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834" r:id="rId2"/>
  </p:sldMasterIdLst>
  <p:notesMasterIdLst>
    <p:notesMasterId r:id="rId205"/>
  </p:notesMasterIdLst>
  <p:handoutMasterIdLst>
    <p:handoutMasterId r:id="rId206"/>
  </p:handoutMasterIdLst>
  <p:sldIdLst>
    <p:sldId id="599" r:id="rId3"/>
    <p:sldId id="591" r:id="rId4"/>
    <p:sldId id="634" r:id="rId5"/>
    <p:sldId id="635" r:id="rId6"/>
    <p:sldId id="636" r:id="rId7"/>
    <p:sldId id="638" r:id="rId8"/>
    <p:sldId id="637" r:id="rId9"/>
    <p:sldId id="641" r:id="rId10"/>
    <p:sldId id="639" r:id="rId11"/>
    <p:sldId id="818" r:id="rId12"/>
    <p:sldId id="642" r:id="rId13"/>
    <p:sldId id="820" r:id="rId14"/>
    <p:sldId id="640" r:id="rId15"/>
    <p:sldId id="643" r:id="rId16"/>
    <p:sldId id="819" r:id="rId17"/>
    <p:sldId id="645" r:id="rId18"/>
    <p:sldId id="646" r:id="rId19"/>
    <p:sldId id="647" r:id="rId20"/>
    <p:sldId id="648" r:id="rId21"/>
    <p:sldId id="649" r:id="rId22"/>
    <p:sldId id="644" r:id="rId23"/>
    <p:sldId id="822" r:id="rId24"/>
    <p:sldId id="650" r:id="rId25"/>
    <p:sldId id="823" r:id="rId26"/>
    <p:sldId id="814" r:id="rId27"/>
    <p:sldId id="651" r:id="rId28"/>
    <p:sldId id="816" r:id="rId29"/>
    <p:sldId id="817" r:id="rId30"/>
    <p:sldId id="672" r:id="rId31"/>
    <p:sldId id="671" r:id="rId32"/>
    <p:sldId id="673" r:id="rId33"/>
    <p:sldId id="674" r:id="rId34"/>
    <p:sldId id="676" r:id="rId35"/>
    <p:sldId id="652" r:id="rId36"/>
    <p:sldId id="654" r:id="rId37"/>
    <p:sldId id="653" r:id="rId38"/>
    <p:sldId id="655" r:id="rId39"/>
    <p:sldId id="656" r:id="rId40"/>
    <p:sldId id="658" r:id="rId41"/>
    <p:sldId id="659" r:id="rId42"/>
    <p:sldId id="660" r:id="rId43"/>
    <p:sldId id="661" r:id="rId44"/>
    <p:sldId id="662" r:id="rId45"/>
    <p:sldId id="663" r:id="rId46"/>
    <p:sldId id="664" r:id="rId47"/>
    <p:sldId id="665" r:id="rId48"/>
    <p:sldId id="666" r:id="rId49"/>
    <p:sldId id="667" r:id="rId50"/>
    <p:sldId id="668" r:id="rId51"/>
    <p:sldId id="669" r:id="rId52"/>
    <p:sldId id="680" r:id="rId53"/>
    <p:sldId id="682" r:id="rId54"/>
    <p:sldId id="681" r:id="rId55"/>
    <p:sldId id="683" r:id="rId56"/>
    <p:sldId id="684" r:id="rId57"/>
    <p:sldId id="685" r:id="rId58"/>
    <p:sldId id="686" r:id="rId59"/>
    <p:sldId id="687" r:id="rId60"/>
    <p:sldId id="688" r:id="rId61"/>
    <p:sldId id="689" r:id="rId62"/>
    <p:sldId id="690" r:id="rId63"/>
    <p:sldId id="691" r:id="rId64"/>
    <p:sldId id="692" r:id="rId65"/>
    <p:sldId id="693" r:id="rId66"/>
    <p:sldId id="694" r:id="rId67"/>
    <p:sldId id="698" r:id="rId68"/>
    <p:sldId id="695" r:id="rId69"/>
    <p:sldId id="696" r:id="rId70"/>
    <p:sldId id="670" r:id="rId71"/>
    <p:sldId id="675" r:id="rId72"/>
    <p:sldId id="705" r:id="rId73"/>
    <p:sldId id="677" r:id="rId74"/>
    <p:sldId id="678" r:id="rId75"/>
    <p:sldId id="706" r:id="rId76"/>
    <p:sldId id="679" r:id="rId77"/>
    <p:sldId id="697" r:id="rId78"/>
    <p:sldId id="699" r:id="rId79"/>
    <p:sldId id="700" r:id="rId80"/>
    <p:sldId id="701" r:id="rId81"/>
    <p:sldId id="702" r:id="rId82"/>
    <p:sldId id="703" r:id="rId83"/>
    <p:sldId id="704" r:id="rId84"/>
    <p:sldId id="709" r:id="rId85"/>
    <p:sldId id="708" r:id="rId86"/>
    <p:sldId id="710" r:id="rId87"/>
    <p:sldId id="707" r:id="rId88"/>
    <p:sldId id="711" r:id="rId89"/>
    <p:sldId id="712" r:id="rId90"/>
    <p:sldId id="715" r:id="rId91"/>
    <p:sldId id="716" r:id="rId92"/>
    <p:sldId id="729" r:id="rId93"/>
    <p:sldId id="731" r:id="rId94"/>
    <p:sldId id="732" r:id="rId95"/>
    <p:sldId id="713" r:id="rId96"/>
    <p:sldId id="714" r:id="rId97"/>
    <p:sldId id="717" r:id="rId98"/>
    <p:sldId id="718" r:id="rId99"/>
    <p:sldId id="719" r:id="rId100"/>
    <p:sldId id="720" r:id="rId101"/>
    <p:sldId id="721" r:id="rId102"/>
    <p:sldId id="722" r:id="rId103"/>
    <p:sldId id="723" r:id="rId104"/>
    <p:sldId id="724" r:id="rId105"/>
    <p:sldId id="725" r:id="rId106"/>
    <p:sldId id="726" r:id="rId107"/>
    <p:sldId id="727" r:id="rId108"/>
    <p:sldId id="734" r:id="rId109"/>
    <p:sldId id="735" r:id="rId110"/>
    <p:sldId id="736" r:id="rId111"/>
    <p:sldId id="737" r:id="rId112"/>
    <p:sldId id="740" r:id="rId113"/>
    <p:sldId id="738" r:id="rId114"/>
    <p:sldId id="739" r:id="rId115"/>
    <p:sldId id="741" r:id="rId116"/>
    <p:sldId id="728" r:id="rId117"/>
    <p:sldId id="742" r:id="rId118"/>
    <p:sldId id="743" r:id="rId119"/>
    <p:sldId id="744" r:id="rId120"/>
    <p:sldId id="746" r:id="rId121"/>
    <p:sldId id="745" r:id="rId122"/>
    <p:sldId id="747" r:id="rId123"/>
    <p:sldId id="748" r:id="rId124"/>
    <p:sldId id="749" r:id="rId125"/>
    <p:sldId id="750" r:id="rId126"/>
    <p:sldId id="751" r:id="rId127"/>
    <p:sldId id="753" r:id="rId128"/>
    <p:sldId id="755" r:id="rId129"/>
    <p:sldId id="754" r:id="rId130"/>
    <p:sldId id="756" r:id="rId131"/>
    <p:sldId id="757" r:id="rId132"/>
    <p:sldId id="758" r:id="rId133"/>
    <p:sldId id="759" r:id="rId134"/>
    <p:sldId id="760" r:id="rId135"/>
    <p:sldId id="763" r:id="rId136"/>
    <p:sldId id="762" r:id="rId137"/>
    <p:sldId id="764" r:id="rId138"/>
    <p:sldId id="761" r:id="rId139"/>
    <p:sldId id="765" r:id="rId140"/>
    <p:sldId id="767" r:id="rId141"/>
    <p:sldId id="766" r:id="rId142"/>
    <p:sldId id="769" r:id="rId143"/>
    <p:sldId id="768" r:id="rId144"/>
    <p:sldId id="771" r:id="rId145"/>
    <p:sldId id="770" r:id="rId146"/>
    <p:sldId id="752" r:id="rId147"/>
    <p:sldId id="778" r:id="rId148"/>
    <p:sldId id="773" r:id="rId149"/>
    <p:sldId id="779" r:id="rId150"/>
    <p:sldId id="774" r:id="rId151"/>
    <p:sldId id="780" r:id="rId152"/>
    <p:sldId id="775" r:id="rId153"/>
    <p:sldId id="772" r:id="rId154"/>
    <p:sldId id="776" r:id="rId155"/>
    <p:sldId id="781" r:id="rId156"/>
    <p:sldId id="777" r:id="rId157"/>
    <p:sldId id="782" r:id="rId158"/>
    <p:sldId id="783" r:id="rId159"/>
    <p:sldId id="784" r:id="rId160"/>
    <p:sldId id="785" r:id="rId161"/>
    <p:sldId id="786" r:id="rId162"/>
    <p:sldId id="787" r:id="rId163"/>
    <p:sldId id="788" r:id="rId164"/>
    <p:sldId id="789" r:id="rId165"/>
    <p:sldId id="790" r:id="rId166"/>
    <p:sldId id="791" r:id="rId167"/>
    <p:sldId id="809" r:id="rId168"/>
    <p:sldId id="810" r:id="rId169"/>
    <p:sldId id="807" r:id="rId170"/>
    <p:sldId id="812" r:id="rId171"/>
    <p:sldId id="811" r:id="rId172"/>
    <p:sldId id="808" r:id="rId173"/>
    <p:sldId id="797" r:id="rId174"/>
    <p:sldId id="792" r:id="rId175"/>
    <p:sldId id="793" r:id="rId176"/>
    <p:sldId id="794" r:id="rId177"/>
    <p:sldId id="795" r:id="rId178"/>
    <p:sldId id="796" r:id="rId179"/>
    <p:sldId id="625" r:id="rId180"/>
    <p:sldId id="799" r:id="rId181"/>
    <p:sldId id="798" r:id="rId182"/>
    <p:sldId id="800" r:id="rId183"/>
    <p:sldId id="628" r:id="rId184"/>
    <p:sldId id="629" r:id="rId185"/>
    <p:sldId id="355" r:id="rId186"/>
    <p:sldId id="356" r:id="rId187"/>
    <p:sldId id="357" r:id="rId188"/>
    <p:sldId id="358" r:id="rId189"/>
    <p:sldId id="359" r:id="rId190"/>
    <p:sldId id="360" r:id="rId191"/>
    <p:sldId id="361" r:id="rId192"/>
    <p:sldId id="362" r:id="rId193"/>
    <p:sldId id="363" r:id="rId194"/>
    <p:sldId id="364" r:id="rId195"/>
    <p:sldId id="626" r:id="rId196"/>
    <p:sldId id="627" r:id="rId197"/>
    <p:sldId id="801" r:id="rId198"/>
    <p:sldId id="802" r:id="rId199"/>
    <p:sldId id="803" r:id="rId200"/>
    <p:sldId id="804" r:id="rId201"/>
    <p:sldId id="805" r:id="rId202"/>
    <p:sldId id="806" r:id="rId203"/>
    <p:sldId id="813" r:id="rId204"/>
  </p:sldIdLst>
  <p:sldSz cx="9144000" cy="6858000" type="screen4x3"/>
  <p:notesSz cx="6784975" cy="9856788"/>
  <p:defaultTextStyle>
    <a:defPPr>
      <a:defRPr lang="zh-CN"/>
    </a:defPPr>
    <a:lvl1pPr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FE4FF"/>
    <a:srgbClr val="4DC4FF"/>
    <a:srgbClr val="FF3300"/>
    <a:srgbClr val="001C2A"/>
    <a:srgbClr val="00A8FC"/>
    <a:srgbClr val="49C2FF"/>
    <a:srgbClr val="A3E0FF"/>
    <a:srgbClr val="BDE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78" autoAdjust="0"/>
    <p:restoredTop sz="94903" autoAdjust="0"/>
  </p:normalViewPr>
  <p:slideViewPr>
    <p:cSldViewPr>
      <p:cViewPr varScale="1">
        <p:scale>
          <a:sx n="70" d="100"/>
          <a:sy n="70" d="100"/>
        </p:scale>
        <p:origin x="990" y="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42"/>
    </p:cViewPr>
  </p:sorterViewPr>
  <p:notesViewPr>
    <p:cSldViewPr>
      <p:cViewPr varScale="1">
        <p:scale>
          <a:sx n="40" d="100"/>
          <a:sy n="40" d="100"/>
        </p:scale>
        <p:origin x="-936" y="-96"/>
      </p:cViewPr>
      <p:guideLst>
        <p:guide orient="horz" pos="3104"/>
        <p:guide pos="213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handoutMaster" Target="handoutMasters/handoutMaster1.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presProps" Target="presProps.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199" Type="http://schemas.openxmlformats.org/officeDocument/2006/relationships/slide" Target="slides/slide197.xml"/><Relationship Id="rId203" Type="http://schemas.openxmlformats.org/officeDocument/2006/relationships/slide" Target="slides/slide201.xml"/><Relationship Id="rId208"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209" Type="http://schemas.openxmlformats.org/officeDocument/2006/relationships/theme" Target="theme/theme1.xml"/><Relationship Id="rId190" Type="http://schemas.openxmlformats.org/officeDocument/2006/relationships/slide" Target="slides/slide188.xml"/><Relationship Id="rId204" Type="http://schemas.openxmlformats.org/officeDocument/2006/relationships/slide" Target="slides/slide202.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tableStyles" Target="tableStyles.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18" Type="http://schemas.openxmlformats.org/officeDocument/2006/relationships/slide" Target="slides/slide16.xml"/><Relationship Id="rId39" Type="http://schemas.openxmlformats.org/officeDocument/2006/relationships/slide" Target="slides/slide37.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64263F3-FD76-44B0-8CBA-287B6A6C6F5A}"/>
              </a:ext>
            </a:extLst>
          </p:cNvPr>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7171" name="Rectangle 3">
            <a:extLst>
              <a:ext uri="{FF2B5EF4-FFF2-40B4-BE49-F238E27FC236}">
                <a16:creationId xmlns:a16="http://schemas.microsoft.com/office/drawing/2014/main" id="{576B62B1-0C97-454C-AE1A-0A35246890D0}"/>
              </a:ext>
            </a:extLst>
          </p:cNvPr>
          <p:cNvSpPr>
            <a:spLocks noGrp="1" noChangeArrowheads="1"/>
          </p:cNvSpPr>
          <p:nvPr>
            <p:ph type="dt" sz="quarter"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7172" name="Rectangle 4">
            <a:extLst>
              <a:ext uri="{FF2B5EF4-FFF2-40B4-BE49-F238E27FC236}">
                <a16:creationId xmlns:a16="http://schemas.microsoft.com/office/drawing/2014/main" id="{941D46C7-E90B-4DBA-B214-9188E11D4A7C}"/>
              </a:ext>
            </a:extLst>
          </p:cNvPr>
          <p:cNvSpPr>
            <a:spLocks noGrp="1" noChangeArrowheads="1"/>
          </p:cNvSpPr>
          <p:nvPr>
            <p:ph type="ftr" sz="quarter" idx="2"/>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7173" name="Rectangle 5">
            <a:extLst>
              <a:ext uri="{FF2B5EF4-FFF2-40B4-BE49-F238E27FC236}">
                <a16:creationId xmlns:a16="http://schemas.microsoft.com/office/drawing/2014/main" id="{90F9208A-8263-4E47-906A-7B40A121E5A3}"/>
              </a:ext>
            </a:extLst>
          </p:cNvPr>
          <p:cNvSpPr>
            <a:spLocks noGrp="1" noChangeArrowheads="1"/>
          </p:cNvSpPr>
          <p:nvPr>
            <p:ph type="sldNum" sz="quarter" idx="3"/>
          </p:nvPr>
        </p:nvSpPr>
        <p:spPr bwMode="auto">
          <a:xfrm>
            <a:off x="3844925"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b="0">
                <a:latin typeface="Times New Roman" panose="02020603050405020304" pitchFamily="18" charset="0"/>
              </a:defRPr>
            </a:lvl1pPr>
          </a:lstStyle>
          <a:p>
            <a:pPr>
              <a:defRPr/>
            </a:pPr>
            <a:fld id="{904E4052-3610-4794-A95E-EBB2F1DB6A81}"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840" units="cm"/>
          <inkml:channel name="Y" type="integer" max="2400" units="cm"/>
          <inkml:channel name="T" type="integer" max="2.14748E9" units="dev"/>
        </inkml:traceFormat>
        <inkml:channelProperties>
          <inkml:channelProperty channel="X" name="resolution" value="133.33333" units="1/cm"/>
          <inkml:channelProperty channel="Y" name="resolution" value="133.33333" units="1/cm"/>
          <inkml:channelProperty channel="T" name="resolution" value="1" units="1/dev"/>
        </inkml:channelProperties>
      </inkml:inkSource>
      <inkml:timestamp xml:id="ts0" timeString="2022-12-12T06:09:37.131"/>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11676 16018 0,'16'0'203,"32"0"-203,23 0 16,-23-16-16,7 16 31,1 0-16,-8 0-15,-33 0 16,112-56 15,-47 56-15,-40-15 0,-1 15-1,-23 0 1,40-16-1,23 16 1,-15-16 0,15 0-1,8 16 1,-31-16 0,-24 16-1,15 0 1,-23 0-1,-8 0 1,-8 0 0,39-8 15,-15 8-15,-8 0-16,119 0 31,-127 0-16,23 0 1,25 0 0,-40 0-1,-8 0 1,-1 0 0,9 0-1,24 0 1,-16 8-16,23-8 15,-7 8 1,-8 8 15,-25 0-15,25 0 0,24-1-1,15-15 1,0 16-1,-31 0 1,-48-8 0,8-8 31,8 0-32,55 0 16,-39 16-31,-16-16 16,24 0 0,7 0 15,56 16 16,-39-16-47,-1 32 15,-47-32 1,24 16 0,-24-16-1,8 0-15,7 0 32,-23 0-32,8 0 15,0 15-15,0-15 16,8 0-1,0 0 17,-9 0-17,49 0 1,-40 0-16,31 0 0,-23 16 31,55-16-31,-55 0 16,-16 0-1,0 0-15,-8 0 16,8 0 15,0 0-15,-1 0 15,-7 0-15,24 0-16,8 0 15,-24 0 1,23 0 0,-7 0-1,-16 0-15,8 0 47,-8 0-31,0 0-16,7 0 15,-7 0 1,0 0 0,-8 0 15,8 0-31,0 0 16,-8 0-1,8 0 1,15 0 15,-23 0-15,8 0-1,0 0 17,0 0 155</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2400" units="cm"/>
          <inkml:channel name="T" type="integer" max="2.14748E9" units="dev"/>
        </inkml:traceFormat>
        <inkml:channelProperties>
          <inkml:channelProperty channel="X" name="resolution" value="133.33333" units="1/cm"/>
          <inkml:channelProperty channel="Y" name="resolution" value="133.33333" units="1/cm"/>
          <inkml:channelProperty channel="T" name="resolution" value="1" units="1/dev"/>
        </inkml:channelProperties>
      </inkml:inkSource>
      <inkml:timestamp xml:id="ts0" timeString="2022-12-12T06:15:33.964"/>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11660 6707 0,'0'-16'78,"24"16"-46,8 0-32,0 0 15,142 0 1,-126 0 0,0 0-16,79 0 31,-56 0-16,88 0 17,-112 8-17,-7 8 1,0-16 0,55 0 15,-87 0-31,24 0 15,-16 0 1,23 16 0,41-8-1,-49-8-15,49 0 16,-25 0 0,-7 24-16,8-24 15,15 0 1,143 0 15,-95 0-15,56 16-1,-32-16 1,-64 0 0,-63 0-16,0 0 31,-8 0-16,8 0 1,23 0 0,9 0-1,31 0 1,64 0 0,-71 0-1,126 0 1,-103 0-1,9 0 17,-57 0-17,-31 0 48,-8 0-48,40 0-15,-1 0 16,120 0 0,0 0-1,-80 0 1,-63 0-16,8 0 16,-17 0-1</inkml:trace>
</inkml:ink>
</file>

<file path=ppt/ink/ink3.xml><?xml version="1.0" encoding="utf-8"?>
<inkml:ink xmlns:inkml="http://www.w3.org/2003/InkML">
  <inkml:definitions>
    <inkml:context xml:id="ctx0">
      <inkml:inkSource xml:id="inkSrc0">
        <inkml:traceFormat>
          <inkml:channel name="X" type="integer" max="3840" units="cm"/>
          <inkml:channel name="Y" type="integer" max="2400" units="cm"/>
          <inkml:channel name="T" type="integer" max="2.14748E9" units="dev"/>
        </inkml:traceFormat>
        <inkml:channelProperties>
          <inkml:channelProperty channel="X" name="resolution" value="133.33333" units="1/cm"/>
          <inkml:channelProperty channel="Y" name="resolution" value="133.33333" units="1/cm"/>
          <inkml:channelProperty channel="T" name="resolution" value="1" units="1/dev"/>
        </inkml:channelProperties>
      </inkml:inkSource>
      <inkml:timestamp xml:id="ts0" timeString="2022-12-12T06:18:57.304"/>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14851 6779 0,'127'0'312,"64"0"-312,-32 0 16,-88 0-16,151 0 16,-71 0-1,-56 0 1,-63 0 15,-16 0-15,-24 0 15,-8 0-31</inkml:trace>
</inkml:ink>
</file>

<file path=ppt/ink/ink4.xml><?xml version="1.0" encoding="utf-8"?>
<inkml:ink xmlns:inkml="http://www.w3.org/2003/InkML">
  <inkml:definitions>
    <inkml:context xml:id="ctx0">
      <inkml:inkSource xml:id="inkSrc0">
        <inkml:traceFormat>
          <inkml:channel name="X" type="integer" max="3840" units="cm"/>
          <inkml:channel name="Y" type="integer" max="2400" units="cm"/>
          <inkml:channel name="T" type="integer" max="2.14748E9" units="dev"/>
        </inkml:traceFormat>
        <inkml:channelProperties>
          <inkml:channelProperty channel="X" name="resolution" value="133.33333" units="1/cm"/>
          <inkml:channelProperty channel="Y" name="resolution" value="133.33333" units="1/cm"/>
          <inkml:channelProperty channel="T" name="resolution" value="1" units="1/dev"/>
        </inkml:channelProperties>
      </inkml:inkSource>
      <inkml:timestamp xml:id="ts0" timeString="2022-12-12T06:26:59.541"/>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5104 8501 0,'8'0'141,"40"0"-141,71 0 31,0 0-15,8 0-1,-24 0 1,167 0 0,23 0-1,25 0 1,-199 0-1,-71 0 1,7 0 78,17 0-94,55 0 15,-32 0 1,32 0 0,294 0-1,-255 0 1,-39 0 0,-63 0-1,-48 0 16,71 0 1,8 0-32,104 0 15,-33 0 1,-94 0-16,15 0 16,-47 0 15,-8 0-16,-1 0 1,-23 0-16,72 0 16,-17 0-1,-39 0 1,8 0 0,39 0-1,-23 0 1,-17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334CA26D-CF99-419B-B328-EE0A45626761}"/>
              </a:ext>
            </a:extLst>
          </p:cNvPr>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21507" name="Rectangle 1027">
            <a:extLst>
              <a:ext uri="{FF2B5EF4-FFF2-40B4-BE49-F238E27FC236}">
                <a16:creationId xmlns:a16="http://schemas.microsoft.com/office/drawing/2014/main" id="{ECBD7474-46A7-4527-8C58-9E298AC94C46}"/>
              </a:ext>
            </a:extLst>
          </p:cNvPr>
          <p:cNvSpPr>
            <a:spLocks noGrp="1" noChangeArrowheads="1"/>
          </p:cNvSpPr>
          <p:nvPr>
            <p:ph type="dt"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13316" name="Rectangle 1028">
            <a:extLst>
              <a:ext uri="{FF2B5EF4-FFF2-40B4-BE49-F238E27FC236}">
                <a16:creationId xmlns:a16="http://schemas.microsoft.com/office/drawing/2014/main" id="{B64062CD-1340-41B3-B1EB-DD8EE441BF83}"/>
              </a:ext>
            </a:extLst>
          </p:cNvPr>
          <p:cNvSpPr>
            <a:spLocks noGrp="1" noRot="1" noChangeAspect="1" noChangeArrowheads="1" noTextEdit="1"/>
          </p:cNvSpPr>
          <p:nvPr>
            <p:ph type="sldImg" idx="2"/>
          </p:nvPr>
        </p:nvSpPr>
        <p:spPr bwMode="auto">
          <a:xfrm>
            <a:off x="928688" y="739775"/>
            <a:ext cx="4927600" cy="36957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1029">
            <a:extLst>
              <a:ext uri="{FF2B5EF4-FFF2-40B4-BE49-F238E27FC236}">
                <a16:creationId xmlns:a16="http://schemas.microsoft.com/office/drawing/2014/main" id="{5864A94A-6C0C-49F5-BFDF-B8197C856475}"/>
              </a:ext>
            </a:extLst>
          </p:cNvPr>
          <p:cNvSpPr>
            <a:spLocks noGrp="1" noChangeArrowheads="1"/>
          </p:cNvSpPr>
          <p:nvPr>
            <p:ph type="body" sz="quarter" idx="3"/>
          </p:nvPr>
        </p:nvSpPr>
        <p:spPr bwMode="auto">
          <a:xfrm>
            <a:off x="979488" y="4600575"/>
            <a:ext cx="4598987" cy="451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1510" name="Rectangle 1030">
            <a:extLst>
              <a:ext uri="{FF2B5EF4-FFF2-40B4-BE49-F238E27FC236}">
                <a16:creationId xmlns:a16="http://schemas.microsoft.com/office/drawing/2014/main" id="{0B3F09F1-0900-4FA5-88D5-2EFFA7975E93}"/>
              </a:ext>
            </a:extLst>
          </p:cNvPr>
          <p:cNvSpPr>
            <a:spLocks noGrp="1" noChangeArrowheads="1"/>
          </p:cNvSpPr>
          <p:nvPr>
            <p:ph type="ftr" sz="quarter" idx="4"/>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21511" name="Rectangle 1031">
            <a:extLst>
              <a:ext uri="{FF2B5EF4-FFF2-40B4-BE49-F238E27FC236}">
                <a16:creationId xmlns:a16="http://schemas.microsoft.com/office/drawing/2014/main" id="{55C932A6-AAD5-44D3-9624-6FEB54E405C6}"/>
              </a:ext>
            </a:extLst>
          </p:cNvPr>
          <p:cNvSpPr>
            <a:spLocks noGrp="1" noChangeArrowheads="1"/>
          </p:cNvSpPr>
          <p:nvPr>
            <p:ph type="sldNum" sz="quarter" idx="5"/>
          </p:nvPr>
        </p:nvSpPr>
        <p:spPr bwMode="auto">
          <a:xfrm>
            <a:off x="2895600" y="9144000"/>
            <a:ext cx="6858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b="0">
                <a:latin typeface="Times New Roman" panose="02020603050405020304" pitchFamily="18" charset="0"/>
              </a:defRPr>
            </a:lvl1pPr>
          </a:lstStyle>
          <a:p>
            <a:pPr>
              <a:defRPr/>
            </a:pPr>
            <a:fld id="{C65EC4E0-1B54-487F-9BC0-89F16A4CADD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lnSpc>
        <a:spcPct val="120000"/>
      </a:lnSpc>
      <a:spcBef>
        <a:spcPct val="30000"/>
      </a:spcBef>
      <a:spcAft>
        <a:spcPct val="30000"/>
      </a:spcAft>
      <a:defRPr sz="1200" kern="1200">
        <a:solidFill>
          <a:schemeClr val="tx1"/>
        </a:solidFill>
        <a:latin typeface="Times New Roman" pitchFamily="18" charset="0"/>
        <a:ea typeface="宋体" pitchFamily="2" charset="-122"/>
        <a:cs typeface="+mn-cs"/>
      </a:defRPr>
    </a:lvl1pPr>
    <a:lvl2pPr marL="571500" indent="-114300" algn="l" rtl="0" eaLnBrk="0" fontAlgn="base" hangingPunct="0">
      <a:lnSpc>
        <a:spcPct val="120000"/>
      </a:lnSpc>
      <a:spcBef>
        <a:spcPct val="30000"/>
      </a:spcBef>
      <a:spcAft>
        <a:spcPct val="30000"/>
      </a:spcAft>
      <a:buSzPct val="70000"/>
      <a:buFont typeface="Wingdings" panose="05000000000000000000" pitchFamily="2" charset="2"/>
      <a:buChar char="l"/>
      <a:defRPr sz="1000" kern="1200">
        <a:solidFill>
          <a:schemeClr val="tx1"/>
        </a:solidFill>
        <a:latin typeface="Times New Roman" pitchFamily="18" charset="0"/>
        <a:ea typeface="宋体" pitchFamily="2" charset="-122"/>
        <a:cs typeface="+mn-cs"/>
      </a:defRPr>
    </a:lvl2pPr>
    <a:lvl3pPr marL="1047750" indent="-133350" algn="l" rtl="0" eaLnBrk="0" fontAlgn="base" hangingPunct="0">
      <a:lnSpc>
        <a:spcPct val="120000"/>
      </a:lnSpc>
      <a:spcBef>
        <a:spcPct val="30000"/>
      </a:spcBef>
      <a:spcAft>
        <a:spcPct val="30000"/>
      </a:spcAft>
      <a:buSzPct val="70000"/>
      <a:buFont typeface="Wingdings" panose="05000000000000000000" pitchFamily="2" charset="2"/>
      <a:buChar char="n"/>
      <a:defRPr sz="900" kern="1200">
        <a:solidFill>
          <a:schemeClr val="tx1"/>
        </a:solidFill>
        <a:latin typeface="Times New Roman" pitchFamily="18" charset="0"/>
        <a:ea typeface="宋体" pitchFamily="2" charset="-122"/>
        <a:cs typeface="+mn-cs"/>
      </a:defRPr>
    </a:lvl3pPr>
    <a:lvl4pPr marL="1371600" algn="l" rtl="0" eaLnBrk="0" fontAlgn="base" hangingPunct="0">
      <a:lnSpc>
        <a:spcPct val="120000"/>
      </a:lnSpc>
      <a:spcBef>
        <a:spcPct val="30000"/>
      </a:spcBef>
      <a:spcAft>
        <a:spcPct val="30000"/>
      </a:spcAft>
      <a:buSzPct val="70000"/>
      <a:buFont typeface="Wingdings" panose="05000000000000000000" pitchFamily="2" charset="2"/>
      <a:buChar char="è"/>
      <a:defRPr sz="900" kern="1200">
        <a:solidFill>
          <a:schemeClr val="tx1"/>
        </a:solidFill>
        <a:latin typeface="Times New Roman" pitchFamily="18" charset="0"/>
        <a:ea typeface="宋体" pitchFamily="2" charset="-122"/>
        <a:cs typeface="+mn-cs"/>
      </a:defRPr>
    </a:lvl4pPr>
    <a:lvl5pPr marL="1828800" algn="l" rtl="0" eaLnBrk="0" fontAlgn="base" hangingPunct="0">
      <a:lnSpc>
        <a:spcPct val="120000"/>
      </a:lnSpc>
      <a:spcBef>
        <a:spcPct val="30000"/>
      </a:spcBef>
      <a:spcAft>
        <a:spcPct val="30000"/>
      </a:spcAft>
      <a:defRPr sz="9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65EC4E0-1B54-487F-9BC0-89F16A4CADDC}" type="slidenum">
              <a:rPr lang="en-US" altLang="zh-CN" smtClean="0"/>
              <a:pPr>
                <a:defRPr/>
              </a:pPr>
              <a:t>98</a:t>
            </a:fld>
            <a:endParaRPr lang="en-US" altLang="zh-CN"/>
          </a:p>
        </p:txBody>
      </p:sp>
    </p:spTree>
    <p:extLst>
      <p:ext uri="{BB962C8B-B14F-4D97-AF65-F5344CB8AC3E}">
        <p14:creationId xmlns:p14="http://schemas.microsoft.com/office/powerpoint/2010/main" val="2373320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3B41ACC-3A40-4336-B243-3AA9C7D2CAC4}" type="slidenum">
              <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192</a:t>
            </a:fld>
            <a:endPar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1992707" name="Rectangle 2"/>
          <p:cNvSpPr>
            <a:spLocks noGrp="1" noRot="1" noChangeAspect="1" noChangeArrowheads="1" noTextEdit="1"/>
          </p:cNvSpPr>
          <p:nvPr>
            <p:ph type="sldImg"/>
          </p:nvPr>
        </p:nvSpPr>
        <p:spPr>
          <a:ln/>
        </p:spPr>
      </p:sp>
      <p:sp>
        <p:nvSpPr>
          <p:cNvPr id="199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701895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18306D8-7043-45F3-A1A7-5CA26E673931}" type="slidenum">
              <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193</a:t>
            </a:fld>
            <a:endPar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1993731" name="Rectangle 2"/>
          <p:cNvSpPr>
            <a:spLocks noGrp="1" noRot="1" noChangeAspect="1" noChangeArrowheads="1" noTextEdit="1"/>
          </p:cNvSpPr>
          <p:nvPr>
            <p:ph type="sldImg"/>
          </p:nvPr>
        </p:nvSpPr>
        <p:spPr>
          <a:ln/>
        </p:spPr>
      </p:sp>
      <p:sp>
        <p:nvSpPr>
          <p:cNvPr id="199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71914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5254818-771A-470F-9FB0-D52D0B01E6B5}" type="slidenum">
              <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184</a:t>
            </a:fld>
            <a:endPar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1984515" name="Rectangle 2"/>
          <p:cNvSpPr>
            <a:spLocks noGrp="1" noRot="1" noChangeAspect="1" noChangeArrowheads="1" noTextEdit="1"/>
          </p:cNvSpPr>
          <p:nvPr>
            <p:ph type="sldImg"/>
          </p:nvPr>
        </p:nvSpPr>
        <p:spPr>
          <a:ln/>
        </p:spPr>
      </p:sp>
      <p:sp>
        <p:nvSpPr>
          <p:cNvPr id="198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192115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5C5B74E-2EF4-411F-9951-2F59ED996560}" type="slidenum">
              <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185</a:t>
            </a:fld>
            <a:endPar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1985539" name="Rectangle 2"/>
          <p:cNvSpPr>
            <a:spLocks noGrp="1" noRot="1" noChangeAspect="1" noChangeArrowheads="1" noTextEdit="1"/>
          </p:cNvSpPr>
          <p:nvPr>
            <p:ph type="sldImg"/>
          </p:nvPr>
        </p:nvSpPr>
        <p:spPr>
          <a:ln/>
        </p:spPr>
      </p:sp>
      <p:sp>
        <p:nvSpPr>
          <p:cNvPr id="198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550945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1303D6-0E6F-47C9-BBF3-4278EF268310}" type="slidenum">
              <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186</a:t>
            </a:fld>
            <a:endPar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1986563" name="Rectangle 2"/>
          <p:cNvSpPr>
            <a:spLocks noGrp="1" noRot="1" noChangeAspect="1" noChangeArrowheads="1" noTextEdit="1"/>
          </p:cNvSpPr>
          <p:nvPr>
            <p:ph type="sldImg"/>
          </p:nvPr>
        </p:nvSpPr>
        <p:spPr>
          <a:ln/>
        </p:spPr>
      </p:sp>
      <p:sp>
        <p:nvSpPr>
          <p:cNvPr id="198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832806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4FA744-9A13-43FB-BCCD-26C18B556C8A}" type="slidenum">
              <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187</a:t>
            </a:fld>
            <a:endPar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1987587" name="Rectangle 2"/>
          <p:cNvSpPr>
            <a:spLocks noGrp="1" noRot="1" noChangeAspect="1" noChangeArrowheads="1" noTextEdit="1"/>
          </p:cNvSpPr>
          <p:nvPr>
            <p:ph type="sldImg"/>
          </p:nvPr>
        </p:nvSpPr>
        <p:spPr>
          <a:ln/>
        </p:spPr>
      </p:sp>
      <p:sp>
        <p:nvSpPr>
          <p:cNvPr id="198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1825992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303DC26-680C-4814-A041-F3A73221201D}" type="slidenum">
              <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188</a:t>
            </a:fld>
            <a:endPar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1988611" name="Rectangle 2"/>
          <p:cNvSpPr>
            <a:spLocks noGrp="1" noRot="1" noChangeAspect="1" noChangeArrowheads="1" noTextEdit="1"/>
          </p:cNvSpPr>
          <p:nvPr>
            <p:ph type="sldImg"/>
          </p:nvPr>
        </p:nvSpPr>
        <p:spPr>
          <a:ln/>
        </p:spPr>
      </p:sp>
      <p:sp>
        <p:nvSpPr>
          <p:cNvPr id="198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1359619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9420E3D-F44A-4C60-8812-7395F74FDA93}" type="slidenum">
              <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189</a:t>
            </a:fld>
            <a:endPar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1989635" name="Rectangle 2"/>
          <p:cNvSpPr>
            <a:spLocks noGrp="1" noRot="1" noChangeAspect="1" noChangeArrowheads="1" noTextEdit="1"/>
          </p:cNvSpPr>
          <p:nvPr>
            <p:ph type="sldImg"/>
          </p:nvPr>
        </p:nvSpPr>
        <p:spPr>
          <a:ln/>
        </p:spPr>
      </p:sp>
      <p:sp>
        <p:nvSpPr>
          <p:cNvPr id="19896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176318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0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A4D027C-2C37-4F13-A4FC-12957A247CF8}" type="slidenum">
              <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190</a:t>
            </a:fld>
            <a:endPar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1990659" name="Rectangle 2"/>
          <p:cNvSpPr>
            <a:spLocks noGrp="1" noRot="1" noChangeAspect="1" noChangeArrowheads="1" noTextEdit="1"/>
          </p:cNvSpPr>
          <p:nvPr>
            <p:ph type="sldImg"/>
          </p:nvPr>
        </p:nvSpPr>
        <p:spPr>
          <a:ln/>
        </p:spPr>
      </p:sp>
      <p:sp>
        <p:nvSpPr>
          <p:cNvPr id="19906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323514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EF06F06-3A90-4071-8E6B-11998115F739}" type="slidenum">
              <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191</a:t>
            </a:fld>
            <a:endPar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1991683" name="Rectangle 2"/>
          <p:cNvSpPr>
            <a:spLocks noGrp="1" noRot="1" noChangeAspect="1" noChangeArrowheads="1" noTextEdit="1"/>
          </p:cNvSpPr>
          <p:nvPr>
            <p:ph type="sldImg"/>
          </p:nvPr>
        </p:nvSpPr>
        <p:spPr>
          <a:ln/>
        </p:spPr>
      </p:sp>
      <p:sp>
        <p:nvSpPr>
          <p:cNvPr id="199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906150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4A73A170-E29E-418A-A065-3CF19708D18D}"/>
              </a:ext>
            </a:extLst>
          </p:cNvPr>
          <p:cNvSpPr>
            <a:spLocks noChangeArrowheads="1"/>
          </p:cNvSpPr>
          <p:nvPr userDrawn="1"/>
        </p:nvSpPr>
        <p:spPr bwMode="auto">
          <a:xfrm>
            <a:off x="0" y="0"/>
            <a:ext cx="9144000" cy="6858000"/>
          </a:xfrm>
          <a:prstGeom prst="rect">
            <a:avLst/>
          </a:prstGeom>
          <a:solidFill>
            <a:srgbClr val="AFE4FF"/>
          </a:solidFill>
          <a:ln w="9525" algn="ctr">
            <a:solidFill>
              <a:srgbClr val="BDE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20000"/>
              </a:spcBef>
              <a:buClr>
                <a:schemeClr val="accent2"/>
              </a:buClr>
              <a:buSzPct val="70000"/>
              <a:buFont typeface="Wingdings" panose="05000000000000000000" pitchFamily="2" charset="2"/>
              <a:buNone/>
              <a:defRPr/>
            </a:pPr>
            <a:endParaRPr lang="zh-CN" altLang="en-US"/>
          </a:p>
        </p:txBody>
      </p:sp>
      <p:pic>
        <p:nvPicPr>
          <p:cNvPr id="3" name="Picture 10" descr="s-xyfg_zhulou_4">
            <a:extLst>
              <a:ext uri="{FF2B5EF4-FFF2-40B4-BE49-F238E27FC236}">
                <a16:creationId xmlns:a16="http://schemas.microsoft.com/office/drawing/2014/main" id="{B1191CE6-95C6-4A58-B33E-FC6AA53792B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436938"/>
            <a:ext cx="9144000" cy="3421062"/>
          </a:xfrm>
          <a:prstGeom prst="rect">
            <a:avLst/>
          </a:prstGeom>
          <a:solidFill>
            <a:srgbClr val="BDE9FF"/>
          </a:solidFill>
          <a:ln w="9525">
            <a:solidFill>
              <a:srgbClr val="BDE9FF"/>
            </a:solidFill>
            <a:miter lim="800000"/>
            <a:headEnd/>
            <a:tailEnd/>
          </a:ln>
        </p:spPr>
      </p:pic>
    </p:spTree>
    <p:extLst>
      <p:ext uri="{BB962C8B-B14F-4D97-AF65-F5344CB8AC3E}">
        <p14:creationId xmlns:p14="http://schemas.microsoft.com/office/powerpoint/2010/main" val="183710412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5435811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222250"/>
            <a:ext cx="1847850" cy="3136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222250"/>
            <a:ext cx="5391150" cy="3136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166531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76488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grpSp>
      <p:sp>
        <p:nvSpPr>
          <p:cNvPr id="2561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256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1390574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24619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566068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042988" y="1773238"/>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05388" y="1773238"/>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30083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表格占位符 2"/>
          <p:cNvSpPr>
            <a:spLocks noGrp="1"/>
          </p:cNvSpPr>
          <p:nvPr>
            <p:ph type="tbl" idx="1"/>
          </p:nvPr>
        </p:nvSpPr>
        <p:spPr>
          <a:xfrm>
            <a:off x="1042988" y="1773238"/>
            <a:ext cx="7772400" cy="4114800"/>
          </a:xfrm>
        </p:spPr>
        <p:txBody>
          <a:bodyPr/>
          <a:lstStyle/>
          <a:p>
            <a:pPr lvl="0"/>
            <a:endParaRPr lang="zh-CN" altLang="en-US" noProof="0"/>
          </a:p>
        </p:txBody>
      </p:sp>
    </p:spTree>
    <p:extLst>
      <p:ext uri="{BB962C8B-B14F-4D97-AF65-F5344CB8AC3E}">
        <p14:creationId xmlns:p14="http://schemas.microsoft.com/office/powerpoint/2010/main" val="3954761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56439494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89609589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524000"/>
            <a:ext cx="3619500" cy="183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524000"/>
            <a:ext cx="3619500" cy="183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8262350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5656412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586274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24041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3760453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1428148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94044E6A-1C81-4B96-9C9C-4736D481F834}"/>
              </a:ext>
            </a:extLst>
          </p:cNvPr>
          <p:cNvSpPr>
            <a:spLocks noChangeArrowheads="1"/>
          </p:cNvSpPr>
          <p:nvPr/>
        </p:nvSpPr>
        <p:spPr bwMode="auto">
          <a:xfrm>
            <a:off x="-7938" y="6480175"/>
            <a:ext cx="9144001" cy="404813"/>
          </a:xfrm>
          <a:prstGeom prst="rect">
            <a:avLst/>
          </a:prstGeom>
          <a:solidFill>
            <a:srgbClr val="A7E2FF">
              <a:alpha val="2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lgn="ctr">
              <a:defRPr/>
            </a:pPr>
            <a:endParaRPr kumimoji="0" lang="zh-CN" altLang="zh-CN" sz="1800" b="0"/>
          </a:p>
        </p:txBody>
      </p:sp>
      <p:sp>
        <p:nvSpPr>
          <p:cNvPr id="1027" name="Rectangle 4">
            <a:extLst>
              <a:ext uri="{FF2B5EF4-FFF2-40B4-BE49-F238E27FC236}">
                <a16:creationId xmlns:a16="http://schemas.microsoft.com/office/drawing/2014/main" id="{E71CDF35-4E2F-4C6B-8E13-38CE41ACCEE4}"/>
              </a:ext>
            </a:extLst>
          </p:cNvPr>
          <p:cNvSpPr>
            <a:spLocks noGrp="1" noChangeArrowheads="1"/>
          </p:cNvSpPr>
          <p:nvPr>
            <p:ph type="title"/>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5">
            <a:extLst>
              <a:ext uri="{FF2B5EF4-FFF2-40B4-BE49-F238E27FC236}">
                <a16:creationId xmlns:a16="http://schemas.microsoft.com/office/drawing/2014/main" id="{B0F24222-09BA-4B9B-B2B1-5376DCEE8572}"/>
              </a:ext>
            </a:extLst>
          </p:cNvPr>
          <p:cNvSpPr>
            <a:spLocks noGrp="1" noChangeArrowheads="1"/>
          </p:cNvSpPr>
          <p:nvPr>
            <p:ph type="body" idx="1"/>
          </p:nvPr>
        </p:nvSpPr>
        <p:spPr bwMode="auto">
          <a:xfrm>
            <a:off x="914400" y="1524000"/>
            <a:ext cx="7391400"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9" name="Rectangle 7">
            <a:extLst>
              <a:ext uri="{FF2B5EF4-FFF2-40B4-BE49-F238E27FC236}">
                <a16:creationId xmlns:a16="http://schemas.microsoft.com/office/drawing/2014/main" id="{475D45B3-B9E4-4E2E-84DE-A37E24CFA5E1}"/>
              </a:ext>
            </a:extLst>
          </p:cNvPr>
          <p:cNvSpPr>
            <a:spLocks noChangeArrowheads="1"/>
          </p:cNvSpPr>
          <p:nvPr/>
        </p:nvSpPr>
        <p:spPr bwMode="auto">
          <a:xfrm>
            <a:off x="3116263" y="652462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100">
              <a:solidFill>
                <a:srgbClr val="666699"/>
              </a:solidFill>
              <a:latin typeface="Times New Roman" panose="02020603050405020304" pitchFamily="18" charset="0"/>
              <a:ea typeface="楷体_GB2312" pitchFamily="49" charset="-122"/>
            </a:endParaRPr>
          </a:p>
        </p:txBody>
      </p:sp>
      <p:sp>
        <p:nvSpPr>
          <p:cNvPr id="1030" name="Text Box 10">
            <a:extLst>
              <a:ext uri="{FF2B5EF4-FFF2-40B4-BE49-F238E27FC236}">
                <a16:creationId xmlns:a16="http://schemas.microsoft.com/office/drawing/2014/main" id="{AE8ED35F-A3B4-43BD-99A1-0DB3832D26EB}"/>
              </a:ext>
            </a:extLst>
          </p:cNvPr>
          <p:cNvSpPr txBox="1">
            <a:spLocks noChangeArrowheads="1"/>
          </p:cNvSpPr>
          <p:nvPr userDrawn="1"/>
        </p:nvSpPr>
        <p:spPr bwMode="auto">
          <a:xfrm>
            <a:off x="8640763" y="609282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spcBef>
                <a:spcPct val="50000"/>
              </a:spcBef>
              <a:defRPr/>
            </a:pPr>
            <a:fld id="{17DD6BFA-2FAE-4F18-938A-2217F81630D6}" type="slidenum">
              <a:rPr kumimoji="0" lang="en-US" altLang="zh-CN" sz="1400" smtClean="0">
                <a:solidFill>
                  <a:srgbClr val="0094DE"/>
                </a:solidFill>
              </a:rPr>
              <a:pPr>
                <a:spcBef>
                  <a:spcPct val="50000"/>
                </a:spcBef>
                <a:defRPr/>
              </a:pPr>
              <a:t>‹#›</a:t>
            </a:fld>
            <a:endParaRPr kumimoji="0" lang="en-US" altLang="zh-CN" sz="1400">
              <a:solidFill>
                <a:srgbClr val="0094DE"/>
              </a:solidFill>
            </a:endParaRPr>
          </a:p>
        </p:txBody>
      </p:sp>
      <p:sp>
        <p:nvSpPr>
          <p:cNvPr id="1031" name="Rectangle 11">
            <a:extLst>
              <a:ext uri="{FF2B5EF4-FFF2-40B4-BE49-F238E27FC236}">
                <a16:creationId xmlns:a16="http://schemas.microsoft.com/office/drawing/2014/main" id="{160C5E4A-C9DB-486E-AA1A-1227EC9D89BE}"/>
              </a:ext>
            </a:extLst>
          </p:cNvPr>
          <p:cNvSpPr>
            <a:spLocks noChangeArrowheads="1"/>
          </p:cNvSpPr>
          <p:nvPr userDrawn="1"/>
        </p:nvSpPr>
        <p:spPr bwMode="auto">
          <a:xfrm>
            <a:off x="250825" y="6478588"/>
            <a:ext cx="410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a:solidFill>
                  <a:srgbClr val="666699"/>
                </a:solidFill>
                <a:latin typeface="Times New Roman" panose="02020603050405020304" pitchFamily="18" charset="0"/>
                <a:ea typeface="楷体_GB2312" pitchFamily="49" charset="-122"/>
              </a:rPr>
              <a:t>计算机与信息学院</a:t>
            </a:r>
          </a:p>
        </p:txBody>
      </p:sp>
      <p:pic>
        <p:nvPicPr>
          <p:cNvPr id="1032" name="图片 7">
            <a:extLst>
              <a:ext uri="{FF2B5EF4-FFF2-40B4-BE49-F238E27FC236}">
                <a16:creationId xmlns:a16="http://schemas.microsoft.com/office/drawing/2014/main" id="{63E9ED3F-A079-4DDE-8336-8746A28CB6B7}"/>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22275" y="388938"/>
            <a:ext cx="798513"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ransition/>
  <p:txStyles>
    <p:title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2"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2"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2"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2" charset="-122"/>
        </a:defRPr>
      </a:lvl9pPr>
    </p:titleStyle>
    <p:body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15"/>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2457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2458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2458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2458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2458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2458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88425"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88426" name="Rectangle 10"/>
          <p:cNvSpPr>
            <a:spLocks noGrp="1" noChangeArrowheads="1"/>
          </p:cNvSpPr>
          <p:nvPr>
            <p:ph type="body" idx="1"/>
          </p:nvPr>
        </p:nvSpPr>
        <p:spPr bwMode="auto">
          <a:xfrm>
            <a:off x="1042988" y="17732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69767150"/>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Lst>
  <p:txStyles>
    <p:title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charset="0"/>
          <a:ea typeface="黑体" pitchFamily="2" charset="-122"/>
        </a:defRPr>
      </a:lvl2pPr>
      <a:lvl3pPr algn="l" rtl="0" eaLnBrk="0" fontAlgn="base" hangingPunct="0">
        <a:spcBef>
          <a:spcPct val="0"/>
        </a:spcBef>
        <a:spcAft>
          <a:spcPct val="0"/>
        </a:spcAft>
        <a:defRPr sz="4400">
          <a:solidFill>
            <a:srgbClr val="333399"/>
          </a:solidFill>
          <a:latin typeface="Arial" charset="0"/>
          <a:ea typeface="黑体" pitchFamily="2" charset="-122"/>
        </a:defRPr>
      </a:lvl3pPr>
      <a:lvl4pPr algn="l" rtl="0" eaLnBrk="0" fontAlgn="base" hangingPunct="0">
        <a:spcBef>
          <a:spcPct val="0"/>
        </a:spcBef>
        <a:spcAft>
          <a:spcPct val="0"/>
        </a:spcAft>
        <a:defRPr sz="4400">
          <a:solidFill>
            <a:srgbClr val="333399"/>
          </a:solidFill>
          <a:latin typeface="Arial" charset="0"/>
          <a:ea typeface="黑体" pitchFamily="2" charset="-122"/>
        </a:defRPr>
      </a:lvl4pPr>
      <a:lvl5pPr algn="l" rtl="0" eaLnBrk="0" fontAlgn="base" hangingPunct="0">
        <a:spcBef>
          <a:spcPct val="0"/>
        </a:spcBef>
        <a:spcAft>
          <a:spcPct val="0"/>
        </a:spcAft>
        <a:defRPr sz="4400">
          <a:solidFill>
            <a:srgbClr val="333399"/>
          </a:solidFill>
          <a:latin typeface="Arial" charset="0"/>
          <a:ea typeface="黑体" pitchFamily="2" charset="-122"/>
        </a:defRPr>
      </a:lvl5pPr>
      <a:lvl6pPr marL="457200" algn="l" rtl="0" fontAlgn="base">
        <a:spcBef>
          <a:spcPct val="0"/>
        </a:spcBef>
        <a:spcAft>
          <a:spcPct val="0"/>
        </a:spcAft>
        <a:defRPr sz="4400">
          <a:solidFill>
            <a:srgbClr val="333399"/>
          </a:solidFill>
          <a:latin typeface="Arial" charset="0"/>
          <a:ea typeface="黑体" pitchFamily="2" charset="-122"/>
        </a:defRPr>
      </a:lvl6pPr>
      <a:lvl7pPr marL="914400" algn="l" rtl="0" fontAlgn="base">
        <a:spcBef>
          <a:spcPct val="0"/>
        </a:spcBef>
        <a:spcAft>
          <a:spcPct val="0"/>
        </a:spcAft>
        <a:defRPr sz="4400">
          <a:solidFill>
            <a:srgbClr val="333399"/>
          </a:solidFill>
          <a:latin typeface="Arial" charset="0"/>
          <a:ea typeface="黑体" pitchFamily="2" charset="-122"/>
        </a:defRPr>
      </a:lvl7pPr>
      <a:lvl8pPr marL="1371600" algn="l" rtl="0" fontAlgn="base">
        <a:spcBef>
          <a:spcPct val="0"/>
        </a:spcBef>
        <a:spcAft>
          <a:spcPct val="0"/>
        </a:spcAft>
        <a:defRPr sz="4400">
          <a:solidFill>
            <a:srgbClr val="333399"/>
          </a:solidFill>
          <a:latin typeface="Arial" charset="0"/>
          <a:ea typeface="黑体" pitchFamily="2" charset="-122"/>
        </a:defRPr>
      </a:lvl8pPr>
      <a:lvl9pPr marL="1828800" algn="l" rtl="0" fontAlgn="base">
        <a:spcBef>
          <a:spcPct val="0"/>
        </a:spcBef>
        <a:spcAft>
          <a:spcPct val="0"/>
        </a:spcAft>
        <a:defRPr sz="4400">
          <a:solidFill>
            <a:srgbClr val="333399"/>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3.xml"/></Relationships>
</file>

<file path=ppt/slides/_rels/slide17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image" Target="../media/image9.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E326E392-5DE0-405E-86ED-8585B65C062A}"/>
              </a:ext>
            </a:extLst>
          </p:cNvPr>
          <p:cNvSpPr>
            <a:spLocks noChangeArrowheads="1"/>
          </p:cNvSpPr>
          <p:nvPr/>
        </p:nvSpPr>
        <p:spPr bwMode="auto">
          <a:xfrm>
            <a:off x="5220072" y="3893744"/>
            <a:ext cx="3672408" cy="193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lvl="1" algn="l" eaLnBrk="1" hangingPunct="1">
              <a:lnSpc>
                <a:spcPct val="130000"/>
              </a:lnSpc>
              <a:buFont typeface="Wingdings" panose="05000000000000000000" pitchFamily="2" charset="2"/>
              <a:buChar char="Ø"/>
            </a:pPr>
            <a:r>
              <a:rPr lang="zh-CN" altLang="en-US" sz="2800" dirty="0"/>
              <a:t>传输连接的建立</a:t>
            </a:r>
          </a:p>
          <a:p>
            <a:pPr lvl="1" algn="l" eaLnBrk="1" hangingPunct="1">
              <a:lnSpc>
                <a:spcPct val="130000"/>
              </a:lnSpc>
              <a:buFont typeface="Wingdings" panose="05000000000000000000" pitchFamily="2" charset="2"/>
              <a:buChar char="Ø"/>
            </a:pPr>
            <a:r>
              <a:rPr lang="zh-CN" altLang="en-US" sz="2800" dirty="0"/>
              <a:t>流量控制</a:t>
            </a:r>
          </a:p>
          <a:p>
            <a:pPr lvl="1" algn="l" eaLnBrk="1" hangingPunct="1">
              <a:lnSpc>
                <a:spcPct val="130000"/>
              </a:lnSpc>
              <a:buFont typeface="Wingdings" panose="05000000000000000000" pitchFamily="2" charset="2"/>
              <a:buChar char="Ø"/>
            </a:pPr>
            <a:r>
              <a:rPr lang="zh-CN" altLang="en-US" sz="2800" dirty="0"/>
              <a:t>拥塞控制</a:t>
            </a:r>
          </a:p>
        </p:txBody>
      </p:sp>
      <p:sp>
        <p:nvSpPr>
          <p:cNvPr id="15363" name="Rectangle 6">
            <a:extLst>
              <a:ext uri="{FF2B5EF4-FFF2-40B4-BE49-F238E27FC236}">
                <a16:creationId xmlns:a16="http://schemas.microsoft.com/office/drawing/2014/main" id="{D3D0BD5D-5F0F-489E-AC40-458DD266DFED}"/>
              </a:ext>
            </a:extLst>
          </p:cNvPr>
          <p:cNvSpPr>
            <a:spLocks noChangeArrowheads="1"/>
          </p:cNvSpPr>
          <p:nvPr/>
        </p:nvSpPr>
        <p:spPr bwMode="auto">
          <a:xfrm>
            <a:off x="5461733" y="3212975"/>
            <a:ext cx="3430747" cy="5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dirty="0">
                <a:solidFill>
                  <a:srgbClr val="333399"/>
                </a:solidFill>
                <a:latin typeface="Times New Roman" panose="02020603050405020304" pitchFamily="18" charset="0"/>
                <a:ea typeface="黑体" panose="02010609060101010101" pitchFamily="49" charset="-122"/>
              </a:rPr>
              <a:t>要解决的主要问题：</a:t>
            </a:r>
          </a:p>
        </p:txBody>
      </p:sp>
      <p:pic>
        <p:nvPicPr>
          <p:cNvPr id="15364" name="Picture 9" descr="j0241227[1]">
            <a:extLst>
              <a:ext uri="{FF2B5EF4-FFF2-40B4-BE49-F238E27FC236}">
                <a16:creationId xmlns:a16="http://schemas.microsoft.com/office/drawing/2014/main" id="{E5EA2579-39CB-4A30-8401-83447EFE0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1052513"/>
            <a:ext cx="1944687"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11">
            <a:extLst>
              <a:ext uri="{FF2B5EF4-FFF2-40B4-BE49-F238E27FC236}">
                <a16:creationId xmlns:a16="http://schemas.microsoft.com/office/drawing/2014/main" id="{F09AF7B9-08B9-401E-81AA-F53BBD32BE31}"/>
              </a:ext>
            </a:extLst>
          </p:cNvPr>
          <p:cNvSpPr>
            <a:spLocks noGrp="1" noChangeArrowheads="1"/>
          </p:cNvSpPr>
          <p:nvPr>
            <p:ph type="title"/>
          </p:nvPr>
        </p:nvSpPr>
        <p:spPr>
          <a:noFill/>
        </p:spPr>
        <p:txBody>
          <a:bodyPr/>
          <a:lstStyle/>
          <a:p>
            <a:pPr eaLnBrk="1" hangingPunct="1"/>
            <a:r>
              <a:rPr lang="zh-CN" altLang="en-US"/>
              <a:t>第六章 传输层协议 </a:t>
            </a:r>
          </a:p>
        </p:txBody>
      </p:sp>
      <p:sp>
        <p:nvSpPr>
          <p:cNvPr id="6" name="Rectangle 6">
            <a:extLst>
              <a:ext uri="{FF2B5EF4-FFF2-40B4-BE49-F238E27FC236}">
                <a16:creationId xmlns:a16="http://schemas.microsoft.com/office/drawing/2014/main" id="{721877FD-3F30-470D-99BF-A43CFB9C94BF}"/>
              </a:ext>
            </a:extLst>
          </p:cNvPr>
          <p:cNvSpPr>
            <a:spLocks noChangeArrowheads="1"/>
          </p:cNvSpPr>
          <p:nvPr/>
        </p:nvSpPr>
        <p:spPr bwMode="auto">
          <a:xfrm>
            <a:off x="796064" y="1222454"/>
            <a:ext cx="2348720" cy="5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dirty="0">
                <a:solidFill>
                  <a:srgbClr val="333399"/>
                </a:solidFill>
                <a:latin typeface="Times New Roman" panose="02020603050405020304" pitchFamily="18" charset="0"/>
                <a:ea typeface="黑体" panose="02010609060101010101" pitchFamily="49" charset="-122"/>
              </a:rPr>
              <a:t>传输层功能：</a:t>
            </a:r>
          </a:p>
        </p:txBody>
      </p:sp>
      <p:sp>
        <p:nvSpPr>
          <p:cNvPr id="8" name="文本框 7">
            <a:extLst>
              <a:ext uri="{FF2B5EF4-FFF2-40B4-BE49-F238E27FC236}">
                <a16:creationId xmlns:a16="http://schemas.microsoft.com/office/drawing/2014/main" id="{9E1CBF1D-9580-4D76-AB25-FBB46494666C}"/>
              </a:ext>
            </a:extLst>
          </p:cNvPr>
          <p:cNvSpPr txBox="1"/>
          <p:nvPr/>
        </p:nvSpPr>
        <p:spPr>
          <a:xfrm>
            <a:off x="847249" y="1924090"/>
            <a:ext cx="6029007" cy="1200329"/>
          </a:xfrm>
          <a:prstGeom prst="rect">
            <a:avLst/>
          </a:prstGeom>
          <a:noFill/>
        </p:spPr>
        <p:txBody>
          <a:bodyPr wrap="square">
            <a:spAutoFit/>
          </a:bodyPr>
          <a:lstStyle/>
          <a:p>
            <a:r>
              <a:rPr lang="zh-CN" altLang="en-US" dirty="0"/>
              <a:t>在网络层的支持下，为应用层提供可靠的、端到端的数据传输服务，包括：连接管理、拥塞控制和流量控制等功能。</a:t>
            </a:r>
          </a:p>
        </p:txBody>
      </p:sp>
      <p:sp>
        <p:nvSpPr>
          <p:cNvPr id="9" name="Rectangle 6">
            <a:extLst>
              <a:ext uri="{FF2B5EF4-FFF2-40B4-BE49-F238E27FC236}">
                <a16:creationId xmlns:a16="http://schemas.microsoft.com/office/drawing/2014/main" id="{6F09789D-CA91-439D-9750-744C50EF49B8}"/>
              </a:ext>
            </a:extLst>
          </p:cNvPr>
          <p:cNvSpPr>
            <a:spLocks noChangeArrowheads="1"/>
          </p:cNvSpPr>
          <p:nvPr/>
        </p:nvSpPr>
        <p:spPr bwMode="auto">
          <a:xfrm>
            <a:off x="1027588" y="3212975"/>
            <a:ext cx="1988044" cy="5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dirty="0">
                <a:solidFill>
                  <a:srgbClr val="333399"/>
                </a:solidFill>
                <a:latin typeface="Times New Roman" panose="02020603050405020304" pitchFamily="18" charset="0"/>
                <a:ea typeface="黑体" panose="02010609060101010101" pitchFamily="49" charset="-122"/>
              </a:rPr>
              <a:t>课前思考：</a:t>
            </a:r>
          </a:p>
        </p:txBody>
      </p:sp>
      <p:sp>
        <p:nvSpPr>
          <p:cNvPr id="10" name="Rectangle 3">
            <a:extLst>
              <a:ext uri="{FF2B5EF4-FFF2-40B4-BE49-F238E27FC236}">
                <a16:creationId xmlns:a16="http://schemas.microsoft.com/office/drawing/2014/main" id="{154FBCF0-69BD-46E4-98BD-0528D74996CE}"/>
              </a:ext>
            </a:extLst>
          </p:cNvPr>
          <p:cNvSpPr>
            <a:spLocks noChangeArrowheads="1"/>
          </p:cNvSpPr>
          <p:nvPr/>
        </p:nvSpPr>
        <p:spPr bwMode="auto">
          <a:xfrm>
            <a:off x="420672" y="3861048"/>
            <a:ext cx="5159439" cy="24987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lvl="1" algn="l" eaLnBrk="1" hangingPunct="1">
              <a:lnSpc>
                <a:spcPct val="130000"/>
              </a:lnSpc>
              <a:buFont typeface="Wingdings" panose="05000000000000000000" pitchFamily="2" charset="2"/>
              <a:buChar char="Ø"/>
            </a:pPr>
            <a:r>
              <a:rPr lang="zh-CN" altLang="en-US" dirty="0">
                <a:latin typeface="+mn-ea"/>
                <a:ea typeface="+mn-ea"/>
              </a:rPr>
              <a:t>如何在不可靠的网络层通信基础上为高层提供可靠的端到端数据传输服务</a:t>
            </a:r>
          </a:p>
          <a:p>
            <a:pPr lvl="1" algn="l" eaLnBrk="1" hangingPunct="1">
              <a:lnSpc>
                <a:spcPct val="130000"/>
              </a:lnSpc>
              <a:buFont typeface="Wingdings" panose="05000000000000000000" pitchFamily="2" charset="2"/>
              <a:buChar char="Ø"/>
            </a:pPr>
            <a:r>
              <a:rPr lang="zh-CN" altLang="en-US" dirty="0">
                <a:latin typeface="+mn-ea"/>
                <a:ea typeface="+mn-ea"/>
              </a:rPr>
              <a:t>如何在无法控制的网络环境中提供可预期的</a:t>
            </a:r>
            <a:r>
              <a:rPr lang="en-US" altLang="zh-CN" dirty="0">
                <a:latin typeface="+mn-ea"/>
                <a:ea typeface="+mn-ea"/>
              </a:rPr>
              <a:t>QoS</a:t>
            </a:r>
            <a:r>
              <a:rPr lang="zh-CN" altLang="en-US" dirty="0">
                <a:latin typeface="+mn-ea"/>
                <a:ea typeface="+mn-ea"/>
              </a:rPr>
              <a:t>服务</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3">
            <a:extLst>
              <a:ext uri="{FF2B5EF4-FFF2-40B4-BE49-F238E27FC236}">
                <a16:creationId xmlns:a16="http://schemas.microsoft.com/office/drawing/2014/main" id="{E2E65980-A00A-40D9-B88F-F8E689FC6DED}"/>
              </a:ext>
            </a:extLst>
          </p:cNvPr>
          <p:cNvSpPr>
            <a:spLocks noChangeArrowheads="1"/>
          </p:cNvSpPr>
          <p:nvPr/>
        </p:nvSpPr>
        <p:spPr bwMode="auto">
          <a:xfrm>
            <a:off x="1042988" y="1268413"/>
            <a:ext cx="36199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dirty="0"/>
              <a:t>5. </a:t>
            </a:r>
            <a:r>
              <a:rPr lang="zh-CN" altLang="en-US" sz="2400" dirty="0"/>
              <a:t>需要传输层的主要因素</a:t>
            </a:r>
          </a:p>
        </p:txBody>
      </p:sp>
      <p:sp>
        <p:nvSpPr>
          <p:cNvPr id="28" name="矩形 27">
            <a:extLst>
              <a:ext uri="{FF2B5EF4-FFF2-40B4-BE49-F238E27FC236}">
                <a16:creationId xmlns:a16="http://schemas.microsoft.com/office/drawing/2014/main" id="{54DF3A13-7BC9-4F87-923B-61F59854CB38}"/>
              </a:ext>
            </a:extLst>
          </p:cNvPr>
          <p:cNvSpPr/>
          <p:nvPr/>
        </p:nvSpPr>
        <p:spPr>
          <a:xfrm>
            <a:off x="1331640" y="1844824"/>
            <a:ext cx="7421563" cy="1200329"/>
          </a:xfrm>
          <a:prstGeom prst="rect">
            <a:avLst/>
          </a:prstGeom>
        </p:spPr>
        <p:txBody>
          <a:bodyPr>
            <a:spAutoFit/>
          </a:bodyPr>
          <a:lstStyle/>
          <a:p>
            <a:pPr marL="285750" indent="-285750" defTabSz="457200">
              <a:buClr>
                <a:srgbClr val="A53010"/>
              </a:buClr>
              <a:buFont typeface="Arial Unicode MS" panose="020B0604020202020204" pitchFamily="34" charset="-122"/>
              <a:buChar char="❏"/>
              <a:defRPr/>
            </a:pPr>
            <a:r>
              <a:rPr kumimoji="0" lang="zh-CN" altLang="en-US" b="0" dirty="0">
                <a:solidFill>
                  <a:prstClr val="black"/>
                </a:solidFill>
                <a:latin typeface="+mn-ea"/>
                <a:ea typeface="+mn-ea"/>
              </a:rPr>
              <a:t>获得通信的控制权。尽管网络层也可以实现两个主机之间的通信，但是通信控制权主要在运营商，用户在网络层几乎无所作为；</a:t>
            </a:r>
          </a:p>
        </p:txBody>
      </p:sp>
      <p:sp>
        <p:nvSpPr>
          <p:cNvPr id="29" name="矩形 28">
            <a:extLst>
              <a:ext uri="{FF2B5EF4-FFF2-40B4-BE49-F238E27FC236}">
                <a16:creationId xmlns:a16="http://schemas.microsoft.com/office/drawing/2014/main" id="{2B1BFC98-D496-4684-8CA4-4D25093C9C2C}"/>
              </a:ext>
            </a:extLst>
          </p:cNvPr>
          <p:cNvSpPr/>
          <p:nvPr/>
        </p:nvSpPr>
        <p:spPr>
          <a:xfrm>
            <a:off x="1331640" y="3159899"/>
            <a:ext cx="7421563" cy="1200329"/>
          </a:xfrm>
          <a:prstGeom prst="rect">
            <a:avLst/>
          </a:prstGeom>
        </p:spPr>
        <p:txBody>
          <a:bodyPr>
            <a:spAutoFit/>
          </a:bodyPr>
          <a:lstStyle/>
          <a:p>
            <a:pPr marL="285750" indent="-285750" defTabSz="457200">
              <a:buClr>
                <a:srgbClr val="A53010"/>
              </a:buClr>
              <a:buFont typeface="Arial Unicode MS" panose="020B0604020202020204" pitchFamily="34" charset="-122"/>
              <a:buChar char="❏"/>
              <a:defRPr/>
            </a:pPr>
            <a:r>
              <a:rPr kumimoji="0" lang="zh-CN" altLang="en-US" b="0" dirty="0">
                <a:solidFill>
                  <a:prstClr val="black"/>
                </a:solidFill>
                <a:latin typeface="+mn-ea"/>
                <a:ea typeface="+mn-ea"/>
              </a:rPr>
              <a:t>作为与通信相关的最高层次，传输层是提供统一改善通信质量的最后机会。如果没有传输层，改善传输质量的工作就要由各个用户自己完成；</a:t>
            </a:r>
          </a:p>
        </p:txBody>
      </p:sp>
      <p:sp>
        <p:nvSpPr>
          <p:cNvPr id="30" name="矩形 29">
            <a:extLst>
              <a:ext uri="{FF2B5EF4-FFF2-40B4-BE49-F238E27FC236}">
                <a16:creationId xmlns:a16="http://schemas.microsoft.com/office/drawing/2014/main" id="{786EC4AB-4107-4396-B4FB-F0BB867F92B6}"/>
              </a:ext>
            </a:extLst>
          </p:cNvPr>
          <p:cNvSpPr/>
          <p:nvPr/>
        </p:nvSpPr>
        <p:spPr>
          <a:xfrm>
            <a:off x="1337268" y="4474974"/>
            <a:ext cx="7421563" cy="1569660"/>
          </a:xfrm>
          <a:prstGeom prst="rect">
            <a:avLst/>
          </a:prstGeom>
        </p:spPr>
        <p:txBody>
          <a:bodyPr>
            <a:spAutoFit/>
          </a:bodyPr>
          <a:lstStyle/>
          <a:p>
            <a:pPr marL="285750" indent="-285750" defTabSz="457200">
              <a:buClr>
                <a:srgbClr val="A53010"/>
              </a:buClr>
              <a:buFont typeface="Arial Unicode MS" panose="020B0604020202020204" pitchFamily="34" charset="-122"/>
              <a:buChar char="❏"/>
              <a:defRPr/>
            </a:pPr>
            <a:r>
              <a:rPr kumimoji="0" lang="zh-CN" altLang="en-US" b="0" dirty="0">
                <a:solidFill>
                  <a:prstClr val="black"/>
                </a:solidFill>
                <a:latin typeface="+mn-ea"/>
                <a:ea typeface="+mn-ea"/>
              </a:rPr>
              <a:t>即使通信子网能够提供足够好的通信服务，还是有一些用户依然需要开展更高可靠性的工作，或者更细致的管理。比如根据不同的应用提供不同的带宽服务。</a:t>
            </a:r>
          </a:p>
        </p:txBody>
      </p:sp>
      <p:sp>
        <p:nvSpPr>
          <p:cNvPr id="31" name="Rectangle 4">
            <a:extLst>
              <a:ext uri="{FF2B5EF4-FFF2-40B4-BE49-F238E27FC236}">
                <a16:creationId xmlns:a16="http://schemas.microsoft.com/office/drawing/2014/main" id="{4EC381D9-DFF3-4452-BBF1-16559B6F6C71}"/>
              </a:ext>
            </a:extLst>
          </p:cNvPr>
          <p:cNvSpPr>
            <a:spLocks noGrp="1" noChangeArrowheads="1"/>
          </p:cNvSpPr>
          <p:nvPr>
            <p:ph type="title"/>
          </p:nvPr>
        </p:nvSpPr>
        <p:spPr>
          <a:xfrm>
            <a:off x="971550" y="222250"/>
            <a:ext cx="7086600" cy="685800"/>
          </a:xfrm>
        </p:spPr>
        <p:txBody>
          <a:bodyPr/>
          <a:lstStyle/>
          <a:p>
            <a:pPr eaLnBrk="1" hangingPunct="1"/>
            <a:r>
              <a:rPr lang="en-US" altLang="zh-CN" dirty="0"/>
              <a:t>6.1.1 </a:t>
            </a:r>
            <a:r>
              <a:rPr lang="zh-CN" altLang="en-US" dirty="0"/>
              <a:t>端到端通信</a:t>
            </a:r>
          </a:p>
        </p:txBody>
      </p:sp>
    </p:spTree>
    <p:extLst>
      <p:ext uri="{BB962C8B-B14F-4D97-AF65-F5344CB8AC3E}">
        <p14:creationId xmlns:p14="http://schemas.microsoft.com/office/powerpoint/2010/main" val="31233826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76BA7BD-9E6B-4C78-AF8C-294CE66C51C3}"/>
              </a:ext>
            </a:extLst>
          </p:cNvPr>
          <p:cNvSpPr txBox="1"/>
          <p:nvPr/>
        </p:nvSpPr>
        <p:spPr>
          <a:xfrm>
            <a:off x="971600" y="1114020"/>
            <a:ext cx="3888432" cy="461665"/>
          </a:xfrm>
          <a:prstGeom prst="rect">
            <a:avLst/>
          </a:prstGeom>
          <a:noFill/>
        </p:spPr>
        <p:txBody>
          <a:bodyPr wrap="square" rtlCol="0">
            <a:spAutoFit/>
          </a:bodyPr>
          <a:lstStyle/>
          <a:p>
            <a:r>
              <a:rPr lang="zh-CN" altLang="en-US" dirty="0"/>
              <a:t>停止等待协议的基本算法：</a:t>
            </a:r>
          </a:p>
        </p:txBody>
      </p:sp>
      <p:sp>
        <p:nvSpPr>
          <p:cNvPr id="5" name="文本框 4">
            <a:extLst>
              <a:ext uri="{FF2B5EF4-FFF2-40B4-BE49-F238E27FC236}">
                <a16:creationId xmlns:a16="http://schemas.microsoft.com/office/drawing/2014/main" id="{D63A0018-9CCC-411D-B7E2-40009BB9E961}"/>
              </a:ext>
            </a:extLst>
          </p:cNvPr>
          <p:cNvSpPr txBox="1"/>
          <p:nvPr/>
        </p:nvSpPr>
        <p:spPr>
          <a:xfrm>
            <a:off x="1005718" y="1561405"/>
            <a:ext cx="1944216"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t>发送端</a:t>
            </a:r>
          </a:p>
        </p:txBody>
      </p:sp>
      <p:sp>
        <p:nvSpPr>
          <p:cNvPr id="6" name="文本框 5">
            <a:extLst>
              <a:ext uri="{FF2B5EF4-FFF2-40B4-BE49-F238E27FC236}">
                <a16:creationId xmlns:a16="http://schemas.microsoft.com/office/drawing/2014/main" id="{53C2B06E-CF72-496B-BE6A-67B6656ACA8F}"/>
              </a:ext>
            </a:extLst>
          </p:cNvPr>
          <p:cNvSpPr txBox="1"/>
          <p:nvPr/>
        </p:nvSpPr>
        <p:spPr>
          <a:xfrm>
            <a:off x="1005190" y="2038886"/>
            <a:ext cx="5040560" cy="461665"/>
          </a:xfrm>
          <a:prstGeom prst="rect">
            <a:avLst/>
          </a:prstGeom>
          <a:noFill/>
        </p:spPr>
        <p:txBody>
          <a:bodyPr wrap="square" rtlCol="0">
            <a:spAutoFit/>
          </a:bodyPr>
          <a:lstStyle/>
          <a:p>
            <a:r>
              <a:rPr lang="zh-CN" altLang="en-US" dirty="0"/>
              <a:t>（</a:t>
            </a:r>
            <a:r>
              <a:rPr lang="en-US" altLang="zh-CN" dirty="0"/>
              <a:t>1</a:t>
            </a:r>
            <a:r>
              <a:rPr lang="zh-CN" altLang="en-US" dirty="0"/>
              <a:t>）等待从上层应用中获得数据</a:t>
            </a:r>
          </a:p>
        </p:txBody>
      </p:sp>
      <p:sp>
        <p:nvSpPr>
          <p:cNvPr id="7" name="文本框 6">
            <a:extLst>
              <a:ext uri="{FF2B5EF4-FFF2-40B4-BE49-F238E27FC236}">
                <a16:creationId xmlns:a16="http://schemas.microsoft.com/office/drawing/2014/main" id="{19B629B4-D6C4-44C4-BF38-CC7D84F557C9}"/>
              </a:ext>
            </a:extLst>
          </p:cNvPr>
          <p:cNvSpPr txBox="1"/>
          <p:nvPr/>
        </p:nvSpPr>
        <p:spPr>
          <a:xfrm>
            <a:off x="1005190" y="2528015"/>
            <a:ext cx="5904656" cy="461665"/>
          </a:xfrm>
          <a:prstGeom prst="rect">
            <a:avLst/>
          </a:prstGeom>
          <a:noFill/>
        </p:spPr>
        <p:txBody>
          <a:bodyPr wrap="square" rtlCol="0">
            <a:spAutoFit/>
          </a:bodyPr>
          <a:lstStyle/>
          <a:p>
            <a:r>
              <a:rPr lang="zh-CN" altLang="en-US" dirty="0"/>
              <a:t>（</a:t>
            </a:r>
            <a:r>
              <a:rPr lang="en-US" altLang="zh-CN" dirty="0"/>
              <a:t>2</a:t>
            </a:r>
            <a:r>
              <a:rPr lang="zh-CN" altLang="en-US" dirty="0"/>
              <a:t>）获得数据并封装成可发送的数据报文</a:t>
            </a:r>
          </a:p>
        </p:txBody>
      </p:sp>
      <p:sp>
        <p:nvSpPr>
          <p:cNvPr id="8" name="文本框 7">
            <a:extLst>
              <a:ext uri="{FF2B5EF4-FFF2-40B4-BE49-F238E27FC236}">
                <a16:creationId xmlns:a16="http://schemas.microsoft.com/office/drawing/2014/main" id="{12ADFF3E-4CD1-4E9E-A21D-05BEC07FAD05}"/>
              </a:ext>
            </a:extLst>
          </p:cNvPr>
          <p:cNvSpPr txBox="1"/>
          <p:nvPr/>
        </p:nvSpPr>
        <p:spPr>
          <a:xfrm>
            <a:off x="1005190" y="3012033"/>
            <a:ext cx="7743274" cy="461665"/>
          </a:xfrm>
          <a:prstGeom prst="rect">
            <a:avLst/>
          </a:prstGeom>
          <a:noFill/>
        </p:spPr>
        <p:txBody>
          <a:bodyPr wrap="square" rtlCol="0">
            <a:spAutoFit/>
          </a:bodyPr>
          <a:lstStyle/>
          <a:p>
            <a:r>
              <a:rPr lang="zh-CN" altLang="en-US" dirty="0"/>
              <a:t>（</a:t>
            </a:r>
            <a:r>
              <a:rPr lang="en-US" altLang="zh-CN" dirty="0"/>
              <a:t>3</a:t>
            </a:r>
            <a:r>
              <a:rPr lang="zh-CN" altLang="en-US" dirty="0"/>
              <a:t>）发送报文，等待接收端的确认报文转（</a:t>
            </a:r>
            <a:r>
              <a:rPr lang="en-US" altLang="zh-CN" dirty="0"/>
              <a:t>1</a:t>
            </a:r>
            <a:r>
              <a:rPr lang="zh-CN" altLang="en-US" dirty="0"/>
              <a:t>）</a:t>
            </a:r>
          </a:p>
        </p:txBody>
      </p:sp>
      <p:sp>
        <p:nvSpPr>
          <p:cNvPr id="9" name="文本框 8">
            <a:extLst>
              <a:ext uri="{FF2B5EF4-FFF2-40B4-BE49-F238E27FC236}">
                <a16:creationId xmlns:a16="http://schemas.microsoft.com/office/drawing/2014/main" id="{4435CE6F-4DEA-45D1-93D1-C0BE9F25325F}"/>
              </a:ext>
            </a:extLst>
          </p:cNvPr>
          <p:cNvSpPr txBox="1"/>
          <p:nvPr/>
        </p:nvSpPr>
        <p:spPr>
          <a:xfrm>
            <a:off x="971600" y="4092615"/>
            <a:ext cx="5040560" cy="461665"/>
          </a:xfrm>
          <a:prstGeom prst="rect">
            <a:avLst/>
          </a:prstGeom>
          <a:noFill/>
        </p:spPr>
        <p:txBody>
          <a:bodyPr wrap="square" rtlCol="0">
            <a:spAutoFit/>
          </a:bodyPr>
          <a:lstStyle/>
          <a:p>
            <a:r>
              <a:rPr lang="zh-CN" altLang="en-US" dirty="0"/>
              <a:t>（</a:t>
            </a:r>
            <a:r>
              <a:rPr lang="en-US" altLang="zh-CN" dirty="0"/>
              <a:t>1</a:t>
            </a:r>
            <a:r>
              <a:rPr lang="zh-CN" altLang="en-US" dirty="0"/>
              <a:t>）等待发送端发送数据</a:t>
            </a:r>
          </a:p>
        </p:txBody>
      </p:sp>
      <p:sp>
        <p:nvSpPr>
          <p:cNvPr id="10" name="文本框 9">
            <a:extLst>
              <a:ext uri="{FF2B5EF4-FFF2-40B4-BE49-F238E27FC236}">
                <a16:creationId xmlns:a16="http://schemas.microsoft.com/office/drawing/2014/main" id="{71139E42-8D14-46A4-9CEA-CBF9C004A3B9}"/>
              </a:ext>
            </a:extLst>
          </p:cNvPr>
          <p:cNvSpPr txBox="1"/>
          <p:nvPr/>
        </p:nvSpPr>
        <p:spPr>
          <a:xfrm>
            <a:off x="971600" y="4581744"/>
            <a:ext cx="5904656" cy="461665"/>
          </a:xfrm>
          <a:prstGeom prst="rect">
            <a:avLst/>
          </a:prstGeom>
          <a:noFill/>
        </p:spPr>
        <p:txBody>
          <a:bodyPr wrap="square" rtlCol="0">
            <a:spAutoFit/>
          </a:bodyPr>
          <a:lstStyle/>
          <a:p>
            <a:r>
              <a:rPr lang="zh-CN" altLang="en-US" dirty="0"/>
              <a:t>（</a:t>
            </a:r>
            <a:r>
              <a:rPr lang="en-US" altLang="zh-CN" dirty="0"/>
              <a:t>2</a:t>
            </a:r>
            <a:r>
              <a:rPr lang="zh-CN" altLang="en-US" dirty="0"/>
              <a:t>）获得数据并转交到上层应用</a:t>
            </a:r>
          </a:p>
        </p:txBody>
      </p:sp>
      <p:sp>
        <p:nvSpPr>
          <p:cNvPr id="11" name="文本框 10">
            <a:extLst>
              <a:ext uri="{FF2B5EF4-FFF2-40B4-BE49-F238E27FC236}">
                <a16:creationId xmlns:a16="http://schemas.microsoft.com/office/drawing/2014/main" id="{49B49D3A-0B92-4CA3-968E-94E53BB1FC37}"/>
              </a:ext>
            </a:extLst>
          </p:cNvPr>
          <p:cNvSpPr txBox="1"/>
          <p:nvPr/>
        </p:nvSpPr>
        <p:spPr>
          <a:xfrm>
            <a:off x="971600" y="5065762"/>
            <a:ext cx="6120680" cy="461665"/>
          </a:xfrm>
          <a:prstGeom prst="rect">
            <a:avLst/>
          </a:prstGeom>
          <a:noFill/>
        </p:spPr>
        <p:txBody>
          <a:bodyPr wrap="square" rtlCol="0">
            <a:spAutoFit/>
          </a:bodyPr>
          <a:lstStyle/>
          <a:p>
            <a:r>
              <a:rPr lang="zh-CN" altLang="en-US" dirty="0"/>
              <a:t>（</a:t>
            </a:r>
            <a:r>
              <a:rPr lang="en-US" altLang="zh-CN" dirty="0"/>
              <a:t>3</a:t>
            </a:r>
            <a:r>
              <a:rPr lang="zh-CN" altLang="en-US" dirty="0"/>
              <a:t>）向发送端发送确认报文，转（</a:t>
            </a:r>
            <a:r>
              <a:rPr lang="en-US" altLang="zh-CN" dirty="0"/>
              <a:t>1</a:t>
            </a:r>
            <a:r>
              <a:rPr lang="zh-CN" altLang="en-US" dirty="0"/>
              <a:t>）</a:t>
            </a:r>
          </a:p>
        </p:txBody>
      </p:sp>
      <p:sp>
        <p:nvSpPr>
          <p:cNvPr id="12" name="文本框 11">
            <a:extLst>
              <a:ext uri="{FF2B5EF4-FFF2-40B4-BE49-F238E27FC236}">
                <a16:creationId xmlns:a16="http://schemas.microsoft.com/office/drawing/2014/main" id="{66E6C51A-F3CD-4043-B152-20A145E11B98}"/>
              </a:ext>
            </a:extLst>
          </p:cNvPr>
          <p:cNvSpPr txBox="1"/>
          <p:nvPr/>
        </p:nvSpPr>
        <p:spPr>
          <a:xfrm>
            <a:off x="1000200" y="3612648"/>
            <a:ext cx="1944216"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t>接收端</a:t>
            </a:r>
          </a:p>
        </p:txBody>
      </p:sp>
    </p:spTree>
    <p:extLst>
      <p:ext uri="{BB962C8B-B14F-4D97-AF65-F5344CB8AC3E}">
        <p14:creationId xmlns:p14="http://schemas.microsoft.com/office/powerpoint/2010/main" val="1885496623"/>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a:extLst>
              <a:ext uri="{FF2B5EF4-FFF2-40B4-BE49-F238E27FC236}">
                <a16:creationId xmlns:a16="http://schemas.microsoft.com/office/drawing/2014/main" id="{55DA0348-DEBF-48EF-8658-29FF55DE73E7}"/>
              </a:ext>
            </a:extLst>
          </p:cNvPr>
          <p:cNvCxnSpPr/>
          <p:nvPr/>
        </p:nvCxnSpPr>
        <p:spPr bwMode="auto">
          <a:xfrm>
            <a:off x="1761250" y="1627543"/>
            <a:ext cx="0" cy="2880320"/>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 name="直接箭头连接符 8">
            <a:extLst>
              <a:ext uri="{FF2B5EF4-FFF2-40B4-BE49-F238E27FC236}">
                <a16:creationId xmlns:a16="http://schemas.microsoft.com/office/drawing/2014/main" id="{B091541A-B012-4BF7-BCAC-157B714F090E}"/>
              </a:ext>
            </a:extLst>
          </p:cNvPr>
          <p:cNvCxnSpPr/>
          <p:nvPr/>
        </p:nvCxnSpPr>
        <p:spPr bwMode="auto">
          <a:xfrm>
            <a:off x="6009722" y="1627543"/>
            <a:ext cx="0" cy="2880320"/>
          </a:xfrm>
          <a:prstGeom prst="straightConnector1">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 name="矩形 9">
            <a:extLst>
              <a:ext uri="{FF2B5EF4-FFF2-40B4-BE49-F238E27FC236}">
                <a16:creationId xmlns:a16="http://schemas.microsoft.com/office/drawing/2014/main" id="{FA31A5F9-D88A-436A-BED1-71F118238E02}"/>
              </a:ext>
            </a:extLst>
          </p:cNvPr>
          <p:cNvSpPr/>
          <p:nvPr/>
        </p:nvSpPr>
        <p:spPr>
          <a:xfrm>
            <a:off x="1867295" y="943467"/>
            <a:ext cx="1731564" cy="461665"/>
          </a:xfrm>
          <a:prstGeom prst="rect">
            <a:avLst/>
          </a:prstGeom>
          <a:solidFill>
            <a:srgbClr val="C00000"/>
          </a:solidFill>
        </p:spPr>
        <p:txBody>
          <a:bodyPr wrap="none">
            <a:spAutoFit/>
          </a:bodyPr>
          <a:lstStyle/>
          <a:p>
            <a:r>
              <a:rPr lang="zh-CN" altLang="en-US" dirty="0">
                <a:solidFill>
                  <a:schemeClr val="bg1"/>
                </a:solidFill>
              </a:rPr>
              <a:t>无流量控制</a:t>
            </a:r>
          </a:p>
        </p:txBody>
      </p:sp>
      <p:sp>
        <p:nvSpPr>
          <p:cNvPr id="11" name="矩形 10">
            <a:extLst>
              <a:ext uri="{FF2B5EF4-FFF2-40B4-BE49-F238E27FC236}">
                <a16:creationId xmlns:a16="http://schemas.microsoft.com/office/drawing/2014/main" id="{2B3E4F1B-E481-489B-A18C-193B2674A2D1}"/>
              </a:ext>
            </a:extLst>
          </p:cNvPr>
          <p:cNvSpPr/>
          <p:nvPr/>
        </p:nvSpPr>
        <p:spPr>
          <a:xfrm>
            <a:off x="5792836" y="943466"/>
            <a:ext cx="2350323" cy="461665"/>
          </a:xfrm>
          <a:prstGeom prst="rect">
            <a:avLst/>
          </a:prstGeom>
          <a:solidFill>
            <a:srgbClr val="C00000"/>
          </a:solidFill>
        </p:spPr>
        <p:txBody>
          <a:bodyPr wrap="none">
            <a:spAutoFit/>
          </a:bodyPr>
          <a:lstStyle/>
          <a:p>
            <a:r>
              <a:rPr lang="zh-CN" altLang="en-US" dirty="0">
                <a:solidFill>
                  <a:schemeClr val="bg1"/>
                </a:solidFill>
              </a:rPr>
              <a:t>有简单流量控制</a:t>
            </a:r>
          </a:p>
        </p:txBody>
      </p:sp>
      <p:cxnSp>
        <p:nvCxnSpPr>
          <p:cNvPr id="12" name="直接箭头连接符 11">
            <a:extLst>
              <a:ext uri="{FF2B5EF4-FFF2-40B4-BE49-F238E27FC236}">
                <a16:creationId xmlns:a16="http://schemas.microsoft.com/office/drawing/2014/main" id="{77E00FAF-F0A2-41E2-A1BE-5DB9A8B59FB7}"/>
              </a:ext>
            </a:extLst>
          </p:cNvPr>
          <p:cNvCxnSpPr/>
          <p:nvPr/>
        </p:nvCxnSpPr>
        <p:spPr bwMode="auto">
          <a:xfrm>
            <a:off x="7481686" y="1627543"/>
            <a:ext cx="0" cy="2880320"/>
          </a:xfrm>
          <a:prstGeom prst="straightConnector1">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直接箭头连接符 12">
            <a:extLst>
              <a:ext uri="{FF2B5EF4-FFF2-40B4-BE49-F238E27FC236}">
                <a16:creationId xmlns:a16="http://schemas.microsoft.com/office/drawing/2014/main" id="{E2BA1B04-1553-4C57-A2EB-FEEA72EC7F5B}"/>
              </a:ext>
            </a:extLst>
          </p:cNvPr>
          <p:cNvCxnSpPr/>
          <p:nvPr/>
        </p:nvCxnSpPr>
        <p:spPr bwMode="auto">
          <a:xfrm>
            <a:off x="2393420" y="1627543"/>
            <a:ext cx="0" cy="2880320"/>
          </a:xfrm>
          <a:prstGeom prst="straightConnector1">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直接箭头连接符 13">
            <a:extLst>
              <a:ext uri="{FF2B5EF4-FFF2-40B4-BE49-F238E27FC236}">
                <a16:creationId xmlns:a16="http://schemas.microsoft.com/office/drawing/2014/main" id="{6583A68D-5148-46E7-A98E-FA72BC71D333}"/>
              </a:ext>
            </a:extLst>
          </p:cNvPr>
          <p:cNvCxnSpPr/>
          <p:nvPr/>
        </p:nvCxnSpPr>
        <p:spPr bwMode="auto">
          <a:xfrm>
            <a:off x="3865833" y="1627543"/>
            <a:ext cx="0" cy="2880320"/>
          </a:xfrm>
          <a:prstGeom prst="straightConnector1">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 name="矩形 14">
            <a:extLst>
              <a:ext uri="{FF2B5EF4-FFF2-40B4-BE49-F238E27FC236}">
                <a16:creationId xmlns:a16="http://schemas.microsoft.com/office/drawing/2014/main" id="{9145B57B-9992-4C96-8A3A-29615A4BC483}"/>
              </a:ext>
            </a:extLst>
          </p:cNvPr>
          <p:cNvSpPr/>
          <p:nvPr/>
        </p:nvSpPr>
        <p:spPr>
          <a:xfrm>
            <a:off x="1852916" y="4651879"/>
            <a:ext cx="1112805" cy="461665"/>
          </a:xfrm>
          <a:prstGeom prst="rect">
            <a:avLst/>
          </a:prstGeom>
        </p:spPr>
        <p:txBody>
          <a:bodyPr wrap="none">
            <a:spAutoFit/>
          </a:bodyPr>
          <a:lstStyle/>
          <a:p>
            <a:r>
              <a:rPr lang="zh-CN" altLang="en-US" dirty="0"/>
              <a:t>发送端</a:t>
            </a:r>
          </a:p>
        </p:txBody>
      </p:sp>
      <p:sp>
        <p:nvSpPr>
          <p:cNvPr id="16" name="矩形 15">
            <a:extLst>
              <a:ext uri="{FF2B5EF4-FFF2-40B4-BE49-F238E27FC236}">
                <a16:creationId xmlns:a16="http://schemas.microsoft.com/office/drawing/2014/main" id="{DD9C4674-8A23-482E-ADB5-BBABC4E67084}"/>
              </a:ext>
            </a:extLst>
          </p:cNvPr>
          <p:cNvSpPr/>
          <p:nvPr/>
        </p:nvSpPr>
        <p:spPr>
          <a:xfrm>
            <a:off x="5453319" y="4651878"/>
            <a:ext cx="1112805" cy="461665"/>
          </a:xfrm>
          <a:prstGeom prst="rect">
            <a:avLst/>
          </a:prstGeom>
        </p:spPr>
        <p:txBody>
          <a:bodyPr wrap="none">
            <a:spAutoFit/>
          </a:bodyPr>
          <a:lstStyle/>
          <a:p>
            <a:r>
              <a:rPr lang="zh-CN" altLang="en-US" dirty="0"/>
              <a:t>发送端</a:t>
            </a:r>
          </a:p>
        </p:txBody>
      </p:sp>
      <p:sp>
        <p:nvSpPr>
          <p:cNvPr id="17" name="矩形 16">
            <a:extLst>
              <a:ext uri="{FF2B5EF4-FFF2-40B4-BE49-F238E27FC236}">
                <a16:creationId xmlns:a16="http://schemas.microsoft.com/office/drawing/2014/main" id="{5FCB1C52-896F-4926-A145-0CAD34359BA8}"/>
              </a:ext>
            </a:extLst>
          </p:cNvPr>
          <p:cNvSpPr/>
          <p:nvPr/>
        </p:nvSpPr>
        <p:spPr>
          <a:xfrm>
            <a:off x="3293079" y="4651878"/>
            <a:ext cx="1112805" cy="461665"/>
          </a:xfrm>
          <a:prstGeom prst="rect">
            <a:avLst/>
          </a:prstGeom>
        </p:spPr>
        <p:txBody>
          <a:bodyPr wrap="none">
            <a:spAutoFit/>
          </a:bodyPr>
          <a:lstStyle/>
          <a:p>
            <a:r>
              <a:rPr lang="zh-CN" altLang="en-US" dirty="0"/>
              <a:t>接受端</a:t>
            </a:r>
          </a:p>
        </p:txBody>
      </p:sp>
      <p:sp>
        <p:nvSpPr>
          <p:cNvPr id="18" name="矩形 17">
            <a:extLst>
              <a:ext uri="{FF2B5EF4-FFF2-40B4-BE49-F238E27FC236}">
                <a16:creationId xmlns:a16="http://schemas.microsoft.com/office/drawing/2014/main" id="{0D97F1B2-4C47-432D-BA2E-6CCEF77F1558}"/>
              </a:ext>
            </a:extLst>
          </p:cNvPr>
          <p:cNvSpPr/>
          <p:nvPr/>
        </p:nvSpPr>
        <p:spPr>
          <a:xfrm>
            <a:off x="6893479" y="4653136"/>
            <a:ext cx="1112805" cy="461665"/>
          </a:xfrm>
          <a:prstGeom prst="rect">
            <a:avLst/>
          </a:prstGeom>
        </p:spPr>
        <p:txBody>
          <a:bodyPr wrap="none">
            <a:spAutoFit/>
          </a:bodyPr>
          <a:lstStyle/>
          <a:p>
            <a:r>
              <a:rPr lang="zh-CN" altLang="en-US" dirty="0"/>
              <a:t>接受端</a:t>
            </a:r>
          </a:p>
        </p:txBody>
      </p:sp>
      <p:sp>
        <p:nvSpPr>
          <p:cNvPr id="19" name="矩形 18">
            <a:extLst>
              <a:ext uri="{FF2B5EF4-FFF2-40B4-BE49-F238E27FC236}">
                <a16:creationId xmlns:a16="http://schemas.microsoft.com/office/drawing/2014/main" id="{5D327EC8-694B-41A8-ABFC-42278D3866C8}"/>
              </a:ext>
            </a:extLst>
          </p:cNvPr>
          <p:cNvSpPr/>
          <p:nvPr/>
        </p:nvSpPr>
        <p:spPr>
          <a:xfrm>
            <a:off x="1113179" y="2467538"/>
            <a:ext cx="461706" cy="1200329"/>
          </a:xfrm>
          <a:prstGeom prst="rect">
            <a:avLst/>
          </a:prstGeom>
        </p:spPr>
        <p:txBody>
          <a:bodyPr wrap="square">
            <a:spAutoFit/>
          </a:bodyPr>
          <a:lstStyle/>
          <a:p>
            <a:pPr algn="ctr"/>
            <a:r>
              <a:rPr lang="zh-CN" altLang="en-US" dirty="0"/>
              <a:t>时间</a:t>
            </a:r>
            <a:endParaRPr lang="en-US" altLang="zh-CN" dirty="0"/>
          </a:p>
          <a:p>
            <a:pPr algn="ctr"/>
            <a:r>
              <a:rPr lang="en-US" altLang="zh-CN" dirty="0"/>
              <a:t>t</a:t>
            </a:r>
            <a:endParaRPr lang="zh-CN" altLang="en-US" dirty="0"/>
          </a:p>
        </p:txBody>
      </p:sp>
      <p:sp>
        <p:nvSpPr>
          <p:cNvPr id="20" name="平行四边形 19">
            <a:extLst>
              <a:ext uri="{FF2B5EF4-FFF2-40B4-BE49-F238E27FC236}">
                <a16:creationId xmlns:a16="http://schemas.microsoft.com/office/drawing/2014/main" id="{BB460362-C79E-4D4B-A4CC-A9561D334D69}"/>
              </a:ext>
            </a:extLst>
          </p:cNvPr>
          <p:cNvSpPr/>
          <p:nvPr/>
        </p:nvSpPr>
        <p:spPr bwMode="auto">
          <a:xfrm rot="5400000">
            <a:off x="2553338" y="1483529"/>
            <a:ext cx="1152127" cy="1440158"/>
          </a:xfrm>
          <a:prstGeom prst="parallelogram">
            <a:avLst>
              <a:gd name="adj" fmla="val 56341"/>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21" name="文本框 20">
            <a:extLst>
              <a:ext uri="{FF2B5EF4-FFF2-40B4-BE49-F238E27FC236}">
                <a16:creationId xmlns:a16="http://schemas.microsoft.com/office/drawing/2014/main" id="{9156700E-4FF4-4467-AE78-DBFE81B9AB19}"/>
              </a:ext>
            </a:extLst>
          </p:cNvPr>
          <p:cNvSpPr txBox="1"/>
          <p:nvPr/>
        </p:nvSpPr>
        <p:spPr>
          <a:xfrm rot="1530862">
            <a:off x="2595853" y="1910347"/>
            <a:ext cx="595726" cy="307777"/>
          </a:xfrm>
          <a:prstGeom prst="rect">
            <a:avLst/>
          </a:prstGeom>
          <a:noFill/>
        </p:spPr>
        <p:txBody>
          <a:bodyPr wrap="square" rtlCol="0">
            <a:spAutoFit/>
          </a:bodyPr>
          <a:lstStyle/>
          <a:p>
            <a:r>
              <a:rPr lang="en-US" altLang="zh-CN" sz="1400" dirty="0">
                <a:solidFill>
                  <a:schemeClr val="bg1"/>
                </a:solidFill>
              </a:rPr>
              <a:t>Data</a:t>
            </a:r>
            <a:endParaRPr lang="zh-CN" altLang="en-US" sz="1400" dirty="0">
              <a:solidFill>
                <a:schemeClr val="bg1"/>
              </a:solidFill>
            </a:endParaRPr>
          </a:p>
        </p:txBody>
      </p:sp>
      <p:sp>
        <p:nvSpPr>
          <p:cNvPr id="22" name="箭头: 右 21">
            <a:extLst>
              <a:ext uri="{FF2B5EF4-FFF2-40B4-BE49-F238E27FC236}">
                <a16:creationId xmlns:a16="http://schemas.microsoft.com/office/drawing/2014/main" id="{5BAED655-09B6-458E-A96F-443628B8523C}"/>
              </a:ext>
            </a:extLst>
          </p:cNvPr>
          <p:cNvSpPr/>
          <p:nvPr/>
        </p:nvSpPr>
        <p:spPr bwMode="auto">
          <a:xfrm rot="1693190">
            <a:off x="3105960" y="2234951"/>
            <a:ext cx="544298" cy="153337"/>
          </a:xfrm>
          <a:prstGeom prst="rightArrow">
            <a:avLst>
              <a:gd name="adj1" fmla="val 50000"/>
              <a:gd name="adj2" fmla="val 50000"/>
            </a:avLst>
          </a:prstGeom>
          <a:solidFill>
            <a:srgbClr val="FFFF00"/>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bg1"/>
              </a:solidFill>
              <a:effectLst/>
              <a:latin typeface="Arial" charset="0"/>
              <a:ea typeface="宋体" pitchFamily="2" charset="-122"/>
            </a:endParaRPr>
          </a:p>
        </p:txBody>
      </p:sp>
      <p:sp>
        <p:nvSpPr>
          <p:cNvPr id="23" name="平行四边形 22">
            <a:extLst>
              <a:ext uri="{FF2B5EF4-FFF2-40B4-BE49-F238E27FC236}">
                <a16:creationId xmlns:a16="http://schemas.microsoft.com/office/drawing/2014/main" id="{7A4391EA-0324-43D6-AD64-9A767E286CE8}"/>
              </a:ext>
            </a:extLst>
          </p:cNvPr>
          <p:cNvSpPr/>
          <p:nvPr/>
        </p:nvSpPr>
        <p:spPr bwMode="auto">
          <a:xfrm rot="5400000">
            <a:off x="2558081" y="1999531"/>
            <a:ext cx="1152127" cy="1440158"/>
          </a:xfrm>
          <a:prstGeom prst="parallelogram">
            <a:avLst>
              <a:gd name="adj" fmla="val 56341"/>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24" name="文本框 23">
            <a:extLst>
              <a:ext uri="{FF2B5EF4-FFF2-40B4-BE49-F238E27FC236}">
                <a16:creationId xmlns:a16="http://schemas.microsoft.com/office/drawing/2014/main" id="{B1984D21-DA6B-40A5-A528-001ADB0FE957}"/>
              </a:ext>
            </a:extLst>
          </p:cNvPr>
          <p:cNvSpPr txBox="1"/>
          <p:nvPr/>
        </p:nvSpPr>
        <p:spPr>
          <a:xfrm rot="1530862">
            <a:off x="2576743" y="2426349"/>
            <a:ext cx="595726" cy="307777"/>
          </a:xfrm>
          <a:prstGeom prst="rect">
            <a:avLst/>
          </a:prstGeom>
          <a:noFill/>
        </p:spPr>
        <p:txBody>
          <a:bodyPr wrap="square" rtlCol="0">
            <a:spAutoFit/>
          </a:bodyPr>
          <a:lstStyle/>
          <a:p>
            <a:r>
              <a:rPr lang="en-US" altLang="zh-CN" sz="1400" dirty="0">
                <a:solidFill>
                  <a:schemeClr val="bg1"/>
                </a:solidFill>
              </a:rPr>
              <a:t>Data</a:t>
            </a:r>
            <a:endParaRPr lang="zh-CN" altLang="en-US" sz="1400" dirty="0">
              <a:solidFill>
                <a:schemeClr val="bg1"/>
              </a:solidFill>
            </a:endParaRPr>
          </a:p>
        </p:txBody>
      </p:sp>
      <p:sp>
        <p:nvSpPr>
          <p:cNvPr id="25" name="箭头: 右 24">
            <a:extLst>
              <a:ext uri="{FF2B5EF4-FFF2-40B4-BE49-F238E27FC236}">
                <a16:creationId xmlns:a16="http://schemas.microsoft.com/office/drawing/2014/main" id="{9F6A90D7-2B31-4936-BCBB-5E4F2E9D64D0}"/>
              </a:ext>
            </a:extLst>
          </p:cNvPr>
          <p:cNvSpPr/>
          <p:nvPr/>
        </p:nvSpPr>
        <p:spPr bwMode="auto">
          <a:xfrm rot="1693190">
            <a:off x="3086850" y="2750953"/>
            <a:ext cx="544298" cy="153337"/>
          </a:xfrm>
          <a:prstGeom prst="rightArrow">
            <a:avLst>
              <a:gd name="adj1" fmla="val 50000"/>
              <a:gd name="adj2" fmla="val 50000"/>
            </a:avLst>
          </a:prstGeom>
          <a:solidFill>
            <a:srgbClr val="FFFF00"/>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bg1"/>
              </a:solidFill>
              <a:effectLst/>
              <a:latin typeface="Arial" charset="0"/>
              <a:ea typeface="宋体" pitchFamily="2" charset="-122"/>
            </a:endParaRPr>
          </a:p>
        </p:txBody>
      </p:sp>
      <p:sp>
        <p:nvSpPr>
          <p:cNvPr id="26" name="平行四边形 25">
            <a:extLst>
              <a:ext uri="{FF2B5EF4-FFF2-40B4-BE49-F238E27FC236}">
                <a16:creationId xmlns:a16="http://schemas.microsoft.com/office/drawing/2014/main" id="{2B602ED5-3D42-4CE3-BD1F-1119E5BAEEC3}"/>
              </a:ext>
            </a:extLst>
          </p:cNvPr>
          <p:cNvSpPr/>
          <p:nvPr/>
        </p:nvSpPr>
        <p:spPr bwMode="auto">
          <a:xfrm rot="5400000">
            <a:off x="2557717" y="2521092"/>
            <a:ext cx="1152127" cy="1440158"/>
          </a:xfrm>
          <a:prstGeom prst="parallelogram">
            <a:avLst>
              <a:gd name="adj" fmla="val 56341"/>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27" name="文本框 26">
            <a:extLst>
              <a:ext uri="{FF2B5EF4-FFF2-40B4-BE49-F238E27FC236}">
                <a16:creationId xmlns:a16="http://schemas.microsoft.com/office/drawing/2014/main" id="{D05580F6-9FB5-4E2F-9DD2-BADE83061A56}"/>
              </a:ext>
            </a:extLst>
          </p:cNvPr>
          <p:cNvSpPr txBox="1"/>
          <p:nvPr/>
        </p:nvSpPr>
        <p:spPr>
          <a:xfrm rot="1530862">
            <a:off x="2584330" y="2947910"/>
            <a:ext cx="595726" cy="307777"/>
          </a:xfrm>
          <a:prstGeom prst="rect">
            <a:avLst/>
          </a:prstGeom>
          <a:noFill/>
        </p:spPr>
        <p:txBody>
          <a:bodyPr wrap="square" rtlCol="0">
            <a:spAutoFit/>
          </a:bodyPr>
          <a:lstStyle/>
          <a:p>
            <a:r>
              <a:rPr lang="en-US" altLang="zh-CN" sz="1400" dirty="0">
                <a:solidFill>
                  <a:schemeClr val="bg1"/>
                </a:solidFill>
              </a:rPr>
              <a:t>Data</a:t>
            </a:r>
            <a:endParaRPr lang="zh-CN" altLang="en-US" sz="1400" dirty="0">
              <a:solidFill>
                <a:schemeClr val="bg1"/>
              </a:solidFill>
            </a:endParaRPr>
          </a:p>
        </p:txBody>
      </p:sp>
      <p:sp>
        <p:nvSpPr>
          <p:cNvPr id="28" name="箭头: 右 27">
            <a:extLst>
              <a:ext uri="{FF2B5EF4-FFF2-40B4-BE49-F238E27FC236}">
                <a16:creationId xmlns:a16="http://schemas.microsoft.com/office/drawing/2014/main" id="{FCF9D6B4-4D3F-4686-B3CE-C345529D5F09}"/>
              </a:ext>
            </a:extLst>
          </p:cNvPr>
          <p:cNvSpPr/>
          <p:nvPr/>
        </p:nvSpPr>
        <p:spPr bwMode="auto">
          <a:xfrm rot="1693190">
            <a:off x="3094437" y="3272514"/>
            <a:ext cx="544298" cy="153337"/>
          </a:xfrm>
          <a:prstGeom prst="rightArrow">
            <a:avLst>
              <a:gd name="adj1" fmla="val 50000"/>
              <a:gd name="adj2" fmla="val 50000"/>
            </a:avLst>
          </a:prstGeom>
          <a:solidFill>
            <a:srgbClr val="FFFF00"/>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bg1"/>
              </a:solidFill>
              <a:effectLst/>
              <a:latin typeface="Arial" charset="0"/>
              <a:ea typeface="宋体" pitchFamily="2" charset="-122"/>
            </a:endParaRPr>
          </a:p>
        </p:txBody>
      </p:sp>
      <p:sp>
        <p:nvSpPr>
          <p:cNvPr id="29" name="箭头: 右 28">
            <a:extLst>
              <a:ext uri="{FF2B5EF4-FFF2-40B4-BE49-F238E27FC236}">
                <a16:creationId xmlns:a16="http://schemas.microsoft.com/office/drawing/2014/main" id="{52179977-CEF2-4495-BBB8-1B05CE7E1454}"/>
              </a:ext>
            </a:extLst>
          </p:cNvPr>
          <p:cNvSpPr/>
          <p:nvPr/>
        </p:nvSpPr>
        <p:spPr bwMode="auto">
          <a:xfrm rot="1693190">
            <a:off x="3108505" y="3269249"/>
            <a:ext cx="544298" cy="153337"/>
          </a:xfrm>
          <a:prstGeom prst="rightArrow">
            <a:avLst>
              <a:gd name="adj1" fmla="val 50000"/>
              <a:gd name="adj2" fmla="val 50000"/>
            </a:avLst>
          </a:prstGeom>
          <a:solidFill>
            <a:srgbClr val="FFFF00"/>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bg1"/>
              </a:solidFill>
              <a:effectLst/>
              <a:latin typeface="Arial" charset="0"/>
              <a:ea typeface="宋体" pitchFamily="2" charset="-122"/>
            </a:endParaRPr>
          </a:p>
        </p:txBody>
      </p:sp>
      <p:sp>
        <p:nvSpPr>
          <p:cNvPr id="30" name="平行四边形 29">
            <a:extLst>
              <a:ext uri="{FF2B5EF4-FFF2-40B4-BE49-F238E27FC236}">
                <a16:creationId xmlns:a16="http://schemas.microsoft.com/office/drawing/2014/main" id="{8B0237BB-FBBB-4361-84CE-9B7CABF39688}"/>
              </a:ext>
            </a:extLst>
          </p:cNvPr>
          <p:cNvSpPr/>
          <p:nvPr/>
        </p:nvSpPr>
        <p:spPr bwMode="auto">
          <a:xfrm rot="5400000">
            <a:off x="2560626" y="3033829"/>
            <a:ext cx="1152127" cy="1440158"/>
          </a:xfrm>
          <a:prstGeom prst="parallelogram">
            <a:avLst>
              <a:gd name="adj" fmla="val 56341"/>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31" name="文本框 30">
            <a:extLst>
              <a:ext uri="{FF2B5EF4-FFF2-40B4-BE49-F238E27FC236}">
                <a16:creationId xmlns:a16="http://schemas.microsoft.com/office/drawing/2014/main" id="{A08412A6-B3EA-4472-9488-14ED1EF1F952}"/>
              </a:ext>
            </a:extLst>
          </p:cNvPr>
          <p:cNvSpPr txBox="1"/>
          <p:nvPr/>
        </p:nvSpPr>
        <p:spPr>
          <a:xfrm rot="1530862">
            <a:off x="2579288" y="3460647"/>
            <a:ext cx="595726" cy="307777"/>
          </a:xfrm>
          <a:prstGeom prst="rect">
            <a:avLst/>
          </a:prstGeom>
          <a:noFill/>
        </p:spPr>
        <p:txBody>
          <a:bodyPr wrap="square" rtlCol="0">
            <a:spAutoFit/>
          </a:bodyPr>
          <a:lstStyle/>
          <a:p>
            <a:r>
              <a:rPr lang="en-US" altLang="zh-CN" sz="1400" dirty="0">
                <a:solidFill>
                  <a:schemeClr val="bg1"/>
                </a:solidFill>
              </a:rPr>
              <a:t>Data</a:t>
            </a:r>
            <a:endParaRPr lang="zh-CN" altLang="en-US" sz="1400" dirty="0">
              <a:solidFill>
                <a:schemeClr val="bg1"/>
              </a:solidFill>
            </a:endParaRPr>
          </a:p>
        </p:txBody>
      </p:sp>
      <p:sp>
        <p:nvSpPr>
          <p:cNvPr id="32" name="箭头: 右 31">
            <a:extLst>
              <a:ext uri="{FF2B5EF4-FFF2-40B4-BE49-F238E27FC236}">
                <a16:creationId xmlns:a16="http://schemas.microsoft.com/office/drawing/2014/main" id="{9A9F2F49-3BF0-4C1D-901A-B48637D54E7F}"/>
              </a:ext>
            </a:extLst>
          </p:cNvPr>
          <p:cNvSpPr/>
          <p:nvPr/>
        </p:nvSpPr>
        <p:spPr bwMode="auto">
          <a:xfrm rot="1693190">
            <a:off x="3089395" y="3785251"/>
            <a:ext cx="544298" cy="153337"/>
          </a:xfrm>
          <a:prstGeom prst="rightArrow">
            <a:avLst>
              <a:gd name="adj1" fmla="val 50000"/>
              <a:gd name="adj2" fmla="val 50000"/>
            </a:avLst>
          </a:prstGeom>
          <a:solidFill>
            <a:srgbClr val="FFFF00"/>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bg1"/>
              </a:solidFill>
              <a:effectLst/>
              <a:latin typeface="Arial" charset="0"/>
              <a:ea typeface="宋体" pitchFamily="2" charset="-122"/>
            </a:endParaRPr>
          </a:p>
        </p:txBody>
      </p:sp>
      <p:cxnSp>
        <p:nvCxnSpPr>
          <p:cNvPr id="36" name="直接箭头连接符 35">
            <a:extLst>
              <a:ext uri="{FF2B5EF4-FFF2-40B4-BE49-F238E27FC236}">
                <a16:creationId xmlns:a16="http://schemas.microsoft.com/office/drawing/2014/main" id="{E455BDD4-170E-418E-BA76-934B96F62A3A}"/>
              </a:ext>
            </a:extLst>
          </p:cNvPr>
          <p:cNvCxnSpPr>
            <a:cxnSpLocks/>
          </p:cNvCxnSpPr>
          <p:nvPr/>
        </p:nvCxnSpPr>
        <p:spPr bwMode="auto">
          <a:xfrm>
            <a:off x="5577674" y="1627543"/>
            <a:ext cx="0" cy="1003835"/>
          </a:xfrm>
          <a:prstGeom prst="straightConnector1">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 name="矩形 36">
            <a:extLst>
              <a:ext uri="{FF2B5EF4-FFF2-40B4-BE49-F238E27FC236}">
                <a16:creationId xmlns:a16="http://schemas.microsoft.com/office/drawing/2014/main" id="{AEF61E56-A608-40F0-8AAA-267C528E43F6}"/>
              </a:ext>
            </a:extLst>
          </p:cNvPr>
          <p:cNvSpPr/>
          <p:nvPr/>
        </p:nvSpPr>
        <p:spPr>
          <a:xfrm>
            <a:off x="5018778" y="2386231"/>
            <a:ext cx="461706" cy="1200329"/>
          </a:xfrm>
          <a:prstGeom prst="rect">
            <a:avLst/>
          </a:prstGeom>
        </p:spPr>
        <p:txBody>
          <a:bodyPr wrap="square">
            <a:spAutoFit/>
          </a:bodyPr>
          <a:lstStyle/>
          <a:p>
            <a:pPr algn="ctr"/>
            <a:r>
              <a:rPr lang="zh-CN" altLang="en-US" dirty="0"/>
              <a:t>时间</a:t>
            </a:r>
            <a:endParaRPr lang="en-US" altLang="zh-CN" dirty="0"/>
          </a:p>
          <a:p>
            <a:pPr algn="ctr"/>
            <a:r>
              <a:rPr lang="en-US" altLang="zh-CN" dirty="0"/>
              <a:t>t</a:t>
            </a:r>
            <a:endParaRPr lang="zh-CN" altLang="en-US" dirty="0"/>
          </a:p>
        </p:txBody>
      </p:sp>
      <p:grpSp>
        <p:nvGrpSpPr>
          <p:cNvPr id="44" name="组合 43">
            <a:extLst>
              <a:ext uri="{FF2B5EF4-FFF2-40B4-BE49-F238E27FC236}">
                <a16:creationId xmlns:a16="http://schemas.microsoft.com/office/drawing/2014/main" id="{86905DB7-56C3-4483-B262-9FADDC52D026}"/>
              </a:ext>
            </a:extLst>
          </p:cNvPr>
          <p:cNvGrpSpPr/>
          <p:nvPr/>
        </p:nvGrpSpPr>
        <p:grpSpPr>
          <a:xfrm>
            <a:off x="6025625" y="1630542"/>
            <a:ext cx="1440158" cy="1152127"/>
            <a:chOff x="7020273" y="3927025"/>
            <a:chExt cx="1440158" cy="1152127"/>
          </a:xfrm>
        </p:grpSpPr>
        <p:sp>
          <p:nvSpPr>
            <p:cNvPr id="41" name="平行四边形 40">
              <a:extLst>
                <a:ext uri="{FF2B5EF4-FFF2-40B4-BE49-F238E27FC236}">
                  <a16:creationId xmlns:a16="http://schemas.microsoft.com/office/drawing/2014/main" id="{85F6F382-1003-46BA-9C36-3EBCB7E152BE}"/>
                </a:ext>
              </a:extLst>
            </p:cNvPr>
            <p:cNvSpPr/>
            <p:nvPr/>
          </p:nvSpPr>
          <p:spPr bwMode="auto">
            <a:xfrm rot="5400000">
              <a:off x="7164288" y="3783010"/>
              <a:ext cx="1152127" cy="1440158"/>
            </a:xfrm>
            <a:prstGeom prst="parallelogram">
              <a:avLst>
                <a:gd name="adj" fmla="val 56341"/>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42" name="文本框 41">
              <a:extLst>
                <a:ext uri="{FF2B5EF4-FFF2-40B4-BE49-F238E27FC236}">
                  <a16:creationId xmlns:a16="http://schemas.microsoft.com/office/drawing/2014/main" id="{5865A569-16F0-432D-A32A-22DB9EA8E157}"/>
                </a:ext>
              </a:extLst>
            </p:cNvPr>
            <p:cNvSpPr txBox="1"/>
            <p:nvPr/>
          </p:nvSpPr>
          <p:spPr>
            <a:xfrm rot="1530862">
              <a:off x="7182950" y="4209828"/>
              <a:ext cx="595726" cy="307777"/>
            </a:xfrm>
            <a:prstGeom prst="rect">
              <a:avLst/>
            </a:prstGeom>
            <a:noFill/>
          </p:spPr>
          <p:txBody>
            <a:bodyPr wrap="square" rtlCol="0">
              <a:spAutoFit/>
            </a:bodyPr>
            <a:lstStyle/>
            <a:p>
              <a:r>
                <a:rPr lang="en-US" altLang="zh-CN" sz="1400" dirty="0">
                  <a:solidFill>
                    <a:schemeClr val="bg1"/>
                  </a:solidFill>
                </a:rPr>
                <a:t>Data</a:t>
              </a:r>
              <a:endParaRPr lang="zh-CN" altLang="en-US" sz="1400" dirty="0">
                <a:solidFill>
                  <a:schemeClr val="bg1"/>
                </a:solidFill>
              </a:endParaRPr>
            </a:p>
          </p:txBody>
        </p:sp>
        <p:sp>
          <p:nvSpPr>
            <p:cNvPr id="43" name="箭头: 右 42">
              <a:extLst>
                <a:ext uri="{FF2B5EF4-FFF2-40B4-BE49-F238E27FC236}">
                  <a16:creationId xmlns:a16="http://schemas.microsoft.com/office/drawing/2014/main" id="{6CDAEFD2-05BF-4D21-85AA-2DA6E99DDDE0}"/>
                </a:ext>
              </a:extLst>
            </p:cNvPr>
            <p:cNvSpPr/>
            <p:nvPr/>
          </p:nvSpPr>
          <p:spPr bwMode="auto">
            <a:xfrm rot="1693190">
              <a:off x="7693057" y="4534432"/>
              <a:ext cx="544298" cy="153337"/>
            </a:xfrm>
            <a:prstGeom prst="rightArrow">
              <a:avLst>
                <a:gd name="adj1" fmla="val 50000"/>
                <a:gd name="adj2" fmla="val 50000"/>
              </a:avLst>
            </a:prstGeom>
            <a:solidFill>
              <a:srgbClr val="FFFF00"/>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bg1"/>
                </a:solidFill>
                <a:effectLst/>
                <a:latin typeface="Arial" charset="0"/>
                <a:ea typeface="宋体" pitchFamily="2" charset="-122"/>
              </a:endParaRPr>
            </a:p>
          </p:txBody>
        </p:sp>
      </p:grpSp>
      <p:cxnSp>
        <p:nvCxnSpPr>
          <p:cNvPr id="46" name="直接箭头连接符 45">
            <a:extLst>
              <a:ext uri="{FF2B5EF4-FFF2-40B4-BE49-F238E27FC236}">
                <a16:creationId xmlns:a16="http://schemas.microsoft.com/office/drawing/2014/main" id="{8075B0B8-557D-4015-9828-2C10BA28FBB7}"/>
              </a:ext>
            </a:extLst>
          </p:cNvPr>
          <p:cNvCxnSpPr/>
          <p:nvPr/>
        </p:nvCxnSpPr>
        <p:spPr bwMode="auto">
          <a:xfrm flipH="1">
            <a:off x="6025624" y="2827621"/>
            <a:ext cx="1424257" cy="322053"/>
          </a:xfrm>
          <a:prstGeom prst="straightConnector1">
            <a:avLst/>
          </a:prstGeom>
          <a:solidFill>
            <a:schemeClr val="accent1"/>
          </a:solidFill>
          <a:ln w="57150" cap="flat" cmpd="sng" algn="ctr">
            <a:solidFill>
              <a:srgbClr val="C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7" name="组合 46">
            <a:extLst>
              <a:ext uri="{FF2B5EF4-FFF2-40B4-BE49-F238E27FC236}">
                <a16:creationId xmlns:a16="http://schemas.microsoft.com/office/drawing/2014/main" id="{D4FC1F62-2B85-413F-9AA9-B1EAD655A995}"/>
              </a:ext>
            </a:extLst>
          </p:cNvPr>
          <p:cNvGrpSpPr/>
          <p:nvPr/>
        </p:nvGrpSpPr>
        <p:grpSpPr>
          <a:xfrm>
            <a:off x="6025626" y="3166788"/>
            <a:ext cx="1440158" cy="1152127"/>
            <a:chOff x="7020273" y="3927025"/>
            <a:chExt cx="1440158" cy="1152127"/>
          </a:xfrm>
        </p:grpSpPr>
        <p:sp>
          <p:nvSpPr>
            <p:cNvPr id="48" name="平行四边形 47">
              <a:extLst>
                <a:ext uri="{FF2B5EF4-FFF2-40B4-BE49-F238E27FC236}">
                  <a16:creationId xmlns:a16="http://schemas.microsoft.com/office/drawing/2014/main" id="{F75BEE05-90DD-41D9-8D6A-A4C44D0954B1}"/>
                </a:ext>
              </a:extLst>
            </p:cNvPr>
            <p:cNvSpPr/>
            <p:nvPr/>
          </p:nvSpPr>
          <p:spPr bwMode="auto">
            <a:xfrm rot="5400000">
              <a:off x="7164288" y="3783010"/>
              <a:ext cx="1152127" cy="1440158"/>
            </a:xfrm>
            <a:prstGeom prst="parallelogram">
              <a:avLst>
                <a:gd name="adj" fmla="val 56341"/>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49" name="文本框 48">
              <a:extLst>
                <a:ext uri="{FF2B5EF4-FFF2-40B4-BE49-F238E27FC236}">
                  <a16:creationId xmlns:a16="http://schemas.microsoft.com/office/drawing/2014/main" id="{DA7937B3-54FC-4707-BA64-0D978A42D7F2}"/>
                </a:ext>
              </a:extLst>
            </p:cNvPr>
            <p:cNvSpPr txBox="1"/>
            <p:nvPr/>
          </p:nvSpPr>
          <p:spPr>
            <a:xfrm rot="1530862">
              <a:off x="7182950" y="4209828"/>
              <a:ext cx="595726" cy="307777"/>
            </a:xfrm>
            <a:prstGeom prst="rect">
              <a:avLst/>
            </a:prstGeom>
            <a:noFill/>
          </p:spPr>
          <p:txBody>
            <a:bodyPr wrap="square" rtlCol="0">
              <a:spAutoFit/>
            </a:bodyPr>
            <a:lstStyle/>
            <a:p>
              <a:r>
                <a:rPr lang="en-US" altLang="zh-CN" sz="1400" dirty="0">
                  <a:solidFill>
                    <a:schemeClr val="bg1"/>
                  </a:solidFill>
                </a:rPr>
                <a:t>Data</a:t>
              </a:r>
              <a:endParaRPr lang="zh-CN" altLang="en-US" sz="1400" dirty="0">
                <a:solidFill>
                  <a:schemeClr val="bg1"/>
                </a:solidFill>
              </a:endParaRPr>
            </a:p>
          </p:txBody>
        </p:sp>
        <p:sp>
          <p:nvSpPr>
            <p:cNvPr id="50" name="箭头: 右 49">
              <a:extLst>
                <a:ext uri="{FF2B5EF4-FFF2-40B4-BE49-F238E27FC236}">
                  <a16:creationId xmlns:a16="http://schemas.microsoft.com/office/drawing/2014/main" id="{ACF30B95-357A-487D-BF04-4653F79C315F}"/>
                </a:ext>
              </a:extLst>
            </p:cNvPr>
            <p:cNvSpPr/>
            <p:nvPr/>
          </p:nvSpPr>
          <p:spPr bwMode="auto">
            <a:xfrm rot="1693190">
              <a:off x="7693057" y="4534432"/>
              <a:ext cx="544298" cy="153337"/>
            </a:xfrm>
            <a:prstGeom prst="rightArrow">
              <a:avLst>
                <a:gd name="adj1" fmla="val 50000"/>
                <a:gd name="adj2" fmla="val 50000"/>
              </a:avLst>
            </a:prstGeom>
            <a:solidFill>
              <a:srgbClr val="FFFF00"/>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bg1"/>
                </a:solidFill>
                <a:effectLst/>
                <a:latin typeface="Arial" charset="0"/>
                <a:ea typeface="宋体" pitchFamily="2" charset="-122"/>
              </a:endParaRPr>
            </a:p>
          </p:txBody>
        </p:sp>
      </p:grpSp>
      <p:cxnSp>
        <p:nvCxnSpPr>
          <p:cNvPr id="51" name="直接箭头连接符 50">
            <a:extLst>
              <a:ext uri="{FF2B5EF4-FFF2-40B4-BE49-F238E27FC236}">
                <a16:creationId xmlns:a16="http://schemas.microsoft.com/office/drawing/2014/main" id="{5DE1C186-9312-4281-9C41-7C4A19F65FFC}"/>
              </a:ext>
            </a:extLst>
          </p:cNvPr>
          <p:cNvCxnSpPr/>
          <p:nvPr/>
        </p:nvCxnSpPr>
        <p:spPr bwMode="auto">
          <a:xfrm flipH="1">
            <a:off x="6033576" y="4312644"/>
            <a:ext cx="1424257" cy="322053"/>
          </a:xfrm>
          <a:prstGeom prst="straightConnector1">
            <a:avLst/>
          </a:prstGeom>
          <a:solidFill>
            <a:schemeClr val="accent1"/>
          </a:solidFill>
          <a:ln w="57150" cap="flat" cmpd="sng" algn="ctr">
            <a:solidFill>
              <a:srgbClr val="C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 name="直接箭头连接符 52">
            <a:extLst>
              <a:ext uri="{FF2B5EF4-FFF2-40B4-BE49-F238E27FC236}">
                <a16:creationId xmlns:a16="http://schemas.microsoft.com/office/drawing/2014/main" id="{54FAAB43-1AA2-40EE-8AB1-13086E64EC7F}"/>
              </a:ext>
            </a:extLst>
          </p:cNvPr>
          <p:cNvCxnSpPr>
            <a:cxnSpLocks/>
          </p:cNvCxnSpPr>
          <p:nvPr/>
        </p:nvCxnSpPr>
        <p:spPr bwMode="auto">
          <a:xfrm>
            <a:off x="5577674" y="2631378"/>
            <a:ext cx="0" cy="518296"/>
          </a:xfrm>
          <a:prstGeom prst="straightConnector1">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5" name="直接箭头连接符 54">
            <a:extLst>
              <a:ext uri="{FF2B5EF4-FFF2-40B4-BE49-F238E27FC236}">
                <a16:creationId xmlns:a16="http://schemas.microsoft.com/office/drawing/2014/main" id="{A773031A-6EC6-4511-956D-B12FFAF925E2}"/>
              </a:ext>
            </a:extLst>
          </p:cNvPr>
          <p:cNvCxnSpPr>
            <a:cxnSpLocks/>
          </p:cNvCxnSpPr>
          <p:nvPr/>
        </p:nvCxnSpPr>
        <p:spPr bwMode="auto">
          <a:xfrm>
            <a:off x="5574618" y="3128944"/>
            <a:ext cx="0" cy="1003835"/>
          </a:xfrm>
          <a:prstGeom prst="straightConnector1">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 name="直接箭头连接符 55">
            <a:extLst>
              <a:ext uri="{FF2B5EF4-FFF2-40B4-BE49-F238E27FC236}">
                <a16:creationId xmlns:a16="http://schemas.microsoft.com/office/drawing/2014/main" id="{F54F5328-084B-423F-BC87-B5B77CC140F1}"/>
              </a:ext>
            </a:extLst>
          </p:cNvPr>
          <p:cNvCxnSpPr>
            <a:cxnSpLocks/>
          </p:cNvCxnSpPr>
          <p:nvPr/>
        </p:nvCxnSpPr>
        <p:spPr bwMode="auto">
          <a:xfrm>
            <a:off x="5577674" y="4132779"/>
            <a:ext cx="0" cy="447092"/>
          </a:xfrm>
          <a:prstGeom prst="straightConnector1">
            <a:avLst/>
          </a:prstGeom>
          <a:solidFill>
            <a:schemeClr val="accent1"/>
          </a:solidFill>
          <a:ln w="28575" cap="flat" cmpd="sng" algn="ctr">
            <a:solidFill>
              <a:srgbClr val="00000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8" name="矩形 57">
            <a:extLst>
              <a:ext uri="{FF2B5EF4-FFF2-40B4-BE49-F238E27FC236}">
                <a16:creationId xmlns:a16="http://schemas.microsoft.com/office/drawing/2014/main" id="{2D1B8558-C32D-4C34-9650-62E96284EFDC}"/>
              </a:ext>
            </a:extLst>
          </p:cNvPr>
          <p:cNvSpPr/>
          <p:nvPr/>
        </p:nvSpPr>
        <p:spPr>
          <a:xfrm>
            <a:off x="611560" y="5376783"/>
            <a:ext cx="8136904" cy="830997"/>
          </a:xfrm>
          <a:prstGeom prst="rect">
            <a:avLst/>
          </a:prstGeom>
          <a:solidFill>
            <a:srgbClr val="0070C0"/>
          </a:solidFill>
        </p:spPr>
        <p:txBody>
          <a:bodyPr wrap="square">
            <a:spAutoFit/>
          </a:bodyPr>
          <a:lstStyle/>
          <a:p>
            <a:r>
              <a:rPr lang="zh-CN" altLang="en-US" dirty="0">
                <a:solidFill>
                  <a:srgbClr val="FFFF00"/>
                </a:solidFill>
              </a:rPr>
              <a:t>显然，具有简单流量控制的停止等待协议不会由于来不及接受而丢失数据，但其通信效率极低。</a:t>
            </a:r>
          </a:p>
        </p:txBody>
      </p:sp>
    </p:spTree>
    <p:extLst>
      <p:ext uri="{BB962C8B-B14F-4D97-AF65-F5344CB8AC3E}">
        <p14:creationId xmlns:p14="http://schemas.microsoft.com/office/powerpoint/2010/main" val="15488420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par>
                                <p:cTn id="12" presetID="22" presetClass="entr" presetSubtype="1"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up)">
                                      <p:cBhvr>
                                        <p:cTn id="14" dur="500"/>
                                        <p:tgtEl>
                                          <p:spTgt spid="14"/>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anim calcmode="lin" valueType="num">
                                      <p:cBhvr>
                                        <p:cTn id="24" dur="1000" fill="hold"/>
                                        <p:tgtEl>
                                          <p:spTgt spid="17"/>
                                        </p:tgtEl>
                                        <p:attrNameLst>
                                          <p:attrName>ppt_x</p:attrName>
                                        </p:attrNameLst>
                                      </p:cBhvr>
                                      <p:tavLst>
                                        <p:tav tm="0">
                                          <p:val>
                                            <p:strVal val="#ppt_x"/>
                                          </p:val>
                                        </p:tav>
                                        <p:tav tm="100000">
                                          <p:val>
                                            <p:strVal val="#ppt_x"/>
                                          </p:val>
                                        </p:tav>
                                      </p:tavLst>
                                    </p:anim>
                                    <p:anim calcmode="lin" valueType="num">
                                      <p:cBhvr>
                                        <p:cTn id="2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500"/>
                                        <p:tgtEl>
                                          <p:spTgt spid="6"/>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up)">
                                      <p:cBhvr>
                                        <p:cTn id="33" dur="500"/>
                                        <p:tgtEl>
                                          <p:spTgt spid="19"/>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up)">
                                      <p:cBhvr>
                                        <p:cTn id="39" dur="500"/>
                                        <p:tgtEl>
                                          <p:spTgt spid="21"/>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up)">
                                      <p:cBhvr>
                                        <p:cTn id="45" dur="500"/>
                                        <p:tgtEl>
                                          <p:spTgt spid="23"/>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up)">
                                      <p:cBhvr>
                                        <p:cTn id="48" dur="500"/>
                                        <p:tgtEl>
                                          <p:spTgt spid="24"/>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up)">
                                      <p:cBhvr>
                                        <p:cTn id="51" dur="500"/>
                                        <p:tgtEl>
                                          <p:spTgt spid="25"/>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up)">
                                      <p:cBhvr>
                                        <p:cTn id="54" dur="500"/>
                                        <p:tgtEl>
                                          <p:spTgt spid="26"/>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up)">
                                      <p:cBhvr>
                                        <p:cTn id="57" dur="500"/>
                                        <p:tgtEl>
                                          <p:spTgt spid="27"/>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up)">
                                      <p:cBhvr>
                                        <p:cTn id="60" dur="500"/>
                                        <p:tgtEl>
                                          <p:spTgt spid="28"/>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up)">
                                      <p:cBhvr>
                                        <p:cTn id="63" dur="500"/>
                                        <p:tgtEl>
                                          <p:spTgt spid="29"/>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up)">
                                      <p:cBhvr>
                                        <p:cTn id="66" dur="500"/>
                                        <p:tgtEl>
                                          <p:spTgt spid="30"/>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wipe(up)">
                                      <p:cBhvr>
                                        <p:cTn id="69" dur="500"/>
                                        <p:tgtEl>
                                          <p:spTgt spid="31"/>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up)">
                                      <p:cBhvr>
                                        <p:cTn id="72" dur="500"/>
                                        <p:tgtEl>
                                          <p:spTgt spid="3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wipe(up)">
                                      <p:cBhvr>
                                        <p:cTn id="77" dur="500"/>
                                        <p:tgtEl>
                                          <p:spTgt spid="11"/>
                                        </p:tgtEl>
                                      </p:cBhvr>
                                    </p:animEffect>
                                  </p:childTnLst>
                                </p:cTn>
                              </p:par>
                            </p:childTnLst>
                          </p:cTn>
                        </p:par>
                        <p:par>
                          <p:cTn id="78" fill="hold">
                            <p:stCondLst>
                              <p:cond delay="500"/>
                            </p:stCondLst>
                            <p:childTnLst>
                              <p:par>
                                <p:cTn id="79" presetID="22" presetClass="entr" presetSubtype="1" fill="hold" nodeType="after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wipe(up)">
                                      <p:cBhvr>
                                        <p:cTn id="81" dur="500"/>
                                        <p:tgtEl>
                                          <p:spTgt spid="9"/>
                                        </p:tgtEl>
                                      </p:cBhvr>
                                    </p:animEffect>
                                  </p:childTnLst>
                                </p:cTn>
                              </p:par>
                              <p:par>
                                <p:cTn id="82" presetID="22" presetClass="entr" presetSubtype="1" fill="hold" nodeType="with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wipe(up)">
                                      <p:cBhvr>
                                        <p:cTn id="84" dur="500"/>
                                        <p:tgtEl>
                                          <p:spTgt spid="12"/>
                                        </p:tgtEl>
                                      </p:cBhvr>
                                    </p:animEffect>
                                  </p:childTnLst>
                                </p:cTn>
                              </p:par>
                            </p:childTnLst>
                          </p:cTn>
                        </p:par>
                        <p:par>
                          <p:cTn id="85" fill="hold">
                            <p:stCondLst>
                              <p:cond delay="1000"/>
                            </p:stCondLst>
                            <p:childTnLst>
                              <p:par>
                                <p:cTn id="86" presetID="42" presetClass="entr" presetSubtype="0" fill="hold" grpId="0" nodeType="after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fade">
                                      <p:cBhvr>
                                        <p:cTn id="88" dur="1000"/>
                                        <p:tgtEl>
                                          <p:spTgt spid="16"/>
                                        </p:tgtEl>
                                      </p:cBhvr>
                                    </p:animEffect>
                                    <p:anim calcmode="lin" valueType="num">
                                      <p:cBhvr>
                                        <p:cTn id="89" dur="1000" fill="hold"/>
                                        <p:tgtEl>
                                          <p:spTgt spid="16"/>
                                        </p:tgtEl>
                                        <p:attrNameLst>
                                          <p:attrName>ppt_x</p:attrName>
                                        </p:attrNameLst>
                                      </p:cBhvr>
                                      <p:tavLst>
                                        <p:tav tm="0">
                                          <p:val>
                                            <p:strVal val="#ppt_x"/>
                                          </p:val>
                                        </p:tav>
                                        <p:tav tm="100000">
                                          <p:val>
                                            <p:strVal val="#ppt_x"/>
                                          </p:val>
                                        </p:tav>
                                      </p:tavLst>
                                    </p:anim>
                                    <p:anim calcmode="lin" valueType="num">
                                      <p:cBhvr>
                                        <p:cTn id="90" dur="1000" fill="hold"/>
                                        <p:tgtEl>
                                          <p:spTgt spid="16"/>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1000"/>
                                        <p:tgtEl>
                                          <p:spTgt spid="18"/>
                                        </p:tgtEl>
                                      </p:cBhvr>
                                    </p:animEffect>
                                    <p:anim calcmode="lin" valueType="num">
                                      <p:cBhvr>
                                        <p:cTn id="94" dur="1000" fill="hold"/>
                                        <p:tgtEl>
                                          <p:spTgt spid="18"/>
                                        </p:tgtEl>
                                        <p:attrNameLst>
                                          <p:attrName>ppt_x</p:attrName>
                                        </p:attrNameLst>
                                      </p:cBhvr>
                                      <p:tavLst>
                                        <p:tav tm="0">
                                          <p:val>
                                            <p:strVal val="#ppt_x"/>
                                          </p:val>
                                        </p:tav>
                                        <p:tav tm="100000">
                                          <p:val>
                                            <p:strVal val="#ppt_x"/>
                                          </p:val>
                                        </p:tav>
                                      </p:tavLst>
                                    </p:anim>
                                    <p:anim calcmode="lin" valueType="num">
                                      <p:cBhvr>
                                        <p:cTn id="9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nodeType="click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wipe(up)">
                                      <p:cBhvr>
                                        <p:cTn id="100" dur="1000"/>
                                        <p:tgtEl>
                                          <p:spTgt spid="36"/>
                                        </p:tgtEl>
                                      </p:cBhvr>
                                    </p:animEffect>
                                  </p:childTnLst>
                                </p:cTn>
                              </p:par>
                              <p:par>
                                <p:cTn id="101" presetID="22" presetClass="entr" presetSubtype="1"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wipe(up)">
                                      <p:cBhvr>
                                        <p:cTn id="103" dur="500"/>
                                        <p:tgtEl>
                                          <p:spTgt spid="37"/>
                                        </p:tgtEl>
                                      </p:cBhvr>
                                    </p:animEffect>
                                  </p:childTnLst>
                                </p:cTn>
                              </p:par>
                              <p:par>
                                <p:cTn id="104" presetID="22" presetClass="entr" presetSubtype="1" fill="hold" nodeType="withEffect">
                                  <p:stCondLst>
                                    <p:cond delay="0"/>
                                  </p:stCondLst>
                                  <p:childTnLst>
                                    <p:set>
                                      <p:cBhvr>
                                        <p:cTn id="105" dur="1" fill="hold">
                                          <p:stCondLst>
                                            <p:cond delay="0"/>
                                          </p:stCondLst>
                                        </p:cTn>
                                        <p:tgtEl>
                                          <p:spTgt spid="44"/>
                                        </p:tgtEl>
                                        <p:attrNameLst>
                                          <p:attrName>style.visibility</p:attrName>
                                        </p:attrNameLst>
                                      </p:cBhvr>
                                      <p:to>
                                        <p:strVal val="visible"/>
                                      </p:to>
                                    </p:set>
                                    <p:animEffect transition="in" filter="wipe(up)">
                                      <p:cBhvr>
                                        <p:cTn id="106" dur="500"/>
                                        <p:tgtEl>
                                          <p:spTgt spid="44"/>
                                        </p:tgtEl>
                                      </p:cBhvr>
                                    </p:animEffect>
                                  </p:childTnLst>
                                </p:cTn>
                              </p:par>
                            </p:childTnLst>
                          </p:cTn>
                        </p:par>
                        <p:par>
                          <p:cTn id="107" fill="hold">
                            <p:stCondLst>
                              <p:cond delay="1000"/>
                            </p:stCondLst>
                            <p:childTnLst>
                              <p:par>
                                <p:cTn id="108" presetID="22" presetClass="entr" presetSubtype="1" fill="hold" nodeType="afterEffect">
                                  <p:stCondLst>
                                    <p:cond delay="0"/>
                                  </p:stCondLst>
                                  <p:childTnLst>
                                    <p:set>
                                      <p:cBhvr>
                                        <p:cTn id="109" dur="1" fill="hold">
                                          <p:stCondLst>
                                            <p:cond delay="0"/>
                                          </p:stCondLst>
                                        </p:cTn>
                                        <p:tgtEl>
                                          <p:spTgt spid="53"/>
                                        </p:tgtEl>
                                        <p:attrNameLst>
                                          <p:attrName>style.visibility</p:attrName>
                                        </p:attrNameLst>
                                      </p:cBhvr>
                                      <p:to>
                                        <p:strVal val="visible"/>
                                      </p:to>
                                    </p:set>
                                    <p:animEffect transition="in" filter="wipe(up)">
                                      <p:cBhvr>
                                        <p:cTn id="110" dur="1000"/>
                                        <p:tgtEl>
                                          <p:spTgt spid="53"/>
                                        </p:tgtEl>
                                      </p:cBhvr>
                                    </p:animEffect>
                                  </p:childTnLst>
                                </p:cTn>
                              </p:par>
                              <p:par>
                                <p:cTn id="111" presetID="22" presetClass="entr" presetSubtype="1" fill="hold" nodeType="withEffect">
                                  <p:stCondLst>
                                    <p:cond delay="0"/>
                                  </p:stCondLst>
                                  <p:childTnLst>
                                    <p:set>
                                      <p:cBhvr>
                                        <p:cTn id="112" dur="1" fill="hold">
                                          <p:stCondLst>
                                            <p:cond delay="0"/>
                                          </p:stCondLst>
                                        </p:cTn>
                                        <p:tgtEl>
                                          <p:spTgt spid="46"/>
                                        </p:tgtEl>
                                        <p:attrNameLst>
                                          <p:attrName>style.visibility</p:attrName>
                                        </p:attrNameLst>
                                      </p:cBhvr>
                                      <p:to>
                                        <p:strVal val="visible"/>
                                      </p:to>
                                    </p:set>
                                    <p:animEffect transition="in" filter="wipe(up)">
                                      <p:cBhvr>
                                        <p:cTn id="113" dur="500"/>
                                        <p:tgtEl>
                                          <p:spTgt spid="46"/>
                                        </p:tgtEl>
                                      </p:cBhvr>
                                    </p:animEffect>
                                  </p:childTnLst>
                                </p:cTn>
                              </p:par>
                            </p:childTnLst>
                          </p:cTn>
                        </p:par>
                        <p:par>
                          <p:cTn id="114" fill="hold">
                            <p:stCondLst>
                              <p:cond delay="2000"/>
                            </p:stCondLst>
                            <p:childTnLst>
                              <p:par>
                                <p:cTn id="115" presetID="22" presetClass="entr" presetSubtype="1" fill="hold" nodeType="afterEffect">
                                  <p:stCondLst>
                                    <p:cond delay="0"/>
                                  </p:stCondLst>
                                  <p:childTnLst>
                                    <p:set>
                                      <p:cBhvr>
                                        <p:cTn id="116" dur="1" fill="hold">
                                          <p:stCondLst>
                                            <p:cond delay="0"/>
                                          </p:stCondLst>
                                        </p:cTn>
                                        <p:tgtEl>
                                          <p:spTgt spid="55"/>
                                        </p:tgtEl>
                                        <p:attrNameLst>
                                          <p:attrName>style.visibility</p:attrName>
                                        </p:attrNameLst>
                                      </p:cBhvr>
                                      <p:to>
                                        <p:strVal val="visible"/>
                                      </p:to>
                                    </p:set>
                                    <p:animEffect transition="in" filter="wipe(up)">
                                      <p:cBhvr>
                                        <p:cTn id="117" dur="1000"/>
                                        <p:tgtEl>
                                          <p:spTgt spid="55"/>
                                        </p:tgtEl>
                                      </p:cBhvr>
                                    </p:animEffect>
                                  </p:childTnLst>
                                </p:cTn>
                              </p:par>
                              <p:par>
                                <p:cTn id="118" presetID="22" presetClass="entr" presetSubtype="1" fill="hold" nodeType="with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wipe(up)">
                                      <p:cBhvr>
                                        <p:cTn id="120" dur="500"/>
                                        <p:tgtEl>
                                          <p:spTgt spid="47"/>
                                        </p:tgtEl>
                                      </p:cBhvr>
                                    </p:animEffect>
                                  </p:childTnLst>
                                </p:cTn>
                              </p:par>
                            </p:childTnLst>
                          </p:cTn>
                        </p:par>
                        <p:par>
                          <p:cTn id="121" fill="hold">
                            <p:stCondLst>
                              <p:cond delay="3000"/>
                            </p:stCondLst>
                            <p:childTnLst>
                              <p:par>
                                <p:cTn id="122" presetID="22" presetClass="entr" presetSubtype="1" fill="hold" nodeType="afterEffect">
                                  <p:stCondLst>
                                    <p:cond delay="0"/>
                                  </p:stCondLst>
                                  <p:childTnLst>
                                    <p:set>
                                      <p:cBhvr>
                                        <p:cTn id="123" dur="1" fill="hold">
                                          <p:stCondLst>
                                            <p:cond delay="0"/>
                                          </p:stCondLst>
                                        </p:cTn>
                                        <p:tgtEl>
                                          <p:spTgt spid="56"/>
                                        </p:tgtEl>
                                        <p:attrNameLst>
                                          <p:attrName>style.visibility</p:attrName>
                                        </p:attrNameLst>
                                      </p:cBhvr>
                                      <p:to>
                                        <p:strVal val="visible"/>
                                      </p:to>
                                    </p:set>
                                    <p:animEffect transition="in" filter="wipe(up)">
                                      <p:cBhvr>
                                        <p:cTn id="124" dur="1000"/>
                                        <p:tgtEl>
                                          <p:spTgt spid="56"/>
                                        </p:tgtEl>
                                      </p:cBhvr>
                                    </p:animEffect>
                                  </p:childTnLst>
                                </p:cTn>
                              </p:par>
                              <p:par>
                                <p:cTn id="125" presetID="22" presetClass="entr" presetSubtype="1" fill="hold" nodeType="with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wipe(up)">
                                      <p:cBhvr>
                                        <p:cTn id="127" dur="500"/>
                                        <p:tgtEl>
                                          <p:spTgt spid="51"/>
                                        </p:tgtEl>
                                      </p:cBhvr>
                                    </p:animEffect>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grpId="0" nodeType="clickEffect">
                                  <p:stCondLst>
                                    <p:cond delay="0"/>
                                  </p:stCondLst>
                                  <p:childTnLst>
                                    <p:set>
                                      <p:cBhvr>
                                        <p:cTn id="131" dur="1" fill="hold">
                                          <p:stCondLst>
                                            <p:cond delay="0"/>
                                          </p:stCondLst>
                                        </p:cTn>
                                        <p:tgtEl>
                                          <p:spTgt spid="58"/>
                                        </p:tgtEl>
                                        <p:attrNameLst>
                                          <p:attrName>style.visibility</p:attrName>
                                        </p:attrNameLst>
                                      </p:cBhvr>
                                      <p:to>
                                        <p:strVal val="visible"/>
                                      </p:to>
                                    </p:set>
                                    <p:animEffect transition="in" filter="fade">
                                      <p:cBhvr>
                                        <p:cTn id="132" dur="1000"/>
                                        <p:tgtEl>
                                          <p:spTgt spid="58"/>
                                        </p:tgtEl>
                                      </p:cBhvr>
                                    </p:animEffect>
                                    <p:anim calcmode="lin" valueType="num">
                                      <p:cBhvr>
                                        <p:cTn id="133" dur="1000" fill="hold"/>
                                        <p:tgtEl>
                                          <p:spTgt spid="58"/>
                                        </p:tgtEl>
                                        <p:attrNameLst>
                                          <p:attrName>ppt_x</p:attrName>
                                        </p:attrNameLst>
                                      </p:cBhvr>
                                      <p:tavLst>
                                        <p:tav tm="0">
                                          <p:val>
                                            <p:strVal val="#ppt_x"/>
                                          </p:val>
                                        </p:tav>
                                        <p:tav tm="100000">
                                          <p:val>
                                            <p:strVal val="#ppt_x"/>
                                          </p:val>
                                        </p:tav>
                                      </p:tavLst>
                                    </p:anim>
                                    <p:anim calcmode="lin" valueType="num">
                                      <p:cBhvr>
                                        <p:cTn id="134"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p:bldP spid="16" grpId="0"/>
      <p:bldP spid="17" grpId="0"/>
      <p:bldP spid="18" grpId="0"/>
      <p:bldP spid="19" grpId="0"/>
      <p:bldP spid="20" grpId="0" animBg="1"/>
      <p:bldP spid="21" grpId="0"/>
      <p:bldP spid="22" grpId="0" animBg="1"/>
      <p:bldP spid="23" grpId="0" animBg="1"/>
      <p:bldP spid="24" grpId="0"/>
      <p:bldP spid="25" grpId="0" animBg="1"/>
      <p:bldP spid="26" grpId="0" animBg="1"/>
      <p:bldP spid="27" grpId="0"/>
      <p:bldP spid="28" grpId="0" animBg="1"/>
      <p:bldP spid="29" grpId="0" animBg="1"/>
      <p:bldP spid="30" grpId="0" animBg="1"/>
      <p:bldP spid="31" grpId="0"/>
      <p:bldP spid="32" grpId="0" animBg="1"/>
      <p:bldP spid="37" grpId="0"/>
      <p:bldP spid="5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347573-0590-49FA-B25B-EBFFC30A0D82}"/>
              </a:ext>
            </a:extLst>
          </p:cNvPr>
          <p:cNvSpPr txBox="1"/>
          <p:nvPr/>
        </p:nvSpPr>
        <p:spPr>
          <a:xfrm>
            <a:off x="947250" y="1128678"/>
            <a:ext cx="2592338" cy="461665"/>
          </a:xfrm>
          <a:prstGeom prst="rect">
            <a:avLst/>
          </a:prstGeom>
          <a:noFill/>
        </p:spPr>
        <p:txBody>
          <a:bodyPr wrap="square" rtlCol="0">
            <a:spAutoFit/>
          </a:bodyPr>
          <a:lstStyle/>
          <a:p>
            <a:r>
              <a:rPr lang="en-US" altLang="zh-CN" dirty="0"/>
              <a:t>2</a:t>
            </a:r>
            <a:r>
              <a:rPr lang="zh-CN" altLang="en-US" dirty="0"/>
              <a:t>、有差错的流控</a:t>
            </a:r>
          </a:p>
        </p:txBody>
      </p:sp>
      <p:sp>
        <p:nvSpPr>
          <p:cNvPr id="5" name="文本框 4">
            <a:extLst>
              <a:ext uri="{FF2B5EF4-FFF2-40B4-BE49-F238E27FC236}">
                <a16:creationId xmlns:a16="http://schemas.microsoft.com/office/drawing/2014/main" id="{40305018-F12C-45FC-B768-B9476D381C37}"/>
              </a:ext>
            </a:extLst>
          </p:cNvPr>
          <p:cNvSpPr txBox="1"/>
          <p:nvPr/>
        </p:nvSpPr>
        <p:spPr>
          <a:xfrm>
            <a:off x="947249" y="1564000"/>
            <a:ext cx="7632898" cy="830997"/>
          </a:xfrm>
          <a:prstGeom prst="rect">
            <a:avLst/>
          </a:prstGeom>
          <a:noFill/>
        </p:spPr>
        <p:txBody>
          <a:bodyPr wrap="square" rtlCol="0">
            <a:spAutoFit/>
          </a:bodyPr>
          <a:lstStyle/>
          <a:p>
            <a:r>
              <a:rPr lang="zh-CN" altLang="en-US" dirty="0"/>
              <a:t>在不可靠的信道中，假设不会丢失报文，则对应的停止等待协议算法：</a:t>
            </a:r>
          </a:p>
        </p:txBody>
      </p:sp>
      <p:sp>
        <p:nvSpPr>
          <p:cNvPr id="6" name="文本框 5">
            <a:extLst>
              <a:ext uri="{FF2B5EF4-FFF2-40B4-BE49-F238E27FC236}">
                <a16:creationId xmlns:a16="http://schemas.microsoft.com/office/drawing/2014/main" id="{5F140962-09EE-45B1-A905-F2204112F2DE}"/>
              </a:ext>
            </a:extLst>
          </p:cNvPr>
          <p:cNvSpPr txBox="1"/>
          <p:nvPr/>
        </p:nvSpPr>
        <p:spPr>
          <a:xfrm>
            <a:off x="985018" y="2290091"/>
            <a:ext cx="1944216"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t>发送端</a:t>
            </a:r>
          </a:p>
        </p:txBody>
      </p:sp>
      <p:sp>
        <p:nvSpPr>
          <p:cNvPr id="8" name="文本框 7">
            <a:extLst>
              <a:ext uri="{FF2B5EF4-FFF2-40B4-BE49-F238E27FC236}">
                <a16:creationId xmlns:a16="http://schemas.microsoft.com/office/drawing/2014/main" id="{9416550E-7664-449B-8F7B-CA3FC15B49D2}"/>
              </a:ext>
            </a:extLst>
          </p:cNvPr>
          <p:cNvSpPr txBox="1"/>
          <p:nvPr/>
        </p:nvSpPr>
        <p:spPr>
          <a:xfrm>
            <a:off x="947249" y="2740663"/>
            <a:ext cx="7979997" cy="461665"/>
          </a:xfrm>
          <a:prstGeom prst="rect">
            <a:avLst/>
          </a:prstGeom>
          <a:noFill/>
        </p:spPr>
        <p:txBody>
          <a:bodyPr wrap="square" rtlCol="0">
            <a:spAutoFit/>
          </a:bodyPr>
          <a:lstStyle/>
          <a:p>
            <a:r>
              <a:rPr lang="zh-CN" altLang="en-US" dirty="0"/>
              <a:t>（</a:t>
            </a:r>
            <a:r>
              <a:rPr lang="en-US" altLang="zh-CN" dirty="0"/>
              <a:t>1</a:t>
            </a:r>
            <a:r>
              <a:rPr lang="zh-CN" altLang="en-US" dirty="0"/>
              <a:t>）从上层获得数据并计算校验码，封装报文并缓存。</a:t>
            </a:r>
          </a:p>
        </p:txBody>
      </p:sp>
      <p:sp>
        <p:nvSpPr>
          <p:cNvPr id="9" name="文本框 8">
            <a:extLst>
              <a:ext uri="{FF2B5EF4-FFF2-40B4-BE49-F238E27FC236}">
                <a16:creationId xmlns:a16="http://schemas.microsoft.com/office/drawing/2014/main" id="{E34391AF-2586-44FC-8065-CABAD49B2D18}"/>
              </a:ext>
            </a:extLst>
          </p:cNvPr>
          <p:cNvSpPr txBox="1"/>
          <p:nvPr/>
        </p:nvSpPr>
        <p:spPr>
          <a:xfrm>
            <a:off x="979499" y="3794125"/>
            <a:ext cx="7600647" cy="830997"/>
          </a:xfrm>
          <a:prstGeom prst="rect">
            <a:avLst/>
          </a:prstGeom>
          <a:noFill/>
        </p:spPr>
        <p:txBody>
          <a:bodyPr wrap="square" rtlCol="0">
            <a:spAutoFit/>
          </a:bodyPr>
          <a:lstStyle/>
          <a:p>
            <a:r>
              <a:rPr lang="zh-CN" altLang="en-US" dirty="0"/>
              <a:t>（</a:t>
            </a:r>
            <a:r>
              <a:rPr lang="en-US" altLang="zh-CN" dirty="0"/>
              <a:t>3</a:t>
            </a:r>
            <a:r>
              <a:rPr lang="zh-CN" altLang="en-US" dirty="0"/>
              <a:t>）收到接收端应答报文。若肯定，删除缓存并转（</a:t>
            </a:r>
            <a:r>
              <a:rPr lang="en-US" altLang="zh-CN" dirty="0"/>
              <a:t>1</a:t>
            </a:r>
            <a:r>
              <a:rPr lang="zh-CN" altLang="en-US" dirty="0"/>
              <a:t>）；若否定，提取缓存数据报文并转（</a:t>
            </a:r>
            <a:r>
              <a:rPr lang="en-US" altLang="zh-CN" dirty="0"/>
              <a:t>2</a:t>
            </a:r>
            <a:r>
              <a:rPr lang="zh-CN" altLang="en-US" dirty="0"/>
              <a:t>）。</a:t>
            </a:r>
          </a:p>
        </p:txBody>
      </p:sp>
      <p:sp>
        <p:nvSpPr>
          <p:cNvPr id="10" name="文本框 9">
            <a:extLst>
              <a:ext uri="{FF2B5EF4-FFF2-40B4-BE49-F238E27FC236}">
                <a16:creationId xmlns:a16="http://schemas.microsoft.com/office/drawing/2014/main" id="{68608386-C710-4839-97F0-0D98804063C3}"/>
              </a:ext>
            </a:extLst>
          </p:cNvPr>
          <p:cNvSpPr txBox="1"/>
          <p:nvPr/>
        </p:nvSpPr>
        <p:spPr>
          <a:xfrm>
            <a:off x="979500" y="5011423"/>
            <a:ext cx="7696956" cy="461665"/>
          </a:xfrm>
          <a:prstGeom prst="rect">
            <a:avLst/>
          </a:prstGeom>
          <a:noFill/>
        </p:spPr>
        <p:txBody>
          <a:bodyPr wrap="square" rtlCol="0">
            <a:spAutoFit/>
          </a:bodyPr>
          <a:lstStyle/>
          <a:p>
            <a:r>
              <a:rPr lang="zh-CN" altLang="en-US" dirty="0"/>
              <a:t>（</a:t>
            </a:r>
            <a:r>
              <a:rPr lang="en-US" altLang="zh-CN" dirty="0"/>
              <a:t>1</a:t>
            </a:r>
            <a:r>
              <a:rPr lang="zh-CN" altLang="en-US" dirty="0"/>
              <a:t>）等待并获得发送端发送的报文，缓存并校验。</a:t>
            </a:r>
          </a:p>
        </p:txBody>
      </p:sp>
      <p:sp>
        <p:nvSpPr>
          <p:cNvPr id="11" name="文本框 10">
            <a:extLst>
              <a:ext uri="{FF2B5EF4-FFF2-40B4-BE49-F238E27FC236}">
                <a16:creationId xmlns:a16="http://schemas.microsoft.com/office/drawing/2014/main" id="{A02357DE-DED2-453E-805D-0FD5695D7883}"/>
              </a:ext>
            </a:extLst>
          </p:cNvPr>
          <p:cNvSpPr txBox="1"/>
          <p:nvPr/>
        </p:nvSpPr>
        <p:spPr>
          <a:xfrm>
            <a:off x="979499" y="5535748"/>
            <a:ext cx="7979997" cy="830997"/>
          </a:xfrm>
          <a:prstGeom prst="rect">
            <a:avLst/>
          </a:prstGeom>
          <a:noFill/>
        </p:spPr>
        <p:txBody>
          <a:bodyPr wrap="square" rtlCol="0">
            <a:spAutoFit/>
          </a:bodyPr>
          <a:lstStyle/>
          <a:p>
            <a:r>
              <a:rPr lang="zh-CN" altLang="en-US" dirty="0"/>
              <a:t>（</a:t>
            </a:r>
            <a:r>
              <a:rPr lang="en-US" altLang="zh-CN" dirty="0"/>
              <a:t>2</a:t>
            </a:r>
            <a:r>
              <a:rPr lang="zh-CN" altLang="en-US" dirty="0"/>
              <a:t>）若校验错，删缓存并发否定报文，转（</a:t>
            </a:r>
            <a:r>
              <a:rPr lang="en-US" altLang="zh-CN" dirty="0"/>
              <a:t>1</a:t>
            </a:r>
            <a:r>
              <a:rPr lang="zh-CN" altLang="en-US" dirty="0"/>
              <a:t>）；若校验正确，上交缓存并删缓存，发肯定报文，转（</a:t>
            </a:r>
            <a:r>
              <a:rPr lang="en-US" altLang="zh-CN" dirty="0"/>
              <a:t>1</a:t>
            </a:r>
            <a:r>
              <a:rPr lang="zh-CN" altLang="en-US" dirty="0"/>
              <a:t>）。</a:t>
            </a:r>
          </a:p>
        </p:txBody>
      </p:sp>
      <p:sp>
        <p:nvSpPr>
          <p:cNvPr id="13" name="文本框 12">
            <a:extLst>
              <a:ext uri="{FF2B5EF4-FFF2-40B4-BE49-F238E27FC236}">
                <a16:creationId xmlns:a16="http://schemas.microsoft.com/office/drawing/2014/main" id="{1C98C6DA-D9A9-47BB-A411-51E15B6F9055}"/>
              </a:ext>
            </a:extLst>
          </p:cNvPr>
          <p:cNvSpPr txBox="1"/>
          <p:nvPr/>
        </p:nvSpPr>
        <p:spPr>
          <a:xfrm>
            <a:off x="985018" y="4574950"/>
            <a:ext cx="1944216"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t>接收端</a:t>
            </a:r>
          </a:p>
        </p:txBody>
      </p:sp>
      <p:sp>
        <p:nvSpPr>
          <p:cNvPr id="14" name="矩形 13">
            <a:extLst>
              <a:ext uri="{FF2B5EF4-FFF2-40B4-BE49-F238E27FC236}">
                <a16:creationId xmlns:a16="http://schemas.microsoft.com/office/drawing/2014/main" id="{589F7E9C-E16F-4215-B732-2F84FD39169F}"/>
              </a:ext>
            </a:extLst>
          </p:cNvPr>
          <p:cNvSpPr/>
          <p:nvPr/>
        </p:nvSpPr>
        <p:spPr>
          <a:xfrm>
            <a:off x="979500" y="3264988"/>
            <a:ext cx="5615640" cy="461665"/>
          </a:xfrm>
          <a:prstGeom prst="rect">
            <a:avLst/>
          </a:prstGeom>
        </p:spPr>
        <p:txBody>
          <a:bodyPr wrap="none">
            <a:spAutoFit/>
          </a:bodyPr>
          <a:lstStyle/>
          <a:p>
            <a:r>
              <a:rPr lang="zh-CN" altLang="en-US" dirty="0"/>
              <a:t>（</a:t>
            </a:r>
            <a:r>
              <a:rPr lang="en-US" altLang="zh-CN" dirty="0"/>
              <a:t>2</a:t>
            </a:r>
            <a:r>
              <a:rPr lang="zh-CN" altLang="en-US" dirty="0"/>
              <a:t>）发送报文并等待接收端应答报文。</a:t>
            </a:r>
          </a:p>
        </p:txBody>
      </p:sp>
    </p:spTree>
    <p:extLst>
      <p:ext uri="{BB962C8B-B14F-4D97-AF65-F5344CB8AC3E}">
        <p14:creationId xmlns:p14="http://schemas.microsoft.com/office/powerpoint/2010/main" val="825201832"/>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a:extLst>
              <a:ext uri="{FF2B5EF4-FFF2-40B4-BE49-F238E27FC236}">
                <a16:creationId xmlns:a16="http://schemas.microsoft.com/office/drawing/2014/main" id="{30FB2832-47B2-428B-B7AA-75BB97B03638}"/>
              </a:ext>
            </a:extLst>
          </p:cNvPr>
          <p:cNvCxnSpPr/>
          <p:nvPr/>
        </p:nvCxnSpPr>
        <p:spPr bwMode="auto">
          <a:xfrm>
            <a:off x="5776475" y="1916833"/>
            <a:ext cx="0" cy="2880320"/>
          </a:xfrm>
          <a:prstGeom prst="straightConnector1">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 name="矩形 6">
            <a:extLst>
              <a:ext uri="{FF2B5EF4-FFF2-40B4-BE49-F238E27FC236}">
                <a16:creationId xmlns:a16="http://schemas.microsoft.com/office/drawing/2014/main" id="{9318174C-9D57-4ACF-A568-D60DE5FA4EA6}"/>
              </a:ext>
            </a:extLst>
          </p:cNvPr>
          <p:cNvSpPr/>
          <p:nvPr/>
        </p:nvSpPr>
        <p:spPr>
          <a:xfrm>
            <a:off x="5559589" y="1232756"/>
            <a:ext cx="1422184" cy="461665"/>
          </a:xfrm>
          <a:prstGeom prst="rect">
            <a:avLst/>
          </a:prstGeom>
          <a:solidFill>
            <a:srgbClr val="C00000"/>
          </a:solidFill>
        </p:spPr>
        <p:txBody>
          <a:bodyPr wrap="none">
            <a:spAutoFit/>
          </a:bodyPr>
          <a:lstStyle/>
          <a:p>
            <a:r>
              <a:rPr lang="zh-CN" altLang="en-US" dirty="0">
                <a:solidFill>
                  <a:schemeClr val="bg1"/>
                </a:solidFill>
              </a:rPr>
              <a:t>传输出错</a:t>
            </a:r>
          </a:p>
        </p:txBody>
      </p:sp>
      <p:cxnSp>
        <p:nvCxnSpPr>
          <p:cNvPr id="8" name="直接箭头连接符 7">
            <a:extLst>
              <a:ext uri="{FF2B5EF4-FFF2-40B4-BE49-F238E27FC236}">
                <a16:creationId xmlns:a16="http://schemas.microsoft.com/office/drawing/2014/main" id="{A8169F42-54C2-4BEB-AAE8-B49359F2644F}"/>
              </a:ext>
            </a:extLst>
          </p:cNvPr>
          <p:cNvCxnSpPr/>
          <p:nvPr/>
        </p:nvCxnSpPr>
        <p:spPr bwMode="auto">
          <a:xfrm>
            <a:off x="7248439" y="1916833"/>
            <a:ext cx="0" cy="2880320"/>
          </a:xfrm>
          <a:prstGeom prst="straightConnector1">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 name="矩形 11">
            <a:extLst>
              <a:ext uri="{FF2B5EF4-FFF2-40B4-BE49-F238E27FC236}">
                <a16:creationId xmlns:a16="http://schemas.microsoft.com/office/drawing/2014/main" id="{A9B9A04A-68F6-410E-A2C0-0D5C0292408C}"/>
              </a:ext>
            </a:extLst>
          </p:cNvPr>
          <p:cNvSpPr/>
          <p:nvPr/>
        </p:nvSpPr>
        <p:spPr>
          <a:xfrm>
            <a:off x="5220072" y="4941168"/>
            <a:ext cx="1112805" cy="461665"/>
          </a:xfrm>
          <a:prstGeom prst="rect">
            <a:avLst/>
          </a:prstGeom>
        </p:spPr>
        <p:txBody>
          <a:bodyPr wrap="none">
            <a:spAutoFit/>
          </a:bodyPr>
          <a:lstStyle/>
          <a:p>
            <a:r>
              <a:rPr lang="zh-CN" altLang="en-US" dirty="0"/>
              <a:t>发送端</a:t>
            </a:r>
          </a:p>
        </p:txBody>
      </p:sp>
      <p:sp>
        <p:nvSpPr>
          <p:cNvPr id="14" name="矩形 13">
            <a:extLst>
              <a:ext uri="{FF2B5EF4-FFF2-40B4-BE49-F238E27FC236}">
                <a16:creationId xmlns:a16="http://schemas.microsoft.com/office/drawing/2014/main" id="{2C164C92-F13C-436B-BFBF-E17B8E0CF618}"/>
              </a:ext>
            </a:extLst>
          </p:cNvPr>
          <p:cNvSpPr/>
          <p:nvPr/>
        </p:nvSpPr>
        <p:spPr>
          <a:xfrm>
            <a:off x="6660232" y="4942426"/>
            <a:ext cx="1112805" cy="461665"/>
          </a:xfrm>
          <a:prstGeom prst="rect">
            <a:avLst/>
          </a:prstGeom>
        </p:spPr>
        <p:txBody>
          <a:bodyPr wrap="none">
            <a:spAutoFit/>
          </a:bodyPr>
          <a:lstStyle/>
          <a:p>
            <a:r>
              <a:rPr lang="zh-CN" altLang="en-US" dirty="0"/>
              <a:t>接受端</a:t>
            </a:r>
          </a:p>
        </p:txBody>
      </p:sp>
      <p:cxnSp>
        <p:nvCxnSpPr>
          <p:cNvPr id="29" name="直接箭头连接符 28">
            <a:extLst>
              <a:ext uri="{FF2B5EF4-FFF2-40B4-BE49-F238E27FC236}">
                <a16:creationId xmlns:a16="http://schemas.microsoft.com/office/drawing/2014/main" id="{BF6848E6-2E49-4F9E-96D2-73FE300D2F07}"/>
              </a:ext>
            </a:extLst>
          </p:cNvPr>
          <p:cNvCxnSpPr>
            <a:cxnSpLocks/>
          </p:cNvCxnSpPr>
          <p:nvPr/>
        </p:nvCxnSpPr>
        <p:spPr bwMode="auto">
          <a:xfrm>
            <a:off x="5344427" y="1916833"/>
            <a:ext cx="0" cy="1003835"/>
          </a:xfrm>
          <a:prstGeom prst="straightConnector1">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矩形 29">
            <a:extLst>
              <a:ext uri="{FF2B5EF4-FFF2-40B4-BE49-F238E27FC236}">
                <a16:creationId xmlns:a16="http://schemas.microsoft.com/office/drawing/2014/main" id="{2CFDD66E-F589-4875-A5EF-35042630FFD4}"/>
              </a:ext>
            </a:extLst>
          </p:cNvPr>
          <p:cNvSpPr/>
          <p:nvPr/>
        </p:nvSpPr>
        <p:spPr>
          <a:xfrm>
            <a:off x="4785531" y="2675521"/>
            <a:ext cx="461706" cy="1200329"/>
          </a:xfrm>
          <a:prstGeom prst="rect">
            <a:avLst/>
          </a:prstGeom>
        </p:spPr>
        <p:txBody>
          <a:bodyPr wrap="square">
            <a:spAutoFit/>
          </a:bodyPr>
          <a:lstStyle/>
          <a:p>
            <a:pPr algn="ctr"/>
            <a:r>
              <a:rPr lang="zh-CN" altLang="en-US" dirty="0"/>
              <a:t>时间</a:t>
            </a:r>
            <a:endParaRPr lang="en-US" altLang="zh-CN" dirty="0"/>
          </a:p>
          <a:p>
            <a:pPr algn="ctr"/>
            <a:r>
              <a:rPr lang="en-US" altLang="zh-CN" dirty="0"/>
              <a:t>t</a:t>
            </a:r>
            <a:endParaRPr lang="zh-CN" altLang="en-US" dirty="0"/>
          </a:p>
        </p:txBody>
      </p:sp>
      <p:grpSp>
        <p:nvGrpSpPr>
          <p:cNvPr id="31" name="组合 30">
            <a:extLst>
              <a:ext uri="{FF2B5EF4-FFF2-40B4-BE49-F238E27FC236}">
                <a16:creationId xmlns:a16="http://schemas.microsoft.com/office/drawing/2014/main" id="{4D6E5A82-ECA3-4D2C-B653-1091026C4929}"/>
              </a:ext>
            </a:extLst>
          </p:cNvPr>
          <p:cNvGrpSpPr/>
          <p:nvPr/>
        </p:nvGrpSpPr>
        <p:grpSpPr>
          <a:xfrm>
            <a:off x="5763514" y="1919832"/>
            <a:ext cx="1469022" cy="1152127"/>
            <a:chOff x="6991409" y="3927025"/>
            <a:chExt cx="1469022" cy="1152127"/>
          </a:xfrm>
        </p:grpSpPr>
        <p:sp>
          <p:nvSpPr>
            <p:cNvPr id="32" name="平行四边形 31">
              <a:extLst>
                <a:ext uri="{FF2B5EF4-FFF2-40B4-BE49-F238E27FC236}">
                  <a16:creationId xmlns:a16="http://schemas.microsoft.com/office/drawing/2014/main" id="{C2A74F4B-93CA-48B2-8B39-3A61F9E6F674}"/>
                </a:ext>
              </a:extLst>
            </p:cNvPr>
            <p:cNvSpPr/>
            <p:nvPr/>
          </p:nvSpPr>
          <p:spPr bwMode="auto">
            <a:xfrm rot="5400000">
              <a:off x="7164288" y="3783010"/>
              <a:ext cx="1152127" cy="1440158"/>
            </a:xfrm>
            <a:prstGeom prst="parallelogram">
              <a:avLst>
                <a:gd name="adj" fmla="val 56341"/>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33" name="文本框 32">
              <a:extLst>
                <a:ext uri="{FF2B5EF4-FFF2-40B4-BE49-F238E27FC236}">
                  <a16:creationId xmlns:a16="http://schemas.microsoft.com/office/drawing/2014/main" id="{6464B93D-FDD0-428C-B751-238A1B4BFA1E}"/>
                </a:ext>
              </a:extLst>
            </p:cNvPr>
            <p:cNvSpPr txBox="1"/>
            <p:nvPr/>
          </p:nvSpPr>
          <p:spPr>
            <a:xfrm rot="1530862">
              <a:off x="6991409" y="4166462"/>
              <a:ext cx="797086" cy="307777"/>
            </a:xfrm>
            <a:prstGeom prst="rect">
              <a:avLst/>
            </a:prstGeom>
            <a:noFill/>
          </p:spPr>
          <p:txBody>
            <a:bodyPr wrap="square" rtlCol="0">
              <a:spAutoFit/>
            </a:bodyPr>
            <a:lstStyle/>
            <a:p>
              <a:r>
                <a:rPr lang="en-US" altLang="zh-CN" sz="1400" dirty="0">
                  <a:solidFill>
                    <a:schemeClr val="bg1"/>
                  </a:solidFill>
                </a:rPr>
                <a:t>Data0</a:t>
              </a:r>
              <a:endParaRPr lang="zh-CN" altLang="en-US" sz="1400" dirty="0">
                <a:solidFill>
                  <a:schemeClr val="bg1"/>
                </a:solidFill>
              </a:endParaRPr>
            </a:p>
          </p:txBody>
        </p:sp>
        <p:sp>
          <p:nvSpPr>
            <p:cNvPr id="34" name="箭头: 右 33">
              <a:extLst>
                <a:ext uri="{FF2B5EF4-FFF2-40B4-BE49-F238E27FC236}">
                  <a16:creationId xmlns:a16="http://schemas.microsoft.com/office/drawing/2014/main" id="{D44F724F-E79C-4A1E-A7DB-8DE0B38D34F0}"/>
                </a:ext>
              </a:extLst>
            </p:cNvPr>
            <p:cNvSpPr/>
            <p:nvPr/>
          </p:nvSpPr>
          <p:spPr bwMode="auto">
            <a:xfrm rot="1693190">
              <a:off x="7693057" y="4534432"/>
              <a:ext cx="544298" cy="153337"/>
            </a:xfrm>
            <a:prstGeom prst="rightArrow">
              <a:avLst>
                <a:gd name="adj1" fmla="val 50000"/>
                <a:gd name="adj2" fmla="val 50000"/>
              </a:avLst>
            </a:prstGeom>
            <a:solidFill>
              <a:srgbClr val="FFFF00"/>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bg1"/>
                </a:solidFill>
                <a:effectLst/>
                <a:latin typeface="Arial" charset="0"/>
                <a:ea typeface="宋体" pitchFamily="2" charset="-122"/>
              </a:endParaRPr>
            </a:p>
          </p:txBody>
        </p:sp>
      </p:grpSp>
      <p:cxnSp>
        <p:nvCxnSpPr>
          <p:cNvPr id="35" name="直接箭头连接符 34">
            <a:extLst>
              <a:ext uri="{FF2B5EF4-FFF2-40B4-BE49-F238E27FC236}">
                <a16:creationId xmlns:a16="http://schemas.microsoft.com/office/drawing/2014/main" id="{36B6C5F9-E25F-431D-8F94-76A32B4BCC0F}"/>
              </a:ext>
            </a:extLst>
          </p:cNvPr>
          <p:cNvCxnSpPr/>
          <p:nvPr/>
        </p:nvCxnSpPr>
        <p:spPr bwMode="auto">
          <a:xfrm flipH="1">
            <a:off x="5792377" y="3116911"/>
            <a:ext cx="1424257" cy="322053"/>
          </a:xfrm>
          <a:prstGeom prst="straightConnector1">
            <a:avLst/>
          </a:prstGeom>
          <a:solidFill>
            <a:schemeClr val="accent1"/>
          </a:solidFill>
          <a:ln w="57150" cap="flat" cmpd="sng" algn="ctr">
            <a:solidFill>
              <a:srgbClr val="C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6" name="组合 35">
            <a:extLst>
              <a:ext uri="{FF2B5EF4-FFF2-40B4-BE49-F238E27FC236}">
                <a16:creationId xmlns:a16="http://schemas.microsoft.com/office/drawing/2014/main" id="{13E3853E-779D-4932-9A1C-94D32EFDA8A2}"/>
              </a:ext>
            </a:extLst>
          </p:cNvPr>
          <p:cNvGrpSpPr/>
          <p:nvPr/>
        </p:nvGrpSpPr>
        <p:grpSpPr>
          <a:xfrm>
            <a:off x="5792379" y="3456078"/>
            <a:ext cx="1440158" cy="1152127"/>
            <a:chOff x="7020273" y="3927025"/>
            <a:chExt cx="1440158" cy="1152127"/>
          </a:xfrm>
        </p:grpSpPr>
        <p:sp>
          <p:nvSpPr>
            <p:cNvPr id="37" name="平行四边形 36">
              <a:extLst>
                <a:ext uri="{FF2B5EF4-FFF2-40B4-BE49-F238E27FC236}">
                  <a16:creationId xmlns:a16="http://schemas.microsoft.com/office/drawing/2014/main" id="{8C1022CA-16CF-41D7-8E70-7FC8B85063AD}"/>
                </a:ext>
              </a:extLst>
            </p:cNvPr>
            <p:cNvSpPr/>
            <p:nvPr/>
          </p:nvSpPr>
          <p:spPr bwMode="auto">
            <a:xfrm rot="5400000">
              <a:off x="7164288" y="3783010"/>
              <a:ext cx="1152127" cy="1440158"/>
            </a:xfrm>
            <a:prstGeom prst="parallelogram">
              <a:avLst>
                <a:gd name="adj" fmla="val 56341"/>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38" name="文本框 37">
              <a:extLst>
                <a:ext uri="{FF2B5EF4-FFF2-40B4-BE49-F238E27FC236}">
                  <a16:creationId xmlns:a16="http://schemas.microsoft.com/office/drawing/2014/main" id="{4E19BC35-E6E7-4053-A0EC-589B7961D6AA}"/>
                </a:ext>
              </a:extLst>
            </p:cNvPr>
            <p:cNvSpPr txBox="1"/>
            <p:nvPr/>
          </p:nvSpPr>
          <p:spPr>
            <a:xfrm rot="1530862">
              <a:off x="7069319" y="4184101"/>
              <a:ext cx="715182" cy="307777"/>
            </a:xfrm>
            <a:prstGeom prst="rect">
              <a:avLst/>
            </a:prstGeom>
            <a:noFill/>
          </p:spPr>
          <p:txBody>
            <a:bodyPr wrap="square" rtlCol="0">
              <a:spAutoFit/>
            </a:bodyPr>
            <a:lstStyle/>
            <a:p>
              <a:r>
                <a:rPr lang="en-US" altLang="zh-CN" sz="1400" dirty="0">
                  <a:solidFill>
                    <a:schemeClr val="bg1"/>
                  </a:solidFill>
                </a:rPr>
                <a:t>Data0</a:t>
              </a:r>
              <a:endParaRPr lang="zh-CN" altLang="en-US" sz="1400" dirty="0">
                <a:solidFill>
                  <a:schemeClr val="bg1"/>
                </a:solidFill>
              </a:endParaRPr>
            </a:p>
          </p:txBody>
        </p:sp>
        <p:sp>
          <p:nvSpPr>
            <p:cNvPr id="39" name="箭头: 右 38">
              <a:extLst>
                <a:ext uri="{FF2B5EF4-FFF2-40B4-BE49-F238E27FC236}">
                  <a16:creationId xmlns:a16="http://schemas.microsoft.com/office/drawing/2014/main" id="{D6A1E769-453D-45DA-98BC-A3A7245314D6}"/>
                </a:ext>
              </a:extLst>
            </p:cNvPr>
            <p:cNvSpPr/>
            <p:nvPr/>
          </p:nvSpPr>
          <p:spPr bwMode="auto">
            <a:xfrm rot="1693190">
              <a:off x="7693057" y="4534432"/>
              <a:ext cx="544298" cy="153337"/>
            </a:xfrm>
            <a:prstGeom prst="rightArrow">
              <a:avLst>
                <a:gd name="adj1" fmla="val 50000"/>
                <a:gd name="adj2" fmla="val 50000"/>
              </a:avLst>
            </a:prstGeom>
            <a:solidFill>
              <a:srgbClr val="FFFF00"/>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bg1"/>
                </a:solidFill>
                <a:effectLst/>
                <a:latin typeface="Arial" charset="0"/>
                <a:ea typeface="宋体" pitchFamily="2" charset="-122"/>
              </a:endParaRPr>
            </a:p>
          </p:txBody>
        </p:sp>
      </p:grpSp>
      <p:cxnSp>
        <p:nvCxnSpPr>
          <p:cNvPr id="40" name="直接箭头连接符 39">
            <a:extLst>
              <a:ext uri="{FF2B5EF4-FFF2-40B4-BE49-F238E27FC236}">
                <a16:creationId xmlns:a16="http://schemas.microsoft.com/office/drawing/2014/main" id="{E5A3DFBE-3B10-40EF-B625-2868E3EF4D56}"/>
              </a:ext>
            </a:extLst>
          </p:cNvPr>
          <p:cNvCxnSpPr/>
          <p:nvPr/>
        </p:nvCxnSpPr>
        <p:spPr bwMode="auto">
          <a:xfrm flipH="1">
            <a:off x="5800329" y="4601934"/>
            <a:ext cx="1424257" cy="322053"/>
          </a:xfrm>
          <a:prstGeom prst="straightConnector1">
            <a:avLst/>
          </a:prstGeom>
          <a:solidFill>
            <a:schemeClr val="accent1"/>
          </a:solidFill>
          <a:ln w="57150" cap="flat" cmpd="sng" algn="ctr">
            <a:solidFill>
              <a:srgbClr val="C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直接箭头连接符 40">
            <a:extLst>
              <a:ext uri="{FF2B5EF4-FFF2-40B4-BE49-F238E27FC236}">
                <a16:creationId xmlns:a16="http://schemas.microsoft.com/office/drawing/2014/main" id="{55415EB9-00F2-4612-9128-9D28E848ACD7}"/>
              </a:ext>
            </a:extLst>
          </p:cNvPr>
          <p:cNvCxnSpPr>
            <a:cxnSpLocks/>
          </p:cNvCxnSpPr>
          <p:nvPr/>
        </p:nvCxnSpPr>
        <p:spPr bwMode="auto">
          <a:xfrm>
            <a:off x="5344427" y="2920668"/>
            <a:ext cx="0" cy="518296"/>
          </a:xfrm>
          <a:prstGeom prst="straightConnector1">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直接箭头连接符 41">
            <a:extLst>
              <a:ext uri="{FF2B5EF4-FFF2-40B4-BE49-F238E27FC236}">
                <a16:creationId xmlns:a16="http://schemas.microsoft.com/office/drawing/2014/main" id="{20D917E0-1E47-4001-9ECD-E6F313529D60}"/>
              </a:ext>
            </a:extLst>
          </p:cNvPr>
          <p:cNvCxnSpPr>
            <a:cxnSpLocks/>
          </p:cNvCxnSpPr>
          <p:nvPr/>
        </p:nvCxnSpPr>
        <p:spPr bwMode="auto">
          <a:xfrm>
            <a:off x="5341371" y="3418234"/>
            <a:ext cx="0" cy="1003835"/>
          </a:xfrm>
          <a:prstGeom prst="straightConnector1">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直接箭头连接符 42">
            <a:extLst>
              <a:ext uri="{FF2B5EF4-FFF2-40B4-BE49-F238E27FC236}">
                <a16:creationId xmlns:a16="http://schemas.microsoft.com/office/drawing/2014/main" id="{8E891D67-CB55-4D81-B3E0-E0C3D15D79CC}"/>
              </a:ext>
            </a:extLst>
          </p:cNvPr>
          <p:cNvCxnSpPr>
            <a:cxnSpLocks/>
          </p:cNvCxnSpPr>
          <p:nvPr/>
        </p:nvCxnSpPr>
        <p:spPr bwMode="auto">
          <a:xfrm>
            <a:off x="5344427" y="4422069"/>
            <a:ext cx="0" cy="447092"/>
          </a:xfrm>
          <a:prstGeom prst="straightConnector1">
            <a:avLst/>
          </a:prstGeom>
          <a:solidFill>
            <a:schemeClr val="accent1"/>
          </a:solidFill>
          <a:ln w="28575" cap="flat" cmpd="sng" algn="ctr">
            <a:solidFill>
              <a:srgbClr val="00000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直接箭头连接符 43">
            <a:extLst>
              <a:ext uri="{FF2B5EF4-FFF2-40B4-BE49-F238E27FC236}">
                <a16:creationId xmlns:a16="http://schemas.microsoft.com/office/drawing/2014/main" id="{A077E467-57AD-4983-97D5-E5F9B1A48E3F}"/>
              </a:ext>
            </a:extLst>
          </p:cNvPr>
          <p:cNvCxnSpPr/>
          <p:nvPr/>
        </p:nvCxnSpPr>
        <p:spPr bwMode="auto">
          <a:xfrm>
            <a:off x="1969448" y="1916833"/>
            <a:ext cx="0" cy="2880320"/>
          </a:xfrm>
          <a:prstGeom prst="straightConnector1">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 name="矩形 44">
            <a:extLst>
              <a:ext uri="{FF2B5EF4-FFF2-40B4-BE49-F238E27FC236}">
                <a16:creationId xmlns:a16="http://schemas.microsoft.com/office/drawing/2014/main" id="{84761A6B-617A-4B63-8FFE-38488E605F41}"/>
              </a:ext>
            </a:extLst>
          </p:cNvPr>
          <p:cNvSpPr/>
          <p:nvPr/>
        </p:nvSpPr>
        <p:spPr>
          <a:xfrm>
            <a:off x="1752562" y="1232756"/>
            <a:ext cx="1422184" cy="461665"/>
          </a:xfrm>
          <a:prstGeom prst="rect">
            <a:avLst/>
          </a:prstGeom>
          <a:solidFill>
            <a:srgbClr val="C00000"/>
          </a:solidFill>
        </p:spPr>
        <p:txBody>
          <a:bodyPr wrap="none">
            <a:spAutoFit/>
          </a:bodyPr>
          <a:lstStyle/>
          <a:p>
            <a:r>
              <a:rPr lang="zh-CN" altLang="en-US" dirty="0">
                <a:solidFill>
                  <a:schemeClr val="bg1"/>
                </a:solidFill>
              </a:rPr>
              <a:t>传输正确</a:t>
            </a:r>
          </a:p>
        </p:txBody>
      </p:sp>
      <p:cxnSp>
        <p:nvCxnSpPr>
          <p:cNvPr id="46" name="直接箭头连接符 45">
            <a:extLst>
              <a:ext uri="{FF2B5EF4-FFF2-40B4-BE49-F238E27FC236}">
                <a16:creationId xmlns:a16="http://schemas.microsoft.com/office/drawing/2014/main" id="{0991B281-C3B6-4B26-98E1-B4BECA071157}"/>
              </a:ext>
            </a:extLst>
          </p:cNvPr>
          <p:cNvCxnSpPr/>
          <p:nvPr/>
        </p:nvCxnSpPr>
        <p:spPr bwMode="auto">
          <a:xfrm>
            <a:off x="3441412" y="1916833"/>
            <a:ext cx="0" cy="2880320"/>
          </a:xfrm>
          <a:prstGeom prst="straightConnector1">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 name="矩形 46">
            <a:extLst>
              <a:ext uri="{FF2B5EF4-FFF2-40B4-BE49-F238E27FC236}">
                <a16:creationId xmlns:a16="http://schemas.microsoft.com/office/drawing/2014/main" id="{C46B73AB-39EA-44E3-8EA3-5A4D6DFD013D}"/>
              </a:ext>
            </a:extLst>
          </p:cNvPr>
          <p:cNvSpPr/>
          <p:nvPr/>
        </p:nvSpPr>
        <p:spPr>
          <a:xfrm>
            <a:off x="1413045" y="4941168"/>
            <a:ext cx="1112805" cy="461665"/>
          </a:xfrm>
          <a:prstGeom prst="rect">
            <a:avLst/>
          </a:prstGeom>
        </p:spPr>
        <p:txBody>
          <a:bodyPr wrap="none">
            <a:spAutoFit/>
          </a:bodyPr>
          <a:lstStyle/>
          <a:p>
            <a:r>
              <a:rPr lang="zh-CN" altLang="en-US" dirty="0"/>
              <a:t>发送端</a:t>
            </a:r>
          </a:p>
        </p:txBody>
      </p:sp>
      <p:sp>
        <p:nvSpPr>
          <p:cNvPr id="48" name="矩形 47">
            <a:extLst>
              <a:ext uri="{FF2B5EF4-FFF2-40B4-BE49-F238E27FC236}">
                <a16:creationId xmlns:a16="http://schemas.microsoft.com/office/drawing/2014/main" id="{F2F680ED-8BFC-4A69-8A4E-1047BC59B4B5}"/>
              </a:ext>
            </a:extLst>
          </p:cNvPr>
          <p:cNvSpPr/>
          <p:nvPr/>
        </p:nvSpPr>
        <p:spPr>
          <a:xfrm>
            <a:off x="2853205" y="4942426"/>
            <a:ext cx="1112805" cy="461665"/>
          </a:xfrm>
          <a:prstGeom prst="rect">
            <a:avLst/>
          </a:prstGeom>
        </p:spPr>
        <p:txBody>
          <a:bodyPr wrap="none">
            <a:spAutoFit/>
          </a:bodyPr>
          <a:lstStyle/>
          <a:p>
            <a:r>
              <a:rPr lang="zh-CN" altLang="en-US" dirty="0"/>
              <a:t>接受端</a:t>
            </a:r>
          </a:p>
        </p:txBody>
      </p:sp>
      <p:cxnSp>
        <p:nvCxnSpPr>
          <p:cNvPr id="49" name="直接箭头连接符 48">
            <a:extLst>
              <a:ext uri="{FF2B5EF4-FFF2-40B4-BE49-F238E27FC236}">
                <a16:creationId xmlns:a16="http://schemas.microsoft.com/office/drawing/2014/main" id="{3F2E00FD-D3DF-43BB-8773-C634A18E74D4}"/>
              </a:ext>
            </a:extLst>
          </p:cNvPr>
          <p:cNvCxnSpPr>
            <a:cxnSpLocks/>
          </p:cNvCxnSpPr>
          <p:nvPr/>
        </p:nvCxnSpPr>
        <p:spPr bwMode="auto">
          <a:xfrm>
            <a:off x="1537400" y="1916833"/>
            <a:ext cx="0" cy="1003835"/>
          </a:xfrm>
          <a:prstGeom prst="straightConnector1">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0" name="矩形 49">
            <a:extLst>
              <a:ext uri="{FF2B5EF4-FFF2-40B4-BE49-F238E27FC236}">
                <a16:creationId xmlns:a16="http://schemas.microsoft.com/office/drawing/2014/main" id="{073DF6CE-932C-47E0-B82A-F14665F43DFF}"/>
              </a:ext>
            </a:extLst>
          </p:cNvPr>
          <p:cNvSpPr/>
          <p:nvPr/>
        </p:nvSpPr>
        <p:spPr>
          <a:xfrm>
            <a:off x="978504" y="2675521"/>
            <a:ext cx="461706" cy="1200329"/>
          </a:xfrm>
          <a:prstGeom prst="rect">
            <a:avLst/>
          </a:prstGeom>
        </p:spPr>
        <p:txBody>
          <a:bodyPr wrap="square">
            <a:spAutoFit/>
          </a:bodyPr>
          <a:lstStyle/>
          <a:p>
            <a:pPr algn="ctr"/>
            <a:r>
              <a:rPr lang="zh-CN" altLang="en-US" dirty="0"/>
              <a:t>时间</a:t>
            </a:r>
            <a:endParaRPr lang="en-US" altLang="zh-CN" dirty="0"/>
          </a:p>
          <a:p>
            <a:pPr algn="ctr"/>
            <a:r>
              <a:rPr lang="en-US" altLang="zh-CN" dirty="0"/>
              <a:t>t</a:t>
            </a:r>
            <a:endParaRPr lang="zh-CN" altLang="en-US" dirty="0"/>
          </a:p>
        </p:txBody>
      </p:sp>
      <p:grpSp>
        <p:nvGrpSpPr>
          <p:cNvPr id="51" name="组合 50">
            <a:extLst>
              <a:ext uri="{FF2B5EF4-FFF2-40B4-BE49-F238E27FC236}">
                <a16:creationId xmlns:a16="http://schemas.microsoft.com/office/drawing/2014/main" id="{AB04B2B7-2854-4B67-BBF5-C91A11425B82}"/>
              </a:ext>
            </a:extLst>
          </p:cNvPr>
          <p:cNvGrpSpPr/>
          <p:nvPr/>
        </p:nvGrpSpPr>
        <p:grpSpPr>
          <a:xfrm>
            <a:off x="1947446" y="1919832"/>
            <a:ext cx="1478063" cy="1152127"/>
            <a:chOff x="6982368" y="3927025"/>
            <a:chExt cx="1478063" cy="1152127"/>
          </a:xfrm>
        </p:grpSpPr>
        <p:sp>
          <p:nvSpPr>
            <p:cNvPr id="52" name="平行四边形 51">
              <a:extLst>
                <a:ext uri="{FF2B5EF4-FFF2-40B4-BE49-F238E27FC236}">
                  <a16:creationId xmlns:a16="http://schemas.microsoft.com/office/drawing/2014/main" id="{1C7DB336-347C-422B-A59A-7F9B299E8A32}"/>
                </a:ext>
              </a:extLst>
            </p:cNvPr>
            <p:cNvSpPr/>
            <p:nvPr/>
          </p:nvSpPr>
          <p:spPr bwMode="auto">
            <a:xfrm rot="5400000">
              <a:off x="7164288" y="3783010"/>
              <a:ext cx="1152127" cy="1440158"/>
            </a:xfrm>
            <a:prstGeom prst="parallelogram">
              <a:avLst>
                <a:gd name="adj" fmla="val 56341"/>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53" name="文本框 52">
              <a:extLst>
                <a:ext uri="{FF2B5EF4-FFF2-40B4-BE49-F238E27FC236}">
                  <a16:creationId xmlns:a16="http://schemas.microsoft.com/office/drawing/2014/main" id="{780B84F4-C659-4F87-9CA8-532635A9557D}"/>
                </a:ext>
              </a:extLst>
            </p:cNvPr>
            <p:cNvSpPr txBox="1"/>
            <p:nvPr/>
          </p:nvSpPr>
          <p:spPr>
            <a:xfrm rot="1530862">
              <a:off x="6982368" y="4164415"/>
              <a:ext cx="806590" cy="307777"/>
            </a:xfrm>
            <a:prstGeom prst="rect">
              <a:avLst/>
            </a:prstGeom>
            <a:noFill/>
          </p:spPr>
          <p:txBody>
            <a:bodyPr wrap="square" rtlCol="0">
              <a:spAutoFit/>
            </a:bodyPr>
            <a:lstStyle/>
            <a:p>
              <a:r>
                <a:rPr lang="en-US" altLang="zh-CN" sz="1400" dirty="0">
                  <a:solidFill>
                    <a:schemeClr val="bg1"/>
                  </a:solidFill>
                </a:rPr>
                <a:t>Data0</a:t>
              </a:r>
              <a:endParaRPr lang="zh-CN" altLang="en-US" sz="1400" dirty="0">
                <a:solidFill>
                  <a:schemeClr val="bg1"/>
                </a:solidFill>
              </a:endParaRPr>
            </a:p>
          </p:txBody>
        </p:sp>
        <p:sp>
          <p:nvSpPr>
            <p:cNvPr id="54" name="箭头: 右 53">
              <a:extLst>
                <a:ext uri="{FF2B5EF4-FFF2-40B4-BE49-F238E27FC236}">
                  <a16:creationId xmlns:a16="http://schemas.microsoft.com/office/drawing/2014/main" id="{20FE84EB-952F-43EA-BBAE-A6D0544B0B87}"/>
                </a:ext>
              </a:extLst>
            </p:cNvPr>
            <p:cNvSpPr/>
            <p:nvPr/>
          </p:nvSpPr>
          <p:spPr bwMode="auto">
            <a:xfrm rot="1693190">
              <a:off x="7693057" y="4534432"/>
              <a:ext cx="544298" cy="153337"/>
            </a:xfrm>
            <a:prstGeom prst="rightArrow">
              <a:avLst>
                <a:gd name="adj1" fmla="val 50000"/>
                <a:gd name="adj2" fmla="val 50000"/>
              </a:avLst>
            </a:prstGeom>
            <a:solidFill>
              <a:srgbClr val="FFFF00"/>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bg1"/>
                </a:solidFill>
                <a:effectLst/>
                <a:latin typeface="Arial" charset="0"/>
                <a:ea typeface="宋体" pitchFamily="2" charset="-122"/>
              </a:endParaRPr>
            </a:p>
          </p:txBody>
        </p:sp>
      </p:grpSp>
      <p:cxnSp>
        <p:nvCxnSpPr>
          <p:cNvPr id="55" name="直接箭头连接符 54">
            <a:extLst>
              <a:ext uri="{FF2B5EF4-FFF2-40B4-BE49-F238E27FC236}">
                <a16:creationId xmlns:a16="http://schemas.microsoft.com/office/drawing/2014/main" id="{C3B14B58-31B9-4856-94E1-96307D07A58C}"/>
              </a:ext>
            </a:extLst>
          </p:cNvPr>
          <p:cNvCxnSpPr/>
          <p:nvPr/>
        </p:nvCxnSpPr>
        <p:spPr bwMode="auto">
          <a:xfrm flipH="1">
            <a:off x="1985350" y="3116911"/>
            <a:ext cx="1424257" cy="322053"/>
          </a:xfrm>
          <a:prstGeom prst="straightConnector1">
            <a:avLst/>
          </a:prstGeom>
          <a:solidFill>
            <a:schemeClr val="accent1"/>
          </a:solidFill>
          <a:ln w="57150" cap="flat" cmpd="sng" algn="ctr">
            <a:solidFill>
              <a:srgbClr val="C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56" name="组合 55">
            <a:extLst>
              <a:ext uri="{FF2B5EF4-FFF2-40B4-BE49-F238E27FC236}">
                <a16:creationId xmlns:a16="http://schemas.microsoft.com/office/drawing/2014/main" id="{7560EB64-C4EE-4943-ABD4-D7A4B6F6628D}"/>
              </a:ext>
            </a:extLst>
          </p:cNvPr>
          <p:cNvGrpSpPr/>
          <p:nvPr/>
        </p:nvGrpSpPr>
        <p:grpSpPr>
          <a:xfrm>
            <a:off x="1968512" y="3456078"/>
            <a:ext cx="1456998" cy="1152127"/>
            <a:chOff x="7003433" y="3927025"/>
            <a:chExt cx="1456998" cy="1152127"/>
          </a:xfrm>
        </p:grpSpPr>
        <p:sp>
          <p:nvSpPr>
            <p:cNvPr id="57" name="平行四边形 56">
              <a:extLst>
                <a:ext uri="{FF2B5EF4-FFF2-40B4-BE49-F238E27FC236}">
                  <a16:creationId xmlns:a16="http://schemas.microsoft.com/office/drawing/2014/main" id="{FEAA508B-6C52-4DFF-8E7C-BF9280D2FB82}"/>
                </a:ext>
              </a:extLst>
            </p:cNvPr>
            <p:cNvSpPr/>
            <p:nvPr/>
          </p:nvSpPr>
          <p:spPr bwMode="auto">
            <a:xfrm rot="5400000">
              <a:off x="7164288" y="3783010"/>
              <a:ext cx="1152127" cy="1440158"/>
            </a:xfrm>
            <a:prstGeom prst="parallelogram">
              <a:avLst>
                <a:gd name="adj" fmla="val 56341"/>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58" name="文本框 57">
              <a:extLst>
                <a:ext uri="{FF2B5EF4-FFF2-40B4-BE49-F238E27FC236}">
                  <a16:creationId xmlns:a16="http://schemas.microsoft.com/office/drawing/2014/main" id="{8AF933A0-B979-416F-9494-188BCCB17D03}"/>
                </a:ext>
              </a:extLst>
            </p:cNvPr>
            <p:cNvSpPr txBox="1"/>
            <p:nvPr/>
          </p:nvSpPr>
          <p:spPr>
            <a:xfrm rot="1530862">
              <a:off x="7003433" y="4169184"/>
              <a:ext cx="784445" cy="307777"/>
            </a:xfrm>
            <a:prstGeom prst="rect">
              <a:avLst/>
            </a:prstGeom>
            <a:noFill/>
          </p:spPr>
          <p:txBody>
            <a:bodyPr wrap="square" rtlCol="0">
              <a:spAutoFit/>
            </a:bodyPr>
            <a:lstStyle/>
            <a:p>
              <a:r>
                <a:rPr lang="en-US" altLang="zh-CN" sz="1400" dirty="0">
                  <a:solidFill>
                    <a:schemeClr val="bg1"/>
                  </a:solidFill>
                </a:rPr>
                <a:t>Data1</a:t>
              </a:r>
              <a:endParaRPr lang="zh-CN" altLang="en-US" sz="1400" dirty="0">
                <a:solidFill>
                  <a:schemeClr val="bg1"/>
                </a:solidFill>
              </a:endParaRPr>
            </a:p>
          </p:txBody>
        </p:sp>
        <p:sp>
          <p:nvSpPr>
            <p:cNvPr id="59" name="箭头: 右 58">
              <a:extLst>
                <a:ext uri="{FF2B5EF4-FFF2-40B4-BE49-F238E27FC236}">
                  <a16:creationId xmlns:a16="http://schemas.microsoft.com/office/drawing/2014/main" id="{8A1AAE23-7F10-4B81-9DEE-2D8E1D7D752E}"/>
                </a:ext>
              </a:extLst>
            </p:cNvPr>
            <p:cNvSpPr/>
            <p:nvPr/>
          </p:nvSpPr>
          <p:spPr bwMode="auto">
            <a:xfrm rot="1693190">
              <a:off x="7693057" y="4534432"/>
              <a:ext cx="544298" cy="153337"/>
            </a:xfrm>
            <a:prstGeom prst="rightArrow">
              <a:avLst>
                <a:gd name="adj1" fmla="val 50000"/>
                <a:gd name="adj2" fmla="val 50000"/>
              </a:avLst>
            </a:prstGeom>
            <a:solidFill>
              <a:srgbClr val="FFFF00"/>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bg1"/>
                </a:solidFill>
                <a:effectLst/>
                <a:latin typeface="Arial" charset="0"/>
                <a:ea typeface="宋体" pitchFamily="2" charset="-122"/>
              </a:endParaRPr>
            </a:p>
          </p:txBody>
        </p:sp>
      </p:grpSp>
      <p:cxnSp>
        <p:nvCxnSpPr>
          <p:cNvPr id="60" name="直接箭头连接符 59">
            <a:extLst>
              <a:ext uri="{FF2B5EF4-FFF2-40B4-BE49-F238E27FC236}">
                <a16:creationId xmlns:a16="http://schemas.microsoft.com/office/drawing/2014/main" id="{F9BD6ED8-45A9-43CA-9FA1-1209B0B7BEFF}"/>
              </a:ext>
            </a:extLst>
          </p:cNvPr>
          <p:cNvCxnSpPr/>
          <p:nvPr/>
        </p:nvCxnSpPr>
        <p:spPr bwMode="auto">
          <a:xfrm flipH="1">
            <a:off x="1993302" y="4601934"/>
            <a:ext cx="1424257" cy="322053"/>
          </a:xfrm>
          <a:prstGeom prst="straightConnector1">
            <a:avLst/>
          </a:prstGeom>
          <a:solidFill>
            <a:schemeClr val="accent1"/>
          </a:solidFill>
          <a:ln w="57150" cap="flat" cmpd="sng" algn="ctr">
            <a:solidFill>
              <a:srgbClr val="C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 name="直接箭头连接符 60">
            <a:extLst>
              <a:ext uri="{FF2B5EF4-FFF2-40B4-BE49-F238E27FC236}">
                <a16:creationId xmlns:a16="http://schemas.microsoft.com/office/drawing/2014/main" id="{590E6A7A-FF38-4914-A378-2E8787E84D28}"/>
              </a:ext>
            </a:extLst>
          </p:cNvPr>
          <p:cNvCxnSpPr>
            <a:cxnSpLocks/>
          </p:cNvCxnSpPr>
          <p:nvPr/>
        </p:nvCxnSpPr>
        <p:spPr bwMode="auto">
          <a:xfrm>
            <a:off x="1537400" y="2920668"/>
            <a:ext cx="0" cy="518296"/>
          </a:xfrm>
          <a:prstGeom prst="straightConnector1">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 name="直接箭头连接符 61">
            <a:extLst>
              <a:ext uri="{FF2B5EF4-FFF2-40B4-BE49-F238E27FC236}">
                <a16:creationId xmlns:a16="http://schemas.microsoft.com/office/drawing/2014/main" id="{DDE9E625-0D73-48E0-BD34-76BFC3F1DF73}"/>
              </a:ext>
            </a:extLst>
          </p:cNvPr>
          <p:cNvCxnSpPr>
            <a:cxnSpLocks/>
          </p:cNvCxnSpPr>
          <p:nvPr/>
        </p:nvCxnSpPr>
        <p:spPr bwMode="auto">
          <a:xfrm>
            <a:off x="1537400" y="3418234"/>
            <a:ext cx="0" cy="1003835"/>
          </a:xfrm>
          <a:prstGeom prst="straightConnector1">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 name="直接箭头连接符 62">
            <a:extLst>
              <a:ext uri="{FF2B5EF4-FFF2-40B4-BE49-F238E27FC236}">
                <a16:creationId xmlns:a16="http://schemas.microsoft.com/office/drawing/2014/main" id="{311C53CB-CBF7-4CB3-9C8D-71C397CDAF91}"/>
              </a:ext>
            </a:extLst>
          </p:cNvPr>
          <p:cNvCxnSpPr>
            <a:cxnSpLocks/>
          </p:cNvCxnSpPr>
          <p:nvPr/>
        </p:nvCxnSpPr>
        <p:spPr bwMode="auto">
          <a:xfrm>
            <a:off x="1537400" y="4422069"/>
            <a:ext cx="0" cy="447092"/>
          </a:xfrm>
          <a:prstGeom prst="straightConnector1">
            <a:avLst/>
          </a:prstGeom>
          <a:solidFill>
            <a:schemeClr val="accent1"/>
          </a:solidFill>
          <a:ln w="28575" cap="flat" cmpd="sng" algn="ctr">
            <a:solidFill>
              <a:srgbClr val="00000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4" name="文本框 63">
            <a:extLst>
              <a:ext uri="{FF2B5EF4-FFF2-40B4-BE49-F238E27FC236}">
                <a16:creationId xmlns:a16="http://schemas.microsoft.com/office/drawing/2014/main" id="{99E5E1BA-5A62-4BD3-B787-2DEFE47F0BA8}"/>
              </a:ext>
            </a:extLst>
          </p:cNvPr>
          <p:cNvSpPr txBox="1"/>
          <p:nvPr/>
        </p:nvSpPr>
        <p:spPr>
          <a:xfrm rot="20724396">
            <a:off x="2309654" y="2918072"/>
            <a:ext cx="864096" cy="369332"/>
          </a:xfrm>
          <a:prstGeom prst="rect">
            <a:avLst/>
          </a:prstGeom>
          <a:noFill/>
        </p:spPr>
        <p:txBody>
          <a:bodyPr wrap="square" rtlCol="0">
            <a:spAutoFit/>
          </a:bodyPr>
          <a:lstStyle/>
          <a:p>
            <a:r>
              <a:rPr lang="en-US" altLang="zh-CN" sz="1800" dirty="0"/>
              <a:t>ACK</a:t>
            </a:r>
            <a:endParaRPr lang="zh-CN" altLang="en-US" sz="1800" dirty="0"/>
          </a:p>
        </p:txBody>
      </p:sp>
      <p:sp>
        <p:nvSpPr>
          <p:cNvPr id="65" name="文本框 64">
            <a:extLst>
              <a:ext uri="{FF2B5EF4-FFF2-40B4-BE49-F238E27FC236}">
                <a16:creationId xmlns:a16="http://schemas.microsoft.com/office/drawing/2014/main" id="{CB1976ED-80EF-45B1-89C9-3A9A21ACF4DB}"/>
              </a:ext>
            </a:extLst>
          </p:cNvPr>
          <p:cNvSpPr txBox="1"/>
          <p:nvPr/>
        </p:nvSpPr>
        <p:spPr>
          <a:xfrm rot="20724396">
            <a:off x="2243193" y="4405255"/>
            <a:ext cx="864096" cy="369332"/>
          </a:xfrm>
          <a:prstGeom prst="rect">
            <a:avLst/>
          </a:prstGeom>
          <a:noFill/>
        </p:spPr>
        <p:txBody>
          <a:bodyPr wrap="square" rtlCol="0">
            <a:spAutoFit/>
          </a:bodyPr>
          <a:lstStyle/>
          <a:p>
            <a:r>
              <a:rPr lang="en-US" altLang="zh-CN" sz="1800" dirty="0"/>
              <a:t>ACK</a:t>
            </a:r>
            <a:endParaRPr lang="zh-CN" altLang="en-US" sz="1800" dirty="0"/>
          </a:p>
        </p:txBody>
      </p:sp>
      <p:sp>
        <p:nvSpPr>
          <p:cNvPr id="66" name="文本框 65">
            <a:extLst>
              <a:ext uri="{FF2B5EF4-FFF2-40B4-BE49-F238E27FC236}">
                <a16:creationId xmlns:a16="http://schemas.microsoft.com/office/drawing/2014/main" id="{59D1B8EF-615B-42BB-857B-8F94613C7AA7}"/>
              </a:ext>
            </a:extLst>
          </p:cNvPr>
          <p:cNvSpPr txBox="1"/>
          <p:nvPr/>
        </p:nvSpPr>
        <p:spPr>
          <a:xfrm rot="20724396">
            <a:off x="6080408" y="2918154"/>
            <a:ext cx="864096" cy="369332"/>
          </a:xfrm>
          <a:prstGeom prst="rect">
            <a:avLst/>
          </a:prstGeom>
          <a:noFill/>
        </p:spPr>
        <p:txBody>
          <a:bodyPr wrap="square" rtlCol="0">
            <a:spAutoFit/>
          </a:bodyPr>
          <a:lstStyle/>
          <a:p>
            <a:r>
              <a:rPr lang="en-US" altLang="zh-CN" sz="1800" dirty="0"/>
              <a:t>NCK</a:t>
            </a:r>
            <a:endParaRPr lang="zh-CN" altLang="en-US" sz="1800" dirty="0"/>
          </a:p>
        </p:txBody>
      </p:sp>
      <p:sp>
        <p:nvSpPr>
          <p:cNvPr id="67" name="文本框 66">
            <a:extLst>
              <a:ext uri="{FF2B5EF4-FFF2-40B4-BE49-F238E27FC236}">
                <a16:creationId xmlns:a16="http://schemas.microsoft.com/office/drawing/2014/main" id="{3437F0F1-215F-49A8-B04B-2058D1016736}"/>
              </a:ext>
            </a:extLst>
          </p:cNvPr>
          <p:cNvSpPr txBox="1"/>
          <p:nvPr/>
        </p:nvSpPr>
        <p:spPr>
          <a:xfrm rot="20724396">
            <a:off x="6088371" y="4396928"/>
            <a:ext cx="864096" cy="369332"/>
          </a:xfrm>
          <a:prstGeom prst="rect">
            <a:avLst/>
          </a:prstGeom>
          <a:noFill/>
        </p:spPr>
        <p:txBody>
          <a:bodyPr wrap="square" rtlCol="0">
            <a:spAutoFit/>
          </a:bodyPr>
          <a:lstStyle/>
          <a:p>
            <a:r>
              <a:rPr lang="en-US" altLang="zh-CN" sz="1800" dirty="0"/>
              <a:t>ACK</a:t>
            </a:r>
            <a:endParaRPr lang="zh-CN" altLang="en-US" sz="1800" dirty="0"/>
          </a:p>
        </p:txBody>
      </p:sp>
    </p:spTree>
    <p:extLst>
      <p:ext uri="{BB962C8B-B14F-4D97-AF65-F5344CB8AC3E}">
        <p14:creationId xmlns:p14="http://schemas.microsoft.com/office/powerpoint/2010/main" val="25117787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500"/>
                                        <p:tgtEl>
                                          <p:spTgt spid="4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up)">
                                      <p:cBhvr>
                                        <p:cTn id="11" dur="500"/>
                                        <p:tgtEl>
                                          <p:spTgt spid="44"/>
                                        </p:tgtEl>
                                      </p:cBhvr>
                                    </p:animEffect>
                                  </p:childTnLst>
                                </p:cTn>
                              </p:par>
                              <p:par>
                                <p:cTn id="12" presetID="22" presetClass="entr" presetSubtype="1" fill="hold" nodeType="with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wipe(up)">
                                      <p:cBhvr>
                                        <p:cTn id="14" dur="500"/>
                                        <p:tgtEl>
                                          <p:spTgt spid="46"/>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anim calcmode="lin" valueType="num">
                                      <p:cBhvr>
                                        <p:cTn id="19" dur="1000" fill="hold"/>
                                        <p:tgtEl>
                                          <p:spTgt spid="47"/>
                                        </p:tgtEl>
                                        <p:attrNameLst>
                                          <p:attrName>ppt_x</p:attrName>
                                        </p:attrNameLst>
                                      </p:cBhvr>
                                      <p:tavLst>
                                        <p:tav tm="0">
                                          <p:val>
                                            <p:strVal val="#ppt_x"/>
                                          </p:val>
                                        </p:tav>
                                        <p:tav tm="100000">
                                          <p:val>
                                            <p:strVal val="#ppt_x"/>
                                          </p:val>
                                        </p:tav>
                                      </p:tavLst>
                                    </p:anim>
                                    <p:anim calcmode="lin" valueType="num">
                                      <p:cBhvr>
                                        <p:cTn id="20" dur="1000" fill="hold"/>
                                        <p:tgtEl>
                                          <p:spTgt spid="47"/>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1000"/>
                                        <p:tgtEl>
                                          <p:spTgt spid="48"/>
                                        </p:tgtEl>
                                      </p:cBhvr>
                                    </p:animEffect>
                                    <p:anim calcmode="lin" valueType="num">
                                      <p:cBhvr>
                                        <p:cTn id="24" dur="1000" fill="hold"/>
                                        <p:tgtEl>
                                          <p:spTgt spid="48"/>
                                        </p:tgtEl>
                                        <p:attrNameLst>
                                          <p:attrName>ppt_x</p:attrName>
                                        </p:attrNameLst>
                                      </p:cBhvr>
                                      <p:tavLst>
                                        <p:tav tm="0">
                                          <p:val>
                                            <p:strVal val="#ppt_x"/>
                                          </p:val>
                                        </p:tav>
                                        <p:tav tm="100000">
                                          <p:val>
                                            <p:strVal val="#ppt_x"/>
                                          </p:val>
                                        </p:tav>
                                      </p:tavLst>
                                    </p:anim>
                                    <p:anim calcmode="lin" valueType="num">
                                      <p:cBhvr>
                                        <p:cTn id="25"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up)">
                                      <p:cBhvr>
                                        <p:cTn id="30" dur="1000"/>
                                        <p:tgtEl>
                                          <p:spTgt spid="49"/>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wipe(up)">
                                      <p:cBhvr>
                                        <p:cTn id="33" dur="500"/>
                                        <p:tgtEl>
                                          <p:spTgt spid="50"/>
                                        </p:tgtEl>
                                      </p:cBhvr>
                                    </p:animEffect>
                                  </p:childTnLst>
                                </p:cTn>
                              </p:par>
                              <p:par>
                                <p:cTn id="34" presetID="22" presetClass="entr" presetSubtype="1" fill="hold"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up)">
                                      <p:cBhvr>
                                        <p:cTn id="36" dur="500"/>
                                        <p:tgtEl>
                                          <p:spTgt spid="51"/>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wipe(up)">
                                      <p:cBhvr>
                                        <p:cTn id="40" dur="1000"/>
                                        <p:tgtEl>
                                          <p:spTgt spid="61"/>
                                        </p:tgtEl>
                                      </p:cBhvr>
                                    </p:animEffect>
                                  </p:childTnLst>
                                </p:cTn>
                              </p:par>
                              <p:par>
                                <p:cTn id="41" presetID="22" presetClass="entr" presetSubtype="1"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wipe(up)">
                                      <p:cBhvr>
                                        <p:cTn id="43" dur="500"/>
                                        <p:tgtEl>
                                          <p:spTgt spid="55"/>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wipe(up)">
                                      <p:cBhvr>
                                        <p:cTn id="46" dur="500"/>
                                        <p:tgtEl>
                                          <p:spTgt spid="64"/>
                                        </p:tgtEl>
                                      </p:cBhvr>
                                    </p:animEffect>
                                  </p:childTnLst>
                                </p:cTn>
                              </p:par>
                            </p:childTnLst>
                          </p:cTn>
                        </p:par>
                        <p:par>
                          <p:cTn id="47" fill="hold">
                            <p:stCondLst>
                              <p:cond delay="2000"/>
                            </p:stCondLst>
                            <p:childTnLst>
                              <p:par>
                                <p:cTn id="48" presetID="22" presetClass="entr" presetSubtype="1" fill="hold" nodeType="afterEffect">
                                  <p:stCondLst>
                                    <p:cond delay="0"/>
                                  </p:stCondLst>
                                  <p:childTnLst>
                                    <p:set>
                                      <p:cBhvr>
                                        <p:cTn id="49" dur="1" fill="hold">
                                          <p:stCondLst>
                                            <p:cond delay="0"/>
                                          </p:stCondLst>
                                        </p:cTn>
                                        <p:tgtEl>
                                          <p:spTgt spid="62"/>
                                        </p:tgtEl>
                                        <p:attrNameLst>
                                          <p:attrName>style.visibility</p:attrName>
                                        </p:attrNameLst>
                                      </p:cBhvr>
                                      <p:to>
                                        <p:strVal val="visible"/>
                                      </p:to>
                                    </p:set>
                                    <p:animEffect transition="in" filter="wipe(up)">
                                      <p:cBhvr>
                                        <p:cTn id="50" dur="1000"/>
                                        <p:tgtEl>
                                          <p:spTgt spid="62"/>
                                        </p:tgtEl>
                                      </p:cBhvr>
                                    </p:animEffect>
                                  </p:childTnLst>
                                </p:cTn>
                              </p:par>
                              <p:par>
                                <p:cTn id="51" presetID="22" presetClass="entr" presetSubtype="1"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wipe(up)">
                                      <p:cBhvr>
                                        <p:cTn id="53" dur="500"/>
                                        <p:tgtEl>
                                          <p:spTgt spid="56"/>
                                        </p:tgtEl>
                                      </p:cBhvr>
                                    </p:animEffect>
                                  </p:childTnLst>
                                </p:cTn>
                              </p:par>
                            </p:childTnLst>
                          </p:cTn>
                        </p:par>
                        <p:par>
                          <p:cTn id="54" fill="hold">
                            <p:stCondLst>
                              <p:cond delay="3000"/>
                            </p:stCondLst>
                            <p:childTnLst>
                              <p:par>
                                <p:cTn id="55" presetID="22" presetClass="entr" presetSubtype="1" fill="hold" nodeType="after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wipe(up)">
                                      <p:cBhvr>
                                        <p:cTn id="57" dur="1000"/>
                                        <p:tgtEl>
                                          <p:spTgt spid="63"/>
                                        </p:tgtEl>
                                      </p:cBhvr>
                                    </p:animEffect>
                                  </p:childTnLst>
                                </p:cTn>
                              </p:par>
                              <p:par>
                                <p:cTn id="58" presetID="22" presetClass="entr" presetSubtype="1" fill="hold" nodeType="with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wipe(up)">
                                      <p:cBhvr>
                                        <p:cTn id="60" dur="500"/>
                                        <p:tgtEl>
                                          <p:spTgt spid="60"/>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wipe(up)">
                                      <p:cBhvr>
                                        <p:cTn id="63" dur="500"/>
                                        <p:tgtEl>
                                          <p:spTgt spid="6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wipe(up)">
                                      <p:cBhvr>
                                        <p:cTn id="68" dur="500"/>
                                        <p:tgtEl>
                                          <p:spTgt spid="7"/>
                                        </p:tgtEl>
                                      </p:cBhvr>
                                    </p:animEffect>
                                  </p:childTnLst>
                                </p:cTn>
                              </p:par>
                            </p:childTnLst>
                          </p:cTn>
                        </p:par>
                        <p:par>
                          <p:cTn id="69" fill="hold">
                            <p:stCondLst>
                              <p:cond delay="500"/>
                            </p:stCondLst>
                            <p:childTnLst>
                              <p:par>
                                <p:cTn id="70" presetID="22" presetClass="entr" presetSubtype="1" fill="hold" nodeType="after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up)">
                                      <p:cBhvr>
                                        <p:cTn id="72" dur="500"/>
                                        <p:tgtEl>
                                          <p:spTgt spid="5"/>
                                        </p:tgtEl>
                                      </p:cBhvr>
                                    </p:animEffect>
                                  </p:childTnLst>
                                </p:cTn>
                              </p:par>
                              <p:par>
                                <p:cTn id="73" presetID="22" presetClass="entr" presetSubtype="1" fill="hold" nodeType="with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wipe(up)">
                                      <p:cBhvr>
                                        <p:cTn id="75" dur="500"/>
                                        <p:tgtEl>
                                          <p:spTgt spid="8"/>
                                        </p:tgtEl>
                                      </p:cBhvr>
                                    </p:animEffect>
                                  </p:childTnLst>
                                </p:cTn>
                              </p:par>
                            </p:childTnLst>
                          </p:cTn>
                        </p:par>
                        <p:par>
                          <p:cTn id="76" fill="hold">
                            <p:stCondLst>
                              <p:cond delay="1000"/>
                            </p:stCondLst>
                            <p:childTnLst>
                              <p:par>
                                <p:cTn id="77" presetID="42" presetClass="entr" presetSubtype="0" fill="hold" grpId="0" nodeType="after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1000"/>
                                        <p:tgtEl>
                                          <p:spTgt spid="12"/>
                                        </p:tgtEl>
                                      </p:cBhvr>
                                    </p:animEffect>
                                    <p:anim calcmode="lin" valueType="num">
                                      <p:cBhvr>
                                        <p:cTn id="80" dur="1000" fill="hold"/>
                                        <p:tgtEl>
                                          <p:spTgt spid="12"/>
                                        </p:tgtEl>
                                        <p:attrNameLst>
                                          <p:attrName>ppt_x</p:attrName>
                                        </p:attrNameLst>
                                      </p:cBhvr>
                                      <p:tavLst>
                                        <p:tav tm="0">
                                          <p:val>
                                            <p:strVal val="#ppt_x"/>
                                          </p:val>
                                        </p:tav>
                                        <p:tav tm="100000">
                                          <p:val>
                                            <p:strVal val="#ppt_x"/>
                                          </p:val>
                                        </p:tav>
                                      </p:tavLst>
                                    </p:anim>
                                    <p:anim calcmode="lin" valueType="num">
                                      <p:cBhvr>
                                        <p:cTn id="81" dur="1000" fill="hold"/>
                                        <p:tgtEl>
                                          <p:spTgt spid="12"/>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fade">
                                      <p:cBhvr>
                                        <p:cTn id="84" dur="1000"/>
                                        <p:tgtEl>
                                          <p:spTgt spid="14"/>
                                        </p:tgtEl>
                                      </p:cBhvr>
                                    </p:animEffect>
                                    <p:anim calcmode="lin" valueType="num">
                                      <p:cBhvr>
                                        <p:cTn id="85" dur="1000" fill="hold"/>
                                        <p:tgtEl>
                                          <p:spTgt spid="14"/>
                                        </p:tgtEl>
                                        <p:attrNameLst>
                                          <p:attrName>ppt_x</p:attrName>
                                        </p:attrNameLst>
                                      </p:cBhvr>
                                      <p:tavLst>
                                        <p:tav tm="0">
                                          <p:val>
                                            <p:strVal val="#ppt_x"/>
                                          </p:val>
                                        </p:tav>
                                        <p:tav tm="100000">
                                          <p:val>
                                            <p:strVal val="#ppt_x"/>
                                          </p:val>
                                        </p:tav>
                                      </p:tavLst>
                                    </p:anim>
                                    <p:anim calcmode="lin" valueType="num">
                                      <p:cBhvr>
                                        <p:cTn id="8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wipe(up)">
                                      <p:cBhvr>
                                        <p:cTn id="91" dur="1000"/>
                                        <p:tgtEl>
                                          <p:spTgt spid="29"/>
                                        </p:tgtEl>
                                      </p:cBhvr>
                                    </p:animEffect>
                                  </p:childTnLst>
                                </p:cTn>
                              </p:par>
                              <p:par>
                                <p:cTn id="92" presetID="22" presetClass="entr" presetSubtype="1"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wipe(up)">
                                      <p:cBhvr>
                                        <p:cTn id="94" dur="500"/>
                                        <p:tgtEl>
                                          <p:spTgt spid="30"/>
                                        </p:tgtEl>
                                      </p:cBhvr>
                                    </p:animEffect>
                                  </p:childTnLst>
                                </p:cTn>
                              </p:par>
                              <p:par>
                                <p:cTn id="95" presetID="22" presetClass="entr" presetSubtype="1" fill="hold"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wipe(up)">
                                      <p:cBhvr>
                                        <p:cTn id="97" dur="500"/>
                                        <p:tgtEl>
                                          <p:spTgt spid="31"/>
                                        </p:tgtEl>
                                      </p:cBhvr>
                                    </p:animEffect>
                                  </p:childTnLst>
                                </p:cTn>
                              </p:par>
                            </p:childTnLst>
                          </p:cTn>
                        </p:par>
                        <p:par>
                          <p:cTn id="98" fill="hold">
                            <p:stCondLst>
                              <p:cond delay="1000"/>
                            </p:stCondLst>
                            <p:childTnLst>
                              <p:par>
                                <p:cTn id="99" presetID="22" presetClass="entr" presetSubtype="1" fill="hold" nodeType="afterEffect">
                                  <p:stCondLst>
                                    <p:cond delay="0"/>
                                  </p:stCondLst>
                                  <p:childTnLst>
                                    <p:set>
                                      <p:cBhvr>
                                        <p:cTn id="100" dur="1" fill="hold">
                                          <p:stCondLst>
                                            <p:cond delay="0"/>
                                          </p:stCondLst>
                                        </p:cTn>
                                        <p:tgtEl>
                                          <p:spTgt spid="41"/>
                                        </p:tgtEl>
                                        <p:attrNameLst>
                                          <p:attrName>style.visibility</p:attrName>
                                        </p:attrNameLst>
                                      </p:cBhvr>
                                      <p:to>
                                        <p:strVal val="visible"/>
                                      </p:to>
                                    </p:set>
                                    <p:animEffect transition="in" filter="wipe(up)">
                                      <p:cBhvr>
                                        <p:cTn id="101" dur="1000"/>
                                        <p:tgtEl>
                                          <p:spTgt spid="41"/>
                                        </p:tgtEl>
                                      </p:cBhvr>
                                    </p:animEffect>
                                  </p:childTnLst>
                                </p:cTn>
                              </p:par>
                              <p:par>
                                <p:cTn id="102" presetID="22" presetClass="entr" presetSubtype="1" fill="hold"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wipe(up)">
                                      <p:cBhvr>
                                        <p:cTn id="104" dur="500"/>
                                        <p:tgtEl>
                                          <p:spTgt spid="35"/>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66"/>
                                        </p:tgtEl>
                                        <p:attrNameLst>
                                          <p:attrName>style.visibility</p:attrName>
                                        </p:attrNameLst>
                                      </p:cBhvr>
                                      <p:to>
                                        <p:strVal val="visible"/>
                                      </p:to>
                                    </p:set>
                                    <p:animEffect transition="in" filter="wipe(up)">
                                      <p:cBhvr>
                                        <p:cTn id="107" dur="500"/>
                                        <p:tgtEl>
                                          <p:spTgt spid="66"/>
                                        </p:tgtEl>
                                      </p:cBhvr>
                                    </p:animEffect>
                                  </p:childTnLst>
                                </p:cTn>
                              </p:par>
                            </p:childTnLst>
                          </p:cTn>
                        </p:par>
                        <p:par>
                          <p:cTn id="108" fill="hold">
                            <p:stCondLst>
                              <p:cond delay="2000"/>
                            </p:stCondLst>
                            <p:childTnLst>
                              <p:par>
                                <p:cTn id="109" presetID="22" presetClass="entr" presetSubtype="1" fill="hold" nodeType="after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wipe(up)">
                                      <p:cBhvr>
                                        <p:cTn id="111" dur="1000"/>
                                        <p:tgtEl>
                                          <p:spTgt spid="42"/>
                                        </p:tgtEl>
                                      </p:cBhvr>
                                    </p:animEffect>
                                  </p:childTnLst>
                                </p:cTn>
                              </p:par>
                              <p:par>
                                <p:cTn id="112" presetID="22" presetClass="entr" presetSubtype="1" fill="hold" nodeType="withEffect">
                                  <p:stCondLst>
                                    <p:cond delay="0"/>
                                  </p:stCondLst>
                                  <p:childTnLst>
                                    <p:set>
                                      <p:cBhvr>
                                        <p:cTn id="113" dur="1" fill="hold">
                                          <p:stCondLst>
                                            <p:cond delay="0"/>
                                          </p:stCondLst>
                                        </p:cTn>
                                        <p:tgtEl>
                                          <p:spTgt spid="36"/>
                                        </p:tgtEl>
                                        <p:attrNameLst>
                                          <p:attrName>style.visibility</p:attrName>
                                        </p:attrNameLst>
                                      </p:cBhvr>
                                      <p:to>
                                        <p:strVal val="visible"/>
                                      </p:to>
                                    </p:set>
                                    <p:animEffect transition="in" filter="wipe(up)">
                                      <p:cBhvr>
                                        <p:cTn id="114" dur="500"/>
                                        <p:tgtEl>
                                          <p:spTgt spid="36"/>
                                        </p:tgtEl>
                                      </p:cBhvr>
                                    </p:animEffect>
                                  </p:childTnLst>
                                </p:cTn>
                              </p:par>
                            </p:childTnLst>
                          </p:cTn>
                        </p:par>
                        <p:par>
                          <p:cTn id="115" fill="hold">
                            <p:stCondLst>
                              <p:cond delay="3000"/>
                            </p:stCondLst>
                            <p:childTnLst>
                              <p:par>
                                <p:cTn id="116" presetID="22" presetClass="entr" presetSubtype="1" fill="hold" nodeType="after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wipe(up)">
                                      <p:cBhvr>
                                        <p:cTn id="118" dur="1000"/>
                                        <p:tgtEl>
                                          <p:spTgt spid="43"/>
                                        </p:tgtEl>
                                      </p:cBhvr>
                                    </p:animEffect>
                                  </p:childTnLst>
                                </p:cTn>
                              </p:par>
                              <p:par>
                                <p:cTn id="119" presetID="22" presetClass="entr" presetSubtype="1" fill="hold" nodeType="withEffect">
                                  <p:stCondLst>
                                    <p:cond delay="0"/>
                                  </p:stCondLst>
                                  <p:childTnLst>
                                    <p:set>
                                      <p:cBhvr>
                                        <p:cTn id="120" dur="1" fill="hold">
                                          <p:stCondLst>
                                            <p:cond delay="0"/>
                                          </p:stCondLst>
                                        </p:cTn>
                                        <p:tgtEl>
                                          <p:spTgt spid="40"/>
                                        </p:tgtEl>
                                        <p:attrNameLst>
                                          <p:attrName>style.visibility</p:attrName>
                                        </p:attrNameLst>
                                      </p:cBhvr>
                                      <p:to>
                                        <p:strVal val="visible"/>
                                      </p:to>
                                    </p:set>
                                    <p:animEffect transition="in" filter="wipe(up)">
                                      <p:cBhvr>
                                        <p:cTn id="121" dur="500"/>
                                        <p:tgtEl>
                                          <p:spTgt spid="40"/>
                                        </p:tgtEl>
                                      </p:cBhvr>
                                    </p:animEffect>
                                  </p:childTnLst>
                                </p:cTn>
                              </p:par>
                              <p:par>
                                <p:cTn id="122" presetID="22" presetClass="entr" presetSubtype="1" fill="hold" grpId="0" nodeType="withEffect">
                                  <p:stCondLst>
                                    <p:cond delay="0"/>
                                  </p:stCondLst>
                                  <p:childTnLst>
                                    <p:set>
                                      <p:cBhvr>
                                        <p:cTn id="123" dur="1" fill="hold">
                                          <p:stCondLst>
                                            <p:cond delay="0"/>
                                          </p:stCondLst>
                                        </p:cTn>
                                        <p:tgtEl>
                                          <p:spTgt spid="67"/>
                                        </p:tgtEl>
                                        <p:attrNameLst>
                                          <p:attrName>style.visibility</p:attrName>
                                        </p:attrNameLst>
                                      </p:cBhvr>
                                      <p:to>
                                        <p:strVal val="visible"/>
                                      </p:to>
                                    </p:set>
                                    <p:animEffect transition="in" filter="wipe(up)">
                                      <p:cBhvr>
                                        <p:cTn id="12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4" grpId="0"/>
      <p:bldP spid="30" grpId="0"/>
      <p:bldP spid="45" grpId="0" animBg="1"/>
      <p:bldP spid="47" grpId="0"/>
      <p:bldP spid="48" grpId="0"/>
      <p:bldP spid="50" grpId="0"/>
      <p:bldP spid="64" grpId="0"/>
      <p:bldP spid="65" grpId="0"/>
      <p:bldP spid="66" grpId="0"/>
      <p:bldP spid="67"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05DF5E9-400C-4F66-9A1A-15AE25EB3F12}"/>
              </a:ext>
            </a:extLst>
          </p:cNvPr>
          <p:cNvSpPr txBox="1"/>
          <p:nvPr/>
        </p:nvSpPr>
        <p:spPr>
          <a:xfrm>
            <a:off x="947250" y="1128678"/>
            <a:ext cx="3120694" cy="461665"/>
          </a:xfrm>
          <a:prstGeom prst="rect">
            <a:avLst/>
          </a:prstGeom>
          <a:noFill/>
        </p:spPr>
        <p:txBody>
          <a:bodyPr wrap="square" rtlCol="0">
            <a:spAutoFit/>
          </a:bodyPr>
          <a:lstStyle/>
          <a:p>
            <a:r>
              <a:rPr lang="en-US" altLang="zh-CN" dirty="0"/>
              <a:t>3</a:t>
            </a:r>
            <a:r>
              <a:rPr lang="zh-CN" altLang="en-US" dirty="0"/>
              <a:t>、有报文丢失的流控</a:t>
            </a:r>
          </a:p>
        </p:txBody>
      </p:sp>
      <p:sp>
        <p:nvSpPr>
          <p:cNvPr id="5" name="文本框 4">
            <a:extLst>
              <a:ext uri="{FF2B5EF4-FFF2-40B4-BE49-F238E27FC236}">
                <a16:creationId xmlns:a16="http://schemas.microsoft.com/office/drawing/2014/main" id="{67DAF253-5043-4C91-8963-2FACF5919B85}"/>
              </a:ext>
            </a:extLst>
          </p:cNvPr>
          <p:cNvSpPr txBox="1"/>
          <p:nvPr/>
        </p:nvSpPr>
        <p:spPr>
          <a:xfrm>
            <a:off x="963397" y="1743745"/>
            <a:ext cx="7081134" cy="830997"/>
          </a:xfrm>
          <a:prstGeom prst="rect">
            <a:avLst/>
          </a:prstGeom>
          <a:noFill/>
        </p:spPr>
        <p:txBody>
          <a:bodyPr wrap="square" rtlCol="0">
            <a:spAutoFit/>
          </a:bodyPr>
          <a:lstStyle/>
          <a:p>
            <a:r>
              <a:rPr lang="zh-CN" altLang="en-US" dirty="0"/>
              <a:t>无论是数据报文（发送端发送）还是应答报文（接收端发送），都有可能在传输过程中丢失。</a:t>
            </a:r>
          </a:p>
        </p:txBody>
      </p:sp>
      <p:sp>
        <p:nvSpPr>
          <p:cNvPr id="6" name="文本框 5">
            <a:extLst>
              <a:ext uri="{FF2B5EF4-FFF2-40B4-BE49-F238E27FC236}">
                <a16:creationId xmlns:a16="http://schemas.microsoft.com/office/drawing/2014/main" id="{2ACCEE6B-A375-4351-9D40-FC01610F9651}"/>
              </a:ext>
            </a:extLst>
          </p:cNvPr>
          <p:cNvSpPr txBox="1"/>
          <p:nvPr/>
        </p:nvSpPr>
        <p:spPr>
          <a:xfrm>
            <a:off x="963397" y="2728144"/>
            <a:ext cx="7081134" cy="830997"/>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t>若数据报文丢失，接收端未收到数据报文，等待发送端发送。</a:t>
            </a:r>
          </a:p>
        </p:txBody>
      </p:sp>
      <p:sp>
        <p:nvSpPr>
          <p:cNvPr id="7" name="文本框 6">
            <a:extLst>
              <a:ext uri="{FF2B5EF4-FFF2-40B4-BE49-F238E27FC236}">
                <a16:creationId xmlns:a16="http://schemas.microsoft.com/office/drawing/2014/main" id="{D32BA722-0893-4DA9-9A3E-C60EB94E19BA}"/>
              </a:ext>
            </a:extLst>
          </p:cNvPr>
          <p:cNvSpPr txBox="1"/>
          <p:nvPr/>
        </p:nvSpPr>
        <p:spPr>
          <a:xfrm>
            <a:off x="947250" y="3712543"/>
            <a:ext cx="7009126" cy="830997"/>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t>若应答报文丢失，发送端未收到应答报文，等待接收端发送。</a:t>
            </a:r>
          </a:p>
        </p:txBody>
      </p:sp>
      <p:sp>
        <p:nvSpPr>
          <p:cNvPr id="8" name="矩形 7">
            <a:extLst>
              <a:ext uri="{FF2B5EF4-FFF2-40B4-BE49-F238E27FC236}">
                <a16:creationId xmlns:a16="http://schemas.microsoft.com/office/drawing/2014/main" id="{CA93D192-87A7-4DDD-B15F-B2B36F22D210}"/>
              </a:ext>
            </a:extLst>
          </p:cNvPr>
          <p:cNvSpPr/>
          <p:nvPr/>
        </p:nvSpPr>
        <p:spPr>
          <a:xfrm>
            <a:off x="963397" y="4696942"/>
            <a:ext cx="7344816" cy="830997"/>
          </a:xfrm>
          <a:prstGeom prst="rect">
            <a:avLst/>
          </a:prstGeom>
        </p:spPr>
        <p:txBody>
          <a:bodyPr wrap="square">
            <a:spAutoFit/>
          </a:bodyPr>
          <a:lstStyle/>
          <a:p>
            <a:r>
              <a:rPr lang="zh-CN" altLang="en-US" dirty="0"/>
              <a:t>上述两种情况，都会使发送端等待接收端发送应答报文，而接收端等待发送端发送数据报文。</a:t>
            </a:r>
          </a:p>
        </p:txBody>
      </p:sp>
      <p:sp>
        <p:nvSpPr>
          <p:cNvPr id="9" name="矩形: 圆角 8">
            <a:extLst>
              <a:ext uri="{FF2B5EF4-FFF2-40B4-BE49-F238E27FC236}">
                <a16:creationId xmlns:a16="http://schemas.microsoft.com/office/drawing/2014/main" id="{A9E4DE89-572E-41B5-8B83-2D4ED3565236}"/>
              </a:ext>
            </a:extLst>
          </p:cNvPr>
          <p:cNvSpPr/>
          <p:nvPr/>
        </p:nvSpPr>
        <p:spPr bwMode="auto">
          <a:xfrm>
            <a:off x="3347864" y="5589240"/>
            <a:ext cx="1844407" cy="810577"/>
          </a:xfrm>
          <a:prstGeom prst="roundRect">
            <a:avLst/>
          </a:prstGeom>
          <a:solidFill>
            <a:srgbClr val="FF0000"/>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kumimoji="1" lang="zh-CN" altLang="en-US" sz="3600" b="1" i="0" u="none" strike="noStrike" cap="none" normalizeH="0" baseline="0" dirty="0">
                <a:ln>
                  <a:noFill/>
                </a:ln>
                <a:solidFill>
                  <a:srgbClr val="FFFF00"/>
                </a:solidFill>
                <a:effectLst/>
                <a:latin typeface="Arial" charset="0"/>
                <a:ea typeface="宋体" pitchFamily="2" charset="-122"/>
              </a:rPr>
              <a:t>  死锁！</a:t>
            </a:r>
          </a:p>
        </p:txBody>
      </p:sp>
    </p:spTree>
    <p:extLst>
      <p:ext uri="{BB962C8B-B14F-4D97-AF65-F5344CB8AC3E}">
        <p14:creationId xmlns:p14="http://schemas.microsoft.com/office/powerpoint/2010/main" val="27126124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72AA9FF-C69C-4B35-AF8F-D3E2242DF775}"/>
              </a:ext>
            </a:extLst>
          </p:cNvPr>
          <p:cNvSpPr txBox="1"/>
          <p:nvPr/>
        </p:nvSpPr>
        <p:spPr>
          <a:xfrm>
            <a:off x="827584" y="1028541"/>
            <a:ext cx="3241810" cy="461665"/>
          </a:xfrm>
          <a:prstGeom prst="rect">
            <a:avLst/>
          </a:prstGeom>
          <a:noFill/>
        </p:spPr>
        <p:txBody>
          <a:bodyPr wrap="square" rtlCol="0">
            <a:spAutoFit/>
          </a:bodyPr>
          <a:lstStyle/>
          <a:p>
            <a:r>
              <a:rPr lang="zh-CN" altLang="en-US" dirty="0"/>
              <a:t>（</a:t>
            </a:r>
            <a:r>
              <a:rPr lang="en-US" altLang="zh-CN" dirty="0"/>
              <a:t>1</a:t>
            </a:r>
            <a:r>
              <a:rPr lang="zh-CN" altLang="en-US" dirty="0"/>
              <a:t>）解决死锁的办法</a:t>
            </a:r>
          </a:p>
        </p:txBody>
      </p:sp>
      <p:sp>
        <p:nvSpPr>
          <p:cNvPr id="5" name="文本框 4">
            <a:extLst>
              <a:ext uri="{FF2B5EF4-FFF2-40B4-BE49-F238E27FC236}">
                <a16:creationId xmlns:a16="http://schemas.microsoft.com/office/drawing/2014/main" id="{179B1F52-BC67-4739-B124-704444E1D0CE}"/>
              </a:ext>
            </a:extLst>
          </p:cNvPr>
          <p:cNvSpPr txBox="1"/>
          <p:nvPr/>
        </p:nvSpPr>
        <p:spPr>
          <a:xfrm>
            <a:off x="5284127" y="1050943"/>
            <a:ext cx="2538886" cy="461665"/>
          </a:xfrm>
          <a:prstGeom prst="rect">
            <a:avLst/>
          </a:prstGeom>
          <a:solidFill>
            <a:srgbClr val="00B050"/>
          </a:solidFill>
        </p:spPr>
        <p:txBody>
          <a:bodyPr wrap="square" rtlCol="0">
            <a:spAutoFit/>
          </a:bodyPr>
          <a:lstStyle/>
          <a:p>
            <a:r>
              <a:rPr lang="zh-CN" altLang="en-US" dirty="0">
                <a:solidFill>
                  <a:schemeClr val="bg1"/>
                </a:solidFill>
              </a:rPr>
              <a:t>设置重发计时器</a:t>
            </a:r>
          </a:p>
        </p:txBody>
      </p:sp>
      <p:sp>
        <p:nvSpPr>
          <p:cNvPr id="6" name="文本框 5">
            <a:extLst>
              <a:ext uri="{FF2B5EF4-FFF2-40B4-BE49-F238E27FC236}">
                <a16:creationId xmlns:a16="http://schemas.microsoft.com/office/drawing/2014/main" id="{EA1CE54B-06B9-4239-9ECA-2051B6E121DD}"/>
              </a:ext>
            </a:extLst>
          </p:cNvPr>
          <p:cNvSpPr txBox="1"/>
          <p:nvPr/>
        </p:nvSpPr>
        <p:spPr>
          <a:xfrm>
            <a:off x="827584" y="1555352"/>
            <a:ext cx="7848871" cy="1200329"/>
          </a:xfrm>
          <a:prstGeom prst="rect">
            <a:avLst/>
          </a:prstGeom>
          <a:noFill/>
        </p:spPr>
        <p:txBody>
          <a:bodyPr wrap="square" rtlCol="0">
            <a:spAutoFit/>
          </a:bodyPr>
          <a:lstStyle/>
          <a:p>
            <a:r>
              <a:rPr lang="zh-CN" altLang="en-US" dirty="0"/>
              <a:t>发送端在发出报文后即启动重发计时器，若在设置的时间</a:t>
            </a:r>
            <a:r>
              <a:rPr lang="en-US" altLang="zh-CN" dirty="0">
                <a:solidFill>
                  <a:srgbClr val="FF0000"/>
                </a:solidFill>
              </a:rPr>
              <a:t>t</a:t>
            </a:r>
            <a:r>
              <a:rPr lang="en-US" altLang="zh-CN" baseline="-25000" dirty="0">
                <a:solidFill>
                  <a:srgbClr val="FF0000"/>
                </a:solidFill>
              </a:rPr>
              <a:t>out</a:t>
            </a:r>
            <a:r>
              <a:rPr lang="zh-CN" altLang="en-US" dirty="0"/>
              <a:t>内未收到接收端的应答报文，则认为报文已丢失，从而重发报文。</a:t>
            </a:r>
            <a:r>
              <a:rPr lang="en-US" altLang="zh-CN" dirty="0"/>
              <a:t> </a:t>
            </a:r>
            <a:r>
              <a:rPr lang="zh-CN" altLang="en-US" dirty="0"/>
              <a:t>通常，</a:t>
            </a:r>
            <a:r>
              <a:rPr lang="en-US" altLang="zh-CN" dirty="0">
                <a:solidFill>
                  <a:srgbClr val="FF0000"/>
                </a:solidFill>
              </a:rPr>
              <a:t>T</a:t>
            </a:r>
            <a:r>
              <a:rPr lang="en-US" altLang="zh-CN" baseline="-25000" dirty="0">
                <a:solidFill>
                  <a:srgbClr val="FF0000"/>
                </a:solidFill>
              </a:rPr>
              <a:t>out</a:t>
            </a:r>
            <a:r>
              <a:rPr lang="zh-CN" altLang="en-US" dirty="0"/>
              <a:t>略大于</a:t>
            </a:r>
            <a:r>
              <a:rPr lang="zh-CN" altLang="en-US" dirty="0">
                <a:solidFill>
                  <a:srgbClr val="FF0000"/>
                </a:solidFill>
              </a:rPr>
              <a:t>报文平均往返时间</a:t>
            </a:r>
            <a:r>
              <a:rPr lang="zh-CN" altLang="en-US" dirty="0"/>
              <a:t>。</a:t>
            </a:r>
          </a:p>
        </p:txBody>
      </p:sp>
      <p:cxnSp>
        <p:nvCxnSpPr>
          <p:cNvPr id="7" name="直接箭头连接符 6">
            <a:extLst>
              <a:ext uri="{FF2B5EF4-FFF2-40B4-BE49-F238E27FC236}">
                <a16:creationId xmlns:a16="http://schemas.microsoft.com/office/drawing/2014/main" id="{207274FF-0BE9-496E-B92A-DE38090B474D}"/>
              </a:ext>
            </a:extLst>
          </p:cNvPr>
          <p:cNvCxnSpPr>
            <a:cxnSpLocks/>
            <a:endCxn id="10" idx="0"/>
          </p:cNvCxnSpPr>
          <p:nvPr/>
        </p:nvCxnSpPr>
        <p:spPr bwMode="auto">
          <a:xfrm flipH="1">
            <a:off x="5997168" y="3448345"/>
            <a:ext cx="55196" cy="2538922"/>
          </a:xfrm>
          <a:prstGeom prst="straightConnector1">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 name="矩形 7">
            <a:extLst>
              <a:ext uri="{FF2B5EF4-FFF2-40B4-BE49-F238E27FC236}">
                <a16:creationId xmlns:a16="http://schemas.microsoft.com/office/drawing/2014/main" id="{4D90FD4F-8368-4486-866F-3C48C9D00CF2}"/>
              </a:ext>
            </a:extLst>
          </p:cNvPr>
          <p:cNvSpPr/>
          <p:nvPr/>
        </p:nvSpPr>
        <p:spPr>
          <a:xfrm>
            <a:off x="5835478" y="2764268"/>
            <a:ext cx="2040943" cy="461665"/>
          </a:xfrm>
          <a:prstGeom prst="rect">
            <a:avLst/>
          </a:prstGeom>
          <a:solidFill>
            <a:srgbClr val="C00000"/>
          </a:solidFill>
        </p:spPr>
        <p:txBody>
          <a:bodyPr wrap="none">
            <a:spAutoFit/>
          </a:bodyPr>
          <a:lstStyle/>
          <a:p>
            <a:r>
              <a:rPr lang="zh-CN" altLang="en-US" dirty="0">
                <a:solidFill>
                  <a:schemeClr val="bg1"/>
                </a:solidFill>
              </a:rPr>
              <a:t>应答报文丢失</a:t>
            </a:r>
          </a:p>
        </p:txBody>
      </p:sp>
      <p:cxnSp>
        <p:nvCxnSpPr>
          <p:cNvPr id="9" name="直接箭头连接符 8">
            <a:extLst>
              <a:ext uri="{FF2B5EF4-FFF2-40B4-BE49-F238E27FC236}">
                <a16:creationId xmlns:a16="http://schemas.microsoft.com/office/drawing/2014/main" id="{C9C0C279-E761-4CD1-9784-6310D8AF78FE}"/>
              </a:ext>
            </a:extLst>
          </p:cNvPr>
          <p:cNvCxnSpPr>
            <a:cxnSpLocks/>
          </p:cNvCxnSpPr>
          <p:nvPr/>
        </p:nvCxnSpPr>
        <p:spPr bwMode="auto">
          <a:xfrm>
            <a:off x="7524328" y="3448345"/>
            <a:ext cx="0" cy="2500935"/>
          </a:xfrm>
          <a:prstGeom prst="straightConnector1">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 name="矩形 9">
            <a:extLst>
              <a:ext uri="{FF2B5EF4-FFF2-40B4-BE49-F238E27FC236}">
                <a16:creationId xmlns:a16="http://schemas.microsoft.com/office/drawing/2014/main" id="{B3983248-1FF1-43AD-AF05-4EDBA4A12CD7}"/>
              </a:ext>
            </a:extLst>
          </p:cNvPr>
          <p:cNvSpPr/>
          <p:nvPr/>
        </p:nvSpPr>
        <p:spPr>
          <a:xfrm>
            <a:off x="5440765" y="5987267"/>
            <a:ext cx="1112805" cy="461665"/>
          </a:xfrm>
          <a:prstGeom prst="rect">
            <a:avLst/>
          </a:prstGeom>
        </p:spPr>
        <p:txBody>
          <a:bodyPr wrap="none">
            <a:spAutoFit/>
          </a:bodyPr>
          <a:lstStyle/>
          <a:p>
            <a:r>
              <a:rPr lang="zh-CN" altLang="en-US" dirty="0"/>
              <a:t>发送端</a:t>
            </a:r>
          </a:p>
        </p:txBody>
      </p:sp>
      <p:sp>
        <p:nvSpPr>
          <p:cNvPr id="11" name="矩形 10">
            <a:extLst>
              <a:ext uri="{FF2B5EF4-FFF2-40B4-BE49-F238E27FC236}">
                <a16:creationId xmlns:a16="http://schemas.microsoft.com/office/drawing/2014/main" id="{C3A8EFA6-4CA1-4181-BC89-636BA3E6752C}"/>
              </a:ext>
            </a:extLst>
          </p:cNvPr>
          <p:cNvSpPr/>
          <p:nvPr/>
        </p:nvSpPr>
        <p:spPr>
          <a:xfrm>
            <a:off x="6908121" y="6020957"/>
            <a:ext cx="1112805" cy="461665"/>
          </a:xfrm>
          <a:prstGeom prst="rect">
            <a:avLst/>
          </a:prstGeom>
        </p:spPr>
        <p:txBody>
          <a:bodyPr wrap="none">
            <a:spAutoFit/>
          </a:bodyPr>
          <a:lstStyle/>
          <a:p>
            <a:r>
              <a:rPr lang="zh-CN" altLang="en-US" dirty="0"/>
              <a:t>接受端</a:t>
            </a:r>
          </a:p>
        </p:txBody>
      </p:sp>
      <p:grpSp>
        <p:nvGrpSpPr>
          <p:cNvPr id="14" name="组合 13">
            <a:extLst>
              <a:ext uri="{FF2B5EF4-FFF2-40B4-BE49-F238E27FC236}">
                <a16:creationId xmlns:a16="http://schemas.microsoft.com/office/drawing/2014/main" id="{E08F15F0-B14D-4DF4-9FA6-403DBDB62747}"/>
              </a:ext>
            </a:extLst>
          </p:cNvPr>
          <p:cNvGrpSpPr/>
          <p:nvPr/>
        </p:nvGrpSpPr>
        <p:grpSpPr>
          <a:xfrm>
            <a:off x="6038098" y="3483151"/>
            <a:ext cx="1469022" cy="861586"/>
            <a:chOff x="6991409" y="3927025"/>
            <a:chExt cx="1469022" cy="1152127"/>
          </a:xfrm>
        </p:grpSpPr>
        <p:sp>
          <p:nvSpPr>
            <p:cNvPr id="15" name="平行四边形 14">
              <a:extLst>
                <a:ext uri="{FF2B5EF4-FFF2-40B4-BE49-F238E27FC236}">
                  <a16:creationId xmlns:a16="http://schemas.microsoft.com/office/drawing/2014/main" id="{B34AA5AA-AE99-4CC4-A3B3-DDC915ABCB8A}"/>
                </a:ext>
              </a:extLst>
            </p:cNvPr>
            <p:cNvSpPr/>
            <p:nvPr/>
          </p:nvSpPr>
          <p:spPr bwMode="auto">
            <a:xfrm rot="5400000">
              <a:off x="7164288" y="3783010"/>
              <a:ext cx="1152127" cy="1440158"/>
            </a:xfrm>
            <a:prstGeom prst="parallelogram">
              <a:avLst>
                <a:gd name="adj" fmla="val 56341"/>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16" name="文本框 15">
              <a:extLst>
                <a:ext uri="{FF2B5EF4-FFF2-40B4-BE49-F238E27FC236}">
                  <a16:creationId xmlns:a16="http://schemas.microsoft.com/office/drawing/2014/main" id="{C524B5D6-9952-455A-8478-C787144949E1}"/>
                </a:ext>
              </a:extLst>
            </p:cNvPr>
            <p:cNvSpPr txBox="1"/>
            <p:nvPr/>
          </p:nvSpPr>
          <p:spPr>
            <a:xfrm rot="1307447">
              <a:off x="6991409" y="4102670"/>
              <a:ext cx="797086" cy="307776"/>
            </a:xfrm>
            <a:prstGeom prst="rect">
              <a:avLst/>
            </a:prstGeom>
            <a:noFill/>
          </p:spPr>
          <p:txBody>
            <a:bodyPr wrap="square" rtlCol="0">
              <a:spAutoFit/>
            </a:bodyPr>
            <a:lstStyle/>
            <a:p>
              <a:r>
                <a:rPr lang="en-US" altLang="zh-CN" sz="1400" dirty="0">
                  <a:solidFill>
                    <a:schemeClr val="bg1"/>
                  </a:solidFill>
                </a:rPr>
                <a:t>Data0</a:t>
              </a:r>
              <a:endParaRPr lang="zh-CN" altLang="en-US" sz="1400" dirty="0">
                <a:solidFill>
                  <a:schemeClr val="bg1"/>
                </a:solidFill>
              </a:endParaRPr>
            </a:p>
          </p:txBody>
        </p:sp>
        <p:sp>
          <p:nvSpPr>
            <p:cNvPr id="17" name="箭头: 右 16">
              <a:extLst>
                <a:ext uri="{FF2B5EF4-FFF2-40B4-BE49-F238E27FC236}">
                  <a16:creationId xmlns:a16="http://schemas.microsoft.com/office/drawing/2014/main" id="{5A815425-6F01-45F4-AD9A-31B3F4C9A78B}"/>
                </a:ext>
              </a:extLst>
            </p:cNvPr>
            <p:cNvSpPr/>
            <p:nvPr/>
          </p:nvSpPr>
          <p:spPr bwMode="auto">
            <a:xfrm rot="1371852">
              <a:off x="7629449" y="4534432"/>
              <a:ext cx="544298" cy="153337"/>
            </a:xfrm>
            <a:prstGeom prst="rightArrow">
              <a:avLst>
                <a:gd name="adj1" fmla="val 50000"/>
                <a:gd name="adj2" fmla="val 50000"/>
              </a:avLst>
            </a:prstGeom>
            <a:solidFill>
              <a:srgbClr val="FFFF00"/>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bg1"/>
                </a:solidFill>
                <a:effectLst/>
                <a:latin typeface="Arial" charset="0"/>
                <a:ea typeface="宋体" pitchFamily="2" charset="-122"/>
              </a:endParaRPr>
            </a:p>
          </p:txBody>
        </p:sp>
      </p:grpSp>
      <p:cxnSp>
        <p:nvCxnSpPr>
          <p:cNvPr id="18" name="直接箭头连接符 17">
            <a:extLst>
              <a:ext uri="{FF2B5EF4-FFF2-40B4-BE49-F238E27FC236}">
                <a16:creationId xmlns:a16="http://schemas.microsoft.com/office/drawing/2014/main" id="{B2A1E218-D8B7-4509-AF35-FE310A38AF26}"/>
              </a:ext>
            </a:extLst>
          </p:cNvPr>
          <p:cNvCxnSpPr>
            <a:cxnSpLocks/>
          </p:cNvCxnSpPr>
          <p:nvPr/>
        </p:nvCxnSpPr>
        <p:spPr bwMode="auto">
          <a:xfrm flipH="1">
            <a:off x="6315768" y="4360573"/>
            <a:ext cx="1184707" cy="221492"/>
          </a:xfrm>
          <a:prstGeom prst="straightConnector1">
            <a:avLst/>
          </a:prstGeom>
          <a:solidFill>
            <a:schemeClr val="accent1"/>
          </a:solidFill>
          <a:ln w="57150" cap="flat" cmpd="sng" algn="ctr">
            <a:solidFill>
              <a:srgbClr val="C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19" name="组合 18">
            <a:extLst>
              <a:ext uri="{FF2B5EF4-FFF2-40B4-BE49-F238E27FC236}">
                <a16:creationId xmlns:a16="http://schemas.microsoft.com/office/drawing/2014/main" id="{9871C5DA-401C-4330-8E22-231A4B608AD5}"/>
              </a:ext>
            </a:extLst>
          </p:cNvPr>
          <p:cNvGrpSpPr/>
          <p:nvPr/>
        </p:nvGrpSpPr>
        <p:grpSpPr>
          <a:xfrm>
            <a:off x="6060317" y="4603909"/>
            <a:ext cx="1440158" cy="848145"/>
            <a:chOff x="7020273" y="3927025"/>
            <a:chExt cx="1440158" cy="1152127"/>
          </a:xfrm>
        </p:grpSpPr>
        <p:sp>
          <p:nvSpPr>
            <p:cNvPr id="20" name="平行四边形 19">
              <a:extLst>
                <a:ext uri="{FF2B5EF4-FFF2-40B4-BE49-F238E27FC236}">
                  <a16:creationId xmlns:a16="http://schemas.microsoft.com/office/drawing/2014/main" id="{EC146028-D994-4530-809D-97C8F3CAC888}"/>
                </a:ext>
              </a:extLst>
            </p:cNvPr>
            <p:cNvSpPr/>
            <p:nvPr/>
          </p:nvSpPr>
          <p:spPr bwMode="auto">
            <a:xfrm rot="5400000">
              <a:off x="7164288" y="3783010"/>
              <a:ext cx="1152127" cy="1440158"/>
            </a:xfrm>
            <a:prstGeom prst="parallelogram">
              <a:avLst>
                <a:gd name="adj" fmla="val 56341"/>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21" name="文本框 20">
              <a:extLst>
                <a:ext uri="{FF2B5EF4-FFF2-40B4-BE49-F238E27FC236}">
                  <a16:creationId xmlns:a16="http://schemas.microsoft.com/office/drawing/2014/main" id="{8A853A0D-E231-4B2E-B1B7-FB5339D24C70}"/>
                </a:ext>
              </a:extLst>
            </p:cNvPr>
            <p:cNvSpPr txBox="1"/>
            <p:nvPr/>
          </p:nvSpPr>
          <p:spPr>
            <a:xfrm rot="1372706">
              <a:off x="7069319" y="4108496"/>
              <a:ext cx="715182" cy="307777"/>
            </a:xfrm>
            <a:prstGeom prst="rect">
              <a:avLst/>
            </a:prstGeom>
            <a:noFill/>
          </p:spPr>
          <p:txBody>
            <a:bodyPr wrap="square" rtlCol="0">
              <a:spAutoFit/>
            </a:bodyPr>
            <a:lstStyle/>
            <a:p>
              <a:r>
                <a:rPr lang="en-US" altLang="zh-CN" sz="1400" dirty="0">
                  <a:solidFill>
                    <a:schemeClr val="bg1"/>
                  </a:solidFill>
                </a:rPr>
                <a:t>Data0</a:t>
              </a:r>
              <a:endParaRPr lang="zh-CN" altLang="en-US" sz="1400" dirty="0">
                <a:solidFill>
                  <a:schemeClr val="bg1"/>
                </a:solidFill>
              </a:endParaRPr>
            </a:p>
          </p:txBody>
        </p:sp>
        <p:sp>
          <p:nvSpPr>
            <p:cNvPr id="22" name="箭头: 右 21">
              <a:extLst>
                <a:ext uri="{FF2B5EF4-FFF2-40B4-BE49-F238E27FC236}">
                  <a16:creationId xmlns:a16="http://schemas.microsoft.com/office/drawing/2014/main" id="{18053FE1-9CA2-49E5-AAD0-FCB9564A0A7C}"/>
                </a:ext>
              </a:extLst>
            </p:cNvPr>
            <p:cNvSpPr/>
            <p:nvPr/>
          </p:nvSpPr>
          <p:spPr bwMode="auto">
            <a:xfrm rot="1260678">
              <a:off x="7693057" y="4534432"/>
              <a:ext cx="544298" cy="153337"/>
            </a:xfrm>
            <a:prstGeom prst="rightArrow">
              <a:avLst>
                <a:gd name="adj1" fmla="val 50000"/>
                <a:gd name="adj2" fmla="val 50000"/>
              </a:avLst>
            </a:prstGeom>
            <a:solidFill>
              <a:srgbClr val="FFFF00"/>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bg1"/>
                </a:solidFill>
                <a:effectLst/>
                <a:latin typeface="Arial" charset="0"/>
                <a:ea typeface="宋体" pitchFamily="2" charset="-122"/>
              </a:endParaRPr>
            </a:p>
          </p:txBody>
        </p:sp>
      </p:grpSp>
      <p:cxnSp>
        <p:nvCxnSpPr>
          <p:cNvPr id="23" name="直接箭头连接符 22">
            <a:extLst>
              <a:ext uri="{FF2B5EF4-FFF2-40B4-BE49-F238E27FC236}">
                <a16:creationId xmlns:a16="http://schemas.microsoft.com/office/drawing/2014/main" id="{6C57AFB5-A26C-4364-95B1-C0B7F547FF27}"/>
              </a:ext>
            </a:extLst>
          </p:cNvPr>
          <p:cNvCxnSpPr>
            <a:cxnSpLocks/>
          </p:cNvCxnSpPr>
          <p:nvPr/>
        </p:nvCxnSpPr>
        <p:spPr bwMode="auto">
          <a:xfrm flipH="1">
            <a:off x="6024766" y="5494976"/>
            <a:ext cx="1451856" cy="336363"/>
          </a:xfrm>
          <a:prstGeom prst="straightConnector1">
            <a:avLst/>
          </a:prstGeom>
          <a:solidFill>
            <a:schemeClr val="accent1"/>
          </a:solidFill>
          <a:ln w="57150" cap="flat" cmpd="sng" algn="ctr">
            <a:solidFill>
              <a:srgbClr val="C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直接箭头连接符 26">
            <a:extLst>
              <a:ext uri="{FF2B5EF4-FFF2-40B4-BE49-F238E27FC236}">
                <a16:creationId xmlns:a16="http://schemas.microsoft.com/office/drawing/2014/main" id="{4E99408C-4B35-497E-A9EE-EF3072832DD3}"/>
              </a:ext>
            </a:extLst>
          </p:cNvPr>
          <p:cNvCxnSpPr>
            <a:cxnSpLocks/>
          </p:cNvCxnSpPr>
          <p:nvPr/>
        </p:nvCxnSpPr>
        <p:spPr bwMode="auto">
          <a:xfrm>
            <a:off x="2245337" y="3448345"/>
            <a:ext cx="0" cy="2572943"/>
          </a:xfrm>
          <a:prstGeom prst="straightConnector1">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 name="矩形 27">
            <a:extLst>
              <a:ext uri="{FF2B5EF4-FFF2-40B4-BE49-F238E27FC236}">
                <a16:creationId xmlns:a16="http://schemas.microsoft.com/office/drawing/2014/main" id="{7A59815C-DB62-4406-8CBF-08C72EC3CF45}"/>
              </a:ext>
            </a:extLst>
          </p:cNvPr>
          <p:cNvSpPr/>
          <p:nvPr/>
        </p:nvSpPr>
        <p:spPr>
          <a:xfrm>
            <a:off x="2028451" y="2764268"/>
            <a:ext cx="2040943" cy="461665"/>
          </a:xfrm>
          <a:prstGeom prst="rect">
            <a:avLst/>
          </a:prstGeom>
          <a:solidFill>
            <a:srgbClr val="C00000"/>
          </a:solidFill>
        </p:spPr>
        <p:txBody>
          <a:bodyPr wrap="none">
            <a:spAutoFit/>
          </a:bodyPr>
          <a:lstStyle/>
          <a:p>
            <a:r>
              <a:rPr lang="zh-CN" altLang="en-US" dirty="0">
                <a:solidFill>
                  <a:schemeClr val="bg1"/>
                </a:solidFill>
              </a:rPr>
              <a:t>数据报文丢失</a:t>
            </a:r>
          </a:p>
        </p:txBody>
      </p:sp>
      <p:cxnSp>
        <p:nvCxnSpPr>
          <p:cNvPr id="29" name="直接箭头连接符 28">
            <a:extLst>
              <a:ext uri="{FF2B5EF4-FFF2-40B4-BE49-F238E27FC236}">
                <a16:creationId xmlns:a16="http://schemas.microsoft.com/office/drawing/2014/main" id="{B0E1203B-E694-43B7-B16F-6BBB563E723C}"/>
              </a:ext>
            </a:extLst>
          </p:cNvPr>
          <p:cNvCxnSpPr>
            <a:cxnSpLocks/>
          </p:cNvCxnSpPr>
          <p:nvPr/>
        </p:nvCxnSpPr>
        <p:spPr bwMode="auto">
          <a:xfrm flipH="1">
            <a:off x="3673447" y="3448345"/>
            <a:ext cx="14349" cy="2500935"/>
          </a:xfrm>
          <a:prstGeom prst="straightConnector1">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矩形 29">
            <a:extLst>
              <a:ext uri="{FF2B5EF4-FFF2-40B4-BE49-F238E27FC236}">
                <a16:creationId xmlns:a16="http://schemas.microsoft.com/office/drawing/2014/main" id="{CC2AFDD6-C5C8-45E3-8706-0AF38267A283}"/>
              </a:ext>
            </a:extLst>
          </p:cNvPr>
          <p:cNvSpPr/>
          <p:nvPr/>
        </p:nvSpPr>
        <p:spPr>
          <a:xfrm>
            <a:off x="1696573" y="5987267"/>
            <a:ext cx="1112805" cy="461665"/>
          </a:xfrm>
          <a:prstGeom prst="rect">
            <a:avLst/>
          </a:prstGeom>
        </p:spPr>
        <p:txBody>
          <a:bodyPr wrap="none">
            <a:spAutoFit/>
          </a:bodyPr>
          <a:lstStyle/>
          <a:p>
            <a:r>
              <a:rPr lang="zh-CN" altLang="en-US" dirty="0"/>
              <a:t>发送端</a:t>
            </a:r>
          </a:p>
        </p:txBody>
      </p:sp>
      <p:sp>
        <p:nvSpPr>
          <p:cNvPr id="31" name="矩形 30">
            <a:extLst>
              <a:ext uri="{FF2B5EF4-FFF2-40B4-BE49-F238E27FC236}">
                <a16:creationId xmlns:a16="http://schemas.microsoft.com/office/drawing/2014/main" id="{043FA865-0A1C-4C4C-85CA-556FE5F8BAD1}"/>
              </a:ext>
            </a:extLst>
          </p:cNvPr>
          <p:cNvSpPr/>
          <p:nvPr/>
        </p:nvSpPr>
        <p:spPr>
          <a:xfrm>
            <a:off x="3075648" y="5978890"/>
            <a:ext cx="1112805" cy="461665"/>
          </a:xfrm>
          <a:prstGeom prst="rect">
            <a:avLst/>
          </a:prstGeom>
        </p:spPr>
        <p:txBody>
          <a:bodyPr wrap="none">
            <a:spAutoFit/>
          </a:bodyPr>
          <a:lstStyle/>
          <a:p>
            <a:r>
              <a:rPr lang="zh-CN" altLang="en-US" dirty="0"/>
              <a:t>接受端</a:t>
            </a:r>
          </a:p>
        </p:txBody>
      </p:sp>
      <p:grpSp>
        <p:nvGrpSpPr>
          <p:cNvPr id="52" name="组合 51">
            <a:extLst>
              <a:ext uri="{FF2B5EF4-FFF2-40B4-BE49-F238E27FC236}">
                <a16:creationId xmlns:a16="http://schemas.microsoft.com/office/drawing/2014/main" id="{69FF4E23-905B-4D6D-BAC1-F68C3321FFE5}"/>
              </a:ext>
            </a:extLst>
          </p:cNvPr>
          <p:cNvGrpSpPr/>
          <p:nvPr/>
        </p:nvGrpSpPr>
        <p:grpSpPr>
          <a:xfrm rot="21353760">
            <a:off x="2183505" y="3414630"/>
            <a:ext cx="1250964" cy="1097532"/>
            <a:chOff x="2150684" y="3451346"/>
            <a:chExt cx="1327077" cy="977784"/>
          </a:xfrm>
        </p:grpSpPr>
        <p:sp>
          <p:nvSpPr>
            <p:cNvPr id="35" name="平行四边形 34">
              <a:extLst>
                <a:ext uri="{FF2B5EF4-FFF2-40B4-BE49-F238E27FC236}">
                  <a16:creationId xmlns:a16="http://schemas.microsoft.com/office/drawing/2014/main" id="{5ECF2B7E-CE2E-4CCB-93D0-442DA470407F}"/>
                </a:ext>
              </a:extLst>
            </p:cNvPr>
            <p:cNvSpPr/>
            <p:nvPr/>
          </p:nvSpPr>
          <p:spPr bwMode="auto">
            <a:xfrm rot="5400000">
              <a:off x="2380609" y="3331977"/>
              <a:ext cx="977784" cy="1216521"/>
            </a:xfrm>
            <a:prstGeom prst="parallelogram">
              <a:avLst>
                <a:gd name="adj" fmla="val 56341"/>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36" name="文本框 35">
              <a:extLst>
                <a:ext uri="{FF2B5EF4-FFF2-40B4-BE49-F238E27FC236}">
                  <a16:creationId xmlns:a16="http://schemas.microsoft.com/office/drawing/2014/main" id="{9642FCBE-EB48-4A2A-88B9-8390467534AF}"/>
                </a:ext>
              </a:extLst>
            </p:cNvPr>
            <p:cNvSpPr txBox="1"/>
            <p:nvPr/>
          </p:nvSpPr>
          <p:spPr>
            <a:xfrm rot="1530862">
              <a:off x="2150684" y="3659715"/>
              <a:ext cx="806590" cy="307777"/>
            </a:xfrm>
            <a:prstGeom prst="rect">
              <a:avLst/>
            </a:prstGeom>
            <a:noFill/>
          </p:spPr>
          <p:txBody>
            <a:bodyPr wrap="square" rtlCol="0">
              <a:spAutoFit/>
            </a:bodyPr>
            <a:lstStyle/>
            <a:p>
              <a:r>
                <a:rPr lang="en-US" altLang="zh-CN" sz="1400" dirty="0">
                  <a:solidFill>
                    <a:schemeClr val="bg1"/>
                  </a:solidFill>
                </a:rPr>
                <a:t>Data0</a:t>
              </a:r>
              <a:endParaRPr lang="zh-CN" altLang="en-US" sz="1400" dirty="0">
                <a:solidFill>
                  <a:schemeClr val="bg1"/>
                </a:solidFill>
              </a:endParaRPr>
            </a:p>
          </p:txBody>
        </p:sp>
        <p:sp>
          <p:nvSpPr>
            <p:cNvPr id="37" name="箭头: 右 36">
              <a:extLst>
                <a:ext uri="{FF2B5EF4-FFF2-40B4-BE49-F238E27FC236}">
                  <a16:creationId xmlns:a16="http://schemas.microsoft.com/office/drawing/2014/main" id="{FA3B5628-7077-4D30-B80B-99A150A1C522}"/>
                </a:ext>
              </a:extLst>
            </p:cNvPr>
            <p:cNvSpPr/>
            <p:nvPr/>
          </p:nvSpPr>
          <p:spPr bwMode="auto">
            <a:xfrm rot="1693190">
              <a:off x="2703698" y="3948176"/>
              <a:ext cx="544298" cy="153337"/>
            </a:xfrm>
            <a:prstGeom prst="rightArrow">
              <a:avLst>
                <a:gd name="adj1" fmla="val 50000"/>
                <a:gd name="adj2" fmla="val 50000"/>
              </a:avLst>
            </a:prstGeom>
            <a:solidFill>
              <a:srgbClr val="FFFF00"/>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bg1"/>
                </a:solidFill>
                <a:effectLst/>
                <a:latin typeface="Arial" charset="0"/>
                <a:ea typeface="宋体" pitchFamily="2" charset="-122"/>
              </a:endParaRPr>
            </a:p>
          </p:txBody>
        </p:sp>
      </p:grpSp>
      <p:grpSp>
        <p:nvGrpSpPr>
          <p:cNvPr id="96" name="组合 95">
            <a:extLst>
              <a:ext uri="{FF2B5EF4-FFF2-40B4-BE49-F238E27FC236}">
                <a16:creationId xmlns:a16="http://schemas.microsoft.com/office/drawing/2014/main" id="{4E3B1959-0BED-44AB-A786-B57A3290B4A0}"/>
              </a:ext>
            </a:extLst>
          </p:cNvPr>
          <p:cNvGrpSpPr/>
          <p:nvPr/>
        </p:nvGrpSpPr>
        <p:grpSpPr>
          <a:xfrm>
            <a:off x="2252976" y="5455663"/>
            <a:ext cx="1424257" cy="493617"/>
            <a:chOff x="2252976" y="5455663"/>
            <a:chExt cx="1424257" cy="493617"/>
          </a:xfrm>
        </p:grpSpPr>
        <p:cxnSp>
          <p:nvCxnSpPr>
            <p:cNvPr id="43" name="直接箭头连接符 42">
              <a:extLst>
                <a:ext uri="{FF2B5EF4-FFF2-40B4-BE49-F238E27FC236}">
                  <a16:creationId xmlns:a16="http://schemas.microsoft.com/office/drawing/2014/main" id="{C650A180-E1F0-4211-868D-9D0F3BA4B09E}"/>
                </a:ext>
              </a:extLst>
            </p:cNvPr>
            <p:cNvCxnSpPr/>
            <p:nvPr/>
          </p:nvCxnSpPr>
          <p:spPr bwMode="auto">
            <a:xfrm flipH="1">
              <a:off x="2252976" y="5627227"/>
              <a:ext cx="1424257" cy="322053"/>
            </a:xfrm>
            <a:prstGeom prst="straightConnector1">
              <a:avLst/>
            </a:prstGeom>
            <a:solidFill>
              <a:schemeClr val="accent1"/>
            </a:solidFill>
            <a:ln w="57150" cap="flat" cmpd="sng" algn="ctr">
              <a:solidFill>
                <a:srgbClr val="C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 name="文本框 47">
              <a:extLst>
                <a:ext uri="{FF2B5EF4-FFF2-40B4-BE49-F238E27FC236}">
                  <a16:creationId xmlns:a16="http://schemas.microsoft.com/office/drawing/2014/main" id="{648A66FF-7223-400C-BFDC-EBE299CBCA28}"/>
                </a:ext>
              </a:extLst>
            </p:cNvPr>
            <p:cNvSpPr txBox="1"/>
            <p:nvPr/>
          </p:nvSpPr>
          <p:spPr>
            <a:xfrm rot="20724397">
              <a:off x="2440210" y="5455663"/>
              <a:ext cx="1021621" cy="307777"/>
            </a:xfrm>
            <a:prstGeom prst="rect">
              <a:avLst/>
            </a:prstGeom>
            <a:noFill/>
          </p:spPr>
          <p:txBody>
            <a:bodyPr wrap="square" rtlCol="0">
              <a:spAutoFit/>
            </a:bodyPr>
            <a:lstStyle/>
            <a:p>
              <a:r>
                <a:rPr lang="zh-CN" altLang="en-US" sz="1400" dirty="0"/>
                <a:t>应答报文</a:t>
              </a:r>
            </a:p>
          </p:txBody>
        </p:sp>
      </p:grpSp>
      <p:sp>
        <p:nvSpPr>
          <p:cNvPr id="49" name="文本框 48">
            <a:extLst>
              <a:ext uri="{FF2B5EF4-FFF2-40B4-BE49-F238E27FC236}">
                <a16:creationId xmlns:a16="http://schemas.microsoft.com/office/drawing/2014/main" id="{7FF1F8E4-D6B6-462B-894A-17DA1AE094CD}"/>
              </a:ext>
            </a:extLst>
          </p:cNvPr>
          <p:cNvSpPr txBox="1"/>
          <p:nvPr/>
        </p:nvSpPr>
        <p:spPr>
          <a:xfrm rot="20904084">
            <a:off x="6446206" y="4143113"/>
            <a:ext cx="1050116" cy="307777"/>
          </a:xfrm>
          <a:prstGeom prst="rect">
            <a:avLst/>
          </a:prstGeom>
          <a:noFill/>
        </p:spPr>
        <p:txBody>
          <a:bodyPr wrap="square" rtlCol="0">
            <a:spAutoFit/>
          </a:bodyPr>
          <a:lstStyle/>
          <a:p>
            <a:r>
              <a:rPr lang="zh-CN" altLang="en-US" sz="1400" dirty="0"/>
              <a:t>应答报文</a:t>
            </a:r>
          </a:p>
        </p:txBody>
      </p:sp>
      <p:sp>
        <p:nvSpPr>
          <p:cNvPr id="50" name="文本框 49">
            <a:extLst>
              <a:ext uri="{FF2B5EF4-FFF2-40B4-BE49-F238E27FC236}">
                <a16:creationId xmlns:a16="http://schemas.microsoft.com/office/drawing/2014/main" id="{D3AAEADF-0ED8-408B-B15F-28F8EAF61E71}"/>
              </a:ext>
            </a:extLst>
          </p:cNvPr>
          <p:cNvSpPr txBox="1"/>
          <p:nvPr/>
        </p:nvSpPr>
        <p:spPr>
          <a:xfrm rot="20724396">
            <a:off x="6339109" y="5367460"/>
            <a:ext cx="954061" cy="307777"/>
          </a:xfrm>
          <a:prstGeom prst="rect">
            <a:avLst/>
          </a:prstGeom>
          <a:noFill/>
        </p:spPr>
        <p:txBody>
          <a:bodyPr wrap="square" rtlCol="0">
            <a:spAutoFit/>
          </a:bodyPr>
          <a:lstStyle/>
          <a:p>
            <a:pPr lvl="0"/>
            <a:r>
              <a:rPr lang="zh-CN" altLang="en-US" sz="1400" dirty="0">
                <a:solidFill>
                  <a:srgbClr val="000000"/>
                </a:solidFill>
              </a:rPr>
              <a:t>应答报文</a:t>
            </a:r>
          </a:p>
        </p:txBody>
      </p:sp>
      <p:sp>
        <p:nvSpPr>
          <p:cNvPr id="51" name="乘号 50">
            <a:extLst>
              <a:ext uri="{FF2B5EF4-FFF2-40B4-BE49-F238E27FC236}">
                <a16:creationId xmlns:a16="http://schemas.microsoft.com/office/drawing/2014/main" id="{73C4962F-1CE7-4062-8562-9EA63408B565}"/>
              </a:ext>
            </a:extLst>
          </p:cNvPr>
          <p:cNvSpPr/>
          <p:nvPr/>
        </p:nvSpPr>
        <p:spPr bwMode="auto">
          <a:xfrm>
            <a:off x="3126283" y="3904586"/>
            <a:ext cx="420917" cy="461665"/>
          </a:xfrm>
          <a:prstGeom prst="mathMultiply">
            <a:avLst/>
          </a:prstGeom>
          <a:solidFill>
            <a:srgbClr val="FF3300"/>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grpSp>
        <p:nvGrpSpPr>
          <p:cNvPr id="57" name="组合 56">
            <a:extLst>
              <a:ext uri="{FF2B5EF4-FFF2-40B4-BE49-F238E27FC236}">
                <a16:creationId xmlns:a16="http://schemas.microsoft.com/office/drawing/2014/main" id="{A04A85AF-5450-4755-AB6D-D5DB7D20E0C8}"/>
              </a:ext>
            </a:extLst>
          </p:cNvPr>
          <p:cNvGrpSpPr/>
          <p:nvPr/>
        </p:nvGrpSpPr>
        <p:grpSpPr>
          <a:xfrm>
            <a:off x="2254666" y="4515595"/>
            <a:ext cx="1400973" cy="977784"/>
            <a:chOff x="2261240" y="3451346"/>
            <a:chExt cx="1216521" cy="977784"/>
          </a:xfrm>
        </p:grpSpPr>
        <p:sp>
          <p:nvSpPr>
            <p:cNvPr id="58" name="平行四边形 57">
              <a:extLst>
                <a:ext uri="{FF2B5EF4-FFF2-40B4-BE49-F238E27FC236}">
                  <a16:creationId xmlns:a16="http://schemas.microsoft.com/office/drawing/2014/main" id="{75283989-6775-45A9-A181-E14478938CD2}"/>
                </a:ext>
              </a:extLst>
            </p:cNvPr>
            <p:cNvSpPr/>
            <p:nvPr/>
          </p:nvSpPr>
          <p:spPr bwMode="auto">
            <a:xfrm rot="5400000">
              <a:off x="2380609" y="3331977"/>
              <a:ext cx="977784" cy="1216521"/>
            </a:xfrm>
            <a:prstGeom prst="parallelogram">
              <a:avLst>
                <a:gd name="adj" fmla="val 56341"/>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59" name="文本框 58">
              <a:extLst>
                <a:ext uri="{FF2B5EF4-FFF2-40B4-BE49-F238E27FC236}">
                  <a16:creationId xmlns:a16="http://schemas.microsoft.com/office/drawing/2014/main" id="{3BC11AC9-DDD2-45F8-B930-AE551B041421}"/>
                </a:ext>
              </a:extLst>
            </p:cNvPr>
            <p:cNvSpPr txBox="1"/>
            <p:nvPr/>
          </p:nvSpPr>
          <p:spPr>
            <a:xfrm rot="1530862">
              <a:off x="2302449" y="3659715"/>
              <a:ext cx="806590" cy="307777"/>
            </a:xfrm>
            <a:prstGeom prst="rect">
              <a:avLst/>
            </a:prstGeom>
            <a:noFill/>
          </p:spPr>
          <p:txBody>
            <a:bodyPr wrap="square" rtlCol="0">
              <a:spAutoFit/>
            </a:bodyPr>
            <a:lstStyle/>
            <a:p>
              <a:r>
                <a:rPr lang="en-US" altLang="zh-CN" sz="1400" dirty="0">
                  <a:solidFill>
                    <a:schemeClr val="bg1"/>
                  </a:solidFill>
                </a:rPr>
                <a:t>Data0</a:t>
              </a:r>
              <a:endParaRPr lang="zh-CN" altLang="en-US" sz="1400" dirty="0">
                <a:solidFill>
                  <a:schemeClr val="bg1"/>
                </a:solidFill>
              </a:endParaRPr>
            </a:p>
          </p:txBody>
        </p:sp>
        <p:sp>
          <p:nvSpPr>
            <p:cNvPr id="60" name="箭头: 右 59">
              <a:extLst>
                <a:ext uri="{FF2B5EF4-FFF2-40B4-BE49-F238E27FC236}">
                  <a16:creationId xmlns:a16="http://schemas.microsoft.com/office/drawing/2014/main" id="{FB3936F5-87EB-4B32-ACB8-C896F7DBE49E}"/>
                </a:ext>
              </a:extLst>
            </p:cNvPr>
            <p:cNvSpPr/>
            <p:nvPr/>
          </p:nvSpPr>
          <p:spPr bwMode="auto">
            <a:xfrm rot="1377902">
              <a:off x="2833945" y="3981171"/>
              <a:ext cx="544298" cy="153337"/>
            </a:xfrm>
            <a:prstGeom prst="rightArrow">
              <a:avLst>
                <a:gd name="adj1" fmla="val 50000"/>
                <a:gd name="adj2" fmla="val 50000"/>
              </a:avLst>
            </a:prstGeom>
            <a:solidFill>
              <a:srgbClr val="FFFF00"/>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bg1"/>
                </a:solidFill>
                <a:effectLst/>
                <a:latin typeface="Arial" charset="0"/>
                <a:ea typeface="宋体" pitchFamily="2" charset="-122"/>
              </a:endParaRPr>
            </a:p>
          </p:txBody>
        </p:sp>
      </p:grpSp>
      <p:grpSp>
        <p:nvGrpSpPr>
          <p:cNvPr id="95" name="组合 94">
            <a:extLst>
              <a:ext uri="{FF2B5EF4-FFF2-40B4-BE49-F238E27FC236}">
                <a16:creationId xmlns:a16="http://schemas.microsoft.com/office/drawing/2014/main" id="{478E3980-456C-4EB4-ACDC-4E279BCA28B3}"/>
              </a:ext>
            </a:extLst>
          </p:cNvPr>
          <p:cNvGrpSpPr/>
          <p:nvPr/>
        </p:nvGrpSpPr>
        <p:grpSpPr>
          <a:xfrm>
            <a:off x="1750456" y="3901515"/>
            <a:ext cx="492604" cy="611035"/>
            <a:chOff x="812259" y="4140300"/>
            <a:chExt cx="492604" cy="611035"/>
          </a:xfrm>
        </p:grpSpPr>
        <p:cxnSp>
          <p:nvCxnSpPr>
            <p:cNvPr id="62" name="直接连接符 61">
              <a:extLst>
                <a:ext uri="{FF2B5EF4-FFF2-40B4-BE49-F238E27FC236}">
                  <a16:creationId xmlns:a16="http://schemas.microsoft.com/office/drawing/2014/main" id="{33353DC0-5368-4459-B004-4FC6829121B8}"/>
                </a:ext>
              </a:extLst>
            </p:cNvPr>
            <p:cNvCxnSpPr/>
            <p:nvPr/>
          </p:nvCxnSpPr>
          <p:spPr bwMode="auto">
            <a:xfrm>
              <a:off x="823214" y="4158545"/>
              <a:ext cx="481649" cy="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 name="直接连接符 62">
              <a:extLst>
                <a:ext uri="{FF2B5EF4-FFF2-40B4-BE49-F238E27FC236}">
                  <a16:creationId xmlns:a16="http://schemas.microsoft.com/office/drawing/2014/main" id="{8E6D37EB-A955-4DD5-9178-790156EA4460}"/>
                </a:ext>
              </a:extLst>
            </p:cNvPr>
            <p:cNvCxnSpPr/>
            <p:nvPr/>
          </p:nvCxnSpPr>
          <p:spPr bwMode="auto">
            <a:xfrm>
              <a:off x="812259" y="4726865"/>
              <a:ext cx="481649" cy="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 name="直接箭头连接符 68">
              <a:extLst>
                <a:ext uri="{FF2B5EF4-FFF2-40B4-BE49-F238E27FC236}">
                  <a16:creationId xmlns:a16="http://schemas.microsoft.com/office/drawing/2014/main" id="{03171C59-0F4A-48EC-BFAA-BFC217228F3A}"/>
                </a:ext>
              </a:extLst>
            </p:cNvPr>
            <p:cNvCxnSpPr>
              <a:cxnSpLocks/>
            </p:cNvCxnSpPr>
            <p:nvPr/>
          </p:nvCxnSpPr>
          <p:spPr bwMode="auto">
            <a:xfrm flipV="1">
              <a:off x="1053425" y="4192467"/>
              <a:ext cx="10614" cy="558868"/>
            </a:xfrm>
            <a:prstGeom prst="straightConnector1">
              <a:avLst/>
            </a:prstGeom>
            <a:solidFill>
              <a:schemeClr val="accent1"/>
            </a:solidFill>
            <a:ln w="19050" cap="flat" cmpd="sng" algn="ctr">
              <a:solidFill>
                <a:srgbClr val="0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1" name="椭圆 70">
              <a:extLst>
                <a:ext uri="{FF2B5EF4-FFF2-40B4-BE49-F238E27FC236}">
                  <a16:creationId xmlns:a16="http://schemas.microsoft.com/office/drawing/2014/main" id="{9B7D330C-54C2-486C-BE2E-D34D44CCD91E}"/>
                </a:ext>
              </a:extLst>
            </p:cNvPr>
            <p:cNvSpPr/>
            <p:nvPr/>
          </p:nvSpPr>
          <p:spPr bwMode="auto">
            <a:xfrm>
              <a:off x="964930" y="4329166"/>
              <a:ext cx="215037" cy="232772"/>
            </a:xfrm>
            <a:prstGeom prst="ellipse">
              <a:avLst/>
            </a:prstGeom>
            <a:solidFill>
              <a:schemeClr val="bg1"/>
            </a:solidFill>
            <a:ln w="9525" cap="flat" cmpd="sng" algn="ctr">
              <a:solidFill>
                <a:srgbClr val="000000"/>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pic>
          <p:nvPicPr>
            <p:cNvPr id="73" name="图片 72">
              <a:extLst>
                <a:ext uri="{FF2B5EF4-FFF2-40B4-BE49-F238E27FC236}">
                  <a16:creationId xmlns:a16="http://schemas.microsoft.com/office/drawing/2014/main" id="{179F2BC8-3C6B-4851-B617-66873DF0F5B2}"/>
                </a:ext>
              </a:extLst>
            </p:cNvPr>
            <p:cNvPicPr>
              <a:picLocks noChangeAspect="1"/>
            </p:cNvPicPr>
            <p:nvPr/>
          </p:nvPicPr>
          <p:blipFill>
            <a:blip r:embed="rId2"/>
            <a:stretch>
              <a:fillRect/>
            </a:stretch>
          </p:blipFill>
          <p:spPr>
            <a:xfrm>
              <a:off x="950111" y="4140300"/>
              <a:ext cx="275704" cy="397499"/>
            </a:xfrm>
            <a:prstGeom prst="rect">
              <a:avLst/>
            </a:prstGeom>
          </p:spPr>
        </p:pic>
        <p:pic>
          <p:nvPicPr>
            <p:cNvPr id="74" name="图片 73">
              <a:extLst>
                <a:ext uri="{FF2B5EF4-FFF2-40B4-BE49-F238E27FC236}">
                  <a16:creationId xmlns:a16="http://schemas.microsoft.com/office/drawing/2014/main" id="{C7F6D714-B108-4C44-94E0-C8A5B554E610}"/>
                </a:ext>
              </a:extLst>
            </p:cNvPr>
            <p:cNvPicPr>
              <a:picLocks noChangeAspect="1"/>
            </p:cNvPicPr>
            <p:nvPr/>
          </p:nvPicPr>
          <p:blipFill>
            <a:blip r:embed="rId2"/>
            <a:stretch>
              <a:fillRect/>
            </a:stretch>
          </p:blipFill>
          <p:spPr>
            <a:xfrm>
              <a:off x="921230" y="4279288"/>
              <a:ext cx="327411" cy="472047"/>
            </a:xfrm>
            <a:prstGeom prst="rect">
              <a:avLst/>
            </a:prstGeom>
          </p:spPr>
        </p:pic>
        <p:pic>
          <p:nvPicPr>
            <p:cNvPr id="75" name="图片 74">
              <a:extLst>
                <a:ext uri="{FF2B5EF4-FFF2-40B4-BE49-F238E27FC236}">
                  <a16:creationId xmlns:a16="http://schemas.microsoft.com/office/drawing/2014/main" id="{00267F15-8B16-4DB1-B5C0-8D10ED9B2B05}"/>
                </a:ext>
              </a:extLst>
            </p:cNvPr>
            <p:cNvPicPr>
              <a:picLocks noChangeAspect="1"/>
            </p:cNvPicPr>
            <p:nvPr/>
          </p:nvPicPr>
          <p:blipFill>
            <a:blip r:embed="rId2"/>
            <a:stretch>
              <a:fillRect/>
            </a:stretch>
          </p:blipFill>
          <p:spPr>
            <a:xfrm>
              <a:off x="1018204" y="4228420"/>
              <a:ext cx="275704" cy="397499"/>
            </a:xfrm>
            <a:prstGeom prst="rect">
              <a:avLst/>
            </a:prstGeom>
          </p:spPr>
        </p:pic>
        <p:pic>
          <p:nvPicPr>
            <p:cNvPr id="76" name="图片 75">
              <a:extLst>
                <a:ext uri="{FF2B5EF4-FFF2-40B4-BE49-F238E27FC236}">
                  <a16:creationId xmlns:a16="http://schemas.microsoft.com/office/drawing/2014/main" id="{599803A8-BBF2-4F2E-97CA-EB5F9D753388}"/>
                </a:ext>
              </a:extLst>
            </p:cNvPr>
            <p:cNvPicPr>
              <a:picLocks noChangeAspect="1"/>
            </p:cNvPicPr>
            <p:nvPr/>
          </p:nvPicPr>
          <p:blipFill>
            <a:blip r:embed="rId2"/>
            <a:stretch>
              <a:fillRect/>
            </a:stretch>
          </p:blipFill>
          <p:spPr>
            <a:xfrm>
              <a:off x="875747" y="4219647"/>
              <a:ext cx="275704" cy="397499"/>
            </a:xfrm>
            <a:prstGeom prst="rect">
              <a:avLst/>
            </a:prstGeom>
          </p:spPr>
        </p:pic>
        <p:grpSp>
          <p:nvGrpSpPr>
            <p:cNvPr id="87" name="组合 86">
              <a:extLst>
                <a:ext uri="{FF2B5EF4-FFF2-40B4-BE49-F238E27FC236}">
                  <a16:creationId xmlns:a16="http://schemas.microsoft.com/office/drawing/2014/main" id="{ACD6E058-0D3F-4EF4-BD28-14471B16D700}"/>
                </a:ext>
              </a:extLst>
            </p:cNvPr>
            <p:cNvGrpSpPr/>
            <p:nvPr/>
          </p:nvGrpSpPr>
          <p:grpSpPr>
            <a:xfrm>
              <a:off x="1090676" y="4384220"/>
              <a:ext cx="76966" cy="72259"/>
              <a:chOff x="529657" y="4895252"/>
              <a:chExt cx="127644" cy="117475"/>
            </a:xfrm>
          </p:grpSpPr>
          <p:cxnSp>
            <p:nvCxnSpPr>
              <p:cNvPr id="82" name="直接箭头连接符 81">
                <a:extLst>
                  <a:ext uri="{FF2B5EF4-FFF2-40B4-BE49-F238E27FC236}">
                    <a16:creationId xmlns:a16="http://schemas.microsoft.com/office/drawing/2014/main" id="{0F4C0A7E-5BDF-4641-ACB6-CCBF9256F0E2}"/>
                  </a:ext>
                </a:extLst>
              </p:cNvPr>
              <p:cNvCxnSpPr>
                <a:cxnSpLocks/>
              </p:cNvCxnSpPr>
              <p:nvPr/>
            </p:nvCxnSpPr>
            <p:spPr bwMode="auto">
              <a:xfrm flipV="1">
                <a:off x="529657" y="4895252"/>
                <a:ext cx="0" cy="108000"/>
              </a:xfrm>
              <a:prstGeom prst="straightConnector1">
                <a:avLst/>
              </a:prstGeom>
              <a:solidFill>
                <a:schemeClr val="accent1"/>
              </a:solidFill>
              <a:ln w="190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3" name="直接箭头连接符 82">
                <a:extLst>
                  <a:ext uri="{FF2B5EF4-FFF2-40B4-BE49-F238E27FC236}">
                    <a16:creationId xmlns:a16="http://schemas.microsoft.com/office/drawing/2014/main" id="{7D400DE0-9389-44E7-B1B4-FDF2793E360D}"/>
                  </a:ext>
                </a:extLst>
              </p:cNvPr>
              <p:cNvCxnSpPr>
                <a:cxnSpLocks/>
              </p:cNvCxnSpPr>
              <p:nvPr/>
            </p:nvCxnSpPr>
            <p:spPr bwMode="auto">
              <a:xfrm flipH="1">
                <a:off x="544371" y="5012727"/>
                <a:ext cx="112930" cy="0"/>
              </a:xfrm>
              <a:prstGeom prst="straightConnector1">
                <a:avLst/>
              </a:prstGeom>
              <a:solidFill>
                <a:schemeClr val="accent1"/>
              </a:solidFill>
              <a:ln w="190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grpSp>
      <p:grpSp>
        <p:nvGrpSpPr>
          <p:cNvPr id="97" name="组合 96">
            <a:extLst>
              <a:ext uri="{FF2B5EF4-FFF2-40B4-BE49-F238E27FC236}">
                <a16:creationId xmlns:a16="http://schemas.microsoft.com/office/drawing/2014/main" id="{57979477-84AA-43E2-B9CA-7853D8DFD7AB}"/>
              </a:ext>
            </a:extLst>
          </p:cNvPr>
          <p:cNvGrpSpPr/>
          <p:nvPr/>
        </p:nvGrpSpPr>
        <p:grpSpPr>
          <a:xfrm>
            <a:off x="5583612" y="3894441"/>
            <a:ext cx="492604" cy="747578"/>
            <a:chOff x="812259" y="4140300"/>
            <a:chExt cx="492604" cy="611035"/>
          </a:xfrm>
        </p:grpSpPr>
        <p:cxnSp>
          <p:nvCxnSpPr>
            <p:cNvPr id="98" name="直接连接符 97">
              <a:extLst>
                <a:ext uri="{FF2B5EF4-FFF2-40B4-BE49-F238E27FC236}">
                  <a16:creationId xmlns:a16="http://schemas.microsoft.com/office/drawing/2014/main" id="{9CAB86A1-AD9F-4A18-8A4F-6BB909E1C827}"/>
                </a:ext>
              </a:extLst>
            </p:cNvPr>
            <p:cNvCxnSpPr/>
            <p:nvPr/>
          </p:nvCxnSpPr>
          <p:spPr bwMode="auto">
            <a:xfrm>
              <a:off x="823214" y="4158545"/>
              <a:ext cx="481649" cy="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9" name="直接连接符 98">
              <a:extLst>
                <a:ext uri="{FF2B5EF4-FFF2-40B4-BE49-F238E27FC236}">
                  <a16:creationId xmlns:a16="http://schemas.microsoft.com/office/drawing/2014/main" id="{CA089523-AA9D-4696-9EEB-AB7FE62684BA}"/>
                </a:ext>
              </a:extLst>
            </p:cNvPr>
            <p:cNvCxnSpPr/>
            <p:nvPr/>
          </p:nvCxnSpPr>
          <p:spPr bwMode="auto">
            <a:xfrm>
              <a:off x="812259" y="4726865"/>
              <a:ext cx="481649" cy="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0" name="直接箭头连接符 99">
              <a:extLst>
                <a:ext uri="{FF2B5EF4-FFF2-40B4-BE49-F238E27FC236}">
                  <a16:creationId xmlns:a16="http://schemas.microsoft.com/office/drawing/2014/main" id="{18C9C6B3-EFDC-4FD3-8C09-01FE032BED9E}"/>
                </a:ext>
              </a:extLst>
            </p:cNvPr>
            <p:cNvCxnSpPr>
              <a:cxnSpLocks/>
            </p:cNvCxnSpPr>
            <p:nvPr/>
          </p:nvCxnSpPr>
          <p:spPr bwMode="auto">
            <a:xfrm flipV="1">
              <a:off x="1053425" y="4192467"/>
              <a:ext cx="10614" cy="558868"/>
            </a:xfrm>
            <a:prstGeom prst="straightConnector1">
              <a:avLst/>
            </a:prstGeom>
            <a:solidFill>
              <a:schemeClr val="accent1"/>
            </a:solidFill>
            <a:ln w="19050" cap="flat" cmpd="sng" algn="ctr">
              <a:solidFill>
                <a:srgbClr val="0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1" name="椭圆 100">
              <a:extLst>
                <a:ext uri="{FF2B5EF4-FFF2-40B4-BE49-F238E27FC236}">
                  <a16:creationId xmlns:a16="http://schemas.microsoft.com/office/drawing/2014/main" id="{AE11D096-DD63-47BF-838D-E79859A23D97}"/>
                </a:ext>
              </a:extLst>
            </p:cNvPr>
            <p:cNvSpPr/>
            <p:nvPr/>
          </p:nvSpPr>
          <p:spPr bwMode="auto">
            <a:xfrm>
              <a:off x="964930" y="4329166"/>
              <a:ext cx="215037" cy="232772"/>
            </a:xfrm>
            <a:prstGeom prst="ellipse">
              <a:avLst/>
            </a:prstGeom>
            <a:solidFill>
              <a:schemeClr val="bg1"/>
            </a:solidFill>
            <a:ln w="9525" cap="flat" cmpd="sng" algn="ctr">
              <a:solidFill>
                <a:srgbClr val="000000"/>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pic>
          <p:nvPicPr>
            <p:cNvPr id="102" name="图片 101">
              <a:extLst>
                <a:ext uri="{FF2B5EF4-FFF2-40B4-BE49-F238E27FC236}">
                  <a16:creationId xmlns:a16="http://schemas.microsoft.com/office/drawing/2014/main" id="{DD6E43AC-8431-41D3-A683-C9CB8079D392}"/>
                </a:ext>
              </a:extLst>
            </p:cNvPr>
            <p:cNvPicPr>
              <a:picLocks noChangeAspect="1"/>
            </p:cNvPicPr>
            <p:nvPr/>
          </p:nvPicPr>
          <p:blipFill>
            <a:blip r:embed="rId2"/>
            <a:stretch>
              <a:fillRect/>
            </a:stretch>
          </p:blipFill>
          <p:spPr>
            <a:xfrm>
              <a:off x="950111" y="4140300"/>
              <a:ext cx="275704" cy="397499"/>
            </a:xfrm>
            <a:prstGeom prst="rect">
              <a:avLst/>
            </a:prstGeom>
          </p:spPr>
        </p:pic>
        <p:pic>
          <p:nvPicPr>
            <p:cNvPr id="103" name="图片 102">
              <a:extLst>
                <a:ext uri="{FF2B5EF4-FFF2-40B4-BE49-F238E27FC236}">
                  <a16:creationId xmlns:a16="http://schemas.microsoft.com/office/drawing/2014/main" id="{653FDC92-1CB4-4E6C-B4FD-631C07ED5DDA}"/>
                </a:ext>
              </a:extLst>
            </p:cNvPr>
            <p:cNvPicPr>
              <a:picLocks noChangeAspect="1"/>
            </p:cNvPicPr>
            <p:nvPr/>
          </p:nvPicPr>
          <p:blipFill>
            <a:blip r:embed="rId2"/>
            <a:stretch>
              <a:fillRect/>
            </a:stretch>
          </p:blipFill>
          <p:spPr>
            <a:xfrm>
              <a:off x="921230" y="4279288"/>
              <a:ext cx="327411" cy="472047"/>
            </a:xfrm>
            <a:prstGeom prst="rect">
              <a:avLst/>
            </a:prstGeom>
          </p:spPr>
        </p:pic>
        <p:pic>
          <p:nvPicPr>
            <p:cNvPr id="104" name="图片 103">
              <a:extLst>
                <a:ext uri="{FF2B5EF4-FFF2-40B4-BE49-F238E27FC236}">
                  <a16:creationId xmlns:a16="http://schemas.microsoft.com/office/drawing/2014/main" id="{315D71A8-451C-4D71-92C5-3E063C0D0318}"/>
                </a:ext>
              </a:extLst>
            </p:cNvPr>
            <p:cNvPicPr>
              <a:picLocks noChangeAspect="1"/>
            </p:cNvPicPr>
            <p:nvPr/>
          </p:nvPicPr>
          <p:blipFill>
            <a:blip r:embed="rId2"/>
            <a:stretch>
              <a:fillRect/>
            </a:stretch>
          </p:blipFill>
          <p:spPr>
            <a:xfrm>
              <a:off x="1018204" y="4228420"/>
              <a:ext cx="275704" cy="397499"/>
            </a:xfrm>
            <a:prstGeom prst="rect">
              <a:avLst/>
            </a:prstGeom>
          </p:spPr>
        </p:pic>
        <p:pic>
          <p:nvPicPr>
            <p:cNvPr id="105" name="图片 104">
              <a:extLst>
                <a:ext uri="{FF2B5EF4-FFF2-40B4-BE49-F238E27FC236}">
                  <a16:creationId xmlns:a16="http://schemas.microsoft.com/office/drawing/2014/main" id="{60CE69A9-91DD-43E6-9015-1B64AFD54217}"/>
                </a:ext>
              </a:extLst>
            </p:cNvPr>
            <p:cNvPicPr>
              <a:picLocks noChangeAspect="1"/>
            </p:cNvPicPr>
            <p:nvPr/>
          </p:nvPicPr>
          <p:blipFill>
            <a:blip r:embed="rId2"/>
            <a:stretch>
              <a:fillRect/>
            </a:stretch>
          </p:blipFill>
          <p:spPr>
            <a:xfrm>
              <a:off x="875747" y="4219647"/>
              <a:ext cx="275704" cy="397499"/>
            </a:xfrm>
            <a:prstGeom prst="rect">
              <a:avLst/>
            </a:prstGeom>
          </p:spPr>
        </p:pic>
        <p:grpSp>
          <p:nvGrpSpPr>
            <p:cNvPr id="106" name="组合 105">
              <a:extLst>
                <a:ext uri="{FF2B5EF4-FFF2-40B4-BE49-F238E27FC236}">
                  <a16:creationId xmlns:a16="http://schemas.microsoft.com/office/drawing/2014/main" id="{9BC2C102-F5F9-4ADF-80B7-7C8EE7E1141C}"/>
                </a:ext>
              </a:extLst>
            </p:cNvPr>
            <p:cNvGrpSpPr/>
            <p:nvPr/>
          </p:nvGrpSpPr>
          <p:grpSpPr>
            <a:xfrm>
              <a:off x="1090676" y="4384220"/>
              <a:ext cx="76966" cy="72259"/>
              <a:chOff x="529657" y="4895252"/>
              <a:chExt cx="127644" cy="117475"/>
            </a:xfrm>
          </p:grpSpPr>
          <p:cxnSp>
            <p:nvCxnSpPr>
              <p:cNvPr id="107" name="直接箭头连接符 106">
                <a:extLst>
                  <a:ext uri="{FF2B5EF4-FFF2-40B4-BE49-F238E27FC236}">
                    <a16:creationId xmlns:a16="http://schemas.microsoft.com/office/drawing/2014/main" id="{4A1AC20D-CF3C-4BEC-8983-89FE65ACA4D9}"/>
                  </a:ext>
                </a:extLst>
              </p:cNvPr>
              <p:cNvCxnSpPr>
                <a:cxnSpLocks/>
              </p:cNvCxnSpPr>
              <p:nvPr/>
            </p:nvCxnSpPr>
            <p:spPr bwMode="auto">
              <a:xfrm flipV="1">
                <a:off x="529657" y="4895252"/>
                <a:ext cx="0" cy="108000"/>
              </a:xfrm>
              <a:prstGeom prst="straightConnector1">
                <a:avLst/>
              </a:prstGeom>
              <a:solidFill>
                <a:schemeClr val="accent1"/>
              </a:solidFill>
              <a:ln w="190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8" name="直接箭头连接符 107">
                <a:extLst>
                  <a:ext uri="{FF2B5EF4-FFF2-40B4-BE49-F238E27FC236}">
                    <a16:creationId xmlns:a16="http://schemas.microsoft.com/office/drawing/2014/main" id="{1C27C756-2B2E-4402-98EF-F03BD927BE4E}"/>
                  </a:ext>
                </a:extLst>
              </p:cNvPr>
              <p:cNvCxnSpPr>
                <a:cxnSpLocks/>
              </p:cNvCxnSpPr>
              <p:nvPr/>
            </p:nvCxnSpPr>
            <p:spPr bwMode="auto">
              <a:xfrm flipH="1">
                <a:off x="544371" y="5012727"/>
                <a:ext cx="112930" cy="0"/>
              </a:xfrm>
              <a:prstGeom prst="straightConnector1">
                <a:avLst/>
              </a:prstGeom>
              <a:solidFill>
                <a:schemeClr val="accent1"/>
              </a:solidFill>
              <a:ln w="190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grpSp>
      <p:sp>
        <p:nvSpPr>
          <p:cNvPr id="110" name="乘号 109">
            <a:extLst>
              <a:ext uri="{FF2B5EF4-FFF2-40B4-BE49-F238E27FC236}">
                <a16:creationId xmlns:a16="http://schemas.microsoft.com/office/drawing/2014/main" id="{9258AE67-DFB5-4DEE-9D67-C67C9AA5C402}"/>
              </a:ext>
            </a:extLst>
          </p:cNvPr>
          <p:cNvSpPr/>
          <p:nvPr/>
        </p:nvSpPr>
        <p:spPr bwMode="auto">
          <a:xfrm>
            <a:off x="6411474" y="4319804"/>
            <a:ext cx="420917" cy="461665"/>
          </a:xfrm>
          <a:prstGeom prst="mathMultiply">
            <a:avLst/>
          </a:prstGeom>
          <a:solidFill>
            <a:srgbClr val="FF3300"/>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120" name="箭头: 右 119">
            <a:extLst>
              <a:ext uri="{FF2B5EF4-FFF2-40B4-BE49-F238E27FC236}">
                <a16:creationId xmlns:a16="http://schemas.microsoft.com/office/drawing/2014/main" id="{C7693478-7D76-4577-B41B-8910ADF0BBD9}"/>
              </a:ext>
            </a:extLst>
          </p:cNvPr>
          <p:cNvSpPr/>
          <p:nvPr/>
        </p:nvSpPr>
        <p:spPr bwMode="auto">
          <a:xfrm>
            <a:off x="4248688" y="1138079"/>
            <a:ext cx="899375" cy="274697"/>
          </a:xfrm>
          <a:prstGeom prst="rightArrow">
            <a:avLst/>
          </a:prstGeom>
          <a:solidFill>
            <a:srgbClr val="FF0000"/>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5821107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wipe(left)">
                                      <p:cBhvr>
                                        <p:cTn id="7" dur="500"/>
                                        <p:tgtEl>
                                          <p:spTgt spid="1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up)">
                                      <p:cBhvr>
                                        <p:cTn id="23" dur="500"/>
                                        <p:tgtEl>
                                          <p:spTgt spid="28"/>
                                        </p:tgtEl>
                                      </p:cBhvr>
                                    </p:animEffec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up)">
                                      <p:cBhvr>
                                        <p:cTn id="27" dur="500"/>
                                        <p:tgtEl>
                                          <p:spTgt spid="27"/>
                                        </p:tgtEl>
                                      </p:cBhvr>
                                    </p:animEffect>
                                  </p:childTnLst>
                                </p:cTn>
                              </p:par>
                              <p:par>
                                <p:cTn id="28" presetID="22" presetClass="entr" presetSubtype="1"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up)">
                                      <p:cBhvr>
                                        <p:cTn id="30" dur="500"/>
                                        <p:tgtEl>
                                          <p:spTgt spid="29"/>
                                        </p:tgtEl>
                                      </p:cBhvr>
                                    </p:animEffect>
                                  </p:childTnLst>
                                </p:cTn>
                              </p:par>
                            </p:childTnLst>
                          </p:cTn>
                        </p:par>
                        <p:par>
                          <p:cTn id="31" fill="hold">
                            <p:stCondLst>
                              <p:cond delay="1000"/>
                            </p:stCondLst>
                            <p:childTnLst>
                              <p:par>
                                <p:cTn id="32" presetID="42" presetClass="entr" presetSubtype="0"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1000"/>
                                        <p:tgtEl>
                                          <p:spTgt spid="30"/>
                                        </p:tgtEl>
                                      </p:cBhvr>
                                    </p:animEffect>
                                    <p:anim calcmode="lin" valueType="num">
                                      <p:cBhvr>
                                        <p:cTn id="35" dur="1000" fill="hold"/>
                                        <p:tgtEl>
                                          <p:spTgt spid="30"/>
                                        </p:tgtEl>
                                        <p:attrNameLst>
                                          <p:attrName>ppt_x</p:attrName>
                                        </p:attrNameLst>
                                      </p:cBhvr>
                                      <p:tavLst>
                                        <p:tav tm="0">
                                          <p:val>
                                            <p:strVal val="#ppt_x"/>
                                          </p:val>
                                        </p:tav>
                                        <p:tav tm="100000">
                                          <p:val>
                                            <p:strVal val="#ppt_x"/>
                                          </p:val>
                                        </p:tav>
                                      </p:tavLst>
                                    </p:anim>
                                    <p:anim calcmode="lin" valueType="num">
                                      <p:cBhvr>
                                        <p:cTn id="36" dur="1000" fill="hold"/>
                                        <p:tgtEl>
                                          <p:spTgt spid="3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1000"/>
                                        <p:tgtEl>
                                          <p:spTgt spid="31"/>
                                        </p:tgtEl>
                                      </p:cBhvr>
                                    </p:animEffect>
                                    <p:anim calcmode="lin" valueType="num">
                                      <p:cBhvr>
                                        <p:cTn id="40" dur="1000" fill="hold"/>
                                        <p:tgtEl>
                                          <p:spTgt spid="31"/>
                                        </p:tgtEl>
                                        <p:attrNameLst>
                                          <p:attrName>ppt_x</p:attrName>
                                        </p:attrNameLst>
                                      </p:cBhvr>
                                      <p:tavLst>
                                        <p:tav tm="0">
                                          <p:val>
                                            <p:strVal val="#ppt_x"/>
                                          </p:val>
                                        </p:tav>
                                        <p:tav tm="100000">
                                          <p:val>
                                            <p:strVal val="#ppt_x"/>
                                          </p:val>
                                        </p:tav>
                                      </p:tavLst>
                                    </p:anim>
                                    <p:anim calcmode="lin" valueType="num">
                                      <p:cBhvr>
                                        <p:cTn id="41" dur="1000" fill="hold"/>
                                        <p:tgtEl>
                                          <p:spTgt spid="31"/>
                                        </p:tgtEl>
                                        <p:attrNameLst>
                                          <p:attrName>ppt_y</p:attrName>
                                        </p:attrNameLst>
                                      </p:cBhvr>
                                      <p:tavLst>
                                        <p:tav tm="0">
                                          <p:val>
                                            <p:strVal val="#ppt_y+.1"/>
                                          </p:val>
                                        </p:tav>
                                        <p:tav tm="100000">
                                          <p:val>
                                            <p:strVal val="#ppt_y"/>
                                          </p:val>
                                        </p:tav>
                                      </p:tavLst>
                                    </p:anim>
                                  </p:childTnLst>
                                </p:cTn>
                              </p:par>
                            </p:childTnLst>
                          </p:cTn>
                        </p:par>
                        <p:par>
                          <p:cTn id="42" fill="hold">
                            <p:stCondLst>
                              <p:cond delay="2000"/>
                            </p:stCondLst>
                            <p:childTnLst>
                              <p:par>
                                <p:cTn id="43" presetID="22" presetClass="entr" presetSubtype="1" fill="hold"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wipe(up)">
                                      <p:cBhvr>
                                        <p:cTn id="45" dur="500"/>
                                        <p:tgtEl>
                                          <p:spTgt spid="52"/>
                                        </p:tgtEl>
                                      </p:cBhvr>
                                    </p:animEffect>
                                  </p:childTnLst>
                                </p:cTn>
                              </p:par>
                              <p:par>
                                <p:cTn id="46" presetID="22" presetClass="entr" presetSubtype="1" fill="hold" nodeType="with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wipe(up)">
                                      <p:cBhvr>
                                        <p:cTn id="48" dur="500"/>
                                        <p:tgtEl>
                                          <p:spTgt spid="95"/>
                                        </p:tgtEl>
                                      </p:cBhvr>
                                    </p:animEffect>
                                  </p:childTnLst>
                                </p:cTn>
                              </p:par>
                            </p:childTnLst>
                          </p:cTn>
                        </p:par>
                        <p:par>
                          <p:cTn id="49" fill="hold">
                            <p:stCondLst>
                              <p:cond delay="2500"/>
                            </p:stCondLst>
                            <p:childTnLst>
                              <p:par>
                                <p:cTn id="50" presetID="35" presetClass="entr" presetSubtype="0"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2000"/>
                                        <p:tgtEl>
                                          <p:spTgt spid="51"/>
                                        </p:tgtEl>
                                      </p:cBhvr>
                                    </p:animEffect>
                                    <p:anim calcmode="lin" valueType="num">
                                      <p:cBhvr>
                                        <p:cTn id="53" dur="2000" fill="hold"/>
                                        <p:tgtEl>
                                          <p:spTgt spid="51"/>
                                        </p:tgtEl>
                                        <p:attrNameLst>
                                          <p:attrName>style.rotation</p:attrName>
                                        </p:attrNameLst>
                                      </p:cBhvr>
                                      <p:tavLst>
                                        <p:tav tm="0">
                                          <p:val>
                                            <p:fltVal val="720"/>
                                          </p:val>
                                        </p:tav>
                                        <p:tav tm="100000">
                                          <p:val>
                                            <p:fltVal val="0"/>
                                          </p:val>
                                        </p:tav>
                                      </p:tavLst>
                                    </p:anim>
                                    <p:anim calcmode="lin" valueType="num">
                                      <p:cBhvr>
                                        <p:cTn id="54" dur="2000" fill="hold"/>
                                        <p:tgtEl>
                                          <p:spTgt spid="51"/>
                                        </p:tgtEl>
                                        <p:attrNameLst>
                                          <p:attrName>ppt_h</p:attrName>
                                        </p:attrNameLst>
                                      </p:cBhvr>
                                      <p:tavLst>
                                        <p:tav tm="0">
                                          <p:val>
                                            <p:fltVal val="0"/>
                                          </p:val>
                                        </p:tav>
                                        <p:tav tm="100000">
                                          <p:val>
                                            <p:strVal val="#ppt_h"/>
                                          </p:val>
                                        </p:tav>
                                      </p:tavLst>
                                    </p:anim>
                                    <p:anim calcmode="lin" valueType="num">
                                      <p:cBhvr>
                                        <p:cTn id="55" dur="2000" fill="hold"/>
                                        <p:tgtEl>
                                          <p:spTgt spid="51"/>
                                        </p:tgtEl>
                                        <p:attrNameLst>
                                          <p:attrName>ppt_w</p:attrName>
                                        </p:attrNameLst>
                                      </p:cBhvr>
                                      <p:tavLst>
                                        <p:tav tm="0">
                                          <p:val>
                                            <p:fltVal val="0"/>
                                          </p:val>
                                        </p:tav>
                                        <p:tav tm="100000">
                                          <p:val>
                                            <p:strVal val="#ppt_w"/>
                                          </p:val>
                                        </p:tav>
                                      </p:tavLst>
                                    </p:anim>
                                  </p:childTnLst>
                                </p:cTn>
                              </p:par>
                            </p:childTnLst>
                          </p:cTn>
                        </p:par>
                        <p:par>
                          <p:cTn id="56" fill="hold">
                            <p:stCondLst>
                              <p:cond delay="4500"/>
                            </p:stCondLst>
                            <p:childTnLst>
                              <p:par>
                                <p:cTn id="57" presetID="22" presetClass="entr" presetSubtype="1" fill="hold"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wipe(up)">
                                      <p:cBhvr>
                                        <p:cTn id="59" dur="500"/>
                                        <p:tgtEl>
                                          <p:spTgt spid="57"/>
                                        </p:tgtEl>
                                      </p:cBhvr>
                                    </p:animEffect>
                                  </p:childTnLst>
                                </p:cTn>
                              </p:par>
                            </p:childTnLst>
                          </p:cTn>
                        </p:par>
                        <p:par>
                          <p:cTn id="60" fill="hold">
                            <p:stCondLst>
                              <p:cond delay="5000"/>
                            </p:stCondLst>
                            <p:childTnLst>
                              <p:par>
                                <p:cTn id="61" presetID="22" presetClass="entr" presetSubtype="1" fill="hold" nodeType="afterEffect">
                                  <p:stCondLst>
                                    <p:cond delay="0"/>
                                  </p:stCondLst>
                                  <p:childTnLst>
                                    <p:set>
                                      <p:cBhvr>
                                        <p:cTn id="62" dur="1" fill="hold">
                                          <p:stCondLst>
                                            <p:cond delay="0"/>
                                          </p:stCondLst>
                                        </p:cTn>
                                        <p:tgtEl>
                                          <p:spTgt spid="96"/>
                                        </p:tgtEl>
                                        <p:attrNameLst>
                                          <p:attrName>style.visibility</p:attrName>
                                        </p:attrNameLst>
                                      </p:cBhvr>
                                      <p:to>
                                        <p:strVal val="visible"/>
                                      </p:to>
                                    </p:set>
                                    <p:animEffect transition="in" filter="wipe(up)">
                                      <p:cBhvr>
                                        <p:cTn id="63" dur="500"/>
                                        <p:tgtEl>
                                          <p:spTgt spid="9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wipe(up)">
                                      <p:cBhvr>
                                        <p:cTn id="68" dur="500"/>
                                        <p:tgtEl>
                                          <p:spTgt spid="8"/>
                                        </p:tgtEl>
                                      </p:cBhvr>
                                    </p:animEffect>
                                  </p:childTnLst>
                                </p:cTn>
                              </p:par>
                            </p:childTnLst>
                          </p:cTn>
                        </p:par>
                        <p:par>
                          <p:cTn id="69" fill="hold">
                            <p:stCondLst>
                              <p:cond delay="500"/>
                            </p:stCondLst>
                            <p:childTnLst>
                              <p:par>
                                <p:cTn id="70" presetID="22" presetClass="entr" presetSubtype="1" fill="hold" nodeType="after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wipe(up)">
                                      <p:cBhvr>
                                        <p:cTn id="72" dur="500"/>
                                        <p:tgtEl>
                                          <p:spTgt spid="7"/>
                                        </p:tgtEl>
                                      </p:cBhvr>
                                    </p:animEffect>
                                  </p:childTnLst>
                                </p:cTn>
                              </p:par>
                              <p:par>
                                <p:cTn id="73" presetID="22" presetClass="entr" presetSubtype="1" fill="hold" nodeType="with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up)">
                                      <p:cBhvr>
                                        <p:cTn id="75" dur="500"/>
                                        <p:tgtEl>
                                          <p:spTgt spid="9"/>
                                        </p:tgtEl>
                                      </p:cBhvr>
                                    </p:animEffect>
                                  </p:childTnLst>
                                </p:cTn>
                              </p:par>
                            </p:childTnLst>
                          </p:cTn>
                        </p:par>
                        <p:par>
                          <p:cTn id="76" fill="hold">
                            <p:stCondLst>
                              <p:cond delay="1000"/>
                            </p:stCondLst>
                            <p:childTnLst>
                              <p:par>
                                <p:cTn id="77" presetID="42" presetClass="entr" presetSubtype="0" fill="hold" grpId="0"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fade">
                                      <p:cBhvr>
                                        <p:cTn id="79" dur="1000"/>
                                        <p:tgtEl>
                                          <p:spTgt spid="10"/>
                                        </p:tgtEl>
                                      </p:cBhvr>
                                    </p:animEffect>
                                    <p:anim calcmode="lin" valueType="num">
                                      <p:cBhvr>
                                        <p:cTn id="80" dur="1000" fill="hold"/>
                                        <p:tgtEl>
                                          <p:spTgt spid="10"/>
                                        </p:tgtEl>
                                        <p:attrNameLst>
                                          <p:attrName>ppt_x</p:attrName>
                                        </p:attrNameLst>
                                      </p:cBhvr>
                                      <p:tavLst>
                                        <p:tav tm="0">
                                          <p:val>
                                            <p:strVal val="#ppt_x"/>
                                          </p:val>
                                        </p:tav>
                                        <p:tav tm="100000">
                                          <p:val>
                                            <p:strVal val="#ppt_x"/>
                                          </p:val>
                                        </p:tav>
                                      </p:tavLst>
                                    </p:anim>
                                    <p:anim calcmode="lin" valueType="num">
                                      <p:cBhvr>
                                        <p:cTn id="81" dur="1000" fill="hold"/>
                                        <p:tgtEl>
                                          <p:spTgt spid="1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fade">
                                      <p:cBhvr>
                                        <p:cTn id="84" dur="1000"/>
                                        <p:tgtEl>
                                          <p:spTgt spid="11"/>
                                        </p:tgtEl>
                                      </p:cBhvr>
                                    </p:animEffect>
                                    <p:anim calcmode="lin" valueType="num">
                                      <p:cBhvr>
                                        <p:cTn id="85" dur="1000" fill="hold"/>
                                        <p:tgtEl>
                                          <p:spTgt spid="11"/>
                                        </p:tgtEl>
                                        <p:attrNameLst>
                                          <p:attrName>ppt_x</p:attrName>
                                        </p:attrNameLst>
                                      </p:cBhvr>
                                      <p:tavLst>
                                        <p:tav tm="0">
                                          <p:val>
                                            <p:strVal val="#ppt_x"/>
                                          </p:val>
                                        </p:tav>
                                        <p:tav tm="100000">
                                          <p:val>
                                            <p:strVal val="#ppt_x"/>
                                          </p:val>
                                        </p:tav>
                                      </p:tavLst>
                                    </p:anim>
                                    <p:anim calcmode="lin" valueType="num">
                                      <p:cBhvr>
                                        <p:cTn id="86" dur="1000" fill="hold"/>
                                        <p:tgtEl>
                                          <p:spTgt spid="11"/>
                                        </p:tgtEl>
                                        <p:attrNameLst>
                                          <p:attrName>ppt_y</p:attrName>
                                        </p:attrNameLst>
                                      </p:cBhvr>
                                      <p:tavLst>
                                        <p:tav tm="0">
                                          <p:val>
                                            <p:strVal val="#ppt_y+.1"/>
                                          </p:val>
                                        </p:tav>
                                        <p:tav tm="100000">
                                          <p:val>
                                            <p:strVal val="#ppt_y"/>
                                          </p:val>
                                        </p:tav>
                                      </p:tavLst>
                                    </p:anim>
                                  </p:childTnLst>
                                </p:cTn>
                              </p:par>
                            </p:childTnLst>
                          </p:cTn>
                        </p:par>
                        <p:par>
                          <p:cTn id="87" fill="hold">
                            <p:stCondLst>
                              <p:cond delay="2000"/>
                            </p:stCondLst>
                            <p:childTnLst>
                              <p:par>
                                <p:cTn id="88" presetID="22" presetClass="entr" presetSubtype="1" fill="hold" nodeType="after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wipe(up)">
                                      <p:cBhvr>
                                        <p:cTn id="90" dur="500"/>
                                        <p:tgtEl>
                                          <p:spTgt spid="14"/>
                                        </p:tgtEl>
                                      </p:cBhvr>
                                    </p:animEffect>
                                  </p:childTnLst>
                                </p:cTn>
                              </p:par>
                              <p:par>
                                <p:cTn id="91" presetID="22" presetClass="entr" presetSubtype="1" fill="hold" nodeType="withEffect">
                                  <p:stCondLst>
                                    <p:cond delay="0"/>
                                  </p:stCondLst>
                                  <p:childTnLst>
                                    <p:set>
                                      <p:cBhvr>
                                        <p:cTn id="92" dur="1" fill="hold">
                                          <p:stCondLst>
                                            <p:cond delay="0"/>
                                          </p:stCondLst>
                                        </p:cTn>
                                        <p:tgtEl>
                                          <p:spTgt spid="97"/>
                                        </p:tgtEl>
                                        <p:attrNameLst>
                                          <p:attrName>style.visibility</p:attrName>
                                        </p:attrNameLst>
                                      </p:cBhvr>
                                      <p:to>
                                        <p:strVal val="visible"/>
                                      </p:to>
                                    </p:set>
                                    <p:animEffect transition="in" filter="wipe(up)">
                                      <p:cBhvr>
                                        <p:cTn id="93" dur="500"/>
                                        <p:tgtEl>
                                          <p:spTgt spid="97"/>
                                        </p:tgtEl>
                                      </p:cBhvr>
                                    </p:animEffect>
                                  </p:childTnLst>
                                </p:cTn>
                              </p:par>
                            </p:childTnLst>
                          </p:cTn>
                        </p:par>
                        <p:par>
                          <p:cTn id="94" fill="hold">
                            <p:stCondLst>
                              <p:cond delay="2500"/>
                            </p:stCondLst>
                            <p:childTnLst>
                              <p:par>
                                <p:cTn id="95" presetID="22" presetClass="entr" presetSubtype="1" fill="hold" grpId="0" nodeType="after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wipe(up)">
                                      <p:cBhvr>
                                        <p:cTn id="97" dur="500"/>
                                        <p:tgtEl>
                                          <p:spTgt spid="49"/>
                                        </p:tgtEl>
                                      </p:cBhvr>
                                    </p:animEffect>
                                  </p:childTnLst>
                                </p:cTn>
                              </p:par>
                              <p:par>
                                <p:cTn id="98" presetID="22" presetClass="entr" presetSubtype="1" fill="hold" nodeType="withEffect">
                                  <p:stCondLst>
                                    <p:cond delay="0"/>
                                  </p:stCondLst>
                                  <p:childTnLst>
                                    <p:set>
                                      <p:cBhvr>
                                        <p:cTn id="99" dur="1" fill="hold">
                                          <p:stCondLst>
                                            <p:cond delay="0"/>
                                          </p:stCondLst>
                                        </p:cTn>
                                        <p:tgtEl>
                                          <p:spTgt spid="18"/>
                                        </p:tgtEl>
                                        <p:attrNameLst>
                                          <p:attrName>style.visibility</p:attrName>
                                        </p:attrNameLst>
                                      </p:cBhvr>
                                      <p:to>
                                        <p:strVal val="visible"/>
                                      </p:to>
                                    </p:set>
                                    <p:animEffect transition="in" filter="wipe(up)">
                                      <p:cBhvr>
                                        <p:cTn id="100" dur="500"/>
                                        <p:tgtEl>
                                          <p:spTgt spid="18"/>
                                        </p:tgtEl>
                                      </p:cBhvr>
                                    </p:animEffect>
                                  </p:childTnLst>
                                </p:cTn>
                              </p:par>
                            </p:childTnLst>
                          </p:cTn>
                        </p:par>
                        <p:par>
                          <p:cTn id="101" fill="hold">
                            <p:stCondLst>
                              <p:cond delay="3000"/>
                            </p:stCondLst>
                            <p:childTnLst>
                              <p:par>
                                <p:cTn id="102" presetID="35" presetClass="entr" presetSubtype="0" fill="hold" grpId="0" nodeType="afterEffect">
                                  <p:stCondLst>
                                    <p:cond delay="0"/>
                                  </p:stCondLst>
                                  <p:childTnLst>
                                    <p:set>
                                      <p:cBhvr>
                                        <p:cTn id="103" dur="1" fill="hold">
                                          <p:stCondLst>
                                            <p:cond delay="0"/>
                                          </p:stCondLst>
                                        </p:cTn>
                                        <p:tgtEl>
                                          <p:spTgt spid="110"/>
                                        </p:tgtEl>
                                        <p:attrNameLst>
                                          <p:attrName>style.visibility</p:attrName>
                                        </p:attrNameLst>
                                      </p:cBhvr>
                                      <p:to>
                                        <p:strVal val="visible"/>
                                      </p:to>
                                    </p:set>
                                    <p:animEffect transition="in" filter="fade">
                                      <p:cBhvr>
                                        <p:cTn id="104" dur="2000"/>
                                        <p:tgtEl>
                                          <p:spTgt spid="110"/>
                                        </p:tgtEl>
                                      </p:cBhvr>
                                    </p:animEffect>
                                    <p:anim calcmode="lin" valueType="num">
                                      <p:cBhvr>
                                        <p:cTn id="105" dur="2000" fill="hold"/>
                                        <p:tgtEl>
                                          <p:spTgt spid="110"/>
                                        </p:tgtEl>
                                        <p:attrNameLst>
                                          <p:attrName>style.rotation</p:attrName>
                                        </p:attrNameLst>
                                      </p:cBhvr>
                                      <p:tavLst>
                                        <p:tav tm="0">
                                          <p:val>
                                            <p:fltVal val="720"/>
                                          </p:val>
                                        </p:tav>
                                        <p:tav tm="100000">
                                          <p:val>
                                            <p:fltVal val="0"/>
                                          </p:val>
                                        </p:tav>
                                      </p:tavLst>
                                    </p:anim>
                                    <p:anim calcmode="lin" valueType="num">
                                      <p:cBhvr>
                                        <p:cTn id="106" dur="2000" fill="hold"/>
                                        <p:tgtEl>
                                          <p:spTgt spid="110"/>
                                        </p:tgtEl>
                                        <p:attrNameLst>
                                          <p:attrName>ppt_h</p:attrName>
                                        </p:attrNameLst>
                                      </p:cBhvr>
                                      <p:tavLst>
                                        <p:tav tm="0">
                                          <p:val>
                                            <p:fltVal val="0"/>
                                          </p:val>
                                        </p:tav>
                                        <p:tav tm="100000">
                                          <p:val>
                                            <p:strVal val="#ppt_h"/>
                                          </p:val>
                                        </p:tav>
                                      </p:tavLst>
                                    </p:anim>
                                    <p:anim calcmode="lin" valueType="num">
                                      <p:cBhvr>
                                        <p:cTn id="107" dur="2000" fill="hold"/>
                                        <p:tgtEl>
                                          <p:spTgt spid="110"/>
                                        </p:tgtEl>
                                        <p:attrNameLst>
                                          <p:attrName>ppt_w</p:attrName>
                                        </p:attrNameLst>
                                      </p:cBhvr>
                                      <p:tavLst>
                                        <p:tav tm="0">
                                          <p:val>
                                            <p:fltVal val="0"/>
                                          </p:val>
                                        </p:tav>
                                        <p:tav tm="100000">
                                          <p:val>
                                            <p:strVal val="#ppt_w"/>
                                          </p:val>
                                        </p:tav>
                                      </p:tavLst>
                                    </p:anim>
                                  </p:childTnLst>
                                </p:cTn>
                              </p:par>
                            </p:childTnLst>
                          </p:cTn>
                        </p:par>
                        <p:par>
                          <p:cTn id="108" fill="hold">
                            <p:stCondLst>
                              <p:cond delay="5000"/>
                            </p:stCondLst>
                            <p:childTnLst>
                              <p:par>
                                <p:cTn id="109" presetID="22" presetClass="entr" presetSubtype="1" fill="hold" nodeType="afterEffect">
                                  <p:stCondLst>
                                    <p:cond delay="0"/>
                                  </p:stCondLst>
                                  <p:childTnLst>
                                    <p:set>
                                      <p:cBhvr>
                                        <p:cTn id="110" dur="1" fill="hold">
                                          <p:stCondLst>
                                            <p:cond delay="0"/>
                                          </p:stCondLst>
                                        </p:cTn>
                                        <p:tgtEl>
                                          <p:spTgt spid="19"/>
                                        </p:tgtEl>
                                        <p:attrNameLst>
                                          <p:attrName>style.visibility</p:attrName>
                                        </p:attrNameLst>
                                      </p:cBhvr>
                                      <p:to>
                                        <p:strVal val="visible"/>
                                      </p:to>
                                    </p:set>
                                    <p:animEffect transition="in" filter="wipe(up)">
                                      <p:cBhvr>
                                        <p:cTn id="111" dur="500"/>
                                        <p:tgtEl>
                                          <p:spTgt spid="19"/>
                                        </p:tgtEl>
                                      </p:cBhvr>
                                    </p:animEffect>
                                  </p:childTnLst>
                                </p:cTn>
                              </p:par>
                            </p:childTnLst>
                          </p:cTn>
                        </p:par>
                        <p:par>
                          <p:cTn id="112" fill="hold">
                            <p:stCondLst>
                              <p:cond delay="5500"/>
                            </p:stCondLst>
                            <p:childTnLst>
                              <p:par>
                                <p:cTn id="113" presetID="22" presetClass="entr" presetSubtype="1" fill="hold" nodeType="afterEffect">
                                  <p:stCondLst>
                                    <p:cond delay="0"/>
                                  </p:stCondLst>
                                  <p:childTnLst>
                                    <p:set>
                                      <p:cBhvr>
                                        <p:cTn id="114" dur="1" fill="hold">
                                          <p:stCondLst>
                                            <p:cond delay="0"/>
                                          </p:stCondLst>
                                        </p:cTn>
                                        <p:tgtEl>
                                          <p:spTgt spid="23"/>
                                        </p:tgtEl>
                                        <p:attrNameLst>
                                          <p:attrName>style.visibility</p:attrName>
                                        </p:attrNameLst>
                                      </p:cBhvr>
                                      <p:to>
                                        <p:strVal val="visible"/>
                                      </p:to>
                                    </p:set>
                                    <p:animEffect transition="in" filter="wipe(up)">
                                      <p:cBhvr>
                                        <p:cTn id="115" dur="500"/>
                                        <p:tgtEl>
                                          <p:spTgt spid="23"/>
                                        </p:tgtEl>
                                      </p:cBhvr>
                                    </p:animEffect>
                                  </p:childTnLst>
                                </p:cTn>
                              </p:par>
                              <p:par>
                                <p:cTn id="116" presetID="22" presetClass="entr" presetSubtype="1" fill="hold" grpId="0" nodeType="withEffect">
                                  <p:stCondLst>
                                    <p:cond delay="0"/>
                                  </p:stCondLst>
                                  <p:childTnLst>
                                    <p:set>
                                      <p:cBhvr>
                                        <p:cTn id="117" dur="1" fill="hold">
                                          <p:stCondLst>
                                            <p:cond delay="0"/>
                                          </p:stCondLst>
                                        </p:cTn>
                                        <p:tgtEl>
                                          <p:spTgt spid="50"/>
                                        </p:tgtEl>
                                        <p:attrNameLst>
                                          <p:attrName>style.visibility</p:attrName>
                                        </p:attrNameLst>
                                      </p:cBhvr>
                                      <p:to>
                                        <p:strVal val="visible"/>
                                      </p:to>
                                    </p:set>
                                    <p:animEffect transition="in" filter="wipe(up)">
                                      <p:cBhvr>
                                        <p:cTn id="11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10" grpId="0"/>
      <p:bldP spid="11" grpId="0"/>
      <p:bldP spid="28" grpId="0" animBg="1"/>
      <p:bldP spid="30" grpId="0"/>
      <p:bldP spid="31" grpId="0"/>
      <p:bldP spid="49" grpId="0"/>
      <p:bldP spid="50" grpId="0"/>
      <p:bldP spid="51" grpId="0" animBg="1"/>
      <p:bldP spid="110" grpId="0" animBg="1"/>
      <p:bldP spid="120"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ED4C43F-439C-4361-8C90-4372090E6F86}"/>
              </a:ext>
            </a:extLst>
          </p:cNvPr>
          <p:cNvSpPr txBox="1"/>
          <p:nvPr/>
        </p:nvSpPr>
        <p:spPr>
          <a:xfrm>
            <a:off x="971600" y="1124744"/>
            <a:ext cx="4752528" cy="461665"/>
          </a:xfrm>
          <a:prstGeom prst="rect">
            <a:avLst/>
          </a:prstGeom>
          <a:noFill/>
        </p:spPr>
        <p:txBody>
          <a:bodyPr wrap="square" rtlCol="0">
            <a:spAutoFit/>
          </a:bodyPr>
          <a:lstStyle/>
          <a:p>
            <a:r>
              <a:rPr lang="zh-CN" altLang="en-US" dirty="0"/>
              <a:t>（</a:t>
            </a:r>
            <a:r>
              <a:rPr lang="en-US" altLang="zh-CN" dirty="0"/>
              <a:t>2</a:t>
            </a:r>
            <a:r>
              <a:rPr lang="zh-CN" altLang="en-US" dirty="0"/>
              <a:t>）采用超时重发后可能的结果</a:t>
            </a:r>
          </a:p>
        </p:txBody>
      </p:sp>
      <p:sp>
        <p:nvSpPr>
          <p:cNvPr id="5" name="文本框 4">
            <a:extLst>
              <a:ext uri="{FF2B5EF4-FFF2-40B4-BE49-F238E27FC236}">
                <a16:creationId xmlns:a16="http://schemas.microsoft.com/office/drawing/2014/main" id="{5896B918-ACD0-4569-ABC8-0684536BFB38}"/>
              </a:ext>
            </a:extLst>
          </p:cNvPr>
          <p:cNvSpPr txBox="1"/>
          <p:nvPr/>
        </p:nvSpPr>
        <p:spPr>
          <a:xfrm>
            <a:off x="1331640" y="1766468"/>
            <a:ext cx="3384376"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t>如果是数据报文丢失</a:t>
            </a:r>
          </a:p>
        </p:txBody>
      </p:sp>
      <p:sp>
        <p:nvSpPr>
          <p:cNvPr id="6" name="文本框 5">
            <a:extLst>
              <a:ext uri="{FF2B5EF4-FFF2-40B4-BE49-F238E27FC236}">
                <a16:creationId xmlns:a16="http://schemas.microsoft.com/office/drawing/2014/main" id="{7F8BDA2D-F887-4611-81AF-78F225913C56}"/>
              </a:ext>
            </a:extLst>
          </p:cNvPr>
          <p:cNvSpPr txBox="1"/>
          <p:nvPr/>
        </p:nvSpPr>
        <p:spPr>
          <a:xfrm>
            <a:off x="1304297" y="2390241"/>
            <a:ext cx="5328592" cy="461665"/>
          </a:xfrm>
          <a:prstGeom prst="rect">
            <a:avLst/>
          </a:prstGeom>
          <a:noFill/>
        </p:spPr>
        <p:txBody>
          <a:bodyPr wrap="square" rtlCol="0">
            <a:spAutoFit/>
          </a:bodyPr>
          <a:lstStyle/>
          <a:p>
            <a:r>
              <a:rPr lang="zh-CN" altLang="en-US" dirty="0"/>
              <a:t>接收端只接收到一次正确的报文</a:t>
            </a:r>
          </a:p>
        </p:txBody>
      </p:sp>
      <p:sp>
        <p:nvSpPr>
          <p:cNvPr id="7" name="文本框 6">
            <a:extLst>
              <a:ext uri="{FF2B5EF4-FFF2-40B4-BE49-F238E27FC236}">
                <a16:creationId xmlns:a16="http://schemas.microsoft.com/office/drawing/2014/main" id="{7E738827-001A-4FB1-92A8-7473A20625DC}"/>
              </a:ext>
            </a:extLst>
          </p:cNvPr>
          <p:cNvSpPr txBox="1"/>
          <p:nvPr/>
        </p:nvSpPr>
        <p:spPr>
          <a:xfrm>
            <a:off x="1358982" y="2951496"/>
            <a:ext cx="4077113"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t>如果是否定应答报文丢失</a:t>
            </a:r>
          </a:p>
        </p:txBody>
      </p:sp>
      <p:sp>
        <p:nvSpPr>
          <p:cNvPr id="8" name="文本框 7">
            <a:extLst>
              <a:ext uri="{FF2B5EF4-FFF2-40B4-BE49-F238E27FC236}">
                <a16:creationId xmlns:a16="http://schemas.microsoft.com/office/drawing/2014/main" id="{96875A43-E1BE-4713-9D36-9CC0B7D6DCBC}"/>
              </a:ext>
            </a:extLst>
          </p:cNvPr>
          <p:cNvSpPr txBox="1"/>
          <p:nvPr/>
        </p:nvSpPr>
        <p:spPr>
          <a:xfrm>
            <a:off x="1331640" y="3575269"/>
            <a:ext cx="5328592" cy="461665"/>
          </a:xfrm>
          <a:prstGeom prst="rect">
            <a:avLst/>
          </a:prstGeom>
          <a:noFill/>
        </p:spPr>
        <p:txBody>
          <a:bodyPr wrap="square" rtlCol="0">
            <a:spAutoFit/>
          </a:bodyPr>
          <a:lstStyle/>
          <a:p>
            <a:r>
              <a:rPr lang="zh-CN" altLang="en-US" dirty="0"/>
              <a:t>接收端只接收到一次正确的报文</a:t>
            </a:r>
          </a:p>
        </p:txBody>
      </p:sp>
      <p:sp>
        <p:nvSpPr>
          <p:cNvPr id="9" name="文本框 8">
            <a:extLst>
              <a:ext uri="{FF2B5EF4-FFF2-40B4-BE49-F238E27FC236}">
                <a16:creationId xmlns:a16="http://schemas.microsoft.com/office/drawing/2014/main" id="{AF544F3E-B396-4227-A405-9DE63E174A96}"/>
              </a:ext>
            </a:extLst>
          </p:cNvPr>
          <p:cNvSpPr txBox="1"/>
          <p:nvPr/>
        </p:nvSpPr>
        <p:spPr>
          <a:xfrm>
            <a:off x="1387299" y="4136524"/>
            <a:ext cx="4048796"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t>如果是肯定应答报文丢失</a:t>
            </a:r>
          </a:p>
        </p:txBody>
      </p:sp>
      <p:sp>
        <p:nvSpPr>
          <p:cNvPr id="10" name="文本框 9">
            <a:extLst>
              <a:ext uri="{FF2B5EF4-FFF2-40B4-BE49-F238E27FC236}">
                <a16:creationId xmlns:a16="http://schemas.microsoft.com/office/drawing/2014/main" id="{090C0802-72F1-4C02-837B-D2672A188496}"/>
              </a:ext>
            </a:extLst>
          </p:cNvPr>
          <p:cNvSpPr txBox="1"/>
          <p:nvPr/>
        </p:nvSpPr>
        <p:spPr>
          <a:xfrm>
            <a:off x="1359956" y="4760297"/>
            <a:ext cx="6092364" cy="461665"/>
          </a:xfrm>
          <a:prstGeom prst="rect">
            <a:avLst/>
          </a:prstGeom>
          <a:noFill/>
        </p:spPr>
        <p:txBody>
          <a:bodyPr wrap="square" rtlCol="0">
            <a:spAutoFit/>
          </a:bodyPr>
          <a:lstStyle/>
          <a:p>
            <a:r>
              <a:rPr lang="zh-CN" altLang="en-US" dirty="0"/>
              <a:t>接收端接收到二次正确的报文（重复报文）</a:t>
            </a:r>
          </a:p>
        </p:txBody>
      </p:sp>
      <p:sp>
        <p:nvSpPr>
          <p:cNvPr id="11" name="文本框 10">
            <a:extLst>
              <a:ext uri="{FF2B5EF4-FFF2-40B4-BE49-F238E27FC236}">
                <a16:creationId xmlns:a16="http://schemas.microsoft.com/office/drawing/2014/main" id="{44282E0E-5EE7-4CEF-A2E6-B535615BEE5D}"/>
              </a:ext>
            </a:extLst>
          </p:cNvPr>
          <p:cNvSpPr txBox="1"/>
          <p:nvPr/>
        </p:nvSpPr>
        <p:spPr>
          <a:xfrm>
            <a:off x="683568" y="5372326"/>
            <a:ext cx="7528680" cy="954107"/>
          </a:xfrm>
          <a:prstGeom prst="rect">
            <a:avLst/>
          </a:prstGeom>
          <a:solidFill>
            <a:srgbClr val="C00000"/>
          </a:solidFill>
        </p:spPr>
        <p:txBody>
          <a:bodyPr wrap="square" rtlCol="0">
            <a:spAutoFit/>
          </a:bodyPr>
          <a:lstStyle/>
          <a:p>
            <a:pPr algn="ctr"/>
            <a:r>
              <a:rPr lang="zh-CN" altLang="en-US" sz="2800" dirty="0">
                <a:solidFill>
                  <a:schemeClr val="bg1"/>
                </a:solidFill>
              </a:rPr>
              <a:t>第三种结果是接收端收到了重复的数据报文，这也是一种错误。</a:t>
            </a:r>
          </a:p>
        </p:txBody>
      </p:sp>
    </p:spTree>
    <p:extLst>
      <p:ext uri="{BB962C8B-B14F-4D97-AF65-F5344CB8AC3E}">
        <p14:creationId xmlns:p14="http://schemas.microsoft.com/office/powerpoint/2010/main" val="12278985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203677B-7ED4-424E-94A9-D81537F83097}"/>
              </a:ext>
            </a:extLst>
          </p:cNvPr>
          <p:cNvSpPr txBox="1"/>
          <p:nvPr/>
        </p:nvSpPr>
        <p:spPr>
          <a:xfrm>
            <a:off x="971600" y="1124744"/>
            <a:ext cx="4752528" cy="461665"/>
          </a:xfrm>
          <a:prstGeom prst="rect">
            <a:avLst/>
          </a:prstGeom>
          <a:noFill/>
        </p:spPr>
        <p:txBody>
          <a:bodyPr wrap="square" rtlCol="0">
            <a:spAutoFit/>
          </a:bodyPr>
          <a:lstStyle/>
          <a:p>
            <a:r>
              <a:rPr lang="en-US" altLang="zh-CN" dirty="0"/>
              <a:t>4</a:t>
            </a:r>
            <a:r>
              <a:rPr lang="zh-CN" altLang="en-US" dirty="0"/>
              <a:t>、对停止等待协议的改进</a:t>
            </a:r>
          </a:p>
        </p:txBody>
      </p:sp>
      <p:sp>
        <p:nvSpPr>
          <p:cNvPr id="5" name="文本框 4">
            <a:extLst>
              <a:ext uri="{FF2B5EF4-FFF2-40B4-BE49-F238E27FC236}">
                <a16:creationId xmlns:a16="http://schemas.microsoft.com/office/drawing/2014/main" id="{04F00052-E1A0-466B-97CF-626599CB5D29}"/>
              </a:ext>
            </a:extLst>
          </p:cNvPr>
          <p:cNvSpPr txBox="1"/>
          <p:nvPr/>
        </p:nvSpPr>
        <p:spPr>
          <a:xfrm>
            <a:off x="971600" y="1713875"/>
            <a:ext cx="7848872" cy="461665"/>
          </a:xfrm>
          <a:prstGeom prst="rect">
            <a:avLst/>
          </a:prstGeom>
          <a:noFill/>
        </p:spPr>
        <p:txBody>
          <a:bodyPr wrap="square" rtlCol="0">
            <a:spAutoFit/>
          </a:bodyPr>
          <a:lstStyle/>
          <a:p>
            <a:r>
              <a:rPr lang="zh-CN" altLang="en-US" dirty="0"/>
              <a:t>针对采用重传计时器后出现的新问题，有如下改进方法：</a:t>
            </a:r>
          </a:p>
        </p:txBody>
      </p:sp>
      <p:sp>
        <p:nvSpPr>
          <p:cNvPr id="6" name="文本框 5">
            <a:extLst>
              <a:ext uri="{FF2B5EF4-FFF2-40B4-BE49-F238E27FC236}">
                <a16:creationId xmlns:a16="http://schemas.microsoft.com/office/drawing/2014/main" id="{79B535B3-83BF-4421-80F6-7C8060004F8D}"/>
              </a:ext>
            </a:extLst>
          </p:cNvPr>
          <p:cNvSpPr txBox="1"/>
          <p:nvPr/>
        </p:nvSpPr>
        <p:spPr>
          <a:xfrm>
            <a:off x="970789" y="2306333"/>
            <a:ext cx="7606235" cy="830997"/>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t>对报文编号，接收方对收到的报文进行编号重复检查，丢弃编号重复的报文，从而解决重复报文的问题。</a:t>
            </a:r>
          </a:p>
        </p:txBody>
      </p:sp>
      <p:sp>
        <p:nvSpPr>
          <p:cNvPr id="7" name="文本框 6">
            <a:extLst>
              <a:ext uri="{FF2B5EF4-FFF2-40B4-BE49-F238E27FC236}">
                <a16:creationId xmlns:a16="http://schemas.microsoft.com/office/drawing/2014/main" id="{7806EDE5-47C5-446E-B848-39F0C60A0BED}"/>
              </a:ext>
            </a:extLst>
          </p:cNvPr>
          <p:cNvSpPr txBox="1"/>
          <p:nvPr/>
        </p:nvSpPr>
        <p:spPr>
          <a:xfrm>
            <a:off x="970788" y="3268123"/>
            <a:ext cx="7606235" cy="1569660"/>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t>接收方不再发送否定应答报文，只对无差错的数据报文发送肯定应答报文（并改名为确认报文）。对于有差错的报文，由于没有收到确认报文而超时，导致发送方重发该报文。</a:t>
            </a:r>
          </a:p>
        </p:txBody>
      </p:sp>
      <p:sp>
        <p:nvSpPr>
          <p:cNvPr id="8" name="矩形 7">
            <a:extLst>
              <a:ext uri="{FF2B5EF4-FFF2-40B4-BE49-F238E27FC236}">
                <a16:creationId xmlns:a16="http://schemas.microsoft.com/office/drawing/2014/main" id="{5741DEBD-65B1-4443-B97C-15A5F9260FB3}"/>
              </a:ext>
            </a:extLst>
          </p:cNvPr>
          <p:cNvSpPr/>
          <p:nvPr/>
        </p:nvSpPr>
        <p:spPr>
          <a:xfrm>
            <a:off x="970788" y="4913292"/>
            <a:ext cx="7921692"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t>在确认报文中添加确认信息，以明确被确认的报文。</a:t>
            </a:r>
          </a:p>
        </p:txBody>
      </p:sp>
      <p:sp>
        <p:nvSpPr>
          <p:cNvPr id="9" name="矩形 8">
            <a:extLst>
              <a:ext uri="{FF2B5EF4-FFF2-40B4-BE49-F238E27FC236}">
                <a16:creationId xmlns:a16="http://schemas.microsoft.com/office/drawing/2014/main" id="{8465D711-64CC-4BD2-B443-25706390EFE2}"/>
              </a:ext>
            </a:extLst>
          </p:cNvPr>
          <p:cNvSpPr/>
          <p:nvPr/>
        </p:nvSpPr>
        <p:spPr>
          <a:xfrm>
            <a:off x="957563" y="5502423"/>
            <a:ext cx="7606235" cy="830997"/>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t>接收方收到重复报文后，在丢弃重复报文的同时，也要向发送方发出针对该重复报文的确认报文。</a:t>
            </a:r>
          </a:p>
        </p:txBody>
      </p:sp>
    </p:spTree>
    <p:extLst>
      <p:ext uri="{BB962C8B-B14F-4D97-AF65-F5344CB8AC3E}">
        <p14:creationId xmlns:p14="http://schemas.microsoft.com/office/powerpoint/2010/main" val="507257989"/>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BE9659C-2FF1-4AFD-87E5-73F361FBB87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2432294" y="2852938"/>
            <a:ext cx="538600" cy="1440156"/>
          </a:xfrm>
          <a:prstGeom prst="rect">
            <a:avLst/>
          </a:prstGeom>
        </p:spPr>
      </p:pic>
      <p:cxnSp>
        <p:nvCxnSpPr>
          <p:cNvPr id="6" name="直接连接符 5">
            <a:extLst>
              <a:ext uri="{FF2B5EF4-FFF2-40B4-BE49-F238E27FC236}">
                <a16:creationId xmlns:a16="http://schemas.microsoft.com/office/drawing/2014/main" id="{EC460226-8FDD-482D-9E66-7307B7DE5517}"/>
              </a:ext>
            </a:extLst>
          </p:cNvPr>
          <p:cNvCxnSpPr>
            <a:cxnSpLocks/>
          </p:cNvCxnSpPr>
          <p:nvPr/>
        </p:nvCxnSpPr>
        <p:spPr bwMode="auto">
          <a:xfrm>
            <a:off x="3100562" y="2708920"/>
            <a:ext cx="0" cy="2733789"/>
          </a:xfrm>
          <a:prstGeom prst="line">
            <a:avLst/>
          </a:prstGeom>
          <a:solidFill>
            <a:schemeClr val="accent1"/>
          </a:solidFill>
          <a:ln w="57150" cap="flat" cmpd="sng" algn="ctr">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 name="直接连接符 8">
            <a:extLst>
              <a:ext uri="{FF2B5EF4-FFF2-40B4-BE49-F238E27FC236}">
                <a16:creationId xmlns:a16="http://schemas.microsoft.com/office/drawing/2014/main" id="{DB894D8F-9FF7-4984-BCAF-9A85C98FF546}"/>
              </a:ext>
            </a:extLst>
          </p:cNvPr>
          <p:cNvCxnSpPr>
            <a:cxnSpLocks/>
          </p:cNvCxnSpPr>
          <p:nvPr/>
        </p:nvCxnSpPr>
        <p:spPr bwMode="auto">
          <a:xfrm>
            <a:off x="5220072" y="2708920"/>
            <a:ext cx="0" cy="2733789"/>
          </a:xfrm>
          <a:prstGeom prst="line">
            <a:avLst/>
          </a:prstGeom>
          <a:solidFill>
            <a:schemeClr val="accent1"/>
          </a:solidFill>
          <a:ln w="57150" cap="flat" cmpd="sng" algn="ctr">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乘号 13">
            <a:extLst>
              <a:ext uri="{FF2B5EF4-FFF2-40B4-BE49-F238E27FC236}">
                <a16:creationId xmlns:a16="http://schemas.microsoft.com/office/drawing/2014/main" id="{BB25F75B-D70D-4932-98EB-E8DB0A5BD00B}"/>
              </a:ext>
            </a:extLst>
          </p:cNvPr>
          <p:cNvSpPr/>
          <p:nvPr/>
        </p:nvSpPr>
        <p:spPr bwMode="auto">
          <a:xfrm>
            <a:off x="3515457" y="3645024"/>
            <a:ext cx="398176" cy="469263"/>
          </a:xfrm>
          <a:prstGeom prst="mathMultiply">
            <a:avLst/>
          </a:prstGeom>
          <a:solidFill>
            <a:srgbClr val="FF0000"/>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cxnSp>
        <p:nvCxnSpPr>
          <p:cNvPr id="16" name="直接连接符 15">
            <a:extLst>
              <a:ext uri="{FF2B5EF4-FFF2-40B4-BE49-F238E27FC236}">
                <a16:creationId xmlns:a16="http://schemas.microsoft.com/office/drawing/2014/main" id="{58C3301F-DF0C-4E24-8E7D-ED6DA9ACF379}"/>
              </a:ext>
            </a:extLst>
          </p:cNvPr>
          <p:cNvCxnSpPr>
            <a:cxnSpLocks/>
          </p:cNvCxnSpPr>
          <p:nvPr/>
        </p:nvCxnSpPr>
        <p:spPr bwMode="auto">
          <a:xfrm>
            <a:off x="2441746" y="2996952"/>
            <a:ext cx="658816" cy="1"/>
          </a:xfrm>
          <a:prstGeom prst="line">
            <a:avLst/>
          </a:prstGeom>
          <a:solidFill>
            <a:schemeClr val="accent1"/>
          </a:solidFill>
          <a:ln w="190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直接连接符 17">
            <a:extLst>
              <a:ext uri="{FF2B5EF4-FFF2-40B4-BE49-F238E27FC236}">
                <a16:creationId xmlns:a16="http://schemas.microsoft.com/office/drawing/2014/main" id="{C065C1EE-7899-4BC1-8C9A-4E4452F54757}"/>
              </a:ext>
            </a:extLst>
          </p:cNvPr>
          <p:cNvCxnSpPr>
            <a:cxnSpLocks/>
          </p:cNvCxnSpPr>
          <p:nvPr/>
        </p:nvCxnSpPr>
        <p:spPr bwMode="auto">
          <a:xfrm>
            <a:off x="2437020" y="4147821"/>
            <a:ext cx="658816" cy="1"/>
          </a:xfrm>
          <a:prstGeom prst="line">
            <a:avLst/>
          </a:prstGeom>
          <a:solidFill>
            <a:schemeClr val="accent1"/>
          </a:solidFill>
          <a:ln w="190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21" name="组合 20">
            <a:extLst>
              <a:ext uri="{FF2B5EF4-FFF2-40B4-BE49-F238E27FC236}">
                <a16:creationId xmlns:a16="http://schemas.microsoft.com/office/drawing/2014/main" id="{25212268-6344-4968-B913-5F22FAFEDDAC}"/>
              </a:ext>
            </a:extLst>
          </p:cNvPr>
          <p:cNvGrpSpPr/>
          <p:nvPr/>
        </p:nvGrpSpPr>
        <p:grpSpPr>
          <a:xfrm>
            <a:off x="3100562" y="2805822"/>
            <a:ext cx="2119510" cy="551170"/>
            <a:chOff x="3172570" y="2157750"/>
            <a:chExt cx="2119510" cy="551170"/>
          </a:xfrm>
        </p:grpSpPr>
        <p:cxnSp>
          <p:nvCxnSpPr>
            <p:cNvPr id="11" name="直接箭头连接符 10">
              <a:extLst>
                <a:ext uri="{FF2B5EF4-FFF2-40B4-BE49-F238E27FC236}">
                  <a16:creationId xmlns:a16="http://schemas.microsoft.com/office/drawing/2014/main" id="{8A0AAACF-4E11-42E8-92CE-CA4BD8723898}"/>
                </a:ext>
              </a:extLst>
            </p:cNvPr>
            <p:cNvCxnSpPr>
              <a:cxnSpLocks/>
            </p:cNvCxnSpPr>
            <p:nvPr/>
          </p:nvCxnSpPr>
          <p:spPr bwMode="auto">
            <a:xfrm>
              <a:off x="3172570" y="2348880"/>
              <a:ext cx="2119510" cy="360040"/>
            </a:xfrm>
            <a:prstGeom prst="straightConnector1">
              <a:avLst/>
            </a:prstGeom>
            <a:solidFill>
              <a:schemeClr val="accent1"/>
            </a:solidFill>
            <a:ln w="28575" cap="flat" cmpd="sng" algn="ctr">
              <a:solidFill>
                <a:srgbClr val="00000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 name="文本框 18">
              <a:extLst>
                <a:ext uri="{FF2B5EF4-FFF2-40B4-BE49-F238E27FC236}">
                  <a16:creationId xmlns:a16="http://schemas.microsoft.com/office/drawing/2014/main" id="{5FF3DFAF-CA86-4259-B08E-917E8C35670E}"/>
                </a:ext>
              </a:extLst>
            </p:cNvPr>
            <p:cNvSpPr txBox="1"/>
            <p:nvPr/>
          </p:nvSpPr>
          <p:spPr>
            <a:xfrm rot="531106">
              <a:off x="3809264" y="2157750"/>
              <a:ext cx="958181" cy="369332"/>
            </a:xfrm>
            <a:prstGeom prst="rect">
              <a:avLst/>
            </a:prstGeom>
            <a:noFill/>
          </p:spPr>
          <p:txBody>
            <a:bodyPr wrap="square" rtlCol="0">
              <a:spAutoFit/>
            </a:bodyPr>
            <a:lstStyle/>
            <a:p>
              <a:r>
                <a:rPr lang="en-US" altLang="zh-CN" sz="1800" dirty="0">
                  <a:latin typeface="+mj-ea"/>
                  <a:ea typeface="+mj-ea"/>
                </a:rPr>
                <a:t>F</a:t>
              </a:r>
              <a:r>
                <a:rPr lang="zh-CN" altLang="en-US" sz="1800" dirty="0">
                  <a:latin typeface="+mj-ea"/>
                  <a:ea typeface="+mj-ea"/>
                </a:rPr>
                <a:t>（</a:t>
              </a:r>
              <a:r>
                <a:rPr lang="en-US" altLang="zh-CN" sz="1800" dirty="0">
                  <a:latin typeface="+mj-ea"/>
                  <a:ea typeface="+mj-ea"/>
                </a:rPr>
                <a:t>0</a:t>
              </a:r>
              <a:r>
                <a:rPr lang="zh-CN" altLang="en-US" sz="1800" dirty="0">
                  <a:latin typeface="+mj-ea"/>
                  <a:ea typeface="+mj-ea"/>
                </a:rPr>
                <a:t>）</a:t>
              </a:r>
            </a:p>
          </p:txBody>
        </p:sp>
      </p:grpSp>
      <p:grpSp>
        <p:nvGrpSpPr>
          <p:cNvPr id="22" name="组合 21">
            <a:extLst>
              <a:ext uri="{FF2B5EF4-FFF2-40B4-BE49-F238E27FC236}">
                <a16:creationId xmlns:a16="http://schemas.microsoft.com/office/drawing/2014/main" id="{249883D3-46DA-452C-AC8F-EC0B61882F33}"/>
              </a:ext>
            </a:extLst>
          </p:cNvPr>
          <p:cNvGrpSpPr/>
          <p:nvPr/>
        </p:nvGrpSpPr>
        <p:grpSpPr>
          <a:xfrm>
            <a:off x="3127641" y="3947122"/>
            <a:ext cx="2119510" cy="551170"/>
            <a:chOff x="3172570" y="2157750"/>
            <a:chExt cx="2119510" cy="551170"/>
          </a:xfrm>
        </p:grpSpPr>
        <p:cxnSp>
          <p:nvCxnSpPr>
            <p:cNvPr id="23" name="直接箭头连接符 22">
              <a:extLst>
                <a:ext uri="{FF2B5EF4-FFF2-40B4-BE49-F238E27FC236}">
                  <a16:creationId xmlns:a16="http://schemas.microsoft.com/office/drawing/2014/main" id="{7621DC67-32EA-40E7-B3DE-1510EA217324}"/>
                </a:ext>
              </a:extLst>
            </p:cNvPr>
            <p:cNvCxnSpPr>
              <a:cxnSpLocks/>
            </p:cNvCxnSpPr>
            <p:nvPr/>
          </p:nvCxnSpPr>
          <p:spPr bwMode="auto">
            <a:xfrm>
              <a:off x="3172570" y="2348880"/>
              <a:ext cx="2119510" cy="360040"/>
            </a:xfrm>
            <a:prstGeom prst="straightConnector1">
              <a:avLst/>
            </a:prstGeom>
            <a:solidFill>
              <a:schemeClr val="accent1"/>
            </a:solidFill>
            <a:ln w="28575" cap="flat" cmpd="sng" algn="ctr">
              <a:solidFill>
                <a:srgbClr val="00000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 name="文本框 23">
              <a:extLst>
                <a:ext uri="{FF2B5EF4-FFF2-40B4-BE49-F238E27FC236}">
                  <a16:creationId xmlns:a16="http://schemas.microsoft.com/office/drawing/2014/main" id="{A274E7A0-D6EB-4D53-B8CC-229198625DC0}"/>
                </a:ext>
              </a:extLst>
            </p:cNvPr>
            <p:cNvSpPr txBox="1"/>
            <p:nvPr/>
          </p:nvSpPr>
          <p:spPr>
            <a:xfrm rot="531106">
              <a:off x="3809264" y="2157750"/>
              <a:ext cx="958181" cy="369332"/>
            </a:xfrm>
            <a:prstGeom prst="rect">
              <a:avLst/>
            </a:prstGeom>
            <a:noFill/>
          </p:spPr>
          <p:txBody>
            <a:bodyPr wrap="square" rtlCol="0">
              <a:spAutoFit/>
            </a:bodyPr>
            <a:lstStyle/>
            <a:p>
              <a:r>
                <a:rPr lang="en-US" altLang="zh-CN" sz="1800" dirty="0">
                  <a:latin typeface="+mj-ea"/>
                  <a:ea typeface="+mj-ea"/>
                </a:rPr>
                <a:t>F</a:t>
              </a:r>
              <a:r>
                <a:rPr lang="zh-CN" altLang="en-US" sz="1800" dirty="0">
                  <a:latin typeface="+mj-ea"/>
                  <a:ea typeface="+mj-ea"/>
                </a:rPr>
                <a:t>（</a:t>
              </a:r>
              <a:r>
                <a:rPr lang="en-US" altLang="zh-CN" sz="1800" dirty="0">
                  <a:latin typeface="+mj-ea"/>
                  <a:ea typeface="+mj-ea"/>
                </a:rPr>
                <a:t>0</a:t>
              </a:r>
              <a:r>
                <a:rPr lang="zh-CN" altLang="en-US" sz="1800" dirty="0">
                  <a:latin typeface="+mj-ea"/>
                  <a:ea typeface="+mj-ea"/>
                </a:rPr>
                <a:t>）</a:t>
              </a:r>
            </a:p>
          </p:txBody>
        </p:sp>
      </p:grpSp>
      <p:grpSp>
        <p:nvGrpSpPr>
          <p:cNvPr id="33" name="组合 32">
            <a:extLst>
              <a:ext uri="{FF2B5EF4-FFF2-40B4-BE49-F238E27FC236}">
                <a16:creationId xmlns:a16="http://schemas.microsoft.com/office/drawing/2014/main" id="{D36F3534-19C7-4F0A-AA98-BA9380AB152B}"/>
              </a:ext>
            </a:extLst>
          </p:cNvPr>
          <p:cNvGrpSpPr/>
          <p:nvPr/>
        </p:nvGrpSpPr>
        <p:grpSpPr>
          <a:xfrm>
            <a:off x="3468091" y="3313031"/>
            <a:ext cx="1728192" cy="634091"/>
            <a:chOff x="3540099" y="2664959"/>
            <a:chExt cx="1728192" cy="634091"/>
          </a:xfrm>
        </p:grpSpPr>
        <p:cxnSp>
          <p:nvCxnSpPr>
            <p:cNvPr id="13" name="直接箭头连接符 12">
              <a:extLst>
                <a:ext uri="{FF2B5EF4-FFF2-40B4-BE49-F238E27FC236}">
                  <a16:creationId xmlns:a16="http://schemas.microsoft.com/office/drawing/2014/main" id="{CD81D10B-F856-4A89-9D89-8DDFD60DCC04}"/>
                </a:ext>
              </a:extLst>
            </p:cNvPr>
            <p:cNvCxnSpPr>
              <a:cxnSpLocks/>
            </p:cNvCxnSpPr>
            <p:nvPr/>
          </p:nvCxnSpPr>
          <p:spPr bwMode="auto">
            <a:xfrm flipH="1">
              <a:off x="3540099" y="2761922"/>
              <a:ext cx="1728192" cy="537128"/>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6" name="文本框 25">
              <a:extLst>
                <a:ext uri="{FF2B5EF4-FFF2-40B4-BE49-F238E27FC236}">
                  <a16:creationId xmlns:a16="http://schemas.microsoft.com/office/drawing/2014/main" id="{DF8ADBAB-EB3D-4A83-AB90-B46C81F625B7}"/>
                </a:ext>
              </a:extLst>
            </p:cNvPr>
            <p:cNvSpPr txBox="1"/>
            <p:nvPr/>
          </p:nvSpPr>
          <p:spPr>
            <a:xfrm rot="20611186">
              <a:off x="3872620" y="2664959"/>
              <a:ext cx="1080113" cy="369332"/>
            </a:xfrm>
            <a:prstGeom prst="rect">
              <a:avLst/>
            </a:prstGeom>
            <a:noFill/>
          </p:spPr>
          <p:txBody>
            <a:bodyPr wrap="square" rtlCol="0">
              <a:spAutoFit/>
            </a:bodyPr>
            <a:lstStyle/>
            <a:p>
              <a:r>
                <a:rPr lang="en-US" altLang="zh-CN" sz="1800" dirty="0">
                  <a:latin typeface="+mj-ea"/>
                  <a:ea typeface="+mj-ea"/>
                </a:rPr>
                <a:t>ACK(0)</a:t>
              </a:r>
              <a:endParaRPr lang="zh-CN" altLang="en-US" sz="1800" dirty="0">
                <a:latin typeface="+mj-ea"/>
                <a:ea typeface="+mj-ea"/>
              </a:endParaRPr>
            </a:p>
          </p:txBody>
        </p:sp>
      </p:grpSp>
      <p:cxnSp>
        <p:nvCxnSpPr>
          <p:cNvPr id="27" name="直接箭头连接符 26">
            <a:extLst>
              <a:ext uri="{FF2B5EF4-FFF2-40B4-BE49-F238E27FC236}">
                <a16:creationId xmlns:a16="http://schemas.microsoft.com/office/drawing/2014/main" id="{0E45EA2E-81F4-40E2-BB6D-1C94270C1D9A}"/>
              </a:ext>
            </a:extLst>
          </p:cNvPr>
          <p:cNvCxnSpPr>
            <a:cxnSpLocks/>
          </p:cNvCxnSpPr>
          <p:nvPr/>
        </p:nvCxnSpPr>
        <p:spPr bwMode="auto">
          <a:xfrm flipH="1">
            <a:off x="3132368" y="4547999"/>
            <a:ext cx="2063914" cy="703878"/>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 name="文本框 27">
            <a:extLst>
              <a:ext uri="{FF2B5EF4-FFF2-40B4-BE49-F238E27FC236}">
                <a16:creationId xmlns:a16="http://schemas.microsoft.com/office/drawing/2014/main" id="{4EB6B1BB-5C73-464A-83DD-FC214C73B865}"/>
              </a:ext>
            </a:extLst>
          </p:cNvPr>
          <p:cNvSpPr txBox="1"/>
          <p:nvPr/>
        </p:nvSpPr>
        <p:spPr>
          <a:xfrm rot="20611186">
            <a:off x="3800611" y="4451036"/>
            <a:ext cx="1080113" cy="369332"/>
          </a:xfrm>
          <a:prstGeom prst="rect">
            <a:avLst/>
          </a:prstGeom>
          <a:noFill/>
        </p:spPr>
        <p:txBody>
          <a:bodyPr wrap="square" rtlCol="0">
            <a:spAutoFit/>
          </a:bodyPr>
          <a:lstStyle/>
          <a:p>
            <a:r>
              <a:rPr lang="en-US" altLang="zh-CN" sz="1800" dirty="0">
                <a:latin typeface="+mj-ea"/>
                <a:ea typeface="+mj-ea"/>
              </a:rPr>
              <a:t>ACK(0)</a:t>
            </a:r>
            <a:endParaRPr lang="zh-CN" altLang="en-US" sz="1800" dirty="0">
              <a:latin typeface="+mj-ea"/>
              <a:ea typeface="+mj-ea"/>
            </a:endParaRPr>
          </a:p>
        </p:txBody>
      </p:sp>
      <p:sp>
        <p:nvSpPr>
          <p:cNvPr id="31" name="文本框 30">
            <a:extLst>
              <a:ext uri="{FF2B5EF4-FFF2-40B4-BE49-F238E27FC236}">
                <a16:creationId xmlns:a16="http://schemas.microsoft.com/office/drawing/2014/main" id="{9ACB544F-5950-47FA-87D0-EDC1533059A9}"/>
              </a:ext>
            </a:extLst>
          </p:cNvPr>
          <p:cNvSpPr txBox="1"/>
          <p:nvPr/>
        </p:nvSpPr>
        <p:spPr>
          <a:xfrm>
            <a:off x="2809789" y="2133940"/>
            <a:ext cx="768298" cy="461665"/>
          </a:xfrm>
          <a:prstGeom prst="rect">
            <a:avLst/>
          </a:prstGeom>
          <a:noFill/>
        </p:spPr>
        <p:txBody>
          <a:bodyPr wrap="square" rtlCol="0">
            <a:spAutoFit/>
          </a:bodyPr>
          <a:lstStyle/>
          <a:p>
            <a:r>
              <a:rPr lang="en-US" altLang="zh-CN" dirty="0"/>
              <a:t>A</a:t>
            </a:r>
            <a:r>
              <a:rPr lang="zh-CN" altLang="en-US" dirty="0"/>
              <a:t>端</a:t>
            </a:r>
          </a:p>
        </p:txBody>
      </p:sp>
      <p:sp>
        <p:nvSpPr>
          <p:cNvPr id="32" name="文本框 31">
            <a:extLst>
              <a:ext uri="{FF2B5EF4-FFF2-40B4-BE49-F238E27FC236}">
                <a16:creationId xmlns:a16="http://schemas.microsoft.com/office/drawing/2014/main" id="{31C794D4-E643-40A5-B57D-9B149EFC847C}"/>
              </a:ext>
            </a:extLst>
          </p:cNvPr>
          <p:cNvSpPr txBox="1"/>
          <p:nvPr/>
        </p:nvSpPr>
        <p:spPr>
          <a:xfrm>
            <a:off x="4910925" y="2133939"/>
            <a:ext cx="713613" cy="461665"/>
          </a:xfrm>
          <a:prstGeom prst="rect">
            <a:avLst/>
          </a:prstGeom>
          <a:noFill/>
        </p:spPr>
        <p:txBody>
          <a:bodyPr wrap="square" rtlCol="0">
            <a:spAutoFit/>
          </a:bodyPr>
          <a:lstStyle/>
          <a:p>
            <a:r>
              <a:rPr lang="en-US" altLang="zh-CN" dirty="0"/>
              <a:t>B</a:t>
            </a:r>
            <a:r>
              <a:rPr lang="zh-CN" altLang="en-US" dirty="0"/>
              <a:t>端</a:t>
            </a:r>
          </a:p>
        </p:txBody>
      </p:sp>
      <p:sp>
        <p:nvSpPr>
          <p:cNvPr id="34" name="矩形 33">
            <a:extLst>
              <a:ext uri="{FF2B5EF4-FFF2-40B4-BE49-F238E27FC236}">
                <a16:creationId xmlns:a16="http://schemas.microsoft.com/office/drawing/2014/main" id="{9BE7D3F3-FB34-4DCD-AFE0-1AB098BCB512}"/>
              </a:ext>
            </a:extLst>
          </p:cNvPr>
          <p:cNvSpPr/>
          <p:nvPr/>
        </p:nvSpPr>
        <p:spPr>
          <a:xfrm>
            <a:off x="1187624" y="1340768"/>
            <a:ext cx="3278462" cy="461665"/>
          </a:xfrm>
          <a:prstGeom prst="rect">
            <a:avLst/>
          </a:prstGeom>
        </p:spPr>
        <p:txBody>
          <a:bodyPr wrap="none">
            <a:spAutoFit/>
          </a:bodyPr>
          <a:lstStyle/>
          <a:p>
            <a:r>
              <a:rPr lang="zh-CN" altLang="en-US" dirty="0"/>
              <a:t>改进后的停止等待协议</a:t>
            </a:r>
          </a:p>
        </p:txBody>
      </p:sp>
      <p:grpSp>
        <p:nvGrpSpPr>
          <p:cNvPr id="39" name="组合 38">
            <a:extLst>
              <a:ext uri="{FF2B5EF4-FFF2-40B4-BE49-F238E27FC236}">
                <a16:creationId xmlns:a16="http://schemas.microsoft.com/office/drawing/2014/main" id="{A1553236-9E25-4C6D-8CB4-42E7D7D94BBA}"/>
              </a:ext>
            </a:extLst>
          </p:cNvPr>
          <p:cNvGrpSpPr/>
          <p:nvPr/>
        </p:nvGrpSpPr>
        <p:grpSpPr>
          <a:xfrm>
            <a:off x="4693552" y="3638493"/>
            <a:ext cx="4054905" cy="830997"/>
            <a:chOff x="4693552" y="3638493"/>
            <a:chExt cx="4054905" cy="830997"/>
          </a:xfrm>
        </p:grpSpPr>
        <p:sp>
          <p:nvSpPr>
            <p:cNvPr id="35" name="箭头: 右 34">
              <a:extLst>
                <a:ext uri="{FF2B5EF4-FFF2-40B4-BE49-F238E27FC236}">
                  <a16:creationId xmlns:a16="http://schemas.microsoft.com/office/drawing/2014/main" id="{61C515EA-CE9E-4F1F-BFA7-2FE1B59521A6}"/>
                </a:ext>
              </a:extLst>
            </p:cNvPr>
            <p:cNvSpPr/>
            <p:nvPr/>
          </p:nvSpPr>
          <p:spPr bwMode="auto">
            <a:xfrm>
              <a:off x="4693552" y="4009531"/>
              <a:ext cx="1582044" cy="240156"/>
            </a:xfrm>
            <a:prstGeom prst="rightArrow">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36" name="文本框 35">
              <a:extLst>
                <a:ext uri="{FF2B5EF4-FFF2-40B4-BE49-F238E27FC236}">
                  <a16:creationId xmlns:a16="http://schemas.microsoft.com/office/drawing/2014/main" id="{D722CCD7-26B8-4ACE-9671-2EDC701561B8}"/>
                </a:ext>
              </a:extLst>
            </p:cNvPr>
            <p:cNvSpPr txBox="1"/>
            <p:nvPr/>
          </p:nvSpPr>
          <p:spPr>
            <a:xfrm>
              <a:off x="6300192" y="3638493"/>
              <a:ext cx="2448265" cy="830997"/>
            </a:xfrm>
            <a:prstGeom prst="rect">
              <a:avLst/>
            </a:prstGeom>
            <a:solidFill>
              <a:schemeClr val="accent2"/>
            </a:solidFill>
          </p:spPr>
          <p:txBody>
            <a:bodyPr wrap="square" rtlCol="0">
              <a:spAutoFit/>
            </a:bodyPr>
            <a:lstStyle/>
            <a:p>
              <a:r>
                <a:rPr lang="zh-CN" altLang="en-US" dirty="0">
                  <a:solidFill>
                    <a:schemeClr val="bg1"/>
                  </a:solidFill>
                </a:rPr>
                <a:t>序号重复，丢弃相应报文</a:t>
              </a:r>
            </a:p>
          </p:txBody>
        </p:sp>
      </p:grpSp>
      <p:grpSp>
        <p:nvGrpSpPr>
          <p:cNvPr id="40" name="组合 39">
            <a:extLst>
              <a:ext uri="{FF2B5EF4-FFF2-40B4-BE49-F238E27FC236}">
                <a16:creationId xmlns:a16="http://schemas.microsoft.com/office/drawing/2014/main" id="{68CCEF00-A05E-4560-8773-2FE38ADD63F4}"/>
              </a:ext>
            </a:extLst>
          </p:cNvPr>
          <p:cNvGrpSpPr/>
          <p:nvPr/>
        </p:nvGrpSpPr>
        <p:grpSpPr>
          <a:xfrm>
            <a:off x="4718148" y="4708592"/>
            <a:ext cx="4030309" cy="1200329"/>
            <a:chOff x="4718148" y="4708592"/>
            <a:chExt cx="4030309" cy="1200329"/>
          </a:xfrm>
        </p:grpSpPr>
        <p:sp>
          <p:nvSpPr>
            <p:cNvPr id="37" name="箭头: 右 36">
              <a:extLst>
                <a:ext uri="{FF2B5EF4-FFF2-40B4-BE49-F238E27FC236}">
                  <a16:creationId xmlns:a16="http://schemas.microsoft.com/office/drawing/2014/main" id="{A84F22EC-E7F7-4C34-AA15-BF6F9D407FC5}"/>
                </a:ext>
              </a:extLst>
            </p:cNvPr>
            <p:cNvSpPr/>
            <p:nvPr/>
          </p:nvSpPr>
          <p:spPr bwMode="auto">
            <a:xfrm>
              <a:off x="4718148" y="4959226"/>
              <a:ext cx="1582044" cy="240156"/>
            </a:xfrm>
            <a:prstGeom prst="rightArrow">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38" name="文本框 37">
              <a:extLst>
                <a:ext uri="{FF2B5EF4-FFF2-40B4-BE49-F238E27FC236}">
                  <a16:creationId xmlns:a16="http://schemas.microsoft.com/office/drawing/2014/main" id="{DE314AF4-0131-4256-9F35-CBD305B283FD}"/>
                </a:ext>
              </a:extLst>
            </p:cNvPr>
            <p:cNvSpPr txBox="1"/>
            <p:nvPr/>
          </p:nvSpPr>
          <p:spPr>
            <a:xfrm>
              <a:off x="6300192" y="4708592"/>
              <a:ext cx="2448265" cy="1200329"/>
            </a:xfrm>
            <a:prstGeom prst="rect">
              <a:avLst/>
            </a:prstGeom>
            <a:solidFill>
              <a:schemeClr val="accent2"/>
            </a:solidFill>
          </p:spPr>
          <p:txBody>
            <a:bodyPr wrap="square" rtlCol="0">
              <a:spAutoFit/>
            </a:bodyPr>
            <a:lstStyle/>
            <a:p>
              <a:r>
                <a:rPr lang="zh-CN" altLang="en-US" dirty="0">
                  <a:solidFill>
                    <a:schemeClr val="bg1"/>
                  </a:solidFill>
                </a:rPr>
                <a:t>尽管丢弃了重复报文，但还需发送确认报文</a:t>
              </a:r>
            </a:p>
          </p:txBody>
        </p:sp>
      </p:grpSp>
      <p:grpSp>
        <p:nvGrpSpPr>
          <p:cNvPr id="43" name="组合 42">
            <a:extLst>
              <a:ext uri="{FF2B5EF4-FFF2-40B4-BE49-F238E27FC236}">
                <a16:creationId xmlns:a16="http://schemas.microsoft.com/office/drawing/2014/main" id="{DEAD303A-4B64-4639-A3D2-23E941589F2A}"/>
              </a:ext>
            </a:extLst>
          </p:cNvPr>
          <p:cNvGrpSpPr/>
          <p:nvPr/>
        </p:nvGrpSpPr>
        <p:grpSpPr>
          <a:xfrm>
            <a:off x="196727" y="3943416"/>
            <a:ext cx="2812528" cy="461665"/>
            <a:chOff x="196727" y="3943416"/>
            <a:chExt cx="2812528" cy="461665"/>
          </a:xfrm>
        </p:grpSpPr>
        <p:sp>
          <p:nvSpPr>
            <p:cNvPr id="41" name="文本框 40">
              <a:extLst>
                <a:ext uri="{FF2B5EF4-FFF2-40B4-BE49-F238E27FC236}">
                  <a16:creationId xmlns:a16="http://schemas.microsoft.com/office/drawing/2014/main" id="{1706A923-4B5E-4CF4-92DA-237974FCEBAE}"/>
                </a:ext>
              </a:extLst>
            </p:cNvPr>
            <p:cNvSpPr txBox="1"/>
            <p:nvPr/>
          </p:nvSpPr>
          <p:spPr>
            <a:xfrm>
              <a:off x="196727" y="3943416"/>
              <a:ext cx="1472710" cy="461665"/>
            </a:xfrm>
            <a:prstGeom prst="rect">
              <a:avLst/>
            </a:prstGeom>
            <a:solidFill>
              <a:schemeClr val="accent2"/>
            </a:solidFill>
          </p:spPr>
          <p:txBody>
            <a:bodyPr wrap="square" rtlCol="0">
              <a:spAutoFit/>
            </a:bodyPr>
            <a:lstStyle/>
            <a:p>
              <a:r>
                <a:rPr lang="zh-CN" altLang="en-US" dirty="0">
                  <a:solidFill>
                    <a:schemeClr val="bg1"/>
                  </a:solidFill>
                </a:rPr>
                <a:t>超时重发</a:t>
              </a:r>
            </a:p>
          </p:txBody>
        </p:sp>
        <p:sp>
          <p:nvSpPr>
            <p:cNvPr id="42" name="箭头: 右 41">
              <a:extLst>
                <a:ext uri="{FF2B5EF4-FFF2-40B4-BE49-F238E27FC236}">
                  <a16:creationId xmlns:a16="http://schemas.microsoft.com/office/drawing/2014/main" id="{CAD475AC-F5DC-4FC4-BA45-ECD85B0AABA1}"/>
                </a:ext>
              </a:extLst>
            </p:cNvPr>
            <p:cNvSpPr/>
            <p:nvPr/>
          </p:nvSpPr>
          <p:spPr bwMode="auto">
            <a:xfrm flipV="1">
              <a:off x="1674163" y="3965526"/>
              <a:ext cx="1335092" cy="417447"/>
            </a:xfrm>
            <a:prstGeom prst="rightArrow">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grpSp>
    </p:spTree>
    <p:extLst>
      <p:ext uri="{BB962C8B-B14F-4D97-AF65-F5344CB8AC3E}">
        <p14:creationId xmlns:p14="http://schemas.microsoft.com/office/powerpoint/2010/main" val="34130688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up)">
                                      <p:cBhvr>
                                        <p:cTn id="10" dur="500"/>
                                        <p:tgtEl>
                                          <p:spTgt spid="31"/>
                                        </p:tgtEl>
                                      </p:cBhvr>
                                    </p:animEffect>
                                  </p:childTnLst>
                                </p:cTn>
                              </p:par>
                              <p:par>
                                <p:cTn id="11" presetID="22" presetClass="entr" presetSubtype="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par>
                                <p:cTn id="14" presetID="22" presetClass="entr" presetSubtype="1"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right)">
                                      <p:cBhvr>
                                        <p:cTn id="25" dur="500"/>
                                        <p:tgtEl>
                                          <p:spTgt spid="33"/>
                                        </p:tgtEl>
                                      </p:cBhvr>
                                    </p:animEffect>
                                  </p:childTnLst>
                                </p:cTn>
                              </p:par>
                            </p:childTnLst>
                          </p:cTn>
                        </p:par>
                        <p:par>
                          <p:cTn id="26" fill="hold">
                            <p:stCondLst>
                              <p:cond delay="1000"/>
                            </p:stCondLst>
                            <p:childTnLst>
                              <p:par>
                                <p:cTn id="27" presetID="35"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2000"/>
                                        <p:tgtEl>
                                          <p:spTgt spid="14"/>
                                        </p:tgtEl>
                                      </p:cBhvr>
                                    </p:animEffect>
                                    <p:anim calcmode="lin" valueType="num">
                                      <p:cBhvr>
                                        <p:cTn id="30" dur="2000" fill="hold"/>
                                        <p:tgtEl>
                                          <p:spTgt spid="14"/>
                                        </p:tgtEl>
                                        <p:attrNameLst>
                                          <p:attrName>style.rotation</p:attrName>
                                        </p:attrNameLst>
                                      </p:cBhvr>
                                      <p:tavLst>
                                        <p:tav tm="0">
                                          <p:val>
                                            <p:fltVal val="720"/>
                                          </p:val>
                                        </p:tav>
                                        <p:tav tm="100000">
                                          <p:val>
                                            <p:fltVal val="0"/>
                                          </p:val>
                                        </p:tav>
                                      </p:tavLst>
                                    </p:anim>
                                    <p:anim calcmode="lin" valueType="num">
                                      <p:cBhvr>
                                        <p:cTn id="31" dur="2000" fill="hold"/>
                                        <p:tgtEl>
                                          <p:spTgt spid="14"/>
                                        </p:tgtEl>
                                        <p:attrNameLst>
                                          <p:attrName>ppt_h</p:attrName>
                                        </p:attrNameLst>
                                      </p:cBhvr>
                                      <p:tavLst>
                                        <p:tav tm="0">
                                          <p:val>
                                            <p:fltVal val="0"/>
                                          </p:val>
                                        </p:tav>
                                        <p:tav tm="100000">
                                          <p:val>
                                            <p:strVal val="#ppt_h"/>
                                          </p:val>
                                        </p:tav>
                                      </p:tavLst>
                                    </p:anim>
                                    <p:anim calcmode="lin" valueType="num">
                                      <p:cBhvr>
                                        <p:cTn id="32" dur="2000" fill="hold"/>
                                        <p:tgtEl>
                                          <p:spTgt spid="14"/>
                                        </p:tgtEl>
                                        <p:attrNameLst>
                                          <p:attrName>ppt_w</p:attrName>
                                        </p:attrNameLst>
                                      </p:cBhvr>
                                      <p:tavLst>
                                        <p:tav tm="0">
                                          <p:val>
                                            <p:fltVal val="0"/>
                                          </p:val>
                                        </p:tav>
                                        <p:tav tm="100000">
                                          <p:val>
                                            <p:strVal val="#ppt_w"/>
                                          </p:val>
                                        </p:tav>
                                      </p:tavLst>
                                    </p:anim>
                                  </p:childTnLst>
                                </p:cTn>
                              </p:par>
                            </p:childTnLst>
                          </p:cTn>
                        </p:par>
                        <p:par>
                          <p:cTn id="33" fill="hold">
                            <p:stCondLst>
                              <p:cond delay="3000"/>
                            </p:stCondLst>
                            <p:childTnLst>
                              <p:par>
                                <p:cTn id="34" presetID="16" presetClass="entr" presetSubtype="42" fill="hold"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arn(outHorizontal)">
                                      <p:cBhvr>
                                        <p:cTn id="36" dur="500"/>
                                        <p:tgtEl>
                                          <p:spTgt spid="4"/>
                                        </p:tgtEl>
                                      </p:cBhvr>
                                    </p:animEffect>
                                  </p:childTnLst>
                                </p:cTn>
                              </p:par>
                              <p:par>
                                <p:cTn id="37" presetID="16" presetClass="entr" presetSubtype="42"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arn(outHorizontal)">
                                      <p:cBhvr>
                                        <p:cTn id="39" dur="500"/>
                                        <p:tgtEl>
                                          <p:spTgt spid="18"/>
                                        </p:tgtEl>
                                      </p:cBhvr>
                                    </p:animEffect>
                                  </p:childTnLst>
                                </p:cTn>
                              </p:par>
                              <p:par>
                                <p:cTn id="40" presetID="16" presetClass="entr" presetSubtype="42"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Horizont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wipe(left)">
                                      <p:cBhvr>
                                        <p:cTn id="47" dur="500"/>
                                        <p:tgtEl>
                                          <p:spTgt spid="43"/>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left)">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right)">
                                      <p:cBhvr>
                                        <p:cTn id="61" dur="500"/>
                                        <p:tgtEl>
                                          <p:spTgt spid="27"/>
                                        </p:tgtEl>
                                      </p:cBhvr>
                                    </p:animEffect>
                                  </p:childTnLst>
                                </p:cTn>
                              </p:par>
                              <p:par>
                                <p:cTn id="62" presetID="22" presetClass="entr" presetSubtype="2"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right)">
                                      <p:cBhvr>
                                        <p:cTn id="64" dur="500"/>
                                        <p:tgtEl>
                                          <p:spTgt spid="28"/>
                                        </p:tgtEl>
                                      </p:cBhvr>
                                    </p:animEffect>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left)">
                                      <p:cBhvr>
                                        <p:cTn id="6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8" grpId="0"/>
      <p:bldP spid="31" grpId="0"/>
      <p:bldP spid="32"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7B92DA0-0246-42F1-8B12-FC7C1DEA6EFD}"/>
              </a:ext>
            </a:extLst>
          </p:cNvPr>
          <p:cNvSpPr txBox="1"/>
          <p:nvPr/>
        </p:nvSpPr>
        <p:spPr>
          <a:xfrm>
            <a:off x="971600" y="1124744"/>
            <a:ext cx="5256584" cy="461665"/>
          </a:xfrm>
          <a:prstGeom prst="rect">
            <a:avLst/>
          </a:prstGeom>
          <a:noFill/>
        </p:spPr>
        <p:txBody>
          <a:bodyPr wrap="square" rtlCol="0">
            <a:spAutoFit/>
          </a:bodyPr>
          <a:lstStyle/>
          <a:p>
            <a:r>
              <a:rPr lang="en-US" altLang="zh-CN" dirty="0"/>
              <a:t>5</a:t>
            </a:r>
            <a:r>
              <a:rPr lang="zh-CN" altLang="en-US" dirty="0"/>
              <a:t>、改进的停止等待协议中的报文序号</a:t>
            </a:r>
          </a:p>
        </p:txBody>
      </p:sp>
      <p:sp>
        <p:nvSpPr>
          <p:cNvPr id="3" name="文本框 2">
            <a:extLst>
              <a:ext uri="{FF2B5EF4-FFF2-40B4-BE49-F238E27FC236}">
                <a16:creationId xmlns:a16="http://schemas.microsoft.com/office/drawing/2014/main" id="{273B3EBD-0A8A-4F64-B6C0-9F8F3913516D}"/>
              </a:ext>
            </a:extLst>
          </p:cNvPr>
          <p:cNvSpPr txBox="1"/>
          <p:nvPr/>
        </p:nvSpPr>
        <p:spPr>
          <a:xfrm>
            <a:off x="967219" y="1617571"/>
            <a:ext cx="7560840" cy="461665"/>
          </a:xfrm>
          <a:prstGeom prst="rect">
            <a:avLst/>
          </a:prstGeom>
          <a:noFill/>
        </p:spPr>
        <p:txBody>
          <a:bodyPr wrap="square" rtlCol="0">
            <a:spAutoFit/>
          </a:bodyPr>
          <a:lstStyle/>
          <a:p>
            <a:r>
              <a:rPr lang="zh-CN" altLang="en-US" dirty="0"/>
              <a:t>序号会消耗通信资源，序号越长消耗的资源越多。</a:t>
            </a:r>
          </a:p>
        </p:txBody>
      </p:sp>
      <p:sp>
        <p:nvSpPr>
          <p:cNvPr id="4" name="矩形 3">
            <a:extLst>
              <a:ext uri="{FF2B5EF4-FFF2-40B4-BE49-F238E27FC236}">
                <a16:creationId xmlns:a16="http://schemas.microsoft.com/office/drawing/2014/main" id="{AEFF23B6-C225-40CB-A35A-178508A2AF10}"/>
              </a:ext>
            </a:extLst>
          </p:cNvPr>
          <p:cNvSpPr/>
          <p:nvPr/>
        </p:nvSpPr>
        <p:spPr>
          <a:xfrm>
            <a:off x="967218" y="2224595"/>
            <a:ext cx="7560840" cy="830997"/>
          </a:xfrm>
          <a:prstGeom prst="rect">
            <a:avLst/>
          </a:prstGeom>
        </p:spPr>
        <p:txBody>
          <a:bodyPr wrap="square">
            <a:spAutoFit/>
          </a:bodyPr>
          <a:lstStyle/>
          <a:p>
            <a:r>
              <a:rPr lang="zh-CN" altLang="en-US" dirty="0"/>
              <a:t>由于只需要区分前后报文，在停止等待协议中报文序号只需要一位即可。</a:t>
            </a:r>
          </a:p>
        </p:txBody>
      </p:sp>
      <p:sp>
        <p:nvSpPr>
          <p:cNvPr id="5" name="文本框 4">
            <a:extLst>
              <a:ext uri="{FF2B5EF4-FFF2-40B4-BE49-F238E27FC236}">
                <a16:creationId xmlns:a16="http://schemas.microsoft.com/office/drawing/2014/main" id="{25FA5447-1F64-4071-96EF-D15E7F7996B8}"/>
              </a:ext>
            </a:extLst>
          </p:cNvPr>
          <p:cNvSpPr txBox="1"/>
          <p:nvPr/>
        </p:nvSpPr>
        <p:spPr>
          <a:xfrm>
            <a:off x="967219" y="3830205"/>
            <a:ext cx="7560840" cy="461665"/>
          </a:xfrm>
          <a:prstGeom prst="rect">
            <a:avLst/>
          </a:prstGeom>
          <a:noFill/>
        </p:spPr>
        <p:txBody>
          <a:bodyPr wrap="square" rtlCol="0">
            <a:spAutoFit/>
          </a:bodyPr>
          <a:lstStyle/>
          <a:p>
            <a:r>
              <a:rPr lang="zh-CN" altLang="en-US" dirty="0"/>
              <a:t>其含义为：序号</a:t>
            </a:r>
            <a:r>
              <a:rPr lang="en-US" altLang="zh-CN" dirty="0"/>
              <a:t>V(S)-1</a:t>
            </a:r>
            <a:r>
              <a:rPr lang="zh-CN" altLang="en-US" dirty="0"/>
              <a:t>的报文已经得到确认。</a:t>
            </a:r>
          </a:p>
        </p:txBody>
      </p:sp>
      <p:sp>
        <p:nvSpPr>
          <p:cNvPr id="6" name="文本框 5">
            <a:extLst>
              <a:ext uri="{FF2B5EF4-FFF2-40B4-BE49-F238E27FC236}">
                <a16:creationId xmlns:a16="http://schemas.microsoft.com/office/drawing/2014/main" id="{7CA09EBB-1E6A-4F4E-A14A-853FE132C566}"/>
              </a:ext>
            </a:extLst>
          </p:cNvPr>
          <p:cNvSpPr txBox="1"/>
          <p:nvPr/>
        </p:nvSpPr>
        <p:spPr>
          <a:xfrm>
            <a:off x="972939" y="4350651"/>
            <a:ext cx="7560839" cy="830997"/>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latin typeface="+mn-ea"/>
                <a:ea typeface="+mn-ea"/>
              </a:rPr>
              <a:t>发送一个尚未得到确认的报文后，</a:t>
            </a:r>
            <a:r>
              <a:rPr lang="en-US" altLang="zh-CN" dirty="0">
                <a:latin typeface="+mn-ea"/>
                <a:ea typeface="+mn-ea"/>
              </a:rPr>
              <a:t>V(S)=</a:t>
            </a:r>
            <a:r>
              <a:rPr lang="zh-CN" altLang="en-US" dirty="0">
                <a:latin typeface="+mn-ea"/>
                <a:ea typeface="+mn-ea"/>
              </a:rPr>
              <a:t>期望得到确认的报文序号</a:t>
            </a:r>
          </a:p>
        </p:txBody>
      </p:sp>
      <p:sp>
        <p:nvSpPr>
          <p:cNvPr id="7" name="文本框 6">
            <a:extLst>
              <a:ext uri="{FF2B5EF4-FFF2-40B4-BE49-F238E27FC236}">
                <a16:creationId xmlns:a16="http://schemas.microsoft.com/office/drawing/2014/main" id="{A857AEA6-EA1D-4428-88F6-FAFDB543D539}"/>
              </a:ext>
            </a:extLst>
          </p:cNvPr>
          <p:cNvSpPr txBox="1"/>
          <p:nvPr/>
        </p:nvSpPr>
        <p:spPr>
          <a:xfrm>
            <a:off x="967219" y="5240429"/>
            <a:ext cx="7560839" cy="830997"/>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latin typeface="+mn-ea"/>
                <a:ea typeface="+mn-ea"/>
              </a:rPr>
              <a:t>发送的报文得到确认后，</a:t>
            </a:r>
            <a:r>
              <a:rPr lang="en-US" altLang="zh-CN" dirty="0">
                <a:latin typeface="+mn-ea"/>
                <a:ea typeface="+mn-ea"/>
              </a:rPr>
              <a:t>V(S)=</a:t>
            </a:r>
            <a:r>
              <a:rPr lang="en-US" altLang="zh-CN" dirty="0">
                <a:latin typeface="+mn-ea"/>
              </a:rPr>
              <a:t>V(S)+1</a:t>
            </a:r>
            <a:r>
              <a:rPr lang="zh-CN" altLang="en-US" dirty="0">
                <a:latin typeface="+mn-ea"/>
              </a:rPr>
              <a:t>（模</a:t>
            </a:r>
            <a:r>
              <a:rPr lang="en-US" altLang="zh-CN" dirty="0">
                <a:latin typeface="+mn-ea"/>
              </a:rPr>
              <a:t>2</a:t>
            </a:r>
            <a:r>
              <a:rPr lang="zh-CN" altLang="en-US" dirty="0">
                <a:latin typeface="+mn-ea"/>
              </a:rPr>
              <a:t>加），为下一个报文的序号。</a:t>
            </a:r>
            <a:endParaRPr lang="zh-CN" altLang="en-US" dirty="0">
              <a:latin typeface="+mn-ea"/>
              <a:ea typeface="+mn-ea"/>
            </a:endParaRPr>
          </a:p>
        </p:txBody>
      </p:sp>
      <p:sp>
        <p:nvSpPr>
          <p:cNvPr id="8" name="矩形 7">
            <a:extLst>
              <a:ext uri="{FF2B5EF4-FFF2-40B4-BE49-F238E27FC236}">
                <a16:creationId xmlns:a16="http://schemas.microsoft.com/office/drawing/2014/main" id="{E15FBD82-7E8F-4E2A-942E-E77614A25A86}"/>
              </a:ext>
            </a:extLst>
          </p:cNvPr>
          <p:cNvSpPr/>
          <p:nvPr/>
        </p:nvSpPr>
        <p:spPr>
          <a:xfrm>
            <a:off x="967219" y="3297174"/>
            <a:ext cx="3137397" cy="461665"/>
          </a:xfrm>
          <a:prstGeom prst="rect">
            <a:avLst/>
          </a:prstGeom>
        </p:spPr>
        <p:txBody>
          <a:bodyPr wrap="none">
            <a:spAutoFit/>
          </a:bodyPr>
          <a:lstStyle/>
          <a:p>
            <a:r>
              <a:rPr lang="zh-CN" altLang="en-US" dirty="0"/>
              <a:t>（</a:t>
            </a:r>
            <a:r>
              <a:rPr lang="en-US" altLang="zh-CN" dirty="0"/>
              <a:t>1</a:t>
            </a:r>
            <a:r>
              <a:rPr lang="zh-CN" altLang="en-US" dirty="0"/>
              <a:t>）发送方变量</a:t>
            </a:r>
            <a:r>
              <a:rPr lang="en-US" altLang="zh-CN" dirty="0"/>
              <a:t>V(S)</a:t>
            </a:r>
            <a:endParaRPr lang="zh-CN" altLang="en-US" dirty="0"/>
          </a:p>
        </p:txBody>
      </p:sp>
    </p:spTree>
    <p:extLst>
      <p:ext uri="{BB962C8B-B14F-4D97-AF65-F5344CB8AC3E}">
        <p14:creationId xmlns:p14="http://schemas.microsoft.com/office/powerpoint/2010/main" val="149740743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FC6BC44F-DB11-409B-96F2-55162A5FDA0B}"/>
              </a:ext>
            </a:extLst>
          </p:cNvPr>
          <p:cNvSpPr>
            <a:spLocks noGrp="1" noChangeArrowheads="1"/>
          </p:cNvSpPr>
          <p:nvPr>
            <p:ph type="title"/>
          </p:nvPr>
        </p:nvSpPr>
        <p:spPr/>
        <p:txBody>
          <a:bodyPr/>
          <a:lstStyle/>
          <a:p>
            <a:pPr eaLnBrk="1" hangingPunct="1"/>
            <a:r>
              <a:rPr lang="en-US" altLang="zh-CN" dirty="0"/>
              <a:t>6.1.2 </a:t>
            </a:r>
            <a:r>
              <a:rPr lang="zh-CN" altLang="en-US" dirty="0"/>
              <a:t>传输层提供的服务 </a:t>
            </a:r>
          </a:p>
        </p:txBody>
      </p:sp>
      <p:sp>
        <p:nvSpPr>
          <p:cNvPr id="6" name="矩形 5">
            <a:extLst>
              <a:ext uri="{FF2B5EF4-FFF2-40B4-BE49-F238E27FC236}">
                <a16:creationId xmlns:a16="http://schemas.microsoft.com/office/drawing/2014/main" id="{7B87B72C-27A5-4427-8199-2BCC7292A7B7}"/>
              </a:ext>
            </a:extLst>
          </p:cNvPr>
          <p:cNvSpPr/>
          <p:nvPr/>
        </p:nvSpPr>
        <p:spPr>
          <a:xfrm>
            <a:off x="952159" y="5159180"/>
            <a:ext cx="7993063" cy="492125"/>
          </a:xfrm>
          <a:prstGeom prst="rect">
            <a:avLst/>
          </a:prstGeom>
        </p:spPr>
        <p:txBody>
          <a:bodyPr>
            <a:spAutoFit/>
          </a:bodyPr>
          <a:lstStyle/>
          <a:p>
            <a:pPr eaLnBrk="1" hangingPunct="1">
              <a:lnSpc>
                <a:spcPct val="120000"/>
              </a:lnSpc>
              <a:defRPr/>
            </a:pPr>
            <a:r>
              <a:rPr lang="en-US" altLang="zh-CN" kern="0" dirty="0"/>
              <a:t>UDP</a:t>
            </a:r>
            <a:r>
              <a:rPr lang="zh-CN" altLang="en-US" kern="0" dirty="0"/>
              <a:t>服务，对数据无校验和重发，实现简单，通信速率高</a:t>
            </a:r>
          </a:p>
        </p:txBody>
      </p:sp>
      <p:sp>
        <p:nvSpPr>
          <p:cNvPr id="7" name="矩形 6">
            <a:extLst>
              <a:ext uri="{FF2B5EF4-FFF2-40B4-BE49-F238E27FC236}">
                <a16:creationId xmlns:a16="http://schemas.microsoft.com/office/drawing/2014/main" id="{C9032EE5-CB7D-4648-A22A-0FAE118DDF0D}"/>
              </a:ext>
            </a:extLst>
          </p:cNvPr>
          <p:cNvSpPr/>
          <p:nvPr/>
        </p:nvSpPr>
        <p:spPr>
          <a:xfrm>
            <a:off x="971550" y="2572573"/>
            <a:ext cx="4638675" cy="1377950"/>
          </a:xfrm>
          <a:prstGeom prst="rect">
            <a:avLst/>
          </a:prstGeom>
        </p:spPr>
        <p:txBody>
          <a:bodyPr>
            <a:spAutoFit/>
          </a:bodyPr>
          <a:lstStyle/>
          <a:p>
            <a:pPr eaLnBrk="1" hangingPunct="1">
              <a:lnSpc>
                <a:spcPct val="120000"/>
              </a:lnSpc>
              <a:defRPr/>
            </a:pPr>
            <a:r>
              <a:rPr lang="en-US" altLang="zh-CN" kern="0" dirty="0"/>
              <a:t>TCP</a:t>
            </a:r>
            <a:r>
              <a:rPr lang="zh-CN" altLang="en-US" kern="0" dirty="0"/>
              <a:t>服务，通信可靠，对数据有校验和重发等机制，但实现复杂，代价较大，通信速率相对较低。</a:t>
            </a:r>
          </a:p>
        </p:txBody>
      </p:sp>
      <p:sp>
        <p:nvSpPr>
          <p:cNvPr id="23557" name="矩形 7">
            <a:extLst>
              <a:ext uri="{FF2B5EF4-FFF2-40B4-BE49-F238E27FC236}">
                <a16:creationId xmlns:a16="http://schemas.microsoft.com/office/drawing/2014/main" id="{CD76A841-8A63-488F-9C3C-F9C6CD3A2A27}"/>
              </a:ext>
            </a:extLst>
          </p:cNvPr>
          <p:cNvSpPr>
            <a:spLocks noChangeArrowheads="1"/>
          </p:cNvSpPr>
          <p:nvPr/>
        </p:nvSpPr>
        <p:spPr bwMode="auto">
          <a:xfrm>
            <a:off x="954089" y="1160463"/>
            <a:ext cx="75783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dirty="0"/>
              <a:t>在</a:t>
            </a:r>
            <a:r>
              <a:rPr lang="en-US" altLang="zh-CN" sz="2400" dirty="0"/>
              <a:t>TCP/IP</a:t>
            </a:r>
            <a:r>
              <a:rPr lang="zh-CN" altLang="en-US" sz="2400" dirty="0"/>
              <a:t>中，传输层提供了：面向连接和面向无连接的两种服务。其中：</a:t>
            </a:r>
          </a:p>
        </p:txBody>
      </p:sp>
      <p:sp>
        <p:nvSpPr>
          <p:cNvPr id="9" name="矩形 8">
            <a:extLst>
              <a:ext uri="{FF2B5EF4-FFF2-40B4-BE49-F238E27FC236}">
                <a16:creationId xmlns:a16="http://schemas.microsoft.com/office/drawing/2014/main" id="{22BD62B5-C1D1-40CD-A755-E1D77176883B}"/>
              </a:ext>
            </a:extLst>
          </p:cNvPr>
          <p:cNvSpPr/>
          <p:nvPr/>
        </p:nvSpPr>
        <p:spPr>
          <a:xfrm>
            <a:off x="954088" y="2031122"/>
            <a:ext cx="2638425" cy="461962"/>
          </a:xfrm>
          <a:prstGeom prst="rect">
            <a:avLst/>
          </a:prstGeom>
        </p:spPr>
        <p:txBody>
          <a:bodyPr>
            <a:spAutoFit/>
          </a:bodyPr>
          <a:lstStyle/>
          <a:p>
            <a:pPr marL="285750" indent="-285750" defTabSz="457200">
              <a:buClr>
                <a:srgbClr val="A53010"/>
              </a:buClr>
              <a:buFont typeface="Arial Unicode MS" panose="020B0604020202020204" pitchFamily="34" charset="-122"/>
              <a:buChar char="❏"/>
              <a:defRPr/>
            </a:pPr>
            <a:r>
              <a:rPr kumimoji="0" lang="zh-CN" altLang="en-US" b="0" dirty="0">
                <a:solidFill>
                  <a:prstClr val="black"/>
                </a:solidFill>
                <a:latin typeface="+mn-ea"/>
                <a:ea typeface="+mn-ea"/>
              </a:rPr>
              <a:t>面向连接的服务</a:t>
            </a:r>
          </a:p>
        </p:txBody>
      </p:sp>
      <p:sp>
        <p:nvSpPr>
          <p:cNvPr id="10" name="矩形 9">
            <a:extLst>
              <a:ext uri="{FF2B5EF4-FFF2-40B4-BE49-F238E27FC236}">
                <a16:creationId xmlns:a16="http://schemas.microsoft.com/office/drawing/2014/main" id="{CDDBFF21-2FEC-4E05-ABB1-DD6F0CA7F1AF}"/>
              </a:ext>
            </a:extLst>
          </p:cNvPr>
          <p:cNvSpPr/>
          <p:nvPr/>
        </p:nvSpPr>
        <p:spPr>
          <a:xfrm>
            <a:off x="954088" y="4061589"/>
            <a:ext cx="6165850" cy="461962"/>
          </a:xfrm>
          <a:prstGeom prst="rect">
            <a:avLst/>
          </a:prstGeom>
        </p:spPr>
        <p:txBody>
          <a:bodyPr>
            <a:spAutoFit/>
          </a:bodyPr>
          <a:lstStyle/>
          <a:p>
            <a:pPr>
              <a:defRPr/>
            </a:pPr>
            <a:r>
              <a:rPr lang="zh-CN" altLang="en-US" kern="0" dirty="0"/>
              <a:t>如</a:t>
            </a:r>
            <a:r>
              <a:rPr lang="en-US" altLang="zh-CN" kern="0" dirty="0"/>
              <a:t>TCP/IP</a:t>
            </a:r>
            <a:r>
              <a:rPr lang="zh-CN" altLang="en-US" kern="0" dirty="0"/>
              <a:t>模型中应用层协议</a:t>
            </a:r>
            <a:r>
              <a:rPr lang="en-US" altLang="zh-CN" kern="0" dirty="0"/>
              <a:t>FTP</a:t>
            </a:r>
            <a:r>
              <a:rPr lang="zh-CN" altLang="en-US" kern="0" dirty="0"/>
              <a:t>、</a:t>
            </a:r>
            <a:r>
              <a:rPr lang="en-US" altLang="zh-CN" kern="0" dirty="0"/>
              <a:t>Telnet</a:t>
            </a:r>
            <a:r>
              <a:rPr lang="zh-CN" altLang="en-US" kern="0" dirty="0"/>
              <a:t>等</a:t>
            </a:r>
            <a:endParaRPr lang="zh-CN" altLang="en-US" dirty="0"/>
          </a:p>
        </p:txBody>
      </p:sp>
      <p:sp>
        <p:nvSpPr>
          <p:cNvPr id="11" name="矩形 10">
            <a:extLst>
              <a:ext uri="{FF2B5EF4-FFF2-40B4-BE49-F238E27FC236}">
                <a16:creationId xmlns:a16="http://schemas.microsoft.com/office/drawing/2014/main" id="{B05085EF-5886-430C-B25F-E2BA3E65CC6F}"/>
              </a:ext>
            </a:extLst>
          </p:cNvPr>
          <p:cNvSpPr/>
          <p:nvPr/>
        </p:nvSpPr>
        <p:spPr>
          <a:xfrm>
            <a:off x="974160" y="4662011"/>
            <a:ext cx="3295650" cy="461963"/>
          </a:xfrm>
          <a:prstGeom prst="rect">
            <a:avLst/>
          </a:prstGeom>
        </p:spPr>
        <p:txBody>
          <a:bodyPr>
            <a:spAutoFit/>
          </a:bodyPr>
          <a:lstStyle/>
          <a:p>
            <a:pPr marL="285750" indent="-285750" defTabSz="457200">
              <a:buClr>
                <a:srgbClr val="A53010"/>
              </a:buClr>
              <a:buFont typeface="Arial Unicode MS" panose="020B0604020202020204" pitchFamily="34" charset="-122"/>
              <a:buChar char="❏"/>
              <a:defRPr/>
            </a:pPr>
            <a:r>
              <a:rPr kumimoji="0" lang="zh-CN" altLang="en-US" b="0" dirty="0">
                <a:solidFill>
                  <a:prstClr val="black"/>
                </a:solidFill>
                <a:latin typeface="+mn-ea"/>
                <a:ea typeface="+mn-ea"/>
              </a:rPr>
              <a:t>面向无连接的服务</a:t>
            </a:r>
          </a:p>
        </p:txBody>
      </p:sp>
      <p:sp>
        <p:nvSpPr>
          <p:cNvPr id="12" name="矩形 11">
            <a:extLst>
              <a:ext uri="{FF2B5EF4-FFF2-40B4-BE49-F238E27FC236}">
                <a16:creationId xmlns:a16="http://schemas.microsoft.com/office/drawing/2014/main" id="{756DE8EC-EC95-484F-87BB-635F93172A61}"/>
              </a:ext>
            </a:extLst>
          </p:cNvPr>
          <p:cNvSpPr/>
          <p:nvPr/>
        </p:nvSpPr>
        <p:spPr>
          <a:xfrm>
            <a:off x="952159" y="5736889"/>
            <a:ext cx="7086600" cy="460375"/>
          </a:xfrm>
          <a:prstGeom prst="rect">
            <a:avLst/>
          </a:prstGeom>
        </p:spPr>
        <p:txBody>
          <a:bodyPr>
            <a:spAutoFit/>
          </a:bodyPr>
          <a:lstStyle/>
          <a:p>
            <a:pPr>
              <a:defRPr/>
            </a:pPr>
            <a:r>
              <a:rPr lang="zh-CN" altLang="en-US" kern="0" dirty="0"/>
              <a:t>如</a:t>
            </a:r>
            <a:r>
              <a:rPr lang="en-US" altLang="zh-CN" kern="0" dirty="0"/>
              <a:t>TCP/IP</a:t>
            </a:r>
            <a:r>
              <a:rPr lang="zh-CN" altLang="en-US" kern="0" dirty="0"/>
              <a:t>模型中应用层协议</a:t>
            </a:r>
            <a:r>
              <a:rPr lang="en-US" altLang="zh-CN" kern="0" dirty="0"/>
              <a:t>SNMP</a:t>
            </a:r>
            <a:r>
              <a:rPr lang="zh-CN" altLang="en-US" kern="0" dirty="0"/>
              <a:t>、</a:t>
            </a:r>
            <a:r>
              <a:rPr lang="en-US" altLang="zh-CN" kern="0" dirty="0"/>
              <a:t>DNS</a:t>
            </a:r>
            <a:r>
              <a:rPr lang="zh-CN" altLang="en-US" kern="0" dirty="0"/>
              <a:t>等 </a:t>
            </a:r>
            <a:endParaRPr lang="zh-CN" altLang="en-US" dirty="0"/>
          </a:p>
        </p:txBody>
      </p:sp>
      <p:grpSp>
        <p:nvGrpSpPr>
          <p:cNvPr id="23562" name="组合 26">
            <a:extLst>
              <a:ext uri="{FF2B5EF4-FFF2-40B4-BE49-F238E27FC236}">
                <a16:creationId xmlns:a16="http://schemas.microsoft.com/office/drawing/2014/main" id="{37312184-7097-4877-B41E-3773BF7D977E}"/>
              </a:ext>
            </a:extLst>
          </p:cNvPr>
          <p:cNvGrpSpPr>
            <a:grpSpLocks/>
          </p:cNvGrpSpPr>
          <p:nvPr/>
        </p:nvGrpSpPr>
        <p:grpSpPr bwMode="auto">
          <a:xfrm>
            <a:off x="5796136" y="1641725"/>
            <a:ext cx="3028950" cy="2417763"/>
            <a:chOff x="5914752" y="1793086"/>
            <a:chExt cx="3028950" cy="2417763"/>
          </a:xfrm>
        </p:grpSpPr>
        <p:sp>
          <p:nvSpPr>
            <p:cNvPr id="14" name="Rectangle 5">
              <a:extLst>
                <a:ext uri="{FF2B5EF4-FFF2-40B4-BE49-F238E27FC236}">
                  <a16:creationId xmlns:a16="http://schemas.microsoft.com/office/drawing/2014/main" id="{21156B9A-A138-4B5A-B187-175C93BA7F07}"/>
                </a:ext>
              </a:extLst>
            </p:cNvPr>
            <p:cNvSpPr>
              <a:spLocks noChangeArrowheads="1"/>
            </p:cNvSpPr>
            <p:nvPr/>
          </p:nvSpPr>
          <p:spPr bwMode="auto">
            <a:xfrm>
              <a:off x="5922690" y="1793086"/>
              <a:ext cx="3021012" cy="2417763"/>
            </a:xfrm>
            <a:prstGeom prst="rect">
              <a:avLst/>
            </a:prstGeom>
            <a:solidFill>
              <a:srgbClr val="FFFFFF"/>
            </a:solidFill>
            <a:ln w="2540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5" name="Line 6">
              <a:extLst>
                <a:ext uri="{FF2B5EF4-FFF2-40B4-BE49-F238E27FC236}">
                  <a16:creationId xmlns:a16="http://schemas.microsoft.com/office/drawing/2014/main" id="{79F6DD26-2332-4423-9770-CFE4FD27CA62}"/>
                </a:ext>
              </a:extLst>
            </p:cNvPr>
            <p:cNvSpPr>
              <a:spLocks noChangeShapeType="1"/>
            </p:cNvSpPr>
            <p:nvPr/>
          </p:nvSpPr>
          <p:spPr bwMode="auto">
            <a:xfrm>
              <a:off x="5914752" y="2307436"/>
              <a:ext cx="301783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6" name="Line 7">
              <a:extLst>
                <a:ext uri="{FF2B5EF4-FFF2-40B4-BE49-F238E27FC236}">
                  <a16:creationId xmlns:a16="http://schemas.microsoft.com/office/drawing/2014/main" id="{9F1D7F16-7E70-4E01-84FA-62217E2CCC4E}"/>
                </a:ext>
              </a:extLst>
            </p:cNvPr>
            <p:cNvSpPr>
              <a:spLocks noChangeShapeType="1"/>
            </p:cNvSpPr>
            <p:nvPr/>
          </p:nvSpPr>
          <p:spPr bwMode="auto">
            <a:xfrm>
              <a:off x="5914752" y="2826549"/>
              <a:ext cx="302895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3566" name="Rectangle 8">
              <a:extLst>
                <a:ext uri="{FF2B5EF4-FFF2-40B4-BE49-F238E27FC236}">
                  <a16:creationId xmlns:a16="http://schemas.microsoft.com/office/drawing/2014/main" id="{482A9760-E7FA-4F39-8E25-9DBE09C4142F}"/>
                </a:ext>
              </a:extLst>
            </p:cNvPr>
            <p:cNvSpPr>
              <a:spLocks noChangeArrowheads="1"/>
            </p:cNvSpPr>
            <p:nvPr/>
          </p:nvSpPr>
          <p:spPr bwMode="auto">
            <a:xfrm>
              <a:off x="5940152" y="1825622"/>
              <a:ext cx="2986087" cy="461962"/>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b="0">
                <a:solidFill>
                  <a:srgbClr val="000000"/>
                </a:solidFill>
              </a:endParaRPr>
            </a:p>
          </p:txBody>
        </p:sp>
        <p:sp>
          <p:nvSpPr>
            <p:cNvPr id="23567" name="Rectangle 9">
              <a:extLst>
                <a:ext uri="{FF2B5EF4-FFF2-40B4-BE49-F238E27FC236}">
                  <a16:creationId xmlns:a16="http://schemas.microsoft.com/office/drawing/2014/main" id="{12FDC29B-5F22-4192-9043-3A5BF5E8BB00}"/>
                </a:ext>
              </a:extLst>
            </p:cNvPr>
            <p:cNvSpPr>
              <a:spLocks noChangeArrowheads="1"/>
            </p:cNvSpPr>
            <p:nvPr/>
          </p:nvSpPr>
          <p:spPr bwMode="auto">
            <a:xfrm>
              <a:off x="5940152" y="2846384"/>
              <a:ext cx="2978150" cy="1346200"/>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b="0">
                <a:solidFill>
                  <a:srgbClr val="000000"/>
                </a:solidFill>
              </a:endParaRPr>
            </a:p>
          </p:txBody>
        </p:sp>
        <p:sp>
          <p:nvSpPr>
            <p:cNvPr id="19" name="Line 10">
              <a:extLst>
                <a:ext uri="{FF2B5EF4-FFF2-40B4-BE49-F238E27FC236}">
                  <a16:creationId xmlns:a16="http://schemas.microsoft.com/office/drawing/2014/main" id="{C4DB443F-B724-490A-ACDC-E9764325929A}"/>
                </a:ext>
              </a:extLst>
            </p:cNvPr>
            <p:cNvSpPr>
              <a:spLocks noChangeShapeType="1"/>
            </p:cNvSpPr>
            <p:nvPr/>
          </p:nvSpPr>
          <p:spPr bwMode="auto">
            <a:xfrm>
              <a:off x="7413352" y="2312199"/>
              <a:ext cx="0" cy="508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3569" name="Rectangle 11">
              <a:extLst>
                <a:ext uri="{FF2B5EF4-FFF2-40B4-BE49-F238E27FC236}">
                  <a16:creationId xmlns:a16="http://schemas.microsoft.com/office/drawing/2014/main" id="{F5842786-1510-4D56-ACC6-0342722862EE}"/>
                </a:ext>
              </a:extLst>
            </p:cNvPr>
            <p:cNvSpPr>
              <a:spLocks noChangeArrowheads="1"/>
            </p:cNvSpPr>
            <p:nvPr/>
          </p:nvSpPr>
          <p:spPr bwMode="auto">
            <a:xfrm>
              <a:off x="7718152" y="2309809"/>
              <a:ext cx="8921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1800" b="0">
                  <a:solidFill>
                    <a:srgbClr val="333399"/>
                  </a:solidFill>
                  <a:ea typeface="黑体" panose="02010609060101010101" pitchFamily="49" charset="-122"/>
                </a:rPr>
                <a:t>TCP</a:t>
              </a:r>
            </a:p>
          </p:txBody>
        </p:sp>
        <p:sp>
          <p:nvSpPr>
            <p:cNvPr id="23570" name="Rectangle 12">
              <a:extLst>
                <a:ext uri="{FF2B5EF4-FFF2-40B4-BE49-F238E27FC236}">
                  <a16:creationId xmlns:a16="http://schemas.microsoft.com/office/drawing/2014/main" id="{35A2F1E3-ED61-4014-9644-D84E659B5994}"/>
                </a:ext>
              </a:extLst>
            </p:cNvPr>
            <p:cNvSpPr>
              <a:spLocks noChangeArrowheads="1"/>
            </p:cNvSpPr>
            <p:nvPr/>
          </p:nvSpPr>
          <p:spPr bwMode="auto">
            <a:xfrm>
              <a:off x="6206852" y="2309809"/>
              <a:ext cx="93186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1800" b="0">
                  <a:solidFill>
                    <a:srgbClr val="333399"/>
                  </a:solidFill>
                  <a:ea typeface="黑体" panose="02010609060101010101" pitchFamily="49" charset="-122"/>
                </a:rPr>
                <a:t>UDP</a:t>
              </a:r>
            </a:p>
          </p:txBody>
        </p:sp>
        <p:sp>
          <p:nvSpPr>
            <p:cNvPr id="23571" name="Rectangle 15">
              <a:extLst>
                <a:ext uri="{FF2B5EF4-FFF2-40B4-BE49-F238E27FC236}">
                  <a16:creationId xmlns:a16="http://schemas.microsoft.com/office/drawing/2014/main" id="{23A97E91-C1AE-4B05-AA7D-D0713594AFCF}"/>
                </a:ext>
              </a:extLst>
            </p:cNvPr>
            <p:cNvSpPr>
              <a:spLocks noChangeArrowheads="1"/>
            </p:cNvSpPr>
            <p:nvPr/>
          </p:nvSpPr>
          <p:spPr bwMode="auto">
            <a:xfrm>
              <a:off x="7175227" y="2862259"/>
              <a:ext cx="420687" cy="393700"/>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IP</a:t>
              </a:r>
            </a:p>
          </p:txBody>
        </p:sp>
        <p:sp>
          <p:nvSpPr>
            <p:cNvPr id="23572" name="Rectangle 18">
              <a:extLst>
                <a:ext uri="{FF2B5EF4-FFF2-40B4-BE49-F238E27FC236}">
                  <a16:creationId xmlns:a16="http://schemas.microsoft.com/office/drawing/2014/main" id="{67EF0872-AF30-4726-B7DE-11C8424C792E}"/>
                </a:ext>
              </a:extLst>
            </p:cNvPr>
            <p:cNvSpPr>
              <a:spLocks noChangeArrowheads="1"/>
            </p:cNvSpPr>
            <p:nvPr/>
          </p:nvSpPr>
          <p:spPr bwMode="auto">
            <a:xfrm>
              <a:off x="6925989" y="1878009"/>
              <a:ext cx="94456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b="0">
                  <a:solidFill>
                    <a:srgbClr val="333399"/>
                  </a:solidFill>
                  <a:ea typeface="黑体" panose="02010609060101010101" pitchFamily="49" charset="-122"/>
                </a:rPr>
                <a:t>应用层</a:t>
              </a:r>
            </a:p>
          </p:txBody>
        </p:sp>
        <p:sp>
          <p:nvSpPr>
            <p:cNvPr id="23573" name="Rectangle 19">
              <a:extLst>
                <a:ext uri="{FF2B5EF4-FFF2-40B4-BE49-F238E27FC236}">
                  <a16:creationId xmlns:a16="http://schemas.microsoft.com/office/drawing/2014/main" id="{36C2DBB7-1200-4776-B0F7-1CB23CE75F3F}"/>
                </a:ext>
              </a:extLst>
            </p:cNvPr>
            <p:cNvSpPr>
              <a:spLocks noChangeArrowheads="1"/>
            </p:cNvSpPr>
            <p:nvPr/>
          </p:nvSpPr>
          <p:spPr bwMode="auto">
            <a:xfrm>
              <a:off x="6352902" y="3533772"/>
              <a:ext cx="23034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b="0">
                  <a:solidFill>
                    <a:srgbClr val="333399"/>
                  </a:solidFill>
                  <a:ea typeface="黑体" panose="02010609060101010101" pitchFamily="49" charset="-122"/>
                </a:rPr>
                <a:t>与各种网络接口</a:t>
              </a:r>
            </a:p>
          </p:txBody>
        </p:sp>
        <p:sp>
          <p:nvSpPr>
            <p:cNvPr id="25" name="Line 20">
              <a:extLst>
                <a:ext uri="{FF2B5EF4-FFF2-40B4-BE49-F238E27FC236}">
                  <a16:creationId xmlns:a16="http://schemas.microsoft.com/office/drawing/2014/main" id="{46BC6383-058D-4A0B-A3FB-DC70378E4D57}"/>
                </a:ext>
              </a:extLst>
            </p:cNvPr>
            <p:cNvSpPr>
              <a:spLocks noChangeShapeType="1"/>
            </p:cNvSpPr>
            <p:nvPr/>
          </p:nvSpPr>
          <p:spPr bwMode="auto">
            <a:xfrm>
              <a:off x="5914752" y="3326611"/>
              <a:ext cx="301783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gr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4B78F80-8902-4F9F-BA72-2D7507B26669}"/>
              </a:ext>
            </a:extLst>
          </p:cNvPr>
          <p:cNvSpPr/>
          <p:nvPr/>
        </p:nvSpPr>
        <p:spPr>
          <a:xfrm>
            <a:off x="755576" y="1088198"/>
            <a:ext cx="3155031" cy="461665"/>
          </a:xfrm>
          <a:prstGeom prst="rect">
            <a:avLst/>
          </a:prstGeom>
        </p:spPr>
        <p:txBody>
          <a:bodyPr wrap="none">
            <a:spAutoFit/>
          </a:bodyPr>
          <a:lstStyle/>
          <a:p>
            <a:r>
              <a:rPr lang="zh-CN" altLang="en-US" dirty="0"/>
              <a:t>（</a:t>
            </a:r>
            <a:r>
              <a:rPr lang="en-US" altLang="zh-CN" dirty="0"/>
              <a:t>2</a:t>
            </a:r>
            <a:r>
              <a:rPr lang="zh-CN" altLang="en-US" dirty="0"/>
              <a:t>）接收方变量</a:t>
            </a:r>
            <a:r>
              <a:rPr lang="en-US" altLang="zh-CN" dirty="0"/>
              <a:t>V(R)</a:t>
            </a:r>
            <a:endParaRPr lang="zh-CN" altLang="en-US" dirty="0"/>
          </a:p>
        </p:txBody>
      </p:sp>
      <p:sp>
        <p:nvSpPr>
          <p:cNvPr id="5" name="矩形 4">
            <a:extLst>
              <a:ext uri="{FF2B5EF4-FFF2-40B4-BE49-F238E27FC236}">
                <a16:creationId xmlns:a16="http://schemas.microsoft.com/office/drawing/2014/main" id="{340004E6-DEC4-4D1D-92EE-81B8E392D186}"/>
              </a:ext>
            </a:extLst>
          </p:cNvPr>
          <p:cNvSpPr/>
          <p:nvPr/>
        </p:nvSpPr>
        <p:spPr>
          <a:xfrm>
            <a:off x="1482366" y="1965863"/>
            <a:ext cx="7338106" cy="369332"/>
          </a:xfrm>
          <a:prstGeom prst="rect">
            <a:avLst/>
          </a:prstGeom>
        </p:spPr>
        <p:txBody>
          <a:bodyPr wrap="square">
            <a:spAutoFit/>
          </a:bodyPr>
          <a:lstStyle/>
          <a:p>
            <a:pPr marL="342900" indent="-342900">
              <a:buClr>
                <a:srgbClr val="C00000"/>
              </a:buClr>
              <a:buFont typeface="Wingdings" panose="05000000000000000000" pitchFamily="2" charset="2"/>
              <a:buChar char="n"/>
            </a:pPr>
            <a:r>
              <a:rPr lang="zh-CN" altLang="en-US" sz="1800" dirty="0">
                <a:latin typeface="+mn-ea"/>
                <a:ea typeface="+mn-ea"/>
              </a:rPr>
              <a:t>若</a:t>
            </a:r>
            <a:r>
              <a:rPr lang="en-US" altLang="zh-CN" sz="1800" dirty="0">
                <a:latin typeface="+mn-ea"/>
                <a:ea typeface="+mn-ea"/>
              </a:rPr>
              <a:t>V(R)</a:t>
            </a:r>
            <a:r>
              <a:rPr lang="zh-CN" altLang="en-US" sz="1800" dirty="0">
                <a:latin typeface="+mn-ea"/>
                <a:ea typeface="+mn-ea"/>
              </a:rPr>
              <a:t>等于收到报文的序号，发出对该报文的确认，</a:t>
            </a:r>
            <a:r>
              <a:rPr lang="en-US" altLang="zh-CN" sz="1800" dirty="0">
                <a:latin typeface="+mn-ea"/>
                <a:ea typeface="+mn-ea"/>
              </a:rPr>
              <a:t>V(R)=V(R)+1</a:t>
            </a:r>
            <a:endParaRPr lang="zh-CN" altLang="en-US" sz="1800" dirty="0">
              <a:latin typeface="+mn-ea"/>
              <a:ea typeface="+mn-ea"/>
            </a:endParaRPr>
          </a:p>
        </p:txBody>
      </p:sp>
      <p:sp>
        <p:nvSpPr>
          <p:cNvPr id="6" name="矩形 5">
            <a:extLst>
              <a:ext uri="{FF2B5EF4-FFF2-40B4-BE49-F238E27FC236}">
                <a16:creationId xmlns:a16="http://schemas.microsoft.com/office/drawing/2014/main" id="{4AD69EA5-BC6F-447F-8AF0-345AFD69C842}"/>
              </a:ext>
            </a:extLst>
          </p:cNvPr>
          <p:cNvSpPr/>
          <p:nvPr/>
        </p:nvSpPr>
        <p:spPr>
          <a:xfrm>
            <a:off x="1482366" y="2357464"/>
            <a:ext cx="5182829" cy="369332"/>
          </a:xfrm>
          <a:prstGeom prst="rect">
            <a:avLst/>
          </a:prstGeom>
        </p:spPr>
        <p:txBody>
          <a:bodyPr wrap="none">
            <a:spAutoFit/>
          </a:bodyPr>
          <a:lstStyle/>
          <a:p>
            <a:pPr marL="342900" indent="-342900">
              <a:buClr>
                <a:srgbClr val="C00000"/>
              </a:buClr>
              <a:buFont typeface="Wingdings" panose="05000000000000000000" pitchFamily="2" charset="2"/>
              <a:buChar char="n"/>
            </a:pPr>
            <a:r>
              <a:rPr lang="zh-CN" altLang="en-US" sz="1800" dirty="0">
                <a:latin typeface="+mn-ea"/>
                <a:ea typeface="+mn-ea"/>
              </a:rPr>
              <a:t>若收到的报文序号不等于</a:t>
            </a:r>
            <a:r>
              <a:rPr lang="en-US" altLang="zh-CN" sz="1800" dirty="0">
                <a:latin typeface="+mn-ea"/>
                <a:ea typeface="+mn-ea"/>
              </a:rPr>
              <a:t>V(R)</a:t>
            </a:r>
            <a:r>
              <a:rPr lang="zh-CN" altLang="en-US" sz="1800" dirty="0">
                <a:latin typeface="+mn-ea"/>
                <a:ea typeface="+mn-ea"/>
              </a:rPr>
              <a:t>，则为重复报文</a:t>
            </a:r>
          </a:p>
        </p:txBody>
      </p:sp>
      <p:cxnSp>
        <p:nvCxnSpPr>
          <p:cNvPr id="8" name="直接连接符 7">
            <a:extLst>
              <a:ext uri="{FF2B5EF4-FFF2-40B4-BE49-F238E27FC236}">
                <a16:creationId xmlns:a16="http://schemas.microsoft.com/office/drawing/2014/main" id="{9CA9EB88-11B5-43C8-9D03-577E1760E68E}"/>
              </a:ext>
            </a:extLst>
          </p:cNvPr>
          <p:cNvCxnSpPr>
            <a:cxnSpLocks/>
          </p:cNvCxnSpPr>
          <p:nvPr/>
        </p:nvCxnSpPr>
        <p:spPr bwMode="auto">
          <a:xfrm>
            <a:off x="1034449" y="3358247"/>
            <a:ext cx="0" cy="2733789"/>
          </a:xfrm>
          <a:prstGeom prst="line">
            <a:avLst/>
          </a:prstGeom>
          <a:solidFill>
            <a:schemeClr val="accent1"/>
          </a:solidFill>
          <a:ln w="57150" cap="flat" cmpd="sng" algn="ctr">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 name="直接连接符 8">
            <a:extLst>
              <a:ext uri="{FF2B5EF4-FFF2-40B4-BE49-F238E27FC236}">
                <a16:creationId xmlns:a16="http://schemas.microsoft.com/office/drawing/2014/main" id="{2E266C12-E245-4FE0-9716-D20153A02B40}"/>
              </a:ext>
            </a:extLst>
          </p:cNvPr>
          <p:cNvCxnSpPr>
            <a:cxnSpLocks/>
          </p:cNvCxnSpPr>
          <p:nvPr/>
        </p:nvCxnSpPr>
        <p:spPr bwMode="auto">
          <a:xfrm>
            <a:off x="3153959" y="3358247"/>
            <a:ext cx="0" cy="2733789"/>
          </a:xfrm>
          <a:prstGeom prst="line">
            <a:avLst/>
          </a:prstGeom>
          <a:solidFill>
            <a:schemeClr val="accent1"/>
          </a:solidFill>
          <a:ln w="57150" cap="flat" cmpd="sng" algn="ctr">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13" name="组合 12">
            <a:extLst>
              <a:ext uri="{FF2B5EF4-FFF2-40B4-BE49-F238E27FC236}">
                <a16:creationId xmlns:a16="http://schemas.microsoft.com/office/drawing/2014/main" id="{156FF356-28D5-48F5-A71F-D813B382FF2E}"/>
              </a:ext>
            </a:extLst>
          </p:cNvPr>
          <p:cNvGrpSpPr/>
          <p:nvPr/>
        </p:nvGrpSpPr>
        <p:grpSpPr>
          <a:xfrm>
            <a:off x="1034449" y="3455149"/>
            <a:ext cx="2119510" cy="551170"/>
            <a:chOff x="3172570" y="2157750"/>
            <a:chExt cx="2119510" cy="551170"/>
          </a:xfrm>
        </p:grpSpPr>
        <p:cxnSp>
          <p:nvCxnSpPr>
            <p:cNvPr id="14" name="直接箭头连接符 13">
              <a:extLst>
                <a:ext uri="{FF2B5EF4-FFF2-40B4-BE49-F238E27FC236}">
                  <a16:creationId xmlns:a16="http://schemas.microsoft.com/office/drawing/2014/main" id="{1E351BEB-717F-46B3-840B-30DBEE1E00AF}"/>
                </a:ext>
              </a:extLst>
            </p:cNvPr>
            <p:cNvCxnSpPr>
              <a:cxnSpLocks/>
            </p:cNvCxnSpPr>
            <p:nvPr/>
          </p:nvCxnSpPr>
          <p:spPr bwMode="auto">
            <a:xfrm>
              <a:off x="3172570" y="2348880"/>
              <a:ext cx="2119510" cy="360040"/>
            </a:xfrm>
            <a:prstGeom prst="straightConnector1">
              <a:avLst/>
            </a:prstGeom>
            <a:solidFill>
              <a:schemeClr val="accent1"/>
            </a:solidFill>
            <a:ln w="28575" cap="flat" cmpd="sng" algn="ctr">
              <a:solidFill>
                <a:srgbClr val="00000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 name="文本框 14">
              <a:extLst>
                <a:ext uri="{FF2B5EF4-FFF2-40B4-BE49-F238E27FC236}">
                  <a16:creationId xmlns:a16="http://schemas.microsoft.com/office/drawing/2014/main" id="{CCFCF65C-4347-45D6-9A1A-B5A63004D8E8}"/>
                </a:ext>
              </a:extLst>
            </p:cNvPr>
            <p:cNvSpPr txBox="1"/>
            <p:nvPr/>
          </p:nvSpPr>
          <p:spPr>
            <a:xfrm rot="531106">
              <a:off x="3809264" y="2157750"/>
              <a:ext cx="958181" cy="369332"/>
            </a:xfrm>
            <a:prstGeom prst="rect">
              <a:avLst/>
            </a:prstGeom>
            <a:noFill/>
          </p:spPr>
          <p:txBody>
            <a:bodyPr wrap="square" rtlCol="0">
              <a:spAutoFit/>
            </a:bodyPr>
            <a:lstStyle/>
            <a:p>
              <a:r>
                <a:rPr lang="en-US" altLang="zh-CN" sz="1800" dirty="0">
                  <a:latin typeface="+mj-ea"/>
                  <a:ea typeface="+mj-ea"/>
                </a:rPr>
                <a:t>F</a:t>
              </a:r>
              <a:r>
                <a:rPr lang="zh-CN" altLang="en-US" sz="1800" dirty="0">
                  <a:latin typeface="+mj-ea"/>
                  <a:ea typeface="+mj-ea"/>
                </a:rPr>
                <a:t>（</a:t>
              </a:r>
              <a:r>
                <a:rPr lang="en-US" altLang="zh-CN" sz="1800" dirty="0">
                  <a:latin typeface="+mj-ea"/>
                  <a:ea typeface="+mj-ea"/>
                </a:rPr>
                <a:t>0</a:t>
              </a:r>
              <a:r>
                <a:rPr lang="zh-CN" altLang="en-US" sz="1800" dirty="0">
                  <a:latin typeface="+mj-ea"/>
                  <a:ea typeface="+mj-ea"/>
                </a:rPr>
                <a:t>）</a:t>
              </a:r>
            </a:p>
          </p:txBody>
        </p:sp>
      </p:grpSp>
      <p:grpSp>
        <p:nvGrpSpPr>
          <p:cNvPr id="16" name="组合 15">
            <a:extLst>
              <a:ext uri="{FF2B5EF4-FFF2-40B4-BE49-F238E27FC236}">
                <a16:creationId xmlns:a16="http://schemas.microsoft.com/office/drawing/2014/main" id="{AA49FF3D-277B-4E74-86C4-CCEF1957830D}"/>
              </a:ext>
            </a:extLst>
          </p:cNvPr>
          <p:cNvGrpSpPr/>
          <p:nvPr/>
        </p:nvGrpSpPr>
        <p:grpSpPr>
          <a:xfrm>
            <a:off x="1061528" y="4596449"/>
            <a:ext cx="2119510" cy="551170"/>
            <a:chOff x="3172570" y="2157750"/>
            <a:chExt cx="2119510" cy="551170"/>
          </a:xfrm>
        </p:grpSpPr>
        <p:cxnSp>
          <p:nvCxnSpPr>
            <p:cNvPr id="17" name="直接箭头连接符 16">
              <a:extLst>
                <a:ext uri="{FF2B5EF4-FFF2-40B4-BE49-F238E27FC236}">
                  <a16:creationId xmlns:a16="http://schemas.microsoft.com/office/drawing/2014/main" id="{3F5C85CA-CB51-4D86-960C-0B9803DAA76F}"/>
                </a:ext>
              </a:extLst>
            </p:cNvPr>
            <p:cNvCxnSpPr>
              <a:cxnSpLocks/>
            </p:cNvCxnSpPr>
            <p:nvPr/>
          </p:nvCxnSpPr>
          <p:spPr bwMode="auto">
            <a:xfrm>
              <a:off x="3172570" y="2348880"/>
              <a:ext cx="2119510" cy="360040"/>
            </a:xfrm>
            <a:prstGeom prst="straightConnector1">
              <a:avLst/>
            </a:prstGeom>
            <a:solidFill>
              <a:schemeClr val="accent1"/>
            </a:solidFill>
            <a:ln w="28575" cap="flat" cmpd="sng" algn="ctr">
              <a:solidFill>
                <a:srgbClr val="00000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8" name="文本框 17">
              <a:extLst>
                <a:ext uri="{FF2B5EF4-FFF2-40B4-BE49-F238E27FC236}">
                  <a16:creationId xmlns:a16="http://schemas.microsoft.com/office/drawing/2014/main" id="{802D6563-E6E7-42D6-B59E-40316BDE328E}"/>
                </a:ext>
              </a:extLst>
            </p:cNvPr>
            <p:cNvSpPr txBox="1"/>
            <p:nvPr/>
          </p:nvSpPr>
          <p:spPr>
            <a:xfrm rot="531106">
              <a:off x="3809264" y="2157750"/>
              <a:ext cx="958181" cy="369332"/>
            </a:xfrm>
            <a:prstGeom prst="rect">
              <a:avLst/>
            </a:prstGeom>
            <a:noFill/>
          </p:spPr>
          <p:txBody>
            <a:bodyPr wrap="square" rtlCol="0">
              <a:spAutoFit/>
            </a:bodyPr>
            <a:lstStyle/>
            <a:p>
              <a:r>
                <a:rPr lang="en-US" altLang="zh-CN" sz="1800" dirty="0">
                  <a:latin typeface="+mj-ea"/>
                  <a:ea typeface="+mj-ea"/>
                </a:rPr>
                <a:t>F</a:t>
              </a:r>
              <a:r>
                <a:rPr lang="zh-CN" altLang="en-US" sz="1800" dirty="0">
                  <a:latin typeface="+mj-ea"/>
                  <a:ea typeface="+mj-ea"/>
                </a:rPr>
                <a:t>（</a:t>
              </a:r>
              <a:r>
                <a:rPr lang="en-US" altLang="zh-CN" sz="1800" dirty="0">
                  <a:latin typeface="+mj-ea"/>
                  <a:ea typeface="+mj-ea"/>
                </a:rPr>
                <a:t>1</a:t>
              </a:r>
              <a:r>
                <a:rPr lang="zh-CN" altLang="en-US" sz="1800" dirty="0">
                  <a:latin typeface="+mj-ea"/>
                  <a:ea typeface="+mj-ea"/>
                </a:rPr>
                <a:t>）</a:t>
              </a:r>
            </a:p>
          </p:txBody>
        </p:sp>
      </p:grpSp>
      <p:grpSp>
        <p:nvGrpSpPr>
          <p:cNvPr id="60" name="组合 59">
            <a:extLst>
              <a:ext uri="{FF2B5EF4-FFF2-40B4-BE49-F238E27FC236}">
                <a16:creationId xmlns:a16="http://schemas.microsoft.com/office/drawing/2014/main" id="{E142511F-169C-4E09-8AF4-7FF443381C58}"/>
              </a:ext>
            </a:extLst>
          </p:cNvPr>
          <p:cNvGrpSpPr/>
          <p:nvPr/>
        </p:nvGrpSpPr>
        <p:grpSpPr>
          <a:xfrm>
            <a:off x="1034448" y="3925329"/>
            <a:ext cx="2095722" cy="812543"/>
            <a:chOff x="1732409" y="4068090"/>
            <a:chExt cx="2095722" cy="812543"/>
          </a:xfrm>
        </p:grpSpPr>
        <p:cxnSp>
          <p:nvCxnSpPr>
            <p:cNvPr id="20" name="直接箭头连接符 19">
              <a:extLst>
                <a:ext uri="{FF2B5EF4-FFF2-40B4-BE49-F238E27FC236}">
                  <a16:creationId xmlns:a16="http://schemas.microsoft.com/office/drawing/2014/main" id="{F243BD13-CA09-4BEE-AB6B-BA84C568D45D}"/>
                </a:ext>
              </a:extLst>
            </p:cNvPr>
            <p:cNvCxnSpPr>
              <a:cxnSpLocks/>
            </p:cNvCxnSpPr>
            <p:nvPr/>
          </p:nvCxnSpPr>
          <p:spPr bwMode="auto">
            <a:xfrm flipH="1">
              <a:off x="1732409" y="4202082"/>
              <a:ext cx="2095722" cy="678551"/>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 name="文本框 20">
              <a:extLst>
                <a:ext uri="{FF2B5EF4-FFF2-40B4-BE49-F238E27FC236}">
                  <a16:creationId xmlns:a16="http://schemas.microsoft.com/office/drawing/2014/main" id="{5416D900-50C0-4D73-A76E-E5C17BE89323}"/>
                </a:ext>
              </a:extLst>
            </p:cNvPr>
            <p:cNvSpPr txBox="1"/>
            <p:nvPr/>
          </p:nvSpPr>
          <p:spPr>
            <a:xfrm rot="20611186">
              <a:off x="2498010" y="4068090"/>
              <a:ext cx="1005212" cy="369332"/>
            </a:xfrm>
            <a:prstGeom prst="rect">
              <a:avLst/>
            </a:prstGeom>
            <a:noFill/>
          </p:spPr>
          <p:txBody>
            <a:bodyPr wrap="square" rtlCol="0">
              <a:spAutoFit/>
            </a:bodyPr>
            <a:lstStyle/>
            <a:p>
              <a:r>
                <a:rPr lang="en-US" altLang="zh-CN" sz="1800" dirty="0">
                  <a:latin typeface="+mj-ea"/>
                  <a:ea typeface="+mj-ea"/>
                </a:rPr>
                <a:t>ACK(0)</a:t>
              </a:r>
              <a:endParaRPr lang="zh-CN" altLang="en-US" sz="1800" dirty="0">
                <a:latin typeface="+mj-ea"/>
                <a:ea typeface="+mj-ea"/>
              </a:endParaRPr>
            </a:p>
          </p:txBody>
        </p:sp>
      </p:grpSp>
      <p:cxnSp>
        <p:nvCxnSpPr>
          <p:cNvPr id="22" name="直接箭头连接符 21">
            <a:extLst>
              <a:ext uri="{FF2B5EF4-FFF2-40B4-BE49-F238E27FC236}">
                <a16:creationId xmlns:a16="http://schemas.microsoft.com/office/drawing/2014/main" id="{85D9B838-F5A6-4FFE-A090-CC8926A33C37}"/>
              </a:ext>
            </a:extLst>
          </p:cNvPr>
          <p:cNvCxnSpPr>
            <a:cxnSpLocks/>
          </p:cNvCxnSpPr>
          <p:nvPr/>
        </p:nvCxnSpPr>
        <p:spPr bwMode="auto">
          <a:xfrm flipH="1">
            <a:off x="1066255" y="5197326"/>
            <a:ext cx="2063914" cy="703878"/>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 name="文本框 22">
            <a:extLst>
              <a:ext uri="{FF2B5EF4-FFF2-40B4-BE49-F238E27FC236}">
                <a16:creationId xmlns:a16="http://schemas.microsoft.com/office/drawing/2014/main" id="{2D3CAB1B-DF7F-4263-AEFB-6EFF76552A5A}"/>
              </a:ext>
            </a:extLst>
          </p:cNvPr>
          <p:cNvSpPr txBox="1"/>
          <p:nvPr/>
        </p:nvSpPr>
        <p:spPr>
          <a:xfrm rot="20611186">
            <a:off x="1734498" y="5100363"/>
            <a:ext cx="1080113" cy="369332"/>
          </a:xfrm>
          <a:prstGeom prst="rect">
            <a:avLst/>
          </a:prstGeom>
          <a:noFill/>
        </p:spPr>
        <p:txBody>
          <a:bodyPr wrap="square" rtlCol="0">
            <a:spAutoFit/>
          </a:bodyPr>
          <a:lstStyle/>
          <a:p>
            <a:r>
              <a:rPr lang="en-US" altLang="zh-CN" sz="1800" dirty="0">
                <a:latin typeface="+mj-ea"/>
                <a:ea typeface="+mj-ea"/>
              </a:rPr>
              <a:t>ACK(1)</a:t>
            </a:r>
            <a:endParaRPr lang="zh-CN" altLang="en-US" sz="1800" dirty="0">
              <a:latin typeface="+mj-ea"/>
              <a:ea typeface="+mj-ea"/>
            </a:endParaRPr>
          </a:p>
        </p:txBody>
      </p:sp>
      <p:sp>
        <p:nvSpPr>
          <p:cNvPr id="24" name="文本框 23">
            <a:extLst>
              <a:ext uri="{FF2B5EF4-FFF2-40B4-BE49-F238E27FC236}">
                <a16:creationId xmlns:a16="http://schemas.microsoft.com/office/drawing/2014/main" id="{EC107F5A-B97D-4DB7-A359-FCF8A6469031}"/>
              </a:ext>
            </a:extLst>
          </p:cNvPr>
          <p:cNvSpPr txBox="1"/>
          <p:nvPr/>
        </p:nvSpPr>
        <p:spPr>
          <a:xfrm>
            <a:off x="743675" y="2783267"/>
            <a:ext cx="877669" cy="461665"/>
          </a:xfrm>
          <a:prstGeom prst="rect">
            <a:avLst/>
          </a:prstGeom>
          <a:noFill/>
        </p:spPr>
        <p:txBody>
          <a:bodyPr wrap="square" rtlCol="0">
            <a:spAutoFit/>
          </a:bodyPr>
          <a:lstStyle/>
          <a:p>
            <a:r>
              <a:rPr lang="en-US" altLang="zh-CN" dirty="0"/>
              <a:t>V(S)</a:t>
            </a:r>
            <a:endParaRPr lang="zh-CN" altLang="en-US" dirty="0"/>
          </a:p>
        </p:txBody>
      </p:sp>
      <p:sp>
        <p:nvSpPr>
          <p:cNvPr id="25" name="文本框 24">
            <a:extLst>
              <a:ext uri="{FF2B5EF4-FFF2-40B4-BE49-F238E27FC236}">
                <a16:creationId xmlns:a16="http://schemas.microsoft.com/office/drawing/2014/main" id="{4B59BE0A-088B-42DB-B6EC-F2C495E9B8DF}"/>
              </a:ext>
            </a:extLst>
          </p:cNvPr>
          <p:cNvSpPr txBox="1"/>
          <p:nvPr/>
        </p:nvSpPr>
        <p:spPr>
          <a:xfrm>
            <a:off x="2844812" y="2783266"/>
            <a:ext cx="813202" cy="461665"/>
          </a:xfrm>
          <a:prstGeom prst="rect">
            <a:avLst/>
          </a:prstGeom>
          <a:noFill/>
        </p:spPr>
        <p:txBody>
          <a:bodyPr wrap="square" rtlCol="0">
            <a:spAutoFit/>
          </a:bodyPr>
          <a:lstStyle/>
          <a:p>
            <a:r>
              <a:rPr lang="en-US" altLang="zh-CN" dirty="0"/>
              <a:t>V(R)</a:t>
            </a:r>
            <a:endParaRPr lang="zh-CN" altLang="en-US" dirty="0"/>
          </a:p>
        </p:txBody>
      </p:sp>
      <p:pic>
        <p:nvPicPr>
          <p:cNvPr id="26" name="图片 25">
            <a:extLst>
              <a:ext uri="{FF2B5EF4-FFF2-40B4-BE49-F238E27FC236}">
                <a16:creationId xmlns:a16="http://schemas.microsoft.com/office/drawing/2014/main" id="{E4E09ED5-F87F-47CF-AEFE-59A07A732F3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5099987" y="3493281"/>
            <a:ext cx="538600" cy="1440156"/>
          </a:xfrm>
          <a:prstGeom prst="rect">
            <a:avLst/>
          </a:prstGeom>
        </p:spPr>
      </p:pic>
      <p:cxnSp>
        <p:nvCxnSpPr>
          <p:cNvPr id="27" name="直接连接符 26">
            <a:extLst>
              <a:ext uri="{FF2B5EF4-FFF2-40B4-BE49-F238E27FC236}">
                <a16:creationId xmlns:a16="http://schemas.microsoft.com/office/drawing/2014/main" id="{1F7280E0-6871-4584-9D82-F3C343A314E5}"/>
              </a:ext>
            </a:extLst>
          </p:cNvPr>
          <p:cNvCxnSpPr>
            <a:cxnSpLocks/>
          </p:cNvCxnSpPr>
          <p:nvPr/>
        </p:nvCxnSpPr>
        <p:spPr bwMode="auto">
          <a:xfrm>
            <a:off x="5768255" y="3349263"/>
            <a:ext cx="0" cy="2733789"/>
          </a:xfrm>
          <a:prstGeom prst="line">
            <a:avLst/>
          </a:prstGeom>
          <a:solidFill>
            <a:schemeClr val="accent1"/>
          </a:solidFill>
          <a:ln w="57150" cap="flat" cmpd="sng" algn="ctr">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直接连接符 27">
            <a:extLst>
              <a:ext uri="{FF2B5EF4-FFF2-40B4-BE49-F238E27FC236}">
                <a16:creationId xmlns:a16="http://schemas.microsoft.com/office/drawing/2014/main" id="{CA582507-348A-430A-A43B-3F004CBC7DEC}"/>
              </a:ext>
            </a:extLst>
          </p:cNvPr>
          <p:cNvCxnSpPr>
            <a:cxnSpLocks/>
          </p:cNvCxnSpPr>
          <p:nvPr/>
        </p:nvCxnSpPr>
        <p:spPr bwMode="auto">
          <a:xfrm>
            <a:off x="7887765" y="3349263"/>
            <a:ext cx="0" cy="2733789"/>
          </a:xfrm>
          <a:prstGeom prst="line">
            <a:avLst/>
          </a:prstGeom>
          <a:solidFill>
            <a:schemeClr val="accent1"/>
          </a:solidFill>
          <a:ln w="57150" cap="flat" cmpd="sng" algn="ctr">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 name="乘号 28">
            <a:extLst>
              <a:ext uri="{FF2B5EF4-FFF2-40B4-BE49-F238E27FC236}">
                <a16:creationId xmlns:a16="http://schemas.microsoft.com/office/drawing/2014/main" id="{F4FCAB1C-890F-4326-94B1-C83C633CA09B}"/>
              </a:ext>
            </a:extLst>
          </p:cNvPr>
          <p:cNvSpPr/>
          <p:nvPr/>
        </p:nvSpPr>
        <p:spPr bwMode="auto">
          <a:xfrm>
            <a:off x="6183150" y="4285367"/>
            <a:ext cx="398176" cy="469263"/>
          </a:xfrm>
          <a:prstGeom prst="mathMultiply">
            <a:avLst/>
          </a:prstGeom>
          <a:solidFill>
            <a:srgbClr val="FF0000"/>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cxnSp>
        <p:nvCxnSpPr>
          <p:cNvPr id="30" name="直接连接符 29">
            <a:extLst>
              <a:ext uri="{FF2B5EF4-FFF2-40B4-BE49-F238E27FC236}">
                <a16:creationId xmlns:a16="http://schemas.microsoft.com/office/drawing/2014/main" id="{79BAA2ED-F1A7-4F6C-9E9F-9D393FAD4295}"/>
              </a:ext>
            </a:extLst>
          </p:cNvPr>
          <p:cNvCxnSpPr>
            <a:cxnSpLocks/>
          </p:cNvCxnSpPr>
          <p:nvPr/>
        </p:nvCxnSpPr>
        <p:spPr bwMode="auto">
          <a:xfrm>
            <a:off x="5109439" y="3637295"/>
            <a:ext cx="658816" cy="1"/>
          </a:xfrm>
          <a:prstGeom prst="line">
            <a:avLst/>
          </a:prstGeom>
          <a:solidFill>
            <a:schemeClr val="accent1"/>
          </a:solidFill>
          <a:ln w="190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 name="直接连接符 30">
            <a:extLst>
              <a:ext uri="{FF2B5EF4-FFF2-40B4-BE49-F238E27FC236}">
                <a16:creationId xmlns:a16="http://schemas.microsoft.com/office/drawing/2014/main" id="{09F15833-F06A-4B82-B384-E718BC8962C6}"/>
              </a:ext>
            </a:extLst>
          </p:cNvPr>
          <p:cNvCxnSpPr>
            <a:cxnSpLocks/>
          </p:cNvCxnSpPr>
          <p:nvPr/>
        </p:nvCxnSpPr>
        <p:spPr bwMode="auto">
          <a:xfrm>
            <a:off x="5104713" y="4788164"/>
            <a:ext cx="658816" cy="1"/>
          </a:xfrm>
          <a:prstGeom prst="line">
            <a:avLst/>
          </a:prstGeom>
          <a:solidFill>
            <a:schemeClr val="accent1"/>
          </a:solidFill>
          <a:ln w="190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2" name="组合 31">
            <a:extLst>
              <a:ext uri="{FF2B5EF4-FFF2-40B4-BE49-F238E27FC236}">
                <a16:creationId xmlns:a16="http://schemas.microsoft.com/office/drawing/2014/main" id="{9190EDEB-C6C7-4856-8E23-7645FF6D19EB}"/>
              </a:ext>
            </a:extLst>
          </p:cNvPr>
          <p:cNvGrpSpPr/>
          <p:nvPr/>
        </p:nvGrpSpPr>
        <p:grpSpPr>
          <a:xfrm>
            <a:off x="5768255" y="3446165"/>
            <a:ext cx="2119510" cy="551170"/>
            <a:chOff x="3172570" y="2157750"/>
            <a:chExt cx="2119510" cy="551170"/>
          </a:xfrm>
        </p:grpSpPr>
        <p:cxnSp>
          <p:nvCxnSpPr>
            <p:cNvPr id="33" name="直接箭头连接符 32">
              <a:extLst>
                <a:ext uri="{FF2B5EF4-FFF2-40B4-BE49-F238E27FC236}">
                  <a16:creationId xmlns:a16="http://schemas.microsoft.com/office/drawing/2014/main" id="{168B9C4C-B008-4C25-B5A5-4D651BD8EF8A}"/>
                </a:ext>
              </a:extLst>
            </p:cNvPr>
            <p:cNvCxnSpPr>
              <a:cxnSpLocks/>
            </p:cNvCxnSpPr>
            <p:nvPr/>
          </p:nvCxnSpPr>
          <p:spPr bwMode="auto">
            <a:xfrm>
              <a:off x="3172570" y="2348880"/>
              <a:ext cx="2119510" cy="360040"/>
            </a:xfrm>
            <a:prstGeom prst="straightConnector1">
              <a:avLst/>
            </a:prstGeom>
            <a:solidFill>
              <a:schemeClr val="accent1"/>
            </a:solidFill>
            <a:ln w="28575" cap="flat" cmpd="sng" algn="ctr">
              <a:solidFill>
                <a:srgbClr val="00000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 name="文本框 33">
              <a:extLst>
                <a:ext uri="{FF2B5EF4-FFF2-40B4-BE49-F238E27FC236}">
                  <a16:creationId xmlns:a16="http://schemas.microsoft.com/office/drawing/2014/main" id="{0BC503BD-0F4A-446E-8E24-BB4CBD780272}"/>
                </a:ext>
              </a:extLst>
            </p:cNvPr>
            <p:cNvSpPr txBox="1"/>
            <p:nvPr/>
          </p:nvSpPr>
          <p:spPr>
            <a:xfrm rot="531106">
              <a:off x="3809264" y="2157750"/>
              <a:ext cx="958181" cy="369332"/>
            </a:xfrm>
            <a:prstGeom prst="rect">
              <a:avLst/>
            </a:prstGeom>
            <a:noFill/>
          </p:spPr>
          <p:txBody>
            <a:bodyPr wrap="square" rtlCol="0">
              <a:spAutoFit/>
            </a:bodyPr>
            <a:lstStyle/>
            <a:p>
              <a:r>
                <a:rPr lang="en-US" altLang="zh-CN" sz="1800" dirty="0">
                  <a:latin typeface="+mj-ea"/>
                  <a:ea typeface="+mj-ea"/>
                </a:rPr>
                <a:t>F</a:t>
              </a:r>
              <a:r>
                <a:rPr lang="zh-CN" altLang="en-US" sz="1800" dirty="0">
                  <a:latin typeface="+mj-ea"/>
                  <a:ea typeface="+mj-ea"/>
                </a:rPr>
                <a:t>（</a:t>
              </a:r>
              <a:r>
                <a:rPr lang="en-US" altLang="zh-CN" sz="1800" dirty="0">
                  <a:latin typeface="+mj-ea"/>
                  <a:ea typeface="+mj-ea"/>
                </a:rPr>
                <a:t>0</a:t>
              </a:r>
              <a:r>
                <a:rPr lang="zh-CN" altLang="en-US" sz="1800" dirty="0">
                  <a:latin typeface="+mj-ea"/>
                  <a:ea typeface="+mj-ea"/>
                </a:rPr>
                <a:t>）</a:t>
              </a:r>
            </a:p>
          </p:txBody>
        </p:sp>
      </p:grpSp>
      <p:grpSp>
        <p:nvGrpSpPr>
          <p:cNvPr id="35" name="组合 34">
            <a:extLst>
              <a:ext uri="{FF2B5EF4-FFF2-40B4-BE49-F238E27FC236}">
                <a16:creationId xmlns:a16="http://schemas.microsoft.com/office/drawing/2014/main" id="{668A10CF-F55F-4938-89AF-DBFC4B07DCD3}"/>
              </a:ext>
            </a:extLst>
          </p:cNvPr>
          <p:cNvGrpSpPr/>
          <p:nvPr/>
        </p:nvGrpSpPr>
        <p:grpSpPr>
          <a:xfrm>
            <a:off x="5795334" y="4587465"/>
            <a:ext cx="2119510" cy="551170"/>
            <a:chOff x="3172570" y="2157750"/>
            <a:chExt cx="2119510" cy="551170"/>
          </a:xfrm>
        </p:grpSpPr>
        <p:cxnSp>
          <p:nvCxnSpPr>
            <p:cNvPr id="36" name="直接箭头连接符 35">
              <a:extLst>
                <a:ext uri="{FF2B5EF4-FFF2-40B4-BE49-F238E27FC236}">
                  <a16:creationId xmlns:a16="http://schemas.microsoft.com/office/drawing/2014/main" id="{4B224C73-C343-4F9C-9EBA-B479E2763FEC}"/>
                </a:ext>
              </a:extLst>
            </p:cNvPr>
            <p:cNvCxnSpPr>
              <a:cxnSpLocks/>
            </p:cNvCxnSpPr>
            <p:nvPr/>
          </p:nvCxnSpPr>
          <p:spPr bwMode="auto">
            <a:xfrm>
              <a:off x="3172570" y="2348880"/>
              <a:ext cx="2119510" cy="360040"/>
            </a:xfrm>
            <a:prstGeom prst="straightConnector1">
              <a:avLst/>
            </a:prstGeom>
            <a:solidFill>
              <a:schemeClr val="accent1"/>
            </a:solidFill>
            <a:ln w="28575" cap="flat" cmpd="sng" algn="ctr">
              <a:solidFill>
                <a:srgbClr val="00000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 name="文本框 36">
              <a:extLst>
                <a:ext uri="{FF2B5EF4-FFF2-40B4-BE49-F238E27FC236}">
                  <a16:creationId xmlns:a16="http://schemas.microsoft.com/office/drawing/2014/main" id="{93152854-A636-42D5-920D-D218BFF7C8B5}"/>
                </a:ext>
              </a:extLst>
            </p:cNvPr>
            <p:cNvSpPr txBox="1"/>
            <p:nvPr/>
          </p:nvSpPr>
          <p:spPr>
            <a:xfrm rot="531106">
              <a:off x="3809264" y="2157750"/>
              <a:ext cx="958181" cy="369332"/>
            </a:xfrm>
            <a:prstGeom prst="rect">
              <a:avLst/>
            </a:prstGeom>
            <a:noFill/>
          </p:spPr>
          <p:txBody>
            <a:bodyPr wrap="square" rtlCol="0">
              <a:spAutoFit/>
            </a:bodyPr>
            <a:lstStyle/>
            <a:p>
              <a:r>
                <a:rPr lang="en-US" altLang="zh-CN" sz="1800" dirty="0">
                  <a:latin typeface="+mj-ea"/>
                  <a:ea typeface="+mj-ea"/>
                </a:rPr>
                <a:t>F</a:t>
              </a:r>
              <a:r>
                <a:rPr lang="zh-CN" altLang="en-US" sz="1800" dirty="0">
                  <a:latin typeface="+mj-ea"/>
                  <a:ea typeface="+mj-ea"/>
                </a:rPr>
                <a:t>（</a:t>
              </a:r>
              <a:r>
                <a:rPr lang="en-US" altLang="zh-CN" sz="1800" dirty="0">
                  <a:latin typeface="+mj-ea"/>
                  <a:ea typeface="+mj-ea"/>
                </a:rPr>
                <a:t>0</a:t>
              </a:r>
              <a:r>
                <a:rPr lang="zh-CN" altLang="en-US" sz="1800" dirty="0">
                  <a:latin typeface="+mj-ea"/>
                  <a:ea typeface="+mj-ea"/>
                </a:rPr>
                <a:t>）</a:t>
              </a:r>
            </a:p>
          </p:txBody>
        </p:sp>
      </p:grpSp>
      <p:grpSp>
        <p:nvGrpSpPr>
          <p:cNvPr id="38" name="组合 37">
            <a:extLst>
              <a:ext uri="{FF2B5EF4-FFF2-40B4-BE49-F238E27FC236}">
                <a16:creationId xmlns:a16="http://schemas.microsoft.com/office/drawing/2014/main" id="{6D413E63-F5B0-43CB-A2F3-637B3AF626F5}"/>
              </a:ext>
            </a:extLst>
          </p:cNvPr>
          <p:cNvGrpSpPr/>
          <p:nvPr/>
        </p:nvGrpSpPr>
        <p:grpSpPr>
          <a:xfrm>
            <a:off x="6135784" y="3953374"/>
            <a:ext cx="1728192" cy="634091"/>
            <a:chOff x="3540099" y="2664959"/>
            <a:chExt cx="1728192" cy="634091"/>
          </a:xfrm>
        </p:grpSpPr>
        <p:cxnSp>
          <p:nvCxnSpPr>
            <p:cNvPr id="39" name="直接箭头连接符 38">
              <a:extLst>
                <a:ext uri="{FF2B5EF4-FFF2-40B4-BE49-F238E27FC236}">
                  <a16:creationId xmlns:a16="http://schemas.microsoft.com/office/drawing/2014/main" id="{6BAD2AA7-5DA6-479B-B309-DE6C86FA3CC4}"/>
                </a:ext>
              </a:extLst>
            </p:cNvPr>
            <p:cNvCxnSpPr>
              <a:cxnSpLocks/>
            </p:cNvCxnSpPr>
            <p:nvPr/>
          </p:nvCxnSpPr>
          <p:spPr bwMode="auto">
            <a:xfrm flipH="1">
              <a:off x="3540099" y="2761922"/>
              <a:ext cx="1728192" cy="537128"/>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 name="文本框 39">
              <a:extLst>
                <a:ext uri="{FF2B5EF4-FFF2-40B4-BE49-F238E27FC236}">
                  <a16:creationId xmlns:a16="http://schemas.microsoft.com/office/drawing/2014/main" id="{4ACFC665-4826-4D70-9ECA-7A8B99CA0058}"/>
                </a:ext>
              </a:extLst>
            </p:cNvPr>
            <p:cNvSpPr txBox="1"/>
            <p:nvPr/>
          </p:nvSpPr>
          <p:spPr>
            <a:xfrm rot="20611186">
              <a:off x="3872620" y="2664959"/>
              <a:ext cx="1080113" cy="369332"/>
            </a:xfrm>
            <a:prstGeom prst="rect">
              <a:avLst/>
            </a:prstGeom>
            <a:noFill/>
          </p:spPr>
          <p:txBody>
            <a:bodyPr wrap="square" rtlCol="0">
              <a:spAutoFit/>
            </a:bodyPr>
            <a:lstStyle/>
            <a:p>
              <a:r>
                <a:rPr lang="en-US" altLang="zh-CN" sz="1800" dirty="0">
                  <a:latin typeface="+mj-ea"/>
                  <a:ea typeface="+mj-ea"/>
                </a:rPr>
                <a:t>ACK(0)</a:t>
              </a:r>
              <a:endParaRPr lang="zh-CN" altLang="en-US" sz="1800" dirty="0">
                <a:latin typeface="+mj-ea"/>
                <a:ea typeface="+mj-ea"/>
              </a:endParaRPr>
            </a:p>
          </p:txBody>
        </p:sp>
      </p:grpSp>
      <p:cxnSp>
        <p:nvCxnSpPr>
          <p:cNvPr id="41" name="直接箭头连接符 40">
            <a:extLst>
              <a:ext uri="{FF2B5EF4-FFF2-40B4-BE49-F238E27FC236}">
                <a16:creationId xmlns:a16="http://schemas.microsoft.com/office/drawing/2014/main" id="{A008B6AE-30D7-4DB1-85F6-9BA7DB09AFEB}"/>
              </a:ext>
            </a:extLst>
          </p:cNvPr>
          <p:cNvCxnSpPr>
            <a:cxnSpLocks/>
          </p:cNvCxnSpPr>
          <p:nvPr/>
        </p:nvCxnSpPr>
        <p:spPr bwMode="auto">
          <a:xfrm flipH="1">
            <a:off x="5800061" y="5188342"/>
            <a:ext cx="2063914" cy="703878"/>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2" name="文本框 41">
            <a:extLst>
              <a:ext uri="{FF2B5EF4-FFF2-40B4-BE49-F238E27FC236}">
                <a16:creationId xmlns:a16="http://schemas.microsoft.com/office/drawing/2014/main" id="{D13D7824-AC1F-426F-A72C-FF41694196DD}"/>
              </a:ext>
            </a:extLst>
          </p:cNvPr>
          <p:cNvSpPr txBox="1"/>
          <p:nvPr/>
        </p:nvSpPr>
        <p:spPr>
          <a:xfrm rot="20611186">
            <a:off x="6468304" y="5091379"/>
            <a:ext cx="1080113" cy="369332"/>
          </a:xfrm>
          <a:prstGeom prst="rect">
            <a:avLst/>
          </a:prstGeom>
          <a:noFill/>
        </p:spPr>
        <p:txBody>
          <a:bodyPr wrap="square" rtlCol="0">
            <a:spAutoFit/>
          </a:bodyPr>
          <a:lstStyle/>
          <a:p>
            <a:r>
              <a:rPr lang="en-US" altLang="zh-CN" sz="1800" dirty="0">
                <a:latin typeface="+mj-ea"/>
                <a:ea typeface="+mj-ea"/>
              </a:rPr>
              <a:t>ACK(0)</a:t>
            </a:r>
            <a:endParaRPr lang="zh-CN" altLang="en-US" sz="1800" dirty="0">
              <a:latin typeface="+mj-ea"/>
              <a:ea typeface="+mj-ea"/>
            </a:endParaRPr>
          </a:p>
        </p:txBody>
      </p:sp>
      <p:sp>
        <p:nvSpPr>
          <p:cNvPr id="43" name="文本框 42">
            <a:extLst>
              <a:ext uri="{FF2B5EF4-FFF2-40B4-BE49-F238E27FC236}">
                <a16:creationId xmlns:a16="http://schemas.microsoft.com/office/drawing/2014/main" id="{F058AFE3-C9B0-4406-9E2A-9046F8825B83}"/>
              </a:ext>
            </a:extLst>
          </p:cNvPr>
          <p:cNvSpPr txBox="1"/>
          <p:nvPr/>
        </p:nvSpPr>
        <p:spPr>
          <a:xfrm>
            <a:off x="5477482" y="2774283"/>
            <a:ext cx="877670" cy="461665"/>
          </a:xfrm>
          <a:prstGeom prst="rect">
            <a:avLst/>
          </a:prstGeom>
          <a:noFill/>
        </p:spPr>
        <p:txBody>
          <a:bodyPr wrap="square" rtlCol="0">
            <a:spAutoFit/>
          </a:bodyPr>
          <a:lstStyle/>
          <a:p>
            <a:r>
              <a:rPr lang="en-US" altLang="zh-CN" dirty="0"/>
              <a:t>V(S)</a:t>
            </a:r>
            <a:endParaRPr lang="zh-CN" altLang="en-US" dirty="0"/>
          </a:p>
        </p:txBody>
      </p:sp>
      <p:sp>
        <p:nvSpPr>
          <p:cNvPr id="44" name="文本框 43">
            <a:extLst>
              <a:ext uri="{FF2B5EF4-FFF2-40B4-BE49-F238E27FC236}">
                <a16:creationId xmlns:a16="http://schemas.microsoft.com/office/drawing/2014/main" id="{69D1209F-1EEE-4D73-92AE-D6299ACE97CE}"/>
              </a:ext>
            </a:extLst>
          </p:cNvPr>
          <p:cNvSpPr txBox="1"/>
          <p:nvPr/>
        </p:nvSpPr>
        <p:spPr>
          <a:xfrm>
            <a:off x="7578618" y="2774282"/>
            <a:ext cx="821705" cy="461665"/>
          </a:xfrm>
          <a:prstGeom prst="rect">
            <a:avLst/>
          </a:prstGeom>
          <a:noFill/>
        </p:spPr>
        <p:txBody>
          <a:bodyPr wrap="square" rtlCol="0">
            <a:spAutoFit/>
          </a:bodyPr>
          <a:lstStyle/>
          <a:p>
            <a:r>
              <a:rPr lang="en-US" altLang="zh-CN" dirty="0"/>
              <a:t>V(R)</a:t>
            </a:r>
          </a:p>
        </p:txBody>
      </p:sp>
      <p:sp>
        <p:nvSpPr>
          <p:cNvPr id="46" name="文本框 45">
            <a:extLst>
              <a:ext uri="{FF2B5EF4-FFF2-40B4-BE49-F238E27FC236}">
                <a16:creationId xmlns:a16="http://schemas.microsoft.com/office/drawing/2014/main" id="{6FC23009-0E2D-4AA1-B990-A71ED0334F07}"/>
              </a:ext>
            </a:extLst>
          </p:cNvPr>
          <p:cNvSpPr txBox="1"/>
          <p:nvPr/>
        </p:nvSpPr>
        <p:spPr>
          <a:xfrm>
            <a:off x="693981" y="3152793"/>
            <a:ext cx="288032" cy="461665"/>
          </a:xfrm>
          <a:prstGeom prst="rect">
            <a:avLst/>
          </a:prstGeom>
          <a:noFill/>
        </p:spPr>
        <p:txBody>
          <a:bodyPr wrap="square" rtlCol="0">
            <a:spAutoFit/>
          </a:bodyPr>
          <a:lstStyle/>
          <a:p>
            <a:r>
              <a:rPr lang="en-US" altLang="zh-CN" dirty="0"/>
              <a:t>0</a:t>
            </a:r>
            <a:endParaRPr lang="zh-CN" altLang="en-US" dirty="0"/>
          </a:p>
        </p:txBody>
      </p:sp>
      <p:sp>
        <p:nvSpPr>
          <p:cNvPr id="48" name="文本框 47">
            <a:extLst>
              <a:ext uri="{FF2B5EF4-FFF2-40B4-BE49-F238E27FC236}">
                <a16:creationId xmlns:a16="http://schemas.microsoft.com/office/drawing/2014/main" id="{0B752F14-6E1E-42BA-BA67-9E27B89C29FD}"/>
              </a:ext>
            </a:extLst>
          </p:cNvPr>
          <p:cNvSpPr txBox="1"/>
          <p:nvPr/>
        </p:nvSpPr>
        <p:spPr>
          <a:xfrm>
            <a:off x="3153959" y="3201588"/>
            <a:ext cx="288032" cy="461665"/>
          </a:xfrm>
          <a:prstGeom prst="rect">
            <a:avLst/>
          </a:prstGeom>
          <a:noFill/>
        </p:spPr>
        <p:txBody>
          <a:bodyPr wrap="square" rtlCol="0">
            <a:spAutoFit/>
          </a:bodyPr>
          <a:lstStyle/>
          <a:p>
            <a:r>
              <a:rPr lang="en-US" altLang="zh-CN" dirty="0"/>
              <a:t>0</a:t>
            </a:r>
            <a:endParaRPr lang="zh-CN" altLang="en-US" dirty="0"/>
          </a:p>
        </p:txBody>
      </p:sp>
      <p:sp>
        <p:nvSpPr>
          <p:cNvPr id="49" name="文本框 48">
            <a:extLst>
              <a:ext uri="{FF2B5EF4-FFF2-40B4-BE49-F238E27FC236}">
                <a16:creationId xmlns:a16="http://schemas.microsoft.com/office/drawing/2014/main" id="{A4BB1570-F989-4379-A3B1-98D69FA61746}"/>
              </a:ext>
            </a:extLst>
          </p:cNvPr>
          <p:cNvSpPr txBox="1"/>
          <p:nvPr/>
        </p:nvSpPr>
        <p:spPr>
          <a:xfrm>
            <a:off x="687103" y="3465629"/>
            <a:ext cx="288032" cy="461665"/>
          </a:xfrm>
          <a:prstGeom prst="rect">
            <a:avLst/>
          </a:prstGeom>
          <a:noFill/>
        </p:spPr>
        <p:txBody>
          <a:bodyPr wrap="square" rtlCol="0">
            <a:spAutoFit/>
          </a:bodyPr>
          <a:lstStyle/>
          <a:p>
            <a:r>
              <a:rPr lang="en-US" altLang="zh-CN" dirty="0"/>
              <a:t>0</a:t>
            </a:r>
            <a:endParaRPr lang="zh-CN" altLang="en-US" dirty="0"/>
          </a:p>
        </p:txBody>
      </p:sp>
      <p:sp>
        <p:nvSpPr>
          <p:cNvPr id="50" name="文本框 49">
            <a:extLst>
              <a:ext uri="{FF2B5EF4-FFF2-40B4-BE49-F238E27FC236}">
                <a16:creationId xmlns:a16="http://schemas.microsoft.com/office/drawing/2014/main" id="{27AFF7E4-EBFF-4035-B04E-5BE76763F8B3}"/>
              </a:ext>
            </a:extLst>
          </p:cNvPr>
          <p:cNvSpPr txBox="1"/>
          <p:nvPr/>
        </p:nvSpPr>
        <p:spPr>
          <a:xfrm>
            <a:off x="3152334" y="3663253"/>
            <a:ext cx="288032" cy="461665"/>
          </a:xfrm>
          <a:prstGeom prst="rect">
            <a:avLst/>
          </a:prstGeom>
          <a:noFill/>
        </p:spPr>
        <p:txBody>
          <a:bodyPr wrap="square" rtlCol="0">
            <a:spAutoFit/>
          </a:bodyPr>
          <a:lstStyle/>
          <a:p>
            <a:r>
              <a:rPr lang="en-US" altLang="zh-CN" dirty="0"/>
              <a:t>0</a:t>
            </a:r>
            <a:endParaRPr lang="zh-CN" altLang="en-US" dirty="0"/>
          </a:p>
        </p:txBody>
      </p:sp>
      <p:sp>
        <p:nvSpPr>
          <p:cNvPr id="51" name="文本框 50">
            <a:extLst>
              <a:ext uri="{FF2B5EF4-FFF2-40B4-BE49-F238E27FC236}">
                <a16:creationId xmlns:a16="http://schemas.microsoft.com/office/drawing/2014/main" id="{79DC33D4-279A-4845-8DB6-2B8D81249C35}"/>
              </a:ext>
            </a:extLst>
          </p:cNvPr>
          <p:cNvSpPr txBox="1"/>
          <p:nvPr/>
        </p:nvSpPr>
        <p:spPr>
          <a:xfrm>
            <a:off x="688984" y="4365616"/>
            <a:ext cx="288032" cy="461665"/>
          </a:xfrm>
          <a:prstGeom prst="rect">
            <a:avLst/>
          </a:prstGeom>
          <a:noFill/>
        </p:spPr>
        <p:txBody>
          <a:bodyPr wrap="square" rtlCol="0">
            <a:spAutoFit/>
          </a:bodyPr>
          <a:lstStyle/>
          <a:p>
            <a:r>
              <a:rPr lang="en-US" altLang="zh-CN" dirty="0"/>
              <a:t>0</a:t>
            </a:r>
            <a:endParaRPr lang="zh-CN" altLang="en-US" dirty="0"/>
          </a:p>
        </p:txBody>
      </p:sp>
      <p:sp>
        <p:nvSpPr>
          <p:cNvPr id="52" name="文本框 51">
            <a:extLst>
              <a:ext uri="{FF2B5EF4-FFF2-40B4-BE49-F238E27FC236}">
                <a16:creationId xmlns:a16="http://schemas.microsoft.com/office/drawing/2014/main" id="{96D61F67-9503-4784-B0BD-541D084F1C8A}"/>
              </a:ext>
            </a:extLst>
          </p:cNvPr>
          <p:cNvSpPr txBox="1"/>
          <p:nvPr/>
        </p:nvSpPr>
        <p:spPr>
          <a:xfrm>
            <a:off x="3177749" y="5073277"/>
            <a:ext cx="288032" cy="461665"/>
          </a:xfrm>
          <a:prstGeom prst="rect">
            <a:avLst/>
          </a:prstGeom>
          <a:noFill/>
        </p:spPr>
        <p:txBody>
          <a:bodyPr wrap="square" rtlCol="0">
            <a:spAutoFit/>
          </a:bodyPr>
          <a:lstStyle/>
          <a:p>
            <a:r>
              <a:rPr lang="en-US" altLang="zh-CN" dirty="0"/>
              <a:t>0</a:t>
            </a:r>
            <a:endParaRPr lang="zh-CN" altLang="en-US" dirty="0"/>
          </a:p>
        </p:txBody>
      </p:sp>
      <p:sp>
        <p:nvSpPr>
          <p:cNvPr id="54" name="文本框 53">
            <a:extLst>
              <a:ext uri="{FF2B5EF4-FFF2-40B4-BE49-F238E27FC236}">
                <a16:creationId xmlns:a16="http://schemas.microsoft.com/office/drawing/2014/main" id="{E52FA09F-0BF1-4A35-99B5-BEC4B5B18B2D}"/>
              </a:ext>
            </a:extLst>
          </p:cNvPr>
          <p:cNvSpPr txBox="1"/>
          <p:nvPr/>
        </p:nvSpPr>
        <p:spPr>
          <a:xfrm>
            <a:off x="681583" y="5615315"/>
            <a:ext cx="288032" cy="461665"/>
          </a:xfrm>
          <a:prstGeom prst="rect">
            <a:avLst/>
          </a:prstGeom>
          <a:noFill/>
        </p:spPr>
        <p:txBody>
          <a:bodyPr wrap="square" rtlCol="0">
            <a:spAutoFit/>
          </a:bodyPr>
          <a:lstStyle/>
          <a:p>
            <a:r>
              <a:rPr lang="en-US" altLang="zh-CN" dirty="0"/>
              <a:t>0</a:t>
            </a:r>
            <a:endParaRPr lang="zh-CN" altLang="en-US" dirty="0"/>
          </a:p>
        </p:txBody>
      </p:sp>
      <p:sp>
        <p:nvSpPr>
          <p:cNvPr id="55" name="文本框 54">
            <a:extLst>
              <a:ext uri="{FF2B5EF4-FFF2-40B4-BE49-F238E27FC236}">
                <a16:creationId xmlns:a16="http://schemas.microsoft.com/office/drawing/2014/main" id="{542B3E2F-392D-4D65-910D-4928F21152CD}"/>
              </a:ext>
            </a:extLst>
          </p:cNvPr>
          <p:cNvSpPr txBox="1"/>
          <p:nvPr/>
        </p:nvSpPr>
        <p:spPr>
          <a:xfrm>
            <a:off x="3151284" y="4739401"/>
            <a:ext cx="288032" cy="461665"/>
          </a:xfrm>
          <a:prstGeom prst="rect">
            <a:avLst/>
          </a:prstGeom>
          <a:noFill/>
        </p:spPr>
        <p:txBody>
          <a:bodyPr wrap="square" rtlCol="0">
            <a:spAutoFit/>
          </a:bodyPr>
          <a:lstStyle/>
          <a:p>
            <a:r>
              <a:rPr lang="en-US" altLang="zh-CN" dirty="0"/>
              <a:t>1</a:t>
            </a:r>
            <a:endParaRPr lang="zh-CN" altLang="en-US" dirty="0"/>
          </a:p>
        </p:txBody>
      </p:sp>
      <p:sp>
        <p:nvSpPr>
          <p:cNvPr id="56" name="文本框 55">
            <a:extLst>
              <a:ext uri="{FF2B5EF4-FFF2-40B4-BE49-F238E27FC236}">
                <a16:creationId xmlns:a16="http://schemas.microsoft.com/office/drawing/2014/main" id="{C5586D32-A931-4056-B513-A39D4CD26EC0}"/>
              </a:ext>
            </a:extLst>
          </p:cNvPr>
          <p:cNvSpPr txBox="1"/>
          <p:nvPr/>
        </p:nvSpPr>
        <p:spPr>
          <a:xfrm>
            <a:off x="693393" y="4743954"/>
            <a:ext cx="288032" cy="461665"/>
          </a:xfrm>
          <a:prstGeom prst="rect">
            <a:avLst/>
          </a:prstGeom>
          <a:noFill/>
        </p:spPr>
        <p:txBody>
          <a:bodyPr wrap="square" rtlCol="0">
            <a:spAutoFit/>
          </a:bodyPr>
          <a:lstStyle/>
          <a:p>
            <a:r>
              <a:rPr lang="en-US" altLang="zh-CN" dirty="0"/>
              <a:t>1</a:t>
            </a:r>
            <a:endParaRPr lang="zh-CN" altLang="en-US" dirty="0"/>
          </a:p>
        </p:txBody>
      </p:sp>
      <p:sp>
        <p:nvSpPr>
          <p:cNvPr id="57" name="文本框 56">
            <a:extLst>
              <a:ext uri="{FF2B5EF4-FFF2-40B4-BE49-F238E27FC236}">
                <a16:creationId xmlns:a16="http://schemas.microsoft.com/office/drawing/2014/main" id="{57F34633-9A85-41B0-9166-37AE00A49AF8}"/>
              </a:ext>
            </a:extLst>
          </p:cNvPr>
          <p:cNvSpPr txBox="1"/>
          <p:nvPr/>
        </p:nvSpPr>
        <p:spPr>
          <a:xfrm>
            <a:off x="3158879" y="3951285"/>
            <a:ext cx="288032" cy="461665"/>
          </a:xfrm>
          <a:prstGeom prst="rect">
            <a:avLst/>
          </a:prstGeom>
          <a:noFill/>
        </p:spPr>
        <p:txBody>
          <a:bodyPr wrap="square" rtlCol="0">
            <a:spAutoFit/>
          </a:bodyPr>
          <a:lstStyle/>
          <a:p>
            <a:r>
              <a:rPr lang="en-US" altLang="zh-CN" dirty="0"/>
              <a:t>1</a:t>
            </a:r>
            <a:endParaRPr lang="zh-CN" altLang="en-US" dirty="0"/>
          </a:p>
        </p:txBody>
      </p:sp>
      <p:sp>
        <p:nvSpPr>
          <p:cNvPr id="61" name="矩形 60">
            <a:extLst>
              <a:ext uri="{FF2B5EF4-FFF2-40B4-BE49-F238E27FC236}">
                <a16:creationId xmlns:a16="http://schemas.microsoft.com/office/drawing/2014/main" id="{77F19356-1225-4C45-89BD-287E04060E11}"/>
              </a:ext>
            </a:extLst>
          </p:cNvPr>
          <p:cNvSpPr/>
          <p:nvPr/>
        </p:nvSpPr>
        <p:spPr>
          <a:xfrm>
            <a:off x="1499863" y="1605824"/>
            <a:ext cx="3206327" cy="369332"/>
          </a:xfrm>
          <a:prstGeom prst="rect">
            <a:avLst/>
          </a:prstGeom>
        </p:spPr>
        <p:txBody>
          <a:bodyPr wrap="none">
            <a:spAutoFit/>
          </a:bodyPr>
          <a:lstStyle/>
          <a:p>
            <a:pPr>
              <a:buClr>
                <a:srgbClr val="C00000"/>
              </a:buClr>
            </a:pPr>
            <a:r>
              <a:rPr lang="zh-CN" altLang="en-US" sz="1800" dirty="0">
                <a:latin typeface="+mn-ea"/>
                <a:ea typeface="+mn-ea"/>
              </a:rPr>
              <a:t>希望收到的下一个报文的序号</a:t>
            </a:r>
          </a:p>
        </p:txBody>
      </p:sp>
      <p:sp>
        <p:nvSpPr>
          <p:cNvPr id="62" name="矩形 61">
            <a:extLst>
              <a:ext uri="{FF2B5EF4-FFF2-40B4-BE49-F238E27FC236}">
                <a16:creationId xmlns:a16="http://schemas.microsoft.com/office/drawing/2014/main" id="{730FC6D5-9648-44FB-9BC4-64B0E75DA431}"/>
              </a:ext>
            </a:extLst>
          </p:cNvPr>
          <p:cNvSpPr/>
          <p:nvPr/>
        </p:nvSpPr>
        <p:spPr>
          <a:xfrm>
            <a:off x="3470700" y="3673182"/>
            <a:ext cx="803425" cy="461665"/>
          </a:xfrm>
          <a:prstGeom prst="rect">
            <a:avLst/>
          </a:prstGeom>
          <a:solidFill>
            <a:srgbClr val="00B050"/>
          </a:solidFill>
        </p:spPr>
        <p:txBody>
          <a:bodyPr wrap="none">
            <a:spAutoFit/>
          </a:bodyPr>
          <a:lstStyle/>
          <a:p>
            <a:r>
              <a:rPr lang="zh-CN" altLang="en-US" dirty="0">
                <a:solidFill>
                  <a:schemeClr val="bg1"/>
                </a:solidFill>
              </a:rPr>
              <a:t>接收</a:t>
            </a:r>
          </a:p>
        </p:txBody>
      </p:sp>
      <p:sp>
        <p:nvSpPr>
          <p:cNvPr id="63" name="矩形 62">
            <a:extLst>
              <a:ext uri="{FF2B5EF4-FFF2-40B4-BE49-F238E27FC236}">
                <a16:creationId xmlns:a16="http://schemas.microsoft.com/office/drawing/2014/main" id="{26459BA1-CC34-4711-87B4-EF88AF061B50}"/>
              </a:ext>
            </a:extLst>
          </p:cNvPr>
          <p:cNvSpPr/>
          <p:nvPr/>
        </p:nvSpPr>
        <p:spPr>
          <a:xfrm>
            <a:off x="3497586" y="4907802"/>
            <a:ext cx="803425" cy="461665"/>
          </a:xfrm>
          <a:prstGeom prst="rect">
            <a:avLst/>
          </a:prstGeom>
          <a:solidFill>
            <a:srgbClr val="00B050"/>
          </a:solidFill>
        </p:spPr>
        <p:txBody>
          <a:bodyPr wrap="none">
            <a:spAutoFit/>
          </a:bodyPr>
          <a:lstStyle/>
          <a:p>
            <a:r>
              <a:rPr lang="zh-CN" altLang="en-US" dirty="0">
                <a:solidFill>
                  <a:schemeClr val="bg1"/>
                </a:solidFill>
              </a:rPr>
              <a:t>接收</a:t>
            </a:r>
          </a:p>
        </p:txBody>
      </p:sp>
      <p:sp>
        <p:nvSpPr>
          <p:cNvPr id="64" name="文本框 63">
            <a:extLst>
              <a:ext uri="{FF2B5EF4-FFF2-40B4-BE49-F238E27FC236}">
                <a16:creationId xmlns:a16="http://schemas.microsoft.com/office/drawing/2014/main" id="{6534E380-9382-4BFD-BB99-DD7379CBB16E}"/>
              </a:ext>
            </a:extLst>
          </p:cNvPr>
          <p:cNvSpPr txBox="1"/>
          <p:nvPr/>
        </p:nvSpPr>
        <p:spPr>
          <a:xfrm>
            <a:off x="5454866" y="3149372"/>
            <a:ext cx="288032" cy="461665"/>
          </a:xfrm>
          <a:prstGeom prst="rect">
            <a:avLst/>
          </a:prstGeom>
          <a:noFill/>
        </p:spPr>
        <p:txBody>
          <a:bodyPr wrap="square" rtlCol="0">
            <a:spAutoFit/>
          </a:bodyPr>
          <a:lstStyle/>
          <a:p>
            <a:r>
              <a:rPr lang="en-US" altLang="zh-CN" dirty="0"/>
              <a:t>0</a:t>
            </a:r>
            <a:endParaRPr lang="zh-CN" altLang="en-US" dirty="0"/>
          </a:p>
        </p:txBody>
      </p:sp>
      <p:sp>
        <p:nvSpPr>
          <p:cNvPr id="65" name="文本框 64">
            <a:extLst>
              <a:ext uri="{FF2B5EF4-FFF2-40B4-BE49-F238E27FC236}">
                <a16:creationId xmlns:a16="http://schemas.microsoft.com/office/drawing/2014/main" id="{09A299A0-7FB8-41E2-9992-2CF42B932F91}"/>
              </a:ext>
            </a:extLst>
          </p:cNvPr>
          <p:cNvSpPr txBox="1"/>
          <p:nvPr/>
        </p:nvSpPr>
        <p:spPr>
          <a:xfrm>
            <a:off x="7914844" y="3198167"/>
            <a:ext cx="288032" cy="461665"/>
          </a:xfrm>
          <a:prstGeom prst="rect">
            <a:avLst/>
          </a:prstGeom>
          <a:noFill/>
        </p:spPr>
        <p:txBody>
          <a:bodyPr wrap="square" rtlCol="0">
            <a:spAutoFit/>
          </a:bodyPr>
          <a:lstStyle/>
          <a:p>
            <a:r>
              <a:rPr lang="en-US" altLang="zh-CN" dirty="0"/>
              <a:t>0</a:t>
            </a:r>
            <a:endParaRPr lang="zh-CN" altLang="en-US" dirty="0"/>
          </a:p>
        </p:txBody>
      </p:sp>
      <p:sp>
        <p:nvSpPr>
          <p:cNvPr id="66" name="文本框 65">
            <a:extLst>
              <a:ext uri="{FF2B5EF4-FFF2-40B4-BE49-F238E27FC236}">
                <a16:creationId xmlns:a16="http://schemas.microsoft.com/office/drawing/2014/main" id="{04016A1C-E6AB-47F5-8236-C6447F4A7132}"/>
              </a:ext>
            </a:extLst>
          </p:cNvPr>
          <p:cNvSpPr txBox="1"/>
          <p:nvPr/>
        </p:nvSpPr>
        <p:spPr>
          <a:xfrm>
            <a:off x="5452290" y="3421305"/>
            <a:ext cx="288032" cy="461665"/>
          </a:xfrm>
          <a:prstGeom prst="rect">
            <a:avLst/>
          </a:prstGeom>
          <a:noFill/>
        </p:spPr>
        <p:txBody>
          <a:bodyPr wrap="square" rtlCol="0">
            <a:spAutoFit/>
          </a:bodyPr>
          <a:lstStyle/>
          <a:p>
            <a:r>
              <a:rPr lang="en-US" altLang="zh-CN" dirty="0"/>
              <a:t>0</a:t>
            </a:r>
            <a:endParaRPr lang="zh-CN" altLang="en-US" dirty="0"/>
          </a:p>
        </p:txBody>
      </p:sp>
      <p:sp>
        <p:nvSpPr>
          <p:cNvPr id="67" name="文本框 66">
            <a:extLst>
              <a:ext uri="{FF2B5EF4-FFF2-40B4-BE49-F238E27FC236}">
                <a16:creationId xmlns:a16="http://schemas.microsoft.com/office/drawing/2014/main" id="{FE1EDA52-926D-4292-9B18-AD340AF42261}"/>
              </a:ext>
            </a:extLst>
          </p:cNvPr>
          <p:cNvSpPr txBox="1"/>
          <p:nvPr/>
        </p:nvSpPr>
        <p:spPr>
          <a:xfrm>
            <a:off x="7917631" y="3689506"/>
            <a:ext cx="288032" cy="461665"/>
          </a:xfrm>
          <a:prstGeom prst="rect">
            <a:avLst/>
          </a:prstGeom>
          <a:noFill/>
        </p:spPr>
        <p:txBody>
          <a:bodyPr wrap="square" rtlCol="0">
            <a:spAutoFit/>
          </a:bodyPr>
          <a:lstStyle/>
          <a:p>
            <a:r>
              <a:rPr lang="en-US" altLang="zh-CN" dirty="0"/>
              <a:t>0</a:t>
            </a:r>
            <a:endParaRPr lang="zh-CN" altLang="en-US" dirty="0"/>
          </a:p>
        </p:txBody>
      </p:sp>
      <p:sp>
        <p:nvSpPr>
          <p:cNvPr id="68" name="矩形 67">
            <a:extLst>
              <a:ext uri="{FF2B5EF4-FFF2-40B4-BE49-F238E27FC236}">
                <a16:creationId xmlns:a16="http://schemas.microsoft.com/office/drawing/2014/main" id="{0F231D41-FBDF-4118-B2D8-955076E5C586}"/>
              </a:ext>
            </a:extLst>
          </p:cNvPr>
          <p:cNvSpPr/>
          <p:nvPr/>
        </p:nvSpPr>
        <p:spPr>
          <a:xfrm>
            <a:off x="8196911" y="3867165"/>
            <a:ext cx="803425" cy="461665"/>
          </a:xfrm>
          <a:prstGeom prst="rect">
            <a:avLst/>
          </a:prstGeom>
          <a:solidFill>
            <a:srgbClr val="00B050"/>
          </a:solidFill>
        </p:spPr>
        <p:txBody>
          <a:bodyPr wrap="none">
            <a:spAutoFit/>
          </a:bodyPr>
          <a:lstStyle/>
          <a:p>
            <a:r>
              <a:rPr lang="zh-CN" altLang="en-US" dirty="0">
                <a:solidFill>
                  <a:schemeClr val="bg1"/>
                </a:solidFill>
              </a:rPr>
              <a:t>接收</a:t>
            </a:r>
          </a:p>
        </p:txBody>
      </p:sp>
      <p:sp>
        <p:nvSpPr>
          <p:cNvPr id="69" name="文本框 68">
            <a:extLst>
              <a:ext uri="{FF2B5EF4-FFF2-40B4-BE49-F238E27FC236}">
                <a16:creationId xmlns:a16="http://schemas.microsoft.com/office/drawing/2014/main" id="{2FF97FA1-1555-4C66-B24F-D4B4C532FF37}"/>
              </a:ext>
            </a:extLst>
          </p:cNvPr>
          <p:cNvSpPr txBox="1"/>
          <p:nvPr/>
        </p:nvSpPr>
        <p:spPr>
          <a:xfrm>
            <a:off x="7890185" y="4015465"/>
            <a:ext cx="288032" cy="461665"/>
          </a:xfrm>
          <a:prstGeom prst="rect">
            <a:avLst/>
          </a:prstGeom>
          <a:noFill/>
        </p:spPr>
        <p:txBody>
          <a:bodyPr wrap="square" rtlCol="0">
            <a:spAutoFit/>
          </a:bodyPr>
          <a:lstStyle/>
          <a:p>
            <a:r>
              <a:rPr lang="en-US" altLang="zh-CN" dirty="0"/>
              <a:t>1</a:t>
            </a:r>
            <a:endParaRPr lang="zh-CN" altLang="en-US" dirty="0"/>
          </a:p>
        </p:txBody>
      </p:sp>
      <p:sp>
        <p:nvSpPr>
          <p:cNvPr id="70" name="文本框 69">
            <a:extLst>
              <a:ext uri="{FF2B5EF4-FFF2-40B4-BE49-F238E27FC236}">
                <a16:creationId xmlns:a16="http://schemas.microsoft.com/office/drawing/2014/main" id="{28EF17E8-1431-4351-A167-1C9C3E9F9727}"/>
              </a:ext>
            </a:extLst>
          </p:cNvPr>
          <p:cNvSpPr txBox="1"/>
          <p:nvPr/>
        </p:nvSpPr>
        <p:spPr>
          <a:xfrm>
            <a:off x="5453729" y="4587465"/>
            <a:ext cx="288032" cy="461665"/>
          </a:xfrm>
          <a:prstGeom prst="rect">
            <a:avLst/>
          </a:prstGeom>
          <a:noFill/>
        </p:spPr>
        <p:txBody>
          <a:bodyPr wrap="square" rtlCol="0">
            <a:spAutoFit/>
          </a:bodyPr>
          <a:lstStyle/>
          <a:p>
            <a:r>
              <a:rPr lang="en-US" altLang="zh-CN" dirty="0"/>
              <a:t>0</a:t>
            </a:r>
            <a:endParaRPr lang="zh-CN" altLang="en-US" dirty="0"/>
          </a:p>
        </p:txBody>
      </p:sp>
      <p:sp>
        <p:nvSpPr>
          <p:cNvPr id="73" name="文本框 72">
            <a:extLst>
              <a:ext uri="{FF2B5EF4-FFF2-40B4-BE49-F238E27FC236}">
                <a16:creationId xmlns:a16="http://schemas.microsoft.com/office/drawing/2014/main" id="{E8DAB71E-19CA-4DBF-9CA9-BFF3DF85AFB3}"/>
              </a:ext>
            </a:extLst>
          </p:cNvPr>
          <p:cNvSpPr txBox="1"/>
          <p:nvPr/>
        </p:nvSpPr>
        <p:spPr>
          <a:xfrm>
            <a:off x="3700962" y="4294093"/>
            <a:ext cx="1472710" cy="461665"/>
          </a:xfrm>
          <a:prstGeom prst="rect">
            <a:avLst/>
          </a:prstGeom>
          <a:solidFill>
            <a:schemeClr val="accent2"/>
          </a:solidFill>
        </p:spPr>
        <p:txBody>
          <a:bodyPr wrap="square" rtlCol="0">
            <a:spAutoFit/>
          </a:bodyPr>
          <a:lstStyle/>
          <a:p>
            <a:r>
              <a:rPr lang="zh-CN" altLang="en-US" dirty="0">
                <a:solidFill>
                  <a:schemeClr val="bg1"/>
                </a:solidFill>
              </a:rPr>
              <a:t>超时重发</a:t>
            </a:r>
          </a:p>
        </p:txBody>
      </p:sp>
      <p:sp>
        <p:nvSpPr>
          <p:cNvPr id="75" name="文本框 74">
            <a:extLst>
              <a:ext uri="{FF2B5EF4-FFF2-40B4-BE49-F238E27FC236}">
                <a16:creationId xmlns:a16="http://schemas.microsoft.com/office/drawing/2014/main" id="{7A794492-DDCC-4ECC-B660-25C6F6549BDA}"/>
              </a:ext>
            </a:extLst>
          </p:cNvPr>
          <p:cNvSpPr txBox="1"/>
          <p:nvPr/>
        </p:nvSpPr>
        <p:spPr>
          <a:xfrm>
            <a:off x="7900219" y="4767917"/>
            <a:ext cx="288032" cy="461665"/>
          </a:xfrm>
          <a:prstGeom prst="rect">
            <a:avLst/>
          </a:prstGeom>
          <a:noFill/>
        </p:spPr>
        <p:txBody>
          <a:bodyPr wrap="square" rtlCol="0">
            <a:spAutoFit/>
          </a:bodyPr>
          <a:lstStyle/>
          <a:p>
            <a:r>
              <a:rPr lang="en-US" altLang="zh-CN" dirty="0"/>
              <a:t>1</a:t>
            </a:r>
            <a:endParaRPr lang="zh-CN" altLang="en-US" dirty="0"/>
          </a:p>
        </p:txBody>
      </p:sp>
      <p:sp>
        <p:nvSpPr>
          <p:cNvPr id="77" name="文本框 76">
            <a:extLst>
              <a:ext uri="{FF2B5EF4-FFF2-40B4-BE49-F238E27FC236}">
                <a16:creationId xmlns:a16="http://schemas.microsoft.com/office/drawing/2014/main" id="{40A46249-B712-4BA6-A2BD-B2D59A117230}"/>
              </a:ext>
            </a:extLst>
          </p:cNvPr>
          <p:cNvSpPr txBox="1"/>
          <p:nvPr/>
        </p:nvSpPr>
        <p:spPr>
          <a:xfrm>
            <a:off x="8155270" y="4800088"/>
            <a:ext cx="859323" cy="830997"/>
          </a:xfrm>
          <a:prstGeom prst="rect">
            <a:avLst/>
          </a:prstGeom>
          <a:solidFill>
            <a:schemeClr val="accent2"/>
          </a:solidFill>
        </p:spPr>
        <p:txBody>
          <a:bodyPr wrap="square" rtlCol="0">
            <a:spAutoFit/>
          </a:bodyPr>
          <a:lstStyle/>
          <a:p>
            <a:r>
              <a:rPr lang="zh-CN" altLang="en-US" dirty="0">
                <a:solidFill>
                  <a:schemeClr val="bg1"/>
                </a:solidFill>
              </a:rPr>
              <a:t>重复丢弃</a:t>
            </a:r>
          </a:p>
        </p:txBody>
      </p:sp>
    </p:spTree>
    <p:extLst>
      <p:ext uri="{BB962C8B-B14F-4D97-AF65-F5344CB8AC3E}">
        <p14:creationId xmlns:p14="http://schemas.microsoft.com/office/powerpoint/2010/main" val="628332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up)">
                                      <p:cBhvr>
                                        <p:cTn id="10" dur="500"/>
                                        <p:tgtEl>
                                          <p:spTgt spid="24"/>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wipe(up)">
                                      <p:cBhvr>
                                        <p:cTn id="14" dur="500"/>
                                        <p:tgtEl>
                                          <p:spTgt spid="46"/>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up)">
                                      <p:cBhvr>
                                        <p:cTn id="17" dur="500"/>
                                        <p:tgtEl>
                                          <p:spTgt spid="48"/>
                                        </p:tgtEl>
                                      </p:cBhvr>
                                    </p:animEffect>
                                  </p:childTnLst>
                                </p:cTn>
                              </p:par>
                              <p:par>
                                <p:cTn id="18" presetID="22" presetClass="entr" presetSubtype="1"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par>
                                <p:cTn id="21" presetID="22" presetClass="entr" presetSubtype="1"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ipe(left)">
                                      <p:cBhvr>
                                        <p:cTn id="28" dur="500"/>
                                        <p:tgtEl>
                                          <p:spTgt spid="49"/>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up)">
                                      <p:cBhvr>
                                        <p:cTn id="37" dur="500"/>
                                        <p:tgtEl>
                                          <p:spTgt spid="50"/>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wipe(left)">
                                      <p:cBhvr>
                                        <p:cTn id="41" dur="500"/>
                                        <p:tgtEl>
                                          <p:spTgt spid="6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500"/>
                            </p:stCondLst>
                            <p:childTnLst>
                              <p:par>
                                <p:cTn id="48" presetID="22" presetClass="entr" presetSubtype="2" fill="hold" nodeType="after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wipe(right)">
                                      <p:cBhvr>
                                        <p:cTn id="50" dur="500"/>
                                        <p:tgtEl>
                                          <p:spTgt spid="60"/>
                                        </p:tgtEl>
                                      </p:cBhvr>
                                    </p:animEffect>
                                  </p:childTnLst>
                                </p:cTn>
                              </p:par>
                            </p:childTnLst>
                          </p:cTn>
                        </p:par>
                        <p:par>
                          <p:cTn id="51" fill="hold">
                            <p:stCondLst>
                              <p:cond delay="1000"/>
                            </p:stCondLst>
                            <p:childTnLst>
                              <p:par>
                                <p:cTn id="52" presetID="22" presetClass="entr" presetSubtype="2" fill="hold" grpId="0"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wipe(right)">
                                      <p:cBhvr>
                                        <p:cTn id="54" dur="500"/>
                                        <p:tgtEl>
                                          <p:spTgt spid="5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wipe(left)">
                                      <p:cBhvr>
                                        <p:cTn id="59" dur="500"/>
                                        <p:tgtEl>
                                          <p:spTgt spid="56"/>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wipe(left)">
                                      <p:cBhvr>
                                        <p:cTn id="67" dur="500"/>
                                        <p:tgtEl>
                                          <p:spTgt spid="55"/>
                                        </p:tgtEl>
                                      </p:cBhvr>
                                    </p:animEffect>
                                  </p:childTnLst>
                                </p:cTn>
                              </p:par>
                            </p:childTnLst>
                          </p:cTn>
                        </p:par>
                        <p:par>
                          <p:cTn id="68" fill="hold">
                            <p:stCondLst>
                              <p:cond delay="1500"/>
                            </p:stCondLst>
                            <p:childTnLst>
                              <p:par>
                                <p:cTn id="69" presetID="22" presetClass="entr" presetSubtype="8" fill="hold" grpId="0" nodeType="after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wipe(left)">
                                      <p:cBhvr>
                                        <p:cTn id="71" dur="500"/>
                                        <p:tgtEl>
                                          <p:spTgt spid="6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grpId="0" nodeType="click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wipe(right)">
                                      <p:cBhvr>
                                        <p:cTn id="76" dur="500"/>
                                        <p:tgtEl>
                                          <p:spTgt spid="52"/>
                                        </p:tgtEl>
                                      </p:cBhvr>
                                    </p:animEffect>
                                  </p:childTnLst>
                                </p:cTn>
                              </p:par>
                            </p:childTnLst>
                          </p:cTn>
                        </p:par>
                        <p:par>
                          <p:cTn id="77" fill="hold">
                            <p:stCondLst>
                              <p:cond delay="500"/>
                            </p:stCondLst>
                            <p:childTnLst>
                              <p:par>
                                <p:cTn id="78" presetID="22" presetClass="entr" presetSubtype="2" fill="hold"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wipe(right)">
                                      <p:cBhvr>
                                        <p:cTn id="80" dur="500"/>
                                        <p:tgtEl>
                                          <p:spTgt spid="22"/>
                                        </p:tgtEl>
                                      </p:cBhvr>
                                    </p:animEffect>
                                  </p:childTnLst>
                                </p:cTn>
                              </p:par>
                            </p:childTnLst>
                          </p:cTn>
                        </p:par>
                        <p:par>
                          <p:cTn id="81" fill="hold">
                            <p:stCondLst>
                              <p:cond delay="1000"/>
                            </p:stCondLst>
                            <p:childTnLst>
                              <p:par>
                                <p:cTn id="82" presetID="22" presetClass="entr" presetSubtype="2" fill="hold" grpId="0" nodeType="after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right)">
                                      <p:cBhvr>
                                        <p:cTn id="84" dur="500"/>
                                        <p:tgtEl>
                                          <p:spTgt spid="54"/>
                                        </p:tgtEl>
                                      </p:cBhvr>
                                    </p:animEffect>
                                  </p:childTnLst>
                                </p:cTn>
                              </p:par>
                              <p:par>
                                <p:cTn id="85" presetID="22" presetClass="entr" presetSubtype="2"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ipe(right)">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wipe(up)">
                                      <p:cBhvr>
                                        <p:cTn id="92" dur="500"/>
                                        <p:tgtEl>
                                          <p:spTgt spid="44"/>
                                        </p:tgtEl>
                                      </p:cBhvr>
                                    </p:animEffect>
                                  </p:childTnLst>
                                </p:cTn>
                              </p:par>
                              <p:par>
                                <p:cTn id="93" presetID="22" presetClass="entr" presetSubtype="1" fill="hold" grpId="0" nodeType="with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up)">
                                      <p:cBhvr>
                                        <p:cTn id="95" dur="500"/>
                                        <p:tgtEl>
                                          <p:spTgt spid="43"/>
                                        </p:tgtEl>
                                      </p:cBhvr>
                                    </p:animEffect>
                                  </p:childTnLst>
                                </p:cTn>
                              </p:par>
                            </p:childTnLst>
                          </p:cTn>
                        </p:par>
                        <p:par>
                          <p:cTn id="96" fill="hold">
                            <p:stCondLst>
                              <p:cond delay="500"/>
                            </p:stCondLst>
                            <p:childTnLst>
                              <p:par>
                                <p:cTn id="97" presetID="22" presetClass="entr" presetSubtype="1" fill="hold" grpId="0" nodeType="afterEffect">
                                  <p:stCondLst>
                                    <p:cond delay="0"/>
                                  </p:stCondLst>
                                  <p:childTnLst>
                                    <p:set>
                                      <p:cBhvr>
                                        <p:cTn id="98" dur="1" fill="hold">
                                          <p:stCondLst>
                                            <p:cond delay="0"/>
                                          </p:stCondLst>
                                        </p:cTn>
                                        <p:tgtEl>
                                          <p:spTgt spid="64"/>
                                        </p:tgtEl>
                                        <p:attrNameLst>
                                          <p:attrName>style.visibility</p:attrName>
                                        </p:attrNameLst>
                                      </p:cBhvr>
                                      <p:to>
                                        <p:strVal val="visible"/>
                                      </p:to>
                                    </p:set>
                                    <p:animEffect transition="in" filter="wipe(up)">
                                      <p:cBhvr>
                                        <p:cTn id="99" dur="500"/>
                                        <p:tgtEl>
                                          <p:spTgt spid="64"/>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65"/>
                                        </p:tgtEl>
                                        <p:attrNameLst>
                                          <p:attrName>style.visibility</p:attrName>
                                        </p:attrNameLst>
                                      </p:cBhvr>
                                      <p:to>
                                        <p:strVal val="visible"/>
                                      </p:to>
                                    </p:set>
                                    <p:animEffect transition="in" filter="wipe(up)">
                                      <p:cBhvr>
                                        <p:cTn id="102" dur="500"/>
                                        <p:tgtEl>
                                          <p:spTgt spid="65"/>
                                        </p:tgtEl>
                                      </p:cBhvr>
                                    </p:animEffect>
                                  </p:childTnLst>
                                </p:cTn>
                              </p:par>
                              <p:par>
                                <p:cTn id="103" presetID="22" presetClass="entr" presetSubtype="1" fill="hold" nodeType="with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wipe(up)">
                                      <p:cBhvr>
                                        <p:cTn id="105" dur="500"/>
                                        <p:tgtEl>
                                          <p:spTgt spid="27"/>
                                        </p:tgtEl>
                                      </p:cBhvr>
                                    </p:animEffect>
                                  </p:childTnLst>
                                </p:cTn>
                              </p:par>
                              <p:par>
                                <p:cTn id="106" presetID="22" presetClass="entr" presetSubtype="1" fill="hold" nodeType="with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wipe(up)">
                                      <p:cBhvr>
                                        <p:cTn id="108" dur="500"/>
                                        <p:tgtEl>
                                          <p:spTgt spid="28"/>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66"/>
                                        </p:tgtEl>
                                        <p:attrNameLst>
                                          <p:attrName>style.visibility</p:attrName>
                                        </p:attrNameLst>
                                      </p:cBhvr>
                                      <p:to>
                                        <p:strVal val="visible"/>
                                      </p:to>
                                    </p:set>
                                    <p:animEffect transition="in" filter="wipe(left)">
                                      <p:cBhvr>
                                        <p:cTn id="113" dur="500"/>
                                        <p:tgtEl>
                                          <p:spTgt spid="66"/>
                                        </p:tgtEl>
                                      </p:cBhvr>
                                    </p:animEffect>
                                  </p:childTnLst>
                                </p:cTn>
                              </p:par>
                            </p:childTnLst>
                          </p:cTn>
                        </p:par>
                        <p:par>
                          <p:cTn id="114" fill="hold">
                            <p:stCondLst>
                              <p:cond delay="500"/>
                            </p:stCondLst>
                            <p:childTnLst>
                              <p:par>
                                <p:cTn id="115" presetID="22" presetClass="entr" presetSubtype="8" fill="hold" nodeType="afterEffect">
                                  <p:stCondLst>
                                    <p:cond delay="0"/>
                                  </p:stCondLst>
                                  <p:childTnLst>
                                    <p:set>
                                      <p:cBhvr>
                                        <p:cTn id="116" dur="1" fill="hold">
                                          <p:stCondLst>
                                            <p:cond delay="0"/>
                                          </p:stCondLst>
                                        </p:cTn>
                                        <p:tgtEl>
                                          <p:spTgt spid="32"/>
                                        </p:tgtEl>
                                        <p:attrNameLst>
                                          <p:attrName>style.visibility</p:attrName>
                                        </p:attrNameLst>
                                      </p:cBhvr>
                                      <p:to>
                                        <p:strVal val="visible"/>
                                      </p:to>
                                    </p:set>
                                    <p:animEffect transition="in" filter="wipe(left)">
                                      <p:cBhvr>
                                        <p:cTn id="117" dur="500"/>
                                        <p:tgtEl>
                                          <p:spTgt spid="32"/>
                                        </p:tgtEl>
                                      </p:cBhvr>
                                    </p:animEffect>
                                  </p:childTnLst>
                                </p:cTn>
                              </p:par>
                            </p:childTnLst>
                          </p:cTn>
                        </p:par>
                        <p:par>
                          <p:cTn id="118" fill="hold">
                            <p:stCondLst>
                              <p:cond delay="1000"/>
                            </p:stCondLst>
                            <p:childTnLst>
                              <p:par>
                                <p:cTn id="119" presetID="22" presetClass="entr" presetSubtype="8" fill="hold" grpId="0" nodeType="afterEffect">
                                  <p:stCondLst>
                                    <p:cond delay="0"/>
                                  </p:stCondLst>
                                  <p:childTnLst>
                                    <p:set>
                                      <p:cBhvr>
                                        <p:cTn id="120" dur="1" fill="hold">
                                          <p:stCondLst>
                                            <p:cond delay="0"/>
                                          </p:stCondLst>
                                        </p:cTn>
                                        <p:tgtEl>
                                          <p:spTgt spid="67"/>
                                        </p:tgtEl>
                                        <p:attrNameLst>
                                          <p:attrName>style.visibility</p:attrName>
                                        </p:attrNameLst>
                                      </p:cBhvr>
                                      <p:to>
                                        <p:strVal val="visible"/>
                                      </p:to>
                                    </p:set>
                                    <p:animEffect transition="in" filter="wipe(left)">
                                      <p:cBhvr>
                                        <p:cTn id="121" dur="500"/>
                                        <p:tgtEl>
                                          <p:spTgt spid="67"/>
                                        </p:tgtEl>
                                      </p:cBhvr>
                                    </p:animEffect>
                                  </p:childTnLst>
                                </p:cTn>
                              </p:par>
                            </p:childTnLst>
                          </p:cTn>
                        </p:par>
                        <p:par>
                          <p:cTn id="122" fill="hold">
                            <p:stCondLst>
                              <p:cond delay="1500"/>
                            </p:stCondLst>
                            <p:childTnLst>
                              <p:par>
                                <p:cTn id="123" presetID="22" presetClass="entr" presetSubtype="8" fill="hold" grpId="0" nodeType="afterEffect">
                                  <p:stCondLst>
                                    <p:cond delay="0"/>
                                  </p:stCondLst>
                                  <p:childTnLst>
                                    <p:set>
                                      <p:cBhvr>
                                        <p:cTn id="124" dur="1" fill="hold">
                                          <p:stCondLst>
                                            <p:cond delay="0"/>
                                          </p:stCondLst>
                                        </p:cTn>
                                        <p:tgtEl>
                                          <p:spTgt spid="68"/>
                                        </p:tgtEl>
                                        <p:attrNameLst>
                                          <p:attrName>style.visibility</p:attrName>
                                        </p:attrNameLst>
                                      </p:cBhvr>
                                      <p:to>
                                        <p:strVal val="visible"/>
                                      </p:to>
                                    </p:set>
                                    <p:animEffect transition="in" filter="wipe(left)">
                                      <p:cBhvr>
                                        <p:cTn id="125" dur="500"/>
                                        <p:tgtEl>
                                          <p:spTgt spid="68"/>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2" fill="hold" grpId="0" nodeType="clickEffect">
                                  <p:stCondLst>
                                    <p:cond delay="0"/>
                                  </p:stCondLst>
                                  <p:childTnLst>
                                    <p:set>
                                      <p:cBhvr>
                                        <p:cTn id="129" dur="1" fill="hold">
                                          <p:stCondLst>
                                            <p:cond delay="0"/>
                                          </p:stCondLst>
                                        </p:cTn>
                                        <p:tgtEl>
                                          <p:spTgt spid="69"/>
                                        </p:tgtEl>
                                        <p:attrNameLst>
                                          <p:attrName>style.visibility</p:attrName>
                                        </p:attrNameLst>
                                      </p:cBhvr>
                                      <p:to>
                                        <p:strVal val="visible"/>
                                      </p:to>
                                    </p:set>
                                    <p:animEffect transition="in" filter="wipe(right)">
                                      <p:cBhvr>
                                        <p:cTn id="130" dur="500"/>
                                        <p:tgtEl>
                                          <p:spTgt spid="69"/>
                                        </p:tgtEl>
                                      </p:cBhvr>
                                    </p:animEffect>
                                  </p:childTnLst>
                                </p:cTn>
                              </p:par>
                            </p:childTnLst>
                          </p:cTn>
                        </p:par>
                        <p:par>
                          <p:cTn id="131" fill="hold">
                            <p:stCondLst>
                              <p:cond delay="500"/>
                            </p:stCondLst>
                            <p:childTnLst>
                              <p:par>
                                <p:cTn id="132" presetID="22" presetClass="entr" presetSubtype="2" fill="hold" nodeType="afterEffect">
                                  <p:stCondLst>
                                    <p:cond delay="0"/>
                                  </p:stCondLst>
                                  <p:childTnLst>
                                    <p:set>
                                      <p:cBhvr>
                                        <p:cTn id="133" dur="1" fill="hold">
                                          <p:stCondLst>
                                            <p:cond delay="0"/>
                                          </p:stCondLst>
                                        </p:cTn>
                                        <p:tgtEl>
                                          <p:spTgt spid="38"/>
                                        </p:tgtEl>
                                        <p:attrNameLst>
                                          <p:attrName>style.visibility</p:attrName>
                                        </p:attrNameLst>
                                      </p:cBhvr>
                                      <p:to>
                                        <p:strVal val="visible"/>
                                      </p:to>
                                    </p:set>
                                    <p:animEffect transition="in" filter="wipe(right)">
                                      <p:cBhvr>
                                        <p:cTn id="134" dur="500"/>
                                        <p:tgtEl>
                                          <p:spTgt spid="38"/>
                                        </p:tgtEl>
                                      </p:cBhvr>
                                    </p:animEffect>
                                  </p:childTnLst>
                                </p:cTn>
                              </p:par>
                            </p:childTnLst>
                          </p:cTn>
                        </p:par>
                        <p:par>
                          <p:cTn id="135" fill="hold">
                            <p:stCondLst>
                              <p:cond delay="1000"/>
                            </p:stCondLst>
                            <p:childTnLst>
                              <p:par>
                                <p:cTn id="136" presetID="35" presetClass="entr" presetSubtype="0" fill="hold" grpId="0" nodeType="afterEffect">
                                  <p:stCondLst>
                                    <p:cond delay="0"/>
                                  </p:stCondLst>
                                  <p:childTnLst>
                                    <p:set>
                                      <p:cBhvr>
                                        <p:cTn id="137" dur="1" fill="hold">
                                          <p:stCondLst>
                                            <p:cond delay="0"/>
                                          </p:stCondLst>
                                        </p:cTn>
                                        <p:tgtEl>
                                          <p:spTgt spid="29"/>
                                        </p:tgtEl>
                                        <p:attrNameLst>
                                          <p:attrName>style.visibility</p:attrName>
                                        </p:attrNameLst>
                                      </p:cBhvr>
                                      <p:to>
                                        <p:strVal val="visible"/>
                                      </p:to>
                                    </p:set>
                                    <p:animEffect transition="in" filter="fade">
                                      <p:cBhvr>
                                        <p:cTn id="138" dur="2000"/>
                                        <p:tgtEl>
                                          <p:spTgt spid="29"/>
                                        </p:tgtEl>
                                      </p:cBhvr>
                                    </p:animEffect>
                                    <p:anim calcmode="lin" valueType="num">
                                      <p:cBhvr>
                                        <p:cTn id="139" dur="2000" fill="hold"/>
                                        <p:tgtEl>
                                          <p:spTgt spid="29"/>
                                        </p:tgtEl>
                                        <p:attrNameLst>
                                          <p:attrName>style.rotation</p:attrName>
                                        </p:attrNameLst>
                                      </p:cBhvr>
                                      <p:tavLst>
                                        <p:tav tm="0">
                                          <p:val>
                                            <p:fltVal val="720"/>
                                          </p:val>
                                        </p:tav>
                                        <p:tav tm="100000">
                                          <p:val>
                                            <p:fltVal val="0"/>
                                          </p:val>
                                        </p:tav>
                                      </p:tavLst>
                                    </p:anim>
                                    <p:anim calcmode="lin" valueType="num">
                                      <p:cBhvr>
                                        <p:cTn id="140" dur="2000" fill="hold"/>
                                        <p:tgtEl>
                                          <p:spTgt spid="29"/>
                                        </p:tgtEl>
                                        <p:attrNameLst>
                                          <p:attrName>ppt_h</p:attrName>
                                        </p:attrNameLst>
                                      </p:cBhvr>
                                      <p:tavLst>
                                        <p:tav tm="0">
                                          <p:val>
                                            <p:fltVal val="0"/>
                                          </p:val>
                                        </p:tav>
                                        <p:tav tm="100000">
                                          <p:val>
                                            <p:strVal val="#ppt_h"/>
                                          </p:val>
                                        </p:tav>
                                      </p:tavLst>
                                    </p:anim>
                                    <p:anim calcmode="lin" valueType="num">
                                      <p:cBhvr>
                                        <p:cTn id="141" dur="2000" fill="hold"/>
                                        <p:tgtEl>
                                          <p:spTgt spid="29"/>
                                        </p:tgtEl>
                                        <p:attrNameLst>
                                          <p:attrName>ppt_w</p:attrName>
                                        </p:attrNameLst>
                                      </p:cBhvr>
                                      <p:tavLst>
                                        <p:tav tm="0">
                                          <p:val>
                                            <p:fltVal val="0"/>
                                          </p:val>
                                        </p:tav>
                                        <p:tav tm="100000">
                                          <p:val>
                                            <p:strVal val="#ppt_w"/>
                                          </p:val>
                                        </p:tav>
                                      </p:tavLst>
                                    </p:anim>
                                  </p:childTnLst>
                                </p:cTn>
                              </p:par>
                            </p:childTnLst>
                          </p:cTn>
                        </p:par>
                        <p:par>
                          <p:cTn id="142" fill="hold">
                            <p:stCondLst>
                              <p:cond delay="3000"/>
                            </p:stCondLst>
                            <p:childTnLst>
                              <p:par>
                                <p:cTn id="143" presetID="16" presetClass="entr" presetSubtype="42" fill="hold" nodeType="afterEffect">
                                  <p:stCondLst>
                                    <p:cond delay="0"/>
                                  </p:stCondLst>
                                  <p:childTnLst>
                                    <p:set>
                                      <p:cBhvr>
                                        <p:cTn id="144" dur="1" fill="hold">
                                          <p:stCondLst>
                                            <p:cond delay="0"/>
                                          </p:stCondLst>
                                        </p:cTn>
                                        <p:tgtEl>
                                          <p:spTgt spid="26"/>
                                        </p:tgtEl>
                                        <p:attrNameLst>
                                          <p:attrName>style.visibility</p:attrName>
                                        </p:attrNameLst>
                                      </p:cBhvr>
                                      <p:to>
                                        <p:strVal val="visible"/>
                                      </p:to>
                                    </p:set>
                                    <p:animEffect transition="in" filter="barn(outHorizontal)">
                                      <p:cBhvr>
                                        <p:cTn id="145" dur="500"/>
                                        <p:tgtEl>
                                          <p:spTgt spid="26"/>
                                        </p:tgtEl>
                                      </p:cBhvr>
                                    </p:animEffect>
                                  </p:childTnLst>
                                </p:cTn>
                              </p:par>
                              <p:par>
                                <p:cTn id="146" presetID="16" presetClass="entr" presetSubtype="42" fill="hold" nodeType="with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barn(outHorizontal)">
                                      <p:cBhvr>
                                        <p:cTn id="148" dur="500"/>
                                        <p:tgtEl>
                                          <p:spTgt spid="31"/>
                                        </p:tgtEl>
                                      </p:cBhvr>
                                    </p:animEffect>
                                  </p:childTnLst>
                                </p:cTn>
                              </p:par>
                              <p:par>
                                <p:cTn id="149" presetID="16" presetClass="entr" presetSubtype="42" fill="hold" nodeType="withEffect">
                                  <p:stCondLst>
                                    <p:cond delay="0"/>
                                  </p:stCondLst>
                                  <p:childTnLst>
                                    <p:set>
                                      <p:cBhvr>
                                        <p:cTn id="150" dur="1" fill="hold">
                                          <p:stCondLst>
                                            <p:cond delay="0"/>
                                          </p:stCondLst>
                                        </p:cTn>
                                        <p:tgtEl>
                                          <p:spTgt spid="30"/>
                                        </p:tgtEl>
                                        <p:attrNameLst>
                                          <p:attrName>style.visibility</p:attrName>
                                        </p:attrNameLst>
                                      </p:cBhvr>
                                      <p:to>
                                        <p:strVal val="visible"/>
                                      </p:to>
                                    </p:set>
                                    <p:animEffect transition="in" filter="barn(outHorizontal)">
                                      <p:cBhvr>
                                        <p:cTn id="151" dur="500"/>
                                        <p:tgtEl>
                                          <p:spTgt spid="30"/>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73"/>
                                        </p:tgtEl>
                                        <p:attrNameLst>
                                          <p:attrName>style.visibility</p:attrName>
                                        </p:attrNameLst>
                                      </p:cBhvr>
                                      <p:to>
                                        <p:strVal val="visible"/>
                                      </p:to>
                                    </p:set>
                                    <p:animEffect transition="in" filter="wipe(left)">
                                      <p:cBhvr>
                                        <p:cTn id="156" dur="500"/>
                                        <p:tgtEl>
                                          <p:spTgt spid="73"/>
                                        </p:tgtEl>
                                      </p:cBhvr>
                                    </p:animEffect>
                                  </p:childTnLst>
                                </p:cTn>
                              </p:par>
                            </p:childTnLst>
                          </p:cTn>
                        </p:par>
                        <p:par>
                          <p:cTn id="157" fill="hold">
                            <p:stCondLst>
                              <p:cond delay="500"/>
                            </p:stCondLst>
                            <p:childTnLst>
                              <p:par>
                                <p:cTn id="158" presetID="22" presetClass="entr" presetSubtype="2" fill="hold" grpId="0" nodeType="afterEffect">
                                  <p:stCondLst>
                                    <p:cond delay="0"/>
                                  </p:stCondLst>
                                  <p:childTnLst>
                                    <p:set>
                                      <p:cBhvr>
                                        <p:cTn id="159" dur="1" fill="hold">
                                          <p:stCondLst>
                                            <p:cond delay="0"/>
                                          </p:stCondLst>
                                        </p:cTn>
                                        <p:tgtEl>
                                          <p:spTgt spid="70"/>
                                        </p:tgtEl>
                                        <p:attrNameLst>
                                          <p:attrName>style.visibility</p:attrName>
                                        </p:attrNameLst>
                                      </p:cBhvr>
                                      <p:to>
                                        <p:strVal val="visible"/>
                                      </p:to>
                                    </p:set>
                                    <p:animEffect transition="in" filter="wipe(right)">
                                      <p:cBhvr>
                                        <p:cTn id="160" dur="500"/>
                                        <p:tgtEl>
                                          <p:spTgt spid="70"/>
                                        </p:tgtEl>
                                      </p:cBhvr>
                                    </p:animEffect>
                                  </p:childTnLst>
                                </p:cTn>
                              </p:par>
                            </p:childTnLst>
                          </p:cTn>
                        </p:par>
                        <p:par>
                          <p:cTn id="161" fill="hold">
                            <p:stCondLst>
                              <p:cond delay="1000"/>
                            </p:stCondLst>
                            <p:childTnLst>
                              <p:par>
                                <p:cTn id="162" presetID="22" presetClass="entr" presetSubtype="8" fill="hold" nodeType="afterEffect">
                                  <p:stCondLst>
                                    <p:cond delay="0"/>
                                  </p:stCondLst>
                                  <p:childTnLst>
                                    <p:set>
                                      <p:cBhvr>
                                        <p:cTn id="163" dur="1" fill="hold">
                                          <p:stCondLst>
                                            <p:cond delay="0"/>
                                          </p:stCondLst>
                                        </p:cTn>
                                        <p:tgtEl>
                                          <p:spTgt spid="35"/>
                                        </p:tgtEl>
                                        <p:attrNameLst>
                                          <p:attrName>style.visibility</p:attrName>
                                        </p:attrNameLst>
                                      </p:cBhvr>
                                      <p:to>
                                        <p:strVal val="visible"/>
                                      </p:to>
                                    </p:set>
                                    <p:animEffect transition="in" filter="wipe(left)">
                                      <p:cBhvr>
                                        <p:cTn id="164" dur="500"/>
                                        <p:tgtEl>
                                          <p:spTgt spid="35"/>
                                        </p:tgtEl>
                                      </p:cBhvr>
                                    </p:animEffect>
                                  </p:childTnLst>
                                </p:cTn>
                              </p:par>
                            </p:childTnLst>
                          </p:cTn>
                        </p:par>
                        <p:par>
                          <p:cTn id="165" fill="hold">
                            <p:stCondLst>
                              <p:cond delay="1500"/>
                            </p:stCondLst>
                            <p:childTnLst>
                              <p:par>
                                <p:cTn id="166" presetID="22" presetClass="entr" presetSubtype="2" fill="hold" grpId="0" nodeType="afterEffect">
                                  <p:stCondLst>
                                    <p:cond delay="0"/>
                                  </p:stCondLst>
                                  <p:childTnLst>
                                    <p:set>
                                      <p:cBhvr>
                                        <p:cTn id="167" dur="1" fill="hold">
                                          <p:stCondLst>
                                            <p:cond delay="0"/>
                                          </p:stCondLst>
                                        </p:cTn>
                                        <p:tgtEl>
                                          <p:spTgt spid="75"/>
                                        </p:tgtEl>
                                        <p:attrNameLst>
                                          <p:attrName>style.visibility</p:attrName>
                                        </p:attrNameLst>
                                      </p:cBhvr>
                                      <p:to>
                                        <p:strVal val="visible"/>
                                      </p:to>
                                    </p:set>
                                    <p:animEffect transition="in" filter="wipe(right)">
                                      <p:cBhvr>
                                        <p:cTn id="168" dur="500"/>
                                        <p:tgtEl>
                                          <p:spTgt spid="75"/>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77"/>
                                        </p:tgtEl>
                                        <p:attrNameLst>
                                          <p:attrName>style.visibility</p:attrName>
                                        </p:attrNameLst>
                                      </p:cBhvr>
                                      <p:to>
                                        <p:strVal val="visible"/>
                                      </p:to>
                                    </p:set>
                                    <p:animEffect transition="in" filter="wipe(left)">
                                      <p:cBhvr>
                                        <p:cTn id="173" dur="500"/>
                                        <p:tgtEl>
                                          <p:spTgt spid="77"/>
                                        </p:tgtEl>
                                      </p:cBhvr>
                                    </p:animEffect>
                                  </p:childTnLst>
                                </p:cTn>
                              </p:par>
                            </p:childTnLst>
                          </p:cTn>
                        </p:par>
                        <p:par>
                          <p:cTn id="174" fill="hold">
                            <p:stCondLst>
                              <p:cond delay="500"/>
                            </p:stCondLst>
                            <p:childTnLst>
                              <p:par>
                                <p:cTn id="175" presetID="22" presetClass="entr" presetSubtype="2" fill="hold" nodeType="afterEffect">
                                  <p:stCondLst>
                                    <p:cond delay="0"/>
                                  </p:stCondLst>
                                  <p:childTnLst>
                                    <p:set>
                                      <p:cBhvr>
                                        <p:cTn id="176" dur="1" fill="hold">
                                          <p:stCondLst>
                                            <p:cond delay="0"/>
                                          </p:stCondLst>
                                        </p:cTn>
                                        <p:tgtEl>
                                          <p:spTgt spid="41"/>
                                        </p:tgtEl>
                                        <p:attrNameLst>
                                          <p:attrName>style.visibility</p:attrName>
                                        </p:attrNameLst>
                                      </p:cBhvr>
                                      <p:to>
                                        <p:strVal val="visible"/>
                                      </p:to>
                                    </p:set>
                                    <p:animEffect transition="in" filter="wipe(right)">
                                      <p:cBhvr>
                                        <p:cTn id="177" dur="500"/>
                                        <p:tgtEl>
                                          <p:spTgt spid="41"/>
                                        </p:tgtEl>
                                      </p:cBhvr>
                                    </p:animEffect>
                                  </p:childTnLst>
                                </p:cTn>
                              </p:par>
                              <p:par>
                                <p:cTn id="178" presetID="22" presetClass="entr" presetSubtype="2" fill="hold" grpId="0" nodeType="withEffect">
                                  <p:stCondLst>
                                    <p:cond delay="0"/>
                                  </p:stCondLst>
                                  <p:childTnLst>
                                    <p:set>
                                      <p:cBhvr>
                                        <p:cTn id="179" dur="1" fill="hold">
                                          <p:stCondLst>
                                            <p:cond delay="0"/>
                                          </p:stCondLst>
                                        </p:cTn>
                                        <p:tgtEl>
                                          <p:spTgt spid="42"/>
                                        </p:tgtEl>
                                        <p:attrNameLst>
                                          <p:attrName>style.visibility</p:attrName>
                                        </p:attrNameLst>
                                      </p:cBhvr>
                                      <p:to>
                                        <p:strVal val="visible"/>
                                      </p:to>
                                    </p:set>
                                    <p:animEffect transition="in" filter="wipe(right)">
                                      <p:cBhvr>
                                        <p:cTn id="18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9" grpId="0" animBg="1"/>
      <p:bldP spid="42" grpId="0"/>
      <p:bldP spid="43" grpId="0"/>
      <p:bldP spid="44" grpId="0"/>
      <p:bldP spid="46" grpId="0"/>
      <p:bldP spid="48" grpId="0"/>
      <p:bldP spid="49" grpId="0"/>
      <p:bldP spid="50" grpId="0"/>
      <p:bldP spid="51" grpId="0"/>
      <p:bldP spid="52" grpId="0"/>
      <p:bldP spid="54" grpId="0"/>
      <p:bldP spid="55" grpId="0"/>
      <p:bldP spid="56" grpId="0"/>
      <p:bldP spid="57" grpId="0"/>
      <p:bldP spid="62" grpId="0" animBg="1"/>
      <p:bldP spid="63" grpId="0" animBg="1"/>
      <p:bldP spid="64" grpId="0"/>
      <p:bldP spid="65" grpId="0"/>
      <p:bldP spid="66" grpId="0"/>
      <p:bldP spid="67" grpId="0"/>
      <p:bldP spid="68" grpId="0" animBg="1"/>
      <p:bldP spid="69" grpId="0"/>
      <p:bldP spid="70" grpId="0"/>
      <p:bldP spid="73" grpId="0" animBg="1"/>
      <p:bldP spid="75" grpId="0"/>
      <p:bldP spid="77"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0929BB5-F661-4DD6-8BB6-F632AD351A5C}"/>
              </a:ext>
            </a:extLst>
          </p:cNvPr>
          <p:cNvSpPr/>
          <p:nvPr/>
        </p:nvSpPr>
        <p:spPr>
          <a:xfrm>
            <a:off x="881662" y="1128629"/>
            <a:ext cx="2212465" cy="461665"/>
          </a:xfrm>
          <a:prstGeom prst="rect">
            <a:avLst/>
          </a:prstGeom>
        </p:spPr>
        <p:txBody>
          <a:bodyPr wrap="none">
            <a:spAutoFit/>
          </a:bodyPr>
          <a:lstStyle/>
          <a:p>
            <a:r>
              <a:rPr lang="en-US" altLang="zh-CN" dirty="0"/>
              <a:t>5</a:t>
            </a:r>
            <a:r>
              <a:rPr lang="zh-CN" altLang="en-US" dirty="0"/>
              <a:t>、信道利用率</a:t>
            </a:r>
          </a:p>
        </p:txBody>
      </p:sp>
      <p:sp>
        <p:nvSpPr>
          <p:cNvPr id="5" name="文本框 4">
            <a:extLst>
              <a:ext uri="{FF2B5EF4-FFF2-40B4-BE49-F238E27FC236}">
                <a16:creationId xmlns:a16="http://schemas.microsoft.com/office/drawing/2014/main" id="{C017F6E1-EFB0-4B30-8133-36184AE58C46}"/>
              </a:ext>
            </a:extLst>
          </p:cNvPr>
          <p:cNvSpPr txBox="1"/>
          <p:nvPr/>
        </p:nvSpPr>
        <p:spPr>
          <a:xfrm>
            <a:off x="881662" y="1600404"/>
            <a:ext cx="7200800" cy="830997"/>
          </a:xfrm>
          <a:prstGeom prst="rect">
            <a:avLst/>
          </a:prstGeom>
          <a:noFill/>
        </p:spPr>
        <p:txBody>
          <a:bodyPr wrap="square" rtlCol="0">
            <a:spAutoFit/>
          </a:bodyPr>
          <a:lstStyle/>
          <a:p>
            <a:r>
              <a:rPr lang="zh-CN" altLang="en-US" dirty="0"/>
              <a:t>停止等待协议的最大优点是</a:t>
            </a:r>
            <a:r>
              <a:rPr lang="zh-CN" altLang="en-US" dirty="0">
                <a:solidFill>
                  <a:srgbClr val="C00000"/>
                </a:solidFill>
              </a:rPr>
              <a:t>简单</a:t>
            </a:r>
            <a:r>
              <a:rPr lang="zh-CN" altLang="en-US" dirty="0"/>
              <a:t>，最大缺点是</a:t>
            </a:r>
            <a:r>
              <a:rPr lang="zh-CN" altLang="en-US" dirty="0">
                <a:solidFill>
                  <a:srgbClr val="C00000"/>
                </a:solidFill>
              </a:rPr>
              <a:t>信道利用率极低</a:t>
            </a:r>
            <a:r>
              <a:rPr lang="zh-CN" altLang="en-US" dirty="0"/>
              <a:t>。</a:t>
            </a:r>
          </a:p>
        </p:txBody>
      </p:sp>
      <p:cxnSp>
        <p:nvCxnSpPr>
          <p:cNvPr id="7" name="直接箭头连接符 6">
            <a:extLst>
              <a:ext uri="{FF2B5EF4-FFF2-40B4-BE49-F238E27FC236}">
                <a16:creationId xmlns:a16="http://schemas.microsoft.com/office/drawing/2014/main" id="{1D498B10-0922-48B4-8381-898A9506C0C7}"/>
              </a:ext>
            </a:extLst>
          </p:cNvPr>
          <p:cNvCxnSpPr/>
          <p:nvPr/>
        </p:nvCxnSpPr>
        <p:spPr bwMode="auto">
          <a:xfrm>
            <a:off x="971600" y="2548565"/>
            <a:ext cx="7203194" cy="0"/>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 name="直接箭头连接符 7">
            <a:extLst>
              <a:ext uri="{FF2B5EF4-FFF2-40B4-BE49-F238E27FC236}">
                <a16:creationId xmlns:a16="http://schemas.microsoft.com/office/drawing/2014/main" id="{BD627EF6-202C-4B79-822D-52977983D89B}"/>
              </a:ext>
            </a:extLst>
          </p:cNvPr>
          <p:cNvCxnSpPr/>
          <p:nvPr/>
        </p:nvCxnSpPr>
        <p:spPr bwMode="auto">
          <a:xfrm>
            <a:off x="970403" y="3988725"/>
            <a:ext cx="7203194" cy="0"/>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 name="文本框 8">
            <a:extLst>
              <a:ext uri="{FF2B5EF4-FFF2-40B4-BE49-F238E27FC236}">
                <a16:creationId xmlns:a16="http://schemas.microsoft.com/office/drawing/2014/main" id="{08E75A10-3057-4AFD-B875-4995F6BEB3CB}"/>
              </a:ext>
            </a:extLst>
          </p:cNvPr>
          <p:cNvSpPr txBox="1"/>
          <p:nvPr/>
        </p:nvSpPr>
        <p:spPr>
          <a:xfrm>
            <a:off x="-2394" y="3757892"/>
            <a:ext cx="1224136" cy="400110"/>
          </a:xfrm>
          <a:prstGeom prst="rect">
            <a:avLst/>
          </a:prstGeom>
          <a:noFill/>
        </p:spPr>
        <p:txBody>
          <a:bodyPr wrap="square" rtlCol="0">
            <a:spAutoFit/>
          </a:bodyPr>
          <a:lstStyle/>
          <a:p>
            <a:r>
              <a:rPr lang="zh-CN" altLang="en-US" sz="2000" dirty="0"/>
              <a:t>发送端</a:t>
            </a:r>
          </a:p>
        </p:txBody>
      </p:sp>
      <p:sp>
        <p:nvSpPr>
          <p:cNvPr id="10" name="文本框 9">
            <a:extLst>
              <a:ext uri="{FF2B5EF4-FFF2-40B4-BE49-F238E27FC236}">
                <a16:creationId xmlns:a16="http://schemas.microsoft.com/office/drawing/2014/main" id="{B55ADE44-CF74-4637-B109-A9DD59D7C27B}"/>
              </a:ext>
            </a:extLst>
          </p:cNvPr>
          <p:cNvSpPr txBox="1"/>
          <p:nvPr/>
        </p:nvSpPr>
        <p:spPr>
          <a:xfrm>
            <a:off x="24340" y="2348510"/>
            <a:ext cx="1224136" cy="400110"/>
          </a:xfrm>
          <a:prstGeom prst="rect">
            <a:avLst/>
          </a:prstGeom>
          <a:noFill/>
        </p:spPr>
        <p:txBody>
          <a:bodyPr wrap="square" rtlCol="0">
            <a:spAutoFit/>
          </a:bodyPr>
          <a:lstStyle/>
          <a:p>
            <a:r>
              <a:rPr lang="zh-CN" altLang="en-US" sz="2000" dirty="0"/>
              <a:t>接收端</a:t>
            </a:r>
          </a:p>
        </p:txBody>
      </p:sp>
      <p:sp>
        <p:nvSpPr>
          <p:cNvPr id="13" name="平行四边形 12">
            <a:extLst>
              <a:ext uri="{FF2B5EF4-FFF2-40B4-BE49-F238E27FC236}">
                <a16:creationId xmlns:a16="http://schemas.microsoft.com/office/drawing/2014/main" id="{465BA6FD-B722-47B6-954C-92A699F65B0A}"/>
              </a:ext>
            </a:extLst>
          </p:cNvPr>
          <p:cNvSpPr/>
          <p:nvPr/>
        </p:nvSpPr>
        <p:spPr bwMode="auto">
          <a:xfrm>
            <a:off x="1115616" y="2548565"/>
            <a:ext cx="1368152" cy="1424100"/>
          </a:xfrm>
          <a:prstGeom prst="parallelogram">
            <a:avLst>
              <a:gd name="adj" fmla="val 76042"/>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cxnSp>
        <p:nvCxnSpPr>
          <p:cNvPr id="18" name="直接连接符 17">
            <a:extLst>
              <a:ext uri="{FF2B5EF4-FFF2-40B4-BE49-F238E27FC236}">
                <a16:creationId xmlns:a16="http://schemas.microsoft.com/office/drawing/2014/main" id="{84AB4B46-872D-461A-8CB8-58295A801545}"/>
              </a:ext>
            </a:extLst>
          </p:cNvPr>
          <p:cNvCxnSpPr>
            <a:cxnSpLocks/>
          </p:cNvCxnSpPr>
          <p:nvPr/>
        </p:nvCxnSpPr>
        <p:spPr bwMode="auto">
          <a:xfrm>
            <a:off x="2483768" y="2548565"/>
            <a:ext cx="864096" cy="1440160"/>
          </a:xfrm>
          <a:prstGeom prst="line">
            <a:avLst/>
          </a:prstGeom>
          <a:solidFill>
            <a:schemeClr val="accent1"/>
          </a:solidFill>
          <a:ln w="762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 name="平行四边形 19">
            <a:extLst>
              <a:ext uri="{FF2B5EF4-FFF2-40B4-BE49-F238E27FC236}">
                <a16:creationId xmlns:a16="http://schemas.microsoft.com/office/drawing/2014/main" id="{B852E8A3-03C0-4AA1-B8A6-4ED08DFD695F}"/>
              </a:ext>
            </a:extLst>
          </p:cNvPr>
          <p:cNvSpPr/>
          <p:nvPr/>
        </p:nvSpPr>
        <p:spPr bwMode="auto">
          <a:xfrm>
            <a:off x="3347864" y="2565110"/>
            <a:ext cx="1368152" cy="1424100"/>
          </a:xfrm>
          <a:prstGeom prst="parallelogram">
            <a:avLst>
              <a:gd name="adj" fmla="val 76042"/>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cxnSp>
        <p:nvCxnSpPr>
          <p:cNvPr id="21" name="直接连接符 20">
            <a:extLst>
              <a:ext uri="{FF2B5EF4-FFF2-40B4-BE49-F238E27FC236}">
                <a16:creationId xmlns:a16="http://schemas.microsoft.com/office/drawing/2014/main" id="{09BF1AD2-861C-4230-BF89-5ABA144F90A1}"/>
              </a:ext>
            </a:extLst>
          </p:cNvPr>
          <p:cNvCxnSpPr>
            <a:cxnSpLocks/>
          </p:cNvCxnSpPr>
          <p:nvPr/>
        </p:nvCxnSpPr>
        <p:spPr bwMode="auto">
          <a:xfrm>
            <a:off x="4644606" y="2540293"/>
            <a:ext cx="864096" cy="1440160"/>
          </a:xfrm>
          <a:prstGeom prst="line">
            <a:avLst/>
          </a:prstGeom>
          <a:solidFill>
            <a:schemeClr val="accent1"/>
          </a:solidFill>
          <a:ln w="762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 name="平行四边形 21">
            <a:extLst>
              <a:ext uri="{FF2B5EF4-FFF2-40B4-BE49-F238E27FC236}">
                <a16:creationId xmlns:a16="http://schemas.microsoft.com/office/drawing/2014/main" id="{2B15A89C-C362-4C17-AC53-F83DB826CA98}"/>
              </a:ext>
            </a:extLst>
          </p:cNvPr>
          <p:cNvSpPr/>
          <p:nvPr/>
        </p:nvSpPr>
        <p:spPr bwMode="auto">
          <a:xfrm>
            <a:off x="5508702" y="2565110"/>
            <a:ext cx="1368152" cy="1424100"/>
          </a:xfrm>
          <a:prstGeom prst="parallelogram">
            <a:avLst>
              <a:gd name="adj" fmla="val 76042"/>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cxnSp>
        <p:nvCxnSpPr>
          <p:cNvPr id="23" name="直接连接符 22">
            <a:extLst>
              <a:ext uri="{FF2B5EF4-FFF2-40B4-BE49-F238E27FC236}">
                <a16:creationId xmlns:a16="http://schemas.microsoft.com/office/drawing/2014/main" id="{937B5B36-8621-48D6-AB63-CC551C41C9F3}"/>
              </a:ext>
            </a:extLst>
          </p:cNvPr>
          <p:cNvCxnSpPr>
            <a:cxnSpLocks/>
          </p:cNvCxnSpPr>
          <p:nvPr/>
        </p:nvCxnSpPr>
        <p:spPr bwMode="auto">
          <a:xfrm>
            <a:off x="6876854" y="2565110"/>
            <a:ext cx="864096" cy="1440160"/>
          </a:xfrm>
          <a:prstGeom prst="line">
            <a:avLst/>
          </a:prstGeom>
          <a:solidFill>
            <a:schemeClr val="accent1"/>
          </a:solidFill>
          <a:ln w="762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 name="文本框 23">
            <a:extLst>
              <a:ext uri="{FF2B5EF4-FFF2-40B4-BE49-F238E27FC236}">
                <a16:creationId xmlns:a16="http://schemas.microsoft.com/office/drawing/2014/main" id="{1F34531C-9ACF-4B9F-98B6-9662C4CC2E27}"/>
              </a:ext>
            </a:extLst>
          </p:cNvPr>
          <p:cNvSpPr txBox="1"/>
          <p:nvPr/>
        </p:nvSpPr>
        <p:spPr>
          <a:xfrm rot="18258807">
            <a:off x="5255248" y="2814641"/>
            <a:ext cx="1584774" cy="369332"/>
          </a:xfrm>
          <a:prstGeom prst="rect">
            <a:avLst/>
          </a:prstGeom>
          <a:noFill/>
        </p:spPr>
        <p:txBody>
          <a:bodyPr wrap="square" rtlCol="0">
            <a:spAutoFit/>
          </a:bodyPr>
          <a:lstStyle/>
          <a:p>
            <a:r>
              <a:rPr lang="zh-CN" altLang="en-US" sz="1800" dirty="0"/>
              <a:t>数据报文</a:t>
            </a:r>
          </a:p>
        </p:txBody>
      </p:sp>
      <p:sp>
        <p:nvSpPr>
          <p:cNvPr id="25" name="文本框 24">
            <a:extLst>
              <a:ext uri="{FF2B5EF4-FFF2-40B4-BE49-F238E27FC236}">
                <a16:creationId xmlns:a16="http://schemas.microsoft.com/office/drawing/2014/main" id="{C18DF2A4-9A2C-4A38-9C67-04C54EB93854}"/>
              </a:ext>
            </a:extLst>
          </p:cNvPr>
          <p:cNvSpPr txBox="1"/>
          <p:nvPr/>
        </p:nvSpPr>
        <p:spPr>
          <a:xfrm rot="18258807">
            <a:off x="3024427" y="2907712"/>
            <a:ext cx="1584774" cy="369332"/>
          </a:xfrm>
          <a:prstGeom prst="rect">
            <a:avLst/>
          </a:prstGeom>
          <a:noFill/>
        </p:spPr>
        <p:txBody>
          <a:bodyPr wrap="square" rtlCol="0">
            <a:spAutoFit/>
          </a:bodyPr>
          <a:lstStyle/>
          <a:p>
            <a:r>
              <a:rPr lang="zh-CN" altLang="en-US" sz="1800" dirty="0"/>
              <a:t>数据报文</a:t>
            </a:r>
          </a:p>
        </p:txBody>
      </p:sp>
      <p:sp>
        <p:nvSpPr>
          <p:cNvPr id="26" name="文本框 25">
            <a:extLst>
              <a:ext uri="{FF2B5EF4-FFF2-40B4-BE49-F238E27FC236}">
                <a16:creationId xmlns:a16="http://schemas.microsoft.com/office/drawing/2014/main" id="{F7E1DEBC-1305-4E0B-80AB-3750DD4C1C8D}"/>
              </a:ext>
            </a:extLst>
          </p:cNvPr>
          <p:cNvSpPr txBox="1"/>
          <p:nvPr/>
        </p:nvSpPr>
        <p:spPr>
          <a:xfrm rot="18258807">
            <a:off x="784453" y="2883926"/>
            <a:ext cx="1584774" cy="369332"/>
          </a:xfrm>
          <a:prstGeom prst="rect">
            <a:avLst/>
          </a:prstGeom>
          <a:noFill/>
        </p:spPr>
        <p:txBody>
          <a:bodyPr wrap="square" rtlCol="0">
            <a:spAutoFit/>
          </a:bodyPr>
          <a:lstStyle/>
          <a:p>
            <a:r>
              <a:rPr lang="zh-CN" altLang="en-US" sz="1800" dirty="0"/>
              <a:t>数据报文</a:t>
            </a:r>
          </a:p>
        </p:txBody>
      </p:sp>
      <p:sp>
        <p:nvSpPr>
          <p:cNvPr id="27" name="文本框 26">
            <a:extLst>
              <a:ext uri="{FF2B5EF4-FFF2-40B4-BE49-F238E27FC236}">
                <a16:creationId xmlns:a16="http://schemas.microsoft.com/office/drawing/2014/main" id="{AB78901C-D3C3-4956-985A-9C235B5B5404}"/>
              </a:ext>
            </a:extLst>
          </p:cNvPr>
          <p:cNvSpPr txBox="1"/>
          <p:nvPr/>
        </p:nvSpPr>
        <p:spPr>
          <a:xfrm rot="3456254">
            <a:off x="2368826" y="3100523"/>
            <a:ext cx="1584774" cy="369332"/>
          </a:xfrm>
          <a:prstGeom prst="rect">
            <a:avLst/>
          </a:prstGeom>
          <a:noFill/>
        </p:spPr>
        <p:txBody>
          <a:bodyPr wrap="square" rtlCol="0">
            <a:spAutoFit/>
          </a:bodyPr>
          <a:lstStyle/>
          <a:p>
            <a:r>
              <a:rPr lang="zh-CN" altLang="en-US" sz="1800" dirty="0"/>
              <a:t>确认报文</a:t>
            </a:r>
          </a:p>
        </p:txBody>
      </p:sp>
      <p:sp>
        <p:nvSpPr>
          <p:cNvPr id="28" name="文本框 27">
            <a:extLst>
              <a:ext uri="{FF2B5EF4-FFF2-40B4-BE49-F238E27FC236}">
                <a16:creationId xmlns:a16="http://schemas.microsoft.com/office/drawing/2014/main" id="{9BAE00FD-7C26-444B-BA4F-BC8CBF5F66BD}"/>
              </a:ext>
            </a:extLst>
          </p:cNvPr>
          <p:cNvSpPr txBox="1"/>
          <p:nvPr/>
        </p:nvSpPr>
        <p:spPr>
          <a:xfrm rot="3456254">
            <a:off x="4541033" y="3157065"/>
            <a:ext cx="1584774" cy="369332"/>
          </a:xfrm>
          <a:prstGeom prst="rect">
            <a:avLst/>
          </a:prstGeom>
          <a:noFill/>
        </p:spPr>
        <p:txBody>
          <a:bodyPr wrap="square" rtlCol="0">
            <a:spAutoFit/>
          </a:bodyPr>
          <a:lstStyle/>
          <a:p>
            <a:r>
              <a:rPr lang="zh-CN" altLang="en-US" sz="1800" dirty="0"/>
              <a:t>确认报文</a:t>
            </a:r>
          </a:p>
        </p:txBody>
      </p:sp>
      <p:sp>
        <p:nvSpPr>
          <p:cNvPr id="29" name="文本框 28">
            <a:extLst>
              <a:ext uri="{FF2B5EF4-FFF2-40B4-BE49-F238E27FC236}">
                <a16:creationId xmlns:a16="http://schemas.microsoft.com/office/drawing/2014/main" id="{A9EC06E5-A3FE-4C65-AC1F-07DE8AC288BB}"/>
              </a:ext>
            </a:extLst>
          </p:cNvPr>
          <p:cNvSpPr txBox="1"/>
          <p:nvPr/>
        </p:nvSpPr>
        <p:spPr>
          <a:xfrm rot="3456254">
            <a:off x="6789367" y="3174384"/>
            <a:ext cx="1584774" cy="369332"/>
          </a:xfrm>
          <a:prstGeom prst="rect">
            <a:avLst/>
          </a:prstGeom>
          <a:noFill/>
        </p:spPr>
        <p:txBody>
          <a:bodyPr wrap="square" rtlCol="0">
            <a:spAutoFit/>
          </a:bodyPr>
          <a:lstStyle/>
          <a:p>
            <a:r>
              <a:rPr lang="zh-CN" altLang="en-US" sz="1800" dirty="0"/>
              <a:t>确认报文</a:t>
            </a:r>
          </a:p>
        </p:txBody>
      </p:sp>
      <p:cxnSp>
        <p:nvCxnSpPr>
          <p:cNvPr id="31" name="直接连接符 30">
            <a:extLst>
              <a:ext uri="{FF2B5EF4-FFF2-40B4-BE49-F238E27FC236}">
                <a16:creationId xmlns:a16="http://schemas.microsoft.com/office/drawing/2014/main" id="{4589F08C-F574-47C3-9820-2742E943B02B}"/>
              </a:ext>
            </a:extLst>
          </p:cNvPr>
          <p:cNvCxnSpPr>
            <a:cxnSpLocks/>
          </p:cNvCxnSpPr>
          <p:nvPr/>
        </p:nvCxnSpPr>
        <p:spPr bwMode="auto">
          <a:xfrm>
            <a:off x="1100188" y="4013493"/>
            <a:ext cx="11384" cy="952164"/>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 name="直接连接符 32">
            <a:extLst>
              <a:ext uri="{FF2B5EF4-FFF2-40B4-BE49-F238E27FC236}">
                <a16:creationId xmlns:a16="http://schemas.microsoft.com/office/drawing/2014/main" id="{00E63FAB-B9E3-45A2-87DE-8BDE67F17869}"/>
              </a:ext>
            </a:extLst>
          </p:cNvPr>
          <p:cNvCxnSpPr>
            <a:cxnSpLocks/>
          </p:cNvCxnSpPr>
          <p:nvPr/>
        </p:nvCxnSpPr>
        <p:spPr bwMode="auto">
          <a:xfrm>
            <a:off x="1396352" y="3980453"/>
            <a:ext cx="6698" cy="368312"/>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5" name="文本框 34">
            <a:extLst>
              <a:ext uri="{FF2B5EF4-FFF2-40B4-BE49-F238E27FC236}">
                <a16:creationId xmlns:a16="http://schemas.microsoft.com/office/drawing/2014/main" id="{EB216B88-EE5B-4869-9E98-A5611D285938}"/>
              </a:ext>
            </a:extLst>
          </p:cNvPr>
          <p:cNvSpPr txBox="1"/>
          <p:nvPr/>
        </p:nvSpPr>
        <p:spPr>
          <a:xfrm>
            <a:off x="1079192" y="4164609"/>
            <a:ext cx="634319" cy="369332"/>
          </a:xfrm>
          <a:prstGeom prst="rect">
            <a:avLst/>
          </a:prstGeom>
          <a:noFill/>
        </p:spPr>
        <p:txBody>
          <a:bodyPr wrap="square" rtlCol="0">
            <a:spAutoFit/>
          </a:bodyPr>
          <a:lstStyle/>
          <a:p>
            <a:r>
              <a:rPr lang="en-US" altLang="zh-CN" sz="1800" dirty="0"/>
              <a:t>T</a:t>
            </a:r>
            <a:r>
              <a:rPr lang="en-US" altLang="zh-CN" sz="1800" baseline="-25000" dirty="0"/>
              <a:t>D</a:t>
            </a:r>
            <a:endParaRPr lang="zh-CN" altLang="en-US" sz="1800" baseline="-25000" dirty="0"/>
          </a:p>
        </p:txBody>
      </p:sp>
      <p:cxnSp>
        <p:nvCxnSpPr>
          <p:cNvPr id="36" name="直接连接符 35">
            <a:extLst>
              <a:ext uri="{FF2B5EF4-FFF2-40B4-BE49-F238E27FC236}">
                <a16:creationId xmlns:a16="http://schemas.microsoft.com/office/drawing/2014/main" id="{70D6B83C-7E11-48A7-9070-19F262F55AB8}"/>
              </a:ext>
            </a:extLst>
          </p:cNvPr>
          <p:cNvCxnSpPr>
            <a:cxnSpLocks/>
          </p:cNvCxnSpPr>
          <p:nvPr/>
        </p:nvCxnSpPr>
        <p:spPr bwMode="auto">
          <a:xfrm>
            <a:off x="3277685" y="3996997"/>
            <a:ext cx="6698" cy="368312"/>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 name="直接连接符 36">
            <a:extLst>
              <a:ext uri="{FF2B5EF4-FFF2-40B4-BE49-F238E27FC236}">
                <a16:creationId xmlns:a16="http://schemas.microsoft.com/office/drawing/2014/main" id="{C93124AC-B9E7-4354-9FC0-8C92D721F1C5}"/>
              </a:ext>
            </a:extLst>
          </p:cNvPr>
          <p:cNvCxnSpPr>
            <a:cxnSpLocks/>
          </p:cNvCxnSpPr>
          <p:nvPr/>
        </p:nvCxnSpPr>
        <p:spPr bwMode="auto">
          <a:xfrm>
            <a:off x="3344347" y="3976979"/>
            <a:ext cx="11384" cy="952164"/>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 name="直接箭头连接符 38">
            <a:extLst>
              <a:ext uri="{FF2B5EF4-FFF2-40B4-BE49-F238E27FC236}">
                <a16:creationId xmlns:a16="http://schemas.microsoft.com/office/drawing/2014/main" id="{1714A40C-E32A-4BBA-8AB2-9FCBBB1B7F38}"/>
              </a:ext>
            </a:extLst>
          </p:cNvPr>
          <p:cNvCxnSpPr/>
          <p:nvPr/>
        </p:nvCxnSpPr>
        <p:spPr bwMode="auto">
          <a:xfrm>
            <a:off x="2699792" y="4181153"/>
            <a:ext cx="577893" cy="0"/>
          </a:xfrm>
          <a:prstGeom prst="straightConnector1">
            <a:avLst/>
          </a:prstGeom>
          <a:solidFill>
            <a:schemeClr val="accent1"/>
          </a:solidFill>
          <a:ln w="952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 name="直接箭头连接符 39">
            <a:extLst>
              <a:ext uri="{FF2B5EF4-FFF2-40B4-BE49-F238E27FC236}">
                <a16:creationId xmlns:a16="http://schemas.microsoft.com/office/drawing/2014/main" id="{5CF377CD-5E44-4E77-B206-C6FC55131B5E}"/>
              </a:ext>
            </a:extLst>
          </p:cNvPr>
          <p:cNvCxnSpPr>
            <a:cxnSpLocks/>
          </p:cNvCxnSpPr>
          <p:nvPr/>
        </p:nvCxnSpPr>
        <p:spPr bwMode="auto">
          <a:xfrm flipH="1">
            <a:off x="1433769" y="4208659"/>
            <a:ext cx="473935" cy="0"/>
          </a:xfrm>
          <a:prstGeom prst="straightConnector1">
            <a:avLst/>
          </a:prstGeom>
          <a:solidFill>
            <a:schemeClr val="accent1"/>
          </a:solidFill>
          <a:ln w="952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 name="文本框 42">
            <a:extLst>
              <a:ext uri="{FF2B5EF4-FFF2-40B4-BE49-F238E27FC236}">
                <a16:creationId xmlns:a16="http://schemas.microsoft.com/office/drawing/2014/main" id="{02D176A3-1C12-44D0-826C-F4C04D2BDCA9}"/>
              </a:ext>
            </a:extLst>
          </p:cNvPr>
          <p:cNvSpPr txBox="1"/>
          <p:nvPr/>
        </p:nvSpPr>
        <p:spPr>
          <a:xfrm>
            <a:off x="2010546" y="4030075"/>
            <a:ext cx="714254" cy="369332"/>
          </a:xfrm>
          <a:prstGeom prst="rect">
            <a:avLst/>
          </a:prstGeom>
          <a:noFill/>
        </p:spPr>
        <p:txBody>
          <a:bodyPr wrap="square" rtlCol="0">
            <a:spAutoFit/>
          </a:bodyPr>
          <a:lstStyle/>
          <a:p>
            <a:r>
              <a:rPr lang="en-US" altLang="zh-CN" sz="1800" dirty="0"/>
              <a:t>RTT</a:t>
            </a:r>
            <a:endParaRPr lang="zh-CN" altLang="en-US" sz="1800" dirty="0"/>
          </a:p>
        </p:txBody>
      </p:sp>
      <p:cxnSp>
        <p:nvCxnSpPr>
          <p:cNvPr id="44" name="直接箭头连接符 43">
            <a:extLst>
              <a:ext uri="{FF2B5EF4-FFF2-40B4-BE49-F238E27FC236}">
                <a16:creationId xmlns:a16="http://schemas.microsoft.com/office/drawing/2014/main" id="{105CD59E-A8F5-4146-B6F4-C5B68E7E3769}"/>
              </a:ext>
            </a:extLst>
          </p:cNvPr>
          <p:cNvCxnSpPr>
            <a:cxnSpLocks/>
          </p:cNvCxnSpPr>
          <p:nvPr/>
        </p:nvCxnSpPr>
        <p:spPr bwMode="auto">
          <a:xfrm flipH="1">
            <a:off x="3367489" y="4778501"/>
            <a:ext cx="473935" cy="0"/>
          </a:xfrm>
          <a:prstGeom prst="straightConnector1">
            <a:avLst/>
          </a:prstGeom>
          <a:solidFill>
            <a:schemeClr val="accent1"/>
          </a:solidFill>
          <a:ln w="952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直接箭头连接符 45">
            <a:extLst>
              <a:ext uri="{FF2B5EF4-FFF2-40B4-BE49-F238E27FC236}">
                <a16:creationId xmlns:a16="http://schemas.microsoft.com/office/drawing/2014/main" id="{9A174661-2DFC-412B-A5B0-B33C7523F3D7}"/>
              </a:ext>
            </a:extLst>
          </p:cNvPr>
          <p:cNvCxnSpPr/>
          <p:nvPr/>
        </p:nvCxnSpPr>
        <p:spPr bwMode="auto">
          <a:xfrm>
            <a:off x="501299" y="4780813"/>
            <a:ext cx="577893" cy="0"/>
          </a:xfrm>
          <a:prstGeom prst="straightConnector1">
            <a:avLst/>
          </a:prstGeom>
          <a:solidFill>
            <a:schemeClr val="accent1"/>
          </a:solidFill>
          <a:ln w="952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 name="文本框 46">
            <a:extLst>
              <a:ext uri="{FF2B5EF4-FFF2-40B4-BE49-F238E27FC236}">
                <a16:creationId xmlns:a16="http://schemas.microsoft.com/office/drawing/2014/main" id="{9FA5E9C7-11E3-4544-B757-2C73D5FF80A0}"/>
              </a:ext>
            </a:extLst>
          </p:cNvPr>
          <p:cNvSpPr txBox="1"/>
          <p:nvPr/>
        </p:nvSpPr>
        <p:spPr>
          <a:xfrm>
            <a:off x="1353576" y="4579598"/>
            <a:ext cx="634319" cy="369332"/>
          </a:xfrm>
          <a:prstGeom prst="rect">
            <a:avLst/>
          </a:prstGeom>
          <a:noFill/>
        </p:spPr>
        <p:txBody>
          <a:bodyPr wrap="square" rtlCol="0">
            <a:spAutoFit/>
          </a:bodyPr>
          <a:lstStyle/>
          <a:p>
            <a:r>
              <a:rPr lang="en-US" altLang="zh-CN" sz="1800" dirty="0"/>
              <a:t>T</a:t>
            </a:r>
            <a:r>
              <a:rPr lang="en-US" altLang="zh-CN" sz="1800" baseline="-25000" dirty="0"/>
              <a:t>D</a:t>
            </a:r>
            <a:endParaRPr lang="zh-CN" altLang="en-US" sz="1800" baseline="-25000" dirty="0"/>
          </a:p>
        </p:txBody>
      </p:sp>
      <p:sp>
        <p:nvSpPr>
          <p:cNvPr id="48" name="文本框 47">
            <a:extLst>
              <a:ext uri="{FF2B5EF4-FFF2-40B4-BE49-F238E27FC236}">
                <a16:creationId xmlns:a16="http://schemas.microsoft.com/office/drawing/2014/main" id="{60A0A6C6-3069-445E-8324-0BDB7F4EB1C2}"/>
              </a:ext>
            </a:extLst>
          </p:cNvPr>
          <p:cNvSpPr txBox="1"/>
          <p:nvPr/>
        </p:nvSpPr>
        <p:spPr>
          <a:xfrm>
            <a:off x="1670735" y="4570233"/>
            <a:ext cx="1276287" cy="369332"/>
          </a:xfrm>
          <a:prstGeom prst="rect">
            <a:avLst/>
          </a:prstGeom>
          <a:noFill/>
        </p:spPr>
        <p:txBody>
          <a:bodyPr wrap="square" rtlCol="0">
            <a:spAutoFit/>
          </a:bodyPr>
          <a:lstStyle/>
          <a:p>
            <a:r>
              <a:rPr lang="en-US" altLang="zh-CN" sz="1800" dirty="0"/>
              <a:t>+  RTT   +</a:t>
            </a:r>
            <a:endParaRPr lang="zh-CN" altLang="en-US" sz="1800" dirty="0"/>
          </a:p>
        </p:txBody>
      </p:sp>
      <p:sp>
        <p:nvSpPr>
          <p:cNvPr id="49" name="文本框 48">
            <a:extLst>
              <a:ext uri="{FF2B5EF4-FFF2-40B4-BE49-F238E27FC236}">
                <a16:creationId xmlns:a16="http://schemas.microsoft.com/office/drawing/2014/main" id="{3A9A6951-9998-4E04-89B8-51F707829514}"/>
              </a:ext>
            </a:extLst>
          </p:cNvPr>
          <p:cNvSpPr txBox="1"/>
          <p:nvPr/>
        </p:nvSpPr>
        <p:spPr>
          <a:xfrm>
            <a:off x="2828525" y="4533941"/>
            <a:ext cx="634319" cy="369332"/>
          </a:xfrm>
          <a:prstGeom prst="rect">
            <a:avLst/>
          </a:prstGeom>
          <a:noFill/>
        </p:spPr>
        <p:txBody>
          <a:bodyPr wrap="square" rtlCol="0">
            <a:spAutoFit/>
          </a:bodyPr>
          <a:lstStyle/>
          <a:p>
            <a:r>
              <a:rPr lang="en-US" altLang="zh-CN" sz="1800" dirty="0"/>
              <a:t>T</a:t>
            </a:r>
            <a:r>
              <a:rPr lang="en-US" altLang="zh-CN" sz="1800" baseline="-25000" dirty="0"/>
              <a:t>A</a:t>
            </a:r>
            <a:endParaRPr lang="zh-CN" altLang="en-US" sz="1800" baseline="-25000" dirty="0"/>
          </a:p>
        </p:txBody>
      </p:sp>
      <p:sp>
        <p:nvSpPr>
          <p:cNvPr id="50" name="文本框 49">
            <a:extLst>
              <a:ext uri="{FF2B5EF4-FFF2-40B4-BE49-F238E27FC236}">
                <a16:creationId xmlns:a16="http://schemas.microsoft.com/office/drawing/2014/main" id="{F2AE1115-E690-4861-9397-58D346F5C2D6}"/>
              </a:ext>
            </a:extLst>
          </p:cNvPr>
          <p:cNvSpPr txBox="1"/>
          <p:nvPr/>
        </p:nvSpPr>
        <p:spPr>
          <a:xfrm>
            <a:off x="3974616" y="4071114"/>
            <a:ext cx="3635463" cy="461665"/>
          </a:xfrm>
          <a:prstGeom prst="rect">
            <a:avLst/>
          </a:prstGeom>
          <a:noFill/>
        </p:spPr>
        <p:txBody>
          <a:bodyPr wrap="square" rtlCol="0">
            <a:spAutoFit/>
          </a:bodyPr>
          <a:lstStyle/>
          <a:p>
            <a:r>
              <a:rPr lang="en-US" altLang="zh-CN" dirty="0"/>
              <a:t>T</a:t>
            </a:r>
            <a:r>
              <a:rPr lang="en-US" altLang="zh-CN" baseline="-25000" dirty="0"/>
              <a:t>D</a:t>
            </a:r>
            <a:r>
              <a:rPr lang="en-US" altLang="zh-CN" dirty="0"/>
              <a:t>:</a:t>
            </a:r>
            <a:r>
              <a:rPr lang="zh-CN" altLang="en-US" dirty="0"/>
              <a:t>数据报文的发送时间</a:t>
            </a:r>
          </a:p>
        </p:txBody>
      </p:sp>
      <p:sp>
        <p:nvSpPr>
          <p:cNvPr id="51" name="文本框 50">
            <a:extLst>
              <a:ext uri="{FF2B5EF4-FFF2-40B4-BE49-F238E27FC236}">
                <a16:creationId xmlns:a16="http://schemas.microsoft.com/office/drawing/2014/main" id="{74E2B633-88E9-4F3E-AB54-FE21C376EEC7}"/>
              </a:ext>
            </a:extLst>
          </p:cNvPr>
          <p:cNvSpPr txBox="1"/>
          <p:nvPr/>
        </p:nvSpPr>
        <p:spPr>
          <a:xfrm>
            <a:off x="3974616" y="4594412"/>
            <a:ext cx="3635463" cy="461665"/>
          </a:xfrm>
          <a:prstGeom prst="rect">
            <a:avLst/>
          </a:prstGeom>
          <a:noFill/>
        </p:spPr>
        <p:txBody>
          <a:bodyPr wrap="square" rtlCol="0">
            <a:spAutoFit/>
          </a:bodyPr>
          <a:lstStyle/>
          <a:p>
            <a:r>
              <a:rPr lang="en-US" altLang="zh-CN" dirty="0"/>
              <a:t>T</a:t>
            </a:r>
            <a:r>
              <a:rPr lang="en-US" altLang="zh-CN" baseline="-25000" dirty="0"/>
              <a:t>A</a:t>
            </a:r>
            <a:r>
              <a:rPr lang="en-US" altLang="zh-CN" dirty="0"/>
              <a:t>:</a:t>
            </a:r>
            <a:r>
              <a:rPr lang="zh-CN" altLang="en-US" dirty="0"/>
              <a:t>确认报文的发送时间</a:t>
            </a:r>
          </a:p>
        </p:txBody>
      </p:sp>
      <p:sp>
        <p:nvSpPr>
          <p:cNvPr id="52" name="文本框 51">
            <a:extLst>
              <a:ext uri="{FF2B5EF4-FFF2-40B4-BE49-F238E27FC236}">
                <a16:creationId xmlns:a16="http://schemas.microsoft.com/office/drawing/2014/main" id="{B54D5994-E513-41F3-AC16-803229824F5E}"/>
              </a:ext>
            </a:extLst>
          </p:cNvPr>
          <p:cNvSpPr txBox="1"/>
          <p:nvPr/>
        </p:nvSpPr>
        <p:spPr>
          <a:xfrm>
            <a:off x="4031941" y="5017809"/>
            <a:ext cx="4716524" cy="830997"/>
          </a:xfrm>
          <a:prstGeom prst="rect">
            <a:avLst/>
          </a:prstGeom>
          <a:noFill/>
        </p:spPr>
        <p:txBody>
          <a:bodyPr wrap="square" rtlCol="0">
            <a:spAutoFit/>
          </a:bodyPr>
          <a:lstStyle/>
          <a:p>
            <a:r>
              <a:rPr lang="en-US" altLang="zh-CN" dirty="0"/>
              <a:t>RTT:</a:t>
            </a:r>
            <a:r>
              <a:rPr lang="zh-CN" altLang="en-US" dirty="0"/>
              <a:t>往返时间，即</a:t>
            </a:r>
            <a:r>
              <a:rPr lang="en-US" altLang="zh-CN" dirty="0"/>
              <a:t>2</a:t>
            </a:r>
            <a:r>
              <a:rPr lang="zh-CN" altLang="en-US" dirty="0"/>
              <a:t>倍的报文传播时间</a:t>
            </a:r>
          </a:p>
        </p:txBody>
      </p:sp>
      <p:sp>
        <p:nvSpPr>
          <p:cNvPr id="38" name="文本框 37">
            <a:extLst>
              <a:ext uri="{FF2B5EF4-FFF2-40B4-BE49-F238E27FC236}">
                <a16:creationId xmlns:a16="http://schemas.microsoft.com/office/drawing/2014/main" id="{6209D438-D9F8-4691-8950-F395E59811B9}"/>
              </a:ext>
            </a:extLst>
          </p:cNvPr>
          <p:cNvSpPr txBox="1"/>
          <p:nvPr/>
        </p:nvSpPr>
        <p:spPr>
          <a:xfrm>
            <a:off x="463973" y="5598161"/>
            <a:ext cx="2091793" cy="461665"/>
          </a:xfrm>
          <a:prstGeom prst="rect">
            <a:avLst/>
          </a:prstGeom>
          <a:noFill/>
        </p:spPr>
        <p:txBody>
          <a:bodyPr wrap="square" rtlCol="0">
            <a:spAutoFit/>
          </a:bodyPr>
          <a:lstStyle/>
          <a:p>
            <a:r>
              <a:rPr lang="zh-CN" altLang="en-US" dirty="0">
                <a:solidFill>
                  <a:srgbClr val="C00000"/>
                </a:solidFill>
                <a:latin typeface="+mn-ea"/>
                <a:ea typeface="+mn-ea"/>
              </a:rPr>
              <a:t>信道利用率</a:t>
            </a:r>
            <a:r>
              <a:rPr lang="en-US" altLang="zh-CN" dirty="0">
                <a:solidFill>
                  <a:srgbClr val="C00000"/>
                </a:solidFill>
                <a:latin typeface="+mn-ea"/>
                <a:ea typeface="+mn-ea"/>
              </a:rPr>
              <a:t>U=</a:t>
            </a:r>
            <a:endParaRPr lang="zh-CN" altLang="en-US" dirty="0">
              <a:solidFill>
                <a:srgbClr val="C00000"/>
              </a:solidFill>
              <a:latin typeface="+mn-ea"/>
              <a:ea typeface="+mn-ea"/>
            </a:endParaRPr>
          </a:p>
        </p:txBody>
      </p:sp>
      <p:cxnSp>
        <p:nvCxnSpPr>
          <p:cNvPr id="41" name="直接连接符 40">
            <a:extLst>
              <a:ext uri="{FF2B5EF4-FFF2-40B4-BE49-F238E27FC236}">
                <a16:creationId xmlns:a16="http://schemas.microsoft.com/office/drawing/2014/main" id="{2DBCD293-1A97-46E6-B1D4-BC44DE0667AA}"/>
              </a:ext>
            </a:extLst>
          </p:cNvPr>
          <p:cNvCxnSpPr>
            <a:cxnSpLocks/>
          </p:cNvCxnSpPr>
          <p:nvPr/>
        </p:nvCxnSpPr>
        <p:spPr bwMode="auto">
          <a:xfrm flipV="1">
            <a:off x="2483768" y="5828993"/>
            <a:ext cx="1465145" cy="1"/>
          </a:xfrm>
          <a:prstGeom prst="line">
            <a:avLst/>
          </a:prstGeom>
          <a:solidFill>
            <a:schemeClr val="accent1"/>
          </a:solidFill>
          <a:ln w="2857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2" name="矩形 41">
            <a:extLst>
              <a:ext uri="{FF2B5EF4-FFF2-40B4-BE49-F238E27FC236}">
                <a16:creationId xmlns:a16="http://schemas.microsoft.com/office/drawing/2014/main" id="{0B1A082C-79D3-48B5-88F1-4450FE7DDB2A}"/>
              </a:ext>
            </a:extLst>
          </p:cNvPr>
          <p:cNvSpPr/>
          <p:nvPr/>
        </p:nvSpPr>
        <p:spPr>
          <a:xfrm>
            <a:off x="2984864" y="5279381"/>
            <a:ext cx="548548" cy="461665"/>
          </a:xfrm>
          <a:prstGeom prst="rect">
            <a:avLst/>
          </a:prstGeom>
        </p:spPr>
        <p:txBody>
          <a:bodyPr wrap="none">
            <a:spAutoFit/>
          </a:bodyPr>
          <a:lstStyle/>
          <a:p>
            <a:r>
              <a:rPr lang="en-US" altLang="zh-CN" dirty="0">
                <a:solidFill>
                  <a:srgbClr val="C00000"/>
                </a:solidFill>
                <a:latin typeface="+mn-ea"/>
                <a:ea typeface="+mn-ea"/>
              </a:rPr>
              <a:t>T</a:t>
            </a:r>
            <a:r>
              <a:rPr lang="en-US" altLang="zh-CN" baseline="-25000" dirty="0">
                <a:solidFill>
                  <a:srgbClr val="C00000"/>
                </a:solidFill>
                <a:latin typeface="+mn-ea"/>
                <a:ea typeface="+mn-ea"/>
              </a:rPr>
              <a:t>D </a:t>
            </a:r>
            <a:endParaRPr lang="zh-CN" altLang="en-US" dirty="0"/>
          </a:p>
        </p:txBody>
      </p:sp>
      <p:sp>
        <p:nvSpPr>
          <p:cNvPr id="45" name="矩形 44">
            <a:extLst>
              <a:ext uri="{FF2B5EF4-FFF2-40B4-BE49-F238E27FC236}">
                <a16:creationId xmlns:a16="http://schemas.microsoft.com/office/drawing/2014/main" id="{D72C1766-EDD8-41D6-B6AC-34262B714EE7}"/>
              </a:ext>
            </a:extLst>
          </p:cNvPr>
          <p:cNvSpPr/>
          <p:nvPr/>
        </p:nvSpPr>
        <p:spPr>
          <a:xfrm>
            <a:off x="2455989" y="5846072"/>
            <a:ext cx="1481496" cy="461665"/>
          </a:xfrm>
          <a:prstGeom prst="rect">
            <a:avLst/>
          </a:prstGeom>
        </p:spPr>
        <p:txBody>
          <a:bodyPr wrap="none">
            <a:spAutoFit/>
          </a:bodyPr>
          <a:lstStyle/>
          <a:p>
            <a:r>
              <a:rPr lang="en-US" altLang="zh-CN" dirty="0">
                <a:solidFill>
                  <a:srgbClr val="C00000"/>
                </a:solidFill>
                <a:latin typeface="+mn-ea"/>
                <a:ea typeface="+mn-ea"/>
              </a:rPr>
              <a:t>T</a:t>
            </a:r>
            <a:r>
              <a:rPr lang="en-US" altLang="zh-CN" baseline="-25000" dirty="0">
                <a:solidFill>
                  <a:srgbClr val="C00000"/>
                </a:solidFill>
                <a:latin typeface="+mn-ea"/>
                <a:ea typeface="+mn-ea"/>
              </a:rPr>
              <a:t>D</a:t>
            </a:r>
            <a:r>
              <a:rPr lang="en-US" altLang="zh-CN" dirty="0">
                <a:solidFill>
                  <a:srgbClr val="C00000"/>
                </a:solidFill>
                <a:latin typeface="+mn-ea"/>
                <a:ea typeface="+mn-ea"/>
              </a:rPr>
              <a:t>+RTT+T</a:t>
            </a:r>
            <a:r>
              <a:rPr lang="en-US" altLang="zh-CN" baseline="-25000" dirty="0">
                <a:solidFill>
                  <a:srgbClr val="C00000"/>
                </a:solidFill>
                <a:latin typeface="+mn-ea"/>
                <a:ea typeface="+mn-ea"/>
              </a:rPr>
              <a:t>A</a:t>
            </a:r>
            <a:endParaRPr lang="zh-CN" altLang="en-US" dirty="0"/>
          </a:p>
        </p:txBody>
      </p:sp>
      <p:sp>
        <p:nvSpPr>
          <p:cNvPr id="53" name="文本框 52">
            <a:extLst>
              <a:ext uri="{FF2B5EF4-FFF2-40B4-BE49-F238E27FC236}">
                <a16:creationId xmlns:a16="http://schemas.microsoft.com/office/drawing/2014/main" id="{FC63708A-6DBA-42EB-A938-2C400CEA9317}"/>
              </a:ext>
            </a:extLst>
          </p:cNvPr>
          <p:cNvSpPr txBox="1"/>
          <p:nvPr/>
        </p:nvSpPr>
        <p:spPr>
          <a:xfrm>
            <a:off x="3095273" y="4332197"/>
            <a:ext cx="451167" cy="369332"/>
          </a:xfrm>
          <a:prstGeom prst="rect">
            <a:avLst/>
          </a:prstGeom>
          <a:noFill/>
        </p:spPr>
        <p:txBody>
          <a:bodyPr wrap="square" rtlCol="0">
            <a:spAutoFit/>
          </a:bodyPr>
          <a:lstStyle/>
          <a:p>
            <a:r>
              <a:rPr lang="en-US" altLang="zh-CN" sz="1800" dirty="0"/>
              <a:t>T</a:t>
            </a:r>
            <a:r>
              <a:rPr lang="en-US" altLang="zh-CN" sz="1800" baseline="-25000" dirty="0"/>
              <a:t>A</a:t>
            </a:r>
            <a:endParaRPr lang="zh-CN" altLang="en-US" sz="1800" baseline="-25000" dirty="0"/>
          </a:p>
        </p:txBody>
      </p:sp>
    </p:spTree>
    <p:extLst>
      <p:ext uri="{BB962C8B-B14F-4D97-AF65-F5344CB8AC3E}">
        <p14:creationId xmlns:p14="http://schemas.microsoft.com/office/powerpoint/2010/main" val="3624964436"/>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FD3553-04F3-4F62-8FBD-8B8BF7F2DD4E}"/>
              </a:ext>
            </a:extLst>
          </p:cNvPr>
          <p:cNvSpPr/>
          <p:nvPr/>
        </p:nvSpPr>
        <p:spPr>
          <a:xfrm>
            <a:off x="971600" y="1268760"/>
            <a:ext cx="4378122" cy="461665"/>
          </a:xfrm>
          <a:prstGeom prst="rect">
            <a:avLst/>
          </a:prstGeom>
        </p:spPr>
        <p:txBody>
          <a:bodyPr wrap="none">
            <a:spAutoFit/>
          </a:bodyPr>
          <a:lstStyle/>
          <a:p>
            <a:r>
              <a:rPr lang="en-US" altLang="zh-CN" dirty="0"/>
              <a:t>6</a:t>
            </a:r>
            <a:r>
              <a:rPr lang="zh-CN" altLang="en-US" dirty="0"/>
              <a:t>、改进后的停止等待协议总结</a:t>
            </a:r>
          </a:p>
        </p:txBody>
      </p:sp>
      <p:sp>
        <p:nvSpPr>
          <p:cNvPr id="3" name="文本框 2">
            <a:extLst>
              <a:ext uri="{FF2B5EF4-FFF2-40B4-BE49-F238E27FC236}">
                <a16:creationId xmlns:a16="http://schemas.microsoft.com/office/drawing/2014/main" id="{4BF3C485-FAD6-43C1-9CF7-F2C1401DAFD3}"/>
              </a:ext>
            </a:extLst>
          </p:cNvPr>
          <p:cNvSpPr txBox="1"/>
          <p:nvPr/>
        </p:nvSpPr>
        <p:spPr>
          <a:xfrm>
            <a:off x="971600" y="1988840"/>
            <a:ext cx="7128792" cy="830997"/>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t>只要传输层采用有效的检错重传机制，可以在不可靠的网络上为应用层建立可靠的传输服务。</a:t>
            </a:r>
          </a:p>
        </p:txBody>
      </p:sp>
      <p:sp>
        <p:nvSpPr>
          <p:cNvPr id="4" name="文本框 3">
            <a:extLst>
              <a:ext uri="{FF2B5EF4-FFF2-40B4-BE49-F238E27FC236}">
                <a16:creationId xmlns:a16="http://schemas.microsoft.com/office/drawing/2014/main" id="{163F7136-D995-429A-9D1F-FBEA8387A311}"/>
              </a:ext>
            </a:extLst>
          </p:cNvPr>
          <p:cNvSpPr txBox="1"/>
          <p:nvPr/>
        </p:nvSpPr>
        <p:spPr>
          <a:xfrm>
            <a:off x="971600" y="2852936"/>
            <a:ext cx="7128792"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t>每个报文发送后均需暂时缓存，以备重传。</a:t>
            </a:r>
          </a:p>
        </p:txBody>
      </p:sp>
      <p:sp>
        <p:nvSpPr>
          <p:cNvPr id="5" name="文本框 4">
            <a:extLst>
              <a:ext uri="{FF2B5EF4-FFF2-40B4-BE49-F238E27FC236}">
                <a16:creationId xmlns:a16="http://schemas.microsoft.com/office/drawing/2014/main" id="{A17E38C2-D2BF-4F1A-B48F-FDE63E9AF905}"/>
              </a:ext>
            </a:extLst>
          </p:cNvPr>
          <p:cNvSpPr txBox="1"/>
          <p:nvPr/>
        </p:nvSpPr>
        <p:spPr>
          <a:xfrm>
            <a:off x="971600" y="3543400"/>
            <a:ext cx="7128792" cy="830997"/>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t>超时计时器的阈值应该适当大于数据传输的平均往返时间。</a:t>
            </a:r>
          </a:p>
        </p:txBody>
      </p:sp>
      <p:sp>
        <p:nvSpPr>
          <p:cNvPr id="6" name="文本框 5">
            <a:extLst>
              <a:ext uri="{FF2B5EF4-FFF2-40B4-BE49-F238E27FC236}">
                <a16:creationId xmlns:a16="http://schemas.microsoft.com/office/drawing/2014/main" id="{E67CCDF9-4A86-4C77-A4EE-F183F949757E}"/>
              </a:ext>
            </a:extLst>
          </p:cNvPr>
          <p:cNvSpPr txBox="1"/>
          <p:nvPr/>
        </p:nvSpPr>
        <p:spPr>
          <a:xfrm>
            <a:off x="539552" y="4436010"/>
            <a:ext cx="8136904" cy="1200329"/>
          </a:xfrm>
          <a:prstGeom prst="rect">
            <a:avLst/>
          </a:prstGeom>
          <a:noFill/>
        </p:spPr>
        <p:txBody>
          <a:bodyPr wrap="square" rtlCol="0">
            <a:spAutoFit/>
          </a:bodyPr>
          <a:lstStyle/>
          <a:p>
            <a:r>
              <a:rPr lang="zh-CN" altLang="en-US" dirty="0"/>
              <a:t>由于具备了超时自动重传的能力，改进后的停止等待协议也被称为停止等待自动重传请求协议（</a:t>
            </a:r>
            <a:r>
              <a:rPr lang="en-US" altLang="zh-CN" dirty="0"/>
              <a:t>Automatic Repeat </a:t>
            </a:r>
            <a:r>
              <a:rPr lang="en-US" altLang="zh-CN" dirty="0" err="1"/>
              <a:t>reQuest</a:t>
            </a:r>
            <a:r>
              <a:rPr lang="zh-CN" altLang="en-US" dirty="0"/>
              <a:t>，</a:t>
            </a:r>
            <a:r>
              <a:rPr lang="en-US" altLang="zh-CN" dirty="0"/>
              <a:t>ARQ</a:t>
            </a:r>
            <a:r>
              <a:rPr lang="zh-CN" altLang="en-US" dirty="0"/>
              <a:t>），简称停等</a:t>
            </a:r>
            <a:r>
              <a:rPr lang="en-US" altLang="zh-CN" dirty="0"/>
              <a:t>ARQ</a:t>
            </a:r>
            <a:r>
              <a:rPr lang="zh-CN" altLang="en-US" dirty="0"/>
              <a:t>协议。</a:t>
            </a:r>
          </a:p>
        </p:txBody>
      </p:sp>
    </p:spTree>
    <p:extLst>
      <p:ext uri="{BB962C8B-B14F-4D97-AF65-F5344CB8AC3E}">
        <p14:creationId xmlns:p14="http://schemas.microsoft.com/office/powerpoint/2010/main" val="9796202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B788F-66D9-4234-A2D1-7F0B5FCFD792}"/>
              </a:ext>
            </a:extLst>
          </p:cNvPr>
          <p:cNvSpPr>
            <a:spLocks noGrp="1"/>
          </p:cNvSpPr>
          <p:nvPr>
            <p:ph type="title"/>
          </p:nvPr>
        </p:nvSpPr>
        <p:spPr>
          <a:xfrm>
            <a:off x="971550" y="222250"/>
            <a:ext cx="7086600" cy="685800"/>
          </a:xfrm>
        </p:spPr>
        <p:txBody>
          <a:bodyPr/>
          <a:lstStyle/>
          <a:p>
            <a:r>
              <a:rPr lang="en-US" altLang="zh-CN" dirty="0"/>
              <a:t>6.4.3 </a:t>
            </a:r>
            <a:r>
              <a:rPr lang="zh-CN" altLang="en-US" dirty="0"/>
              <a:t>连续</a:t>
            </a:r>
            <a:r>
              <a:rPr lang="en-US" altLang="zh-CN" dirty="0"/>
              <a:t>ARQ</a:t>
            </a:r>
            <a:r>
              <a:rPr lang="zh-CN" altLang="en-US" dirty="0"/>
              <a:t>协议</a:t>
            </a:r>
          </a:p>
        </p:txBody>
      </p:sp>
      <p:sp>
        <p:nvSpPr>
          <p:cNvPr id="3" name="文本框 2">
            <a:extLst>
              <a:ext uri="{FF2B5EF4-FFF2-40B4-BE49-F238E27FC236}">
                <a16:creationId xmlns:a16="http://schemas.microsoft.com/office/drawing/2014/main" id="{9722AF47-33B7-401A-8ED1-72FCFCAA737F}"/>
              </a:ext>
            </a:extLst>
          </p:cNvPr>
          <p:cNvSpPr txBox="1"/>
          <p:nvPr/>
        </p:nvSpPr>
        <p:spPr>
          <a:xfrm>
            <a:off x="1033872" y="1253951"/>
            <a:ext cx="2095995" cy="461665"/>
          </a:xfrm>
          <a:prstGeom prst="rect">
            <a:avLst/>
          </a:prstGeom>
          <a:noFill/>
        </p:spPr>
        <p:txBody>
          <a:bodyPr wrap="square" rtlCol="0">
            <a:spAutoFit/>
          </a:bodyPr>
          <a:lstStyle/>
          <a:p>
            <a:r>
              <a:rPr lang="en-US" altLang="zh-CN" dirty="0"/>
              <a:t>1</a:t>
            </a:r>
            <a:r>
              <a:rPr lang="zh-CN" altLang="en-US" dirty="0"/>
              <a:t>、概念</a:t>
            </a:r>
          </a:p>
        </p:txBody>
      </p:sp>
      <p:sp>
        <p:nvSpPr>
          <p:cNvPr id="4" name="文本框 3">
            <a:extLst>
              <a:ext uri="{FF2B5EF4-FFF2-40B4-BE49-F238E27FC236}">
                <a16:creationId xmlns:a16="http://schemas.microsoft.com/office/drawing/2014/main" id="{1AE02969-5AAB-4F1E-A8DB-606DCC478562}"/>
              </a:ext>
            </a:extLst>
          </p:cNvPr>
          <p:cNvSpPr txBox="1"/>
          <p:nvPr/>
        </p:nvSpPr>
        <p:spPr>
          <a:xfrm>
            <a:off x="1031067" y="2814301"/>
            <a:ext cx="2458008"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t>流水线传输</a:t>
            </a:r>
          </a:p>
        </p:txBody>
      </p:sp>
      <p:sp>
        <p:nvSpPr>
          <p:cNvPr id="5" name="文本框 4">
            <a:extLst>
              <a:ext uri="{FF2B5EF4-FFF2-40B4-BE49-F238E27FC236}">
                <a16:creationId xmlns:a16="http://schemas.microsoft.com/office/drawing/2014/main" id="{8550F50A-4FED-4F3E-9BDB-4F5DF85209A3}"/>
              </a:ext>
            </a:extLst>
          </p:cNvPr>
          <p:cNvSpPr txBox="1"/>
          <p:nvPr/>
        </p:nvSpPr>
        <p:spPr>
          <a:xfrm>
            <a:off x="1031067" y="3329226"/>
            <a:ext cx="7416824" cy="830997"/>
          </a:xfrm>
          <a:prstGeom prst="rect">
            <a:avLst/>
          </a:prstGeom>
          <a:noFill/>
        </p:spPr>
        <p:txBody>
          <a:bodyPr wrap="square" rtlCol="0">
            <a:spAutoFit/>
          </a:bodyPr>
          <a:lstStyle/>
          <a:p>
            <a:r>
              <a:rPr lang="zh-CN" altLang="en-US" dirty="0"/>
              <a:t>发送方在</a:t>
            </a:r>
            <a:r>
              <a:rPr lang="en-US" altLang="zh-CN" dirty="0"/>
              <a:t>T</a:t>
            </a:r>
            <a:r>
              <a:rPr lang="en-US" altLang="zh-CN" baseline="-25000" dirty="0"/>
              <a:t>D</a:t>
            </a:r>
            <a:r>
              <a:rPr lang="en-US" altLang="zh-CN" dirty="0"/>
              <a:t>+RTT+T</a:t>
            </a:r>
            <a:r>
              <a:rPr lang="en-US" altLang="zh-CN" baseline="-25000" dirty="0"/>
              <a:t>A</a:t>
            </a:r>
            <a:r>
              <a:rPr lang="zh-CN" altLang="en-US" dirty="0"/>
              <a:t>的时间周期内不必每发送一个报文就等待接收方的确认，而是连续的发送多个报文。</a:t>
            </a:r>
          </a:p>
        </p:txBody>
      </p:sp>
      <p:cxnSp>
        <p:nvCxnSpPr>
          <p:cNvPr id="6" name="直接箭头连接符 5">
            <a:extLst>
              <a:ext uri="{FF2B5EF4-FFF2-40B4-BE49-F238E27FC236}">
                <a16:creationId xmlns:a16="http://schemas.microsoft.com/office/drawing/2014/main" id="{965022B6-5102-4992-A2CF-112102D3DC4F}"/>
              </a:ext>
            </a:extLst>
          </p:cNvPr>
          <p:cNvCxnSpPr>
            <a:cxnSpLocks/>
          </p:cNvCxnSpPr>
          <p:nvPr/>
        </p:nvCxnSpPr>
        <p:spPr bwMode="auto">
          <a:xfrm>
            <a:off x="1187624" y="5604049"/>
            <a:ext cx="7103710" cy="0"/>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 name="文本框 7">
            <a:extLst>
              <a:ext uri="{FF2B5EF4-FFF2-40B4-BE49-F238E27FC236}">
                <a16:creationId xmlns:a16="http://schemas.microsoft.com/office/drawing/2014/main" id="{4EE83388-1319-4CEF-A033-868EBBE63130}"/>
              </a:ext>
            </a:extLst>
          </p:cNvPr>
          <p:cNvSpPr txBox="1"/>
          <p:nvPr/>
        </p:nvSpPr>
        <p:spPr>
          <a:xfrm>
            <a:off x="197132" y="5366188"/>
            <a:ext cx="1224136" cy="400110"/>
          </a:xfrm>
          <a:prstGeom prst="rect">
            <a:avLst/>
          </a:prstGeom>
          <a:noFill/>
        </p:spPr>
        <p:txBody>
          <a:bodyPr wrap="square" rtlCol="0">
            <a:spAutoFit/>
          </a:bodyPr>
          <a:lstStyle/>
          <a:p>
            <a:r>
              <a:rPr lang="zh-CN" altLang="en-US" sz="2000" dirty="0"/>
              <a:t>发送端</a:t>
            </a:r>
          </a:p>
        </p:txBody>
      </p:sp>
      <p:sp>
        <p:nvSpPr>
          <p:cNvPr id="9" name="文本框 8">
            <a:extLst>
              <a:ext uri="{FF2B5EF4-FFF2-40B4-BE49-F238E27FC236}">
                <a16:creationId xmlns:a16="http://schemas.microsoft.com/office/drawing/2014/main" id="{1A4794DD-76CA-4AE1-A6EF-EDF9213847B5}"/>
              </a:ext>
            </a:extLst>
          </p:cNvPr>
          <p:cNvSpPr txBox="1"/>
          <p:nvPr/>
        </p:nvSpPr>
        <p:spPr>
          <a:xfrm>
            <a:off x="215030" y="4121022"/>
            <a:ext cx="1224136" cy="400110"/>
          </a:xfrm>
          <a:prstGeom prst="rect">
            <a:avLst/>
          </a:prstGeom>
          <a:noFill/>
        </p:spPr>
        <p:txBody>
          <a:bodyPr wrap="square" rtlCol="0">
            <a:spAutoFit/>
          </a:bodyPr>
          <a:lstStyle/>
          <a:p>
            <a:r>
              <a:rPr lang="zh-CN" altLang="en-US" sz="2000" dirty="0"/>
              <a:t>接收端</a:t>
            </a:r>
          </a:p>
        </p:txBody>
      </p:sp>
      <p:cxnSp>
        <p:nvCxnSpPr>
          <p:cNvPr id="34" name="直接连接符 33">
            <a:extLst>
              <a:ext uri="{FF2B5EF4-FFF2-40B4-BE49-F238E27FC236}">
                <a16:creationId xmlns:a16="http://schemas.microsoft.com/office/drawing/2014/main" id="{C566F542-AAAF-4BB0-B2AA-BDBA59936C04}"/>
              </a:ext>
            </a:extLst>
          </p:cNvPr>
          <p:cNvCxnSpPr/>
          <p:nvPr/>
        </p:nvCxnSpPr>
        <p:spPr bwMode="auto">
          <a:xfrm>
            <a:off x="8974174" y="3529113"/>
            <a:ext cx="914400" cy="914400"/>
          </a:xfrm>
          <a:prstGeom prst="line">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0" name="平行四边形 59">
            <a:extLst>
              <a:ext uri="{FF2B5EF4-FFF2-40B4-BE49-F238E27FC236}">
                <a16:creationId xmlns:a16="http://schemas.microsoft.com/office/drawing/2014/main" id="{78F3C823-513A-4602-9431-9EE637BDFE6D}"/>
              </a:ext>
            </a:extLst>
          </p:cNvPr>
          <p:cNvSpPr/>
          <p:nvPr/>
        </p:nvSpPr>
        <p:spPr bwMode="auto">
          <a:xfrm>
            <a:off x="1187624" y="4330557"/>
            <a:ext cx="1702746" cy="1265542"/>
          </a:xfrm>
          <a:prstGeom prst="parallelogram">
            <a:avLst>
              <a:gd name="adj" fmla="val 84071"/>
            </a:avLst>
          </a:prstGeom>
          <a:solidFill>
            <a:srgbClr val="92D050"/>
          </a:solidFill>
          <a:ln w="9525" cap="flat" cmpd="sng" algn="ctr">
            <a:solidFill>
              <a:srgbClr val="C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64" name="平行四边形 63">
            <a:extLst>
              <a:ext uri="{FF2B5EF4-FFF2-40B4-BE49-F238E27FC236}">
                <a16:creationId xmlns:a16="http://schemas.microsoft.com/office/drawing/2014/main" id="{4791FE7F-2051-4301-B085-CF55CC4C538B}"/>
              </a:ext>
            </a:extLst>
          </p:cNvPr>
          <p:cNvSpPr/>
          <p:nvPr/>
        </p:nvSpPr>
        <p:spPr bwMode="auto">
          <a:xfrm>
            <a:off x="1834080" y="4328812"/>
            <a:ext cx="1702746" cy="1265542"/>
          </a:xfrm>
          <a:prstGeom prst="parallelogram">
            <a:avLst>
              <a:gd name="adj" fmla="val 84071"/>
            </a:avLst>
          </a:prstGeom>
          <a:solidFill>
            <a:srgbClr val="92D050"/>
          </a:solidFill>
          <a:ln w="9525" cap="flat" cmpd="sng" algn="ctr">
            <a:solidFill>
              <a:srgbClr val="C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66" name="平行四边形 65">
            <a:extLst>
              <a:ext uri="{FF2B5EF4-FFF2-40B4-BE49-F238E27FC236}">
                <a16:creationId xmlns:a16="http://schemas.microsoft.com/office/drawing/2014/main" id="{2E4CA1D2-FEF4-418B-A1D2-10A4DBD3BCEB}"/>
              </a:ext>
            </a:extLst>
          </p:cNvPr>
          <p:cNvSpPr/>
          <p:nvPr/>
        </p:nvSpPr>
        <p:spPr bwMode="auto">
          <a:xfrm>
            <a:off x="2485637" y="4329658"/>
            <a:ext cx="1702746" cy="1265542"/>
          </a:xfrm>
          <a:prstGeom prst="parallelogram">
            <a:avLst>
              <a:gd name="adj" fmla="val 84071"/>
            </a:avLst>
          </a:prstGeom>
          <a:solidFill>
            <a:srgbClr val="92D050"/>
          </a:solidFill>
          <a:ln w="9525" cap="flat" cmpd="sng" algn="ctr">
            <a:solidFill>
              <a:srgbClr val="C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68" name="平行四边形 67">
            <a:extLst>
              <a:ext uri="{FF2B5EF4-FFF2-40B4-BE49-F238E27FC236}">
                <a16:creationId xmlns:a16="http://schemas.microsoft.com/office/drawing/2014/main" id="{303DBD61-0CEE-4FAC-A42B-4C1AEC7E7E9C}"/>
              </a:ext>
            </a:extLst>
          </p:cNvPr>
          <p:cNvSpPr/>
          <p:nvPr/>
        </p:nvSpPr>
        <p:spPr bwMode="auto">
          <a:xfrm>
            <a:off x="3139553" y="4329181"/>
            <a:ext cx="1702746" cy="1265542"/>
          </a:xfrm>
          <a:prstGeom prst="parallelogram">
            <a:avLst>
              <a:gd name="adj" fmla="val 84071"/>
            </a:avLst>
          </a:prstGeom>
          <a:solidFill>
            <a:srgbClr val="92D050"/>
          </a:solidFill>
          <a:ln w="9525" cap="flat" cmpd="sng" algn="ctr">
            <a:solidFill>
              <a:srgbClr val="C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61" name="平行四边形 60">
            <a:extLst>
              <a:ext uri="{FF2B5EF4-FFF2-40B4-BE49-F238E27FC236}">
                <a16:creationId xmlns:a16="http://schemas.microsoft.com/office/drawing/2014/main" id="{80BC4837-8D86-4218-977F-D35109104C52}"/>
              </a:ext>
            </a:extLst>
          </p:cNvPr>
          <p:cNvSpPr/>
          <p:nvPr/>
        </p:nvSpPr>
        <p:spPr bwMode="auto">
          <a:xfrm flipH="1">
            <a:off x="2898909" y="4330611"/>
            <a:ext cx="952898" cy="1265542"/>
          </a:xfrm>
          <a:prstGeom prst="parallelogram">
            <a:avLst>
              <a:gd name="adj" fmla="val 78029"/>
            </a:avLst>
          </a:prstGeom>
          <a:solidFill>
            <a:schemeClr val="accent2"/>
          </a:solidFill>
          <a:ln>
            <a:solidFill>
              <a:srgbClr val="C00000"/>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70" name="平行四边形 69">
            <a:extLst>
              <a:ext uri="{FF2B5EF4-FFF2-40B4-BE49-F238E27FC236}">
                <a16:creationId xmlns:a16="http://schemas.microsoft.com/office/drawing/2014/main" id="{D6687927-69E1-4779-97BD-CDD5340EC7CF}"/>
              </a:ext>
            </a:extLst>
          </p:cNvPr>
          <p:cNvSpPr/>
          <p:nvPr/>
        </p:nvSpPr>
        <p:spPr bwMode="auto">
          <a:xfrm>
            <a:off x="3792552" y="4328997"/>
            <a:ext cx="1702746" cy="1265542"/>
          </a:xfrm>
          <a:prstGeom prst="parallelogram">
            <a:avLst>
              <a:gd name="adj" fmla="val 84071"/>
            </a:avLst>
          </a:prstGeom>
          <a:solidFill>
            <a:srgbClr val="92D050"/>
          </a:solidFill>
          <a:ln w="9525" cap="flat" cmpd="sng" algn="ctr">
            <a:solidFill>
              <a:srgbClr val="C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71" name="平行四边形 70">
            <a:extLst>
              <a:ext uri="{FF2B5EF4-FFF2-40B4-BE49-F238E27FC236}">
                <a16:creationId xmlns:a16="http://schemas.microsoft.com/office/drawing/2014/main" id="{C5992ABE-567D-44F9-AF8A-6795BB2D82C2}"/>
              </a:ext>
            </a:extLst>
          </p:cNvPr>
          <p:cNvSpPr/>
          <p:nvPr/>
        </p:nvSpPr>
        <p:spPr bwMode="auto">
          <a:xfrm flipH="1">
            <a:off x="5503837" y="4329051"/>
            <a:ext cx="952898" cy="1265542"/>
          </a:xfrm>
          <a:prstGeom prst="parallelogram">
            <a:avLst>
              <a:gd name="adj" fmla="val 78029"/>
            </a:avLst>
          </a:prstGeom>
          <a:solidFill>
            <a:schemeClr val="accent2"/>
          </a:solidFill>
          <a:ln>
            <a:solidFill>
              <a:srgbClr val="C00000"/>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65" name="平行四边形 64">
            <a:extLst>
              <a:ext uri="{FF2B5EF4-FFF2-40B4-BE49-F238E27FC236}">
                <a16:creationId xmlns:a16="http://schemas.microsoft.com/office/drawing/2014/main" id="{E8959D43-C213-45B3-8C9E-0512087ABFD9}"/>
              </a:ext>
            </a:extLst>
          </p:cNvPr>
          <p:cNvSpPr/>
          <p:nvPr/>
        </p:nvSpPr>
        <p:spPr bwMode="auto">
          <a:xfrm flipH="1">
            <a:off x="3545365" y="4328866"/>
            <a:ext cx="952898" cy="1265542"/>
          </a:xfrm>
          <a:prstGeom prst="parallelogram">
            <a:avLst>
              <a:gd name="adj" fmla="val 78029"/>
            </a:avLst>
          </a:prstGeom>
          <a:solidFill>
            <a:schemeClr val="accent2"/>
          </a:solidFill>
          <a:ln>
            <a:solidFill>
              <a:srgbClr val="C00000"/>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67" name="平行四边形 66">
            <a:extLst>
              <a:ext uri="{FF2B5EF4-FFF2-40B4-BE49-F238E27FC236}">
                <a16:creationId xmlns:a16="http://schemas.microsoft.com/office/drawing/2014/main" id="{C3551003-8D59-4418-8EB4-0222D918562D}"/>
              </a:ext>
            </a:extLst>
          </p:cNvPr>
          <p:cNvSpPr/>
          <p:nvPr/>
        </p:nvSpPr>
        <p:spPr bwMode="auto">
          <a:xfrm flipH="1">
            <a:off x="4196922" y="4329712"/>
            <a:ext cx="952898" cy="1265542"/>
          </a:xfrm>
          <a:prstGeom prst="parallelogram">
            <a:avLst>
              <a:gd name="adj" fmla="val 78029"/>
            </a:avLst>
          </a:prstGeom>
          <a:solidFill>
            <a:schemeClr val="accent2"/>
          </a:solidFill>
          <a:ln>
            <a:solidFill>
              <a:srgbClr val="C00000"/>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69" name="平行四边形 68">
            <a:extLst>
              <a:ext uri="{FF2B5EF4-FFF2-40B4-BE49-F238E27FC236}">
                <a16:creationId xmlns:a16="http://schemas.microsoft.com/office/drawing/2014/main" id="{F2D39A51-8B52-4304-B3F6-00508E1E81C4}"/>
              </a:ext>
            </a:extLst>
          </p:cNvPr>
          <p:cNvSpPr/>
          <p:nvPr/>
        </p:nvSpPr>
        <p:spPr bwMode="auto">
          <a:xfrm flipH="1">
            <a:off x="4858789" y="4329235"/>
            <a:ext cx="952898" cy="1265542"/>
          </a:xfrm>
          <a:prstGeom prst="parallelogram">
            <a:avLst>
              <a:gd name="adj" fmla="val 78029"/>
            </a:avLst>
          </a:prstGeom>
          <a:solidFill>
            <a:schemeClr val="accent2"/>
          </a:solidFill>
          <a:ln>
            <a:solidFill>
              <a:srgbClr val="C00000"/>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cxnSp>
        <p:nvCxnSpPr>
          <p:cNvPr id="73" name="直接箭头连接符 72">
            <a:extLst>
              <a:ext uri="{FF2B5EF4-FFF2-40B4-BE49-F238E27FC236}">
                <a16:creationId xmlns:a16="http://schemas.microsoft.com/office/drawing/2014/main" id="{05DDB969-2136-4FC6-8070-D5B02027288C}"/>
              </a:ext>
            </a:extLst>
          </p:cNvPr>
          <p:cNvCxnSpPr>
            <a:cxnSpLocks/>
          </p:cNvCxnSpPr>
          <p:nvPr/>
        </p:nvCxnSpPr>
        <p:spPr bwMode="auto">
          <a:xfrm>
            <a:off x="1187624" y="4314045"/>
            <a:ext cx="7103710" cy="0"/>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4" name="文本框 73">
            <a:extLst>
              <a:ext uri="{FF2B5EF4-FFF2-40B4-BE49-F238E27FC236}">
                <a16:creationId xmlns:a16="http://schemas.microsoft.com/office/drawing/2014/main" id="{84B423CA-748B-4D82-B9F0-D3042D9DCE49}"/>
              </a:ext>
            </a:extLst>
          </p:cNvPr>
          <p:cNvSpPr txBox="1"/>
          <p:nvPr/>
        </p:nvSpPr>
        <p:spPr>
          <a:xfrm rot="18545624">
            <a:off x="842536" y="4668261"/>
            <a:ext cx="1584176" cy="369332"/>
          </a:xfrm>
          <a:prstGeom prst="rect">
            <a:avLst/>
          </a:prstGeom>
          <a:noFill/>
        </p:spPr>
        <p:txBody>
          <a:bodyPr wrap="square" rtlCol="0">
            <a:spAutoFit/>
          </a:bodyPr>
          <a:lstStyle/>
          <a:p>
            <a:r>
              <a:rPr lang="zh-CN" altLang="en-US" sz="1800" dirty="0"/>
              <a:t>数据报文</a:t>
            </a:r>
          </a:p>
        </p:txBody>
      </p:sp>
      <p:sp>
        <p:nvSpPr>
          <p:cNvPr id="75" name="文本框 74">
            <a:extLst>
              <a:ext uri="{FF2B5EF4-FFF2-40B4-BE49-F238E27FC236}">
                <a16:creationId xmlns:a16="http://schemas.microsoft.com/office/drawing/2014/main" id="{53903FD7-01D5-43D6-A778-B7ED229185FE}"/>
              </a:ext>
            </a:extLst>
          </p:cNvPr>
          <p:cNvSpPr txBox="1"/>
          <p:nvPr/>
        </p:nvSpPr>
        <p:spPr>
          <a:xfrm rot="3500742">
            <a:off x="2965987" y="4731416"/>
            <a:ext cx="1252468" cy="369291"/>
          </a:xfrm>
          <a:prstGeom prst="rect">
            <a:avLst/>
          </a:prstGeom>
          <a:noFill/>
        </p:spPr>
        <p:txBody>
          <a:bodyPr wrap="square" rtlCol="0">
            <a:spAutoFit/>
          </a:bodyPr>
          <a:lstStyle/>
          <a:p>
            <a:r>
              <a:rPr lang="zh-CN" altLang="en-US" sz="1800" dirty="0">
                <a:solidFill>
                  <a:srgbClr val="C00000"/>
                </a:solidFill>
              </a:rPr>
              <a:t>确认报文</a:t>
            </a:r>
          </a:p>
        </p:txBody>
      </p:sp>
      <p:sp>
        <p:nvSpPr>
          <p:cNvPr id="76" name="箭头: 右 75">
            <a:extLst>
              <a:ext uri="{FF2B5EF4-FFF2-40B4-BE49-F238E27FC236}">
                <a16:creationId xmlns:a16="http://schemas.microsoft.com/office/drawing/2014/main" id="{395ADE03-8224-4269-898B-7EE7566F2F56}"/>
              </a:ext>
            </a:extLst>
          </p:cNvPr>
          <p:cNvSpPr/>
          <p:nvPr/>
        </p:nvSpPr>
        <p:spPr bwMode="auto">
          <a:xfrm rot="18728783">
            <a:off x="1648525" y="4831864"/>
            <a:ext cx="648072" cy="345231"/>
          </a:xfrm>
          <a:prstGeom prst="rightArrow">
            <a:avLst/>
          </a:prstGeom>
          <a:solidFill>
            <a:srgbClr val="FFFF00"/>
          </a:solidFill>
          <a:ln>
            <a:noFill/>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77" name="箭头: 右 76">
            <a:extLst>
              <a:ext uri="{FF2B5EF4-FFF2-40B4-BE49-F238E27FC236}">
                <a16:creationId xmlns:a16="http://schemas.microsoft.com/office/drawing/2014/main" id="{A00CF23A-7CAC-4CAB-9942-65186D8AFC14}"/>
              </a:ext>
            </a:extLst>
          </p:cNvPr>
          <p:cNvSpPr/>
          <p:nvPr/>
        </p:nvSpPr>
        <p:spPr bwMode="auto">
          <a:xfrm rot="3538331">
            <a:off x="3073614" y="4845041"/>
            <a:ext cx="585757" cy="174472"/>
          </a:xfrm>
          <a:prstGeom prst="rightArrow">
            <a:avLst>
              <a:gd name="adj1" fmla="val 50000"/>
              <a:gd name="adj2" fmla="val 59844"/>
            </a:avLst>
          </a:prstGeom>
          <a:solidFill>
            <a:srgbClr val="FFFF00"/>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cxnSp>
        <p:nvCxnSpPr>
          <p:cNvPr id="79" name="直接连接符 78">
            <a:extLst>
              <a:ext uri="{FF2B5EF4-FFF2-40B4-BE49-F238E27FC236}">
                <a16:creationId xmlns:a16="http://schemas.microsoft.com/office/drawing/2014/main" id="{4538935F-5D68-4AD3-AD56-03A99494FA77}"/>
              </a:ext>
            </a:extLst>
          </p:cNvPr>
          <p:cNvCxnSpPr/>
          <p:nvPr/>
        </p:nvCxnSpPr>
        <p:spPr bwMode="auto">
          <a:xfrm>
            <a:off x="1187624" y="5594354"/>
            <a:ext cx="0" cy="41305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0" name="直接连接符 79">
            <a:extLst>
              <a:ext uri="{FF2B5EF4-FFF2-40B4-BE49-F238E27FC236}">
                <a16:creationId xmlns:a16="http://schemas.microsoft.com/office/drawing/2014/main" id="{779DBA2B-50BB-4145-9179-A37F93913E2D}"/>
              </a:ext>
            </a:extLst>
          </p:cNvPr>
          <p:cNvCxnSpPr/>
          <p:nvPr/>
        </p:nvCxnSpPr>
        <p:spPr bwMode="auto">
          <a:xfrm>
            <a:off x="1837839" y="5604049"/>
            <a:ext cx="0" cy="41305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1" name="直接连接符 80">
            <a:extLst>
              <a:ext uri="{FF2B5EF4-FFF2-40B4-BE49-F238E27FC236}">
                <a16:creationId xmlns:a16="http://schemas.microsoft.com/office/drawing/2014/main" id="{18C55429-1241-4A5A-8632-5AB7D4C93B98}"/>
              </a:ext>
            </a:extLst>
          </p:cNvPr>
          <p:cNvCxnSpPr/>
          <p:nvPr/>
        </p:nvCxnSpPr>
        <p:spPr bwMode="auto">
          <a:xfrm>
            <a:off x="3775757" y="5629463"/>
            <a:ext cx="0" cy="41305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3" name="直接连接符 82">
            <a:extLst>
              <a:ext uri="{FF2B5EF4-FFF2-40B4-BE49-F238E27FC236}">
                <a16:creationId xmlns:a16="http://schemas.microsoft.com/office/drawing/2014/main" id="{214DF584-E071-4304-B559-9D8AE94C403C}"/>
              </a:ext>
            </a:extLst>
          </p:cNvPr>
          <p:cNvCxnSpPr/>
          <p:nvPr/>
        </p:nvCxnSpPr>
        <p:spPr bwMode="auto">
          <a:xfrm>
            <a:off x="809200" y="5980347"/>
            <a:ext cx="360526" cy="0"/>
          </a:xfrm>
          <a:prstGeom prst="line">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4" name="直接连接符 83">
            <a:extLst>
              <a:ext uri="{FF2B5EF4-FFF2-40B4-BE49-F238E27FC236}">
                <a16:creationId xmlns:a16="http://schemas.microsoft.com/office/drawing/2014/main" id="{48DC18D2-3E32-44B3-AB9B-6D778AE7A367}"/>
              </a:ext>
            </a:extLst>
          </p:cNvPr>
          <p:cNvCxnSpPr>
            <a:cxnSpLocks/>
          </p:cNvCxnSpPr>
          <p:nvPr/>
        </p:nvCxnSpPr>
        <p:spPr bwMode="auto">
          <a:xfrm flipH="1">
            <a:off x="1832834" y="5980347"/>
            <a:ext cx="434910" cy="0"/>
          </a:xfrm>
          <a:prstGeom prst="line">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6" name="矩形 85">
            <a:extLst>
              <a:ext uri="{FF2B5EF4-FFF2-40B4-BE49-F238E27FC236}">
                <a16:creationId xmlns:a16="http://schemas.microsoft.com/office/drawing/2014/main" id="{366B6164-5D0E-436C-89C8-37B1D115B4CC}"/>
              </a:ext>
            </a:extLst>
          </p:cNvPr>
          <p:cNvSpPr/>
          <p:nvPr/>
        </p:nvSpPr>
        <p:spPr>
          <a:xfrm>
            <a:off x="1336395" y="5737950"/>
            <a:ext cx="465192" cy="400110"/>
          </a:xfrm>
          <a:prstGeom prst="rect">
            <a:avLst/>
          </a:prstGeom>
        </p:spPr>
        <p:txBody>
          <a:bodyPr wrap="none">
            <a:spAutoFit/>
          </a:bodyPr>
          <a:lstStyle/>
          <a:p>
            <a:r>
              <a:rPr lang="en-US" altLang="zh-CN" sz="2000" dirty="0"/>
              <a:t>T</a:t>
            </a:r>
            <a:r>
              <a:rPr lang="en-US" altLang="zh-CN" sz="2000" baseline="-25000" dirty="0"/>
              <a:t>D</a:t>
            </a:r>
            <a:endParaRPr lang="zh-CN" altLang="en-US" sz="2000" dirty="0"/>
          </a:p>
        </p:txBody>
      </p:sp>
      <p:cxnSp>
        <p:nvCxnSpPr>
          <p:cNvPr id="88" name="直接连接符 87">
            <a:extLst>
              <a:ext uri="{FF2B5EF4-FFF2-40B4-BE49-F238E27FC236}">
                <a16:creationId xmlns:a16="http://schemas.microsoft.com/office/drawing/2014/main" id="{62A5CC2D-07D6-42FE-B7DC-6639161D0296}"/>
              </a:ext>
            </a:extLst>
          </p:cNvPr>
          <p:cNvCxnSpPr>
            <a:cxnSpLocks/>
          </p:cNvCxnSpPr>
          <p:nvPr/>
        </p:nvCxnSpPr>
        <p:spPr bwMode="auto">
          <a:xfrm flipH="1">
            <a:off x="1832834" y="5873238"/>
            <a:ext cx="485147" cy="0"/>
          </a:xfrm>
          <a:prstGeom prst="line">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0" name="直接连接符 89">
            <a:extLst>
              <a:ext uri="{FF2B5EF4-FFF2-40B4-BE49-F238E27FC236}">
                <a16:creationId xmlns:a16="http://schemas.microsoft.com/office/drawing/2014/main" id="{13CBBB69-DBFE-43DA-9FFC-D6BB79079F34}"/>
              </a:ext>
            </a:extLst>
          </p:cNvPr>
          <p:cNvCxnSpPr>
            <a:cxnSpLocks/>
          </p:cNvCxnSpPr>
          <p:nvPr/>
        </p:nvCxnSpPr>
        <p:spPr bwMode="auto">
          <a:xfrm>
            <a:off x="3306197" y="5858750"/>
            <a:ext cx="438347" cy="0"/>
          </a:xfrm>
          <a:prstGeom prst="line">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 name="矩形 91">
            <a:extLst>
              <a:ext uri="{FF2B5EF4-FFF2-40B4-BE49-F238E27FC236}">
                <a16:creationId xmlns:a16="http://schemas.microsoft.com/office/drawing/2014/main" id="{8450827F-4C5D-4750-A616-66297CCB5EC8}"/>
              </a:ext>
            </a:extLst>
          </p:cNvPr>
          <p:cNvSpPr/>
          <p:nvPr/>
        </p:nvSpPr>
        <p:spPr>
          <a:xfrm>
            <a:off x="2300074" y="5678402"/>
            <a:ext cx="1095364" cy="400110"/>
          </a:xfrm>
          <a:prstGeom prst="rect">
            <a:avLst/>
          </a:prstGeom>
        </p:spPr>
        <p:txBody>
          <a:bodyPr wrap="none">
            <a:spAutoFit/>
          </a:bodyPr>
          <a:lstStyle/>
          <a:p>
            <a:r>
              <a:rPr lang="en-US" altLang="zh-CN" sz="2000" dirty="0"/>
              <a:t>RTT+T</a:t>
            </a:r>
            <a:r>
              <a:rPr lang="en-US" altLang="zh-CN" sz="2000" baseline="-25000" dirty="0"/>
              <a:t>A</a:t>
            </a:r>
            <a:endParaRPr lang="zh-CN" altLang="en-US" sz="2000" dirty="0"/>
          </a:p>
        </p:txBody>
      </p:sp>
      <p:cxnSp>
        <p:nvCxnSpPr>
          <p:cNvPr id="94" name="直接连接符 93">
            <a:extLst>
              <a:ext uri="{FF2B5EF4-FFF2-40B4-BE49-F238E27FC236}">
                <a16:creationId xmlns:a16="http://schemas.microsoft.com/office/drawing/2014/main" id="{8EAF2F57-77DA-4905-B3C9-40A0F7F19D32}"/>
              </a:ext>
            </a:extLst>
          </p:cNvPr>
          <p:cNvCxnSpPr/>
          <p:nvPr/>
        </p:nvCxnSpPr>
        <p:spPr bwMode="auto">
          <a:xfrm>
            <a:off x="5596014" y="5618225"/>
            <a:ext cx="0" cy="41305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5" name="直接连接符 94">
            <a:extLst>
              <a:ext uri="{FF2B5EF4-FFF2-40B4-BE49-F238E27FC236}">
                <a16:creationId xmlns:a16="http://schemas.microsoft.com/office/drawing/2014/main" id="{F0E69E09-FCAB-4C9D-AC0A-6EFB4829A85A}"/>
              </a:ext>
            </a:extLst>
          </p:cNvPr>
          <p:cNvCxnSpPr/>
          <p:nvPr/>
        </p:nvCxnSpPr>
        <p:spPr bwMode="auto">
          <a:xfrm>
            <a:off x="5809166" y="5614466"/>
            <a:ext cx="0" cy="41305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6" name="直接连接符 95">
            <a:extLst>
              <a:ext uri="{FF2B5EF4-FFF2-40B4-BE49-F238E27FC236}">
                <a16:creationId xmlns:a16="http://schemas.microsoft.com/office/drawing/2014/main" id="{65F5B6F2-9E8F-4F9F-8F2A-37B1A934FA46}"/>
              </a:ext>
            </a:extLst>
          </p:cNvPr>
          <p:cNvCxnSpPr/>
          <p:nvPr/>
        </p:nvCxnSpPr>
        <p:spPr bwMode="auto">
          <a:xfrm>
            <a:off x="5235488" y="5873237"/>
            <a:ext cx="360526" cy="0"/>
          </a:xfrm>
          <a:prstGeom prst="line">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7" name="直接连接符 96">
            <a:extLst>
              <a:ext uri="{FF2B5EF4-FFF2-40B4-BE49-F238E27FC236}">
                <a16:creationId xmlns:a16="http://schemas.microsoft.com/office/drawing/2014/main" id="{2A854DE4-2DBB-4B2E-9DDD-F0F74186961A}"/>
              </a:ext>
            </a:extLst>
          </p:cNvPr>
          <p:cNvCxnSpPr>
            <a:cxnSpLocks/>
          </p:cNvCxnSpPr>
          <p:nvPr/>
        </p:nvCxnSpPr>
        <p:spPr bwMode="auto">
          <a:xfrm flipH="1">
            <a:off x="5840414" y="5863389"/>
            <a:ext cx="434910" cy="0"/>
          </a:xfrm>
          <a:prstGeom prst="line">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8" name="矩形 97">
            <a:extLst>
              <a:ext uri="{FF2B5EF4-FFF2-40B4-BE49-F238E27FC236}">
                <a16:creationId xmlns:a16="http://schemas.microsoft.com/office/drawing/2014/main" id="{8E464566-5B30-445D-9E5B-0F2C0C463810}"/>
              </a:ext>
            </a:extLst>
          </p:cNvPr>
          <p:cNvSpPr/>
          <p:nvPr/>
        </p:nvSpPr>
        <p:spPr>
          <a:xfrm>
            <a:off x="5495298" y="5724568"/>
            <a:ext cx="419217" cy="369332"/>
          </a:xfrm>
          <a:prstGeom prst="rect">
            <a:avLst/>
          </a:prstGeom>
        </p:spPr>
        <p:txBody>
          <a:bodyPr wrap="none">
            <a:spAutoFit/>
          </a:bodyPr>
          <a:lstStyle/>
          <a:p>
            <a:r>
              <a:rPr lang="en-US" altLang="zh-CN" sz="1800" dirty="0"/>
              <a:t>T</a:t>
            </a:r>
            <a:r>
              <a:rPr lang="en-US" altLang="zh-CN" sz="1800" baseline="-25000" dirty="0"/>
              <a:t>A</a:t>
            </a:r>
            <a:endParaRPr lang="zh-CN" altLang="en-US" sz="1800" dirty="0"/>
          </a:p>
        </p:txBody>
      </p:sp>
      <p:sp>
        <p:nvSpPr>
          <p:cNvPr id="40" name="矩形 39">
            <a:extLst>
              <a:ext uri="{FF2B5EF4-FFF2-40B4-BE49-F238E27FC236}">
                <a16:creationId xmlns:a16="http://schemas.microsoft.com/office/drawing/2014/main" id="{32B284AB-4885-4BDD-8A97-8ED43D23C39A}"/>
              </a:ext>
            </a:extLst>
          </p:cNvPr>
          <p:cNvSpPr/>
          <p:nvPr/>
        </p:nvSpPr>
        <p:spPr>
          <a:xfrm>
            <a:off x="971550" y="1794569"/>
            <a:ext cx="7416823" cy="830997"/>
          </a:xfrm>
          <a:prstGeom prst="rect">
            <a:avLst/>
          </a:prstGeom>
        </p:spPr>
        <p:txBody>
          <a:bodyPr wrap="square">
            <a:spAutoFit/>
          </a:bodyPr>
          <a:lstStyle/>
          <a:p>
            <a:r>
              <a:rPr lang="zh-CN" altLang="en-US" dirty="0"/>
              <a:t>发送方可连续发送多个报文，不必每发完一个报文就停止并等待接收方的确认。也被称为流水线传输。</a:t>
            </a:r>
          </a:p>
        </p:txBody>
      </p:sp>
    </p:spTree>
    <p:extLst>
      <p:ext uri="{BB962C8B-B14F-4D97-AF65-F5344CB8AC3E}">
        <p14:creationId xmlns:p14="http://schemas.microsoft.com/office/powerpoint/2010/main" val="16122255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wipe(left)">
                                      <p:cBhvr>
                                        <p:cTn id="10" dur="500"/>
                                        <p:tgtEl>
                                          <p:spTgt spid="7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down)">
                                      <p:cBhvr>
                                        <p:cTn id="21" dur="500"/>
                                        <p:tgtEl>
                                          <p:spTgt spid="6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6"/>
                                        </p:tgtEl>
                                        <p:attrNameLst>
                                          <p:attrName>style.visibility</p:attrName>
                                        </p:attrNameLst>
                                      </p:cBhvr>
                                      <p:to>
                                        <p:strVal val="visible"/>
                                      </p:to>
                                    </p:set>
                                    <p:animEffect transition="in" filter="wipe(down)">
                                      <p:cBhvr>
                                        <p:cTn id="24" dur="500"/>
                                        <p:tgtEl>
                                          <p:spTgt spid="76"/>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wipe(down)">
                                      <p:cBhvr>
                                        <p:cTn id="27" dur="500"/>
                                        <p:tgtEl>
                                          <p:spTgt spid="74"/>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ipe(up)">
                                      <p:cBhvr>
                                        <p:cTn id="31" dur="500"/>
                                        <p:tgtEl>
                                          <p:spTgt spid="61"/>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77"/>
                                        </p:tgtEl>
                                        <p:attrNameLst>
                                          <p:attrName>style.visibility</p:attrName>
                                        </p:attrNameLst>
                                      </p:cBhvr>
                                      <p:to>
                                        <p:strVal val="visible"/>
                                      </p:to>
                                    </p:set>
                                    <p:animEffect transition="in" filter="wipe(up)">
                                      <p:cBhvr>
                                        <p:cTn id="34" dur="500"/>
                                        <p:tgtEl>
                                          <p:spTgt spid="7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wipe(up)">
                                      <p:cBhvr>
                                        <p:cTn id="37" dur="500"/>
                                        <p:tgtEl>
                                          <p:spTgt spid="7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wipe(down)">
                                      <p:cBhvr>
                                        <p:cTn id="40" dur="500"/>
                                        <p:tgtEl>
                                          <p:spTgt spid="64"/>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wipe(up)">
                                      <p:cBhvr>
                                        <p:cTn id="44" dur="500"/>
                                        <p:tgtEl>
                                          <p:spTgt spid="65"/>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wipe(down)">
                                      <p:cBhvr>
                                        <p:cTn id="47" dur="500"/>
                                        <p:tgtEl>
                                          <p:spTgt spid="66"/>
                                        </p:tgtEl>
                                      </p:cBhvr>
                                    </p:animEffect>
                                  </p:childTnLst>
                                </p:cTn>
                              </p:par>
                            </p:childTnLst>
                          </p:cTn>
                        </p:par>
                        <p:par>
                          <p:cTn id="48" fill="hold">
                            <p:stCondLst>
                              <p:cond delay="1500"/>
                            </p:stCondLst>
                            <p:childTnLst>
                              <p:par>
                                <p:cTn id="49" presetID="22" presetClass="entr" presetSubtype="1" fill="hold" grpId="0" nodeType="after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wipe(up)">
                                      <p:cBhvr>
                                        <p:cTn id="51" dur="500"/>
                                        <p:tgtEl>
                                          <p:spTgt spid="67"/>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68"/>
                                        </p:tgtEl>
                                        <p:attrNameLst>
                                          <p:attrName>style.visibility</p:attrName>
                                        </p:attrNameLst>
                                      </p:cBhvr>
                                      <p:to>
                                        <p:strVal val="visible"/>
                                      </p:to>
                                    </p:set>
                                    <p:animEffect transition="in" filter="wipe(down)">
                                      <p:cBhvr>
                                        <p:cTn id="54" dur="500"/>
                                        <p:tgtEl>
                                          <p:spTgt spid="68"/>
                                        </p:tgtEl>
                                      </p:cBhvr>
                                    </p:animEffect>
                                  </p:childTnLst>
                                </p:cTn>
                              </p:par>
                            </p:childTnLst>
                          </p:cTn>
                        </p:par>
                        <p:par>
                          <p:cTn id="55" fill="hold">
                            <p:stCondLst>
                              <p:cond delay="2000"/>
                            </p:stCondLst>
                            <p:childTnLst>
                              <p:par>
                                <p:cTn id="56" presetID="22" presetClass="entr" presetSubtype="4" fill="hold" grpId="0" nodeType="after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wipe(down)">
                                      <p:cBhvr>
                                        <p:cTn id="58" dur="500"/>
                                        <p:tgtEl>
                                          <p:spTgt spid="70"/>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wipe(up)">
                                      <p:cBhvr>
                                        <p:cTn id="61" dur="500"/>
                                        <p:tgtEl>
                                          <p:spTgt spid="69"/>
                                        </p:tgtEl>
                                      </p:cBhvr>
                                    </p:animEffect>
                                  </p:childTnLst>
                                </p:cTn>
                              </p:par>
                            </p:childTnLst>
                          </p:cTn>
                        </p:par>
                        <p:par>
                          <p:cTn id="62" fill="hold">
                            <p:stCondLst>
                              <p:cond delay="2500"/>
                            </p:stCondLst>
                            <p:childTnLst>
                              <p:par>
                                <p:cTn id="63" presetID="22" presetClass="entr" presetSubtype="1" fill="hold" grpId="0" nodeType="afterEffect">
                                  <p:stCondLst>
                                    <p:cond delay="0"/>
                                  </p:stCondLst>
                                  <p:childTnLst>
                                    <p:set>
                                      <p:cBhvr>
                                        <p:cTn id="64" dur="1" fill="hold">
                                          <p:stCondLst>
                                            <p:cond delay="0"/>
                                          </p:stCondLst>
                                        </p:cTn>
                                        <p:tgtEl>
                                          <p:spTgt spid="71"/>
                                        </p:tgtEl>
                                        <p:attrNameLst>
                                          <p:attrName>style.visibility</p:attrName>
                                        </p:attrNameLst>
                                      </p:cBhvr>
                                      <p:to>
                                        <p:strVal val="visible"/>
                                      </p:to>
                                    </p:set>
                                    <p:animEffect transition="in" filter="wipe(up)">
                                      <p:cBhvr>
                                        <p:cTn id="65" dur="500"/>
                                        <p:tgtEl>
                                          <p:spTgt spid="7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wipe(up)">
                                      <p:cBhvr>
                                        <p:cTn id="70" dur="500"/>
                                        <p:tgtEl>
                                          <p:spTgt spid="79"/>
                                        </p:tgtEl>
                                      </p:cBhvr>
                                    </p:animEffect>
                                  </p:childTnLst>
                                </p:cTn>
                              </p:par>
                              <p:par>
                                <p:cTn id="71" presetID="22" presetClass="entr" presetSubtype="1"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animEffect transition="in" filter="wipe(up)">
                                      <p:cBhvr>
                                        <p:cTn id="73" dur="500"/>
                                        <p:tgtEl>
                                          <p:spTgt spid="80"/>
                                        </p:tgtEl>
                                      </p:cBhvr>
                                    </p:animEffect>
                                  </p:childTnLst>
                                </p:cTn>
                              </p:par>
                              <p:par>
                                <p:cTn id="74" presetID="22" presetClass="entr" presetSubtype="1" fill="hold" nodeType="withEffect">
                                  <p:stCondLst>
                                    <p:cond delay="0"/>
                                  </p:stCondLst>
                                  <p:childTnLst>
                                    <p:set>
                                      <p:cBhvr>
                                        <p:cTn id="75" dur="1" fill="hold">
                                          <p:stCondLst>
                                            <p:cond delay="0"/>
                                          </p:stCondLst>
                                        </p:cTn>
                                        <p:tgtEl>
                                          <p:spTgt spid="81"/>
                                        </p:tgtEl>
                                        <p:attrNameLst>
                                          <p:attrName>style.visibility</p:attrName>
                                        </p:attrNameLst>
                                      </p:cBhvr>
                                      <p:to>
                                        <p:strVal val="visible"/>
                                      </p:to>
                                    </p:set>
                                    <p:animEffect transition="in" filter="wipe(up)">
                                      <p:cBhvr>
                                        <p:cTn id="76" dur="500"/>
                                        <p:tgtEl>
                                          <p:spTgt spid="81"/>
                                        </p:tgtEl>
                                      </p:cBhvr>
                                    </p:animEffect>
                                  </p:childTnLst>
                                </p:cTn>
                              </p:par>
                              <p:par>
                                <p:cTn id="77" presetID="22" presetClass="entr" presetSubtype="1" fill="hold" nodeType="withEffect">
                                  <p:stCondLst>
                                    <p:cond delay="0"/>
                                  </p:stCondLst>
                                  <p:childTnLst>
                                    <p:set>
                                      <p:cBhvr>
                                        <p:cTn id="78" dur="1" fill="hold">
                                          <p:stCondLst>
                                            <p:cond delay="0"/>
                                          </p:stCondLst>
                                        </p:cTn>
                                        <p:tgtEl>
                                          <p:spTgt spid="94"/>
                                        </p:tgtEl>
                                        <p:attrNameLst>
                                          <p:attrName>style.visibility</p:attrName>
                                        </p:attrNameLst>
                                      </p:cBhvr>
                                      <p:to>
                                        <p:strVal val="visible"/>
                                      </p:to>
                                    </p:set>
                                    <p:animEffect transition="in" filter="wipe(up)">
                                      <p:cBhvr>
                                        <p:cTn id="79" dur="500"/>
                                        <p:tgtEl>
                                          <p:spTgt spid="94"/>
                                        </p:tgtEl>
                                      </p:cBhvr>
                                    </p:animEffect>
                                  </p:childTnLst>
                                </p:cTn>
                              </p:par>
                              <p:par>
                                <p:cTn id="80" presetID="22" presetClass="entr" presetSubtype="1" fill="hold" nodeType="withEffect">
                                  <p:stCondLst>
                                    <p:cond delay="0"/>
                                  </p:stCondLst>
                                  <p:childTnLst>
                                    <p:set>
                                      <p:cBhvr>
                                        <p:cTn id="81" dur="1" fill="hold">
                                          <p:stCondLst>
                                            <p:cond delay="0"/>
                                          </p:stCondLst>
                                        </p:cTn>
                                        <p:tgtEl>
                                          <p:spTgt spid="95"/>
                                        </p:tgtEl>
                                        <p:attrNameLst>
                                          <p:attrName>style.visibility</p:attrName>
                                        </p:attrNameLst>
                                      </p:cBhvr>
                                      <p:to>
                                        <p:strVal val="visible"/>
                                      </p:to>
                                    </p:set>
                                    <p:animEffect transition="in" filter="wipe(up)">
                                      <p:cBhvr>
                                        <p:cTn id="82" dur="500"/>
                                        <p:tgtEl>
                                          <p:spTgt spid="95"/>
                                        </p:tgtEl>
                                      </p:cBhvr>
                                    </p:animEffect>
                                  </p:childTnLst>
                                </p:cTn>
                              </p:par>
                              <p:par>
                                <p:cTn id="83" presetID="22" presetClass="entr" presetSubtype="8" fill="hold" nodeType="withEffect">
                                  <p:stCondLst>
                                    <p:cond delay="0"/>
                                  </p:stCondLst>
                                  <p:childTnLst>
                                    <p:set>
                                      <p:cBhvr>
                                        <p:cTn id="84" dur="1" fill="hold">
                                          <p:stCondLst>
                                            <p:cond delay="0"/>
                                          </p:stCondLst>
                                        </p:cTn>
                                        <p:tgtEl>
                                          <p:spTgt spid="83"/>
                                        </p:tgtEl>
                                        <p:attrNameLst>
                                          <p:attrName>style.visibility</p:attrName>
                                        </p:attrNameLst>
                                      </p:cBhvr>
                                      <p:to>
                                        <p:strVal val="visible"/>
                                      </p:to>
                                    </p:set>
                                    <p:animEffect transition="in" filter="wipe(left)">
                                      <p:cBhvr>
                                        <p:cTn id="85" dur="500"/>
                                        <p:tgtEl>
                                          <p:spTgt spid="83"/>
                                        </p:tgtEl>
                                      </p:cBhvr>
                                    </p:animEffect>
                                  </p:childTnLst>
                                </p:cTn>
                              </p:par>
                              <p:par>
                                <p:cTn id="86" presetID="22" presetClass="entr" presetSubtype="8" fill="hold" nodeType="withEffect">
                                  <p:stCondLst>
                                    <p:cond delay="0"/>
                                  </p:stCondLst>
                                  <p:childTnLst>
                                    <p:set>
                                      <p:cBhvr>
                                        <p:cTn id="87" dur="1" fill="hold">
                                          <p:stCondLst>
                                            <p:cond delay="0"/>
                                          </p:stCondLst>
                                        </p:cTn>
                                        <p:tgtEl>
                                          <p:spTgt spid="90"/>
                                        </p:tgtEl>
                                        <p:attrNameLst>
                                          <p:attrName>style.visibility</p:attrName>
                                        </p:attrNameLst>
                                      </p:cBhvr>
                                      <p:to>
                                        <p:strVal val="visible"/>
                                      </p:to>
                                    </p:set>
                                    <p:animEffect transition="in" filter="wipe(left)">
                                      <p:cBhvr>
                                        <p:cTn id="88" dur="500"/>
                                        <p:tgtEl>
                                          <p:spTgt spid="90"/>
                                        </p:tgtEl>
                                      </p:cBhvr>
                                    </p:animEffect>
                                  </p:childTnLst>
                                </p:cTn>
                              </p:par>
                              <p:par>
                                <p:cTn id="89" presetID="22" presetClass="entr" presetSubtype="8" fill="hold" nodeType="withEffect">
                                  <p:stCondLst>
                                    <p:cond delay="0"/>
                                  </p:stCondLst>
                                  <p:childTnLst>
                                    <p:set>
                                      <p:cBhvr>
                                        <p:cTn id="90" dur="1" fill="hold">
                                          <p:stCondLst>
                                            <p:cond delay="0"/>
                                          </p:stCondLst>
                                        </p:cTn>
                                        <p:tgtEl>
                                          <p:spTgt spid="96"/>
                                        </p:tgtEl>
                                        <p:attrNameLst>
                                          <p:attrName>style.visibility</p:attrName>
                                        </p:attrNameLst>
                                      </p:cBhvr>
                                      <p:to>
                                        <p:strVal val="visible"/>
                                      </p:to>
                                    </p:set>
                                    <p:animEffect transition="in" filter="wipe(left)">
                                      <p:cBhvr>
                                        <p:cTn id="91" dur="500"/>
                                        <p:tgtEl>
                                          <p:spTgt spid="96"/>
                                        </p:tgtEl>
                                      </p:cBhvr>
                                    </p:animEffect>
                                  </p:childTnLst>
                                </p:cTn>
                              </p:par>
                              <p:par>
                                <p:cTn id="92" presetID="22" presetClass="entr" presetSubtype="2" fill="hold" nodeType="withEffect">
                                  <p:stCondLst>
                                    <p:cond delay="0"/>
                                  </p:stCondLst>
                                  <p:childTnLst>
                                    <p:set>
                                      <p:cBhvr>
                                        <p:cTn id="93" dur="1" fill="hold">
                                          <p:stCondLst>
                                            <p:cond delay="0"/>
                                          </p:stCondLst>
                                        </p:cTn>
                                        <p:tgtEl>
                                          <p:spTgt spid="88"/>
                                        </p:tgtEl>
                                        <p:attrNameLst>
                                          <p:attrName>style.visibility</p:attrName>
                                        </p:attrNameLst>
                                      </p:cBhvr>
                                      <p:to>
                                        <p:strVal val="visible"/>
                                      </p:to>
                                    </p:set>
                                    <p:animEffect transition="in" filter="wipe(right)">
                                      <p:cBhvr>
                                        <p:cTn id="94" dur="500"/>
                                        <p:tgtEl>
                                          <p:spTgt spid="88"/>
                                        </p:tgtEl>
                                      </p:cBhvr>
                                    </p:animEffect>
                                  </p:childTnLst>
                                </p:cTn>
                              </p:par>
                              <p:par>
                                <p:cTn id="95" presetID="22" presetClass="entr" presetSubtype="2" fill="hold" nodeType="withEffect">
                                  <p:stCondLst>
                                    <p:cond delay="0"/>
                                  </p:stCondLst>
                                  <p:childTnLst>
                                    <p:set>
                                      <p:cBhvr>
                                        <p:cTn id="96" dur="1" fill="hold">
                                          <p:stCondLst>
                                            <p:cond delay="0"/>
                                          </p:stCondLst>
                                        </p:cTn>
                                        <p:tgtEl>
                                          <p:spTgt spid="84"/>
                                        </p:tgtEl>
                                        <p:attrNameLst>
                                          <p:attrName>style.visibility</p:attrName>
                                        </p:attrNameLst>
                                      </p:cBhvr>
                                      <p:to>
                                        <p:strVal val="visible"/>
                                      </p:to>
                                    </p:set>
                                    <p:animEffect transition="in" filter="wipe(right)">
                                      <p:cBhvr>
                                        <p:cTn id="97" dur="500"/>
                                        <p:tgtEl>
                                          <p:spTgt spid="84"/>
                                        </p:tgtEl>
                                      </p:cBhvr>
                                    </p:animEffect>
                                  </p:childTnLst>
                                </p:cTn>
                              </p:par>
                              <p:par>
                                <p:cTn id="98" presetID="22" presetClass="entr" presetSubtype="2" fill="hold" nodeType="withEffect">
                                  <p:stCondLst>
                                    <p:cond delay="0"/>
                                  </p:stCondLst>
                                  <p:childTnLst>
                                    <p:set>
                                      <p:cBhvr>
                                        <p:cTn id="99" dur="1" fill="hold">
                                          <p:stCondLst>
                                            <p:cond delay="0"/>
                                          </p:stCondLst>
                                        </p:cTn>
                                        <p:tgtEl>
                                          <p:spTgt spid="97"/>
                                        </p:tgtEl>
                                        <p:attrNameLst>
                                          <p:attrName>style.visibility</p:attrName>
                                        </p:attrNameLst>
                                      </p:cBhvr>
                                      <p:to>
                                        <p:strVal val="visible"/>
                                      </p:to>
                                    </p:set>
                                    <p:animEffect transition="in" filter="wipe(right)">
                                      <p:cBhvr>
                                        <p:cTn id="100" dur="500"/>
                                        <p:tgtEl>
                                          <p:spTgt spid="97"/>
                                        </p:tgtEl>
                                      </p:cBhvr>
                                    </p:animEffect>
                                  </p:childTnLst>
                                </p:cTn>
                              </p:par>
                              <p:par>
                                <p:cTn id="101" presetID="42" presetClass="entr" presetSubtype="0" fill="hold" grpId="0" nodeType="withEffect">
                                  <p:stCondLst>
                                    <p:cond delay="0"/>
                                  </p:stCondLst>
                                  <p:childTnLst>
                                    <p:set>
                                      <p:cBhvr>
                                        <p:cTn id="102" dur="1" fill="hold">
                                          <p:stCondLst>
                                            <p:cond delay="0"/>
                                          </p:stCondLst>
                                        </p:cTn>
                                        <p:tgtEl>
                                          <p:spTgt spid="86"/>
                                        </p:tgtEl>
                                        <p:attrNameLst>
                                          <p:attrName>style.visibility</p:attrName>
                                        </p:attrNameLst>
                                      </p:cBhvr>
                                      <p:to>
                                        <p:strVal val="visible"/>
                                      </p:to>
                                    </p:set>
                                    <p:animEffect transition="in" filter="fade">
                                      <p:cBhvr>
                                        <p:cTn id="103" dur="1000"/>
                                        <p:tgtEl>
                                          <p:spTgt spid="86"/>
                                        </p:tgtEl>
                                      </p:cBhvr>
                                    </p:animEffect>
                                    <p:anim calcmode="lin" valueType="num">
                                      <p:cBhvr>
                                        <p:cTn id="104" dur="1000" fill="hold"/>
                                        <p:tgtEl>
                                          <p:spTgt spid="86"/>
                                        </p:tgtEl>
                                        <p:attrNameLst>
                                          <p:attrName>ppt_x</p:attrName>
                                        </p:attrNameLst>
                                      </p:cBhvr>
                                      <p:tavLst>
                                        <p:tav tm="0">
                                          <p:val>
                                            <p:strVal val="#ppt_x"/>
                                          </p:val>
                                        </p:tav>
                                        <p:tav tm="100000">
                                          <p:val>
                                            <p:strVal val="#ppt_x"/>
                                          </p:val>
                                        </p:tav>
                                      </p:tavLst>
                                    </p:anim>
                                    <p:anim calcmode="lin" valueType="num">
                                      <p:cBhvr>
                                        <p:cTn id="105" dur="1000" fill="hold"/>
                                        <p:tgtEl>
                                          <p:spTgt spid="86"/>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92"/>
                                        </p:tgtEl>
                                        <p:attrNameLst>
                                          <p:attrName>style.visibility</p:attrName>
                                        </p:attrNameLst>
                                      </p:cBhvr>
                                      <p:to>
                                        <p:strVal val="visible"/>
                                      </p:to>
                                    </p:set>
                                    <p:animEffect transition="in" filter="fade">
                                      <p:cBhvr>
                                        <p:cTn id="108" dur="1000"/>
                                        <p:tgtEl>
                                          <p:spTgt spid="92"/>
                                        </p:tgtEl>
                                      </p:cBhvr>
                                    </p:animEffect>
                                    <p:anim calcmode="lin" valueType="num">
                                      <p:cBhvr>
                                        <p:cTn id="109" dur="1000" fill="hold"/>
                                        <p:tgtEl>
                                          <p:spTgt spid="92"/>
                                        </p:tgtEl>
                                        <p:attrNameLst>
                                          <p:attrName>ppt_x</p:attrName>
                                        </p:attrNameLst>
                                      </p:cBhvr>
                                      <p:tavLst>
                                        <p:tav tm="0">
                                          <p:val>
                                            <p:strVal val="#ppt_x"/>
                                          </p:val>
                                        </p:tav>
                                        <p:tav tm="100000">
                                          <p:val>
                                            <p:strVal val="#ppt_x"/>
                                          </p:val>
                                        </p:tav>
                                      </p:tavLst>
                                    </p:anim>
                                    <p:anim calcmode="lin" valueType="num">
                                      <p:cBhvr>
                                        <p:cTn id="110" dur="1000" fill="hold"/>
                                        <p:tgtEl>
                                          <p:spTgt spid="92"/>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98"/>
                                        </p:tgtEl>
                                        <p:attrNameLst>
                                          <p:attrName>style.visibility</p:attrName>
                                        </p:attrNameLst>
                                      </p:cBhvr>
                                      <p:to>
                                        <p:strVal val="visible"/>
                                      </p:to>
                                    </p:set>
                                    <p:animEffect transition="in" filter="fade">
                                      <p:cBhvr>
                                        <p:cTn id="113" dur="1000"/>
                                        <p:tgtEl>
                                          <p:spTgt spid="98"/>
                                        </p:tgtEl>
                                      </p:cBhvr>
                                    </p:animEffect>
                                    <p:anim calcmode="lin" valueType="num">
                                      <p:cBhvr>
                                        <p:cTn id="114" dur="1000" fill="hold"/>
                                        <p:tgtEl>
                                          <p:spTgt spid="98"/>
                                        </p:tgtEl>
                                        <p:attrNameLst>
                                          <p:attrName>ppt_x</p:attrName>
                                        </p:attrNameLst>
                                      </p:cBhvr>
                                      <p:tavLst>
                                        <p:tav tm="0">
                                          <p:val>
                                            <p:strVal val="#ppt_x"/>
                                          </p:val>
                                        </p:tav>
                                        <p:tav tm="100000">
                                          <p:val>
                                            <p:strVal val="#ppt_x"/>
                                          </p:val>
                                        </p:tav>
                                      </p:tavLst>
                                    </p:anim>
                                    <p:anim calcmode="lin" valueType="num">
                                      <p:cBhvr>
                                        <p:cTn id="115"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0" grpId="0" animBg="1"/>
      <p:bldP spid="64" grpId="0" animBg="1"/>
      <p:bldP spid="66" grpId="0" animBg="1"/>
      <p:bldP spid="68" grpId="0" animBg="1"/>
      <p:bldP spid="61" grpId="0" animBg="1"/>
      <p:bldP spid="70" grpId="0" animBg="1"/>
      <p:bldP spid="71" grpId="0" animBg="1"/>
      <p:bldP spid="65" grpId="0" animBg="1"/>
      <p:bldP spid="67" grpId="0" animBg="1"/>
      <p:bldP spid="69" grpId="0" animBg="1"/>
      <p:bldP spid="74" grpId="0"/>
      <p:bldP spid="75" grpId="0"/>
      <p:bldP spid="76" grpId="0" animBg="1"/>
      <p:bldP spid="77" grpId="0" animBg="1"/>
      <p:bldP spid="86" grpId="0"/>
      <p:bldP spid="92" grpId="0"/>
      <p:bldP spid="98"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BC776CD-C134-4149-9925-CC2DE5D7D49A}"/>
              </a:ext>
            </a:extLst>
          </p:cNvPr>
          <p:cNvSpPr txBox="1"/>
          <p:nvPr/>
        </p:nvSpPr>
        <p:spPr>
          <a:xfrm>
            <a:off x="971600" y="1124744"/>
            <a:ext cx="3600400"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t>有很高的信道利用率</a:t>
            </a:r>
          </a:p>
        </p:txBody>
      </p:sp>
      <p:grpSp>
        <p:nvGrpSpPr>
          <p:cNvPr id="3" name="组合 2">
            <a:extLst>
              <a:ext uri="{FF2B5EF4-FFF2-40B4-BE49-F238E27FC236}">
                <a16:creationId xmlns:a16="http://schemas.microsoft.com/office/drawing/2014/main" id="{537BEC3E-3568-4F8B-B370-6810B26BAEBA}"/>
              </a:ext>
            </a:extLst>
          </p:cNvPr>
          <p:cNvGrpSpPr/>
          <p:nvPr/>
        </p:nvGrpSpPr>
        <p:grpSpPr>
          <a:xfrm>
            <a:off x="2522743" y="1700808"/>
            <a:ext cx="4098514" cy="911007"/>
            <a:chOff x="1326424" y="5410759"/>
            <a:chExt cx="4098514" cy="911007"/>
          </a:xfrm>
        </p:grpSpPr>
        <p:sp>
          <p:nvSpPr>
            <p:cNvPr id="4" name="文本框 3">
              <a:extLst>
                <a:ext uri="{FF2B5EF4-FFF2-40B4-BE49-F238E27FC236}">
                  <a16:creationId xmlns:a16="http://schemas.microsoft.com/office/drawing/2014/main" id="{C6BDDBE9-41A0-4820-8757-55CB8A45D553}"/>
                </a:ext>
              </a:extLst>
            </p:cNvPr>
            <p:cNvSpPr txBox="1"/>
            <p:nvPr/>
          </p:nvSpPr>
          <p:spPr>
            <a:xfrm>
              <a:off x="1326424" y="5641591"/>
              <a:ext cx="2138394" cy="461665"/>
            </a:xfrm>
            <a:prstGeom prst="rect">
              <a:avLst/>
            </a:prstGeom>
            <a:noFill/>
          </p:spPr>
          <p:txBody>
            <a:bodyPr wrap="square" rtlCol="0">
              <a:spAutoFit/>
            </a:bodyPr>
            <a:lstStyle/>
            <a:p>
              <a:r>
                <a:rPr lang="zh-CN" altLang="en-US" dirty="0"/>
                <a:t>信道利用率</a:t>
              </a:r>
              <a:r>
                <a:rPr lang="en-US" altLang="zh-CN" dirty="0"/>
                <a:t>U=</a:t>
              </a:r>
              <a:endParaRPr lang="zh-CN" altLang="en-US" dirty="0"/>
            </a:p>
          </p:txBody>
        </p:sp>
        <p:cxnSp>
          <p:nvCxnSpPr>
            <p:cNvPr id="5" name="直接连接符 4">
              <a:extLst>
                <a:ext uri="{FF2B5EF4-FFF2-40B4-BE49-F238E27FC236}">
                  <a16:creationId xmlns:a16="http://schemas.microsoft.com/office/drawing/2014/main" id="{939298E7-51F4-4905-B951-C12147346D8E}"/>
                </a:ext>
              </a:extLst>
            </p:cNvPr>
            <p:cNvCxnSpPr>
              <a:stCxn id="4" idx="3"/>
            </p:cNvCxnSpPr>
            <p:nvPr/>
          </p:nvCxnSpPr>
          <p:spPr bwMode="auto">
            <a:xfrm>
              <a:off x="3464818" y="5872424"/>
              <a:ext cx="1960120" cy="153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 name="矩形 5">
              <a:extLst>
                <a:ext uri="{FF2B5EF4-FFF2-40B4-BE49-F238E27FC236}">
                  <a16:creationId xmlns:a16="http://schemas.microsoft.com/office/drawing/2014/main" id="{D6E99FEA-0F2F-438B-8876-82BA41A4367B}"/>
                </a:ext>
              </a:extLst>
            </p:cNvPr>
            <p:cNvSpPr/>
            <p:nvPr/>
          </p:nvSpPr>
          <p:spPr>
            <a:xfrm>
              <a:off x="3489459" y="5860101"/>
              <a:ext cx="1788888" cy="461665"/>
            </a:xfrm>
            <a:prstGeom prst="rect">
              <a:avLst/>
            </a:prstGeom>
          </p:spPr>
          <p:txBody>
            <a:bodyPr wrap="none">
              <a:spAutoFit/>
            </a:bodyPr>
            <a:lstStyle/>
            <a:p>
              <a:r>
                <a:rPr lang="en-US" altLang="zh-CN" dirty="0"/>
                <a:t>T</a:t>
              </a:r>
              <a:r>
                <a:rPr lang="en-US" altLang="zh-CN" baseline="-25000" dirty="0"/>
                <a:t>D</a:t>
              </a:r>
              <a:r>
                <a:rPr lang="en-US" altLang="zh-CN" dirty="0"/>
                <a:t>+RTT+T</a:t>
              </a:r>
              <a:r>
                <a:rPr lang="en-US" altLang="zh-CN" baseline="-25000" dirty="0"/>
                <a:t>A</a:t>
              </a:r>
              <a:endParaRPr lang="zh-CN" altLang="en-US" baseline="-25000" dirty="0"/>
            </a:p>
          </p:txBody>
        </p:sp>
        <p:sp>
          <p:nvSpPr>
            <p:cNvPr id="7" name="矩形 6">
              <a:extLst>
                <a:ext uri="{FF2B5EF4-FFF2-40B4-BE49-F238E27FC236}">
                  <a16:creationId xmlns:a16="http://schemas.microsoft.com/office/drawing/2014/main" id="{B5ABB48D-C35C-406C-BAF2-7AD20640265B}"/>
                </a:ext>
              </a:extLst>
            </p:cNvPr>
            <p:cNvSpPr/>
            <p:nvPr/>
          </p:nvSpPr>
          <p:spPr>
            <a:xfrm>
              <a:off x="4079536" y="5410759"/>
              <a:ext cx="707245" cy="461665"/>
            </a:xfrm>
            <a:prstGeom prst="rect">
              <a:avLst/>
            </a:prstGeom>
          </p:spPr>
          <p:txBody>
            <a:bodyPr wrap="none">
              <a:spAutoFit/>
            </a:bodyPr>
            <a:lstStyle/>
            <a:p>
              <a:r>
                <a:rPr lang="en-US" altLang="zh-CN" dirty="0">
                  <a:solidFill>
                    <a:srgbClr val="000000"/>
                  </a:solidFill>
                </a:rPr>
                <a:t>nT</a:t>
              </a:r>
              <a:r>
                <a:rPr lang="en-US" altLang="zh-CN" baseline="-25000" dirty="0">
                  <a:solidFill>
                    <a:srgbClr val="000000"/>
                  </a:solidFill>
                </a:rPr>
                <a:t>D</a:t>
              </a:r>
              <a:endParaRPr lang="zh-CN" altLang="en-US" dirty="0"/>
            </a:p>
          </p:txBody>
        </p:sp>
      </p:grpSp>
      <p:sp>
        <p:nvSpPr>
          <p:cNvPr id="8" name="文本框 7">
            <a:extLst>
              <a:ext uri="{FF2B5EF4-FFF2-40B4-BE49-F238E27FC236}">
                <a16:creationId xmlns:a16="http://schemas.microsoft.com/office/drawing/2014/main" id="{F48DFDD4-E774-4C33-90A0-195BFD4F9A11}"/>
              </a:ext>
            </a:extLst>
          </p:cNvPr>
          <p:cNvSpPr txBox="1"/>
          <p:nvPr/>
        </p:nvSpPr>
        <p:spPr>
          <a:xfrm>
            <a:off x="977366" y="2842647"/>
            <a:ext cx="7416824" cy="461665"/>
          </a:xfrm>
          <a:prstGeom prst="rect">
            <a:avLst/>
          </a:prstGeom>
          <a:noFill/>
        </p:spPr>
        <p:txBody>
          <a:bodyPr wrap="square" rtlCol="0">
            <a:spAutoFit/>
          </a:bodyPr>
          <a:lstStyle/>
          <a:p>
            <a:r>
              <a:rPr lang="zh-CN" altLang="en-US" dirty="0"/>
              <a:t>其中：</a:t>
            </a:r>
            <a:r>
              <a:rPr lang="en-US" altLang="zh-CN" dirty="0"/>
              <a:t>n</a:t>
            </a:r>
            <a:r>
              <a:rPr lang="zh-CN" altLang="en-US" dirty="0"/>
              <a:t>为在时间周期内可以发送的数据报文的数量。</a:t>
            </a:r>
          </a:p>
        </p:txBody>
      </p:sp>
      <p:sp>
        <p:nvSpPr>
          <p:cNvPr id="9" name="文本框 8">
            <a:extLst>
              <a:ext uri="{FF2B5EF4-FFF2-40B4-BE49-F238E27FC236}">
                <a16:creationId xmlns:a16="http://schemas.microsoft.com/office/drawing/2014/main" id="{F83955BD-1BDD-48D3-B6DA-2738B5F77B89}"/>
              </a:ext>
            </a:extLst>
          </p:cNvPr>
          <p:cNvSpPr txBox="1"/>
          <p:nvPr/>
        </p:nvSpPr>
        <p:spPr>
          <a:xfrm>
            <a:off x="966641" y="3540783"/>
            <a:ext cx="1296144"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t>代价</a:t>
            </a:r>
          </a:p>
        </p:txBody>
      </p:sp>
      <p:sp>
        <p:nvSpPr>
          <p:cNvPr id="10" name="文本框 9">
            <a:extLst>
              <a:ext uri="{FF2B5EF4-FFF2-40B4-BE49-F238E27FC236}">
                <a16:creationId xmlns:a16="http://schemas.microsoft.com/office/drawing/2014/main" id="{FA6D33C9-BBB0-4CB7-88DA-E16B97EDAD3A}"/>
              </a:ext>
            </a:extLst>
          </p:cNvPr>
          <p:cNvSpPr txBox="1"/>
          <p:nvPr/>
        </p:nvSpPr>
        <p:spPr>
          <a:xfrm>
            <a:off x="961976" y="4116847"/>
            <a:ext cx="7432214" cy="1200329"/>
          </a:xfrm>
          <a:prstGeom prst="rect">
            <a:avLst/>
          </a:prstGeom>
          <a:noFill/>
        </p:spPr>
        <p:txBody>
          <a:bodyPr wrap="square" rtlCol="0">
            <a:spAutoFit/>
          </a:bodyPr>
          <a:lstStyle/>
          <a:p>
            <a:pPr>
              <a:buClr>
                <a:srgbClr val="C00000"/>
              </a:buClr>
            </a:pPr>
            <a:r>
              <a:rPr lang="zh-CN" altLang="en-US" dirty="0"/>
              <a:t>发送方要准备好</a:t>
            </a:r>
            <a:r>
              <a:rPr lang="en-US" altLang="zh-CN" dirty="0"/>
              <a:t>n</a:t>
            </a:r>
            <a:r>
              <a:rPr lang="zh-CN" altLang="en-US" dirty="0"/>
              <a:t>个缓冲区，用于暂存</a:t>
            </a:r>
            <a:r>
              <a:rPr lang="en-US" altLang="zh-CN" dirty="0"/>
              <a:t>n</a:t>
            </a:r>
            <a:r>
              <a:rPr lang="zh-CN" altLang="en-US" dirty="0"/>
              <a:t>个报文，以备重发。只有收到针对某报文的确认后，相应的缓存报文才能删除。</a:t>
            </a:r>
          </a:p>
        </p:txBody>
      </p:sp>
      <p:sp>
        <p:nvSpPr>
          <p:cNvPr id="11" name="文本框 10">
            <a:extLst>
              <a:ext uri="{FF2B5EF4-FFF2-40B4-BE49-F238E27FC236}">
                <a16:creationId xmlns:a16="http://schemas.microsoft.com/office/drawing/2014/main" id="{A2B9FB21-0A0E-4932-9FE1-54921CC2BA05}"/>
              </a:ext>
            </a:extLst>
          </p:cNvPr>
          <p:cNvSpPr txBox="1"/>
          <p:nvPr/>
        </p:nvSpPr>
        <p:spPr>
          <a:xfrm>
            <a:off x="899592" y="5528862"/>
            <a:ext cx="7776864" cy="461665"/>
          </a:xfrm>
          <a:prstGeom prst="rect">
            <a:avLst/>
          </a:prstGeom>
          <a:solidFill>
            <a:srgbClr val="00B0F0"/>
          </a:solidFill>
        </p:spPr>
        <p:txBody>
          <a:bodyPr wrap="square" rtlCol="0">
            <a:spAutoFit/>
          </a:bodyPr>
          <a:lstStyle/>
          <a:p>
            <a:r>
              <a:rPr lang="zh-CN" altLang="en-US" dirty="0">
                <a:solidFill>
                  <a:schemeClr val="bg1"/>
                </a:solidFill>
                <a:latin typeface="+mn-ea"/>
                <a:ea typeface="+mn-ea"/>
              </a:rPr>
              <a:t>问题：在信道利用率优先的前提下，</a:t>
            </a:r>
            <a:r>
              <a:rPr lang="en-US" altLang="zh-CN" dirty="0">
                <a:solidFill>
                  <a:schemeClr val="bg1"/>
                </a:solidFill>
                <a:latin typeface="+mn-ea"/>
                <a:ea typeface="+mn-ea"/>
              </a:rPr>
              <a:t>n</a:t>
            </a:r>
            <a:r>
              <a:rPr lang="zh-CN" altLang="en-US" dirty="0">
                <a:solidFill>
                  <a:schemeClr val="bg1"/>
                </a:solidFill>
                <a:latin typeface="+mn-ea"/>
                <a:ea typeface="+mn-ea"/>
              </a:rPr>
              <a:t>取多大比较合适？</a:t>
            </a:r>
          </a:p>
        </p:txBody>
      </p:sp>
    </p:spTree>
    <p:extLst>
      <p:ext uri="{BB962C8B-B14F-4D97-AF65-F5344CB8AC3E}">
        <p14:creationId xmlns:p14="http://schemas.microsoft.com/office/powerpoint/2010/main" val="16345148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40F67A3-C8E8-4773-AB83-3ECB5A1FC870}"/>
              </a:ext>
            </a:extLst>
          </p:cNvPr>
          <p:cNvSpPr txBox="1"/>
          <p:nvPr/>
        </p:nvSpPr>
        <p:spPr>
          <a:xfrm>
            <a:off x="1229976" y="1844824"/>
            <a:ext cx="7662503" cy="830997"/>
          </a:xfrm>
          <a:prstGeom prst="rect">
            <a:avLst/>
          </a:prstGeom>
          <a:noFill/>
        </p:spPr>
        <p:txBody>
          <a:bodyPr wrap="square" rtlCol="0">
            <a:spAutoFit/>
          </a:bodyPr>
          <a:lstStyle/>
          <a:p>
            <a:r>
              <a:rPr lang="zh-CN" altLang="en-US" dirty="0"/>
              <a:t>随着</a:t>
            </a:r>
            <a:r>
              <a:rPr lang="en-US" altLang="zh-CN" dirty="0"/>
              <a:t>n</a:t>
            </a:r>
            <a:r>
              <a:rPr lang="zh-CN" altLang="en-US" dirty="0"/>
              <a:t>的增大，信道利用率会随之提升。但是，当</a:t>
            </a:r>
            <a:r>
              <a:rPr lang="en-US" altLang="zh-CN" dirty="0"/>
              <a:t>n</a:t>
            </a:r>
            <a:r>
              <a:rPr lang="zh-CN" altLang="en-US" dirty="0"/>
              <a:t>达到一定值后即不能再增大，因为</a:t>
            </a:r>
            <a:r>
              <a:rPr lang="en-US" altLang="zh-CN" dirty="0"/>
              <a:t>T</a:t>
            </a:r>
            <a:r>
              <a:rPr lang="en-US" altLang="zh-CN" baseline="-25000" dirty="0"/>
              <a:t>D</a:t>
            </a:r>
            <a:r>
              <a:rPr lang="zh-CN" altLang="en-US" dirty="0"/>
              <a:t>有相对固定的值。</a:t>
            </a:r>
          </a:p>
        </p:txBody>
      </p:sp>
      <p:sp>
        <p:nvSpPr>
          <p:cNvPr id="7" name="文本框 6">
            <a:extLst>
              <a:ext uri="{FF2B5EF4-FFF2-40B4-BE49-F238E27FC236}">
                <a16:creationId xmlns:a16="http://schemas.microsoft.com/office/drawing/2014/main" id="{5009F8CC-A0F9-4C88-B50F-4D7F0B9A31EB}"/>
              </a:ext>
            </a:extLst>
          </p:cNvPr>
          <p:cNvSpPr txBox="1"/>
          <p:nvPr/>
        </p:nvSpPr>
        <p:spPr>
          <a:xfrm>
            <a:off x="1229977" y="1268760"/>
            <a:ext cx="1512168" cy="461665"/>
          </a:xfrm>
          <a:prstGeom prst="rect">
            <a:avLst/>
          </a:prstGeom>
          <a:noFill/>
        </p:spPr>
        <p:txBody>
          <a:bodyPr wrap="square" rtlCol="0">
            <a:spAutoFit/>
          </a:bodyPr>
          <a:lstStyle/>
          <a:p>
            <a:r>
              <a:rPr lang="zh-CN" altLang="en-US" dirty="0"/>
              <a:t>一方面：</a:t>
            </a:r>
          </a:p>
        </p:txBody>
      </p:sp>
      <p:sp>
        <p:nvSpPr>
          <p:cNvPr id="8" name="文本框 7">
            <a:extLst>
              <a:ext uri="{FF2B5EF4-FFF2-40B4-BE49-F238E27FC236}">
                <a16:creationId xmlns:a16="http://schemas.microsoft.com/office/drawing/2014/main" id="{325E46A4-762B-4DE4-888C-B4E1BBC35FD1}"/>
              </a:ext>
            </a:extLst>
          </p:cNvPr>
          <p:cNvSpPr txBox="1"/>
          <p:nvPr/>
        </p:nvSpPr>
        <p:spPr>
          <a:xfrm>
            <a:off x="1232491" y="2958043"/>
            <a:ext cx="1755333" cy="461665"/>
          </a:xfrm>
          <a:prstGeom prst="rect">
            <a:avLst/>
          </a:prstGeom>
          <a:noFill/>
        </p:spPr>
        <p:txBody>
          <a:bodyPr wrap="square" rtlCol="0">
            <a:spAutoFit/>
          </a:bodyPr>
          <a:lstStyle/>
          <a:p>
            <a:r>
              <a:rPr lang="zh-CN" altLang="en-US" dirty="0"/>
              <a:t>另一方面：</a:t>
            </a:r>
          </a:p>
        </p:txBody>
      </p:sp>
      <p:sp>
        <p:nvSpPr>
          <p:cNvPr id="9" name="文本框 8">
            <a:extLst>
              <a:ext uri="{FF2B5EF4-FFF2-40B4-BE49-F238E27FC236}">
                <a16:creationId xmlns:a16="http://schemas.microsoft.com/office/drawing/2014/main" id="{9BD18BA6-D37B-432F-94E1-8099AB17D709}"/>
              </a:ext>
            </a:extLst>
          </p:cNvPr>
          <p:cNvSpPr txBox="1"/>
          <p:nvPr/>
        </p:nvSpPr>
        <p:spPr>
          <a:xfrm>
            <a:off x="1229975" y="3459389"/>
            <a:ext cx="7662503" cy="830997"/>
          </a:xfrm>
          <a:prstGeom prst="rect">
            <a:avLst/>
          </a:prstGeom>
          <a:noFill/>
        </p:spPr>
        <p:txBody>
          <a:bodyPr wrap="square" rtlCol="0">
            <a:spAutoFit/>
          </a:bodyPr>
          <a:lstStyle/>
          <a:p>
            <a:r>
              <a:rPr lang="zh-CN" altLang="en-US" dirty="0"/>
              <a:t>由于信道利用率不会超过</a:t>
            </a:r>
            <a:r>
              <a:rPr lang="en-US" altLang="zh-CN" dirty="0"/>
              <a:t>100%</a:t>
            </a:r>
            <a:r>
              <a:rPr lang="zh-CN" altLang="en-US" dirty="0"/>
              <a:t>，因此在</a:t>
            </a:r>
            <a:r>
              <a:rPr lang="en-US" altLang="zh-CN" dirty="0"/>
              <a:t>n</a:t>
            </a:r>
            <a:r>
              <a:rPr lang="zh-CN" altLang="en-US" dirty="0"/>
              <a:t>达到某个值之后，信道利用率不可能继续提高。</a:t>
            </a:r>
          </a:p>
        </p:txBody>
      </p:sp>
      <p:sp>
        <p:nvSpPr>
          <p:cNvPr id="10" name="文本框 9">
            <a:extLst>
              <a:ext uri="{FF2B5EF4-FFF2-40B4-BE49-F238E27FC236}">
                <a16:creationId xmlns:a16="http://schemas.microsoft.com/office/drawing/2014/main" id="{0DB18525-449B-4FEB-97BC-E123DDCF05C2}"/>
              </a:ext>
            </a:extLst>
          </p:cNvPr>
          <p:cNvSpPr txBox="1"/>
          <p:nvPr/>
        </p:nvSpPr>
        <p:spPr>
          <a:xfrm>
            <a:off x="1229975" y="4581128"/>
            <a:ext cx="1755333" cy="461665"/>
          </a:xfrm>
          <a:prstGeom prst="rect">
            <a:avLst/>
          </a:prstGeom>
          <a:noFill/>
        </p:spPr>
        <p:txBody>
          <a:bodyPr wrap="square" rtlCol="0">
            <a:spAutoFit/>
          </a:bodyPr>
          <a:lstStyle/>
          <a:p>
            <a:r>
              <a:rPr lang="zh-CN" altLang="en-US" dirty="0"/>
              <a:t>同时：</a:t>
            </a:r>
          </a:p>
        </p:txBody>
      </p:sp>
      <p:sp>
        <p:nvSpPr>
          <p:cNvPr id="11" name="文本框 10">
            <a:extLst>
              <a:ext uri="{FF2B5EF4-FFF2-40B4-BE49-F238E27FC236}">
                <a16:creationId xmlns:a16="http://schemas.microsoft.com/office/drawing/2014/main" id="{DD23B4E1-5A37-43F6-B298-6AA677D9DC2E}"/>
              </a:ext>
            </a:extLst>
          </p:cNvPr>
          <p:cNvSpPr txBox="1"/>
          <p:nvPr/>
        </p:nvSpPr>
        <p:spPr>
          <a:xfrm>
            <a:off x="1229975" y="5148672"/>
            <a:ext cx="7374473" cy="461665"/>
          </a:xfrm>
          <a:prstGeom prst="rect">
            <a:avLst/>
          </a:prstGeom>
          <a:noFill/>
        </p:spPr>
        <p:txBody>
          <a:bodyPr wrap="square" rtlCol="0">
            <a:spAutoFit/>
          </a:bodyPr>
          <a:lstStyle/>
          <a:p>
            <a:r>
              <a:rPr lang="en-US" altLang="zh-CN" dirty="0"/>
              <a:t>n</a:t>
            </a:r>
            <a:r>
              <a:rPr lang="zh-CN" altLang="en-US" dirty="0"/>
              <a:t>的增加也意味着缓冲区的增加，成本也随之上升。</a:t>
            </a:r>
          </a:p>
        </p:txBody>
      </p:sp>
    </p:spTree>
    <p:extLst>
      <p:ext uri="{BB962C8B-B14F-4D97-AF65-F5344CB8AC3E}">
        <p14:creationId xmlns:p14="http://schemas.microsoft.com/office/powerpoint/2010/main" val="8197449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C1DC017-DED7-4247-89D9-EDF9BE5E7670}"/>
              </a:ext>
            </a:extLst>
          </p:cNvPr>
          <p:cNvSpPr txBox="1"/>
          <p:nvPr/>
        </p:nvSpPr>
        <p:spPr>
          <a:xfrm>
            <a:off x="1043608" y="1196752"/>
            <a:ext cx="1872208"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t>报文序号</a:t>
            </a:r>
          </a:p>
        </p:txBody>
      </p:sp>
      <p:sp>
        <p:nvSpPr>
          <p:cNvPr id="5" name="文本框 4">
            <a:extLst>
              <a:ext uri="{FF2B5EF4-FFF2-40B4-BE49-F238E27FC236}">
                <a16:creationId xmlns:a16="http://schemas.microsoft.com/office/drawing/2014/main" id="{45194D87-B57E-4772-82F2-53D64B9E9C61}"/>
              </a:ext>
            </a:extLst>
          </p:cNvPr>
          <p:cNvSpPr txBox="1"/>
          <p:nvPr/>
        </p:nvSpPr>
        <p:spPr>
          <a:xfrm>
            <a:off x="1043608" y="1772816"/>
            <a:ext cx="7779380" cy="830997"/>
          </a:xfrm>
          <a:prstGeom prst="rect">
            <a:avLst/>
          </a:prstGeom>
          <a:noFill/>
        </p:spPr>
        <p:txBody>
          <a:bodyPr wrap="square" rtlCol="0">
            <a:spAutoFit/>
          </a:bodyPr>
          <a:lstStyle/>
          <a:p>
            <a:r>
              <a:rPr lang="zh-CN" altLang="en-US" dirty="0"/>
              <a:t>为了能够区分尚未确认的报文，需要有更多报文序号。通常，如果</a:t>
            </a:r>
            <a:r>
              <a:rPr lang="en-US" altLang="zh-CN" dirty="0"/>
              <a:t>n=N</a:t>
            </a:r>
            <a:r>
              <a:rPr lang="zh-CN" altLang="en-US" dirty="0"/>
              <a:t>，则序号范围为</a:t>
            </a:r>
            <a:r>
              <a:rPr lang="en-US" altLang="zh-CN" dirty="0"/>
              <a:t>0~N</a:t>
            </a:r>
            <a:r>
              <a:rPr lang="zh-CN" altLang="en-US" dirty="0"/>
              <a:t>，共</a:t>
            </a:r>
            <a:r>
              <a:rPr lang="en-US" altLang="zh-CN" dirty="0"/>
              <a:t>n+1</a:t>
            </a:r>
            <a:r>
              <a:rPr lang="zh-CN" altLang="en-US" dirty="0"/>
              <a:t>个序号。</a:t>
            </a:r>
          </a:p>
        </p:txBody>
      </p:sp>
      <p:sp>
        <p:nvSpPr>
          <p:cNvPr id="6" name="文本框 5">
            <a:extLst>
              <a:ext uri="{FF2B5EF4-FFF2-40B4-BE49-F238E27FC236}">
                <a16:creationId xmlns:a16="http://schemas.microsoft.com/office/drawing/2014/main" id="{C802CB72-3F73-469C-BBB6-7721554A548E}"/>
              </a:ext>
            </a:extLst>
          </p:cNvPr>
          <p:cNvSpPr txBox="1"/>
          <p:nvPr/>
        </p:nvSpPr>
        <p:spPr>
          <a:xfrm>
            <a:off x="1043608" y="2852936"/>
            <a:ext cx="1008112" cy="461665"/>
          </a:xfrm>
          <a:prstGeom prst="rect">
            <a:avLst/>
          </a:prstGeom>
          <a:noFill/>
        </p:spPr>
        <p:txBody>
          <a:bodyPr wrap="square" rtlCol="0">
            <a:spAutoFit/>
          </a:bodyPr>
          <a:lstStyle/>
          <a:p>
            <a:r>
              <a:rPr lang="zh-CN" altLang="en-US" dirty="0"/>
              <a:t>例：</a:t>
            </a:r>
          </a:p>
        </p:txBody>
      </p:sp>
      <p:sp>
        <p:nvSpPr>
          <p:cNvPr id="7" name="矩形 6">
            <a:extLst>
              <a:ext uri="{FF2B5EF4-FFF2-40B4-BE49-F238E27FC236}">
                <a16:creationId xmlns:a16="http://schemas.microsoft.com/office/drawing/2014/main" id="{FBA2FEB0-4160-4A02-9DF5-DDBE76B7604D}"/>
              </a:ext>
            </a:extLst>
          </p:cNvPr>
          <p:cNvSpPr/>
          <p:nvPr/>
        </p:nvSpPr>
        <p:spPr>
          <a:xfrm>
            <a:off x="1763688" y="3350179"/>
            <a:ext cx="1342034" cy="461665"/>
          </a:xfrm>
          <a:prstGeom prst="rect">
            <a:avLst/>
          </a:prstGeom>
        </p:spPr>
        <p:txBody>
          <a:bodyPr wrap="none">
            <a:spAutoFit/>
          </a:bodyPr>
          <a:lstStyle/>
          <a:p>
            <a:r>
              <a:rPr lang="zh-CN" altLang="en-US" dirty="0"/>
              <a:t>如，</a:t>
            </a:r>
            <a:r>
              <a:rPr lang="en-US" altLang="zh-CN" dirty="0"/>
              <a:t>n=5</a:t>
            </a:r>
            <a:endParaRPr lang="zh-CN" altLang="en-US" dirty="0"/>
          </a:p>
        </p:txBody>
      </p:sp>
      <p:sp>
        <p:nvSpPr>
          <p:cNvPr id="8" name="矩形 7">
            <a:extLst>
              <a:ext uri="{FF2B5EF4-FFF2-40B4-BE49-F238E27FC236}">
                <a16:creationId xmlns:a16="http://schemas.microsoft.com/office/drawing/2014/main" id="{40AD3118-73B9-4503-A51B-DE4D8138D101}"/>
              </a:ext>
            </a:extLst>
          </p:cNvPr>
          <p:cNvSpPr/>
          <p:nvPr/>
        </p:nvSpPr>
        <p:spPr>
          <a:xfrm>
            <a:off x="1763688" y="3933056"/>
            <a:ext cx="4081567" cy="461665"/>
          </a:xfrm>
          <a:prstGeom prst="rect">
            <a:avLst/>
          </a:prstGeom>
        </p:spPr>
        <p:txBody>
          <a:bodyPr wrap="none">
            <a:spAutoFit/>
          </a:bodyPr>
          <a:lstStyle/>
          <a:p>
            <a:r>
              <a:rPr lang="zh-CN" altLang="en-US" dirty="0"/>
              <a:t>则，序号的范围为</a:t>
            </a:r>
            <a:r>
              <a:rPr lang="en-US" altLang="zh-CN" dirty="0"/>
              <a:t>0~5</a:t>
            </a:r>
            <a:r>
              <a:rPr lang="zh-CN" altLang="en-US" dirty="0"/>
              <a:t>，</a:t>
            </a:r>
            <a:r>
              <a:rPr lang="en-US" altLang="zh-CN" dirty="0"/>
              <a:t>n=N</a:t>
            </a:r>
            <a:endParaRPr lang="zh-CN" altLang="en-US" dirty="0"/>
          </a:p>
        </p:txBody>
      </p:sp>
      <p:sp>
        <p:nvSpPr>
          <p:cNvPr id="2" name="文本框 1">
            <a:extLst>
              <a:ext uri="{FF2B5EF4-FFF2-40B4-BE49-F238E27FC236}">
                <a16:creationId xmlns:a16="http://schemas.microsoft.com/office/drawing/2014/main" id="{EDC61609-A9D4-4776-99EA-303797FF84D2}"/>
              </a:ext>
            </a:extLst>
          </p:cNvPr>
          <p:cNvSpPr txBox="1"/>
          <p:nvPr/>
        </p:nvSpPr>
        <p:spPr>
          <a:xfrm>
            <a:off x="1763688" y="4515933"/>
            <a:ext cx="3960440" cy="461665"/>
          </a:xfrm>
          <a:prstGeom prst="rect">
            <a:avLst/>
          </a:prstGeom>
          <a:noFill/>
        </p:spPr>
        <p:txBody>
          <a:bodyPr wrap="square" rtlCol="0">
            <a:spAutoFit/>
          </a:bodyPr>
          <a:lstStyle/>
          <a:p>
            <a:r>
              <a:rPr lang="zh-CN" altLang="en-US" dirty="0"/>
              <a:t>因此，需要三位序号编码</a:t>
            </a:r>
          </a:p>
        </p:txBody>
      </p:sp>
      <p:sp>
        <p:nvSpPr>
          <p:cNvPr id="9" name="文本框 8">
            <a:extLst>
              <a:ext uri="{FF2B5EF4-FFF2-40B4-BE49-F238E27FC236}">
                <a16:creationId xmlns:a16="http://schemas.microsoft.com/office/drawing/2014/main" id="{54B6AE3A-1B58-451B-A57E-793B6DE22A9B}"/>
              </a:ext>
            </a:extLst>
          </p:cNvPr>
          <p:cNvSpPr txBox="1"/>
          <p:nvPr/>
        </p:nvSpPr>
        <p:spPr>
          <a:xfrm>
            <a:off x="1763688" y="5164127"/>
            <a:ext cx="3960440" cy="461665"/>
          </a:xfrm>
          <a:prstGeom prst="rect">
            <a:avLst/>
          </a:prstGeom>
          <a:noFill/>
        </p:spPr>
        <p:txBody>
          <a:bodyPr wrap="square" rtlCol="0">
            <a:spAutoFit/>
          </a:bodyPr>
          <a:lstStyle/>
          <a:p>
            <a:r>
              <a:rPr lang="zh-CN" altLang="en-US" dirty="0"/>
              <a:t>序号可以从</a:t>
            </a:r>
            <a:r>
              <a:rPr lang="en-US" altLang="zh-CN" dirty="0"/>
              <a:t>0~7</a:t>
            </a:r>
            <a:endParaRPr lang="zh-CN" altLang="en-US" dirty="0"/>
          </a:p>
        </p:txBody>
      </p:sp>
    </p:spTree>
    <p:extLst>
      <p:ext uri="{BB962C8B-B14F-4D97-AF65-F5344CB8AC3E}">
        <p14:creationId xmlns:p14="http://schemas.microsoft.com/office/powerpoint/2010/main" val="42242462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 grpId="0"/>
      <p:bldP spid="9"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C1FA91E-E0B4-4D20-912A-60E7A551D74F}"/>
              </a:ext>
            </a:extLst>
          </p:cNvPr>
          <p:cNvSpPr txBox="1"/>
          <p:nvPr/>
        </p:nvSpPr>
        <p:spPr>
          <a:xfrm>
            <a:off x="1331640" y="1268760"/>
            <a:ext cx="3960440" cy="461665"/>
          </a:xfrm>
          <a:prstGeom prst="rect">
            <a:avLst/>
          </a:prstGeom>
          <a:noFill/>
        </p:spPr>
        <p:txBody>
          <a:bodyPr wrap="square" rtlCol="0">
            <a:spAutoFit/>
          </a:bodyPr>
          <a:lstStyle/>
          <a:p>
            <a:r>
              <a:rPr lang="zh-CN" altLang="en-US" dirty="0"/>
              <a:t>序号的生成采用循环方法。</a:t>
            </a:r>
          </a:p>
        </p:txBody>
      </p:sp>
      <p:sp>
        <p:nvSpPr>
          <p:cNvPr id="5" name="文本框 4">
            <a:extLst>
              <a:ext uri="{FF2B5EF4-FFF2-40B4-BE49-F238E27FC236}">
                <a16:creationId xmlns:a16="http://schemas.microsoft.com/office/drawing/2014/main" id="{04F61C8E-745B-44DC-ABC0-BA116B165363}"/>
              </a:ext>
            </a:extLst>
          </p:cNvPr>
          <p:cNvSpPr txBox="1"/>
          <p:nvPr/>
        </p:nvSpPr>
        <p:spPr>
          <a:xfrm>
            <a:off x="1331640" y="2036429"/>
            <a:ext cx="3676789" cy="1569660"/>
          </a:xfrm>
          <a:prstGeom prst="rect">
            <a:avLst/>
          </a:prstGeom>
          <a:noFill/>
        </p:spPr>
        <p:txBody>
          <a:bodyPr wrap="square" rtlCol="0">
            <a:spAutoFit/>
          </a:bodyPr>
          <a:lstStyle/>
          <a:p>
            <a:r>
              <a:rPr lang="zh-CN" altLang="en-US" dirty="0"/>
              <a:t>在不可靠的网络中，由于超时造成的重复确认包可能会对已经发生循环的序号产生误认。</a:t>
            </a:r>
          </a:p>
        </p:txBody>
      </p:sp>
      <p:cxnSp>
        <p:nvCxnSpPr>
          <p:cNvPr id="7" name="直接箭头连接符 6">
            <a:extLst>
              <a:ext uri="{FF2B5EF4-FFF2-40B4-BE49-F238E27FC236}">
                <a16:creationId xmlns:a16="http://schemas.microsoft.com/office/drawing/2014/main" id="{FF143E72-727C-4485-B764-03AD5DBF3484}"/>
              </a:ext>
            </a:extLst>
          </p:cNvPr>
          <p:cNvCxnSpPr/>
          <p:nvPr/>
        </p:nvCxnSpPr>
        <p:spPr bwMode="auto">
          <a:xfrm>
            <a:off x="6012160" y="1268760"/>
            <a:ext cx="0" cy="5040560"/>
          </a:xfrm>
          <a:prstGeom prst="straightConnector1">
            <a:avLst/>
          </a:prstGeom>
          <a:solidFill>
            <a:schemeClr val="accent1"/>
          </a:solidFill>
          <a:ln w="38100"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 name="直接箭头连接符 7">
            <a:extLst>
              <a:ext uri="{FF2B5EF4-FFF2-40B4-BE49-F238E27FC236}">
                <a16:creationId xmlns:a16="http://schemas.microsoft.com/office/drawing/2014/main" id="{FF70A960-AE36-491C-8E29-48C3794C54A2}"/>
              </a:ext>
            </a:extLst>
          </p:cNvPr>
          <p:cNvCxnSpPr/>
          <p:nvPr/>
        </p:nvCxnSpPr>
        <p:spPr bwMode="auto">
          <a:xfrm>
            <a:off x="7524328" y="1268760"/>
            <a:ext cx="0" cy="5040560"/>
          </a:xfrm>
          <a:prstGeom prst="straightConnector1">
            <a:avLst/>
          </a:prstGeom>
          <a:solidFill>
            <a:schemeClr val="accent1"/>
          </a:solidFill>
          <a:ln w="38100"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 name="文本框 8">
            <a:extLst>
              <a:ext uri="{FF2B5EF4-FFF2-40B4-BE49-F238E27FC236}">
                <a16:creationId xmlns:a16="http://schemas.microsoft.com/office/drawing/2014/main" id="{E1DEBCB9-2278-4006-90A3-160826A6FA14}"/>
              </a:ext>
            </a:extLst>
          </p:cNvPr>
          <p:cNvSpPr txBox="1"/>
          <p:nvPr/>
        </p:nvSpPr>
        <p:spPr>
          <a:xfrm>
            <a:off x="5647374" y="836712"/>
            <a:ext cx="877669" cy="461665"/>
          </a:xfrm>
          <a:prstGeom prst="rect">
            <a:avLst/>
          </a:prstGeom>
          <a:noFill/>
        </p:spPr>
        <p:txBody>
          <a:bodyPr wrap="square" rtlCol="0">
            <a:spAutoFit/>
          </a:bodyPr>
          <a:lstStyle/>
          <a:p>
            <a:r>
              <a:rPr lang="en-US" altLang="zh-CN" dirty="0"/>
              <a:t>V(S)</a:t>
            </a:r>
            <a:endParaRPr lang="zh-CN" altLang="en-US" dirty="0"/>
          </a:p>
        </p:txBody>
      </p:sp>
      <p:sp>
        <p:nvSpPr>
          <p:cNvPr id="10" name="文本框 9">
            <a:extLst>
              <a:ext uri="{FF2B5EF4-FFF2-40B4-BE49-F238E27FC236}">
                <a16:creationId xmlns:a16="http://schemas.microsoft.com/office/drawing/2014/main" id="{1F4A9ABD-2CE3-4C8C-AA39-99DBB1BD1384}"/>
              </a:ext>
            </a:extLst>
          </p:cNvPr>
          <p:cNvSpPr txBox="1"/>
          <p:nvPr/>
        </p:nvSpPr>
        <p:spPr>
          <a:xfrm>
            <a:off x="7164288" y="836712"/>
            <a:ext cx="877669" cy="461665"/>
          </a:xfrm>
          <a:prstGeom prst="rect">
            <a:avLst/>
          </a:prstGeom>
          <a:noFill/>
        </p:spPr>
        <p:txBody>
          <a:bodyPr wrap="square" rtlCol="0">
            <a:spAutoFit/>
          </a:bodyPr>
          <a:lstStyle/>
          <a:p>
            <a:r>
              <a:rPr lang="en-US" altLang="zh-CN" dirty="0"/>
              <a:t>V(R)</a:t>
            </a:r>
            <a:endParaRPr lang="zh-CN" altLang="en-US" dirty="0"/>
          </a:p>
        </p:txBody>
      </p:sp>
      <p:grpSp>
        <p:nvGrpSpPr>
          <p:cNvPr id="14" name="组合 13">
            <a:extLst>
              <a:ext uri="{FF2B5EF4-FFF2-40B4-BE49-F238E27FC236}">
                <a16:creationId xmlns:a16="http://schemas.microsoft.com/office/drawing/2014/main" id="{96D8A072-BE9B-4C54-83A5-A29CC1541D5C}"/>
              </a:ext>
            </a:extLst>
          </p:cNvPr>
          <p:cNvGrpSpPr/>
          <p:nvPr/>
        </p:nvGrpSpPr>
        <p:grpSpPr>
          <a:xfrm>
            <a:off x="6086209" y="1189493"/>
            <a:ext cx="1438119" cy="439307"/>
            <a:chOff x="6086209" y="1189493"/>
            <a:chExt cx="1438119" cy="439307"/>
          </a:xfrm>
        </p:grpSpPr>
        <p:cxnSp>
          <p:nvCxnSpPr>
            <p:cNvPr id="12" name="直接箭头连接符 11">
              <a:extLst>
                <a:ext uri="{FF2B5EF4-FFF2-40B4-BE49-F238E27FC236}">
                  <a16:creationId xmlns:a16="http://schemas.microsoft.com/office/drawing/2014/main" id="{3BA79020-8E51-4FD3-A6DE-82A6C7B5640F}"/>
                </a:ext>
              </a:extLst>
            </p:cNvPr>
            <p:cNvCxnSpPr>
              <a:stCxn id="9" idx="2"/>
            </p:cNvCxnSpPr>
            <p:nvPr/>
          </p:nvCxnSpPr>
          <p:spPr bwMode="auto">
            <a:xfrm>
              <a:off x="6086209" y="1298377"/>
              <a:ext cx="1438119" cy="330423"/>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 name="文本框 12">
              <a:extLst>
                <a:ext uri="{FF2B5EF4-FFF2-40B4-BE49-F238E27FC236}">
                  <a16:creationId xmlns:a16="http://schemas.microsoft.com/office/drawing/2014/main" id="{0790563A-3D5D-428F-BF1A-C9106B295BFE}"/>
                </a:ext>
              </a:extLst>
            </p:cNvPr>
            <p:cNvSpPr txBox="1"/>
            <p:nvPr/>
          </p:nvSpPr>
          <p:spPr>
            <a:xfrm rot="842714">
              <a:off x="6520638" y="1189493"/>
              <a:ext cx="648055" cy="276999"/>
            </a:xfrm>
            <a:prstGeom prst="rect">
              <a:avLst/>
            </a:prstGeom>
            <a:noFill/>
          </p:spPr>
          <p:txBody>
            <a:bodyPr wrap="square" rtlCol="0">
              <a:spAutoFit/>
            </a:bodyPr>
            <a:lstStyle/>
            <a:p>
              <a:r>
                <a:rPr lang="en-US" altLang="zh-CN" sz="1200" dirty="0">
                  <a:latin typeface="+mn-ea"/>
                  <a:ea typeface="+mn-ea"/>
                </a:rPr>
                <a:t>F</a:t>
              </a:r>
              <a:r>
                <a:rPr lang="zh-CN" altLang="en-US" sz="1200" dirty="0">
                  <a:latin typeface="+mn-ea"/>
                  <a:ea typeface="+mn-ea"/>
                </a:rPr>
                <a:t>（</a:t>
              </a:r>
              <a:r>
                <a:rPr lang="en-US" altLang="zh-CN" sz="1200" dirty="0">
                  <a:latin typeface="+mn-ea"/>
                  <a:ea typeface="+mn-ea"/>
                </a:rPr>
                <a:t>0</a:t>
              </a:r>
              <a:r>
                <a:rPr lang="zh-CN" altLang="en-US" sz="1200" dirty="0">
                  <a:latin typeface="+mn-ea"/>
                  <a:ea typeface="+mn-ea"/>
                </a:rPr>
                <a:t>）</a:t>
              </a:r>
            </a:p>
          </p:txBody>
        </p:sp>
      </p:grpSp>
      <p:grpSp>
        <p:nvGrpSpPr>
          <p:cNvPr id="2" name="组合 1">
            <a:extLst>
              <a:ext uri="{FF2B5EF4-FFF2-40B4-BE49-F238E27FC236}">
                <a16:creationId xmlns:a16="http://schemas.microsoft.com/office/drawing/2014/main" id="{9D951701-66A3-4A95-A1EA-60796D0DEEE6}"/>
              </a:ext>
            </a:extLst>
          </p:cNvPr>
          <p:cNvGrpSpPr/>
          <p:nvPr/>
        </p:nvGrpSpPr>
        <p:grpSpPr>
          <a:xfrm>
            <a:off x="6423008" y="1519917"/>
            <a:ext cx="1101320" cy="396915"/>
            <a:chOff x="6423008" y="1519917"/>
            <a:chExt cx="1101320" cy="396915"/>
          </a:xfrm>
        </p:grpSpPr>
        <p:cxnSp>
          <p:nvCxnSpPr>
            <p:cNvPr id="16" name="直接箭头连接符 15">
              <a:extLst>
                <a:ext uri="{FF2B5EF4-FFF2-40B4-BE49-F238E27FC236}">
                  <a16:creationId xmlns:a16="http://schemas.microsoft.com/office/drawing/2014/main" id="{B975E563-BA7E-4E19-9A5A-2FD8C6CD1FD7}"/>
                </a:ext>
              </a:extLst>
            </p:cNvPr>
            <p:cNvCxnSpPr/>
            <p:nvPr/>
          </p:nvCxnSpPr>
          <p:spPr bwMode="auto">
            <a:xfrm flipH="1">
              <a:off x="6444208" y="1628800"/>
              <a:ext cx="1080120" cy="288032"/>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文本框 16">
              <a:extLst>
                <a:ext uri="{FF2B5EF4-FFF2-40B4-BE49-F238E27FC236}">
                  <a16:creationId xmlns:a16="http://schemas.microsoft.com/office/drawing/2014/main" id="{35639423-70D4-4351-B96E-A942FABE5AB2}"/>
                </a:ext>
              </a:extLst>
            </p:cNvPr>
            <p:cNvSpPr txBox="1"/>
            <p:nvPr/>
          </p:nvSpPr>
          <p:spPr>
            <a:xfrm rot="20714712">
              <a:off x="6423008" y="1519917"/>
              <a:ext cx="864095" cy="276999"/>
            </a:xfrm>
            <a:prstGeom prst="rect">
              <a:avLst/>
            </a:prstGeom>
            <a:noFill/>
          </p:spPr>
          <p:txBody>
            <a:bodyPr wrap="square" rtlCol="0">
              <a:spAutoFit/>
            </a:bodyPr>
            <a:lstStyle/>
            <a:p>
              <a:r>
                <a:rPr lang="en-US" altLang="zh-CN" sz="1200" dirty="0">
                  <a:latin typeface="+mn-ea"/>
                  <a:ea typeface="+mn-ea"/>
                </a:rPr>
                <a:t>ACK</a:t>
              </a:r>
              <a:r>
                <a:rPr lang="zh-CN" altLang="en-US" sz="1200" dirty="0">
                  <a:latin typeface="+mn-ea"/>
                  <a:ea typeface="+mn-ea"/>
                </a:rPr>
                <a:t>（</a:t>
              </a:r>
              <a:r>
                <a:rPr lang="en-US" altLang="zh-CN" sz="1200" dirty="0">
                  <a:latin typeface="+mn-ea"/>
                  <a:ea typeface="+mn-ea"/>
                </a:rPr>
                <a:t>0</a:t>
              </a:r>
              <a:r>
                <a:rPr lang="zh-CN" altLang="en-US" sz="1200" dirty="0">
                  <a:latin typeface="+mn-ea"/>
                  <a:ea typeface="+mn-ea"/>
                </a:rPr>
                <a:t>）</a:t>
              </a:r>
            </a:p>
          </p:txBody>
        </p:sp>
      </p:grpSp>
      <p:sp>
        <p:nvSpPr>
          <p:cNvPr id="18" name="乘号 17">
            <a:extLst>
              <a:ext uri="{FF2B5EF4-FFF2-40B4-BE49-F238E27FC236}">
                <a16:creationId xmlns:a16="http://schemas.microsoft.com/office/drawing/2014/main" id="{AF7C73BF-7FE5-454F-AF3C-B539D774CF72}"/>
              </a:ext>
            </a:extLst>
          </p:cNvPr>
          <p:cNvSpPr/>
          <p:nvPr/>
        </p:nvSpPr>
        <p:spPr bwMode="auto">
          <a:xfrm>
            <a:off x="6545327" y="1739956"/>
            <a:ext cx="216022" cy="288032"/>
          </a:xfrm>
          <a:prstGeom prst="mathMultiply">
            <a:avLst/>
          </a:prstGeom>
          <a:solidFill>
            <a:srgbClr val="FF0000"/>
          </a:solidFill>
          <a:ln>
            <a:noFill/>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grpSp>
        <p:nvGrpSpPr>
          <p:cNvPr id="29" name="组合 28">
            <a:extLst>
              <a:ext uri="{FF2B5EF4-FFF2-40B4-BE49-F238E27FC236}">
                <a16:creationId xmlns:a16="http://schemas.microsoft.com/office/drawing/2014/main" id="{3A0C4038-A074-4316-BBFF-FFC56F551C9E}"/>
              </a:ext>
            </a:extLst>
          </p:cNvPr>
          <p:cNvGrpSpPr/>
          <p:nvPr/>
        </p:nvGrpSpPr>
        <p:grpSpPr>
          <a:xfrm>
            <a:off x="5430055" y="1199066"/>
            <a:ext cx="549330" cy="828922"/>
            <a:chOff x="5105069" y="3536182"/>
            <a:chExt cx="549330" cy="828922"/>
          </a:xfrm>
        </p:grpSpPr>
        <p:pic>
          <p:nvPicPr>
            <p:cNvPr id="19" name="图片 18">
              <a:extLst>
                <a:ext uri="{FF2B5EF4-FFF2-40B4-BE49-F238E27FC236}">
                  <a16:creationId xmlns:a16="http://schemas.microsoft.com/office/drawing/2014/main" id="{125413E2-0042-40C2-97B5-41F19ED5CFA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5124469" y="3536182"/>
              <a:ext cx="473027" cy="828922"/>
            </a:xfrm>
            <a:prstGeom prst="rect">
              <a:avLst/>
            </a:prstGeom>
          </p:spPr>
        </p:pic>
        <p:cxnSp>
          <p:nvCxnSpPr>
            <p:cNvPr id="21" name="直接连接符 20">
              <a:extLst>
                <a:ext uri="{FF2B5EF4-FFF2-40B4-BE49-F238E27FC236}">
                  <a16:creationId xmlns:a16="http://schemas.microsoft.com/office/drawing/2014/main" id="{550BD12D-1BC2-48A4-A4EB-B5D62745C03D}"/>
                </a:ext>
              </a:extLst>
            </p:cNvPr>
            <p:cNvCxnSpPr>
              <a:cxnSpLocks/>
            </p:cNvCxnSpPr>
            <p:nvPr/>
          </p:nvCxnSpPr>
          <p:spPr bwMode="auto">
            <a:xfrm>
              <a:off x="5105069" y="4293096"/>
              <a:ext cx="541379" cy="0"/>
            </a:xfrm>
            <a:prstGeom prst="line">
              <a:avLst/>
            </a:prstGeom>
            <a:solidFill>
              <a:schemeClr val="accent1"/>
            </a:solidFill>
            <a:ln w="190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 name="直接连接符 25">
              <a:extLst>
                <a:ext uri="{FF2B5EF4-FFF2-40B4-BE49-F238E27FC236}">
                  <a16:creationId xmlns:a16="http://schemas.microsoft.com/office/drawing/2014/main" id="{83225C83-50DE-46F9-B374-82B999BA7935}"/>
                </a:ext>
              </a:extLst>
            </p:cNvPr>
            <p:cNvCxnSpPr>
              <a:cxnSpLocks/>
            </p:cNvCxnSpPr>
            <p:nvPr/>
          </p:nvCxnSpPr>
          <p:spPr bwMode="auto">
            <a:xfrm>
              <a:off x="5113020" y="3645024"/>
              <a:ext cx="541379" cy="0"/>
            </a:xfrm>
            <a:prstGeom prst="line">
              <a:avLst/>
            </a:prstGeom>
            <a:solidFill>
              <a:schemeClr val="accent1"/>
            </a:solidFill>
            <a:ln w="190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30" name="组合 29">
            <a:extLst>
              <a:ext uri="{FF2B5EF4-FFF2-40B4-BE49-F238E27FC236}">
                <a16:creationId xmlns:a16="http://schemas.microsoft.com/office/drawing/2014/main" id="{2450A06B-CF15-45E4-9EAD-5A91B7CC2353}"/>
              </a:ext>
            </a:extLst>
          </p:cNvPr>
          <p:cNvGrpSpPr/>
          <p:nvPr/>
        </p:nvGrpSpPr>
        <p:grpSpPr>
          <a:xfrm>
            <a:off x="6056080" y="1897083"/>
            <a:ext cx="1438119" cy="439307"/>
            <a:chOff x="6086209" y="1189493"/>
            <a:chExt cx="1438119" cy="439307"/>
          </a:xfrm>
        </p:grpSpPr>
        <p:cxnSp>
          <p:nvCxnSpPr>
            <p:cNvPr id="31" name="直接箭头连接符 30">
              <a:extLst>
                <a:ext uri="{FF2B5EF4-FFF2-40B4-BE49-F238E27FC236}">
                  <a16:creationId xmlns:a16="http://schemas.microsoft.com/office/drawing/2014/main" id="{DF12692C-07AB-41EA-A4A2-902F037E0B1C}"/>
                </a:ext>
              </a:extLst>
            </p:cNvPr>
            <p:cNvCxnSpPr/>
            <p:nvPr/>
          </p:nvCxnSpPr>
          <p:spPr bwMode="auto">
            <a:xfrm>
              <a:off x="6086209" y="1298377"/>
              <a:ext cx="1438119" cy="330423"/>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 name="文本框 31">
              <a:extLst>
                <a:ext uri="{FF2B5EF4-FFF2-40B4-BE49-F238E27FC236}">
                  <a16:creationId xmlns:a16="http://schemas.microsoft.com/office/drawing/2014/main" id="{9B5FEE10-D12F-43D9-BEF7-B858A42559DB}"/>
                </a:ext>
              </a:extLst>
            </p:cNvPr>
            <p:cNvSpPr txBox="1"/>
            <p:nvPr/>
          </p:nvSpPr>
          <p:spPr>
            <a:xfrm rot="842714">
              <a:off x="6520638" y="1189493"/>
              <a:ext cx="648055" cy="276999"/>
            </a:xfrm>
            <a:prstGeom prst="rect">
              <a:avLst/>
            </a:prstGeom>
            <a:noFill/>
          </p:spPr>
          <p:txBody>
            <a:bodyPr wrap="square" rtlCol="0">
              <a:spAutoFit/>
            </a:bodyPr>
            <a:lstStyle/>
            <a:p>
              <a:r>
                <a:rPr lang="en-US" altLang="zh-CN" sz="1200" dirty="0">
                  <a:latin typeface="+mn-ea"/>
                  <a:ea typeface="+mn-ea"/>
                </a:rPr>
                <a:t>F</a:t>
              </a:r>
              <a:r>
                <a:rPr lang="zh-CN" altLang="en-US" sz="1200" dirty="0">
                  <a:latin typeface="+mn-ea"/>
                  <a:ea typeface="+mn-ea"/>
                </a:rPr>
                <a:t>（</a:t>
              </a:r>
              <a:r>
                <a:rPr lang="en-US" altLang="zh-CN" sz="1200" dirty="0">
                  <a:latin typeface="+mn-ea"/>
                  <a:ea typeface="+mn-ea"/>
                </a:rPr>
                <a:t>0</a:t>
              </a:r>
              <a:r>
                <a:rPr lang="zh-CN" altLang="en-US" sz="1200" dirty="0">
                  <a:latin typeface="+mn-ea"/>
                  <a:ea typeface="+mn-ea"/>
                </a:rPr>
                <a:t>）</a:t>
              </a:r>
            </a:p>
          </p:txBody>
        </p:sp>
      </p:grpSp>
      <p:grpSp>
        <p:nvGrpSpPr>
          <p:cNvPr id="36" name="组合 35">
            <a:extLst>
              <a:ext uri="{FF2B5EF4-FFF2-40B4-BE49-F238E27FC236}">
                <a16:creationId xmlns:a16="http://schemas.microsoft.com/office/drawing/2014/main" id="{B72987F1-1D15-4577-A311-B1A6FE8683ED}"/>
              </a:ext>
            </a:extLst>
          </p:cNvPr>
          <p:cNvGrpSpPr/>
          <p:nvPr/>
        </p:nvGrpSpPr>
        <p:grpSpPr>
          <a:xfrm>
            <a:off x="6012160" y="2287026"/>
            <a:ext cx="1484185" cy="448552"/>
            <a:chOff x="6012160" y="2287026"/>
            <a:chExt cx="1484185" cy="448552"/>
          </a:xfrm>
        </p:grpSpPr>
        <p:cxnSp>
          <p:nvCxnSpPr>
            <p:cNvPr id="33" name="直接箭头连接符 32">
              <a:extLst>
                <a:ext uri="{FF2B5EF4-FFF2-40B4-BE49-F238E27FC236}">
                  <a16:creationId xmlns:a16="http://schemas.microsoft.com/office/drawing/2014/main" id="{119BB949-D295-42C5-AF4C-C3BE81CF28AB}"/>
                </a:ext>
              </a:extLst>
            </p:cNvPr>
            <p:cNvCxnSpPr>
              <a:cxnSpLocks/>
            </p:cNvCxnSpPr>
            <p:nvPr/>
          </p:nvCxnSpPr>
          <p:spPr bwMode="auto">
            <a:xfrm flipH="1">
              <a:off x="6012160" y="2395909"/>
              <a:ext cx="1484185" cy="339669"/>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 name="文本框 33">
              <a:extLst>
                <a:ext uri="{FF2B5EF4-FFF2-40B4-BE49-F238E27FC236}">
                  <a16:creationId xmlns:a16="http://schemas.microsoft.com/office/drawing/2014/main" id="{23A8DCF1-FB23-4BDE-B95B-817BEB653895}"/>
                </a:ext>
              </a:extLst>
            </p:cNvPr>
            <p:cNvSpPr txBox="1"/>
            <p:nvPr/>
          </p:nvSpPr>
          <p:spPr>
            <a:xfrm rot="20714712">
              <a:off x="6395025" y="2287026"/>
              <a:ext cx="864095" cy="276999"/>
            </a:xfrm>
            <a:prstGeom prst="rect">
              <a:avLst/>
            </a:prstGeom>
            <a:noFill/>
          </p:spPr>
          <p:txBody>
            <a:bodyPr wrap="square" rtlCol="0">
              <a:spAutoFit/>
            </a:bodyPr>
            <a:lstStyle/>
            <a:p>
              <a:r>
                <a:rPr lang="en-US" altLang="zh-CN" sz="1200" dirty="0">
                  <a:latin typeface="+mn-ea"/>
                  <a:ea typeface="+mn-ea"/>
                </a:rPr>
                <a:t>ACK</a:t>
              </a:r>
              <a:r>
                <a:rPr lang="zh-CN" altLang="en-US" sz="1200" dirty="0">
                  <a:latin typeface="+mn-ea"/>
                  <a:ea typeface="+mn-ea"/>
                </a:rPr>
                <a:t>（</a:t>
              </a:r>
              <a:r>
                <a:rPr lang="en-US" altLang="zh-CN" sz="1200" dirty="0">
                  <a:latin typeface="+mn-ea"/>
                  <a:ea typeface="+mn-ea"/>
                </a:rPr>
                <a:t>0</a:t>
              </a:r>
              <a:r>
                <a:rPr lang="zh-CN" altLang="en-US" sz="1200" dirty="0">
                  <a:latin typeface="+mn-ea"/>
                  <a:ea typeface="+mn-ea"/>
                </a:rPr>
                <a:t>）</a:t>
              </a:r>
            </a:p>
          </p:txBody>
        </p:sp>
      </p:grpSp>
      <p:grpSp>
        <p:nvGrpSpPr>
          <p:cNvPr id="37" name="组合 36">
            <a:extLst>
              <a:ext uri="{FF2B5EF4-FFF2-40B4-BE49-F238E27FC236}">
                <a16:creationId xmlns:a16="http://schemas.microsoft.com/office/drawing/2014/main" id="{AEA1CAA8-F1AD-4561-AF2F-1D0AD0F60F74}"/>
              </a:ext>
            </a:extLst>
          </p:cNvPr>
          <p:cNvGrpSpPr/>
          <p:nvPr/>
        </p:nvGrpSpPr>
        <p:grpSpPr>
          <a:xfrm>
            <a:off x="6068735" y="2698032"/>
            <a:ext cx="1438119" cy="439307"/>
            <a:chOff x="6086209" y="1189493"/>
            <a:chExt cx="1438119" cy="439307"/>
          </a:xfrm>
        </p:grpSpPr>
        <p:cxnSp>
          <p:nvCxnSpPr>
            <p:cNvPr id="38" name="直接箭头连接符 37">
              <a:extLst>
                <a:ext uri="{FF2B5EF4-FFF2-40B4-BE49-F238E27FC236}">
                  <a16:creationId xmlns:a16="http://schemas.microsoft.com/office/drawing/2014/main" id="{995EBB7C-FAFD-4538-9F62-121E47C09955}"/>
                </a:ext>
              </a:extLst>
            </p:cNvPr>
            <p:cNvCxnSpPr/>
            <p:nvPr/>
          </p:nvCxnSpPr>
          <p:spPr bwMode="auto">
            <a:xfrm>
              <a:off x="6086209" y="1298377"/>
              <a:ext cx="1438119" cy="330423"/>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9" name="文本框 38">
              <a:extLst>
                <a:ext uri="{FF2B5EF4-FFF2-40B4-BE49-F238E27FC236}">
                  <a16:creationId xmlns:a16="http://schemas.microsoft.com/office/drawing/2014/main" id="{5C8F97E0-2E78-4B43-8BA9-E01DC6BC4908}"/>
                </a:ext>
              </a:extLst>
            </p:cNvPr>
            <p:cNvSpPr txBox="1"/>
            <p:nvPr/>
          </p:nvSpPr>
          <p:spPr>
            <a:xfrm rot="842714">
              <a:off x="6520638" y="1189493"/>
              <a:ext cx="648055" cy="276999"/>
            </a:xfrm>
            <a:prstGeom prst="rect">
              <a:avLst/>
            </a:prstGeom>
            <a:noFill/>
          </p:spPr>
          <p:txBody>
            <a:bodyPr wrap="square" rtlCol="0">
              <a:spAutoFit/>
            </a:bodyPr>
            <a:lstStyle/>
            <a:p>
              <a:r>
                <a:rPr lang="en-US" altLang="zh-CN" sz="1200" dirty="0">
                  <a:latin typeface="+mn-ea"/>
                  <a:ea typeface="+mn-ea"/>
                </a:rPr>
                <a:t>F</a:t>
              </a:r>
              <a:r>
                <a:rPr lang="zh-CN" altLang="en-US" sz="1200" dirty="0">
                  <a:latin typeface="+mn-ea"/>
                  <a:ea typeface="+mn-ea"/>
                </a:rPr>
                <a:t>（</a:t>
              </a:r>
              <a:r>
                <a:rPr lang="en-US" altLang="zh-CN" sz="1200" dirty="0">
                  <a:latin typeface="+mn-ea"/>
                  <a:ea typeface="+mn-ea"/>
                </a:rPr>
                <a:t>1</a:t>
              </a:r>
              <a:r>
                <a:rPr lang="zh-CN" altLang="en-US" sz="1200" dirty="0">
                  <a:latin typeface="+mn-ea"/>
                  <a:ea typeface="+mn-ea"/>
                </a:rPr>
                <a:t>）</a:t>
              </a:r>
            </a:p>
          </p:txBody>
        </p:sp>
      </p:grpSp>
      <p:grpSp>
        <p:nvGrpSpPr>
          <p:cNvPr id="40" name="组合 39">
            <a:extLst>
              <a:ext uri="{FF2B5EF4-FFF2-40B4-BE49-F238E27FC236}">
                <a16:creationId xmlns:a16="http://schemas.microsoft.com/office/drawing/2014/main" id="{8D7A96B1-74E1-4514-A4FC-D31CF871592B}"/>
              </a:ext>
            </a:extLst>
          </p:cNvPr>
          <p:cNvGrpSpPr/>
          <p:nvPr/>
        </p:nvGrpSpPr>
        <p:grpSpPr>
          <a:xfrm>
            <a:off x="6002840" y="3071503"/>
            <a:ext cx="1484185" cy="448552"/>
            <a:chOff x="6012160" y="2287026"/>
            <a:chExt cx="1484185" cy="448552"/>
          </a:xfrm>
        </p:grpSpPr>
        <p:cxnSp>
          <p:nvCxnSpPr>
            <p:cNvPr id="41" name="直接箭头连接符 40">
              <a:extLst>
                <a:ext uri="{FF2B5EF4-FFF2-40B4-BE49-F238E27FC236}">
                  <a16:creationId xmlns:a16="http://schemas.microsoft.com/office/drawing/2014/main" id="{B23665F5-686C-4AEC-B999-BED53132746D}"/>
                </a:ext>
              </a:extLst>
            </p:cNvPr>
            <p:cNvCxnSpPr>
              <a:cxnSpLocks/>
            </p:cNvCxnSpPr>
            <p:nvPr/>
          </p:nvCxnSpPr>
          <p:spPr bwMode="auto">
            <a:xfrm flipH="1">
              <a:off x="6012160" y="2395909"/>
              <a:ext cx="1484185" cy="339669"/>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2" name="文本框 41">
              <a:extLst>
                <a:ext uri="{FF2B5EF4-FFF2-40B4-BE49-F238E27FC236}">
                  <a16:creationId xmlns:a16="http://schemas.microsoft.com/office/drawing/2014/main" id="{81ABDCA0-45F8-4C47-BF9F-2152C7612FFF}"/>
                </a:ext>
              </a:extLst>
            </p:cNvPr>
            <p:cNvSpPr txBox="1"/>
            <p:nvPr/>
          </p:nvSpPr>
          <p:spPr>
            <a:xfrm rot="20714712">
              <a:off x="6395025" y="2287026"/>
              <a:ext cx="864095" cy="276999"/>
            </a:xfrm>
            <a:prstGeom prst="rect">
              <a:avLst/>
            </a:prstGeom>
            <a:noFill/>
          </p:spPr>
          <p:txBody>
            <a:bodyPr wrap="square" rtlCol="0">
              <a:spAutoFit/>
            </a:bodyPr>
            <a:lstStyle/>
            <a:p>
              <a:r>
                <a:rPr lang="en-US" altLang="zh-CN" sz="1200" dirty="0">
                  <a:latin typeface="+mn-ea"/>
                  <a:ea typeface="+mn-ea"/>
                </a:rPr>
                <a:t>ACK</a:t>
              </a:r>
              <a:r>
                <a:rPr lang="zh-CN" altLang="en-US" sz="1200" dirty="0">
                  <a:latin typeface="+mn-ea"/>
                  <a:ea typeface="+mn-ea"/>
                </a:rPr>
                <a:t>（</a:t>
              </a:r>
              <a:r>
                <a:rPr lang="en-US" altLang="zh-CN" sz="1200" dirty="0">
                  <a:latin typeface="+mn-ea"/>
                  <a:ea typeface="+mn-ea"/>
                </a:rPr>
                <a:t>1</a:t>
              </a:r>
              <a:r>
                <a:rPr lang="zh-CN" altLang="en-US" sz="1200" dirty="0">
                  <a:latin typeface="+mn-ea"/>
                  <a:ea typeface="+mn-ea"/>
                </a:rPr>
                <a:t>）</a:t>
              </a:r>
            </a:p>
          </p:txBody>
        </p:sp>
      </p:grpSp>
      <p:grpSp>
        <p:nvGrpSpPr>
          <p:cNvPr id="43" name="组合 42">
            <a:extLst>
              <a:ext uri="{FF2B5EF4-FFF2-40B4-BE49-F238E27FC236}">
                <a16:creationId xmlns:a16="http://schemas.microsoft.com/office/drawing/2014/main" id="{3A9AA205-C2E7-4630-9602-92E3DFE15F51}"/>
              </a:ext>
            </a:extLst>
          </p:cNvPr>
          <p:cNvGrpSpPr/>
          <p:nvPr/>
        </p:nvGrpSpPr>
        <p:grpSpPr>
          <a:xfrm>
            <a:off x="6047166" y="3454115"/>
            <a:ext cx="1438119" cy="439307"/>
            <a:chOff x="6086209" y="1189493"/>
            <a:chExt cx="1438119" cy="439307"/>
          </a:xfrm>
        </p:grpSpPr>
        <p:cxnSp>
          <p:nvCxnSpPr>
            <p:cNvPr id="44" name="直接箭头连接符 43">
              <a:extLst>
                <a:ext uri="{FF2B5EF4-FFF2-40B4-BE49-F238E27FC236}">
                  <a16:creationId xmlns:a16="http://schemas.microsoft.com/office/drawing/2014/main" id="{1788160F-F108-4E48-B264-EA903C6199F1}"/>
                </a:ext>
              </a:extLst>
            </p:cNvPr>
            <p:cNvCxnSpPr/>
            <p:nvPr/>
          </p:nvCxnSpPr>
          <p:spPr bwMode="auto">
            <a:xfrm>
              <a:off x="6086209" y="1298377"/>
              <a:ext cx="1438119" cy="330423"/>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 name="文本框 44">
              <a:extLst>
                <a:ext uri="{FF2B5EF4-FFF2-40B4-BE49-F238E27FC236}">
                  <a16:creationId xmlns:a16="http://schemas.microsoft.com/office/drawing/2014/main" id="{0104BCE6-39E9-494D-9D6A-40A2A681F653}"/>
                </a:ext>
              </a:extLst>
            </p:cNvPr>
            <p:cNvSpPr txBox="1"/>
            <p:nvPr/>
          </p:nvSpPr>
          <p:spPr>
            <a:xfrm rot="842714">
              <a:off x="6520638" y="1189493"/>
              <a:ext cx="648055" cy="276999"/>
            </a:xfrm>
            <a:prstGeom prst="rect">
              <a:avLst/>
            </a:prstGeom>
            <a:noFill/>
          </p:spPr>
          <p:txBody>
            <a:bodyPr wrap="square" rtlCol="0">
              <a:spAutoFit/>
            </a:bodyPr>
            <a:lstStyle/>
            <a:p>
              <a:r>
                <a:rPr lang="en-US" altLang="zh-CN" sz="1200" dirty="0">
                  <a:latin typeface="+mn-ea"/>
                  <a:ea typeface="+mn-ea"/>
                </a:rPr>
                <a:t>F</a:t>
              </a:r>
              <a:r>
                <a:rPr lang="zh-CN" altLang="en-US" sz="1200" dirty="0">
                  <a:latin typeface="+mn-ea"/>
                  <a:ea typeface="+mn-ea"/>
                </a:rPr>
                <a:t>（</a:t>
              </a:r>
              <a:r>
                <a:rPr lang="en-US" altLang="zh-CN" sz="1200" dirty="0">
                  <a:latin typeface="+mn-ea"/>
                  <a:ea typeface="+mn-ea"/>
                </a:rPr>
                <a:t>2</a:t>
              </a:r>
              <a:r>
                <a:rPr lang="zh-CN" altLang="en-US" sz="1200" dirty="0">
                  <a:latin typeface="+mn-ea"/>
                  <a:ea typeface="+mn-ea"/>
                </a:rPr>
                <a:t>）</a:t>
              </a:r>
            </a:p>
          </p:txBody>
        </p:sp>
      </p:grpSp>
      <p:grpSp>
        <p:nvGrpSpPr>
          <p:cNvPr id="46" name="组合 45">
            <a:extLst>
              <a:ext uri="{FF2B5EF4-FFF2-40B4-BE49-F238E27FC236}">
                <a16:creationId xmlns:a16="http://schemas.microsoft.com/office/drawing/2014/main" id="{A8880EE3-43E9-4B8E-9862-942BDBF913E4}"/>
              </a:ext>
            </a:extLst>
          </p:cNvPr>
          <p:cNvGrpSpPr/>
          <p:nvPr/>
        </p:nvGrpSpPr>
        <p:grpSpPr>
          <a:xfrm>
            <a:off x="6005026" y="3833110"/>
            <a:ext cx="1484185" cy="448552"/>
            <a:chOff x="6012160" y="2287026"/>
            <a:chExt cx="1484185" cy="448552"/>
          </a:xfrm>
        </p:grpSpPr>
        <p:cxnSp>
          <p:nvCxnSpPr>
            <p:cNvPr id="47" name="直接箭头连接符 46">
              <a:extLst>
                <a:ext uri="{FF2B5EF4-FFF2-40B4-BE49-F238E27FC236}">
                  <a16:creationId xmlns:a16="http://schemas.microsoft.com/office/drawing/2014/main" id="{34FAC7BD-0AA7-4184-A722-5C25B6FD4446}"/>
                </a:ext>
              </a:extLst>
            </p:cNvPr>
            <p:cNvCxnSpPr>
              <a:cxnSpLocks/>
            </p:cNvCxnSpPr>
            <p:nvPr/>
          </p:nvCxnSpPr>
          <p:spPr bwMode="auto">
            <a:xfrm flipH="1">
              <a:off x="6012160" y="2395909"/>
              <a:ext cx="1484185" cy="339669"/>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 name="文本框 47">
              <a:extLst>
                <a:ext uri="{FF2B5EF4-FFF2-40B4-BE49-F238E27FC236}">
                  <a16:creationId xmlns:a16="http://schemas.microsoft.com/office/drawing/2014/main" id="{4F5ED804-4F70-4580-9804-40060030CB39}"/>
                </a:ext>
              </a:extLst>
            </p:cNvPr>
            <p:cNvSpPr txBox="1"/>
            <p:nvPr/>
          </p:nvSpPr>
          <p:spPr>
            <a:xfrm rot="20714712">
              <a:off x="6395025" y="2287026"/>
              <a:ext cx="864095" cy="276999"/>
            </a:xfrm>
            <a:prstGeom prst="rect">
              <a:avLst/>
            </a:prstGeom>
            <a:noFill/>
          </p:spPr>
          <p:txBody>
            <a:bodyPr wrap="square" rtlCol="0">
              <a:spAutoFit/>
            </a:bodyPr>
            <a:lstStyle/>
            <a:p>
              <a:r>
                <a:rPr lang="en-US" altLang="zh-CN" sz="1200" dirty="0">
                  <a:latin typeface="+mn-ea"/>
                  <a:ea typeface="+mn-ea"/>
                </a:rPr>
                <a:t>ACK</a:t>
              </a:r>
              <a:r>
                <a:rPr lang="zh-CN" altLang="en-US" sz="1200" dirty="0">
                  <a:latin typeface="+mn-ea"/>
                  <a:ea typeface="+mn-ea"/>
                </a:rPr>
                <a:t>（</a:t>
              </a:r>
              <a:r>
                <a:rPr lang="en-US" altLang="zh-CN" sz="1200" dirty="0">
                  <a:latin typeface="+mn-ea"/>
                  <a:ea typeface="+mn-ea"/>
                </a:rPr>
                <a:t>2</a:t>
              </a:r>
              <a:r>
                <a:rPr lang="zh-CN" altLang="en-US" sz="1200" dirty="0">
                  <a:latin typeface="+mn-ea"/>
                  <a:ea typeface="+mn-ea"/>
                </a:rPr>
                <a:t>）</a:t>
              </a:r>
            </a:p>
          </p:txBody>
        </p:sp>
      </p:grpSp>
      <p:sp>
        <p:nvSpPr>
          <p:cNvPr id="49" name="文本框 48">
            <a:extLst>
              <a:ext uri="{FF2B5EF4-FFF2-40B4-BE49-F238E27FC236}">
                <a16:creationId xmlns:a16="http://schemas.microsoft.com/office/drawing/2014/main" id="{E710A20D-43C5-474B-A440-0AF6294DD6B9}"/>
              </a:ext>
            </a:extLst>
          </p:cNvPr>
          <p:cNvSpPr txBox="1"/>
          <p:nvPr/>
        </p:nvSpPr>
        <p:spPr>
          <a:xfrm rot="5400000">
            <a:off x="6479929" y="4230024"/>
            <a:ext cx="655590" cy="461665"/>
          </a:xfrm>
          <a:prstGeom prst="rect">
            <a:avLst/>
          </a:prstGeom>
          <a:noFill/>
        </p:spPr>
        <p:txBody>
          <a:bodyPr wrap="square" rtlCol="0">
            <a:spAutoFit/>
          </a:bodyPr>
          <a:lstStyle/>
          <a:p>
            <a:r>
              <a:rPr lang="en-US" altLang="zh-CN" dirty="0"/>
              <a:t>…</a:t>
            </a:r>
            <a:endParaRPr lang="zh-CN" altLang="en-US" dirty="0"/>
          </a:p>
        </p:txBody>
      </p:sp>
      <p:grpSp>
        <p:nvGrpSpPr>
          <p:cNvPr id="50" name="组合 49">
            <a:extLst>
              <a:ext uri="{FF2B5EF4-FFF2-40B4-BE49-F238E27FC236}">
                <a16:creationId xmlns:a16="http://schemas.microsoft.com/office/drawing/2014/main" id="{90F71042-32E3-46D1-A47D-E37F0AF51896}"/>
              </a:ext>
            </a:extLst>
          </p:cNvPr>
          <p:cNvGrpSpPr/>
          <p:nvPr/>
        </p:nvGrpSpPr>
        <p:grpSpPr>
          <a:xfrm>
            <a:off x="6023319" y="4858750"/>
            <a:ext cx="1484185" cy="428289"/>
            <a:chOff x="6012160" y="2307289"/>
            <a:chExt cx="1484185" cy="428289"/>
          </a:xfrm>
        </p:grpSpPr>
        <p:cxnSp>
          <p:nvCxnSpPr>
            <p:cNvPr id="51" name="直接箭头连接符 50">
              <a:extLst>
                <a:ext uri="{FF2B5EF4-FFF2-40B4-BE49-F238E27FC236}">
                  <a16:creationId xmlns:a16="http://schemas.microsoft.com/office/drawing/2014/main" id="{7AB5A45C-D133-4411-9400-F4526C63D854}"/>
                </a:ext>
              </a:extLst>
            </p:cNvPr>
            <p:cNvCxnSpPr>
              <a:cxnSpLocks/>
            </p:cNvCxnSpPr>
            <p:nvPr/>
          </p:nvCxnSpPr>
          <p:spPr bwMode="auto">
            <a:xfrm flipH="1">
              <a:off x="6012160" y="2395909"/>
              <a:ext cx="1484185" cy="339669"/>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 name="文本框 51">
              <a:extLst>
                <a:ext uri="{FF2B5EF4-FFF2-40B4-BE49-F238E27FC236}">
                  <a16:creationId xmlns:a16="http://schemas.microsoft.com/office/drawing/2014/main" id="{54DA4587-3F98-4018-B2EF-9BB9F3160AC5}"/>
                </a:ext>
              </a:extLst>
            </p:cNvPr>
            <p:cNvSpPr txBox="1"/>
            <p:nvPr/>
          </p:nvSpPr>
          <p:spPr>
            <a:xfrm rot="20714712">
              <a:off x="6238525" y="2307289"/>
              <a:ext cx="1023219" cy="276999"/>
            </a:xfrm>
            <a:prstGeom prst="rect">
              <a:avLst/>
            </a:prstGeom>
            <a:noFill/>
          </p:spPr>
          <p:txBody>
            <a:bodyPr wrap="square" rtlCol="0">
              <a:spAutoFit/>
            </a:bodyPr>
            <a:lstStyle/>
            <a:p>
              <a:r>
                <a:rPr lang="en-US" altLang="zh-CN" sz="1200" dirty="0">
                  <a:latin typeface="+mn-ea"/>
                  <a:ea typeface="+mn-ea"/>
                </a:rPr>
                <a:t>ACK</a:t>
              </a:r>
              <a:r>
                <a:rPr lang="zh-CN" altLang="en-US" sz="1200" dirty="0">
                  <a:latin typeface="+mn-ea"/>
                  <a:ea typeface="+mn-ea"/>
                </a:rPr>
                <a:t>（</a:t>
              </a:r>
              <a:r>
                <a:rPr lang="en-US" altLang="zh-CN" sz="1200" dirty="0">
                  <a:latin typeface="+mn-ea"/>
                  <a:ea typeface="+mn-ea"/>
                </a:rPr>
                <a:t>n-1</a:t>
              </a:r>
              <a:r>
                <a:rPr lang="zh-CN" altLang="en-US" sz="1200" dirty="0">
                  <a:latin typeface="+mn-ea"/>
                  <a:ea typeface="+mn-ea"/>
                </a:rPr>
                <a:t>）</a:t>
              </a:r>
            </a:p>
          </p:txBody>
        </p:sp>
      </p:grpSp>
      <p:grpSp>
        <p:nvGrpSpPr>
          <p:cNvPr id="53" name="组合 52">
            <a:extLst>
              <a:ext uri="{FF2B5EF4-FFF2-40B4-BE49-F238E27FC236}">
                <a16:creationId xmlns:a16="http://schemas.microsoft.com/office/drawing/2014/main" id="{DCB882E6-B37A-4C3A-BAB1-D651D3BB7B62}"/>
              </a:ext>
            </a:extLst>
          </p:cNvPr>
          <p:cNvGrpSpPr/>
          <p:nvPr/>
        </p:nvGrpSpPr>
        <p:grpSpPr>
          <a:xfrm>
            <a:off x="6040144" y="4478791"/>
            <a:ext cx="1438119" cy="416240"/>
            <a:chOff x="6086209" y="1212560"/>
            <a:chExt cx="1438119" cy="416240"/>
          </a:xfrm>
        </p:grpSpPr>
        <p:cxnSp>
          <p:nvCxnSpPr>
            <p:cNvPr id="54" name="直接箭头连接符 53">
              <a:extLst>
                <a:ext uri="{FF2B5EF4-FFF2-40B4-BE49-F238E27FC236}">
                  <a16:creationId xmlns:a16="http://schemas.microsoft.com/office/drawing/2014/main" id="{6F04C1B2-F591-4D08-9655-B71A53A97617}"/>
                </a:ext>
              </a:extLst>
            </p:cNvPr>
            <p:cNvCxnSpPr/>
            <p:nvPr/>
          </p:nvCxnSpPr>
          <p:spPr bwMode="auto">
            <a:xfrm>
              <a:off x="6086209" y="1298377"/>
              <a:ext cx="1438119" cy="330423"/>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5" name="文本框 54">
              <a:extLst>
                <a:ext uri="{FF2B5EF4-FFF2-40B4-BE49-F238E27FC236}">
                  <a16:creationId xmlns:a16="http://schemas.microsoft.com/office/drawing/2014/main" id="{2983CA85-767A-4677-A1FF-2FF866291AA6}"/>
                </a:ext>
              </a:extLst>
            </p:cNvPr>
            <p:cNvSpPr txBox="1"/>
            <p:nvPr/>
          </p:nvSpPr>
          <p:spPr>
            <a:xfrm rot="842714">
              <a:off x="6517796" y="1212560"/>
              <a:ext cx="838153" cy="276999"/>
            </a:xfrm>
            <a:prstGeom prst="rect">
              <a:avLst/>
            </a:prstGeom>
            <a:noFill/>
          </p:spPr>
          <p:txBody>
            <a:bodyPr wrap="square" rtlCol="0">
              <a:spAutoFit/>
            </a:bodyPr>
            <a:lstStyle/>
            <a:p>
              <a:r>
                <a:rPr lang="en-US" altLang="zh-CN" sz="1200" dirty="0">
                  <a:latin typeface="+mn-ea"/>
                  <a:ea typeface="+mn-ea"/>
                </a:rPr>
                <a:t>F</a:t>
              </a:r>
              <a:r>
                <a:rPr lang="zh-CN" altLang="en-US" sz="1200" dirty="0">
                  <a:latin typeface="+mn-ea"/>
                  <a:ea typeface="+mn-ea"/>
                </a:rPr>
                <a:t>（</a:t>
              </a:r>
              <a:r>
                <a:rPr lang="en-US" altLang="zh-CN" sz="1200" dirty="0">
                  <a:latin typeface="+mn-ea"/>
                  <a:ea typeface="+mn-ea"/>
                </a:rPr>
                <a:t>n-1</a:t>
              </a:r>
              <a:r>
                <a:rPr lang="zh-CN" altLang="en-US" sz="1200" dirty="0">
                  <a:latin typeface="+mn-ea"/>
                  <a:ea typeface="+mn-ea"/>
                </a:rPr>
                <a:t>）</a:t>
              </a:r>
            </a:p>
          </p:txBody>
        </p:sp>
      </p:grpSp>
      <p:grpSp>
        <p:nvGrpSpPr>
          <p:cNvPr id="56" name="组合 55">
            <a:extLst>
              <a:ext uri="{FF2B5EF4-FFF2-40B4-BE49-F238E27FC236}">
                <a16:creationId xmlns:a16="http://schemas.microsoft.com/office/drawing/2014/main" id="{5CFCBDBF-B332-4652-8A96-4B50F1E1D2C1}"/>
              </a:ext>
            </a:extLst>
          </p:cNvPr>
          <p:cNvGrpSpPr/>
          <p:nvPr/>
        </p:nvGrpSpPr>
        <p:grpSpPr>
          <a:xfrm>
            <a:off x="6047166" y="5283792"/>
            <a:ext cx="1269740" cy="394421"/>
            <a:chOff x="6086209" y="1212560"/>
            <a:chExt cx="1269740" cy="394421"/>
          </a:xfrm>
        </p:grpSpPr>
        <p:cxnSp>
          <p:nvCxnSpPr>
            <p:cNvPr id="57" name="直接箭头连接符 56">
              <a:extLst>
                <a:ext uri="{FF2B5EF4-FFF2-40B4-BE49-F238E27FC236}">
                  <a16:creationId xmlns:a16="http://schemas.microsoft.com/office/drawing/2014/main" id="{F167DB1D-4006-48E7-AA37-EA383EF83790}"/>
                </a:ext>
              </a:extLst>
            </p:cNvPr>
            <p:cNvCxnSpPr>
              <a:cxnSpLocks/>
            </p:cNvCxnSpPr>
            <p:nvPr/>
          </p:nvCxnSpPr>
          <p:spPr bwMode="auto">
            <a:xfrm>
              <a:off x="6086209" y="1298377"/>
              <a:ext cx="1016918" cy="308604"/>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8" name="文本框 57">
              <a:extLst>
                <a:ext uri="{FF2B5EF4-FFF2-40B4-BE49-F238E27FC236}">
                  <a16:creationId xmlns:a16="http://schemas.microsoft.com/office/drawing/2014/main" id="{34BD5984-7489-46FA-8039-BBF4C1E4AA6B}"/>
                </a:ext>
              </a:extLst>
            </p:cNvPr>
            <p:cNvSpPr txBox="1"/>
            <p:nvPr/>
          </p:nvSpPr>
          <p:spPr>
            <a:xfrm rot="842714">
              <a:off x="6517796" y="1212560"/>
              <a:ext cx="838153" cy="276999"/>
            </a:xfrm>
            <a:prstGeom prst="rect">
              <a:avLst/>
            </a:prstGeom>
            <a:noFill/>
          </p:spPr>
          <p:txBody>
            <a:bodyPr wrap="square" rtlCol="0">
              <a:spAutoFit/>
            </a:bodyPr>
            <a:lstStyle/>
            <a:p>
              <a:r>
                <a:rPr lang="en-US" altLang="zh-CN" sz="1200" dirty="0">
                  <a:latin typeface="+mn-ea"/>
                  <a:ea typeface="+mn-ea"/>
                </a:rPr>
                <a:t>F</a:t>
              </a:r>
              <a:r>
                <a:rPr lang="zh-CN" altLang="en-US" sz="1200" dirty="0">
                  <a:latin typeface="+mn-ea"/>
                  <a:ea typeface="+mn-ea"/>
                </a:rPr>
                <a:t>（</a:t>
              </a:r>
              <a:r>
                <a:rPr lang="en-US" altLang="zh-CN" sz="1200" dirty="0">
                  <a:latin typeface="+mn-ea"/>
                  <a:ea typeface="+mn-ea"/>
                </a:rPr>
                <a:t>0</a:t>
              </a:r>
              <a:r>
                <a:rPr lang="zh-CN" altLang="en-US" sz="1200" dirty="0">
                  <a:latin typeface="+mn-ea"/>
                  <a:ea typeface="+mn-ea"/>
                </a:rPr>
                <a:t>）</a:t>
              </a:r>
            </a:p>
          </p:txBody>
        </p:sp>
      </p:grpSp>
      <p:grpSp>
        <p:nvGrpSpPr>
          <p:cNvPr id="59" name="组合 58">
            <a:extLst>
              <a:ext uri="{FF2B5EF4-FFF2-40B4-BE49-F238E27FC236}">
                <a16:creationId xmlns:a16="http://schemas.microsoft.com/office/drawing/2014/main" id="{79CC060C-7CE7-4DEC-94BD-F545256B921C}"/>
              </a:ext>
            </a:extLst>
          </p:cNvPr>
          <p:cNvGrpSpPr/>
          <p:nvPr/>
        </p:nvGrpSpPr>
        <p:grpSpPr>
          <a:xfrm>
            <a:off x="6023494" y="5681936"/>
            <a:ext cx="936103" cy="382467"/>
            <a:chOff x="6012161" y="2353111"/>
            <a:chExt cx="936103" cy="382467"/>
          </a:xfrm>
        </p:grpSpPr>
        <p:cxnSp>
          <p:nvCxnSpPr>
            <p:cNvPr id="60" name="直接箭头连接符 59">
              <a:extLst>
                <a:ext uri="{FF2B5EF4-FFF2-40B4-BE49-F238E27FC236}">
                  <a16:creationId xmlns:a16="http://schemas.microsoft.com/office/drawing/2014/main" id="{D6560355-63CB-4037-916B-928D0AB76D47}"/>
                </a:ext>
              </a:extLst>
            </p:cNvPr>
            <p:cNvCxnSpPr>
              <a:cxnSpLocks/>
            </p:cNvCxnSpPr>
            <p:nvPr/>
          </p:nvCxnSpPr>
          <p:spPr bwMode="auto">
            <a:xfrm flipH="1">
              <a:off x="6012161" y="2526765"/>
              <a:ext cx="936103" cy="208813"/>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1" name="文本框 60">
              <a:extLst>
                <a:ext uri="{FF2B5EF4-FFF2-40B4-BE49-F238E27FC236}">
                  <a16:creationId xmlns:a16="http://schemas.microsoft.com/office/drawing/2014/main" id="{88BF5189-6D19-4315-964F-10F3A5F14F7C}"/>
                </a:ext>
              </a:extLst>
            </p:cNvPr>
            <p:cNvSpPr txBox="1"/>
            <p:nvPr/>
          </p:nvSpPr>
          <p:spPr>
            <a:xfrm rot="20714712">
              <a:off x="6054313" y="2353111"/>
              <a:ext cx="864095" cy="276999"/>
            </a:xfrm>
            <a:prstGeom prst="rect">
              <a:avLst/>
            </a:prstGeom>
            <a:noFill/>
          </p:spPr>
          <p:txBody>
            <a:bodyPr wrap="square" rtlCol="0">
              <a:spAutoFit/>
            </a:bodyPr>
            <a:lstStyle/>
            <a:p>
              <a:r>
                <a:rPr lang="en-US" altLang="zh-CN" sz="1200" dirty="0">
                  <a:latin typeface="+mn-ea"/>
                  <a:ea typeface="+mn-ea"/>
                </a:rPr>
                <a:t>ACK</a:t>
              </a:r>
              <a:r>
                <a:rPr lang="zh-CN" altLang="en-US" sz="1200" dirty="0">
                  <a:latin typeface="+mn-ea"/>
                  <a:ea typeface="+mn-ea"/>
                </a:rPr>
                <a:t>（</a:t>
              </a:r>
              <a:r>
                <a:rPr lang="en-US" altLang="zh-CN" sz="1200" dirty="0">
                  <a:latin typeface="+mn-ea"/>
                  <a:ea typeface="+mn-ea"/>
                </a:rPr>
                <a:t>0</a:t>
              </a:r>
              <a:r>
                <a:rPr lang="zh-CN" altLang="en-US" sz="1200" dirty="0">
                  <a:latin typeface="+mn-ea"/>
                  <a:ea typeface="+mn-ea"/>
                </a:rPr>
                <a:t>）</a:t>
              </a:r>
            </a:p>
          </p:txBody>
        </p:sp>
      </p:grpSp>
      <p:sp>
        <p:nvSpPr>
          <p:cNvPr id="63" name="文本框 62">
            <a:extLst>
              <a:ext uri="{FF2B5EF4-FFF2-40B4-BE49-F238E27FC236}">
                <a16:creationId xmlns:a16="http://schemas.microsoft.com/office/drawing/2014/main" id="{29948606-C960-4D30-B1A2-31D57A4905C7}"/>
              </a:ext>
            </a:extLst>
          </p:cNvPr>
          <p:cNvSpPr txBox="1"/>
          <p:nvPr/>
        </p:nvSpPr>
        <p:spPr>
          <a:xfrm>
            <a:off x="5796140" y="1137449"/>
            <a:ext cx="144012" cy="276999"/>
          </a:xfrm>
          <a:prstGeom prst="rect">
            <a:avLst/>
          </a:prstGeom>
          <a:noFill/>
        </p:spPr>
        <p:txBody>
          <a:bodyPr wrap="square" rtlCol="0">
            <a:spAutoFit/>
          </a:bodyPr>
          <a:lstStyle/>
          <a:p>
            <a:r>
              <a:rPr lang="en-US" altLang="zh-CN" sz="1200" dirty="0"/>
              <a:t>0</a:t>
            </a:r>
            <a:endParaRPr lang="zh-CN" altLang="en-US" sz="1200" dirty="0"/>
          </a:p>
        </p:txBody>
      </p:sp>
      <p:sp>
        <p:nvSpPr>
          <p:cNvPr id="64" name="文本框 63">
            <a:extLst>
              <a:ext uri="{FF2B5EF4-FFF2-40B4-BE49-F238E27FC236}">
                <a16:creationId xmlns:a16="http://schemas.microsoft.com/office/drawing/2014/main" id="{AB785BEE-B493-414C-8173-C0C7A5526487}"/>
              </a:ext>
            </a:extLst>
          </p:cNvPr>
          <p:cNvSpPr txBox="1"/>
          <p:nvPr/>
        </p:nvSpPr>
        <p:spPr>
          <a:xfrm>
            <a:off x="5796136" y="1867467"/>
            <a:ext cx="144012" cy="276999"/>
          </a:xfrm>
          <a:prstGeom prst="rect">
            <a:avLst/>
          </a:prstGeom>
          <a:noFill/>
        </p:spPr>
        <p:txBody>
          <a:bodyPr wrap="square" rtlCol="0">
            <a:spAutoFit/>
          </a:bodyPr>
          <a:lstStyle/>
          <a:p>
            <a:r>
              <a:rPr lang="en-US" altLang="zh-CN" sz="1200" dirty="0"/>
              <a:t>0</a:t>
            </a:r>
            <a:endParaRPr lang="zh-CN" altLang="en-US" sz="1200" dirty="0"/>
          </a:p>
        </p:txBody>
      </p:sp>
      <p:sp>
        <p:nvSpPr>
          <p:cNvPr id="65" name="文本框 64">
            <a:extLst>
              <a:ext uri="{FF2B5EF4-FFF2-40B4-BE49-F238E27FC236}">
                <a16:creationId xmlns:a16="http://schemas.microsoft.com/office/drawing/2014/main" id="{7DD29DF8-C691-4959-8424-44F0DFE63F07}"/>
              </a:ext>
            </a:extLst>
          </p:cNvPr>
          <p:cNvSpPr txBox="1"/>
          <p:nvPr/>
        </p:nvSpPr>
        <p:spPr>
          <a:xfrm>
            <a:off x="5791478" y="2528763"/>
            <a:ext cx="144012" cy="276999"/>
          </a:xfrm>
          <a:prstGeom prst="rect">
            <a:avLst/>
          </a:prstGeom>
          <a:noFill/>
        </p:spPr>
        <p:txBody>
          <a:bodyPr wrap="square" rtlCol="0">
            <a:spAutoFit/>
          </a:bodyPr>
          <a:lstStyle/>
          <a:p>
            <a:r>
              <a:rPr lang="en-US" altLang="zh-CN" sz="1200" dirty="0"/>
              <a:t>0</a:t>
            </a:r>
            <a:endParaRPr lang="zh-CN" altLang="en-US" sz="1200" dirty="0"/>
          </a:p>
        </p:txBody>
      </p:sp>
      <p:sp>
        <p:nvSpPr>
          <p:cNvPr id="66" name="文本框 65">
            <a:extLst>
              <a:ext uri="{FF2B5EF4-FFF2-40B4-BE49-F238E27FC236}">
                <a16:creationId xmlns:a16="http://schemas.microsoft.com/office/drawing/2014/main" id="{549F9FFB-C3B0-430E-B31D-D5EC13867F3A}"/>
              </a:ext>
            </a:extLst>
          </p:cNvPr>
          <p:cNvSpPr txBox="1"/>
          <p:nvPr/>
        </p:nvSpPr>
        <p:spPr>
          <a:xfrm>
            <a:off x="7519128" y="1387038"/>
            <a:ext cx="144012" cy="276999"/>
          </a:xfrm>
          <a:prstGeom prst="rect">
            <a:avLst/>
          </a:prstGeom>
          <a:noFill/>
        </p:spPr>
        <p:txBody>
          <a:bodyPr wrap="square" rtlCol="0">
            <a:spAutoFit/>
          </a:bodyPr>
          <a:lstStyle/>
          <a:p>
            <a:r>
              <a:rPr lang="en-US" altLang="zh-CN" sz="1200" dirty="0"/>
              <a:t>0</a:t>
            </a:r>
            <a:endParaRPr lang="zh-CN" altLang="en-US" sz="1200" dirty="0"/>
          </a:p>
        </p:txBody>
      </p:sp>
      <p:sp>
        <p:nvSpPr>
          <p:cNvPr id="67" name="文本框 66">
            <a:extLst>
              <a:ext uri="{FF2B5EF4-FFF2-40B4-BE49-F238E27FC236}">
                <a16:creationId xmlns:a16="http://schemas.microsoft.com/office/drawing/2014/main" id="{CBAD45C6-72F1-403A-8B4C-9F3C1AF7DAAD}"/>
              </a:ext>
            </a:extLst>
          </p:cNvPr>
          <p:cNvSpPr txBox="1"/>
          <p:nvPr/>
        </p:nvSpPr>
        <p:spPr>
          <a:xfrm>
            <a:off x="5796136" y="2732374"/>
            <a:ext cx="144012" cy="276999"/>
          </a:xfrm>
          <a:prstGeom prst="rect">
            <a:avLst/>
          </a:prstGeom>
          <a:noFill/>
        </p:spPr>
        <p:txBody>
          <a:bodyPr wrap="square" rtlCol="0">
            <a:spAutoFit/>
          </a:bodyPr>
          <a:lstStyle/>
          <a:p>
            <a:r>
              <a:rPr lang="en-US" altLang="zh-CN" sz="1200" dirty="0"/>
              <a:t>1</a:t>
            </a:r>
            <a:endParaRPr lang="zh-CN" altLang="en-US" sz="1200" dirty="0"/>
          </a:p>
        </p:txBody>
      </p:sp>
      <p:sp>
        <p:nvSpPr>
          <p:cNvPr id="68" name="文本框 67">
            <a:extLst>
              <a:ext uri="{FF2B5EF4-FFF2-40B4-BE49-F238E27FC236}">
                <a16:creationId xmlns:a16="http://schemas.microsoft.com/office/drawing/2014/main" id="{29288016-A480-42A3-971D-7633C859BD0B}"/>
              </a:ext>
            </a:extLst>
          </p:cNvPr>
          <p:cNvSpPr txBox="1"/>
          <p:nvPr/>
        </p:nvSpPr>
        <p:spPr>
          <a:xfrm>
            <a:off x="5796140" y="3290500"/>
            <a:ext cx="144012" cy="276999"/>
          </a:xfrm>
          <a:prstGeom prst="rect">
            <a:avLst/>
          </a:prstGeom>
          <a:noFill/>
        </p:spPr>
        <p:txBody>
          <a:bodyPr wrap="square" rtlCol="0">
            <a:spAutoFit/>
          </a:bodyPr>
          <a:lstStyle/>
          <a:p>
            <a:r>
              <a:rPr lang="en-US" altLang="zh-CN" sz="1200" dirty="0"/>
              <a:t>1</a:t>
            </a:r>
            <a:endParaRPr lang="zh-CN" altLang="en-US" sz="1200" dirty="0"/>
          </a:p>
        </p:txBody>
      </p:sp>
      <p:sp>
        <p:nvSpPr>
          <p:cNvPr id="69" name="文本框 68">
            <a:extLst>
              <a:ext uri="{FF2B5EF4-FFF2-40B4-BE49-F238E27FC236}">
                <a16:creationId xmlns:a16="http://schemas.microsoft.com/office/drawing/2014/main" id="{A14C2983-B55A-47E8-BF84-3BCC228128D9}"/>
              </a:ext>
            </a:extLst>
          </p:cNvPr>
          <p:cNvSpPr txBox="1"/>
          <p:nvPr/>
        </p:nvSpPr>
        <p:spPr>
          <a:xfrm>
            <a:off x="5796136" y="3489492"/>
            <a:ext cx="144012" cy="276999"/>
          </a:xfrm>
          <a:prstGeom prst="rect">
            <a:avLst/>
          </a:prstGeom>
          <a:noFill/>
        </p:spPr>
        <p:txBody>
          <a:bodyPr wrap="square" rtlCol="0">
            <a:spAutoFit/>
          </a:bodyPr>
          <a:lstStyle/>
          <a:p>
            <a:r>
              <a:rPr lang="en-US" altLang="zh-CN" sz="1200" dirty="0"/>
              <a:t>2</a:t>
            </a:r>
            <a:endParaRPr lang="zh-CN" altLang="en-US" sz="1200" dirty="0"/>
          </a:p>
        </p:txBody>
      </p:sp>
      <p:sp>
        <p:nvSpPr>
          <p:cNvPr id="70" name="文本框 69">
            <a:extLst>
              <a:ext uri="{FF2B5EF4-FFF2-40B4-BE49-F238E27FC236}">
                <a16:creationId xmlns:a16="http://schemas.microsoft.com/office/drawing/2014/main" id="{78424B24-EAD5-4A5E-8488-A0E835F40336}"/>
              </a:ext>
            </a:extLst>
          </p:cNvPr>
          <p:cNvSpPr txBox="1"/>
          <p:nvPr/>
        </p:nvSpPr>
        <p:spPr>
          <a:xfrm>
            <a:off x="7524328" y="2331771"/>
            <a:ext cx="144012" cy="276999"/>
          </a:xfrm>
          <a:prstGeom prst="rect">
            <a:avLst/>
          </a:prstGeom>
          <a:noFill/>
        </p:spPr>
        <p:txBody>
          <a:bodyPr wrap="square" rtlCol="0">
            <a:spAutoFit/>
          </a:bodyPr>
          <a:lstStyle/>
          <a:p>
            <a:r>
              <a:rPr lang="en-US" altLang="zh-CN" sz="1200" dirty="0"/>
              <a:t>1</a:t>
            </a:r>
            <a:endParaRPr lang="zh-CN" altLang="en-US" sz="1200" dirty="0"/>
          </a:p>
        </p:txBody>
      </p:sp>
      <p:sp>
        <p:nvSpPr>
          <p:cNvPr id="71" name="文本框 70">
            <a:extLst>
              <a:ext uri="{FF2B5EF4-FFF2-40B4-BE49-F238E27FC236}">
                <a16:creationId xmlns:a16="http://schemas.microsoft.com/office/drawing/2014/main" id="{B6A72FC7-256C-4C4A-9C83-84C4D89988D1}"/>
              </a:ext>
            </a:extLst>
          </p:cNvPr>
          <p:cNvSpPr txBox="1"/>
          <p:nvPr/>
        </p:nvSpPr>
        <p:spPr>
          <a:xfrm>
            <a:off x="7524328" y="2870873"/>
            <a:ext cx="144012" cy="276999"/>
          </a:xfrm>
          <a:prstGeom prst="rect">
            <a:avLst/>
          </a:prstGeom>
          <a:noFill/>
        </p:spPr>
        <p:txBody>
          <a:bodyPr wrap="square" rtlCol="0">
            <a:spAutoFit/>
          </a:bodyPr>
          <a:lstStyle/>
          <a:p>
            <a:r>
              <a:rPr lang="en-US" altLang="zh-CN" sz="1200" dirty="0"/>
              <a:t>1</a:t>
            </a:r>
            <a:endParaRPr lang="zh-CN" altLang="en-US" sz="1200" dirty="0"/>
          </a:p>
        </p:txBody>
      </p:sp>
      <p:sp>
        <p:nvSpPr>
          <p:cNvPr id="72" name="文本框 71">
            <a:extLst>
              <a:ext uri="{FF2B5EF4-FFF2-40B4-BE49-F238E27FC236}">
                <a16:creationId xmlns:a16="http://schemas.microsoft.com/office/drawing/2014/main" id="{FA0C4960-D85F-4AF4-9813-3D1A974385F9}"/>
              </a:ext>
            </a:extLst>
          </p:cNvPr>
          <p:cNvSpPr txBox="1"/>
          <p:nvPr/>
        </p:nvSpPr>
        <p:spPr>
          <a:xfrm>
            <a:off x="7500987" y="1587193"/>
            <a:ext cx="144012" cy="276999"/>
          </a:xfrm>
          <a:prstGeom prst="rect">
            <a:avLst/>
          </a:prstGeom>
          <a:noFill/>
        </p:spPr>
        <p:txBody>
          <a:bodyPr wrap="square" rtlCol="0">
            <a:spAutoFit/>
          </a:bodyPr>
          <a:lstStyle/>
          <a:p>
            <a:r>
              <a:rPr lang="en-US" altLang="zh-CN" sz="1200" dirty="0"/>
              <a:t>1</a:t>
            </a:r>
            <a:endParaRPr lang="zh-CN" altLang="en-US" sz="1200" dirty="0"/>
          </a:p>
        </p:txBody>
      </p:sp>
      <p:sp>
        <p:nvSpPr>
          <p:cNvPr id="73" name="文本框 72">
            <a:extLst>
              <a:ext uri="{FF2B5EF4-FFF2-40B4-BE49-F238E27FC236}">
                <a16:creationId xmlns:a16="http://schemas.microsoft.com/office/drawing/2014/main" id="{C4AF0486-BEFA-42E6-A7DD-9AEA867BD5BA}"/>
              </a:ext>
            </a:extLst>
          </p:cNvPr>
          <p:cNvSpPr txBox="1"/>
          <p:nvPr/>
        </p:nvSpPr>
        <p:spPr>
          <a:xfrm>
            <a:off x="7524328" y="2069880"/>
            <a:ext cx="144012" cy="276999"/>
          </a:xfrm>
          <a:prstGeom prst="rect">
            <a:avLst/>
          </a:prstGeom>
          <a:noFill/>
        </p:spPr>
        <p:txBody>
          <a:bodyPr wrap="square" rtlCol="0">
            <a:spAutoFit/>
          </a:bodyPr>
          <a:lstStyle/>
          <a:p>
            <a:r>
              <a:rPr lang="en-US" altLang="zh-CN" sz="1200" dirty="0"/>
              <a:t>1</a:t>
            </a:r>
            <a:endParaRPr lang="zh-CN" altLang="en-US" sz="1200" dirty="0"/>
          </a:p>
        </p:txBody>
      </p:sp>
      <p:sp>
        <p:nvSpPr>
          <p:cNvPr id="74" name="文本框 73">
            <a:extLst>
              <a:ext uri="{FF2B5EF4-FFF2-40B4-BE49-F238E27FC236}">
                <a16:creationId xmlns:a16="http://schemas.microsoft.com/office/drawing/2014/main" id="{57293A60-A8E6-41E2-B657-575F40439908}"/>
              </a:ext>
            </a:extLst>
          </p:cNvPr>
          <p:cNvSpPr txBox="1"/>
          <p:nvPr/>
        </p:nvSpPr>
        <p:spPr>
          <a:xfrm>
            <a:off x="7539643" y="3102618"/>
            <a:ext cx="144012" cy="276999"/>
          </a:xfrm>
          <a:prstGeom prst="rect">
            <a:avLst/>
          </a:prstGeom>
          <a:noFill/>
        </p:spPr>
        <p:txBody>
          <a:bodyPr wrap="square" rtlCol="0">
            <a:spAutoFit/>
          </a:bodyPr>
          <a:lstStyle/>
          <a:p>
            <a:r>
              <a:rPr lang="en-US" altLang="zh-CN" sz="1200" dirty="0"/>
              <a:t>2</a:t>
            </a:r>
            <a:endParaRPr lang="zh-CN" altLang="en-US" sz="1200" dirty="0"/>
          </a:p>
        </p:txBody>
      </p:sp>
      <p:sp>
        <p:nvSpPr>
          <p:cNvPr id="75" name="文本框 74">
            <a:extLst>
              <a:ext uri="{FF2B5EF4-FFF2-40B4-BE49-F238E27FC236}">
                <a16:creationId xmlns:a16="http://schemas.microsoft.com/office/drawing/2014/main" id="{116BE7FA-C7F1-4F50-A4D3-592C81C5F555}"/>
              </a:ext>
            </a:extLst>
          </p:cNvPr>
          <p:cNvSpPr txBox="1"/>
          <p:nvPr/>
        </p:nvSpPr>
        <p:spPr>
          <a:xfrm>
            <a:off x="5625930" y="4428970"/>
            <a:ext cx="496719" cy="276999"/>
          </a:xfrm>
          <a:prstGeom prst="rect">
            <a:avLst/>
          </a:prstGeom>
          <a:noFill/>
        </p:spPr>
        <p:txBody>
          <a:bodyPr wrap="square" rtlCol="0">
            <a:spAutoFit/>
          </a:bodyPr>
          <a:lstStyle/>
          <a:p>
            <a:r>
              <a:rPr lang="en-US" altLang="zh-CN" sz="1200" dirty="0"/>
              <a:t>n-1</a:t>
            </a:r>
            <a:endParaRPr lang="zh-CN" altLang="en-US" sz="1200" dirty="0"/>
          </a:p>
        </p:txBody>
      </p:sp>
      <p:sp>
        <p:nvSpPr>
          <p:cNvPr id="76" name="文本框 75">
            <a:extLst>
              <a:ext uri="{FF2B5EF4-FFF2-40B4-BE49-F238E27FC236}">
                <a16:creationId xmlns:a16="http://schemas.microsoft.com/office/drawing/2014/main" id="{A73173AF-61D5-46EB-B2B0-BCE1E028DECB}"/>
              </a:ext>
            </a:extLst>
          </p:cNvPr>
          <p:cNvSpPr txBox="1"/>
          <p:nvPr/>
        </p:nvSpPr>
        <p:spPr>
          <a:xfrm>
            <a:off x="7524328" y="3645024"/>
            <a:ext cx="144012" cy="276999"/>
          </a:xfrm>
          <a:prstGeom prst="rect">
            <a:avLst/>
          </a:prstGeom>
          <a:noFill/>
        </p:spPr>
        <p:txBody>
          <a:bodyPr wrap="square" rtlCol="0">
            <a:spAutoFit/>
          </a:bodyPr>
          <a:lstStyle/>
          <a:p>
            <a:r>
              <a:rPr lang="en-US" altLang="zh-CN" sz="1200" dirty="0"/>
              <a:t>2</a:t>
            </a:r>
            <a:endParaRPr lang="zh-CN" altLang="en-US" sz="1200" dirty="0"/>
          </a:p>
        </p:txBody>
      </p:sp>
      <p:sp>
        <p:nvSpPr>
          <p:cNvPr id="77" name="文本框 76">
            <a:extLst>
              <a:ext uri="{FF2B5EF4-FFF2-40B4-BE49-F238E27FC236}">
                <a16:creationId xmlns:a16="http://schemas.microsoft.com/office/drawing/2014/main" id="{C1853591-29A4-42AC-B23D-37265FA15DF5}"/>
              </a:ext>
            </a:extLst>
          </p:cNvPr>
          <p:cNvSpPr txBox="1"/>
          <p:nvPr/>
        </p:nvSpPr>
        <p:spPr>
          <a:xfrm>
            <a:off x="7515468" y="3881590"/>
            <a:ext cx="144012" cy="276999"/>
          </a:xfrm>
          <a:prstGeom prst="rect">
            <a:avLst/>
          </a:prstGeom>
          <a:noFill/>
        </p:spPr>
        <p:txBody>
          <a:bodyPr wrap="square" rtlCol="0">
            <a:spAutoFit/>
          </a:bodyPr>
          <a:lstStyle/>
          <a:p>
            <a:r>
              <a:rPr lang="en-US" altLang="zh-CN" sz="1200" dirty="0"/>
              <a:t>3</a:t>
            </a:r>
            <a:endParaRPr lang="zh-CN" altLang="en-US" sz="1200" dirty="0"/>
          </a:p>
        </p:txBody>
      </p:sp>
      <p:sp>
        <p:nvSpPr>
          <p:cNvPr id="78" name="文本框 77">
            <a:extLst>
              <a:ext uri="{FF2B5EF4-FFF2-40B4-BE49-F238E27FC236}">
                <a16:creationId xmlns:a16="http://schemas.microsoft.com/office/drawing/2014/main" id="{01EC6363-E998-44DC-8D62-BFBAC6B32BEC}"/>
              </a:ext>
            </a:extLst>
          </p:cNvPr>
          <p:cNvSpPr txBox="1"/>
          <p:nvPr/>
        </p:nvSpPr>
        <p:spPr>
          <a:xfrm>
            <a:off x="5772650" y="4016907"/>
            <a:ext cx="144012" cy="276999"/>
          </a:xfrm>
          <a:prstGeom prst="rect">
            <a:avLst/>
          </a:prstGeom>
          <a:noFill/>
        </p:spPr>
        <p:txBody>
          <a:bodyPr wrap="square" rtlCol="0">
            <a:spAutoFit/>
          </a:bodyPr>
          <a:lstStyle/>
          <a:p>
            <a:r>
              <a:rPr lang="en-US" altLang="zh-CN" sz="1200" dirty="0"/>
              <a:t>2</a:t>
            </a:r>
            <a:endParaRPr lang="zh-CN" altLang="en-US" sz="1200" dirty="0"/>
          </a:p>
        </p:txBody>
      </p:sp>
      <p:sp>
        <p:nvSpPr>
          <p:cNvPr id="79" name="文本框 78">
            <a:extLst>
              <a:ext uri="{FF2B5EF4-FFF2-40B4-BE49-F238E27FC236}">
                <a16:creationId xmlns:a16="http://schemas.microsoft.com/office/drawing/2014/main" id="{1F76B86E-1460-42D8-9DED-F9786148206E}"/>
              </a:ext>
            </a:extLst>
          </p:cNvPr>
          <p:cNvSpPr txBox="1"/>
          <p:nvPr/>
        </p:nvSpPr>
        <p:spPr>
          <a:xfrm>
            <a:off x="7530845" y="4670371"/>
            <a:ext cx="485493" cy="276999"/>
          </a:xfrm>
          <a:prstGeom prst="rect">
            <a:avLst/>
          </a:prstGeom>
          <a:noFill/>
        </p:spPr>
        <p:txBody>
          <a:bodyPr wrap="square" rtlCol="0">
            <a:spAutoFit/>
          </a:bodyPr>
          <a:lstStyle/>
          <a:p>
            <a:r>
              <a:rPr lang="en-US" altLang="zh-CN" sz="1200" dirty="0"/>
              <a:t>n-1</a:t>
            </a:r>
            <a:endParaRPr lang="zh-CN" altLang="en-US" sz="1200" dirty="0"/>
          </a:p>
        </p:txBody>
      </p:sp>
      <p:sp>
        <p:nvSpPr>
          <p:cNvPr id="80" name="文本框 79">
            <a:extLst>
              <a:ext uri="{FF2B5EF4-FFF2-40B4-BE49-F238E27FC236}">
                <a16:creationId xmlns:a16="http://schemas.microsoft.com/office/drawing/2014/main" id="{901CE060-887B-4F59-9DA4-30F41CDD2112}"/>
              </a:ext>
            </a:extLst>
          </p:cNvPr>
          <p:cNvSpPr txBox="1"/>
          <p:nvPr/>
        </p:nvSpPr>
        <p:spPr>
          <a:xfrm>
            <a:off x="5670683" y="5100531"/>
            <a:ext cx="485493" cy="276999"/>
          </a:xfrm>
          <a:prstGeom prst="rect">
            <a:avLst/>
          </a:prstGeom>
          <a:noFill/>
        </p:spPr>
        <p:txBody>
          <a:bodyPr wrap="square" rtlCol="0">
            <a:spAutoFit/>
          </a:bodyPr>
          <a:lstStyle/>
          <a:p>
            <a:r>
              <a:rPr lang="en-US" altLang="zh-CN" sz="1200" dirty="0"/>
              <a:t>n-1</a:t>
            </a:r>
            <a:endParaRPr lang="zh-CN" altLang="en-US" sz="1200" dirty="0"/>
          </a:p>
        </p:txBody>
      </p:sp>
      <p:sp>
        <p:nvSpPr>
          <p:cNvPr id="81" name="文本框 80">
            <a:extLst>
              <a:ext uri="{FF2B5EF4-FFF2-40B4-BE49-F238E27FC236}">
                <a16:creationId xmlns:a16="http://schemas.microsoft.com/office/drawing/2014/main" id="{9BDE1F89-8EB9-4EF5-A120-3440D386553E}"/>
              </a:ext>
            </a:extLst>
          </p:cNvPr>
          <p:cNvSpPr txBox="1"/>
          <p:nvPr/>
        </p:nvSpPr>
        <p:spPr>
          <a:xfrm>
            <a:off x="5812133" y="5283791"/>
            <a:ext cx="144012" cy="276999"/>
          </a:xfrm>
          <a:prstGeom prst="rect">
            <a:avLst/>
          </a:prstGeom>
          <a:noFill/>
        </p:spPr>
        <p:txBody>
          <a:bodyPr wrap="square" rtlCol="0">
            <a:spAutoFit/>
          </a:bodyPr>
          <a:lstStyle/>
          <a:p>
            <a:r>
              <a:rPr lang="en-US" altLang="zh-CN" sz="1200" dirty="0"/>
              <a:t>0</a:t>
            </a:r>
            <a:endParaRPr lang="zh-CN" altLang="en-US" sz="1200" dirty="0"/>
          </a:p>
        </p:txBody>
      </p:sp>
      <p:sp>
        <p:nvSpPr>
          <p:cNvPr id="82" name="文本框 81">
            <a:extLst>
              <a:ext uri="{FF2B5EF4-FFF2-40B4-BE49-F238E27FC236}">
                <a16:creationId xmlns:a16="http://schemas.microsoft.com/office/drawing/2014/main" id="{33D8AEDE-352D-4B70-A31B-DA08D1C5D5B3}"/>
              </a:ext>
            </a:extLst>
          </p:cNvPr>
          <p:cNvSpPr txBox="1"/>
          <p:nvPr/>
        </p:nvSpPr>
        <p:spPr>
          <a:xfrm>
            <a:off x="7589111" y="4858749"/>
            <a:ext cx="144012" cy="276999"/>
          </a:xfrm>
          <a:prstGeom prst="rect">
            <a:avLst/>
          </a:prstGeom>
          <a:noFill/>
        </p:spPr>
        <p:txBody>
          <a:bodyPr wrap="square" rtlCol="0">
            <a:spAutoFit/>
          </a:bodyPr>
          <a:lstStyle/>
          <a:p>
            <a:r>
              <a:rPr lang="en-US" altLang="zh-CN" sz="1200" dirty="0"/>
              <a:t>0</a:t>
            </a:r>
            <a:endParaRPr lang="zh-CN" altLang="en-US" sz="1200" dirty="0"/>
          </a:p>
        </p:txBody>
      </p:sp>
      <p:sp>
        <p:nvSpPr>
          <p:cNvPr id="84" name="乘号 83">
            <a:extLst>
              <a:ext uri="{FF2B5EF4-FFF2-40B4-BE49-F238E27FC236}">
                <a16:creationId xmlns:a16="http://schemas.microsoft.com/office/drawing/2014/main" id="{03C02016-0F27-4B5E-AB8B-973CE1D14ECD}"/>
              </a:ext>
            </a:extLst>
          </p:cNvPr>
          <p:cNvSpPr/>
          <p:nvPr/>
        </p:nvSpPr>
        <p:spPr bwMode="auto">
          <a:xfrm>
            <a:off x="6758085" y="5475311"/>
            <a:ext cx="216024" cy="240717"/>
          </a:xfrm>
          <a:prstGeom prst="mathMultiply">
            <a:avLst/>
          </a:prstGeom>
          <a:solidFill>
            <a:srgbClr val="FF0000"/>
          </a:solidFill>
          <a:ln>
            <a:noFill/>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85" name="文本框 84">
            <a:extLst>
              <a:ext uri="{FF2B5EF4-FFF2-40B4-BE49-F238E27FC236}">
                <a16:creationId xmlns:a16="http://schemas.microsoft.com/office/drawing/2014/main" id="{599949FF-DDF7-4907-ADED-5DA9E0299618}"/>
              </a:ext>
            </a:extLst>
          </p:cNvPr>
          <p:cNvSpPr txBox="1"/>
          <p:nvPr/>
        </p:nvSpPr>
        <p:spPr>
          <a:xfrm>
            <a:off x="5797195" y="5889348"/>
            <a:ext cx="144012" cy="276999"/>
          </a:xfrm>
          <a:prstGeom prst="rect">
            <a:avLst/>
          </a:prstGeom>
          <a:noFill/>
        </p:spPr>
        <p:txBody>
          <a:bodyPr wrap="square" rtlCol="0">
            <a:spAutoFit/>
          </a:bodyPr>
          <a:lstStyle/>
          <a:p>
            <a:r>
              <a:rPr lang="en-US" altLang="zh-CN" sz="1200" dirty="0"/>
              <a:t>0</a:t>
            </a:r>
            <a:endParaRPr lang="zh-CN" altLang="en-US" sz="1200" dirty="0"/>
          </a:p>
        </p:txBody>
      </p:sp>
      <p:sp>
        <p:nvSpPr>
          <p:cNvPr id="24" name="任意多边形: 形状 23">
            <a:extLst>
              <a:ext uri="{FF2B5EF4-FFF2-40B4-BE49-F238E27FC236}">
                <a16:creationId xmlns:a16="http://schemas.microsoft.com/office/drawing/2014/main" id="{783A95B5-43AF-41C4-8149-97C60F902A04}"/>
              </a:ext>
            </a:extLst>
          </p:cNvPr>
          <p:cNvSpPr/>
          <p:nvPr/>
        </p:nvSpPr>
        <p:spPr bwMode="auto">
          <a:xfrm rot="21149059" flipH="1">
            <a:off x="6313679" y="1911637"/>
            <a:ext cx="682499" cy="4005794"/>
          </a:xfrm>
          <a:custGeom>
            <a:avLst/>
            <a:gdLst>
              <a:gd name="connsiteX0" fmla="*/ 542844 w 1417750"/>
              <a:gd name="connsiteY0" fmla="*/ 0 h 3053301"/>
              <a:gd name="connsiteX1" fmla="*/ 256597 w 1417750"/>
              <a:gd name="connsiteY1" fmla="*/ 174929 h 3053301"/>
              <a:gd name="connsiteX2" fmla="*/ 26010 w 1417750"/>
              <a:gd name="connsiteY2" fmla="*/ 532738 h 3053301"/>
              <a:gd name="connsiteX3" fmla="*/ 352013 w 1417750"/>
              <a:gd name="connsiteY3" fmla="*/ 1256306 h 3053301"/>
              <a:gd name="connsiteX4" fmla="*/ 383818 w 1417750"/>
              <a:gd name="connsiteY4" fmla="*/ 1296063 h 3053301"/>
              <a:gd name="connsiteX5" fmla="*/ 1186900 w 1417750"/>
              <a:gd name="connsiteY5" fmla="*/ 1765190 h 3053301"/>
              <a:gd name="connsiteX6" fmla="*/ 1361829 w 1417750"/>
              <a:gd name="connsiteY6" fmla="*/ 2003729 h 3053301"/>
              <a:gd name="connsiteX7" fmla="*/ 1417488 w 1417750"/>
              <a:gd name="connsiteY7" fmla="*/ 2329732 h 3053301"/>
              <a:gd name="connsiteX8" fmla="*/ 1409537 w 1417750"/>
              <a:gd name="connsiteY8" fmla="*/ 2361538 h 3053301"/>
              <a:gd name="connsiteX9" fmla="*/ 1250511 w 1417750"/>
              <a:gd name="connsiteY9" fmla="*/ 2687541 h 3053301"/>
              <a:gd name="connsiteX10" fmla="*/ 924507 w 1417750"/>
              <a:gd name="connsiteY10" fmla="*/ 2846567 h 3053301"/>
              <a:gd name="connsiteX11" fmla="*/ 566698 w 1417750"/>
              <a:gd name="connsiteY11" fmla="*/ 3053301 h 305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7750" h="3053301">
                <a:moveTo>
                  <a:pt x="542844" y="0"/>
                </a:moveTo>
                <a:cubicBezTo>
                  <a:pt x="447428" y="58310"/>
                  <a:pt x="334460" y="94670"/>
                  <a:pt x="256597" y="174929"/>
                </a:cubicBezTo>
                <a:cubicBezTo>
                  <a:pt x="157797" y="276770"/>
                  <a:pt x="26010" y="532738"/>
                  <a:pt x="26010" y="532738"/>
                </a:cubicBezTo>
                <a:cubicBezTo>
                  <a:pt x="-10484" y="1043650"/>
                  <a:pt x="-72089" y="779190"/>
                  <a:pt x="352013" y="1256306"/>
                </a:cubicBezTo>
                <a:cubicBezTo>
                  <a:pt x="363288" y="1268990"/>
                  <a:pt x="369327" y="1287230"/>
                  <a:pt x="383818" y="1296063"/>
                </a:cubicBezTo>
                <a:cubicBezTo>
                  <a:pt x="648541" y="1457418"/>
                  <a:pt x="1186900" y="1765190"/>
                  <a:pt x="1186900" y="1765190"/>
                </a:cubicBezTo>
                <a:cubicBezTo>
                  <a:pt x="1245210" y="1844703"/>
                  <a:pt x="1324545" y="1912448"/>
                  <a:pt x="1361829" y="2003729"/>
                </a:cubicBezTo>
                <a:cubicBezTo>
                  <a:pt x="1403514" y="2105784"/>
                  <a:pt x="1402918" y="2220459"/>
                  <a:pt x="1417488" y="2329732"/>
                </a:cubicBezTo>
                <a:cubicBezTo>
                  <a:pt x="1418932" y="2340564"/>
                  <a:pt x="1414158" y="2351635"/>
                  <a:pt x="1409537" y="2361538"/>
                </a:cubicBezTo>
                <a:cubicBezTo>
                  <a:pt x="1358407" y="2471102"/>
                  <a:pt x="1333008" y="2599151"/>
                  <a:pt x="1250511" y="2687541"/>
                </a:cubicBezTo>
                <a:cubicBezTo>
                  <a:pt x="1138344" y="2807719"/>
                  <a:pt x="1046755" y="2822119"/>
                  <a:pt x="924507" y="2846567"/>
                </a:cubicBezTo>
                <a:cubicBezTo>
                  <a:pt x="572368" y="3054649"/>
                  <a:pt x="710108" y="3053301"/>
                  <a:pt x="566698" y="3053301"/>
                </a:cubicBezTo>
              </a:path>
            </a:pathLst>
          </a:custGeom>
          <a:noFill/>
          <a:ln w="38100" cap="flat" cmpd="sng" algn="ctr">
            <a:solidFill>
              <a:srgbClr val="FF0000"/>
            </a:solidFill>
            <a:prstDash val="dashDot"/>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83" name="文本框 82">
            <a:extLst>
              <a:ext uri="{FF2B5EF4-FFF2-40B4-BE49-F238E27FC236}">
                <a16:creationId xmlns:a16="http://schemas.microsoft.com/office/drawing/2014/main" id="{1B727D5A-8749-4D45-BFED-B792AA4A89E3}"/>
              </a:ext>
            </a:extLst>
          </p:cNvPr>
          <p:cNvSpPr txBox="1"/>
          <p:nvPr/>
        </p:nvSpPr>
        <p:spPr>
          <a:xfrm>
            <a:off x="1331640" y="3922023"/>
            <a:ext cx="3676789" cy="1569660"/>
          </a:xfrm>
          <a:prstGeom prst="rect">
            <a:avLst/>
          </a:prstGeom>
          <a:noFill/>
        </p:spPr>
        <p:txBody>
          <a:bodyPr wrap="square" rtlCol="0">
            <a:spAutoFit/>
          </a:bodyPr>
          <a:lstStyle/>
          <a:p>
            <a:r>
              <a:rPr lang="zh-CN" altLang="en-US" dirty="0"/>
              <a:t>在不可靠的网络中，为了避免由于超时造成序号产生误认，序号的范围需要有更大的取值范围。</a:t>
            </a:r>
          </a:p>
        </p:txBody>
      </p:sp>
    </p:spTree>
    <p:extLst>
      <p:ext uri="{BB962C8B-B14F-4D97-AF65-F5344CB8AC3E}">
        <p14:creationId xmlns:p14="http://schemas.microsoft.com/office/powerpoint/2010/main" val="33302100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par>
                                <p:cTn id="11" presetID="22" presetClass="entr" presetSubtype="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wipe(left)">
                                      <p:cBhvr>
                                        <p:cTn id="21" dur="500"/>
                                        <p:tgtEl>
                                          <p:spTgt spid="63"/>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wipe(up)">
                                      <p:cBhvr>
                                        <p:cTn id="29" dur="500"/>
                                        <p:tgtEl>
                                          <p:spTgt spid="66"/>
                                        </p:tgtEl>
                                      </p:cBhvr>
                                    </p:animEffect>
                                  </p:childTnLst>
                                </p:cTn>
                              </p:par>
                            </p:childTnLst>
                          </p:cTn>
                        </p:par>
                        <p:par>
                          <p:cTn id="30" fill="hold">
                            <p:stCondLst>
                              <p:cond delay="1500"/>
                            </p:stCondLst>
                            <p:childTnLst>
                              <p:par>
                                <p:cTn id="31" presetID="22" presetClass="entr" presetSubtype="1" fill="hold" grpId="0" nodeType="after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wipe(up)">
                                      <p:cBhvr>
                                        <p:cTn id="33" dur="500"/>
                                        <p:tgtEl>
                                          <p:spTgt spid="72"/>
                                        </p:tgtEl>
                                      </p:cBhvr>
                                    </p:animEffect>
                                  </p:childTnLst>
                                </p:cTn>
                              </p:par>
                            </p:childTnLst>
                          </p:cTn>
                        </p:par>
                        <p:par>
                          <p:cTn id="34" fill="hold">
                            <p:stCondLst>
                              <p:cond delay="2000"/>
                            </p:stCondLst>
                            <p:childTnLst>
                              <p:par>
                                <p:cTn id="35" presetID="22" presetClass="entr" presetSubtype="2"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right)">
                                      <p:cBhvr>
                                        <p:cTn id="37" dur="500"/>
                                        <p:tgtEl>
                                          <p:spTgt spid="2"/>
                                        </p:tgtEl>
                                      </p:cBhvr>
                                    </p:animEffect>
                                  </p:childTnLst>
                                </p:cTn>
                              </p:par>
                              <p:par>
                                <p:cTn id="38" presetID="35"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2000"/>
                                        <p:tgtEl>
                                          <p:spTgt spid="18"/>
                                        </p:tgtEl>
                                      </p:cBhvr>
                                    </p:animEffect>
                                    <p:anim calcmode="lin" valueType="num">
                                      <p:cBhvr>
                                        <p:cTn id="41" dur="2000" fill="hold"/>
                                        <p:tgtEl>
                                          <p:spTgt spid="18"/>
                                        </p:tgtEl>
                                        <p:attrNameLst>
                                          <p:attrName>style.rotation</p:attrName>
                                        </p:attrNameLst>
                                      </p:cBhvr>
                                      <p:tavLst>
                                        <p:tav tm="0">
                                          <p:val>
                                            <p:fltVal val="720"/>
                                          </p:val>
                                        </p:tav>
                                        <p:tav tm="100000">
                                          <p:val>
                                            <p:fltVal val="0"/>
                                          </p:val>
                                        </p:tav>
                                      </p:tavLst>
                                    </p:anim>
                                    <p:anim calcmode="lin" valueType="num">
                                      <p:cBhvr>
                                        <p:cTn id="42" dur="2000" fill="hold"/>
                                        <p:tgtEl>
                                          <p:spTgt spid="18"/>
                                        </p:tgtEl>
                                        <p:attrNameLst>
                                          <p:attrName>ppt_h</p:attrName>
                                        </p:attrNameLst>
                                      </p:cBhvr>
                                      <p:tavLst>
                                        <p:tav tm="0">
                                          <p:val>
                                            <p:fltVal val="0"/>
                                          </p:val>
                                        </p:tav>
                                        <p:tav tm="100000">
                                          <p:val>
                                            <p:strVal val="#ppt_h"/>
                                          </p:val>
                                        </p:tav>
                                      </p:tavLst>
                                    </p:anim>
                                    <p:anim calcmode="lin" valueType="num">
                                      <p:cBhvr>
                                        <p:cTn id="43" dur="2000" fill="hold"/>
                                        <p:tgtEl>
                                          <p:spTgt spid="18"/>
                                        </p:tgtEl>
                                        <p:attrNameLst>
                                          <p:attrName>ppt_w</p:attrName>
                                        </p:attrNameLst>
                                      </p:cBhvr>
                                      <p:tavLst>
                                        <p:tav tm="0">
                                          <p:val>
                                            <p:fltVal val="0"/>
                                          </p:val>
                                        </p:tav>
                                        <p:tav tm="100000">
                                          <p:val>
                                            <p:strVal val="#ppt_w"/>
                                          </p:val>
                                        </p:tav>
                                      </p:tavLst>
                                    </p:anim>
                                  </p:childTnLst>
                                </p:cTn>
                              </p:par>
                              <p:par>
                                <p:cTn id="44" presetID="22" presetClass="entr" presetSubtype="1"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up)">
                                      <p:cBhvr>
                                        <p:cTn id="46" dur="20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wipe(left)">
                                      <p:cBhvr>
                                        <p:cTn id="51" dur="500"/>
                                        <p:tgtEl>
                                          <p:spTgt spid="64"/>
                                        </p:tgtEl>
                                      </p:cBhvr>
                                    </p:animEffec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left)">
                                      <p:cBhvr>
                                        <p:cTn id="55" dur="500"/>
                                        <p:tgtEl>
                                          <p:spTgt spid="30"/>
                                        </p:tgtEl>
                                      </p:cBhvr>
                                    </p:animEffect>
                                  </p:childTnLst>
                                </p:cTn>
                              </p:par>
                            </p:childTnLst>
                          </p:cTn>
                        </p:par>
                        <p:par>
                          <p:cTn id="56" fill="hold">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wipe(up)">
                                      <p:cBhvr>
                                        <p:cTn id="59" dur="500"/>
                                        <p:tgtEl>
                                          <p:spTgt spid="73"/>
                                        </p:tgtEl>
                                      </p:cBhvr>
                                    </p:animEffect>
                                  </p:childTnLst>
                                </p:cTn>
                              </p:par>
                            </p:childTnLst>
                          </p:cTn>
                        </p:par>
                        <p:par>
                          <p:cTn id="60" fill="hold">
                            <p:stCondLst>
                              <p:cond delay="1500"/>
                            </p:stCondLst>
                            <p:childTnLst>
                              <p:par>
                                <p:cTn id="61" presetID="22" presetClass="entr" presetSubtype="1" fill="hold" grpId="0" nodeType="after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wipe(up)">
                                      <p:cBhvr>
                                        <p:cTn id="63" dur="500"/>
                                        <p:tgtEl>
                                          <p:spTgt spid="70"/>
                                        </p:tgtEl>
                                      </p:cBhvr>
                                    </p:animEffect>
                                  </p:childTnLst>
                                </p:cTn>
                              </p:par>
                            </p:childTnLst>
                          </p:cTn>
                        </p:par>
                        <p:par>
                          <p:cTn id="64" fill="hold">
                            <p:stCondLst>
                              <p:cond delay="2000"/>
                            </p:stCondLst>
                            <p:childTnLst>
                              <p:par>
                                <p:cTn id="65" presetID="22" presetClass="entr" presetSubtype="2" fill="hold"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right)">
                                      <p:cBhvr>
                                        <p:cTn id="67" dur="500"/>
                                        <p:tgtEl>
                                          <p:spTgt spid="36"/>
                                        </p:tgtEl>
                                      </p:cBhvr>
                                    </p:animEffect>
                                  </p:childTnLst>
                                </p:cTn>
                              </p:par>
                            </p:childTnLst>
                          </p:cTn>
                        </p:par>
                        <p:par>
                          <p:cTn id="68" fill="hold">
                            <p:stCondLst>
                              <p:cond delay="2500"/>
                            </p:stCondLst>
                            <p:childTnLst>
                              <p:par>
                                <p:cTn id="69" presetID="22" presetClass="entr" presetSubtype="1" fill="hold" grpId="0" nodeType="after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wipe(up)">
                                      <p:cBhvr>
                                        <p:cTn id="71" dur="500"/>
                                        <p:tgtEl>
                                          <p:spTgt spid="65"/>
                                        </p:tgtEl>
                                      </p:cBhvr>
                                    </p:animEffect>
                                  </p:childTnLst>
                                </p:cTn>
                              </p:par>
                            </p:childTnLst>
                          </p:cTn>
                        </p:par>
                        <p:par>
                          <p:cTn id="72" fill="hold">
                            <p:stCondLst>
                              <p:cond delay="3000"/>
                            </p:stCondLst>
                            <p:childTnLst>
                              <p:par>
                                <p:cTn id="73" presetID="22" presetClass="entr" presetSubtype="1" fill="hold" grpId="0" nodeType="afterEffect">
                                  <p:stCondLst>
                                    <p:cond delay="0"/>
                                  </p:stCondLst>
                                  <p:childTnLst>
                                    <p:set>
                                      <p:cBhvr>
                                        <p:cTn id="74" dur="1" fill="hold">
                                          <p:stCondLst>
                                            <p:cond delay="0"/>
                                          </p:stCondLst>
                                        </p:cTn>
                                        <p:tgtEl>
                                          <p:spTgt spid="67"/>
                                        </p:tgtEl>
                                        <p:attrNameLst>
                                          <p:attrName>style.visibility</p:attrName>
                                        </p:attrNameLst>
                                      </p:cBhvr>
                                      <p:to>
                                        <p:strVal val="visible"/>
                                      </p:to>
                                    </p:set>
                                    <p:animEffect transition="in" filter="wipe(up)">
                                      <p:cBhvr>
                                        <p:cTn id="75" dur="500"/>
                                        <p:tgtEl>
                                          <p:spTgt spid="67"/>
                                        </p:tgtEl>
                                      </p:cBhvr>
                                    </p:animEffect>
                                  </p:childTnLst>
                                </p:cTn>
                              </p:par>
                            </p:childTnLst>
                          </p:cTn>
                        </p:par>
                        <p:par>
                          <p:cTn id="76" fill="hold">
                            <p:stCondLst>
                              <p:cond delay="3500"/>
                            </p:stCondLst>
                            <p:childTnLst>
                              <p:par>
                                <p:cTn id="77" presetID="22" presetClass="entr" presetSubtype="8" fill="hold"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left)">
                                      <p:cBhvr>
                                        <p:cTn id="79" dur="500"/>
                                        <p:tgtEl>
                                          <p:spTgt spid="37"/>
                                        </p:tgtEl>
                                      </p:cBhvr>
                                    </p:animEffect>
                                  </p:childTnLst>
                                </p:cTn>
                              </p:par>
                            </p:childTnLst>
                          </p:cTn>
                        </p:par>
                        <p:par>
                          <p:cTn id="80" fill="hold">
                            <p:stCondLst>
                              <p:cond delay="4000"/>
                            </p:stCondLst>
                            <p:childTnLst>
                              <p:par>
                                <p:cTn id="81" presetID="22" presetClass="entr" presetSubtype="1" fill="hold" grpId="0" nodeType="afterEffect">
                                  <p:stCondLst>
                                    <p:cond delay="0"/>
                                  </p:stCondLst>
                                  <p:childTnLst>
                                    <p:set>
                                      <p:cBhvr>
                                        <p:cTn id="82" dur="1" fill="hold">
                                          <p:stCondLst>
                                            <p:cond delay="0"/>
                                          </p:stCondLst>
                                        </p:cTn>
                                        <p:tgtEl>
                                          <p:spTgt spid="71"/>
                                        </p:tgtEl>
                                        <p:attrNameLst>
                                          <p:attrName>style.visibility</p:attrName>
                                        </p:attrNameLst>
                                      </p:cBhvr>
                                      <p:to>
                                        <p:strVal val="visible"/>
                                      </p:to>
                                    </p:set>
                                    <p:animEffect transition="in" filter="wipe(up)">
                                      <p:cBhvr>
                                        <p:cTn id="83" dur="500"/>
                                        <p:tgtEl>
                                          <p:spTgt spid="71"/>
                                        </p:tgtEl>
                                      </p:cBhvr>
                                    </p:animEffect>
                                  </p:childTnLst>
                                </p:cTn>
                              </p:par>
                            </p:childTnLst>
                          </p:cTn>
                        </p:par>
                        <p:par>
                          <p:cTn id="84" fill="hold">
                            <p:stCondLst>
                              <p:cond delay="4500"/>
                            </p:stCondLst>
                            <p:childTnLst>
                              <p:par>
                                <p:cTn id="85" presetID="22" presetClass="entr" presetSubtype="1" fill="hold" grpId="0" nodeType="afterEffect">
                                  <p:stCondLst>
                                    <p:cond delay="0"/>
                                  </p:stCondLst>
                                  <p:childTnLst>
                                    <p:set>
                                      <p:cBhvr>
                                        <p:cTn id="86" dur="1" fill="hold">
                                          <p:stCondLst>
                                            <p:cond delay="0"/>
                                          </p:stCondLst>
                                        </p:cTn>
                                        <p:tgtEl>
                                          <p:spTgt spid="74"/>
                                        </p:tgtEl>
                                        <p:attrNameLst>
                                          <p:attrName>style.visibility</p:attrName>
                                        </p:attrNameLst>
                                      </p:cBhvr>
                                      <p:to>
                                        <p:strVal val="visible"/>
                                      </p:to>
                                    </p:set>
                                    <p:animEffect transition="in" filter="wipe(up)">
                                      <p:cBhvr>
                                        <p:cTn id="87" dur="500"/>
                                        <p:tgtEl>
                                          <p:spTgt spid="74"/>
                                        </p:tgtEl>
                                      </p:cBhvr>
                                    </p:animEffect>
                                  </p:childTnLst>
                                </p:cTn>
                              </p:par>
                            </p:childTnLst>
                          </p:cTn>
                        </p:par>
                        <p:par>
                          <p:cTn id="88" fill="hold">
                            <p:stCondLst>
                              <p:cond delay="5000"/>
                            </p:stCondLst>
                            <p:childTnLst>
                              <p:par>
                                <p:cTn id="89" presetID="22" presetClass="entr" presetSubtype="2" fill="hold" nodeType="after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wipe(right)">
                                      <p:cBhvr>
                                        <p:cTn id="91" dur="500"/>
                                        <p:tgtEl>
                                          <p:spTgt spid="40"/>
                                        </p:tgtEl>
                                      </p:cBhvr>
                                    </p:animEffect>
                                  </p:childTnLst>
                                </p:cTn>
                              </p:par>
                            </p:childTnLst>
                          </p:cTn>
                        </p:par>
                        <p:par>
                          <p:cTn id="92" fill="hold">
                            <p:stCondLst>
                              <p:cond delay="5500"/>
                            </p:stCondLst>
                            <p:childTnLst>
                              <p:par>
                                <p:cTn id="93" presetID="22" presetClass="entr" presetSubtype="1"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up)">
                                      <p:cBhvr>
                                        <p:cTn id="95" dur="500"/>
                                        <p:tgtEl>
                                          <p:spTgt spid="68"/>
                                        </p:tgtEl>
                                      </p:cBhvr>
                                    </p:animEffect>
                                  </p:childTnLst>
                                </p:cTn>
                              </p:par>
                            </p:childTnLst>
                          </p:cTn>
                        </p:par>
                        <p:par>
                          <p:cTn id="96" fill="hold">
                            <p:stCondLst>
                              <p:cond delay="6000"/>
                            </p:stCondLst>
                            <p:childTnLst>
                              <p:par>
                                <p:cTn id="97" presetID="22" presetClass="entr" presetSubtype="1" fill="hold" grpId="0" nodeType="afterEffect">
                                  <p:stCondLst>
                                    <p:cond delay="0"/>
                                  </p:stCondLst>
                                  <p:childTnLst>
                                    <p:set>
                                      <p:cBhvr>
                                        <p:cTn id="98" dur="1" fill="hold">
                                          <p:stCondLst>
                                            <p:cond delay="0"/>
                                          </p:stCondLst>
                                        </p:cTn>
                                        <p:tgtEl>
                                          <p:spTgt spid="69"/>
                                        </p:tgtEl>
                                        <p:attrNameLst>
                                          <p:attrName>style.visibility</p:attrName>
                                        </p:attrNameLst>
                                      </p:cBhvr>
                                      <p:to>
                                        <p:strVal val="visible"/>
                                      </p:to>
                                    </p:set>
                                    <p:animEffect transition="in" filter="wipe(up)">
                                      <p:cBhvr>
                                        <p:cTn id="99" dur="500"/>
                                        <p:tgtEl>
                                          <p:spTgt spid="69"/>
                                        </p:tgtEl>
                                      </p:cBhvr>
                                    </p:animEffect>
                                  </p:childTnLst>
                                </p:cTn>
                              </p:par>
                            </p:childTnLst>
                          </p:cTn>
                        </p:par>
                        <p:par>
                          <p:cTn id="100" fill="hold">
                            <p:stCondLst>
                              <p:cond delay="6500"/>
                            </p:stCondLst>
                            <p:childTnLst>
                              <p:par>
                                <p:cTn id="101" presetID="22" presetClass="entr" presetSubtype="8" fill="hold" nodeType="after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wipe(left)">
                                      <p:cBhvr>
                                        <p:cTn id="103" dur="500"/>
                                        <p:tgtEl>
                                          <p:spTgt spid="43"/>
                                        </p:tgtEl>
                                      </p:cBhvr>
                                    </p:animEffect>
                                  </p:childTnLst>
                                </p:cTn>
                              </p:par>
                            </p:childTnLst>
                          </p:cTn>
                        </p:par>
                        <p:par>
                          <p:cTn id="104" fill="hold">
                            <p:stCondLst>
                              <p:cond delay="7000"/>
                            </p:stCondLst>
                            <p:childTnLst>
                              <p:par>
                                <p:cTn id="105" presetID="22" presetClass="entr" presetSubtype="1" fill="hold" grpId="0" nodeType="afterEffect">
                                  <p:stCondLst>
                                    <p:cond delay="0"/>
                                  </p:stCondLst>
                                  <p:childTnLst>
                                    <p:set>
                                      <p:cBhvr>
                                        <p:cTn id="106" dur="1" fill="hold">
                                          <p:stCondLst>
                                            <p:cond delay="0"/>
                                          </p:stCondLst>
                                        </p:cTn>
                                        <p:tgtEl>
                                          <p:spTgt spid="76"/>
                                        </p:tgtEl>
                                        <p:attrNameLst>
                                          <p:attrName>style.visibility</p:attrName>
                                        </p:attrNameLst>
                                      </p:cBhvr>
                                      <p:to>
                                        <p:strVal val="visible"/>
                                      </p:to>
                                    </p:set>
                                    <p:animEffect transition="in" filter="wipe(up)">
                                      <p:cBhvr>
                                        <p:cTn id="107" dur="500"/>
                                        <p:tgtEl>
                                          <p:spTgt spid="76"/>
                                        </p:tgtEl>
                                      </p:cBhvr>
                                    </p:animEffect>
                                  </p:childTnLst>
                                </p:cTn>
                              </p:par>
                            </p:childTnLst>
                          </p:cTn>
                        </p:par>
                        <p:par>
                          <p:cTn id="108" fill="hold">
                            <p:stCondLst>
                              <p:cond delay="7500"/>
                            </p:stCondLst>
                            <p:childTnLst>
                              <p:par>
                                <p:cTn id="109" presetID="22" presetClass="entr" presetSubtype="2" fill="hold" grpId="0" nodeType="afterEffect">
                                  <p:stCondLst>
                                    <p:cond delay="0"/>
                                  </p:stCondLst>
                                  <p:childTnLst>
                                    <p:set>
                                      <p:cBhvr>
                                        <p:cTn id="110" dur="1" fill="hold">
                                          <p:stCondLst>
                                            <p:cond delay="0"/>
                                          </p:stCondLst>
                                        </p:cTn>
                                        <p:tgtEl>
                                          <p:spTgt spid="77"/>
                                        </p:tgtEl>
                                        <p:attrNameLst>
                                          <p:attrName>style.visibility</p:attrName>
                                        </p:attrNameLst>
                                      </p:cBhvr>
                                      <p:to>
                                        <p:strVal val="visible"/>
                                      </p:to>
                                    </p:set>
                                    <p:animEffect transition="in" filter="wipe(right)">
                                      <p:cBhvr>
                                        <p:cTn id="111" dur="500"/>
                                        <p:tgtEl>
                                          <p:spTgt spid="77"/>
                                        </p:tgtEl>
                                      </p:cBhvr>
                                    </p:animEffect>
                                  </p:childTnLst>
                                </p:cTn>
                              </p:par>
                            </p:childTnLst>
                          </p:cTn>
                        </p:par>
                        <p:par>
                          <p:cTn id="112" fill="hold">
                            <p:stCondLst>
                              <p:cond delay="8000"/>
                            </p:stCondLst>
                            <p:childTnLst>
                              <p:par>
                                <p:cTn id="113" presetID="22" presetClass="entr" presetSubtype="2" fill="hold" nodeType="afterEffect">
                                  <p:stCondLst>
                                    <p:cond delay="0"/>
                                  </p:stCondLst>
                                  <p:childTnLst>
                                    <p:set>
                                      <p:cBhvr>
                                        <p:cTn id="114" dur="1" fill="hold">
                                          <p:stCondLst>
                                            <p:cond delay="0"/>
                                          </p:stCondLst>
                                        </p:cTn>
                                        <p:tgtEl>
                                          <p:spTgt spid="46"/>
                                        </p:tgtEl>
                                        <p:attrNameLst>
                                          <p:attrName>style.visibility</p:attrName>
                                        </p:attrNameLst>
                                      </p:cBhvr>
                                      <p:to>
                                        <p:strVal val="visible"/>
                                      </p:to>
                                    </p:set>
                                    <p:animEffect transition="in" filter="wipe(right)">
                                      <p:cBhvr>
                                        <p:cTn id="115" dur="500"/>
                                        <p:tgtEl>
                                          <p:spTgt spid="46"/>
                                        </p:tgtEl>
                                      </p:cBhvr>
                                    </p:animEffect>
                                  </p:childTnLst>
                                </p:cTn>
                              </p:par>
                            </p:childTnLst>
                          </p:cTn>
                        </p:par>
                        <p:par>
                          <p:cTn id="116" fill="hold">
                            <p:stCondLst>
                              <p:cond delay="8500"/>
                            </p:stCondLst>
                            <p:childTnLst>
                              <p:par>
                                <p:cTn id="117" presetID="22" presetClass="entr" presetSubtype="1" fill="hold" grpId="0" nodeType="afterEffect">
                                  <p:stCondLst>
                                    <p:cond delay="0"/>
                                  </p:stCondLst>
                                  <p:childTnLst>
                                    <p:set>
                                      <p:cBhvr>
                                        <p:cTn id="118" dur="1" fill="hold">
                                          <p:stCondLst>
                                            <p:cond delay="0"/>
                                          </p:stCondLst>
                                        </p:cTn>
                                        <p:tgtEl>
                                          <p:spTgt spid="78"/>
                                        </p:tgtEl>
                                        <p:attrNameLst>
                                          <p:attrName>style.visibility</p:attrName>
                                        </p:attrNameLst>
                                      </p:cBhvr>
                                      <p:to>
                                        <p:strVal val="visible"/>
                                      </p:to>
                                    </p:set>
                                    <p:animEffect transition="in" filter="wipe(up)">
                                      <p:cBhvr>
                                        <p:cTn id="119" dur="500"/>
                                        <p:tgtEl>
                                          <p:spTgt spid="78"/>
                                        </p:tgtEl>
                                      </p:cBhvr>
                                    </p:animEffect>
                                  </p:childTnLst>
                                </p:cTn>
                              </p:par>
                            </p:childTnLst>
                          </p:cTn>
                        </p:par>
                        <p:par>
                          <p:cTn id="120" fill="hold">
                            <p:stCondLst>
                              <p:cond delay="9000"/>
                            </p:stCondLst>
                            <p:childTnLst>
                              <p:par>
                                <p:cTn id="121" presetID="22" presetClass="entr" presetSubtype="1" fill="hold" grpId="0" nodeType="afterEffect">
                                  <p:stCondLst>
                                    <p:cond delay="0"/>
                                  </p:stCondLst>
                                  <p:childTnLst>
                                    <p:set>
                                      <p:cBhvr>
                                        <p:cTn id="122" dur="1" fill="hold">
                                          <p:stCondLst>
                                            <p:cond delay="0"/>
                                          </p:stCondLst>
                                        </p:cTn>
                                        <p:tgtEl>
                                          <p:spTgt spid="49"/>
                                        </p:tgtEl>
                                        <p:attrNameLst>
                                          <p:attrName>style.visibility</p:attrName>
                                        </p:attrNameLst>
                                      </p:cBhvr>
                                      <p:to>
                                        <p:strVal val="visible"/>
                                      </p:to>
                                    </p:set>
                                    <p:animEffect transition="in" filter="wipe(up)">
                                      <p:cBhvr>
                                        <p:cTn id="123" dur="1250"/>
                                        <p:tgtEl>
                                          <p:spTgt spid="49"/>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75"/>
                                        </p:tgtEl>
                                        <p:attrNameLst>
                                          <p:attrName>style.visibility</p:attrName>
                                        </p:attrNameLst>
                                      </p:cBhvr>
                                      <p:to>
                                        <p:strVal val="visible"/>
                                      </p:to>
                                    </p:set>
                                    <p:animEffect transition="in" filter="wipe(left)">
                                      <p:cBhvr>
                                        <p:cTn id="128" dur="500"/>
                                        <p:tgtEl>
                                          <p:spTgt spid="75"/>
                                        </p:tgtEl>
                                      </p:cBhvr>
                                    </p:animEffect>
                                  </p:childTnLst>
                                </p:cTn>
                              </p:par>
                            </p:childTnLst>
                          </p:cTn>
                        </p:par>
                        <p:par>
                          <p:cTn id="129" fill="hold">
                            <p:stCondLst>
                              <p:cond delay="500"/>
                            </p:stCondLst>
                            <p:childTnLst>
                              <p:par>
                                <p:cTn id="130" presetID="22" presetClass="entr" presetSubtype="8" fill="hold" nodeType="afterEffect">
                                  <p:stCondLst>
                                    <p:cond delay="0"/>
                                  </p:stCondLst>
                                  <p:childTnLst>
                                    <p:set>
                                      <p:cBhvr>
                                        <p:cTn id="131" dur="1" fill="hold">
                                          <p:stCondLst>
                                            <p:cond delay="0"/>
                                          </p:stCondLst>
                                        </p:cTn>
                                        <p:tgtEl>
                                          <p:spTgt spid="53"/>
                                        </p:tgtEl>
                                        <p:attrNameLst>
                                          <p:attrName>style.visibility</p:attrName>
                                        </p:attrNameLst>
                                      </p:cBhvr>
                                      <p:to>
                                        <p:strVal val="visible"/>
                                      </p:to>
                                    </p:set>
                                    <p:animEffect transition="in" filter="wipe(left)">
                                      <p:cBhvr>
                                        <p:cTn id="132" dur="500"/>
                                        <p:tgtEl>
                                          <p:spTgt spid="53"/>
                                        </p:tgtEl>
                                      </p:cBhvr>
                                    </p:animEffect>
                                  </p:childTnLst>
                                </p:cTn>
                              </p:par>
                            </p:childTnLst>
                          </p:cTn>
                        </p:par>
                        <p:par>
                          <p:cTn id="133" fill="hold">
                            <p:stCondLst>
                              <p:cond delay="1000"/>
                            </p:stCondLst>
                            <p:childTnLst>
                              <p:par>
                                <p:cTn id="134" presetID="22" presetClass="entr" presetSubtype="1" fill="hold" grpId="0" nodeType="afterEffect">
                                  <p:stCondLst>
                                    <p:cond delay="0"/>
                                  </p:stCondLst>
                                  <p:childTnLst>
                                    <p:set>
                                      <p:cBhvr>
                                        <p:cTn id="135" dur="1" fill="hold">
                                          <p:stCondLst>
                                            <p:cond delay="0"/>
                                          </p:stCondLst>
                                        </p:cTn>
                                        <p:tgtEl>
                                          <p:spTgt spid="79"/>
                                        </p:tgtEl>
                                        <p:attrNameLst>
                                          <p:attrName>style.visibility</p:attrName>
                                        </p:attrNameLst>
                                      </p:cBhvr>
                                      <p:to>
                                        <p:strVal val="visible"/>
                                      </p:to>
                                    </p:set>
                                    <p:animEffect transition="in" filter="wipe(up)">
                                      <p:cBhvr>
                                        <p:cTn id="136" dur="500"/>
                                        <p:tgtEl>
                                          <p:spTgt spid="79"/>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2" fill="hold" grpId="0" nodeType="clickEffect">
                                  <p:stCondLst>
                                    <p:cond delay="0"/>
                                  </p:stCondLst>
                                  <p:childTnLst>
                                    <p:set>
                                      <p:cBhvr>
                                        <p:cTn id="140" dur="1" fill="hold">
                                          <p:stCondLst>
                                            <p:cond delay="0"/>
                                          </p:stCondLst>
                                        </p:cTn>
                                        <p:tgtEl>
                                          <p:spTgt spid="82"/>
                                        </p:tgtEl>
                                        <p:attrNameLst>
                                          <p:attrName>style.visibility</p:attrName>
                                        </p:attrNameLst>
                                      </p:cBhvr>
                                      <p:to>
                                        <p:strVal val="visible"/>
                                      </p:to>
                                    </p:set>
                                    <p:animEffect transition="in" filter="wipe(right)">
                                      <p:cBhvr>
                                        <p:cTn id="141" dur="500"/>
                                        <p:tgtEl>
                                          <p:spTgt spid="82"/>
                                        </p:tgtEl>
                                      </p:cBhvr>
                                    </p:animEffect>
                                  </p:childTnLst>
                                </p:cTn>
                              </p:par>
                            </p:childTnLst>
                          </p:cTn>
                        </p:par>
                        <p:par>
                          <p:cTn id="142" fill="hold">
                            <p:stCondLst>
                              <p:cond delay="500"/>
                            </p:stCondLst>
                            <p:childTnLst>
                              <p:par>
                                <p:cTn id="143" presetID="22" presetClass="entr" presetSubtype="2" fill="hold" nodeType="afterEffect">
                                  <p:stCondLst>
                                    <p:cond delay="0"/>
                                  </p:stCondLst>
                                  <p:childTnLst>
                                    <p:set>
                                      <p:cBhvr>
                                        <p:cTn id="144" dur="1" fill="hold">
                                          <p:stCondLst>
                                            <p:cond delay="0"/>
                                          </p:stCondLst>
                                        </p:cTn>
                                        <p:tgtEl>
                                          <p:spTgt spid="50"/>
                                        </p:tgtEl>
                                        <p:attrNameLst>
                                          <p:attrName>style.visibility</p:attrName>
                                        </p:attrNameLst>
                                      </p:cBhvr>
                                      <p:to>
                                        <p:strVal val="visible"/>
                                      </p:to>
                                    </p:set>
                                    <p:animEffect transition="in" filter="wipe(right)">
                                      <p:cBhvr>
                                        <p:cTn id="145" dur="500"/>
                                        <p:tgtEl>
                                          <p:spTgt spid="50"/>
                                        </p:tgtEl>
                                      </p:cBhvr>
                                    </p:animEffect>
                                  </p:childTnLst>
                                </p:cTn>
                              </p:par>
                            </p:childTnLst>
                          </p:cTn>
                        </p:par>
                        <p:par>
                          <p:cTn id="146" fill="hold">
                            <p:stCondLst>
                              <p:cond delay="1000"/>
                            </p:stCondLst>
                            <p:childTnLst>
                              <p:par>
                                <p:cTn id="147" presetID="22" presetClass="entr" presetSubtype="1" fill="hold" grpId="0" nodeType="after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wipe(up)">
                                      <p:cBhvr>
                                        <p:cTn id="149" dur="500"/>
                                        <p:tgtEl>
                                          <p:spTgt spid="80"/>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81"/>
                                        </p:tgtEl>
                                        <p:attrNameLst>
                                          <p:attrName>style.visibility</p:attrName>
                                        </p:attrNameLst>
                                      </p:cBhvr>
                                      <p:to>
                                        <p:strVal val="visible"/>
                                      </p:to>
                                    </p:set>
                                    <p:animEffect transition="in" filter="wipe(left)">
                                      <p:cBhvr>
                                        <p:cTn id="154" dur="500"/>
                                        <p:tgtEl>
                                          <p:spTgt spid="81"/>
                                        </p:tgtEl>
                                      </p:cBhvr>
                                    </p:animEffect>
                                  </p:childTnLst>
                                </p:cTn>
                              </p:par>
                            </p:childTnLst>
                          </p:cTn>
                        </p:par>
                        <p:par>
                          <p:cTn id="155" fill="hold">
                            <p:stCondLst>
                              <p:cond delay="500"/>
                            </p:stCondLst>
                            <p:childTnLst>
                              <p:par>
                                <p:cTn id="156" presetID="22" presetClass="entr" presetSubtype="8" fill="hold" nodeType="afterEffect">
                                  <p:stCondLst>
                                    <p:cond delay="0"/>
                                  </p:stCondLst>
                                  <p:childTnLst>
                                    <p:set>
                                      <p:cBhvr>
                                        <p:cTn id="157" dur="1" fill="hold">
                                          <p:stCondLst>
                                            <p:cond delay="0"/>
                                          </p:stCondLst>
                                        </p:cTn>
                                        <p:tgtEl>
                                          <p:spTgt spid="56"/>
                                        </p:tgtEl>
                                        <p:attrNameLst>
                                          <p:attrName>style.visibility</p:attrName>
                                        </p:attrNameLst>
                                      </p:cBhvr>
                                      <p:to>
                                        <p:strVal val="visible"/>
                                      </p:to>
                                    </p:set>
                                    <p:animEffect transition="in" filter="wipe(left)">
                                      <p:cBhvr>
                                        <p:cTn id="158" dur="500"/>
                                        <p:tgtEl>
                                          <p:spTgt spid="56"/>
                                        </p:tgtEl>
                                      </p:cBhvr>
                                    </p:animEffect>
                                  </p:childTnLst>
                                </p:cTn>
                              </p:par>
                              <p:par>
                                <p:cTn id="159" presetID="35" presetClass="entr" presetSubtype="0" fill="hold" grpId="0" nodeType="withEffect">
                                  <p:stCondLst>
                                    <p:cond delay="0"/>
                                  </p:stCondLst>
                                  <p:childTnLst>
                                    <p:set>
                                      <p:cBhvr>
                                        <p:cTn id="160" dur="1" fill="hold">
                                          <p:stCondLst>
                                            <p:cond delay="0"/>
                                          </p:stCondLst>
                                        </p:cTn>
                                        <p:tgtEl>
                                          <p:spTgt spid="84"/>
                                        </p:tgtEl>
                                        <p:attrNameLst>
                                          <p:attrName>style.visibility</p:attrName>
                                        </p:attrNameLst>
                                      </p:cBhvr>
                                      <p:to>
                                        <p:strVal val="visible"/>
                                      </p:to>
                                    </p:set>
                                    <p:animEffect transition="in" filter="fade">
                                      <p:cBhvr>
                                        <p:cTn id="161" dur="2000"/>
                                        <p:tgtEl>
                                          <p:spTgt spid="84"/>
                                        </p:tgtEl>
                                      </p:cBhvr>
                                    </p:animEffect>
                                    <p:anim calcmode="lin" valueType="num">
                                      <p:cBhvr>
                                        <p:cTn id="162" dur="2000" fill="hold"/>
                                        <p:tgtEl>
                                          <p:spTgt spid="84"/>
                                        </p:tgtEl>
                                        <p:attrNameLst>
                                          <p:attrName>style.rotation</p:attrName>
                                        </p:attrNameLst>
                                      </p:cBhvr>
                                      <p:tavLst>
                                        <p:tav tm="0">
                                          <p:val>
                                            <p:fltVal val="720"/>
                                          </p:val>
                                        </p:tav>
                                        <p:tav tm="100000">
                                          <p:val>
                                            <p:fltVal val="0"/>
                                          </p:val>
                                        </p:tav>
                                      </p:tavLst>
                                    </p:anim>
                                    <p:anim calcmode="lin" valueType="num">
                                      <p:cBhvr>
                                        <p:cTn id="163" dur="2000" fill="hold"/>
                                        <p:tgtEl>
                                          <p:spTgt spid="84"/>
                                        </p:tgtEl>
                                        <p:attrNameLst>
                                          <p:attrName>ppt_h</p:attrName>
                                        </p:attrNameLst>
                                      </p:cBhvr>
                                      <p:tavLst>
                                        <p:tav tm="0">
                                          <p:val>
                                            <p:fltVal val="0"/>
                                          </p:val>
                                        </p:tav>
                                        <p:tav tm="100000">
                                          <p:val>
                                            <p:strVal val="#ppt_h"/>
                                          </p:val>
                                        </p:tav>
                                      </p:tavLst>
                                    </p:anim>
                                    <p:anim calcmode="lin" valueType="num">
                                      <p:cBhvr>
                                        <p:cTn id="164" dur="2000" fill="hold"/>
                                        <p:tgtEl>
                                          <p:spTgt spid="84"/>
                                        </p:tgtEl>
                                        <p:attrNameLst>
                                          <p:attrName>ppt_w</p:attrName>
                                        </p:attrNameLst>
                                      </p:cBhvr>
                                      <p:tavLst>
                                        <p:tav tm="0">
                                          <p:val>
                                            <p:fltVal val="0"/>
                                          </p:val>
                                        </p:tav>
                                        <p:tav tm="100000">
                                          <p:val>
                                            <p:strVal val="#ppt_w"/>
                                          </p:val>
                                        </p:tav>
                                      </p:tavLst>
                                    </p:anim>
                                  </p:childTnLst>
                                </p:cTn>
                              </p:par>
                            </p:childTnLst>
                          </p:cTn>
                        </p:par>
                        <p:par>
                          <p:cTn id="165" fill="hold">
                            <p:stCondLst>
                              <p:cond delay="2500"/>
                            </p:stCondLst>
                            <p:childTnLst>
                              <p:par>
                                <p:cTn id="166" presetID="22" presetClass="entr" presetSubtype="1" fill="hold" grpId="0" nodeType="afterEffect">
                                  <p:stCondLst>
                                    <p:cond delay="0"/>
                                  </p:stCondLst>
                                  <p:childTnLst>
                                    <p:set>
                                      <p:cBhvr>
                                        <p:cTn id="167" dur="1" fill="hold">
                                          <p:stCondLst>
                                            <p:cond delay="0"/>
                                          </p:stCondLst>
                                        </p:cTn>
                                        <p:tgtEl>
                                          <p:spTgt spid="24"/>
                                        </p:tgtEl>
                                        <p:attrNameLst>
                                          <p:attrName>style.visibility</p:attrName>
                                        </p:attrNameLst>
                                      </p:cBhvr>
                                      <p:to>
                                        <p:strVal val="visible"/>
                                      </p:to>
                                    </p:set>
                                    <p:animEffect transition="in" filter="wipe(up)">
                                      <p:cBhvr>
                                        <p:cTn id="168" dur="500"/>
                                        <p:tgtEl>
                                          <p:spTgt spid="24"/>
                                        </p:tgtEl>
                                      </p:cBhvr>
                                    </p:animEffect>
                                  </p:childTnLst>
                                </p:cTn>
                              </p:par>
                            </p:childTnLst>
                          </p:cTn>
                        </p:par>
                        <p:par>
                          <p:cTn id="169" fill="hold">
                            <p:stCondLst>
                              <p:cond delay="3000"/>
                            </p:stCondLst>
                            <p:childTnLst>
                              <p:par>
                                <p:cTn id="170" presetID="22" presetClass="entr" presetSubtype="2" fill="hold" nodeType="afterEffect">
                                  <p:stCondLst>
                                    <p:cond delay="0"/>
                                  </p:stCondLst>
                                  <p:childTnLst>
                                    <p:set>
                                      <p:cBhvr>
                                        <p:cTn id="171" dur="1" fill="hold">
                                          <p:stCondLst>
                                            <p:cond delay="0"/>
                                          </p:stCondLst>
                                        </p:cTn>
                                        <p:tgtEl>
                                          <p:spTgt spid="59"/>
                                        </p:tgtEl>
                                        <p:attrNameLst>
                                          <p:attrName>style.visibility</p:attrName>
                                        </p:attrNameLst>
                                      </p:cBhvr>
                                      <p:to>
                                        <p:strVal val="visible"/>
                                      </p:to>
                                    </p:set>
                                    <p:animEffect transition="in" filter="wipe(right)">
                                      <p:cBhvr>
                                        <p:cTn id="172" dur="500"/>
                                        <p:tgtEl>
                                          <p:spTgt spid="59"/>
                                        </p:tgtEl>
                                      </p:cBhvr>
                                    </p:animEffect>
                                  </p:childTnLst>
                                </p:cTn>
                              </p:par>
                            </p:childTnLst>
                          </p:cTn>
                        </p:par>
                        <p:par>
                          <p:cTn id="173" fill="hold">
                            <p:stCondLst>
                              <p:cond delay="3500"/>
                            </p:stCondLst>
                            <p:childTnLst>
                              <p:par>
                                <p:cTn id="174" presetID="22" presetClass="entr" presetSubtype="1" fill="hold" grpId="0" nodeType="afterEffect">
                                  <p:stCondLst>
                                    <p:cond delay="0"/>
                                  </p:stCondLst>
                                  <p:childTnLst>
                                    <p:set>
                                      <p:cBhvr>
                                        <p:cTn id="175" dur="1" fill="hold">
                                          <p:stCondLst>
                                            <p:cond delay="0"/>
                                          </p:stCondLst>
                                        </p:cTn>
                                        <p:tgtEl>
                                          <p:spTgt spid="85"/>
                                        </p:tgtEl>
                                        <p:attrNameLst>
                                          <p:attrName>style.visibility</p:attrName>
                                        </p:attrNameLst>
                                      </p:cBhvr>
                                      <p:to>
                                        <p:strVal val="visible"/>
                                      </p:to>
                                    </p:set>
                                    <p:animEffect transition="in" filter="wipe(up)">
                                      <p:cBhvr>
                                        <p:cTn id="176" dur="500"/>
                                        <p:tgtEl>
                                          <p:spTgt spid="85"/>
                                        </p:tgtEl>
                                      </p:cBhvr>
                                    </p:animEffect>
                                  </p:childTnLst>
                                </p:cTn>
                              </p:par>
                            </p:childTnLst>
                          </p:cTn>
                        </p:par>
                        <p:par>
                          <p:cTn id="177" fill="hold">
                            <p:stCondLst>
                              <p:cond delay="4000"/>
                            </p:stCondLst>
                            <p:childTnLst>
                              <p:par>
                                <p:cTn id="178" presetID="42" presetClass="entr" presetSubtype="0" fill="hold" grpId="0" nodeType="afterEffect">
                                  <p:stCondLst>
                                    <p:cond delay="0"/>
                                  </p:stCondLst>
                                  <p:childTnLst>
                                    <p:set>
                                      <p:cBhvr>
                                        <p:cTn id="179" dur="1" fill="hold">
                                          <p:stCondLst>
                                            <p:cond delay="0"/>
                                          </p:stCondLst>
                                        </p:cTn>
                                        <p:tgtEl>
                                          <p:spTgt spid="83"/>
                                        </p:tgtEl>
                                        <p:attrNameLst>
                                          <p:attrName>style.visibility</p:attrName>
                                        </p:attrNameLst>
                                      </p:cBhvr>
                                      <p:to>
                                        <p:strVal val="visible"/>
                                      </p:to>
                                    </p:set>
                                    <p:animEffect transition="in" filter="fade">
                                      <p:cBhvr>
                                        <p:cTn id="180" dur="1000"/>
                                        <p:tgtEl>
                                          <p:spTgt spid="83"/>
                                        </p:tgtEl>
                                      </p:cBhvr>
                                    </p:animEffect>
                                    <p:anim calcmode="lin" valueType="num">
                                      <p:cBhvr>
                                        <p:cTn id="181" dur="1000" fill="hold"/>
                                        <p:tgtEl>
                                          <p:spTgt spid="83"/>
                                        </p:tgtEl>
                                        <p:attrNameLst>
                                          <p:attrName>ppt_x</p:attrName>
                                        </p:attrNameLst>
                                      </p:cBhvr>
                                      <p:tavLst>
                                        <p:tav tm="0">
                                          <p:val>
                                            <p:strVal val="#ppt_x"/>
                                          </p:val>
                                        </p:tav>
                                        <p:tav tm="100000">
                                          <p:val>
                                            <p:strVal val="#ppt_x"/>
                                          </p:val>
                                        </p:tav>
                                      </p:tavLst>
                                    </p:anim>
                                    <p:anim calcmode="lin" valueType="num">
                                      <p:cBhvr>
                                        <p:cTn id="182"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animBg="1"/>
      <p:bldP spid="49"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4" grpId="0" animBg="1"/>
      <p:bldP spid="85" grpId="0"/>
      <p:bldP spid="24" grpId="0" animBg="1"/>
      <p:bldP spid="83"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15B6EE-D81B-4048-BC10-EF7E247ADA66}"/>
              </a:ext>
            </a:extLst>
          </p:cNvPr>
          <p:cNvSpPr txBox="1"/>
          <p:nvPr/>
        </p:nvSpPr>
        <p:spPr>
          <a:xfrm>
            <a:off x="1033872" y="1253951"/>
            <a:ext cx="4474232" cy="461665"/>
          </a:xfrm>
          <a:prstGeom prst="rect">
            <a:avLst/>
          </a:prstGeom>
          <a:noFill/>
        </p:spPr>
        <p:txBody>
          <a:bodyPr wrap="square" rtlCol="0">
            <a:spAutoFit/>
          </a:bodyPr>
          <a:lstStyle/>
          <a:p>
            <a:r>
              <a:rPr lang="en-US" altLang="zh-CN" dirty="0"/>
              <a:t>2</a:t>
            </a:r>
            <a:r>
              <a:rPr lang="zh-CN" altLang="en-US" dirty="0"/>
              <a:t>、</a:t>
            </a:r>
            <a:r>
              <a:rPr lang="en-US" altLang="zh-CN" dirty="0"/>
              <a:t>GO-Back-N</a:t>
            </a:r>
            <a:r>
              <a:rPr lang="zh-CN" altLang="en-US" dirty="0"/>
              <a:t>的连续</a:t>
            </a:r>
            <a:r>
              <a:rPr lang="en-US" altLang="zh-CN" dirty="0"/>
              <a:t>ARQ</a:t>
            </a:r>
            <a:endParaRPr lang="zh-CN" altLang="en-US" dirty="0"/>
          </a:p>
        </p:txBody>
      </p:sp>
      <p:sp>
        <p:nvSpPr>
          <p:cNvPr id="5" name="文本框 4">
            <a:extLst>
              <a:ext uri="{FF2B5EF4-FFF2-40B4-BE49-F238E27FC236}">
                <a16:creationId xmlns:a16="http://schemas.microsoft.com/office/drawing/2014/main" id="{49E4AD28-81AC-4A2A-83A0-F9E46E73EABF}"/>
              </a:ext>
            </a:extLst>
          </p:cNvPr>
          <p:cNvSpPr txBox="1"/>
          <p:nvPr/>
        </p:nvSpPr>
        <p:spPr>
          <a:xfrm>
            <a:off x="1033872" y="2890885"/>
            <a:ext cx="7426560" cy="1200329"/>
          </a:xfrm>
          <a:prstGeom prst="rect">
            <a:avLst/>
          </a:prstGeom>
          <a:noFill/>
        </p:spPr>
        <p:txBody>
          <a:bodyPr wrap="square" rtlCol="0">
            <a:spAutoFit/>
          </a:bodyPr>
          <a:lstStyle/>
          <a:p>
            <a:r>
              <a:rPr lang="zh-CN" altLang="en-US" dirty="0"/>
              <a:t>在发送方等待确认时，有多个报文正在传送中。也就是说，让多个报文处于等待确认的状态，以便在发送方等待确认的同时，信道也能保持忙碌状态。</a:t>
            </a:r>
          </a:p>
        </p:txBody>
      </p:sp>
      <p:sp>
        <p:nvSpPr>
          <p:cNvPr id="7" name="矩形 6">
            <a:extLst>
              <a:ext uri="{FF2B5EF4-FFF2-40B4-BE49-F238E27FC236}">
                <a16:creationId xmlns:a16="http://schemas.microsoft.com/office/drawing/2014/main" id="{BD64C05F-5610-4E52-8868-C516A96C59E9}"/>
              </a:ext>
            </a:extLst>
          </p:cNvPr>
          <p:cNvSpPr/>
          <p:nvPr/>
        </p:nvSpPr>
        <p:spPr>
          <a:xfrm>
            <a:off x="1033872" y="4365104"/>
            <a:ext cx="7426560" cy="830997"/>
          </a:xfrm>
          <a:prstGeom prst="rect">
            <a:avLst/>
          </a:prstGeom>
        </p:spPr>
        <p:txBody>
          <a:bodyPr wrap="square">
            <a:spAutoFit/>
          </a:bodyPr>
          <a:lstStyle/>
          <a:p>
            <a:r>
              <a:rPr lang="zh-CN" altLang="en-US" dirty="0"/>
              <a:t>如果接收方正在校验的报文出错或丢失，则发送方重传这个出错的报文以及其后所有已经发送的报文。</a:t>
            </a:r>
          </a:p>
        </p:txBody>
      </p:sp>
      <p:sp>
        <p:nvSpPr>
          <p:cNvPr id="6" name="文本框 5">
            <a:extLst>
              <a:ext uri="{FF2B5EF4-FFF2-40B4-BE49-F238E27FC236}">
                <a16:creationId xmlns:a16="http://schemas.microsoft.com/office/drawing/2014/main" id="{53DA50A8-5FA3-4EA0-94F0-185A5A569AAC}"/>
              </a:ext>
            </a:extLst>
          </p:cNvPr>
          <p:cNvSpPr txBox="1"/>
          <p:nvPr/>
        </p:nvSpPr>
        <p:spPr>
          <a:xfrm>
            <a:off x="1033872" y="1916832"/>
            <a:ext cx="7426560" cy="830997"/>
          </a:xfrm>
          <a:prstGeom prst="rect">
            <a:avLst/>
          </a:prstGeom>
          <a:noFill/>
        </p:spPr>
        <p:txBody>
          <a:bodyPr wrap="square" rtlCol="0">
            <a:spAutoFit/>
          </a:bodyPr>
          <a:lstStyle/>
          <a:p>
            <a:r>
              <a:rPr lang="zh-CN" altLang="en-US" dirty="0"/>
              <a:t>返回</a:t>
            </a:r>
            <a:r>
              <a:rPr lang="en-US" altLang="zh-CN" dirty="0"/>
              <a:t>N(GO-Back-N  GBN)</a:t>
            </a:r>
            <a:r>
              <a:rPr lang="zh-CN" altLang="en-US" dirty="0"/>
              <a:t>的连续</a:t>
            </a:r>
            <a:r>
              <a:rPr lang="en-US" altLang="zh-CN" dirty="0"/>
              <a:t>ARQ</a:t>
            </a:r>
            <a:r>
              <a:rPr lang="zh-CN" altLang="en-US" dirty="0"/>
              <a:t>是指接收方只接收按序到达的正确报文。</a:t>
            </a:r>
          </a:p>
        </p:txBody>
      </p:sp>
    </p:spTree>
    <p:extLst>
      <p:ext uri="{BB962C8B-B14F-4D97-AF65-F5344CB8AC3E}">
        <p14:creationId xmlns:p14="http://schemas.microsoft.com/office/powerpoint/2010/main" val="2186760203"/>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F44780E-D2F9-453B-9B6E-6CC19C10F3D3}"/>
              </a:ext>
            </a:extLst>
          </p:cNvPr>
          <p:cNvSpPr/>
          <p:nvPr/>
        </p:nvSpPr>
        <p:spPr>
          <a:xfrm>
            <a:off x="1115616" y="1124744"/>
            <a:ext cx="7344816" cy="1200329"/>
          </a:xfrm>
          <a:prstGeom prst="rect">
            <a:avLst/>
          </a:prstGeom>
        </p:spPr>
        <p:txBody>
          <a:bodyPr wrap="square">
            <a:spAutoFit/>
          </a:bodyPr>
          <a:lstStyle/>
          <a:p>
            <a:r>
              <a:rPr lang="zh-CN" altLang="en-US" dirty="0"/>
              <a:t>在返回</a:t>
            </a:r>
            <a:r>
              <a:rPr lang="en-US" altLang="zh-CN" dirty="0"/>
              <a:t>N</a:t>
            </a:r>
            <a:r>
              <a:rPr lang="zh-CN" altLang="en-US" dirty="0"/>
              <a:t>协议中，发送方为所有已经发送但尚未确认的报文进行缓存，直到被确认。接收方只能缓存当前正在校验的报文即可。</a:t>
            </a:r>
          </a:p>
        </p:txBody>
      </p:sp>
      <p:sp>
        <p:nvSpPr>
          <p:cNvPr id="6" name="文本框 5">
            <a:extLst>
              <a:ext uri="{FF2B5EF4-FFF2-40B4-BE49-F238E27FC236}">
                <a16:creationId xmlns:a16="http://schemas.microsoft.com/office/drawing/2014/main" id="{0E22D76B-7B5B-4E60-AD2A-B420C5001457}"/>
              </a:ext>
            </a:extLst>
          </p:cNvPr>
          <p:cNvSpPr txBox="1"/>
          <p:nvPr/>
        </p:nvSpPr>
        <p:spPr>
          <a:xfrm>
            <a:off x="1115616" y="2380411"/>
            <a:ext cx="1512168" cy="461665"/>
          </a:xfrm>
          <a:prstGeom prst="rect">
            <a:avLst/>
          </a:prstGeom>
          <a:noFill/>
        </p:spPr>
        <p:txBody>
          <a:bodyPr wrap="square" rtlCol="0">
            <a:spAutoFit/>
          </a:bodyPr>
          <a:lstStyle/>
          <a:p>
            <a:r>
              <a:rPr lang="zh-CN" altLang="en-US" dirty="0"/>
              <a:t>特点：</a:t>
            </a:r>
          </a:p>
        </p:txBody>
      </p:sp>
      <p:sp>
        <p:nvSpPr>
          <p:cNvPr id="7" name="文本框 6">
            <a:extLst>
              <a:ext uri="{FF2B5EF4-FFF2-40B4-BE49-F238E27FC236}">
                <a16:creationId xmlns:a16="http://schemas.microsoft.com/office/drawing/2014/main" id="{01C4B3A6-22FC-49BF-AE82-8517F5B0F28D}"/>
              </a:ext>
            </a:extLst>
          </p:cNvPr>
          <p:cNvSpPr txBox="1"/>
          <p:nvPr/>
        </p:nvSpPr>
        <p:spPr>
          <a:xfrm>
            <a:off x="1114723" y="2891691"/>
            <a:ext cx="7344816" cy="830997"/>
          </a:xfrm>
          <a:prstGeom prst="rect">
            <a:avLst/>
          </a:prstGeom>
          <a:noFill/>
        </p:spPr>
        <p:txBody>
          <a:bodyPr wrap="square" rtlCol="0">
            <a:spAutoFit/>
          </a:bodyPr>
          <a:lstStyle/>
          <a:p>
            <a:r>
              <a:rPr lang="zh-CN" altLang="en-US" dirty="0"/>
              <a:t>控制简单；缓冲区较少（发送方</a:t>
            </a:r>
            <a:r>
              <a:rPr lang="en-US" altLang="zh-CN" dirty="0"/>
              <a:t>N</a:t>
            </a:r>
            <a:r>
              <a:rPr lang="zh-CN" altLang="en-US" dirty="0"/>
              <a:t>个缓存，接收方</a:t>
            </a:r>
            <a:r>
              <a:rPr lang="en-US" altLang="zh-CN" dirty="0"/>
              <a:t>1</a:t>
            </a:r>
            <a:r>
              <a:rPr lang="zh-CN" altLang="en-US" dirty="0"/>
              <a:t>个缓存）。</a:t>
            </a:r>
          </a:p>
        </p:txBody>
      </p:sp>
      <p:sp>
        <p:nvSpPr>
          <p:cNvPr id="8" name="矩形 7">
            <a:extLst>
              <a:ext uri="{FF2B5EF4-FFF2-40B4-BE49-F238E27FC236}">
                <a16:creationId xmlns:a16="http://schemas.microsoft.com/office/drawing/2014/main" id="{C344C839-30C5-429E-8629-DCD1DC244436}"/>
              </a:ext>
            </a:extLst>
          </p:cNvPr>
          <p:cNvSpPr/>
          <p:nvPr/>
        </p:nvSpPr>
        <p:spPr>
          <a:xfrm>
            <a:off x="1114723" y="4399481"/>
            <a:ext cx="7344816" cy="1569660"/>
          </a:xfrm>
          <a:prstGeom prst="rect">
            <a:avLst/>
          </a:prstGeom>
        </p:spPr>
        <p:txBody>
          <a:bodyPr wrap="square">
            <a:spAutoFit/>
          </a:bodyPr>
          <a:lstStyle/>
          <a:p>
            <a:r>
              <a:rPr lang="zh-CN" altLang="en-US" dirty="0"/>
              <a:t>如果发送方已经发送了前</a:t>
            </a:r>
            <a:r>
              <a:rPr lang="en-US" altLang="zh-CN" dirty="0"/>
              <a:t>5</a:t>
            </a:r>
            <a:r>
              <a:rPr lang="zh-CN" altLang="en-US" dirty="0"/>
              <a:t>个报文，若中间的第 </a:t>
            </a:r>
            <a:r>
              <a:rPr lang="en-US" altLang="zh-CN" dirty="0"/>
              <a:t>3 </a:t>
            </a:r>
            <a:r>
              <a:rPr lang="zh-CN" altLang="en-US" dirty="0"/>
              <a:t>个报文丢失或校验出错，则接收方只会对前两个报文发出确认。发送方需要重发后面三个报文。极端情况是重发全部</a:t>
            </a:r>
            <a:r>
              <a:rPr lang="en-US" altLang="zh-CN" dirty="0"/>
              <a:t>5</a:t>
            </a:r>
            <a:r>
              <a:rPr lang="zh-CN" altLang="en-US" dirty="0"/>
              <a:t>个报文。</a:t>
            </a:r>
          </a:p>
        </p:txBody>
      </p:sp>
      <p:sp>
        <p:nvSpPr>
          <p:cNvPr id="9" name="文本框 8">
            <a:extLst>
              <a:ext uri="{FF2B5EF4-FFF2-40B4-BE49-F238E27FC236}">
                <a16:creationId xmlns:a16="http://schemas.microsoft.com/office/drawing/2014/main" id="{565C8953-CEA9-4138-83A6-27EE66C94A19}"/>
              </a:ext>
            </a:extLst>
          </p:cNvPr>
          <p:cNvSpPr txBox="1"/>
          <p:nvPr/>
        </p:nvSpPr>
        <p:spPr>
          <a:xfrm>
            <a:off x="1115616" y="3830252"/>
            <a:ext cx="1512168" cy="461665"/>
          </a:xfrm>
          <a:prstGeom prst="rect">
            <a:avLst/>
          </a:prstGeom>
          <a:noFill/>
        </p:spPr>
        <p:txBody>
          <a:bodyPr wrap="square" rtlCol="0">
            <a:spAutoFit/>
          </a:bodyPr>
          <a:lstStyle/>
          <a:p>
            <a:r>
              <a:rPr lang="zh-CN" altLang="en-US" dirty="0"/>
              <a:t>例：</a:t>
            </a:r>
          </a:p>
        </p:txBody>
      </p:sp>
    </p:spTree>
    <p:extLst>
      <p:ext uri="{BB962C8B-B14F-4D97-AF65-F5344CB8AC3E}">
        <p14:creationId xmlns:p14="http://schemas.microsoft.com/office/powerpoint/2010/main" val="20443827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a:extLst>
              <a:ext uri="{FF2B5EF4-FFF2-40B4-BE49-F238E27FC236}">
                <a16:creationId xmlns:a16="http://schemas.microsoft.com/office/drawing/2014/main" id="{C08195AD-386C-44F8-A9C1-8B219D665990}"/>
              </a:ext>
            </a:extLst>
          </p:cNvPr>
          <p:cNvGrpSpPr/>
          <p:nvPr/>
        </p:nvGrpSpPr>
        <p:grpSpPr>
          <a:xfrm>
            <a:off x="395536" y="1054683"/>
            <a:ext cx="3345563" cy="3878117"/>
            <a:chOff x="395536" y="1054683"/>
            <a:chExt cx="3345563" cy="3878117"/>
          </a:xfrm>
        </p:grpSpPr>
        <p:sp>
          <p:nvSpPr>
            <p:cNvPr id="23" name="矩形 22">
              <a:extLst>
                <a:ext uri="{FF2B5EF4-FFF2-40B4-BE49-F238E27FC236}">
                  <a16:creationId xmlns:a16="http://schemas.microsoft.com/office/drawing/2014/main" id="{B6F53B30-BFD1-4241-A6F7-558AC594A7D7}"/>
                </a:ext>
              </a:extLst>
            </p:cNvPr>
            <p:cNvSpPr/>
            <p:nvPr/>
          </p:nvSpPr>
          <p:spPr bwMode="auto">
            <a:xfrm>
              <a:off x="1791265" y="2708920"/>
              <a:ext cx="1949834" cy="1111940"/>
            </a:xfrm>
            <a:prstGeom prst="rect">
              <a:avLst/>
            </a:prstGeom>
            <a:solidFill>
              <a:schemeClr val="accent5">
                <a:lumMod val="60000"/>
                <a:lumOff val="40000"/>
              </a:schemeClr>
            </a:solidFill>
            <a:ln w="9525" cap="flat" cmpd="sng" algn="ctr">
              <a:solidFill>
                <a:srgbClr val="0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18" name="矩形 17">
              <a:extLst>
                <a:ext uri="{FF2B5EF4-FFF2-40B4-BE49-F238E27FC236}">
                  <a16:creationId xmlns:a16="http://schemas.microsoft.com/office/drawing/2014/main" id="{20D40C42-9F74-4084-AA36-841E74E3CD98}"/>
                </a:ext>
              </a:extLst>
            </p:cNvPr>
            <p:cNvSpPr/>
            <p:nvPr/>
          </p:nvSpPr>
          <p:spPr bwMode="auto">
            <a:xfrm>
              <a:off x="1791265" y="1596980"/>
              <a:ext cx="1949834" cy="1111940"/>
            </a:xfrm>
            <a:prstGeom prst="rect">
              <a:avLst/>
            </a:prstGeom>
            <a:solidFill>
              <a:schemeClr val="accent5">
                <a:lumMod val="20000"/>
                <a:lumOff val="80000"/>
              </a:schemeClr>
            </a:solidFill>
            <a:ln w="9525" cap="flat" cmpd="sng" algn="ctr">
              <a:solidFill>
                <a:srgbClr val="0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6" name="矩形: 圆角 5">
              <a:extLst>
                <a:ext uri="{FF2B5EF4-FFF2-40B4-BE49-F238E27FC236}">
                  <a16:creationId xmlns:a16="http://schemas.microsoft.com/office/drawing/2014/main" id="{BEA2226A-8C8A-4520-A636-AE2AD3F11A81}"/>
                </a:ext>
              </a:extLst>
            </p:cNvPr>
            <p:cNvSpPr/>
            <p:nvPr/>
          </p:nvSpPr>
          <p:spPr bwMode="auto">
            <a:xfrm>
              <a:off x="2275340" y="1865717"/>
              <a:ext cx="920911" cy="338320"/>
            </a:xfrm>
            <a:prstGeom prst="roundRect">
              <a:avLst/>
            </a:prstGeom>
            <a:solidFill>
              <a:schemeClr val="bg1"/>
            </a:solidFill>
            <a:ln>
              <a:solidFill>
                <a:schemeClr val="tx1"/>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kumimoji="1" lang="zh-CN" altLang="en-US" sz="1200" b="0" i="0" u="none" strike="noStrike" cap="none" normalizeH="0" baseline="0" dirty="0">
                  <a:ln>
                    <a:noFill/>
                  </a:ln>
                  <a:solidFill>
                    <a:schemeClr val="tx1"/>
                  </a:solidFill>
                  <a:effectLst/>
                  <a:latin typeface="Arial" charset="0"/>
                  <a:ea typeface="宋体" pitchFamily="2" charset="-122"/>
                </a:rPr>
                <a:t>应用进程</a:t>
              </a:r>
            </a:p>
          </p:txBody>
        </p:sp>
        <p:sp>
          <p:nvSpPr>
            <p:cNvPr id="12" name="文本框 11">
              <a:extLst>
                <a:ext uri="{FF2B5EF4-FFF2-40B4-BE49-F238E27FC236}">
                  <a16:creationId xmlns:a16="http://schemas.microsoft.com/office/drawing/2014/main" id="{C0BBB925-92D9-4549-A44A-5371E10DB0D8}"/>
                </a:ext>
              </a:extLst>
            </p:cNvPr>
            <p:cNvSpPr txBox="1"/>
            <p:nvPr/>
          </p:nvSpPr>
          <p:spPr>
            <a:xfrm>
              <a:off x="395536" y="1866017"/>
              <a:ext cx="1152128" cy="461665"/>
            </a:xfrm>
            <a:prstGeom prst="rect">
              <a:avLst/>
            </a:prstGeom>
            <a:noFill/>
          </p:spPr>
          <p:txBody>
            <a:bodyPr wrap="square" rtlCol="0">
              <a:spAutoFit/>
            </a:bodyPr>
            <a:lstStyle/>
            <a:p>
              <a:r>
                <a:rPr lang="zh-CN" altLang="en-US" dirty="0"/>
                <a:t>应用层</a:t>
              </a:r>
            </a:p>
          </p:txBody>
        </p:sp>
        <p:sp>
          <p:nvSpPr>
            <p:cNvPr id="14" name="椭圆 13">
              <a:extLst>
                <a:ext uri="{FF2B5EF4-FFF2-40B4-BE49-F238E27FC236}">
                  <a16:creationId xmlns:a16="http://schemas.microsoft.com/office/drawing/2014/main" id="{BAB43B23-A905-4854-ABD4-50EC03442531}"/>
                </a:ext>
              </a:extLst>
            </p:cNvPr>
            <p:cNvSpPr/>
            <p:nvPr/>
          </p:nvSpPr>
          <p:spPr bwMode="auto">
            <a:xfrm>
              <a:off x="2678981" y="2628859"/>
              <a:ext cx="113630" cy="144016"/>
            </a:xfrm>
            <a:prstGeom prst="ellipse">
              <a:avLst/>
            </a:prstGeom>
            <a:solidFill>
              <a:schemeClr val="tx1"/>
            </a:solidFill>
            <a:ln>
              <a:noFill/>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cxnSp>
          <p:nvCxnSpPr>
            <p:cNvPr id="20" name="直接箭头连接符 19">
              <a:extLst>
                <a:ext uri="{FF2B5EF4-FFF2-40B4-BE49-F238E27FC236}">
                  <a16:creationId xmlns:a16="http://schemas.microsoft.com/office/drawing/2014/main" id="{A06E1298-914F-4295-87B3-9A227806B3D5}"/>
                </a:ext>
              </a:extLst>
            </p:cNvPr>
            <p:cNvCxnSpPr>
              <a:endCxn id="14" idx="0"/>
            </p:cNvCxnSpPr>
            <p:nvPr/>
          </p:nvCxnSpPr>
          <p:spPr bwMode="auto">
            <a:xfrm>
              <a:off x="2735796" y="2251393"/>
              <a:ext cx="0" cy="377466"/>
            </a:xfrm>
            <a:prstGeom prst="straightConnector1">
              <a:avLst/>
            </a:prstGeom>
            <a:ln>
              <a:prstDash val="dashDot"/>
              <a:headEnd type="arrow" w="med" len="med"/>
              <a:tailEnd type="arrow" w="med" len="med"/>
            </a:ln>
          </p:spPr>
          <p:style>
            <a:lnRef idx="1">
              <a:schemeClr val="accent4"/>
            </a:lnRef>
            <a:fillRef idx="0">
              <a:schemeClr val="accent4"/>
            </a:fillRef>
            <a:effectRef idx="0">
              <a:schemeClr val="accent4"/>
            </a:effectRef>
            <a:fontRef idx="minor">
              <a:schemeClr val="tx1"/>
            </a:fontRef>
          </p:style>
        </p:cxnSp>
        <p:sp>
          <p:nvSpPr>
            <p:cNvPr id="24" name="矩形 23">
              <a:extLst>
                <a:ext uri="{FF2B5EF4-FFF2-40B4-BE49-F238E27FC236}">
                  <a16:creationId xmlns:a16="http://schemas.microsoft.com/office/drawing/2014/main" id="{3E0B0F3E-10B3-40CB-B4EC-CB1543237BBF}"/>
                </a:ext>
              </a:extLst>
            </p:cNvPr>
            <p:cNvSpPr/>
            <p:nvPr/>
          </p:nvSpPr>
          <p:spPr bwMode="auto">
            <a:xfrm>
              <a:off x="1791265" y="3820860"/>
              <a:ext cx="1949834" cy="1111940"/>
            </a:xfrm>
            <a:prstGeom prst="rect">
              <a:avLst/>
            </a:prstGeom>
            <a:solidFill>
              <a:schemeClr val="accent6"/>
            </a:solidFill>
            <a:ln w="9525" cap="flat" cmpd="sng" algn="ctr">
              <a:solidFill>
                <a:srgbClr val="0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25" name="文本框 24">
              <a:extLst>
                <a:ext uri="{FF2B5EF4-FFF2-40B4-BE49-F238E27FC236}">
                  <a16:creationId xmlns:a16="http://schemas.microsoft.com/office/drawing/2014/main" id="{AA1C0F70-AAA7-40AE-BBBF-BF8DD3CEC0C4}"/>
                </a:ext>
              </a:extLst>
            </p:cNvPr>
            <p:cNvSpPr txBox="1"/>
            <p:nvPr/>
          </p:nvSpPr>
          <p:spPr>
            <a:xfrm>
              <a:off x="395536" y="2967335"/>
              <a:ext cx="1152128" cy="461665"/>
            </a:xfrm>
            <a:prstGeom prst="rect">
              <a:avLst/>
            </a:prstGeom>
            <a:noFill/>
          </p:spPr>
          <p:txBody>
            <a:bodyPr wrap="square" rtlCol="0">
              <a:spAutoFit/>
            </a:bodyPr>
            <a:lstStyle/>
            <a:p>
              <a:r>
                <a:rPr lang="zh-CN" altLang="en-US" dirty="0"/>
                <a:t>传输层</a:t>
              </a:r>
            </a:p>
          </p:txBody>
        </p:sp>
        <p:sp>
          <p:nvSpPr>
            <p:cNvPr id="26" name="文本框 25">
              <a:extLst>
                <a:ext uri="{FF2B5EF4-FFF2-40B4-BE49-F238E27FC236}">
                  <a16:creationId xmlns:a16="http://schemas.microsoft.com/office/drawing/2014/main" id="{9C3559C3-FC98-4529-BB25-FE8763A15BC7}"/>
                </a:ext>
              </a:extLst>
            </p:cNvPr>
            <p:cNvSpPr txBox="1"/>
            <p:nvPr/>
          </p:nvSpPr>
          <p:spPr>
            <a:xfrm>
              <a:off x="398924" y="4131189"/>
              <a:ext cx="1152128" cy="461665"/>
            </a:xfrm>
            <a:prstGeom prst="rect">
              <a:avLst/>
            </a:prstGeom>
            <a:noFill/>
          </p:spPr>
          <p:txBody>
            <a:bodyPr wrap="square" rtlCol="0">
              <a:spAutoFit/>
            </a:bodyPr>
            <a:lstStyle/>
            <a:p>
              <a:r>
                <a:rPr lang="zh-CN" altLang="en-US" dirty="0"/>
                <a:t>网络层</a:t>
              </a:r>
            </a:p>
          </p:txBody>
        </p:sp>
        <p:sp>
          <p:nvSpPr>
            <p:cNvPr id="28" name="矩形: 圆角 27">
              <a:extLst>
                <a:ext uri="{FF2B5EF4-FFF2-40B4-BE49-F238E27FC236}">
                  <a16:creationId xmlns:a16="http://schemas.microsoft.com/office/drawing/2014/main" id="{16FB6EE7-0C9F-4EA0-959E-1B9259B291A2}"/>
                </a:ext>
              </a:extLst>
            </p:cNvPr>
            <p:cNvSpPr/>
            <p:nvPr/>
          </p:nvSpPr>
          <p:spPr bwMode="auto">
            <a:xfrm>
              <a:off x="2199533" y="3044643"/>
              <a:ext cx="1072524" cy="338320"/>
            </a:xfrm>
            <a:prstGeom prst="roundRect">
              <a:avLst/>
            </a:prstGeom>
            <a:solidFill>
              <a:schemeClr val="bg1"/>
            </a:solidFill>
            <a:ln>
              <a:solidFill>
                <a:schemeClr val="tx1"/>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kumimoji="1" lang="zh-CN" altLang="en-US" sz="1200" b="0" i="0" u="none" strike="noStrike" cap="none" normalizeH="0" baseline="0" dirty="0">
                  <a:ln>
                    <a:noFill/>
                  </a:ln>
                  <a:solidFill>
                    <a:schemeClr val="tx1"/>
                  </a:solidFill>
                  <a:effectLst/>
                  <a:latin typeface="Arial" charset="0"/>
                  <a:ea typeface="宋体" pitchFamily="2" charset="-122"/>
                </a:rPr>
                <a:t>传输层实体</a:t>
              </a:r>
            </a:p>
          </p:txBody>
        </p:sp>
        <p:cxnSp>
          <p:nvCxnSpPr>
            <p:cNvPr id="30" name="直接箭头连接符 29">
              <a:extLst>
                <a:ext uri="{FF2B5EF4-FFF2-40B4-BE49-F238E27FC236}">
                  <a16:creationId xmlns:a16="http://schemas.microsoft.com/office/drawing/2014/main" id="{F4F2D68B-1D6C-4B2D-843B-524CACAAF6F6}"/>
                </a:ext>
              </a:extLst>
            </p:cNvPr>
            <p:cNvCxnSpPr>
              <a:stCxn id="14" idx="4"/>
              <a:endCxn id="28" idx="0"/>
            </p:cNvCxnSpPr>
            <p:nvPr/>
          </p:nvCxnSpPr>
          <p:spPr bwMode="auto">
            <a:xfrm flipH="1">
              <a:off x="2735795" y="2772875"/>
              <a:ext cx="1" cy="271768"/>
            </a:xfrm>
            <a:prstGeom prst="straightConnector1">
              <a:avLst/>
            </a:prstGeom>
            <a:ln w="12700">
              <a:solidFill>
                <a:schemeClr val="tx2"/>
              </a:solidFill>
              <a:headEnd type="triangl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31" name="椭圆 30">
              <a:extLst>
                <a:ext uri="{FF2B5EF4-FFF2-40B4-BE49-F238E27FC236}">
                  <a16:creationId xmlns:a16="http://schemas.microsoft.com/office/drawing/2014/main" id="{06375234-3C88-44B2-A7EA-9F686806CD04}"/>
                </a:ext>
              </a:extLst>
            </p:cNvPr>
            <p:cNvSpPr/>
            <p:nvPr/>
          </p:nvSpPr>
          <p:spPr bwMode="auto">
            <a:xfrm>
              <a:off x="2678981" y="3753530"/>
              <a:ext cx="113630" cy="144016"/>
            </a:xfrm>
            <a:prstGeom prst="ellipse">
              <a:avLst/>
            </a:prstGeom>
            <a:solidFill>
              <a:schemeClr val="tx1"/>
            </a:solidFill>
            <a:ln>
              <a:noFill/>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cxnSp>
          <p:nvCxnSpPr>
            <p:cNvPr id="33" name="直接箭头连接符 32">
              <a:extLst>
                <a:ext uri="{FF2B5EF4-FFF2-40B4-BE49-F238E27FC236}">
                  <a16:creationId xmlns:a16="http://schemas.microsoft.com/office/drawing/2014/main" id="{596B8862-A6A3-4A3B-B360-1B5932E33B3E}"/>
                </a:ext>
              </a:extLst>
            </p:cNvPr>
            <p:cNvCxnSpPr>
              <a:stCxn id="28" idx="2"/>
              <a:endCxn id="31" idx="0"/>
            </p:cNvCxnSpPr>
            <p:nvPr/>
          </p:nvCxnSpPr>
          <p:spPr bwMode="auto">
            <a:xfrm>
              <a:off x="2735795" y="3382963"/>
              <a:ext cx="1" cy="370567"/>
            </a:xfrm>
            <a:prstGeom prst="straightConnector1">
              <a:avLst/>
            </a:prstGeom>
            <a:ln w="19050">
              <a:solidFill>
                <a:schemeClr val="tx1"/>
              </a:solidFill>
              <a:headEnd type="triangl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53" name="文本框 52">
              <a:extLst>
                <a:ext uri="{FF2B5EF4-FFF2-40B4-BE49-F238E27FC236}">
                  <a16:creationId xmlns:a16="http://schemas.microsoft.com/office/drawing/2014/main" id="{B2BB1308-6671-458C-87B5-C3EB2587D5E3}"/>
                </a:ext>
              </a:extLst>
            </p:cNvPr>
            <p:cNvSpPr txBox="1"/>
            <p:nvPr/>
          </p:nvSpPr>
          <p:spPr>
            <a:xfrm>
              <a:off x="2275340" y="1054683"/>
              <a:ext cx="1152128" cy="461665"/>
            </a:xfrm>
            <a:prstGeom prst="rect">
              <a:avLst/>
            </a:prstGeom>
            <a:noFill/>
          </p:spPr>
          <p:txBody>
            <a:bodyPr wrap="square" rtlCol="0">
              <a:spAutoFit/>
            </a:bodyPr>
            <a:lstStyle/>
            <a:p>
              <a:r>
                <a:rPr lang="zh-CN" altLang="en-US" dirty="0"/>
                <a:t>主机</a:t>
              </a:r>
              <a:r>
                <a:rPr lang="en-US" altLang="zh-CN" dirty="0"/>
                <a:t>1</a:t>
              </a:r>
              <a:endParaRPr lang="zh-CN" altLang="en-US" dirty="0"/>
            </a:p>
          </p:txBody>
        </p:sp>
      </p:grpSp>
      <p:sp>
        <p:nvSpPr>
          <p:cNvPr id="21" name="对话气泡: 椭圆形 20">
            <a:extLst>
              <a:ext uri="{FF2B5EF4-FFF2-40B4-BE49-F238E27FC236}">
                <a16:creationId xmlns:a16="http://schemas.microsoft.com/office/drawing/2014/main" id="{989C7DBB-2813-470C-8FA0-327FD03C2163}"/>
              </a:ext>
            </a:extLst>
          </p:cNvPr>
          <p:cNvSpPr/>
          <p:nvPr/>
        </p:nvSpPr>
        <p:spPr bwMode="auto">
          <a:xfrm>
            <a:off x="4117197" y="1412776"/>
            <a:ext cx="1341656" cy="429998"/>
          </a:xfrm>
          <a:prstGeom prst="wedgeEllipseCallout">
            <a:avLst>
              <a:gd name="adj1" fmla="val -150876"/>
              <a:gd name="adj2" fmla="val 240525"/>
            </a:avLst>
          </a:prstGeom>
          <a:solidFill>
            <a:schemeClr val="bg1"/>
          </a:solidFill>
          <a:ln w="9525" cap="flat" cmpd="sng" algn="ctr">
            <a:solidFill>
              <a:srgbClr val="000000"/>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kumimoji="1" lang="zh-CN" altLang="en-US" sz="1200" b="1" i="0" u="none" strike="noStrike" cap="none" normalizeH="0" baseline="0" dirty="0">
                <a:ln>
                  <a:noFill/>
                </a:ln>
                <a:solidFill>
                  <a:schemeClr val="tx1"/>
                </a:solidFill>
                <a:effectLst/>
                <a:latin typeface="Arial" charset="0"/>
                <a:ea typeface="宋体" pitchFamily="2" charset="-122"/>
              </a:rPr>
              <a:t>传输层地址</a:t>
            </a:r>
          </a:p>
        </p:txBody>
      </p:sp>
      <p:sp>
        <p:nvSpPr>
          <p:cNvPr id="27" name="对话气泡: 椭圆形 26">
            <a:extLst>
              <a:ext uri="{FF2B5EF4-FFF2-40B4-BE49-F238E27FC236}">
                <a16:creationId xmlns:a16="http://schemas.microsoft.com/office/drawing/2014/main" id="{CB02386F-43FE-4D38-93FE-EA045A146B4C}"/>
              </a:ext>
            </a:extLst>
          </p:cNvPr>
          <p:cNvSpPr/>
          <p:nvPr/>
        </p:nvSpPr>
        <p:spPr bwMode="auto">
          <a:xfrm>
            <a:off x="3914573" y="1565176"/>
            <a:ext cx="2051706" cy="429998"/>
          </a:xfrm>
          <a:prstGeom prst="wedgeEllipseCallout">
            <a:avLst>
              <a:gd name="adj1" fmla="val -58729"/>
              <a:gd name="adj2" fmla="val 216138"/>
            </a:avLst>
          </a:prstGeom>
          <a:solidFill>
            <a:schemeClr val="bg1"/>
          </a:solidFill>
          <a:ln w="9525" cap="flat" cmpd="sng" algn="ctr">
            <a:solidFill>
              <a:srgbClr val="000000"/>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kumimoji="1" lang="zh-CN" altLang="en-US" sz="1200" b="1" i="0" u="none" strike="noStrike" cap="none" normalizeH="0" baseline="0" dirty="0">
                <a:ln>
                  <a:noFill/>
                </a:ln>
                <a:solidFill>
                  <a:schemeClr val="tx1"/>
                </a:solidFill>
                <a:effectLst/>
                <a:latin typeface="Arial" charset="0"/>
                <a:ea typeface="宋体" pitchFamily="2" charset="-122"/>
              </a:rPr>
              <a:t>应用层</a:t>
            </a:r>
            <a:r>
              <a:rPr kumimoji="1" lang="en-US" altLang="zh-CN" sz="1200" b="1" i="0" u="none" strike="noStrike" cap="none" normalizeH="0" baseline="0" dirty="0">
                <a:ln>
                  <a:noFill/>
                </a:ln>
                <a:solidFill>
                  <a:schemeClr val="tx1"/>
                </a:solidFill>
                <a:effectLst/>
                <a:latin typeface="Arial" charset="0"/>
                <a:ea typeface="宋体" pitchFamily="2" charset="-122"/>
              </a:rPr>
              <a:t>/</a:t>
            </a:r>
            <a:r>
              <a:rPr kumimoji="1" lang="zh-CN" altLang="en-US" sz="1200" b="1" i="0" u="none" strike="noStrike" cap="none" normalizeH="0" baseline="0" dirty="0">
                <a:ln>
                  <a:noFill/>
                </a:ln>
                <a:solidFill>
                  <a:schemeClr val="tx1"/>
                </a:solidFill>
                <a:effectLst/>
                <a:latin typeface="Arial" charset="0"/>
                <a:ea typeface="宋体" pitchFamily="2" charset="-122"/>
              </a:rPr>
              <a:t>传输层接口</a:t>
            </a:r>
          </a:p>
        </p:txBody>
      </p:sp>
      <p:sp>
        <p:nvSpPr>
          <p:cNvPr id="34" name="对话气泡: 椭圆形 33">
            <a:extLst>
              <a:ext uri="{FF2B5EF4-FFF2-40B4-BE49-F238E27FC236}">
                <a16:creationId xmlns:a16="http://schemas.microsoft.com/office/drawing/2014/main" id="{F2162EEE-4D7F-465A-842D-C6FD2B2AAA91}"/>
              </a:ext>
            </a:extLst>
          </p:cNvPr>
          <p:cNvSpPr/>
          <p:nvPr/>
        </p:nvSpPr>
        <p:spPr bwMode="auto">
          <a:xfrm>
            <a:off x="4117197" y="2565929"/>
            <a:ext cx="1341656" cy="429998"/>
          </a:xfrm>
          <a:prstGeom prst="wedgeEllipseCallout">
            <a:avLst>
              <a:gd name="adj1" fmla="val -150876"/>
              <a:gd name="adj2" fmla="val 240525"/>
            </a:avLst>
          </a:prstGeom>
          <a:solidFill>
            <a:schemeClr val="bg1"/>
          </a:solidFill>
          <a:ln w="9525" cap="flat" cmpd="sng" algn="ctr">
            <a:solidFill>
              <a:srgbClr val="000000"/>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lang="zh-CN" altLang="en-US" sz="1200" dirty="0">
                <a:latin typeface="Arial" charset="0"/>
              </a:rPr>
              <a:t>网络</a:t>
            </a:r>
            <a:r>
              <a:rPr kumimoji="1" lang="zh-CN" altLang="en-US" sz="1200" b="1" i="0" u="none" strike="noStrike" cap="none" normalizeH="0" baseline="0" dirty="0">
                <a:ln>
                  <a:noFill/>
                </a:ln>
                <a:solidFill>
                  <a:schemeClr val="tx1"/>
                </a:solidFill>
                <a:effectLst/>
                <a:latin typeface="Arial" charset="0"/>
                <a:ea typeface="宋体" pitchFamily="2" charset="-122"/>
              </a:rPr>
              <a:t>层地址</a:t>
            </a:r>
          </a:p>
        </p:txBody>
      </p:sp>
      <p:sp>
        <p:nvSpPr>
          <p:cNvPr id="48" name="对话气泡: 椭圆形 47">
            <a:extLst>
              <a:ext uri="{FF2B5EF4-FFF2-40B4-BE49-F238E27FC236}">
                <a16:creationId xmlns:a16="http://schemas.microsoft.com/office/drawing/2014/main" id="{6E0FDF76-4669-41D0-A58B-D2AAADA01BE5}"/>
              </a:ext>
            </a:extLst>
          </p:cNvPr>
          <p:cNvSpPr/>
          <p:nvPr/>
        </p:nvSpPr>
        <p:spPr bwMode="auto">
          <a:xfrm>
            <a:off x="3851923" y="4280939"/>
            <a:ext cx="2051706" cy="429998"/>
          </a:xfrm>
          <a:prstGeom prst="wedgeEllipseCallout">
            <a:avLst>
              <a:gd name="adj1" fmla="val -55662"/>
              <a:gd name="adj2" fmla="val -151614"/>
            </a:avLst>
          </a:prstGeom>
          <a:solidFill>
            <a:schemeClr val="bg1"/>
          </a:solidFill>
          <a:ln w="9525" cap="flat" cmpd="sng" algn="ctr">
            <a:solidFill>
              <a:srgbClr val="000000"/>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lang="zh-CN" altLang="en-US" sz="1200" dirty="0">
                <a:latin typeface="Arial" charset="0"/>
              </a:rPr>
              <a:t>传输</a:t>
            </a:r>
            <a:r>
              <a:rPr kumimoji="1" lang="zh-CN" altLang="en-US" sz="1200" b="1" i="0" u="none" strike="noStrike" cap="none" normalizeH="0" baseline="0" dirty="0">
                <a:ln>
                  <a:noFill/>
                </a:ln>
                <a:solidFill>
                  <a:schemeClr val="tx1"/>
                </a:solidFill>
                <a:effectLst/>
                <a:latin typeface="Arial" charset="0"/>
                <a:ea typeface="宋体" pitchFamily="2" charset="-122"/>
              </a:rPr>
              <a:t>层</a:t>
            </a:r>
            <a:r>
              <a:rPr kumimoji="1" lang="en-US" altLang="zh-CN" sz="1200" b="1" i="0" u="none" strike="noStrike" cap="none" normalizeH="0" baseline="0" dirty="0">
                <a:ln>
                  <a:noFill/>
                </a:ln>
                <a:solidFill>
                  <a:schemeClr val="tx1"/>
                </a:solidFill>
                <a:effectLst/>
                <a:latin typeface="Arial" charset="0"/>
                <a:ea typeface="宋体" pitchFamily="2" charset="-122"/>
              </a:rPr>
              <a:t>/</a:t>
            </a:r>
            <a:r>
              <a:rPr lang="zh-CN" altLang="en-US" sz="1200" dirty="0">
                <a:latin typeface="Arial" charset="0"/>
              </a:rPr>
              <a:t>网络</a:t>
            </a:r>
            <a:r>
              <a:rPr kumimoji="1" lang="zh-CN" altLang="en-US" sz="1200" b="1" i="0" u="none" strike="noStrike" cap="none" normalizeH="0" baseline="0" dirty="0">
                <a:ln>
                  <a:noFill/>
                </a:ln>
                <a:solidFill>
                  <a:schemeClr val="tx1"/>
                </a:solidFill>
                <a:effectLst/>
                <a:latin typeface="Arial" charset="0"/>
                <a:ea typeface="宋体" pitchFamily="2" charset="-122"/>
              </a:rPr>
              <a:t>层接口</a:t>
            </a:r>
          </a:p>
        </p:txBody>
      </p:sp>
      <p:grpSp>
        <p:nvGrpSpPr>
          <p:cNvPr id="57" name="组合 56">
            <a:extLst>
              <a:ext uri="{FF2B5EF4-FFF2-40B4-BE49-F238E27FC236}">
                <a16:creationId xmlns:a16="http://schemas.microsoft.com/office/drawing/2014/main" id="{6B124936-B4BE-48B1-8A9D-13926D5F8370}"/>
              </a:ext>
            </a:extLst>
          </p:cNvPr>
          <p:cNvGrpSpPr/>
          <p:nvPr/>
        </p:nvGrpSpPr>
        <p:grpSpPr>
          <a:xfrm>
            <a:off x="3737105" y="3092805"/>
            <a:ext cx="2027770" cy="340165"/>
            <a:chOff x="3737105" y="3092805"/>
            <a:chExt cx="2027770" cy="340165"/>
          </a:xfrm>
        </p:grpSpPr>
        <p:sp>
          <p:nvSpPr>
            <p:cNvPr id="35" name="矩形: 圆角 34">
              <a:extLst>
                <a:ext uri="{FF2B5EF4-FFF2-40B4-BE49-F238E27FC236}">
                  <a16:creationId xmlns:a16="http://schemas.microsoft.com/office/drawing/2014/main" id="{D02B095B-15AA-4A32-9BFE-74CA07B841A6}"/>
                </a:ext>
              </a:extLst>
            </p:cNvPr>
            <p:cNvSpPr/>
            <p:nvPr/>
          </p:nvSpPr>
          <p:spPr bwMode="auto">
            <a:xfrm>
              <a:off x="4466301" y="3092805"/>
              <a:ext cx="632210" cy="340165"/>
            </a:xfrm>
            <a:prstGeom prst="roundRect">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kumimoji="1" lang="en-US" altLang="zh-CN" sz="1200" b="0" i="0" u="none" strike="noStrike" cap="none" normalizeH="0" baseline="0" dirty="0">
                  <a:ln>
                    <a:noFill/>
                  </a:ln>
                  <a:solidFill>
                    <a:schemeClr val="tx1"/>
                  </a:solidFill>
                  <a:effectLst/>
                  <a:latin typeface="Arial" charset="0"/>
                  <a:ea typeface="宋体" pitchFamily="2" charset="-122"/>
                </a:rPr>
                <a:t>TPDU</a:t>
              </a:r>
              <a:endParaRPr kumimoji="1" lang="zh-CN" altLang="en-US" sz="1200" b="0" i="0" u="none" strike="noStrike" cap="none" normalizeH="0" baseline="0" dirty="0">
                <a:ln>
                  <a:noFill/>
                </a:ln>
                <a:solidFill>
                  <a:schemeClr val="tx1"/>
                </a:solidFill>
                <a:effectLst/>
                <a:latin typeface="Arial" charset="0"/>
                <a:ea typeface="宋体" pitchFamily="2" charset="-122"/>
              </a:endParaRPr>
            </a:p>
          </p:txBody>
        </p:sp>
        <p:cxnSp>
          <p:nvCxnSpPr>
            <p:cNvPr id="37" name="直接箭头连接符 36">
              <a:extLst>
                <a:ext uri="{FF2B5EF4-FFF2-40B4-BE49-F238E27FC236}">
                  <a16:creationId xmlns:a16="http://schemas.microsoft.com/office/drawing/2014/main" id="{1D72336E-0976-4B5D-92A4-246684FD4985}"/>
                </a:ext>
              </a:extLst>
            </p:cNvPr>
            <p:cNvCxnSpPr>
              <a:cxnSpLocks/>
            </p:cNvCxnSpPr>
            <p:nvPr/>
          </p:nvCxnSpPr>
          <p:spPr bwMode="auto">
            <a:xfrm>
              <a:off x="3737105" y="3262887"/>
              <a:ext cx="725202" cy="1"/>
            </a:xfrm>
            <a:prstGeom prst="straightConnector1">
              <a:avLst/>
            </a:prstGeom>
            <a:ln>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51" name="直接箭头连接符 50">
              <a:extLst>
                <a:ext uri="{FF2B5EF4-FFF2-40B4-BE49-F238E27FC236}">
                  <a16:creationId xmlns:a16="http://schemas.microsoft.com/office/drawing/2014/main" id="{96CB5CB4-C328-4F19-8BA1-EDB6793E63D6}"/>
                </a:ext>
              </a:extLst>
            </p:cNvPr>
            <p:cNvCxnSpPr>
              <a:cxnSpLocks/>
              <a:endCxn id="42" idx="1"/>
            </p:cNvCxnSpPr>
            <p:nvPr/>
          </p:nvCxnSpPr>
          <p:spPr bwMode="auto">
            <a:xfrm>
              <a:off x="5096252" y="3262886"/>
              <a:ext cx="668623" cy="11654"/>
            </a:xfrm>
            <a:prstGeom prst="straightConnector1">
              <a:avLst/>
            </a:prstGeom>
            <a:ln>
              <a:solidFill>
                <a:schemeClr val="tx1"/>
              </a:solidFill>
              <a:tailEnd type="triangle"/>
            </a:ln>
          </p:spPr>
          <p:style>
            <a:lnRef idx="1">
              <a:schemeClr val="accent6"/>
            </a:lnRef>
            <a:fillRef idx="0">
              <a:schemeClr val="accent6"/>
            </a:fillRef>
            <a:effectRef idx="0">
              <a:schemeClr val="accent6"/>
            </a:effectRef>
            <a:fontRef idx="minor">
              <a:schemeClr val="tx1"/>
            </a:fontRef>
          </p:style>
        </p:cxnSp>
      </p:grpSp>
      <p:grpSp>
        <p:nvGrpSpPr>
          <p:cNvPr id="56" name="组合 55">
            <a:extLst>
              <a:ext uri="{FF2B5EF4-FFF2-40B4-BE49-F238E27FC236}">
                <a16:creationId xmlns:a16="http://schemas.microsoft.com/office/drawing/2014/main" id="{B585BD47-CAD5-4C38-B9C8-08E812B6CEB0}"/>
              </a:ext>
            </a:extLst>
          </p:cNvPr>
          <p:cNvGrpSpPr/>
          <p:nvPr/>
        </p:nvGrpSpPr>
        <p:grpSpPr>
          <a:xfrm>
            <a:off x="5764875" y="1053405"/>
            <a:ext cx="3277239" cy="3889045"/>
            <a:chOff x="5764875" y="1053405"/>
            <a:chExt cx="3277239" cy="3889045"/>
          </a:xfrm>
        </p:grpSpPr>
        <p:sp>
          <p:nvSpPr>
            <p:cNvPr id="38" name="矩形 37">
              <a:extLst>
                <a:ext uri="{FF2B5EF4-FFF2-40B4-BE49-F238E27FC236}">
                  <a16:creationId xmlns:a16="http://schemas.microsoft.com/office/drawing/2014/main" id="{DF226F90-A0CE-4D91-BF32-B2C28F1B15DD}"/>
                </a:ext>
              </a:extLst>
            </p:cNvPr>
            <p:cNvSpPr/>
            <p:nvPr/>
          </p:nvSpPr>
          <p:spPr bwMode="auto">
            <a:xfrm>
              <a:off x="5764875" y="1606630"/>
              <a:ext cx="1949834" cy="1111940"/>
            </a:xfrm>
            <a:prstGeom prst="rect">
              <a:avLst/>
            </a:prstGeom>
            <a:solidFill>
              <a:schemeClr val="accent5">
                <a:lumMod val="20000"/>
                <a:lumOff val="80000"/>
              </a:schemeClr>
            </a:solidFill>
            <a:ln w="9525" cap="flat" cmpd="sng" algn="ctr">
              <a:solidFill>
                <a:srgbClr val="0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42" name="矩形 41">
              <a:extLst>
                <a:ext uri="{FF2B5EF4-FFF2-40B4-BE49-F238E27FC236}">
                  <a16:creationId xmlns:a16="http://schemas.microsoft.com/office/drawing/2014/main" id="{20C65A00-B387-46BB-BAB1-59581E1D357C}"/>
                </a:ext>
              </a:extLst>
            </p:cNvPr>
            <p:cNvSpPr/>
            <p:nvPr/>
          </p:nvSpPr>
          <p:spPr bwMode="auto">
            <a:xfrm>
              <a:off x="5764875" y="2718570"/>
              <a:ext cx="1949834" cy="1111940"/>
            </a:xfrm>
            <a:prstGeom prst="rect">
              <a:avLst/>
            </a:prstGeom>
            <a:solidFill>
              <a:schemeClr val="accent5">
                <a:lumMod val="60000"/>
                <a:lumOff val="40000"/>
              </a:schemeClr>
            </a:solidFill>
            <a:ln w="9525" cap="flat" cmpd="sng" algn="ctr">
              <a:solidFill>
                <a:srgbClr val="0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43" name="矩形 42">
              <a:extLst>
                <a:ext uri="{FF2B5EF4-FFF2-40B4-BE49-F238E27FC236}">
                  <a16:creationId xmlns:a16="http://schemas.microsoft.com/office/drawing/2014/main" id="{2758D3CF-A0C6-4031-8769-2B759277589C}"/>
                </a:ext>
              </a:extLst>
            </p:cNvPr>
            <p:cNvSpPr/>
            <p:nvPr/>
          </p:nvSpPr>
          <p:spPr bwMode="auto">
            <a:xfrm>
              <a:off x="5764875" y="3830510"/>
              <a:ext cx="1949834" cy="1111940"/>
            </a:xfrm>
            <a:prstGeom prst="rect">
              <a:avLst/>
            </a:prstGeom>
            <a:solidFill>
              <a:schemeClr val="accent6"/>
            </a:solidFill>
            <a:ln w="9525" cap="flat" cmpd="sng" algn="ctr">
              <a:solidFill>
                <a:srgbClr val="0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13" name="文本框 12">
              <a:extLst>
                <a:ext uri="{FF2B5EF4-FFF2-40B4-BE49-F238E27FC236}">
                  <a16:creationId xmlns:a16="http://schemas.microsoft.com/office/drawing/2014/main" id="{F01C38CE-B95F-4178-BAEE-0A5C89FF575D}"/>
                </a:ext>
              </a:extLst>
            </p:cNvPr>
            <p:cNvSpPr txBox="1"/>
            <p:nvPr/>
          </p:nvSpPr>
          <p:spPr>
            <a:xfrm>
              <a:off x="7889986" y="1866016"/>
              <a:ext cx="1152128" cy="461665"/>
            </a:xfrm>
            <a:prstGeom prst="rect">
              <a:avLst/>
            </a:prstGeom>
            <a:noFill/>
          </p:spPr>
          <p:txBody>
            <a:bodyPr wrap="square" rtlCol="0">
              <a:spAutoFit/>
            </a:bodyPr>
            <a:lstStyle/>
            <a:p>
              <a:r>
                <a:rPr lang="zh-CN" altLang="en-US" dirty="0"/>
                <a:t>应用层</a:t>
              </a:r>
            </a:p>
          </p:txBody>
        </p:sp>
        <p:sp>
          <p:nvSpPr>
            <p:cNvPr id="15" name="椭圆 14">
              <a:extLst>
                <a:ext uri="{FF2B5EF4-FFF2-40B4-BE49-F238E27FC236}">
                  <a16:creationId xmlns:a16="http://schemas.microsoft.com/office/drawing/2014/main" id="{2AC5CFD5-FFFD-448E-B5A3-AB2E4DE5DD5E}"/>
                </a:ext>
              </a:extLst>
            </p:cNvPr>
            <p:cNvSpPr/>
            <p:nvPr/>
          </p:nvSpPr>
          <p:spPr bwMode="auto">
            <a:xfrm>
              <a:off x="6228184" y="2636912"/>
              <a:ext cx="113630" cy="144016"/>
            </a:xfrm>
            <a:prstGeom prst="ellipse">
              <a:avLst/>
            </a:prstGeom>
            <a:solidFill>
              <a:schemeClr val="tx1"/>
            </a:solidFill>
            <a:ln>
              <a:noFill/>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16" name="椭圆 15">
              <a:extLst>
                <a:ext uri="{FF2B5EF4-FFF2-40B4-BE49-F238E27FC236}">
                  <a16:creationId xmlns:a16="http://schemas.microsoft.com/office/drawing/2014/main" id="{6541990B-8F71-4DF6-9CA0-61799DC9C992}"/>
                </a:ext>
              </a:extLst>
            </p:cNvPr>
            <p:cNvSpPr/>
            <p:nvPr/>
          </p:nvSpPr>
          <p:spPr bwMode="auto">
            <a:xfrm>
              <a:off x="6666416" y="2628859"/>
              <a:ext cx="113630" cy="144016"/>
            </a:xfrm>
            <a:prstGeom prst="ellipse">
              <a:avLst/>
            </a:prstGeom>
            <a:solidFill>
              <a:schemeClr val="tx1"/>
            </a:solidFill>
            <a:ln>
              <a:noFill/>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17" name="椭圆 16">
              <a:extLst>
                <a:ext uri="{FF2B5EF4-FFF2-40B4-BE49-F238E27FC236}">
                  <a16:creationId xmlns:a16="http://schemas.microsoft.com/office/drawing/2014/main" id="{903F76E7-8DCB-48C4-B0BC-C5F857369E4C}"/>
                </a:ext>
              </a:extLst>
            </p:cNvPr>
            <p:cNvSpPr/>
            <p:nvPr/>
          </p:nvSpPr>
          <p:spPr bwMode="auto">
            <a:xfrm>
              <a:off x="7053467" y="2636912"/>
              <a:ext cx="113630" cy="144016"/>
            </a:xfrm>
            <a:prstGeom prst="ellipse">
              <a:avLst/>
            </a:prstGeom>
            <a:solidFill>
              <a:schemeClr val="tx1"/>
            </a:solidFill>
            <a:ln>
              <a:noFill/>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39" name="矩形: 圆角 38">
              <a:extLst>
                <a:ext uri="{FF2B5EF4-FFF2-40B4-BE49-F238E27FC236}">
                  <a16:creationId xmlns:a16="http://schemas.microsoft.com/office/drawing/2014/main" id="{A02A8933-CA66-458E-A131-12647069D5D1}"/>
                </a:ext>
              </a:extLst>
            </p:cNvPr>
            <p:cNvSpPr/>
            <p:nvPr/>
          </p:nvSpPr>
          <p:spPr bwMode="auto">
            <a:xfrm>
              <a:off x="6248950" y="1875367"/>
              <a:ext cx="920911" cy="338320"/>
            </a:xfrm>
            <a:prstGeom prst="roundRect">
              <a:avLst/>
            </a:prstGeom>
            <a:solidFill>
              <a:schemeClr val="bg1"/>
            </a:solidFill>
            <a:ln>
              <a:solidFill>
                <a:schemeClr val="tx1"/>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kumimoji="1" lang="zh-CN" altLang="en-US" sz="1200" b="0" i="0" u="none" strike="noStrike" cap="none" normalizeH="0" baseline="0" dirty="0">
                  <a:ln>
                    <a:noFill/>
                  </a:ln>
                  <a:solidFill>
                    <a:schemeClr val="tx1"/>
                  </a:solidFill>
                  <a:effectLst/>
                  <a:latin typeface="Arial" charset="0"/>
                  <a:ea typeface="宋体" pitchFamily="2" charset="-122"/>
                </a:rPr>
                <a:t>应用进程</a:t>
              </a:r>
            </a:p>
          </p:txBody>
        </p:sp>
        <p:cxnSp>
          <p:nvCxnSpPr>
            <p:cNvPr id="41" name="直接箭头连接符 40">
              <a:extLst>
                <a:ext uri="{FF2B5EF4-FFF2-40B4-BE49-F238E27FC236}">
                  <a16:creationId xmlns:a16="http://schemas.microsoft.com/office/drawing/2014/main" id="{4778112E-555E-475A-BE36-04C8DBB66389}"/>
                </a:ext>
              </a:extLst>
            </p:cNvPr>
            <p:cNvCxnSpPr>
              <a:cxnSpLocks/>
            </p:cNvCxnSpPr>
            <p:nvPr/>
          </p:nvCxnSpPr>
          <p:spPr bwMode="auto">
            <a:xfrm>
              <a:off x="6709406" y="2261043"/>
              <a:ext cx="0" cy="377466"/>
            </a:xfrm>
            <a:prstGeom prst="straightConnector1">
              <a:avLst/>
            </a:prstGeom>
            <a:ln>
              <a:prstDash val="dashDot"/>
              <a:headEnd type="arrow" w="med" len="med"/>
              <a:tailEnd type="arrow" w="med" len="med"/>
            </a:ln>
          </p:spPr>
          <p:style>
            <a:lnRef idx="1">
              <a:schemeClr val="accent4"/>
            </a:lnRef>
            <a:fillRef idx="0">
              <a:schemeClr val="accent4"/>
            </a:fillRef>
            <a:effectRef idx="0">
              <a:schemeClr val="accent4"/>
            </a:effectRef>
            <a:fontRef idx="minor">
              <a:schemeClr val="tx1"/>
            </a:fontRef>
          </p:style>
        </p:cxnSp>
        <p:sp>
          <p:nvSpPr>
            <p:cNvPr id="44" name="矩形: 圆角 43">
              <a:extLst>
                <a:ext uri="{FF2B5EF4-FFF2-40B4-BE49-F238E27FC236}">
                  <a16:creationId xmlns:a16="http://schemas.microsoft.com/office/drawing/2014/main" id="{C2E7531E-1A21-498E-9000-3CBBA2D5D777}"/>
                </a:ext>
              </a:extLst>
            </p:cNvPr>
            <p:cNvSpPr/>
            <p:nvPr/>
          </p:nvSpPr>
          <p:spPr bwMode="auto">
            <a:xfrm>
              <a:off x="6173143" y="3054293"/>
              <a:ext cx="1072524" cy="338320"/>
            </a:xfrm>
            <a:prstGeom prst="roundRect">
              <a:avLst/>
            </a:prstGeom>
            <a:solidFill>
              <a:schemeClr val="bg1"/>
            </a:solidFill>
            <a:ln>
              <a:solidFill>
                <a:schemeClr val="tx1"/>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kumimoji="1" lang="zh-CN" altLang="en-US" sz="1200" b="0" i="0" u="none" strike="noStrike" cap="none" normalizeH="0" baseline="0" dirty="0">
                  <a:ln>
                    <a:noFill/>
                  </a:ln>
                  <a:solidFill>
                    <a:schemeClr val="tx1"/>
                  </a:solidFill>
                  <a:effectLst/>
                  <a:latin typeface="Arial" charset="0"/>
                  <a:ea typeface="宋体" pitchFamily="2" charset="-122"/>
                </a:rPr>
                <a:t>传输层实体</a:t>
              </a:r>
            </a:p>
          </p:txBody>
        </p:sp>
        <p:cxnSp>
          <p:nvCxnSpPr>
            <p:cNvPr id="45" name="直接箭头连接符 44">
              <a:extLst>
                <a:ext uri="{FF2B5EF4-FFF2-40B4-BE49-F238E27FC236}">
                  <a16:creationId xmlns:a16="http://schemas.microsoft.com/office/drawing/2014/main" id="{6AF0F70D-BCA5-4F61-B7BD-574C4CD4BB54}"/>
                </a:ext>
              </a:extLst>
            </p:cNvPr>
            <p:cNvCxnSpPr>
              <a:cxnSpLocks/>
              <a:endCxn id="44" idx="0"/>
            </p:cNvCxnSpPr>
            <p:nvPr/>
          </p:nvCxnSpPr>
          <p:spPr bwMode="auto">
            <a:xfrm flipH="1">
              <a:off x="6709405" y="2782525"/>
              <a:ext cx="1" cy="271768"/>
            </a:xfrm>
            <a:prstGeom prst="straightConnector1">
              <a:avLst/>
            </a:prstGeom>
            <a:ln w="12700">
              <a:solidFill>
                <a:schemeClr val="tx2"/>
              </a:solidFill>
              <a:headEnd type="triangl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46" name="椭圆 45">
              <a:extLst>
                <a:ext uri="{FF2B5EF4-FFF2-40B4-BE49-F238E27FC236}">
                  <a16:creationId xmlns:a16="http://schemas.microsoft.com/office/drawing/2014/main" id="{6AC8B457-CE8F-4AF3-9DE2-522D3F433565}"/>
                </a:ext>
              </a:extLst>
            </p:cNvPr>
            <p:cNvSpPr/>
            <p:nvPr/>
          </p:nvSpPr>
          <p:spPr bwMode="auto">
            <a:xfrm>
              <a:off x="6652591" y="3763180"/>
              <a:ext cx="113630" cy="144016"/>
            </a:xfrm>
            <a:prstGeom prst="ellipse">
              <a:avLst/>
            </a:prstGeom>
            <a:solidFill>
              <a:schemeClr val="tx1"/>
            </a:solidFill>
            <a:ln>
              <a:noFill/>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cxnSp>
          <p:nvCxnSpPr>
            <p:cNvPr id="47" name="直接箭头连接符 46">
              <a:extLst>
                <a:ext uri="{FF2B5EF4-FFF2-40B4-BE49-F238E27FC236}">
                  <a16:creationId xmlns:a16="http://schemas.microsoft.com/office/drawing/2014/main" id="{63E31DB0-902B-4F50-ADA6-3CEA31BC9AA0}"/>
                </a:ext>
              </a:extLst>
            </p:cNvPr>
            <p:cNvCxnSpPr>
              <a:stCxn id="44" idx="2"/>
              <a:endCxn id="46" idx="0"/>
            </p:cNvCxnSpPr>
            <p:nvPr/>
          </p:nvCxnSpPr>
          <p:spPr bwMode="auto">
            <a:xfrm>
              <a:off x="6709405" y="3392613"/>
              <a:ext cx="1" cy="370567"/>
            </a:xfrm>
            <a:prstGeom prst="straightConnector1">
              <a:avLst/>
            </a:prstGeom>
            <a:ln w="19050">
              <a:solidFill>
                <a:schemeClr val="tx1"/>
              </a:solidFill>
              <a:headEnd type="triangl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49" name="文本框 48">
              <a:extLst>
                <a:ext uri="{FF2B5EF4-FFF2-40B4-BE49-F238E27FC236}">
                  <a16:creationId xmlns:a16="http://schemas.microsoft.com/office/drawing/2014/main" id="{D9116A63-3E90-45F2-9BA1-ED1C492237F7}"/>
                </a:ext>
              </a:extLst>
            </p:cNvPr>
            <p:cNvSpPr txBox="1"/>
            <p:nvPr/>
          </p:nvSpPr>
          <p:spPr>
            <a:xfrm>
              <a:off x="7889986" y="3044643"/>
              <a:ext cx="1152128" cy="461665"/>
            </a:xfrm>
            <a:prstGeom prst="rect">
              <a:avLst/>
            </a:prstGeom>
            <a:noFill/>
          </p:spPr>
          <p:txBody>
            <a:bodyPr wrap="square" rtlCol="0">
              <a:spAutoFit/>
            </a:bodyPr>
            <a:lstStyle/>
            <a:p>
              <a:r>
                <a:rPr lang="zh-CN" altLang="en-US" dirty="0"/>
                <a:t>传输层</a:t>
              </a:r>
            </a:p>
          </p:txBody>
        </p:sp>
        <p:sp>
          <p:nvSpPr>
            <p:cNvPr id="50" name="文本框 49">
              <a:extLst>
                <a:ext uri="{FF2B5EF4-FFF2-40B4-BE49-F238E27FC236}">
                  <a16:creationId xmlns:a16="http://schemas.microsoft.com/office/drawing/2014/main" id="{BAF5CB76-E8E9-4613-9F40-86A14B9A2F07}"/>
                </a:ext>
              </a:extLst>
            </p:cNvPr>
            <p:cNvSpPr txBox="1"/>
            <p:nvPr/>
          </p:nvSpPr>
          <p:spPr>
            <a:xfrm>
              <a:off x="7889986" y="4155647"/>
              <a:ext cx="1152128" cy="461665"/>
            </a:xfrm>
            <a:prstGeom prst="rect">
              <a:avLst/>
            </a:prstGeom>
            <a:noFill/>
          </p:spPr>
          <p:txBody>
            <a:bodyPr wrap="square" rtlCol="0">
              <a:spAutoFit/>
            </a:bodyPr>
            <a:lstStyle/>
            <a:p>
              <a:r>
                <a:rPr lang="zh-CN" altLang="en-US" dirty="0"/>
                <a:t>网络层</a:t>
              </a:r>
            </a:p>
          </p:txBody>
        </p:sp>
        <p:sp>
          <p:nvSpPr>
            <p:cNvPr id="54" name="文本框 53">
              <a:extLst>
                <a:ext uri="{FF2B5EF4-FFF2-40B4-BE49-F238E27FC236}">
                  <a16:creationId xmlns:a16="http://schemas.microsoft.com/office/drawing/2014/main" id="{A6988312-3767-473C-90EE-DCB285FCC39A}"/>
                </a:ext>
              </a:extLst>
            </p:cNvPr>
            <p:cNvSpPr txBox="1"/>
            <p:nvPr/>
          </p:nvSpPr>
          <p:spPr>
            <a:xfrm>
              <a:off x="6241708" y="1053405"/>
              <a:ext cx="1152128" cy="461665"/>
            </a:xfrm>
            <a:prstGeom prst="rect">
              <a:avLst/>
            </a:prstGeom>
            <a:noFill/>
          </p:spPr>
          <p:txBody>
            <a:bodyPr wrap="square" rtlCol="0">
              <a:spAutoFit/>
            </a:bodyPr>
            <a:lstStyle/>
            <a:p>
              <a:r>
                <a:rPr lang="zh-CN" altLang="en-US" dirty="0"/>
                <a:t>主机</a:t>
              </a:r>
              <a:r>
                <a:rPr lang="en-US" altLang="zh-CN" dirty="0"/>
                <a:t>2</a:t>
              </a:r>
              <a:endParaRPr lang="zh-CN" altLang="en-US" dirty="0"/>
            </a:p>
          </p:txBody>
        </p:sp>
      </p:grpSp>
      <p:sp>
        <p:nvSpPr>
          <p:cNvPr id="58" name="Rectangle 4">
            <a:extLst>
              <a:ext uri="{FF2B5EF4-FFF2-40B4-BE49-F238E27FC236}">
                <a16:creationId xmlns:a16="http://schemas.microsoft.com/office/drawing/2014/main" id="{11B29867-7DB7-48D1-AC75-3AFDEA5E8FD9}"/>
              </a:ext>
            </a:extLst>
          </p:cNvPr>
          <p:cNvSpPr>
            <a:spLocks noGrp="1" noChangeArrowheads="1"/>
          </p:cNvSpPr>
          <p:nvPr>
            <p:ph type="title"/>
          </p:nvPr>
        </p:nvSpPr>
        <p:spPr>
          <a:xfrm>
            <a:off x="971550" y="222250"/>
            <a:ext cx="7086600" cy="685800"/>
          </a:xfrm>
        </p:spPr>
        <p:txBody>
          <a:bodyPr/>
          <a:lstStyle/>
          <a:p>
            <a:pPr eaLnBrk="1" hangingPunct="1"/>
            <a:r>
              <a:rPr lang="en-US" altLang="zh-CN"/>
              <a:t>6.1.2 </a:t>
            </a:r>
            <a:r>
              <a:rPr lang="zh-CN" altLang="en-US"/>
              <a:t>传输层提供的服务 </a:t>
            </a:r>
          </a:p>
        </p:txBody>
      </p:sp>
    </p:spTree>
    <p:extLst>
      <p:ext uri="{BB962C8B-B14F-4D97-AF65-F5344CB8AC3E}">
        <p14:creationId xmlns:p14="http://schemas.microsoft.com/office/powerpoint/2010/main" val="7330205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par>
                                <p:cTn id="8" presetID="22" presetClass="entr" presetSubtype="1"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up)">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left)">
                                      <p:cBhvr>
                                        <p:cTn id="15" dur="500"/>
                                        <p:tgtEl>
                                          <p:spTgt spid="5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right)">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up)">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2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wipe(up)">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3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down)">
                                      <p:cBhvr>
                                        <p:cTn id="47" dur="5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7" grpId="0" animBg="1"/>
      <p:bldP spid="27" grpId="1" animBg="1"/>
      <p:bldP spid="34" grpId="0" animBg="1"/>
      <p:bldP spid="34" grpId="1" animBg="1"/>
      <p:bldP spid="48" grpId="0" animBg="1"/>
      <p:bldP spid="48" grpId="1"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11EDBD5-424F-412A-B7BB-0EB3AB455C03}"/>
              </a:ext>
            </a:extLst>
          </p:cNvPr>
          <p:cNvSpPr/>
          <p:nvPr/>
        </p:nvSpPr>
        <p:spPr>
          <a:xfrm>
            <a:off x="1115616" y="1196752"/>
            <a:ext cx="1973617" cy="461665"/>
          </a:xfrm>
          <a:prstGeom prst="rect">
            <a:avLst/>
          </a:prstGeom>
        </p:spPr>
        <p:txBody>
          <a:bodyPr wrap="none">
            <a:spAutoFit/>
          </a:bodyPr>
          <a:lstStyle/>
          <a:p>
            <a:r>
              <a:rPr lang="en-US" altLang="zh-CN" dirty="0"/>
              <a:t>3</a:t>
            </a:r>
            <a:r>
              <a:rPr lang="zh-CN" altLang="en-US" dirty="0"/>
              <a:t>、滑动窗口 </a:t>
            </a:r>
          </a:p>
        </p:txBody>
      </p:sp>
      <p:sp>
        <p:nvSpPr>
          <p:cNvPr id="5" name="矩形 4">
            <a:extLst>
              <a:ext uri="{FF2B5EF4-FFF2-40B4-BE49-F238E27FC236}">
                <a16:creationId xmlns:a16="http://schemas.microsoft.com/office/drawing/2014/main" id="{51D0774E-3B27-406B-8FE7-7AD1FEA7D7E3}"/>
              </a:ext>
            </a:extLst>
          </p:cNvPr>
          <p:cNvSpPr/>
          <p:nvPr/>
        </p:nvSpPr>
        <p:spPr>
          <a:xfrm>
            <a:off x="971550" y="1794569"/>
            <a:ext cx="7560890" cy="1938992"/>
          </a:xfrm>
          <a:prstGeom prst="rect">
            <a:avLst/>
          </a:prstGeom>
        </p:spPr>
        <p:txBody>
          <a:bodyPr wrap="square">
            <a:spAutoFit/>
          </a:bodyPr>
          <a:lstStyle/>
          <a:p>
            <a:r>
              <a:rPr lang="zh-CN" altLang="en-US" dirty="0"/>
              <a:t>滑动窗口（</a:t>
            </a:r>
            <a:r>
              <a:rPr lang="en-US" altLang="zh-CN" dirty="0"/>
              <a:t>Sliding window</a:t>
            </a:r>
            <a:r>
              <a:rPr lang="zh-CN" altLang="en-US" dirty="0"/>
              <a:t>，</a:t>
            </a:r>
            <a:r>
              <a:rPr lang="en-US" altLang="zh-CN" dirty="0"/>
              <a:t>SW</a:t>
            </a:r>
            <a:r>
              <a:rPr lang="zh-CN" altLang="en-US" dirty="0"/>
              <a:t>）是一种流控方法，用于约束发送方可发送报文的数量。窗口是指发送方最多可发送未被确认报文的数量，而滑动则是指每收到一个确认报文，窗口可向前滑动一个报文，从而纳入新的待发送的报文。</a:t>
            </a:r>
          </a:p>
        </p:txBody>
      </p:sp>
    </p:spTree>
    <p:extLst>
      <p:ext uri="{BB962C8B-B14F-4D97-AF65-F5344CB8AC3E}">
        <p14:creationId xmlns:p14="http://schemas.microsoft.com/office/powerpoint/2010/main" val="1745550641"/>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9">
            <a:extLst>
              <a:ext uri="{FF2B5EF4-FFF2-40B4-BE49-F238E27FC236}">
                <a16:creationId xmlns:a16="http://schemas.microsoft.com/office/drawing/2014/main" id="{0BC23D17-7A98-493D-B787-EE8DAF140F07}"/>
              </a:ext>
            </a:extLst>
          </p:cNvPr>
          <p:cNvSpPr>
            <a:spLocks noChangeArrowheads="1"/>
          </p:cNvSpPr>
          <p:nvPr/>
        </p:nvSpPr>
        <p:spPr bwMode="auto">
          <a:xfrm>
            <a:off x="471488" y="2276251"/>
            <a:ext cx="3413125" cy="911225"/>
          </a:xfrm>
          <a:prstGeom prst="rect">
            <a:avLst/>
          </a:prstGeom>
          <a:solidFill>
            <a:srgbClr val="66FF99"/>
          </a:solidFill>
          <a:ln w="28575">
            <a:solidFill>
              <a:srgbClr val="808080"/>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 name="Rectangle 17">
            <a:extLst>
              <a:ext uri="{FF2B5EF4-FFF2-40B4-BE49-F238E27FC236}">
                <a16:creationId xmlns:a16="http://schemas.microsoft.com/office/drawing/2014/main" id="{E10C8C4C-212C-45F2-A08A-59254082202F}"/>
              </a:ext>
            </a:extLst>
          </p:cNvPr>
          <p:cNvSpPr>
            <a:spLocks noChangeArrowheads="1"/>
          </p:cNvSpPr>
          <p:nvPr/>
        </p:nvSpPr>
        <p:spPr bwMode="auto">
          <a:xfrm>
            <a:off x="471488" y="2479451"/>
            <a:ext cx="8189912" cy="504825"/>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 name="Rectangle 5">
            <a:extLst>
              <a:ext uri="{FF2B5EF4-FFF2-40B4-BE49-F238E27FC236}">
                <a16:creationId xmlns:a16="http://schemas.microsoft.com/office/drawing/2014/main" id="{390AA16F-8933-4F07-91DA-78337932F33B}"/>
              </a:ext>
            </a:extLst>
          </p:cNvPr>
          <p:cNvSpPr>
            <a:spLocks noChangeArrowheads="1"/>
          </p:cNvSpPr>
          <p:nvPr/>
        </p:nvSpPr>
        <p:spPr bwMode="auto">
          <a:xfrm>
            <a:off x="471488" y="2479451"/>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1</a:t>
            </a:r>
          </a:p>
        </p:txBody>
      </p:sp>
      <p:sp>
        <p:nvSpPr>
          <p:cNvPr id="7" name="Rectangle 6">
            <a:extLst>
              <a:ext uri="{FF2B5EF4-FFF2-40B4-BE49-F238E27FC236}">
                <a16:creationId xmlns:a16="http://schemas.microsoft.com/office/drawing/2014/main" id="{0C5F1FC4-D195-4C33-BED7-3BD4A8D6B722}"/>
              </a:ext>
            </a:extLst>
          </p:cNvPr>
          <p:cNvSpPr>
            <a:spLocks noChangeArrowheads="1"/>
          </p:cNvSpPr>
          <p:nvPr/>
        </p:nvSpPr>
        <p:spPr bwMode="auto">
          <a:xfrm>
            <a:off x="1154113" y="2479451"/>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2</a:t>
            </a:r>
          </a:p>
        </p:txBody>
      </p:sp>
      <p:sp>
        <p:nvSpPr>
          <p:cNvPr id="8" name="Rectangle 7">
            <a:extLst>
              <a:ext uri="{FF2B5EF4-FFF2-40B4-BE49-F238E27FC236}">
                <a16:creationId xmlns:a16="http://schemas.microsoft.com/office/drawing/2014/main" id="{51922308-AFB4-4224-8EF6-09E24B86FF85}"/>
              </a:ext>
            </a:extLst>
          </p:cNvPr>
          <p:cNvSpPr>
            <a:spLocks noChangeArrowheads="1"/>
          </p:cNvSpPr>
          <p:nvPr/>
        </p:nvSpPr>
        <p:spPr bwMode="auto">
          <a:xfrm>
            <a:off x="1838325" y="2479451"/>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3</a:t>
            </a:r>
          </a:p>
        </p:txBody>
      </p:sp>
      <p:sp>
        <p:nvSpPr>
          <p:cNvPr id="9" name="Rectangle 8">
            <a:extLst>
              <a:ext uri="{FF2B5EF4-FFF2-40B4-BE49-F238E27FC236}">
                <a16:creationId xmlns:a16="http://schemas.microsoft.com/office/drawing/2014/main" id="{5B73B9E3-4D55-412C-8748-A6BE854902A7}"/>
              </a:ext>
            </a:extLst>
          </p:cNvPr>
          <p:cNvSpPr>
            <a:spLocks noChangeArrowheads="1"/>
          </p:cNvSpPr>
          <p:nvPr/>
        </p:nvSpPr>
        <p:spPr bwMode="auto">
          <a:xfrm>
            <a:off x="2520950" y="2479451"/>
            <a:ext cx="6810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4</a:t>
            </a:r>
          </a:p>
        </p:txBody>
      </p:sp>
      <p:sp>
        <p:nvSpPr>
          <p:cNvPr id="10" name="Rectangle 9">
            <a:extLst>
              <a:ext uri="{FF2B5EF4-FFF2-40B4-BE49-F238E27FC236}">
                <a16:creationId xmlns:a16="http://schemas.microsoft.com/office/drawing/2014/main" id="{4CDC00D6-2890-4C2F-A25B-EE94D8D0D428}"/>
              </a:ext>
            </a:extLst>
          </p:cNvPr>
          <p:cNvSpPr>
            <a:spLocks noChangeArrowheads="1"/>
          </p:cNvSpPr>
          <p:nvPr/>
        </p:nvSpPr>
        <p:spPr bwMode="auto">
          <a:xfrm>
            <a:off x="3205163" y="2479451"/>
            <a:ext cx="6810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5</a:t>
            </a:r>
          </a:p>
        </p:txBody>
      </p:sp>
      <p:sp>
        <p:nvSpPr>
          <p:cNvPr id="11" name="Rectangle 10">
            <a:extLst>
              <a:ext uri="{FF2B5EF4-FFF2-40B4-BE49-F238E27FC236}">
                <a16:creationId xmlns:a16="http://schemas.microsoft.com/office/drawing/2014/main" id="{2A1DCE67-596B-4264-92BB-858FA0986D1E}"/>
              </a:ext>
            </a:extLst>
          </p:cNvPr>
          <p:cNvSpPr>
            <a:spLocks noChangeArrowheads="1"/>
          </p:cNvSpPr>
          <p:nvPr/>
        </p:nvSpPr>
        <p:spPr bwMode="auto">
          <a:xfrm>
            <a:off x="3889375" y="2479451"/>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6</a:t>
            </a:r>
          </a:p>
        </p:txBody>
      </p:sp>
      <p:sp>
        <p:nvSpPr>
          <p:cNvPr id="12" name="Rectangle 11">
            <a:extLst>
              <a:ext uri="{FF2B5EF4-FFF2-40B4-BE49-F238E27FC236}">
                <a16:creationId xmlns:a16="http://schemas.microsoft.com/office/drawing/2014/main" id="{D2F2E036-58A3-4260-9B3B-E110FAB62031}"/>
              </a:ext>
            </a:extLst>
          </p:cNvPr>
          <p:cNvSpPr>
            <a:spLocks noChangeArrowheads="1"/>
          </p:cNvSpPr>
          <p:nvPr/>
        </p:nvSpPr>
        <p:spPr bwMode="auto">
          <a:xfrm>
            <a:off x="4572000" y="2479451"/>
            <a:ext cx="6810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7</a:t>
            </a:r>
          </a:p>
        </p:txBody>
      </p:sp>
      <p:sp>
        <p:nvSpPr>
          <p:cNvPr id="13" name="Rectangle 12">
            <a:extLst>
              <a:ext uri="{FF2B5EF4-FFF2-40B4-BE49-F238E27FC236}">
                <a16:creationId xmlns:a16="http://schemas.microsoft.com/office/drawing/2014/main" id="{00C222F2-16FB-4392-9CE0-93CF9A4C2A6D}"/>
              </a:ext>
            </a:extLst>
          </p:cNvPr>
          <p:cNvSpPr>
            <a:spLocks noChangeArrowheads="1"/>
          </p:cNvSpPr>
          <p:nvPr/>
        </p:nvSpPr>
        <p:spPr bwMode="auto">
          <a:xfrm>
            <a:off x="5256213" y="2479451"/>
            <a:ext cx="6810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8</a:t>
            </a:r>
          </a:p>
        </p:txBody>
      </p:sp>
      <p:sp>
        <p:nvSpPr>
          <p:cNvPr id="14" name="Rectangle 13">
            <a:extLst>
              <a:ext uri="{FF2B5EF4-FFF2-40B4-BE49-F238E27FC236}">
                <a16:creationId xmlns:a16="http://schemas.microsoft.com/office/drawing/2014/main" id="{8BCFA568-11B8-4CE0-BD07-52EA52B75633}"/>
              </a:ext>
            </a:extLst>
          </p:cNvPr>
          <p:cNvSpPr>
            <a:spLocks noChangeArrowheads="1"/>
          </p:cNvSpPr>
          <p:nvPr/>
        </p:nvSpPr>
        <p:spPr bwMode="auto">
          <a:xfrm>
            <a:off x="5937250" y="2479451"/>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9</a:t>
            </a:r>
          </a:p>
        </p:txBody>
      </p:sp>
      <p:sp>
        <p:nvSpPr>
          <p:cNvPr id="15" name="Rectangle 14">
            <a:extLst>
              <a:ext uri="{FF2B5EF4-FFF2-40B4-BE49-F238E27FC236}">
                <a16:creationId xmlns:a16="http://schemas.microsoft.com/office/drawing/2014/main" id="{628EA7CD-BDCD-4D8F-984D-1738D70614F7}"/>
              </a:ext>
            </a:extLst>
          </p:cNvPr>
          <p:cNvSpPr>
            <a:spLocks noChangeArrowheads="1"/>
          </p:cNvSpPr>
          <p:nvPr/>
        </p:nvSpPr>
        <p:spPr bwMode="auto">
          <a:xfrm>
            <a:off x="6623050" y="2479451"/>
            <a:ext cx="6810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10</a:t>
            </a:r>
          </a:p>
        </p:txBody>
      </p:sp>
      <p:sp>
        <p:nvSpPr>
          <p:cNvPr id="16" name="Rectangle 15">
            <a:extLst>
              <a:ext uri="{FF2B5EF4-FFF2-40B4-BE49-F238E27FC236}">
                <a16:creationId xmlns:a16="http://schemas.microsoft.com/office/drawing/2014/main" id="{4A750753-3FE3-45E4-8F67-F7E48BF98B23}"/>
              </a:ext>
            </a:extLst>
          </p:cNvPr>
          <p:cNvSpPr>
            <a:spLocks noChangeArrowheads="1"/>
          </p:cNvSpPr>
          <p:nvPr/>
        </p:nvSpPr>
        <p:spPr bwMode="auto">
          <a:xfrm>
            <a:off x="7307263" y="2479451"/>
            <a:ext cx="6810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11</a:t>
            </a:r>
          </a:p>
        </p:txBody>
      </p:sp>
      <p:sp>
        <p:nvSpPr>
          <p:cNvPr id="17" name="Rectangle 16">
            <a:extLst>
              <a:ext uri="{FF2B5EF4-FFF2-40B4-BE49-F238E27FC236}">
                <a16:creationId xmlns:a16="http://schemas.microsoft.com/office/drawing/2014/main" id="{74ECAB14-83A8-4A31-9215-8FFD60A23C4B}"/>
              </a:ext>
            </a:extLst>
          </p:cNvPr>
          <p:cNvSpPr>
            <a:spLocks noChangeArrowheads="1"/>
          </p:cNvSpPr>
          <p:nvPr/>
        </p:nvSpPr>
        <p:spPr bwMode="auto">
          <a:xfrm>
            <a:off x="7988300" y="2479451"/>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dirty="0">
                <a:solidFill>
                  <a:srgbClr val="3333CC"/>
                </a:solidFill>
                <a:latin typeface="Times New Roman" pitchFamily="18" charset="0"/>
              </a:rPr>
              <a:t>12</a:t>
            </a:r>
          </a:p>
        </p:txBody>
      </p:sp>
      <p:sp>
        <p:nvSpPr>
          <p:cNvPr id="18" name="Line 18">
            <a:extLst>
              <a:ext uri="{FF2B5EF4-FFF2-40B4-BE49-F238E27FC236}">
                <a16:creationId xmlns:a16="http://schemas.microsoft.com/office/drawing/2014/main" id="{E1AC7784-43A5-4C34-BB89-4F3DFDDFEB4D}"/>
              </a:ext>
            </a:extLst>
          </p:cNvPr>
          <p:cNvSpPr>
            <a:spLocks noChangeShapeType="1"/>
          </p:cNvSpPr>
          <p:nvPr/>
        </p:nvSpPr>
        <p:spPr bwMode="auto">
          <a:xfrm>
            <a:off x="1154113" y="247945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9" name="Line 19">
            <a:extLst>
              <a:ext uri="{FF2B5EF4-FFF2-40B4-BE49-F238E27FC236}">
                <a16:creationId xmlns:a16="http://schemas.microsoft.com/office/drawing/2014/main" id="{8510E02C-407A-43D0-B08E-23B7A5661036}"/>
              </a:ext>
            </a:extLst>
          </p:cNvPr>
          <p:cNvSpPr>
            <a:spLocks noChangeShapeType="1"/>
          </p:cNvSpPr>
          <p:nvPr/>
        </p:nvSpPr>
        <p:spPr bwMode="auto">
          <a:xfrm>
            <a:off x="1836738" y="247945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0" name="Line 20">
            <a:extLst>
              <a:ext uri="{FF2B5EF4-FFF2-40B4-BE49-F238E27FC236}">
                <a16:creationId xmlns:a16="http://schemas.microsoft.com/office/drawing/2014/main" id="{C978DF9A-192D-4384-9698-E58EE3AF642C}"/>
              </a:ext>
            </a:extLst>
          </p:cNvPr>
          <p:cNvSpPr>
            <a:spLocks noChangeShapeType="1"/>
          </p:cNvSpPr>
          <p:nvPr/>
        </p:nvSpPr>
        <p:spPr bwMode="auto">
          <a:xfrm>
            <a:off x="2517775" y="247945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1" name="Line 21">
            <a:extLst>
              <a:ext uri="{FF2B5EF4-FFF2-40B4-BE49-F238E27FC236}">
                <a16:creationId xmlns:a16="http://schemas.microsoft.com/office/drawing/2014/main" id="{7BAA61D0-B439-4635-B9C3-97EDA390A5D4}"/>
              </a:ext>
            </a:extLst>
          </p:cNvPr>
          <p:cNvSpPr>
            <a:spLocks noChangeShapeType="1"/>
          </p:cNvSpPr>
          <p:nvPr/>
        </p:nvSpPr>
        <p:spPr bwMode="auto">
          <a:xfrm>
            <a:off x="3200400" y="247945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2" name="Line 22">
            <a:extLst>
              <a:ext uri="{FF2B5EF4-FFF2-40B4-BE49-F238E27FC236}">
                <a16:creationId xmlns:a16="http://schemas.microsoft.com/office/drawing/2014/main" id="{D9584B8B-8C38-4C88-A02B-C2C6C92CFB45}"/>
              </a:ext>
            </a:extLst>
          </p:cNvPr>
          <p:cNvSpPr>
            <a:spLocks noChangeShapeType="1"/>
          </p:cNvSpPr>
          <p:nvPr/>
        </p:nvSpPr>
        <p:spPr bwMode="auto">
          <a:xfrm>
            <a:off x="3881438" y="247945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3" name="Line 23">
            <a:extLst>
              <a:ext uri="{FF2B5EF4-FFF2-40B4-BE49-F238E27FC236}">
                <a16:creationId xmlns:a16="http://schemas.microsoft.com/office/drawing/2014/main" id="{D18F9541-A191-4401-912E-1A442910BE91}"/>
              </a:ext>
            </a:extLst>
          </p:cNvPr>
          <p:cNvSpPr>
            <a:spLocks noChangeShapeType="1"/>
          </p:cNvSpPr>
          <p:nvPr/>
        </p:nvSpPr>
        <p:spPr bwMode="auto">
          <a:xfrm>
            <a:off x="4564063" y="247945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4" name="Line 24">
            <a:extLst>
              <a:ext uri="{FF2B5EF4-FFF2-40B4-BE49-F238E27FC236}">
                <a16:creationId xmlns:a16="http://schemas.microsoft.com/office/drawing/2014/main" id="{7E946AC0-97AE-4237-99F1-00D2C082F9BF}"/>
              </a:ext>
            </a:extLst>
          </p:cNvPr>
          <p:cNvSpPr>
            <a:spLocks noChangeShapeType="1"/>
          </p:cNvSpPr>
          <p:nvPr/>
        </p:nvSpPr>
        <p:spPr bwMode="auto">
          <a:xfrm>
            <a:off x="5246688" y="247945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5" name="Line 25">
            <a:extLst>
              <a:ext uri="{FF2B5EF4-FFF2-40B4-BE49-F238E27FC236}">
                <a16:creationId xmlns:a16="http://schemas.microsoft.com/office/drawing/2014/main" id="{2FDAFEE6-0679-4014-B8F1-64E83A815B36}"/>
              </a:ext>
            </a:extLst>
          </p:cNvPr>
          <p:cNvSpPr>
            <a:spLocks noChangeShapeType="1"/>
          </p:cNvSpPr>
          <p:nvPr/>
        </p:nvSpPr>
        <p:spPr bwMode="auto">
          <a:xfrm>
            <a:off x="5927725" y="247945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 name="Line 26">
            <a:extLst>
              <a:ext uri="{FF2B5EF4-FFF2-40B4-BE49-F238E27FC236}">
                <a16:creationId xmlns:a16="http://schemas.microsoft.com/office/drawing/2014/main" id="{772FD55B-BE36-4538-A466-6E96D8751A20}"/>
              </a:ext>
            </a:extLst>
          </p:cNvPr>
          <p:cNvSpPr>
            <a:spLocks noChangeShapeType="1"/>
          </p:cNvSpPr>
          <p:nvPr/>
        </p:nvSpPr>
        <p:spPr bwMode="auto">
          <a:xfrm>
            <a:off x="6610350" y="247945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 name="Line 27">
            <a:extLst>
              <a:ext uri="{FF2B5EF4-FFF2-40B4-BE49-F238E27FC236}">
                <a16:creationId xmlns:a16="http://schemas.microsoft.com/office/drawing/2014/main" id="{12AA048B-7FF1-469B-96C3-5CEB8976E861}"/>
              </a:ext>
            </a:extLst>
          </p:cNvPr>
          <p:cNvSpPr>
            <a:spLocks noChangeShapeType="1"/>
          </p:cNvSpPr>
          <p:nvPr/>
        </p:nvSpPr>
        <p:spPr bwMode="auto">
          <a:xfrm>
            <a:off x="7291388" y="247945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 name="Line 28">
            <a:extLst>
              <a:ext uri="{FF2B5EF4-FFF2-40B4-BE49-F238E27FC236}">
                <a16:creationId xmlns:a16="http://schemas.microsoft.com/office/drawing/2014/main" id="{FE341E33-6DE4-48A2-8ECD-55A8BFA24AF8}"/>
              </a:ext>
            </a:extLst>
          </p:cNvPr>
          <p:cNvSpPr>
            <a:spLocks noChangeShapeType="1"/>
          </p:cNvSpPr>
          <p:nvPr/>
        </p:nvSpPr>
        <p:spPr bwMode="auto">
          <a:xfrm>
            <a:off x="7974013" y="247945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 name="Text Box 30">
            <a:extLst>
              <a:ext uri="{FF2B5EF4-FFF2-40B4-BE49-F238E27FC236}">
                <a16:creationId xmlns:a16="http://schemas.microsoft.com/office/drawing/2014/main" id="{6C5820D2-62CF-4630-B3D3-C71A916ADE70}"/>
              </a:ext>
            </a:extLst>
          </p:cNvPr>
          <p:cNvSpPr txBox="1">
            <a:spLocks noChangeArrowheads="1"/>
          </p:cNvSpPr>
          <p:nvPr/>
        </p:nvSpPr>
        <p:spPr bwMode="auto">
          <a:xfrm>
            <a:off x="1830388" y="3192239"/>
            <a:ext cx="570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400">
                <a:solidFill>
                  <a:srgbClr val="3333CC"/>
                </a:solidFill>
                <a:latin typeface="Times New Roman" pitchFamily="18" charset="0"/>
                <a:ea typeface="黑体" pitchFamily="49" charset="-122"/>
              </a:rPr>
              <a:t>(a) </a:t>
            </a:r>
            <a:r>
              <a:rPr lang="zh-CN" altLang="en-US" sz="2400">
                <a:solidFill>
                  <a:srgbClr val="3333CC"/>
                </a:solidFill>
                <a:latin typeface="Times New Roman" pitchFamily="18" charset="0"/>
                <a:ea typeface="黑体" pitchFamily="49" charset="-122"/>
              </a:rPr>
              <a:t>发送方维持发送窗口（发送窗口是 </a:t>
            </a:r>
            <a:r>
              <a:rPr lang="en-US" altLang="zh-CN" sz="2400">
                <a:solidFill>
                  <a:srgbClr val="3333CC"/>
                </a:solidFill>
                <a:latin typeface="Times New Roman" pitchFamily="18" charset="0"/>
                <a:ea typeface="黑体" pitchFamily="49" charset="-122"/>
              </a:rPr>
              <a:t>5</a:t>
            </a:r>
            <a:r>
              <a:rPr lang="zh-CN" altLang="en-US" sz="2400">
                <a:solidFill>
                  <a:srgbClr val="3333CC"/>
                </a:solidFill>
                <a:latin typeface="Times New Roman" pitchFamily="18" charset="0"/>
                <a:ea typeface="黑体" pitchFamily="49" charset="-122"/>
              </a:rPr>
              <a:t>）</a:t>
            </a:r>
          </a:p>
        </p:txBody>
      </p:sp>
      <p:sp>
        <p:nvSpPr>
          <p:cNvPr id="30" name="Text Box 31">
            <a:extLst>
              <a:ext uri="{FF2B5EF4-FFF2-40B4-BE49-F238E27FC236}">
                <a16:creationId xmlns:a16="http://schemas.microsoft.com/office/drawing/2014/main" id="{0007DAB4-ACDA-454D-B75A-0C32B5127144}"/>
              </a:ext>
            </a:extLst>
          </p:cNvPr>
          <p:cNvSpPr txBox="1">
            <a:spLocks noChangeArrowheads="1"/>
          </p:cNvSpPr>
          <p:nvPr/>
        </p:nvSpPr>
        <p:spPr bwMode="auto">
          <a:xfrm>
            <a:off x="1400175" y="1755551"/>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400">
                <a:solidFill>
                  <a:srgbClr val="3333CC"/>
                </a:solidFill>
                <a:latin typeface="Times New Roman" pitchFamily="18" charset="0"/>
                <a:ea typeface="黑体" pitchFamily="49" charset="-122"/>
              </a:rPr>
              <a:t>发送窗口</a:t>
            </a:r>
          </a:p>
        </p:txBody>
      </p:sp>
      <p:grpSp>
        <p:nvGrpSpPr>
          <p:cNvPr id="31" name="Group 63">
            <a:extLst>
              <a:ext uri="{FF2B5EF4-FFF2-40B4-BE49-F238E27FC236}">
                <a16:creationId xmlns:a16="http://schemas.microsoft.com/office/drawing/2014/main" id="{02CB27EF-EE61-4F6C-8952-BCD378564BD1}"/>
              </a:ext>
            </a:extLst>
          </p:cNvPr>
          <p:cNvGrpSpPr>
            <a:grpSpLocks/>
          </p:cNvGrpSpPr>
          <p:nvPr/>
        </p:nvGrpSpPr>
        <p:grpSpPr bwMode="auto">
          <a:xfrm>
            <a:off x="461963" y="3939951"/>
            <a:ext cx="8199437" cy="1865313"/>
            <a:chOff x="385" y="2704"/>
            <a:chExt cx="5165" cy="1175"/>
          </a:xfrm>
        </p:grpSpPr>
        <p:sp>
          <p:nvSpPr>
            <p:cNvPr id="32" name="Rectangle 60">
              <a:extLst>
                <a:ext uri="{FF2B5EF4-FFF2-40B4-BE49-F238E27FC236}">
                  <a16:creationId xmlns:a16="http://schemas.microsoft.com/office/drawing/2014/main" id="{E25D9048-877D-49F6-8632-B8C2A4D024F6}"/>
                </a:ext>
              </a:extLst>
            </p:cNvPr>
            <p:cNvSpPr>
              <a:spLocks noChangeArrowheads="1"/>
            </p:cNvSpPr>
            <p:nvPr/>
          </p:nvSpPr>
          <p:spPr bwMode="auto">
            <a:xfrm>
              <a:off x="821" y="3012"/>
              <a:ext cx="2150" cy="575"/>
            </a:xfrm>
            <a:prstGeom prst="rect">
              <a:avLst/>
            </a:prstGeom>
            <a:solidFill>
              <a:srgbClr val="66FF99"/>
            </a:solidFill>
            <a:ln w="28575">
              <a:solidFill>
                <a:srgbClr val="808080"/>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3" name="Rectangle 48">
              <a:extLst>
                <a:ext uri="{FF2B5EF4-FFF2-40B4-BE49-F238E27FC236}">
                  <a16:creationId xmlns:a16="http://schemas.microsoft.com/office/drawing/2014/main" id="{A16BC230-8A9F-453A-9841-3AE58D855509}"/>
                </a:ext>
              </a:extLst>
            </p:cNvPr>
            <p:cNvSpPr>
              <a:spLocks noChangeArrowheads="1"/>
            </p:cNvSpPr>
            <p:nvPr/>
          </p:nvSpPr>
          <p:spPr bwMode="auto">
            <a:xfrm>
              <a:off x="385" y="3140"/>
              <a:ext cx="5158" cy="319"/>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4" name="Text Box 32">
              <a:extLst>
                <a:ext uri="{FF2B5EF4-FFF2-40B4-BE49-F238E27FC236}">
                  <a16:creationId xmlns:a16="http://schemas.microsoft.com/office/drawing/2014/main" id="{EEC3F6E8-0D91-4F00-B0EA-78654F8865A7}"/>
                </a:ext>
              </a:extLst>
            </p:cNvPr>
            <p:cNvSpPr txBox="1">
              <a:spLocks noChangeArrowheads="1"/>
            </p:cNvSpPr>
            <p:nvPr/>
          </p:nvSpPr>
          <p:spPr bwMode="auto">
            <a:xfrm>
              <a:off x="1258" y="3591"/>
              <a:ext cx="3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400">
                  <a:solidFill>
                    <a:srgbClr val="3333CC"/>
                  </a:solidFill>
                  <a:latin typeface="Times New Roman" pitchFamily="18" charset="0"/>
                  <a:ea typeface="黑体" pitchFamily="49" charset="-122"/>
                </a:rPr>
                <a:t>(b) </a:t>
              </a:r>
              <a:r>
                <a:rPr lang="zh-CN" altLang="en-US" sz="2400">
                  <a:solidFill>
                    <a:srgbClr val="3333CC"/>
                  </a:solidFill>
                  <a:latin typeface="Times New Roman" pitchFamily="18" charset="0"/>
                  <a:ea typeface="黑体" pitchFamily="49" charset="-122"/>
                </a:rPr>
                <a:t>收到一个确认后发送窗口向前滑动</a:t>
              </a:r>
            </a:p>
          </p:txBody>
        </p:sp>
        <p:sp>
          <p:nvSpPr>
            <p:cNvPr id="35" name="Line 33">
              <a:extLst>
                <a:ext uri="{FF2B5EF4-FFF2-40B4-BE49-F238E27FC236}">
                  <a16:creationId xmlns:a16="http://schemas.microsoft.com/office/drawing/2014/main" id="{5874914E-039D-4B55-A605-BFFCB7B39306}"/>
                </a:ext>
              </a:extLst>
            </p:cNvPr>
            <p:cNvSpPr>
              <a:spLocks noChangeShapeType="1"/>
            </p:cNvSpPr>
            <p:nvPr/>
          </p:nvSpPr>
          <p:spPr bwMode="auto">
            <a:xfrm>
              <a:off x="3016" y="3067"/>
              <a:ext cx="421" cy="0"/>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 name="Text Box 34">
              <a:extLst>
                <a:ext uri="{FF2B5EF4-FFF2-40B4-BE49-F238E27FC236}">
                  <a16:creationId xmlns:a16="http://schemas.microsoft.com/office/drawing/2014/main" id="{D0DA06BD-C9A4-4E95-8FD4-D978AA2CD634}"/>
                </a:ext>
              </a:extLst>
            </p:cNvPr>
            <p:cNvSpPr txBox="1">
              <a:spLocks noChangeArrowheads="1"/>
            </p:cNvSpPr>
            <p:nvPr/>
          </p:nvSpPr>
          <p:spPr bwMode="auto">
            <a:xfrm>
              <a:off x="3424" y="284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400">
                  <a:solidFill>
                    <a:srgbClr val="3333CC"/>
                  </a:solidFill>
                  <a:latin typeface="Times New Roman" pitchFamily="18" charset="0"/>
                  <a:ea typeface="黑体" pitchFamily="49" charset="-122"/>
                </a:rPr>
                <a:t>向前</a:t>
              </a:r>
            </a:p>
          </p:txBody>
        </p:sp>
        <p:sp>
          <p:nvSpPr>
            <p:cNvPr id="37" name="Rectangle 36">
              <a:extLst>
                <a:ext uri="{FF2B5EF4-FFF2-40B4-BE49-F238E27FC236}">
                  <a16:creationId xmlns:a16="http://schemas.microsoft.com/office/drawing/2014/main" id="{173FB941-9D45-4354-AD29-F616586159DF}"/>
                </a:ext>
              </a:extLst>
            </p:cNvPr>
            <p:cNvSpPr>
              <a:spLocks noChangeArrowheads="1"/>
            </p:cNvSpPr>
            <p:nvPr/>
          </p:nvSpPr>
          <p:spPr bwMode="auto">
            <a:xfrm>
              <a:off x="385" y="3140"/>
              <a:ext cx="43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1</a:t>
              </a:r>
            </a:p>
          </p:txBody>
        </p:sp>
        <p:sp>
          <p:nvSpPr>
            <p:cNvPr id="38" name="Rectangle 37">
              <a:extLst>
                <a:ext uri="{FF2B5EF4-FFF2-40B4-BE49-F238E27FC236}">
                  <a16:creationId xmlns:a16="http://schemas.microsoft.com/office/drawing/2014/main" id="{37D0A259-F6D4-485C-883A-5D62774E82FE}"/>
                </a:ext>
              </a:extLst>
            </p:cNvPr>
            <p:cNvSpPr>
              <a:spLocks noChangeArrowheads="1"/>
            </p:cNvSpPr>
            <p:nvPr/>
          </p:nvSpPr>
          <p:spPr bwMode="auto">
            <a:xfrm>
              <a:off x="815" y="3140"/>
              <a:ext cx="42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2</a:t>
              </a:r>
            </a:p>
          </p:txBody>
        </p:sp>
        <p:sp>
          <p:nvSpPr>
            <p:cNvPr id="39" name="Rectangle 38">
              <a:extLst>
                <a:ext uri="{FF2B5EF4-FFF2-40B4-BE49-F238E27FC236}">
                  <a16:creationId xmlns:a16="http://schemas.microsoft.com/office/drawing/2014/main" id="{8D685700-5C25-4F92-AEFF-5E3168D0C3CF}"/>
                </a:ext>
              </a:extLst>
            </p:cNvPr>
            <p:cNvSpPr>
              <a:spLocks noChangeArrowheads="1"/>
            </p:cNvSpPr>
            <p:nvPr/>
          </p:nvSpPr>
          <p:spPr bwMode="auto">
            <a:xfrm>
              <a:off x="1246" y="3140"/>
              <a:ext cx="42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3</a:t>
              </a:r>
            </a:p>
          </p:txBody>
        </p:sp>
        <p:sp>
          <p:nvSpPr>
            <p:cNvPr id="40" name="Rectangle 39">
              <a:extLst>
                <a:ext uri="{FF2B5EF4-FFF2-40B4-BE49-F238E27FC236}">
                  <a16:creationId xmlns:a16="http://schemas.microsoft.com/office/drawing/2014/main" id="{B597131D-B072-40A9-9CAB-D67D4A8AC5E9}"/>
                </a:ext>
              </a:extLst>
            </p:cNvPr>
            <p:cNvSpPr>
              <a:spLocks noChangeArrowheads="1"/>
            </p:cNvSpPr>
            <p:nvPr/>
          </p:nvSpPr>
          <p:spPr bwMode="auto">
            <a:xfrm>
              <a:off x="1675" y="3140"/>
              <a:ext cx="43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4</a:t>
              </a:r>
            </a:p>
          </p:txBody>
        </p:sp>
        <p:sp>
          <p:nvSpPr>
            <p:cNvPr id="41" name="Rectangle 40">
              <a:extLst>
                <a:ext uri="{FF2B5EF4-FFF2-40B4-BE49-F238E27FC236}">
                  <a16:creationId xmlns:a16="http://schemas.microsoft.com/office/drawing/2014/main" id="{95666326-81A0-4DC1-946C-0562BF0ADFCD}"/>
                </a:ext>
              </a:extLst>
            </p:cNvPr>
            <p:cNvSpPr>
              <a:spLocks noChangeArrowheads="1"/>
            </p:cNvSpPr>
            <p:nvPr/>
          </p:nvSpPr>
          <p:spPr bwMode="auto">
            <a:xfrm>
              <a:off x="2107" y="3140"/>
              <a:ext cx="42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5</a:t>
              </a:r>
            </a:p>
          </p:txBody>
        </p:sp>
        <p:sp>
          <p:nvSpPr>
            <p:cNvPr id="42" name="Rectangle 41">
              <a:extLst>
                <a:ext uri="{FF2B5EF4-FFF2-40B4-BE49-F238E27FC236}">
                  <a16:creationId xmlns:a16="http://schemas.microsoft.com/office/drawing/2014/main" id="{A954DECC-B57E-42FB-99F6-88BC39FDF32F}"/>
                </a:ext>
              </a:extLst>
            </p:cNvPr>
            <p:cNvSpPr>
              <a:spLocks noChangeArrowheads="1"/>
            </p:cNvSpPr>
            <p:nvPr/>
          </p:nvSpPr>
          <p:spPr bwMode="auto">
            <a:xfrm>
              <a:off x="2538" y="3140"/>
              <a:ext cx="42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6</a:t>
              </a:r>
            </a:p>
          </p:txBody>
        </p:sp>
        <p:sp>
          <p:nvSpPr>
            <p:cNvPr id="43" name="Rectangle 42">
              <a:extLst>
                <a:ext uri="{FF2B5EF4-FFF2-40B4-BE49-F238E27FC236}">
                  <a16:creationId xmlns:a16="http://schemas.microsoft.com/office/drawing/2014/main" id="{E75B829D-561D-4097-A9FC-B2908F5AFCC4}"/>
                </a:ext>
              </a:extLst>
            </p:cNvPr>
            <p:cNvSpPr>
              <a:spLocks noChangeArrowheads="1"/>
            </p:cNvSpPr>
            <p:nvPr/>
          </p:nvSpPr>
          <p:spPr bwMode="auto">
            <a:xfrm>
              <a:off x="2967" y="3140"/>
              <a:ext cx="43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7</a:t>
              </a:r>
            </a:p>
          </p:txBody>
        </p:sp>
        <p:sp>
          <p:nvSpPr>
            <p:cNvPr id="44" name="Rectangle 43">
              <a:extLst>
                <a:ext uri="{FF2B5EF4-FFF2-40B4-BE49-F238E27FC236}">
                  <a16:creationId xmlns:a16="http://schemas.microsoft.com/office/drawing/2014/main" id="{421317E6-935C-441D-95D5-950637DEDC77}"/>
                </a:ext>
              </a:extLst>
            </p:cNvPr>
            <p:cNvSpPr>
              <a:spLocks noChangeArrowheads="1"/>
            </p:cNvSpPr>
            <p:nvPr/>
          </p:nvSpPr>
          <p:spPr bwMode="auto">
            <a:xfrm>
              <a:off x="3399" y="3140"/>
              <a:ext cx="42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8</a:t>
              </a:r>
            </a:p>
          </p:txBody>
        </p:sp>
        <p:sp>
          <p:nvSpPr>
            <p:cNvPr id="45" name="Rectangle 44">
              <a:extLst>
                <a:ext uri="{FF2B5EF4-FFF2-40B4-BE49-F238E27FC236}">
                  <a16:creationId xmlns:a16="http://schemas.microsoft.com/office/drawing/2014/main" id="{60C99494-F892-4945-B9C5-176E6CB2E010}"/>
                </a:ext>
              </a:extLst>
            </p:cNvPr>
            <p:cNvSpPr>
              <a:spLocks noChangeArrowheads="1"/>
            </p:cNvSpPr>
            <p:nvPr/>
          </p:nvSpPr>
          <p:spPr bwMode="auto">
            <a:xfrm>
              <a:off x="3828" y="3140"/>
              <a:ext cx="43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9</a:t>
              </a:r>
            </a:p>
          </p:txBody>
        </p:sp>
        <p:sp>
          <p:nvSpPr>
            <p:cNvPr id="46" name="Rectangle 45">
              <a:extLst>
                <a:ext uri="{FF2B5EF4-FFF2-40B4-BE49-F238E27FC236}">
                  <a16:creationId xmlns:a16="http://schemas.microsoft.com/office/drawing/2014/main" id="{738A52CC-EAF4-45C7-9A9D-388310B704C0}"/>
                </a:ext>
              </a:extLst>
            </p:cNvPr>
            <p:cNvSpPr>
              <a:spLocks noChangeArrowheads="1"/>
            </p:cNvSpPr>
            <p:nvPr/>
          </p:nvSpPr>
          <p:spPr bwMode="auto">
            <a:xfrm>
              <a:off x="4259" y="3140"/>
              <a:ext cx="43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10</a:t>
              </a:r>
            </a:p>
          </p:txBody>
        </p:sp>
        <p:sp>
          <p:nvSpPr>
            <p:cNvPr id="47" name="Rectangle 46">
              <a:extLst>
                <a:ext uri="{FF2B5EF4-FFF2-40B4-BE49-F238E27FC236}">
                  <a16:creationId xmlns:a16="http://schemas.microsoft.com/office/drawing/2014/main" id="{146FD6ED-5403-4851-AD6E-3A7D5F46B0E8}"/>
                </a:ext>
              </a:extLst>
            </p:cNvPr>
            <p:cNvSpPr>
              <a:spLocks noChangeArrowheads="1"/>
            </p:cNvSpPr>
            <p:nvPr/>
          </p:nvSpPr>
          <p:spPr bwMode="auto">
            <a:xfrm>
              <a:off x="4690" y="3140"/>
              <a:ext cx="43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11</a:t>
              </a:r>
            </a:p>
          </p:txBody>
        </p:sp>
        <p:sp>
          <p:nvSpPr>
            <p:cNvPr id="48" name="Rectangle 47">
              <a:extLst>
                <a:ext uri="{FF2B5EF4-FFF2-40B4-BE49-F238E27FC236}">
                  <a16:creationId xmlns:a16="http://schemas.microsoft.com/office/drawing/2014/main" id="{4719200A-E318-40C8-B1AA-85DC0245232F}"/>
                </a:ext>
              </a:extLst>
            </p:cNvPr>
            <p:cNvSpPr>
              <a:spLocks noChangeArrowheads="1"/>
            </p:cNvSpPr>
            <p:nvPr/>
          </p:nvSpPr>
          <p:spPr bwMode="auto">
            <a:xfrm>
              <a:off x="5120" y="3140"/>
              <a:ext cx="43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12</a:t>
              </a:r>
            </a:p>
          </p:txBody>
        </p:sp>
        <p:sp>
          <p:nvSpPr>
            <p:cNvPr id="49" name="Line 49">
              <a:extLst>
                <a:ext uri="{FF2B5EF4-FFF2-40B4-BE49-F238E27FC236}">
                  <a16:creationId xmlns:a16="http://schemas.microsoft.com/office/drawing/2014/main" id="{F191AF10-FBEA-473F-86B0-99FC598B707E}"/>
                </a:ext>
              </a:extLst>
            </p:cNvPr>
            <p:cNvSpPr>
              <a:spLocks noChangeShapeType="1"/>
            </p:cNvSpPr>
            <p:nvPr/>
          </p:nvSpPr>
          <p:spPr bwMode="auto">
            <a:xfrm>
              <a:off x="815" y="3140"/>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0" name="Line 50">
              <a:extLst>
                <a:ext uri="{FF2B5EF4-FFF2-40B4-BE49-F238E27FC236}">
                  <a16:creationId xmlns:a16="http://schemas.microsoft.com/office/drawing/2014/main" id="{89FB5D3B-CEC2-43C3-9086-4505DE26B840}"/>
                </a:ext>
              </a:extLst>
            </p:cNvPr>
            <p:cNvSpPr>
              <a:spLocks noChangeShapeType="1"/>
            </p:cNvSpPr>
            <p:nvPr/>
          </p:nvSpPr>
          <p:spPr bwMode="auto">
            <a:xfrm>
              <a:off x="1244" y="3140"/>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1" name="Line 51">
              <a:extLst>
                <a:ext uri="{FF2B5EF4-FFF2-40B4-BE49-F238E27FC236}">
                  <a16:creationId xmlns:a16="http://schemas.microsoft.com/office/drawing/2014/main" id="{003BDD42-E870-46F0-ABA9-73240166ADBC}"/>
                </a:ext>
              </a:extLst>
            </p:cNvPr>
            <p:cNvSpPr>
              <a:spLocks noChangeShapeType="1"/>
            </p:cNvSpPr>
            <p:nvPr/>
          </p:nvSpPr>
          <p:spPr bwMode="auto">
            <a:xfrm>
              <a:off x="1674" y="3140"/>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2" name="Line 52">
              <a:extLst>
                <a:ext uri="{FF2B5EF4-FFF2-40B4-BE49-F238E27FC236}">
                  <a16:creationId xmlns:a16="http://schemas.microsoft.com/office/drawing/2014/main" id="{B219357F-1772-4BD2-AFBF-8B5EDFD417AD}"/>
                </a:ext>
              </a:extLst>
            </p:cNvPr>
            <p:cNvSpPr>
              <a:spLocks noChangeShapeType="1"/>
            </p:cNvSpPr>
            <p:nvPr/>
          </p:nvSpPr>
          <p:spPr bwMode="auto">
            <a:xfrm>
              <a:off x="2103" y="3140"/>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3" name="Line 53">
              <a:extLst>
                <a:ext uri="{FF2B5EF4-FFF2-40B4-BE49-F238E27FC236}">
                  <a16:creationId xmlns:a16="http://schemas.microsoft.com/office/drawing/2014/main" id="{BFFB7B42-9B56-4437-BD97-3D1C088CA487}"/>
                </a:ext>
              </a:extLst>
            </p:cNvPr>
            <p:cNvSpPr>
              <a:spLocks noChangeShapeType="1"/>
            </p:cNvSpPr>
            <p:nvPr/>
          </p:nvSpPr>
          <p:spPr bwMode="auto">
            <a:xfrm>
              <a:off x="2533" y="3140"/>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4" name="Line 54">
              <a:extLst>
                <a:ext uri="{FF2B5EF4-FFF2-40B4-BE49-F238E27FC236}">
                  <a16:creationId xmlns:a16="http://schemas.microsoft.com/office/drawing/2014/main" id="{037AED98-40DB-420B-91DE-F811E5FF2202}"/>
                </a:ext>
              </a:extLst>
            </p:cNvPr>
            <p:cNvSpPr>
              <a:spLocks noChangeShapeType="1"/>
            </p:cNvSpPr>
            <p:nvPr/>
          </p:nvSpPr>
          <p:spPr bwMode="auto">
            <a:xfrm>
              <a:off x="2963" y="3140"/>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5" name="Line 55">
              <a:extLst>
                <a:ext uri="{FF2B5EF4-FFF2-40B4-BE49-F238E27FC236}">
                  <a16:creationId xmlns:a16="http://schemas.microsoft.com/office/drawing/2014/main" id="{66C21DA1-9610-426A-876F-43F865A3CB6C}"/>
                </a:ext>
              </a:extLst>
            </p:cNvPr>
            <p:cNvSpPr>
              <a:spLocks noChangeShapeType="1"/>
            </p:cNvSpPr>
            <p:nvPr/>
          </p:nvSpPr>
          <p:spPr bwMode="auto">
            <a:xfrm>
              <a:off x="3392" y="3140"/>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6" name="Line 56">
              <a:extLst>
                <a:ext uri="{FF2B5EF4-FFF2-40B4-BE49-F238E27FC236}">
                  <a16:creationId xmlns:a16="http://schemas.microsoft.com/office/drawing/2014/main" id="{8A4C0BF1-FD41-4438-BAC2-675D594A4969}"/>
                </a:ext>
              </a:extLst>
            </p:cNvPr>
            <p:cNvSpPr>
              <a:spLocks noChangeShapeType="1"/>
            </p:cNvSpPr>
            <p:nvPr/>
          </p:nvSpPr>
          <p:spPr bwMode="auto">
            <a:xfrm>
              <a:off x="3822" y="3140"/>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7" name="Line 57">
              <a:extLst>
                <a:ext uri="{FF2B5EF4-FFF2-40B4-BE49-F238E27FC236}">
                  <a16:creationId xmlns:a16="http://schemas.microsoft.com/office/drawing/2014/main" id="{F9A32D9F-F502-41BF-A571-056F8EA25867}"/>
                </a:ext>
              </a:extLst>
            </p:cNvPr>
            <p:cNvSpPr>
              <a:spLocks noChangeShapeType="1"/>
            </p:cNvSpPr>
            <p:nvPr/>
          </p:nvSpPr>
          <p:spPr bwMode="auto">
            <a:xfrm>
              <a:off x="4251" y="3140"/>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8" name="Line 58">
              <a:extLst>
                <a:ext uri="{FF2B5EF4-FFF2-40B4-BE49-F238E27FC236}">
                  <a16:creationId xmlns:a16="http://schemas.microsoft.com/office/drawing/2014/main" id="{1C78B63F-E9FA-468D-A21F-72DA366D862E}"/>
                </a:ext>
              </a:extLst>
            </p:cNvPr>
            <p:cNvSpPr>
              <a:spLocks noChangeShapeType="1"/>
            </p:cNvSpPr>
            <p:nvPr/>
          </p:nvSpPr>
          <p:spPr bwMode="auto">
            <a:xfrm>
              <a:off x="4681" y="3140"/>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9" name="Line 59">
              <a:extLst>
                <a:ext uri="{FF2B5EF4-FFF2-40B4-BE49-F238E27FC236}">
                  <a16:creationId xmlns:a16="http://schemas.microsoft.com/office/drawing/2014/main" id="{F0BFCB42-6F1C-47B4-9DF1-6772A9AFA314}"/>
                </a:ext>
              </a:extLst>
            </p:cNvPr>
            <p:cNvSpPr>
              <a:spLocks noChangeShapeType="1"/>
            </p:cNvSpPr>
            <p:nvPr/>
          </p:nvSpPr>
          <p:spPr bwMode="auto">
            <a:xfrm>
              <a:off x="5111" y="3140"/>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0" name="Text Box 61">
              <a:extLst>
                <a:ext uri="{FF2B5EF4-FFF2-40B4-BE49-F238E27FC236}">
                  <a16:creationId xmlns:a16="http://schemas.microsoft.com/office/drawing/2014/main" id="{13ABFC0C-5C7C-436C-A586-5D6DFDEF22A3}"/>
                </a:ext>
              </a:extLst>
            </p:cNvPr>
            <p:cNvSpPr txBox="1">
              <a:spLocks noChangeArrowheads="1"/>
            </p:cNvSpPr>
            <p:nvPr/>
          </p:nvSpPr>
          <p:spPr bwMode="auto">
            <a:xfrm>
              <a:off x="1497" y="2704"/>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400">
                  <a:solidFill>
                    <a:srgbClr val="3333CC"/>
                  </a:solidFill>
                  <a:latin typeface="Times New Roman" pitchFamily="18" charset="0"/>
                  <a:ea typeface="黑体" pitchFamily="49" charset="-122"/>
                </a:rPr>
                <a:t>发送窗口</a:t>
              </a:r>
            </a:p>
          </p:txBody>
        </p:sp>
      </p:grpSp>
      <p:sp>
        <p:nvSpPr>
          <p:cNvPr id="61" name="文本框 60">
            <a:extLst>
              <a:ext uri="{FF2B5EF4-FFF2-40B4-BE49-F238E27FC236}">
                <a16:creationId xmlns:a16="http://schemas.microsoft.com/office/drawing/2014/main" id="{0BA9B5BA-4BBC-4232-AEC8-FA4DC06A2D96}"/>
              </a:ext>
            </a:extLst>
          </p:cNvPr>
          <p:cNvSpPr txBox="1"/>
          <p:nvPr/>
        </p:nvSpPr>
        <p:spPr>
          <a:xfrm>
            <a:off x="1107979" y="1194023"/>
            <a:ext cx="1615703" cy="461665"/>
          </a:xfrm>
          <a:prstGeom prst="rect">
            <a:avLst/>
          </a:prstGeom>
          <a:noFill/>
        </p:spPr>
        <p:txBody>
          <a:bodyPr wrap="square" rtlCol="0">
            <a:spAutoFit/>
          </a:bodyPr>
          <a:lstStyle/>
          <a:p>
            <a:r>
              <a:rPr lang="zh-CN" altLang="en-US" dirty="0"/>
              <a:t>例：</a:t>
            </a:r>
          </a:p>
        </p:txBody>
      </p:sp>
    </p:spTree>
    <p:extLst>
      <p:ext uri="{BB962C8B-B14F-4D97-AF65-F5344CB8AC3E}">
        <p14:creationId xmlns:p14="http://schemas.microsoft.com/office/powerpoint/2010/main" val="3588738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9BE63FD-FAFD-46AD-8B71-01E69F42C003}"/>
              </a:ext>
            </a:extLst>
          </p:cNvPr>
          <p:cNvSpPr txBox="1"/>
          <p:nvPr/>
        </p:nvSpPr>
        <p:spPr>
          <a:xfrm>
            <a:off x="899592" y="1237555"/>
            <a:ext cx="7560840" cy="461665"/>
          </a:xfrm>
          <a:prstGeom prst="rect">
            <a:avLst/>
          </a:prstGeom>
          <a:noFill/>
        </p:spPr>
        <p:txBody>
          <a:bodyPr wrap="square" rtlCol="0">
            <a:spAutoFit/>
          </a:bodyPr>
          <a:lstStyle/>
          <a:p>
            <a:r>
              <a:rPr lang="zh-CN" altLang="en-US" dirty="0"/>
              <a:t>因此，停等</a:t>
            </a:r>
            <a:r>
              <a:rPr lang="en-US" altLang="zh-CN" dirty="0"/>
              <a:t>ARQ</a:t>
            </a:r>
            <a:r>
              <a:rPr lang="zh-CN" altLang="en-US" dirty="0"/>
              <a:t>协议是连续</a:t>
            </a:r>
            <a:r>
              <a:rPr lang="en-US" altLang="zh-CN" dirty="0"/>
              <a:t>ARQ</a:t>
            </a:r>
            <a:r>
              <a:rPr lang="zh-CN" altLang="en-US" dirty="0"/>
              <a:t>协议窗口为</a:t>
            </a:r>
            <a:r>
              <a:rPr lang="en-US" altLang="zh-CN" dirty="0"/>
              <a:t>1</a:t>
            </a:r>
            <a:r>
              <a:rPr lang="zh-CN" altLang="en-US" dirty="0"/>
              <a:t>的特例：</a:t>
            </a:r>
          </a:p>
        </p:txBody>
      </p:sp>
      <p:sp>
        <p:nvSpPr>
          <p:cNvPr id="5" name="Rectangle 29">
            <a:extLst>
              <a:ext uri="{FF2B5EF4-FFF2-40B4-BE49-F238E27FC236}">
                <a16:creationId xmlns:a16="http://schemas.microsoft.com/office/drawing/2014/main" id="{1433C91A-8BBA-496B-B5EE-EB044FA0F693}"/>
              </a:ext>
            </a:extLst>
          </p:cNvPr>
          <p:cNvSpPr>
            <a:spLocks noChangeArrowheads="1"/>
          </p:cNvSpPr>
          <p:nvPr/>
        </p:nvSpPr>
        <p:spPr bwMode="auto">
          <a:xfrm>
            <a:off x="471489" y="2276251"/>
            <a:ext cx="698498" cy="911225"/>
          </a:xfrm>
          <a:prstGeom prst="rect">
            <a:avLst/>
          </a:prstGeom>
          <a:solidFill>
            <a:srgbClr val="66FF99"/>
          </a:solidFill>
          <a:ln w="28575">
            <a:solidFill>
              <a:srgbClr val="808080"/>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 name="Rectangle 17">
            <a:extLst>
              <a:ext uri="{FF2B5EF4-FFF2-40B4-BE49-F238E27FC236}">
                <a16:creationId xmlns:a16="http://schemas.microsoft.com/office/drawing/2014/main" id="{95190431-84EA-4FAA-BBE8-0051313AD821}"/>
              </a:ext>
            </a:extLst>
          </p:cNvPr>
          <p:cNvSpPr>
            <a:spLocks noChangeArrowheads="1"/>
          </p:cNvSpPr>
          <p:nvPr/>
        </p:nvSpPr>
        <p:spPr bwMode="auto">
          <a:xfrm>
            <a:off x="471488" y="2479451"/>
            <a:ext cx="8189912" cy="504825"/>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 name="Rectangle 5">
            <a:extLst>
              <a:ext uri="{FF2B5EF4-FFF2-40B4-BE49-F238E27FC236}">
                <a16:creationId xmlns:a16="http://schemas.microsoft.com/office/drawing/2014/main" id="{E4BE9617-3B43-4B56-A03E-502CC2994CE5}"/>
              </a:ext>
            </a:extLst>
          </p:cNvPr>
          <p:cNvSpPr>
            <a:spLocks noChangeArrowheads="1"/>
          </p:cNvSpPr>
          <p:nvPr/>
        </p:nvSpPr>
        <p:spPr bwMode="auto">
          <a:xfrm>
            <a:off x="471488" y="2479451"/>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1</a:t>
            </a:r>
          </a:p>
        </p:txBody>
      </p:sp>
      <p:sp>
        <p:nvSpPr>
          <p:cNvPr id="8" name="Rectangle 6">
            <a:extLst>
              <a:ext uri="{FF2B5EF4-FFF2-40B4-BE49-F238E27FC236}">
                <a16:creationId xmlns:a16="http://schemas.microsoft.com/office/drawing/2014/main" id="{21A93484-9440-4B25-96D2-751A669A4232}"/>
              </a:ext>
            </a:extLst>
          </p:cNvPr>
          <p:cNvSpPr>
            <a:spLocks noChangeArrowheads="1"/>
          </p:cNvSpPr>
          <p:nvPr/>
        </p:nvSpPr>
        <p:spPr bwMode="auto">
          <a:xfrm>
            <a:off x="1154113" y="2479451"/>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2</a:t>
            </a:r>
          </a:p>
        </p:txBody>
      </p:sp>
      <p:sp>
        <p:nvSpPr>
          <p:cNvPr id="9" name="Rectangle 7">
            <a:extLst>
              <a:ext uri="{FF2B5EF4-FFF2-40B4-BE49-F238E27FC236}">
                <a16:creationId xmlns:a16="http://schemas.microsoft.com/office/drawing/2014/main" id="{292E8FAE-7D98-4D5E-8FBB-9EA148CB5440}"/>
              </a:ext>
            </a:extLst>
          </p:cNvPr>
          <p:cNvSpPr>
            <a:spLocks noChangeArrowheads="1"/>
          </p:cNvSpPr>
          <p:nvPr/>
        </p:nvSpPr>
        <p:spPr bwMode="auto">
          <a:xfrm>
            <a:off x="1838325" y="2479451"/>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3</a:t>
            </a:r>
          </a:p>
        </p:txBody>
      </p:sp>
      <p:sp>
        <p:nvSpPr>
          <p:cNvPr id="10" name="Rectangle 8">
            <a:extLst>
              <a:ext uri="{FF2B5EF4-FFF2-40B4-BE49-F238E27FC236}">
                <a16:creationId xmlns:a16="http://schemas.microsoft.com/office/drawing/2014/main" id="{4E93B684-4827-4C38-AB83-F130C3ED0D0E}"/>
              </a:ext>
            </a:extLst>
          </p:cNvPr>
          <p:cNvSpPr>
            <a:spLocks noChangeArrowheads="1"/>
          </p:cNvSpPr>
          <p:nvPr/>
        </p:nvSpPr>
        <p:spPr bwMode="auto">
          <a:xfrm>
            <a:off x="2520950" y="2479451"/>
            <a:ext cx="6810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4</a:t>
            </a:r>
          </a:p>
        </p:txBody>
      </p:sp>
      <p:sp>
        <p:nvSpPr>
          <p:cNvPr id="11" name="Rectangle 9">
            <a:extLst>
              <a:ext uri="{FF2B5EF4-FFF2-40B4-BE49-F238E27FC236}">
                <a16:creationId xmlns:a16="http://schemas.microsoft.com/office/drawing/2014/main" id="{94D25B79-CBD1-4FD5-B9EB-11B9E5DF7E33}"/>
              </a:ext>
            </a:extLst>
          </p:cNvPr>
          <p:cNvSpPr>
            <a:spLocks noChangeArrowheads="1"/>
          </p:cNvSpPr>
          <p:nvPr/>
        </p:nvSpPr>
        <p:spPr bwMode="auto">
          <a:xfrm>
            <a:off x="3205163" y="2479451"/>
            <a:ext cx="6810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5</a:t>
            </a:r>
          </a:p>
        </p:txBody>
      </p:sp>
      <p:sp>
        <p:nvSpPr>
          <p:cNvPr id="12" name="Rectangle 10">
            <a:extLst>
              <a:ext uri="{FF2B5EF4-FFF2-40B4-BE49-F238E27FC236}">
                <a16:creationId xmlns:a16="http://schemas.microsoft.com/office/drawing/2014/main" id="{507BA20A-5B76-43C4-A751-2EC2CE92D112}"/>
              </a:ext>
            </a:extLst>
          </p:cNvPr>
          <p:cNvSpPr>
            <a:spLocks noChangeArrowheads="1"/>
          </p:cNvSpPr>
          <p:nvPr/>
        </p:nvSpPr>
        <p:spPr bwMode="auto">
          <a:xfrm>
            <a:off x="3889375" y="2479451"/>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6</a:t>
            </a:r>
          </a:p>
        </p:txBody>
      </p:sp>
      <p:sp>
        <p:nvSpPr>
          <p:cNvPr id="13" name="Rectangle 11">
            <a:extLst>
              <a:ext uri="{FF2B5EF4-FFF2-40B4-BE49-F238E27FC236}">
                <a16:creationId xmlns:a16="http://schemas.microsoft.com/office/drawing/2014/main" id="{25BC4993-C90D-4EB8-B67D-51A664917344}"/>
              </a:ext>
            </a:extLst>
          </p:cNvPr>
          <p:cNvSpPr>
            <a:spLocks noChangeArrowheads="1"/>
          </p:cNvSpPr>
          <p:nvPr/>
        </p:nvSpPr>
        <p:spPr bwMode="auto">
          <a:xfrm>
            <a:off x="4572000" y="2479451"/>
            <a:ext cx="6810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7</a:t>
            </a:r>
          </a:p>
        </p:txBody>
      </p:sp>
      <p:sp>
        <p:nvSpPr>
          <p:cNvPr id="14" name="Rectangle 12">
            <a:extLst>
              <a:ext uri="{FF2B5EF4-FFF2-40B4-BE49-F238E27FC236}">
                <a16:creationId xmlns:a16="http://schemas.microsoft.com/office/drawing/2014/main" id="{C541AFA7-F03D-4133-A597-89C8CF4CE50C}"/>
              </a:ext>
            </a:extLst>
          </p:cNvPr>
          <p:cNvSpPr>
            <a:spLocks noChangeArrowheads="1"/>
          </p:cNvSpPr>
          <p:nvPr/>
        </p:nvSpPr>
        <p:spPr bwMode="auto">
          <a:xfrm>
            <a:off x="5256213" y="2479451"/>
            <a:ext cx="6810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8</a:t>
            </a:r>
          </a:p>
        </p:txBody>
      </p:sp>
      <p:sp>
        <p:nvSpPr>
          <p:cNvPr id="15" name="Rectangle 13">
            <a:extLst>
              <a:ext uri="{FF2B5EF4-FFF2-40B4-BE49-F238E27FC236}">
                <a16:creationId xmlns:a16="http://schemas.microsoft.com/office/drawing/2014/main" id="{6E840934-1AF0-497A-8509-023AE9021648}"/>
              </a:ext>
            </a:extLst>
          </p:cNvPr>
          <p:cNvSpPr>
            <a:spLocks noChangeArrowheads="1"/>
          </p:cNvSpPr>
          <p:nvPr/>
        </p:nvSpPr>
        <p:spPr bwMode="auto">
          <a:xfrm>
            <a:off x="5937250" y="2479451"/>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9</a:t>
            </a:r>
          </a:p>
        </p:txBody>
      </p:sp>
      <p:sp>
        <p:nvSpPr>
          <p:cNvPr id="16" name="Rectangle 14">
            <a:extLst>
              <a:ext uri="{FF2B5EF4-FFF2-40B4-BE49-F238E27FC236}">
                <a16:creationId xmlns:a16="http://schemas.microsoft.com/office/drawing/2014/main" id="{250B753C-A1F0-4739-B153-5B8FFD32CF00}"/>
              </a:ext>
            </a:extLst>
          </p:cNvPr>
          <p:cNvSpPr>
            <a:spLocks noChangeArrowheads="1"/>
          </p:cNvSpPr>
          <p:nvPr/>
        </p:nvSpPr>
        <p:spPr bwMode="auto">
          <a:xfrm>
            <a:off x="6623050" y="2479451"/>
            <a:ext cx="6810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10</a:t>
            </a:r>
          </a:p>
        </p:txBody>
      </p:sp>
      <p:sp>
        <p:nvSpPr>
          <p:cNvPr id="17" name="Rectangle 15">
            <a:extLst>
              <a:ext uri="{FF2B5EF4-FFF2-40B4-BE49-F238E27FC236}">
                <a16:creationId xmlns:a16="http://schemas.microsoft.com/office/drawing/2014/main" id="{AC5BFB97-38B1-4A01-B394-E02307891FA3}"/>
              </a:ext>
            </a:extLst>
          </p:cNvPr>
          <p:cNvSpPr>
            <a:spLocks noChangeArrowheads="1"/>
          </p:cNvSpPr>
          <p:nvPr/>
        </p:nvSpPr>
        <p:spPr bwMode="auto">
          <a:xfrm>
            <a:off x="7307263" y="2479451"/>
            <a:ext cx="6810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11</a:t>
            </a:r>
          </a:p>
        </p:txBody>
      </p:sp>
      <p:sp>
        <p:nvSpPr>
          <p:cNvPr id="18" name="Rectangle 16">
            <a:extLst>
              <a:ext uri="{FF2B5EF4-FFF2-40B4-BE49-F238E27FC236}">
                <a16:creationId xmlns:a16="http://schemas.microsoft.com/office/drawing/2014/main" id="{F71CB22D-29BB-4E85-B7FF-0DC6BC4C5941}"/>
              </a:ext>
            </a:extLst>
          </p:cNvPr>
          <p:cNvSpPr>
            <a:spLocks noChangeArrowheads="1"/>
          </p:cNvSpPr>
          <p:nvPr/>
        </p:nvSpPr>
        <p:spPr bwMode="auto">
          <a:xfrm>
            <a:off x="7988300" y="2479451"/>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dirty="0">
                <a:solidFill>
                  <a:srgbClr val="3333CC"/>
                </a:solidFill>
                <a:latin typeface="Times New Roman" pitchFamily="18" charset="0"/>
              </a:rPr>
              <a:t>12</a:t>
            </a:r>
          </a:p>
        </p:txBody>
      </p:sp>
      <p:sp>
        <p:nvSpPr>
          <p:cNvPr id="19" name="Line 18">
            <a:extLst>
              <a:ext uri="{FF2B5EF4-FFF2-40B4-BE49-F238E27FC236}">
                <a16:creationId xmlns:a16="http://schemas.microsoft.com/office/drawing/2014/main" id="{F92C7A88-57A3-4509-9FE4-A91195A78499}"/>
              </a:ext>
            </a:extLst>
          </p:cNvPr>
          <p:cNvSpPr>
            <a:spLocks noChangeShapeType="1"/>
          </p:cNvSpPr>
          <p:nvPr/>
        </p:nvSpPr>
        <p:spPr bwMode="auto">
          <a:xfrm>
            <a:off x="1154113" y="247945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0" name="Line 19">
            <a:extLst>
              <a:ext uri="{FF2B5EF4-FFF2-40B4-BE49-F238E27FC236}">
                <a16:creationId xmlns:a16="http://schemas.microsoft.com/office/drawing/2014/main" id="{CE69726D-A9EB-4DDC-9040-0DB6B9FA669C}"/>
              </a:ext>
            </a:extLst>
          </p:cNvPr>
          <p:cNvSpPr>
            <a:spLocks noChangeShapeType="1"/>
          </p:cNvSpPr>
          <p:nvPr/>
        </p:nvSpPr>
        <p:spPr bwMode="auto">
          <a:xfrm>
            <a:off x="1836738" y="247945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1" name="Line 20">
            <a:extLst>
              <a:ext uri="{FF2B5EF4-FFF2-40B4-BE49-F238E27FC236}">
                <a16:creationId xmlns:a16="http://schemas.microsoft.com/office/drawing/2014/main" id="{127FDCC5-2B5A-4A68-981A-E0C79588E15A}"/>
              </a:ext>
            </a:extLst>
          </p:cNvPr>
          <p:cNvSpPr>
            <a:spLocks noChangeShapeType="1"/>
          </p:cNvSpPr>
          <p:nvPr/>
        </p:nvSpPr>
        <p:spPr bwMode="auto">
          <a:xfrm>
            <a:off x="2517775" y="247945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2" name="Line 21">
            <a:extLst>
              <a:ext uri="{FF2B5EF4-FFF2-40B4-BE49-F238E27FC236}">
                <a16:creationId xmlns:a16="http://schemas.microsoft.com/office/drawing/2014/main" id="{9A5EF880-219E-41B9-AA97-9E42F52AEE5C}"/>
              </a:ext>
            </a:extLst>
          </p:cNvPr>
          <p:cNvSpPr>
            <a:spLocks noChangeShapeType="1"/>
          </p:cNvSpPr>
          <p:nvPr/>
        </p:nvSpPr>
        <p:spPr bwMode="auto">
          <a:xfrm>
            <a:off x="3200400" y="247945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3" name="Line 22">
            <a:extLst>
              <a:ext uri="{FF2B5EF4-FFF2-40B4-BE49-F238E27FC236}">
                <a16:creationId xmlns:a16="http://schemas.microsoft.com/office/drawing/2014/main" id="{2FA75857-CD11-4565-BC31-B4984E5DC3D3}"/>
              </a:ext>
            </a:extLst>
          </p:cNvPr>
          <p:cNvSpPr>
            <a:spLocks noChangeShapeType="1"/>
          </p:cNvSpPr>
          <p:nvPr/>
        </p:nvSpPr>
        <p:spPr bwMode="auto">
          <a:xfrm>
            <a:off x="3881438" y="247945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4" name="Line 23">
            <a:extLst>
              <a:ext uri="{FF2B5EF4-FFF2-40B4-BE49-F238E27FC236}">
                <a16:creationId xmlns:a16="http://schemas.microsoft.com/office/drawing/2014/main" id="{0C7D5353-F400-40F3-9F14-CB6DC42A336D}"/>
              </a:ext>
            </a:extLst>
          </p:cNvPr>
          <p:cNvSpPr>
            <a:spLocks noChangeShapeType="1"/>
          </p:cNvSpPr>
          <p:nvPr/>
        </p:nvSpPr>
        <p:spPr bwMode="auto">
          <a:xfrm>
            <a:off x="4564063" y="247945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5" name="Line 24">
            <a:extLst>
              <a:ext uri="{FF2B5EF4-FFF2-40B4-BE49-F238E27FC236}">
                <a16:creationId xmlns:a16="http://schemas.microsoft.com/office/drawing/2014/main" id="{0AC54C6B-2B8A-4197-9B48-8B9C7D6BB58E}"/>
              </a:ext>
            </a:extLst>
          </p:cNvPr>
          <p:cNvSpPr>
            <a:spLocks noChangeShapeType="1"/>
          </p:cNvSpPr>
          <p:nvPr/>
        </p:nvSpPr>
        <p:spPr bwMode="auto">
          <a:xfrm>
            <a:off x="5246688" y="247945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 name="Line 25">
            <a:extLst>
              <a:ext uri="{FF2B5EF4-FFF2-40B4-BE49-F238E27FC236}">
                <a16:creationId xmlns:a16="http://schemas.microsoft.com/office/drawing/2014/main" id="{4A9C3511-873A-494B-8F28-E898ECE9B6D8}"/>
              </a:ext>
            </a:extLst>
          </p:cNvPr>
          <p:cNvSpPr>
            <a:spLocks noChangeShapeType="1"/>
          </p:cNvSpPr>
          <p:nvPr/>
        </p:nvSpPr>
        <p:spPr bwMode="auto">
          <a:xfrm>
            <a:off x="5927725" y="247945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 name="Line 26">
            <a:extLst>
              <a:ext uri="{FF2B5EF4-FFF2-40B4-BE49-F238E27FC236}">
                <a16:creationId xmlns:a16="http://schemas.microsoft.com/office/drawing/2014/main" id="{3E982178-B049-4F44-8CB3-FF46A11E0C3A}"/>
              </a:ext>
            </a:extLst>
          </p:cNvPr>
          <p:cNvSpPr>
            <a:spLocks noChangeShapeType="1"/>
          </p:cNvSpPr>
          <p:nvPr/>
        </p:nvSpPr>
        <p:spPr bwMode="auto">
          <a:xfrm>
            <a:off x="6610350" y="247945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 name="Line 27">
            <a:extLst>
              <a:ext uri="{FF2B5EF4-FFF2-40B4-BE49-F238E27FC236}">
                <a16:creationId xmlns:a16="http://schemas.microsoft.com/office/drawing/2014/main" id="{BBE52CE2-D2C6-44CB-91C3-FB857933AF1A}"/>
              </a:ext>
            </a:extLst>
          </p:cNvPr>
          <p:cNvSpPr>
            <a:spLocks noChangeShapeType="1"/>
          </p:cNvSpPr>
          <p:nvPr/>
        </p:nvSpPr>
        <p:spPr bwMode="auto">
          <a:xfrm>
            <a:off x="7291388" y="247945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 name="Line 28">
            <a:extLst>
              <a:ext uri="{FF2B5EF4-FFF2-40B4-BE49-F238E27FC236}">
                <a16:creationId xmlns:a16="http://schemas.microsoft.com/office/drawing/2014/main" id="{B9A155A0-19EF-4349-9818-B8039ED69ABC}"/>
              </a:ext>
            </a:extLst>
          </p:cNvPr>
          <p:cNvSpPr>
            <a:spLocks noChangeShapeType="1"/>
          </p:cNvSpPr>
          <p:nvPr/>
        </p:nvSpPr>
        <p:spPr bwMode="auto">
          <a:xfrm>
            <a:off x="7974013" y="247945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 name="Rectangle 29">
            <a:extLst>
              <a:ext uri="{FF2B5EF4-FFF2-40B4-BE49-F238E27FC236}">
                <a16:creationId xmlns:a16="http://schemas.microsoft.com/office/drawing/2014/main" id="{05248921-FA3D-4C5E-AB46-B15F8D28DD41}"/>
              </a:ext>
            </a:extLst>
          </p:cNvPr>
          <p:cNvSpPr>
            <a:spLocks noChangeArrowheads="1"/>
          </p:cNvSpPr>
          <p:nvPr/>
        </p:nvSpPr>
        <p:spPr bwMode="auto">
          <a:xfrm>
            <a:off x="471489" y="3881437"/>
            <a:ext cx="698498" cy="648073"/>
          </a:xfrm>
          <a:prstGeom prst="rect">
            <a:avLst/>
          </a:prstGeom>
          <a:solidFill>
            <a:srgbClr val="FF0000"/>
          </a:solidFill>
          <a:ln w="28575">
            <a:solidFill>
              <a:srgbClr val="808080"/>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1" name="Rectangle 17">
            <a:extLst>
              <a:ext uri="{FF2B5EF4-FFF2-40B4-BE49-F238E27FC236}">
                <a16:creationId xmlns:a16="http://schemas.microsoft.com/office/drawing/2014/main" id="{D786573F-F677-4040-B01A-3AB52826198F}"/>
              </a:ext>
            </a:extLst>
          </p:cNvPr>
          <p:cNvSpPr>
            <a:spLocks noChangeArrowheads="1"/>
          </p:cNvSpPr>
          <p:nvPr/>
        </p:nvSpPr>
        <p:spPr bwMode="auto">
          <a:xfrm>
            <a:off x="471488" y="3953446"/>
            <a:ext cx="8189912" cy="504825"/>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2" name="Rectangle 5">
            <a:extLst>
              <a:ext uri="{FF2B5EF4-FFF2-40B4-BE49-F238E27FC236}">
                <a16:creationId xmlns:a16="http://schemas.microsoft.com/office/drawing/2014/main" id="{840E07E1-BBBE-41F7-A728-7FF65C30B7A1}"/>
              </a:ext>
            </a:extLst>
          </p:cNvPr>
          <p:cNvSpPr>
            <a:spLocks noChangeArrowheads="1"/>
          </p:cNvSpPr>
          <p:nvPr/>
        </p:nvSpPr>
        <p:spPr bwMode="auto">
          <a:xfrm>
            <a:off x="471488" y="3953446"/>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1</a:t>
            </a:r>
          </a:p>
        </p:txBody>
      </p:sp>
      <p:sp>
        <p:nvSpPr>
          <p:cNvPr id="33" name="Rectangle 6">
            <a:extLst>
              <a:ext uri="{FF2B5EF4-FFF2-40B4-BE49-F238E27FC236}">
                <a16:creationId xmlns:a16="http://schemas.microsoft.com/office/drawing/2014/main" id="{385D0620-7C24-4CA6-81E1-1B3CA6E82F11}"/>
              </a:ext>
            </a:extLst>
          </p:cNvPr>
          <p:cNvSpPr>
            <a:spLocks noChangeArrowheads="1"/>
          </p:cNvSpPr>
          <p:nvPr/>
        </p:nvSpPr>
        <p:spPr bwMode="auto">
          <a:xfrm>
            <a:off x="1154113" y="3953446"/>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2</a:t>
            </a:r>
          </a:p>
        </p:txBody>
      </p:sp>
      <p:sp>
        <p:nvSpPr>
          <p:cNvPr id="34" name="Rectangle 7">
            <a:extLst>
              <a:ext uri="{FF2B5EF4-FFF2-40B4-BE49-F238E27FC236}">
                <a16:creationId xmlns:a16="http://schemas.microsoft.com/office/drawing/2014/main" id="{F5D4315E-F1EC-4DEE-975F-C073766AE7B9}"/>
              </a:ext>
            </a:extLst>
          </p:cNvPr>
          <p:cNvSpPr>
            <a:spLocks noChangeArrowheads="1"/>
          </p:cNvSpPr>
          <p:nvPr/>
        </p:nvSpPr>
        <p:spPr bwMode="auto">
          <a:xfrm>
            <a:off x="1838325" y="3953446"/>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3</a:t>
            </a:r>
          </a:p>
        </p:txBody>
      </p:sp>
      <p:sp>
        <p:nvSpPr>
          <p:cNvPr id="35" name="Rectangle 8">
            <a:extLst>
              <a:ext uri="{FF2B5EF4-FFF2-40B4-BE49-F238E27FC236}">
                <a16:creationId xmlns:a16="http://schemas.microsoft.com/office/drawing/2014/main" id="{DBB384CD-70B7-4130-A89F-E25A1D50C23F}"/>
              </a:ext>
            </a:extLst>
          </p:cNvPr>
          <p:cNvSpPr>
            <a:spLocks noChangeArrowheads="1"/>
          </p:cNvSpPr>
          <p:nvPr/>
        </p:nvSpPr>
        <p:spPr bwMode="auto">
          <a:xfrm>
            <a:off x="2520950" y="3953446"/>
            <a:ext cx="6810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4</a:t>
            </a:r>
          </a:p>
        </p:txBody>
      </p:sp>
      <p:sp>
        <p:nvSpPr>
          <p:cNvPr id="36" name="Rectangle 9">
            <a:extLst>
              <a:ext uri="{FF2B5EF4-FFF2-40B4-BE49-F238E27FC236}">
                <a16:creationId xmlns:a16="http://schemas.microsoft.com/office/drawing/2014/main" id="{88CD0595-61B0-4F43-ACDB-E97285382CF4}"/>
              </a:ext>
            </a:extLst>
          </p:cNvPr>
          <p:cNvSpPr>
            <a:spLocks noChangeArrowheads="1"/>
          </p:cNvSpPr>
          <p:nvPr/>
        </p:nvSpPr>
        <p:spPr bwMode="auto">
          <a:xfrm>
            <a:off x="3205163" y="3953446"/>
            <a:ext cx="6810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5</a:t>
            </a:r>
          </a:p>
        </p:txBody>
      </p:sp>
      <p:sp>
        <p:nvSpPr>
          <p:cNvPr id="37" name="Rectangle 10">
            <a:extLst>
              <a:ext uri="{FF2B5EF4-FFF2-40B4-BE49-F238E27FC236}">
                <a16:creationId xmlns:a16="http://schemas.microsoft.com/office/drawing/2014/main" id="{DC0343EA-C93D-4C59-BBDE-DD38BC810EAA}"/>
              </a:ext>
            </a:extLst>
          </p:cNvPr>
          <p:cNvSpPr>
            <a:spLocks noChangeArrowheads="1"/>
          </p:cNvSpPr>
          <p:nvPr/>
        </p:nvSpPr>
        <p:spPr bwMode="auto">
          <a:xfrm>
            <a:off x="3889375" y="3953446"/>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6</a:t>
            </a:r>
          </a:p>
        </p:txBody>
      </p:sp>
      <p:sp>
        <p:nvSpPr>
          <p:cNvPr id="38" name="Rectangle 11">
            <a:extLst>
              <a:ext uri="{FF2B5EF4-FFF2-40B4-BE49-F238E27FC236}">
                <a16:creationId xmlns:a16="http://schemas.microsoft.com/office/drawing/2014/main" id="{4B4E3BB3-71AA-4952-852F-9890EC05CFB7}"/>
              </a:ext>
            </a:extLst>
          </p:cNvPr>
          <p:cNvSpPr>
            <a:spLocks noChangeArrowheads="1"/>
          </p:cNvSpPr>
          <p:nvPr/>
        </p:nvSpPr>
        <p:spPr bwMode="auto">
          <a:xfrm>
            <a:off x="4572000" y="3953446"/>
            <a:ext cx="6810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7</a:t>
            </a:r>
          </a:p>
        </p:txBody>
      </p:sp>
      <p:sp>
        <p:nvSpPr>
          <p:cNvPr id="39" name="Rectangle 12">
            <a:extLst>
              <a:ext uri="{FF2B5EF4-FFF2-40B4-BE49-F238E27FC236}">
                <a16:creationId xmlns:a16="http://schemas.microsoft.com/office/drawing/2014/main" id="{742D6766-52FE-4E77-A464-A50E2F16A6A7}"/>
              </a:ext>
            </a:extLst>
          </p:cNvPr>
          <p:cNvSpPr>
            <a:spLocks noChangeArrowheads="1"/>
          </p:cNvSpPr>
          <p:nvPr/>
        </p:nvSpPr>
        <p:spPr bwMode="auto">
          <a:xfrm>
            <a:off x="5256213" y="3953446"/>
            <a:ext cx="6810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8</a:t>
            </a:r>
          </a:p>
        </p:txBody>
      </p:sp>
      <p:sp>
        <p:nvSpPr>
          <p:cNvPr id="40" name="Rectangle 13">
            <a:extLst>
              <a:ext uri="{FF2B5EF4-FFF2-40B4-BE49-F238E27FC236}">
                <a16:creationId xmlns:a16="http://schemas.microsoft.com/office/drawing/2014/main" id="{3932ECF7-304E-4204-ADE5-7A17E8ACC325}"/>
              </a:ext>
            </a:extLst>
          </p:cNvPr>
          <p:cNvSpPr>
            <a:spLocks noChangeArrowheads="1"/>
          </p:cNvSpPr>
          <p:nvPr/>
        </p:nvSpPr>
        <p:spPr bwMode="auto">
          <a:xfrm>
            <a:off x="5937250" y="3953446"/>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9</a:t>
            </a:r>
          </a:p>
        </p:txBody>
      </p:sp>
      <p:sp>
        <p:nvSpPr>
          <p:cNvPr id="41" name="Rectangle 14">
            <a:extLst>
              <a:ext uri="{FF2B5EF4-FFF2-40B4-BE49-F238E27FC236}">
                <a16:creationId xmlns:a16="http://schemas.microsoft.com/office/drawing/2014/main" id="{82BD8DCD-7630-4EAD-845B-88A3D7129765}"/>
              </a:ext>
            </a:extLst>
          </p:cNvPr>
          <p:cNvSpPr>
            <a:spLocks noChangeArrowheads="1"/>
          </p:cNvSpPr>
          <p:nvPr/>
        </p:nvSpPr>
        <p:spPr bwMode="auto">
          <a:xfrm>
            <a:off x="6623050" y="3953446"/>
            <a:ext cx="6810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10</a:t>
            </a:r>
          </a:p>
        </p:txBody>
      </p:sp>
      <p:sp>
        <p:nvSpPr>
          <p:cNvPr id="42" name="Rectangle 15">
            <a:extLst>
              <a:ext uri="{FF2B5EF4-FFF2-40B4-BE49-F238E27FC236}">
                <a16:creationId xmlns:a16="http://schemas.microsoft.com/office/drawing/2014/main" id="{91188A12-43EC-4AB9-A86F-B92BC6D5932C}"/>
              </a:ext>
            </a:extLst>
          </p:cNvPr>
          <p:cNvSpPr>
            <a:spLocks noChangeArrowheads="1"/>
          </p:cNvSpPr>
          <p:nvPr/>
        </p:nvSpPr>
        <p:spPr bwMode="auto">
          <a:xfrm>
            <a:off x="7307263" y="3953446"/>
            <a:ext cx="6810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11</a:t>
            </a:r>
          </a:p>
        </p:txBody>
      </p:sp>
      <p:sp>
        <p:nvSpPr>
          <p:cNvPr id="43" name="Rectangle 16">
            <a:extLst>
              <a:ext uri="{FF2B5EF4-FFF2-40B4-BE49-F238E27FC236}">
                <a16:creationId xmlns:a16="http://schemas.microsoft.com/office/drawing/2014/main" id="{E1BB33AB-88B7-49EC-8BE4-2BE242629907}"/>
              </a:ext>
            </a:extLst>
          </p:cNvPr>
          <p:cNvSpPr>
            <a:spLocks noChangeArrowheads="1"/>
          </p:cNvSpPr>
          <p:nvPr/>
        </p:nvSpPr>
        <p:spPr bwMode="auto">
          <a:xfrm>
            <a:off x="7988300" y="3953446"/>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dirty="0">
                <a:solidFill>
                  <a:srgbClr val="3333CC"/>
                </a:solidFill>
                <a:latin typeface="Times New Roman" pitchFamily="18" charset="0"/>
              </a:rPr>
              <a:t>12</a:t>
            </a:r>
          </a:p>
        </p:txBody>
      </p:sp>
      <p:sp>
        <p:nvSpPr>
          <p:cNvPr id="44" name="Line 18">
            <a:extLst>
              <a:ext uri="{FF2B5EF4-FFF2-40B4-BE49-F238E27FC236}">
                <a16:creationId xmlns:a16="http://schemas.microsoft.com/office/drawing/2014/main" id="{A736F0D0-C81D-4F1A-86CF-7100E1ABD14A}"/>
              </a:ext>
            </a:extLst>
          </p:cNvPr>
          <p:cNvSpPr>
            <a:spLocks noChangeShapeType="1"/>
          </p:cNvSpPr>
          <p:nvPr/>
        </p:nvSpPr>
        <p:spPr bwMode="auto">
          <a:xfrm>
            <a:off x="1154113" y="3953446"/>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5" name="Line 19">
            <a:extLst>
              <a:ext uri="{FF2B5EF4-FFF2-40B4-BE49-F238E27FC236}">
                <a16:creationId xmlns:a16="http://schemas.microsoft.com/office/drawing/2014/main" id="{F43CCFDA-9855-42E0-A232-59FE13FA48F6}"/>
              </a:ext>
            </a:extLst>
          </p:cNvPr>
          <p:cNvSpPr>
            <a:spLocks noChangeShapeType="1"/>
          </p:cNvSpPr>
          <p:nvPr/>
        </p:nvSpPr>
        <p:spPr bwMode="auto">
          <a:xfrm>
            <a:off x="1836738" y="3953446"/>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6" name="Line 20">
            <a:extLst>
              <a:ext uri="{FF2B5EF4-FFF2-40B4-BE49-F238E27FC236}">
                <a16:creationId xmlns:a16="http://schemas.microsoft.com/office/drawing/2014/main" id="{423EF539-F09E-418F-99E2-28ABB9AB42CF}"/>
              </a:ext>
            </a:extLst>
          </p:cNvPr>
          <p:cNvSpPr>
            <a:spLocks noChangeShapeType="1"/>
          </p:cNvSpPr>
          <p:nvPr/>
        </p:nvSpPr>
        <p:spPr bwMode="auto">
          <a:xfrm>
            <a:off x="2517775" y="3953446"/>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7" name="Line 21">
            <a:extLst>
              <a:ext uri="{FF2B5EF4-FFF2-40B4-BE49-F238E27FC236}">
                <a16:creationId xmlns:a16="http://schemas.microsoft.com/office/drawing/2014/main" id="{EC4CE308-F4C6-4400-914E-C685A8D56E7C}"/>
              </a:ext>
            </a:extLst>
          </p:cNvPr>
          <p:cNvSpPr>
            <a:spLocks noChangeShapeType="1"/>
          </p:cNvSpPr>
          <p:nvPr/>
        </p:nvSpPr>
        <p:spPr bwMode="auto">
          <a:xfrm>
            <a:off x="3200400" y="3953446"/>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8" name="Line 22">
            <a:extLst>
              <a:ext uri="{FF2B5EF4-FFF2-40B4-BE49-F238E27FC236}">
                <a16:creationId xmlns:a16="http://schemas.microsoft.com/office/drawing/2014/main" id="{116519E7-EF92-49AC-AB25-F7D07B80ED7A}"/>
              </a:ext>
            </a:extLst>
          </p:cNvPr>
          <p:cNvSpPr>
            <a:spLocks noChangeShapeType="1"/>
          </p:cNvSpPr>
          <p:nvPr/>
        </p:nvSpPr>
        <p:spPr bwMode="auto">
          <a:xfrm>
            <a:off x="3881438" y="3953446"/>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9" name="Line 23">
            <a:extLst>
              <a:ext uri="{FF2B5EF4-FFF2-40B4-BE49-F238E27FC236}">
                <a16:creationId xmlns:a16="http://schemas.microsoft.com/office/drawing/2014/main" id="{9E5B3B54-5696-4666-AFD3-B494E057D3C5}"/>
              </a:ext>
            </a:extLst>
          </p:cNvPr>
          <p:cNvSpPr>
            <a:spLocks noChangeShapeType="1"/>
          </p:cNvSpPr>
          <p:nvPr/>
        </p:nvSpPr>
        <p:spPr bwMode="auto">
          <a:xfrm>
            <a:off x="4564063" y="3953446"/>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0" name="Line 24">
            <a:extLst>
              <a:ext uri="{FF2B5EF4-FFF2-40B4-BE49-F238E27FC236}">
                <a16:creationId xmlns:a16="http://schemas.microsoft.com/office/drawing/2014/main" id="{1B31DE17-AD2B-45EB-A7B0-09C4F4BB705B}"/>
              </a:ext>
            </a:extLst>
          </p:cNvPr>
          <p:cNvSpPr>
            <a:spLocks noChangeShapeType="1"/>
          </p:cNvSpPr>
          <p:nvPr/>
        </p:nvSpPr>
        <p:spPr bwMode="auto">
          <a:xfrm>
            <a:off x="5246688" y="3953446"/>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1" name="Line 25">
            <a:extLst>
              <a:ext uri="{FF2B5EF4-FFF2-40B4-BE49-F238E27FC236}">
                <a16:creationId xmlns:a16="http://schemas.microsoft.com/office/drawing/2014/main" id="{891FF9DB-DDE1-4C67-BF86-E4D71FD1035B}"/>
              </a:ext>
            </a:extLst>
          </p:cNvPr>
          <p:cNvSpPr>
            <a:spLocks noChangeShapeType="1"/>
          </p:cNvSpPr>
          <p:nvPr/>
        </p:nvSpPr>
        <p:spPr bwMode="auto">
          <a:xfrm>
            <a:off x="5927725" y="3953446"/>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2" name="Line 26">
            <a:extLst>
              <a:ext uri="{FF2B5EF4-FFF2-40B4-BE49-F238E27FC236}">
                <a16:creationId xmlns:a16="http://schemas.microsoft.com/office/drawing/2014/main" id="{9453B06C-A3AB-4446-AEC6-86BCFB2C61F9}"/>
              </a:ext>
            </a:extLst>
          </p:cNvPr>
          <p:cNvSpPr>
            <a:spLocks noChangeShapeType="1"/>
          </p:cNvSpPr>
          <p:nvPr/>
        </p:nvSpPr>
        <p:spPr bwMode="auto">
          <a:xfrm>
            <a:off x="6610350" y="3953446"/>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3" name="Line 27">
            <a:extLst>
              <a:ext uri="{FF2B5EF4-FFF2-40B4-BE49-F238E27FC236}">
                <a16:creationId xmlns:a16="http://schemas.microsoft.com/office/drawing/2014/main" id="{20598926-8190-4505-BA35-431EECA94218}"/>
              </a:ext>
            </a:extLst>
          </p:cNvPr>
          <p:cNvSpPr>
            <a:spLocks noChangeShapeType="1"/>
          </p:cNvSpPr>
          <p:nvPr/>
        </p:nvSpPr>
        <p:spPr bwMode="auto">
          <a:xfrm>
            <a:off x="7291388" y="3953446"/>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4" name="Line 28">
            <a:extLst>
              <a:ext uri="{FF2B5EF4-FFF2-40B4-BE49-F238E27FC236}">
                <a16:creationId xmlns:a16="http://schemas.microsoft.com/office/drawing/2014/main" id="{087E0971-BC6B-402D-BAF1-9348FD04D72F}"/>
              </a:ext>
            </a:extLst>
          </p:cNvPr>
          <p:cNvSpPr>
            <a:spLocks noChangeShapeType="1"/>
          </p:cNvSpPr>
          <p:nvPr/>
        </p:nvSpPr>
        <p:spPr bwMode="auto">
          <a:xfrm>
            <a:off x="7974013" y="3953446"/>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5" name="Rectangle 29">
            <a:extLst>
              <a:ext uri="{FF2B5EF4-FFF2-40B4-BE49-F238E27FC236}">
                <a16:creationId xmlns:a16="http://schemas.microsoft.com/office/drawing/2014/main" id="{304CB92D-B150-4E0E-BBC7-31D376FF665C}"/>
              </a:ext>
            </a:extLst>
          </p:cNvPr>
          <p:cNvSpPr>
            <a:spLocks noChangeArrowheads="1"/>
          </p:cNvSpPr>
          <p:nvPr/>
        </p:nvSpPr>
        <p:spPr bwMode="auto">
          <a:xfrm>
            <a:off x="1147764" y="5181922"/>
            <a:ext cx="698498" cy="911225"/>
          </a:xfrm>
          <a:prstGeom prst="rect">
            <a:avLst/>
          </a:prstGeom>
          <a:solidFill>
            <a:srgbClr val="66FF99"/>
          </a:solidFill>
          <a:ln w="28575">
            <a:solidFill>
              <a:srgbClr val="808080"/>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6" name="Rectangle 17">
            <a:extLst>
              <a:ext uri="{FF2B5EF4-FFF2-40B4-BE49-F238E27FC236}">
                <a16:creationId xmlns:a16="http://schemas.microsoft.com/office/drawing/2014/main" id="{F0F32B20-D0E9-43EB-B248-34E3F06DEEF5}"/>
              </a:ext>
            </a:extLst>
          </p:cNvPr>
          <p:cNvSpPr>
            <a:spLocks noChangeArrowheads="1"/>
          </p:cNvSpPr>
          <p:nvPr/>
        </p:nvSpPr>
        <p:spPr bwMode="auto">
          <a:xfrm>
            <a:off x="463551" y="5385123"/>
            <a:ext cx="8189912" cy="504825"/>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7" name="Rectangle 5">
            <a:extLst>
              <a:ext uri="{FF2B5EF4-FFF2-40B4-BE49-F238E27FC236}">
                <a16:creationId xmlns:a16="http://schemas.microsoft.com/office/drawing/2014/main" id="{BF4A1A1E-6400-4FF1-BE68-D46EB42BF285}"/>
              </a:ext>
            </a:extLst>
          </p:cNvPr>
          <p:cNvSpPr>
            <a:spLocks noChangeArrowheads="1"/>
          </p:cNvSpPr>
          <p:nvPr/>
        </p:nvSpPr>
        <p:spPr bwMode="auto">
          <a:xfrm>
            <a:off x="463551" y="5385123"/>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1</a:t>
            </a:r>
          </a:p>
        </p:txBody>
      </p:sp>
      <p:sp>
        <p:nvSpPr>
          <p:cNvPr id="58" name="Rectangle 6">
            <a:extLst>
              <a:ext uri="{FF2B5EF4-FFF2-40B4-BE49-F238E27FC236}">
                <a16:creationId xmlns:a16="http://schemas.microsoft.com/office/drawing/2014/main" id="{77DFFC83-8D75-4369-B03E-A176311229D3}"/>
              </a:ext>
            </a:extLst>
          </p:cNvPr>
          <p:cNvSpPr>
            <a:spLocks noChangeArrowheads="1"/>
          </p:cNvSpPr>
          <p:nvPr/>
        </p:nvSpPr>
        <p:spPr bwMode="auto">
          <a:xfrm>
            <a:off x="1146176" y="5385123"/>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2</a:t>
            </a:r>
          </a:p>
        </p:txBody>
      </p:sp>
      <p:sp>
        <p:nvSpPr>
          <p:cNvPr id="59" name="Rectangle 7">
            <a:extLst>
              <a:ext uri="{FF2B5EF4-FFF2-40B4-BE49-F238E27FC236}">
                <a16:creationId xmlns:a16="http://schemas.microsoft.com/office/drawing/2014/main" id="{53F775B1-06C0-47E7-8334-DEE6F1347388}"/>
              </a:ext>
            </a:extLst>
          </p:cNvPr>
          <p:cNvSpPr>
            <a:spLocks noChangeArrowheads="1"/>
          </p:cNvSpPr>
          <p:nvPr/>
        </p:nvSpPr>
        <p:spPr bwMode="auto">
          <a:xfrm>
            <a:off x="1830388" y="5385123"/>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3</a:t>
            </a:r>
          </a:p>
        </p:txBody>
      </p:sp>
      <p:sp>
        <p:nvSpPr>
          <p:cNvPr id="60" name="Rectangle 8">
            <a:extLst>
              <a:ext uri="{FF2B5EF4-FFF2-40B4-BE49-F238E27FC236}">
                <a16:creationId xmlns:a16="http://schemas.microsoft.com/office/drawing/2014/main" id="{AA2F7A5B-40A8-43EE-BF80-5E0DC041C205}"/>
              </a:ext>
            </a:extLst>
          </p:cNvPr>
          <p:cNvSpPr>
            <a:spLocks noChangeArrowheads="1"/>
          </p:cNvSpPr>
          <p:nvPr/>
        </p:nvSpPr>
        <p:spPr bwMode="auto">
          <a:xfrm>
            <a:off x="2513013" y="5385123"/>
            <a:ext cx="6810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4</a:t>
            </a:r>
          </a:p>
        </p:txBody>
      </p:sp>
      <p:sp>
        <p:nvSpPr>
          <p:cNvPr id="61" name="Rectangle 9">
            <a:extLst>
              <a:ext uri="{FF2B5EF4-FFF2-40B4-BE49-F238E27FC236}">
                <a16:creationId xmlns:a16="http://schemas.microsoft.com/office/drawing/2014/main" id="{1E7E92B0-DC1F-4A14-BD88-CC7410BE21C7}"/>
              </a:ext>
            </a:extLst>
          </p:cNvPr>
          <p:cNvSpPr>
            <a:spLocks noChangeArrowheads="1"/>
          </p:cNvSpPr>
          <p:nvPr/>
        </p:nvSpPr>
        <p:spPr bwMode="auto">
          <a:xfrm>
            <a:off x="3197226" y="5385123"/>
            <a:ext cx="6810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5</a:t>
            </a:r>
          </a:p>
        </p:txBody>
      </p:sp>
      <p:sp>
        <p:nvSpPr>
          <p:cNvPr id="62" name="Rectangle 10">
            <a:extLst>
              <a:ext uri="{FF2B5EF4-FFF2-40B4-BE49-F238E27FC236}">
                <a16:creationId xmlns:a16="http://schemas.microsoft.com/office/drawing/2014/main" id="{31CFB96A-44A4-40AF-99B3-2683ACFCB2C1}"/>
              </a:ext>
            </a:extLst>
          </p:cNvPr>
          <p:cNvSpPr>
            <a:spLocks noChangeArrowheads="1"/>
          </p:cNvSpPr>
          <p:nvPr/>
        </p:nvSpPr>
        <p:spPr bwMode="auto">
          <a:xfrm>
            <a:off x="3881438" y="5385123"/>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6</a:t>
            </a:r>
          </a:p>
        </p:txBody>
      </p:sp>
      <p:sp>
        <p:nvSpPr>
          <p:cNvPr id="63" name="Rectangle 11">
            <a:extLst>
              <a:ext uri="{FF2B5EF4-FFF2-40B4-BE49-F238E27FC236}">
                <a16:creationId xmlns:a16="http://schemas.microsoft.com/office/drawing/2014/main" id="{6EA7ACE9-B3EC-4A04-9C40-DB4746A11210}"/>
              </a:ext>
            </a:extLst>
          </p:cNvPr>
          <p:cNvSpPr>
            <a:spLocks noChangeArrowheads="1"/>
          </p:cNvSpPr>
          <p:nvPr/>
        </p:nvSpPr>
        <p:spPr bwMode="auto">
          <a:xfrm>
            <a:off x="4564063" y="5385123"/>
            <a:ext cx="6810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7</a:t>
            </a:r>
          </a:p>
        </p:txBody>
      </p:sp>
      <p:sp>
        <p:nvSpPr>
          <p:cNvPr id="64" name="Rectangle 12">
            <a:extLst>
              <a:ext uri="{FF2B5EF4-FFF2-40B4-BE49-F238E27FC236}">
                <a16:creationId xmlns:a16="http://schemas.microsoft.com/office/drawing/2014/main" id="{ED22270D-159E-4E5D-AC41-D6436C9859E5}"/>
              </a:ext>
            </a:extLst>
          </p:cNvPr>
          <p:cNvSpPr>
            <a:spLocks noChangeArrowheads="1"/>
          </p:cNvSpPr>
          <p:nvPr/>
        </p:nvSpPr>
        <p:spPr bwMode="auto">
          <a:xfrm>
            <a:off x="5248276" y="5385123"/>
            <a:ext cx="6810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8</a:t>
            </a:r>
          </a:p>
        </p:txBody>
      </p:sp>
      <p:sp>
        <p:nvSpPr>
          <p:cNvPr id="65" name="Rectangle 13">
            <a:extLst>
              <a:ext uri="{FF2B5EF4-FFF2-40B4-BE49-F238E27FC236}">
                <a16:creationId xmlns:a16="http://schemas.microsoft.com/office/drawing/2014/main" id="{9FDF5E03-BE27-4031-A138-49A61257E425}"/>
              </a:ext>
            </a:extLst>
          </p:cNvPr>
          <p:cNvSpPr>
            <a:spLocks noChangeArrowheads="1"/>
          </p:cNvSpPr>
          <p:nvPr/>
        </p:nvSpPr>
        <p:spPr bwMode="auto">
          <a:xfrm>
            <a:off x="5929313" y="5385123"/>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9</a:t>
            </a:r>
          </a:p>
        </p:txBody>
      </p:sp>
      <p:sp>
        <p:nvSpPr>
          <p:cNvPr id="66" name="Rectangle 14">
            <a:extLst>
              <a:ext uri="{FF2B5EF4-FFF2-40B4-BE49-F238E27FC236}">
                <a16:creationId xmlns:a16="http://schemas.microsoft.com/office/drawing/2014/main" id="{D1FBE354-62FF-46EB-AB6A-89DBFC064E9D}"/>
              </a:ext>
            </a:extLst>
          </p:cNvPr>
          <p:cNvSpPr>
            <a:spLocks noChangeArrowheads="1"/>
          </p:cNvSpPr>
          <p:nvPr/>
        </p:nvSpPr>
        <p:spPr bwMode="auto">
          <a:xfrm>
            <a:off x="6615113" y="5385123"/>
            <a:ext cx="6810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10</a:t>
            </a:r>
          </a:p>
        </p:txBody>
      </p:sp>
      <p:sp>
        <p:nvSpPr>
          <p:cNvPr id="67" name="Rectangle 15">
            <a:extLst>
              <a:ext uri="{FF2B5EF4-FFF2-40B4-BE49-F238E27FC236}">
                <a16:creationId xmlns:a16="http://schemas.microsoft.com/office/drawing/2014/main" id="{96D4CED5-A4F7-4CC9-8D72-914D358AAB69}"/>
              </a:ext>
            </a:extLst>
          </p:cNvPr>
          <p:cNvSpPr>
            <a:spLocks noChangeArrowheads="1"/>
          </p:cNvSpPr>
          <p:nvPr/>
        </p:nvSpPr>
        <p:spPr bwMode="auto">
          <a:xfrm>
            <a:off x="7299326" y="5385123"/>
            <a:ext cx="6810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a:solidFill>
                  <a:srgbClr val="3333CC"/>
                </a:solidFill>
                <a:latin typeface="Times New Roman" pitchFamily="18" charset="0"/>
              </a:rPr>
              <a:t>11</a:t>
            </a:r>
          </a:p>
        </p:txBody>
      </p:sp>
      <p:sp>
        <p:nvSpPr>
          <p:cNvPr id="68" name="Rectangle 16">
            <a:extLst>
              <a:ext uri="{FF2B5EF4-FFF2-40B4-BE49-F238E27FC236}">
                <a16:creationId xmlns:a16="http://schemas.microsoft.com/office/drawing/2014/main" id="{42B39FC4-EA8D-46AB-B7E8-9CB8BA162431}"/>
              </a:ext>
            </a:extLst>
          </p:cNvPr>
          <p:cNvSpPr>
            <a:spLocks noChangeArrowheads="1"/>
          </p:cNvSpPr>
          <p:nvPr/>
        </p:nvSpPr>
        <p:spPr bwMode="auto">
          <a:xfrm>
            <a:off x="7980363" y="5385123"/>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altLang="zh-CN" dirty="0">
                <a:solidFill>
                  <a:srgbClr val="3333CC"/>
                </a:solidFill>
                <a:latin typeface="Times New Roman" pitchFamily="18" charset="0"/>
              </a:rPr>
              <a:t>12</a:t>
            </a:r>
          </a:p>
        </p:txBody>
      </p:sp>
      <p:sp>
        <p:nvSpPr>
          <p:cNvPr id="69" name="Line 18">
            <a:extLst>
              <a:ext uri="{FF2B5EF4-FFF2-40B4-BE49-F238E27FC236}">
                <a16:creationId xmlns:a16="http://schemas.microsoft.com/office/drawing/2014/main" id="{B89F612E-D589-4374-ACF1-A8C49982AE5C}"/>
              </a:ext>
            </a:extLst>
          </p:cNvPr>
          <p:cNvSpPr>
            <a:spLocks noChangeShapeType="1"/>
          </p:cNvSpPr>
          <p:nvPr/>
        </p:nvSpPr>
        <p:spPr bwMode="auto">
          <a:xfrm>
            <a:off x="1146176" y="5385123"/>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0" name="Line 19">
            <a:extLst>
              <a:ext uri="{FF2B5EF4-FFF2-40B4-BE49-F238E27FC236}">
                <a16:creationId xmlns:a16="http://schemas.microsoft.com/office/drawing/2014/main" id="{658C441F-36A1-497B-A350-8E59269FCEEE}"/>
              </a:ext>
            </a:extLst>
          </p:cNvPr>
          <p:cNvSpPr>
            <a:spLocks noChangeShapeType="1"/>
          </p:cNvSpPr>
          <p:nvPr/>
        </p:nvSpPr>
        <p:spPr bwMode="auto">
          <a:xfrm>
            <a:off x="1828801" y="5385123"/>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1" name="Line 20">
            <a:extLst>
              <a:ext uri="{FF2B5EF4-FFF2-40B4-BE49-F238E27FC236}">
                <a16:creationId xmlns:a16="http://schemas.microsoft.com/office/drawing/2014/main" id="{01A1E7B1-EE34-44F9-85FE-4A5D507B1155}"/>
              </a:ext>
            </a:extLst>
          </p:cNvPr>
          <p:cNvSpPr>
            <a:spLocks noChangeShapeType="1"/>
          </p:cNvSpPr>
          <p:nvPr/>
        </p:nvSpPr>
        <p:spPr bwMode="auto">
          <a:xfrm>
            <a:off x="2509838" y="5385123"/>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2" name="Line 21">
            <a:extLst>
              <a:ext uri="{FF2B5EF4-FFF2-40B4-BE49-F238E27FC236}">
                <a16:creationId xmlns:a16="http://schemas.microsoft.com/office/drawing/2014/main" id="{4D99E764-BC3D-440C-B9F9-F678A4B245B6}"/>
              </a:ext>
            </a:extLst>
          </p:cNvPr>
          <p:cNvSpPr>
            <a:spLocks noChangeShapeType="1"/>
          </p:cNvSpPr>
          <p:nvPr/>
        </p:nvSpPr>
        <p:spPr bwMode="auto">
          <a:xfrm>
            <a:off x="3192463" y="5385123"/>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3" name="Line 22">
            <a:extLst>
              <a:ext uri="{FF2B5EF4-FFF2-40B4-BE49-F238E27FC236}">
                <a16:creationId xmlns:a16="http://schemas.microsoft.com/office/drawing/2014/main" id="{81384D18-9B84-407B-9D3F-046887AFA578}"/>
              </a:ext>
            </a:extLst>
          </p:cNvPr>
          <p:cNvSpPr>
            <a:spLocks noChangeShapeType="1"/>
          </p:cNvSpPr>
          <p:nvPr/>
        </p:nvSpPr>
        <p:spPr bwMode="auto">
          <a:xfrm>
            <a:off x="3873501" y="5385123"/>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4" name="Line 23">
            <a:extLst>
              <a:ext uri="{FF2B5EF4-FFF2-40B4-BE49-F238E27FC236}">
                <a16:creationId xmlns:a16="http://schemas.microsoft.com/office/drawing/2014/main" id="{1DDF122A-6974-4EFF-AD57-11121DFB260F}"/>
              </a:ext>
            </a:extLst>
          </p:cNvPr>
          <p:cNvSpPr>
            <a:spLocks noChangeShapeType="1"/>
          </p:cNvSpPr>
          <p:nvPr/>
        </p:nvSpPr>
        <p:spPr bwMode="auto">
          <a:xfrm>
            <a:off x="4556126" y="5385123"/>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5" name="Line 24">
            <a:extLst>
              <a:ext uri="{FF2B5EF4-FFF2-40B4-BE49-F238E27FC236}">
                <a16:creationId xmlns:a16="http://schemas.microsoft.com/office/drawing/2014/main" id="{25A81E27-1008-4085-9C14-CDB9160B1303}"/>
              </a:ext>
            </a:extLst>
          </p:cNvPr>
          <p:cNvSpPr>
            <a:spLocks noChangeShapeType="1"/>
          </p:cNvSpPr>
          <p:nvPr/>
        </p:nvSpPr>
        <p:spPr bwMode="auto">
          <a:xfrm>
            <a:off x="5238751" y="5385123"/>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6" name="Line 25">
            <a:extLst>
              <a:ext uri="{FF2B5EF4-FFF2-40B4-BE49-F238E27FC236}">
                <a16:creationId xmlns:a16="http://schemas.microsoft.com/office/drawing/2014/main" id="{5E47B60E-57D0-4BF1-98E6-E9EE9BC3553A}"/>
              </a:ext>
            </a:extLst>
          </p:cNvPr>
          <p:cNvSpPr>
            <a:spLocks noChangeShapeType="1"/>
          </p:cNvSpPr>
          <p:nvPr/>
        </p:nvSpPr>
        <p:spPr bwMode="auto">
          <a:xfrm>
            <a:off x="5919788" y="5385123"/>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7" name="Line 26">
            <a:extLst>
              <a:ext uri="{FF2B5EF4-FFF2-40B4-BE49-F238E27FC236}">
                <a16:creationId xmlns:a16="http://schemas.microsoft.com/office/drawing/2014/main" id="{9D2DB7B9-E3A8-47A9-946C-96ED52B828B2}"/>
              </a:ext>
            </a:extLst>
          </p:cNvPr>
          <p:cNvSpPr>
            <a:spLocks noChangeShapeType="1"/>
          </p:cNvSpPr>
          <p:nvPr/>
        </p:nvSpPr>
        <p:spPr bwMode="auto">
          <a:xfrm>
            <a:off x="6602413" y="5385123"/>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8" name="Line 27">
            <a:extLst>
              <a:ext uri="{FF2B5EF4-FFF2-40B4-BE49-F238E27FC236}">
                <a16:creationId xmlns:a16="http://schemas.microsoft.com/office/drawing/2014/main" id="{D0178D1C-B0C3-47C0-9662-397A20A18174}"/>
              </a:ext>
            </a:extLst>
          </p:cNvPr>
          <p:cNvSpPr>
            <a:spLocks noChangeShapeType="1"/>
          </p:cNvSpPr>
          <p:nvPr/>
        </p:nvSpPr>
        <p:spPr bwMode="auto">
          <a:xfrm>
            <a:off x="7283451" y="5385123"/>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9" name="Line 28">
            <a:extLst>
              <a:ext uri="{FF2B5EF4-FFF2-40B4-BE49-F238E27FC236}">
                <a16:creationId xmlns:a16="http://schemas.microsoft.com/office/drawing/2014/main" id="{DE86152B-9269-4BBE-BA14-C68B90C42A85}"/>
              </a:ext>
            </a:extLst>
          </p:cNvPr>
          <p:cNvSpPr>
            <a:spLocks noChangeShapeType="1"/>
          </p:cNvSpPr>
          <p:nvPr/>
        </p:nvSpPr>
        <p:spPr bwMode="auto">
          <a:xfrm>
            <a:off x="7966076" y="5385123"/>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0" name="箭头: 右 79">
            <a:extLst>
              <a:ext uri="{FF2B5EF4-FFF2-40B4-BE49-F238E27FC236}">
                <a16:creationId xmlns:a16="http://schemas.microsoft.com/office/drawing/2014/main" id="{BCFF3503-E471-48B4-A6F6-97820FB1552C}"/>
              </a:ext>
            </a:extLst>
          </p:cNvPr>
          <p:cNvSpPr/>
          <p:nvPr/>
        </p:nvSpPr>
        <p:spPr bwMode="auto">
          <a:xfrm>
            <a:off x="507503" y="5173086"/>
            <a:ext cx="576064" cy="131962"/>
          </a:xfrm>
          <a:prstGeom prst="rightArrow">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81" name="文本框 80">
            <a:extLst>
              <a:ext uri="{FF2B5EF4-FFF2-40B4-BE49-F238E27FC236}">
                <a16:creationId xmlns:a16="http://schemas.microsoft.com/office/drawing/2014/main" id="{70288BD7-1639-4B68-8574-0E7A14B12FC7}"/>
              </a:ext>
            </a:extLst>
          </p:cNvPr>
          <p:cNvSpPr txBox="1"/>
          <p:nvPr/>
        </p:nvSpPr>
        <p:spPr>
          <a:xfrm>
            <a:off x="396577" y="3417275"/>
            <a:ext cx="3599343" cy="461665"/>
          </a:xfrm>
          <a:prstGeom prst="rect">
            <a:avLst/>
          </a:prstGeom>
          <a:noFill/>
        </p:spPr>
        <p:txBody>
          <a:bodyPr wrap="square" rtlCol="0">
            <a:spAutoFit/>
          </a:bodyPr>
          <a:lstStyle/>
          <a:p>
            <a:r>
              <a:rPr lang="zh-CN" altLang="en-US" dirty="0"/>
              <a:t>发送完成，等待确认状态</a:t>
            </a:r>
          </a:p>
        </p:txBody>
      </p:sp>
      <p:sp>
        <p:nvSpPr>
          <p:cNvPr id="82" name="文本框 81">
            <a:extLst>
              <a:ext uri="{FF2B5EF4-FFF2-40B4-BE49-F238E27FC236}">
                <a16:creationId xmlns:a16="http://schemas.microsoft.com/office/drawing/2014/main" id="{4FBC0CF4-253F-44C6-A755-7021AA332980}"/>
              </a:ext>
            </a:extLst>
          </p:cNvPr>
          <p:cNvSpPr txBox="1"/>
          <p:nvPr/>
        </p:nvSpPr>
        <p:spPr>
          <a:xfrm>
            <a:off x="515886" y="1865385"/>
            <a:ext cx="3048001" cy="461665"/>
          </a:xfrm>
          <a:prstGeom prst="rect">
            <a:avLst/>
          </a:prstGeom>
          <a:noFill/>
        </p:spPr>
        <p:txBody>
          <a:bodyPr wrap="square" rtlCol="0">
            <a:spAutoFit/>
          </a:bodyPr>
          <a:lstStyle/>
          <a:p>
            <a:r>
              <a:rPr lang="zh-CN" altLang="en-US" dirty="0"/>
              <a:t>初始，准备发送状态</a:t>
            </a:r>
          </a:p>
        </p:txBody>
      </p:sp>
      <p:sp>
        <p:nvSpPr>
          <p:cNvPr id="83" name="文本框 82">
            <a:extLst>
              <a:ext uri="{FF2B5EF4-FFF2-40B4-BE49-F238E27FC236}">
                <a16:creationId xmlns:a16="http://schemas.microsoft.com/office/drawing/2014/main" id="{01494AC4-5607-4F67-9238-8B3FE9F7E3AE}"/>
              </a:ext>
            </a:extLst>
          </p:cNvPr>
          <p:cNvSpPr txBox="1"/>
          <p:nvPr/>
        </p:nvSpPr>
        <p:spPr>
          <a:xfrm>
            <a:off x="388640" y="4680219"/>
            <a:ext cx="5767536" cy="461665"/>
          </a:xfrm>
          <a:prstGeom prst="rect">
            <a:avLst/>
          </a:prstGeom>
          <a:noFill/>
        </p:spPr>
        <p:txBody>
          <a:bodyPr wrap="square" rtlCol="0">
            <a:spAutoFit/>
          </a:bodyPr>
          <a:lstStyle/>
          <a:p>
            <a:r>
              <a:rPr lang="zh-CN" altLang="en-US" dirty="0"/>
              <a:t>收到确认，向前滑动</a:t>
            </a:r>
            <a:r>
              <a:rPr lang="en-US" altLang="zh-CN" dirty="0"/>
              <a:t>1</a:t>
            </a:r>
            <a:r>
              <a:rPr lang="zh-CN" altLang="en-US" dirty="0"/>
              <a:t>位，等待发送状态</a:t>
            </a:r>
          </a:p>
        </p:txBody>
      </p:sp>
    </p:spTree>
    <p:extLst>
      <p:ext uri="{BB962C8B-B14F-4D97-AF65-F5344CB8AC3E}">
        <p14:creationId xmlns:p14="http://schemas.microsoft.com/office/powerpoint/2010/main" val="1339718759"/>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C5B0AF2-F695-49A4-8CB8-D4775324956B}"/>
              </a:ext>
            </a:extLst>
          </p:cNvPr>
          <p:cNvSpPr/>
          <p:nvPr/>
        </p:nvSpPr>
        <p:spPr>
          <a:xfrm>
            <a:off x="1115616" y="1196752"/>
            <a:ext cx="2606804" cy="461665"/>
          </a:xfrm>
          <a:prstGeom prst="rect">
            <a:avLst/>
          </a:prstGeom>
        </p:spPr>
        <p:txBody>
          <a:bodyPr wrap="none">
            <a:spAutoFit/>
          </a:bodyPr>
          <a:lstStyle/>
          <a:p>
            <a:r>
              <a:rPr lang="en-US" altLang="zh-CN" dirty="0"/>
              <a:t>4</a:t>
            </a:r>
            <a:r>
              <a:rPr lang="zh-CN" altLang="en-US" dirty="0"/>
              <a:t>、应答机制改进 </a:t>
            </a:r>
          </a:p>
        </p:txBody>
      </p:sp>
      <p:sp>
        <p:nvSpPr>
          <p:cNvPr id="5" name="文本框 4">
            <a:extLst>
              <a:ext uri="{FF2B5EF4-FFF2-40B4-BE49-F238E27FC236}">
                <a16:creationId xmlns:a16="http://schemas.microsoft.com/office/drawing/2014/main" id="{32160B77-D819-4321-9B52-6CD59C09E434}"/>
              </a:ext>
            </a:extLst>
          </p:cNvPr>
          <p:cNvSpPr txBox="1"/>
          <p:nvPr/>
        </p:nvSpPr>
        <p:spPr>
          <a:xfrm>
            <a:off x="1115616" y="1772816"/>
            <a:ext cx="2606804" cy="461665"/>
          </a:xfrm>
          <a:prstGeom prst="rect">
            <a:avLst/>
          </a:prstGeom>
          <a:noFill/>
        </p:spPr>
        <p:txBody>
          <a:bodyPr wrap="square" rtlCol="0">
            <a:spAutoFit/>
          </a:bodyPr>
          <a:lstStyle/>
          <a:p>
            <a:pPr>
              <a:buClr>
                <a:srgbClr val="C00000"/>
              </a:buClr>
            </a:pPr>
            <a:r>
              <a:rPr lang="zh-CN" altLang="en-US" dirty="0"/>
              <a:t>（</a:t>
            </a:r>
            <a:r>
              <a:rPr lang="en-US" altLang="zh-CN" dirty="0"/>
              <a:t>1</a:t>
            </a:r>
            <a:r>
              <a:rPr lang="zh-CN" altLang="en-US" dirty="0"/>
              <a:t>）捎带应答</a:t>
            </a:r>
          </a:p>
        </p:txBody>
      </p:sp>
      <p:sp>
        <p:nvSpPr>
          <p:cNvPr id="6" name="文本框 5">
            <a:extLst>
              <a:ext uri="{FF2B5EF4-FFF2-40B4-BE49-F238E27FC236}">
                <a16:creationId xmlns:a16="http://schemas.microsoft.com/office/drawing/2014/main" id="{0B757A06-99B4-4E97-9D0F-6879046D9C8C}"/>
              </a:ext>
            </a:extLst>
          </p:cNvPr>
          <p:cNvSpPr txBox="1"/>
          <p:nvPr/>
        </p:nvSpPr>
        <p:spPr>
          <a:xfrm>
            <a:off x="1331640" y="2348880"/>
            <a:ext cx="2808312" cy="461665"/>
          </a:xfrm>
          <a:prstGeom prst="rect">
            <a:avLst/>
          </a:prstGeom>
          <a:noFill/>
        </p:spPr>
        <p:txBody>
          <a:bodyPr wrap="square" rtlCol="0">
            <a:spAutoFit/>
          </a:bodyPr>
          <a:lstStyle>
            <a:defPPr>
              <a:defRPr lang="zh-CN"/>
            </a:defPPr>
            <a:lvl1pPr marL="342900" indent="-342900">
              <a:buClr>
                <a:srgbClr val="C00000"/>
              </a:buClr>
              <a:buFont typeface="Wingdings" panose="05000000000000000000" pitchFamily="2" charset="2"/>
              <a:buChar char="n"/>
            </a:lvl1pPr>
          </a:lstStyle>
          <a:p>
            <a:r>
              <a:rPr lang="zh-CN" altLang="en-US" dirty="0"/>
              <a:t>收到正确报文时</a:t>
            </a:r>
          </a:p>
        </p:txBody>
      </p:sp>
      <p:sp>
        <p:nvSpPr>
          <p:cNvPr id="7" name="文本框 6">
            <a:extLst>
              <a:ext uri="{FF2B5EF4-FFF2-40B4-BE49-F238E27FC236}">
                <a16:creationId xmlns:a16="http://schemas.microsoft.com/office/drawing/2014/main" id="{10BE02F6-5703-4BBA-94D4-286A19EA59D0}"/>
              </a:ext>
            </a:extLst>
          </p:cNvPr>
          <p:cNvSpPr txBox="1"/>
          <p:nvPr/>
        </p:nvSpPr>
        <p:spPr>
          <a:xfrm>
            <a:off x="1331640" y="2917239"/>
            <a:ext cx="7272808" cy="461665"/>
          </a:xfrm>
          <a:prstGeom prst="rect">
            <a:avLst/>
          </a:prstGeom>
          <a:noFill/>
        </p:spPr>
        <p:txBody>
          <a:bodyPr wrap="square" rtlCol="0">
            <a:spAutoFit/>
          </a:bodyPr>
          <a:lstStyle/>
          <a:p>
            <a:r>
              <a:rPr lang="zh-CN" altLang="en-US" dirty="0"/>
              <a:t>若有数据报文发送给对方，则在数据报文中应答。</a:t>
            </a:r>
          </a:p>
        </p:txBody>
      </p:sp>
      <p:sp>
        <p:nvSpPr>
          <p:cNvPr id="8" name="文本框 7">
            <a:extLst>
              <a:ext uri="{FF2B5EF4-FFF2-40B4-BE49-F238E27FC236}">
                <a16:creationId xmlns:a16="http://schemas.microsoft.com/office/drawing/2014/main" id="{219F855B-7891-409E-A583-919C575DDFDC}"/>
              </a:ext>
            </a:extLst>
          </p:cNvPr>
          <p:cNvSpPr txBox="1"/>
          <p:nvPr/>
        </p:nvSpPr>
        <p:spPr>
          <a:xfrm>
            <a:off x="1331640" y="3503442"/>
            <a:ext cx="7632848" cy="461665"/>
          </a:xfrm>
          <a:prstGeom prst="rect">
            <a:avLst/>
          </a:prstGeom>
          <a:noFill/>
        </p:spPr>
        <p:txBody>
          <a:bodyPr wrap="square" rtlCol="0">
            <a:spAutoFit/>
          </a:bodyPr>
          <a:lstStyle/>
          <a:p>
            <a:r>
              <a:rPr lang="zh-CN" altLang="en-US" dirty="0"/>
              <a:t>若一定时间内没有数据报文给对方，则发送应答报文。</a:t>
            </a:r>
          </a:p>
        </p:txBody>
      </p:sp>
      <p:sp>
        <p:nvSpPr>
          <p:cNvPr id="9" name="文本框 8">
            <a:extLst>
              <a:ext uri="{FF2B5EF4-FFF2-40B4-BE49-F238E27FC236}">
                <a16:creationId xmlns:a16="http://schemas.microsoft.com/office/drawing/2014/main" id="{F8B17858-9C11-41A9-9A12-A25B60A152B4}"/>
              </a:ext>
            </a:extLst>
          </p:cNvPr>
          <p:cNvSpPr txBox="1"/>
          <p:nvPr/>
        </p:nvSpPr>
        <p:spPr>
          <a:xfrm>
            <a:off x="1331640" y="4089645"/>
            <a:ext cx="2808312" cy="461665"/>
          </a:xfrm>
          <a:prstGeom prst="rect">
            <a:avLst/>
          </a:prstGeom>
          <a:noFill/>
        </p:spPr>
        <p:txBody>
          <a:bodyPr wrap="square" rtlCol="0">
            <a:spAutoFit/>
          </a:bodyPr>
          <a:lstStyle>
            <a:defPPr>
              <a:defRPr lang="zh-CN"/>
            </a:defPPr>
            <a:lvl1pPr marL="342900" indent="-342900">
              <a:buClr>
                <a:srgbClr val="C00000"/>
              </a:buClr>
              <a:buFont typeface="Wingdings" panose="05000000000000000000" pitchFamily="2" charset="2"/>
              <a:buChar char="n"/>
            </a:lvl1pPr>
          </a:lstStyle>
          <a:p>
            <a:r>
              <a:rPr lang="zh-CN" altLang="en-US" dirty="0"/>
              <a:t>捎带方式</a:t>
            </a:r>
          </a:p>
        </p:txBody>
      </p:sp>
      <p:sp>
        <p:nvSpPr>
          <p:cNvPr id="10" name="文本框 9">
            <a:extLst>
              <a:ext uri="{FF2B5EF4-FFF2-40B4-BE49-F238E27FC236}">
                <a16:creationId xmlns:a16="http://schemas.microsoft.com/office/drawing/2014/main" id="{69B96352-50E4-471F-8868-2D2010756338}"/>
              </a:ext>
            </a:extLst>
          </p:cNvPr>
          <p:cNvSpPr txBox="1"/>
          <p:nvPr/>
        </p:nvSpPr>
        <p:spPr>
          <a:xfrm>
            <a:off x="1335210" y="4675848"/>
            <a:ext cx="7632848" cy="830997"/>
          </a:xfrm>
          <a:prstGeom prst="rect">
            <a:avLst/>
          </a:prstGeom>
          <a:noFill/>
        </p:spPr>
        <p:txBody>
          <a:bodyPr wrap="square" rtlCol="0">
            <a:spAutoFit/>
          </a:bodyPr>
          <a:lstStyle/>
          <a:p>
            <a:r>
              <a:rPr lang="zh-CN" altLang="en-US" dirty="0"/>
              <a:t>在数据报文首部增加应答字段</a:t>
            </a:r>
            <a:r>
              <a:rPr lang="en-US" altLang="zh-CN" dirty="0"/>
              <a:t>N(R)</a:t>
            </a:r>
            <a:r>
              <a:rPr lang="zh-CN" altLang="en-US" dirty="0"/>
              <a:t>，表示对报文序号为</a:t>
            </a:r>
            <a:r>
              <a:rPr lang="en-US" altLang="zh-CN" dirty="0"/>
              <a:t>N(R)</a:t>
            </a:r>
            <a:r>
              <a:rPr lang="zh-CN" altLang="en-US" dirty="0"/>
              <a:t>的报文的确认。</a:t>
            </a:r>
          </a:p>
        </p:txBody>
      </p:sp>
    </p:spTree>
    <p:extLst>
      <p:ext uri="{BB962C8B-B14F-4D97-AF65-F5344CB8AC3E}">
        <p14:creationId xmlns:p14="http://schemas.microsoft.com/office/powerpoint/2010/main" val="2075818179"/>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E72EB9-762F-44CC-B290-A80C8FFD1BDD}"/>
              </a:ext>
            </a:extLst>
          </p:cNvPr>
          <p:cNvSpPr txBox="1"/>
          <p:nvPr/>
        </p:nvSpPr>
        <p:spPr>
          <a:xfrm>
            <a:off x="827584" y="1196752"/>
            <a:ext cx="2606804" cy="461665"/>
          </a:xfrm>
          <a:prstGeom prst="rect">
            <a:avLst/>
          </a:prstGeom>
          <a:noFill/>
        </p:spPr>
        <p:txBody>
          <a:bodyPr wrap="square" rtlCol="0">
            <a:spAutoFit/>
          </a:bodyPr>
          <a:lstStyle/>
          <a:p>
            <a:pPr>
              <a:buClr>
                <a:srgbClr val="C00000"/>
              </a:buClr>
            </a:pPr>
            <a:r>
              <a:rPr lang="zh-CN" altLang="en-US" dirty="0"/>
              <a:t>（</a:t>
            </a:r>
            <a:r>
              <a:rPr lang="en-US" altLang="zh-CN" dirty="0"/>
              <a:t>2</a:t>
            </a:r>
            <a:r>
              <a:rPr lang="zh-CN" altLang="en-US" dirty="0"/>
              <a:t>）累积应答</a:t>
            </a:r>
          </a:p>
        </p:txBody>
      </p:sp>
      <p:sp>
        <p:nvSpPr>
          <p:cNvPr id="5" name="文本框 4">
            <a:extLst>
              <a:ext uri="{FF2B5EF4-FFF2-40B4-BE49-F238E27FC236}">
                <a16:creationId xmlns:a16="http://schemas.microsoft.com/office/drawing/2014/main" id="{DE6BBA70-A2AC-428F-9F6F-BEE3FF3A8A60}"/>
              </a:ext>
            </a:extLst>
          </p:cNvPr>
          <p:cNvSpPr txBox="1"/>
          <p:nvPr/>
        </p:nvSpPr>
        <p:spPr>
          <a:xfrm>
            <a:off x="827584" y="1772816"/>
            <a:ext cx="5832648"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t>不必对每个收到的数据报文都应答</a:t>
            </a:r>
          </a:p>
        </p:txBody>
      </p:sp>
      <p:sp>
        <p:nvSpPr>
          <p:cNvPr id="6" name="文本框 5">
            <a:extLst>
              <a:ext uri="{FF2B5EF4-FFF2-40B4-BE49-F238E27FC236}">
                <a16:creationId xmlns:a16="http://schemas.microsoft.com/office/drawing/2014/main" id="{66D534C0-2AB9-4B6A-B35E-B64A5F555C08}"/>
              </a:ext>
            </a:extLst>
          </p:cNvPr>
          <p:cNvSpPr txBox="1"/>
          <p:nvPr/>
        </p:nvSpPr>
        <p:spPr>
          <a:xfrm>
            <a:off x="827584" y="2300825"/>
            <a:ext cx="8208912" cy="830997"/>
          </a:xfrm>
          <a:prstGeom prst="rect">
            <a:avLst/>
          </a:prstGeom>
          <a:noFill/>
        </p:spPr>
        <p:txBody>
          <a:bodyPr wrap="square" rtlCol="0">
            <a:spAutoFit/>
          </a:bodyPr>
          <a:lstStyle/>
          <a:p>
            <a:pPr>
              <a:buClr>
                <a:srgbClr val="C00000"/>
              </a:buClr>
            </a:pPr>
            <a:r>
              <a:rPr lang="zh-CN" altLang="en-US" dirty="0"/>
              <a:t>在收到一定数量的正确报文后再对最后一个收到的正确报文进行确认应答，表示到这个报文为止所有的报文都正确。</a:t>
            </a:r>
          </a:p>
        </p:txBody>
      </p:sp>
      <p:sp>
        <p:nvSpPr>
          <p:cNvPr id="7" name="文本框 6">
            <a:extLst>
              <a:ext uri="{FF2B5EF4-FFF2-40B4-BE49-F238E27FC236}">
                <a16:creationId xmlns:a16="http://schemas.microsoft.com/office/drawing/2014/main" id="{541FE4D5-007A-4448-A943-00B1EB045F66}"/>
              </a:ext>
            </a:extLst>
          </p:cNvPr>
          <p:cNvSpPr txBox="1"/>
          <p:nvPr/>
        </p:nvSpPr>
        <p:spPr>
          <a:xfrm>
            <a:off x="827584" y="3198167"/>
            <a:ext cx="4320480"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t>通常与捎带应答结合使用</a:t>
            </a:r>
          </a:p>
        </p:txBody>
      </p:sp>
      <p:sp>
        <p:nvSpPr>
          <p:cNvPr id="8" name="矩形 7">
            <a:extLst>
              <a:ext uri="{FF2B5EF4-FFF2-40B4-BE49-F238E27FC236}">
                <a16:creationId xmlns:a16="http://schemas.microsoft.com/office/drawing/2014/main" id="{42338360-E309-42FE-BA1D-00A781FFC3AC}"/>
              </a:ext>
            </a:extLst>
          </p:cNvPr>
          <p:cNvSpPr/>
          <p:nvPr/>
        </p:nvSpPr>
        <p:spPr>
          <a:xfrm>
            <a:off x="827584" y="3726177"/>
            <a:ext cx="3587842" cy="461665"/>
          </a:xfrm>
          <a:prstGeom prst="rect">
            <a:avLst/>
          </a:prstGeom>
        </p:spPr>
        <p:txBody>
          <a:bodyPr wrap="none">
            <a:spAutoFit/>
          </a:bodyPr>
          <a:lstStyle/>
          <a:p>
            <a:r>
              <a:rPr lang="zh-CN" altLang="en-US" dirty="0"/>
              <a:t>无数据报文时暂不应答。</a:t>
            </a:r>
          </a:p>
        </p:txBody>
      </p:sp>
      <p:sp>
        <p:nvSpPr>
          <p:cNvPr id="9" name="文本框 8">
            <a:extLst>
              <a:ext uri="{FF2B5EF4-FFF2-40B4-BE49-F238E27FC236}">
                <a16:creationId xmlns:a16="http://schemas.microsoft.com/office/drawing/2014/main" id="{BD4EAFE1-CEA2-4BC3-9AA7-BBC77239783E}"/>
              </a:ext>
            </a:extLst>
          </p:cNvPr>
          <p:cNvSpPr txBox="1"/>
          <p:nvPr/>
        </p:nvSpPr>
        <p:spPr>
          <a:xfrm>
            <a:off x="827584" y="4254187"/>
            <a:ext cx="6912768"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t>收到正确报文后的一定时间内至少应答一次</a:t>
            </a:r>
          </a:p>
        </p:txBody>
      </p:sp>
      <p:sp>
        <p:nvSpPr>
          <p:cNvPr id="10" name="矩形 9">
            <a:extLst>
              <a:ext uri="{FF2B5EF4-FFF2-40B4-BE49-F238E27FC236}">
                <a16:creationId xmlns:a16="http://schemas.microsoft.com/office/drawing/2014/main" id="{0854F027-71CF-4FA4-8F0A-623A536D3A9F}"/>
              </a:ext>
            </a:extLst>
          </p:cNvPr>
          <p:cNvSpPr/>
          <p:nvPr/>
        </p:nvSpPr>
        <p:spPr>
          <a:xfrm>
            <a:off x="827584" y="4780933"/>
            <a:ext cx="5117106" cy="461665"/>
          </a:xfrm>
          <a:prstGeom prst="rect">
            <a:avLst/>
          </a:prstGeom>
        </p:spPr>
        <p:txBody>
          <a:bodyPr wrap="none">
            <a:spAutoFit/>
          </a:bodyPr>
          <a:lstStyle/>
          <a:p>
            <a:r>
              <a:rPr lang="zh-CN" altLang="en-US" dirty="0"/>
              <a:t>避免对方因为超时而重发正确报文。</a:t>
            </a:r>
          </a:p>
        </p:txBody>
      </p:sp>
      <p:sp>
        <p:nvSpPr>
          <p:cNvPr id="11" name="矩形 10">
            <a:extLst>
              <a:ext uri="{FF2B5EF4-FFF2-40B4-BE49-F238E27FC236}">
                <a16:creationId xmlns:a16="http://schemas.microsoft.com/office/drawing/2014/main" id="{1148EBAB-D9AB-41B5-8337-8FE6108AC119}"/>
              </a:ext>
            </a:extLst>
          </p:cNvPr>
          <p:cNvSpPr/>
          <p:nvPr/>
        </p:nvSpPr>
        <p:spPr>
          <a:xfrm>
            <a:off x="827585" y="5307679"/>
            <a:ext cx="7920880" cy="830997"/>
          </a:xfrm>
          <a:prstGeom prst="rect">
            <a:avLst/>
          </a:prstGeom>
        </p:spPr>
        <p:txBody>
          <a:bodyPr wrap="square">
            <a:spAutoFit/>
          </a:bodyPr>
          <a:lstStyle/>
          <a:p>
            <a:r>
              <a:rPr lang="zh-CN" altLang="en-US" dirty="0"/>
              <a:t>累积应答的优点是简单，容易实现，即使确认丢失也不必重传；缺点是不能及时反映接收已经接收到的正确报文。</a:t>
            </a:r>
          </a:p>
        </p:txBody>
      </p:sp>
    </p:spTree>
    <p:extLst>
      <p:ext uri="{BB962C8B-B14F-4D97-AF65-F5344CB8AC3E}">
        <p14:creationId xmlns:p14="http://schemas.microsoft.com/office/powerpoint/2010/main" val="3570408634"/>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FB18EEB9-0D9C-4968-95B1-EC7F459EB988}"/>
              </a:ext>
            </a:extLst>
          </p:cNvPr>
          <p:cNvSpPr>
            <a:spLocks noGrp="1"/>
          </p:cNvSpPr>
          <p:nvPr>
            <p:ph type="title"/>
          </p:nvPr>
        </p:nvSpPr>
        <p:spPr/>
        <p:txBody>
          <a:bodyPr/>
          <a:lstStyle/>
          <a:p>
            <a:r>
              <a:rPr lang="en-US" altLang="zh-CN" dirty="0"/>
              <a:t>6.5 TCP </a:t>
            </a:r>
            <a:r>
              <a:rPr lang="zh-CN" altLang="en-US" dirty="0"/>
              <a:t>可靠传输的实现</a:t>
            </a:r>
          </a:p>
        </p:txBody>
      </p:sp>
      <p:sp>
        <p:nvSpPr>
          <p:cNvPr id="8" name="矩形 7">
            <a:extLst>
              <a:ext uri="{FF2B5EF4-FFF2-40B4-BE49-F238E27FC236}">
                <a16:creationId xmlns:a16="http://schemas.microsoft.com/office/drawing/2014/main" id="{FDF5D5C6-BCCD-47A1-958E-3F0F01946B24}"/>
              </a:ext>
            </a:extLst>
          </p:cNvPr>
          <p:cNvSpPr/>
          <p:nvPr/>
        </p:nvSpPr>
        <p:spPr>
          <a:xfrm>
            <a:off x="1033526" y="1291361"/>
            <a:ext cx="7426906" cy="830997"/>
          </a:xfrm>
          <a:prstGeom prst="rect">
            <a:avLst/>
          </a:prstGeom>
        </p:spPr>
        <p:txBody>
          <a:bodyPr wrap="square">
            <a:spAutoFit/>
          </a:bodyPr>
          <a:lstStyle/>
          <a:p>
            <a:r>
              <a:rPr lang="zh-CN" altLang="en-US" dirty="0"/>
              <a:t>简单的把停等协议或连续</a:t>
            </a:r>
            <a:r>
              <a:rPr lang="en-US" altLang="zh-CN" dirty="0"/>
              <a:t>ARQ</a:t>
            </a:r>
            <a:r>
              <a:rPr lang="zh-CN" altLang="en-US" dirty="0"/>
              <a:t>协议等可靠通信原理照搬到真实的</a:t>
            </a:r>
            <a:r>
              <a:rPr lang="en-US" altLang="zh-CN" dirty="0"/>
              <a:t>TCP</a:t>
            </a:r>
            <a:r>
              <a:rPr lang="zh-CN" altLang="en-US" dirty="0"/>
              <a:t>运行环境并不适合。</a:t>
            </a:r>
          </a:p>
        </p:txBody>
      </p:sp>
      <p:sp>
        <p:nvSpPr>
          <p:cNvPr id="10" name="矩形 9">
            <a:extLst>
              <a:ext uri="{FF2B5EF4-FFF2-40B4-BE49-F238E27FC236}">
                <a16:creationId xmlns:a16="http://schemas.microsoft.com/office/drawing/2014/main" id="{3402307D-1537-4D84-85EE-4CC46CE5B770}"/>
              </a:ext>
            </a:extLst>
          </p:cNvPr>
          <p:cNvSpPr/>
          <p:nvPr/>
        </p:nvSpPr>
        <p:spPr>
          <a:xfrm>
            <a:off x="1033526" y="2348880"/>
            <a:ext cx="7426906" cy="830997"/>
          </a:xfrm>
          <a:prstGeom prst="rect">
            <a:avLst/>
          </a:prstGeom>
        </p:spPr>
        <p:txBody>
          <a:bodyPr wrap="square">
            <a:spAutoFit/>
          </a:bodyPr>
          <a:lstStyle/>
          <a:p>
            <a:r>
              <a:rPr lang="zh-CN" altLang="en-US" dirty="0"/>
              <a:t>在</a:t>
            </a:r>
            <a:r>
              <a:rPr lang="en-US" altLang="zh-CN" dirty="0"/>
              <a:t>TCP</a:t>
            </a:r>
            <a:r>
              <a:rPr lang="zh-CN" altLang="en-US" dirty="0"/>
              <a:t>中，每个连接的两端都各两个窗口：一个发送窗口和一个接收窗口。</a:t>
            </a:r>
          </a:p>
        </p:txBody>
      </p:sp>
      <p:sp>
        <p:nvSpPr>
          <p:cNvPr id="11" name="矩形 10">
            <a:extLst>
              <a:ext uri="{FF2B5EF4-FFF2-40B4-BE49-F238E27FC236}">
                <a16:creationId xmlns:a16="http://schemas.microsoft.com/office/drawing/2014/main" id="{231FF745-9409-4048-97B8-575097565FD6}"/>
              </a:ext>
            </a:extLst>
          </p:cNvPr>
          <p:cNvSpPr/>
          <p:nvPr/>
        </p:nvSpPr>
        <p:spPr>
          <a:xfrm>
            <a:off x="966534" y="3399624"/>
            <a:ext cx="7493898" cy="1200329"/>
          </a:xfrm>
          <a:prstGeom prst="rect">
            <a:avLst/>
          </a:prstGeom>
        </p:spPr>
        <p:txBody>
          <a:bodyPr wrap="square">
            <a:spAutoFit/>
          </a:bodyPr>
          <a:lstStyle/>
          <a:p>
            <a:r>
              <a:rPr lang="en-US" altLang="zh-CN" dirty="0"/>
              <a:t>TCP</a:t>
            </a:r>
            <a:r>
              <a:rPr lang="zh-CN" altLang="en-US" dirty="0"/>
              <a:t>为其传输的每个字节都编制一个序号，并以此为基础构建可靠传输。同样，</a:t>
            </a:r>
            <a:r>
              <a:rPr lang="en-US" altLang="zh-CN" dirty="0"/>
              <a:t>TCP</a:t>
            </a:r>
            <a:r>
              <a:rPr lang="zh-CN" altLang="en-US" dirty="0"/>
              <a:t>的确认也都是基于（字节）序号而不是报文序号。</a:t>
            </a:r>
          </a:p>
        </p:txBody>
      </p:sp>
      <p:sp>
        <p:nvSpPr>
          <p:cNvPr id="12" name="矩形 11">
            <a:extLst>
              <a:ext uri="{FF2B5EF4-FFF2-40B4-BE49-F238E27FC236}">
                <a16:creationId xmlns:a16="http://schemas.microsoft.com/office/drawing/2014/main" id="{641E0BA9-FC3A-44CA-84BD-45FE7E10F591}"/>
              </a:ext>
            </a:extLst>
          </p:cNvPr>
          <p:cNvSpPr/>
          <p:nvPr/>
        </p:nvSpPr>
        <p:spPr>
          <a:xfrm>
            <a:off x="1033526" y="4941168"/>
            <a:ext cx="7426906" cy="830997"/>
          </a:xfrm>
          <a:prstGeom prst="rect">
            <a:avLst/>
          </a:prstGeom>
        </p:spPr>
        <p:txBody>
          <a:bodyPr wrap="square">
            <a:spAutoFit/>
          </a:bodyPr>
          <a:lstStyle/>
          <a:p>
            <a:r>
              <a:rPr lang="en-US" altLang="zh-CN" dirty="0"/>
              <a:t>TCP</a:t>
            </a:r>
            <a:r>
              <a:rPr lang="zh-CN" altLang="en-US" dirty="0"/>
              <a:t>连接的往返时间 </a:t>
            </a:r>
            <a:r>
              <a:rPr lang="en-US" altLang="zh-CN" dirty="0"/>
              <a:t>RTT </a:t>
            </a:r>
            <a:r>
              <a:rPr lang="zh-CN" altLang="en-US" dirty="0"/>
              <a:t>也不是固定不变的。需要使用特定的算法估算较为合理的重传时间。  </a:t>
            </a:r>
          </a:p>
        </p:txBody>
      </p:sp>
    </p:spTree>
    <p:extLst>
      <p:ext uri="{BB962C8B-B14F-4D97-AF65-F5344CB8AC3E}">
        <p14:creationId xmlns:p14="http://schemas.microsoft.com/office/powerpoint/2010/main" val="3075024285"/>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BDDF428-B826-4839-A823-3C0B4CE85F84}"/>
              </a:ext>
            </a:extLst>
          </p:cNvPr>
          <p:cNvSpPr/>
          <p:nvPr/>
        </p:nvSpPr>
        <p:spPr>
          <a:xfrm>
            <a:off x="899592" y="1268760"/>
            <a:ext cx="7488832" cy="2480679"/>
          </a:xfrm>
          <a:prstGeom prst="rect">
            <a:avLst/>
          </a:prstGeom>
        </p:spPr>
        <p:txBody>
          <a:bodyPr wrap="square">
            <a:spAutoFit/>
          </a:bodyPr>
          <a:lstStyle/>
          <a:p>
            <a:pPr marL="457200" lvl="0" indent="-457200" eaLnBrk="1" hangingPunct="1">
              <a:lnSpc>
                <a:spcPct val="110000"/>
              </a:lnSpc>
              <a:buClr>
                <a:srgbClr val="FF0000"/>
              </a:buClr>
              <a:buFont typeface="Wingdings" panose="05000000000000000000" pitchFamily="2" charset="2"/>
              <a:buChar char="n"/>
            </a:pPr>
            <a:r>
              <a:rPr lang="zh-CN" altLang="en-US" sz="2800" dirty="0">
                <a:solidFill>
                  <a:srgbClr val="080808"/>
                </a:solidFill>
                <a:latin typeface="+mn-ea"/>
                <a:ea typeface="+mn-ea"/>
              </a:rPr>
              <a:t>滑动窗口用于</a:t>
            </a:r>
          </a:p>
          <a:p>
            <a:pPr marL="742950" lvl="1" indent="-285750" eaLnBrk="1" hangingPunct="1">
              <a:spcBef>
                <a:spcPct val="20000"/>
              </a:spcBef>
              <a:buClr>
                <a:srgbClr val="0000FF"/>
              </a:buClr>
              <a:buSzPct val="50000"/>
              <a:buFont typeface="Wingdings" panose="05000000000000000000" pitchFamily="2" charset="2"/>
              <a:buChar char="Ø"/>
            </a:pPr>
            <a:r>
              <a:rPr lang="zh-CN" altLang="en-US" sz="2600" dirty="0">
                <a:solidFill>
                  <a:srgbClr val="000000"/>
                </a:solidFill>
                <a:latin typeface="+mn-ea"/>
                <a:ea typeface="+mn-ea"/>
              </a:rPr>
              <a:t>拥塞控制：改变窗口的大小</a:t>
            </a:r>
          </a:p>
          <a:p>
            <a:pPr marL="742950" lvl="1" indent="-285750" eaLnBrk="1" hangingPunct="1">
              <a:spcBef>
                <a:spcPct val="20000"/>
              </a:spcBef>
              <a:buClr>
                <a:srgbClr val="0000FF"/>
              </a:buClr>
              <a:buSzPct val="50000"/>
              <a:buFont typeface="Wingdings" panose="05000000000000000000" pitchFamily="2" charset="2"/>
              <a:buChar char="Ø"/>
            </a:pPr>
            <a:r>
              <a:rPr lang="zh-CN" altLang="en-US" sz="2600" dirty="0">
                <a:solidFill>
                  <a:srgbClr val="000000"/>
                </a:solidFill>
                <a:latin typeface="+mn-ea"/>
                <a:ea typeface="+mn-ea"/>
              </a:rPr>
              <a:t>流量控制：控制发送报文的速率</a:t>
            </a:r>
          </a:p>
          <a:p>
            <a:pPr marL="457200" indent="-457200" eaLnBrk="1" hangingPunct="1">
              <a:lnSpc>
                <a:spcPct val="110000"/>
              </a:lnSpc>
              <a:buClr>
                <a:srgbClr val="FF0000"/>
              </a:buClr>
              <a:buFont typeface="Wingdings" panose="05000000000000000000" pitchFamily="2" charset="2"/>
              <a:buChar char="n"/>
            </a:pPr>
            <a:r>
              <a:rPr lang="en-US" altLang="zh-CN" sz="2800" dirty="0">
                <a:solidFill>
                  <a:srgbClr val="080808"/>
                </a:solidFill>
                <a:latin typeface="+mn-ea"/>
                <a:ea typeface="+mn-ea"/>
              </a:rPr>
              <a:t>TCP</a:t>
            </a:r>
            <a:r>
              <a:rPr lang="zh-CN" altLang="en-US" sz="2800" dirty="0">
                <a:solidFill>
                  <a:srgbClr val="080808"/>
                </a:solidFill>
                <a:latin typeface="+mn-ea"/>
                <a:ea typeface="+mn-ea"/>
              </a:rPr>
              <a:t>滑动窗口的特点之一：面向字节流</a:t>
            </a:r>
          </a:p>
          <a:p>
            <a:pPr marL="742950" lvl="1" indent="-285750" eaLnBrk="1" hangingPunct="1">
              <a:spcBef>
                <a:spcPct val="20000"/>
              </a:spcBef>
              <a:buClr>
                <a:srgbClr val="0000FF"/>
              </a:buClr>
              <a:buSzPct val="50000"/>
              <a:buFont typeface="Wingdings" panose="05000000000000000000" pitchFamily="2" charset="2"/>
              <a:buChar char="Ø"/>
            </a:pPr>
            <a:r>
              <a:rPr lang="zh-CN" altLang="en-US" sz="2600" dirty="0">
                <a:solidFill>
                  <a:srgbClr val="000000"/>
                </a:solidFill>
                <a:latin typeface="+mn-ea"/>
                <a:ea typeface="+mn-ea"/>
              </a:rPr>
              <a:t>以字节为单位进行控制</a:t>
            </a:r>
          </a:p>
        </p:txBody>
      </p:sp>
      <p:sp>
        <p:nvSpPr>
          <p:cNvPr id="5" name="文本框 4">
            <a:extLst>
              <a:ext uri="{FF2B5EF4-FFF2-40B4-BE49-F238E27FC236}">
                <a16:creationId xmlns:a16="http://schemas.microsoft.com/office/drawing/2014/main" id="{FCB26DF3-5439-4B82-96CB-B380E14F471A}"/>
              </a:ext>
            </a:extLst>
          </p:cNvPr>
          <p:cNvSpPr txBox="1"/>
          <p:nvPr/>
        </p:nvSpPr>
        <p:spPr>
          <a:xfrm>
            <a:off x="971550" y="3933056"/>
            <a:ext cx="7488832" cy="830997"/>
          </a:xfrm>
          <a:prstGeom prst="rect">
            <a:avLst/>
          </a:prstGeom>
          <a:noFill/>
        </p:spPr>
        <p:txBody>
          <a:bodyPr wrap="square" rtlCol="0">
            <a:spAutoFit/>
          </a:bodyPr>
          <a:lstStyle/>
          <a:p>
            <a:r>
              <a:rPr lang="en-US" altLang="zh-CN" dirty="0"/>
              <a:t>TCP</a:t>
            </a:r>
            <a:r>
              <a:rPr lang="zh-CN" altLang="en-US" dirty="0"/>
              <a:t>报文首部中的窗口字段即为接收方可允许发送方可以发送的字节数，以约束发送方的发送量。</a:t>
            </a:r>
          </a:p>
        </p:txBody>
      </p:sp>
      <p:sp>
        <p:nvSpPr>
          <p:cNvPr id="6" name="矩形 5">
            <a:extLst>
              <a:ext uri="{FF2B5EF4-FFF2-40B4-BE49-F238E27FC236}">
                <a16:creationId xmlns:a16="http://schemas.microsoft.com/office/drawing/2014/main" id="{3612BDAC-CCD4-4082-8381-33B90B6208B9}"/>
              </a:ext>
            </a:extLst>
          </p:cNvPr>
          <p:cNvSpPr/>
          <p:nvPr/>
        </p:nvSpPr>
        <p:spPr>
          <a:xfrm>
            <a:off x="971550" y="4925308"/>
            <a:ext cx="7704906" cy="830997"/>
          </a:xfrm>
          <a:prstGeom prst="rect">
            <a:avLst/>
          </a:prstGeom>
        </p:spPr>
        <p:txBody>
          <a:bodyPr wrap="square">
            <a:spAutoFit/>
          </a:bodyPr>
          <a:lstStyle/>
          <a:p>
            <a:r>
              <a:rPr lang="zh-CN" altLang="en-US" dirty="0"/>
              <a:t>发送方根据接收方给出的窗口值，构造自己的发送窗口尺寸。通常不大于对方的窗口值。</a:t>
            </a:r>
          </a:p>
        </p:txBody>
      </p:sp>
      <p:sp>
        <p:nvSpPr>
          <p:cNvPr id="7" name="标题 1">
            <a:extLst>
              <a:ext uri="{FF2B5EF4-FFF2-40B4-BE49-F238E27FC236}">
                <a16:creationId xmlns:a16="http://schemas.microsoft.com/office/drawing/2014/main" id="{91BB2FD3-2266-4FBE-BCB5-171BA3C84A18}"/>
              </a:ext>
            </a:extLst>
          </p:cNvPr>
          <p:cNvSpPr>
            <a:spLocks noGrp="1"/>
          </p:cNvSpPr>
          <p:nvPr>
            <p:ph type="title"/>
          </p:nvPr>
        </p:nvSpPr>
        <p:spPr>
          <a:xfrm>
            <a:off x="971550" y="222250"/>
            <a:ext cx="7086600" cy="685800"/>
          </a:xfrm>
        </p:spPr>
        <p:txBody>
          <a:bodyPr/>
          <a:lstStyle/>
          <a:p>
            <a:r>
              <a:rPr lang="en-US" altLang="zh-CN" dirty="0"/>
              <a:t>6.5.1 </a:t>
            </a:r>
            <a:r>
              <a:rPr lang="zh-CN" altLang="en-US" dirty="0"/>
              <a:t>基于字节的滑动窗口</a:t>
            </a:r>
          </a:p>
        </p:txBody>
      </p:sp>
    </p:spTree>
    <p:extLst>
      <p:ext uri="{BB962C8B-B14F-4D97-AF65-F5344CB8AC3E}">
        <p14:creationId xmlns:p14="http://schemas.microsoft.com/office/powerpoint/2010/main" val="670064063"/>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9">
            <a:extLst>
              <a:ext uri="{FF2B5EF4-FFF2-40B4-BE49-F238E27FC236}">
                <a16:creationId xmlns:a16="http://schemas.microsoft.com/office/drawing/2014/main" id="{54DB2CAA-356B-41A6-B669-C69DAF4DA8F5}"/>
              </a:ext>
            </a:extLst>
          </p:cNvPr>
          <p:cNvSpPr>
            <a:spLocks noChangeArrowheads="1"/>
          </p:cNvSpPr>
          <p:nvPr/>
        </p:nvSpPr>
        <p:spPr bwMode="auto">
          <a:xfrm>
            <a:off x="2075654" y="2069852"/>
            <a:ext cx="4752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r>
              <a:rPr kumimoji="0" lang="en-US" altLang="zh-CN">
                <a:solidFill>
                  <a:srgbClr val="FF0000"/>
                </a:solidFill>
              </a:rPr>
              <a:t>A</a:t>
            </a:r>
            <a:r>
              <a:rPr kumimoji="0" lang="zh-CN" altLang="en-US">
                <a:solidFill>
                  <a:srgbClr val="FF0000"/>
                </a:solidFill>
              </a:rPr>
              <a:t>发送了</a:t>
            </a:r>
            <a:r>
              <a:rPr kumimoji="0" lang="en-US" altLang="zh-CN">
                <a:solidFill>
                  <a:srgbClr val="FF0000"/>
                </a:solidFill>
              </a:rPr>
              <a:t>11</a:t>
            </a:r>
            <a:r>
              <a:rPr kumimoji="0" lang="zh-CN" altLang="en-US">
                <a:solidFill>
                  <a:srgbClr val="FF0000"/>
                </a:solidFill>
              </a:rPr>
              <a:t>个未被确认字节</a:t>
            </a:r>
          </a:p>
        </p:txBody>
      </p:sp>
      <p:grpSp>
        <p:nvGrpSpPr>
          <p:cNvPr id="5" name="Group 50">
            <a:extLst>
              <a:ext uri="{FF2B5EF4-FFF2-40B4-BE49-F238E27FC236}">
                <a16:creationId xmlns:a16="http://schemas.microsoft.com/office/drawing/2014/main" id="{5B8317F8-8E79-4878-A5FD-D79245F83353}"/>
              </a:ext>
            </a:extLst>
          </p:cNvPr>
          <p:cNvGrpSpPr>
            <a:grpSpLocks/>
          </p:cNvGrpSpPr>
          <p:nvPr/>
        </p:nvGrpSpPr>
        <p:grpSpPr bwMode="auto">
          <a:xfrm>
            <a:off x="134143" y="2122428"/>
            <a:ext cx="8875713" cy="2613144"/>
            <a:chOff x="69" y="2601"/>
            <a:chExt cx="5591" cy="1646"/>
          </a:xfrm>
        </p:grpSpPr>
        <p:sp>
          <p:nvSpPr>
            <p:cNvPr id="6" name="Line 51">
              <a:extLst>
                <a:ext uri="{FF2B5EF4-FFF2-40B4-BE49-F238E27FC236}">
                  <a16:creationId xmlns:a16="http://schemas.microsoft.com/office/drawing/2014/main" id="{423748A1-DC9E-4FBE-9784-421D33B15DC0}"/>
                </a:ext>
              </a:extLst>
            </p:cNvPr>
            <p:cNvSpPr>
              <a:spLocks noChangeShapeType="1"/>
            </p:cNvSpPr>
            <p:nvPr/>
          </p:nvSpPr>
          <p:spPr bwMode="auto">
            <a:xfrm flipV="1">
              <a:off x="950" y="3060"/>
              <a:ext cx="3634" cy="7"/>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7" name="Text Box 52">
              <a:extLst>
                <a:ext uri="{FF2B5EF4-FFF2-40B4-BE49-F238E27FC236}">
                  <a16:creationId xmlns:a16="http://schemas.microsoft.com/office/drawing/2014/main" id="{D17ECA3C-FB0D-4104-B329-F7C692E97AF9}"/>
                </a:ext>
              </a:extLst>
            </p:cNvPr>
            <p:cNvSpPr txBox="1">
              <a:spLocks noChangeArrowheads="1"/>
            </p:cNvSpPr>
            <p:nvPr/>
          </p:nvSpPr>
          <p:spPr bwMode="auto">
            <a:xfrm>
              <a:off x="4660" y="3805"/>
              <a:ext cx="91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kumimoji="0" lang="zh-CN" altLang="en-US" sz="2000" b="0">
                  <a:latin typeface="Arial" panose="020B0604020202020204" pitchFamily="34" charset="0"/>
                  <a:ea typeface="黑体" panose="02010609060101010101" pitchFamily="49" charset="-122"/>
                </a:rPr>
                <a:t>不允许发送</a:t>
              </a:r>
            </a:p>
          </p:txBody>
        </p:sp>
        <p:sp>
          <p:nvSpPr>
            <p:cNvPr id="8" name="Text Box 53">
              <a:extLst>
                <a:ext uri="{FF2B5EF4-FFF2-40B4-BE49-F238E27FC236}">
                  <a16:creationId xmlns:a16="http://schemas.microsoft.com/office/drawing/2014/main" id="{44FCEDD3-D9B8-4156-A750-6C8C293FABE6}"/>
                </a:ext>
              </a:extLst>
            </p:cNvPr>
            <p:cNvSpPr txBox="1">
              <a:spLocks noChangeArrowheads="1"/>
            </p:cNvSpPr>
            <p:nvPr/>
          </p:nvSpPr>
          <p:spPr bwMode="auto">
            <a:xfrm>
              <a:off x="121" y="3805"/>
              <a:ext cx="756" cy="44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kumimoji="0" lang="zh-CN" altLang="en-US" sz="2000" b="0">
                  <a:latin typeface="Arial" panose="020B0604020202020204" pitchFamily="34" charset="0"/>
                  <a:ea typeface="黑体" panose="02010609060101010101" pitchFamily="49" charset="-122"/>
                </a:rPr>
                <a:t>已发送并</a:t>
              </a:r>
            </a:p>
            <a:p>
              <a:pPr algn="ctr"/>
              <a:r>
                <a:rPr kumimoji="0" lang="zh-CN" altLang="en-US" sz="2000" b="0">
                  <a:latin typeface="Arial" panose="020B0604020202020204" pitchFamily="34" charset="0"/>
                  <a:ea typeface="黑体" panose="02010609060101010101" pitchFamily="49" charset="-122"/>
                </a:rPr>
                <a:t>收到确认</a:t>
              </a:r>
            </a:p>
          </p:txBody>
        </p:sp>
        <p:sp>
          <p:nvSpPr>
            <p:cNvPr id="9" name="Text Box 54">
              <a:extLst>
                <a:ext uri="{FF2B5EF4-FFF2-40B4-BE49-F238E27FC236}">
                  <a16:creationId xmlns:a16="http://schemas.microsoft.com/office/drawing/2014/main" id="{A65AFB81-0F35-428C-8681-22619956BBC6}"/>
                </a:ext>
              </a:extLst>
            </p:cNvPr>
            <p:cNvSpPr txBox="1">
              <a:spLocks noChangeArrowheads="1"/>
            </p:cNvSpPr>
            <p:nvPr/>
          </p:nvSpPr>
          <p:spPr bwMode="auto">
            <a:xfrm>
              <a:off x="1883" y="2919"/>
              <a:ext cx="140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r>
                <a:rPr kumimoji="0" lang="en-US" altLang="zh-CN" sz="2000" b="0">
                  <a:latin typeface="Arial" panose="020B0604020202020204" pitchFamily="34" charset="0"/>
                  <a:ea typeface="黑体" panose="02010609060101010101" pitchFamily="49" charset="-122"/>
                </a:rPr>
                <a:t>A </a:t>
              </a:r>
              <a:r>
                <a:rPr kumimoji="0" lang="zh-CN" altLang="en-US" sz="2000" b="0">
                  <a:latin typeface="Arial" panose="020B0604020202020204" pitchFamily="34" charset="0"/>
                  <a:ea typeface="黑体" panose="02010609060101010101" pitchFamily="49" charset="-122"/>
                </a:rPr>
                <a:t>的发送窗口＝</a:t>
              </a:r>
              <a:r>
                <a:rPr kumimoji="0" lang="en-US" altLang="zh-CN" sz="2000" b="0">
                  <a:latin typeface="Arial" panose="020B0604020202020204" pitchFamily="34" charset="0"/>
                  <a:ea typeface="黑体" panose="02010609060101010101" pitchFamily="49" charset="-122"/>
                </a:rPr>
                <a:t>20</a:t>
              </a:r>
            </a:p>
          </p:txBody>
        </p:sp>
        <p:sp>
          <p:nvSpPr>
            <p:cNvPr id="10" name="Text Box 55">
              <a:extLst>
                <a:ext uri="{FF2B5EF4-FFF2-40B4-BE49-F238E27FC236}">
                  <a16:creationId xmlns:a16="http://schemas.microsoft.com/office/drawing/2014/main" id="{E38A26B7-1355-4626-B2AC-DDEFF5CEA6BC}"/>
                </a:ext>
              </a:extLst>
            </p:cNvPr>
            <p:cNvSpPr txBox="1">
              <a:spLocks noChangeArrowheads="1"/>
            </p:cNvSpPr>
            <p:nvPr/>
          </p:nvSpPr>
          <p:spPr bwMode="auto">
            <a:xfrm>
              <a:off x="3010" y="3910"/>
              <a:ext cx="155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kumimoji="0" lang="zh-CN" altLang="en-US" sz="2000" b="0">
                  <a:latin typeface="Arial" panose="020B0604020202020204" pitchFamily="34" charset="0"/>
                  <a:ea typeface="黑体" panose="02010609060101010101" pitchFamily="49" charset="-122"/>
                </a:rPr>
                <a:t>允许发送但尚未发送</a:t>
              </a:r>
            </a:p>
          </p:txBody>
        </p:sp>
        <p:sp>
          <p:nvSpPr>
            <p:cNvPr id="11" name="Rectangle 56">
              <a:extLst>
                <a:ext uri="{FF2B5EF4-FFF2-40B4-BE49-F238E27FC236}">
                  <a16:creationId xmlns:a16="http://schemas.microsoft.com/office/drawing/2014/main" id="{392EA5BD-BE6F-4A40-9470-1924A2A0B492}"/>
                </a:ext>
              </a:extLst>
            </p:cNvPr>
            <p:cNvSpPr>
              <a:spLocks noChangeArrowheads="1"/>
            </p:cNvSpPr>
            <p:nvPr/>
          </p:nvSpPr>
          <p:spPr bwMode="auto">
            <a:xfrm>
              <a:off x="954" y="3494"/>
              <a:ext cx="3633" cy="409"/>
            </a:xfrm>
            <a:prstGeom prst="rect">
              <a:avLst/>
            </a:prstGeom>
            <a:solidFill>
              <a:srgbClr val="99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2" name="Rectangle 57">
              <a:extLst>
                <a:ext uri="{FF2B5EF4-FFF2-40B4-BE49-F238E27FC236}">
                  <a16:creationId xmlns:a16="http://schemas.microsoft.com/office/drawing/2014/main" id="{E491B0CD-5F7A-4A88-BAD8-AB9A89556850}"/>
                </a:ext>
              </a:extLst>
            </p:cNvPr>
            <p:cNvSpPr>
              <a:spLocks noChangeArrowheads="1"/>
            </p:cNvSpPr>
            <p:nvPr/>
          </p:nvSpPr>
          <p:spPr bwMode="auto">
            <a:xfrm>
              <a:off x="69" y="3630"/>
              <a:ext cx="136" cy="181"/>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26</a:t>
              </a:r>
            </a:p>
          </p:txBody>
        </p:sp>
        <p:sp>
          <p:nvSpPr>
            <p:cNvPr id="13" name="Rectangle 58">
              <a:extLst>
                <a:ext uri="{FF2B5EF4-FFF2-40B4-BE49-F238E27FC236}">
                  <a16:creationId xmlns:a16="http://schemas.microsoft.com/office/drawing/2014/main" id="{6FB26119-2E52-4F4C-A439-B6FDF6165E75}"/>
                </a:ext>
              </a:extLst>
            </p:cNvPr>
            <p:cNvSpPr>
              <a:spLocks noChangeArrowheads="1"/>
            </p:cNvSpPr>
            <p:nvPr/>
          </p:nvSpPr>
          <p:spPr bwMode="auto">
            <a:xfrm>
              <a:off x="251" y="3629"/>
              <a:ext cx="136" cy="181"/>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27</a:t>
              </a:r>
            </a:p>
          </p:txBody>
        </p:sp>
        <p:sp>
          <p:nvSpPr>
            <p:cNvPr id="14" name="Rectangle 59">
              <a:extLst>
                <a:ext uri="{FF2B5EF4-FFF2-40B4-BE49-F238E27FC236}">
                  <a16:creationId xmlns:a16="http://schemas.microsoft.com/office/drawing/2014/main" id="{6AF07E4C-CF46-4F0D-BC4F-F1555093B989}"/>
                </a:ext>
              </a:extLst>
            </p:cNvPr>
            <p:cNvSpPr>
              <a:spLocks noChangeArrowheads="1"/>
            </p:cNvSpPr>
            <p:nvPr/>
          </p:nvSpPr>
          <p:spPr bwMode="auto">
            <a:xfrm>
              <a:off x="433" y="3628"/>
              <a:ext cx="136" cy="181"/>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28</a:t>
              </a:r>
            </a:p>
          </p:txBody>
        </p:sp>
        <p:sp>
          <p:nvSpPr>
            <p:cNvPr id="15" name="Rectangle 60">
              <a:extLst>
                <a:ext uri="{FF2B5EF4-FFF2-40B4-BE49-F238E27FC236}">
                  <a16:creationId xmlns:a16="http://schemas.microsoft.com/office/drawing/2014/main" id="{B40E5A7B-4D50-4EAA-8F8F-698309B82762}"/>
                </a:ext>
              </a:extLst>
            </p:cNvPr>
            <p:cNvSpPr>
              <a:spLocks noChangeArrowheads="1"/>
            </p:cNvSpPr>
            <p:nvPr/>
          </p:nvSpPr>
          <p:spPr bwMode="auto">
            <a:xfrm>
              <a:off x="615" y="3627"/>
              <a:ext cx="136" cy="181"/>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29</a:t>
              </a:r>
            </a:p>
          </p:txBody>
        </p:sp>
        <p:sp>
          <p:nvSpPr>
            <p:cNvPr id="16" name="Rectangle 61">
              <a:extLst>
                <a:ext uri="{FF2B5EF4-FFF2-40B4-BE49-F238E27FC236}">
                  <a16:creationId xmlns:a16="http://schemas.microsoft.com/office/drawing/2014/main" id="{B2AFF043-137B-4CD7-B71B-75AD2133D4E7}"/>
                </a:ext>
              </a:extLst>
            </p:cNvPr>
            <p:cNvSpPr>
              <a:spLocks noChangeArrowheads="1"/>
            </p:cNvSpPr>
            <p:nvPr/>
          </p:nvSpPr>
          <p:spPr bwMode="auto">
            <a:xfrm>
              <a:off x="797" y="3626"/>
              <a:ext cx="136" cy="181"/>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30</a:t>
              </a:r>
            </a:p>
          </p:txBody>
        </p:sp>
        <p:sp>
          <p:nvSpPr>
            <p:cNvPr id="17" name="Rectangle 62">
              <a:extLst>
                <a:ext uri="{FF2B5EF4-FFF2-40B4-BE49-F238E27FC236}">
                  <a16:creationId xmlns:a16="http://schemas.microsoft.com/office/drawing/2014/main" id="{03623286-C12B-4558-916A-A2F264C368DA}"/>
                </a:ext>
              </a:extLst>
            </p:cNvPr>
            <p:cNvSpPr>
              <a:spLocks noChangeArrowheads="1"/>
            </p:cNvSpPr>
            <p:nvPr/>
          </p:nvSpPr>
          <p:spPr bwMode="auto">
            <a:xfrm>
              <a:off x="979" y="3625"/>
              <a:ext cx="136" cy="18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31</a:t>
              </a:r>
            </a:p>
          </p:txBody>
        </p:sp>
        <p:sp>
          <p:nvSpPr>
            <p:cNvPr id="18" name="Rectangle 63">
              <a:extLst>
                <a:ext uri="{FF2B5EF4-FFF2-40B4-BE49-F238E27FC236}">
                  <a16:creationId xmlns:a16="http://schemas.microsoft.com/office/drawing/2014/main" id="{145A72FA-9D1A-4798-B615-971B3A8A9F35}"/>
                </a:ext>
              </a:extLst>
            </p:cNvPr>
            <p:cNvSpPr>
              <a:spLocks noChangeArrowheads="1"/>
            </p:cNvSpPr>
            <p:nvPr/>
          </p:nvSpPr>
          <p:spPr bwMode="auto">
            <a:xfrm>
              <a:off x="1161" y="3624"/>
              <a:ext cx="136" cy="18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32</a:t>
              </a:r>
            </a:p>
          </p:txBody>
        </p:sp>
        <p:sp>
          <p:nvSpPr>
            <p:cNvPr id="19" name="Rectangle 64">
              <a:extLst>
                <a:ext uri="{FF2B5EF4-FFF2-40B4-BE49-F238E27FC236}">
                  <a16:creationId xmlns:a16="http://schemas.microsoft.com/office/drawing/2014/main" id="{802752F1-D0FE-40DD-91BC-B3A39FE48E13}"/>
                </a:ext>
              </a:extLst>
            </p:cNvPr>
            <p:cNvSpPr>
              <a:spLocks noChangeArrowheads="1"/>
            </p:cNvSpPr>
            <p:nvPr/>
          </p:nvSpPr>
          <p:spPr bwMode="auto">
            <a:xfrm>
              <a:off x="1343" y="3623"/>
              <a:ext cx="136" cy="18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33</a:t>
              </a:r>
            </a:p>
          </p:txBody>
        </p:sp>
        <p:sp>
          <p:nvSpPr>
            <p:cNvPr id="20" name="Rectangle 65">
              <a:extLst>
                <a:ext uri="{FF2B5EF4-FFF2-40B4-BE49-F238E27FC236}">
                  <a16:creationId xmlns:a16="http://schemas.microsoft.com/office/drawing/2014/main" id="{61873C94-BA99-49BE-B1C0-BB7E5B1D22E8}"/>
                </a:ext>
              </a:extLst>
            </p:cNvPr>
            <p:cNvSpPr>
              <a:spLocks noChangeArrowheads="1"/>
            </p:cNvSpPr>
            <p:nvPr/>
          </p:nvSpPr>
          <p:spPr bwMode="auto">
            <a:xfrm>
              <a:off x="1525" y="3622"/>
              <a:ext cx="136" cy="18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34</a:t>
              </a:r>
            </a:p>
          </p:txBody>
        </p:sp>
        <p:sp>
          <p:nvSpPr>
            <p:cNvPr id="21" name="Rectangle 66">
              <a:extLst>
                <a:ext uri="{FF2B5EF4-FFF2-40B4-BE49-F238E27FC236}">
                  <a16:creationId xmlns:a16="http://schemas.microsoft.com/office/drawing/2014/main" id="{D911A36C-6A98-47D6-9072-42D4A91221DA}"/>
                </a:ext>
              </a:extLst>
            </p:cNvPr>
            <p:cNvSpPr>
              <a:spLocks noChangeArrowheads="1"/>
            </p:cNvSpPr>
            <p:nvPr/>
          </p:nvSpPr>
          <p:spPr bwMode="auto">
            <a:xfrm>
              <a:off x="1707" y="3621"/>
              <a:ext cx="136" cy="18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35</a:t>
              </a:r>
            </a:p>
          </p:txBody>
        </p:sp>
        <p:sp>
          <p:nvSpPr>
            <p:cNvPr id="22" name="Rectangle 67">
              <a:extLst>
                <a:ext uri="{FF2B5EF4-FFF2-40B4-BE49-F238E27FC236}">
                  <a16:creationId xmlns:a16="http://schemas.microsoft.com/office/drawing/2014/main" id="{0BEF89BA-6F6B-4C45-8792-858161F810F2}"/>
                </a:ext>
              </a:extLst>
            </p:cNvPr>
            <p:cNvSpPr>
              <a:spLocks noChangeArrowheads="1"/>
            </p:cNvSpPr>
            <p:nvPr/>
          </p:nvSpPr>
          <p:spPr bwMode="auto">
            <a:xfrm>
              <a:off x="1889" y="3620"/>
              <a:ext cx="136" cy="18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36</a:t>
              </a:r>
            </a:p>
          </p:txBody>
        </p:sp>
        <p:sp>
          <p:nvSpPr>
            <p:cNvPr id="23" name="Rectangle 68">
              <a:extLst>
                <a:ext uri="{FF2B5EF4-FFF2-40B4-BE49-F238E27FC236}">
                  <a16:creationId xmlns:a16="http://schemas.microsoft.com/office/drawing/2014/main" id="{F4082245-4D01-4485-B335-9F5A6C39E150}"/>
                </a:ext>
              </a:extLst>
            </p:cNvPr>
            <p:cNvSpPr>
              <a:spLocks noChangeArrowheads="1"/>
            </p:cNvSpPr>
            <p:nvPr/>
          </p:nvSpPr>
          <p:spPr bwMode="auto">
            <a:xfrm>
              <a:off x="2071" y="3619"/>
              <a:ext cx="136" cy="18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37</a:t>
              </a:r>
            </a:p>
          </p:txBody>
        </p:sp>
        <p:sp>
          <p:nvSpPr>
            <p:cNvPr id="24" name="Rectangle 69">
              <a:extLst>
                <a:ext uri="{FF2B5EF4-FFF2-40B4-BE49-F238E27FC236}">
                  <a16:creationId xmlns:a16="http://schemas.microsoft.com/office/drawing/2014/main" id="{765E33F8-54E4-4309-9E1D-658AE583B5DB}"/>
                </a:ext>
              </a:extLst>
            </p:cNvPr>
            <p:cNvSpPr>
              <a:spLocks noChangeArrowheads="1"/>
            </p:cNvSpPr>
            <p:nvPr/>
          </p:nvSpPr>
          <p:spPr bwMode="auto">
            <a:xfrm>
              <a:off x="2253" y="3618"/>
              <a:ext cx="136" cy="18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38</a:t>
              </a:r>
            </a:p>
          </p:txBody>
        </p:sp>
        <p:sp>
          <p:nvSpPr>
            <p:cNvPr id="25" name="Rectangle 70">
              <a:extLst>
                <a:ext uri="{FF2B5EF4-FFF2-40B4-BE49-F238E27FC236}">
                  <a16:creationId xmlns:a16="http://schemas.microsoft.com/office/drawing/2014/main" id="{3300BFF5-4776-487E-96C2-9D61AC227098}"/>
                </a:ext>
              </a:extLst>
            </p:cNvPr>
            <p:cNvSpPr>
              <a:spLocks noChangeArrowheads="1"/>
            </p:cNvSpPr>
            <p:nvPr/>
          </p:nvSpPr>
          <p:spPr bwMode="auto">
            <a:xfrm>
              <a:off x="2435" y="3617"/>
              <a:ext cx="136" cy="18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39</a:t>
              </a:r>
            </a:p>
          </p:txBody>
        </p:sp>
        <p:sp>
          <p:nvSpPr>
            <p:cNvPr id="26" name="Rectangle 71">
              <a:extLst>
                <a:ext uri="{FF2B5EF4-FFF2-40B4-BE49-F238E27FC236}">
                  <a16:creationId xmlns:a16="http://schemas.microsoft.com/office/drawing/2014/main" id="{57DB0B34-A570-4FD7-8751-DAD9883F72E7}"/>
                </a:ext>
              </a:extLst>
            </p:cNvPr>
            <p:cNvSpPr>
              <a:spLocks noChangeArrowheads="1"/>
            </p:cNvSpPr>
            <p:nvPr/>
          </p:nvSpPr>
          <p:spPr bwMode="auto">
            <a:xfrm>
              <a:off x="2617" y="3616"/>
              <a:ext cx="136" cy="18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40</a:t>
              </a:r>
            </a:p>
          </p:txBody>
        </p:sp>
        <p:sp>
          <p:nvSpPr>
            <p:cNvPr id="27" name="Rectangle 72">
              <a:extLst>
                <a:ext uri="{FF2B5EF4-FFF2-40B4-BE49-F238E27FC236}">
                  <a16:creationId xmlns:a16="http://schemas.microsoft.com/office/drawing/2014/main" id="{09792BE3-636B-49D5-A169-7DC3AEBE6585}"/>
                </a:ext>
              </a:extLst>
            </p:cNvPr>
            <p:cNvSpPr>
              <a:spLocks noChangeArrowheads="1"/>
            </p:cNvSpPr>
            <p:nvPr/>
          </p:nvSpPr>
          <p:spPr bwMode="auto">
            <a:xfrm>
              <a:off x="2799" y="3615"/>
              <a:ext cx="136" cy="181"/>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41</a:t>
              </a:r>
            </a:p>
          </p:txBody>
        </p:sp>
        <p:sp>
          <p:nvSpPr>
            <p:cNvPr id="28" name="Rectangle 73">
              <a:extLst>
                <a:ext uri="{FF2B5EF4-FFF2-40B4-BE49-F238E27FC236}">
                  <a16:creationId xmlns:a16="http://schemas.microsoft.com/office/drawing/2014/main" id="{D4B54784-7842-48C2-B69B-581B4D6744E5}"/>
                </a:ext>
              </a:extLst>
            </p:cNvPr>
            <p:cNvSpPr>
              <a:spLocks noChangeArrowheads="1"/>
            </p:cNvSpPr>
            <p:nvPr/>
          </p:nvSpPr>
          <p:spPr bwMode="auto">
            <a:xfrm>
              <a:off x="2981" y="3614"/>
              <a:ext cx="136" cy="18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42</a:t>
              </a:r>
            </a:p>
          </p:txBody>
        </p:sp>
        <p:sp>
          <p:nvSpPr>
            <p:cNvPr id="29" name="Rectangle 74">
              <a:extLst>
                <a:ext uri="{FF2B5EF4-FFF2-40B4-BE49-F238E27FC236}">
                  <a16:creationId xmlns:a16="http://schemas.microsoft.com/office/drawing/2014/main" id="{729DED2B-0161-43A6-86FE-B4FBC1E8EEDB}"/>
                </a:ext>
              </a:extLst>
            </p:cNvPr>
            <p:cNvSpPr>
              <a:spLocks noChangeArrowheads="1"/>
            </p:cNvSpPr>
            <p:nvPr/>
          </p:nvSpPr>
          <p:spPr bwMode="auto">
            <a:xfrm>
              <a:off x="3163" y="3613"/>
              <a:ext cx="136" cy="18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43</a:t>
              </a:r>
            </a:p>
          </p:txBody>
        </p:sp>
        <p:sp>
          <p:nvSpPr>
            <p:cNvPr id="30" name="Rectangle 75">
              <a:extLst>
                <a:ext uri="{FF2B5EF4-FFF2-40B4-BE49-F238E27FC236}">
                  <a16:creationId xmlns:a16="http://schemas.microsoft.com/office/drawing/2014/main" id="{7780C4D3-45C6-47CD-87B1-5CC1DAFD7450}"/>
                </a:ext>
              </a:extLst>
            </p:cNvPr>
            <p:cNvSpPr>
              <a:spLocks noChangeArrowheads="1"/>
            </p:cNvSpPr>
            <p:nvPr/>
          </p:nvSpPr>
          <p:spPr bwMode="auto">
            <a:xfrm>
              <a:off x="3345" y="3612"/>
              <a:ext cx="136" cy="18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44</a:t>
              </a:r>
            </a:p>
          </p:txBody>
        </p:sp>
        <p:sp>
          <p:nvSpPr>
            <p:cNvPr id="31" name="Rectangle 76">
              <a:extLst>
                <a:ext uri="{FF2B5EF4-FFF2-40B4-BE49-F238E27FC236}">
                  <a16:creationId xmlns:a16="http://schemas.microsoft.com/office/drawing/2014/main" id="{BADFCC31-FDE2-4D22-99C8-544C79CFC04D}"/>
                </a:ext>
              </a:extLst>
            </p:cNvPr>
            <p:cNvSpPr>
              <a:spLocks noChangeArrowheads="1"/>
            </p:cNvSpPr>
            <p:nvPr/>
          </p:nvSpPr>
          <p:spPr bwMode="auto">
            <a:xfrm>
              <a:off x="3527" y="3611"/>
              <a:ext cx="136" cy="18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45</a:t>
              </a:r>
            </a:p>
          </p:txBody>
        </p:sp>
        <p:sp>
          <p:nvSpPr>
            <p:cNvPr id="32" name="Rectangle 77">
              <a:extLst>
                <a:ext uri="{FF2B5EF4-FFF2-40B4-BE49-F238E27FC236}">
                  <a16:creationId xmlns:a16="http://schemas.microsoft.com/office/drawing/2014/main" id="{440CD835-4F6B-4D55-A01C-E941D4745BF5}"/>
                </a:ext>
              </a:extLst>
            </p:cNvPr>
            <p:cNvSpPr>
              <a:spLocks noChangeArrowheads="1"/>
            </p:cNvSpPr>
            <p:nvPr/>
          </p:nvSpPr>
          <p:spPr bwMode="auto">
            <a:xfrm>
              <a:off x="3709" y="3610"/>
              <a:ext cx="136" cy="18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46</a:t>
              </a:r>
            </a:p>
          </p:txBody>
        </p:sp>
        <p:sp>
          <p:nvSpPr>
            <p:cNvPr id="33" name="Rectangle 78">
              <a:extLst>
                <a:ext uri="{FF2B5EF4-FFF2-40B4-BE49-F238E27FC236}">
                  <a16:creationId xmlns:a16="http://schemas.microsoft.com/office/drawing/2014/main" id="{F5DD75D4-E1CF-433E-BBE1-03EA9C94F986}"/>
                </a:ext>
              </a:extLst>
            </p:cNvPr>
            <p:cNvSpPr>
              <a:spLocks noChangeArrowheads="1"/>
            </p:cNvSpPr>
            <p:nvPr/>
          </p:nvSpPr>
          <p:spPr bwMode="auto">
            <a:xfrm>
              <a:off x="3891" y="3609"/>
              <a:ext cx="136" cy="18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47</a:t>
              </a:r>
            </a:p>
          </p:txBody>
        </p:sp>
        <p:sp>
          <p:nvSpPr>
            <p:cNvPr id="34" name="Rectangle 79">
              <a:extLst>
                <a:ext uri="{FF2B5EF4-FFF2-40B4-BE49-F238E27FC236}">
                  <a16:creationId xmlns:a16="http://schemas.microsoft.com/office/drawing/2014/main" id="{288175A1-B111-4074-B8C1-16610C363FEC}"/>
                </a:ext>
              </a:extLst>
            </p:cNvPr>
            <p:cNvSpPr>
              <a:spLocks noChangeArrowheads="1"/>
            </p:cNvSpPr>
            <p:nvPr/>
          </p:nvSpPr>
          <p:spPr bwMode="auto">
            <a:xfrm>
              <a:off x="4073" y="3608"/>
              <a:ext cx="136" cy="18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48</a:t>
              </a:r>
            </a:p>
          </p:txBody>
        </p:sp>
        <p:sp>
          <p:nvSpPr>
            <p:cNvPr id="35" name="Rectangle 80">
              <a:extLst>
                <a:ext uri="{FF2B5EF4-FFF2-40B4-BE49-F238E27FC236}">
                  <a16:creationId xmlns:a16="http://schemas.microsoft.com/office/drawing/2014/main" id="{AEAB7554-EC45-43FA-B03B-A324B88D9AF3}"/>
                </a:ext>
              </a:extLst>
            </p:cNvPr>
            <p:cNvSpPr>
              <a:spLocks noChangeArrowheads="1"/>
            </p:cNvSpPr>
            <p:nvPr/>
          </p:nvSpPr>
          <p:spPr bwMode="auto">
            <a:xfrm>
              <a:off x="4255" y="3607"/>
              <a:ext cx="136" cy="18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49</a:t>
              </a:r>
            </a:p>
          </p:txBody>
        </p:sp>
        <p:sp>
          <p:nvSpPr>
            <p:cNvPr id="36" name="Rectangle 81">
              <a:extLst>
                <a:ext uri="{FF2B5EF4-FFF2-40B4-BE49-F238E27FC236}">
                  <a16:creationId xmlns:a16="http://schemas.microsoft.com/office/drawing/2014/main" id="{A1FE495C-8DE5-412A-97AC-8797002D54F2}"/>
                </a:ext>
              </a:extLst>
            </p:cNvPr>
            <p:cNvSpPr>
              <a:spLocks noChangeArrowheads="1"/>
            </p:cNvSpPr>
            <p:nvPr/>
          </p:nvSpPr>
          <p:spPr bwMode="auto">
            <a:xfrm>
              <a:off x="4437" y="3606"/>
              <a:ext cx="136" cy="18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50</a:t>
              </a:r>
            </a:p>
          </p:txBody>
        </p:sp>
        <p:sp>
          <p:nvSpPr>
            <p:cNvPr id="37" name="Rectangle 82">
              <a:extLst>
                <a:ext uri="{FF2B5EF4-FFF2-40B4-BE49-F238E27FC236}">
                  <a16:creationId xmlns:a16="http://schemas.microsoft.com/office/drawing/2014/main" id="{C45BF128-85CC-4F70-89C5-11C8CC8C4CB5}"/>
                </a:ext>
              </a:extLst>
            </p:cNvPr>
            <p:cNvSpPr>
              <a:spLocks noChangeArrowheads="1"/>
            </p:cNvSpPr>
            <p:nvPr/>
          </p:nvSpPr>
          <p:spPr bwMode="auto">
            <a:xfrm>
              <a:off x="4619" y="3605"/>
              <a:ext cx="136" cy="181"/>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51</a:t>
              </a:r>
            </a:p>
          </p:txBody>
        </p:sp>
        <p:sp>
          <p:nvSpPr>
            <p:cNvPr id="38" name="Rectangle 83">
              <a:extLst>
                <a:ext uri="{FF2B5EF4-FFF2-40B4-BE49-F238E27FC236}">
                  <a16:creationId xmlns:a16="http://schemas.microsoft.com/office/drawing/2014/main" id="{C7B3C7B6-DB22-4F17-AEBC-6A4A2C49965E}"/>
                </a:ext>
              </a:extLst>
            </p:cNvPr>
            <p:cNvSpPr>
              <a:spLocks noChangeArrowheads="1"/>
            </p:cNvSpPr>
            <p:nvPr/>
          </p:nvSpPr>
          <p:spPr bwMode="auto">
            <a:xfrm>
              <a:off x="4801" y="3604"/>
              <a:ext cx="136" cy="181"/>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52</a:t>
              </a:r>
            </a:p>
          </p:txBody>
        </p:sp>
        <p:sp>
          <p:nvSpPr>
            <p:cNvPr id="39" name="Rectangle 84">
              <a:extLst>
                <a:ext uri="{FF2B5EF4-FFF2-40B4-BE49-F238E27FC236}">
                  <a16:creationId xmlns:a16="http://schemas.microsoft.com/office/drawing/2014/main" id="{1E0D8B5A-1767-4EF3-A115-8C051A377AE7}"/>
                </a:ext>
              </a:extLst>
            </p:cNvPr>
            <p:cNvSpPr>
              <a:spLocks noChangeArrowheads="1"/>
            </p:cNvSpPr>
            <p:nvPr/>
          </p:nvSpPr>
          <p:spPr bwMode="auto">
            <a:xfrm>
              <a:off x="4983" y="3603"/>
              <a:ext cx="136" cy="181"/>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53</a:t>
              </a:r>
            </a:p>
          </p:txBody>
        </p:sp>
        <p:sp>
          <p:nvSpPr>
            <p:cNvPr id="40" name="Rectangle 85">
              <a:extLst>
                <a:ext uri="{FF2B5EF4-FFF2-40B4-BE49-F238E27FC236}">
                  <a16:creationId xmlns:a16="http://schemas.microsoft.com/office/drawing/2014/main" id="{67C13B56-C585-49ED-8E43-C48BC6533E4B}"/>
                </a:ext>
              </a:extLst>
            </p:cNvPr>
            <p:cNvSpPr>
              <a:spLocks noChangeArrowheads="1"/>
            </p:cNvSpPr>
            <p:nvPr/>
          </p:nvSpPr>
          <p:spPr bwMode="auto">
            <a:xfrm>
              <a:off x="5165" y="3602"/>
              <a:ext cx="136" cy="181"/>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54</a:t>
              </a:r>
            </a:p>
          </p:txBody>
        </p:sp>
        <p:sp>
          <p:nvSpPr>
            <p:cNvPr id="41" name="Rectangle 86">
              <a:extLst>
                <a:ext uri="{FF2B5EF4-FFF2-40B4-BE49-F238E27FC236}">
                  <a16:creationId xmlns:a16="http://schemas.microsoft.com/office/drawing/2014/main" id="{3A9DAD75-E51A-44BB-8BBF-5058ED153488}"/>
                </a:ext>
              </a:extLst>
            </p:cNvPr>
            <p:cNvSpPr>
              <a:spLocks noChangeArrowheads="1"/>
            </p:cNvSpPr>
            <p:nvPr/>
          </p:nvSpPr>
          <p:spPr bwMode="auto">
            <a:xfrm>
              <a:off x="5347" y="3601"/>
              <a:ext cx="136" cy="181"/>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55</a:t>
              </a:r>
            </a:p>
          </p:txBody>
        </p:sp>
        <p:sp>
          <p:nvSpPr>
            <p:cNvPr id="42" name="Text Box 87">
              <a:extLst>
                <a:ext uri="{FF2B5EF4-FFF2-40B4-BE49-F238E27FC236}">
                  <a16:creationId xmlns:a16="http://schemas.microsoft.com/office/drawing/2014/main" id="{3FB209BE-AD98-4289-8401-B97E26ECCEB9}"/>
                </a:ext>
              </a:extLst>
            </p:cNvPr>
            <p:cNvSpPr txBox="1">
              <a:spLocks noChangeArrowheads="1"/>
            </p:cNvSpPr>
            <p:nvPr/>
          </p:nvSpPr>
          <p:spPr bwMode="auto">
            <a:xfrm>
              <a:off x="1279" y="3921"/>
              <a:ext cx="155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r>
                <a:rPr kumimoji="0" lang="zh-CN" altLang="en-US" sz="2000" b="0">
                  <a:latin typeface="Arial" panose="020B0604020202020204" pitchFamily="34" charset="0"/>
                  <a:ea typeface="黑体" panose="02010609060101010101" pitchFamily="49" charset="-122"/>
                </a:rPr>
                <a:t>已发送但未收到确认</a:t>
              </a:r>
            </a:p>
          </p:txBody>
        </p:sp>
        <p:sp>
          <p:nvSpPr>
            <p:cNvPr id="43" name="Rectangle 88">
              <a:extLst>
                <a:ext uri="{FF2B5EF4-FFF2-40B4-BE49-F238E27FC236}">
                  <a16:creationId xmlns:a16="http://schemas.microsoft.com/office/drawing/2014/main" id="{2397F33A-2BF8-40DD-AB00-98F21E1E2568}"/>
                </a:ext>
              </a:extLst>
            </p:cNvPr>
            <p:cNvSpPr>
              <a:spLocks noChangeArrowheads="1"/>
            </p:cNvSpPr>
            <p:nvPr/>
          </p:nvSpPr>
          <p:spPr bwMode="auto">
            <a:xfrm>
              <a:off x="5524" y="3601"/>
              <a:ext cx="136" cy="181"/>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600" b="0"/>
                <a:t>56</a:t>
              </a:r>
            </a:p>
          </p:txBody>
        </p:sp>
        <p:sp>
          <p:nvSpPr>
            <p:cNvPr id="44" name="AutoShape 89">
              <a:extLst>
                <a:ext uri="{FF2B5EF4-FFF2-40B4-BE49-F238E27FC236}">
                  <a16:creationId xmlns:a16="http://schemas.microsoft.com/office/drawing/2014/main" id="{DD68129F-65A6-4529-A0EE-4376579B163D}"/>
                </a:ext>
              </a:extLst>
            </p:cNvPr>
            <p:cNvSpPr>
              <a:spLocks/>
            </p:cNvSpPr>
            <p:nvPr/>
          </p:nvSpPr>
          <p:spPr bwMode="auto">
            <a:xfrm rot="5400000">
              <a:off x="3707" y="2668"/>
              <a:ext cx="116" cy="1587"/>
            </a:xfrm>
            <a:prstGeom prst="leftBrace">
              <a:avLst>
                <a:gd name="adj1" fmla="val 114009"/>
                <a:gd name="adj2" fmla="val 50000"/>
              </a:avLst>
            </a:pr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45" name="Text Box 90">
              <a:extLst>
                <a:ext uri="{FF2B5EF4-FFF2-40B4-BE49-F238E27FC236}">
                  <a16:creationId xmlns:a16="http://schemas.microsoft.com/office/drawing/2014/main" id="{D68F5C8F-1316-4F8C-B781-4B369E1CEB73}"/>
                </a:ext>
              </a:extLst>
            </p:cNvPr>
            <p:cNvSpPr txBox="1">
              <a:spLocks noChangeArrowheads="1"/>
            </p:cNvSpPr>
            <p:nvPr/>
          </p:nvSpPr>
          <p:spPr bwMode="auto">
            <a:xfrm>
              <a:off x="3288" y="3127"/>
              <a:ext cx="996" cy="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r>
                <a:rPr kumimoji="0" lang="zh-CN" altLang="en-US" sz="2000" b="0">
                  <a:ea typeface="黑体" panose="02010609060101010101" pitchFamily="49" charset="-122"/>
                </a:rPr>
                <a:t>可用窗口＝</a:t>
              </a:r>
              <a:r>
                <a:rPr kumimoji="0" lang="en-US" altLang="zh-CN" sz="2000" b="0">
                  <a:ea typeface="黑体" panose="02010609060101010101" pitchFamily="49" charset="-122"/>
                </a:rPr>
                <a:t>9</a:t>
              </a:r>
            </a:p>
          </p:txBody>
        </p:sp>
        <p:sp>
          <p:nvSpPr>
            <p:cNvPr id="46" name="Line 91">
              <a:extLst>
                <a:ext uri="{FF2B5EF4-FFF2-40B4-BE49-F238E27FC236}">
                  <a16:creationId xmlns:a16="http://schemas.microsoft.com/office/drawing/2014/main" id="{EF05C818-2D05-46DE-8C4A-656F87A8F4A1}"/>
                </a:ext>
              </a:extLst>
            </p:cNvPr>
            <p:cNvSpPr>
              <a:spLocks noChangeShapeType="1"/>
            </p:cNvSpPr>
            <p:nvPr/>
          </p:nvSpPr>
          <p:spPr bwMode="auto">
            <a:xfrm>
              <a:off x="945" y="2975"/>
              <a:ext cx="5" cy="85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47" name="Text Box 92">
              <a:extLst>
                <a:ext uri="{FF2B5EF4-FFF2-40B4-BE49-F238E27FC236}">
                  <a16:creationId xmlns:a16="http://schemas.microsoft.com/office/drawing/2014/main" id="{8BEA015F-0346-4402-8925-322F03A8CC7B}"/>
                </a:ext>
              </a:extLst>
            </p:cNvPr>
            <p:cNvSpPr txBox="1">
              <a:spLocks noChangeArrowheads="1"/>
            </p:cNvSpPr>
            <p:nvPr/>
          </p:nvSpPr>
          <p:spPr bwMode="auto">
            <a:xfrm>
              <a:off x="4330" y="2601"/>
              <a:ext cx="500"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kumimoji="0" lang="zh-CN" altLang="en-US" b="0">
                  <a:ea typeface="黑体" panose="02010609060101010101" pitchFamily="49" charset="-122"/>
                </a:rPr>
                <a:t>前沿</a:t>
              </a:r>
            </a:p>
          </p:txBody>
        </p:sp>
        <p:sp>
          <p:nvSpPr>
            <p:cNvPr id="48" name="Text Box 93">
              <a:extLst>
                <a:ext uri="{FF2B5EF4-FFF2-40B4-BE49-F238E27FC236}">
                  <a16:creationId xmlns:a16="http://schemas.microsoft.com/office/drawing/2014/main" id="{76D1DDF1-7338-4D6D-9FF0-81BC43EA7517}"/>
                </a:ext>
              </a:extLst>
            </p:cNvPr>
            <p:cNvSpPr txBox="1">
              <a:spLocks noChangeArrowheads="1"/>
            </p:cNvSpPr>
            <p:nvPr/>
          </p:nvSpPr>
          <p:spPr bwMode="auto">
            <a:xfrm>
              <a:off x="706" y="2601"/>
              <a:ext cx="500"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lgn="ctr"/>
              <a:r>
                <a:rPr kumimoji="0" lang="zh-CN" altLang="en-US" b="0">
                  <a:ea typeface="黑体" panose="02010609060101010101" pitchFamily="49" charset="-122"/>
                </a:rPr>
                <a:t>后沿</a:t>
              </a:r>
            </a:p>
          </p:txBody>
        </p:sp>
        <p:sp>
          <p:nvSpPr>
            <p:cNvPr id="49" name="Line 94">
              <a:extLst>
                <a:ext uri="{FF2B5EF4-FFF2-40B4-BE49-F238E27FC236}">
                  <a16:creationId xmlns:a16="http://schemas.microsoft.com/office/drawing/2014/main" id="{48224D73-6ABD-4986-9B5C-43EB75E75C87}"/>
                </a:ext>
              </a:extLst>
            </p:cNvPr>
            <p:cNvSpPr>
              <a:spLocks noChangeShapeType="1"/>
            </p:cNvSpPr>
            <p:nvPr/>
          </p:nvSpPr>
          <p:spPr bwMode="auto">
            <a:xfrm>
              <a:off x="4579" y="2966"/>
              <a:ext cx="5" cy="85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50" name="Line 95">
              <a:extLst>
                <a:ext uri="{FF2B5EF4-FFF2-40B4-BE49-F238E27FC236}">
                  <a16:creationId xmlns:a16="http://schemas.microsoft.com/office/drawing/2014/main" id="{7498D0B7-2C3A-44A2-99B9-61DEC9FE6B07}"/>
                </a:ext>
              </a:extLst>
            </p:cNvPr>
            <p:cNvSpPr>
              <a:spLocks noChangeShapeType="1"/>
            </p:cNvSpPr>
            <p:nvPr/>
          </p:nvSpPr>
          <p:spPr bwMode="auto">
            <a:xfrm flipH="1" flipV="1">
              <a:off x="1066" y="3838"/>
              <a:ext cx="6" cy="322"/>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sp>
        <p:nvSpPr>
          <p:cNvPr id="51" name="矩形 50">
            <a:extLst>
              <a:ext uri="{FF2B5EF4-FFF2-40B4-BE49-F238E27FC236}">
                <a16:creationId xmlns:a16="http://schemas.microsoft.com/office/drawing/2014/main" id="{C5C612DD-55A9-49B6-B703-83908AA535B0}"/>
              </a:ext>
            </a:extLst>
          </p:cNvPr>
          <p:cNvSpPr/>
          <p:nvPr/>
        </p:nvSpPr>
        <p:spPr>
          <a:xfrm>
            <a:off x="961995" y="1180522"/>
            <a:ext cx="2606804" cy="461665"/>
          </a:xfrm>
          <a:prstGeom prst="rect">
            <a:avLst/>
          </a:prstGeom>
        </p:spPr>
        <p:txBody>
          <a:bodyPr wrap="none">
            <a:spAutoFit/>
          </a:bodyPr>
          <a:lstStyle/>
          <a:p>
            <a:r>
              <a:rPr lang="en-US" altLang="zh-CN" dirty="0"/>
              <a:t>1.</a:t>
            </a:r>
            <a:r>
              <a:rPr lang="zh-CN" altLang="en-US" dirty="0"/>
              <a:t>发送窗口的结构</a:t>
            </a:r>
          </a:p>
        </p:txBody>
      </p:sp>
    </p:spTree>
    <p:extLst>
      <p:ext uri="{BB962C8B-B14F-4D97-AF65-F5344CB8AC3E}">
        <p14:creationId xmlns:p14="http://schemas.microsoft.com/office/powerpoint/2010/main" val="828392075"/>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2">
            <a:extLst>
              <a:ext uri="{FF2B5EF4-FFF2-40B4-BE49-F238E27FC236}">
                <a16:creationId xmlns:a16="http://schemas.microsoft.com/office/drawing/2014/main" id="{2C7CE592-7E52-4071-87D9-2A042FD4522A}"/>
              </a:ext>
            </a:extLst>
          </p:cNvPr>
          <p:cNvSpPr>
            <a:spLocks noChangeShapeType="1"/>
          </p:cNvSpPr>
          <p:nvPr/>
        </p:nvSpPr>
        <p:spPr bwMode="auto">
          <a:xfrm flipV="1">
            <a:off x="1491456" y="2443336"/>
            <a:ext cx="5768975" cy="11113"/>
          </a:xfrm>
          <a:prstGeom prst="line">
            <a:avLst/>
          </a:prstGeom>
          <a:noFill/>
          <a:ln w="127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Text Box 3">
            <a:extLst>
              <a:ext uri="{FF2B5EF4-FFF2-40B4-BE49-F238E27FC236}">
                <a16:creationId xmlns:a16="http://schemas.microsoft.com/office/drawing/2014/main" id="{23E7F373-B9C1-4AA5-8371-2AF4D0EB1BCA}"/>
              </a:ext>
            </a:extLst>
          </p:cNvPr>
          <p:cNvSpPr txBox="1">
            <a:spLocks noChangeArrowheads="1"/>
          </p:cNvSpPr>
          <p:nvPr/>
        </p:nvSpPr>
        <p:spPr bwMode="auto">
          <a:xfrm>
            <a:off x="7381081" y="3626024"/>
            <a:ext cx="1454150"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不允许发送</a:t>
            </a:r>
          </a:p>
        </p:txBody>
      </p:sp>
      <p:sp>
        <p:nvSpPr>
          <p:cNvPr id="7" name="Text Box 4">
            <a:extLst>
              <a:ext uri="{FF2B5EF4-FFF2-40B4-BE49-F238E27FC236}">
                <a16:creationId xmlns:a16="http://schemas.microsoft.com/office/drawing/2014/main" id="{BDC57892-6BDE-4F88-BCD0-4646F98799A2}"/>
              </a:ext>
            </a:extLst>
          </p:cNvPr>
          <p:cNvSpPr txBox="1">
            <a:spLocks noChangeArrowheads="1"/>
          </p:cNvSpPr>
          <p:nvPr/>
        </p:nvSpPr>
        <p:spPr bwMode="auto">
          <a:xfrm>
            <a:off x="175419" y="3626024"/>
            <a:ext cx="1200150" cy="7016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已发送并</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收到确认</a:t>
            </a:r>
          </a:p>
        </p:txBody>
      </p:sp>
      <p:sp>
        <p:nvSpPr>
          <p:cNvPr id="8" name="Text Box 5">
            <a:extLst>
              <a:ext uri="{FF2B5EF4-FFF2-40B4-BE49-F238E27FC236}">
                <a16:creationId xmlns:a16="http://schemas.microsoft.com/office/drawing/2014/main" id="{15457992-DB6E-430C-AF84-13455D1CC6B6}"/>
              </a:ext>
            </a:extLst>
          </p:cNvPr>
          <p:cNvSpPr txBox="1">
            <a:spLocks noChangeArrowheads="1"/>
          </p:cNvSpPr>
          <p:nvPr/>
        </p:nvSpPr>
        <p:spPr bwMode="auto">
          <a:xfrm>
            <a:off x="2972594" y="2219499"/>
            <a:ext cx="2230437"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A </a:t>
            </a: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的发送窗口＝</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20</a:t>
            </a:r>
          </a:p>
        </p:txBody>
      </p:sp>
      <p:sp>
        <p:nvSpPr>
          <p:cNvPr id="9" name="Text Box 6">
            <a:extLst>
              <a:ext uri="{FF2B5EF4-FFF2-40B4-BE49-F238E27FC236}">
                <a16:creationId xmlns:a16="http://schemas.microsoft.com/office/drawing/2014/main" id="{FDC79B07-223B-46E8-8CF7-25FAF6302BF2}"/>
              </a:ext>
            </a:extLst>
          </p:cNvPr>
          <p:cNvSpPr txBox="1">
            <a:spLocks noChangeArrowheads="1"/>
          </p:cNvSpPr>
          <p:nvPr/>
        </p:nvSpPr>
        <p:spPr bwMode="auto">
          <a:xfrm>
            <a:off x="4761706" y="3792711"/>
            <a:ext cx="2470150"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rPr>
              <a:t>允许发送但尚未发送</a:t>
            </a:r>
          </a:p>
        </p:txBody>
      </p:sp>
      <p:sp>
        <p:nvSpPr>
          <p:cNvPr id="10" name="Rectangle 7">
            <a:extLst>
              <a:ext uri="{FF2B5EF4-FFF2-40B4-BE49-F238E27FC236}">
                <a16:creationId xmlns:a16="http://schemas.microsoft.com/office/drawing/2014/main" id="{21FB3823-B596-4B50-A480-E4B1DE0E5D13}"/>
              </a:ext>
            </a:extLst>
          </p:cNvPr>
          <p:cNvSpPr>
            <a:spLocks noChangeArrowheads="1"/>
          </p:cNvSpPr>
          <p:nvPr/>
        </p:nvSpPr>
        <p:spPr bwMode="auto">
          <a:xfrm>
            <a:off x="1497806" y="3132311"/>
            <a:ext cx="5767388" cy="649288"/>
          </a:xfrm>
          <a:prstGeom prst="rect">
            <a:avLst/>
          </a:prstGeom>
          <a:solidFill>
            <a:srgbClr val="99CCFF"/>
          </a:solidFill>
          <a:ln>
            <a:noFill/>
          </a:ln>
          <a:effectLst>
            <a:outerShdw dist="35921" dir="2700000" algn="ctr" rotWithShape="0">
              <a:srgbClr val="578963"/>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Rectangle 8">
            <a:extLst>
              <a:ext uri="{FF2B5EF4-FFF2-40B4-BE49-F238E27FC236}">
                <a16:creationId xmlns:a16="http://schemas.microsoft.com/office/drawing/2014/main" id="{04B70998-273B-49B1-BCA3-9221D974E51E}"/>
              </a:ext>
            </a:extLst>
          </p:cNvPr>
          <p:cNvSpPr>
            <a:spLocks noChangeArrowheads="1"/>
          </p:cNvSpPr>
          <p:nvPr/>
        </p:nvSpPr>
        <p:spPr bwMode="auto">
          <a:xfrm>
            <a:off x="92869" y="3348211"/>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26</a:t>
            </a:r>
          </a:p>
        </p:txBody>
      </p:sp>
      <p:sp>
        <p:nvSpPr>
          <p:cNvPr id="12" name="Rectangle 9">
            <a:extLst>
              <a:ext uri="{FF2B5EF4-FFF2-40B4-BE49-F238E27FC236}">
                <a16:creationId xmlns:a16="http://schemas.microsoft.com/office/drawing/2014/main" id="{9CE1BDE8-2445-4078-8F39-AB4F20A86188}"/>
              </a:ext>
            </a:extLst>
          </p:cNvPr>
          <p:cNvSpPr>
            <a:spLocks noChangeArrowheads="1"/>
          </p:cNvSpPr>
          <p:nvPr/>
        </p:nvSpPr>
        <p:spPr bwMode="auto">
          <a:xfrm>
            <a:off x="381794" y="3346624"/>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27</a:t>
            </a:r>
          </a:p>
        </p:txBody>
      </p:sp>
      <p:sp>
        <p:nvSpPr>
          <p:cNvPr id="13" name="Rectangle 10">
            <a:extLst>
              <a:ext uri="{FF2B5EF4-FFF2-40B4-BE49-F238E27FC236}">
                <a16:creationId xmlns:a16="http://schemas.microsoft.com/office/drawing/2014/main" id="{E1022552-05EC-4940-9F04-C4E71A67122E}"/>
              </a:ext>
            </a:extLst>
          </p:cNvPr>
          <p:cNvSpPr>
            <a:spLocks noChangeArrowheads="1"/>
          </p:cNvSpPr>
          <p:nvPr/>
        </p:nvSpPr>
        <p:spPr bwMode="auto">
          <a:xfrm>
            <a:off x="670719" y="3345036"/>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28</a:t>
            </a:r>
          </a:p>
        </p:txBody>
      </p:sp>
      <p:sp>
        <p:nvSpPr>
          <p:cNvPr id="14" name="Rectangle 11">
            <a:extLst>
              <a:ext uri="{FF2B5EF4-FFF2-40B4-BE49-F238E27FC236}">
                <a16:creationId xmlns:a16="http://schemas.microsoft.com/office/drawing/2014/main" id="{C2A4215E-6784-4FBC-8038-8394AD9FDDD6}"/>
              </a:ext>
            </a:extLst>
          </p:cNvPr>
          <p:cNvSpPr>
            <a:spLocks noChangeArrowheads="1"/>
          </p:cNvSpPr>
          <p:nvPr/>
        </p:nvSpPr>
        <p:spPr bwMode="auto">
          <a:xfrm>
            <a:off x="959644" y="3343449"/>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29</a:t>
            </a:r>
          </a:p>
        </p:txBody>
      </p:sp>
      <p:sp>
        <p:nvSpPr>
          <p:cNvPr id="15" name="Rectangle 12">
            <a:extLst>
              <a:ext uri="{FF2B5EF4-FFF2-40B4-BE49-F238E27FC236}">
                <a16:creationId xmlns:a16="http://schemas.microsoft.com/office/drawing/2014/main" id="{E5342D68-BB79-49B8-B885-E31DC824D804}"/>
              </a:ext>
            </a:extLst>
          </p:cNvPr>
          <p:cNvSpPr>
            <a:spLocks noChangeArrowheads="1"/>
          </p:cNvSpPr>
          <p:nvPr/>
        </p:nvSpPr>
        <p:spPr bwMode="auto">
          <a:xfrm>
            <a:off x="1248569" y="3341861"/>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30</a:t>
            </a:r>
          </a:p>
        </p:txBody>
      </p:sp>
      <p:sp>
        <p:nvSpPr>
          <p:cNvPr id="16" name="Rectangle 13">
            <a:extLst>
              <a:ext uri="{FF2B5EF4-FFF2-40B4-BE49-F238E27FC236}">
                <a16:creationId xmlns:a16="http://schemas.microsoft.com/office/drawing/2014/main" id="{69B2D53C-4642-4BDA-A67C-EDBFB5BD9914}"/>
              </a:ext>
            </a:extLst>
          </p:cNvPr>
          <p:cNvSpPr>
            <a:spLocks noChangeArrowheads="1"/>
          </p:cNvSpPr>
          <p:nvPr/>
        </p:nvSpPr>
        <p:spPr bwMode="auto">
          <a:xfrm>
            <a:off x="1537494" y="3340274"/>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31</a:t>
            </a:r>
          </a:p>
        </p:txBody>
      </p:sp>
      <p:sp>
        <p:nvSpPr>
          <p:cNvPr id="17" name="Rectangle 14">
            <a:extLst>
              <a:ext uri="{FF2B5EF4-FFF2-40B4-BE49-F238E27FC236}">
                <a16:creationId xmlns:a16="http://schemas.microsoft.com/office/drawing/2014/main" id="{810D1865-43D9-4EFB-A541-AF609C2F0700}"/>
              </a:ext>
            </a:extLst>
          </p:cNvPr>
          <p:cNvSpPr>
            <a:spLocks noChangeArrowheads="1"/>
          </p:cNvSpPr>
          <p:nvPr/>
        </p:nvSpPr>
        <p:spPr bwMode="auto">
          <a:xfrm>
            <a:off x="1826419" y="3338686"/>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32</a:t>
            </a:r>
          </a:p>
        </p:txBody>
      </p:sp>
      <p:sp>
        <p:nvSpPr>
          <p:cNvPr id="18" name="Rectangle 15">
            <a:extLst>
              <a:ext uri="{FF2B5EF4-FFF2-40B4-BE49-F238E27FC236}">
                <a16:creationId xmlns:a16="http://schemas.microsoft.com/office/drawing/2014/main" id="{11A40545-BACB-47A3-BB14-331249E93294}"/>
              </a:ext>
            </a:extLst>
          </p:cNvPr>
          <p:cNvSpPr>
            <a:spLocks noChangeArrowheads="1"/>
          </p:cNvSpPr>
          <p:nvPr/>
        </p:nvSpPr>
        <p:spPr bwMode="auto">
          <a:xfrm>
            <a:off x="2115344" y="3337099"/>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33</a:t>
            </a:r>
          </a:p>
        </p:txBody>
      </p:sp>
      <p:sp>
        <p:nvSpPr>
          <p:cNvPr id="19" name="Rectangle 16">
            <a:extLst>
              <a:ext uri="{FF2B5EF4-FFF2-40B4-BE49-F238E27FC236}">
                <a16:creationId xmlns:a16="http://schemas.microsoft.com/office/drawing/2014/main" id="{43DB25A6-BB59-403A-93D5-8BCAAA819613}"/>
              </a:ext>
            </a:extLst>
          </p:cNvPr>
          <p:cNvSpPr>
            <a:spLocks noChangeArrowheads="1"/>
          </p:cNvSpPr>
          <p:nvPr/>
        </p:nvSpPr>
        <p:spPr bwMode="auto">
          <a:xfrm>
            <a:off x="2404269" y="3335511"/>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34</a:t>
            </a:r>
          </a:p>
        </p:txBody>
      </p:sp>
      <p:sp>
        <p:nvSpPr>
          <p:cNvPr id="20" name="Rectangle 17">
            <a:extLst>
              <a:ext uri="{FF2B5EF4-FFF2-40B4-BE49-F238E27FC236}">
                <a16:creationId xmlns:a16="http://schemas.microsoft.com/office/drawing/2014/main" id="{15F0972D-B056-488C-AA11-CC2DAD861042}"/>
              </a:ext>
            </a:extLst>
          </p:cNvPr>
          <p:cNvSpPr>
            <a:spLocks noChangeArrowheads="1"/>
          </p:cNvSpPr>
          <p:nvPr/>
        </p:nvSpPr>
        <p:spPr bwMode="auto">
          <a:xfrm>
            <a:off x="2693194" y="3333924"/>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35</a:t>
            </a:r>
          </a:p>
        </p:txBody>
      </p:sp>
      <p:sp>
        <p:nvSpPr>
          <p:cNvPr id="21" name="Rectangle 18">
            <a:extLst>
              <a:ext uri="{FF2B5EF4-FFF2-40B4-BE49-F238E27FC236}">
                <a16:creationId xmlns:a16="http://schemas.microsoft.com/office/drawing/2014/main" id="{6C70600C-0B13-4DB2-A0CA-7F7CD86AB4D6}"/>
              </a:ext>
            </a:extLst>
          </p:cNvPr>
          <p:cNvSpPr>
            <a:spLocks noChangeArrowheads="1"/>
          </p:cNvSpPr>
          <p:nvPr/>
        </p:nvSpPr>
        <p:spPr bwMode="auto">
          <a:xfrm>
            <a:off x="2982119" y="3332336"/>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36</a:t>
            </a:r>
          </a:p>
        </p:txBody>
      </p:sp>
      <p:sp>
        <p:nvSpPr>
          <p:cNvPr id="22" name="Rectangle 19">
            <a:extLst>
              <a:ext uri="{FF2B5EF4-FFF2-40B4-BE49-F238E27FC236}">
                <a16:creationId xmlns:a16="http://schemas.microsoft.com/office/drawing/2014/main" id="{1C2EAC5C-A3BE-479E-9B09-52AAB3307A08}"/>
              </a:ext>
            </a:extLst>
          </p:cNvPr>
          <p:cNvSpPr>
            <a:spLocks noChangeArrowheads="1"/>
          </p:cNvSpPr>
          <p:nvPr/>
        </p:nvSpPr>
        <p:spPr bwMode="auto">
          <a:xfrm>
            <a:off x="3271044" y="3330749"/>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37</a:t>
            </a:r>
          </a:p>
        </p:txBody>
      </p:sp>
      <p:sp>
        <p:nvSpPr>
          <p:cNvPr id="23" name="Rectangle 20">
            <a:extLst>
              <a:ext uri="{FF2B5EF4-FFF2-40B4-BE49-F238E27FC236}">
                <a16:creationId xmlns:a16="http://schemas.microsoft.com/office/drawing/2014/main" id="{46F32635-BCF7-4AE3-B73A-4298A62CF22F}"/>
              </a:ext>
            </a:extLst>
          </p:cNvPr>
          <p:cNvSpPr>
            <a:spLocks noChangeArrowheads="1"/>
          </p:cNvSpPr>
          <p:nvPr/>
        </p:nvSpPr>
        <p:spPr bwMode="auto">
          <a:xfrm>
            <a:off x="3559969" y="3329161"/>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38</a:t>
            </a:r>
          </a:p>
        </p:txBody>
      </p:sp>
      <p:sp>
        <p:nvSpPr>
          <p:cNvPr id="24" name="Rectangle 21">
            <a:extLst>
              <a:ext uri="{FF2B5EF4-FFF2-40B4-BE49-F238E27FC236}">
                <a16:creationId xmlns:a16="http://schemas.microsoft.com/office/drawing/2014/main" id="{49916F31-C764-41E8-9422-A07D13CECFF4}"/>
              </a:ext>
            </a:extLst>
          </p:cNvPr>
          <p:cNvSpPr>
            <a:spLocks noChangeArrowheads="1"/>
          </p:cNvSpPr>
          <p:nvPr/>
        </p:nvSpPr>
        <p:spPr bwMode="auto">
          <a:xfrm>
            <a:off x="3848894" y="3327574"/>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39</a:t>
            </a:r>
          </a:p>
        </p:txBody>
      </p:sp>
      <p:sp>
        <p:nvSpPr>
          <p:cNvPr id="25" name="Rectangle 22">
            <a:extLst>
              <a:ext uri="{FF2B5EF4-FFF2-40B4-BE49-F238E27FC236}">
                <a16:creationId xmlns:a16="http://schemas.microsoft.com/office/drawing/2014/main" id="{8E08429A-2A57-44C3-8556-CF9F7031DDF3}"/>
              </a:ext>
            </a:extLst>
          </p:cNvPr>
          <p:cNvSpPr>
            <a:spLocks noChangeArrowheads="1"/>
          </p:cNvSpPr>
          <p:nvPr/>
        </p:nvSpPr>
        <p:spPr bwMode="auto">
          <a:xfrm>
            <a:off x="4137819" y="3325986"/>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40</a:t>
            </a:r>
          </a:p>
        </p:txBody>
      </p:sp>
      <p:sp>
        <p:nvSpPr>
          <p:cNvPr id="26" name="Rectangle 23">
            <a:extLst>
              <a:ext uri="{FF2B5EF4-FFF2-40B4-BE49-F238E27FC236}">
                <a16:creationId xmlns:a16="http://schemas.microsoft.com/office/drawing/2014/main" id="{71A73071-FE3A-466F-9D5D-A660FFC05FF2}"/>
              </a:ext>
            </a:extLst>
          </p:cNvPr>
          <p:cNvSpPr>
            <a:spLocks noChangeArrowheads="1"/>
          </p:cNvSpPr>
          <p:nvPr/>
        </p:nvSpPr>
        <p:spPr bwMode="auto">
          <a:xfrm>
            <a:off x="4426744" y="3324399"/>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41</a:t>
            </a:r>
          </a:p>
        </p:txBody>
      </p:sp>
      <p:sp>
        <p:nvSpPr>
          <p:cNvPr id="27" name="Rectangle 24">
            <a:extLst>
              <a:ext uri="{FF2B5EF4-FFF2-40B4-BE49-F238E27FC236}">
                <a16:creationId xmlns:a16="http://schemas.microsoft.com/office/drawing/2014/main" id="{C4AE9C75-88BE-4713-B6A0-10932CF444B9}"/>
              </a:ext>
            </a:extLst>
          </p:cNvPr>
          <p:cNvSpPr>
            <a:spLocks noChangeArrowheads="1"/>
          </p:cNvSpPr>
          <p:nvPr/>
        </p:nvSpPr>
        <p:spPr bwMode="auto">
          <a:xfrm>
            <a:off x="4715669" y="3322811"/>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42</a:t>
            </a:r>
          </a:p>
        </p:txBody>
      </p:sp>
      <p:sp>
        <p:nvSpPr>
          <p:cNvPr id="28" name="Rectangle 25">
            <a:extLst>
              <a:ext uri="{FF2B5EF4-FFF2-40B4-BE49-F238E27FC236}">
                <a16:creationId xmlns:a16="http://schemas.microsoft.com/office/drawing/2014/main" id="{1AC06392-A87B-47A8-B86E-4055989135E3}"/>
              </a:ext>
            </a:extLst>
          </p:cNvPr>
          <p:cNvSpPr>
            <a:spLocks noChangeArrowheads="1"/>
          </p:cNvSpPr>
          <p:nvPr/>
        </p:nvSpPr>
        <p:spPr bwMode="auto">
          <a:xfrm>
            <a:off x="5004594" y="3321224"/>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43</a:t>
            </a:r>
          </a:p>
        </p:txBody>
      </p:sp>
      <p:sp>
        <p:nvSpPr>
          <p:cNvPr id="29" name="Rectangle 26">
            <a:extLst>
              <a:ext uri="{FF2B5EF4-FFF2-40B4-BE49-F238E27FC236}">
                <a16:creationId xmlns:a16="http://schemas.microsoft.com/office/drawing/2014/main" id="{3B7E7ABA-2916-4B5F-BF78-CE23305E0B1E}"/>
              </a:ext>
            </a:extLst>
          </p:cNvPr>
          <p:cNvSpPr>
            <a:spLocks noChangeArrowheads="1"/>
          </p:cNvSpPr>
          <p:nvPr/>
        </p:nvSpPr>
        <p:spPr bwMode="auto">
          <a:xfrm>
            <a:off x="5293519" y="3319636"/>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44</a:t>
            </a:r>
          </a:p>
        </p:txBody>
      </p:sp>
      <p:sp>
        <p:nvSpPr>
          <p:cNvPr id="30" name="Rectangle 27">
            <a:extLst>
              <a:ext uri="{FF2B5EF4-FFF2-40B4-BE49-F238E27FC236}">
                <a16:creationId xmlns:a16="http://schemas.microsoft.com/office/drawing/2014/main" id="{1DDD4E41-CCC2-4664-B1E3-ACD93CF64D09}"/>
              </a:ext>
            </a:extLst>
          </p:cNvPr>
          <p:cNvSpPr>
            <a:spLocks noChangeArrowheads="1"/>
          </p:cNvSpPr>
          <p:nvPr/>
        </p:nvSpPr>
        <p:spPr bwMode="auto">
          <a:xfrm>
            <a:off x="5582444" y="3318049"/>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45</a:t>
            </a:r>
          </a:p>
        </p:txBody>
      </p:sp>
      <p:sp>
        <p:nvSpPr>
          <p:cNvPr id="31" name="Rectangle 28">
            <a:extLst>
              <a:ext uri="{FF2B5EF4-FFF2-40B4-BE49-F238E27FC236}">
                <a16:creationId xmlns:a16="http://schemas.microsoft.com/office/drawing/2014/main" id="{D88BE80A-7FF3-437B-A544-17FEAC4948F2}"/>
              </a:ext>
            </a:extLst>
          </p:cNvPr>
          <p:cNvSpPr>
            <a:spLocks noChangeArrowheads="1"/>
          </p:cNvSpPr>
          <p:nvPr/>
        </p:nvSpPr>
        <p:spPr bwMode="auto">
          <a:xfrm>
            <a:off x="5871369" y="3316461"/>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46</a:t>
            </a:r>
          </a:p>
        </p:txBody>
      </p:sp>
      <p:sp>
        <p:nvSpPr>
          <p:cNvPr id="32" name="Rectangle 29">
            <a:extLst>
              <a:ext uri="{FF2B5EF4-FFF2-40B4-BE49-F238E27FC236}">
                <a16:creationId xmlns:a16="http://schemas.microsoft.com/office/drawing/2014/main" id="{A86C1E7D-09DA-4DEC-AE77-CAFA5122C764}"/>
              </a:ext>
            </a:extLst>
          </p:cNvPr>
          <p:cNvSpPr>
            <a:spLocks noChangeArrowheads="1"/>
          </p:cNvSpPr>
          <p:nvPr/>
        </p:nvSpPr>
        <p:spPr bwMode="auto">
          <a:xfrm>
            <a:off x="6160294" y="3314874"/>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47</a:t>
            </a:r>
          </a:p>
        </p:txBody>
      </p:sp>
      <p:sp>
        <p:nvSpPr>
          <p:cNvPr id="33" name="Rectangle 30">
            <a:extLst>
              <a:ext uri="{FF2B5EF4-FFF2-40B4-BE49-F238E27FC236}">
                <a16:creationId xmlns:a16="http://schemas.microsoft.com/office/drawing/2014/main" id="{7EE11361-8D59-44FC-B0A9-5376B52B88B2}"/>
              </a:ext>
            </a:extLst>
          </p:cNvPr>
          <p:cNvSpPr>
            <a:spLocks noChangeArrowheads="1"/>
          </p:cNvSpPr>
          <p:nvPr/>
        </p:nvSpPr>
        <p:spPr bwMode="auto">
          <a:xfrm>
            <a:off x="6449219" y="3313286"/>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48</a:t>
            </a:r>
          </a:p>
        </p:txBody>
      </p:sp>
      <p:sp>
        <p:nvSpPr>
          <p:cNvPr id="34" name="Rectangle 31">
            <a:extLst>
              <a:ext uri="{FF2B5EF4-FFF2-40B4-BE49-F238E27FC236}">
                <a16:creationId xmlns:a16="http://schemas.microsoft.com/office/drawing/2014/main" id="{BA5543FB-DC47-4B2A-84A6-AB2332323424}"/>
              </a:ext>
            </a:extLst>
          </p:cNvPr>
          <p:cNvSpPr>
            <a:spLocks noChangeArrowheads="1"/>
          </p:cNvSpPr>
          <p:nvPr/>
        </p:nvSpPr>
        <p:spPr bwMode="auto">
          <a:xfrm>
            <a:off x="6738144" y="3311699"/>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49</a:t>
            </a:r>
          </a:p>
        </p:txBody>
      </p:sp>
      <p:sp>
        <p:nvSpPr>
          <p:cNvPr id="35" name="Rectangle 32">
            <a:extLst>
              <a:ext uri="{FF2B5EF4-FFF2-40B4-BE49-F238E27FC236}">
                <a16:creationId xmlns:a16="http://schemas.microsoft.com/office/drawing/2014/main" id="{8614F893-A837-4D6C-9CF2-4A8690AEDF4D}"/>
              </a:ext>
            </a:extLst>
          </p:cNvPr>
          <p:cNvSpPr>
            <a:spLocks noChangeArrowheads="1"/>
          </p:cNvSpPr>
          <p:nvPr/>
        </p:nvSpPr>
        <p:spPr bwMode="auto">
          <a:xfrm>
            <a:off x="7027069" y="3310111"/>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50</a:t>
            </a:r>
          </a:p>
        </p:txBody>
      </p:sp>
      <p:sp>
        <p:nvSpPr>
          <p:cNvPr id="36" name="Rectangle 33">
            <a:extLst>
              <a:ext uri="{FF2B5EF4-FFF2-40B4-BE49-F238E27FC236}">
                <a16:creationId xmlns:a16="http://schemas.microsoft.com/office/drawing/2014/main" id="{F75F2ADF-4341-45EA-9699-B665EF3ACA02}"/>
              </a:ext>
            </a:extLst>
          </p:cNvPr>
          <p:cNvSpPr>
            <a:spLocks noChangeArrowheads="1"/>
          </p:cNvSpPr>
          <p:nvPr/>
        </p:nvSpPr>
        <p:spPr bwMode="auto">
          <a:xfrm>
            <a:off x="7315994" y="3308524"/>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51</a:t>
            </a:r>
          </a:p>
        </p:txBody>
      </p:sp>
      <p:sp>
        <p:nvSpPr>
          <p:cNvPr id="37" name="Rectangle 34">
            <a:extLst>
              <a:ext uri="{FF2B5EF4-FFF2-40B4-BE49-F238E27FC236}">
                <a16:creationId xmlns:a16="http://schemas.microsoft.com/office/drawing/2014/main" id="{B930C533-41DA-4DE9-919E-B874CB6B90BB}"/>
              </a:ext>
            </a:extLst>
          </p:cNvPr>
          <p:cNvSpPr>
            <a:spLocks noChangeArrowheads="1"/>
          </p:cNvSpPr>
          <p:nvPr/>
        </p:nvSpPr>
        <p:spPr bwMode="auto">
          <a:xfrm>
            <a:off x="7604919" y="3306936"/>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52</a:t>
            </a:r>
          </a:p>
        </p:txBody>
      </p:sp>
      <p:sp>
        <p:nvSpPr>
          <p:cNvPr id="38" name="Rectangle 35">
            <a:extLst>
              <a:ext uri="{FF2B5EF4-FFF2-40B4-BE49-F238E27FC236}">
                <a16:creationId xmlns:a16="http://schemas.microsoft.com/office/drawing/2014/main" id="{E42EBCD7-BC13-4442-92A6-A7D6F546BD3E}"/>
              </a:ext>
            </a:extLst>
          </p:cNvPr>
          <p:cNvSpPr>
            <a:spLocks noChangeArrowheads="1"/>
          </p:cNvSpPr>
          <p:nvPr/>
        </p:nvSpPr>
        <p:spPr bwMode="auto">
          <a:xfrm>
            <a:off x="7893844" y="3305349"/>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53</a:t>
            </a:r>
          </a:p>
        </p:txBody>
      </p:sp>
      <p:sp>
        <p:nvSpPr>
          <p:cNvPr id="39" name="Rectangle 36">
            <a:extLst>
              <a:ext uri="{FF2B5EF4-FFF2-40B4-BE49-F238E27FC236}">
                <a16:creationId xmlns:a16="http://schemas.microsoft.com/office/drawing/2014/main" id="{78E09FAF-9610-4E50-ADA3-F3E419D2FF17}"/>
              </a:ext>
            </a:extLst>
          </p:cNvPr>
          <p:cNvSpPr>
            <a:spLocks noChangeArrowheads="1"/>
          </p:cNvSpPr>
          <p:nvPr/>
        </p:nvSpPr>
        <p:spPr bwMode="auto">
          <a:xfrm>
            <a:off x="8182769" y="3303761"/>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54</a:t>
            </a:r>
          </a:p>
        </p:txBody>
      </p:sp>
      <p:sp>
        <p:nvSpPr>
          <p:cNvPr id="40" name="Rectangle 37">
            <a:extLst>
              <a:ext uri="{FF2B5EF4-FFF2-40B4-BE49-F238E27FC236}">
                <a16:creationId xmlns:a16="http://schemas.microsoft.com/office/drawing/2014/main" id="{1A6A4137-8747-4D2A-A685-523EC859A8B9}"/>
              </a:ext>
            </a:extLst>
          </p:cNvPr>
          <p:cNvSpPr>
            <a:spLocks noChangeArrowheads="1"/>
          </p:cNvSpPr>
          <p:nvPr/>
        </p:nvSpPr>
        <p:spPr bwMode="auto">
          <a:xfrm>
            <a:off x="8471694" y="3302174"/>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55</a:t>
            </a:r>
          </a:p>
        </p:txBody>
      </p:sp>
      <p:sp>
        <p:nvSpPr>
          <p:cNvPr id="41" name="Text Box 38">
            <a:extLst>
              <a:ext uri="{FF2B5EF4-FFF2-40B4-BE49-F238E27FC236}">
                <a16:creationId xmlns:a16="http://schemas.microsoft.com/office/drawing/2014/main" id="{A3B601CA-C644-4998-908B-C658DA07E463}"/>
              </a:ext>
            </a:extLst>
          </p:cNvPr>
          <p:cNvSpPr txBox="1">
            <a:spLocks noChangeArrowheads="1"/>
          </p:cNvSpPr>
          <p:nvPr/>
        </p:nvSpPr>
        <p:spPr bwMode="auto">
          <a:xfrm>
            <a:off x="2013744" y="3810174"/>
            <a:ext cx="2470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r>
              <a:rPr kumimoji="0" lang="zh-CN" altLang="en-US" sz="2000" b="0">
                <a:latin typeface="Arial" panose="020B0604020202020204" pitchFamily="34" charset="0"/>
                <a:ea typeface="黑体" panose="02010609060101010101" pitchFamily="49" charset="-122"/>
              </a:rPr>
              <a:t>已发送但未收到确认</a:t>
            </a:r>
          </a:p>
        </p:txBody>
      </p:sp>
      <p:sp>
        <p:nvSpPr>
          <p:cNvPr id="42" name="Rectangle 39">
            <a:extLst>
              <a:ext uri="{FF2B5EF4-FFF2-40B4-BE49-F238E27FC236}">
                <a16:creationId xmlns:a16="http://schemas.microsoft.com/office/drawing/2014/main" id="{7584C477-E37D-4B57-8E3F-D07E7BDCFE66}"/>
              </a:ext>
            </a:extLst>
          </p:cNvPr>
          <p:cNvSpPr>
            <a:spLocks noChangeArrowheads="1"/>
          </p:cNvSpPr>
          <p:nvPr/>
        </p:nvSpPr>
        <p:spPr bwMode="auto">
          <a:xfrm>
            <a:off x="8752681" y="3302174"/>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56</a:t>
            </a:r>
          </a:p>
        </p:txBody>
      </p:sp>
      <p:sp>
        <p:nvSpPr>
          <p:cNvPr id="43" name="AutoShape 40">
            <a:extLst>
              <a:ext uri="{FF2B5EF4-FFF2-40B4-BE49-F238E27FC236}">
                <a16:creationId xmlns:a16="http://schemas.microsoft.com/office/drawing/2014/main" id="{1CDE4913-148C-4BA2-8F65-FE77AC293BB5}"/>
              </a:ext>
            </a:extLst>
          </p:cNvPr>
          <p:cNvSpPr>
            <a:spLocks/>
          </p:cNvSpPr>
          <p:nvPr/>
        </p:nvSpPr>
        <p:spPr bwMode="auto">
          <a:xfrm rot="5400000">
            <a:off x="5867400" y="1821830"/>
            <a:ext cx="184150" cy="2519362"/>
          </a:xfrm>
          <a:prstGeom prst="leftBrace">
            <a:avLst>
              <a:gd name="adj1" fmla="val 114009"/>
              <a:gd name="adj2" fmla="val 50000"/>
            </a:avLst>
          </a:prstGeom>
          <a:noFill/>
          <a:ln w="9525">
            <a:solidFill>
              <a:srgbClr val="D2AAD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4" name="Text Box 41">
            <a:extLst>
              <a:ext uri="{FF2B5EF4-FFF2-40B4-BE49-F238E27FC236}">
                <a16:creationId xmlns:a16="http://schemas.microsoft.com/office/drawing/2014/main" id="{399308D9-22D4-4EF0-90D7-A82216711C9B}"/>
              </a:ext>
            </a:extLst>
          </p:cNvPr>
          <p:cNvSpPr txBox="1">
            <a:spLocks noChangeArrowheads="1"/>
          </p:cNvSpPr>
          <p:nvPr/>
        </p:nvSpPr>
        <p:spPr bwMode="auto">
          <a:xfrm>
            <a:off x="5203031" y="2549699"/>
            <a:ext cx="1581150" cy="396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r>
              <a:rPr kumimoji="0" lang="zh-CN" altLang="en-US" sz="2000" b="0">
                <a:ea typeface="黑体" panose="02010609060101010101" pitchFamily="49" charset="-122"/>
              </a:rPr>
              <a:t>可用窗口＝</a:t>
            </a:r>
            <a:r>
              <a:rPr kumimoji="0" lang="en-US" altLang="zh-CN" sz="2000" b="0">
                <a:ea typeface="黑体" panose="02010609060101010101" pitchFamily="49" charset="-122"/>
              </a:rPr>
              <a:t>9</a:t>
            </a:r>
          </a:p>
        </p:txBody>
      </p:sp>
      <p:sp>
        <p:nvSpPr>
          <p:cNvPr id="45" name="Text Box 42">
            <a:extLst>
              <a:ext uri="{FF2B5EF4-FFF2-40B4-BE49-F238E27FC236}">
                <a16:creationId xmlns:a16="http://schemas.microsoft.com/office/drawing/2014/main" id="{93470588-07D8-4232-B9B5-61DD494C3823}"/>
              </a:ext>
            </a:extLst>
          </p:cNvPr>
          <p:cNvSpPr txBox="1">
            <a:spLocks noChangeArrowheads="1"/>
          </p:cNvSpPr>
          <p:nvPr/>
        </p:nvSpPr>
        <p:spPr bwMode="auto">
          <a:xfrm>
            <a:off x="234156" y="4653136"/>
            <a:ext cx="8675688" cy="1562100"/>
          </a:xfrm>
          <a:prstGeom prst="rect">
            <a:avLst/>
          </a:prstGeom>
          <a:solidFill>
            <a:srgbClr val="FFFF99"/>
          </a:solidFill>
          <a:ln w="9525">
            <a:solidFill>
              <a:srgbClr val="D2AAD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概念上，可用窗口大小</a:t>
            </a:r>
            <a:br>
              <a:rPr kumimoji="0" lang="zh-CN" altLang="en-US" sz="24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br>
            <a:r>
              <a:rPr kumimoji="0" lang="zh-CN" altLang="en-US" sz="24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＝发送窗口大小－（已经发送的数据－已经确认的数据）</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＝发送窗口大小－已经发送但未收到确认的数据</a:t>
            </a:r>
            <a:br>
              <a:rPr kumimoji="0" lang="zh-CN" altLang="en-US" sz="24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br>
            <a:r>
              <a:rPr kumimoji="0" lang="zh-CN" altLang="en-US" sz="24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20</a:t>
            </a:r>
            <a:r>
              <a:rPr kumimoji="0" lang="zh-CN" altLang="en-US" sz="24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41</a:t>
            </a:r>
            <a:r>
              <a:rPr kumimoji="0" lang="zh-CN" altLang="en-US" sz="24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30</a:t>
            </a:r>
            <a:r>
              <a:rPr kumimoji="0" lang="zh-CN" altLang="en-US" sz="24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20</a:t>
            </a:r>
            <a:r>
              <a:rPr kumimoji="0" lang="zh-CN" altLang="en-US" sz="24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11</a:t>
            </a:r>
            <a:r>
              <a:rPr kumimoji="0" lang="zh-CN" altLang="en-US" sz="24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9</a:t>
            </a:r>
          </a:p>
        </p:txBody>
      </p:sp>
      <p:sp>
        <p:nvSpPr>
          <p:cNvPr id="46" name="Line 43">
            <a:extLst>
              <a:ext uri="{FF2B5EF4-FFF2-40B4-BE49-F238E27FC236}">
                <a16:creationId xmlns:a16="http://schemas.microsoft.com/office/drawing/2014/main" id="{729ABEDE-458E-4576-A79A-C145E8C9CA0F}"/>
              </a:ext>
            </a:extLst>
          </p:cNvPr>
          <p:cNvSpPr>
            <a:spLocks noChangeShapeType="1"/>
          </p:cNvSpPr>
          <p:nvPr/>
        </p:nvSpPr>
        <p:spPr bwMode="auto">
          <a:xfrm>
            <a:off x="1483519" y="2308399"/>
            <a:ext cx="7937" cy="1357312"/>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7" name="Text Box 44">
            <a:extLst>
              <a:ext uri="{FF2B5EF4-FFF2-40B4-BE49-F238E27FC236}">
                <a16:creationId xmlns:a16="http://schemas.microsoft.com/office/drawing/2014/main" id="{F00838CC-0C4B-4A5E-9A69-398A1FA35AB1}"/>
              </a:ext>
            </a:extLst>
          </p:cNvPr>
          <p:cNvSpPr txBox="1">
            <a:spLocks noChangeArrowheads="1"/>
          </p:cNvSpPr>
          <p:nvPr/>
        </p:nvSpPr>
        <p:spPr bwMode="auto">
          <a:xfrm>
            <a:off x="6857206" y="1714674"/>
            <a:ext cx="793750" cy="45720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前沿</a:t>
            </a:r>
          </a:p>
        </p:txBody>
      </p:sp>
      <p:sp>
        <p:nvSpPr>
          <p:cNvPr id="48" name="Text Box 45">
            <a:extLst>
              <a:ext uri="{FF2B5EF4-FFF2-40B4-BE49-F238E27FC236}">
                <a16:creationId xmlns:a16="http://schemas.microsoft.com/office/drawing/2014/main" id="{E8A00D5D-3263-4BA2-8833-40AAE13C0AC8}"/>
              </a:ext>
            </a:extLst>
          </p:cNvPr>
          <p:cNvSpPr txBox="1">
            <a:spLocks noChangeArrowheads="1"/>
          </p:cNvSpPr>
          <p:nvPr/>
        </p:nvSpPr>
        <p:spPr bwMode="auto">
          <a:xfrm>
            <a:off x="1104106" y="1714674"/>
            <a:ext cx="793750" cy="45720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后沿</a:t>
            </a:r>
          </a:p>
        </p:txBody>
      </p:sp>
      <p:sp>
        <p:nvSpPr>
          <p:cNvPr id="49" name="Line 46">
            <a:extLst>
              <a:ext uri="{FF2B5EF4-FFF2-40B4-BE49-F238E27FC236}">
                <a16:creationId xmlns:a16="http://schemas.microsoft.com/office/drawing/2014/main" id="{95D9C257-DF6E-4A2C-838D-A6ECDB343C06}"/>
              </a:ext>
            </a:extLst>
          </p:cNvPr>
          <p:cNvSpPr>
            <a:spLocks noChangeShapeType="1"/>
          </p:cNvSpPr>
          <p:nvPr/>
        </p:nvSpPr>
        <p:spPr bwMode="auto">
          <a:xfrm>
            <a:off x="7252494" y="2294111"/>
            <a:ext cx="7937" cy="1357313"/>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0" name="矩形 49">
            <a:extLst>
              <a:ext uri="{FF2B5EF4-FFF2-40B4-BE49-F238E27FC236}">
                <a16:creationId xmlns:a16="http://schemas.microsoft.com/office/drawing/2014/main" id="{7A02ABD0-1039-4BF3-A0BC-DAB2901BA6C1}"/>
              </a:ext>
            </a:extLst>
          </p:cNvPr>
          <p:cNvSpPr/>
          <p:nvPr/>
        </p:nvSpPr>
        <p:spPr>
          <a:xfrm>
            <a:off x="1067594" y="1053629"/>
            <a:ext cx="3897221" cy="461665"/>
          </a:xfrm>
          <a:prstGeom prst="rect">
            <a:avLst/>
          </a:prstGeom>
        </p:spPr>
        <p:txBody>
          <a:bodyPr wrap="none">
            <a:spAutoFit/>
          </a:bodyPr>
          <a:lstStyle/>
          <a:p>
            <a:r>
              <a:rPr lang="zh-CN" altLang="en-US" dirty="0"/>
              <a:t>可用窗口，又称为有效窗口</a:t>
            </a:r>
          </a:p>
        </p:txBody>
      </p:sp>
    </p:spTree>
    <p:extLst>
      <p:ext uri="{BB962C8B-B14F-4D97-AF65-F5344CB8AC3E}">
        <p14:creationId xmlns:p14="http://schemas.microsoft.com/office/powerpoint/2010/main" val="1653839447"/>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Line 2">
            <a:extLst>
              <a:ext uri="{FF2B5EF4-FFF2-40B4-BE49-F238E27FC236}">
                <a16:creationId xmlns:a16="http://schemas.microsoft.com/office/drawing/2014/main" id="{2149B146-9E77-4C57-8035-65C4A4762E35}"/>
              </a:ext>
            </a:extLst>
          </p:cNvPr>
          <p:cNvSpPr>
            <a:spLocks noChangeShapeType="1"/>
          </p:cNvSpPr>
          <p:nvPr/>
        </p:nvSpPr>
        <p:spPr bwMode="auto">
          <a:xfrm flipV="1">
            <a:off x="1729131" y="2486888"/>
            <a:ext cx="5768975" cy="11113"/>
          </a:xfrm>
          <a:prstGeom prst="line">
            <a:avLst/>
          </a:prstGeom>
          <a:noFill/>
          <a:ln w="127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7" name="Text Box 3">
            <a:extLst>
              <a:ext uri="{FF2B5EF4-FFF2-40B4-BE49-F238E27FC236}">
                <a16:creationId xmlns:a16="http://schemas.microsoft.com/office/drawing/2014/main" id="{60D3A3D1-1381-4197-961C-465E7AE0647A}"/>
              </a:ext>
            </a:extLst>
          </p:cNvPr>
          <p:cNvSpPr txBox="1">
            <a:spLocks noChangeArrowheads="1"/>
          </p:cNvSpPr>
          <p:nvPr/>
        </p:nvSpPr>
        <p:spPr bwMode="auto">
          <a:xfrm>
            <a:off x="7618756" y="3669576"/>
            <a:ext cx="1454150"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不允许发送</a:t>
            </a:r>
          </a:p>
        </p:txBody>
      </p:sp>
      <p:sp>
        <p:nvSpPr>
          <p:cNvPr id="58" name="Text Box 4">
            <a:extLst>
              <a:ext uri="{FF2B5EF4-FFF2-40B4-BE49-F238E27FC236}">
                <a16:creationId xmlns:a16="http://schemas.microsoft.com/office/drawing/2014/main" id="{4A426896-5603-4BAD-89DB-97B71CDE0127}"/>
              </a:ext>
            </a:extLst>
          </p:cNvPr>
          <p:cNvSpPr txBox="1">
            <a:spLocks noChangeArrowheads="1"/>
          </p:cNvSpPr>
          <p:nvPr/>
        </p:nvSpPr>
        <p:spPr bwMode="auto">
          <a:xfrm>
            <a:off x="413094" y="3669576"/>
            <a:ext cx="1200150" cy="7016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已发送并</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收到确认</a:t>
            </a:r>
          </a:p>
        </p:txBody>
      </p:sp>
      <p:sp>
        <p:nvSpPr>
          <p:cNvPr id="59" name="Text Box 5">
            <a:extLst>
              <a:ext uri="{FF2B5EF4-FFF2-40B4-BE49-F238E27FC236}">
                <a16:creationId xmlns:a16="http://schemas.microsoft.com/office/drawing/2014/main" id="{E223102C-86D6-4FFD-A7CF-865B8F918C5E}"/>
              </a:ext>
            </a:extLst>
          </p:cNvPr>
          <p:cNvSpPr txBox="1">
            <a:spLocks noChangeArrowheads="1"/>
          </p:cNvSpPr>
          <p:nvPr/>
        </p:nvSpPr>
        <p:spPr bwMode="auto">
          <a:xfrm>
            <a:off x="3210269" y="2263051"/>
            <a:ext cx="2230437"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A </a:t>
            </a: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的发送窗口＝</a:t>
            </a: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20</a:t>
            </a:r>
          </a:p>
        </p:txBody>
      </p:sp>
      <p:sp>
        <p:nvSpPr>
          <p:cNvPr id="60" name="Text Box 6">
            <a:extLst>
              <a:ext uri="{FF2B5EF4-FFF2-40B4-BE49-F238E27FC236}">
                <a16:creationId xmlns:a16="http://schemas.microsoft.com/office/drawing/2014/main" id="{554F5B35-3C6E-4DAE-B87C-C7A188451883}"/>
              </a:ext>
            </a:extLst>
          </p:cNvPr>
          <p:cNvSpPr txBox="1">
            <a:spLocks noChangeArrowheads="1"/>
          </p:cNvSpPr>
          <p:nvPr/>
        </p:nvSpPr>
        <p:spPr bwMode="auto">
          <a:xfrm>
            <a:off x="4999381" y="3836263"/>
            <a:ext cx="2470150"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允许发送但尚未发送</a:t>
            </a:r>
          </a:p>
        </p:txBody>
      </p:sp>
      <p:sp>
        <p:nvSpPr>
          <p:cNvPr id="61" name="Rectangle 7">
            <a:extLst>
              <a:ext uri="{FF2B5EF4-FFF2-40B4-BE49-F238E27FC236}">
                <a16:creationId xmlns:a16="http://schemas.microsoft.com/office/drawing/2014/main" id="{8CA884CA-0D20-42A2-8CD7-6F63B23423D8}"/>
              </a:ext>
            </a:extLst>
          </p:cNvPr>
          <p:cNvSpPr>
            <a:spLocks noChangeArrowheads="1"/>
          </p:cNvSpPr>
          <p:nvPr/>
        </p:nvSpPr>
        <p:spPr bwMode="auto">
          <a:xfrm>
            <a:off x="1735481" y="3175863"/>
            <a:ext cx="5767388" cy="649288"/>
          </a:xfrm>
          <a:prstGeom prst="rect">
            <a:avLst/>
          </a:prstGeom>
          <a:solidFill>
            <a:srgbClr val="99CCFF"/>
          </a:solidFill>
          <a:ln>
            <a:noFill/>
          </a:ln>
          <a:effectLst>
            <a:outerShdw dist="35921" dir="2700000" algn="ctr" rotWithShape="0">
              <a:srgbClr val="578963"/>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62" name="Rectangle 8">
            <a:extLst>
              <a:ext uri="{FF2B5EF4-FFF2-40B4-BE49-F238E27FC236}">
                <a16:creationId xmlns:a16="http://schemas.microsoft.com/office/drawing/2014/main" id="{837D9AC9-FD81-4968-ABE5-35F3FC0A0FD3}"/>
              </a:ext>
            </a:extLst>
          </p:cNvPr>
          <p:cNvSpPr>
            <a:spLocks noChangeArrowheads="1"/>
          </p:cNvSpPr>
          <p:nvPr/>
        </p:nvSpPr>
        <p:spPr bwMode="auto">
          <a:xfrm>
            <a:off x="330544" y="3391763"/>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26</a:t>
            </a:r>
          </a:p>
        </p:txBody>
      </p:sp>
      <p:sp>
        <p:nvSpPr>
          <p:cNvPr id="63" name="Rectangle 9">
            <a:extLst>
              <a:ext uri="{FF2B5EF4-FFF2-40B4-BE49-F238E27FC236}">
                <a16:creationId xmlns:a16="http://schemas.microsoft.com/office/drawing/2014/main" id="{872B1A1F-F956-4B10-9203-9EA1EE5783E6}"/>
              </a:ext>
            </a:extLst>
          </p:cNvPr>
          <p:cNvSpPr>
            <a:spLocks noChangeArrowheads="1"/>
          </p:cNvSpPr>
          <p:nvPr/>
        </p:nvSpPr>
        <p:spPr bwMode="auto">
          <a:xfrm>
            <a:off x="619469" y="3390176"/>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27</a:t>
            </a:r>
          </a:p>
        </p:txBody>
      </p:sp>
      <p:sp>
        <p:nvSpPr>
          <p:cNvPr id="64" name="Rectangle 10">
            <a:extLst>
              <a:ext uri="{FF2B5EF4-FFF2-40B4-BE49-F238E27FC236}">
                <a16:creationId xmlns:a16="http://schemas.microsoft.com/office/drawing/2014/main" id="{3168F0F3-F57D-4D77-901D-F47D199CCDC2}"/>
              </a:ext>
            </a:extLst>
          </p:cNvPr>
          <p:cNvSpPr>
            <a:spLocks noChangeArrowheads="1"/>
          </p:cNvSpPr>
          <p:nvPr/>
        </p:nvSpPr>
        <p:spPr bwMode="auto">
          <a:xfrm>
            <a:off x="908394" y="3388588"/>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28</a:t>
            </a:r>
          </a:p>
        </p:txBody>
      </p:sp>
      <p:sp>
        <p:nvSpPr>
          <p:cNvPr id="65" name="Rectangle 11">
            <a:extLst>
              <a:ext uri="{FF2B5EF4-FFF2-40B4-BE49-F238E27FC236}">
                <a16:creationId xmlns:a16="http://schemas.microsoft.com/office/drawing/2014/main" id="{B1992E01-405D-4BA3-9223-C5239A00A4F3}"/>
              </a:ext>
            </a:extLst>
          </p:cNvPr>
          <p:cNvSpPr>
            <a:spLocks noChangeArrowheads="1"/>
          </p:cNvSpPr>
          <p:nvPr/>
        </p:nvSpPr>
        <p:spPr bwMode="auto">
          <a:xfrm>
            <a:off x="1197319" y="3387001"/>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29</a:t>
            </a:r>
          </a:p>
        </p:txBody>
      </p:sp>
      <p:sp>
        <p:nvSpPr>
          <p:cNvPr id="66" name="Rectangle 12">
            <a:extLst>
              <a:ext uri="{FF2B5EF4-FFF2-40B4-BE49-F238E27FC236}">
                <a16:creationId xmlns:a16="http://schemas.microsoft.com/office/drawing/2014/main" id="{22B7AB96-A83C-44BE-AC3F-6EB8AC1F5E49}"/>
              </a:ext>
            </a:extLst>
          </p:cNvPr>
          <p:cNvSpPr>
            <a:spLocks noChangeArrowheads="1"/>
          </p:cNvSpPr>
          <p:nvPr/>
        </p:nvSpPr>
        <p:spPr bwMode="auto">
          <a:xfrm>
            <a:off x="1486244" y="3385413"/>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30</a:t>
            </a:r>
          </a:p>
        </p:txBody>
      </p:sp>
      <p:sp>
        <p:nvSpPr>
          <p:cNvPr id="67" name="Rectangle 13">
            <a:extLst>
              <a:ext uri="{FF2B5EF4-FFF2-40B4-BE49-F238E27FC236}">
                <a16:creationId xmlns:a16="http://schemas.microsoft.com/office/drawing/2014/main" id="{C3B601EF-6BE0-4BAE-A757-374BFC7A6EAB}"/>
              </a:ext>
            </a:extLst>
          </p:cNvPr>
          <p:cNvSpPr>
            <a:spLocks noChangeArrowheads="1"/>
          </p:cNvSpPr>
          <p:nvPr/>
        </p:nvSpPr>
        <p:spPr bwMode="auto">
          <a:xfrm>
            <a:off x="1775169" y="3383826"/>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31</a:t>
            </a:r>
          </a:p>
        </p:txBody>
      </p:sp>
      <p:sp>
        <p:nvSpPr>
          <p:cNvPr id="68" name="Rectangle 14">
            <a:extLst>
              <a:ext uri="{FF2B5EF4-FFF2-40B4-BE49-F238E27FC236}">
                <a16:creationId xmlns:a16="http://schemas.microsoft.com/office/drawing/2014/main" id="{E9060306-F1F8-4FBB-A5C2-81F8EC7C79B5}"/>
              </a:ext>
            </a:extLst>
          </p:cNvPr>
          <p:cNvSpPr>
            <a:spLocks noChangeArrowheads="1"/>
          </p:cNvSpPr>
          <p:nvPr/>
        </p:nvSpPr>
        <p:spPr bwMode="auto">
          <a:xfrm>
            <a:off x="2064094" y="3382238"/>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32</a:t>
            </a:r>
          </a:p>
        </p:txBody>
      </p:sp>
      <p:sp>
        <p:nvSpPr>
          <p:cNvPr id="69" name="Rectangle 15">
            <a:extLst>
              <a:ext uri="{FF2B5EF4-FFF2-40B4-BE49-F238E27FC236}">
                <a16:creationId xmlns:a16="http://schemas.microsoft.com/office/drawing/2014/main" id="{D26BC872-C3A9-4799-BA2E-CB8F7651CE23}"/>
              </a:ext>
            </a:extLst>
          </p:cNvPr>
          <p:cNvSpPr>
            <a:spLocks noChangeArrowheads="1"/>
          </p:cNvSpPr>
          <p:nvPr/>
        </p:nvSpPr>
        <p:spPr bwMode="auto">
          <a:xfrm>
            <a:off x="2353019" y="3380651"/>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33</a:t>
            </a:r>
          </a:p>
        </p:txBody>
      </p:sp>
      <p:sp>
        <p:nvSpPr>
          <p:cNvPr id="70" name="Rectangle 16">
            <a:extLst>
              <a:ext uri="{FF2B5EF4-FFF2-40B4-BE49-F238E27FC236}">
                <a16:creationId xmlns:a16="http://schemas.microsoft.com/office/drawing/2014/main" id="{7EB3D2D4-7E67-4DE1-BB8A-9762C7EE7226}"/>
              </a:ext>
            </a:extLst>
          </p:cNvPr>
          <p:cNvSpPr>
            <a:spLocks noChangeArrowheads="1"/>
          </p:cNvSpPr>
          <p:nvPr/>
        </p:nvSpPr>
        <p:spPr bwMode="auto">
          <a:xfrm>
            <a:off x="2641944" y="3379063"/>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34</a:t>
            </a:r>
          </a:p>
        </p:txBody>
      </p:sp>
      <p:sp>
        <p:nvSpPr>
          <p:cNvPr id="71" name="Rectangle 17">
            <a:extLst>
              <a:ext uri="{FF2B5EF4-FFF2-40B4-BE49-F238E27FC236}">
                <a16:creationId xmlns:a16="http://schemas.microsoft.com/office/drawing/2014/main" id="{E03C230F-B449-4C10-9C70-5C62590BA1E3}"/>
              </a:ext>
            </a:extLst>
          </p:cNvPr>
          <p:cNvSpPr>
            <a:spLocks noChangeArrowheads="1"/>
          </p:cNvSpPr>
          <p:nvPr/>
        </p:nvSpPr>
        <p:spPr bwMode="auto">
          <a:xfrm>
            <a:off x="2930869" y="3377476"/>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35</a:t>
            </a:r>
          </a:p>
        </p:txBody>
      </p:sp>
      <p:sp>
        <p:nvSpPr>
          <p:cNvPr id="72" name="Rectangle 18">
            <a:extLst>
              <a:ext uri="{FF2B5EF4-FFF2-40B4-BE49-F238E27FC236}">
                <a16:creationId xmlns:a16="http://schemas.microsoft.com/office/drawing/2014/main" id="{28C2291D-DFBE-4061-8305-F400CEF45571}"/>
              </a:ext>
            </a:extLst>
          </p:cNvPr>
          <p:cNvSpPr>
            <a:spLocks noChangeArrowheads="1"/>
          </p:cNvSpPr>
          <p:nvPr/>
        </p:nvSpPr>
        <p:spPr bwMode="auto">
          <a:xfrm>
            <a:off x="3219794" y="3375888"/>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36</a:t>
            </a:r>
          </a:p>
        </p:txBody>
      </p:sp>
      <p:sp>
        <p:nvSpPr>
          <p:cNvPr id="73" name="Rectangle 19">
            <a:extLst>
              <a:ext uri="{FF2B5EF4-FFF2-40B4-BE49-F238E27FC236}">
                <a16:creationId xmlns:a16="http://schemas.microsoft.com/office/drawing/2014/main" id="{F2E58452-629A-4CA6-986A-280377609E82}"/>
              </a:ext>
            </a:extLst>
          </p:cNvPr>
          <p:cNvSpPr>
            <a:spLocks noChangeArrowheads="1"/>
          </p:cNvSpPr>
          <p:nvPr/>
        </p:nvSpPr>
        <p:spPr bwMode="auto">
          <a:xfrm>
            <a:off x="3508719" y="3374301"/>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37</a:t>
            </a:r>
          </a:p>
        </p:txBody>
      </p:sp>
      <p:sp>
        <p:nvSpPr>
          <p:cNvPr id="74" name="Rectangle 20">
            <a:extLst>
              <a:ext uri="{FF2B5EF4-FFF2-40B4-BE49-F238E27FC236}">
                <a16:creationId xmlns:a16="http://schemas.microsoft.com/office/drawing/2014/main" id="{9309DABD-0961-4A72-AC64-EB1BF7E655C8}"/>
              </a:ext>
            </a:extLst>
          </p:cNvPr>
          <p:cNvSpPr>
            <a:spLocks noChangeArrowheads="1"/>
          </p:cNvSpPr>
          <p:nvPr/>
        </p:nvSpPr>
        <p:spPr bwMode="auto">
          <a:xfrm>
            <a:off x="3797644" y="3372713"/>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38</a:t>
            </a:r>
          </a:p>
        </p:txBody>
      </p:sp>
      <p:sp>
        <p:nvSpPr>
          <p:cNvPr id="75" name="Rectangle 21">
            <a:extLst>
              <a:ext uri="{FF2B5EF4-FFF2-40B4-BE49-F238E27FC236}">
                <a16:creationId xmlns:a16="http://schemas.microsoft.com/office/drawing/2014/main" id="{62788C0D-7000-42FF-8B7C-331E7EDE0A1B}"/>
              </a:ext>
            </a:extLst>
          </p:cNvPr>
          <p:cNvSpPr>
            <a:spLocks noChangeArrowheads="1"/>
          </p:cNvSpPr>
          <p:nvPr/>
        </p:nvSpPr>
        <p:spPr bwMode="auto">
          <a:xfrm>
            <a:off x="4086569" y="3371126"/>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39</a:t>
            </a:r>
          </a:p>
        </p:txBody>
      </p:sp>
      <p:sp>
        <p:nvSpPr>
          <p:cNvPr id="76" name="Rectangle 22">
            <a:extLst>
              <a:ext uri="{FF2B5EF4-FFF2-40B4-BE49-F238E27FC236}">
                <a16:creationId xmlns:a16="http://schemas.microsoft.com/office/drawing/2014/main" id="{18E6E999-C369-4F58-BB97-63689F4F1EF7}"/>
              </a:ext>
            </a:extLst>
          </p:cNvPr>
          <p:cNvSpPr>
            <a:spLocks noChangeArrowheads="1"/>
          </p:cNvSpPr>
          <p:nvPr/>
        </p:nvSpPr>
        <p:spPr bwMode="auto">
          <a:xfrm>
            <a:off x="4375494" y="3369538"/>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40</a:t>
            </a:r>
          </a:p>
        </p:txBody>
      </p:sp>
      <p:sp>
        <p:nvSpPr>
          <p:cNvPr id="77" name="Rectangle 23">
            <a:extLst>
              <a:ext uri="{FF2B5EF4-FFF2-40B4-BE49-F238E27FC236}">
                <a16:creationId xmlns:a16="http://schemas.microsoft.com/office/drawing/2014/main" id="{913E9FB4-72AE-47BE-B64D-34383A2A6343}"/>
              </a:ext>
            </a:extLst>
          </p:cNvPr>
          <p:cNvSpPr>
            <a:spLocks noChangeArrowheads="1"/>
          </p:cNvSpPr>
          <p:nvPr/>
        </p:nvSpPr>
        <p:spPr bwMode="auto">
          <a:xfrm>
            <a:off x="4664419" y="3367951"/>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41</a:t>
            </a:r>
          </a:p>
        </p:txBody>
      </p:sp>
      <p:sp>
        <p:nvSpPr>
          <p:cNvPr id="78" name="Rectangle 24">
            <a:extLst>
              <a:ext uri="{FF2B5EF4-FFF2-40B4-BE49-F238E27FC236}">
                <a16:creationId xmlns:a16="http://schemas.microsoft.com/office/drawing/2014/main" id="{4AD4B75A-67ED-46BA-B4AD-B3B071333352}"/>
              </a:ext>
            </a:extLst>
          </p:cNvPr>
          <p:cNvSpPr>
            <a:spLocks noChangeArrowheads="1"/>
          </p:cNvSpPr>
          <p:nvPr/>
        </p:nvSpPr>
        <p:spPr bwMode="auto">
          <a:xfrm>
            <a:off x="4953344" y="3366363"/>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42</a:t>
            </a:r>
          </a:p>
        </p:txBody>
      </p:sp>
      <p:sp>
        <p:nvSpPr>
          <p:cNvPr id="79" name="Rectangle 25">
            <a:extLst>
              <a:ext uri="{FF2B5EF4-FFF2-40B4-BE49-F238E27FC236}">
                <a16:creationId xmlns:a16="http://schemas.microsoft.com/office/drawing/2014/main" id="{F5343C35-FCA2-48E9-910F-618330C1523C}"/>
              </a:ext>
            </a:extLst>
          </p:cNvPr>
          <p:cNvSpPr>
            <a:spLocks noChangeArrowheads="1"/>
          </p:cNvSpPr>
          <p:nvPr/>
        </p:nvSpPr>
        <p:spPr bwMode="auto">
          <a:xfrm>
            <a:off x="5242269" y="3364776"/>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43</a:t>
            </a:r>
          </a:p>
        </p:txBody>
      </p:sp>
      <p:sp>
        <p:nvSpPr>
          <p:cNvPr id="80" name="Rectangle 26">
            <a:extLst>
              <a:ext uri="{FF2B5EF4-FFF2-40B4-BE49-F238E27FC236}">
                <a16:creationId xmlns:a16="http://schemas.microsoft.com/office/drawing/2014/main" id="{1584068B-8CF9-43EC-9DF1-975DEE536D7D}"/>
              </a:ext>
            </a:extLst>
          </p:cNvPr>
          <p:cNvSpPr>
            <a:spLocks noChangeArrowheads="1"/>
          </p:cNvSpPr>
          <p:nvPr/>
        </p:nvSpPr>
        <p:spPr bwMode="auto">
          <a:xfrm>
            <a:off x="5531194" y="3363188"/>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44</a:t>
            </a:r>
          </a:p>
        </p:txBody>
      </p:sp>
      <p:sp>
        <p:nvSpPr>
          <p:cNvPr id="81" name="Rectangle 27">
            <a:extLst>
              <a:ext uri="{FF2B5EF4-FFF2-40B4-BE49-F238E27FC236}">
                <a16:creationId xmlns:a16="http://schemas.microsoft.com/office/drawing/2014/main" id="{B3E7B7F3-FE73-4861-A5A5-39A1918800D1}"/>
              </a:ext>
            </a:extLst>
          </p:cNvPr>
          <p:cNvSpPr>
            <a:spLocks noChangeArrowheads="1"/>
          </p:cNvSpPr>
          <p:nvPr/>
        </p:nvSpPr>
        <p:spPr bwMode="auto">
          <a:xfrm>
            <a:off x="5820119" y="3361601"/>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45</a:t>
            </a:r>
          </a:p>
        </p:txBody>
      </p:sp>
      <p:sp>
        <p:nvSpPr>
          <p:cNvPr id="82" name="Rectangle 28">
            <a:extLst>
              <a:ext uri="{FF2B5EF4-FFF2-40B4-BE49-F238E27FC236}">
                <a16:creationId xmlns:a16="http://schemas.microsoft.com/office/drawing/2014/main" id="{E4C7EA33-30C4-42C2-BE50-4EADD72347CF}"/>
              </a:ext>
            </a:extLst>
          </p:cNvPr>
          <p:cNvSpPr>
            <a:spLocks noChangeArrowheads="1"/>
          </p:cNvSpPr>
          <p:nvPr/>
        </p:nvSpPr>
        <p:spPr bwMode="auto">
          <a:xfrm>
            <a:off x="6109044" y="3360013"/>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46</a:t>
            </a:r>
          </a:p>
        </p:txBody>
      </p:sp>
      <p:sp>
        <p:nvSpPr>
          <p:cNvPr id="83" name="Rectangle 29">
            <a:extLst>
              <a:ext uri="{FF2B5EF4-FFF2-40B4-BE49-F238E27FC236}">
                <a16:creationId xmlns:a16="http://schemas.microsoft.com/office/drawing/2014/main" id="{DFB70FC6-1FFD-4918-86DF-AE3080C34B14}"/>
              </a:ext>
            </a:extLst>
          </p:cNvPr>
          <p:cNvSpPr>
            <a:spLocks noChangeArrowheads="1"/>
          </p:cNvSpPr>
          <p:nvPr/>
        </p:nvSpPr>
        <p:spPr bwMode="auto">
          <a:xfrm>
            <a:off x="6397969" y="3358426"/>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47</a:t>
            </a:r>
          </a:p>
        </p:txBody>
      </p:sp>
      <p:sp>
        <p:nvSpPr>
          <p:cNvPr id="84" name="Rectangle 30">
            <a:extLst>
              <a:ext uri="{FF2B5EF4-FFF2-40B4-BE49-F238E27FC236}">
                <a16:creationId xmlns:a16="http://schemas.microsoft.com/office/drawing/2014/main" id="{9E2B4233-5F99-4BAC-9C72-38943F901926}"/>
              </a:ext>
            </a:extLst>
          </p:cNvPr>
          <p:cNvSpPr>
            <a:spLocks noChangeArrowheads="1"/>
          </p:cNvSpPr>
          <p:nvPr/>
        </p:nvSpPr>
        <p:spPr bwMode="auto">
          <a:xfrm>
            <a:off x="6686894" y="3356838"/>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48</a:t>
            </a:r>
          </a:p>
        </p:txBody>
      </p:sp>
      <p:sp>
        <p:nvSpPr>
          <p:cNvPr id="85" name="Rectangle 31">
            <a:extLst>
              <a:ext uri="{FF2B5EF4-FFF2-40B4-BE49-F238E27FC236}">
                <a16:creationId xmlns:a16="http://schemas.microsoft.com/office/drawing/2014/main" id="{7FCA7E21-3EC2-451B-8EFD-E874C7B19370}"/>
              </a:ext>
            </a:extLst>
          </p:cNvPr>
          <p:cNvSpPr>
            <a:spLocks noChangeArrowheads="1"/>
          </p:cNvSpPr>
          <p:nvPr/>
        </p:nvSpPr>
        <p:spPr bwMode="auto">
          <a:xfrm>
            <a:off x="6975819" y="3355251"/>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49</a:t>
            </a:r>
          </a:p>
        </p:txBody>
      </p:sp>
      <p:sp>
        <p:nvSpPr>
          <p:cNvPr id="86" name="Rectangle 32">
            <a:extLst>
              <a:ext uri="{FF2B5EF4-FFF2-40B4-BE49-F238E27FC236}">
                <a16:creationId xmlns:a16="http://schemas.microsoft.com/office/drawing/2014/main" id="{CA31D1FF-193D-45AD-B6AC-36137AB70E89}"/>
              </a:ext>
            </a:extLst>
          </p:cNvPr>
          <p:cNvSpPr>
            <a:spLocks noChangeArrowheads="1"/>
          </p:cNvSpPr>
          <p:nvPr/>
        </p:nvSpPr>
        <p:spPr bwMode="auto">
          <a:xfrm>
            <a:off x="7264744" y="3353663"/>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50</a:t>
            </a:r>
          </a:p>
        </p:txBody>
      </p:sp>
      <p:sp>
        <p:nvSpPr>
          <p:cNvPr id="87" name="Rectangle 33">
            <a:extLst>
              <a:ext uri="{FF2B5EF4-FFF2-40B4-BE49-F238E27FC236}">
                <a16:creationId xmlns:a16="http://schemas.microsoft.com/office/drawing/2014/main" id="{2565CC60-2601-498D-9968-C1A8F065DF6D}"/>
              </a:ext>
            </a:extLst>
          </p:cNvPr>
          <p:cNvSpPr>
            <a:spLocks noChangeArrowheads="1"/>
          </p:cNvSpPr>
          <p:nvPr/>
        </p:nvSpPr>
        <p:spPr bwMode="auto">
          <a:xfrm>
            <a:off x="7553669" y="3352076"/>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51</a:t>
            </a:r>
          </a:p>
        </p:txBody>
      </p:sp>
      <p:sp>
        <p:nvSpPr>
          <p:cNvPr id="88" name="Rectangle 34">
            <a:extLst>
              <a:ext uri="{FF2B5EF4-FFF2-40B4-BE49-F238E27FC236}">
                <a16:creationId xmlns:a16="http://schemas.microsoft.com/office/drawing/2014/main" id="{A107DAFE-75A4-4442-B304-7E432D87263F}"/>
              </a:ext>
            </a:extLst>
          </p:cNvPr>
          <p:cNvSpPr>
            <a:spLocks noChangeArrowheads="1"/>
          </p:cNvSpPr>
          <p:nvPr/>
        </p:nvSpPr>
        <p:spPr bwMode="auto">
          <a:xfrm>
            <a:off x="7842594" y="3350488"/>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52</a:t>
            </a:r>
          </a:p>
        </p:txBody>
      </p:sp>
      <p:sp>
        <p:nvSpPr>
          <p:cNvPr id="89" name="Rectangle 35">
            <a:extLst>
              <a:ext uri="{FF2B5EF4-FFF2-40B4-BE49-F238E27FC236}">
                <a16:creationId xmlns:a16="http://schemas.microsoft.com/office/drawing/2014/main" id="{3A761043-1C9C-4544-8B5F-C2A5C510BDAC}"/>
              </a:ext>
            </a:extLst>
          </p:cNvPr>
          <p:cNvSpPr>
            <a:spLocks noChangeArrowheads="1"/>
          </p:cNvSpPr>
          <p:nvPr/>
        </p:nvSpPr>
        <p:spPr bwMode="auto">
          <a:xfrm>
            <a:off x="8131519" y="3348901"/>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53</a:t>
            </a:r>
          </a:p>
        </p:txBody>
      </p:sp>
      <p:sp>
        <p:nvSpPr>
          <p:cNvPr id="90" name="Rectangle 36">
            <a:extLst>
              <a:ext uri="{FF2B5EF4-FFF2-40B4-BE49-F238E27FC236}">
                <a16:creationId xmlns:a16="http://schemas.microsoft.com/office/drawing/2014/main" id="{9046D92A-8456-48E6-8AF4-4B1140BB89FF}"/>
              </a:ext>
            </a:extLst>
          </p:cNvPr>
          <p:cNvSpPr>
            <a:spLocks noChangeArrowheads="1"/>
          </p:cNvSpPr>
          <p:nvPr/>
        </p:nvSpPr>
        <p:spPr bwMode="auto">
          <a:xfrm>
            <a:off x="8420444" y="3347313"/>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54</a:t>
            </a:r>
          </a:p>
        </p:txBody>
      </p:sp>
      <p:sp>
        <p:nvSpPr>
          <p:cNvPr id="91" name="Rectangle 37">
            <a:extLst>
              <a:ext uri="{FF2B5EF4-FFF2-40B4-BE49-F238E27FC236}">
                <a16:creationId xmlns:a16="http://schemas.microsoft.com/office/drawing/2014/main" id="{6CD8F9C7-8C51-423A-AE27-FB0BEDF33C75}"/>
              </a:ext>
            </a:extLst>
          </p:cNvPr>
          <p:cNvSpPr>
            <a:spLocks noChangeArrowheads="1"/>
          </p:cNvSpPr>
          <p:nvPr/>
        </p:nvSpPr>
        <p:spPr bwMode="auto">
          <a:xfrm>
            <a:off x="8709369" y="3345726"/>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55</a:t>
            </a:r>
          </a:p>
        </p:txBody>
      </p:sp>
      <p:sp>
        <p:nvSpPr>
          <p:cNvPr id="92" name="Text Box 38">
            <a:extLst>
              <a:ext uri="{FF2B5EF4-FFF2-40B4-BE49-F238E27FC236}">
                <a16:creationId xmlns:a16="http://schemas.microsoft.com/office/drawing/2014/main" id="{88FDB470-8DC0-4025-ADDC-450B698444DC}"/>
              </a:ext>
            </a:extLst>
          </p:cNvPr>
          <p:cNvSpPr txBox="1">
            <a:spLocks noChangeArrowheads="1"/>
          </p:cNvSpPr>
          <p:nvPr/>
        </p:nvSpPr>
        <p:spPr bwMode="auto">
          <a:xfrm>
            <a:off x="2251419" y="3853726"/>
            <a:ext cx="2470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zh-CN" altLang="en-US" sz="2000" b="0">
                <a:solidFill>
                  <a:srgbClr val="000000"/>
                </a:solidFill>
                <a:ea typeface="黑体" panose="02010609060101010101" pitchFamily="49" charset="-122"/>
              </a:rPr>
              <a:t>已发送但未收到确认</a:t>
            </a:r>
          </a:p>
        </p:txBody>
      </p:sp>
      <p:sp>
        <p:nvSpPr>
          <p:cNvPr id="93" name="Rectangle 39">
            <a:extLst>
              <a:ext uri="{FF2B5EF4-FFF2-40B4-BE49-F238E27FC236}">
                <a16:creationId xmlns:a16="http://schemas.microsoft.com/office/drawing/2014/main" id="{16A3A03C-3FAA-49EB-926F-DCD3EC02392F}"/>
              </a:ext>
            </a:extLst>
          </p:cNvPr>
          <p:cNvSpPr>
            <a:spLocks noChangeArrowheads="1"/>
          </p:cNvSpPr>
          <p:nvPr/>
        </p:nvSpPr>
        <p:spPr bwMode="auto">
          <a:xfrm>
            <a:off x="8990356" y="3345726"/>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56</a:t>
            </a:r>
          </a:p>
        </p:txBody>
      </p:sp>
      <p:grpSp>
        <p:nvGrpSpPr>
          <p:cNvPr id="94" name="Group 40">
            <a:extLst>
              <a:ext uri="{FF2B5EF4-FFF2-40B4-BE49-F238E27FC236}">
                <a16:creationId xmlns:a16="http://schemas.microsoft.com/office/drawing/2014/main" id="{A8EA77BD-B2FE-4186-9DBA-CA248A20B7E8}"/>
              </a:ext>
            </a:extLst>
          </p:cNvPr>
          <p:cNvGrpSpPr>
            <a:grpSpLocks/>
          </p:cNvGrpSpPr>
          <p:nvPr/>
        </p:nvGrpSpPr>
        <p:grpSpPr bwMode="auto">
          <a:xfrm>
            <a:off x="1697381" y="3680688"/>
            <a:ext cx="6240463" cy="944563"/>
            <a:chOff x="930" y="1928"/>
            <a:chExt cx="3931" cy="595"/>
          </a:xfrm>
        </p:grpSpPr>
        <p:sp>
          <p:nvSpPr>
            <p:cNvPr id="95" name="Line 41">
              <a:extLst>
                <a:ext uri="{FF2B5EF4-FFF2-40B4-BE49-F238E27FC236}">
                  <a16:creationId xmlns:a16="http://schemas.microsoft.com/office/drawing/2014/main" id="{6004EB28-4D92-4D86-BA77-AEFCF4F28319}"/>
                </a:ext>
              </a:extLst>
            </p:cNvPr>
            <p:cNvSpPr>
              <a:spLocks noChangeShapeType="1"/>
            </p:cNvSpPr>
            <p:nvPr/>
          </p:nvSpPr>
          <p:spPr bwMode="auto">
            <a:xfrm flipV="1">
              <a:off x="1047" y="1928"/>
              <a:ext cx="0" cy="363"/>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6" name="Text Box 42">
              <a:extLst>
                <a:ext uri="{FF2B5EF4-FFF2-40B4-BE49-F238E27FC236}">
                  <a16:creationId xmlns:a16="http://schemas.microsoft.com/office/drawing/2014/main" id="{29A07AAD-5911-4D9F-8D1B-989C4DF439FC}"/>
                </a:ext>
              </a:extLst>
            </p:cNvPr>
            <p:cNvSpPr txBox="1">
              <a:spLocks noChangeArrowheads="1"/>
            </p:cNvSpPr>
            <p:nvPr/>
          </p:nvSpPr>
          <p:spPr bwMode="auto">
            <a:xfrm>
              <a:off x="930" y="2273"/>
              <a:ext cx="281"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rPr>
                <a:t>P</a:t>
              </a:r>
              <a:r>
                <a:rPr kumimoji="0" lang="en-US" altLang="zh-CN" sz="2000" b="0" i="0" u="none" strike="noStrike" kern="0" cap="none" spc="0" normalizeH="0" baseline="-25000" noProof="0">
                  <a:ln>
                    <a:noFill/>
                  </a:ln>
                  <a:solidFill>
                    <a:srgbClr val="000000"/>
                  </a:solidFill>
                  <a:effectLst/>
                  <a:uLnTx/>
                  <a:uFillTx/>
                </a:rPr>
                <a:t>1</a:t>
              </a:r>
            </a:p>
          </p:txBody>
        </p:sp>
        <p:sp>
          <p:nvSpPr>
            <p:cNvPr id="97" name="Line 43">
              <a:extLst>
                <a:ext uri="{FF2B5EF4-FFF2-40B4-BE49-F238E27FC236}">
                  <a16:creationId xmlns:a16="http://schemas.microsoft.com/office/drawing/2014/main" id="{BAC862B0-6ED6-4787-B5C9-D1CAA50D3351}"/>
                </a:ext>
              </a:extLst>
            </p:cNvPr>
            <p:cNvSpPr>
              <a:spLocks noChangeShapeType="1"/>
            </p:cNvSpPr>
            <p:nvPr/>
          </p:nvSpPr>
          <p:spPr bwMode="auto">
            <a:xfrm flipV="1">
              <a:off x="3049" y="1928"/>
              <a:ext cx="0" cy="363"/>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8" name="Text Box 44">
              <a:extLst>
                <a:ext uri="{FF2B5EF4-FFF2-40B4-BE49-F238E27FC236}">
                  <a16:creationId xmlns:a16="http://schemas.microsoft.com/office/drawing/2014/main" id="{AC1BF5A5-B782-407B-B391-A40E7592AE28}"/>
                </a:ext>
              </a:extLst>
            </p:cNvPr>
            <p:cNvSpPr txBox="1">
              <a:spLocks noChangeArrowheads="1"/>
            </p:cNvSpPr>
            <p:nvPr/>
          </p:nvSpPr>
          <p:spPr bwMode="auto">
            <a:xfrm>
              <a:off x="2943" y="2273"/>
              <a:ext cx="281"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rPr>
                <a:t>P</a:t>
              </a:r>
              <a:r>
                <a:rPr kumimoji="0" lang="en-US" altLang="zh-CN" sz="2000" b="0" i="0" u="none" strike="noStrike" kern="0" cap="none" spc="0" normalizeH="0" baseline="-25000" noProof="0">
                  <a:ln>
                    <a:noFill/>
                  </a:ln>
                  <a:solidFill>
                    <a:srgbClr val="000000"/>
                  </a:solidFill>
                  <a:effectLst/>
                  <a:uLnTx/>
                  <a:uFillTx/>
                </a:rPr>
                <a:t>2</a:t>
              </a:r>
            </a:p>
          </p:txBody>
        </p:sp>
        <p:sp>
          <p:nvSpPr>
            <p:cNvPr id="99" name="Line 45">
              <a:extLst>
                <a:ext uri="{FF2B5EF4-FFF2-40B4-BE49-F238E27FC236}">
                  <a16:creationId xmlns:a16="http://schemas.microsoft.com/office/drawing/2014/main" id="{8DB45EDC-261D-4517-8B08-6B1544EE7CE2}"/>
                </a:ext>
              </a:extLst>
            </p:cNvPr>
            <p:cNvSpPr>
              <a:spLocks noChangeShapeType="1"/>
            </p:cNvSpPr>
            <p:nvPr/>
          </p:nvSpPr>
          <p:spPr bwMode="auto">
            <a:xfrm flipV="1">
              <a:off x="4694" y="1928"/>
              <a:ext cx="0" cy="363"/>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00" name="Text Box 46">
              <a:extLst>
                <a:ext uri="{FF2B5EF4-FFF2-40B4-BE49-F238E27FC236}">
                  <a16:creationId xmlns:a16="http://schemas.microsoft.com/office/drawing/2014/main" id="{D302C6BD-00EA-40F4-BBDE-13763A16FF79}"/>
                </a:ext>
              </a:extLst>
            </p:cNvPr>
            <p:cNvSpPr txBox="1">
              <a:spLocks noChangeArrowheads="1"/>
            </p:cNvSpPr>
            <p:nvPr/>
          </p:nvSpPr>
          <p:spPr bwMode="auto">
            <a:xfrm>
              <a:off x="4580" y="2273"/>
              <a:ext cx="281"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rPr>
                <a:t>P</a:t>
              </a:r>
              <a:r>
                <a:rPr kumimoji="0" lang="en-US" altLang="zh-CN" sz="2000" b="0" i="0" u="none" strike="noStrike" kern="0" cap="none" spc="0" normalizeH="0" baseline="-25000" noProof="0">
                  <a:ln>
                    <a:noFill/>
                  </a:ln>
                  <a:solidFill>
                    <a:srgbClr val="000000"/>
                  </a:solidFill>
                  <a:effectLst/>
                  <a:uLnTx/>
                  <a:uFillTx/>
                </a:rPr>
                <a:t>3</a:t>
              </a:r>
            </a:p>
          </p:txBody>
        </p:sp>
      </p:grpSp>
      <p:sp>
        <p:nvSpPr>
          <p:cNvPr id="101" name="AutoShape 47">
            <a:extLst>
              <a:ext uri="{FF2B5EF4-FFF2-40B4-BE49-F238E27FC236}">
                <a16:creationId xmlns:a16="http://schemas.microsoft.com/office/drawing/2014/main" id="{DF8AD83A-9F59-4AD9-BD4E-6B87F8F6232E}"/>
              </a:ext>
            </a:extLst>
          </p:cNvPr>
          <p:cNvSpPr>
            <a:spLocks/>
          </p:cNvSpPr>
          <p:nvPr/>
        </p:nvSpPr>
        <p:spPr bwMode="auto">
          <a:xfrm rot="5400000">
            <a:off x="6105075" y="1865382"/>
            <a:ext cx="184150" cy="2519362"/>
          </a:xfrm>
          <a:prstGeom prst="leftBrace">
            <a:avLst>
              <a:gd name="adj1" fmla="val 114009"/>
              <a:gd name="adj2" fmla="val 50000"/>
            </a:avLst>
          </a:prstGeom>
          <a:noFill/>
          <a:ln w="9525">
            <a:solidFill>
              <a:srgbClr val="D2AAD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02" name="Text Box 48">
            <a:extLst>
              <a:ext uri="{FF2B5EF4-FFF2-40B4-BE49-F238E27FC236}">
                <a16:creationId xmlns:a16="http://schemas.microsoft.com/office/drawing/2014/main" id="{1899462A-3997-43CC-BFEC-E33795CDA53D}"/>
              </a:ext>
            </a:extLst>
          </p:cNvPr>
          <p:cNvSpPr txBox="1">
            <a:spLocks noChangeArrowheads="1"/>
          </p:cNvSpPr>
          <p:nvPr/>
        </p:nvSpPr>
        <p:spPr bwMode="auto">
          <a:xfrm>
            <a:off x="5440706" y="2593251"/>
            <a:ext cx="1581150" cy="396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zh-CN" altLang="en-US" sz="2000" b="0">
                <a:solidFill>
                  <a:srgbClr val="000000"/>
                </a:solidFill>
                <a:latin typeface="Times New Roman" panose="02020603050405020304" pitchFamily="18" charset="0"/>
                <a:ea typeface="黑体" panose="02010609060101010101" pitchFamily="49" charset="-122"/>
              </a:rPr>
              <a:t>可用窗口＝</a:t>
            </a:r>
            <a:r>
              <a:rPr kumimoji="0" lang="en-US" altLang="zh-CN" sz="2000" b="0">
                <a:solidFill>
                  <a:srgbClr val="000000"/>
                </a:solidFill>
                <a:latin typeface="Times New Roman" panose="02020603050405020304" pitchFamily="18" charset="0"/>
                <a:ea typeface="黑体" panose="02010609060101010101" pitchFamily="49" charset="-122"/>
              </a:rPr>
              <a:t>9</a:t>
            </a:r>
          </a:p>
        </p:txBody>
      </p:sp>
      <p:sp>
        <p:nvSpPr>
          <p:cNvPr id="103" name="Text Box 49">
            <a:extLst>
              <a:ext uri="{FF2B5EF4-FFF2-40B4-BE49-F238E27FC236}">
                <a16:creationId xmlns:a16="http://schemas.microsoft.com/office/drawing/2014/main" id="{29AC7CEE-EFF2-4B1F-A6EF-1C47A507B085}"/>
              </a:ext>
            </a:extLst>
          </p:cNvPr>
          <p:cNvSpPr txBox="1">
            <a:spLocks noChangeArrowheads="1"/>
          </p:cNvSpPr>
          <p:nvPr/>
        </p:nvSpPr>
        <p:spPr bwMode="auto">
          <a:xfrm>
            <a:off x="308156" y="4603122"/>
            <a:ext cx="8610926" cy="1754326"/>
          </a:xfrm>
          <a:prstGeom prst="rect">
            <a:avLst/>
          </a:prstGeom>
          <a:solidFill>
            <a:srgbClr val="FFFF99"/>
          </a:solidFill>
          <a:ln w="9525">
            <a:solidFill>
              <a:srgbClr val="D2AAD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P1</a:t>
            </a:r>
            <a:r>
              <a:rPr kumimoji="0" lang="zh-CN" altLang="en-US"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：指向窗口后沿（已发送、未被确认的最小序号的字节），对方期望收到的序号</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P3</a:t>
            </a:r>
            <a:r>
              <a:rPr kumimoji="0" lang="zh-CN" altLang="en-US"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：指向窗口前沿（不许发送的最小序号的字节），</a:t>
            </a:r>
            <a:r>
              <a:rPr kumimoji="0" lang="en-US" altLang="zh-CN"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P3=P1+</a:t>
            </a:r>
            <a:r>
              <a:rPr kumimoji="0" lang="zh-CN" altLang="en-US"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窗口值，</a:t>
            </a:r>
            <a:r>
              <a:rPr kumimoji="0" lang="en-US" altLang="zh-CN"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(P</a:t>
            </a:r>
            <a:r>
              <a:rPr kumimoji="0" lang="en-US" altLang="zh-CN" sz="1800" b="0" i="0" u="none" strike="noStrike" kern="0" cap="none" spc="0" normalizeH="0" baseline="-25000" noProof="0" dirty="0">
                <a:ln>
                  <a:noFill/>
                </a:ln>
                <a:solidFill>
                  <a:srgbClr val="000000"/>
                </a:solidFill>
                <a:effectLst/>
                <a:uLnTx/>
                <a:uFillTx/>
                <a:latin typeface="黑体" panose="02010609060101010101" pitchFamily="49" charset="-122"/>
                <a:ea typeface="黑体" panose="02010609060101010101" pitchFamily="49" charset="-122"/>
              </a:rPr>
              <a:t>3</a:t>
            </a:r>
            <a:r>
              <a:rPr kumimoji="0" lang="en-US" altLang="zh-CN"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0" lang="en-US" altLang="zh-CN" sz="1800" b="0" i="0" u="none" strike="noStrike" kern="0" cap="none" spc="0" normalizeH="0" baseline="0" noProof="0" dirty="0">
                <a:ln>
                  <a:noFill/>
                </a:ln>
                <a:solidFill>
                  <a:srgbClr val="000000"/>
                </a:solidFill>
                <a:effectLst/>
                <a:uLnTx/>
                <a:uFillTx/>
                <a:ea typeface="黑体" panose="02010609060101010101" pitchFamily="49" charset="-122"/>
              </a:rPr>
              <a:t>–</a:t>
            </a:r>
            <a:r>
              <a:rPr kumimoji="0" lang="en-US" altLang="zh-CN"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P</a:t>
            </a:r>
            <a:r>
              <a:rPr kumimoji="0" lang="en-US" altLang="zh-CN" sz="1800" b="0" i="0" u="none" strike="noStrike" kern="0" cap="none" spc="0" normalizeH="0" baseline="-25000" noProof="0" dirty="0">
                <a:ln>
                  <a:noFill/>
                </a:ln>
                <a:solidFill>
                  <a:srgbClr val="000000"/>
                </a:solidFill>
                <a:effectLst/>
                <a:uLnTx/>
                <a:uFillTx/>
                <a:latin typeface="黑体" panose="02010609060101010101" pitchFamily="49" charset="-122"/>
                <a:ea typeface="黑体" panose="02010609060101010101" pitchFamily="49" charset="-122"/>
              </a:rPr>
              <a:t>1</a:t>
            </a:r>
            <a:r>
              <a:rPr kumimoji="0" lang="en-US" altLang="zh-CN"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0" lang="zh-CN" altLang="en-US"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发送窗口</a:t>
            </a:r>
            <a:r>
              <a:rPr kumimoji="0" lang="en-US" altLang="zh-CN"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a:t>
            </a:r>
            <a:r>
              <a:rPr kumimoji="0" lang="zh-CN" altLang="en-US"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又称为通知窗口</a:t>
            </a:r>
            <a:r>
              <a:rPr kumimoji="0" lang="en-US" altLang="zh-CN"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imes New Roman" panose="02020603050405020304" pitchFamily="18" charset="0"/>
              </a:rPr>
              <a:t>P2</a:t>
            </a:r>
            <a:r>
              <a:rPr kumimoji="0" lang="zh-CN" altLang="en-US" sz="1800" b="0" i="0" u="none" strike="noStrike" kern="0" cap="none" spc="0" normalizeH="0" baseline="0" noProof="0" dirty="0">
                <a:ln>
                  <a:noFill/>
                </a:ln>
                <a:solidFill>
                  <a:srgbClr val="000000"/>
                </a:solidFill>
                <a:effectLst/>
                <a:uLnTx/>
                <a:uFillTx/>
                <a:latin typeface="Times New Roman" panose="02020603050405020304" pitchFamily="18" charset="0"/>
              </a:rPr>
              <a:t>：</a:t>
            </a:r>
            <a:r>
              <a:rPr kumimoji="0" lang="zh-CN" altLang="en-US" sz="1800" b="0" i="0" u="none" strike="noStrike" kern="0" cap="none" spc="0" normalizeH="0" baseline="0" noProof="0" dirty="0">
                <a:ln>
                  <a:noFill/>
                </a:ln>
                <a:effectLst/>
                <a:uLnTx/>
                <a:uFillTx/>
                <a:latin typeface="黑体" panose="02010609060101010101" pitchFamily="49" charset="-122"/>
                <a:ea typeface="黑体" panose="02010609060101010101" pitchFamily="49" charset="-122"/>
              </a:rPr>
              <a:t>指向允许发送的最小序号的字节</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ea typeface="黑体" panose="02010609060101010101" pitchFamily="49" charset="-122"/>
              </a:rPr>
              <a:t>P</a:t>
            </a:r>
            <a:r>
              <a:rPr kumimoji="0" lang="en-US" altLang="zh-CN" sz="1800" b="0" i="0" u="none" strike="noStrike" kern="0" cap="none" spc="0" normalizeH="0" baseline="-25000" noProof="0" dirty="0">
                <a:ln>
                  <a:noFill/>
                </a:ln>
                <a:solidFill>
                  <a:srgbClr val="000000"/>
                </a:solidFill>
                <a:effectLst/>
                <a:uLnTx/>
                <a:uFillTx/>
                <a:ea typeface="黑体" panose="02010609060101010101" pitchFamily="49" charset="-122"/>
              </a:rPr>
              <a:t>2</a:t>
            </a:r>
            <a:r>
              <a:rPr kumimoji="0" lang="en-US" altLang="zh-CN" sz="1800" b="0" i="0" u="none" strike="noStrike" kern="0" cap="none" spc="0" normalizeH="0" baseline="0" noProof="0" dirty="0">
                <a:ln>
                  <a:noFill/>
                </a:ln>
                <a:solidFill>
                  <a:srgbClr val="000000"/>
                </a:solidFill>
                <a:effectLst/>
                <a:uLnTx/>
                <a:uFillTx/>
                <a:ea typeface="黑体" panose="02010609060101010101" pitchFamily="49" charset="-122"/>
              </a:rPr>
              <a:t> – P</a:t>
            </a:r>
            <a:r>
              <a:rPr kumimoji="0" lang="en-US" altLang="zh-CN" sz="1800" b="0" i="0" u="none" strike="noStrike" kern="0" cap="none" spc="0" normalizeH="0" baseline="-25000" noProof="0" dirty="0">
                <a:ln>
                  <a:noFill/>
                </a:ln>
                <a:solidFill>
                  <a:srgbClr val="000000"/>
                </a:solidFill>
                <a:effectLst/>
                <a:uLnTx/>
                <a:uFillTx/>
                <a:ea typeface="黑体" panose="02010609060101010101" pitchFamily="49" charset="-122"/>
              </a:rPr>
              <a:t>1</a:t>
            </a:r>
            <a:r>
              <a:rPr kumimoji="0" lang="en-US" altLang="zh-CN" sz="1800" b="0" i="0" u="none" strike="noStrike" kern="0" cap="none" spc="0" normalizeH="0" baseline="0" noProof="0" dirty="0">
                <a:ln>
                  <a:noFill/>
                </a:ln>
                <a:solidFill>
                  <a:srgbClr val="000000"/>
                </a:solidFill>
                <a:effectLst/>
                <a:uLnTx/>
                <a:uFillTx/>
                <a:ea typeface="黑体" panose="02010609060101010101" pitchFamily="49" charset="-122"/>
              </a:rPr>
              <a:t> = </a:t>
            </a:r>
            <a:r>
              <a:rPr kumimoji="0" lang="zh-CN" altLang="en-US" sz="1800" b="0" i="0" u="none" strike="noStrike" kern="0" cap="none" spc="0" normalizeH="0" baseline="0" noProof="0" dirty="0">
                <a:ln>
                  <a:noFill/>
                </a:ln>
                <a:solidFill>
                  <a:srgbClr val="000000"/>
                </a:solidFill>
                <a:effectLst/>
                <a:uLnTx/>
                <a:uFillTx/>
                <a:ea typeface="黑体" panose="02010609060101010101" pitchFamily="49" charset="-122"/>
              </a:rPr>
              <a:t>已发送但尚未收到确认的字节数</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ea typeface="黑体" panose="02010609060101010101" pitchFamily="49" charset="-122"/>
              </a:rPr>
              <a:t>P</a:t>
            </a:r>
            <a:r>
              <a:rPr kumimoji="0" lang="en-US" altLang="zh-CN" sz="1800" b="0" i="0" u="none" strike="noStrike" kern="0" cap="none" spc="0" normalizeH="0" baseline="-25000" noProof="0" dirty="0">
                <a:ln>
                  <a:noFill/>
                </a:ln>
                <a:solidFill>
                  <a:srgbClr val="000000"/>
                </a:solidFill>
                <a:effectLst/>
                <a:uLnTx/>
                <a:uFillTx/>
                <a:ea typeface="黑体" panose="02010609060101010101" pitchFamily="49" charset="-122"/>
              </a:rPr>
              <a:t>3</a:t>
            </a:r>
            <a:r>
              <a:rPr kumimoji="0" lang="en-US" altLang="zh-CN" sz="1800" b="0" i="0" u="none" strike="noStrike" kern="0" cap="none" spc="0" normalizeH="0" baseline="0" noProof="0" dirty="0">
                <a:ln>
                  <a:noFill/>
                </a:ln>
                <a:solidFill>
                  <a:srgbClr val="000000"/>
                </a:solidFill>
                <a:effectLst/>
                <a:uLnTx/>
                <a:uFillTx/>
                <a:ea typeface="黑体" panose="02010609060101010101" pitchFamily="49" charset="-122"/>
              </a:rPr>
              <a:t> – P</a:t>
            </a:r>
            <a:r>
              <a:rPr kumimoji="0" lang="en-US" altLang="zh-CN" sz="1800" b="0" i="0" u="none" strike="noStrike" kern="0" cap="none" spc="0" normalizeH="0" baseline="-25000" noProof="0" dirty="0">
                <a:ln>
                  <a:noFill/>
                </a:ln>
                <a:solidFill>
                  <a:srgbClr val="000000"/>
                </a:solidFill>
                <a:effectLst/>
                <a:uLnTx/>
                <a:uFillTx/>
                <a:ea typeface="黑体" panose="02010609060101010101" pitchFamily="49" charset="-122"/>
              </a:rPr>
              <a:t>2</a:t>
            </a:r>
            <a:r>
              <a:rPr kumimoji="0" lang="en-US" altLang="zh-CN" sz="1800" b="0" i="0" u="none" strike="noStrike" kern="0" cap="none" spc="0" normalizeH="0" baseline="0" noProof="0" dirty="0">
                <a:ln>
                  <a:noFill/>
                </a:ln>
                <a:solidFill>
                  <a:srgbClr val="000000"/>
                </a:solidFill>
                <a:effectLst/>
                <a:uLnTx/>
                <a:uFillTx/>
                <a:ea typeface="黑体" panose="02010609060101010101" pitchFamily="49" charset="-122"/>
              </a:rPr>
              <a:t> = </a:t>
            </a:r>
            <a:r>
              <a:rPr kumimoji="0" lang="zh-CN" altLang="en-US" sz="1800" b="0" i="0" u="none" strike="noStrike" kern="0" cap="none" spc="0" normalizeH="0" baseline="0" noProof="0" dirty="0">
                <a:ln>
                  <a:noFill/>
                </a:ln>
                <a:solidFill>
                  <a:srgbClr val="000000"/>
                </a:solidFill>
                <a:effectLst/>
                <a:uLnTx/>
                <a:uFillTx/>
                <a:ea typeface="黑体" panose="02010609060101010101" pitchFamily="49" charset="-122"/>
              </a:rPr>
              <a:t>允许发送但尚未发送的字节数（可用窗口大小） </a:t>
            </a:r>
          </a:p>
        </p:txBody>
      </p:sp>
      <p:sp>
        <p:nvSpPr>
          <p:cNvPr id="104" name="Line 50">
            <a:extLst>
              <a:ext uri="{FF2B5EF4-FFF2-40B4-BE49-F238E27FC236}">
                <a16:creationId xmlns:a16="http://schemas.microsoft.com/office/drawing/2014/main" id="{02A3B583-5E87-46A1-BF91-0D64EEBD4E12}"/>
              </a:ext>
            </a:extLst>
          </p:cNvPr>
          <p:cNvSpPr>
            <a:spLocks noChangeShapeType="1"/>
          </p:cNvSpPr>
          <p:nvPr/>
        </p:nvSpPr>
        <p:spPr bwMode="auto">
          <a:xfrm>
            <a:off x="1721194" y="2351951"/>
            <a:ext cx="7937" cy="1357312"/>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05" name="Text Box 51">
            <a:extLst>
              <a:ext uri="{FF2B5EF4-FFF2-40B4-BE49-F238E27FC236}">
                <a16:creationId xmlns:a16="http://schemas.microsoft.com/office/drawing/2014/main" id="{ADB8BAB7-55AA-47F4-BDEE-7A6C1AB0706B}"/>
              </a:ext>
            </a:extLst>
          </p:cNvPr>
          <p:cNvSpPr txBox="1">
            <a:spLocks noChangeArrowheads="1"/>
          </p:cNvSpPr>
          <p:nvPr/>
        </p:nvSpPr>
        <p:spPr bwMode="auto">
          <a:xfrm>
            <a:off x="7094881" y="1758226"/>
            <a:ext cx="793750" cy="45720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前沿</a:t>
            </a:r>
          </a:p>
        </p:txBody>
      </p:sp>
      <p:sp>
        <p:nvSpPr>
          <p:cNvPr id="106" name="Text Box 52">
            <a:extLst>
              <a:ext uri="{FF2B5EF4-FFF2-40B4-BE49-F238E27FC236}">
                <a16:creationId xmlns:a16="http://schemas.microsoft.com/office/drawing/2014/main" id="{8412B838-ED24-4385-B4CB-C9CB13313E0B}"/>
              </a:ext>
            </a:extLst>
          </p:cNvPr>
          <p:cNvSpPr txBox="1">
            <a:spLocks noChangeArrowheads="1"/>
          </p:cNvSpPr>
          <p:nvPr/>
        </p:nvSpPr>
        <p:spPr bwMode="auto">
          <a:xfrm>
            <a:off x="1341781" y="1758226"/>
            <a:ext cx="793750" cy="45720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后沿</a:t>
            </a:r>
          </a:p>
        </p:txBody>
      </p:sp>
      <p:sp>
        <p:nvSpPr>
          <p:cNvPr id="107" name="Line 53">
            <a:extLst>
              <a:ext uri="{FF2B5EF4-FFF2-40B4-BE49-F238E27FC236}">
                <a16:creationId xmlns:a16="http://schemas.microsoft.com/office/drawing/2014/main" id="{63B6A82E-8A22-4C38-AD78-A6D72B9380AB}"/>
              </a:ext>
            </a:extLst>
          </p:cNvPr>
          <p:cNvSpPr>
            <a:spLocks noChangeShapeType="1"/>
          </p:cNvSpPr>
          <p:nvPr/>
        </p:nvSpPr>
        <p:spPr bwMode="auto">
          <a:xfrm>
            <a:off x="7490169" y="2337663"/>
            <a:ext cx="7937" cy="1357313"/>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08" name="矩形 107">
            <a:extLst>
              <a:ext uri="{FF2B5EF4-FFF2-40B4-BE49-F238E27FC236}">
                <a16:creationId xmlns:a16="http://schemas.microsoft.com/office/drawing/2014/main" id="{7E4A91B2-CEA0-479D-A440-939A7DE085E9}"/>
              </a:ext>
            </a:extLst>
          </p:cNvPr>
          <p:cNvSpPr/>
          <p:nvPr/>
        </p:nvSpPr>
        <p:spPr>
          <a:xfrm>
            <a:off x="869471" y="1167031"/>
            <a:ext cx="2606804" cy="461665"/>
          </a:xfrm>
          <a:prstGeom prst="rect">
            <a:avLst/>
          </a:prstGeom>
        </p:spPr>
        <p:txBody>
          <a:bodyPr wrap="none">
            <a:spAutoFit/>
          </a:bodyPr>
          <a:lstStyle/>
          <a:p>
            <a:r>
              <a:rPr lang="en-US" altLang="zh-CN" dirty="0"/>
              <a:t>2.</a:t>
            </a:r>
            <a:r>
              <a:rPr lang="zh-CN" altLang="en-US" dirty="0"/>
              <a:t>发送窗口的参数</a:t>
            </a:r>
          </a:p>
        </p:txBody>
      </p:sp>
    </p:spTree>
    <p:extLst>
      <p:ext uri="{BB962C8B-B14F-4D97-AF65-F5344CB8AC3E}">
        <p14:creationId xmlns:p14="http://schemas.microsoft.com/office/powerpoint/2010/main" val="32763099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1000"/>
                                  </p:stCondLst>
                                  <p:childTnLst>
                                    <p:set>
                                      <p:cBhvr>
                                        <p:cTn id="6" dur="1" fill="hold">
                                          <p:stCondLst>
                                            <p:cond delay="0"/>
                                          </p:stCondLst>
                                        </p:cTn>
                                        <p:tgtEl>
                                          <p:spTgt spid="94"/>
                                        </p:tgtEl>
                                        <p:attrNameLst>
                                          <p:attrName>style.visibility</p:attrName>
                                        </p:attrNameLst>
                                      </p:cBhvr>
                                      <p:to>
                                        <p:strVal val="visible"/>
                                      </p:to>
                                    </p:set>
                                    <p:animEffect transition="in" filter="box(in)">
                                      <p:cBhvr>
                                        <p:cTn id="7" dur="5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3">
                                            <p:txEl>
                                              <p:pRg st="0" end="0"/>
                                            </p:txEl>
                                          </p:spTgt>
                                        </p:tgtEl>
                                        <p:attrNameLst>
                                          <p:attrName>style.visibility</p:attrName>
                                        </p:attrNameLst>
                                      </p:cBhvr>
                                      <p:to>
                                        <p:strVal val="visible"/>
                                      </p:to>
                                    </p:set>
                                    <p:anim calcmode="lin" valueType="num">
                                      <p:cBhvr additive="base">
                                        <p:cTn id="12" dur="500" fill="hold"/>
                                        <p:tgtEl>
                                          <p:spTgt spid="10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3">
                                            <p:txEl>
                                              <p:pRg st="1" end="1"/>
                                            </p:txEl>
                                          </p:spTgt>
                                        </p:tgtEl>
                                        <p:attrNameLst>
                                          <p:attrName>style.visibility</p:attrName>
                                        </p:attrNameLst>
                                      </p:cBhvr>
                                      <p:to>
                                        <p:strVal val="visible"/>
                                      </p:to>
                                    </p:set>
                                    <p:anim calcmode="lin" valueType="num">
                                      <p:cBhvr additive="base">
                                        <p:cTn id="18" dur="500" fill="hold"/>
                                        <p:tgtEl>
                                          <p:spTgt spid="10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3">
                                            <p:txEl>
                                              <p:pRg st="2" end="2"/>
                                            </p:txEl>
                                          </p:spTgt>
                                        </p:tgtEl>
                                        <p:attrNameLst>
                                          <p:attrName>style.visibility</p:attrName>
                                        </p:attrNameLst>
                                      </p:cBhvr>
                                      <p:to>
                                        <p:strVal val="visible"/>
                                      </p:to>
                                    </p:set>
                                    <p:anim calcmode="lin" valueType="num">
                                      <p:cBhvr additive="base">
                                        <p:cTn id="24" dur="500" fill="hold"/>
                                        <p:tgtEl>
                                          <p:spTgt spid="10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03">
                                            <p:txEl>
                                              <p:pRg st="3" end="3"/>
                                            </p:txEl>
                                          </p:spTgt>
                                        </p:tgtEl>
                                        <p:attrNameLst>
                                          <p:attrName>style.visibility</p:attrName>
                                        </p:attrNameLst>
                                      </p:cBhvr>
                                      <p:to>
                                        <p:strVal val="visible"/>
                                      </p:to>
                                    </p:set>
                                    <p:anim calcmode="lin" valueType="num">
                                      <p:cBhvr additive="base">
                                        <p:cTn id="30" dur="500" fill="hold"/>
                                        <p:tgtEl>
                                          <p:spTgt spid="10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03">
                                            <p:txEl>
                                              <p:pRg st="4" end="4"/>
                                            </p:txEl>
                                          </p:spTgt>
                                        </p:tgtEl>
                                        <p:attrNameLst>
                                          <p:attrName>style.visibility</p:attrName>
                                        </p:attrNameLst>
                                      </p:cBhvr>
                                      <p:to>
                                        <p:strVal val="visible"/>
                                      </p:to>
                                    </p:set>
                                    <p:anim calcmode="lin" valueType="num">
                                      <p:cBhvr additive="base">
                                        <p:cTn id="36" dur="500" fill="hold"/>
                                        <p:tgtEl>
                                          <p:spTgt spid="10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EA3FA5-6250-457D-A91F-3A6A812AC248}"/>
              </a:ext>
            </a:extLst>
          </p:cNvPr>
          <p:cNvSpPr/>
          <p:nvPr/>
        </p:nvSpPr>
        <p:spPr>
          <a:xfrm>
            <a:off x="984250" y="1955800"/>
            <a:ext cx="7704138" cy="1598613"/>
          </a:xfrm>
          <a:prstGeom prst="rect">
            <a:avLst/>
          </a:prstGeom>
        </p:spPr>
        <p:txBody>
          <a:bodyPr>
            <a:spAutoFit/>
          </a:bodyPr>
          <a:lstStyle/>
          <a:p>
            <a:pPr algn="just" eaLnBrk="1" hangingPunct="1">
              <a:lnSpc>
                <a:spcPct val="105000"/>
              </a:lnSpc>
              <a:spcBef>
                <a:spcPct val="20000"/>
              </a:spcBef>
              <a:buClr>
                <a:srgbClr val="3333CC"/>
              </a:buClr>
              <a:buSzPct val="60000"/>
              <a:defRPr/>
            </a:pPr>
            <a:r>
              <a:rPr kumimoji="0" lang="en-US" altLang="zh-CN" b="0" kern="0" dirty="0">
                <a:latin typeface="+mn-ea"/>
                <a:ea typeface="+mn-ea"/>
              </a:rPr>
              <a:t>TCP </a:t>
            </a:r>
            <a:r>
              <a:rPr kumimoji="0" lang="zh-CN" altLang="en-US" b="0" kern="0" dirty="0">
                <a:latin typeface="+mn-ea"/>
                <a:ea typeface="+mn-ea"/>
              </a:rPr>
              <a:t>提供面向连接的服务。</a:t>
            </a:r>
            <a:r>
              <a:rPr kumimoji="0" lang="en-US" altLang="zh-CN" b="0" kern="0" dirty="0">
                <a:latin typeface="+mn-ea"/>
                <a:ea typeface="+mn-ea"/>
              </a:rPr>
              <a:t>TCP </a:t>
            </a:r>
            <a:r>
              <a:rPr kumimoji="0" lang="zh-CN" altLang="en-US" b="0" kern="0" dirty="0">
                <a:latin typeface="+mn-ea"/>
                <a:ea typeface="+mn-ea"/>
              </a:rPr>
              <a:t>不提供广播或多播服务。由于 </a:t>
            </a:r>
            <a:r>
              <a:rPr kumimoji="0" lang="en-US" altLang="zh-CN" b="0" kern="0" dirty="0">
                <a:latin typeface="+mn-ea"/>
                <a:ea typeface="+mn-ea"/>
              </a:rPr>
              <a:t>TCP </a:t>
            </a:r>
            <a:r>
              <a:rPr kumimoji="0" lang="zh-CN" altLang="en-US" b="0" kern="0" dirty="0">
                <a:latin typeface="+mn-ea"/>
                <a:ea typeface="+mn-ea"/>
              </a:rPr>
              <a:t>要提供可靠的、面向连接的传输服务，因此不可避免地增加了许多的开销。这不仅使协议数据单元的首部增大很多，还要占用许多的处理机资源。  </a:t>
            </a:r>
          </a:p>
        </p:txBody>
      </p:sp>
      <p:sp>
        <p:nvSpPr>
          <p:cNvPr id="24579" name="矩形 4">
            <a:extLst>
              <a:ext uri="{FF2B5EF4-FFF2-40B4-BE49-F238E27FC236}">
                <a16:creationId xmlns:a16="http://schemas.microsoft.com/office/drawing/2014/main" id="{3741972C-0002-4722-A6EA-11FFE3ECEB79}"/>
              </a:ext>
            </a:extLst>
          </p:cNvPr>
          <p:cNvSpPr>
            <a:spLocks noChangeArrowheads="1"/>
          </p:cNvSpPr>
          <p:nvPr/>
        </p:nvSpPr>
        <p:spPr bwMode="auto">
          <a:xfrm>
            <a:off x="1008063" y="1268413"/>
            <a:ext cx="1360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a:t>
            </a:r>
            <a:r>
              <a:rPr lang="zh-CN" altLang="en-US" sz="2400"/>
              <a:t>、</a:t>
            </a:r>
            <a:r>
              <a:rPr lang="en-US" altLang="zh-CN" sz="2400"/>
              <a:t>TCP </a:t>
            </a:r>
            <a:endParaRPr lang="zh-CN" altLang="en-US" sz="2400"/>
          </a:p>
        </p:txBody>
      </p:sp>
      <p:sp>
        <p:nvSpPr>
          <p:cNvPr id="24580" name="矩形 5">
            <a:extLst>
              <a:ext uri="{FF2B5EF4-FFF2-40B4-BE49-F238E27FC236}">
                <a16:creationId xmlns:a16="http://schemas.microsoft.com/office/drawing/2014/main" id="{6241814F-27E5-4505-B758-71B744873001}"/>
              </a:ext>
            </a:extLst>
          </p:cNvPr>
          <p:cNvSpPr>
            <a:spLocks noChangeArrowheads="1"/>
          </p:cNvSpPr>
          <p:nvPr/>
        </p:nvSpPr>
        <p:spPr bwMode="auto">
          <a:xfrm>
            <a:off x="984250" y="3716338"/>
            <a:ext cx="6551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其协议数据单元称为 </a:t>
            </a:r>
            <a:r>
              <a:rPr lang="en-US" altLang="zh-CN" sz="2400"/>
              <a:t>TCP </a:t>
            </a:r>
            <a:r>
              <a:rPr lang="zh-CN" altLang="en-US" sz="2400"/>
              <a:t>报文段</a:t>
            </a:r>
            <a:r>
              <a:rPr lang="en-US" altLang="zh-CN" sz="2400"/>
              <a:t>(segment)</a:t>
            </a:r>
          </a:p>
        </p:txBody>
      </p:sp>
      <p:sp>
        <p:nvSpPr>
          <p:cNvPr id="24581" name="矩形 6">
            <a:extLst>
              <a:ext uri="{FF2B5EF4-FFF2-40B4-BE49-F238E27FC236}">
                <a16:creationId xmlns:a16="http://schemas.microsoft.com/office/drawing/2014/main" id="{63C19CF1-0C6C-4426-A012-3283366CA915}"/>
              </a:ext>
            </a:extLst>
          </p:cNvPr>
          <p:cNvSpPr>
            <a:spLocks noChangeArrowheads="1"/>
          </p:cNvSpPr>
          <p:nvPr/>
        </p:nvSpPr>
        <p:spPr bwMode="auto">
          <a:xfrm>
            <a:off x="1011238" y="4362450"/>
            <a:ext cx="7645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TCP </a:t>
            </a:r>
            <a:r>
              <a:rPr lang="zh-CN" altLang="en-US" sz="2400"/>
              <a:t>报文段是在传输层抽象的端到端逻辑信道中传送，这种信道是可靠的全双工信道。但这样的信道却不知道究竟经过了哪些路由器，而这些路由器也根本不知道上面的传输层是否建立了 </a:t>
            </a:r>
            <a:r>
              <a:rPr lang="en-US" altLang="zh-CN" sz="2400"/>
              <a:t>TCP </a:t>
            </a:r>
            <a:r>
              <a:rPr lang="zh-CN" altLang="en-US" sz="2400"/>
              <a:t>连接。 </a:t>
            </a:r>
          </a:p>
        </p:txBody>
      </p:sp>
      <p:sp>
        <p:nvSpPr>
          <p:cNvPr id="6" name="Rectangle 4">
            <a:extLst>
              <a:ext uri="{FF2B5EF4-FFF2-40B4-BE49-F238E27FC236}">
                <a16:creationId xmlns:a16="http://schemas.microsoft.com/office/drawing/2014/main" id="{054FBE3D-2B1C-446C-822C-45AA7932F113}"/>
              </a:ext>
            </a:extLst>
          </p:cNvPr>
          <p:cNvSpPr>
            <a:spLocks noGrp="1" noChangeArrowheads="1"/>
          </p:cNvSpPr>
          <p:nvPr>
            <p:ph type="title"/>
          </p:nvPr>
        </p:nvSpPr>
        <p:spPr>
          <a:xfrm>
            <a:off x="971550" y="222250"/>
            <a:ext cx="7086600" cy="685800"/>
          </a:xfrm>
        </p:spPr>
        <p:txBody>
          <a:bodyPr/>
          <a:lstStyle/>
          <a:p>
            <a:pPr eaLnBrk="1" hangingPunct="1"/>
            <a:r>
              <a:rPr lang="en-US" altLang="zh-CN"/>
              <a:t>6.1.2 </a:t>
            </a:r>
            <a:r>
              <a:rPr lang="zh-CN" altLang="en-US"/>
              <a:t>传输层提供的服务 </a:t>
            </a: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786C8D74-AA7D-4AA2-AB38-207F8C30AD6C}"/>
              </a:ext>
            </a:extLst>
          </p:cNvPr>
          <p:cNvSpPr txBox="1">
            <a:spLocks noChangeArrowheads="1"/>
          </p:cNvSpPr>
          <p:nvPr/>
        </p:nvSpPr>
        <p:spPr bwMode="auto">
          <a:xfrm>
            <a:off x="8307263" y="3365053"/>
            <a:ext cx="946150"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0" lang="zh-CN" altLang="en-US" sz="2000" b="0">
                <a:solidFill>
                  <a:srgbClr val="000000"/>
                </a:solidFill>
                <a:ea typeface="黑体" panose="02010609060101010101" pitchFamily="49" charset="-122"/>
              </a:rPr>
              <a:t>不允许</a:t>
            </a:r>
          </a:p>
          <a:p>
            <a:pPr algn="ctr" eaLnBrk="1" hangingPunct="1"/>
            <a:r>
              <a:rPr kumimoji="0" lang="zh-CN" altLang="en-US" sz="2000" b="0">
                <a:solidFill>
                  <a:srgbClr val="000000"/>
                </a:solidFill>
                <a:ea typeface="黑体" panose="02010609060101010101" pitchFamily="49" charset="-122"/>
              </a:rPr>
              <a:t>发送</a:t>
            </a:r>
          </a:p>
        </p:txBody>
      </p:sp>
      <p:sp>
        <p:nvSpPr>
          <p:cNvPr id="5" name="Text Box 3">
            <a:extLst>
              <a:ext uri="{FF2B5EF4-FFF2-40B4-BE49-F238E27FC236}">
                <a16:creationId xmlns:a16="http://schemas.microsoft.com/office/drawing/2014/main" id="{562A039D-7E71-4FED-A13F-1BE28A1CF72F}"/>
              </a:ext>
            </a:extLst>
          </p:cNvPr>
          <p:cNvSpPr txBox="1">
            <a:spLocks noChangeArrowheads="1"/>
          </p:cNvSpPr>
          <p:nvPr/>
        </p:nvSpPr>
        <p:spPr bwMode="auto">
          <a:xfrm>
            <a:off x="179263" y="3409503"/>
            <a:ext cx="2216150"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已发送并收到确认</a:t>
            </a:r>
          </a:p>
        </p:txBody>
      </p:sp>
      <p:sp>
        <p:nvSpPr>
          <p:cNvPr id="6" name="Text Box 4">
            <a:extLst>
              <a:ext uri="{FF2B5EF4-FFF2-40B4-BE49-F238E27FC236}">
                <a16:creationId xmlns:a16="http://schemas.microsoft.com/office/drawing/2014/main" id="{7C22CC0E-CC7A-4597-BD51-54A977DEE92D}"/>
              </a:ext>
            </a:extLst>
          </p:cNvPr>
          <p:cNvSpPr txBox="1">
            <a:spLocks noChangeArrowheads="1"/>
          </p:cNvSpPr>
          <p:nvPr/>
        </p:nvSpPr>
        <p:spPr bwMode="auto">
          <a:xfrm>
            <a:off x="3487613" y="2531616"/>
            <a:ext cx="3979863"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A </a:t>
            </a: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的发送窗口已满，可用窗口为零</a:t>
            </a:r>
          </a:p>
        </p:txBody>
      </p:sp>
      <p:sp>
        <p:nvSpPr>
          <p:cNvPr id="7" name="Rectangle 5">
            <a:extLst>
              <a:ext uri="{FF2B5EF4-FFF2-40B4-BE49-F238E27FC236}">
                <a16:creationId xmlns:a16="http://schemas.microsoft.com/office/drawing/2014/main" id="{DE07D879-F63F-4205-AF58-09A3350611E1}"/>
              </a:ext>
            </a:extLst>
          </p:cNvPr>
          <p:cNvSpPr>
            <a:spLocks noChangeArrowheads="1"/>
          </p:cNvSpPr>
          <p:nvPr/>
        </p:nvSpPr>
        <p:spPr bwMode="auto">
          <a:xfrm>
            <a:off x="2443038" y="2917378"/>
            <a:ext cx="5791200" cy="649288"/>
          </a:xfrm>
          <a:prstGeom prst="rect">
            <a:avLst/>
          </a:prstGeom>
          <a:solidFill>
            <a:srgbClr val="99CCFF"/>
          </a:solidFill>
          <a:ln>
            <a:noFill/>
          </a:ln>
          <a:effectLst>
            <a:outerShdw dist="35921" dir="2700000" algn="ctr" rotWithShape="0">
              <a:srgbClr val="578963"/>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8" name="Rectangle 6">
            <a:extLst>
              <a:ext uri="{FF2B5EF4-FFF2-40B4-BE49-F238E27FC236}">
                <a16:creationId xmlns:a16="http://schemas.microsoft.com/office/drawing/2014/main" id="{559C5DEE-56BC-48D0-AE92-BCFBE40642FF}"/>
              </a:ext>
            </a:extLst>
          </p:cNvPr>
          <p:cNvSpPr>
            <a:spLocks noChangeArrowheads="1"/>
          </p:cNvSpPr>
          <p:nvPr/>
        </p:nvSpPr>
        <p:spPr bwMode="auto">
          <a:xfrm>
            <a:off x="177676" y="3133278"/>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26</a:t>
            </a:r>
          </a:p>
        </p:txBody>
      </p:sp>
      <p:sp>
        <p:nvSpPr>
          <p:cNvPr id="9" name="Rectangle 7">
            <a:extLst>
              <a:ext uri="{FF2B5EF4-FFF2-40B4-BE49-F238E27FC236}">
                <a16:creationId xmlns:a16="http://schemas.microsoft.com/office/drawing/2014/main" id="{B966CD37-4D48-4A4C-86CC-87740AB7641E}"/>
              </a:ext>
            </a:extLst>
          </p:cNvPr>
          <p:cNvSpPr>
            <a:spLocks noChangeArrowheads="1"/>
          </p:cNvSpPr>
          <p:nvPr/>
        </p:nvSpPr>
        <p:spPr bwMode="auto">
          <a:xfrm>
            <a:off x="466601" y="3131691"/>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27</a:t>
            </a:r>
          </a:p>
        </p:txBody>
      </p:sp>
      <p:sp>
        <p:nvSpPr>
          <p:cNvPr id="10" name="Rectangle 8">
            <a:extLst>
              <a:ext uri="{FF2B5EF4-FFF2-40B4-BE49-F238E27FC236}">
                <a16:creationId xmlns:a16="http://schemas.microsoft.com/office/drawing/2014/main" id="{35FD9B4E-D2F6-42A0-930A-4A4DD6C36B9E}"/>
              </a:ext>
            </a:extLst>
          </p:cNvPr>
          <p:cNvSpPr>
            <a:spLocks noChangeArrowheads="1"/>
          </p:cNvSpPr>
          <p:nvPr/>
        </p:nvSpPr>
        <p:spPr bwMode="auto">
          <a:xfrm>
            <a:off x="755526" y="3130103"/>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28</a:t>
            </a:r>
          </a:p>
        </p:txBody>
      </p:sp>
      <p:sp>
        <p:nvSpPr>
          <p:cNvPr id="11" name="Rectangle 9">
            <a:extLst>
              <a:ext uri="{FF2B5EF4-FFF2-40B4-BE49-F238E27FC236}">
                <a16:creationId xmlns:a16="http://schemas.microsoft.com/office/drawing/2014/main" id="{408A6756-5BD3-4D43-8A57-785BB78E6DF6}"/>
              </a:ext>
            </a:extLst>
          </p:cNvPr>
          <p:cNvSpPr>
            <a:spLocks noChangeArrowheads="1"/>
          </p:cNvSpPr>
          <p:nvPr/>
        </p:nvSpPr>
        <p:spPr bwMode="auto">
          <a:xfrm>
            <a:off x="1044451" y="3128516"/>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29</a:t>
            </a:r>
          </a:p>
        </p:txBody>
      </p:sp>
      <p:sp>
        <p:nvSpPr>
          <p:cNvPr id="12" name="Rectangle 10">
            <a:extLst>
              <a:ext uri="{FF2B5EF4-FFF2-40B4-BE49-F238E27FC236}">
                <a16:creationId xmlns:a16="http://schemas.microsoft.com/office/drawing/2014/main" id="{EB62A70F-20D8-4794-A421-8EBCDFC9569C}"/>
              </a:ext>
            </a:extLst>
          </p:cNvPr>
          <p:cNvSpPr>
            <a:spLocks noChangeArrowheads="1"/>
          </p:cNvSpPr>
          <p:nvPr/>
        </p:nvSpPr>
        <p:spPr bwMode="auto">
          <a:xfrm>
            <a:off x="1333376" y="3126928"/>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30</a:t>
            </a:r>
          </a:p>
        </p:txBody>
      </p:sp>
      <p:sp>
        <p:nvSpPr>
          <p:cNvPr id="13" name="Rectangle 11">
            <a:extLst>
              <a:ext uri="{FF2B5EF4-FFF2-40B4-BE49-F238E27FC236}">
                <a16:creationId xmlns:a16="http://schemas.microsoft.com/office/drawing/2014/main" id="{43C98A0D-2F98-4581-9068-4D03B9CB1E6C}"/>
              </a:ext>
            </a:extLst>
          </p:cNvPr>
          <p:cNvSpPr>
            <a:spLocks noChangeArrowheads="1"/>
          </p:cNvSpPr>
          <p:nvPr/>
        </p:nvSpPr>
        <p:spPr bwMode="auto">
          <a:xfrm>
            <a:off x="1622301" y="3125341"/>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31</a:t>
            </a:r>
          </a:p>
        </p:txBody>
      </p:sp>
      <p:sp>
        <p:nvSpPr>
          <p:cNvPr id="14" name="Rectangle 12">
            <a:extLst>
              <a:ext uri="{FF2B5EF4-FFF2-40B4-BE49-F238E27FC236}">
                <a16:creationId xmlns:a16="http://schemas.microsoft.com/office/drawing/2014/main" id="{D08BD606-E7DB-4D38-B51B-12DCCD24F27D}"/>
              </a:ext>
            </a:extLst>
          </p:cNvPr>
          <p:cNvSpPr>
            <a:spLocks noChangeArrowheads="1"/>
          </p:cNvSpPr>
          <p:nvPr/>
        </p:nvSpPr>
        <p:spPr bwMode="auto">
          <a:xfrm>
            <a:off x="1911226" y="3123753"/>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32</a:t>
            </a:r>
          </a:p>
        </p:txBody>
      </p:sp>
      <p:sp>
        <p:nvSpPr>
          <p:cNvPr id="15" name="Rectangle 13">
            <a:extLst>
              <a:ext uri="{FF2B5EF4-FFF2-40B4-BE49-F238E27FC236}">
                <a16:creationId xmlns:a16="http://schemas.microsoft.com/office/drawing/2014/main" id="{14DC3437-8E46-47BF-9410-675C11548DC3}"/>
              </a:ext>
            </a:extLst>
          </p:cNvPr>
          <p:cNvSpPr>
            <a:spLocks noChangeArrowheads="1"/>
          </p:cNvSpPr>
          <p:nvPr/>
        </p:nvSpPr>
        <p:spPr bwMode="auto">
          <a:xfrm>
            <a:off x="2200151" y="3122166"/>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33</a:t>
            </a:r>
          </a:p>
        </p:txBody>
      </p:sp>
      <p:sp>
        <p:nvSpPr>
          <p:cNvPr id="16" name="Rectangle 14">
            <a:extLst>
              <a:ext uri="{FF2B5EF4-FFF2-40B4-BE49-F238E27FC236}">
                <a16:creationId xmlns:a16="http://schemas.microsoft.com/office/drawing/2014/main" id="{0D3FCF17-030A-4323-87AD-F6C0365B1458}"/>
              </a:ext>
            </a:extLst>
          </p:cNvPr>
          <p:cNvSpPr>
            <a:spLocks noChangeArrowheads="1"/>
          </p:cNvSpPr>
          <p:nvPr/>
        </p:nvSpPr>
        <p:spPr bwMode="auto">
          <a:xfrm>
            <a:off x="2489076" y="3120578"/>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34</a:t>
            </a:r>
          </a:p>
        </p:txBody>
      </p:sp>
      <p:sp>
        <p:nvSpPr>
          <p:cNvPr id="17" name="Rectangle 15">
            <a:extLst>
              <a:ext uri="{FF2B5EF4-FFF2-40B4-BE49-F238E27FC236}">
                <a16:creationId xmlns:a16="http://schemas.microsoft.com/office/drawing/2014/main" id="{9ECA295D-5C48-42CD-B0BB-2FCDAA6BEF52}"/>
              </a:ext>
            </a:extLst>
          </p:cNvPr>
          <p:cNvSpPr>
            <a:spLocks noChangeArrowheads="1"/>
          </p:cNvSpPr>
          <p:nvPr/>
        </p:nvSpPr>
        <p:spPr bwMode="auto">
          <a:xfrm>
            <a:off x="2778001" y="3118991"/>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35</a:t>
            </a:r>
          </a:p>
        </p:txBody>
      </p:sp>
      <p:sp>
        <p:nvSpPr>
          <p:cNvPr id="18" name="Rectangle 16">
            <a:extLst>
              <a:ext uri="{FF2B5EF4-FFF2-40B4-BE49-F238E27FC236}">
                <a16:creationId xmlns:a16="http://schemas.microsoft.com/office/drawing/2014/main" id="{7166FE35-4024-4CA8-841D-C952997769B1}"/>
              </a:ext>
            </a:extLst>
          </p:cNvPr>
          <p:cNvSpPr>
            <a:spLocks noChangeArrowheads="1"/>
          </p:cNvSpPr>
          <p:nvPr/>
        </p:nvSpPr>
        <p:spPr bwMode="auto">
          <a:xfrm>
            <a:off x="3066926" y="3117403"/>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36</a:t>
            </a:r>
          </a:p>
        </p:txBody>
      </p:sp>
      <p:sp>
        <p:nvSpPr>
          <p:cNvPr id="19" name="Rectangle 17">
            <a:extLst>
              <a:ext uri="{FF2B5EF4-FFF2-40B4-BE49-F238E27FC236}">
                <a16:creationId xmlns:a16="http://schemas.microsoft.com/office/drawing/2014/main" id="{B2B9A081-137C-4E29-B668-9407BEE8BF1C}"/>
              </a:ext>
            </a:extLst>
          </p:cNvPr>
          <p:cNvSpPr>
            <a:spLocks noChangeArrowheads="1"/>
          </p:cNvSpPr>
          <p:nvPr/>
        </p:nvSpPr>
        <p:spPr bwMode="auto">
          <a:xfrm>
            <a:off x="3355851" y="3115816"/>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37</a:t>
            </a:r>
          </a:p>
        </p:txBody>
      </p:sp>
      <p:sp>
        <p:nvSpPr>
          <p:cNvPr id="20" name="Rectangle 18">
            <a:extLst>
              <a:ext uri="{FF2B5EF4-FFF2-40B4-BE49-F238E27FC236}">
                <a16:creationId xmlns:a16="http://schemas.microsoft.com/office/drawing/2014/main" id="{618FE77E-14F0-4462-8793-930344EAAB03}"/>
              </a:ext>
            </a:extLst>
          </p:cNvPr>
          <p:cNvSpPr>
            <a:spLocks noChangeArrowheads="1"/>
          </p:cNvSpPr>
          <p:nvPr/>
        </p:nvSpPr>
        <p:spPr bwMode="auto">
          <a:xfrm>
            <a:off x="3644776" y="3114228"/>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38</a:t>
            </a:r>
          </a:p>
        </p:txBody>
      </p:sp>
      <p:sp>
        <p:nvSpPr>
          <p:cNvPr id="21" name="Rectangle 19">
            <a:extLst>
              <a:ext uri="{FF2B5EF4-FFF2-40B4-BE49-F238E27FC236}">
                <a16:creationId xmlns:a16="http://schemas.microsoft.com/office/drawing/2014/main" id="{05803E7F-80B5-46A0-A29D-D39A733EF1C7}"/>
              </a:ext>
            </a:extLst>
          </p:cNvPr>
          <p:cNvSpPr>
            <a:spLocks noChangeArrowheads="1"/>
          </p:cNvSpPr>
          <p:nvPr/>
        </p:nvSpPr>
        <p:spPr bwMode="auto">
          <a:xfrm>
            <a:off x="3933701" y="3112641"/>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39</a:t>
            </a:r>
          </a:p>
        </p:txBody>
      </p:sp>
      <p:sp>
        <p:nvSpPr>
          <p:cNvPr id="22" name="Rectangle 20">
            <a:extLst>
              <a:ext uri="{FF2B5EF4-FFF2-40B4-BE49-F238E27FC236}">
                <a16:creationId xmlns:a16="http://schemas.microsoft.com/office/drawing/2014/main" id="{9344F6C5-6F65-4488-ACB9-B60B72958079}"/>
              </a:ext>
            </a:extLst>
          </p:cNvPr>
          <p:cNvSpPr>
            <a:spLocks noChangeArrowheads="1"/>
          </p:cNvSpPr>
          <p:nvPr/>
        </p:nvSpPr>
        <p:spPr bwMode="auto">
          <a:xfrm>
            <a:off x="4222626" y="3111053"/>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40</a:t>
            </a:r>
          </a:p>
        </p:txBody>
      </p:sp>
      <p:sp>
        <p:nvSpPr>
          <p:cNvPr id="23" name="Rectangle 21">
            <a:extLst>
              <a:ext uri="{FF2B5EF4-FFF2-40B4-BE49-F238E27FC236}">
                <a16:creationId xmlns:a16="http://schemas.microsoft.com/office/drawing/2014/main" id="{57C1F8D6-AD83-4172-9A8C-4DA52A34F723}"/>
              </a:ext>
            </a:extLst>
          </p:cNvPr>
          <p:cNvSpPr>
            <a:spLocks noChangeArrowheads="1"/>
          </p:cNvSpPr>
          <p:nvPr/>
        </p:nvSpPr>
        <p:spPr bwMode="auto">
          <a:xfrm>
            <a:off x="4511551" y="3109466"/>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41</a:t>
            </a:r>
          </a:p>
        </p:txBody>
      </p:sp>
      <p:sp>
        <p:nvSpPr>
          <p:cNvPr id="24" name="Rectangle 22">
            <a:extLst>
              <a:ext uri="{FF2B5EF4-FFF2-40B4-BE49-F238E27FC236}">
                <a16:creationId xmlns:a16="http://schemas.microsoft.com/office/drawing/2014/main" id="{BFFF1759-D556-4A85-827A-854161CFFA6D}"/>
              </a:ext>
            </a:extLst>
          </p:cNvPr>
          <p:cNvSpPr>
            <a:spLocks noChangeArrowheads="1"/>
          </p:cNvSpPr>
          <p:nvPr/>
        </p:nvSpPr>
        <p:spPr bwMode="auto">
          <a:xfrm>
            <a:off x="4800476" y="3107878"/>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42</a:t>
            </a:r>
          </a:p>
        </p:txBody>
      </p:sp>
      <p:sp>
        <p:nvSpPr>
          <p:cNvPr id="25" name="Rectangle 23">
            <a:extLst>
              <a:ext uri="{FF2B5EF4-FFF2-40B4-BE49-F238E27FC236}">
                <a16:creationId xmlns:a16="http://schemas.microsoft.com/office/drawing/2014/main" id="{B5DE39E5-FA9B-4519-8946-B9922D070D0A}"/>
              </a:ext>
            </a:extLst>
          </p:cNvPr>
          <p:cNvSpPr>
            <a:spLocks noChangeArrowheads="1"/>
          </p:cNvSpPr>
          <p:nvPr/>
        </p:nvSpPr>
        <p:spPr bwMode="auto">
          <a:xfrm>
            <a:off x="5089401" y="3106291"/>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43</a:t>
            </a:r>
          </a:p>
        </p:txBody>
      </p:sp>
      <p:sp>
        <p:nvSpPr>
          <p:cNvPr id="26" name="Rectangle 24">
            <a:extLst>
              <a:ext uri="{FF2B5EF4-FFF2-40B4-BE49-F238E27FC236}">
                <a16:creationId xmlns:a16="http://schemas.microsoft.com/office/drawing/2014/main" id="{047FA932-3524-4A7F-91A0-FE987654D7FE}"/>
              </a:ext>
            </a:extLst>
          </p:cNvPr>
          <p:cNvSpPr>
            <a:spLocks noChangeArrowheads="1"/>
          </p:cNvSpPr>
          <p:nvPr/>
        </p:nvSpPr>
        <p:spPr bwMode="auto">
          <a:xfrm>
            <a:off x="5378326" y="3104703"/>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44</a:t>
            </a:r>
          </a:p>
        </p:txBody>
      </p:sp>
      <p:sp>
        <p:nvSpPr>
          <p:cNvPr id="27" name="Rectangle 25">
            <a:extLst>
              <a:ext uri="{FF2B5EF4-FFF2-40B4-BE49-F238E27FC236}">
                <a16:creationId xmlns:a16="http://schemas.microsoft.com/office/drawing/2014/main" id="{D1D76744-3AB8-40D2-9E94-3093E656620E}"/>
              </a:ext>
            </a:extLst>
          </p:cNvPr>
          <p:cNvSpPr>
            <a:spLocks noChangeArrowheads="1"/>
          </p:cNvSpPr>
          <p:nvPr/>
        </p:nvSpPr>
        <p:spPr bwMode="auto">
          <a:xfrm>
            <a:off x="5667251" y="3103116"/>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45</a:t>
            </a:r>
          </a:p>
        </p:txBody>
      </p:sp>
      <p:sp>
        <p:nvSpPr>
          <p:cNvPr id="28" name="Rectangle 26">
            <a:extLst>
              <a:ext uri="{FF2B5EF4-FFF2-40B4-BE49-F238E27FC236}">
                <a16:creationId xmlns:a16="http://schemas.microsoft.com/office/drawing/2014/main" id="{1FA724E4-C3EE-4DCF-B7D3-1F1CC5211DBD}"/>
              </a:ext>
            </a:extLst>
          </p:cNvPr>
          <p:cNvSpPr>
            <a:spLocks noChangeArrowheads="1"/>
          </p:cNvSpPr>
          <p:nvPr/>
        </p:nvSpPr>
        <p:spPr bwMode="auto">
          <a:xfrm>
            <a:off x="5956176" y="3101528"/>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46</a:t>
            </a:r>
          </a:p>
        </p:txBody>
      </p:sp>
      <p:sp>
        <p:nvSpPr>
          <p:cNvPr id="29" name="Rectangle 27">
            <a:extLst>
              <a:ext uri="{FF2B5EF4-FFF2-40B4-BE49-F238E27FC236}">
                <a16:creationId xmlns:a16="http://schemas.microsoft.com/office/drawing/2014/main" id="{B335A5A3-E756-447A-B9DF-E893B9171FC1}"/>
              </a:ext>
            </a:extLst>
          </p:cNvPr>
          <p:cNvSpPr>
            <a:spLocks noChangeArrowheads="1"/>
          </p:cNvSpPr>
          <p:nvPr/>
        </p:nvSpPr>
        <p:spPr bwMode="auto">
          <a:xfrm>
            <a:off x="6245101" y="3099941"/>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47</a:t>
            </a:r>
          </a:p>
        </p:txBody>
      </p:sp>
      <p:sp>
        <p:nvSpPr>
          <p:cNvPr id="30" name="Rectangle 28">
            <a:extLst>
              <a:ext uri="{FF2B5EF4-FFF2-40B4-BE49-F238E27FC236}">
                <a16:creationId xmlns:a16="http://schemas.microsoft.com/office/drawing/2014/main" id="{BA19E462-781C-49F2-BA06-3C4D32885437}"/>
              </a:ext>
            </a:extLst>
          </p:cNvPr>
          <p:cNvSpPr>
            <a:spLocks noChangeArrowheads="1"/>
          </p:cNvSpPr>
          <p:nvPr/>
        </p:nvSpPr>
        <p:spPr bwMode="auto">
          <a:xfrm>
            <a:off x="6534026" y="3098353"/>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48</a:t>
            </a:r>
          </a:p>
        </p:txBody>
      </p:sp>
      <p:sp>
        <p:nvSpPr>
          <p:cNvPr id="31" name="Rectangle 29">
            <a:extLst>
              <a:ext uri="{FF2B5EF4-FFF2-40B4-BE49-F238E27FC236}">
                <a16:creationId xmlns:a16="http://schemas.microsoft.com/office/drawing/2014/main" id="{46256078-7673-4ADE-B3B7-6A0860BBC8EA}"/>
              </a:ext>
            </a:extLst>
          </p:cNvPr>
          <p:cNvSpPr>
            <a:spLocks noChangeArrowheads="1"/>
          </p:cNvSpPr>
          <p:nvPr/>
        </p:nvSpPr>
        <p:spPr bwMode="auto">
          <a:xfrm>
            <a:off x="6822951" y="3096766"/>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49</a:t>
            </a:r>
          </a:p>
        </p:txBody>
      </p:sp>
      <p:sp>
        <p:nvSpPr>
          <p:cNvPr id="32" name="Rectangle 30">
            <a:extLst>
              <a:ext uri="{FF2B5EF4-FFF2-40B4-BE49-F238E27FC236}">
                <a16:creationId xmlns:a16="http://schemas.microsoft.com/office/drawing/2014/main" id="{3620671F-F499-4EFB-A1C0-74DACBA0148B}"/>
              </a:ext>
            </a:extLst>
          </p:cNvPr>
          <p:cNvSpPr>
            <a:spLocks noChangeArrowheads="1"/>
          </p:cNvSpPr>
          <p:nvPr/>
        </p:nvSpPr>
        <p:spPr bwMode="auto">
          <a:xfrm>
            <a:off x="7111876" y="3095178"/>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50</a:t>
            </a:r>
          </a:p>
        </p:txBody>
      </p:sp>
      <p:sp>
        <p:nvSpPr>
          <p:cNvPr id="33" name="Rectangle 31">
            <a:extLst>
              <a:ext uri="{FF2B5EF4-FFF2-40B4-BE49-F238E27FC236}">
                <a16:creationId xmlns:a16="http://schemas.microsoft.com/office/drawing/2014/main" id="{C33ADBC8-C37B-46C1-851E-5494889728CB}"/>
              </a:ext>
            </a:extLst>
          </p:cNvPr>
          <p:cNvSpPr>
            <a:spLocks noChangeArrowheads="1"/>
          </p:cNvSpPr>
          <p:nvPr/>
        </p:nvSpPr>
        <p:spPr bwMode="auto">
          <a:xfrm>
            <a:off x="7400801" y="3093591"/>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51</a:t>
            </a:r>
          </a:p>
        </p:txBody>
      </p:sp>
      <p:sp>
        <p:nvSpPr>
          <p:cNvPr id="34" name="Rectangle 32">
            <a:extLst>
              <a:ext uri="{FF2B5EF4-FFF2-40B4-BE49-F238E27FC236}">
                <a16:creationId xmlns:a16="http://schemas.microsoft.com/office/drawing/2014/main" id="{4243B40D-69BB-4F4F-B00A-5F17EA1FB9EB}"/>
              </a:ext>
            </a:extLst>
          </p:cNvPr>
          <p:cNvSpPr>
            <a:spLocks noChangeArrowheads="1"/>
          </p:cNvSpPr>
          <p:nvPr/>
        </p:nvSpPr>
        <p:spPr bwMode="auto">
          <a:xfrm>
            <a:off x="7689726" y="3092003"/>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52</a:t>
            </a:r>
          </a:p>
        </p:txBody>
      </p:sp>
      <p:sp>
        <p:nvSpPr>
          <p:cNvPr id="35" name="Rectangle 33">
            <a:extLst>
              <a:ext uri="{FF2B5EF4-FFF2-40B4-BE49-F238E27FC236}">
                <a16:creationId xmlns:a16="http://schemas.microsoft.com/office/drawing/2014/main" id="{3448771E-EFFA-4675-A505-7CB9A507771C}"/>
              </a:ext>
            </a:extLst>
          </p:cNvPr>
          <p:cNvSpPr>
            <a:spLocks noChangeArrowheads="1"/>
          </p:cNvSpPr>
          <p:nvPr/>
        </p:nvSpPr>
        <p:spPr bwMode="auto">
          <a:xfrm>
            <a:off x="7978651" y="3090416"/>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53</a:t>
            </a:r>
          </a:p>
        </p:txBody>
      </p:sp>
      <p:sp>
        <p:nvSpPr>
          <p:cNvPr id="36" name="Rectangle 34">
            <a:extLst>
              <a:ext uri="{FF2B5EF4-FFF2-40B4-BE49-F238E27FC236}">
                <a16:creationId xmlns:a16="http://schemas.microsoft.com/office/drawing/2014/main" id="{1F482E79-AC79-4D21-B779-F11C6A6CB17C}"/>
              </a:ext>
            </a:extLst>
          </p:cNvPr>
          <p:cNvSpPr>
            <a:spLocks noChangeArrowheads="1"/>
          </p:cNvSpPr>
          <p:nvPr/>
        </p:nvSpPr>
        <p:spPr bwMode="auto">
          <a:xfrm>
            <a:off x="8267576" y="3088828"/>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54</a:t>
            </a:r>
          </a:p>
        </p:txBody>
      </p:sp>
      <p:sp>
        <p:nvSpPr>
          <p:cNvPr id="37" name="Rectangle 35">
            <a:extLst>
              <a:ext uri="{FF2B5EF4-FFF2-40B4-BE49-F238E27FC236}">
                <a16:creationId xmlns:a16="http://schemas.microsoft.com/office/drawing/2014/main" id="{804E01BB-C66C-416C-B568-EAFA109923BE}"/>
              </a:ext>
            </a:extLst>
          </p:cNvPr>
          <p:cNvSpPr>
            <a:spLocks noChangeArrowheads="1"/>
          </p:cNvSpPr>
          <p:nvPr/>
        </p:nvSpPr>
        <p:spPr bwMode="auto">
          <a:xfrm>
            <a:off x="8556501" y="3087241"/>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55</a:t>
            </a:r>
          </a:p>
        </p:txBody>
      </p:sp>
      <p:sp>
        <p:nvSpPr>
          <p:cNvPr id="38" name="Text Box 36">
            <a:extLst>
              <a:ext uri="{FF2B5EF4-FFF2-40B4-BE49-F238E27FC236}">
                <a16:creationId xmlns:a16="http://schemas.microsoft.com/office/drawing/2014/main" id="{C956A153-5610-41B8-B208-D78FC9E2CDD7}"/>
              </a:ext>
            </a:extLst>
          </p:cNvPr>
          <p:cNvSpPr txBox="1">
            <a:spLocks noChangeArrowheads="1"/>
          </p:cNvSpPr>
          <p:nvPr/>
        </p:nvSpPr>
        <p:spPr bwMode="auto">
          <a:xfrm>
            <a:off x="4355976" y="3573016"/>
            <a:ext cx="2470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zh-CN" altLang="en-US" sz="2000" b="0">
                <a:solidFill>
                  <a:srgbClr val="000000"/>
                </a:solidFill>
                <a:ea typeface="黑体" panose="02010609060101010101" pitchFamily="49" charset="-122"/>
              </a:rPr>
              <a:t>已发送但未收到确认</a:t>
            </a:r>
          </a:p>
        </p:txBody>
      </p:sp>
      <p:sp>
        <p:nvSpPr>
          <p:cNvPr id="39" name="Rectangle 37">
            <a:extLst>
              <a:ext uri="{FF2B5EF4-FFF2-40B4-BE49-F238E27FC236}">
                <a16:creationId xmlns:a16="http://schemas.microsoft.com/office/drawing/2014/main" id="{92736B55-ADDA-4016-AAAF-9B67040D1EDD}"/>
              </a:ext>
            </a:extLst>
          </p:cNvPr>
          <p:cNvSpPr>
            <a:spLocks noChangeArrowheads="1"/>
          </p:cNvSpPr>
          <p:nvPr/>
        </p:nvSpPr>
        <p:spPr bwMode="auto">
          <a:xfrm>
            <a:off x="8837488" y="3087241"/>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56</a:t>
            </a:r>
          </a:p>
        </p:txBody>
      </p:sp>
      <p:sp>
        <p:nvSpPr>
          <p:cNvPr id="40" name="Line 38">
            <a:extLst>
              <a:ext uri="{FF2B5EF4-FFF2-40B4-BE49-F238E27FC236}">
                <a16:creationId xmlns:a16="http://schemas.microsoft.com/office/drawing/2014/main" id="{7F597EE4-DF5F-4272-BDDC-4CAA795D1535}"/>
              </a:ext>
            </a:extLst>
          </p:cNvPr>
          <p:cNvSpPr>
            <a:spLocks noChangeShapeType="1"/>
          </p:cNvSpPr>
          <p:nvPr/>
        </p:nvSpPr>
        <p:spPr bwMode="auto">
          <a:xfrm flipV="1">
            <a:off x="2587501" y="3422203"/>
            <a:ext cx="0" cy="576263"/>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41" name="Text Box 39">
            <a:extLst>
              <a:ext uri="{FF2B5EF4-FFF2-40B4-BE49-F238E27FC236}">
                <a16:creationId xmlns:a16="http://schemas.microsoft.com/office/drawing/2014/main" id="{020646B7-5827-4B89-B17C-73153A1276BA}"/>
              </a:ext>
            </a:extLst>
          </p:cNvPr>
          <p:cNvSpPr txBox="1">
            <a:spLocks noChangeArrowheads="1"/>
          </p:cNvSpPr>
          <p:nvPr/>
        </p:nvSpPr>
        <p:spPr bwMode="auto">
          <a:xfrm>
            <a:off x="2393826" y="3985766"/>
            <a:ext cx="44608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rPr>
              <a:t>P</a:t>
            </a:r>
            <a:r>
              <a:rPr kumimoji="0" lang="en-US" altLang="zh-CN" sz="2000" b="0" i="0" u="none" strike="noStrike" kern="0" cap="none" spc="0" normalizeH="0" baseline="-25000" noProof="0">
                <a:ln>
                  <a:noFill/>
                </a:ln>
                <a:solidFill>
                  <a:srgbClr val="000000"/>
                </a:solidFill>
                <a:effectLst/>
                <a:uLnTx/>
                <a:uFillTx/>
              </a:rPr>
              <a:t>1</a:t>
            </a:r>
          </a:p>
        </p:txBody>
      </p:sp>
      <p:sp>
        <p:nvSpPr>
          <p:cNvPr id="42" name="Text Box 40">
            <a:extLst>
              <a:ext uri="{FF2B5EF4-FFF2-40B4-BE49-F238E27FC236}">
                <a16:creationId xmlns:a16="http://schemas.microsoft.com/office/drawing/2014/main" id="{CCCE9F5A-12BC-44A2-989B-1A7C7008259F}"/>
              </a:ext>
            </a:extLst>
          </p:cNvPr>
          <p:cNvSpPr txBox="1">
            <a:spLocks noChangeArrowheads="1"/>
          </p:cNvSpPr>
          <p:nvPr/>
        </p:nvSpPr>
        <p:spPr bwMode="auto">
          <a:xfrm>
            <a:off x="8196138" y="3985766"/>
            <a:ext cx="44608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rPr>
              <a:t>P</a:t>
            </a:r>
            <a:r>
              <a:rPr kumimoji="0" lang="en-US" altLang="zh-CN" sz="2000" b="0" i="0" u="none" strike="noStrike" kern="0" cap="none" spc="0" normalizeH="0" baseline="-25000" noProof="0">
                <a:ln>
                  <a:noFill/>
                </a:ln>
                <a:solidFill>
                  <a:srgbClr val="000000"/>
                </a:solidFill>
                <a:effectLst/>
                <a:uLnTx/>
                <a:uFillTx/>
              </a:rPr>
              <a:t>2</a:t>
            </a:r>
          </a:p>
        </p:txBody>
      </p:sp>
      <p:sp>
        <p:nvSpPr>
          <p:cNvPr id="43" name="Line 41">
            <a:extLst>
              <a:ext uri="{FF2B5EF4-FFF2-40B4-BE49-F238E27FC236}">
                <a16:creationId xmlns:a16="http://schemas.microsoft.com/office/drawing/2014/main" id="{570B43D3-D51F-4CC4-9913-01275354C961}"/>
              </a:ext>
            </a:extLst>
          </p:cNvPr>
          <p:cNvSpPr>
            <a:spLocks noChangeShapeType="1"/>
          </p:cNvSpPr>
          <p:nvPr/>
        </p:nvSpPr>
        <p:spPr bwMode="auto">
          <a:xfrm flipV="1">
            <a:off x="8354888" y="3374578"/>
            <a:ext cx="0" cy="576263"/>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44" name="Text Box 42">
            <a:extLst>
              <a:ext uri="{FF2B5EF4-FFF2-40B4-BE49-F238E27FC236}">
                <a16:creationId xmlns:a16="http://schemas.microsoft.com/office/drawing/2014/main" id="{FC91CF25-94B4-406D-94AE-44C1291E033B}"/>
              </a:ext>
            </a:extLst>
          </p:cNvPr>
          <p:cNvSpPr txBox="1">
            <a:spLocks noChangeArrowheads="1"/>
          </p:cNvSpPr>
          <p:nvPr/>
        </p:nvSpPr>
        <p:spPr bwMode="auto">
          <a:xfrm>
            <a:off x="8196138" y="4273103"/>
            <a:ext cx="44608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rPr>
              <a:t>P</a:t>
            </a:r>
            <a:r>
              <a:rPr kumimoji="0" lang="en-US" altLang="zh-CN" sz="2000" b="0" i="0" u="none" strike="noStrike" kern="0" cap="none" spc="0" normalizeH="0" baseline="-25000" noProof="0">
                <a:ln>
                  <a:noFill/>
                </a:ln>
                <a:solidFill>
                  <a:srgbClr val="000000"/>
                </a:solidFill>
                <a:effectLst/>
                <a:uLnTx/>
                <a:uFillTx/>
              </a:rPr>
              <a:t>3</a:t>
            </a:r>
          </a:p>
        </p:txBody>
      </p:sp>
      <p:sp>
        <p:nvSpPr>
          <p:cNvPr id="45" name="Text Box 43">
            <a:extLst>
              <a:ext uri="{FF2B5EF4-FFF2-40B4-BE49-F238E27FC236}">
                <a16:creationId xmlns:a16="http://schemas.microsoft.com/office/drawing/2014/main" id="{041237E2-0882-4382-A860-DDAFC3CB00DB}"/>
              </a:ext>
            </a:extLst>
          </p:cNvPr>
          <p:cNvSpPr txBox="1">
            <a:spLocks noChangeArrowheads="1"/>
          </p:cNvSpPr>
          <p:nvPr/>
        </p:nvSpPr>
        <p:spPr bwMode="auto">
          <a:xfrm>
            <a:off x="1134130" y="1010791"/>
            <a:ext cx="6864379" cy="1077218"/>
          </a:xfrm>
          <a:prstGeom prst="rect">
            <a:avLst/>
          </a:prstGeom>
          <a:solidFill>
            <a:srgbClr val="FFFF99"/>
          </a:solidFill>
          <a:ln w="9525">
            <a:solidFill>
              <a:srgbClr val="D2AAD2"/>
            </a:solidFill>
            <a:miter lim="800000"/>
            <a:headEnd/>
            <a:tailEnd/>
          </a:ln>
          <a:effectLst>
            <a:outerShdw dist="35921" dir="2700000" algn="ctr" rotWithShape="0">
              <a:srgbClr val="578963"/>
            </a:outerShdw>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000000"/>
                </a:solidFill>
                <a:effectLst/>
                <a:uLnTx/>
                <a:uFillTx/>
                <a:ea typeface="黑体" panose="02010609060101010101" pitchFamily="49" charset="-122"/>
              </a:rPr>
              <a:t>发送窗口内的序号都已用完，</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000000"/>
                </a:solidFill>
                <a:effectLst/>
                <a:uLnTx/>
                <a:uFillTx/>
                <a:ea typeface="黑体" panose="02010609060101010101" pitchFamily="49" charset="-122"/>
              </a:rPr>
              <a:t>但还没有收到确认，必须停止发送。 </a:t>
            </a:r>
          </a:p>
        </p:txBody>
      </p:sp>
    </p:spTree>
    <p:extLst>
      <p:ext uri="{BB962C8B-B14F-4D97-AF65-F5344CB8AC3E}">
        <p14:creationId xmlns:p14="http://schemas.microsoft.com/office/powerpoint/2010/main" val="35841121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6CF37F2-9611-45F1-A0C5-B4D42E635F3D}"/>
              </a:ext>
            </a:extLst>
          </p:cNvPr>
          <p:cNvSpPr/>
          <p:nvPr/>
        </p:nvSpPr>
        <p:spPr>
          <a:xfrm>
            <a:off x="869471" y="1167031"/>
            <a:ext cx="1678665" cy="461665"/>
          </a:xfrm>
          <a:prstGeom prst="rect">
            <a:avLst/>
          </a:prstGeom>
        </p:spPr>
        <p:txBody>
          <a:bodyPr wrap="none">
            <a:spAutoFit/>
          </a:bodyPr>
          <a:lstStyle/>
          <a:p>
            <a:r>
              <a:rPr lang="en-US" altLang="zh-CN" dirty="0"/>
              <a:t>3.</a:t>
            </a:r>
            <a:r>
              <a:rPr lang="zh-CN" altLang="en-US" dirty="0"/>
              <a:t>接收窗口</a:t>
            </a:r>
          </a:p>
        </p:txBody>
      </p:sp>
      <p:sp>
        <p:nvSpPr>
          <p:cNvPr id="3" name="矩形 2">
            <a:extLst>
              <a:ext uri="{FF2B5EF4-FFF2-40B4-BE49-F238E27FC236}">
                <a16:creationId xmlns:a16="http://schemas.microsoft.com/office/drawing/2014/main" id="{361AEC87-290D-49F9-A638-CCAE83170296}"/>
              </a:ext>
            </a:extLst>
          </p:cNvPr>
          <p:cNvSpPr/>
          <p:nvPr/>
        </p:nvSpPr>
        <p:spPr>
          <a:xfrm>
            <a:off x="843021" y="3861048"/>
            <a:ext cx="7758608" cy="461665"/>
          </a:xfrm>
          <a:prstGeom prst="rect">
            <a:avLst/>
          </a:prstGeom>
        </p:spPr>
        <p:txBody>
          <a:bodyPr wrap="square">
            <a:spAutoFit/>
          </a:bodyPr>
          <a:lstStyle/>
          <a:p>
            <a:r>
              <a:rPr lang="zh-CN" altLang="en-US" dirty="0"/>
              <a:t>因此，接收窗口大小不为</a:t>
            </a:r>
            <a:r>
              <a:rPr lang="en-US" altLang="zh-CN" dirty="0"/>
              <a:t>1</a:t>
            </a:r>
            <a:r>
              <a:rPr lang="zh-CN" altLang="en-US" dirty="0"/>
              <a:t>（通常，与发送窗口一样大）</a:t>
            </a:r>
          </a:p>
        </p:txBody>
      </p:sp>
      <p:sp>
        <p:nvSpPr>
          <p:cNvPr id="4" name="矩形 3">
            <a:extLst>
              <a:ext uri="{FF2B5EF4-FFF2-40B4-BE49-F238E27FC236}">
                <a16:creationId xmlns:a16="http://schemas.microsoft.com/office/drawing/2014/main" id="{F4D0E1D0-BFFE-49D3-934D-477D3B011CBF}"/>
              </a:ext>
            </a:extLst>
          </p:cNvPr>
          <p:cNvSpPr/>
          <p:nvPr/>
        </p:nvSpPr>
        <p:spPr>
          <a:xfrm>
            <a:off x="869470" y="1700808"/>
            <a:ext cx="7158913" cy="461665"/>
          </a:xfrm>
          <a:prstGeom prst="rect">
            <a:avLst/>
          </a:prstGeom>
        </p:spPr>
        <p:txBody>
          <a:bodyPr wrap="square">
            <a:spAutoFit/>
          </a:bodyPr>
          <a:lstStyle/>
          <a:p>
            <a:r>
              <a:rPr lang="en-US" altLang="zh-CN" dirty="0"/>
              <a:t>TCP </a:t>
            </a:r>
            <a:r>
              <a:rPr lang="zh-CN" altLang="en-US" dirty="0"/>
              <a:t>标准没有规定对不按序到达的数据如何处理。</a:t>
            </a:r>
          </a:p>
        </p:txBody>
      </p:sp>
      <p:sp>
        <p:nvSpPr>
          <p:cNvPr id="5" name="矩形 4">
            <a:extLst>
              <a:ext uri="{FF2B5EF4-FFF2-40B4-BE49-F238E27FC236}">
                <a16:creationId xmlns:a16="http://schemas.microsoft.com/office/drawing/2014/main" id="{815F2084-7EE0-4041-B5AE-ABD351E59FA4}"/>
              </a:ext>
            </a:extLst>
          </p:cNvPr>
          <p:cNvSpPr/>
          <p:nvPr/>
        </p:nvSpPr>
        <p:spPr>
          <a:xfrm>
            <a:off x="843021" y="2283155"/>
            <a:ext cx="2040943" cy="461665"/>
          </a:xfrm>
          <a:prstGeom prst="rect">
            <a:avLst/>
          </a:prstGeom>
        </p:spPr>
        <p:txBody>
          <a:bodyPr wrap="none">
            <a:spAutoFit/>
          </a:bodyPr>
          <a:lstStyle/>
          <a:p>
            <a:r>
              <a:rPr lang="zh-CN" altLang="en-US" dirty="0"/>
              <a:t>通常的方法：</a:t>
            </a:r>
          </a:p>
        </p:txBody>
      </p:sp>
      <p:sp>
        <p:nvSpPr>
          <p:cNvPr id="6" name="矩形 5">
            <a:extLst>
              <a:ext uri="{FF2B5EF4-FFF2-40B4-BE49-F238E27FC236}">
                <a16:creationId xmlns:a16="http://schemas.microsoft.com/office/drawing/2014/main" id="{03F31C38-174C-4C03-8625-6111B0A33D2E}"/>
              </a:ext>
            </a:extLst>
          </p:cNvPr>
          <p:cNvSpPr/>
          <p:nvPr/>
        </p:nvSpPr>
        <p:spPr>
          <a:xfrm>
            <a:off x="857746" y="2838891"/>
            <a:ext cx="8034734" cy="830997"/>
          </a:xfrm>
          <a:prstGeom prst="rect">
            <a:avLst/>
          </a:prstGeom>
        </p:spPr>
        <p:txBody>
          <a:bodyPr wrap="square">
            <a:spAutoFit/>
          </a:bodyPr>
          <a:lstStyle/>
          <a:p>
            <a:pPr marL="342900" indent="-342900">
              <a:buClr>
                <a:srgbClr val="C00000"/>
              </a:buClr>
              <a:buFont typeface="Wingdings" panose="05000000000000000000" pitchFamily="2" charset="2"/>
              <a:buChar char="n"/>
            </a:pPr>
            <a:r>
              <a:rPr lang="zh-CN" altLang="en-US" dirty="0"/>
              <a:t>先临时存放在接收窗口中，等收到字节流中所缺少的字节后，再一并交付上层应用程序。</a:t>
            </a:r>
          </a:p>
        </p:txBody>
      </p:sp>
    </p:spTree>
    <p:extLst>
      <p:ext uri="{BB962C8B-B14F-4D97-AF65-F5344CB8AC3E}">
        <p14:creationId xmlns:p14="http://schemas.microsoft.com/office/powerpoint/2010/main" val="518368154"/>
      </p:ext>
    </p:extLst>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7DCD4340-88ED-4C39-B627-0FDF7CEEB408}"/>
              </a:ext>
            </a:extLst>
          </p:cNvPr>
          <p:cNvSpPr>
            <a:spLocks noChangeShapeType="1"/>
          </p:cNvSpPr>
          <p:nvPr/>
        </p:nvSpPr>
        <p:spPr bwMode="auto">
          <a:xfrm flipV="1">
            <a:off x="1508795" y="1709638"/>
            <a:ext cx="5768975" cy="11113"/>
          </a:xfrm>
          <a:prstGeom prst="line">
            <a:avLst/>
          </a:prstGeom>
          <a:noFill/>
          <a:ln w="9525">
            <a:solidFill>
              <a:srgbClr val="D2AAD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 name="Text Box 3">
            <a:extLst>
              <a:ext uri="{FF2B5EF4-FFF2-40B4-BE49-F238E27FC236}">
                <a16:creationId xmlns:a16="http://schemas.microsoft.com/office/drawing/2014/main" id="{68808576-14D9-4B65-B4DB-7A9AAED771BF}"/>
              </a:ext>
            </a:extLst>
          </p:cNvPr>
          <p:cNvSpPr txBox="1">
            <a:spLocks noChangeArrowheads="1"/>
          </p:cNvSpPr>
          <p:nvPr/>
        </p:nvSpPr>
        <p:spPr bwMode="auto">
          <a:xfrm>
            <a:off x="7398420" y="2706588"/>
            <a:ext cx="1454150"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不允许发送</a:t>
            </a:r>
          </a:p>
        </p:txBody>
      </p:sp>
      <p:sp>
        <p:nvSpPr>
          <p:cNvPr id="6" name="Text Box 4">
            <a:extLst>
              <a:ext uri="{FF2B5EF4-FFF2-40B4-BE49-F238E27FC236}">
                <a16:creationId xmlns:a16="http://schemas.microsoft.com/office/drawing/2014/main" id="{84B03031-58E1-4D32-84B8-E87A4309795E}"/>
              </a:ext>
            </a:extLst>
          </p:cNvPr>
          <p:cNvSpPr txBox="1">
            <a:spLocks noChangeArrowheads="1"/>
          </p:cNvSpPr>
          <p:nvPr/>
        </p:nvSpPr>
        <p:spPr bwMode="auto">
          <a:xfrm>
            <a:off x="192758" y="2706588"/>
            <a:ext cx="1200150" cy="7016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已发送并</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收到确认</a:t>
            </a:r>
          </a:p>
        </p:txBody>
      </p:sp>
      <p:sp>
        <p:nvSpPr>
          <p:cNvPr id="7" name="Text Box 5">
            <a:extLst>
              <a:ext uri="{FF2B5EF4-FFF2-40B4-BE49-F238E27FC236}">
                <a16:creationId xmlns:a16="http://schemas.microsoft.com/office/drawing/2014/main" id="{B819BDD9-4058-4371-8422-F379EC894DCF}"/>
              </a:ext>
            </a:extLst>
          </p:cNvPr>
          <p:cNvSpPr txBox="1">
            <a:spLocks noChangeArrowheads="1"/>
          </p:cNvSpPr>
          <p:nvPr/>
        </p:nvSpPr>
        <p:spPr bwMode="auto">
          <a:xfrm>
            <a:off x="3383633" y="1485801"/>
            <a:ext cx="1980029" cy="40011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kern="0" dirty="0">
                <a:solidFill>
                  <a:srgbClr val="000000"/>
                </a:solidFill>
                <a:ea typeface="黑体" panose="02010609060101010101" pitchFamily="49" charset="-122"/>
              </a:rPr>
              <a:t>对方</a:t>
            </a:r>
            <a:r>
              <a:rPr kumimoji="0" lang="zh-CN" altLang="en-US" sz="2000" b="0" i="0" u="none" strike="noStrike" kern="0" cap="none" spc="0" normalizeH="0" baseline="0" noProof="0" dirty="0">
                <a:ln>
                  <a:noFill/>
                </a:ln>
                <a:solidFill>
                  <a:srgbClr val="000000"/>
                </a:solidFill>
                <a:effectLst/>
                <a:uLnTx/>
                <a:uFillTx/>
                <a:ea typeface="黑体" panose="02010609060101010101" pitchFamily="49" charset="-122"/>
              </a:rPr>
              <a:t>的发送窗口</a:t>
            </a:r>
          </a:p>
        </p:txBody>
      </p:sp>
      <p:sp>
        <p:nvSpPr>
          <p:cNvPr id="8" name="Text Box 6">
            <a:extLst>
              <a:ext uri="{FF2B5EF4-FFF2-40B4-BE49-F238E27FC236}">
                <a16:creationId xmlns:a16="http://schemas.microsoft.com/office/drawing/2014/main" id="{6D3DF220-6C8A-4631-BA1B-66C729383793}"/>
              </a:ext>
            </a:extLst>
          </p:cNvPr>
          <p:cNvSpPr txBox="1">
            <a:spLocks noChangeArrowheads="1"/>
          </p:cNvSpPr>
          <p:nvPr/>
        </p:nvSpPr>
        <p:spPr bwMode="auto">
          <a:xfrm>
            <a:off x="4779045" y="2873276"/>
            <a:ext cx="2470150"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允许发送但尚未发送</a:t>
            </a:r>
          </a:p>
        </p:txBody>
      </p:sp>
      <p:sp>
        <p:nvSpPr>
          <p:cNvPr id="9" name="Rectangle 7">
            <a:extLst>
              <a:ext uri="{FF2B5EF4-FFF2-40B4-BE49-F238E27FC236}">
                <a16:creationId xmlns:a16="http://schemas.microsoft.com/office/drawing/2014/main" id="{7047D4CD-B9AF-4425-8C56-7598E6337D63}"/>
              </a:ext>
            </a:extLst>
          </p:cNvPr>
          <p:cNvSpPr>
            <a:spLocks noChangeArrowheads="1"/>
          </p:cNvSpPr>
          <p:nvPr/>
        </p:nvSpPr>
        <p:spPr bwMode="auto">
          <a:xfrm>
            <a:off x="1515145" y="2212876"/>
            <a:ext cx="5767388" cy="649287"/>
          </a:xfrm>
          <a:prstGeom prst="rect">
            <a:avLst/>
          </a:prstGeom>
          <a:solidFill>
            <a:srgbClr val="99CCFF"/>
          </a:solidFill>
          <a:ln>
            <a:noFill/>
          </a:ln>
          <a:effectLst>
            <a:outerShdw dist="35921" dir="2700000" algn="ctr" rotWithShape="0">
              <a:srgbClr val="578963"/>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0" name="Rectangle 8">
            <a:extLst>
              <a:ext uri="{FF2B5EF4-FFF2-40B4-BE49-F238E27FC236}">
                <a16:creationId xmlns:a16="http://schemas.microsoft.com/office/drawing/2014/main" id="{6C075648-9655-4E5B-80D0-AC9B65FD4487}"/>
              </a:ext>
            </a:extLst>
          </p:cNvPr>
          <p:cNvSpPr>
            <a:spLocks noChangeArrowheads="1"/>
          </p:cNvSpPr>
          <p:nvPr/>
        </p:nvSpPr>
        <p:spPr bwMode="auto">
          <a:xfrm>
            <a:off x="110208" y="2428776"/>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26</a:t>
            </a:r>
          </a:p>
        </p:txBody>
      </p:sp>
      <p:sp>
        <p:nvSpPr>
          <p:cNvPr id="11" name="Rectangle 9">
            <a:extLst>
              <a:ext uri="{FF2B5EF4-FFF2-40B4-BE49-F238E27FC236}">
                <a16:creationId xmlns:a16="http://schemas.microsoft.com/office/drawing/2014/main" id="{115BC75A-D654-456C-BB3F-01923F768E5F}"/>
              </a:ext>
            </a:extLst>
          </p:cNvPr>
          <p:cNvSpPr>
            <a:spLocks noChangeArrowheads="1"/>
          </p:cNvSpPr>
          <p:nvPr/>
        </p:nvSpPr>
        <p:spPr bwMode="auto">
          <a:xfrm>
            <a:off x="399133" y="2427188"/>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27</a:t>
            </a:r>
          </a:p>
        </p:txBody>
      </p:sp>
      <p:sp>
        <p:nvSpPr>
          <p:cNvPr id="12" name="Rectangle 10">
            <a:extLst>
              <a:ext uri="{FF2B5EF4-FFF2-40B4-BE49-F238E27FC236}">
                <a16:creationId xmlns:a16="http://schemas.microsoft.com/office/drawing/2014/main" id="{6D3B16F1-2932-4383-A4EA-4831C2DE719C}"/>
              </a:ext>
            </a:extLst>
          </p:cNvPr>
          <p:cNvSpPr>
            <a:spLocks noChangeArrowheads="1"/>
          </p:cNvSpPr>
          <p:nvPr/>
        </p:nvSpPr>
        <p:spPr bwMode="auto">
          <a:xfrm>
            <a:off x="688058" y="2425601"/>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28</a:t>
            </a:r>
          </a:p>
        </p:txBody>
      </p:sp>
      <p:sp>
        <p:nvSpPr>
          <p:cNvPr id="13" name="Rectangle 11">
            <a:extLst>
              <a:ext uri="{FF2B5EF4-FFF2-40B4-BE49-F238E27FC236}">
                <a16:creationId xmlns:a16="http://schemas.microsoft.com/office/drawing/2014/main" id="{BA1E9D6A-68C2-48D8-90B0-842B7CD11A3B}"/>
              </a:ext>
            </a:extLst>
          </p:cNvPr>
          <p:cNvSpPr>
            <a:spLocks noChangeArrowheads="1"/>
          </p:cNvSpPr>
          <p:nvPr/>
        </p:nvSpPr>
        <p:spPr bwMode="auto">
          <a:xfrm>
            <a:off x="976983" y="2424013"/>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29</a:t>
            </a:r>
          </a:p>
        </p:txBody>
      </p:sp>
      <p:sp>
        <p:nvSpPr>
          <p:cNvPr id="14" name="Rectangle 12">
            <a:extLst>
              <a:ext uri="{FF2B5EF4-FFF2-40B4-BE49-F238E27FC236}">
                <a16:creationId xmlns:a16="http://schemas.microsoft.com/office/drawing/2014/main" id="{CA711F08-0CC4-4727-A221-2537E2A8F7E8}"/>
              </a:ext>
            </a:extLst>
          </p:cNvPr>
          <p:cNvSpPr>
            <a:spLocks noChangeArrowheads="1"/>
          </p:cNvSpPr>
          <p:nvPr/>
        </p:nvSpPr>
        <p:spPr bwMode="auto">
          <a:xfrm>
            <a:off x="1265908" y="2422426"/>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30</a:t>
            </a:r>
          </a:p>
        </p:txBody>
      </p:sp>
      <p:sp>
        <p:nvSpPr>
          <p:cNvPr id="15" name="Rectangle 13">
            <a:extLst>
              <a:ext uri="{FF2B5EF4-FFF2-40B4-BE49-F238E27FC236}">
                <a16:creationId xmlns:a16="http://schemas.microsoft.com/office/drawing/2014/main" id="{62213AAE-79A4-4CF6-B1A4-27E90290E561}"/>
              </a:ext>
            </a:extLst>
          </p:cNvPr>
          <p:cNvSpPr>
            <a:spLocks noChangeArrowheads="1"/>
          </p:cNvSpPr>
          <p:nvPr/>
        </p:nvSpPr>
        <p:spPr bwMode="auto">
          <a:xfrm>
            <a:off x="1554833" y="2420838"/>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31</a:t>
            </a:r>
          </a:p>
        </p:txBody>
      </p:sp>
      <p:sp>
        <p:nvSpPr>
          <p:cNvPr id="16" name="Rectangle 14">
            <a:extLst>
              <a:ext uri="{FF2B5EF4-FFF2-40B4-BE49-F238E27FC236}">
                <a16:creationId xmlns:a16="http://schemas.microsoft.com/office/drawing/2014/main" id="{BC732462-DD02-41AA-ADF9-43E2A5CCBF74}"/>
              </a:ext>
            </a:extLst>
          </p:cNvPr>
          <p:cNvSpPr>
            <a:spLocks noChangeArrowheads="1"/>
          </p:cNvSpPr>
          <p:nvPr/>
        </p:nvSpPr>
        <p:spPr bwMode="auto">
          <a:xfrm>
            <a:off x="1843758" y="2419251"/>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32</a:t>
            </a:r>
          </a:p>
        </p:txBody>
      </p:sp>
      <p:sp>
        <p:nvSpPr>
          <p:cNvPr id="17" name="Rectangle 15">
            <a:extLst>
              <a:ext uri="{FF2B5EF4-FFF2-40B4-BE49-F238E27FC236}">
                <a16:creationId xmlns:a16="http://schemas.microsoft.com/office/drawing/2014/main" id="{26D19ECE-549F-4056-B5C7-F8D07F02CDEF}"/>
              </a:ext>
            </a:extLst>
          </p:cNvPr>
          <p:cNvSpPr>
            <a:spLocks noChangeArrowheads="1"/>
          </p:cNvSpPr>
          <p:nvPr/>
        </p:nvSpPr>
        <p:spPr bwMode="auto">
          <a:xfrm>
            <a:off x="2132683" y="2417663"/>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33</a:t>
            </a:r>
          </a:p>
        </p:txBody>
      </p:sp>
      <p:sp>
        <p:nvSpPr>
          <p:cNvPr id="18" name="Rectangle 16">
            <a:extLst>
              <a:ext uri="{FF2B5EF4-FFF2-40B4-BE49-F238E27FC236}">
                <a16:creationId xmlns:a16="http://schemas.microsoft.com/office/drawing/2014/main" id="{42C2B079-2C48-4DA1-B266-AFCF096F347B}"/>
              </a:ext>
            </a:extLst>
          </p:cNvPr>
          <p:cNvSpPr>
            <a:spLocks noChangeArrowheads="1"/>
          </p:cNvSpPr>
          <p:nvPr/>
        </p:nvSpPr>
        <p:spPr bwMode="auto">
          <a:xfrm>
            <a:off x="2421608" y="2416076"/>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34</a:t>
            </a:r>
          </a:p>
        </p:txBody>
      </p:sp>
      <p:sp>
        <p:nvSpPr>
          <p:cNvPr id="19" name="Rectangle 17">
            <a:extLst>
              <a:ext uri="{FF2B5EF4-FFF2-40B4-BE49-F238E27FC236}">
                <a16:creationId xmlns:a16="http://schemas.microsoft.com/office/drawing/2014/main" id="{F39E2F24-9B21-4B3F-9D34-10D09ADE06D9}"/>
              </a:ext>
            </a:extLst>
          </p:cNvPr>
          <p:cNvSpPr>
            <a:spLocks noChangeArrowheads="1"/>
          </p:cNvSpPr>
          <p:nvPr/>
        </p:nvSpPr>
        <p:spPr bwMode="auto">
          <a:xfrm>
            <a:off x="2710533" y="2414488"/>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35</a:t>
            </a:r>
          </a:p>
        </p:txBody>
      </p:sp>
      <p:sp>
        <p:nvSpPr>
          <p:cNvPr id="20" name="Rectangle 18">
            <a:extLst>
              <a:ext uri="{FF2B5EF4-FFF2-40B4-BE49-F238E27FC236}">
                <a16:creationId xmlns:a16="http://schemas.microsoft.com/office/drawing/2014/main" id="{C9976D53-F132-462A-8AD9-BB5865096407}"/>
              </a:ext>
            </a:extLst>
          </p:cNvPr>
          <p:cNvSpPr>
            <a:spLocks noChangeArrowheads="1"/>
          </p:cNvSpPr>
          <p:nvPr/>
        </p:nvSpPr>
        <p:spPr bwMode="auto">
          <a:xfrm>
            <a:off x="2999458" y="2412901"/>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36</a:t>
            </a:r>
          </a:p>
        </p:txBody>
      </p:sp>
      <p:sp>
        <p:nvSpPr>
          <p:cNvPr id="21" name="Rectangle 19">
            <a:extLst>
              <a:ext uri="{FF2B5EF4-FFF2-40B4-BE49-F238E27FC236}">
                <a16:creationId xmlns:a16="http://schemas.microsoft.com/office/drawing/2014/main" id="{83836A3F-B14D-44CB-BF6A-EACD9977F376}"/>
              </a:ext>
            </a:extLst>
          </p:cNvPr>
          <p:cNvSpPr>
            <a:spLocks noChangeArrowheads="1"/>
          </p:cNvSpPr>
          <p:nvPr/>
        </p:nvSpPr>
        <p:spPr bwMode="auto">
          <a:xfrm>
            <a:off x="3288383" y="2411313"/>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37</a:t>
            </a:r>
          </a:p>
        </p:txBody>
      </p:sp>
      <p:sp>
        <p:nvSpPr>
          <p:cNvPr id="22" name="Rectangle 20">
            <a:extLst>
              <a:ext uri="{FF2B5EF4-FFF2-40B4-BE49-F238E27FC236}">
                <a16:creationId xmlns:a16="http://schemas.microsoft.com/office/drawing/2014/main" id="{5C1ECF70-8D60-4992-9219-B456E78052A2}"/>
              </a:ext>
            </a:extLst>
          </p:cNvPr>
          <p:cNvSpPr>
            <a:spLocks noChangeArrowheads="1"/>
          </p:cNvSpPr>
          <p:nvPr/>
        </p:nvSpPr>
        <p:spPr bwMode="auto">
          <a:xfrm>
            <a:off x="3577308" y="2409726"/>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38</a:t>
            </a:r>
          </a:p>
        </p:txBody>
      </p:sp>
      <p:sp>
        <p:nvSpPr>
          <p:cNvPr id="23" name="Rectangle 21">
            <a:extLst>
              <a:ext uri="{FF2B5EF4-FFF2-40B4-BE49-F238E27FC236}">
                <a16:creationId xmlns:a16="http://schemas.microsoft.com/office/drawing/2014/main" id="{4D8DA269-260A-4609-AED8-38219C97CF5F}"/>
              </a:ext>
            </a:extLst>
          </p:cNvPr>
          <p:cNvSpPr>
            <a:spLocks noChangeArrowheads="1"/>
          </p:cNvSpPr>
          <p:nvPr/>
        </p:nvSpPr>
        <p:spPr bwMode="auto">
          <a:xfrm>
            <a:off x="3866233" y="2408138"/>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39</a:t>
            </a:r>
          </a:p>
        </p:txBody>
      </p:sp>
      <p:sp>
        <p:nvSpPr>
          <p:cNvPr id="24" name="Rectangle 22">
            <a:extLst>
              <a:ext uri="{FF2B5EF4-FFF2-40B4-BE49-F238E27FC236}">
                <a16:creationId xmlns:a16="http://schemas.microsoft.com/office/drawing/2014/main" id="{327E90D5-55FF-4D14-A02C-ADFE2161FBD8}"/>
              </a:ext>
            </a:extLst>
          </p:cNvPr>
          <p:cNvSpPr>
            <a:spLocks noChangeArrowheads="1"/>
          </p:cNvSpPr>
          <p:nvPr/>
        </p:nvSpPr>
        <p:spPr bwMode="auto">
          <a:xfrm>
            <a:off x="4155158" y="2406551"/>
            <a:ext cx="215900" cy="287337"/>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40</a:t>
            </a:r>
          </a:p>
        </p:txBody>
      </p:sp>
      <p:sp>
        <p:nvSpPr>
          <p:cNvPr id="25" name="Rectangle 23">
            <a:extLst>
              <a:ext uri="{FF2B5EF4-FFF2-40B4-BE49-F238E27FC236}">
                <a16:creationId xmlns:a16="http://schemas.microsoft.com/office/drawing/2014/main" id="{DEAF7D79-531B-4E73-BA6F-113D5E9DE092}"/>
              </a:ext>
            </a:extLst>
          </p:cNvPr>
          <p:cNvSpPr>
            <a:spLocks noChangeArrowheads="1"/>
          </p:cNvSpPr>
          <p:nvPr/>
        </p:nvSpPr>
        <p:spPr bwMode="auto">
          <a:xfrm>
            <a:off x="4444083" y="2404963"/>
            <a:ext cx="215900" cy="287338"/>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41</a:t>
            </a:r>
          </a:p>
        </p:txBody>
      </p:sp>
      <p:sp>
        <p:nvSpPr>
          <p:cNvPr id="26" name="Rectangle 24">
            <a:extLst>
              <a:ext uri="{FF2B5EF4-FFF2-40B4-BE49-F238E27FC236}">
                <a16:creationId xmlns:a16="http://schemas.microsoft.com/office/drawing/2014/main" id="{54ECFA23-7121-4687-910F-E64CACBBF5B0}"/>
              </a:ext>
            </a:extLst>
          </p:cNvPr>
          <p:cNvSpPr>
            <a:spLocks noChangeArrowheads="1"/>
          </p:cNvSpPr>
          <p:nvPr/>
        </p:nvSpPr>
        <p:spPr bwMode="auto">
          <a:xfrm>
            <a:off x="4733008" y="2403376"/>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42</a:t>
            </a:r>
          </a:p>
        </p:txBody>
      </p:sp>
      <p:sp>
        <p:nvSpPr>
          <p:cNvPr id="27" name="Rectangle 25">
            <a:extLst>
              <a:ext uri="{FF2B5EF4-FFF2-40B4-BE49-F238E27FC236}">
                <a16:creationId xmlns:a16="http://schemas.microsoft.com/office/drawing/2014/main" id="{08A1E6B9-FDFB-4C36-8449-5226B7C238D6}"/>
              </a:ext>
            </a:extLst>
          </p:cNvPr>
          <p:cNvSpPr>
            <a:spLocks noChangeArrowheads="1"/>
          </p:cNvSpPr>
          <p:nvPr/>
        </p:nvSpPr>
        <p:spPr bwMode="auto">
          <a:xfrm>
            <a:off x="5021933" y="2401788"/>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43</a:t>
            </a:r>
          </a:p>
        </p:txBody>
      </p:sp>
      <p:sp>
        <p:nvSpPr>
          <p:cNvPr id="28" name="Rectangle 26">
            <a:extLst>
              <a:ext uri="{FF2B5EF4-FFF2-40B4-BE49-F238E27FC236}">
                <a16:creationId xmlns:a16="http://schemas.microsoft.com/office/drawing/2014/main" id="{AAFAC629-599A-4959-8B34-92F7293ECB1B}"/>
              </a:ext>
            </a:extLst>
          </p:cNvPr>
          <p:cNvSpPr>
            <a:spLocks noChangeArrowheads="1"/>
          </p:cNvSpPr>
          <p:nvPr/>
        </p:nvSpPr>
        <p:spPr bwMode="auto">
          <a:xfrm>
            <a:off x="5310858" y="2400201"/>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44</a:t>
            </a:r>
          </a:p>
        </p:txBody>
      </p:sp>
      <p:sp>
        <p:nvSpPr>
          <p:cNvPr id="29" name="Rectangle 27">
            <a:extLst>
              <a:ext uri="{FF2B5EF4-FFF2-40B4-BE49-F238E27FC236}">
                <a16:creationId xmlns:a16="http://schemas.microsoft.com/office/drawing/2014/main" id="{97B00747-34D3-4964-AE94-EF2D19BCBFA1}"/>
              </a:ext>
            </a:extLst>
          </p:cNvPr>
          <p:cNvSpPr>
            <a:spLocks noChangeArrowheads="1"/>
          </p:cNvSpPr>
          <p:nvPr/>
        </p:nvSpPr>
        <p:spPr bwMode="auto">
          <a:xfrm>
            <a:off x="5599783" y="2398613"/>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45</a:t>
            </a:r>
          </a:p>
        </p:txBody>
      </p:sp>
      <p:sp>
        <p:nvSpPr>
          <p:cNvPr id="30" name="Rectangle 28">
            <a:extLst>
              <a:ext uri="{FF2B5EF4-FFF2-40B4-BE49-F238E27FC236}">
                <a16:creationId xmlns:a16="http://schemas.microsoft.com/office/drawing/2014/main" id="{9A48A1FB-125B-4723-ABD0-F7075D6F3BEA}"/>
              </a:ext>
            </a:extLst>
          </p:cNvPr>
          <p:cNvSpPr>
            <a:spLocks noChangeArrowheads="1"/>
          </p:cNvSpPr>
          <p:nvPr/>
        </p:nvSpPr>
        <p:spPr bwMode="auto">
          <a:xfrm>
            <a:off x="5888708" y="2397026"/>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46</a:t>
            </a:r>
          </a:p>
        </p:txBody>
      </p:sp>
      <p:sp>
        <p:nvSpPr>
          <p:cNvPr id="31" name="Rectangle 29">
            <a:extLst>
              <a:ext uri="{FF2B5EF4-FFF2-40B4-BE49-F238E27FC236}">
                <a16:creationId xmlns:a16="http://schemas.microsoft.com/office/drawing/2014/main" id="{622D72FF-D85A-442E-9095-E44FC9964A17}"/>
              </a:ext>
            </a:extLst>
          </p:cNvPr>
          <p:cNvSpPr>
            <a:spLocks noChangeArrowheads="1"/>
          </p:cNvSpPr>
          <p:nvPr/>
        </p:nvSpPr>
        <p:spPr bwMode="auto">
          <a:xfrm>
            <a:off x="6177633" y="2395438"/>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47</a:t>
            </a:r>
          </a:p>
        </p:txBody>
      </p:sp>
      <p:sp>
        <p:nvSpPr>
          <p:cNvPr id="32" name="Rectangle 30">
            <a:extLst>
              <a:ext uri="{FF2B5EF4-FFF2-40B4-BE49-F238E27FC236}">
                <a16:creationId xmlns:a16="http://schemas.microsoft.com/office/drawing/2014/main" id="{D32AA85D-98C7-4A2F-BCFB-9E5942D2A4E2}"/>
              </a:ext>
            </a:extLst>
          </p:cNvPr>
          <p:cNvSpPr>
            <a:spLocks noChangeArrowheads="1"/>
          </p:cNvSpPr>
          <p:nvPr/>
        </p:nvSpPr>
        <p:spPr bwMode="auto">
          <a:xfrm>
            <a:off x="6466558" y="2393851"/>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48</a:t>
            </a:r>
          </a:p>
        </p:txBody>
      </p:sp>
      <p:sp>
        <p:nvSpPr>
          <p:cNvPr id="33" name="Rectangle 31">
            <a:extLst>
              <a:ext uri="{FF2B5EF4-FFF2-40B4-BE49-F238E27FC236}">
                <a16:creationId xmlns:a16="http://schemas.microsoft.com/office/drawing/2014/main" id="{C0F0158D-125D-4ED4-9584-D0DB655C7BB7}"/>
              </a:ext>
            </a:extLst>
          </p:cNvPr>
          <p:cNvSpPr>
            <a:spLocks noChangeArrowheads="1"/>
          </p:cNvSpPr>
          <p:nvPr/>
        </p:nvSpPr>
        <p:spPr bwMode="auto">
          <a:xfrm>
            <a:off x="6755483" y="2392263"/>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49</a:t>
            </a:r>
          </a:p>
        </p:txBody>
      </p:sp>
      <p:sp>
        <p:nvSpPr>
          <p:cNvPr id="34" name="Rectangle 32">
            <a:extLst>
              <a:ext uri="{FF2B5EF4-FFF2-40B4-BE49-F238E27FC236}">
                <a16:creationId xmlns:a16="http://schemas.microsoft.com/office/drawing/2014/main" id="{8D93032D-1722-4F9A-AF25-CAFE71E8AB81}"/>
              </a:ext>
            </a:extLst>
          </p:cNvPr>
          <p:cNvSpPr>
            <a:spLocks noChangeArrowheads="1"/>
          </p:cNvSpPr>
          <p:nvPr/>
        </p:nvSpPr>
        <p:spPr bwMode="auto">
          <a:xfrm>
            <a:off x="7044408" y="2390676"/>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50</a:t>
            </a:r>
          </a:p>
        </p:txBody>
      </p:sp>
      <p:sp>
        <p:nvSpPr>
          <p:cNvPr id="35" name="Rectangle 33">
            <a:extLst>
              <a:ext uri="{FF2B5EF4-FFF2-40B4-BE49-F238E27FC236}">
                <a16:creationId xmlns:a16="http://schemas.microsoft.com/office/drawing/2014/main" id="{4E63E4D4-03B8-44D9-90FA-5410C223C968}"/>
              </a:ext>
            </a:extLst>
          </p:cNvPr>
          <p:cNvSpPr>
            <a:spLocks noChangeArrowheads="1"/>
          </p:cNvSpPr>
          <p:nvPr/>
        </p:nvSpPr>
        <p:spPr bwMode="auto">
          <a:xfrm>
            <a:off x="7333333" y="2389088"/>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51</a:t>
            </a:r>
          </a:p>
        </p:txBody>
      </p:sp>
      <p:sp>
        <p:nvSpPr>
          <p:cNvPr id="36" name="Rectangle 34">
            <a:extLst>
              <a:ext uri="{FF2B5EF4-FFF2-40B4-BE49-F238E27FC236}">
                <a16:creationId xmlns:a16="http://schemas.microsoft.com/office/drawing/2014/main" id="{034C7D9D-9F3D-419F-B929-FA183F9ADEBC}"/>
              </a:ext>
            </a:extLst>
          </p:cNvPr>
          <p:cNvSpPr>
            <a:spLocks noChangeArrowheads="1"/>
          </p:cNvSpPr>
          <p:nvPr/>
        </p:nvSpPr>
        <p:spPr bwMode="auto">
          <a:xfrm>
            <a:off x="7622258" y="2387501"/>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52</a:t>
            </a:r>
          </a:p>
        </p:txBody>
      </p:sp>
      <p:sp>
        <p:nvSpPr>
          <p:cNvPr id="37" name="Rectangle 35">
            <a:extLst>
              <a:ext uri="{FF2B5EF4-FFF2-40B4-BE49-F238E27FC236}">
                <a16:creationId xmlns:a16="http://schemas.microsoft.com/office/drawing/2014/main" id="{1F05AA2C-1219-47A9-A57A-9EDEC3409E66}"/>
              </a:ext>
            </a:extLst>
          </p:cNvPr>
          <p:cNvSpPr>
            <a:spLocks noChangeArrowheads="1"/>
          </p:cNvSpPr>
          <p:nvPr/>
        </p:nvSpPr>
        <p:spPr bwMode="auto">
          <a:xfrm>
            <a:off x="7911183" y="2385913"/>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53</a:t>
            </a:r>
          </a:p>
        </p:txBody>
      </p:sp>
      <p:sp>
        <p:nvSpPr>
          <p:cNvPr id="38" name="Rectangle 36">
            <a:extLst>
              <a:ext uri="{FF2B5EF4-FFF2-40B4-BE49-F238E27FC236}">
                <a16:creationId xmlns:a16="http://schemas.microsoft.com/office/drawing/2014/main" id="{423C043E-1080-4536-9314-FC95D5515740}"/>
              </a:ext>
            </a:extLst>
          </p:cNvPr>
          <p:cNvSpPr>
            <a:spLocks noChangeArrowheads="1"/>
          </p:cNvSpPr>
          <p:nvPr/>
        </p:nvSpPr>
        <p:spPr bwMode="auto">
          <a:xfrm>
            <a:off x="8200108" y="2384326"/>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54</a:t>
            </a:r>
          </a:p>
        </p:txBody>
      </p:sp>
      <p:sp>
        <p:nvSpPr>
          <p:cNvPr id="39" name="Rectangle 37">
            <a:extLst>
              <a:ext uri="{FF2B5EF4-FFF2-40B4-BE49-F238E27FC236}">
                <a16:creationId xmlns:a16="http://schemas.microsoft.com/office/drawing/2014/main" id="{667E7D89-5CA5-4D43-B944-8839B21091EC}"/>
              </a:ext>
            </a:extLst>
          </p:cNvPr>
          <p:cNvSpPr>
            <a:spLocks noChangeArrowheads="1"/>
          </p:cNvSpPr>
          <p:nvPr/>
        </p:nvSpPr>
        <p:spPr bwMode="auto">
          <a:xfrm>
            <a:off x="8489033" y="2382738"/>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55</a:t>
            </a:r>
          </a:p>
        </p:txBody>
      </p:sp>
      <p:sp>
        <p:nvSpPr>
          <p:cNvPr id="40" name="Text Box 38">
            <a:extLst>
              <a:ext uri="{FF2B5EF4-FFF2-40B4-BE49-F238E27FC236}">
                <a16:creationId xmlns:a16="http://schemas.microsoft.com/office/drawing/2014/main" id="{9B79FACE-3D09-4D37-A3B7-AA5E54B524B9}"/>
              </a:ext>
            </a:extLst>
          </p:cNvPr>
          <p:cNvSpPr txBox="1">
            <a:spLocks noChangeArrowheads="1"/>
          </p:cNvSpPr>
          <p:nvPr/>
        </p:nvSpPr>
        <p:spPr bwMode="auto">
          <a:xfrm>
            <a:off x="2031083" y="2890738"/>
            <a:ext cx="2470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zh-CN" altLang="en-US" sz="2000" b="0">
                <a:solidFill>
                  <a:srgbClr val="000000"/>
                </a:solidFill>
                <a:ea typeface="黑体" panose="02010609060101010101" pitchFamily="49" charset="-122"/>
              </a:rPr>
              <a:t>已发送但未收到确认</a:t>
            </a:r>
          </a:p>
        </p:txBody>
      </p:sp>
      <p:sp>
        <p:nvSpPr>
          <p:cNvPr id="41" name="Rectangle 39">
            <a:extLst>
              <a:ext uri="{FF2B5EF4-FFF2-40B4-BE49-F238E27FC236}">
                <a16:creationId xmlns:a16="http://schemas.microsoft.com/office/drawing/2014/main" id="{1876C0EE-66B1-4DBA-BA6E-6A6CF6B2750D}"/>
              </a:ext>
            </a:extLst>
          </p:cNvPr>
          <p:cNvSpPr>
            <a:spLocks noChangeArrowheads="1"/>
          </p:cNvSpPr>
          <p:nvPr/>
        </p:nvSpPr>
        <p:spPr bwMode="auto">
          <a:xfrm>
            <a:off x="8770020" y="2382738"/>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56</a:t>
            </a:r>
          </a:p>
        </p:txBody>
      </p:sp>
      <p:sp>
        <p:nvSpPr>
          <p:cNvPr id="42" name="Line 40">
            <a:extLst>
              <a:ext uri="{FF2B5EF4-FFF2-40B4-BE49-F238E27FC236}">
                <a16:creationId xmlns:a16="http://schemas.microsoft.com/office/drawing/2014/main" id="{19938A1F-B603-4C0F-AF76-72E6FBFEEA62}"/>
              </a:ext>
            </a:extLst>
          </p:cNvPr>
          <p:cNvSpPr>
            <a:spLocks noChangeShapeType="1"/>
          </p:cNvSpPr>
          <p:nvPr/>
        </p:nvSpPr>
        <p:spPr bwMode="auto">
          <a:xfrm flipV="1">
            <a:off x="1662783" y="2717701"/>
            <a:ext cx="0" cy="576262"/>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43" name="Text Box 41">
            <a:extLst>
              <a:ext uri="{FF2B5EF4-FFF2-40B4-BE49-F238E27FC236}">
                <a16:creationId xmlns:a16="http://schemas.microsoft.com/office/drawing/2014/main" id="{C59D0470-0D8A-4BFF-84F3-8033CF9B009B}"/>
              </a:ext>
            </a:extLst>
          </p:cNvPr>
          <p:cNvSpPr txBox="1">
            <a:spLocks noChangeArrowheads="1"/>
          </p:cNvSpPr>
          <p:nvPr/>
        </p:nvSpPr>
        <p:spPr bwMode="auto">
          <a:xfrm>
            <a:off x="1477045" y="3286026"/>
            <a:ext cx="44608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rPr>
              <a:t>P</a:t>
            </a:r>
            <a:r>
              <a:rPr kumimoji="0" lang="en-US" altLang="zh-CN" sz="2000" b="0" i="0" u="none" strike="noStrike" kern="0" cap="none" spc="0" normalizeH="0" baseline="-25000" noProof="0">
                <a:ln>
                  <a:noFill/>
                </a:ln>
                <a:solidFill>
                  <a:srgbClr val="000000"/>
                </a:solidFill>
                <a:effectLst/>
                <a:uLnTx/>
                <a:uFillTx/>
              </a:rPr>
              <a:t>1</a:t>
            </a:r>
          </a:p>
        </p:txBody>
      </p:sp>
      <p:sp>
        <p:nvSpPr>
          <p:cNvPr id="44" name="Line 42">
            <a:extLst>
              <a:ext uri="{FF2B5EF4-FFF2-40B4-BE49-F238E27FC236}">
                <a16:creationId xmlns:a16="http://schemas.microsoft.com/office/drawing/2014/main" id="{D794BA69-2972-46A4-920D-7575BF4D1ECF}"/>
              </a:ext>
            </a:extLst>
          </p:cNvPr>
          <p:cNvSpPr>
            <a:spLocks noChangeShapeType="1"/>
          </p:cNvSpPr>
          <p:nvPr/>
        </p:nvSpPr>
        <p:spPr bwMode="auto">
          <a:xfrm flipV="1">
            <a:off x="4840958" y="2717701"/>
            <a:ext cx="0" cy="576262"/>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45" name="Text Box 43">
            <a:extLst>
              <a:ext uri="{FF2B5EF4-FFF2-40B4-BE49-F238E27FC236}">
                <a16:creationId xmlns:a16="http://schemas.microsoft.com/office/drawing/2014/main" id="{667E2823-D6DB-4450-BA03-90B5646F1039}"/>
              </a:ext>
            </a:extLst>
          </p:cNvPr>
          <p:cNvSpPr txBox="1">
            <a:spLocks noChangeArrowheads="1"/>
          </p:cNvSpPr>
          <p:nvPr/>
        </p:nvSpPr>
        <p:spPr bwMode="auto">
          <a:xfrm>
            <a:off x="4672683" y="3265388"/>
            <a:ext cx="44608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rPr>
              <a:t>P</a:t>
            </a:r>
            <a:r>
              <a:rPr kumimoji="0" lang="en-US" altLang="zh-CN" sz="2000" b="0" i="0" u="none" strike="noStrike" kern="0" cap="none" spc="0" normalizeH="0" baseline="-25000" noProof="0">
                <a:ln>
                  <a:noFill/>
                </a:ln>
                <a:solidFill>
                  <a:srgbClr val="000000"/>
                </a:solidFill>
                <a:effectLst/>
                <a:uLnTx/>
                <a:uFillTx/>
              </a:rPr>
              <a:t>2</a:t>
            </a:r>
          </a:p>
        </p:txBody>
      </p:sp>
      <p:sp>
        <p:nvSpPr>
          <p:cNvPr id="46" name="Line 44">
            <a:extLst>
              <a:ext uri="{FF2B5EF4-FFF2-40B4-BE49-F238E27FC236}">
                <a16:creationId xmlns:a16="http://schemas.microsoft.com/office/drawing/2014/main" id="{9D7E3AB7-4361-4B71-AB04-C564D7A1B516}"/>
              </a:ext>
            </a:extLst>
          </p:cNvPr>
          <p:cNvSpPr>
            <a:spLocks noChangeShapeType="1"/>
          </p:cNvSpPr>
          <p:nvPr/>
        </p:nvSpPr>
        <p:spPr bwMode="auto">
          <a:xfrm flipV="1">
            <a:off x="7452395" y="2717701"/>
            <a:ext cx="0" cy="576262"/>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47" name="Text Box 45">
            <a:extLst>
              <a:ext uri="{FF2B5EF4-FFF2-40B4-BE49-F238E27FC236}">
                <a16:creationId xmlns:a16="http://schemas.microsoft.com/office/drawing/2014/main" id="{1EF2DE7C-4004-4A97-A1E4-56223F9F70EE}"/>
              </a:ext>
            </a:extLst>
          </p:cNvPr>
          <p:cNvSpPr txBox="1">
            <a:spLocks noChangeArrowheads="1"/>
          </p:cNvSpPr>
          <p:nvPr/>
        </p:nvSpPr>
        <p:spPr bwMode="auto">
          <a:xfrm>
            <a:off x="7271420" y="3265388"/>
            <a:ext cx="44608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rPr>
              <a:t>P</a:t>
            </a:r>
            <a:r>
              <a:rPr kumimoji="0" lang="en-US" altLang="zh-CN" sz="2000" b="0" i="0" u="none" strike="noStrike" kern="0" cap="none" spc="0" normalizeH="0" baseline="-25000" noProof="0">
                <a:ln>
                  <a:noFill/>
                </a:ln>
                <a:solidFill>
                  <a:srgbClr val="000000"/>
                </a:solidFill>
                <a:effectLst/>
                <a:uLnTx/>
                <a:uFillTx/>
              </a:rPr>
              <a:t>3</a:t>
            </a:r>
          </a:p>
        </p:txBody>
      </p:sp>
      <p:sp>
        <p:nvSpPr>
          <p:cNvPr id="48" name="AutoShape 46">
            <a:extLst>
              <a:ext uri="{FF2B5EF4-FFF2-40B4-BE49-F238E27FC236}">
                <a16:creationId xmlns:a16="http://schemas.microsoft.com/office/drawing/2014/main" id="{F8C549B7-A8BF-4F0B-A3B8-5E63171F8856}"/>
              </a:ext>
            </a:extLst>
          </p:cNvPr>
          <p:cNvSpPr>
            <a:spLocks/>
          </p:cNvSpPr>
          <p:nvPr/>
        </p:nvSpPr>
        <p:spPr bwMode="auto">
          <a:xfrm rot="5400000">
            <a:off x="5884739" y="902395"/>
            <a:ext cx="184150" cy="2519362"/>
          </a:xfrm>
          <a:prstGeom prst="leftBrace">
            <a:avLst>
              <a:gd name="adj1" fmla="val 114009"/>
              <a:gd name="adj2" fmla="val 50000"/>
            </a:avLst>
          </a:prstGeom>
          <a:noFill/>
          <a:ln w="9525">
            <a:solidFill>
              <a:srgbClr val="D2AAD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49" name="Text Box 47">
            <a:extLst>
              <a:ext uri="{FF2B5EF4-FFF2-40B4-BE49-F238E27FC236}">
                <a16:creationId xmlns:a16="http://schemas.microsoft.com/office/drawing/2014/main" id="{99FE1313-01AA-4D1D-B7EA-AEBF6288EA27}"/>
              </a:ext>
            </a:extLst>
          </p:cNvPr>
          <p:cNvSpPr txBox="1">
            <a:spLocks noChangeArrowheads="1"/>
          </p:cNvSpPr>
          <p:nvPr/>
        </p:nvSpPr>
        <p:spPr bwMode="auto">
          <a:xfrm>
            <a:off x="5364833" y="1728688"/>
            <a:ext cx="1200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zh-CN" altLang="en-US" sz="2000" b="0">
                <a:solidFill>
                  <a:srgbClr val="000000"/>
                </a:solidFill>
                <a:latin typeface="Times New Roman" panose="02020603050405020304" pitchFamily="18" charset="0"/>
                <a:ea typeface="黑体" panose="02010609060101010101" pitchFamily="49" charset="-122"/>
              </a:rPr>
              <a:t>可用窗口</a:t>
            </a:r>
          </a:p>
        </p:txBody>
      </p:sp>
      <p:sp>
        <p:nvSpPr>
          <p:cNvPr id="50" name="Line 49">
            <a:extLst>
              <a:ext uri="{FF2B5EF4-FFF2-40B4-BE49-F238E27FC236}">
                <a16:creationId xmlns:a16="http://schemas.microsoft.com/office/drawing/2014/main" id="{76E22964-A396-4AED-B1D1-C475CF94A5C0}"/>
              </a:ext>
            </a:extLst>
          </p:cNvPr>
          <p:cNvSpPr>
            <a:spLocks noChangeShapeType="1"/>
          </p:cNvSpPr>
          <p:nvPr/>
        </p:nvSpPr>
        <p:spPr bwMode="auto">
          <a:xfrm>
            <a:off x="1500858" y="1571526"/>
            <a:ext cx="7937" cy="1357312"/>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1" name="Line 50">
            <a:extLst>
              <a:ext uri="{FF2B5EF4-FFF2-40B4-BE49-F238E27FC236}">
                <a16:creationId xmlns:a16="http://schemas.microsoft.com/office/drawing/2014/main" id="{8AD3A8D0-8EC2-4D17-8499-AD88BDA6795E}"/>
              </a:ext>
            </a:extLst>
          </p:cNvPr>
          <p:cNvSpPr>
            <a:spLocks noChangeShapeType="1"/>
          </p:cNvSpPr>
          <p:nvPr/>
        </p:nvSpPr>
        <p:spPr bwMode="auto">
          <a:xfrm>
            <a:off x="7269833" y="1557238"/>
            <a:ext cx="7937" cy="1357313"/>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2" name="Line 51">
            <a:extLst>
              <a:ext uri="{FF2B5EF4-FFF2-40B4-BE49-F238E27FC236}">
                <a16:creationId xmlns:a16="http://schemas.microsoft.com/office/drawing/2014/main" id="{464D884F-986A-4B31-A100-C0FE095A60EF}"/>
              </a:ext>
            </a:extLst>
          </p:cNvPr>
          <p:cNvSpPr>
            <a:spLocks noChangeShapeType="1"/>
          </p:cNvSpPr>
          <p:nvPr/>
        </p:nvSpPr>
        <p:spPr bwMode="auto">
          <a:xfrm flipV="1">
            <a:off x="1508795" y="3851176"/>
            <a:ext cx="5768975" cy="11112"/>
          </a:xfrm>
          <a:prstGeom prst="line">
            <a:avLst/>
          </a:prstGeom>
          <a:noFill/>
          <a:ln w="9525">
            <a:solidFill>
              <a:srgbClr val="D2AAD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3" name="Text Box 52">
            <a:extLst>
              <a:ext uri="{FF2B5EF4-FFF2-40B4-BE49-F238E27FC236}">
                <a16:creationId xmlns:a16="http://schemas.microsoft.com/office/drawing/2014/main" id="{91392DA6-952D-4259-A9B5-263AB492D017}"/>
              </a:ext>
            </a:extLst>
          </p:cNvPr>
          <p:cNvSpPr txBox="1">
            <a:spLocks noChangeArrowheads="1"/>
          </p:cNvSpPr>
          <p:nvPr/>
        </p:nvSpPr>
        <p:spPr bwMode="auto">
          <a:xfrm>
            <a:off x="7396833" y="4476651"/>
            <a:ext cx="1454150"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不允许接收</a:t>
            </a:r>
          </a:p>
        </p:txBody>
      </p:sp>
      <p:sp>
        <p:nvSpPr>
          <p:cNvPr id="54" name="Text Box 53">
            <a:extLst>
              <a:ext uri="{FF2B5EF4-FFF2-40B4-BE49-F238E27FC236}">
                <a16:creationId xmlns:a16="http://schemas.microsoft.com/office/drawing/2014/main" id="{98C5EE63-6B1F-4F6E-B278-DDF790BF2232}"/>
              </a:ext>
            </a:extLst>
          </p:cNvPr>
          <p:cNvSpPr txBox="1">
            <a:spLocks noChangeArrowheads="1"/>
          </p:cNvSpPr>
          <p:nvPr/>
        </p:nvSpPr>
        <p:spPr bwMode="auto">
          <a:xfrm>
            <a:off x="64170" y="4476651"/>
            <a:ext cx="1454150" cy="7016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已发送确认</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并交付主机</a:t>
            </a:r>
          </a:p>
        </p:txBody>
      </p:sp>
      <p:sp>
        <p:nvSpPr>
          <p:cNvPr id="55" name="Text Box 54">
            <a:extLst>
              <a:ext uri="{FF2B5EF4-FFF2-40B4-BE49-F238E27FC236}">
                <a16:creationId xmlns:a16="http://schemas.microsoft.com/office/drawing/2014/main" id="{BA2CB16A-0DAC-4154-9B90-4795FB81CFD0}"/>
              </a:ext>
            </a:extLst>
          </p:cNvPr>
          <p:cNvSpPr txBox="1">
            <a:spLocks noChangeArrowheads="1"/>
          </p:cNvSpPr>
          <p:nvPr/>
        </p:nvSpPr>
        <p:spPr bwMode="auto">
          <a:xfrm>
            <a:off x="3493170" y="3646388"/>
            <a:ext cx="2050561" cy="40011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kern="0" dirty="0">
                <a:solidFill>
                  <a:srgbClr val="FF0000"/>
                </a:solidFill>
                <a:ea typeface="黑体" panose="02010609060101010101" pitchFamily="49" charset="-122"/>
              </a:rPr>
              <a:t>自己</a:t>
            </a:r>
            <a:r>
              <a:rPr kumimoji="0" lang="zh-CN" altLang="en-US" sz="2000" b="0" i="0" u="none" strike="noStrike" kern="0" cap="none" spc="0" normalizeH="0" baseline="0" noProof="0" dirty="0">
                <a:ln>
                  <a:noFill/>
                </a:ln>
                <a:solidFill>
                  <a:srgbClr val="FF0000"/>
                </a:solidFill>
                <a:effectLst/>
                <a:uLnTx/>
                <a:uFillTx/>
                <a:ea typeface="黑体" panose="02010609060101010101" pitchFamily="49" charset="-122"/>
              </a:rPr>
              <a:t>的接收窗口</a:t>
            </a:r>
          </a:p>
        </p:txBody>
      </p:sp>
      <p:sp>
        <p:nvSpPr>
          <p:cNvPr id="56" name="Text Box 55">
            <a:extLst>
              <a:ext uri="{FF2B5EF4-FFF2-40B4-BE49-F238E27FC236}">
                <a16:creationId xmlns:a16="http://schemas.microsoft.com/office/drawing/2014/main" id="{213BE46A-C21C-4D98-8C37-7CBA54848F67}"/>
              </a:ext>
            </a:extLst>
          </p:cNvPr>
          <p:cNvSpPr txBox="1">
            <a:spLocks noChangeArrowheads="1"/>
          </p:cNvSpPr>
          <p:nvPr/>
        </p:nvSpPr>
        <p:spPr bwMode="auto">
          <a:xfrm>
            <a:off x="3948783" y="4689376"/>
            <a:ext cx="1200150"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允许接收</a:t>
            </a:r>
          </a:p>
        </p:txBody>
      </p:sp>
      <p:sp>
        <p:nvSpPr>
          <p:cNvPr id="57" name="Rectangle 56">
            <a:extLst>
              <a:ext uri="{FF2B5EF4-FFF2-40B4-BE49-F238E27FC236}">
                <a16:creationId xmlns:a16="http://schemas.microsoft.com/office/drawing/2014/main" id="{1894C5F2-8D52-4F5E-A474-6F98D9F76383}"/>
              </a:ext>
            </a:extLst>
          </p:cNvPr>
          <p:cNvSpPr>
            <a:spLocks noChangeArrowheads="1"/>
          </p:cNvSpPr>
          <p:nvPr/>
        </p:nvSpPr>
        <p:spPr bwMode="auto">
          <a:xfrm>
            <a:off x="1513558" y="4005163"/>
            <a:ext cx="5767387" cy="649288"/>
          </a:xfrm>
          <a:prstGeom prst="rect">
            <a:avLst/>
          </a:prstGeom>
          <a:solidFill>
            <a:srgbClr val="99CCFF"/>
          </a:solidFill>
          <a:ln>
            <a:noFill/>
          </a:ln>
          <a:effectLst>
            <a:outerShdw dist="35921" dir="2700000" algn="ctr" rotWithShape="0">
              <a:srgbClr val="578963"/>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8" name="Rectangle 57">
            <a:extLst>
              <a:ext uri="{FF2B5EF4-FFF2-40B4-BE49-F238E27FC236}">
                <a16:creationId xmlns:a16="http://schemas.microsoft.com/office/drawing/2014/main" id="{8074812B-8186-49CC-9EF7-8D4EECB9DA9E}"/>
              </a:ext>
            </a:extLst>
          </p:cNvPr>
          <p:cNvSpPr>
            <a:spLocks noChangeArrowheads="1"/>
          </p:cNvSpPr>
          <p:nvPr/>
        </p:nvSpPr>
        <p:spPr bwMode="auto">
          <a:xfrm>
            <a:off x="108620" y="4221063"/>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26</a:t>
            </a:r>
          </a:p>
        </p:txBody>
      </p:sp>
      <p:sp>
        <p:nvSpPr>
          <p:cNvPr id="59" name="Rectangle 58">
            <a:extLst>
              <a:ext uri="{FF2B5EF4-FFF2-40B4-BE49-F238E27FC236}">
                <a16:creationId xmlns:a16="http://schemas.microsoft.com/office/drawing/2014/main" id="{909AB806-A0A0-4E46-80F2-E9F95192C1A2}"/>
              </a:ext>
            </a:extLst>
          </p:cNvPr>
          <p:cNvSpPr>
            <a:spLocks noChangeArrowheads="1"/>
          </p:cNvSpPr>
          <p:nvPr/>
        </p:nvSpPr>
        <p:spPr bwMode="auto">
          <a:xfrm>
            <a:off x="397545" y="4219476"/>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27</a:t>
            </a:r>
          </a:p>
        </p:txBody>
      </p:sp>
      <p:sp>
        <p:nvSpPr>
          <p:cNvPr id="60" name="Rectangle 59">
            <a:extLst>
              <a:ext uri="{FF2B5EF4-FFF2-40B4-BE49-F238E27FC236}">
                <a16:creationId xmlns:a16="http://schemas.microsoft.com/office/drawing/2014/main" id="{893E434A-7D9C-403F-99C5-890C4CB8B077}"/>
              </a:ext>
            </a:extLst>
          </p:cNvPr>
          <p:cNvSpPr>
            <a:spLocks noChangeArrowheads="1"/>
          </p:cNvSpPr>
          <p:nvPr/>
        </p:nvSpPr>
        <p:spPr bwMode="auto">
          <a:xfrm>
            <a:off x="686470" y="4217888"/>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28</a:t>
            </a:r>
          </a:p>
        </p:txBody>
      </p:sp>
      <p:sp>
        <p:nvSpPr>
          <p:cNvPr id="61" name="Rectangle 60">
            <a:extLst>
              <a:ext uri="{FF2B5EF4-FFF2-40B4-BE49-F238E27FC236}">
                <a16:creationId xmlns:a16="http://schemas.microsoft.com/office/drawing/2014/main" id="{1D9CBA6D-DA98-4C8A-AEDB-87354726C975}"/>
              </a:ext>
            </a:extLst>
          </p:cNvPr>
          <p:cNvSpPr>
            <a:spLocks noChangeArrowheads="1"/>
          </p:cNvSpPr>
          <p:nvPr/>
        </p:nvSpPr>
        <p:spPr bwMode="auto">
          <a:xfrm>
            <a:off x="975395" y="4216301"/>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29</a:t>
            </a:r>
          </a:p>
        </p:txBody>
      </p:sp>
      <p:sp>
        <p:nvSpPr>
          <p:cNvPr id="62" name="Rectangle 61">
            <a:extLst>
              <a:ext uri="{FF2B5EF4-FFF2-40B4-BE49-F238E27FC236}">
                <a16:creationId xmlns:a16="http://schemas.microsoft.com/office/drawing/2014/main" id="{85D0C13F-8D31-49F3-83BE-41D9E4CC694A}"/>
              </a:ext>
            </a:extLst>
          </p:cNvPr>
          <p:cNvSpPr>
            <a:spLocks noChangeArrowheads="1"/>
          </p:cNvSpPr>
          <p:nvPr/>
        </p:nvSpPr>
        <p:spPr bwMode="auto">
          <a:xfrm>
            <a:off x="1264320" y="4214713"/>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30</a:t>
            </a:r>
          </a:p>
        </p:txBody>
      </p:sp>
      <p:sp>
        <p:nvSpPr>
          <p:cNvPr id="63" name="Rectangle 62">
            <a:extLst>
              <a:ext uri="{FF2B5EF4-FFF2-40B4-BE49-F238E27FC236}">
                <a16:creationId xmlns:a16="http://schemas.microsoft.com/office/drawing/2014/main" id="{B7A13CDE-3D5F-4BF3-A5FF-47E9958FE9F1}"/>
              </a:ext>
            </a:extLst>
          </p:cNvPr>
          <p:cNvSpPr>
            <a:spLocks noChangeArrowheads="1"/>
          </p:cNvSpPr>
          <p:nvPr/>
        </p:nvSpPr>
        <p:spPr bwMode="auto">
          <a:xfrm>
            <a:off x="1553245" y="4213126"/>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31</a:t>
            </a:r>
          </a:p>
        </p:txBody>
      </p:sp>
      <p:sp>
        <p:nvSpPr>
          <p:cNvPr id="64" name="Rectangle 63">
            <a:extLst>
              <a:ext uri="{FF2B5EF4-FFF2-40B4-BE49-F238E27FC236}">
                <a16:creationId xmlns:a16="http://schemas.microsoft.com/office/drawing/2014/main" id="{A33D8498-2A19-4049-8254-A490A389AC53}"/>
              </a:ext>
            </a:extLst>
          </p:cNvPr>
          <p:cNvSpPr>
            <a:spLocks noChangeArrowheads="1"/>
          </p:cNvSpPr>
          <p:nvPr/>
        </p:nvSpPr>
        <p:spPr bwMode="auto">
          <a:xfrm>
            <a:off x="1842170" y="4211538"/>
            <a:ext cx="215900" cy="287338"/>
          </a:xfrm>
          <a:prstGeom prst="rect">
            <a:avLst/>
          </a:prstGeom>
          <a:solidFill>
            <a:srgbClr val="CC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32</a:t>
            </a:r>
          </a:p>
        </p:txBody>
      </p:sp>
      <p:sp>
        <p:nvSpPr>
          <p:cNvPr id="65" name="Rectangle 64">
            <a:extLst>
              <a:ext uri="{FF2B5EF4-FFF2-40B4-BE49-F238E27FC236}">
                <a16:creationId xmlns:a16="http://schemas.microsoft.com/office/drawing/2014/main" id="{2FC16541-84E8-4F93-845C-068933329509}"/>
              </a:ext>
            </a:extLst>
          </p:cNvPr>
          <p:cNvSpPr>
            <a:spLocks noChangeArrowheads="1"/>
          </p:cNvSpPr>
          <p:nvPr/>
        </p:nvSpPr>
        <p:spPr bwMode="auto">
          <a:xfrm>
            <a:off x="2131095" y="4209951"/>
            <a:ext cx="215900" cy="287337"/>
          </a:xfrm>
          <a:prstGeom prst="rect">
            <a:avLst/>
          </a:prstGeom>
          <a:solidFill>
            <a:srgbClr val="CC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33</a:t>
            </a:r>
          </a:p>
        </p:txBody>
      </p:sp>
      <p:sp>
        <p:nvSpPr>
          <p:cNvPr id="66" name="Rectangle 65">
            <a:extLst>
              <a:ext uri="{FF2B5EF4-FFF2-40B4-BE49-F238E27FC236}">
                <a16:creationId xmlns:a16="http://schemas.microsoft.com/office/drawing/2014/main" id="{25805DD8-8C73-4798-9F0F-FFF286B8049E}"/>
              </a:ext>
            </a:extLst>
          </p:cNvPr>
          <p:cNvSpPr>
            <a:spLocks noChangeArrowheads="1"/>
          </p:cNvSpPr>
          <p:nvPr/>
        </p:nvSpPr>
        <p:spPr bwMode="auto">
          <a:xfrm>
            <a:off x="2420020" y="4208363"/>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34</a:t>
            </a:r>
          </a:p>
        </p:txBody>
      </p:sp>
      <p:sp>
        <p:nvSpPr>
          <p:cNvPr id="67" name="Rectangle 66">
            <a:extLst>
              <a:ext uri="{FF2B5EF4-FFF2-40B4-BE49-F238E27FC236}">
                <a16:creationId xmlns:a16="http://schemas.microsoft.com/office/drawing/2014/main" id="{7263E6C9-4D58-4019-848B-60116FB6C71C}"/>
              </a:ext>
            </a:extLst>
          </p:cNvPr>
          <p:cNvSpPr>
            <a:spLocks noChangeArrowheads="1"/>
          </p:cNvSpPr>
          <p:nvPr/>
        </p:nvSpPr>
        <p:spPr bwMode="auto">
          <a:xfrm>
            <a:off x="2708945" y="4206776"/>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35</a:t>
            </a:r>
          </a:p>
        </p:txBody>
      </p:sp>
      <p:sp>
        <p:nvSpPr>
          <p:cNvPr id="68" name="Rectangle 67">
            <a:extLst>
              <a:ext uri="{FF2B5EF4-FFF2-40B4-BE49-F238E27FC236}">
                <a16:creationId xmlns:a16="http://schemas.microsoft.com/office/drawing/2014/main" id="{BFC63B44-1D69-42B1-B6E9-E22EEC1971CB}"/>
              </a:ext>
            </a:extLst>
          </p:cNvPr>
          <p:cNvSpPr>
            <a:spLocks noChangeArrowheads="1"/>
          </p:cNvSpPr>
          <p:nvPr/>
        </p:nvSpPr>
        <p:spPr bwMode="auto">
          <a:xfrm>
            <a:off x="2997870" y="4205188"/>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36</a:t>
            </a:r>
          </a:p>
        </p:txBody>
      </p:sp>
      <p:sp>
        <p:nvSpPr>
          <p:cNvPr id="69" name="Rectangle 68">
            <a:extLst>
              <a:ext uri="{FF2B5EF4-FFF2-40B4-BE49-F238E27FC236}">
                <a16:creationId xmlns:a16="http://schemas.microsoft.com/office/drawing/2014/main" id="{DDD5A4DD-D12E-450C-8787-8EB45BE827D3}"/>
              </a:ext>
            </a:extLst>
          </p:cNvPr>
          <p:cNvSpPr>
            <a:spLocks noChangeArrowheads="1"/>
          </p:cNvSpPr>
          <p:nvPr/>
        </p:nvSpPr>
        <p:spPr bwMode="auto">
          <a:xfrm>
            <a:off x="3286795" y="4203601"/>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37</a:t>
            </a:r>
          </a:p>
        </p:txBody>
      </p:sp>
      <p:sp>
        <p:nvSpPr>
          <p:cNvPr id="70" name="Rectangle 69">
            <a:extLst>
              <a:ext uri="{FF2B5EF4-FFF2-40B4-BE49-F238E27FC236}">
                <a16:creationId xmlns:a16="http://schemas.microsoft.com/office/drawing/2014/main" id="{0D2C075E-DB29-463F-918D-304B20CA5433}"/>
              </a:ext>
            </a:extLst>
          </p:cNvPr>
          <p:cNvSpPr>
            <a:spLocks noChangeArrowheads="1"/>
          </p:cNvSpPr>
          <p:nvPr/>
        </p:nvSpPr>
        <p:spPr bwMode="auto">
          <a:xfrm>
            <a:off x="3575720" y="4202013"/>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38</a:t>
            </a:r>
          </a:p>
        </p:txBody>
      </p:sp>
      <p:sp>
        <p:nvSpPr>
          <p:cNvPr id="71" name="Rectangle 70">
            <a:extLst>
              <a:ext uri="{FF2B5EF4-FFF2-40B4-BE49-F238E27FC236}">
                <a16:creationId xmlns:a16="http://schemas.microsoft.com/office/drawing/2014/main" id="{727855AD-A855-4058-9D57-6897918B03AC}"/>
              </a:ext>
            </a:extLst>
          </p:cNvPr>
          <p:cNvSpPr>
            <a:spLocks noChangeArrowheads="1"/>
          </p:cNvSpPr>
          <p:nvPr/>
        </p:nvSpPr>
        <p:spPr bwMode="auto">
          <a:xfrm>
            <a:off x="3864645" y="4200426"/>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39</a:t>
            </a:r>
          </a:p>
        </p:txBody>
      </p:sp>
      <p:sp>
        <p:nvSpPr>
          <p:cNvPr id="72" name="Rectangle 71">
            <a:extLst>
              <a:ext uri="{FF2B5EF4-FFF2-40B4-BE49-F238E27FC236}">
                <a16:creationId xmlns:a16="http://schemas.microsoft.com/office/drawing/2014/main" id="{24C958AF-1DB5-4CCC-8BF0-CB21339A0CC2}"/>
              </a:ext>
            </a:extLst>
          </p:cNvPr>
          <p:cNvSpPr>
            <a:spLocks noChangeArrowheads="1"/>
          </p:cNvSpPr>
          <p:nvPr/>
        </p:nvSpPr>
        <p:spPr bwMode="auto">
          <a:xfrm>
            <a:off x="4153570" y="4198838"/>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40</a:t>
            </a:r>
          </a:p>
        </p:txBody>
      </p:sp>
      <p:sp>
        <p:nvSpPr>
          <p:cNvPr id="73" name="Rectangle 72">
            <a:extLst>
              <a:ext uri="{FF2B5EF4-FFF2-40B4-BE49-F238E27FC236}">
                <a16:creationId xmlns:a16="http://schemas.microsoft.com/office/drawing/2014/main" id="{54902556-BE87-4B89-9E37-CA70C6BA8BF6}"/>
              </a:ext>
            </a:extLst>
          </p:cNvPr>
          <p:cNvSpPr>
            <a:spLocks noChangeArrowheads="1"/>
          </p:cNvSpPr>
          <p:nvPr/>
        </p:nvSpPr>
        <p:spPr bwMode="auto">
          <a:xfrm>
            <a:off x="4442495" y="4197251"/>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41</a:t>
            </a:r>
          </a:p>
        </p:txBody>
      </p:sp>
      <p:sp>
        <p:nvSpPr>
          <p:cNvPr id="74" name="Rectangle 73">
            <a:extLst>
              <a:ext uri="{FF2B5EF4-FFF2-40B4-BE49-F238E27FC236}">
                <a16:creationId xmlns:a16="http://schemas.microsoft.com/office/drawing/2014/main" id="{5A3D1687-14AE-4C05-9499-70C0DCD672E2}"/>
              </a:ext>
            </a:extLst>
          </p:cNvPr>
          <p:cNvSpPr>
            <a:spLocks noChangeArrowheads="1"/>
          </p:cNvSpPr>
          <p:nvPr/>
        </p:nvSpPr>
        <p:spPr bwMode="auto">
          <a:xfrm>
            <a:off x="4731420" y="4195663"/>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42</a:t>
            </a:r>
          </a:p>
        </p:txBody>
      </p:sp>
      <p:sp>
        <p:nvSpPr>
          <p:cNvPr id="75" name="Rectangle 74">
            <a:extLst>
              <a:ext uri="{FF2B5EF4-FFF2-40B4-BE49-F238E27FC236}">
                <a16:creationId xmlns:a16="http://schemas.microsoft.com/office/drawing/2014/main" id="{AC95FBD2-4530-4883-BECE-80AB1654899A}"/>
              </a:ext>
            </a:extLst>
          </p:cNvPr>
          <p:cNvSpPr>
            <a:spLocks noChangeArrowheads="1"/>
          </p:cNvSpPr>
          <p:nvPr/>
        </p:nvSpPr>
        <p:spPr bwMode="auto">
          <a:xfrm>
            <a:off x="5020345" y="4194076"/>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43</a:t>
            </a:r>
          </a:p>
        </p:txBody>
      </p:sp>
      <p:sp>
        <p:nvSpPr>
          <p:cNvPr id="76" name="Rectangle 75">
            <a:extLst>
              <a:ext uri="{FF2B5EF4-FFF2-40B4-BE49-F238E27FC236}">
                <a16:creationId xmlns:a16="http://schemas.microsoft.com/office/drawing/2014/main" id="{29689C01-AEC1-4B27-BF43-154F92F34953}"/>
              </a:ext>
            </a:extLst>
          </p:cNvPr>
          <p:cNvSpPr>
            <a:spLocks noChangeArrowheads="1"/>
          </p:cNvSpPr>
          <p:nvPr/>
        </p:nvSpPr>
        <p:spPr bwMode="auto">
          <a:xfrm>
            <a:off x="5309270" y="4192488"/>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44</a:t>
            </a:r>
          </a:p>
        </p:txBody>
      </p:sp>
      <p:sp>
        <p:nvSpPr>
          <p:cNvPr id="77" name="Rectangle 76">
            <a:extLst>
              <a:ext uri="{FF2B5EF4-FFF2-40B4-BE49-F238E27FC236}">
                <a16:creationId xmlns:a16="http://schemas.microsoft.com/office/drawing/2014/main" id="{FE9D371F-BCC6-4C03-8831-E3477FD882F6}"/>
              </a:ext>
            </a:extLst>
          </p:cNvPr>
          <p:cNvSpPr>
            <a:spLocks noChangeArrowheads="1"/>
          </p:cNvSpPr>
          <p:nvPr/>
        </p:nvSpPr>
        <p:spPr bwMode="auto">
          <a:xfrm>
            <a:off x="5598195" y="4190901"/>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45</a:t>
            </a:r>
          </a:p>
        </p:txBody>
      </p:sp>
      <p:sp>
        <p:nvSpPr>
          <p:cNvPr id="78" name="Rectangle 77">
            <a:extLst>
              <a:ext uri="{FF2B5EF4-FFF2-40B4-BE49-F238E27FC236}">
                <a16:creationId xmlns:a16="http://schemas.microsoft.com/office/drawing/2014/main" id="{0DCFA59B-4B97-4806-AE6E-7EBB2F68C752}"/>
              </a:ext>
            </a:extLst>
          </p:cNvPr>
          <p:cNvSpPr>
            <a:spLocks noChangeArrowheads="1"/>
          </p:cNvSpPr>
          <p:nvPr/>
        </p:nvSpPr>
        <p:spPr bwMode="auto">
          <a:xfrm>
            <a:off x="5887120" y="4189313"/>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46</a:t>
            </a:r>
          </a:p>
        </p:txBody>
      </p:sp>
      <p:sp>
        <p:nvSpPr>
          <p:cNvPr id="79" name="Rectangle 78">
            <a:extLst>
              <a:ext uri="{FF2B5EF4-FFF2-40B4-BE49-F238E27FC236}">
                <a16:creationId xmlns:a16="http://schemas.microsoft.com/office/drawing/2014/main" id="{402BE2E9-0378-41EE-978A-AA0888E9BDD5}"/>
              </a:ext>
            </a:extLst>
          </p:cNvPr>
          <p:cNvSpPr>
            <a:spLocks noChangeArrowheads="1"/>
          </p:cNvSpPr>
          <p:nvPr/>
        </p:nvSpPr>
        <p:spPr bwMode="auto">
          <a:xfrm>
            <a:off x="6176045" y="4187726"/>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47</a:t>
            </a:r>
          </a:p>
        </p:txBody>
      </p:sp>
      <p:sp>
        <p:nvSpPr>
          <p:cNvPr id="80" name="Rectangle 79">
            <a:extLst>
              <a:ext uri="{FF2B5EF4-FFF2-40B4-BE49-F238E27FC236}">
                <a16:creationId xmlns:a16="http://schemas.microsoft.com/office/drawing/2014/main" id="{FCB2E2C1-F93E-44A3-81E3-B31878F79BF6}"/>
              </a:ext>
            </a:extLst>
          </p:cNvPr>
          <p:cNvSpPr>
            <a:spLocks noChangeArrowheads="1"/>
          </p:cNvSpPr>
          <p:nvPr/>
        </p:nvSpPr>
        <p:spPr bwMode="auto">
          <a:xfrm>
            <a:off x="6464970" y="4186138"/>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48</a:t>
            </a:r>
          </a:p>
        </p:txBody>
      </p:sp>
      <p:sp>
        <p:nvSpPr>
          <p:cNvPr id="81" name="Rectangle 80">
            <a:extLst>
              <a:ext uri="{FF2B5EF4-FFF2-40B4-BE49-F238E27FC236}">
                <a16:creationId xmlns:a16="http://schemas.microsoft.com/office/drawing/2014/main" id="{A8847975-C7F5-4513-B514-C140BE706326}"/>
              </a:ext>
            </a:extLst>
          </p:cNvPr>
          <p:cNvSpPr>
            <a:spLocks noChangeArrowheads="1"/>
          </p:cNvSpPr>
          <p:nvPr/>
        </p:nvSpPr>
        <p:spPr bwMode="auto">
          <a:xfrm>
            <a:off x="6753895" y="4184551"/>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49</a:t>
            </a:r>
          </a:p>
        </p:txBody>
      </p:sp>
      <p:sp>
        <p:nvSpPr>
          <p:cNvPr id="82" name="Rectangle 81">
            <a:extLst>
              <a:ext uri="{FF2B5EF4-FFF2-40B4-BE49-F238E27FC236}">
                <a16:creationId xmlns:a16="http://schemas.microsoft.com/office/drawing/2014/main" id="{5B513A9D-A3D1-4264-A7D6-899DE19CA703}"/>
              </a:ext>
            </a:extLst>
          </p:cNvPr>
          <p:cNvSpPr>
            <a:spLocks noChangeArrowheads="1"/>
          </p:cNvSpPr>
          <p:nvPr/>
        </p:nvSpPr>
        <p:spPr bwMode="auto">
          <a:xfrm>
            <a:off x="7042820" y="4182963"/>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50</a:t>
            </a:r>
          </a:p>
        </p:txBody>
      </p:sp>
      <p:sp>
        <p:nvSpPr>
          <p:cNvPr id="83" name="Rectangle 82">
            <a:extLst>
              <a:ext uri="{FF2B5EF4-FFF2-40B4-BE49-F238E27FC236}">
                <a16:creationId xmlns:a16="http://schemas.microsoft.com/office/drawing/2014/main" id="{3C66029D-6F96-41D4-BE47-B9A8CABEF3F3}"/>
              </a:ext>
            </a:extLst>
          </p:cNvPr>
          <p:cNvSpPr>
            <a:spLocks noChangeArrowheads="1"/>
          </p:cNvSpPr>
          <p:nvPr/>
        </p:nvSpPr>
        <p:spPr bwMode="auto">
          <a:xfrm>
            <a:off x="7331745" y="4181376"/>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51</a:t>
            </a:r>
          </a:p>
        </p:txBody>
      </p:sp>
      <p:sp>
        <p:nvSpPr>
          <p:cNvPr id="84" name="Rectangle 83">
            <a:extLst>
              <a:ext uri="{FF2B5EF4-FFF2-40B4-BE49-F238E27FC236}">
                <a16:creationId xmlns:a16="http://schemas.microsoft.com/office/drawing/2014/main" id="{2AF4CAF2-1DBC-4907-8652-82E939F6BFBF}"/>
              </a:ext>
            </a:extLst>
          </p:cNvPr>
          <p:cNvSpPr>
            <a:spLocks noChangeArrowheads="1"/>
          </p:cNvSpPr>
          <p:nvPr/>
        </p:nvSpPr>
        <p:spPr bwMode="auto">
          <a:xfrm>
            <a:off x="7620670" y="4179788"/>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52</a:t>
            </a:r>
          </a:p>
        </p:txBody>
      </p:sp>
      <p:sp>
        <p:nvSpPr>
          <p:cNvPr id="85" name="Rectangle 84">
            <a:extLst>
              <a:ext uri="{FF2B5EF4-FFF2-40B4-BE49-F238E27FC236}">
                <a16:creationId xmlns:a16="http://schemas.microsoft.com/office/drawing/2014/main" id="{5EB48B72-FD9A-4FB2-8486-7F3F1F23BD1B}"/>
              </a:ext>
            </a:extLst>
          </p:cNvPr>
          <p:cNvSpPr>
            <a:spLocks noChangeArrowheads="1"/>
          </p:cNvSpPr>
          <p:nvPr/>
        </p:nvSpPr>
        <p:spPr bwMode="auto">
          <a:xfrm>
            <a:off x="7909595" y="4178201"/>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53</a:t>
            </a:r>
          </a:p>
        </p:txBody>
      </p:sp>
      <p:sp>
        <p:nvSpPr>
          <p:cNvPr id="86" name="Rectangle 85">
            <a:extLst>
              <a:ext uri="{FF2B5EF4-FFF2-40B4-BE49-F238E27FC236}">
                <a16:creationId xmlns:a16="http://schemas.microsoft.com/office/drawing/2014/main" id="{1937786C-593A-47ED-8193-3BE0156C2049}"/>
              </a:ext>
            </a:extLst>
          </p:cNvPr>
          <p:cNvSpPr>
            <a:spLocks noChangeArrowheads="1"/>
          </p:cNvSpPr>
          <p:nvPr/>
        </p:nvSpPr>
        <p:spPr bwMode="auto">
          <a:xfrm>
            <a:off x="8198520" y="4176613"/>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54</a:t>
            </a:r>
          </a:p>
        </p:txBody>
      </p:sp>
      <p:sp>
        <p:nvSpPr>
          <p:cNvPr id="87" name="Rectangle 86">
            <a:extLst>
              <a:ext uri="{FF2B5EF4-FFF2-40B4-BE49-F238E27FC236}">
                <a16:creationId xmlns:a16="http://schemas.microsoft.com/office/drawing/2014/main" id="{124ABADA-77D3-4E0B-84AA-9F1DD15DC736}"/>
              </a:ext>
            </a:extLst>
          </p:cNvPr>
          <p:cNvSpPr>
            <a:spLocks noChangeArrowheads="1"/>
          </p:cNvSpPr>
          <p:nvPr/>
        </p:nvSpPr>
        <p:spPr bwMode="auto">
          <a:xfrm>
            <a:off x="8487445" y="4175026"/>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55</a:t>
            </a:r>
          </a:p>
        </p:txBody>
      </p:sp>
      <p:sp>
        <p:nvSpPr>
          <p:cNvPr id="88" name="Rectangle 87">
            <a:extLst>
              <a:ext uri="{FF2B5EF4-FFF2-40B4-BE49-F238E27FC236}">
                <a16:creationId xmlns:a16="http://schemas.microsoft.com/office/drawing/2014/main" id="{9930F5EC-AB1E-49E4-B187-57A21D4E8888}"/>
              </a:ext>
            </a:extLst>
          </p:cNvPr>
          <p:cNvSpPr>
            <a:spLocks noChangeArrowheads="1"/>
          </p:cNvSpPr>
          <p:nvPr/>
        </p:nvSpPr>
        <p:spPr bwMode="auto">
          <a:xfrm>
            <a:off x="8768433" y="4175026"/>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56</a:t>
            </a:r>
          </a:p>
        </p:txBody>
      </p:sp>
      <p:sp>
        <p:nvSpPr>
          <p:cNvPr id="89" name="Line 88">
            <a:extLst>
              <a:ext uri="{FF2B5EF4-FFF2-40B4-BE49-F238E27FC236}">
                <a16:creationId xmlns:a16="http://schemas.microsoft.com/office/drawing/2014/main" id="{4DC07157-B713-43B3-8871-C209CDC501F9}"/>
              </a:ext>
            </a:extLst>
          </p:cNvPr>
          <p:cNvSpPr>
            <a:spLocks noChangeShapeType="1"/>
          </p:cNvSpPr>
          <p:nvPr/>
        </p:nvSpPr>
        <p:spPr bwMode="auto">
          <a:xfrm>
            <a:off x="1500858" y="3655913"/>
            <a:ext cx="7937" cy="1357313"/>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0" name="Line 89">
            <a:extLst>
              <a:ext uri="{FF2B5EF4-FFF2-40B4-BE49-F238E27FC236}">
                <a16:creationId xmlns:a16="http://schemas.microsoft.com/office/drawing/2014/main" id="{C242F009-DB07-4200-A2A8-9E2F8CD003B9}"/>
              </a:ext>
            </a:extLst>
          </p:cNvPr>
          <p:cNvSpPr>
            <a:spLocks noChangeShapeType="1"/>
          </p:cNvSpPr>
          <p:nvPr/>
        </p:nvSpPr>
        <p:spPr bwMode="auto">
          <a:xfrm>
            <a:off x="7269833" y="3641626"/>
            <a:ext cx="7937" cy="1357312"/>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1" name="Line 90">
            <a:extLst>
              <a:ext uri="{FF2B5EF4-FFF2-40B4-BE49-F238E27FC236}">
                <a16:creationId xmlns:a16="http://schemas.microsoft.com/office/drawing/2014/main" id="{2DF7E9BC-5531-4E0E-A0F7-CDBE055CF7BF}"/>
              </a:ext>
            </a:extLst>
          </p:cNvPr>
          <p:cNvSpPr>
            <a:spLocks noChangeShapeType="1"/>
          </p:cNvSpPr>
          <p:nvPr/>
        </p:nvSpPr>
        <p:spPr bwMode="auto">
          <a:xfrm flipV="1">
            <a:off x="1645320" y="4557613"/>
            <a:ext cx="0" cy="16557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2" name="Text Box 91">
            <a:extLst>
              <a:ext uri="{FF2B5EF4-FFF2-40B4-BE49-F238E27FC236}">
                <a16:creationId xmlns:a16="http://schemas.microsoft.com/office/drawing/2014/main" id="{E39B7DEE-DEF8-4C56-86FE-5429E050A31D}"/>
              </a:ext>
            </a:extLst>
          </p:cNvPr>
          <p:cNvSpPr txBox="1">
            <a:spLocks noChangeArrowheads="1"/>
          </p:cNvSpPr>
          <p:nvPr/>
        </p:nvSpPr>
        <p:spPr bwMode="auto">
          <a:xfrm>
            <a:off x="2051720" y="6021288"/>
            <a:ext cx="4608513" cy="4064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rPr>
              <a:t>期望收到的序号</a:t>
            </a:r>
          </a:p>
        </p:txBody>
      </p:sp>
      <p:sp>
        <p:nvSpPr>
          <p:cNvPr id="93" name="Line 92">
            <a:extLst>
              <a:ext uri="{FF2B5EF4-FFF2-40B4-BE49-F238E27FC236}">
                <a16:creationId xmlns:a16="http://schemas.microsoft.com/office/drawing/2014/main" id="{69EB529E-F0C6-4B37-80AB-AB5314E007FE}"/>
              </a:ext>
            </a:extLst>
          </p:cNvPr>
          <p:cNvSpPr>
            <a:spLocks noChangeShapeType="1"/>
          </p:cNvSpPr>
          <p:nvPr/>
        </p:nvSpPr>
        <p:spPr bwMode="auto">
          <a:xfrm>
            <a:off x="1645320" y="6237188"/>
            <a:ext cx="406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nvGrpSpPr>
          <p:cNvPr id="94" name="Group 93">
            <a:extLst>
              <a:ext uri="{FF2B5EF4-FFF2-40B4-BE49-F238E27FC236}">
                <a16:creationId xmlns:a16="http://schemas.microsoft.com/office/drawing/2014/main" id="{FD02D2BA-4821-4023-B937-6F5AF820B2FB}"/>
              </a:ext>
            </a:extLst>
          </p:cNvPr>
          <p:cNvGrpSpPr>
            <a:grpSpLocks/>
          </p:cNvGrpSpPr>
          <p:nvPr/>
        </p:nvGrpSpPr>
        <p:grpSpPr bwMode="auto">
          <a:xfrm>
            <a:off x="1915195" y="4509988"/>
            <a:ext cx="2225675" cy="1223963"/>
            <a:chOff x="1206" y="2750"/>
            <a:chExt cx="1402" cy="771"/>
          </a:xfrm>
        </p:grpSpPr>
        <p:grpSp>
          <p:nvGrpSpPr>
            <p:cNvPr id="95" name="Group 94">
              <a:extLst>
                <a:ext uri="{FF2B5EF4-FFF2-40B4-BE49-F238E27FC236}">
                  <a16:creationId xmlns:a16="http://schemas.microsoft.com/office/drawing/2014/main" id="{BF7B7BF3-3008-483B-930A-165A7CC2D33A}"/>
                </a:ext>
              </a:extLst>
            </p:cNvPr>
            <p:cNvGrpSpPr>
              <a:grpSpLocks/>
            </p:cNvGrpSpPr>
            <p:nvPr/>
          </p:nvGrpSpPr>
          <p:grpSpPr bwMode="auto">
            <a:xfrm>
              <a:off x="1214" y="2750"/>
              <a:ext cx="198" cy="552"/>
              <a:chOff x="1231" y="3150"/>
              <a:chExt cx="182" cy="272"/>
            </a:xfrm>
          </p:grpSpPr>
          <p:sp>
            <p:nvSpPr>
              <p:cNvPr id="97" name="Line 95">
                <a:extLst>
                  <a:ext uri="{FF2B5EF4-FFF2-40B4-BE49-F238E27FC236}">
                    <a16:creationId xmlns:a16="http://schemas.microsoft.com/office/drawing/2014/main" id="{C79DE7A0-16D8-4538-B219-9E8B86904012}"/>
                  </a:ext>
                </a:extLst>
              </p:cNvPr>
              <p:cNvSpPr>
                <a:spLocks noChangeShapeType="1"/>
              </p:cNvSpPr>
              <p:nvPr/>
            </p:nvSpPr>
            <p:spPr bwMode="auto">
              <a:xfrm flipV="1">
                <a:off x="1231" y="3150"/>
                <a:ext cx="0" cy="272"/>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8" name="Line 96">
                <a:extLst>
                  <a:ext uri="{FF2B5EF4-FFF2-40B4-BE49-F238E27FC236}">
                    <a16:creationId xmlns:a16="http://schemas.microsoft.com/office/drawing/2014/main" id="{20BF6817-C120-4E7D-AFBB-5D36BBE9ED34}"/>
                  </a:ext>
                </a:extLst>
              </p:cNvPr>
              <p:cNvSpPr>
                <a:spLocks noChangeShapeType="1"/>
              </p:cNvSpPr>
              <p:nvPr/>
            </p:nvSpPr>
            <p:spPr bwMode="auto">
              <a:xfrm flipV="1">
                <a:off x="1413" y="3150"/>
                <a:ext cx="0" cy="272"/>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sp>
          <p:nvSpPr>
            <p:cNvPr id="96" name="Text Box 97">
              <a:extLst>
                <a:ext uri="{FF2B5EF4-FFF2-40B4-BE49-F238E27FC236}">
                  <a16:creationId xmlns:a16="http://schemas.microsoft.com/office/drawing/2014/main" id="{599FCBE8-46C4-4A48-8DFC-265B2365DA76}"/>
                </a:ext>
              </a:extLst>
            </p:cNvPr>
            <p:cNvSpPr txBox="1">
              <a:spLocks noChangeArrowheads="1"/>
            </p:cNvSpPr>
            <p:nvPr/>
          </p:nvSpPr>
          <p:spPr bwMode="auto">
            <a:xfrm>
              <a:off x="1206" y="3265"/>
              <a:ext cx="1402" cy="256"/>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未按序收到，暂存</a:t>
              </a:r>
            </a:p>
          </p:txBody>
        </p:sp>
      </p:grpSp>
      <p:sp>
        <p:nvSpPr>
          <p:cNvPr id="99" name="矩形 98">
            <a:extLst>
              <a:ext uri="{FF2B5EF4-FFF2-40B4-BE49-F238E27FC236}">
                <a16:creationId xmlns:a16="http://schemas.microsoft.com/office/drawing/2014/main" id="{5E1078F6-D076-4C23-A439-398FE2767AD1}"/>
              </a:ext>
            </a:extLst>
          </p:cNvPr>
          <p:cNvSpPr/>
          <p:nvPr/>
        </p:nvSpPr>
        <p:spPr>
          <a:xfrm>
            <a:off x="1003512" y="954930"/>
            <a:ext cx="2969083" cy="461665"/>
          </a:xfrm>
          <a:prstGeom prst="rect">
            <a:avLst/>
          </a:prstGeom>
        </p:spPr>
        <p:txBody>
          <a:bodyPr wrap="none">
            <a:spAutoFit/>
          </a:bodyPr>
          <a:lstStyle/>
          <a:p>
            <a:r>
              <a:rPr lang="zh-CN" altLang="en-US" dirty="0"/>
              <a:t>接收和发送窗口比较</a:t>
            </a:r>
          </a:p>
        </p:txBody>
      </p:sp>
    </p:spTree>
    <p:extLst>
      <p:ext uri="{BB962C8B-B14F-4D97-AF65-F5344CB8AC3E}">
        <p14:creationId xmlns:p14="http://schemas.microsoft.com/office/powerpoint/2010/main" val="4109092715"/>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D288E05-3C94-4F70-A5BF-CBAE74B882AA}"/>
              </a:ext>
            </a:extLst>
          </p:cNvPr>
          <p:cNvSpPr/>
          <p:nvPr/>
        </p:nvSpPr>
        <p:spPr>
          <a:xfrm>
            <a:off x="1259632" y="5043831"/>
            <a:ext cx="5962182" cy="461665"/>
          </a:xfrm>
          <a:prstGeom prst="rect">
            <a:avLst/>
          </a:prstGeom>
        </p:spPr>
        <p:txBody>
          <a:bodyPr wrap="square">
            <a:spAutoFit/>
          </a:bodyPr>
          <a:lstStyle/>
          <a:p>
            <a:r>
              <a:rPr lang="zh-CN" altLang="en-US" dirty="0"/>
              <a:t>接收窗口控制发送窗口大小的变动</a:t>
            </a:r>
          </a:p>
        </p:txBody>
      </p:sp>
      <p:sp>
        <p:nvSpPr>
          <p:cNvPr id="5" name="矩形 4">
            <a:extLst>
              <a:ext uri="{FF2B5EF4-FFF2-40B4-BE49-F238E27FC236}">
                <a16:creationId xmlns:a16="http://schemas.microsoft.com/office/drawing/2014/main" id="{479E5B89-94A4-4752-B7CA-CA98045CC0F5}"/>
              </a:ext>
            </a:extLst>
          </p:cNvPr>
          <p:cNvSpPr/>
          <p:nvPr/>
        </p:nvSpPr>
        <p:spPr>
          <a:xfrm>
            <a:off x="897107" y="1844824"/>
            <a:ext cx="5475093" cy="461665"/>
          </a:xfrm>
          <a:prstGeom prst="rect">
            <a:avLst/>
          </a:prstGeom>
        </p:spPr>
        <p:txBody>
          <a:bodyPr wrap="square">
            <a:spAutoFit/>
          </a:bodyPr>
          <a:lstStyle/>
          <a:p>
            <a:pPr marL="342900" indent="-342900">
              <a:buClr>
                <a:srgbClr val="C00000"/>
              </a:buClr>
              <a:buFont typeface="Wingdings" panose="05000000000000000000" pitchFamily="2" charset="2"/>
              <a:buChar char="n"/>
            </a:pPr>
            <a:r>
              <a:rPr lang="zh-CN" altLang="en-US" dirty="0"/>
              <a:t>可用窗口大小、发送窗口的移动</a:t>
            </a:r>
          </a:p>
        </p:txBody>
      </p:sp>
      <p:sp>
        <p:nvSpPr>
          <p:cNvPr id="6" name="矩形 5">
            <a:extLst>
              <a:ext uri="{FF2B5EF4-FFF2-40B4-BE49-F238E27FC236}">
                <a16:creationId xmlns:a16="http://schemas.microsoft.com/office/drawing/2014/main" id="{3F240BA2-123F-4176-BEFE-4D918FA8555E}"/>
              </a:ext>
            </a:extLst>
          </p:cNvPr>
          <p:cNvSpPr/>
          <p:nvPr/>
        </p:nvSpPr>
        <p:spPr>
          <a:xfrm>
            <a:off x="897107" y="1196752"/>
            <a:ext cx="2691763" cy="461665"/>
          </a:xfrm>
          <a:prstGeom prst="rect">
            <a:avLst/>
          </a:prstGeom>
        </p:spPr>
        <p:txBody>
          <a:bodyPr wrap="none">
            <a:spAutoFit/>
          </a:bodyPr>
          <a:lstStyle/>
          <a:p>
            <a:r>
              <a:rPr lang="en-US" altLang="zh-CN" dirty="0"/>
              <a:t>4. </a:t>
            </a:r>
            <a:r>
              <a:rPr lang="zh-CN" altLang="en-US" dirty="0"/>
              <a:t>发送窗口的调整</a:t>
            </a:r>
          </a:p>
        </p:txBody>
      </p:sp>
      <p:sp>
        <p:nvSpPr>
          <p:cNvPr id="7" name="矩形 6">
            <a:extLst>
              <a:ext uri="{FF2B5EF4-FFF2-40B4-BE49-F238E27FC236}">
                <a16:creationId xmlns:a16="http://schemas.microsoft.com/office/drawing/2014/main" id="{3E005434-A2F7-4451-9457-B831797E0077}"/>
              </a:ext>
            </a:extLst>
          </p:cNvPr>
          <p:cNvSpPr/>
          <p:nvPr/>
        </p:nvSpPr>
        <p:spPr>
          <a:xfrm>
            <a:off x="1259632" y="2492896"/>
            <a:ext cx="3653564" cy="461665"/>
          </a:xfrm>
          <a:prstGeom prst="rect">
            <a:avLst/>
          </a:prstGeom>
        </p:spPr>
        <p:txBody>
          <a:bodyPr wrap="none">
            <a:spAutoFit/>
          </a:bodyPr>
          <a:lstStyle/>
          <a:p>
            <a:r>
              <a:rPr lang="zh-CN" altLang="en-US" dirty="0"/>
              <a:t>根据连续</a:t>
            </a:r>
            <a:r>
              <a:rPr lang="en-US" altLang="zh-CN" dirty="0"/>
              <a:t>ARQ</a:t>
            </a:r>
            <a:r>
              <a:rPr lang="zh-CN" altLang="en-US" dirty="0"/>
              <a:t>的要求调整</a:t>
            </a:r>
          </a:p>
        </p:txBody>
      </p:sp>
      <p:sp>
        <p:nvSpPr>
          <p:cNvPr id="8" name="矩形 7">
            <a:extLst>
              <a:ext uri="{FF2B5EF4-FFF2-40B4-BE49-F238E27FC236}">
                <a16:creationId xmlns:a16="http://schemas.microsoft.com/office/drawing/2014/main" id="{54203BFF-F8F4-460D-8702-75021E2839D1}"/>
              </a:ext>
            </a:extLst>
          </p:cNvPr>
          <p:cNvSpPr/>
          <p:nvPr/>
        </p:nvSpPr>
        <p:spPr>
          <a:xfrm>
            <a:off x="897107" y="3168149"/>
            <a:ext cx="2691763" cy="461665"/>
          </a:xfrm>
          <a:prstGeom prst="rect">
            <a:avLst/>
          </a:prstGeom>
        </p:spPr>
        <p:txBody>
          <a:bodyPr wrap="square">
            <a:spAutoFit/>
          </a:bodyPr>
          <a:lstStyle/>
          <a:p>
            <a:pPr marL="342900" indent="-342900">
              <a:buClr>
                <a:srgbClr val="C00000"/>
              </a:buClr>
              <a:buFont typeface="Wingdings" panose="05000000000000000000" pitchFamily="2" charset="2"/>
              <a:buChar char="n"/>
            </a:pPr>
            <a:r>
              <a:rPr lang="zh-CN" altLang="en-US" dirty="0"/>
              <a:t>发送窗口大小</a:t>
            </a:r>
          </a:p>
        </p:txBody>
      </p:sp>
      <p:sp>
        <p:nvSpPr>
          <p:cNvPr id="9" name="矩形 8">
            <a:extLst>
              <a:ext uri="{FF2B5EF4-FFF2-40B4-BE49-F238E27FC236}">
                <a16:creationId xmlns:a16="http://schemas.microsoft.com/office/drawing/2014/main" id="{1AD2704C-2AC8-4DAD-B653-1F0748E7AFA5}"/>
              </a:ext>
            </a:extLst>
          </p:cNvPr>
          <p:cNvSpPr/>
          <p:nvPr/>
        </p:nvSpPr>
        <p:spPr>
          <a:xfrm>
            <a:off x="1259632" y="3747687"/>
            <a:ext cx="5835133" cy="461665"/>
          </a:xfrm>
          <a:prstGeom prst="rect">
            <a:avLst/>
          </a:prstGeom>
        </p:spPr>
        <p:txBody>
          <a:bodyPr wrap="square">
            <a:spAutoFit/>
          </a:bodyPr>
          <a:lstStyle/>
          <a:p>
            <a:r>
              <a:rPr lang="zh-CN" altLang="en-US" dirty="0"/>
              <a:t>根据流量控制（接收方的接收窗口）调整</a:t>
            </a:r>
          </a:p>
        </p:txBody>
      </p:sp>
      <p:sp>
        <p:nvSpPr>
          <p:cNvPr id="10" name="矩形 9">
            <a:extLst>
              <a:ext uri="{FF2B5EF4-FFF2-40B4-BE49-F238E27FC236}">
                <a16:creationId xmlns:a16="http://schemas.microsoft.com/office/drawing/2014/main" id="{980F074D-432D-4075-8919-C13D2ED43F1D}"/>
              </a:ext>
            </a:extLst>
          </p:cNvPr>
          <p:cNvSpPr/>
          <p:nvPr/>
        </p:nvSpPr>
        <p:spPr>
          <a:xfrm>
            <a:off x="897106" y="4371306"/>
            <a:ext cx="1586662" cy="461665"/>
          </a:xfrm>
          <a:prstGeom prst="rect">
            <a:avLst/>
          </a:prstGeom>
        </p:spPr>
        <p:txBody>
          <a:bodyPr wrap="square">
            <a:spAutoFit/>
          </a:bodyPr>
          <a:lstStyle/>
          <a:p>
            <a:pPr marL="342900" indent="-342900">
              <a:buClr>
                <a:srgbClr val="C00000"/>
              </a:buClr>
              <a:buFont typeface="Wingdings" panose="05000000000000000000" pitchFamily="2" charset="2"/>
              <a:buChar char="n"/>
            </a:pPr>
            <a:r>
              <a:rPr lang="zh-CN" altLang="en-US" dirty="0"/>
              <a:t>规则</a:t>
            </a:r>
          </a:p>
        </p:txBody>
      </p:sp>
    </p:spTree>
    <p:extLst>
      <p:ext uri="{BB962C8B-B14F-4D97-AF65-F5344CB8AC3E}">
        <p14:creationId xmlns:p14="http://schemas.microsoft.com/office/powerpoint/2010/main" val="2392935315"/>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395C069A-A8EF-499A-9BDA-A64E6B4B8ECC}"/>
              </a:ext>
            </a:extLst>
          </p:cNvPr>
          <p:cNvSpPr txBox="1">
            <a:spLocks noChangeArrowheads="1"/>
          </p:cNvSpPr>
          <p:nvPr/>
        </p:nvSpPr>
        <p:spPr bwMode="auto">
          <a:xfrm>
            <a:off x="7446963" y="2502842"/>
            <a:ext cx="1454150"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不允许发送</a:t>
            </a:r>
          </a:p>
        </p:txBody>
      </p:sp>
      <p:sp>
        <p:nvSpPr>
          <p:cNvPr id="3" name="Text Box 4">
            <a:extLst>
              <a:ext uri="{FF2B5EF4-FFF2-40B4-BE49-F238E27FC236}">
                <a16:creationId xmlns:a16="http://schemas.microsoft.com/office/drawing/2014/main" id="{8678522A-7B10-470D-B2EA-233CE9B00CD6}"/>
              </a:ext>
            </a:extLst>
          </p:cNvPr>
          <p:cNvSpPr txBox="1">
            <a:spLocks noChangeArrowheads="1"/>
          </p:cNvSpPr>
          <p:nvPr/>
        </p:nvSpPr>
        <p:spPr bwMode="auto">
          <a:xfrm>
            <a:off x="325438" y="2564755"/>
            <a:ext cx="1200150" cy="7016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已发送并</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收到确认</a:t>
            </a:r>
          </a:p>
        </p:txBody>
      </p:sp>
      <p:sp>
        <p:nvSpPr>
          <p:cNvPr id="4" name="Line 5">
            <a:extLst>
              <a:ext uri="{FF2B5EF4-FFF2-40B4-BE49-F238E27FC236}">
                <a16:creationId xmlns:a16="http://schemas.microsoft.com/office/drawing/2014/main" id="{7C761B65-E28D-4C7C-BFCC-80946A2EFDE3}"/>
              </a:ext>
            </a:extLst>
          </p:cNvPr>
          <p:cNvSpPr>
            <a:spLocks noChangeShapeType="1"/>
          </p:cNvSpPr>
          <p:nvPr/>
        </p:nvSpPr>
        <p:spPr bwMode="auto">
          <a:xfrm>
            <a:off x="1562100" y="1683692"/>
            <a:ext cx="5761038" cy="0"/>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 name="Text Box 6">
            <a:extLst>
              <a:ext uri="{FF2B5EF4-FFF2-40B4-BE49-F238E27FC236}">
                <a16:creationId xmlns:a16="http://schemas.microsoft.com/office/drawing/2014/main" id="{B48F38BA-9409-4ACE-8937-E71E41C88B5E}"/>
              </a:ext>
            </a:extLst>
          </p:cNvPr>
          <p:cNvSpPr txBox="1">
            <a:spLocks noChangeArrowheads="1"/>
          </p:cNvSpPr>
          <p:nvPr/>
        </p:nvSpPr>
        <p:spPr bwMode="auto">
          <a:xfrm>
            <a:off x="2714625" y="1467792"/>
            <a:ext cx="3886200"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A </a:t>
            </a: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的发送窗口 </a:t>
            </a: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 20,</a:t>
            </a: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可用窗口＝</a:t>
            </a: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20</a:t>
            </a:r>
          </a:p>
        </p:txBody>
      </p:sp>
      <p:sp>
        <p:nvSpPr>
          <p:cNvPr id="6" name="Text Box 7">
            <a:extLst>
              <a:ext uri="{FF2B5EF4-FFF2-40B4-BE49-F238E27FC236}">
                <a16:creationId xmlns:a16="http://schemas.microsoft.com/office/drawing/2014/main" id="{C641E56A-1FA7-4004-B8C7-74A7629448A6}"/>
              </a:ext>
            </a:extLst>
          </p:cNvPr>
          <p:cNvSpPr txBox="1">
            <a:spLocks noChangeArrowheads="1"/>
          </p:cNvSpPr>
          <p:nvPr/>
        </p:nvSpPr>
        <p:spPr bwMode="auto">
          <a:xfrm>
            <a:off x="3467100" y="2669530"/>
            <a:ext cx="1962150"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允许发送的序号</a:t>
            </a:r>
          </a:p>
        </p:txBody>
      </p:sp>
      <p:sp>
        <p:nvSpPr>
          <p:cNvPr id="7" name="Rectangle 8">
            <a:extLst>
              <a:ext uri="{FF2B5EF4-FFF2-40B4-BE49-F238E27FC236}">
                <a16:creationId xmlns:a16="http://schemas.microsoft.com/office/drawing/2014/main" id="{4315E07E-2AF2-48EB-A0CA-9C50B05DD7C8}"/>
              </a:ext>
            </a:extLst>
          </p:cNvPr>
          <p:cNvSpPr>
            <a:spLocks noChangeArrowheads="1"/>
          </p:cNvSpPr>
          <p:nvPr/>
        </p:nvSpPr>
        <p:spPr bwMode="auto">
          <a:xfrm>
            <a:off x="1563688" y="2050405"/>
            <a:ext cx="5767387" cy="649287"/>
          </a:xfrm>
          <a:prstGeom prst="rect">
            <a:avLst/>
          </a:prstGeom>
          <a:solidFill>
            <a:srgbClr val="99CCFF"/>
          </a:solidFill>
          <a:ln>
            <a:noFill/>
          </a:ln>
          <a:effectLst>
            <a:outerShdw dist="35921" dir="2700000" algn="ctr" rotWithShape="0">
              <a:srgbClr val="578963"/>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8" name="Rectangle 9">
            <a:extLst>
              <a:ext uri="{FF2B5EF4-FFF2-40B4-BE49-F238E27FC236}">
                <a16:creationId xmlns:a16="http://schemas.microsoft.com/office/drawing/2014/main" id="{116AF634-A021-4679-9CAC-71F0151D0EA5}"/>
              </a:ext>
            </a:extLst>
          </p:cNvPr>
          <p:cNvSpPr>
            <a:spLocks noChangeArrowheads="1"/>
          </p:cNvSpPr>
          <p:nvPr/>
        </p:nvSpPr>
        <p:spPr bwMode="auto">
          <a:xfrm>
            <a:off x="447675" y="2264717"/>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27</a:t>
            </a:r>
          </a:p>
        </p:txBody>
      </p:sp>
      <p:sp>
        <p:nvSpPr>
          <p:cNvPr id="9" name="Rectangle 10">
            <a:extLst>
              <a:ext uri="{FF2B5EF4-FFF2-40B4-BE49-F238E27FC236}">
                <a16:creationId xmlns:a16="http://schemas.microsoft.com/office/drawing/2014/main" id="{FF608A3B-8A10-4245-B014-0C7D5AC9A3C4}"/>
              </a:ext>
            </a:extLst>
          </p:cNvPr>
          <p:cNvSpPr>
            <a:spLocks noChangeArrowheads="1"/>
          </p:cNvSpPr>
          <p:nvPr/>
        </p:nvSpPr>
        <p:spPr bwMode="auto">
          <a:xfrm>
            <a:off x="736600" y="2263130"/>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28</a:t>
            </a:r>
          </a:p>
        </p:txBody>
      </p:sp>
      <p:sp>
        <p:nvSpPr>
          <p:cNvPr id="10" name="Rectangle 11">
            <a:extLst>
              <a:ext uri="{FF2B5EF4-FFF2-40B4-BE49-F238E27FC236}">
                <a16:creationId xmlns:a16="http://schemas.microsoft.com/office/drawing/2014/main" id="{338D563C-A868-40F5-9021-1C74BB9661A6}"/>
              </a:ext>
            </a:extLst>
          </p:cNvPr>
          <p:cNvSpPr>
            <a:spLocks noChangeArrowheads="1"/>
          </p:cNvSpPr>
          <p:nvPr/>
        </p:nvSpPr>
        <p:spPr bwMode="auto">
          <a:xfrm>
            <a:off x="1025525" y="2261542"/>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29</a:t>
            </a:r>
          </a:p>
        </p:txBody>
      </p:sp>
      <p:sp>
        <p:nvSpPr>
          <p:cNvPr id="11" name="Rectangle 12">
            <a:extLst>
              <a:ext uri="{FF2B5EF4-FFF2-40B4-BE49-F238E27FC236}">
                <a16:creationId xmlns:a16="http://schemas.microsoft.com/office/drawing/2014/main" id="{E1CF9DAF-0002-410F-9A69-B6D2F6F70985}"/>
              </a:ext>
            </a:extLst>
          </p:cNvPr>
          <p:cNvSpPr>
            <a:spLocks noChangeArrowheads="1"/>
          </p:cNvSpPr>
          <p:nvPr/>
        </p:nvSpPr>
        <p:spPr bwMode="auto">
          <a:xfrm>
            <a:off x="1314450" y="2259955"/>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30</a:t>
            </a:r>
          </a:p>
        </p:txBody>
      </p:sp>
      <p:sp>
        <p:nvSpPr>
          <p:cNvPr id="12" name="Rectangle 13">
            <a:extLst>
              <a:ext uri="{FF2B5EF4-FFF2-40B4-BE49-F238E27FC236}">
                <a16:creationId xmlns:a16="http://schemas.microsoft.com/office/drawing/2014/main" id="{DC54226F-284A-4188-AB51-ABEEA1D8042A}"/>
              </a:ext>
            </a:extLst>
          </p:cNvPr>
          <p:cNvSpPr>
            <a:spLocks noChangeArrowheads="1"/>
          </p:cNvSpPr>
          <p:nvPr/>
        </p:nvSpPr>
        <p:spPr bwMode="auto">
          <a:xfrm>
            <a:off x="1603375" y="2258367"/>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31</a:t>
            </a:r>
          </a:p>
        </p:txBody>
      </p:sp>
      <p:sp>
        <p:nvSpPr>
          <p:cNvPr id="13" name="Rectangle 14">
            <a:extLst>
              <a:ext uri="{FF2B5EF4-FFF2-40B4-BE49-F238E27FC236}">
                <a16:creationId xmlns:a16="http://schemas.microsoft.com/office/drawing/2014/main" id="{63FC4F22-B3F8-49AF-9446-F822CAFA3F9D}"/>
              </a:ext>
            </a:extLst>
          </p:cNvPr>
          <p:cNvSpPr>
            <a:spLocks noChangeArrowheads="1"/>
          </p:cNvSpPr>
          <p:nvPr/>
        </p:nvSpPr>
        <p:spPr bwMode="auto">
          <a:xfrm>
            <a:off x="1892300" y="2256780"/>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32</a:t>
            </a:r>
          </a:p>
        </p:txBody>
      </p:sp>
      <p:sp>
        <p:nvSpPr>
          <p:cNvPr id="14" name="Rectangle 15">
            <a:extLst>
              <a:ext uri="{FF2B5EF4-FFF2-40B4-BE49-F238E27FC236}">
                <a16:creationId xmlns:a16="http://schemas.microsoft.com/office/drawing/2014/main" id="{81156B07-4374-4F4A-BCBC-FEB74D8DC839}"/>
              </a:ext>
            </a:extLst>
          </p:cNvPr>
          <p:cNvSpPr>
            <a:spLocks noChangeArrowheads="1"/>
          </p:cNvSpPr>
          <p:nvPr/>
        </p:nvSpPr>
        <p:spPr bwMode="auto">
          <a:xfrm>
            <a:off x="2181225" y="2255192"/>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33</a:t>
            </a:r>
          </a:p>
        </p:txBody>
      </p:sp>
      <p:sp>
        <p:nvSpPr>
          <p:cNvPr id="15" name="Rectangle 16">
            <a:extLst>
              <a:ext uri="{FF2B5EF4-FFF2-40B4-BE49-F238E27FC236}">
                <a16:creationId xmlns:a16="http://schemas.microsoft.com/office/drawing/2014/main" id="{0E26E76E-9486-46FB-91DE-D4D8A73467CA}"/>
              </a:ext>
            </a:extLst>
          </p:cNvPr>
          <p:cNvSpPr>
            <a:spLocks noChangeArrowheads="1"/>
          </p:cNvSpPr>
          <p:nvPr/>
        </p:nvSpPr>
        <p:spPr bwMode="auto">
          <a:xfrm>
            <a:off x="2470150" y="2253605"/>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34</a:t>
            </a:r>
          </a:p>
        </p:txBody>
      </p:sp>
      <p:sp>
        <p:nvSpPr>
          <p:cNvPr id="16" name="Rectangle 17">
            <a:extLst>
              <a:ext uri="{FF2B5EF4-FFF2-40B4-BE49-F238E27FC236}">
                <a16:creationId xmlns:a16="http://schemas.microsoft.com/office/drawing/2014/main" id="{78673E93-9027-4528-942F-8246303A18AC}"/>
              </a:ext>
            </a:extLst>
          </p:cNvPr>
          <p:cNvSpPr>
            <a:spLocks noChangeArrowheads="1"/>
          </p:cNvSpPr>
          <p:nvPr/>
        </p:nvSpPr>
        <p:spPr bwMode="auto">
          <a:xfrm>
            <a:off x="2759075" y="2252017"/>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35</a:t>
            </a:r>
          </a:p>
        </p:txBody>
      </p:sp>
      <p:sp>
        <p:nvSpPr>
          <p:cNvPr id="17" name="Rectangle 18">
            <a:extLst>
              <a:ext uri="{FF2B5EF4-FFF2-40B4-BE49-F238E27FC236}">
                <a16:creationId xmlns:a16="http://schemas.microsoft.com/office/drawing/2014/main" id="{C48D5873-7FDD-4331-BEE1-02430184FCF0}"/>
              </a:ext>
            </a:extLst>
          </p:cNvPr>
          <p:cNvSpPr>
            <a:spLocks noChangeArrowheads="1"/>
          </p:cNvSpPr>
          <p:nvPr/>
        </p:nvSpPr>
        <p:spPr bwMode="auto">
          <a:xfrm>
            <a:off x="3048000" y="2250430"/>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36</a:t>
            </a:r>
          </a:p>
        </p:txBody>
      </p:sp>
      <p:sp>
        <p:nvSpPr>
          <p:cNvPr id="18" name="Rectangle 19">
            <a:extLst>
              <a:ext uri="{FF2B5EF4-FFF2-40B4-BE49-F238E27FC236}">
                <a16:creationId xmlns:a16="http://schemas.microsoft.com/office/drawing/2014/main" id="{F2AFB458-9EA1-4B2D-AC92-4C63F2B85B27}"/>
              </a:ext>
            </a:extLst>
          </p:cNvPr>
          <p:cNvSpPr>
            <a:spLocks noChangeArrowheads="1"/>
          </p:cNvSpPr>
          <p:nvPr/>
        </p:nvSpPr>
        <p:spPr bwMode="auto">
          <a:xfrm>
            <a:off x="3336925" y="2248842"/>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37</a:t>
            </a:r>
          </a:p>
        </p:txBody>
      </p:sp>
      <p:sp>
        <p:nvSpPr>
          <p:cNvPr id="19" name="Rectangle 20">
            <a:extLst>
              <a:ext uri="{FF2B5EF4-FFF2-40B4-BE49-F238E27FC236}">
                <a16:creationId xmlns:a16="http://schemas.microsoft.com/office/drawing/2014/main" id="{060E5CE0-CCD2-43BD-B1ED-531A9BC7F373}"/>
              </a:ext>
            </a:extLst>
          </p:cNvPr>
          <p:cNvSpPr>
            <a:spLocks noChangeArrowheads="1"/>
          </p:cNvSpPr>
          <p:nvPr/>
        </p:nvSpPr>
        <p:spPr bwMode="auto">
          <a:xfrm>
            <a:off x="3625850" y="2247255"/>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38</a:t>
            </a:r>
          </a:p>
        </p:txBody>
      </p:sp>
      <p:sp>
        <p:nvSpPr>
          <p:cNvPr id="20" name="Rectangle 21">
            <a:extLst>
              <a:ext uri="{FF2B5EF4-FFF2-40B4-BE49-F238E27FC236}">
                <a16:creationId xmlns:a16="http://schemas.microsoft.com/office/drawing/2014/main" id="{31413552-0B03-4C45-BAD2-634C5FD73BE5}"/>
              </a:ext>
            </a:extLst>
          </p:cNvPr>
          <p:cNvSpPr>
            <a:spLocks noChangeArrowheads="1"/>
          </p:cNvSpPr>
          <p:nvPr/>
        </p:nvSpPr>
        <p:spPr bwMode="auto">
          <a:xfrm>
            <a:off x="3914775" y="2245667"/>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39</a:t>
            </a:r>
          </a:p>
        </p:txBody>
      </p:sp>
      <p:sp>
        <p:nvSpPr>
          <p:cNvPr id="21" name="Rectangle 22">
            <a:extLst>
              <a:ext uri="{FF2B5EF4-FFF2-40B4-BE49-F238E27FC236}">
                <a16:creationId xmlns:a16="http://schemas.microsoft.com/office/drawing/2014/main" id="{E876B234-8D9D-45AB-8A21-5F9450208805}"/>
              </a:ext>
            </a:extLst>
          </p:cNvPr>
          <p:cNvSpPr>
            <a:spLocks noChangeArrowheads="1"/>
          </p:cNvSpPr>
          <p:nvPr/>
        </p:nvSpPr>
        <p:spPr bwMode="auto">
          <a:xfrm>
            <a:off x="4203700" y="2244080"/>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40</a:t>
            </a:r>
          </a:p>
        </p:txBody>
      </p:sp>
      <p:sp>
        <p:nvSpPr>
          <p:cNvPr id="22" name="Rectangle 23">
            <a:extLst>
              <a:ext uri="{FF2B5EF4-FFF2-40B4-BE49-F238E27FC236}">
                <a16:creationId xmlns:a16="http://schemas.microsoft.com/office/drawing/2014/main" id="{6808566F-7A72-4A40-8C53-FF5C0FC2919B}"/>
              </a:ext>
            </a:extLst>
          </p:cNvPr>
          <p:cNvSpPr>
            <a:spLocks noChangeArrowheads="1"/>
          </p:cNvSpPr>
          <p:nvPr/>
        </p:nvSpPr>
        <p:spPr bwMode="auto">
          <a:xfrm>
            <a:off x="4492625" y="2242492"/>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41</a:t>
            </a:r>
          </a:p>
        </p:txBody>
      </p:sp>
      <p:sp>
        <p:nvSpPr>
          <p:cNvPr id="23" name="Rectangle 24">
            <a:extLst>
              <a:ext uri="{FF2B5EF4-FFF2-40B4-BE49-F238E27FC236}">
                <a16:creationId xmlns:a16="http://schemas.microsoft.com/office/drawing/2014/main" id="{1940B050-C0B8-4058-925B-EB3D43261238}"/>
              </a:ext>
            </a:extLst>
          </p:cNvPr>
          <p:cNvSpPr>
            <a:spLocks noChangeArrowheads="1"/>
          </p:cNvSpPr>
          <p:nvPr/>
        </p:nvSpPr>
        <p:spPr bwMode="auto">
          <a:xfrm>
            <a:off x="4781550" y="2240905"/>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42</a:t>
            </a:r>
          </a:p>
        </p:txBody>
      </p:sp>
      <p:sp>
        <p:nvSpPr>
          <p:cNvPr id="24" name="Rectangle 25">
            <a:extLst>
              <a:ext uri="{FF2B5EF4-FFF2-40B4-BE49-F238E27FC236}">
                <a16:creationId xmlns:a16="http://schemas.microsoft.com/office/drawing/2014/main" id="{E5979156-5979-4BA5-9BE8-55F519B3AB5A}"/>
              </a:ext>
            </a:extLst>
          </p:cNvPr>
          <p:cNvSpPr>
            <a:spLocks noChangeArrowheads="1"/>
          </p:cNvSpPr>
          <p:nvPr/>
        </p:nvSpPr>
        <p:spPr bwMode="auto">
          <a:xfrm>
            <a:off x="5070475" y="2239317"/>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43</a:t>
            </a:r>
          </a:p>
        </p:txBody>
      </p:sp>
      <p:sp>
        <p:nvSpPr>
          <p:cNvPr id="25" name="Rectangle 26">
            <a:extLst>
              <a:ext uri="{FF2B5EF4-FFF2-40B4-BE49-F238E27FC236}">
                <a16:creationId xmlns:a16="http://schemas.microsoft.com/office/drawing/2014/main" id="{6E4652B8-F719-41AD-A376-B76B09F5FD59}"/>
              </a:ext>
            </a:extLst>
          </p:cNvPr>
          <p:cNvSpPr>
            <a:spLocks noChangeArrowheads="1"/>
          </p:cNvSpPr>
          <p:nvPr/>
        </p:nvSpPr>
        <p:spPr bwMode="auto">
          <a:xfrm>
            <a:off x="5359400" y="2237730"/>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44</a:t>
            </a:r>
          </a:p>
        </p:txBody>
      </p:sp>
      <p:sp>
        <p:nvSpPr>
          <p:cNvPr id="26" name="Rectangle 27">
            <a:extLst>
              <a:ext uri="{FF2B5EF4-FFF2-40B4-BE49-F238E27FC236}">
                <a16:creationId xmlns:a16="http://schemas.microsoft.com/office/drawing/2014/main" id="{04CD7904-4581-47EE-BF56-2370B711A5B1}"/>
              </a:ext>
            </a:extLst>
          </p:cNvPr>
          <p:cNvSpPr>
            <a:spLocks noChangeArrowheads="1"/>
          </p:cNvSpPr>
          <p:nvPr/>
        </p:nvSpPr>
        <p:spPr bwMode="auto">
          <a:xfrm>
            <a:off x="5648325" y="2236142"/>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45</a:t>
            </a:r>
          </a:p>
        </p:txBody>
      </p:sp>
      <p:sp>
        <p:nvSpPr>
          <p:cNvPr id="27" name="Rectangle 28">
            <a:extLst>
              <a:ext uri="{FF2B5EF4-FFF2-40B4-BE49-F238E27FC236}">
                <a16:creationId xmlns:a16="http://schemas.microsoft.com/office/drawing/2014/main" id="{6DCBFC54-4AAF-43E7-B8C3-698D1285C6D1}"/>
              </a:ext>
            </a:extLst>
          </p:cNvPr>
          <p:cNvSpPr>
            <a:spLocks noChangeArrowheads="1"/>
          </p:cNvSpPr>
          <p:nvPr/>
        </p:nvSpPr>
        <p:spPr bwMode="auto">
          <a:xfrm>
            <a:off x="5937250" y="2234555"/>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46</a:t>
            </a:r>
          </a:p>
        </p:txBody>
      </p:sp>
      <p:sp>
        <p:nvSpPr>
          <p:cNvPr id="28" name="Rectangle 29">
            <a:extLst>
              <a:ext uri="{FF2B5EF4-FFF2-40B4-BE49-F238E27FC236}">
                <a16:creationId xmlns:a16="http://schemas.microsoft.com/office/drawing/2014/main" id="{0E13DB30-CB53-4586-AA79-336F3B11797F}"/>
              </a:ext>
            </a:extLst>
          </p:cNvPr>
          <p:cNvSpPr>
            <a:spLocks noChangeArrowheads="1"/>
          </p:cNvSpPr>
          <p:nvPr/>
        </p:nvSpPr>
        <p:spPr bwMode="auto">
          <a:xfrm>
            <a:off x="6226175" y="2232967"/>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47</a:t>
            </a:r>
          </a:p>
        </p:txBody>
      </p:sp>
      <p:sp>
        <p:nvSpPr>
          <p:cNvPr id="29" name="Rectangle 30">
            <a:extLst>
              <a:ext uri="{FF2B5EF4-FFF2-40B4-BE49-F238E27FC236}">
                <a16:creationId xmlns:a16="http://schemas.microsoft.com/office/drawing/2014/main" id="{9A3930C1-03AC-4489-B230-81944FF01992}"/>
              </a:ext>
            </a:extLst>
          </p:cNvPr>
          <p:cNvSpPr>
            <a:spLocks noChangeArrowheads="1"/>
          </p:cNvSpPr>
          <p:nvPr/>
        </p:nvSpPr>
        <p:spPr bwMode="auto">
          <a:xfrm>
            <a:off x="6515100" y="2231380"/>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48</a:t>
            </a:r>
          </a:p>
        </p:txBody>
      </p:sp>
      <p:sp>
        <p:nvSpPr>
          <p:cNvPr id="30" name="Rectangle 31">
            <a:extLst>
              <a:ext uri="{FF2B5EF4-FFF2-40B4-BE49-F238E27FC236}">
                <a16:creationId xmlns:a16="http://schemas.microsoft.com/office/drawing/2014/main" id="{1246EDCE-A0F5-494F-A527-0F25B5272615}"/>
              </a:ext>
            </a:extLst>
          </p:cNvPr>
          <p:cNvSpPr>
            <a:spLocks noChangeArrowheads="1"/>
          </p:cNvSpPr>
          <p:nvPr/>
        </p:nvSpPr>
        <p:spPr bwMode="auto">
          <a:xfrm>
            <a:off x="6804025" y="2229792"/>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49</a:t>
            </a:r>
          </a:p>
        </p:txBody>
      </p:sp>
      <p:sp>
        <p:nvSpPr>
          <p:cNvPr id="31" name="Rectangle 32">
            <a:extLst>
              <a:ext uri="{FF2B5EF4-FFF2-40B4-BE49-F238E27FC236}">
                <a16:creationId xmlns:a16="http://schemas.microsoft.com/office/drawing/2014/main" id="{ED64D6B5-4D51-4F0A-95C7-DF8D9EE4433D}"/>
              </a:ext>
            </a:extLst>
          </p:cNvPr>
          <p:cNvSpPr>
            <a:spLocks noChangeArrowheads="1"/>
          </p:cNvSpPr>
          <p:nvPr/>
        </p:nvSpPr>
        <p:spPr bwMode="auto">
          <a:xfrm>
            <a:off x="7092950" y="2228205"/>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50</a:t>
            </a:r>
          </a:p>
        </p:txBody>
      </p:sp>
      <p:sp>
        <p:nvSpPr>
          <p:cNvPr id="32" name="Rectangle 33">
            <a:extLst>
              <a:ext uri="{FF2B5EF4-FFF2-40B4-BE49-F238E27FC236}">
                <a16:creationId xmlns:a16="http://schemas.microsoft.com/office/drawing/2014/main" id="{4F275AE4-C15E-4DC9-9D95-124983C11D98}"/>
              </a:ext>
            </a:extLst>
          </p:cNvPr>
          <p:cNvSpPr>
            <a:spLocks noChangeArrowheads="1"/>
          </p:cNvSpPr>
          <p:nvPr/>
        </p:nvSpPr>
        <p:spPr bwMode="auto">
          <a:xfrm>
            <a:off x="7381875" y="2226617"/>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51</a:t>
            </a:r>
          </a:p>
        </p:txBody>
      </p:sp>
      <p:sp>
        <p:nvSpPr>
          <p:cNvPr id="33" name="Rectangle 34">
            <a:extLst>
              <a:ext uri="{FF2B5EF4-FFF2-40B4-BE49-F238E27FC236}">
                <a16:creationId xmlns:a16="http://schemas.microsoft.com/office/drawing/2014/main" id="{15415CF9-FAF8-47B9-9F21-5CC49C620999}"/>
              </a:ext>
            </a:extLst>
          </p:cNvPr>
          <p:cNvSpPr>
            <a:spLocks noChangeArrowheads="1"/>
          </p:cNvSpPr>
          <p:nvPr/>
        </p:nvSpPr>
        <p:spPr bwMode="auto">
          <a:xfrm>
            <a:off x="7670800" y="2225030"/>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52</a:t>
            </a:r>
          </a:p>
        </p:txBody>
      </p:sp>
      <p:sp>
        <p:nvSpPr>
          <p:cNvPr id="34" name="Rectangle 35">
            <a:extLst>
              <a:ext uri="{FF2B5EF4-FFF2-40B4-BE49-F238E27FC236}">
                <a16:creationId xmlns:a16="http://schemas.microsoft.com/office/drawing/2014/main" id="{BC0D6D7D-50E0-4753-9EB4-2BA3F6BEB976}"/>
              </a:ext>
            </a:extLst>
          </p:cNvPr>
          <p:cNvSpPr>
            <a:spLocks noChangeArrowheads="1"/>
          </p:cNvSpPr>
          <p:nvPr/>
        </p:nvSpPr>
        <p:spPr bwMode="auto">
          <a:xfrm>
            <a:off x="7959725" y="2223442"/>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53</a:t>
            </a:r>
          </a:p>
        </p:txBody>
      </p:sp>
      <p:sp>
        <p:nvSpPr>
          <p:cNvPr id="35" name="Rectangle 36">
            <a:extLst>
              <a:ext uri="{FF2B5EF4-FFF2-40B4-BE49-F238E27FC236}">
                <a16:creationId xmlns:a16="http://schemas.microsoft.com/office/drawing/2014/main" id="{3BA2D6DA-E90D-45BE-9724-5580C0BE9013}"/>
              </a:ext>
            </a:extLst>
          </p:cNvPr>
          <p:cNvSpPr>
            <a:spLocks noChangeArrowheads="1"/>
          </p:cNvSpPr>
          <p:nvPr/>
        </p:nvSpPr>
        <p:spPr bwMode="auto">
          <a:xfrm>
            <a:off x="8248650" y="2221855"/>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54</a:t>
            </a:r>
          </a:p>
        </p:txBody>
      </p:sp>
      <p:sp>
        <p:nvSpPr>
          <p:cNvPr id="36" name="Rectangle 37">
            <a:extLst>
              <a:ext uri="{FF2B5EF4-FFF2-40B4-BE49-F238E27FC236}">
                <a16:creationId xmlns:a16="http://schemas.microsoft.com/office/drawing/2014/main" id="{26C7FD34-32A8-41E7-961F-5699A931F37A}"/>
              </a:ext>
            </a:extLst>
          </p:cNvPr>
          <p:cNvSpPr>
            <a:spLocks noChangeArrowheads="1"/>
          </p:cNvSpPr>
          <p:nvPr/>
        </p:nvSpPr>
        <p:spPr bwMode="auto">
          <a:xfrm>
            <a:off x="8537575" y="2220267"/>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55</a:t>
            </a:r>
          </a:p>
        </p:txBody>
      </p:sp>
      <p:sp>
        <p:nvSpPr>
          <p:cNvPr id="37" name="Rectangle 38">
            <a:extLst>
              <a:ext uri="{FF2B5EF4-FFF2-40B4-BE49-F238E27FC236}">
                <a16:creationId xmlns:a16="http://schemas.microsoft.com/office/drawing/2014/main" id="{DB6DF731-81F6-476B-9FD7-DABC7D527244}"/>
              </a:ext>
            </a:extLst>
          </p:cNvPr>
          <p:cNvSpPr>
            <a:spLocks noChangeArrowheads="1"/>
          </p:cNvSpPr>
          <p:nvPr/>
        </p:nvSpPr>
        <p:spPr bwMode="auto">
          <a:xfrm>
            <a:off x="8818563" y="2220267"/>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56</a:t>
            </a:r>
          </a:p>
        </p:txBody>
      </p:sp>
      <p:sp>
        <p:nvSpPr>
          <p:cNvPr id="38" name="Line 39">
            <a:extLst>
              <a:ext uri="{FF2B5EF4-FFF2-40B4-BE49-F238E27FC236}">
                <a16:creationId xmlns:a16="http://schemas.microsoft.com/office/drawing/2014/main" id="{A5950B94-CF1D-4B5A-9557-D5E1FF97491B}"/>
              </a:ext>
            </a:extLst>
          </p:cNvPr>
          <p:cNvSpPr>
            <a:spLocks noChangeShapeType="1"/>
          </p:cNvSpPr>
          <p:nvPr/>
        </p:nvSpPr>
        <p:spPr bwMode="auto">
          <a:xfrm flipH="1" flipV="1">
            <a:off x="1711325" y="2567930"/>
            <a:ext cx="9525" cy="511175"/>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39" name="Text Box 40">
            <a:extLst>
              <a:ext uri="{FF2B5EF4-FFF2-40B4-BE49-F238E27FC236}">
                <a16:creationId xmlns:a16="http://schemas.microsoft.com/office/drawing/2014/main" id="{AB93D289-A09E-47E9-88E5-50B4C7FC478F}"/>
              </a:ext>
            </a:extLst>
          </p:cNvPr>
          <p:cNvSpPr txBox="1">
            <a:spLocks noChangeArrowheads="1"/>
          </p:cNvSpPr>
          <p:nvPr/>
        </p:nvSpPr>
        <p:spPr bwMode="auto">
          <a:xfrm>
            <a:off x="1260475" y="3128317"/>
            <a:ext cx="14541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90000"/>
              </a:lnSpc>
            </a:pPr>
            <a:r>
              <a:rPr kumimoji="0" lang="en-US" altLang="zh-CN" sz="2000" b="0">
                <a:solidFill>
                  <a:srgbClr val="000000"/>
                </a:solidFill>
                <a:ea typeface="黑体" panose="02010609060101010101" pitchFamily="49" charset="-122"/>
              </a:rPr>
              <a:t>B </a:t>
            </a:r>
            <a:r>
              <a:rPr kumimoji="0" lang="zh-CN" altLang="en-US" sz="2000" b="0">
                <a:solidFill>
                  <a:srgbClr val="000000"/>
                </a:solidFill>
                <a:ea typeface="黑体" panose="02010609060101010101" pitchFamily="49" charset="-122"/>
              </a:rPr>
              <a:t>期望</a:t>
            </a:r>
          </a:p>
          <a:p>
            <a:pPr algn="ctr" eaLnBrk="1" hangingPunct="1">
              <a:lnSpc>
                <a:spcPct val="90000"/>
              </a:lnSpc>
            </a:pPr>
            <a:r>
              <a:rPr kumimoji="0" lang="zh-CN" altLang="en-US" sz="2000" b="0">
                <a:solidFill>
                  <a:srgbClr val="000000"/>
                </a:solidFill>
                <a:ea typeface="黑体" panose="02010609060101010101" pitchFamily="49" charset="-122"/>
              </a:rPr>
              <a:t>收到的序号</a:t>
            </a:r>
          </a:p>
        </p:txBody>
      </p:sp>
      <p:sp>
        <p:nvSpPr>
          <p:cNvPr id="40" name="Line 41">
            <a:extLst>
              <a:ext uri="{FF2B5EF4-FFF2-40B4-BE49-F238E27FC236}">
                <a16:creationId xmlns:a16="http://schemas.microsoft.com/office/drawing/2014/main" id="{0C59220F-A85D-497C-AEB7-23531BBA6D29}"/>
              </a:ext>
            </a:extLst>
          </p:cNvPr>
          <p:cNvSpPr>
            <a:spLocks noChangeShapeType="1"/>
          </p:cNvSpPr>
          <p:nvPr/>
        </p:nvSpPr>
        <p:spPr bwMode="auto">
          <a:xfrm>
            <a:off x="1554163" y="1409055"/>
            <a:ext cx="7937" cy="1357312"/>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41" name="Text Box 42">
            <a:extLst>
              <a:ext uri="{FF2B5EF4-FFF2-40B4-BE49-F238E27FC236}">
                <a16:creationId xmlns:a16="http://schemas.microsoft.com/office/drawing/2014/main" id="{3E90055E-52EC-40BC-9A1B-0B7498501F73}"/>
              </a:ext>
            </a:extLst>
          </p:cNvPr>
          <p:cNvSpPr txBox="1">
            <a:spLocks noChangeArrowheads="1"/>
          </p:cNvSpPr>
          <p:nvPr/>
        </p:nvSpPr>
        <p:spPr bwMode="auto">
          <a:xfrm>
            <a:off x="6927850" y="1001067"/>
            <a:ext cx="793750" cy="45720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前沿</a:t>
            </a:r>
          </a:p>
        </p:txBody>
      </p:sp>
      <p:sp>
        <p:nvSpPr>
          <p:cNvPr id="42" name="Text Box 43">
            <a:extLst>
              <a:ext uri="{FF2B5EF4-FFF2-40B4-BE49-F238E27FC236}">
                <a16:creationId xmlns:a16="http://schemas.microsoft.com/office/drawing/2014/main" id="{20CAF321-5BA4-4298-AF08-BC2D848C4DD9}"/>
              </a:ext>
            </a:extLst>
          </p:cNvPr>
          <p:cNvSpPr txBox="1">
            <a:spLocks noChangeArrowheads="1"/>
          </p:cNvSpPr>
          <p:nvPr/>
        </p:nvSpPr>
        <p:spPr bwMode="auto">
          <a:xfrm>
            <a:off x="1174750" y="1001067"/>
            <a:ext cx="793750" cy="45720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后沿</a:t>
            </a:r>
          </a:p>
        </p:txBody>
      </p:sp>
      <p:sp>
        <p:nvSpPr>
          <p:cNvPr id="43" name="Line 44">
            <a:extLst>
              <a:ext uri="{FF2B5EF4-FFF2-40B4-BE49-F238E27FC236}">
                <a16:creationId xmlns:a16="http://schemas.microsoft.com/office/drawing/2014/main" id="{CAF3761E-11CE-4952-8CB5-B6FE4EC81BF9}"/>
              </a:ext>
            </a:extLst>
          </p:cNvPr>
          <p:cNvSpPr>
            <a:spLocks noChangeShapeType="1"/>
          </p:cNvSpPr>
          <p:nvPr/>
        </p:nvSpPr>
        <p:spPr bwMode="auto">
          <a:xfrm>
            <a:off x="7323138" y="1394767"/>
            <a:ext cx="7937" cy="1357313"/>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44" name="Text Box 45">
            <a:extLst>
              <a:ext uri="{FF2B5EF4-FFF2-40B4-BE49-F238E27FC236}">
                <a16:creationId xmlns:a16="http://schemas.microsoft.com/office/drawing/2014/main" id="{CDE2442A-7F2C-4D5A-9754-937807468DB8}"/>
              </a:ext>
            </a:extLst>
          </p:cNvPr>
          <p:cNvSpPr txBox="1">
            <a:spLocks noChangeArrowheads="1"/>
          </p:cNvSpPr>
          <p:nvPr/>
        </p:nvSpPr>
        <p:spPr bwMode="auto">
          <a:xfrm>
            <a:off x="3938588" y="3233092"/>
            <a:ext cx="475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b="0">
                <a:solidFill>
                  <a:srgbClr val="000000"/>
                </a:solidFill>
                <a:latin typeface="Times New Roman" panose="02020603050405020304" pitchFamily="18" charset="0"/>
              </a:rPr>
              <a:t>此时：所有发出的数据都得到确认</a:t>
            </a:r>
          </a:p>
        </p:txBody>
      </p:sp>
      <p:grpSp>
        <p:nvGrpSpPr>
          <p:cNvPr id="45" name="Group 46">
            <a:extLst>
              <a:ext uri="{FF2B5EF4-FFF2-40B4-BE49-F238E27FC236}">
                <a16:creationId xmlns:a16="http://schemas.microsoft.com/office/drawing/2014/main" id="{356B5111-79F7-4707-AF95-26A37E797DC5}"/>
              </a:ext>
            </a:extLst>
          </p:cNvPr>
          <p:cNvGrpSpPr>
            <a:grpSpLocks/>
          </p:cNvGrpSpPr>
          <p:nvPr/>
        </p:nvGrpSpPr>
        <p:grpSpPr bwMode="auto">
          <a:xfrm>
            <a:off x="2859088" y="1001067"/>
            <a:ext cx="3044825" cy="427038"/>
            <a:chOff x="2322" y="726"/>
            <a:chExt cx="1737" cy="269"/>
          </a:xfrm>
        </p:grpSpPr>
        <p:sp>
          <p:nvSpPr>
            <p:cNvPr id="46" name="Line 47">
              <a:extLst>
                <a:ext uri="{FF2B5EF4-FFF2-40B4-BE49-F238E27FC236}">
                  <a16:creationId xmlns:a16="http://schemas.microsoft.com/office/drawing/2014/main" id="{852628ED-6EA2-4D6F-AD9D-EA35BBCF96A5}"/>
                </a:ext>
              </a:extLst>
            </p:cNvPr>
            <p:cNvSpPr>
              <a:spLocks noChangeShapeType="1"/>
            </p:cNvSpPr>
            <p:nvPr/>
          </p:nvSpPr>
          <p:spPr bwMode="auto">
            <a:xfrm>
              <a:off x="3470" y="870"/>
              <a:ext cx="589"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solidFill>
                  <a:srgbClr val="000000"/>
                </a:solidFill>
                <a:latin typeface="Times New Roman" panose="02020603050405020304" pitchFamily="18" charset="0"/>
              </a:endParaRPr>
            </a:p>
          </p:txBody>
        </p:sp>
        <p:sp>
          <p:nvSpPr>
            <p:cNvPr id="47" name="Text Box 48">
              <a:extLst>
                <a:ext uri="{FF2B5EF4-FFF2-40B4-BE49-F238E27FC236}">
                  <a16:creationId xmlns:a16="http://schemas.microsoft.com/office/drawing/2014/main" id="{F160EF09-5248-4896-ACC8-851C1E9C1402}"/>
                </a:ext>
              </a:extLst>
            </p:cNvPr>
            <p:cNvSpPr txBox="1">
              <a:spLocks noChangeArrowheads="1"/>
            </p:cNvSpPr>
            <p:nvPr/>
          </p:nvSpPr>
          <p:spPr bwMode="auto">
            <a:xfrm>
              <a:off x="2322" y="726"/>
              <a:ext cx="117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200">
                  <a:solidFill>
                    <a:srgbClr val="FF0000"/>
                  </a:solidFill>
                  <a:latin typeface="Times New Roman" panose="02020603050405020304" pitchFamily="18" charset="0"/>
                </a:rPr>
                <a:t>窗口移动方向</a:t>
              </a:r>
            </a:p>
          </p:txBody>
        </p:sp>
      </p:grpSp>
      <p:sp>
        <p:nvSpPr>
          <p:cNvPr id="48" name="Rectangle 49">
            <a:extLst>
              <a:ext uri="{FF2B5EF4-FFF2-40B4-BE49-F238E27FC236}">
                <a16:creationId xmlns:a16="http://schemas.microsoft.com/office/drawing/2014/main" id="{48E0E4F2-BF77-402C-995E-6420B869C6A5}"/>
              </a:ext>
            </a:extLst>
          </p:cNvPr>
          <p:cNvSpPr>
            <a:spLocks noChangeArrowheads="1"/>
          </p:cNvSpPr>
          <p:nvPr/>
        </p:nvSpPr>
        <p:spPr bwMode="auto">
          <a:xfrm>
            <a:off x="2209800" y="4096692"/>
            <a:ext cx="4752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0" lang="en-US" altLang="zh-CN">
                <a:solidFill>
                  <a:srgbClr val="FF0000"/>
                </a:solidFill>
                <a:latin typeface="Times New Roman" panose="02020603050405020304" pitchFamily="18" charset="0"/>
              </a:rPr>
              <a:t>A</a:t>
            </a:r>
            <a:r>
              <a:rPr kumimoji="0" lang="zh-CN" altLang="en-US">
                <a:solidFill>
                  <a:srgbClr val="FF0000"/>
                </a:solidFill>
                <a:latin typeface="Times New Roman" panose="02020603050405020304" pitchFamily="18" charset="0"/>
              </a:rPr>
              <a:t>发送了</a:t>
            </a:r>
            <a:r>
              <a:rPr kumimoji="0" lang="en-US" altLang="zh-CN">
                <a:solidFill>
                  <a:srgbClr val="FF0000"/>
                </a:solidFill>
                <a:latin typeface="Times New Roman" panose="02020603050405020304" pitchFamily="18" charset="0"/>
              </a:rPr>
              <a:t>11</a:t>
            </a:r>
            <a:r>
              <a:rPr kumimoji="0" lang="zh-CN" altLang="en-US">
                <a:solidFill>
                  <a:srgbClr val="FF0000"/>
                </a:solidFill>
                <a:latin typeface="Times New Roman" panose="02020603050405020304" pitchFamily="18" charset="0"/>
              </a:rPr>
              <a:t>个字节（未被确认）</a:t>
            </a:r>
          </a:p>
        </p:txBody>
      </p:sp>
      <p:grpSp>
        <p:nvGrpSpPr>
          <p:cNvPr id="49" name="Group 50">
            <a:extLst>
              <a:ext uri="{FF2B5EF4-FFF2-40B4-BE49-F238E27FC236}">
                <a16:creationId xmlns:a16="http://schemas.microsoft.com/office/drawing/2014/main" id="{BA2796E1-1BE0-48B5-BB37-DDB3A6D36AE8}"/>
              </a:ext>
            </a:extLst>
          </p:cNvPr>
          <p:cNvGrpSpPr>
            <a:grpSpLocks/>
          </p:cNvGrpSpPr>
          <p:nvPr/>
        </p:nvGrpSpPr>
        <p:grpSpPr bwMode="auto">
          <a:xfrm>
            <a:off x="111043" y="3856979"/>
            <a:ext cx="8875712" cy="2613025"/>
            <a:chOff x="69" y="2601"/>
            <a:chExt cx="5591" cy="1646"/>
          </a:xfrm>
        </p:grpSpPr>
        <p:sp>
          <p:nvSpPr>
            <p:cNvPr id="50" name="Line 51">
              <a:extLst>
                <a:ext uri="{FF2B5EF4-FFF2-40B4-BE49-F238E27FC236}">
                  <a16:creationId xmlns:a16="http://schemas.microsoft.com/office/drawing/2014/main" id="{3567F82F-59F8-402E-8885-DC1AA2E0923C}"/>
                </a:ext>
              </a:extLst>
            </p:cNvPr>
            <p:cNvSpPr>
              <a:spLocks noChangeShapeType="1"/>
            </p:cNvSpPr>
            <p:nvPr/>
          </p:nvSpPr>
          <p:spPr bwMode="auto">
            <a:xfrm flipV="1">
              <a:off x="950" y="3060"/>
              <a:ext cx="3634" cy="7"/>
            </a:xfrm>
            <a:prstGeom prst="line">
              <a:avLst/>
            </a:prstGeom>
            <a:noFill/>
            <a:ln w="127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1" name="Text Box 52">
              <a:extLst>
                <a:ext uri="{FF2B5EF4-FFF2-40B4-BE49-F238E27FC236}">
                  <a16:creationId xmlns:a16="http://schemas.microsoft.com/office/drawing/2014/main" id="{42D4A845-9DEC-424C-9301-7EEE72978458}"/>
                </a:ext>
              </a:extLst>
            </p:cNvPr>
            <p:cNvSpPr txBox="1">
              <a:spLocks noChangeArrowheads="1"/>
            </p:cNvSpPr>
            <p:nvPr/>
          </p:nvSpPr>
          <p:spPr bwMode="auto">
            <a:xfrm>
              <a:off x="4660" y="3805"/>
              <a:ext cx="916" cy="25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不允许发送</a:t>
              </a:r>
            </a:p>
          </p:txBody>
        </p:sp>
        <p:sp>
          <p:nvSpPr>
            <p:cNvPr id="52" name="Text Box 53">
              <a:extLst>
                <a:ext uri="{FF2B5EF4-FFF2-40B4-BE49-F238E27FC236}">
                  <a16:creationId xmlns:a16="http://schemas.microsoft.com/office/drawing/2014/main" id="{29A40CC2-49FF-4074-9B1D-28A9C9E56CED}"/>
                </a:ext>
              </a:extLst>
            </p:cNvPr>
            <p:cNvSpPr txBox="1">
              <a:spLocks noChangeArrowheads="1"/>
            </p:cNvSpPr>
            <p:nvPr/>
          </p:nvSpPr>
          <p:spPr bwMode="auto">
            <a:xfrm>
              <a:off x="121" y="3805"/>
              <a:ext cx="756" cy="442"/>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已发送并</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收到确认</a:t>
              </a:r>
            </a:p>
          </p:txBody>
        </p:sp>
        <p:sp>
          <p:nvSpPr>
            <p:cNvPr id="53" name="Text Box 54">
              <a:extLst>
                <a:ext uri="{FF2B5EF4-FFF2-40B4-BE49-F238E27FC236}">
                  <a16:creationId xmlns:a16="http://schemas.microsoft.com/office/drawing/2014/main" id="{21D21D17-83EF-4F17-B9BD-A6437332E05D}"/>
                </a:ext>
              </a:extLst>
            </p:cNvPr>
            <p:cNvSpPr txBox="1">
              <a:spLocks noChangeArrowheads="1"/>
            </p:cNvSpPr>
            <p:nvPr/>
          </p:nvSpPr>
          <p:spPr bwMode="auto">
            <a:xfrm>
              <a:off x="1883" y="2919"/>
              <a:ext cx="1405" cy="25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A </a:t>
              </a: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的发送窗口＝</a:t>
              </a: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20</a:t>
              </a:r>
            </a:p>
          </p:txBody>
        </p:sp>
        <p:sp>
          <p:nvSpPr>
            <p:cNvPr id="54" name="Text Box 55">
              <a:extLst>
                <a:ext uri="{FF2B5EF4-FFF2-40B4-BE49-F238E27FC236}">
                  <a16:creationId xmlns:a16="http://schemas.microsoft.com/office/drawing/2014/main" id="{F000E4EB-A93A-4518-A456-339BE040B399}"/>
                </a:ext>
              </a:extLst>
            </p:cNvPr>
            <p:cNvSpPr txBox="1">
              <a:spLocks noChangeArrowheads="1"/>
            </p:cNvSpPr>
            <p:nvPr/>
          </p:nvSpPr>
          <p:spPr bwMode="auto">
            <a:xfrm>
              <a:off x="3010" y="3910"/>
              <a:ext cx="1556" cy="25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允许发送但尚未发送</a:t>
              </a:r>
            </a:p>
          </p:txBody>
        </p:sp>
        <p:sp>
          <p:nvSpPr>
            <p:cNvPr id="55" name="Rectangle 56">
              <a:extLst>
                <a:ext uri="{FF2B5EF4-FFF2-40B4-BE49-F238E27FC236}">
                  <a16:creationId xmlns:a16="http://schemas.microsoft.com/office/drawing/2014/main" id="{B3EB053B-608A-4E0B-9931-7F8CF2A68CAE}"/>
                </a:ext>
              </a:extLst>
            </p:cNvPr>
            <p:cNvSpPr>
              <a:spLocks noChangeArrowheads="1"/>
            </p:cNvSpPr>
            <p:nvPr/>
          </p:nvSpPr>
          <p:spPr bwMode="auto">
            <a:xfrm>
              <a:off x="954" y="3494"/>
              <a:ext cx="3633" cy="409"/>
            </a:xfrm>
            <a:prstGeom prst="rect">
              <a:avLst/>
            </a:prstGeom>
            <a:solidFill>
              <a:srgbClr val="99CCFF"/>
            </a:solidFill>
            <a:ln>
              <a:noFill/>
            </a:ln>
            <a:effectLst>
              <a:outerShdw dist="35921" dir="2700000" algn="ctr" rotWithShape="0">
                <a:srgbClr val="578963"/>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6" name="Rectangle 57">
              <a:extLst>
                <a:ext uri="{FF2B5EF4-FFF2-40B4-BE49-F238E27FC236}">
                  <a16:creationId xmlns:a16="http://schemas.microsoft.com/office/drawing/2014/main" id="{8F5FAF83-9BB2-482F-96A2-4D446643917B}"/>
                </a:ext>
              </a:extLst>
            </p:cNvPr>
            <p:cNvSpPr>
              <a:spLocks noChangeArrowheads="1"/>
            </p:cNvSpPr>
            <p:nvPr/>
          </p:nvSpPr>
          <p:spPr bwMode="auto">
            <a:xfrm>
              <a:off x="69" y="3630"/>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26</a:t>
              </a:r>
            </a:p>
          </p:txBody>
        </p:sp>
        <p:sp>
          <p:nvSpPr>
            <p:cNvPr id="57" name="Rectangle 58">
              <a:extLst>
                <a:ext uri="{FF2B5EF4-FFF2-40B4-BE49-F238E27FC236}">
                  <a16:creationId xmlns:a16="http://schemas.microsoft.com/office/drawing/2014/main" id="{B87735DC-0AB5-44AC-B6DC-09550611D4FC}"/>
                </a:ext>
              </a:extLst>
            </p:cNvPr>
            <p:cNvSpPr>
              <a:spLocks noChangeArrowheads="1"/>
            </p:cNvSpPr>
            <p:nvPr/>
          </p:nvSpPr>
          <p:spPr bwMode="auto">
            <a:xfrm>
              <a:off x="251" y="3629"/>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27</a:t>
              </a:r>
            </a:p>
          </p:txBody>
        </p:sp>
        <p:sp>
          <p:nvSpPr>
            <p:cNvPr id="58" name="Rectangle 59">
              <a:extLst>
                <a:ext uri="{FF2B5EF4-FFF2-40B4-BE49-F238E27FC236}">
                  <a16:creationId xmlns:a16="http://schemas.microsoft.com/office/drawing/2014/main" id="{71F40350-0B30-46A3-A4C8-8E075A560FA2}"/>
                </a:ext>
              </a:extLst>
            </p:cNvPr>
            <p:cNvSpPr>
              <a:spLocks noChangeArrowheads="1"/>
            </p:cNvSpPr>
            <p:nvPr/>
          </p:nvSpPr>
          <p:spPr bwMode="auto">
            <a:xfrm>
              <a:off x="433" y="3628"/>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28</a:t>
              </a:r>
            </a:p>
          </p:txBody>
        </p:sp>
        <p:sp>
          <p:nvSpPr>
            <p:cNvPr id="59" name="Rectangle 60">
              <a:extLst>
                <a:ext uri="{FF2B5EF4-FFF2-40B4-BE49-F238E27FC236}">
                  <a16:creationId xmlns:a16="http://schemas.microsoft.com/office/drawing/2014/main" id="{31C39019-BC94-468E-BD6A-4BD42D0C94B3}"/>
                </a:ext>
              </a:extLst>
            </p:cNvPr>
            <p:cNvSpPr>
              <a:spLocks noChangeArrowheads="1"/>
            </p:cNvSpPr>
            <p:nvPr/>
          </p:nvSpPr>
          <p:spPr bwMode="auto">
            <a:xfrm>
              <a:off x="615" y="3627"/>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29</a:t>
              </a:r>
            </a:p>
          </p:txBody>
        </p:sp>
        <p:sp>
          <p:nvSpPr>
            <p:cNvPr id="60" name="Rectangle 61">
              <a:extLst>
                <a:ext uri="{FF2B5EF4-FFF2-40B4-BE49-F238E27FC236}">
                  <a16:creationId xmlns:a16="http://schemas.microsoft.com/office/drawing/2014/main" id="{3CFD0410-DB29-4D12-B753-7F787BCA985C}"/>
                </a:ext>
              </a:extLst>
            </p:cNvPr>
            <p:cNvSpPr>
              <a:spLocks noChangeArrowheads="1"/>
            </p:cNvSpPr>
            <p:nvPr/>
          </p:nvSpPr>
          <p:spPr bwMode="auto">
            <a:xfrm>
              <a:off x="797" y="3626"/>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30</a:t>
              </a:r>
            </a:p>
          </p:txBody>
        </p:sp>
        <p:sp>
          <p:nvSpPr>
            <p:cNvPr id="61" name="Rectangle 62">
              <a:extLst>
                <a:ext uri="{FF2B5EF4-FFF2-40B4-BE49-F238E27FC236}">
                  <a16:creationId xmlns:a16="http://schemas.microsoft.com/office/drawing/2014/main" id="{49F2977B-2D91-45D6-9091-FF3303ADB15A}"/>
                </a:ext>
              </a:extLst>
            </p:cNvPr>
            <p:cNvSpPr>
              <a:spLocks noChangeArrowheads="1"/>
            </p:cNvSpPr>
            <p:nvPr/>
          </p:nvSpPr>
          <p:spPr bwMode="auto">
            <a:xfrm>
              <a:off x="979" y="3625"/>
              <a:ext cx="136" cy="181"/>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31</a:t>
              </a:r>
            </a:p>
          </p:txBody>
        </p:sp>
        <p:sp>
          <p:nvSpPr>
            <p:cNvPr id="62" name="Rectangle 63">
              <a:extLst>
                <a:ext uri="{FF2B5EF4-FFF2-40B4-BE49-F238E27FC236}">
                  <a16:creationId xmlns:a16="http://schemas.microsoft.com/office/drawing/2014/main" id="{C5A6E052-3D7A-4768-A0E5-EF52C9D1691C}"/>
                </a:ext>
              </a:extLst>
            </p:cNvPr>
            <p:cNvSpPr>
              <a:spLocks noChangeArrowheads="1"/>
            </p:cNvSpPr>
            <p:nvPr/>
          </p:nvSpPr>
          <p:spPr bwMode="auto">
            <a:xfrm>
              <a:off x="1161" y="3624"/>
              <a:ext cx="136" cy="181"/>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32</a:t>
              </a:r>
            </a:p>
          </p:txBody>
        </p:sp>
        <p:sp>
          <p:nvSpPr>
            <p:cNvPr id="63" name="Rectangle 64">
              <a:extLst>
                <a:ext uri="{FF2B5EF4-FFF2-40B4-BE49-F238E27FC236}">
                  <a16:creationId xmlns:a16="http://schemas.microsoft.com/office/drawing/2014/main" id="{ED0B7F30-3ED9-44A1-859A-A7AB4985FDEE}"/>
                </a:ext>
              </a:extLst>
            </p:cNvPr>
            <p:cNvSpPr>
              <a:spLocks noChangeArrowheads="1"/>
            </p:cNvSpPr>
            <p:nvPr/>
          </p:nvSpPr>
          <p:spPr bwMode="auto">
            <a:xfrm>
              <a:off x="1343" y="3623"/>
              <a:ext cx="136" cy="181"/>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33</a:t>
              </a:r>
            </a:p>
          </p:txBody>
        </p:sp>
        <p:sp>
          <p:nvSpPr>
            <p:cNvPr id="64" name="Rectangle 65">
              <a:extLst>
                <a:ext uri="{FF2B5EF4-FFF2-40B4-BE49-F238E27FC236}">
                  <a16:creationId xmlns:a16="http://schemas.microsoft.com/office/drawing/2014/main" id="{AA9DE920-4C35-4E76-87C9-02472B66F24B}"/>
                </a:ext>
              </a:extLst>
            </p:cNvPr>
            <p:cNvSpPr>
              <a:spLocks noChangeArrowheads="1"/>
            </p:cNvSpPr>
            <p:nvPr/>
          </p:nvSpPr>
          <p:spPr bwMode="auto">
            <a:xfrm>
              <a:off x="1525" y="3622"/>
              <a:ext cx="136" cy="181"/>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34</a:t>
              </a:r>
            </a:p>
          </p:txBody>
        </p:sp>
        <p:sp>
          <p:nvSpPr>
            <p:cNvPr id="65" name="Rectangle 66">
              <a:extLst>
                <a:ext uri="{FF2B5EF4-FFF2-40B4-BE49-F238E27FC236}">
                  <a16:creationId xmlns:a16="http://schemas.microsoft.com/office/drawing/2014/main" id="{3EEF0BC9-7FEB-4895-9670-665960288385}"/>
                </a:ext>
              </a:extLst>
            </p:cNvPr>
            <p:cNvSpPr>
              <a:spLocks noChangeArrowheads="1"/>
            </p:cNvSpPr>
            <p:nvPr/>
          </p:nvSpPr>
          <p:spPr bwMode="auto">
            <a:xfrm>
              <a:off x="1707" y="3621"/>
              <a:ext cx="136" cy="181"/>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35</a:t>
              </a:r>
            </a:p>
          </p:txBody>
        </p:sp>
        <p:sp>
          <p:nvSpPr>
            <p:cNvPr id="66" name="Rectangle 67">
              <a:extLst>
                <a:ext uri="{FF2B5EF4-FFF2-40B4-BE49-F238E27FC236}">
                  <a16:creationId xmlns:a16="http://schemas.microsoft.com/office/drawing/2014/main" id="{0D48D1B9-9919-4207-9F4C-C12D14FA07CF}"/>
                </a:ext>
              </a:extLst>
            </p:cNvPr>
            <p:cNvSpPr>
              <a:spLocks noChangeArrowheads="1"/>
            </p:cNvSpPr>
            <p:nvPr/>
          </p:nvSpPr>
          <p:spPr bwMode="auto">
            <a:xfrm>
              <a:off x="1889" y="3620"/>
              <a:ext cx="136" cy="181"/>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36</a:t>
              </a:r>
            </a:p>
          </p:txBody>
        </p:sp>
        <p:sp>
          <p:nvSpPr>
            <p:cNvPr id="67" name="Rectangle 68">
              <a:extLst>
                <a:ext uri="{FF2B5EF4-FFF2-40B4-BE49-F238E27FC236}">
                  <a16:creationId xmlns:a16="http://schemas.microsoft.com/office/drawing/2014/main" id="{CA521244-245E-4487-B02B-C1903AF5E8DC}"/>
                </a:ext>
              </a:extLst>
            </p:cNvPr>
            <p:cNvSpPr>
              <a:spLocks noChangeArrowheads="1"/>
            </p:cNvSpPr>
            <p:nvPr/>
          </p:nvSpPr>
          <p:spPr bwMode="auto">
            <a:xfrm>
              <a:off x="2071" y="3619"/>
              <a:ext cx="136" cy="181"/>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37</a:t>
              </a:r>
            </a:p>
          </p:txBody>
        </p:sp>
        <p:sp>
          <p:nvSpPr>
            <p:cNvPr id="68" name="Rectangle 69">
              <a:extLst>
                <a:ext uri="{FF2B5EF4-FFF2-40B4-BE49-F238E27FC236}">
                  <a16:creationId xmlns:a16="http://schemas.microsoft.com/office/drawing/2014/main" id="{ADFC7F68-A659-419B-818E-BA9282AFE6E6}"/>
                </a:ext>
              </a:extLst>
            </p:cNvPr>
            <p:cNvSpPr>
              <a:spLocks noChangeArrowheads="1"/>
            </p:cNvSpPr>
            <p:nvPr/>
          </p:nvSpPr>
          <p:spPr bwMode="auto">
            <a:xfrm>
              <a:off x="2253" y="3618"/>
              <a:ext cx="136" cy="181"/>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38</a:t>
              </a:r>
            </a:p>
          </p:txBody>
        </p:sp>
        <p:sp>
          <p:nvSpPr>
            <p:cNvPr id="69" name="Rectangle 70">
              <a:extLst>
                <a:ext uri="{FF2B5EF4-FFF2-40B4-BE49-F238E27FC236}">
                  <a16:creationId xmlns:a16="http://schemas.microsoft.com/office/drawing/2014/main" id="{D5DBCB4C-F68C-44B7-AA14-E312A2CC1781}"/>
                </a:ext>
              </a:extLst>
            </p:cNvPr>
            <p:cNvSpPr>
              <a:spLocks noChangeArrowheads="1"/>
            </p:cNvSpPr>
            <p:nvPr/>
          </p:nvSpPr>
          <p:spPr bwMode="auto">
            <a:xfrm>
              <a:off x="2435" y="3617"/>
              <a:ext cx="136" cy="181"/>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39</a:t>
              </a:r>
            </a:p>
          </p:txBody>
        </p:sp>
        <p:sp>
          <p:nvSpPr>
            <p:cNvPr id="70" name="Rectangle 71">
              <a:extLst>
                <a:ext uri="{FF2B5EF4-FFF2-40B4-BE49-F238E27FC236}">
                  <a16:creationId xmlns:a16="http://schemas.microsoft.com/office/drawing/2014/main" id="{A8FDAE6B-5F5F-4B3D-ACED-90947B5B6713}"/>
                </a:ext>
              </a:extLst>
            </p:cNvPr>
            <p:cNvSpPr>
              <a:spLocks noChangeArrowheads="1"/>
            </p:cNvSpPr>
            <p:nvPr/>
          </p:nvSpPr>
          <p:spPr bwMode="auto">
            <a:xfrm>
              <a:off x="2617" y="3616"/>
              <a:ext cx="136" cy="181"/>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40</a:t>
              </a:r>
            </a:p>
          </p:txBody>
        </p:sp>
        <p:sp>
          <p:nvSpPr>
            <p:cNvPr id="71" name="Rectangle 72">
              <a:extLst>
                <a:ext uri="{FF2B5EF4-FFF2-40B4-BE49-F238E27FC236}">
                  <a16:creationId xmlns:a16="http://schemas.microsoft.com/office/drawing/2014/main" id="{23B52FB3-386B-4A9E-B616-4C7946F1D716}"/>
                </a:ext>
              </a:extLst>
            </p:cNvPr>
            <p:cNvSpPr>
              <a:spLocks noChangeArrowheads="1"/>
            </p:cNvSpPr>
            <p:nvPr/>
          </p:nvSpPr>
          <p:spPr bwMode="auto">
            <a:xfrm>
              <a:off x="2799" y="3615"/>
              <a:ext cx="136" cy="181"/>
            </a:xfrm>
            <a:prstGeom prst="rect">
              <a:avLst/>
            </a:prstGeom>
            <a:solidFill>
              <a:srgbClr val="FF00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41</a:t>
              </a:r>
            </a:p>
          </p:txBody>
        </p:sp>
        <p:sp>
          <p:nvSpPr>
            <p:cNvPr id="72" name="Rectangle 73">
              <a:extLst>
                <a:ext uri="{FF2B5EF4-FFF2-40B4-BE49-F238E27FC236}">
                  <a16:creationId xmlns:a16="http://schemas.microsoft.com/office/drawing/2014/main" id="{02653858-6879-4CF4-A628-1791CD46042B}"/>
                </a:ext>
              </a:extLst>
            </p:cNvPr>
            <p:cNvSpPr>
              <a:spLocks noChangeArrowheads="1"/>
            </p:cNvSpPr>
            <p:nvPr/>
          </p:nvSpPr>
          <p:spPr bwMode="auto">
            <a:xfrm>
              <a:off x="2981" y="3614"/>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42</a:t>
              </a:r>
            </a:p>
          </p:txBody>
        </p:sp>
        <p:sp>
          <p:nvSpPr>
            <p:cNvPr id="73" name="Rectangle 74">
              <a:extLst>
                <a:ext uri="{FF2B5EF4-FFF2-40B4-BE49-F238E27FC236}">
                  <a16:creationId xmlns:a16="http://schemas.microsoft.com/office/drawing/2014/main" id="{469764EE-6388-4072-B23D-3EDF2FE8B062}"/>
                </a:ext>
              </a:extLst>
            </p:cNvPr>
            <p:cNvSpPr>
              <a:spLocks noChangeArrowheads="1"/>
            </p:cNvSpPr>
            <p:nvPr/>
          </p:nvSpPr>
          <p:spPr bwMode="auto">
            <a:xfrm>
              <a:off x="3163" y="3613"/>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43</a:t>
              </a:r>
            </a:p>
          </p:txBody>
        </p:sp>
        <p:sp>
          <p:nvSpPr>
            <p:cNvPr id="74" name="Rectangle 75">
              <a:extLst>
                <a:ext uri="{FF2B5EF4-FFF2-40B4-BE49-F238E27FC236}">
                  <a16:creationId xmlns:a16="http://schemas.microsoft.com/office/drawing/2014/main" id="{FAF221DF-5F71-4A98-A57C-B12E9533C668}"/>
                </a:ext>
              </a:extLst>
            </p:cNvPr>
            <p:cNvSpPr>
              <a:spLocks noChangeArrowheads="1"/>
            </p:cNvSpPr>
            <p:nvPr/>
          </p:nvSpPr>
          <p:spPr bwMode="auto">
            <a:xfrm>
              <a:off x="3345" y="3612"/>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44</a:t>
              </a:r>
            </a:p>
          </p:txBody>
        </p:sp>
        <p:sp>
          <p:nvSpPr>
            <p:cNvPr id="75" name="Rectangle 76">
              <a:extLst>
                <a:ext uri="{FF2B5EF4-FFF2-40B4-BE49-F238E27FC236}">
                  <a16:creationId xmlns:a16="http://schemas.microsoft.com/office/drawing/2014/main" id="{773E10C4-BA55-4599-A491-90F86BE81371}"/>
                </a:ext>
              </a:extLst>
            </p:cNvPr>
            <p:cNvSpPr>
              <a:spLocks noChangeArrowheads="1"/>
            </p:cNvSpPr>
            <p:nvPr/>
          </p:nvSpPr>
          <p:spPr bwMode="auto">
            <a:xfrm>
              <a:off x="3527" y="3611"/>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45</a:t>
              </a:r>
            </a:p>
          </p:txBody>
        </p:sp>
        <p:sp>
          <p:nvSpPr>
            <p:cNvPr id="76" name="Rectangle 77">
              <a:extLst>
                <a:ext uri="{FF2B5EF4-FFF2-40B4-BE49-F238E27FC236}">
                  <a16:creationId xmlns:a16="http://schemas.microsoft.com/office/drawing/2014/main" id="{820F142F-76C3-4016-9CDE-F2E30304D7A8}"/>
                </a:ext>
              </a:extLst>
            </p:cNvPr>
            <p:cNvSpPr>
              <a:spLocks noChangeArrowheads="1"/>
            </p:cNvSpPr>
            <p:nvPr/>
          </p:nvSpPr>
          <p:spPr bwMode="auto">
            <a:xfrm>
              <a:off x="3709" y="3610"/>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46</a:t>
              </a:r>
            </a:p>
          </p:txBody>
        </p:sp>
        <p:sp>
          <p:nvSpPr>
            <p:cNvPr id="77" name="Rectangle 78">
              <a:extLst>
                <a:ext uri="{FF2B5EF4-FFF2-40B4-BE49-F238E27FC236}">
                  <a16:creationId xmlns:a16="http://schemas.microsoft.com/office/drawing/2014/main" id="{E91ADD72-0FA6-4579-A27F-41DFA793F8EF}"/>
                </a:ext>
              </a:extLst>
            </p:cNvPr>
            <p:cNvSpPr>
              <a:spLocks noChangeArrowheads="1"/>
            </p:cNvSpPr>
            <p:nvPr/>
          </p:nvSpPr>
          <p:spPr bwMode="auto">
            <a:xfrm>
              <a:off x="3891" y="3609"/>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47</a:t>
              </a:r>
            </a:p>
          </p:txBody>
        </p:sp>
        <p:sp>
          <p:nvSpPr>
            <p:cNvPr id="78" name="Rectangle 79">
              <a:extLst>
                <a:ext uri="{FF2B5EF4-FFF2-40B4-BE49-F238E27FC236}">
                  <a16:creationId xmlns:a16="http://schemas.microsoft.com/office/drawing/2014/main" id="{1F32E7B4-3484-423A-A51A-71E3F6F130EC}"/>
                </a:ext>
              </a:extLst>
            </p:cNvPr>
            <p:cNvSpPr>
              <a:spLocks noChangeArrowheads="1"/>
            </p:cNvSpPr>
            <p:nvPr/>
          </p:nvSpPr>
          <p:spPr bwMode="auto">
            <a:xfrm>
              <a:off x="4073" y="3608"/>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48</a:t>
              </a:r>
            </a:p>
          </p:txBody>
        </p:sp>
        <p:sp>
          <p:nvSpPr>
            <p:cNvPr id="79" name="Rectangle 80">
              <a:extLst>
                <a:ext uri="{FF2B5EF4-FFF2-40B4-BE49-F238E27FC236}">
                  <a16:creationId xmlns:a16="http://schemas.microsoft.com/office/drawing/2014/main" id="{5CAB7FF8-91BB-4E77-AF4F-9020EEABC2D4}"/>
                </a:ext>
              </a:extLst>
            </p:cNvPr>
            <p:cNvSpPr>
              <a:spLocks noChangeArrowheads="1"/>
            </p:cNvSpPr>
            <p:nvPr/>
          </p:nvSpPr>
          <p:spPr bwMode="auto">
            <a:xfrm>
              <a:off x="4255" y="3607"/>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49</a:t>
              </a:r>
            </a:p>
          </p:txBody>
        </p:sp>
        <p:sp>
          <p:nvSpPr>
            <p:cNvPr id="80" name="Rectangle 81">
              <a:extLst>
                <a:ext uri="{FF2B5EF4-FFF2-40B4-BE49-F238E27FC236}">
                  <a16:creationId xmlns:a16="http://schemas.microsoft.com/office/drawing/2014/main" id="{454FD7D0-DE00-4E59-8B9A-AE4859612FAE}"/>
                </a:ext>
              </a:extLst>
            </p:cNvPr>
            <p:cNvSpPr>
              <a:spLocks noChangeArrowheads="1"/>
            </p:cNvSpPr>
            <p:nvPr/>
          </p:nvSpPr>
          <p:spPr bwMode="auto">
            <a:xfrm>
              <a:off x="4437" y="3606"/>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50</a:t>
              </a:r>
            </a:p>
          </p:txBody>
        </p:sp>
        <p:sp>
          <p:nvSpPr>
            <p:cNvPr id="81" name="Rectangle 82">
              <a:extLst>
                <a:ext uri="{FF2B5EF4-FFF2-40B4-BE49-F238E27FC236}">
                  <a16:creationId xmlns:a16="http://schemas.microsoft.com/office/drawing/2014/main" id="{9542FC2D-0B64-441A-B7FE-1937616502FB}"/>
                </a:ext>
              </a:extLst>
            </p:cNvPr>
            <p:cNvSpPr>
              <a:spLocks noChangeArrowheads="1"/>
            </p:cNvSpPr>
            <p:nvPr/>
          </p:nvSpPr>
          <p:spPr bwMode="auto">
            <a:xfrm>
              <a:off x="4619" y="3605"/>
              <a:ext cx="136" cy="181"/>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51</a:t>
              </a:r>
            </a:p>
          </p:txBody>
        </p:sp>
        <p:sp>
          <p:nvSpPr>
            <p:cNvPr id="82" name="Rectangle 83">
              <a:extLst>
                <a:ext uri="{FF2B5EF4-FFF2-40B4-BE49-F238E27FC236}">
                  <a16:creationId xmlns:a16="http://schemas.microsoft.com/office/drawing/2014/main" id="{425B4CCD-ADF6-4970-9774-B0A29C058984}"/>
                </a:ext>
              </a:extLst>
            </p:cNvPr>
            <p:cNvSpPr>
              <a:spLocks noChangeArrowheads="1"/>
            </p:cNvSpPr>
            <p:nvPr/>
          </p:nvSpPr>
          <p:spPr bwMode="auto">
            <a:xfrm>
              <a:off x="4801" y="3604"/>
              <a:ext cx="136" cy="181"/>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52</a:t>
              </a:r>
            </a:p>
          </p:txBody>
        </p:sp>
        <p:sp>
          <p:nvSpPr>
            <p:cNvPr id="83" name="Rectangle 84">
              <a:extLst>
                <a:ext uri="{FF2B5EF4-FFF2-40B4-BE49-F238E27FC236}">
                  <a16:creationId xmlns:a16="http://schemas.microsoft.com/office/drawing/2014/main" id="{AEC5B6CB-0A2D-467C-8E8A-8BAF4AC447C7}"/>
                </a:ext>
              </a:extLst>
            </p:cNvPr>
            <p:cNvSpPr>
              <a:spLocks noChangeArrowheads="1"/>
            </p:cNvSpPr>
            <p:nvPr/>
          </p:nvSpPr>
          <p:spPr bwMode="auto">
            <a:xfrm>
              <a:off x="4983" y="3603"/>
              <a:ext cx="136" cy="181"/>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53</a:t>
              </a:r>
            </a:p>
          </p:txBody>
        </p:sp>
        <p:sp>
          <p:nvSpPr>
            <p:cNvPr id="84" name="Rectangle 85">
              <a:extLst>
                <a:ext uri="{FF2B5EF4-FFF2-40B4-BE49-F238E27FC236}">
                  <a16:creationId xmlns:a16="http://schemas.microsoft.com/office/drawing/2014/main" id="{B77419C0-7A9F-48D4-AB53-4593B2985A49}"/>
                </a:ext>
              </a:extLst>
            </p:cNvPr>
            <p:cNvSpPr>
              <a:spLocks noChangeArrowheads="1"/>
            </p:cNvSpPr>
            <p:nvPr/>
          </p:nvSpPr>
          <p:spPr bwMode="auto">
            <a:xfrm>
              <a:off x="5165" y="3602"/>
              <a:ext cx="136" cy="181"/>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54</a:t>
              </a:r>
            </a:p>
          </p:txBody>
        </p:sp>
        <p:sp>
          <p:nvSpPr>
            <p:cNvPr id="85" name="Rectangle 86">
              <a:extLst>
                <a:ext uri="{FF2B5EF4-FFF2-40B4-BE49-F238E27FC236}">
                  <a16:creationId xmlns:a16="http://schemas.microsoft.com/office/drawing/2014/main" id="{F1A6CD92-6D20-4B59-BC81-90441D353E7F}"/>
                </a:ext>
              </a:extLst>
            </p:cNvPr>
            <p:cNvSpPr>
              <a:spLocks noChangeArrowheads="1"/>
            </p:cNvSpPr>
            <p:nvPr/>
          </p:nvSpPr>
          <p:spPr bwMode="auto">
            <a:xfrm>
              <a:off x="5347" y="3601"/>
              <a:ext cx="136" cy="181"/>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55</a:t>
              </a:r>
            </a:p>
          </p:txBody>
        </p:sp>
        <p:sp>
          <p:nvSpPr>
            <p:cNvPr id="86" name="Text Box 87">
              <a:extLst>
                <a:ext uri="{FF2B5EF4-FFF2-40B4-BE49-F238E27FC236}">
                  <a16:creationId xmlns:a16="http://schemas.microsoft.com/office/drawing/2014/main" id="{C2D56455-8CB2-4C01-9549-8725FDE600DE}"/>
                </a:ext>
              </a:extLst>
            </p:cNvPr>
            <p:cNvSpPr txBox="1">
              <a:spLocks noChangeArrowheads="1"/>
            </p:cNvSpPr>
            <p:nvPr/>
          </p:nvSpPr>
          <p:spPr bwMode="auto">
            <a:xfrm>
              <a:off x="1279" y="3921"/>
              <a:ext cx="155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已发送但未收到确认</a:t>
              </a:r>
            </a:p>
          </p:txBody>
        </p:sp>
        <p:sp>
          <p:nvSpPr>
            <p:cNvPr id="87" name="Rectangle 88">
              <a:extLst>
                <a:ext uri="{FF2B5EF4-FFF2-40B4-BE49-F238E27FC236}">
                  <a16:creationId xmlns:a16="http://schemas.microsoft.com/office/drawing/2014/main" id="{802A0245-0E22-44D3-BDAC-D4BA158E688D}"/>
                </a:ext>
              </a:extLst>
            </p:cNvPr>
            <p:cNvSpPr>
              <a:spLocks noChangeArrowheads="1"/>
            </p:cNvSpPr>
            <p:nvPr/>
          </p:nvSpPr>
          <p:spPr bwMode="auto">
            <a:xfrm>
              <a:off x="5524" y="3601"/>
              <a:ext cx="136" cy="181"/>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rPr>
                <a:t>56</a:t>
              </a:r>
            </a:p>
          </p:txBody>
        </p:sp>
        <p:sp>
          <p:nvSpPr>
            <p:cNvPr id="88" name="AutoShape 89">
              <a:extLst>
                <a:ext uri="{FF2B5EF4-FFF2-40B4-BE49-F238E27FC236}">
                  <a16:creationId xmlns:a16="http://schemas.microsoft.com/office/drawing/2014/main" id="{A27AD8DC-0789-4514-976A-1DD21029C026}"/>
                </a:ext>
              </a:extLst>
            </p:cNvPr>
            <p:cNvSpPr>
              <a:spLocks/>
            </p:cNvSpPr>
            <p:nvPr/>
          </p:nvSpPr>
          <p:spPr bwMode="auto">
            <a:xfrm rot="5400000">
              <a:off x="3707" y="2668"/>
              <a:ext cx="116" cy="1587"/>
            </a:xfrm>
            <a:prstGeom prst="leftBrace">
              <a:avLst>
                <a:gd name="adj1" fmla="val 114009"/>
                <a:gd name="adj2" fmla="val 50000"/>
              </a:avLst>
            </a:prstGeom>
            <a:noFill/>
            <a:ln w="9525">
              <a:solidFill>
                <a:srgbClr val="D2AAD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89" name="Text Box 90">
              <a:extLst>
                <a:ext uri="{FF2B5EF4-FFF2-40B4-BE49-F238E27FC236}">
                  <a16:creationId xmlns:a16="http://schemas.microsoft.com/office/drawing/2014/main" id="{14F0E742-40C5-4B5C-BA0C-F6FEB6D2013C}"/>
                </a:ext>
              </a:extLst>
            </p:cNvPr>
            <p:cNvSpPr txBox="1">
              <a:spLocks noChangeArrowheads="1"/>
            </p:cNvSpPr>
            <p:nvPr/>
          </p:nvSpPr>
          <p:spPr bwMode="auto">
            <a:xfrm>
              <a:off x="3288" y="3127"/>
              <a:ext cx="996" cy="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可用窗口＝</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9</a:t>
              </a:r>
            </a:p>
          </p:txBody>
        </p:sp>
        <p:sp>
          <p:nvSpPr>
            <p:cNvPr id="90" name="Line 91">
              <a:extLst>
                <a:ext uri="{FF2B5EF4-FFF2-40B4-BE49-F238E27FC236}">
                  <a16:creationId xmlns:a16="http://schemas.microsoft.com/office/drawing/2014/main" id="{E2D9DC4C-9BAE-4126-BBE8-7EE7079F6C92}"/>
                </a:ext>
              </a:extLst>
            </p:cNvPr>
            <p:cNvSpPr>
              <a:spLocks noChangeShapeType="1"/>
            </p:cNvSpPr>
            <p:nvPr/>
          </p:nvSpPr>
          <p:spPr bwMode="auto">
            <a:xfrm>
              <a:off x="945" y="2975"/>
              <a:ext cx="5" cy="855"/>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1" name="Text Box 92">
              <a:extLst>
                <a:ext uri="{FF2B5EF4-FFF2-40B4-BE49-F238E27FC236}">
                  <a16:creationId xmlns:a16="http://schemas.microsoft.com/office/drawing/2014/main" id="{1C77FDBB-BDEA-4E1C-833D-5E4E0924FD33}"/>
                </a:ext>
              </a:extLst>
            </p:cNvPr>
            <p:cNvSpPr txBox="1">
              <a:spLocks noChangeArrowheads="1"/>
            </p:cNvSpPr>
            <p:nvPr/>
          </p:nvSpPr>
          <p:spPr bwMode="auto">
            <a:xfrm>
              <a:off x="4330" y="2601"/>
              <a:ext cx="500" cy="288"/>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前沿</a:t>
              </a:r>
            </a:p>
          </p:txBody>
        </p:sp>
        <p:sp>
          <p:nvSpPr>
            <p:cNvPr id="92" name="Text Box 93">
              <a:extLst>
                <a:ext uri="{FF2B5EF4-FFF2-40B4-BE49-F238E27FC236}">
                  <a16:creationId xmlns:a16="http://schemas.microsoft.com/office/drawing/2014/main" id="{8599049F-0FAC-4838-B929-861DAA6131DB}"/>
                </a:ext>
              </a:extLst>
            </p:cNvPr>
            <p:cNvSpPr txBox="1">
              <a:spLocks noChangeArrowheads="1"/>
            </p:cNvSpPr>
            <p:nvPr/>
          </p:nvSpPr>
          <p:spPr bwMode="auto">
            <a:xfrm>
              <a:off x="706" y="2601"/>
              <a:ext cx="500" cy="288"/>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后沿</a:t>
              </a:r>
            </a:p>
          </p:txBody>
        </p:sp>
        <p:sp>
          <p:nvSpPr>
            <p:cNvPr id="93" name="Line 94">
              <a:extLst>
                <a:ext uri="{FF2B5EF4-FFF2-40B4-BE49-F238E27FC236}">
                  <a16:creationId xmlns:a16="http://schemas.microsoft.com/office/drawing/2014/main" id="{A3E81117-E11A-4C56-A03A-6CCC896E8993}"/>
                </a:ext>
              </a:extLst>
            </p:cNvPr>
            <p:cNvSpPr>
              <a:spLocks noChangeShapeType="1"/>
            </p:cNvSpPr>
            <p:nvPr/>
          </p:nvSpPr>
          <p:spPr bwMode="auto">
            <a:xfrm>
              <a:off x="4579" y="2966"/>
              <a:ext cx="5" cy="855"/>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4" name="Line 95">
              <a:extLst>
                <a:ext uri="{FF2B5EF4-FFF2-40B4-BE49-F238E27FC236}">
                  <a16:creationId xmlns:a16="http://schemas.microsoft.com/office/drawing/2014/main" id="{49C6FD15-3434-46F5-B634-AEB0584A46EC}"/>
                </a:ext>
              </a:extLst>
            </p:cNvPr>
            <p:cNvSpPr>
              <a:spLocks noChangeShapeType="1"/>
            </p:cNvSpPr>
            <p:nvPr/>
          </p:nvSpPr>
          <p:spPr bwMode="auto">
            <a:xfrm flipH="1" flipV="1">
              <a:off x="1066" y="3838"/>
              <a:ext cx="6" cy="322"/>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spTree>
    <p:extLst>
      <p:ext uri="{BB962C8B-B14F-4D97-AF65-F5344CB8AC3E}">
        <p14:creationId xmlns:p14="http://schemas.microsoft.com/office/powerpoint/2010/main" val="9742874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additive="base">
                                        <p:cTn id="13" dur="500" fill="hold"/>
                                        <p:tgtEl>
                                          <p:spTgt spid="49"/>
                                        </p:tgtEl>
                                        <p:attrNameLst>
                                          <p:attrName>ppt_x</p:attrName>
                                        </p:attrNameLst>
                                      </p:cBhvr>
                                      <p:tavLst>
                                        <p:tav tm="0">
                                          <p:val>
                                            <p:strVal val="#ppt_x"/>
                                          </p:val>
                                        </p:tav>
                                        <p:tav tm="100000">
                                          <p:val>
                                            <p:strVal val="#ppt_x"/>
                                          </p:val>
                                        </p:tav>
                                      </p:tavLst>
                                    </p:anim>
                                    <p:anim calcmode="lin" valueType="num">
                                      <p:cBhvr additive="base">
                                        <p:cTn id="1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04B9AE28-C116-47E1-A645-298E305C3543}"/>
              </a:ext>
            </a:extLst>
          </p:cNvPr>
          <p:cNvSpPr txBox="1">
            <a:spLocks noChangeArrowheads="1"/>
          </p:cNvSpPr>
          <p:nvPr/>
        </p:nvSpPr>
        <p:spPr bwMode="auto">
          <a:xfrm>
            <a:off x="7397750" y="2221284"/>
            <a:ext cx="1454150"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不允许发送</a:t>
            </a:r>
          </a:p>
        </p:txBody>
      </p:sp>
      <p:sp>
        <p:nvSpPr>
          <p:cNvPr id="3" name="Text Box 4">
            <a:extLst>
              <a:ext uri="{FF2B5EF4-FFF2-40B4-BE49-F238E27FC236}">
                <a16:creationId xmlns:a16="http://schemas.microsoft.com/office/drawing/2014/main" id="{1D872FAF-F38A-43BC-A00C-D4A69023DF6E}"/>
              </a:ext>
            </a:extLst>
          </p:cNvPr>
          <p:cNvSpPr txBox="1">
            <a:spLocks noChangeArrowheads="1"/>
          </p:cNvSpPr>
          <p:nvPr/>
        </p:nvSpPr>
        <p:spPr bwMode="auto">
          <a:xfrm>
            <a:off x="125413" y="2283197"/>
            <a:ext cx="1200150" cy="7016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已发送并</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收到确认</a:t>
            </a:r>
          </a:p>
        </p:txBody>
      </p:sp>
      <p:sp>
        <p:nvSpPr>
          <p:cNvPr id="4" name="Line 5">
            <a:extLst>
              <a:ext uri="{FF2B5EF4-FFF2-40B4-BE49-F238E27FC236}">
                <a16:creationId xmlns:a16="http://schemas.microsoft.com/office/drawing/2014/main" id="{90F0F591-2673-4FF3-B623-DC2EF07F28F6}"/>
              </a:ext>
            </a:extLst>
          </p:cNvPr>
          <p:cNvSpPr>
            <a:spLocks noChangeShapeType="1"/>
          </p:cNvSpPr>
          <p:nvPr/>
        </p:nvSpPr>
        <p:spPr bwMode="auto">
          <a:xfrm>
            <a:off x="1460500" y="1295772"/>
            <a:ext cx="5761038" cy="0"/>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 name="Text Box 6">
            <a:extLst>
              <a:ext uri="{FF2B5EF4-FFF2-40B4-BE49-F238E27FC236}">
                <a16:creationId xmlns:a16="http://schemas.microsoft.com/office/drawing/2014/main" id="{6087F7B5-4AAA-46E7-89BB-0E8BDB4ECFD3}"/>
              </a:ext>
            </a:extLst>
          </p:cNvPr>
          <p:cNvSpPr txBox="1">
            <a:spLocks noChangeArrowheads="1"/>
          </p:cNvSpPr>
          <p:nvPr/>
        </p:nvSpPr>
        <p:spPr bwMode="auto">
          <a:xfrm>
            <a:off x="2286000" y="863972"/>
            <a:ext cx="2263775"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A </a:t>
            </a: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的发送窗口 </a:t>
            </a: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 20</a:t>
            </a:r>
          </a:p>
        </p:txBody>
      </p:sp>
      <p:sp>
        <p:nvSpPr>
          <p:cNvPr id="6" name="Text Box 7">
            <a:extLst>
              <a:ext uri="{FF2B5EF4-FFF2-40B4-BE49-F238E27FC236}">
                <a16:creationId xmlns:a16="http://schemas.microsoft.com/office/drawing/2014/main" id="{B59CD0A2-6667-4F10-940E-B4D7D2E13844}"/>
              </a:ext>
            </a:extLst>
          </p:cNvPr>
          <p:cNvSpPr txBox="1">
            <a:spLocks noChangeArrowheads="1"/>
          </p:cNvSpPr>
          <p:nvPr/>
        </p:nvSpPr>
        <p:spPr bwMode="auto">
          <a:xfrm>
            <a:off x="2717800" y="2483222"/>
            <a:ext cx="1962150"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允许发送的序号</a:t>
            </a:r>
          </a:p>
        </p:txBody>
      </p:sp>
      <p:sp>
        <p:nvSpPr>
          <p:cNvPr id="7" name="Rectangle 8">
            <a:extLst>
              <a:ext uri="{FF2B5EF4-FFF2-40B4-BE49-F238E27FC236}">
                <a16:creationId xmlns:a16="http://schemas.microsoft.com/office/drawing/2014/main" id="{2544E033-516C-426D-9D35-45598EE828C9}"/>
              </a:ext>
            </a:extLst>
          </p:cNvPr>
          <p:cNvSpPr>
            <a:spLocks noChangeArrowheads="1"/>
          </p:cNvSpPr>
          <p:nvPr/>
        </p:nvSpPr>
        <p:spPr bwMode="auto">
          <a:xfrm>
            <a:off x="1460500" y="1872034"/>
            <a:ext cx="5767388" cy="546100"/>
          </a:xfrm>
          <a:prstGeom prst="rect">
            <a:avLst/>
          </a:prstGeom>
          <a:solidFill>
            <a:srgbClr val="99CCFF"/>
          </a:solidFill>
          <a:ln>
            <a:noFill/>
          </a:ln>
          <a:effectLst>
            <a:outerShdw dist="35921" dir="2700000" algn="ctr" rotWithShape="0">
              <a:srgbClr val="578963"/>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8" name="Rectangle 9">
            <a:extLst>
              <a:ext uri="{FF2B5EF4-FFF2-40B4-BE49-F238E27FC236}">
                <a16:creationId xmlns:a16="http://schemas.microsoft.com/office/drawing/2014/main" id="{25A18D42-2CCF-4702-92D4-1DDEC15A1750}"/>
              </a:ext>
            </a:extLst>
          </p:cNvPr>
          <p:cNvSpPr>
            <a:spLocks noChangeArrowheads="1"/>
          </p:cNvSpPr>
          <p:nvPr/>
        </p:nvSpPr>
        <p:spPr bwMode="auto">
          <a:xfrm>
            <a:off x="55563" y="1984747"/>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26</a:t>
            </a:r>
          </a:p>
        </p:txBody>
      </p:sp>
      <p:sp>
        <p:nvSpPr>
          <p:cNvPr id="9" name="Rectangle 10">
            <a:extLst>
              <a:ext uri="{FF2B5EF4-FFF2-40B4-BE49-F238E27FC236}">
                <a16:creationId xmlns:a16="http://schemas.microsoft.com/office/drawing/2014/main" id="{293E5ACC-7545-4021-BD01-7054895FEB78}"/>
              </a:ext>
            </a:extLst>
          </p:cNvPr>
          <p:cNvSpPr>
            <a:spLocks noChangeArrowheads="1"/>
          </p:cNvSpPr>
          <p:nvPr/>
        </p:nvSpPr>
        <p:spPr bwMode="auto">
          <a:xfrm>
            <a:off x="344488" y="1983159"/>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27</a:t>
            </a:r>
          </a:p>
        </p:txBody>
      </p:sp>
      <p:sp>
        <p:nvSpPr>
          <p:cNvPr id="10" name="Rectangle 11">
            <a:extLst>
              <a:ext uri="{FF2B5EF4-FFF2-40B4-BE49-F238E27FC236}">
                <a16:creationId xmlns:a16="http://schemas.microsoft.com/office/drawing/2014/main" id="{23B62F67-984E-4EFB-8800-C887430E8A5F}"/>
              </a:ext>
            </a:extLst>
          </p:cNvPr>
          <p:cNvSpPr>
            <a:spLocks noChangeArrowheads="1"/>
          </p:cNvSpPr>
          <p:nvPr/>
        </p:nvSpPr>
        <p:spPr bwMode="auto">
          <a:xfrm>
            <a:off x="633413" y="1981572"/>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28</a:t>
            </a:r>
          </a:p>
        </p:txBody>
      </p:sp>
      <p:sp>
        <p:nvSpPr>
          <p:cNvPr id="11" name="Rectangle 12">
            <a:extLst>
              <a:ext uri="{FF2B5EF4-FFF2-40B4-BE49-F238E27FC236}">
                <a16:creationId xmlns:a16="http://schemas.microsoft.com/office/drawing/2014/main" id="{BD016561-FFC7-4A24-BCF7-131ACE44BEFB}"/>
              </a:ext>
            </a:extLst>
          </p:cNvPr>
          <p:cNvSpPr>
            <a:spLocks noChangeArrowheads="1"/>
          </p:cNvSpPr>
          <p:nvPr/>
        </p:nvSpPr>
        <p:spPr bwMode="auto">
          <a:xfrm>
            <a:off x="922338" y="1979984"/>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29</a:t>
            </a:r>
          </a:p>
        </p:txBody>
      </p:sp>
      <p:sp>
        <p:nvSpPr>
          <p:cNvPr id="12" name="Rectangle 13">
            <a:extLst>
              <a:ext uri="{FF2B5EF4-FFF2-40B4-BE49-F238E27FC236}">
                <a16:creationId xmlns:a16="http://schemas.microsoft.com/office/drawing/2014/main" id="{B0C955DD-378C-4E33-A40F-F65F563ECF58}"/>
              </a:ext>
            </a:extLst>
          </p:cNvPr>
          <p:cNvSpPr>
            <a:spLocks noChangeArrowheads="1"/>
          </p:cNvSpPr>
          <p:nvPr/>
        </p:nvSpPr>
        <p:spPr bwMode="auto">
          <a:xfrm>
            <a:off x="1211263" y="1978397"/>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30</a:t>
            </a:r>
          </a:p>
        </p:txBody>
      </p:sp>
      <p:sp>
        <p:nvSpPr>
          <p:cNvPr id="13" name="Rectangle 14">
            <a:extLst>
              <a:ext uri="{FF2B5EF4-FFF2-40B4-BE49-F238E27FC236}">
                <a16:creationId xmlns:a16="http://schemas.microsoft.com/office/drawing/2014/main" id="{E0E695EB-F6D5-4088-B8CB-3674C21457FA}"/>
              </a:ext>
            </a:extLst>
          </p:cNvPr>
          <p:cNvSpPr>
            <a:spLocks noChangeArrowheads="1"/>
          </p:cNvSpPr>
          <p:nvPr/>
        </p:nvSpPr>
        <p:spPr bwMode="auto">
          <a:xfrm>
            <a:off x="1500188" y="1976809"/>
            <a:ext cx="215900" cy="28733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31</a:t>
            </a:r>
          </a:p>
        </p:txBody>
      </p:sp>
      <p:sp>
        <p:nvSpPr>
          <p:cNvPr id="14" name="Rectangle 15">
            <a:extLst>
              <a:ext uri="{FF2B5EF4-FFF2-40B4-BE49-F238E27FC236}">
                <a16:creationId xmlns:a16="http://schemas.microsoft.com/office/drawing/2014/main" id="{D1F680FF-4212-4823-8487-20229AE76DE9}"/>
              </a:ext>
            </a:extLst>
          </p:cNvPr>
          <p:cNvSpPr>
            <a:spLocks noChangeArrowheads="1"/>
          </p:cNvSpPr>
          <p:nvPr/>
        </p:nvSpPr>
        <p:spPr bwMode="auto">
          <a:xfrm>
            <a:off x="1789113" y="1975222"/>
            <a:ext cx="215900" cy="287337"/>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32</a:t>
            </a:r>
          </a:p>
        </p:txBody>
      </p:sp>
      <p:sp>
        <p:nvSpPr>
          <p:cNvPr id="15" name="Rectangle 16">
            <a:extLst>
              <a:ext uri="{FF2B5EF4-FFF2-40B4-BE49-F238E27FC236}">
                <a16:creationId xmlns:a16="http://schemas.microsoft.com/office/drawing/2014/main" id="{78BE1F37-7BC1-41AA-921C-AC72A8558F81}"/>
              </a:ext>
            </a:extLst>
          </p:cNvPr>
          <p:cNvSpPr>
            <a:spLocks noChangeArrowheads="1"/>
          </p:cNvSpPr>
          <p:nvPr/>
        </p:nvSpPr>
        <p:spPr bwMode="auto">
          <a:xfrm>
            <a:off x="2078038" y="1973634"/>
            <a:ext cx="215900" cy="28733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33</a:t>
            </a:r>
          </a:p>
        </p:txBody>
      </p:sp>
      <p:sp>
        <p:nvSpPr>
          <p:cNvPr id="16" name="Rectangle 17">
            <a:extLst>
              <a:ext uri="{FF2B5EF4-FFF2-40B4-BE49-F238E27FC236}">
                <a16:creationId xmlns:a16="http://schemas.microsoft.com/office/drawing/2014/main" id="{B1FCECAE-2EA3-4EEB-9112-CDE9409E158F}"/>
              </a:ext>
            </a:extLst>
          </p:cNvPr>
          <p:cNvSpPr>
            <a:spLocks noChangeArrowheads="1"/>
          </p:cNvSpPr>
          <p:nvPr/>
        </p:nvSpPr>
        <p:spPr bwMode="auto">
          <a:xfrm>
            <a:off x="2366963" y="1972047"/>
            <a:ext cx="215900" cy="287337"/>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34</a:t>
            </a:r>
          </a:p>
        </p:txBody>
      </p:sp>
      <p:sp>
        <p:nvSpPr>
          <p:cNvPr id="17" name="Rectangle 18">
            <a:extLst>
              <a:ext uri="{FF2B5EF4-FFF2-40B4-BE49-F238E27FC236}">
                <a16:creationId xmlns:a16="http://schemas.microsoft.com/office/drawing/2014/main" id="{152ECE6F-F996-4A9C-A51B-276EAF913AB1}"/>
              </a:ext>
            </a:extLst>
          </p:cNvPr>
          <p:cNvSpPr>
            <a:spLocks noChangeArrowheads="1"/>
          </p:cNvSpPr>
          <p:nvPr/>
        </p:nvSpPr>
        <p:spPr bwMode="auto">
          <a:xfrm>
            <a:off x="2655888" y="1970459"/>
            <a:ext cx="215900" cy="28733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35</a:t>
            </a:r>
          </a:p>
        </p:txBody>
      </p:sp>
      <p:sp>
        <p:nvSpPr>
          <p:cNvPr id="18" name="Rectangle 19">
            <a:extLst>
              <a:ext uri="{FF2B5EF4-FFF2-40B4-BE49-F238E27FC236}">
                <a16:creationId xmlns:a16="http://schemas.microsoft.com/office/drawing/2014/main" id="{2AA43C47-A23E-41BB-B143-BB9205CA83B2}"/>
              </a:ext>
            </a:extLst>
          </p:cNvPr>
          <p:cNvSpPr>
            <a:spLocks noChangeArrowheads="1"/>
          </p:cNvSpPr>
          <p:nvPr/>
        </p:nvSpPr>
        <p:spPr bwMode="auto">
          <a:xfrm>
            <a:off x="2944813" y="1968872"/>
            <a:ext cx="215900" cy="287337"/>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36</a:t>
            </a:r>
          </a:p>
        </p:txBody>
      </p:sp>
      <p:sp>
        <p:nvSpPr>
          <p:cNvPr id="19" name="Rectangle 20">
            <a:extLst>
              <a:ext uri="{FF2B5EF4-FFF2-40B4-BE49-F238E27FC236}">
                <a16:creationId xmlns:a16="http://schemas.microsoft.com/office/drawing/2014/main" id="{E7311357-3ABE-4403-8BC8-C7D5340AD2BF}"/>
              </a:ext>
            </a:extLst>
          </p:cNvPr>
          <p:cNvSpPr>
            <a:spLocks noChangeArrowheads="1"/>
          </p:cNvSpPr>
          <p:nvPr/>
        </p:nvSpPr>
        <p:spPr bwMode="auto">
          <a:xfrm>
            <a:off x="3233738" y="1967284"/>
            <a:ext cx="215900" cy="28733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37</a:t>
            </a:r>
          </a:p>
        </p:txBody>
      </p:sp>
      <p:sp>
        <p:nvSpPr>
          <p:cNvPr id="20" name="Rectangle 21">
            <a:extLst>
              <a:ext uri="{FF2B5EF4-FFF2-40B4-BE49-F238E27FC236}">
                <a16:creationId xmlns:a16="http://schemas.microsoft.com/office/drawing/2014/main" id="{BCBB3A48-4A76-43A6-B8B8-CABDC05929D4}"/>
              </a:ext>
            </a:extLst>
          </p:cNvPr>
          <p:cNvSpPr>
            <a:spLocks noChangeArrowheads="1"/>
          </p:cNvSpPr>
          <p:nvPr/>
        </p:nvSpPr>
        <p:spPr bwMode="auto">
          <a:xfrm>
            <a:off x="3522663" y="1965697"/>
            <a:ext cx="215900" cy="287337"/>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38</a:t>
            </a:r>
          </a:p>
        </p:txBody>
      </p:sp>
      <p:sp>
        <p:nvSpPr>
          <p:cNvPr id="21" name="Rectangle 22">
            <a:extLst>
              <a:ext uri="{FF2B5EF4-FFF2-40B4-BE49-F238E27FC236}">
                <a16:creationId xmlns:a16="http://schemas.microsoft.com/office/drawing/2014/main" id="{8130C7F9-7D64-4A1E-9D2E-4E16F2F6B71C}"/>
              </a:ext>
            </a:extLst>
          </p:cNvPr>
          <p:cNvSpPr>
            <a:spLocks noChangeArrowheads="1"/>
          </p:cNvSpPr>
          <p:nvPr/>
        </p:nvSpPr>
        <p:spPr bwMode="auto">
          <a:xfrm>
            <a:off x="3811588" y="1964109"/>
            <a:ext cx="215900" cy="28733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39</a:t>
            </a:r>
          </a:p>
        </p:txBody>
      </p:sp>
      <p:sp>
        <p:nvSpPr>
          <p:cNvPr id="22" name="Rectangle 23">
            <a:extLst>
              <a:ext uri="{FF2B5EF4-FFF2-40B4-BE49-F238E27FC236}">
                <a16:creationId xmlns:a16="http://schemas.microsoft.com/office/drawing/2014/main" id="{B2EB3819-7283-4511-909A-1A63ED26F1B1}"/>
              </a:ext>
            </a:extLst>
          </p:cNvPr>
          <p:cNvSpPr>
            <a:spLocks noChangeArrowheads="1"/>
          </p:cNvSpPr>
          <p:nvPr/>
        </p:nvSpPr>
        <p:spPr bwMode="auto">
          <a:xfrm>
            <a:off x="4100513" y="1962522"/>
            <a:ext cx="215900" cy="287337"/>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40</a:t>
            </a:r>
          </a:p>
        </p:txBody>
      </p:sp>
      <p:sp>
        <p:nvSpPr>
          <p:cNvPr id="23" name="Rectangle 24">
            <a:extLst>
              <a:ext uri="{FF2B5EF4-FFF2-40B4-BE49-F238E27FC236}">
                <a16:creationId xmlns:a16="http://schemas.microsoft.com/office/drawing/2014/main" id="{F375D55F-6C01-4FEA-8E40-A8B66038F4C5}"/>
              </a:ext>
            </a:extLst>
          </p:cNvPr>
          <p:cNvSpPr>
            <a:spLocks noChangeArrowheads="1"/>
          </p:cNvSpPr>
          <p:nvPr/>
        </p:nvSpPr>
        <p:spPr bwMode="auto">
          <a:xfrm>
            <a:off x="4389438" y="1960934"/>
            <a:ext cx="215900" cy="28733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41</a:t>
            </a:r>
          </a:p>
        </p:txBody>
      </p:sp>
      <p:sp>
        <p:nvSpPr>
          <p:cNvPr id="24" name="Rectangle 25">
            <a:extLst>
              <a:ext uri="{FF2B5EF4-FFF2-40B4-BE49-F238E27FC236}">
                <a16:creationId xmlns:a16="http://schemas.microsoft.com/office/drawing/2014/main" id="{A22509B3-8E3A-4DD3-B564-8CA6A0E41FBB}"/>
              </a:ext>
            </a:extLst>
          </p:cNvPr>
          <p:cNvSpPr>
            <a:spLocks noChangeArrowheads="1"/>
          </p:cNvSpPr>
          <p:nvPr/>
        </p:nvSpPr>
        <p:spPr bwMode="auto">
          <a:xfrm>
            <a:off x="4678363" y="1959347"/>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42</a:t>
            </a:r>
          </a:p>
        </p:txBody>
      </p:sp>
      <p:sp>
        <p:nvSpPr>
          <p:cNvPr id="25" name="Rectangle 26">
            <a:extLst>
              <a:ext uri="{FF2B5EF4-FFF2-40B4-BE49-F238E27FC236}">
                <a16:creationId xmlns:a16="http://schemas.microsoft.com/office/drawing/2014/main" id="{B294FEE1-D91C-466A-AFE0-7B0F22CD1E67}"/>
              </a:ext>
            </a:extLst>
          </p:cNvPr>
          <p:cNvSpPr>
            <a:spLocks noChangeArrowheads="1"/>
          </p:cNvSpPr>
          <p:nvPr/>
        </p:nvSpPr>
        <p:spPr bwMode="auto">
          <a:xfrm>
            <a:off x="4967288" y="1957759"/>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43</a:t>
            </a:r>
          </a:p>
        </p:txBody>
      </p:sp>
      <p:sp>
        <p:nvSpPr>
          <p:cNvPr id="26" name="Rectangle 27">
            <a:extLst>
              <a:ext uri="{FF2B5EF4-FFF2-40B4-BE49-F238E27FC236}">
                <a16:creationId xmlns:a16="http://schemas.microsoft.com/office/drawing/2014/main" id="{021922D4-E933-41D3-9473-6A3375006977}"/>
              </a:ext>
            </a:extLst>
          </p:cNvPr>
          <p:cNvSpPr>
            <a:spLocks noChangeArrowheads="1"/>
          </p:cNvSpPr>
          <p:nvPr/>
        </p:nvSpPr>
        <p:spPr bwMode="auto">
          <a:xfrm>
            <a:off x="5256213" y="1956172"/>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44</a:t>
            </a:r>
          </a:p>
        </p:txBody>
      </p:sp>
      <p:sp>
        <p:nvSpPr>
          <p:cNvPr id="27" name="Rectangle 28">
            <a:extLst>
              <a:ext uri="{FF2B5EF4-FFF2-40B4-BE49-F238E27FC236}">
                <a16:creationId xmlns:a16="http://schemas.microsoft.com/office/drawing/2014/main" id="{7B8A1DAE-8EF7-43F9-9C5F-66EFB6E94A74}"/>
              </a:ext>
            </a:extLst>
          </p:cNvPr>
          <p:cNvSpPr>
            <a:spLocks noChangeArrowheads="1"/>
          </p:cNvSpPr>
          <p:nvPr/>
        </p:nvSpPr>
        <p:spPr bwMode="auto">
          <a:xfrm>
            <a:off x="5545138" y="1954584"/>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45</a:t>
            </a:r>
          </a:p>
        </p:txBody>
      </p:sp>
      <p:sp>
        <p:nvSpPr>
          <p:cNvPr id="28" name="Rectangle 29">
            <a:extLst>
              <a:ext uri="{FF2B5EF4-FFF2-40B4-BE49-F238E27FC236}">
                <a16:creationId xmlns:a16="http://schemas.microsoft.com/office/drawing/2014/main" id="{C924C122-28D3-4A16-B5F1-8370C2D4C124}"/>
              </a:ext>
            </a:extLst>
          </p:cNvPr>
          <p:cNvSpPr>
            <a:spLocks noChangeArrowheads="1"/>
          </p:cNvSpPr>
          <p:nvPr/>
        </p:nvSpPr>
        <p:spPr bwMode="auto">
          <a:xfrm>
            <a:off x="5834063" y="1952997"/>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46</a:t>
            </a:r>
          </a:p>
        </p:txBody>
      </p:sp>
      <p:sp>
        <p:nvSpPr>
          <p:cNvPr id="29" name="Rectangle 30">
            <a:extLst>
              <a:ext uri="{FF2B5EF4-FFF2-40B4-BE49-F238E27FC236}">
                <a16:creationId xmlns:a16="http://schemas.microsoft.com/office/drawing/2014/main" id="{0269DA24-84F3-48FD-ACDF-604B435062B2}"/>
              </a:ext>
            </a:extLst>
          </p:cNvPr>
          <p:cNvSpPr>
            <a:spLocks noChangeArrowheads="1"/>
          </p:cNvSpPr>
          <p:nvPr/>
        </p:nvSpPr>
        <p:spPr bwMode="auto">
          <a:xfrm>
            <a:off x="6122988" y="1951409"/>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47</a:t>
            </a:r>
          </a:p>
        </p:txBody>
      </p:sp>
      <p:sp>
        <p:nvSpPr>
          <p:cNvPr id="30" name="Rectangle 31">
            <a:extLst>
              <a:ext uri="{FF2B5EF4-FFF2-40B4-BE49-F238E27FC236}">
                <a16:creationId xmlns:a16="http://schemas.microsoft.com/office/drawing/2014/main" id="{CE3955B2-3956-424A-AA82-829671F1CA7C}"/>
              </a:ext>
            </a:extLst>
          </p:cNvPr>
          <p:cNvSpPr>
            <a:spLocks noChangeArrowheads="1"/>
          </p:cNvSpPr>
          <p:nvPr/>
        </p:nvSpPr>
        <p:spPr bwMode="auto">
          <a:xfrm>
            <a:off x="6411913" y="1949822"/>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48</a:t>
            </a:r>
          </a:p>
        </p:txBody>
      </p:sp>
      <p:sp>
        <p:nvSpPr>
          <p:cNvPr id="31" name="Rectangle 32">
            <a:extLst>
              <a:ext uri="{FF2B5EF4-FFF2-40B4-BE49-F238E27FC236}">
                <a16:creationId xmlns:a16="http://schemas.microsoft.com/office/drawing/2014/main" id="{CD383D0D-3A60-4ECD-B4A1-90A37C91251F}"/>
              </a:ext>
            </a:extLst>
          </p:cNvPr>
          <p:cNvSpPr>
            <a:spLocks noChangeArrowheads="1"/>
          </p:cNvSpPr>
          <p:nvPr/>
        </p:nvSpPr>
        <p:spPr bwMode="auto">
          <a:xfrm>
            <a:off x="6700838" y="1948234"/>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49</a:t>
            </a:r>
          </a:p>
        </p:txBody>
      </p:sp>
      <p:sp>
        <p:nvSpPr>
          <p:cNvPr id="32" name="Rectangle 33">
            <a:extLst>
              <a:ext uri="{FF2B5EF4-FFF2-40B4-BE49-F238E27FC236}">
                <a16:creationId xmlns:a16="http://schemas.microsoft.com/office/drawing/2014/main" id="{21F64324-2B7A-4FF3-8265-9B4A19A4E6B6}"/>
              </a:ext>
            </a:extLst>
          </p:cNvPr>
          <p:cNvSpPr>
            <a:spLocks noChangeArrowheads="1"/>
          </p:cNvSpPr>
          <p:nvPr/>
        </p:nvSpPr>
        <p:spPr bwMode="auto">
          <a:xfrm>
            <a:off x="6989763" y="1946647"/>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50</a:t>
            </a:r>
          </a:p>
        </p:txBody>
      </p:sp>
      <p:sp>
        <p:nvSpPr>
          <p:cNvPr id="33" name="Rectangle 34">
            <a:extLst>
              <a:ext uri="{FF2B5EF4-FFF2-40B4-BE49-F238E27FC236}">
                <a16:creationId xmlns:a16="http://schemas.microsoft.com/office/drawing/2014/main" id="{D4D1A6D6-20FC-4D7A-A91D-9054F70670B6}"/>
              </a:ext>
            </a:extLst>
          </p:cNvPr>
          <p:cNvSpPr>
            <a:spLocks noChangeArrowheads="1"/>
          </p:cNvSpPr>
          <p:nvPr/>
        </p:nvSpPr>
        <p:spPr bwMode="auto">
          <a:xfrm>
            <a:off x="7278688" y="1945059"/>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51</a:t>
            </a:r>
          </a:p>
        </p:txBody>
      </p:sp>
      <p:sp>
        <p:nvSpPr>
          <p:cNvPr id="34" name="Rectangle 35">
            <a:extLst>
              <a:ext uri="{FF2B5EF4-FFF2-40B4-BE49-F238E27FC236}">
                <a16:creationId xmlns:a16="http://schemas.microsoft.com/office/drawing/2014/main" id="{E55279E9-644B-43F3-9744-1D2E2F39C86E}"/>
              </a:ext>
            </a:extLst>
          </p:cNvPr>
          <p:cNvSpPr>
            <a:spLocks noChangeArrowheads="1"/>
          </p:cNvSpPr>
          <p:nvPr/>
        </p:nvSpPr>
        <p:spPr bwMode="auto">
          <a:xfrm>
            <a:off x="7567613" y="1943472"/>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52</a:t>
            </a:r>
          </a:p>
        </p:txBody>
      </p:sp>
      <p:sp>
        <p:nvSpPr>
          <p:cNvPr id="35" name="Rectangle 36">
            <a:extLst>
              <a:ext uri="{FF2B5EF4-FFF2-40B4-BE49-F238E27FC236}">
                <a16:creationId xmlns:a16="http://schemas.microsoft.com/office/drawing/2014/main" id="{15C5CC6F-DA57-4569-BA97-BB21DFCD6B42}"/>
              </a:ext>
            </a:extLst>
          </p:cNvPr>
          <p:cNvSpPr>
            <a:spLocks noChangeArrowheads="1"/>
          </p:cNvSpPr>
          <p:nvPr/>
        </p:nvSpPr>
        <p:spPr bwMode="auto">
          <a:xfrm>
            <a:off x="7856538" y="1941884"/>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53</a:t>
            </a:r>
          </a:p>
        </p:txBody>
      </p:sp>
      <p:sp>
        <p:nvSpPr>
          <p:cNvPr id="36" name="Rectangle 37">
            <a:extLst>
              <a:ext uri="{FF2B5EF4-FFF2-40B4-BE49-F238E27FC236}">
                <a16:creationId xmlns:a16="http://schemas.microsoft.com/office/drawing/2014/main" id="{672BF7A9-3D86-4B67-B76F-EC7225EDD95F}"/>
              </a:ext>
            </a:extLst>
          </p:cNvPr>
          <p:cNvSpPr>
            <a:spLocks noChangeArrowheads="1"/>
          </p:cNvSpPr>
          <p:nvPr/>
        </p:nvSpPr>
        <p:spPr bwMode="auto">
          <a:xfrm>
            <a:off x="8145463" y="1940297"/>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54</a:t>
            </a:r>
          </a:p>
        </p:txBody>
      </p:sp>
      <p:sp>
        <p:nvSpPr>
          <p:cNvPr id="37" name="Rectangle 38">
            <a:extLst>
              <a:ext uri="{FF2B5EF4-FFF2-40B4-BE49-F238E27FC236}">
                <a16:creationId xmlns:a16="http://schemas.microsoft.com/office/drawing/2014/main" id="{44C89BEF-B814-42C2-8ECE-3C380F2AB86C}"/>
              </a:ext>
            </a:extLst>
          </p:cNvPr>
          <p:cNvSpPr>
            <a:spLocks noChangeArrowheads="1"/>
          </p:cNvSpPr>
          <p:nvPr/>
        </p:nvSpPr>
        <p:spPr bwMode="auto">
          <a:xfrm>
            <a:off x="8434388" y="1938709"/>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55</a:t>
            </a:r>
          </a:p>
        </p:txBody>
      </p:sp>
      <p:sp>
        <p:nvSpPr>
          <p:cNvPr id="38" name="Rectangle 39">
            <a:extLst>
              <a:ext uri="{FF2B5EF4-FFF2-40B4-BE49-F238E27FC236}">
                <a16:creationId xmlns:a16="http://schemas.microsoft.com/office/drawing/2014/main" id="{B6AD8BD6-390A-406C-9BA6-D5E312495416}"/>
              </a:ext>
            </a:extLst>
          </p:cNvPr>
          <p:cNvSpPr>
            <a:spLocks noChangeArrowheads="1"/>
          </p:cNvSpPr>
          <p:nvPr/>
        </p:nvSpPr>
        <p:spPr bwMode="auto">
          <a:xfrm>
            <a:off x="8715375" y="1938709"/>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56</a:t>
            </a:r>
          </a:p>
        </p:txBody>
      </p:sp>
      <p:sp>
        <p:nvSpPr>
          <p:cNvPr id="39" name="Line 40">
            <a:extLst>
              <a:ext uri="{FF2B5EF4-FFF2-40B4-BE49-F238E27FC236}">
                <a16:creationId xmlns:a16="http://schemas.microsoft.com/office/drawing/2014/main" id="{A7D3D04B-9C3E-40F9-AA9C-EF09A93F94AF}"/>
              </a:ext>
            </a:extLst>
          </p:cNvPr>
          <p:cNvSpPr>
            <a:spLocks noChangeShapeType="1"/>
          </p:cNvSpPr>
          <p:nvPr/>
        </p:nvSpPr>
        <p:spPr bwMode="auto">
          <a:xfrm>
            <a:off x="1450975" y="1127497"/>
            <a:ext cx="7938" cy="1357312"/>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40" name="Text Box 41">
            <a:extLst>
              <a:ext uri="{FF2B5EF4-FFF2-40B4-BE49-F238E27FC236}">
                <a16:creationId xmlns:a16="http://schemas.microsoft.com/office/drawing/2014/main" id="{701C869D-E3DA-4ABC-ACD1-50CF832404B6}"/>
              </a:ext>
            </a:extLst>
          </p:cNvPr>
          <p:cNvSpPr txBox="1">
            <a:spLocks noChangeArrowheads="1"/>
          </p:cNvSpPr>
          <p:nvPr/>
        </p:nvSpPr>
        <p:spPr bwMode="auto">
          <a:xfrm>
            <a:off x="6824663" y="719509"/>
            <a:ext cx="793750" cy="45720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前沿</a:t>
            </a:r>
          </a:p>
        </p:txBody>
      </p:sp>
      <p:sp>
        <p:nvSpPr>
          <p:cNvPr id="41" name="Text Box 42">
            <a:extLst>
              <a:ext uri="{FF2B5EF4-FFF2-40B4-BE49-F238E27FC236}">
                <a16:creationId xmlns:a16="http://schemas.microsoft.com/office/drawing/2014/main" id="{81EA7C18-13FE-47CF-B2A3-38F9BBEFA96D}"/>
              </a:ext>
            </a:extLst>
          </p:cNvPr>
          <p:cNvSpPr txBox="1">
            <a:spLocks noChangeArrowheads="1"/>
          </p:cNvSpPr>
          <p:nvPr/>
        </p:nvSpPr>
        <p:spPr bwMode="auto">
          <a:xfrm>
            <a:off x="1071563" y="719509"/>
            <a:ext cx="793750" cy="45720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后沿</a:t>
            </a:r>
          </a:p>
        </p:txBody>
      </p:sp>
      <p:sp>
        <p:nvSpPr>
          <p:cNvPr id="42" name="Line 43">
            <a:extLst>
              <a:ext uri="{FF2B5EF4-FFF2-40B4-BE49-F238E27FC236}">
                <a16:creationId xmlns:a16="http://schemas.microsoft.com/office/drawing/2014/main" id="{D163B46F-CA9A-427A-A571-A35BDE8F85D0}"/>
              </a:ext>
            </a:extLst>
          </p:cNvPr>
          <p:cNvSpPr>
            <a:spLocks noChangeShapeType="1"/>
          </p:cNvSpPr>
          <p:nvPr/>
        </p:nvSpPr>
        <p:spPr bwMode="auto">
          <a:xfrm>
            <a:off x="7219950" y="1113209"/>
            <a:ext cx="7938" cy="1357313"/>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43" name="Text Box 44">
            <a:extLst>
              <a:ext uri="{FF2B5EF4-FFF2-40B4-BE49-F238E27FC236}">
                <a16:creationId xmlns:a16="http://schemas.microsoft.com/office/drawing/2014/main" id="{8EF79428-E136-431C-87C5-AC4AC5F99E8A}"/>
              </a:ext>
            </a:extLst>
          </p:cNvPr>
          <p:cNvSpPr txBox="1">
            <a:spLocks noChangeArrowheads="1"/>
          </p:cNvSpPr>
          <p:nvPr/>
        </p:nvSpPr>
        <p:spPr bwMode="auto">
          <a:xfrm>
            <a:off x="161925" y="3384922"/>
            <a:ext cx="8893175" cy="466725"/>
          </a:xfrm>
          <a:prstGeom prst="rect">
            <a:avLst/>
          </a:prstGeom>
          <a:solidFill>
            <a:srgbClr val="FFFF99"/>
          </a:solidFill>
          <a:ln w="9525">
            <a:solidFill>
              <a:srgbClr val="D2AAD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ea typeface="黑体" panose="02010609060101010101" pitchFamily="49" charset="-122"/>
              </a:rPr>
              <a:t>收到新的确认号</a:t>
            </a: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rPr>
              <a:t>(</a:t>
            </a: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rPr>
              <a:t>设窗口值不变</a:t>
            </a: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rPr>
              <a:t>)</a:t>
            </a:r>
            <a:r>
              <a:rPr kumimoji="0" lang="en-US" altLang="zh-CN" sz="1800" b="0" i="0" u="none" strike="noStrike" kern="0" cap="none" spc="0" normalizeH="0" baseline="0" noProof="0">
                <a:ln>
                  <a:noFill/>
                </a:ln>
                <a:solidFill>
                  <a:srgbClr val="000000"/>
                </a:solidFill>
                <a:effectLst/>
                <a:uLnTx/>
                <a:uFillTx/>
                <a:ea typeface="黑体" panose="02010609060101010101" pitchFamily="49" charset="-122"/>
              </a:rPr>
              <a:t> </a:t>
            </a:r>
            <a:r>
              <a:rPr kumimoji="0" lang="zh-CN" altLang="en-US" sz="1800" b="0" i="0" u="none" strike="noStrike" kern="0" cap="none" spc="0" normalizeH="0" baseline="0" noProof="0">
                <a:ln>
                  <a:noFill/>
                </a:ln>
                <a:solidFill>
                  <a:srgbClr val="000000"/>
                </a:solidFill>
                <a:effectLst/>
                <a:uLnTx/>
                <a:uFillTx/>
                <a:ea typeface="黑体" panose="02010609060101010101" pitchFamily="49" charset="-122"/>
              </a:rPr>
              <a:t>＝</a:t>
            </a:r>
            <a:r>
              <a:rPr kumimoji="0" lang="en-US" altLang="zh-CN" sz="1800" b="0" i="0" u="none" strike="noStrike" kern="0" cap="none" spc="0" normalizeH="0" baseline="0" noProof="0">
                <a:ln>
                  <a:noFill/>
                </a:ln>
                <a:solidFill>
                  <a:srgbClr val="000000"/>
                </a:solidFill>
                <a:effectLst/>
                <a:uLnTx/>
                <a:uFillTx/>
                <a:ea typeface="黑体" panose="02010609060101010101" pitchFamily="49" charset="-122"/>
              </a:rPr>
              <a:t>36</a:t>
            </a:r>
            <a:r>
              <a:rPr kumimoji="0" lang="zh-CN" altLang="en-US" sz="1800" b="0" i="0" u="none" strike="noStrike" kern="0" cap="none" spc="0" normalizeH="0" baseline="0" noProof="0">
                <a:ln>
                  <a:noFill/>
                </a:ln>
                <a:solidFill>
                  <a:srgbClr val="000000"/>
                </a:solidFill>
                <a:effectLst/>
                <a:uLnTx/>
                <a:uFillTx/>
                <a:ea typeface="黑体" panose="02010609060101010101" pitchFamily="49" charset="-122"/>
              </a:rPr>
              <a:t>：</a:t>
            </a:r>
            <a:r>
              <a:rPr kumimoji="0" lang="zh-CN" altLang="en-US" sz="1800" b="0" i="0" u="none" strike="noStrike" kern="0" cap="none" spc="0" normalizeH="0" baseline="0" noProof="0">
                <a:ln>
                  <a:noFill/>
                </a:ln>
                <a:solidFill>
                  <a:srgbClr val="FF0000"/>
                </a:solidFill>
                <a:effectLst/>
                <a:uLnTx/>
                <a:uFillTx/>
                <a:ea typeface="黑体" panose="02010609060101010101" pitchFamily="49" charset="-122"/>
              </a:rPr>
              <a:t>窗口</a:t>
            </a:r>
            <a:r>
              <a:rPr kumimoji="0" lang="en-US" altLang="zh-CN" sz="1800" b="0" i="0" u="none" strike="noStrike" kern="0" cap="none" spc="0" normalizeH="0" baseline="0" noProof="0">
                <a:ln>
                  <a:noFill/>
                </a:ln>
                <a:solidFill>
                  <a:srgbClr val="000000"/>
                </a:solidFill>
                <a:effectLst/>
                <a:uLnTx/>
                <a:uFillTx/>
                <a:ea typeface="黑体" panose="02010609060101010101" pitchFamily="49" charset="-122"/>
              </a:rPr>
              <a:t>(</a:t>
            </a: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rPr>
              <a:t>前沿后沿同步</a:t>
            </a:r>
            <a:r>
              <a:rPr kumimoji="0" lang="en-US" altLang="zh-CN" sz="1800" b="0" i="0" u="none" strike="noStrike" kern="0" cap="none" spc="0" normalizeH="0" baseline="0" noProof="0">
                <a:ln>
                  <a:noFill/>
                </a:ln>
                <a:solidFill>
                  <a:srgbClr val="000000"/>
                </a:solidFill>
                <a:effectLst/>
                <a:uLnTx/>
                <a:uFillTx/>
                <a:ea typeface="黑体" panose="02010609060101010101" pitchFamily="49" charset="-122"/>
              </a:rPr>
              <a:t>)</a:t>
            </a:r>
            <a:r>
              <a:rPr kumimoji="0" lang="zh-CN" altLang="en-US" sz="1800" b="0" i="0" u="none" strike="noStrike" kern="0" cap="none" spc="0" normalizeH="0" baseline="0" noProof="0">
                <a:ln>
                  <a:noFill/>
                </a:ln>
                <a:solidFill>
                  <a:srgbClr val="FF0000"/>
                </a:solidFill>
                <a:effectLst/>
                <a:uLnTx/>
                <a:uFillTx/>
                <a:ea typeface="黑体" panose="02010609060101010101" pitchFamily="49" charset="-122"/>
              </a:rPr>
              <a:t>前移</a:t>
            </a:r>
          </a:p>
        </p:txBody>
      </p:sp>
      <p:sp>
        <p:nvSpPr>
          <p:cNvPr id="44" name="Text Box 45">
            <a:extLst>
              <a:ext uri="{FF2B5EF4-FFF2-40B4-BE49-F238E27FC236}">
                <a16:creationId xmlns:a16="http://schemas.microsoft.com/office/drawing/2014/main" id="{945483FE-BB45-4785-A5CB-37FD6B05C65C}"/>
              </a:ext>
            </a:extLst>
          </p:cNvPr>
          <p:cNvSpPr txBox="1">
            <a:spLocks noChangeArrowheads="1"/>
          </p:cNvSpPr>
          <p:nvPr/>
        </p:nvSpPr>
        <p:spPr bwMode="auto">
          <a:xfrm>
            <a:off x="1422400" y="2851522"/>
            <a:ext cx="44608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rPr>
              <a:t>P</a:t>
            </a:r>
            <a:r>
              <a:rPr kumimoji="0" lang="en-US" altLang="zh-CN" sz="2000" b="0" i="0" u="none" strike="noStrike" kern="0" cap="none" spc="0" normalizeH="0" baseline="-25000" noProof="0">
                <a:ln>
                  <a:noFill/>
                </a:ln>
                <a:solidFill>
                  <a:srgbClr val="000000"/>
                </a:solidFill>
                <a:effectLst/>
                <a:uLnTx/>
                <a:uFillTx/>
              </a:rPr>
              <a:t>1</a:t>
            </a:r>
          </a:p>
        </p:txBody>
      </p:sp>
      <p:sp>
        <p:nvSpPr>
          <p:cNvPr id="45" name="Line 46">
            <a:extLst>
              <a:ext uri="{FF2B5EF4-FFF2-40B4-BE49-F238E27FC236}">
                <a16:creationId xmlns:a16="http://schemas.microsoft.com/office/drawing/2014/main" id="{0CAE51BC-CB50-48CA-9B07-D51E3139D22D}"/>
              </a:ext>
            </a:extLst>
          </p:cNvPr>
          <p:cNvSpPr>
            <a:spLocks noChangeShapeType="1"/>
          </p:cNvSpPr>
          <p:nvPr/>
        </p:nvSpPr>
        <p:spPr bwMode="auto">
          <a:xfrm flipV="1">
            <a:off x="4786313" y="2232397"/>
            <a:ext cx="0" cy="576262"/>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46" name="Text Box 47">
            <a:extLst>
              <a:ext uri="{FF2B5EF4-FFF2-40B4-BE49-F238E27FC236}">
                <a16:creationId xmlns:a16="http://schemas.microsoft.com/office/drawing/2014/main" id="{B2827633-09B9-40BE-869F-9F472B1E1F23}"/>
              </a:ext>
            </a:extLst>
          </p:cNvPr>
          <p:cNvSpPr txBox="1">
            <a:spLocks noChangeArrowheads="1"/>
          </p:cNvSpPr>
          <p:nvPr/>
        </p:nvSpPr>
        <p:spPr bwMode="auto">
          <a:xfrm>
            <a:off x="4618038" y="2851522"/>
            <a:ext cx="44608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rPr>
              <a:t>P</a:t>
            </a:r>
            <a:r>
              <a:rPr kumimoji="0" lang="en-US" altLang="zh-CN" sz="2000" b="0" i="0" u="none" strike="noStrike" kern="0" cap="none" spc="0" normalizeH="0" baseline="-25000" noProof="0">
                <a:ln>
                  <a:noFill/>
                </a:ln>
                <a:solidFill>
                  <a:srgbClr val="000000"/>
                </a:solidFill>
                <a:effectLst/>
                <a:uLnTx/>
                <a:uFillTx/>
              </a:rPr>
              <a:t>2</a:t>
            </a:r>
          </a:p>
        </p:txBody>
      </p:sp>
      <p:sp>
        <p:nvSpPr>
          <p:cNvPr id="47" name="Line 48">
            <a:extLst>
              <a:ext uri="{FF2B5EF4-FFF2-40B4-BE49-F238E27FC236}">
                <a16:creationId xmlns:a16="http://schemas.microsoft.com/office/drawing/2014/main" id="{B356E31B-224C-4946-B140-8100D229666F}"/>
              </a:ext>
            </a:extLst>
          </p:cNvPr>
          <p:cNvSpPr>
            <a:spLocks noChangeShapeType="1"/>
          </p:cNvSpPr>
          <p:nvPr/>
        </p:nvSpPr>
        <p:spPr bwMode="auto">
          <a:xfrm flipV="1">
            <a:off x="7326313" y="2232397"/>
            <a:ext cx="0" cy="576262"/>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48" name="Text Box 49">
            <a:extLst>
              <a:ext uri="{FF2B5EF4-FFF2-40B4-BE49-F238E27FC236}">
                <a16:creationId xmlns:a16="http://schemas.microsoft.com/office/drawing/2014/main" id="{7A9CB39D-D973-4CF9-ADD0-47250C58AE9E}"/>
              </a:ext>
            </a:extLst>
          </p:cNvPr>
          <p:cNvSpPr txBox="1">
            <a:spLocks noChangeArrowheads="1"/>
          </p:cNvSpPr>
          <p:nvPr/>
        </p:nvSpPr>
        <p:spPr bwMode="auto">
          <a:xfrm>
            <a:off x="7181850" y="2851522"/>
            <a:ext cx="44608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rPr>
              <a:t>P</a:t>
            </a:r>
            <a:r>
              <a:rPr kumimoji="0" lang="en-US" altLang="zh-CN" sz="2000" b="0" i="0" u="none" strike="noStrike" kern="0" cap="none" spc="0" normalizeH="0" baseline="-25000" noProof="0">
                <a:ln>
                  <a:noFill/>
                </a:ln>
                <a:solidFill>
                  <a:srgbClr val="000000"/>
                </a:solidFill>
                <a:effectLst/>
                <a:uLnTx/>
                <a:uFillTx/>
              </a:rPr>
              <a:t>3</a:t>
            </a:r>
          </a:p>
        </p:txBody>
      </p:sp>
      <p:sp>
        <p:nvSpPr>
          <p:cNvPr id="49" name="Line 50">
            <a:extLst>
              <a:ext uri="{FF2B5EF4-FFF2-40B4-BE49-F238E27FC236}">
                <a16:creationId xmlns:a16="http://schemas.microsoft.com/office/drawing/2014/main" id="{B97C6D67-9A5C-40EA-B14E-18D1CD36FBE8}"/>
              </a:ext>
            </a:extLst>
          </p:cNvPr>
          <p:cNvSpPr>
            <a:spLocks noChangeShapeType="1"/>
          </p:cNvSpPr>
          <p:nvPr/>
        </p:nvSpPr>
        <p:spPr bwMode="auto">
          <a:xfrm flipV="1">
            <a:off x="1606550" y="2303834"/>
            <a:ext cx="0" cy="576263"/>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nvGrpSpPr>
          <p:cNvPr id="50" name="Group 51">
            <a:extLst>
              <a:ext uri="{FF2B5EF4-FFF2-40B4-BE49-F238E27FC236}">
                <a16:creationId xmlns:a16="http://schemas.microsoft.com/office/drawing/2014/main" id="{132AB06F-3BCB-49BF-8AD0-2144EEA183DB}"/>
              </a:ext>
            </a:extLst>
          </p:cNvPr>
          <p:cNvGrpSpPr>
            <a:grpSpLocks/>
          </p:cNvGrpSpPr>
          <p:nvPr/>
        </p:nvGrpSpPr>
        <p:grpSpPr bwMode="auto">
          <a:xfrm>
            <a:off x="4302125" y="3961184"/>
            <a:ext cx="2757488" cy="427038"/>
            <a:chOff x="2322" y="726"/>
            <a:chExt cx="1737" cy="269"/>
          </a:xfrm>
        </p:grpSpPr>
        <p:sp>
          <p:nvSpPr>
            <p:cNvPr id="51" name="Line 52">
              <a:extLst>
                <a:ext uri="{FF2B5EF4-FFF2-40B4-BE49-F238E27FC236}">
                  <a16:creationId xmlns:a16="http://schemas.microsoft.com/office/drawing/2014/main" id="{41029637-BB6C-4A98-A27E-F422FDC16C4A}"/>
                </a:ext>
              </a:extLst>
            </p:cNvPr>
            <p:cNvSpPr>
              <a:spLocks noChangeShapeType="1"/>
            </p:cNvSpPr>
            <p:nvPr/>
          </p:nvSpPr>
          <p:spPr bwMode="auto">
            <a:xfrm>
              <a:off x="3470" y="870"/>
              <a:ext cx="589"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solidFill>
                  <a:srgbClr val="000000"/>
                </a:solidFill>
                <a:latin typeface="Times New Roman" panose="02020603050405020304" pitchFamily="18" charset="0"/>
              </a:endParaRPr>
            </a:p>
          </p:txBody>
        </p:sp>
        <p:sp>
          <p:nvSpPr>
            <p:cNvPr id="52" name="Text Box 53">
              <a:extLst>
                <a:ext uri="{FF2B5EF4-FFF2-40B4-BE49-F238E27FC236}">
                  <a16:creationId xmlns:a16="http://schemas.microsoft.com/office/drawing/2014/main" id="{455D7186-3578-498D-A223-7A4126FD4909}"/>
                </a:ext>
              </a:extLst>
            </p:cNvPr>
            <p:cNvSpPr txBox="1">
              <a:spLocks noChangeArrowheads="1"/>
            </p:cNvSpPr>
            <p:nvPr/>
          </p:nvSpPr>
          <p:spPr bwMode="auto">
            <a:xfrm>
              <a:off x="2322" y="726"/>
              <a:ext cx="117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200">
                  <a:solidFill>
                    <a:srgbClr val="FF0000"/>
                  </a:solidFill>
                  <a:latin typeface="Times New Roman" panose="02020603050405020304" pitchFamily="18" charset="0"/>
                </a:rPr>
                <a:t>窗口移动方向</a:t>
              </a:r>
            </a:p>
          </p:txBody>
        </p:sp>
      </p:grpSp>
      <p:sp>
        <p:nvSpPr>
          <p:cNvPr id="53" name="Text Box 54">
            <a:extLst>
              <a:ext uri="{FF2B5EF4-FFF2-40B4-BE49-F238E27FC236}">
                <a16:creationId xmlns:a16="http://schemas.microsoft.com/office/drawing/2014/main" id="{8A1E7561-541D-48B8-91EA-EE1E91FF2AA9}"/>
              </a:ext>
            </a:extLst>
          </p:cNvPr>
          <p:cNvSpPr txBox="1">
            <a:spLocks noChangeArrowheads="1"/>
          </p:cNvSpPr>
          <p:nvPr/>
        </p:nvSpPr>
        <p:spPr bwMode="auto">
          <a:xfrm>
            <a:off x="5165725" y="1330697"/>
            <a:ext cx="1581150" cy="396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zh-CN" altLang="en-US" sz="2000" b="0">
                <a:solidFill>
                  <a:srgbClr val="000000"/>
                </a:solidFill>
                <a:latin typeface="Times New Roman" panose="02020603050405020304" pitchFamily="18" charset="0"/>
                <a:ea typeface="黑体" panose="02010609060101010101" pitchFamily="49" charset="-122"/>
              </a:rPr>
              <a:t>可用窗口＝</a:t>
            </a:r>
            <a:r>
              <a:rPr kumimoji="0" lang="en-US" altLang="zh-CN" sz="2000" b="0">
                <a:solidFill>
                  <a:srgbClr val="000000"/>
                </a:solidFill>
                <a:latin typeface="Times New Roman" panose="02020603050405020304" pitchFamily="18" charset="0"/>
                <a:ea typeface="黑体" panose="02010609060101010101" pitchFamily="49" charset="-122"/>
              </a:rPr>
              <a:t>9</a:t>
            </a:r>
          </a:p>
        </p:txBody>
      </p:sp>
      <p:sp>
        <p:nvSpPr>
          <p:cNvPr id="54" name="AutoShape 55">
            <a:extLst>
              <a:ext uri="{FF2B5EF4-FFF2-40B4-BE49-F238E27FC236}">
                <a16:creationId xmlns:a16="http://schemas.microsoft.com/office/drawing/2014/main" id="{4581DDD2-AF03-48D6-B4DC-1C78FE36D108}"/>
              </a:ext>
            </a:extLst>
          </p:cNvPr>
          <p:cNvSpPr>
            <a:spLocks/>
          </p:cNvSpPr>
          <p:nvPr/>
        </p:nvSpPr>
        <p:spPr bwMode="auto">
          <a:xfrm rot="5400000">
            <a:off x="5811044" y="539328"/>
            <a:ext cx="215900" cy="2449512"/>
          </a:xfrm>
          <a:prstGeom prst="leftBrace">
            <a:avLst>
              <a:gd name="adj1" fmla="val 94547"/>
              <a:gd name="adj2" fmla="val 50000"/>
            </a:avLst>
          </a:prstGeom>
          <a:noFill/>
          <a:ln w="9525">
            <a:solidFill>
              <a:srgbClr val="CF59C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solidFill>
                <a:srgbClr val="000000"/>
              </a:solidFill>
              <a:latin typeface="Times New Roman" panose="02020603050405020304" pitchFamily="18" charset="0"/>
            </a:endParaRPr>
          </a:p>
        </p:txBody>
      </p:sp>
      <p:grpSp>
        <p:nvGrpSpPr>
          <p:cNvPr id="55" name="Group 56">
            <a:extLst>
              <a:ext uri="{FF2B5EF4-FFF2-40B4-BE49-F238E27FC236}">
                <a16:creationId xmlns:a16="http://schemas.microsoft.com/office/drawing/2014/main" id="{CEC7B79F-EFAE-4AA5-8129-7C8601E41B06}"/>
              </a:ext>
            </a:extLst>
          </p:cNvPr>
          <p:cNvGrpSpPr>
            <a:grpSpLocks/>
          </p:cNvGrpSpPr>
          <p:nvPr/>
        </p:nvGrpSpPr>
        <p:grpSpPr bwMode="auto">
          <a:xfrm>
            <a:off x="53975" y="4077072"/>
            <a:ext cx="9036050" cy="2592387"/>
            <a:chOff x="68" y="2614"/>
            <a:chExt cx="5692" cy="1633"/>
          </a:xfrm>
        </p:grpSpPr>
        <p:sp>
          <p:nvSpPr>
            <p:cNvPr id="56" name="Text Box 57">
              <a:extLst>
                <a:ext uri="{FF2B5EF4-FFF2-40B4-BE49-F238E27FC236}">
                  <a16:creationId xmlns:a16="http://schemas.microsoft.com/office/drawing/2014/main" id="{71C02244-6EBA-43CB-A2A0-F4F3CEF6543A}"/>
                </a:ext>
              </a:extLst>
            </p:cNvPr>
            <p:cNvSpPr txBox="1">
              <a:spLocks noChangeArrowheads="1"/>
            </p:cNvSpPr>
            <p:nvPr/>
          </p:nvSpPr>
          <p:spPr bwMode="auto">
            <a:xfrm>
              <a:off x="4649" y="3861"/>
              <a:ext cx="916" cy="25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不允许发送</a:t>
              </a:r>
            </a:p>
          </p:txBody>
        </p:sp>
        <p:sp>
          <p:nvSpPr>
            <p:cNvPr id="57" name="Text Box 58">
              <a:extLst>
                <a:ext uri="{FF2B5EF4-FFF2-40B4-BE49-F238E27FC236}">
                  <a16:creationId xmlns:a16="http://schemas.microsoft.com/office/drawing/2014/main" id="{81FDA16A-4DC1-4BBC-87A4-52EBDB167272}"/>
                </a:ext>
              </a:extLst>
            </p:cNvPr>
            <p:cNvSpPr txBox="1">
              <a:spLocks noChangeArrowheads="1"/>
            </p:cNvSpPr>
            <p:nvPr/>
          </p:nvSpPr>
          <p:spPr bwMode="auto">
            <a:xfrm>
              <a:off x="567" y="3770"/>
              <a:ext cx="1360" cy="25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已发送并收到确认</a:t>
              </a:r>
            </a:p>
          </p:txBody>
        </p:sp>
        <p:sp>
          <p:nvSpPr>
            <p:cNvPr id="58" name="Line 59">
              <a:extLst>
                <a:ext uri="{FF2B5EF4-FFF2-40B4-BE49-F238E27FC236}">
                  <a16:creationId xmlns:a16="http://schemas.microsoft.com/office/drawing/2014/main" id="{F8A192F8-57C3-43A8-B3D5-F17C6F71FAA6}"/>
                </a:ext>
              </a:extLst>
            </p:cNvPr>
            <p:cNvSpPr>
              <a:spLocks noChangeShapeType="1"/>
            </p:cNvSpPr>
            <p:nvPr/>
          </p:nvSpPr>
          <p:spPr bwMode="auto">
            <a:xfrm>
              <a:off x="1878" y="2977"/>
              <a:ext cx="3629" cy="0"/>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9" name="Text Box 60">
              <a:extLst>
                <a:ext uri="{FF2B5EF4-FFF2-40B4-BE49-F238E27FC236}">
                  <a16:creationId xmlns:a16="http://schemas.microsoft.com/office/drawing/2014/main" id="{19CEE4E4-3593-4576-BF35-208138F07122}"/>
                </a:ext>
              </a:extLst>
            </p:cNvPr>
            <p:cNvSpPr txBox="1">
              <a:spLocks noChangeArrowheads="1"/>
            </p:cNvSpPr>
            <p:nvPr/>
          </p:nvSpPr>
          <p:spPr bwMode="auto">
            <a:xfrm>
              <a:off x="2245" y="2908"/>
              <a:ext cx="1426" cy="25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A </a:t>
              </a: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的发送窗口 </a:t>
              </a: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 20</a:t>
              </a:r>
            </a:p>
          </p:txBody>
        </p:sp>
        <p:sp>
          <p:nvSpPr>
            <p:cNvPr id="60" name="Text Box 61">
              <a:extLst>
                <a:ext uri="{FF2B5EF4-FFF2-40B4-BE49-F238E27FC236}">
                  <a16:creationId xmlns:a16="http://schemas.microsoft.com/office/drawing/2014/main" id="{1B73F766-6724-4B38-9D6D-873248113B27}"/>
                </a:ext>
              </a:extLst>
            </p:cNvPr>
            <p:cNvSpPr txBox="1">
              <a:spLocks noChangeArrowheads="1"/>
            </p:cNvSpPr>
            <p:nvPr/>
          </p:nvSpPr>
          <p:spPr bwMode="auto">
            <a:xfrm>
              <a:off x="2914" y="3815"/>
              <a:ext cx="1145" cy="25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允许发送的序号</a:t>
              </a:r>
            </a:p>
          </p:txBody>
        </p:sp>
        <p:sp>
          <p:nvSpPr>
            <p:cNvPr id="61" name="Rectangle 62">
              <a:extLst>
                <a:ext uri="{FF2B5EF4-FFF2-40B4-BE49-F238E27FC236}">
                  <a16:creationId xmlns:a16="http://schemas.microsoft.com/office/drawing/2014/main" id="{FF3CEFBD-EEF5-4331-99C2-BCF43805BCDC}"/>
                </a:ext>
              </a:extLst>
            </p:cNvPr>
            <p:cNvSpPr>
              <a:spLocks noChangeArrowheads="1"/>
            </p:cNvSpPr>
            <p:nvPr/>
          </p:nvSpPr>
          <p:spPr bwMode="auto">
            <a:xfrm>
              <a:off x="1878" y="3426"/>
              <a:ext cx="3633" cy="322"/>
            </a:xfrm>
            <a:prstGeom prst="rect">
              <a:avLst/>
            </a:prstGeom>
            <a:solidFill>
              <a:srgbClr val="99CCFF"/>
            </a:solidFill>
            <a:ln>
              <a:noFill/>
            </a:ln>
            <a:effectLst>
              <a:outerShdw dist="35921" dir="2700000" algn="ctr" rotWithShape="0">
                <a:srgbClr val="578963"/>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62" name="Rectangle 63">
              <a:extLst>
                <a:ext uri="{FF2B5EF4-FFF2-40B4-BE49-F238E27FC236}">
                  <a16:creationId xmlns:a16="http://schemas.microsoft.com/office/drawing/2014/main" id="{62A8EDA5-2331-410E-B40B-177EFA5EFB50}"/>
                </a:ext>
              </a:extLst>
            </p:cNvPr>
            <p:cNvSpPr>
              <a:spLocks noChangeArrowheads="1"/>
            </p:cNvSpPr>
            <p:nvPr/>
          </p:nvSpPr>
          <p:spPr bwMode="auto">
            <a:xfrm>
              <a:off x="68" y="3524"/>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26</a:t>
              </a:r>
            </a:p>
          </p:txBody>
        </p:sp>
        <p:sp>
          <p:nvSpPr>
            <p:cNvPr id="63" name="Rectangle 64">
              <a:extLst>
                <a:ext uri="{FF2B5EF4-FFF2-40B4-BE49-F238E27FC236}">
                  <a16:creationId xmlns:a16="http://schemas.microsoft.com/office/drawing/2014/main" id="{782C3D71-FD3B-4880-AC20-ECE744C6B726}"/>
                </a:ext>
              </a:extLst>
            </p:cNvPr>
            <p:cNvSpPr>
              <a:spLocks noChangeArrowheads="1"/>
            </p:cNvSpPr>
            <p:nvPr/>
          </p:nvSpPr>
          <p:spPr bwMode="auto">
            <a:xfrm>
              <a:off x="250" y="3523"/>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27</a:t>
              </a:r>
            </a:p>
          </p:txBody>
        </p:sp>
        <p:sp>
          <p:nvSpPr>
            <p:cNvPr id="64" name="Rectangle 65">
              <a:extLst>
                <a:ext uri="{FF2B5EF4-FFF2-40B4-BE49-F238E27FC236}">
                  <a16:creationId xmlns:a16="http://schemas.microsoft.com/office/drawing/2014/main" id="{8B36C1BE-8425-49ED-9751-C2934A1BEEF5}"/>
                </a:ext>
              </a:extLst>
            </p:cNvPr>
            <p:cNvSpPr>
              <a:spLocks noChangeArrowheads="1"/>
            </p:cNvSpPr>
            <p:nvPr/>
          </p:nvSpPr>
          <p:spPr bwMode="auto">
            <a:xfrm>
              <a:off x="432" y="3522"/>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28</a:t>
              </a:r>
            </a:p>
          </p:txBody>
        </p:sp>
        <p:sp>
          <p:nvSpPr>
            <p:cNvPr id="65" name="Rectangle 66">
              <a:extLst>
                <a:ext uri="{FF2B5EF4-FFF2-40B4-BE49-F238E27FC236}">
                  <a16:creationId xmlns:a16="http://schemas.microsoft.com/office/drawing/2014/main" id="{F3C26F39-D304-447B-B9AE-CDA00CBB13FD}"/>
                </a:ext>
              </a:extLst>
            </p:cNvPr>
            <p:cNvSpPr>
              <a:spLocks noChangeArrowheads="1"/>
            </p:cNvSpPr>
            <p:nvPr/>
          </p:nvSpPr>
          <p:spPr bwMode="auto">
            <a:xfrm>
              <a:off x="614" y="3521"/>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29</a:t>
              </a:r>
            </a:p>
          </p:txBody>
        </p:sp>
        <p:sp>
          <p:nvSpPr>
            <p:cNvPr id="66" name="Rectangle 67">
              <a:extLst>
                <a:ext uri="{FF2B5EF4-FFF2-40B4-BE49-F238E27FC236}">
                  <a16:creationId xmlns:a16="http://schemas.microsoft.com/office/drawing/2014/main" id="{7DB33B3F-41C6-4C69-A59B-9DF5D7179E5D}"/>
                </a:ext>
              </a:extLst>
            </p:cNvPr>
            <p:cNvSpPr>
              <a:spLocks noChangeArrowheads="1"/>
            </p:cNvSpPr>
            <p:nvPr/>
          </p:nvSpPr>
          <p:spPr bwMode="auto">
            <a:xfrm>
              <a:off x="796" y="3520"/>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30</a:t>
              </a:r>
            </a:p>
          </p:txBody>
        </p:sp>
        <p:sp>
          <p:nvSpPr>
            <p:cNvPr id="67" name="Rectangle 68">
              <a:extLst>
                <a:ext uri="{FF2B5EF4-FFF2-40B4-BE49-F238E27FC236}">
                  <a16:creationId xmlns:a16="http://schemas.microsoft.com/office/drawing/2014/main" id="{DBBDE73B-5008-4B51-8F87-B47B883A4C21}"/>
                </a:ext>
              </a:extLst>
            </p:cNvPr>
            <p:cNvSpPr>
              <a:spLocks noChangeArrowheads="1"/>
            </p:cNvSpPr>
            <p:nvPr/>
          </p:nvSpPr>
          <p:spPr bwMode="auto">
            <a:xfrm>
              <a:off x="978" y="3519"/>
              <a:ext cx="136" cy="181"/>
            </a:xfrm>
            <a:prstGeom prst="rect">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31</a:t>
              </a:r>
            </a:p>
          </p:txBody>
        </p:sp>
        <p:sp>
          <p:nvSpPr>
            <p:cNvPr id="68" name="Rectangle 69">
              <a:extLst>
                <a:ext uri="{FF2B5EF4-FFF2-40B4-BE49-F238E27FC236}">
                  <a16:creationId xmlns:a16="http://schemas.microsoft.com/office/drawing/2014/main" id="{9C205CC0-43E6-4BD0-9A3B-564DA6415F27}"/>
                </a:ext>
              </a:extLst>
            </p:cNvPr>
            <p:cNvSpPr>
              <a:spLocks noChangeArrowheads="1"/>
            </p:cNvSpPr>
            <p:nvPr/>
          </p:nvSpPr>
          <p:spPr bwMode="auto">
            <a:xfrm>
              <a:off x="1160" y="3518"/>
              <a:ext cx="136" cy="181"/>
            </a:xfrm>
            <a:prstGeom prst="rect">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32</a:t>
              </a:r>
            </a:p>
          </p:txBody>
        </p:sp>
        <p:sp>
          <p:nvSpPr>
            <p:cNvPr id="69" name="Rectangle 70">
              <a:extLst>
                <a:ext uri="{FF2B5EF4-FFF2-40B4-BE49-F238E27FC236}">
                  <a16:creationId xmlns:a16="http://schemas.microsoft.com/office/drawing/2014/main" id="{95318E34-A939-4AB8-81E6-B4828FA9E74E}"/>
                </a:ext>
              </a:extLst>
            </p:cNvPr>
            <p:cNvSpPr>
              <a:spLocks noChangeArrowheads="1"/>
            </p:cNvSpPr>
            <p:nvPr/>
          </p:nvSpPr>
          <p:spPr bwMode="auto">
            <a:xfrm>
              <a:off x="1342" y="3517"/>
              <a:ext cx="136" cy="181"/>
            </a:xfrm>
            <a:prstGeom prst="rect">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33</a:t>
              </a:r>
            </a:p>
          </p:txBody>
        </p:sp>
        <p:sp>
          <p:nvSpPr>
            <p:cNvPr id="70" name="Rectangle 71">
              <a:extLst>
                <a:ext uri="{FF2B5EF4-FFF2-40B4-BE49-F238E27FC236}">
                  <a16:creationId xmlns:a16="http://schemas.microsoft.com/office/drawing/2014/main" id="{C5234D7F-708B-416F-AFB5-20313FB84F0B}"/>
                </a:ext>
              </a:extLst>
            </p:cNvPr>
            <p:cNvSpPr>
              <a:spLocks noChangeArrowheads="1"/>
            </p:cNvSpPr>
            <p:nvPr/>
          </p:nvSpPr>
          <p:spPr bwMode="auto">
            <a:xfrm>
              <a:off x="1524" y="3516"/>
              <a:ext cx="136" cy="181"/>
            </a:xfrm>
            <a:prstGeom prst="rect">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34</a:t>
              </a:r>
            </a:p>
          </p:txBody>
        </p:sp>
        <p:sp>
          <p:nvSpPr>
            <p:cNvPr id="71" name="Rectangle 72">
              <a:extLst>
                <a:ext uri="{FF2B5EF4-FFF2-40B4-BE49-F238E27FC236}">
                  <a16:creationId xmlns:a16="http://schemas.microsoft.com/office/drawing/2014/main" id="{66EBBCD9-1C23-4195-89C3-D5D898401BB1}"/>
                </a:ext>
              </a:extLst>
            </p:cNvPr>
            <p:cNvSpPr>
              <a:spLocks noChangeArrowheads="1"/>
            </p:cNvSpPr>
            <p:nvPr/>
          </p:nvSpPr>
          <p:spPr bwMode="auto">
            <a:xfrm>
              <a:off x="1706" y="3515"/>
              <a:ext cx="136" cy="181"/>
            </a:xfrm>
            <a:prstGeom prst="rect">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35</a:t>
              </a:r>
            </a:p>
          </p:txBody>
        </p:sp>
        <p:sp>
          <p:nvSpPr>
            <p:cNvPr id="72" name="Rectangle 73">
              <a:extLst>
                <a:ext uri="{FF2B5EF4-FFF2-40B4-BE49-F238E27FC236}">
                  <a16:creationId xmlns:a16="http://schemas.microsoft.com/office/drawing/2014/main" id="{174127D6-7CA1-465F-A59F-7FA1BB667B86}"/>
                </a:ext>
              </a:extLst>
            </p:cNvPr>
            <p:cNvSpPr>
              <a:spLocks noChangeArrowheads="1"/>
            </p:cNvSpPr>
            <p:nvPr/>
          </p:nvSpPr>
          <p:spPr bwMode="auto">
            <a:xfrm>
              <a:off x="1888" y="3514"/>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36</a:t>
              </a:r>
            </a:p>
          </p:txBody>
        </p:sp>
        <p:sp>
          <p:nvSpPr>
            <p:cNvPr id="73" name="Rectangle 74">
              <a:extLst>
                <a:ext uri="{FF2B5EF4-FFF2-40B4-BE49-F238E27FC236}">
                  <a16:creationId xmlns:a16="http://schemas.microsoft.com/office/drawing/2014/main" id="{F0A4FECD-B13D-4D05-BBE7-3EC82DDB18F8}"/>
                </a:ext>
              </a:extLst>
            </p:cNvPr>
            <p:cNvSpPr>
              <a:spLocks noChangeArrowheads="1"/>
            </p:cNvSpPr>
            <p:nvPr/>
          </p:nvSpPr>
          <p:spPr bwMode="auto">
            <a:xfrm>
              <a:off x="2070" y="3513"/>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37</a:t>
              </a:r>
            </a:p>
          </p:txBody>
        </p:sp>
        <p:sp>
          <p:nvSpPr>
            <p:cNvPr id="74" name="Rectangle 75">
              <a:extLst>
                <a:ext uri="{FF2B5EF4-FFF2-40B4-BE49-F238E27FC236}">
                  <a16:creationId xmlns:a16="http://schemas.microsoft.com/office/drawing/2014/main" id="{446FB36F-882D-4DF1-9642-959E56411D92}"/>
                </a:ext>
              </a:extLst>
            </p:cNvPr>
            <p:cNvSpPr>
              <a:spLocks noChangeArrowheads="1"/>
            </p:cNvSpPr>
            <p:nvPr/>
          </p:nvSpPr>
          <p:spPr bwMode="auto">
            <a:xfrm>
              <a:off x="2252" y="3512"/>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38</a:t>
              </a:r>
            </a:p>
          </p:txBody>
        </p:sp>
        <p:sp>
          <p:nvSpPr>
            <p:cNvPr id="75" name="Rectangle 76">
              <a:extLst>
                <a:ext uri="{FF2B5EF4-FFF2-40B4-BE49-F238E27FC236}">
                  <a16:creationId xmlns:a16="http://schemas.microsoft.com/office/drawing/2014/main" id="{1333CA8A-2925-4700-9054-B9B6D4EBDBE4}"/>
                </a:ext>
              </a:extLst>
            </p:cNvPr>
            <p:cNvSpPr>
              <a:spLocks noChangeArrowheads="1"/>
            </p:cNvSpPr>
            <p:nvPr/>
          </p:nvSpPr>
          <p:spPr bwMode="auto">
            <a:xfrm>
              <a:off x="2434" y="3511"/>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39</a:t>
              </a:r>
            </a:p>
          </p:txBody>
        </p:sp>
        <p:sp>
          <p:nvSpPr>
            <p:cNvPr id="76" name="Rectangle 77">
              <a:extLst>
                <a:ext uri="{FF2B5EF4-FFF2-40B4-BE49-F238E27FC236}">
                  <a16:creationId xmlns:a16="http://schemas.microsoft.com/office/drawing/2014/main" id="{6DD6D21F-6711-4126-ABA9-7F12ECEAAD2F}"/>
                </a:ext>
              </a:extLst>
            </p:cNvPr>
            <p:cNvSpPr>
              <a:spLocks noChangeArrowheads="1"/>
            </p:cNvSpPr>
            <p:nvPr/>
          </p:nvSpPr>
          <p:spPr bwMode="auto">
            <a:xfrm>
              <a:off x="2616" y="3510"/>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40</a:t>
              </a:r>
            </a:p>
          </p:txBody>
        </p:sp>
        <p:sp>
          <p:nvSpPr>
            <p:cNvPr id="77" name="Rectangle 78">
              <a:extLst>
                <a:ext uri="{FF2B5EF4-FFF2-40B4-BE49-F238E27FC236}">
                  <a16:creationId xmlns:a16="http://schemas.microsoft.com/office/drawing/2014/main" id="{DEA63394-C8A1-4833-B0C1-BC1C039BE4A9}"/>
                </a:ext>
              </a:extLst>
            </p:cNvPr>
            <p:cNvSpPr>
              <a:spLocks noChangeArrowheads="1"/>
            </p:cNvSpPr>
            <p:nvPr/>
          </p:nvSpPr>
          <p:spPr bwMode="auto">
            <a:xfrm>
              <a:off x="2798" y="3509"/>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41</a:t>
              </a:r>
            </a:p>
          </p:txBody>
        </p:sp>
        <p:sp>
          <p:nvSpPr>
            <p:cNvPr id="78" name="Rectangle 79">
              <a:extLst>
                <a:ext uri="{FF2B5EF4-FFF2-40B4-BE49-F238E27FC236}">
                  <a16:creationId xmlns:a16="http://schemas.microsoft.com/office/drawing/2014/main" id="{10FE4A97-1405-49B9-9949-025888737339}"/>
                </a:ext>
              </a:extLst>
            </p:cNvPr>
            <p:cNvSpPr>
              <a:spLocks noChangeArrowheads="1"/>
            </p:cNvSpPr>
            <p:nvPr/>
          </p:nvSpPr>
          <p:spPr bwMode="auto">
            <a:xfrm>
              <a:off x="2980" y="3508"/>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42</a:t>
              </a:r>
            </a:p>
          </p:txBody>
        </p:sp>
        <p:sp>
          <p:nvSpPr>
            <p:cNvPr id="79" name="Rectangle 80">
              <a:extLst>
                <a:ext uri="{FF2B5EF4-FFF2-40B4-BE49-F238E27FC236}">
                  <a16:creationId xmlns:a16="http://schemas.microsoft.com/office/drawing/2014/main" id="{31067A40-C56D-4F0A-8B48-FC2C9AC4ED7A}"/>
                </a:ext>
              </a:extLst>
            </p:cNvPr>
            <p:cNvSpPr>
              <a:spLocks noChangeArrowheads="1"/>
            </p:cNvSpPr>
            <p:nvPr/>
          </p:nvSpPr>
          <p:spPr bwMode="auto">
            <a:xfrm>
              <a:off x="3162" y="3507"/>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43</a:t>
              </a:r>
            </a:p>
          </p:txBody>
        </p:sp>
        <p:sp>
          <p:nvSpPr>
            <p:cNvPr id="80" name="Rectangle 81">
              <a:extLst>
                <a:ext uri="{FF2B5EF4-FFF2-40B4-BE49-F238E27FC236}">
                  <a16:creationId xmlns:a16="http://schemas.microsoft.com/office/drawing/2014/main" id="{71D9B7F1-4EE3-42D9-98D6-88BF892C1850}"/>
                </a:ext>
              </a:extLst>
            </p:cNvPr>
            <p:cNvSpPr>
              <a:spLocks noChangeArrowheads="1"/>
            </p:cNvSpPr>
            <p:nvPr/>
          </p:nvSpPr>
          <p:spPr bwMode="auto">
            <a:xfrm>
              <a:off x="3344" y="3506"/>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44</a:t>
              </a:r>
            </a:p>
          </p:txBody>
        </p:sp>
        <p:sp>
          <p:nvSpPr>
            <p:cNvPr id="81" name="Rectangle 82">
              <a:extLst>
                <a:ext uri="{FF2B5EF4-FFF2-40B4-BE49-F238E27FC236}">
                  <a16:creationId xmlns:a16="http://schemas.microsoft.com/office/drawing/2014/main" id="{476719C6-B778-4D24-B924-7BF67609A52E}"/>
                </a:ext>
              </a:extLst>
            </p:cNvPr>
            <p:cNvSpPr>
              <a:spLocks noChangeArrowheads="1"/>
            </p:cNvSpPr>
            <p:nvPr/>
          </p:nvSpPr>
          <p:spPr bwMode="auto">
            <a:xfrm>
              <a:off x="3526" y="3505"/>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45</a:t>
              </a:r>
            </a:p>
          </p:txBody>
        </p:sp>
        <p:sp>
          <p:nvSpPr>
            <p:cNvPr id="82" name="Rectangle 83">
              <a:extLst>
                <a:ext uri="{FF2B5EF4-FFF2-40B4-BE49-F238E27FC236}">
                  <a16:creationId xmlns:a16="http://schemas.microsoft.com/office/drawing/2014/main" id="{4CA28A92-AF57-442E-9C7C-C7E03C28CAAA}"/>
                </a:ext>
              </a:extLst>
            </p:cNvPr>
            <p:cNvSpPr>
              <a:spLocks noChangeArrowheads="1"/>
            </p:cNvSpPr>
            <p:nvPr/>
          </p:nvSpPr>
          <p:spPr bwMode="auto">
            <a:xfrm>
              <a:off x="3708" y="3504"/>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46</a:t>
              </a:r>
            </a:p>
          </p:txBody>
        </p:sp>
        <p:sp>
          <p:nvSpPr>
            <p:cNvPr id="83" name="Rectangle 84">
              <a:extLst>
                <a:ext uri="{FF2B5EF4-FFF2-40B4-BE49-F238E27FC236}">
                  <a16:creationId xmlns:a16="http://schemas.microsoft.com/office/drawing/2014/main" id="{99D74121-7651-435D-B1B6-9B1779A38B8A}"/>
                </a:ext>
              </a:extLst>
            </p:cNvPr>
            <p:cNvSpPr>
              <a:spLocks noChangeArrowheads="1"/>
            </p:cNvSpPr>
            <p:nvPr/>
          </p:nvSpPr>
          <p:spPr bwMode="auto">
            <a:xfrm>
              <a:off x="3890" y="3503"/>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47</a:t>
              </a:r>
            </a:p>
          </p:txBody>
        </p:sp>
        <p:sp>
          <p:nvSpPr>
            <p:cNvPr id="84" name="Rectangle 85">
              <a:extLst>
                <a:ext uri="{FF2B5EF4-FFF2-40B4-BE49-F238E27FC236}">
                  <a16:creationId xmlns:a16="http://schemas.microsoft.com/office/drawing/2014/main" id="{E5FA5AE7-C87E-4823-A08E-C605AF66D18A}"/>
                </a:ext>
              </a:extLst>
            </p:cNvPr>
            <p:cNvSpPr>
              <a:spLocks noChangeArrowheads="1"/>
            </p:cNvSpPr>
            <p:nvPr/>
          </p:nvSpPr>
          <p:spPr bwMode="auto">
            <a:xfrm>
              <a:off x="4072" y="3502"/>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48</a:t>
              </a:r>
            </a:p>
          </p:txBody>
        </p:sp>
        <p:sp>
          <p:nvSpPr>
            <p:cNvPr id="85" name="Rectangle 86">
              <a:extLst>
                <a:ext uri="{FF2B5EF4-FFF2-40B4-BE49-F238E27FC236}">
                  <a16:creationId xmlns:a16="http://schemas.microsoft.com/office/drawing/2014/main" id="{78219D6A-D716-425F-A0C7-710ACDF337D1}"/>
                </a:ext>
              </a:extLst>
            </p:cNvPr>
            <p:cNvSpPr>
              <a:spLocks noChangeArrowheads="1"/>
            </p:cNvSpPr>
            <p:nvPr/>
          </p:nvSpPr>
          <p:spPr bwMode="auto">
            <a:xfrm>
              <a:off x="4254" y="3501"/>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49</a:t>
              </a:r>
            </a:p>
          </p:txBody>
        </p:sp>
        <p:sp>
          <p:nvSpPr>
            <p:cNvPr id="86" name="Rectangle 87">
              <a:extLst>
                <a:ext uri="{FF2B5EF4-FFF2-40B4-BE49-F238E27FC236}">
                  <a16:creationId xmlns:a16="http://schemas.microsoft.com/office/drawing/2014/main" id="{54043E4D-8E2D-404A-9BB8-55E923996CA7}"/>
                </a:ext>
              </a:extLst>
            </p:cNvPr>
            <p:cNvSpPr>
              <a:spLocks noChangeArrowheads="1"/>
            </p:cNvSpPr>
            <p:nvPr/>
          </p:nvSpPr>
          <p:spPr bwMode="auto">
            <a:xfrm>
              <a:off x="4436" y="3500"/>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50</a:t>
              </a:r>
            </a:p>
          </p:txBody>
        </p:sp>
        <p:sp>
          <p:nvSpPr>
            <p:cNvPr id="87" name="Rectangle 88">
              <a:extLst>
                <a:ext uri="{FF2B5EF4-FFF2-40B4-BE49-F238E27FC236}">
                  <a16:creationId xmlns:a16="http://schemas.microsoft.com/office/drawing/2014/main" id="{702FBBA3-FB3A-42C4-A7D4-A948942490A2}"/>
                </a:ext>
              </a:extLst>
            </p:cNvPr>
            <p:cNvSpPr>
              <a:spLocks noChangeArrowheads="1"/>
            </p:cNvSpPr>
            <p:nvPr/>
          </p:nvSpPr>
          <p:spPr bwMode="auto">
            <a:xfrm>
              <a:off x="4618" y="3499"/>
              <a:ext cx="136" cy="181"/>
            </a:xfrm>
            <a:prstGeom prst="rect">
              <a:avLst/>
            </a:prstGeom>
            <a:solidFill>
              <a:srgbClr val="FF99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51</a:t>
              </a:r>
            </a:p>
          </p:txBody>
        </p:sp>
        <p:sp>
          <p:nvSpPr>
            <p:cNvPr id="88" name="Rectangle 89">
              <a:extLst>
                <a:ext uri="{FF2B5EF4-FFF2-40B4-BE49-F238E27FC236}">
                  <a16:creationId xmlns:a16="http://schemas.microsoft.com/office/drawing/2014/main" id="{AA894742-F61A-424B-9ECC-C4A72DB8BFD9}"/>
                </a:ext>
              </a:extLst>
            </p:cNvPr>
            <p:cNvSpPr>
              <a:spLocks noChangeArrowheads="1"/>
            </p:cNvSpPr>
            <p:nvPr/>
          </p:nvSpPr>
          <p:spPr bwMode="auto">
            <a:xfrm>
              <a:off x="4800" y="3498"/>
              <a:ext cx="136" cy="181"/>
            </a:xfrm>
            <a:prstGeom prst="rect">
              <a:avLst/>
            </a:prstGeom>
            <a:solidFill>
              <a:srgbClr val="FF99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52</a:t>
              </a:r>
            </a:p>
          </p:txBody>
        </p:sp>
        <p:sp>
          <p:nvSpPr>
            <p:cNvPr id="89" name="Rectangle 90">
              <a:extLst>
                <a:ext uri="{FF2B5EF4-FFF2-40B4-BE49-F238E27FC236}">
                  <a16:creationId xmlns:a16="http://schemas.microsoft.com/office/drawing/2014/main" id="{B8A9D5CF-4973-4289-BB51-C51383B34BA7}"/>
                </a:ext>
              </a:extLst>
            </p:cNvPr>
            <p:cNvSpPr>
              <a:spLocks noChangeArrowheads="1"/>
            </p:cNvSpPr>
            <p:nvPr/>
          </p:nvSpPr>
          <p:spPr bwMode="auto">
            <a:xfrm>
              <a:off x="4982" y="3497"/>
              <a:ext cx="136" cy="181"/>
            </a:xfrm>
            <a:prstGeom prst="rect">
              <a:avLst/>
            </a:prstGeom>
            <a:solidFill>
              <a:srgbClr val="FF99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53</a:t>
              </a:r>
            </a:p>
          </p:txBody>
        </p:sp>
        <p:sp>
          <p:nvSpPr>
            <p:cNvPr id="90" name="Rectangle 91">
              <a:extLst>
                <a:ext uri="{FF2B5EF4-FFF2-40B4-BE49-F238E27FC236}">
                  <a16:creationId xmlns:a16="http://schemas.microsoft.com/office/drawing/2014/main" id="{B8AAE76D-28E6-43D9-A99A-FF5AB3DF91A5}"/>
                </a:ext>
              </a:extLst>
            </p:cNvPr>
            <p:cNvSpPr>
              <a:spLocks noChangeArrowheads="1"/>
            </p:cNvSpPr>
            <p:nvPr/>
          </p:nvSpPr>
          <p:spPr bwMode="auto">
            <a:xfrm>
              <a:off x="5164" y="3496"/>
              <a:ext cx="136" cy="181"/>
            </a:xfrm>
            <a:prstGeom prst="rect">
              <a:avLst/>
            </a:prstGeom>
            <a:solidFill>
              <a:srgbClr val="FF99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54</a:t>
              </a:r>
            </a:p>
          </p:txBody>
        </p:sp>
        <p:sp>
          <p:nvSpPr>
            <p:cNvPr id="91" name="Rectangle 92">
              <a:extLst>
                <a:ext uri="{FF2B5EF4-FFF2-40B4-BE49-F238E27FC236}">
                  <a16:creationId xmlns:a16="http://schemas.microsoft.com/office/drawing/2014/main" id="{F98FBA1A-75CA-4150-B542-25AC6659E205}"/>
                </a:ext>
              </a:extLst>
            </p:cNvPr>
            <p:cNvSpPr>
              <a:spLocks noChangeArrowheads="1"/>
            </p:cNvSpPr>
            <p:nvPr/>
          </p:nvSpPr>
          <p:spPr bwMode="auto">
            <a:xfrm>
              <a:off x="5346" y="3495"/>
              <a:ext cx="136" cy="181"/>
            </a:xfrm>
            <a:prstGeom prst="rect">
              <a:avLst/>
            </a:prstGeom>
            <a:solidFill>
              <a:srgbClr val="FF99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55</a:t>
              </a:r>
            </a:p>
          </p:txBody>
        </p:sp>
        <p:sp>
          <p:nvSpPr>
            <p:cNvPr id="92" name="Rectangle 93">
              <a:extLst>
                <a:ext uri="{FF2B5EF4-FFF2-40B4-BE49-F238E27FC236}">
                  <a16:creationId xmlns:a16="http://schemas.microsoft.com/office/drawing/2014/main" id="{CE0154A1-D55F-4D4E-A9DC-7E71FAB0EBA3}"/>
                </a:ext>
              </a:extLst>
            </p:cNvPr>
            <p:cNvSpPr>
              <a:spLocks noChangeArrowheads="1"/>
            </p:cNvSpPr>
            <p:nvPr/>
          </p:nvSpPr>
          <p:spPr bwMode="auto">
            <a:xfrm>
              <a:off x="5556" y="3498"/>
              <a:ext cx="136" cy="181"/>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56</a:t>
              </a:r>
            </a:p>
          </p:txBody>
        </p:sp>
        <p:sp>
          <p:nvSpPr>
            <p:cNvPr id="93" name="Line 94">
              <a:extLst>
                <a:ext uri="{FF2B5EF4-FFF2-40B4-BE49-F238E27FC236}">
                  <a16:creationId xmlns:a16="http://schemas.microsoft.com/office/drawing/2014/main" id="{11622119-D746-4F4F-A9BD-4E2A79FFC2E4}"/>
                </a:ext>
              </a:extLst>
            </p:cNvPr>
            <p:cNvSpPr>
              <a:spLocks noChangeShapeType="1"/>
            </p:cNvSpPr>
            <p:nvPr/>
          </p:nvSpPr>
          <p:spPr bwMode="auto">
            <a:xfrm>
              <a:off x="1872" y="2886"/>
              <a:ext cx="5" cy="855"/>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4" name="Text Box 95">
              <a:extLst>
                <a:ext uri="{FF2B5EF4-FFF2-40B4-BE49-F238E27FC236}">
                  <a16:creationId xmlns:a16="http://schemas.microsoft.com/office/drawing/2014/main" id="{63C35B1D-213D-4D19-9E6C-51CEC18BE44C}"/>
                </a:ext>
              </a:extLst>
            </p:cNvPr>
            <p:cNvSpPr txBox="1">
              <a:spLocks noChangeArrowheads="1"/>
            </p:cNvSpPr>
            <p:nvPr/>
          </p:nvSpPr>
          <p:spPr bwMode="auto">
            <a:xfrm>
              <a:off x="5259" y="2614"/>
              <a:ext cx="500" cy="288"/>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前沿</a:t>
              </a:r>
            </a:p>
          </p:txBody>
        </p:sp>
        <p:sp>
          <p:nvSpPr>
            <p:cNvPr id="95" name="Text Box 96">
              <a:extLst>
                <a:ext uri="{FF2B5EF4-FFF2-40B4-BE49-F238E27FC236}">
                  <a16:creationId xmlns:a16="http://schemas.microsoft.com/office/drawing/2014/main" id="{F614C4E5-60A3-455D-98F9-7F988E1CAAC0}"/>
                </a:ext>
              </a:extLst>
            </p:cNvPr>
            <p:cNvSpPr txBox="1">
              <a:spLocks noChangeArrowheads="1"/>
            </p:cNvSpPr>
            <p:nvPr/>
          </p:nvSpPr>
          <p:spPr bwMode="auto">
            <a:xfrm>
              <a:off x="1633" y="2614"/>
              <a:ext cx="500" cy="288"/>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后沿</a:t>
              </a:r>
            </a:p>
          </p:txBody>
        </p:sp>
        <p:sp>
          <p:nvSpPr>
            <p:cNvPr id="96" name="Line 97">
              <a:extLst>
                <a:ext uri="{FF2B5EF4-FFF2-40B4-BE49-F238E27FC236}">
                  <a16:creationId xmlns:a16="http://schemas.microsoft.com/office/drawing/2014/main" id="{C398AF24-5D3E-41FC-83F3-0A316CBB96AF}"/>
                </a:ext>
              </a:extLst>
            </p:cNvPr>
            <p:cNvSpPr>
              <a:spLocks noChangeShapeType="1"/>
            </p:cNvSpPr>
            <p:nvPr/>
          </p:nvSpPr>
          <p:spPr bwMode="auto">
            <a:xfrm>
              <a:off x="5508" y="2840"/>
              <a:ext cx="5" cy="855"/>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7" name="Line 98">
              <a:extLst>
                <a:ext uri="{FF2B5EF4-FFF2-40B4-BE49-F238E27FC236}">
                  <a16:creationId xmlns:a16="http://schemas.microsoft.com/office/drawing/2014/main" id="{A24F3507-5747-432D-9D9D-BC181579D9B6}"/>
                </a:ext>
              </a:extLst>
            </p:cNvPr>
            <p:cNvSpPr>
              <a:spLocks noChangeShapeType="1"/>
            </p:cNvSpPr>
            <p:nvPr/>
          </p:nvSpPr>
          <p:spPr bwMode="auto">
            <a:xfrm flipV="1">
              <a:off x="1954" y="3719"/>
              <a:ext cx="0" cy="363"/>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8" name="Text Box 99">
              <a:extLst>
                <a:ext uri="{FF2B5EF4-FFF2-40B4-BE49-F238E27FC236}">
                  <a16:creationId xmlns:a16="http://schemas.microsoft.com/office/drawing/2014/main" id="{B10452F4-5DF4-495A-8E1A-0D7C61322B8F}"/>
                </a:ext>
              </a:extLst>
            </p:cNvPr>
            <p:cNvSpPr txBox="1">
              <a:spLocks noChangeArrowheads="1"/>
            </p:cNvSpPr>
            <p:nvPr/>
          </p:nvSpPr>
          <p:spPr bwMode="auto">
            <a:xfrm>
              <a:off x="1882" y="3997"/>
              <a:ext cx="281"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rPr>
                <a:t>P</a:t>
              </a:r>
              <a:r>
                <a:rPr kumimoji="0" lang="en-US" altLang="zh-CN" sz="2000" b="0" i="0" u="none" strike="noStrike" kern="0" cap="none" spc="0" normalizeH="0" baseline="-25000" noProof="0">
                  <a:ln>
                    <a:noFill/>
                  </a:ln>
                  <a:solidFill>
                    <a:srgbClr val="000000"/>
                  </a:solidFill>
                  <a:effectLst/>
                  <a:uLnTx/>
                  <a:uFillTx/>
                </a:rPr>
                <a:t>1</a:t>
              </a:r>
            </a:p>
          </p:txBody>
        </p:sp>
        <p:sp>
          <p:nvSpPr>
            <p:cNvPr id="99" name="Line 100">
              <a:extLst>
                <a:ext uri="{FF2B5EF4-FFF2-40B4-BE49-F238E27FC236}">
                  <a16:creationId xmlns:a16="http://schemas.microsoft.com/office/drawing/2014/main" id="{A3F6E519-828E-41E0-AAE8-AF9755EB9698}"/>
                </a:ext>
              </a:extLst>
            </p:cNvPr>
            <p:cNvSpPr>
              <a:spLocks noChangeShapeType="1"/>
            </p:cNvSpPr>
            <p:nvPr/>
          </p:nvSpPr>
          <p:spPr bwMode="auto">
            <a:xfrm flipV="1">
              <a:off x="3050" y="3719"/>
              <a:ext cx="0" cy="363"/>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00" name="Text Box 101">
              <a:extLst>
                <a:ext uri="{FF2B5EF4-FFF2-40B4-BE49-F238E27FC236}">
                  <a16:creationId xmlns:a16="http://schemas.microsoft.com/office/drawing/2014/main" id="{35AD0978-54EB-43D1-A50F-557184978094}"/>
                </a:ext>
              </a:extLst>
            </p:cNvPr>
            <p:cNvSpPr txBox="1">
              <a:spLocks noChangeArrowheads="1"/>
            </p:cNvSpPr>
            <p:nvPr/>
          </p:nvSpPr>
          <p:spPr bwMode="auto">
            <a:xfrm>
              <a:off x="2914" y="3997"/>
              <a:ext cx="281"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rPr>
                <a:t>P</a:t>
              </a:r>
              <a:r>
                <a:rPr kumimoji="0" lang="en-US" altLang="zh-CN" sz="2000" b="0" i="0" u="none" strike="noStrike" kern="0" cap="none" spc="0" normalizeH="0" baseline="-25000" noProof="0" dirty="0">
                  <a:ln>
                    <a:noFill/>
                  </a:ln>
                  <a:solidFill>
                    <a:srgbClr val="000000"/>
                  </a:solidFill>
                  <a:effectLst/>
                  <a:uLnTx/>
                  <a:uFillTx/>
                </a:rPr>
                <a:t>2</a:t>
              </a:r>
            </a:p>
          </p:txBody>
        </p:sp>
        <p:sp>
          <p:nvSpPr>
            <p:cNvPr id="101" name="Line 102">
              <a:extLst>
                <a:ext uri="{FF2B5EF4-FFF2-40B4-BE49-F238E27FC236}">
                  <a16:creationId xmlns:a16="http://schemas.microsoft.com/office/drawing/2014/main" id="{C6337929-F626-4007-8F84-1B9E0D740A0B}"/>
                </a:ext>
              </a:extLst>
            </p:cNvPr>
            <p:cNvSpPr>
              <a:spLocks noChangeShapeType="1"/>
            </p:cNvSpPr>
            <p:nvPr/>
          </p:nvSpPr>
          <p:spPr bwMode="auto">
            <a:xfrm flipV="1">
              <a:off x="5601" y="3719"/>
              <a:ext cx="0" cy="363"/>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02" name="Text Box 103">
              <a:extLst>
                <a:ext uri="{FF2B5EF4-FFF2-40B4-BE49-F238E27FC236}">
                  <a16:creationId xmlns:a16="http://schemas.microsoft.com/office/drawing/2014/main" id="{3DF21D96-6CB2-49AB-BADA-1BB5BEB95ECA}"/>
                </a:ext>
              </a:extLst>
            </p:cNvPr>
            <p:cNvSpPr txBox="1">
              <a:spLocks noChangeArrowheads="1"/>
            </p:cNvSpPr>
            <p:nvPr/>
          </p:nvSpPr>
          <p:spPr bwMode="auto">
            <a:xfrm>
              <a:off x="5479" y="3973"/>
              <a:ext cx="281"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rPr>
                <a:t>P</a:t>
              </a:r>
              <a:r>
                <a:rPr kumimoji="0" lang="en-US" altLang="zh-CN" sz="2000" b="0" i="0" u="none" strike="noStrike" kern="0" cap="none" spc="0" normalizeH="0" baseline="-25000" noProof="0">
                  <a:ln>
                    <a:noFill/>
                  </a:ln>
                  <a:solidFill>
                    <a:srgbClr val="000000"/>
                  </a:solidFill>
                  <a:effectLst/>
                  <a:uLnTx/>
                  <a:uFillTx/>
                </a:rPr>
                <a:t>3</a:t>
              </a:r>
            </a:p>
          </p:txBody>
        </p:sp>
      </p:grpSp>
      <p:grpSp>
        <p:nvGrpSpPr>
          <p:cNvPr id="103" name="Group 104">
            <a:extLst>
              <a:ext uri="{FF2B5EF4-FFF2-40B4-BE49-F238E27FC236}">
                <a16:creationId xmlns:a16="http://schemas.microsoft.com/office/drawing/2014/main" id="{CF896489-0035-4AAD-B045-40801F18BC01}"/>
              </a:ext>
            </a:extLst>
          </p:cNvPr>
          <p:cNvGrpSpPr>
            <a:grpSpLocks/>
          </p:cNvGrpSpPr>
          <p:nvPr/>
        </p:nvGrpSpPr>
        <p:grpSpPr bwMode="auto">
          <a:xfrm>
            <a:off x="4786313" y="4608883"/>
            <a:ext cx="3629025" cy="771525"/>
            <a:chOff x="2789" y="3022"/>
            <a:chExt cx="2722" cy="408"/>
          </a:xfrm>
        </p:grpSpPr>
        <p:sp>
          <p:nvSpPr>
            <p:cNvPr id="104" name="Text Box 105">
              <a:extLst>
                <a:ext uri="{FF2B5EF4-FFF2-40B4-BE49-F238E27FC236}">
                  <a16:creationId xmlns:a16="http://schemas.microsoft.com/office/drawing/2014/main" id="{E5968024-5A85-49DF-A213-645E66A01ADC}"/>
                </a:ext>
              </a:extLst>
            </p:cNvPr>
            <p:cNvSpPr txBox="1">
              <a:spLocks noChangeArrowheads="1"/>
            </p:cNvSpPr>
            <p:nvPr/>
          </p:nvSpPr>
          <p:spPr bwMode="auto">
            <a:xfrm>
              <a:off x="3742" y="3022"/>
              <a:ext cx="1293" cy="2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zh-CN" altLang="en-US" sz="2000" b="0" dirty="0">
                  <a:solidFill>
                    <a:srgbClr val="000000"/>
                  </a:solidFill>
                  <a:latin typeface="Times New Roman" panose="02020603050405020304" pitchFamily="18" charset="0"/>
                  <a:ea typeface="黑体" panose="02010609060101010101" pitchFamily="49" charset="-122"/>
                </a:rPr>
                <a:t>可用窗口＝</a:t>
              </a:r>
              <a:r>
                <a:rPr kumimoji="0" lang="en-US" altLang="zh-CN" sz="2000" b="0" dirty="0">
                  <a:solidFill>
                    <a:srgbClr val="000000"/>
                  </a:solidFill>
                  <a:latin typeface="Times New Roman" panose="02020603050405020304" pitchFamily="18" charset="0"/>
                  <a:ea typeface="黑体" panose="02010609060101010101" pitchFamily="49" charset="-122"/>
                </a:rPr>
                <a:t>14</a:t>
              </a:r>
            </a:p>
          </p:txBody>
        </p:sp>
        <p:sp>
          <p:nvSpPr>
            <p:cNvPr id="105" name="AutoShape 106">
              <a:extLst>
                <a:ext uri="{FF2B5EF4-FFF2-40B4-BE49-F238E27FC236}">
                  <a16:creationId xmlns:a16="http://schemas.microsoft.com/office/drawing/2014/main" id="{4166B2B0-EDBF-4104-8832-1255A01F17DC}"/>
                </a:ext>
              </a:extLst>
            </p:cNvPr>
            <p:cNvSpPr>
              <a:spLocks/>
            </p:cNvSpPr>
            <p:nvPr/>
          </p:nvSpPr>
          <p:spPr bwMode="auto">
            <a:xfrm rot="5400000">
              <a:off x="4059" y="1978"/>
              <a:ext cx="182" cy="2722"/>
            </a:xfrm>
            <a:prstGeom prst="leftBrace">
              <a:avLst>
                <a:gd name="adj1" fmla="val 124634"/>
                <a:gd name="adj2" fmla="val 50000"/>
              </a:avLst>
            </a:prstGeom>
            <a:noFill/>
            <a:ln w="9525">
              <a:solidFill>
                <a:srgbClr val="CF59C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solidFill>
                  <a:srgbClr val="000000"/>
                </a:solidFill>
                <a:latin typeface="Times New Roman" panose="02020603050405020304" pitchFamily="18" charset="0"/>
              </a:endParaRPr>
            </a:p>
          </p:txBody>
        </p:sp>
      </p:grpSp>
      <p:sp>
        <p:nvSpPr>
          <p:cNvPr id="106" name="Rectangle 107">
            <a:extLst>
              <a:ext uri="{FF2B5EF4-FFF2-40B4-BE49-F238E27FC236}">
                <a16:creationId xmlns:a16="http://schemas.microsoft.com/office/drawing/2014/main" id="{B0669C0A-5712-4449-A7B0-109697915FCE}"/>
              </a:ext>
            </a:extLst>
          </p:cNvPr>
          <p:cNvSpPr>
            <a:spLocks noChangeArrowheads="1"/>
          </p:cNvSpPr>
          <p:nvPr/>
        </p:nvSpPr>
        <p:spPr bwMode="auto">
          <a:xfrm>
            <a:off x="557213" y="2448297"/>
            <a:ext cx="7993062" cy="1077218"/>
          </a:xfrm>
          <a:prstGeom prst="rect">
            <a:avLst/>
          </a:prstGeom>
          <a:solidFill>
            <a:srgbClr val="FFB7D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0" lang="zh-CN" altLang="en-US" sz="3200" b="0" dirty="0">
                <a:solidFill>
                  <a:srgbClr val="000000"/>
                </a:solidFill>
                <a:latin typeface="Times New Roman" panose="02020603050405020304" pitchFamily="18" charset="0"/>
              </a:rPr>
              <a:t>可用窗口大小 ＝</a:t>
            </a:r>
            <a:r>
              <a:rPr kumimoji="0" lang="en-US" altLang="zh-CN" sz="3200" b="0" dirty="0">
                <a:solidFill>
                  <a:srgbClr val="000000"/>
                </a:solidFill>
                <a:latin typeface="Times New Roman" panose="02020603050405020304" pitchFamily="18" charset="0"/>
              </a:rPr>
              <a:t>20</a:t>
            </a:r>
            <a:r>
              <a:rPr kumimoji="0" lang="zh-CN" altLang="en-US" sz="3200" b="0" dirty="0">
                <a:solidFill>
                  <a:srgbClr val="000000"/>
                </a:solidFill>
                <a:latin typeface="Times New Roman" panose="02020603050405020304" pitchFamily="18" charset="0"/>
              </a:rPr>
              <a:t>－</a:t>
            </a:r>
            <a:r>
              <a:rPr kumimoji="0" lang="en-US" altLang="zh-CN" sz="3200" b="0" dirty="0">
                <a:solidFill>
                  <a:srgbClr val="000000"/>
                </a:solidFill>
                <a:latin typeface="Times New Roman" panose="02020603050405020304" pitchFamily="18" charset="0"/>
              </a:rPr>
              <a:t>(42</a:t>
            </a:r>
            <a:r>
              <a:rPr kumimoji="0" lang="zh-CN" altLang="en-US" sz="3200" b="0" dirty="0">
                <a:solidFill>
                  <a:srgbClr val="000000"/>
                </a:solidFill>
                <a:latin typeface="Times New Roman" panose="02020603050405020304" pitchFamily="18" charset="0"/>
              </a:rPr>
              <a:t>－</a:t>
            </a:r>
            <a:r>
              <a:rPr kumimoji="0" lang="en-US" altLang="zh-CN" sz="3200" b="0" dirty="0">
                <a:solidFill>
                  <a:srgbClr val="000000"/>
                </a:solidFill>
                <a:latin typeface="Times New Roman" panose="02020603050405020304" pitchFamily="18" charset="0"/>
              </a:rPr>
              <a:t>36)</a:t>
            </a:r>
            <a:r>
              <a:rPr kumimoji="0" lang="zh-CN" altLang="en-US" sz="3200" b="0" dirty="0">
                <a:solidFill>
                  <a:srgbClr val="000000"/>
                </a:solidFill>
                <a:latin typeface="Times New Roman" panose="02020603050405020304" pitchFamily="18" charset="0"/>
              </a:rPr>
              <a:t>＝</a:t>
            </a:r>
            <a:r>
              <a:rPr kumimoji="0" lang="en-US" altLang="zh-CN" sz="3200" b="0" dirty="0">
                <a:solidFill>
                  <a:srgbClr val="000000"/>
                </a:solidFill>
                <a:latin typeface="Times New Roman" panose="02020603050405020304" pitchFamily="18" charset="0"/>
              </a:rPr>
              <a:t>20</a:t>
            </a:r>
            <a:r>
              <a:rPr kumimoji="0" lang="zh-CN" altLang="en-US" sz="3200" b="0" dirty="0">
                <a:solidFill>
                  <a:srgbClr val="000000"/>
                </a:solidFill>
                <a:latin typeface="Times New Roman" panose="02020603050405020304" pitchFamily="18" charset="0"/>
              </a:rPr>
              <a:t>－</a:t>
            </a:r>
            <a:r>
              <a:rPr kumimoji="0" lang="en-US" altLang="zh-CN" sz="3200" b="0" dirty="0">
                <a:solidFill>
                  <a:srgbClr val="000000"/>
                </a:solidFill>
                <a:latin typeface="Times New Roman" panose="02020603050405020304" pitchFamily="18" charset="0"/>
              </a:rPr>
              <a:t>6</a:t>
            </a:r>
            <a:r>
              <a:rPr kumimoji="0" lang="zh-CN" altLang="en-US" sz="3200" b="0" dirty="0">
                <a:solidFill>
                  <a:srgbClr val="000000"/>
                </a:solidFill>
                <a:latin typeface="Times New Roman" panose="02020603050405020304" pitchFamily="18" charset="0"/>
              </a:rPr>
              <a:t>＝</a:t>
            </a:r>
            <a:r>
              <a:rPr kumimoji="0" lang="en-US" altLang="zh-CN" sz="3200" b="0" dirty="0">
                <a:solidFill>
                  <a:srgbClr val="000000"/>
                </a:solidFill>
                <a:latin typeface="Times New Roman" panose="02020603050405020304" pitchFamily="18" charset="0"/>
              </a:rPr>
              <a:t>14</a:t>
            </a:r>
          </a:p>
          <a:p>
            <a:pPr eaLnBrk="1" hangingPunct="1"/>
            <a:r>
              <a:rPr kumimoji="0" lang="en-US" altLang="zh-CN" sz="3200" b="0" dirty="0">
                <a:solidFill>
                  <a:srgbClr val="000000"/>
                </a:solidFill>
                <a:latin typeface="Times New Roman" panose="02020603050405020304" pitchFamily="18" charset="0"/>
              </a:rPr>
              <a:t> </a:t>
            </a:r>
            <a:r>
              <a:rPr kumimoji="0" lang="zh-CN" altLang="en-US" sz="3200" b="0" dirty="0">
                <a:solidFill>
                  <a:srgbClr val="000000"/>
                </a:solidFill>
                <a:latin typeface="Times New Roman" panose="02020603050405020304" pitchFamily="18" charset="0"/>
              </a:rPr>
              <a:t>＝ </a:t>
            </a:r>
            <a:r>
              <a:rPr kumimoji="0" lang="en-US" altLang="zh-CN" sz="3200" b="0" dirty="0">
                <a:solidFill>
                  <a:srgbClr val="000000"/>
                </a:solidFill>
                <a:latin typeface="Times New Roman" panose="02020603050405020304" pitchFamily="18" charset="0"/>
              </a:rPr>
              <a:t>P</a:t>
            </a:r>
            <a:r>
              <a:rPr kumimoji="0" lang="en-US" altLang="zh-CN" sz="3200" b="0" baseline="-25000" dirty="0">
                <a:solidFill>
                  <a:srgbClr val="000000"/>
                </a:solidFill>
                <a:latin typeface="Times New Roman" panose="02020603050405020304" pitchFamily="18" charset="0"/>
              </a:rPr>
              <a:t>3</a:t>
            </a:r>
            <a:r>
              <a:rPr kumimoji="0" lang="zh-CN" altLang="en-US" sz="3200" b="0" dirty="0">
                <a:solidFill>
                  <a:srgbClr val="000000"/>
                </a:solidFill>
                <a:latin typeface="Times New Roman" panose="02020603050405020304" pitchFamily="18" charset="0"/>
              </a:rPr>
              <a:t> － </a:t>
            </a:r>
            <a:r>
              <a:rPr kumimoji="0" lang="en-US" altLang="zh-CN" sz="3200" b="0" dirty="0">
                <a:solidFill>
                  <a:srgbClr val="000000"/>
                </a:solidFill>
                <a:latin typeface="Times New Roman" panose="02020603050405020304" pitchFamily="18" charset="0"/>
              </a:rPr>
              <a:t>P</a:t>
            </a:r>
            <a:r>
              <a:rPr kumimoji="0" lang="en-US" altLang="zh-CN" sz="3200" b="0" baseline="-25000" dirty="0">
                <a:solidFill>
                  <a:srgbClr val="000000"/>
                </a:solidFill>
                <a:latin typeface="Times New Roman" panose="02020603050405020304" pitchFamily="18" charset="0"/>
              </a:rPr>
              <a:t>2</a:t>
            </a:r>
            <a:r>
              <a:rPr kumimoji="0" lang="zh-CN" altLang="en-US" sz="3200" b="0" dirty="0">
                <a:solidFill>
                  <a:srgbClr val="000000"/>
                </a:solidFill>
                <a:latin typeface="Times New Roman" panose="02020603050405020304" pitchFamily="18" charset="0"/>
              </a:rPr>
              <a:t> ＝ </a:t>
            </a:r>
            <a:r>
              <a:rPr kumimoji="0" lang="en-US" altLang="zh-CN" sz="3200" b="0" dirty="0">
                <a:solidFill>
                  <a:srgbClr val="000000"/>
                </a:solidFill>
                <a:latin typeface="Times New Roman" panose="02020603050405020304" pitchFamily="18" charset="0"/>
              </a:rPr>
              <a:t>56</a:t>
            </a:r>
            <a:r>
              <a:rPr kumimoji="0" lang="zh-CN" altLang="en-US" sz="3200" b="0" dirty="0">
                <a:solidFill>
                  <a:srgbClr val="000000"/>
                </a:solidFill>
                <a:latin typeface="Times New Roman" panose="02020603050405020304" pitchFamily="18" charset="0"/>
              </a:rPr>
              <a:t> － </a:t>
            </a:r>
            <a:r>
              <a:rPr kumimoji="0" lang="en-US" altLang="zh-CN" sz="3200" b="0" dirty="0">
                <a:solidFill>
                  <a:srgbClr val="000000"/>
                </a:solidFill>
                <a:latin typeface="Times New Roman" panose="02020603050405020304" pitchFamily="18" charset="0"/>
              </a:rPr>
              <a:t>42</a:t>
            </a:r>
            <a:r>
              <a:rPr kumimoji="0" lang="zh-CN" altLang="en-US" sz="3200" b="0" dirty="0">
                <a:solidFill>
                  <a:srgbClr val="000000"/>
                </a:solidFill>
                <a:latin typeface="Times New Roman" panose="02020603050405020304" pitchFamily="18" charset="0"/>
              </a:rPr>
              <a:t> ＝ </a:t>
            </a:r>
            <a:r>
              <a:rPr kumimoji="0" lang="en-US" altLang="zh-CN" sz="3200" b="0" dirty="0">
                <a:solidFill>
                  <a:srgbClr val="000000"/>
                </a:solidFill>
                <a:latin typeface="Times New Roman" panose="02020603050405020304" pitchFamily="18" charset="0"/>
              </a:rPr>
              <a:t>14</a:t>
            </a:r>
          </a:p>
        </p:txBody>
      </p:sp>
    </p:spTree>
    <p:extLst>
      <p:ext uri="{BB962C8B-B14F-4D97-AF65-F5344CB8AC3E}">
        <p14:creationId xmlns:p14="http://schemas.microsoft.com/office/powerpoint/2010/main" val="1680549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repeatCount="3000" fill="hold" nodeType="afterEffect">
                                  <p:stCondLst>
                                    <p:cond delay="50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childTnLst>
                          </p:cTn>
                        </p:par>
                        <p:par>
                          <p:cTn id="13" fill="hold">
                            <p:stCondLst>
                              <p:cond delay="2500"/>
                            </p:stCondLst>
                            <p:childTnLst>
                              <p:par>
                                <p:cTn id="14" presetID="22" presetClass="entr" presetSubtype="8" repeatCount="2000" fill="hold" nodeType="afterEffect">
                                  <p:stCondLst>
                                    <p:cond delay="1000"/>
                                  </p:stCondLst>
                                  <p:childTnLst>
                                    <p:set>
                                      <p:cBhvr>
                                        <p:cTn id="15" dur="1" fill="hold">
                                          <p:stCondLst>
                                            <p:cond delay="0"/>
                                          </p:stCondLst>
                                        </p:cTn>
                                        <p:tgtEl>
                                          <p:spTgt spid="55"/>
                                        </p:tgtEl>
                                        <p:attrNameLst>
                                          <p:attrName>style.visibility</p:attrName>
                                        </p:attrNameLst>
                                      </p:cBhvr>
                                      <p:to>
                                        <p:strVal val="visible"/>
                                      </p:to>
                                    </p:set>
                                    <p:animEffect transition="in" filter="wipe(left)">
                                      <p:cBhvr>
                                        <p:cTn id="16" dur="500"/>
                                        <p:tgtEl>
                                          <p:spTgt spid="5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106"/>
                                        </p:tgtEl>
                                        <p:attrNameLst>
                                          <p:attrName>style.visibility</p:attrName>
                                        </p:attrNameLst>
                                      </p:cBhvr>
                                      <p:to>
                                        <p:strVal val="visible"/>
                                      </p:to>
                                    </p:set>
                                    <p:anim calcmode="lin" valueType="num">
                                      <p:cBhvr additive="base">
                                        <p:cTn id="21" dur="500" fill="hold"/>
                                        <p:tgtEl>
                                          <p:spTgt spid="106"/>
                                        </p:tgtEl>
                                        <p:attrNameLst>
                                          <p:attrName>ppt_x</p:attrName>
                                        </p:attrNameLst>
                                      </p:cBhvr>
                                      <p:tavLst>
                                        <p:tav tm="0">
                                          <p:val>
                                            <p:strVal val="#ppt_x"/>
                                          </p:val>
                                        </p:tav>
                                        <p:tav tm="100000">
                                          <p:val>
                                            <p:strVal val="#ppt_x"/>
                                          </p:val>
                                        </p:tav>
                                      </p:tavLst>
                                    </p:anim>
                                    <p:anim calcmode="lin" valueType="num">
                                      <p:cBhvr additive="base">
                                        <p:cTn id="22" dur="500" fill="hold"/>
                                        <p:tgtEl>
                                          <p:spTgt spid="106"/>
                                        </p:tgtEl>
                                        <p:attrNameLst>
                                          <p:attrName>ppt_y</p:attrName>
                                        </p:attrNameLst>
                                      </p:cBhvr>
                                      <p:tavLst>
                                        <p:tav tm="0">
                                          <p:val>
                                            <p:strVal val="0-#ppt_h/2"/>
                                          </p:val>
                                        </p:tav>
                                        <p:tav tm="100000">
                                          <p:val>
                                            <p:strVal val="#ppt_y"/>
                                          </p:val>
                                        </p:tav>
                                      </p:tavLst>
                                    </p:anim>
                                  </p:childTnLst>
                                </p:cTn>
                              </p:par>
                            </p:childTnLst>
                          </p:cTn>
                        </p:par>
                        <p:par>
                          <p:cTn id="23" fill="hold">
                            <p:stCondLst>
                              <p:cond delay="500"/>
                            </p:stCondLst>
                            <p:childTnLst>
                              <p:par>
                                <p:cTn id="24" presetID="22" presetClass="entr" presetSubtype="4" repeatCount="3000" fill="hold" nodeType="afterEffect">
                                  <p:stCondLst>
                                    <p:cond delay="500"/>
                                  </p:stCondLst>
                                  <p:childTnLst>
                                    <p:set>
                                      <p:cBhvr>
                                        <p:cTn id="25" dur="1" fill="hold">
                                          <p:stCondLst>
                                            <p:cond delay="0"/>
                                          </p:stCondLst>
                                        </p:cTn>
                                        <p:tgtEl>
                                          <p:spTgt spid="103"/>
                                        </p:tgtEl>
                                        <p:attrNameLst>
                                          <p:attrName>style.visibility</p:attrName>
                                        </p:attrNameLst>
                                      </p:cBhvr>
                                      <p:to>
                                        <p:strVal val="visible"/>
                                      </p:to>
                                    </p:set>
                                    <p:animEffect transition="in" filter="wipe(down)">
                                      <p:cBhvr>
                                        <p:cTn id="26"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06"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EA7C4F0A-2B65-4B93-A438-8487E1326C68}"/>
              </a:ext>
            </a:extLst>
          </p:cNvPr>
          <p:cNvSpPr txBox="1">
            <a:spLocks noChangeArrowheads="1"/>
          </p:cNvSpPr>
          <p:nvPr/>
        </p:nvSpPr>
        <p:spPr bwMode="auto">
          <a:xfrm>
            <a:off x="7452296" y="2564755"/>
            <a:ext cx="1454150"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不允许发送</a:t>
            </a:r>
          </a:p>
        </p:txBody>
      </p:sp>
      <p:sp>
        <p:nvSpPr>
          <p:cNvPr id="3" name="Text Box 4">
            <a:extLst>
              <a:ext uri="{FF2B5EF4-FFF2-40B4-BE49-F238E27FC236}">
                <a16:creationId xmlns:a16="http://schemas.microsoft.com/office/drawing/2014/main" id="{EC43ABC9-4ED3-4A86-8A0C-1914021DDC98}"/>
              </a:ext>
            </a:extLst>
          </p:cNvPr>
          <p:cNvSpPr txBox="1">
            <a:spLocks noChangeArrowheads="1"/>
          </p:cNvSpPr>
          <p:nvPr/>
        </p:nvSpPr>
        <p:spPr bwMode="auto">
          <a:xfrm>
            <a:off x="106934" y="2582218"/>
            <a:ext cx="1200150" cy="7016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已发送并</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收到确认</a:t>
            </a:r>
          </a:p>
        </p:txBody>
      </p:sp>
      <p:sp>
        <p:nvSpPr>
          <p:cNvPr id="4" name="Line 5">
            <a:extLst>
              <a:ext uri="{FF2B5EF4-FFF2-40B4-BE49-F238E27FC236}">
                <a16:creationId xmlns:a16="http://schemas.microsoft.com/office/drawing/2014/main" id="{E77A0A84-BBAC-4191-886D-2A251C31C566}"/>
              </a:ext>
            </a:extLst>
          </p:cNvPr>
          <p:cNvSpPr>
            <a:spLocks noChangeShapeType="1"/>
          </p:cNvSpPr>
          <p:nvPr/>
        </p:nvSpPr>
        <p:spPr bwMode="auto">
          <a:xfrm>
            <a:off x="1442021" y="1899593"/>
            <a:ext cx="5761038" cy="0"/>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 name="Text Box 6">
            <a:extLst>
              <a:ext uri="{FF2B5EF4-FFF2-40B4-BE49-F238E27FC236}">
                <a16:creationId xmlns:a16="http://schemas.microsoft.com/office/drawing/2014/main" id="{F4E44C0D-A4D1-4400-97BD-D538AB7CFA97}"/>
              </a:ext>
            </a:extLst>
          </p:cNvPr>
          <p:cNvSpPr txBox="1">
            <a:spLocks noChangeArrowheads="1"/>
          </p:cNvSpPr>
          <p:nvPr/>
        </p:nvSpPr>
        <p:spPr bwMode="auto">
          <a:xfrm>
            <a:off x="2843784" y="1556693"/>
            <a:ext cx="3743325"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A </a:t>
            </a: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的发送窗口 </a:t>
            </a: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 </a:t>
            </a: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可用窗口＝</a:t>
            </a: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20</a:t>
            </a:r>
          </a:p>
        </p:txBody>
      </p:sp>
      <p:sp>
        <p:nvSpPr>
          <p:cNvPr id="6" name="Text Box 7">
            <a:extLst>
              <a:ext uri="{FF2B5EF4-FFF2-40B4-BE49-F238E27FC236}">
                <a16:creationId xmlns:a16="http://schemas.microsoft.com/office/drawing/2014/main" id="{5B5D62E8-20A6-4066-A674-21A2040F0B7D}"/>
              </a:ext>
            </a:extLst>
          </p:cNvPr>
          <p:cNvSpPr txBox="1">
            <a:spLocks noChangeArrowheads="1"/>
          </p:cNvSpPr>
          <p:nvPr/>
        </p:nvSpPr>
        <p:spPr bwMode="auto">
          <a:xfrm>
            <a:off x="3345434" y="2815580"/>
            <a:ext cx="1962150"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允许发送的序号</a:t>
            </a:r>
          </a:p>
        </p:txBody>
      </p:sp>
      <p:sp>
        <p:nvSpPr>
          <p:cNvPr id="7" name="Rectangle 8">
            <a:extLst>
              <a:ext uri="{FF2B5EF4-FFF2-40B4-BE49-F238E27FC236}">
                <a16:creationId xmlns:a16="http://schemas.microsoft.com/office/drawing/2014/main" id="{15826B4A-D057-4810-8973-14445AC52C4C}"/>
              </a:ext>
            </a:extLst>
          </p:cNvPr>
          <p:cNvSpPr>
            <a:spLocks noChangeArrowheads="1"/>
          </p:cNvSpPr>
          <p:nvPr/>
        </p:nvSpPr>
        <p:spPr bwMode="auto">
          <a:xfrm>
            <a:off x="1442021" y="2067868"/>
            <a:ext cx="5767388" cy="649287"/>
          </a:xfrm>
          <a:prstGeom prst="rect">
            <a:avLst/>
          </a:prstGeom>
          <a:solidFill>
            <a:srgbClr val="99CCFF"/>
          </a:solidFill>
          <a:ln>
            <a:noFill/>
          </a:ln>
          <a:effectLst>
            <a:outerShdw dist="35921" dir="2700000" algn="ctr" rotWithShape="0">
              <a:srgbClr val="578963"/>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8" name="Rectangle 9">
            <a:extLst>
              <a:ext uri="{FF2B5EF4-FFF2-40B4-BE49-F238E27FC236}">
                <a16:creationId xmlns:a16="http://schemas.microsoft.com/office/drawing/2014/main" id="{D35349BE-CB19-4B23-9AE5-31BF77F03F6D}"/>
              </a:ext>
            </a:extLst>
          </p:cNvPr>
          <p:cNvSpPr>
            <a:spLocks noChangeArrowheads="1"/>
          </p:cNvSpPr>
          <p:nvPr/>
        </p:nvSpPr>
        <p:spPr bwMode="auto">
          <a:xfrm>
            <a:off x="37084" y="2283768"/>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26</a:t>
            </a:r>
          </a:p>
        </p:txBody>
      </p:sp>
      <p:sp>
        <p:nvSpPr>
          <p:cNvPr id="9" name="Rectangle 10">
            <a:extLst>
              <a:ext uri="{FF2B5EF4-FFF2-40B4-BE49-F238E27FC236}">
                <a16:creationId xmlns:a16="http://schemas.microsoft.com/office/drawing/2014/main" id="{DED18A5E-D0EA-4D82-95B7-5AB1504C1218}"/>
              </a:ext>
            </a:extLst>
          </p:cNvPr>
          <p:cNvSpPr>
            <a:spLocks noChangeArrowheads="1"/>
          </p:cNvSpPr>
          <p:nvPr/>
        </p:nvSpPr>
        <p:spPr bwMode="auto">
          <a:xfrm>
            <a:off x="326009" y="2282180"/>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27</a:t>
            </a:r>
          </a:p>
        </p:txBody>
      </p:sp>
      <p:sp>
        <p:nvSpPr>
          <p:cNvPr id="10" name="Rectangle 11">
            <a:extLst>
              <a:ext uri="{FF2B5EF4-FFF2-40B4-BE49-F238E27FC236}">
                <a16:creationId xmlns:a16="http://schemas.microsoft.com/office/drawing/2014/main" id="{C94C7FCC-AD90-4D79-B8B6-BAF8911B41A1}"/>
              </a:ext>
            </a:extLst>
          </p:cNvPr>
          <p:cNvSpPr>
            <a:spLocks noChangeArrowheads="1"/>
          </p:cNvSpPr>
          <p:nvPr/>
        </p:nvSpPr>
        <p:spPr bwMode="auto">
          <a:xfrm>
            <a:off x="614934" y="2280593"/>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28</a:t>
            </a:r>
          </a:p>
        </p:txBody>
      </p:sp>
      <p:sp>
        <p:nvSpPr>
          <p:cNvPr id="11" name="Rectangle 12">
            <a:extLst>
              <a:ext uri="{FF2B5EF4-FFF2-40B4-BE49-F238E27FC236}">
                <a16:creationId xmlns:a16="http://schemas.microsoft.com/office/drawing/2014/main" id="{53B692F9-A7B9-44CB-8D78-A61DED860DF1}"/>
              </a:ext>
            </a:extLst>
          </p:cNvPr>
          <p:cNvSpPr>
            <a:spLocks noChangeArrowheads="1"/>
          </p:cNvSpPr>
          <p:nvPr/>
        </p:nvSpPr>
        <p:spPr bwMode="auto">
          <a:xfrm>
            <a:off x="903859" y="2279005"/>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29</a:t>
            </a:r>
          </a:p>
        </p:txBody>
      </p:sp>
      <p:sp>
        <p:nvSpPr>
          <p:cNvPr id="12" name="Rectangle 13">
            <a:extLst>
              <a:ext uri="{FF2B5EF4-FFF2-40B4-BE49-F238E27FC236}">
                <a16:creationId xmlns:a16="http://schemas.microsoft.com/office/drawing/2014/main" id="{56F9BF6A-E4F6-4DF5-AFAB-5393F4E112CF}"/>
              </a:ext>
            </a:extLst>
          </p:cNvPr>
          <p:cNvSpPr>
            <a:spLocks noChangeArrowheads="1"/>
          </p:cNvSpPr>
          <p:nvPr/>
        </p:nvSpPr>
        <p:spPr bwMode="auto">
          <a:xfrm>
            <a:off x="1192784" y="2277418"/>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30</a:t>
            </a:r>
          </a:p>
        </p:txBody>
      </p:sp>
      <p:sp>
        <p:nvSpPr>
          <p:cNvPr id="13" name="Rectangle 14">
            <a:extLst>
              <a:ext uri="{FF2B5EF4-FFF2-40B4-BE49-F238E27FC236}">
                <a16:creationId xmlns:a16="http://schemas.microsoft.com/office/drawing/2014/main" id="{7DAC5C82-B8E5-4683-B1A9-DBC24563E59A}"/>
              </a:ext>
            </a:extLst>
          </p:cNvPr>
          <p:cNvSpPr>
            <a:spLocks noChangeArrowheads="1"/>
          </p:cNvSpPr>
          <p:nvPr/>
        </p:nvSpPr>
        <p:spPr bwMode="auto">
          <a:xfrm>
            <a:off x="1481709" y="2275830"/>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31</a:t>
            </a:r>
          </a:p>
        </p:txBody>
      </p:sp>
      <p:sp>
        <p:nvSpPr>
          <p:cNvPr id="14" name="Rectangle 15">
            <a:extLst>
              <a:ext uri="{FF2B5EF4-FFF2-40B4-BE49-F238E27FC236}">
                <a16:creationId xmlns:a16="http://schemas.microsoft.com/office/drawing/2014/main" id="{457433D5-3495-4AFB-82FC-05FB921E7F7B}"/>
              </a:ext>
            </a:extLst>
          </p:cNvPr>
          <p:cNvSpPr>
            <a:spLocks noChangeArrowheads="1"/>
          </p:cNvSpPr>
          <p:nvPr/>
        </p:nvSpPr>
        <p:spPr bwMode="auto">
          <a:xfrm>
            <a:off x="1770634" y="2274243"/>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32</a:t>
            </a:r>
          </a:p>
        </p:txBody>
      </p:sp>
      <p:sp>
        <p:nvSpPr>
          <p:cNvPr id="15" name="Rectangle 16">
            <a:extLst>
              <a:ext uri="{FF2B5EF4-FFF2-40B4-BE49-F238E27FC236}">
                <a16:creationId xmlns:a16="http://schemas.microsoft.com/office/drawing/2014/main" id="{A215E220-F770-430D-ACDE-29E209DFBC0C}"/>
              </a:ext>
            </a:extLst>
          </p:cNvPr>
          <p:cNvSpPr>
            <a:spLocks noChangeArrowheads="1"/>
          </p:cNvSpPr>
          <p:nvPr/>
        </p:nvSpPr>
        <p:spPr bwMode="auto">
          <a:xfrm>
            <a:off x="2059559" y="2272655"/>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33</a:t>
            </a:r>
          </a:p>
        </p:txBody>
      </p:sp>
      <p:sp>
        <p:nvSpPr>
          <p:cNvPr id="16" name="Rectangle 17">
            <a:extLst>
              <a:ext uri="{FF2B5EF4-FFF2-40B4-BE49-F238E27FC236}">
                <a16:creationId xmlns:a16="http://schemas.microsoft.com/office/drawing/2014/main" id="{1BBCBE35-C073-4C94-88FC-57E8F93BA80D}"/>
              </a:ext>
            </a:extLst>
          </p:cNvPr>
          <p:cNvSpPr>
            <a:spLocks noChangeArrowheads="1"/>
          </p:cNvSpPr>
          <p:nvPr/>
        </p:nvSpPr>
        <p:spPr bwMode="auto">
          <a:xfrm>
            <a:off x="2348484" y="2271068"/>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34</a:t>
            </a:r>
          </a:p>
        </p:txBody>
      </p:sp>
      <p:sp>
        <p:nvSpPr>
          <p:cNvPr id="17" name="Rectangle 18">
            <a:extLst>
              <a:ext uri="{FF2B5EF4-FFF2-40B4-BE49-F238E27FC236}">
                <a16:creationId xmlns:a16="http://schemas.microsoft.com/office/drawing/2014/main" id="{935B6D95-AF09-40C0-87E9-EBEB62402138}"/>
              </a:ext>
            </a:extLst>
          </p:cNvPr>
          <p:cNvSpPr>
            <a:spLocks noChangeArrowheads="1"/>
          </p:cNvSpPr>
          <p:nvPr/>
        </p:nvSpPr>
        <p:spPr bwMode="auto">
          <a:xfrm>
            <a:off x="2637409" y="2269480"/>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35</a:t>
            </a:r>
          </a:p>
        </p:txBody>
      </p:sp>
      <p:sp>
        <p:nvSpPr>
          <p:cNvPr id="18" name="Rectangle 19">
            <a:extLst>
              <a:ext uri="{FF2B5EF4-FFF2-40B4-BE49-F238E27FC236}">
                <a16:creationId xmlns:a16="http://schemas.microsoft.com/office/drawing/2014/main" id="{AC69FF3E-D260-4935-9B5A-0BEF62F39B6F}"/>
              </a:ext>
            </a:extLst>
          </p:cNvPr>
          <p:cNvSpPr>
            <a:spLocks noChangeArrowheads="1"/>
          </p:cNvSpPr>
          <p:nvPr/>
        </p:nvSpPr>
        <p:spPr bwMode="auto">
          <a:xfrm>
            <a:off x="2926334" y="2267893"/>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36</a:t>
            </a:r>
          </a:p>
        </p:txBody>
      </p:sp>
      <p:sp>
        <p:nvSpPr>
          <p:cNvPr id="19" name="Rectangle 20">
            <a:extLst>
              <a:ext uri="{FF2B5EF4-FFF2-40B4-BE49-F238E27FC236}">
                <a16:creationId xmlns:a16="http://schemas.microsoft.com/office/drawing/2014/main" id="{639A322A-3632-44BC-A597-5DB2176C7EAC}"/>
              </a:ext>
            </a:extLst>
          </p:cNvPr>
          <p:cNvSpPr>
            <a:spLocks noChangeArrowheads="1"/>
          </p:cNvSpPr>
          <p:nvPr/>
        </p:nvSpPr>
        <p:spPr bwMode="auto">
          <a:xfrm>
            <a:off x="3215259" y="2266305"/>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37</a:t>
            </a:r>
          </a:p>
        </p:txBody>
      </p:sp>
      <p:sp>
        <p:nvSpPr>
          <p:cNvPr id="20" name="Rectangle 21">
            <a:extLst>
              <a:ext uri="{FF2B5EF4-FFF2-40B4-BE49-F238E27FC236}">
                <a16:creationId xmlns:a16="http://schemas.microsoft.com/office/drawing/2014/main" id="{9DB4ED71-FF2D-4E8D-AF90-55CB4DF9994A}"/>
              </a:ext>
            </a:extLst>
          </p:cNvPr>
          <p:cNvSpPr>
            <a:spLocks noChangeArrowheads="1"/>
          </p:cNvSpPr>
          <p:nvPr/>
        </p:nvSpPr>
        <p:spPr bwMode="auto">
          <a:xfrm>
            <a:off x="3504184" y="2264718"/>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38</a:t>
            </a:r>
          </a:p>
        </p:txBody>
      </p:sp>
      <p:sp>
        <p:nvSpPr>
          <p:cNvPr id="21" name="Rectangle 22">
            <a:extLst>
              <a:ext uri="{FF2B5EF4-FFF2-40B4-BE49-F238E27FC236}">
                <a16:creationId xmlns:a16="http://schemas.microsoft.com/office/drawing/2014/main" id="{A21F65F8-8190-41A3-B04C-169C4F0876D0}"/>
              </a:ext>
            </a:extLst>
          </p:cNvPr>
          <p:cNvSpPr>
            <a:spLocks noChangeArrowheads="1"/>
          </p:cNvSpPr>
          <p:nvPr/>
        </p:nvSpPr>
        <p:spPr bwMode="auto">
          <a:xfrm>
            <a:off x="3793109" y="2263130"/>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39</a:t>
            </a:r>
          </a:p>
        </p:txBody>
      </p:sp>
      <p:sp>
        <p:nvSpPr>
          <p:cNvPr id="22" name="Rectangle 23">
            <a:extLst>
              <a:ext uri="{FF2B5EF4-FFF2-40B4-BE49-F238E27FC236}">
                <a16:creationId xmlns:a16="http://schemas.microsoft.com/office/drawing/2014/main" id="{8562C67E-00F2-4C18-B5E2-B9CC749A4207}"/>
              </a:ext>
            </a:extLst>
          </p:cNvPr>
          <p:cNvSpPr>
            <a:spLocks noChangeArrowheads="1"/>
          </p:cNvSpPr>
          <p:nvPr/>
        </p:nvSpPr>
        <p:spPr bwMode="auto">
          <a:xfrm>
            <a:off x="4082034" y="2261543"/>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40</a:t>
            </a:r>
          </a:p>
        </p:txBody>
      </p:sp>
      <p:sp>
        <p:nvSpPr>
          <p:cNvPr id="23" name="Rectangle 24">
            <a:extLst>
              <a:ext uri="{FF2B5EF4-FFF2-40B4-BE49-F238E27FC236}">
                <a16:creationId xmlns:a16="http://schemas.microsoft.com/office/drawing/2014/main" id="{F44CD921-D342-4786-8067-0902C8227349}"/>
              </a:ext>
            </a:extLst>
          </p:cNvPr>
          <p:cNvSpPr>
            <a:spLocks noChangeArrowheads="1"/>
          </p:cNvSpPr>
          <p:nvPr/>
        </p:nvSpPr>
        <p:spPr bwMode="auto">
          <a:xfrm>
            <a:off x="4370959" y="2259955"/>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41</a:t>
            </a:r>
          </a:p>
        </p:txBody>
      </p:sp>
      <p:sp>
        <p:nvSpPr>
          <p:cNvPr id="24" name="Rectangle 25">
            <a:extLst>
              <a:ext uri="{FF2B5EF4-FFF2-40B4-BE49-F238E27FC236}">
                <a16:creationId xmlns:a16="http://schemas.microsoft.com/office/drawing/2014/main" id="{F02C0590-A137-4FB0-A41B-DD82718EB8C2}"/>
              </a:ext>
            </a:extLst>
          </p:cNvPr>
          <p:cNvSpPr>
            <a:spLocks noChangeArrowheads="1"/>
          </p:cNvSpPr>
          <p:nvPr/>
        </p:nvSpPr>
        <p:spPr bwMode="auto">
          <a:xfrm>
            <a:off x="4659884" y="2258368"/>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42</a:t>
            </a:r>
          </a:p>
        </p:txBody>
      </p:sp>
      <p:sp>
        <p:nvSpPr>
          <p:cNvPr id="25" name="Rectangle 26">
            <a:extLst>
              <a:ext uri="{FF2B5EF4-FFF2-40B4-BE49-F238E27FC236}">
                <a16:creationId xmlns:a16="http://schemas.microsoft.com/office/drawing/2014/main" id="{12A82F40-ABCF-4E0A-876C-DC8E796366BF}"/>
              </a:ext>
            </a:extLst>
          </p:cNvPr>
          <p:cNvSpPr>
            <a:spLocks noChangeArrowheads="1"/>
          </p:cNvSpPr>
          <p:nvPr/>
        </p:nvSpPr>
        <p:spPr bwMode="auto">
          <a:xfrm>
            <a:off x="4948809" y="2256780"/>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43</a:t>
            </a:r>
          </a:p>
        </p:txBody>
      </p:sp>
      <p:sp>
        <p:nvSpPr>
          <p:cNvPr id="26" name="Rectangle 27">
            <a:extLst>
              <a:ext uri="{FF2B5EF4-FFF2-40B4-BE49-F238E27FC236}">
                <a16:creationId xmlns:a16="http://schemas.microsoft.com/office/drawing/2014/main" id="{30089486-FCB0-4B35-A242-640B0DCE94A5}"/>
              </a:ext>
            </a:extLst>
          </p:cNvPr>
          <p:cNvSpPr>
            <a:spLocks noChangeArrowheads="1"/>
          </p:cNvSpPr>
          <p:nvPr/>
        </p:nvSpPr>
        <p:spPr bwMode="auto">
          <a:xfrm>
            <a:off x="5237734" y="2255193"/>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44</a:t>
            </a:r>
          </a:p>
        </p:txBody>
      </p:sp>
      <p:sp>
        <p:nvSpPr>
          <p:cNvPr id="27" name="Rectangle 28">
            <a:extLst>
              <a:ext uri="{FF2B5EF4-FFF2-40B4-BE49-F238E27FC236}">
                <a16:creationId xmlns:a16="http://schemas.microsoft.com/office/drawing/2014/main" id="{A2F75B6B-F1A9-4C2E-8330-6251277721FC}"/>
              </a:ext>
            </a:extLst>
          </p:cNvPr>
          <p:cNvSpPr>
            <a:spLocks noChangeArrowheads="1"/>
          </p:cNvSpPr>
          <p:nvPr/>
        </p:nvSpPr>
        <p:spPr bwMode="auto">
          <a:xfrm>
            <a:off x="5526659" y="2253605"/>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45</a:t>
            </a:r>
          </a:p>
        </p:txBody>
      </p:sp>
      <p:sp>
        <p:nvSpPr>
          <p:cNvPr id="28" name="Rectangle 29">
            <a:extLst>
              <a:ext uri="{FF2B5EF4-FFF2-40B4-BE49-F238E27FC236}">
                <a16:creationId xmlns:a16="http://schemas.microsoft.com/office/drawing/2014/main" id="{A2D1A569-03C5-4988-AF65-6E2767878A28}"/>
              </a:ext>
            </a:extLst>
          </p:cNvPr>
          <p:cNvSpPr>
            <a:spLocks noChangeArrowheads="1"/>
          </p:cNvSpPr>
          <p:nvPr/>
        </p:nvSpPr>
        <p:spPr bwMode="auto">
          <a:xfrm>
            <a:off x="5815584" y="2252018"/>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46</a:t>
            </a:r>
          </a:p>
        </p:txBody>
      </p:sp>
      <p:sp>
        <p:nvSpPr>
          <p:cNvPr id="29" name="Rectangle 30">
            <a:extLst>
              <a:ext uri="{FF2B5EF4-FFF2-40B4-BE49-F238E27FC236}">
                <a16:creationId xmlns:a16="http://schemas.microsoft.com/office/drawing/2014/main" id="{71081AA0-71F1-4594-ABB6-8B16BB6E1672}"/>
              </a:ext>
            </a:extLst>
          </p:cNvPr>
          <p:cNvSpPr>
            <a:spLocks noChangeArrowheads="1"/>
          </p:cNvSpPr>
          <p:nvPr/>
        </p:nvSpPr>
        <p:spPr bwMode="auto">
          <a:xfrm>
            <a:off x="6104509" y="2250430"/>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47</a:t>
            </a:r>
          </a:p>
        </p:txBody>
      </p:sp>
      <p:sp>
        <p:nvSpPr>
          <p:cNvPr id="30" name="Rectangle 31">
            <a:extLst>
              <a:ext uri="{FF2B5EF4-FFF2-40B4-BE49-F238E27FC236}">
                <a16:creationId xmlns:a16="http://schemas.microsoft.com/office/drawing/2014/main" id="{9320AF82-0EF2-4090-AA25-C114556D24B2}"/>
              </a:ext>
            </a:extLst>
          </p:cNvPr>
          <p:cNvSpPr>
            <a:spLocks noChangeArrowheads="1"/>
          </p:cNvSpPr>
          <p:nvPr/>
        </p:nvSpPr>
        <p:spPr bwMode="auto">
          <a:xfrm>
            <a:off x="6393434" y="2248843"/>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48</a:t>
            </a:r>
          </a:p>
        </p:txBody>
      </p:sp>
      <p:sp>
        <p:nvSpPr>
          <p:cNvPr id="31" name="Rectangle 32">
            <a:extLst>
              <a:ext uri="{FF2B5EF4-FFF2-40B4-BE49-F238E27FC236}">
                <a16:creationId xmlns:a16="http://schemas.microsoft.com/office/drawing/2014/main" id="{BE1D1F8A-3A58-4807-92F6-E960E930F8FE}"/>
              </a:ext>
            </a:extLst>
          </p:cNvPr>
          <p:cNvSpPr>
            <a:spLocks noChangeArrowheads="1"/>
          </p:cNvSpPr>
          <p:nvPr/>
        </p:nvSpPr>
        <p:spPr bwMode="auto">
          <a:xfrm>
            <a:off x="6682359" y="2247255"/>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49</a:t>
            </a:r>
          </a:p>
        </p:txBody>
      </p:sp>
      <p:sp>
        <p:nvSpPr>
          <p:cNvPr id="32" name="Rectangle 33">
            <a:extLst>
              <a:ext uri="{FF2B5EF4-FFF2-40B4-BE49-F238E27FC236}">
                <a16:creationId xmlns:a16="http://schemas.microsoft.com/office/drawing/2014/main" id="{9C57EF63-A8EC-4B2F-95AA-34B61B3A0AFF}"/>
              </a:ext>
            </a:extLst>
          </p:cNvPr>
          <p:cNvSpPr>
            <a:spLocks noChangeArrowheads="1"/>
          </p:cNvSpPr>
          <p:nvPr/>
        </p:nvSpPr>
        <p:spPr bwMode="auto">
          <a:xfrm>
            <a:off x="6971284" y="2245668"/>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50</a:t>
            </a:r>
          </a:p>
        </p:txBody>
      </p:sp>
      <p:sp>
        <p:nvSpPr>
          <p:cNvPr id="33" name="Rectangle 34">
            <a:extLst>
              <a:ext uri="{FF2B5EF4-FFF2-40B4-BE49-F238E27FC236}">
                <a16:creationId xmlns:a16="http://schemas.microsoft.com/office/drawing/2014/main" id="{AFB1A8EA-5CFF-4B0C-81C9-158A2F257BED}"/>
              </a:ext>
            </a:extLst>
          </p:cNvPr>
          <p:cNvSpPr>
            <a:spLocks noChangeArrowheads="1"/>
          </p:cNvSpPr>
          <p:nvPr/>
        </p:nvSpPr>
        <p:spPr bwMode="auto">
          <a:xfrm>
            <a:off x="7260209" y="2244080"/>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51</a:t>
            </a:r>
          </a:p>
        </p:txBody>
      </p:sp>
      <p:sp>
        <p:nvSpPr>
          <p:cNvPr id="34" name="Rectangle 35">
            <a:extLst>
              <a:ext uri="{FF2B5EF4-FFF2-40B4-BE49-F238E27FC236}">
                <a16:creationId xmlns:a16="http://schemas.microsoft.com/office/drawing/2014/main" id="{60CD8420-1ED5-45F8-AF37-76F1342DA79E}"/>
              </a:ext>
            </a:extLst>
          </p:cNvPr>
          <p:cNvSpPr>
            <a:spLocks noChangeArrowheads="1"/>
          </p:cNvSpPr>
          <p:nvPr/>
        </p:nvSpPr>
        <p:spPr bwMode="auto">
          <a:xfrm>
            <a:off x="7549134" y="2242493"/>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52</a:t>
            </a:r>
          </a:p>
        </p:txBody>
      </p:sp>
      <p:sp>
        <p:nvSpPr>
          <p:cNvPr id="35" name="Rectangle 36">
            <a:extLst>
              <a:ext uri="{FF2B5EF4-FFF2-40B4-BE49-F238E27FC236}">
                <a16:creationId xmlns:a16="http://schemas.microsoft.com/office/drawing/2014/main" id="{F22796F3-3C16-4BCD-855F-4C6B01EA34E4}"/>
              </a:ext>
            </a:extLst>
          </p:cNvPr>
          <p:cNvSpPr>
            <a:spLocks noChangeArrowheads="1"/>
          </p:cNvSpPr>
          <p:nvPr/>
        </p:nvSpPr>
        <p:spPr bwMode="auto">
          <a:xfrm>
            <a:off x="7838059" y="2240905"/>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53</a:t>
            </a:r>
          </a:p>
        </p:txBody>
      </p:sp>
      <p:sp>
        <p:nvSpPr>
          <p:cNvPr id="36" name="Rectangle 37">
            <a:extLst>
              <a:ext uri="{FF2B5EF4-FFF2-40B4-BE49-F238E27FC236}">
                <a16:creationId xmlns:a16="http://schemas.microsoft.com/office/drawing/2014/main" id="{5486B414-7297-4D80-BD15-AC210705B589}"/>
              </a:ext>
            </a:extLst>
          </p:cNvPr>
          <p:cNvSpPr>
            <a:spLocks noChangeArrowheads="1"/>
          </p:cNvSpPr>
          <p:nvPr/>
        </p:nvSpPr>
        <p:spPr bwMode="auto">
          <a:xfrm>
            <a:off x="8126984" y="2239318"/>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54</a:t>
            </a:r>
          </a:p>
        </p:txBody>
      </p:sp>
      <p:sp>
        <p:nvSpPr>
          <p:cNvPr id="37" name="Rectangle 38">
            <a:extLst>
              <a:ext uri="{FF2B5EF4-FFF2-40B4-BE49-F238E27FC236}">
                <a16:creationId xmlns:a16="http://schemas.microsoft.com/office/drawing/2014/main" id="{05ADE0C8-0066-463F-B0F7-E45629CD2280}"/>
              </a:ext>
            </a:extLst>
          </p:cNvPr>
          <p:cNvSpPr>
            <a:spLocks noChangeArrowheads="1"/>
          </p:cNvSpPr>
          <p:nvPr/>
        </p:nvSpPr>
        <p:spPr bwMode="auto">
          <a:xfrm>
            <a:off x="8415909" y="2237730"/>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55</a:t>
            </a:r>
          </a:p>
        </p:txBody>
      </p:sp>
      <p:sp>
        <p:nvSpPr>
          <p:cNvPr id="38" name="Rectangle 39">
            <a:extLst>
              <a:ext uri="{FF2B5EF4-FFF2-40B4-BE49-F238E27FC236}">
                <a16:creationId xmlns:a16="http://schemas.microsoft.com/office/drawing/2014/main" id="{36934C2D-ADA4-4872-A7DE-C1990D74DD76}"/>
              </a:ext>
            </a:extLst>
          </p:cNvPr>
          <p:cNvSpPr>
            <a:spLocks noChangeArrowheads="1"/>
          </p:cNvSpPr>
          <p:nvPr/>
        </p:nvSpPr>
        <p:spPr bwMode="auto">
          <a:xfrm>
            <a:off x="8696896" y="2237730"/>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56</a:t>
            </a:r>
          </a:p>
        </p:txBody>
      </p:sp>
      <p:sp>
        <p:nvSpPr>
          <p:cNvPr id="39" name="Line 40">
            <a:extLst>
              <a:ext uri="{FF2B5EF4-FFF2-40B4-BE49-F238E27FC236}">
                <a16:creationId xmlns:a16="http://schemas.microsoft.com/office/drawing/2014/main" id="{000E63EF-DBE9-4866-B837-61409ED125E2}"/>
              </a:ext>
            </a:extLst>
          </p:cNvPr>
          <p:cNvSpPr>
            <a:spLocks noChangeShapeType="1"/>
          </p:cNvSpPr>
          <p:nvPr/>
        </p:nvSpPr>
        <p:spPr bwMode="auto">
          <a:xfrm flipH="1" flipV="1">
            <a:off x="1589659" y="2585393"/>
            <a:ext cx="9525" cy="511175"/>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40" name="Line 41">
            <a:extLst>
              <a:ext uri="{FF2B5EF4-FFF2-40B4-BE49-F238E27FC236}">
                <a16:creationId xmlns:a16="http://schemas.microsoft.com/office/drawing/2014/main" id="{3FD95904-4DB1-49BF-8D08-B970A46B0420}"/>
              </a:ext>
            </a:extLst>
          </p:cNvPr>
          <p:cNvSpPr>
            <a:spLocks noChangeShapeType="1"/>
          </p:cNvSpPr>
          <p:nvPr/>
        </p:nvSpPr>
        <p:spPr bwMode="auto">
          <a:xfrm>
            <a:off x="1432496" y="1426518"/>
            <a:ext cx="7938" cy="1357312"/>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41" name="Text Box 42">
            <a:extLst>
              <a:ext uri="{FF2B5EF4-FFF2-40B4-BE49-F238E27FC236}">
                <a16:creationId xmlns:a16="http://schemas.microsoft.com/office/drawing/2014/main" id="{3C0D9C55-FC9F-4DAE-84AC-E62645387C15}"/>
              </a:ext>
            </a:extLst>
          </p:cNvPr>
          <p:cNvSpPr txBox="1">
            <a:spLocks noChangeArrowheads="1"/>
          </p:cNvSpPr>
          <p:nvPr/>
        </p:nvSpPr>
        <p:spPr bwMode="auto">
          <a:xfrm>
            <a:off x="6806184" y="1018530"/>
            <a:ext cx="793750" cy="45720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前沿</a:t>
            </a:r>
          </a:p>
        </p:txBody>
      </p:sp>
      <p:sp>
        <p:nvSpPr>
          <p:cNvPr id="42" name="Text Box 43">
            <a:extLst>
              <a:ext uri="{FF2B5EF4-FFF2-40B4-BE49-F238E27FC236}">
                <a16:creationId xmlns:a16="http://schemas.microsoft.com/office/drawing/2014/main" id="{7CDBE08F-9A25-4900-8C14-AFEB07D21667}"/>
              </a:ext>
            </a:extLst>
          </p:cNvPr>
          <p:cNvSpPr txBox="1">
            <a:spLocks noChangeArrowheads="1"/>
          </p:cNvSpPr>
          <p:nvPr/>
        </p:nvSpPr>
        <p:spPr bwMode="auto">
          <a:xfrm>
            <a:off x="1053084" y="1018530"/>
            <a:ext cx="793750" cy="45720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后沿</a:t>
            </a:r>
          </a:p>
        </p:txBody>
      </p:sp>
      <p:sp>
        <p:nvSpPr>
          <p:cNvPr id="43" name="Line 44">
            <a:extLst>
              <a:ext uri="{FF2B5EF4-FFF2-40B4-BE49-F238E27FC236}">
                <a16:creationId xmlns:a16="http://schemas.microsoft.com/office/drawing/2014/main" id="{3205A8C7-EA4E-41C2-99A3-92DE20A2F71C}"/>
              </a:ext>
            </a:extLst>
          </p:cNvPr>
          <p:cNvSpPr>
            <a:spLocks noChangeShapeType="1"/>
          </p:cNvSpPr>
          <p:nvPr/>
        </p:nvSpPr>
        <p:spPr bwMode="auto">
          <a:xfrm>
            <a:off x="7201471" y="1412230"/>
            <a:ext cx="7938" cy="1357313"/>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44" name="Text Box 45">
            <a:extLst>
              <a:ext uri="{FF2B5EF4-FFF2-40B4-BE49-F238E27FC236}">
                <a16:creationId xmlns:a16="http://schemas.microsoft.com/office/drawing/2014/main" id="{D9F882AB-3C5D-49F9-8E6F-F095BE567896}"/>
              </a:ext>
            </a:extLst>
          </p:cNvPr>
          <p:cNvSpPr txBox="1">
            <a:spLocks noChangeArrowheads="1"/>
          </p:cNvSpPr>
          <p:nvPr/>
        </p:nvSpPr>
        <p:spPr bwMode="auto">
          <a:xfrm>
            <a:off x="106934" y="3572818"/>
            <a:ext cx="8893175" cy="436562"/>
          </a:xfrm>
          <a:prstGeom prst="rect">
            <a:avLst/>
          </a:prstGeom>
          <a:solidFill>
            <a:srgbClr val="FFFF99"/>
          </a:solidFill>
          <a:ln w="9525">
            <a:solidFill>
              <a:srgbClr val="D2AAD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200" b="0" i="0" u="none" strike="noStrike" kern="0" cap="none" spc="0" normalizeH="0" baseline="0" noProof="0">
                <a:ln>
                  <a:noFill/>
                </a:ln>
                <a:solidFill>
                  <a:srgbClr val="000000"/>
                </a:solidFill>
                <a:effectLst/>
                <a:uLnTx/>
                <a:uFillTx/>
                <a:latin typeface="Times New Roman" panose="02020603050405020304" pitchFamily="18" charset="0"/>
              </a:rPr>
              <a:t>收到窗口值加大为</a:t>
            </a:r>
            <a:r>
              <a:rPr kumimoji="0" lang="en-US" altLang="zh-CN" sz="2200" b="0" i="0" u="none" strike="noStrike" kern="0" cap="none" spc="0" normalizeH="0" baseline="0" noProof="0">
                <a:ln>
                  <a:noFill/>
                </a:ln>
                <a:solidFill>
                  <a:srgbClr val="000000"/>
                </a:solidFill>
                <a:effectLst/>
                <a:uLnTx/>
                <a:uFillTx/>
                <a:latin typeface="Times New Roman" panose="02020603050405020304" pitchFamily="18" charset="0"/>
              </a:rPr>
              <a:t>22(</a:t>
            </a:r>
            <a:r>
              <a:rPr kumimoji="0" lang="zh-CN" altLang="en-US" sz="2200" b="0" i="0" u="none" strike="noStrike" kern="0" cap="none" spc="0" normalizeH="0" baseline="0" noProof="0">
                <a:ln>
                  <a:noFill/>
                </a:ln>
                <a:solidFill>
                  <a:srgbClr val="000000"/>
                </a:solidFill>
                <a:effectLst/>
                <a:uLnTx/>
                <a:uFillTx/>
                <a:latin typeface="Times New Roman" panose="02020603050405020304" pitchFamily="18" charset="0"/>
              </a:rPr>
              <a:t>设确认号不变</a:t>
            </a:r>
            <a:r>
              <a:rPr kumimoji="0" lang="en-US" altLang="zh-CN" sz="2200" b="0" i="0" u="none" strike="noStrike" kern="0" cap="none" spc="0" normalizeH="0" baseline="0" noProof="0">
                <a:ln>
                  <a:noFill/>
                </a:ln>
                <a:solidFill>
                  <a:srgbClr val="000000"/>
                </a:solidFill>
                <a:effectLst/>
                <a:uLnTx/>
                <a:uFillTx/>
                <a:latin typeface="Times New Roman" panose="02020603050405020304" pitchFamily="18" charset="0"/>
              </a:rPr>
              <a:t>) </a:t>
            </a:r>
            <a:r>
              <a:rPr kumimoji="0" lang="zh-CN" altLang="en-US" sz="2200" b="0" i="0" u="none" strike="noStrike" kern="0" cap="none" spc="0" normalizeH="0" baseline="0" noProof="0">
                <a:ln>
                  <a:noFill/>
                </a:ln>
                <a:solidFill>
                  <a:srgbClr val="000000"/>
                </a:solidFill>
                <a:effectLst/>
                <a:uLnTx/>
                <a:uFillTx/>
                <a:latin typeface="Times New Roman" panose="02020603050405020304" pitchFamily="18" charset="0"/>
              </a:rPr>
              <a:t>：窗口前沿前移，发送窗口加大</a:t>
            </a:r>
          </a:p>
        </p:txBody>
      </p:sp>
      <p:sp>
        <p:nvSpPr>
          <p:cNvPr id="45" name="Line 46">
            <a:extLst>
              <a:ext uri="{FF2B5EF4-FFF2-40B4-BE49-F238E27FC236}">
                <a16:creationId xmlns:a16="http://schemas.microsoft.com/office/drawing/2014/main" id="{B7EEE0C8-4E60-4DE2-BCFE-F104BC4208BB}"/>
              </a:ext>
            </a:extLst>
          </p:cNvPr>
          <p:cNvSpPr>
            <a:spLocks noChangeShapeType="1"/>
          </p:cNvSpPr>
          <p:nvPr/>
        </p:nvSpPr>
        <p:spPr bwMode="auto">
          <a:xfrm flipH="1" flipV="1">
            <a:off x="7307834" y="2564755"/>
            <a:ext cx="9525" cy="511175"/>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46" name="Text Box 47">
            <a:extLst>
              <a:ext uri="{FF2B5EF4-FFF2-40B4-BE49-F238E27FC236}">
                <a16:creationId xmlns:a16="http://schemas.microsoft.com/office/drawing/2014/main" id="{0AAE78C5-D31E-4733-A27D-6147710D4199}"/>
              </a:ext>
            </a:extLst>
          </p:cNvPr>
          <p:cNvSpPr txBox="1">
            <a:spLocks noChangeArrowheads="1"/>
          </p:cNvSpPr>
          <p:nvPr/>
        </p:nvSpPr>
        <p:spPr bwMode="auto">
          <a:xfrm>
            <a:off x="1218184" y="3067993"/>
            <a:ext cx="9620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rPr>
              <a:t>P</a:t>
            </a:r>
            <a:r>
              <a:rPr kumimoji="0" lang="en-US" altLang="zh-CN" sz="2000" b="0" i="0" u="none" strike="noStrike" kern="0" cap="none" spc="0" normalizeH="0" baseline="-25000" noProof="0">
                <a:ln>
                  <a:noFill/>
                </a:ln>
                <a:solidFill>
                  <a:srgbClr val="000000"/>
                </a:solidFill>
                <a:effectLst/>
                <a:uLnTx/>
                <a:uFillTx/>
              </a:rPr>
              <a:t>1</a:t>
            </a:r>
            <a:r>
              <a:rPr kumimoji="0" lang="zh-CN" altLang="en-US" sz="2000" b="0" i="0" u="none" strike="noStrike" kern="0" cap="none" spc="0" normalizeH="0" baseline="0" noProof="0">
                <a:ln>
                  <a:noFill/>
                </a:ln>
                <a:solidFill>
                  <a:srgbClr val="000000"/>
                </a:solidFill>
                <a:effectLst/>
                <a:uLnTx/>
                <a:uFillTx/>
              </a:rPr>
              <a:t>＝</a:t>
            </a:r>
            <a:r>
              <a:rPr kumimoji="0" lang="en-US" altLang="zh-CN" sz="2000" b="0" i="0" u="none" strike="noStrike" kern="0" cap="none" spc="0" normalizeH="0" baseline="0" noProof="0">
                <a:ln>
                  <a:noFill/>
                </a:ln>
                <a:solidFill>
                  <a:srgbClr val="000000"/>
                </a:solidFill>
                <a:effectLst/>
                <a:uLnTx/>
                <a:uFillTx/>
              </a:rPr>
              <a:t>P</a:t>
            </a:r>
            <a:r>
              <a:rPr kumimoji="0" lang="en-US" altLang="zh-CN" sz="2000" b="0" i="0" u="none" strike="noStrike" kern="0" cap="none" spc="0" normalizeH="0" baseline="-25000" noProof="0">
                <a:ln>
                  <a:noFill/>
                </a:ln>
                <a:solidFill>
                  <a:srgbClr val="000000"/>
                </a:solidFill>
                <a:effectLst/>
                <a:uLnTx/>
                <a:uFillTx/>
              </a:rPr>
              <a:t>2</a:t>
            </a:r>
          </a:p>
        </p:txBody>
      </p:sp>
      <p:sp>
        <p:nvSpPr>
          <p:cNvPr id="47" name="Text Box 48">
            <a:extLst>
              <a:ext uri="{FF2B5EF4-FFF2-40B4-BE49-F238E27FC236}">
                <a16:creationId xmlns:a16="http://schemas.microsoft.com/office/drawing/2014/main" id="{C73156E6-7721-440C-9CF9-E4C47C64AAE6}"/>
              </a:ext>
            </a:extLst>
          </p:cNvPr>
          <p:cNvSpPr txBox="1">
            <a:spLocks noChangeArrowheads="1"/>
          </p:cNvSpPr>
          <p:nvPr/>
        </p:nvSpPr>
        <p:spPr bwMode="auto">
          <a:xfrm>
            <a:off x="7236396" y="3141018"/>
            <a:ext cx="44608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rPr>
              <a:t>P</a:t>
            </a:r>
            <a:r>
              <a:rPr kumimoji="0" lang="en-US" altLang="zh-CN" sz="2000" b="0" i="0" u="none" strike="noStrike" kern="0" cap="none" spc="0" normalizeH="0" baseline="-25000" noProof="0">
                <a:ln>
                  <a:noFill/>
                </a:ln>
                <a:solidFill>
                  <a:srgbClr val="000000"/>
                </a:solidFill>
                <a:effectLst/>
                <a:uLnTx/>
                <a:uFillTx/>
              </a:rPr>
              <a:t>3</a:t>
            </a:r>
          </a:p>
        </p:txBody>
      </p:sp>
      <p:grpSp>
        <p:nvGrpSpPr>
          <p:cNvPr id="48" name="Group 49">
            <a:extLst>
              <a:ext uri="{FF2B5EF4-FFF2-40B4-BE49-F238E27FC236}">
                <a16:creationId xmlns:a16="http://schemas.microsoft.com/office/drawing/2014/main" id="{78E3DFA6-775C-4781-BFF0-2036E639BAE7}"/>
              </a:ext>
            </a:extLst>
          </p:cNvPr>
          <p:cNvGrpSpPr>
            <a:grpSpLocks/>
          </p:cNvGrpSpPr>
          <p:nvPr/>
        </p:nvGrpSpPr>
        <p:grpSpPr bwMode="auto">
          <a:xfrm>
            <a:off x="7788846" y="4544368"/>
            <a:ext cx="1103313" cy="396875"/>
            <a:chOff x="4952" y="2863"/>
            <a:chExt cx="695" cy="250"/>
          </a:xfrm>
        </p:grpSpPr>
        <p:sp>
          <p:nvSpPr>
            <p:cNvPr id="49" name="Text Box 50">
              <a:extLst>
                <a:ext uri="{FF2B5EF4-FFF2-40B4-BE49-F238E27FC236}">
                  <a16:creationId xmlns:a16="http://schemas.microsoft.com/office/drawing/2014/main" id="{4AD7FAA7-B17B-4DE7-87E6-24E727CC0C86}"/>
                </a:ext>
              </a:extLst>
            </p:cNvPr>
            <p:cNvSpPr txBox="1">
              <a:spLocks noChangeArrowheads="1"/>
            </p:cNvSpPr>
            <p:nvPr/>
          </p:nvSpPr>
          <p:spPr bwMode="auto">
            <a:xfrm>
              <a:off x="5211" y="2863"/>
              <a:ext cx="436" cy="25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前移</a:t>
              </a:r>
            </a:p>
          </p:txBody>
        </p:sp>
        <p:sp>
          <p:nvSpPr>
            <p:cNvPr id="50" name="AutoShape 51">
              <a:extLst>
                <a:ext uri="{FF2B5EF4-FFF2-40B4-BE49-F238E27FC236}">
                  <a16:creationId xmlns:a16="http://schemas.microsoft.com/office/drawing/2014/main" id="{E0061C58-1EB8-48D6-AAED-B726465368AC}"/>
                </a:ext>
              </a:extLst>
            </p:cNvPr>
            <p:cNvSpPr>
              <a:spLocks noChangeArrowheads="1"/>
            </p:cNvSpPr>
            <p:nvPr/>
          </p:nvSpPr>
          <p:spPr bwMode="auto">
            <a:xfrm>
              <a:off x="4952" y="2952"/>
              <a:ext cx="258" cy="95"/>
            </a:xfrm>
            <a:prstGeom prst="rightArrow">
              <a:avLst>
                <a:gd name="adj1" fmla="val 50000"/>
                <a:gd name="adj2" fmla="val 67895"/>
              </a:avLst>
            </a:prstGeom>
            <a:solidFill>
              <a:srgbClr val="99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grpSp>
        <p:nvGrpSpPr>
          <p:cNvPr id="51" name="Group 52">
            <a:extLst>
              <a:ext uri="{FF2B5EF4-FFF2-40B4-BE49-F238E27FC236}">
                <a16:creationId xmlns:a16="http://schemas.microsoft.com/office/drawing/2014/main" id="{846474D7-1817-4BEC-91EE-4DEF82385B2B}"/>
              </a:ext>
            </a:extLst>
          </p:cNvPr>
          <p:cNvGrpSpPr>
            <a:grpSpLocks/>
          </p:cNvGrpSpPr>
          <p:nvPr/>
        </p:nvGrpSpPr>
        <p:grpSpPr bwMode="auto">
          <a:xfrm>
            <a:off x="71214" y="4149081"/>
            <a:ext cx="9043988" cy="2374900"/>
            <a:chOff x="68" y="2614"/>
            <a:chExt cx="5697" cy="1496"/>
          </a:xfrm>
        </p:grpSpPr>
        <p:sp>
          <p:nvSpPr>
            <p:cNvPr id="52" name="Text Box 53">
              <a:extLst>
                <a:ext uri="{FF2B5EF4-FFF2-40B4-BE49-F238E27FC236}">
                  <a16:creationId xmlns:a16="http://schemas.microsoft.com/office/drawing/2014/main" id="{31C17FFA-5A5A-4079-AF8C-31ED3E12BA6A}"/>
                </a:ext>
              </a:extLst>
            </p:cNvPr>
            <p:cNvSpPr txBox="1">
              <a:spLocks noChangeArrowheads="1"/>
            </p:cNvSpPr>
            <p:nvPr/>
          </p:nvSpPr>
          <p:spPr bwMode="auto">
            <a:xfrm>
              <a:off x="5062" y="3609"/>
              <a:ext cx="703" cy="446"/>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不允许发送</a:t>
              </a:r>
            </a:p>
          </p:txBody>
        </p:sp>
        <p:sp>
          <p:nvSpPr>
            <p:cNvPr id="53" name="Text Box 54">
              <a:extLst>
                <a:ext uri="{FF2B5EF4-FFF2-40B4-BE49-F238E27FC236}">
                  <a16:creationId xmlns:a16="http://schemas.microsoft.com/office/drawing/2014/main" id="{6ED4B116-55AF-4962-8892-75E4556FA96F}"/>
                </a:ext>
              </a:extLst>
            </p:cNvPr>
            <p:cNvSpPr txBox="1">
              <a:spLocks noChangeArrowheads="1"/>
            </p:cNvSpPr>
            <p:nvPr/>
          </p:nvSpPr>
          <p:spPr bwMode="auto">
            <a:xfrm>
              <a:off x="112" y="3599"/>
              <a:ext cx="756" cy="442"/>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已发送并</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收到确认</a:t>
              </a:r>
            </a:p>
          </p:txBody>
        </p:sp>
        <p:sp>
          <p:nvSpPr>
            <p:cNvPr id="54" name="Line 55">
              <a:extLst>
                <a:ext uri="{FF2B5EF4-FFF2-40B4-BE49-F238E27FC236}">
                  <a16:creationId xmlns:a16="http://schemas.microsoft.com/office/drawing/2014/main" id="{B7956C23-C4A8-496F-8C55-2E5D8F54CB83}"/>
                </a:ext>
              </a:extLst>
            </p:cNvPr>
            <p:cNvSpPr>
              <a:spLocks noChangeShapeType="1"/>
            </p:cNvSpPr>
            <p:nvPr/>
          </p:nvSpPr>
          <p:spPr bwMode="auto">
            <a:xfrm>
              <a:off x="953" y="3113"/>
              <a:ext cx="3968" cy="10"/>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5" name="Text Box 56">
              <a:extLst>
                <a:ext uri="{FF2B5EF4-FFF2-40B4-BE49-F238E27FC236}">
                  <a16:creationId xmlns:a16="http://schemas.microsoft.com/office/drawing/2014/main" id="{C7A58C30-FFE0-4287-88F3-FB27F4C2E38B}"/>
                </a:ext>
              </a:extLst>
            </p:cNvPr>
            <p:cNvSpPr txBox="1">
              <a:spLocks noChangeArrowheads="1"/>
            </p:cNvSpPr>
            <p:nvPr/>
          </p:nvSpPr>
          <p:spPr bwMode="auto">
            <a:xfrm>
              <a:off x="1882" y="2976"/>
              <a:ext cx="2226" cy="25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A </a:t>
              </a: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的发送窗口 </a:t>
              </a: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a:t>
              </a: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可用窗口＝ </a:t>
              </a:r>
              <a:r>
                <a:rPr kumimoji="0" lang="en-US" altLang="zh-CN" sz="2000" b="0" i="0" u="none" strike="noStrike" kern="0" cap="none" spc="0" normalizeH="0" baseline="0" noProof="0">
                  <a:ln>
                    <a:noFill/>
                  </a:ln>
                  <a:solidFill>
                    <a:srgbClr val="FF0000"/>
                  </a:solidFill>
                  <a:effectLst/>
                  <a:uLnTx/>
                  <a:uFillTx/>
                  <a:ea typeface="黑体" panose="02010609060101010101" pitchFamily="49" charset="-122"/>
                </a:rPr>
                <a:t>22</a:t>
              </a:r>
            </a:p>
          </p:txBody>
        </p:sp>
        <p:sp>
          <p:nvSpPr>
            <p:cNvPr id="56" name="Text Box 57">
              <a:extLst>
                <a:ext uri="{FF2B5EF4-FFF2-40B4-BE49-F238E27FC236}">
                  <a16:creationId xmlns:a16="http://schemas.microsoft.com/office/drawing/2014/main" id="{83C63529-CDA1-49E8-B14B-F3B660315B1F}"/>
                </a:ext>
              </a:extLst>
            </p:cNvPr>
            <p:cNvSpPr txBox="1">
              <a:spLocks noChangeArrowheads="1"/>
            </p:cNvSpPr>
            <p:nvPr/>
          </p:nvSpPr>
          <p:spPr bwMode="auto">
            <a:xfrm>
              <a:off x="2370" y="3724"/>
              <a:ext cx="1236" cy="25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允许发送的序号</a:t>
              </a:r>
            </a:p>
          </p:txBody>
        </p:sp>
        <p:sp>
          <p:nvSpPr>
            <p:cNvPr id="57" name="Rectangle 58">
              <a:extLst>
                <a:ext uri="{FF2B5EF4-FFF2-40B4-BE49-F238E27FC236}">
                  <a16:creationId xmlns:a16="http://schemas.microsoft.com/office/drawing/2014/main" id="{D678E6A8-7115-4FE8-9437-E07F7E6D9AD9}"/>
                </a:ext>
              </a:extLst>
            </p:cNvPr>
            <p:cNvSpPr>
              <a:spLocks noChangeArrowheads="1"/>
            </p:cNvSpPr>
            <p:nvPr/>
          </p:nvSpPr>
          <p:spPr bwMode="auto">
            <a:xfrm>
              <a:off x="953" y="3275"/>
              <a:ext cx="4014" cy="409"/>
            </a:xfrm>
            <a:prstGeom prst="rect">
              <a:avLst/>
            </a:prstGeom>
            <a:solidFill>
              <a:srgbClr val="99CCFF"/>
            </a:solidFill>
            <a:ln>
              <a:noFill/>
            </a:ln>
            <a:effectLst>
              <a:outerShdw dist="35921" dir="2700000" algn="ctr" rotWithShape="0">
                <a:srgbClr val="578963"/>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8" name="Rectangle 59">
              <a:extLst>
                <a:ext uri="{FF2B5EF4-FFF2-40B4-BE49-F238E27FC236}">
                  <a16:creationId xmlns:a16="http://schemas.microsoft.com/office/drawing/2014/main" id="{1CC17FCE-B522-4DD7-B029-F57F919508A0}"/>
                </a:ext>
              </a:extLst>
            </p:cNvPr>
            <p:cNvSpPr>
              <a:spLocks noChangeArrowheads="1"/>
            </p:cNvSpPr>
            <p:nvPr/>
          </p:nvSpPr>
          <p:spPr bwMode="auto">
            <a:xfrm>
              <a:off x="68" y="3411"/>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26</a:t>
              </a:r>
            </a:p>
          </p:txBody>
        </p:sp>
        <p:sp>
          <p:nvSpPr>
            <p:cNvPr id="59" name="Rectangle 60">
              <a:extLst>
                <a:ext uri="{FF2B5EF4-FFF2-40B4-BE49-F238E27FC236}">
                  <a16:creationId xmlns:a16="http://schemas.microsoft.com/office/drawing/2014/main" id="{B67EC0A4-C40C-4D2F-ADCF-BC3038A19A54}"/>
                </a:ext>
              </a:extLst>
            </p:cNvPr>
            <p:cNvSpPr>
              <a:spLocks noChangeArrowheads="1"/>
            </p:cNvSpPr>
            <p:nvPr/>
          </p:nvSpPr>
          <p:spPr bwMode="auto">
            <a:xfrm>
              <a:off x="250" y="3410"/>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27</a:t>
              </a:r>
            </a:p>
          </p:txBody>
        </p:sp>
        <p:sp>
          <p:nvSpPr>
            <p:cNvPr id="60" name="Rectangle 61">
              <a:extLst>
                <a:ext uri="{FF2B5EF4-FFF2-40B4-BE49-F238E27FC236}">
                  <a16:creationId xmlns:a16="http://schemas.microsoft.com/office/drawing/2014/main" id="{8BE6511A-EC7A-402F-A3B6-8F3AAD0B478C}"/>
                </a:ext>
              </a:extLst>
            </p:cNvPr>
            <p:cNvSpPr>
              <a:spLocks noChangeArrowheads="1"/>
            </p:cNvSpPr>
            <p:nvPr/>
          </p:nvSpPr>
          <p:spPr bwMode="auto">
            <a:xfrm>
              <a:off x="432" y="3409"/>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28</a:t>
              </a:r>
            </a:p>
          </p:txBody>
        </p:sp>
        <p:sp>
          <p:nvSpPr>
            <p:cNvPr id="61" name="Rectangle 62">
              <a:extLst>
                <a:ext uri="{FF2B5EF4-FFF2-40B4-BE49-F238E27FC236}">
                  <a16:creationId xmlns:a16="http://schemas.microsoft.com/office/drawing/2014/main" id="{1C49877A-73BB-4F59-BF82-82DD52D6FADC}"/>
                </a:ext>
              </a:extLst>
            </p:cNvPr>
            <p:cNvSpPr>
              <a:spLocks noChangeArrowheads="1"/>
            </p:cNvSpPr>
            <p:nvPr/>
          </p:nvSpPr>
          <p:spPr bwMode="auto">
            <a:xfrm>
              <a:off x="614" y="3408"/>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29</a:t>
              </a:r>
            </a:p>
          </p:txBody>
        </p:sp>
        <p:sp>
          <p:nvSpPr>
            <p:cNvPr id="62" name="Rectangle 63">
              <a:extLst>
                <a:ext uri="{FF2B5EF4-FFF2-40B4-BE49-F238E27FC236}">
                  <a16:creationId xmlns:a16="http://schemas.microsoft.com/office/drawing/2014/main" id="{281E984A-0728-45B1-B7CB-F223274F0E35}"/>
                </a:ext>
              </a:extLst>
            </p:cNvPr>
            <p:cNvSpPr>
              <a:spLocks noChangeArrowheads="1"/>
            </p:cNvSpPr>
            <p:nvPr/>
          </p:nvSpPr>
          <p:spPr bwMode="auto">
            <a:xfrm>
              <a:off x="796" y="3407"/>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30</a:t>
              </a:r>
            </a:p>
          </p:txBody>
        </p:sp>
        <p:sp>
          <p:nvSpPr>
            <p:cNvPr id="63" name="Rectangle 64">
              <a:extLst>
                <a:ext uri="{FF2B5EF4-FFF2-40B4-BE49-F238E27FC236}">
                  <a16:creationId xmlns:a16="http://schemas.microsoft.com/office/drawing/2014/main" id="{35E4E5F5-24B0-4D71-954B-347C68D3B01A}"/>
                </a:ext>
              </a:extLst>
            </p:cNvPr>
            <p:cNvSpPr>
              <a:spLocks noChangeArrowheads="1"/>
            </p:cNvSpPr>
            <p:nvPr/>
          </p:nvSpPr>
          <p:spPr bwMode="auto">
            <a:xfrm>
              <a:off x="978" y="3406"/>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31</a:t>
              </a:r>
            </a:p>
          </p:txBody>
        </p:sp>
        <p:sp>
          <p:nvSpPr>
            <p:cNvPr id="64" name="Rectangle 65">
              <a:extLst>
                <a:ext uri="{FF2B5EF4-FFF2-40B4-BE49-F238E27FC236}">
                  <a16:creationId xmlns:a16="http://schemas.microsoft.com/office/drawing/2014/main" id="{1E96AE2E-D2C7-4F34-93AD-ADD0DA02899A}"/>
                </a:ext>
              </a:extLst>
            </p:cNvPr>
            <p:cNvSpPr>
              <a:spLocks noChangeArrowheads="1"/>
            </p:cNvSpPr>
            <p:nvPr/>
          </p:nvSpPr>
          <p:spPr bwMode="auto">
            <a:xfrm>
              <a:off x="1160" y="3405"/>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32</a:t>
              </a:r>
            </a:p>
          </p:txBody>
        </p:sp>
        <p:sp>
          <p:nvSpPr>
            <p:cNvPr id="65" name="Rectangle 66">
              <a:extLst>
                <a:ext uri="{FF2B5EF4-FFF2-40B4-BE49-F238E27FC236}">
                  <a16:creationId xmlns:a16="http://schemas.microsoft.com/office/drawing/2014/main" id="{0F4647DE-7394-49F5-997F-DD777573F0AC}"/>
                </a:ext>
              </a:extLst>
            </p:cNvPr>
            <p:cNvSpPr>
              <a:spLocks noChangeArrowheads="1"/>
            </p:cNvSpPr>
            <p:nvPr/>
          </p:nvSpPr>
          <p:spPr bwMode="auto">
            <a:xfrm>
              <a:off x="1342" y="3404"/>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33</a:t>
              </a:r>
            </a:p>
          </p:txBody>
        </p:sp>
        <p:sp>
          <p:nvSpPr>
            <p:cNvPr id="66" name="Rectangle 67">
              <a:extLst>
                <a:ext uri="{FF2B5EF4-FFF2-40B4-BE49-F238E27FC236}">
                  <a16:creationId xmlns:a16="http://schemas.microsoft.com/office/drawing/2014/main" id="{B9157456-1BFD-4413-9DDA-6751E9A51320}"/>
                </a:ext>
              </a:extLst>
            </p:cNvPr>
            <p:cNvSpPr>
              <a:spLocks noChangeArrowheads="1"/>
            </p:cNvSpPr>
            <p:nvPr/>
          </p:nvSpPr>
          <p:spPr bwMode="auto">
            <a:xfrm>
              <a:off x="1524" y="3403"/>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34</a:t>
              </a:r>
            </a:p>
          </p:txBody>
        </p:sp>
        <p:sp>
          <p:nvSpPr>
            <p:cNvPr id="67" name="Rectangle 68">
              <a:extLst>
                <a:ext uri="{FF2B5EF4-FFF2-40B4-BE49-F238E27FC236}">
                  <a16:creationId xmlns:a16="http://schemas.microsoft.com/office/drawing/2014/main" id="{92BB380D-C844-4378-BFA2-F5E0B763BED8}"/>
                </a:ext>
              </a:extLst>
            </p:cNvPr>
            <p:cNvSpPr>
              <a:spLocks noChangeArrowheads="1"/>
            </p:cNvSpPr>
            <p:nvPr/>
          </p:nvSpPr>
          <p:spPr bwMode="auto">
            <a:xfrm>
              <a:off x="1706" y="3402"/>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35</a:t>
              </a:r>
            </a:p>
          </p:txBody>
        </p:sp>
        <p:sp>
          <p:nvSpPr>
            <p:cNvPr id="68" name="Rectangle 69">
              <a:extLst>
                <a:ext uri="{FF2B5EF4-FFF2-40B4-BE49-F238E27FC236}">
                  <a16:creationId xmlns:a16="http://schemas.microsoft.com/office/drawing/2014/main" id="{6DF1A834-E947-4B24-A6C4-51C80DBC05A1}"/>
                </a:ext>
              </a:extLst>
            </p:cNvPr>
            <p:cNvSpPr>
              <a:spLocks noChangeArrowheads="1"/>
            </p:cNvSpPr>
            <p:nvPr/>
          </p:nvSpPr>
          <p:spPr bwMode="auto">
            <a:xfrm>
              <a:off x="1888" y="3401"/>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36</a:t>
              </a:r>
            </a:p>
          </p:txBody>
        </p:sp>
        <p:sp>
          <p:nvSpPr>
            <p:cNvPr id="69" name="Rectangle 70">
              <a:extLst>
                <a:ext uri="{FF2B5EF4-FFF2-40B4-BE49-F238E27FC236}">
                  <a16:creationId xmlns:a16="http://schemas.microsoft.com/office/drawing/2014/main" id="{4DE99169-6497-4804-8870-F1A0566E98B9}"/>
                </a:ext>
              </a:extLst>
            </p:cNvPr>
            <p:cNvSpPr>
              <a:spLocks noChangeArrowheads="1"/>
            </p:cNvSpPr>
            <p:nvPr/>
          </p:nvSpPr>
          <p:spPr bwMode="auto">
            <a:xfrm>
              <a:off x="2070" y="3400"/>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37</a:t>
              </a:r>
            </a:p>
          </p:txBody>
        </p:sp>
        <p:sp>
          <p:nvSpPr>
            <p:cNvPr id="70" name="Rectangle 71">
              <a:extLst>
                <a:ext uri="{FF2B5EF4-FFF2-40B4-BE49-F238E27FC236}">
                  <a16:creationId xmlns:a16="http://schemas.microsoft.com/office/drawing/2014/main" id="{2328F982-D769-4BC0-AB98-A5709ED43F74}"/>
                </a:ext>
              </a:extLst>
            </p:cNvPr>
            <p:cNvSpPr>
              <a:spLocks noChangeArrowheads="1"/>
            </p:cNvSpPr>
            <p:nvPr/>
          </p:nvSpPr>
          <p:spPr bwMode="auto">
            <a:xfrm>
              <a:off x="2252" y="3399"/>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38</a:t>
              </a:r>
            </a:p>
          </p:txBody>
        </p:sp>
        <p:sp>
          <p:nvSpPr>
            <p:cNvPr id="71" name="Rectangle 72">
              <a:extLst>
                <a:ext uri="{FF2B5EF4-FFF2-40B4-BE49-F238E27FC236}">
                  <a16:creationId xmlns:a16="http://schemas.microsoft.com/office/drawing/2014/main" id="{F954338D-2497-406D-8A57-C1A5E9652B87}"/>
                </a:ext>
              </a:extLst>
            </p:cNvPr>
            <p:cNvSpPr>
              <a:spLocks noChangeArrowheads="1"/>
            </p:cNvSpPr>
            <p:nvPr/>
          </p:nvSpPr>
          <p:spPr bwMode="auto">
            <a:xfrm>
              <a:off x="2434" y="3398"/>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39</a:t>
              </a:r>
            </a:p>
          </p:txBody>
        </p:sp>
        <p:sp>
          <p:nvSpPr>
            <p:cNvPr id="72" name="Rectangle 73">
              <a:extLst>
                <a:ext uri="{FF2B5EF4-FFF2-40B4-BE49-F238E27FC236}">
                  <a16:creationId xmlns:a16="http://schemas.microsoft.com/office/drawing/2014/main" id="{BB2438EE-1B45-4469-95B1-BBA59B76F382}"/>
                </a:ext>
              </a:extLst>
            </p:cNvPr>
            <p:cNvSpPr>
              <a:spLocks noChangeArrowheads="1"/>
            </p:cNvSpPr>
            <p:nvPr/>
          </p:nvSpPr>
          <p:spPr bwMode="auto">
            <a:xfrm>
              <a:off x="2616" y="3397"/>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40</a:t>
              </a:r>
            </a:p>
          </p:txBody>
        </p:sp>
        <p:sp>
          <p:nvSpPr>
            <p:cNvPr id="73" name="Rectangle 74">
              <a:extLst>
                <a:ext uri="{FF2B5EF4-FFF2-40B4-BE49-F238E27FC236}">
                  <a16:creationId xmlns:a16="http://schemas.microsoft.com/office/drawing/2014/main" id="{28434022-47C8-4002-B0DC-D3925D9809D9}"/>
                </a:ext>
              </a:extLst>
            </p:cNvPr>
            <p:cNvSpPr>
              <a:spLocks noChangeArrowheads="1"/>
            </p:cNvSpPr>
            <p:nvPr/>
          </p:nvSpPr>
          <p:spPr bwMode="auto">
            <a:xfrm>
              <a:off x="2798" y="3396"/>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41</a:t>
              </a:r>
            </a:p>
          </p:txBody>
        </p:sp>
        <p:sp>
          <p:nvSpPr>
            <p:cNvPr id="74" name="Rectangle 75">
              <a:extLst>
                <a:ext uri="{FF2B5EF4-FFF2-40B4-BE49-F238E27FC236}">
                  <a16:creationId xmlns:a16="http://schemas.microsoft.com/office/drawing/2014/main" id="{CC106B43-CF59-41C3-AA18-07F62B00480D}"/>
                </a:ext>
              </a:extLst>
            </p:cNvPr>
            <p:cNvSpPr>
              <a:spLocks noChangeArrowheads="1"/>
            </p:cNvSpPr>
            <p:nvPr/>
          </p:nvSpPr>
          <p:spPr bwMode="auto">
            <a:xfrm>
              <a:off x="2980" y="3395"/>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42</a:t>
              </a:r>
            </a:p>
          </p:txBody>
        </p:sp>
        <p:sp>
          <p:nvSpPr>
            <p:cNvPr id="75" name="Rectangle 76">
              <a:extLst>
                <a:ext uri="{FF2B5EF4-FFF2-40B4-BE49-F238E27FC236}">
                  <a16:creationId xmlns:a16="http://schemas.microsoft.com/office/drawing/2014/main" id="{BB9644B0-2B40-4857-A429-BE49913254BE}"/>
                </a:ext>
              </a:extLst>
            </p:cNvPr>
            <p:cNvSpPr>
              <a:spLocks noChangeArrowheads="1"/>
            </p:cNvSpPr>
            <p:nvPr/>
          </p:nvSpPr>
          <p:spPr bwMode="auto">
            <a:xfrm>
              <a:off x="3162" y="3394"/>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43</a:t>
              </a:r>
            </a:p>
          </p:txBody>
        </p:sp>
        <p:sp>
          <p:nvSpPr>
            <p:cNvPr id="76" name="Rectangle 77">
              <a:extLst>
                <a:ext uri="{FF2B5EF4-FFF2-40B4-BE49-F238E27FC236}">
                  <a16:creationId xmlns:a16="http://schemas.microsoft.com/office/drawing/2014/main" id="{6A2BAC65-934A-46AD-8EF5-99D7ADC3C0E7}"/>
                </a:ext>
              </a:extLst>
            </p:cNvPr>
            <p:cNvSpPr>
              <a:spLocks noChangeArrowheads="1"/>
            </p:cNvSpPr>
            <p:nvPr/>
          </p:nvSpPr>
          <p:spPr bwMode="auto">
            <a:xfrm>
              <a:off x="3344" y="3393"/>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44</a:t>
              </a:r>
            </a:p>
          </p:txBody>
        </p:sp>
        <p:sp>
          <p:nvSpPr>
            <p:cNvPr id="77" name="Rectangle 78">
              <a:extLst>
                <a:ext uri="{FF2B5EF4-FFF2-40B4-BE49-F238E27FC236}">
                  <a16:creationId xmlns:a16="http://schemas.microsoft.com/office/drawing/2014/main" id="{07F10F0F-3F59-493E-83F5-645981D717FD}"/>
                </a:ext>
              </a:extLst>
            </p:cNvPr>
            <p:cNvSpPr>
              <a:spLocks noChangeArrowheads="1"/>
            </p:cNvSpPr>
            <p:nvPr/>
          </p:nvSpPr>
          <p:spPr bwMode="auto">
            <a:xfrm>
              <a:off x="3526" y="3392"/>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45</a:t>
              </a:r>
            </a:p>
          </p:txBody>
        </p:sp>
        <p:sp>
          <p:nvSpPr>
            <p:cNvPr id="78" name="Rectangle 79">
              <a:extLst>
                <a:ext uri="{FF2B5EF4-FFF2-40B4-BE49-F238E27FC236}">
                  <a16:creationId xmlns:a16="http://schemas.microsoft.com/office/drawing/2014/main" id="{463F1E3C-676D-49D7-BFDA-637E06ADFCB6}"/>
                </a:ext>
              </a:extLst>
            </p:cNvPr>
            <p:cNvSpPr>
              <a:spLocks noChangeArrowheads="1"/>
            </p:cNvSpPr>
            <p:nvPr/>
          </p:nvSpPr>
          <p:spPr bwMode="auto">
            <a:xfrm>
              <a:off x="3708" y="3391"/>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46</a:t>
              </a:r>
            </a:p>
          </p:txBody>
        </p:sp>
        <p:sp>
          <p:nvSpPr>
            <p:cNvPr id="79" name="Rectangle 80">
              <a:extLst>
                <a:ext uri="{FF2B5EF4-FFF2-40B4-BE49-F238E27FC236}">
                  <a16:creationId xmlns:a16="http://schemas.microsoft.com/office/drawing/2014/main" id="{1D8BFB41-3447-41E1-9AB7-E3F380DBCCD2}"/>
                </a:ext>
              </a:extLst>
            </p:cNvPr>
            <p:cNvSpPr>
              <a:spLocks noChangeArrowheads="1"/>
            </p:cNvSpPr>
            <p:nvPr/>
          </p:nvSpPr>
          <p:spPr bwMode="auto">
            <a:xfrm>
              <a:off x="3890" y="3390"/>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47</a:t>
              </a:r>
            </a:p>
          </p:txBody>
        </p:sp>
        <p:sp>
          <p:nvSpPr>
            <p:cNvPr id="80" name="Rectangle 81">
              <a:extLst>
                <a:ext uri="{FF2B5EF4-FFF2-40B4-BE49-F238E27FC236}">
                  <a16:creationId xmlns:a16="http://schemas.microsoft.com/office/drawing/2014/main" id="{039B1402-23F6-4E95-AA52-CDDC7A7922A3}"/>
                </a:ext>
              </a:extLst>
            </p:cNvPr>
            <p:cNvSpPr>
              <a:spLocks noChangeArrowheads="1"/>
            </p:cNvSpPr>
            <p:nvPr/>
          </p:nvSpPr>
          <p:spPr bwMode="auto">
            <a:xfrm>
              <a:off x="4072" y="3389"/>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48</a:t>
              </a:r>
            </a:p>
          </p:txBody>
        </p:sp>
        <p:sp>
          <p:nvSpPr>
            <p:cNvPr id="81" name="Rectangle 82">
              <a:extLst>
                <a:ext uri="{FF2B5EF4-FFF2-40B4-BE49-F238E27FC236}">
                  <a16:creationId xmlns:a16="http://schemas.microsoft.com/office/drawing/2014/main" id="{98C7DB40-9716-417E-ACB4-CDDD230822E8}"/>
                </a:ext>
              </a:extLst>
            </p:cNvPr>
            <p:cNvSpPr>
              <a:spLocks noChangeArrowheads="1"/>
            </p:cNvSpPr>
            <p:nvPr/>
          </p:nvSpPr>
          <p:spPr bwMode="auto">
            <a:xfrm>
              <a:off x="4254" y="3388"/>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49</a:t>
              </a:r>
            </a:p>
          </p:txBody>
        </p:sp>
        <p:sp>
          <p:nvSpPr>
            <p:cNvPr id="82" name="Rectangle 83">
              <a:extLst>
                <a:ext uri="{FF2B5EF4-FFF2-40B4-BE49-F238E27FC236}">
                  <a16:creationId xmlns:a16="http://schemas.microsoft.com/office/drawing/2014/main" id="{022D9FD6-E3A9-4469-9142-541E1185C58D}"/>
                </a:ext>
              </a:extLst>
            </p:cNvPr>
            <p:cNvSpPr>
              <a:spLocks noChangeArrowheads="1"/>
            </p:cNvSpPr>
            <p:nvPr/>
          </p:nvSpPr>
          <p:spPr bwMode="auto">
            <a:xfrm>
              <a:off x="4436" y="3387"/>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50</a:t>
              </a:r>
            </a:p>
          </p:txBody>
        </p:sp>
        <p:sp>
          <p:nvSpPr>
            <p:cNvPr id="83" name="Rectangle 84">
              <a:extLst>
                <a:ext uri="{FF2B5EF4-FFF2-40B4-BE49-F238E27FC236}">
                  <a16:creationId xmlns:a16="http://schemas.microsoft.com/office/drawing/2014/main" id="{E1A68DC1-7998-4CCC-98D9-4C583F9676CD}"/>
                </a:ext>
              </a:extLst>
            </p:cNvPr>
            <p:cNvSpPr>
              <a:spLocks noChangeArrowheads="1"/>
            </p:cNvSpPr>
            <p:nvPr/>
          </p:nvSpPr>
          <p:spPr bwMode="auto">
            <a:xfrm>
              <a:off x="4618" y="3386"/>
              <a:ext cx="136" cy="181"/>
            </a:xfrm>
            <a:prstGeom prst="rect">
              <a:avLst/>
            </a:prstGeom>
            <a:solidFill>
              <a:srgbClr val="FFC5E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51</a:t>
              </a:r>
            </a:p>
          </p:txBody>
        </p:sp>
        <p:sp>
          <p:nvSpPr>
            <p:cNvPr id="84" name="Rectangle 85">
              <a:extLst>
                <a:ext uri="{FF2B5EF4-FFF2-40B4-BE49-F238E27FC236}">
                  <a16:creationId xmlns:a16="http://schemas.microsoft.com/office/drawing/2014/main" id="{54F95DED-42C0-4E31-9A4F-0345733102DA}"/>
                </a:ext>
              </a:extLst>
            </p:cNvPr>
            <p:cNvSpPr>
              <a:spLocks noChangeArrowheads="1"/>
            </p:cNvSpPr>
            <p:nvPr/>
          </p:nvSpPr>
          <p:spPr bwMode="auto">
            <a:xfrm>
              <a:off x="4800" y="3385"/>
              <a:ext cx="136" cy="181"/>
            </a:xfrm>
            <a:prstGeom prst="rect">
              <a:avLst/>
            </a:prstGeom>
            <a:solidFill>
              <a:srgbClr val="FFC5E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52</a:t>
              </a:r>
            </a:p>
          </p:txBody>
        </p:sp>
        <p:sp>
          <p:nvSpPr>
            <p:cNvPr id="85" name="Rectangle 86">
              <a:extLst>
                <a:ext uri="{FF2B5EF4-FFF2-40B4-BE49-F238E27FC236}">
                  <a16:creationId xmlns:a16="http://schemas.microsoft.com/office/drawing/2014/main" id="{07575222-4062-4FC4-8CDE-D1AEE899B9BE}"/>
                </a:ext>
              </a:extLst>
            </p:cNvPr>
            <p:cNvSpPr>
              <a:spLocks noChangeArrowheads="1"/>
            </p:cNvSpPr>
            <p:nvPr/>
          </p:nvSpPr>
          <p:spPr bwMode="auto">
            <a:xfrm>
              <a:off x="4982" y="3384"/>
              <a:ext cx="136" cy="181"/>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53</a:t>
              </a:r>
            </a:p>
          </p:txBody>
        </p:sp>
        <p:sp>
          <p:nvSpPr>
            <p:cNvPr id="86" name="Rectangle 87">
              <a:extLst>
                <a:ext uri="{FF2B5EF4-FFF2-40B4-BE49-F238E27FC236}">
                  <a16:creationId xmlns:a16="http://schemas.microsoft.com/office/drawing/2014/main" id="{681B0A12-17B3-4353-ADED-03E0CD43B685}"/>
                </a:ext>
              </a:extLst>
            </p:cNvPr>
            <p:cNvSpPr>
              <a:spLocks noChangeArrowheads="1"/>
            </p:cNvSpPr>
            <p:nvPr/>
          </p:nvSpPr>
          <p:spPr bwMode="auto">
            <a:xfrm>
              <a:off x="5164" y="3383"/>
              <a:ext cx="136" cy="181"/>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54</a:t>
              </a:r>
            </a:p>
          </p:txBody>
        </p:sp>
        <p:sp>
          <p:nvSpPr>
            <p:cNvPr id="87" name="Rectangle 88">
              <a:extLst>
                <a:ext uri="{FF2B5EF4-FFF2-40B4-BE49-F238E27FC236}">
                  <a16:creationId xmlns:a16="http://schemas.microsoft.com/office/drawing/2014/main" id="{06BD9412-B6EF-4969-A041-D023A6F3E3AB}"/>
                </a:ext>
              </a:extLst>
            </p:cNvPr>
            <p:cNvSpPr>
              <a:spLocks noChangeArrowheads="1"/>
            </p:cNvSpPr>
            <p:nvPr/>
          </p:nvSpPr>
          <p:spPr bwMode="auto">
            <a:xfrm>
              <a:off x="5346" y="3382"/>
              <a:ext cx="136" cy="181"/>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55</a:t>
              </a:r>
            </a:p>
          </p:txBody>
        </p:sp>
        <p:sp>
          <p:nvSpPr>
            <p:cNvPr id="88" name="Rectangle 89">
              <a:extLst>
                <a:ext uri="{FF2B5EF4-FFF2-40B4-BE49-F238E27FC236}">
                  <a16:creationId xmlns:a16="http://schemas.microsoft.com/office/drawing/2014/main" id="{63141D5F-94D4-456B-955B-79B712BC3D3A}"/>
                </a:ext>
              </a:extLst>
            </p:cNvPr>
            <p:cNvSpPr>
              <a:spLocks noChangeArrowheads="1"/>
            </p:cNvSpPr>
            <p:nvPr/>
          </p:nvSpPr>
          <p:spPr bwMode="auto">
            <a:xfrm>
              <a:off x="5523" y="3382"/>
              <a:ext cx="136" cy="181"/>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56</a:t>
              </a:r>
            </a:p>
          </p:txBody>
        </p:sp>
        <p:sp>
          <p:nvSpPr>
            <p:cNvPr id="89" name="Line 90">
              <a:extLst>
                <a:ext uri="{FF2B5EF4-FFF2-40B4-BE49-F238E27FC236}">
                  <a16:creationId xmlns:a16="http://schemas.microsoft.com/office/drawing/2014/main" id="{EC5242B4-6493-4349-89CD-5A800E3A8ADA}"/>
                </a:ext>
              </a:extLst>
            </p:cNvPr>
            <p:cNvSpPr>
              <a:spLocks noChangeShapeType="1"/>
            </p:cNvSpPr>
            <p:nvPr/>
          </p:nvSpPr>
          <p:spPr bwMode="auto">
            <a:xfrm flipH="1" flipV="1">
              <a:off x="1046" y="3601"/>
              <a:ext cx="6" cy="322"/>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0" name="Line 91">
              <a:extLst>
                <a:ext uri="{FF2B5EF4-FFF2-40B4-BE49-F238E27FC236}">
                  <a16:creationId xmlns:a16="http://schemas.microsoft.com/office/drawing/2014/main" id="{782CFD9D-346C-43CC-A380-F43FB7797961}"/>
                </a:ext>
              </a:extLst>
            </p:cNvPr>
            <p:cNvSpPr>
              <a:spLocks noChangeShapeType="1"/>
            </p:cNvSpPr>
            <p:nvPr/>
          </p:nvSpPr>
          <p:spPr bwMode="auto">
            <a:xfrm>
              <a:off x="947" y="2871"/>
              <a:ext cx="5" cy="855"/>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1" name="Text Box 92">
              <a:extLst>
                <a:ext uri="{FF2B5EF4-FFF2-40B4-BE49-F238E27FC236}">
                  <a16:creationId xmlns:a16="http://schemas.microsoft.com/office/drawing/2014/main" id="{1B8EEC79-A4E9-4771-8BA3-787D0AE12A24}"/>
                </a:ext>
              </a:extLst>
            </p:cNvPr>
            <p:cNvSpPr txBox="1">
              <a:spLocks noChangeArrowheads="1"/>
            </p:cNvSpPr>
            <p:nvPr/>
          </p:nvSpPr>
          <p:spPr bwMode="auto">
            <a:xfrm>
              <a:off x="4713" y="2614"/>
              <a:ext cx="500" cy="288"/>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前沿</a:t>
              </a:r>
            </a:p>
          </p:txBody>
        </p:sp>
        <p:sp>
          <p:nvSpPr>
            <p:cNvPr id="92" name="Text Box 93">
              <a:extLst>
                <a:ext uri="{FF2B5EF4-FFF2-40B4-BE49-F238E27FC236}">
                  <a16:creationId xmlns:a16="http://schemas.microsoft.com/office/drawing/2014/main" id="{28E50344-51D3-4AD5-BEA2-876FBB510858}"/>
                </a:ext>
              </a:extLst>
            </p:cNvPr>
            <p:cNvSpPr txBox="1">
              <a:spLocks noChangeArrowheads="1"/>
            </p:cNvSpPr>
            <p:nvPr/>
          </p:nvSpPr>
          <p:spPr bwMode="auto">
            <a:xfrm>
              <a:off x="708" y="2614"/>
              <a:ext cx="500" cy="288"/>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后沿</a:t>
              </a:r>
            </a:p>
          </p:txBody>
        </p:sp>
        <p:sp>
          <p:nvSpPr>
            <p:cNvPr id="93" name="Line 94">
              <a:extLst>
                <a:ext uri="{FF2B5EF4-FFF2-40B4-BE49-F238E27FC236}">
                  <a16:creationId xmlns:a16="http://schemas.microsoft.com/office/drawing/2014/main" id="{D604D33D-3F52-4C0E-BA03-AEA109DFBBE8}"/>
                </a:ext>
              </a:extLst>
            </p:cNvPr>
            <p:cNvSpPr>
              <a:spLocks noChangeShapeType="1"/>
            </p:cNvSpPr>
            <p:nvPr/>
          </p:nvSpPr>
          <p:spPr bwMode="auto">
            <a:xfrm>
              <a:off x="4962" y="2862"/>
              <a:ext cx="5" cy="855"/>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4" name="Line 95">
              <a:extLst>
                <a:ext uri="{FF2B5EF4-FFF2-40B4-BE49-F238E27FC236}">
                  <a16:creationId xmlns:a16="http://schemas.microsoft.com/office/drawing/2014/main" id="{E482330C-294A-4A63-A4D4-44CA621F85BD}"/>
                </a:ext>
              </a:extLst>
            </p:cNvPr>
            <p:cNvSpPr>
              <a:spLocks noChangeShapeType="1"/>
            </p:cNvSpPr>
            <p:nvPr/>
          </p:nvSpPr>
          <p:spPr bwMode="auto">
            <a:xfrm flipH="1" flipV="1">
              <a:off x="5012" y="3588"/>
              <a:ext cx="0" cy="453"/>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5" name="Text Box 96">
              <a:extLst>
                <a:ext uri="{FF2B5EF4-FFF2-40B4-BE49-F238E27FC236}">
                  <a16:creationId xmlns:a16="http://schemas.microsoft.com/office/drawing/2014/main" id="{BD0EAD2E-15BB-4DC1-A21C-255E09758802}"/>
                </a:ext>
              </a:extLst>
            </p:cNvPr>
            <p:cNvSpPr txBox="1">
              <a:spLocks noChangeArrowheads="1"/>
            </p:cNvSpPr>
            <p:nvPr/>
          </p:nvSpPr>
          <p:spPr bwMode="auto">
            <a:xfrm>
              <a:off x="839" y="3860"/>
              <a:ext cx="60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rPr>
                <a:t>P</a:t>
              </a:r>
              <a:r>
                <a:rPr kumimoji="0" lang="en-US" altLang="zh-CN" sz="2000" b="0" i="0" u="none" strike="noStrike" kern="0" cap="none" spc="0" normalizeH="0" baseline="-25000" noProof="0">
                  <a:ln>
                    <a:noFill/>
                  </a:ln>
                  <a:solidFill>
                    <a:srgbClr val="000000"/>
                  </a:solidFill>
                  <a:effectLst/>
                  <a:uLnTx/>
                  <a:uFillTx/>
                </a:rPr>
                <a:t>1</a:t>
              </a:r>
              <a:r>
                <a:rPr kumimoji="0" lang="zh-CN" altLang="en-US" sz="2000" b="0" i="0" u="none" strike="noStrike" kern="0" cap="none" spc="0" normalizeH="0" baseline="0" noProof="0">
                  <a:ln>
                    <a:noFill/>
                  </a:ln>
                  <a:solidFill>
                    <a:srgbClr val="000000"/>
                  </a:solidFill>
                  <a:effectLst/>
                  <a:uLnTx/>
                  <a:uFillTx/>
                </a:rPr>
                <a:t>＝</a:t>
              </a:r>
              <a:r>
                <a:rPr kumimoji="0" lang="en-US" altLang="zh-CN" sz="2000" b="0" i="0" u="none" strike="noStrike" kern="0" cap="none" spc="0" normalizeH="0" baseline="0" noProof="0">
                  <a:ln>
                    <a:noFill/>
                  </a:ln>
                  <a:solidFill>
                    <a:srgbClr val="000000"/>
                  </a:solidFill>
                  <a:effectLst/>
                  <a:uLnTx/>
                  <a:uFillTx/>
                </a:rPr>
                <a:t>P</a:t>
              </a:r>
              <a:r>
                <a:rPr kumimoji="0" lang="en-US" altLang="zh-CN" sz="2000" b="0" i="0" u="none" strike="noStrike" kern="0" cap="none" spc="0" normalizeH="0" baseline="-25000" noProof="0">
                  <a:ln>
                    <a:noFill/>
                  </a:ln>
                  <a:solidFill>
                    <a:srgbClr val="000000"/>
                  </a:solidFill>
                  <a:effectLst/>
                  <a:uLnTx/>
                  <a:uFillTx/>
                </a:rPr>
                <a:t>2</a:t>
              </a:r>
            </a:p>
          </p:txBody>
        </p:sp>
        <p:sp>
          <p:nvSpPr>
            <p:cNvPr id="96" name="Text Box 97">
              <a:extLst>
                <a:ext uri="{FF2B5EF4-FFF2-40B4-BE49-F238E27FC236}">
                  <a16:creationId xmlns:a16="http://schemas.microsoft.com/office/drawing/2014/main" id="{58E22480-7519-46A7-9581-FF08BFA84175}"/>
                </a:ext>
              </a:extLst>
            </p:cNvPr>
            <p:cNvSpPr txBox="1">
              <a:spLocks noChangeArrowheads="1"/>
            </p:cNvSpPr>
            <p:nvPr/>
          </p:nvSpPr>
          <p:spPr bwMode="auto">
            <a:xfrm>
              <a:off x="4731" y="3860"/>
              <a:ext cx="281"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rPr>
                <a:t>P</a:t>
              </a:r>
              <a:r>
                <a:rPr kumimoji="0" lang="en-US" altLang="zh-CN" sz="2000" b="0" i="0" u="none" strike="noStrike" kern="0" cap="none" spc="0" normalizeH="0" baseline="-25000" noProof="0">
                  <a:ln>
                    <a:noFill/>
                  </a:ln>
                  <a:solidFill>
                    <a:srgbClr val="000000"/>
                  </a:solidFill>
                  <a:effectLst/>
                  <a:uLnTx/>
                  <a:uFillTx/>
                </a:rPr>
                <a:t>3</a:t>
              </a:r>
            </a:p>
          </p:txBody>
        </p:sp>
      </p:grpSp>
    </p:spTree>
    <p:extLst>
      <p:ext uri="{BB962C8B-B14F-4D97-AF65-F5344CB8AC3E}">
        <p14:creationId xmlns:p14="http://schemas.microsoft.com/office/powerpoint/2010/main" val="32699198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1000"/>
                                  </p:stCondLst>
                                  <p:childTnLst>
                                    <p:set>
                                      <p:cBhvr>
                                        <p:cTn id="11" dur="1" fill="hold">
                                          <p:stCondLst>
                                            <p:cond delay="0"/>
                                          </p:stCondLst>
                                        </p:cTn>
                                        <p:tgtEl>
                                          <p:spTgt spid="51"/>
                                        </p:tgtEl>
                                        <p:attrNameLst>
                                          <p:attrName>style.visibility</p:attrName>
                                        </p:attrNameLst>
                                      </p:cBhvr>
                                      <p:to>
                                        <p:strVal val="visible"/>
                                      </p:to>
                                    </p:set>
                                  </p:childTnLst>
                                </p:cTn>
                              </p:par>
                            </p:childTnLst>
                          </p:cTn>
                        </p:par>
                        <p:par>
                          <p:cTn id="12" fill="hold">
                            <p:stCondLst>
                              <p:cond delay="1500"/>
                            </p:stCondLst>
                            <p:childTnLst>
                              <p:par>
                                <p:cTn id="13" presetID="1" presetClass="entr" presetSubtype="0" fill="hold" nodeType="afterEffect">
                                  <p:stCondLst>
                                    <p:cond delay="100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F393DEEE-2C36-4F46-B312-ECFC41870CFC}"/>
              </a:ext>
            </a:extLst>
          </p:cNvPr>
          <p:cNvSpPr txBox="1">
            <a:spLocks noChangeArrowheads="1"/>
          </p:cNvSpPr>
          <p:nvPr/>
        </p:nvSpPr>
        <p:spPr bwMode="auto">
          <a:xfrm>
            <a:off x="7106345" y="2553767"/>
            <a:ext cx="1454150"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不允许发送</a:t>
            </a:r>
          </a:p>
        </p:txBody>
      </p:sp>
      <p:sp>
        <p:nvSpPr>
          <p:cNvPr id="3" name="Text Box 4">
            <a:extLst>
              <a:ext uri="{FF2B5EF4-FFF2-40B4-BE49-F238E27FC236}">
                <a16:creationId xmlns:a16="http://schemas.microsoft.com/office/drawing/2014/main" id="{29417863-291C-4AF8-8906-22A335287D53}"/>
              </a:ext>
            </a:extLst>
          </p:cNvPr>
          <p:cNvSpPr txBox="1">
            <a:spLocks noChangeArrowheads="1"/>
          </p:cNvSpPr>
          <p:nvPr/>
        </p:nvSpPr>
        <p:spPr bwMode="auto">
          <a:xfrm>
            <a:off x="86419" y="2641079"/>
            <a:ext cx="1098551" cy="64135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已发送并</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收到确认</a:t>
            </a:r>
          </a:p>
        </p:txBody>
      </p:sp>
      <p:sp>
        <p:nvSpPr>
          <p:cNvPr id="4" name="Text Box 5">
            <a:extLst>
              <a:ext uri="{FF2B5EF4-FFF2-40B4-BE49-F238E27FC236}">
                <a16:creationId xmlns:a16="http://schemas.microsoft.com/office/drawing/2014/main" id="{82656D3F-5A0F-4F1A-94CF-C50F8FE37454}"/>
              </a:ext>
            </a:extLst>
          </p:cNvPr>
          <p:cNvSpPr txBox="1">
            <a:spLocks noChangeArrowheads="1"/>
          </p:cNvSpPr>
          <p:nvPr/>
        </p:nvSpPr>
        <p:spPr bwMode="auto">
          <a:xfrm>
            <a:off x="2894707" y="1051992"/>
            <a:ext cx="2263775"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A </a:t>
            </a: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的发送窗口 </a:t>
            </a: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 20</a:t>
            </a:r>
          </a:p>
        </p:txBody>
      </p:sp>
      <p:sp>
        <p:nvSpPr>
          <p:cNvPr id="5" name="Text Box 6">
            <a:extLst>
              <a:ext uri="{FF2B5EF4-FFF2-40B4-BE49-F238E27FC236}">
                <a16:creationId xmlns:a16="http://schemas.microsoft.com/office/drawing/2014/main" id="{76AFDA10-C334-40AB-944C-D725AD2AD90C}"/>
              </a:ext>
            </a:extLst>
          </p:cNvPr>
          <p:cNvSpPr txBox="1">
            <a:spLocks noChangeArrowheads="1"/>
          </p:cNvSpPr>
          <p:nvPr/>
        </p:nvSpPr>
        <p:spPr bwMode="auto">
          <a:xfrm>
            <a:off x="3126482" y="2720454"/>
            <a:ext cx="1962150"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允许发送的序号</a:t>
            </a:r>
          </a:p>
        </p:txBody>
      </p:sp>
      <p:sp>
        <p:nvSpPr>
          <p:cNvPr id="6" name="Rectangle 7">
            <a:extLst>
              <a:ext uri="{FF2B5EF4-FFF2-40B4-BE49-F238E27FC236}">
                <a16:creationId xmlns:a16="http://schemas.microsoft.com/office/drawing/2014/main" id="{F0ACECA1-39B1-469E-9463-9F9534C038E1}"/>
              </a:ext>
            </a:extLst>
          </p:cNvPr>
          <p:cNvSpPr>
            <a:spLocks noChangeArrowheads="1"/>
          </p:cNvSpPr>
          <p:nvPr/>
        </p:nvSpPr>
        <p:spPr bwMode="auto">
          <a:xfrm>
            <a:off x="1223070" y="2204517"/>
            <a:ext cx="5767387" cy="474662"/>
          </a:xfrm>
          <a:prstGeom prst="rect">
            <a:avLst/>
          </a:prstGeom>
          <a:solidFill>
            <a:srgbClr val="99CCFF"/>
          </a:solidFill>
          <a:ln>
            <a:noFill/>
          </a:ln>
          <a:effectLst>
            <a:outerShdw dist="35921" dir="2700000" algn="ctr" rotWithShape="0">
              <a:srgbClr val="578963"/>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7" name="Rectangle 8">
            <a:extLst>
              <a:ext uri="{FF2B5EF4-FFF2-40B4-BE49-F238E27FC236}">
                <a16:creationId xmlns:a16="http://schemas.microsoft.com/office/drawing/2014/main" id="{8039972C-EB64-4F34-AD75-71D4C9B21CE1}"/>
              </a:ext>
            </a:extLst>
          </p:cNvPr>
          <p:cNvSpPr>
            <a:spLocks noChangeArrowheads="1"/>
          </p:cNvSpPr>
          <p:nvPr/>
        </p:nvSpPr>
        <p:spPr bwMode="auto">
          <a:xfrm>
            <a:off x="395982" y="2314054"/>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28</a:t>
            </a:r>
          </a:p>
        </p:txBody>
      </p:sp>
      <p:sp>
        <p:nvSpPr>
          <p:cNvPr id="8" name="Rectangle 9">
            <a:extLst>
              <a:ext uri="{FF2B5EF4-FFF2-40B4-BE49-F238E27FC236}">
                <a16:creationId xmlns:a16="http://schemas.microsoft.com/office/drawing/2014/main" id="{2BA561CF-7BC7-4088-937A-E6FE61ECB22E}"/>
              </a:ext>
            </a:extLst>
          </p:cNvPr>
          <p:cNvSpPr>
            <a:spLocks noChangeArrowheads="1"/>
          </p:cNvSpPr>
          <p:nvPr/>
        </p:nvSpPr>
        <p:spPr bwMode="auto">
          <a:xfrm>
            <a:off x="684907" y="2312467"/>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29</a:t>
            </a:r>
          </a:p>
        </p:txBody>
      </p:sp>
      <p:sp>
        <p:nvSpPr>
          <p:cNvPr id="9" name="Rectangle 10">
            <a:extLst>
              <a:ext uri="{FF2B5EF4-FFF2-40B4-BE49-F238E27FC236}">
                <a16:creationId xmlns:a16="http://schemas.microsoft.com/office/drawing/2014/main" id="{26448400-E869-4AF1-8BB0-358B4AF7C80E}"/>
              </a:ext>
            </a:extLst>
          </p:cNvPr>
          <p:cNvSpPr>
            <a:spLocks noChangeArrowheads="1"/>
          </p:cNvSpPr>
          <p:nvPr/>
        </p:nvSpPr>
        <p:spPr bwMode="auto">
          <a:xfrm>
            <a:off x="973832" y="2310879"/>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30</a:t>
            </a:r>
          </a:p>
        </p:txBody>
      </p:sp>
      <p:sp>
        <p:nvSpPr>
          <p:cNvPr id="10" name="Rectangle 11">
            <a:extLst>
              <a:ext uri="{FF2B5EF4-FFF2-40B4-BE49-F238E27FC236}">
                <a16:creationId xmlns:a16="http://schemas.microsoft.com/office/drawing/2014/main" id="{5A57AD05-336C-4C82-90CC-057FAD1EFF08}"/>
              </a:ext>
            </a:extLst>
          </p:cNvPr>
          <p:cNvSpPr>
            <a:spLocks noChangeArrowheads="1"/>
          </p:cNvSpPr>
          <p:nvPr/>
        </p:nvSpPr>
        <p:spPr bwMode="auto">
          <a:xfrm>
            <a:off x="1262757" y="2309292"/>
            <a:ext cx="215900" cy="287337"/>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31</a:t>
            </a:r>
          </a:p>
        </p:txBody>
      </p:sp>
      <p:sp>
        <p:nvSpPr>
          <p:cNvPr id="11" name="Rectangle 12">
            <a:extLst>
              <a:ext uri="{FF2B5EF4-FFF2-40B4-BE49-F238E27FC236}">
                <a16:creationId xmlns:a16="http://schemas.microsoft.com/office/drawing/2014/main" id="{B89C8804-298F-4164-BA6B-304C25055670}"/>
              </a:ext>
            </a:extLst>
          </p:cNvPr>
          <p:cNvSpPr>
            <a:spLocks noChangeArrowheads="1"/>
          </p:cNvSpPr>
          <p:nvPr/>
        </p:nvSpPr>
        <p:spPr bwMode="auto">
          <a:xfrm>
            <a:off x="1551682" y="2307704"/>
            <a:ext cx="215900" cy="28733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32</a:t>
            </a:r>
          </a:p>
        </p:txBody>
      </p:sp>
      <p:sp>
        <p:nvSpPr>
          <p:cNvPr id="12" name="Rectangle 13">
            <a:extLst>
              <a:ext uri="{FF2B5EF4-FFF2-40B4-BE49-F238E27FC236}">
                <a16:creationId xmlns:a16="http://schemas.microsoft.com/office/drawing/2014/main" id="{0B1B8A21-B341-466A-8E12-CD7BA95B5129}"/>
              </a:ext>
            </a:extLst>
          </p:cNvPr>
          <p:cNvSpPr>
            <a:spLocks noChangeArrowheads="1"/>
          </p:cNvSpPr>
          <p:nvPr/>
        </p:nvSpPr>
        <p:spPr bwMode="auto">
          <a:xfrm>
            <a:off x="1840607" y="2306117"/>
            <a:ext cx="215900" cy="287337"/>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33</a:t>
            </a:r>
          </a:p>
        </p:txBody>
      </p:sp>
      <p:sp>
        <p:nvSpPr>
          <p:cNvPr id="13" name="Rectangle 14">
            <a:extLst>
              <a:ext uri="{FF2B5EF4-FFF2-40B4-BE49-F238E27FC236}">
                <a16:creationId xmlns:a16="http://schemas.microsoft.com/office/drawing/2014/main" id="{07A500E6-619F-436F-A020-3132EC15A77B}"/>
              </a:ext>
            </a:extLst>
          </p:cNvPr>
          <p:cNvSpPr>
            <a:spLocks noChangeArrowheads="1"/>
          </p:cNvSpPr>
          <p:nvPr/>
        </p:nvSpPr>
        <p:spPr bwMode="auto">
          <a:xfrm>
            <a:off x="2129532" y="2304529"/>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34</a:t>
            </a:r>
          </a:p>
        </p:txBody>
      </p:sp>
      <p:sp>
        <p:nvSpPr>
          <p:cNvPr id="14" name="Rectangle 15">
            <a:extLst>
              <a:ext uri="{FF2B5EF4-FFF2-40B4-BE49-F238E27FC236}">
                <a16:creationId xmlns:a16="http://schemas.microsoft.com/office/drawing/2014/main" id="{DE6B3313-6A96-436E-9DCD-04EB12DC3D35}"/>
              </a:ext>
            </a:extLst>
          </p:cNvPr>
          <p:cNvSpPr>
            <a:spLocks noChangeArrowheads="1"/>
          </p:cNvSpPr>
          <p:nvPr/>
        </p:nvSpPr>
        <p:spPr bwMode="auto">
          <a:xfrm>
            <a:off x="2418457" y="2302942"/>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35</a:t>
            </a:r>
          </a:p>
        </p:txBody>
      </p:sp>
      <p:sp>
        <p:nvSpPr>
          <p:cNvPr id="15" name="Rectangle 16">
            <a:extLst>
              <a:ext uri="{FF2B5EF4-FFF2-40B4-BE49-F238E27FC236}">
                <a16:creationId xmlns:a16="http://schemas.microsoft.com/office/drawing/2014/main" id="{FD64C821-2C16-4BC8-9E1E-B71935B256A9}"/>
              </a:ext>
            </a:extLst>
          </p:cNvPr>
          <p:cNvSpPr>
            <a:spLocks noChangeArrowheads="1"/>
          </p:cNvSpPr>
          <p:nvPr/>
        </p:nvSpPr>
        <p:spPr bwMode="auto">
          <a:xfrm>
            <a:off x="2707382" y="2301354"/>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36</a:t>
            </a:r>
          </a:p>
        </p:txBody>
      </p:sp>
      <p:sp>
        <p:nvSpPr>
          <p:cNvPr id="16" name="Rectangle 17">
            <a:extLst>
              <a:ext uri="{FF2B5EF4-FFF2-40B4-BE49-F238E27FC236}">
                <a16:creationId xmlns:a16="http://schemas.microsoft.com/office/drawing/2014/main" id="{A12D3414-CB41-4EA9-9A65-7897F681F621}"/>
              </a:ext>
            </a:extLst>
          </p:cNvPr>
          <p:cNvSpPr>
            <a:spLocks noChangeArrowheads="1"/>
          </p:cNvSpPr>
          <p:nvPr/>
        </p:nvSpPr>
        <p:spPr bwMode="auto">
          <a:xfrm>
            <a:off x="2996307" y="2299767"/>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37</a:t>
            </a:r>
          </a:p>
        </p:txBody>
      </p:sp>
      <p:sp>
        <p:nvSpPr>
          <p:cNvPr id="17" name="Rectangle 18">
            <a:extLst>
              <a:ext uri="{FF2B5EF4-FFF2-40B4-BE49-F238E27FC236}">
                <a16:creationId xmlns:a16="http://schemas.microsoft.com/office/drawing/2014/main" id="{F6A69F4C-2F3A-4116-90AB-217FFBAB9B5F}"/>
              </a:ext>
            </a:extLst>
          </p:cNvPr>
          <p:cNvSpPr>
            <a:spLocks noChangeArrowheads="1"/>
          </p:cNvSpPr>
          <p:nvPr/>
        </p:nvSpPr>
        <p:spPr bwMode="auto">
          <a:xfrm>
            <a:off x="3285232" y="2298179"/>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38</a:t>
            </a:r>
          </a:p>
        </p:txBody>
      </p:sp>
      <p:sp>
        <p:nvSpPr>
          <p:cNvPr id="18" name="Rectangle 19">
            <a:extLst>
              <a:ext uri="{FF2B5EF4-FFF2-40B4-BE49-F238E27FC236}">
                <a16:creationId xmlns:a16="http://schemas.microsoft.com/office/drawing/2014/main" id="{04ECD7DB-8FED-4788-9C2F-EA62F6800499}"/>
              </a:ext>
            </a:extLst>
          </p:cNvPr>
          <p:cNvSpPr>
            <a:spLocks noChangeArrowheads="1"/>
          </p:cNvSpPr>
          <p:nvPr/>
        </p:nvSpPr>
        <p:spPr bwMode="auto">
          <a:xfrm>
            <a:off x="3574157" y="2296592"/>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39</a:t>
            </a:r>
          </a:p>
        </p:txBody>
      </p:sp>
      <p:sp>
        <p:nvSpPr>
          <p:cNvPr id="19" name="Rectangle 20">
            <a:extLst>
              <a:ext uri="{FF2B5EF4-FFF2-40B4-BE49-F238E27FC236}">
                <a16:creationId xmlns:a16="http://schemas.microsoft.com/office/drawing/2014/main" id="{7DA0EF67-56B0-4228-B410-8683618B52B4}"/>
              </a:ext>
            </a:extLst>
          </p:cNvPr>
          <p:cNvSpPr>
            <a:spLocks noChangeArrowheads="1"/>
          </p:cNvSpPr>
          <p:nvPr/>
        </p:nvSpPr>
        <p:spPr bwMode="auto">
          <a:xfrm>
            <a:off x="3863082" y="2295004"/>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40</a:t>
            </a:r>
          </a:p>
        </p:txBody>
      </p:sp>
      <p:sp>
        <p:nvSpPr>
          <p:cNvPr id="20" name="Rectangle 21">
            <a:extLst>
              <a:ext uri="{FF2B5EF4-FFF2-40B4-BE49-F238E27FC236}">
                <a16:creationId xmlns:a16="http://schemas.microsoft.com/office/drawing/2014/main" id="{147F693E-E126-4E73-B9D6-0B59DD5BF953}"/>
              </a:ext>
            </a:extLst>
          </p:cNvPr>
          <p:cNvSpPr>
            <a:spLocks noChangeArrowheads="1"/>
          </p:cNvSpPr>
          <p:nvPr/>
        </p:nvSpPr>
        <p:spPr bwMode="auto">
          <a:xfrm>
            <a:off x="4152007" y="2293417"/>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41</a:t>
            </a:r>
          </a:p>
        </p:txBody>
      </p:sp>
      <p:sp>
        <p:nvSpPr>
          <p:cNvPr id="21" name="Rectangle 22">
            <a:extLst>
              <a:ext uri="{FF2B5EF4-FFF2-40B4-BE49-F238E27FC236}">
                <a16:creationId xmlns:a16="http://schemas.microsoft.com/office/drawing/2014/main" id="{F004B6E9-C66F-4CE6-9B44-39A8438DCCDE}"/>
              </a:ext>
            </a:extLst>
          </p:cNvPr>
          <p:cNvSpPr>
            <a:spLocks noChangeArrowheads="1"/>
          </p:cNvSpPr>
          <p:nvPr/>
        </p:nvSpPr>
        <p:spPr bwMode="auto">
          <a:xfrm>
            <a:off x="4440932" y="2291829"/>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42</a:t>
            </a:r>
          </a:p>
        </p:txBody>
      </p:sp>
      <p:sp>
        <p:nvSpPr>
          <p:cNvPr id="22" name="Rectangle 23">
            <a:extLst>
              <a:ext uri="{FF2B5EF4-FFF2-40B4-BE49-F238E27FC236}">
                <a16:creationId xmlns:a16="http://schemas.microsoft.com/office/drawing/2014/main" id="{9E9672A0-6FF7-42A3-9FF1-6EEC9A9BF879}"/>
              </a:ext>
            </a:extLst>
          </p:cNvPr>
          <p:cNvSpPr>
            <a:spLocks noChangeArrowheads="1"/>
          </p:cNvSpPr>
          <p:nvPr/>
        </p:nvSpPr>
        <p:spPr bwMode="auto">
          <a:xfrm>
            <a:off x="4729857" y="2290242"/>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43</a:t>
            </a:r>
          </a:p>
        </p:txBody>
      </p:sp>
      <p:sp>
        <p:nvSpPr>
          <p:cNvPr id="23" name="Rectangle 24">
            <a:extLst>
              <a:ext uri="{FF2B5EF4-FFF2-40B4-BE49-F238E27FC236}">
                <a16:creationId xmlns:a16="http://schemas.microsoft.com/office/drawing/2014/main" id="{14179796-6D00-48FF-95C4-624543B15646}"/>
              </a:ext>
            </a:extLst>
          </p:cNvPr>
          <p:cNvSpPr>
            <a:spLocks noChangeArrowheads="1"/>
          </p:cNvSpPr>
          <p:nvPr/>
        </p:nvSpPr>
        <p:spPr bwMode="auto">
          <a:xfrm>
            <a:off x="5018782" y="2288654"/>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44</a:t>
            </a:r>
          </a:p>
        </p:txBody>
      </p:sp>
      <p:sp>
        <p:nvSpPr>
          <p:cNvPr id="24" name="Rectangle 25">
            <a:extLst>
              <a:ext uri="{FF2B5EF4-FFF2-40B4-BE49-F238E27FC236}">
                <a16:creationId xmlns:a16="http://schemas.microsoft.com/office/drawing/2014/main" id="{383970E9-46A9-481D-BCCA-F4462C5A8D11}"/>
              </a:ext>
            </a:extLst>
          </p:cNvPr>
          <p:cNvSpPr>
            <a:spLocks noChangeArrowheads="1"/>
          </p:cNvSpPr>
          <p:nvPr/>
        </p:nvSpPr>
        <p:spPr bwMode="auto">
          <a:xfrm>
            <a:off x="5307707" y="2287067"/>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45</a:t>
            </a:r>
          </a:p>
        </p:txBody>
      </p:sp>
      <p:sp>
        <p:nvSpPr>
          <p:cNvPr id="25" name="Rectangle 26">
            <a:extLst>
              <a:ext uri="{FF2B5EF4-FFF2-40B4-BE49-F238E27FC236}">
                <a16:creationId xmlns:a16="http://schemas.microsoft.com/office/drawing/2014/main" id="{C9860213-C985-4FF2-B1ED-DE28BF8071C6}"/>
              </a:ext>
            </a:extLst>
          </p:cNvPr>
          <p:cNvSpPr>
            <a:spLocks noChangeArrowheads="1"/>
          </p:cNvSpPr>
          <p:nvPr/>
        </p:nvSpPr>
        <p:spPr bwMode="auto">
          <a:xfrm>
            <a:off x="5596632" y="2285479"/>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46</a:t>
            </a:r>
          </a:p>
        </p:txBody>
      </p:sp>
      <p:sp>
        <p:nvSpPr>
          <p:cNvPr id="26" name="Rectangle 27">
            <a:extLst>
              <a:ext uri="{FF2B5EF4-FFF2-40B4-BE49-F238E27FC236}">
                <a16:creationId xmlns:a16="http://schemas.microsoft.com/office/drawing/2014/main" id="{31C059BC-1975-426A-BD42-3E8CE77056C6}"/>
              </a:ext>
            </a:extLst>
          </p:cNvPr>
          <p:cNvSpPr>
            <a:spLocks noChangeArrowheads="1"/>
          </p:cNvSpPr>
          <p:nvPr/>
        </p:nvSpPr>
        <p:spPr bwMode="auto">
          <a:xfrm>
            <a:off x="5885557" y="2283892"/>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47</a:t>
            </a:r>
          </a:p>
        </p:txBody>
      </p:sp>
      <p:sp>
        <p:nvSpPr>
          <p:cNvPr id="27" name="Rectangle 28">
            <a:extLst>
              <a:ext uri="{FF2B5EF4-FFF2-40B4-BE49-F238E27FC236}">
                <a16:creationId xmlns:a16="http://schemas.microsoft.com/office/drawing/2014/main" id="{F44C1A12-2AB8-464B-B358-E5B56EFDF168}"/>
              </a:ext>
            </a:extLst>
          </p:cNvPr>
          <p:cNvSpPr>
            <a:spLocks noChangeArrowheads="1"/>
          </p:cNvSpPr>
          <p:nvPr/>
        </p:nvSpPr>
        <p:spPr bwMode="auto">
          <a:xfrm>
            <a:off x="6174482" y="2282304"/>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48</a:t>
            </a:r>
          </a:p>
        </p:txBody>
      </p:sp>
      <p:sp>
        <p:nvSpPr>
          <p:cNvPr id="28" name="Rectangle 29">
            <a:extLst>
              <a:ext uri="{FF2B5EF4-FFF2-40B4-BE49-F238E27FC236}">
                <a16:creationId xmlns:a16="http://schemas.microsoft.com/office/drawing/2014/main" id="{773A879E-6E23-4A1E-9578-1A4B926DD0F0}"/>
              </a:ext>
            </a:extLst>
          </p:cNvPr>
          <p:cNvSpPr>
            <a:spLocks noChangeArrowheads="1"/>
          </p:cNvSpPr>
          <p:nvPr/>
        </p:nvSpPr>
        <p:spPr bwMode="auto">
          <a:xfrm>
            <a:off x="6463407" y="2280717"/>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49</a:t>
            </a:r>
          </a:p>
        </p:txBody>
      </p:sp>
      <p:sp>
        <p:nvSpPr>
          <p:cNvPr id="29" name="Rectangle 30">
            <a:extLst>
              <a:ext uri="{FF2B5EF4-FFF2-40B4-BE49-F238E27FC236}">
                <a16:creationId xmlns:a16="http://schemas.microsoft.com/office/drawing/2014/main" id="{5635D8DF-2794-401B-967E-624822146461}"/>
              </a:ext>
            </a:extLst>
          </p:cNvPr>
          <p:cNvSpPr>
            <a:spLocks noChangeArrowheads="1"/>
          </p:cNvSpPr>
          <p:nvPr/>
        </p:nvSpPr>
        <p:spPr bwMode="auto">
          <a:xfrm>
            <a:off x="6752332" y="2279129"/>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50</a:t>
            </a:r>
          </a:p>
        </p:txBody>
      </p:sp>
      <p:sp>
        <p:nvSpPr>
          <p:cNvPr id="30" name="Rectangle 31">
            <a:extLst>
              <a:ext uri="{FF2B5EF4-FFF2-40B4-BE49-F238E27FC236}">
                <a16:creationId xmlns:a16="http://schemas.microsoft.com/office/drawing/2014/main" id="{5DE47714-14A2-4C7D-B974-DAD8613C6B17}"/>
              </a:ext>
            </a:extLst>
          </p:cNvPr>
          <p:cNvSpPr>
            <a:spLocks noChangeArrowheads="1"/>
          </p:cNvSpPr>
          <p:nvPr/>
        </p:nvSpPr>
        <p:spPr bwMode="auto">
          <a:xfrm>
            <a:off x="7041257" y="2277542"/>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51</a:t>
            </a:r>
          </a:p>
        </p:txBody>
      </p:sp>
      <p:sp>
        <p:nvSpPr>
          <p:cNvPr id="31" name="Rectangle 32">
            <a:extLst>
              <a:ext uri="{FF2B5EF4-FFF2-40B4-BE49-F238E27FC236}">
                <a16:creationId xmlns:a16="http://schemas.microsoft.com/office/drawing/2014/main" id="{7CAF3AC1-106E-4F34-9ADD-D4239E98F388}"/>
              </a:ext>
            </a:extLst>
          </p:cNvPr>
          <p:cNvSpPr>
            <a:spLocks noChangeArrowheads="1"/>
          </p:cNvSpPr>
          <p:nvPr/>
        </p:nvSpPr>
        <p:spPr bwMode="auto">
          <a:xfrm>
            <a:off x="7330182" y="2275954"/>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52</a:t>
            </a:r>
          </a:p>
        </p:txBody>
      </p:sp>
      <p:sp>
        <p:nvSpPr>
          <p:cNvPr id="32" name="Rectangle 33">
            <a:extLst>
              <a:ext uri="{FF2B5EF4-FFF2-40B4-BE49-F238E27FC236}">
                <a16:creationId xmlns:a16="http://schemas.microsoft.com/office/drawing/2014/main" id="{D20F8687-3B23-48C8-A5DB-F30F61340375}"/>
              </a:ext>
            </a:extLst>
          </p:cNvPr>
          <p:cNvSpPr>
            <a:spLocks noChangeArrowheads="1"/>
          </p:cNvSpPr>
          <p:nvPr/>
        </p:nvSpPr>
        <p:spPr bwMode="auto">
          <a:xfrm>
            <a:off x="7619107" y="2274367"/>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53</a:t>
            </a:r>
          </a:p>
        </p:txBody>
      </p:sp>
      <p:sp>
        <p:nvSpPr>
          <p:cNvPr id="33" name="Rectangle 34">
            <a:extLst>
              <a:ext uri="{FF2B5EF4-FFF2-40B4-BE49-F238E27FC236}">
                <a16:creationId xmlns:a16="http://schemas.microsoft.com/office/drawing/2014/main" id="{8ADE6042-DFCF-4DD4-B8F9-5588DDA68794}"/>
              </a:ext>
            </a:extLst>
          </p:cNvPr>
          <p:cNvSpPr>
            <a:spLocks noChangeArrowheads="1"/>
          </p:cNvSpPr>
          <p:nvPr/>
        </p:nvSpPr>
        <p:spPr bwMode="auto">
          <a:xfrm>
            <a:off x="7908032" y="2272779"/>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54</a:t>
            </a:r>
          </a:p>
        </p:txBody>
      </p:sp>
      <p:sp>
        <p:nvSpPr>
          <p:cNvPr id="34" name="Rectangle 35">
            <a:extLst>
              <a:ext uri="{FF2B5EF4-FFF2-40B4-BE49-F238E27FC236}">
                <a16:creationId xmlns:a16="http://schemas.microsoft.com/office/drawing/2014/main" id="{785E5B73-FA11-4E1D-8FFF-2609B99736AE}"/>
              </a:ext>
            </a:extLst>
          </p:cNvPr>
          <p:cNvSpPr>
            <a:spLocks noChangeArrowheads="1"/>
          </p:cNvSpPr>
          <p:nvPr/>
        </p:nvSpPr>
        <p:spPr bwMode="auto">
          <a:xfrm>
            <a:off x="8196957" y="2271192"/>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55</a:t>
            </a:r>
          </a:p>
        </p:txBody>
      </p:sp>
      <p:sp>
        <p:nvSpPr>
          <p:cNvPr id="35" name="Rectangle 36">
            <a:extLst>
              <a:ext uri="{FF2B5EF4-FFF2-40B4-BE49-F238E27FC236}">
                <a16:creationId xmlns:a16="http://schemas.microsoft.com/office/drawing/2014/main" id="{8D37A15C-9783-4210-B8B6-BB7428E28A0F}"/>
              </a:ext>
            </a:extLst>
          </p:cNvPr>
          <p:cNvSpPr>
            <a:spLocks noChangeArrowheads="1"/>
          </p:cNvSpPr>
          <p:nvPr/>
        </p:nvSpPr>
        <p:spPr bwMode="auto">
          <a:xfrm>
            <a:off x="8477945" y="2271192"/>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56</a:t>
            </a:r>
          </a:p>
        </p:txBody>
      </p:sp>
      <p:sp>
        <p:nvSpPr>
          <p:cNvPr id="36" name="Line 37">
            <a:extLst>
              <a:ext uri="{FF2B5EF4-FFF2-40B4-BE49-F238E27FC236}">
                <a16:creationId xmlns:a16="http://schemas.microsoft.com/office/drawing/2014/main" id="{C32B8599-2F2F-4A31-B328-7D5E01776206}"/>
              </a:ext>
            </a:extLst>
          </p:cNvPr>
          <p:cNvSpPr>
            <a:spLocks noChangeShapeType="1"/>
          </p:cNvSpPr>
          <p:nvPr/>
        </p:nvSpPr>
        <p:spPr bwMode="auto">
          <a:xfrm flipH="1" flipV="1">
            <a:off x="1370707" y="2618854"/>
            <a:ext cx="9525" cy="511175"/>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37" name="Line 38">
            <a:extLst>
              <a:ext uri="{FF2B5EF4-FFF2-40B4-BE49-F238E27FC236}">
                <a16:creationId xmlns:a16="http://schemas.microsoft.com/office/drawing/2014/main" id="{DEC550EA-7176-41AD-B2B4-4CA285C20F10}"/>
              </a:ext>
            </a:extLst>
          </p:cNvPr>
          <p:cNvSpPr>
            <a:spLocks noChangeShapeType="1"/>
          </p:cNvSpPr>
          <p:nvPr/>
        </p:nvSpPr>
        <p:spPr bwMode="auto">
          <a:xfrm>
            <a:off x="1213545" y="1459979"/>
            <a:ext cx="7937" cy="1357313"/>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38" name="Text Box 39">
            <a:extLst>
              <a:ext uri="{FF2B5EF4-FFF2-40B4-BE49-F238E27FC236}">
                <a16:creationId xmlns:a16="http://schemas.microsoft.com/office/drawing/2014/main" id="{373C3F74-5FCC-4336-BD40-F27624670086}"/>
              </a:ext>
            </a:extLst>
          </p:cNvPr>
          <p:cNvSpPr txBox="1">
            <a:spLocks noChangeArrowheads="1"/>
          </p:cNvSpPr>
          <p:nvPr/>
        </p:nvSpPr>
        <p:spPr bwMode="auto">
          <a:xfrm>
            <a:off x="6587232" y="1051992"/>
            <a:ext cx="793750" cy="45720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前沿</a:t>
            </a:r>
          </a:p>
        </p:txBody>
      </p:sp>
      <p:sp>
        <p:nvSpPr>
          <p:cNvPr id="39" name="Text Box 40">
            <a:extLst>
              <a:ext uri="{FF2B5EF4-FFF2-40B4-BE49-F238E27FC236}">
                <a16:creationId xmlns:a16="http://schemas.microsoft.com/office/drawing/2014/main" id="{54B1010C-144A-44DF-A0BA-2041E3841DF8}"/>
              </a:ext>
            </a:extLst>
          </p:cNvPr>
          <p:cNvSpPr txBox="1">
            <a:spLocks noChangeArrowheads="1"/>
          </p:cNvSpPr>
          <p:nvPr/>
        </p:nvSpPr>
        <p:spPr bwMode="auto">
          <a:xfrm>
            <a:off x="834132" y="1051992"/>
            <a:ext cx="793750" cy="45720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后沿</a:t>
            </a:r>
          </a:p>
        </p:txBody>
      </p:sp>
      <p:sp>
        <p:nvSpPr>
          <p:cNvPr id="40" name="Line 41">
            <a:extLst>
              <a:ext uri="{FF2B5EF4-FFF2-40B4-BE49-F238E27FC236}">
                <a16:creationId xmlns:a16="http://schemas.microsoft.com/office/drawing/2014/main" id="{D73BAB97-843E-4AE7-884C-93C8682F1EF0}"/>
              </a:ext>
            </a:extLst>
          </p:cNvPr>
          <p:cNvSpPr>
            <a:spLocks noChangeShapeType="1"/>
          </p:cNvSpPr>
          <p:nvPr/>
        </p:nvSpPr>
        <p:spPr bwMode="auto">
          <a:xfrm>
            <a:off x="6982520" y="1445692"/>
            <a:ext cx="7937" cy="1357312"/>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41" name="Text Box 42">
            <a:extLst>
              <a:ext uri="{FF2B5EF4-FFF2-40B4-BE49-F238E27FC236}">
                <a16:creationId xmlns:a16="http://schemas.microsoft.com/office/drawing/2014/main" id="{D0B42840-EBCD-4AF7-BF35-260C302D0689}"/>
              </a:ext>
            </a:extLst>
          </p:cNvPr>
          <p:cNvSpPr txBox="1">
            <a:spLocks noChangeArrowheads="1"/>
          </p:cNvSpPr>
          <p:nvPr/>
        </p:nvSpPr>
        <p:spPr bwMode="auto">
          <a:xfrm>
            <a:off x="122932" y="3357042"/>
            <a:ext cx="8964613" cy="955675"/>
          </a:xfrm>
          <a:prstGeom prst="rect">
            <a:avLst/>
          </a:prstGeom>
          <a:solidFill>
            <a:srgbClr val="FFFF99"/>
          </a:solidFill>
          <a:ln w="9525">
            <a:solidFill>
              <a:srgbClr val="D2AAD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rPr>
              <a:t>收到确认号</a:t>
            </a: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rPr>
              <a:t>32</a:t>
            </a:r>
            <a:r>
              <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rPr>
              <a:t>且窗口值增加为</a:t>
            </a: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rPr>
              <a:t>22</a:t>
            </a:r>
            <a:r>
              <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rPr>
              <a:t>，</a:t>
            </a:r>
            <a:br>
              <a:rPr kumimoji="0" lang="zh-CN" altLang="en-US" sz="2800" b="0" i="0" u="none" strike="noStrike" kern="0" cap="none" spc="0" normalizeH="0" baseline="0" noProof="0">
                <a:ln>
                  <a:noFill/>
                </a:ln>
                <a:solidFill>
                  <a:srgbClr val="000000"/>
                </a:solidFill>
                <a:effectLst/>
                <a:uLnTx/>
                <a:uFillTx/>
                <a:ea typeface="黑体" panose="02010609060101010101" pitchFamily="49" charset="-122"/>
              </a:rPr>
            </a:br>
            <a:r>
              <a:rPr kumimoji="0" lang="zh-CN" altLang="en-US" sz="2800" b="0" i="0" u="none" strike="noStrike" kern="0" cap="none" spc="0" normalizeH="0" baseline="0" noProof="0">
                <a:ln>
                  <a:noFill/>
                </a:ln>
                <a:solidFill>
                  <a:srgbClr val="000000"/>
                </a:solidFill>
                <a:effectLst/>
                <a:uLnTx/>
                <a:uFillTx/>
                <a:ea typeface="黑体" panose="02010609060101010101" pitchFamily="49" charset="-122"/>
              </a:rPr>
              <a:t>    窗口后沿前移</a:t>
            </a:r>
            <a:r>
              <a:rPr kumimoji="0" lang="en-US" altLang="zh-CN" sz="2800" b="0" i="0" u="none" strike="noStrike" kern="0" cap="none" spc="0" normalizeH="0" baseline="0" noProof="0">
                <a:ln>
                  <a:noFill/>
                </a:ln>
                <a:solidFill>
                  <a:srgbClr val="000000"/>
                </a:solidFill>
                <a:effectLst/>
                <a:uLnTx/>
                <a:uFillTx/>
                <a:ea typeface="黑体" panose="02010609060101010101" pitchFamily="49" charset="-122"/>
              </a:rPr>
              <a:t>1(32-31)</a:t>
            </a:r>
            <a:r>
              <a:rPr kumimoji="0" lang="zh-CN" altLang="en-US" sz="2800" b="0" i="0" u="none" strike="noStrike" kern="0" cap="none" spc="0" normalizeH="0" baseline="0" noProof="0">
                <a:ln>
                  <a:noFill/>
                </a:ln>
                <a:solidFill>
                  <a:srgbClr val="000000"/>
                </a:solidFill>
                <a:effectLst/>
                <a:uLnTx/>
                <a:uFillTx/>
                <a:ea typeface="黑体" panose="02010609060101010101" pitchFamily="49" charset="-122"/>
              </a:rPr>
              <a:t>，前沿前移</a:t>
            </a:r>
            <a:r>
              <a:rPr kumimoji="0" lang="en-US" altLang="zh-CN" sz="2800" b="0" i="0" u="none" strike="noStrike" kern="0" cap="none" spc="0" normalizeH="0" baseline="0" noProof="0">
                <a:ln>
                  <a:noFill/>
                </a:ln>
                <a:solidFill>
                  <a:srgbClr val="000000"/>
                </a:solidFill>
                <a:effectLst/>
                <a:uLnTx/>
                <a:uFillTx/>
                <a:ea typeface="黑体" panose="02010609060101010101" pitchFamily="49" charset="-122"/>
              </a:rPr>
              <a:t>3[(32-31)+(22-20)]</a:t>
            </a:r>
            <a:endPar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nvGrpSpPr>
          <p:cNvPr id="42" name="Group 43">
            <a:extLst>
              <a:ext uri="{FF2B5EF4-FFF2-40B4-BE49-F238E27FC236}">
                <a16:creationId xmlns:a16="http://schemas.microsoft.com/office/drawing/2014/main" id="{A60665D6-2386-4045-8EEE-63EA0BA2B1F4}"/>
              </a:ext>
            </a:extLst>
          </p:cNvPr>
          <p:cNvGrpSpPr>
            <a:grpSpLocks/>
          </p:cNvGrpSpPr>
          <p:nvPr/>
        </p:nvGrpSpPr>
        <p:grpSpPr bwMode="auto">
          <a:xfrm>
            <a:off x="2173982" y="1556817"/>
            <a:ext cx="4752975" cy="647700"/>
            <a:chOff x="2789" y="3022"/>
            <a:chExt cx="2722" cy="408"/>
          </a:xfrm>
        </p:grpSpPr>
        <p:sp>
          <p:nvSpPr>
            <p:cNvPr id="43" name="Text Box 44">
              <a:extLst>
                <a:ext uri="{FF2B5EF4-FFF2-40B4-BE49-F238E27FC236}">
                  <a16:creationId xmlns:a16="http://schemas.microsoft.com/office/drawing/2014/main" id="{48D37CE0-2EE1-440E-BD85-95E06B81C69A}"/>
                </a:ext>
              </a:extLst>
            </p:cNvPr>
            <p:cNvSpPr txBox="1">
              <a:spLocks noChangeArrowheads="1"/>
            </p:cNvSpPr>
            <p:nvPr/>
          </p:nvSpPr>
          <p:spPr bwMode="auto">
            <a:xfrm>
              <a:off x="3742" y="3022"/>
              <a:ext cx="978" cy="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zh-CN" altLang="en-US" sz="2000" b="0">
                  <a:solidFill>
                    <a:srgbClr val="000000"/>
                  </a:solidFill>
                  <a:latin typeface="Times New Roman" panose="02020603050405020304" pitchFamily="18" charset="0"/>
                  <a:ea typeface="黑体" panose="02010609060101010101" pitchFamily="49" charset="-122"/>
                </a:rPr>
                <a:t>可用窗口＝</a:t>
              </a:r>
              <a:r>
                <a:rPr kumimoji="0" lang="en-US" altLang="zh-CN" sz="2000" b="0">
                  <a:solidFill>
                    <a:srgbClr val="000000"/>
                  </a:solidFill>
                  <a:latin typeface="Times New Roman" panose="02020603050405020304" pitchFamily="18" charset="0"/>
                  <a:ea typeface="黑体" panose="02010609060101010101" pitchFamily="49" charset="-122"/>
                </a:rPr>
                <a:t>17</a:t>
              </a:r>
            </a:p>
          </p:txBody>
        </p:sp>
        <p:sp>
          <p:nvSpPr>
            <p:cNvPr id="44" name="AutoShape 45">
              <a:extLst>
                <a:ext uri="{FF2B5EF4-FFF2-40B4-BE49-F238E27FC236}">
                  <a16:creationId xmlns:a16="http://schemas.microsoft.com/office/drawing/2014/main" id="{79F23A98-45B8-4383-8D7C-64032D731AEB}"/>
                </a:ext>
              </a:extLst>
            </p:cNvPr>
            <p:cNvSpPr>
              <a:spLocks/>
            </p:cNvSpPr>
            <p:nvPr/>
          </p:nvSpPr>
          <p:spPr bwMode="auto">
            <a:xfrm rot="5400000">
              <a:off x="4059" y="1978"/>
              <a:ext cx="182" cy="2722"/>
            </a:xfrm>
            <a:prstGeom prst="leftBrace">
              <a:avLst>
                <a:gd name="adj1" fmla="val 124634"/>
                <a:gd name="adj2" fmla="val 50000"/>
              </a:avLst>
            </a:prstGeom>
            <a:noFill/>
            <a:ln w="9525">
              <a:solidFill>
                <a:srgbClr val="CF59C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solidFill>
                  <a:srgbClr val="000000"/>
                </a:solidFill>
                <a:latin typeface="Times New Roman" panose="02020603050405020304" pitchFamily="18" charset="0"/>
              </a:endParaRPr>
            </a:p>
          </p:txBody>
        </p:sp>
      </p:grpSp>
      <p:sp>
        <p:nvSpPr>
          <p:cNvPr id="45" name="Line 46">
            <a:extLst>
              <a:ext uri="{FF2B5EF4-FFF2-40B4-BE49-F238E27FC236}">
                <a16:creationId xmlns:a16="http://schemas.microsoft.com/office/drawing/2014/main" id="{18907FEF-FEB3-483D-98B0-796B615A8DD2}"/>
              </a:ext>
            </a:extLst>
          </p:cNvPr>
          <p:cNvSpPr>
            <a:spLocks noChangeShapeType="1"/>
          </p:cNvSpPr>
          <p:nvPr/>
        </p:nvSpPr>
        <p:spPr bwMode="auto">
          <a:xfrm>
            <a:off x="1165920" y="1593329"/>
            <a:ext cx="5761037" cy="0"/>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nvGrpSpPr>
          <p:cNvPr id="46" name="Group 47">
            <a:extLst>
              <a:ext uri="{FF2B5EF4-FFF2-40B4-BE49-F238E27FC236}">
                <a16:creationId xmlns:a16="http://schemas.microsoft.com/office/drawing/2014/main" id="{89F921AA-0347-4DEB-B08F-B9B3D895DDFD}"/>
              </a:ext>
            </a:extLst>
          </p:cNvPr>
          <p:cNvGrpSpPr>
            <a:grpSpLocks/>
          </p:cNvGrpSpPr>
          <p:nvPr/>
        </p:nvGrpSpPr>
        <p:grpSpPr bwMode="auto">
          <a:xfrm>
            <a:off x="1504057" y="4806429"/>
            <a:ext cx="7339013" cy="422275"/>
            <a:chOff x="870" y="3028"/>
            <a:chExt cx="4623" cy="266"/>
          </a:xfrm>
        </p:grpSpPr>
        <p:sp>
          <p:nvSpPr>
            <p:cNvPr id="47" name="AutoShape 48">
              <a:extLst>
                <a:ext uri="{FF2B5EF4-FFF2-40B4-BE49-F238E27FC236}">
                  <a16:creationId xmlns:a16="http://schemas.microsoft.com/office/drawing/2014/main" id="{7A4EB665-6960-458C-B1D9-30A39246D5DB}"/>
                </a:ext>
              </a:extLst>
            </p:cNvPr>
            <p:cNvSpPr>
              <a:spLocks noChangeArrowheads="1"/>
            </p:cNvSpPr>
            <p:nvPr/>
          </p:nvSpPr>
          <p:spPr bwMode="auto">
            <a:xfrm>
              <a:off x="870" y="3154"/>
              <a:ext cx="254" cy="87"/>
            </a:xfrm>
            <a:prstGeom prst="rightArrow">
              <a:avLst>
                <a:gd name="adj1" fmla="val 50000"/>
                <a:gd name="adj2" fmla="val 72989"/>
              </a:avLst>
            </a:prstGeom>
            <a:solidFill>
              <a:srgbClr val="99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48" name="Text Box 49">
              <a:extLst>
                <a:ext uri="{FF2B5EF4-FFF2-40B4-BE49-F238E27FC236}">
                  <a16:creationId xmlns:a16="http://schemas.microsoft.com/office/drawing/2014/main" id="{29D69221-492E-4833-A30F-DB08C794BC43}"/>
                </a:ext>
              </a:extLst>
            </p:cNvPr>
            <p:cNvSpPr txBox="1">
              <a:spLocks noChangeArrowheads="1"/>
            </p:cNvSpPr>
            <p:nvPr/>
          </p:nvSpPr>
          <p:spPr bwMode="auto">
            <a:xfrm>
              <a:off x="1079" y="3044"/>
              <a:ext cx="4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前移</a:t>
              </a:r>
            </a:p>
          </p:txBody>
        </p:sp>
        <p:sp>
          <p:nvSpPr>
            <p:cNvPr id="49" name="AutoShape 50">
              <a:extLst>
                <a:ext uri="{FF2B5EF4-FFF2-40B4-BE49-F238E27FC236}">
                  <a16:creationId xmlns:a16="http://schemas.microsoft.com/office/drawing/2014/main" id="{57970D36-A3EB-482D-B47E-1E160DD9C90F}"/>
                </a:ext>
              </a:extLst>
            </p:cNvPr>
            <p:cNvSpPr>
              <a:spLocks noChangeArrowheads="1"/>
            </p:cNvSpPr>
            <p:nvPr/>
          </p:nvSpPr>
          <p:spPr bwMode="auto">
            <a:xfrm>
              <a:off x="4848" y="3138"/>
              <a:ext cx="254" cy="87"/>
            </a:xfrm>
            <a:prstGeom prst="rightArrow">
              <a:avLst>
                <a:gd name="adj1" fmla="val 50000"/>
                <a:gd name="adj2" fmla="val 72989"/>
              </a:avLst>
            </a:prstGeom>
            <a:solidFill>
              <a:srgbClr val="99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0" name="Text Box 51">
              <a:extLst>
                <a:ext uri="{FF2B5EF4-FFF2-40B4-BE49-F238E27FC236}">
                  <a16:creationId xmlns:a16="http://schemas.microsoft.com/office/drawing/2014/main" id="{AD6F12E1-D4F1-4DB2-8EBE-CC2B5399C183}"/>
                </a:ext>
              </a:extLst>
            </p:cNvPr>
            <p:cNvSpPr txBox="1">
              <a:spLocks noChangeArrowheads="1"/>
            </p:cNvSpPr>
            <p:nvPr/>
          </p:nvSpPr>
          <p:spPr bwMode="auto">
            <a:xfrm>
              <a:off x="5057" y="3028"/>
              <a:ext cx="4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前移</a:t>
              </a:r>
            </a:p>
          </p:txBody>
        </p:sp>
      </p:grpSp>
      <p:grpSp>
        <p:nvGrpSpPr>
          <p:cNvPr id="51" name="Group 52">
            <a:extLst>
              <a:ext uri="{FF2B5EF4-FFF2-40B4-BE49-F238E27FC236}">
                <a16:creationId xmlns:a16="http://schemas.microsoft.com/office/drawing/2014/main" id="{EAB6190A-EB9E-483C-9F84-2CD5E635DD1F}"/>
              </a:ext>
            </a:extLst>
          </p:cNvPr>
          <p:cNvGrpSpPr>
            <a:grpSpLocks/>
          </p:cNvGrpSpPr>
          <p:nvPr/>
        </p:nvGrpSpPr>
        <p:grpSpPr bwMode="auto">
          <a:xfrm>
            <a:off x="2102545" y="4868342"/>
            <a:ext cx="5688012" cy="612775"/>
            <a:chOff x="1247" y="3067"/>
            <a:chExt cx="3583" cy="386"/>
          </a:xfrm>
        </p:grpSpPr>
        <p:sp>
          <p:nvSpPr>
            <p:cNvPr id="52" name="Text Box 53">
              <a:extLst>
                <a:ext uri="{FF2B5EF4-FFF2-40B4-BE49-F238E27FC236}">
                  <a16:creationId xmlns:a16="http://schemas.microsoft.com/office/drawing/2014/main" id="{22DF842A-209F-4677-8E91-A06CB3DD192D}"/>
                </a:ext>
              </a:extLst>
            </p:cNvPr>
            <p:cNvSpPr txBox="1">
              <a:spLocks noChangeArrowheads="1"/>
            </p:cNvSpPr>
            <p:nvPr/>
          </p:nvSpPr>
          <p:spPr bwMode="auto">
            <a:xfrm>
              <a:off x="2744" y="3067"/>
              <a:ext cx="1076" cy="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zh-CN" altLang="en-US" sz="2000" b="0">
                  <a:solidFill>
                    <a:srgbClr val="000000"/>
                  </a:solidFill>
                  <a:latin typeface="Times New Roman" panose="02020603050405020304" pitchFamily="18" charset="0"/>
                  <a:ea typeface="黑体" panose="02010609060101010101" pitchFamily="49" charset="-122"/>
                </a:rPr>
                <a:t>可用窗口＝</a:t>
              </a:r>
              <a:r>
                <a:rPr kumimoji="0" lang="en-US" altLang="zh-CN" sz="2000" b="0">
                  <a:solidFill>
                    <a:srgbClr val="000000"/>
                  </a:solidFill>
                  <a:latin typeface="Times New Roman" panose="02020603050405020304" pitchFamily="18" charset="0"/>
                  <a:ea typeface="黑体" panose="02010609060101010101" pitchFamily="49" charset="-122"/>
                </a:rPr>
                <a:t>20</a:t>
              </a:r>
            </a:p>
          </p:txBody>
        </p:sp>
        <p:sp>
          <p:nvSpPr>
            <p:cNvPr id="53" name="AutoShape 54">
              <a:extLst>
                <a:ext uri="{FF2B5EF4-FFF2-40B4-BE49-F238E27FC236}">
                  <a16:creationId xmlns:a16="http://schemas.microsoft.com/office/drawing/2014/main" id="{C0C71BDB-F90C-4BA8-AFC8-458B0BBD4688}"/>
                </a:ext>
              </a:extLst>
            </p:cNvPr>
            <p:cNvSpPr>
              <a:spLocks/>
            </p:cNvSpPr>
            <p:nvPr/>
          </p:nvSpPr>
          <p:spPr bwMode="auto">
            <a:xfrm rot="5400000">
              <a:off x="2948" y="1571"/>
              <a:ext cx="181" cy="3583"/>
            </a:xfrm>
            <a:prstGeom prst="leftBrace">
              <a:avLst>
                <a:gd name="adj1" fmla="val 164963"/>
                <a:gd name="adj2" fmla="val 50000"/>
              </a:avLst>
            </a:prstGeom>
            <a:noFill/>
            <a:ln w="9525">
              <a:solidFill>
                <a:srgbClr val="CF59C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solidFill>
                  <a:srgbClr val="000000"/>
                </a:solidFill>
                <a:latin typeface="Times New Roman" panose="02020603050405020304" pitchFamily="18" charset="0"/>
              </a:endParaRPr>
            </a:p>
          </p:txBody>
        </p:sp>
      </p:grpSp>
      <p:grpSp>
        <p:nvGrpSpPr>
          <p:cNvPr id="54" name="Group 55">
            <a:extLst>
              <a:ext uri="{FF2B5EF4-FFF2-40B4-BE49-F238E27FC236}">
                <a16:creationId xmlns:a16="http://schemas.microsoft.com/office/drawing/2014/main" id="{BC971051-A51C-4FF4-B0DA-CA9C74C56D40}"/>
              </a:ext>
            </a:extLst>
          </p:cNvPr>
          <p:cNvGrpSpPr>
            <a:grpSpLocks/>
          </p:cNvGrpSpPr>
          <p:nvPr/>
        </p:nvGrpSpPr>
        <p:grpSpPr bwMode="auto">
          <a:xfrm>
            <a:off x="251520" y="4365104"/>
            <a:ext cx="8956675" cy="2259013"/>
            <a:chOff x="81" y="2750"/>
            <a:chExt cx="5642" cy="1423"/>
          </a:xfrm>
        </p:grpSpPr>
        <p:sp>
          <p:nvSpPr>
            <p:cNvPr id="55" name="Text Box 56">
              <a:extLst>
                <a:ext uri="{FF2B5EF4-FFF2-40B4-BE49-F238E27FC236}">
                  <a16:creationId xmlns:a16="http://schemas.microsoft.com/office/drawing/2014/main" id="{534DDDAF-3AD4-481C-8D54-420F9014E171}"/>
                </a:ext>
              </a:extLst>
            </p:cNvPr>
            <p:cNvSpPr txBox="1">
              <a:spLocks noChangeArrowheads="1"/>
            </p:cNvSpPr>
            <p:nvPr/>
          </p:nvSpPr>
          <p:spPr bwMode="auto">
            <a:xfrm>
              <a:off x="4880" y="3769"/>
              <a:ext cx="843" cy="233"/>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不允许发送</a:t>
              </a:r>
            </a:p>
          </p:txBody>
        </p:sp>
        <p:sp>
          <p:nvSpPr>
            <p:cNvPr id="56" name="Text Box 57">
              <a:extLst>
                <a:ext uri="{FF2B5EF4-FFF2-40B4-BE49-F238E27FC236}">
                  <a16:creationId xmlns:a16="http://schemas.microsoft.com/office/drawing/2014/main" id="{800D04F6-5DCF-4B60-8C2B-BCB97917DF2E}"/>
                </a:ext>
              </a:extLst>
            </p:cNvPr>
            <p:cNvSpPr txBox="1">
              <a:spLocks noChangeArrowheads="1"/>
            </p:cNvSpPr>
            <p:nvPr/>
          </p:nvSpPr>
          <p:spPr bwMode="auto">
            <a:xfrm>
              <a:off x="81" y="3769"/>
              <a:ext cx="692" cy="404"/>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已发送并</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收到确认</a:t>
              </a:r>
            </a:p>
          </p:txBody>
        </p:sp>
        <p:sp>
          <p:nvSpPr>
            <p:cNvPr id="57" name="Text Box 58">
              <a:extLst>
                <a:ext uri="{FF2B5EF4-FFF2-40B4-BE49-F238E27FC236}">
                  <a16:creationId xmlns:a16="http://schemas.microsoft.com/office/drawing/2014/main" id="{B5901EAA-A58B-44ED-87F8-B01EE07595C9}"/>
                </a:ext>
              </a:extLst>
            </p:cNvPr>
            <p:cNvSpPr txBox="1">
              <a:spLocks noChangeArrowheads="1"/>
            </p:cNvSpPr>
            <p:nvPr/>
          </p:nvSpPr>
          <p:spPr bwMode="auto">
            <a:xfrm>
              <a:off x="1499" y="2840"/>
              <a:ext cx="1426" cy="25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A </a:t>
              </a: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的发送窗口 </a:t>
              </a: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 22</a:t>
              </a:r>
            </a:p>
          </p:txBody>
        </p:sp>
        <p:sp>
          <p:nvSpPr>
            <p:cNvPr id="58" name="Text Box 59">
              <a:extLst>
                <a:ext uri="{FF2B5EF4-FFF2-40B4-BE49-F238E27FC236}">
                  <a16:creationId xmlns:a16="http://schemas.microsoft.com/office/drawing/2014/main" id="{E8074994-134C-482A-AF89-AA1AF4674A02}"/>
                </a:ext>
              </a:extLst>
            </p:cNvPr>
            <p:cNvSpPr txBox="1">
              <a:spLocks noChangeArrowheads="1"/>
            </p:cNvSpPr>
            <p:nvPr/>
          </p:nvSpPr>
          <p:spPr bwMode="auto">
            <a:xfrm>
              <a:off x="1881" y="3801"/>
              <a:ext cx="1236" cy="25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允许发送的序号</a:t>
              </a:r>
            </a:p>
          </p:txBody>
        </p:sp>
        <p:sp>
          <p:nvSpPr>
            <p:cNvPr id="59" name="Rectangle 60">
              <a:extLst>
                <a:ext uri="{FF2B5EF4-FFF2-40B4-BE49-F238E27FC236}">
                  <a16:creationId xmlns:a16="http://schemas.microsoft.com/office/drawing/2014/main" id="{1122BDE8-F940-4DCE-8FD2-C180ACAAE101}"/>
                </a:ext>
              </a:extLst>
            </p:cNvPr>
            <p:cNvSpPr>
              <a:spLocks noChangeArrowheads="1"/>
            </p:cNvSpPr>
            <p:nvPr/>
          </p:nvSpPr>
          <p:spPr bwMode="auto">
            <a:xfrm>
              <a:off x="869" y="3454"/>
              <a:ext cx="3975" cy="294"/>
            </a:xfrm>
            <a:prstGeom prst="rect">
              <a:avLst/>
            </a:prstGeom>
            <a:solidFill>
              <a:srgbClr val="99CCFF"/>
            </a:solidFill>
            <a:ln>
              <a:noFill/>
            </a:ln>
            <a:effectLst>
              <a:outerShdw dist="35921" dir="2700000" algn="ctr" rotWithShape="0">
                <a:srgbClr val="578963"/>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60" name="Rectangle 61">
              <a:extLst>
                <a:ext uri="{FF2B5EF4-FFF2-40B4-BE49-F238E27FC236}">
                  <a16:creationId xmlns:a16="http://schemas.microsoft.com/office/drawing/2014/main" id="{90C01A14-D7B1-4DA6-B471-FE1A1E5E6202}"/>
                </a:ext>
              </a:extLst>
            </p:cNvPr>
            <p:cNvSpPr>
              <a:spLocks noChangeArrowheads="1"/>
            </p:cNvSpPr>
            <p:nvPr/>
          </p:nvSpPr>
          <p:spPr bwMode="auto">
            <a:xfrm>
              <a:off x="161" y="3545"/>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28</a:t>
              </a:r>
            </a:p>
          </p:txBody>
        </p:sp>
        <p:sp>
          <p:nvSpPr>
            <p:cNvPr id="61" name="Rectangle 62">
              <a:extLst>
                <a:ext uri="{FF2B5EF4-FFF2-40B4-BE49-F238E27FC236}">
                  <a16:creationId xmlns:a16="http://schemas.microsoft.com/office/drawing/2014/main" id="{6E69A20A-AD0C-4FC2-9879-0104672027B0}"/>
                </a:ext>
              </a:extLst>
            </p:cNvPr>
            <p:cNvSpPr>
              <a:spLocks noChangeArrowheads="1"/>
            </p:cNvSpPr>
            <p:nvPr/>
          </p:nvSpPr>
          <p:spPr bwMode="auto">
            <a:xfrm>
              <a:off x="343" y="3544"/>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29</a:t>
              </a:r>
            </a:p>
          </p:txBody>
        </p:sp>
        <p:sp>
          <p:nvSpPr>
            <p:cNvPr id="62" name="Rectangle 63">
              <a:extLst>
                <a:ext uri="{FF2B5EF4-FFF2-40B4-BE49-F238E27FC236}">
                  <a16:creationId xmlns:a16="http://schemas.microsoft.com/office/drawing/2014/main" id="{90502D44-BF1C-471B-8AC5-CF605E38932A}"/>
                </a:ext>
              </a:extLst>
            </p:cNvPr>
            <p:cNvSpPr>
              <a:spLocks noChangeArrowheads="1"/>
            </p:cNvSpPr>
            <p:nvPr/>
          </p:nvSpPr>
          <p:spPr bwMode="auto">
            <a:xfrm>
              <a:off x="525" y="3543"/>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30</a:t>
              </a:r>
            </a:p>
          </p:txBody>
        </p:sp>
        <p:sp>
          <p:nvSpPr>
            <p:cNvPr id="63" name="Rectangle 64">
              <a:extLst>
                <a:ext uri="{FF2B5EF4-FFF2-40B4-BE49-F238E27FC236}">
                  <a16:creationId xmlns:a16="http://schemas.microsoft.com/office/drawing/2014/main" id="{381B9975-3F40-4934-A1FF-50958E7F35ED}"/>
                </a:ext>
              </a:extLst>
            </p:cNvPr>
            <p:cNvSpPr>
              <a:spLocks noChangeArrowheads="1"/>
            </p:cNvSpPr>
            <p:nvPr/>
          </p:nvSpPr>
          <p:spPr bwMode="auto">
            <a:xfrm>
              <a:off x="707" y="3542"/>
              <a:ext cx="136" cy="181"/>
            </a:xfrm>
            <a:prstGeom prst="rect">
              <a:avLst/>
            </a:prstGeom>
            <a:solidFill>
              <a:srgbClr val="66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31</a:t>
              </a:r>
            </a:p>
          </p:txBody>
        </p:sp>
        <p:sp>
          <p:nvSpPr>
            <p:cNvPr id="64" name="Rectangle 65">
              <a:extLst>
                <a:ext uri="{FF2B5EF4-FFF2-40B4-BE49-F238E27FC236}">
                  <a16:creationId xmlns:a16="http://schemas.microsoft.com/office/drawing/2014/main" id="{233E59C4-41C8-483F-ACEC-278128954138}"/>
                </a:ext>
              </a:extLst>
            </p:cNvPr>
            <p:cNvSpPr>
              <a:spLocks noChangeArrowheads="1"/>
            </p:cNvSpPr>
            <p:nvPr/>
          </p:nvSpPr>
          <p:spPr bwMode="auto">
            <a:xfrm>
              <a:off x="889" y="3541"/>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32</a:t>
              </a:r>
            </a:p>
          </p:txBody>
        </p:sp>
        <p:sp>
          <p:nvSpPr>
            <p:cNvPr id="65" name="Rectangle 66">
              <a:extLst>
                <a:ext uri="{FF2B5EF4-FFF2-40B4-BE49-F238E27FC236}">
                  <a16:creationId xmlns:a16="http://schemas.microsoft.com/office/drawing/2014/main" id="{05C961F6-38AE-4C1E-AF23-72939C66A637}"/>
                </a:ext>
              </a:extLst>
            </p:cNvPr>
            <p:cNvSpPr>
              <a:spLocks noChangeArrowheads="1"/>
            </p:cNvSpPr>
            <p:nvPr/>
          </p:nvSpPr>
          <p:spPr bwMode="auto">
            <a:xfrm>
              <a:off x="1071" y="3540"/>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33</a:t>
              </a:r>
            </a:p>
          </p:txBody>
        </p:sp>
        <p:sp>
          <p:nvSpPr>
            <p:cNvPr id="66" name="Rectangle 67">
              <a:extLst>
                <a:ext uri="{FF2B5EF4-FFF2-40B4-BE49-F238E27FC236}">
                  <a16:creationId xmlns:a16="http://schemas.microsoft.com/office/drawing/2014/main" id="{12BB9321-1BCE-482E-A1C1-AD5B8F6D83C3}"/>
                </a:ext>
              </a:extLst>
            </p:cNvPr>
            <p:cNvSpPr>
              <a:spLocks noChangeArrowheads="1"/>
            </p:cNvSpPr>
            <p:nvPr/>
          </p:nvSpPr>
          <p:spPr bwMode="auto">
            <a:xfrm>
              <a:off x="1253" y="3539"/>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34</a:t>
              </a:r>
            </a:p>
          </p:txBody>
        </p:sp>
        <p:sp>
          <p:nvSpPr>
            <p:cNvPr id="67" name="Rectangle 68">
              <a:extLst>
                <a:ext uri="{FF2B5EF4-FFF2-40B4-BE49-F238E27FC236}">
                  <a16:creationId xmlns:a16="http://schemas.microsoft.com/office/drawing/2014/main" id="{2B6BBA89-0D91-4E96-BAAB-E69D7D2679EB}"/>
                </a:ext>
              </a:extLst>
            </p:cNvPr>
            <p:cNvSpPr>
              <a:spLocks noChangeArrowheads="1"/>
            </p:cNvSpPr>
            <p:nvPr/>
          </p:nvSpPr>
          <p:spPr bwMode="auto">
            <a:xfrm>
              <a:off x="1435" y="3538"/>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35</a:t>
              </a:r>
            </a:p>
          </p:txBody>
        </p:sp>
        <p:sp>
          <p:nvSpPr>
            <p:cNvPr id="68" name="Rectangle 69">
              <a:extLst>
                <a:ext uri="{FF2B5EF4-FFF2-40B4-BE49-F238E27FC236}">
                  <a16:creationId xmlns:a16="http://schemas.microsoft.com/office/drawing/2014/main" id="{F93E42B9-DA99-4B81-A654-72B64144A6F7}"/>
                </a:ext>
              </a:extLst>
            </p:cNvPr>
            <p:cNvSpPr>
              <a:spLocks noChangeArrowheads="1"/>
            </p:cNvSpPr>
            <p:nvPr/>
          </p:nvSpPr>
          <p:spPr bwMode="auto">
            <a:xfrm>
              <a:off x="1617" y="3537"/>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36</a:t>
              </a:r>
            </a:p>
          </p:txBody>
        </p:sp>
        <p:sp>
          <p:nvSpPr>
            <p:cNvPr id="69" name="Rectangle 70">
              <a:extLst>
                <a:ext uri="{FF2B5EF4-FFF2-40B4-BE49-F238E27FC236}">
                  <a16:creationId xmlns:a16="http://schemas.microsoft.com/office/drawing/2014/main" id="{C216CED1-593C-450C-8641-D9AEEFCDAD78}"/>
                </a:ext>
              </a:extLst>
            </p:cNvPr>
            <p:cNvSpPr>
              <a:spLocks noChangeArrowheads="1"/>
            </p:cNvSpPr>
            <p:nvPr/>
          </p:nvSpPr>
          <p:spPr bwMode="auto">
            <a:xfrm>
              <a:off x="1799" y="3536"/>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37</a:t>
              </a:r>
            </a:p>
          </p:txBody>
        </p:sp>
        <p:sp>
          <p:nvSpPr>
            <p:cNvPr id="70" name="Rectangle 71">
              <a:extLst>
                <a:ext uri="{FF2B5EF4-FFF2-40B4-BE49-F238E27FC236}">
                  <a16:creationId xmlns:a16="http://schemas.microsoft.com/office/drawing/2014/main" id="{7CD1CEED-8925-41A1-AEE1-5A061E585380}"/>
                </a:ext>
              </a:extLst>
            </p:cNvPr>
            <p:cNvSpPr>
              <a:spLocks noChangeArrowheads="1"/>
            </p:cNvSpPr>
            <p:nvPr/>
          </p:nvSpPr>
          <p:spPr bwMode="auto">
            <a:xfrm>
              <a:off x="1981" y="3535"/>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38</a:t>
              </a:r>
            </a:p>
          </p:txBody>
        </p:sp>
        <p:sp>
          <p:nvSpPr>
            <p:cNvPr id="71" name="Rectangle 72">
              <a:extLst>
                <a:ext uri="{FF2B5EF4-FFF2-40B4-BE49-F238E27FC236}">
                  <a16:creationId xmlns:a16="http://schemas.microsoft.com/office/drawing/2014/main" id="{CC78FB5D-F83E-4DBE-900B-3C19D1B81855}"/>
                </a:ext>
              </a:extLst>
            </p:cNvPr>
            <p:cNvSpPr>
              <a:spLocks noChangeArrowheads="1"/>
            </p:cNvSpPr>
            <p:nvPr/>
          </p:nvSpPr>
          <p:spPr bwMode="auto">
            <a:xfrm>
              <a:off x="2163" y="3534"/>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39</a:t>
              </a:r>
            </a:p>
          </p:txBody>
        </p:sp>
        <p:sp>
          <p:nvSpPr>
            <p:cNvPr id="72" name="Rectangle 73">
              <a:extLst>
                <a:ext uri="{FF2B5EF4-FFF2-40B4-BE49-F238E27FC236}">
                  <a16:creationId xmlns:a16="http://schemas.microsoft.com/office/drawing/2014/main" id="{A111594A-E5F1-4E6C-8492-CDE0D4115D51}"/>
                </a:ext>
              </a:extLst>
            </p:cNvPr>
            <p:cNvSpPr>
              <a:spLocks noChangeArrowheads="1"/>
            </p:cNvSpPr>
            <p:nvPr/>
          </p:nvSpPr>
          <p:spPr bwMode="auto">
            <a:xfrm>
              <a:off x="2345" y="3533"/>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40</a:t>
              </a:r>
            </a:p>
          </p:txBody>
        </p:sp>
        <p:sp>
          <p:nvSpPr>
            <p:cNvPr id="73" name="Rectangle 74">
              <a:extLst>
                <a:ext uri="{FF2B5EF4-FFF2-40B4-BE49-F238E27FC236}">
                  <a16:creationId xmlns:a16="http://schemas.microsoft.com/office/drawing/2014/main" id="{3980CA06-6DAA-4048-AD08-90C3A28C06AC}"/>
                </a:ext>
              </a:extLst>
            </p:cNvPr>
            <p:cNvSpPr>
              <a:spLocks noChangeArrowheads="1"/>
            </p:cNvSpPr>
            <p:nvPr/>
          </p:nvSpPr>
          <p:spPr bwMode="auto">
            <a:xfrm>
              <a:off x="2527" y="3532"/>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41</a:t>
              </a:r>
            </a:p>
          </p:txBody>
        </p:sp>
        <p:sp>
          <p:nvSpPr>
            <p:cNvPr id="74" name="Rectangle 75">
              <a:extLst>
                <a:ext uri="{FF2B5EF4-FFF2-40B4-BE49-F238E27FC236}">
                  <a16:creationId xmlns:a16="http://schemas.microsoft.com/office/drawing/2014/main" id="{333FE397-1244-4AD5-BD5F-1388AFB19FCC}"/>
                </a:ext>
              </a:extLst>
            </p:cNvPr>
            <p:cNvSpPr>
              <a:spLocks noChangeArrowheads="1"/>
            </p:cNvSpPr>
            <p:nvPr/>
          </p:nvSpPr>
          <p:spPr bwMode="auto">
            <a:xfrm>
              <a:off x="2709" y="3531"/>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42</a:t>
              </a:r>
            </a:p>
          </p:txBody>
        </p:sp>
        <p:sp>
          <p:nvSpPr>
            <p:cNvPr id="75" name="Rectangle 76">
              <a:extLst>
                <a:ext uri="{FF2B5EF4-FFF2-40B4-BE49-F238E27FC236}">
                  <a16:creationId xmlns:a16="http://schemas.microsoft.com/office/drawing/2014/main" id="{BBC7F9D1-1AF6-4FD1-990E-9BCBC43FE4B5}"/>
                </a:ext>
              </a:extLst>
            </p:cNvPr>
            <p:cNvSpPr>
              <a:spLocks noChangeArrowheads="1"/>
            </p:cNvSpPr>
            <p:nvPr/>
          </p:nvSpPr>
          <p:spPr bwMode="auto">
            <a:xfrm>
              <a:off x="2891" y="3530"/>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43</a:t>
              </a:r>
            </a:p>
          </p:txBody>
        </p:sp>
        <p:sp>
          <p:nvSpPr>
            <p:cNvPr id="76" name="Rectangle 77">
              <a:extLst>
                <a:ext uri="{FF2B5EF4-FFF2-40B4-BE49-F238E27FC236}">
                  <a16:creationId xmlns:a16="http://schemas.microsoft.com/office/drawing/2014/main" id="{E507D335-BE01-4D4F-806A-F9785D580D04}"/>
                </a:ext>
              </a:extLst>
            </p:cNvPr>
            <p:cNvSpPr>
              <a:spLocks noChangeArrowheads="1"/>
            </p:cNvSpPr>
            <p:nvPr/>
          </p:nvSpPr>
          <p:spPr bwMode="auto">
            <a:xfrm>
              <a:off x="3073" y="3529"/>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44</a:t>
              </a:r>
            </a:p>
          </p:txBody>
        </p:sp>
        <p:sp>
          <p:nvSpPr>
            <p:cNvPr id="77" name="Rectangle 78">
              <a:extLst>
                <a:ext uri="{FF2B5EF4-FFF2-40B4-BE49-F238E27FC236}">
                  <a16:creationId xmlns:a16="http://schemas.microsoft.com/office/drawing/2014/main" id="{C1BFD831-2FC6-4226-92E2-178CA0BA04B3}"/>
                </a:ext>
              </a:extLst>
            </p:cNvPr>
            <p:cNvSpPr>
              <a:spLocks noChangeArrowheads="1"/>
            </p:cNvSpPr>
            <p:nvPr/>
          </p:nvSpPr>
          <p:spPr bwMode="auto">
            <a:xfrm>
              <a:off x="3255" y="3528"/>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45</a:t>
              </a:r>
            </a:p>
          </p:txBody>
        </p:sp>
        <p:sp>
          <p:nvSpPr>
            <p:cNvPr id="78" name="Rectangle 79">
              <a:extLst>
                <a:ext uri="{FF2B5EF4-FFF2-40B4-BE49-F238E27FC236}">
                  <a16:creationId xmlns:a16="http://schemas.microsoft.com/office/drawing/2014/main" id="{7ABA5EEC-F530-49D3-BAE2-0EEAAE953863}"/>
                </a:ext>
              </a:extLst>
            </p:cNvPr>
            <p:cNvSpPr>
              <a:spLocks noChangeArrowheads="1"/>
            </p:cNvSpPr>
            <p:nvPr/>
          </p:nvSpPr>
          <p:spPr bwMode="auto">
            <a:xfrm>
              <a:off x="3437" y="3527"/>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46</a:t>
              </a:r>
            </a:p>
          </p:txBody>
        </p:sp>
        <p:sp>
          <p:nvSpPr>
            <p:cNvPr id="79" name="Rectangle 80">
              <a:extLst>
                <a:ext uri="{FF2B5EF4-FFF2-40B4-BE49-F238E27FC236}">
                  <a16:creationId xmlns:a16="http://schemas.microsoft.com/office/drawing/2014/main" id="{76E02947-8A74-4A94-A912-32B2AEA3CF1E}"/>
                </a:ext>
              </a:extLst>
            </p:cNvPr>
            <p:cNvSpPr>
              <a:spLocks noChangeArrowheads="1"/>
            </p:cNvSpPr>
            <p:nvPr/>
          </p:nvSpPr>
          <p:spPr bwMode="auto">
            <a:xfrm>
              <a:off x="3619" y="3526"/>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47</a:t>
              </a:r>
            </a:p>
          </p:txBody>
        </p:sp>
        <p:sp>
          <p:nvSpPr>
            <p:cNvPr id="80" name="Rectangle 81">
              <a:extLst>
                <a:ext uri="{FF2B5EF4-FFF2-40B4-BE49-F238E27FC236}">
                  <a16:creationId xmlns:a16="http://schemas.microsoft.com/office/drawing/2014/main" id="{7AF03946-2805-465B-A048-D520A61FFC30}"/>
                </a:ext>
              </a:extLst>
            </p:cNvPr>
            <p:cNvSpPr>
              <a:spLocks noChangeArrowheads="1"/>
            </p:cNvSpPr>
            <p:nvPr/>
          </p:nvSpPr>
          <p:spPr bwMode="auto">
            <a:xfrm>
              <a:off x="3801" y="3525"/>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48</a:t>
              </a:r>
            </a:p>
          </p:txBody>
        </p:sp>
        <p:sp>
          <p:nvSpPr>
            <p:cNvPr id="81" name="Rectangle 82">
              <a:extLst>
                <a:ext uri="{FF2B5EF4-FFF2-40B4-BE49-F238E27FC236}">
                  <a16:creationId xmlns:a16="http://schemas.microsoft.com/office/drawing/2014/main" id="{2869DAB7-9833-4469-8B31-C593D312E283}"/>
                </a:ext>
              </a:extLst>
            </p:cNvPr>
            <p:cNvSpPr>
              <a:spLocks noChangeArrowheads="1"/>
            </p:cNvSpPr>
            <p:nvPr/>
          </p:nvSpPr>
          <p:spPr bwMode="auto">
            <a:xfrm>
              <a:off x="3983" y="3524"/>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49</a:t>
              </a:r>
            </a:p>
          </p:txBody>
        </p:sp>
        <p:sp>
          <p:nvSpPr>
            <p:cNvPr id="82" name="Rectangle 83">
              <a:extLst>
                <a:ext uri="{FF2B5EF4-FFF2-40B4-BE49-F238E27FC236}">
                  <a16:creationId xmlns:a16="http://schemas.microsoft.com/office/drawing/2014/main" id="{ACCD072D-EDCF-4BC0-9B06-02D1DCFDA596}"/>
                </a:ext>
              </a:extLst>
            </p:cNvPr>
            <p:cNvSpPr>
              <a:spLocks noChangeArrowheads="1"/>
            </p:cNvSpPr>
            <p:nvPr/>
          </p:nvSpPr>
          <p:spPr bwMode="auto">
            <a:xfrm>
              <a:off x="4165" y="3523"/>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50</a:t>
              </a:r>
            </a:p>
          </p:txBody>
        </p:sp>
        <p:sp>
          <p:nvSpPr>
            <p:cNvPr id="83" name="Rectangle 84">
              <a:extLst>
                <a:ext uri="{FF2B5EF4-FFF2-40B4-BE49-F238E27FC236}">
                  <a16:creationId xmlns:a16="http://schemas.microsoft.com/office/drawing/2014/main" id="{77E5EAC2-5907-49B3-A517-6143F45587AE}"/>
                </a:ext>
              </a:extLst>
            </p:cNvPr>
            <p:cNvSpPr>
              <a:spLocks noChangeArrowheads="1"/>
            </p:cNvSpPr>
            <p:nvPr/>
          </p:nvSpPr>
          <p:spPr bwMode="auto">
            <a:xfrm>
              <a:off x="4347" y="3522"/>
              <a:ext cx="136" cy="181"/>
            </a:xfrm>
            <a:prstGeom prst="rect">
              <a:avLst/>
            </a:prstGeom>
            <a:solidFill>
              <a:srgbClr val="FF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51</a:t>
              </a:r>
            </a:p>
          </p:txBody>
        </p:sp>
        <p:sp>
          <p:nvSpPr>
            <p:cNvPr id="84" name="Rectangle 85">
              <a:extLst>
                <a:ext uri="{FF2B5EF4-FFF2-40B4-BE49-F238E27FC236}">
                  <a16:creationId xmlns:a16="http://schemas.microsoft.com/office/drawing/2014/main" id="{E9628310-F2AB-4A87-8723-D4063CD16236}"/>
                </a:ext>
              </a:extLst>
            </p:cNvPr>
            <p:cNvSpPr>
              <a:spLocks noChangeArrowheads="1"/>
            </p:cNvSpPr>
            <p:nvPr/>
          </p:nvSpPr>
          <p:spPr bwMode="auto">
            <a:xfrm>
              <a:off x="4529" y="3521"/>
              <a:ext cx="136" cy="181"/>
            </a:xfrm>
            <a:prstGeom prst="rect">
              <a:avLst/>
            </a:prstGeom>
            <a:solidFill>
              <a:srgbClr val="FF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52</a:t>
              </a:r>
            </a:p>
          </p:txBody>
        </p:sp>
        <p:sp>
          <p:nvSpPr>
            <p:cNvPr id="85" name="Rectangle 86">
              <a:extLst>
                <a:ext uri="{FF2B5EF4-FFF2-40B4-BE49-F238E27FC236}">
                  <a16:creationId xmlns:a16="http://schemas.microsoft.com/office/drawing/2014/main" id="{CF0784B2-B212-4A0B-B7FD-1878BBC6D897}"/>
                </a:ext>
              </a:extLst>
            </p:cNvPr>
            <p:cNvSpPr>
              <a:spLocks noChangeArrowheads="1"/>
            </p:cNvSpPr>
            <p:nvPr/>
          </p:nvSpPr>
          <p:spPr bwMode="auto">
            <a:xfrm>
              <a:off x="4711" y="3520"/>
              <a:ext cx="136" cy="181"/>
            </a:xfrm>
            <a:prstGeom prst="rect">
              <a:avLst/>
            </a:prstGeom>
            <a:solidFill>
              <a:srgbClr val="FF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53</a:t>
              </a:r>
            </a:p>
          </p:txBody>
        </p:sp>
        <p:sp>
          <p:nvSpPr>
            <p:cNvPr id="86" name="Rectangle 87">
              <a:extLst>
                <a:ext uri="{FF2B5EF4-FFF2-40B4-BE49-F238E27FC236}">
                  <a16:creationId xmlns:a16="http://schemas.microsoft.com/office/drawing/2014/main" id="{C827940A-7289-4AB5-8A16-FE50C0380AAC}"/>
                </a:ext>
              </a:extLst>
            </p:cNvPr>
            <p:cNvSpPr>
              <a:spLocks noChangeArrowheads="1"/>
            </p:cNvSpPr>
            <p:nvPr/>
          </p:nvSpPr>
          <p:spPr bwMode="auto">
            <a:xfrm>
              <a:off x="4893" y="3519"/>
              <a:ext cx="136" cy="181"/>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54</a:t>
              </a:r>
            </a:p>
          </p:txBody>
        </p:sp>
        <p:sp>
          <p:nvSpPr>
            <p:cNvPr id="87" name="Rectangle 88">
              <a:extLst>
                <a:ext uri="{FF2B5EF4-FFF2-40B4-BE49-F238E27FC236}">
                  <a16:creationId xmlns:a16="http://schemas.microsoft.com/office/drawing/2014/main" id="{055B8F1B-A845-4DB9-A250-F77D92445CE2}"/>
                </a:ext>
              </a:extLst>
            </p:cNvPr>
            <p:cNvSpPr>
              <a:spLocks noChangeArrowheads="1"/>
            </p:cNvSpPr>
            <p:nvPr/>
          </p:nvSpPr>
          <p:spPr bwMode="auto">
            <a:xfrm>
              <a:off x="5075" y="3518"/>
              <a:ext cx="136" cy="181"/>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55</a:t>
              </a:r>
            </a:p>
          </p:txBody>
        </p:sp>
        <p:sp>
          <p:nvSpPr>
            <p:cNvPr id="88" name="Rectangle 89">
              <a:extLst>
                <a:ext uri="{FF2B5EF4-FFF2-40B4-BE49-F238E27FC236}">
                  <a16:creationId xmlns:a16="http://schemas.microsoft.com/office/drawing/2014/main" id="{8F19E0FB-FEF6-436F-9A8A-78A886CB83AC}"/>
                </a:ext>
              </a:extLst>
            </p:cNvPr>
            <p:cNvSpPr>
              <a:spLocks noChangeArrowheads="1"/>
            </p:cNvSpPr>
            <p:nvPr/>
          </p:nvSpPr>
          <p:spPr bwMode="auto">
            <a:xfrm>
              <a:off x="5252" y="3518"/>
              <a:ext cx="136" cy="181"/>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56</a:t>
              </a:r>
            </a:p>
          </p:txBody>
        </p:sp>
        <p:sp>
          <p:nvSpPr>
            <p:cNvPr id="89" name="Line 90">
              <a:extLst>
                <a:ext uri="{FF2B5EF4-FFF2-40B4-BE49-F238E27FC236}">
                  <a16:creationId xmlns:a16="http://schemas.microsoft.com/office/drawing/2014/main" id="{B1A5C20C-0AA1-48E7-B8C6-DB0CB6BF191A}"/>
                </a:ext>
              </a:extLst>
            </p:cNvPr>
            <p:cNvSpPr>
              <a:spLocks noChangeShapeType="1"/>
            </p:cNvSpPr>
            <p:nvPr/>
          </p:nvSpPr>
          <p:spPr bwMode="auto">
            <a:xfrm flipH="1" flipV="1">
              <a:off x="937" y="3737"/>
              <a:ext cx="6" cy="322"/>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0" name="Line 91">
              <a:extLst>
                <a:ext uri="{FF2B5EF4-FFF2-40B4-BE49-F238E27FC236}">
                  <a16:creationId xmlns:a16="http://schemas.microsoft.com/office/drawing/2014/main" id="{98ADD462-ED23-4962-8218-D9A885113795}"/>
                </a:ext>
              </a:extLst>
            </p:cNvPr>
            <p:cNvSpPr>
              <a:spLocks noChangeShapeType="1"/>
            </p:cNvSpPr>
            <p:nvPr/>
          </p:nvSpPr>
          <p:spPr bwMode="auto">
            <a:xfrm>
              <a:off x="868" y="3007"/>
              <a:ext cx="5" cy="855"/>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1" name="Text Box 92">
              <a:extLst>
                <a:ext uri="{FF2B5EF4-FFF2-40B4-BE49-F238E27FC236}">
                  <a16:creationId xmlns:a16="http://schemas.microsoft.com/office/drawing/2014/main" id="{FD23FD62-2B31-4EE8-8BF9-5B5D8B48ADB0}"/>
                </a:ext>
              </a:extLst>
            </p:cNvPr>
            <p:cNvSpPr txBox="1">
              <a:spLocks noChangeArrowheads="1"/>
            </p:cNvSpPr>
            <p:nvPr/>
          </p:nvSpPr>
          <p:spPr bwMode="auto">
            <a:xfrm>
              <a:off x="4616" y="2750"/>
              <a:ext cx="500" cy="288"/>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前沿</a:t>
              </a:r>
            </a:p>
          </p:txBody>
        </p:sp>
        <p:sp>
          <p:nvSpPr>
            <p:cNvPr id="92" name="Text Box 93">
              <a:extLst>
                <a:ext uri="{FF2B5EF4-FFF2-40B4-BE49-F238E27FC236}">
                  <a16:creationId xmlns:a16="http://schemas.microsoft.com/office/drawing/2014/main" id="{CDE054B5-9CF7-4F48-9AE2-28D124452E8D}"/>
                </a:ext>
              </a:extLst>
            </p:cNvPr>
            <p:cNvSpPr txBox="1">
              <a:spLocks noChangeArrowheads="1"/>
            </p:cNvSpPr>
            <p:nvPr/>
          </p:nvSpPr>
          <p:spPr bwMode="auto">
            <a:xfrm>
              <a:off x="629" y="2750"/>
              <a:ext cx="500" cy="288"/>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后沿</a:t>
              </a:r>
            </a:p>
          </p:txBody>
        </p:sp>
        <p:sp>
          <p:nvSpPr>
            <p:cNvPr id="93" name="Line 94">
              <a:extLst>
                <a:ext uri="{FF2B5EF4-FFF2-40B4-BE49-F238E27FC236}">
                  <a16:creationId xmlns:a16="http://schemas.microsoft.com/office/drawing/2014/main" id="{138BAE5B-76E2-4C08-AA4A-06E5F13067D0}"/>
                </a:ext>
              </a:extLst>
            </p:cNvPr>
            <p:cNvSpPr>
              <a:spLocks noChangeShapeType="1"/>
            </p:cNvSpPr>
            <p:nvPr/>
          </p:nvSpPr>
          <p:spPr bwMode="auto">
            <a:xfrm>
              <a:off x="4865" y="2998"/>
              <a:ext cx="5" cy="855"/>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4" name="Line 95">
              <a:extLst>
                <a:ext uri="{FF2B5EF4-FFF2-40B4-BE49-F238E27FC236}">
                  <a16:creationId xmlns:a16="http://schemas.microsoft.com/office/drawing/2014/main" id="{A6F4DA11-EA2F-4903-9DFA-D0E516804735}"/>
                </a:ext>
              </a:extLst>
            </p:cNvPr>
            <p:cNvSpPr>
              <a:spLocks noChangeShapeType="1"/>
            </p:cNvSpPr>
            <p:nvPr/>
          </p:nvSpPr>
          <p:spPr bwMode="auto">
            <a:xfrm>
              <a:off x="884" y="3084"/>
              <a:ext cx="4004" cy="6"/>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spTree>
    <p:extLst>
      <p:ext uri="{BB962C8B-B14F-4D97-AF65-F5344CB8AC3E}">
        <p14:creationId xmlns:p14="http://schemas.microsoft.com/office/powerpoint/2010/main" val="32170770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2000"/>
                                  </p:stCondLst>
                                  <p:childTnLst>
                                    <p:set>
                                      <p:cBhvr>
                                        <p:cTn id="11" dur="1" fill="hold">
                                          <p:stCondLst>
                                            <p:cond delay="0"/>
                                          </p:stCondLst>
                                        </p:cTn>
                                        <p:tgtEl>
                                          <p:spTgt spid="54"/>
                                        </p:tgtEl>
                                        <p:attrNameLst>
                                          <p:attrName>style.visibility</p:attrName>
                                        </p:attrNameLst>
                                      </p:cBhvr>
                                      <p:to>
                                        <p:strVal val="visible"/>
                                      </p:to>
                                    </p:set>
                                    <p:anim calcmode="lin" valueType="num">
                                      <p:cBhvr additive="base">
                                        <p:cTn id="12" dur="500" fill="hold"/>
                                        <p:tgtEl>
                                          <p:spTgt spid="54"/>
                                        </p:tgtEl>
                                        <p:attrNameLst>
                                          <p:attrName>ppt_x</p:attrName>
                                        </p:attrNameLst>
                                      </p:cBhvr>
                                      <p:tavLst>
                                        <p:tav tm="0">
                                          <p:val>
                                            <p:strVal val="0-#ppt_w/2"/>
                                          </p:val>
                                        </p:tav>
                                        <p:tav tm="100000">
                                          <p:val>
                                            <p:strVal val="#ppt_x"/>
                                          </p:val>
                                        </p:tav>
                                      </p:tavLst>
                                    </p:anim>
                                    <p:anim calcmode="lin" valueType="num">
                                      <p:cBhvr additive="base">
                                        <p:cTn id="13" dur="500" fill="hold"/>
                                        <p:tgtEl>
                                          <p:spTgt spid="54"/>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nodeType="after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0-#ppt_w/2"/>
                                          </p:val>
                                        </p:tav>
                                        <p:tav tm="100000">
                                          <p:val>
                                            <p:strVal val="#ppt_x"/>
                                          </p:val>
                                        </p:tav>
                                      </p:tavLst>
                                    </p:anim>
                                    <p:anim calcmode="lin" valueType="num">
                                      <p:cBhvr additive="base">
                                        <p:cTn id="18" dur="500" fill="hold"/>
                                        <p:tgtEl>
                                          <p:spTgt spid="46"/>
                                        </p:tgtEl>
                                        <p:attrNameLst>
                                          <p:attrName>ppt_y</p:attrName>
                                        </p:attrNameLst>
                                      </p:cBhvr>
                                      <p:tavLst>
                                        <p:tav tm="0">
                                          <p:val>
                                            <p:strVal val="#ppt_y"/>
                                          </p:val>
                                        </p:tav>
                                        <p:tav tm="100000">
                                          <p:val>
                                            <p:strVal val="#ppt_y"/>
                                          </p:val>
                                        </p:tav>
                                      </p:tavLst>
                                    </p:anim>
                                  </p:childTnLst>
                                </p:cTn>
                              </p:par>
                            </p:childTnLst>
                          </p:cTn>
                        </p:par>
                        <p:par>
                          <p:cTn id="19" fill="hold">
                            <p:stCondLst>
                              <p:cond delay="3500"/>
                            </p:stCondLst>
                            <p:childTnLst>
                              <p:par>
                                <p:cTn id="20" presetID="22" presetClass="entr" presetSubtype="4" repeatCount="3000" fill="hold" nodeType="afterEffect">
                                  <p:stCondLst>
                                    <p:cond delay="2000"/>
                                  </p:stCondLst>
                                  <p:childTnLst>
                                    <p:set>
                                      <p:cBhvr>
                                        <p:cTn id="21" dur="1" fill="hold">
                                          <p:stCondLst>
                                            <p:cond delay="0"/>
                                          </p:stCondLst>
                                        </p:cTn>
                                        <p:tgtEl>
                                          <p:spTgt spid="51"/>
                                        </p:tgtEl>
                                        <p:attrNameLst>
                                          <p:attrName>style.visibility</p:attrName>
                                        </p:attrNameLst>
                                      </p:cBhvr>
                                      <p:to>
                                        <p:strVal val="visible"/>
                                      </p:to>
                                    </p:set>
                                    <p:animEffect transition="in" filter="wipe(down)">
                                      <p:cBhvr>
                                        <p:cTn id="2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Box 3">
            <a:extLst>
              <a:ext uri="{FF2B5EF4-FFF2-40B4-BE49-F238E27FC236}">
                <a16:creationId xmlns:a16="http://schemas.microsoft.com/office/drawing/2014/main" id="{D9C315B7-9314-4166-AA4E-3CD2DCFDBF80}"/>
              </a:ext>
            </a:extLst>
          </p:cNvPr>
          <p:cNvSpPr txBox="1">
            <a:spLocks noChangeArrowheads="1"/>
          </p:cNvSpPr>
          <p:nvPr/>
        </p:nvSpPr>
        <p:spPr bwMode="auto">
          <a:xfrm>
            <a:off x="6983413" y="2554288"/>
            <a:ext cx="1454150"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不允许发送</a:t>
            </a:r>
          </a:p>
        </p:txBody>
      </p:sp>
      <p:sp>
        <p:nvSpPr>
          <p:cNvPr id="94" name="Text Box 4">
            <a:extLst>
              <a:ext uri="{FF2B5EF4-FFF2-40B4-BE49-F238E27FC236}">
                <a16:creationId xmlns:a16="http://schemas.microsoft.com/office/drawing/2014/main" id="{84F359E3-E01A-4684-BA30-847351E50431}"/>
              </a:ext>
            </a:extLst>
          </p:cNvPr>
          <p:cNvSpPr txBox="1">
            <a:spLocks noChangeArrowheads="1"/>
          </p:cNvSpPr>
          <p:nvPr/>
        </p:nvSpPr>
        <p:spPr bwMode="auto">
          <a:xfrm>
            <a:off x="-36513" y="2641600"/>
            <a:ext cx="1098551" cy="64135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已发送并</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收到确认</a:t>
            </a:r>
          </a:p>
        </p:txBody>
      </p:sp>
      <p:sp>
        <p:nvSpPr>
          <p:cNvPr id="95" name="Text Box 5">
            <a:extLst>
              <a:ext uri="{FF2B5EF4-FFF2-40B4-BE49-F238E27FC236}">
                <a16:creationId xmlns:a16="http://schemas.microsoft.com/office/drawing/2014/main" id="{292AEDB4-6AFB-4685-BE61-0244F8071A21}"/>
              </a:ext>
            </a:extLst>
          </p:cNvPr>
          <p:cNvSpPr txBox="1">
            <a:spLocks noChangeArrowheads="1"/>
          </p:cNvSpPr>
          <p:nvPr/>
        </p:nvSpPr>
        <p:spPr bwMode="auto">
          <a:xfrm>
            <a:off x="2771775" y="1052513"/>
            <a:ext cx="2263775"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A </a:t>
            </a: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的发送窗口 </a:t>
            </a: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 20</a:t>
            </a:r>
          </a:p>
        </p:txBody>
      </p:sp>
      <p:sp>
        <p:nvSpPr>
          <p:cNvPr id="96" name="Text Box 6">
            <a:extLst>
              <a:ext uri="{FF2B5EF4-FFF2-40B4-BE49-F238E27FC236}">
                <a16:creationId xmlns:a16="http://schemas.microsoft.com/office/drawing/2014/main" id="{D2608A25-C6F6-4B9C-A58B-4C577DF21583}"/>
              </a:ext>
            </a:extLst>
          </p:cNvPr>
          <p:cNvSpPr txBox="1">
            <a:spLocks noChangeArrowheads="1"/>
          </p:cNvSpPr>
          <p:nvPr/>
        </p:nvSpPr>
        <p:spPr bwMode="auto">
          <a:xfrm>
            <a:off x="3003550" y="2720975"/>
            <a:ext cx="1962150"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允许发送的序号</a:t>
            </a:r>
          </a:p>
        </p:txBody>
      </p:sp>
      <p:sp>
        <p:nvSpPr>
          <p:cNvPr id="97" name="Rectangle 7">
            <a:extLst>
              <a:ext uri="{FF2B5EF4-FFF2-40B4-BE49-F238E27FC236}">
                <a16:creationId xmlns:a16="http://schemas.microsoft.com/office/drawing/2014/main" id="{B83425B4-EDE6-4BD3-9D49-2C5A31A1CC7C}"/>
              </a:ext>
            </a:extLst>
          </p:cNvPr>
          <p:cNvSpPr>
            <a:spLocks noChangeArrowheads="1"/>
          </p:cNvSpPr>
          <p:nvPr/>
        </p:nvSpPr>
        <p:spPr bwMode="auto">
          <a:xfrm>
            <a:off x="1100138" y="2205038"/>
            <a:ext cx="5767387" cy="474662"/>
          </a:xfrm>
          <a:prstGeom prst="rect">
            <a:avLst/>
          </a:prstGeom>
          <a:solidFill>
            <a:srgbClr val="99CCFF"/>
          </a:solidFill>
          <a:ln>
            <a:noFill/>
          </a:ln>
          <a:effectLst>
            <a:outerShdw dist="35921" dir="2700000" algn="ctr" rotWithShape="0">
              <a:srgbClr val="578963"/>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8" name="Rectangle 8">
            <a:extLst>
              <a:ext uri="{FF2B5EF4-FFF2-40B4-BE49-F238E27FC236}">
                <a16:creationId xmlns:a16="http://schemas.microsoft.com/office/drawing/2014/main" id="{B653C64F-7687-42EE-97FD-53CA7BBC79E8}"/>
              </a:ext>
            </a:extLst>
          </p:cNvPr>
          <p:cNvSpPr>
            <a:spLocks noChangeArrowheads="1"/>
          </p:cNvSpPr>
          <p:nvPr/>
        </p:nvSpPr>
        <p:spPr bwMode="auto">
          <a:xfrm>
            <a:off x="273050" y="2314575"/>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28</a:t>
            </a:r>
          </a:p>
        </p:txBody>
      </p:sp>
      <p:sp>
        <p:nvSpPr>
          <p:cNvPr id="99" name="Rectangle 9">
            <a:extLst>
              <a:ext uri="{FF2B5EF4-FFF2-40B4-BE49-F238E27FC236}">
                <a16:creationId xmlns:a16="http://schemas.microsoft.com/office/drawing/2014/main" id="{2423E35B-9B2A-4829-A8E3-2C5B0B01B0F0}"/>
              </a:ext>
            </a:extLst>
          </p:cNvPr>
          <p:cNvSpPr>
            <a:spLocks noChangeArrowheads="1"/>
          </p:cNvSpPr>
          <p:nvPr/>
        </p:nvSpPr>
        <p:spPr bwMode="auto">
          <a:xfrm>
            <a:off x="561975" y="2312988"/>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29</a:t>
            </a:r>
          </a:p>
        </p:txBody>
      </p:sp>
      <p:sp>
        <p:nvSpPr>
          <p:cNvPr id="100" name="Rectangle 10">
            <a:extLst>
              <a:ext uri="{FF2B5EF4-FFF2-40B4-BE49-F238E27FC236}">
                <a16:creationId xmlns:a16="http://schemas.microsoft.com/office/drawing/2014/main" id="{41690657-768C-4FBD-9F1A-6167B2E0EDCA}"/>
              </a:ext>
            </a:extLst>
          </p:cNvPr>
          <p:cNvSpPr>
            <a:spLocks noChangeArrowheads="1"/>
          </p:cNvSpPr>
          <p:nvPr/>
        </p:nvSpPr>
        <p:spPr bwMode="auto">
          <a:xfrm>
            <a:off x="850900" y="2311400"/>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30</a:t>
            </a:r>
          </a:p>
        </p:txBody>
      </p:sp>
      <p:sp>
        <p:nvSpPr>
          <p:cNvPr id="101" name="Rectangle 11">
            <a:extLst>
              <a:ext uri="{FF2B5EF4-FFF2-40B4-BE49-F238E27FC236}">
                <a16:creationId xmlns:a16="http://schemas.microsoft.com/office/drawing/2014/main" id="{F7882575-8418-48DA-A87D-E1B3B65A6F49}"/>
              </a:ext>
            </a:extLst>
          </p:cNvPr>
          <p:cNvSpPr>
            <a:spLocks noChangeArrowheads="1"/>
          </p:cNvSpPr>
          <p:nvPr/>
        </p:nvSpPr>
        <p:spPr bwMode="auto">
          <a:xfrm>
            <a:off x="1139825" y="2309813"/>
            <a:ext cx="215900" cy="287337"/>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31</a:t>
            </a:r>
          </a:p>
        </p:txBody>
      </p:sp>
      <p:sp>
        <p:nvSpPr>
          <p:cNvPr id="102" name="Rectangle 12">
            <a:extLst>
              <a:ext uri="{FF2B5EF4-FFF2-40B4-BE49-F238E27FC236}">
                <a16:creationId xmlns:a16="http://schemas.microsoft.com/office/drawing/2014/main" id="{78549042-EC2B-4E92-A000-402365109A31}"/>
              </a:ext>
            </a:extLst>
          </p:cNvPr>
          <p:cNvSpPr>
            <a:spLocks noChangeArrowheads="1"/>
          </p:cNvSpPr>
          <p:nvPr/>
        </p:nvSpPr>
        <p:spPr bwMode="auto">
          <a:xfrm>
            <a:off x="1428750" y="2308225"/>
            <a:ext cx="215900" cy="28733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32</a:t>
            </a:r>
          </a:p>
        </p:txBody>
      </p:sp>
      <p:sp>
        <p:nvSpPr>
          <p:cNvPr id="103" name="Rectangle 13">
            <a:extLst>
              <a:ext uri="{FF2B5EF4-FFF2-40B4-BE49-F238E27FC236}">
                <a16:creationId xmlns:a16="http://schemas.microsoft.com/office/drawing/2014/main" id="{B2755880-CD53-4948-935D-086110EEB467}"/>
              </a:ext>
            </a:extLst>
          </p:cNvPr>
          <p:cNvSpPr>
            <a:spLocks noChangeArrowheads="1"/>
          </p:cNvSpPr>
          <p:nvPr/>
        </p:nvSpPr>
        <p:spPr bwMode="auto">
          <a:xfrm>
            <a:off x="1717675" y="2306638"/>
            <a:ext cx="215900" cy="287337"/>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33</a:t>
            </a:r>
          </a:p>
        </p:txBody>
      </p:sp>
      <p:sp>
        <p:nvSpPr>
          <p:cNvPr id="104" name="Rectangle 14">
            <a:extLst>
              <a:ext uri="{FF2B5EF4-FFF2-40B4-BE49-F238E27FC236}">
                <a16:creationId xmlns:a16="http://schemas.microsoft.com/office/drawing/2014/main" id="{2CB1C9A6-5D09-43D9-8A27-4E28B7AB3A6A}"/>
              </a:ext>
            </a:extLst>
          </p:cNvPr>
          <p:cNvSpPr>
            <a:spLocks noChangeArrowheads="1"/>
          </p:cNvSpPr>
          <p:nvPr/>
        </p:nvSpPr>
        <p:spPr bwMode="auto">
          <a:xfrm>
            <a:off x="2006600" y="2305050"/>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34</a:t>
            </a:r>
          </a:p>
        </p:txBody>
      </p:sp>
      <p:sp>
        <p:nvSpPr>
          <p:cNvPr id="105" name="Rectangle 15">
            <a:extLst>
              <a:ext uri="{FF2B5EF4-FFF2-40B4-BE49-F238E27FC236}">
                <a16:creationId xmlns:a16="http://schemas.microsoft.com/office/drawing/2014/main" id="{59688AF8-962A-4149-90AA-6BC47D44D0B1}"/>
              </a:ext>
            </a:extLst>
          </p:cNvPr>
          <p:cNvSpPr>
            <a:spLocks noChangeArrowheads="1"/>
          </p:cNvSpPr>
          <p:nvPr/>
        </p:nvSpPr>
        <p:spPr bwMode="auto">
          <a:xfrm>
            <a:off x="2295525" y="2303463"/>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35</a:t>
            </a:r>
          </a:p>
        </p:txBody>
      </p:sp>
      <p:sp>
        <p:nvSpPr>
          <p:cNvPr id="106" name="Rectangle 16">
            <a:extLst>
              <a:ext uri="{FF2B5EF4-FFF2-40B4-BE49-F238E27FC236}">
                <a16:creationId xmlns:a16="http://schemas.microsoft.com/office/drawing/2014/main" id="{2D36AE0B-2E7F-483C-A57D-1C8C8D08EABD}"/>
              </a:ext>
            </a:extLst>
          </p:cNvPr>
          <p:cNvSpPr>
            <a:spLocks noChangeArrowheads="1"/>
          </p:cNvSpPr>
          <p:nvPr/>
        </p:nvSpPr>
        <p:spPr bwMode="auto">
          <a:xfrm>
            <a:off x="2584450" y="2301875"/>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36</a:t>
            </a:r>
          </a:p>
        </p:txBody>
      </p:sp>
      <p:sp>
        <p:nvSpPr>
          <p:cNvPr id="107" name="Rectangle 17">
            <a:extLst>
              <a:ext uri="{FF2B5EF4-FFF2-40B4-BE49-F238E27FC236}">
                <a16:creationId xmlns:a16="http://schemas.microsoft.com/office/drawing/2014/main" id="{2298B855-8921-45CC-8898-7824427271FD}"/>
              </a:ext>
            </a:extLst>
          </p:cNvPr>
          <p:cNvSpPr>
            <a:spLocks noChangeArrowheads="1"/>
          </p:cNvSpPr>
          <p:nvPr/>
        </p:nvSpPr>
        <p:spPr bwMode="auto">
          <a:xfrm>
            <a:off x="2873375" y="2300288"/>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37</a:t>
            </a:r>
          </a:p>
        </p:txBody>
      </p:sp>
      <p:sp>
        <p:nvSpPr>
          <p:cNvPr id="108" name="Rectangle 18">
            <a:extLst>
              <a:ext uri="{FF2B5EF4-FFF2-40B4-BE49-F238E27FC236}">
                <a16:creationId xmlns:a16="http://schemas.microsoft.com/office/drawing/2014/main" id="{701FC974-0104-472B-98B5-16C830A10B67}"/>
              </a:ext>
            </a:extLst>
          </p:cNvPr>
          <p:cNvSpPr>
            <a:spLocks noChangeArrowheads="1"/>
          </p:cNvSpPr>
          <p:nvPr/>
        </p:nvSpPr>
        <p:spPr bwMode="auto">
          <a:xfrm>
            <a:off x="3162300" y="2298700"/>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38</a:t>
            </a:r>
          </a:p>
        </p:txBody>
      </p:sp>
      <p:sp>
        <p:nvSpPr>
          <p:cNvPr id="109" name="Rectangle 19">
            <a:extLst>
              <a:ext uri="{FF2B5EF4-FFF2-40B4-BE49-F238E27FC236}">
                <a16:creationId xmlns:a16="http://schemas.microsoft.com/office/drawing/2014/main" id="{11F09270-E9A6-46FC-B5B3-519C11083CB6}"/>
              </a:ext>
            </a:extLst>
          </p:cNvPr>
          <p:cNvSpPr>
            <a:spLocks noChangeArrowheads="1"/>
          </p:cNvSpPr>
          <p:nvPr/>
        </p:nvSpPr>
        <p:spPr bwMode="auto">
          <a:xfrm>
            <a:off x="3451225" y="2297113"/>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39</a:t>
            </a:r>
          </a:p>
        </p:txBody>
      </p:sp>
      <p:sp>
        <p:nvSpPr>
          <p:cNvPr id="110" name="Rectangle 20">
            <a:extLst>
              <a:ext uri="{FF2B5EF4-FFF2-40B4-BE49-F238E27FC236}">
                <a16:creationId xmlns:a16="http://schemas.microsoft.com/office/drawing/2014/main" id="{11C4349E-B458-4D35-9C66-F1C8D7C8C133}"/>
              </a:ext>
            </a:extLst>
          </p:cNvPr>
          <p:cNvSpPr>
            <a:spLocks noChangeArrowheads="1"/>
          </p:cNvSpPr>
          <p:nvPr/>
        </p:nvSpPr>
        <p:spPr bwMode="auto">
          <a:xfrm>
            <a:off x="3740150" y="2295525"/>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40</a:t>
            </a:r>
          </a:p>
        </p:txBody>
      </p:sp>
      <p:sp>
        <p:nvSpPr>
          <p:cNvPr id="111" name="Rectangle 21">
            <a:extLst>
              <a:ext uri="{FF2B5EF4-FFF2-40B4-BE49-F238E27FC236}">
                <a16:creationId xmlns:a16="http://schemas.microsoft.com/office/drawing/2014/main" id="{4D653D15-F3CE-46F1-B575-CD0A82353CE7}"/>
              </a:ext>
            </a:extLst>
          </p:cNvPr>
          <p:cNvSpPr>
            <a:spLocks noChangeArrowheads="1"/>
          </p:cNvSpPr>
          <p:nvPr/>
        </p:nvSpPr>
        <p:spPr bwMode="auto">
          <a:xfrm>
            <a:off x="4029075" y="2293938"/>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41</a:t>
            </a:r>
          </a:p>
        </p:txBody>
      </p:sp>
      <p:sp>
        <p:nvSpPr>
          <p:cNvPr id="112" name="Rectangle 22">
            <a:extLst>
              <a:ext uri="{FF2B5EF4-FFF2-40B4-BE49-F238E27FC236}">
                <a16:creationId xmlns:a16="http://schemas.microsoft.com/office/drawing/2014/main" id="{E4321926-4E60-4439-A1B4-B59CE2EEFADD}"/>
              </a:ext>
            </a:extLst>
          </p:cNvPr>
          <p:cNvSpPr>
            <a:spLocks noChangeArrowheads="1"/>
          </p:cNvSpPr>
          <p:nvPr/>
        </p:nvSpPr>
        <p:spPr bwMode="auto">
          <a:xfrm>
            <a:off x="4318000" y="2292350"/>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42</a:t>
            </a:r>
          </a:p>
        </p:txBody>
      </p:sp>
      <p:sp>
        <p:nvSpPr>
          <p:cNvPr id="113" name="Rectangle 23">
            <a:extLst>
              <a:ext uri="{FF2B5EF4-FFF2-40B4-BE49-F238E27FC236}">
                <a16:creationId xmlns:a16="http://schemas.microsoft.com/office/drawing/2014/main" id="{826EA8AF-D6C9-47C4-80F4-97CB4BD9A861}"/>
              </a:ext>
            </a:extLst>
          </p:cNvPr>
          <p:cNvSpPr>
            <a:spLocks noChangeArrowheads="1"/>
          </p:cNvSpPr>
          <p:nvPr/>
        </p:nvSpPr>
        <p:spPr bwMode="auto">
          <a:xfrm>
            <a:off x="4606925" y="2290763"/>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43</a:t>
            </a:r>
          </a:p>
        </p:txBody>
      </p:sp>
      <p:sp>
        <p:nvSpPr>
          <p:cNvPr id="114" name="Rectangle 24">
            <a:extLst>
              <a:ext uri="{FF2B5EF4-FFF2-40B4-BE49-F238E27FC236}">
                <a16:creationId xmlns:a16="http://schemas.microsoft.com/office/drawing/2014/main" id="{11940370-92B7-49BE-B5DE-C0C9A3719F95}"/>
              </a:ext>
            </a:extLst>
          </p:cNvPr>
          <p:cNvSpPr>
            <a:spLocks noChangeArrowheads="1"/>
          </p:cNvSpPr>
          <p:nvPr/>
        </p:nvSpPr>
        <p:spPr bwMode="auto">
          <a:xfrm>
            <a:off x="4895850" y="2289175"/>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44</a:t>
            </a:r>
          </a:p>
        </p:txBody>
      </p:sp>
      <p:sp>
        <p:nvSpPr>
          <p:cNvPr id="115" name="Rectangle 25">
            <a:extLst>
              <a:ext uri="{FF2B5EF4-FFF2-40B4-BE49-F238E27FC236}">
                <a16:creationId xmlns:a16="http://schemas.microsoft.com/office/drawing/2014/main" id="{7885241B-2943-465E-A1F0-C817346D7038}"/>
              </a:ext>
            </a:extLst>
          </p:cNvPr>
          <p:cNvSpPr>
            <a:spLocks noChangeArrowheads="1"/>
          </p:cNvSpPr>
          <p:nvPr/>
        </p:nvSpPr>
        <p:spPr bwMode="auto">
          <a:xfrm>
            <a:off x="5184775" y="2287588"/>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45</a:t>
            </a:r>
          </a:p>
        </p:txBody>
      </p:sp>
      <p:sp>
        <p:nvSpPr>
          <p:cNvPr id="116" name="Rectangle 26">
            <a:extLst>
              <a:ext uri="{FF2B5EF4-FFF2-40B4-BE49-F238E27FC236}">
                <a16:creationId xmlns:a16="http://schemas.microsoft.com/office/drawing/2014/main" id="{3E8F0860-2785-4851-846D-647663A05DD9}"/>
              </a:ext>
            </a:extLst>
          </p:cNvPr>
          <p:cNvSpPr>
            <a:spLocks noChangeArrowheads="1"/>
          </p:cNvSpPr>
          <p:nvPr/>
        </p:nvSpPr>
        <p:spPr bwMode="auto">
          <a:xfrm>
            <a:off x="5473700" y="2286000"/>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46</a:t>
            </a:r>
          </a:p>
        </p:txBody>
      </p:sp>
      <p:sp>
        <p:nvSpPr>
          <p:cNvPr id="117" name="Rectangle 27">
            <a:extLst>
              <a:ext uri="{FF2B5EF4-FFF2-40B4-BE49-F238E27FC236}">
                <a16:creationId xmlns:a16="http://schemas.microsoft.com/office/drawing/2014/main" id="{997BB7E1-E198-435D-8599-9E0FB9A830AF}"/>
              </a:ext>
            </a:extLst>
          </p:cNvPr>
          <p:cNvSpPr>
            <a:spLocks noChangeArrowheads="1"/>
          </p:cNvSpPr>
          <p:nvPr/>
        </p:nvSpPr>
        <p:spPr bwMode="auto">
          <a:xfrm>
            <a:off x="5762625" y="2284413"/>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47</a:t>
            </a:r>
          </a:p>
        </p:txBody>
      </p:sp>
      <p:sp>
        <p:nvSpPr>
          <p:cNvPr id="118" name="Rectangle 28">
            <a:extLst>
              <a:ext uri="{FF2B5EF4-FFF2-40B4-BE49-F238E27FC236}">
                <a16:creationId xmlns:a16="http://schemas.microsoft.com/office/drawing/2014/main" id="{03F1F543-5629-479A-B828-A0E46340CCE3}"/>
              </a:ext>
            </a:extLst>
          </p:cNvPr>
          <p:cNvSpPr>
            <a:spLocks noChangeArrowheads="1"/>
          </p:cNvSpPr>
          <p:nvPr/>
        </p:nvSpPr>
        <p:spPr bwMode="auto">
          <a:xfrm>
            <a:off x="6051550" y="2282825"/>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48</a:t>
            </a:r>
          </a:p>
        </p:txBody>
      </p:sp>
      <p:sp>
        <p:nvSpPr>
          <p:cNvPr id="119" name="Rectangle 29">
            <a:extLst>
              <a:ext uri="{FF2B5EF4-FFF2-40B4-BE49-F238E27FC236}">
                <a16:creationId xmlns:a16="http://schemas.microsoft.com/office/drawing/2014/main" id="{F6C420B7-DCA9-4198-8F75-E87DA8C58A5F}"/>
              </a:ext>
            </a:extLst>
          </p:cNvPr>
          <p:cNvSpPr>
            <a:spLocks noChangeArrowheads="1"/>
          </p:cNvSpPr>
          <p:nvPr/>
        </p:nvSpPr>
        <p:spPr bwMode="auto">
          <a:xfrm>
            <a:off x="6340475" y="2281238"/>
            <a:ext cx="215900" cy="287337"/>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49</a:t>
            </a:r>
          </a:p>
        </p:txBody>
      </p:sp>
      <p:sp>
        <p:nvSpPr>
          <p:cNvPr id="120" name="Rectangle 30">
            <a:extLst>
              <a:ext uri="{FF2B5EF4-FFF2-40B4-BE49-F238E27FC236}">
                <a16:creationId xmlns:a16="http://schemas.microsoft.com/office/drawing/2014/main" id="{34B56379-F6EF-4C22-ADCB-3ED9B84D8140}"/>
              </a:ext>
            </a:extLst>
          </p:cNvPr>
          <p:cNvSpPr>
            <a:spLocks noChangeArrowheads="1"/>
          </p:cNvSpPr>
          <p:nvPr/>
        </p:nvSpPr>
        <p:spPr bwMode="auto">
          <a:xfrm>
            <a:off x="6629400" y="2279650"/>
            <a:ext cx="215900" cy="287338"/>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50</a:t>
            </a:r>
          </a:p>
        </p:txBody>
      </p:sp>
      <p:sp>
        <p:nvSpPr>
          <p:cNvPr id="121" name="Rectangle 31">
            <a:extLst>
              <a:ext uri="{FF2B5EF4-FFF2-40B4-BE49-F238E27FC236}">
                <a16:creationId xmlns:a16="http://schemas.microsoft.com/office/drawing/2014/main" id="{A81669EE-90E4-405D-8B78-A6127FA2BA6C}"/>
              </a:ext>
            </a:extLst>
          </p:cNvPr>
          <p:cNvSpPr>
            <a:spLocks noChangeArrowheads="1"/>
          </p:cNvSpPr>
          <p:nvPr/>
        </p:nvSpPr>
        <p:spPr bwMode="auto">
          <a:xfrm>
            <a:off x="6918325" y="2278063"/>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51</a:t>
            </a:r>
          </a:p>
        </p:txBody>
      </p:sp>
      <p:sp>
        <p:nvSpPr>
          <p:cNvPr id="122" name="Rectangle 32">
            <a:extLst>
              <a:ext uri="{FF2B5EF4-FFF2-40B4-BE49-F238E27FC236}">
                <a16:creationId xmlns:a16="http://schemas.microsoft.com/office/drawing/2014/main" id="{30A68A0C-C4DF-4C3C-83D5-648BC18F8823}"/>
              </a:ext>
            </a:extLst>
          </p:cNvPr>
          <p:cNvSpPr>
            <a:spLocks noChangeArrowheads="1"/>
          </p:cNvSpPr>
          <p:nvPr/>
        </p:nvSpPr>
        <p:spPr bwMode="auto">
          <a:xfrm>
            <a:off x="7207250" y="2276475"/>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52</a:t>
            </a:r>
          </a:p>
        </p:txBody>
      </p:sp>
      <p:sp>
        <p:nvSpPr>
          <p:cNvPr id="123" name="Rectangle 33">
            <a:extLst>
              <a:ext uri="{FF2B5EF4-FFF2-40B4-BE49-F238E27FC236}">
                <a16:creationId xmlns:a16="http://schemas.microsoft.com/office/drawing/2014/main" id="{BFBDF6AD-F6FA-4BFF-BD75-22B39FFC1706}"/>
              </a:ext>
            </a:extLst>
          </p:cNvPr>
          <p:cNvSpPr>
            <a:spLocks noChangeArrowheads="1"/>
          </p:cNvSpPr>
          <p:nvPr/>
        </p:nvSpPr>
        <p:spPr bwMode="auto">
          <a:xfrm>
            <a:off x="7496175" y="2274888"/>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53</a:t>
            </a:r>
          </a:p>
        </p:txBody>
      </p:sp>
      <p:sp>
        <p:nvSpPr>
          <p:cNvPr id="124" name="Rectangle 34">
            <a:extLst>
              <a:ext uri="{FF2B5EF4-FFF2-40B4-BE49-F238E27FC236}">
                <a16:creationId xmlns:a16="http://schemas.microsoft.com/office/drawing/2014/main" id="{6F5D9AE3-8633-49F3-B005-60808CCD4F0B}"/>
              </a:ext>
            </a:extLst>
          </p:cNvPr>
          <p:cNvSpPr>
            <a:spLocks noChangeArrowheads="1"/>
          </p:cNvSpPr>
          <p:nvPr/>
        </p:nvSpPr>
        <p:spPr bwMode="auto">
          <a:xfrm>
            <a:off x="7785100" y="2273300"/>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54</a:t>
            </a:r>
          </a:p>
        </p:txBody>
      </p:sp>
      <p:sp>
        <p:nvSpPr>
          <p:cNvPr id="125" name="Rectangle 35">
            <a:extLst>
              <a:ext uri="{FF2B5EF4-FFF2-40B4-BE49-F238E27FC236}">
                <a16:creationId xmlns:a16="http://schemas.microsoft.com/office/drawing/2014/main" id="{6EF6BEC2-0C13-42DE-89BD-94E35B13F970}"/>
              </a:ext>
            </a:extLst>
          </p:cNvPr>
          <p:cNvSpPr>
            <a:spLocks noChangeArrowheads="1"/>
          </p:cNvSpPr>
          <p:nvPr/>
        </p:nvSpPr>
        <p:spPr bwMode="auto">
          <a:xfrm>
            <a:off x="8074025" y="2271713"/>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55</a:t>
            </a:r>
          </a:p>
        </p:txBody>
      </p:sp>
      <p:sp>
        <p:nvSpPr>
          <p:cNvPr id="126" name="Rectangle 36">
            <a:extLst>
              <a:ext uri="{FF2B5EF4-FFF2-40B4-BE49-F238E27FC236}">
                <a16:creationId xmlns:a16="http://schemas.microsoft.com/office/drawing/2014/main" id="{546C0BFC-84F2-46F3-9031-FA1BA1C10D38}"/>
              </a:ext>
            </a:extLst>
          </p:cNvPr>
          <p:cNvSpPr>
            <a:spLocks noChangeArrowheads="1"/>
          </p:cNvSpPr>
          <p:nvPr/>
        </p:nvSpPr>
        <p:spPr bwMode="auto">
          <a:xfrm>
            <a:off x="8355013" y="2271713"/>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56</a:t>
            </a:r>
          </a:p>
        </p:txBody>
      </p:sp>
      <p:sp>
        <p:nvSpPr>
          <p:cNvPr id="127" name="Line 37">
            <a:extLst>
              <a:ext uri="{FF2B5EF4-FFF2-40B4-BE49-F238E27FC236}">
                <a16:creationId xmlns:a16="http://schemas.microsoft.com/office/drawing/2014/main" id="{D12EA140-3E6E-47FD-A8F3-5E0235924A91}"/>
              </a:ext>
            </a:extLst>
          </p:cNvPr>
          <p:cNvSpPr>
            <a:spLocks noChangeShapeType="1"/>
          </p:cNvSpPr>
          <p:nvPr/>
        </p:nvSpPr>
        <p:spPr bwMode="auto">
          <a:xfrm flipH="1" flipV="1">
            <a:off x="1247775" y="2619375"/>
            <a:ext cx="9525" cy="511175"/>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28" name="Line 38">
            <a:extLst>
              <a:ext uri="{FF2B5EF4-FFF2-40B4-BE49-F238E27FC236}">
                <a16:creationId xmlns:a16="http://schemas.microsoft.com/office/drawing/2014/main" id="{E677DEF4-AFF2-4899-82E8-5A1A1097FCF2}"/>
              </a:ext>
            </a:extLst>
          </p:cNvPr>
          <p:cNvSpPr>
            <a:spLocks noChangeShapeType="1"/>
          </p:cNvSpPr>
          <p:nvPr/>
        </p:nvSpPr>
        <p:spPr bwMode="auto">
          <a:xfrm>
            <a:off x="1090613" y="1460500"/>
            <a:ext cx="7937" cy="1357313"/>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29" name="Text Box 39">
            <a:extLst>
              <a:ext uri="{FF2B5EF4-FFF2-40B4-BE49-F238E27FC236}">
                <a16:creationId xmlns:a16="http://schemas.microsoft.com/office/drawing/2014/main" id="{960FAE3B-202E-42B9-A0F2-E0E6CD49E3F4}"/>
              </a:ext>
            </a:extLst>
          </p:cNvPr>
          <p:cNvSpPr txBox="1">
            <a:spLocks noChangeArrowheads="1"/>
          </p:cNvSpPr>
          <p:nvPr/>
        </p:nvSpPr>
        <p:spPr bwMode="auto">
          <a:xfrm>
            <a:off x="6464300" y="1052513"/>
            <a:ext cx="793750" cy="45720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前沿</a:t>
            </a:r>
          </a:p>
        </p:txBody>
      </p:sp>
      <p:sp>
        <p:nvSpPr>
          <p:cNvPr id="130" name="Text Box 40">
            <a:extLst>
              <a:ext uri="{FF2B5EF4-FFF2-40B4-BE49-F238E27FC236}">
                <a16:creationId xmlns:a16="http://schemas.microsoft.com/office/drawing/2014/main" id="{04664953-9543-44AD-A1CA-DC11066602A4}"/>
              </a:ext>
            </a:extLst>
          </p:cNvPr>
          <p:cNvSpPr txBox="1">
            <a:spLocks noChangeArrowheads="1"/>
          </p:cNvSpPr>
          <p:nvPr/>
        </p:nvSpPr>
        <p:spPr bwMode="auto">
          <a:xfrm>
            <a:off x="711200" y="1052513"/>
            <a:ext cx="793750" cy="45720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后沿</a:t>
            </a:r>
          </a:p>
        </p:txBody>
      </p:sp>
      <p:sp>
        <p:nvSpPr>
          <p:cNvPr id="131" name="Line 41">
            <a:extLst>
              <a:ext uri="{FF2B5EF4-FFF2-40B4-BE49-F238E27FC236}">
                <a16:creationId xmlns:a16="http://schemas.microsoft.com/office/drawing/2014/main" id="{E8D60EBE-43E5-499E-B82C-47C807FF059B}"/>
              </a:ext>
            </a:extLst>
          </p:cNvPr>
          <p:cNvSpPr>
            <a:spLocks noChangeShapeType="1"/>
          </p:cNvSpPr>
          <p:nvPr/>
        </p:nvSpPr>
        <p:spPr bwMode="auto">
          <a:xfrm>
            <a:off x="6859588" y="1446213"/>
            <a:ext cx="7937" cy="1357312"/>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32" name="Text Box 42">
            <a:extLst>
              <a:ext uri="{FF2B5EF4-FFF2-40B4-BE49-F238E27FC236}">
                <a16:creationId xmlns:a16="http://schemas.microsoft.com/office/drawing/2014/main" id="{19833227-FFC3-4704-9C88-BD6F0D1B60EC}"/>
              </a:ext>
            </a:extLst>
          </p:cNvPr>
          <p:cNvSpPr txBox="1">
            <a:spLocks noChangeArrowheads="1"/>
          </p:cNvSpPr>
          <p:nvPr/>
        </p:nvSpPr>
        <p:spPr bwMode="auto">
          <a:xfrm>
            <a:off x="0" y="3357563"/>
            <a:ext cx="8964613" cy="955675"/>
          </a:xfrm>
          <a:prstGeom prst="rect">
            <a:avLst/>
          </a:prstGeom>
          <a:solidFill>
            <a:srgbClr val="FFFF99"/>
          </a:solidFill>
          <a:ln w="9525">
            <a:solidFill>
              <a:srgbClr val="D2AAD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rPr>
              <a:t>收到确认号增加</a:t>
            </a:r>
            <a:r>
              <a:rPr kumimoji="0" lang="en-US" altLang="zh-CN" sz="2800" b="0" i="0" u="none" strike="noStrike" kern="0" cap="none" spc="0" normalizeH="0" baseline="0" noProof="0">
                <a:ln>
                  <a:noFill/>
                </a:ln>
                <a:solidFill>
                  <a:srgbClr val="FF0000"/>
                </a:solidFill>
                <a:effectLst/>
                <a:uLnTx/>
                <a:uFillTx/>
                <a:latin typeface="Times New Roman" panose="02020603050405020304" pitchFamily="18" charset="0"/>
              </a:rPr>
              <a:t>K1</a:t>
            </a:r>
            <a:r>
              <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rPr>
              <a:t>且窗口值增加</a:t>
            </a:r>
            <a:r>
              <a:rPr kumimoji="0" lang="en-US" altLang="zh-CN" sz="2800" b="0" i="0" u="none" strike="noStrike" kern="0" cap="none" spc="0" normalizeH="0" baseline="0" noProof="0">
                <a:ln>
                  <a:noFill/>
                </a:ln>
                <a:solidFill>
                  <a:srgbClr val="FF0000"/>
                </a:solidFill>
                <a:effectLst/>
                <a:uLnTx/>
                <a:uFillTx/>
                <a:latin typeface="Times New Roman" panose="02020603050405020304" pitchFamily="18" charset="0"/>
              </a:rPr>
              <a:t>K2</a:t>
            </a:r>
            <a:r>
              <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rPr>
              <a:t>，</a:t>
            </a:r>
            <a:r>
              <a:rPr kumimoji="0" lang="zh-CN" altLang="en-US" sz="2800" b="0" i="0" u="none" strike="noStrike" kern="0" cap="none" spc="0" normalizeH="0" baseline="0" noProof="0">
                <a:ln>
                  <a:noFill/>
                </a:ln>
                <a:solidFill>
                  <a:srgbClr val="000000"/>
                </a:solidFill>
                <a:effectLst/>
                <a:uLnTx/>
                <a:uFillTx/>
                <a:ea typeface="黑体" panose="02010609060101010101" pitchFamily="49" charset="-122"/>
              </a:rPr>
              <a:t>例</a:t>
            </a:r>
            <a:r>
              <a:rPr kumimoji="0" lang="en-US" altLang="zh-CN" sz="2800" b="0" i="0" u="none" strike="noStrike" kern="0" cap="none" spc="0" normalizeH="0" baseline="0" noProof="0">
                <a:ln>
                  <a:noFill/>
                </a:ln>
                <a:solidFill>
                  <a:srgbClr val="000000"/>
                </a:solidFill>
                <a:effectLst/>
                <a:uLnTx/>
                <a:uFillTx/>
                <a:ea typeface="黑体" panose="02010609060101010101" pitchFamily="49" charset="-122"/>
              </a:rPr>
              <a:t>,K1=1</a:t>
            </a:r>
            <a:r>
              <a:rPr kumimoji="0" lang="zh-CN" altLang="en-US" sz="2800" b="0" i="0" u="none" strike="noStrike" kern="0" cap="none" spc="0" normalizeH="0" baseline="0" noProof="0">
                <a:ln>
                  <a:noFill/>
                </a:ln>
                <a:solidFill>
                  <a:srgbClr val="000000"/>
                </a:solidFill>
                <a:effectLst/>
                <a:uLnTx/>
                <a:uFillTx/>
                <a:ea typeface="黑体" panose="02010609060101010101" pitchFamily="49" charset="-122"/>
              </a:rPr>
              <a:t>，</a:t>
            </a:r>
            <a:r>
              <a:rPr kumimoji="0" lang="en-US" altLang="zh-CN" sz="2800" b="0" i="0" u="none" strike="noStrike" kern="0" cap="none" spc="0" normalizeH="0" baseline="0" noProof="0">
                <a:ln>
                  <a:noFill/>
                </a:ln>
                <a:solidFill>
                  <a:srgbClr val="000000"/>
                </a:solidFill>
                <a:effectLst/>
                <a:uLnTx/>
                <a:uFillTx/>
                <a:ea typeface="黑体" panose="02010609060101010101" pitchFamily="49" charset="-122"/>
              </a:rPr>
              <a:t>K2=2</a:t>
            </a: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rPr>
              <a:t>：</a:t>
            </a:r>
            <a:br>
              <a:rPr kumimoji="0" lang="zh-CN" altLang="en-US" sz="2800" b="0" i="0" u="none" strike="noStrike" kern="0" cap="none" spc="0" normalizeH="0" baseline="0" noProof="0">
                <a:ln>
                  <a:noFill/>
                </a:ln>
                <a:solidFill>
                  <a:srgbClr val="000000"/>
                </a:solidFill>
                <a:effectLst/>
                <a:uLnTx/>
                <a:uFillTx/>
                <a:ea typeface="黑体" panose="02010609060101010101" pitchFamily="49" charset="-122"/>
              </a:rPr>
            </a:br>
            <a:r>
              <a:rPr kumimoji="0" lang="zh-CN" altLang="en-US" sz="2800" b="0" i="0" u="none" strike="noStrike" kern="0" cap="none" spc="0" normalizeH="0" baseline="0" noProof="0">
                <a:ln>
                  <a:noFill/>
                </a:ln>
                <a:solidFill>
                  <a:srgbClr val="000000"/>
                </a:solidFill>
                <a:effectLst/>
                <a:uLnTx/>
                <a:uFillTx/>
                <a:ea typeface="黑体" panose="02010609060101010101" pitchFamily="49" charset="-122"/>
              </a:rPr>
              <a:t>           窗口后沿前移</a:t>
            </a:r>
            <a:r>
              <a:rPr kumimoji="0" lang="en-US" altLang="zh-CN" sz="2800" b="0" i="0" u="none" strike="noStrike" kern="0" cap="none" spc="0" normalizeH="0" baseline="0" noProof="0">
                <a:ln>
                  <a:noFill/>
                </a:ln>
                <a:solidFill>
                  <a:srgbClr val="000000"/>
                </a:solidFill>
                <a:effectLst/>
                <a:uLnTx/>
                <a:uFillTx/>
                <a:ea typeface="黑体" panose="02010609060101010101" pitchFamily="49" charset="-122"/>
              </a:rPr>
              <a:t>K1</a:t>
            </a:r>
            <a:r>
              <a:rPr kumimoji="0" lang="zh-CN" altLang="en-US" sz="2800" b="0" i="0" u="none" strike="noStrike" kern="0" cap="none" spc="0" normalizeH="0" baseline="0" noProof="0">
                <a:ln>
                  <a:noFill/>
                </a:ln>
                <a:solidFill>
                  <a:srgbClr val="000000"/>
                </a:solidFill>
                <a:effectLst/>
                <a:uLnTx/>
                <a:uFillTx/>
                <a:ea typeface="黑体" panose="02010609060101010101" pitchFamily="49" charset="-122"/>
              </a:rPr>
              <a:t>，前沿前移</a:t>
            </a:r>
            <a:r>
              <a:rPr kumimoji="0" lang="en-US" altLang="zh-CN" sz="2800" b="0" i="0" u="none" strike="noStrike" kern="0" cap="none" spc="0" normalizeH="0" baseline="0" noProof="0">
                <a:ln>
                  <a:noFill/>
                </a:ln>
                <a:solidFill>
                  <a:srgbClr val="000000"/>
                </a:solidFill>
                <a:effectLst/>
                <a:uLnTx/>
                <a:uFillTx/>
                <a:ea typeface="黑体" panose="02010609060101010101" pitchFamily="49" charset="-122"/>
              </a:rPr>
              <a:t>(K1+K2)</a:t>
            </a:r>
            <a:r>
              <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rPr>
              <a:t>。</a:t>
            </a:r>
          </a:p>
        </p:txBody>
      </p:sp>
      <p:grpSp>
        <p:nvGrpSpPr>
          <p:cNvPr id="133" name="Group 43">
            <a:extLst>
              <a:ext uri="{FF2B5EF4-FFF2-40B4-BE49-F238E27FC236}">
                <a16:creationId xmlns:a16="http://schemas.microsoft.com/office/drawing/2014/main" id="{89A03E70-1078-417B-A9BE-54F7189AD677}"/>
              </a:ext>
            </a:extLst>
          </p:cNvPr>
          <p:cNvGrpSpPr>
            <a:grpSpLocks/>
          </p:cNvGrpSpPr>
          <p:nvPr/>
        </p:nvGrpSpPr>
        <p:grpSpPr bwMode="auto">
          <a:xfrm>
            <a:off x="2051050" y="1557338"/>
            <a:ext cx="4752975" cy="647700"/>
            <a:chOff x="2789" y="3022"/>
            <a:chExt cx="2722" cy="408"/>
          </a:xfrm>
        </p:grpSpPr>
        <p:sp>
          <p:nvSpPr>
            <p:cNvPr id="134" name="Text Box 44">
              <a:extLst>
                <a:ext uri="{FF2B5EF4-FFF2-40B4-BE49-F238E27FC236}">
                  <a16:creationId xmlns:a16="http://schemas.microsoft.com/office/drawing/2014/main" id="{9190657E-6FEE-418B-B839-920BA42761D5}"/>
                </a:ext>
              </a:extLst>
            </p:cNvPr>
            <p:cNvSpPr txBox="1">
              <a:spLocks noChangeArrowheads="1"/>
            </p:cNvSpPr>
            <p:nvPr/>
          </p:nvSpPr>
          <p:spPr bwMode="auto">
            <a:xfrm>
              <a:off x="3742" y="3022"/>
              <a:ext cx="978" cy="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zh-CN" altLang="en-US" sz="2000" b="0">
                  <a:solidFill>
                    <a:srgbClr val="000000"/>
                  </a:solidFill>
                  <a:latin typeface="Times New Roman" panose="02020603050405020304" pitchFamily="18" charset="0"/>
                  <a:ea typeface="黑体" panose="02010609060101010101" pitchFamily="49" charset="-122"/>
                </a:rPr>
                <a:t>可用窗口＝</a:t>
              </a:r>
              <a:r>
                <a:rPr kumimoji="0" lang="en-US" altLang="zh-CN" sz="2000" b="0">
                  <a:solidFill>
                    <a:srgbClr val="000000"/>
                  </a:solidFill>
                  <a:latin typeface="Times New Roman" panose="02020603050405020304" pitchFamily="18" charset="0"/>
                  <a:ea typeface="黑体" panose="02010609060101010101" pitchFamily="49" charset="-122"/>
                </a:rPr>
                <a:t>17</a:t>
              </a:r>
            </a:p>
          </p:txBody>
        </p:sp>
        <p:sp>
          <p:nvSpPr>
            <p:cNvPr id="135" name="AutoShape 45">
              <a:extLst>
                <a:ext uri="{FF2B5EF4-FFF2-40B4-BE49-F238E27FC236}">
                  <a16:creationId xmlns:a16="http://schemas.microsoft.com/office/drawing/2014/main" id="{99EE5B88-C1B4-4A40-9C6B-5C94CD058621}"/>
                </a:ext>
              </a:extLst>
            </p:cNvPr>
            <p:cNvSpPr>
              <a:spLocks/>
            </p:cNvSpPr>
            <p:nvPr/>
          </p:nvSpPr>
          <p:spPr bwMode="auto">
            <a:xfrm rot="5400000">
              <a:off x="4059" y="1978"/>
              <a:ext cx="182" cy="2722"/>
            </a:xfrm>
            <a:prstGeom prst="leftBrace">
              <a:avLst>
                <a:gd name="adj1" fmla="val 124634"/>
                <a:gd name="adj2" fmla="val 50000"/>
              </a:avLst>
            </a:prstGeom>
            <a:noFill/>
            <a:ln w="9525">
              <a:solidFill>
                <a:srgbClr val="CF59C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solidFill>
                  <a:srgbClr val="000000"/>
                </a:solidFill>
                <a:latin typeface="Times New Roman" panose="02020603050405020304" pitchFamily="18" charset="0"/>
              </a:endParaRPr>
            </a:p>
          </p:txBody>
        </p:sp>
      </p:grpSp>
      <p:sp>
        <p:nvSpPr>
          <p:cNvPr id="136" name="Line 46">
            <a:extLst>
              <a:ext uri="{FF2B5EF4-FFF2-40B4-BE49-F238E27FC236}">
                <a16:creationId xmlns:a16="http://schemas.microsoft.com/office/drawing/2014/main" id="{8D3FC49B-5622-4EA7-A93C-1F88CFC02117}"/>
              </a:ext>
            </a:extLst>
          </p:cNvPr>
          <p:cNvSpPr>
            <a:spLocks noChangeShapeType="1"/>
          </p:cNvSpPr>
          <p:nvPr/>
        </p:nvSpPr>
        <p:spPr bwMode="auto">
          <a:xfrm>
            <a:off x="1042988" y="1593850"/>
            <a:ext cx="5761037" cy="0"/>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nvGrpSpPr>
          <p:cNvPr id="137" name="Group 47">
            <a:extLst>
              <a:ext uri="{FF2B5EF4-FFF2-40B4-BE49-F238E27FC236}">
                <a16:creationId xmlns:a16="http://schemas.microsoft.com/office/drawing/2014/main" id="{3A7B392C-7893-45F7-94CC-FBDACFDD7A75}"/>
              </a:ext>
            </a:extLst>
          </p:cNvPr>
          <p:cNvGrpSpPr>
            <a:grpSpLocks/>
          </p:cNvGrpSpPr>
          <p:nvPr/>
        </p:nvGrpSpPr>
        <p:grpSpPr bwMode="auto">
          <a:xfrm>
            <a:off x="1381125" y="4806950"/>
            <a:ext cx="7339013" cy="422275"/>
            <a:chOff x="870" y="3028"/>
            <a:chExt cx="4623" cy="266"/>
          </a:xfrm>
        </p:grpSpPr>
        <p:sp>
          <p:nvSpPr>
            <p:cNvPr id="138" name="AutoShape 48">
              <a:extLst>
                <a:ext uri="{FF2B5EF4-FFF2-40B4-BE49-F238E27FC236}">
                  <a16:creationId xmlns:a16="http://schemas.microsoft.com/office/drawing/2014/main" id="{EDDF54FC-1444-41BF-81F1-0DD7869C5CFD}"/>
                </a:ext>
              </a:extLst>
            </p:cNvPr>
            <p:cNvSpPr>
              <a:spLocks noChangeArrowheads="1"/>
            </p:cNvSpPr>
            <p:nvPr/>
          </p:nvSpPr>
          <p:spPr bwMode="auto">
            <a:xfrm>
              <a:off x="870" y="3154"/>
              <a:ext cx="254" cy="87"/>
            </a:xfrm>
            <a:prstGeom prst="rightArrow">
              <a:avLst>
                <a:gd name="adj1" fmla="val 50000"/>
                <a:gd name="adj2" fmla="val 72989"/>
              </a:avLst>
            </a:prstGeom>
            <a:solidFill>
              <a:srgbClr val="99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39" name="Text Box 49">
              <a:extLst>
                <a:ext uri="{FF2B5EF4-FFF2-40B4-BE49-F238E27FC236}">
                  <a16:creationId xmlns:a16="http://schemas.microsoft.com/office/drawing/2014/main" id="{3C17642C-0490-4108-872E-E6FD547FE27B}"/>
                </a:ext>
              </a:extLst>
            </p:cNvPr>
            <p:cNvSpPr txBox="1">
              <a:spLocks noChangeArrowheads="1"/>
            </p:cNvSpPr>
            <p:nvPr/>
          </p:nvSpPr>
          <p:spPr bwMode="auto">
            <a:xfrm>
              <a:off x="1079" y="3044"/>
              <a:ext cx="4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前移</a:t>
              </a:r>
            </a:p>
          </p:txBody>
        </p:sp>
        <p:sp>
          <p:nvSpPr>
            <p:cNvPr id="140" name="AutoShape 50">
              <a:extLst>
                <a:ext uri="{FF2B5EF4-FFF2-40B4-BE49-F238E27FC236}">
                  <a16:creationId xmlns:a16="http://schemas.microsoft.com/office/drawing/2014/main" id="{92D9523F-C3A7-4101-9BDC-F269CD947FED}"/>
                </a:ext>
              </a:extLst>
            </p:cNvPr>
            <p:cNvSpPr>
              <a:spLocks noChangeArrowheads="1"/>
            </p:cNvSpPr>
            <p:nvPr/>
          </p:nvSpPr>
          <p:spPr bwMode="auto">
            <a:xfrm>
              <a:off x="4848" y="3138"/>
              <a:ext cx="254" cy="87"/>
            </a:xfrm>
            <a:prstGeom prst="rightArrow">
              <a:avLst>
                <a:gd name="adj1" fmla="val 50000"/>
                <a:gd name="adj2" fmla="val 72989"/>
              </a:avLst>
            </a:prstGeom>
            <a:solidFill>
              <a:srgbClr val="99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41" name="Text Box 51">
              <a:extLst>
                <a:ext uri="{FF2B5EF4-FFF2-40B4-BE49-F238E27FC236}">
                  <a16:creationId xmlns:a16="http://schemas.microsoft.com/office/drawing/2014/main" id="{09926A82-DA14-47BC-8F49-6C6C6AF4DD51}"/>
                </a:ext>
              </a:extLst>
            </p:cNvPr>
            <p:cNvSpPr txBox="1">
              <a:spLocks noChangeArrowheads="1"/>
            </p:cNvSpPr>
            <p:nvPr/>
          </p:nvSpPr>
          <p:spPr bwMode="auto">
            <a:xfrm>
              <a:off x="5057" y="3028"/>
              <a:ext cx="4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前移</a:t>
              </a:r>
            </a:p>
          </p:txBody>
        </p:sp>
      </p:grpSp>
      <p:grpSp>
        <p:nvGrpSpPr>
          <p:cNvPr id="142" name="Group 52">
            <a:extLst>
              <a:ext uri="{FF2B5EF4-FFF2-40B4-BE49-F238E27FC236}">
                <a16:creationId xmlns:a16="http://schemas.microsoft.com/office/drawing/2014/main" id="{09942C4D-98ED-4916-80AC-D5836984CC25}"/>
              </a:ext>
            </a:extLst>
          </p:cNvPr>
          <p:cNvGrpSpPr>
            <a:grpSpLocks/>
          </p:cNvGrpSpPr>
          <p:nvPr/>
        </p:nvGrpSpPr>
        <p:grpSpPr bwMode="auto">
          <a:xfrm>
            <a:off x="1979613" y="4868863"/>
            <a:ext cx="5688012" cy="612775"/>
            <a:chOff x="1247" y="3067"/>
            <a:chExt cx="3583" cy="386"/>
          </a:xfrm>
        </p:grpSpPr>
        <p:sp>
          <p:nvSpPr>
            <p:cNvPr id="143" name="Text Box 53">
              <a:extLst>
                <a:ext uri="{FF2B5EF4-FFF2-40B4-BE49-F238E27FC236}">
                  <a16:creationId xmlns:a16="http://schemas.microsoft.com/office/drawing/2014/main" id="{6DA64B25-D820-49AC-872B-9301C3CCA6C7}"/>
                </a:ext>
              </a:extLst>
            </p:cNvPr>
            <p:cNvSpPr txBox="1">
              <a:spLocks noChangeArrowheads="1"/>
            </p:cNvSpPr>
            <p:nvPr/>
          </p:nvSpPr>
          <p:spPr bwMode="auto">
            <a:xfrm>
              <a:off x="2744" y="3067"/>
              <a:ext cx="1076" cy="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zh-CN" altLang="en-US" sz="2000" b="0">
                  <a:solidFill>
                    <a:srgbClr val="000000"/>
                  </a:solidFill>
                  <a:latin typeface="Times New Roman" panose="02020603050405020304" pitchFamily="18" charset="0"/>
                  <a:ea typeface="黑体" panose="02010609060101010101" pitchFamily="49" charset="-122"/>
                </a:rPr>
                <a:t>可用窗口＝</a:t>
              </a:r>
              <a:r>
                <a:rPr kumimoji="0" lang="en-US" altLang="zh-CN" sz="2000" b="0">
                  <a:solidFill>
                    <a:srgbClr val="000000"/>
                  </a:solidFill>
                  <a:latin typeface="Times New Roman" panose="02020603050405020304" pitchFamily="18" charset="0"/>
                  <a:ea typeface="黑体" panose="02010609060101010101" pitchFamily="49" charset="-122"/>
                </a:rPr>
                <a:t>20</a:t>
              </a:r>
            </a:p>
          </p:txBody>
        </p:sp>
        <p:sp>
          <p:nvSpPr>
            <p:cNvPr id="144" name="AutoShape 54">
              <a:extLst>
                <a:ext uri="{FF2B5EF4-FFF2-40B4-BE49-F238E27FC236}">
                  <a16:creationId xmlns:a16="http://schemas.microsoft.com/office/drawing/2014/main" id="{DE2E1B61-EC87-4A44-8CD1-DB80CD88EE74}"/>
                </a:ext>
              </a:extLst>
            </p:cNvPr>
            <p:cNvSpPr>
              <a:spLocks/>
            </p:cNvSpPr>
            <p:nvPr/>
          </p:nvSpPr>
          <p:spPr bwMode="auto">
            <a:xfrm rot="5400000">
              <a:off x="2948" y="1571"/>
              <a:ext cx="181" cy="3583"/>
            </a:xfrm>
            <a:prstGeom prst="leftBrace">
              <a:avLst>
                <a:gd name="adj1" fmla="val 164963"/>
                <a:gd name="adj2" fmla="val 50000"/>
              </a:avLst>
            </a:prstGeom>
            <a:noFill/>
            <a:ln w="9525">
              <a:solidFill>
                <a:srgbClr val="CF59C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solidFill>
                  <a:srgbClr val="000000"/>
                </a:solidFill>
                <a:latin typeface="Times New Roman" panose="02020603050405020304" pitchFamily="18" charset="0"/>
              </a:endParaRPr>
            </a:p>
          </p:txBody>
        </p:sp>
      </p:grpSp>
      <p:grpSp>
        <p:nvGrpSpPr>
          <p:cNvPr id="145" name="Group 55">
            <a:extLst>
              <a:ext uri="{FF2B5EF4-FFF2-40B4-BE49-F238E27FC236}">
                <a16:creationId xmlns:a16="http://schemas.microsoft.com/office/drawing/2014/main" id="{E2F4178C-4AE7-4970-9834-AE3D91D48996}"/>
              </a:ext>
            </a:extLst>
          </p:cNvPr>
          <p:cNvGrpSpPr>
            <a:grpSpLocks/>
          </p:cNvGrpSpPr>
          <p:nvPr/>
        </p:nvGrpSpPr>
        <p:grpSpPr bwMode="auto">
          <a:xfrm>
            <a:off x="128588" y="4365625"/>
            <a:ext cx="8894762" cy="2259013"/>
            <a:chOff x="81" y="2750"/>
            <a:chExt cx="5603" cy="1423"/>
          </a:xfrm>
        </p:grpSpPr>
        <p:sp>
          <p:nvSpPr>
            <p:cNvPr id="146" name="Text Box 56">
              <a:extLst>
                <a:ext uri="{FF2B5EF4-FFF2-40B4-BE49-F238E27FC236}">
                  <a16:creationId xmlns:a16="http://schemas.microsoft.com/office/drawing/2014/main" id="{743E31CB-CFFE-4FDD-93F8-755189824096}"/>
                </a:ext>
              </a:extLst>
            </p:cNvPr>
            <p:cNvSpPr txBox="1">
              <a:spLocks noChangeArrowheads="1"/>
            </p:cNvSpPr>
            <p:nvPr/>
          </p:nvSpPr>
          <p:spPr bwMode="auto">
            <a:xfrm>
              <a:off x="4921" y="3769"/>
              <a:ext cx="763" cy="213"/>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不允许发送</a:t>
              </a:r>
            </a:p>
          </p:txBody>
        </p:sp>
        <p:sp>
          <p:nvSpPr>
            <p:cNvPr id="147" name="Text Box 57">
              <a:extLst>
                <a:ext uri="{FF2B5EF4-FFF2-40B4-BE49-F238E27FC236}">
                  <a16:creationId xmlns:a16="http://schemas.microsoft.com/office/drawing/2014/main" id="{12CCB776-9A26-4F57-8169-996DCC6FCE12}"/>
                </a:ext>
              </a:extLst>
            </p:cNvPr>
            <p:cNvSpPr txBox="1">
              <a:spLocks noChangeArrowheads="1"/>
            </p:cNvSpPr>
            <p:nvPr/>
          </p:nvSpPr>
          <p:spPr bwMode="auto">
            <a:xfrm>
              <a:off x="81" y="3769"/>
              <a:ext cx="692" cy="404"/>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已发送并</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收到确认</a:t>
              </a:r>
            </a:p>
          </p:txBody>
        </p:sp>
        <p:sp>
          <p:nvSpPr>
            <p:cNvPr id="148" name="Text Box 58">
              <a:extLst>
                <a:ext uri="{FF2B5EF4-FFF2-40B4-BE49-F238E27FC236}">
                  <a16:creationId xmlns:a16="http://schemas.microsoft.com/office/drawing/2014/main" id="{5F676458-2139-4BAE-AE13-E37096CDC405}"/>
                </a:ext>
              </a:extLst>
            </p:cNvPr>
            <p:cNvSpPr txBox="1">
              <a:spLocks noChangeArrowheads="1"/>
            </p:cNvSpPr>
            <p:nvPr/>
          </p:nvSpPr>
          <p:spPr bwMode="auto">
            <a:xfrm>
              <a:off x="1499" y="2840"/>
              <a:ext cx="1426" cy="25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A </a:t>
              </a: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的发送窗口 </a:t>
              </a: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 22</a:t>
              </a:r>
            </a:p>
          </p:txBody>
        </p:sp>
        <p:sp>
          <p:nvSpPr>
            <p:cNvPr id="149" name="Text Box 59">
              <a:extLst>
                <a:ext uri="{FF2B5EF4-FFF2-40B4-BE49-F238E27FC236}">
                  <a16:creationId xmlns:a16="http://schemas.microsoft.com/office/drawing/2014/main" id="{85515280-06A1-4B66-BDD2-DAF4837EAAE6}"/>
                </a:ext>
              </a:extLst>
            </p:cNvPr>
            <p:cNvSpPr txBox="1">
              <a:spLocks noChangeArrowheads="1"/>
            </p:cNvSpPr>
            <p:nvPr/>
          </p:nvSpPr>
          <p:spPr bwMode="auto">
            <a:xfrm>
              <a:off x="1881" y="3801"/>
              <a:ext cx="1236" cy="25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允许发送的序号</a:t>
              </a:r>
            </a:p>
          </p:txBody>
        </p:sp>
        <p:sp>
          <p:nvSpPr>
            <p:cNvPr id="150" name="Rectangle 60">
              <a:extLst>
                <a:ext uri="{FF2B5EF4-FFF2-40B4-BE49-F238E27FC236}">
                  <a16:creationId xmlns:a16="http://schemas.microsoft.com/office/drawing/2014/main" id="{ED89C07A-8FE7-404E-BA23-90C9C95D5E32}"/>
                </a:ext>
              </a:extLst>
            </p:cNvPr>
            <p:cNvSpPr>
              <a:spLocks noChangeArrowheads="1"/>
            </p:cNvSpPr>
            <p:nvPr/>
          </p:nvSpPr>
          <p:spPr bwMode="auto">
            <a:xfrm>
              <a:off x="869" y="3454"/>
              <a:ext cx="3975" cy="294"/>
            </a:xfrm>
            <a:prstGeom prst="rect">
              <a:avLst/>
            </a:prstGeom>
            <a:solidFill>
              <a:srgbClr val="99CCFF"/>
            </a:solidFill>
            <a:ln>
              <a:noFill/>
            </a:ln>
            <a:effectLst>
              <a:outerShdw dist="35921" dir="2700000" algn="ctr" rotWithShape="0">
                <a:srgbClr val="578963"/>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51" name="Rectangle 61">
              <a:extLst>
                <a:ext uri="{FF2B5EF4-FFF2-40B4-BE49-F238E27FC236}">
                  <a16:creationId xmlns:a16="http://schemas.microsoft.com/office/drawing/2014/main" id="{0D55560D-6F17-4F0E-8EE6-2A50F7D6EFA6}"/>
                </a:ext>
              </a:extLst>
            </p:cNvPr>
            <p:cNvSpPr>
              <a:spLocks noChangeArrowheads="1"/>
            </p:cNvSpPr>
            <p:nvPr/>
          </p:nvSpPr>
          <p:spPr bwMode="auto">
            <a:xfrm>
              <a:off x="161" y="3545"/>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28</a:t>
              </a:r>
            </a:p>
          </p:txBody>
        </p:sp>
        <p:sp>
          <p:nvSpPr>
            <p:cNvPr id="152" name="Rectangle 62">
              <a:extLst>
                <a:ext uri="{FF2B5EF4-FFF2-40B4-BE49-F238E27FC236}">
                  <a16:creationId xmlns:a16="http://schemas.microsoft.com/office/drawing/2014/main" id="{6CBA0358-D0D1-4894-9A22-042630187A53}"/>
                </a:ext>
              </a:extLst>
            </p:cNvPr>
            <p:cNvSpPr>
              <a:spLocks noChangeArrowheads="1"/>
            </p:cNvSpPr>
            <p:nvPr/>
          </p:nvSpPr>
          <p:spPr bwMode="auto">
            <a:xfrm>
              <a:off x="343" y="3544"/>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29</a:t>
              </a:r>
            </a:p>
          </p:txBody>
        </p:sp>
        <p:sp>
          <p:nvSpPr>
            <p:cNvPr id="153" name="Rectangle 63">
              <a:extLst>
                <a:ext uri="{FF2B5EF4-FFF2-40B4-BE49-F238E27FC236}">
                  <a16:creationId xmlns:a16="http://schemas.microsoft.com/office/drawing/2014/main" id="{CB1FA632-7F64-44EC-BFCB-4E4960334099}"/>
                </a:ext>
              </a:extLst>
            </p:cNvPr>
            <p:cNvSpPr>
              <a:spLocks noChangeArrowheads="1"/>
            </p:cNvSpPr>
            <p:nvPr/>
          </p:nvSpPr>
          <p:spPr bwMode="auto">
            <a:xfrm>
              <a:off x="525" y="3543"/>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30</a:t>
              </a:r>
            </a:p>
          </p:txBody>
        </p:sp>
        <p:sp>
          <p:nvSpPr>
            <p:cNvPr id="154" name="Rectangle 64">
              <a:extLst>
                <a:ext uri="{FF2B5EF4-FFF2-40B4-BE49-F238E27FC236}">
                  <a16:creationId xmlns:a16="http://schemas.microsoft.com/office/drawing/2014/main" id="{4B9BE536-82A3-48F1-B962-E76B62476ED0}"/>
                </a:ext>
              </a:extLst>
            </p:cNvPr>
            <p:cNvSpPr>
              <a:spLocks noChangeArrowheads="1"/>
            </p:cNvSpPr>
            <p:nvPr/>
          </p:nvSpPr>
          <p:spPr bwMode="auto">
            <a:xfrm>
              <a:off x="707" y="3542"/>
              <a:ext cx="136" cy="181"/>
            </a:xfrm>
            <a:prstGeom prst="rect">
              <a:avLst/>
            </a:prstGeom>
            <a:solidFill>
              <a:srgbClr val="66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31</a:t>
              </a:r>
            </a:p>
          </p:txBody>
        </p:sp>
        <p:sp>
          <p:nvSpPr>
            <p:cNvPr id="155" name="Rectangle 65">
              <a:extLst>
                <a:ext uri="{FF2B5EF4-FFF2-40B4-BE49-F238E27FC236}">
                  <a16:creationId xmlns:a16="http://schemas.microsoft.com/office/drawing/2014/main" id="{7BE24E88-BEE1-4049-9A98-44D6CBFE5907}"/>
                </a:ext>
              </a:extLst>
            </p:cNvPr>
            <p:cNvSpPr>
              <a:spLocks noChangeArrowheads="1"/>
            </p:cNvSpPr>
            <p:nvPr/>
          </p:nvSpPr>
          <p:spPr bwMode="auto">
            <a:xfrm>
              <a:off x="889" y="3541"/>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32</a:t>
              </a:r>
            </a:p>
          </p:txBody>
        </p:sp>
        <p:sp>
          <p:nvSpPr>
            <p:cNvPr id="156" name="Rectangle 66">
              <a:extLst>
                <a:ext uri="{FF2B5EF4-FFF2-40B4-BE49-F238E27FC236}">
                  <a16:creationId xmlns:a16="http://schemas.microsoft.com/office/drawing/2014/main" id="{E5221BE4-ED51-41C9-87D3-E73CF49FE00D}"/>
                </a:ext>
              </a:extLst>
            </p:cNvPr>
            <p:cNvSpPr>
              <a:spLocks noChangeArrowheads="1"/>
            </p:cNvSpPr>
            <p:nvPr/>
          </p:nvSpPr>
          <p:spPr bwMode="auto">
            <a:xfrm>
              <a:off x="1071" y="3540"/>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33</a:t>
              </a:r>
            </a:p>
          </p:txBody>
        </p:sp>
        <p:sp>
          <p:nvSpPr>
            <p:cNvPr id="157" name="Rectangle 67">
              <a:extLst>
                <a:ext uri="{FF2B5EF4-FFF2-40B4-BE49-F238E27FC236}">
                  <a16:creationId xmlns:a16="http://schemas.microsoft.com/office/drawing/2014/main" id="{2F98E151-221B-4EDD-9A5C-31820A9230C6}"/>
                </a:ext>
              </a:extLst>
            </p:cNvPr>
            <p:cNvSpPr>
              <a:spLocks noChangeArrowheads="1"/>
            </p:cNvSpPr>
            <p:nvPr/>
          </p:nvSpPr>
          <p:spPr bwMode="auto">
            <a:xfrm>
              <a:off x="1253" y="3539"/>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34</a:t>
              </a:r>
            </a:p>
          </p:txBody>
        </p:sp>
        <p:sp>
          <p:nvSpPr>
            <p:cNvPr id="158" name="Rectangle 68">
              <a:extLst>
                <a:ext uri="{FF2B5EF4-FFF2-40B4-BE49-F238E27FC236}">
                  <a16:creationId xmlns:a16="http://schemas.microsoft.com/office/drawing/2014/main" id="{A08B3A27-A6E1-4D3F-AB71-8A7539FAC92D}"/>
                </a:ext>
              </a:extLst>
            </p:cNvPr>
            <p:cNvSpPr>
              <a:spLocks noChangeArrowheads="1"/>
            </p:cNvSpPr>
            <p:nvPr/>
          </p:nvSpPr>
          <p:spPr bwMode="auto">
            <a:xfrm>
              <a:off x="1435" y="3538"/>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35</a:t>
              </a:r>
            </a:p>
          </p:txBody>
        </p:sp>
        <p:sp>
          <p:nvSpPr>
            <p:cNvPr id="159" name="Rectangle 69">
              <a:extLst>
                <a:ext uri="{FF2B5EF4-FFF2-40B4-BE49-F238E27FC236}">
                  <a16:creationId xmlns:a16="http://schemas.microsoft.com/office/drawing/2014/main" id="{CC665801-9884-4575-B118-48E567FCEEF7}"/>
                </a:ext>
              </a:extLst>
            </p:cNvPr>
            <p:cNvSpPr>
              <a:spLocks noChangeArrowheads="1"/>
            </p:cNvSpPr>
            <p:nvPr/>
          </p:nvSpPr>
          <p:spPr bwMode="auto">
            <a:xfrm>
              <a:off x="1617" y="3537"/>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36</a:t>
              </a:r>
            </a:p>
          </p:txBody>
        </p:sp>
        <p:sp>
          <p:nvSpPr>
            <p:cNvPr id="160" name="Rectangle 70">
              <a:extLst>
                <a:ext uri="{FF2B5EF4-FFF2-40B4-BE49-F238E27FC236}">
                  <a16:creationId xmlns:a16="http://schemas.microsoft.com/office/drawing/2014/main" id="{D7CE48A8-5F45-42D2-8351-8411532F5E02}"/>
                </a:ext>
              </a:extLst>
            </p:cNvPr>
            <p:cNvSpPr>
              <a:spLocks noChangeArrowheads="1"/>
            </p:cNvSpPr>
            <p:nvPr/>
          </p:nvSpPr>
          <p:spPr bwMode="auto">
            <a:xfrm>
              <a:off x="1799" y="3536"/>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37</a:t>
              </a:r>
            </a:p>
          </p:txBody>
        </p:sp>
        <p:sp>
          <p:nvSpPr>
            <p:cNvPr id="161" name="Rectangle 71">
              <a:extLst>
                <a:ext uri="{FF2B5EF4-FFF2-40B4-BE49-F238E27FC236}">
                  <a16:creationId xmlns:a16="http://schemas.microsoft.com/office/drawing/2014/main" id="{4CC2142C-D700-414D-96B6-A2120B266A14}"/>
                </a:ext>
              </a:extLst>
            </p:cNvPr>
            <p:cNvSpPr>
              <a:spLocks noChangeArrowheads="1"/>
            </p:cNvSpPr>
            <p:nvPr/>
          </p:nvSpPr>
          <p:spPr bwMode="auto">
            <a:xfrm>
              <a:off x="1981" y="3535"/>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38</a:t>
              </a:r>
            </a:p>
          </p:txBody>
        </p:sp>
        <p:sp>
          <p:nvSpPr>
            <p:cNvPr id="162" name="Rectangle 72">
              <a:extLst>
                <a:ext uri="{FF2B5EF4-FFF2-40B4-BE49-F238E27FC236}">
                  <a16:creationId xmlns:a16="http://schemas.microsoft.com/office/drawing/2014/main" id="{4BD3333F-CE9B-4954-A765-082E89D2574F}"/>
                </a:ext>
              </a:extLst>
            </p:cNvPr>
            <p:cNvSpPr>
              <a:spLocks noChangeArrowheads="1"/>
            </p:cNvSpPr>
            <p:nvPr/>
          </p:nvSpPr>
          <p:spPr bwMode="auto">
            <a:xfrm>
              <a:off x="2163" y="3534"/>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39</a:t>
              </a:r>
            </a:p>
          </p:txBody>
        </p:sp>
        <p:sp>
          <p:nvSpPr>
            <p:cNvPr id="163" name="Rectangle 73">
              <a:extLst>
                <a:ext uri="{FF2B5EF4-FFF2-40B4-BE49-F238E27FC236}">
                  <a16:creationId xmlns:a16="http://schemas.microsoft.com/office/drawing/2014/main" id="{2406E4A4-3953-4D51-8D80-6CF83819D7BF}"/>
                </a:ext>
              </a:extLst>
            </p:cNvPr>
            <p:cNvSpPr>
              <a:spLocks noChangeArrowheads="1"/>
            </p:cNvSpPr>
            <p:nvPr/>
          </p:nvSpPr>
          <p:spPr bwMode="auto">
            <a:xfrm>
              <a:off x="2345" y="3533"/>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40</a:t>
              </a:r>
            </a:p>
          </p:txBody>
        </p:sp>
        <p:sp>
          <p:nvSpPr>
            <p:cNvPr id="164" name="Rectangle 74">
              <a:extLst>
                <a:ext uri="{FF2B5EF4-FFF2-40B4-BE49-F238E27FC236}">
                  <a16:creationId xmlns:a16="http://schemas.microsoft.com/office/drawing/2014/main" id="{168EED0F-85F6-49B0-911C-D0851D59BAD6}"/>
                </a:ext>
              </a:extLst>
            </p:cNvPr>
            <p:cNvSpPr>
              <a:spLocks noChangeArrowheads="1"/>
            </p:cNvSpPr>
            <p:nvPr/>
          </p:nvSpPr>
          <p:spPr bwMode="auto">
            <a:xfrm>
              <a:off x="2527" y="3532"/>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41</a:t>
              </a:r>
            </a:p>
          </p:txBody>
        </p:sp>
        <p:sp>
          <p:nvSpPr>
            <p:cNvPr id="165" name="Rectangle 75">
              <a:extLst>
                <a:ext uri="{FF2B5EF4-FFF2-40B4-BE49-F238E27FC236}">
                  <a16:creationId xmlns:a16="http://schemas.microsoft.com/office/drawing/2014/main" id="{C5988830-BD0B-4565-96FC-7C312EC7866E}"/>
                </a:ext>
              </a:extLst>
            </p:cNvPr>
            <p:cNvSpPr>
              <a:spLocks noChangeArrowheads="1"/>
            </p:cNvSpPr>
            <p:nvPr/>
          </p:nvSpPr>
          <p:spPr bwMode="auto">
            <a:xfrm>
              <a:off x="2709" y="3531"/>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42</a:t>
              </a:r>
            </a:p>
          </p:txBody>
        </p:sp>
        <p:sp>
          <p:nvSpPr>
            <p:cNvPr id="166" name="Rectangle 76">
              <a:extLst>
                <a:ext uri="{FF2B5EF4-FFF2-40B4-BE49-F238E27FC236}">
                  <a16:creationId xmlns:a16="http://schemas.microsoft.com/office/drawing/2014/main" id="{48CC15E8-4EAE-4A2F-9013-95C736571478}"/>
                </a:ext>
              </a:extLst>
            </p:cNvPr>
            <p:cNvSpPr>
              <a:spLocks noChangeArrowheads="1"/>
            </p:cNvSpPr>
            <p:nvPr/>
          </p:nvSpPr>
          <p:spPr bwMode="auto">
            <a:xfrm>
              <a:off x="2891" y="3530"/>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43</a:t>
              </a:r>
            </a:p>
          </p:txBody>
        </p:sp>
        <p:sp>
          <p:nvSpPr>
            <p:cNvPr id="167" name="Rectangle 77">
              <a:extLst>
                <a:ext uri="{FF2B5EF4-FFF2-40B4-BE49-F238E27FC236}">
                  <a16:creationId xmlns:a16="http://schemas.microsoft.com/office/drawing/2014/main" id="{39732549-0596-4963-9E27-9CE8BB56D93B}"/>
                </a:ext>
              </a:extLst>
            </p:cNvPr>
            <p:cNvSpPr>
              <a:spLocks noChangeArrowheads="1"/>
            </p:cNvSpPr>
            <p:nvPr/>
          </p:nvSpPr>
          <p:spPr bwMode="auto">
            <a:xfrm>
              <a:off x="3073" y="3529"/>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44</a:t>
              </a:r>
            </a:p>
          </p:txBody>
        </p:sp>
        <p:sp>
          <p:nvSpPr>
            <p:cNvPr id="168" name="Rectangle 78">
              <a:extLst>
                <a:ext uri="{FF2B5EF4-FFF2-40B4-BE49-F238E27FC236}">
                  <a16:creationId xmlns:a16="http://schemas.microsoft.com/office/drawing/2014/main" id="{AACEF015-295A-4937-8A71-A0735713B58B}"/>
                </a:ext>
              </a:extLst>
            </p:cNvPr>
            <p:cNvSpPr>
              <a:spLocks noChangeArrowheads="1"/>
            </p:cNvSpPr>
            <p:nvPr/>
          </p:nvSpPr>
          <p:spPr bwMode="auto">
            <a:xfrm>
              <a:off x="3255" y="3528"/>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45</a:t>
              </a:r>
            </a:p>
          </p:txBody>
        </p:sp>
        <p:sp>
          <p:nvSpPr>
            <p:cNvPr id="169" name="Rectangle 79">
              <a:extLst>
                <a:ext uri="{FF2B5EF4-FFF2-40B4-BE49-F238E27FC236}">
                  <a16:creationId xmlns:a16="http://schemas.microsoft.com/office/drawing/2014/main" id="{324A4FF2-4873-49FF-96B7-07F96AECED51}"/>
                </a:ext>
              </a:extLst>
            </p:cNvPr>
            <p:cNvSpPr>
              <a:spLocks noChangeArrowheads="1"/>
            </p:cNvSpPr>
            <p:nvPr/>
          </p:nvSpPr>
          <p:spPr bwMode="auto">
            <a:xfrm>
              <a:off x="3437" y="3527"/>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46</a:t>
              </a:r>
            </a:p>
          </p:txBody>
        </p:sp>
        <p:sp>
          <p:nvSpPr>
            <p:cNvPr id="170" name="Rectangle 80">
              <a:extLst>
                <a:ext uri="{FF2B5EF4-FFF2-40B4-BE49-F238E27FC236}">
                  <a16:creationId xmlns:a16="http://schemas.microsoft.com/office/drawing/2014/main" id="{EE12A16B-8BB5-4397-A581-5D3F120118E1}"/>
                </a:ext>
              </a:extLst>
            </p:cNvPr>
            <p:cNvSpPr>
              <a:spLocks noChangeArrowheads="1"/>
            </p:cNvSpPr>
            <p:nvPr/>
          </p:nvSpPr>
          <p:spPr bwMode="auto">
            <a:xfrm>
              <a:off x="3619" y="3526"/>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47</a:t>
              </a:r>
            </a:p>
          </p:txBody>
        </p:sp>
        <p:sp>
          <p:nvSpPr>
            <p:cNvPr id="171" name="Rectangle 81">
              <a:extLst>
                <a:ext uri="{FF2B5EF4-FFF2-40B4-BE49-F238E27FC236}">
                  <a16:creationId xmlns:a16="http://schemas.microsoft.com/office/drawing/2014/main" id="{2FE4DBE3-1CDC-45FD-9C26-71955D1E444B}"/>
                </a:ext>
              </a:extLst>
            </p:cNvPr>
            <p:cNvSpPr>
              <a:spLocks noChangeArrowheads="1"/>
            </p:cNvSpPr>
            <p:nvPr/>
          </p:nvSpPr>
          <p:spPr bwMode="auto">
            <a:xfrm>
              <a:off x="3801" y="3525"/>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48</a:t>
              </a:r>
            </a:p>
          </p:txBody>
        </p:sp>
        <p:sp>
          <p:nvSpPr>
            <p:cNvPr id="172" name="Rectangle 82">
              <a:extLst>
                <a:ext uri="{FF2B5EF4-FFF2-40B4-BE49-F238E27FC236}">
                  <a16:creationId xmlns:a16="http://schemas.microsoft.com/office/drawing/2014/main" id="{243BC1E5-D285-483D-99C8-993387C81FEC}"/>
                </a:ext>
              </a:extLst>
            </p:cNvPr>
            <p:cNvSpPr>
              <a:spLocks noChangeArrowheads="1"/>
            </p:cNvSpPr>
            <p:nvPr/>
          </p:nvSpPr>
          <p:spPr bwMode="auto">
            <a:xfrm>
              <a:off x="3983" y="3524"/>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49</a:t>
              </a:r>
            </a:p>
          </p:txBody>
        </p:sp>
        <p:sp>
          <p:nvSpPr>
            <p:cNvPr id="173" name="Rectangle 83">
              <a:extLst>
                <a:ext uri="{FF2B5EF4-FFF2-40B4-BE49-F238E27FC236}">
                  <a16:creationId xmlns:a16="http://schemas.microsoft.com/office/drawing/2014/main" id="{A4A5DD45-64B9-4F06-84B4-361F6B8C86A0}"/>
                </a:ext>
              </a:extLst>
            </p:cNvPr>
            <p:cNvSpPr>
              <a:spLocks noChangeArrowheads="1"/>
            </p:cNvSpPr>
            <p:nvPr/>
          </p:nvSpPr>
          <p:spPr bwMode="auto">
            <a:xfrm>
              <a:off x="4165" y="3523"/>
              <a:ext cx="136" cy="181"/>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50</a:t>
              </a:r>
            </a:p>
          </p:txBody>
        </p:sp>
        <p:sp>
          <p:nvSpPr>
            <p:cNvPr id="174" name="Rectangle 84">
              <a:extLst>
                <a:ext uri="{FF2B5EF4-FFF2-40B4-BE49-F238E27FC236}">
                  <a16:creationId xmlns:a16="http://schemas.microsoft.com/office/drawing/2014/main" id="{20D2BEE2-1BF6-44A9-B8DE-02060A9C508F}"/>
                </a:ext>
              </a:extLst>
            </p:cNvPr>
            <p:cNvSpPr>
              <a:spLocks noChangeArrowheads="1"/>
            </p:cNvSpPr>
            <p:nvPr/>
          </p:nvSpPr>
          <p:spPr bwMode="auto">
            <a:xfrm>
              <a:off x="4347" y="3522"/>
              <a:ext cx="136" cy="181"/>
            </a:xfrm>
            <a:prstGeom prst="rect">
              <a:avLst/>
            </a:prstGeom>
            <a:solidFill>
              <a:srgbClr val="FF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51</a:t>
              </a:r>
            </a:p>
          </p:txBody>
        </p:sp>
        <p:sp>
          <p:nvSpPr>
            <p:cNvPr id="175" name="Rectangle 85">
              <a:extLst>
                <a:ext uri="{FF2B5EF4-FFF2-40B4-BE49-F238E27FC236}">
                  <a16:creationId xmlns:a16="http://schemas.microsoft.com/office/drawing/2014/main" id="{A3F15674-55B2-4491-B33E-42F078902579}"/>
                </a:ext>
              </a:extLst>
            </p:cNvPr>
            <p:cNvSpPr>
              <a:spLocks noChangeArrowheads="1"/>
            </p:cNvSpPr>
            <p:nvPr/>
          </p:nvSpPr>
          <p:spPr bwMode="auto">
            <a:xfrm>
              <a:off x="4529" y="3521"/>
              <a:ext cx="136" cy="181"/>
            </a:xfrm>
            <a:prstGeom prst="rect">
              <a:avLst/>
            </a:prstGeom>
            <a:solidFill>
              <a:srgbClr val="FF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52</a:t>
              </a:r>
            </a:p>
          </p:txBody>
        </p:sp>
        <p:sp>
          <p:nvSpPr>
            <p:cNvPr id="176" name="Rectangle 86">
              <a:extLst>
                <a:ext uri="{FF2B5EF4-FFF2-40B4-BE49-F238E27FC236}">
                  <a16:creationId xmlns:a16="http://schemas.microsoft.com/office/drawing/2014/main" id="{A9007470-7EC2-4B52-AADC-FA5EBD74876C}"/>
                </a:ext>
              </a:extLst>
            </p:cNvPr>
            <p:cNvSpPr>
              <a:spLocks noChangeArrowheads="1"/>
            </p:cNvSpPr>
            <p:nvPr/>
          </p:nvSpPr>
          <p:spPr bwMode="auto">
            <a:xfrm>
              <a:off x="4711" y="3520"/>
              <a:ext cx="136" cy="181"/>
            </a:xfrm>
            <a:prstGeom prst="rect">
              <a:avLst/>
            </a:prstGeom>
            <a:solidFill>
              <a:srgbClr val="FF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53</a:t>
              </a:r>
            </a:p>
          </p:txBody>
        </p:sp>
        <p:sp>
          <p:nvSpPr>
            <p:cNvPr id="177" name="Rectangle 87">
              <a:extLst>
                <a:ext uri="{FF2B5EF4-FFF2-40B4-BE49-F238E27FC236}">
                  <a16:creationId xmlns:a16="http://schemas.microsoft.com/office/drawing/2014/main" id="{30979D03-FAA6-4AE5-BC97-E3A81E78DEDD}"/>
                </a:ext>
              </a:extLst>
            </p:cNvPr>
            <p:cNvSpPr>
              <a:spLocks noChangeArrowheads="1"/>
            </p:cNvSpPr>
            <p:nvPr/>
          </p:nvSpPr>
          <p:spPr bwMode="auto">
            <a:xfrm>
              <a:off x="4893" y="3519"/>
              <a:ext cx="136" cy="181"/>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54</a:t>
              </a:r>
            </a:p>
          </p:txBody>
        </p:sp>
        <p:sp>
          <p:nvSpPr>
            <p:cNvPr id="178" name="Rectangle 88">
              <a:extLst>
                <a:ext uri="{FF2B5EF4-FFF2-40B4-BE49-F238E27FC236}">
                  <a16:creationId xmlns:a16="http://schemas.microsoft.com/office/drawing/2014/main" id="{DBD5C091-27D8-4FB0-8674-8F76957F9A71}"/>
                </a:ext>
              </a:extLst>
            </p:cNvPr>
            <p:cNvSpPr>
              <a:spLocks noChangeArrowheads="1"/>
            </p:cNvSpPr>
            <p:nvPr/>
          </p:nvSpPr>
          <p:spPr bwMode="auto">
            <a:xfrm>
              <a:off x="5075" y="3518"/>
              <a:ext cx="136" cy="181"/>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55</a:t>
              </a:r>
            </a:p>
          </p:txBody>
        </p:sp>
        <p:sp>
          <p:nvSpPr>
            <p:cNvPr id="179" name="Rectangle 89">
              <a:extLst>
                <a:ext uri="{FF2B5EF4-FFF2-40B4-BE49-F238E27FC236}">
                  <a16:creationId xmlns:a16="http://schemas.microsoft.com/office/drawing/2014/main" id="{4072DD4F-3EEC-4CF8-9B64-14B09DEDA8C0}"/>
                </a:ext>
              </a:extLst>
            </p:cNvPr>
            <p:cNvSpPr>
              <a:spLocks noChangeArrowheads="1"/>
            </p:cNvSpPr>
            <p:nvPr/>
          </p:nvSpPr>
          <p:spPr bwMode="auto">
            <a:xfrm>
              <a:off x="5252" y="3518"/>
              <a:ext cx="136" cy="181"/>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56</a:t>
              </a:r>
            </a:p>
          </p:txBody>
        </p:sp>
        <p:sp>
          <p:nvSpPr>
            <p:cNvPr id="180" name="Line 90">
              <a:extLst>
                <a:ext uri="{FF2B5EF4-FFF2-40B4-BE49-F238E27FC236}">
                  <a16:creationId xmlns:a16="http://schemas.microsoft.com/office/drawing/2014/main" id="{977EA076-5E96-4AFF-87F8-BDE914B02BC5}"/>
                </a:ext>
              </a:extLst>
            </p:cNvPr>
            <p:cNvSpPr>
              <a:spLocks noChangeShapeType="1"/>
            </p:cNvSpPr>
            <p:nvPr/>
          </p:nvSpPr>
          <p:spPr bwMode="auto">
            <a:xfrm flipH="1" flipV="1">
              <a:off x="937" y="3737"/>
              <a:ext cx="6" cy="322"/>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81" name="Line 91">
              <a:extLst>
                <a:ext uri="{FF2B5EF4-FFF2-40B4-BE49-F238E27FC236}">
                  <a16:creationId xmlns:a16="http://schemas.microsoft.com/office/drawing/2014/main" id="{9D1F9F02-C1A7-43FC-BD0D-C7E0A872543D}"/>
                </a:ext>
              </a:extLst>
            </p:cNvPr>
            <p:cNvSpPr>
              <a:spLocks noChangeShapeType="1"/>
            </p:cNvSpPr>
            <p:nvPr/>
          </p:nvSpPr>
          <p:spPr bwMode="auto">
            <a:xfrm>
              <a:off x="868" y="3007"/>
              <a:ext cx="5" cy="855"/>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82" name="Text Box 92">
              <a:extLst>
                <a:ext uri="{FF2B5EF4-FFF2-40B4-BE49-F238E27FC236}">
                  <a16:creationId xmlns:a16="http://schemas.microsoft.com/office/drawing/2014/main" id="{BCC05789-3EB3-4170-87C9-372D5D8405C6}"/>
                </a:ext>
              </a:extLst>
            </p:cNvPr>
            <p:cNvSpPr txBox="1">
              <a:spLocks noChangeArrowheads="1"/>
            </p:cNvSpPr>
            <p:nvPr/>
          </p:nvSpPr>
          <p:spPr bwMode="auto">
            <a:xfrm>
              <a:off x="4616" y="2750"/>
              <a:ext cx="500" cy="288"/>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前沿</a:t>
              </a:r>
            </a:p>
          </p:txBody>
        </p:sp>
        <p:sp>
          <p:nvSpPr>
            <p:cNvPr id="183" name="Text Box 93">
              <a:extLst>
                <a:ext uri="{FF2B5EF4-FFF2-40B4-BE49-F238E27FC236}">
                  <a16:creationId xmlns:a16="http://schemas.microsoft.com/office/drawing/2014/main" id="{A1BB6598-9E8B-4A92-9BC5-3229F68D5385}"/>
                </a:ext>
              </a:extLst>
            </p:cNvPr>
            <p:cNvSpPr txBox="1">
              <a:spLocks noChangeArrowheads="1"/>
            </p:cNvSpPr>
            <p:nvPr/>
          </p:nvSpPr>
          <p:spPr bwMode="auto">
            <a:xfrm>
              <a:off x="629" y="2750"/>
              <a:ext cx="500" cy="288"/>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后沿</a:t>
              </a:r>
            </a:p>
          </p:txBody>
        </p:sp>
        <p:sp>
          <p:nvSpPr>
            <p:cNvPr id="184" name="Line 94">
              <a:extLst>
                <a:ext uri="{FF2B5EF4-FFF2-40B4-BE49-F238E27FC236}">
                  <a16:creationId xmlns:a16="http://schemas.microsoft.com/office/drawing/2014/main" id="{1B480954-CEF5-4536-820A-0542E5ECBE4E}"/>
                </a:ext>
              </a:extLst>
            </p:cNvPr>
            <p:cNvSpPr>
              <a:spLocks noChangeShapeType="1"/>
            </p:cNvSpPr>
            <p:nvPr/>
          </p:nvSpPr>
          <p:spPr bwMode="auto">
            <a:xfrm>
              <a:off x="4865" y="2998"/>
              <a:ext cx="5" cy="855"/>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85" name="Line 95">
              <a:extLst>
                <a:ext uri="{FF2B5EF4-FFF2-40B4-BE49-F238E27FC236}">
                  <a16:creationId xmlns:a16="http://schemas.microsoft.com/office/drawing/2014/main" id="{C28BE74F-8874-4986-8736-91C02CAC8189}"/>
                </a:ext>
              </a:extLst>
            </p:cNvPr>
            <p:cNvSpPr>
              <a:spLocks noChangeShapeType="1"/>
            </p:cNvSpPr>
            <p:nvPr/>
          </p:nvSpPr>
          <p:spPr bwMode="auto">
            <a:xfrm>
              <a:off x="884" y="3084"/>
              <a:ext cx="4004" cy="6"/>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spTree>
    <p:extLst>
      <p:ext uri="{BB962C8B-B14F-4D97-AF65-F5344CB8AC3E}">
        <p14:creationId xmlns:p14="http://schemas.microsoft.com/office/powerpoint/2010/main" val="5740627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2"/>
                                        </p:tgtEl>
                                        <p:attrNameLst>
                                          <p:attrName>style.visibility</p:attrName>
                                        </p:attrNameLst>
                                      </p:cBhvr>
                                      <p:to>
                                        <p:strVal val="visible"/>
                                      </p:to>
                                    </p:set>
                                    <p:anim calcmode="lin" valueType="num">
                                      <p:cBhvr additive="base">
                                        <p:cTn id="7" dur="500" fill="hold"/>
                                        <p:tgtEl>
                                          <p:spTgt spid="132"/>
                                        </p:tgtEl>
                                        <p:attrNameLst>
                                          <p:attrName>ppt_x</p:attrName>
                                        </p:attrNameLst>
                                      </p:cBhvr>
                                      <p:tavLst>
                                        <p:tav tm="0">
                                          <p:val>
                                            <p:strVal val="#ppt_x"/>
                                          </p:val>
                                        </p:tav>
                                        <p:tav tm="100000">
                                          <p:val>
                                            <p:strVal val="#ppt_x"/>
                                          </p:val>
                                        </p:tav>
                                      </p:tavLst>
                                    </p:anim>
                                    <p:anim calcmode="lin" valueType="num">
                                      <p:cBhvr additive="base">
                                        <p:cTn id="8" dur="500" fill="hold"/>
                                        <p:tgtEl>
                                          <p:spTgt spid="13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2000"/>
                                  </p:stCondLst>
                                  <p:childTnLst>
                                    <p:set>
                                      <p:cBhvr>
                                        <p:cTn id="11" dur="1" fill="hold">
                                          <p:stCondLst>
                                            <p:cond delay="0"/>
                                          </p:stCondLst>
                                        </p:cTn>
                                        <p:tgtEl>
                                          <p:spTgt spid="145"/>
                                        </p:tgtEl>
                                        <p:attrNameLst>
                                          <p:attrName>style.visibility</p:attrName>
                                        </p:attrNameLst>
                                      </p:cBhvr>
                                      <p:to>
                                        <p:strVal val="visible"/>
                                      </p:to>
                                    </p:set>
                                    <p:anim calcmode="lin" valueType="num">
                                      <p:cBhvr additive="base">
                                        <p:cTn id="12" dur="500" fill="hold"/>
                                        <p:tgtEl>
                                          <p:spTgt spid="145"/>
                                        </p:tgtEl>
                                        <p:attrNameLst>
                                          <p:attrName>ppt_x</p:attrName>
                                        </p:attrNameLst>
                                      </p:cBhvr>
                                      <p:tavLst>
                                        <p:tav tm="0">
                                          <p:val>
                                            <p:strVal val="0-#ppt_w/2"/>
                                          </p:val>
                                        </p:tav>
                                        <p:tav tm="100000">
                                          <p:val>
                                            <p:strVal val="#ppt_x"/>
                                          </p:val>
                                        </p:tav>
                                      </p:tavLst>
                                    </p:anim>
                                    <p:anim calcmode="lin" valueType="num">
                                      <p:cBhvr additive="base">
                                        <p:cTn id="13" dur="500" fill="hold"/>
                                        <p:tgtEl>
                                          <p:spTgt spid="145"/>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nodeType="afterEffect">
                                  <p:stCondLst>
                                    <p:cond delay="0"/>
                                  </p:stCondLst>
                                  <p:childTnLst>
                                    <p:set>
                                      <p:cBhvr>
                                        <p:cTn id="16" dur="1" fill="hold">
                                          <p:stCondLst>
                                            <p:cond delay="0"/>
                                          </p:stCondLst>
                                        </p:cTn>
                                        <p:tgtEl>
                                          <p:spTgt spid="137"/>
                                        </p:tgtEl>
                                        <p:attrNameLst>
                                          <p:attrName>style.visibility</p:attrName>
                                        </p:attrNameLst>
                                      </p:cBhvr>
                                      <p:to>
                                        <p:strVal val="visible"/>
                                      </p:to>
                                    </p:set>
                                    <p:anim calcmode="lin" valueType="num">
                                      <p:cBhvr additive="base">
                                        <p:cTn id="17" dur="500" fill="hold"/>
                                        <p:tgtEl>
                                          <p:spTgt spid="137"/>
                                        </p:tgtEl>
                                        <p:attrNameLst>
                                          <p:attrName>ppt_x</p:attrName>
                                        </p:attrNameLst>
                                      </p:cBhvr>
                                      <p:tavLst>
                                        <p:tav tm="0">
                                          <p:val>
                                            <p:strVal val="0-#ppt_w/2"/>
                                          </p:val>
                                        </p:tav>
                                        <p:tav tm="100000">
                                          <p:val>
                                            <p:strVal val="#ppt_x"/>
                                          </p:val>
                                        </p:tav>
                                      </p:tavLst>
                                    </p:anim>
                                    <p:anim calcmode="lin" valueType="num">
                                      <p:cBhvr additive="base">
                                        <p:cTn id="18" dur="500" fill="hold"/>
                                        <p:tgtEl>
                                          <p:spTgt spid="137"/>
                                        </p:tgtEl>
                                        <p:attrNameLst>
                                          <p:attrName>ppt_y</p:attrName>
                                        </p:attrNameLst>
                                      </p:cBhvr>
                                      <p:tavLst>
                                        <p:tav tm="0">
                                          <p:val>
                                            <p:strVal val="#ppt_y"/>
                                          </p:val>
                                        </p:tav>
                                        <p:tav tm="100000">
                                          <p:val>
                                            <p:strVal val="#ppt_y"/>
                                          </p:val>
                                        </p:tav>
                                      </p:tavLst>
                                    </p:anim>
                                  </p:childTnLst>
                                </p:cTn>
                              </p:par>
                            </p:childTnLst>
                          </p:cTn>
                        </p:par>
                        <p:par>
                          <p:cTn id="19" fill="hold">
                            <p:stCondLst>
                              <p:cond delay="3500"/>
                            </p:stCondLst>
                            <p:childTnLst>
                              <p:par>
                                <p:cTn id="20" presetID="22" presetClass="entr" presetSubtype="4" repeatCount="3000" fill="hold" nodeType="afterEffect">
                                  <p:stCondLst>
                                    <p:cond delay="2000"/>
                                  </p:stCondLst>
                                  <p:childTnLst>
                                    <p:set>
                                      <p:cBhvr>
                                        <p:cTn id="21" dur="1" fill="hold">
                                          <p:stCondLst>
                                            <p:cond delay="0"/>
                                          </p:stCondLst>
                                        </p:cTn>
                                        <p:tgtEl>
                                          <p:spTgt spid="142"/>
                                        </p:tgtEl>
                                        <p:attrNameLst>
                                          <p:attrName>style.visibility</p:attrName>
                                        </p:attrNameLst>
                                      </p:cBhvr>
                                      <p:to>
                                        <p:strVal val="visible"/>
                                      </p:to>
                                    </p:set>
                                    <p:animEffect transition="in" filter="wipe(down)">
                                      <p:cBhvr>
                                        <p:cTn id="22"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493BFF7-CAD1-4526-ACD8-58938A1D6685}"/>
              </a:ext>
            </a:extLst>
          </p:cNvPr>
          <p:cNvSpPr txBox="1">
            <a:spLocks noChangeArrowheads="1"/>
          </p:cNvSpPr>
          <p:nvPr/>
        </p:nvSpPr>
        <p:spPr bwMode="auto">
          <a:xfrm>
            <a:off x="304800" y="1066800"/>
            <a:ext cx="8083624" cy="545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0"/>
              </a:spcBef>
              <a:spcAft>
                <a:spcPct val="0"/>
              </a:spcAft>
              <a:buClr>
                <a:srgbClr val="FF0000"/>
              </a:buClr>
              <a:buFont typeface="Wingdings" panose="05000000000000000000" pitchFamily="2" charset="2"/>
              <a:buChar char="§"/>
              <a:defRPr kumimoji="1" sz="2800" b="1" kern="1200">
                <a:solidFill>
                  <a:srgbClr val="080808"/>
                </a:solidFill>
                <a:latin typeface="+mn-lt"/>
                <a:ea typeface="+mn-ea"/>
                <a:cs typeface="+mn-cs"/>
              </a:defRPr>
            </a:lvl1pPr>
            <a:lvl2pPr marL="742950" indent="-285750" algn="l" rtl="0" fontAlgn="base">
              <a:spcBef>
                <a:spcPct val="20000"/>
              </a:spcBef>
              <a:spcAft>
                <a:spcPct val="0"/>
              </a:spcAft>
              <a:buClr>
                <a:srgbClr val="0000FF"/>
              </a:buClr>
              <a:buSzPct val="50000"/>
              <a:buFont typeface="Wingdings" panose="05000000000000000000" pitchFamily="2" charset="2"/>
              <a:buChar char="Ø"/>
              <a:defRPr kumimoji="1" sz="2600" b="1" kern="1200">
                <a:solidFill>
                  <a:srgbClr val="000000"/>
                </a:solidFill>
                <a:latin typeface="+mn-lt"/>
                <a:ea typeface="华文新魏" panose="02010800040101010101" pitchFamily="2" charset="-122"/>
                <a:cs typeface="+mn-cs"/>
              </a:defRPr>
            </a:lvl2pPr>
            <a:lvl3pPr marL="1143000" indent="-228600" algn="l" rtl="0" fontAlgn="base">
              <a:spcBef>
                <a:spcPct val="20000"/>
              </a:spcBef>
              <a:spcAft>
                <a:spcPct val="20000"/>
              </a:spcAft>
              <a:buClr>
                <a:srgbClr val="0099CC"/>
              </a:buClr>
              <a:buChar char="•"/>
              <a:defRPr kumimoji="1" sz="2400" b="1" kern="1200">
                <a:solidFill>
                  <a:srgbClr val="000000"/>
                </a:solidFill>
                <a:latin typeface="+mn-lt"/>
                <a:ea typeface="楷体_GB2312" pitchFamily="49" charset="-122"/>
                <a:cs typeface="+mn-cs"/>
              </a:defRPr>
            </a:lvl3pPr>
            <a:lvl4pPr marL="1338263" indent="33338" algn="l" rtl="0" fontAlgn="base">
              <a:spcBef>
                <a:spcPct val="20000"/>
              </a:spcBef>
              <a:spcAft>
                <a:spcPct val="0"/>
              </a:spcAft>
              <a:defRPr kumimoji="1" sz="2400" b="1" kern="1200">
                <a:solidFill>
                  <a:schemeClr val="tx1"/>
                </a:solidFill>
                <a:effectLst>
                  <a:outerShdw blurRad="38100" dist="38100" dir="2700000" algn="tl">
                    <a:srgbClr val="C0C0C0"/>
                  </a:outerShdw>
                </a:effectLst>
                <a:latin typeface="+mn-lt"/>
                <a:ea typeface="+mn-ea"/>
                <a:cs typeface="+mn-cs"/>
              </a:defRPr>
            </a:lvl4pPr>
            <a:lvl5pPr marL="2746375" indent="515938" algn="l" rtl="0" fontAlgn="base">
              <a:spcBef>
                <a:spcPct val="20000"/>
              </a:spcBef>
              <a:spcAft>
                <a:spcPct val="0"/>
              </a:spcAft>
              <a:defRPr kumimoji="1" sz="24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0000"/>
              </a:lnSpc>
              <a:spcBef>
                <a:spcPct val="0"/>
              </a:spcBef>
              <a:spcAft>
                <a:spcPct val="0"/>
              </a:spcAft>
              <a:buClr>
                <a:srgbClr val="FF0000"/>
              </a:buClr>
              <a:buSzTx/>
              <a:buFont typeface="Wingdings" panose="05000000000000000000" pitchFamily="2" charset="2"/>
              <a:buChar char="§"/>
              <a:tabLst/>
              <a:defRPr/>
            </a:pPr>
            <a:r>
              <a:rPr kumimoji="1" lang="zh-CN" altLang="en-US" sz="2800" b="1" i="0" u="none" strike="noStrike" kern="1200" cap="none" spc="0" normalizeH="0" baseline="0" noProof="0" dirty="0">
                <a:ln>
                  <a:noFill/>
                </a:ln>
                <a:solidFill>
                  <a:srgbClr val="080808"/>
                </a:solidFill>
                <a:effectLst/>
                <a:uLnTx/>
                <a:uFillTx/>
                <a:latin typeface="Times New Roman"/>
                <a:ea typeface="宋体"/>
                <a:cs typeface="+mn-cs"/>
              </a:rPr>
              <a:t>结论</a:t>
            </a:r>
          </a:p>
          <a:p>
            <a:pPr marL="742950" marR="0" lvl="1" indent="-285750" algn="l" defTabSz="914400" rtl="0" eaLnBrk="1" fontAlgn="base" latinLnBrk="0" hangingPunct="1">
              <a:lnSpc>
                <a:spcPct val="100000"/>
              </a:lnSpc>
              <a:spcBef>
                <a:spcPct val="20000"/>
              </a:spcBef>
              <a:spcAft>
                <a:spcPct val="0"/>
              </a:spcAft>
              <a:buClr>
                <a:srgbClr val="0000FF"/>
              </a:buClr>
              <a:buSzPct val="50000"/>
              <a:buFont typeface="Wingdings" panose="05000000000000000000" pitchFamily="2" charset="2"/>
              <a:buChar char="Ø"/>
              <a:tabLst/>
              <a:defRPr/>
            </a:pPr>
            <a:r>
              <a:rPr kumimoji="1" lang="zh-CN" altLang="en-US" sz="2600" b="1" i="0" u="none" strike="noStrike" kern="1200" cap="none" spc="0" normalizeH="0" baseline="0" noProof="0" dirty="0">
                <a:ln>
                  <a:noFill/>
                </a:ln>
                <a:solidFill>
                  <a:srgbClr val="FF0000"/>
                </a:solidFill>
                <a:effectLst/>
                <a:uLnTx/>
                <a:uFillTx/>
                <a:latin typeface="Times New Roman"/>
                <a:ea typeface="华文新魏" panose="02010800040101010101" pitchFamily="2" charset="-122"/>
                <a:cs typeface="+mn-cs"/>
              </a:rPr>
              <a:t>确认号不可能减小</a:t>
            </a:r>
            <a:endParaRPr kumimoji="1" lang="zh-CN" altLang="en-US"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rgbClr val="0000FF"/>
              </a:buClr>
              <a:buSzPct val="50000"/>
              <a:buFont typeface="Wingdings" panose="05000000000000000000" pitchFamily="2" charset="2"/>
              <a:buChar char="Ø"/>
              <a:tabLst/>
              <a:defRPr/>
            </a:pPr>
            <a:r>
              <a:rPr kumimoji="1" lang="zh-CN" altLang="en-US" sz="2600" b="1" i="0" u="none" strike="noStrike" kern="1200" cap="none" spc="0" normalizeH="0" baseline="0" noProof="0" dirty="0">
                <a:ln>
                  <a:noFill/>
                </a:ln>
                <a:solidFill>
                  <a:srgbClr val="FF0000"/>
                </a:solidFill>
                <a:effectLst/>
                <a:uLnTx/>
                <a:uFillTx/>
                <a:latin typeface="Times New Roman"/>
                <a:ea typeface="华文新魏" panose="02010800040101010101" pitchFamily="2" charset="-122"/>
                <a:cs typeface="+mn-cs"/>
              </a:rPr>
              <a:t>确认号增加</a:t>
            </a:r>
            <a:r>
              <a:rPr kumimoji="1" lang="en-US" altLang="zh-CN"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K1</a:t>
            </a:r>
            <a:r>
              <a:rPr kumimoji="1" lang="zh-CN" altLang="en-US"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：窗口</a:t>
            </a:r>
            <a:r>
              <a:rPr kumimoji="1" lang="zh-CN" altLang="en-US" sz="2600" b="1" i="0" u="none" strike="noStrike" kern="1200" cap="none" spc="0" normalizeH="0" baseline="0" noProof="0" dirty="0">
                <a:ln>
                  <a:noFill/>
                </a:ln>
                <a:solidFill>
                  <a:srgbClr val="FF0000"/>
                </a:solidFill>
                <a:effectLst/>
                <a:uLnTx/>
                <a:uFillTx/>
                <a:latin typeface="Times New Roman"/>
                <a:ea typeface="华文新魏" panose="02010800040101010101" pitchFamily="2" charset="-122"/>
                <a:cs typeface="+mn-cs"/>
              </a:rPr>
              <a:t>后沿前移</a:t>
            </a:r>
            <a:r>
              <a:rPr kumimoji="1" lang="en-US" altLang="zh-CN"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K1 </a:t>
            </a:r>
            <a:br>
              <a:rPr kumimoji="1" lang="en-US" altLang="zh-CN"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br>
            <a:r>
              <a:rPr kumimoji="1" lang="en-US" altLang="zh-CN"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窗口</a:t>
            </a:r>
            <a:r>
              <a:rPr kumimoji="1" lang="zh-CN" altLang="en-US" sz="2600" b="1" i="0" u="none" strike="noStrike" kern="1200" cap="none" spc="0" normalizeH="0" baseline="0" noProof="0" dirty="0">
                <a:ln>
                  <a:noFill/>
                </a:ln>
                <a:solidFill>
                  <a:srgbClr val="FF0000"/>
                </a:solidFill>
                <a:effectLst/>
                <a:uLnTx/>
                <a:uFillTx/>
                <a:latin typeface="Times New Roman"/>
                <a:ea typeface="华文新魏" panose="02010800040101010101" pitchFamily="2" charset="-122"/>
                <a:cs typeface="+mn-cs"/>
              </a:rPr>
              <a:t>前沿前移</a:t>
            </a:r>
            <a:r>
              <a:rPr kumimoji="1" lang="en-US" altLang="zh-CN"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K1</a:t>
            </a:r>
          </a:p>
          <a:p>
            <a:pPr marL="742950" marR="0" lvl="1" indent="-285750" algn="l" defTabSz="914400" rtl="0" eaLnBrk="1" fontAlgn="base" latinLnBrk="0" hangingPunct="1">
              <a:lnSpc>
                <a:spcPct val="100000"/>
              </a:lnSpc>
              <a:spcBef>
                <a:spcPct val="20000"/>
              </a:spcBef>
              <a:spcAft>
                <a:spcPct val="0"/>
              </a:spcAft>
              <a:buClr>
                <a:srgbClr val="0000FF"/>
              </a:buClr>
              <a:buSzPct val="50000"/>
              <a:buFont typeface="Wingdings" panose="05000000000000000000" pitchFamily="2" charset="2"/>
              <a:buChar char="Ø"/>
              <a:tabLst/>
              <a:defRPr/>
            </a:pPr>
            <a:r>
              <a:rPr kumimoji="1" lang="zh-CN" altLang="en-US" sz="2600" b="1" i="0" u="none" strike="noStrike" kern="1200" cap="none" spc="0" normalizeH="0" baseline="0" noProof="0" dirty="0">
                <a:ln>
                  <a:noFill/>
                </a:ln>
                <a:solidFill>
                  <a:srgbClr val="FF0000"/>
                </a:solidFill>
                <a:effectLst/>
                <a:uLnTx/>
                <a:uFillTx/>
                <a:latin typeface="Times New Roman"/>
                <a:ea typeface="华文新魏" panose="02010800040101010101" pitchFamily="2" charset="-122"/>
                <a:cs typeface="+mn-cs"/>
              </a:rPr>
              <a:t>窗口值增加</a:t>
            </a:r>
            <a:r>
              <a:rPr kumimoji="1" lang="en-US" altLang="zh-CN"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K2</a:t>
            </a:r>
            <a:r>
              <a:rPr kumimoji="1" lang="zh-CN" altLang="en-US"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：窗口</a:t>
            </a:r>
            <a:r>
              <a:rPr kumimoji="1" lang="zh-CN" altLang="en-US" sz="2600" b="1" i="0" u="none" strike="noStrike" kern="1200" cap="none" spc="0" normalizeH="0" baseline="0" noProof="0" dirty="0">
                <a:ln>
                  <a:noFill/>
                </a:ln>
                <a:solidFill>
                  <a:srgbClr val="FF0000"/>
                </a:solidFill>
                <a:effectLst/>
                <a:uLnTx/>
                <a:uFillTx/>
                <a:latin typeface="Times New Roman"/>
                <a:ea typeface="华文新魏" panose="02010800040101010101" pitchFamily="2" charset="-122"/>
                <a:cs typeface="+mn-cs"/>
              </a:rPr>
              <a:t>前沿前移</a:t>
            </a:r>
            <a:r>
              <a:rPr kumimoji="1" lang="en-US" altLang="zh-CN"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K2</a:t>
            </a:r>
          </a:p>
          <a:p>
            <a:pPr marL="742950" marR="0" lvl="1" indent="-285750" algn="l" defTabSz="914400" rtl="0" eaLnBrk="1" fontAlgn="base" latinLnBrk="0" hangingPunct="1">
              <a:lnSpc>
                <a:spcPct val="100000"/>
              </a:lnSpc>
              <a:spcBef>
                <a:spcPct val="20000"/>
              </a:spcBef>
              <a:spcAft>
                <a:spcPct val="0"/>
              </a:spcAft>
              <a:buClr>
                <a:srgbClr val="0000FF"/>
              </a:buClr>
              <a:buSzPct val="50000"/>
              <a:buFont typeface="Wingdings" panose="05000000000000000000" pitchFamily="2" charset="2"/>
              <a:buChar char="Ø"/>
              <a:tabLst/>
              <a:defRPr/>
            </a:pPr>
            <a:r>
              <a:rPr kumimoji="1" lang="zh-CN" altLang="en-US" sz="2600" b="1" i="0" u="none" strike="noStrike" kern="1200" cap="none" spc="0" normalizeH="0" baseline="0" noProof="0" dirty="0">
                <a:ln>
                  <a:noFill/>
                </a:ln>
                <a:solidFill>
                  <a:srgbClr val="FF0000"/>
                </a:solidFill>
                <a:effectLst/>
                <a:uLnTx/>
                <a:uFillTx/>
                <a:latin typeface="Times New Roman"/>
                <a:ea typeface="华文新魏" panose="02010800040101010101" pitchFamily="2" charset="-122"/>
                <a:cs typeface="+mn-cs"/>
              </a:rPr>
              <a:t>窗口值减小</a:t>
            </a:r>
            <a:r>
              <a:rPr kumimoji="1" lang="en-US" altLang="zh-CN"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K2</a:t>
            </a:r>
            <a:r>
              <a:rPr kumimoji="1" lang="zh-CN" altLang="en-US"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：窗口</a:t>
            </a:r>
            <a:r>
              <a:rPr kumimoji="1" lang="zh-CN" altLang="en-US" sz="2600" b="1" i="0" u="none" strike="noStrike" kern="1200" cap="none" spc="0" normalizeH="0" baseline="0" noProof="0" dirty="0">
                <a:ln>
                  <a:noFill/>
                </a:ln>
                <a:solidFill>
                  <a:srgbClr val="FF0000"/>
                </a:solidFill>
                <a:effectLst/>
                <a:uLnTx/>
                <a:uFillTx/>
                <a:latin typeface="Times New Roman"/>
                <a:ea typeface="华文新魏" panose="02010800040101010101" pitchFamily="2" charset="-122"/>
                <a:cs typeface="+mn-cs"/>
              </a:rPr>
              <a:t>前沿收缩</a:t>
            </a:r>
            <a:r>
              <a:rPr kumimoji="1" lang="en-US" altLang="zh-CN"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K2</a:t>
            </a:r>
          </a:p>
          <a:p>
            <a:pPr marL="342900" marR="0" lvl="0" indent="-342900" algn="l" defTabSz="914400" rtl="0" eaLnBrk="1" fontAlgn="base" latinLnBrk="0" hangingPunct="1">
              <a:lnSpc>
                <a:spcPct val="110000"/>
              </a:lnSpc>
              <a:spcBef>
                <a:spcPct val="0"/>
              </a:spcBef>
              <a:spcAft>
                <a:spcPct val="0"/>
              </a:spcAft>
              <a:buClr>
                <a:srgbClr val="FF0000"/>
              </a:buClr>
              <a:buSzTx/>
              <a:buFont typeface="Wingdings" panose="05000000000000000000" pitchFamily="2" charset="2"/>
              <a:buChar char="§"/>
              <a:tabLst/>
              <a:defRPr/>
            </a:pPr>
            <a:r>
              <a:rPr kumimoji="1" lang="zh-CN" altLang="en-US" sz="2800" b="1" i="0" u="none" strike="noStrike" kern="1200" cap="none" spc="0" normalizeH="0" baseline="0" noProof="0" dirty="0">
                <a:ln>
                  <a:noFill/>
                </a:ln>
                <a:solidFill>
                  <a:srgbClr val="080808"/>
                </a:solidFill>
                <a:effectLst/>
                <a:uLnTx/>
                <a:uFillTx/>
                <a:latin typeface="Times New Roman"/>
                <a:ea typeface="宋体"/>
                <a:cs typeface="+mn-cs"/>
              </a:rPr>
              <a:t>可以表示为</a:t>
            </a:r>
          </a:p>
          <a:p>
            <a:pPr marL="742950" marR="0" lvl="1" indent="-285750" algn="l" defTabSz="914400" rtl="0" eaLnBrk="1" fontAlgn="base" latinLnBrk="0" hangingPunct="1">
              <a:lnSpc>
                <a:spcPct val="100000"/>
              </a:lnSpc>
              <a:spcBef>
                <a:spcPct val="20000"/>
              </a:spcBef>
              <a:spcAft>
                <a:spcPct val="0"/>
              </a:spcAft>
              <a:buClr>
                <a:srgbClr val="0000FF"/>
              </a:buClr>
              <a:buSzPct val="50000"/>
              <a:buFont typeface="Wingdings" panose="05000000000000000000" pitchFamily="2" charset="2"/>
              <a:buChar char="Ø"/>
              <a:tabLst/>
              <a:defRPr/>
            </a:pPr>
            <a:r>
              <a:rPr kumimoji="1" lang="zh-CN" altLang="en-US"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确认号增加</a:t>
            </a:r>
            <a:r>
              <a:rPr kumimoji="1" lang="en-US" altLang="zh-CN"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K1</a:t>
            </a:r>
            <a:r>
              <a:rPr kumimoji="1" lang="zh-CN" altLang="en-US"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且窗口值增加</a:t>
            </a:r>
            <a:r>
              <a:rPr kumimoji="1" lang="en-US" altLang="zh-CN"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K2</a:t>
            </a:r>
            <a:br>
              <a:rPr kumimoji="1" lang="en-US" altLang="zh-CN"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br>
            <a:r>
              <a:rPr kumimoji="1" lang="zh-CN" altLang="en-US"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a:t>
            </a:r>
            <a:r>
              <a:rPr kumimoji="1" lang="en-US" altLang="zh-CN"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K1≥0</a:t>
            </a:r>
            <a:r>
              <a:rPr kumimoji="1" lang="zh-CN" altLang="en-US"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a:t>
            </a:r>
            <a:r>
              <a:rPr kumimoji="1" lang="en-US" altLang="zh-CN"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K2</a:t>
            </a:r>
            <a:r>
              <a:rPr kumimoji="1" lang="zh-CN" altLang="en-US"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可以正负，</a:t>
            </a:r>
            <a:r>
              <a:rPr kumimoji="1" lang="en-US" altLang="zh-CN"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K1</a:t>
            </a:r>
            <a:r>
              <a:rPr lang="en-US" altLang="zh-CN" dirty="0">
                <a:latin typeface="Times New Roman"/>
              </a:rPr>
              <a:t>+</a:t>
            </a:r>
            <a:r>
              <a:rPr kumimoji="1" lang="en-US" altLang="zh-CN"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 K2 ≥0</a:t>
            </a:r>
            <a:r>
              <a:rPr kumimoji="1" lang="zh-CN" altLang="en-US" sz="2600" b="1"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a:t>
            </a:r>
          </a:p>
          <a:p>
            <a:pPr marL="1143000" marR="0" lvl="2" indent="-228600" algn="l" defTabSz="914400" rtl="0" eaLnBrk="1" fontAlgn="base" latinLnBrk="0" hangingPunct="1">
              <a:lnSpc>
                <a:spcPct val="100000"/>
              </a:lnSpc>
              <a:spcBef>
                <a:spcPct val="20000"/>
              </a:spcBef>
              <a:spcAft>
                <a:spcPct val="20000"/>
              </a:spcAft>
              <a:buClr>
                <a:srgbClr val="0099CC"/>
              </a:buClr>
              <a:buSzTx/>
              <a:buFontTx/>
              <a:buChar char="•"/>
              <a:tabLst/>
              <a:defRPr/>
            </a:pPr>
            <a:r>
              <a:rPr kumimoji="1" lang="zh-CN" altLang="en-US" sz="2400" b="1" i="0" u="none" strike="noStrike" kern="1200" cap="none" spc="0" normalizeH="0" baseline="0" noProof="0" dirty="0">
                <a:ln>
                  <a:noFill/>
                </a:ln>
                <a:solidFill>
                  <a:srgbClr val="000000"/>
                </a:solidFill>
                <a:effectLst/>
                <a:uLnTx/>
                <a:uFillTx/>
                <a:latin typeface="Times New Roman"/>
                <a:ea typeface="楷体_GB2312" pitchFamily="49" charset="-122"/>
                <a:cs typeface="+mn-cs"/>
              </a:rPr>
              <a:t>窗口后沿前移</a:t>
            </a:r>
            <a:r>
              <a:rPr kumimoji="1" lang="en-US" altLang="zh-CN" sz="2400" b="1" i="0" u="none" strike="noStrike" kern="1200" cap="none" spc="0" normalizeH="0" baseline="0" noProof="0" dirty="0">
                <a:ln>
                  <a:noFill/>
                </a:ln>
                <a:solidFill>
                  <a:srgbClr val="000000"/>
                </a:solidFill>
                <a:effectLst/>
                <a:uLnTx/>
                <a:uFillTx/>
                <a:latin typeface="Times New Roman"/>
                <a:ea typeface="楷体_GB2312" pitchFamily="49" charset="-122"/>
                <a:cs typeface="+mn-cs"/>
              </a:rPr>
              <a:t>K1 </a:t>
            </a:r>
          </a:p>
          <a:p>
            <a:pPr marL="1143000" marR="0" lvl="2" indent="-228600" algn="l" defTabSz="914400" rtl="0" eaLnBrk="1" fontAlgn="base" latinLnBrk="0" hangingPunct="1">
              <a:lnSpc>
                <a:spcPct val="100000"/>
              </a:lnSpc>
              <a:spcBef>
                <a:spcPct val="20000"/>
              </a:spcBef>
              <a:spcAft>
                <a:spcPct val="20000"/>
              </a:spcAft>
              <a:buClr>
                <a:srgbClr val="0099CC"/>
              </a:buClr>
              <a:buSzTx/>
              <a:buFontTx/>
              <a:buChar char="•"/>
              <a:tabLst/>
              <a:defRPr/>
            </a:pPr>
            <a:r>
              <a:rPr kumimoji="1" lang="zh-CN" altLang="en-US" sz="2400" b="1" i="0" u="none" strike="noStrike" kern="1200" cap="none" spc="0" normalizeH="0" baseline="0" noProof="0" dirty="0">
                <a:ln>
                  <a:noFill/>
                </a:ln>
                <a:solidFill>
                  <a:srgbClr val="000000"/>
                </a:solidFill>
                <a:effectLst/>
                <a:uLnTx/>
                <a:uFillTx/>
                <a:latin typeface="Times New Roman"/>
                <a:ea typeface="楷体_GB2312" pitchFamily="49" charset="-122"/>
                <a:cs typeface="+mn-cs"/>
              </a:rPr>
              <a:t>窗口前沿前移</a:t>
            </a:r>
            <a:r>
              <a:rPr kumimoji="1" lang="en-US" altLang="zh-CN" sz="2400" b="1" i="0" u="none" strike="noStrike" kern="1200" cap="none" spc="0" normalizeH="0" baseline="0" noProof="0" dirty="0">
                <a:ln>
                  <a:noFill/>
                </a:ln>
                <a:solidFill>
                  <a:srgbClr val="000000"/>
                </a:solidFill>
                <a:effectLst/>
                <a:uLnTx/>
                <a:uFillTx/>
                <a:latin typeface="Times New Roman"/>
                <a:ea typeface="楷体_GB2312" pitchFamily="49" charset="-122"/>
                <a:cs typeface="+mn-cs"/>
              </a:rPr>
              <a:t>(K1+K2)</a:t>
            </a:r>
          </a:p>
        </p:txBody>
      </p:sp>
    </p:spTree>
    <p:extLst>
      <p:ext uri="{BB962C8B-B14F-4D97-AF65-F5344CB8AC3E}">
        <p14:creationId xmlns:p14="http://schemas.microsoft.com/office/powerpoint/2010/main" val="253566175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3">
            <a:extLst>
              <a:ext uri="{FF2B5EF4-FFF2-40B4-BE49-F238E27FC236}">
                <a16:creationId xmlns:a16="http://schemas.microsoft.com/office/drawing/2014/main" id="{B22F9883-BCD4-4F7F-822E-D34CBA313B5E}"/>
              </a:ext>
            </a:extLst>
          </p:cNvPr>
          <p:cNvSpPr>
            <a:spLocks noChangeArrowheads="1"/>
          </p:cNvSpPr>
          <p:nvPr/>
        </p:nvSpPr>
        <p:spPr bwMode="auto">
          <a:xfrm>
            <a:off x="1008063" y="1268413"/>
            <a:ext cx="13954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2</a:t>
            </a:r>
            <a:r>
              <a:rPr lang="zh-CN" altLang="en-US" sz="2400"/>
              <a:t>、</a:t>
            </a:r>
            <a:r>
              <a:rPr lang="en-US" altLang="zh-CN" sz="2400"/>
              <a:t>UDP </a:t>
            </a:r>
            <a:endParaRPr lang="zh-CN" altLang="en-US" sz="2400"/>
          </a:p>
        </p:txBody>
      </p:sp>
      <p:sp>
        <p:nvSpPr>
          <p:cNvPr id="25603" name="矩形 4">
            <a:extLst>
              <a:ext uri="{FF2B5EF4-FFF2-40B4-BE49-F238E27FC236}">
                <a16:creationId xmlns:a16="http://schemas.microsoft.com/office/drawing/2014/main" id="{78D9CAAF-36F9-4E96-8A8C-28DAF21E7A95}"/>
              </a:ext>
            </a:extLst>
          </p:cNvPr>
          <p:cNvSpPr>
            <a:spLocks noChangeArrowheads="1"/>
          </p:cNvSpPr>
          <p:nvPr/>
        </p:nvSpPr>
        <p:spPr bwMode="auto">
          <a:xfrm>
            <a:off x="1008063" y="1989138"/>
            <a:ext cx="74517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UDP </a:t>
            </a:r>
            <a:r>
              <a:rPr lang="zh-CN" altLang="en-US" sz="2400"/>
              <a:t>在传送数据之前不需要先建立连接。对方的运输层在收到 </a:t>
            </a:r>
            <a:r>
              <a:rPr lang="en-US" altLang="zh-CN" sz="2400"/>
              <a:t>UDP </a:t>
            </a:r>
            <a:r>
              <a:rPr lang="zh-CN" altLang="en-US" sz="2400"/>
              <a:t>报文后，也不需要给出任何确认。虽然 </a:t>
            </a:r>
            <a:r>
              <a:rPr lang="en-US" altLang="zh-CN" sz="2400"/>
              <a:t>UDP </a:t>
            </a:r>
            <a:r>
              <a:rPr lang="zh-CN" altLang="en-US" sz="2400"/>
              <a:t>不提供可靠交付，但在某些情况下 </a:t>
            </a:r>
            <a:r>
              <a:rPr lang="en-US" altLang="zh-CN" sz="2400"/>
              <a:t>UDP </a:t>
            </a:r>
            <a:r>
              <a:rPr lang="zh-CN" altLang="en-US" sz="2400"/>
              <a:t>是一种最有效的工作方式。</a:t>
            </a:r>
          </a:p>
        </p:txBody>
      </p:sp>
      <p:sp>
        <p:nvSpPr>
          <p:cNvPr id="25604" name="矩形 5">
            <a:extLst>
              <a:ext uri="{FF2B5EF4-FFF2-40B4-BE49-F238E27FC236}">
                <a16:creationId xmlns:a16="http://schemas.microsoft.com/office/drawing/2014/main" id="{59425146-74D4-4A0C-AAAC-CD5AD6B2E81F}"/>
              </a:ext>
            </a:extLst>
          </p:cNvPr>
          <p:cNvSpPr>
            <a:spLocks noChangeArrowheads="1"/>
          </p:cNvSpPr>
          <p:nvPr/>
        </p:nvSpPr>
        <p:spPr bwMode="auto">
          <a:xfrm>
            <a:off x="1022350" y="3716338"/>
            <a:ext cx="7726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UDP </a:t>
            </a:r>
            <a:r>
              <a:rPr lang="zh-CN" altLang="en-US" sz="2400"/>
              <a:t>协议数据单元协议称为 </a:t>
            </a:r>
            <a:r>
              <a:rPr lang="en-US" altLang="zh-CN" sz="2400"/>
              <a:t>UDP </a:t>
            </a:r>
            <a:r>
              <a:rPr lang="zh-CN" altLang="en-US" sz="2400"/>
              <a:t>报文或用户数据报。 </a:t>
            </a:r>
          </a:p>
        </p:txBody>
      </p:sp>
      <p:sp>
        <p:nvSpPr>
          <p:cNvPr id="25605" name="矩形 6">
            <a:extLst>
              <a:ext uri="{FF2B5EF4-FFF2-40B4-BE49-F238E27FC236}">
                <a16:creationId xmlns:a16="http://schemas.microsoft.com/office/drawing/2014/main" id="{829067CA-4DC4-4741-B000-3000C0318905}"/>
              </a:ext>
            </a:extLst>
          </p:cNvPr>
          <p:cNvSpPr>
            <a:spLocks noChangeArrowheads="1"/>
          </p:cNvSpPr>
          <p:nvPr/>
        </p:nvSpPr>
        <p:spPr bwMode="auto">
          <a:xfrm>
            <a:off x="1006475" y="4337050"/>
            <a:ext cx="77422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传输层的 </a:t>
            </a:r>
            <a:r>
              <a:rPr lang="en-US" altLang="zh-CN" sz="2400"/>
              <a:t>UDP </a:t>
            </a:r>
            <a:r>
              <a:rPr lang="zh-CN" altLang="en-US" sz="2400"/>
              <a:t>用户数据报与网际层的</a:t>
            </a:r>
            <a:r>
              <a:rPr lang="en-US" altLang="zh-CN" sz="2400"/>
              <a:t>IP</a:t>
            </a:r>
            <a:r>
              <a:rPr lang="zh-CN" altLang="en-US" sz="2400"/>
              <a:t>数据报有很大区别。</a:t>
            </a:r>
            <a:r>
              <a:rPr lang="en-US" altLang="zh-CN" sz="2400"/>
              <a:t>IP </a:t>
            </a:r>
            <a:r>
              <a:rPr lang="zh-CN" altLang="en-US" sz="2400"/>
              <a:t>数据报要经过互连网中许多路由器的存储转发，但</a:t>
            </a:r>
            <a:r>
              <a:rPr lang="en-US" altLang="zh-CN" sz="2400"/>
              <a:t>UDP </a:t>
            </a:r>
            <a:r>
              <a:rPr lang="zh-CN" altLang="en-US" sz="2400"/>
              <a:t>用户数据报是在传输层的端到端抽象的逻辑信道中传送。</a:t>
            </a:r>
          </a:p>
        </p:txBody>
      </p:sp>
      <p:sp>
        <p:nvSpPr>
          <p:cNvPr id="6" name="Rectangle 4">
            <a:extLst>
              <a:ext uri="{FF2B5EF4-FFF2-40B4-BE49-F238E27FC236}">
                <a16:creationId xmlns:a16="http://schemas.microsoft.com/office/drawing/2014/main" id="{E8B49DA0-02FE-4D53-AD3A-B5075544C4BE}"/>
              </a:ext>
            </a:extLst>
          </p:cNvPr>
          <p:cNvSpPr>
            <a:spLocks noGrp="1" noChangeArrowheads="1"/>
          </p:cNvSpPr>
          <p:nvPr>
            <p:ph type="title"/>
          </p:nvPr>
        </p:nvSpPr>
        <p:spPr>
          <a:xfrm>
            <a:off x="971550" y="222250"/>
            <a:ext cx="7086600" cy="685800"/>
          </a:xfrm>
        </p:spPr>
        <p:txBody>
          <a:bodyPr/>
          <a:lstStyle/>
          <a:p>
            <a:pPr eaLnBrk="1" hangingPunct="1"/>
            <a:r>
              <a:rPr lang="en-US" altLang="zh-CN"/>
              <a:t>6.1.2 </a:t>
            </a:r>
            <a:r>
              <a:rPr lang="zh-CN" altLang="en-US"/>
              <a:t>传输层提供的服务 </a:t>
            </a:r>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3607FB9-F523-4BCF-A223-BF85172D9335}"/>
              </a:ext>
            </a:extLst>
          </p:cNvPr>
          <p:cNvSpPr txBox="1">
            <a:spLocks noChangeArrowheads="1"/>
          </p:cNvSpPr>
          <p:nvPr/>
        </p:nvSpPr>
        <p:spPr bwMode="auto">
          <a:xfrm>
            <a:off x="7668918" y="2708771"/>
            <a:ext cx="1454150"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不允许发送</a:t>
            </a:r>
          </a:p>
        </p:txBody>
      </p:sp>
      <p:sp>
        <p:nvSpPr>
          <p:cNvPr id="3" name="Text Box 4">
            <a:extLst>
              <a:ext uri="{FF2B5EF4-FFF2-40B4-BE49-F238E27FC236}">
                <a16:creationId xmlns:a16="http://schemas.microsoft.com/office/drawing/2014/main" id="{F9C2F019-A55A-4A48-BEE1-F72191AE9A1F}"/>
              </a:ext>
            </a:extLst>
          </p:cNvPr>
          <p:cNvSpPr txBox="1">
            <a:spLocks noChangeArrowheads="1"/>
          </p:cNvSpPr>
          <p:nvPr/>
        </p:nvSpPr>
        <p:spPr bwMode="auto">
          <a:xfrm>
            <a:off x="158456" y="2616696"/>
            <a:ext cx="1200150" cy="7016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已发送并</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收到确认</a:t>
            </a:r>
          </a:p>
        </p:txBody>
      </p:sp>
      <p:sp>
        <p:nvSpPr>
          <p:cNvPr id="4" name="Line 5">
            <a:extLst>
              <a:ext uri="{FF2B5EF4-FFF2-40B4-BE49-F238E27FC236}">
                <a16:creationId xmlns:a16="http://schemas.microsoft.com/office/drawing/2014/main" id="{9B835A77-93C7-4B96-8B63-15C68FE7BAE0}"/>
              </a:ext>
            </a:extLst>
          </p:cNvPr>
          <p:cNvSpPr>
            <a:spLocks noChangeShapeType="1"/>
          </p:cNvSpPr>
          <p:nvPr/>
        </p:nvSpPr>
        <p:spPr bwMode="auto">
          <a:xfrm>
            <a:off x="1493543" y="1934071"/>
            <a:ext cx="5761038" cy="0"/>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 name="Text Box 6">
            <a:extLst>
              <a:ext uri="{FF2B5EF4-FFF2-40B4-BE49-F238E27FC236}">
                <a16:creationId xmlns:a16="http://schemas.microsoft.com/office/drawing/2014/main" id="{9F9DBF22-EE42-4FC1-B45C-88009D4124EC}"/>
              </a:ext>
            </a:extLst>
          </p:cNvPr>
          <p:cNvSpPr txBox="1">
            <a:spLocks noChangeArrowheads="1"/>
          </p:cNvSpPr>
          <p:nvPr/>
        </p:nvSpPr>
        <p:spPr bwMode="auto">
          <a:xfrm>
            <a:off x="3255668" y="1716584"/>
            <a:ext cx="2263775"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A </a:t>
            </a: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的发送窗口 </a:t>
            </a: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 20</a:t>
            </a:r>
          </a:p>
        </p:txBody>
      </p:sp>
      <p:sp>
        <p:nvSpPr>
          <p:cNvPr id="6" name="Text Box 7">
            <a:extLst>
              <a:ext uri="{FF2B5EF4-FFF2-40B4-BE49-F238E27FC236}">
                <a16:creationId xmlns:a16="http://schemas.microsoft.com/office/drawing/2014/main" id="{AA3BBD1E-24B4-41B2-AB51-98D231D3BA48}"/>
              </a:ext>
            </a:extLst>
          </p:cNvPr>
          <p:cNvSpPr txBox="1">
            <a:spLocks noChangeArrowheads="1"/>
          </p:cNvSpPr>
          <p:nvPr/>
        </p:nvSpPr>
        <p:spPr bwMode="auto">
          <a:xfrm>
            <a:off x="3658893" y="2745284"/>
            <a:ext cx="1755775" cy="396875"/>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可用窗口＝</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0</a:t>
            </a:r>
          </a:p>
        </p:txBody>
      </p:sp>
      <p:sp>
        <p:nvSpPr>
          <p:cNvPr id="7" name="Rectangle 8">
            <a:extLst>
              <a:ext uri="{FF2B5EF4-FFF2-40B4-BE49-F238E27FC236}">
                <a16:creationId xmlns:a16="http://schemas.microsoft.com/office/drawing/2014/main" id="{DB1E9506-0027-439D-92D3-244A74665195}"/>
              </a:ext>
            </a:extLst>
          </p:cNvPr>
          <p:cNvSpPr>
            <a:spLocks noChangeArrowheads="1"/>
          </p:cNvSpPr>
          <p:nvPr/>
        </p:nvSpPr>
        <p:spPr bwMode="auto">
          <a:xfrm>
            <a:off x="1493543" y="2173784"/>
            <a:ext cx="5767388" cy="463550"/>
          </a:xfrm>
          <a:prstGeom prst="rect">
            <a:avLst/>
          </a:prstGeom>
          <a:solidFill>
            <a:srgbClr val="99CCFF"/>
          </a:solidFill>
          <a:ln>
            <a:noFill/>
          </a:ln>
          <a:effectLst>
            <a:outerShdw dist="35921" dir="2700000" algn="ctr" rotWithShape="0">
              <a:srgbClr val="578963"/>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8" name="Rectangle 9">
            <a:extLst>
              <a:ext uri="{FF2B5EF4-FFF2-40B4-BE49-F238E27FC236}">
                <a16:creationId xmlns:a16="http://schemas.microsoft.com/office/drawing/2014/main" id="{2900080A-25F6-4DCE-814F-EEF4BB4CB3F1}"/>
              </a:ext>
            </a:extLst>
          </p:cNvPr>
          <p:cNvSpPr>
            <a:spLocks noChangeArrowheads="1"/>
          </p:cNvSpPr>
          <p:nvPr/>
        </p:nvSpPr>
        <p:spPr bwMode="auto">
          <a:xfrm>
            <a:off x="88606" y="2318246"/>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26</a:t>
            </a:r>
          </a:p>
        </p:txBody>
      </p:sp>
      <p:sp>
        <p:nvSpPr>
          <p:cNvPr id="9" name="Rectangle 10">
            <a:extLst>
              <a:ext uri="{FF2B5EF4-FFF2-40B4-BE49-F238E27FC236}">
                <a16:creationId xmlns:a16="http://schemas.microsoft.com/office/drawing/2014/main" id="{DFCDB9B3-2A89-4FF8-A6DC-AFCECF15A69D}"/>
              </a:ext>
            </a:extLst>
          </p:cNvPr>
          <p:cNvSpPr>
            <a:spLocks noChangeArrowheads="1"/>
          </p:cNvSpPr>
          <p:nvPr/>
        </p:nvSpPr>
        <p:spPr bwMode="auto">
          <a:xfrm>
            <a:off x="377531" y="2316659"/>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27</a:t>
            </a:r>
          </a:p>
        </p:txBody>
      </p:sp>
      <p:sp>
        <p:nvSpPr>
          <p:cNvPr id="10" name="Rectangle 11">
            <a:extLst>
              <a:ext uri="{FF2B5EF4-FFF2-40B4-BE49-F238E27FC236}">
                <a16:creationId xmlns:a16="http://schemas.microsoft.com/office/drawing/2014/main" id="{75D82FC1-D3EB-4A39-AFFC-5960B32E85B2}"/>
              </a:ext>
            </a:extLst>
          </p:cNvPr>
          <p:cNvSpPr>
            <a:spLocks noChangeArrowheads="1"/>
          </p:cNvSpPr>
          <p:nvPr/>
        </p:nvSpPr>
        <p:spPr bwMode="auto">
          <a:xfrm>
            <a:off x="666456" y="2315071"/>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28</a:t>
            </a:r>
          </a:p>
        </p:txBody>
      </p:sp>
      <p:sp>
        <p:nvSpPr>
          <p:cNvPr id="11" name="Rectangle 12">
            <a:extLst>
              <a:ext uri="{FF2B5EF4-FFF2-40B4-BE49-F238E27FC236}">
                <a16:creationId xmlns:a16="http://schemas.microsoft.com/office/drawing/2014/main" id="{A8D3C324-D0A1-4FF1-8317-C2A340D2B012}"/>
              </a:ext>
            </a:extLst>
          </p:cNvPr>
          <p:cNvSpPr>
            <a:spLocks noChangeArrowheads="1"/>
          </p:cNvSpPr>
          <p:nvPr/>
        </p:nvSpPr>
        <p:spPr bwMode="auto">
          <a:xfrm>
            <a:off x="955381" y="2313484"/>
            <a:ext cx="215900" cy="287337"/>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29</a:t>
            </a:r>
          </a:p>
        </p:txBody>
      </p:sp>
      <p:sp>
        <p:nvSpPr>
          <p:cNvPr id="12" name="Rectangle 13">
            <a:extLst>
              <a:ext uri="{FF2B5EF4-FFF2-40B4-BE49-F238E27FC236}">
                <a16:creationId xmlns:a16="http://schemas.microsoft.com/office/drawing/2014/main" id="{80C6E209-45CC-4591-9B58-39EBFA953214}"/>
              </a:ext>
            </a:extLst>
          </p:cNvPr>
          <p:cNvSpPr>
            <a:spLocks noChangeArrowheads="1"/>
          </p:cNvSpPr>
          <p:nvPr/>
        </p:nvSpPr>
        <p:spPr bwMode="auto">
          <a:xfrm>
            <a:off x="1244306" y="2311896"/>
            <a:ext cx="215900" cy="287338"/>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30</a:t>
            </a:r>
          </a:p>
        </p:txBody>
      </p:sp>
      <p:sp>
        <p:nvSpPr>
          <p:cNvPr id="13" name="Rectangle 14">
            <a:extLst>
              <a:ext uri="{FF2B5EF4-FFF2-40B4-BE49-F238E27FC236}">
                <a16:creationId xmlns:a16="http://schemas.microsoft.com/office/drawing/2014/main" id="{2143F816-999B-4FDC-9EE3-F534F869A604}"/>
              </a:ext>
            </a:extLst>
          </p:cNvPr>
          <p:cNvSpPr>
            <a:spLocks noChangeArrowheads="1"/>
          </p:cNvSpPr>
          <p:nvPr/>
        </p:nvSpPr>
        <p:spPr bwMode="auto">
          <a:xfrm>
            <a:off x="1533231" y="2310309"/>
            <a:ext cx="215900" cy="287337"/>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31</a:t>
            </a:r>
          </a:p>
        </p:txBody>
      </p:sp>
      <p:sp>
        <p:nvSpPr>
          <p:cNvPr id="14" name="Rectangle 15">
            <a:extLst>
              <a:ext uri="{FF2B5EF4-FFF2-40B4-BE49-F238E27FC236}">
                <a16:creationId xmlns:a16="http://schemas.microsoft.com/office/drawing/2014/main" id="{A8838E4E-3C11-40C3-B895-09750181ADA2}"/>
              </a:ext>
            </a:extLst>
          </p:cNvPr>
          <p:cNvSpPr>
            <a:spLocks noChangeArrowheads="1"/>
          </p:cNvSpPr>
          <p:nvPr/>
        </p:nvSpPr>
        <p:spPr bwMode="auto">
          <a:xfrm>
            <a:off x="1822156" y="2308721"/>
            <a:ext cx="215900" cy="28733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32</a:t>
            </a:r>
          </a:p>
        </p:txBody>
      </p:sp>
      <p:sp>
        <p:nvSpPr>
          <p:cNvPr id="15" name="Rectangle 16">
            <a:extLst>
              <a:ext uri="{FF2B5EF4-FFF2-40B4-BE49-F238E27FC236}">
                <a16:creationId xmlns:a16="http://schemas.microsoft.com/office/drawing/2014/main" id="{629A6449-F640-4068-A86A-BAB8D639B469}"/>
              </a:ext>
            </a:extLst>
          </p:cNvPr>
          <p:cNvSpPr>
            <a:spLocks noChangeArrowheads="1"/>
          </p:cNvSpPr>
          <p:nvPr/>
        </p:nvSpPr>
        <p:spPr bwMode="auto">
          <a:xfrm>
            <a:off x="2111081" y="2307134"/>
            <a:ext cx="215900" cy="287337"/>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33</a:t>
            </a:r>
          </a:p>
        </p:txBody>
      </p:sp>
      <p:sp>
        <p:nvSpPr>
          <p:cNvPr id="16" name="Rectangle 17">
            <a:extLst>
              <a:ext uri="{FF2B5EF4-FFF2-40B4-BE49-F238E27FC236}">
                <a16:creationId xmlns:a16="http://schemas.microsoft.com/office/drawing/2014/main" id="{B4EC40B5-6CE8-43E9-8A2C-4E6802350A76}"/>
              </a:ext>
            </a:extLst>
          </p:cNvPr>
          <p:cNvSpPr>
            <a:spLocks noChangeArrowheads="1"/>
          </p:cNvSpPr>
          <p:nvPr/>
        </p:nvSpPr>
        <p:spPr bwMode="auto">
          <a:xfrm>
            <a:off x="2400006" y="2305546"/>
            <a:ext cx="215900" cy="28733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34</a:t>
            </a:r>
          </a:p>
        </p:txBody>
      </p:sp>
      <p:sp>
        <p:nvSpPr>
          <p:cNvPr id="17" name="Rectangle 18">
            <a:extLst>
              <a:ext uri="{FF2B5EF4-FFF2-40B4-BE49-F238E27FC236}">
                <a16:creationId xmlns:a16="http://schemas.microsoft.com/office/drawing/2014/main" id="{2D367D84-9F39-4E85-87E4-FAC16B193150}"/>
              </a:ext>
            </a:extLst>
          </p:cNvPr>
          <p:cNvSpPr>
            <a:spLocks noChangeArrowheads="1"/>
          </p:cNvSpPr>
          <p:nvPr/>
        </p:nvSpPr>
        <p:spPr bwMode="auto">
          <a:xfrm>
            <a:off x="2688931" y="2303959"/>
            <a:ext cx="215900" cy="287337"/>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35</a:t>
            </a:r>
          </a:p>
        </p:txBody>
      </p:sp>
      <p:sp>
        <p:nvSpPr>
          <p:cNvPr id="18" name="Rectangle 19">
            <a:extLst>
              <a:ext uri="{FF2B5EF4-FFF2-40B4-BE49-F238E27FC236}">
                <a16:creationId xmlns:a16="http://schemas.microsoft.com/office/drawing/2014/main" id="{D8E72A19-0D09-4F5B-9C84-589B02908D25}"/>
              </a:ext>
            </a:extLst>
          </p:cNvPr>
          <p:cNvSpPr>
            <a:spLocks noChangeArrowheads="1"/>
          </p:cNvSpPr>
          <p:nvPr/>
        </p:nvSpPr>
        <p:spPr bwMode="auto">
          <a:xfrm>
            <a:off x="2977856" y="2302371"/>
            <a:ext cx="215900" cy="28733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36</a:t>
            </a:r>
          </a:p>
        </p:txBody>
      </p:sp>
      <p:sp>
        <p:nvSpPr>
          <p:cNvPr id="19" name="Rectangle 20">
            <a:extLst>
              <a:ext uri="{FF2B5EF4-FFF2-40B4-BE49-F238E27FC236}">
                <a16:creationId xmlns:a16="http://schemas.microsoft.com/office/drawing/2014/main" id="{895CC686-7FFD-4E17-85A6-1C2DD73E340B}"/>
              </a:ext>
            </a:extLst>
          </p:cNvPr>
          <p:cNvSpPr>
            <a:spLocks noChangeArrowheads="1"/>
          </p:cNvSpPr>
          <p:nvPr/>
        </p:nvSpPr>
        <p:spPr bwMode="auto">
          <a:xfrm>
            <a:off x="3266781" y="2300784"/>
            <a:ext cx="215900" cy="287337"/>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37</a:t>
            </a:r>
          </a:p>
        </p:txBody>
      </p:sp>
      <p:sp>
        <p:nvSpPr>
          <p:cNvPr id="20" name="Rectangle 21">
            <a:extLst>
              <a:ext uri="{FF2B5EF4-FFF2-40B4-BE49-F238E27FC236}">
                <a16:creationId xmlns:a16="http://schemas.microsoft.com/office/drawing/2014/main" id="{3758BE75-7D88-4F9F-BC2B-A2BD9FFF6725}"/>
              </a:ext>
            </a:extLst>
          </p:cNvPr>
          <p:cNvSpPr>
            <a:spLocks noChangeArrowheads="1"/>
          </p:cNvSpPr>
          <p:nvPr/>
        </p:nvSpPr>
        <p:spPr bwMode="auto">
          <a:xfrm>
            <a:off x="3555706" y="2299196"/>
            <a:ext cx="215900" cy="28733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38</a:t>
            </a:r>
          </a:p>
        </p:txBody>
      </p:sp>
      <p:sp>
        <p:nvSpPr>
          <p:cNvPr id="21" name="Rectangle 22">
            <a:extLst>
              <a:ext uri="{FF2B5EF4-FFF2-40B4-BE49-F238E27FC236}">
                <a16:creationId xmlns:a16="http://schemas.microsoft.com/office/drawing/2014/main" id="{8AB3951F-6185-4387-B4B8-738D0163D600}"/>
              </a:ext>
            </a:extLst>
          </p:cNvPr>
          <p:cNvSpPr>
            <a:spLocks noChangeArrowheads="1"/>
          </p:cNvSpPr>
          <p:nvPr/>
        </p:nvSpPr>
        <p:spPr bwMode="auto">
          <a:xfrm>
            <a:off x="3844631" y="2297609"/>
            <a:ext cx="215900" cy="287337"/>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39</a:t>
            </a:r>
          </a:p>
        </p:txBody>
      </p:sp>
      <p:sp>
        <p:nvSpPr>
          <p:cNvPr id="22" name="Rectangle 23">
            <a:extLst>
              <a:ext uri="{FF2B5EF4-FFF2-40B4-BE49-F238E27FC236}">
                <a16:creationId xmlns:a16="http://schemas.microsoft.com/office/drawing/2014/main" id="{9D980224-8531-4019-941F-B8228B96AAD7}"/>
              </a:ext>
            </a:extLst>
          </p:cNvPr>
          <p:cNvSpPr>
            <a:spLocks noChangeArrowheads="1"/>
          </p:cNvSpPr>
          <p:nvPr/>
        </p:nvSpPr>
        <p:spPr bwMode="auto">
          <a:xfrm>
            <a:off x="4133556" y="2296021"/>
            <a:ext cx="215900" cy="28733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40</a:t>
            </a:r>
          </a:p>
        </p:txBody>
      </p:sp>
      <p:sp>
        <p:nvSpPr>
          <p:cNvPr id="23" name="Rectangle 24">
            <a:extLst>
              <a:ext uri="{FF2B5EF4-FFF2-40B4-BE49-F238E27FC236}">
                <a16:creationId xmlns:a16="http://schemas.microsoft.com/office/drawing/2014/main" id="{262A8325-CAE2-4F31-8499-C8BE39898E10}"/>
              </a:ext>
            </a:extLst>
          </p:cNvPr>
          <p:cNvSpPr>
            <a:spLocks noChangeArrowheads="1"/>
          </p:cNvSpPr>
          <p:nvPr/>
        </p:nvSpPr>
        <p:spPr bwMode="auto">
          <a:xfrm>
            <a:off x="4422481" y="2294434"/>
            <a:ext cx="215900" cy="287337"/>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41</a:t>
            </a:r>
          </a:p>
        </p:txBody>
      </p:sp>
      <p:sp>
        <p:nvSpPr>
          <p:cNvPr id="24" name="Rectangle 25">
            <a:extLst>
              <a:ext uri="{FF2B5EF4-FFF2-40B4-BE49-F238E27FC236}">
                <a16:creationId xmlns:a16="http://schemas.microsoft.com/office/drawing/2014/main" id="{A573D7BE-EDD2-4B05-A747-DAB7EEFFFAFD}"/>
              </a:ext>
            </a:extLst>
          </p:cNvPr>
          <p:cNvSpPr>
            <a:spLocks noChangeArrowheads="1"/>
          </p:cNvSpPr>
          <p:nvPr/>
        </p:nvSpPr>
        <p:spPr bwMode="auto">
          <a:xfrm>
            <a:off x="4711406" y="2292846"/>
            <a:ext cx="215900" cy="28733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42</a:t>
            </a:r>
          </a:p>
        </p:txBody>
      </p:sp>
      <p:sp>
        <p:nvSpPr>
          <p:cNvPr id="25" name="Rectangle 26">
            <a:extLst>
              <a:ext uri="{FF2B5EF4-FFF2-40B4-BE49-F238E27FC236}">
                <a16:creationId xmlns:a16="http://schemas.microsoft.com/office/drawing/2014/main" id="{8CB0EAF8-A4BF-46D2-896F-7E25558CD8AD}"/>
              </a:ext>
            </a:extLst>
          </p:cNvPr>
          <p:cNvSpPr>
            <a:spLocks noChangeArrowheads="1"/>
          </p:cNvSpPr>
          <p:nvPr/>
        </p:nvSpPr>
        <p:spPr bwMode="auto">
          <a:xfrm>
            <a:off x="5000331" y="2291259"/>
            <a:ext cx="215900" cy="287337"/>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43</a:t>
            </a:r>
          </a:p>
        </p:txBody>
      </p:sp>
      <p:sp>
        <p:nvSpPr>
          <p:cNvPr id="26" name="Rectangle 27">
            <a:extLst>
              <a:ext uri="{FF2B5EF4-FFF2-40B4-BE49-F238E27FC236}">
                <a16:creationId xmlns:a16="http://schemas.microsoft.com/office/drawing/2014/main" id="{394F8048-07E8-47AD-AE13-56E1FF08CCE1}"/>
              </a:ext>
            </a:extLst>
          </p:cNvPr>
          <p:cNvSpPr>
            <a:spLocks noChangeArrowheads="1"/>
          </p:cNvSpPr>
          <p:nvPr/>
        </p:nvSpPr>
        <p:spPr bwMode="auto">
          <a:xfrm>
            <a:off x="5289256" y="2289671"/>
            <a:ext cx="215900" cy="28733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44</a:t>
            </a:r>
          </a:p>
        </p:txBody>
      </p:sp>
      <p:sp>
        <p:nvSpPr>
          <p:cNvPr id="27" name="Rectangle 28">
            <a:extLst>
              <a:ext uri="{FF2B5EF4-FFF2-40B4-BE49-F238E27FC236}">
                <a16:creationId xmlns:a16="http://schemas.microsoft.com/office/drawing/2014/main" id="{E270F6F3-11CF-4A63-A8AB-E3241CF075E3}"/>
              </a:ext>
            </a:extLst>
          </p:cNvPr>
          <p:cNvSpPr>
            <a:spLocks noChangeArrowheads="1"/>
          </p:cNvSpPr>
          <p:nvPr/>
        </p:nvSpPr>
        <p:spPr bwMode="auto">
          <a:xfrm>
            <a:off x="5578181" y="2288084"/>
            <a:ext cx="215900" cy="287337"/>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45</a:t>
            </a:r>
          </a:p>
        </p:txBody>
      </p:sp>
      <p:sp>
        <p:nvSpPr>
          <p:cNvPr id="28" name="Rectangle 29">
            <a:extLst>
              <a:ext uri="{FF2B5EF4-FFF2-40B4-BE49-F238E27FC236}">
                <a16:creationId xmlns:a16="http://schemas.microsoft.com/office/drawing/2014/main" id="{FFB91A8B-0610-400D-9ACE-249782A9F971}"/>
              </a:ext>
            </a:extLst>
          </p:cNvPr>
          <p:cNvSpPr>
            <a:spLocks noChangeArrowheads="1"/>
          </p:cNvSpPr>
          <p:nvPr/>
        </p:nvSpPr>
        <p:spPr bwMode="auto">
          <a:xfrm>
            <a:off x="5867106" y="2286496"/>
            <a:ext cx="215900" cy="28733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46</a:t>
            </a:r>
          </a:p>
        </p:txBody>
      </p:sp>
      <p:sp>
        <p:nvSpPr>
          <p:cNvPr id="29" name="Rectangle 30">
            <a:extLst>
              <a:ext uri="{FF2B5EF4-FFF2-40B4-BE49-F238E27FC236}">
                <a16:creationId xmlns:a16="http://schemas.microsoft.com/office/drawing/2014/main" id="{1E4B44DF-66ED-48D4-91E6-54ABE7801231}"/>
              </a:ext>
            </a:extLst>
          </p:cNvPr>
          <p:cNvSpPr>
            <a:spLocks noChangeArrowheads="1"/>
          </p:cNvSpPr>
          <p:nvPr/>
        </p:nvSpPr>
        <p:spPr bwMode="auto">
          <a:xfrm>
            <a:off x="6156031" y="2284909"/>
            <a:ext cx="215900" cy="287337"/>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47</a:t>
            </a:r>
          </a:p>
        </p:txBody>
      </p:sp>
      <p:sp>
        <p:nvSpPr>
          <p:cNvPr id="30" name="Rectangle 31">
            <a:extLst>
              <a:ext uri="{FF2B5EF4-FFF2-40B4-BE49-F238E27FC236}">
                <a16:creationId xmlns:a16="http://schemas.microsoft.com/office/drawing/2014/main" id="{15FEF852-39A2-4F56-9EB8-C09FED9C7493}"/>
              </a:ext>
            </a:extLst>
          </p:cNvPr>
          <p:cNvSpPr>
            <a:spLocks noChangeArrowheads="1"/>
          </p:cNvSpPr>
          <p:nvPr/>
        </p:nvSpPr>
        <p:spPr bwMode="auto">
          <a:xfrm>
            <a:off x="6444956" y="2283321"/>
            <a:ext cx="215900" cy="28733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48</a:t>
            </a:r>
          </a:p>
        </p:txBody>
      </p:sp>
      <p:sp>
        <p:nvSpPr>
          <p:cNvPr id="31" name="Rectangle 32">
            <a:extLst>
              <a:ext uri="{FF2B5EF4-FFF2-40B4-BE49-F238E27FC236}">
                <a16:creationId xmlns:a16="http://schemas.microsoft.com/office/drawing/2014/main" id="{BA5846DD-AD3F-44C7-A5DC-1F625BDA2FC1}"/>
              </a:ext>
            </a:extLst>
          </p:cNvPr>
          <p:cNvSpPr>
            <a:spLocks noChangeArrowheads="1"/>
          </p:cNvSpPr>
          <p:nvPr/>
        </p:nvSpPr>
        <p:spPr bwMode="auto">
          <a:xfrm>
            <a:off x="6733881" y="2281734"/>
            <a:ext cx="215900" cy="287337"/>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49</a:t>
            </a:r>
          </a:p>
        </p:txBody>
      </p:sp>
      <p:sp>
        <p:nvSpPr>
          <p:cNvPr id="32" name="Rectangle 33">
            <a:extLst>
              <a:ext uri="{FF2B5EF4-FFF2-40B4-BE49-F238E27FC236}">
                <a16:creationId xmlns:a16="http://schemas.microsoft.com/office/drawing/2014/main" id="{780B9D2B-4404-450D-9558-F39AF0F8B26F}"/>
              </a:ext>
            </a:extLst>
          </p:cNvPr>
          <p:cNvSpPr>
            <a:spLocks noChangeArrowheads="1"/>
          </p:cNvSpPr>
          <p:nvPr/>
        </p:nvSpPr>
        <p:spPr bwMode="auto">
          <a:xfrm>
            <a:off x="7022806" y="2280146"/>
            <a:ext cx="215900" cy="28733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50</a:t>
            </a:r>
          </a:p>
        </p:txBody>
      </p:sp>
      <p:sp>
        <p:nvSpPr>
          <p:cNvPr id="33" name="Rectangle 34">
            <a:extLst>
              <a:ext uri="{FF2B5EF4-FFF2-40B4-BE49-F238E27FC236}">
                <a16:creationId xmlns:a16="http://schemas.microsoft.com/office/drawing/2014/main" id="{D08FB3BD-ADF2-45A6-99C4-1018600F639F}"/>
              </a:ext>
            </a:extLst>
          </p:cNvPr>
          <p:cNvSpPr>
            <a:spLocks noChangeArrowheads="1"/>
          </p:cNvSpPr>
          <p:nvPr/>
        </p:nvSpPr>
        <p:spPr bwMode="auto">
          <a:xfrm>
            <a:off x="7311731" y="2278559"/>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51</a:t>
            </a:r>
          </a:p>
        </p:txBody>
      </p:sp>
      <p:sp>
        <p:nvSpPr>
          <p:cNvPr id="34" name="Rectangle 35">
            <a:extLst>
              <a:ext uri="{FF2B5EF4-FFF2-40B4-BE49-F238E27FC236}">
                <a16:creationId xmlns:a16="http://schemas.microsoft.com/office/drawing/2014/main" id="{911D78F1-8552-4CB6-912A-640D5B2564E7}"/>
              </a:ext>
            </a:extLst>
          </p:cNvPr>
          <p:cNvSpPr>
            <a:spLocks noChangeArrowheads="1"/>
          </p:cNvSpPr>
          <p:nvPr/>
        </p:nvSpPr>
        <p:spPr bwMode="auto">
          <a:xfrm>
            <a:off x="7600656" y="2276971"/>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52</a:t>
            </a:r>
          </a:p>
        </p:txBody>
      </p:sp>
      <p:sp>
        <p:nvSpPr>
          <p:cNvPr id="35" name="Rectangle 36">
            <a:extLst>
              <a:ext uri="{FF2B5EF4-FFF2-40B4-BE49-F238E27FC236}">
                <a16:creationId xmlns:a16="http://schemas.microsoft.com/office/drawing/2014/main" id="{091DE23F-D570-404E-B3CF-4C85665F13B9}"/>
              </a:ext>
            </a:extLst>
          </p:cNvPr>
          <p:cNvSpPr>
            <a:spLocks noChangeArrowheads="1"/>
          </p:cNvSpPr>
          <p:nvPr/>
        </p:nvSpPr>
        <p:spPr bwMode="auto">
          <a:xfrm>
            <a:off x="7889581" y="2275384"/>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53</a:t>
            </a:r>
          </a:p>
        </p:txBody>
      </p:sp>
      <p:sp>
        <p:nvSpPr>
          <p:cNvPr id="36" name="Rectangle 37">
            <a:extLst>
              <a:ext uri="{FF2B5EF4-FFF2-40B4-BE49-F238E27FC236}">
                <a16:creationId xmlns:a16="http://schemas.microsoft.com/office/drawing/2014/main" id="{B62B5C8D-B412-4840-ACC1-986AF8FF4C0C}"/>
              </a:ext>
            </a:extLst>
          </p:cNvPr>
          <p:cNvSpPr>
            <a:spLocks noChangeArrowheads="1"/>
          </p:cNvSpPr>
          <p:nvPr/>
        </p:nvSpPr>
        <p:spPr bwMode="auto">
          <a:xfrm>
            <a:off x="8178506" y="2273796"/>
            <a:ext cx="2159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54</a:t>
            </a:r>
          </a:p>
        </p:txBody>
      </p:sp>
      <p:sp>
        <p:nvSpPr>
          <p:cNvPr id="37" name="Rectangle 38">
            <a:extLst>
              <a:ext uri="{FF2B5EF4-FFF2-40B4-BE49-F238E27FC236}">
                <a16:creationId xmlns:a16="http://schemas.microsoft.com/office/drawing/2014/main" id="{4A63FDD1-EB8E-4905-8A3A-A1ABD4EAFF76}"/>
              </a:ext>
            </a:extLst>
          </p:cNvPr>
          <p:cNvSpPr>
            <a:spLocks noChangeArrowheads="1"/>
          </p:cNvSpPr>
          <p:nvPr/>
        </p:nvSpPr>
        <p:spPr bwMode="auto">
          <a:xfrm>
            <a:off x="8467431" y="2272209"/>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55</a:t>
            </a:r>
          </a:p>
        </p:txBody>
      </p:sp>
      <p:sp>
        <p:nvSpPr>
          <p:cNvPr id="38" name="Rectangle 39">
            <a:extLst>
              <a:ext uri="{FF2B5EF4-FFF2-40B4-BE49-F238E27FC236}">
                <a16:creationId xmlns:a16="http://schemas.microsoft.com/office/drawing/2014/main" id="{C9C92646-D3AD-435F-9823-D3CB7E22DF0F}"/>
              </a:ext>
            </a:extLst>
          </p:cNvPr>
          <p:cNvSpPr>
            <a:spLocks noChangeArrowheads="1"/>
          </p:cNvSpPr>
          <p:nvPr/>
        </p:nvSpPr>
        <p:spPr bwMode="auto">
          <a:xfrm>
            <a:off x="8748418" y="2272209"/>
            <a:ext cx="2159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56</a:t>
            </a:r>
          </a:p>
        </p:txBody>
      </p:sp>
      <p:sp>
        <p:nvSpPr>
          <p:cNvPr id="39" name="Line 40">
            <a:extLst>
              <a:ext uri="{FF2B5EF4-FFF2-40B4-BE49-F238E27FC236}">
                <a16:creationId xmlns:a16="http://schemas.microsoft.com/office/drawing/2014/main" id="{E37631D4-8D51-43AB-B3C1-136CC72FC334}"/>
              </a:ext>
            </a:extLst>
          </p:cNvPr>
          <p:cNvSpPr>
            <a:spLocks noChangeShapeType="1"/>
          </p:cNvSpPr>
          <p:nvPr/>
        </p:nvSpPr>
        <p:spPr bwMode="auto">
          <a:xfrm flipH="1" flipV="1">
            <a:off x="1671343" y="2637334"/>
            <a:ext cx="9525" cy="511175"/>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40" name="Line 41">
            <a:extLst>
              <a:ext uri="{FF2B5EF4-FFF2-40B4-BE49-F238E27FC236}">
                <a16:creationId xmlns:a16="http://schemas.microsoft.com/office/drawing/2014/main" id="{252FB08C-2104-484C-A2CA-C7FB951A6433}"/>
              </a:ext>
            </a:extLst>
          </p:cNvPr>
          <p:cNvSpPr>
            <a:spLocks noChangeShapeType="1"/>
          </p:cNvSpPr>
          <p:nvPr/>
        </p:nvSpPr>
        <p:spPr bwMode="auto">
          <a:xfrm>
            <a:off x="1484018" y="1460996"/>
            <a:ext cx="7938" cy="1357313"/>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41" name="Text Box 42">
            <a:extLst>
              <a:ext uri="{FF2B5EF4-FFF2-40B4-BE49-F238E27FC236}">
                <a16:creationId xmlns:a16="http://schemas.microsoft.com/office/drawing/2014/main" id="{47D0C752-B58A-4362-872E-A4DB1FF4454D}"/>
              </a:ext>
            </a:extLst>
          </p:cNvPr>
          <p:cNvSpPr txBox="1">
            <a:spLocks noChangeArrowheads="1"/>
          </p:cNvSpPr>
          <p:nvPr/>
        </p:nvSpPr>
        <p:spPr bwMode="auto">
          <a:xfrm>
            <a:off x="6857706" y="1053009"/>
            <a:ext cx="793750" cy="45720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前沿</a:t>
            </a:r>
          </a:p>
        </p:txBody>
      </p:sp>
      <p:sp>
        <p:nvSpPr>
          <p:cNvPr id="42" name="Text Box 43">
            <a:extLst>
              <a:ext uri="{FF2B5EF4-FFF2-40B4-BE49-F238E27FC236}">
                <a16:creationId xmlns:a16="http://schemas.microsoft.com/office/drawing/2014/main" id="{64A0DC2D-C347-4134-A818-B72FBB7657F6}"/>
              </a:ext>
            </a:extLst>
          </p:cNvPr>
          <p:cNvSpPr txBox="1">
            <a:spLocks noChangeArrowheads="1"/>
          </p:cNvSpPr>
          <p:nvPr/>
        </p:nvSpPr>
        <p:spPr bwMode="auto">
          <a:xfrm>
            <a:off x="1104606" y="1053009"/>
            <a:ext cx="793750" cy="45720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后沿</a:t>
            </a:r>
          </a:p>
        </p:txBody>
      </p:sp>
      <p:sp>
        <p:nvSpPr>
          <p:cNvPr id="43" name="Line 44">
            <a:extLst>
              <a:ext uri="{FF2B5EF4-FFF2-40B4-BE49-F238E27FC236}">
                <a16:creationId xmlns:a16="http://schemas.microsoft.com/office/drawing/2014/main" id="{A77EFA12-B62C-4D52-A51F-3B268C44B1C5}"/>
              </a:ext>
            </a:extLst>
          </p:cNvPr>
          <p:cNvSpPr>
            <a:spLocks noChangeShapeType="1"/>
          </p:cNvSpPr>
          <p:nvPr/>
        </p:nvSpPr>
        <p:spPr bwMode="auto">
          <a:xfrm>
            <a:off x="7252993" y="1446709"/>
            <a:ext cx="7938" cy="1357312"/>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44" name="Text Box 45">
            <a:extLst>
              <a:ext uri="{FF2B5EF4-FFF2-40B4-BE49-F238E27FC236}">
                <a16:creationId xmlns:a16="http://schemas.microsoft.com/office/drawing/2014/main" id="{18EBD069-D073-47F8-B747-1963FAEE5A1E}"/>
              </a:ext>
            </a:extLst>
          </p:cNvPr>
          <p:cNvSpPr txBox="1">
            <a:spLocks noChangeArrowheads="1"/>
          </p:cNvSpPr>
          <p:nvPr/>
        </p:nvSpPr>
        <p:spPr bwMode="auto">
          <a:xfrm>
            <a:off x="158456" y="3358059"/>
            <a:ext cx="8964612" cy="955675"/>
          </a:xfrm>
          <a:prstGeom prst="rect">
            <a:avLst/>
          </a:prstGeom>
          <a:solidFill>
            <a:srgbClr val="FFFF99"/>
          </a:solidFill>
          <a:ln w="9525">
            <a:solidFill>
              <a:srgbClr val="D2AAD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rPr>
              <a:t>收到确认号增加</a:t>
            </a: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rPr>
              <a:t>K1</a:t>
            </a:r>
            <a:r>
              <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rPr>
              <a:t>＝</a:t>
            </a: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rPr>
              <a:t>1</a:t>
            </a:r>
            <a:r>
              <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rPr>
              <a:t>且窗口值增加</a:t>
            </a: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rPr>
              <a:t>K2=</a:t>
            </a:r>
            <a:r>
              <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rPr>
              <a:t>－</a:t>
            </a: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rPr>
              <a:t>2(</a:t>
            </a:r>
            <a:r>
              <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rPr>
              <a:t>即减小</a:t>
            </a: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rPr>
              <a:t>)</a:t>
            </a:r>
            <a:r>
              <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rPr>
              <a:t>：</a:t>
            </a:r>
            <a:br>
              <a:rPr kumimoji="0" lang="zh-CN" altLang="en-US" sz="2800" b="0" i="0" u="none" strike="noStrike" kern="0" cap="none" spc="0" normalizeH="0" baseline="0" noProof="0">
                <a:ln>
                  <a:noFill/>
                </a:ln>
                <a:solidFill>
                  <a:srgbClr val="000000"/>
                </a:solidFill>
                <a:effectLst/>
                <a:uLnTx/>
                <a:uFillTx/>
                <a:ea typeface="黑体" panose="02010609060101010101" pitchFamily="49" charset="-122"/>
              </a:rPr>
            </a:br>
            <a:r>
              <a:rPr kumimoji="0" lang="zh-CN" altLang="en-US" sz="2800" b="0" i="0" u="none" strike="noStrike" kern="0" cap="none" spc="0" normalizeH="0" baseline="0" noProof="0">
                <a:ln>
                  <a:noFill/>
                </a:ln>
                <a:solidFill>
                  <a:srgbClr val="000000"/>
                </a:solidFill>
                <a:effectLst/>
                <a:uLnTx/>
                <a:uFillTx/>
                <a:ea typeface="黑体" panose="02010609060101010101" pitchFamily="49" charset="-122"/>
              </a:rPr>
              <a:t> 窗口</a:t>
            </a:r>
            <a:r>
              <a:rPr kumimoji="0" lang="zh-CN" altLang="en-US" sz="2800" b="0" i="0" u="none" strike="noStrike" kern="0" cap="none" spc="0" normalizeH="0" baseline="0" noProof="0">
                <a:ln>
                  <a:noFill/>
                </a:ln>
                <a:solidFill>
                  <a:srgbClr val="FF0000"/>
                </a:solidFill>
                <a:effectLst/>
                <a:uLnTx/>
                <a:uFillTx/>
                <a:ea typeface="黑体" panose="02010609060101010101" pitchFamily="49" charset="-122"/>
              </a:rPr>
              <a:t>前沿</a:t>
            </a:r>
            <a:r>
              <a:rPr kumimoji="0" lang="zh-CN" altLang="en-US" sz="2800" b="0" i="0" u="none" strike="noStrike" kern="0" cap="none" spc="0" normalizeH="0" baseline="0" noProof="0">
                <a:ln>
                  <a:noFill/>
                </a:ln>
                <a:solidFill>
                  <a:srgbClr val="FF0000"/>
                </a:solidFill>
                <a:effectLst/>
                <a:uLnTx/>
                <a:uFillTx/>
                <a:latin typeface="Times New Roman" panose="02020603050405020304" pitchFamily="18" charset="0"/>
              </a:rPr>
              <a:t>收缩</a:t>
            </a:r>
            <a:r>
              <a:rPr kumimoji="0" lang="en-US" altLang="zh-CN" sz="2800" b="0" i="0" u="none" strike="noStrike" kern="0" cap="none" spc="0" normalizeH="0" baseline="0" noProof="0">
                <a:ln>
                  <a:noFill/>
                </a:ln>
                <a:solidFill>
                  <a:srgbClr val="FF0000"/>
                </a:solidFill>
                <a:effectLst/>
                <a:uLnTx/>
                <a:uFillTx/>
                <a:latin typeface="Times New Roman" panose="02020603050405020304" pitchFamily="18" charset="0"/>
              </a:rPr>
              <a:t>1</a:t>
            </a: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rPr>
              <a:t>(</a:t>
            </a:r>
            <a:r>
              <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rPr>
              <a:t>进</a:t>
            </a: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rPr>
              <a:t>1</a:t>
            </a:r>
            <a:r>
              <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rPr>
              <a:t>退</a:t>
            </a: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rPr>
              <a:t>2</a:t>
            </a:r>
            <a:r>
              <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rPr>
              <a:t>：</a:t>
            </a:r>
            <a:r>
              <a:rPr kumimoji="0" lang="en-US" altLang="zh-CN" sz="2800" b="0" i="0" u="none" strike="noStrike" kern="0" cap="none" spc="0" normalizeH="0" baseline="0" noProof="0">
                <a:ln>
                  <a:noFill/>
                </a:ln>
                <a:solidFill>
                  <a:srgbClr val="FF0000"/>
                </a:solidFill>
                <a:effectLst/>
                <a:uLnTx/>
                <a:uFillTx/>
                <a:latin typeface="Times New Roman" panose="02020603050405020304" pitchFamily="18" charset="0"/>
              </a:rPr>
              <a:t>K1+K2=</a:t>
            </a:r>
            <a:r>
              <a:rPr kumimoji="0" lang="zh-CN" altLang="en-US" sz="2800" b="0" i="0" u="none" strike="noStrike" kern="0" cap="none" spc="0" normalizeH="0" baseline="0" noProof="0">
                <a:ln>
                  <a:noFill/>
                </a:ln>
                <a:solidFill>
                  <a:srgbClr val="FF0000"/>
                </a:solidFill>
                <a:effectLst/>
                <a:uLnTx/>
                <a:uFillTx/>
                <a:latin typeface="Times New Roman" panose="02020603050405020304" pitchFamily="18" charset="0"/>
              </a:rPr>
              <a:t>－</a:t>
            </a:r>
            <a:r>
              <a:rPr kumimoji="0" lang="en-US" altLang="zh-CN" sz="2800" b="0" i="0" u="none" strike="noStrike" kern="0" cap="none" spc="0" normalizeH="0" baseline="0" noProof="0">
                <a:ln>
                  <a:noFill/>
                </a:ln>
                <a:solidFill>
                  <a:srgbClr val="FF0000"/>
                </a:solidFill>
                <a:effectLst/>
                <a:uLnTx/>
                <a:uFillTx/>
                <a:latin typeface="Times New Roman" panose="02020603050405020304" pitchFamily="18" charset="0"/>
              </a:rPr>
              <a:t>1&lt;0</a:t>
            </a: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rPr>
              <a:t>),</a:t>
            </a:r>
            <a:r>
              <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rPr>
              <a:t>窗口大小收缩</a:t>
            </a: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rPr>
              <a:t>2</a:t>
            </a:r>
          </a:p>
        </p:txBody>
      </p:sp>
      <p:sp>
        <p:nvSpPr>
          <p:cNvPr id="45" name="AutoShape 46">
            <a:extLst>
              <a:ext uri="{FF2B5EF4-FFF2-40B4-BE49-F238E27FC236}">
                <a16:creationId xmlns:a16="http://schemas.microsoft.com/office/drawing/2014/main" id="{113B4A56-6EBC-4BA0-BAB4-0FD2B3A3A9B1}"/>
              </a:ext>
            </a:extLst>
          </p:cNvPr>
          <p:cNvSpPr>
            <a:spLocks noChangeArrowheads="1"/>
          </p:cNvSpPr>
          <p:nvPr/>
        </p:nvSpPr>
        <p:spPr bwMode="auto">
          <a:xfrm flipH="1">
            <a:off x="6451306" y="4796334"/>
            <a:ext cx="404812" cy="150812"/>
          </a:xfrm>
          <a:prstGeom prst="rightArrow">
            <a:avLst>
              <a:gd name="adj1" fmla="val 50000"/>
              <a:gd name="adj2" fmla="val 67105"/>
            </a:avLst>
          </a:prstGeom>
          <a:solidFill>
            <a:srgbClr val="E1B7B7"/>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46" name="Text Box 47">
            <a:extLst>
              <a:ext uri="{FF2B5EF4-FFF2-40B4-BE49-F238E27FC236}">
                <a16:creationId xmlns:a16="http://schemas.microsoft.com/office/drawing/2014/main" id="{1919160D-4350-4743-B350-F4EFF7AA48E2}"/>
              </a:ext>
            </a:extLst>
          </p:cNvPr>
          <p:cNvSpPr txBox="1">
            <a:spLocks noChangeArrowheads="1"/>
          </p:cNvSpPr>
          <p:nvPr/>
        </p:nvSpPr>
        <p:spPr bwMode="auto">
          <a:xfrm>
            <a:off x="5829006" y="4631234"/>
            <a:ext cx="692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0" lang="zh-CN" altLang="en-US" sz="2000" b="0">
                <a:solidFill>
                  <a:srgbClr val="FF0000"/>
                </a:solidFill>
                <a:latin typeface="Times New Roman" panose="02020603050405020304" pitchFamily="18" charset="0"/>
                <a:ea typeface="黑体" panose="02010609060101010101" pitchFamily="49" charset="-122"/>
              </a:rPr>
              <a:t>收缩</a:t>
            </a:r>
          </a:p>
        </p:txBody>
      </p:sp>
      <p:grpSp>
        <p:nvGrpSpPr>
          <p:cNvPr id="47" name="Group 48">
            <a:extLst>
              <a:ext uri="{FF2B5EF4-FFF2-40B4-BE49-F238E27FC236}">
                <a16:creationId xmlns:a16="http://schemas.microsoft.com/office/drawing/2014/main" id="{F30B592A-2E90-457F-B7C3-69CCC808BA57}"/>
              </a:ext>
            </a:extLst>
          </p:cNvPr>
          <p:cNvGrpSpPr>
            <a:grpSpLocks/>
          </p:cNvGrpSpPr>
          <p:nvPr/>
        </p:nvGrpSpPr>
        <p:grpSpPr bwMode="auto">
          <a:xfrm>
            <a:off x="5657556" y="4724896"/>
            <a:ext cx="215900" cy="288925"/>
            <a:chOff x="3833" y="1298"/>
            <a:chExt cx="136" cy="182"/>
          </a:xfrm>
        </p:grpSpPr>
        <p:sp>
          <p:nvSpPr>
            <p:cNvPr id="48" name="Line 49">
              <a:extLst>
                <a:ext uri="{FF2B5EF4-FFF2-40B4-BE49-F238E27FC236}">
                  <a16:creationId xmlns:a16="http://schemas.microsoft.com/office/drawing/2014/main" id="{BCFB1990-6CE2-4768-AD0B-D4A391C499CD}"/>
                </a:ext>
              </a:extLst>
            </p:cNvPr>
            <p:cNvSpPr>
              <a:spLocks noChangeShapeType="1"/>
            </p:cNvSpPr>
            <p:nvPr/>
          </p:nvSpPr>
          <p:spPr bwMode="auto">
            <a:xfrm flipH="1">
              <a:off x="3833" y="1298"/>
              <a:ext cx="136" cy="18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solidFill>
                  <a:srgbClr val="000000"/>
                </a:solidFill>
                <a:latin typeface="Times New Roman" panose="02020603050405020304" pitchFamily="18" charset="0"/>
              </a:endParaRPr>
            </a:p>
          </p:txBody>
        </p:sp>
        <p:sp>
          <p:nvSpPr>
            <p:cNvPr id="49" name="Line 50">
              <a:extLst>
                <a:ext uri="{FF2B5EF4-FFF2-40B4-BE49-F238E27FC236}">
                  <a16:creationId xmlns:a16="http://schemas.microsoft.com/office/drawing/2014/main" id="{8641398F-788D-49F0-B6CF-E816FB7D4486}"/>
                </a:ext>
              </a:extLst>
            </p:cNvPr>
            <p:cNvSpPr>
              <a:spLocks noChangeShapeType="1"/>
            </p:cNvSpPr>
            <p:nvPr/>
          </p:nvSpPr>
          <p:spPr bwMode="auto">
            <a:xfrm>
              <a:off x="3833" y="1298"/>
              <a:ext cx="136" cy="18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solidFill>
                  <a:srgbClr val="000000"/>
                </a:solidFill>
                <a:latin typeface="Times New Roman" panose="02020603050405020304" pitchFamily="18" charset="0"/>
              </a:endParaRPr>
            </a:p>
          </p:txBody>
        </p:sp>
      </p:grpSp>
      <p:sp>
        <p:nvSpPr>
          <p:cNvPr id="50" name="Line 51">
            <a:extLst>
              <a:ext uri="{FF2B5EF4-FFF2-40B4-BE49-F238E27FC236}">
                <a16:creationId xmlns:a16="http://schemas.microsoft.com/office/drawing/2014/main" id="{156F1ADC-8545-4FAA-A3CB-27DDB6167AF3}"/>
              </a:ext>
            </a:extLst>
          </p:cNvPr>
          <p:cNvSpPr>
            <a:spLocks noChangeShapeType="1"/>
          </p:cNvSpPr>
          <p:nvPr/>
        </p:nvSpPr>
        <p:spPr bwMode="auto">
          <a:xfrm flipH="1" flipV="1">
            <a:off x="7359356" y="2565896"/>
            <a:ext cx="9525" cy="511175"/>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1" name="Line 52">
            <a:extLst>
              <a:ext uri="{FF2B5EF4-FFF2-40B4-BE49-F238E27FC236}">
                <a16:creationId xmlns:a16="http://schemas.microsoft.com/office/drawing/2014/main" id="{406EFBCD-771D-487F-91D7-4C52C10A7D67}"/>
              </a:ext>
            </a:extLst>
          </p:cNvPr>
          <p:cNvSpPr>
            <a:spLocks noChangeShapeType="1"/>
          </p:cNvSpPr>
          <p:nvPr/>
        </p:nvSpPr>
        <p:spPr bwMode="auto">
          <a:xfrm flipH="1" flipV="1">
            <a:off x="7503818" y="2565896"/>
            <a:ext cx="9525" cy="511175"/>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nvGrpSpPr>
          <p:cNvPr id="52" name="Group 53">
            <a:extLst>
              <a:ext uri="{FF2B5EF4-FFF2-40B4-BE49-F238E27FC236}">
                <a16:creationId xmlns:a16="http://schemas.microsoft.com/office/drawing/2014/main" id="{E3B81A11-AB8A-4485-8303-F91874E360FF}"/>
              </a:ext>
            </a:extLst>
          </p:cNvPr>
          <p:cNvGrpSpPr>
            <a:grpSpLocks/>
          </p:cNvGrpSpPr>
          <p:nvPr/>
        </p:nvGrpSpPr>
        <p:grpSpPr bwMode="auto">
          <a:xfrm>
            <a:off x="-20932" y="4293096"/>
            <a:ext cx="8875713" cy="2270125"/>
            <a:chOff x="0" y="2704"/>
            <a:chExt cx="5591" cy="1430"/>
          </a:xfrm>
        </p:grpSpPr>
        <p:sp>
          <p:nvSpPr>
            <p:cNvPr id="53" name="AutoShape 54">
              <a:extLst>
                <a:ext uri="{FF2B5EF4-FFF2-40B4-BE49-F238E27FC236}">
                  <a16:creationId xmlns:a16="http://schemas.microsoft.com/office/drawing/2014/main" id="{44565FB4-2E24-4A4C-87CA-AD5AFF25A782}"/>
                </a:ext>
              </a:extLst>
            </p:cNvPr>
            <p:cNvSpPr>
              <a:spLocks noChangeArrowheads="1"/>
            </p:cNvSpPr>
            <p:nvPr/>
          </p:nvSpPr>
          <p:spPr bwMode="auto">
            <a:xfrm>
              <a:off x="1073" y="3046"/>
              <a:ext cx="254" cy="87"/>
            </a:xfrm>
            <a:prstGeom prst="rightArrow">
              <a:avLst>
                <a:gd name="adj1" fmla="val 50000"/>
                <a:gd name="adj2" fmla="val 72989"/>
              </a:avLst>
            </a:prstGeom>
            <a:solidFill>
              <a:srgbClr val="99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4" name="Text Box 55">
              <a:extLst>
                <a:ext uri="{FF2B5EF4-FFF2-40B4-BE49-F238E27FC236}">
                  <a16:creationId xmlns:a16="http://schemas.microsoft.com/office/drawing/2014/main" id="{1D31C917-FE8B-4DE3-A7E3-DC06996109C6}"/>
                </a:ext>
              </a:extLst>
            </p:cNvPr>
            <p:cNvSpPr txBox="1">
              <a:spLocks noChangeArrowheads="1"/>
            </p:cNvSpPr>
            <p:nvPr/>
          </p:nvSpPr>
          <p:spPr bwMode="auto">
            <a:xfrm>
              <a:off x="4513" y="3158"/>
              <a:ext cx="916" cy="25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不允许发送</a:t>
              </a:r>
            </a:p>
          </p:txBody>
        </p:sp>
        <p:sp>
          <p:nvSpPr>
            <p:cNvPr id="55" name="Text Box 56">
              <a:extLst>
                <a:ext uri="{FF2B5EF4-FFF2-40B4-BE49-F238E27FC236}">
                  <a16:creationId xmlns:a16="http://schemas.microsoft.com/office/drawing/2014/main" id="{A2DFA097-A7B5-4090-BA3B-A483B9663285}"/>
                </a:ext>
              </a:extLst>
            </p:cNvPr>
            <p:cNvSpPr txBox="1">
              <a:spLocks noChangeArrowheads="1"/>
            </p:cNvSpPr>
            <p:nvPr/>
          </p:nvSpPr>
          <p:spPr bwMode="auto">
            <a:xfrm>
              <a:off x="44" y="3689"/>
              <a:ext cx="756" cy="442"/>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已发送并</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收到确认</a:t>
              </a:r>
            </a:p>
          </p:txBody>
        </p:sp>
        <p:sp>
          <p:nvSpPr>
            <p:cNvPr id="56" name="Line 57">
              <a:extLst>
                <a:ext uri="{FF2B5EF4-FFF2-40B4-BE49-F238E27FC236}">
                  <a16:creationId xmlns:a16="http://schemas.microsoft.com/office/drawing/2014/main" id="{96C55910-2B99-4BD2-ADEA-FBD57E195AE7}"/>
                </a:ext>
              </a:extLst>
            </p:cNvPr>
            <p:cNvSpPr>
              <a:spLocks noChangeShapeType="1"/>
            </p:cNvSpPr>
            <p:nvPr/>
          </p:nvSpPr>
          <p:spPr bwMode="auto">
            <a:xfrm>
              <a:off x="1077" y="3259"/>
              <a:ext cx="3289" cy="11"/>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7" name="Text Box 58">
              <a:extLst>
                <a:ext uri="{FF2B5EF4-FFF2-40B4-BE49-F238E27FC236}">
                  <a16:creationId xmlns:a16="http://schemas.microsoft.com/office/drawing/2014/main" id="{19CC8015-AB53-4B56-BDE5-F1A0189B0595}"/>
                </a:ext>
              </a:extLst>
            </p:cNvPr>
            <p:cNvSpPr txBox="1">
              <a:spLocks noChangeArrowheads="1"/>
            </p:cNvSpPr>
            <p:nvPr/>
          </p:nvSpPr>
          <p:spPr bwMode="auto">
            <a:xfrm>
              <a:off x="2053" y="3088"/>
              <a:ext cx="1426" cy="250"/>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A </a:t>
              </a:r>
              <a:r>
                <a:rPr kumimoji="0" lang="zh-CN" altLang="en-US" sz="2000" b="0" i="0" u="none" strike="noStrike" kern="0" cap="none" spc="0" normalizeH="0" baseline="0" noProof="0">
                  <a:ln>
                    <a:noFill/>
                  </a:ln>
                  <a:solidFill>
                    <a:srgbClr val="000000"/>
                  </a:solidFill>
                  <a:effectLst/>
                  <a:uLnTx/>
                  <a:uFillTx/>
                  <a:ea typeface="黑体" panose="02010609060101010101" pitchFamily="49" charset="-122"/>
                </a:rPr>
                <a:t>的发送窗口 </a:t>
              </a:r>
              <a:r>
                <a:rPr kumimoji="0" lang="en-US" altLang="zh-CN" sz="2000" b="0" i="0" u="none" strike="noStrike" kern="0" cap="none" spc="0" normalizeH="0" baseline="0" noProof="0">
                  <a:ln>
                    <a:noFill/>
                  </a:ln>
                  <a:solidFill>
                    <a:srgbClr val="000000"/>
                  </a:solidFill>
                  <a:effectLst/>
                  <a:uLnTx/>
                  <a:uFillTx/>
                  <a:ea typeface="黑体" panose="02010609060101010101" pitchFamily="49" charset="-122"/>
                </a:rPr>
                <a:t>= 18</a:t>
              </a:r>
            </a:p>
          </p:txBody>
        </p:sp>
        <p:sp>
          <p:nvSpPr>
            <p:cNvPr id="58" name="Rectangle 59">
              <a:extLst>
                <a:ext uri="{FF2B5EF4-FFF2-40B4-BE49-F238E27FC236}">
                  <a16:creationId xmlns:a16="http://schemas.microsoft.com/office/drawing/2014/main" id="{E0E8945C-DE7F-4056-BCEF-3BC9BD9FD329}"/>
                </a:ext>
              </a:extLst>
            </p:cNvPr>
            <p:cNvSpPr>
              <a:spLocks noChangeArrowheads="1"/>
            </p:cNvSpPr>
            <p:nvPr/>
          </p:nvSpPr>
          <p:spPr bwMode="auto">
            <a:xfrm>
              <a:off x="1072" y="3408"/>
              <a:ext cx="3270" cy="294"/>
            </a:xfrm>
            <a:prstGeom prst="rect">
              <a:avLst/>
            </a:prstGeom>
            <a:solidFill>
              <a:srgbClr val="99CCFF"/>
            </a:solidFill>
            <a:ln>
              <a:noFill/>
            </a:ln>
            <a:effectLst>
              <a:outerShdw dist="35921" dir="2700000" algn="ctr" rotWithShape="0">
                <a:srgbClr val="578963"/>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9" name="Rectangle 60">
              <a:extLst>
                <a:ext uri="{FF2B5EF4-FFF2-40B4-BE49-F238E27FC236}">
                  <a16:creationId xmlns:a16="http://schemas.microsoft.com/office/drawing/2014/main" id="{48C0FADF-71E2-465E-B350-51FC165649A4}"/>
                </a:ext>
              </a:extLst>
            </p:cNvPr>
            <p:cNvSpPr>
              <a:spLocks noChangeArrowheads="1"/>
            </p:cNvSpPr>
            <p:nvPr/>
          </p:nvSpPr>
          <p:spPr bwMode="auto">
            <a:xfrm>
              <a:off x="0" y="3501"/>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26</a:t>
              </a:r>
            </a:p>
          </p:txBody>
        </p:sp>
        <p:sp>
          <p:nvSpPr>
            <p:cNvPr id="60" name="Rectangle 61">
              <a:extLst>
                <a:ext uri="{FF2B5EF4-FFF2-40B4-BE49-F238E27FC236}">
                  <a16:creationId xmlns:a16="http://schemas.microsoft.com/office/drawing/2014/main" id="{5301E437-D30B-4651-A140-53A73897EB00}"/>
                </a:ext>
              </a:extLst>
            </p:cNvPr>
            <p:cNvSpPr>
              <a:spLocks noChangeArrowheads="1"/>
            </p:cNvSpPr>
            <p:nvPr/>
          </p:nvSpPr>
          <p:spPr bwMode="auto">
            <a:xfrm>
              <a:off x="182" y="3500"/>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27</a:t>
              </a:r>
            </a:p>
          </p:txBody>
        </p:sp>
        <p:sp>
          <p:nvSpPr>
            <p:cNvPr id="61" name="Rectangle 62">
              <a:extLst>
                <a:ext uri="{FF2B5EF4-FFF2-40B4-BE49-F238E27FC236}">
                  <a16:creationId xmlns:a16="http://schemas.microsoft.com/office/drawing/2014/main" id="{CB1C9BC4-18E8-458D-A26D-ADFAAA330B61}"/>
                </a:ext>
              </a:extLst>
            </p:cNvPr>
            <p:cNvSpPr>
              <a:spLocks noChangeArrowheads="1"/>
            </p:cNvSpPr>
            <p:nvPr/>
          </p:nvSpPr>
          <p:spPr bwMode="auto">
            <a:xfrm>
              <a:off x="364" y="3499"/>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28</a:t>
              </a:r>
            </a:p>
          </p:txBody>
        </p:sp>
        <p:sp>
          <p:nvSpPr>
            <p:cNvPr id="62" name="Rectangle 63">
              <a:extLst>
                <a:ext uri="{FF2B5EF4-FFF2-40B4-BE49-F238E27FC236}">
                  <a16:creationId xmlns:a16="http://schemas.microsoft.com/office/drawing/2014/main" id="{3659D9C7-8552-4096-9871-3DC717DF33E6}"/>
                </a:ext>
              </a:extLst>
            </p:cNvPr>
            <p:cNvSpPr>
              <a:spLocks noChangeArrowheads="1"/>
            </p:cNvSpPr>
            <p:nvPr/>
          </p:nvSpPr>
          <p:spPr bwMode="auto">
            <a:xfrm>
              <a:off x="546" y="3498"/>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29</a:t>
              </a:r>
            </a:p>
          </p:txBody>
        </p:sp>
        <p:sp>
          <p:nvSpPr>
            <p:cNvPr id="63" name="Rectangle 64">
              <a:extLst>
                <a:ext uri="{FF2B5EF4-FFF2-40B4-BE49-F238E27FC236}">
                  <a16:creationId xmlns:a16="http://schemas.microsoft.com/office/drawing/2014/main" id="{F3ABE75F-AF94-4D72-988B-D94E892E77B0}"/>
                </a:ext>
              </a:extLst>
            </p:cNvPr>
            <p:cNvSpPr>
              <a:spLocks noChangeArrowheads="1"/>
            </p:cNvSpPr>
            <p:nvPr/>
          </p:nvSpPr>
          <p:spPr bwMode="auto">
            <a:xfrm>
              <a:off x="728" y="3497"/>
              <a:ext cx="136" cy="181"/>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30</a:t>
              </a:r>
            </a:p>
          </p:txBody>
        </p:sp>
        <p:sp>
          <p:nvSpPr>
            <p:cNvPr id="64" name="Rectangle 65">
              <a:extLst>
                <a:ext uri="{FF2B5EF4-FFF2-40B4-BE49-F238E27FC236}">
                  <a16:creationId xmlns:a16="http://schemas.microsoft.com/office/drawing/2014/main" id="{DAADCA41-FA2E-413D-AD04-193F1B2E9044}"/>
                </a:ext>
              </a:extLst>
            </p:cNvPr>
            <p:cNvSpPr>
              <a:spLocks noChangeArrowheads="1"/>
            </p:cNvSpPr>
            <p:nvPr/>
          </p:nvSpPr>
          <p:spPr bwMode="auto">
            <a:xfrm>
              <a:off x="910" y="3496"/>
              <a:ext cx="136" cy="181"/>
            </a:xfrm>
            <a:prstGeom prst="rect">
              <a:avLst/>
            </a:prstGeom>
            <a:solidFill>
              <a:srgbClr val="66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31</a:t>
              </a:r>
            </a:p>
          </p:txBody>
        </p:sp>
        <p:sp>
          <p:nvSpPr>
            <p:cNvPr id="65" name="Rectangle 66">
              <a:extLst>
                <a:ext uri="{FF2B5EF4-FFF2-40B4-BE49-F238E27FC236}">
                  <a16:creationId xmlns:a16="http://schemas.microsoft.com/office/drawing/2014/main" id="{DCDBB782-9AD9-49E7-9893-175ADB85EBDB}"/>
                </a:ext>
              </a:extLst>
            </p:cNvPr>
            <p:cNvSpPr>
              <a:spLocks noChangeArrowheads="1"/>
            </p:cNvSpPr>
            <p:nvPr/>
          </p:nvSpPr>
          <p:spPr bwMode="auto">
            <a:xfrm>
              <a:off x="1092" y="3495"/>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32</a:t>
              </a:r>
            </a:p>
          </p:txBody>
        </p:sp>
        <p:sp>
          <p:nvSpPr>
            <p:cNvPr id="66" name="Rectangle 67">
              <a:extLst>
                <a:ext uri="{FF2B5EF4-FFF2-40B4-BE49-F238E27FC236}">
                  <a16:creationId xmlns:a16="http://schemas.microsoft.com/office/drawing/2014/main" id="{EA472BE5-5237-4883-B9BF-9FB82CEEE244}"/>
                </a:ext>
              </a:extLst>
            </p:cNvPr>
            <p:cNvSpPr>
              <a:spLocks noChangeArrowheads="1"/>
            </p:cNvSpPr>
            <p:nvPr/>
          </p:nvSpPr>
          <p:spPr bwMode="auto">
            <a:xfrm>
              <a:off x="1274" y="3494"/>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33</a:t>
              </a:r>
            </a:p>
          </p:txBody>
        </p:sp>
        <p:sp>
          <p:nvSpPr>
            <p:cNvPr id="67" name="Rectangle 68">
              <a:extLst>
                <a:ext uri="{FF2B5EF4-FFF2-40B4-BE49-F238E27FC236}">
                  <a16:creationId xmlns:a16="http://schemas.microsoft.com/office/drawing/2014/main" id="{CF42916F-9034-48CA-888F-2EAE5244AAF6}"/>
                </a:ext>
              </a:extLst>
            </p:cNvPr>
            <p:cNvSpPr>
              <a:spLocks noChangeArrowheads="1"/>
            </p:cNvSpPr>
            <p:nvPr/>
          </p:nvSpPr>
          <p:spPr bwMode="auto">
            <a:xfrm>
              <a:off x="1456" y="3493"/>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34</a:t>
              </a:r>
            </a:p>
          </p:txBody>
        </p:sp>
        <p:sp>
          <p:nvSpPr>
            <p:cNvPr id="68" name="Rectangle 69">
              <a:extLst>
                <a:ext uri="{FF2B5EF4-FFF2-40B4-BE49-F238E27FC236}">
                  <a16:creationId xmlns:a16="http://schemas.microsoft.com/office/drawing/2014/main" id="{D3274EEC-E29A-4CC2-8512-E95A46FEAF2B}"/>
                </a:ext>
              </a:extLst>
            </p:cNvPr>
            <p:cNvSpPr>
              <a:spLocks noChangeArrowheads="1"/>
            </p:cNvSpPr>
            <p:nvPr/>
          </p:nvSpPr>
          <p:spPr bwMode="auto">
            <a:xfrm>
              <a:off x="1638" y="3492"/>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35</a:t>
              </a:r>
            </a:p>
          </p:txBody>
        </p:sp>
        <p:sp>
          <p:nvSpPr>
            <p:cNvPr id="69" name="Rectangle 70">
              <a:extLst>
                <a:ext uri="{FF2B5EF4-FFF2-40B4-BE49-F238E27FC236}">
                  <a16:creationId xmlns:a16="http://schemas.microsoft.com/office/drawing/2014/main" id="{4FA29AB0-255F-49B0-8C35-06BCBF2D5179}"/>
                </a:ext>
              </a:extLst>
            </p:cNvPr>
            <p:cNvSpPr>
              <a:spLocks noChangeArrowheads="1"/>
            </p:cNvSpPr>
            <p:nvPr/>
          </p:nvSpPr>
          <p:spPr bwMode="auto">
            <a:xfrm>
              <a:off x="1820" y="3491"/>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36</a:t>
              </a:r>
            </a:p>
          </p:txBody>
        </p:sp>
        <p:sp>
          <p:nvSpPr>
            <p:cNvPr id="70" name="Rectangle 71">
              <a:extLst>
                <a:ext uri="{FF2B5EF4-FFF2-40B4-BE49-F238E27FC236}">
                  <a16:creationId xmlns:a16="http://schemas.microsoft.com/office/drawing/2014/main" id="{9A1EB46F-0184-4E51-BDC0-11C4A4A34765}"/>
                </a:ext>
              </a:extLst>
            </p:cNvPr>
            <p:cNvSpPr>
              <a:spLocks noChangeArrowheads="1"/>
            </p:cNvSpPr>
            <p:nvPr/>
          </p:nvSpPr>
          <p:spPr bwMode="auto">
            <a:xfrm>
              <a:off x="2002" y="3490"/>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37</a:t>
              </a:r>
            </a:p>
          </p:txBody>
        </p:sp>
        <p:sp>
          <p:nvSpPr>
            <p:cNvPr id="71" name="Rectangle 72">
              <a:extLst>
                <a:ext uri="{FF2B5EF4-FFF2-40B4-BE49-F238E27FC236}">
                  <a16:creationId xmlns:a16="http://schemas.microsoft.com/office/drawing/2014/main" id="{71F57D74-C0FE-46ED-943D-A378CAB7C6DA}"/>
                </a:ext>
              </a:extLst>
            </p:cNvPr>
            <p:cNvSpPr>
              <a:spLocks noChangeArrowheads="1"/>
            </p:cNvSpPr>
            <p:nvPr/>
          </p:nvSpPr>
          <p:spPr bwMode="auto">
            <a:xfrm>
              <a:off x="2184" y="3489"/>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38</a:t>
              </a:r>
            </a:p>
          </p:txBody>
        </p:sp>
        <p:sp>
          <p:nvSpPr>
            <p:cNvPr id="72" name="Rectangle 73">
              <a:extLst>
                <a:ext uri="{FF2B5EF4-FFF2-40B4-BE49-F238E27FC236}">
                  <a16:creationId xmlns:a16="http://schemas.microsoft.com/office/drawing/2014/main" id="{0EB158D2-062F-4BA3-90E8-43C57D786F9C}"/>
                </a:ext>
              </a:extLst>
            </p:cNvPr>
            <p:cNvSpPr>
              <a:spLocks noChangeArrowheads="1"/>
            </p:cNvSpPr>
            <p:nvPr/>
          </p:nvSpPr>
          <p:spPr bwMode="auto">
            <a:xfrm>
              <a:off x="2366" y="3488"/>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39</a:t>
              </a:r>
            </a:p>
          </p:txBody>
        </p:sp>
        <p:sp>
          <p:nvSpPr>
            <p:cNvPr id="73" name="Rectangle 74">
              <a:extLst>
                <a:ext uri="{FF2B5EF4-FFF2-40B4-BE49-F238E27FC236}">
                  <a16:creationId xmlns:a16="http://schemas.microsoft.com/office/drawing/2014/main" id="{DC39DAD8-1713-420D-BD1D-F767DF48BFAD}"/>
                </a:ext>
              </a:extLst>
            </p:cNvPr>
            <p:cNvSpPr>
              <a:spLocks noChangeArrowheads="1"/>
            </p:cNvSpPr>
            <p:nvPr/>
          </p:nvSpPr>
          <p:spPr bwMode="auto">
            <a:xfrm>
              <a:off x="2548" y="3487"/>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40</a:t>
              </a:r>
            </a:p>
          </p:txBody>
        </p:sp>
        <p:sp>
          <p:nvSpPr>
            <p:cNvPr id="74" name="Rectangle 75">
              <a:extLst>
                <a:ext uri="{FF2B5EF4-FFF2-40B4-BE49-F238E27FC236}">
                  <a16:creationId xmlns:a16="http://schemas.microsoft.com/office/drawing/2014/main" id="{87CBC09B-8507-4F25-9256-FABEDC7AAA27}"/>
                </a:ext>
              </a:extLst>
            </p:cNvPr>
            <p:cNvSpPr>
              <a:spLocks noChangeArrowheads="1"/>
            </p:cNvSpPr>
            <p:nvPr/>
          </p:nvSpPr>
          <p:spPr bwMode="auto">
            <a:xfrm>
              <a:off x="2730" y="3486"/>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41</a:t>
              </a:r>
            </a:p>
          </p:txBody>
        </p:sp>
        <p:sp>
          <p:nvSpPr>
            <p:cNvPr id="75" name="Rectangle 76">
              <a:extLst>
                <a:ext uri="{FF2B5EF4-FFF2-40B4-BE49-F238E27FC236}">
                  <a16:creationId xmlns:a16="http://schemas.microsoft.com/office/drawing/2014/main" id="{1DD7240F-F00B-48E9-AE9E-5C580830C98E}"/>
                </a:ext>
              </a:extLst>
            </p:cNvPr>
            <p:cNvSpPr>
              <a:spLocks noChangeArrowheads="1"/>
            </p:cNvSpPr>
            <p:nvPr/>
          </p:nvSpPr>
          <p:spPr bwMode="auto">
            <a:xfrm>
              <a:off x="2912" y="3485"/>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42</a:t>
              </a:r>
            </a:p>
          </p:txBody>
        </p:sp>
        <p:sp>
          <p:nvSpPr>
            <p:cNvPr id="76" name="Rectangle 77">
              <a:extLst>
                <a:ext uri="{FF2B5EF4-FFF2-40B4-BE49-F238E27FC236}">
                  <a16:creationId xmlns:a16="http://schemas.microsoft.com/office/drawing/2014/main" id="{966520E8-910F-4815-9588-B51A5A645B16}"/>
                </a:ext>
              </a:extLst>
            </p:cNvPr>
            <p:cNvSpPr>
              <a:spLocks noChangeArrowheads="1"/>
            </p:cNvSpPr>
            <p:nvPr/>
          </p:nvSpPr>
          <p:spPr bwMode="auto">
            <a:xfrm>
              <a:off x="3094" y="3484"/>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43</a:t>
              </a:r>
            </a:p>
          </p:txBody>
        </p:sp>
        <p:sp>
          <p:nvSpPr>
            <p:cNvPr id="77" name="Rectangle 78">
              <a:extLst>
                <a:ext uri="{FF2B5EF4-FFF2-40B4-BE49-F238E27FC236}">
                  <a16:creationId xmlns:a16="http://schemas.microsoft.com/office/drawing/2014/main" id="{79630C25-0AAC-4887-A6AC-DBEAF914DBDF}"/>
                </a:ext>
              </a:extLst>
            </p:cNvPr>
            <p:cNvSpPr>
              <a:spLocks noChangeArrowheads="1"/>
            </p:cNvSpPr>
            <p:nvPr/>
          </p:nvSpPr>
          <p:spPr bwMode="auto">
            <a:xfrm>
              <a:off x="3276" y="3483"/>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44</a:t>
              </a:r>
            </a:p>
          </p:txBody>
        </p:sp>
        <p:sp>
          <p:nvSpPr>
            <p:cNvPr id="78" name="Rectangle 79">
              <a:extLst>
                <a:ext uri="{FF2B5EF4-FFF2-40B4-BE49-F238E27FC236}">
                  <a16:creationId xmlns:a16="http://schemas.microsoft.com/office/drawing/2014/main" id="{C74A1AFA-EE7F-49ED-8B7E-953FC73D4AFF}"/>
                </a:ext>
              </a:extLst>
            </p:cNvPr>
            <p:cNvSpPr>
              <a:spLocks noChangeArrowheads="1"/>
            </p:cNvSpPr>
            <p:nvPr/>
          </p:nvSpPr>
          <p:spPr bwMode="auto">
            <a:xfrm>
              <a:off x="3458" y="3482"/>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45</a:t>
              </a:r>
            </a:p>
          </p:txBody>
        </p:sp>
        <p:sp>
          <p:nvSpPr>
            <p:cNvPr id="79" name="Rectangle 80">
              <a:extLst>
                <a:ext uri="{FF2B5EF4-FFF2-40B4-BE49-F238E27FC236}">
                  <a16:creationId xmlns:a16="http://schemas.microsoft.com/office/drawing/2014/main" id="{3AE13434-EE26-438A-9E1A-03FAE38C3107}"/>
                </a:ext>
              </a:extLst>
            </p:cNvPr>
            <p:cNvSpPr>
              <a:spLocks noChangeArrowheads="1"/>
            </p:cNvSpPr>
            <p:nvPr/>
          </p:nvSpPr>
          <p:spPr bwMode="auto">
            <a:xfrm>
              <a:off x="3640" y="3481"/>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46</a:t>
              </a:r>
            </a:p>
          </p:txBody>
        </p:sp>
        <p:sp>
          <p:nvSpPr>
            <p:cNvPr id="80" name="Rectangle 81">
              <a:extLst>
                <a:ext uri="{FF2B5EF4-FFF2-40B4-BE49-F238E27FC236}">
                  <a16:creationId xmlns:a16="http://schemas.microsoft.com/office/drawing/2014/main" id="{1F75E18A-ADF9-448D-8CC5-FD975F854DB1}"/>
                </a:ext>
              </a:extLst>
            </p:cNvPr>
            <p:cNvSpPr>
              <a:spLocks noChangeArrowheads="1"/>
            </p:cNvSpPr>
            <p:nvPr/>
          </p:nvSpPr>
          <p:spPr bwMode="auto">
            <a:xfrm>
              <a:off x="3822" y="3480"/>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47</a:t>
              </a:r>
            </a:p>
          </p:txBody>
        </p:sp>
        <p:sp>
          <p:nvSpPr>
            <p:cNvPr id="81" name="Rectangle 82">
              <a:extLst>
                <a:ext uri="{FF2B5EF4-FFF2-40B4-BE49-F238E27FC236}">
                  <a16:creationId xmlns:a16="http://schemas.microsoft.com/office/drawing/2014/main" id="{128837C4-87E4-4386-BA3E-DD8D25DA12D1}"/>
                </a:ext>
              </a:extLst>
            </p:cNvPr>
            <p:cNvSpPr>
              <a:spLocks noChangeArrowheads="1"/>
            </p:cNvSpPr>
            <p:nvPr/>
          </p:nvSpPr>
          <p:spPr bwMode="auto">
            <a:xfrm>
              <a:off x="4004" y="3479"/>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48</a:t>
              </a:r>
            </a:p>
          </p:txBody>
        </p:sp>
        <p:sp>
          <p:nvSpPr>
            <p:cNvPr id="82" name="Rectangle 83">
              <a:extLst>
                <a:ext uri="{FF2B5EF4-FFF2-40B4-BE49-F238E27FC236}">
                  <a16:creationId xmlns:a16="http://schemas.microsoft.com/office/drawing/2014/main" id="{148B774F-B633-494C-A29D-1E87550C79CD}"/>
                </a:ext>
              </a:extLst>
            </p:cNvPr>
            <p:cNvSpPr>
              <a:spLocks noChangeArrowheads="1"/>
            </p:cNvSpPr>
            <p:nvPr/>
          </p:nvSpPr>
          <p:spPr bwMode="auto">
            <a:xfrm>
              <a:off x="4186" y="3478"/>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49</a:t>
              </a:r>
            </a:p>
          </p:txBody>
        </p:sp>
        <p:sp>
          <p:nvSpPr>
            <p:cNvPr id="83" name="Rectangle 84">
              <a:extLst>
                <a:ext uri="{FF2B5EF4-FFF2-40B4-BE49-F238E27FC236}">
                  <a16:creationId xmlns:a16="http://schemas.microsoft.com/office/drawing/2014/main" id="{A796E8E1-629A-4883-99F4-31DCB5850810}"/>
                </a:ext>
              </a:extLst>
            </p:cNvPr>
            <p:cNvSpPr>
              <a:spLocks noChangeArrowheads="1"/>
            </p:cNvSpPr>
            <p:nvPr/>
          </p:nvSpPr>
          <p:spPr bwMode="auto">
            <a:xfrm>
              <a:off x="4368" y="3477"/>
              <a:ext cx="136" cy="181"/>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50</a:t>
              </a:r>
            </a:p>
          </p:txBody>
        </p:sp>
        <p:sp>
          <p:nvSpPr>
            <p:cNvPr id="84" name="Rectangle 85">
              <a:extLst>
                <a:ext uri="{FF2B5EF4-FFF2-40B4-BE49-F238E27FC236}">
                  <a16:creationId xmlns:a16="http://schemas.microsoft.com/office/drawing/2014/main" id="{8B5A00B2-622F-48C1-BDE3-3B947E43003F}"/>
                </a:ext>
              </a:extLst>
            </p:cNvPr>
            <p:cNvSpPr>
              <a:spLocks noChangeArrowheads="1"/>
            </p:cNvSpPr>
            <p:nvPr/>
          </p:nvSpPr>
          <p:spPr bwMode="auto">
            <a:xfrm>
              <a:off x="4550" y="3476"/>
              <a:ext cx="136" cy="181"/>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51</a:t>
              </a:r>
            </a:p>
          </p:txBody>
        </p:sp>
        <p:sp>
          <p:nvSpPr>
            <p:cNvPr id="85" name="Rectangle 86">
              <a:extLst>
                <a:ext uri="{FF2B5EF4-FFF2-40B4-BE49-F238E27FC236}">
                  <a16:creationId xmlns:a16="http://schemas.microsoft.com/office/drawing/2014/main" id="{1C7F3BC9-F917-4E77-ACBB-FDD8D3072D42}"/>
                </a:ext>
              </a:extLst>
            </p:cNvPr>
            <p:cNvSpPr>
              <a:spLocks noChangeArrowheads="1"/>
            </p:cNvSpPr>
            <p:nvPr/>
          </p:nvSpPr>
          <p:spPr bwMode="auto">
            <a:xfrm>
              <a:off x="4732" y="3475"/>
              <a:ext cx="136" cy="181"/>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52</a:t>
              </a:r>
            </a:p>
          </p:txBody>
        </p:sp>
        <p:sp>
          <p:nvSpPr>
            <p:cNvPr id="86" name="Rectangle 87">
              <a:extLst>
                <a:ext uri="{FF2B5EF4-FFF2-40B4-BE49-F238E27FC236}">
                  <a16:creationId xmlns:a16="http://schemas.microsoft.com/office/drawing/2014/main" id="{54D6BFDC-B1B7-4DE6-A448-C8CDAD41B174}"/>
                </a:ext>
              </a:extLst>
            </p:cNvPr>
            <p:cNvSpPr>
              <a:spLocks noChangeArrowheads="1"/>
            </p:cNvSpPr>
            <p:nvPr/>
          </p:nvSpPr>
          <p:spPr bwMode="auto">
            <a:xfrm>
              <a:off x="4914" y="3474"/>
              <a:ext cx="136" cy="181"/>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53</a:t>
              </a:r>
            </a:p>
          </p:txBody>
        </p:sp>
        <p:sp>
          <p:nvSpPr>
            <p:cNvPr id="87" name="Rectangle 88">
              <a:extLst>
                <a:ext uri="{FF2B5EF4-FFF2-40B4-BE49-F238E27FC236}">
                  <a16:creationId xmlns:a16="http://schemas.microsoft.com/office/drawing/2014/main" id="{83BDB2BD-FC36-45BC-A2EB-241B994955D4}"/>
                </a:ext>
              </a:extLst>
            </p:cNvPr>
            <p:cNvSpPr>
              <a:spLocks noChangeArrowheads="1"/>
            </p:cNvSpPr>
            <p:nvPr/>
          </p:nvSpPr>
          <p:spPr bwMode="auto">
            <a:xfrm>
              <a:off x="5096" y="3473"/>
              <a:ext cx="136" cy="181"/>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54</a:t>
              </a:r>
            </a:p>
          </p:txBody>
        </p:sp>
        <p:sp>
          <p:nvSpPr>
            <p:cNvPr id="88" name="Rectangle 89">
              <a:extLst>
                <a:ext uri="{FF2B5EF4-FFF2-40B4-BE49-F238E27FC236}">
                  <a16:creationId xmlns:a16="http://schemas.microsoft.com/office/drawing/2014/main" id="{C03A30CB-67D2-4A05-ABD2-95900D2796DE}"/>
                </a:ext>
              </a:extLst>
            </p:cNvPr>
            <p:cNvSpPr>
              <a:spLocks noChangeArrowheads="1"/>
            </p:cNvSpPr>
            <p:nvPr/>
          </p:nvSpPr>
          <p:spPr bwMode="auto">
            <a:xfrm>
              <a:off x="5278" y="3472"/>
              <a:ext cx="136" cy="181"/>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55</a:t>
              </a:r>
            </a:p>
          </p:txBody>
        </p:sp>
        <p:sp>
          <p:nvSpPr>
            <p:cNvPr id="89" name="Rectangle 90">
              <a:extLst>
                <a:ext uri="{FF2B5EF4-FFF2-40B4-BE49-F238E27FC236}">
                  <a16:creationId xmlns:a16="http://schemas.microsoft.com/office/drawing/2014/main" id="{A5D97C66-553F-49B3-8214-505FACA85D2B}"/>
                </a:ext>
              </a:extLst>
            </p:cNvPr>
            <p:cNvSpPr>
              <a:spLocks noChangeArrowheads="1"/>
            </p:cNvSpPr>
            <p:nvPr/>
          </p:nvSpPr>
          <p:spPr bwMode="auto">
            <a:xfrm>
              <a:off x="5455" y="3472"/>
              <a:ext cx="136" cy="181"/>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56</a:t>
              </a:r>
            </a:p>
          </p:txBody>
        </p:sp>
        <p:sp>
          <p:nvSpPr>
            <p:cNvPr id="90" name="Line 91">
              <a:extLst>
                <a:ext uri="{FF2B5EF4-FFF2-40B4-BE49-F238E27FC236}">
                  <a16:creationId xmlns:a16="http://schemas.microsoft.com/office/drawing/2014/main" id="{F9C1A535-1D4B-455B-B161-3D6F9AC5BEBB}"/>
                </a:ext>
              </a:extLst>
            </p:cNvPr>
            <p:cNvSpPr>
              <a:spLocks noChangeShapeType="1"/>
            </p:cNvSpPr>
            <p:nvPr/>
          </p:nvSpPr>
          <p:spPr bwMode="auto">
            <a:xfrm flipH="1" flipV="1">
              <a:off x="1140" y="3691"/>
              <a:ext cx="6" cy="322"/>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1" name="Line 92">
              <a:extLst>
                <a:ext uri="{FF2B5EF4-FFF2-40B4-BE49-F238E27FC236}">
                  <a16:creationId xmlns:a16="http://schemas.microsoft.com/office/drawing/2014/main" id="{504AC22C-A74A-40A0-9EF2-373677812417}"/>
                </a:ext>
              </a:extLst>
            </p:cNvPr>
            <p:cNvSpPr>
              <a:spLocks noChangeShapeType="1"/>
            </p:cNvSpPr>
            <p:nvPr/>
          </p:nvSpPr>
          <p:spPr bwMode="auto">
            <a:xfrm>
              <a:off x="1071" y="2961"/>
              <a:ext cx="5" cy="855"/>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2" name="Text Box 93">
              <a:extLst>
                <a:ext uri="{FF2B5EF4-FFF2-40B4-BE49-F238E27FC236}">
                  <a16:creationId xmlns:a16="http://schemas.microsoft.com/office/drawing/2014/main" id="{B34EBB4E-A809-4677-BA8D-7154A25B336C}"/>
                </a:ext>
              </a:extLst>
            </p:cNvPr>
            <p:cNvSpPr txBox="1">
              <a:spLocks noChangeArrowheads="1"/>
            </p:cNvSpPr>
            <p:nvPr/>
          </p:nvSpPr>
          <p:spPr bwMode="auto">
            <a:xfrm>
              <a:off x="4096" y="2704"/>
              <a:ext cx="500" cy="288"/>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前沿</a:t>
              </a:r>
            </a:p>
          </p:txBody>
        </p:sp>
        <p:sp>
          <p:nvSpPr>
            <p:cNvPr id="93" name="Text Box 94">
              <a:extLst>
                <a:ext uri="{FF2B5EF4-FFF2-40B4-BE49-F238E27FC236}">
                  <a16:creationId xmlns:a16="http://schemas.microsoft.com/office/drawing/2014/main" id="{7859F016-634D-47B1-B2C1-F87E4CCD7BFE}"/>
                </a:ext>
              </a:extLst>
            </p:cNvPr>
            <p:cNvSpPr txBox="1">
              <a:spLocks noChangeArrowheads="1"/>
            </p:cNvSpPr>
            <p:nvPr/>
          </p:nvSpPr>
          <p:spPr bwMode="auto">
            <a:xfrm>
              <a:off x="832" y="2704"/>
              <a:ext cx="500" cy="288"/>
            </a:xfrm>
            <a:prstGeom prst="rect">
              <a:avLst/>
            </a:prstGeom>
            <a:solidFill>
              <a:srgbClr val="A9BD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后沿</a:t>
              </a:r>
            </a:p>
          </p:txBody>
        </p:sp>
        <p:sp>
          <p:nvSpPr>
            <p:cNvPr id="94" name="Line 95">
              <a:extLst>
                <a:ext uri="{FF2B5EF4-FFF2-40B4-BE49-F238E27FC236}">
                  <a16:creationId xmlns:a16="http://schemas.microsoft.com/office/drawing/2014/main" id="{34BCE036-A62A-4DD6-BBEE-58AF311FB340}"/>
                </a:ext>
              </a:extLst>
            </p:cNvPr>
            <p:cNvSpPr>
              <a:spLocks noChangeShapeType="1"/>
            </p:cNvSpPr>
            <p:nvPr/>
          </p:nvSpPr>
          <p:spPr bwMode="auto">
            <a:xfrm>
              <a:off x="4345" y="2952"/>
              <a:ext cx="5" cy="855"/>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5" name="Text Box 96">
              <a:extLst>
                <a:ext uri="{FF2B5EF4-FFF2-40B4-BE49-F238E27FC236}">
                  <a16:creationId xmlns:a16="http://schemas.microsoft.com/office/drawing/2014/main" id="{6EBF1EF3-0DB7-44B6-91F0-0F7873476335}"/>
                </a:ext>
              </a:extLst>
            </p:cNvPr>
            <p:cNvSpPr txBox="1">
              <a:spLocks noChangeArrowheads="1"/>
            </p:cNvSpPr>
            <p:nvPr/>
          </p:nvSpPr>
          <p:spPr bwMode="auto">
            <a:xfrm>
              <a:off x="1282" y="2936"/>
              <a:ext cx="4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rPr>
                <a:t>前移</a:t>
              </a:r>
            </a:p>
          </p:txBody>
        </p:sp>
        <p:sp>
          <p:nvSpPr>
            <p:cNvPr id="96" name="Line 97">
              <a:extLst>
                <a:ext uri="{FF2B5EF4-FFF2-40B4-BE49-F238E27FC236}">
                  <a16:creationId xmlns:a16="http://schemas.microsoft.com/office/drawing/2014/main" id="{B429D77C-F16D-400B-BC45-F395E69FB063}"/>
                </a:ext>
              </a:extLst>
            </p:cNvPr>
            <p:cNvSpPr>
              <a:spLocks noChangeShapeType="1"/>
            </p:cNvSpPr>
            <p:nvPr/>
          </p:nvSpPr>
          <p:spPr bwMode="auto">
            <a:xfrm flipH="1" flipV="1">
              <a:off x="4604" y="3702"/>
              <a:ext cx="6" cy="322"/>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7" name="Line 98">
              <a:extLst>
                <a:ext uri="{FF2B5EF4-FFF2-40B4-BE49-F238E27FC236}">
                  <a16:creationId xmlns:a16="http://schemas.microsoft.com/office/drawing/2014/main" id="{A2CCABFE-0B26-4E30-927F-0895D4BC983E}"/>
                </a:ext>
              </a:extLst>
            </p:cNvPr>
            <p:cNvSpPr>
              <a:spLocks noChangeShapeType="1"/>
            </p:cNvSpPr>
            <p:nvPr/>
          </p:nvSpPr>
          <p:spPr bwMode="auto">
            <a:xfrm flipH="1" flipV="1">
              <a:off x="4422" y="3702"/>
              <a:ext cx="6" cy="322"/>
            </a:xfrm>
            <a:prstGeom prst="line">
              <a:avLst/>
            </a:prstGeom>
            <a:noFill/>
            <a:ln w="38100">
              <a:solidFill>
                <a:srgbClr val="D2AAD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98" name="Text Box 99">
              <a:extLst>
                <a:ext uri="{FF2B5EF4-FFF2-40B4-BE49-F238E27FC236}">
                  <a16:creationId xmlns:a16="http://schemas.microsoft.com/office/drawing/2014/main" id="{9C561D36-C723-4397-9D3E-EF7A87F9E8B3}"/>
                </a:ext>
              </a:extLst>
            </p:cNvPr>
            <p:cNvSpPr txBox="1">
              <a:spLocks noChangeArrowheads="1"/>
            </p:cNvSpPr>
            <p:nvPr/>
          </p:nvSpPr>
          <p:spPr bwMode="auto">
            <a:xfrm>
              <a:off x="1156" y="3884"/>
              <a:ext cx="281"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rPr>
                <a:t>P</a:t>
              </a:r>
              <a:r>
                <a:rPr kumimoji="0" lang="en-US" altLang="zh-CN" sz="2000" b="0" i="0" u="none" strike="noStrike" kern="0" cap="none" spc="0" normalizeH="0" baseline="-25000" noProof="0">
                  <a:ln>
                    <a:noFill/>
                  </a:ln>
                  <a:solidFill>
                    <a:srgbClr val="000000"/>
                  </a:solidFill>
                  <a:effectLst/>
                  <a:uLnTx/>
                  <a:uFillTx/>
                </a:rPr>
                <a:t>1</a:t>
              </a:r>
            </a:p>
          </p:txBody>
        </p:sp>
        <p:sp>
          <p:nvSpPr>
            <p:cNvPr id="99" name="Text Box 100">
              <a:extLst>
                <a:ext uri="{FF2B5EF4-FFF2-40B4-BE49-F238E27FC236}">
                  <a16:creationId xmlns:a16="http://schemas.microsoft.com/office/drawing/2014/main" id="{AB1E2128-7F9B-432C-86E7-DF836F92A41C}"/>
                </a:ext>
              </a:extLst>
            </p:cNvPr>
            <p:cNvSpPr txBox="1">
              <a:spLocks noChangeArrowheads="1"/>
            </p:cNvSpPr>
            <p:nvPr/>
          </p:nvSpPr>
          <p:spPr bwMode="auto">
            <a:xfrm>
              <a:off x="4150" y="3838"/>
              <a:ext cx="281"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rPr>
                <a:t>P</a:t>
              </a:r>
              <a:r>
                <a:rPr kumimoji="0" lang="en-US" altLang="zh-CN" sz="2000" b="0" i="0" u="none" strike="noStrike" kern="0" cap="none" spc="0" normalizeH="0" baseline="-25000" noProof="0">
                  <a:ln>
                    <a:noFill/>
                  </a:ln>
                  <a:solidFill>
                    <a:srgbClr val="000000"/>
                  </a:solidFill>
                  <a:effectLst/>
                  <a:uLnTx/>
                  <a:uFillTx/>
                </a:rPr>
                <a:t>3</a:t>
              </a:r>
            </a:p>
          </p:txBody>
        </p:sp>
        <p:sp>
          <p:nvSpPr>
            <p:cNvPr id="100" name="Text Box 101">
              <a:extLst>
                <a:ext uri="{FF2B5EF4-FFF2-40B4-BE49-F238E27FC236}">
                  <a16:creationId xmlns:a16="http://schemas.microsoft.com/office/drawing/2014/main" id="{A874A6C8-A6C3-4B45-801D-7C908D6A1B7B}"/>
                </a:ext>
              </a:extLst>
            </p:cNvPr>
            <p:cNvSpPr txBox="1">
              <a:spLocks noChangeArrowheads="1"/>
            </p:cNvSpPr>
            <p:nvPr/>
          </p:nvSpPr>
          <p:spPr bwMode="auto">
            <a:xfrm>
              <a:off x="4649" y="3838"/>
              <a:ext cx="281"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000000"/>
                  </a:solidFill>
                  <a:effectLst/>
                  <a:uLnTx/>
                  <a:uFillTx/>
                </a:rPr>
                <a:t>P</a:t>
              </a:r>
              <a:r>
                <a:rPr kumimoji="0" lang="en-US" altLang="zh-CN" sz="2000" b="0" i="0" u="none" strike="noStrike" kern="0" cap="none" spc="0" normalizeH="0" baseline="-25000" noProof="0">
                  <a:ln>
                    <a:noFill/>
                  </a:ln>
                  <a:solidFill>
                    <a:srgbClr val="000000"/>
                  </a:solidFill>
                  <a:effectLst/>
                  <a:uLnTx/>
                  <a:uFillTx/>
                </a:rPr>
                <a:t>2</a:t>
              </a:r>
            </a:p>
          </p:txBody>
        </p:sp>
      </p:grpSp>
      <p:sp>
        <p:nvSpPr>
          <p:cNvPr id="101" name="Rectangle 102">
            <a:extLst>
              <a:ext uri="{FF2B5EF4-FFF2-40B4-BE49-F238E27FC236}">
                <a16:creationId xmlns:a16="http://schemas.microsoft.com/office/drawing/2014/main" id="{ED577299-439D-43F5-9F12-DEE5A6C10D7E}"/>
              </a:ext>
            </a:extLst>
          </p:cNvPr>
          <p:cNvSpPr>
            <a:spLocks noChangeArrowheads="1"/>
          </p:cNvSpPr>
          <p:nvPr/>
        </p:nvSpPr>
        <p:spPr bwMode="auto">
          <a:xfrm>
            <a:off x="1622131" y="2610346"/>
            <a:ext cx="5737225" cy="579438"/>
          </a:xfrm>
          <a:prstGeom prst="rect">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zh-CN" altLang="en-US" sz="3200">
                <a:solidFill>
                  <a:srgbClr val="000000"/>
                </a:solidFill>
                <a:latin typeface="Times New Roman" panose="02020603050405020304" pitchFamily="18" charset="0"/>
              </a:rPr>
              <a:t>确认时，应该满足：</a:t>
            </a:r>
            <a:r>
              <a:rPr kumimoji="0" lang="en-US" altLang="zh-CN" sz="3200">
                <a:solidFill>
                  <a:srgbClr val="000000"/>
                </a:solidFill>
                <a:latin typeface="Times New Roman" panose="02020603050405020304" pitchFamily="18" charset="0"/>
              </a:rPr>
              <a:t>K1+K2</a:t>
            </a:r>
            <a:r>
              <a:rPr kumimoji="0" lang="en-US" altLang="zh-CN" sz="3200">
                <a:solidFill>
                  <a:srgbClr val="000000"/>
                </a:solidFill>
                <a:latin typeface="宋体" panose="02010600030101010101" pitchFamily="2" charset="-122"/>
              </a:rPr>
              <a:t>≥</a:t>
            </a:r>
            <a:r>
              <a:rPr kumimoji="0" lang="en-US" altLang="zh-CN" sz="3200">
                <a:solidFill>
                  <a:srgbClr val="000000"/>
                </a:solidFill>
                <a:latin typeface="Times New Roman" panose="02020603050405020304" pitchFamily="18" charset="0"/>
              </a:rPr>
              <a:t>0</a:t>
            </a:r>
          </a:p>
        </p:txBody>
      </p:sp>
      <p:sp>
        <p:nvSpPr>
          <p:cNvPr id="102" name="Text Box 103">
            <a:extLst>
              <a:ext uri="{FF2B5EF4-FFF2-40B4-BE49-F238E27FC236}">
                <a16:creationId xmlns:a16="http://schemas.microsoft.com/office/drawing/2014/main" id="{5CC7BE0B-2CA2-4867-B5C3-1EE0C696B81B}"/>
              </a:ext>
            </a:extLst>
          </p:cNvPr>
          <p:cNvSpPr txBox="1">
            <a:spLocks noChangeArrowheads="1"/>
          </p:cNvSpPr>
          <p:nvPr/>
        </p:nvSpPr>
        <p:spPr bwMode="auto">
          <a:xfrm>
            <a:off x="3830343" y="6021884"/>
            <a:ext cx="2668588" cy="396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0" lang="zh-CN" altLang="en-US" sz="2000">
                <a:solidFill>
                  <a:srgbClr val="FF0000"/>
                </a:solidFill>
                <a:latin typeface="Times New Roman" panose="02020603050405020304" pitchFamily="18" charset="0"/>
                <a:ea typeface="黑体" panose="02010609060101010101" pitchFamily="49" charset="-122"/>
              </a:rPr>
              <a:t>可用窗口＝</a:t>
            </a:r>
            <a:r>
              <a:rPr kumimoji="0" lang="en-US" altLang="zh-CN" sz="2000">
                <a:solidFill>
                  <a:srgbClr val="FF0000"/>
                </a:solidFill>
                <a:latin typeface="Times New Roman" panose="02020603050405020304" pitchFamily="18" charset="0"/>
                <a:ea typeface="黑体" panose="02010609060101010101" pitchFamily="49" charset="-122"/>
              </a:rPr>
              <a:t>p</a:t>
            </a:r>
            <a:r>
              <a:rPr kumimoji="0" lang="en-US" altLang="zh-CN" sz="2000" baseline="-25000">
                <a:solidFill>
                  <a:srgbClr val="FF0000"/>
                </a:solidFill>
                <a:latin typeface="Times New Roman" panose="02020603050405020304" pitchFamily="18" charset="0"/>
                <a:ea typeface="黑体" panose="02010609060101010101" pitchFamily="49" charset="-122"/>
              </a:rPr>
              <a:t>3 </a:t>
            </a:r>
            <a:r>
              <a:rPr kumimoji="0" lang="zh-CN" altLang="en-US" sz="2000">
                <a:solidFill>
                  <a:srgbClr val="FF0000"/>
                </a:solidFill>
                <a:latin typeface="Times New Roman" panose="02020603050405020304" pitchFamily="18" charset="0"/>
                <a:ea typeface="黑体" panose="02010609060101010101" pitchFamily="49" charset="-122"/>
              </a:rPr>
              <a:t>－ </a:t>
            </a:r>
            <a:r>
              <a:rPr kumimoji="0" lang="en-US" altLang="zh-CN" sz="2000">
                <a:solidFill>
                  <a:srgbClr val="FF0000"/>
                </a:solidFill>
                <a:latin typeface="Times New Roman" panose="02020603050405020304" pitchFamily="18" charset="0"/>
                <a:ea typeface="黑体" panose="02010609060101010101" pitchFamily="49" charset="-122"/>
              </a:rPr>
              <a:t>p</a:t>
            </a:r>
            <a:r>
              <a:rPr kumimoji="0" lang="en-US" altLang="zh-CN" sz="2000" baseline="-25000">
                <a:solidFill>
                  <a:srgbClr val="FF0000"/>
                </a:solidFill>
                <a:latin typeface="Times New Roman" panose="02020603050405020304" pitchFamily="18" charset="0"/>
                <a:ea typeface="黑体" panose="02010609060101010101" pitchFamily="49" charset="-122"/>
              </a:rPr>
              <a:t>2</a:t>
            </a:r>
            <a:r>
              <a:rPr kumimoji="0" lang="en-US" altLang="zh-CN" sz="2000">
                <a:solidFill>
                  <a:srgbClr val="FF0000"/>
                </a:solidFill>
                <a:latin typeface="Times New Roman" panose="02020603050405020304" pitchFamily="18" charset="0"/>
                <a:ea typeface="黑体" panose="02010609060101010101" pitchFamily="49" charset="-122"/>
              </a:rPr>
              <a:t>= ?</a:t>
            </a:r>
            <a:r>
              <a:rPr kumimoji="0" lang="en-US" altLang="zh-CN" sz="2000" b="0">
                <a:solidFill>
                  <a:srgbClr val="000000"/>
                </a:solidFill>
                <a:latin typeface="Times New Roman" panose="02020603050405020304" pitchFamily="18" charset="0"/>
                <a:ea typeface="黑体" panose="02010609060101010101" pitchFamily="49" charset="-122"/>
              </a:rPr>
              <a:t> </a:t>
            </a:r>
          </a:p>
        </p:txBody>
      </p:sp>
      <p:sp>
        <p:nvSpPr>
          <p:cNvPr id="103" name="矩形 102">
            <a:extLst>
              <a:ext uri="{FF2B5EF4-FFF2-40B4-BE49-F238E27FC236}">
                <a16:creationId xmlns:a16="http://schemas.microsoft.com/office/drawing/2014/main" id="{9438EB21-6F66-4C8C-9B93-28A2590B232F}"/>
              </a:ext>
            </a:extLst>
          </p:cNvPr>
          <p:cNvSpPr/>
          <p:nvPr/>
        </p:nvSpPr>
        <p:spPr>
          <a:xfrm>
            <a:off x="2134893" y="111410"/>
            <a:ext cx="4572000" cy="830997"/>
          </a:xfrm>
          <a:prstGeom prst="rect">
            <a:avLst/>
          </a:prstGeom>
        </p:spPr>
        <p:txBody>
          <a:bodyPr>
            <a:spAutoFit/>
          </a:bodyPr>
          <a:lstStyle/>
          <a:p>
            <a:r>
              <a:rPr lang="en-US" altLang="zh-CN" dirty="0"/>
              <a:t>TCP </a:t>
            </a:r>
            <a:r>
              <a:rPr lang="zh-CN" altLang="en-US" dirty="0"/>
              <a:t>标准强烈不赞成发送窗口前沿向后收缩</a:t>
            </a:r>
          </a:p>
        </p:txBody>
      </p:sp>
    </p:spTree>
    <p:extLst>
      <p:ext uri="{BB962C8B-B14F-4D97-AF65-F5344CB8AC3E}">
        <p14:creationId xmlns:p14="http://schemas.microsoft.com/office/powerpoint/2010/main" val="4041340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
                                        </p:tgtEl>
                                        <p:attrNameLst>
                                          <p:attrName>style.visibility</p:attrName>
                                        </p:attrNameLst>
                                      </p:cBhvr>
                                      <p:to>
                                        <p:strVal val="visible"/>
                                      </p:to>
                                    </p:set>
                                    <p:anim calcmode="lin" valueType="num">
                                      <p:cBhvr additive="base">
                                        <p:cTn id="13" dur="500" fill="hold"/>
                                        <p:tgtEl>
                                          <p:spTgt spid="52"/>
                                        </p:tgtEl>
                                        <p:attrNameLst>
                                          <p:attrName>ppt_x</p:attrName>
                                        </p:attrNameLst>
                                      </p:cBhvr>
                                      <p:tavLst>
                                        <p:tav tm="0">
                                          <p:val>
                                            <p:strVal val="#ppt_x"/>
                                          </p:val>
                                        </p:tav>
                                        <p:tav tm="100000">
                                          <p:val>
                                            <p:strVal val="#ppt_x"/>
                                          </p:val>
                                        </p:tav>
                                      </p:tavLst>
                                    </p:anim>
                                    <p:anim calcmode="lin" valueType="num">
                                      <p:cBhvr additive="base">
                                        <p:cTn id="14" dur="500" fill="hold"/>
                                        <p:tgtEl>
                                          <p:spTgt spid="52"/>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2" presetClass="entr" presetSubtype="8" fill="hold" nodeType="afterEffect">
                                  <p:stCondLst>
                                    <p:cond delay="3000"/>
                                  </p:stCondLst>
                                  <p:childTnLst>
                                    <p:set>
                                      <p:cBhvr>
                                        <p:cTn id="17" dur="1" fill="hold">
                                          <p:stCondLst>
                                            <p:cond delay="0"/>
                                          </p:stCondLst>
                                        </p:cTn>
                                        <p:tgtEl>
                                          <p:spTgt spid="45"/>
                                        </p:tgtEl>
                                        <p:attrNameLst>
                                          <p:attrName>style.visibility</p:attrName>
                                        </p:attrNameLst>
                                      </p:cBhvr>
                                      <p:to>
                                        <p:strVal val="visible"/>
                                      </p:to>
                                    </p:set>
                                    <p:animEffect transition="in" filter="wipe(left)">
                                      <p:cBhvr>
                                        <p:cTn id="18" dur="500"/>
                                        <p:tgtEl>
                                          <p:spTgt spid="45"/>
                                        </p:tgtEl>
                                      </p:cBhvr>
                                    </p:animEffect>
                                  </p:childTnLst>
                                </p:cTn>
                              </p:par>
                            </p:childTnLst>
                          </p:cTn>
                        </p:par>
                        <p:par>
                          <p:cTn id="19" fill="hold">
                            <p:stCondLst>
                              <p:cond delay="4000"/>
                            </p:stCondLst>
                            <p:childTnLst>
                              <p:par>
                                <p:cTn id="20" presetID="22" presetClass="entr" presetSubtype="2" repeatCount="2000" fill="hold" nodeType="after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right)">
                                      <p:cBhvr>
                                        <p:cTn id="22" dur="500"/>
                                        <p:tgtEl>
                                          <p:spTgt spid="47"/>
                                        </p:tgtEl>
                                      </p:cBhvr>
                                    </p:animEffect>
                                  </p:childTnLst>
                                </p:cTn>
                              </p:par>
                              <p:par>
                                <p:cTn id="23" presetID="22" presetClass="entr" presetSubtype="2" repeatCount="200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right)">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101"/>
                                        </p:tgtEl>
                                        <p:attrNameLst>
                                          <p:attrName>style.visibility</p:attrName>
                                        </p:attrNameLst>
                                      </p:cBhvr>
                                      <p:to>
                                        <p:strVal val="visible"/>
                                      </p:to>
                                    </p:set>
                                    <p:anim calcmode="lin" valueType="num">
                                      <p:cBhvr additive="base">
                                        <p:cTn id="30" dur="500" fill="hold"/>
                                        <p:tgtEl>
                                          <p:spTgt spid="101"/>
                                        </p:tgtEl>
                                        <p:attrNameLst>
                                          <p:attrName>ppt_x</p:attrName>
                                        </p:attrNameLst>
                                      </p:cBhvr>
                                      <p:tavLst>
                                        <p:tav tm="0">
                                          <p:val>
                                            <p:strVal val="#ppt_x"/>
                                          </p:val>
                                        </p:tav>
                                        <p:tav tm="100000">
                                          <p:val>
                                            <p:strVal val="#ppt_x"/>
                                          </p:val>
                                        </p:tav>
                                      </p:tavLst>
                                    </p:anim>
                                    <p:anim calcmode="lin" valueType="num">
                                      <p:cBhvr additive="base">
                                        <p:cTn id="31" dur="500" fill="hold"/>
                                        <p:tgtEl>
                                          <p:spTgt spid="101"/>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02">
                                            <p:txEl>
                                              <p:pRg st="0" end="0"/>
                                            </p:txEl>
                                          </p:spTgt>
                                        </p:tgtEl>
                                        <p:attrNameLst>
                                          <p:attrName>style.visibility</p:attrName>
                                        </p:attrNameLst>
                                      </p:cBhvr>
                                      <p:to>
                                        <p:strVal val="visible"/>
                                      </p:to>
                                    </p:set>
                                    <p:anim calcmode="lin" valueType="num">
                                      <p:cBhvr additive="base">
                                        <p:cTn id="36" dur="500" fill="hold"/>
                                        <p:tgtEl>
                                          <p:spTgt spid="102">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6" grpId="0"/>
      <p:bldP spid="101"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1669CA58-685B-4E6B-B6A1-3633E60008FB}"/>
              </a:ext>
            </a:extLst>
          </p:cNvPr>
          <p:cNvSpPr/>
          <p:nvPr/>
        </p:nvSpPr>
        <p:spPr>
          <a:xfrm>
            <a:off x="888682" y="1089767"/>
            <a:ext cx="48354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20000"/>
              </a:spcBef>
              <a:buClr>
                <a:srgbClr val="3333CC"/>
              </a:buClr>
              <a:buSzPct val="60000"/>
            </a:pPr>
            <a:r>
              <a:rPr kumimoji="0" lang="en-US" altLang="zh-CN" sz="3200" b="0" kern="0" dirty="0">
                <a:solidFill>
                  <a:srgbClr val="333399"/>
                </a:solidFill>
                <a:latin typeface="Arial"/>
                <a:ea typeface="黑体"/>
              </a:rPr>
              <a:t>5.</a:t>
            </a:r>
            <a:r>
              <a:rPr kumimoji="0" lang="zh-CN" altLang="en-US" sz="3200" b="0" kern="0" dirty="0">
                <a:solidFill>
                  <a:srgbClr val="333399"/>
                </a:solidFill>
                <a:latin typeface="Arial"/>
                <a:ea typeface="黑体"/>
              </a:rPr>
              <a:t>缓存与接收缓存的作用</a:t>
            </a:r>
          </a:p>
        </p:txBody>
      </p:sp>
      <p:sp>
        <p:nvSpPr>
          <p:cNvPr id="37" name="Rectangle 3">
            <a:extLst>
              <a:ext uri="{FF2B5EF4-FFF2-40B4-BE49-F238E27FC236}">
                <a16:creationId xmlns:a16="http://schemas.microsoft.com/office/drawing/2014/main" id="{15012C5C-102A-45E8-9CF1-90D3061D9B5E}"/>
              </a:ext>
            </a:extLst>
          </p:cNvPr>
          <p:cNvSpPr txBox="1">
            <a:spLocks noChangeArrowheads="1"/>
          </p:cNvSpPr>
          <p:nvPr/>
        </p:nvSpPr>
        <p:spPr bwMode="auto">
          <a:xfrm>
            <a:off x="1042988" y="17732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3200" b="0" i="0" u="none" strike="noStrike" kern="0" cap="none" spc="0" normalizeH="0" baseline="0" noProof="0" dirty="0">
                <a:ln>
                  <a:noFill/>
                </a:ln>
                <a:solidFill>
                  <a:srgbClr val="333399"/>
                </a:solidFill>
                <a:effectLst/>
                <a:uLnTx/>
                <a:uFillTx/>
                <a:latin typeface="Arial"/>
                <a:ea typeface="黑体"/>
                <a:cs typeface="+mn-cs"/>
              </a:rPr>
              <a:t>发送缓存用来暂时存放：</a:t>
            </a: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itchFamily="2" charset="2"/>
              <a:buChar char="n"/>
              <a:tabLst/>
              <a:defRPr/>
            </a:pPr>
            <a:r>
              <a:rPr kumimoji="0" lang="zh-CN" altLang="en-US" sz="2800" b="0" i="0" u="none" strike="noStrike" kern="0" cap="none" spc="0" normalizeH="0" baseline="0" noProof="0" dirty="0">
                <a:ln>
                  <a:noFill/>
                </a:ln>
                <a:solidFill>
                  <a:srgbClr val="000000"/>
                </a:solidFill>
                <a:effectLst/>
                <a:uLnTx/>
                <a:uFillTx/>
                <a:latin typeface="Tahoma" pitchFamily="34" charset="0"/>
                <a:ea typeface="宋体" pitchFamily="2" charset="-122"/>
              </a:rPr>
              <a:t> </a:t>
            </a:r>
            <a:r>
              <a:rPr kumimoji="0" lang="zh-CN" altLang="en-US" sz="2800" b="0" i="0" u="none" strike="noStrike" kern="0" cap="none" spc="0" normalizeH="0" baseline="0" noProof="0" dirty="0">
                <a:ln>
                  <a:noFill/>
                </a:ln>
                <a:solidFill>
                  <a:srgbClr val="3333CC"/>
                </a:solidFill>
                <a:effectLst/>
                <a:uLnTx/>
                <a:uFillTx/>
                <a:latin typeface="Arial" pitchFamily="34" charset="0"/>
                <a:ea typeface="黑体" pitchFamily="49" charset="-122"/>
              </a:rPr>
              <a:t>发送应用程序传送给发送方 </a:t>
            </a:r>
            <a:r>
              <a:rPr kumimoji="0" lang="en-US" altLang="zh-CN" sz="2800" b="0" i="0" u="none" strike="noStrike" kern="0" cap="none" spc="0" normalizeH="0" baseline="0" noProof="0" dirty="0">
                <a:ln>
                  <a:noFill/>
                </a:ln>
                <a:solidFill>
                  <a:srgbClr val="3333CC"/>
                </a:solidFill>
                <a:effectLst/>
                <a:uLnTx/>
                <a:uFillTx/>
                <a:latin typeface="Arial" pitchFamily="34" charset="0"/>
                <a:ea typeface="黑体" pitchFamily="49" charset="-122"/>
              </a:rPr>
              <a:t>TCP </a:t>
            </a:r>
            <a:r>
              <a:rPr kumimoji="0" lang="zh-CN" altLang="en-US" sz="2800" b="0" i="0" u="none" strike="noStrike" kern="0" cap="none" spc="0" normalizeH="0" baseline="0" noProof="0" dirty="0">
                <a:ln>
                  <a:noFill/>
                </a:ln>
                <a:solidFill>
                  <a:srgbClr val="3333CC"/>
                </a:solidFill>
                <a:effectLst/>
                <a:uLnTx/>
                <a:uFillTx/>
                <a:latin typeface="Arial" pitchFamily="34" charset="0"/>
                <a:ea typeface="黑体" pitchFamily="49" charset="-122"/>
              </a:rPr>
              <a:t>准备发送的数据；</a:t>
            </a: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itchFamily="2" charset="2"/>
              <a:buChar char="n"/>
              <a:tabLst/>
              <a:defRPr/>
            </a:pPr>
            <a:r>
              <a:rPr kumimoji="0" lang="zh-CN" altLang="en-US" sz="2800" b="0" i="0" u="none" strike="noStrike" kern="0" cap="none" spc="0" normalizeH="0" baseline="0" noProof="0" dirty="0">
                <a:ln>
                  <a:noFill/>
                </a:ln>
                <a:solidFill>
                  <a:srgbClr val="3333CC"/>
                </a:solidFill>
                <a:effectLst/>
                <a:uLnTx/>
                <a:uFillTx/>
                <a:latin typeface="Arial" pitchFamily="34" charset="0"/>
                <a:ea typeface="黑体" pitchFamily="49" charset="-122"/>
              </a:rPr>
              <a:t> </a:t>
            </a:r>
            <a:r>
              <a:rPr kumimoji="0" lang="en-US" altLang="zh-CN" sz="2800" b="0" i="0" u="none" strike="noStrike" kern="0" cap="none" spc="0" normalizeH="0" baseline="0" noProof="0" dirty="0">
                <a:ln>
                  <a:noFill/>
                </a:ln>
                <a:solidFill>
                  <a:srgbClr val="3333CC"/>
                </a:solidFill>
                <a:effectLst/>
                <a:uLnTx/>
                <a:uFillTx/>
                <a:latin typeface="Arial" pitchFamily="34" charset="0"/>
                <a:ea typeface="黑体" pitchFamily="49" charset="-122"/>
              </a:rPr>
              <a:t>TCP </a:t>
            </a:r>
            <a:r>
              <a:rPr kumimoji="0" lang="zh-CN" altLang="en-US" sz="2800" b="0" i="0" u="none" strike="noStrike" kern="0" cap="none" spc="0" normalizeH="0" baseline="0" noProof="0" dirty="0">
                <a:ln>
                  <a:noFill/>
                </a:ln>
                <a:solidFill>
                  <a:srgbClr val="3333CC"/>
                </a:solidFill>
                <a:effectLst/>
                <a:uLnTx/>
                <a:uFillTx/>
                <a:latin typeface="Arial" pitchFamily="34" charset="0"/>
                <a:ea typeface="黑体" pitchFamily="49" charset="-122"/>
              </a:rPr>
              <a:t>已发送出但尚未收到确认的数据。</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3200" b="0" i="0" u="none" strike="noStrike" kern="0" cap="none" spc="0" normalizeH="0" baseline="0" noProof="0" dirty="0">
                <a:ln>
                  <a:noFill/>
                </a:ln>
                <a:solidFill>
                  <a:srgbClr val="333399"/>
                </a:solidFill>
                <a:effectLst/>
                <a:uLnTx/>
                <a:uFillTx/>
                <a:latin typeface="Arial"/>
                <a:ea typeface="黑体"/>
                <a:cs typeface="+mn-cs"/>
              </a:rPr>
              <a:t>接收缓存用来暂时存放：</a:t>
            </a: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itchFamily="2" charset="2"/>
              <a:buChar char="n"/>
              <a:tabLst/>
              <a:defRPr/>
            </a:pPr>
            <a:r>
              <a:rPr kumimoji="0" lang="zh-CN" altLang="en-US" sz="2800" b="0" i="0" u="none" strike="noStrike" kern="0" cap="none" spc="0" normalizeH="0" baseline="0" noProof="0" dirty="0">
                <a:ln>
                  <a:noFill/>
                </a:ln>
                <a:solidFill>
                  <a:srgbClr val="000000"/>
                </a:solidFill>
                <a:effectLst/>
                <a:uLnTx/>
                <a:uFillTx/>
                <a:latin typeface="Tahoma" pitchFamily="34" charset="0"/>
                <a:ea typeface="宋体" pitchFamily="2" charset="-122"/>
              </a:rPr>
              <a:t> </a:t>
            </a:r>
            <a:r>
              <a:rPr kumimoji="0" lang="zh-CN" altLang="en-US" sz="2800" b="0" i="0" u="none" strike="noStrike" kern="0" cap="none" spc="0" normalizeH="0" baseline="0" noProof="0" dirty="0">
                <a:ln>
                  <a:noFill/>
                </a:ln>
                <a:solidFill>
                  <a:srgbClr val="3333CC"/>
                </a:solidFill>
                <a:effectLst/>
                <a:uLnTx/>
                <a:uFillTx/>
                <a:latin typeface="黑体" pitchFamily="49" charset="-122"/>
                <a:ea typeface="黑体" pitchFamily="49" charset="-122"/>
              </a:rPr>
              <a:t>按序到达的、但尚未被接收应用程序读取的数据；</a:t>
            </a: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itchFamily="2" charset="2"/>
              <a:buChar char="n"/>
              <a:tabLst/>
              <a:defRPr/>
            </a:pPr>
            <a:r>
              <a:rPr kumimoji="0" lang="zh-CN" altLang="en-US" sz="2800" b="0" i="0" u="none" strike="noStrike" kern="0" cap="none" spc="0" normalizeH="0" baseline="0" noProof="0" dirty="0">
                <a:ln>
                  <a:noFill/>
                </a:ln>
                <a:solidFill>
                  <a:srgbClr val="3333CC"/>
                </a:solidFill>
                <a:effectLst/>
                <a:uLnTx/>
                <a:uFillTx/>
                <a:latin typeface="黑体" pitchFamily="49" charset="-122"/>
                <a:ea typeface="黑体" pitchFamily="49" charset="-122"/>
              </a:rPr>
              <a:t> 不按序到达的数据。</a:t>
            </a:r>
            <a:r>
              <a:rPr kumimoji="0" lang="zh-CN" altLang="en-US" sz="2800" b="0" i="0" u="none" strike="noStrike" kern="0" cap="none" spc="0" normalizeH="0" baseline="0" noProof="0" dirty="0">
                <a:ln>
                  <a:noFill/>
                </a:ln>
                <a:solidFill>
                  <a:srgbClr val="000000"/>
                </a:solidFill>
                <a:effectLst/>
                <a:uLnTx/>
                <a:uFillTx/>
                <a:latin typeface="Tahoma" pitchFamily="34" charset="0"/>
                <a:ea typeface="宋体" pitchFamily="2" charset="-122"/>
              </a:rPr>
              <a:t> </a:t>
            </a:r>
          </a:p>
        </p:txBody>
      </p:sp>
    </p:spTree>
    <p:extLst>
      <p:ext uri="{BB962C8B-B14F-4D97-AF65-F5344CB8AC3E}">
        <p14:creationId xmlns:p14="http://schemas.microsoft.com/office/powerpoint/2010/main" val="1210745678"/>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5">
            <a:extLst>
              <a:ext uri="{FF2B5EF4-FFF2-40B4-BE49-F238E27FC236}">
                <a16:creationId xmlns:a16="http://schemas.microsoft.com/office/drawing/2014/main" id="{59BBABEF-1A89-466C-92C6-6D1D0209F0CE}"/>
              </a:ext>
            </a:extLst>
          </p:cNvPr>
          <p:cNvSpPr>
            <a:spLocks noChangeShapeType="1"/>
          </p:cNvSpPr>
          <p:nvPr/>
        </p:nvSpPr>
        <p:spPr bwMode="auto">
          <a:xfrm flipV="1">
            <a:off x="1976412" y="3603154"/>
            <a:ext cx="5235575" cy="0"/>
          </a:xfrm>
          <a:prstGeom prst="line">
            <a:avLst/>
          </a:prstGeom>
          <a:noFill/>
          <a:ln w="9525">
            <a:solidFill>
              <a:srgbClr val="00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 name="Text Box 6">
            <a:extLst>
              <a:ext uri="{FF2B5EF4-FFF2-40B4-BE49-F238E27FC236}">
                <a16:creationId xmlns:a16="http://schemas.microsoft.com/office/drawing/2014/main" id="{4EF2E983-05F9-4C5B-8055-281E4844D684}"/>
              </a:ext>
            </a:extLst>
          </p:cNvPr>
          <p:cNvSpPr txBox="1">
            <a:spLocks noChangeArrowheads="1"/>
          </p:cNvSpPr>
          <p:nvPr/>
        </p:nvSpPr>
        <p:spPr bwMode="auto">
          <a:xfrm>
            <a:off x="1063600" y="5373216"/>
            <a:ext cx="1708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0" lang="zh-CN" altLang="en-US" b="0">
                <a:solidFill>
                  <a:srgbClr val="3333CC"/>
                </a:solidFill>
                <a:ea typeface="黑体" pitchFamily="49" charset="-122"/>
              </a:rPr>
              <a:t>最后被确认</a:t>
            </a:r>
          </a:p>
          <a:p>
            <a:pPr algn="ctr" eaLnBrk="1" hangingPunct="1"/>
            <a:r>
              <a:rPr kumimoji="0" lang="zh-CN" altLang="en-US" b="0">
                <a:solidFill>
                  <a:srgbClr val="3333CC"/>
                </a:solidFill>
                <a:ea typeface="黑体" pitchFamily="49" charset="-122"/>
              </a:rPr>
              <a:t>的字节</a:t>
            </a:r>
          </a:p>
        </p:txBody>
      </p:sp>
      <p:sp>
        <p:nvSpPr>
          <p:cNvPr id="4" name="Rectangle 7">
            <a:extLst>
              <a:ext uri="{FF2B5EF4-FFF2-40B4-BE49-F238E27FC236}">
                <a16:creationId xmlns:a16="http://schemas.microsoft.com/office/drawing/2014/main" id="{7E9E0426-9BDD-4862-96CE-335F0DDF3776}"/>
              </a:ext>
            </a:extLst>
          </p:cNvPr>
          <p:cNvSpPr>
            <a:spLocks noChangeArrowheads="1"/>
          </p:cNvSpPr>
          <p:nvPr/>
        </p:nvSpPr>
        <p:spPr bwMode="auto">
          <a:xfrm>
            <a:off x="4918050" y="4414366"/>
            <a:ext cx="1611312" cy="534988"/>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kumimoji="0" lang="zh-CN" altLang="en-US" sz="1800" b="0">
              <a:solidFill>
                <a:srgbClr val="000000"/>
              </a:solidFill>
              <a:latin typeface="Arial"/>
            </a:endParaRPr>
          </a:p>
        </p:txBody>
      </p:sp>
      <p:sp>
        <p:nvSpPr>
          <p:cNvPr id="5" name="Oval 8">
            <a:extLst>
              <a:ext uri="{FF2B5EF4-FFF2-40B4-BE49-F238E27FC236}">
                <a16:creationId xmlns:a16="http://schemas.microsoft.com/office/drawing/2014/main" id="{6D700ABF-2E09-4C7E-8063-38B6056E2794}"/>
              </a:ext>
            </a:extLst>
          </p:cNvPr>
          <p:cNvSpPr>
            <a:spLocks noChangeArrowheads="1"/>
          </p:cNvSpPr>
          <p:nvPr/>
        </p:nvSpPr>
        <p:spPr bwMode="auto">
          <a:xfrm>
            <a:off x="3038450" y="1947391"/>
            <a:ext cx="2552700" cy="754063"/>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CC"/>
                </a:solidFill>
                <a:effectLst/>
                <a:uLnTx/>
                <a:uFillTx/>
                <a:latin typeface="Arial"/>
                <a:ea typeface="黑体"/>
              </a:rPr>
              <a:t>发送应用程序</a:t>
            </a:r>
          </a:p>
        </p:txBody>
      </p:sp>
      <p:sp>
        <p:nvSpPr>
          <p:cNvPr id="6" name="Line 9">
            <a:extLst>
              <a:ext uri="{FF2B5EF4-FFF2-40B4-BE49-F238E27FC236}">
                <a16:creationId xmlns:a16="http://schemas.microsoft.com/office/drawing/2014/main" id="{3476A2DE-EAE4-4D65-8BF8-8A4AB243E715}"/>
              </a:ext>
            </a:extLst>
          </p:cNvPr>
          <p:cNvSpPr>
            <a:spLocks noChangeShapeType="1"/>
          </p:cNvSpPr>
          <p:nvPr/>
        </p:nvSpPr>
        <p:spPr bwMode="auto">
          <a:xfrm>
            <a:off x="353987" y="3025304"/>
            <a:ext cx="8597900" cy="3175"/>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 name="Rectangle 30">
            <a:extLst>
              <a:ext uri="{FF2B5EF4-FFF2-40B4-BE49-F238E27FC236}">
                <a16:creationId xmlns:a16="http://schemas.microsoft.com/office/drawing/2014/main" id="{CD0D7394-738F-4E2A-A14B-20A5E29E1243}"/>
              </a:ext>
            </a:extLst>
          </p:cNvPr>
          <p:cNvSpPr>
            <a:spLocks noChangeArrowheads="1"/>
          </p:cNvSpPr>
          <p:nvPr/>
        </p:nvSpPr>
        <p:spPr bwMode="auto">
          <a:xfrm>
            <a:off x="1963712" y="4201641"/>
            <a:ext cx="3627438" cy="962025"/>
          </a:xfrm>
          <a:prstGeom prst="rect">
            <a:avLst/>
          </a:prstGeom>
          <a:solidFill>
            <a:srgbClr val="99CCFF"/>
          </a:solidFill>
          <a:ln w="9525">
            <a:solidFill>
              <a:srgbClr val="000000"/>
            </a:solidFill>
            <a:prstDash val="dash"/>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 name="Line 10">
            <a:extLst>
              <a:ext uri="{FF2B5EF4-FFF2-40B4-BE49-F238E27FC236}">
                <a16:creationId xmlns:a16="http://schemas.microsoft.com/office/drawing/2014/main" id="{88EB53D6-06EE-411D-91D7-E2B6415F7974}"/>
              </a:ext>
            </a:extLst>
          </p:cNvPr>
          <p:cNvSpPr>
            <a:spLocks noChangeShapeType="1"/>
          </p:cNvSpPr>
          <p:nvPr/>
        </p:nvSpPr>
        <p:spPr bwMode="auto">
          <a:xfrm>
            <a:off x="353987" y="4414366"/>
            <a:ext cx="7518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 name="Line 11">
            <a:extLst>
              <a:ext uri="{FF2B5EF4-FFF2-40B4-BE49-F238E27FC236}">
                <a16:creationId xmlns:a16="http://schemas.microsoft.com/office/drawing/2014/main" id="{34055647-28E2-4A24-BD75-0B267201E119}"/>
              </a:ext>
            </a:extLst>
          </p:cNvPr>
          <p:cNvSpPr>
            <a:spLocks noChangeShapeType="1"/>
          </p:cNvSpPr>
          <p:nvPr/>
        </p:nvSpPr>
        <p:spPr bwMode="auto">
          <a:xfrm>
            <a:off x="353987" y="4949354"/>
            <a:ext cx="7518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0" name="Line 12">
            <a:extLst>
              <a:ext uri="{FF2B5EF4-FFF2-40B4-BE49-F238E27FC236}">
                <a16:creationId xmlns:a16="http://schemas.microsoft.com/office/drawing/2014/main" id="{5DA0D9BB-02E2-4E79-9A6F-146DAB5004E3}"/>
              </a:ext>
            </a:extLst>
          </p:cNvPr>
          <p:cNvSpPr>
            <a:spLocks noChangeShapeType="1"/>
          </p:cNvSpPr>
          <p:nvPr/>
        </p:nvSpPr>
        <p:spPr bwMode="auto">
          <a:xfrm>
            <a:off x="1963712" y="4414366"/>
            <a:ext cx="0" cy="5349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1" name="Line 13">
            <a:extLst>
              <a:ext uri="{FF2B5EF4-FFF2-40B4-BE49-F238E27FC236}">
                <a16:creationId xmlns:a16="http://schemas.microsoft.com/office/drawing/2014/main" id="{7BBAB0D1-7218-45E2-8375-A8360D61F73A}"/>
              </a:ext>
            </a:extLst>
          </p:cNvPr>
          <p:cNvSpPr>
            <a:spLocks noChangeShapeType="1"/>
          </p:cNvSpPr>
          <p:nvPr/>
        </p:nvSpPr>
        <p:spPr bwMode="auto">
          <a:xfrm flipH="1">
            <a:off x="6529362" y="4414366"/>
            <a:ext cx="0" cy="5349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2" name="Text Box 14">
            <a:extLst>
              <a:ext uri="{FF2B5EF4-FFF2-40B4-BE49-F238E27FC236}">
                <a16:creationId xmlns:a16="http://schemas.microsoft.com/office/drawing/2014/main" id="{2CD3A6E7-60D5-41D8-9B65-81CB8733CFDE}"/>
              </a:ext>
            </a:extLst>
          </p:cNvPr>
          <p:cNvSpPr txBox="1">
            <a:spLocks noChangeArrowheads="1"/>
          </p:cNvSpPr>
          <p:nvPr/>
        </p:nvSpPr>
        <p:spPr bwMode="auto">
          <a:xfrm>
            <a:off x="3575025" y="3241204"/>
            <a:ext cx="1403350" cy="4587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CC"/>
                </a:solidFill>
                <a:effectLst/>
                <a:uLnTx/>
                <a:uFillTx/>
                <a:latin typeface="Arial" pitchFamily="34" charset="0"/>
                <a:ea typeface="黑体" pitchFamily="49" charset="-122"/>
              </a:rPr>
              <a:t>发送缓存</a:t>
            </a:r>
          </a:p>
        </p:txBody>
      </p:sp>
      <p:sp>
        <p:nvSpPr>
          <p:cNvPr id="13" name="Text Box 16">
            <a:extLst>
              <a:ext uri="{FF2B5EF4-FFF2-40B4-BE49-F238E27FC236}">
                <a16:creationId xmlns:a16="http://schemas.microsoft.com/office/drawing/2014/main" id="{F2DC8253-BFE3-4FD7-8FE4-D2970E2457E4}"/>
              </a:ext>
            </a:extLst>
          </p:cNvPr>
          <p:cNvSpPr txBox="1">
            <a:spLocks noChangeArrowheads="1"/>
          </p:cNvSpPr>
          <p:nvPr/>
        </p:nvSpPr>
        <p:spPr bwMode="auto">
          <a:xfrm>
            <a:off x="4170337" y="5373216"/>
            <a:ext cx="14017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0" lang="zh-CN" altLang="en-US" b="0">
                <a:solidFill>
                  <a:srgbClr val="3333CC"/>
                </a:solidFill>
                <a:ea typeface="黑体" pitchFamily="49" charset="-122"/>
              </a:rPr>
              <a:t>最后发送</a:t>
            </a:r>
          </a:p>
          <a:p>
            <a:pPr algn="ctr" eaLnBrk="1" hangingPunct="1"/>
            <a:r>
              <a:rPr kumimoji="0" lang="zh-CN" altLang="en-US" b="0">
                <a:solidFill>
                  <a:srgbClr val="3333CC"/>
                </a:solidFill>
                <a:ea typeface="黑体" pitchFamily="49" charset="-122"/>
              </a:rPr>
              <a:t>的字节</a:t>
            </a:r>
          </a:p>
        </p:txBody>
      </p:sp>
      <p:sp>
        <p:nvSpPr>
          <p:cNvPr id="14" name="Line 17">
            <a:extLst>
              <a:ext uri="{FF2B5EF4-FFF2-40B4-BE49-F238E27FC236}">
                <a16:creationId xmlns:a16="http://schemas.microsoft.com/office/drawing/2014/main" id="{75551CA5-0ECE-4324-B5C2-EA0F56B64D1D}"/>
              </a:ext>
            </a:extLst>
          </p:cNvPr>
          <p:cNvSpPr>
            <a:spLocks noChangeShapeType="1"/>
          </p:cNvSpPr>
          <p:nvPr/>
        </p:nvSpPr>
        <p:spPr bwMode="auto">
          <a:xfrm>
            <a:off x="4918050" y="4414366"/>
            <a:ext cx="0" cy="5349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5" name="Text Box 18">
            <a:extLst>
              <a:ext uri="{FF2B5EF4-FFF2-40B4-BE49-F238E27FC236}">
                <a16:creationId xmlns:a16="http://schemas.microsoft.com/office/drawing/2014/main" id="{C46AB4E2-F3A5-4C11-9331-DAED5DA11AB4}"/>
              </a:ext>
            </a:extLst>
          </p:cNvPr>
          <p:cNvSpPr txBox="1">
            <a:spLocks noChangeArrowheads="1"/>
          </p:cNvSpPr>
          <p:nvPr/>
        </p:nvSpPr>
        <p:spPr bwMode="auto">
          <a:xfrm>
            <a:off x="3013050" y="3722216"/>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b="0">
                <a:solidFill>
                  <a:srgbClr val="3333CC"/>
                </a:solidFill>
                <a:ea typeface="黑体" pitchFamily="49" charset="-122"/>
              </a:rPr>
              <a:t>发送窗口</a:t>
            </a:r>
          </a:p>
        </p:txBody>
      </p:sp>
      <p:sp>
        <p:nvSpPr>
          <p:cNvPr id="16" name="Rectangle 19">
            <a:extLst>
              <a:ext uri="{FF2B5EF4-FFF2-40B4-BE49-F238E27FC236}">
                <a16:creationId xmlns:a16="http://schemas.microsoft.com/office/drawing/2014/main" id="{38210F35-668C-4707-86DE-999FF1D5F239}"/>
              </a:ext>
            </a:extLst>
          </p:cNvPr>
          <p:cNvSpPr>
            <a:spLocks noChangeArrowheads="1"/>
          </p:cNvSpPr>
          <p:nvPr/>
        </p:nvSpPr>
        <p:spPr bwMode="auto">
          <a:xfrm>
            <a:off x="1963712" y="4414366"/>
            <a:ext cx="2954338" cy="534988"/>
          </a:xfrm>
          <a:prstGeom prst="rect">
            <a:avLst/>
          </a:prstGeom>
          <a:solidFill>
            <a:srgbClr val="FF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kumimoji="0" lang="zh-CN" altLang="en-US" sz="1800" b="0">
              <a:solidFill>
                <a:srgbClr val="000000"/>
              </a:solidFill>
              <a:latin typeface="Arial"/>
            </a:endParaRPr>
          </a:p>
        </p:txBody>
      </p:sp>
      <p:sp>
        <p:nvSpPr>
          <p:cNvPr id="17" name="Text Box 22">
            <a:extLst>
              <a:ext uri="{FF2B5EF4-FFF2-40B4-BE49-F238E27FC236}">
                <a16:creationId xmlns:a16="http://schemas.microsoft.com/office/drawing/2014/main" id="{FBAFB7A9-7D58-447A-B589-050BCC85731C}"/>
              </a:ext>
            </a:extLst>
          </p:cNvPr>
          <p:cNvSpPr txBox="1">
            <a:spLocks noChangeArrowheads="1"/>
          </p:cNvSpPr>
          <p:nvPr/>
        </p:nvSpPr>
        <p:spPr bwMode="auto">
          <a:xfrm>
            <a:off x="2884462" y="4390554"/>
            <a:ext cx="1250950" cy="519112"/>
          </a:xfrm>
          <a:prstGeom prst="rect">
            <a:avLst/>
          </a:prstGeom>
          <a:noFill/>
          <a:ln w="9525">
            <a:noFill/>
            <a:miter lim="800000"/>
            <a:headEnd/>
            <a:tailEnd/>
          </a:ln>
          <a:effectLst>
            <a:outerShdw dist="35921" dir="2700000" algn="ctr" rotWithShape="0">
              <a:srgbClr val="1C1C1C"/>
            </a:outerShdw>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C9DE06"/>
                </a:solidFill>
                <a:effectLst>
                  <a:outerShdw blurRad="38100" dist="38100" dir="2700000" algn="tl">
                    <a:srgbClr val="C0C0C0"/>
                  </a:outerShdw>
                </a:effectLst>
                <a:uLnTx/>
                <a:uFillTx/>
                <a:latin typeface="Arial"/>
                <a:ea typeface="黑体"/>
              </a:rPr>
              <a:t>已发送</a:t>
            </a:r>
          </a:p>
        </p:txBody>
      </p:sp>
      <p:grpSp>
        <p:nvGrpSpPr>
          <p:cNvPr id="18" name="Group 35">
            <a:extLst>
              <a:ext uri="{FF2B5EF4-FFF2-40B4-BE49-F238E27FC236}">
                <a16:creationId xmlns:a16="http://schemas.microsoft.com/office/drawing/2014/main" id="{8926FA5E-8D1F-4933-A1F6-1D82736AA08A}"/>
              </a:ext>
            </a:extLst>
          </p:cNvPr>
          <p:cNvGrpSpPr>
            <a:grpSpLocks/>
          </p:cNvGrpSpPr>
          <p:nvPr/>
        </p:nvGrpSpPr>
        <p:grpSpPr bwMode="auto">
          <a:xfrm>
            <a:off x="1963712" y="4949354"/>
            <a:ext cx="2954338" cy="500062"/>
            <a:chOff x="1154" y="3189"/>
            <a:chExt cx="1861" cy="270"/>
          </a:xfrm>
        </p:grpSpPr>
        <p:sp>
          <p:nvSpPr>
            <p:cNvPr id="19" name="Line 15">
              <a:extLst>
                <a:ext uri="{FF2B5EF4-FFF2-40B4-BE49-F238E27FC236}">
                  <a16:creationId xmlns:a16="http://schemas.microsoft.com/office/drawing/2014/main" id="{BF5E7E80-9E16-45A7-9AD1-980E037364C2}"/>
                </a:ext>
              </a:extLst>
            </p:cNvPr>
            <p:cNvSpPr>
              <a:spLocks noChangeShapeType="1"/>
            </p:cNvSpPr>
            <p:nvPr/>
          </p:nvSpPr>
          <p:spPr bwMode="auto">
            <a:xfrm flipV="1">
              <a:off x="1154" y="3189"/>
              <a:ext cx="0" cy="270"/>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0" name="Line 23">
              <a:extLst>
                <a:ext uri="{FF2B5EF4-FFF2-40B4-BE49-F238E27FC236}">
                  <a16:creationId xmlns:a16="http://schemas.microsoft.com/office/drawing/2014/main" id="{10DAFD29-500F-4EF2-A079-68A4BED5D142}"/>
                </a:ext>
              </a:extLst>
            </p:cNvPr>
            <p:cNvSpPr>
              <a:spLocks noChangeShapeType="1"/>
            </p:cNvSpPr>
            <p:nvPr/>
          </p:nvSpPr>
          <p:spPr bwMode="auto">
            <a:xfrm flipV="1">
              <a:off x="3015" y="3189"/>
              <a:ext cx="0" cy="270"/>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21" name="Line 24">
            <a:extLst>
              <a:ext uri="{FF2B5EF4-FFF2-40B4-BE49-F238E27FC236}">
                <a16:creationId xmlns:a16="http://schemas.microsoft.com/office/drawing/2014/main" id="{3F329731-E4CC-4B5A-BE5E-197AA9F6B895}"/>
              </a:ext>
            </a:extLst>
          </p:cNvPr>
          <p:cNvSpPr>
            <a:spLocks noChangeShapeType="1"/>
          </p:cNvSpPr>
          <p:nvPr/>
        </p:nvSpPr>
        <p:spPr bwMode="auto">
          <a:xfrm>
            <a:off x="1963712" y="3345979"/>
            <a:ext cx="0" cy="8556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 name="Line 25">
            <a:extLst>
              <a:ext uri="{FF2B5EF4-FFF2-40B4-BE49-F238E27FC236}">
                <a16:creationId xmlns:a16="http://schemas.microsoft.com/office/drawing/2014/main" id="{3EA0AB13-6E4C-4D37-A9A3-3D184CD5ACFD}"/>
              </a:ext>
            </a:extLst>
          </p:cNvPr>
          <p:cNvSpPr>
            <a:spLocks noChangeShapeType="1"/>
          </p:cNvSpPr>
          <p:nvPr/>
        </p:nvSpPr>
        <p:spPr bwMode="auto">
          <a:xfrm>
            <a:off x="7200875" y="3345979"/>
            <a:ext cx="0" cy="16033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3" name="Freeform 26">
            <a:extLst>
              <a:ext uri="{FF2B5EF4-FFF2-40B4-BE49-F238E27FC236}">
                <a16:creationId xmlns:a16="http://schemas.microsoft.com/office/drawing/2014/main" id="{97DC1B9B-06B2-4CDA-A671-08D884EA6B5C}"/>
              </a:ext>
            </a:extLst>
          </p:cNvPr>
          <p:cNvSpPr>
            <a:spLocks/>
          </p:cNvSpPr>
          <p:nvPr/>
        </p:nvSpPr>
        <p:spPr bwMode="auto">
          <a:xfrm>
            <a:off x="4297337" y="2699866"/>
            <a:ext cx="2232025" cy="1714500"/>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 name="T14" fmla="*/ 0 60000 65536"/>
              <a:gd name="T15" fmla="*/ 0 60000 65536"/>
              <a:gd name="T16" fmla="*/ 0 60000 65536"/>
              <a:gd name="T17" fmla="*/ 0 60000 65536"/>
              <a:gd name="T18" fmla="*/ 0 60000 65536"/>
              <a:gd name="T19" fmla="*/ 0 60000 65536"/>
              <a:gd name="T20" fmla="*/ 0 60000 65536"/>
              <a:gd name="T21" fmla="*/ 0 w 754"/>
              <a:gd name="T22" fmla="*/ 0 h 727"/>
              <a:gd name="T23" fmla="*/ 754 w 754"/>
              <a:gd name="T24" fmla="*/ 727 h 7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57150" cmpd="sng">
            <a:solidFill>
              <a:srgbClr val="FF0000"/>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4" name="Text Box 27">
            <a:extLst>
              <a:ext uri="{FF2B5EF4-FFF2-40B4-BE49-F238E27FC236}">
                <a16:creationId xmlns:a16="http://schemas.microsoft.com/office/drawing/2014/main" id="{F3216F9E-54FD-4D10-A072-07AE33884B3B}"/>
              </a:ext>
            </a:extLst>
          </p:cNvPr>
          <p:cNvSpPr txBox="1">
            <a:spLocks noChangeArrowheads="1"/>
          </p:cNvSpPr>
          <p:nvPr/>
        </p:nvSpPr>
        <p:spPr bwMode="auto">
          <a:xfrm>
            <a:off x="741337" y="3001491"/>
            <a:ext cx="7969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0" lang="en-US" altLang="zh-CN" b="0">
                <a:solidFill>
                  <a:srgbClr val="3333CC"/>
                </a:solidFill>
                <a:ea typeface="黑体" pitchFamily="49" charset="-122"/>
              </a:rPr>
              <a:t>TCP</a:t>
            </a:r>
          </a:p>
        </p:txBody>
      </p:sp>
      <p:sp>
        <p:nvSpPr>
          <p:cNvPr id="25" name="Freeform 28">
            <a:extLst>
              <a:ext uri="{FF2B5EF4-FFF2-40B4-BE49-F238E27FC236}">
                <a16:creationId xmlns:a16="http://schemas.microsoft.com/office/drawing/2014/main" id="{BB081301-ED26-45B1-92E9-8B13E404079A}"/>
              </a:ext>
            </a:extLst>
          </p:cNvPr>
          <p:cNvSpPr>
            <a:spLocks/>
          </p:cNvSpPr>
          <p:nvPr/>
        </p:nvSpPr>
        <p:spPr bwMode="auto">
          <a:xfrm>
            <a:off x="7813650" y="4346104"/>
            <a:ext cx="130175" cy="636587"/>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286"/>
              <a:gd name="T26" fmla="*/ 36 w 36"/>
              <a:gd name="T27" fmla="*/ 286 h 2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 name="Freeform 29">
            <a:extLst>
              <a:ext uri="{FF2B5EF4-FFF2-40B4-BE49-F238E27FC236}">
                <a16:creationId xmlns:a16="http://schemas.microsoft.com/office/drawing/2014/main" id="{4A855A4D-7771-48C3-BA37-36EB96E35885}"/>
              </a:ext>
            </a:extLst>
          </p:cNvPr>
          <p:cNvSpPr>
            <a:spLocks/>
          </p:cNvSpPr>
          <p:nvPr/>
        </p:nvSpPr>
        <p:spPr bwMode="auto">
          <a:xfrm>
            <a:off x="265087" y="4369916"/>
            <a:ext cx="195263" cy="646113"/>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 name="T14" fmla="*/ 0 60000 65536"/>
              <a:gd name="T15" fmla="*/ 0 60000 65536"/>
              <a:gd name="T16" fmla="*/ 0 60000 65536"/>
              <a:gd name="T17" fmla="*/ 0 60000 65536"/>
              <a:gd name="T18" fmla="*/ 0 60000 65536"/>
              <a:gd name="T19" fmla="*/ 0 60000 65536"/>
              <a:gd name="T20" fmla="*/ 0 60000 65536"/>
              <a:gd name="T21" fmla="*/ 0 w 66"/>
              <a:gd name="T22" fmla="*/ 0 h 274"/>
              <a:gd name="T23" fmla="*/ 66 w 66"/>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7" name="Line 31">
            <a:extLst>
              <a:ext uri="{FF2B5EF4-FFF2-40B4-BE49-F238E27FC236}">
                <a16:creationId xmlns:a16="http://schemas.microsoft.com/office/drawing/2014/main" id="{599A56A9-3A82-4CB5-BC36-CC532A8F5412}"/>
              </a:ext>
            </a:extLst>
          </p:cNvPr>
          <p:cNvSpPr>
            <a:spLocks noChangeShapeType="1"/>
          </p:cNvSpPr>
          <p:nvPr/>
        </p:nvSpPr>
        <p:spPr bwMode="auto">
          <a:xfrm>
            <a:off x="6396012" y="5403379"/>
            <a:ext cx="1343025" cy="0"/>
          </a:xfrm>
          <a:prstGeom prst="line">
            <a:avLst/>
          </a:prstGeom>
          <a:noFill/>
          <a:ln w="38100">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 name="Text Box 32">
            <a:extLst>
              <a:ext uri="{FF2B5EF4-FFF2-40B4-BE49-F238E27FC236}">
                <a16:creationId xmlns:a16="http://schemas.microsoft.com/office/drawing/2014/main" id="{ACDAC301-3C8C-47C0-B319-2C0CD8C056BB}"/>
              </a:ext>
            </a:extLst>
          </p:cNvPr>
          <p:cNvSpPr txBox="1">
            <a:spLocks noChangeArrowheads="1"/>
          </p:cNvSpPr>
          <p:nvPr/>
        </p:nvSpPr>
        <p:spPr bwMode="auto">
          <a:xfrm>
            <a:off x="6372200" y="5373216"/>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0" lang="zh-CN" altLang="en-US" b="0">
                <a:solidFill>
                  <a:srgbClr val="3333CC"/>
                </a:solidFill>
                <a:ea typeface="黑体" pitchFamily="49" charset="-122"/>
              </a:rPr>
              <a:t>序号增大</a:t>
            </a:r>
          </a:p>
        </p:txBody>
      </p:sp>
      <p:sp>
        <p:nvSpPr>
          <p:cNvPr id="29" name="矩形 28">
            <a:extLst>
              <a:ext uri="{FF2B5EF4-FFF2-40B4-BE49-F238E27FC236}">
                <a16:creationId xmlns:a16="http://schemas.microsoft.com/office/drawing/2014/main" id="{D3C82F87-FDB5-4E28-A82D-B93F5DCE2FD4}"/>
              </a:ext>
            </a:extLst>
          </p:cNvPr>
          <p:cNvSpPr/>
          <p:nvPr/>
        </p:nvSpPr>
        <p:spPr>
          <a:xfrm>
            <a:off x="1067454" y="1252721"/>
            <a:ext cx="1853392" cy="461665"/>
          </a:xfrm>
          <a:prstGeom prst="rect">
            <a:avLst/>
          </a:prstGeom>
        </p:spPr>
        <p:txBody>
          <a:bodyPr wrap="none">
            <a:spAutoFit/>
          </a:bodyPr>
          <a:lstStyle/>
          <a:p>
            <a:pPr marL="342900" indent="-342900">
              <a:buClr>
                <a:srgbClr val="C00000"/>
              </a:buClr>
              <a:buFont typeface="Wingdings" panose="05000000000000000000" pitchFamily="2" charset="2"/>
              <a:buChar char="n"/>
            </a:pPr>
            <a:r>
              <a:rPr lang="zh-CN" altLang="en-US" dirty="0"/>
              <a:t>发送缓存 </a:t>
            </a:r>
          </a:p>
        </p:txBody>
      </p:sp>
    </p:spTree>
    <p:extLst>
      <p:ext uri="{BB962C8B-B14F-4D97-AF65-F5344CB8AC3E}">
        <p14:creationId xmlns:p14="http://schemas.microsoft.com/office/powerpoint/2010/main" val="1833371785"/>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
            <a:extLst>
              <a:ext uri="{FF2B5EF4-FFF2-40B4-BE49-F238E27FC236}">
                <a16:creationId xmlns:a16="http://schemas.microsoft.com/office/drawing/2014/main" id="{4ED756B0-4D1E-4FCA-BA8C-597DBD2DB401}"/>
              </a:ext>
            </a:extLst>
          </p:cNvPr>
          <p:cNvSpPr>
            <a:spLocks noChangeArrowheads="1"/>
          </p:cNvSpPr>
          <p:nvPr/>
        </p:nvSpPr>
        <p:spPr bwMode="auto">
          <a:xfrm>
            <a:off x="3839493" y="3928021"/>
            <a:ext cx="3659188" cy="1016000"/>
          </a:xfrm>
          <a:prstGeom prst="rect">
            <a:avLst/>
          </a:prstGeom>
          <a:solidFill>
            <a:srgbClr val="99CCFF"/>
          </a:solidFill>
          <a:ln w="9525">
            <a:solidFill>
              <a:srgbClr val="000000"/>
            </a:solidFill>
            <a:prstDash val="dash"/>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 name="Oval 5">
            <a:extLst>
              <a:ext uri="{FF2B5EF4-FFF2-40B4-BE49-F238E27FC236}">
                <a16:creationId xmlns:a16="http://schemas.microsoft.com/office/drawing/2014/main" id="{9431FBC7-F510-4AF5-921F-A30BE5928253}"/>
              </a:ext>
            </a:extLst>
          </p:cNvPr>
          <p:cNvSpPr>
            <a:spLocks noChangeArrowheads="1"/>
          </p:cNvSpPr>
          <p:nvPr/>
        </p:nvSpPr>
        <p:spPr bwMode="auto">
          <a:xfrm>
            <a:off x="3434681" y="1546771"/>
            <a:ext cx="2573337" cy="796925"/>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CC"/>
                </a:solidFill>
                <a:effectLst/>
                <a:uLnTx/>
                <a:uFillTx/>
                <a:latin typeface="Arial"/>
                <a:ea typeface="黑体"/>
              </a:rPr>
              <a:t>接收应用程序</a:t>
            </a:r>
          </a:p>
        </p:txBody>
      </p:sp>
      <p:sp>
        <p:nvSpPr>
          <p:cNvPr id="4" name="Line 6">
            <a:extLst>
              <a:ext uri="{FF2B5EF4-FFF2-40B4-BE49-F238E27FC236}">
                <a16:creationId xmlns:a16="http://schemas.microsoft.com/office/drawing/2014/main" id="{5BFAEC0E-1BF8-4104-9DE1-7EE36DB45E4A}"/>
              </a:ext>
            </a:extLst>
          </p:cNvPr>
          <p:cNvSpPr>
            <a:spLocks noChangeShapeType="1"/>
          </p:cNvSpPr>
          <p:nvPr/>
        </p:nvSpPr>
        <p:spPr bwMode="auto">
          <a:xfrm>
            <a:off x="591468" y="2685008"/>
            <a:ext cx="7585075" cy="0"/>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 name="Line 7">
            <a:extLst>
              <a:ext uri="{FF2B5EF4-FFF2-40B4-BE49-F238E27FC236}">
                <a16:creationId xmlns:a16="http://schemas.microsoft.com/office/drawing/2014/main" id="{F60DC801-727D-49F7-916D-09B0F6F2E9AE}"/>
              </a:ext>
            </a:extLst>
          </p:cNvPr>
          <p:cNvSpPr>
            <a:spLocks noChangeShapeType="1"/>
          </p:cNvSpPr>
          <p:nvPr/>
        </p:nvSpPr>
        <p:spPr bwMode="auto">
          <a:xfrm>
            <a:off x="997868" y="4151858"/>
            <a:ext cx="75834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 name="Line 8">
            <a:extLst>
              <a:ext uri="{FF2B5EF4-FFF2-40B4-BE49-F238E27FC236}">
                <a16:creationId xmlns:a16="http://schemas.microsoft.com/office/drawing/2014/main" id="{7F802442-0F25-4919-8FFA-5A28353B1D1E}"/>
              </a:ext>
            </a:extLst>
          </p:cNvPr>
          <p:cNvSpPr>
            <a:spLocks noChangeShapeType="1"/>
          </p:cNvSpPr>
          <p:nvPr/>
        </p:nvSpPr>
        <p:spPr bwMode="auto">
          <a:xfrm>
            <a:off x="997868" y="4718596"/>
            <a:ext cx="75834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 name="Rectangle 9">
            <a:extLst>
              <a:ext uri="{FF2B5EF4-FFF2-40B4-BE49-F238E27FC236}">
                <a16:creationId xmlns:a16="http://schemas.microsoft.com/office/drawing/2014/main" id="{9027BC22-BD22-42A6-9C74-0A7ECD6655BE}"/>
              </a:ext>
            </a:extLst>
          </p:cNvPr>
          <p:cNvSpPr>
            <a:spLocks noChangeArrowheads="1"/>
          </p:cNvSpPr>
          <p:nvPr/>
        </p:nvSpPr>
        <p:spPr bwMode="auto">
          <a:xfrm>
            <a:off x="2215481" y="4151858"/>
            <a:ext cx="1624012" cy="566738"/>
          </a:xfrm>
          <a:prstGeom prst="rect">
            <a:avLst/>
          </a:prstGeom>
          <a:solidFill>
            <a:srgbClr val="FF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kumimoji="0" lang="zh-CN" altLang="en-US" sz="1800" b="0">
              <a:solidFill>
                <a:srgbClr val="000000"/>
              </a:solidFill>
              <a:latin typeface="Arial"/>
            </a:endParaRPr>
          </a:p>
        </p:txBody>
      </p:sp>
      <p:sp>
        <p:nvSpPr>
          <p:cNvPr id="8" name="Rectangle 10">
            <a:extLst>
              <a:ext uri="{FF2B5EF4-FFF2-40B4-BE49-F238E27FC236}">
                <a16:creationId xmlns:a16="http://schemas.microsoft.com/office/drawing/2014/main" id="{2155BFCF-342E-47ED-9543-2080B5905F21}"/>
              </a:ext>
            </a:extLst>
          </p:cNvPr>
          <p:cNvSpPr>
            <a:spLocks noChangeArrowheads="1"/>
          </p:cNvSpPr>
          <p:nvPr/>
        </p:nvSpPr>
        <p:spPr bwMode="auto">
          <a:xfrm>
            <a:off x="4923756" y="4151858"/>
            <a:ext cx="271462" cy="566738"/>
          </a:xfrm>
          <a:prstGeom prst="rect">
            <a:avLst/>
          </a:prstGeom>
          <a:solidFill>
            <a:srgbClr val="FF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kumimoji="0" lang="zh-CN" altLang="en-US" sz="1800" b="0">
              <a:solidFill>
                <a:srgbClr val="000000"/>
              </a:solidFill>
              <a:latin typeface="Arial"/>
            </a:endParaRPr>
          </a:p>
        </p:txBody>
      </p:sp>
      <p:sp>
        <p:nvSpPr>
          <p:cNvPr id="9" name="Text Box 13">
            <a:extLst>
              <a:ext uri="{FF2B5EF4-FFF2-40B4-BE49-F238E27FC236}">
                <a16:creationId xmlns:a16="http://schemas.microsoft.com/office/drawing/2014/main" id="{8752F83C-1909-474D-86CF-FDBDF221E7AB}"/>
              </a:ext>
            </a:extLst>
          </p:cNvPr>
          <p:cNvSpPr txBox="1">
            <a:spLocks noChangeArrowheads="1"/>
          </p:cNvSpPr>
          <p:nvPr/>
        </p:nvSpPr>
        <p:spPr bwMode="auto">
          <a:xfrm>
            <a:off x="2429793" y="4148683"/>
            <a:ext cx="1250950" cy="519113"/>
          </a:xfrm>
          <a:prstGeom prst="rect">
            <a:avLst/>
          </a:prstGeom>
          <a:noFill/>
          <a:ln w="9525">
            <a:noFill/>
            <a:miter lim="800000"/>
            <a:headEnd/>
            <a:tailEnd/>
          </a:ln>
          <a:effectLst>
            <a:outerShdw dist="35921" dir="2700000" algn="ctr" rotWithShape="0">
              <a:srgbClr val="1C1C1C"/>
            </a:outerShdw>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C9DE06"/>
                </a:solidFill>
                <a:effectLst/>
                <a:uLnTx/>
                <a:uFillTx/>
                <a:latin typeface="Arial"/>
                <a:ea typeface="黑体"/>
              </a:rPr>
              <a:t>已收到</a:t>
            </a:r>
          </a:p>
        </p:txBody>
      </p:sp>
      <p:sp>
        <p:nvSpPr>
          <p:cNvPr id="10" name="Text Box 14">
            <a:extLst>
              <a:ext uri="{FF2B5EF4-FFF2-40B4-BE49-F238E27FC236}">
                <a16:creationId xmlns:a16="http://schemas.microsoft.com/office/drawing/2014/main" id="{A24E6B68-59BA-4482-8136-DA543EECB4C5}"/>
              </a:ext>
            </a:extLst>
          </p:cNvPr>
          <p:cNvSpPr txBox="1">
            <a:spLocks noChangeArrowheads="1"/>
          </p:cNvSpPr>
          <p:nvPr/>
        </p:nvSpPr>
        <p:spPr bwMode="auto">
          <a:xfrm>
            <a:off x="4987256" y="3475583"/>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b="0">
                <a:solidFill>
                  <a:srgbClr val="3333CC"/>
                </a:solidFill>
                <a:ea typeface="黑体" pitchFamily="49" charset="-122"/>
              </a:rPr>
              <a:t>接收窗口</a:t>
            </a:r>
          </a:p>
        </p:txBody>
      </p:sp>
      <p:sp>
        <p:nvSpPr>
          <p:cNvPr id="11" name="Line 15">
            <a:extLst>
              <a:ext uri="{FF2B5EF4-FFF2-40B4-BE49-F238E27FC236}">
                <a16:creationId xmlns:a16="http://schemas.microsoft.com/office/drawing/2014/main" id="{F05912FC-D774-417C-B1BB-A9F87F5EC58B}"/>
              </a:ext>
            </a:extLst>
          </p:cNvPr>
          <p:cNvSpPr>
            <a:spLocks noChangeShapeType="1"/>
          </p:cNvSpPr>
          <p:nvPr/>
        </p:nvSpPr>
        <p:spPr bwMode="auto">
          <a:xfrm>
            <a:off x="2215481" y="3024733"/>
            <a:ext cx="0" cy="1127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2" name="Text Box 16">
            <a:extLst>
              <a:ext uri="{FF2B5EF4-FFF2-40B4-BE49-F238E27FC236}">
                <a16:creationId xmlns:a16="http://schemas.microsoft.com/office/drawing/2014/main" id="{4C011B02-0AA5-4F06-BE62-B1BC11E1469C}"/>
              </a:ext>
            </a:extLst>
          </p:cNvPr>
          <p:cNvSpPr txBox="1">
            <a:spLocks noChangeArrowheads="1"/>
          </p:cNvSpPr>
          <p:nvPr/>
        </p:nvSpPr>
        <p:spPr bwMode="auto">
          <a:xfrm>
            <a:off x="442243" y="2681833"/>
            <a:ext cx="7937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0" lang="en-US" altLang="zh-CN" b="0">
                <a:solidFill>
                  <a:srgbClr val="3333CC"/>
                </a:solidFill>
                <a:ea typeface="黑体" pitchFamily="49" charset="-122"/>
              </a:rPr>
              <a:t>TCP</a:t>
            </a:r>
          </a:p>
        </p:txBody>
      </p:sp>
      <p:sp>
        <p:nvSpPr>
          <p:cNvPr id="13" name="Line 17">
            <a:extLst>
              <a:ext uri="{FF2B5EF4-FFF2-40B4-BE49-F238E27FC236}">
                <a16:creationId xmlns:a16="http://schemas.microsoft.com/office/drawing/2014/main" id="{6F1ADC43-13BA-43DB-BA5A-31E26D1CECA7}"/>
              </a:ext>
            </a:extLst>
          </p:cNvPr>
          <p:cNvSpPr>
            <a:spLocks noChangeShapeType="1"/>
          </p:cNvSpPr>
          <p:nvPr/>
        </p:nvSpPr>
        <p:spPr bwMode="auto">
          <a:xfrm flipV="1">
            <a:off x="2215481" y="3296196"/>
            <a:ext cx="5283200" cy="0"/>
          </a:xfrm>
          <a:prstGeom prst="line">
            <a:avLst/>
          </a:prstGeom>
          <a:noFill/>
          <a:ln w="9525">
            <a:solidFill>
              <a:srgbClr val="3333CC"/>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4" name="Text Box 18">
            <a:extLst>
              <a:ext uri="{FF2B5EF4-FFF2-40B4-BE49-F238E27FC236}">
                <a16:creationId xmlns:a16="http://schemas.microsoft.com/office/drawing/2014/main" id="{F589D488-4AA0-4979-A750-C08A02B72CF2}"/>
              </a:ext>
            </a:extLst>
          </p:cNvPr>
          <p:cNvSpPr txBox="1">
            <a:spLocks noChangeArrowheads="1"/>
          </p:cNvSpPr>
          <p:nvPr/>
        </p:nvSpPr>
        <p:spPr bwMode="auto">
          <a:xfrm>
            <a:off x="3979193" y="3043783"/>
            <a:ext cx="140335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CC"/>
                </a:solidFill>
                <a:effectLst/>
                <a:uLnTx/>
                <a:uFillTx/>
                <a:latin typeface="Arial" pitchFamily="34" charset="0"/>
                <a:ea typeface="黑体" pitchFamily="49" charset="-122"/>
              </a:rPr>
              <a:t>接收缓存</a:t>
            </a:r>
          </a:p>
        </p:txBody>
      </p:sp>
      <p:sp>
        <p:nvSpPr>
          <p:cNvPr id="15" name="Line 19">
            <a:extLst>
              <a:ext uri="{FF2B5EF4-FFF2-40B4-BE49-F238E27FC236}">
                <a16:creationId xmlns:a16="http://schemas.microsoft.com/office/drawing/2014/main" id="{FFB669EC-08B5-48C3-AAB9-D789F9A9C363}"/>
              </a:ext>
            </a:extLst>
          </p:cNvPr>
          <p:cNvSpPr>
            <a:spLocks noChangeShapeType="1"/>
          </p:cNvSpPr>
          <p:nvPr/>
        </p:nvSpPr>
        <p:spPr bwMode="auto">
          <a:xfrm>
            <a:off x="7485981" y="3024733"/>
            <a:ext cx="12700" cy="903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6" name="Freeform 21">
            <a:extLst>
              <a:ext uri="{FF2B5EF4-FFF2-40B4-BE49-F238E27FC236}">
                <a16:creationId xmlns:a16="http://schemas.microsoft.com/office/drawing/2014/main" id="{BFBED5DD-B1DE-4199-A37D-EADB542B3C69}"/>
              </a:ext>
            </a:extLst>
          </p:cNvPr>
          <p:cNvSpPr>
            <a:spLocks/>
          </p:cNvSpPr>
          <p:nvPr/>
        </p:nvSpPr>
        <p:spPr bwMode="auto">
          <a:xfrm flipH="1">
            <a:off x="2215481" y="2346871"/>
            <a:ext cx="2251075" cy="1811337"/>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 name="T14" fmla="*/ 0 60000 65536"/>
              <a:gd name="T15" fmla="*/ 0 60000 65536"/>
              <a:gd name="T16" fmla="*/ 0 60000 65536"/>
              <a:gd name="T17" fmla="*/ 0 60000 65536"/>
              <a:gd name="T18" fmla="*/ 0 60000 65536"/>
              <a:gd name="T19" fmla="*/ 0 60000 65536"/>
              <a:gd name="T20" fmla="*/ 0 60000 65536"/>
              <a:gd name="T21" fmla="*/ 0 w 754"/>
              <a:gd name="T22" fmla="*/ 0 h 727"/>
              <a:gd name="T23" fmla="*/ 754 w 754"/>
              <a:gd name="T24" fmla="*/ 727 h 7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FF0000"/>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7" name="Text Box 22">
            <a:extLst>
              <a:ext uri="{FF2B5EF4-FFF2-40B4-BE49-F238E27FC236}">
                <a16:creationId xmlns:a16="http://schemas.microsoft.com/office/drawing/2014/main" id="{E9883F18-727B-4B0E-A2DE-99F76AE31BC3}"/>
              </a:ext>
            </a:extLst>
          </p:cNvPr>
          <p:cNvSpPr txBox="1">
            <a:spLocks noChangeArrowheads="1"/>
          </p:cNvSpPr>
          <p:nvPr/>
        </p:nvSpPr>
        <p:spPr bwMode="auto">
          <a:xfrm>
            <a:off x="577181" y="3253333"/>
            <a:ext cx="1708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0" lang="zh-CN" altLang="en-US" b="0">
                <a:solidFill>
                  <a:srgbClr val="3333CC"/>
                </a:solidFill>
                <a:ea typeface="黑体" pitchFamily="49" charset="-122"/>
              </a:rPr>
              <a:t>下一个读取</a:t>
            </a:r>
          </a:p>
          <a:p>
            <a:pPr algn="ctr" eaLnBrk="1" hangingPunct="1"/>
            <a:r>
              <a:rPr kumimoji="0" lang="zh-CN" altLang="en-US" b="0">
                <a:solidFill>
                  <a:srgbClr val="3333CC"/>
                </a:solidFill>
                <a:ea typeface="黑体" pitchFamily="49" charset="-122"/>
              </a:rPr>
              <a:t>的字节</a:t>
            </a:r>
          </a:p>
        </p:txBody>
      </p:sp>
      <p:sp>
        <p:nvSpPr>
          <p:cNvPr id="18" name="Line 23">
            <a:extLst>
              <a:ext uri="{FF2B5EF4-FFF2-40B4-BE49-F238E27FC236}">
                <a16:creationId xmlns:a16="http://schemas.microsoft.com/office/drawing/2014/main" id="{0A22A619-8937-4B71-8A66-F65EC225E1E4}"/>
              </a:ext>
            </a:extLst>
          </p:cNvPr>
          <p:cNvSpPr>
            <a:spLocks noChangeShapeType="1"/>
          </p:cNvSpPr>
          <p:nvPr/>
        </p:nvSpPr>
        <p:spPr bwMode="auto">
          <a:xfrm>
            <a:off x="6823993" y="5228183"/>
            <a:ext cx="1355725" cy="0"/>
          </a:xfrm>
          <a:prstGeom prst="line">
            <a:avLst/>
          </a:prstGeom>
          <a:noFill/>
          <a:ln w="38100">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 name="Text Box 24">
            <a:extLst>
              <a:ext uri="{FF2B5EF4-FFF2-40B4-BE49-F238E27FC236}">
                <a16:creationId xmlns:a16="http://schemas.microsoft.com/office/drawing/2014/main" id="{90ED6D7F-1463-4148-BB3C-5BBEA1E83941}"/>
              </a:ext>
            </a:extLst>
          </p:cNvPr>
          <p:cNvSpPr txBox="1">
            <a:spLocks noChangeArrowheads="1"/>
          </p:cNvSpPr>
          <p:nvPr/>
        </p:nvSpPr>
        <p:spPr bwMode="auto">
          <a:xfrm>
            <a:off x="6804943" y="5228183"/>
            <a:ext cx="140335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0" lang="zh-CN" altLang="en-US" b="0">
                <a:solidFill>
                  <a:srgbClr val="3333CC"/>
                </a:solidFill>
                <a:ea typeface="黑体" pitchFamily="49" charset="-122"/>
              </a:rPr>
              <a:t>序号增大</a:t>
            </a:r>
          </a:p>
        </p:txBody>
      </p:sp>
      <p:sp>
        <p:nvSpPr>
          <p:cNvPr id="20" name="Text Box 25">
            <a:extLst>
              <a:ext uri="{FF2B5EF4-FFF2-40B4-BE49-F238E27FC236}">
                <a16:creationId xmlns:a16="http://schemas.microsoft.com/office/drawing/2014/main" id="{C9D0BD1A-2544-4B87-B243-2BFDE20CB3D0}"/>
              </a:ext>
            </a:extLst>
          </p:cNvPr>
          <p:cNvSpPr txBox="1">
            <a:spLocks noChangeArrowheads="1"/>
          </p:cNvSpPr>
          <p:nvPr/>
        </p:nvSpPr>
        <p:spPr bwMode="auto">
          <a:xfrm>
            <a:off x="2483768" y="5301208"/>
            <a:ext cx="2622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0" lang="zh-CN" altLang="en-US" b="0">
                <a:solidFill>
                  <a:srgbClr val="3333CC"/>
                </a:solidFill>
                <a:ea typeface="黑体" pitchFamily="49" charset="-122"/>
              </a:rPr>
              <a:t>下一个期望收到的</a:t>
            </a:r>
          </a:p>
          <a:p>
            <a:pPr algn="ctr" eaLnBrk="1" hangingPunct="1"/>
            <a:r>
              <a:rPr kumimoji="0" lang="zh-CN" altLang="en-US" b="0">
                <a:solidFill>
                  <a:srgbClr val="3333CC"/>
                </a:solidFill>
                <a:ea typeface="黑体" pitchFamily="49" charset="-122"/>
              </a:rPr>
              <a:t>字节（确认号）</a:t>
            </a:r>
          </a:p>
        </p:txBody>
      </p:sp>
      <p:sp>
        <p:nvSpPr>
          <p:cNvPr id="21" name="Line 26">
            <a:extLst>
              <a:ext uri="{FF2B5EF4-FFF2-40B4-BE49-F238E27FC236}">
                <a16:creationId xmlns:a16="http://schemas.microsoft.com/office/drawing/2014/main" id="{0542CD62-D0DF-42DA-80FD-AB984836FAE2}"/>
              </a:ext>
            </a:extLst>
          </p:cNvPr>
          <p:cNvSpPr>
            <a:spLocks noChangeShapeType="1"/>
          </p:cNvSpPr>
          <p:nvPr/>
        </p:nvSpPr>
        <p:spPr bwMode="auto">
          <a:xfrm flipV="1">
            <a:off x="3836318" y="4718596"/>
            <a:ext cx="3175" cy="622300"/>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 name="Freeform 27">
            <a:extLst>
              <a:ext uri="{FF2B5EF4-FFF2-40B4-BE49-F238E27FC236}">
                <a16:creationId xmlns:a16="http://schemas.microsoft.com/office/drawing/2014/main" id="{D4EB8A77-AA4D-4B94-8FA5-DCD4A31784B5}"/>
              </a:ext>
            </a:extLst>
          </p:cNvPr>
          <p:cNvSpPr>
            <a:spLocks/>
          </p:cNvSpPr>
          <p:nvPr/>
        </p:nvSpPr>
        <p:spPr bwMode="auto">
          <a:xfrm>
            <a:off x="8536906" y="4080421"/>
            <a:ext cx="131762" cy="673100"/>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286"/>
              <a:gd name="T26" fmla="*/ 36 w 36"/>
              <a:gd name="T27" fmla="*/ 286 h 2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3" name="Freeform 28">
            <a:extLst>
              <a:ext uri="{FF2B5EF4-FFF2-40B4-BE49-F238E27FC236}">
                <a16:creationId xmlns:a16="http://schemas.microsoft.com/office/drawing/2014/main" id="{2B193B91-22CD-4559-B9F2-CC37CB8B4710}"/>
              </a:ext>
            </a:extLst>
          </p:cNvPr>
          <p:cNvSpPr>
            <a:spLocks/>
          </p:cNvSpPr>
          <p:nvPr/>
        </p:nvSpPr>
        <p:spPr bwMode="auto">
          <a:xfrm>
            <a:off x="934368" y="4105821"/>
            <a:ext cx="196850" cy="682625"/>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 name="T14" fmla="*/ 0 60000 65536"/>
              <a:gd name="T15" fmla="*/ 0 60000 65536"/>
              <a:gd name="T16" fmla="*/ 0 60000 65536"/>
              <a:gd name="T17" fmla="*/ 0 60000 65536"/>
              <a:gd name="T18" fmla="*/ 0 60000 65536"/>
              <a:gd name="T19" fmla="*/ 0 60000 65536"/>
              <a:gd name="T20" fmla="*/ 0 60000 65536"/>
              <a:gd name="T21" fmla="*/ 0 w 66"/>
              <a:gd name="T22" fmla="*/ 0 h 274"/>
              <a:gd name="T23" fmla="*/ 66 w 66"/>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4" name="矩形 23">
            <a:extLst>
              <a:ext uri="{FF2B5EF4-FFF2-40B4-BE49-F238E27FC236}">
                <a16:creationId xmlns:a16="http://schemas.microsoft.com/office/drawing/2014/main" id="{4796FBCE-EA2B-4F29-90E2-F28F9B3366FC}"/>
              </a:ext>
            </a:extLst>
          </p:cNvPr>
          <p:cNvSpPr/>
          <p:nvPr/>
        </p:nvSpPr>
        <p:spPr>
          <a:xfrm>
            <a:off x="1131218" y="1207988"/>
            <a:ext cx="1768433" cy="461665"/>
          </a:xfrm>
          <a:prstGeom prst="rect">
            <a:avLst/>
          </a:prstGeom>
        </p:spPr>
        <p:txBody>
          <a:bodyPr wrap="none">
            <a:spAutoFit/>
          </a:bodyPr>
          <a:lstStyle/>
          <a:p>
            <a:pPr marL="342900" indent="-342900">
              <a:buClr>
                <a:srgbClr val="C00000"/>
              </a:buClr>
              <a:buFont typeface="Wingdings" panose="05000000000000000000" pitchFamily="2" charset="2"/>
              <a:buChar char="n"/>
            </a:pPr>
            <a:r>
              <a:rPr lang="zh-CN" altLang="en-US" dirty="0"/>
              <a:t>接收缓存</a:t>
            </a:r>
          </a:p>
        </p:txBody>
      </p:sp>
    </p:spTree>
    <p:extLst>
      <p:ext uri="{BB962C8B-B14F-4D97-AF65-F5344CB8AC3E}">
        <p14:creationId xmlns:p14="http://schemas.microsoft.com/office/powerpoint/2010/main" val="4157720769"/>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8CFEE8-719F-40F0-8D0C-9BFB660733C2}"/>
              </a:ext>
            </a:extLst>
          </p:cNvPr>
          <p:cNvSpPr/>
          <p:nvPr/>
        </p:nvSpPr>
        <p:spPr>
          <a:xfrm>
            <a:off x="899592" y="1268760"/>
            <a:ext cx="1656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20000"/>
              </a:spcBef>
              <a:buClr>
                <a:srgbClr val="3333CC"/>
              </a:buClr>
              <a:buSzPct val="60000"/>
            </a:pPr>
            <a:r>
              <a:rPr kumimoji="0" lang="en-US" altLang="zh-CN" sz="2800" b="0" kern="0" dirty="0">
                <a:solidFill>
                  <a:srgbClr val="333399"/>
                </a:solidFill>
                <a:latin typeface="Arial"/>
                <a:ea typeface="黑体"/>
              </a:rPr>
              <a:t>6. </a:t>
            </a:r>
            <a:r>
              <a:rPr kumimoji="0" lang="zh-CN" altLang="en-US" sz="2800" b="0" kern="0" dirty="0">
                <a:solidFill>
                  <a:srgbClr val="333399"/>
                </a:solidFill>
                <a:latin typeface="Arial"/>
                <a:ea typeface="黑体"/>
              </a:rPr>
              <a:t>另外：</a:t>
            </a:r>
          </a:p>
        </p:txBody>
      </p:sp>
      <p:sp>
        <p:nvSpPr>
          <p:cNvPr id="3" name="Rectangle 3">
            <a:extLst>
              <a:ext uri="{FF2B5EF4-FFF2-40B4-BE49-F238E27FC236}">
                <a16:creationId xmlns:a16="http://schemas.microsoft.com/office/drawing/2014/main" id="{493889B6-57E2-43B5-90D8-3D05752F9EF9}"/>
              </a:ext>
            </a:extLst>
          </p:cNvPr>
          <p:cNvSpPr txBox="1">
            <a:spLocks noChangeArrowheads="1"/>
          </p:cNvSpPr>
          <p:nvPr/>
        </p:nvSpPr>
        <p:spPr bwMode="auto">
          <a:xfrm>
            <a:off x="755576" y="1844824"/>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0" i="0" u="none" strike="noStrike" kern="0" cap="none" spc="0" normalizeH="0" baseline="0" noProof="0" dirty="0">
                <a:ln>
                  <a:noFill/>
                </a:ln>
                <a:solidFill>
                  <a:srgbClr val="333399"/>
                </a:solidFill>
                <a:effectLst/>
                <a:uLnTx/>
                <a:uFillTx/>
                <a:latin typeface="Arial"/>
                <a:ea typeface="黑体"/>
                <a:cs typeface="+mn-cs"/>
              </a:rPr>
              <a:t>发送窗口并不总是和对应的接收窗口一样大（因为有一定的时间滞后）。</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en-US" altLang="zh-CN" sz="2800" b="0" i="0" u="none" strike="noStrike" kern="0" cap="none" spc="0" normalizeH="0" baseline="0" noProof="0" dirty="0">
                <a:ln>
                  <a:noFill/>
                </a:ln>
                <a:solidFill>
                  <a:srgbClr val="333399"/>
                </a:solidFill>
                <a:effectLst/>
                <a:uLnTx/>
                <a:uFillTx/>
                <a:latin typeface="Arial"/>
                <a:ea typeface="黑体"/>
                <a:cs typeface="+mn-cs"/>
              </a:rPr>
              <a:t>TCP </a:t>
            </a:r>
            <a:r>
              <a:rPr kumimoji="0" lang="zh-CN" altLang="en-US" sz="2800" b="0" i="0" u="none" strike="noStrike" kern="0" cap="none" spc="0" normalizeH="0" baseline="0" noProof="0" dirty="0">
                <a:ln>
                  <a:noFill/>
                </a:ln>
                <a:solidFill>
                  <a:srgbClr val="333399"/>
                </a:solidFill>
                <a:effectLst/>
                <a:uLnTx/>
                <a:uFillTx/>
                <a:latin typeface="Arial"/>
                <a:ea typeface="黑体"/>
                <a:cs typeface="+mn-cs"/>
              </a:rPr>
              <a:t>标准没有规定对不按序到达的数据应如何处理。通常是先临时存放在接收窗口中，等到字节流中所缺少的字节收到后，再按序交付上层的应用进程。</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en-US" altLang="zh-CN" sz="2800" b="0" i="0" u="none" strike="noStrike" kern="0" cap="none" spc="0" normalizeH="0" baseline="0" noProof="0" dirty="0">
                <a:ln>
                  <a:noFill/>
                </a:ln>
                <a:solidFill>
                  <a:srgbClr val="333399"/>
                </a:solidFill>
                <a:effectLst/>
                <a:uLnTx/>
                <a:uFillTx/>
                <a:latin typeface="Arial"/>
                <a:ea typeface="黑体"/>
                <a:cs typeface="+mn-cs"/>
              </a:rPr>
              <a:t>TCP </a:t>
            </a:r>
            <a:r>
              <a:rPr kumimoji="0" lang="zh-CN" altLang="en-US" sz="2800" b="0" i="0" u="none" strike="noStrike" kern="0" cap="none" spc="0" normalizeH="0" baseline="0" noProof="0" dirty="0">
                <a:ln>
                  <a:noFill/>
                </a:ln>
                <a:solidFill>
                  <a:srgbClr val="333399"/>
                </a:solidFill>
                <a:effectLst/>
                <a:uLnTx/>
                <a:uFillTx/>
                <a:latin typeface="Arial"/>
                <a:ea typeface="黑体"/>
                <a:cs typeface="+mn-cs"/>
              </a:rPr>
              <a:t>要求接收方必须有累积确认的功能，这样可以减小传输开销。  </a:t>
            </a:r>
          </a:p>
        </p:txBody>
      </p:sp>
    </p:spTree>
    <p:extLst>
      <p:ext uri="{BB962C8B-B14F-4D97-AF65-F5344CB8AC3E}">
        <p14:creationId xmlns:p14="http://schemas.microsoft.com/office/powerpoint/2010/main" val="345289573"/>
      </p:ext>
    </p:extLst>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标题 1">
            <a:extLst>
              <a:ext uri="{FF2B5EF4-FFF2-40B4-BE49-F238E27FC236}">
                <a16:creationId xmlns:a16="http://schemas.microsoft.com/office/drawing/2014/main" id="{9C04C6D8-7D69-44D5-A56F-EA64B3098459}"/>
              </a:ext>
            </a:extLst>
          </p:cNvPr>
          <p:cNvSpPr>
            <a:spLocks noGrp="1"/>
          </p:cNvSpPr>
          <p:nvPr>
            <p:ph type="title"/>
          </p:nvPr>
        </p:nvSpPr>
        <p:spPr>
          <a:xfrm>
            <a:off x="971550" y="222250"/>
            <a:ext cx="7086600" cy="685800"/>
          </a:xfrm>
        </p:spPr>
        <p:txBody>
          <a:bodyPr/>
          <a:lstStyle/>
          <a:p>
            <a:r>
              <a:rPr lang="en-US" altLang="zh-CN" dirty="0"/>
              <a:t>6.5.2 </a:t>
            </a:r>
            <a:r>
              <a:rPr lang="zh-CN" altLang="en-US" dirty="0"/>
              <a:t>超时重传时间的选择</a:t>
            </a:r>
          </a:p>
        </p:txBody>
      </p:sp>
      <p:sp>
        <p:nvSpPr>
          <p:cNvPr id="60" name="Rectangle 3">
            <a:extLst>
              <a:ext uri="{FF2B5EF4-FFF2-40B4-BE49-F238E27FC236}">
                <a16:creationId xmlns:a16="http://schemas.microsoft.com/office/drawing/2014/main" id="{69CF42CA-97B4-45B9-B729-A6662C1F77D8}"/>
              </a:ext>
            </a:extLst>
          </p:cNvPr>
          <p:cNvSpPr txBox="1">
            <a:spLocks noChangeArrowheads="1"/>
          </p:cNvSpPr>
          <p:nvPr/>
        </p:nvSpPr>
        <p:spPr bwMode="auto">
          <a:xfrm>
            <a:off x="981531" y="1124744"/>
            <a:ext cx="7772400"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0" i="0" u="none" strike="noStrike" kern="0" cap="none" spc="0" normalizeH="0" baseline="0" noProof="0" dirty="0">
                <a:ln>
                  <a:noFill/>
                </a:ln>
                <a:solidFill>
                  <a:srgbClr val="333399"/>
                </a:solidFill>
                <a:effectLst/>
                <a:uLnTx/>
                <a:uFillTx/>
                <a:latin typeface="+mn-ea"/>
              </a:rPr>
              <a:t>重传机制是</a:t>
            </a:r>
            <a:r>
              <a:rPr kumimoji="0" lang="en-US" altLang="zh-CN" sz="2800" b="0" i="0" u="none" strike="noStrike" kern="0" cap="none" spc="0" normalizeH="0" baseline="0" noProof="0" dirty="0">
                <a:ln>
                  <a:noFill/>
                </a:ln>
                <a:solidFill>
                  <a:srgbClr val="333399"/>
                </a:solidFill>
                <a:effectLst/>
                <a:uLnTx/>
                <a:uFillTx/>
                <a:latin typeface="+mn-ea"/>
              </a:rPr>
              <a:t>TCP</a:t>
            </a:r>
            <a:r>
              <a:rPr kumimoji="0" lang="zh-CN" altLang="en-US" sz="2800" b="0" i="0" u="none" strike="noStrike" kern="0" cap="none" spc="0" normalizeH="0" baseline="0" noProof="0" dirty="0">
                <a:ln>
                  <a:noFill/>
                </a:ln>
                <a:solidFill>
                  <a:srgbClr val="333399"/>
                </a:solidFill>
                <a:effectLst/>
                <a:uLnTx/>
                <a:uFillTx/>
                <a:latin typeface="+mn-ea"/>
              </a:rPr>
              <a:t>中最重要和最复杂的问题之一，也是</a:t>
            </a:r>
            <a:r>
              <a:rPr kumimoji="0" lang="en-US" altLang="zh-CN" sz="2800" b="0" i="0" u="none" strike="noStrike" kern="0" cap="none" spc="0" normalizeH="0" baseline="0" noProof="0" dirty="0">
                <a:ln>
                  <a:noFill/>
                </a:ln>
                <a:solidFill>
                  <a:srgbClr val="333399"/>
                </a:solidFill>
                <a:effectLst/>
                <a:uLnTx/>
                <a:uFillTx/>
                <a:latin typeface="+mn-ea"/>
              </a:rPr>
              <a:t>TCP</a:t>
            </a:r>
            <a:r>
              <a:rPr kumimoji="0" lang="zh-CN" altLang="en-US" sz="2800" b="0" i="0" u="none" strike="noStrike" kern="0" cap="none" spc="0" normalizeH="0" baseline="0" noProof="0" dirty="0">
                <a:ln>
                  <a:noFill/>
                </a:ln>
                <a:solidFill>
                  <a:srgbClr val="333399"/>
                </a:solidFill>
                <a:effectLst/>
                <a:uLnTx/>
                <a:uFillTx/>
                <a:latin typeface="+mn-ea"/>
              </a:rPr>
              <a:t>可靠传输的基石。</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en-US" altLang="zh-CN" sz="2800" b="0" i="0" u="none" strike="noStrike" kern="0" cap="none" spc="0" normalizeH="0" baseline="0" noProof="0" dirty="0">
                <a:ln>
                  <a:noFill/>
                </a:ln>
                <a:solidFill>
                  <a:srgbClr val="333399"/>
                </a:solidFill>
                <a:effectLst/>
                <a:uLnTx/>
                <a:uFillTx/>
                <a:latin typeface="+mn-ea"/>
              </a:rPr>
              <a:t>TCP </a:t>
            </a:r>
            <a:r>
              <a:rPr kumimoji="0" lang="zh-CN" altLang="en-US" sz="2800" b="0" i="0" u="none" strike="noStrike" kern="0" cap="none" spc="0" normalizeH="0" baseline="0" noProof="0" dirty="0">
                <a:ln>
                  <a:noFill/>
                </a:ln>
                <a:solidFill>
                  <a:srgbClr val="333399"/>
                </a:solidFill>
                <a:effectLst/>
                <a:uLnTx/>
                <a:uFillTx/>
                <a:latin typeface="+mn-ea"/>
              </a:rPr>
              <a:t>每发送一个报文段，就对这个报文段设置一次计时器。只要计时器设置的重传时间到但还没有收到确认，就要重传这一报文段。</a:t>
            </a:r>
            <a:endParaRPr kumimoji="0" lang="en-US" altLang="zh-CN" sz="2800" b="0" i="0" u="none" strike="noStrike" kern="0" cap="none" spc="0" normalizeH="0" baseline="0" noProof="0" dirty="0">
              <a:ln>
                <a:noFill/>
              </a:ln>
              <a:solidFill>
                <a:srgbClr val="333399"/>
              </a:solidFill>
              <a:effectLst/>
              <a:uLnTx/>
              <a:uFillTx/>
              <a:latin typeface="+mn-ea"/>
            </a:endParaRPr>
          </a:p>
          <a:p>
            <a:pPr lvl="0" eaLnBrk="1" hangingPunct="1">
              <a:buClr>
                <a:srgbClr val="3333CC"/>
              </a:buClr>
              <a:defRPr/>
            </a:pPr>
            <a:r>
              <a:rPr kumimoji="0" lang="zh-CN" altLang="en-US" sz="2800" b="0" kern="0" noProof="0" dirty="0">
                <a:latin typeface="+mn-ea"/>
              </a:rPr>
              <a:t>超时重传时间（</a:t>
            </a:r>
            <a:r>
              <a:rPr kumimoji="0" lang="en-US" altLang="zh-CN" sz="2800" b="0" kern="0" dirty="0">
                <a:latin typeface="+mn-ea"/>
              </a:rPr>
              <a:t>RetransmissionTime-Out</a:t>
            </a:r>
            <a:r>
              <a:rPr kumimoji="0" lang="zh-CN" altLang="en-US" sz="2800" b="0" kern="0" dirty="0">
                <a:latin typeface="+mn-ea"/>
              </a:rPr>
              <a:t>，</a:t>
            </a:r>
            <a:r>
              <a:rPr kumimoji="0" lang="en-US" altLang="zh-CN" sz="2800" b="0" kern="0" dirty="0">
                <a:latin typeface="+mn-ea"/>
              </a:rPr>
              <a:t>RTO</a:t>
            </a:r>
            <a:r>
              <a:rPr kumimoji="0" lang="zh-CN" altLang="en-US" sz="2800" b="0" kern="0" dirty="0">
                <a:latin typeface="+mn-ea"/>
              </a:rPr>
              <a:t>）的确定对</a:t>
            </a:r>
            <a:r>
              <a:rPr kumimoji="0" lang="en-US" altLang="zh-CN" sz="2800" b="0" kern="0" dirty="0">
                <a:latin typeface="+mn-ea"/>
              </a:rPr>
              <a:t>TCP</a:t>
            </a:r>
            <a:r>
              <a:rPr kumimoji="0" lang="zh-CN" altLang="en-US" sz="2800" b="0" kern="0" dirty="0">
                <a:latin typeface="+mn-ea"/>
              </a:rPr>
              <a:t>的性能有重大影响。</a:t>
            </a:r>
            <a:endParaRPr kumimoji="0" lang="en-US" altLang="zh-CN" sz="2800" b="0" kern="0" dirty="0">
              <a:latin typeface="+mn-ea"/>
            </a:endParaRPr>
          </a:p>
          <a:p>
            <a:pPr lvl="0" eaLnBrk="1" hangingPunct="1">
              <a:buClr>
                <a:srgbClr val="3333CC"/>
              </a:buClr>
              <a:defRPr/>
            </a:pPr>
            <a:r>
              <a:rPr kumimoji="0" lang="zh-CN" altLang="en-US" sz="2800" b="0" kern="0" dirty="0">
                <a:latin typeface="+mn-ea"/>
              </a:rPr>
              <a:t>往返时间（</a:t>
            </a:r>
            <a:r>
              <a:rPr kumimoji="0" lang="en-US" altLang="zh-CN" sz="2800" b="0" kern="0" dirty="0">
                <a:latin typeface="+mn-ea"/>
              </a:rPr>
              <a:t>Round Trip Time</a:t>
            </a:r>
            <a:r>
              <a:rPr kumimoji="0" lang="zh-CN" altLang="en-US" sz="2800" b="0" kern="0" dirty="0">
                <a:latin typeface="+mn-ea"/>
              </a:rPr>
              <a:t>，</a:t>
            </a:r>
            <a:r>
              <a:rPr kumimoji="0" lang="en-US" altLang="zh-CN" sz="2800" b="0" kern="0" dirty="0">
                <a:latin typeface="+mn-ea"/>
              </a:rPr>
              <a:t>RTT</a:t>
            </a:r>
            <a:r>
              <a:rPr kumimoji="0" lang="zh-CN" altLang="en-US" sz="2800" b="0" kern="0" dirty="0">
                <a:latin typeface="+mn-ea"/>
              </a:rPr>
              <a:t>）是确定超时重传时间的最重要的基础</a:t>
            </a:r>
            <a:r>
              <a:rPr kumimoji="0" lang="zh-CN" altLang="en-US" sz="2800" b="0" i="0" u="none" strike="noStrike" kern="0" cap="none" spc="0" normalizeH="0" baseline="0" noProof="0" dirty="0">
                <a:ln>
                  <a:noFill/>
                </a:ln>
                <a:solidFill>
                  <a:srgbClr val="333399"/>
                </a:solidFill>
                <a:effectLst/>
                <a:uLnTx/>
                <a:uFillTx/>
                <a:latin typeface="+mn-ea"/>
              </a:rPr>
              <a:t>。</a:t>
            </a:r>
            <a:endParaRPr kumimoji="0" lang="en-US" altLang="zh-CN" sz="2800" b="0" i="0" u="none" strike="noStrike" kern="0" cap="none" spc="0" normalizeH="0" baseline="0" noProof="0" dirty="0">
              <a:ln>
                <a:noFill/>
              </a:ln>
              <a:solidFill>
                <a:srgbClr val="333399"/>
              </a:solidFill>
              <a:effectLst/>
              <a:uLnTx/>
              <a:uFillTx/>
              <a:latin typeface="+mn-ea"/>
            </a:endParaRPr>
          </a:p>
          <a:p>
            <a:pPr lvl="0" eaLnBrk="1" hangingPunct="1">
              <a:buClr>
                <a:srgbClr val="3333CC"/>
              </a:buClr>
              <a:defRPr/>
            </a:pPr>
            <a:r>
              <a:rPr kumimoji="0" lang="zh-CN" altLang="en-US" sz="2800" b="0" kern="0" dirty="0">
                <a:latin typeface="+mn-ea"/>
              </a:rPr>
              <a:t>在真实网络环境中，</a:t>
            </a:r>
            <a:r>
              <a:rPr kumimoji="0" lang="en-US" altLang="zh-CN" sz="2800" b="0" kern="0" dirty="0">
                <a:latin typeface="+mn-ea"/>
              </a:rPr>
              <a:t>RTT</a:t>
            </a:r>
            <a:r>
              <a:rPr kumimoji="0" lang="zh-CN" altLang="en-US" sz="2800" b="0" kern="0" dirty="0">
                <a:latin typeface="+mn-ea"/>
              </a:rPr>
              <a:t>的测量是有非常大的不确定性。</a:t>
            </a:r>
            <a:endParaRPr kumimoji="0" lang="zh-CN" altLang="en-US" sz="2800" b="0" i="0" u="none" strike="noStrike" kern="0" cap="none" spc="0" normalizeH="0" baseline="0" noProof="0" dirty="0">
              <a:ln>
                <a:noFill/>
              </a:ln>
              <a:solidFill>
                <a:srgbClr val="333399"/>
              </a:solidFill>
              <a:effectLst/>
              <a:uLnTx/>
              <a:uFillTx/>
              <a:latin typeface="+mn-ea"/>
            </a:endParaRPr>
          </a:p>
        </p:txBody>
      </p:sp>
    </p:spTree>
    <p:extLst>
      <p:ext uri="{BB962C8B-B14F-4D97-AF65-F5344CB8AC3E}">
        <p14:creationId xmlns:p14="http://schemas.microsoft.com/office/powerpoint/2010/main" val="12058645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FD7AA69-AE4B-48B6-97F7-B71A234669CA}"/>
              </a:ext>
            </a:extLst>
          </p:cNvPr>
          <p:cNvSpPr/>
          <p:nvPr/>
        </p:nvSpPr>
        <p:spPr>
          <a:xfrm>
            <a:off x="971600" y="4459987"/>
            <a:ext cx="7632848" cy="830997"/>
          </a:xfrm>
          <a:prstGeom prst="rect">
            <a:avLst/>
          </a:prstGeom>
        </p:spPr>
        <p:txBody>
          <a:bodyPr wrap="square">
            <a:spAutoFit/>
          </a:bodyPr>
          <a:lstStyle/>
          <a:p>
            <a:r>
              <a:rPr lang="zh-CN" altLang="en-US" dirty="0"/>
              <a:t>在</a:t>
            </a:r>
            <a:r>
              <a:rPr lang="en-US" altLang="zh-CN" dirty="0"/>
              <a:t>TCP</a:t>
            </a:r>
            <a:r>
              <a:rPr lang="zh-CN" altLang="en-US" dirty="0"/>
              <a:t>中，不同连接的</a:t>
            </a:r>
            <a:r>
              <a:rPr lang="en-US" altLang="zh-CN" dirty="0"/>
              <a:t>RTT</a:t>
            </a:r>
            <a:r>
              <a:rPr lang="zh-CN" altLang="en-US" dirty="0"/>
              <a:t>不相同，同一个连接不同时间的 </a:t>
            </a:r>
            <a:r>
              <a:rPr lang="en-US" altLang="zh-CN" dirty="0"/>
              <a:t>RTT </a:t>
            </a:r>
            <a:r>
              <a:rPr lang="zh-CN" altLang="en-US" dirty="0"/>
              <a:t>也不相同。</a:t>
            </a:r>
          </a:p>
        </p:txBody>
      </p:sp>
      <p:sp>
        <p:nvSpPr>
          <p:cNvPr id="5" name="矩形 4">
            <a:extLst>
              <a:ext uri="{FF2B5EF4-FFF2-40B4-BE49-F238E27FC236}">
                <a16:creationId xmlns:a16="http://schemas.microsoft.com/office/drawing/2014/main" id="{E2F6925C-74D1-4B25-A76B-99A8CDFE0997}"/>
              </a:ext>
            </a:extLst>
          </p:cNvPr>
          <p:cNvSpPr/>
          <p:nvPr/>
        </p:nvSpPr>
        <p:spPr>
          <a:xfrm>
            <a:off x="1021429" y="1197684"/>
            <a:ext cx="58548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20000"/>
              </a:spcBef>
              <a:buClr>
                <a:srgbClr val="3333CC"/>
              </a:buClr>
              <a:buSzPct val="60000"/>
            </a:pPr>
            <a:r>
              <a:rPr kumimoji="0" lang="en-US" altLang="zh-CN" b="0" kern="0" dirty="0">
                <a:solidFill>
                  <a:srgbClr val="333399"/>
                </a:solidFill>
                <a:latin typeface="+mj-ea"/>
                <a:ea typeface="+mj-ea"/>
              </a:rPr>
              <a:t>1. RTT</a:t>
            </a:r>
            <a:r>
              <a:rPr kumimoji="0" lang="zh-CN" altLang="en-US" b="0" kern="0" dirty="0">
                <a:solidFill>
                  <a:srgbClr val="333399"/>
                </a:solidFill>
                <a:latin typeface="+mj-ea"/>
                <a:ea typeface="+mj-ea"/>
              </a:rPr>
              <a:t>在报文重传过程中的重要性</a:t>
            </a:r>
          </a:p>
        </p:txBody>
      </p:sp>
      <p:sp>
        <p:nvSpPr>
          <p:cNvPr id="6" name="矩形 5">
            <a:extLst>
              <a:ext uri="{FF2B5EF4-FFF2-40B4-BE49-F238E27FC236}">
                <a16:creationId xmlns:a16="http://schemas.microsoft.com/office/drawing/2014/main" id="{A475BF42-087B-4DFB-AA1E-01EEDC6B32DB}"/>
              </a:ext>
            </a:extLst>
          </p:cNvPr>
          <p:cNvSpPr/>
          <p:nvPr/>
        </p:nvSpPr>
        <p:spPr>
          <a:xfrm>
            <a:off x="1021429" y="1861258"/>
            <a:ext cx="7923195" cy="461665"/>
          </a:xfrm>
          <a:prstGeom prst="rect">
            <a:avLst/>
          </a:prstGeom>
        </p:spPr>
        <p:txBody>
          <a:bodyPr wrap="none">
            <a:spAutoFit/>
          </a:bodyPr>
          <a:lstStyle/>
          <a:p>
            <a:r>
              <a:rPr lang="zh-CN" altLang="en-US" dirty="0"/>
              <a:t>测量准确的</a:t>
            </a:r>
            <a:r>
              <a:rPr lang="en-US" altLang="zh-CN" dirty="0"/>
              <a:t>RTT</a:t>
            </a:r>
            <a:r>
              <a:rPr lang="zh-CN" altLang="en-US" dirty="0"/>
              <a:t>对于确定更加适合的</a:t>
            </a:r>
            <a:r>
              <a:rPr lang="en-US" altLang="zh-CN" dirty="0"/>
              <a:t>RTO</a:t>
            </a:r>
            <a:r>
              <a:rPr lang="zh-CN" altLang="en-US" dirty="0"/>
              <a:t>具有重要影响。</a:t>
            </a:r>
          </a:p>
        </p:txBody>
      </p:sp>
      <p:sp>
        <p:nvSpPr>
          <p:cNvPr id="7" name="矩形 6">
            <a:extLst>
              <a:ext uri="{FF2B5EF4-FFF2-40B4-BE49-F238E27FC236}">
                <a16:creationId xmlns:a16="http://schemas.microsoft.com/office/drawing/2014/main" id="{9622235F-1911-4093-89FD-0EAC16B36BB7}"/>
              </a:ext>
            </a:extLst>
          </p:cNvPr>
          <p:cNvSpPr/>
          <p:nvPr/>
        </p:nvSpPr>
        <p:spPr>
          <a:xfrm>
            <a:off x="1014816" y="2529681"/>
            <a:ext cx="2656496" cy="461665"/>
          </a:xfrm>
          <a:prstGeom prst="rect">
            <a:avLst/>
          </a:prstGeom>
        </p:spPr>
        <p:txBody>
          <a:bodyPr wrap="none">
            <a:spAutoFit/>
          </a:bodyPr>
          <a:lstStyle/>
          <a:p>
            <a:r>
              <a:rPr lang="zh-CN" altLang="en-US" dirty="0"/>
              <a:t>在</a:t>
            </a:r>
            <a:r>
              <a:rPr lang="en-US" altLang="zh-CN" dirty="0"/>
              <a:t>TCP</a:t>
            </a:r>
            <a:r>
              <a:rPr lang="zh-CN" altLang="en-US" dirty="0"/>
              <a:t>中，如果：</a:t>
            </a:r>
          </a:p>
        </p:txBody>
      </p:sp>
      <p:sp>
        <p:nvSpPr>
          <p:cNvPr id="8" name="矩形 7">
            <a:extLst>
              <a:ext uri="{FF2B5EF4-FFF2-40B4-BE49-F238E27FC236}">
                <a16:creationId xmlns:a16="http://schemas.microsoft.com/office/drawing/2014/main" id="{F2E7CE01-FC31-47A4-87FC-08A1F019EA79}"/>
              </a:ext>
            </a:extLst>
          </p:cNvPr>
          <p:cNvSpPr/>
          <p:nvPr/>
        </p:nvSpPr>
        <p:spPr>
          <a:xfrm>
            <a:off x="1021429" y="3131700"/>
            <a:ext cx="6934947" cy="461665"/>
          </a:xfrm>
          <a:prstGeom prst="rect">
            <a:avLst/>
          </a:prstGeom>
        </p:spPr>
        <p:txBody>
          <a:bodyPr wrap="square">
            <a:spAutoFit/>
          </a:bodyPr>
          <a:lstStyle/>
          <a:p>
            <a:pPr marL="342900" indent="-342900">
              <a:buClr>
                <a:srgbClr val="C00000"/>
              </a:buClr>
              <a:buFont typeface="Wingdings" panose="05000000000000000000" pitchFamily="2" charset="2"/>
              <a:buChar char="n"/>
            </a:pPr>
            <a:r>
              <a:rPr lang="en-US" altLang="zh-CN" dirty="0"/>
              <a:t>RTO </a:t>
            </a:r>
            <a:r>
              <a:rPr lang="zh-CN" altLang="en-US" dirty="0"/>
              <a:t>小于 </a:t>
            </a:r>
            <a:r>
              <a:rPr lang="en-US" altLang="zh-CN" dirty="0"/>
              <a:t>RTT</a:t>
            </a:r>
            <a:r>
              <a:rPr lang="zh-CN" altLang="en-US" dirty="0"/>
              <a:t>，则会造成很多不必要的重传；</a:t>
            </a:r>
          </a:p>
        </p:txBody>
      </p:sp>
      <p:sp>
        <p:nvSpPr>
          <p:cNvPr id="9" name="矩形 8">
            <a:extLst>
              <a:ext uri="{FF2B5EF4-FFF2-40B4-BE49-F238E27FC236}">
                <a16:creationId xmlns:a16="http://schemas.microsoft.com/office/drawing/2014/main" id="{B5C85F8A-AF99-4CAE-9565-73DACF97C9F9}"/>
              </a:ext>
            </a:extLst>
          </p:cNvPr>
          <p:cNvSpPr/>
          <p:nvPr/>
        </p:nvSpPr>
        <p:spPr>
          <a:xfrm>
            <a:off x="1014816" y="3789709"/>
            <a:ext cx="7301600" cy="461665"/>
          </a:xfrm>
          <a:prstGeom prst="rect">
            <a:avLst/>
          </a:prstGeom>
        </p:spPr>
        <p:txBody>
          <a:bodyPr wrap="square">
            <a:spAutoFit/>
          </a:bodyPr>
          <a:lstStyle/>
          <a:p>
            <a:pPr marL="342900" indent="-342900">
              <a:buClr>
                <a:srgbClr val="C00000"/>
              </a:buClr>
              <a:buFont typeface="Wingdings" panose="05000000000000000000" pitchFamily="2" charset="2"/>
              <a:buChar char="n"/>
            </a:pPr>
            <a:r>
              <a:rPr lang="en-US" altLang="zh-CN" dirty="0"/>
              <a:t>RTO </a:t>
            </a:r>
            <a:r>
              <a:rPr lang="zh-CN" altLang="en-US" dirty="0"/>
              <a:t>远大于 </a:t>
            </a:r>
            <a:r>
              <a:rPr lang="en-US" altLang="zh-CN" dirty="0"/>
              <a:t>RTT</a:t>
            </a:r>
            <a:r>
              <a:rPr lang="zh-CN" altLang="en-US" dirty="0"/>
              <a:t>，则会降低整体网络利用率。</a:t>
            </a:r>
          </a:p>
        </p:txBody>
      </p:sp>
    </p:spTree>
    <p:extLst>
      <p:ext uri="{BB962C8B-B14F-4D97-AF65-F5344CB8AC3E}">
        <p14:creationId xmlns:p14="http://schemas.microsoft.com/office/powerpoint/2010/main" val="1199737882"/>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A101C9C-B2D3-483E-9D6A-CB2E569E0A9E}"/>
              </a:ext>
            </a:extLst>
          </p:cNvPr>
          <p:cNvSpPr/>
          <p:nvPr/>
        </p:nvSpPr>
        <p:spPr>
          <a:xfrm>
            <a:off x="971600" y="1196752"/>
            <a:ext cx="30011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20000"/>
              </a:spcBef>
              <a:buClr>
                <a:srgbClr val="3333CC"/>
              </a:buClr>
              <a:buSzPct val="60000"/>
            </a:pPr>
            <a:r>
              <a:rPr kumimoji="0" lang="en-US" altLang="zh-CN" b="0" kern="0" dirty="0">
                <a:solidFill>
                  <a:srgbClr val="333399"/>
                </a:solidFill>
                <a:latin typeface="Arial"/>
                <a:ea typeface="黑体"/>
              </a:rPr>
              <a:t>2. </a:t>
            </a:r>
            <a:r>
              <a:rPr kumimoji="0" lang="zh-CN" altLang="en-US" b="0" kern="0" dirty="0">
                <a:solidFill>
                  <a:srgbClr val="333399"/>
                </a:solidFill>
                <a:latin typeface="Arial"/>
                <a:ea typeface="黑体"/>
              </a:rPr>
              <a:t>加权平均往返时间</a:t>
            </a:r>
          </a:p>
        </p:txBody>
      </p:sp>
      <p:sp>
        <p:nvSpPr>
          <p:cNvPr id="2" name="文本框 1">
            <a:extLst>
              <a:ext uri="{FF2B5EF4-FFF2-40B4-BE49-F238E27FC236}">
                <a16:creationId xmlns:a16="http://schemas.microsoft.com/office/drawing/2014/main" id="{B854F7C5-9AB1-4E06-821B-C4A4130CFDCF}"/>
              </a:ext>
            </a:extLst>
          </p:cNvPr>
          <p:cNvSpPr txBox="1"/>
          <p:nvPr/>
        </p:nvSpPr>
        <p:spPr>
          <a:xfrm>
            <a:off x="969368" y="1892732"/>
            <a:ext cx="7344816" cy="1200329"/>
          </a:xfrm>
          <a:prstGeom prst="rect">
            <a:avLst/>
          </a:prstGeom>
          <a:noFill/>
        </p:spPr>
        <p:txBody>
          <a:bodyPr wrap="square" rtlCol="0">
            <a:spAutoFit/>
          </a:bodyPr>
          <a:lstStyle/>
          <a:p>
            <a:r>
              <a:rPr lang="en-US" altLang="zh-CN" dirty="0"/>
              <a:t>RTT</a:t>
            </a:r>
            <a:r>
              <a:rPr lang="zh-CN" altLang="en-US" dirty="0"/>
              <a:t>是一个不断动态调整的测量值，每个连接都有与其他连接不同的</a:t>
            </a:r>
            <a:r>
              <a:rPr lang="en-US" altLang="zh-CN" dirty="0"/>
              <a:t>RTT</a:t>
            </a:r>
            <a:r>
              <a:rPr lang="zh-CN" altLang="en-US" dirty="0"/>
              <a:t>，而且在不同时候，同一连接的</a:t>
            </a:r>
            <a:r>
              <a:rPr lang="en-US" altLang="zh-CN" dirty="0"/>
              <a:t>RTT</a:t>
            </a:r>
            <a:r>
              <a:rPr lang="zh-CN" altLang="en-US" dirty="0"/>
              <a:t>值也不相同。</a:t>
            </a:r>
          </a:p>
        </p:txBody>
      </p:sp>
      <p:sp>
        <p:nvSpPr>
          <p:cNvPr id="3" name="矩形 2">
            <a:extLst>
              <a:ext uri="{FF2B5EF4-FFF2-40B4-BE49-F238E27FC236}">
                <a16:creationId xmlns:a16="http://schemas.microsoft.com/office/drawing/2014/main" id="{8EABDA51-8CE1-4829-A7F3-CAE410BB5777}"/>
              </a:ext>
            </a:extLst>
          </p:cNvPr>
          <p:cNvSpPr/>
          <p:nvPr/>
        </p:nvSpPr>
        <p:spPr>
          <a:xfrm>
            <a:off x="964977" y="3200925"/>
            <a:ext cx="7238082" cy="830997"/>
          </a:xfrm>
          <a:prstGeom prst="rect">
            <a:avLst/>
          </a:prstGeom>
        </p:spPr>
        <p:txBody>
          <a:bodyPr wrap="square">
            <a:spAutoFit/>
          </a:bodyPr>
          <a:lstStyle/>
          <a:p>
            <a:r>
              <a:rPr kumimoji="0" lang="en-US" altLang="zh-CN" b="0" kern="0" dirty="0">
                <a:solidFill>
                  <a:srgbClr val="333399"/>
                </a:solidFill>
                <a:latin typeface="Arial"/>
                <a:ea typeface="黑体"/>
              </a:rPr>
              <a:t>TCP</a:t>
            </a:r>
            <a:r>
              <a:rPr kumimoji="0" lang="zh-CN" altLang="en-US" b="0" kern="0" dirty="0">
                <a:solidFill>
                  <a:srgbClr val="333399"/>
                </a:solidFill>
                <a:latin typeface="Arial"/>
                <a:ea typeface="黑体"/>
              </a:rPr>
              <a:t>用一个称为</a:t>
            </a:r>
            <a:r>
              <a:rPr kumimoji="0" lang="zh-CN" altLang="en-US" b="0" kern="0" dirty="0">
                <a:solidFill>
                  <a:srgbClr val="FF0000"/>
                </a:solidFill>
                <a:latin typeface="Arial"/>
                <a:ea typeface="黑体"/>
              </a:rPr>
              <a:t>加权平均往返时间</a:t>
            </a:r>
            <a:r>
              <a:rPr kumimoji="0" lang="zh-CN" altLang="en-US" b="0" kern="0" dirty="0">
                <a:solidFill>
                  <a:srgbClr val="333399"/>
                </a:solidFill>
                <a:latin typeface="Arial"/>
                <a:ea typeface="黑体"/>
              </a:rPr>
              <a:t> </a:t>
            </a:r>
            <a:r>
              <a:rPr kumimoji="0" lang="en-US" altLang="zh-CN" b="0" kern="0" dirty="0">
                <a:solidFill>
                  <a:srgbClr val="333399"/>
                </a:solidFill>
                <a:latin typeface="Arial"/>
                <a:ea typeface="黑体"/>
              </a:rPr>
              <a:t>RTT</a:t>
            </a:r>
            <a:r>
              <a:rPr kumimoji="0" lang="en-US" altLang="zh-CN" b="0" kern="0" baseline="-25000" dirty="0">
                <a:solidFill>
                  <a:srgbClr val="333399"/>
                </a:solidFill>
                <a:latin typeface="Arial"/>
                <a:ea typeface="黑体"/>
              </a:rPr>
              <a:t>S</a:t>
            </a:r>
            <a:r>
              <a:rPr kumimoji="0" lang="zh-CN" altLang="en-US" b="0" kern="0" dirty="0">
                <a:solidFill>
                  <a:srgbClr val="333399"/>
                </a:solidFill>
                <a:latin typeface="Arial"/>
                <a:ea typeface="黑体"/>
              </a:rPr>
              <a:t>（</a:t>
            </a:r>
            <a:r>
              <a:rPr kumimoji="0" lang="zh-CN" altLang="en-US" b="0" kern="0" dirty="0">
                <a:latin typeface="Arial"/>
                <a:ea typeface="黑体"/>
              </a:rPr>
              <a:t>也</a:t>
            </a:r>
            <a:r>
              <a:rPr kumimoji="0" lang="zh-CN" altLang="en-US" b="0" kern="0" dirty="0">
                <a:solidFill>
                  <a:srgbClr val="333399"/>
                </a:solidFill>
                <a:latin typeface="Arial"/>
                <a:ea typeface="黑体"/>
              </a:rPr>
              <a:t>称为</a:t>
            </a:r>
            <a:r>
              <a:rPr kumimoji="0" lang="zh-CN" altLang="en-US" b="0" kern="0" dirty="0">
                <a:solidFill>
                  <a:srgbClr val="FF0000"/>
                </a:solidFill>
                <a:latin typeface="Arial"/>
                <a:ea typeface="黑体"/>
              </a:rPr>
              <a:t>平滑往返时间</a:t>
            </a:r>
            <a:r>
              <a:rPr kumimoji="0" lang="zh-CN" altLang="en-US" b="0" kern="0" dirty="0">
                <a:solidFill>
                  <a:srgbClr val="333399"/>
                </a:solidFill>
                <a:latin typeface="Arial"/>
                <a:ea typeface="黑体"/>
              </a:rPr>
              <a:t>）的参数反映往返时间。</a:t>
            </a:r>
            <a:endParaRPr lang="zh-CN" altLang="en-US" dirty="0"/>
          </a:p>
        </p:txBody>
      </p:sp>
    </p:spTree>
    <p:extLst>
      <p:ext uri="{BB962C8B-B14F-4D97-AF65-F5344CB8AC3E}">
        <p14:creationId xmlns:p14="http://schemas.microsoft.com/office/powerpoint/2010/main" val="1988162485"/>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683AFF8-855D-4138-B435-1C71B6135A8F}"/>
              </a:ext>
            </a:extLst>
          </p:cNvPr>
          <p:cNvSpPr txBox="1">
            <a:spLocks noChangeArrowheads="1"/>
          </p:cNvSpPr>
          <p:nvPr/>
        </p:nvSpPr>
        <p:spPr bwMode="auto">
          <a:xfrm>
            <a:off x="1763688" y="3177183"/>
            <a:ext cx="5544616" cy="1043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3333CC"/>
              </a:buClr>
              <a:buSzPct val="60000"/>
              <a:buNone/>
              <a:tabLst/>
              <a:defRPr/>
            </a:pP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新</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RTT</a:t>
            </a:r>
            <a:r>
              <a:rPr kumimoji="0" lang="en-US" altLang="zh-CN" sz="2400" b="0" i="0" u="none" strike="noStrike" kern="0" cap="none" spc="0" normalizeH="0" baseline="-25000" noProof="0" dirty="0">
                <a:ln>
                  <a:noFill/>
                </a:ln>
                <a:solidFill>
                  <a:srgbClr val="333399"/>
                </a:solidFill>
                <a:effectLst/>
                <a:uLnTx/>
                <a:uFillTx/>
                <a:latin typeface="Arial"/>
                <a:ea typeface="黑体"/>
                <a:cs typeface="+mn-cs"/>
              </a:rPr>
              <a:t>S</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 </a:t>
            </a:r>
            <a:r>
              <a:rPr kumimoji="0" lang="en-US" altLang="zh-CN" sz="2400" b="0" i="0" u="none" strike="noStrike" kern="0" cap="none" spc="0" normalizeH="0" baseline="0" noProof="0" dirty="0">
                <a:ln>
                  <a:noFill/>
                </a:ln>
                <a:solidFill>
                  <a:srgbClr val="333399"/>
                </a:solidFill>
                <a:effectLst/>
                <a:uLnTx/>
                <a:uFillTx/>
                <a:latin typeface="Arial"/>
                <a:ea typeface="黑体"/>
                <a:cs typeface="+mn-cs"/>
                <a:sym typeface="Symbol" pitchFamily="18" charset="2"/>
              </a:rPr>
              <a:t></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 (1 </a:t>
            </a:r>
            <a:r>
              <a:rPr kumimoji="0" lang="en-US" altLang="zh-CN" sz="2400" b="0" i="0" u="none" strike="noStrike" kern="0" cap="none" spc="0" normalizeH="0" baseline="0" noProof="0" dirty="0">
                <a:ln>
                  <a:noFill/>
                </a:ln>
                <a:solidFill>
                  <a:srgbClr val="333399"/>
                </a:solidFill>
                <a:effectLst/>
                <a:uLnTx/>
                <a:uFillTx/>
                <a:latin typeface="Arial"/>
                <a:ea typeface="黑体"/>
                <a:cs typeface="+mn-cs"/>
                <a:sym typeface="Symbol" pitchFamily="18" charset="2"/>
              </a:rPr>
              <a:t></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 </a:t>
            </a:r>
            <a:r>
              <a:rPr kumimoji="0" lang="en-US" altLang="zh-CN" sz="2400" b="0" i="0" u="none" strike="noStrike" kern="0" cap="none" spc="0" normalizeH="0" baseline="0" noProof="0" dirty="0">
                <a:ln>
                  <a:noFill/>
                </a:ln>
                <a:solidFill>
                  <a:srgbClr val="333399"/>
                </a:solidFill>
                <a:effectLst/>
                <a:uLnTx/>
                <a:uFillTx/>
                <a:latin typeface="Arial"/>
                <a:ea typeface="黑体"/>
                <a:cs typeface="+mn-cs"/>
                <a:sym typeface="Symbol" pitchFamily="18" charset="2"/>
              </a:rPr>
              <a:t></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 </a:t>
            </a:r>
            <a:r>
              <a:rPr kumimoji="0" lang="en-US" altLang="zh-CN" sz="2400" b="0" i="0" u="none" strike="noStrike" kern="0" cap="none" spc="0" normalizeH="0" baseline="0" noProof="0" dirty="0">
                <a:ln>
                  <a:noFill/>
                </a:ln>
                <a:solidFill>
                  <a:srgbClr val="333399"/>
                </a:solidFill>
                <a:effectLst/>
                <a:uLnTx/>
                <a:uFillTx/>
                <a:latin typeface="Arial"/>
                <a:ea typeface="黑体"/>
                <a:cs typeface="+mn-cs"/>
                <a:sym typeface="Symbol" pitchFamily="18" charset="2"/>
              </a:rPr>
              <a:t></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 (</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旧</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RTT</a:t>
            </a:r>
            <a:r>
              <a:rPr kumimoji="0" lang="en-US" altLang="zh-CN" sz="2400" b="0" i="0" u="none" strike="noStrike" kern="0" cap="none" spc="0" normalizeH="0" baseline="-25000" noProof="0" dirty="0">
                <a:ln>
                  <a:noFill/>
                </a:ln>
                <a:solidFill>
                  <a:srgbClr val="333399"/>
                </a:solidFill>
                <a:effectLst/>
                <a:uLnTx/>
                <a:uFillTx/>
                <a:latin typeface="Arial"/>
                <a:ea typeface="黑体"/>
                <a:cs typeface="+mn-cs"/>
              </a:rPr>
              <a:t>S</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 </a:t>
            </a:r>
          </a:p>
          <a:p>
            <a:pPr marL="342900" marR="0" lvl="0" indent="-342900" algn="l" defTabSz="914400" rtl="0" eaLnBrk="1" fontAlgn="base" latinLnBrk="0" hangingPunct="1">
              <a:lnSpc>
                <a:spcPct val="100000"/>
              </a:lnSpc>
              <a:spcBef>
                <a:spcPct val="20000"/>
              </a:spcBef>
              <a:spcAft>
                <a:spcPct val="10000"/>
              </a:spcAft>
              <a:buClr>
                <a:srgbClr val="3333CC"/>
              </a:buClr>
              <a:buSzPct val="60000"/>
              <a:buFont typeface="Wingdings" pitchFamily="2" charset="2"/>
              <a:buNone/>
              <a:tabLst/>
              <a:defRPr/>
            </a:pP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                      </a:t>
            </a:r>
            <a:r>
              <a:rPr kumimoji="0" lang="en-US" altLang="zh-CN" sz="2400" b="0" i="0" u="none" strike="noStrike" kern="0" cap="none" spc="0" normalizeH="0" baseline="0" noProof="0" dirty="0">
                <a:ln>
                  <a:noFill/>
                </a:ln>
                <a:solidFill>
                  <a:srgbClr val="333399"/>
                </a:solidFill>
                <a:effectLst/>
                <a:uLnTx/>
                <a:uFillTx/>
                <a:latin typeface="Arial"/>
                <a:ea typeface="黑体"/>
                <a:cs typeface="+mn-cs"/>
                <a:sym typeface="Symbol" pitchFamily="18" charset="2"/>
              </a:rPr>
              <a:t></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 </a:t>
            </a:r>
            <a:r>
              <a:rPr kumimoji="0" lang="en-US" altLang="zh-CN" sz="2400" b="0" i="0" u="none" strike="noStrike" kern="0" cap="none" spc="0" normalizeH="0" baseline="0" noProof="0" dirty="0">
                <a:ln>
                  <a:noFill/>
                </a:ln>
                <a:solidFill>
                  <a:srgbClr val="333399"/>
                </a:solidFill>
                <a:effectLst/>
                <a:uLnTx/>
                <a:uFillTx/>
                <a:latin typeface="Arial"/>
                <a:ea typeface="黑体"/>
                <a:cs typeface="+mn-cs"/>
                <a:sym typeface="Symbol" pitchFamily="18" charset="2"/>
              </a:rPr>
              <a:t></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 </a:t>
            </a:r>
            <a:r>
              <a:rPr kumimoji="0" lang="en-US" altLang="zh-CN" sz="2400" b="0" i="0" u="none" strike="noStrike" kern="0" cap="none" spc="0" normalizeH="0" baseline="0" noProof="0" dirty="0">
                <a:ln>
                  <a:noFill/>
                </a:ln>
                <a:solidFill>
                  <a:srgbClr val="333399"/>
                </a:solidFill>
                <a:effectLst/>
                <a:uLnTx/>
                <a:uFillTx/>
                <a:latin typeface="Arial"/>
                <a:ea typeface="黑体"/>
                <a:cs typeface="+mn-cs"/>
                <a:sym typeface="Symbol" pitchFamily="18" charset="2"/>
              </a:rPr>
              <a:t></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 (</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新的</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RTT</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样本</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                    </a:t>
            </a:r>
          </a:p>
        </p:txBody>
      </p:sp>
      <p:sp>
        <p:nvSpPr>
          <p:cNvPr id="6" name="文本框 5">
            <a:extLst>
              <a:ext uri="{FF2B5EF4-FFF2-40B4-BE49-F238E27FC236}">
                <a16:creationId xmlns:a16="http://schemas.microsoft.com/office/drawing/2014/main" id="{22301D55-6614-4374-8B40-CD442D971804}"/>
              </a:ext>
            </a:extLst>
          </p:cNvPr>
          <p:cNvSpPr txBox="1"/>
          <p:nvPr/>
        </p:nvSpPr>
        <p:spPr>
          <a:xfrm>
            <a:off x="1115616" y="1412776"/>
            <a:ext cx="3744416" cy="461665"/>
          </a:xfrm>
          <a:prstGeom prst="rect">
            <a:avLst/>
          </a:prstGeom>
          <a:noFill/>
        </p:spPr>
        <p:txBody>
          <a:bodyPr wrap="square" rtlCol="0">
            <a:spAutoFit/>
          </a:bodyPr>
          <a:lstStyle/>
          <a:p>
            <a:r>
              <a:rPr lang="en-US" altLang="zh-CN" dirty="0"/>
              <a:t>TCP</a:t>
            </a:r>
            <a:r>
              <a:rPr lang="zh-CN" altLang="en-US" dirty="0"/>
              <a:t>中</a:t>
            </a:r>
            <a:r>
              <a:rPr lang="en-US" altLang="zh-CN" dirty="0"/>
              <a:t>RTT</a:t>
            </a:r>
            <a:r>
              <a:rPr lang="en-US" altLang="zh-CN" baseline="-25000" dirty="0"/>
              <a:t>s</a:t>
            </a:r>
            <a:r>
              <a:rPr lang="zh-CN" altLang="en-US" dirty="0"/>
              <a:t>的计算方法：</a:t>
            </a:r>
          </a:p>
        </p:txBody>
      </p:sp>
      <p:sp>
        <p:nvSpPr>
          <p:cNvPr id="7" name="矩形 6">
            <a:extLst>
              <a:ext uri="{FF2B5EF4-FFF2-40B4-BE49-F238E27FC236}">
                <a16:creationId xmlns:a16="http://schemas.microsoft.com/office/drawing/2014/main" id="{9AAC6F30-4638-4575-81CE-6084B9DA2014}"/>
              </a:ext>
            </a:extLst>
          </p:cNvPr>
          <p:cNvSpPr/>
          <p:nvPr/>
        </p:nvSpPr>
        <p:spPr>
          <a:xfrm>
            <a:off x="973832" y="2110313"/>
            <a:ext cx="7772399" cy="830997"/>
          </a:xfrm>
          <a:prstGeom prst="rect">
            <a:avLst/>
          </a:prstGeom>
        </p:spPr>
        <p:txBody>
          <a:bodyPr wrap="square">
            <a:spAutoFit/>
          </a:bodyPr>
          <a:lstStyle/>
          <a:p>
            <a:r>
              <a:rPr kumimoji="0" lang="zh-CN" altLang="en-US" b="0" kern="0" dirty="0">
                <a:solidFill>
                  <a:srgbClr val="333399"/>
                </a:solidFill>
                <a:latin typeface="+mj-ea"/>
                <a:ea typeface="+mj-ea"/>
              </a:rPr>
              <a:t>若是第一次测量到</a:t>
            </a:r>
            <a:r>
              <a:rPr kumimoji="0" lang="en-US" altLang="zh-CN" b="0" kern="0" dirty="0">
                <a:solidFill>
                  <a:srgbClr val="333399"/>
                </a:solidFill>
                <a:latin typeface="+mj-ea"/>
                <a:ea typeface="+mj-ea"/>
              </a:rPr>
              <a:t>RTT</a:t>
            </a:r>
            <a:r>
              <a:rPr kumimoji="0" lang="zh-CN" altLang="en-US" b="0" kern="0" dirty="0">
                <a:solidFill>
                  <a:srgbClr val="333399"/>
                </a:solidFill>
                <a:latin typeface="+mj-ea"/>
                <a:ea typeface="+mj-ea"/>
              </a:rPr>
              <a:t>样本，则</a:t>
            </a:r>
            <a:r>
              <a:rPr kumimoji="0" lang="en-US" altLang="zh-CN" b="0" kern="0" dirty="0">
                <a:solidFill>
                  <a:srgbClr val="333399"/>
                </a:solidFill>
                <a:latin typeface="+mj-ea"/>
                <a:ea typeface="+mj-ea"/>
              </a:rPr>
              <a:t>RTT</a:t>
            </a:r>
            <a:r>
              <a:rPr kumimoji="0" lang="en-US" altLang="zh-CN" b="0" kern="0" baseline="-25000" dirty="0">
                <a:solidFill>
                  <a:srgbClr val="333399"/>
                </a:solidFill>
                <a:latin typeface="+mj-ea"/>
                <a:ea typeface="+mj-ea"/>
              </a:rPr>
              <a:t>S </a:t>
            </a:r>
            <a:r>
              <a:rPr kumimoji="0" lang="zh-CN" altLang="en-US" b="0" kern="0" dirty="0">
                <a:solidFill>
                  <a:srgbClr val="333399"/>
                </a:solidFill>
                <a:latin typeface="+mj-ea"/>
                <a:ea typeface="+mj-ea"/>
              </a:rPr>
              <a:t>值就取为所测量到的 </a:t>
            </a:r>
            <a:r>
              <a:rPr kumimoji="0" lang="en-US" altLang="zh-CN" b="0" kern="0" dirty="0">
                <a:solidFill>
                  <a:srgbClr val="333399"/>
                </a:solidFill>
                <a:latin typeface="+mj-ea"/>
                <a:ea typeface="+mj-ea"/>
              </a:rPr>
              <a:t>RTT </a:t>
            </a:r>
            <a:r>
              <a:rPr kumimoji="0" lang="zh-CN" altLang="en-US" b="0" kern="0" dirty="0">
                <a:solidFill>
                  <a:srgbClr val="333399"/>
                </a:solidFill>
                <a:latin typeface="+mj-ea"/>
                <a:ea typeface="+mj-ea"/>
              </a:rPr>
              <a:t>样本值；否则，</a:t>
            </a:r>
            <a:r>
              <a:rPr kumimoji="0" lang="en-US" altLang="zh-CN" b="0" kern="0" dirty="0">
                <a:solidFill>
                  <a:srgbClr val="333399"/>
                </a:solidFill>
                <a:latin typeface="+mj-ea"/>
                <a:ea typeface="+mj-ea"/>
              </a:rPr>
              <a:t> RTT</a:t>
            </a:r>
            <a:r>
              <a:rPr kumimoji="0" lang="en-US" altLang="zh-CN" b="0" kern="0" baseline="-25000" dirty="0">
                <a:solidFill>
                  <a:srgbClr val="333399"/>
                </a:solidFill>
                <a:latin typeface="+mj-ea"/>
                <a:ea typeface="+mj-ea"/>
              </a:rPr>
              <a:t>S </a:t>
            </a:r>
            <a:r>
              <a:rPr kumimoji="0" lang="zh-CN" altLang="en-US" b="0" kern="0" dirty="0">
                <a:solidFill>
                  <a:srgbClr val="333399"/>
                </a:solidFill>
                <a:latin typeface="+mj-ea"/>
                <a:ea typeface="+mj-ea"/>
              </a:rPr>
              <a:t>：</a:t>
            </a:r>
            <a:endParaRPr lang="zh-CN" altLang="en-US" dirty="0">
              <a:latin typeface="+mj-ea"/>
              <a:ea typeface="+mj-ea"/>
            </a:endParaRPr>
          </a:p>
        </p:txBody>
      </p:sp>
      <p:sp>
        <p:nvSpPr>
          <p:cNvPr id="8" name="矩形 7">
            <a:extLst>
              <a:ext uri="{FF2B5EF4-FFF2-40B4-BE49-F238E27FC236}">
                <a16:creationId xmlns:a16="http://schemas.microsoft.com/office/drawing/2014/main" id="{3611EBBD-D6C5-4220-9ABE-C12CD9CDE8F0}"/>
              </a:ext>
            </a:extLst>
          </p:cNvPr>
          <p:cNvSpPr/>
          <p:nvPr/>
        </p:nvSpPr>
        <p:spPr>
          <a:xfrm>
            <a:off x="899592" y="4221088"/>
            <a:ext cx="7988423" cy="830997"/>
          </a:xfrm>
          <a:prstGeom prst="rect">
            <a:avLst/>
          </a:prstGeom>
        </p:spPr>
        <p:txBody>
          <a:bodyPr wrap="square">
            <a:spAutoFit/>
          </a:bodyPr>
          <a:lstStyle/>
          <a:p>
            <a:pPr lvl="0" eaLnBrk="1" hangingPunct="1">
              <a:spcBef>
                <a:spcPct val="20000"/>
              </a:spcBef>
              <a:buClr>
                <a:srgbClr val="3333CC"/>
              </a:buClr>
              <a:buSzPct val="60000"/>
              <a:defRPr/>
            </a:pPr>
            <a:r>
              <a:rPr kumimoji="0" lang="zh-CN" altLang="en-US" b="0" kern="0" dirty="0">
                <a:solidFill>
                  <a:srgbClr val="333399"/>
                </a:solidFill>
                <a:latin typeface="Arial"/>
                <a:ea typeface="黑体"/>
              </a:rPr>
              <a:t>式中，</a:t>
            </a:r>
            <a:r>
              <a:rPr kumimoji="0" lang="en-US" altLang="zh-CN" b="0" kern="0" dirty="0">
                <a:solidFill>
                  <a:srgbClr val="333399"/>
                </a:solidFill>
                <a:latin typeface="Arial"/>
                <a:ea typeface="黑体"/>
              </a:rPr>
              <a:t>0 </a:t>
            </a:r>
            <a:r>
              <a:rPr kumimoji="0" lang="en-US" altLang="zh-CN" b="0" kern="0" dirty="0">
                <a:solidFill>
                  <a:srgbClr val="333399"/>
                </a:solidFill>
                <a:latin typeface="Arial"/>
                <a:ea typeface="黑体"/>
                <a:sym typeface="Symbol" pitchFamily="18" charset="2"/>
              </a:rPr>
              <a:t></a:t>
            </a:r>
            <a:r>
              <a:rPr kumimoji="0" lang="en-US" altLang="zh-CN" b="0" kern="0" dirty="0">
                <a:solidFill>
                  <a:srgbClr val="333399"/>
                </a:solidFill>
                <a:latin typeface="Arial"/>
                <a:ea typeface="黑体"/>
              </a:rPr>
              <a:t> </a:t>
            </a:r>
            <a:r>
              <a:rPr kumimoji="0" lang="en-US" altLang="zh-CN" b="0" kern="0" dirty="0">
                <a:solidFill>
                  <a:srgbClr val="333399"/>
                </a:solidFill>
                <a:latin typeface="Arial"/>
                <a:ea typeface="黑体"/>
                <a:sym typeface="Symbol" pitchFamily="18" charset="2"/>
              </a:rPr>
              <a:t></a:t>
            </a:r>
            <a:r>
              <a:rPr kumimoji="0" lang="en-US" altLang="zh-CN" b="0" kern="0" dirty="0">
                <a:solidFill>
                  <a:srgbClr val="333399"/>
                </a:solidFill>
                <a:latin typeface="Arial"/>
                <a:ea typeface="黑体"/>
              </a:rPr>
              <a:t> </a:t>
            </a:r>
            <a:r>
              <a:rPr kumimoji="0" lang="en-US" altLang="zh-CN" b="0" kern="0" dirty="0">
                <a:solidFill>
                  <a:srgbClr val="333399"/>
                </a:solidFill>
                <a:latin typeface="Arial"/>
                <a:ea typeface="黑体"/>
                <a:sym typeface="Symbol" pitchFamily="18" charset="2"/>
              </a:rPr>
              <a:t></a:t>
            </a:r>
            <a:r>
              <a:rPr kumimoji="0" lang="en-US" altLang="zh-CN" b="0" kern="0" dirty="0">
                <a:solidFill>
                  <a:srgbClr val="333399"/>
                </a:solidFill>
                <a:latin typeface="Arial"/>
                <a:ea typeface="黑体"/>
              </a:rPr>
              <a:t> 1</a:t>
            </a:r>
            <a:r>
              <a:rPr kumimoji="0" lang="zh-CN" altLang="en-US" b="0" kern="0" dirty="0">
                <a:solidFill>
                  <a:srgbClr val="333399"/>
                </a:solidFill>
                <a:latin typeface="Arial"/>
                <a:ea typeface="黑体"/>
              </a:rPr>
              <a:t>。若 </a:t>
            </a:r>
            <a:r>
              <a:rPr kumimoji="0" lang="zh-CN" altLang="en-US" b="0" kern="0" dirty="0">
                <a:solidFill>
                  <a:srgbClr val="333399"/>
                </a:solidFill>
                <a:latin typeface="Arial"/>
                <a:ea typeface="黑体"/>
                <a:sym typeface="Symbol" pitchFamily="18" charset="2"/>
              </a:rPr>
              <a:t> </a:t>
            </a:r>
            <a:r>
              <a:rPr kumimoji="0" lang="zh-CN" altLang="en-US" b="0" kern="0" dirty="0">
                <a:latin typeface="Arial"/>
                <a:ea typeface="黑体"/>
                <a:sym typeface="Symbol" pitchFamily="18" charset="2"/>
              </a:rPr>
              <a:t>更</a:t>
            </a:r>
            <a:r>
              <a:rPr kumimoji="0" lang="zh-CN" altLang="en-US" b="0" kern="0" dirty="0">
                <a:solidFill>
                  <a:srgbClr val="333399"/>
                </a:solidFill>
                <a:latin typeface="Arial"/>
                <a:ea typeface="黑体"/>
              </a:rPr>
              <a:t>接近于零，表示 </a:t>
            </a:r>
            <a:r>
              <a:rPr kumimoji="0" lang="en-US" altLang="zh-CN" b="0" kern="0" dirty="0">
                <a:solidFill>
                  <a:srgbClr val="333399"/>
                </a:solidFill>
                <a:latin typeface="Arial"/>
                <a:ea typeface="黑体"/>
              </a:rPr>
              <a:t>RTT </a:t>
            </a:r>
            <a:r>
              <a:rPr kumimoji="0" lang="zh-CN" altLang="en-US" b="0" kern="0" dirty="0">
                <a:solidFill>
                  <a:srgbClr val="333399"/>
                </a:solidFill>
                <a:latin typeface="Arial"/>
                <a:ea typeface="黑体"/>
              </a:rPr>
              <a:t>值更新较慢。若选择 </a:t>
            </a:r>
            <a:r>
              <a:rPr kumimoji="0" lang="zh-CN" altLang="en-US" b="0" kern="0" dirty="0">
                <a:solidFill>
                  <a:srgbClr val="333399"/>
                </a:solidFill>
                <a:latin typeface="Arial"/>
                <a:ea typeface="黑体"/>
                <a:sym typeface="Symbol" pitchFamily="18" charset="2"/>
              </a:rPr>
              <a:t> 更</a:t>
            </a:r>
            <a:r>
              <a:rPr kumimoji="0" lang="zh-CN" altLang="en-US" b="0" kern="0" dirty="0">
                <a:solidFill>
                  <a:srgbClr val="333399"/>
                </a:solidFill>
                <a:latin typeface="Arial"/>
                <a:ea typeface="黑体"/>
              </a:rPr>
              <a:t>接近于 </a:t>
            </a:r>
            <a:r>
              <a:rPr kumimoji="0" lang="en-US" altLang="zh-CN" b="0" kern="0" dirty="0">
                <a:solidFill>
                  <a:srgbClr val="333399"/>
                </a:solidFill>
                <a:latin typeface="Arial"/>
                <a:ea typeface="黑体"/>
              </a:rPr>
              <a:t>1</a:t>
            </a:r>
            <a:r>
              <a:rPr kumimoji="0" lang="zh-CN" altLang="en-US" b="0" kern="0" dirty="0">
                <a:solidFill>
                  <a:srgbClr val="333399"/>
                </a:solidFill>
                <a:latin typeface="Arial"/>
                <a:ea typeface="黑体"/>
              </a:rPr>
              <a:t>，则表示 </a:t>
            </a:r>
            <a:r>
              <a:rPr kumimoji="0" lang="en-US" altLang="zh-CN" b="0" kern="0" dirty="0">
                <a:solidFill>
                  <a:srgbClr val="333399"/>
                </a:solidFill>
                <a:latin typeface="Arial"/>
                <a:ea typeface="黑体"/>
              </a:rPr>
              <a:t>RTT </a:t>
            </a:r>
            <a:r>
              <a:rPr kumimoji="0" lang="zh-CN" altLang="en-US" b="0" kern="0" dirty="0">
                <a:solidFill>
                  <a:srgbClr val="333399"/>
                </a:solidFill>
                <a:latin typeface="Arial"/>
                <a:ea typeface="黑体"/>
              </a:rPr>
              <a:t>值更新较快。</a:t>
            </a:r>
          </a:p>
        </p:txBody>
      </p:sp>
      <p:sp>
        <p:nvSpPr>
          <p:cNvPr id="9" name="矩形 8">
            <a:extLst>
              <a:ext uri="{FF2B5EF4-FFF2-40B4-BE49-F238E27FC236}">
                <a16:creationId xmlns:a16="http://schemas.microsoft.com/office/drawing/2014/main" id="{4F15F12E-A829-4079-A949-D87C34B9C77F}"/>
              </a:ext>
            </a:extLst>
          </p:cNvPr>
          <p:cNvSpPr/>
          <p:nvPr/>
        </p:nvSpPr>
        <p:spPr>
          <a:xfrm>
            <a:off x="899592" y="5214391"/>
            <a:ext cx="6973173" cy="461665"/>
          </a:xfrm>
          <a:prstGeom prst="rect">
            <a:avLst/>
          </a:prstGeom>
        </p:spPr>
        <p:txBody>
          <a:bodyPr wrap="square">
            <a:spAutoFit/>
          </a:bodyPr>
          <a:lstStyle/>
          <a:p>
            <a:pPr marL="342900" lvl="0" indent="-342900" eaLnBrk="1" hangingPunct="1">
              <a:spcBef>
                <a:spcPct val="20000"/>
              </a:spcBef>
              <a:buClr>
                <a:srgbClr val="C00000"/>
              </a:buClr>
              <a:buSzPct val="100000"/>
              <a:buFont typeface="Wingdings" pitchFamily="2" charset="2"/>
              <a:buChar char="n"/>
              <a:defRPr/>
            </a:pPr>
            <a:r>
              <a:rPr kumimoji="0" lang="en-US" altLang="zh-CN" b="0" kern="0" dirty="0">
                <a:solidFill>
                  <a:srgbClr val="333399"/>
                </a:solidFill>
                <a:latin typeface="Arial"/>
                <a:ea typeface="黑体"/>
              </a:rPr>
              <a:t>RFC 2988 </a:t>
            </a:r>
            <a:r>
              <a:rPr kumimoji="0" lang="zh-CN" altLang="en-US" b="0" kern="0" dirty="0">
                <a:solidFill>
                  <a:srgbClr val="333399"/>
                </a:solidFill>
                <a:latin typeface="Arial"/>
                <a:ea typeface="黑体"/>
              </a:rPr>
              <a:t>推荐的 </a:t>
            </a:r>
            <a:r>
              <a:rPr kumimoji="0" lang="zh-CN" altLang="en-US" b="0" kern="0" dirty="0">
                <a:solidFill>
                  <a:srgbClr val="333399"/>
                </a:solidFill>
                <a:latin typeface="Arial"/>
                <a:ea typeface="黑体"/>
                <a:sym typeface="Symbol" pitchFamily="18" charset="2"/>
              </a:rPr>
              <a:t> </a:t>
            </a:r>
            <a:r>
              <a:rPr kumimoji="0" lang="zh-CN" altLang="en-US" b="0" kern="0" dirty="0">
                <a:solidFill>
                  <a:srgbClr val="333399"/>
                </a:solidFill>
                <a:latin typeface="Arial"/>
                <a:ea typeface="黑体"/>
              </a:rPr>
              <a:t>值为 </a:t>
            </a:r>
            <a:r>
              <a:rPr kumimoji="0" lang="en-US" altLang="zh-CN" b="0" kern="0" dirty="0">
                <a:solidFill>
                  <a:srgbClr val="333399"/>
                </a:solidFill>
                <a:latin typeface="Arial"/>
                <a:ea typeface="黑体"/>
              </a:rPr>
              <a:t>1/8</a:t>
            </a:r>
            <a:r>
              <a:rPr kumimoji="0" lang="zh-CN" altLang="en-US" b="0" kern="0" dirty="0">
                <a:solidFill>
                  <a:srgbClr val="333399"/>
                </a:solidFill>
                <a:latin typeface="Arial"/>
                <a:ea typeface="黑体"/>
              </a:rPr>
              <a:t>，即 </a:t>
            </a:r>
            <a:r>
              <a:rPr kumimoji="0" lang="en-US" altLang="zh-CN" b="0" kern="0" dirty="0">
                <a:solidFill>
                  <a:srgbClr val="333399"/>
                </a:solidFill>
                <a:latin typeface="Arial"/>
                <a:ea typeface="黑体"/>
              </a:rPr>
              <a:t>0.125</a:t>
            </a:r>
            <a:r>
              <a:rPr kumimoji="0" lang="zh-CN" altLang="en-US" b="0" kern="0" dirty="0">
                <a:solidFill>
                  <a:srgbClr val="333399"/>
                </a:solidFill>
                <a:latin typeface="Arial"/>
                <a:ea typeface="黑体"/>
              </a:rPr>
              <a:t>。 </a:t>
            </a:r>
          </a:p>
        </p:txBody>
      </p:sp>
    </p:spTree>
    <p:extLst>
      <p:ext uri="{BB962C8B-B14F-4D97-AF65-F5344CB8AC3E}">
        <p14:creationId xmlns:p14="http://schemas.microsoft.com/office/powerpoint/2010/main" val="2703116496"/>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F16C52-EA9E-4AA8-90E6-34DF310E45B9}"/>
              </a:ext>
            </a:extLst>
          </p:cNvPr>
          <p:cNvSpPr/>
          <p:nvPr/>
        </p:nvSpPr>
        <p:spPr>
          <a:xfrm>
            <a:off x="1043608" y="1124744"/>
            <a:ext cx="2507418" cy="461665"/>
          </a:xfrm>
          <a:prstGeom prst="rect">
            <a:avLst/>
          </a:prstGeom>
        </p:spPr>
        <p:txBody>
          <a:bodyPr wrap="none">
            <a:spAutoFit/>
          </a:bodyPr>
          <a:lstStyle/>
          <a:p>
            <a:r>
              <a:rPr lang="en-US" altLang="zh-CN" dirty="0">
                <a:latin typeface="+mj-ea"/>
                <a:ea typeface="+mj-ea"/>
              </a:rPr>
              <a:t>3. </a:t>
            </a:r>
            <a:r>
              <a:rPr lang="zh-CN" altLang="en-US" dirty="0">
                <a:latin typeface="+mj-ea"/>
                <a:ea typeface="+mj-ea"/>
              </a:rPr>
              <a:t>超时重传时间</a:t>
            </a:r>
          </a:p>
        </p:txBody>
      </p:sp>
      <p:sp>
        <p:nvSpPr>
          <p:cNvPr id="6" name="Rectangle 3">
            <a:extLst>
              <a:ext uri="{FF2B5EF4-FFF2-40B4-BE49-F238E27FC236}">
                <a16:creationId xmlns:a16="http://schemas.microsoft.com/office/drawing/2014/main" id="{16E912AE-B5E6-47CF-B185-749A4DCD6157}"/>
              </a:ext>
            </a:extLst>
          </p:cNvPr>
          <p:cNvSpPr txBox="1">
            <a:spLocks noChangeArrowheads="1"/>
          </p:cNvSpPr>
          <p:nvPr/>
        </p:nvSpPr>
        <p:spPr bwMode="auto">
          <a:xfrm>
            <a:off x="1043608" y="2301881"/>
            <a:ext cx="7772400" cy="177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RFC 2988 </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建议使用下式计算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RTO</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a:t>
            </a:r>
          </a:p>
          <a:p>
            <a:pPr marL="0" marR="0" lvl="0" indent="0" algn="l" defTabSz="914400" rtl="0" eaLnBrk="1" fontAlgn="base" latinLnBrk="0" hangingPunct="1">
              <a:lnSpc>
                <a:spcPct val="100000"/>
              </a:lnSpc>
              <a:spcBef>
                <a:spcPct val="30000"/>
              </a:spcBef>
              <a:spcAft>
                <a:spcPct val="20000"/>
              </a:spcAft>
              <a:buClr>
                <a:srgbClr val="3333CC"/>
              </a:buClr>
              <a:buSzPct val="60000"/>
              <a:buNone/>
              <a:tabLst/>
              <a:defRPr/>
            </a:pP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RTO </a:t>
            </a:r>
            <a:r>
              <a:rPr kumimoji="0" lang="en-US" altLang="zh-CN" sz="2400" b="0" i="0" u="none" strike="noStrike" kern="0" cap="none" spc="0" normalizeH="0" baseline="0" noProof="0" dirty="0">
                <a:ln>
                  <a:noFill/>
                </a:ln>
                <a:solidFill>
                  <a:srgbClr val="333399"/>
                </a:solidFill>
                <a:effectLst/>
                <a:uLnTx/>
                <a:uFillTx/>
                <a:latin typeface="Arial"/>
                <a:ea typeface="黑体"/>
                <a:cs typeface="+mn-cs"/>
                <a:sym typeface="Symbol" pitchFamily="18" charset="2"/>
              </a:rPr>
              <a:t></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 RTT</a:t>
            </a:r>
            <a:r>
              <a:rPr kumimoji="0" lang="en-US" altLang="zh-CN" sz="2400" b="0" i="0" u="none" strike="noStrike" kern="0" cap="none" spc="0" normalizeH="0" baseline="-25000" noProof="0" dirty="0">
                <a:ln>
                  <a:noFill/>
                </a:ln>
                <a:solidFill>
                  <a:srgbClr val="333399"/>
                </a:solidFill>
                <a:effectLst/>
                <a:uLnTx/>
                <a:uFillTx/>
                <a:latin typeface="Arial"/>
                <a:ea typeface="黑体"/>
                <a:cs typeface="+mn-cs"/>
              </a:rPr>
              <a:t>S</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 + 4 </a:t>
            </a:r>
            <a:r>
              <a:rPr kumimoji="0" lang="en-US" altLang="zh-CN" sz="2400" b="0" i="0" u="none" strike="noStrike" kern="0" cap="none" spc="0" normalizeH="0" baseline="0" noProof="0" dirty="0">
                <a:ln>
                  <a:noFill/>
                </a:ln>
                <a:solidFill>
                  <a:srgbClr val="333399"/>
                </a:solidFill>
                <a:effectLst/>
                <a:uLnTx/>
                <a:uFillTx/>
                <a:latin typeface="Arial"/>
                <a:ea typeface="黑体"/>
                <a:cs typeface="+mn-cs"/>
                <a:sym typeface="Symbol" pitchFamily="18" charset="2"/>
              </a:rPr>
              <a:t></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 RTT</a:t>
            </a:r>
            <a:r>
              <a:rPr kumimoji="0" lang="en-US" altLang="zh-CN" sz="2400" b="0" i="0" u="none" strike="noStrike" kern="0" cap="none" spc="0" normalizeH="0" baseline="-25000" noProof="0" dirty="0">
                <a:ln>
                  <a:noFill/>
                </a:ln>
                <a:solidFill>
                  <a:srgbClr val="333399"/>
                </a:solidFill>
                <a:effectLst/>
                <a:uLnTx/>
                <a:uFillTx/>
                <a:latin typeface="Arial"/>
                <a:ea typeface="黑体"/>
                <a:cs typeface="+mn-cs"/>
              </a:rPr>
              <a:t>D</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                  </a:t>
            </a:r>
          </a:p>
          <a:p>
            <a:pPr marL="0" marR="0" lvl="0" indent="0" algn="l" defTabSz="914400" rtl="0" eaLnBrk="1" fontAlgn="base" latinLnBrk="0" hangingPunct="1">
              <a:lnSpc>
                <a:spcPct val="100000"/>
              </a:lnSpc>
              <a:spcBef>
                <a:spcPct val="20000"/>
              </a:spcBef>
              <a:spcAft>
                <a:spcPct val="10000"/>
              </a:spcAft>
              <a:buClr>
                <a:srgbClr val="3333CC"/>
              </a:buClr>
              <a:buSzPct val="60000"/>
              <a:buNone/>
              <a:tabLst/>
              <a:defRPr/>
            </a:pP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其中：</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RTT</a:t>
            </a:r>
            <a:r>
              <a:rPr kumimoji="0" lang="en-US" altLang="zh-CN" sz="2400" b="0" i="0" u="none" strike="noStrike" kern="0" cap="none" spc="0" normalizeH="0" baseline="-25000" noProof="0" dirty="0">
                <a:ln>
                  <a:noFill/>
                </a:ln>
                <a:solidFill>
                  <a:srgbClr val="333399"/>
                </a:solidFill>
                <a:effectLst/>
                <a:uLnTx/>
                <a:uFillTx/>
                <a:latin typeface="Arial"/>
                <a:ea typeface="黑体"/>
                <a:cs typeface="+mn-cs"/>
              </a:rPr>
              <a:t>D </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是 </a:t>
            </a:r>
            <a:r>
              <a:rPr kumimoji="0" lang="en-US" altLang="zh-CN" sz="2400" b="0" i="0" u="none" strike="noStrike" kern="0" cap="none" spc="0" normalizeH="0" baseline="0" noProof="0" dirty="0">
                <a:ln>
                  <a:noFill/>
                </a:ln>
                <a:solidFill>
                  <a:srgbClr val="FF0000"/>
                </a:solidFill>
                <a:effectLst/>
                <a:uLnTx/>
                <a:uFillTx/>
                <a:latin typeface="Arial"/>
                <a:ea typeface="黑体"/>
                <a:cs typeface="+mn-cs"/>
              </a:rPr>
              <a:t>RTT </a:t>
            </a:r>
            <a:r>
              <a:rPr kumimoji="0" lang="zh-CN" altLang="en-US" sz="2400" b="0" i="0" u="none" strike="noStrike" kern="0" cap="none" spc="0" normalizeH="0" baseline="0" noProof="0" dirty="0">
                <a:ln>
                  <a:noFill/>
                </a:ln>
                <a:solidFill>
                  <a:srgbClr val="FF0000"/>
                </a:solidFill>
                <a:effectLst/>
                <a:uLnTx/>
                <a:uFillTx/>
                <a:latin typeface="Arial"/>
                <a:ea typeface="黑体"/>
                <a:cs typeface="+mn-cs"/>
              </a:rPr>
              <a:t>的偏差加权平均值</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a:t>
            </a:r>
          </a:p>
        </p:txBody>
      </p:sp>
      <p:sp>
        <p:nvSpPr>
          <p:cNvPr id="2" name="矩形 1">
            <a:extLst>
              <a:ext uri="{FF2B5EF4-FFF2-40B4-BE49-F238E27FC236}">
                <a16:creationId xmlns:a16="http://schemas.microsoft.com/office/drawing/2014/main" id="{BAC69F52-77D9-4DF8-91A9-3D530D8F32AE}"/>
              </a:ext>
            </a:extLst>
          </p:cNvPr>
          <p:cNvSpPr/>
          <p:nvPr/>
        </p:nvSpPr>
        <p:spPr>
          <a:xfrm>
            <a:off x="1043608" y="1664804"/>
            <a:ext cx="4423006" cy="461665"/>
          </a:xfrm>
          <a:prstGeom prst="rect">
            <a:avLst/>
          </a:prstGeom>
        </p:spPr>
        <p:txBody>
          <a:bodyPr wrap="none">
            <a:spAutoFit/>
          </a:bodyPr>
          <a:lstStyle/>
          <a:p>
            <a:pPr lvl="0" eaLnBrk="1" hangingPunct="1">
              <a:spcBef>
                <a:spcPct val="20000"/>
              </a:spcBef>
              <a:buClr>
                <a:srgbClr val="3333CC"/>
              </a:buClr>
              <a:buSzPct val="60000"/>
              <a:defRPr/>
            </a:pPr>
            <a:r>
              <a:rPr kumimoji="0" lang="zh-CN" altLang="en-US" b="0" kern="0" dirty="0">
                <a:solidFill>
                  <a:srgbClr val="333399"/>
                </a:solidFill>
                <a:latin typeface="Arial"/>
                <a:ea typeface="黑体"/>
              </a:rPr>
              <a:t>一般说来，</a:t>
            </a:r>
            <a:r>
              <a:rPr kumimoji="0" lang="en-US" altLang="zh-CN" b="0" kern="0" dirty="0">
                <a:solidFill>
                  <a:srgbClr val="333399"/>
                </a:solidFill>
                <a:latin typeface="Arial"/>
                <a:ea typeface="黑体"/>
              </a:rPr>
              <a:t>RTO </a:t>
            </a:r>
            <a:r>
              <a:rPr kumimoji="0" lang="zh-CN" altLang="en-US" b="0" kern="0" dirty="0">
                <a:solidFill>
                  <a:srgbClr val="333399"/>
                </a:solidFill>
                <a:latin typeface="Arial"/>
                <a:ea typeface="黑体"/>
              </a:rPr>
              <a:t>应略大于</a:t>
            </a:r>
            <a:r>
              <a:rPr kumimoji="0" lang="en-US" altLang="zh-CN" b="0" kern="0" dirty="0">
                <a:solidFill>
                  <a:srgbClr val="333399"/>
                </a:solidFill>
                <a:latin typeface="Arial"/>
                <a:ea typeface="黑体"/>
              </a:rPr>
              <a:t>RTT</a:t>
            </a:r>
            <a:r>
              <a:rPr kumimoji="0" lang="en-US" altLang="zh-CN" b="0" kern="0" baseline="-25000" dirty="0">
                <a:solidFill>
                  <a:srgbClr val="333399"/>
                </a:solidFill>
                <a:latin typeface="Arial"/>
                <a:ea typeface="黑体"/>
              </a:rPr>
              <a:t>S</a:t>
            </a:r>
            <a:endParaRPr kumimoji="0" lang="zh-CN" altLang="en-US" b="0" kern="0" dirty="0">
              <a:solidFill>
                <a:srgbClr val="333399"/>
              </a:solidFill>
              <a:latin typeface="Arial"/>
              <a:ea typeface="黑体"/>
            </a:endParaRPr>
          </a:p>
        </p:txBody>
      </p:sp>
    </p:spTree>
    <p:extLst>
      <p:ext uri="{BB962C8B-B14F-4D97-AF65-F5344CB8AC3E}">
        <p14:creationId xmlns:p14="http://schemas.microsoft.com/office/powerpoint/2010/main" val="35306650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4B30FEB3-5A54-4AF0-AC85-D74A4E3A5688}"/>
              </a:ext>
            </a:extLst>
          </p:cNvPr>
          <p:cNvSpPr>
            <a:spLocks noGrp="1" noChangeArrowheads="1"/>
          </p:cNvSpPr>
          <p:nvPr>
            <p:ph type="title"/>
          </p:nvPr>
        </p:nvSpPr>
        <p:spPr/>
        <p:txBody>
          <a:bodyPr/>
          <a:lstStyle/>
          <a:p>
            <a:pPr eaLnBrk="1" hangingPunct="1"/>
            <a:r>
              <a:rPr lang="en-US" altLang="zh-CN" dirty="0"/>
              <a:t>6.1.3 </a:t>
            </a:r>
            <a:r>
              <a:rPr lang="zh-CN" altLang="en-US" dirty="0"/>
              <a:t>传输层要素</a:t>
            </a:r>
          </a:p>
        </p:txBody>
      </p:sp>
      <p:sp>
        <p:nvSpPr>
          <p:cNvPr id="26627" name="矩形 4">
            <a:extLst>
              <a:ext uri="{FF2B5EF4-FFF2-40B4-BE49-F238E27FC236}">
                <a16:creationId xmlns:a16="http://schemas.microsoft.com/office/drawing/2014/main" id="{1962672E-4FBD-43B4-AE92-5837A42BDBC5}"/>
              </a:ext>
            </a:extLst>
          </p:cNvPr>
          <p:cNvSpPr>
            <a:spLocks noChangeArrowheads="1"/>
          </p:cNvSpPr>
          <p:nvPr/>
        </p:nvSpPr>
        <p:spPr bwMode="auto">
          <a:xfrm>
            <a:off x="989013" y="2061146"/>
            <a:ext cx="76152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在计算机中，每个进程都有一个称为进程标识符的标志进行区分。不同的操作系统在命名进程标识符时遵循的原则和命名的方法各不相同。</a:t>
            </a:r>
          </a:p>
        </p:txBody>
      </p:sp>
      <p:sp>
        <p:nvSpPr>
          <p:cNvPr id="26628" name="矩形 5">
            <a:extLst>
              <a:ext uri="{FF2B5EF4-FFF2-40B4-BE49-F238E27FC236}">
                <a16:creationId xmlns:a16="http://schemas.microsoft.com/office/drawing/2014/main" id="{9ED70A94-6772-4ECC-B9CE-7F33EBA29841}"/>
              </a:ext>
            </a:extLst>
          </p:cNvPr>
          <p:cNvSpPr>
            <a:spLocks noChangeArrowheads="1"/>
          </p:cNvSpPr>
          <p:nvPr/>
        </p:nvSpPr>
        <p:spPr bwMode="auto">
          <a:xfrm>
            <a:off x="971550" y="3501008"/>
            <a:ext cx="76327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在计算机网络中，不同主机的进程之间进行通信时，显然通信双方无法利用各种操作系统提供的进程标识符进行通信。</a:t>
            </a:r>
          </a:p>
        </p:txBody>
      </p:sp>
      <p:sp>
        <p:nvSpPr>
          <p:cNvPr id="26629" name="矩形 6">
            <a:extLst>
              <a:ext uri="{FF2B5EF4-FFF2-40B4-BE49-F238E27FC236}">
                <a16:creationId xmlns:a16="http://schemas.microsoft.com/office/drawing/2014/main" id="{506E2432-096E-42BF-A8D2-77B6D27F4278}"/>
              </a:ext>
            </a:extLst>
          </p:cNvPr>
          <p:cNvSpPr>
            <a:spLocks noChangeArrowheads="1"/>
          </p:cNvSpPr>
          <p:nvPr/>
        </p:nvSpPr>
        <p:spPr bwMode="auto">
          <a:xfrm>
            <a:off x="995363" y="4940871"/>
            <a:ext cx="76327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dirty="0"/>
              <a:t>为了使运行在不同操作系统的计算机中的应用进程能够互相通信，就必须用统一的方法对 </a:t>
            </a:r>
            <a:r>
              <a:rPr lang="en-US" altLang="zh-CN" sz="2400" dirty="0"/>
              <a:t>TCP/IP </a:t>
            </a:r>
            <a:r>
              <a:rPr lang="zh-CN" altLang="en-US" sz="2400" dirty="0"/>
              <a:t>体系的应用进程进行标志。 </a:t>
            </a:r>
          </a:p>
        </p:txBody>
      </p:sp>
      <p:sp>
        <p:nvSpPr>
          <p:cNvPr id="7" name="文本框 6">
            <a:extLst>
              <a:ext uri="{FF2B5EF4-FFF2-40B4-BE49-F238E27FC236}">
                <a16:creationId xmlns:a16="http://schemas.microsoft.com/office/drawing/2014/main" id="{37C63E3B-4F7B-436A-929A-A49009BAE442}"/>
              </a:ext>
            </a:extLst>
          </p:cNvPr>
          <p:cNvSpPr txBox="1"/>
          <p:nvPr/>
        </p:nvSpPr>
        <p:spPr>
          <a:xfrm>
            <a:off x="971550" y="1412776"/>
            <a:ext cx="2736354" cy="461665"/>
          </a:xfrm>
          <a:prstGeom prst="rect">
            <a:avLst/>
          </a:prstGeom>
          <a:noFill/>
        </p:spPr>
        <p:txBody>
          <a:bodyPr wrap="square">
            <a:spAutoFit/>
          </a:bodyPr>
          <a:lstStyle/>
          <a:p>
            <a:r>
              <a:rPr lang="zh-CN" altLang="en-US" dirty="0"/>
              <a:t>一、传输层端口</a:t>
            </a:r>
          </a:p>
        </p:txBody>
      </p:sp>
    </p:spTree>
    <p:extLst>
      <p:ext uri="{BB962C8B-B14F-4D97-AF65-F5344CB8AC3E}">
        <p14:creationId xmlns:p14="http://schemas.microsoft.com/office/powerpoint/2010/main" val="2075589667"/>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EAE88F-C031-44A2-9139-800BA221AE33}"/>
              </a:ext>
            </a:extLst>
          </p:cNvPr>
          <p:cNvSpPr/>
          <p:nvPr/>
        </p:nvSpPr>
        <p:spPr>
          <a:xfrm>
            <a:off x="1547664" y="2963808"/>
            <a:ext cx="7200800" cy="978729"/>
          </a:xfrm>
          <a:prstGeom prst="rect">
            <a:avLst/>
          </a:prstGeom>
        </p:spPr>
        <p:txBody>
          <a:bodyPr wrap="square">
            <a:spAutoFit/>
          </a:bodyPr>
          <a:lstStyle/>
          <a:p>
            <a:pPr marL="342900" lvl="0" indent="-342900" eaLnBrk="1" hangingPunct="1">
              <a:spcBef>
                <a:spcPct val="20000"/>
              </a:spcBef>
              <a:spcAft>
                <a:spcPct val="20000"/>
              </a:spcAft>
              <a:buClr>
                <a:srgbClr val="3333CC"/>
              </a:buClr>
              <a:buSzPct val="60000"/>
              <a:defRPr/>
            </a:pPr>
            <a:r>
              <a:rPr kumimoji="0" lang="zh-CN" altLang="en-US" b="0" kern="0" dirty="0">
                <a:solidFill>
                  <a:srgbClr val="333399"/>
                </a:solidFill>
                <a:latin typeface="Arial"/>
                <a:ea typeface="黑体"/>
              </a:rPr>
              <a:t>新</a:t>
            </a:r>
            <a:r>
              <a:rPr kumimoji="0" lang="en-US" altLang="zh-CN" b="0" kern="0" dirty="0">
                <a:solidFill>
                  <a:srgbClr val="333399"/>
                </a:solidFill>
                <a:latin typeface="Arial"/>
                <a:ea typeface="黑体"/>
              </a:rPr>
              <a:t>RTT</a:t>
            </a:r>
            <a:r>
              <a:rPr kumimoji="0" lang="en-US" altLang="zh-CN" b="0" kern="0" baseline="-25000" dirty="0">
                <a:solidFill>
                  <a:srgbClr val="333399"/>
                </a:solidFill>
                <a:latin typeface="Arial"/>
                <a:ea typeface="黑体"/>
              </a:rPr>
              <a:t>D</a:t>
            </a:r>
            <a:r>
              <a:rPr kumimoji="0" lang="en-US" altLang="zh-CN" b="0" kern="0" dirty="0">
                <a:solidFill>
                  <a:srgbClr val="333399"/>
                </a:solidFill>
                <a:latin typeface="Arial"/>
                <a:ea typeface="黑体"/>
              </a:rPr>
              <a:t> = (1 </a:t>
            </a:r>
            <a:r>
              <a:rPr kumimoji="0" lang="en-US" altLang="zh-CN" b="0" kern="0" dirty="0">
                <a:solidFill>
                  <a:srgbClr val="333399"/>
                </a:solidFill>
                <a:latin typeface="Arial"/>
                <a:ea typeface="黑体"/>
                <a:sym typeface="Symbol" pitchFamily="18" charset="2"/>
              </a:rPr>
              <a:t></a:t>
            </a:r>
            <a:r>
              <a:rPr kumimoji="0" lang="en-US" altLang="zh-CN" b="0" kern="0" dirty="0">
                <a:solidFill>
                  <a:srgbClr val="333399"/>
                </a:solidFill>
                <a:latin typeface="Arial"/>
                <a:ea typeface="黑体"/>
              </a:rPr>
              <a:t> </a:t>
            </a:r>
            <a:r>
              <a:rPr kumimoji="0" lang="en-US" altLang="zh-CN" b="0" kern="0" dirty="0">
                <a:solidFill>
                  <a:srgbClr val="333399"/>
                </a:solidFill>
                <a:latin typeface="Arial"/>
                <a:ea typeface="黑体"/>
                <a:sym typeface="Symbol" pitchFamily="18" charset="2"/>
              </a:rPr>
              <a:t></a:t>
            </a:r>
            <a:r>
              <a:rPr kumimoji="0" lang="en-US" altLang="zh-CN" b="0" kern="0" dirty="0">
                <a:solidFill>
                  <a:srgbClr val="333399"/>
                </a:solidFill>
                <a:latin typeface="Arial"/>
                <a:ea typeface="黑体"/>
              </a:rPr>
              <a:t>) </a:t>
            </a:r>
            <a:r>
              <a:rPr kumimoji="0" lang="en-US" altLang="zh-CN" b="0" kern="0" dirty="0">
                <a:solidFill>
                  <a:srgbClr val="333399"/>
                </a:solidFill>
                <a:latin typeface="Arial"/>
                <a:ea typeface="黑体"/>
                <a:sym typeface="Symbol" pitchFamily="18" charset="2"/>
              </a:rPr>
              <a:t></a:t>
            </a:r>
            <a:r>
              <a:rPr kumimoji="0" lang="en-US" altLang="zh-CN" b="0" kern="0" dirty="0">
                <a:solidFill>
                  <a:srgbClr val="333399"/>
                </a:solidFill>
                <a:latin typeface="Arial"/>
                <a:ea typeface="黑体"/>
              </a:rPr>
              <a:t> (</a:t>
            </a:r>
            <a:r>
              <a:rPr kumimoji="0" lang="zh-CN" altLang="en-US" b="0" kern="0" dirty="0">
                <a:solidFill>
                  <a:srgbClr val="333399"/>
                </a:solidFill>
                <a:latin typeface="Arial"/>
                <a:ea typeface="黑体"/>
              </a:rPr>
              <a:t>旧</a:t>
            </a:r>
            <a:r>
              <a:rPr kumimoji="0" lang="en-US" altLang="zh-CN" b="0" kern="0" dirty="0">
                <a:solidFill>
                  <a:srgbClr val="333399"/>
                </a:solidFill>
                <a:latin typeface="Arial"/>
                <a:ea typeface="黑体"/>
              </a:rPr>
              <a:t>RTT</a:t>
            </a:r>
            <a:r>
              <a:rPr kumimoji="0" lang="en-US" altLang="zh-CN" b="0" kern="0" baseline="-25000" dirty="0">
                <a:solidFill>
                  <a:srgbClr val="333399"/>
                </a:solidFill>
                <a:latin typeface="Arial"/>
                <a:ea typeface="黑体"/>
              </a:rPr>
              <a:t>D</a:t>
            </a:r>
            <a:r>
              <a:rPr kumimoji="0" lang="en-US" altLang="zh-CN" b="0" kern="0" dirty="0">
                <a:solidFill>
                  <a:srgbClr val="333399"/>
                </a:solidFill>
                <a:latin typeface="Arial"/>
                <a:ea typeface="黑体"/>
              </a:rPr>
              <a:t>) </a:t>
            </a:r>
          </a:p>
          <a:p>
            <a:pPr marL="342900" lvl="0" indent="-342900" eaLnBrk="1" hangingPunct="1">
              <a:spcBef>
                <a:spcPct val="20000"/>
              </a:spcBef>
              <a:spcAft>
                <a:spcPct val="15000"/>
              </a:spcAft>
              <a:buClr>
                <a:srgbClr val="3333CC"/>
              </a:buClr>
              <a:buSzPct val="60000"/>
              <a:defRPr/>
            </a:pPr>
            <a:r>
              <a:rPr kumimoji="0" lang="en-US" altLang="zh-CN" b="0" kern="0" dirty="0">
                <a:solidFill>
                  <a:srgbClr val="333399"/>
                </a:solidFill>
                <a:latin typeface="Arial"/>
                <a:ea typeface="黑体"/>
              </a:rPr>
              <a:t>                   + </a:t>
            </a:r>
            <a:r>
              <a:rPr kumimoji="0" lang="en-US" altLang="zh-CN" b="0" kern="0" dirty="0">
                <a:solidFill>
                  <a:srgbClr val="333399"/>
                </a:solidFill>
                <a:latin typeface="Arial"/>
                <a:ea typeface="黑体"/>
                <a:sym typeface="Symbol" pitchFamily="18" charset="2"/>
              </a:rPr>
              <a:t></a:t>
            </a:r>
            <a:r>
              <a:rPr kumimoji="0" lang="en-US" altLang="zh-CN" b="0" kern="0" dirty="0">
                <a:solidFill>
                  <a:srgbClr val="333399"/>
                </a:solidFill>
                <a:latin typeface="Arial"/>
                <a:ea typeface="黑体"/>
              </a:rPr>
              <a:t> </a:t>
            </a:r>
            <a:r>
              <a:rPr kumimoji="0" lang="en-US" altLang="zh-CN" b="0" kern="0" dirty="0">
                <a:solidFill>
                  <a:srgbClr val="333399"/>
                </a:solidFill>
                <a:latin typeface="Arial"/>
                <a:ea typeface="黑体"/>
                <a:sym typeface="Symbol" pitchFamily="18" charset="2"/>
              </a:rPr>
              <a:t></a:t>
            </a:r>
            <a:r>
              <a:rPr kumimoji="0" lang="en-US" altLang="zh-CN" b="0" kern="0" dirty="0">
                <a:solidFill>
                  <a:srgbClr val="333399"/>
                </a:solidFill>
                <a:latin typeface="Arial"/>
                <a:ea typeface="黑体"/>
              </a:rPr>
              <a:t> </a:t>
            </a:r>
            <a:r>
              <a:rPr kumimoji="0" lang="en-US" altLang="zh-CN" b="0" kern="0" dirty="0">
                <a:solidFill>
                  <a:srgbClr val="333399"/>
                </a:solidFill>
                <a:latin typeface="Arial"/>
                <a:ea typeface="黑体"/>
                <a:sym typeface="Symbol" pitchFamily="18" charset="2"/>
              </a:rPr>
              <a:t></a:t>
            </a:r>
            <a:r>
              <a:rPr kumimoji="0" lang="en-US" altLang="zh-CN" b="0" kern="0" dirty="0">
                <a:solidFill>
                  <a:srgbClr val="333399"/>
                </a:solidFill>
                <a:latin typeface="Arial"/>
                <a:ea typeface="黑体"/>
              </a:rPr>
              <a:t>RTT</a:t>
            </a:r>
            <a:r>
              <a:rPr kumimoji="0" lang="en-US" altLang="zh-CN" b="0" kern="0" baseline="-25000" dirty="0">
                <a:solidFill>
                  <a:srgbClr val="333399"/>
                </a:solidFill>
                <a:latin typeface="Arial"/>
                <a:ea typeface="黑体"/>
              </a:rPr>
              <a:t>S</a:t>
            </a:r>
            <a:r>
              <a:rPr kumimoji="0" lang="en-US" altLang="zh-CN" b="0" kern="0" dirty="0">
                <a:solidFill>
                  <a:srgbClr val="333399"/>
                </a:solidFill>
                <a:latin typeface="Arial"/>
                <a:ea typeface="黑体"/>
              </a:rPr>
              <a:t> </a:t>
            </a:r>
            <a:r>
              <a:rPr kumimoji="0" lang="en-US" altLang="zh-CN" b="0" kern="0" dirty="0">
                <a:solidFill>
                  <a:srgbClr val="333399"/>
                </a:solidFill>
                <a:latin typeface="Arial"/>
                <a:ea typeface="黑体"/>
                <a:sym typeface="Symbol" pitchFamily="18" charset="2"/>
              </a:rPr>
              <a:t></a:t>
            </a:r>
            <a:r>
              <a:rPr kumimoji="0" lang="en-US" altLang="zh-CN" b="0" kern="0" dirty="0">
                <a:solidFill>
                  <a:srgbClr val="333399"/>
                </a:solidFill>
                <a:latin typeface="Arial"/>
                <a:ea typeface="黑体"/>
              </a:rPr>
              <a:t> </a:t>
            </a:r>
            <a:r>
              <a:rPr kumimoji="0" lang="zh-CN" altLang="en-US" b="0" kern="0" dirty="0">
                <a:solidFill>
                  <a:srgbClr val="333399"/>
                </a:solidFill>
                <a:latin typeface="Arial"/>
                <a:ea typeface="黑体"/>
              </a:rPr>
              <a:t>新</a:t>
            </a:r>
            <a:r>
              <a:rPr kumimoji="0" lang="en-US" altLang="zh-CN" b="0" kern="0" dirty="0">
                <a:solidFill>
                  <a:srgbClr val="333399"/>
                </a:solidFill>
                <a:latin typeface="Arial"/>
                <a:ea typeface="黑体"/>
              </a:rPr>
              <a:t>RTT</a:t>
            </a:r>
            <a:r>
              <a:rPr kumimoji="0" lang="zh-CN" altLang="en-US" b="0" kern="0" dirty="0">
                <a:solidFill>
                  <a:srgbClr val="333399"/>
                </a:solidFill>
                <a:latin typeface="Arial"/>
                <a:ea typeface="黑体"/>
              </a:rPr>
              <a:t>样本</a:t>
            </a:r>
            <a:r>
              <a:rPr kumimoji="0" lang="zh-CN" altLang="en-US" b="0" kern="0" dirty="0">
                <a:solidFill>
                  <a:srgbClr val="333399"/>
                </a:solidFill>
                <a:latin typeface="Arial"/>
                <a:ea typeface="黑体"/>
                <a:sym typeface="Symbol" pitchFamily="18" charset="2"/>
              </a:rPr>
              <a:t></a:t>
            </a:r>
            <a:r>
              <a:rPr kumimoji="0" lang="zh-CN" altLang="en-US" b="0" kern="0" dirty="0">
                <a:solidFill>
                  <a:srgbClr val="333399"/>
                </a:solidFill>
                <a:latin typeface="Arial"/>
                <a:ea typeface="黑体"/>
              </a:rPr>
              <a:t>      </a:t>
            </a:r>
            <a:endParaRPr kumimoji="0" lang="en-US" altLang="zh-CN" b="0" kern="0" dirty="0">
              <a:solidFill>
                <a:srgbClr val="333399"/>
              </a:solidFill>
              <a:latin typeface="Arial"/>
              <a:ea typeface="黑体"/>
            </a:endParaRPr>
          </a:p>
        </p:txBody>
      </p:sp>
      <p:sp>
        <p:nvSpPr>
          <p:cNvPr id="5" name="矩形 4">
            <a:extLst>
              <a:ext uri="{FF2B5EF4-FFF2-40B4-BE49-F238E27FC236}">
                <a16:creationId xmlns:a16="http://schemas.microsoft.com/office/drawing/2014/main" id="{23E27A20-AA33-46EE-BD75-117A1AF1FA9C}"/>
              </a:ext>
            </a:extLst>
          </p:cNvPr>
          <p:cNvSpPr/>
          <p:nvPr/>
        </p:nvSpPr>
        <p:spPr>
          <a:xfrm>
            <a:off x="1187624" y="1292274"/>
            <a:ext cx="4966424" cy="461665"/>
          </a:xfrm>
          <a:prstGeom prst="rect">
            <a:avLst/>
          </a:prstGeom>
        </p:spPr>
        <p:txBody>
          <a:bodyPr wrap="none">
            <a:spAutoFit/>
          </a:bodyPr>
          <a:lstStyle/>
          <a:p>
            <a:r>
              <a:rPr kumimoji="0" lang="en-US" altLang="zh-CN" b="0" kern="0" dirty="0">
                <a:solidFill>
                  <a:srgbClr val="333399"/>
                </a:solidFill>
                <a:latin typeface="Arial"/>
                <a:ea typeface="黑体"/>
              </a:rPr>
              <a:t>RFC 2988 </a:t>
            </a:r>
            <a:r>
              <a:rPr kumimoji="0" lang="zh-CN" altLang="en-US" b="0" kern="0" dirty="0">
                <a:solidFill>
                  <a:srgbClr val="333399"/>
                </a:solidFill>
                <a:latin typeface="Arial"/>
                <a:ea typeface="黑体"/>
              </a:rPr>
              <a:t>建议的 </a:t>
            </a:r>
            <a:r>
              <a:rPr kumimoji="0" lang="en-US" altLang="zh-CN" b="0" kern="0" dirty="0">
                <a:solidFill>
                  <a:srgbClr val="333399"/>
                </a:solidFill>
                <a:latin typeface="Arial"/>
                <a:ea typeface="黑体"/>
              </a:rPr>
              <a:t>RTT</a:t>
            </a:r>
            <a:r>
              <a:rPr kumimoji="0" lang="en-US" altLang="zh-CN" b="0" kern="0" baseline="-25000" dirty="0">
                <a:solidFill>
                  <a:srgbClr val="333399"/>
                </a:solidFill>
                <a:latin typeface="Arial"/>
                <a:ea typeface="黑体"/>
              </a:rPr>
              <a:t>D</a:t>
            </a:r>
            <a:r>
              <a:rPr kumimoji="0" lang="zh-CN" altLang="en-US" b="0" kern="0" dirty="0">
                <a:solidFill>
                  <a:srgbClr val="333399"/>
                </a:solidFill>
                <a:latin typeface="Arial"/>
                <a:ea typeface="黑体"/>
              </a:rPr>
              <a:t>计算方法：</a:t>
            </a:r>
            <a:endParaRPr lang="zh-CN" altLang="en-US" dirty="0"/>
          </a:p>
        </p:txBody>
      </p:sp>
      <p:sp>
        <p:nvSpPr>
          <p:cNvPr id="6" name="矩形 5">
            <a:extLst>
              <a:ext uri="{FF2B5EF4-FFF2-40B4-BE49-F238E27FC236}">
                <a16:creationId xmlns:a16="http://schemas.microsoft.com/office/drawing/2014/main" id="{0B129BA3-DF9A-4FC7-8CCF-D239621D882C}"/>
              </a:ext>
            </a:extLst>
          </p:cNvPr>
          <p:cNvSpPr/>
          <p:nvPr/>
        </p:nvSpPr>
        <p:spPr>
          <a:xfrm>
            <a:off x="1187624" y="1916832"/>
            <a:ext cx="7211064" cy="870046"/>
          </a:xfrm>
          <a:prstGeom prst="rect">
            <a:avLst/>
          </a:prstGeom>
        </p:spPr>
        <p:txBody>
          <a:bodyPr wrap="square">
            <a:spAutoFit/>
          </a:bodyPr>
          <a:lstStyle/>
          <a:p>
            <a:pPr marL="342900" lvl="0" indent="-342900" eaLnBrk="1" hangingPunct="1">
              <a:lnSpc>
                <a:spcPct val="110000"/>
              </a:lnSpc>
              <a:spcBef>
                <a:spcPct val="20000"/>
              </a:spcBef>
              <a:buClr>
                <a:srgbClr val="3333CC"/>
              </a:buClr>
              <a:buSzPct val="60000"/>
              <a:buFont typeface="Wingdings" pitchFamily="2" charset="2"/>
              <a:buChar char="n"/>
              <a:defRPr/>
            </a:pPr>
            <a:r>
              <a:rPr kumimoji="0" lang="zh-CN" altLang="en-US" b="0" kern="0" dirty="0">
                <a:solidFill>
                  <a:srgbClr val="333399"/>
                </a:solidFill>
                <a:latin typeface="Arial"/>
                <a:ea typeface="黑体"/>
              </a:rPr>
              <a:t>若是第一次测量，</a:t>
            </a:r>
            <a:r>
              <a:rPr kumimoji="0" lang="en-US" altLang="zh-CN" b="0" kern="0" dirty="0">
                <a:solidFill>
                  <a:srgbClr val="333399"/>
                </a:solidFill>
                <a:latin typeface="Arial"/>
                <a:ea typeface="黑体"/>
              </a:rPr>
              <a:t>RTT</a:t>
            </a:r>
            <a:r>
              <a:rPr kumimoji="0" lang="en-US" altLang="zh-CN" b="0" kern="0" baseline="-25000" dirty="0">
                <a:solidFill>
                  <a:srgbClr val="333399"/>
                </a:solidFill>
                <a:latin typeface="Arial"/>
                <a:ea typeface="黑体"/>
              </a:rPr>
              <a:t>D</a:t>
            </a:r>
            <a:r>
              <a:rPr kumimoji="0" lang="zh-CN" altLang="en-US" b="0" kern="0" dirty="0">
                <a:solidFill>
                  <a:srgbClr val="333399"/>
                </a:solidFill>
                <a:latin typeface="Arial"/>
                <a:ea typeface="黑体"/>
              </a:rPr>
              <a:t>值取为测量到的 </a:t>
            </a:r>
            <a:r>
              <a:rPr kumimoji="0" lang="en-US" altLang="zh-CN" b="0" kern="0" dirty="0">
                <a:solidFill>
                  <a:srgbClr val="333399"/>
                </a:solidFill>
                <a:latin typeface="Arial"/>
                <a:ea typeface="黑体"/>
              </a:rPr>
              <a:t>RTT </a:t>
            </a:r>
            <a:r>
              <a:rPr kumimoji="0" lang="zh-CN" altLang="en-US" b="0" kern="0" dirty="0">
                <a:solidFill>
                  <a:srgbClr val="333399"/>
                </a:solidFill>
                <a:latin typeface="Arial"/>
                <a:ea typeface="黑体"/>
              </a:rPr>
              <a:t>样本值的一半</a:t>
            </a:r>
            <a:r>
              <a:rPr kumimoji="0" lang="zh-CN" altLang="en-US" b="0" kern="0" dirty="0">
                <a:latin typeface="Arial"/>
                <a:ea typeface="黑体"/>
              </a:rPr>
              <a:t>；否则</a:t>
            </a:r>
            <a:r>
              <a:rPr kumimoji="0" lang="zh-CN" altLang="en-US" b="0" kern="0" dirty="0">
                <a:solidFill>
                  <a:srgbClr val="333399"/>
                </a:solidFill>
                <a:latin typeface="Arial"/>
                <a:ea typeface="黑体"/>
              </a:rPr>
              <a:t>，则</a:t>
            </a:r>
            <a:r>
              <a:rPr kumimoji="0" lang="en-US" altLang="zh-CN" b="0" kern="0" dirty="0">
                <a:solidFill>
                  <a:srgbClr val="333399"/>
                </a:solidFill>
                <a:latin typeface="Arial"/>
                <a:ea typeface="黑体"/>
              </a:rPr>
              <a:t>RTT</a:t>
            </a:r>
            <a:r>
              <a:rPr kumimoji="0" lang="en-US" altLang="zh-CN" b="0" kern="0" baseline="-25000" dirty="0">
                <a:solidFill>
                  <a:srgbClr val="333399"/>
                </a:solidFill>
                <a:latin typeface="Arial"/>
                <a:ea typeface="黑体"/>
              </a:rPr>
              <a:t>D</a:t>
            </a:r>
            <a:r>
              <a:rPr kumimoji="0" lang="zh-CN" altLang="en-US" b="0" kern="0" dirty="0">
                <a:solidFill>
                  <a:srgbClr val="333399"/>
                </a:solidFill>
                <a:latin typeface="Arial"/>
                <a:ea typeface="黑体"/>
              </a:rPr>
              <a:t>使用下式计算：</a:t>
            </a:r>
          </a:p>
        </p:txBody>
      </p:sp>
      <p:sp>
        <p:nvSpPr>
          <p:cNvPr id="7" name="矩形 6">
            <a:extLst>
              <a:ext uri="{FF2B5EF4-FFF2-40B4-BE49-F238E27FC236}">
                <a16:creationId xmlns:a16="http://schemas.microsoft.com/office/drawing/2014/main" id="{139E7584-77B9-441A-9E9B-7EE21725BB60}"/>
              </a:ext>
            </a:extLst>
          </p:cNvPr>
          <p:cNvSpPr/>
          <p:nvPr/>
        </p:nvSpPr>
        <p:spPr>
          <a:xfrm>
            <a:off x="1187624" y="4120648"/>
            <a:ext cx="6840760" cy="461665"/>
          </a:xfrm>
          <a:prstGeom prst="rect">
            <a:avLst/>
          </a:prstGeom>
        </p:spPr>
        <p:txBody>
          <a:bodyPr wrap="square">
            <a:spAutoFit/>
          </a:bodyPr>
          <a:lstStyle/>
          <a:p>
            <a:pPr marL="342900" lvl="0" indent="-342900" eaLnBrk="1" hangingPunct="1">
              <a:spcBef>
                <a:spcPct val="20000"/>
              </a:spcBef>
              <a:spcAft>
                <a:spcPct val="15000"/>
              </a:spcAft>
              <a:buClr>
                <a:srgbClr val="3333CC"/>
              </a:buClr>
              <a:buSzPct val="60000"/>
              <a:defRPr/>
            </a:pPr>
            <a:r>
              <a:rPr kumimoji="0" lang="en-US" altLang="zh-CN" b="0" kern="0" dirty="0">
                <a:solidFill>
                  <a:srgbClr val="333399"/>
                </a:solidFill>
                <a:latin typeface="Arial"/>
                <a:ea typeface="黑体"/>
                <a:sym typeface="Symbol" pitchFamily="18" charset="2"/>
              </a:rPr>
              <a:t> </a:t>
            </a:r>
            <a:r>
              <a:rPr kumimoji="0" lang="zh-CN" altLang="en-US" b="0" kern="0" dirty="0">
                <a:solidFill>
                  <a:srgbClr val="333399"/>
                </a:solidFill>
                <a:latin typeface="Arial"/>
                <a:ea typeface="黑体"/>
              </a:rPr>
              <a:t>是个小于 </a:t>
            </a:r>
            <a:r>
              <a:rPr kumimoji="0" lang="en-US" altLang="zh-CN" b="0" kern="0" dirty="0">
                <a:solidFill>
                  <a:srgbClr val="333399"/>
                </a:solidFill>
                <a:latin typeface="Arial"/>
                <a:ea typeface="黑体"/>
              </a:rPr>
              <a:t>1 </a:t>
            </a:r>
            <a:r>
              <a:rPr kumimoji="0" lang="zh-CN" altLang="en-US" b="0" kern="0" dirty="0">
                <a:solidFill>
                  <a:srgbClr val="333399"/>
                </a:solidFill>
                <a:latin typeface="Arial"/>
                <a:ea typeface="黑体"/>
              </a:rPr>
              <a:t>的系数，其推荐值是 </a:t>
            </a:r>
            <a:r>
              <a:rPr kumimoji="0" lang="en-US" altLang="zh-CN" b="0" kern="0" dirty="0">
                <a:solidFill>
                  <a:srgbClr val="333399"/>
                </a:solidFill>
                <a:latin typeface="Arial"/>
                <a:ea typeface="黑体"/>
              </a:rPr>
              <a:t>1/4</a:t>
            </a:r>
            <a:r>
              <a:rPr kumimoji="0" lang="zh-CN" altLang="en-US" b="0" kern="0" dirty="0">
                <a:solidFill>
                  <a:srgbClr val="333399"/>
                </a:solidFill>
                <a:latin typeface="Arial"/>
                <a:ea typeface="黑体"/>
              </a:rPr>
              <a:t>，即 </a:t>
            </a:r>
            <a:r>
              <a:rPr kumimoji="0" lang="en-US" altLang="zh-CN" b="0" kern="0" dirty="0">
                <a:solidFill>
                  <a:srgbClr val="333399"/>
                </a:solidFill>
                <a:latin typeface="Arial"/>
                <a:ea typeface="黑体"/>
              </a:rPr>
              <a:t>0.25</a:t>
            </a:r>
            <a:r>
              <a:rPr kumimoji="0" lang="zh-CN" altLang="en-US" b="0" kern="0" dirty="0">
                <a:solidFill>
                  <a:srgbClr val="333399"/>
                </a:solidFill>
                <a:latin typeface="Arial"/>
                <a:ea typeface="黑体"/>
              </a:rPr>
              <a:t>。</a:t>
            </a:r>
          </a:p>
        </p:txBody>
      </p:sp>
    </p:spTree>
    <p:extLst>
      <p:ext uri="{BB962C8B-B14F-4D97-AF65-F5344CB8AC3E}">
        <p14:creationId xmlns:p14="http://schemas.microsoft.com/office/powerpoint/2010/main" val="2229821279"/>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4FB2B9BA-0160-4922-9562-0B95CA50277E}"/>
              </a:ext>
            </a:extLst>
          </p:cNvPr>
          <p:cNvSpPr>
            <a:spLocks noChangeShapeType="1"/>
          </p:cNvSpPr>
          <p:nvPr/>
        </p:nvSpPr>
        <p:spPr bwMode="auto">
          <a:xfrm>
            <a:off x="3662363" y="5019203"/>
            <a:ext cx="3494087"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eaLnBrk="1" hangingPunct="1"/>
            <a:endParaRPr kumimoji="0" lang="zh-CN" altLang="en-US" sz="1800" b="0">
              <a:solidFill>
                <a:srgbClr val="000000"/>
              </a:solidFill>
              <a:latin typeface="Arial"/>
            </a:endParaRPr>
          </a:p>
        </p:txBody>
      </p:sp>
      <p:sp>
        <p:nvSpPr>
          <p:cNvPr id="5" name="Text Box 3">
            <a:extLst>
              <a:ext uri="{FF2B5EF4-FFF2-40B4-BE49-F238E27FC236}">
                <a16:creationId xmlns:a16="http://schemas.microsoft.com/office/drawing/2014/main" id="{437C51E5-A6C1-449C-A778-C20C63869215}"/>
              </a:ext>
            </a:extLst>
          </p:cNvPr>
          <p:cNvSpPr txBox="1">
            <a:spLocks noChangeArrowheads="1"/>
          </p:cNvSpPr>
          <p:nvPr/>
        </p:nvSpPr>
        <p:spPr bwMode="auto">
          <a:xfrm>
            <a:off x="4538663" y="4784253"/>
            <a:ext cx="1906587" cy="396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往返时间 </a:t>
            </a:r>
            <a:r>
              <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rPr>
              <a:t>RTT?</a:t>
            </a:r>
          </a:p>
        </p:txBody>
      </p:sp>
      <p:sp>
        <p:nvSpPr>
          <p:cNvPr id="6" name="Rectangle 5">
            <a:extLst>
              <a:ext uri="{FF2B5EF4-FFF2-40B4-BE49-F238E27FC236}">
                <a16:creationId xmlns:a16="http://schemas.microsoft.com/office/drawing/2014/main" id="{42379C47-240C-4EF5-9969-A79E6B7A784C}"/>
              </a:ext>
            </a:extLst>
          </p:cNvPr>
          <p:cNvSpPr txBox="1">
            <a:spLocks noChangeArrowheads="1"/>
          </p:cNvSpPr>
          <p:nvPr/>
        </p:nvSpPr>
        <p:spPr bwMode="auto">
          <a:xfrm>
            <a:off x="1042988" y="1773238"/>
            <a:ext cx="7772400" cy="150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en-US" altLang="zh-CN" sz="2000" b="0" i="0" u="none" strike="noStrike" kern="0" cap="none" spc="0" normalizeH="0" baseline="0" noProof="0" dirty="0">
                <a:ln>
                  <a:noFill/>
                </a:ln>
                <a:solidFill>
                  <a:srgbClr val="333399"/>
                </a:solidFill>
                <a:effectLst/>
                <a:uLnTx/>
                <a:uFillTx/>
                <a:latin typeface="+mn-ea"/>
                <a:cs typeface="+mn-cs"/>
              </a:rPr>
              <a:t>TCP </a:t>
            </a:r>
            <a:r>
              <a:rPr kumimoji="0" lang="zh-CN" altLang="en-US" sz="2000" b="0" i="0" u="none" strike="noStrike" kern="0" cap="none" spc="0" normalizeH="0" baseline="0" noProof="0" dirty="0">
                <a:ln>
                  <a:noFill/>
                </a:ln>
                <a:solidFill>
                  <a:srgbClr val="333399"/>
                </a:solidFill>
                <a:effectLst/>
                <a:uLnTx/>
                <a:uFillTx/>
                <a:latin typeface="+mn-ea"/>
                <a:cs typeface="+mn-cs"/>
              </a:rPr>
              <a:t>报文段 </a:t>
            </a:r>
            <a:r>
              <a:rPr kumimoji="0" lang="en-US" altLang="zh-CN" sz="2000" b="0" i="0" u="none" strike="noStrike" kern="0" cap="none" spc="0" normalizeH="0" baseline="0" noProof="0" dirty="0">
                <a:ln>
                  <a:noFill/>
                </a:ln>
                <a:solidFill>
                  <a:srgbClr val="333399"/>
                </a:solidFill>
                <a:effectLst/>
                <a:uLnTx/>
                <a:uFillTx/>
                <a:latin typeface="+mn-ea"/>
                <a:cs typeface="+mn-cs"/>
              </a:rPr>
              <a:t>1 </a:t>
            </a:r>
            <a:r>
              <a:rPr kumimoji="0" lang="zh-CN" altLang="en-US" sz="2000" b="0" i="0" u="none" strike="noStrike" kern="0" cap="none" spc="0" normalizeH="0" baseline="0" noProof="0" dirty="0">
                <a:ln>
                  <a:noFill/>
                </a:ln>
                <a:solidFill>
                  <a:srgbClr val="333399"/>
                </a:solidFill>
                <a:effectLst/>
                <a:uLnTx/>
                <a:uFillTx/>
                <a:latin typeface="+mn-ea"/>
                <a:cs typeface="+mn-cs"/>
              </a:rPr>
              <a:t>没有收到确认。重传（即报文段 </a:t>
            </a:r>
            <a:r>
              <a:rPr kumimoji="0" lang="en-US" altLang="zh-CN" sz="2000" b="0" i="0" u="none" strike="noStrike" kern="0" cap="none" spc="0" normalizeH="0" baseline="0" noProof="0" dirty="0">
                <a:ln>
                  <a:noFill/>
                </a:ln>
                <a:solidFill>
                  <a:srgbClr val="333399"/>
                </a:solidFill>
                <a:effectLst/>
                <a:uLnTx/>
                <a:uFillTx/>
                <a:latin typeface="+mn-ea"/>
                <a:cs typeface="+mn-cs"/>
              </a:rPr>
              <a:t>2</a:t>
            </a:r>
            <a:r>
              <a:rPr kumimoji="0" lang="zh-CN" altLang="en-US" sz="2000" b="0" i="0" u="none" strike="noStrike" kern="0" cap="none" spc="0" normalizeH="0" baseline="0" noProof="0" dirty="0">
                <a:ln>
                  <a:noFill/>
                </a:ln>
                <a:solidFill>
                  <a:srgbClr val="333399"/>
                </a:solidFill>
                <a:effectLst/>
                <a:uLnTx/>
                <a:uFillTx/>
                <a:latin typeface="+mn-ea"/>
                <a:cs typeface="+mn-cs"/>
              </a:rPr>
              <a:t>）后，收到了确认报文段 </a:t>
            </a:r>
            <a:r>
              <a:rPr kumimoji="0" lang="en-US" altLang="zh-CN" sz="2000" b="0" i="0" u="none" strike="noStrike" kern="0" cap="none" spc="0" normalizeH="0" baseline="0" noProof="0" dirty="0">
                <a:ln>
                  <a:noFill/>
                </a:ln>
                <a:solidFill>
                  <a:srgbClr val="333399"/>
                </a:solidFill>
                <a:effectLst/>
                <a:uLnTx/>
                <a:uFillTx/>
                <a:latin typeface="+mn-ea"/>
                <a:cs typeface="+mn-cs"/>
              </a:rPr>
              <a:t>ACK</a:t>
            </a:r>
            <a:r>
              <a:rPr kumimoji="0" lang="zh-CN" altLang="en-US" sz="2000" b="0" i="0" u="none" strike="noStrike" kern="0" cap="none" spc="0" normalizeH="0" baseline="0" noProof="0" dirty="0">
                <a:ln>
                  <a:noFill/>
                </a:ln>
                <a:solidFill>
                  <a:srgbClr val="333399"/>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000" b="0" i="0" u="none" strike="noStrike" kern="0" cap="none" spc="0" normalizeH="0" baseline="0" noProof="0" dirty="0">
                <a:ln>
                  <a:noFill/>
                </a:ln>
                <a:solidFill>
                  <a:srgbClr val="333399"/>
                </a:solidFill>
                <a:effectLst/>
                <a:uLnTx/>
                <a:uFillTx/>
                <a:latin typeface="+mn-ea"/>
                <a:cs typeface="+mn-cs"/>
              </a:rPr>
              <a:t>如何判定此确认报文段是对原来的报文段 </a:t>
            </a:r>
            <a:r>
              <a:rPr kumimoji="0" lang="en-US" altLang="zh-CN" sz="2000" b="0" i="0" u="none" strike="noStrike" kern="0" cap="none" spc="0" normalizeH="0" baseline="0" noProof="0" dirty="0">
                <a:ln>
                  <a:noFill/>
                </a:ln>
                <a:solidFill>
                  <a:srgbClr val="333399"/>
                </a:solidFill>
                <a:effectLst/>
                <a:uLnTx/>
                <a:uFillTx/>
                <a:latin typeface="+mn-ea"/>
                <a:cs typeface="+mn-cs"/>
              </a:rPr>
              <a:t>1 </a:t>
            </a:r>
            <a:r>
              <a:rPr kumimoji="0" lang="zh-CN" altLang="en-US" sz="2000" b="0" i="0" u="none" strike="noStrike" kern="0" cap="none" spc="0" normalizeH="0" baseline="0" noProof="0" dirty="0">
                <a:ln>
                  <a:noFill/>
                </a:ln>
                <a:solidFill>
                  <a:srgbClr val="333399"/>
                </a:solidFill>
                <a:effectLst/>
                <a:uLnTx/>
                <a:uFillTx/>
                <a:latin typeface="+mn-ea"/>
                <a:cs typeface="+mn-cs"/>
              </a:rPr>
              <a:t>的确认，还是对重传的报文段 </a:t>
            </a:r>
            <a:r>
              <a:rPr kumimoji="0" lang="en-US" altLang="zh-CN" sz="2000" b="0" i="0" u="none" strike="noStrike" kern="0" cap="none" spc="0" normalizeH="0" baseline="0" noProof="0" dirty="0">
                <a:ln>
                  <a:noFill/>
                </a:ln>
                <a:solidFill>
                  <a:srgbClr val="333399"/>
                </a:solidFill>
                <a:effectLst/>
                <a:uLnTx/>
                <a:uFillTx/>
                <a:latin typeface="+mn-ea"/>
                <a:cs typeface="+mn-cs"/>
              </a:rPr>
              <a:t>2 </a:t>
            </a:r>
            <a:r>
              <a:rPr kumimoji="0" lang="zh-CN" altLang="en-US" sz="2000" b="0" i="0" u="none" strike="noStrike" kern="0" cap="none" spc="0" normalizeH="0" baseline="0" noProof="0" dirty="0">
                <a:ln>
                  <a:noFill/>
                </a:ln>
                <a:solidFill>
                  <a:srgbClr val="333399"/>
                </a:solidFill>
                <a:effectLst/>
                <a:uLnTx/>
                <a:uFillTx/>
                <a:latin typeface="+mn-ea"/>
                <a:cs typeface="+mn-cs"/>
              </a:rPr>
              <a:t>的确认？ </a:t>
            </a:r>
          </a:p>
        </p:txBody>
      </p:sp>
      <p:sp>
        <p:nvSpPr>
          <p:cNvPr id="7" name="Line 6">
            <a:extLst>
              <a:ext uri="{FF2B5EF4-FFF2-40B4-BE49-F238E27FC236}">
                <a16:creationId xmlns:a16="http://schemas.microsoft.com/office/drawing/2014/main" id="{7F83EA76-3830-45A2-AFB6-6192957003D0}"/>
              </a:ext>
            </a:extLst>
          </p:cNvPr>
          <p:cNvSpPr>
            <a:spLocks noChangeShapeType="1"/>
          </p:cNvSpPr>
          <p:nvPr/>
        </p:nvSpPr>
        <p:spPr bwMode="auto">
          <a:xfrm>
            <a:off x="750888" y="4719166"/>
            <a:ext cx="7861300" cy="0"/>
          </a:xfrm>
          <a:prstGeom prst="line">
            <a:avLst/>
          </a:prstGeom>
          <a:noFill/>
          <a:ln w="28575">
            <a:solidFill>
              <a:srgbClr val="333399"/>
            </a:solidFill>
            <a:round/>
            <a:headEnd type="none" w="med" len="lg"/>
            <a:tailEnd type="triangle" w="med" len="lg"/>
          </a:ln>
          <a:extLst>
            <a:ext uri="{909E8E84-426E-40DD-AFC4-6F175D3DCCD1}">
              <a14:hiddenFill xmlns:a14="http://schemas.microsoft.com/office/drawing/2010/main">
                <a:noFill/>
              </a14:hiddenFill>
            </a:ext>
          </a:extLst>
        </p:spPr>
        <p:txBody>
          <a:bodyPr/>
          <a:lstStyle/>
          <a:p>
            <a:pPr eaLnBrk="1" hangingPunct="1"/>
            <a:endParaRPr kumimoji="0" lang="zh-CN" altLang="en-US" sz="1800" b="0">
              <a:solidFill>
                <a:srgbClr val="000000"/>
              </a:solidFill>
              <a:latin typeface="Arial"/>
            </a:endParaRPr>
          </a:p>
        </p:txBody>
      </p:sp>
      <p:sp>
        <p:nvSpPr>
          <p:cNvPr id="8" name="Line 7">
            <a:extLst>
              <a:ext uri="{FF2B5EF4-FFF2-40B4-BE49-F238E27FC236}">
                <a16:creationId xmlns:a16="http://schemas.microsoft.com/office/drawing/2014/main" id="{6DF13F27-CA68-4A55-9879-56481942E21E}"/>
              </a:ext>
            </a:extLst>
          </p:cNvPr>
          <p:cNvSpPr>
            <a:spLocks noChangeShapeType="1"/>
          </p:cNvSpPr>
          <p:nvPr/>
        </p:nvSpPr>
        <p:spPr bwMode="auto">
          <a:xfrm rot="-5400000">
            <a:off x="751681" y="4427860"/>
            <a:ext cx="582613" cy="0"/>
          </a:xfrm>
          <a:prstGeom prst="line">
            <a:avLst/>
          </a:prstGeom>
          <a:noFill/>
          <a:ln w="762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eaLnBrk="1" hangingPunct="1"/>
            <a:endParaRPr kumimoji="0" lang="zh-CN" altLang="en-US" sz="1800" b="0">
              <a:solidFill>
                <a:srgbClr val="000000"/>
              </a:solidFill>
              <a:latin typeface="Arial"/>
            </a:endParaRPr>
          </a:p>
        </p:txBody>
      </p:sp>
      <p:sp>
        <p:nvSpPr>
          <p:cNvPr id="9" name="Text Box 8">
            <a:extLst>
              <a:ext uri="{FF2B5EF4-FFF2-40B4-BE49-F238E27FC236}">
                <a16:creationId xmlns:a16="http://schemas.microsoft.com/office/drawing/2014/main" id="{F7D4B240-D5F7-4FBE-9E42-B9BEBF99CE66}"/>
              </a:ext>
            </a:extLst>
          </p:cNvPr>
          <p:cNvSpPr txBox="1">
            <a:spLocks noChangeArrowheads="1"/>
          </p:cNvSpPr>
          <p:nvPr/>
        </p:nvSpPr>
        <p:spPr bwMode="auto">
          <a:xfrm>
            <a:off x="312738" y="3526953"/>
            <a:ext cx="1527175"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000" b="0">
                <a:solidFill>
                  <a:srgbClr val="333399"/>
                </a:solidFill>
                <a:ea typeface="黑体" pitchFamily="49" charset="-122"/>
              </a:rPr>
              <a:t>发送一个</a:t>
            </a:r>
          </a:p>
          <a:p>
            <a:pPr algn="ctr" eaLnBrk="1" hangingPunct="1"/>
            <a:r>
              <a:rPr lang="en-US" altLang="zh-CN" sz="2000" b="0">
                <a:solidFill>
                  <a:srgbClr val="333399"/>
                </a:solidFill>
                <a:ea typeface="黑体" pitchFamily="49" charset="-122"/>
              </a:rPr>
              <a:t>TCP </a:t>
            </a:r>
            <a:r>
              <a:rPr lang="zh-CN" altLang="en-US" sz="2000" b="0">
                <a:solidFill>
                  <a:srgbClr val="333399"/>
                </a:solidFill>
                <a:ea typeface="黑体" pitchFamily="49" charset="-122"/>
              </a:rPr>
              <a:t>报文段</a:t>
            </a:r>
          </a:p>
        </p:txBody>
      </p:sp>
      <p:sp>
        <p:nvSpPr>
          <p:cNvPr id="10" name="Line 9">
            <a:extLst>
              <a:ext uri="{FF2B5EF4-FFF2-40B4-BE49-F238E27FC236}">
                <a16:creationId xmlns:a16="http://schemas.microsoft.com/office/drawing/2014/main" id="{34C7D48F-B9EA-41AA-8390-6A84469D9869}"/>
              </a:ext>
            </a:extLst>
          </p:cNvPr>
          <p:cNvSpPr>
            <a:spLocks noChangeShapeType="1"/>
          </p:cNvSpPr>
          <p:nvPr/>
        </p:nvSpPr>
        <p:spPr bwMode="auto">
          <a:xfrm rot="-5400000">
            <a:off x="3371056" y="4427860"/>
            <a:ext cx="582613" cy="0"/>
          </a:xfrm>
          <a:prstGeom prst="line">
            <a:avLst/>
          </a:prstGeom>
          <a:noFill/>
          <a:ln w="76200">
            <a:solidFill>
              <a:srgbClr val="FF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1" name="Text Box 10">
            <a:extLst>
              <a:ext uri="{FF2B5EF4-FFF2-40B4-BE49-F238E27FC236}">
                <a16:creationId xmlns:a16="http://schemas.microsoft.com/office/drawing/2014/main" id="{6AA1FA27-17C7-4340-881A-5E6BC1E87313}"/>
              </a:ext>
            </a:extLst>
          </p:cNvPr>
          <p:cNvSpPr txBox="1">
            <a:spLocks noChangeArrowheads="1"/>
          </p:cNvSpPr>
          <p:nvPr/>
        </p:nvSpPr>
        <p:spPr bwMode="auto">
          <a:xfrm>
            <a:off x="2867025" y="3526953"/>
            <a:ext cx="15240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000" b="0">
                <a:solidFill>
                  <a:srgbClr val="333399"/>
                </a:solidFill>
                <a:ea typeface="黑体" pitchFamily="49" charset="-122"/>
              </a:rPr>
              <a:t>超时重传</a:t>
            </a:r>
          </a:p>
          <a:p>
            <a:pPr algn="ctr" eaLnBrk="1" hangingPunct="1"/>
            <a:r>
              <a:rPr lang="en-US" altLang="zh-CN" sz="2000" b="0">
                <a:solidFill>
                  <a:srgbClr val="333399"/>
                </a:solidFill>
                <a:ea typeface="黑体" pitchFamily="49" charset="-122"/>
              </a:rPr>
              <a:t>TCP </a:t>
            </a:r>
            <a:r>
              <a:rPr lang="zh-CN" altLang="en-US" sz="2000" b="0">
                <a:solidFill>
                  <a:srgbClr val="333399"/>
                </a:solidFill>
                <a:ea typeface="黑体" pitchFamily="49" charset="-122"/>
              </a:rPr>
              <a:t>报文段</a:t>
            </a:r>
          </a:p>
        </p:txBody>
      </p:sp>
      <p:sp>
        <p:nvSpPr>
          <p:cNvPr id="12" name="Line 11">
            <a:extLst>
              <a:ext uri="{FF2B5EF4-FFF2-40B4-BE49-F238E27FC236}">
                <a16:creationId xmlns:a16="http://schemas.microsoft.com/office/drawing/2014/main" id="{D9A905B0-E595-4BB8-B0F1-56A2474FA746}"/>
              </a:ext>
            </a:extLst>
          </p:cNvPr>
          <p:cNvSpPr>
            <a:spLocks noChangeShapeType="1"/>
          </p:cNvSpPr>
          <p:nvPr/>
        </p:nvSpPr>
        <p:spPr bwMode="auto">
          <a:xfrm rot="-5400000">
            <a:off x="6865143" y="4427860"/>
            <a:ext cx="582613" cy="0"/>
          </a:xfrm>
          <a:prstGeom prst="line">
            <a:avLst/>
          </a:prstGeom>
          <a:noFill/>
          <a:ln w="76200">
            <a:solidFill>
              <a:srgbClr val="FF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3" name="Text Box 12">
            <a:extLst>
              <a:ext uri="{FF2B5EF4-FFF2-40B4-BE49-F238E27FC236}">
                <a16:creationId xmlns:a16="http://schemas.microsoft.com/office/drawing/2014/main" id="{160C7EA0-02F0-4909-903A-E050D5DB60FA}"/>
              </a:ext>
            </a:extLst>
          </p:cNvPr>
          <p:cNvSpPr txBox="1">
            <a:spLocks noChangeArrowheads="1"/>
          </p:cNvSpPr>
          <p:nvPr/>
        </p:nvSpPr>
        <p:spPr bwMode="auto">
          <a:xfrm>
            <a:off x="6513513" y="3788891"/>
            <a:ext cx="1285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000" b="0">
                <a:solidFill>
                  <a:srgbClr val="333399"/>
                </a:solidFill>
                <a:ea typeface="黑体" pitchFamily="49" charset="-122"/>
              </a:rPr>
              <a:t>收到 </a:t>
            </a:r>
            <a:r>
              <a:rPr lang="en-US" altLang="zh-CN" sz="2000" b="0">
                <a:solidFill>
                  <a:srgbClr val="333399"/>
                </a:solidFill>
                <a:ea typeface="黑体" pitchFamily="49" charset="-122"/>
              </a:rPr>
              <a:t>ACK</a:t>
            </a:r>
          </a:p>
        </p:txBody>
      </p:sp>
      <p:sp>
        <p:nvSpPr>
          <p:cNvPr id="14" name="Text Box 13">
            <a:extLst>
              <a:ext uri="{FF2B5EF4-FFF2-40B4-BE49-F238E27FC236}">
                <a16:creationId xmlns:a16="http://schemas.microsoft.com/office/drawing/2014/main" id="{3C73C75C-4711-4EB6-B6AB-6AFB2FB8A884}"/>
              </a:ext>
            </a:extLst>
          </p:cNvPr>
          <p:cNvSpPr txBox="1">
            <a:spLocks noChangeArrowheads="1"/>
          </p:cNvSpPr>
          <p:nvPr/>
        </p:nvSpPr>
        <p:spPr bwMode="auto">
          <a:xfrm>
            <a:off x="8177213" y="4293716"/>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000" b="0">
                <a:solidFill>
                  <a:srgbClr val="333399"/>
                </a:solidFill>
                <a:ea typeface="黑体" pitchFamily="49" charset="-122"/>
              </a:rPr>
              <a:t>时间</a:t>
            </a:r>
          </a:p>
        </p:txBody>
      </p:sp>
      <p:sp>
        <p:nvSpPr>
          <p:cNvPr id="15" name="Text Box 14">
            <a:extLst>
              <a:ext uri="{FF2B5EF4-FFF2-40B4-BE49-F238E27FC236}">
                <a16:creationId xmlns:a16="http://schemas.microsoft.com/office/drawing/2014/main" id="{7224D51A-E265-47DF-ACB9-93E4771A9FE7}"/>
              </a:ext>
            </a:extLst>
          </p:cNvPr>
          <p:cNvSpPr txBox="1">
            <a:spLocks noChangeArrowheads="1"/>
          </p:cNvSpPr>
          <p:nvPr/>
        </p:nvSpPr>
        <p:spPr bwMode="auto">
          <a:xfrm>
            <a:off x="681038" y="4273078"/>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2000" b="0">
                <a:solidFill>
                  <a:srgbClr val="333399"/>
                </a:solidFill>
                <a:ea typeface="黑体" pitchFamily="49" charset="-122"/>
              </a:rPr>
              <a:t>1</a:t>
            </a:r>
          </a:p>
        </p:txBody>
      </p:sp>
      <p:sp>
        <p:nvSpPr>
          <p:cNvPr id="16" name="Text Box 15">
            <a:extLst>
              <a:ext uri="{FF2B5EF4-FFF2-40B4-BE49-F238E27FC236}">
                <a16:creationId xmlns:a16="http://schemas.microsoft.com/office/drawing/2014/main" id="{FE2AF69F-8A39-4073-88B0-0CE75D12C0EE}"/>
              </a:ext>
            </a:extLst>
          </p:cNvPr>
          <p:cNvSpPr txBox="1">
            <a:spLocks noChangeArrowheads="1"/>
          </p:cNvSpPr>
          <p:nvPr/>
        </p:nvSpPr>
        <p:spPr bwMode="auto">
          <a:xfrm>
            <a:off x="3311525" y="427307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2000" b="0">
                <a:solidFill>
                  <a:srgbClr val="333399"/>
                </a:solidFill>
                <a:ea typeface="黑体" pitchFamily="49" charset="-122"/>
              </a:rPr>
              <a:t>2</a:t>
            </a:r>
          </a:p>
        </p:txBody>
      </p:sp>
      <p:sp>
        <p:nvSpPr>
          <p:cNvPr id="17" name="Line 16">
            <a:extLst>
              <a:ext uri="{FF2B5EF4-FFF2-40B4-BE49-F238E27FC236}">
                <a16:creationId xmlns:a16="http://schemas.microsoft.com/office/drawing/2014/main" id="{6C9BD921-6010-4E6F-89ED-185A7BA39F9B}"/>
              </a:ext>
            </a:extLst>
          </p:cNvPr>
          <p:cNvSpPr>
            <a:spLocks noChangeShapeType="1"/>
          </p:cNvSpPr>
          <p:nvPr/>
        </p:nvSpPr>
        <p:spPr bwMode="auto">
          <a:xfrm>
            <a:off x="3662363" y="4801716"/>
            <a:ext cx="0" cy="250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 name="Line 17">
            <a:extLst>
              <a:ext uri="{FF2B5EF4-FFF2-40B4-BE49-F238E27FC236}">
                <a16:creationId xmlns:a16="http://schemas.microsoft.com/office/drawing/2014/main" id="{07D4EE12-DA83-483A-839B-99C11B9ED55B}"/>
              </a:ext>
            </a:extLst>
          </p:cNvPr>
          <p:cNvSpPr>
            <a:spLocks noChangeShapeType="1"/>
          </p:cNvSpPr>
          <p:nvPr/>
        </p:nvSpPr>
        <p:spPr bwMode="auto">
          <a:xfrm>
            <a:off x="7156450" y="4801716"/>
            <a:ext cx="0" cy="739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 name="Line 18">
            <a:extLst>
              <a:ext uri="{FF2B5EF4-FFF2-40B4-BE49-F238E27FC236}">
                <a16:creationId xmlns:a16="http://schemas.microsoft.com/office/drawing/2014/main" id="{06355090-CD98-499C-AE43-2336B95D8489}"/>
              </a:ext>
            </a:extLst>
          </p:cNvPr>
          <p:cNvSpPr>
            <a:spLocks noChangeShapeType="1"/>
          </p:cNvSpPr>
          <p:nvPr/>
        </p:nvSpPr>
        <p:spPr bwMode="auto">
          <a:xfrm>
            <a:off x="1042988" y="4801716"/>
            <a:ext cx="0" cy="739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0" name="Line 19">
            <a:extLst>
              <a:ext uri="{FF2B5EF4-FFF2-40B4-BE49-F238E27FC236}">
                <a16:creationId xmlns:a16="http://schemas.microsoft.com/office/drawing/2014/main" id="{6DC194EA-4FC5-4C3B-8089-A7F9980C2992}"/>
              </a:ext>
            </a:extLst>
          </p:cNvPr>
          <p:cNvSpPr>
            <a:spLocks noChangeShapeType="1"/>
          </p:cNvSpPr>
          <p:nvPr/>
        </p:nvSpPr>
        <p:spPr bwMode="auto">
          <a:xfrm>
            <a:off x="1042988" y="5373216"/>
            <a:ext cx="6113462"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eaLnBrk="1" hangingPunct="1"/>
            <a:endParaRPr kumimoji="0" lang="zh-CN" altLang="en-US" sz="1800" b="0">
              <a:solidFill>
                <a:srgbClr val="000000"/>
              </a:solidFill>
              <a:latin typeface="Arial"/>
            </a:endParaRPr>
          </a:p>
        </p:txBody>
      </p:sp>
      <p:sp>
        <p:nvSpPr>
          <p:cNvPr id="21" name="Text Box 20">
            <a:extLst>
              <a:ext uri="{FF2B5EF4-FFF2-40B4-BE49-F238E27FC236}">
                <a16:creationId xmlns:a16="http://schemas.microsoft.com/office/drawing/2014/main" id="{AD576E2F-AECB-4D80-8D0E-EC3345B7FEBF}"/>
              </a:ext>
            </a:extLst>
          </p:cNvPr>
          <p:cNvSpPr txBox="1">
            <a:spLocks noChangeArrowheads="1"/>
          </p:cNvSpPr>
          <p:nvPr/>
        </p:nvSpPr>
        <p:spPr bwMode="auto">
          <a:xfrm>
            <a:off x="3005138" y="5144616"/>
            <a:ext cx="1906587" cy="396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往返时间 </a:t>
            </a:r>
            <a:r>
              <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rPr>
              <a:t>RTT?</a:t>
            </a:r>
          </a:p>
        </p:txBody>
      </p:sp>
      <p:sp>
        <p:nvSpPr>
          <p:cNvPr id="22" name="Freeform 21">
            <a:extLst>
              <a:ext uri="{FF2B5EF4-FFF2-40B4-BE49-F238E27FC236}">
                <a16:creationId xmlns:a16="http://schemas.microsoft.com/office/drawing/2014/main" id="{12D366EC-7150-4687-A913-8CA55D2E17C4}"/>
              </a:ext>
            </a:extLst>
          </p:cNvPr>
          <p:cNvSpPr>
            <a:spLocks/>
          </p:cNvSpPr>
          <p:nvPr/>
        </p:nvSpPr>
        <p:spPr bwMode="auto">
          <a:xfrm>
            <a:off x="4244975" y="3515841"/>
            <a:ext cx="2717800" cy="328612"/>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 name="T16" fmla="*/ 0 60000 65536"/>
              <a:gd name="T17" fmla="*/ 0 60000 65536"/>
              <a:gd name="T18" fmla="*/ 0 60000 65536"/>
              <a:gd name="T19" fmla="*/ 0 60000 65536"/>
              <a:gd name="T20" fmla="*/ 0 60000 65536"/>
              <a:gd name="T21" fmla="*/ 0 60000 65536"/>
              <a:gd name="T22" fmla="*/ 0 60000 65536"/>
              <a:gd name="T23" fmla="*/ 0 60000 65536"/>
              <a:gd name="T24" fmla="*/ 0 w 1472"/>
              <a:gd name="T25" fmla="*/ 0 h 189"/>
              <a:gd name="T26" fmla="*/ 1472 w 1472"/>
              <a:gd name="T27" fmla="*/ 189 h 1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rgbClr val="FF0000"/>
            </a:solidFill>
            <a:prstDash val="sysDot"/>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3" name="Freeform 22">
            <a:extLst>
              <a:ext uri="{FF2B5EF4-FFF2-40B4-BE49-F238E27FC236}">
                <a16:creationId xmlns:a16="http://schemas.microsoft.com/office/drawing/2014/main" id="{A5E6D87E-B8C0-4952-8884-21055DB5820C}"/>
              </a:ext>
            </a:extLst>
          </p:cNvPr>
          <p:cNvSpPr>
            <a:spLocks/>
          </p:cNvSpPr>
          <p:nvPr/>
        </p:nvSpPr>
        <p:spPr bwMode="auto">
          <a:xfrm>
            <a:off x="1625600" y="3225328"/>
            <a:ext cx="5337175" cy="577850"/>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 name="T16" fmla="*/ 0 60000 65536"/>
              <a:gd name="T17" fmla="*/ 0 60000 65536"/>
              <a:gd name="T18" fmla="*/ 0 60000 65536"/>
              <a:gd name="T19" fmla="*/ 0 60000 65536"/>
              <a:gd name="T20" fmla="*/ 0 60000 65536"/>
              <a:gd name="T21" fmla="*/ 0 60000 65536"/>
              <a:gd name="T22" fmla="*/ 0 60000 65536"/>
              <a:gd name="T23" fmla="*/ 0 60000 65536"/>
              <a:gd name="T24" fmla="*/ 0 w 1472"/>
              <a:gd name="T25" fmla="*/ 0 h 189"/>
              <a:gd name="T26" fmla="*/ 1472 w 1472"/>
              <a:gd name="T27" fmla="*/ 189 h 1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rgbClr val="FF0000"/>
            </a:solidFill>
            <a:prstDash val="sysDot"/>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4" name="Text Box 23">
            <a:extLst>
              <a:ext uri="{FF2B5EF4-FFF2-40B4-BE49-F238E27FC236}">
                <a16:creationId xmlns:a16="http://schemas.microsoft.com/office/drawing/2014/main" id="{E14E027B-33F7-4A29-8B60-C51F5D809405}"/>
              </a:ext>
            </a:extLst>
          </p:cNvPr>
          <p:cNvSpPr txBox="1">
            <a:spLocks noChangeArrowheads="1"/>
          </p:cNvSpPr>
          <p:nvPr/>
        </p:nvSpPr>
        <p:spPr bwMode="auto">
          <a:xfrm>
            <a:off x="6327775" y="3079278"/>
            <a:ext cx="221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000" b="0">
                <a:solidFill>
                  <a:srgbClr val="333399"/>
                </a:solidFill>
                <a:ea typeface="黑体" pitchFamily="49" charset="-122"/>
              </a:rPr>
              <a:t>是对哪一个报文段</a:t>
            </a:r>
          </a:p>
          <a:p>
            <a:pPr algn="ctr" eaLnBrk="1" hangingPunct="1"/>
            <a:r>
              <a:rPr lang="zh-CN" altLang="en-US" sz="2000" b="0">
                <a:solidFill>
                  <a:srgbClr val="333399"/>
                </a:solidFill>
                <a:ea typeface="黑体" pitchFamily="49" charset="-122"/>
              </a:rPr>
              <a:t>的确认？</a:t>
            </a:r>
          </a:p>
        </p:txBody>
      </p:sp>
      <p:sp>
        <p:nvSpPr>
          <p:cNvPr id="25" name="矩形 24">
            <a:extLst>
              <a:ext uri="{FF2B5EF4-FFF2-40B4-BE49-F238E27FC236}">
                <a16:creationId xmlns:a16="http://schemas.microsoft.com/office/drawing/2014/main" id="{59D91A9C-4F49-4073-9009-D919CF79C4E0}"/>
              </a:ext>
            </a:extLst>
          </p:cNvPr>
          <p:cNvSpPr/>
          <p:nvPr/>
        </p:nvSpPr>
        <p:spPr>
          <a:xfrm>
            <a:off x="1025525" y="1119485"/>
            <a:ext cx="4043094" cy="461665"/>
          </a:xfrm>
          <a:prstGeom prst="rect">
            <a:avLst/>
          </a:prstGeom>
        </p:spPr>
        <p:txBody>
          <a:bodyPr wrap="none">
            <a:spAutoFit/>
          </a:bodyPr>
          <a:lstStyle/>
          <a:p>
            <a:r>
              <a:rPr lang="en-US" altLang="zh-CN" dirty="0"/>
              <a:t>4. RTT</a:t>
            </a:r>
            <a:r>
              <a:rPr lang="zh-CN" altLang="en-US" dirty="0"/>
              <a:t>测量的复杂性和困难 </a:t>
            </a:r>
          </a:p>
        </p:txBody>
      </p:sp>
      <p:sp>
        <p:nvSpPr>
          <p:cNvPr id="26" name="Rectangle 24">
            <a:extLst>
              <a:ext uri="{FF2B5EF4-FFF2-40B4-BE49-F238E27FC236}">
                <a16:creationId xmlns:a16="http://schemas.microsoft.com/office/drawing/2014/main" id="{ED0DFD78-E6B1-4078-B4EF-B61C3DCC0987}"/>
              </a:ext>
            </a:extLst>
          </p:cNvPr>
          <p:cNvSpPr>
            <a:spLocks noChangeArrowheads="1"/>
          </p:cNvSpPr>
          <p:nvPr/>
        </p:nvSpPr>
        <p:spPr bwMode="auto">
          <a:xfrm>
            <a:off x="1063880" y="5752733"/>
            <a:ext cx="704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Clr>
                <a:srgbClr val="FF0000"/>
              </a:buClr>
              <a:buSzPct val="50000"/>
              <a:buFont typeface="Wingdings" panose="05000000000000000000" pitchFamily="2" charset="2"/>
              <a:buChar char="n"/>
            </a:pPr>
            <a:r>
              <a:rPr lang="en-US" altLang="zh-CN" dirty="0">
                <a:solidFill>
                  <a:srgbClr val="080808"/>
                </a:solidFill>
                <a:latin typeface="Times New Roman" panose="02020603050405020304" pitchFamily="18" charset="0"/>
              </a:rPr>
              <a:t>  Karn </a:t>
            </a:r>
            <a:r>
              <a:rPr lang="zh-CN" altLang="en-US" dirty="0">
                <a:solidFill>
                  <a:srgbClr val="080808"/>
                </a:solidFill>
                <a:latin typeface="Times New Roman" panose="02020603050405020304" pitchFamily="18" charset="0"/>
              </a:rPr>
              <a:t>算法：不采用重传报文段的往返时间样本。</a:t>
            </a:r>
          </a:p>
        </p:txBody>
      </p:sp>
    </p:spTree>
    <p:extLst>
      <p:ext uri="{BB962C8B-B14F-4D97-AF65-F5344CB8AC3E}">
        <p14:creationId xmlns:p14="http://schemas.microsoft.com/office/powerpoint/2010/main" val="2778743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21C17B9-C866-4D75-BA06-7510C39667A3}"/>
              </a:ext>
            </a:extLst>
          </p:cNvPr>
          <p:cNvSpPr txBox="1">
            <a:spLocks noChangeArrowheads="1"/>
          </p:cNvSpPr>
          <p:nvPr/>
        </p:nvSpPr>
        <p:spPr bwMode="auto">
          <a:xfrm>
            <a:off x="868673" y="1232537"/>
            <a:ext cx="77724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3333CC"/>
              </a:buClr>
              <a:buSzPct val="60000"/>
              <a:buNone/>
              <a:tabLst/>
              <a:defRPr/>
            </a:pPr>
            <a:r>
              <a:rPr kumimoji="0" lang="zh-CN" altLang="en-US" sz="2800" b="0" i="0" u="none" strike="noStrike" kern="0" cap="none" spc="0" normalizeH="0" baseline="0" noProof="0" dirty="0">
                <a:ln>
                  <a:noFill/>
                </a:ln>
                <a:solidFill>
                  <a:srgbClr val="333399"/>
                </a:solidFill>
                <a:effectLst/>
                <a:uLnTx/>
                <a:uFillTx/>
                <a:latin typeface="+mn-ea"/>
                <a:cs typeface="+mn-cs"/>
              </a:rPr>
              <a:t>由于 </a:t>
            </a:r>
            <a:r>
              <a:rPr kumimoji="0" lang="en-US" altLang="zh-CN" sz="2800" b="0" i="0" u="none" strike="noStrike" kern="0" cap="none" spc="0" normalizeH="0" baseline="0" noProof="0" dirty="0">
                <a:ln>
                  <a:noFill/>
                </a:ln>
                <a:solidFill>
                  <a:srgbClr val="333399"/>
                </a:solidFill>
                <a:effectLst/>
                <a:uLnTx/>
                <a:uFillTx/>
                <a:latin typeface="+mn-ea"/>
                <a:cs typeface="+mn-cs"/>
              </a:rPr>
              <a:t>TCP </a:t>
            </a:r>
            <a:r>
              <a:rPr kumimoji="0" lang="zh-CN" altLang="en-US" sz="2800" b="0" i="0" u="none" strike="noStrike" kern="0" cap="none" spc="0" normalizeH="0" baseline="0" noProof="0" dirty="0">
                <a:ln>
                  <a:noFill/>
                </a:ln>
                <a:solidFill>
                  <a:srgbClr val="333399"/>
                </a:solidFill>
                <a:effectLst/>
                <a:uLnTx/>
                <a:uFillTx/>
                <a:latin typeface="+mn-ea"/>
                <a:cs typeface="+mn-cs"/>
              </a:rPr>
              <a:t>的下层是一个互联网环境，</a:t>
            </a:r>
            <a:r>
              <a:rPr kumimoji="0" lang="en-US" altLang="zh-CN" sz="2800" b="0" i="0" u="none" strike="noStrike" kern="0" cap="none" spc="0" normalizeH="0" baseline="0" noProof="0" dirty="0">
                <a:ln>
                  <a:noFill/>
                </a:ln>
                <a:solidFill>
                  <a:srgbClr val="333399"/>
                </a:solidFill>
                <a:effectLst/>
                <a:uLnTx/>
                <a:uFillTx/>
                <a:latin typeface="+mn-ea"/>
                <a:cs typeface="+mn-cs"/>
              </a:rPr>
              <a:t>IP </a:t>
            </a:r>
            <a:r>
              <a:rPr kumimoji="0" lang="zh-CN" altLang="en-US" sz="2800" b="0" i="0" u="none" strike="noStrike" kern="0" cap="none" spc="0" normalizeH="0" baseline="0" noProof="0" dirty="0">
                <a:ln>
                  <a:noFill/>
                </a:ln>
                <a:solidFill>
                  <a:srgbClr val="333399"/>
                </a:solidFill>
                <a:effectLst/>
                <a:uLnTx/>
                <a:uFillTx/>
                <a:latin typeface="+mn-ea"/>
                <a:cs typeface="+mn-cs"/>
              </a:rPr>
              <a:t>数据报所选择的路由变化很大。因而运输层的往返时间的方差也很大。因此，测量</a:t>
            </a:r>
            <a:r>
              <a:rPr kumimoji="0" lang="en-US" altLang="zh-CN" sz="2800" b="0" i="0" u="none" strike="noStrike" kern="0" cap="none" spc="0" normalizeH="0" baseline="0" noProof="0" dirty="0">
                <a:ln>
                  <a:noFill/>
                </a:ln>
                <a:solidFill>
                  <a:srgbClr val="333399"/>
                </a:solidFill>
                <a:effectLst/>
                <a:uLnTx/>
                <a:uFillTx/>
                <a:latin typeface="+mn-ea"/>
                <a:cs typeface="+mn-cs"/>
              </a:rPr>
              <a:t>RTT</a:t>
            </a:r>
            <a:r>
              <a:rPr kumimoji="0" lang="zh-CN" altLang="en-US" sz="2800" b="0" i="0" u="none" strike="noStrike" kern="0" cap="none" spc="0" normalizeH="0" baseline="0" noProof="0" dirty="0">
                <a:ln>
                  <a:noFill/>
                </a:ln>
                <a:solidFill>
                  <a:srgbClr val="333399"/>
                </a:solidFill>
                <a:effectLst/>
                <a:uLnTx/>
                <a:uFillTx/>
                <a:latin typeface="+mn-ea"/>
                <a:cs typeface="+mn-cs"/>
              </a:rPr>
              <a:t>较为困难。</a:t>
            </a:r>
          </a:p>
        </p:txBody>
      </p:sp>
      <p:sp>
        <p:nvSpPr>
          <p:cNvPr id="6" name="Line 4">
            <a:extLst>
              <a:ext uri="{FF2B5EF4-FFF2-40B4-BE49-F238E27FC236}">
                <a16:creationId xmlns:a16="http://schemas.microsoft.com/office/drawing/2014/main" id="{BD3880F2-C7E7-4289-8BB4-75DFCD99B385}"/>
              </a:ext>
            </a:extLst>
          </p:cNvPr>
          <p:cNvSpPr>
            <a:spLocks noChangeShapeType="1"/>
          </p:cNvSpPr>
          <p:nvPr/>
        </p:nvSpPr>
        <p:spPr bwMode="auto">
          <a:xfrm>
            <a:off x="861382" y="5843744"/>
            <a:ext cx="7993063" cy="0"/>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7" name="Line 5">
            <a:extLst>
              <a:ext uri="{FF2B5EF4-FFF2-40B4-BE49-F238E27FC236}">
                <a16:creationId xmlns:a16="http://schemas.microsoft.com/office/drawing/2014/main" id="{38E9582A-5113-4F58-9731-69CA535F9839}"/>
              </a:ext>
            </a:extLst>
          </p:cNvPr>
          <p:cNvSpPr>
            <a:spLocks noChangeShapeType="1"/>
          </p:cNvSpPr>
          <p:nvPr/>
        </p:nvSpPr>
        <p:spPr bwMode="auto">
          <a:xfrm rot="5400000" flipH="1">
            <a:off x="-434018" y="4548344"/>
            <a:ext cx="2587625" cy="3175"/>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8" name="Freeform 6">
            <a:extLst>
              <a:ext uri="{FF2B5EF4-FFF2-40B4-BE49-F238E27FC236}">
                <a16:creationId xmlns:a16="http://schemas.microsoft.com/office/drawing/2014/main" id="{13EE7F9D-346A-4CB1-B245-6FFB0D300818}"/>
              </a:ext>
            </a:extLst>
          </p:cNvPr>
          <p:cNvSpPr>
            <a:spLocks/>
          </p:cNvSpPr>
          <p:nvPr/>
        </p:nvSpPr>
        <p:spPr bwMode="auto">
          <a:xfrm>
            <a:off x="2867982" y="3225957"/>
            <a:ext cx="1851025" cy="2617787"/>
          </a:xfrm>
          <a:custGeom>
            <a:avLst/>
            <a:gdLst>
              <a:gd name="T0" fmla="*/ 0 w 360"/>
              <a:gd name="T1" fmla="*/ 1012 h 1012"/>
              <a:gd name="T2" fmla="*/ 84 w 360"/>
              <a:gd name="T3" fmla="*/ 982 h 1012"/>
              <a:gd name="T4" fmla="*/ 117 w 360"/>
              <a:gd name="T5" fmla="*/ 934 h 1012"/>
              <a:gd name="T6" fmla="*/ 135 w 360"/>
              <a:gd name="T7" fmla="*/ 844 h 1012"/>
              <a:gd name="T8" fmla="*/ 159 w 360"/>
              <a:gd name="T9" fmla="*/ 364 h 1012"/>
              <a:gd name="T10" fmla="*/ 171 w 360"/>
              <a:gd name="T11" fmla="*/ 109 h 1012"/>
              <a:gd name="T12" fmla="*/ 183 w 360"/>
              <a:gd name="T13" fmla="*/ 16 h 1012"/>
              <a:gd name="T14" fmla="*/ 201 w 360"/>
              <a:gd name="T15" fmla="*/ 16 h 1012"/>
              <a:gd name="T16" fmla="*/ 207 w 360"/>
              <a:gd name="T17" fmla="*/ 112 h 1012"/>
              <a:gd name="T18" fmla="*/ 216 w 360"/>
              <a:gd name="T19" fmla="*/ 367 h 1012"/>
              <a:gd name="T20" fmla="*/ 231 w 360"/>
              <a:gd name="T21" fmla="*/ 847 h 1012"/>
              <a:gd name="T22" fmla="*/ 255 w 360"/>
              <a:gd name="T23" fmla="*/ 961 h 1012"/>
              <a:gd name="T24" fmla="*/ 360 w 360"/>
              <a:gd name="T25" fmla="*/ 1009 h 10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0"/>
              <a:gd name="T40" fmla="*/ 0 h 1012"/>
              <a:gd name="T41" fmla="*/ 360 w 360"/>
              <a:gd name="T42" fmla="*/ 1012 h 10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0" h="1012">
                <a:moveTo>
                  <a:pt x="0" y="1012"/>
                </a:moveTo>
                <a:cubicBezTo>
                  <a:pt x="14" y="1007"/>
                  <a:pt x="65" y="995"/>
                  <a:pt x="84" y="982"/>
                </a:cubicBezTo>
                <a:cubicBezTo>
                  <a:pt x="110" y="970"/>
                  <a:pt x="105" y="960"/>
                  <a:pt x="117" y="934"/>
                </a:cubicBezTo>
                <a:cubicBezTo>
                  <a:pt x="129" y="908"/>
                  <a:pt x="128" y="939"/>
                  <a:pt x="135" y="844"/>
                </a:cubicBezTo>
                <a:cubicBezTo>
                  <a:pt x="142" y="749"/>
                  <a:pt x="153" y="486"/>
                  <a:pt x="159" y="364"/>
                </a:cubicBezTo>
                <a:cubicBezTo>
                  <a:pt x="165" y="242"/>
                  <a:pt x="167" y="167"/>
                  <a:pt x="171" y="109"/>
                </a:cubicBezTo>
                <a:cubicBezTo>
                  <a:pt x="175" y="51"/>
                  <a:pt x="178" y="31"/>
                  <a:pt x="183" y="16"/>
                </a:cubicBezTo>
                <a:cubicBezTo>
                  <a:pt x="188" y="1"/>
                  <a:pt x="197" y="0"/>
                  <a:pt x="201" y="16"/>
                </a:cubicBezTo>
                <a:cubicBezTo>
                  <a:pt x="205" y="32"/>
                  <a:pt x="205" y="54"/>
                  <a:pt x="207" y="112"/>
                </a:cubicBezTo>
                <a:cubicBezTo>
                  <a:pt x="209" y="170"/>
                  <a:pt x="212" y="245"/>
                  <a:pt x="216" y="367"/>
                </a:cubicBezTo>
                <a:cubicBezTo>
                  <a:pt x="220" y="489"/>
                  <a:pt x="225" y="748"/>
                  <a:pt x="231" y="847"/>
                </a:cubicBezTo>
                <a:cubicBezTo>
                  <a:pt x="237" y="946"/>
                  <a:pt x="234" y="934"/>
                  <a:pt x="255" y="961"/>
                </a:cubicBezTo>
                <a:cubicBezTo>
                  <a:pt x="281" y="988"/>
                  <a:pt x="339" y="998"/>
                  <a:pt x="360" y="1009"/>
                </a:cubicBezTo>
              </a:path>
            </a:pathLst>
          </a:custGeom>
          <a:noFill/>
          <a:ln w="3810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kumimoji="0" lang="zh-CN" altLang="en-US" sz="1800" b="0">
              <a:solidFill>
                <a:srgbClr val="000000"/>
              </a:solidFill>
              <a:latin typeface="Arial"/>
            </a:endParaRPr>
          </a:p>
        </p:txBody>
      </p:sp>
      <p:sp>
        <p:nvSpPr>
          <p:cNvPr id="9" name="Freeform 7">
            <a:extLst>
              <a:ext uri="{FF2B5EF4-FFF2-40B4-BE49-F238E27FC236}">
                <a16:creationId xmlns:a16="http://schemas.microsoft.com/office/drawing/2014/main" id="{047B0C34-0A07-4F86-ABAA-87DD77FC14A8}"/>
              </a:ext>
            </a:extLst>
          </p:cNvPr>
          <p:cNvSpPr>
            <a:spLocks/>
          </p:cNvSpPr>
          <p:nvPr/>
        </p:nvSpPr>
        <p:spPr bwMode="auto">
          <a:xfrm>
            <a:off x="2445707" y="5407182"/>
            <a:ext cx="5443538" cy="436562"/>
          </a:xfrm>
          <a:custGeom>
            <a:avLst/>
            <a:gdLst>
              <a:gd name="T0" fmla="*/ 0 w 1608"/>
              <a:gd name="T1" fmla="*/ 160 h 160"/>
              <a:gd name="T2" fmla="*/ 120 w 1608"/>
              <a:gd name="T3" fmla="*/ 94 h 160"/>
              <a:gd name="T4" fmla="*/ 264 w 1608"/>
              <a:gd name="T5" fmla="*/ 13 h 160"/>
              <a:gd name="T6" fmla="*/ 441 w 1608"/>
              <a:gd name="T7" fmla="*/ 13 h 160"/>
              <a:gd name="T8" fmla="*/ 708 w 1608"/>
              <a:gd name="T9" fmla="*/ 70 h 160"/>
              <a:gd name="T10" fmla="*/ 858 w 1608"/>
              <a:gd name="T11" fmla="*/ 112 h 160"/>
              <a:gd name="T12" fmla="*/ 1041 w 1608"/>
              <a:gd name="T13" fmla="*/ 133 h 160"/>
              <a:gd name="T14" fmla="*/ 1230 w 1608"/>
              <a:gd name="T15" fmla="*/ 145 h 160"/>
              <a:gd name="T16" fmla="*/ 1608 w 1608"/>
              <a:gd name="T17" fmla="*/ 160 h 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08"/>
              <a:gd name="T28" fmla="*/ 0 h 160"/>
              <a:gd name="T29" fmla="*/ 1608 w 1608"/>
              <a:gd name="T30" fmla="*/ 160 h 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08" h="160">
                <a:moveTo>
                  <a:pt x="0" y="160"/>
                </a:moveTo>
                <a:cubicBezTo>
                  <a:pt x="20" y="149"/>
                  <a:pt x="76" y="118"/>
                  <a:pt x="120" y="94"/>
                </a:cubicBezTo>
                <a:cubicBezTo>
                  <a:pt x="164" y="70"/>
                  <a:pt x="211" y="26"/>
                  <a:pt x="264" y="13"/>
                </a:cubicBezTo>
                <a:cubicBezTo>
                  <a:pt x="317" y="0"/>
                  <a:pt x="367" y="4"/>
                  <a:pt x="441" y="13"/>
                </a:cubicBezTo>
                <a:cubicBezTo>
                  <a:pt x="515" y="22"/>
                  <a:pt x="639" y="54"/>
                  <a:pt x="708" y="70"/>
                </a:cubicBezTo>
                <a:cubicBezTo>
                  <a:pt x="777" y="86"/>
                  <a:pt x="803" y="102"/>
                  <a:pt x="858" y="112"/>
                </a:cubicBezTo>
                <a:cubicBezTo>
                  <a:pt x="913" y="122"/>
                  <a:pt x="979" y="128"/>
                  <a:pt x="1041" y="133"/>
                </a:cubicBezTo>
                <a:cubicBezTo>
                  <a:pt x="1103" y="138"/>
                  <a:pt x="1136" y="141"/>
                  <a:pt x="1230" y="145"/>
                </a:cubicBezTo>
                <a:cubicBezTo>
                  <a:pt x="1324" y="149"/>
                  <a:pt x="1529" y="157"/>
                  <a:pt x="1608" y="160"/>
                </a:cubicBezTo>
              </a:path>
            </a:pathLst>
          </a:custGeom>
          <a:noFill/>
          <a:ln w="571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0" name="Line 8">
            <a:extLst>
              <a:ext uri="{FF2B5EF4-FFF2-40B4-BE49-F238E27FC236}">
                <a16:creationId xmlns:a16="http://schemas.microsoft.com/office/drawing/2014/main" id="{050F9B02-DC53-4DD4-84E0-0666D0F2498E}"/>
              </a:ext>
            </a:extLst>
          </p:cNvPr>
          <p:cNvSpPr>
            <a:spLocks noChangeShapeType="1"/>
          </p:cNvSpPr>
          <p:nvPr/>
        </p:nvSpPr>
        <p:spPr bwMode="auto">
          <a:xfrm>
            <a:off x="3847470" y="3116419"/>
            <a:ext cx="0" cy="272732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1" name="Line 9">
            <a:extLst>
              <a:ext uri="{FF2B5EF4-FFF2-40B4-BE49-F238E27FC236}">
                <a16:creationId xmlns:a16="http://schemas.microsoft.com/office/drawing/2014/main" id="{54FDB7EF-2585-48AE-BAD4-AF731B42DB4B}"/>
              </a:ext>
            </a:extLst>
          </p:cNvPr>
          <p:cNvSpPr>
            <a:spLocks noChangeShapeType="1"/>
          </p:cNvSpPr>
          <p:nvPr/>
        </p:nvSpPr>
        <p:spPr bwMode="auto">
          <a:xfrm>
            <a:off x="4719007" y="3662519"/>
            <a:ext cx="0" cy="218122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2" name="Line 10">
            <a:extLst>
              <a:ext uri="{FF2B5EF4-FFF2-40B4-BE49-F238E27FC236}">
                <a16:creationId xmlns:a16="http://schemas.microsoft.com/office/drawing/2014/main" id="{FDF6499A-AB33-421B-BC4E-A3F014FAB76B}"/>
              </a:ext>
            </a:extLst>
          </p:cNvPr>
          <p:cNvSpPr>
            <a:spLocks noChangeShapeType="1"/>
          </p:cNvSpPr>
          <p:nvPr/>
        </p:nvSpPr>
        <p:spPr bwMode="auto">
          <a:xfrm>
            <a:off x="7476495" y="3662519"/>
            <a:ext cx="0" cy="218122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3" name="Text Box 11">
            <a:extLst>
              <a:ext uri="{FF2B5EF4-FFF2-40B4-BE49-F238E27FC236}">
                <a16:creationId xmlns:a16="http://schemas.microsoft.com/office/drawing/2014/main" id="{8D349C42-0DD9-471A-895C-3AD743BD7276}"/>
              </a:ext>
            </a:extLst>
          </p:cNvPr>
          <p:cNvSpPr txBox="1">
            <a:spLocks noChangeArrowheads="1"/>
          </p:cNvSpPr>
          <p:nvPr/>
        </p:nvSpPr>
        <p:spPr bwMode="auto">
          <a:xfrm>
            <a:off x="8067045" y="5353207"/>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时间</a:t>
            </a:r>
          </a:p>
        </p:txBody>
      </p:sp>
      <p:sp>
        <p:nvSpPr>
          <p:cNvPr id="14" name="Line 12">
            <a:extLst>
              <a:ext uri="{FF2B5EF4-FFF2-40B4-BE49-F238E27FC236}">
                <a16:creationId xmlns:a16="http://schemas.microsoft.com/office/drawing/2014/main" id="{D5EA0CF4-AA09-43DF-94FE-94FEDB42EB1C}"/>
              </a:ext>
            </a:extLst>
          </p:cNvPr>
          <p:cNvSpPr>
            <a:spLocks noChangeShapeType="1"/>
          </p:cNvSpPr>
          <p:nvPr/>
        </p:nvSpPr>
        <p:spPr bwMode="auto">
          <a:xfrm>
            <a:off x="2721932" y="4826157"/>
            <a:ext cx="895350" cy="361950"/>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5" name="Text Box 13">
            <a:extLst>
              <a:ext uri="{FF2B5EF4-FFF2-40B4-BE49-F238E27FC236}">
                <a16:creationId xmlns:a16="http://schemas.microsoft.com/office/drawing/2014/main" id="{5CEEDF26-249D-4072-94C7-151FD9644262}"/>
              </a:ext>
            </a:extLst>
          </p:cNvPr>
          <p:cNvSpPr txBox="1">
            <a:spLocks noChangeArrowheads="1"/>
          </p:cNvSpPr>
          <p:nvPr/>
        </p:nvSpPr>
        <p:spPr bwMode="auto">
          <a:xfrm>
            <a:off x="1724982" y="4418169"/>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数据链路层</a:t>
            </a:r>
          </a:p>
        </p:txBody>
      </p:sp>
      <p:grpSp>
        <p:nvGrpSpPr>
          <p:cNvPr id="16" name="Group 14">
            <a:extLst>
              <a:ext uri="{FF2B5EF4-FFF2-40B4-BE49-F238E27FC236}">
                <a16:creationId xmlns:a16="http://schemas.microsoft.com/office/drawing/2014/main" id="{7E5C7D6D-8455-4930-9540-0C50EADE0255}"/>
              </a:ext>
            </a:extLst>
          </p:cNvPr>
          <p:cNvGrpSpPr>
            <a:grpSpLocks/>
          </p:cNvGrpSpPr>
          <p:nvPr/>
        </p:nvGrpSpPr>
        <p:grpSpPr bwMode="auto">
          <a:xfrm>
            <a:off x="4833307" y="4922994"/>
            <a:ext cx="1295400" cy="720725"/>
            <a:chOff x="2978" y="3249"/>
            <a:chExt cx="816" cy="454"/>
          </a:xfrm>
        </p:grpSpPr>
        <p:sp>
          <p:nvSpPr>
            <p:cNvPr id="17" name="Text Box 15">
              <a:extLst>
                <a:ext uri="{FF2B5EF4-FFF2-40B4-BE49-F238E27FC236}">
                  <a16:creationId xmlns:a16="http://schemas.microsoft.com/office/drawing/2014/main" id="{8F9A073C-A6AC-452F-BBBB-076217BCE287}"/>
                </a:ext>
              </a:extLst>
            </p:cNvPr>
            <p:cNvSpPr txBox="1">
              <a:spLocks noChangeArrowheads="1"/>
            </p:cNvSpPr>
            <p:nvPr/>
          </p:nvSpPr>
          <p:spPr bwMode="auto">
            <a:xfrm>
              <a:off x="3198" y="3249"/>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运输层</a:t>
              </a:r>
            </a:p>
          </p:txBody>
        </p:sp>
        <p:sp>
          <p:nvSpPr>
            <p:cNvPr id="18" name="Line 16">
              <a:extLst>
                <a:ext uri="{FF2B5EF4-FFF2-40B4-BE49-F238E27FC236}">
                  <a16:creationId xmlns:a16="http://schemas.microsoft.com/office/drawing/2014/main" id="{BDBCBBAC-62CA-4102-A99F-1AB772BCA557}"/>
                </a:ext>
              </a:extLst>
            </p:cNvPr>
            <p:cNvSpPr>
              <a:spLocks noChangeShapeType="1"/>
            </p:cNvSpPr>
            <p:nvPr/>
          </p:nvSpPr>
          <p:spPr bwMode="auto">
            <a:xfrm flipH="1">
              <a:off x="2978" y="3486"/>
              <a:ext cx="276" cy="217"/>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grpSp>
      <p:sp>
        <p:nvSpPr>
          <p:cNvPr id="19" name="Text Box 17">
            <a:extLst>
              <a:ext uri="{FF2B5EF4-FFF2-40B4-BE49-F238E27FC236}">
                <a16:creationId xmlns:a16="http://schemas.microsoft.com/office/drawing/2014/main" id="{680FBFF7-D871-4909-8208-128583FB3D86}"/>
              </a:ext>
            </a:extLst>
          </p:cNvPr>
          <p:cNvSpPr txBox="1">
            <a:spLocks noChangeArrowheads="1"/>
          </p:cNvSpPr>
          <p:nvPr/>
        </p:nvSpPr>
        <p:spPr bwMode="auto">
          <a:xfrm>
            <a:off x="3593470" y="5819932"/>
            <a:ext cx="430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i="1">
                <a:solidFill>
                  <a:srgbClr val="333399"/>
                </a:solidFill>
                <a:ea typeface="黑体" pitchFamily="49" charset="-122"/>
              </a:rPr>
              <a:t>T</a:t>
            </a:r>
            <a:r>
              <a:rPr lang="en-US" altLang="zh-CN" sz="2000" b="0" baseline="-25000">
                <a:solidFill>
                  <a:srgbClr val="333399"/>
                </a:solidFill>
                <a:ea typeface="黑体" pitchFamily="49" charset="-122"/>
              </a:rPr>
              <a:t>1</a:t>
            </a:r>
            <a:endParaRPr lang="en-US" altLang="zh-CN" sz="2000" b="0">
              <a:solidFill>
                <a:srgbClr val="333399"/>
              </a:solidFill>
              <a:ea typeface="黑体" pitchFamily="49" charset="-122"/>
            </a:endParaRPr>
          </a:p>
        </p:txBody>
      </p:sp>
      <p:sp>
        <p:nvSpPr>
          <p:cNvPr id="20" name="Text Box 18">
            <a:extLst>
              <a:ext uri="{FF2B5EF4-FFF2-40B4-BE49-F238E27FC236}">
                <a16:creationId xmlns:a16="http://schemas.microsoft.com/office/drawing/2014/main" id="{453395D9-D3C7-40FB-8F0F-0AABF3A9C996}"/>
              </a:ext>
            </a:extLst>
          </p:cNvPr>
          <p:cNvSpPr txBox="1">
            <a:spLocks noChangeArrowheads="1"/>
          </p:cNvSpPr>
          <p:nvPr/>
        </p:nvSpPr>
        <p:spPr bwMode="auto">
          <a:xfrm>
            <a:off x="4449132" y="5819932"/>
            <a:ext cx="430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i="1">
                <a:solidFill>
                  <a:srgbClr val="333399"/>
                </a:solidFill>
                <a:ea typeface="黑体" pitchFamily="49" charset="-122"/>
              </a:rPr>
              <a:t>T</a:t>
            </a:r>
            <a:r>
              <a:rPr lang="en-US" altLang="zh-CN" sz="2000" b="0" baseline="-25000">
                <a:solidFill>
                  <a:srgbClr val="333399"/>
                </a:solidFill>
                <a:ea typeface="黑体" pitchFamily="49" charset="-122"/>
              </a:rPr>
              <a:t>2</a:t>
            </a:r>
            <a:endParaRPr lang="en-US" altLang="zh-CN" sz="2000" b="0">
              <a:solidFill>
                <a:srgbClr val="333399"/>
              </a:solidFill>
              <a:ea typeface="黑体" pitchFamily="49" charset="-122"/>
            </a:endParaRPr>
          </a:p>
        </p:txBody>
      </p:sp>
      <p:sp>
        <p:nvSpPr>
          <p:cNvPr id="21" name="Text Box 19">
            <a:extLst>
              <a:ext uri="{FF2B5EF4-FFF2-40B4-BE49-F238E27FC236}">
                <a16:creationId xmlns:a16="http://schemas.microsoft.com/office/drawing/2014/main" id="{77B5AA6D-6BD4-4E91-B6F1-31012114DB8B}"/>
              </a:ext>
            </a:extLst>
          </p:cNvPr>
          <p:cNvSpPr txBox="1">
            <a:spLocks noChangeArrowheads="1"/>
          </p:cNvSpPr>
          <p:nvPr/>
        </p:nvSpPr>
        <p:spPr bwMode="auto">
          <a:xfrm>
            <a:off x="7206620" y="5819932"/>
            <a:ext cx="4318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i="1">
                <a:solidFill>
                  <a:srgbClr val="333399"/>
                </a:solidFill>
                <a:ea typeface="黑体" pitchFamily="49" charset="-122"/>
              </a:rPr>
              <a:t>T</a:t>
            </a:r>
            <a:r>
              <a:rPr lang="en-US" altLang="zh-CN" sz="2000" b="0" baseline="-25000">
                <a:solidFill>
                  <a:srgbClr val="333399"/>
                </a:solidFill>
                <a:ea typeface="黑体" pitchFamily="49" charset="-122"/>
              </a:rPr>
              <a:t>3</a:t>
            </a:r>
            <a:endParaRPr lang="en-US" altLang="zh-CN" sz="2000" b="0">
              <a:solidFill>
                <a:srgbClr val="333399"/>
              </a:solidFill>
              <a:ea typeface="黑体" pitchFamily="49" charset="-122"/>
            </a:endParaRPr>
          </a:p>
        </p:txBody>
      </p:sp>
      <p:sp>
        <p:nvSpPr>
          <p:cNvPr id="22" name="Text Box 20">
            <a:extLst>
              <a:ext uri="{FF2B5EF4-FFF2-40B4-BE49-F238E27FC236}">
                <a16:creationId xmlns:a16="http://schemas.microsoft.com/office/drawing/2014/main" id="{E7594D1B-CA41-4E17-A06C-C471300AFDEA}"/>
              </a:ext>
            </a:extLst>
          </p:cNvPr>
          <p:cNvSpPr txBox="1">
            <a:spLocks noChangeArrowheads="1"/>
          </p:cNvSpPr>
          <p:nvPr/>
        </p:nvSpPr>
        <p:spPr bwMode="auto">
          <a:xfrm>
            <a:off x="932820" y="3121182"/>
            <a:ext cx="14557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往返时间的</a:t>
            </a:r>
          </a:p>
          <a:p>
            <a:pPr eaLnBrk="1" hangingPunct="1"/>
            <a:r>
              <a:rPr lang="zh-CN" altLang="en-US" sz="2000" b="0">
                <a:solidFill>
                  <a:srgbClr val="333399"/>
                </a:solidFill>
                <a:ea typeface="黑体" pitchFamily="49" charset="-122"/>
              </a:rPr>
              <a:t>概率分布</a:t>
            </a:r>
          </a:p>
        </p:txBody>
      </p:sp>
    </p:spTree>
    <p:extLst>
      <p:ext uri="{BB962C8B-B14F-4D97-AF65-F5344CB8AC3E}">
        <p14:creationId xmlns:p14="http://schemas.microsoft.com/office/powerpoint/2010/main" val="1511040131"/>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F46B0D4-DBE7-4BDC-A863-A2A49339644E}"/>
              </a:ext>
            </a:extLst>
          </p:cNvPr>
          <p:cNvSpPr/>
          <p:nvPr/>
        </p:nvSpPr>
        <p:spPr>
          <a:xfrm>
            <a:off x="755576" y="1268760"/>
            <a:ext cx="2945037" cy="461665"/>
          </a:xfrm>
          <a:prstGeom prst="rect">
            <a:avLst/>
          </a:prstGeom>
          <a:noFill/>
        </p:spPr>
        <p:txBody>
          <a:bodyPr wrap="none">
            <a:spAutoFit/>
          </a:bodyPr>
          <a:lstStyle/>
          <a:p>
            <a:r>
              <a:rPr lang="en-US" altLang="zh-CN" dirty="0"/>
              <a:t>5. Karn </a:t>
            </a:r>
            <a:r>
              <a:rPr lang="zh-CN" altLang="en-US" dirty="0"/>
              <a:t>算法及修正 </a:t>
            </a:r>
          </a:p>
        </p:txBody>
      </p:sp>
      <p:sp>
        <p:nvSpPr>
          <p:cNvPr id="2" name="矩形 1">
            <a:extLst>
              <a:ext uri="{FF2B5EF4-FFF2-40B4-BE49-F238E27FC236}">
                <a16:creationId xmlns:a16="http://schemas.microsoft.com/office/drawing/2014/main" id="{E910CC4C-4053-4C04-A98B-09A2193CF82C}"/>
              </a:ext>
            </a:extLst>
          </p:cNvPr>
          <p:cNvSpPr/>
          <p:nvPr/>
        </p:nvSpPr>
        <p:spPr>
          <a:xfrm>
            <a:off x="611560" y="1746084"/>
            <a:ext cx="8280920" cy="1200329"/>
          </a:xfrm>
          <a:prstGeom prst="rect">
            <a:avLst/>
          </a:prstGeom>
        </p:spPr>
        <p:txBody>
          <a:bodyPr wrap="square">
            <a:spAutoFit/>
          </a:bodyPr>
          <a:lstStyle/>
          <a:p>
            <a:r>
              <a:rPr lang="zh-CN" altLang="en-US" dirty="0"/>
              <a:t>当超时和重传发生时，因为无法确定确认报文对应是哪个数据报文，因此</a:t>
            </a:r>
            <a:r>
              <a:rPr lang="en-US" altLang="zh-CN" dirty="0"/>
              <a:t>Phil Karn</a:t>
            </a:r>
            <a:r>
              <a:rPr lang="zh-CN" altLang="en-US" dirty="0"/>
              <a:t>提出建议：</a:t>
            </a:r>
            <a:r>
              <a:rPr lang="en-US" altLang="zh-CN" dirty="0"/>
              <a:t>RTT</a:t>
            </a:r>
            <a:r>
              <a:rPr lang="zh-CN" altLang="en-US" dirty="0"/>
              <a:t>的估计仅考虑未发生重传且已得到确认的报文段，忽略发生重传的报文。</a:t>
            </a:r>
          </a:p>
        </p:txBody>
      </p:sp>
      <p:sp>
        <p:nvSpPr>
          <p:cNvPr id="7" name="矩形 6">
            <a:extLst>
              <a:ext uri="{FF2B5EF4-FFF2-40B4-BE49-F238E27FC236}">
                <a16:creationId xmlns:a16="http://schemas.microsoft.com/office/drawing/2014/main" id="{94BBFD6A-8A94-4623-8125-B1AD72A5DDC1}"/>
              </a:ext>
            </a:extLst>
          </p:cNvPr>
          <p:cNvSpPr/>
          <p:nvPr/>
        </p:nvSpPr>
        <p:spPr>
          <a:xfrm>
            <a:off x="611561" y="3258818"/>
            <a:ext cx="8136904" cy="1200329"/>
          </a:xfrm>
          <a:prstGeom prst="rect">
            <a:avLst/>
          </a:prstGeom>
        </p:spPr>
        <p:txBody>
          <a:bodyPr wrap="square">
            <a:spAutoFit/>
          </a:bodyPr>
          <a:lstStyle/>
          <a:p>
            <a:r>
              <a:rPr lang="en-US" altLang="zh-CN" dirty="0"/>
              <a:t>Phil Karn</a:t>
            </a:r>
            <a:r>
              <a:rPr lang="zh-CN" altLang="en-US" dirty="0"/>
              <a:t>提出的理由是：当重传发生时，</a:t>
            </a:r>
            <a:r>
              <a:rPr lang="en-US" altLang="zh-CN" dirty="0"/>
              <a:t>RTO</a:t>
            </a:r>
            <a:r>
              <a:rPr lang="zh-CN" altLang="en-US" dirty="0"/>
              <a:t>已经采用了指数退避。下一次的传输将按照这个已经增大的</a:t>
            </a:r>
            <a:r>
              <a:rPr lang="en-US" altLang="zh-CN" dirty="0"/>
              <a:t>RTO</a:t>
            </a:r>
            <a:r>
              <a:rPr lang="zh-CN" altLang="en-US" dirty="0"/>
              <a:t>计时，不应该再将其纳入到</a:t>
            </a:r>
            <a:r>
              <a:rPr lang="en-US" altLang="zh-CN" dirty="0"/>
              <a:t>RTT</a:t>
            </a:r>
            <a:r>
              <a:rPr lang="zh-CN" altLang="en-US" dirty="0"/>
              <a:t>的统计样本中。</a:t>
            </a:r>
          </a:p>
        </p:txBody>
      </p:sp>
    </p:spTree>
    <p:extLst>
      <p:ext uri="{BB962C8B-B14F-4D97-AF65-F5344CB8AC3E}">
        <p14:creationId xmlns:p14="http://schemas.microsoft.com/office/powerpoint/2010/main" val="4046912143"/>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84890C2-E171-4FD4-9068-6C63C24CCDEC}"/>
              </a:ext>
            </a:extLst>
          </p:cNvPr>
          <p:cNvSpPr/>
          <p:nvPr/>
        </p:nvSpPr>
        <p:spPr>
          <a:xfrm>
            <a:off x="971600" y="1268760"/>
            <a:ext cx="4993675" cy="461665"/>
          </a:xfrm>
          <a:prstGeom prst="rect">
            <a:avLst/>
          </a:prstGeom>
        </p:spPr>
        <p:txBody>
          <a:bodyPr wrap="none">
            <a:spAutoFit/>
          </a:bodyPr>
          <a:lstStyle/>
          <a:p>
            <a:r>
              <a:rPr lang="en-US" altLang="zh-CN" dirty="0"/>
              <a:t>Karn </a:t>
            </a:r>
            <a:r>
              <a:rPr lang="zh-CN" altLang="en-US" dirty="0"/>
              <a:t>算法可能引起的一个问题是：</a:t>
            </a:r>
          </a:p>
        </p:txBody>
      </p:sp>
      <p:sp>
        <p:nvSpPr>
          <p:cNvPr id="8" name="矩形 7">
            <a:extLst>
              <a:ext uri="{FF2B5EF4-FFF2-40B4-BE49-F238E27FC236}">
                <a16:creationId xmlns:a16="http://schemas.microsoft.com/office/drawing/2014/main" id="{60A37CC1-9594-444A-8D4B-254B223E464D}"/>
              </a:ext>
            </a:extLst>
          </p:cNvPr>
          <p:cNvSpPr/>
          <p:nvPr/>
        </p:nvSpPr>
        <p:spPr>
          <a:xfrm>
            <a:off x="899592" y="2082332"/>
            <a:ext cx="7632848" cy="1200329"/>
          </a:xfrm>
          <a:prstGeom prst="rect">
            <a:avLst/>
          </a:prstGeom>
        </p:spPr>
        <p:txBody>
          <a:bodyPr wrap="square">
            <a:spAutoFit/>
          </a:bodyPr>
          <a:lstStyle/>
          <a:p>
            <a:r>
              <a:rPr lang="zh-CN" altLang="en-US" dirty="0"/>
              <a:t>当发生重传时，说明时延会增大（或出错），可能会带来连续重传，从而使超时重传时间 </a:t>
            </a:r>
            <a:r>
              <a:rPr lang="en-US" altLang="zh-CN" dirty="0"/>
              <a:t>RTO</a:t>
            </a:r>
            <a:r>
              <a:rPr lang="zh-CN" altLang="en-US" dirty="0"/>
              <a:t>一直得不到更新，无法反映当前现状。</a:t>
            </a:r>
          </a:p>
        </p:txBody>
      </p:sp>
      <p:sp>
        <p:nvSpPr>
          <p:cNvPr id="9" name="矩形 8">
            <a:extLst>
              <a:ext uri="{FF2B5EF4-FFF2-40B4-BE49-F238E27FC236}">
                <a16:creationId xmlns:a16="http://schemas.microsoft.com/office/drawing/2014/main" id="{52D5E67E-06DD-4A71-8A41-3484C0F849F9}"/>
              </a:ext>
            </a:extLst>
          </p:cNvPr>
          <p:cNvSpPr/>
          <p:nvPr/>
        </p:nvSpPr>
        <p:spPr>
          <a:xfrm>
            <a:off x="924099" y="3575339"/>
            <a:ext cx="7608341" cy="830997"/>
          </a:xfrm>
          <a:prstGeom prst="rect">
            <a:avLst/>
          </a:prstGeom>
        </p:spPr>
        <p:txBody>
          <a:bodyPr wrap="square">
            <a:spAutoFit/>
          </a:bodyPr>
          <a:lstStyle/>
          <a:p>
            <a:r>
              <a:rPr lang="zh-CN" altLang="en-US" dirty="0"/>
              <a:t>为此，提出了一种修正意见：每发生一次重传，即增大一些</a:t>
            </a:r>
            <a:r>
              <a:rPr lang="en-US" altLang="zh-CN" dirty="0"/>
              <a:t>RTO</a:t>
            </a:r>
            <a:r>
              <a:rPr lang="zh-CN" altLang="en-US" dirty="0"/>
              <a:t>值，即：</a:t>
            </a:r>
          </a:p>
        </p:txBody>
      </p:sp>
      <p:sp>
        <p:nvSpPr>
          <p:cNvPr id="10" name="矩形 9">
            <a:extLst>
              <a:ext uri="{FF2B5EF4-FFF2-40B4-BE49-F238E27FC236}">
                <a16:creationId xmlns:a16="http://schemas.microsoft.com/office/drawing/2014/main" id="{3B517A9B-7079-4FC8-BDF1-9315F479AA5F}"/>
              </a:ext>
            </a:extLst>
          </p:cNvPr>
          <p:cNvSpPr/>
          <p:nvPr/>
        </p:nvSpPr>
        <p:spPr>
          <a:xfrm>
            <a:off x="2654068" y="4590420"/>
            <a:ext cx="3542187" cy="465448"/>
          </a:xfrm>
          <a:prstGeom prst="rect">
            <a:avLst/>
          </a:prstGeom>
        </p:spPr>
        <p:txBody>
          <a:bodyPr wrap="none">
            <a:spAutoFit/>
          </a:bodyPr>
          <a:lstStyle/>
          <a:p>
            <a:pPr marL="342900" lvl="0" indent="-342900" algn="ctr" eaLnBrk="1" hangingPunct="1">
              <a:lnSpc>
                <a:spcPct val="110000"/>
              </a:lnSpc>
              <a:spcBef>
                <a:spcPct val="60000"/>
              </a:spcBef>
              <a:spcAft>
                <a:spcPct val="50000"/>
              </a:spcAft>
              <a:buClr>
                <a:srgbClr val="FF0000"/>
              </a:buClr>
              <a:defRPr/>
            </a:pPr>
            <a:r>
              <a:rPr lang="zh-CN" altLang="en-US" dirty="0">
                <a:solidFill>
                  <a:srgbClr val="FF0000"/>
                </a:solidFill>
                <a:latin typeface="Times New Roman"/>
                <a:ea typeface="宋体"/>
              </a:rPr>
              <a:t>新</a:t>
            </a:r>
            <a:r>
              <a:rPr lang="en-US" altLang="zh-CN" dirty="0">
                <a:solidFill>
                  <a:srgbClr val="FF0000"/>
                </a:solidFill>
                <a:latin typeface="Times New Roman"/>
                <a:ea typeface="宋体"/>
              </a:rPr>
              <a:t>RTO </a:t>
            </a:r>
            <a:r>
              <a:rPr lang="en-US" altLang="zh-CN" dirty="0">
                <a:solidFill>
                  <a:srgbClr val="FF0000"/>
                </a:solidFill>
                <a:latin typeface="Times New Roman"/>
                <a:ea typeface="宋体"/>
                <a:sym typeface="Symbol" panose="05050102010706020507" pitchFamily="18" charset="2"/>
              </a:rPr>
              <a:t></a:t>
            </a:r>
            <a:r>
              <a:rPr lang="en-US" altLang="zh-CN" dirty="0">
                <a:solidFill>
                  <a:srgbClr val="FF0000"/>
                </a:solidFill>
                <a:latin typeface="Times New Roman"/>
                <a:ea typeface="宋体"/>
              </a:rPr>
              <a:t> </a:t>
            </a:r>
            <a:r>
              <a:rPr lang="en-US" altLang="zh-CN" dirty="0">
                <a:solidFill>
                  <a:srgbClr val="FF0000"/>
                </a:solidFill>
                <a:latin typeface="Times New Roman"/>
                <a:ea typeface="宋体"/>
                <a:sym typeface="Symbol" panose="05050102010706020507" pitchFamily="18" charset="2"/>
              </a:rPr>
              <a:t></a:t>
            </a:r>
            <a:r>
              <a:rPr lang="en-US" altLang="zh-CN" dirty="0">
                <a:solidFill>
                  <a:srgbClr val="FF0000"/>
                </a:solidFill>
                <a:latin typeface="Times New Roman"/>
                <a:ea typeface="宋体"/>
              </a:rPr>
              <a:t> </a:t>
            </a:r>
            <a:r>
              <a:rPr lang="en-US" altLang="zh-CN" dirty="0">
                <a:solidFill>
                  <a:srgbClr val="FF0000"/>
                </a:solidFill>
                <a:latin typeface="Times New Roman"/>
                <a:ea typeface="宋体"/>
                <a:sym typeface="Symbol" panose="05050102010706020507" pitchFamily="18" charset="2"/>
              </a:rPr>
              <a:t></a:t>
            </a:r>
            <a:r>
              <a:rPr lang="en-US" altLang="zh-CN" dirty="0">
                <a:solidFill>
                  <a:srgbClr val="FF0000"/>
                </a:solidFill>
                <a:latin typeface="Times New Roman"/>
                <a:ea typeface="宋体"/>
              </a:rPr>
              <a:t> (</a:t>
            </a:r>
            <a:r>
              <a:rPr lang="zh-CN" altLang="en-US" dirty="0">
                <a:solidFill>
                  <a:srgbClr val="FF0000"/>
                </a:solidFill>
                <a:latin typeface="Times New Roman"/>
                <a:ea typeface="宋体"/>
              </a:rPr>
              <a:t>旧</a:t>
            </a:r>
            <a:r>
              <a:rPr lang="en-US" altLang="zh-CN" dirty="0">
                <a:solidFill>
                  <a:srgbClr val="FF0000"/>
                </a:solidFill>
                <a:latin typeface="Times New Roman"/>
                <a:ea typeface="宋体"/>
              </a:rPr>
              <a:t>RTO)</a:t>
            </a:r>
            <a:r>
              <a:rPr lang="en-US" altLang="zh-CN" dirty="0">
                <a:solidFill>
                  <a:srgbClr val="080808"/>
                </a:solidFill>
                <a:latin typeface="Times New Roman"/>
                <a:ea typeface="宋体"/>
              </a:rPr>
              <a:t>      </a:t>
            </a:r>
          </a:p>
        </p:txBody>
      </p:sp>
      <p:sp>
        <p:nvSpPr>
          <p:cNvPr id="12" name="矩形 11">
            <a:extLst>
              <a:ext uri="{FF2B5EF4-FFF2-40B4-BE49-F238E27FC236}">
                <a16:creationId xmlns:a16="http://schemas.microsoft.com/office/drawing/2014/main" id="{341540E7-41CC-48E6-8817-7E81D2EB0DB8}"/>
              </a:ext>
            </a:extLst>
          </p:cNvPr>
          <p:cNvSpPr/>
          <p:nvPr/>
        </p:nvSpPr>
        <p:spPr>
          <a:xfrm>
            <a:off x="971600" y="5239952"/>
            <a:ext cx="3757760" cy="492443"/>
          </a:xfrm>
          <a:prstGeom prst="rect">
            <a:avLst/>
          </a:prstGeom>
        </p:spPr>
        <p:txBody>
          <a:bodyPr wrap="none">
            <a:spAutoFit/>
          </a:bodyPr>
          <a:lstStyle/>
          <a:p>
            <a:r>
              <a:rPr lang="zh-CN" altLang="en-US" dirty="0"/>
              <a:t>其中：系数</a:t>
            </a:r>
            <a:r>
              <a:rPr lang="zh-CN" altLang="en-US" sz="2600" dirty="0">
                <a:solidFill>
                  <a:srgbClr val="000000"/>
                </a:solidFill>
                <a:latin typeface="Times New Roman"/>
                <a:ea typeface="华文新魏" panose="02010800040101010101" pitchFamily="2" charset="-122"/>
                <a:sym typeface="Symbol" panose="05050102010706020507" pitchFamily="18" charset="2"/>
              </a:rPr>
              <a:t></a:t>
            </a:r>
            <a:r>
              <a:rPr lang="zh-CN" altLang="en-US" dirty="0"/>
              <a:t>的典型值是 </a:t>
            </a:r>
            <a:r>
              <a:rPr lang="en-US" altLang="zh-CN" dirty="0"/>
              <a:t>2 </a:t>
            </a:r>
          </a:p>
        </p:txBody>
      </p:sp>
    </p:spTree>
    <p:extLst>
      <p:ext uri="{BB962C8B-B14F-4D97-AF65-F5344CB8AC3E}">
        <p14:creationId xmlns:p14="http://schemas.microsoft.com/office/powerpoint/2010/main" val="1808623061"/>
      </p:ext>
    </p:extLst>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C82D78E-71AE-4E0C-9F90-C1BC0FD83E92}"/>
              </a:ext>
            </a:extLst>
          </p:cNvPr>
          <p:cNvSpPr/>
          <p:nvPr/>
        </p:nvSpPr>
        <p:spPr>
          <a:xfrm>
            <a:off x="1187624" y="1268760"/>
            <a:ext cx="1763624" cy="461665"/>
          </a:xfrm>
          <a:prstGeom prst="rect">
            <a:avLst/>
          </a:prstGeom>
        </p:spPr>
        <p:txBody>
          <a:bodyPr wrap="none">
            <a:spAutoFit/>
          </a:bodyPr>
          <a:lstStyle/>
          <a:p>
            <a:r>
              <a:rPr lang="en-US" altLang="zh-CN" dirty="0"/>
              <a:t>6. </a:t>
            </a:r>
            <a:r>
              <a:rPr lang="zh-CN" altLang="en-US" dirty="0"/>
              <a:t>指数避退</a:t>
            </a:r>
          </a:p>
        </p:txBody>
      </p:sp>
      <p:sp>
        <p:nvSpPr>
          <p:cNvPr id="7" name="文本框 6">
            <a:extLst>
              <a:ext uri="{FF2B5EF4-FFF2-40B4-BE49-F238E27FC236}">
                <a16:creationId xmlns:a16="http://schemas.microsoft.com/office/drawing/2014/main" id="{E6DD1511-8394-4C8F-AA93-08FB169BAA7E}"/>
              </a:ext>
            </a:extLst>
          </p:cNvPr>
          <p:cNvSpPr txBox="1"/>
          <p:nvPr/>
        </p:nvSpPr>
        <p:spPr>
          <a:xfrm>
            <a:off x="1187624" y="2059366"/>
            <a:ext cx="7416824" cy="830997"/>
          </a:xfrm>
          <a:prstGeom prst="rect">
            <a:avLst/>
          </a:prstGeom>
          <a:noFill/>
        </p:spPr>
        <p:txBody>
          <a:bodyPr wrap="square" rtlCol="0">
            <a:spAutoFit/>
          </a:bodyPr>
          <a:lstStyle/>
          <a:p>
            <a:r>
              <a:rPr lang="zh-CN" altLang="en-US" dirty="0"/>
              <a:t>在</a:t>
            </a:r>
            <a:r>
              <a:rPr lang="en-US" altLang="zh-CN" dirty="0"/>
              <a:t>TCP</a:t>
            </a:r>
            <a:r>
              <a:rPr lang="zh-CN" altLang="en-US" dirty="0"/>
              <a:t>中，当超时而发生连续多次重传时，在两次重传之间的超时阈值的设置遵循“指数避退”原则：</a:t>
            </a:r>
          </a:p>
        </p:txBody>
      </p:sp>
      <p:sp>
        <p:nvSpPr>
          <p:cNvPr id="2" name="矩形 1">
            <a:extLst>
              <a:ext uri="{FF2B5EF4-FFF2-40B4-BE49-F238E27FC236}">
                <a16:creationId xmlns:a16="http://schemas.microsoft.com/office/drawing/2014/main" id="{5AD5328C-50CC-4ECE-AF79-820787C12180}"/>
              </a:ext>
            </a:extLst>
          </p:cNvPr>
          <p:cNvSpPr/>
          <p:nvPr/>
        </p:nvSpPr>
        <p:spPr>
          <a:xfrm>
            <a:off x="1187624" y="3072183"/>
            <a:ext cx="7344816" cy="1569660"/>
          </a:xfrm>
          <a:prstGeom prst="rect">
            <a:avLst/>
          </a:prstGeom>
        </p:spPr>
        <p:txBody>
          <a:bodyPr wrap="square">
            <a:spAutoFit/>
          </a:bodyPr>
          <a:lstStyle/>
          <a:p>
            <a:r>
              <a:rPr lang="zh-CN" altLang="en-US" b="0" dirty="0">
                <a:solidFill>
                  <a:srgbClr val="4F4F4F"/>
                </a:solidFill>
                <a:latin typeface="+mj-ea"/>
                <a:ea typeface="+mj-ea"/>
              </a:rPr>
              <a:t>当超时第一次重传后，第二次重传等待时间是第一次的</a:t>
            </a:r>
            <a:r>
              <a:rPr lang="en-US" altLang="zh-CN" b="0" dirty="0">
                <a:solidFill>
                  <a:srgbClr val="4F4F4F"/>
                </a:solidFill>
                <a:latin typeface="+mj-ea"/>
                <a:ea typeface="+mj-ea"/>
              </a:rPr>
              <a:t>2</a:t>
            </a:r>
            <a:r>
              <a:rPr lang="zh-CN" altLang="en-US" b="0" dirty="0">
                <a:solidFill>
                  <a:srgbClr val="4F4F4F"/>
                </a:solidFill>
                <a:latin typeface="+mj-ea"/>
                <a:ea typeface="+mj-ea"/>
              </a:rPr>
              <a:t>倍，第三次重传等待时间是第二次的</a:t>
            </a:r>
            <a:r>
              <a:rPr lang="en-US" altLang="zh-CN" b="0" dirty="0">
                <a:solidFill>
                  <a:srgbClr val="4F4F4F"/>
                </a:solidFill>
                <a:latin typeface="+mj-ea"/>
                <a:ea typeface="+mj-ea"/>
              </a:rPr>
              <a:t>2</a:t>
            </a:r>
            <a:r>
              <a:rPr lang="zh-CN" altLang="en-US" b="0" dirty="0">
                <a:solidFill>
                  <a:srgbClr val="4F4F4F"/>
                </a:solidFill>
                <a:latin typeface="+mj-ea"/>
                <a:ea typeface="+mj-ea"/>
              </a:rPr>
              <a:t>倍</a:t>
            </a:r>
            <a:r>
              <a:rPr lang="en-US" altLang="zh-CN" b="0" dirty="0">
                <a:solidFill>
                  <a:srgbClr val="4F4F4F"/>
                </a:solidFill>
                <a:latin typeface="+mj-ea"/>
                <a:ea typeface="+mj-ea"/>
              </a:rPr>
              <a:t>,2</a:t>
            </a:r>
            <a:r>
              <a:rPr lang="zh-CN" altLang="en-US" b="0" dirty="0">
                <a:solidFill>
                  <a:srgbClr val="4F4F4F"/>
                </a:solidFill>
                <a:latin typeface="+mj-ea"/>
                <a:ea typeface="+mj-ea"/>
              </a:rPr>
              <a:t>为退避因子，直到收到重传数据包的应答，</a:t>
            </a:r>
            <a:r>
              <a:rPr lang="en-US" altLang="zh-CN" b="0" dirty="0">
                <a:solidFill>
                  <a:srgbClr val="4F4F4F"/>
                </a:solidFill>
                <a:latin typeface="+mj-ea"/>
                <a:ea typeface="+mj-ea"/>
              </a:rPr>
              <a:t>RTO</a:t>
            </a:r>
            <a:r>
              <a:rPr lang="zh-CN" altLang="en-US" b="0" dirty="0">
                <a:solidFill>
                  <a:srgbClr val="4F4F4F"/>
                </a:solidFill>
                <a:latin typeface="+mj-ea"/>
                <a:ea typeface="+mj-ea"/>
              </a:rPr>
              <a:t>退避因子回复为</a:t>
            </a:r>
            <a:r>
              <a:rPr lang="en-US" altLang="zh-CN" b="0" dirty="0">
                <a:solidFill>
                  <a:srgbClr val="4F4F4F"/>
                </a:solidFill>
                <a:latin typeface="+mj-ea"/>
                <a:ea typeface="+mj-ea"/>
              </a:rPr>
              <a:t>1</a:t>
            </a:r>
            <a:r>
              <a:rPr lang="zh-CN" altLang="en-US" b="0" dirty="0">
                <a:solidFill>
                  <a:srgbClr val="4F4F4F"/>
                </a:solidFill>
                <a:latin typeface="+mj-ea"/>
                <a:ea typeface="+mj-ea"/>
              </a:rPr>
              <a:t>。</a:t>
            </a:r>
            <a:endParaRPr lang="zh-CN" altLang="en-US" dirty="0">
              <a:latin typeface="+mj-ea"/>
              <a:ea typeface="+mj-ea"/>
            </a:endParaRPr>
          </a:p>
        </p:txBody>
      </p:sp>
      <p:sp>
        <p:nvSpPr>
          <p:cNvPr id="3" name="矩形 2">
            <a:extLst>
              <a:ext uri="{FF2B5EF4-FFF2-40B4-BE49-F238E27FC236}">
                <a16:creationId xmlns:a16="http://schemas.microsoft.com/office/drawing/2014/main" id="{78C93D3E-F5CF-4843-AA36-518F029740D8}"/>
              </a:ext>
            </a:extLst>
          </p:cNvPr>
          <p:cNvSpPr/>
          <p:nvPr/>
        </p:nvSpPr>
        <p:spPr>
          <a:xfrm>
            <a:off x="1187624" y="4823663"/>
            <a:ext cx="7235452" cy="830997"/>
          </a:xfrm>
          <a:prstGeom prst="rect">
            <a:avLst/>
          </a:prstGeom>
        </p:spPr>
        <p:txBody>
          <a:bodyPr wrap="square">
            <a:spAutoFit/>
          </a:bodyPr>
          <a:lstStyle/>
          <a:p>
            <a:r>
              <a:rPr lang="zh-CN" altLang="en-US" b="0" dirty="0">
                <a:solidFill>
                  <a:srgbClr val="4F4F4F"/>
                </a:solidFill>
                <a:latin typeface="+mj-ea"/>
                <a:ea typeface="+mj-ea"/>
              </a:rPr>
              <a:t>这样为了当网络处于无法快速交付数据报文状态时减小网络负担。</a:t>
            </a:r>
            <a:endParaRPr lang="zh-CN" altLang="en-US" dirty="0"/>
          </a:p>
        </p:txBody>
      </p:sp>
    </p:spTree>
    <p:extLst>
      <p:ext uri="{BB962C8B-B14F-4D97-AF65-F5344CB8AC3E}">
        <p14:creationId xmlns:p14="http://schemas.microsoft.com/office/powerpoint/2010/main" val="2405569161"/>
      </p:ext>
    </p:extLst>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52EFF7-C364-47F0-A033-FBF9F6E70588}"/>
              </a:ext>
            </a:extLst>
          </p:cNvPr>
          <p:cNvSpPr>
            <a:spLocks noGrp="1"/>
          </p:cNvSpPr>
          <p:nvPr>
            <p:ph type="title"/>
          </p:nvPr>
        </p:nvSpPr>
        <p:spPr/>
        <p:txBody>
          <a:bodyPr/>
          <a:lstStyle/>
          <a:p>
            <a:r>
              <a:rPr lang="zh-CN" altLang="en-US" dirty="0"/>
              <a:t>附：</a:t>
            </a:r>
            <a:r>
              <a:rPr lang="en-US" altLang="zh-CN" dirty="0"/>
              <a:t>RTO</a:t>
            </a:r>
            <a:r>
              <a:rPr lang="zh-CN" altLang="en-US" dirty="0"/>
              <a:t>指数退避的例子</a:t>
            </a:r>
          </a:p>
        </p:txBody>
      </p:sp>
      <p:sp>
        <p:nvSpPr>
          <p:cNvPr id="4" name="矩形 3">
            <a:extLst>
              <a:ext uri="{FF2B5EF4-FFF2-40B4-BE49-F238E27FC236}">
                <a16:creationId xmlns:a16="http://schemas.microsoft.com/office/drawing/2014/main" id="{CDAB622C-9EDB-4597-B003-0DC033194EE8}"/>
              </a:ext>
            </a:extLst>
          </p:cNvPr>
          <p:cNvSpPr/>
          <p:nvPr/>
        </p:nvSpPr>
        <p:spPr>
          <a:xfrm>
            <a:off x="971550" y="1268760"/>
            <a:ext cx="7560840" cy="1200329"/>
          </a:xfrm>
          <a:prstGeom prst="rect">
            <a:avLst/>
          </a:prstGeom>
        </p:spPr>
        <p:txBody>
          <a:bodyPr wrap="square">
            <a:spAutoFit/>
          </a:bodyPr>
          <a:lstStyle/>
          <a:p>
            <a:r>
              <a:rPr lang="zh-CN" altLang="en-US" dirty="0">
                <a:latin typeface="+mn-ea"/>
                <a:ea typeface="+mn-ea"/>
              </a:rPr>
              <a:t>在客户端上发出运行</a:t>
            </a:r>
            <a:r>
              <a:rPr lang="en-US" altLang="zh-CN" dirty="0">
                <a:latin typeface="+mn-ea"/>
                <a:ea typeface="+mn-ea"/>
              </a:rPr>
              <a:t>Telnet</a:t>
            </a:r>
            <a:r>
              <a:rPr lang="zh-CN" altLang="en-US" dirty="0">
                <a:latin typeface="+mn-ea"/>
                <a:ea typeface="+mn-ea"/>
              </a:rPr>
              <a:t>，与服务器建立一个连接，并发出一些信息以证明一切正常。然后，拔掉服务器网线，造成网络突然中断，并发送更多的数据。</a:t>
            </a:r>
          </a:p>
        </p:txBody>
      </p:sp>
      <p:sp>
        <p:nvSpPr>
          <p:cNvPr id="5" name="矩形 4">
            <a:extLst>
              <a:ext uri="{FF2B5EF4-FFF2-40B4-BE49-F238E27FC236}">
                <a16:creationId xmlns:a16="http://schemas.microsoft.com/office/drawing/2014/main" id="{AB8731D0-F957-4494-B7CC-C8851F45A3DF}"/>
              </a:ext>
            </a:extLst>
          </p:cNvPr>
          <p:cNvSpPr/>
          <p:nvPr/>
        </p:nvSpPr>
        <p:spPr>
          <a:xfrm>
            <a:off x="971550" y="2780928"/>
            <a:ext cx="5607625" cy="461665"/>
          </a:xfrm>
          <a:prstGeom prst="rect">
            <a:avLst/>
          </a:prstGeom>
        </p:spPr>
        <p:txBody>
          <a:bodyPr wrap="none">
            <a:spAutoFit/>
          </a:bodyPr>
          <a:lstStyle/>
          <a:p>
            <a:r>
              <a:rPr lang="zh-CN" altLang="en-US" dirty="0">
                <a:latin typeface="+mn-ea"/>
                <a:ea typeface="+mn-ea"/>
              </a:rPr>
              <a:t>通过抓包工具</a:t>
            </a:r>
            <a:r>
              <a:rPr lang="en-US" altLang="zh-CN" dirty="0" err="1">
                <a:latin typeface="+mn-ea"/>
                <a:ea typeface="+mn-ea"/>
              </a:rPr>
              <a:t>tcpdump</a:t>
            </a:r>
            <a:r>
              <a:rPr lang="zh-CN" altLang="en-US" dirty="0">
                <a:latin typeface="+mn-ea"/>
                <a:ea typeface="+mn-ea"/>
              </a:rPr>
              <a:t>观察</a:t>
            </a:r>
            <a:r>
              <a:rPr lang="en-US" altLang="zh-CN" dirty="0">
                <a:latin typeface="+mn-ea"/>
                <a:ea typeface="+mn-ea"/>
              </a:rPr>
              <a:t>TCP</a:t>
            </a:r>
            <a:r>
              <a:rPr lang="zh-CN" altLang="en-US" dirty="0">
                <a:latin typeface="+mn-ea"/>
                <a:ea typeface="+mn-ea"/>
              </a:rPr>
              <a:t>的行为。</a:t>
            </a:r>
            <a:endParaRPr lang="zh-CN" altLang="en-US" dirty="0"/>
          </a:p>
        </p:txBody>
      </p:sp>
    </p:spTree>
    <p:extLst>
      <p:ext uri="{BB962C8B-B14F-4D97-AF65-F5344CB8AC3E}">
        <p14:creationId xmlns:p14="http://schemas.microsoft.com/office/powerpoint/2010/main" val="3914087214"/>
      </p:ext>
    </p:extLst>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4CB36A0-1555-4BB0-8C35-AEDC55FBC9C5}"/>
              </a:ext>
            </a:extLst>
          </p:cNvPr>
          <p:cNvPicPr>
            <a:picLocks noChangeAspect="1"/>
          </p:cNvPicPr>
          <p:nvPr/>
        </p:nvPicPr>
        <p:blipFill>
          <a:blip r:embed="rId2"/>
          <a:stretch>
            <a:fillRect/>
          </a:stretch>
        </p:blipFill>
        <p:spPr>
          <a:xfrm>
            <a:off x="47625" y="908720"/>
            <a:ext cx="9048750" cy="5486400"/>
          </a:xfrm>
          <a:prstGeom prst="rect">
            <a:avLst/>
          </a:prstGeom>
        </p:spPr>
      </p:pic>
    </p:spTree>
    <p:extLst>
      <p:ext uri="{BB962C8B-B14F-4D97-AF65-F5344CB8AC3E}">
        <p14:creationId xmlns:p14="http://schemas.microsoft.com/office/powerpoint/2010/main" val="4117685297"/>
      </p:ext>
    </p:extLst>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431076A-6F4D-4ECC-AEBD-CAD26E9F5CA2}"/>
              </a:ext>
            </a:extLst>
          </p:cNvPr>
          <p:cNvSpPr/>
          <p:nvPr/>
        </p:nvSpPr>
        <p:spPr>
          <a:xfrm>
            <a:off x="1043608" y="1140711"/>
            <a:ext cx="7776864" cy="1200329"/>
          </a:xfrm>
          <a:prstGeom prst="rect">
            <a:avLst/>
          </a:prstGeom>
        </p:spPr>
        <p:txBody>
          <a:bodyPr wrap="square">
            <a:spAutoFit/>
          </a:bodyPr>
          <a:lstStyle/>
          <a:p>
            <a:r>
              <a:rPr lang="zh-CN" altLang="en-US" dirty="0"/>
              <a:t>第</a:t>
            </a:r>
            <a:r>
              <a:rPr lang="en-US" altLang="zh-CN" dirty="0"/>
              <a:t>1-3</a:t>
            </a:r>
            <a:r>
              <a:rPr lang="zh-CN" altLang="en-US" dirty="0"/>
              <a:t>行表示正常的</a:t>
            </a:r>
            <a:r>
              <a:rPr lang="en-US" altLang="zh-CN" dirty="0"/>
              <a:t>TCP</a:t>
            </a:r>
            <a:r>
              <a:rPr lang="zh-CN" altLang="en-US" dirty="0"/>
              <a:t>连接建立的过程，第</a:t>
            </a:r>
            <a:r>
              <a:rPr lang="en-US" altLang="zh-CN" dirty="0"/>
              <a:t>4</a:t>
            </a:r>
            <a:r>
              <a:rPr lang="zh-CN" altLang="en-US" dirty="0"/>
              <a:t>行是“</a:t>
            </a:r>
            <a:r>
              <a:rPr lang="en-US" altLang="zh-CN" dirty="0"/>
              <a:t>hello, world”</a:t>
            </a:r>
            <a:r>
              <a:rPr lang="zh-CN" altLang="en-US" dirty="0"/>
              <a:t>（</a:t>
            </a:r>
            <a:r>
              <a:rPr lang="en-US" altLang="zh-CN" dirty="0"/>
              <a:t>1 2</a:t>
            </a:r>
            <a:r>
              <a:rPr lang="zh-CN" altLang="en-US" dirty="0"/>
              <a:t>个字符加上回 车和换行）的传输过程，第 </a:t>
            </a:r>
            <a:r>
              <a:rPr lang="en-US" altLang="zh-CN" dirty="0"/>
              <a:t>5</a:t>
            </a:r>
            <a:r>
              <a:rPr lang="zh-CN" altLang="en-US" dirty="0"/>
              <a:t>行是其确认。</a:t>
            </a:r>
          </a:p>
        </p:txBody>
      </p:sp>
      <p:sp>
        <p:nvSpPr>
          <p:cNvPr id="5" name="矩形 4">
            <a:extLst>
              <a:ext uri="{FF2B5EF4-FFF2-40B4-BE49-F238E27FC236}">
                <a16:creationId xmlns:a16="http://schemas.microsoft.com/office/drawing/2014/main" id="{9C7FFBE3-342D-4045-8C1F-C192DDA34430}"/>
              </a:ext>
            </a:extLst>
          </p:cNvPr>
          <p:cNvSpPr/>
          <p:nvPr/>
        </p:nvSpPr>
        <p:spPr>
          <a:xfrm>
            <a:off x="1042698" y="2431263"/>
            <a:ext cx="7704856" cy="461665"/>
          </a:xfrm>
          <a:prstGeom prst="rect">
            <a:avLst/>
          </a:prstGeom>
        </p:spPr>
        <p:txBody>
          <a:bodyPr wrap="square">
            <a:spAutoFit/>
          </a:bodyPr>
          <a:lstStyle/>
          <a:p>
            <a:r>
              <a:rPr lang="zh-CN" altLang="en-US" dirty="0"/>
              <a:t>接着拔掉了</a:t>
            </a:r>
            <a:r>
              <a:rPr lang="en-US" altLang="zh-CN" dirty="0"/>
              <a:t>svr4</a:t>
            </a:r>
            <a:r>
              <a:rPr lang="zh-CN" altLang="en-US" dirty="0"/>
              <a:t>的网线，第 </a:t>
            </a:r>
            <a:r>
              <a:rPr lang="en-US" altLang="zh-CN" dirty="0"/>
              <a:t>6</a:t>
            </a:r>
            <a:r>
              <a:rPr lang="zh-CN" altLang="en-US" dirty="0"/>
              <a:t>行发生“</a:t>
            </a:r>
            <a:r>
              <a:rPr lang="en-US" altLang="zh-CN" dirty="0"/>
              <a:t>and hi”</a:t>
            </a:r>
            <a:r>
              <a:rPr lang="zh-CN" altLang="en-US" dirty="0"/>
              <a:t>。</a:t>
            </a:r>
          </a:p>
        </p:txBody>
      </p:sp>
      <p:sp>
        <p:nvSpPr>
          <p:cNvPr id="6" name="矩形 5">
            <a:extLst>
              <a:ext uri="{FF2B5EF4-FFF2-40B4-BE49-F238E27FC236}">
                <a16:creationId xmlns:a16="http://schemas.microsoft.com/office/drawing/2014/main" id="{53EA432D-F21A-4D29-922B-0A787F60D3AF}"/>
              </a:ext>
            </a:extLst>
          </p:cNvPr>
          <p:cNvSpPr/>
          <p:nvPr/>
        </p:nvSpPr>
        <p:spPr>
          <a:xfrm>
            <a:off x="1042698" y="3020180"/>
            <a:ext cx="7776864" cy="461665"/>
          </a:xfrm>
          <a:prstGeom prst="rect">
            <a:avLst/>
          </a:prstGeom>
        </p:spPr>
        <p:txBody>
          <a:bodyPr wrap="square">
            <a:spAutoFit/>
          </a:bodyPr>
          <a:lstStyle/>
          <a:p>
            <a:r>
              <a:rPr lang="zh-CN" altLang="en-US" dirty="0"/>
              <a:t>第</a:t>
            </a:r>
            <a:r>
              <a:rPr lang="en-US" altLang="zh-CN" dirty="0"/>
              <a:t>7 ~ 1 8</a:t>
            </a:r>
            <a:r>
              <a:rPr lang="zh-CN" altLang="en-US" dirty="0"/>
              <a:t>行是这个报文段的</a:t>
            </a:r>
            <a:r>
              <a:rPr lang="en-US" altLang="zh-CN" dirty="0"/>
              <a:t>1 2</a:t>
            </a:r>
            <a:r>
              <a:rPr lang="zh-CN" altLang="en-US" dirty="0"/>
              <a:t>次重传过程，</a:t>
            </a:r>
          </a:p>
        </p:txBody>
      </p:sp>
      <p:sp>
        <p:nvSpPr>
          <p:cNvPr id="7" name="矩形 6">
            <a:extLst>
              <a:ext uri="{FF2B5EF4-FFF2-40B4-BE49-F238E27FC236}">
                <a16:creationId xmlns:a16="http://schemas.microsoft.com/office/drawing/2014/main" id="{36B5AD04-ACBC-487D-9CDF-5E4960AE77A4}"/>
              </a:ext>
            </a:extLst>
          </p:cNvPr>
          <p:cNvSpPr/>
          <p:nvPr/>
        </p:nvSpPr>
        <p:spPr>
          <a:xfrm>
            <a:off x="1042698" y="3609097"/>
            <a:ext cx="7776864" cy="830997"/>
          </a:xfrm>
          <a:prstGeom prst="rect">
            <a:avLst/>
          </a:prstGeom>
        </p:spPr>
        <p:txBody>
          <a:bodyPr wrap="square">
            <a:spAutoFit/>
          </a:bodyPr>
          <a:lstStyle/>
          <a:p>
            <a:r>
              <a:rPr lang="zh-CN" altLang="en-US" dirty="0"/>
              <a:t>而第</a:t>
            </a:r>
            <a:r>
              <a:rPr lang="en-US" altLang="zh-CN" dirty="0"/>
              <a:t>1 9</a:t>
            </a:r>
            <a:r>
              <a:rPr lang="zh-CN" altLang="en-US" dirty="0"/>
              <a:t>行是发送方的</a:t>
            </a:r>
            <a:r>
              <a:rPr lang="en-US" altLang="zh-CN" dirty="0"/>
              <a:t>T C P</a:t>
            </a:r>
            <a:r>
              <a:rPr lang="zh-CN" altLang="en-US" dirty="0"/>
              <a:t>最终放弃并发送一个复位信号的过程。 </a:t>
            </a:r>
          </a:p>
        </p:txBody>
      </p:sp>
      <p:sp>
        <p:nvSpPr>
          <p:cNvPr id="8" name="文本框 7">
            <a:extLst>
              <a:ext uri="{FF2B5EF4-FFF2-40B4-BE49-F238E27FC236}">
                <a16:creationId xmlns:a16="http://schemas.microsoft.com/office/drawing/2014/main" id="{F6FC44FF-F5A6-4D27-AB75-325B3E91B20F}"/>
              </a:ext>
            </a:extLst>
          </p:cNvPr>
          <p:cNvSpPr txBox="1"/>
          <p:nvPr/>
        </p:nvSpPr>
        <p:spPr>
          <a:xfrm>
            <a:off x="971600" y="4567346"/>
            <a:ext cx="7488832" cy="461665"/>
          </a:xfrm>
          <a:prstGeom prst="rect">
            <a:avLst/>
          </a:prstGeom>
          <a:noFill/>
        </p:spPr>
        <p:txBody>
          <a:bodyPr wrap="square" rtlCol="0">
            <a:spAutoFit/>
          </a:bodyPr>
          <a:lstStyle/>
          <a:p>
            <a:r>
              <a:rPr lang="zh-CN" altLang="en-US" dirty="0"/>
              <a:t>第二列是两次传送之间的时间差：</a:t>
            </a:r>
          </a:p>
        </p:txBody>
      </p:sp>
      <p:sp>
        <p:nvSpPr>
          <p:cNvPr id="9" name="矩形 8">
            <a:extLst>
              <a:ext uri="{FF2B5EF4-FFF2-40B4-BE49-F238E27FC236}">
                <a16:creationId xmlns:a16="http://schemas.microsoft.com/office/drawing/2014/main" id="{FE9AE3C0-EA16-42B4-848C-0A07E4CF8009}"/>
              </a:ext>
            </a:extLst>
          </p:cNvPr>
          <p:cNvSpPr/>
          <p:nvPr/>
        </p:nvSpPr>
        <p:spPr>
          <a:xfrm>
            <a:off x="971600" y="5119234"/>
            <a:ext cx="7488832" cy="461665"/>
          </a:xfrm>
          <a:prstGeom prst="rect">
            <a:avLst/>
          </a:prstGeom>
        </p:spPr>
        <p:txBody>
          <a:bodyPr wrap="square">
            <a:spAutoFit/>
          </a:bodyPr>
          <a:lstStyle/>
          <a:p>
            <a:r>
              <a:rPr lang="zh-CN" altLang="en-US" dirty="0"/>
              <a:t>取整后分别为 </a:t>
            </a:r>
            <a:r>
              <a:rPr lang="en-US" altLang="zh-CN" dirty="0"/>
              <a:t>1</a:t>
            </a:r>
            <a:r>
              <a:rPr lang="zh-CN" altLang="en-US" dirty="0"/>
              <a:t>、</a:t>
            </a:r>
            <a:r>
              <a:rPr lang="en-US" altLang="zh-CN" dirty="0"/>
              <a:t>3</a:t>
            </a:r>
            <a:r>
              <a:rPr lang="zh-CN" altLang="en-US" dirty="0"/>
              <a:t>、</a:t>
            </a:r>
            <a:r>
              <a:rPr lang="en-US" altLang="zh-CN" dirty="0"/>
              <a:t>6</a:t>
            </a:r>
            <a:r>
              <a:rPr lang="zh-CN" altLang="en-US" dirty="0"/>
              <a:t>、</a:t>
            </a:r>
            <a:r>
              <a:rPr lang="en-US" altLang="zh-CN" dirty="0"/>
              <a:t>1 2</a:t>
            </a:r>
            <a:r>
              <a:rPr lang="zh-CN" altLang="en-US" dirty="0"/>
              <a:t>、</a:t>
            </a:r>
            <a:r>
              <a:rPr lang="en-US" altLang="zh-CN" dirty="0"/>
              <a:t>2 4</a:t>
            </a:r>
            <a:r>
              <a:rPr lang="zh-CN" altLang="en-US" dirty="0"/>
              <a:t>、</a:t>
            </a:r>
            <a:r>
              <a:rPr lang="en-US" altLang="zh-CN" dirty="0"/>
              <a:t>4 8</a:t>
            </a:r>
            <a:r>
              <a:rPr lang="zh-CN" altLang="en-US" dirty="0"/>
              <a:t>和多个</a:t>
            </a:r>
            <a:r>
              <a:rPr lang="en-US" altLang="zh-CN" dirty="0"/>
              <a:t>6 4 </a:t>
            </a:r>
            <a:r>
              <a:rPr lang="zh-CN" altLang="en-US" dirty="0"/>
              <a:t>秒</a:t>
            </a:r>
          </a:p>
        </p:txBody>
      </p:sp>
      <p:sp>
        <p:nvSpPr>
          <p:cNvPr id="10" name="矩形 9">
            <a:extLst>
              <a:ext uri="{FF2B5EF4-FFF2-40B4-BE49-F238E27FC236}">
                <a16:creationId xmlns:a16="http://schemas.microsoft.com/office/drawing/2014/main" id="{FF01C93A-B6EB-49D0-8295-117E689EDFB4}"/>
              </a:ext>
            </a:extLst>
          </p:cNvPr>
          <p:cNvSpPr/>
          <p:nvPr/>
        </p:nvSpPr>
        <p:spPr>
          <a:xfrm>
            <a:off x="3203848" y="5717289"/>
            <a:ext cx="2198038" cy="461665"/>
          </a:xfrm>
          <a:prstGeom prst="rect">
            <a:avLst/>
          </a:prstGeom>
          <a:solidFill>
            <a:srgbClr val="C00000"/>
          </a:solidFill>
        </p:spPr>
        <p:txBody>
          <a:bodyPr wrap="none">
            <a:spAutoFit/>
          </a:bodyPr>
          <a:lstStyle/>
          <a:p>
            <a:r>
              <a:rPr lang="en-US" altLang="zh-CN" dirty="0">
                <a:solidFill>
                  <a:schemeClr val="bg1"/>
                </a:solidFill>
                <a:latin typeface="+mj-ea"/>
                <a:ea typeface="+mj-ea"/>
              </a:rPr>
              <a:t>RTO</a:t>
            </a:r>
            <a:r>
              <a:rPr lang="zh-CN" altLang="en-US" dirty="0">
                <a:solidFill>
                  <a:schemeClr val="bg1"/>
                </a:solidFill>
                <a:latin typeface="+mj-ea"/>
                <a:ea typeface="+mj-ea"/>
              </a:rPr>
              <a:t>的指数避退</a:t>
            </a:r>
          </a:p>
        </p:txBody>
      </p:sp>
    </p:spTree>
    <p:extLst>
      <p:ext uri="{BB962C8B-B14F-4D97-AF65-F5344CB8AC3E}">
        <p14:creationId xmlns:p14="http://schemas.microsoft.com/office/powerpoint/2010/main" val="40120300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33F8A5-B34E-40FD-96E6-89411AF7BE19}"/>
              </a:ext>
            </a:extLst>
          </p:cNvPr>
          <p:cNvSpPr>
            <a:spLocks noGrp="1"/>
          </p:cNvSpPr>
          <p:nvPr>
            <p:ph type="title"/>
          </p:nvPr>
        </p:nvSpPr>
        <p:spPr>
          <a:xfrm>
            <a:off x="971550" y="222250"/>
            <a:ext cx="7086600" cy="685800"/>
          </a:xfrm>
        </p:spPr>
        <p:txBody>
          <a:bodyPr/>
          <a:lstStyle/>
          <a:p>
            <a:r>
              <a:rPr lang="en-US" altLang="zh-CN" dirty="0"/>
              <a:t>6.5.3 </a:t>
            </a:r>
            <a:r>
              <a:rPr lang="zh-CN" altLang="en-US" dirty="0"/>
              <a:t>选择确认</a:t>
            </a:r>
          </a:p>
        </p:txBody>
      </p:sp>
      <p:sp>
        <p:nvSpPr>
          <p:cNvPr id="5" name="矩形 4">
            <a:extLst>
              <a:ext uri="{FF2B5EF4-FFF2-40B4-BE49-F238E27FC236}">
                <a16:creationId xmlns:a16="http://schemas.microsoft.com/office/drawing/2014/main" id="{E117B051-849F-474A-AAAD-FFB4C6C63DCC}"/>
              </a:ext>
            </a:extLst>
          </p:cNvPr>
          <p:cNvSpPr/>
          <p:nvPr/>
        </p:nvSpPr>
        <p:spPr>
          <a:xfrm>
            <a:off x="901824" y="1484784"/>
            <a:ext cx="7056784" cy="523220"/>
          </a:xfrm>
          <a:prstGeom prst="rect">
            <a:avLst/>
          </a:prstGeom>
        </p:spPr>
        <p:txBody>
          <a:bodyPr wrap="square">
            <a:spAutoFit/>
          </a:bodyPr>
          <a:lstStyle/>
          <a:p>
            <a:r>
              <a:rPr lang="zh-CN" altLang="en-US" sz="2800" dirty="0">
                <a:latin typeface="+mj-ea"/>
                <a:ea typeface="+mj-ea"/>
              </a:rPr>
              <a:t>选择确认</a:t>
            </a:r>
            <a:r>
              <a:rPr lang="en-US" altLang="zh-CN" sz="2800" dirty="0">
                <a:latin typeface="+mj-ea"/>
                <a:ea typeface="+mj-ea"/>
              </a:rPr>
              <a:t>(Selective ACK</a:t>
            </a:r>
            <a:r>
              <a:rPr lang="zh-CN" altLang="en-US" sz="2800" dirty="0">
                <a:latin typeface="+mj-ea"/>
                <a:ea typeface="+mj-ea"/>
              </a:rPr>
              <a:t>，</a:t>
            </a:r>
            <a:r>
              <a:rPr lang="en-US" altLang="zh-CN" sz="2800" dirty="0">
                <a:latin typeface="+mj-ea"/>
                <a:ea typeface="+mj-ea"/>
              </a:rPr>
              <a:t>SACK) </a:t>
            </a:r>
            <a:r>
              <a:rPr lang="zh-CN" altLang="en-US" sz="2800" dirty="0">
                <a:latin typeface="+mj-ea"/>
                <a:ea typeface="+mj-ea"/>
              </a:rPr>
              <a:t>：</a:t>
            </a:r>
          </a:p>
        </p:txBody>
      </p:sp>
      <p:sp>
        <p:nvSpPr>
          <p:cNvPr id="6" name="Rectangle 3">
            <a:extLst>
              <a:ext uri="{FF2B5EF4-FFF2-40B4-BE49-F238E27FC236}">
                <a16:creationId xmlns:a16="http://schemas.microsoft.com/office/drawing/2014/main" id="{617F4840-4B28-46EF-B465-86A6F2452681}"/>
              </a:ext>
            </a:extLst>
          </p:cNvPr>
          <p:cNvSpPr txBox="1">
            <a:spLocks noChangeArrowheads="1"/>
          </p:cNvSpPr>
          <p:nvPr/>
        </p:nvSpPr>
        <p:spPr bwMode="auto">
          <a:xfrm>
            <a:off x="901824" y="2276872"/>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0" i="0" u="none" strike="noStrike" kern="0" cap="none" spc="0" normalizeH="0" baseline="0" noProof="0">
                <a:ln>
                  <a:noFill/>
                </a:ln>
                <a:solidFill>
                  <a:srgbClr val="333399"/>
                </a:solidFill>
                <a:effectLst/>
                <a:uLnTx/>
                <a:uFillTx/>
                <a:latin typeface="Arial"/>
                <a:ea typeface="黑体"/>
                <a:cs typeface="+mn-cs"/>
              </a:rPr>
              <a:t>接收方收到了和前面的字节流不连续的两个字节块。</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0" i="0" u="none" strike="noStrike" kern="0" cap="none" spc="0" normalizeH="0" baseline="0" noProof="0">
                <a:ln>
                  <a:noFill/>
                </a:ln>
                <a:solidFill>
                  <a:srgbClr val="333399"/>
                </a:solidFill>
                <a:effectLst/>
                <a:uLnTx/>
                <a:uFillTx/>
                <a:latin typeface="Arial"/>
                <a:ea typeface="黑体"/>
                <a:cs typeface="+mn-cs"/>
              </a:rPr>
              <a:t>如果这些字节的序号都在接收窗口之内，那么接收方就先收下这些数据，但要把这些信息准确地告诉发送方，使发送方不要再重复发送这些已收到的数据。 </a:t>
            </a:r>
            <a:endParaRPr kumimoji="0" lang="zh-CN" altLang="en-US" sz="2800" b="0" i="0" u="none" strike="noStrike" kern="0" cap="none" spc="0" normalizeH="0" baseline="0" noProof="0" dirty="0">
              <a:ln>
                <a:noFill/>
              </a:ln>
              <a:solidFill>
                <a:srgbClr val="333399"/>
              </a:solidFill>
              <a:effectLst/>
              <a:uLnTx/>
              <a:uFillTx/>
              <a:latin typeface="Arial"/>
              <a:ea typeface="黑体"/>
              <a:cs typeface="+mn-cs"/>
            </a:endParaRPr>
          </a:p>
        </p:txBody>
      </p:sp>
    </p:spTree>
    <p:extLst>
      <p:ext uri="{BB962C8B-B14F-4D97-AF65-F5344CB8AC3E}">
        <p14:creationId xmlns:p14="http://schemas.microsoft.com/office/powerpoint/2010/main" val="11754464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3">
            <a:extLst>
              <a:ext uri="{FF2B5EF4-FFF2-40B4-BE49-F238E27FC236}">
                <a16:creationId xmlns:a16="http://schemas.microsoft.com/office/drawing/2014/main" id="{D679639F-72FD-4B61-A27E-639DC1A0D73E}"/>
              </a:ext>
            </a:extLst>
          </p:cNvPr>
          <p:cNvSpPr>
            <a:spLocks noChangeArrowheads="1"/>
          </p:cNvSpPr>
          <p:nvPr/>
        </p:nvSpPr>
        <p:spPr bwMode="auto">
          <a:xfrm>
            <a:off x="1042988" y="1484313"/>
            <a:ext cx="7632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解决这个问题的方法就是在传输层中使用协议端口号</a:t>
            </a:r>
            <a:r>
              <a:rPr lang="en-US" altLang="zh-CN" sz="2400"/>
              <a:t>(protocol port number)</a:t>
            </a:r>
            <a:r>
              <a:rPr lang="zh-CN" altLang="en-US" sz="2400"/>
              <a:t>，或通常简称为端口</a:t>
            </a:r>
            <a:r>
              <a:rPr lang="en-US" altLang="zh-CN" sz="2400"/>
              <a:t>(port)</a:t>
            </a:r>
            <a:r>
              <a:rPr lang="zh-CN" altLang="en-US" sz="2400"/>
              <a:t>。</a:t>
            </a:r>
          </a:p>
        </p:txBody>
      </p:sp>
      <p:sp>
        <p:nvSpPr>
          <p:cNvPr id="27651" name="矩形 4">
            <a:extLst>
              <a:ext uri="{FF2B5EF4-FFF2-40B4-BE49-F238E27FC236}">
                <a16:creationId xmlns:a16="http://schemas.microsoft.com/office/drawing/2014/main" id="{1BBC2B06-6925-452C-AE42-988D96A2549B}"/>
              </a:ext>
            </a:extLst>
          </p:cNvPr>
          <p:cNvSpPr>
            <a:spLocks noChangeArrowheads="1"/>
          </p:cNvSpPr>
          <p:nvPr/>
        </p:nvSpPr>
        <p:spPr bwMode="auto">
          <a:xfrm>
            <a:off x="1042988" y="2674938"/>
            <a:ext cx="74898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虽然通信的终点是应用进程，但我们可以把端口想象是通信的终点，因为我们只要把要传送的报文交到目的主机的某一个合适的目的端口，剩下的工作（即最后交付目的进程）就由 </a:t>
            </a:r>
            <a:r>
              <a:rPr lang="en-US" altLang="zh-CN" sz="2400"/>
              <a:t>TCP </a:t>
            </a:r>
            <a:r>
              <a:rPr lang="zh-CN" altLang="en-US" sz="2400"/>
              <a:t>来完成。</a:t>
            </a:r>
          </a:p>
        </p:txBody>
      </p:sp>
      <p:sp>
        <p:nvSpPr>
          <p:cNvPr id="4" name="Rectangle 4">
            <a:extLst>
              <a:ext uri="{FF2B5EF4-FFF2-40B4-BE49-F238E27FC236}">
                <a16:creationId xmlns:a16="http://schemas.microsoft.com/office/drawing/2014/main" id="{5E621A4A-5A08-4995-976E-3AEFFEF278DC}"/>
              </a:ext>
            </a:extLst>
          </p:cNvPr>
          <p:cNvSpPr>
            <a:spLocks noGrp="1" noChangeArrowheads="1"/>
          </p:cNvSpPr>
          <p:nvPr>
            <p:ph type="title"/>
          </p:nvPr>
        </p:nvSpPr>
        <p:spPr>
          <a:xfrm>
            <a:off x="971550" y="222250"/>
            <a:ext cx="7086600" cy="685800"/>
          </a:xfrm>
        </p:spPr>
        <p:txBody>
          <a:bodyPr/>
          <a:lstStyle/>
          <a:p>
            <a:pPr eaLnBrk="1" hangingPunct="1"/>
            <a:r>
              <a:rPr lang="en-US" altLang="zh-CN" dirty="0"/>
              <a:t>6.1.3 </a:t>
            </a:r>
            <a:r>
              <a:rPr lang="zh-CN" altLang="en-US" dirty="0"/>
              <a:t>传输层要素</a:t>
            </a:r>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E987262-6D3F-4792-AF8E-4D14E44D9DC2}"/>
              </a:ext>
            </a:extLst>
          </p:cNvPr>
          <p:cNvSpPr/>
          <p:nvPr/>
        </p:nvSpPr>
        <p:spPr>
          <a:xfrm>
            <a:off x="971600" y="1412776"/>
            <a:ext cx="4291559" cy="461665"/>
          </a:xfrm>
          <a:prstGeom prst="rect">
            <a:avLst/>
          </a:prstGeom>
        </p:spPr>
        <p:txBody>
          <a:bodyPr wrap="none">
            <a:spAutoFit/>
          </a:bodyPr>
          <a:lstStyle/>
          <a:p>
            <a:r>
              <a:rPr lang="zh-CN" altLang="en-US" dirty="0"/>
              <a:t>接收到的字节流序号不连续： </a:t>
            </a:r>
          </a:p>
        </p:txBody>
      </p:sp>
      <p:sp>
        <p:nvSpPr>
          <p:cNvPr id="5" name="Rectangle 6">
            <a:extLst>
              <a:ext uri="{FF2B5EF4-FFF2-40B4-BE49-F238E27FC236}">
                <a16:creationId xmlns:a16="http://schemas.microsoft.com/office/drawing/2014/main" id="{B23F20A3-8C33-49D8-8A48-81E492EF1AAE}"/>
              </a:ext>
            </a:extLst>
          </p:cNvPr>
          <p:cNvSpPr>
            <a:spLocks noChangeArrowheads="1"/>
          </p:cNvSpPr>
          <p:nvPr/>
        </p:nvSpPr>
        <p:spPr bwMode="auto">
          <a:xfrm>
            <a:off x="134938" y="2639244"/>
            <a:ext cx="2089150" cy="431800"/>
          </a:xfrm>
          <a:prstGeom prst="rect">
            <a:avLst/>
          </a:prstGeom>
          <a:solidFill>
            <a:srgbClr val="FFFFFF"/>
          </a:solidFill>
          <a:ln w="9525">
            <a:solidFill>
              <a:srgbClr val="3333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 name="Rectangle 7">
            <a:extLst>
              <a:ext uri="{FF2B5EF4-FFF2-40B4-BE49-F238E27FC236}">
                <a16:creationId xmlns:a16="http://schemas.microsoft.com/office/drawing/2014/main" id="{65F886C8-98E3-4CB7-9676-77427562488B}"/>
              </a:ext>
            </a:extLst>
          </p:cNvPr>
          <p:cNvSpPr>
            <a:spLocks noChangeArrowheads="1"/>
          </p:cNvSpPr>
          <p:nvPr/>
        </p:nvSpPr>
        <p:spPr bwMode="auto">
          <a:xfrm>
            <a:off x="3087688" y="2639244"/>
            <a:ext cx="1944687" cy="431800"/>
          </a:xfrm>
          <a:prstGeom prst="rect">
            <a:avLst/>
          </a:prstGeom>
          <a:solidFill>
            <a:srgbClr val="FFFFFF"/>
          </a:solidFill>
          <a:ln w="9525">
            <a:solidFill>
              <a:srgbClr val="3333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 name="Rectangle 8">
            <a:extLst>
              <a:ext uri="{FF2B5EF4-FFF2-40B4-BE49-F238E27FC236}">
                <a16:creationId xmlns:a16="http://schemas.microsoft.com/office/drawing/2014/main" id="{A03CCD3F-0A25-4EF2-85CB-B5A0148CF24B}"/>
              </a:ext>
            </a:extLst>
          </p:cNvPr>
          <p:cNvSpPr>
            <a:spLocks noChangeArrowheads="1"/>
          </p:cNvSpPr>
          <p:nvPr/>
        </p:nvSpPr>
        <p:spPr bwMode="auto">
          <a:xfrm>
            <a:off x="5822950" y="2639244"/>
            <a:ext cx="2736850" cy="431800"/>
          </a:xfrm>
          <a:prstGeom prst="rect">
            <a:avLst/>
          </a:prstGeom>
          <a:solidFill>
            <a:srgbClr val="FFFFFF"/>
          </a:solidFill>
          <a:ln w="9525">
            <a:solidFill>
              <a:srgbClr val="3333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 name="Text Box 15">
            <a:extLst>
              <a:ext uri="{FF2B5EF4-FFF2-40B4-BE49-F238E27FC236}">
                <a16:creationId xmlns:a16="http://schemas.microsoft.com/office/drawing/2014/main" id="{E54F1ED9-24F6-418F-954B-60CE86521053}"/>
              </a:ext>
            </a:extLst>
          </p:cNvPr>
          <p:cNvSpPr txBox="1">
            <a:spLocks noChangeArrowheads="1"/>
          </p:cNvSpPr>
          <p:nvPr/>
        </p:nvSpPr>
        <p:spPr bwMode="auto">
          <a:xfrm>
            <a:off x="171450" y="2686869"/>
            <a:ext cx="841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1600" b="0">
                <a:solidFill>
                  <a:srgbClr val="333399"/>
                </a:solidFill>
                <a:latin typeface="Times New Roman" pitchFamily="18" charset="0"/>
                <a:ea typeface="黑体" pitchFamily="49" charset="-122"/>
              </a:rPr>
              <a:t>1                            1000                  1501                     3000                 3501                                    4500</a:t>
            </a:r>
          </a:p>
        </p:txBody>
      </p:sp>
      <p:sp>
        <p:nvSpPr>
          <p:cNvPr id="9" name="Text Box 19">
            <a:extLst>
              <a:ext uri="{FF2B5EF4-FFF2-40B4-BE49-F238E27FC236}">
                <a16:creationId xmlns:a16="http://schemas.microsoft.com/office/drawing/2014/main" id="{6870CF5D-6295-4EFE-9B6E-0417504D0B0D}"/>
              </a:ext>
            </a:extLst>
          </p:cNvPr>
          <p:cNvSpPr txBox="1">
            <a:spLocks noChangeArrowheads="1"/>
          </p:cNvSpPr>
          <p:nvPr/>
        </p:nvSpPr>
        <p:spPr bwMode="auto">
          <a:xfrm>
            <a:off x="1358900" y="3286944"/>
            <a:ext cx="1416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1600" b="0">
                <a:solidFill>
                  <a:srgbClr val="333399"/>
                </a:solidFill>
                <a:latin typeface="Times New Roman" pitchFamily="18" charset="0"/>
                <a:ea typeface="黑体" pitchFamily="49" charset="-122"/>
              </a:rPr>
              <a:t>确认号 </a:t>
            </a:r>
            <a:r>
              <a:rPr kumimoji="0" lang="en-US" altLang="zh-CN" sz="1600" b="0">
                <a:solidFill>
                  <a:srgbClr val="333399"/>
                </a:solidFill>
                <a:latin typeface="Times New Roman" pitchFamily="18" charset="0"/>
                <a:ea typeface="黑体" pitchFamily="49" charset="-122"/>
              </a:rPr>
              <a:t>= 1001</a:t>
            </a:r>
          </a:p>
        </p:txBody>
      </p:sp>
      <p:sp>
        <p:nvSpPr>
          <p:cNvPr id="10" name="Text Box 26">
            <a:extLst>
              <a:ext uri="{FF2B5EF4-FFF2-40B4-BE49-F238E27FC236}">
                <a16:creationId xmlns:a16="http://schemas.microsoft.com/office/drawing/2014/main" id="{5AF47332-53AC-41DE-9438-B18628171200}"/>
              </a:ext>
            </a:extLst>
          </p:cNvPr>
          <p:cNvSpPr txBox="1">
            <a:spLocks noChangeArrowheads="1"/>
          </p:cNvSpPr>
          <p:nvPr/>
        </p:nvSpPr>
        <p:spPr bwMode="auto">
          <a:xfrm>
            <a:off x="2879725" y="3286944"/>
            <a:ext cx="1000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1600" b="0">
                <a:solidFill>
                  <a:srgbClr val="333399"/>
                </a:solidFill>
                <a:latin typeface="Times New Roman" pitchFamily="18" charset="0"/>
                <a:ea typeface="黑体" pitchFamily="49" charset="-122"/>
              </a:rPr>
              <a:t>L</a:t>
            </a:r>
            <a:r>
              <a:rPr kumimoji="0" lang="en-US" altLang="zh-CN" sz="1600" b="0" baseline="-25000">
                <a:solidFill>
                  <a:srgbClr val="333399"/>
                </a:solidFill>
                <a:latin typeface="Times New Roman" pitchFamily="18" charset="0"/>
                <a:ea typeface="黑体" pitchFamily="49" charset="-122"/>
              </a:rPr>
              <a:t>1</a:t>
            </a:r>
            <a:r>
              <a:rPr kumimoji="0" lang="en-US" altLang="zh-CN" sz="1600" b="0">
                <a:solidFill>
                  <a:srgbClr val="333399"/>
                </a:solidFill>
                <a:latin typeface="Times New Roman" pitchFamily="18" charset="0"/>
                <a:ea typeface="黑体" pitchFamily="49" charset="-122"/>
              </a:rPr>
              <a:t> = 1501</a:t>
            </a:r>
          </a:p>
        </p:txBody>
      </p:sp>
      <p:sp>
        <p:nvSpPr>
          <p:cNvPr id="11" name="Text Box 27">
            <a:extLst>
              <a:ext uri="{FF2B5EF4-FFF2-40B4-BE49-F238E27FC236}">
                <a16:creationId xmlns:a16="http://schemas.microsoft.com/office/drawing/2014/main" id="{C3ABD26D-1B35-41EB-94EC-D94D641C4A24}"/>
              </a:ext>
            </a:extLst>
          </p:cNvPr>
          <p:cNvSpPr txBox="1">
            <a:spLocks noChangeArrowheads="1"/>
          </p:cNvSpPr>
          <p:nvPr/>
        </p:nvSpPr>
        <p:spPr bwMode="auto">
          <a:xfrm>
            <a:off x="5614988" y="3286944"/>
            <a:ext cx="1000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1600" b="0">
                <a:solidFill>
                  <a:srgbClr val="333399"/>
                </a:solidFill>
                <a:latin typeface="Times New Roman" pitchFamily="18" charset="0"/>
                <a:ea typeface="黑体" pitchFamily="49" charset="-122"/>
              </a:rPr>
              <a:t>L</a:t>
            </a:r>
            <a:r>
              <a:rPr kumimoji="0" lang="en-US" altLang="zh-CN" sz="1600" b="0" baseline="-25000">
                <a:solidFill>
                  <a:srgbClr val="333399"/>
                </a:solidFill>
                <a:latin typeface="Times New Roman" pitchFamily="18" charset="0"/>
                <a:ea typeface="黑体" pitchFamily="49" charset="-122"/>
              </a:rPr>
              <a:t>2</a:t>
            </a:r>
            <a:r>
              <a:rPr kumimoji="0" lang="en-US" altLang="zh-CN" sz="1600" b="0">
                <a:solidFill>
                  <a:srgbClr val="333399"/>
                </a:solidFill>
                <a:latin typeface="Times New Roman" pitchFamily="18" charset="0"/>
                <a:ea typeface="黑体" pitchFamily="49" charset="-122"/>
              </a:rPr>
              <a:t> = 3501</a:t>
            </a:r>
          </a:p>
        </p:txBody>
      </p:sp>
      <p:sp>
        <p:nvSpPr>
          <p:cNvPr id="12" name="Text Box 28">
            <a:extLst>
              <a:ext uri="{FF2B5EF4-FFF2-40B4-BE49-F238E27FC236}">
                <a16:creationId xmlns:a16="http://schemas.microsoft.com/office/drawing/2014/main" id="{29111FC2-99B3-4E0F-9F94-E631A99973DD}"/>
              </a:ext>
            </a:extLst>
          </p:cNvPr>
          <p:cNvSpPr txBox="1">
            <a:spLocks noChangeArrowheads="1"/>
          </p:cNvSpPr>
          <p:nvPr/>
        </p:nvSpPr>
        <p:spPr bwMode="auto">
          <a:xfrm>
            <a:off x="4598988" y="3286944"/>
            <a:ext cx="10112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1600" b="0">
                <a:solidFill>
                  <a:srgbClr val="333399"/>
                </a:solidFill>
                <a:latin typeface="Times New Roman" pitchFamily="18" charset="0"/>
                <a:ea typeface="黑体" pitchFamily="49" charset="-122"/>
              </a:rPr>
              <a:t>R</a:t>
            </a:r>
            <a:r>
              <a:rPr kumimoji="0" lang="en-US" altLang="zh-CN" sz="1600" b="0" baseline="-25000">
                <a:solidFill>
                  <a:srgbClr val="333399"/>
                </a:solidFill>
                <a:latin typeface="Times New Roman" pitchFamily="18" charset="0"/>
                <a:ea typeface="黑体" pitchFamily="49" charset="-122"/>
              </a:rPr>
              <a:t>1</a:t>
            </a:r>
            <a:r>
              <a:rPr kumimoji="0" lang="en-US" altLang="zh-CN" sz="1600" b="0">
                <a:solidFill>
                  <a:srgbClr val="333399"/>
                </a:solidFill>
                <a:latin typeface="Times New Roman" pitchFamily="18" charset="0"/>
                <a:ea typeface="黑体" pitchFamily="49" charset="-122"/>
              </a:rPr>
              <a:t> = 3001</a:t>
            </a:r>
          </a:p>
        </p:txBody>
      </p:sp>
      <p:sp>
        <p:nvSpPr>
          <p:cNvPr id="13" name="Text Box 29">
            <a:extLst>
              <a:ext uri="{FF2B5EF4-FFF2-40B4-BE49-F238E27FC236}">
                <a16:creationId xmlns:a16="http://schemas.microsoft.com/office/drawing/2014/main" id="{D771C484-29C8-4E7D-98DC-BE9DC53A2241}"/>
              </a:ext>
            </a:extLst>
          </p:cNvPr>
          <p:cNvSpPr txBox="1">
            <a:spLocks noChangeArrowheads="1"/>
          </p:cNvSpPr>
          <p:nvPr/>
        </p:nvSpPr>
        <p:spPr bwMode="auto">
          <a:xfrm>
            <a:off x="8053388" y="3286944"/>
            <a:ext cx="10112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1600" b="0">
                <a:solidFill>
                  <a:srgbClr val="333399"/>
                </a:solidFill>
                <a:latin typeface="Times New Roman" pitchFamily="18" charset="0"/>
                <a:ea typeface="黑体" pitchFamily="49" charset="-122"/>
              </a:rPr>
              <a:t>R</a:t>
            </a:r>
            <a:r>
              <a:rPr kumimoji="0" lang="en-US" altLang="zh-CN" sz="1600" b="0" baseline="-25000">
                <a:solidFill>
                  <a:srgbClr val="333399"/>
                </a:solidFill>
                <a:latin typeface="Times New Roman" pitchFamily="18" charset="0"/>
                <a:ea typeface="黑体" pitchFamily="49" charset="-122"/>
              </a:rPr>
              <a:t>1</a:t>
            </a:r>
            <a:r>
              <a:rPr kumimoji="0" lang="en-US" altLang="zh-CN" sz="1600" b="0">
                <a:solidFill>
                  <a:srgbClr val="333399"/>
                </a:solidFill>
                <a:latin typeface="Times New Roman" pitchFamily="18" charset="0"/>
                <a:ea typeface="黑体" pitchFamily="49" charset="-122"/>
              </a:rPr>
              <a:t> = 4501</a:t>
            </a:r>
          </a:p>
        </p:txBody>
      </p:sp>
      <p:sp>
        <p:nvSpPr>
          <p:cNvPr id="14" name="Line 5">
            <a:extLst>
              <a:ext uri="{FF2B5EF4-FFF2-40B4-BE49-F238E27FC236}">
                <a16:creationId xmlns:a16="http://schemas.microsoft.com/office/drawing/2014/main" id="{E8A827FC-441A-47CB-8B6B-2C9AEE795786}"/>
              </a:ext>
            </a:extLst>
          </p:cNvPr>
          <p:cNvSpPr>
            <a:spLocks noChangeShapeType="1"/>
          </p:cNvSpPr>
          <p:nvPr/>
        </p:nvSpPr>
        <p:spPr bwMode="auto">
          <a:xfrm>
            <a:off x="134938" y="2447156"/>
            <a:ext cx="2089150" cy="0"/>
          </a:xfrm>
          <a:prstGeom prst="line">
            <a:avLst/>
          </a:prstGeom>
          <a:noFill/>
          <a:ln w="9525">
            <a:solidFill>
              <a:srgbClr val="00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5" name="Text Box 9">
            <a:extLst>
              <a:ext uri="{FF2B5EF4-FFF2-40B4-BE49-F238E27FC236}">
                <a16:creationId xmlns:a16="http://schemas.microsoft.com/office/drawing/2014/main" id="{97DDC556-5DEA-4F76-AA9E-CFB9E727B04E}"/>
              </a:ext>
            </a:extLst>
          </p:cNvPr>
          <p:cNvSpPr txBox="1">
            <a:spLocks noChangeArrowheads="1"/>
          </p:cNvSpPr>
          <p:nvPr/>
        </p:nvSpPr>
        <p:spPr bwMode="auto">
          <a:xfrm>
            <a:off x="2224088" y="2377306"/>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3600">
                <a:solidFill>
                  <a:srgbClr val="333399"/>
                </a:solidFill>
                <a:latin typeface="Times New Roman" pitchFamily="18" charset="0"/>
                <a:ea typeface="黑体" pitchFamily="49" charset="-122"/>
              </a:rPr>
              <a:t>…</a:t>
            </a:r>
          </a:p>
        </p:txBody>
      </p:sp>
      <p:sp>
        <p:nvSpPr>
          <p:cNvPr id="16" name="Text Box 10">
            <a:extLst>
              <a:ext uri="{FF2B5EF4-FFF2-40B4-BE49-F238E27FC236}">
                <a16:creationId xmlns:a16="http://schemas.microsoft.com/office/drawing/2014/main" id="{6EE393D3-76BE-4814-A540-3F56B24FF8A2}"/>
              </a:ext>
            </a:extLst>
          </p:cNvPr>
          <p:cNvSpPr txBox="1">
            <a:spLocks noChangeArrowheads="1"/>
          </p:cNvSpPr>
          <p:nvPr/>
        </p:nvSpPr>
        <p:spPr bwMode="auto">
          <a:xfrm>
            <a:off x="5032375" y="2282056"/>
            <a:ext cx="742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4400">
                <a:solidFill>
                  <a:srgbClr val="333399"/>
                </a:solidFill>
                <a:latin typeface="Times New Roman" pitchFamily="18" charset="0"/>
                <a:ea typeface="黑体" pitchFamily="49" charset="-122"/>
              </a:rPr>
              <a:t>…</a:t>
            </a:r>
          </a:p>
        </p:txBody>
      </p:sp>
      <p:sp>
        <p:nvSpPr>
          <p:cNvPr id="17" name="Line 11">
            <a:extLst>
              <a:ext uri="{FF2B5EF4-FFF2-40B4-BE49-F238E27FC236}">
                <a16:creationId xmlns:a16="http://schemas.microsoft.com/office/drawing/2014/main" id="{F3C243B9-53C3-4A1B-920C-FAEC7574BA60}"/>
              </a:ext>
            </a:extLst>
          </p:cNvPr>
          <p:cNvSpPr>
            <a:spLocks noChangeShapeType="1"/>
          </p:cNvSpPr>
          <p:nvPr/>
        </p:nvSpPr>
        <p:spPr bwMode="auto">
          <a:xfrm flipH="1">
            <a:off x="127000" y="2350319"/>
            <a:ext cx="7938" cy="265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 name="Text Box 12">
            <a:extLst>
              <a:ext uri="{FF2B5EF4-FFF2-40B4-BE49-F238E27FC236}">
                <a16:creationId xmlns:a16="http://schemas.microsoft.com/office/drawing/2014/main" id="{C00547A7-0E87-4DD0-9BEB-66B39A38E941}"/>
              </a:ext>
            </a:extLst>
          </p:cNvPr>
          <p:cNvSpPr txBox="1">
            <a:spLocks noChangeArrowheads="1"/>
          </p:cNvSpPr>
          <p:nvPr/>
        </p:nvSpPr>
        <p:spPr bwMode="auto">
          <a:xfrm>
            <a:off x="495300" y="2251894"/>
            <a:ext cx="1403350" cy="336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333399"/>
                </a:solidFill>
                <a:effectLst/>
                <a:uLnTx/>
                <a:uFillTx/>
                <a:latin typeface="Times New Roman" pitchFamily="18" charset="0"/>
                <a:ea typeface="黑体" pitchFamily="49" charset="-122"/>
              </a:rPr>
              <a:t>连续的字节流</a:t>
            </a:r>
          </a:p>
        </p:txBody>
      </p:sp>
      <p:sp>
        <p:nvSpPr>
          <p:cNvPr id="19" name="Line 13">
            <a:extLst>
              <a:ext uri="{FF2B5EF4-FFF2-40B4-BE49-F238E27FC236}">
                <a16:creationId xmlns:a16="http://schemas.microsoft.com/office/drawing/2014/main" id="{35D307CA-8BD6-4EEF-ABC9-C6D1E5CA7E68}"/>
              </a:ext>
            </a:extLst>
          </p:cNvPr>
          <p:cNvSpPr>
            <a:spLocks noChangeShapeType="1"/>
          </p:cNvSpPr>
          <p:nvPr/>
        </p:nvSpPr>
        <p:spPr bwMode="auto">
          <a:xfrm flipH="1">
            <a:off x="2216150" y="2350319"/>
            <a:ext cx="7938" cy="265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0" name="Line 14">
            <a:extLst>
              <a:ext uri="{FF2B5EF4-FFF2-40B4-BE49-F238E27FC236}">
                <a16:creationId xmlns:a16="http://schemas.microsoft.com/office/drawing/2014/main" id="{81F138D6-7A49-470A-909D-EA9AC123A89F}"/>
              </a:ext>
            </a:extLst>
          </p:cNvPr>
          <p:cNvSpPr>
            <a:spLocks noChangeShapeType="1"/>
          </p:cNvSpPr>
          <p:nvPr/>
        </p:nvSpPr>
        <p:spPr bwMode="auto">
          <a:xfrm flipV="1">
            <a:off x="2270125" y="2926581"/>
            <a:ext cx="0" cy="431800"/>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 name="Text Box 16">
            <a:extLst>
              <a:ext uri="{FF2B5EF4-FFF2-40B4-BE49-F238E27FC236}">
                <a16:creationId xmlns:a16="http://schemas.microsoft.com/office/drawing/2014/main" id="{96E1884C-AE78-43AB-96B8-01C8FDE483CC}"/>
              </a:ext>
            </a:extLst>
          </p:cNvPr>
          <p:cNvSpPr txBox="1">
            <a:spLocks noChangeArrowheads="1"/>
          </p:cNvSpPr>
          <p:nvPr/>
        </p:nvSpPr>
        <p:spPr bwMode="auto">
          <a:xfrm>
            <a:off x="942975" y="2540819"/>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b="0">
                <a:solidFill>
                  <a:srgbClr val="333399"/>
                </a:solidFill>
                <a:latin typeface="Times New Roman" pitchFamily="18" charset="0"/>
                <a:ea typeface="黑体" pitchFamily="49" charset="-122"/>
              </a:rPr>
              <a:t>…</a:t>
            </a:r>
          </a:p>
        </p:txBody>
      </p:sp>
      <p:sp>
        <p:nvSpPr>
          <p:cNvPr id="22" name="Text Box 17">
            <a:extLst>
              <a:ext uri="{FF2B5EF4-FFF2-40B4-BE49-F238E27FC236}">
                <a16:creationId xmlns:a16="http://schemas.microsoft.com/office/drawing/2014/main" id="{FB0AA976-F97E-4E93-BC63-1CCA87B67105}"/>
              </a:ext>
            </a:extLst>
          </p:cNvPr>
          <p:cNvSpPr txBox="1">
            <a:spLocks noChangeArrowheads="1"/>
          </p:cNvSpPr>
          <p:nvPr/>
        </p:nvSpPr>
        <p:spPr bwMode="auto">
          <a:xfrm>
            <a:off x="3822700" y="2540819"/>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b="0">
                <a:solidFill>
                  <a:srgbClr val="333399"/>
                </a:solidFill>
                <a:latin typeface="Times New Roman" pitchFamily="18" charset="0"/>
                <a:ea typeface="黑体" pitchFamily="49" charset="-122"/>
              </a:rPr>
              <a:t>…</a:t>
            </a:r>
          </a:p>
        </p:txBody>
      </p:sp>
      <p:sp>
        <p:nvSpPr>
          <p:cNvPr id="23" name="Text Box 18">
            <a:extLst>
              <a:ext uri="{FF2B5EF4-FFF2-40B4-BE49-F238E27FC236}">
                <a16:creationId xmlns:a16="http://schemas.microsoft.com/office/drawing/2014/main" id="{60D47A5F-EEE4-4B66-A311-25FBCE501974}"/>
              </a:ext>
            </a:extLst>
          </p:cNvPr>
          <p:cNvSpPr txBox="1">
            <a:spLocks noChangeArrowheads="1"/>
          </p:cNvSpPr>
          <p:nvPr/>
        </p:nvSpPr>
        <p:spPr bwMode="auto">
          <a:xfrm>
            <a:off x="7062788" y="2540819"/>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b="0">
                <a:solidFill>
                  <a:srgbClr val="333399"/>
                </a:solidFill>
                <a:latin typeface="Times New Roman" pitchFamily="18" charset="0"/>
                <a:ea typeface="黑体" pitchFamily="49" charset="-122"/>
              </a:rPr>
              <a:t>…</a:t>
            </a:r>
          </a:p>
        </p:txBody>
      </p:sp>
      <p:sp>
        <p:nvSpPr>
          <p:cNvPr id="24" name="Line 20">
            <a:extLst>
              <a:ext uri="{FF2B5EF4-FFF2-40B4-BE49-F238E27FC236}">
                <a16:creationId xmlns:a16="http://schemas.microsoft.com/office/drawing/2014/main" id="{DADC425A-8F09-4290-B242-704A85E824CC}"/>
              </a:ext>
            </a:extLst>
          </p:cNvPr>
          <p:cNvSpPr>
            <a:spLocks noChangeShapeType="1"/>
          </p:cNvSpPr>
          <p:nvPr/>
        </p:nvSpPr>
        <p:spPr bwMode="auto">
          <a:xfrm flipV="1">
            <a:off x="3303588" y="2926581"/>
            <a:ext cx="0" cy="431800"/>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5" name="Line 21">
            <a:extLst>
              <a:ext uri="{FF2B5EF4-FFF2-40B4-BE49-F238E27FC236}">
                <a16:creationId xmlns:a16="http://schemas.microsoft.com/office/drawing/2014/main" id="{A9CEA304-D84F-46CE-AAA3-3E68423F0F8C}"/>
              </a:ext>
            </a:extLst>
          </p:cNvPr>
          <p:cNvSpPr>
            <a:spLocks noChangeShapeType="1"/>
          </p:cNvSpPr>
          <p:nvPr/>
        </p:nvSpPr>
        <p:spPr bwMode="auto">
          <a:xfrm flipV="1">
            <a:off x="5103813" y="2926581"/>
            <a:ext cx="0" cy="431800"/>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 name="Line 22">
            <a:extLst>
              <a:ext uri="{FF2B5EF4-FFF2-40B4-BE49-F238E27FC236}">
                <a16:creationId xmlns:a16="http://schemas.microsoft.com/office/drawing/2014/main" id="{26955C2A-6264-4088-9C85-585020A2881D}"/>
              </a:ext>
            </a:extLst>
          </p:cNvPr>
          <p:cNvSpPr>
            <a:spLocks noChangeShapeType="1"/>
          </p:cNvSpPr>
          <p:nvPr/>
        </p:nvSpPr>
        <p:spPr bwMode="auto">
          <a:xfrm flipV="1">
            <a:off x="6040438" y="2926581"/>
            <a:ext cx="0" cy="431800"/>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7" name="Line 23">
            <a:extLst>
              <a:ext uri="{FF2B5EF4-FFF2-40B4-BE49-F238E27FC236}">
                <a16:creationId xmlns:a16="http://schemas.microsoft.com/office/drawing/2014/main" id="{35271F24-CF2D-4CE3-8CB9-72F725AE7CD9}"/>
              </a:ext>
            </a:extLst>
          </p:cNvPr>
          <p:cNvSpPr>
            <a:spLocks noChangeShapeType="1"/>
          </p:cNvSpPr>
          <p:nvPr/>
        </p:nvSpPr>
        <p:spPr bwMode="auto">
          <a:xfrm flipV="1">
            <a:off x="8631238" y="2926581"/>
            <a:ext cx="0" cy="431800"/>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 name="Text Box 24">
            <a:extLst>
              <a:ext uri="{FF2B5EF4-FFF2-40B4-BE49-F238E27FC236}">
                <a16:creationId xmlns:a16="http://schemas.microsoft.com/office/drawing/2014/main" id="{15DBCC57-E42B-4608-B092-F386F30C2BD0}"/>
              </a:ext>
            </a:extLst>
          </p:cNvPr>
          <p:cNvSpPr txBox="1">
            <a:spLocks noChangeArrowheads="1"/>
          </p:cNvSpPr>
          <p:nvPr/>
        </p:nvSpPr>
        <p:spPr bwMode="auto">
          <a:xfrm>
            <a:off x="3375025" y="2239194"/>
            <a:ext cx="1403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1600" b="0">
                <a:solidFill>
                  <a:srgbClr val="333399"/>
                </a:solidFill>
                <a:latin typeface="Times New Roman" pitchFamily="18" charset="0"/>
                <a:ea typeface="黑体" pitchFamily="49" charset="-122"/>
              </a:rPr>
              <a:t>第一个字节块</a:t>
            </a:r>
          </a:p>
        </p:txBody>
      </p:sp>
      <p:sp>
        <p:nvSpPr>
          <p:cNvPr id="29" name="Text Box 25">
            <a:extLst>
              <a:ext uri="{FF2B5EF4-FFF2-40B4-BE49-F238E27FC236}">
                <a16:creationId xmlns:a16="http://schemas.microsoft.com/office/drawing/2014/main" id="{721CF600-52F7-4334-8E1B-5463CC45E63A}"/>
              </a:ext>
            </a:extLst>
          </p:cNvPr>
          <p:cNvSpPr txBox="1">
            <a:spLocks noChangeArrowheads="1"/>
          </p:cNvSpPr>
          <p:nvPr/>
        </p:nvSpPr>
        <p:spPr bwMode="auto">
          <a:xfrm>
            <a:off x="6580188" y="2229669"/>
            <a:ext cx="1403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1600" b="0">
                <a:solidFill>
                  <a:srgbClr val="333399"/>
                </a:solidFill>
                <a:latin typeface="Times New Roman" pitchFamily="18" charset="0"/>
                <a:ea typeface="黑体" pitchFamily="49" charset="-122"/>
              </a:rPr>
              <a:t>第二个字节块</a:t>
            </a:r>
          </a:p>
        </p:txBody>
      </p:sp>
      <p:sp>
        <p:nvSpPr>
          <p:cNvPr id="30" name="Text Box 30">
            <a:extLst>
              <a:ext uri="{FF2B5EF4-FFF2-40B4-BE49-F238E27FC236}">
                <a16:creationId xmlns:a16="http://schemas.microsoft.com/office/drawing/2014/main" id="{2776A1CF-B3D2-460A-ABAF-7BA48947D4B0}"/>
              </a:ext>
            </a:extLst>
          </p:cNvPr>
          <p:cNvSpPr txBox="1">
            <a:spLocks noChangeArrowheads="1"/>
          </p:cNvSpPr>
          <p:nvPr/>
        </p:nvSpPr>
        <p:spPr bwMode="auto">
          <a:xfrm>
            <a:off x="358775" y="3933056"/>
            <a:ext cx="8783174" cy="2308324"/>
          </a:xfrm>
          <a:prstGeom prst="rect">
            <a:avLst/>
          </a:prstGeom>
          <a:solidFill>
            <a:srgbClr val="FFFF99"/>
          </a:solidFill>
          <a:ln w="9525">
            <a:solidFill>
              <a:srgbClr val="3333CC"/>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Char char="•"/>
              <a:tabLst/>
              <a:defRPr/>
            </a:pPr>
            <a:r>
              <a:rPr kumimoji="0" lang="en-US" altLang="zh-CN" b="0" i="0" u="none" strike="noStrike" kern="0" cap="none" spc="0" normalizeH="0" baseline="0" noProof="0" dirty="0">
                <a:ln>
                  <a:noFill/>
                </a:ln>
                <a:solidFill>
                  <a:srgbClr val="333399"/>
                </a:solidFill>
                <a:effectLst/>
                <a:uLnTx/>
                <a:uFillTx/>
                <a:latin typeface="+mj-ea"/>
                <a:ea typeface="+mj-ea"/>
              </a:rPr>
              <a:t>  </a:t>
            </a:r>
            <a:r>
              <a:rPr kumimoji="0" lang="zh-CN" altLang="en-US" b="0" i="0" u="none" strike="noStrike" kern="0" cap="none" spc="0" normalizeH="0" baseline="0" noProof="0" dirty="0">
                <a:ln>
                  <a:noFill/>
                </a:ln>
                <a:solidFill>
                  <a:srgbClr val="333399"/>
                </a:solidFill>
                <a:effectLst/>
                <a:uLnTx/>
                <a:uFillTx/>
                <a:latin typeface="+mj-ea"/>
                <a:ea typeface="+mj-ea"/>
              </a:rPr>
              <a:t>和前后字节不连续的每一个字节块都有两个边界：</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rgbClr val="333399"/>
                </a:solidFill>
                <a:effectLst/>
                <a:uLnTx/>
                <a:uFillTx/>
                <a:latin typeface="+mj-ea"/>
                <a:ea typeface="+mj-ea"/>
              </a:rPr>
              <a:t>   左边界和右边界。图中用四个指针标记这些边界。</a:t>
            </a:r>
          </a:p>
          <a:p>
            <a:pPr marL="0" marR="0" lvl="0" indent="0" defTabSz="914400" eaLnBrk="1" fontAlgn="auto" latinLnBrk="0" hangingPunct="1">
              <a:lnSpc>
                <a:spcPct val="100000"/>
              </a:lnSpc>
              <a:spcBef>
                <a:spcPts val="0"/>
              </a:spcBef>
              <a:spcAft>
                <a:spcPts val="0"/>
              </a:spcAft>
              <a:buClrTx/>
              <a:buSzTx/>
              <a:buFontTx/>
              <a:buChar char="•"/>
              <a:tabLst/>
              <a:defRPr/>
            </a:pPr>
            <a:r>
              <a:rPr kumimoji="0" lang="zh-CN" altLang="en-US" b="0" i="0" u="none" strike="noStrike" kern="0" cap="none" spc="0" normalizeH="0" baseline="0" noProof="0" dirty="0">
                <a:ln>
                  <a:noFill/>
                </a:ln>
                <a:solidFill>
                  <a:srgbClr val="333399"/>
                </a:solidFill>
                <a:effectLst/>
                <a:uLnTx/>
                <a:uFillTx/>
                <a:latin typeface="+mj-ea"/>
                <a:ea typeface="+mj-ea"/>
              </a:rPr>
              <a:t>  第一个字节块的左边界 </a:t>
            </a:r>
            <a:r>
              <a:rPr kumimoji="0" lang="en-US" altLang="zh-CN" b="0" i="0" u="none" strike="noStrike" kern="0" cap="none" spc="0" normalizeH="0" baseline="0" noProof="0" dirty="0">
                <a:ln>
                  <a:noFill/>
                </a:ln>
                <a:solidFill>
                  <a:srgbClr val="333399"/>
                </a:solidFill>
                <a:effectLst/>
                <a:uLnTx/>
                <a:uFillTx/>
                <a:latin typeface="+mj-ea"/>
                <a:ea typeface="+mj-ea"/>
              </a:rPr>
              <a:t>L</a:t>
            </a:r>
            <a:r>
              <a:rPr kumimoji="0" lang="en-US" altLang="zh-CN" b="0" i="0" u="none" strike="noStrike" kern="0" cap="none" spc="0" normalizeH="0" baseline="-25000" noProof="0" dirty="0">
                <a:ln>
                  <a:noFill/>
                </a:ln>
                <a:solidFill>
                  <a:srgbClr val="333399"/>
                </a:solidFill>
                <a:effectLst/>
                <a:uLnTx/>
                <a:uFillTx/>
                <a:latin typeface="+mj-ea"/>
                <a:ea typeface="+mj-ea"/>
              </a:rPr>
              <a:t>1</a:t>
            </a:r>
            <a:r>
              <a:rPr kumimoji="0" lang="en-US" altLang="zh-CN" b="0" i="0" u="none" strike="noStrike" kern="0" cap="none" spc="0" normalizeH="0" baseline="0" noProof="0" dirty="0">
                <a:ln>
                  <a:noFill/>
                </a:ln>
                <a:solidFill>
                  <a:srgbClr val="333399"/>
                </a:solidFill>
                <a:effectLst/>
                <a:uLnTx/>
                <a:uFillTx/>
                <a:latin typeface="+mj-ea"/>
                <a:ea typeface="+mj-ea"/>
              </a:rPr>
              <a:t> = 1501</a:t>
            </a:r>
            <a:r>
              <a:rPr kumimoji="0" lang="zh-CN" altLang="en-US" b="0" i="0" u="none" strike="noStrike" kern="0" cap="none" spc="0" normalizeH="0" baseline="0" noProof="0" dirty="0">
                <a:ln>
                  <a:noFill/>
                </a:ln>
                <a:solidFill>
                  <a:srgbClr val="333399"/>
                </a:solidFill>
                <a:effectLst/>
                <a:uLnTx/>
                <a:uFillTx/>
                <a:latin typeface="+mj-ea"/>
                <a:ea typeface="+mj-ea"/>
              </a:rPr>
              <a:t>，但右边界 </a:t>
            </a:r>
            <a:r>
              <a:rPr kumimoji="0" lang="en-US" altLang="zh-CN" b="0" i="0" u="none" strike="noStrike" kern="0" cap="none" spc="0" normalizeH="0" baseline="0" noProof="0" dirty="0">
                <a:ln>
                  <a:noFill/>
                </a:ln>
                <a:solidFill>
                  <a:srgbClr val="333399"/>
                </a:solidFill>
                <a:effectLst/>
                <a:uLnTx/>
                <a:uFillTx/>
                <a:latin typeface="+mj-ea"/>
                <a:ea typeface="+mj-ea"/>
              </a:rPr>
              <a:t>R</a:t>
            </a:r>
            <a:r>
              <a:rPr kumimoji="0" lang="en-US" altLang="zh-CN" b="0" i="0" u="none" strike="noStrike" kern="0" cap="none" spc="0" normalizeH="0" baseline="-25000" noProof="0" dirty="0">
                <a:ln>
                  <a:noFill/>
                </a:ln>
                <a:solidFill>
                  <a:srgbClr val="333399"/>
                </a:solidFill>
                <a:effectLst/>
                <a:uLnTx/>
                <a:uFillTx/>
                <a:latin typeface="+mj-ea"/>
                <a:ea typeface="+mj-ea"/>
              </a:rPr>
              <a:t>1</a:t>
            </a:r>
            <a:r>
              <a:rPr kumimoji="0" lang="en-US" altLang="zh-CN" b="0" i="0" u="none" strike="noStrike" kern="0" cap="none" spc="0" normalizeH="0" baseline="0" noProof="0" dirty="0">
                <a:ln>
                  <a:noFill/>
                </a:ln>
                <a:solidFill>
                  <a:srgbClr val="333399"/>
                </a:solidFill>
                <a:effectLst/>
                <a:uLnTx/>
                <a:uFillTx/>
                <a:latin typeface="+mj-ea"/>
                <a:ea typeface="+mj-ea"/>
              </a:rPr>
              <a:t> = 3001</a:t>
            </a:r>
            <a:r>
              <a:rPr kumimoji="0" lang="zh-CN" altLang="en-US" b="0" i="0" u="none" strike="noStrike" kern="0" cap="none" spc="0" normalizeH="0" baseline="0" noProof="0" dirty="0">
                <a:ln>
                  <a:noFill/>
                </a:ln>
                <a:solidFill>
                  <a:srgbClr val="333399"/>
                </a:solidFill>
                <a:effectLst/>
                <a:uLnTx/>
                <a:uFillTx/>
                <a:latin typeface="+mj-ea"/>
                <a:ea typeface="+mj-ea"/>
              </a:rPr>
              <a:t>。</a:t>
            </a:r>
          </a:p>
          <a:p>
            <a:pPr marL="0" marR="0" lvl="0" indent="0" defTabSz="914400" eaLnBrk="1" fontAlgn="auto" latinLnBrk="0" hangingPunct="1">
              <a:lnSpc>
                <a:spcPct val="100000"/>
              </a:lnSpc>
              <a:spcBef>
                <a:spcPts val="0"/>
              </a:spcBef>
              <a:spcAft>
                <a:spcPts val="0"/>
              </a:spcAft>
              <a:buClrTx/>
              <a:buSzTx/>
              <a:buFontTx/>
              <a:buChar char="•"/>
              <a:tabLst/>
              <a:defRPr/>
            </a:pPr>
            <a:r>
              <a:rPr kumimoji="0" lang="zh-CN" altLang="en-US" b="0" i="0" u="none" strike="noStrike" kern="0" cap="none" spc="0" normalizeH="0" baseline="0" noProof="0" dirty="0">
                <a:ln>
                  <a:noFill/>
                </a:ln>
                <a:solidFill>
                  <a:srgbClr val="333399"/>
                </a:solidFill>
                <a:effectLst/>
                <a:uLnTx/>
                <a:uFillTx/>
                <a:latin typeface="+mj-ea"/>
                <a:ea typeface="+mj-ea"/>
              </a:rPr>
              <a:t>  左边界指出字节块的第一个字节的序号，但右边界减 </a:t>
            </a:r>
            <a:r>
              <a:rPr kumimoji="0" lang="en-US" altLang="zh-CN" b="0" i="0" u="none" strike="noStrike" kern="0" cap="none" spc="0" normalizeH="0" baseline="0" noProof="0" dirty="0">
                <a:ln>
                  <a:noFill/>
                </a:ln>
                <a:solidFill>
                  <a:srgbClr val="333399"/>
                </a:solidFill>
                <a:effectLst/>
                <a:uLnTx/>
                <a:uFillTx/>
                <a:latin typeface="+mj-ea"/>
                <a:ea typeface="+mj-ea"/>
              </a:rPr>
              <a:t>1 </a:t>
            </a:r>
            <a:r>
              <a:rPr kumimoji="0" lang="zh-CN" altLang="en-US" b="0" i="0" u="none" strike="noStrike" kern="0" cap="none" spc="0" normalizeH="0" baseline="0" noProof="0" dirty="0">
                <a:ln>
                  <a:noFill/>
                </a:ln>
                <a:solidFill>
                  <a:srgbClr val="333399"/>
                </a:solidFill>
                <a:effectLst/>
                <a:uLnTx/>
                <a:uFillTx/>
                <a:latin typeface="+mj-ea"/>
                <a:ea typeface="+mj-ea"/>
              </a:rPr>
              <a:t>才是</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rgbClr val="333399"/>
                </a:solidFill>
                <a:effectLst/>
                <a:uLnTx/>
                <a:uFillTx/>
                <a:latin typeface="+mj-ea"/>
                <a:ea typeface="+mj-ea"/>
              </a:rPr>
              <a:t>    字节块中的最后一个序号。</a:t>
            </a:r>
          </a:p>
          <a:p>
            <a:pPr marL="0" marR="0" lvl="0" indent="0" defTabSz="914400" eaLnBrk="1" fontAlgn="auto" latinLnBrk="0" hangingPunct="1">
              <a:lnSpc>
                <a:spcPct val="100000"/>
              </a:lnSpc>
              <a:spcBef>
                <a:spcPts val="0"/>
              </a:spcBef>
              <a:spcAft>
                <a:spcPts val="0"/>
              </a:spcAft>
              <a:buClrTx/>
              <a:buSzTx/>
              <a:buFontTx/>
              <a:buChar char="•"/>
              <a:tabLst/>
              <a:defRPr/>
            </a:pPr>
            <a:r>
              <a:rPr kumimoji="0" lang="zh-CN" altLang="en-US" b="0" i="0" u="none" strike="noStrike" kern="0" cap="none" spc="0" normalizeH="0" baseline="0" noProof="0" dirty="0">
                <a:ln>
                  <a:noFill/>
                </a:ln>
                <a:solidFill>
                  <a:srgbClr val="333399"/>
                </a:solidFill>
                <a:effectLst/>
                <a:uLnTx/>
                <a:uFillTx/>
                <a:latin typeface="+mj-ea"/>
                <a:ea typeface="+mj-ea"/>
              </a:rPr>
              <a:t>  第二个字节块的左边界 </a:t>
            </a:r>
            <a:r>
              <a:rPr kumimoji="0" lang="en-US" altLang="zh-CN" b="0" i="0" u="none" strike="noStrike" kern="0" cap="none" spc="0" normalizeH="0" baseline="0" noProof="0" dirty="0">
                <a:ln>
                  <a:noFill/>
                </a:ln>
                <a:solidFill>
                  <a:srgbClr val="333399"/>
                </a:solidFill>
                <a:effectLst/>
                <a:uLnTx/>
                <a:uFillTx/>
                <a:latin typeface="+mj-ea"/>
                <a:ea typeface="+mj-ea"/>
              </a:rPr>
              <a:t>L</a:t>
            </a:r>
            <a:r>
              <a:rPr kumimoji="0" lang="en-US" altLang="zh-CN" b="0" i="0" u="none" strike="noStrike" kern="0" cap="none" spc="0" normalizeH="0" baseline="-25000" noProof="0" dirty="0">
                <a:ln>
                  <a:noFill/>
                </a:ln>
                <a:solidFill>
                  <a:srgbClr val="333399"/>
                </a:solidFill>
                <a:effectLst/>
                <a:uLnTx/>
                <a:uFillTx/>
                <a:latin typeface="+mj-ea"/>
                <a:ea typeface="+mj-ea"/>
              </a:rPr>
              <a:t>2</a:t>
            </a:r>
            <a:r>
              <a:rPr kumimoji="0" lang="en-US" altLang="zh-CN" b="0" i="0" u="none" strike="noStrike" kern="0" cap="none" spc="0" normalizeH="0" baseline="0" noProof="0" dirty="0">
                <a:ln>
                  <a:noFill/>
                </a:ln>
                <a:solidFill>
                  <a:srgbClr val="333399"/>
                </a:solidFill>
                <a:effectLst/>
                <a:uLnTx/>
                <a:uFillTx/>
                <a:latin typeface="+mj-ea"/>
                <a:ea typeface="+mj-ea"/>
              </a:rPr>
              <a:t> = 3501</a:t>
            </a:r>
            <a:r>
              <a:rPr kumimoji="0" lang="zh-CN" altLang="en-US" b="0" i="0" u="none" strike="noStrike" kern="0" cap="none" spc="0" normalizeH="0" baseline="0" noProof="0" dirty="0">
                <a:ln>
                  <a:noFill/>
                </a:ln>
                <a:solidFill>
                  <a:srgbClr val="333399"/>
                </a:solidFill>
                <a:effectLst/>
                <a:uLnTx/>
                <a:uFillTx/>
                <a:latin typeface="+mj-ea"/>
                <a:ea typeface="+mj-ea"/>
              </a:rPr>
              <a:t>，而右边界 </a:t>
            </a:r>
            <a:r>
              <a:rPr kumimoji="0" lang="en-US" altLang="zh-CN" b="0" i="0" u="none" strike="noStrike" kern="0" cap="none" spc="0" normalizeH="0" baseline="0" noProof="0" dirty="0">
                <a:ln>
                  <a:noFill/>
                </a:ln>
                <a:solidFill>
                  <a:srgbClr val="333399"/>
                </a:solidFill>
                <a:effectLst/>
                <a:uLnTx/>
                <a:uFillTx/>
                <a:latin typeface="+mj-ea"/>
                <a:ea typeface="+mj-ea"/>
              </a:rPr>
              <a:t>R</a:t>
            </a:r>
            <a:r>
              <a:rPr kumimoji="0" lang="en-US" altLang="zh-CN" b="0" i="0" u="none" strike="noStrike" kern="0" cap="none" spc="0" normalizeH="0" baseline="-25000" noProof="0" dirty="0">
                <a:ln>
                  <a:noFill/>
                </a:ln>
                <a:solidFill>
                  <a:srgbClr val="333399"/>
                </a:solidFill>
                <a:effectLst/>
                <a:uLnTx/>
                <a:uFillTx/>
                <a:latin typeface="+mj-ea"/>
                <a:ea typeface="+mj-ea"/>
              </a:rPr>
              <a:t>2</a:t>
            </a:r>
            <a:r>
              <a:rPr kumimoji="0" lang="en-US" altLang="zh-CN" b="0" i="0" u="none" strike="noStrike" kern="0" cap="none" spc="0" normalizeH="0" baseline="0" noProof="0" dirty="0">
                <a:ln>
                  <a:noFill/>
                </a:ln>
                <a:solidFill>
                  <a:srgbClr val="333399"/>
                </a:solidFill>
                <a:effectLst/>
                <a:uLnTx/>
                <a:uFillTx/>
                <a:latin typeface="+mj-ea"/>
                <a:ea typeface="+mj-ea"/>
              </a:rPr>
              <a:t> = 4501</a:t>
            </a:r>
            <a:r>
              <a:rPr kumimoji="0" lang="zh-CN" altLang="en-US" b="0" i="0" u="none" strike="noStrike" kern="0" cap="none" spc="0" normalizeH="0" baseline="0" noProof="0" dirty="0">
                <a:ln>
                  <a:noFill/>
                </a:ln>
                <a:solidFill>
                  <a:srgbClr val="333399"/>
                </a:solidFill>
                <a:effectLst/>
                <a:uLnTx/>
                <a:uFillTx/>
                <a:latin typeface="+mj-ea"/>
                <a:ea typeface="+mj-ea"/>
              </a:rPr>
              <a:t>。 </a:t>
            </a:r>
          </a:p>
        </p:txBody>
      </p:sp>
    </p:spTree>
    <p:extLst>
      <p:ext uri="{BB962C8B-B14F-4D97-AF65-F5344CB8AC3E}">
        <p14:creationId xmlns:p14="http://schemas.microsoft.com/office/powerpoint/2010/main" val="3626910830"/>
      </p:ext>
    </p:extLst>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197BCC-F2FD-4658-AB30-2A39308B5CB2}"/>
              </a:ext>
            </a:extLst>
          </p:cNvPr>
          <p:cNvSpPr/>
          <p:nvPr/>
        </p:nvSpPr>
        <p:spPr>
          <a:xfrm>
            <a:off x="971600" y="1196752"/>
            <a:ext cx="3236784"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333399"/>
                </a:solidFill>
                <a:effectLst/>
                <a:uLnTx/>
                <a:uFillTx/>
                <a:latin typeface="+mj-ea"/>
                <a:ea typeface="+mj-ea"/>
                <a:cs typeface="+mj-cs"/>
              </a:rPr>
              <a:t>RFC 2018 </a:t>
            </a:r>
            <a:r>
              <a:rPr kumimoji="0" lang="zh-CN" altLang="en-US" sz="2800" b="0" i="0" u="none" strike="noStrike" kern="0" cap="none" spc="0" normalizeH="0" baseline="0" noProof="0" dirty="0">
                <a:ln>
                  <a:noFill/>
                </a:ln>
                <a:solidFill>
                  <a:srgbClr val="333399"/>
                </a:solidFill>
                <a:effectLst/>
                <a:uLnTx/>
                <a:uFillTx/>
                <a:latin typeface="+mj-ea"/>
                <a:ea typeface="+mj-ea"/>
                <a:cs typeface="+mj-cs"/>
              </a:rPr>
              <a:t>的规定：</a:t>
            </a:r>
            <a:endParaRPr kumimoji="0" lang="zh-CN" altLang="en-US" sz="2800" b="0" i="0" u="none" strike="noStrike" kern="0" cap="none" spc="0" normalizeH="0" baseline="0" noProof="0" dirty="0">
              <a:ln>
                <a:noFill/>
              </a:ln>
              <a:solidFill>
                <a:sysClr val="windowText" lastClr="000000"/>
              </a:solidFill>
              <a:effectLst/>
              <a:uLnTx/>
              <a:uFillTx/>
              <a:latin typeface="+mj-ea"/>
              <a:ea typeface="+mj-ea"/>
            </a:endParaRPr>
          </a:p>
        </p:txBody>
      </p:sp>
      <p:sp>
        <p:nvSpPr>
          <p:cNvPr id="5" name="Rectangle 3">
            <a:extLst>
              <a:ext uri="{FF2B5EF4-FFF2-40B4-BE49-F238E27FC236}">
                <a16:creationId xmlns:a16="http://schemas.microsoft.com/office/drawing/2014/main" id="{9F1DBD5C-A3D0-4328-9CB2-32248AE72FC8}"/>
              </a:ext>
            </a:extLst>
          </p:cNvPr>
          <p:cNvSpPr txBox="1">
            <a:spLocks noChangeArrowheads="1"/>
          </p:cNvSpPr>
          <p:nvPr/>
        </p:nvSpPr>
        <p:spPr bwMode="auto">
          <a:xfrm>
            <a:off x="685800" y="1916832"/>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如果要使用选择确认，那么在建立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TCP </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连接时，就要在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TCP </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首部的选项中加上“允许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SACK”</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的选项，而双方必须都事先商定好。</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如果使用选择确认，那么原来首部中的“确认号”字段的用法仍然不变，只是以后在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TCP </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报文段的首部中都增加了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SACK </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选项，以便报告收到的不连续的字节块的边界。</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由于首部选项的长度最多只有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40 </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字节，而指明一个边界就要用掉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4 </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字节，因此在选项中最多只能指明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4 </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个字节块的边界信息。</a:t>
            </a:r>
          </a:p>
        </p:txBody>
      </p:sp>
    </p:spTree>
    <p:extLst>
      <p:ext uri="{BB962C8B-B14F-4D97-AF65-F5344CB8AC3E}">
        <p14:creationId xmlns:p14="http://schemas.microsoft.com/office/powerpoint/2010/main" val="3376707602"/>
      </p:ext>
    </p:extLst>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B3813-0ED8-42A5-A16E-6F6F985368EC}"/>
              </a:ext>
            </a:extLst>
          </p:cNvPr>
          <p:cNvSpPr>
            <a:spLocks noGrp="1"/>
          </p:cNvSpPr>
          <p:nvPr>
            <p:ph type="title"/>
          </p:nvPr>
        </p:nvSpPr>
        <p:spPr/>
        <p:txBody>
          <a:bodyPr/>
          <a:lstStyle/>
          <a:p>
            <a:r>
              <a:rPr lang="en-US" altLang="zh-CN" dirty="0"/>
              <a:t>6.6 TCP </a:t>
            </a:r>
            <a:r>
              <a:rPr lang="zh-CN" altLang="en-US" dirty="0"/>
              <a:t>流量控制</a:t>
            </a:r>
          </a:p>
        </p:txBody>
      </p:sp>
      <p:sp>
        <p:nvSpPr>
          <p:cNvPr id="4" name="Rectangle 3">
            <a:extLst>
              <a:ext uri="{FF2B5EF4-FFF2-40B4-BE49-F238E27FC236}">
                <a16:creationId xmlns:a16="http://schemas.microsoft.com/office/drawing/2014/main" id="{2D4C901D-4FCD-4531-B17F-C31EF85A3587}"/>
              </a:ext>
            </a:extLst>
          </p:cNvPr>
          <p:cNvSpPr txBox="1">
            <a:spLocks noChangeArrowheads="1"/>
          </p:cNvSpPr>
          <p:nvPr/>
        </p:nvSpPr>
        <p:spPr bwMode="auto">
          <a:xfrm>
            <a:off x="755576" y="1844824"/>
            <a:ext cx="7772400" cy="3826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0" i="0" u="none" strike="noStrike" kern="0" cap="none" spc="0" normalizeH="0" baseline="0" noProof="0">
                <a:ln>
                  <a:noFill/>
                </a:ln>
                <a:solidFill>
                  <a:srgbClr val="333399"/>
                </a:solidFill>
                <a:effectLst/>
                <a:uLnTx/>
                <a:uFillTx/>
                <a:latin typeface="+mn-ea"/>
                <a:cs typeface="+mn-cs"/>
              </a:rPr>
              <a:t>一般说来，我们总是希望数据传输得更快一些。但如果发送方把数据发送得过快，接收方就可能来不及接收，这就会造成数据的丢失。</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0" i="0" u="none" strike="noStrike" kern="0" cap="none" spc="0" normalizeH="0" baseline="0" noProof="0">
                <a:ln>
                  <a:noFill/>
                </a:ln>
                <a:solidFill>
                  <a:srgbClr val="FF0000"/>
                </a:solidFill>
                <a:effectLst/>
                <a:uLnTx/>
                <a:uFillTx/>
                <a:latin typeface="+mn-ea"/>
                <a:cs typeface="+mn-cs"/>
              </a:rPr>
              <a:t>流量控制</a:t>
            </a:r>
            <a:r>
              <a:rPr kumimoji="0" lang="en-US" altLang="zh-CN" sz="2800" b="0" i="0" u="none" strike="noStrike" kern="0" cap="none" spc="0" normalizeH="0" baseline="0" noProof="0">
                <a:ln>
                  <a:noFill/>
                </a:ln>
                <a:solidFill>
                  <a:srgbClr val="333399"/>
                </a:solidFill>
                <a:effectLst/>
                <a:uLnTx/>
                <a:uFillTx/>
                <a:latin typeface="+mn-ea"/>
                <a:cs typeface="+mn-cs"/>
              </a:rPr>
              <a:t>(flow control)</a:t>
            </a:r>
            <a:r>
              <a:rPr kumimoji="0" lang="zh-CN" altLang="en-US" sz="2800" b="0" i="0" u="none" strike="noStrike" kern="0" cap="none" spc="0" normalizeH="0" baseline="0" noProof="0">
                <a:ln>
                  <a:noFill/>
                </a:ln>
                <a:solidFill>
                  <a:srgbClr val="333399"/>
                </a:solidFill>
                <a:effectLst/>
                <a:uLnTx/>
                <a:uFillTx/>
                <a:latin typeface="+mn-ea"/>
                <a:cs typeface="+mn-cs"/>
              </a:rPr>
              <a:t>就是让发送方的发送速率不要太快，既要让接收方来得及接收，也不要使网络发生拥塞。</a:t>
            </a:r>
          </a:p>
          <a:p>
            <a:pPr marL="342900" marR="0" lvl="0" indent="-342900" algn="l" defTabSz="914400" rtl="0" eaLnBrk="1" fontAlgn="base" latinLnBrk="0" hangingPunct="1">
              <a:lnSpc>
                <a:spcPct val="100000"/>
              </a:lnSpc>
              <a:spcBef>
                <a:spcPct val="20000"/>
              </a:spcBef>
              <a:spcAft>
                <a:spcPct val="10000"/>
              </a:spcAft>
              <a:buClr>
                <a:srgbClr val="3333CC"/>
              </a:buClr>
              <a:buSzPct val="60000"/>
              <a:buFont typeface="Wingdings" pitchFamily="2" charset="2"/>
              <a:buChar char="n"/>
              <a:tabLst/>
              <a:defRPr/>
            </a:pPr>
            <a:r>
              <a:rPr kumimoji="0" lang="zh-CN" altLang="en-US" sz="2800" b="0" i="0" u="none" strike="noStrike" kern="0" cap="none" spc="0" normalizeH="0" baseline="0" noProof="0">
                <a:ln>
                  <a:noFill/>
                </a:ln>
                <a:solidFill>
                  <a:srgbClr val="333399"/>
                </a:solidFill>
                <a:effectLst/>
                <a:uLnTx/>
                <a:uFillTx/>
                <a:latin typeface="+mn-ea"/>
                <a:cs typeface="+mn-cs"/>
              </a:rPr>
              <a:t>利用滑动窗口机制可以很方便地在 </a:t>
            </a:r>
            <a:r>
              <a:rPr kumimoji="0" lang="en-US" altLang="zh-CN" sz="2800" b="0" i="0" u="none" strike="noStrike" kern="0" cap="none" spc="0" normalizeH="0" baseline="0" noProof="0">
                <a:ln>
                  <a:noFill/>
                </a:ln>
                <a:solidFill>
                  <a:srgbClr val="333399"/>
                </a:solidFill>
                <a:effectLst/>
                <a:uLnTx/>
                <a:uFillTx/>
                <a:latin typeface="+mn-ea"/>
                <a:cs typeface="+mn-cs"/>
              </a:rPr>
              <a:t>TCP </a:t>
            </a:r>
            <a:r>
              <a:rPr kumimoji="0" lang="zh-CN" altLang="en-US" sz="2800" b="0" i="0" u="none" strike="noStrike" kern="0" cap="none" spc="0" normalizeH="0" baseline="0" noProof="0">
                <a:ln>
                  <a:noFill/>
                </a:ln>
                <a:solidFill>
                  <a:srgbClr val="333399"/>
                </a:solidFill>
                <a:effectLst/>
                <a:uLnTx/>
                <a:uFillTx/>
                <a:latin typeface="+mn-ea"/>
                <a:cs typeface="+mn-cs"/>
              </a:rPr>
              <a:t>连接上实现流量控制。 </a:t>
            </a:r>
            <a:endParaRPr kumimoji="0" lang="zh-CN" altLang="en-US" sz="2800" b="0" i="0" u="none" strike="noStrike" kern="0" cap="none" spc="0" normalizeH="0" baseline="0" noProof="0" dirty="0">
              <a:ln>
                <a:noFill/>
              </a:ln>
              <a:solidFill>
                <a:srgbClr val="333399"/>
              </a:solidFill>
              <a:effectLst/>
              <a:uLnTx/>
              <a:uFillTx/>
              <a:latin typeface="+mn-ea"/>
              <a:cs typeface="+mn-cs"/>
            </a:endParaRPr>
          </a:p>
        </p:txBody>
      </p:sp>
      <p:sp>
        <p:nvSpPr>
          <p:cNvPr id="5" name="矩形 4">
            <a:extLst>
              <a:ext uri="{FF2B5EF4-FFF2-40B4-BE49-F238E27FC236}">
                <a16:creationId xmlns:a16="http://schemas.microsoft.com/office/drawing/2014/main" id="{71AA02B7-08D9-492C-AC6F-39E3BF67C345}"/>
              </a:ext>
            </a:extLst>
          </p:cNvPr>
          <p:cNvSpPr/>
          <p:nvPr/>
        </p:nvSpPr>
        <p:spPr>
          <a:xfrm>
            <a:off x="971550" y="1222047"/>
            <a:ext cx="6408762"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333399"/>
                </a:solidFill>
                <a:effectLst/>
                <a:uLnTx/>
                <a:uFillTx/>
                <a:latin typeface="+mn-ea"/>
                <a:ea typeface="+mn-ea"/>
                <a:cs typeface="+mj-cs"/>
              </a:rPr>
              <a:t>1. </a:t>
            </a:r>
            <a:r>
              <a:rPr kumimoji="0" lang="zh-CN" altLang="en-US" sz="2800" b="0" i="0" u="none" strike="noStrike" kern="0" cap="none" spc="0" normalizeH="0" baseline="0" noProof="0" dirty="0">
                <a:ln>
                  <a:noFill/>
                </a:ln>
                <a:solidFill>
                  <a:srgbClr val="333399"/>
                </a:solidFill>
                <a:effectLst/>
                <a:uLnTx/>
                <a:uFillTx/>
                <a:latin typeface="+mn-ea"/>
                <a:ea typeface="+mn-ea"/>
                <a:cs typeface="+mj-cs"/>
              </a:rPr>
              <a:t>利用滑动窗口实现流量控制</a:t>
            </a:r>
            <a:endParaRPr kumimoji="0" lang="zh-CN" altLang="en-US" sz="2800" b="0" i="0" u="none" strike="noStrike" kern="0" cap="none" spc="0" normalizeH="0" baseline="0" noProof="0" dirty="0">
              <a:ln>
                <a:noFill/>
              </a:ln>
              <a:solidFill>
                <a:sysClr val="windowText" lastClr="000000"/>
              </a:solidFill>
              <a:effectLst/>
              <a:uLnTx/>
              <a:uFillTx/>
              <a:latin typeface="+mn-ea"/>
              <a:ea typeface="+mn-ea"/>
            </a:endParaRPr>
          </a:p>
        </p:txBody>
      </p:sp>
    </p:spTree>
    <p:extLst>
      <p:ext uri="{BB962C8B-B14F-4D97-AF65-F5344CB8AC3E}">
        <p14:creationId xmlns:p14="http://schemas.microsoft.com/office/powerpoint/2010/main" val="463396410"/>
      </p:ext>
    </p:extLst>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a:extLst>
              <a:ext uri="{FF2B5EF4-FFF2-40B4-BE49-F238E27FC236}">
                <a16:creationId xmlns:a16="http://schemas.microsoft.com/office/drawing/2014/main" id="{F6393FA3-89DC-43D5-85FB-EBCB00970BBA}"/>
              </a:ext>
            </a:extLst>
          </p:cNvPr>
          <p:cNvSpPr>
            <a:spLocks noChangeShapeType="1"/>
          </p:cNvSpPr>
          <p:nvPr/>
        </p:nvSpPr>
        <p:spPr bwMode="auto">
          <a:xfrm>
            <a:off x="3411538" y="2203698"/>
            <a:ext cx="0" cy="4132262"/>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 name="Line 5">
            <a:extLst>
              <a:ext uri="{FF2B5EF4-FFF2-40B4-BE49-F238E27FC236}">
                <a16:creationId xmlns:a16="http://schemas.microsoft.com/office/drawing/2014/main" id="{BF16F458-5784-4F9D-90EB-F39DCC17964A}"/>
              </a:ext>
            </a:extLst>
          </p:cNvPr>
          <p:cNvSpPr>
            <a:spLocks noChangeShapeType="1"/>
          </p:cNvSpPr>
          <p:nvPr/>
        </p:nvSpPr>
        <p:spPr bwMode="auto">
          <a:xfrm>
            <a:off x="209550" y="2362448"/>
            <a:ext cx="3190875" cy="0"/>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 name="Rectangle 6">
            <a:extLst>
              <a:ext uri="{FF2B5EF4-FFF2-40B4-BE49-F238E27FC236}">
                <a16:creationId xmlns:a16="http://schemas.microsoft.com/office/drawing/2014/main" id="{A34AD3A2-66FC-44C5-954A-BDA2164CED19}"/>
              </a:ext>
            </a:extLst>
          </p:cNvPr>
          <p:cNvSpPr>
            <a:spLocks noChangeArrowheads="1"/>
          </p:cNvSpPr>
          <p:nvPr/>
        </p:nvSpPr>
        <p:spPr bwMode="auto">
          <a:xfrm>
            <a:off x="731838" y="2040185"/>
            <a:ext cx="15922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seq = 1, DATA</a:t>
            </a:r>
          </a:p>
        </p:txBody>
      </p:sp>
      <p:sp>
        <p:nvSpPr>
          <p:cNvPr id="7" name="Line 7">
            <a:extLst>
              <a:ext uri="{FF2B5EF4-FFF2-40B4-BE49-F238E27FC236}">
                <a16:creationId xmlns:a16="http://schemas.microsoft.com/office/drawing/2014/main" id="{2414EFC2-70A1-48DA-8130-F3E362618C69}"/>
              </a:ext>
            </a:extLst>
          </p:cNvPr>
          <p:cNvSpPr>
            <a:spLocks noChangeShapeType="1"/>
          </p:cNvSpPr>
          <p:nvPr/>
        </p:nvSpPr>
        <p:spPr bwMode="auto">
          <a:xfrm>
            <a:off x="211138" y="4913560"/>
            <a:ext cx="3186112" cy="0"/>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 name="Rectangle 8">
            <a:extLst>
              <a:ext uri="{FF2B5EF4-FFF2-40B4-BE49-F238E27FC236}">
                <a16:creationId xmlns:a16="http://schemas.microsoft.com/office/drawing/2014/main" id="{BE0B14AB-8442-4CF7-9F98-58960C40203D}"/>
              </a:ext>
            </a:extLst>
          </p:cNvPr>
          <p:cNvSpPr>
            <a:spLocks noChangeArrowheads="1"/>
          </p:cNvSpPr>
          <p:nvPr/>
        </p:nvSpPr>
        <p:spPr bwMode="auto">
          <a:xfrm>
            <a:off x="731838" y="4567485"/>
            <a:ext cx="18208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seq = 201, DATA</a:t>
            </a:r>
          </a:p>
        </p:txBody>
      </p:sp>
      <p:sp>
        <p:nvSpPr>
          <p:cNvPr id="9" name="Line 9">
            <a:extLst>
              <a:ext uri="{FF2B5EF4-FFF2-40B4-BE49-F238E27FC236}">
                <a16:creationId xmlns:a16="http://schemas.microsoft.com/office/drawing/2014/main" id="{B1821F60-131F-4EFF-835C-6AA04746075B}"/>
              </a:ext>
            </a:extLst>
          </p:cNvPr>
          <p:cNvSpPr>
            <a:spLocks noChangeShapeType="1"/>
          </p:cNvSpPr>
          <p:nvPr/>
        </p:nvSpPr>
        <p:spPr bwMode="auto">
          <a:xfrm>
            <a:off x="212725" y="4494460"/>
            <a:ext cx="3182938" cy="0"/>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0" name="Rectangle 10">
            <a:extLst>
              <a:ext uri="{FF2B5EF4-FFF2-40B4-BE49-F238E27FC236}">
                <a16:creationId xmlns:a16="http://schemas.microsoft.com/office/drawing/2014/main" id="{016844F7-B9D6-45D5-9D6C-100D60E73C39}"/>
              </a:ext>
            </a:extLst>
          </p:cNvPr>
          <p:cNvSpPr>
            <a:spLocks noChangeArrowheads="1"/>
          </p:cNvSpPr>
          <p:nvPr/>
        </p:nvSpPr>
        <p:spPr bwMode="auto">
          <a:xfrm>
            <a:off x="731838" y="4149973"/>
            <a:ext cx="182086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seq = 401, DATA</a:t>
            </a:r>
          </a:p>
        </p:txBody>
      </p:sp>
      <p:sp>
        <p:nvSpPr>
          <p:cNvPr id="11" name="Line 11">
            <a:extLst>
              <a:ext uri="{FF2B5EF4-FFF2-40B4-BE49-F238E27FC236}">
                <a16:creationId xmlns:a16="http://schemas.microsoft.com/office/drawing/2014/main" id="{B4F10DFE-5F21-4BE5-ACF1-64585B2EEA6B}"/>
              </a:ext>
            </a:extLst>
          </p:cNvPr>
          <p:cNvSpPr>
            <a:spLocks noChangeShapeType="1"/>
          </p:cNvSpPr>
          <p:nvPr/>
        </p:nvSpPr>
        <p:spPr bwMode="auto">
          <a:xfrm>
            <a:off x="206375" y="4059485"/>
            <a:ext cx="3195638" cy="0"/>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2" name="Rectangle 12">
            <a:extLst>
              <a:ext uri="{FF2B5EF4-FFF2-40B4-BE49-F238E27FC236}">
                <a16:creationId xmlns:a16="http://schemas.microsoft.com/office/drawing/2014/main" id="{E35DDBFE-99A9-4853-B89F-D78EFAD87796}"/>
              </a:ext>
            </a:extLst>
          </p:cNvPr>
          <p:cNvSpPr>
            <a:spLocks noChangeArrowheads="1"/>
          </p:cNvSpPr>
          <p:nvPr/>
        </p:nvSpPr>
        <p:spPr bwMode="auto">
          <a:xfrm>
            <a:off x="731838" y="3705473"/>
            <a:ext cx="182086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seq = 301, DATA</a:t>
            </a:r>
          </a:p>
        </p:txBody>
      </p:sp>
      <p:sp>
        <p:nvSpPr>
          <p:cNvPr id="13" name="Line 13">
            <a:extLst>
              <a:ext uri="{FF2B5EF4-FFF2-40B4-BE49-F238E27FC236}">
                <a16:creationId xmlns:a16="http://schemas.microsoft.com/office/drawing/2014/main" id="{07E192B4-7E1F-47B6-9A34-42730577F49B}"/>
              </a:ext>
            </a:extLst>
          </p:cNvPr>
          <p:cNvSpPr>
            <a:spLocks noChangeShapeType="1"/>
          </p:cNvSpPr>
          <p:nvPr/>
        </p:nvSpPr>
        <p:spPr bwMode="auto">
          <a:xfrm>
            <a:off x="207963" y="2781548"/>
            <a:ext cx="3192462" cy="0"/>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4" name="Rectangle 14">
            <a:extLst>
              <a:ext uri="{FF2B5EF4-FFF2-40B4-BE49-F238E27FC236}">
                <a16:creationId xmlns:a16="http://schemas.microsoft.com/office/drawing/2014/main" id="{C6D6F3DF-89B4-47A1-B764-7B24B05BBCE9}"/>
              </a:ext>
            </a:extLst>
          </p:cNvPr>
          <p:cNvSpPr>
            <a:spLocks noChangeArrowheads="1"/>
          </p:cNvSpPr>
          <p:nvPr/>
        </p:nvSpPr>
        <p:spPr bwMode="auto">
          <a:xfrm>
            <a:off x="731838" y="2443410"/>
            <a:ext cx="18208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seq = 101, DATA</a:t>
            </a:r>
          </a:p>
        </p:txBody>
      </p:sp>
      <p:sp>
        <p:nvSpPr>
          <p:cNvPr id="15" name="Line 15">
            <a:extLst>
              <a:ext uri="{FF2B5EF4-FFF2-40B4-BE49-F238E27FC236}">
                <a16:creationId xmlns:a16="http://schemas.microsoft.com/office/drawing/2014/main" id="{B4E92013-F89C-4548-96B8-71486828F66F}"/>
              </a:ext>
            </a:extLst>
          </p:cNvPr>
          <p:cNvSpPr>
            <a:spLocks noChangeShapeType="1"/>
          </p:cNvSpPr>
          <p:nvPr/>
        </p:nvSpPr>
        <p:spPr bwMode="auto">
          <a:xfrm>
            <a:off x="203200" y="3224460"/>
            <a:ext cx="2144713" cy="0"/>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6" name="Rectangle 16">
            <a:extLst>
              <a:ext uri="{FF2B5EF4-FFF2-40B4-BE49-F238E27FC236}">
                <a16:creationId xmlns:a16="http://schemas.microsoft.com/office/drawing/2014/main" id="{1792EF14-0D8B-4BCD-B1D1-19243896D655}"/>
              </a:ext>
            </a:extLst>
          </p:cNvPr>
          <p:cNvSpPr>
            <a:spLocks noChangeArrowheads="1"/>
          </p:cNvSpPr>
          <p:nvPr/>
        </p:nvSpPr>
        <p:spPr bwMode="auto">
          <a:xfrm>
            <a:off x="731838" y="2903785"/>
            <a:ext cx="18208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seq = 201, DATA</a:t>
            </a:r>
          </a:p>
        </p:txBody>
      </p:sp>
      <p:sp>
        <p:nvSpPr>
          <p:cNvPr id="17" name="Line 17">
            <a:extLst>
              <a:ext uri="{FF2B5EF4-FFF2-40B4-BE49-F238E27FC236}">
                <a16:creationId xmlns:a16="http://schemas.microsoft.com/office/drawing/2014/main" id="{D7CCE5B3-C9C3-4C0E-9080-3130DC941FE4}"/>
              </a:ext>
            </a:extLst>
          </p:cNvPr>
          <p:cNvSpPr>
            <a:spLocks noChangeShapeType="1"/>
          </p:cNvSpPr>
          <p:nvPr/>
        </p:nvSpPr>
        <p:spPr bwMode="auto">
          <a:xfrm>
            <a:off x="209550" y="5770810"/>
            <a:ext cx="3189288" cy="0"/>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 name="Rectangle 18">
            <a:extLst>
              <a:ext uri="{FF2B5EF4-FFF2-40B4-BE49-F238E27FC236}">
                <a16:creationId xmlns:a16="http://schemas.microsoft.com/office/drawing/2014/main" id="{D0F9ADDB-DFAE-4EA1-A89B-0AA3EAB37A30}"/>
              </a:ext>
            </a:extLst>
          </p:cNvPr>
          <p:cNvSpPr>
            <a:spLocks noChangeArrowheads="1"/>
          </p:cNvSpPr>
          <p:nvPr/>
        </p:nvSpPr>
        <p:spPr bwMode="auto">
          <a:xfrm>
            <a:off x="804863" y="5454898"/>
            <a:ext cx="182086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seq = 501, DATA</a:t>
            </a:r>
          </a:p>
        </p:txBody>
      </p:sp>
      <p:sp>
        <p:nvSpPr>
          <p:cNvPr id="19" name="Line 19">
            <a:extLst>
              <a:ext uri="{FF2B5EF4-FFF2-40B4-BE49-F238E27FC236}">
                <a16:creationId xmlns:a16="http://schemas.microsoft.com/office/drawing/2014/main" id="{326693D1-F9F6-436F-BA0D-55D65875B9AB}"/>
              </a:ext>
            </a:extLst>
          </p:cNvPr>
          <p:cNvSpPr>
            <a:spLocks noChangeShapeType="1"/>
          </p:cNvSpPr>
          <p:nvPr/>
        </p:nvSpPr>
        <p:spPr bwMode="auto">
          <a:xfrm flipH="1">
            <a:off x="179388" y="3649910"/>
            <a:ext cx="3249612" cy="0"/>
          </a:xfrm>
          <a:prstGeom prst="line">
            <a:avLst/>
          </a:prstGeom>
          <a:noFill/>
          <a:ln w="38100">
            <a:solidFill>
              <a:srgbClr val="3333CC"/>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0" name="Rectangle 20">
            <a:extLst>
              <a:ext uri="{FF2B5EF4-FFF2-40B4-BE49-F238E27FC236}">
                <a16:creationId xmlns:a16="http://schemas.microsoft.com/office/drawing/2014/main" id="{CB1B85D0-4A26-47CF-BC3A-AF1D7DD521E1}"/>
              </a:ext>
            </a:extLst>
          </p:cNvPr>
          <p:cNvSpPr>
            <a:spLocks noChangeArrowheads="1"/>
          </p:cNvSpPr>
          <p:nvPr/>
        </p:nvSpPr>
        <p:spPr bwMode="auto">
          <a:xfrm flipH="1">
            <a:off x="303213" y="3327648"/>
            <a:ext cx="3208337"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ACK = 1, ack = 201, rwnd = 300</a:t>
            </a:r>
          </a:p>
        </p:txBody>
      </p:sp>
      <p:sp>
        <p:nvSpPr>
          <p:cNvPr id="21" name="Line 21">
            <a:extLst>
              <a:ext uri="{FF2B5EF4-FFF2-40B4-BE49-F238E27FC236}">
                <a16:creationId xmlns:a16="http://schemas.microsoft.com/office/drawing/2014/main" id="{B4131988-88D8-4C7E-A6C6-C040E018F3B2}"/>
              </a:ext>
            </a:extLst>
          </p:cNvPr>
          <p:cNvSpPr>
            <a:spLocks noChangeShapeType="1"/>
          </p:cNvSpPr>
          <p:nvPr/>
        </p:nvSpPr>
        <p:spPr bwMode="auto">
          <a:xfrm flipH="1">
            <a:off x="192088" y="6201023"/>
            <a:ext cx="3225800" cy="0"/>
          </a:xfrm>
          <a:prstGeom prst="line">
            <a:avLst/>
          </a:prstGeom>
          <a:noFill/>
          <a:ln w="38100">
            <a:solidFill>
              <a:srgbClr val="3333CC"/>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 name="Rectangle 22">
            <a:extLst>
              <a:ext uri="{FF2B5EF4-FFF2-40B4-BE49-F238E27FC236}">
                <a16:creationId xmlns:a16="http://schemas.microsoft.com/office/drawing/2014/main" id="{ADB13797-DFC3-40EA-9430-AA8846D63114}"/>
              </a:ext>
            </a:extLst>
          </p:cNvPr>
          <p:cNvSpPr>
            <a:spLocks noChangeArrowheads="1"/>
          </p:cNvSpPr>
          <p:nvPr/>
        </p:nvSpPr>
        <p:spPr bwMode="auto">
          <a:xfrm flipH="1">
            <a:off x="301625" y="5878760"/>
            <a:ext cx="297973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ACK = 1, ack = 601, rwnd = 0</a:t>
            </a:r>
          </a:p>
        </p:txBody>
      </p:sp>
      <p:sp>
        <p:nvSpPr>
          <p:cNvPr id="23" name="Line 23">
            <a:extLst>
              <a:ext uri="{FF2B5EF4-FFF2-40B4-BE49-F238E27FC236}">
                <a16:creationId xmlns:a16="http://schemas.microsoft.com/office/drawing/2014/main" id="{2BD7A713-8277-44DC-BAA3-26B436749FAE}"/>
              </a:ext>
            </a:extLst>
          </p:cNvPr>
          <p:cNvSpPr>
            <a:spLocks noChangeShapeType="1"/>
          </p:cNvSpPr>
          <p:nvPr/>
        </p:nvSpPr>
        <p:spPr bwMode="auto">
          <a:xfrm flipH="1">
            <a:off x="176213" y="5342185"/>
            <a:ext cx="3252787" cy="0"/>
          </a:xfrm>
          <a:prstGeom prst="line">
            <a:avLst/>
          </a:prstGeom>
          <a:noFill/>
          <a:ln w="38100">
            <a:solidFill>
              <a:srgbClr val="3333CC"/>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4" name="Rectangle 24">
            <a:extLst>
              <a:ext uri="{FF2B5EF4-FFF2-40B4-BE49-F238E27FC236}">
                <a16:creationId xmlns:a16="http://schemas.microsoft.com/office/drawing/2014/main" id="{A6635B52-2C93-4AE9-A23D-317781B827AC}"/>
              </a:ext>
            </a:extLst>
          </p:cNvPr>
          <p:cNvSpPr>
            <a:spLocks noChangeArrowheads="1"/>
          </p:cNvSpPr>
          <p:nvPr/>
        </p:nvSpPr>
        <p:spPr bwMode="auto">
          <a:xfrm flipH="1">
            <a:off x="228600" y="5027860"/>
            <a:ext cx="320833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ACK = 1, ack = 501, </a:t>
            </a:r>
            <a:r>
              <a:rPr lang="en-US" altLang="zh-CN" sz="1800" b="0">
                <a:solidFill>
                  <a:srgbClr val="3333CC"/>
                </a:solidFill>
                <a:latin typeface="Times New Roman" pitchFamily="18" charset="0"/>
              </a:rPr>
              <a:t>rwnd</a:t>
            </a:r>
            <a:r>
              <a:rPr lang="en-US" altLang="zh-CN" sz="1800" b="0">
                <a:solidFill>
                  <a:srgbClr val="3333CC"/>
                </a:solidFill>
                <a:latin typeface="Times New Roman" pitchFamily="18" charset="0"/>
                <a:ea typeface="黑体"/>
              </a:rPr>
              <a:t> = 100</a:t>
            </a:r>
          </a:p>
        </p:txBody>
      </p:sp>
      <p:sp>
        <p:nvSpPr>
          <p:cNvPr id="25" name="Rectangle 25">
            <a:extLst>
              <a:ext uri="{FF2B5EF4-FFF2-40B4-BE49-F238E27FC236}">
                <a16:creationId xmlns:a16="http://schemas.microsoft.com/office/drawing/2014/main" id="{5BB14391-AD16-49FB-9643-FAB11A2F60C8}"/>
              </a:ext>
            </a:extLst>
          </p:cNvPr>
          <p:cNvSpPr>
            <a:spLocks noChangeArrowheads="1"/>
          </p:cNvSpPr>
          <p:nvPr/>
        </p:nvSpPr>
        <p:spPr bwMode="auto">
          <a:xfrm>
            <a:off x="12700" y="1840160"/>
            <a:ext cx="346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A</a:t>
            </a:r>
          </a:p>
        </p:txBody>
      </p:sp>
      <p:sp>
        <p:nvSpPr>
          <p:cNvPr id="26" name="Rectangle 26">
            <a:extLst>
              <a:ext uri="{FF2B5EF4-FFF2-40B4-BE49-F238E27FC236}">
                <a16:creationId xmlns:a16="http://schemas.microsoft.com/office/drawing/2014/main" id="{D6517093-1404-46F2-B859-BB80A05357A2}"/>
              </a:ext>
            </a:extLst>
          </p:cNvPr>
          <p:cNvSpPr>
            <a:spLocks noChangeArrowheads="1"/>
          </p:cNvSpPr>
          <p:nvPr/>
        </p:nvSpPr>
        <p:spPr bwMode="auto">
          <a:xfrm>
            <a:off x="3224213" y="1840160"/>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B</a:t>
            </a:r>
          </a:p>
        </p:txBody>
      </p:sp>
      <p:sp>
        <p:nvSpPr>
          <p:cNvPr id="27" name="Rectangle 27">
            <a:extLst>
              <a:ext uri="{FF2B5EF4-FFF2-40B4-BE49-F238E27FC236}">
                <a16:creationId xmlns:a16="http://schemas.microsoft.com/office/drawing/2014/main" id="{85758DA1-2D04-4B47-997F-F2BBF0FAEBCD}"/>
              </a:ext>
            </a:extLst>
          </p:cNvPr>
          <p:cNvSpPr>
            <a:spLocks noChangeArrowheads="1"/>
          </p:cNvSpPr>
          <p:nvPr/>
        </p:nvSpPr>
        <p:spPr bwMode="auto">
          <a:xfrm>
            <a:off x="3554413" y="3449885"/>
            <a:ext cx="41751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CC"/>
                </a:solidFill>
                <a:latin typeface="Times New Roman" pitchFamily="18" charset="0"/>
                <a:ea typeface="黑体"/>
              </a:rPr>
              <a:t>允许 </a:t>
            </a:r>
            <a:r>
              <a:rPr lang="en-US" altLang="zh-CN" sz="1800" b="0">
                <a:solidFill>
                  <a:srgbClr val="3333CC"/>
                </a:solidFill>
                <a:latin typeface="Times New Roman" pitchFamily="18" charset="0"/>
                <a:ea typeface="黑体"/>
              </a:rPr>
              <a:t>A </a:t>
            </a:r>
            <a:r>
              <a:rPr lang="zh-CN" altLang="en-US" sz="1800" b="0">
                <a:solidFill>
                  <a:srgbClr val="3333CC"/>
                </a:solidFill>
                <a:latin typeface="Times New Roman" pitchFamily="18" charset="0"/>
                <a:ea typeface="黑体"/>
              </a:rPr>
              <a:t>发送序号 </a:t>
            </a:r>
            <a:r>
              <a:rPr lang="en-US" altLang="zh-CN" sz="1800" b="0">
                <a:solidFill>
                  <a:srgbClr val="3333CC"/>
                </a:solidFill>
                <a:latin typeface="Times New Roman" pitchFamily="18" charset="0"/>
                <a:ea typeface="黑体"/>
              </a:rPr>
              <a:t>201 </a:t>
            </a:r>
            <a:r>
              <a:rPr lang="zh-CN" altLang="en-US" sz="1800" b="0">
                <a:solidFill>
                  <a:srgbClr val="3333CC"/>
                </a:solidFill>
                <a:latin typeface="Times New Roman" pitchFamily="18" charset="0"/>
                <a:ea typeface="黑体"/>
              </a:rPr>
              <a:t>至 </a:t>
            </a:r>
            <a:r>
              <a:rPr lang="en-US" altLang="zh-CN" sz="1800" b="0">
                <a:solidFill>
                  <a:srgbClr val="3333CC"/>
                </a:solidFill>
                <a:latin typeface="Times New Roman" pitchFamily="18" charset="0"/>
                <a:ea typeface="黑体"/>
              </a:rPr>
              <a:t>500  </a:t>
            </a:r>
            <a:r>
              <a:rPr lang="zh-CN" altLang="en-US" sz="1800" b="0">
                <a:solidFill>
                  <a:srgbClr val="3333CC"/>
                </a:solidFill>
                <a:latin typeface="Times New Roman" pitchFamily="18" charset="0"/>
                <a:ea typeface="黑体"/>
              </a:rPr>
              <a:t>共 </a:t>
            </a:r>
            <a:r>
              <a:rPr lang="en-US" altLang="zh-CN" sz="1800" b="0">
                <a:solidFill>
                  <a:srgbClr val="3333CC"/>
                </a:solidFill>
                <a:latin typeface="Times New Roman" pitchFamily="18" charset="0"/>
                <a:ea typeface="黑体"/>
              </a:rPr>
              <a:t>300 </a:t>
            </a:r>
            <a:r>
              <a:rPr lang="zh-CN" altLang="en-US" sz="1800" b="0">
                <a:solidFill>
                  <a:srgbClr val="3333CC"/>
                </a:solidFill>
                <a:latin typeface="Times New Roman" pitchFamily="18" charset="0"/>
                <a:ea typeface="黑体"/>
              </a:rPr>
              <a:t>字节</a:t>
            </a:r>
          </a:p>
        </p:txBody>
      </p:sp>
      <p:sp>
        <p:nvSpPr>
          <p:cNvPr id="28" name="Rectangle 28">
            <a:extLst>
              <a:ext uri="{FF2B5EF4-FFF2-40B4-BE49-F238E27FC236}">
                <a16:creationId xmlns:a16="http://schemas.microsoft.com/office/drawing/2014/main" id="{FBFC103E-6F24-47C4-8FA2-4D016219E501}"/>
              </a:ext>
            </a:extLst>
          </p:cNvPr>
          <p:cNvSpPr>
            <a:spLocks noChangeArrowheads="1"/>
          </p:cNvSpPr>
          <p:nvPr/>
        </p:nvSpPr>
        <p:spPr bwMode="auto">
          <a:xfrm>
            <a:off x="3540125" y="2575173"/>
            <a:ext cx="46894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A </a:t>
            </a:r>
            <a:r>
              <a:rPr lang="zh-CN" altLang="en-US" sz="1800" b="0">
                <a:solidFill>
                  <a:srgbClr val="3333CC"/>
                </a:solidFill>
                <a:latin typeface="Times New Roman" pitchFamily="18" charset="0"/>
                <a:ea typeface="黑体"/>
              </a:rPr>
              <a:t>发送了序号 </a:t>
            </a:r>
            <a:r>
              <a:rPr lang="en-US" altLang="zh-CN" sz="1800" b="0">
                <a:solidFill>
                  <a:srgbClr val="3333CC"/>
                </a:solidFill>
                <a:latin typeface="Times New Roman" pitchFamily="18" charset="0"/>
                <a:ea typeface="黑体"/>
              </a:rPr>
              <a:t>101 </a:t>
            </a:r>
            <a:r>
              <a:rPr lang="zh-CN" altLang="en-US" sz="1800" b="0">
                <a:solidFill>
                  <a:srgbClr val="3333CC"/>
                </a:solidFill>
                <a:latin typeface="Times New Roman" pitchFamily="18" charset="0"/>
                <a:ea typeface="黑体"/>
              </a:rPr>
              <a:t>至 </a:t>
            </a:r>
            <a:r>
              <a:rPr lang="en-US" altLang="zh-CN" sz="1800" b="0">
                <a:solidFill>
                  <a:srgbClr val="3333CC"/>
                </a:solidFill>
                <a:latin typeface="Times New Roman" pitchFamily="18" charset="0"/>
                <a:ea typeface="黑体"/>
              </a:rPr>
              <a:t>200</a:t>
            </a:r>
            <a:r>
              <a:rPr lang="zh-CN" altLang="en-US" sz="1800" b="0">
                <a:solidFill>
                  <a:srgbClr val="3333CC"/>
                </a:solidFill>
                <a:latin typeface="Times New Roman" pitchFamily="18" charset="0"/>
                <a:ea typeface="黑体"/>
              </a:rPr>
              <a:t>，还能发送 </a:t>
            </a:r>
            <a:r>
              <a:rPr lang="en-US" altLang="zh-CN" sz="1800" b="0">
                <a:solidFill>
                  <a:srgbClr val="3333CC"/>
                </a:solidFill>
                <a:latin typeface="Times New Roman" pitchFamily="18" charset="0"/>
                <a:ea typeface="黑体"/>
              </a:rPr>
              <a:t>200 </a:t>
            </a:r>
            <a:r>
              <a:rPr lang="zh-CN" altLang="en-US" sz="1800" b="0">
                <a:solidFill>
                  <a:srgbClr val="3333CC"/>
                </a:solidFill>
                <a:latin typeface="Times New Roman" pitchFamily="18" charset="0"/>
                <a:ea typeface="黑体"/>
              </a:rPr>
              <a:t>字节</a:t>
            </a:r>
          </a:p>
        </p:txBody>
      </p:sp>
      <p:sp>
        <p:nvSpPr>
          <p:cNvPr id="29" name="Rectangle 29">
            <a:extLst>
              <a:ext uri="{FF2B5EF4-FFF2-40B4-BE49-F238E27FC236}">
                <a16:creationId xmlns:a16="http://schemas.microsoft.com/office/drawing/2014/main" id="{FE4F9AF1-9E6C-4E64-BB7F-D9F36FC8C012}"/>
              </a:ext>
            </a:extLst>
          </p:cNvPr>
          <p:cNvSpPr>
            <a:spLocks noChangeArrowheads="1"/>
          </p:cNvSpPr>
          <p:nvPr/>
        </p:nvSpPr>
        <p:spPr bwMode="auto">
          <a:xfrm>
            <a:off x="3540125" y="3861048"/>
            <a:ext cx="56038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A </a:t>
            </a:r>
            <a:r>
              <a:rPr lang="zh-CN" altLang="en-US" sz="1800" b="0">
                <a:solidFill>
                  <a:srgbClr val="3333CC"/>
                </a:solidFill>
                <a:latin typeface="Times New Roman" pitchFamily="18" charset="0"/>
                <a:ea typeface="黑体"/>
              </a:rPr>
              <a:t>发送了序号 </a:t>
            </a:r>
            <a:r>
              <a:rPr lang="en-US" altLang="zh-CN" sz="1800" b="0">
                <a:solidFill>
                  <a:srgbClr val="3333CC"/>
                </a:solidFill>
                <a:latin typeface="Times New Roman" pitchFamily="18" charset="0"/>
                <a:ea typeface="黑体"/>
              </a:rPr>
              <a:t>301 </a:t>
            </a:r>
            <a:r>
              <a:rPr lang="zh-CN" altLang="en-US" sz="1800" b="0">
                <a:solidFill>
                  <a:srgbClr val="3333CC"/>
                </a:solidFill>
                <a:latin typeface="Times New Roman" pitchFamily="18" charset="0"/>
                <a:ea typeface="黑体"/>
              </a:rPr>
              <a:t>至 </a:t>
            </a:r>
            <a:r>
              <a:rPr lang="en-US" altLang="zh-CN" sz="1800" b="0">
                <a:solidFill>
                  <a:srgbClr val="3333CC"/>
                </a:solidFill>
                <a:latin typeface="Times New Roman" pitchFamily="18" charset="0"/>
                <a:ea typeface="黑体"/>
              </a:rPr>
              <a:t>400</a:t>
            </a:r>
            <a:r>
              <a:rPr lang="zh-CN" altLang="en-US" sz="1800" b="0">
                <a:solidFill>
                  <a:srgbClr val="3333CC"/>
                </a:solidFill>
                <a:latin typeface="Times New Roman" pitchFamily="18" charset="0"/>
                <a:ea typeface="黑体"/>
              </a:rPr>
              <a:t>，还能再发送 </a:t>
            </a:r>
            <a:r>
              <a:rPr lang="en-US" altLang="zh-CN" sz="1800" b="0">
                <a:solidFill>
                  <a:srgbClr val="3333CC"/>
                </a:solidFill>
                <a:latin typeface="Times New Roman" pitchFamily="18" charset="0"/>
                <a:ea typeface="黑体"/>
              </a:rPr>
              <a:t>100 </a:t>
            </a:r>
            <a:r>
              <a:rPr lang="zh-CN" altLang="en-US" sz="1800" b="0">
                <a:solidFill>
                  <a:srgbClr val="3333CC"/>
                </a:solidFill>
                <a:latin typeface="Times New Roman" pitchFamily="18" charset="0"/>
                <a:ea typeface="黑体"/>
              </a:rPr>
              <a:t>字节新数据</a:t>
            </a:r>
          </a:p>
        </p:txBody>
      </p:sp>
      <p:sp>
        <p:nvSpPr>
          <p:cNvPr id="30" name="Rectangle 30">
            <a:extLst>
              <a:ext uri="{FF2B5EF4-FFF2-40B4-BE49-F238E27FC236}">
                <a16:creationId xmlns:a16="http://schemas.microsoft.com/office/drawing/2014/main" id="{67E069FE-91E7-4E22-B138-8A5426640ADA}"/>
              </a:ext>
            </a:extLst>
          </p:cNvPr>
          <p:cNvSpPr>
            <a:spLocks noChangeArrowheads="1"/>
          </p:cNvSpPr>
          <p:nvPr/>
        </p:nvSpPr>
        <p:spPr bwMode="auto">
          <a:xfrm>
            <a:off x="3540125" y="2160835"/>
            <a:ext cx="4460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dirty="0">
                <a:solidFill>
                  <a:srgbClr val="3333CC"/>
                </a:solidFill>
                <a:latin typeface="Times New Roman" pitchFamily="18" charset="0"/>
                <a:ea typeface="黑体"/>
              </a:rPr>
              <a:t>A </a:t>
            </a:r>
            <a:r>
              <a:rPr lang="zh-CN" altLang="en-US" sz="1800" b="0" dirty="0">
                <a:solidFill>
                  <a:srgbClr val="3333CC"/>
                </a:solidFill>
                <a:latin typeface="Times New Roman" pitchFamily="18" charset="0"/>
                <a:ea typeface="黑体"/>
              </a:rPr>
              <a:t>发送了序号 </a:t>
            </a:r>
            <a:r>
              <a:rPr lang="en-US" altLang="zh-CN" sz="1800" b="0" dirty="0">
                <a:solidFill>
                  <a:srgbClr val="3333CC"/>
                </a:solidFill>
                <a:latin typeface="Times New Roman" pitchFamily="18" charset="0"/>
                <a:ea typeface="黑体"/>
              </a:rPr>
              <a:t>1 </a:t>
            </a:r>
            <a:r>
              <a:rPr lang="zh-CN" altLang="en-US" sz="1800" b="0" dirty="0">
                <a:solidFill>
                  <a:srgbClr val="3333CC"/>
                </a:solidFill>
                <a:latin typeface="Times New Roman" pitchFamily="18" charset="0"/>
                <a:ea typeface="黑体"/>
              </a:rPr>
              <a:t>至 </a:t>
            </a:r>
            <a:r>
              <a:rPr lang="en-US" altLang="zh-CN" sz="1800" b="0" dirty="0">
                <a:solidFill>
                  <a:srgbClr val="3333CC"/>
                </a:solidFill>
                <a:latin typeface="Times New Roman" pitchFamily="18" charset="0"/>
                <a:ea typeface="黑体"/>
              </a:rPr>
              <a:t>100</a:t>
            </a:r>
            <a:r>
              <a:rPr lang="zh-CN" altLang="en-US" sz="1800" b="0" dirty="0">
                <a:solidFill>
                  <a:srgbClr val="3333CC"/>
                </a:solidFill>
                <a:latin typeface="Times New Roman" pitchFamily="18" charset="0"/>
                <a:ea typeface="黑体"/>
              </a:rPr>
              <a:t>，还能发送 </a:t>
            </a:r>
            <a:r>
              <a:rPr lang="en-US" altLang="zh-CN" sz="1800" b="0" dirty="0">
                <a:solidFill>
                  <a:srgbClr val="3333CC"/>
                </a:solidFill>
                <a:latin typeface="Times New Roman" pitchFamily="18" charset="0"/>
                <a:ea typeface="黑体"/>
              </a:rPr>
              <a:t>300 </a:t>
            </a:r>
            <a:r>
              <a:rPr lang="zh-CN" altLang="en-US" sz="1800" b="0" dirty="0">
                <a:solidFill>
                  <a:srgbClr val="3333CC"/>
                </a:solidFill>
                <a:latin typeface="Times New Roman" pitchFamily="18" charset="0"/>
                <a:ea typeface="黑体"/>
              </a:rPr>
              <a:t>字节</a:t>
            </a:r>
          </a:p>
        </p:txBody>
      </p:sp>
      <p:sp>
        <p:nvSpPr>
          <p:cNvPr id="31" name="Rectangle 31">
            <a:extLst>
              <a:ext uri="{FF2B5EF4-FFF2-40B4-BE49-F238E27FC236}">
                <a16:creationId xmlns:a16="http://schemas.microsoft.com/office/drawing/2014/main" id="{75DDD976-8D46-4AF2-92C8-A71DED21FFCE}"/>
              </a:ext>
            </a:extLst>
          </p:cNvPr>
          <p:cNvSpPr>
            <a:spLocks noChangeArrowheads="1"/>
          </p:cNvSpPr>
          <p:nvPr/>
        </p:nvSpPr>
        <p:spPr bwMode="auto">
          <a:xfrm>
            <a:off x="3554413" y="4300785"/>
            <a:ext cx="4918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A </a:t>
            </a:r>
            <a:r>
              <a:rPr lang="zh-CN" altLang="en-US" sz="1800" b="0">
                <a:solidFill>
                  <a:srgbClr val="3333CC"/>
                </a:solidFill>
                <a:latin typeface="Times New Roman" pitchFamily="18" charset="0"/>
                <a:ea typeface="黑体"/>
              </a:rPr>
              <a:t>发送了序号 </a:t>
            </a:r>
            <a:r>
              <a:rPr lang="en-US" altLang="zh-CN" sz="1800" b="0">
                <a:solidFill>
                  <a:srgbClr val="3333CC"/>
                </a:solidFill>
                <a:latin typeface="Times New Roman" pitchFamily="18" charset="0"/>
                <a:ea typeface="黑体"/>
              </a:rPr>
              <a:t>401 </a:t>
            </a:r>
            <a:r>
              <a:rPr lang="zh-CN" altLang="en-US" sz="1800" b="0">
                <a:solidFill>
                  <a:srgbClr val="3333CC"/>
                </a:solidFill>
                <a:latin typeface="Times New Roman" pitchFamily="18" charset="0"/>
                <a:ea typeface="黑体"/>
              </a:rPr>
              <a:t>至 </a:t>
            </a:r>
            <a:r>
              <a:rPr lang="en-US" altLang="zh-CN" sz="1800" b="0">
                <a:solidFill>
                  <a:srgbClr val="3333CC"/>
                </a:solidFill>
                <a:latin typeface="Times New Roman" pitchFamily="18" charset="0"/>
                <a:ea typeface="黑体"/>
              </a:rPr>
              <a:t>500</a:t>
            </a:r>
            <a:r>
              <a:rPr lang="zh-CN" altLang="en-US" sz="1800" b="0">
                <a:solidFill>
                  <a:srgbClr val="3333CC"/>
                </a:solidFill>
                <a:latin typeface="Times New Roman" pitchFamily="18" charset="0"/>
                <a:ea typeface="黑体"/>
              </a:rPr>
              <a:t>，不能再发送新数据了</a:t>
            </a:r>
          </a:p>
        </p:txBody>
      </p:sp>
      <p:sp>
        <p:nvSpPr>
          <p:cNvPr id="32" name="Rectangle 32">
            <a:extLst>
              <a:ext uri="{FF2B5EF4-FFF2-40B4-BE49-F238E27FC236}">
                <a16:creationId xmlns:a16="http://schemas.microsoft.com/office/drawing/2014/main" id="{15EA654B-E339-4C23-835B-A5895DCBF0E6}"/>
              </a:ext>
            </a:extLst>
          </p:cNvPr>
          <p:cNvSpPr>
            <a:spLocks noChangeArrowheads="1"/>
          </p:cNvSpPr>
          <p:nvPr/>
        </p:nvSpPr>
        <p:spPr bwMode="auto">
          <a:xfrm>
            <a:off x="3540125" y="4727823"/>
            <a:ext cx="45180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A </a:t>
            </a:r>
            <a:r>
              <a:rPr lang="zh-CN" altLang="en-US" sz="1800" b="0">
                <a:solidFill>
                  <a:srgbClr val="3333CC"/>
                </a:solidFill>
                <a:latin typeface="Times New Roman" pitchFamily="18" charset="0"/>
                <a:ea typeface="黑体"/>
              </a:rPr>
              <a:t>超时重传旧的数据，但不能发送新的数据</a:t>
            </a:r>
          </a:p>
        </p:txBody>
      </p:sp>
      <p:sp>
        <p:nvSpPr>
          <p:cNvPr id="33" name="Rectangle 33">
            <a:extLst>
              <a:ext uri="{FF2B5EF4-FFF2-40B4-BE49-F238E27FC236}">
                <a16:creationId xmlns:a16="http://schemas.microsoft.com/office/drawing/2014/main" id="{DAF0E868-1C64-4BDA-A1AD-1D6A6781B44C}"/>
              </a:ext>
            </a:extLst>
          </p:cNvPr>
          <p:cNvSpPr>
            <a:spLocks noChangeArrowheads="1"/>
          </p:cNvSpPr>
          <p:nvPr/>
        </p:nvSpPr>
        <p:spPr bwMode="auto">
          <a:xfrm>
            <a:off x="3524250" y="5142160"/>
            <a:ext cx="419258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a:r>
              <a:rPr lang="zh-CN" altLang="en-US" sz="1800" b="0">
                <a:solidFill>
                  <a:srgbClr val="3333CC"/>
                </a:solidFill>
                <a:latin typeface="Times New Roman" pitchFamily="18" charset="0"/>
                <a:ea typeface="黑体"/>
              </a:rPr>
              <a:t>允许 </a:t>
            </a:r>
            <a:r>
              <a:rPr lang="en-US" altLang="zh-CN" sz="1800" b="0">
                <a:solidFill>
                  <a:srgbClr val="3333CC"/>
                </a:solidFill>
                <a:latin typeface="Times New Roman" pitchFamily="18" charset="0"/>
                <a:ea typeface="黑体"/>
              </a:rPr>
              <a:t>A </a:t>
            </a:r>
            <a:r>
              <a:rPr lang="zh-CN" altLang="en-US" sz="1800" b="0">
                <a:solidFill>
                  <a:srgbClr val="3333CC"/>
                </a:solidFill>
                <a:latin typeface="Times New Roman" pitchFamily="18" charset="0"/>
                <a:ea typeface="黑体"/>
              </a:rPr>
              <a:t>发送序号 </a:t>
            </a:r>
            <a:r>
              <a:rPr lang="en-US" altLang="zh-CN" sz="1800" b="0">
                <a:solidFill>
                  <a:srgbClr val="3333CC"/>
                </a:solidFill>
                <a:latin typeface="Times New Roman" pitchFamily="18" charset="0"/>
                <a:ea typeface="黑体"/>
              </a:rPr>
              <a:t>501 </a:t>
            </a:r>
            <a:r>
              <a:rPr lang="zh-CN" altLang="en-US" sz="1800" b="0">
                <a:solidFill>
                  <a:srgbClr val="3333CC"/>
                </a:solidFill>
                <a:latin typeface="Times New Roman" pitchFamily="18" charset="0"/>
                <a:ea typeface="黑体"/>
              </a:rPr>
              <a:t>至 </a:t>
            </a:r>
            <a:r>
              <a:rPr lang="en-US" altLang="zh-CN" sz="1800" b="0">
                <a:solidFill>
                  <a:srgbClr val="3333CC"/>
                </a:solidFill>
                <a:latin typeface="Times New Roman" pitchFamily="18" charset="0"/>
                <a:ea typeface="黑体"/>
              </a:rPr>
              <a:t>600 </a:t>
            </a:r>
            <a:r>
              <a:rPr lang="zh-CN" altLang="en-US" sz="1800" b="0">
                <a:solidFill>
                  <a:srgbClr val="3333CC"/>
                </a:solidFill>
                <a:latin typeface="Times New Roman" pitchFamily="18" charset="0"/>
                <a:ea typeface="黑体"/>
              </a:rPr>
              <a:t>共 </a:t>
            </a:r>
            <a:r>
              <a:rPr lang="en-US" altLang="zh-CN" sz="1800" b="0">
                <a:solidFill>
                  <a:srgbClr val="3333CC"/>
                </a:solidFill>
                <a:latin typeface="Times New Roman" pitchFamily="18" charset="0"/>
                <a:ea typeface="黑体"/>
              </a:rPr>
              <a:t>100 </a:t>
            </a:r>
            <a:r>
              <a:rPr lang="zh-CN" altLang="en-US" sz="1800" b="0">
                <a:solidFill>
                  <a:srgbClr val="3333CC"/>
                </a:solidFill>
                <a:latin typeface="Times New Roman" pitchFamily="18" charset="0"/>
                <a:ea typeface="黑体"/>
              </a:rPr>
              <a:t>字节</a:t>
            </a:r>
          </a:p>
        </p:txBody>
      </p:sp>
      <p:sp>
        <p:nvSpPr>
          <p:cNvPr id="34" name="Rectangle 34">
            <a:extLst>
              <a:ext uri="{FF2B5EF4-FFF2-40B4-BE49-F238E27FC236}">
                <a16:creationId xmlns:a16="http://schemas.microsoft.com/office/drawing/2014/main" id="{A3AC6BC6-64CA-4407-9BC2-A8253869C636}"/>
              </a:ext>
            </a:extLst>
          </p:cNvPr>
          <p:cNvSpPr>
            <a:spLocks noChangeArrowheads="1"/>
          </p:cNvSpPr>
          <p:nvPr/>
        </p:nvSpPr>
        <p:spPr bwMode="auto">
          <a:xfrm>
            <a:off x="3540125" y="5572373"/>
            <a:ext cx="4232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A </a:t>
            </a:r>
            <a:r>
              <a:rPr lang="zh-CN" altLang="en-US" sz="1800" b="0">
                <a:solidFill>
                  <a:srgbClr val="3333CC"/>
                </a:solidFill>
                <a:latin typeface="Times New Roman" pitchFamily="18" charset="0"/>
                <a:ea typeface="黑体"/>
              </a:rPr>
              <a:t>发送了序号 </a:t>
            </a:r>
            <a:r>
              <a:rPr lang="en-US" altLang="zh-CN" sz="1800" b="0">
                <a:solidFill>
                  <a:srgbClr val="3333CC"/>
                </a:solidFill>
                <a:latin typeface="Times New Roman" pitchFamily="18" charset="0"/>
                <a:ea typeface="黑体"/>
              </a:rPr>
              <a:t>501 </a:t>
            </a:r>
            <a:r>
              <a:rPr lang="zh-CN" altLang="en-US" sz="1800" b="0">
                <a:solidFill>
                  <a:srgbClr val="3333CC"/>
                </a:solidFill>
                <a:latin typeface="Times New Roman" pitchFamily="18" charset="0"/>
                <a:ea typeface="黑体"/>
              </a:rPr>
              <a:t>至 </a:t>
            </a:r>
            <a:r>
              <a:rPr lang="en-US" altLang="zh-CN" sz="1800" b="0">
                <a:solidFill>
                  <a:srgbClr val="3333CC"/>
                </a:solidFill>
                <a:latin typeface="Times New Roman" pitchFamily="18" charset="0"/>
                <a:ea typeface="黑体"/>
              </a:rPr>
              <a:t>600</a:t>
            </a:r>
            <a:r>
              <a:rPr lang="zh-CN" altLang="en-US" sz="1800" b="0">
                <a:solidFill>
                  <a:srgbClr val="3333CC"/>
                </a:solidFill>
                <a:latin typeface="Times New Roman" pitchFamily="18" charset="0"/>
                <a:ea typeface="黑体"/>
              </a:rPr>
              <a:t>，不能再发送了</a:t>
            </a:r>
          </a:p>
        </p:txBody>
      </p:sp>
      <p:sp>
        <p:nvSpPr>
          <p:cNvPr id="35" name="Rectangle 35">
            <a:extLst>
              <a:ext uri="{FF2B5EF4-FFF2-40B4-BE49-F238E27FC236}">
                <a16:creationId xmlns:a16="http://schemas.microsoft.com/office/drawing/2014/main" id="{CFEE4B40-058F-464F-BD1C-8556950BDDEB}"/>
              </a:ext>
            </a:extLst>
          </p:cNvPr>
          <p:cNvSpPr>
            <a:spLocks noChangeArrowheads="1"/>
          </p:cNvSpPr>
          <p:nvPr/>
        </p:nvSpPr>
        <p:spPr bwMode="auto">
          <a:xfrm>
            <a:off x="3540125" y="6018460"/>
            <a:ext cx="548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CC"/>
                </a:solidFill>
                <a:latin typeface="Times New Roman" pitchFamily="18" charset="0"/>
                <a:ea typeface="黑体"/>
              </a:rPr>
              <a:t>不允许 </a:t>
            </a:r>
            <a:r>
              <a:rPr lang="en-US" altLang="zh-CN" sz="1800" b="0">
                <a:solidFill>
                  <a:srgbClr val="3333CC"/>
                </a:solidFill>
                <a:latin typeface="Times New Roman" pitchFamily="18" charset="0"/>
                <a:ea typeface="黑体"/>
              </a:rPr>
              <a:t>A </a:t>
            </a:r>
            <a:r>
              <a:rPr lang="zh-CN" altLang="en-US" sz="1800" b="0">
                <a:solidFill>
                  <a:srgbClr val="3333CC"/>
                </a:solidFill>
                <a:latin typeface="Times New Roman" pitchFamily="18" charset="0"/>
                <a:ea typeface="黑体"/>
              </a:rPr>
              <a:t>再发送（到序号 </a:t>
            </a:r>
            <a:r>
              <a:rPr lang="en-US" altLang="zh-CN" sz="1800" b="0">
                <a:solidFill>
                  <a:srgbClr val="3333CC"/>
                </a:solidFill>
                <a:latin typeface="Times New Roman" pitchFamily="18" charset="0"/>
                <a:ea typeface="黑体"/>
              </a:rPr>
              <a:t>600 </a:t>
            </a:r>
            <a:r>
              <a:rPr lang="zh-CN" altLang="en-US" sz="1800" b="0">
                <a:solidFill>
                  <a:srgbClr val="3333CC"/>
                </a:solidFill>
                <a:latin typeface="Times New Roman" pitchFamily="18" charset="0"/>
                <a:ea typeface="黑体"/>
              </a:rPr>
              <a:t>为止的数据都收到了）</a:t>
            </a:r>
          </a:p>
        </p:txBody>
      </p:sp>
      <p:sp>
        <p:nvSpPr>
          <p:cNvPr id="36" name="AutoShape 36">
            <a:extLst>
              <a:ext uri="{FF2B5EF4-FFF2-40B4-BE49-F238E27FC236}">
                <a16:creationId xmlns:a16="http://schemas.microsoft.com/office/drawing/2014/main" id="{1828F053-376D-4E93-A12A-E4FA2CB11431}"/>
              </a:ext>
            </a:extLst>
          </p:cNvPr>
          <p:cNvSpPr>
            <a:spLocks noChangeArrowheads="1"/>
          </p:cNvSpPr>
          <p:nvPr/>
        </p:nvSpPr>
        <p:spPr bwMode="auto">
          <a:xfrm>
            <a:off x="2522538" y="2848223"/>
            <a:ext cx="1163637" cy="547687"/>
          </a:xfrm>
          <a:prstGeom prst="irregularSeal1">
            <a:avLst/>
          </a:prstGeom>
          <a:solidFill>
            <a:srgbClr val="C9DE06"/>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7" name="Rectangle 37">
            <a:extLst>
              <a:ext uri="{FF2B5EF4-FFF2-40B4-BE49-F238E27FC236}">
                <a16:creationId xmlns:a16="http://schemas.microsoft.com/office/drawing/2014/main" id="{FE10A17A-C693-4C84-9A26-3AD2C5345121}"/>
              </a:ext>
            </a:extLst>
          </p:cNvPr>
          <p:cNvSpPr>
            <a:spLocks noChangeArrowheads="1"/>
          </p:cNvSpPr>
          <p:nvPr/>
        </p:nvSpPr>
        <p:spPr bwMode="auto">
          <a:xfrm>
            <a:off x="2749550" y="2943473"/>
            <a:ext cx="8667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CC"/>
                </a:solidFill>
                <a:latin typeface="Times New Roman" pitchFamily="18" charset="0"/>
                <a:ea typeface="黑体"/>
              </a:rPr>
              <a:t>丢失！</a:t>
            </a:r>
          </a:p>
        </p:txBody>
      </p:sp>
      <p:sp>
        <p:nvSpPr>
          <p:cNvPr id="38" name="Line 38">
            <a:extLst>
              <a:ext uri="{FF2B5EF4-FFF2-40B4-BE49-F238E27FC236}">
                <a16:creationId xmlns:a16="http://schemas.microsoft.com/office/drawing/2014/main" id="{341DADEB-66B8-4031-9A30-8EBA5D99CC3F}"/>
              </a:ext>
            </a:extLst>
          </p:cNvPr>
          <p:cNvSpPr>
            <a:spLocks noChangeShapeType="1"/>
          </p:cNvSpPr>
          <p:nvPr/>
        </p:nvSpPr>
        <p:spPr bwMode="auto">
          <a:xfrm>
            <a:off x="177800" y="2203698"/>
            <a:ext cx="0" cy="4132262"/>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 name="矩形 39">
            <a:extLst>
              <a:ext uri="{FF2B5EF4-FFF2-40B4-BE49-F238E27FC236}">
                <a16:creationId xmlns:a16="http://schemas.microsoft.com/office/drawing/2014/main" id="{50648897-DAAE-44CF-AFAE-D1CD88E9D3AF}"/>
              </a:ext>
            </a:extLst>
          </p:cNvPr>
          <p:cNvSpPr/>
          <p:nvPr/>
        </p:nvSpPr>
        <p:spPr>
          <a:xfrm>
            <a:off x="929691" y="1036681"/>
            <a:ext cx="7818772" cy="6463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kern="0" dirty="0">
                <a:solidFill>
                  <a:srgbClr val="333399"/>
                </a:solidFill>
                <a:latin typeface="+mj-ea"/>
                <a:ea typeface="+mj-ea"/>
              </a:rPr>
              <a:t>A </a:t>
            </a:r>
            <a:r>
              <a:rPr kumimoji="0" lang="zh-CN" altLang="en-US" sz="1800" b="0" kern="0" dirty="0">
                <a:solidFill>
                  <a:srgbClr val="333399"/>
                </a:solidFill>
                <a:latin typeface="+mj-ea"/>
                <a:ea typeface="+mj-ea"/>
              </a:rPr>
              <a:t>向 </a:t>
            </a:r>
            <a:r>
              <a:rPr kumimoji="0" lang="en-US" altLang="zh-CN" sz="1800" b="0" kern="0" dirty="0">
                <a:solidFill>
                  <a:srgbClr val="333399"/>
                </a:solidFill>
                <a:latin typeface="+mj-ea"/>
                <a:ea typeface="+mj-ea"/>
              </a:rPr>
              <a:t>B </a:t>
            </a:r>
            <a:r>
              <a:rPr kumimoji="0" lang="zh-CN" altLang="en-US" sz="1800" b="0" kern="0" dirty="0">
                <a:solidFill>
                  <a:srgbClr val="333399"/>
                </a:solidFill>
                <a:latin typeface="+mj-ea"/>
                <a:ea typeface="+mj-ea"/>
              </a:rPr>
              <a:t>发送数据。在连接建立时，</a:t>
            </a:r>
            <a:br>
              <a:rPr kumimoji="0" lang="zh-CN" altLang="en-US" sz="1800" b="0" kern="0" dirty="0">
                <a:solidFill>
                  <a:srgbClr val="333399"/>
                </a:solidFill>
                <a:latin typeface="+mj-ea"/>
                <a:ea typeface="+mj-ea"/>
              </a:rPr>
            </a:br>
            <a:r>
              <a:rPr kumimoji="0" lang="en-US" altLang="zh-CN" sz="1800" b="0" kern="0" dirty="0">
                <a:solidFill>
                  <a:srgbClr val="333399"/>
                </a:solidFill>
                <a:latin typeface="+mj-ea"/>
                <a:ea typeface="+mj-ea"/>
              </a:rPr>
              <a:t>B </a:t>
            </a:r>
            <a:r>
              <a:rPr kumimoji="0" lang="zh-CN" altLang="en-US" sz="1800" b="0" kern="0" dirty="0">
                <a:solidFill>
                  <a:srgbClr val="333399"/>
                </a:solidFill>
                <a:latin typeface="+mj-ea"/>
                <a:ea typeface="+mj-ea"/>
              </a:rPr>
              <a:t>告诉 </a:t>
            </a:r>
            <a:r>
              <a:rPr kumimoji="0" lang="en-US" altLang="zh-CN" sz="1800" b="0" kern="0" dirty="0">
                <a:solidFill>
                  <a:srgbClr val="333399"/>
                </a:solidFill>
                <a:latin typeface="+mj-ea"/>
                <a:ea typeface="+mj-ea"/>
              </a:rPr>
              <a:t>A</a:t>
            </a:r>
            <a:r>
              <a:rPr kumimoji="0" lang="zh-CN" altLang="en-US" sz="1800" b="0" kern="0" dirty="0">
                <a:solidFill>
                  <a:srgbClr val="333399"/>
                </a:solidFill>
                <a:latin typeface="+mj-ea"/>
                <a:ea typeface="+mj-ea"/>
              </a:rPr>
              <a:t>：“我的接收窗口 </a:t>
            </a:r>
            <a:r>
              <a:rPr kumimoji="0" lang="en-US" altLang="zh-CN" sz="1800" b="0" kern="0" dirty="0" err="1">
                <a:solidFill>
                  <a:srgbClr val="333399"/>
                </a:solidFill>
                <a:latin typeface="+mj-ea"/>
                <a:ea typeface="+mj-ea"/>
              </a:rPr>
              <a:t>rwnd</a:t>
            </a:r>
            <a:r>
              <a:rPr kumimoji="0" lang="en-US" altLang="zh-CN" sz="1800" b="0" kern="0" dirty="0">
                <a:solidFill>
                  <a:srgbClr val="333399"/>
                </a:solidFill>
                <a:latin typeface="+mj-ea"/>
                <a:ea typeface="+mj-ea"/>
              </a:rPr>
              <a:t> = 400</a:t>
            </a:r>
            <a:r>
              <a:rPr kumimoji="0" lang="zh-CN" altLang="en-US" sz="1800" b="0" kern="0" dirty="0">
                <a:solidFill>
                  <a:srgbClr val="333399"/>
                </a:solidFill>
                <a:latin typeface="+mj-ea"/>
                <a:ea typeface="+mj-ea"/>
              </a:rPr>
              <a:t>（字节）”。</a:t>
            </a:r>
          </a:p>
        </p:txBody>
      </p:sp>
      <p:sp>
        <p:nvSpPr>
          <p:cNvPr id="41" name="标题 1">
            <a:extLst>
              <a:ext uri="{FF2B5EF4-FFF2-40B4-BE49-F238E27FC236}">
                <a16:creationId xmlns:a16="http://schemas.microsoft.com/office/drawing/2014/main" id="{3DD66193-4051-4B06-8B11-DF2F84FF2C7F}"/>
              </a:ext>
            </a:extLst>
          </p:cNvPr>
          <p:cNvSpPr>
            <a:spLocks noGrp="1"/>
          </p:cNvSpPr>
          <p:nvPr>
            <p:ph type="title"/>
          </p:nvPr>
        </p:nvSpPr>
        <p:spPr>
          <a:xfrm>
            <a:off x="971550" y="222250"/>
            <a:ext cx="7086600" cy="685800"/>
          </a:xfrm>
        </p:spPr>
        <p:txBody>
          <a:bodyPr/>
          <a:lstStyle/>
          <a:p>
            <a:r>
              <a:rPr lang="zh-CN" altLang="en-US" dirty="0"/>
              <a:t>附：流量控制示例</a:t>
            </a:r>
          </a:p>
        </p:txBody>
      </p:sp>
    </p:spTree>
    <p:extLst>
      <p:ext uri="{BB962C8B-B14F-4D97-AF65-F5344CB8AC3E}">
        <p14:creationId xmlns:p14="http://schemas.microsoft.com/office/powerpoint/2010/main" val="3527745349"/>
      </p:ext>
    </p:extLst>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47C947C-5865-43DD-BFDB-3E9E70712FAB}"/>
              </a:ext>
            </a:extLst>
          </p:cNvPr>
          <p:cNvSpPr/>
          <p:nvPr/>
        </p:nvSpPr>
        <p:spPr>
          <a:xfrm>
            <a:off x="827584" y="1268760"/>
            <a:ext cx="2073003" cy="461665"/>
          </a:xfrm>
          <a:prstGeom prst="rect">
            <a:avLst/>
          </a:prstGeom>
        </p:spPr>
        <p:txBody>
          <a:bodyPr wrap="none">
            <a:spAutoFit/>
          </a:bodyPr>
          <a:lstStyle/>
          <a:p>
            <a:r>
              <a:rPr lang="en-US" altLang="zh-CN" dirty="0"/>
              <a:t>2. </a:t>
            </a:r>
            <a:r>
              <a:rPr lang="zh-CN" altLang="en-US" dirty="0"/>
              <a:t>持续计时器</a:t>
            </a:r>
          </a:p>
        </p:txBody>
      </p:sp>
      <p:sp>
        <p:nvSpPr>
          <p:cNvPr id="5" name="Rectangle 3">
            <a:extLst>
              <a:ext uri="{FF2B5EF4-FFF2-40B4-BE49-F238E27FC236}">
                <a16:creationId xmlns:a16="http://schemas.microsoft.com/office/drawing/2014/main" id="{81056FE5-71C3-4F45-9E5A-FAA33F275828}"/>
              </a:ext>
            </a:extLst>
          </p:cNvPr>
          <p:cNvSpPr txBox="1">
            <a:spLocks noChangeArrowheads="1"/>
          </p:cNvSpPr>
          <p:nvPr/>
        </p:nvSpPr>
        <p:spPr bwMode="auto">
          <a:xfrm>
            <a:off x="755576" y="1844824"/>
            <a:ext cx="7772400" cy="3888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en-US" altLang="zh-CN" sz="2400" b="0" i="0" u="none" strike="noStrike" kern="0" cap="none" spc="0" normalizeH="0" baseline="0" noProof="0" dirty="0">
                <a:ln>
                  <a:noFill/>
                </a:ln>
                <a:solidFill>
                  <a:srgbClr val="333399"/>
                </a:solidFill>
                <a:effectLst/>
                <a:uLnTx/>
                <a:uFillTx/>
                <a:latin typeface="+mj-ea"/>
                <a:ea typeface="+mj-ea"/>
                <a:cs typeface="+mn-cs"/>
              </a:rPr>
              <a:t>TCP </a:t>
            </a:r>
            <a:r>
              <a:rPr kumimoji="0" lang="zh-CN" altLang="en-US" sz="2400" b="0" i="0" u="none" strike="noStrike" kern="0" cap="none" spc="0" normalizeH="0" baseline="0" noProof="0" dirty="0">
                <a:ln>
                  <a:noFill/>
                </a:ln>
                <a:solidFill>
                  <a:srgbClr val="333399"/>
                </a:solidFill>
                <a:effectLst/>
                <a:uLnTx/>
                <a:uFillTx/>
                <a:latin typeface="+mj-ea"/>
                <a:ea typeface="+mj-ea"/>
                <a:cs typeface="+mn-cs"/>
              </a:rPr>
              <a:t>为每一个连接设有一个</a:t>
            </a:r>
            <a:r>
              <a:rPr kumimoji="0" lang="zh-CN" altLang="en-US" sz="2400" b="0" i="0" u="none" strike="noStrike" kern="0" cap="none" spc="0" normalizeH="0" baseline="0" noProof="0" dirty="0">
                <a:ln>
                  <a:noFill/>
                </a:ln>
                <a:solidFill>
                  <a:srgbClr val="FF0000"/>
                </a:solidFill>
                <a:effectLst/>
                <a:uLnTx/>
                <a:uFillTx/>
                <a:latin typeface="+mj-ea"/>
                <a:ea typeface="+mj-ea"/>
                <a:cs typeface="+mn-cs"/>
              </a:rPr>
              <a:t>持续计时器</a:t>
            </a:r>
            <a:r>
              <a:rPr kumimoji="0" lang="zh-CN" altLang="en-US" sz="2400" b="0" i="0" u="none" strike="noStrike" kern="0" cap="none" spc="0" normalizeH="0" baseline="0" noProof="0" dirty="0">
                <a:ln>
                  <a:noFill/>
                </a:ln>
                <a:solidFill>
                  <a:srgbClr val="333399"/>
                </a:solidFill>
                <a:effectLst/>
                <a:uLnTx/>
                <a:uFillTx/>
                <a:latin typeface="+mj-ea"/>
                <a:ea typeface="+mj-ea"/>
                <a:cs typeface="+mn-cs"/>
              </a:rPr>
              <a:t>。</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400" b="0" i="0" u="none" strike="noStrike" kern="0" cap="none" spc="0" normalizeH="0" baseline="0" noProof="0" dirty="0">
                <a:ln>
                  <a:noFill/>
                </a:ln>
                <a:solidFill>
                  <a:srgbClr val="333399"/>
                </a:solidFill>
                <a:effectLst/>
                <a:uLnTx/>
                <a:uFillTx/>
                <a:latin typeface="+mj-ea"/>
                <a:ea typeface="+mj-ea"/>
                <a:cs typeface="+mn-cs"/>
              </a:rPr>
              <a:t>只要 </a:t>
            </a:r>
            <a:r>
              <a:rPr kumimoji="0" lang="en-US" altLang="zh-CN" sz="2400" b="0" i="0" u="none" strike="noStrike" kern="0" cap="none" spc="0" normalizeH="0" baseline="0" noProof="0" dirty="0">
                <a:ln>
                  <a:noFill/>
                </a:ln>
                <a:solidFill>
                  <a:srgbClr val="333399"/>
                </a:solidFill>
                <a:effectLst/>
                <a:uLnTx/>
                <a:uFillTx/>
                <a:latin typeface="+mj-ea"/>
                <a:ea typeface="+mj-ea"/>
                <a:cs typeface="+mn-cs"/>
              </a:rPr>
              <a:t>TCP </a:t>
            </a:r>
            <a:r>
              <a:rPr kumimoji="0" lang="zh-CN" altLang="en-US" sz="2400" b="0" i="0" u="none" strike="noStrike" kern="0" cap="none" spc="0" normalizeH="0" baseline="0" noProof="0" dirty="0">
                <a:ln>
                  <a:noFill/>
                </a:ln>
                <a:solidFill>
                  <a:srgbClr val="333399"/>
                </a:solidFill>
                <a:effectLst/>
                <a:uLnTx/>
                <a:uFillTx/>
                <a:latin typeface="+mj-ea"/>
                <a:ea typeface="+mj-ea"/>
                <a:cs typeface="+mn-cs"/>
              </a:rPr>
              <a:t>连接的一方收到对方的</a:t>
            </a:r>
            <a:r>
              <a:rPr kumimoji="0" lang="zh-CN" altLang="en-US" sz="2400" b="0" i="0" u="none" strike="noStrike" kern="0" cap="none" spc="0" normalizeH="0" baseline="0" noProof="0" dirty="0">
                <a:ln>
                  <a:noFill/>
                </a:ln>
                <a:solidFill>
                  <a:srgbClr val="FF0000"/>
                </a:solidFill>
                <a:effectLst/>
                <a:uLnTx/>
                <a:uFillTx/>
                <a:latin typeface="+mj-ea"/>
                <a:ea typeface="+mj-ea"/>
                <a:cs typeface="+mn-cs"/>
              </a:rPr>
              <a:t>零窗口</a:t>
            </a:r>
            <a:r>
              <a:rPr kumimoji="0" lang="zh-CN" altLang="en-US" sz="2400" b="0" i="0" u="none" strike="noStrike" kern="0" cap="none" spc="0" normalizeH="0" baseline="0" noProof="0" dirty="0">
                <a:ln>
                  <a:noFill/>
                </a:ln>
                <a:solidFill>
                  <a:srgbClr val="333399"/>
                </a:solidFill>
                <a:effectLst/>
                <a:uLnTx/>
                <a:uFillTx/>
                <a:latin typeface="+mj-ea"/>
                <a:ea typeface="+mj-ea"/>
                <a:cs typeface="+mn-cs"/>
              </a:rPr>
              <a:t>通知，就启动持续计时器。</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400" b="0" i="0" u="none" strike="noStrike" kern="0" cap="none" spc="0" normalizeH="0" baseline="0" noProof="0" dirty="0">
                <a:ln>
                  <a:noFill/>
                </a:ln>
                <a:solidFill>
                  <a:srgbClr val="333399"/>
                </a:solidFill>
                <a:effectLst/>
                <a:uLnTx/>
                <a:uFillTx/>
                <a:latin typeface="+mj-ea"/>
                <a:ea typeface="+mj-ea"/>
                <a:cs typeface="+mn-cs"/>
              </a:rPr>
              <a:t>若持续计时器设置的时间到期，就发送一个零窗口探测报文段（仅携带 </a:t>
            </a:r>
            <a:r>
              <a:rPr kumimoji="0" lang="en-US" altLang="zh-CN" sz="2400" b="0" i="0" u="none" strike="noStrike" kern="0" cap="none" spc="0" normalizeH="0" baseline="0" noProof="0" dirty="0">
                <a:ln>
                  <a:noFill/>
                </a:ln>
                <a:solidFill>
                  <a:srgbClr val="333399"/>
                </a:solidFill>
                <a:effectLst/>
                <a:uLnTx/>
                <a:uFillTx/>
                <a:latin typeface="+mj-ea"/>
                <a:ea typeface="+mj-ea"/>
                <a:cs typeface="+mn-cs"/>
              </a:rPr>
              <a:t>1 </a:t>
            </a:r>
            <a:r>
              <a:rPr kumimoji="0" lang="zh-CN" altLang="en-US" sz="2400" b="0" i="0" u="none" strike="noStrike" kern="0" cap="none" spc="0" normalizeH="0" baseline="0" noProof="0" dirty="0">
                <a:ln>
                  <a:noFill/>
                </a:ln>
                <a:solidFill>
                  <a:srgbClr val="333399"/>
                </a:solidFill>
                <a:effectLst/>
                <a:uLnTx/>
                <a:uFillTx/>
                <a:latin typeface="+mj-ea"/>
                <a:ea typeface="+mj-ea"/>
                <a:cs typeface="+mn-cs"/>
              </a:rPr>
              <a:t>字节的数据），而对方就在确认这个探测报文段时给出了现在的窗口值。</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400" b="0" i="0" u="none" strike="noStrike" kern="0" cap="none" spc="0" normalizeH="0" baseline="0" noProof="0" dirty="0">
                <a:ln>
                  <a:noFill/>
                </a:ln>
                <a:solidFill>
                  <a:srgbClr val="333399"/>
                </a:solidFill>
                <a:effectLst/>
                <a:uLnTx/>
                <a:uFillTx/>
                <a:latin typeface="+mj-ea"/>
                <a:ea typeface="+mj-ea"/>
                <a:cs typeface="+mn-cs"/>
              </a:rPr>
              <a:t>若窗口仍然是零，则收到这个报文段的一方就重新设置持续计时器。</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400" b="0" i="0" u="none" strike="noStrike" kern="0" cap="none" spc="0" normalizeH="0" baseline="0" noProof="0" dirty="0">
                <a:ln>
                  <a:noFill/>
                </a:ln>
                <a:solidFill>
                  <a:srgbClr val="333399"/>
                </a:solidFill>
                <a:effectLst/>
                <a:uLnTx/>
                <a:uFillTx/>
                <a:latin typeface="+mj-ea"/>
                <a:ea typeface="+mj-ea"/>
                <a:cs typeface="+mn-cs"/>
              </a:rPr>
              <a:t>若窗口不是零，则死锁的僵局就可以打破了。 </a:t>
            </a:r>
          </a:p>
        </p:txBody>
      </p:sp>
    </p:spTree>
    <p:extLst>
      <p:ext uri="{BB962C8B-B14F-4D97-AF65-F5344CB8AC3E}">
        <p14:creationId xmlns:p14="http://schemas.microsoft.com/office/powerpoint/2010/main" val="3425424805"/>
      </p:ext>
    </p:extLst>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9788135-0940-4588-9B18-4CB4F72B2A9B}"/>
              </a:ext>
            </a:extLst>
          </p:cNvPr>
          <p:cNvSpPr/>
          <p:nvPr/>
        </p:nvSpPr>
        <p:spPr>
          <a:xfrm>
            <a:off x="827584" y="1340768"/>
            <a:ext cx="2691763" cy="461665"/>
          </a:xfrm>
          <a:prstGeom prst="rect">
            <a:avLst/>
          </a:prstGeom>
        </p:spPr>
        <p:txBody>
          <a:bodyPr wrap="none">
            <a:spAutoFit/>
          </a:bodyPr>
          <a:lstStyle/>
          <a:p>
            <a:r>
              <a:rPr lang="en-US" altLang="zh-CN" dirty="0"/>
              <a:t>3. </a:t>
            </a:r>
            <a:r>
              <a:rPr lang="zh-CN" altLang="en-US" dirty="0"/>
              <a:t>传输效率的思考</a:t>
            </a:r>
          </a:p>
        </p:txBody>
      </p:sp>
      <p:sp>
        <p:nvSpPr>
          <p:cNvPr id="6" name="文本框 5">
            <a:extLst>
              <a:ext uri="{FF2B5EF4-FFF2-40B4-BE49-F238E27FC236}">
                <a16:creationId xmlns:a16="http://schemas.microsoft.com/office/drawing/2014/main" id="{4389EADB-A309-4419-BF2B-DFE3D9CF26DB}"/>
              </a:ext>
            </a:extLst>
          </p:cNvPr>
          <p:cNvSpPr txBox="1"/>
          <p:nvPr/>
        </p:nvSpPr>
        <p:spPr>
          <a:xfrm>
            <a:off x="827584" y="1916832"/>
            <a:ext cx="7632848" cy="2086725"/>
          </a:xfrm>
          <a:prstGeom prst="rect">
            <a:avLst/>
          </a:prstGeom>
          <a:noFill/>
        </p:spPr>
        <p:txBody>
          <a:bodyPr wrap="square">
            <a:spAutoFit/>
          </a:bodyPr>
          <a:lstStyle/>
          <a:p>
            <a:pPr marL="342900" indent="-342900" eaLnBrk="1" hangingPunct="1">
              <a:spcBef>
                <a:spcPct val="20000"/>
              </a:spcBef>
              <a:buClr>
                <a:srgbClr val="3333CC"/>
              </a:buClr>
              <a:buSzPct val="60000"/>
              <a:buFont typeface="Wingdings" pitchFamily="2" charset="2"/>
              <a:buChar char="n"/>
              <a:defRPr/>
            </a:pPr>
            <a:r>
              <a:rPr kumimoji="0" lang="zh-CN" altLang="en-US" b="0" kern="0" dirty="0">
                <a:solidFill>
                  <a:srgbClr val="333399"/>
                </a:solidFill>
                <a:latin typeface="+mj-ea"/>
                <a:ea typeface="+mj-ea"/>
              </a:rPr>
              <a:t>在有些协议通讯中，如</a:t>
            </a:r>
            <a:r>
              <a:rPr kumimoji="0" lang="en-US" altLang="zh-CN" b="0" kern="0" dirty="0">
                <a:solidFill>
                  <a:srgbClr val="333399"/>
                </a:solidFill>
                <a:latin typeface="+mj-ea"/>
                <a:ea typeface="+mj-ea"/>
              </a:rPr>
              <a:t>Telnet</a:t>
            </a:r>
            <a:r>
              <a:rPr kumimoji="0" lang="zh-CN" altLang="en-US" b="0" kern="0" dirty="0">
                <a:solidFill>
                  <a:srgbClr val="333399"/>
                </a:solidFill>
                <a:latin typeface="+mj-ea"/>
                <a:ea typeface="+mj-ea"/>
              </a:rPr>
              <a:t>，会有逐个字节的发送的情景，即每次发送一个字节的有用数据。</a:t>
            </a:r>
            <a:endParaRPr kumimoji="0" lang="en-US" altLang="zh-CN" b="0" kern="0" dirty="0">
              <a:solidFill>
                <a:srgbClr val="333399"/>
              </a:solidFill>
              <a:latin typeface="+mj-ea"/>
              <a:ea typeface="+mj-ea"/>
            </a:endParaRPr>
          </a:p>
          <a:p>
            <a:pPr marL="342900" indent="-342900" eaLnBrk="1" hangingPunct="1">
              <a:spcBef>
                <a:spcPct val="20000"/>
              </a:spcBef>
              <a:buClr>
                <a:srgbClr val="3333CC"/>
              </a:buClr>
              <a:buSzPct val="60000"/>
              <a:buFont typeface="Wingdings" pitchFamily="2" charset="2"/>
              <a:buChar char="n"/>
              <a:defRPr/>
            </a:pPr>
            <a:r>
              <a:rPr kumimoji="0" lang="zh-CN" altLang="en-US" b="0" kern="0" dirty="0">
                <a:solidFill>
                  <a:srgbClr val="333399"/>
                </a:solidFill>
                <a:latin typeface="+mj-ea"/>
                <a:ea typeface="+mj-ea"/>
              </a:rPr>
              <a:t>为了发送一个字节的数据会产生</a:t>
            </a:r>
            <a:r>
              <a:rPr kumimoji="0" lang="en-US" altLang="zh-CN" b="0" kern="0" dirty="0">
                <a:solidFill>
                  <a:srgbClr val="333399"/>
                </a:solidFill>
                <a:latin typeface="+mj-ea"/>
                <a:ea typeface="+mj-ea"/>
              </a:rPr>
              <a:t>41</a:t>
            </a:r>
            <a:r>
              <a:rPr kumimoji="0" lang="zh-CN" altLang="en-US" b="0" kern="0" dirty="0">
                <a:solidFill>
                  <a:srgbClr val="333399"/>
                </a:solidFill>
                <a:latin typeface="+mj-ea"/>
                <a:ea typeface="+mj-ea"/>
              </a:rPr>
              <a:t>个字节长的报文，其中有</a:t>
            </a:r>
            <a:r>
              <a:rPr kumimoji="0" lang="en-US" altLang="zh-CN" b="0" kern="0" dirty="0">
                <a:solidFill>
                  <a:srgbClr val="333399"/>
                </a:solidFill>
                <a:latin typeface="+mj-ea"/>
                <a:ea typeface="+mj-ea"/>
              </a:rPr>
              <a:t>20</a:t>
            </a:r>
            <a:r>
              <a:rPr kumimoji="0" lang="zh-CN" altLang="en-US" b="0" kern="0" dirty="0">
                <a:solidFill>
                  <a:srgbClr val="333399"/>
                </a:solidFill>
                <a:latin typeface="+mj-ea"/>
                <a:ea typeface="+mj-ea"/>
              </a:rPr>
              <a:t>个字节的</a:t>
            </a:r>
            <a:r>
              <a:rPr kumimoji="0" lang="en-US" altLang="zh-CN" b="0" kern="0" dirty="0">
                <a:solidFill>
                  <a:srgbClr val="333399"/>
                </a:solidFill>
                <a:latin typeface="+mj-ea"/>
                <a:ea typeface="+mj-ea"/>
              </a:rPr>
              <a:t>IP</a:t>
            </a:r>
            <a:r>
              <a:rPr kumimoji="0" lang="zh-CN" altLang="en-US" b="0" kern="0" dirty="0">
                <a:solidFill>
                  <a:srgbClr val="333399"/>
                </a:solidFill>
                <a:latin typeface="+mj-ea"/>
                <a:ea typeface="+mj-ea"/>
              </a:rPr>
              <a:t>首部和</a:t>
            </a:r>
            <a:r>
              <a:rPr kumimoji="0" lang="en-US" altLang="zh-CN" b="0" kern="0" dirty="0">
                <a:solidFill>
                  <a:srgbClr val="333399"/>
                </a:solidFill>
                <a:latin typeface="+mj-ea"/>
                <a:ea typeface="+mj-ea"/>
              </a:rPr>
              <a:t>20</a:t>
            </a:r>
            <a:r>
              <a:rPr kumimoji="0" lang="zh-CN" altLang="en-US" b="0" kern="0" dirty="0">
                <a:solidFill>
                  <a:srgbClr val="333399"/>
                </a:solidFill>
                <a:latin typeface="+mj-ea"/>
                <a:ea typeface="+mj-ea"/>
              </a:rPr>
              <a:t>个字节的</a:t>
            </a:r>
            <a:r>
              <a:rPr kumimoji="0" lang="en-US" altLang="zh-CN" b="0" kern="0" dirty="0">
                <a:solidFill>
                  <a:srgbClr val="333399"/>
                </a:solidFill>
                <a:latin typeface="+mj-ea"/>
                <a:ea typeface="+mj-ea"/>
              </a:rPr>
              <a:t>TCP</a:t>
            </a:r>
            <a:r>
              <a:rPr kumimoji="0" lang="zh-CN" altLang="en-US" b="0" kern="0" dirty="0">
                <a:solidFill>
                  <a:srgbClr val="333399"/>
                </a:solidFill>
                <a:latin typeface="+mj-ea"/>
                <a:ea typeface="+mj-ea"/>
              </a:rPr>
              <a:t>首部。</a:t>
            </a:r>
            <a:endParaRPr kumimoji="0" lang="en-US" altLang="zh-CN" b="0" kern="0" dirty="0">
              <a:solidFill>
                <a:srgbClr val="333399"/>
              </a:solidFill>
              <a:latin typeface="+mj-ea"/>
              <a:ea typeface="+mj-ea"/>
            </a:endParaRPr>
          </a:p>
          <a:p>
            <a:pPr marL="342900" indent="-342900" eaLnBrk="1" hangingPunct="1">
              <a:spcBef>
                <a:spcPct val="20000"/>
              </a:spcBef>
              <a:buClr>
                <a:srgbClr val="3333CC"/>
              </a:buClr>
              <a:buSzPct val="60000"/>
              <a:buFont typeface="Wingdings" pitchFamily="2" charset="2"/>
              <a:buChar char="n"/>
              <a:defRPr/>
            </a:pPr>
            <a:r>
              <a:rPr kumimoji="0" lang="zh-CN" altLang="en-US" b="0" kern="0" dirty="0">
                <a:solidFill>
                  <a:srgbClr val="333399"/>
                </a:solidFill>
                <a:latin typeface="+mj-ea"/>
                <a:ea typeface="+mj-ea"/>
              </a:rPr>
              <a:t>因此，信道利用率极低，只有</a:t>
            </a:r>
            <a:r>
              <a:rPr kumimoji="0" lang="en-US" altLang="zh-CN" b="0" kern="0" dirty="0">
                <a:solidFill>
                  <a:srgbClr val="333399"/>
                </a:solidFill>
                <a:latin typeface="+mj-ea"/>
                <a:ea typeface="+mj-ea"/>
              </a:rPr>
              <a:t>1/40</a:t>
            </a:r>
            <a:r>
              <a:rPr kumimoji="0" lang="zh-CN" altLang="en-US" b="0" kern="0" dirty="0">
                <a:solidFill>
                  <a:srgbClr val="333399"/>
                </a:solidFill>
                <a:latin typeface="+mj-ea"/>
                <a:ea typeface="+mj-ea"/>
              </a:rPr>
              <a:t>。</a:t>
            </a:r>
          </a:p>
        </p:txBody>
      </p:sp>
      <p:sp>
        <p:nvSpPr>
          <p:cNvPr id="7" name="文本框 6">
            <a:extLst>
              <a:ext uri="{FF2B5EF4-FFF2-40B4-BE49-F238E27FC236}">
                <a16:creationId xmlns:a16="http://schemas.microsoft.com/office/drawing/2014/main" id="{8E69B699-933C-4DAE-82BA-46B4CC1B90C3}"/>
              </a:ext>
            </a:extLst>
          </p:cNvPr>
          <p:cNvSpPr txBox="1"/>
          <p:nvPr/>
        </p:nvSpPr>
        <p:spPr>
          <a:xfrm>
            <a:off x="827584" y="4221088"/>
            <a:ext cx="7632848" cy="1200329"/>
          </a:xfrm>
          <a:prstGeom prst="rect">
            <a:avLst/>
          </a:prstGeom>
          <a:noFill/>
        </p:spPr>
        <p:txBody>
          <a:bodyPr wrap="square">
            <a:spAutoFit/>
          </a:bodyPr>
          <a:lstStyle/>
          <a:p>
            <a:r>
              <a:rPr kumimoji="0" lang="zh-CN" altLang="en-US" b="0" kern="0" dirty="0">
                <a:solidFill>
                  <a:srgbClr val="333399"/>
                </a:solidFill>
                <a:latin typeface="+mj-ea"/>
                <a:ea typeface="+mj-ea"/>
              </a:rPr>
              <a:t>小数据报文大量的出现会造成广域网上的拥塞。即设法增加发送的数据规模不但可以提高信道利用率，而且也有助于减少广域网的拥塞。</a:t>
            </a:r>
            <a:endParaRPr lang="zh-CN" altLang="en-US" dirty="0"/>
          </a:p>
        </p:txBody>
      </p:sp>
      <p:sp>
        <p:nvSpPr>
          <p:cNvPr id="8" name="文本框 7">
            <a:extLst>
              <a:ext uri="{FF2B5EF4-FFF2-40B4-BE49-F238E27FC236}">
                <a16:creationId xmlns:a16="http://schemas.microsoft.com/office/drawing/2014/main" id="{8C4D579C-C793-430B-A197-3876AA62FB1E}"/>
              </a:ext>
            </a:extLst>
          </p:cNvPr>
          <p:cNvSpPr txBox="1"/>
          <p:nvPr/>
        </p:nvSpPr>
        <p:spPr>
          <a:xfrm>
            <a:off x="827584" y="5638948"/>
            <a:ext cx="7920880" cy="461665"/>
          </a:xfrm>
          <a:prstGeom prst="rect">
            <a:avLst/>
          </a:prstGeom>
          <a:noFill/>
        </p:spPr>
        <p:txBody>
          <a:bodyPr wrap="square">
            <a:spAutoFit/>
          </a:bodyPr>
          <a:lstStyle/>
          <a:p>
            <a:r>
              <a:rPr lang="zh-CN" altLang="en-US" dirty="0"/>
              <a:t>任何小于一个</a:t>
            </a:r>
            <a:r>
              <a:rPr lang="en-US" altLang="zh-CN" dirty="0"/>
              <a:t>MSS</a:t>
            </a:r>
            <a:r>
              <a:rPr lang="zh-CN" altLang="en-US" dirty="0"/>
              <a:t>的任何数据报文都被视为小数据报文。</a:t>
            </a:r>
          </a:p>
        </p:txBody>
      </p:sp>
    </p:spTree>
    <p:extLst>
      <p:ext uri="{BB962C8B-B14F-4D97-AF65-F5344CB8AC3E}">
        <p14:creationId xmlns:p14="http://schemas.microsoft.com/office/powerpoint/2010/main" val="630474016"/>
      </p:ext>
    </p:extLst>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8DD6F-BD3C-4BFC-B0D9-20229064EDB5}"/>
              </a:ext>
            </a:extLst>
          </p:cNvPr>
          <p:cNvSpPr>
            <a:spLocks noGrp="1"/>
          </p:cNvSpPr>
          <p:nvPr>
            <p:ph type="title"/>
          </p:nvPr>
        </p:nvSpPr>
        <p:spPr/>
        <p:txBody>
          <a:bodyPr/>
          <a:lstStyle/>
          <a:p>
            <a:r>
              <a:rPr lang="zh-CN" altLang="en-US" dirty="0"/>
              <a:t>糊涂窗口综合症</a:t>
            </a:r>
          </a:p>
        </p:txBody>
      </p:sp>
      <p:sp>
        <p:nvSpPr>
          <p:cNvPr id="3" name="内容占位符 2">
            <a:extLst>
              <a:ext uri="{FF2B5EF4-FFF2-40B4-BE49-F238E27FC236}">
                <a16:creationId xmlns:a16="http://schemas.microsoft.com/office/drawing/2014/main" id="{782BB58B-3209-49D3-B07C-3229E3F09F09}"/>
              </a:ext>
            </a:extLst>
          </p:cNvPr>
          <p:cNvSpPr>
            <a:spLocks noGrp="1"/>
          </p:cNvSpPr>
          <p:nvPr>
            <p:ph idx="1"/>
          </p:nvPr>
        </p:nvSpPr>
        <p:spPr>
          <a:xfrm>
            <a:off x="914400" y="1524000"/>
            <a:ext cx="7618040" cy="1384995"/>
          </a:xfrm>
        </p:spPr>
        <p:txBody>
          <a:bodyPr/>
          <a:lstStyle/>
          <a:p>
            <a:pPr marL="0" indent="0">
              <a:buNone/>
            </a:pPr>
            <a:r>
              <a:rPr lang="zh-CN" altLang="en-US" dirty="0"/>
              <a:t>当接收端和发送端速率不匹配时，滑动窗口动态调整机制会产生一种称为“糊涂窗口综合症（</a:t>
            </a:r>
            <a:r>
              <a:rPr lang="en-US" altLang="zh-CN" dirty="0"/>
              <a:t>Silly Window syndrome</a:t>
            </a:r>
            <a:r>
              <a:rPr lang="zh-CN" altLang="en-US" dirty="0"/>
              <a:t>）”的情况。</a:t>
            </a:r>
          </a:p>
        </p:txBody>
      </p:sp>
      <p:sp>
        <p:nvSpPr>
          <p:cNvPr id="5" name="文本框 4">
            <a:extLst>
              <a:ext uri="{FF2B5EF4-FFF2-40B4-BE49-F238E27FC236}">
                <a16:creationId xmlns:a16="http://schemas.microsoft.com/office/drawing/2014/main" id="{2577E0C4-35D7-4F21-AE87-CABC35547005}"/>
              </a:ext>
            </a:extLst>
          </p:cNvPr>
          <p:cNvSpPr txBox="1"/>
          <p:nvPr/>
        </p:nvSpPr>
        <p:spPr>
          <a:xfrm>
            <a:off x="914400" y="3033296"/>
            <a:ext cx="7560890" cy="2308324"/>
          </a:xfrm>
          <a:prstGeom prst="rect">
            <a:avLst/>
          </a:prstGeom>
          <a:noFill/>
        </p:spPr>
        <p:txBody>
          <a:bodyPr wrap="square">
            <a:spAutoFit/>
          </a:bodyPr>
          <a:lstStyle/>
          <a:p>
            <a:r>
              <a:rPr lang="zh-CN" altLang="en-US" dirty="0"/>
              <a:t>这个问题可以归结为小包的问题，就是由于发送端和接收端上的处理不一致，导致网络上产生很多的小包。在滑动窗口机制下，如果发送端和接收端速率差异很大，就会产生这种比较犯傻的状态：发送方发送的数据，有</a:t>
            </a:r>
            <a:r>
              <a:rPr lang="en-US" altLang="zh-CN" dirty="0"/>
              <a:t>40</a:t>
            </a:r>
            <a:r>
              <a:rPr lang="zh-CN" altLang="en-US" dirty="0"/>
              <a:t>个字节的首部，而有效数据很少，甚至只有一个字节的有效数据。</a:t>
            </a:r>
          </a:p>
        </p:txBody>
      </p:sp>
    </p:spTree>
    <p:extLst>
      <p:ext uri="{BB962C8B-B14F-4D97-AF65-F5344CB8AC3E}">
        <p14:creationId xmlns:p14="http://schemas.microsoft.com/office/powerpoint/2010/main" val="3563184492"/>
      </p:ext>
    </p:extLst>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E2681AD-5D04-43C0-B9C3-4BBCA477B318}"/>
              </a:ext>
            </a:extLst>
          </p:cNvPr>
          <p:cNvSpPr txBox="1"/>
          <p:nvPr/>
        </p:nvSpPr>
        <p:spPr>
          <a:xfrm>
            <a:off x="971550" y="3573016"/>
            <a:ext cx="7560840" cy="830997"/>
          </a:xfrm>
          <a:prstGeom prst="rect">
            <a:avLst/>
          </a:prstGeom>
          <a:noFill/>
        </p:spPr>
        <p:txBody>
          <a:bodyPr wrap="square">
            <a:spAutoFit/>
          </a:bodyPr>
          <a:lstStyle/>
          <a:p>
            <a:pPr marL="342900" indent="-342900" eaLnBrk="1" hangingPunct="1">
              <a:spcBef>
                <a:spcPct val="20000"/>
              </a:spcBef>
              <a:buClr>
                <a:srgbClr val="3333CC"/>
              </a:buClr>
              <a:buSzPct val="60000"/>
              <a:buFont typeface="Wingdings" pitchFamily="2" charset="2"/>
              <a:buChar char="n"/>
              <a:defRPr/>
            </a:pPr>
            <a:r>
              <a:rPr kumimoji="0" lang="zh-CN" altLang="en-US" b="0" kern="0" dirty="0">
                <a:solidFill>
                  <a:srgbClr val="333399"/>
                </a:solidFill>
                <a:latin typeface="+mj-ea"/>
                <a:ea typeface="+mj-ea"/>
              </a:rPr>
              <a:t>一种是“治疗接收端糊涂”的方式，其中</a:t>
            </a:r>
            <a:r>
              <a:rPr kumimoji="0" lang="en-US" altLang="zh-CN" b="0" kern="0" dirty="0">
                <a:solidFill>
                  <a:srgbClr val="333399"/>
                </a:solidFill>
                <a:latin typeface="+mj-ea"/>
                <a:ea typeface="+mj-ea"/>
              </a:rPr>
              <a:t>Clark</a:t>
            </a:r>
            <a:r>
              <a:rPr kumimoji="0" lang="zh-CN" altLang="en-US" b="0" kern="0" dirty="0">
                <a:solidFill>
                  <a:srgbClr val="333399"/>
                </a:solidFill>
                <a:latin typeface="+mj-ea"/>
                <a:ea typeface="+mj-ea"/>
              </a:rPr>
              <a:t>、延迟</a:t>
            </a:r>
            <a:r>
              <a:rPr kumimoji="0" lang="en-US" altLang="zh-CN" b="0" kern="0" dirty="0">
                <a:solidFill>
                  <a:srgbClr val="333399"/>
                </a:solidFill>
                <a:latin typeface="+mj-ea"/>
                <a:ea typeface="+mj-ea"/>
              </a:rPr>
              <a:t>ACK</a:t>
            </a:r>
            <a:r>
              <a:rPr kumimoji="0" lang="zh-CN" altLang="en-US" b="0" kern="0" dirty="0">
                <a:solidFill>
                  <a:srgbClr val="333399"/>
                </a:solidFill>
                <a:latin typeface="+mj-ea"/>
                <a:ea typeface="+mj-ea"/>
              </a:rPr>
              <a:t>等是比较典型的方法。</a:t>
            </a:r>
          </a:p>
        </p:txBody>
      </p:sp>
      <p:sp>
        <p:nvSpPr>
          <p:cNvPr id="7" name="文本框 6">
            <a:extLst>
              <a:ext uri="{FF2B5EF4-FFF2-40B4-BE49-F238E27FC236}">
                <a16:creationId xmlns:a16="http://schemas.microsoft.com/office/drawing/2014/main" id="{B8B3A35D-A708-4A6E-BDBF-1FA2AE2DACEC}"/>
              </a:ext>
            </a:extLst>
          </p:cNvPr>
          <p:cNvSpPr txBox="1"/>
          <p:nvPr/>
        </p:nvSpPr>
        <p:spPr>
          <a:xfrm>
            <a:off x="1043608" y="1412776"/>
            <a:ext cx="4968552" cy="461665"/>
          </a:xfrm>
          <a:prstGeom prst="rect">
            <a:avLst/>
          </a:prstGeom>
          <a:noFill/>
        </p:spPr>
        <p:txBody>
          <a:bodyPr wrap="square">
            <a:spAutoFit/>
          </a:bodyPr>
          <a:lstStyle/>
          <a:p>
            <a:r>
              <a:rPr lang="zh-CN" altLang="en-US" dirty="0"/>
              <a:t>治疗糊涂窗口综合症有两种方式：</a:t>
            </a:r>
          </a:p>
        </p:txBody>
      </p:sp>
      <p:sp>
        <p:nvSpPr>
          <p:cNvPr id="8" name="标题 1">
            <a:extLst>
              <a:ext uri="{FF2B5EF4-FFF2-40B4-BE49-F238E27FC236}">
                <a16:creationId xmlns:a16="http://schemas.microsoft.com/office/drawing/2014/main" id="{356EAA40-3054-4749-B7B2-1F1DE76803D2}"/>
              </a:ext>
            </a:extLst>
          </p:cNvPr>
          <p:cNvSpPr>
            <a:spLocks noGrp="1"/>
          </p:cNvSpPr>
          <p:nvPr>
            <p:ph type="title"/>
          </p:nvPr>
        </p:nvSpPr>
        <p:spPr>
          <a:xfrm>
            <a:off x="971550" y="222250"/>
            <a:ext cx="7086600" cy="685800"/>
          </a:xfrm>
        </p:spPr>
        <p:txBody>
          <a:bodyPr/>
          <a:lstStyle/>
          <a:p>
            <a:r>
              <a:rPr lang="zh-CN" altLang="en-US" dirty="0"/>
              <a:t>糊涂窗口综合症治疗办法</a:t>
            </a:r>
          </a:p>
        </p:txBody>
      </p:sp>
      <p:sp>
        <p:nvSpPr>
          <p:cNvPr id="10" name="文本框 9">
            <a:extLst>
              <a:ext uri="{FF2B5EF4-FFF2-40B4-BE49-F238E27FC236}">
                <a16:creationId xmlns:a16="http://schemas.microsoft.com/office/drawing/2014/main" id="{14C91102-837D-4A08-9219-A706A7F8622F}"/>
              </a:ext>
            </a:extLst>
          </p:cNvPr>
          <p:cNvSpPr txBox="1"/>
          <p:nvPr/>
        </p:nvSpPr>
        <p:spPr>
          <a:xfrm>
            <a:off x="971550" y="2228671"/>
            <a:ext cx="7323720" cy="1200329"/>
          </a:xfrm>
          <a:prstGeom prst="rect">
            <a:avLst/>
          </a:prstGeom>
          <a:noFill/>
        </p:spPr>
        <p:txBody>
          <a:bodyPr wrap="square">
            <a:spAutoFit/>
          </a:bodyPr>
          <a:lstStyle/>
          <a:p>
            <a:pPr marL="342900" indent="-342900" eaLnBrk="1" hangingPunct="1">
              <a:spcBef>
                <a:spcPct val="20000"/>
              </a:spcBef>
              <a:buClr>
                <a:srgbClr val="3333CC"/>
              </a:buClr>
              <a:buSzPct val="60000"/>
              <a:buFont typeface="Wingdings" pitchFamily="2" charset="2"/>
              <a:buChar char="n"/>
              <a:defRPr/>
            </a:pPr>
            <a:r>
              <a:rPr kumimoji="0" lang="zh-CN" altLang="en-US" b="0" kern="0" dirty="0">
                <a:solidFill>
                  <a:srgbClr val="333399"/>
                </a:solidFill>
                <a:latin typeface="+mj-ea"/>
                <a:ea typeface="+mj-ea"/>
              </a:rPr>
              <a:t>一种是“你糊涂我不糊涂”的方式，治疗“发送端糊涂”。</a:t>
            </a:r>
            <a:r>
              <a:rPr kumimoji="0" lang="en-US" altLang="zh-CN" b="0" kern="0" dirty="0">
                <a:solidFill>
                  <a:srgbClr val="333399"/>
                </a:solidFill>
                <a:latin typeface="+mj-ea"/>
                <a:ea typeface="+mj-ea"/>
              </a:rPr>
              <a:t>Nagle</a:t>
            </a:r>
            <a:r>
              <a:rPr kumimoji="0" lang="zh-CN" altLang="en-US" b="0" kern="0" dirty="0">
                <a:solidFill>
                  <a:srgbClr val="333399"/>
                </a:solidFill>
                <a:latin typeface="+mj-ea"/>
                <a:ea typeface="+mj-ea"/>
              </a:rPr>
              <a:t>算法是比较典型的一种，也是目前</a:t>
            </a:r>
            <a:r>
              <a:rPr kumimoji="0" lang="en-US" altLang="zh-CN" b="0" kern="0" dirty="0">
                <a:solidFill>
                  <a:srgbClr val="333399"/>
                </a:solidFill>
                <a:latin typeface="+mj-ea"/>
                <a:ea typeface="+mj-ea"/>
              </a:rPr>
              <a:t>TCP</a:t>
            </a:r>
            <a:r>
              <a:rPr kumimoji="0" lang="zh-CN" altLang="en-US" b="0" kern="0" dirty="0">
                <a:solidFill>
                  <a:srgbClr val="333399"/>
                </a:solidFill>
                <a:latin typeface="+mj-ea"/>
                <a:ea typeface="+mj-ea"/>
              </a:rPr>
              <a:t>默认采用的方法。</a:t>
            </a:r>
          </a:p>
        </p:txBody>
      </p:sp>
    </p:spTree>
    <p:extLst>
      <p:ext uri="{BB962C8B-B14F-4D97-AF65-F5344CB8AC3E}">
        <p14:creationId xmlns:p14="http://schemas.microsoft.com/office/powerpoint/2010/main" val="1003141869"/>
      </p:ext>
    </p:extLst>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B86D0-CA93-4DBE-9F28-9CADE1FD9065}"/>
              </a:ext>
            </a:extLst>
          </p:cNvPr>
          <p:cNvSpPr>
            <a:spLocks noGrp="1"/>
          </p:cNvSpPr>
          <p:nvPr>
            <p:ph type="title"/>
          </p:nvPr>
        </p:nvSpPr>
        <p:spPr/>
        <p:txBody>
          <a:bodyPr/>
          <a:lstStyle/>
          <a:p>
            <a:r>
              <a:rPr lang="en-US" altLang="zh-CN" dirty="0"/>
              <a:t>Nagle</a:t>
            </a:r>
            <a:r>
              <a:rPr lang="zh-CN" altLang="en-US" dirty="0"/>
              <a:t>算法</a:t>
            </a:r>
          </a:p>
        </p:txBody>
      </p:sp>
      <p:sp>
        <p:nvSpPr>
          <p:cNvPr id="5" name="文本框 4">
            <a:extLst>
              <a:ext uri="{FF2B5EF4-FFF2-40B4-BE49-F238E27FC236}">
                <a16:creationId xmlns:a16="http://schemas.microsoft.com/office/drawing/2014/main" id="{0F97FA4E-E531-4019-B177-3D7E45C04C36}"/>
              </a:ext>
            </a:extLst>
          </p:cNvPr>
          <p:cNvSpPr txBox="1"/>
          <p:nvPr/>
        </p:nvSpPr>
        <p:spPr>
          <a:xfrm>
            <a:off x="827584" y="4583163"/>
            <a:ext cx="7690048" cy="830997"/>
          </a:xfrm>
          <a:prstGeom prst="rect">
            <a:avLst/>
          </a:prstGeom>
          <a:noFill/>
        </p:spPr>
        <p:txBody>
          <a:bodyPr wrap="square">
            <a:spAutoFit/>
          </a:bodyPr>
          <a:lstStyle/>
          <a:p>
            <a:r>
              <a:rPr lang="en-US" altLang="zh-CN" dirty="0"/>
              <a:t>Nagle</a:t>
            </a:r>
            <a:r>
              <a:rPr lang="zh-CN" altLang="en-US" dirty="0"/>
              <a:t>算法还规定，当到达的数据已达到发送窗口大小的一半或报文段最大长度时，就立即发送一个报文段！</a:t>
            </a:r>
          </a:p>
        </p:txBody>
      </p:sp>
      <p:sp>
        <p:nvSpPr>
          <p:cNvPr id="7" name="文本框 6">
            <a:extLst>
              <a:ext uri="{FF2B5EF4-FFF2-40B4-BE49-F238E27FC236}">
                <a16:creationId xmlns:a16="http://schemas.microsoft.com/office/drawing/2014/main" id="{21151020-85D8-4135-935C-A5848494A9D4}"/>
              </a:ext>
            </a:extLst>
          </p:cNvPr>
          <p:cNvSpPr txBox="1"/>
          <p:nvPr/>
        </p:nvSpPr>
        <p:spPr>
          <a:xfrm>
            <a:off x="971550" y="1340768"/>
            <a:ext cx="4248522" cy="461665"/>
          </a:xfrm>
          <a:prstGeom prst="rect">
            <a:avLst/>
          </a:prstGeom>
          <a:noFill/>
        </p:spPr>
        <p:txBody>
          <a:bodyPr wrap="square">
            <a:spAutoFit/>
          </a:bodyPr>
          <a:lstStyle/>
          <a:p>
            <a:pPr eaLnBrk="1" hangingPunct="1">
              <a:spcBef>
                <a:spcPct val="20000"/>
              </a:spcBef>
              <a:buClr>
                <a:srgbClr val="3333CC"/>
              </a:buClr>
              <a:buSzPct val="60000"/>
              <a:defRPr/>
            </a:pPr>
            <a:r>
              <a:rPr kumimoji="0" lang="en-US" altLang="zh-CN" b="0" kern="0" dirty="0">
                <a:solidFill>
                  <a:srgbClr val="333399"/>
                </a:solidFill>
                <a:latin typeface="+mj-ea"/>
                <a:ea typeface="+mj-ea"/>
              </a:rPr>
              <a:t>Nagle</a:t>
            </a:r>
            <a:r>
              <a:rPr kumimoji="0" lang="zh-CN" altLang="en-US" b="0" kern="0" dirty="0">
                <a:solidFill>
                  <a:srgbClr val="333399"/>
                </a:solidFill>
                <a:latin typeface="+mj-ea"/>
                <a:ea typeface="+mj-ea"/>
              </a:rPr>
              <a:t>算法的基本思想：</a:t>
            </a:r>
          </a:p>
        </p:txBody>
      </p:sp>
      <p:sp>
        <p:nvSpPr>
          <p:cNvPr id="10" name="文本框 9">
            <a:extLst>
              <a:ext uri="{FF2B5EF4-FFF2-40B4-BE49-F238E27FC236}">
                <a16:creationId xmlns:a16="http://schemas.microsoft.com/office/drawing/2014/main" id="{A1FC6C27-16A1-4580-85FF-5C1CEF284349}"/>
              </a:ext>
            </a:extLst>
          </p:cNvPr>
          <p:cNvSpPr txBox="1"/>
          <p:nvPr/>
        </p:nvSpPr>
        <p:spPr>
          <a:xfrm>
            <a:off x="827584" y="2090172"/>
            <a:ext cx="7546082" cy="830997"/>
          </a:xfrm>
          <a:prstGeom prst="rect">
            <a:avLst/>
          </a:prstGeom>
          <a:noFill/>
        </p:spPr>
        <p:txBody>
          <a:bodyPr wrap="square">
            <a:spAutoFit/>
          </a:bodyPr>
          <a:lstStyle/>
          <a:p>
            <a:pPr marL="342900" indent="-342900" eaLnBrk="1" hangingPunct="1">
              <a:spcBef>
                <a:spcPct val="20000"/>
              </a:spcBef>
              <a:buClr>
                <a:srgbClr val="3333CC"/>
              </a:buClr>
              <a:buSzPct val="60000"/>
              <a:buFont typeface="Wingdings" pitchFamily="2" charset="2"/>
              <a:buChar char="n"/>
              <a:defRPr/>
            </a:pPr>
            <a:r>
              <a:rPr kumimoji="0" lang="zh-CN" altLang="en-US" b="0" kern="0" dirty="0">
                <a:solidFill>
                  <a:srgbClr val="333399"/>
                </a:solidFill>
                <a:latin typeface="+mj-ea"/>
                <a:ea typeface="+mj-ea"/>
              </a:rPr>
              <a:t>尽可能避免发送小数据报文，一个</a:t>
            </a:r>
            <a:r>
              <a:rPr kumimoji="0" lang="en-US" altLang="zh-CN" b="0" kern="0" dirty="0">
                <a:solidFill>
                  <a:srgbClr val="333399"/>
                </a:solidFill>
                <a:latin typeface="+mj-ea"/>
                <a:ea typeface="+mj-ea"/>
              </a:rPr>
              <a:t>TCP</a:t>
            </a:r>
            <a:r>
              <a:rPr kumimoji="0" lang="zh-CN" altLang="en-US" b="0" kern="0" dirty="0">
                <a:solidFill>
                  <a:srgbClr val="333399"/>
                </a:solidFill>
                <a:latin typeface="+mj-ea"/>
                <a:ea typeface="+mj-ea"/>
              </a:rPr>
              <a:t>连接上最多只能有一个未被确认的小数据报文。</a:t>
            </a:r>
          </a:p>
        </p:txBody>
      </p:sp>
      <p:sp>
        <p:nvSpPr>
          <p:cNvPr id="12" name="文本框 11">
            <a:extLst>
              <a:ext uri="{FF2B5EF4-FFF2-40B4-BE49-F238E27FC236}">
                <a16:creationId xmlns:a16="http://schemas.microsoft.com/office/drawing/2014/main" id="{63474A0C-52BD-4160-BB17-6BDA2D25BB4D}"/>
              </a:ext>
            </a:extLst>
          </p:cNvPr>
          <p:cNvSpPr txBox="1"/>
          <p:nvPr/>
        </p:nvSpPr>
        <p:spPr>
          <a:xfrm>
            <a:off x="827584" y="3133795"/>
            <a:ext cx="7546082" cy="1200329"/>
          </a:xfrm>
          <a:prstGeom prst="rect">
            <a:avLst/>
          </a:prstGeom>
          <a:noFill/>
        </p:spPr>
        <p:txBody>
          <a:bodyPr wrap="square">
            <a:spAutoFit/>
          </a:bodyPr>
          <a:lstStyle/>
          <a:p>
            <a:pPr marL="342900" indent="-342900" eaLnBrk="1" hangingPunct="1">
              <a:spcBef>
                <a:spcPct val="20000"/>
              </a:spcBef>
              <a:buClr>
                <a:srgbClr val="3333CC"/>
              </a:buClr>
              <a:buSzPct val="60000"/>
              <a:buFont typeface="Wingdings" pitchFamily="2" charset="2"/>
              <a:buChar char="n"/>
              <a:defRPr/>
            </a:pPr>
            <a:r>
              <a:rPr kumimoji="0" lang="zh-CN" altLang="en-US" b="0" kern="0" dirty="0">
                <a:solidFill>
                  <a:srgbClr val="333399"/>
                </a:solidFill>
                <a:latin typeface="+mj-ea"/>
                <a:ea typeface="+mj-ea"/>
              </a:rPr>
              <a:t>在小数据报文的确认报文到达之前不发送其他小数据报文。并且持续接受小数据报文，并在确认到来时以一个较大的报文发送出去。</a:t>
            </a:r>
          </a:p>
        </p:txBody>
      </p:sp>
      <p:sp>
        <p:nvSpPr>
          <p:cNvPr id="16" name="文本框 15">
            <a:extLst>
              <a:ext uri="{FF2B5EF4-FFF2-40B4-BE49-F238E27FC236}">
                <a16:creationId xmlns:a16="http://schemas.microsoft.com/office/drawing/2014/main" id="{74357C15-28F2-4D77-84C1-A513B9452BB0}"/>
              </a:ext>
            </a:extLst>
          </p:cNvPr>
          <p:cNvSpPr txBox="1"/>
          <p:nvPr/>
        </p:nvSpPr>
        <p:spPr>
          <a:xfrm>
            <a:off x="827584" y="5534453"/>
            <a:ext cx="5256584" cy="461665"/>
          </a:xfrm>
          <a:prstGeom prst="rect">
            <a:avLst/>
          </a:prstGeom>
          <a:noFill/>
        </p:spPr>
        <p:txBody>
          <a:bodyPr wrap="square">
            <a:spAutoFit/>
          </a:bodyPr>
          <a:lstStyle/>
          <a:p>
            <a:r>
              <a:rPr lang="zh-CN" altLang="en-US" dirty="0"/>
              <a:t>在</a:t>
            </a:r>
            <a:r>
              <a:rPr lang="en-US" altLang="zh-CN" dirty="0"/>
              <a:t>TCP</a:t>
            </a:r>
            <a:r>
              <a:rPr lang="zh-CN" altLang="en-US" dirty="0"/>
              <a:t>中，</a:t>
            </a:r>
            <a:r>
              <a:rPr lang="en-US" altLang="zh-CN" dirty="0"/>
              <a:t>Nagle</a:t>
            </a:r>
            <a:r>
              <a:rPr lang="zh-CN" altLang="en-US" dirty="0"/>
              <a:t>算法可以被禁止。</a:t>
            </a:r>
          </a:p>
        </p:txBody>
      </p:sp>
    </p:spTree>
    <p:extLst>
      <p:ext uri="{BB962C8B-B14F-4D97-AF65-F5344CB8AC3E}">
        <p14:creationId xmlns:p14="http://schemas.microsoft.com/office/powerpoint/2010/main" val="737334817"/>
      </p:ext>
    </p:extLst>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7F6FD0-3F70-42C7-A79C-B5D7DBFB15F1}"/>
              </a:ext>
            </a:extLst>
          </p:cNvPr>
          <p:cNvSpPr>
            <a:spLocks noGrp="1"/>
          </p:cNvSpPr>
          <p:nvPr>
            <p:ph type="title"/>
          </p:nvPr>
        </p:nvSpPr>
        <p:spPr/>
        <p:txBody>
          <a:bodyPr/>
          <a:lstStyle/>
          <a:p>
            <a:r>
              <a:rPr lang="en-US" altLang="zh-CN" dirty="0"/>
              <a:t>Clark</a:t>
            </a:r>
            <a:r>
              <a:rPr lang="zh-CN" altLang="en-US" dirty="0"/>
              <a:t>方法</a:t>
            </a:r>
          </a:p>
        </p:txBody>
      </p:sp>
      <p:sp>
        <p:nvSpPr>
          <p:cNvPr id="3" name="内容占位符 2">
            <a:extLst>
              <a:ext uri="{FF2B5EF4-FFF2-40B4-BE49-F238E27FC236}">
                <a16:creationId xmlns:a16="http://schemas.microsoft.com/office/drawing/2014/main" id="{C7995F9A-04C3-49B3-B357-E9EB59DBF208}"/>
              </a:ext>
            </a:extLst>
          </p:cNvPr>
          <p:cNvSpPr>
            <a:spLocks noGrp="1"/>
          </p:cNvSpPr>
          <p:nvPr>
            <p:ph idx="1"/>
          </p:nvPr>
        </p:nvSpPr>
        <p:spPr>
          <a:xfrm>
            <a:off x="949261" y="1988840"/>
            <a:ext cx="7391400" cy="1835150"/>
          </a:xfrm>
        </p:spPr>
        <p:txBody>
          <a:bodyPr/>
          <a:lstStyle/>
          <a:p>
            <a:r>
              <a:rPr lang="zh-CN" altLang="en-US" dirty="0"/>
              <a:t>只要有数据到达就发送确认，但宣布的窗口大小为零，直到或者缓存空间已能放入具有最大长度的报文段，或者缓存空间的一半已经空了。</a:t>
            </a:r>
          </a:p>
        </p:txBody>
      </p:sp>
      <p:sp>
        <p:nvSpPr>
          <p:cNvPr id="5" name="文本框 4">
            <a:extLst>
              <a:ext uri="{FF2B5EF4-FFF2-40B4-BE49-F238E27FC236}">
                <a16:creationId xmlns:a16="http://schemas.microsoft.com/office/drawing/2014/main" id="{41464284-9874-450A-984A-1A578C370CBA}"/>
              </a:ext>
            </a:extLst>
          </p:cNvPr>
          <p:cNvSpPr txBox="1"/>
          <p:nvPr/>
        </p:nvSpPr>
        <p:spPr>
          <a:xfrm>
            <a:off x="995679" y="1340768"/>
            <a:ext cx="4592594" cy="461665"/>
          </a:xfrm>
          <a:prstGeom prst="rect">
            <a:avLst/>
          </a:prstGeom>
          <a:noFill/>
        </p:spPr>
        <p:txBody>
          <a:bodyPr wrap="square">
            <a:spAutoFit/>
          </a:bodyPr>
          <a:lstStyle/>
          <a:p>
            <a:r>
              <a:rPr lang="en-US" altLang="zh-CN" dirty="0"/>
              <a:t>Clark</a:t>
            </a:r>
            <a:r>
              <a:rPr lang="zh-CN" altLang="en-US" dirty="0"/>
              <a:t>方法 基本思想：</a:t>
            </a:r>
          </a:p>
        </p:txBody>
      </p:sp>
    </p:spTree>
    <p:extLst>
      <p:ext uri="{BB962C8B-B14F-4D97-AF65-F5344CB8AC3E}">
        <p14:creationId xmlns:p14="http://schemas.microsoft.com/office/powerpoint/2010/main" val="245972716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3">
            <a:extLst>
              <a:ext uri="{FF2B5EF4-FFF2-40B4-BE49-F238E27FC236}">
                <a16:creationId xmlns:a16="http://schemas.microsoft.com/office/drawing/2014/main" id="{44E16A3E-7FCB-4FE5-8492-4E01DA436034}"/>
              </a:ext>
            </a:extLst>
          </p:cNvPr>
          <p:cNvSpPr>
            <a:spLocks noChangeArrowheads="1"/>
          </p:cNvSpPr>
          <p:nvPr/>
        </p:nvSpPr>
        <p:spPr bwMode="auto">
          <a:xfrm>
            <a:off x="971550" y="1341438"/>
            <a:ext cx="34496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a:t>
            </a:r>
            <a:r>
              <a:rPr lang="zh-CN" altLang="en-US" sz="2400"/>
              <a:t>、硬件端口与软件端口</a:t>
            </a:r>
          </a:p>
        </p:txBody>
      </p:sp>
      <p:sp>
        <p:nvSpPr>
          <p:cNvPr id="5" name="矩形 4">
            <a:extLst>
              <a:ext uri="{FF2B5EF4-FFF2-40B4-BE49-F238E27FC236}">
                <a16:creationId xmlns:a16="http://schemas.microsoft.com/office/drawing/2014/main" id="{35DB39F0-ED22-4FFB-9FAB-34B1CBFE853F}"/>
              </a:ext>
            </a:extLst>
          </p:cNvPr>
          <p:cNvSpPr/>
          <p:nvPr/>
        </p:nvSpPr>
        <p:spPr>
          <a:xfrm>
            <a:off x="1042988" y="3627438"/>
            <a:ext cx="5329237" cy="830262"/>
          </a:xfrm>
          <a:prstGeom prst="rect">
            <a:avLst/>
          </a:prstGeom>
        </p:spPr>
        <p:txBody>
          <a:bodyPr>
            <a:spAutoFit/>
          </a:bodyPr>
          <a:lstStyle/>
          <a:p>
            <a:pPr marL="285750" indent="-285750" defTabSz="457200">
              <a:buClr>
                <a:srgbClr val="A53010"/>
              </a:buClr>
              <a:buFont typeface="Arial Unicode MS" panose="020B0604020202020204" pitchFamily="34" charset="-122"/>
              <a:buChar char="❏"/>
              <a:defRPr/>
            </a:pPr>
            <a:r>
              <a:rPr kumimoji="0" lang="zh-CN" altLang="en-US" b="0" dirty="0">
                <a:solidFill>
                  <a:prstClr val="black"/>
                </a:solidFill>
                <a:latin typeface="+mn-ea"/>
                <a:ea typeface="+mn-ea"/>
              </a:rPr>
              <a:t>在协议栈层间的抽象的协议端口是软件端口。</a:t>
            </a:r>
          </a:p>
        </p:txBody>
      </p:sp>
      <p:sp>
        <p:nvSpPr>
          <p:cNvPr id="6" name="矩形 5">
            <a:extLst>
              <a:ext uri="{FF2B5EF4-FFF2-40B4-BE49-F238E27FC236}">
                <a16:creationId xmlns:a16="http://schemas.microsoft.com/office/drawing/2014/main" id="{90250387-D399-4497-B3FB-EC232B09EE8C}"/>
              </a:ext>
            </a:extLst>
          </p:cNvPr>
          <p:cNvSpPr/>
          <p:nvPr/>
        </p:nvSpPr>
        <p:spPr>
          <a:xfrm>
            <a:off x="971550" y="1936750"/>
            <a:ext cx="5724525" cy="461963"/>
          </a:xfrm>
          <a:prstGeom prst="rect">
            <a:avLst/>
          </a:prstGeom>
        </p:spPr>
        <p:txBody>
          <a:bodyPr>
            <a:spAutoFit/>
          </a:bodyPr>
          <a:lstStyle/>
          <a:p>
            <a:pPr marL="285750" indent="-285750" defTabSz="457200">
              <a:buClr>
                <a:srgbClr val="A53010"/>
              </a:buClr>
              <a:buFont typeface="Arial Unicode MS" panose="020B0604020202020204" pitchFamily="34" charset="-122"/>
              <a:buChar char="❏"/>
              <a:defRPr/>
            </a:pPr>
            <a:r>
              <a:rPr kumimoji="0" lang="zh-CN" altLang="en-US" b="0" dirty="0">
                <a:solidFill>
                  <a:prstClr val="black"/>
                </a:solidFill>
                <a:latin typeface="+mn-ea"/>
                <a:ea typeface="+mn-ea"/>
              </a:rPr>
              <a:t>路由器或交换机上的端口是硬件端口。</a:t>
            </a:r>
          </a:p>
        </p:txBody>
      </p:sp>
      <p:sp>
        <p:nvSpPr>
          <p:cNvPr id="28677" name="矩形 6">
            <a:extLst>
              <a:ext uri="{FF2B5EF4-FFF2-40B4-BE49-F238E27FC236}">
                <a16:creationId xmlns:a16="http://schemas.microsoft.com/office/drawing/2014/main" id="{331A962D-537C-4BD0-B157-71781948CFF1}"/>
              </a:ext>
            </a:extLst>
          </p:cNvPr>
          <p:cNvSpPr>
            <a:spLocks noChangeArrowheads="1"/>
          </p:cNvSpPr>
          <p:nvPr/>
        </p:nvSpPr>
        <p:spPr bwMode="auto">
          <a:xfrm>
            <a:off x="971550" y="2532063"/>
            <a:ext cx="4572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dirty="0"/>
              <a:t>硬件端口是不同硬件设备进行交互的接口。</a:t>
            </a:r>
          </a:p>
        </p:txBody>
      </p:sp>
      <p:pic>
        <p:nvPicPr>
          <p:cNvPr id="28678" name="图片 7">
            <a:extLst>
              <a:ext uri="{FF2B5EF4-FFF2-40B4-BE49-F238E27FC236}">
                <a16:creationId xmlns:a16="http://schemas.microsoft.com/office/drawing/2014/main" id="{C688427A-62EE-492F-862D-DE6740526C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950" t="2750" r="26901" b="2808"/>
          <a:stretch>
            <a:fillRect/>
          </a:stretch>
        </p:blipFill>
        <p:spPr bwMode="auto">
          <a:xfrm>
            <a:off x="6443663" y="981075"/>
            <a:ext cx="1824037"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矩形 8">
            <a:extLst>
              <a:ext uri="{FF2B5EF4-FFF2-40B4-BE49-F238E27FC236}">
                <a16:creationId xmlns:a16="http://schemas.microsoft.com/office/drawing/2014/main" id="{B472EA64-4557-439A-8A52-1E9F0ED2CFC7}"/>
              </a:ext>
            </a:extLst>
          </p:cNvPr>
          <p:cNvSpPr>
            <a:spLocks noChangeArrowheads="1"/>
          </p:cNvSpPr>
          <p:nvPr/>
        </p:nvSpPr>
        <p:spPr bwMode="auto">
          <a:xfrm>
            <a:off x="1042988" y="4592638"/>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而软件端口是应用层的各种协议进程与传输层协议进行层间交互的一种接口。 </a:t>
            </a:r>
          </a:p>
        </p:txBody>
      </p:sp>
      <p:pic>
        <p:nvPicPr>
          <p:cNvPr id="28680" name="图片 9">
            <a:extLst>
              <a:ext uri="{FF2B5EF4-FFF2-40B4-BE49-F238E27FC236}">
                <a16:creationId xmlns:a16="http://schemas.microsoft.com/office/drawing/2014/main" id="{5C4F6767-1471-4B7B-A32F-35FCAA5768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4640" b="22281"/>
          <a:stretch>
            <a:fillRect/>
          </a:stretch>
        </p:blipFill>
        <p:spPr bwMode="auto">
          <a:xfrm>
            <a:off x="5795963" y="4592638"/>
            <a:ext cx="27686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a:extLst>
              <a:ext uri="{FF2B5EF4-FFF2-40B4-BE49-F238E27FC236}">
                <a16:creationId xmlns:a16="http://schemas.microsoft.com/office/drawing/2014/main" id="{DF367570-E3CC-4F45-941E-007515ADDC09}"/>
              </a:ext>
            </a:extLst>
          </p:cNvPr>
          <p:cNvSpPr>
            <a:spLocks noGrp="1" noChangeArrowheads="1"/>
          </p:cNvSpPr>
          <p:nvPr>
            <p:ph type="title"/>
          </p:nvPr>
        </p:nvSpPr>
        <p:spPr>
          <a:xfrm>
            <a:off x="971550" y="222250"/>
            <a:ext cx="7086600" cy="685800"/>
          </a:xfrm>
        </p:spPr>
        <p:txBody>
          <a:bodyPr/>
          <a:lstStyle/>
          <a:p>
            <a:pPr eaLnBrk="1" hangingPunct="1"/>
            <a:r>
              <a:rPr lang="en-US" altLang="zh-CN" dirty="0"/>
              <a:t>6.1.3 </a:t>
            </a:r>
            <a:r>
              <a:rPr lang="zh-CN" altLang="en-US" dirty="0"/>
              <a:t>传输层要素</a:t>
            </a:r>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9D335CB-AAF3-4166-807C-E121AAF1BB1F}"/>
              </a:ext>
            </a:extLst>
          </p:cNvPr>
          <p:cNvSpPr>
            <a:spLocks noGrp="1"/>
          </p:cNvSpPr>
          <p:nvPr>
            <p:ph type="title"/>
          </p:nvPr>
        </p:nvSpPr>
        <p:spPr>
          <a:xfrm>
            <a:off x="971550" y="222250"/>
            <a:ext cx="7086600" cy="685800"/>
          </a:xfrm>
        </p:spPr>
        <p:txBody>
          <a:bodyPr/>
          <a:lstStyle/>
          <a:p>
            <a:r>
              <a:rPr lang="zh-CN" altLang="en-US" dirty="0"/>
              <a:t>延迟</a:t>
            </a:r>
            <a:r>
              <a:rPr lang="en-US" altLang="zh-CN" dirty="0"/>
              <a:t>ACK</a:t>
            </a:r>
            <a:endParaRPr lang="zh-CN" altLang="en-US" dirty="0"/>
          </a:p>
        </p:txBody>
      </p:sp>
      <p:sp>
        <p:nvSpPr>
          <p:cNvPr id="8" name="文本框 7">
            <a:extLst>
              <a:ext uri="{FF2B5EF4-FFF2-40B4-BE49-F238E27FC236}">
                <a16:creationId xmlns:a16="http://schemas.microsoft.com/office/drawing/2014/main" id="{A560A467-650A-4671-9652-E8E2FBDA1302}"/>
              </a:ext>
            </a:extLst>
          </p:cNvPr>
          <p:cNvSpPr txBox="1"/>
          <p:nvPr/>
        </p:nvSpPr>
        <p:spPr>
          <a:xfrm>
            <a:off x="1115616" y="1412776"/>
            <a:ext cx="7344816" cy="1200329"/>
          </a:xfrm>
          <a:prstGeom prst="rect">
            <a:avLst/>
          </a:prstGeom>
          <a:noFill/>
        </p:spPr>
        <p:txBody>
          <a:bodyPr wrap="square">
            <a:spAutoFit/>
          </a:bodyPr>
          <a:lstStyle/>
          <a:p>
            <a:r>
              <a:rPr lang="zh-CN" altLang="en-US" dirty="0"/>
              <a:t>如果对每个数据段都发送一个</a:t>
            </a:r>
            <a:r>
              <a:rPr lang="en-US" altLang="zh-CN" dirty="0"/>
              <a:t>ack</a:t>
            </a:r>
            <a:r>
              <a:rPr lang="zh-CN" altLang="en-US" dirty="0"/>
              <a:t>确认，如果到达的是一个小数据报文则为此而发送的确认报文的代价比较高，所以</a:t>
            </a:r>
            <a:r>
              <a:rPr lang="en-US" altLang="zh-CN" dirty="0" err="1"/>
              <a:t>tcp</a:t>
            </a:r>
            <a:r>
              <a:rPr lang="zh-CN" altLang="en-US" dirty="0"/>
              <a:t>会延迟一段时间。</a:t>
            </a:r>
          </a:p>
        </p:txBody>
      </p:sp>
      <p:sp>
        <p:nvSpPr>
          <p:cNvPr id="10" name="文本框 9">
            <a:extLst>
              <a:ext uri="{FF2B5EF4-FFF2-40B4-BE49-F238E27FC236}">
                <a16:creationId xmlns:a16="http://schemas.microsoft.com/office/drawing/2014/main" id="{481353CD-C57E-4DC3-8EA8-103E7F0743C6}"/>
              </a:ext>
            </a:extLst>
          </p:cNvPr>
          <p:cNvSpPr txBox="1"/>
          <p:nvPr/>
        </p:nvSpPr>
        <p:spPr>
          <a:xfrm>
            <a:off x="1115616" y="2852936"/>
            <a:ext cx="7488832" cy="830997"/>
          </a:xfrm>
          <a:prstGeom prst="rect">
            <a:avLst/>
          </a:prstGeom>
          <a:noFill/>
        </p:spPr>
        <p:txBody>
          <a:bodyPr wrap="square">
            <a:spAutoFit/>
          </a:bodyPr>
          <a:lstStyle/>
          <a:p>
            <a:r>
              <a:rPr lang="zh-CN" altLang="en-US" dirty="0"/>
              <a:t>如果这段时间内有数据发送到对端，则捎带发送</a:t>
            </a:r>
            <a:r>
              <a:rPr lang="en-US" altLang="zh-CN" dirty="0"/>
              <a:t>ack</a:t>
            </a:r>
            <a:r>
              <a:rPr lang="zh-CN" altLang="en-US" dirty="0"/>
              <a:t>，如果在延迟</a:t>
            </a:r>
            <a:r>
              <a:rPr lang="en-US" altLang="zh-CN" dirty="0"/>
              <a:t>ack</a:t>
            </a:r>
            <a:r>
              <a:rPr lang="zh-CN" altLang="en-US" dirty="0"/>
              <a:t>定时器触发时，则立即单独发送。</a:t>
            </a:r>
          </a:p>
        </p:txBody>
      </p:sp>
      <p:sp>
        <p:nvSpPr>
          <p:cNvPr id="12" name="文本框 11">
            <a:extLst>
              <a:ext uri="{FF2B5EF4-FFF2-40B4-BE49-F238E27FC236}">
                <a16:creationId xmlns:a16="http://schemas.microsoft.com/office/drawing/2014/main" id="{C1BEBC79-97D2-4B85-9546-1F40D4024A28}"/>
              </a:ext>
            </a:extLst>
          </p:cNvPr>
          <p:cNvSpPr txBox="1"/>
          <p:nvPr/>
        </p:nvSpPr>
        <p:spPr>
          <a:xfrm>
            <a:off x="2843808" y="4221088"/>
            <a:ext cx="3456384" cy="461665"/>
          </a:xfrm>
          <a:prstGeom prst="rect">
            <a:avLst/>
          </a:prstGeom>
          <a:noFill/>
        </p:spPr>
        <p:txBody>
          <a:bodyPr wrap="square">
            <a:spAutoFit/>
          </a:bodyPr>
          <a:lstStyle/>
          <a:p>
            <a:r>
              <a:rPr lang="zh-CN" altLang="en-US" dirty="0"/>
              <a:t>延迟</a:t>
            </a:r>
            <a:r>
              <a:rPr lang="en-US" altLang="zh-CN" dirty="0"/>
              <a:t>ACK</a:t>
            </a:r>
            <a:r>
              <a:rPr lang="zh-CN" altLang="en-US" dirty="0"/>
              <a:t>就是累积确认</a:t>
            </a:r>
          </a:p>
        </p:txBody>
      </p:sp>
    </p:spTree>
    <p:extLst>
      <p:ext uri="{BB962C8B-B14F-4D97-AF65-F5344CB8AC3E}">
        <p14:creationId xmlns:p14="http://schemas.microsoft.com/office/powerpoint/2010/main" val="24168378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7816C23-F6B3-4C46-BEC6-EBB488D2F02F}"/>
              </a:ext>
            </a:extLst>
          </p:cNvPr>
          <p:cNvSpPr>
            <a:spLocks noGrp="1"/>
          </p:cNvSpPr>
          <p:nvPr>
            <p:ph type="title"/>
          </p:nvPr>
        </p:nvSpPr>
        <p:spPr>
          <a:xfrm>
            <a:off x="971550" y="222250"/>
            <a:ext cx="7086600" cy="685800"/>
          </a:xfrm>
        </p:spPr>
        <p:txBody>
          <a:bodyPr/>
          <a:lstStyle/>
          <a:p>
            <a:r>
              <a:rPr lang="zh-CN" altLang="en-US" dirty="0"/>
              <a:t>当</a:t>
            </a:r>
            <a:r>
              <a:rPr lang="en-US" altLang="zh-CN" dirty="0"/>
              <a:t>Nagle</a:t>
            </a:r>
            <a:r>
              <a:rPr lang="zh-CN" altLang="en-US" dirty="0"/>
              <a:t>遇上延迟</a:t>
            </a:r>
            <a:r>
              <a:rPr lang="en-US" altLang="zh-CN" dirty="0"/>
              <a:t>ACK</a:t>
            </a:r>
            <a:endParaRPr lang="zh-CN" altLang="en-US" dirty="0"/>
          </a:p>
        </p:txBody>
      </p:sp>
      <p:sp>
        <p:nvSpPr>
          <p:cNvPr id="7" name="文本框 6">
            <a:extLst>
              <a:ext uri="{FF2B5EF4-FFF2-40B4-BE49-F238E27FC236}">
                <a16:creationId xmlns:a16="http://schemas.microsoft.com/office/drawing/2014/main" id="{5C42145D-39BF-47F8-99D5-D936C05162CD}"/>
              </a:ext>
            </a:extLst>
          </p:cNvPr>
          <p:cNvSpPr txBox="1"/>
          <p:nvPr/>
        </p:nvSpPr>
        <p:spPr>
          <a:xfrm>
            <a:off x="3095836" y="5517232"/>
            <a:ext cx="3528392" cy="461665"/>
          </a:xfrm>
          <a:prstGeom prst="rect">
            <a:avLst/>
          </a:prstGeom>
          <a:noFill/>
        </p:spPr>
        <p:txBody>
          <a:bodyPr wrap="square">
            <a:spAutoFit/>
          </a:bodyPr>
          <a:lstStyle/>
          <a:p>
            <a:r>
              <a:rPr lang="zh-CN" altLang="en-US" b="0" i="0" dirty="0">
                <a:solidFill>
                  <a:srgbClr val="000000"/>
                </a:solidFill>
                <a:effectLst/>
                <a:latin typeface="Helvetica Neue"/>
              </a:rPr>
              <a:t>结果：网络延迟。</a:t>
            </a:r>
            <a:endParaRPr lang="zh-CN" altLang="en-US" dirty="0"/>
          </a:p>
        </p:txBody>
      </p:sp>
      <p:sp>
        <p:nvSpPr>
          <p:cNvPr id="9" name="文本框 8">
            <a:extLst>
              <a:ext uri="{FF2B5EF4-FFF2-40B4-BE49-F238E27FC236}">
                <a16:creationId xmlns:a16="http://schemas.microsoft.com/office/drawing/2014/main" id="{5C4E8A76-0EA4-426F-BE27-FE24A41B3D2E}"/>
              </a:ext>
            </a:extLst>
          </p:cNvPr>
          <p:cNvSpPr txBox="1"/>
          <p:nvPr/>
        </p:nvSpPr>
        <p:spPr>
          <a:xfrm>
            <a:off x="1259632" y="1484784"/>
            <a:ext cx="2592288" cy="461665"/>
          </a:xfrm>
          <a:prstGeom prst="rect">
            <a:avLst/>
          </a:prstGeom>
          <a:noFill/>
        </p:spPr>
        <p:txBody>
          <a:bodyPr wrap="square">
            <a:spAutoFit/>
          </a:bodyPr>
          <a:lstStyle/>
          <a:p>
            <a:r>
              <a:rPr lang="zh-CN" altLang="en-US" b="0" dirty="0">
                <a:solidFill>
                  <a:srgbClr val="000000"/>
                </a:solidFill>
                <a:latin typeface="Helvetica Neue"/>
              </a:rPr>
              <a:t>设</a:t>
            </a:r>
            <a:r>
              <a:rPr lang="zh-CN" altLang="en-US" b="0" i="0" dirty="0">
                <a:solidFill>
                  <a:srgbClr val="000000"/>
                </a:solidFill>
                <a:effectLst/>
                <a:latin typeface="Helvetica Neue"/>
              </a:rPr>
              <a:t>想如下场景：</a:t>
            </a:r>
            <a:endParaRPr lang="zh-CN" altLang="en-US" dirty="0"/>
          </a:p>
        </p:txBody>
      </p:sp>
      <p:sp>
        <p:nvSpPr>
          <p:cNvPr id="11" name="文本框 10">
            <a:extLst>
              <a:ext uri="{FF2B5EF4-FFF2-40B4-BE49-F238E27FC236}">
                <a16:creationId xmlns:a16="http://schemas.microsoft.com/office/drawing/2014/main" id="{C175961D-21DB-49A8-8E8A-A5E8AA60E0C0}"/>
              </a:ext>
            </a:extLst>
          </p:cNvPr>
          <p:cNvSpPr txBox="1"/>
          <p:nvPr/>
        </p:nvSpPr>
        <p:spPr>
          <a:xfrm>
            <a:off x="1259632" y="2198563"/>
            <a:ext cx="7200800" cy="830997"/>
          </a:xfrm>
          <a:prstGeom prst="rect">
            <a:avLst/>
          </a:prstGeom>
          <a:noFill/>
        </p:spPr>
        <p:txBody>
          <a:bodyPr wrap="square">
            <a:spAutoFit/>
          </a:bodyPr>
          <a:lstStyle/>
          <a:p>
            <a:pPr marL="342900" indent="-342900">
              <a:buFont typeface="Wingdings" panose="05000000000000000000" pitchFamily="2" charset="2"/>
              <a:buChar char="n"/>
            </a:pPr>
            <a:r>
              <a:rPr lang="zh-CN" altLang="en-US" b="0" dirty="0">
                <a:solidFill>
                  <a:srgbClr val="000000"/>
                </a:solidFill>
                <a:latin typeface="+mn-ea"/>
                <a:ea typeface="+mn-ea"/>
              </a:rPr>
              <a:t>发送端产生了多个小数据报文需要向接收端发送，每个小数据报文的长度都小于</a:t>
            </a:r>
            <a:r>
              <a:rPr lang="en-US" altLang="zh-CN" b="0" i="0" dirty="0">
                <a:solidFill>
                  <a:srgbClr val="000000"/>
                </a:solidFill>
                <a:effectLst/>
                <a:latin typeface="+mn-ea"/>
                <a:ea typeface="+mn-ea"/>
              </a:rPr>
              <a:t>MSS</a:t>
            </a:r>
            <a:r>
              <a:rPr lang="zh-CN" altLang="en-US" b="0" i="0" dirty="0">
                <a:solidFill>
                  <a:srgbClr val="000000"/>
                </a:solidFill>
                <a:effectLst/>
                <a:latin typeface="+mn-ea"/>
                <a:ea typeface="+mn-ea"/>
              </a:rPr>
              <a:t>。</a:t>
            </a:r>
            <a:endParaRPr lang="zh-CN" altLang="en-US" dirty="0">
              <a:latin typeface="+mn-ea"/>
              <a:ea typeface="+mn-ea"/>
            </a:endParaRPr>
          </a:p>
        </p:txBody>
      </p:sp>
      <p:sp>
        <p:nvSpPr>
          <p:cNvPr id="13" name="文本框 12">
            <a:extLst>
              <a:ext uri="{FF2B5EF4-FFF2-40B4-BE49-F238E27FC236}">
                <a16:creationId xmlns:a16="http://schemas.microsoft.com/office/drawing/2014/main" id="{73D910F7-7542-4598-9ED7-EA31C595152D}"/>
              </a:ext>
            </a:extLst>
          </p:cNvPr>
          <p:cNvSpPr txBox="1"/>
          <p:nvPr/>
        </p:nvSpPr>
        <p:spPr>
          <a:xfrm>
            <a:off x="1259632" y="3131519"/>
            <a:ext cx="7200800" cy="830997"/>
          </a:xfrm>
          <a:prstGeom prst="rect">
            <a:avLst/>
          </a:prstGeom>
          <a:noFill/>
        </p:spPr>
        <p:txBody>
          <a:bodyPr wrap="square">
            <a:spAutoFit/>
          </a:bodyPr>
          <a:lstStyle/>
          <a:p>
            <a:pPr marL="342900" indent="-342900">
              <a:buFont typeface="Wingdings" panose="05000000000000000000" pitchFamily="2" charset="2"/>
              <a:buChar char="n"/>
            </a:pPr>
            <a:r>
              <a:rPr lang="zh-CN" altLang="en-US" b="0" i="0" dirty="0">
                <a:solidFill>
                  <a:srgbClr val="000000"/>
                </a:solidFill>
                <a:effectLst/>
                <a:latin typeface="+mn-ea"/>
                <a:ea typeface="+mn-ea"/>
              </a:rPr>
              <a:t>当第一个携带小数据报文的</a:t>
            </a:r>
            <a:r>
              <a:rPr lang="en-US" altLang="zh-CN" b="0" i="0" dirty="0">
                <a:solidFill>
                  <a:srgbClr val="000000"/>
                </a:solidFill>
                <a:effectLst/>
                <a:latin typeface="+mn-ea"/>
                <a:ea typeface="+mn-ea"/>
              </a:rPr>
              <a:t>TCP</a:t>
            </a:r>
            <a:r>
              <a:rPr lang="zh-CN" altLang="en-US" b="0" i="0" dirty="0">
                <a:solidFill>
                  <a:srgbClr val="000000"/>
                </a:solidFill>
                <a:effectLst/>
                <a:latin typeface="+mn-ea"/>
                <a:ea typeface="+mn-ea"/>
              </a:rPr>
              <a:t>段到达接收端后，对方因为延迟</a:t>
            </a:r>
            <a:r>
              <a:rPr lang="en-US" altLang="zh-CN" b="0" i="0" dirty="0">
                <a:solidFill>
                  <a:srgbClr val="000000"/>
                </a:solidFill>
                <a:effectLst/>
                <a:latin typeface="+mn-ea"/>
                <a:ea typeface="+mn-ea"/>
              </a:rPr>
              <a:t>ack</a:t>
            </a:r>
            <a:r>
              <a:rPr lang="zh-CN" altLang="en-US" b="0" i="0" dirty="0">
                <a:solidFill>
                  <a:srgbClr val="000000"/>
                </a:solidFill>
                <a:effectLst/>
                <a:latin typeface="+mn-ea"/>
                <a:ea typeface="+mn-ea"/>
              </a:rPr>
              <a:t>机制而没有及时发送</a:t>
            </a:r>
            <a:r>
              <a:rPr lang="en-US" altLang="zh-CN" b="0" i="0" dirty="0">
                <a:solidFill>
                  <a:srgbClr val="000000"/>
                </a:solidFill>
                <a:effectLst/>
                <a:latin typeface="+mn-ea"/>
                <a:ea typeface="+mn-ea"/>
              </a:rPr>
              <a:t>ack</a:t>
            </a:r>
            <a:r>
              <a:rPr lang="zh-CN" altLang="en-US" b="0" i="0" dirty="0">
                <a:solidFill>
                  <a:srgbClr val="000000"/>
                </a:solidFill>
                <a:effectLst/>
                <a:latin typeface="+mn-ea"/>
                <a:ea typeface="+mn-ea"/>
              </a:rPr>
              <a:t>。</a:t>
            </a:r>
            <a:endParaRPr lang="zh-CN" altLang="en-US" dirty="0">
              <a:latin typeface="+mn-ea"/>
              <a:ea typeface="+mn-ea"/>
            </a:endParaRPr>
          </a:p>
        </p:txBody>
      </p:sp>
      <p:sp>
        <p:nvSpPr>
          <p:cNvPr id="15" name="文本框 14">
            <a:extLst>
              <a:ext uri="{FF2B5EF4-FFF2-40B4-BE49-F238E27FC236}">
                <a16:creationId xmlns:a16="http://schemas.microsoft.com/office/drawing/2014/main" id="{ABB1817A-0590-4B64-8447-98509380B7BF}"/>
              </a:ext>
            </a:extLst>
          </p:cNvPr>
          <p:cNvSpPr txBox="1"/>
          <p:nvPr/>
        </p:nvSpPr>
        <p:spPr>
          <a:xfrm>
            <a:off x="1259632" y="4064475"/>
            <a:ext cx="7416824" cy="1200329"/>
          </a:xfrm>
          <a:prstGeom prst="rect">
            <a:avLst/>
          </a:prstGeom>
          <a:noFill/>
        </p:spPr>
        <p:txBody>
          <a:bodyPr wrap="square">
            <a:spAutoFit/>
          </a:bodyPr>
          <a:lstStyle/>
          <a:p>
            <a:pPr marL="342900" indent="-342900">
              <a:buFont typeface="Wingdings" panose="05000000000000000000" pitchFamily="2" charset="2"/>
              <a:buChar char="n"/>
            </a:pPr>
            <a:r>
              <a:rPr lang="zh-CN" altLang="en-US" b="0" dirty="0">
                <a:solidFill>
                  <a:srgbClr val="000000"/>
                </a:solidFill>
                <a:latin typeface="+mn-ea"/>
                <a:ea typeface="+mn-ea"/>
              </a:rPr>
              <a:t>发送</a:t>
            </a:r>
            <a:r>
              <a:rPr lang="zh-CN" altLang="en-US" b="0" i="0" dirty="0">
                <a:solidFill>
                  <a:srgbClr val="000000"/>
                </a:solidFill>
                <a:effectLst/>
                <a:latin typeface="+mn-ea"/>
                <a:ea typeface="+mn-ea"/>
              </a:rPr>
              <a:t>端因为要发送的依然是小数据报文而启动</a:t>
            </a:r>
            <a:r>
              <a:rPr lang="en-US" altLang="zh-CN" b="0" i="0" dirty="0">
                <a:solidFill>
                  <a:srgbClr val="000000"/>
                </a:solidFill>
                <a:effectLst/>
                <a:latin typeface="+mn-ea"/>
                <a:ea typeface="+mn-ea"/>
              </a:rPr>
              <a:t>Nagle</a:t>
            </a:r>
            <a:r>
              <a:rPr lang="zh-CN" altLang="en-US" b="0" i="0" dirty="0">
                <a:solidFill>
                  <a:srgbClr val="000000"/>
                </a:solidFill>
                <a:effectLst/>
                <a:latin typeface="+mn-ea"/>
                <a:ea typeface="+mn-ea"/>
              </a:rPr>
              <a:t>算法，小数据报文不会立即发送，而是等待对接收端对第一次数据确认。</a:t>
            </a:r>
            <a:endParaRPr lang="zh-CN" altLang="en-US" dirty="0">
              <a:latin typeface="+mn-ea"/>
              <a:ea typeface="+mn-ea"/>
            </a:endParaRPr>
          </a:p>
        </p:txBody>
      </p:sp>
    </p:spTree>
    <p:extLst>
      <p:ext uri="{BB962C8B-B14F-4D97-AF65-F5344CB8AC3E}">
        <p14:creationId xmlns:p14="http://schemas.microsoft.com/office/powerpoint/2010/main" val="1238929386"/>
      </p:ext>
    </p:extLst>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CEDA4-EFB5-44EB-A12B-BB3B7CFAE405}"/>
              </a:ext>
            </a:extLst>
          </p:cNvPr>
          <p:cNvSpPr>
            <a:spLocks noGrp="1"/>
          </p:cNvSpPr>
          <p:nvPr>
            <p:ph type="title"/>
          </p:nvPr>
        </p:nvSpPr>
        <p:spPr/>
        <p:txBody>
          <a:bodyPr/>
          <a:lstStyle/>
          <a:p>
            <a:r>
              <a:rPr lang="en-US" altLang="zh-CN" dirty="0"/>
              <a:t>6.7 TCP</a:t>
            </a:r>
            <a:r>
              <a:rPr lang="zh-CN" altLang="en-US" dirty="0"/>
              <a:t>的拥塞控制</a:t>
            </a:r>
          </a:p>
        </p:txBody>
      </p:sp>
      <p:sp>
        <p:nvSpPr>
          <p:cNvPr id="4" name="矩形 3">
            <a:extLst>
              <a:ext uri="{FF2B5EF4-FFF2-40B4-BE49-F238E27FC236}">
                <a16:creationId xmlns:a16="http://schemas.microsoft.com/office/drawing/2014/main" id="{E37DB5F1-D958-481C-A796-C10E681502A7}"/>
              </a:ext>
            </a:extLst>
          </p:cNvPr>
          <p:cNvSpPr/>
          <p:nvPr/>
        </p:nvSpPr>
        <p:spPr>
          <a:xfrm>
            <a:off x="992997" y="1628800"/>
            <a:ext cx="7272808" cy="1200329"/>
          </a:xfrm>
          <a:prstGeom prst="rect">
            <a:avLst/>
          </a:prstGeom>
        </p:spPr>
        <p:txBody>
          <a:bodyPr wrap="square">
            <a:spAutoFit/>
          </a:bodyPr>
          <a:lstStyle/>
          <a:p>
            <a:r>
              <a:rPr lang="zh-CN" altLang="en-US" dirty="0"/>
              <a:t>即对资源的需求超过了可用的资源。若网络中许多资源同时供应不足，网络的性能就要明显变坏，整个网络的吞吐量随之负荷的增大而下降。</a:t>
            </a:r>
          </a:p>
        </p:txBody>
      </p:sp>
      <p:sp>
        <p:nvSpPr>
          <p:cNvPr id="5" name="矩形 4">
            <a:extLst>
              <a:ext uri="{FF2B5EF4-FFF2-40B4-BE49-F238E27FC236}">
                <a16:creationId xmlns:a16="http://schemas.microsoft.com/office/drawing/2014/main" id="{3BDBC461-7ED6-40BB-802C-8D90CBD89F2E}"/>
              </a:ext>
            </a:extLst>
          </p:cNvPr>
          <p:cNvSpPr/>
          <p:nvPr/>
        </p:nvSpPr>
        <p:spPr>
          <a:xfrm>
            <a:off x="992997" y="1113077"/>
            <a:ext cx="1149674" cy="461665"/>
          </a:xfrm>
          <a:prstGeom prst="rect">
            <a:avLst/>
          </a:prstGeom>
        </p:spPr>
        <p:txBody>
          <a:bodyPr wrap="none">
            <a:spAutoFit/>
          </a:bodyPr>
          <a:lstStyle/>
          <a:p>
            <a:pPr marL="342900" indent="-342900">
              <a:buClr>
                <a:srgbClr val="C00000"/>
              </a:buClr>
              <a:buFont typeface="Wingdings" panose="05000000000000000000" pitchFamily="2" charset="2"/>
              <a:buChar char="n"/>
            </a:pPr>
            <a:r>
              <a:rPr lang="zh-CN" altLang="en-US" dirty="0"/>
              <a:t>拥塞</a:t>
            </a:r>
          </a:p>
        </p:txBody>
      </p:sp>
      <p:sp>
        <p:nvSpPr>
          <p:cNvPr id="6" name="矩形 5">
            <a:extLst>
              <a:ext uri="{FF2B5EF4-FFF2-40B4-BE49-F238E27FC236}">
                <a16:creationId xmlns:a16="http://schemas.microsoft.com/office/drawing/2014/main" id="{2640E3A5-099D-40DE-AB72-C6C20A64DD77}"/>
              </a:ext>
            </a:extLst>
          </p:cNvPr>
          <p:cNvSpPr/>
          <p:nvPr/>
        </p:nvSpPr>
        <p:spPr>
          <a:xfrm>
            <a:off x="992996" y="3669816"/>
            <a:ext cx="7539443" cy="830997"/>
          </a:xfrm>
          <a:prstGeom prst="rect">
            <a:avLst/>
          </a:prstGeom>
        </p:spPr>
        <p:txBody>
          <a:bodyPr wrap="square">
            <a:spAutoFit/>
          </a:bodyPr>
          <a:lstStyle/>
          <a:p>
            <a:r>
              <a:rPr lang="zh-CN" altLang="en-US" dirty="0"/>
              <a:t>防止过多的数据注入到网络中，这样可以使网络中的路由器或链路不致过载。</a:t>
            </a:r>
          </a:p>
        </p:txBody>
      </p:sp>
      <p:sp>
        <p:nvSpPr>
          <p:cNvPr id="7" name="矩形 6">
            <a:extLst>
              <a:ext uri="{FF2B5EF4-FFF2-40B4-BE49-F238E27FC236}">
                <a16:creationId xmlns:a16="http://schemas.microsoft.com/office/drawing/2014/main" id="{14908105-4885-4885-91A1-F6AEC6C44BA0}"/>
              </a:ext>
            </a:extLst>
          </p:cNvPr>
          <p:cNvSpPr/>
          <p:nvPr/>
        </p:nvSpPr>
        <p:spPr>
          <a:xfrm>
            <a:off x="993456" y="3018640"/>
            <a:ext cx="1768433" cy="461665"/>
          </a:xfrm>
          <a:prstGeom prst="rect">
            <a:avLst/>
          </a:prstGeom>
        </p:spPr>
        <p:txBody>
          <a:bodyPr wrap="none">
            <a:spAutoFit/>
          </a:bodyPr>
          <a:lstStyle/>
          <a:p>
            <a:pPr marL="342900" indent="-342900">
              <a:buClr>
                <a:srgbClr val="C00000"/>
              </a:buClr>
              <a:buFont typeface="Wingdings" panose="05000000000000000000" pitchFamily="2" charset="2"/>
              <a:buChar char="n"/>
            </a:pPr>
            <a:r>
              <a:rPr lang="zh-CN" altLang="en-US" dirty="0"/>
              <a:t>拥塞控制</a:t>
            </a:r>
          </a:p>
        </p:txBody>
      </p:sp>
      <p:sp>
        <p:nvSpPr>
          <p:cNvPr id="8" name="矩形 7">
            <a:extLst>
              <a:ext uri="{FF2B5EF4-FFF2-40B4-BE49-F238E27FC236}">
                <a16:creationId xmlns:a16="http://schemas.microsoft.com/office/drawing/2014/main" id="{4E7AD714-93D8-42F2-AE7A-3F4FC392E437}"/>
              </a:ext>
            </a:extLst>
          </p:cNvPr>
          <p:cNvSpPr/>
          <p:nvPr/>
        </p:nvSpPr>
        <p:spPr>
          <a:xfrm>
            <a:off x="3679840" y="4607576"/>
            <a:ext cx="4585965" cy="461665"/>
          </a:xfrm>
          <a:prstGeom prst="rect">
            <a:avLst/>
          </a:prstGeom>
          <a:noFill/>
        </p:spPr>
        <p:txBody>
          <a:bodyPr wrap="square">
            <a:spAutoFit/>
          </a:bodyPr>
          <a:lstStyle/>
          <a:p>
            <a:r>
              <a:rPr lang="zh-CN" altLang="en-US" dirty="0"/>
              <a:t>网络能够承受现有的网络负荷。</a:t>
            </a:r>
          </a:p>
        </p:txBody>
      </p:sp>
      <p:sp>
        <p:nvSpPr>
          <p:cNvPr id="9" name="矩形 8">
            <a:extLst>
              <a:ext uri="{FF2B5EF4-FFF2-40B4-BE49-F238E27FC236}">
                <a16:creationId xmlns:a16="http://schemas.microsoft.com/office/drawing/2014/main" id="{37964773-6F58-4480-8E6F-D513D084024A}"/>
              </a:ext>
            </a:extLst>
          </p:cNvPr>
          <p:cNvSpPr/>
          <p:nvPr/>
        </p:nvSpPr>
        <p:spPr>
          <a:xfrm>
            <a:off x="965653" y="5292016"/>
            <a:ext cx="7566786" cy="830997"/>
          </a:xfrm>
          <a:prstGeom prst="rect">
            <a:avLst/>
          </a:prstGeom>
        </p:spPr>
        <p:txBody>
          <a:bodyPr wrap="square">
            <a:spAutoFit/>
          </a:bodyPr>
          <a:lstStyle/>
          <a:p>
            <a:r>
              <a:rPr lang="zh-CN" altLang="en-US" dirty="0"/>
              <a:t>拥塞控制是一个全局性的过程，涉及到所有的主机、路由器，以及与降低网络传输性能有关的所有因素。</a:t>
            </a:r>
          </a:p>
        </p:txBody>
      </p:sp>
      <p:sp>
        <p:nvSpPr>
          <p:cNvPr id="10" name="矩形 9">
            <a:extLst>
              <a:ext uri="{FF2B5EF4-FFF2-40B4-BE49-F238E27FC236}">
                <a16:creationId xmlns:a16="http://schemas.microsoft.com/office/drawing/2014/main" id="{A281F8E0-836E-4B6D-AD09-5ED741FFD9A5}"/>
              </a:ext>
            </a:extLst>
          </p:cNvPr>
          <p:cNvSpPr/>
          <p:nvPr/>
        </p:nvSpPr>
        <p:spPr>
          <a:xfrm>
            <a:off x="965653" y="4625324"/>
            <a:ext cx="2659702" cy="461665"/>
          </a:xfrm>
          <a:prstGeom prst="rect">
            <a:avLst/>
          </a:prstGeom>
          <a:solidFill>
            <a:srgbClr val="C00000"/>
          </a:solidFill>
        </p:spPr>
        <p:txBody>
          <a:bodyPr wrap="none">
            <a:spAutoFit/>
          </a:bodyPr>
          <a:lstStyle/>
          <a:p>
            <a:r>
              <a:rPr lang="zh-CN" altLang="en-US" dirty="0">
                <a:solidFill>
                  <a:schemeClr val="bg1"/>
                </a:solidFill>
              </a:rPr>
              <a:t>拥塞控制的前提：</a:t>
            </a:r>
          </a:p>
        </p:txBody>
      </p:sp>
    </p:spTree>
    <p:extLst>
      <p:ext uri="{BB962C8B-B14F-4D97-AF65-F5344CB8AC3E}">
        <p14:creationId xmlns:p14="http://schemas.microsoft.com/office/powerpoint/2010/main" val="366597254"/>
      </p:ext>
    </p:extLst>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8480D0-9CBC-49C8-BA07-2C414D189683}"/>
              </a:ext>
            </a:extLst>
          </p:cNvPr>
          <p:cNvSpPr>
            <a:spLocks noGrp="1"/>
          </p:cNvSpPr>
          <p:nvPr>
            <p:ph type="title"/>
          </p:nvPr>
        </p:nvSpPr>
        <p:spPr/>
        <p:txBody>
          <a:bodyPr/>
          <a:lstStyle/>
          <a:p>
            <a:r>
              <a:rPr lang="en-US" altLang="zh-CN" dirty="0"/>
              <a:t>6.7.1</a:t>
            </a:r>
            <a:r>
              <a:rPr lang="zh-CN" altLang="en-US" dirty="0"/>
              <a:t> </a:t>
            </a:r>
            <a:r>
              <a:rPr lang="zh-CN" altLang="en-US" dirty="0">
                <a:latin typeface="+mj-ea"/>
              </a:rPr>
              <a:t>拥塞控制的一般原理</a:t>
            </a:r>
            <a:endParaRPr lang="zh-CN" altLang="en-US" dirty="0"/>
          </a:p>
        </p:txBody>
      </p:sp>
      <p:sp>
        <p:nvSpPr>
          <p:cNvPr id="4" name="Rectangle 4">
            <a:extLst>
              <a:ext uri="{FF2B5EF4-FFF2-40B4-BE49-F238E27FC236}">
                <a16:creationId xmlns:a16="http://schemas.microsoft.com/office/drawing/2014/main" id="{7465FF8C-AF20-4CFB-852B-413F9A536EA9}"/>
              </a:ext>
            </a:extLst>
          </p:cNvPr>
          <p:cNvSpPr txBox="1">
            <a:spLocks noChangeArrowheads="1"/>
          </p:cNvSpPr>
          <p:nvPr/>
        </p:nvSpPr>
        <p:spPr bwMode="auto">
          <a:xfrm>
            <a:off x="899592" y="1844824"/>
            <a:ext cx="7772400"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400" b="0" i="0" u="none" strike="noStrike" kern="0" cap="none" spc="0" normalizeH="0" baseline="0" noProof="0" dirty="0">
                <a:ln>
                  <a:noFill/>
                </a:ln>
                <a:solidFill>
                  <a:srgbClr val="333399"/>
                </a:solidFill>
                <a:effectLst/>
                <a:uLnTx/>
                <a:uFillTx/>
                <a:latin typeface="+mj-ea"/>
                <a:ea typeface="+mj-ea"/>
                <a:cs typeface="+mn-cs"/>
              </a:rPr>
              <a:t>在某段时间，若对网络中某资源的需求超过了该资源所能提供的可用部分，网络的性能就要变坏</a:t>
            </a:r>
            <a:r>
              <a:rPr kumimoji="0" lang="en-US" altLang="zh-CN" sz="2400" b="0" i="0" u="none" strike="noStrike" kern="0" cap="none" spc="0" normalizeH="0" baseline="0" noProof="0" dirty="0">
                <a:ln>
                  <a:noFill/>
                </a:ln>
                <a:solidFill>
                  <a:srgbClr val="333399"/>
                </a:solidFill>
                <a:effectLst/>
                <a:uLnTx/>
                <a:uFillTx/>
                <a:latin typeface="+mj-ea"/>
                <a:ea typeface="+mj-ea"/>
                <a:cs typeface="+mn-cs"/>
              </a:rPr>
              <a:t>——</a:t>
            </a:r>
            <a:r>
              <a:rPr kumimoji="0" lang="zh-CN" altLang="en-US" sz="2400" b="0" i="0" u="none" strike="noStrike" kern="0" cap="none" spc="0" normalizeH="0" baseline="0" noProof="0" dirty="0">
                <a:ln>
                  <a:noFill/>
                </a:ln>
                <a:solidFill>
                  <a:srgbClr val="333399"/>
                </a:solidFill>
                <a:effectLst/>
                <a:uLnTx/>
                <a:uFillTx/>
                <a:latin typeface="+mj-ea"/>
                <a:ea typeface="+mj-ea"/>
                <a:cs typeface="+mn-cs"/>
              </a:rPr>
              <a:t>产生</a:t>
            </a:r>
            <a:r>
              <a:rPr kumimoji="0" lang="zh-CN" altLang="en-US" sz="2400" b="0" i="0" u="none" strike="noStrike" kern="0" cap="none" spc="0" normalizeH="0" baseline="0" noProof="0" dirty="0">
                <a:ln>
                  <a:noFill/>
                </a:ln>
                <a:solidFill>
                  <a:srgbClr val="FF0000"/>
                </a:solidFill>
                <a:effectLst/>
                <a:uLnTx/>
                <a:uFillTx/>
                <a:latin typeface="+mj-ea"/>
                <a:ea typeface="+mj-ea"/>
                <a:cs typeface="+mn-cs"/>
              </a:rPr>
              <a:t>拥塞</a:t>
            </a:r>
            <a:r>
              <a:rPr kumimoji="0" lang="en-US" altLang="zh-CN" sz="2400" b="0" i="0" u="none" strike="noStrike" kern="0" cap="none" spc="0" normalizeH="0" baseline="0" noProof="0" dirty="0">
                <a:ln>
                  <a:noFill/>
                </a:ln>
                <a:solidFill>
                  <a:srgbClr val="333399"/>
                </a:solidFill>
                <a:effectLst/>
                <a:uLnTx/>
                <a:uFillTx/>
                <a:latin typeface="+mj-ea"/>
                <a:ea typeface="+mj-ea"/>
                <a:cs typeface="+mn-cs"/>
              </a:rPr>
              <a:t>(congestion)</a:t>
            </a:r>
            <a:r>
              <a:rPr kumimoji="0" lang="zh-CN" altLang="en-US" sz="2400" b="0" i="0" u="none" strike="noStrike" kern="0" cap="none" spc="0" normalizeH="0" baseline="0" noProof="0" dirty="0">
                <a:ln>
                  <a:noFill/>
                </a:ln>
                <a:solidFill>
                  <a:srgbClr val="333399"/>
                </a:solidFill>
                <a:effectLst/>
                <a:uLnTx/>
                <a:uFillTx/>
                <a:latin typeface="+mj-ea"/>
                <a:ea typeface="+mj-ea"/>
                <a:cs typeface="+mn-cs"/>
              </a:rPr>
              <a:t>。</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400" b="0" i="0" u="none" strike="noStrike" kern="0" cap="none" spc="0" normalizeH="0" baseline="0" noProof="0" dirty="0">
                <a:ln>
                  <a:noFill/>
                </a:ln>
                <a:solidFill>
                  <a:srgbClr val="333399"/>
                </a:solidFill>
                <a:effectLst/>
                <a:uLnTx/>
                <a:uFillTx/>
                <a:latin typeface="+mj-ea"/>
                <a:ea typeface="+mj-ea"/>
                <a:cs typeface="+mn-cs"/>
              </a:rPr>
              <a:t>出现资源拥塞的条件：</a:t>
            </a:r>
          </a:p>
          <a:p>
            <a:pPr marL="342900" marR="0" lvl="0" indent="-342900" algn="l" defTabSz="914400" rtl="0" eaLnBrk="1" fontAlgn="base" latinLnBrk="0" hangingPunct="1">
              <a:lnSpc>
                <a:spcPct val="100000"/>
              </a:lnSpc>
              <a:spcBef>
                <a:spcPct val="40000"/>
              </a:spcBef>
              <a:spcAft>
                <a:spcPct val="30000"/>
              </a:spcAft>
              <a:buClr>
                <a:srgbClr val="3333CC"/>
              </a:buClr>
              <a:buSzPct val="60000"/>
              <a:buFont typeface="Wingdings" pitchFamily="2" charset="2"/>
              <a:buNone/>
              <a:tabLst/>
              <a:defRPr/>
            </a:pPr>
            <a:r>
              <a:rPr kumimoji="0" lang="zh-CN" altLang="en-US" sz="2400" b="0" i="0" u="none" strike="noStrike" kern="0" cap="none" spc="0" normalizeH="0" noProof="0" dirty="0">
                <a:ln>
                  <a:noFill/>
                </a:ln>
                <a:solidFill>
                  <a:srgbClr val="333399"/>
                </a:solidFill>
                <a:effectLst/>
                <a:uLnTx/>
                <a:uFillTx/>
                <a:latin typeface="+mj-ea"/>
                <a:ea typeface="+mj-ea"/>
                <a:cs typeface="+mn-cs"/>
              </a:rPr>
              <a:t>        </a:t>
            </a:r>
            <a:r>
              <a:rPr kumimoji="0" lang="zh-CN" altLang="en-US" sz="2400" b="0" i="0" u="none" strike="noStrike" kern="0" cap="none" spc="0" normalizeH="0" baseline="0" noProof="0" dirty="0">
                <a:ln>
                  <a:noFill/>
                </a:ln>
                <a:solidFill>
                  <a:srgbClr val="333399"/>
                </a:solidFill>
                <a:effectLst/>
                <a:uLnTx/>
                <a:uFillTx/>
                <a:latin typeface="+mj-ea"/>
                <a:ea typeface="+mj-ea"/>
                <a:cs typeface="+mn-cs"/>
              </a:rPr>
              <a:t>对资源需求的总和 </a:t>
            </a:r>
            <a:r>
              <a:rPr kumimoji="0" lang="en-US" altLang="zh-CN" sz="2400" b="0" i="0" u="none" strike="noStrike" kern="0" cap="none" spc="0" normalizeH="0" baseline="0" noProof="0" dirty="0">
                <a:ln>
                  <a:noFill/>
                </a:ln>
                <a:solidFill>
                  <a:srgbClr val="333399"/>
                </a:solidFill>
                <a:effectLst/>
                <a:uLnTx/>
                <a:uFillTx/>
                <a:latin typeface="+mj-ea"/>
                <a:ea typeface="+mj-ea"/>
                <a:cs typeface="+mn-cs"/>
              </a:rPr>
              <a:t>&gt; </a:t>
            </a:r>
            <a:r>
              <a:rPr kumimoji="0" lang="zh-CN" altLang="en-US" sz="2400" b="0" i="0" u="none" strike="noStrike" kern="0" cap="none" spc="0" normalizeH="0" baseline="0" noProof="0" dirty="0">
                <a:ln>
                  <a:noFill/>
                </a:ln>
                <a:solidFill>
                  <a:srgbClr val="333399"/>
                </a:solidFill>
                <a:effectLst/>
                <a:uLnTx/>
                <a:uFillTx/>
                <a:latin typeface="+mj-ea"/>
                <a:ea typeface="+mj-ea"/>
                <a:cs typeface="+mn-cs"/>
              </a:rPr>
              <a:t>可用资源</a:t>
            </a:r>
            <a:endParaRPr kumimoji="0" lang="en-US" altLang="zh-CN" sz="2400" b="0" i="0" u="none" strike="noStrike" kern="0" cap="none" spc="0" normalizeH="0" baseline="0" noProof="0" dirty="0">
              <a:ln>
                <a:noFill/>
              </a:ln>
              <a:solidFill>
                <a:srgbClr val="333399"/>
              </a:solidFill>
              <a:effectLst/>
              <a:uLnTx/>
              <a:uFillTx/>
              <a:latin typeface="+mj-ea"/>
              <a:ea typeface="+mj-ea"/>
              <a:cs typeface="+mn-cs"/>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400" b="0" i="0" u="none" strike="noStrike" kern="0" cap="none" spc="0" normalizeH="0" baseline="0" noProof="0" dirty="0">
                <a:ln>
                  <a:noFill/>
                </a:ln>
                <a:solidFill>
                  <a:srgbClr val="333399"/>
                </a:solidFill>
                <a:effectLst/>
                <a:uLnTx/>
                <a:uFillTx/>
                <a:latin typeface="+mj-ea"/>
                <a:ea typeface="+mj-ea"/>
                <a:cs typeface="+mn-cs"/>
              </a:rPr>
              <a:t>若网络中有许多资源同时产生拥塞，网络的性能就要明显变坏，整个网络的吞吐量将随输入负荷的增大而下降。</a:t>
            </a:r>
            <a:endParaRPr kumimoji="0" lang="en-US" altLang="zh-CN" sz="2400" b="0" i="0" u="none" strike="noStrike" kern="0" cap="none" spc="0" normalizeH="0" baseline="0" noProof="0" dirty="0">
              <a:ln>
                <a:noFill/>
              </a:ln>
              <a:solidFill>
                <a:srgbClr val="333399"/>
              </a:solidFill>
              <a:effectLst/>
              <a:uLnTx/>
              <a:uFillTx/>
              <a:latin typeface="+mj-ea"/>
              <a:ea typeface="+mj-ea"/>
              <a:cs typeface="+mn-cs"/>
            </a:endParaRPr>
          </a:p>
          <a:p>
            <a:pPr lvl="0" eaLnBrk="1" hangingPunct="1">
              <a:buClr>
                <a:srgbClr val="3333CC"/>
              </a:buClr>
            </a:pPr>
            <a:r>
              <a:rPr kumimoji="0" lang="zh-CN" altLang="en-US" sz="2400" b="0" kern="0" dirty="0">
                <a:latin typeface="+mj-ea"/>
                <a:ea typeface="+mj-ea"/>
              </a:rPr>
              <a:t>在许多情况下，甚至正是拥塞控制本身成为引起网络性能恶化甚至发生死锁的原因。这点应特别引起重视。 </a:t>
            </a:r>
          </a:p>
        </p:txBody>
      </p:sp>
      <p:sp>
        <p:nvSpPr>
          <p:cNvPr id="3" name="矩形 2">
            <a:extLst>
              <a:ext uri="{FF2B5EF4-FFF2-40B4-BE49-F238E27FC236}">
                <a16:creationId xmlns:a16="http://schemas.microsoft.com/office/drawing/2014/main" id="{0FBF779B-790C-4CD5-8814-9B7115402502}"/>
              </a:ext>
            </a:extLst>
          </p:cNvPr>
          <p:cNvSpPr/>
          <p:nvPr/>
        </p:nvSpPr>
        <p:spPr>
          <a:xfrm>
            <a:off x="899592" y="1268760"/>
            <a:ext cx="2691763" cy="461665"/>
          </a:xfrm>
          <a:prstGeom prst="rect">
            <a:avLst/>
          </a:prstGeom>
        </p:spPr>
        <p:txBody>
          <a:bodyPr wrap="none">
            <a:spAutoFit/>
          </a:bodyPr>
          <a:lstStyle/>
          <a:p>
            <a:r>
              <a:rPr lang="en-US" altLang="zh-CN" dirty="0"/>
              <a:t>1. </a:t>
            </a:r>
            <a:r>
              <a:rPr lang="zh-CN" altLang="en-US" dirty="0"/>
              <a:t>拥塞发生的原因</a:t>
            </a:r>
          </a:p>
        </p:txBody>
      </p:sp>
    </p:spTree>
    <p:extLst>
      <p:ext uri="{BB962C8B-B14F-4D97-AF65-F5344CB8AC3E}">
        <p14:creationId xmlns:p14="http://schemas.microsoft.com/office/powerpoint/2010/main" val="3317126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5E56758-B68C-45E6-AAE2-BEFC37C62C0E}"/>
              </a:ext>
            </a:extLst>
          </p:cNvPr>
          <p:cNvSpPr/>
          <p:nvPr/>
        </p:nvSpPr>
        <p:spPr>
          <a:xfrm>
            <a:off x="1115616" y="1268760"/>
            <a:ext cx="4323620" cy="461665"/>
          </a:xfrm>
          <a:prstGeom prst="rect">
            <a:avLst/>
          </a:prstGeom>
        </p:spPr>
        <p:txBody>
          <a:bodyPr wrap="none">
            <a:spAutoFit/>
          </a:bodyPr>
          <a:lstStyle/>
          <a:p>
            <a:r>
              <a:rPr lang="en-US" altLang="zh-CN" dirty="0"/>
              <a:t>2. </a:t>
            </a:r>
            <a:r>
              <a:rPr lang="zh-CN" altLang="en-US" dirty="0"/>
              <a:t>拥塞控制与流量控制的关系 </a:t>
            </a:r>
          </a:p>
        </p:txBody>
      </p:sp>
      <p:sp>
        <p:nvSpPr>
          <p:cNvPr id="5" name="Rectangle 3">
            <a:extLst>
              <a:ext uri="{FF2B5EF4-FFF2-40B4-BE49-F238E27FC236}">
                <a16:creationId xmlns:a16="http://schemas.microsoft.com/office/drawing/2014/main" id="{5C00DDD7-3E91-4193-89A1-ECA8407C061C}"/>
              </a:ext>
            </a:extLst>
          </p:cNvPr>
          <p:cNvSpPr txBox="1">
            <a:spLocks noChangeArrowheads="1"/>
          </p:cNvSpPr>
          <p:nvPr/>
        </p:nvSpPr>
        <p:spPr bwMode="auto">
          <a:xfrm>
            <a:off x="755576" y="1916832"/>
            <a:ext cx="813752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0" i="0" u="none" strike="noStrike" kern="0" cap="none" spc="0" normalizeH="0" baseline="0" noProof="0">
                <a:ln>
                  <a:noFill/>
                </a:ln>
                <a:solidFill>
                  <a:srgbClr val="FF0000"/>
                </a:solidFill>
                <a:effectLst/>
                <a:uLnTx/>
                <a:uFillTx/>
                <a:latin typeface="Arial"/>
                <a:ea typeface="黑体"/>
                <a:cs typeface="+mn-cs"/>
              </a:rPr>
              <a:t>拥塞控制</a:t>
            </a:r>
            <a:r>
              <a:rPr kumimoji="0" lang="zh-CN" altLang="en-US" sz="2800" b="0" i="0" u="none" strike="noStrike" kern="0" cap="none" spc="0" normalizeH="0" baseline="0" noProof="0">
                <a:ln>
                  <a:noFill/>
                </a:ln>
                <a:solidFill>
                  <a:srgbClr val="333399"/>
                </a:solidFill>
                <a:effectLst/>
                <a:uLnTx/>
                <a:uFillTx/>
                <a:latin typeface="Arial"/>
                <a:ea typeface="黑体"/>
                <a:cs typeface="+mn-cs"/>
              </a:rPr>
              <a:t>所要做的都有一个前提，就是网络能够承受现有的网络负荷。</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0" i="0" u="none" strike="noStrike" kern="0" cap="none" spc="0" normalizeH="0" baseline="0" noProof="0">
                <a:ln>
                  <a:noFill/>
                </a:ln>
                <a:solidFill>
                  <a:srgbClr val="333399"/>
                </a:solidFill>
                <a:effectLst/>
                <a:uLnTx/>
                <a:uFillTx/>
                <a:latin typeface="Arial"/>
                <a:ea typeface="黑体"/>
                <a:cs typeface="+mn-cs"/>
              </a:rPr>
              <a:t>拥塞控制是一个全局性的过程，涉及到所有的主机、所有的路由器，以及与降低网络传输性能有关的所有因素。 </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0" i="0" u="none" strike="noStrike" kern="0" cap="none" spc="0" normalizeH="0" baseline="0" noProof="0">
                <a:ln>
                  <a:noFill/>
                </a:ln>
                <a:solidFill>
                  <a:srgbClr val="FF0000"/>
                </a:solidFill>
                <a:effectLst/>
                <a:uLnTx/>
                <a:uFillTx/>
                <a:latin typeface="Arial"/>
                <a:ea typeface="黑体"/>
                <a:cs typeface="+mn-cs"/>
              </a:rPr>
              <a:t>流量控制</a:t>
            </a:r>
            <a:r>
              <a:rPr kumimoji="0" lang="zh-CN" altLang="en-US" sz="2800" b="0" i="0" u="none" strike="noStrike" kern="0" cap="none" spc="0" normalizeH="0" baseline="0" noProof="0">
                <a:ln>
                  <a:noFill/>
                </a:ln>
                <a:solidFill>
                  <a:srgbClr val="333399"/>
                </a:solidFill>
                <a:effectLst/>
                <a:uLnTx/>
                <a:uFillTx/>
                <a:latin typeface="Arial"/>
                <a:ea typeface="黑体"/>
                <a:cs typeface="+mn-cs"/>
              </a:rPr>
              <a:t>往往指在给定的发送端和接收端之间的点对点通信量的控制。 </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0" i="0" u="none" strike="noStrike" kern="0" cap="none" spc="0" normalizeH="0" baseline="0" noProof="0">
                <a:ln>
                  <a:noFill/>
                </a:ln>
                <a:solidFill>
                  <a:srgbClr val="333399"/>
                </a:solidFill>
                <a:effectLst/>
                <a:uLnTx/>
                <a:uFillTx/>
                <a:latin typeface="Arial"/>
                <a:ea typeface="黑体"/>
                <a:cs typeface="+mn-cs"/>
              </a:rPr>
              <a:t>流量控制所要做的就是抑制发送端发送数据的速率，以便使接收端来得及接收。 </a:t>
            </a:r>
            <a:endParaRPr kumimoji="0" lang="zh-CN" altLang="en-US" sz="2800" b="0" i="0" u="none" strike="noStrike" kern="0" cap="none" spc="0" normalizeH="0" baseline="0" noProof="0" dirty="0">
              <a:ln>
                <a:noFill/>
              </a:ln>
              <a:solidFill>
                <a:srgbClr val="333399"/>
              </a:solidFill>
              <a:effectLst/>
              <a:uLnTx/>
              <a:uFillTx/>
              <a:latin typeface="Arial"/>
              <a:ea typeface="黑体"/>
              <a:cs typeface="+mn-cs"/>
            </a:endParaRPr>
          </a:p>
        </p:txBody>
      </p:sp>
    </p:spTree>
    <p:extLst>
      <p:ext uri="{BB962C8B-B14F-4D97-AF65-F5344CB8AC3E}">
        <p14:creationId xmlns:p14="http://schemas.microsoft.com/office/powerpoint/2010/main" val="10304397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3">
            <a:extLst>
              <a:ext uri="{FF2B5EF4-FFF2-40B4-BE49-F238E27FC236}">
                <a16:creationId xmlns:a16="http://schemas.microsoft.com/office/drawing/2014/main" id="{09B2545B-08F6-4703-A209-B5874B78A1A7}"/>
              </a:ext>
            </a:extLst>
          </p:cNvPr>
          <p:cNvSpPr>
            <a:spLocks noChangeShapeType="1"/>
          </p:cNvSpPr>
          <p:nvPr/>
        </p:nvSpPr>
        <p:spPr bwMode="auto">
          <a:xfrm rot="-5400000">
            <a:off x="-625078" y="4039319"/>
            <a:ext cx="3481388" cy="0"/>
          </a:xfrm>
          <a:prstGeom prst="line">
            <a:avLst/>
          </a:prstGeom>
          <a:noFill/>
          <a:ln w="19050">
            <a:solidFill>
              <a:srgbClr val="3333CC"/>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 name="Text Box 5">
            <a:extLst>
              <a:ext uri="{FF2B5EF4-FFF2-40B4-BE49-F238E27FC236}">
                <a16:creationId xmlns:a16="http://schemas.microsoft.com/office/drawing/2014/main" id="{B869E319-3F52-4018-A1EF-610EC30DBDFE}"/>
              </a:ext>
            </a:extLst>
          </p:cNvPr>
          <p:cNvSpPr txBox="1">
            <a:spLocks noChangeArrowheads="1"/>
          </p:cNvSpPr>
          <p:nvPr/>
        </p:nvSpPr>
        <p:spPr bwMode="auto">
          <a:xfrm>
            <a:off x="7175103" y="5359325"/>
            <a:ext cx="1454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提供的负载</a:t>
            </a:r>
          </a:p>
        </p:txBody>
      </p:sp>
      <p:sp>
        <p:nvSpPr>
          <p:cNvPr id="6" name="Text Box 6">
            <a:extLst>
              <a:ext uri="{FF2B5EF4-FFF2-40B4-BE49-F238E27FC236}">
                <a16:creationId xmlns:a16="http://schemas.microsoft.com/office/drawing/2014/main" id="{E3421773-DEFD-41FA-B4F1-BC028FA2F2F1}"/>
              </a:ext>
            </a:extLst>
          </p:cNvPr>
          <p:cNvSpPr txBox="1">
            <a:spLocks noChangeArrowheads="1"/>
          </p:cNvSpPr>
          <p:nvPr/>
        </p:nvSpPr>
        <p:spPr bwMode="auto">
          <a:xfrm>
            <a:off x="1115616" y="215098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吞吐量</a:t>
            </a:r>
          </a:p>
        </p:txBody>
      </p:sp>
      <p:grpSp>
        <p:nvGrpSpPr>
          <p:cNvPr id="7" name="Group 7">
            <a:extLst>
              <a:ext uri="{FF2B5EF4-FFF2-40B4-BE49-F238E27FC236}">
                <a16:creationId xmlns:a16="http://schemas.microsoft.com/office/drawing/2014/main" id="{2DAEF892-5046-4730-8DC6-384F32C1CC74}"/>
              </a:ext>
            </a:extLst>
          </p:cNvPr>
          <p:cNvGrpSpPr>
            <a:grpSpLocks/>
          </p:cNvGrpSpPr>
          <p:nvPr/>
        </p:nvGrpSpPr>
        <p:grpSpPr bwMode="auto">
          <a:xfrm>
            <a:off x="1115616" y="2982838"/>
            <a:ext cx="6480175" cy="2797175"/>
            <a:chOff x="651" y="1797"/>
            <a:chExt cx="4082" cy="1762"/>
          </a:xfrm>
        </p:grpSpPr>
        <p:sp>
          <p:nvSpPr>
            <p:cNvPr id="8" name="Line 8">
              <a:extLst>
                <a:ext uri="{FF2B5EF4-FFF2-40B4-BE49-F238E27FC236}">
                  <a16:creationId xmlns:a16="http://schemas.microsoft.com/office/drawing/2014/main" id="{2480EC02-8B20-44DA-97C3-28B1F5DDEDF7}"/>
                </a:ext>
              </a:extLst>
            </p:cNvPr>
            <p:cNvSpPr>
              <a:spLocks noChangeShapeType="1"/>
            </p:cNvSpPr>
            <p:nvPr/>
          </p:nvSpPr>
          <p:spPr bwMode="auto">
            <a:xfrm flipV="1">
              <a:off x="651" y="2077"/>
              <a:ext cx="1925" cy="148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9" name="Line 9">
              <a:extLst>
                <a:ext uri="{FF2B5EF4-FFF2-40B4-BE49-F238E27FC236}">
                  <a16:creationId xmlns:a16="http://schemas.microsoft.com/office/drawing/2014/main" id="{9348CF7F-473C-4325-A491-ECF0B683160E}"/>
                </a:ext>
              </a:extLst>
            </p:cNvPr>
            <p:cNvSpPr>
              <a:spLocks noChangeShapeType="1"/>
            </p:cNvSpPr>
            <p:nvPr/>
          </p:nvSpPr>
          <p:spPr bwMode="auto">
            <a:xfrm>
              <a:off x="2576" y="2077"/>
              <a:ext cx="2157"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0" name="Text Box 10">
              <a:extLst>
                <a:ext uri="{FF2B5EF4-FFF2-40B4-BE49-F238E27FC236}">
                  <a16:creationId xmlns:a16="http://schemas.microsoft.com/office/drawing/2014/main" id="{7BFF2EDF-B8AF-43B5-BF55-A4215AA11A58}"/>
                </a:ext>
              </a:extLst>
            </p:cNvPr>
            <p:cNvSpPr txBox="1">
              <a:spLocks noChangeArrowheads="1"/>
            </p:cNvSpPr>
            <p:nvPr/>
          </p:nvSpPr>
          <p:spPr bwMode="auto">
            <a:xfrm>
              <a:off x="2901" y="1797"/>
              <a:ext cx="123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FF0000"/>
                  </a:solidFill>
                  <a:ea typeface="黑体" pitchFamily="49" charset="-122"/>
                </a:rPr>
                <a:t>理想的拥塞控制</a:t>
              </a:r>
            </a:p>
          </p:txBody>
        </p:sp>
      </p:grpSp>
      <p:sp>
        <p:nvSpPr>
          <p:cNvPr id="11" name="Rectangle 15">
            <a:extLst>
              <a:ext uri="{FF2B5EF4-FFF2-40B4-BE49-F238E27FC236}">
                <a16:creationId xmlns:a16="http://schemas.microsoft.com/office/drawing/2014/main" id="{711F0414-3A0F-408C-987F-56FC676BB3C9}"/>
              </a:ext>
            </a:extLst>
          </p:cNvPr>
          <p:cNvSpPr>
            <a:spLocks noChangeArrowheads="1"/>
          </p:cNvSpPr>
          <p:nvPr/>
        </p:nvSpPr>
        <p:spPr bwMode="auto">
          <a:xfrm>
            <a:off x="4508103" y="5875263"/>
            <a:ext cx="641350" cy="293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12" name="Group 23">
            <a:extLst>
              <a:ext uri="{FF2B5EF4-FFF2-40B4-BE49-F238E27FC236}">
                <a16:creationId xmlns:a16="http://schemas.microsoft.com/office/drawing/2014/main" id="{BE0EE009-DE55-4033-8E1B-E8D17F3D079A}"/>
              </a:ext>
            </a:extLst>
          </p:cNvPr>
          <p:cNvGrpSpPr>
            <a:grpSpLocks/>
          </p:cNvGrpSpPr>
          <p:nvPr/>
        </p:nvGrpSpPr>
        <p:grpSpPr bwMode="auto">
          <a:xfrm>
            <a:off x="1115616" y="3592438"/>
            <a:ext cx="6573837" cy="2187575"/>
            <a:chOff x="651" y="2181"/>
            <a:chExt cx="4141" cy="1378"/>
          </a:xfrm>
        </p:grpSpPr>
        <p:sp>
          <p:nvSpPr>
            <p:cNvPr id="13" name="Freeform 24">
              <a:extLst>
                <a:ext uri="{FF2B5EF4-FFF2-40B4-BE49-F238E27FC236}">
                  <a16:creationId xmlns:a16="http://schemas.microsoft.com/office/drawing/2014/main" id="{F56566A8-7A8C-49CA-B2C4-480A1FAEF023}"/>
                </a:ext>
              </a:extLst>
            </p:cNvPr>
            <p:cNvSpPr>
              <a:spLocks/>
            </p:cNvSpPr>
            <p:nvPr/>
          </p:nvSpPr>
          <p:spPr bwMode="auto">
            <a:xfrm>
              <a:off x="651" y="2422"/>
              <a:ext cx="4141" cy="1137"/>
            </a:xfrm>
            <a:custGeom>
              <a:avLst/>
              <a:gdLst>
                <a:gd name="T0" fmla="*/ 0 w 2581"/>
                <a:gd name="T1" fmla="*/ 921 h 921"/>
                <a:gd name="T2" fmla="*/ 876 w 2581"/>
                <a:gd name="T3" fmla="*/ 345 h 921"/>
                <a:gd name="T4" fmla="*/ 1248 w 2581"/>
                <a:gd name="T5" fmla="*/ 183 h 921"/>
                <a:gd name="T6" fmla="*/ 1584 w 2581"/>
                <a:gd name="T7" fmla="*/ 105 h 921"/>
                <a:gd name="T8" fmla="*/ 1890 w 2581"/>
                <a:gd name="T9" fmla="*/ 63 h 921"/>
                <a:gd name="T10" fmla="*/ 2232 w 2581"/>
                <a:gd name="T11" fmla="*/ 21 h 921"/>
                <a:gd name="T12" fmla="*/ 2538 w 2581"/>
                <a:gd name="T13" fmla="*/ 3 h 921"/>
                <a:gd name="T14" fmla="*/ 2490 w 2581"/>
                <a:gd name="T15" fmla="*/ 3 h 921"/>
                <a:gd name="T16" fmla="*/ 0 60000 65536"/>
                <a:gd name="T17" fmla="*/ 0 60000 65536"/>
                <a:gd name="T18" fmla="*/ 0 60000 65536"/>
                <a:gd name="T19" fmla="*/ 0 60000 65536"/>
                <a:gd name="T20" fmla="*/ 0 60000 65536"/>
                <a:gd name="T21" fmla="*/ 0 60000 65536"/>
                <a:gd name="T22" fmla="*/ 0 60000 65536"/>
                <a:gd name="T23" fmla="*/ 0 60000 65536"/>
                <a:gd name="T24" fmla="*/ 0 w 2581"/>
                <a:gd name="T25" fmla="*/ 0 h 921"/>
                <a:gd name="T26" fmla="*/ 2581 w 2581"/>
                <a:gd name="T27" fmla="*/ 921 h 9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81" h="921">
                  <a:moveTo>
                    <a:pt x="0" y="921"/>
                  </a:moveTo>
                  <a:cubicBezTo>
                    <a:pt x="334" y="694"/>
                    <a:pt x="668" y="468"/>
                    <a:pt x="876" y="345"/>
                  </a:cubicBezTo>
                  <a:cubicBezTo>
                    <a:pt x="1084" y="222"/>
                    <a:pt x="1130" y="223"/>
                    <a:pt x="1248" y="183"/>
                  </a:cubicBezTo>
                  <a:cubicBezTo>
                    <a:pt x="1366" y="143"/>
                    <a:pt x="1477" y="125"/>
                    <a:pt x="1584" y="105"/>
                  </a:cubicBezTo>
                  <a:cubicBezTo>
                    <a:pt x="1691" y="85"/>
                    <a:pt x="1782" y="77"/>
                    <a:pt x="1890" y="63"/>
                  </a:cubicBezTo>
                  <a:cubicBezTo>
                    <a:pt x="1998" y="49"/>
                    <a:pt x="2124" y="31"/>
                    <a:pt x="2232" y="21"/>
                  </a:cubicBezTo>
                  <a:cubicBezTo>
                    <a:pt x="2340" y="11"/>
                    <a:pt x="2495" y="6"/>
                    <a:pt x="2538" y="3"/>
                  </a:cubicBezTo>
                  <a:cubicBezTo>
                    <a:pt x="2581" y="0"/>
                    <a:pt x="2498" y="3"/>
                    <a:pt x="2490" y="3"/>
                  </a:cubicBezTo>
                </a:path>
              </a:pathLst>
            </a:custGeom>
            <a:noFill/>
            <a:ln w="5715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kumimoji="0" lang="zh-CN" altLang="en-US" sz="1800" b="0">
                <a:solidFill>
                  <a:srgbClr val="000000"/>
                </a:solidFill>
                <a:latin typeface="Arial"/>
              </a:endParaRPr>
            </a:p>
          </p:txBody>
        </p:sp>
        <p:grpSp>
          <p:nvGrpSpPr>
            <p:cNvPr id="14" name="Group 25">
              <a:extLst>
                <a:ext uri="{FF2B5EF4-FFF2-40B4-BE49-F238E27FC236}">
                  <a16:creationId xmlns:a16="http://schemas.microsoft.com/office/drawing/2014/main" id="{9D3BF08C-689A-433F-9159-DFEA1FFB2E57}"/>
                </a:ext>
              </a:extLst>
            </p:cNvPr>
            <p:cNvGrpSpPr>
              <a:grpSpLocks/>
            </p:cNvGrpSpPr>
            <p:nvPr/>
          </p:nvGrpSpPr>
          <p:grpSpPr bwMode="auto">
            <a:xfrm>
              <a:off x="2499" y="2181"/>
              <a:ext cx="1235" cy="382"/>
              <a:chOff x="2499" y="2181"/>
              <a:chExt cx="1235" cy="382"/>
            </a:xfrm>
          </p:grpSpPr>
          <p:sp>
            <p:nvSpPr>
              <p:cNvPr id="15" name="Text Box 26">
                <a:extLst>
                  <a:ext uri="{FF2B5EF4-FFF2-40B4-BE49-F238E27FC236}">
                    <a16:creationId xmlns:a16="http://schemas.microsoft.com/office/drawing/2014/main" id="{4AF96174-932E-4129-B563-3B28336AB836}"/>
                  </a:ext>
                </a:extLst>
              </p:cNvPr>
              <p:cNvSpPr txBox="1">
                <a:spLocks noChangeArrowheads="1"/>
              </p:cNvSpPr>
              <p:nvPr/>
            </p:nvSpPr>
            <p:spPr bwMode="auto">
              <a:xfrm>
                <a:off x="2499" y="2181"/>
                <a:ext cx="123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实际的拥塞控制</a:t>
                </a:r>
              </a:p>
            </p:txBody>
          </p:sp>
          <p:sp>
            <p:nvSpPr>
              <p:cNvPr id="16" name="Line 27">
                <a:extLst>
                  <a:ext uri="{FF2B5EF4-FFF2-40B4-BE49-F238E27FC236}">
                    <a16:creationId xmlns:a16="http://schemas.microsoft.com/office/drawing/2014/main" id="{7C70E2EF-E4D0-4244-8D9E-0ED1661AC2F6}"/>
                  </a:ext>
                </a:extLst>
              </p:cNvPr>
              <p:cNvSpPr>
                <a:spLocks noChangeShapeType="1"/>
              </p:cNvSpPr>
              <p:nvPr/>
            </p:nvSpPr>
            <p:spPr bwMode="auto">
              <a:xfrm>
                <a:off x="3016" y="2387"/>
                <a:ext cx="100" cy="17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grpSp>
      </p:grpSp>
      <p:sp>
        <p:nvSpPr>
          <p:cNvPr id="17" name="Line 32">
            <a:extLst>
              <a:ext uri="{FF2B5EF4-FFF2-40B4-BE49-F238E27FC236}">
                <a16:creationId xmlns:a16="http://schemas.microsoft.com/office/drawing/2014/main" id="{57947CD0-571D-426A-8869-905808C90643}"/>
              </a:ext>
            </a:extLst>
          </p:cNvPr>
          <p:cNvSpPr>
            <a:spLocks noChangeShapeType="1"/>
          </p:cNvSpPr>
          <p:nvPr/>
        </p:nvSpPr>
        <p:spPr bwMode="auto">
          <a:xfrm>
            <a:off x="1115616" y="5780013"/>
            <a:ext cx="6970712" cy="0"/>
          </a:xfrm>
          <a:prstGeom prst="line">
            <a:avLst/>
          </a:prstGeom>
          <a:noFill/>
          <a:ln w="19050">
            <a:solidFill>
              <a:srgbClr val="3333CC"/>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 name="Text Box 33">
            <a:extLst>
              <a:ext uri="{FF2B5EF4-FFF2-40B4-BE49-F238E27FC236}">
                <a16:creationId xmlns:a16="http://schemas.microsoft.com/office/drawing/2014/main" id="{5F4CD718-A9B0-4B6A-916E-D40AC62BC7A9}"/>
              </a:ext>
            </a:extLst>
          </p:cNvPr>
          <p:cNvSpPr txBox="1">
            <a:spLocks noChangeArrowheads="1"/>
          </p:cNvSpPr>
          <p:nvPr/>
        </p:nvSpPr>
        <p:spPr bwMode="auto">
          <a:xfrm>
            <a:off x="863203" y="56339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0</a:t>
            </a:r>
          </a:p>
        </p:txBody>
      </p:sp>
      <p:grpSp>
        <p:nvGrpSpPr>
          <p:cNvPr id="19" name="Group 38">
            <a:extLst>
              <a:ext uri="{FF2B5EF4-FFF2-40B4-BE49-F238E27FC236}">
                <a16:creationId xmlns:a16="http://schemas.microsoft.com/office/drawing/2014/main" id="{BD31EAD4-8ADA-481C-ACB4-F4E1279F3953}"/>
              </a:ext>
            </a:extLst>
          </p:cNvPr>
          <p:cNvGrpSpPr>
            <a:grpSpLocks/>
          </p:cNvGrpSpPr>
          <p:nvPr/>
        </p:nvGrpSpPr>
        <p:grpSpPr bwMode="auto">
          <a:xfrm>
            <a:off x="5460603" y="4797350"/>
            <a:ext cx="3097213" cy="1019175"/>
            <a:chOff x="3388" y="2940"/>
            <a:chExt cx="1951" cy="642"/>
          </a:xfrm>
        </p:grpSpPr>
        <p:grpSp>
          <p:nvGrpSpPr>
            <p:cNvPr id="20" name="Group 17">
              <a:extLst>
                <a:ext uri="{FF2B5EF4-FFF2-40B4-BE49-F238E27FC236}">
                  <a16:creationId xmlns:a16="http://schemas.microsoft.com/office/drawing/2014/main" id="{EBD81217-53A2-4BC1-A0A8-6FA02ABEB4ED}"/>
                </a:ext>
              </a:extLst>
            </p:cNvPr>
            <p:cNvGrpSpPr>
              <a:grpSpLocks/>
            </p:cNvGrpSpPr>
            <p:nvPr/>
          </p:nvGrpSpPr>
          <p:grpSpPr bwMode="auto">
            <a:xfrm>
              <a:off x="3429" y="2940"/>
              <a:ext cx="1910" cy="590"/>
              <a:chOff x="3429" y="2940"/>
              <a:chExt cx="1910" cy="590"/>
            </a:xfrm>
          </p:grpSpPr>
          <p:sp>
            <p:nvSpPr>
              <p:cNvPr id="22" name="Text Box 18">
                <a:extLst>
                  <a:ext uri="{FF2B5EF4-FFF2-40B4-BE49-F238E27FC236}">
                    <a16:creationId xmlns:a16="http://schemas.microsoft.com/office/drawing/2014/main" id="{F4BA8389-78A7-48CB-B97E-4493A0CA8D3B}"/>
                  </a:ext>
                </a:extLst>
              </p:cNvPr>
              <p:cNvSpPr txBox="1">
                <a:spLocks noChangeArrowheads="1"/>
              </p:cNvSpPr>
              <p:nvPr/>
            </p:nvSpPr>
            <p:spPr bwMode="auto">
              <a:xfrm>
                <a:off x="3833" y="2940"/>
                <a:ext cx="15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死锁（吞吐量 </a:t>
                </a:r>
                <a:r>
                  <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rPr>
                  <a:t>= 0</a:t>
                </a: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a:t>
                </a:r>
              </a:p>
            </p:txBody>
          </p:sp>
          <p:sp>
            <p:nvSpPr>
              <p:cNvPr id="23" name="Line 19">
                <a:extLst>
                  <a:ext uri="{FF2B5EF4-FFF2-40B4-BE49-F238E27FC236}">
                    <a16:creationId xmlns:a16="http://schemas.microsoft.com/office/drawing/2014/main" id="{B56E9F45-7B1A-456A-B712-E88AFCCD04AC}"/>
                  </a:ext>
                </a:extLst>
              </p:cNvPr>
              <p:cNvSpPr>
                <a:spLocks noChangeShapeType="1"/>
              </p:cNvSpPr>
              <p:nvPr/>
            </p:nvSpPr>
            <p:spPr bwMode="auto">
              <a:xfrm flipH="1">
                <a:off x="3429" y="3144"/>
                <a:ext cx="457" cy="386"/>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21" name="Oval 34">
              <a:extLst>
                <a:ext uri="{FF2B5EF4-FFF2-40B4-BE49-F238E27FC236}">
                  <a16:creationId xmlns:a16="http://schemas.microsoft.com/office/drawing/2014/main" id="{F557BA31-C4A1-4797-BC59-3E2A057ECE6F}"/>
                </a:ext>
              </a:extLst>
            </p:cNvPr>
            <p:cNvSpPr>
              <a:spLocks noChangeArrowheads="1"/>
            </p:cNvSpPr>
            <p:nvPr/>
          </p:nvSpPr>
          <p:spPr bwMode="auto">
            <a:xfrm>
              <a:off x="3388" y="3522"/>
              <a:ext cx="63" cy="60"/>
            </a:xfrm>
            <a:prstGeom prst="ellipse">
              <a:avLst/>
            </a:prstGeom>
            <a:solidFill>
              <a:srgbClr val="FF0066"/>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4" name="Group 40">
            <a:extLst>
              <a:ext uri="{FF2B5EF4-FFF2-40B4-BE49-F238E27FC236}">
                <a16:creationId xmlns:a16="http://schemas.microsoft.com/office/drawing/2014/main" id="{976E44CC-3FEB-41F8-8FF4-1003036210C1}"/>
              </a:ext>
            </a:extLst>
          </p:cNvPr>
          <p:cNvGrpSpPr>
            <a:grpSpLocks/>
          </p:cNvGrpSpPr>
          <p:nvPr/>
        </p:nvGrpSpPr>
        <p:grpSpPr bwMode="auto">
          <a:xfrm>
            <a:off x="1115616" y="4221088"/>
            <a:ext cx="5975350" cy="2146300"/>
            <a:chOff x="651" y="2577"/>
            <a:chExt cx="3764" cy="1352"/>
          </a:xfrm>
        </p:grpSpPr>
        <p:sp>
          <p:nvSpPr>
            <p:cNvPr id="25" name="Line 14">
              <a:extLst>
                <a:ext uri="{FF2B5EF4-FFF2-40B4-BE49-F238E27FC236}">
                  <a16:creationId xmlns:a16="http://schemas.microsoft.com/office/drawing/2014/main" id="{E0BE8F18-EB18-490A-A4BD-111EBACF930C}"/>
                </a:ext>
              </a:extLst>
            </p:cNvPr>
            <p:cNvSpPr>
              <a:spLocks noChangeShapeType="1"/>
            </p:cNvSpPr>
            <p:nvPr/>
          </p:nvSpPr>
          <p:spPr bwMode="auto">
            <a:xfrm>
              <a:off x="2585" y="3737"/>
              <a:ext cx="848" cy="0"/>
            </a:xfrm>
            <a:prstGeom prst="line">
              <a:avLst/>
            </a:prstGeom>
            <a:noFill/>
            <a:ln w="9525">
              <a:solidFill>
                <a:srgbClr val="3333CC"/>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 name="Line 30">
              <a:extLst>
                <a:ext uri="{FF2B5EF4-FFF2-40B4-BE49-F238E27FC236}">
                  <a16:creationId xmlns:a16="http://schemas.microsoft.com/office/drawing/2014/main" id="{A5AE9892-C4C8-4A59-8A10-1629B268A06E}"/>
                </a:ext>
              </a:extLst>
            </p:cNvPr>
            <p:cNvSpPr>
              <a:spLocks noChangeShapeType="1"/>
            </p:cNvSpPr>
            <p:nvPr/>
          </p:nvSpPr>
          <p:spPr bwMode="auto">
            <a:xfrm>
              <a:off x="1633" y="3737"/>
              <a:ext cx="943" cy="0"/>
            </a:xfrm>
            <a:prstGeom prst="line">
              <a:avLst/>
            </a:prstGeom>
            <a:noFill/>
            <a:ln w="9525">
              <a:solidFill>
                <a:srgbClr val="3333CC"/>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27" name="Group 39">
              <a:extLst>
                <a:ext uri="{FF2B5EF4-FFF2-40B4-BE49-F238E27FC236}">
                  <a16:creationId xmlns:a16="http://schemas.microsoft.com/office/drawing/2014/main" id="{44A8A715-185C-40A0-A283-8660197286F7}"/>
                </a:ext>
              </a:extLst>
            </p:cNvPr>
            <p:cNvGrpSpPr>
              <a:grpSpLocks/>
            </p:cNvGrpSpPr>
            <p:nvPr/>
          </p:nvGrpSpPr>
          <p:grpSpPr bwMode="auto">
            <a:xfrm>
              <a:off x="651" y="2577"/>
              <a:ext cx="3764" cy="1352"/>
              <a:chOff x="651" y="2577"/>
              <a:chExt cx="3764" cy="1352"/>
            </a:xfrm>
          </p:grpSpPr>
          <p:grpSp>
            <p:nvGrpSpPr>
              <p:cNvPr id="28" name="Group 37">
                <a:extLst>
                  <a:ext uri="{FF2B5EF4-FFF2-40B4-BE49-F238E27FC236}">
                    <a16:creationId xmlns:a16="http://schemas.microsoft.com/office/drawing/2014/main" id="{8A2A9E8E-9191-4C51-9467-8A276AAB5D80}"/>
                  </a:ext>
                </a:extLst>
              </p:cNvPr>
              <p:cNvGrpSpPr>
                <a:grpSpLocks/>
              </p:cNvGrpSpPr>
              <p:nvPr/>
            </p:nvGrpSpPr>
            <p:grpSpPr bwMode="auto">
              <a:xfrm>
                <a:off x="651" y="2577"/>
                <a:ext cx="3764" cy="1219"/>
                <a:chOff x="651" y="2577"/>
                <a:chExt cx="3764" cy="1219"/>
              </a:xfrm>
            </p:grpSpPr>
            <p:sp>
              <p:nvSpPr>
                <p:cNvPr id="31" name="Freeform 4">
                  <a:extLst>
                    <a:ext uri="{FF2B5EF4-FFF2-40B4-BE49-F238E27FC236}">
                      <a16:creationId xmlns:a16="http://schemas.microsoft.com/office/drawing/2014/main" id="{7206557A-0799-4E27-AD22-C100628B0383}"/>
                    </a:ext>
                  </a:extLst>
                </p:cNvPr>
                <p:cNvSpPr>
                  <a:spLocks/>
                </p:cNvSpPr>
                <p:nvPr/>
              </p:nvSpPr>
              <p:spPr bwMode="auto">
                <a:xfrm>
                  <a:off x="651" y="2595"/>
                  <a:ext cx="2773" cy="964"/>
                </a:xfrm>
                <a:custGeom>
                  <a:avLst/>
                  <a:gdLst>
                    <a:gd name="T0" fmla="*/ 0 w 1728"/>
                    <a:gd name="T1" fmla="*/ 781 h 781"/>
                    <a:gd name="T2" fmla="*/ 750 w 1728"/>
                    <a:gd name="T3" fmla="*/ 151 h 781"/>
                    <a:gd name="T4" fmla="*/ 1080 w 1728"/>
                    <a:gd name="T5" fmla="*/ 19 h 781"/>
                    <a:gd name="T6" fmla="*/ 1314 w 1728"/>
                    <a:gd name="T7" fmla="*/ 37 h 781"/>
                    <a:gd name="T8" fmla="*/ 1488 w 1728"/>
                    <a:gd name="T9" fmla="*/ 175 h 781"/>
                    <a:gd name="T10" fmla="*/ 1602 w 1728"/>
                    <a:gd name="T11" fmla="*/ 367 h 781"/>
                    <a:gd name="T12" fmla="*/ 1686 w 1728"/>
                    <a:gd name="T13" fmla="*/ 589 h 781"/>
                    <a:gd name="T14" fmla="*/ 1728 w 1728"/>
                    <a:gd name="T15" fmla="*/ 781 h 781"/>
                    <a:gd name="T16" fmla="*/ 0 60000 65536"/>
                    <a:gd name="T17" fmla="*/ 0 60000 65536"/>
                    <a:gd name="T18" fmla="*/ 0 60000 65536"/>
                    <a:gd name="T19" fmla="*/ 0 60000 65536"/>
                    <a:gd name="T20" fmla="*/ 0 60000 65536"/>
                    <a:gd name="T21" fmla="*/ 0 60000 65536"/>
                    <a:gd name="T22" fmla="*/ 0 60000 65536"/>
                    <a:gd name="T23" fmla="*/ 0 60000 65536"/>
                    <a:gd name="T24" fmla="*/ 0 w 1728"/>
                    <a:gd name="T25" fmla="*/ 0 h 781"/>
                    <a:gd name="T26" fmla="*/ 1728 w 1728"/>
                    <a:gd name="T27" fmla="*/ 781 h 7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28" h="781">
                      <a:moveTo>
                        <a:pt x="0" y="781"/>
                      </a:moveTo>
                      <a:cubicBezTo>
                        <a:pt x="285" y="529"/>
                        <a:pt x="570" y="278"/>
                        <a:pt x="750" y="151"/>
                      </a:cubicBezTo>
                      <a:cubicBezTo>
                        <a:pt x="930" y="24"/>
                        <a:pt x="986" y="38"/>
                        <a:pt x="1080" y="19"/>
                      </a:cubicBezTo>
                      <a:cubicBezTo>
                        <a:pt x="1174" y="0"/>
                        <a:pt x="1246" y="11"/>
                        <a:pt x="1314" y="37"/>
                      </a:cubicBezTo>
                      <a:cubicBezTo>
                        <a:pt x="1382" y="63"/>
                        <a:pt x="1440" y="120"/>
                        <a:pt x="1488" y="175"/>
                      </a:cubicBezTo>
                      <a:cubicBezTo>
                        <a:pt x="1536" y="230"/>
                        <a:pt x="1569" y="298"/>
                        <a:pt x="1602" y="367"/>
                      </a:cubicBezTo>
                      <a:cubicBezTo>
                        <a:pt x="1635" y="436"/>
                        <a:pt x="1665" y="520"/>
                        <a:pt x="1686" y="589"/>
                      </a:cubicBezTo>
                      <a:cubicBezTo>
                        <a:pt x="1707" y="658"/>
                        <a:pt x="1717" y="719"/>
                        <a:pt x="1728" y="781"/>
                      </a:cubicBezTo>
                    </a:path>
                  </a:pathLst>
                </a:custGeom>
                <a:noFill/>
                <a:ln w="38100" cmpd="sng">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 name="Line 11">
                  <a:extLst>
                    <a:ext uri="{FF2B5EF4-FFF2-40B4-BE49-F238E27FC236}">
                      <a16:creationId xmlns:a16="http://schemas.microsoft.com/office/drawing/2014/main" id="{891F68E8-54B2-49E5-AAC0-15EDE76CEDA1}"/>
                    </a:ext>
                  </a:extLst>
                </p:cNvPr>
                <p:cNvSpPr>
                  <a:spLocks noChangeShapeType="1"/>
                </p:cNvSpPr>
                <p:nvPr/>
              </p:nvSpPr>
              <p:spPr bwMode="auto">
                <a:xfrm>
                  <a:off x="2576" y="2611"/>
                  <a:ext cx="0" cy="948"/>
                </a:xfrm>
                <a:prstGeom prst="line">
                  <a:avLst/>
                </a:prstGeom>
                <a:noFill/>
                <a:ln w="12700">
                  <a:solidFill>
                    <a:srgbClr val="3333CC"/>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3" name="Text Box 21">
                  <a:extLst>
                    <a:ext uri="{FF2B5EF4-FFF2-40B4-BE49-F238E27FC236}">
                      <a16:creationId xmlns:a16="http://schemas.microsoft.com/office/drawing/2014/main" id="{02D75749-0F04-4EAE-8F19-CC3314ABB187}"/>
                    </a:ext>
                  </a:extLst>
                </p:cNvPr>
                <p:cNvSpPr txBox="1">
                  <a:spLocks noChangeArrowheads="1"/>
                </p:cNvSpPr>
                <p:nvPr/>
              </p:nvSpPr>
              <p:spPr bwMode="auto">
                <a:xfrm>
                  <a:off x="3500" y="2577"/>
                  <a:ext cx="9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无拥塞控制</a:t>
                  </a:r>
                </a:p>
              </p:txBody>
            </p:sp>
            <p:sp>
              <p:nvSpPr>
                <p:cNvPr id="34" name="Line 22">
                  <a:extLst>
                    <a:ext uri="{FF2B5EF4-FFF2-40B4-BE49-F238E27FC236}">
                      <a16:creationId xmlns:a16="http://schemas.microsoft.com/office/drawing/2014/main" id="{C6AC18C3-853D-48B3-BA96-334AC75E629D}"/>
                    </a:ext>
                  </a:extLst>
                </p:cNvPr>
                <p:cNvSpPr>
                  <a:spLocks noChangeShapeType="1"/>
                </p:cNvSpPr>
                <p:nvPr/>
              </p:nvSpPr>
              <p:spPr bwMode="auto">
                <a:xfrm flipH="1">
                  <a:off x="3125" y="2759"/>
                  <a:ext cx="453" cy="14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5" name="Line 28">
                  <a:extLst>
                    <a:ext uri="{FF2B5EF4-FFF2-40B4-BE49-F238E27FC236}">
                      <a16:creationId xmlns:a16="http://schemas.microsoft.com/office/drawing/2014/main" id="{F3910659-225A-41B8-833D-4B057FD4D73A}"/>
                    </a:ext>
                  </a:extLst>
                </p:cNvPr>
                <p:cNvSpPr>
                  <a:spLocks noChangeShapeType="1"/>
                </p:cNvSpPr>
                <p:nvPr/>
              </p:nvSpPr>
              <p:spPr bwMode="auto">
                <a:xfrm>
                  <a:off x="1619" y="2848"/>
                  <a:ext cx="0" cy="713"/>
                </a:xfrm>
                <a:prstGeom prst="line">
                  <a:avLst/>
                </a:prstGeom>
                <a:noFill/>
                <a:ln w="12700">
                  <a:solidFill>
                    <a:srgbClr val="3333CC"/>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6" name="Line 12">
                  <a:extLst>
                    <a:ext uri="{FF2B5EF4-FFF2-40B4-BE49-F238E27FC236}">
                      <a16:creationId xmlns:a16="http://schemas.microsoft.com/office/drawing/2014/main" id="{B63D63ED-465C-4EE7-9130-1089FB77B05C}"/>
                    </a:ext>
                  </a:extLst>
                </p:cNvPr>
                <p:cNvSpPr>
                  <a:spLocks noChangeShapeType="1"/>
                </p:cNvSpPr>
                <p:nvPr/>
              </p:nvSpPr>
              <p:spPr bwMode="auto">
                <a:xfrm>
                  <a:off x="2576" y="3559"/>
                  <a:ext cx="0" cy="237"/>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7" name="Line 13">
                  <a:extLst>
                    <a:ext uri="{FF2B5EF4-FFF2-40B4-BE49-F238E27FC236}">
                      <a16:creationId xmlns:a16="http://schemas.microsoft.com/office/drawing/2014/main" id="{F1682D4E-105A-46AD-BC93-36E92A702801}"/>
                    </a:ext>
                  </a:extLst>
                </p:cNvPr>
                <p:cNvSpPr>
                  <a:spLocks noChangeShapeType="1"/>
                </p:cNvSpPr>
                <p:nvPr/>
              </p:nvSpPr>
              <p:spPr bwMode="auto">
                <a:xfrm>
                  <a:off x="3424" y="3559"/>
                  <a:ext cx="0" cy="237"/>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 name="Line 29">
                  <a:extLst>
                    <a:ext uri="{FF2B5EF4-FFF2-40B4-BE49-F238E27FC236}">
                      <a16:creationId xmlns:a16="http://schemas.microsoft.com/office/drawing/2014/main" id="{51ECFA8C-08E2-4E68-ACAA-9F9A06DD37C1}"/>
                    </a:ext>
                  </a:extLst>
                </p:cNvPr>
                <p:cNvSpPr>
                  <a:spLocks noChangeShapeType="1"/>
                </p:cNvSpPr>
                <p:nvPr/>
              </p:nvSpPr>
              <p:spPr bwMode="auto">
                <a:xfrm>
                  <a:off x="1619" y="3559"/>
                  <a:ext cx="0" cy="237"/>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29" name="Text Box 16">
                <a:extLst>
                  <a:ext uri="{FF2B5EF4-FFF2-40B4-BE49-F238E27FC236}">
                    <a16:creationId xmlns:a16="http://schemas.microsoft.com/office/drawing/2014/main" id="{ACE068DE-2CA8-4E72-9BA1-922AB1225E96}"/>
                  </a:ext>
                </a:extLst>
              </p:cNvPr>
              <p:cNvSpPr txBox="1">
                <a:spLocks noChangeArrowheads="1"/>
              </p:cNvSpPr>
              <p:nvPr/>
            </p:nvSpPr>
            <p:spPr bwMode="auto">
              <a:xfrm>
                <a:off x="2748" y="3589"/>
                <a:ext cx="436"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拥塞</a:t>
                </a:r>
              </a:p>
            </p:txBody>
          </p:sp>
          <p:sp>
            <p:nvSpPr>
              <p:cNvPr id="30" name="Text Box 31">
                <a:extLst>
                  <a:ext uri="{FF2B5EF4-FFF2-40B4-BE49-F238E27FC236}">
                    <a16:creationId xmlns:a16="http://schemas.microsoft.com/office/drawing/2014/main" id="{0C4F3C5C-5A55-4071-B0CE-5B748A6234AF}"/>
                  </a:ext>
                </a:extLst>
              </p:cNvPr>
              <p:cNvSpPr txBox="1">
                <a:spLocks noChangeArrowheads="1"/>
              </p:cNvSpPr>
              <p:nvPr/>
            </p:nvSpPr>
            <p:spPr bwMode="auto">
              <a:xfrm>
                <a:off x="1850" y="3563"/>
                <a:ext cx="436" cy="3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轻度</a:t>
                </a: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拥塞</a:t>
                </a:r>
              </a:p>
            </p:txBody>
          </p:sp>
        </p:grpSp>
      </p:grpSp>
      <p:sp>
        <p:nvSpPr>
          <p:cNvPr id="39" name="矩形 38">
            <a:extLst>
              <a:ext uri="{FF2B5EF4-FFF2-40B4-BE49-F238E27FC236}">
                <a16:creationId xmlns:a16="http://schemas.microsoft.com/office/drawing/2014/main" id="{2994C2FD-6A3A-43A5-B6F8-456ED95A2CCE}"/>
              </a:ext>
            </a:extLst>
          </p:cNvPr>
          <p:cNvSpPr/>
          <p:nvPr/>
        </p:nvSpPr>
        <p:spPr>
          <a:xfrm>
            <a:off x="995275" y="1298004"/>
            <a:ext cx="3395481" cy="461665"/>
          </a:xfrm>
          <a:prstGeom prst="rect">
            <a:avLst/>
          </a:prstGeom>
        </p:spPr>
        <p:txBody>
          <a:bodyPr wrap="none">
            <a:spAutoFit/>
          </a:bodyPr>
          <a:lstStyle/>
          <a:p>
            <a:r>
              <a:rPr lang="en-US" altLang="zh-CN" dirty="0"/>
              <a:t>3. </a:t>
            </a:r>
            <a:r>
              <a:rPr lang="zh-CN" altLang="en-US" dirty="0"/>
              <a:t>拥塞控制所起的作用 </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1933EC3E-0911-4B3D-BE8C-8466C3EFA0A4}"/>
                  </a:ext>
                </a:extLst>
              </p14:cNvPr>
              <p14:cNvContentPartPr/>
              <p14:nvPr/>
            </p14:nvContentPartPr>
            <p14:xfrm>
              <a:off x="4203360" y="5709240"/>
              <a:ext cx="1343520" cy="83160"/>
            </p14:xfrm>
          </p:contentPart>
        </mc:Choice>
        <mc:Fallback xmlns="">
          <p:pic>
            <p:nvPicPr>
              <p:cNvPr id="2" name="墨迹 1">
                <a:extLst>
                  <a:ext uri="{FF2B5EF4-FFF2-40B4-BE49-F238E27FC236}">
                    <a16:creationId xmlns:a16="http://schemas.microsoft.com/office/drawing/2014/main" id="{1933EC3E-0911-4B3D-BE8C-8466C3EFA0A4}"/>
                  </a:ext>
                </a:extLst>
              </p:cNvPr>
              <p:cNvPicPr/>
              <p:nvPr/>
            </p:nvPicPr>
            <p:blipFill>
              <a:blip r:embed="rId3"/>
              <a:stretch>
                <a:fillRect/>
              </a:stretch>
            </p:blipFill>
            <p:spPr>
              <a:xfrm>
                <a:off x="4187520" y="5645880"/>
                <a:ext cx="1374840" cy="209880"/>
              </a:xfrm>
              <a:prstGeom prst="rect">
                <a:avLst/>
              </a:prstGeom>
            </p:spPr>
          </p:pic>
        </mc:Fallback>
      </mc:AlternateContent>
    </p:spTree>
    <p:extLst>
      <p:ext uri="{BB962C8B-B14F-4D97-AF65-F5344CB8AC3E}">
        <p14:creationId xmlns:p14="http://schemas.microsoft.com/office/powerpoint/2010/main" val="19129025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B389395-DAFF-4A89-AA22-616CD6ACE833}"/>
              </a:ext>
            </a:extLst>
          </p:cNvPr>
          <p:cNvSpPr/>
          <p:nvPr/>
        </p:nvSpPr>
        <p:spPr>
          <a:xfrm>
            <a:off x="899592" y="1268760"/>
            <a:ext cx="3310522" cy="461665"/>
          </a:xfrm>
          <a:prstGeom prst="rect">
            <a:avLst/>
          </a:prstGeom>
        </p:spPr>
        <p:txBody>
          <a:bodyPr wrap="none">
            <a:spAutoFit/>
          </a:bodyPr>
          <a:lstStyle/>
          <a:p>
            <a:r>
              <a:rPr lang="en-US" altLang="zh-CN" dirty="0"/>
              <a:t>4. </a:t>
            </a:r>
            <a:r>
              <a:rPr lang="zh-CN" altLang="en-US" dirty="0"/>
              <a:t>开环控制和闭环控制</a:t>
            </a:r>
          </a:p>
        </p:txBody>
      </p:sp>
      <p:sp>
        <p:nvSpPr>
          <p:cNvPr id="5" name="Rectangle 3">
            <a:extLst>
              <a:ext uri="{FF2B5EF4-FFF2-40B4-BE49-F238E27FC236}">
                <a16:creationId xmlns:a16="http://schemas.microsoft.com/office/drawing/2014/main" id="{923BA805-6662-4741-BBBA-F69A2315F319}"/>
              </a:ext>
            </a:extLst>
          </p:cNvPr>
          <p:cNvSpPr txBox="1">
            <a:spLocks noChangeArrowheads="1"/>
          </p:cNvSpPr>
          <p:nvPr/>
        </p:nvSpPr>
        <p:spPr bwMode="auto">
          <a:xfrm>
            <a:off x="871661" y="4149080"/>
            <a:ext cx="8137525"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742950" marR="0" lvl="1" indent="-285750" algn="l" defTabSz="914400" rtl="0" eaLnBrk="1" fontAlgn="base" latinLnBrk="0" hangingPunct="1">
              <a:lnSpc>
                <a:spcPct val="90000"/>
              </a:lnSpc>
              <a:spcBef>
                <a:spcPct val="20000"/>
              </a:spcBef>
              <a:spcAft>
                <a:spcPct val="0"/>
              </a:spcAft>
              <a:buClr>
                <a:srgbClr val="FF0000"/>
              </a:buClr>
              <a:buSzPct val="55000"/>
              <a:buFont typeface="Wingdings" pitchFamily="2" charset="2"/>
              <a:buChar char="n"/>
              <a:tabLst/>
              <a:defRPr/>
            </a:pPr>
            <a:r>
              <a:rPr kumimoji="0" lang="zh-CN" altLang="en-US" sz="2400" b="0" i="0" u="none" strike="noStrike" kern="0" cap="none" spc="0" normalizeH="0" baseline="0" noProof="0" dirty="0">
                <a:ln>
                  <a:noFill/>
                </a:ln>
                <a:solidFill>
                  <a:srgbClr val="333399"/>
                </a:solidFill>
                <a:effectLst/>
                <a:uLnTx/>
                <a:uFillTx/>
                <a:latin typeface="Tahoma" pitchFamily="34" charset="0"/>
                <a:ea typeface="黑体" pitchFamily="49" charset="-122"/>
              </a:rPr>
              <a:t>监测网络系统以便检测到拥塞在何时、何处发生。</a:t>
            </a:r>
          </a:p>
          <a:p>
            <a:pPr marL="742950" marR="0" lvl="1" indent="-285750" algn="l" defTabSz="914400" rtl="0" eaLnBrk="1" fontAlgn="base" latinLnBrk="0" hangingPunct="1">
              <a:lnSpc>
                <a:spcPct val="90000"/>
              </a:lnSpc>
              <a:spcBef>
                <a:spcPct val="20000"/>
              </a:spcBef>
              <a:spcAft>
                <a:spcPct val="0"/>
              </a:spcAft>
              <a:buClr>
                <a:srgbClr val="FF0000"/>
              </a:buClr>
              <a:buSzPct val="55000"/>
              <a:buFont typeface="Wingdings" pitchFamily="2" charset="2"/>
              <a:buChar char="n"/>
              <a:tabLst/>
              <a:defRPr/>
            </a:pPr>
            <a:r>
              <a:rPr kumimoji="0" lang="zh-CN" altLang="en-US" sz="2400" b="0" i="0" u="none" strike="noStrike" kern="0" cap="none" spc="0" normalizeH="0" baseline="0" noProof="0" dirty="0">
                <a:ln>
                  <a:noFill/>
                </a:ln>
                <a:solidFill>
                  <a:srgbClr val="333399"/>
                </a:solidFill>
                <a:effectLst/>
                <a:uLnTx/>
                <a:uFillTx/>
                <a:latin typeface="Tahoma" pitchFamily="34" charset="0"/>
                <a:ea typeface="黑体" pitchFamily="49" charset="-122"/>
              </a:rPr>
              <a:t>将拥塞发生的信息传送到可采取行动的地方。</a:t>
            </a:r>
          </a:p>
          <a:p>
            <a:pPr marL="742950" marR="0" lvl="1" indent="-285750" algn="l" defTabSz="914400" rtl="0" eaLnBrk="1" fontAlgn="base" latinLnBrk="0" hangingPunct="1">
              <a:lnSpc>
                <a:spcPct val="90000"/>
              </a:lnSpc>
              <a:spcBef>
                <a:spcPct val="20000"/>
              </a:spcBef>
              <a:spcAft>
                <a:spcPct val="0"/>
              </a:spcAft>
              <a:buClr>
                <a:srgbClr val="FF0000"/>
              </a:buClr>
              <a:buSzPct val="55000"/>
              <a:buFont typeface="Wingdings" pitchFamily="2" charset="2"/>
              <a:buChar char="n"/>
              <a:tabLst/>
              <a:defRPr/>
            </a:pPr>
            <a:r>
              <a:rPr kumimoji="0" lang="zh-CN" altLang="en-US" sz="2400" b="0" i="0" u="none" strike="noStrike" kern="0" cap="none" spc="0" normalizeH="0" baseline="0" noProof="0" dirty="0">
                <a:ln>
                  <a:noFill/>
                </a:ln>
                <a:solidFill>
                  <a:srgbClr val="333399"/>
                </a:solidFill>
                <a:effectLst/>
                <a:uLnTx/>
                <a:uFillTx/>
                <a:latin typeface="Tahoma" pitchFamily="34" charset="0"/>
                <a:ea typeface="黑体" pitchFamily="49" charset="-122"/>
              </a:rPr>
              <a:t>调整网络系统的运行以解决出现的问题。</a:t>
            </a:r>
          </a:p>
        </p:txBody>
      </p:sp>
      <p:sp>
        <p:nvSpPr>
          <p:cNvPr id="2" name="矩形 1">
            <a:extLst>
              <a:ext uri="{FF2B5EF4-FFF2-40B4-BE49-F238E27FC236}">
                <a16:creationId xmlns:a16="http://schemas.microsoft.com/office/drawing/2014/main" id="{1C534A15-484C-4B0F-A454-E5986B4DA362}"/>
              </a:ext>
            </a:extLst>
          </p:cNvPr>
          <p:cNvSpPr/>
          <p:nvPr/>
        </p:nvSpPr>
        <p:spPr>
          <a:xfrm>
            <a:off x="899592" y="1844824"/>
            <a:ext cx="7488832" cy="1255728"/>
          </a:xfrm>
          <a:prstGeom prst="rect">
            <a:avLst/>
          </a:prstGeom>
        </p:spPr>
        <p:txBody>
          <a:bodyPr wrap="square">
            <a:spAutoFit/>
          </a:bodyPr>
          <a:lstStyle/>
          <a:p>
            <a:pPr marL="342900" lvl="0" indent="-342900" eaLnBrk="1" hangingPunct="1">
              <a:lnSpc>
                <a:spcPct val="90000"/>
              </a:lnSpc>
              <a:spcBef>
                <a:spcPct val="20000"/>
              </a:spcBef>
              <a:buClr>
                <a:srgbClr val="3333CC"/>
              </a:buClr>
              <a:buSzPct val="60000"/>
              <a:buFont typeface="Wingdings" pitchFamily="2" charset="2"/>
              <a:buChar char="n"/>
              <a:defRPr/>
            </a:pPr>
            <a:r>
              <a:rPr kumimoji="0" lang="zh-CN" altLang="en-US" sz="2800" b="0" kern="0" dirty="0">
                <a:solidFill>
                  <a:srgbClr val="333399"/>
                </a:solidFill>
                <a:latin typeface="Arial"/>
                <a:ea typeface="黑体"/>
              </a:rPr>
              <a:t>开环控制方法就是在设计网络时事先将有关发生拥塞的因素考虑周到，力求网络在工作时不产生拥塞。 </a:t>
            </a:r>
          </a:p>
        </p:txBody>
      </p:sp>
      <p:sp>
        <p:nvSpPr>
          <p:cNvPr id="3" name="矩形 2">
            <a:extLst>
              <a:ext uri="{FF2B5EF4-FFF2-40B4-BE49-F238E27FC236}">
                <a16:creationId xmlns:a16="http://schemas.microsoft.com/office/drawing/2014/main" id="{D3B511EE-6FBB-41F9-B745-0FC6BEE76748}"/>
              </a:ext>
            </a:extLst>
          </p:cNvPr>
          <p:cNvSpPr/>
          <p:nvPr/>
        </p:nvSpPr>
        <p:spPr>
          <a:xfrm>
            <a:off x="899592" y="3210247"/>
            <a:ext cx="7488832" cy="757130"/>
          </a:xfrm>
          <a:prstGeom prst="rect">
            <a:avLst/>
          </a:prstGeom>
        </p:spPr>
        <p:txBody>
          <a:bodyPr wrap="square">
            <a:spAutoFit/>
          </a:bodyPr>
          <a:lstStyle/>
          <a:p>
            <a:pPr marL="342900" lvl="0" indent="-342900" eaLnBrk="1" hangingPunct="1">
              <a:lnSpc>
                <a:spcPct val="90000"/>
              </a:lnSpc>
              <a:spcBef>
                <a:spcPct val="20000"/>
              </a:spcBef>
              <a:buClr>
                <a:srgbClr val="3333CC"/>
              </a:buClr>
              <a:buSzPct val="60000"/>
              <a:buFont typeface="Wingdings" pitchFamily="2" charset="2"/>
              <a:buChar char="n"/>
              <a:defRPr/>
            </a:pPr>
            <a:r>
              <a:rPr kumimoji="0" lang="zh-CN" altLang="en-US" b="0" kern="0" dirty="0">
                <a:solidFill>
                  <a:srgbClr val="333399"/>
                </a:solidFill>
                <a:latin typeface="Arial"/>
                <a:ea typeface="黑体"/>
              </a:rPr>
              <a:t>闭环控制是基于反馈环路的概念。属于闭环控制的有以下几种措施： </a:t>
            </a:r>
          </a:p>
        </p:txBody>
      </p:sp>
    </p:spTree>
    <p:extLst>
      <p:ext uri="{BB962C8B-B14F-4D97-AF65-F5344CB8AC3E}">
        <p14:creationId xmlns:p14="http://schemas.microsoft.com/office/powerpoint/2010/main" val="170465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B32A239-CADE-4098-8914-DA81C5132A2D}"/>
              </a:ext>
            </a:extLst>
          </p:cNvPr>
          <p:cNvSpPr/>
          <p:nvPr/>
        </p:nvSpPr>
        <p:spPr>
          <a:xfrm>
            <a:off x="971550" y="1268760"/>
            <a:ext cx="3613490" cy="523220"/>
          </a:xfrm>
          <a:prstGeom prst="rect">
            <a:avLst/>
          </a:prstGeom>
        </p:spPr>
        <p:txBody>
          <a:bodyPr wrap="none">
            <a:spAutoFit/>
          </a:bodyPr>
          <a:lstStyle/>
          <a:p>
            <a:r>
              <a:rPr lang="en-US" altLang="zh-CN" sz="2800" dirty="0">
                <a:latin typeface="+mj-ea"/>
                <a:ea typeface="+mj-ea"/>
              </a:rPr>
              <a:t>1. </a:t>
            </a:r>
            <a:r>
              <a:rPr lang="zh-CN" altLang="en-US" sz="2800" dirty="0">
                <a:latin typeface="+mj-ea"/>
                <a:ea typeface="+mj-ea"/>
              </a:rPr>
              <a:t>慢开始和拥塞避免</a:t>
            </a:r>
          </a:p>
        </p:txBody>
      </p:sp>
      <p:sp>
        <p:nvSpPr>
          <p:cNvPr id="5" name="标题 1">
            <a:extLst>
              <a:ext uri="{FF2B5EF4-FFF2-40B4-BE49-F238E27FC236}">
                <a16:creationId xmlns:a16="http://schemas.microsoft.com/office/drawing/2014/main" id="{205FE668-821F-4713-8B58-8538E248EB08}"/>
              </a:ext>
            </a:extLst>
          </p:cNvPr>
          <p:cNvSpPr>
            <a:spLocks noGrp="1"/>
          </p:cNvSpPr>
          <p:nvPr>
            <p:ph type="title"/>
          </p:nvPr>
        </p:nvSpPr>
        <p:spPr>
          <a:xfrm>
            <a:off x="971550" y="222250"/>
            <a:ext cx="7086600" cy="685800"/>
          </a:xfrm>
        </p:spPr>
        <p:txBody>
          <a:bodyPr/>
          <a:lstStyle/>
          <a:p>
            <a:r>
              <a:rPr lang="en-US" altLang="zh-CN" dirty="0"/>
              <a:t>6.7.2</a:t>
            </a:r>
            <a:r>
              <a:rPr lang="zh-CN" altLang="en-US" dirty="0"/>
              <a:t> </a:t>
            </a:r>
            <a:r>
              <a:rPr lang="zh-CN" altLang="en-US" dirty="0">
                <a:latin typeface="+mj-ea"/>
              </a:rPr>
              <a:t>拥塞控制的一般方法</a:t>
            </a:r>
            <a:endParaRPr lang="zh-CN" altLang="en-US" dirty="0"/>
          </a:p>
        </p:txBody>
      </p:sp>
      <p:sp>
        <p:nvSpPr>
          <p:cNvPr id="6" name="Rectangle 3">
            <a:extLst>
              <a:ext uri="{FF2B5EF4-FFF2-40B4-BE49-F238E27FC236}">
                <a16:creationId xmlns:a16="http://schemas.microsoft.com/office/drawing/2014/main" id="{AB717762-2E5B-4A71-9F01-4D1DCAC02EF2}"/>
              </a:ext>
            </a:extLst>
          </p:cNvPr>
          <p:cNvSpPr txBox="1">
            <a:spLocks noChangeArrowheads="1"/>
          </p:cNvSpPr>
          <p:nvPr/>
        </p:nvSpPr>
        <p:spPr bwMode="auto">
          <a:xfrm>
            <a:off x="611560" y="1916832"/>
            <a:ext cx="8137525"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0" i="0" u="none" strike="noStrike" kern="0" cap="none" spc="0" normalizeH="0" baseline="0" noProof="0" dirty="0">
                <a:ln>
                  <a:noFill/>
                </a:ln>
                <a:solidFill>
                  <a:srgbClr val="333399"/>
                </a:solidFill>
                <a:effectLst/>
                <a:uLnTx/>
                <a:uFillTx/>
                <a:latin typeface="Arial"/>
                <a:ea typeface="黑体"/>
                <a:cs typeface="+mn-cs"/>
              </a:rPr>
              <a:t>发送方维持一个叫做</a:t>
            </a:r>
            <a:r>
              <a:rPr kumimoji="0" lang="zh-CN" altLang="en-US" sz="2800" b="0" i="0" u="none" strike="noStrike" kern="0" cap="none" spc="0" normalizeH="0" baseline="0" noProof="0" dirty="0">
                <a:ln>
                  <a:noFill/>
                </a:ln>
                <a:solidFill>
                  <a:srgbClr val="FF0000"/>
                </a:solidFill>
                <a:effectLst/>
                <a:uLnTx/>
                <a:uFillTx/>
                <a:latin typeface="Arial"/>
                <a:ea typeface="黑体"/>
                <a:cs typeface="+mn-cs"/>
              </a:rPr>
              <a:t>拥塞窗口 </a:t>
            </a:r>
            <a:r>
              <a:rPr kumimoji="0" lang="en-US" altLang="zh-CN" sz="2800" b="0" i="0" u="none" strike="noStrike" kern="0" cap="none" spc="0" normalizeH="0" baseline="0" noProof="0" dirty="0">
                <a:ln>
                  <a:noFill/>
                </a:ln>
                <a:solidFill>
                  <a:srgbClr val="FF0000"/>
                </a:solidFill>
                <a:effectLst/>
                <a:uLnTx/>
                <a:uFillTx/>
                <a:latin typeface="Arial"/>
                <a:ea typeface="黑体"/>
                <a:cs typeface="+mn-cs"/>
              </a:rPr>
              <a:t>cwnd</a:t>
            </a:r>
            <a:r>
              <a:rPr kumimoji="0" lang="en-US" altLang="zh-CN" sz="2800" b="0" i="0" u="none" strike="noStrike" kern="0" cap="none" spc="0" normalizeH="0" baseline="0" noProof="0" dirty="0">
                <a:ln>
                  <a:noFill/>
                </a:ln>
                <a:solidFill>
                  <a:srgbClr val="333399"/>
                </a:solidFill>
                <a:effectLst/>
                <a:uLnTx/>
                <a:uFillTx/>
                <a:latin typeface="Arial"/>
                <a:ea typeface="黑体"/>
                <a:cs typeface="+mn-cs"/>
              </a:rPr>
              <a:t> (congestion window)</a:t>
            </a:r>
            <a:r>
              <a:rPr kumimoji="0" lang="zh-CN" altLang="en-US" sz="2800" b="0" i="0" u="none" strike="noStrike" kern="0" cap="none" spc="0" normalizeH="0" baseline="0" noProof="0" dirty="0">
                <a:ln>
                  <a:noFill/>
                </a:ln>
                <a:solidFill>
                  <a:srgbClr val="333399"/>
                </a:solidFill>
                <a:effectLst/>
                <a:uLnTx/>
                <a:uFillTx/>
                <a:latin typeface="Arial"/>
                <a:ea typeface="黑体"/>
                <a:cs typeface="+mn-cs"/>
              </a:rPr>
              <a:t>的状态变量。拥塞窗口的大小取决于网络的拥塞程度，并且动态地在变化。发送方让自己的发送窗口等于拥塞窗口。如再考虑到接收方的接收能力，则发送窗口还可能小于拥塞窗口。</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0" i="0" u="none" strike="noStrike" kern="0" cap="none" spc="0" normalizeH="0" baseline="0" noProof="0" dirty="0">
                <a:ln>
                  <a:noFill/>
                </a:ln>
                <a:solidFill>
                  <a:srgbClr val="333399"/>
                </a:solidFill>
                <a:effectLst/>
                <a:uLnTx/>
                <a:uFillTx/>
                <a:latin typeface="Arial"/>
                <a:ea typeface="黑体"/>
                <a:cs typeface="+mn-cs"/>
              </a:rPr>
              <a:t>发送方控制拥塞窗口的原则是：只要网络没有出现拥塞，拥塞窗口就再增大一些，以便把更多的</a:t>
            </a:r>
            <a:r>
              <a:rPr kumimoji="0" lang="zh-CN" altLang="en-US" sz="2800" b="0" kern="0" dirty="0">
                <a:latin typeface="Arial"/>
                <a:ea typeface="黑体"/>
              </a:rPr>
              <a:t>字节</a:t>
            </a:r>
            <a:r>
              <a:rPr kumimoji="0" lang="zh-CN" altLang="en-US" sz="2800" b="0" i="0" u="none" strike="noStrike" kern="0" cap="none" spc="0" normalizeH="0" baseline="0" noProof="0" dirty="0">
                <a:ln>
                  <a:noFill/>
                </a:ln>
                <a:solidFill>
                  <a:srgbClr val="333399"/>
                </a:solidFill>
                <a:effectLst/>
                <a:uLnTx/>
                <a:uFillTx/>
                <a:latin typeface="Arial"/>
                <a:ea typeface="黑体"/>
                <a:cs typeface="+mn-cs"/>
              </a:rPr>
              <a:t>发送出去。但只要网络出现拥塞，拥塞窗口就减小一些，以减少注入到网络中的</a:t>
            </a:r>
            <a:r>
              <a:rPr kumimoji="0" lang="zh-CN" altLang="en-US" sz="2800" b="0" kern="0" dirty="0">
                <a:latin typeface="Arial"/>
                <a:ea typeface="黑体"/>
              </a:rPr>
              <a:t>字节数</a:t>
            </a:r>
            <a:r>
              <a:rPr kumimoji="0" lang="zh-CN" altLang="en-US" sz="2800" b="0" i="0" u="none" strike="noStrike" kern="0" cap="none" spc="0" normalizeH="0" baseline="0" noProof="0" dirty="0">
                <a:ln>
                  <a:noFill/>
                </a:ln>
                <a:solidFill>
                  <a:srgbClr val="333399"/>
                </a:solidFill>
                <a:effectLst/>
                <a:uLnTx/>
                <a:uFillTx/>
                <a:latin typeface="Arial"/>
                <a:ea typeface="黑体"/>
                <a:cs typeface="+mn-cs"/>
              </a:rPr>
              <a:t>。 </a:t>
            </a:r>
          </a:p>
        </p:txBody>
      </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A6D311E7-C7F0-4344-AA27-789D7110C8D9}"/>
                  </a:ext>
                </a:extLst>
              </p14:cNvPr>
              <p14:cNvContentPartPr/>
              <p14:nvPr/>
            </p14:nvContentPartPr>
            <p14:xfrm>
              <a:off x="4197600" y="2408760"/>
              <a:ext cx="1323360" cy="32040"/>
            </p14:xfrm>
          </p:contentPart>
        </mc:Choice>
        <mc:Fallback xmlns="">
          <p:pic>
            <p:nvPicPr>
              <p:cNvPr id="3" name="墨迹 2">
                <a:extLst>
                  <a:ext uri="{FF2B5EF4-FFF2-40B4-BE49-F238E27FC236}">
                    <a16:creationId xmlns:a16="http://schemas.microsoft.com/office/drawing/2014/main" id="{A6D311E7-C7F0-4344-AA27-789D7110C8D9}"/>
                  </a:ext>
                </a:extLst>
              </p:cNvPr>
              <p:cNvPicPr/>
              <p:nvPr/>
            </p:nvPicPr>
            <p:blipFill>
              <a:blip r:embed="rId3"/>
              <a:stretch>
                <a:fillRect/>
              </a:stretch>
            </p:blipFill>
            <p:spPr>
              <a:xfrm>
                <a:off x="4181760" y="2345400"/>
                <a:ext cx="135468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33C520A9-8B03-4EDA-9377-6641A66C22CC}"/>
                  </a:ext>
                </a:extLst>
              </p14:cNvPr>
              <p14:cNvContentPartPr/>
              <p14:nvPr/>
            </p14:nvContentPartPr>
            <p14:xfrm>
              <a:off x="5346360" y="2440440"/>
              <a:ext cx="383400" cy="360"/>
            </p14:xfrm>
          </p:contentPart>
        </mc:Choice>
        <mc:Fallback xmlns="">
          <p:pic>
            <p:nvPicPr>
              <p:cNvPr id="4" name="墨迹 3">
                <a:extLst>
                  <a:ext uri="{FF2B5EF4-FFF2-40B4-BE49-F238E27FC236}">
                    <a16:creationId xmlns:a16="http://schemas.microsoft.com/office/drawing/2014/main" id="{33C520A9-8B03-4EDA-9377-6641A66C22CC}"/>
                  </a:ext>
                </a:extLst>
              </p:cNvPr>
              <p:cNvPicPr/>
              <p:nvPr/>
            </p:nvPicPr>
            <p:blipFill>
              <a:blip r:embed="rId5"/>
              <a:stretch>
                <a:fillRect/>
              </a:stretch>
            </p:blipFill>
            <p:spPr>
              <a:xfrm>
                <a:off x="5330520" y="2377080"/>
                <a:ext cx="414720" cy="127080"/>
              </a:xfrm>
              <a:prstGeom prst="rect">
                <a:avLst/>
              </a:prstGeom>
            </p:spPr>
          </p:pic>
        </mc:Fallback>
      </mc:AlternateContent>
    </p:spTree>
    <p:extLst>
      <p:ext uri="{BB962C8B-B14F-4D97-AF65-F5344CB8AC3E}">
        <p14:creationId xmlns:p14="http://schemas.microsoft.com/office/powerpoint/2010/main" val="3974205254"/>
      </p:ext>
    </p:extLst>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ABA1B4B-2043-413D-9B09-9C9DF9DDCA9F}"/>
              </a:ext>
            </a:extLst>
          </p:cNvPr>
          <p:cNvSpPr/>
          <p:nvPr/>
        </p:nvSpPr>
        <p:spPr>
          <a:xfrm>
            <a:off x="899592" y="1484784"/>
            <a:ext cx="2744662" cy="461665"/>
          </a:xfrm>
          <a:prstGeom prst="rect">
            <a:avLst/>
          </a:prstGeom>
          <a:solidFill>
            <a:srgbClr val="C00000"/>
          </a:solidFill>
        </p:spPr>
        <p:txBody>
          <a:bodyPr wrap="none">
            <a:spAutoFit/>
          </a:bodyPr>
          <a:lstStyle/>
          <a:p>
            <a:r>
              <a:rPr lang="zh-CN" altLang="en-US" dirty="0">
                <a:solidFill>
                  <a:schemeClr val="bg1"/>
                </a:solidFill>
              </a:rPr>
              <a:t>慢开始算法的原理 </a:t>
            </a:r>
          </a:p>
        </p:txBody>
      </p:sp>
      <p:sp>
        <p:nvSpPr>
          <p:cNvPr id="9" name="Rectangle 213">
            <a:extLst>
              <a:ext uri="{FF2B5EF4-FFF2-40B4-BE49-F238E27FC236}">
                <a16:creationId xmlns:a16="http://schemas.microsoft.com/office/drawing/2014/main" id="{118B066C-ECD2-4652-BB01-4330D3E42389}"/>
              </a:ext>
            </a:extLst>
          </p:cNvPr>
          <p:cNvSpPr txBox="1">
            <a:spLocks noChangeArrowheads="1"/>
          </p:cNvSpPr>
          <p:nvPr/>
        </p:nvSpPr>
        <p:spPr bwMode="auto">
          <a:xfrm>
            <a:off x="755650" y="2133601"/>
            <a:ext cx="7772400" cy="359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342900" marR="0" lvl="0" indent="-342900" algn="just" defTabSz="914400" rtl="0" eaLnBrk="1" fontAlgn="base" latinLnBrk="0" hangingPunct="1">
              <a:lnSpc>
                <a:spcPct val="105000"/>
              </a:lnSpc>
              <a:spcBef>
                <a:spcPct val="20000"/>
              </a:spcBef>
              <a:spcAft>
                <a:spcPct val="0"/>
              </a:spcAft>
              <a:buClr>
                <a:srgbClr val="3333CC"/>
              </a:buClr>
              <a:buSzPct val="60000"/>
              <a:buFont typeface="Wingdings" pitchFamily="2" charset="2"/>
              <a:buChar char="n"/>
              <a:tabLst/>
              <a:defRPr/>
            </a:pPr>
            <a:r>
              <a:rPr kumimoji="0" lang="zh-CN" altLang="en-US" sz="2800" b="0" i="0" u="none" strike="noStrike" kern="0" cap="none" spc="0" normalizeH="0" baseline="0" noProof="0" dirty="0">
                <a:ln>
                  <a:noFill/>
                </a:ln>
                <a:solidFill>
                  <a:srgbClr val="333399"/>
                </a:solidFill>
                <a:effectLst/>
                <a:uLnTx/>
                <a:uFillTx/>
                <a:latin typeface="+mj-ea"/>
                <a:ea typeface="+mj-ea"/>
                <a:cs typeface="+mn-cs"/>
              </a:rPr>
              <a:t>在主机刚刚开始发送报文段时可先设置拥塞窗口 </a:t>
            </a:r>
            <a:r>
              <a:rPr kumimoji="0" lang="en-US" altLang="zh-CN" sz="2800" b="0" i="0" u="none" strike="noStrike" kern="0" cap="none" spc="0" normalizeH="0" baseline="0" noProof="0" dirty="0">
                <a:ln>
                  <a:noFill/>
                </a:ln>
                <a:solidFill>
                  <a:srgbClr val="333399"/>
                </a:solidFill>
                <a:effectLst/>
                <a:uLnTx/>
                <a:uFillTx/>
                <a:latin typeface="+mj-ea"/>
                <a:ea typeface="+mj-ea"/>
                <a:cs typeface="+mn-cs"/>
              </a:rPr>
              <a:t>cwnd = 1</a:t>
            </a:r>
            <a:r>
              <a:rPr kumimoji="0" lang="zh-CN" altLang="en-US" sz="2800" b="0" i="0" u="none" strike="noStrike" kern="0" cap="none" spc="0" normalizeH="0" baseline="0" noProof="0" dirty="0">
                <a:ln>
                  <a:noFill/>
                </a:ln>
                <a:solidFill>
                  <a:srgbClr val="333399"/>
                </a:solidFill>
                <a:effectLst/>
                <a:uLnTx/>
                <a:uFillTx/>
                <a:latin typeface="+mj-ea"/>
                <a:ea typeface="+mj-ea"/>
                <a:cs typeface="+mn-cs"/>
              </a:rPr>
              <a:t>，即设置为一个最大报文段 </a:t>
            </a:r>
            <a:r>
              <a:rPr kumimoji="0" lang="en-US" altLang="zh-CN" sz="2800" b="0" i="0" u="none" strike="noStrike" kern="0" cap="none" spc="0" normalizeH="0" baseline="0" noProof="0" dirty="0">
                <a:ln>
                  <a:noFill/>
                </a:ln>
                <a:solidFill>
                  <a:srgbClr val="333399"/>
                </a:solidFill>
                <a:effectLst/>
                <a:uLnTx/>
                <a:uFillTx/>
                <a:latin typeface="+mj-ea"/>
                <a:ea typeface="+mj-ea"/>
                <a:cs typeface="+mn-cs"/>
              </a:rPr>
              <a:t>MSS </a:t>
            </a:r>
            <a:r>
              <a:rPr kumimoji="0" lang="zh-CN" altLang="en-US" sz="2800" b="0" i="0" u="none" strike="noStrike" kern="0" cap="none" spc="0" normalizeH="0" baseline="0" noProof="0" dirty="0">
                <a:ln>
                  <a:noFill/>
                </a:ln>
                <a:solidFill>
                  <a:srgbClr val="333399"/>
                </a:solidFill>
                <a:effectLst/>
                <a:uLnTx/>
                <a:uFillTx/>
                <a:latin typeface="+mj-ea"/>
                <a:ea typeface="+mj-ea"/>
                <a:cs typeface="+mn-cs"/>
              </a:rPr>
              <a:t>的数值。</a:t>
            </a:r>
          </a:p>
          <a:p>
            <a:pPr marL="342900" marR="0" lvl="0" indent="-342900" algn="just" defTabSz="914400" rtl="0" eaLnBrk="1" fontAlgn="base" latinLnBrk="0" hangingPunct="1">
              <a:lnSpc>
                <a:spcPct val="105000"/>
              </a:lnSpc>
              <a:spcBef>
                <a:spcPct val="20000"/>
              </a:spcBef>
              <a:spcAft>
                <a:spcPct val="0"/>
              </a:spcAft>
              <a:buClr>
                <a:srgbClr val="3333CC"/>
              </a:buClr>
              <a:buSzPct val="60000"/>
              <a:buFont typeface="Wingdings" pitchFamily="2" charset="2"/>
              <a:buChar char="n"/>
              <a:tabLst/>
              <a:defRPr/>
            </a:pPr>
            <a:r>
              <a:rPr kumimoji="0" lang="zh-CN" altLang="en-US" sz="2800" b="0" i="0" u="none" strike="noStrike" kern="0" cap="none" spc="0" normalizeH="0" baseline="0" noProof="0" dirty="0">
                <a:ln>
                  <a:noFill/>
                </a:ln>
                <a:solidFill>
                  <a:srgbClr val="333399"/>
                </a:solidFill>
                <a:effectLst/>
                <a:uLnTx/>
                <a:uFillTx/>
                <a:latin typeface="+mj-ea"/>
                <a:ea typeface="+mj-ea"/>
                <a:cs typeface="+mn-cs"/>
              </a:rPr>
              <a:t>在每收到一个对新的报文段的确认后，将拥塞窗口加 </a:t>
            </a:r>
            <a:r>
              <a:rPr kumimoji="0" lang="en-US" altLang="zh-CN" sz="2800" b="0" i="0" u="none" strike="noStrike" kern="0" cap="none" spc="0" normalizeH="0" baseline="0" noProof="0" dirty="0">
                <a:ln>
                  <a:noFill/>
                </a:ln>
                <a:solidFill>
                  <a:srgbClr val="333399"/>
                </a:solidFill>
                <a:effectLst/>
                <a:uLnTx/>
                <a:uFillTx/>
                <a:latin typeface="+mj-ea"/>
                <a:ea typeface="+mj-ea"/>
                <a:cs typeface="+mn-cs"/>
              </a:rPr>
              <a:t>1</a:t>
            </a:r>
            <a:r>
              <a:rPr kumimoji="0" lang="zh-CN" altLang="en-US" sz="2800" b="0" i="0" u="none" strike="noStrike" kern="0" cap="none" spc="0" normalizeH="0" baseline="0" noProof="0" dirty="0">
                <a:ln>
                  <a:noFill/>
                </a:ln>
                <a:solidFill>
                  <a:srgbClr val="333399"/>
                </a:solidFill>
                <a:effectLst/>
                <a:uLnTx/>
                <a:uFillTx/>
                <a:latin typeface="+mj-ea"/>
                <a:ea typeface="+mj-ea"/>
                <a:cs typeface="+mn-cs"/>
              </a:rPr>
              <a:t>，即增加一个 </a:t>
            </a:r>
            <a:r>
              <a:rPr kumimoji="0" lang="en-US" altLang="zh-CN" sz="2800" b="0" i="0" u="none" strike="noStrike" kern="0" cap="none" spc="0" normalizeH="0" baseline="0" noProof="0" dirty="0">
                <a:ln>
                  <a:noFill/>
                </a:ln>
                <a:solidFill>
                  <a:srgbClr val="333399"/>
                </a:solidFill>
                <a:effectLst/>
                <a:uLnTx/>
                <a:uFillTx/>
                <a:latin typeface="+mj-ea"/>
                <a:ea typeface="+mj-ea"/>
                <a:cs typeface="+mn-cs"/>
              </a:rPr>
              <a:t>MSS </a:t>
            </a:r>
            <a:r>
              <a:rPr kumimoji="0" lang="zh-CN" altLang="en-US" sz="2800" b="0" i="0" u="none" strike="noStrike" kern="0" cap="none" spc="0" normalizeH="0" baseline="0" noProof="0" dirty="0">
                <a:ln>
                  <a:noFill/>
                </a:ln>
                <a:solidFill>
                  <a:srgbClr val="333399"/>
                </a:solidFill>
                <a:effectLst/>
                <a:uLnTx/>
                <a:uFillTx/>
                <a:latin typeface="+mj-ea"/>
                <a:ea typeface="+mj-ea"/>
                <a:cs typeface="+mn-cs"/>
              </a:rPr>
              <a:t>的数值。</a:t>
            </a:r>
          </a:p>
          <a:p>
            <a:pPr marL="342900" marR="0" lvl="0" indent="-342900" algn="just" defTabSz="914400" rtl="0" eaLnBrk="1" fontAlgn="base" latinLnBrk="0" hangingPunct="1">
              <a:lnSpc>
                <a:spcPct val="105000"/>
              </a:lnSpc>
              <a:spcBef>
                <a:spcPct val="20000"/>
              </a:spcBef>
              <a:spcAft>
                <a:spcPct val="0"/>
              </a:spcAft>
              <a:buClr>
                <a:srgbClr val="3333CC"/>
              </a:buClr>
              <a:buSzPct val="60000"/>
              <a:buFont typeface="Wingdings" pitchFamily="2" charset="2"/>
              <a:buChar char="n"/>
              <a:tabLst/>
              <a:defRPr/>
            </a:pPr>
            <a:r>
              <a:rPr kumimoji="0" lang="zh-CN" altLang="en-US" sz="2800" b="0" i="0" u="none" strike="noStrike" kern="0" cap="none" spc="0" normalizeH="0" baseline="0" noProof="0" dirty="0">
                <a:ln>
                  <a:noFill/>
                </a:ln>
                <a:solidFill>
                  <a:srgbClr val="333399"/>
                </a:solidFill>
                <a:effectLst/>
                <a:uLnTx/>
                <a:uFillTx/>
                <a:latin typeface="+mj-ea"/>
                <a:ea typeface="+mj-ea"/>
                <a:cs typeface="+mn-cs"/>
              </a:rPr>
              <a:t>用这样的方法逐步增大发送端的拥塞窗口 </a:t>
            </a:r>
            <a:r>
              <a:rPr kumimoji="0" lang="en-US" altLang="zh-CN" sz="2800" b="0" i="0" u="none" strike="noStrike" kern="0" cap="none" spc="0" normalizeH="0" baseline="0" noProof="0" dirty="0">
                <a:ln>
                  <a:noFill/>
                </a:ln>
                <a:solidFill>
                  <a:srgbClr val="333399"/>
                </a:solidFill>
                <a:effectLst/>
                <a:uLnTx/>
                <a:uFillTx/>
                <a:latin typeface="+mj-ea"/>
                <a:ea typeface="+mj-ea"/>
                <a:cs typeface="+mn-cs"/>
              </a:rPr>
              <a:t>cwnd</a:t>
            </a:r>
            <a:r>
              <a:rPr kumimoji="0" lang="zh-CN" altLang="en-US" sz="2800" b="0" i="0" u="none" strike="noStrike" kern="0" cap="none" spc="0" normalizeH="0" baseline="0" noProof="0" dirty="0">
                <a:ln>
                  <a:noFill/>
                </a:ln>
                <a:solidFill>
                  <a:srgbClr val="333399"/>
                </a:solidFill>
                <a:effectLst/>
                <a:uLnTx/>
                <a:uFillTx/>
                <a:latin typeface="+mj-ea"/>
                <a:ea typeface="+mj-ea"/>
                <a:cs typeface="+mn-cs"/>
              </a:rPr>
              <a:t>，可以使</a:t>
            </a:r>
            <a:r>
              <a:rPr kumimoji="0" lang="zh-CN" altLang="en-US" sz="2800" b="0" kern="0" dirty="0">
                <a:latin typeface="+mj-ea"/>
                <a:ea typeface="+mj-ea"/>
              </a:rPr>
              <a:t>字节</a:t>
            </a:r>
            <a:r>
              <a:rPr kumimoji="0" lang="zh-CN" altLang="en-US" sz="2800" b="0" i="0" u="none" strike="noStrike" kern="0" cap="none" spc="0" normalizeH="0" baseline="0" noProof="0" dirty="0">
                <a:ln>
                  <a:noFill/>
                </a:ln>
                <a:solidFill>
                  <a:srgbClr val="333399"/>
                </a:solidFill>
                <a:effectLst/>
                <a:uLnTx/>
                <a:uFillTx/>
                <a:latin typeface="+mj-ea"/>
                <a:ea typeface="+mj-ea"/>
                <a:cs typeface="+mn-cs"/>
              </a:rPr>
              <a:t>注入到网络的速率更加合理。 </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270B4825-11C1-46DB-8063-80351D26A61A}"/>
                  </a:ext>
                </a:extLst>
              </p14:cNvPr>
              <p14:cNvContentPartPr/>
              <p14:nvPr/>
            </p14:nvContentPartPr>
            <p14:xfrm>
              <a:off x="1837440" y="3060360"/>
              <a:ext cx="1443240" cy="360"/>
            </p14:xfrm>
          </p:contentPart>
        </mc:Choice>
        <mc:Fallback xmlns="">
          <p:pic>
            <p:nvPicPr>
              <p:cNvPr id="2" name="墨迹 1">
                <a:extLst>
                  <a:ext uri="{FF2B5EF4-FFF2-40B4-BE49-F238E27FC236}">
                    <a16:creationId xmlns:a16="http://schemas.microsoft.com/office/drawing/2014/main" id="{270B4825-11C1-46DB-8063-80351D26A61A}"/>
                  </a:ext>
                </a:extLst>
              </p:cNvPr>
              <p:cNvPicPr/>
              <p:nvPr/>
            </p:nvPicPr>
            <p:blipFill>
              <a:blip r:embed="rId3"/>
              <a:stretch>
                <a:fillRect/>
              </a:stretch>
            </p:blipFill>
            <p:spPr>
              <a:xfrm>
                <a:off x="1821600" y="2997000"/>
                <a:ext cx="1474560" cy="12708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EA0F1A-BBFD-4DFD-A633-14690B34AF66}"/>
              </a:ext>
            </a:extLst>
          </p:cNvPr>
          <p:cNvSpPr txBox="1">
            <a:spLocks noChangeArrowheads="1"/>
          </p:cNvSpPr>
          <p:nvPr/>
        </p:nvSpPr>
        <p:spPr bwMode="auto">
          <a:xfrm>
            <a:off x="827584" y="1916832"/>
            <a:ext cx="7772400"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使用慢开始算法后，每经过一个</a:t>
            </a:r>
            <a:r>
              <a:rPr kumimoji="0" lang="zh-CN" altLang="en-US" sz="2400" b="0" i="0" u="none" strike="noStrike" kern="0" cap="none" spc="0" normalizeH="0" baseline="0" noProof="0" dirty="0">
                <a:ln>
                  <a:noFill/>
                </a:ln>
                <a:solidFill>
                  <a:srgbClr val="FF0000"/>
                </a:solidFill>
                <a:effectLst/>
                <a:uLnTx/>
                <a:uFillTx/>
                <a:latin typeface="Arial"/>
                <a:ea typeface="黑体"/>
                <a:cs typeface="+mn-cs"/>
              </a:rPr>
              <a:t>传输轮次</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，拥塞窗口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cwnd </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就加倍。 </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一个传输轮次所经历的时间就是往返时间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RTT</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a:t>
            </a:r>
            <a:r>
              <a:rPr kumimoji="0" lang="zh-CN" altLang="en-US" sz="2400" b="0" i="0" u="none" strike="noStrike" kern="0" cap="none" spc="0" normalizeH="0" baseline="0" noProof="0" dirty="0">
                <a:ln>
                  <a:noFill/>
                </a:ln>
                <a:solidFill>
                  <a:srgbClr val="FF0000"/>
                </a:solidFill>
                <a:effectLst/>
                <a:uLnTx/>
                <a:uFillTx/>
                <a:latin typeface="Arial"/>
                <a:ea typeface="黑体"/>
                <a:cs typeface="+mn-cs"/>
              </a:rPr>
              <a:t>传输轮次</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”更加强调：把拥塞窗口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cwnd </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所允许发送的报文段都连续发送出去，并收到了对已发送的最后一个字节的确认。</a:t>
            </a:r>
            <a:endParaRPr kumimoji="0" lang="en-US" altLang="zh-CN" sz="2400" b="0" i="0" u="none" strike="noStrike" kern="0" cap="none" spc="0" normalizeH="0" baseline="0" noProof="0" dirty="0">
              <a:ln>
                <a:noFill/>
              </a:ln>
              <a:solidFill>
                <a:srgbClr val="333399"/>
              </a:solidFill>
              <a:effectLst/>
              <a:uLnTx/>
              <a:uFillTx/>
              <a:latin typeface="Arial"/>
              <a:ea typeface="黑体"/>
              <a:cs typeface="+mn-cs"/>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400" b="0" kern="0" dirty="0">
                <a:latin typeface="Arial"/>
                <a:ea typeface="黑体"/>
              </a:rPr>
              <a:t>也就是：一个传输论次中可能会有发送多个报文段并收到对应的确认报文段。</a:t>
            </a:r>
            <a:endParaRPr kumimoji="0" lang="zh-CN" altLang="en-US" sz="2400" b="0" i="0" u="none" strike="noStrike" kern="0" cap="none" spc="0" normalizeH="0" baseline="0" noProof="0" dirty="0">
              <a:ln>
                <a:noFill/>
              </a:ln>
              <a:solidFill>
                <a:srgbClr val="333399"/>
              </a:solidFill>
              <a:effectLst/>
              <a:uLnTx/>
              <a:uFillTx/>
              <a:latin typeface="Arial"/>
              <a:ea typeface="黑体"/>
              <a:cs typeface="+mn-cs"/>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例如，拥塞窗口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cwnd = 4</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，这时的往返时间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RTT </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就是发送方连续发送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4 </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个报文段，并收到这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4 </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个报文段的确认，总共经历的时间。 </a:t>
            </a:r>
          </a:p>
        </p:txBody>
      </p:sp>
      <p:sp>
        <p:nvSpPr>
          <p:cNvPr id="5" name="矩形 4">
            <a:extLst>
              <a:ext uri="{FF2B5EF4-FFF2-40B4-BE49-F238E27FC236}">
                <a16:creationId xmlns:a16="http://schemas.microsoft.com/office/drawing/2014/main" id="{3BA58A07-7F5B-48E3-BF55-3868A53AD72D}"/>
              </a:ext>
            </a:extLst>
          </p:cNvPr>
          <p:cNvSpPr/>
          <p:nvPr/>
        </p:nvSpPr>
        <p:spPr>
          <a:xfrm>
            <a:off x="971600" y="1268760"/>
            <a:ext cx="1627369" cy="523220"/>
          </a:xfrm>
          <a:prstGeom prst="rect">
            <a:avLst/>
          </a:prstGeom>
          <a:solidFill>
            <a:srgbClr val="C00000"/>
          </a:solidFill>
        </p:spPr>
        <p:txBody>
          <a:bodyPr wrap="none">
            <a:spAutoFit/>
          </a:bodyPr>
          <a:lstStyle/>
          <a:p>
            <a:r>
              <a:rPr lang="zh-CN" altLang="en-US" sz="2800" dirty="0">
                <a:solidFill>
                  <a:schemeClr val="bg1"/>
                </a:solidFill>
              </a:rPr>
              <a:t>传输轮次</a:t>
            </a:r>
          </a:p>
        </p:txBody>
      </p:sp>
    </p:spTree>
    <p:extLst>
      <p:ext uri="{BB962C8B-B14F-4D97-AF65-F5344CB8AC3E}">
        <p14:creationId xmlns:p14="http://schemas.microsoft.com/office/powerpoint/2010/main" val="133244808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3">
            <a:extLst>
              <a:ext uri="{FF2B5EF4-FFF2-40B4-BE49-F238E27FC236}">
                <a16:creationId xmlns:a16="http://schemas.microsoft.com/office/drawing/2014/main" id="{BE096973-8826-4D33-B5BB-D7E31E22D565}"/>
              </a:ext>
            </a:extLst>
          </p:cNvPr>
          <p:cNvSpPr>
            <a:spLocks noChangeArrowheads="1"/>
          </p:cNvSpPr>
          <p:nvPr/>
        </p:nvSpPr>
        <p:spPr bwMode="auto">
          <a:xfrm>
            <a:off x="1025525" y="1939925"/>
            <a:ext cx="6607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传输层端口用一个 </a:t>
            </a:r>
            <a:r>
              <a:rPr lang="en-US" altLang="zh-CN" sz="2400"/>
              <a:t>16 </a:t>
            </a:r>
            <a:r>
              <a:rPr lang="zh-CN" altLang="en-US" sz="2400"/>
              <a:t>位端口号进行标志。</a:t>
            </a:r>
          </a:p>
        </p:txBody>
      </p:sp>
      <p:sp>
        <p:nvSpPr>
          <p:cNvPr id="29699" name="矩形 4">
            <a:extLst>
              <a:ext uri="{FF2B5EF4-FFF2-40B4-BE49-F238E27FC236}">
                <a16:creationId xmlns:a16="http://schemas.microsoft.com/office/drawing/2014/main" id="{0FB385FA-9444-4837-ACE5-FC07AFD1B6ED}"/>
              </a:ext>
            </a:extLst>
          </p:cNvPr>
          <p:cNvSpPr>
            <a:spLocks noChangeArrowheads="1"/>
          </p:cNvSpPr>
          <p:nvPr/>
        </p:nvSpPr>
        <p:spPr bwMode="auto">
          <a:xfrm>
            <a:off x="1042988" y="1268413"/>
            <a:ext cx="1593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2</a:t>
            </a:r>
            <a:r>
              <a:rPr lang="zh-CN" altLang="en-US" sz="2400"/>
              <a:t>、端口号</a:t>
            </a:r>
          </a:p>
        </p:txBody>
      </p:sp>
      <p:sp>
        <p:nvSpPr>
          <p:cNvPr id="29700" name="矩形 5">
            <a:extLst>
              <a:ext uri="{FF2B5EF4-FFF2-40B4-BE49-F238E27FC236}">
                <a16:creationId xmlns:a16="http://schemas.microsoft.com/office/drawing/2014/main" id="{E8FE5A06-5094-4732-8AE2-183A6A4C94FE}"/>
              </a:ext>
            </a:extLst>
          </p:cNvPr>
          <p:cNvSpPr>
            <a:spLocks noChangeArrowheads="1"/>
          </p:cNvSpPr>
          <p:nvPr/>
        </p:nvSpPr>
        <p:spPr bwMode="auto">
          <a:xfrm>
            <a:off x="1025525" y="2608263"/>
            <a:ext cx="73453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端口号只具有本地意义，即端口号只是为了标志本计算机应用层中的各进程。</a:t>
            </a:r>
          </a:p>
        </p:txBody>
      </p:sp>
      <p:sp>
        <p:nvSpPr>
          <p:cNvPr id="29701" name="矩形 6">
            <a:extLst>
              <a:ext uri="{FF2B5EF4-FFF2-40B4-BE49-F238E27FC236}">
                <a16:creationId xmlns:a16="http://schemas.microsoft.com/office/drawing/2014/main" id="{87C3558B-F204-4232-8CD3-E77331783262}"/>
              </a:ext>
            </a:extLst>
          </p:cNvPr>
          <p:cNvSpPr>
            <a:spLocks noChangeArrowheads="1"/>
          </p:cNvSpPr>
          <p:nvPr/>
        </p:nvSpPr>
        <p:spPr bwMode="auto">
          <a:xfrm>
            <a:off x="1017588" y="3573463"/>
            <a:ext cx="73437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在因特网中，不同计算机的相同端口号之间并无特别的关联性。</a:t>
            </a:r>
          </a:p>
        </p:txBody>
      </p:sp>
      <p:sp>
        <p:nvSpPr>
          <p:cNvPr id="6" name="Rectangle 4">
            <a:extLst>
              <a:ext uri="{FF2B5EF4-FFF2-40B4-BE49-F238E27FC236}">
                <a16:creationId xmlns:a16="http://schemas.microsoft.com/office/drawing/2014/main" id="{38801C73-0258-4F71-A8B6-4EE7D8447413}"/>
              </a:ext>
            </a:extLst>
          </p:cNvPr>
          <p:cNvSpPr>
            <a:spLocks noGrp="1" noChangeArrowheads="1"/>
          </p:cNvSpPr>
          <p:nvPr>
            <p:ph type="title"/>
          </p:nvPr>
        </p:nvSpPr>
        <p:spPr>
          <a:xfrm>
            <a:off x="971550" y="222250"/>
            <a:ext cx="7086600" cy="685800"/>
          </a:xfrm>
        </p:spPr>
        <p:txBody>
          <a:bodyPr/>
          <a:lstStyle/>
          <a:p>
            <a:pPr eaLnBrk="1" hangingPunct="1"/>
            <a:r>
              <a:rPr lang="en-US" altLang="zh-CN" dirty="0"/>
              <a:t>6.1.3 </a:t>
            </a:r>
            <a:r>
              <a:rPr lang="zh-CN" altLang="en-US" dirty="0"/>
              <a:t>传输层要素</a:t>
            </a:r>
          </a:p>
        </p:txBody>
      </p:sp>
    </p:spTree>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5">
            <a:extLst>
              <a:ext uri="{FF2B5EF4-FFF2-40B4-BE49-F238E27FC236}">
                <a16:creationId xmlns:a16="http://schemas.microsoft.com/office/drawing/2014/main" id="{AC1DFBF8-0650-44E5-AA75-60E99A7299B1}"/>
              </a:ext>
            </a:extLst>
          </p:cNvPr>
          <p:cNvSpPr>
            <a:spLocks noChangeArrowheads="1"/>
          </p:cNvSpPr>
          <p:nvPr/>
        </p:nvSpPr>
        <p:spPr bwMode="auto">
          <a:xfrm>
            <a:off x="3101975" y="2735263"/>
            <a:ext cx="5969000" cy="11049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kumimoji="0" lang="zh-CN" altLang="en-US" sz="1800" b="0">
              <a:solidFill>
                <a:srgbClr val="000000"/>
              </a:solidFill>
              <a:latin typeface="Arial"/>
            </a:endParaRPr>
          </a:p>
        </p:txBody>
      </p:sp>
      <p:sp>
        <p:nvSpPr>
          <p:cNvPr id="5" name="Rectangle 41">
            <a:extLst>
              <a:ext uri="{FF2B5EF4-FFF2-40B4-BE49-F238E27FC236}">
                <a16:creationId xmlns:a16="http://schemas.microsoft.com/office/drawing/2014/main" id="{412B44C3-4F8F-4D3B-A41E-CC8723907573}"/>
              </a:ext>
            </a:extLst>
          </p:cNvPr>
          <p:cNvSpPr>
            <a:spLocks noChangeArrowheads="1"/>
          </p:cNvSpPr>
          <p:nvPr/>
        </p:nvSpPr>
        <p:spPr bwMode="auto">
          <a:xfrm>
            <a:off x="3111500" y="3933825"/>
            <a:ext cx="5969000" cy="1714500"/>
          </a:xfrm>
          <a:prstGeom prst="rect">
            <a:avLst/>
          </a:prstGeom>
          <a:solidFill>
            <a:srgbClr val="99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kumimoji="0" lang="zh-CN" altLang="en-US" sz="1800" b="0">
              <a:solidFill>
                <a:srgbClr val="000000"/>
              </a:solidFill>
              <a:latin typeface="Arial"/>
            </a:endParaRPr>
          </a:p>
        </p:txBody>
      </p:sp>
      <p:sp>
        <p:nvSpPr>
          <p:cNvPr id="6" name="Rectangle 40">
            <a:extLst>
              <a:ext uri="{FF2B5EF4-FFF2-40B4-BE49-F238E27FC236}">
                <a16:creationId xmlns:a16="http://schemas.microsoft.com/office/drawing/2014/main" id="{C81A02DC-A803-4602-9C8A-E5412B4F102E}"/>
              </a:ext>
            </a:extLst>
          </p:cNvPr>
          <p:cNvSpPr>
            <a:spLocks noChangeArrowheads="1"/>
          </p:cNvSpPr>
          <p:nvPr/>
        </p:nvSpPr>
        <p:spPr bwMode="auto">
          <a:xfrm>
            <a:off x="3098800" y="1739900"/>
            <a:ext cx="5969000" cy="8255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kumimoji="0" lang="zh-CN" altLang="en-US" sz="1800" b="0">
              <a:solidFill>
                <a:srgbClr val="000000"/>
              </a:solidFill>
              <a:latin typeface="Arial"/>
            </a:endParaRPr>
          </a:p>
        </p:txBody>
      </p:sp>
      <p:sp>
        <p:nvSpPr>
          <p:cNvPr id="7" name="Text Box 4">
            <a:extLst>
              <a:ext uri="{FF2B5EF4-FFF2-40B4-BE49-F238E27FC236}">
                <a16:creationId xmlns:a16="http://schemas.microsoft.com/office/drawing/2014/main" id="{BB5DD278-98EE-4B7B-9F7B-7313600902DC}"/>
              </a:ext>
            </a:extLst>
          </p:cNvPr>
          <p:cNvSpPr txBox="1">
            <a:spLocks noChangeArrowheads="1"/>
          </p:cNvSpPr>
          <p:nvPr/>
        </p:nvSpPr>
        <p:spPr bwMode="auto">
          <a:xfrm>
            <a:off x="2590800" y="1087438"/>
            <a:ext cx="947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2000" b="0">
                <a:solidFill>
                  <a:srgbClr val="3333CC"/>
                </a:solidFill>
                <a:ea typeface="黑体" pitchFamily="49" charset="-122"/>
              </a:rPr>
              <a:t>发送方</a:t>
            </a:r>
          </a:p>
        </p:txBody>
      </p:sp>
      <p:sp>
        <p:nvSpPr>
          <p:cNvPr id="8" name="Text Box 5">
            <a:extLst>
              <a:ext uri="{FF2B5EF4-FFF2-40B4-BE49-F238E27FC236}">
                <a16:creationId xmlns:a16="http://schemas.microsoft.com/office/drawing/2014/main" id="{F04480C3-F484-47D3-AE2F-E580E298E8BE}"/>
              </a:ext>
            </a:extLst>
          </p:cNvPr>
          <p:cNvSpPr txBox="1">
            <a:spLocks noChangeArrowheads="1"/>
          </p:cNvSpPr>
          <p:nvPr/>
        </p:nvSpPr>
        <p:spPr bwMode="auto">
          <a:xfrm>
            <a:off x="5903913" y="108585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2000" b="0">
                <a:solidFill>
                  <a:srgbClr val="3333CC"/>
                </a:solidFill>
                <a:ea typeface="黑体" pitchFamily="49" charset="-122"/>
              </a:rPr>
              <a:t>接收方</a:t>
            </a:r>
          </a:p>
        </p:txBody>
      </p:sp>
      <p:sp>
        <p:nvSpPr>
          <p:cNvPr id="9" name="Text Box 6">
            <a:extLst>
              <a:ext uri="{FF2B5EF4-FFF2-40B4-BE49-F238E27FC236}">
                <a16:creationId xmlns:a16="http://schemas.microsoft.com/office/drawing/2014/main" id="{2412B98C-86BC-435B-A189-BE12C7B3C859}"/>
              </a:ext>
            </a:extLst>
          </p:cNvPr>
          <p:cNvSpPr txBox="1">
            <a:spLocks noChangeArrowheads="1"/>
          </p:cNvSpPr>
          <p:nvPr/>
        </p:nvSpPr>
        <p:spPr bwMode="auto">
          <a:xfrm>
            <a:off x="2016125" y="1501775"/>
            <a:ext cx="1065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2000" b="0">
                <a:solidFill>
                  <a:srgbClr val="3333CC"/>
                </a:solidFill>
                <a:ea typeface="黑体" pitchFamily="49" charset="-122"/>
              </a:rPr>
              <a:t>发送 </a:t>
            </a:r>
            <a:r>
              <a:rPr kumimoji="0" lang="en-US" altLang="zh-CN" sz="2000" b="0">
                <a:solidFill>
                  <a:srgbClr val="3333CC"/>
                </a:solidFill>
                <a:ea typeface="黑体" pitchFamily="49" charset="-122"/>
              </a:rPr>
              <a:t>M</a:t>
            </a:r>
            <a:r>
              <a:rPr kumimoji="0" lang="en-US" altLang="zh-CN" sz="2000" b="0" baseline="-25000">
                <a:solidFill>
                  <a:srgbClr val="3333CC"/>
                </a:solidFill>
                <a:ea typeface="黑体" pitchFamily="49" charset="-122"/>
              </a:rPr>
              <a:t>1</a:t>
            </a:r>
          </a:p>
        </p:txBody>
      </p:sp>
      <p:sp>
        <p:nvSpPr>
          <p:cNvPr id="10" name="Line 7">
            <a:extLst>
              <a:ext uri="{FF2B5EF4-FFF2-40B4-BE49-F238E27FC236}">
                <a16:creationId xmlns:a16="http://schemas.microsoft.com/office/drawing/2014/main" id="{6F5BB9F8-44A4-4B71-A031-1E3DF3C267BE}"/>
              </a:ext>
            </a:extLst>
          </p:cNvPr>
          <p:cNvSpPr>
            <a:spLocks noChangeShapeType="1"/>
          </p:cNvSpPr>
          <p:nvPr/>
        </p:nvSpPr>
        <p:spPr bwMode="auto">
          <a:xfrm>
            <a:off x="3101975" y="1771650"/>
            <a:ext cx="3309938" cy="319088"/>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1" name="Line 8">
            <a:extLst>
              <a:ext uri="{FF2B5EF4-FFF2-40B4-BE49-F238E27FC236}">
                <a16:creationId xmlns:a16="http://schemas.microsoft.com/office/drawing/2014/main" id="{CE894749-A41D-41F4-9DE7-42A9871B117B}"/>
              </a:ext>
            </a:extLst>
          </p:cNvPr>
          <p:cNvSpPr>
            <a:spLocks noChangeShapeType="1"/>
          </p:cNvSpPr>
          <p:nvPr/>
        </p:nvSpPr>
        <p:spPr bwMode="auto">
          <a:xfrm>
            <a:off x="3101975" y="2760663"/>
            <a:ext cx="3309938" cy="319087"/>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2" name="Line 9">
            <a:extLst>
              <a:ext uri="{FF2B5EF4-FFF2-40B4-BE49-F238E27FC236}">
                <a16:creationId xmlns:a16="http://schemas.microsoft.com/office/drawing/2014/main" id="{732EEF23-D963-48DE-B67C-1A9869D53D7F}"/>
              </a:ext>
            </a:extLst>
          </p:cNvPr>
          <p:cNvSpPr>
            <a:spLocks noChangeShapeType="1"/>
          </p:cNvSpPr>
          <p:nvPr/>
        </p:nvSpPr>
        <p:spPr bwMode="auto">
          <a:xfrm flipH="1">
            <a:off x="3101975" y="2227263"/>
            <a:ext cx="3309938" cy="319087"/>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3" name="Text Box 10">
            <a:extLst>
              <a:ext uri="{FF2B5EF4-FFF2-40B4-BE49-F238E27FC236}">
                <a16:creationId xmlns:a16="http://schemas.microsoft.com/office/drawing/2014/main" id="{85B78836-BC9B-4755-9629-D6B3D6384817}"/>
              </a:ext>
            </a:extLst>
          </p:cNvPr>
          <p:cNvSpPr txBox="1">
            <a:spLocks noChangeArrowheads="1"/>
          </p:cNvSpPr>
          <p:nvPr/>
        </p:nvSpPr>
        <p:spPr bwMode="auto">
          <a:xfrm>
            <a:off x="6330950" y="2024063"/>
            <a:ext cx="1135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2000" b="0">
                <a:solidFill>
                  <a:srgbClr val="3333CC"/>
                </a:solidFill>
                <a:ea typeface="黑体" pitchFamily="49" charset="-122"/>
              </a:rPr>
              <a:t> </a:t>
            </a:r>
            <a:r>
              <a:rPr kumimoji="0" lang="zh-CN" altLang="en-US" sz="2000" b="0">
                <a:solidFill>
                  <a:srgbClr val="3333CC"/>
                </a:solidFill>
                <a:ea typeface="黑体" pitchFamily="49" charset="-122"/>
              </a:rPr>
              <a:t>确认 </a:t>
            </a:r>
            <a:r>
              <a:rPr kumimoji="0" lang="en-US" altLang="zh-CN" sz="2000" b="0">
                <a:solidFill>
                  <a:srgbClr val="3333CC"/>
                </a:solidFill>
                <a:ea typeface="黑体" pitchFamily="49" charset="-122"/>
              </a:rPr>
              <a:t>M</a:t>
            </a:r>
            <a:r>
              <a:rPr kumimoji="0" lang="en-US" altLang="zh-CN" sz="2000" b="0" baseline="-25000">
                <a:solidFill>
                  <a:srgbClr val="3333CC"/>
                </a:solidFill>
                <a:ea typeface="黑体" pitchFamily="49" charset="-122"/>
              </a:rPr>
              <a:t>1</a:t>
            </a:r>
            <a:endParaRPr kumimoji="0" lang="en-US" altLang="zh-CN" sz="2000" b="0">
              <a:solidFill>
                <a:srgbClr val="3333CC"/>
              </a:solidFill>
              <a:ea typeface="黑体" pitchFamily="49" charset="-122"/>
            </a:endParaRPr>
          </a:p>
        </p:txBody>
      </p:sp>
      <p:sp>
        <p:nvSpPr>
          <p:cNvPr id="14" name="Line 11">
            <a:extLst>
              <a:ext uri="{FF2B5EF4-FFF2-40B4-BE49-F238E27FC236}">
                <a16:creationId xmlns:a16="http://schemas.microsoft.com/office/drawing/2014/main" id="{F126CBEA-F90A-4A23-B527-4BF057D3C41E}"/>
              </a:ext>
            </a:extLst>
          </p:cNvPr>
          <p:cNvSpPr>
            <a:spLocks noChangeShapeType="1"/>
          </p:cNvSpPr>
          <p:nvPr/>
        </p:nvSpPr>
        <p:spPr bwMode="auto">
          <a:xfrm>
            <a:off x="3101975" y="5741988"/>
            <a:ext cx="3309938" cy="319087"/>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5" name="Line 12">
            <a:extLst>
              <a:ext uri="{FF2B5EF4-FFF2-40B4-BE49-F238E27FC236}">
                <a16:creationId xmlns:a16="http://schemas.microsoft.com/office/drawing/2014/main" id="{DE149B6A-2EF5-4BAD-8AFC-DF483F985F71}"/>
              </a:ext>
            </a:extLst>
          </p:cNvPr>
          <p:cNvSpPr>
            <a:spLocks noChangeShapeType="1"/>
          </p:cNvSpPr>
          <p:nvPr/>
        </p:nvSpPr>
        <p:spPr bwMode="auto">
          <a:xfrm flipH="1">
            <a:off x="3101975" y="4356100"/>
            <a:ext cx="3309938" cy="319088"/>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16" name="Group 13">
            <a:extLst>
              <a:ext uri="{FF2B5EF4-FFF2-40B4-BE49-F238E27FC236}">
                <a16:creationId xmlns:a16="http://schemas.microsoft.com/office/drawing/2014/main" id="{737B43B4-F97A-403B-B54C-05C3292F5A19}"/>
              </a:ext>
            </a:extLst>
          </p:cNvPr>
          <p:cNvGrpSpPr>
            <a:grpSpLocks/>
          </p:cNvGrpSpPr>
          <p:nvPr/>
        </p:nvGrpSpPr>
        <p:grpSpPr bwMode="auto">
          <a:xfrm>
            <a:off x="3101975" y="1614488"/>
            <a:ext cx="3309938" cy="4872037"/>
            <a:chOff x="2042" y="674"/>
            <a:chExt cx="1569" cy="2711"/>
          </a:xfrm>
        </p:grpSpPr>
        <p:sp>
          <p:nvSpPr>
            <p:cNvPr id="17" name="Line 14">
              <a:extLst>
                <a:ext uri="{FF2B5EF4-FFF2-40B4-BE49-F238E27FC236}">
                  <a16:creationId xmlns:a16="http://schemas.microsoft.com/office/drawing/2014/main" id="{908A7CA5-E299-4B50-B527-87173E38F6F7}"/>
                </a:ext>
              </a:extLst>
            </p:cNvPr>
            <p:cNvSpPr>
              <a:spLocks noChangeShapeType="1"/>
            </p:cNvSpPr>
            <p:nvPr/>
          </p:nvSpPr>
          <p:spPr bwMode="auto">
            <a:xfrm>
              <a:off x="2042" y="674"/>
              <a:ext cx="0" cy="2711"/>
            </a:xfrm>
            <a:prstGeom prst="line">
              <a:avLst/>
            </a:prstGeom>
            <a:noFill/>
            <a:ln w="952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 name="Line 15">
              <a:extLst>
                <a:ext uri="{FF2B5EF4-FFF2-40B4-BE49-F238E27FC236}">
                  <a16:creationId xmlns:a16="http://schemas.microsoft.com/office/drawing/2014/main" id="{AF9FB7B9-8C97-42D2-8444-E62ABBE05A2F}"/>
                </a:ext>
              </a:extLst>
            </p:cNvPr>
            <p:cNvSpPr>
              <a:spLocks noChangeShapeType="1"/>
            </p:cNvSpPr>
            <p:nvPr/>
          </p:nvSpPr>
          <p:spPr bwMode="auto">
            <a:xfrm>
              <a:off x="3611" y="674"/>
              <a:ext cx="0" cy="2711"/>
            </a:xfrm>
            <a:prstGeom prst="line">
              <a:avLst/>
            </a:prstGeom>
            <a:noFill/>
            <a:ln w="952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19" name="Text Box 16">
            <a:extLst>
              <a:ext uri="{FF2B5EF4-FFF2-40B4-BE49-F238E27FC236}">
                <a16:creationId xmlns:a16="http://schemas.microsoft.com/office/drawing/2014/main" id="{4411FB99-A8C6-48FB-94E9-E87270DDD84E}"/>
              </a:ext>
            </a:extLst>
          </p:cNvPr>
          <p:cNvSpPr txBox="1">
            <a:spLocks noChangeArrowheads="1"/>
          </p:cNvSpPr>
          <p:nvPr/>
        </p:nvSpPr>
        <p:spPr bwMode="auto">
          <a:xfrm>
            <a:off x="1612900" y="2565400"/>
            <a:ext cx="1517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2000" b="0">
                <a:solidFill>
                  <a:srgbClr val="3333CC"/>
                </a:solidFill>
                <a:ea typeface="黑体" pitchFamily="49" charset="-122"/>
              </a:rPr>
              <a:t>发送 </a:t>
            </a:r>
            <a:r>
              <a:rPr kumimoji="0" lang="en-US" altLang="zh-CN" sz="2000" b="0">
                <a:solidFill>
                  <a:srgbClr val="3333CC"/>
                </a:solidFill>
                <a:ea typeface="黑体" pitchFamily="49" charset="-122"/>
              </a:rPr>
              <a:t>M</a:t>
            </a:r>
            <a:r>
              <a:rPr kumimoji="0" lang="en-US" altLang="zh-CN" sz="2000" b="0" baseline="-25000">
                <a:solidFill>
                  <a:srgbClr val="3333CC"/>
                </a:solidFill>
                <a:ea typeface="黑体" pitchFamily="49" charset="-122"/>
              </a:rPr>
              <a:t>2</a:t>
            </a:r>
            <a:r>
              <a:rPr kumimoji="0" lang="en-US" altLang="zh-CN" sz="2000" b="0">
                <a:solidFill>
                  <a:srgbClr val="3333CC"/>
                </a:solidFill>
                <a:ea typeface="黑体" pitchFamily="49" charset="-122"/>
              </a:rPr>
              <a:t>~M</a:t>
            </a:r>
            <a:r>
              <a:rPr kumimoji="0" lang="en-US" altLang="zh-CN" sz="2000" b="0" baseline="-25000">
                <a:solidFill>
                  <a:srgbClr val="3333CC"/>
                </a:solidFill>
                <a:ea typeface="黑体" pitchFamily="49" charset="-122"/>
              </a:rPr>
              <a:t>3</a:t>
            </a:r>
          </a:p>
        </p:txBody>
      </p:sp>
      <p:sp>
        <p:nvSpPr>
          <p:cNvPr id="20" name="Line 17">
            <a:extLst>
              <a:ext uri="{FF2B5EF4-FFF2-40B4-BE49-F238E27FC236}">
                <a16:creationId xmlns:a16="http://schemas.microsoft.com/office/drawing/2014/main" id="{A62E1997-8F61-4131-8231-F8A53A131AB9}"/>
              </a:ext>
            </a:extLst>
          </p:cNvPr>
          <p:cNvSpPr>
            <a:spLocks noChangeShapeType="1"/>
          </p:cNvSpPr>
          <p:nvPr/>
        </p:nvSpPr>
        <p:spPr bwMode="auto">
          <a:xfrm>
            <a:off x="3101975" y="3079750"/>
            <a:ext cx="3309938" cy="319088"/>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 name="Text Box 18">
            <a:extLst>
              <a:ext uri="{FF2B5EF4-FFF2-40B4-BE49-F238E27FC236}">
                <a16:creationId xmlns:a16="http://schemas.microsoft.com/office/drawing/2014/main" id="{DDB93054-F380-4C89-9CC0-C2DF96930E9B}"/>
              </a:ext>
            </a:extLst>
          </p:cNvPr>
          <p:cNvSpPr txBox="1">
            <a:spLocks noChangeArrowheads="1"/>
          </p:cNvSpPr>
          <p:nvPr/>
        </p:nvSpPr>
        <p:spPr bwMode="auto">
          <a:xfrm>
            <a:off x="6330950" y="2960688"/>
            <a:ext cx="1630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2000" b="0">
                <a:solidFill>
                  <a:srgbClr val="3333CC"/>
                </a:solidFill>
                <a:ea typeface="黑体" pitchFamily="49" charset="-122"/>
              </a:rPr>
              <a:t> </a:t>
            </a:r>
            <a:r>
              <a:rPr kumimoji="0" lang="zh-CN" altLang="en-US" sz="2000" b="0">
                <a:solidFill>
                  <a:srgbClr val="3333CC"/>
                </a:solidFill>
                <a:ea typeface="黑体" pitchFamily="49" charset="-122"/>
              </a:rPr>
              <a:t>确认 </a:t>
            </a:r>
            <a:r>
              <a:rPr kumimoji="0" lang="en-US" altLang="zh-CN" sz="2000" b="0">
                <a:solidFill>
                  <a:srgbClr val="3333CC"/>
                </a:solidFill>
                <a:ea typeface="黑体" pitchFamily="49" charset="-122"/>
              </a:rPr>
              <a:t>M</a:t>
            </a:r>
            <a:r>
              <a:rPr kumimoji="0" lang="en-US" altLang="zh-CN" sz="2000" b="0" baseline="-25000">
                <a:solidFill>
                  <a:srgbClr val="3333CC"/>
                </a:solidFill>
                <a:ea typeface="黑体" pitchFamily="49" charset="-122"/>
              </a:rPr>
              <a:t>2</a:t>
            </a:r>
            <a:r>
              <a:rPr kumimoji="0" lang="en-US" altLang="zh-CN" sz="2000" b="0">
                <a:solidFill>
                  <a:srgbClr val="3333CC"/>
                </a:solidFill>
                <a:ea typeface="黑体" pitchFamily="49" charset="-122"/>
              </a:rPr>
              <a:t>~M</a:t>
            </a:r>
            <a:r>
              <a:rPr kumimoji="0" lang="en-US" altLang="zh-CN" sz="2000" b="0" baseline="-25000">
                <a:solidFill>
                  <a:srgbClr val="3333CC"/>
                </a:solidFill>
                <a:ea typeface="黑体" pitchFamily="49" charset="-122"/>
              </a:rPr>
              <a:t>3 </a:t>
            </a:r>
            <a:endParaRPr kumimoji="0" lang="en-US" altLang="zh-CN" sz="2000" b="0">
              <a:solidFill>
                <a:srgbClr val="3333CC"/>
              </a:solidFill>
              <a:ea typeface="黑体" pitchFamily="49" charset="-122"/>
            </a:endParaRPr>
          </a:p>
        </p:txBody>
      </p:sp>
      <p:sp>
        <p:nvSpPr>
          <p:cNvPr id="22" name="Line 19">
            <a:extLst>
              <a:ext uri="{FF2B5EF4-FFF2-40B4-BE49-F238E27FC236}">
                <a16:creationId xmlns:a16="http://schemas.microsoft.com/office/drawing/2014/main" id="{9BF568FF-39F8-404D-801D-703F9ADA506E}"/>
              </a:ext>
            </a:extLst>
          </p:cNvPr>
          <p:cNvSpPr>
            <a:spLocks noChangeShapeType="1"/>
          </p:cNvSpPr>
          <p:nvPr/>
        </p:nvSpPr>
        <p:spPr bwMode="auto">
          <a:xfrm flipH="1">
            <a:off x="3101975" y="3187700"/>
            <a:ext cx="3309938" cy="319088"/>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3" name="Line 20">
            <a:extLst>
              <a:ext uri="{FF2B5EF4-FFF2-40B4-BE49-F238E27FC236}">
                <a16:creationId xmlns:a16="http://schemas.microsoft.com/office/drawing/2014/main" id="{37B19A02-562F-4D6C-BFF0-A92DCDB16DF3}"/>
              </a:ext>
            </a:extLst>
          </p:cNvPr>
          <p:cNvSpPr>
            <a:spLocks noChangeShapeType="1"/>
          </p:cNvSpPr>
          <p:nvPr/>
        </p:nvSpPr>
        <p:spPr bwMode="auto">
          <a:xfrm flipH="1">
            <a:off x="3101975" y="3506788"/>
            <a:ext cx="3309938" cy="319087"/>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4" name="Text Box 21">
            <a:extLst>
              <a:ext uri="{FF2B5EF4-FFF2-40B4-BE49-F238E27FC236}">
                <a16:creationId xmlns:a16="http://schemas.microsoft.com/office/drawing/2014/main" id="{0C3214BF-FC1C-4CD9-B2AA-A39A847CD05F}"/>
              </a:ext>
            </a:extLst>
          </p:cNvPr>
          <p:cNvSpPr txBox="1">
            <a:spLocks noChangeArrowheads="1"/>
          </p:cNvSpPr>
          <p:nvPr/>
        </p:nvSpPr>
        <p:spPr bwMode="auto">
          <a:xfrm>
            <a:off x="1558925" y="3679825"/>
            <a:ext cx="1517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2000" b="0">
                <a:solidFill>
                  <a:srgbClr val="3333CC"/>
                </a:solidFill>
                <a:ea typeface="黑体" pitchFamily="49" charset="-122"/>
              </a:rPr>
              <a:t>发送 </a:t>
            </a:r>
            <a:r>
              <a:rPr kumimoji="0" lang="en-US" altLang="zh-CN" sz="2000" b="0">
                <a:solidFill>
                  <a:srgbClr val="3333CC"/>
                </a:solidFill>
                <a:ea typeface="黑体" pitchFamily="49" charset="-122"/>
              </a:rPr>
              <a:t>M</a:t>
            </a:r>
            <a:r>
              <a:rPr kumimoji="0" lang="en-US" altLang="zh-CN" sz="2000" b="0" baseline="-25000">
                <a:solidFill>
                  <a:srgbClr val="3333CC"/>
                </a:solidFill>
                <a:ea typeface="黑体" pitchFamily="49" charset="-122"/>
              </a:rPr>
              <a:t>4</a:t>
            </a:r>
            <a:r>
              <a:rPr kumimoji="0" lang="en-US" altLang="zh-CN" sz="2000" b="0">
                <a:solidFill>
                  <a:srgbClr val="3333CC"/>
                </a:solidFill>
                <a:ea typeface="黑体" pitchFamily="49" charset="-122"/>
              </a:rPr>
              <a:t>~M</a:t>
            </a:r>
            <a:r>
              <a:rPr kumimoji="0" lang="en-US" altLang="zh-CN" sz="2000" b="0" baseline="-25000">
                <a:solidFill>
                  <a:srgbClr val="3333CC"/>
                </a:solidFill>
                <a:ea typeface="黑体" pitchFamily="49" charset="-122"/>
              </a:rPr>
              <a:t>7</a:t>
            </a:r>
          </a:p>
        </p:txBody>
      </p:sp>
      <p:sp>
        <p:nvSpPr>
          <p:cNvPr id="25" name="Text Box 22">
            <a:extLst>
              <a:ext uri="{FF2B5EF4-FFF2-40B4-BE49-F238E27FC236}">
                <a16:creationId xmlns:a16="http://schemas.microsoft.com/office/drawing/2014/main" id="{67666383-92D9-4CFB-A514-AD4BDEBF2F13}"/>
              </a:ext>
            </a:extLst>
          </p:cNvPr>
          <p:cNvSpPr txBox="1">
            <a:spLocks noChangeArrowheads="1"/>
          </p:cNvSpPr>
          <p:nvPr/>
        </p:nvSpPr>
        <p:spPr bwMode="auto">
          <a:xfrm>
            <a:off x="6330950" y="4149725"/>
            <a:ext cx="1630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2000" b="0">
                <a:solidFill>
                  <a:srgbClr val="3333CC"/>
                </a:solidFill>
                <a:ea typeface="黑体" pitchFamily="49" charset="-122"/>
              </a:rPr>
              <a:t> </a:t>
            </a:r>
            <a:r>
              <a:rPr kumimoji="0" lang="zh-CN" altLang="en-US" sz="2000" b="0">
                <a:solidFill>
                  <a:srgbClr val="3333CC"/>
                </a:solidFill>
                <a:ea typeface="黑体" pitchFamily="49" charset="-122"/>
              </a:rPr>
              <a:t>确认 </a:t>
            </a:r>
            <a:r>
              <a:rPr kumimoji="0" lang="en-US" altLang="zh-CN" sz="2000" b="0">
                <a:solidFill>
                  <a:srgbClr val="3333CC"/>
                </a:solidFill>
                <a:ea typeface="黑体" pitchFamily="49" charset="-122"/>
              </a:rPr>
              <a:t>M</a:t>
            </a:r>
            <a:r>
              <a:rPr kumimoji="0" lang="en-US" altLang="zh-CN" sz="2000" b="0" baseline="-25000">
                <a:solidFill>
                  <a:srgbClr val="3333CC"/>
                </a:solidFill>
                <a:ea typeface="黑体" pitchFamily="49" charset="-122"/>
              </a:rPr>
              <a:t>4</a:t>
            </a:r>
            <a:r>
              <a:rPr kumimoji="0" lang="en-US" altLang="zh-CN" sz="2000" b="0">
                <a:solidFill>
                  <a:srgbClr val="3333CC"/>
                </a:solidFill>
                <a:ea typeface="黑体" pitchFamily="49" charset="-122"/>
              </a:rPr>
              <a:t>~M</a:t>
            </a:r>
            <a:r>
              <a:rPr kumimoji="0" lang="en-US" altLang="zh-CN" sz="2000" b="0" baseline="-25000">
                <a:solidFill>
                  <a:srgbClr val="3333CC"/>
                </a:solidFill>
                <a:ea typeface="黑体" pitchFamily="49" charset="-122"/>
              </a:rPr>
              <a:t>7 </a:t>
            </a:r>
            <a:endParaRPr kumimoji="0" lang="en-US" altLang="zh-CN" sz="2000" b="0">
              <a:solidFill>
                <a:srgbClr val="3333CC"/>
              </a:solidFill>
              <a:ea typeface="黑体" pitchFamily="49" charset="-122"/>
            </a:endParaRPr>
          </a:p>
        </p:txBody>
      </p:sp>
      <p:sp>
        <p:nvSpPr>
          <p:cNvPr id="26" name="Line 23">
            <a:extLst>
              <a:ext uri="{FF2B5EF4-FFF2-40B4-BE49-F238E27FC236}">
                <a16:creationId xmlns:a16="http://schemas.microsoft.com/office/drawing/2014/main" id="{1C8FC7DC-0FA0-4B62-9A44-324524A119E3}"/>
              </a:ext>
            </a:extLst>
          </p:cNvPr>
          <p:cNvSpPr>
            <a:spLocks noChangeShapeType="1"/>
          </p:cNvSpPr>
          <p:nvPr/>
        </p:nvSpPr>
        <p:spPr bwMode="auto">
          <a:xfrm flipH="1">
            <a:off x="3101975" y="4675188"/>
            <a:ext cx="3309938" cy="320675"/>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7" name="Line 24">
            <a:extLst>
              <a:ext uri="{FF2B5EF4-FFF2-40B4-BE49-F238E27FC236}">
                <a16:creationId xmlns:a16="http://schemas.microsoft.com/office/drawing/2014/main" id="{77A10934-848E-40FA-BFD4-FE6D9FE8DC28}"/>
              </a:ext>
            </a:extLst>
          </p:cNvPr>
          <p:cNvSpPr>
            <a:spLocks noChangeShapeType="1"/>
          </p:cNvSpPr>
          <p:nvPr/>
        </p:nvSpPr>
        <p:spPr bwMode="auto">
          <a:xfrm flipH="1">
            <a:off x="3101975" y="4995863"/>
            <a:ext cx="3309938" cy="319087"/>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 name="Line 25">
            <a:extLst>
              <a:ext uri="{FF2B5EF4-FFF2-40B4-BE49-F238E27FC236}">
                <a16:creationId xmlns:a16="http://schemas.microsoft.com/office/drawing/2014/main" id="{EC22506B-634B-4E2B-8689-FC1289FD0F0A}"/>
              </a:ext>
            </a:extLst>
          </p:cNvPr>
          <p:cNvSpPr>
            <a:spLocks noChangeShapeType="1"/>
          </p:cNvSpPr>
          <p:nvPr/>
        </p:nvSpPr>
        <p:spPr bwMode="auto">
          <a:xfrm flipH="1">
            <a:off x="3101975" y="5314950"/>
            <a:ext cx="3309938" cy="319088"/>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9" name="Text Box 26">
            <a:extLst>
              <a:ext uri="{FF2B5EF4-FFF2-40B4-BE49-F238E27FC236}">
                <a16:creationId xmlns:a16="http://schemas.microsoft.com/office/drawing/2014/main" id="{9C1A2CD0-3B17-46C9-9E03-6EEA2D7BF12D}"/>
              </a:ext>
            </a:extLst>
          </p:cNvPr>
          <p:cNvSpPr txBox="1">
            <a:spLocks noChangeArrowheads="1"/>
          </p:cNvSpPr>
          <p:nvPr/>
        </p:nvSpPr>
        <p:spPr bwMode="auto">
          <a:xfrm>
            <a:off x="179388" y="1509713"/>
            <a:ext cx="1285875" cy="406400"/>
          </a:xfrm>
          <a:prstGeom prst="rect">
            <a:avLst/>
          </a:prstGeom>
          <a:solidFill>
            <a:srgbClr val="FFFF99"/>
          </a:solidFill>
          <a:ln w="9525" algn="ctr">
            <a:no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3333CC"/>
                </a:solidFill>
                <a:effectLst/>
                <a:uLnTx/>
                <a:uFillTx/>
                <a:latin typeface="Arial"/>
                <a:ea typeface="黑体"/>
              </a:rPr>
              <a:t>cwnd = 1 </a:t>
            </a:r>
          </a:p>
        </p:txBody>
      </p:sp>
      <p:sp>
        <p:nvSpPr>
          <p:cNvPr id="30" name="Text Box 27">
            <a:extLst>
              <a:ext uri="{FF2B5EF4-FFF2-40B4-BE49-F238E27FC236}">
                <a16:creationId xmlns:a16="http://schemas.microsoft.com/office/drawing/2014/main" id="{D9190BC9-1B88-4D01-A7A6-1F4C0E8B1646}"/>
              </a:ext>
            </a:extLst>
          </p:cNvPr>
          <p:cNvSpPr txBox="1">
            <a:spLocks noChangeArrowheads="1"/>
          </p:cNvSpPr>
          <p:nvPr/>
        </p:nvSpPr>
        <p:spPr bwMode="auto">
          <a:xfrm>
            <a:off x="179388" y="2586038"/>
            <a:ext cx="1285875" cy="406400"/>
          </a:xfrm>
          <a:prstGeom prst="rect">
            <a:avLst/>
          </a:prstGeom>
          <a:solidFill>
            <a:srgbClr val="FFCCFF"/>
          </a:solidFill>
          <a:ln w="9525" algn="ctr">
            <a:no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3333CC"/>
                </a:solidFill>
                <a:effectLst/>
                <a:uLnTx/>
                <a:uFillTx/>
                <a:latin typeface="Arial"/>
                <a:ea typeface="黑体"/>
              </a:rPr>
              <a:t>cwnd = 2 </a:t>
            </a:r>
          </a:p>
        </p:txBody>
      </p:sp>
      <p:sp>
        <p:nvSpPr>
          <p:cNvPr id="31" name="Text Box 28">
            <a:extLst>
              <a:ext uri="{FF2B5EF4-FFF2-40B4-BE49-F238E27FC236}">
                <a16:creationId xmlns:a16="http://schemas.microsoft.com/office/drawing/2014/main" id="{C399F34E-C5BC-45CC-849C-9E686EAE3D1A}"/>
              </a:ext>
            </a:extLst>
          </p:cNvPr>
          <p:cNvSpPr txBox="1">
            <a:spLocks noChangeArrowheads="1"/>
          </p:cNvSpPr>
          <p:nvPr/>
        </p:nvSpPr>
        <p:spPr bwMode="auto">
          <a:xfrm>
            <a:off x="179388" y="3679825"/>
            <a:ext cx="1285875" cy="406400"/>
          </a:xfrm>
          <a:prstGeom prst="rect">
            <a:avLst/>
          </a:prstGeom>
          <a:solidFill>
            <a:srgbClr val="99FF33"/>
          </a:solidFill>
          <a:ln w="9525" algn="ctr">
            <a:no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3333CC"/>
                </a:solidFill>
                <a:effectLst/>
                <a:uLnTx/>
                <a:uFillTx/>
                <a:latin typeface="Arial"/>
                <a:ea typeface="黑体"/>
              </a:rPr>
              <a:t>cwnd = 4 </a:t>
            </a:r>
          </a:p>
        </p:txBody>
      </p:sp>
      <p:sp>
        <p:nvSpPr>
          <p:cNvPr id="32" name="Text Box 29">
            <a:extLst>
              <a:ext uri="{FF2B5EF4-FFF2-40B4-BE49-F238E27FC236}">
                <a16:creationId xmlns:a16="http://schemas.microsoft.com/office/drawing/2014/main" id="{313AA3D4-AF71-4555-A020-D6E08DEC472E}"/>
              </a:ext>
            </a:extLst>
          </p:cNvPr>
          <p:cNvSpPr txBox="1">
            <a:spLocks noChangeArrowheads="1"/>
          </p:cNvSpPr>
          <p:nvPr/>
        </p:nvSpPr>
        <p:spPr bwMode="auto">
          <a:xfrm>
            <a:off x="1474788" y="5553075"/>
            <a:ext cx="1608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2000" b="0">
                <a:solidFill>
                  <a:srgbClr val="3333CC"/>
                </a:solidFill>
                <a:ea typeface="黑体" pitchFamily="49" charset="-122"/>
              </a:rPr>
              <a:t>发送 </a:t>
            </a:r>
            <a:r>
              <a:rPr kumimoji="0" lang="en-US" altLang="zh-CN" sz="2000" b="0">
                <a:solidFill>
                  <a:srgbClr val="3333CC"/>
                </a:solidFill>
                <a:ea typeface="黑体" pitchFamily="49" charset="-122"/>
              </a:rPr>
              <a:t>M</a:t>
            </a:r>
            <a:r>
              <a:rPr kumimoji="0" lang="en-US" altLang="zh-CN" sz="2000" b="0" baseline="-25000">
                <a:solidFill>
                  <a:srgbClr val="3333CC"/>
                </a:solidFill>
                <a:ea typeface="黑体" pitchFamily="49" charset="-122"/>
              </a:rPr>
              <a:t>8</a:t>
            </a:r>
            <a:r>
              <a:rPr kumimoji="0" lang="en-US" altLang="zh-CN" sz="2000" b="0">
                <a:solidFill>
                  <a:srgbClr val="3333CC"/>
                </a:solidFill>
                <a:ea typeface="黑体" pitchFamily="49" charset="-122"/>
              </a:rPr>
              <a:t>~M</a:t>
            </a:r>
            <a:r>
              <a:rPr kumimoji="0" lang="en-US" altLang="zh-CN" sz="2000" b="0" baseline="-25000">
                <a:solidFill>
                  <a:srgbClr val="3333CC"/>
                </a:solidFill>
                <a:ea typeface="黑体" pitchFamily="49" charset="-122"/>
              </a:rPr>
              <a:t>15</a:t>
            </a:r>
          </a:p>
        </p:txBody>
      </p:sp>
      <p:sp>
        <p:nvSpPr>
          <p:cNvPr id="33" name="Text Box 30">
            <a:extLst>
              <a:ext uri="{FF2B5EF4-FFF2-40B4-BE49-F238E27FC236}">
                <a16:creationId xmlns:a16="http://schemas.microsoft.com/office/drawing/2014/main" id="{CDE90F3C-1519-4DA0-BC80-1A0F651546E1}"/>
              </a:ext>
            </a:extLst>
          </p:cNvPr>
          <p:cNvSpPr txBox="1">
            <a:spLocks noChangeArrowheads="1"/>
          </p:cNvSpPr>
          <p:nvPr/>
        </p:nvSpPr>
        <p:spPr bwMode="auto">
          <a:xfrm>
            <a:off x="179388" y="5553075"/>
            <a:ext cx="1276350" cy="396875"/>
          </a:xfrm>
          <a:prstGeom prst="rect">
            <a:avLst/>
          </a:prstGeom>
          <a:solidFill>
            <a:srgbClr val="CCECFF"/>
          </a:solidFill>
          <a:ln w="9525">
            <a:noFill/>
            <a:miter lim="800000"/>
            <a:headEnd/>
            <a:tailEnd/>
          </a:ln>
          <a:effectLst>
            <a:outerShdw dist="35921" dir="2700000" algn="ctr" rotWithShape="0">
              <a:srgbClr val="1C1C1C"/>
            </a:outerShdw>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3333CC"/>
                </a:solidFill>
                <a:effectLst/>
                <a:uLnTx/>
                <a:uFillTx/>
                <a:latin typeface="Arial"/>
                <a:ea typeface="黑体"/>
              </a:rPr>
              <a:t>cwnd = 8 </a:t>
            </a:r>
          </a:p>
        </p:txBody>
      </p:sp>
      <p:sp>
        <p:nvSpPr>
          <p:cNvPr id="34" name="Text Box 31">
            <a:extLst>
              <a:ext uri="{FF2B5EF4-FFF2-40B4-BE49-F238E27FC236}">
                <a16:creationId xmlns:a16="http://schemas.microsoft.com/office/drawing/2014/main" id="{C94D8FC1-C76F-4C71-9181-102AC3FF50A0}"/>
              </a:ext>
            </a:extLst>
          </p:cNvPr>
          <p:cNvSpPr txBox="1">
            <a:spLocks noChangeArrowheads="1"/>
          </p:cNvSpPr>
          <p:nvPr/>
        </p:nvSpPr>
        <p:spPr bwMode="auto">
          <a:xfrm rot="5400000">
            <a:off x="4578350" y="5994401"/>
            <a:ext cx="541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1800">
                <a:solidFill>
                  <a:srgbClr val="3333CC"/>
                </a:solidFill>
                <a:ea typeface="黑体" pitchFamily="49" charset="-122"/>
              </a:rPr>
              <a:t>…</a:t>
            </a:r>
          </a:p>
        </p:txBody>
      </p:sp>
      <p:sp>
        <p:nvSpPr>
          <p:cNvPr id="35" name="Line 32">
            <a:extLst>
              <a:ext uri="{FF2B5EF4-FFF2-40B4-BE49-F238E27FC236}">
                <a16:creationId xmlns:a16="http://schemas.microsoft.com/office/drawing/2014/main" id="{AF63DE46-420A-4605-9C83-514C31036635}"/>
              </a:ext>
            </a:extLst>
          </p:cNvPr>
          <p:cNvSpPr>
            <a:spLocks noChangeShapeType="1"/>
          </p:cNvSpPr>
          <p:nvPr/>
        </p:nvSpPr>
        <p:spPr bwMode="auto">
          <a:xfrm>
            <a:off x="3101975" y="3932238"/>
            <a:ext cx="3309938" cy="319087"/>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6" name="Line 33">
            <a:extLst>
              <a:ext uri="{FF2B5EF4-FFF2-40B4-BE49-F238E27FC236}">
                <a16:creationId xmlns:a16="http://schemas.microsoft.com/office/drawing/2014/main" id="{7694985F-2FCF-41A0-A46E-9E88BD7126A9}"/>
              </a:ext>
            </a:extLst>
          </p:cNvPr>
          <p:cNvSpPr>
            <a:spLocks noChangeShapeType="1"/>
          </p:cNvSpPr>
          <p:nvPr/>
        </p:nvSpPr>
        <p:spPr bwMode="auto">
          <a:xfrm>
            <a:off x="3101975" y="4251325"/>
            <a:ext cx="3309938" cy="319088"/>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7" name="Line 34">
            <a:extLst>
              <a:ext uri="{FF2B5EF4-FFF2-40B4-BE49-F238E27FC236}">
                <a16:creationId xmlns:a16="http://schemas.microsoft.com/office/drawing/2014/main" id="{7BCF1361-B257-495B-A998-E108A0D548CA}"/>
              </a:ext>
            </a:extLst>
          </p:cNvPr>
          <p:cNvSpPr>
            <a:spLocks noChangeShapeType="1"/>
          </p:cNvSpPr>
          <p:nvPr/>
        </p:nvSpPr>
        <p:spPr bwMode="auto">
          <a:xfrm>
            <a:off x="3101975" y="4570413"/>
            <a:ext cx="3309938" cy="319087"/>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 name="Line 35">
            <a:extLst>
              <a:ext uri="{FF2B5EF4-FFF2-40B4-BE49-F238E27FC236}">
                <a16:creationId xmlns:a16="http://schemas.microsoft.com/office/drawing/2014/main" id="{2BBD07F0-CF91-4DD9-8AF3-E2F0B321342C}"/>
              </a:ext>
            </a:extLst>
          </p:cNvPr>
          <p:cNvSpPr>
            <a:spLocks noChangeShapeType="1"/>
          </p:cNvSpPr>
          <p:nvPr/>
        </p:nvSpPr>
        <p:spPr bwMode="auto">
          <a:xfrm>
            <a:off x="3101975" y="4889500"/>
            <a:ext cx="3309938" cy="319088"/>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9" name="Rectangle 36">
            <a:extLst>
              <a:ext uri="{FF2B5EF4-FFF2-40B4-BE49-F238E27FC236}">
                <a16:creationId xmlns:a16="http://schemas.microsoft.com/office/drawing/2014/main" id="{2661F315-4827-40FE-A27A-040A3C4C722C}"/>
              </a:ext>
            </a:extLst>
          </p:cNvPr>
          <p:cNvSpPr>
            <a:spLocks noChangeArrowheads="1"/>
          </p:cNvSpPr>
          <p:nvPr/>
        </p:nvSpPr>
        <p:spPr bwMode="auto">
          <a:xfrm>
            <a:off x="3149600" y="6272213"/>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US" altLang="zh-CN" sz="2000" b="0" i="1">
                <a:solidFill>
                  <a:srgbClr val="3333CC"/>
                </a:solidFill>
                <a:latin typeface="Arial"/>
                <a:ea typeface="黑体"/>
              </a:rPr>
              <a:t>t</a:t>
            </a:r>
          </a:p>
        </p:txBody>
      </p:sp>
      <p:sp>
        <p:nvSpPr>
          <p:cNvPr id="40" name="Rectangle 37">
            <a:extLst>
              <a:ext uri="{FF2B5EF4-FFF2-40B4-BE49-F238E27FC236}">
                <a16:creationId xmlns:a16="http://schemas.microsoft.com/office/drawing/2014/main" id="{AF8CD572-4EA3-4677-912B-C7E68CAA6392}"/>
              </a:ext>
            </a:extLst>
          </p:cNvPr>
          <p:cNvSpPr>
            <a:spLocks noChangeArrowheads="1"/>
          </p:cNvSpPr>
          <p:nvPr/>
        </p:nvSpPr>
        <p:spPr bwMode="auto">
          <a:xfrm>
            <a:off x="6465888" y="6272213"/>
            <a:ext cx="252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US" altLang="zh-CN" sz="2000" b="0" i="1">
                <a:solidFill>
                  <a:srgbClr val="3333CC"/>
                </a:solidFill>
                <a:latin typeface="Arial"/>
                <a:ea typeface="黑体"/>
              </a:rPr>
              <a:t>t</a:t>
            </a:r>
          </a:p>
        </p:txBody>
      </p:sp>
      <p:sp>
        <p:nvSpPr>
          <p:cNvPr id="41" name="Text Box 39">
            <a:extLst>
              <a:ext uri="{FF2B5EF4-FFF2-40B4-BE49-F238E27FC236}">
                <a16:creationId xmlns:a16="http://schemas.microsoft.com/office/drawing/2014/main" id="{BA2AC57A-FEDB-475B-8209-2C197BA1B907}"/>
              </a:ext>
            </a:extLst>
          </p:cNvPr>
          <p:cNvSpPr txBox="1">
            <a:spLocks noChangeArrowheads="1"/>
          </p:cNvSpPr>
          <p:nvPr/>
        </p:nvSpPr>
        <p:spPr bwMode="auto">
          <a:xfrm>
            <a:off x="1558925" y="133350"/>
            <a:ext cx="6240462" cy="955675"/>
          </a:xfrm>
          <a:prstGeom prst="rect">
            <a:avLst/>
          </a:prstGeom>
          <a:solidFill>
            <a:srgbClr val="FFFFCC"/>
          </a:solidFill>
          <a:ln w="9525">
            <a:solidFill>
              <a:srgbClr val="3333CC"/>
            </a:solidFill>
            <a:miter lim="800000"/>
            <a:headEnd/>
            <a:tailEnd/>
          </a:ln>
          <a:effectLst>
            <a:outerShdw dist="35921" dir="2700000" algn="ctr" rotWithShape="0">
              <a:srgbClr val="1C1C1C"/>
            </a:outerShdw>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3333CC"/>
                </a:solidFill>
                <a:effectLst/>
                <a:uLnTx/>
                <a:uFillTx/>
                <a:latin typeface="Arial"/>
                <a:ea typeface="黑体"/>
              </a:rPr>
              <a:t>发送方每收到一个对新报文段的确认</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3333CC"/>
                </a:solidFill>
                <a:effectLst/>
                <a:uLnTx/>
                <a:uFillTx/>
                <a:latin typeface="Arial"/>
                <a:ea typeface="黑体"/>
              </a:rPr>
              <a:t>（重传的不算在内）就使 </a:t>
            </a:r>
            <a:r>
              <a:rPr kumimoji="0" lang="en-US" altLang="zh-CN" sz="1800" b="0" i="0" u="none" strike="noStrike" kern="0" cap="none" spc="0" normalizeH="0" baseline="0" noProof="0" dirty="0">
                <a:ln>
                  <a:noFill/>
                </a:ln>
                <a:solidFill>
                  <a:srgbClr val="3333CC"/>
                </a:solidFill>
                <a:effectLst/>
                <a:uLnTx/>
                <a:uFillTx/>
                <a:latin typeface="Arial"/>
                <a:ea typeface="黑体"/>
              </a:rPr>
              <a:t>cwnd </a:t>
            </a:r>
            <a:r>
              <a:rPr kumimoji="0" lang="zh-CN" altLang="en-US" sz="1800" b="0" i="0" u="none" strike="noStrike" kern="0" cap="none" spc="0" normalizeH="0" baseline="0" noProof="0" dirty="0">
                <a:ln>
                  <a:noFill/>
                </a:ln>
                <a:solidFill>
                  <a:srgbClr val="3333CC"/>
                </a:solidFill>
                <a:effectLst/>
                <a:uLnTx/>
                <a:uFillTx/>
                <a:latin typeface="Arial"/>
                <a:ea typeface="黑体"/>
              </a:rPr>
              <a:t>加 </a:t>
            </a:r>
            <a:r>
              <a:rPr kumimoji="0" lang="en-US" altLang="zh-CN" sz="1800" b="0" i="0" u="none" strike="noStrike" kern="0" cap="none" spc="0" normalizeH="0" baseline="0" noProof="0" dirty="0">
                <a:ln>
                  <a:noFill/>
                </a:ln>
                <a:solidFill>
                  <a:srgbClr val="3333CC"/>
                </a:solidFill>
                <a:effectLst/>
                <a:uLnTx/>
                <a:uFillTx/>
                <a:latin typeface="Arial"/>
                <a:ea typeface="黑体"/>
              </a:rPr>
              <a:t>1</a:t>
            </a:r>
            <a:r>
              <a:rPr kumimoji="0" lang="zh-CN" altLang="en-US" sz="1800" b="0" i="0" u="none" strike="noStrike" kern="0" cap="none" spc="0" normalizeH="0" baseline="0" noProof="0" dirty="0">
                <a:ln>
                  <a:noFill/>
                </a:ln>
                <a:solidFill>
                  <a:srgbClr val="3333CC"/>
                </a:solidFill>
                <a:effectLst/>
                <a:uLnTx/>
                <a:uFillTx/>
                <a:latin typeface="Arial"/>
                <a:ea typeface="黑体"/>
              </a:rPr>
              <a:t>。 </a:t>
            </a:r>
          </a:p>
        </p:txBody>
      </p:sp>
      <p:sp>
        <p:nvSpPr>
          <p:cNvPr id="42" name="Text Box 42">
            <a:extLst>
              <a:ext uri="{FF2B5EF4-FFF2-40B4-BE49-F238E27FC236}">
                <a16:creationId xmlns:a16="http://schemas.microsoft.com/office/drawing/2014/main" id="{68FE8463-B3CB-4101-9B0A-8EB30A5BBBCD}"/>
              </a:ext>
            </a:extLst>
          </p:cNvPr>
          <p:cNvSpPr txBox="1">
            <a:spLocks noChangeArrowheads="1"/>
          </p:cNvSpPr>
          <p:nvPr/>
        </p:nvSpPr>
        <p:spPr bwMode="auto">
          <a:xfrm>
            <a:off x="8027988" y="1930400"/>
            <a:ext cx="903287" cy="396875"/>
          </a:xfrm>
          <a:prstGeom prst="rect">
            <a:avLst/>
          </a:prstGeom>
          <a:solidFill>
            <a:srgbClr val="CCECFF"/>
          </a:solidFill>
          <a:ln w="9525">
            <a:noFill/>
            <a:miter lim="800000"/>
            <a:headEnd/>
            <a:tailEnd/>
          </a:ln>
          <a:effectLst>
            <a:outerShdw dist="35921" dir="2700000" algn="ctr" rotWithShape="0">
              <a:srgbClr val="1C1C1C"/>
            </a:outerShdw>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CC"/>
                </a:solidFill>
                <a:effectLst/>
                <a:uLnTx/>
                <a:uFillTx/>
                <a:latin typeface="Arial"/>
                <a:ea typeface="黑体"/>
              </a:rPr>
              <a:t>轮次 </a:t>
            </a:r>
            <a:r>
              <a:rPr kumimoji="0" lang="en-US" altLang="zh-CN" sz="2000" b="0" i="0" u="none" strike="noStrike" kern="0" cap="none" spc="0" normalizeH="0" baseline="0" noProof="0">
                <a:ln>
                  <a:noFill/>
                </a:ln>
                <a:solidFill>
                  <a:srgbClr val="3333CC"/>
                </a:solidFill>
                <a:effectLst/>
                <a:uLnTx/>
                <a:uFillTx/>
                <a:latin typeface="Arial"/>
                <a:ea typeface="黑体"/>
              </a:rPr>
              <a:t>1</a:t>
            </a:r>
          </a:p>
        </p:txBody>
      </p:sp>
      <p:sp>
        <p:nvSpPr>
          <p:cNvPr id="43" name="Text Box 43">
            <a:extLst>
              <a:ext uri="{FF2B5EF4-FFF2-40B4-BE49-F238E27FC236}">
                <a16:creationId xmlns:a16="http://schemas.microsoft.com/office/drawing/2014/main" id="{E5321D41-1B67-4E8D-98A9-597AE8019608}"/>
              </a:ext>
            </a:extLst>
          </p:cNvPr>
          <p:cNvSpPr txBox="1">
            <a:spLocks noChangeArrowheads="1"/>
          </p:cNvSpPr>
          <p:nvPr/>
        </p:nvSpPr>
        <p:spPr bwMode="auto">
          <a:xfrm>
            <a:off x="8027988" y="2960688"/>
            <a:ext cx="903287" cy="396875"/>
          </a:xfrm>
          <a:prstGeom prst="rect">
            <a:avLst/>
          </a:prstGeom>
          <a:solidFill>
            <a:srgbClr val="CCECFF"/>
          </a:solidFill>
          <a:ln w="9525">
            <a:noFill/>
            <a:miter lim="800000"/>
            <a:headEnd/>
            <a:tailEnd/>
          </a:ln>
          <a:effectLst>
            <a:outerShdw dist="35921" dir="2700000" algn="ctr" rotWithShape="0">
              <a:srgbClr val="1C1C1C"/>
            </a:outerShdw>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CC"/>
                </a:solidFill>
                <a:effectLst/>
                <a:uLnTx/>
                <a:uFillTx/>
                <a:latin typeface="Arial"/>
                <a:ea typeface="黑体"/>
              </a:rPr>
              <a:t>轮次 </a:t>
            </a:r>
            <a:r>
              <a:rPr kumimoji="0" lang="en-US" altLang="zh-CN" sz="2000" b="0" i="0" u="none" strike="noStrike" kern="0" cap="none" spc="0" normalizeH="0" baseline="0" noProof="0">
                <a:ln>
                  <a:noFill/>
                </a:ln>
                <a:solidFill>
                  <a:srgbClr val="3333CC"/>
                </a:solidFill>
                <a:effectLst/>
                <a:uLnTx/>
                <a:uFillTx/>
                <a:latin typeface="Arial"/>
                <a:ea typeface="黑体"/>
              </a:rPr>
              <a:t>2</a:t>
            </a:r>
          </a:p>
        </p:txBody>
      </p:sp>
      <p:sp>
        <p:nvSpPr>
          <p:cNvPr id="44" name="Text Box 44">
            <a:extLst>
              <a:ext uri="{FF2B5EF4-FFF2-40B4-BE49-F238E27FC236}">
                <a16:creationId xmlns:a16="http://schemas.microsoft.com/office/drawing/2014/main" id="{6E33C2FD-569F-4FF1-8426-4778F92E4C0C}"/>
              </a:ext>
            </a:extLst>
          </p:cNvPr>
          <p:cNvSpPr txBox="1">
            <a:spLocks noChangeArrowheads="1"/>
          </p:cNvSpPr>
          <p:nvPr/>
        </p:nvSpPr>
        <p:spPr bwMode="auto">
          <a:xfrm>
            <a:off x="8027988" y="4616450"/>
            <a:ext cx="903287" cy="396875"/>
          </a:xfrm>
          <a:prstGeom prst="rect">
            <a:avLst/>
          </a:prstGeom>
          <a:solidFill>
            <a:srgbClr val="CCECFF"/>
          </a:solidFill>
          <a:ln w="9525">
            <a:noFill/>
            <a:miter lim="800000"/>
            <a:headEnd/>
            <a:tailEnd/>
          </a:ln>
          <a:effectLst>
            <a:outerShdw dist="35921" dir="2700000" algn="ctr" rotWithShape="0">
              <a:srgbClr val="1C1C1C"/>
            </a:outerShdw>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CC"/>
                </a:solidFill>
                <a:effectLst/>
                <a:uLnTx/>
                <a:uFillTx/>
                <a:latin typeface="Arial"/>
                <a:ea typeface="黑体"/>
              </a:rPr>
              <a:t>轮次 </a:t>
            </a:r>
            <a:r>
              <a:rPr kumimoji="0" lang="en-US" altLang="zh-CN" sz="2000" b="0" i="0" u="none" strike="noStrike" kern="0" cap="none" spc="0" normalizeH="0" baseline="0" noProof="0">
                <a:ln>
                  <a:noFill/>
                </a:ln>
                <a:solidFill>
                  <a:srgbClr val="3333CC"/>
                </a:solidFill>
                <a:effectLst/>
                <a:uLnTx/>
                <a:uFillTx/>
                <a:latin typeface="Arial"/>
                <a:ea typeface="黑体"/>
              </a:rPr>
              <a:t>3</a:t>
            </a:r>
          </a:p>
        </p:txBody>
      </p:sp>
    </p:spTree>
    <p:extLst>
      <p:ext uri="{BB962C8B-B14F-4D97-AF65-F5344CB8AC3E}">
        <p14:creationId xmlns:p14="http://schemas.microsoft.com/office/powerpoint/2010/main" val="1802366158"/>
      </p:ext>
    </p:extLst>
  </p:cSld>
  <p:clrMapOvr>
    <a:masterClrMapping/>
  </p:clrMapOv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F0C70DD-7D81-4DCE-BC9A-4CD52BE066C7}"/>
              </a:ext>
            </a:extLst>
          </p:cNvPr>
          <p:cNvSpPr/>
          <p:nvPr/>
        </p:nvSpPr>
        <p:spPr>
          <a:xfrm>
            <a:off x="1043608" y="1141584"/>
            <a:ext cx="4392488" cy="46166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rgbClr val="333399"/>
                </a:solidFill>
                <a:effectLst/>
                <a:uLnTx/>
                <a:uFillTx/>
                <a:latin typeface="+mj-ea"/>
                <a:ea typeface="+mj-ea"/>
                <a:cs typeface="+mj-cs"/>
              </a:rPr>
              <a:t>门限状态变量</a:t>
            </a:r>
            <a:r>
              <a:rPr kumimoji="0" lang="zh-CN" altLang="en-US" b="0" kern="0" dirty="0">
                <a:solidFill>
                  <a:srgbClr val="333399"/>
                </a:solidFill>
                <a:latin typeface="+mj-ea"/>
                <a:ea typeface="+mj-ea"/>
                <a:cs typeface="+mj-cs"/>
              </a:rPr>
              <a:t>及其设置方法：</a:t>
            </a:r>
            <a:endParaRPr kumimoji="0" lang="zh-CN" altLang="en-US" b="0" i="0" u="none" strike="noStrike" kern="0" cap="none" spc="0" normalizeH="0" baseline="0" noProof="0" dirty="0">
              <a:ln>
                <a:noFill/>
              </a:ln>
              <a:solidFill>
                <a:sysClr val="windowText" lastClr="000000"/>
              </a:solidFill>
              <a:effectLst/>
              <a:uLnTx/>
              <a:uFillTx/>
              <a:latin typeface="+mj-ea"/>
              <a:ea typeface="+mj-ea"/>
            </a:endParaRPr>
          </a:p>
        </p:txBody>
      </p:sp>
      <p:sp>
        <p:nvSpPr>
          <p:cNvPr id="5" name="矩形 4">
            <a:extLst>
              <a:ext uri="{FF2B5EF4-FFF2-40B4-BE49-F238E27FC236}">
                <a16:creationId xmlns:a16="http://schemas.microsoft.com/office/drawing/2014/main" id="{7193D6FB-64CF-42DE-911C-0179FBFEC24F}"/>
              </a:ext>
            </a:extLst>
          </p:cNvPr>
          <p:cNvSpPr/>
          <p:nvPr/>
        </p:nvSpPr>
        <p:spPr>
          <a:xfrm>
            <a:off x="1043608" y="1700808"/>
            <a:ext cx="7488832" cy="1200329"/>
          </a:xfrm>
          <a:prstGeom prst="rect">
            <a:avLst/>
          </a:prstGeom>
        </p:spPr>
        <p:txBody>
          <a:bodyPr wrap="square">
            <a:spAutoFit/>
          </a:bodyPr>
          <a:lstStyle/>
          <a:p>
            <a:r>
              <a:rPr lang="zh-CN" altLang="en-US" b="0" dirty="0">
                <a:latin typeface="+mj-ea"/>
                <a:ea typeface="+mj-ea"/>
              </a:rPr>
              <a:t>门限状态变量（</a:t>
            </a:r>
            <a:r>
              <a:rPr lang="en-US" altLang="zh-CN" b="0" dirty="0">
                <a:latin typeface="+mj-ea"/>
                <a:ea typeface="+mj-ea"/>
              </a:rPr>
              <a:t>ssthresh</a:t>
            </a:r>
            <a:r>
              <a:rPr lang="zh-CN" altLang="en-US" b="0" dirty="0">
                <a:latin typeface="+mj-ea"/>
                <a:ea typeface="+mj-ea"/>
              </a:rPr>
              <a:t>）是指网络状态达到某个临界点，继续延续这种状态将导致状态发生转变。一般地，</a:t>
            </a:r>
            <a:r>
              <a:rPr lang="en-US" altLang="zh-CN" b="0" dirty="0">
                <a:latin typeface="+mj-ea"/>
                <a:ea typeface="+mj-ea"/>
              </a:rPr>
              <a:t>ssthresh=65535.</a:t>
            </a:r>
            <a:endParaRPr lang="zh-CN" altLang="en-US" b="0" dirty="0">
              <a:latin typeface="+mj-ea"/>
              <a:ea typeface="+mj-ea"/>
            </a:endParaRPr>
          </a:p>
        </p:txBody>
      </p:sp>
      <p:sp>
        <p:nvSpPr>
          <p:cNvPr id="6" name="Rectangle 3">
            <a:extLst>
              <a:ext uri="{FF2B5EF4-FFF2-40B4-BE49-F238E27FC236}">
                <a16:creationId xmlns:a16="http://schemas.microsoft.com/office/drawing/2014/main" id="{972023B5-36CD-425B-BF43-15B1AF89A80A}"/>
              </a:ext>
            </a:extLst>
          </p:cNvPr>
          <p:cNvSpPr txBox="1">
            <a:spLocks noChangeArrowheads="1"/>
          </p:cNvSpPr>
          <p:nvPr/>
        </p:nvSpPr>
        <p:spPr bwMode="auto">
          <a:xfrm>
            <a:off x="971600" y="2852936"/>
            <a:ext cx="7772400" cy="3706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当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cwnd &lt; ssthresh </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时，使用慢开始算法。</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当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cwnd &gt; ssthresh </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时，停止使用慢开始算法而改用拥塞避免算法。</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当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cwnd = ssthresh </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时，既可使用慢开始算法，也可使用拥塞避免算法。</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拥塞避免算法的思路是让拥塞窗口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cwnd </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缓慢地增大，即每经过一个往返时间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RTT </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就把发送方的拥塞窗口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cwnd </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加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1</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，而不是加倍，使拥塞窗口 </a:t>
            </a:r>
            <a:r>
              <a:rPr kumimoji="0" lang="en-US" altLang="zh-CN" sz="2400" b="0" i="0" u="none" strike="noStrike" kern="0" cap="none" spc="0" normalizeH="0" baseline="0" noProof="0" dirty="0">
                <a:ln>
                  <a:noFill/>
                </a:ln>
                <a:solidFill>
                  <a:srgbClr val="333399"/>
                </a:solidFill>
                <a:effectLst/>
                <a:uLnTx/>
                <a:uFillTx/>
                <a:latin typeface="Arial"/>
                <a:ea typeface="黑体"/>
                <a:cs typeface="+mn-cs"/>
              </a:rPr>
              <a:t>cwnd </a:t>
            </a: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按线性规律缓慢增长。</a:t>
            </a:r>
          </a:p>
        </p:txBody>
      </p:sp>
    </p:spTree>
    <p:extLst>
      <p:ext uri="{BB962C8B-B14F-4D97-AF65-F5344CB8AC3E}">
        <p14:creationId xmlns:p14="http://schemas.microsoft.com/office/powerpoint/2010/main" val="466629809"/>
      </p:ext>
    </p:extLst>
  </p:cSld>
  <p:clrMapOvr>
    <a:masterClrMapping/>
  </p:clrMapOv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5" name="Rectangle 3">
            <a:extLst>
              <a:ext uri="{FF2B5EF4-FFF2-40B4-BE49-F238E27FC236}">
                <a16:creationId xmlns:a16="http://schemas.microsoft.com/office/drawing/2014/main" id="{62BB5421-242D-4E0E-91E0-2ED75BC9C9F4}"/>
              </a:ext>
            </a:extLst>
          </p:cNvPr>
          <p:cNvSpPr>
            <a:spLocks noGrp="1" noChangeArrowheads="1"/>
          </p:cNvSpPr>
          <p:nvPr>
            <p:ph type="body" idx="1"/>
          </p:nvPr>
        </p:nvSpPr>
        <p:spPr>
          <a:xfrm>
            <a:off x="971600" y="2420888"/>
            <a:ext cx="7618413" cy="3490913"/>
          </a:xfrm>
        </p:spPr>
        <p:txBody>
          <a:bodyPr/>
          <a:lstStyle/>
          <a:p>
            <a:pPr eaLnBrk="1" hangingPunct="1">
              <a:buFont typeface="Wingdings" panose="05000000000000000000" pitchFamily="2" charset="2"/>
              <a:buNone/>
              <a:defRPr/>
            </a:pPr>
            <a:r>
              <a:rPr lang="zh-CN" altLang="en-US" sz="2400" dirty="0">
                <a:latin typeface="+mn-ea"/>
              </a:rPr>
              <a:t> 设</a:t>
            </a:r>
            <a:r>
              <a:rPr lang="en-US" altLang="zh-CN" sz="2400" dirty="0">
                <a:latin typeface="+mn-ea"/>
              </a:rPr>
              <a:t>:ssthresh</a:t>
            </a:r>
            <a:r>
              <a:rPr lang="zh-CN" altLang="en-US" sz="2400" dirty="0">
                <a:latin typeface="+mn-ea"/>
              </a:rPr>
              <a:t>为慢开始阈值</a:t>
            </a:r>
          </a:p>
          <a:p>
            <a:pPr eaLnBrk="1" hangingPunct="1">
              <a:buFont typeface="Wingdings" panose="05000000000000000000" pitchFamily="2" charset="2"/>
              <a:buNone/>
              <a:defRPr/>
            </a:pPr>
            <a:r>
              <a:rPr lang="en-US" altLang="zh-CN" sz="2400" dirty="0">
                <a:latin typeface="+mn-ea"/>
              </a:rPr>
              <a:t>	MSS</a:t>
            </a:r>
            <a:r>
              <a:rPr lang="zh-CN" altLang="en-US" sz="2400" dirty="0">
                <a:latin typeface="+mn-ea"/>
              </a:rPr>
              <a:t>为最大</a:t>
            </a:r>
            <a:r>
              <a:rPr lang="en-US" altLang="zh-CN" sz="2400" dirty="0">
                <a:latin typeface="+mn-ea"/>
              </a:rPr>
              <a:t>TCP</a:t>
            </a:r>
            <a:r>
              <a:rPr lang="zh-CN" altLang="en-US" sz="2400" dirty="0">
                <a:latin typeface="+mn-ea"/>
              </a:rPr>
              <a:t>段长度</a:t>
            </a:r>
          </a:p>
          <a:p>
            <a:pPr eaLnBrk="1" hangingPunct="1">
              <a:buFont typeface="Wingdings" panose="05000000000000000000" pitchFamily="2" charset="2"/>
              <a:buNone/>
              <a:defRPr/>
            </a:pPr>
            <a:r>
              <a:rPr lang="zh-CN" altLang="en-US" sz="2400" dirty="0">
                <a:latin typeface="+mn-ea"/>
              </a:rPr>
              <a:t>	</a:t>
            </a:r>
            <a:r>
              <a:rPr lang="en-US" altLang="zh-CN" sz="2400" dirty="0" err="1">
                <a:latin typeface="+mn-ea"/>
              </a:rPr>
              <a:t>CongWindow</a:t>
            </a:r>
            <a:r>
              <a:rPr lang="zh-CN" altLang="en-US" sz="2400" dirty="0">
                <a:latin typeface="+mn-ea"/>
              </a:rPr>
              <a:t>为拥塞窗口大小</a:t>
            </a:r>
          </a:p>
          <a:p>
            <a:pPr algn="l" eaLnBrk="1" hangingPunct="1">
              <a:buFont typeface="Wingdings" panose="05000000000000000000" pitchFamily="2" charset="2"/>
              <a:buNone/>
              <a:defRPr/>
            </a:pPr>
            <a:r>
              <a:rPr lang="zh-CN" altLang="en-US" sz="2400" dirty="0">
                <a:latin typeface="+mn-ea"/>
              </a:rPr>
              <a:t>	初始</a:t>
            </a:r>
            <a:r>
              <a:rPr lang="en-US" altLang="zh-CN" sz="2400" dirty="0" err="1">
                <a:latin typeface="+mn-ea"/>
              </a:rPr>
              <a:t>CongWindow</a:t>
            </a:r>
            <a:r>
              <a:rPr lang="zh-CN" altLang="en-US" sz="2400" dirty="0">
                <a:latin typeface="+mn-ea"/>
              </a:rPr>
              <a:t>一般设置为</a:t>
            </a:r>
            <a:r>
              <a:rPr lang="en-US" altLang="zh-CN" sz="2400" dirty="0">
                <a:latin typeface="+mn-ea"/>
              </a:rPr>
              <a:t>1</a:t>
            </a:r>
            <a:r>
              <a:rPr lang="zh-CN" altLang="en-US" sz="2400" dirty="0">
                <a:latin typeface="+mn-ea"/>
              </a:rPr>
              <a:t>个</a:t>
            </a:r>
            <a:r>
              <a:rPr lang="en-US" altLang="zh-CN" sz="2400" dirty="0">
                <a:latin typeface="+mn-ea"/>
              </a:rPr>
              <a:t>MSS</a:t>
            </a:r>
            <a:r>
              <a:rPr lang="zh-CN" altLang="en-US" sz="2400" dirty="0">
                <a:latin typeface="+mn-ea"/>
              </a:rPr>
              <a:t>，</a:t>
            </a:r>
            <a:r>
              <a:rPr lang="en-US" altLang="zh-CN" sz="2400" dirty="0" err="1">
                <a:latin typeface="+mn-ea"/>
              </a:rPr>
              <a:t>sstresh</a:t>
            </a:r>
            <a:r>
              <a:rPr lang="zh-CN" altLang="en-US" sz="2400" dirty="0">
                <a:latin typeface="+mn-ea"/>
              </a:rPr>
              <a:t>设置为接收窗口大小</a:t>
            </a:r>
          </a:p>
          <a:p>
            <a:pPr algn="l" eaLnBrk="1" hangingPunct="1">
              <a:buFont typeface="Wingdings" panose="05000000000000000000" pitchFamily="2" charset="2"/>
              <a:buNone/>
              <a:defRPr/>
            </a:pPr>
            <a:r>
              <a:rPr lang="zh-CN" altLang="en-US" sz="2400" dirty="0">
                <a:latin typeface="+mn-ea"/>
              </a:rPr>
              <a:t>	每收到一个确认</a:t>
            </a:r>
            <a:r>
              <a:rPr lang="en-US" altLang="zh-CN" sz="2400" dirty="0">
                <a:latin typeface="+mn-ea"/>
              </a:rPr>
              <a:t>ACK</a:t>
            </a:r>
            <a:r>
              <a:rPr lang="zh-CN" altLang="en-US" sz="2400" dirty="0">
                <a:latin typeface="+mn-ea"/>
              </a:rPr>
              <a:t>，</a:t>
            </a:r>
          </a:p>
          <a:p>
            <a:pPr algn="l" eaLnBrk="1" hangingPunct="1">
              <a:buFont typeface="Wingdings" panose="05000000000000000000" pitchFamily="2" charset="2"/>
              <a:buNone/>
              <a:defRPr/>
            </a:pPr>
            <a:r>
              <a:rPr lang="zh-CN" altLang="en-US" sz="2400" dirty="0">
                <a:latin typeface="+mn-ea"/>
              </a:rPr>
              <a:t>	则</a:t>
            </a:r>
            <a:r>
              <a:rPr lang="en-US" altLang="zh-CN" sz="2400" dirty="0" err="1">
                <a:latin typeface="+mn-ea"/>
              </a:rPr>
              <a:t>CongWindow</a:t>
            </a:r>
            <a:r>
              <a:rPr lang="en-US" altLang="zh-CN" sz="2400" dirty="0">
                <a:latin typeface="+mn-ea"/>
              </a:rPr>
              <a:t>= </a:t>
            </a:r>
            <a:r>
              <a:rPr lang="en-US" altLang="zh-CN" sz="2400" dirty="0" err="1">
                <a:latin typeface="+mn-ea"/>
              </a:rPr>
              <a:t>CongWindow</a:t>
            </a:r>
            <a:r>
              <a:rPr lang="en-US" altLang="zh-CN" sz="2400" dirty="0">
                <a:latin typeface="+mn-ea"/>
              </a:rPr>
              <a:t> +  1</a:t>
            </a:r>
            <a:r>
              <a:rPr lang="zh-CN" altLang="en-US" sz="2400" dirty="0">
                <a:latin typeface="+mn-ea"/>
              </a:rPr>
              <a:t>个</a:t>
            </a:r>
            <a:r>
              <a:rPr lang="en-US" altLang="zh-CN" sz="2400" dirty="0">
                <a:latin typeface="+mn-ea"/>
              </a:rPr>
              <a:t>MSS</a:t>
            </a:r>
            <a:r>
              <a:rPr lang="zh-CN" altLang="en-US" sz="2400" dirty="0">
                <a:latin typeface="+mn-ea"/>
              </a:rPr>
              <a:t>，</a:t>
            </a:r>
          </a:p>
          <a:p>
            <a:pPr eaLnBrk="1" hangingPunct="1">
              <a:buFont typeface="Wingdings" panose="05000000000000000000" pitchFamily="2" charset="2"/>
              <a:buNone/>
              <a:defRPr/>
            </a:pPr>
            <a:r>
              <a:rPr lang="zh-CN" altLang="en-US" sz="2400" dirty="0">
                <a:latin typeface="+mn-ea"/>
              </a:rPr>
              <a:t>	当</a:t>
            </a:r>
            <a:r>
              <a:rPr lang="en-US" altLang="zh-CN" sz="2400" dirty="0" err="1">
                <a:latin typeface="+mn-ea"/>
              </a:rPr>
              <a:t>CongWindow</a:t>
            </a:r>
            <a:r>
              <a:rPr lang="en-US" altLang="en-US" sz="2400" dirty="0" err="1">
                <a:latin typeface="+mn-ea"/>
              </a:rPr>
              <a:t>＞</a:t>
            </a:r>
            <a:r>
              <a:rPr lang="en-US" altLang="zh-CN" sz="2400" dirty="0" err="1">
                <a:latin typeface="+mn-ea"/>
              </a:rPr>
              <a:t>sstresh</a:t>
            </a:r>
            <a:r>
              <a:rPr lang="zh-CN" altLang="en-US" sz="2400" dirty="0">
                <a:latin typeface="+mn-ea"/>
              </a:rPr>
              <a:t>时，进入拥塞避免阶段。</a:t>
            </a:r>
          </a:p>
        </p:txBody>
      </p:sp>
      <p:sp>
        <p:nvSpPr>
          <p:cNvPr id="4" name="矩形 3">
            <a:extLst>
              <a:ext uri="{FF2B5EF4-FFF2-40B4-BE49-F238E27FC236}">
                <a16:creationId xmlns:a16="http://schemas.microsoft.com/office/drawing/2014/main" id="{4F9C018D-6FAF-4689-B04C-A44707635CC7}"/>
              </a:ext>
            </a:extLst>
          </p:cNvPr>
          <p:cNvSpPr/>
          <p:nvPr/>
        </p:nvSpPr>
        <p:spPr>
          <a:xfrm>
            <a:off x="1043608" y="1306239"/>
            <a:ext cx="2350323" cy="461665"/>
          </a:xfrm>
          <a:prstGeom prst="rect">
            <a:avLst/>
          </a:prstGeom>
        </p:spPr>
        <p:txBody>
          <a:bodyPr wrap="none">
            <a:spAutoFit/>
          </a:bodyPr>
          <a:lstStyle/>
          <a:p>
            <a:r>
              <a:rPr lang="zh-CN" altLang="en-US" dirty="0"/>
              <a:t>具体过程如下：</a:t>
            </a:r>
          </a:p>
        </p:txBody>
      </p:sp>
      <p:sp>
        <p:nvSpPr>
          <p:cNvPr id="5" name="矩形 4">
            <a:extLst>
              <a:ext uri="{FF2B5EF4-FFF2-40B4-BE49-F238E27FC236}">
                <a16:creationId xmlns:a16="http://schemas.microsoft.com/office/drawing/2014/main" id="{01612FFE-ED71-470D-83E4-8A5FB15EF29F}"/>
              </a:ext>
            </a:extLst>
          </p:cNvPr>
          <p:cNvSpPr/>
          <p:nvPr/>
        </p:nvSpPr>
        <p:spPr>
          <a:xfrm>
            <a:off x="1124544" y="1863563"/>
            <a:ext cx="2831224" cy="461665"/>
          </a:xfrm>
          <a:prstGeom prst="rect">
            <a:avLst/>
          </a:prstGeom>
        </p:spPr>
        <p:txBody>
          <a:bodyPr wrap="none">
            <a:spAutoFit/>
          </a:bodyPr>
          <a:lstStyle/>
          <a:p>
            <a:r>
              <a:rPr lang="zh-CN" altLang="en-US" dirty="0"/>
              <a:t>（</a:t>
            </a:r>
            <a:r>
              <a:rPr lang="en-US" altLang="zh-CN" dirty="0"/>
              <a:t>1</a:t>
            </a:r>
            <a:r>
              <a:rPr lang="zh-CN" altLang="en-US" dirty="0"/>
              <a:t>）慢开始阶段：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85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85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85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785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7859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859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8785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9" name="Rectangle 3">
            <a:extLst>
              <a:ext uri="{FF2B5EF4-FFF2-40B4-BE49-F238E27FC236}">
                <a16:creationId xmlns:a16="http://schemas.microsoft.com/office/drawing/2014/main" id="{BE960A6E-5DA6-476E-AF74-C72915E8AF04}"/>
              </a:ext>
            </a:extLst>
          </p:cNvPr>
          <p:cNvSpPr>
            <a:spLocks noGrp="1" noChangeArrowheads="1"/>
          </p:cNvSpPr>
          <p:nvPr>
            <p:ph type="body" idx="1"/>
          </p:nvPr>
        </p:nvSpPr>
        <p:spPr>
          <a:xfrm>
            <a:off x="960556" y="2060848"/>
            <a:ext cx="7689850" cy="3167063"/>
          </a:xfrm>
        </p:spPr>
        <p:txBody>
          <a:bodyPr/>
          <a:lstStyle/>
          <a:p>
            <a:pPr marL="269875" indent="-269875" eaLnBrk="1" hangingPunct="1"/>
            <a:r>
              <a:rPr lang="zh-CN" altLang="en-US" dirty="0"/>
              <a:t>在拥塞避免阶段，每经过一个往返传输时间</a:t>
            </a:r>
            <a:r>
              <a:rPr lang="en-US" altLang="zh-CN" dirty="0"/>
              <a:t>RTT</a:t>
            </a:r>
            <a:r>
              <a:rPr lang="zh-CN" altLang="en-US" dirty="0"/>
              <a:t>，则</a:t>
            </a:r>
            <a:r>
              <a:rPr lang="en-US" altLang="zh-CN" dirty="0" err="1"/>
              <a:t>CongWindow</a:t>
            </a:r>
            <a:r>
              <a:rPr lang="en-US" altLang="zh-CN" dirty="0"/>
              <a:t>=CongWindow+1</a:t>
            </a:r>
            <a:r>
              <a:rPr lang="zh-CN" altLang="en-US" dirty="0"/>
              <a:t>个</a:t>
            </a:r>
            <a:r>
              <a:rPr lang="en-US" altLang="zh-CN" dirty="0"/>
              <a:t>MSS</a:t>
            </a:r>
            <a:r>
              <a:rPr lang="zh-CN" altLang="en-US" dirty="0"/>
              <a:t>，</a:t>
            </a:r>
            <a:r>
              <a:rPr lang="en-US" altLang="zh-CN" dirty="0"/>
              <a:t>RTT</a:t>
            </a:r>
            <a:r>
              <a:rPr lang="zh-CN" altLang="en-US" dirty="0"/>
              <a:t>是动态变化的。</a:t>
            </a:r>
          </a:p>
          <a:p>
            <a:pPr marL="269875" indent="-269875" eaLnBrk="1" hangingPunct="1"/>
            <a:r>
              <a:rPr lang="zh-CN" altLang="en-US" dirty="0"/>
              <a:t>不管是慢开始阶段，还是拥塞避免阶段，如果</a:t>
            </a:r>
            <a:r>
              <a:rPr lang="en-US" altLang="zh-CN" dirty="0"/>
              <a:t>TCP</a:t>
            </a:r>
            <a:r>
              <a:rPr lang="zh-CN" altLang="en-US" dirty="0"/>
              <a:t>检测到拥塞，则将</a:t>
            </a:r>
            <a:r>
              <a:rPr lang="en-US" altLang="zh-CN" dirty="0" err="1"/>
              <a:t>sstresh</a:t>
            </a:r>
            <a:r>
              <a:rPr lang="zh-CN" altLang="en-US" dirty="0"/>
              <a:t>缩减成</a:t>
            </a:r>
            <a:r>
              <a:rPr lang="en-US" altLang="zh-CN" dirty="0" err="1"/>
              <a:t>CongWindow</a:t>
            </a:r>
            <a:r>
              <a:rPr lang="zh-CN" altLang="en-US" dirty="0"/>
              <a:t>的一半，且</a:t>
            </a:r>
            <a:r>
              <a:rPr lang="en-US" altLang="zh-CN" dirty="0" err="1"/>
              <a:t>CongWindow</a:t>
            </a:r>
            <a:r>
              <a:rPr lang="zh-CN" altLang="en-US" dirty="0"/>
              <a:t>恢复为初始大小，即一个</a:t>
            </a:r>
            <a:r>
              <a:rPr lang="en-US" altLang="zh-CN" dirty="0"/>
              <a:t>MSS</a:t>
            </a:r>
            <a:r>
              <a:rPr lang="zh-CN" altLang="en-US" dirty="0"/>
              <a:t>。</a:t>
            </a:r>
          </a:p>
        </p:txBody>
      </p:sp>
      <p:sp>
        <p:nvSpPr>
          <p:cNvPr id="2" name="矩形 1">
            <a:extLst>
              <a:ext uri="{FF2B5EF4-FFF2-40B4-BE49-F238E27FC236}">
                <a16:creationId xmlns:a16="http://schemas.microsoft.com/office/drawing/2014/main" id="{BB08372E-AA75-4A37-9BE0-7FB24A2D56A6}"/>
              </a:ext>
            </a:extLst>
          </p:cNvPr>
          <p:cNvSpPr/>
          <p:nvPr/>
        </p:nvSpPr>
        <p:spPr>
          <a:xfrm>
            <a:off x="971550" y="1361628"/>
            <a:ext cx="2815194" cy="461665"/>
          </a:xfrm>
          <a:prstGeom prst="rect">
            <a:avLst/>
          </a:prstGeom>
        </p:spPr>
        <p:txBody>
          <a:bodyPr wrap="none">
            <a:spAutoFit/>
          </a:bodyPr>
          <a:lstStyle/>
          <a:p>
            <a:r>
              <a:rPr lang="zh-CN" altLang="en-US" dirty="0"/>
              <a:t>（</a:t>
            </a:r>
            <a:r>
              <a:rPr lang="en-US" altLang="zh-CN" dirty="0"/>
              <a:t>2</a:t>
            </a:r>
            <a:r>
              <a:rPr lang="zh-CN" altLang="en-US" dirty="0"/>
              <a:t>）拥塞避免阶段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96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96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Line 255"/>
          <p:cNvSpPr>
            <a:spLocks noChangeShapeType="1"/>
          </p:cNvSpPr>
          <p:nvPr/>
        </p:nvSpPr>
        <p:spPr bwMode="auto">
          <a:xfrm>
            <a:off x="2290763" y="958850"/>
            <a:ext cx="0" cy="2703513"/>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55" name="Text Box 295"/>
          <p:cNvSpPr txBox="1">
            <a:spLocks noChangeArrowheads="1"/>
          </p:cNvSpPr>
          <p:nvPr/>
        </p:nvSpPr>
        <p:spPr bwMode="auto">
          <a:xfrm>
            <a:off x="7854950" y="36845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22</a:t>
            </a:r>
          </a:p>
        </p:txBody>
      </p:sp>
      <p:sp>
        <p:nvSpPr>
          <p:cNvPr id="842756" name="Text Box 301"/>
          <p:cNvSpPr txBox="1">
            <a:spLocks noChangeArrowheads="1"/>
          </p:cNvSpPr>
          <p:nvPr/>
        </p:nvSpPr>
        <p:spPr bwMode="auto">
          <a:xfrm>
            <a:off x="1852613" y="19462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16</a:t>
            </a:r>
          </a:p>
        </p:txBody>
      </p:sp>
      <p:sp>
        <p:nvSpPr>
          <p:cNvPr id="842757" name="Rectangle 4"/>
          <p:cNvSpPr>
            <a:spLocks noGrp="1" noChangeArrowheads="1"/>
          </p:cNvSpPr>
          <p:nvPr>
            <p:ph type="title"/>
          </p:nvPr>
        </p:nvSpPr>
        <p:spPr>
          <a:xfrm>
            <a:off x="811213" y="68263"/>
            <a:ext cx="7793037" cy="623887"/>
          </a:xfrm>
        </p:spPr>
        <p:txBody>
          <a:bodyPr/>
          <a:lstStyle/>
          <a:p>
            <a:pPr algn="ctr" eaLnBrk="1" hangingPunct="1"/>
            <a:r>
              <a:rPr lang="zh-CN" altLang="en-US" sz="3200"/>
              <a:t>慢开始和拥塞避免算法的实现举例 </a:t>
            </a:r>
          </a:p>
        </p:txBody>
      </p:sp>
      <p:sp>
        <p:nvSpPr>
          <p:cNvPr id="842758" name="Text Box 109"/>
          <p:cNvSpPr txBox="1">
            <a:spLocks noChangeArrowheads="1"/>
          </p:cNvSpPr>
          <p:nvPr/>
        </p:nvSpPr>
        <p:spPr bwMode="auto">
          <a:xfrm>
            <a:off x="250825" y="4829175"/>
            <a:ext cx="87677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333399"/>
                </a:solidFill>
                <a:effectLst/>
                <a:uLnTx/>
                <a:uFillTx/>
                <a:latin typeface="Arial" pitchFamily="34" charset="0"/>
                <a:ea typeface="黑体" pitchFamily="49" charset="-122"/>
                <a:cs typeface="+mn-cs"/>
              </a:rPr>
              <a:t>当 </a:t>
            </a:r>
            <a:r>
              <a:rPr kumimoji="0" lang="en-US" altLang="zh-CN" sz="1800" b="0" i="0" u="none" strike="noStrike" kern="1200" cap="none" spc="0" normalizeH="0" baseline="0" noProof="0">
                <a:ln>
                  <a:noFill/>
                </a:ln>
                <a:solidFill>
                  <a:srgbClr val="333399"/>
                </a:solidFill>
                <a:effectLst/>
                <a:uLnTx/>
                <a:uFillTx/>
                <a:latin typeface="Arial" pitchFamily="34" charset="0"/>
                <a:ea typeface="黑体" pitchFamily="49" charset="-122"/>
                <a:cs typeface="+mn-cs"/>
              </a:rPr>
              <a:t>TCP </a:t>
            </a:r>
            <a:r>
              <a:rPr kumimoji="0" lang="zh-CN" altLang="en-US" sz="1800" b="0" i="0" u="none" strike="noStrike" kern="1200" cap="none" spc="0" normalizeH="0" baseline="0" noProof="0">
                <a:ln>
                  <a:noFill/>
                </a:ln>
                <a:solidFill>
                  <a:srgbClr val="333399"/>
                </a:solidFill>
                <a:effectLst/>
                <a:uLnTx/>
                <a:uFillTx/>
                <a:latin typeface="Arial" pitchFamily="34" charset="0"/>
                <a:ea typeface="黑体" pitchFamily="49" charset="-122"/>
                <a:cs typeface="+mn-cs"/>
              </a:rPr>
              <a:t>连接进行初始化时，将拥塞窗口置为 </a:t>
            </a:r>
            <a:r>
              <a:rPr kumimoji="0" lang="en-US" altLang="zh-CN" sz="1800" b="0" i="0" u="none" strike="noStrike" kern="1200" cap="none" spc="0" normalizeH="0" baseline="0" noProof="0">
                <a:ln>
                  <a:noFill/>
                </a:ln>
                <a:solidFill>
                  <a:srgbClr val="333399"/>
                </a:solidFill>
                <a:effectLst/>
                <a:uLnTx/>
                <a:uFillTx/>
                <a:latin typeface="Arial" pitchFamily="34" charset="0"/>
                <a:ea typeface="黑体" pitchFamily="49" charset="-122"/>
                <a:cs typeface="+mn-cs"/>
              </a:rPr>
              <a:t>1</a:t>
            </a:r>
            <a:r>
              <a:rPr kumimoji="0" lang="zh-CN" altLang="en-US" sz="1800" b="0" i="0" u="none" strike="noStrike" kern="1200" cap="none" spc="0" normalizeH="0" baseline="0" noProof="0">
                <a:ln>
                  <a:noFill/>
                </a:ln>
                <a:solidFill>
                  <a:srgbClr val="333399"/>
                </a:solidFill>
                <a:effectLst/>
                <a:uLnTx/>
                <a:uFillTx/>
                <a:latin typeface="Arial" pitchFamily="34" charset="0"/>
                <a:ea typeface="黑体" pitchFamily="49" charset="-122"/>
                <a:cs typeface="+mn-cs"/>
              </a:rPr>
              <a:t>。图中的窗口单位不使用字节而使用</a:t>
            </a:r>
            <a:r>
              <a:rPr kumimoji="0" lang="zh-CN" altLang="en-US" sz="1800" b="0" i="0" u="none" strike="noStrike" kern="1200" cap="none" spc="0" normalizeH="0" baseline="0" noProof="0">
                <a:ln>
                  <a:noFill/>
                </a:ln>
                <a:solidFill>
                  <a:srgbClr val="FF0000"/>
                </a:solidFill>
                <a:effectLst/>
                <a:uLnTx/>
                <a:uFillTx/>
                <a:latin typeface="Arial" pitchFamily="34" charset="0"/>
                <a:ea typeface="黑体" pitchFamily="49" charset="-122"/>
                <a:cs typeface="+mn-cs"/>
              </a:rPr>
              <a:t>报文段</a:t>
            </a:r>
            <a:r>
              <a:rPr kumimoji="0" lang="zh-CN" altLang="en-US" sz="1800" b="0" i="0" u="none" strike="noStrike" kern="1200" cap="none" spc="0" normalizeH="0" baseline="0" noProof="0">
                <a:ln>
                  <a:noFill/>
                </a:ln>
                <a:solidFill>
                  <a:srgbClr val="333399"/>
                </a:solidFill>
                <a:effectLst/>
                <a:uLnTx/>
                <a:uFillTx/>
                <a:latin typeface="Arial" pitchFamily="34" charset="0"/>
                <a:ea typeface="黑体" pitchFamily="49" charset="-122"/>
                <a:cs typeface="+mn-cs"/>
              </a:rPr>
              <a:t>。</a:t>
            </a:r>
          </a:p>
        </p:txBody>
      </p:sp>
      <p:sp>
        <p:nvSpPr>
          <p:cNvPr id="528494" name="Text Box 110"/>
          <p:cNvSpPr txBox="1">
            <a:spLocks noChangeArrowheads="1"/>
          </p:cNvSpPr>
          <p:nvPr/>
        </p:nvSpPr>
        <p:spPr bwMode="auto">
          <a:xfrm>
            <a:off x="250825" y="5805488"/>
            <a:ext cx="68230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慢开始门限的初始值设置为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16 </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个报文段，</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即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ssthresh = 16</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a:t>
            </a:r>
            <a:endParaRPr kumimoji="0" lang="zh-CN" altLang="en-US" sz="1800" b="0" i="0" u="none" strike="noStrike" kern="1200" cap="none" spc="0" normalizeH="0" baseline="0" noProof="0" dirty="0">
              <a:ln>
                <a:noFill/>
              </a:ln>
              <a:solidFill>
                <a:srgbClr val="000000"/>
              </a:solidFill>
              <a:effectLst/>
              <a:uLnTx/>
              <a:uFillTx/>
              <a:latin typeface="Arial" pitchFamily="34" charset="0"/>
              <a:ea typeface="黑体" pitchFamily="49" charset="-122"/>
              <a:cs typeface="+mn-cs"/>
            </a:endParaRPr>
          </a:p>
        </p:txBody>
      </p:sp>
      <p:sp>
        <p:nvSpPr>
          <p:cNvPr id="842760" name="Line 248"/>
          <p:cNvSpPr>
            <a:spLocks noChangeShapeType="1"/>
          </p:cNvSpPr>
          <p:nvPr/>
        </p:nvSpPr>
        <p:spPr bwMode="auto">
          <a:xfrm>
            <a:off x="6157913" y="1354138"/>
            <a:ext cx="0" cy="1158875"/>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61" name="Text Box 249"/>
          <p:cNvSpPr txBox="1">
            <a:spLocks noChangeArrowheads="1"/>
          </p:cNvSpPr>
          <p:nvPr/>
        </p:nvSpPr>
        <p:spPr bwMode="auto">
          <a:xfrm>
            <a:off x="5441950" y="1701800"/>
            <a:ext cx="13779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a:t>
            </a: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乘法减小”</a:t>
            </a:r>
          </a:p>
        </p:txBody>
      </p:sp>
      <p:sp>
        <p:nvSpPr>
          <p:cNvPr id="842762" name="Rectangle 250"/>
          <p:cNvSpPr>
            <a:spLocks noChangeArrowheads="1"/>
          </p:cNvSpPr>
          <p:nvPr/>
        </p:nvSpPr>
        <p:spPr bwMode="auto">
          <a:xfrm>
            <a:off x="6750050" y="1074738"/>
            <a:ext cx="1558925" cy="1519237"/>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63" name="Rectangle 251"/>
          <p:cNvSpPr>
            <a:spLocks noChangeArrowheads="1"/>
          </p:cNvSpPr>
          <p:nvPr/>
        </p:nvSpPr>
        <p:spPr bwMode="auto">
          <a:xfrm>
            <a:off x="3319463" y="792163"/>
            <a:ext cx="2174875" cy="15176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64" name="Rectangle 252"/>
          <p:cNvSpPr>
            <a:spLocks noChangeArrowheads="1"/>
          </p:cNvSpPr>
          <p:nvPr/>
        </p:nvSpPr>
        <p:spPr bwMode="auto">
          <a:xfrm>
            <a:off x="5711825" y="3679825"/>
            <a:ext cx="1073150" cy="828675"/>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65" name="Rectangle 253"/>
          <p:cNvSpPr>
            <a:spLocks noChangeArrowheads="1"/>
          </p:cNvSpPr>
          <p:nvPr/>
        </p:nvSpPr>
        <p:spPr bwMode="auto">
          <a:xfrm>
            <a:off x="2298700" y="3670300"/>
            <a:ext cx="1073150" cy="828675"/>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66" name="Line 254"/>
          <p:cNvSpPr>
            <a:spLocks noChangeShapeType="1"/>
          </p:cNvSpPr>
          <p:nvPr/>
        </p:nvSpPr>
        <p:spPr bwMode="auto">
          <a:xfrm>
            <a:off x="2290763" y="3662363"/>
            <a:ext cx="6221412"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67" name="Line 256"/>
          <p:cNvSpPr>
            <a:spLocks noChangeShapeType="1"/>
          </p:cNvSpPr>
          <p:nvPr/>
        </p:nvSpPr>
        <p:spPr bwMode="auto">
          <a:xfrm>
            <a:off x="2554288" y="3584575"/>
            <a:ext cx="0" cy="77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68" name="Line 257"/>
          <p:cNvSpPr>
            <a:spLocks noChangeShapeType="1"/>
          </p:cNvSpPr>
          <p:nvPr/>
        </p:nvSpPr>
        <p:spPr bwMode="auto">
          <a:xfrm>
            <a:off x="2816225"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69" name="Line 258"/>
          <p:cNvSpPr>
            <a:spLocks noChangeShapeType="1"/>
          </p:cNvSpPr>
          <p:nvPr/>
        </p:nvSpPr>
        <p:spPr bwMode="auto">
          <a:xfrm>
            <a:off x="3079750"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70" name="Line 259"/>
          <p:cNvSpPr>
            <a:spLocks noChangeShapeType="1"/>
          </p:cNvSpPr>
          <p:nvPr/>
        </p:nvSpPr>
        <p:spPr bwMode="auto">
          <a:xfrm>
            <a:off x="3341688"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71" name="Line 260"/>
          <p:cNvSpPr>
            <a:spLocks noChangeShapeType="1"/>
          </p:cNvSpPr>
          <p:nvPr/>
        </p:nvSpPr>
        <p:spPr bwMode="auto">
          <a:xfrm>
            <a:off x="3605213"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72" name="Line 261"/>
          <p:cNvSpPr>
            <a:spLocks noChangeShapeType="1"/>
          </p:cNvSpPr>
          <p:nvPr/>
        </p:nvSpPr>
        <p:spPr bwMode="auto">
          <a:xfrm>
            <a:off x="3868738"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73" name="Line 262"/>
          <p:cNvSpPr>
            <a:spLocks noChangeShapeType="1"/>
          </p:cNvSpPr>
          <p:nvPr/>
        </p:nvSpPr>
        <p:spPr bwMode="auto">
          <a:xfrm>
            <a:off x="4130675"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74" name="Line 263"/>
          <p:cNvSpPr>
            <a:spLocks noChangeShapeType="1"/>
          </p:cNvSpPr>
          <p:nvPr/>
        </p:nvSpPr>
        <p:spPr bwMode="auto">
          <a:xfrm>
            <a:off x="4394200"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75" name="Line 264"/>
          <p:cNvSpPr>
            <a:spLocks noChangeShapeType="1"/>
          </p:cNvSpPr>
          <p:nvPr/>
        </p:nvSpPr>
        <p:spPr bwMode="auto">
          <a:xfrm>
            <a:off x="4656138"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76" name="Line 265"/>
          <p:cNvSpPr>
            <a:spLocks noChangeShapeType="1"/>
          </p:cNvSpPr>
          <p:nvPr/>
        </p:nvSpPr>
        <p:spPr bwMode="auto">
          <a:xfrm>
            <a:off x="4919663"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77" name="Line 266"/>
          <p:cNvSpPr>
            <a:spLocks noChangeShapeType="1"/>
          </p:cNvSpPr>
          <p:nvPr/>
        </p:nvSpPr>
        <p:spPr bwMode="auto">
          <a:xfrm>
            <a:off x="5183188"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78" name="Line 267"/>
          <p:cNvSpPr>
            <a:spLocks noChangeShapeType="1"/>
          </p:cNvSpPr>
          <p:nvPr/>
        </p:nvSpPr>
        <p:spPr bwMode="auto">
          <a:xfrm>
            <a:off x="5445125"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79" name="Line 268"/>
          <p:cNvSpPr>
            <a:spLocks noChangeShapeType="1"/>
          </p:cNvSpPr>
          <p:nvPr/>
        </p:nvSpPr>
        <p:spPr bwMode="auto">
          <a:xfrm>
            <a:off x="5708650"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80" name="Line 269"/>
          <p:cNvSpPr>
            <a:spLocks noChangeShapeType="1"/>
          </p:cNvSpPr>
          <p:nvPr/>
        </p:nvSpPr>
        <p:spPr bwMode="auto">
          <a:xfrm>
            <a:off x="5970588" y="3584575"/>
            <a:ext cx="0" cy="77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81" name="Line 270"/>
          <p:cNvSpPr>
            <a:spLocks noChangeShapeType="1"/>
          </p:cNvSpPr>
          <p:nvPr/>
        </p:nvSpPr>
        <p:spPr bwMode="auto">
          <a:xfrm>
            <a:off x="6234113"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82" name="Line 271"/>
          <p:cNvSpPr>
            <a:spLocks noChangeShapeType="1"/>
          </p:cNvSpPr>
          <p:nvPr/>
        </p:nvSpPr>
        <p:spPr bwMode="auto">
          <a:xfrm>
            <a:off x="6497638"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83" name="Line 272"/>
          <p:cNvSpPr>
            <a:spLocks noChangeShapeType="1"/>
          </p:cNvSpPr>
          <p:nvPr/>
        </p:nvSpPr>
        <p:spPr bwMode="auto">
          <a:xfrm>
            <a:off x="6759575"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84" name="Line 273"/>
          <p:cNvSpPr>
            <a:spLocks noChangeShapeType="1"/>
          </p:cNvSpPr>
          <p:nvPr/>
        </p:nvSpPr>
        <p:spPr bwMode="auto">
          <a:xfrm>
            <a:off x="7023100"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85" name="Line 274"/>
          <p:cNvSpPr>
            <a:spLocks noChangeShapeType="1"/>
          </p:cNvSpPr>
          <p:nvPr/>
        </p:nvSpPr>
        <p:spPr bwMode="auto">
          <a:xfrm>
            <a:off x="7285038"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86" name="Line 275"/>
          <p:cNvSpPr>
            <a:spLocks noChangeShapeType="1"/>
          </p:cNvSpPr>
          <p:nvPr/>
        </p:nvSpPr>
        <p:spPr bwMode="auto">
          <a:xfrm>
            <a:off x="7548563"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87" name="Line 276"/>
          <p:cNvSpPr>
            <a:spLocks noChangeShapeType="1"/>
          </p:cNvSpPr>
          <p:nvPr/>
        </p:nvSpPr>
        <p:spPr bwMode="auto">
          <a:xfrm>
            <a:off x="7812088"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88" name="Line 277"/>
          <p:cNvSpPr>
            <a:spLocks noChangeShapeType="1"/>
          </p:cNvSpPr>
          <p:nvPr/>
        </p:nvSpPr>
        <p:spPr bwMode="auto">
          <a:xfrm>
            <a:off x="8074025"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90" name="Line 279"/>
          <p:cNvSpPr>
            <a:spLocks noChangeShapeType="1"/>
          </p:cNvSpPr>
          <p:nvPr/>
        </p:nvSpPr>
        <p:spPr bwMode="auto">
          <a:xfrm>
            <a:off x="2290763" y="327660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91" name="Line 280"/>
          <p:cNvSpPr>
            <a:spLocks noChangeShapeType="1"/>
          </p:cNvSpPr>
          <p:nvPr/>
        </p:nvSpPr>
        <p:spPr bwMode="auto">
          <a:xfrm>
            <a:off x="2290763" y="288925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92" name="Line 281"/>
          <p:cNvSpPr>
            <a:spLocks noChangeShapeType="1"/>
          </p:cNvSpPr>
          <p:nvPr/>
        </p:nvSpPr>
        <p:spPr bwMode="auto">
          <a:xfrm>
            <a:off x="2290763" y="2503488"/>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93" name="Line 282"/>
          <p:cNvSpPr>
            <a:spLocks noChangeShapeType="1"/>
          </p:cNvSpPr>
          <p:nvPr/>
        </p:nvSpPr>
        <p:spPr bwMode="auto">
          <a:xfrm>
            <a:off x="2290763" y="211772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94" name="Line 283"/>
          <p:cNvSpPr>
            <a:spLocks noChangeShapeType="1"/>
          </p:cNvSpPr>
          <p:nvPr/>
        </p:nvSpPr>
        <p:spPr bwMode="auto">
          <a:xfrm>
            <a:off x="2290763" y="173196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95" name="Line 284"/>
          <p:cNvSpPr>
            <a:spLocks noChangeShapeType="1"/>
          </p:cNvSpPr>
          <p:nvPr/>
        </p:nvSpPr>
        <p:spPr bwMode="auto">
          <a:xfrm>
            <a:off x="2290763" y="134461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796" name="Text Box 285"/>
          <p:cNvSpPr txBox="1">
            <a:spLocks noChangeArrowheads="1"/>
          </p:cNvSpPr>
          <p:nvPr/>
        </p:nvSpPr>
        <p:spPr bwMode="auto">
          <a:xfrm>
            <a:off x="2641600" y="36845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a:t>
            </a:r>
          </a:p>
        </p:txBody>
      </p:sp>
      <p:sp>
        <p:nvSpPr>
          <p:cNvPr id="842797" name="Text Box 286"/>
          <p:cNvSpPr txBox="1">
            <a:spLocks noChangeArrowheads="1"/>
          </p:cNvSpPr>
          <p:nvPr/>
        </p:nvSpPr>
        <p:spPr bwMode="auto">
          <a:xfrm>
            <a:off x="3167063" y="3684588"/>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4</a:t>
            </a:r>
          </a:p>
        </p:txBody>
      </p:sp>
      <p:sp>
        <p:nvSpPr>
          <p:cNvPr id="842798" name="Text Box 287"/>
          <p:cNvSpPr txBox="1">
            <a:spLocks noChangeArrowheads="1"/>
          </p:cNvSpPr>
          <p:nvPr/>
        </p:nvSpPr>
        <p:spPr bwMode="auto">
          <a:xfrm>
            <a:off x="3692525" y="36845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6</a:t>
            </a:r>
          </a:p>
        </p:txBody>
      </p:sp>
      <p:sp>
        <p:nvSpPr>
          <p:cNvPr id="842799" name="Text Box 288"/>
          <p:cNvSpPr txBox="1">
            <a:spLocks noChangeArrowheads="1"/>
          </p:cNvSpPr>
          <p:nvPr/>
        </p:nvSpPr>
        <p:spPr bwMode="auto">
          <a:xfrm>
            <a:off x="4233863" y="36845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8</a:t>
            </a:r>
          </a:p>
        </p:txBody>
      </p:sp>
      <p:sp>
        <p:nvSpPr>
          <p:cNvPr id="842800" name="Text Box 289"/>
          <p:cNvSpPr txBox="1">
            <a:spLocks noChangeArrowheads="1"/>
          </p:cNvSpPr>
          <p:nvPr/>
        </p:nvSpPr>
        <p:spPr bwMode="auto">
          <a:xfrm>
            <a:off x="4672013" y="36845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10</a:t>
            </a:r>
          </a:p>
        </p:txBody>
      </p:sp>
      <p:sp>
        <p:nvSpPr>
          <p:cNvPr id="842801" name="Text Box 290"/>
          <p:cNvSpPr txBox="1">
            <a:spLocks noChangeArrowheads="1"/>
          </p:cNvSpPr>
          <p:nvPr/>
        </p:nvSpPr>
        <p:spPr bwMode="auto">
          <a:xfrm>
            <a:off x="5240338" y="36845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12</a:t>
            </a:r>
          </a:p>
        </p:txBody>
      </p:sp>
      <p:sp>
        <p:nvSpPr>
          <p:cNvPr id="842802" name="Text Box 291"/>
          <p:cNvSpPr txBox="1">
            <a:spLocks noChangeArrowheads="1"/>
          </p:cNvSpPr>
          <p:nvPr/>
        </p:nvSpPr>
        <p:spPr bwMode="auto">
          <a:xfrm>
            <a:off x="5737225" y="36845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14</a:t>
            </a:r>
          </a:p>
        </p:txBody>
      </p:sp>
      <p:sp>
        <p:nvSpPr>
          <p:cNvPr id="842803" name="Text Box 292"/>
          <p:cNvSpPr txBox="1">
            <a:spLocks noChangeArrowheads="1"/>
          </p:cNvSpPr>
          <p:nvPr/>
        </p:nvSpPr>
        <p:spPr bwMode="auto">
          <a:xfrm>
            <a:off x="6262688" y="36845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16</a:t>
            </a:r>
          </a:p>
        </p:txBody>
      </p:sp>
      <p:sp>
        <p:nvSpPr>
          <p:cNvPr id="842804" name="Text Box 293"/>
          <p:cNvSpPr txBox="1">
            <a:spLocks noChangeArrowheads="1"/>
          </p:cNvSpPr>
          <p:nvPr/>
        </p:nvSpPr>
        <p:spPr bwMode="auto">
          <a:xfrm>
            <a:off x="6818313" y="36845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18</a:t>
            </a:r>
          </a:p>
        </p:txBody>
      </p:sp>
      <p:sp>
        <p:nvSpPr>
          <p:cNvPr id="842805" name="Text Box 294"/>
          <p:cNvSpPr txBox="1">
            <a:spLocks noChangeArrowheads="1"/>
          </p:cNvSpPr>
          <p:nvPr/>
        </p:nvSpPr>
        <p:spPr bwMode="auto">
          <a:xfrm>
            <a:off x="7343775" y="36845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20</a:t>
            </a:r>
          </a:p>
        </p:txBody>
      </p:sp>
      <p:sp>
        <p:nvSpPr>
          <p:cNvPr id="842806" name="Text Box 296"/>
          <p:cNvSpPr txBox="1">
            <a:spLocks noChangeArrowheads="1"/>
          </p:cNvSpPr>
          <p:nvPr/>
        </p:nvSpPr>
        <p:spPr bwMode="auto">
          <a:xfrm>
            <a:off x="2159000" y="36845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0</a:t>
            </a:r>
          </a:p>
        </p:txBody>
      </p:sp>
      <p:sp>
        <p:nvSpPr>
          <p:cNvPr id="842807" name="Text Box 297"/>
          <p:cNvSpPr txBox="1">
            <a:spLocks noChangeArrowheads="1"/>
          </p:cNvSpPr>
          <p:nvPr/>
        </p:nvSpPr>
        <p:spPr bwMode="auto">
          <a:xfrm>
            <a:off x="1984375" y="34528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0</a:t>
            </a:r>
          </a:p>
        </p:txBody>
      </p:sp>
      <p:sp>
        <p:nvSpPr>
          <p:cNvPr id="842808" name="Text Box 298"/>
          <p:cNvSpPr txBox="1">
            <a:spLocks noChangeArrowheads="1"/>
          </p:cNvSpPr>
          <p:nvPr/>
        </p:nvSpPr>
        <p:spPr bwMode="auto">
          <a:xfrm>
            <a:off x="1984375" y="30670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4</a:t>
            </a:r>
          </a:p>
        </p:txBody>
      </p:sp>
      <p:sp>
        <p:nvSpPr>
          <p:cNvPr id="842809" name="Text Box 299"/>
          <p:cNvSpPr txBox="1">
            <a:spLocks noChangeArrowheads="1"/>
          </p:cNvSpPr>
          <p:nvPr/>
        </p:nvSpPr>
        <p:spPr bwMode="auto">
          <a:xfrm>
            <a:off x="1984375" y="26939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8</a:t>
            </a:r>
          </a:p>
        </p:txBody>
      </p:sp>
      <p:sp>
        <p:nvSpPr>
          <p:cNvPr id="842810" name="Text Box 300"/>
          <p:cNvSpPr txBox="1">
            <a:spLocks noChangeArrowheads="1"/>
          </p:cNvSpPr>
          <p:nvPr/>
        </p:nvSpPr>
        <p:spPr bwMode="auto">
          <a:xfrm>
            <a:off x="1852613" y="232092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12</a:t>
            </a:r>
          </a:p>
        </p:txBody>
      </p:sp>
      <p:sp>
        <p:nvSpPr>
          <p:cNvPr id="842811" name="Text Box 302"/>
          <p:cNvSpPr txBox="1">
            <a:spLocks noChangeArrowheads="1"/>
          </p:cNvSpPr>
          <p:nvPr/>
        </p:nvSpPr>
        <p:spPr bwMode="auto">
          <a:xfrm>
            <a:off x="1852613" y="156051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20</a:t>
            </a:r>
          </a:p>
        </p:txBody>
      </p:sp>
      <p:sp>
        <p:nvSpPr>
          <p:cNvPr id="842812" name="Text Box 303"/>
          <p:cNvSpPr txBox="1">
            <a:spLocks noChangeArrowheads="1"/>
          </p:cNvSpPr>
          <p:nvPr/>
        </p:nvSpPr>
        <p:spPr bwMode="auto">
          <a:xfrm>
            <a:off x="1852613" y="117475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24</a:t>
            </a:r>
          </a:p>
        </p:txBody>
      </p:sp>
      <p:sp>
        <p:nvSpPr>
          <p:cNvPr id="842813" name="Oval 304"/>
          <p:cNvSpPr>
            <a:spLocks noChangeArrowheads="1"/>
          </p:cNvSpPr>
          <p:nvPr/>
        </p:nvSpPr>
        <p:spPr bwMode="auto">
          <a:xfrm>
            <a:off x="3024188" y="2851150"/>
            <a:ext cx="103187"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14" name="Oval 305"/>
          <p:cNvSpPr>
            <a:spLocks noChangeArrowheads="1"/>
          </p:cNvSpPr>
          <p:nvPr/>
        </p:nvSpPr>
        <p:spPr bwMode="auto">
          <a:xfrm>
            <a:off x="2762250" y="323691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15" name="Oval 306"/>
          <p:cNvSpPr>
            <a:spLocks noChangeArrowheads="1"/>
          </p:cNvSpPr>
          <p:nvPr/>
        </p:nvSpPr>
        <p:spPr bwMode="auto">
          <a:xfrm>
            <a:off x="2247900" y="3487738"/>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16" name="Oval 307"/>
          <p:cNvSpPr>
            <a:spLocks noChangeArrowheads="1"/>
          </p:cNvSpPr>
          <p:nvPr/>
        </p:nvSpPr>
        <p:spPr bwMode="auto">
          <a:xfrm>
            <a:off x="2487613" y="3421063"/>
            <a:ext cx="103187"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17" name="Oval 308"/>
          <p:cNvSpPr>
            <a:spLocks noChangeArrowheads="1"/>
          </p:cNvSpPr>
          <p:nvPr/>
        </p:nvSpPr>
        <p:spPr bwMode="auto">
          <a:xfrm>
            <a:off x="3287713" y="20748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18" name="Oval 309"/>
          <p:cNvSpPr>
            <a:spLocks noChangeArrowheads="1"/>
          </p:cNvSpPr>
          <p:nvPr/>
        </p:nvSpPr>
        <p:spPr bwMode="auto">
          <a:xfrm>
            <a:off x="3551238" y="1973263"/>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19" name="Oval 310"/>
          <p:cNvSpPr>
            <a:spLocks noChangeArrowheads="1"/>
          </p:cNvSpPr>
          <p:nvPr/>
        </p:nvSpPr>
        <p:spPr bwMode="auto">
          <a:xfrm>
            <a:off x="3813175" y="1881188"/>
            <a:ext cx="103188"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20" name="Oval 311"/>
          <p:cNvSpPr>
            <a:spLocks noChangeArrowheads="1"/>
          </p:cNvSpPr>
          <p:nvPr/>
        </p:nvSpPr>
        <p:spPr bwMode="auto">
          <a:xfrm>
            <a:off x="4344988" y="168751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21" name="Oval 312"/>
          <p:cNvSpPr>
            <a:spLocks noChangeArrowheads="1"/>
          </p:cNvSpPr>
          <p:nvPr/>
        </p:nvSpPr>
        <p:spPr bwMode="auto">
          <a:xfrm>
            <a:off x="4076700" y="1784350"/>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22" name="Oval 313"/>
          <p:cNvSpPr>
            <a:spLocks noChangeArrowheads="1"/>
          </p:cNvSpPr>
          <p:nvPr/>
        </p:nvSpPr>
        <p:spPr bwMode="auto">
          <a:xfrm>
            <a:off x="4606925" y="1590675"/>
            <a:ext cx="103188"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23" name="Oval 314"/>
          <p:cNvSpPr>
            <a:spLocks noChangeArrowheads="1"/>
          </p:cNvSpPr>
          <p:nvPr/>
        </p:nvSpPr>
        <p:spPr bwMode="auto">
          <a:xfrm>
            <a:off x="4865688" y="1500188"/>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24" name="Oval 315"/>
          <p:cNvSpPr>
            <a:spLocks noChangeArrowheads="1"/>
          </p:cNvSpPr>
          <p:nvPr/>
        </p:nvSpPr>
        <p:spPr bwMode="auto">
          <a:xfrm>
            <a:off x="5384800" y="1292225"/>
            <a:ext cx="103188"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25" name="Oval 316"/>
          <p:cNvSpPr>
            <a:spLocks noChangeArrowheads="1"/>
          </p:cNvSpPr>
          <p:nvPr/>
        </p:nvSpPr>
        <p:spPr bwMode="auto">
          <a:xfrm>
            <a:off x="5127625" y="1389063"/>
            <a:ext cx="103188"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26" name="Oval 318"/>
          <p:cNvSpPr>
            <a:spLocks noChangeArrowheads="1"/>
          </p:cNvSpPr>
          <p:nvPr/>
        </p:nvSpPr>
        <p:spPr bwMode="auto">
          <a:xfrm>
            <a:off x="6716713" y="2455863"/>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27" name="Oval 319"/>
          <p:cNvSpPr>
            <a:spLocks noChangeArrowheads="1"/>
          </p:cNvSpPr>
          <p:nvPr/>
        </p:nvSpPr>
        <p:spPr bwMode="auto">
          <a:xfrm>
            <a:off x="5916613" y="3411538"/>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28" name="Oval 320"/>
          <p:cNvSpPr>
            <a:spLocks noChangeArrowheads="1"/>
          </p:cNvSpPr>
          <p:nvPr/>
        </p:nvSpPr>
        <p:spPr bwMode="auto">
          <a:xfrm>
            <a:off x="6184900" y="3222625"/>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29" name="Oval 321"/>
          <p:cNvSpPr>
            <a:spLocks noChangeArrowheads="1"/>
          </p:cNvSpPr>
          <p:nvPr/>
        </p:nvSpPr>
        <p:spPr bwMode="auto">
          <a:xfrm>
            <a:off x="5648325" y="3487738"/>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30" name="Oval 322"/>
          <p:cNvSpPr>
            <a:spLocks noChangeArrowheads="1"/>
          </p:cNvSpPr>
          <p:nvPr/>
        </p:nvSpPr>
        <p:spPr bwMode="auto">
          <a:xfrm>
            <a:off x="6437313" y="2841625"/>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31" name="Oval 323"/>
          <p:cNvSpPr>
            <a:spLocks noChangeArrowheads="1"/>
          </p:cNvSpPr>
          <p:nvPr/>
        </p:nvSpPr>
        <p:spPr bwMode="auto">
          <a:xfrm>
            <a:off x="6973888" y="23542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32" name="Oval 324"/>
          <p:cNvSpPr>
            <a:spLocks noChangeArrowheads="1"/>
          </p:cNvSpPr>
          <p:nvPr/>
        </p:nvSpPr>
        <p:spPr bwMode="auto">
          <a:xfrm>
            <a:off x="7756525" y="2063750"/>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33" name="Oval 325"/>
          <p:cNvSpPr>
            <a:spLocks noChangeArrowheads="1"/>
          </p:cNvSpPr>
          <p:nvPr/>
        </p:nvSpPr>
        <p:spPr bwMode="auto">
          <a:xfrm>
            <a:off x="7231063" y="22526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34" name="Oval 326"/>
          <p:cNvSpPr>
            <a:spLocks noChangeArrowheads="1"/>
          </p:cNvSpPr>
          <p:nvPr/>
        </p:nvSpPr>
        <p:spPr bwMode="auto">
          <a:xfrm>
            <a:off x="7493000" y="2160588"/>
            <a:ext cx="103188"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35" name="Text Box 328"/>
          <p:cNvSpPr txBox="1">
            <a:spLocks noChangeArrowheads="1"/>
          </p:cNvSpPr>
          <p:nvPr/>
        </p:nvSpPr>
        <p:spPr bwMode="auto">
          <a:xfrm>
            <a:off x="1203325" y="674688"/>
            <a:ext cx="1695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拥塞窗口 </a:t>
            </a: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cwnd</a:t>
            </a:r>
          </a:p>
        </p:txBody>
      </p:sp>
      <p:sp>
        <p:nvSpPr>
          <p:cNvPr id="842836" name="Text Box 329"/>
          <p:cNvSpPr txBox="1">
            <a:spLocks noChangeArrowheads="1"/>
          </p:cNvSpPr>
          <p:nvPr/>
        </p:nvSpPr>
        <p:spPr bwMode="auto">
          <a:xfrm>
            <a:off x="179388" y="2266950"/>
            <a:ext cx="186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新的 </a:t>
            </a: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ssthresh </a:t>
            </a: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值</a:t>
            </a:r>
          </a:p>
        </p:txBody>
      </p:sp>
      <p:sp>
        <p:nvSpPr>
          <p:cNvPr id="842837" name="Text Box 330"/>
          <p:cNvSpPr txBox="1">
            <a:spLocks noChangeArrowheads="1"/>
          </p:cNvSpPr>
          <p:nvPr/>
        </p:nvSpPr>
        <p:spPr bwMode="auto">
          <a:xfrm>
            <a:off x="5708650" y="80645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网络拥塞</a:t>
            </a:r>
          </a:p>
        </p:txBody>
      </p:sp>
      <p:sp>
        <p:nvSpPr>
          <p:cNvPr id="842838" name="Line 331"/>
          <p:cNvSpPr>
            <a:spLocks noChangeShapeType="1"/>
          </p:cNvSpPr>
          <p:nvPr/>
        </p:nvSpPr>
        <p:spPr bwMode="auto">
          <a:xfrm flipH="1">
            <a:off x="5445125" y="1052513"/>
            <a:ext cx="346075" cy="29210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39" name="Text Box 332"/>
          <p:cNvSpPr txBox="1">
            <a:spLocks noChangeArrowheads="1"/>
          </p:cNvSpPr>
          <p:nvPr/>
        </p:nvSpPr>
        <p:spPr bwMode="auto">
          <a:xfrm>
            <a:off x="3517900" y="3017838"/>
            <a:ext cx="155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指数规律增长</a:t>
            </a:r>
          </a:p>
        </p:txBody>
      </p:sp>
      <p:sp>
        <p:nvSpPr>
          <p:cNvPr id="842840" name="Line 333"/>
          <p:cNvSpPr>
            <a:spLocks noChangeShapeType="1"/>
          </p:cNvSpPr>
          <p:nvPr/>
        </p:nvSpPr>
        <p:spPr bwMode="auto">
          <a:xfrm flipH="1" flipV="1">
            <a:off x="2905125" y="3121025"/>
            <a:ext cx="700088" cy="77788"/>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41" name="Rectangle 334"/>
          <p:cNvSpPr>
            <a:spLocks noChangeArrowheads="1"/>
          </p:cNvSpPr>
          <p:nvPr/>
        </p:nvSpPr>
        <p:spPr bwMode="auto">
          <a:xfrm>
            <a:off x="2378075" y="1268413"/>
            <a:ext cx="219075" cy="2058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42" name="Line 335"/>
          <p:cNvSpPr>
            <a:spLocks noChangeShapeType="1"/>
          </p:cNvSpPr>
          <p:nvPr/>
        </p:nvSpPr>
        <p:spPr bwMode="auto">
          <a:xfrm>
            <a:off x="2378075" y="2117725"/>
            <a:ext cx="963613"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43" name="Rectangle 338"/>
          <p:cNvSpPr>
            <a:spLocks noChangeArrowheads="1"/>
          </p:cNvSpPr>
          <p:nvPr/>
        </p:nvSpPr>
        <p:spPr bwMode="auto">
          <a:xfrm>
            <a:off x="2728913" y="3430588"/>
            <a:ext cx="2803525" cy="153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44" name="Rectangle 339"/>
          <p:cNvSpPr>
            <a:spLocks noChangeArrowheads="1"/>
          </p:cNvSpPr>
          <p:nvPr/>
        </p:nvSpPr>
        <p:spPr bwMode="auto">
          <a:xfrm>
            <a:off x="6146800" y="3430588"/>
            <a:ext cx="2014538" cy="153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45" name="Text Box 340"/>
          <p:cNvSpPr txBox="1">
            <a:spLocks noChangeArrowheads="1"/>
          </p:cNvSpPr>
          <p:nvPr/>
        </p:nvSpPr>
        <p:spPr bwMode="auto">
          <a:xfrm>
            <a:off x="20638" y="1925638"/>
            <a:ext cx="202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ssthresh </a:t>
            </a: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的初始值</a:t>
            </a:r>
          </a:p>
        </p:txBody>
      </p:sp>
      <p:sp>
        <p:nvSpPr>
          <p:cNvPr id="842846" name="Text Box 341"/>
          <p:cNvSpPr txBox="1">
            <a:spLocks noChangeArrowheads="1"/>
          </p:cNvSpPr>
          <p:nvPr/>
        </p:nvSpPr>
        <p:spPr bwMode="auto">
          <a:xfrm>
            <a:off x="779463" y="3151188"/>
            <a:ext cx="985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42847" name="Line 342"/>
          <p:cNvSpPr>
            <a:spLocks noChangeShapeType="1"/>
          </p:cNvSpPr>
          <p:nvPr/>
        </p:nvSpPr>
        <p:spPr bwMode="auto">
          <a:xfrm>
            <a:off x="1633538" y="3371850"/>
            <a:ext cx="614362" cy="1555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48" name="Text Box 343"/>
          <p:cNvSpPr txBox="1">
            <a:spLocks noChangeArrowheads="1"/>
          </p:cNvSpPr>
          <p:nvPr/>
        </p:nvSpPr>
        <p:spPr bwMode="auto">
          <a:xfrm>
            <a:off x="2403475" y="4043363"/>
            <a:ext cx="985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42849" name="Text Box 344"/>
          <p:cNvSpPr txBox="1">
            <a:spLocks noChangeArrowheads="1"/>
          </p:cNvSpPr>
          <p:nvPr/>
        </p:nvSpPr>
        <p:spPr bwMode="auto">
          <a:xfrm>
            <a:off x="5799138" y="4067175"/>
            <a:ext cx="985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42850" name="Text Box 345"/>
          <p:cNvSpPr txBox="1">
            <a:spLocks noChangeArrowheads="1"/>
          </p:cNvSpPr>
          <p:nvPr/>
        </p:nvSpPr>
        <p:spPr bwMode="auto">
          <a:xfrm>
            <a:off x="3705225" y="758825"/>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拥塞避免</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“加法增大”</a:t>
            </a:r>
          </a:p>
        </p:txBody>
      </p:sp>
      <p:sp>
        <p:nvSpPr>
          <p:cNvPr id="842851" name="Text Box 346"/>
          <p:cNvSpPr txBox="1">
            <a:spLocks noChangeArrowheads="1"/>
          </p:cNvSpPr>
          <p:nvPr/>
        </p:nvSpPr>
        <p:spPr bwMode="auto">
          <a:xfrm>
            <a:off x="6867525" y="1165225"/>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拥塞避免</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“加法增大”</a:t>
            </a:r>
          </a:p>
        </p:txBody>
      </p:sp>
      <p:sp>
        <p:nvSpPr>
          <p:cNvPr id="842852" name="Line 337"/>
          <p:cNvSpPr>
            <a:spLocks noChangeShapeType="1"/>
          </p:cNvSpPr>
          <p:nvPr/>
        </p:nvSpPr>
        <p:spPr bwMode="auto">
          <a:xfrm rot="10800000">
            <a:off x="2378075" y="2503488"/>
            <a:ext cx="4645025"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53" name="Line 336"/>
          <p:cNvSpPr>
            <a:spLocks noChangeShapeType="1"/>
          </p:cNvSpPr>
          <p:nvPr/>
        </p:nvSpPr>
        <p:spPr bwMode="auto">
          <a:xfrm flipV="1">
            <a:off x="2378075" y="1343025"/>
            <a:ext cx="4194175" cy="1588"/>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54" name="Freeform 317"/>
          <p:cNvSpPr>
            <a:spLocks/>
          </p:cNvSpPr>
          <p:nvPr/>
        </p:nvSpPr>
        <p:spPr bwMode="auto">
          <a:xfrm>
            <a:off x="2203450" y="1344613"/>
            <a:ext cx="5772150" cy="2205037"/>
          </a:xfrm>
          <a:custGeom>
            <a:avLst/>
            <a:gdLst>
              <a:gd name="T0" fmla="*/ 3162 w 3162"/>
              <a:gd name="T1" fmla="*/ 438 h 1370"/>
              <a:gd name="T2" fmla="*/ 2496 w 3162"/>
              <a:gd name="T3" fmla="*/ 720 h 1370"/>
              <a:gd name="T4" fmla="*/ 2352 w 3162"/>
              <a:gd name="T5" fmla="*/ 954 h 1370"/>
              <a:gd name="T6" fmla="*/ 2205 w 3162"/>
              <a:gd name="T7" fmla="*/ 1200 h 1370"/>
              <a:gd name="T8" fmla="*/ 2061 w 3162"/>
              <a:gd name="T9" fmla="*/ 1320 h 1370"/>
              <a:gd name="T10" fmla="*/ 1917 w 3162"/>
              <a:gd name="T11" fmla="*/ 1368 h 1370"/>
              <a:gd name="T12" fmla="*/ 1866 w 3162"/>
              <a:gd name="T13" fmla="*/ 936 h 1370"/>
              <a:gd name="T14" fmla="*/ 1773 w 3162"/>
              <a:gd name="T15" fmla="*/ 0 h 1370"/>
              <a:gd name="T16" fmla="*/ 618 w 3162"/>
              <a:gd name="T17" fmla="*/ 487 h 1370"/>
              <a:gd name="T18" fmla="*/ 480 w 3162"/>
              <a:gd name="T19" fmla="*/ 961 h 1370"/>
              <a:gd name="T20" fmla="*/ 331 w 3162"/>
              <a:gd name="T21" fmla="*/ 1201 h 1370"/>
              <a:gd name="T22" fmla="*/ 187 w 3162"/>
              <a:gd name="T23" fmla="*/ 1321 h 1370"/>
              <a:gd name="T24" fmla="*/ 55 w 3162"/>
              <a:gd name="T25" fmla="*/ 1369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2855" name="Text Box 327"/>
          <p:cNvSpPr txBox="1">
            <a:spLocks noChangeArrowheads="1"/>
          </p:cNvSpPr>
          <p:nvPr/>
        </p:nvSpPr>
        <p:spPr bwMode="auto">
          <a:xfrm>
            <a:off x="8027988" y="32766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传输轮次</a:t>
            </a:r>
          </a:p>
        </p:txBody>
      </p:sp>
    </p:spTree>
    <p:extLst>
      <p:ext uri="{BB962C8B-B14F-4D97-AF65-F5344CB8AC3E}">
        <p14:creationId xmlns:p14="http://schemas.microsoft.com/office/powerpoint/2010/main" val="4056775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8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494" grpId="0"/>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3"/>
          <p:cNvSpPr>
            <a:spLocks noGrp="1" noChangeArrowheads="1"/>
          </p:cNvSpPr>
          <p:nvPr>
            <p:ph type="title"/>
          </p:nvPr>
        </p:nvSpPr>
        <p:spPr>
          <a:xfrm>
            <a:off x="811213" y="188913"/>
            <a:ext cx="7793037" cy="623887"/>
          </a:xfrm>
        </p:spPr>
        <p:txBody>
          <a:bodyPr/>
          <a:lstStyle/>
          <a:p>
            <a:pPr algn="ctr" eaLnBrk="1" hangingPunct="1"/>
            <a:r>
              <a:rPr lang="zh-CN" altLang="en-US" sz="3200" dirty="0"/>
              <a:t>慢开始和拥塞避免算法的实现举例 </a:t>
            </a:r>
          </a:p>
        </p:txBody>
      </p:sp>
      <p:sp>
        <p:nvSpPr>
          <p:cNvPr id="843780" name="Text Box 107"/>
          <p:cNvSpPr txBox="1">
            <a:spLocks noChangeArrowheads="1"/>
          </p:cNvSpPr>
          <p:nvPr/>
        </p:nvSpPr>
        <p:spPr bwMode="auto">
          <a:xfrm>
            <a:off x="388938" y="4935538"/>
            <a:ext cx="864711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发送端的发送窗口不能超过拥塞窗口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cwnd </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和接收端窗口 </a:t>
            </a:r>
            <a:r>
              <a:rPr kumimoji="0" lang="en-US" altLang="zh-CN" sz="1800" b="0" i="0" u="none" strike="noStrike" kern="1200" cap="none" spc="0" normalizeH="0" baseline="0" noProof="0" dirty="0" err="1">
                <a:ln>
                  <a:noFill/>
                </a:ln>
                <a:solidFill>
                  <a:srgbClr val="333399"/>
                </a:solidFill>
                <a:effectLst/>
                <a:uLnTx/>
                <a:uFillTx/>
                <a:latin typeface="Arial" pitchFamily="34" charset="0"/>
                <a:ea typeface="黑体" pitchFamily="49" charset="-122"/>
                <a:cs typeface="+mn-cs"/>
              </a:rPr>
              <a:t>rwnd</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 </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中的最小值。我们假定接收端窗口足够大，因此现在发送窗口的数值等于拥塞窗口的数值。</a:t>
            </a:r>
            <a:endParaRPr kumimoji="0" lang="zh-CN" altLang="en-US" sz="1800" b="0" i="0" u="none" strike="noStrike" kern="1200" cap="none" spc="0" normalizeH="0" baseline="0" noProof="0" dirty="0">
              <a:ln>
                <a:noFill/>
              </a:ln>
              <a:solidFill>
                <a:srgbClr val="000000"/>
              </a:solidFill>
              <a:effectLst/>
              <a:uLnTx/>
              <a:uFillTx/>
              <a:latin typeface="Arial" pitchFamily="34" charset="0"/>
              <a:ea typeface="黑体" pitchFamily="49" charset="-122"/>
              <a:cs typeface="+mn-cs"/>
            </a:endParaRPr>
          </a:p>
        </p:txBody>
      </p:sp>
      <p:sp>
        <p:nvSpPr>
          <p:cNvPr id="843781" name="Line 219"/>
          <p:cNvSpPr>
            <a:spLocks noChangeShapeType="1"/>
          </p:cNvSpPr>
          <p:nvPr/>
        </p:nvSpPr>
        <p:spPr bwMode="auto">
          <a:xfrm>
            <a:off x="2290763" y="958850"/>
            <a:ext cx="0" cy="2703513"/>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782" name="Text Box 220"/>
          <p:cNvSpPr txBox="1">
            <a:spLocks noChangeArrowheads="1"/>
          </p:cNvSpPr>
          <p:nvPr/>
        </p:nvSpPr>
        <p:spPr bwMode="auto">
          <a:xfrm>
            <a:off x="7854950" y="36845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22</a:t>
            </a:r>
          </a:p>
        </p:txBody>
      </p:sp>
      <p:sp>
        <p:nvSpPr>
          <p:cNvPr id="843783" name="Text Box 221"/>
          <p:cNvSpPr txBox="1">
            <a:spLocks noChangeArrowheads="1"/>
          </p:cNvSpPr>
          <p:nvPr/>
        </p:nvSpPr>
        <p:spPr bwMode="auto">
          <a:xfrm>
            <a:off x="1852613" y="19462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16</a:t>
            </a:r>
          </a:p>
        </p:txBody>
      </p:sp>
      <p:sp>
        <p:nvSpPr>
          <p:cNvPr id="843784" name="Line 222"/>
          <p:cNvSpPr>
            <a:spLocks noChangeShapeType="1"/>
          </p:cNvSpPr>
          <p:nvPr/>
        </p:nvSpPr>
        <p:spPr bwMode="auto">
          <a:xfrm>
            <a:off x="6157913" y="1354138"/>
            <a:ext cx="0" cy="1158875"/>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785" name="Text Box 223"/>
          <p:cNvSpPr txBox="1">
            <a:spLocks noChangeArrowheads="1"/>
          </p:cNvSpPr>
          <p:nvPr/>
        </p:nvSpPr>
        <p:spPr bwMode="auto">
          <a:xfrm>
            <a:off x="5441950" y="1701800"/>
            <a:ext cx="13779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a:t>
            </a: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乘法减小”</a:t>
            </a:r>
          </a:p>
        </p:txBody>
      </p:sp>
      <p:sp>
        <p:nvSpPr>
          <p:cNvPr id="843786" name="Rectangle 224"/>
          <p:cNvSpPr>
            <a:spLocks noChangeArrowheads="1"/>
          </p:cNvSpPr>
          <p:nvPr/>
        </p:nvSpPr>
        <p:spPr bwMode="auto">
          <a:xfrm>
            <a:off x="6750050" y="1074738"/>
            <a:ext cx="1558925" cy="1519237"/>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787" name="Rectangle 225"/>
          <p:cNvSpPr>
            <a:spLocks noChangeArrowheads="1"/>
          </p:cNvSpPr>
          <p:nvPr/>
        </p:nvSpPr>
        <p:spPr bwMode="auto">
          <a:xfrm>
            <a:off x="3319463" y="792163"/>
            <a:ext cx="2174875" cy="15176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788" name="Rectangle 226"/>
          <p:cNvSpPr>
            <a:spLocks noChangeArrowheads="1"/>
          </p:cNvSpPr>
          <p:nvPr/>
        </p:nvSpPr>
        <p:spPr bwMode="auto">
          <a:xfrm>
            <a:off x="5711825" y="3679825"/>
            <a:ext cx="1073150" cy="828675"/>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789" name="Rectangle 227"/>
          <p:cNvSpPr>
            <a:spLocks noChangeArrowheads="1"/>
          </p:cNvSpPr>
          <p:nvPr/>
        </p:nvSpPr>
        <p:spPr bwMode="auto">
          <a:xfrm>
            <a:off x="2298700" y="3670300"/>
            <a:ext cx="1073150" cy="828675"/>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790" name="Line 228"/>
          <p:cNvSpPr>
            <a:spLocks noChangeShapeType="1"/>
          </p:cNvSpPr>
          <p:nvPr/>
        </p:nvSpPr>
        <p:spPr bwMode="auto">
          <a:xfrm>
            <a:off x="2290763" y="3662363"/>
            <a:ext cx="6221412"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791" name="Line 229"/>
          <p:cNvSpPr>
            <a:spLocks noChangeShapeType="1"/>
          </p:cNvSpPr>
          <p:nvPr/>
        </p:nvSpPr>
        <p:spPr bwMode="auto">
          <a:xfrm>
            <a:off x="2554288" y="3584575"/>
            <a:ext cx="0" cy="77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792" name="Line 230"/>
          <p:cNvSpPr>
            <a:spLocks noChangeShapeType="1"/>
          </p:cNvSpPr>
          <p:nvPr/>
        </p:nvSpPr>
        <p:spPr bwMode="auto">
          <a:xfrm>
            <a:off x="2816225"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793" name="Line 231"/>
          <p:cNvSpPr>
            <a:spLocks noChangeShapeType="1"/>
          </p:cNvSpPr>
          <p:nvPr/>
        </p:nvSpPr>
        <p:spPr bwMode="auto">
          <a:xfrm>
            <a:off x="3079750"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794" name="Line 232"/>
          <p:cNvSpPr>
            <a:spLocks noChangeShapeType="1"/>
          </p:cNvSpPr>
          <p:nvPr/>
        </p:nvSpPr>
        <p:spPr bwMode="auto">
          <a:xfrm>
            <a:off x="3341688"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795" name="Line 233"/>
          <p:cNvSpPr>
            <a:spLocks noChangeShapeType="1"/>
          </p:cNvSpPr>
          <p:nvPr/>
        </p:nvSpPr>
        <p:spPr bwMode="auto">
          <a:xfrm>
            <a:off x="3605213"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796" name="Line 234"/>
          <p:cNvSpPr>
            <a:spLocks noChangeShapeType="1"/>
          </p:cNvSpPr>
          <p:nvPr/>
        </p:nvSpPr>
        <p:spPr bwMode="auto">
          <a:xfrm>
            <a:off x="3868738"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797" name="Line 235"/>
          <p:cNvSpPr>
            <a:spLocks noChangeShapeType="1"/>
          </p:cNvSpPr>
          <p:nvPr/>
        </p:nvSpPr>
        <p:spPr bwMode="auto">
          <a:xfrm>
            <a:off x="4130675"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798" name="Line 236"/>
          <p:cNvSpPr>
            <a:spLocks noChangeShapeType="1"/>
          </p:cNvSpPr>
          <p:nvPr/>
        </p:nvSpPr>
        <p:spPr bwMode="auto">
          <a:xfrm>
            <a:off x="4394200"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799" name="Line 237"/>
          <p:cNvSpPr>
            <a:spLocks noChangeShapeType="1"/>
          </p:cNvSpPr>
          <p:nvPr/>
        </p:nvSpPr>
        <p:spPr bwMode="auto">
          <a:xfrm>
            <a:off x="4656138"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00" name="Line 238"/>
          <p:cNvSpPr>
            <a:spLocks noChangeShapeType="1"/>
          </p:cNvSpPr>
          <p:nvPr/>
        </p:nvSpPr>
        <p:spPr bwMode="auto">
          <a:xfrm>
            <a:off x="4919663"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01" name="Line 239"/>
          <p:cNvSpPr>
            <a:spLocks noChangeShapeType="1"/>
          </p:cNvSpPr>
          <p:nvPr/>
        </p:nvSpPr>
        <p:spPr bwMode="auto">
          <a:xfrm>
            <a:off x="5183188"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02" name="Line 240"/>
          <p:cNvSpPr>
            <a:spLocks noChangeShapeType="1"/>
          </p:cNvSpPr>
          <p:nvPr/>
        </p:nvSpPr>
        <p:spPr bwMode="auto">
          <a:xfrm>
            <a:off x="5445125"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03" name="Line 241"/>
          <p:cNvSpPr>
            <a:spLocks noChangeShapeType="1"/>
          </p:cNvSpPr>
          <p:nvPr/>
        </p:nvSpPr>
        <p:spPr bwMode="auto">
          <a:xfrm>
            <a:off x="5708650"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04" name="Line 242"/>
          <p:cNvSpPr>
            <a:spLocks noChangeShapeType="1"/>
          </p:cNvSpPr>
          <p:nvPr/>
        </p:nvSpPr>
        <p:spPr bwMode="auto">
          <a:xfrm>
            <a:off x="5970588" y="3584575"/>
            <a:ext cx="0" cy="77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05" name="Line 243"/>
          <p:cNvSpPr>
            <a:spLocks noChangeShapeType="1"/>
          </p:cNvSpPr>
          <p:nvPr/>
        </p:nvSpPr>
        <p:spPr bwMode="auto">
          <a:xfrm>
            <a:off x="6234113"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06" name="Line 244"/>
          <p:cNvSpPr>
            <a:spLocks noChangeShapeType="1"/>
          </p:cNvSpPr>
          <p:nvPr/>
        </p:nvSpPr>
        <p:spPr bwMode="auto">
          <a:xfrm>
            <a:off x="6497638"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07" name="Line 245"/>
          <p:cNvSpPr>
            <a:spLocks noChangeShapeType="1"/>
          </p:cNvSpPr>
          <p:nvPr/>
        </p:nvSpPr>
        <p:spPr bwMode="auto">
          <a:xfrm>
            <a:off x="6759575"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08" name="Line 246"/>
          <p:cNvSpPr>
            <a:spLocks noChangeShapeType="1"/>
          </p:cNvSpPr>
          <p:nvPr/>
        </p:nvSpPr>
        <p:spPr bwMode="auto">
          <a:xfrm>
            <a:off x="7023100"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09" name="Line 247"/>
          <p:cNvSpPr>
            <a:spLocks noChangeShapeType="1"/>
          </p:cNvSpPr>
          <p:nvPr/>
        </p:nvSpPr>
        <p:spPr bwMode="auto">
          <a:xfrm>
            <a:off x="7285038"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10" name="Line 248"/>
          <p:cNvSpPr>
            <a:spLocks noChangeShapeType="1"/>
          </p:cNvSpPr>
          <p:nvPr/>
        </p:nvSpPr>
        <p:spPr bwMode="auto">
          <a:xfrm>
            <a:off x="7548563"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11" name="Line 249"/>
          <p:cNvSpPr>
            <a:spLocks noChangeShapeType="1"/>
          </p:cNvSpPr>
          <p:nvPr/>
        </p:nvSpPr>
        <p:spPr bwMode="auto">
          <a:xfrm>
            <a:off x="7812088"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12" name="Line 250"/>
          <p:cNvSpPr>
            <a:spLocks noChangeShapeType="1"/>
          </p:cNvSpPr>
          <p:nvPr/>
        </p:nvSpPr>
        <p:spPr bwMode="auto">
          <a:xfrm>
            <a:off x="8074025" y="35083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13" name="Line 251"/>
          <p:cNvSpPr>
            <a:spLocks noChangeShapeType="1"/>
          </p:cNvSpPr>
          <p:nvPr/>
        </p:nvSpPr>
        <p:spPr bwMode="auto">
          <a:xfrm>
            <a:off x="2290763" y="327660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14" name="Line 252"/>
          <p:cNvSpPr>
            <a:spLocks noChangeShapeType="1"/>
          </p:cNvSpPr>
          <p:nvPr/>
        </p:nvSpPr>
        <p:spPr bwMode="auto">
          <a:xfrm>
            <a:off x="2290763" y="288925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15" name="Line 253"/>
          <p:cNvSpPr>
            <a:spLocks noChangeShapeType="1"/>
          </p:cNvSpPr>
          <p:nvPr/>
        </p:nvSpPr>
        <p:spPr bwMode="auto">
          <a:xfrm>
            <a:off x="2290763" y="2503488"/>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16" name="Line 254"/>
          <p:cNvSpPr>
            <a:spLocks noChangeShapeType="1"/>
          </p:cNvSpPr>
          <p:nvPr/>
        </p:nvSpPr>
        <p:spPr bwMode="auto">
          <a:xfrm>
            <a:off x="2290763" y="211772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17" name="Line 255"/>
          <p:cNvSpPr>
            <a:spLocks noChangeShapeType="1"/>
          </p:cNvSpPr>
          <p:nvPr/>
        </p:nvSpPr>
        <p:spPr bwMode="auto">
          <a:xfrm>
            <a:off x="2290763" y="173196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18" name="Line 256"/>
          <p:cNvSpPr>
            <a:spLocks noChangeShapeType="1"/>
          </p:cNvSpPr>
          <p:nvPr/>
        </p:nvSpPr>
        <p:spPr bwMode="auto">
          <a:xfrm>
            <a:off x="2290763" y="134461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19" name="Text Box 257"/>
          <p:cNvSpPr txBox="1">
            <a:spLocks noChangeArrowheads="1"/>
          </p:cNvSpPr>
          <p:nvPr/>
        </p:nvSpPr>
        <p:spPr bwMode="auto">
          <a:xfrm>
            <a:off x="2641600" y="36845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a:t>
            </a:r>
          </a:p>
        </p:txBody>
      </p:sp>
      <p:sp>
        <p:nvSpPr>
          <p:cNvPr id="843820" name="Text Box 258"/>
          <p:cNvSpPr txBox="1">
            <a:spLocks noChangeArrowheads="1"/>
          </p:cNvSpPr>
          <p:nvPr/>
        </p:nvSpPr>
        <p:spPr bwMode="auto">
          <a:xfrm>
            <a:off x="3167063" y="3684588"/>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4</a:t>
            </a:r>
          </a:p>
        </p:txBody>
      </p:sp>
      <p:sp>
        <p:nvSpPr>
          <p:cNvPr id="843821" name="Text Box 259"/>
          <p:cNvSpPr txBox="1">
            <a:spLocks noChangeArrowheads="1"/>
          </p:cNvSpPr>
          <p:nvPr/>
        </p:nvSpPr>
        <p:spPr bwMode="auto">
          <a:xfrm>
            <a:off x="3692525" y="36845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6</a:t>
            </a:r>
          </a:p>
        </p:txBody>
      </p:sp>
      <p:sp>
        <p:nvSpPr>
          <p:cNvPr id="843822" name="Text Box 260"/>
          <p:cNvSpPr txBox="1">
            <a:spLocks noChangeArrowheads="1"/>
          </p:cNvSpPr>
          <p:nvPr/>
        </p:nvSpPr>
        <p:spPr bwMode="auto">
          <a:xfrm>
            <a:off x="4233863" y="36845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8</a:t>
            </a:r>
          </a:p>
        </p:txBody>
      </p:sp>
      <p:sp>
        <p:nvSpPr>
          <p:cNvPr id="843823" name="Text Box 261"/>
          <p:cNvSpPr txBox="1">
            <a:spLocks noChangeArrowheads="1"/>
          </p:cNvSpPr>
          <p:nvPr/>
        </p:nvSpPr>
        <p:spPr bwMode="auto">
          <a:xfrm>
            <a:off x="4672013" y="36845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10</a:t>
            </a:r>
          </a:p>
        </p:txBody>
      </p:sp>
      <p:sp>
        <p:nvSpPr>
          <p:cNvPr id="843824" name="Text Box 262"/>
          <p:cNvSpPr txBox="1">
            <a:spLocks noChangeArrowheads="1"/>
          </p:cNvSpPr>
          <p:nvPr/>
        </p:nvSpPr>
        <p:spPr bwMode="auto">
          <a:xfrm>
            <a:off x="5240338" y="36845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12</a:t>
            </a:r>
          </a:p>
        </p:txBody>
      </p:sp>
      <p:sp>
        <p:nvSpPr>
          <p:cNvPr id="843825" name="Text Box 263"/>
          <p:cNvSpPr txBox="1">
            <a:spLocks noChangeArrowheads="1"/>
          </p:cNvSpPr>
          <p:nvPr/>
        </p:nvSpPr>
        <p:spPr bwMode="auto">
          <a:xfrm>
            <a:off x="5737225" y="36845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14</a:t>
            </a:r>
          </a:p>
        </p:txBody>
      </p:sp>
      <p:sp>
        <p:nvSpPr>
          <p:cNvPr id="843826" name="Text Box 264"/>
          <p:cNvSpPr txBox="1">
            <a:spLocks noChangeArrowheads="1"/>
          </p:cNvSpPr>
          <p:nvPr/>
        </p:nvSpPr>
        <p:spPr bwMode="auto">
          <a:xfrm>
            <a:off x="6262688" y="36845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16</a:t>
            </a:r>
          </a:p>
        </p:txBody>
      </p:sp>
      <p:sp>
        <p:nvSpPr>
          <p:cNvPr id="843827" name="Text Box 265"/>
          <p:cNvSpPr txBox="1">
            <a:spLocks noChangeArrowheads="1"/>
          </p:cNvSpPr>
          <p:nvPr/>
        </p:nvSpPr>
        <p:spPr bwMode="auto">
          <a:xfrm>
            <a:off x="6818313" y="36845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18</a:t>
            </a:r>
          </a:p>
        </p:txBody>
      </p:sp>
      <p:sp>
        <p:nvSpPr>
          <p:cNvPr id="843828" name="Text Box 266"/>
          <p:cNvSpPr txBox="1">
            <a:spLocks noChangeArrowheads="1"/>
          </p:cNvSpPr>
          <p:nvPr/>
        </p:nvSpPr>
        <p:spPr bwMode="auto">
          <a:xfrm>
            <a:off x="7343775" y="36845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20</a:t>
            </a:r>
          </a:p>
        </p:txBody>
      </p:sp>
      <p:sp>
        <p:nvSpPr>
          <p:cNvPr id="843829" name="Text Box 267"/>
          <p:cNvSpPr txBox="1">
            <a:spLocks noChangeArrowheads="1"/>
          </p:cNvSpPr>
          <p:nvPr/>
        </p:nvSpPr>
        <p:spPr bwMode="auto">
          <a:xfrm>
            <a:off x="2159000" y="36845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0</a:t>
            </a:r>
          </a:p>
        </p:txBody>
      </p:sp>
      <p:sp>
        <p:nvSpPr>
          <p:cNvPr id="843830" name="Text Box 268"/>
          <p:cNvSpPr txBox="1">
            <a:spLocks noChangeArrowheads="1"/>
          </p:cNvSpPr>
          <p:nvPr/>
        </p:nvSpPr>
        <p:spPr bwMode="auto">
          <a:xfrm>
            <a:off x="1984375" y="34528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0</a:t>
            </a:r>
          </a:p>
        </p:txBody>
      </p:sp>
      <p:sp>
        <p:nvSpPr>
          <p:cNvPr id="843831" name="Text Box 269"/>
          <p:cNvSpPr txBox="1">
            <a:spLocks noChangeArrowheads="1"/>
          </p:cNvSpPr>
          <p:nvPr/>
        </p:nvSpPr>
        <p:spPr bwMode="auto">
          <a:xfrm>
            <a:off x="1984375" y="30670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4</a:t>
            </a:r>
          </a:p>
        </p:txBody>
      </p:sp>
      <p:sp>
        <p:nvSpPr>
          <p:cNvPr id="843832" name="Text Box 270"/>
          <p:cNvSpPr txBox="1">
            <a:spLocks noChangeArrowheads="1"/>
          </p:cNvSpPr>
          <p:nvPr/>
        </p:nvSpPr>
        <p:spPr bwMode="auto">
          <a:xfrm>
            <a:off x="1984375" y="26939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8</a:t>
            </a:r>
          </a:p>
        </p:txBody>
      </p:sp>
      <p:sp>
        <p:nvSpPr>
          <p:cNvPr id="843833" name="Text Box 271"/>
          <p:cNvSpPr txBox="1">
            <a:spLocks noChangeArrowheads="1"/>
          </p:cNvSpPr>
          <p:nvPr/>
        </p:nvSpPr>
        <p:spPr bwMode="auto">
          <a:xfrm>
            <a:off x="1852613" y="232092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12</a:t>
            </a:r>
          </a:p>
        </p:txBody>
      </p:sp>
      <p:sp>
        <p:nvSpPr>
          <p:cNvPr id="843834" name="Text Box 272"/>
          <p:cNvSpPr txBox="1">
            <a:spLocks noChangeArrowheads="1"/>
          </p:cNvSpPr>
          <p:nvPr/>
        </p:nvSpPr>
        <p:spPr bwMode="auto">
          <a:xfrm>
            <a:off x="1852613" y="156051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20</a:t>
            </a:r>
          </a:p>
        </p:txBody>
      </p:sp>
      <p:sp>
        <p:nvSpPr>
          <p:cNvPr id="843835" name="Text Box 273"/>
          <p:cNvSpPr txBox="1">
            <a:spLocks noChangeArrowheads="1"/>
          </p:cNvSpPr>
          <p:nvPr/>
        </p:nvSpPr>
        <p:spPr bwMode="auto">
          <a:xfrm>
            <a:off x="1852613" y="117475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24</a:t>
            </a:r>
          </a:p>
        </p:txBody>
      </p:sp>
      <p:sp>
        <p:nvSpPr>
          <p:cNvPr id="843836" name="Oval 274"/>
          <p:cNvSpPr>
            <a:spLocks noChangeArrowheads="1"/>
          </p:cNvSpPr>
          <p:nvPr/>
        </p:nvSpPr>
        <p:spPr bwMode="auto">
          <a:xfrm>
            <a:off x="3024188" y="2851150"/>
            <a:ext cx="103187"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37" name="Oval 275"/>
          <p:cNvSpPr>
            <a:spLocks noChangeArrowheads="1"/>
          </p:cNvSpPr>
          <p:nvPr/>
        </p:nvSpPr>
        <p:spPr bwMode="auto">
          <a:xfrm>
            <a:off x="2762250" y="323691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38" name="Oval 276"/>
          <p:cNvSpPr>
            <a:spLocks noChangeArrowheads="1"/>
          </p:cNvSpPr>
          <p:nvPr/>
        </p:nvSpPr>
        <p:spPr bwMode="auto">
          <a:xfrm>
            <a:off x="2247900" y="3487738"/>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39" name="Oval 277"/>
          <p:cNvSpPr>
            <a:spLocks noChangeArrowheads="1"/>
          </p:cNvSpPr>
          <p:nvPr/>
        </p:nvSpPr>
        <p:spPr bwMode="auto">
          <a:xfrm>
            <a:off x="2487613" y="3421063"/>
            <a:ext cx="103187"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40" name="Oval 278"/>
          <p:cNvSpPr>
            <a:spLocks noChangeArrowheads="1"/>
          </p:cNvSpPr>
          <p:nvPr/>
        </p:nvSpPr>
        <p:spPr bwMode="auto">
          <a:xfrm>
            <a:off x="3287713" y="20748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41" name="Oval 279"/>
          <p:cNvSpPr>
            <a:spLocks noChangeArrowheads="1"/>
          </p:cNvSpPr>
          <p:nvPr/>
        </p:nvSpPr>
        <p:spPr bwMode="auto">
          <a:xfrm>
            <a:off x="3551238" y="1973263"/>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42" name="Oval 280"/>
          <p:cNvSpPr>
            <a:spLocks noChangeArrowheads="1"/>
          </p:cNvSpPr>
          <p:nvPr/>
        </p:nvSpPr>
        <p:spPr bwMode="auto">
          <a:xfrm>
            <a:off x="3813175" y="1881188"/>
            <a:ext cx="103188"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43" name="Oval 281"/>
          <p:cNvSpPr>
            <a:spLocks noChangeArrowheads="1"/>
          </p:cNvSpPr>
          <p:nvPr/>
        </p:nvSpPr>
        <p:spPr bwMode="auto">
          <a:xfrm>
            <a:off x="4344988" y="168751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44" name="Oval 282"/>
          <p:cNvSpPr>
            <a:spLocks noChangeArrowheads="1"/>
          </p:cNvSpPr>
          <p:nvPr/>
        </p:nvSpPr>
        <p:spPr bwMode="auto">
          <a:xfrm>
            <a:off x="4076700" y="1784350"/>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45" name="Oval 283"/>
          <p:cNvSpPr>
            <a:spLocks noChangeArrowheads="1"/>
          </p:cNvSpPr>
          <p:nvPr/>
        </p:nvSpPr>
        <p:spPr bwMode="auto">
          <a:xfrm>
            <a:off x="4606925" y="1590675"/>
            <a:ext cx="103188"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46" name="Oval 284"/>
          <p:cNvSpPr>
            <a:spLocks noChangeArrowheads="1"/>
          </p:cNvSpPr>
          <p:nvPr/>
        </p:nvSpPr>
        <p:spPr bwMode="auto">
          <a:xfrm>
            <a:off x="4865688" y="1500188"/>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47" name="Oval 285"/>
          <p:cNvSpPr>
            <a:spLocks noChangeArrowheads="1"/>
          </p:cNvSpPr>
          <p:nvPr/>
        </p:nvSpPr>
        <p:spPr bwMode="auto">
          <a:xfrm>
            <a:off x="5384800" y="1292225"/>
            <a:ext cx="103188"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48" name="Oval 286"/>
          <p:cNvSpPr>
            <a:spLocks noChangeArrowheads="1"/>
          </p:cNvSpPr>
          <p:nvPr/>
        </p:nvSpPr>
        <p:spPr bwMode="auto">
          <a:xfrm>
            <a:off x="5127625" y="1389063"/>
            <a:ext cx="103188"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49" name="Oval 287"/>
          <p:cNvSpPr>
            <a:spLocks noChangeArrowheads="1"/>
          </p:cNvSpPr>
          <p:nvPr/>
        </p:nvSpPr>
        <p:spPr bwMode="auto">
          <a:xfrm>
            <a:off x="6716713" y="2455863"/>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50" name="Oval 288"/>
          <p:cNvSpPr>
            <a:spLocks noChangeArrowheads="1"/>
          </p:cNvSpPr>
          <p:nvPr/>
        </p:nvSpPr>
        <p:spPr bwMode="auto">
          <a:xfrm>
            <a:off x="5916613" y="3411538"/>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51" name="Oval 289"/>
          <p:cNvSpPr>
            <a:spLocks noChangeArrowheads="1"/>
          </p:cNvSpPr>
          <p:nvPr/>
        </p:nvSpPr>
        <p:spPr bwMode="auto">
          <a:xfrm>
            <a:off x="6184900" y="3222625"/>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52" name="Oval 290"/>
          <p:cNvSpPr>
            <a:spLocks noChangeArrowheads="1"/>
          </p:cNvSpPr>
          <p:nvPr/>
        </p:nvSpPr>
        <p:spPr bwMode="auto">
          <a:xfrm>
            <a:off x="5648325" y="3487738"/>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53" name="Oval 291"/>
          <p:cNvSpPr>
            <a:spLocks noChangeArrowheads="1"/>
          </p:cNvSpPr>
          <p:nvPr/>
        </p:nvSpPr>
        <p:spPr bwMode="auto">
          <a:xfrm>
            <a:off x="6437313" y="2841625"/>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54" name="Oval 292"/>
          <p:cNvSpPr>
            <a:spLocks noChangeArrowheads="1"/>
          </p:cNvSpPr>
          <p:nvPr/>
        </p:nvSpPr>
        <p:spPr bwMode="auto">
          <a:xfrm>
            <a:off x="6973888" y="23542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55" name="Oval 293"/>
          <p:cNvSpPr>
            <a:spLocks noChangeArrowheads="1"/>
          </p:cNvSpPr>
          <p:nvPr/>
        </p:nvSpPr>
        <p:spPr bwMode="auto">
          <a:xfrm>
            <a:off x="7756525" y="2063750"/>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56" name="Oval 294"/>
          <p:cNvSpPr>
            <a:spLocks noChangeArrowheads="1"/>
          </p:cNvSpPr>
          <p:nvPr/>
        </p:nvSpPr>
        <p:spPr bwMode="auto">
          <a:xfrm>
            <a:off x="7231063" y="22526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57" name="Oval 295"/>
          <p:cNvSpPr>
            <a:spLocks noChangeArrowheads="1"/>
          </p:cNvSpPr>
          <p:nvPr/>
        </p:nvSpPr>
        <p:spPr bwMode="auto">
          <a:xfrm>
            <a:off x="7493000" y="2160588"/>
            <a:ext cx="103188"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58" name="Text Box 297"/>
          <p:cNvSpPr txBox="1">
            <a:spLocks noChangeArrowheads="1"/>
          </p:cNvSpPr>
          <p:nvPr/>
        </p:nvSpPr>
        <p:spPr bwMode="auto">
          <a:xfrm>
            <a:off x="1203325" y="674688"/>
            <a:ext cx="1695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拥塞窗口 </a:t>
            </a: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cwnd</a:t>
            </a:r>
          </a:p>
        </p:txBody>
      </p:sp>
      <p:sp>
        <p:nvSpPr>
          <p:cNvPr id="843859" name="Text Box 298"/>
          <p:cNvSpPr txBox="1">
            <a:spLocks noChangeArrowheads="1"/>
          </p:cNvSpPr>
          <p:nvPr/>
        </p:nvSpPr>
        <p:spPr bwMode="auto">
          <a:xfrm>
            <a:off x="179388" y="2266950"/>
            <a:ext cx="186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新的 </a:t>
            </a: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ssthresh </a:t>
            </a: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值</a:t>
            </a:r>
          </a:p>
        </p:txBody>
      </p:sp>
      <p:sp>
        <p:nvSpPr>
          <p:cNvPr id="843860" name="Text Box 299"/>
          <p:cNvSpPr txBox="1">
            <a:spLocks noChangeArrowheads="1"/>
          </p:cNvSpPr>
          <p:nvPr/>
        </p:nvSpPr>
        <p:spPr bwMode="auto">
          <a:xfrm>
            <a:off x="5708650" y="80645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网络拥塞</a:t>
            </a:r>
          </a:p>
        </p:txBody>
      </p:sp>
      <p:sp>
        <p:nvSpPr>
          <p:cNvPr id="843861" name="Line 300"/>
          <p:cNvSpPr>
            <a:spLocks noChangeShapeType="1"/>
          </p:cNvSpPr>
          <p:nvPr/>
        </p:nvSpPr>
        <p:spPr bwMode="auto">
          <a:xfrm flipH="1">
            <a:off x="5445125" y="1052513"/>
            <a:ext cx="346075" cy="29210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62" name="Text Box 301"/>
          <p:cNvSpPr txBox="1">
            <a:spLocks noChangeArrowheads="1"/>
          </p:cNvSpPr>
          <p:nvPr/>
        </p:nvSpPr>
        <p:spPr bwMode="auto">
          <a:xfrm>
            <a:off x="3517900" y="3017838"/>
            <a:ext cx="155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指数规律增长</a:t>
            </a:r>
          </a:p>
        </p:txBody>
      </p:sp>
      <p:sp>
        <p:nvSpPr>
          <p:cNvPr id="843863" name="Line 302"/>
          <p:cNvSpPr>
            <a:spLocks noChangeShapeType="1"/>
          </p:cNvSpPr>
          <p:nvPr/>
        </p:nvSpPr>
        <p:spPr bwMode="auto">
          <a:xfrm flipH="1" flipV="1">
            <a:off x="2905125" y="3121025"/>
            <a:ext cx="700088" cy="77788"/>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64" name="Rectangle 303"/>
          <p:cNvSpPr>
            <a:spLocks noChangeArrowheads="1"/>
          </p:cNvSpPr>
          <p:nvPr/>
        </p:nvSpPr>
        <p:spPr bwMode="auto">
          <a:xfrm>
            <a:off x="2378075" y="1268413"/>
            <a:ext cx="219075" cy="2058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65" name="Line 304"/>
          <p:cNvSpPr>
            <a:spLocks noChangeShapeType="1"/>
          </p:cNvSpPr>
          <p:nvPr/>
        </p:nvSpPr>
        <p:spPr bwMode="auto">
          <a:xfrm>
            <a:off x="2378075" y="2117725"/>
            <a:ext cx="963613"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66" name="Rectangle 305"/>
          <p:cNvSpPr>
            <a:spLocks noChangeArrowheads="1"/>
          </p:cNvSpPr>
          <p:nvPr/>
        </p:nvSpPr>
        <p:spPr bwMode="auto">
          <a:xfrm>
            <a:off x="2728913" y="3430588"/>
            <a:ext cx="2803525" cy="153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67" name="Rectangle 306"/>
          <p:cNvSpPr>
            <a:spLocks noChangeArrowheads="1"/>
          </p:cNvSpPr>
          <p:nvPr/>
        </p:nvSpPr>
        <p:spPr bwMode="auto">
          <a:xfrm>
            <a:off x="6146800" y="3430588"/>
            <a:ext cx="2014538" cy="153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68" name="Text Box 307"/>
          <p:cNvSpPr txBox="1">
            <a:spLocks noChangeArrowheads="1"/>
          </p:cNvSpPr>
          <p:nvPr/>
        </p:nvSpPr>
        <p:spPr bwMode="auto">
          <a:xfrm>
            <a:off x="20638" y="1925638"/>
            <a:ext cx="202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ssthresh </a:t>
            </a: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的初始值</a:t>
            </a:r>
          </a:p>
        </p:txBody>
      </p:sp>
      <p:sp>
        <p:nvSpPr>
          <p:cNvPr id="843869" name="Text Box 308"/>
          <p:cNvSpPr txBox="1">
            <a:spLocks noChangeArrowheads="1"/>
          </p:cNvSpPr>
          <p:nvPr/>
        </p:nvSpPr>
        <p:spPr bwMode="auto">
          <a:xfrm>
            <a:off x="779463" y="3151188"/>
            <a:ext cx="985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43870" name="Line 309"/>
          <p:cNvSpPr>
            <a:spLocks noChangeShapeType="1"/>
          </p:cNvSpPr>
          <p:nvPr/>
        </p:nvSpPr>
        <p:spPr bwMode="auto">
          <a:xfrm>
            <a:off x="1633538" y="3371850"/>
            <a:ext cx="614362" cy="1555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71" name="Text Box 310"/>
          <p:cNvSpPr txBox="1">
            <a:spLocks noChangeArrowheads="1"/>
          </p:cNvSpPr>
          <p:nvPr/>
        </p:nvSpPr>
        <p:spPr bwMode="auto">
          <a:xfrm>
            <a:off x="2403475" y="4043363"/>
            <a:ext cx="985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43872" name="Text Box 311"/>
          <p:cNvSpPr txBox="1">
            <a:spLocks noChangeArrowheads="1"/>
          </p:cNvSpPr>
          <p:nvPr/>
        </p:nvSpPr>
        <p:spPr bwMode="auto">
          <a:xfrm>
            <a:off x="5799138" y="4067175"/>
            <a:ext cx="985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43873" name="Text Box 312"/>
          <p:cNvSpPr txBox="1">
            <a:spLocks noChangeArrowheads="1"/>
          </p:cNvSpPr>
          <p:nvPr/>
        </p:nvSpPr>
        <p:spPr bwMode="auto">
          <a:xfrm>
            <a:off x="3705225" y="758825"/>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拥塞避免</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“加法增大”</a:t>
            </a:r>
          </a:p>
        </p:txBody>
      </p:sp>
      <p:sp>
        <p:nvSpPr>
          <p:cNvPr id="843874" name="Text Box 313"/>
          <p:cNvSpPr txBox="1">
            <a:spLocks noChangeArrowheads="1"/>
          </p:cNvSpPr>
          <p:nvPr/>
        </p:nvSpPr>
        <p:spPr bwMode="auto">
          <a:xfrm>
            <a:off x="6867525" y="1165225"/>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拥塞避免</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“加法增大”</a:t>
            </a:r>
          </a:p>
        </p:txBody>
      </p:sp>
      <p:sp>
        <p:nvSpPr>
          <p:cNvPr id="843875" name="Line 314"/>
          <p:cNvSpPr>
            <a:spLocks noChangeShapeType="1"/>
          </p:cNvSpPr>
          <p:nvPr/>
        </p:nvSpPr>
        <p:spPr bwMode="auto">
          <a:xfrm rot="10800000">
            <a:off x="2378075" y="2503488"/>
            <a:ext cx="4645025"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76" name="Line 315"/>
          <p:cNvSpPr>
            <a:spLocks noChangeShapeType="1"/>
          </p:cNvSpPr>
          <p:nvPr/>
        </p:nvSpPr>
        <p:spPr bwMode="auto">
          <a:xfrm flipV="1">
            <a:off x="2378075" y="1343025"/>
            <a:ext cx="4194175" cy="1588"/>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77" name="Freeform 316"/>
          <p:cNvSpPr>
            <a:spLocks/>
          </p:cNvSpPr>
          <p:nvPr/>
        </p:nvSpPr>
        <p:spPr bwMode="auto">
          <a:xfrm>
            <a:off x="2203450" y="1344613"/>
            <a:ext cx="5772150" cy="2205037"/>
          </a:xfrm>
          <a:custGeom>
            <a:avLst/>
            <a:gdLst>
              <a:gd name="T0" fmla="*/ 3162 w 3162"/>
              <a:gd name="T1" fmla="*/ 438 h 1370"/>
              <a:gd name="T2" fmla="*/ 2496 w 3162"/>
              <a:gd name="T3" fmla="*/ 720 h 1370"/>
              <a:gd name="T4" fmla="*/ 2352 w 3162"/>
              <a:gd name="T5" fmla="*/ 954 h 1370"/>
              <a:gd name="T6" fmla="*/ 2205 w 3162"/>
              <a:gd name="T7" fmla="*/ 1200 h 1370"/>
              <a:gd name="T8" fmla="*/ 2061 w 3162"/>
              <a:gd name="T9" fmla="*/ 1320 h 1370"/>
              <a:gd name="T10" fmla="*/ 1917 w 3162"/>
              <a:gd name="T11" fmla="*/ 1368 h 1370"/>
              <a:gd name="T12" fmla="*/ 1866 w 3162"/>
              <a:gd name="T13" fmla="*/ 936 h 1370"/>
              <a:gd name="T14" fmla="*/ 1773 w 3162"/>
              <a:gd name="T15" fmla="*/ 0 h 1370"/>
              <a:gd name="T16" fmla="*/ 618 w 3162"/>
              <a:gd name="T17" fmla="*/ 487 h 1370"/>
              <a:gd name="T18" fmla="*/ 480 w 3162"/>
              <a:gd name="T19" fmla="*/ 961 h 1370"/>
              <a:gd name="T20" fmla="*/ 331 w 3162"/>
              <a:gd name="T21" fmla="*/ 1201 h 1370"/>
              <a:gd name="T22" fmla="*/ 187 w 3162"/>
              <a:gd name="T23" fmla="*/ 1321 h 1370"/>
              <a:gd name="T24" fmla="*/ 55 w 3162"/>
              <a:gd name="T25" fmla="*/ 1369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3878" name="Text Box 296"/>
          <p:cNvSpPr txBox="1">
            <a:spLocks noChangeArrowheads="1"/>
          </p:cNvSpPr>
          <p:nvPr/>
        </p:nvSpPr>
        <p:spPr bwMode="auto">
          <a:xfrm>
            <a:off x="8027988" y="32766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传输轮次</a:t>
            </a:r>
          </a:p>
        </p:txBody>
      </p:sp>
    </p:spTree>
    <p:extLst>
      <p:ext uri="{BB962C8B-B14F-4D97-AF65-F5344CB8AC3E}">
        <p14:creationId xmlns:p14="http://schemas.microsoft.com/office/powerpoint/2010/main" val="378240726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3"/>
          <p:cNvSpPr>
            <a:spLocks noGrp="1" noChangeArrowheads="1"/>
          </p:cNvSpPr>
          <p:nvPr>
            <p:ph type="title"/>
          </p:nvPr>
        </p:nvSpPr>
        <p:spPr>
          <a:xfrm>
            <a:off x="811213" y="188913"/>
            <a:ext cx="7793037" cy="623887"/>
          </a:xfrm>
        </p:spPr>
        <p:txBody>
          <a:bodyPr/>
          <a:lstStyle/>
          <a:p>
            <a:pPr algn="ctr" eaLnBrk="1" hangingPunct="1"/>
            <a:r>
              <a:rPr lang="zh-CN" altLang="en-US" sz="3200"/>
              <a:t>慢开始和拥塞避免算法的实现举例 </a:t>
            </a:r>
          </a:p>
        </p:txBody>
      </p:sp>
      <p:sp>
        <p:nvSpPr>
          <p:cNvPr id="844804" name="Text Box 105"/>
          <p:cNvSpPr txBox="1">
            <a:spLocks noChangeArrowheads="1"/>
          </p:cNvSpPr>
          <p:nvPr/>
        </p:nvSpPr>
        <p:spPr bwMode="auto">
          <a:xfrm>
            <a:off x="323850" y="4997450"/>
            <a:ext cx="86471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在执行慢开始算法时，拥塞窗口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cwnd </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的初始值为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1</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，发送第一个报文段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M</a:t>
            </a:r>
            <a:r>
              <a:rPr kumimoji="0" lang="en-US" altLang="zh-CN" sz="1800" b="0" i="0" u="none" strike="noStrike" kern="1200" cap="none" spc="0" normalizeH="0" baseline="-25000" noProof="0" dirty="0">
                <a:ln>
                  <a:noFill/>
                </a:ln>
                <a:solidFill>
                  <a:srgbClr val="333399"/>
                </a:solidFill>
                <a:effectLst/>
                <a:uLnTx/>
                <a:uFillTx/>
                <a:latin typeface="Arial" pitchFamily="34" charset="0"/>
                <a:ea typeface="黑体" pitchFamily="49" charset="-122"/>
                <a:cs typeface="+mn-cs"/>
              </a:rPr>
              <a:t>0</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a:t>
            </a:r>
            <a:r>
              <a:rPr kumimoji="0" lang="zh-CN" altLang="en-US"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 </a:t>
            </a:r>
          </a:p>
        </p:txBody>
      </p:sp>
      <p:sp>
        <p:nvSpPr>
          <p:cNvPr id="531673" name="Line 217"/>
          <p:cNvSpPr>
            <a:spLocks noChangeShapeType="1"/>
          </p:cNvSpPr>
          <p:nvPr/>
        </p:nvSpPr>
        <p:spPr bwMode="auto">
          <a:xfrm>
            <a:off x="1620838" y="3284538"/>
            <a:ext cx="647700" cy="4318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06" name="Line 218"/>
          <p:cNvSpPr>
            <a:spLocks noChangeShapeType="1"/>
          </p:cNvSpPr>
          <p:nvPr/>
        </p:nvSpPr>
        <p:spPr bwMode="auto">
          <a:xfrm>
            <a:off x="2290763" y="1174750"/>
            <a:ext cx="0" cy="2703513"/>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07" name="Text Box 219"/>
          <p:cNvSpPr txBox="1">
            <a:spLocks noChangeArrowheads="1"/>
          </p:cNvSpPr>
          <p:nvPr/>
        </p:nvSpPr>
        <p:spPr bwMode="auto">
          <a:xfrm>
            <a:off x="7854950"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22</a:t>
            </a:r>
          </a:p>
        </p:txBody>
      </p:sp>
      <p:sp>
        <p:nvSpPr>
          <p:cNvPr id="844808" name="Text Box 220"/>
          <p:cNvSpPr txBox="1">
            <a:spLocks noChangeArrowheads="1"/>
          </p:cNvSpPr>
          <p:nvPr/>
        </p:nvSpPr>
        <p:spPr bwMode="auto">
          <a:xfrm>
            <a:off x="1852613" y="21621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16</a:t>
            </a:r>
          </a:p>
        </p:txBody>
      </p:sp>
      <p:sp>
        <p:nvSpPr>
          <p:cNvPr id="844809" name="Line 221"/>
          <p:cNvSpPr>
            <a:spLocks noChangeShapeType="1"/>
          </p:cNvSpPr>
          <p:nvPr/>
        </p:nvSpPr>
        <p:spPr bwMode="auto">
          <a:xfrm>
            <a:off x="6157913" y="1570038"/>
            <a:ext cx="0" cy="1158875"/>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10" name="Text Box 222"/>
          <p:cNvSpPr txBox="1">
            <a:spLocks noChangeArrowheads="1"/>
          </p:cNvSpPr>
          <p:nvPr/>
        </p:nvSpPr>
        <p:spPr bwMode="auto">
          <a:xfrm>
            <a:off x="5441950" y="1917700"/>
            <a:ext cx="13779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a:t>
            </a: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乘法减小”</a:t>
            </a:r>
          </a:p>
        </p:txBody>
      </p:sp>
      <p:sp>
        <p:nvSpPr>
          <p:cNvPr id="844811" name="Rectangle 223"/>
          <p:cNvSpPr>
            <a:spLocks noChangeArrowheads="1"/>
          </p:cNvSpPr>
          <p:nvPr/>
        </p:nvSpPr>
        <p:spPr bwMode="auto">
          <a:xfrm>
            <a:off x="6750050" y="1290638"/>
            <a:ext cx="1558925" cy="1519237"/>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12" name="Rectangle 224"/>
          <p:cNvSpPr>
            <a:spLocks noChangeArrowheads="1"/>
          </p:cNvSpPr>
          <p:nvPr/>
        </p:nvSpPr>
        <p:spPr bwMode="auto">
          <a:xfrm>
            <a:off x="3319463" y="1008063"/>
            <a:ext cx="2174875" cy="15176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13" name="Rectangle 225"/>
          <p:cNvSpPr>
            <a:spLocks noChangeArrowheads="1"/>
          </p:cNvSpPr>
          <p:nvPr/>
        </p:nvSpPr>
        <p:spPr bwMode="auto">
          <a:xfrm>
            <a:off x="5711825" y="3895725"/>
            <a:ext cx="1073150" cy="828675"/>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14" name="Rectangle 226"/>
          <p:cNvSpPr>
            <a:spLocks noChangeArrowheads="1"/>
          </p:cNvSpPr>
          <p:nvPr/>
        </p:nvSpPr>
        <p:spPr bwMode="auto">
          <a:xfrm>
            <a:off x="2298700" y="3886200"/>
            <a:ext cx="1073150" cy="828675"/>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15" name="Line 227"/>
          <p:cNvSpPr>
            <a:spLocks noChangeShapeType="1"/>
          </p:cNvSpPr>
          <p:nvPr/>
        </p:nvSpPr>
        <p:spPr bwMode="auto">
          <a:xfrm>
            <a:off x="2290763" y="3878263"/>
            <a:ext cx="6221412"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16" name="Line 228"/>
          <p:cNvSpPr>
            <a:spLocks noChangeShapeType="1"/>
          </p:cNvSpPr>
          <p:nvPr/>
        </p:nvSpPr>
        <p:spPr bwMode="auto">
          <a:xfrm>
            <a:off x="2554288" y="3800475"/>
            <a:ext cx="0" cy="77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17" name="Line 229"/>
          <p:cNvSpPr>
            <a:spLocks noChangeShapeType="1"/>
          </p:cNvSpPr>
          <p:nvPr/>
        </p:nvSpPr>
        <p:spPr bwMode="auto">
          <a:xfrm>
            <a:off x="281622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18" name="Line 230"/>
          <p:cNvSpPr>
            <a:spLocks noChangeShapeType="1"/>
          </p:cNvSpPr>
          <p:nvPr/>
        </p:nvSpPr>
        <p:spPr bwMode="auto">
          <a:xfrm>
            <a:off x="307975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19" name="Line 231"/>
          <p:cNvSpPr>
            <a:spLocks noChangeShapeType="1"/>
          </p:cNvSpPr>
          <p:nvPr/>
        </p:nvSpPr>
        <p:spPr bwMode="auto">
          <a:xfrm>
            <a:off x="334168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20" name="Line 232"/>
          <p:cNvSpPr>
            <a:spLocks noChangeShapeType="1"/>
          </p:cNvSpPr>
          <p:nvPr/>
        </p:nvSpPr>
        <p:spPr bwMode="auto">
          <a:xfrm>
            <a:off x="360521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21" name="Line 233"/>
          <p:cNvSpPr>
            <a:spLocks noChangeShapeType="1"/>
          </p:cNvSpPr>
          <p:nvPr/>
        </p:nvSpPr>
        <p:spPr bwMode="auto">
          <a:xfrm>
            <a:off x="38687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22" name="Line 234"/>
          <p:cNvSpPr>
            <a:spLocks noChangeShapeType="1"/>
          </p:cNvSpPr>
          <p:nvPr/>
        </p:nvSpPr>
        <p:spPr bwMode="auto">
          <a:xfrm>
            <a:off x="413067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23" name="Line 235"/>
          <p:cNvSpPr>
            <a:spLocks noChangeShapeType="1"/>
          </p:cNvSpPr>
          <p:nvPr/>
        </p:nvSpPr>
        <p:spPr bwMode="auto">
          <a:xfrm>
            <a:off x="439420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24" name="Line 236"/>
          <p:cNvSpPr>
            <a:spLocks noChangeShapeType="1"/>
          </p:cNvSpPr>
          <p:nvPr/>
        </p:nvSpPr>
        <p:spPr bwMode="auto">
          <a:xfrm>
            <a:off x="46561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25" name="Line 237"/>
          <p:cNvSpPr>
            <a:spLocks noChangeShapeType="1"/>
          </p:cNvSpPr>
          <p:nvPr/>
        </p:nvSpPr>
        <p:spPr bwMode="auto">
          <a:xfrm>
            <a:off x="491966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26" name="Line 238"/>
          <p:cNvSpPr>
            <a:spLocks noChangeShapeType="1"/>
          </p:cNvSpPr>
          <p:nvPr/>
        </p:nvSpPr>
        <p:spPr bwMode="auto">
          <a:xfrm>
            <a:off x="518318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27" name="Line 239"/>
          <p:cNvSpPr>
            <a:spLocks noChangeShapeType="1"/>
          </p:cNvSpPr>
          <p:nvPr/>
        </p:nvSpPr>
        <p:spPr bwMode="auto">
          <a:xfrm>
            <a:off x="544512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28" name="Line 240"/>
          <p:cNvSpPr>
            <a:spLocks noChangeShapeType="1"/>
          </p:cNvSpPr>
          <p:nvPr/>
        </p:nvSpPr>
        <p:spPr bwMode="auto">
          <a:xfrm>
            <a:off x="570865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29" name="Line 241"/>
          <p:cNvSpPr>
            <a:spLocks noChangeShapeType="1"/>
          </p:cNvSpPr>
          <p:nvPr/>
        </p:nvSpPr>
        <p:spPr bwMode="auto">
          <a:xfrm>
            <a:off x="5970588" y="3800475"/>
            <a:ext cx="0" cy="77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30" name="Line 242"/>
          <p:cNvSpPr>
            <a:spLocks noChangeShapeType="1"/>
          </p:cNvSpPr>
          <p:nvPr/>
        </p:nvSpPr>
        <p:spPr bwMode="auto">
          <a:xfrm>
            <a:off x="623411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31" name="Line 243"/>
          <p:cNvSpPr>
            <a:spLocks noChangeShapeType="1"/>
          </p:cNvSpPr>
          <p:nvPr/>
        </p:nvSpPr>
        <p:spPr bwMode="auto">
          <a:xfrm>
            <a:off x="64976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32" name="Line 244"/>
          <p:cNvSpPr>
            <a:spLocks noChangeShapeType="1"/>
          </p:cNvSpPr>
          <p:nvPr/>
        </p:nvSpPr>
        <p:spPr bwMode="auto">
          <a:xfrm>
            <a:off x="675957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33" name="Line 245"/>
          <p:cNvSpPr>
            <a:spLocks noChangeShapeType="1"/>
          </p:cNvSpPr>
          <p:nvPr/>
        </p:nvSpPr>
        <p:spPr bwMode="auto">
          <a:xfrm>
            <a:off x="702310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34" name="Line 246"/>
          <p:cNvSpPr>
            <a:spLocks noChangeShapeType="1"/>
          </p:cNvSpPr>
          <p:nvPr/>
        </p:nvSpPr>
        <p:spPr bwMode="auto">
          <a:xfrm>
            <a:off x="72850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35" name="Line 247"/>
          <p:cNvSpPr>
            <a:spLocks noChangeShapeType="1"/>
          </p:cNvSpPr>
          <p:nvPr/>
        </p:nvSpPr>
        <p:spPr bwMode="auto">
          <a:xfrm>
            <a:off x="754856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36" name="Line 248"/>
          <p:cNvSpPr>
            <a:spLocks noChangeShapeType="1"/>
          </p:cNvSpPr>
          <p:nvPr/>
        </p:nvSpPr>
        <p:spPr bwMode="auto">
          <a:xfrm>
            <a:off x="781208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37" name="Line 249"/>
          <p:cNvSpPr>
            <a:spLocks noChangeShapeType="1"/>
          </p:cNvSpPr>
          <p:nvPr/>
        </p:nvSpPr>
        <p:spPr bwMode="auto">
          <a:xfrm>
            <a:off x="807402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38" name="Line 250"/>
          <p:cNvSpPr>
            <a:spLocks noChangeShapeType="1"/>
          </p:cNvSpPr>
          <p:nvPr/>
        </p:nvSpPr>
        <p:spPr bwMode="auto">
          <a:xfrm>
            <a:off x="2290763" y="349250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39" name="Line 251"/>
          <p:cNvSpPr>
            <a:spLocks noChangeShapeType="1"/>
          </p:cNvSpPr>
          <p:nvPr/>
        </p:nvSpPr>
        <p:spPr bwMode="auto">
          <a:xfrm>
            <a:off x="2290763" y="310515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40" name="Line 252"/>
          <p:cNvSpPr>
            <a:spLocks noChangeShapeType="1"/>
          </p:cNvSpPr>
          <p:nvPr/>
        </p:nvSpPr>
        <p:spPr bwMode="auto">
          <a:xfrm>
            <a:off x="2290763" y="2719388"/>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41" name="Line 253"/>
          <p:cNvSpPr>
            <a:spLocks noChangeShapeType="1"/>
          </p:cNvSpPr>
          <p:nvPr/>
        </p:nvSpPr>
        <p:spPr bwMode="auto">
          <a:xfrm>
            <a:off x="2290763" y="233362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42" name="Line 254"/>
          <p:cNvSpPr>
            <a:spLocks noChangeShapeType="1"/>
          </p:cNvSpPr>
          <p:nvPr/>
        </p:nvSpPr>
        <p:spPr bwMode="auto">
          <a:xfrm>
            <a:off x="2290763" y="194786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43" name="Line 255"/>
          <p:cNvSpPr>
            <a:spLocks noChangeShapeType="1"/>
          </p:cNvSpPr>
          <p:nvPr/>
        </p:nvSpPr>
        <p:spPr bwMode="auto">
          <a:xfrm>
            <a:off x="2290763" y="156051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44" name="Text Box 256"/>
          <p:cNvSpPr txBox="1">
            <a:spLocks noChangeArrowheads="1"/>
          </p:cNvSpPr>
          <p:nvPr/>
        </p:nvSpPr>
        <p:spPr bwMode="auto">
          <a:xfrm>
            <a:off x="2641600" y="39004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a:t>
            </a:r>
          </a:p>
        </p:txBody>
      </p:sp>
      <p:sp>
        <p:nvSpPr>
          <p:cNvPr id="844845" name="Text Box 257"/>
          <p:cNvSpPr txBox="1">
            <a:spLocks noChangeArrowheads="1"/>
          </p:cNvSpPr>
          <p:nvPr/>
        </p:nvSpPr>
        <p:spPr bwMode="auto">
          <a:xfrm>
            <a:off x="3167063" y="3900488"/>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4</a:t>
            </a:r>
          </a:p>
        </p:txBody>
      </p:sp>
      <p:sp>
        <p:nvSpPr>
          <p:cNvPr id="844846" name="Text Box 258"/>
          <p:cNvSpPr txBox="1">
            <a:spLocks noChangeArrowheads="1"/>
          </p:cNvSpPr>
          <p:nvPr/>
        </p:nvSpPr>
        <p:spPr bwMode="auto">
          <a:xfrm>
            <a:off x="3692525" y="39004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6</a:t>
            </a:r>
          </a:p>
        </p:txBody>
      </p:sp>
      <p:sp>
        <p:nvSpPr>
          <p:cNvPr id="844847" name="Text Box 259"/>
          <p:cNvSpPr txBox="1">
            <a:spLocks noChangeArrowheads="1"/>
          </p:cNvSpPr>
          <p:nvPr/>
        </p:nvSpPr>
        <p:spPr bwMode="auto">
          <a:xfrm>
            <a:off x="4233863" y="39004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8</a:t>
            </a:r>
          </a:p>
        </p:txBody>
      </p:sp>
      <p:sp>
        <p:nvSpPr>
          <p:cNvPr id="844848" name="Text Box 260"/>
          <p:cNvSpPr txBox="1">
            <a:spLocks noChangeArrowheads="1"/>
          </p:cNvSpPr>
          <p:nvPr/>
        </p:nvSpPr>
        <p:spPr bwMode="auto">
          <a:xfrm>
            <a:off x="4672013"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10</a:t>
            </a:r>
          </a:p>
        </p:txBody>
      </p:sp>
      <p:sp>
        <p:nvSpPr>
          <p:cNvPr id="844849" name="Text Box 261"/>
          <p:cNvSpPr txBox="1">
            <a:spLocks noChangeArrowheads="1"/>
          </p:cNvSpPr>
          <p:nvPr/>
        </p:nvSpPr>
        <p:spPr bwMode="auto">
          <a:xfrm>
            <a:off x="5240338"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12</a:t>
            </a:r>
          </a:p>
        </p:txBody>
      </p:sp>
      <p:sp>
        <p:nvSpPr>
          <p:cNvPr id="844850" name="Text Box 262"/>
          <p:cNvSpPr txBox="1">
            <a:spLocks noChangeArrowheads="1"/>
          </p:cNvSpPr>
          <p:nvPr/>
        </p:nvSpPr>
        <p:spPr bwMode="auto">
          <a:xfrm>
            <a:off x="5737225"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14</a:t>
            </a:r>
          </a:p>
        </p:txBody>
      </p:sp>
      <p:sp>
        <p:nvSpPr>
          <p:cNvPr id="844851" name="Text Box 263"/>
          <p:cNvSpPr txBox="1">
            <a:spLocks noChangeArrowheads="1"/>
          </p:cNvSpPr>
          <p:nvPr/>
        </p:nvSpPr>
        <p:spPr bwMode="auto">
          <a:xfrm>
            <a:off x="6262688"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16</a:t>
            </a:r>
          </a:p>
        </p:txBody>
      </p:sp>
      <p:sp>
        <p:nvSpPr>
          <p:cNvPr id="844852" name="Text Box 264"/>
          <p:cNvSpPr txBox="1">
            <a:spLocks noChangeArrowheads="1"/>
          </p:cNvSpPr>
          <p:nvPr/>
        </p:nvSpPr>
        <p:spPr bwMode="auto">
          <a:xfrm>
            <a:off x="6818313"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18</a:t>
            </a:r>
          </a:p>
        </p:txBody>
      </p:sp>
      <p:sp>
        <p:nvSpPr>
          <p:cNvPr id="844853" name="Text Box 265"/>
          <p:cNvSpPr txBox="1">
            <a:spLocks noChangeArrowheads="1"/>
          </p:cNvSpPr>
          <p:nvPr/>
        </p:nvSpPr>
        <p:spPr bwMode="auto">
          <a:xfrm>
            <a:off x="7343775"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20</a:t>
            </a:r>
          </a:p>
        </p:txBody>
      </p:sp>
      <p:sp>
        <p:nvSpPr>
          <p:cNvPr id="844854" name="Text Box 266"/>
          <p:cNvSpPr txBox="1">
            <a:spLocks noChangeArrowheads="1"/>
          </p:cNvSpPr>
          <p:nvPr/>
        </p:nvSpPr>
        <p:spPr bwMode="auto">
          <a:xfrm>
            <a:off x="2159000" y="39004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0</a:t>
            </a:r>
          </a:p>
        </p:txBody>
      </p:sp>
      <p:sp>
        <p:nvSpPr>
          <p:cNvPr id="844855" name="Text Box 267"/>
          <p:cNvSpPr txBox="1">
            <a:spLocks noChangeArrowheads="1"/>
          </p:cNvSpPr>
          <p:nvPr/>
        </p:nvSpPr>
        <p:spPr bwMode="auto">
          <a:xfrm>
            <a:off x="1984375" y="36687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0</a:t>
            </a:r>
          </a:p>
        </p:txBody>
      </p:sp>
      <p:sp>
        <p:nvSpPr>
          <p:cNvPr id="844856" name="Text Box 268"/>
          <p:cNvSpPr txBox="1">
            <a:spLocks noChangeArrowheads="1"/>
          </p:cNvSpPr>
          <p:nvPr/>
        </p:nvSpPr>
        <p:spPr bwMode="auto">
          <a:xfrm>
            <a:off x="1984375" y="32829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4</a:t>
            </a:r>
          </a:p>
        </p:txBody>
      </p:sp>
      <p:sp>
        <p:nvSpPr>
          <p:cNvPr id="844857" name="Text Box 269"/>
          <p:cNvSpPr txBox="1">
            <a:spLocks noChangeArrowheads="1"/>
          </p:cNvSpPr>
          <p:nvPr/>
        </p:nvSpPr>
        <p:spPr bwMode="auto">
          <a:xfrm>
            <a:off x="1984375" y="29098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8</a:t>
            </a:r>
          </a:p>
        </p:txBody>
      </p:sp>
      <p:sp>
        <p:nvSpPr>
          <p:cNvPr id="844858" name="Text Box 270"/>
          <p:cNvSpPr txBox="1">
            <a:spLocks noChangeArrowheads="1"/>
          </p:cNvSpPr>
          <p:nvPr/>
        </p:nvSpPr>
        <p:spPr bwMode="auto">
          <a:xfrm>
            <a:off x="1852613" y="253682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12</a:t>
            </a:r>
          </a:p>
        </p:txBody>
      </p:sp>
      <p:sp>
        <p:nvSpPr>
          <p:cNvPr id="844859" name="Text Box 271"/>
          <p:cNvSpPr txBox="1">
            <a:spLocks noChangeArrowheads="1"/>
          </p:cNvSpPr>
          <p:nvPr/>
        </p:nvSpPr>
        <p:spPr bwMode="auto">
          <a:xfrm>
            <a:off x="1852613" y="177641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20</a:t>
            </a:r>
          </a:p>
        </p:txBody>
      </p:sp>
      <p:sp>
        <p:nvSpPr>
          <p:cNvPr id="844860" name="Text Box 272"/>
          <p:cNvSpPr txBox="1">
            <a:spLocks noChangeArrowheads="1"/>
          </p:cNvSpPr>
          <p:nvPr/>
        </p:nvSpPr>
        <p:spPr bwMode="auto">
          <a:xfrm>
            <a:off x="1852613" y="139065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24</a:t>
            </a:r>
          </a:p>
        </p:txBody>
      </p:sp>
      <p:sp>
        <p:nvSpPr>
          <p:cNvPr id="844861" name="Oval 273"/>
          <p:cNvSpPr>
            <a:spLocks noChangeArrowheads="1"/>
          </p:cNvSpPr>
          <p:nvPr/>
        </p:nvSpPr>
        <p:spPr bwMode="auto">
          <a:xfrm>
            <a:off x="3024188" y="3067050"/>
            <a:ext cx="103187"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62" name="Oval 274"/>
          <p:cNvSpPr>
            <a:spLocks noChangeArrowheads="1"/>
          </p:cNvSpPr>
          <p:nvPr/>
        </p:nvSpPr>
        <p:spPr bwMode="auto">
          <a:xfrm>
            <a:off x="2762250" y="345281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63" name="Oval 275"/>
          <p:cNvSpPr>
            <a:spLocks noChangeArrowheads="1"/>
          </p:cNvSpPr>
          <p:nvPr/>
        </p:nvSpPr>
        <p:spPr bwMode="auto">
          <a:xfrm>
            <a:off x="2247900" y="3703638"/>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64" name="Oval 276"/>
          <p:cNvSpPr>
            <a:spLocks noChangeArrowheads="1"/>
          </p:cNvSpPr>
          <p:nvPr/>
        </p:nvSpPr>
        <p:spPr bwMode="auto">
          <a:xfrm>
            <a:off x="2487613" y="3636963"/>
            <a:ext cx="103187"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65" name="Oval 277"/>
          <p:cNvSpPr>
            <a:spLocks noChangeArrowheads="1"/>
          </p:cNvSpPr>
          <p:nvPr/>
        </p:nvSpPr>
        <p:spPr bwMode="auto">
          <a:xfrm>
            <a:off x="3287713" y="22907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66" name="Oval 278"/>
          <p:cNvSpPr>
            <a:spLocks noChangeArrowheads="1"/>
          </p:cNvSpPr>
          <p:nvPr/>
        </p:nvSpPr>
        <p:spPr bwMode="auto">
          <a:xfrm>
            <a:off x="3551238" y="2189163"/>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67" name="Oval 279"/>
          <p:cNvSpPr>
            <a:spLocks noChangeArrowheads="1"/>
          </p:cNvSpPr>
          <p:nvPr/>
        </p:nvSpPr>
        <p:spPr bwMode="auto">
          <a:xfrm>
            <a:off x="3813175" y="2097088"/>
            <a:ext cx="103188"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68" name="Oval 280"/>
          <p:cNvSpPr>
            <a:spLocks noChangeArrowheads="1"/>
          </p:cNvSpPr>
          <p:nvPr/>
        </p:nvSpPr>
        <p:spPr bwMode="auto">
          <a:xfrm>
            <a:off x="4344988" y="190341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69" name="Oval 281"/>
          <p:cNvSpPr>
            <a:spLocks noChangeArrowheads="1"/>
          </p:cNvSpPr>
          <p:nvPr/>
        </p:nvSpPr>
        <p:spPr bwMode="auto">
          <a:xfrm>
            <a:off x="4076700" y="2000250"/>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70" name="Oval 282"/>
          <p:cNvSpPr>
            <a:spLocks noChangeArrowheads="1"/>
          </p:cNvSpPr>
          <p:nvPr/>
        </p:nvSpPr>
        <p:spPr bwMode="auto">
          <a:xfrm>
            <a:off x="4606925" y="1806575"/>
            <a:ext cx="103188"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71" name="Oval 283"/>
          <p:cNvSpPr>
            <a:spLocks noChangeArrowheads="1"/>
          </p:cNvSpPr>
          <p:nvPr/>
        </p:nvSpPr>
        <p:spPr bwMode="auto">
          <a:xfrm>
            <a:off x="4865688" y="1716088"/>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72" name="Oval 284"/>
          <p:cNvSpPr>
            <a:spLocks noChangeArrowheads="1"/>
          </p:cNvSpPr>
          <p:nvPr/>
        </p:nvSpPr>
        <p:spPr bwMode="auto">
          <a:xfrm>
            <a:off x="5384800" y="1508125"/>
            <a:ext cx="103188"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73" name="Oval 285"/>
          <p:cNvSpPr>
            <a:spLocks noChangeArrowheads="1"/>
          </p:cNvSpPr>
          <p:nvPr/>
        </p:nvSpPr>
        <p:spPr bwMode="auto">
          <a:xfrm>
            <a:off x="5127625" y="1604963"/>
            <a:ext cx="103188"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74" name="Oval 286"/>
          <p:cNvSpPr>
            <a:spLocks noChangeArrowheads="1"/>
          </p:cNvSpPr>
          <p:nvPr/>
        </p:nvSpPr>
        <p:spPr bwMode="auto">
          <a:xfrm>
            <a:off x="6716713" y="2671763"/>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75" name="Oval 287"/>
          <p:cNvSpPr>
            <a:spLocks noChangeArrowheads="1"/>
          </p:cNvSpPr>
          <p:nvPr/>
        </p:nvSpPr>
        <p:spPr bwMode="auto">
          <a:xfrm>
            <a:off x="5916613" y="3627438"/>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76" name="Oval 288"/>
          <p:cNvSpPr>
            <a:spLocks noChangeArrowheads="1"/>
          </p:cNvSpPr>
          <p:nvPr/>
        </p:nvSpPr>
        <p:spPr bwMode="auto">
          <a:xfrm>
            <a:off x="6184900" y="3438525"/>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77" name="Oval 289"/>
          <p:cNvSpPr>
            <a:spLocks noChangeArrowheads="1"/>
          </p:cNvSpPr>
          <p:nvPr/>
        </p:nvSpPr>
        <p:spPr bwMode="auto">
          <a:xfrm>
            <a:off x="5648325" y="3703638"/>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78" name="Oval 290"/>
          <p:cNvSpPr>
            <a:spLocks noChangeArrowheads="1"/>
          </p:cNvSpPr>
          <p:nvPr/>
        </p:nvSpPr>
        <p:spPr bwMode="auto">
          <a:xfrm>
            <a:off x="6437313" y="3057525"/>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79" name="Oval 291"/>
          <p:cNvSpPr>
            <a:spLocks noChangeArrowheads="1"/>
          </p:cNvSpPr>
          <p:nvPr/>
        </p:nvSpPr>
        <p:spPr bwMode="auto">
          <a:xfrm>
            <a:off x="6973888" y="25701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80" name="Oval 292"/>
          <p:cNvSpPr>
            <a:spLocks noChangeArrowheads="1"/>
          </p:cNvSpPr>
          <p:nvPr/>
        </p:nvSpPr>
        <p:spPr bwMode="auto">
          <a:xfrm>
            <a:off x="7756525" y="2279650"/>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81" name="Oval 293"/>
          <p:cNvSpPr>
            <a:spLocks noChangeArrowheads="1"/>
          </p:cNvSpPr>
          <p:nvPr/>
        </p:nvSpPr>
        <p:spPr bwMode="auto">
          <a:xfrm>
            <a:off x="7231063" y="24685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82" name="Oval 294"/>
          <p:cNvSpPr>
            <a:spLocks noChangeArrowheads="1"/>
          </p:cNvSpPr>
          <p:nvPr/>
        </p:nvSpPr>
        <p:spPr bwMode="auto">
          <a:xfrm>
            <a:off x="7493000" y="2376488"/>
            <a:ext cx="103188"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83" name="Text Box 296"/>
          <p:cNvSpPr txBox="1">
            <a:spLocks noChangeArrowheads="1"/>
          </p:cNvSpPr>
          <p:nvPr/>
        </p:nvSpPr>
        <p:spPr bwMode="auto">
          <a:xfrm>
            <a:off x="1203325" y="890588"/>
            <a:ext cx="1695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拥塞窗口 </a:t>
            </a: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cwnd</a:t>
            </a:r>
          </a:p>
        </p:txBody>
      </p:sp>
      <p:sp>
        <p:nvSpPr>
          <p:cNvPr id="844884" name="Text Box 297"/>
          <p:cNvSpPr txBox="1">
            <a:spLocks noChangeArrowheads="1"/>
          </p:cNvSpPr>
          <p:nvPr/>
        </p:nvSpPr>
        <p:spPr bwMode="auto">
          <a:xfrm>
            <a:off x="179388" y="2482850"/>
            <a:ext cx="186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新的 </a:t>
            </a: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ssthresh </a:t>
            </a: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值</a:t>
            </a:r>
          </a:p>
        </p:txBody>
      </p:sp>
      <p:sp>
        <p:nvSpPr>
          <p:cNvPr id="844885" name="Text Box 298"/>
          <p:cNvSpPr txBox="1">
            <a:spLocks noChangeArrowheads="1"/>
          </p:cNvSpPr>
          <p:nvPr/>
        </p:nvSpPr>
        <p:spPr bwMode="auto">
          <a:xfrm>
            <a:off x="5708650" y="102235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网络拥塞</a:t>
            </a:r>
          </a:p>
        </p:txBody>
      </p:sp>
      <p:sp>
        <p:nvSpPr>
          <p:cNvPr id="844886" name="Line 299"/>
          <p:cNvSpPr>
            <a:spLocks noChangeShapeType="1"/>
          </p:cNvSpPr>
          <p:nvPr/>
        </p:nvSpPr>
        <p:spPr bwMode="auto">
          <a:xfrm flipH="1">
            <a:off x="5445125" y="1268413"/>
            <a:ext cx="346075" cy="29210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87" name="Text Box 300"/>
          <p:cNvSpPr txBox="1">
            <a:spLocks noChangeArrowheads="1"/>
          </p:cNvSpPr>
          <p:nvPr/>
        </p:nvSpPr>
        <p:spPr bwMode="auto">
          <a:xfrm>
            <a:off x="3517900" y="3233738"/>
            <a:ext cx="155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指数规律增长</a:t>
            </a:r>
          </a:p>
        </p:txBody>
      </p:sp>
      <p:sp>
        <p:nvSpPr>
          <p:cNvPr id="844888" name="Line 301"/>
          <p:cNvSpPr>
            <a:spLocks noChangeShapeType="1"/>
          </p:cNvSpPr>
          <p:nvPr/>
        </p:nvSpPr>
        <p:spPr bwMode="auto">
          <a:xfrm flipH="1" flipV="1">
            <a:off x="2905125" y="3336925"/>
            <a:ext cx="700088" cy="77788"/>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89" name="Rectangle 302"/>
          <p:cNvSpPr>
            <a:spLocks noChangeArrowheads="1"/>
          </p:cNvSpPr>
          <p:nvPr/>
        </p:nvSpPr>
        <p:spPr bwMode="auto">
          <a:xfrm>
            <a:off x="2378075" y="1484313"/>
            <a:ext cx="219075" cy="2058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90" name="Line 303"/>
          <p:cNvSpPr>
            <a:spLocks noChangeShapeType="1"/>
          </p:cNvSpPr>
          <p:nvPr/>
        </p:nvSpPr>
        <p:spPr bwMode="auto">
          <a:xfrm>
            <a:off x="2378075" y="2333625"/>
            <a:ext cx="963613"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91" name="Rectangle 304"/>
          <p:cNvSpPr>
            <a:spLocks noChangeArrowheads="1"/>
          </p:cNvSpPr>
          <p:nvPr/>
        </p:nvSpPr>
        <p:spPr bwMode="auto">
          <a:xfrm>
            <a:off x="2728913" y="3646488"/>
            <a:ext cx="2803525" cy="153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92" name="Rectangle 305"/>
          <p:cNvSpPr>
            <a:spLocks noChangeArrowheads="1"/>
          </p:cNvSpPr>
          <p:nvPr/>
        </p:nvSpPr>
        <p:spPr bwMode="auto">
          <a:xfrm>
            <a:off x="6146800" y="3646488"/>
            <a:ext cx="2014538" cy="153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93" name="Text Box 306"/>
          <p:cNvSpPr txBox="1">
            <a:spLocks noChangeArrowheads="1"/>
          </p:cNvSpPr>
          <p:nvPr/>
        </p:nvSpPr>
        <p:spPr bwMode="auto">
          <a:xfrm>
            <a:off x="20638" y="2141538"/>
            <a:ext cx="202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ssthresh </a:t>
            </a: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的初始值</a:t>
            </a:r>
          </a:p>
        </p:txBody>
      </p:sp>
      <p:sp>
        <p:nvSpPr>
          <p:cNvPr id="844894" name="Text Box 309"/>
          <p:cNvSpPr txBox="1">
            <a:spLocks noChangeArrowheads="1"/>
          </p:cNvSpPr>
          <p:nvPr/>
        </p:nvSpPr>
        <p:spPr bwMode="auto">
          <a:xfrm>
            <a:off x="2403475" y="4259263"/>
            <a:ext cx="985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44895" name="Text Box 310"/>
          <p:cNvSpPr txBox="1">
            <a:spLocks noChangeArrowheads="1"/>
          </p:cNvSpPr>
          <p:nvPr/>
        </p:nvSpPr>
        <p:spPr bwMode="auto">
          <a:xfrm>
            <a:off x="5799138" y="4283075"/>
            <a:ext cx="985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44896" name="Text Box 311"/>
          <p:cNvSpPr txBox="1">
            <a:spLocks noChangeArrowheads="1"/>
          </p:cNvSpPr>
          <p:nvPr/>
        </p:nvSpPr>
        <p:spPr bwMode="auto">
          <a:xfrm>
            <a:off x="3705225" y="974725"/>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拥塞避免</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“加法增大”</a:t>
            </a:r>
          </a:p>
        </p:txBody>
      </p:sp>
      <p:sp>
        <p:nvSpPr>
          <p:cNvPr id="844897" name="Text Box 312"/>
          <p:cNvSpPr txBox="1">
            <a:spLocks noChangeArrowheads="1"/>
          </p:cNvSpPr>
          <p:nvPr/>
        </p:nvSpPr>
        <p:spPr bwMode="auto">
          <a:xfrm>
            <a:off x="6867525" y="1381125"/>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拥塞避免</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“加法增大”</a:t>
            </a:r>
          </a:p>
        </p:txBody>
      </p:sp>
      <p:sp>
        <p:nvSpPr>
          <p:cNvPr id="844898" name="Line 313"/>
          <p:cNvSpPr>
            <a:spLocks noChangeShapeType="1"/>
          </p:cNvSpPr>
          <p:nvPr/>
        </p:nvSpPr>
        <p:spPr bwMode="auto">
          <a:xfrm rot="10800000">
            <a:off x="2378075" y="2719388"/>
            <a:ext cx="4645025"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899" name="Line 314"/>
          <p:cNvSpPr>
            <a:spLocks noChangeShapeType="1"/>
          </p:cNvSpPr>
          <p:nvPr/>
        </p:nvSpPr>
        <p:spPr bwMode="auto">
          <a:xfrm flipV="1">
            <a:off x="2378075" y="1558925"/>
            <a:ext cx="4194175" cy="1588"/>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900" name="Freeform 315"/>
          <p:cNvSpPr>
            <a:spLocks/>
          </p:cNvSpPr>
          <p:nvPr/>
        </p:nvSpPr>
        <p:spPr bwMode="auto">
          <a:xfrm>
            <a:off x="2203450" y="1560513"/>
            <a:ext cx="5772150" cy="2205037"/>
          </a:xfrm>
          <a:custGeom>
            <a:avLst/>
            <a:gdLst>
              <a:gd name="T0" fmla="*/ 3162 w 3162"/>
              <a:gd name="T1" fmla="*/ 438 h 1370"/>
              <a:gd name="T2" fmla="*/ 2496 w 3162"/>
              <a:gd name="T3" fmla="*/ 720 h 1370"/>
              <a:gd name="T4" fmla="*/ 2352 w 3162"/>
              <a:gd name="T5" fmla="*/ 954 h 1370"/>
              <a:gd name="T6" fmla="*/ 2205 w 3162"/>
              <a:gd name="T7" fmla="*/ 1200 h 1370"/>
              <a:gd name="T8" fmla="*/ 2061 w 3162"/>
              <a:gd name="T9" fmla="*/ 1320 h 1370"/>
              <a:gd name="T10" fmla="*/ 1917 w 3162"/>
              <a:gd name="T11" fmla="*/ 1368 h 1370"/>
              <a:gd name="T12" fmla="*/ 1866 w 3162"/>
              <a:gd name="T13" fmla="*/ 936 h 1370"/>
              <a:gd name="T14" fmla="*/ 1773 w 3162"/>
              <a:gd name="T15" fmla="*/ 0 h 1370"/>
              <a:gd name="T16" fmla="*/ 618 w 3162"/>
              <a:gd name="T17" fmla="*/ 487 h 1370"/>
              <a:gd name="T18" fmla="*/ 480 w 3162"/>
              <a:gd name="T19" fmla="*/ 961 h 1370"/>
              <a:gd name="T20" fmla="*/ 331 w 3162"/>
              <a:gd name="T21" fmla="*/ 1201 h 1370"/>
              <a:gd name="T22" fmla="*/ 187 w 3162"/>
              <a:gd name="T23" fmla="*/ 1321 h 1370"/>
              <a:gd name="T24" fmla="*/ 55 w 3162"/>
              <a:gd name="T25" fmla="*/ 1369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4901" name="Text Box 295"/>
          <p:cNvSpPr txBox="1">
            <a:spLocks noChangeArrowheads="1"/>
          </p:cNvSpPr>
          <p:nvPr/>
        </p:nvSpPr>
        <p:spPr bwMode="auto">
          <a:xfrm>
            <a:off x="8027988" y="34925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传输轮次</a:t>
            </a:r>
          </a:p>
        </p:txBody>
      </p:sp>
    </p:spTree>
    <p:extLst>
      <p:ext uri="{BB962C8B-B14F-4D97-AF65-F5344CB8AC3E}">
        <p14:creationId xmlns:p14="http://schemas.microsoft.com/office/powerpoint/2010/main" val="3055011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531673"/>
                                        </p:tgtEl>
                                        <p:attrNameLst>
                                          <p:attrName>style.visibility</p:attrName>
                                        </p:attrNameLst>
                                      </p:cBhvr>
                                      <p:to>
                                        <p:strVal val="visible"/>
                                      </p:to>
                                    </p:set>
                                    <p:animEffect transition="in" filter="wipe(left)">
                                      <p:cBhvr>
                                        <p:cTn id="7" dur="1000"/>
                                        <p:tgtEl>
                                          <p:spTgt spid="531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673" grpId="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ChangeArrowheads="1"/>
          </p:cNvSpPr>
          <p:nvPr>
            <p:ph type="title"/>
          </p:nvPr>
        </p:nvSpPr>
        <p:spPr>
          <a:xfrm>
            <a:off x="811213" y="188913"/>
            <a:ext cx="7793037" cy="623887"/>
          </a:xfrm>
        </p:spPr>
        <p:txBody>
          <a:bodyPr/>
          <a:lstStyle/>
          <a:p>
            <a:pPr algn="ctr" eaLnBrk="1" hangingPunct="1"/>
            <a:r>
              <a:rPr lang="zh-CN" altLang="en-US" sz="3200"/>
              <a:t>慢开始和拥塞避免算法的实现举例 </a:t>
            </a:r>
          </a:p>
        </p:txBody>
      </p:sp>
      <p:sp>
        <p:nvSpPr>
          <p:cNvPr id="532596" name="Line 116"/>
          <p:cNvSpPr>
            <a:spLocks noChangeShapeType="1"/>
          </p:cNvSpPr>
          <p:nvPr/>
        </p:nvSpPr>
        <p:spPr bwMode="auto">
          <a:xfrm>
            <a:off x="1835150" y="3213100"/>
            <a:ext cx="647700" cy="4318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29" name="Text Box 4"/>
          <p:cNvSpPr txBox="1">
            <a:spLocks noChangeArrowheads="1"/>
          </p:cNvSpPr>
          <p:nvPr/>
        </p:nvSpPr>
        <p:spPr bwMode="auto">
          <a:xfrm>
            <a:off x="323850" y="4997450"/>
            <a:ext cx="86471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发送端每收到一个确认 ，就把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cwnd </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加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1</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。于是发送端可以接着发送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M</a:t>
            </a:r>
            <a:r>
              <a:rPr kumimoji="0" lang="en-US" altLang="zh-CN" sz="1800" b="0" i="0" u="none" strike="noStrike" kern="1200" cap="none" spc="0" normalizeH="0" baseline="-25000" noProof="0" dirty="0">
                <a:ln>
                  <a:noFill/>
                </a:ln>
                <a:solidFill>
                  <a:srgbClr val="333399"/>
                </a:solidFill>
                <a:effectLst/>
                <a:uLnTx/>
                <a:uFillTx/>
                <a:latin typeface="Arial" pitchFamily="34" charset="0"/>
                <a:ea typeface="黑体" pitchFamily="49" charset="-122"/>
                <a:cs typeface="+mn-cs"/>
              </a:rPr>
              <a:t>1 </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和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M</a:t>
            </a:r>
            <a:r>
              <a:rPr kumimoji="0" lang="en-US" altLang="zh-CN" sz="1800" b="0" i="0" u="none" strike="noStrike" kern="1200" cap="none" spc="0" normalizeH="0" baseline="-25000" noProof="0" dirty="0">
                <a:ln>
                  <a:noFill/>
                </a:ln>
                <a:solidFill>
                  <a:srgbClr val="333399"/>
                </a:solidFill>
                <a:effectLst/>
                <a:uLnTx/>
                <a:uFillTx/>
                <a:latin typeface="Arial" pitchFamily="34" charset="0"/>
                <a:ea typeface="黑体" pitchFamily="49" charset="-122"/>
                <a:cs typeface="+mn-cs"/>
              </a:rPr>
              <a:t>2 </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两个报文段。 </a:t>
            </a:r>
          </a:p>
        </p:txBody>
      </p:sp>
      <p:sp>
        <p:nvSpPr>
          <p:cNvPr id="845830" name="Line 117"/>
          <p:cNvSpPr>
            <a:spLocks noChangeShapeType="1"/>
          </p:cNvSpPr>
          <p:nvPr/>
        </p:nvSpPr>
        <p:spPr bwMode="auto">
          <a:xfrm>
            <a:off x="2290763" y="1174750"/>
            <a:ext cx="0" cy="2703513"/>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31" name="Text Box 118"/>
          <p:cNvSpPr txBox="1">
            <a:spLocks noChangeArrowheads="1"/>
          </p:cNvSpPr>
          <p:nvPr/>
        </p:nvSpPr>
        <p:spPr bwMode="auto">
          <a:xfrm>
            <a:off x="7854950"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22</a:t>
            </a:r>
          </a:p>
        </p:txBody>
      </p:sp>
      <p:sp>
        <p:nvSpPr>
          <p:cNvPr id="845832" name="Text Box 119"/>
          <p:cNvSpPr txBox="1">
            <a:spLocks noChangeArrowheads="1"/>
          </p:cNvSpPr>
          <p:nvPr/>
        </p:nvSpPr>
        <p:spPr bwMode="auto">
          <a:xfrm>
            <a:off x="1852613" y="21621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16</a:t>
            </a:r>
          </a:p>
        </p:txBody>
      </p:sp>
      <p:sp>
        <p:nvSpPr>
          <p:cNvPr id="845833" name="Line 120"/>
          <p:cNvSpPr>
            <a:spLocks noChangeShapeType="1"/>
          </p:cNvSpPr>
          <p:nvPr/>
        </p:nvSpPr>
        <p:spPr bwMode="auto">
          <a:xfrm>
            <a:off x="6157913" y="1570038"/>
            <a:ext cx="0" cy="1158875"/>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34" name="Text Box 121"/>
          <p:cNvSpPr txBox="1">
            <a:spLocks noChangeArrowheads="1"/>
          </p:cNvSpPr>
          <p:nvPr/>
        </p:nvSpPr>
        <p:spPr bwMode="auto">
          <a:xfrm>
            <a:off x="5441950" y="1917700"/>
            <a:ext cx="13779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a:t>
            </a: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乘法减小”</a:t>
            </a:r>
          </a:p>
        </p:txBody>
      </p:sp>
      <p:sp>
        <p:nvSpPr>
          <p:cNvPr id="845835" name="Rectangle 122"/>
          <p:cNvSpPr>
            <a:spLocks noChangeArrowheads="1"/>
          </p:cNvSpPr>
          <p:nvPr/>
        </p:nvSpPr>
        <p:spPr bwMode="auto">
          <a:xfrm>
            <a:off x="6750050" y="1290638"/>
            <a:ext cx="1558925" cy="1519237"/>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36" name="Rectangle 123"/>
          <p:cNvSpPr>
            <a:spLocks noChangeArrowheads="1"/>
          </p:cNvSpPr>
          <p:nvPr/>
        </p:nvSpPr>
        <p:spPr bwMode="auto">
          <a:xfrm>
            <a:off x="3319463" y="1008063"/>
            <a:ext cx="2174875" cy="15176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37" name="Rectangle 124"/>
          <p:cNvSpPr>
            <a:spLocks noChangeArrowheads="1"/>
          </p:cNvSpPr>
          <p:nvPr/>
        </p:nvSpPr>
        <p:spPr bwMode="auto">
          <a:xfrm>
            <a:off x="5711825" y="3895725"/>
            <a:ext cx="1073150" cy="828675"/>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38" name="Rectangle 125"/>
          <p:cNvSpPr>
            <a:spLocks noChangeArrowheads="1"/>
          </p:cNvSpPr>
          <p:nvPr/>
        </p:nvSpPr>
        <p:spPr bwMode="auto">
          <a:xfrm>
            <a:off x="2298700" y="3886200"/>
            <a:ext cx="1073150" cy="828675"/>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39" name="Line 126"/>
          <p:cNvSpPr>
            <a:spLocks noChangeShapeType="1"/>
          </p:cNvSpPr>
          <p:nvPr/>
        </p:nvSpPr>
        <p:spPr bwMode="auto">
          <a:xfrm>
            <a:off x="2290763" y="3878263"/>
            <a:ext cx="6221412"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40" name="Line 127"/>
          <p:cNvSpPr>
            <a:spLocks noChangeShapeType="1"/>
          </p:cNvSpPr>
          <p:nvPr/>
        </p:nvSpPr>
        <p:spPr bwMode="auto">
          <a:xfrm>
            <a:off x="2554288" y="3800475"/>
            <a:ext cx="0" cy="77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41" name="Line 128"/>
          <p:cNvSpPr>
            <a:spLocks noChangeShapeType="1"/>
          </p:cNvSpPr>
          <p:nvPr/>
        </p:nvSpPr>
        <p:spPr bwMode="auto">
          <a:xfrm>
            <a:off x="281622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42" name="Line 129"/>
          <p:cNvSpPr>
            <a:spLocks noChangeShapeType="1"/>
          </p:cNvSpPr>
          <p:nvPr/>
        </p:nvSpPr>
        <p:spPr bwMode="auto">
          <a:xfrm>
            <a:off x="307975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43" name="Line 130"/>
          <p:cNvSpPr>
            <a:spLocks noChangeShapeType="1"/>
          </p:cNvSpPr>
          <p:nvPr/>
        </p:nvSpPr>
        <p:spPr bwMode="auto">
          <a:xfrm>
            <a:off x="334168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44" name="Line 131"/>
          <p:cNvSpPr>
            <a:spLocks noChangeShapeType="1"/>
          </p:cNvSpPr>
          <p:nvPr/>
        </p:nvSpPr>
        <p:spPr bwMode="auto">
          <a:xfrm>
            <a:off x="360521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45" name="Line 132"/>
          <p:cNvSpPr>
            <a:spLocks noChangeShapeType="1"/>
          </p:cNvSpPr>
          <p:nvPr/>
        </p:nvSpPr>
        <p:spPr bwMode="auto">
          <a:xfrm>
            <a:off x="38687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46" name="Line 133"/>
          <p:cNvSpPr>
            <a:spLocks noChangeShapeType="1"/>
          </p:cNvSpPr>
          <p:nvPr/>
        </p:nvSpPr>
        <p:spPr bwMode="auto">
          <a:xfrm>
            <a:off x="413067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47" name="Line 134"/>
          <p:cNvSpPr>
            <a:spLocks noChangeShapeType="1"/>
          </p:cNvSpPr>
          <p:nvPr/>
        </p:nvSpPr>
        <p:spPr bwMode="auto">
          <a:xfrm>
            <a:off x="439420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48" name="Line 135"/>
          <p:cNvSpPr>
            <a:spLocks noChangeShapeType="1"/>
          </p:cNvSpPr>
          <p:nvPr/>
        </p:nvSpPr>
        <p:spPr bwMode="auto">
          <a:xfrm>
            <a:off x="46561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49" name="Line 136"/>
          <p:cNvSpPr>
            <a:spLocks noChangeShapeType="1"/>
          </p:cNvSpPr>
          <p:nvPr/>
        </p:nvSpPr>
        <p:spPr bwMode="auto">
          <a:xfrm>
            <a:off x="491966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50" name="Line 137"/>
          <p:cNvSpPr>
            <a:spLocks noChangeShapeType="1"/>
          </p:cNvSpPr>
          <p:nvPr/>
        </p:nvSpPr>
        <p:spPr bwMode="auto">
          <a:xfrm>
            <a:off x="518318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51" name="Line 138"/>
          <p:cNvSpPr>
            <a:spLocks noChangeShapeType="1"/>
          </p:cNvSpPr>
          <p:nvPr/>
        </p:nvSpPr>
        <p:spPr bwMode="auto">
          <a:xfrm>
            <a:off x="544512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52" name="Line 139"/>
          <p:cNvSpPr>
            <a:spLocks noChangeShapeType="1"/>
          </p:cNvSpPr>
          <p:nvPr/>
        </p:nvSpPr>
        <p:spPr bwMode="auto">
          <a:xfrm>
            <a:off x="570865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53" name="Line 140"/>
          <p:cNvSpPr>
            <a:spLocks noChangeShapeType="1"/>
          </p:cNvSpPr>
          <p:nvPr/>
        </p:nvSpPr>
        <p:spPr bwMode="auto">
          <a:xfrm>
            <a:off x="5970588" y="3800475"/>
            <a:ext cx="0" cy="77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54" name="Line 141"/>
          <p:cNvSpPr>
            <a:spLocks noChangeShapeType="1"/>
          </p:cNvSpPr>
          <p:nvPr/>
        </p:nvSpPr>
        <p:spPr bwMode="auto">
          <a:xfrm>
            <a:off x="623411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55" name="Line 142"/>
          <p:cNvSpPr>
            <a:spLocks noChangeShapeType="1"/>
          </p:cNvSpPr>
          <p:nvPr/>
        </p:nvSpPr>
        <p:spPr bwMode="auto">
          <a:xfrm>
            <a:off x="64976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56" name="Line 143"/>
          <p:cNvSpPr>
            <a:spLocks noChangeShapeType="1"/>
          </p:cNvSpPr>
          <p:nvPr/>
        </p:nvSpPr>
        <p:spPr bwMode="auto">
          <a:xfrm>
            <a:off x="675957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57" name="Line 144"/>
          <p:cNvSpPr>
            <a:spLocks noChangeShapeType="1"/>
          </p:cNvSpPr>
          <p:nvPr/>
        </p:nvSpPr>
        <p:spPr bwMode="auto">
          <a:xfrm>
            <a:off x="702310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58" name="Line 145"/>
          <p:cNvSpPr>
            <a:spLocks noChangeShapeType="1"/>
          </p:cNvSpPr>
          <p:nvPr/>
        </p:nvSpPr>
        <p:spPr bwMode="auto">
          <a:xfrm>
            <a:off x="72850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59" name="Line 146"/>
          <p:cNvSpPr>
            <a:spLocks noChangeShapeType="1"/>
          </p:cNvSpPr>
          <p:nvPr/>
        </p:nvSpPr>
        <p:spPr bwMode="auto">
          <a:xfrm>
            <a:off x="754856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60" name="Line 147"/>
          <p:cNvSpPr>
            <a:spLocks noChangeShapeType="1"/>
          </p:cNvSpPr>
          <p:nvPr/>
        </p:nvSpPr>
        <p:spPr bwMode="auto">
          <a:xfrm>
            <a:off x="781208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61" name="Line 148"/>
          <p:cNvSpPr>
            <a:spLocks noChangeShapeType="1"/>
          </p:cNvSpPr>
          <p:nvPr/>
        </p:nvSpPr>
        <p:spPr bwMode="auto">
          <a:xfrm>
            <a:off x="807402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62" name="Line 149"/>
          <p:cNvSpPr>
            <a:spLocks noChangeShapeType="1"/>
          </p:cNvSpPr>
          <p:nvPr/>
        </p:nvSpPr>
        <p:spPr bwMode="auto">
          <a:xfrm>
            <a:off x="2290763" y="349250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63" name="Line 150"/>
          <p:cNvSpPr>
            <a:spLocks noChangeShapeType="1"/>
          </p:cNvSpPr>
          <p:nvPr/>
        </p:nvSpPr>
        <p:spPr bwMode="auto">
          <a:xfrm>
            <a:off x="2290763" y="310515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64" name="Line 151"/>
          <p:cNvSpPr>
            <a:spLocks noChangeShapeType="1"/>
          </p:cNvSpPr>
          <p:nvPr/>
        </p:nvSpPr>
        <p:spPr bwMode="auto">
          <a:xfrm>
            <a:off x="2290763" y="2719388"/>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65" name="Line 152"/>
          <p:cNvSpPr>
            <a:spLocks noChangeShapeType="1"/>
          </p:cNvSpPr>
          <p:nvPr/>
        </p:nvSpPr>
        <p:spPr bwMode="auto">
          <a:xfrm>
            <a:off x="2290763" y="233362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66" name="Line 153"/>
          <p:cNvSpPr>
            <a:spLocks noChangeShapeType="1"/>
          </p:cNvSpPr>
          <p:nvPr/>
        </p:nvSpPr>
        <p:spPr bwMode="auto">
          <a:xfrm>
            <a:off x="2290763" y="194786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67" name="Line 154"/>
          <p:cNvSpPr>
            <a:spLocks noChangeShapeType="1"/>
          </p:cNvSpPr>
          <p:nvPr/>
        </p:nvSpPr>
        <p:spPr bwMode="auto">
          <a:xfrm>
            <a:off x="2290763" y="156051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68" name="Text Box 155"/>
          <p:cNvSpPr txBox="1">
            <a:spLocks noChangeArrowheads="1"/>
          </p:cNvSpPr>
          <p:nvPr/>
        </p:nvSpPr>
        <p:spPr bwMode="auto">
          <a:xfrm>
            <a:off x="2641600" y="39004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a:t>
            </a:r>
          </a:p>
        </p:txBody>
      </p:sp>
      <p:sp>
        <p:nvSpPr>
          <p:cNvPr id="845869" name="Text Box 156"/>
          <p:cNvSpPr txBox="1">
            <a:spLocks noChangeArrowheads="1"/>
          </p:cNvSpPr>
          <p:nvPr/>
        </p:nvSpPr>
        <p:spPr bwMode="auto">
          <a:xfrm>
            <a:off x="3167063" y="3900488"/>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4</a:t>
            </a:r>
          </a:p>
        </p:txBody>
      </p:sp>
      <p:sp>
        <p:nvSpPr>
          <p:cNvPr id="845870" name="Text Box 157"/>
          <p:cNvSpPr txBox="1">
            <a:spLocks noChangeArrowheads="1"/>
          </p:cNvSpPr>
          <p:nvPr/>
        </p:nvSpPr>
        <p:spPr bwMode="auto">
          <a:xfrm>
            <a:off x="3692525" y="39004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6</a:t>
            </a:r>
          </a:p>
        </p:txBody>
      </p:sp>
      <p:sp>
        <p:nvSpPr>
          <p:cNvPr id="845871" name="Text Box 158"/>
          <p:cNvSpPr txBox="1">
            <a:spLocks noChangeArrowheads="1"/>
          </p:cNvSpPr>
          <p:nvPr/>
        </p:nvSpPr>
        <p:spPr bwMode="auto">
          <a:xfrm>
            <a:off x="4233863" y="39004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8</a:t>
            </a:r>
          </a:p>
        </p:txBody>
      </p:sp>
      <p:sp>
        <p:nvSpPr>
          <p:cNvPr id="845872" name="Text Box 159"/>
          <p:cNvSpPr txBox="1">
            <a:spLocks noChangeArrowheads="1"/>
          </p:cNvSpPr>
          <p:nvPr/>
        </p:nvSpPr>
        <p:spPr bwMode="auto">
          <a:xfrm>
            <a:off x="4672013"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10</a:t>
            </a:r>
          </a:p>
        </p:txBody>
      </p:sp>
      <p:sp>
        <p:nvSpPr>
          <p:cNvPr id="845873" name="Text Box 160"/>
          <p:cNvSpPr txBox="1">
            <a:spLocks noChangeArrowheads="1"/>
          </p:cNvSpPr>
          <p:nvPr/>
        </p:nvSpPr>
        <p:spPr bwMode="auto">
          <a:xfrm>
            <a:off x="5240338"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12</a:t>
            </a:r>
          </a:p>
        </p:txBody>
      </p:sp>
      <p:sp>
        <p:nvSpPr>
          <p:cNvPr id="845874" name="Text Box 161"/>
          <p:cNvSpPr txBox="1">
            <a:spLocks noChangeArrowheads="1"/>
          </p:cNvSpPr>
          <p:nvPr/>
        </p:nvSpPr>
        <p:spPr bwMode="auto">
          <a:xfrm>
            <a:off x="5737225"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14</a:t>
            </a:r>
          </a:p>
        </p:txBody>
      </p:sp>
      <p:sp>
        <p:nvSpPr>
          <p:cNvPr id="845875" name="Text Box 162"/>
          <p:cNvSpPr txBox="1">
            <a:spLocks noChangeArrowheads="1"/>
          </p:cNvSpPr>
          <p:nvPr/>
        </p:nvSpPr>
        <p:spPr bwMode="auto">
          <a:xfrm>
            <a:off x="6262688"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16</a:t>
            </a:r>
          </a:p>
        </p:txBody>
      </p:sp>
      <p:sp>
        <p:nvSpPr>
          <p:cNvPr id="845876" name="Text Box 163"/>
          <p:cNvSpPr txBox="1">
            <a:spLocks noChangeArrowheads="1"/>
          </p:cNvSpPr>
          <p:nvPr/>
        </p:nvSpPr>
        <p:spPr bwMode="auto">
          <a:xfrm>
            <a:off x="6818313"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18</a:t>
            </a:r>
          </a:p>
        </p:txBody>
      </p:sp>
      <p:sp>
        <p:nvSpPr>
          <p:cNvPr id="845877" name="Text Box 164"/>
          <p:cNvSpPr txBox="1">
            <a:spLocks noChangeArrowheads="1"/>
          </p:cNvSpPr>
          <p:nvPr/>
        </p:nvSpPr>
        <p:spPr bwMode="auto">
          <a:xfrm>
            <a:off x="7343775"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20</a:t>
            </a:r>
          </a:p>
        </p:txBody>
      </p:sp>
      <p:sp>
        <p:nvSpPr>
          <p:cNvPr id="845878" name="Text Box 165"/>
          <p:cNvSpPr txBox="1">
            <a:spLocks noChangeArrowheads="1"/>
          </p:cNvSpPr>
          <p:nvPr/>
        </p:nvSpPr>
        <p:spPr bwMode="auto">
          <a:xfrm>
            <a:off x="2159000" y="39004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0</a:t>
            </a:r>
          </a:p>
        </p:txBody>
      </p:sp>
      <p:sp>
        <p:nvSpPr>
          <p:cNvPr id="845879" name="Text Box 166"/>
          <p:cNvSpPr txBox="1">
            <a:spLocks noChangeArrowheads="1"/>
          </p:cNvSpPr>
          <p:nvPr/>
        </p:nvSpPr>
        <p:spPr bwMode="auto">
          <a:xfrm>
            <a:off x="1984375" y="36687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0</a:t>
            </a:r>
          </a:p>
        </p:txBody>
      </p:sp>
      <p:sp>
        <p:nvSpPr>
          <p:cNvPr id="845880" name="Text Box 167"/>
          <p:cNvSpPr txBox="1">
            <a:spLocks noChangeArrowheads="1"/>
          </p:cNvSpPr>
          <p:nvPr/>
        </p:nvSpPr>
        <p:spPr bwMode="auto">
          <a:xfrm>
            <a:off x="1984375" y="32829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4</a:t>
            </a:r>
          </a:p>
        </p:txBody>
      </p:sp>
      <p:sp>
        <p:nvSpPr>
          <p:cNvPr id="845881" name="Text Box 168"/>
          <p:cNvSpPr txBox="1">
            <a:spLocks noChangeArrowheads="1"/>
          </p:cNvSpPr>
          <p:nvPr/>
        </p:nvSpPr>
        <p:spPr bwMode="auto">
          <a:xfrm>
            <a:off x="1984375" y="29098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8</a:t>
            </a:r>
          </a:p>
        </p:txBody>
      </p:sp>
      <p:sp>
        <p:nvSpPr>
          <p:cNvPr id="845882" name="Text Box 169"/>
          <p:cNvSpPr txBox="1">
            <a:spLocks noChangeArrowheads="1"/>
          </p:cNvSpPr>
          <p:nvPr/>
        </p:nvSpPr>
        <p:spPr bwMode="auto">
          <a:xfrm>
            <a:off x="1852613" y="253682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12</a:t>
            </a:r>
          </a:p>
        </p:txBody>
      </p:sp>
      <p:sp>
        <p:nvSpPr>
          <p:cNvPr id="845883" name="Text Box 170"/>
          <p:cNvSpPr txBox="1">
            <a:spLocks noChangeArrowheads="1"/>
          </p:cNvSpPr>
          <p:nvPr/>
        </p:nvSpPr>
        <p:spPr bwMode="auto">
          <a:xfrm>
            <a:off x="1852613" y="177641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20</a:t>
            </a:r>
          </a:p>
        </p:txBody>
      </p:sp>
      <p:sp>
        <p:nvSpPr>
          <p:cNvPr id="845884" name="Text Box 171"/>
          <p:cNvSpPr txBox="1">
            <a:spLocks noChangeArrowheads="1"/>
          </p:cNvSpPr>
          <p:nvPr/>
        </p:nvSpPr>
        <p:spPr bwMode="auto">
          <a:xfrm>
            <a:off x="1852613" y="139065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24</a:t>
            </a:r>
          </a:p>
        </p:txBody>
      </p:sp>
      <p:sp>
        <p:nvSpPr>
          <p:cNvPr id="845885" name="Oval 172"/>
          <p:cNvSpPr>
            <a:spLocks noChangeArrowheads="1"/>
          </p:cNvSpPr>
          <p:nvPr/>
        </p:nvSpPr>
        <p:spPr bwMode="auto">
          <a:xfrm>
            <a:off x="3024188" y="3067050"/>
            <a:ext cx="103187"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86" name="Oval 173"/>
          <p:cNvSpPr>
            <a:spLocks noChangeArrowheads="1"/>
          </p:cNvSpPr>
          <p:nvPr/>
        </p:nvSpPr>
        <p:spPr bwMode="auto">
          <a:xfrm>
            <a:off x="2762250" y="345281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87" name="Oval 174"/>
          <p:cNvSpPr>
            <a:spLocks noChangeArrowheads="1"/>
          </p:cNvSpPr>
          <p:nvPr/>
        </p:nvSpPr>
        <p:spPr bwMode="auto">
          <a:xfrm>
            <a:off x="2247900" y="3703638"/>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88" name="Oval 175"/>
          <p:cNvSpPr>
            <a:spLocks noChangeArrowheads="1"/>
          </p:cNvSpPr>
          <p:nvPr/>
        </p:nvSpPr>
        <p:spPr bwMode="auto">
          <a:xfrm>
            <a:off x="2487613" y="3636963"/>
            <a:ext cx="103187"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89" name="Oval 176"/>
          <p:cNvSpPr>
            <a:spLocks noChangeArrowheads="1"/>
          </p:cNvSpPr>
          <p:nvPr/>
        </p:nvSpPr>
        <p:spPr bwMode="auto">
          <a:xfrm>
            <a:off x="3287713" y="22907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90" name="Oval 177"/>
          <p:cNvSpPr>
            <a:spLocks noChangeArrowheads="1"/>
          </p:cNvSpPr>
          <p:nvPr/>
        </p:nvSpPr>
        <p:spPr bwMode="auto">
          <a:xfrm>
            <a:off x="3551238" y="2189163"/>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91" name="Oval 178"/>
          <p:cNvSpPr>
            <a:spLocks noChangeArrowheads="1"/>
          </p:cNvSpPr>
          <p:nvPr/>
        </p:nvSpPr>
        <p:spPr bwMode="auto">
          <a:xfrm>
            <a:off x="3813175" y="2097088"/>
            <a:ext cx="103188"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92" name="Oval 179"/>
          <p:cNvSpPr>
            <a:spLocks noChangeArrowheads="1"/>
          </p:cNvSpPr>
          <p:nvPr/>
        </p:nvSpPr>
        <p:spPr bwMode="auto">
          <a:xfrm>
            <a:off x="4344988" y="190341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93" name="Oval 180"/>
          <p:cNvSpPr>
            <a:spLocks noChangeArrowheads="1"/>
          </p:cNvSpPr>
          <p:nvPr/>
        </p:nvSpPr>
        <p:spPr bwMode="auto">
          <a:xfrm>
            <a:off x="4076700" y="2000250"/>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94" name="Oval 181"/>
          <p:cNvSpPr>
            <a:spLocks noChangeArrowheads="1"/>
          </p:cNvSpPr>
          <p:nvPr/>
        </p:nvSpPr>
        <p:spPr bwMode="auto">
          <a:xfrm>
            <a:off x="4606925" y="1806575"/>
            <a:ext cx="103188"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95" name="Oval 182"/>
          <p:cNvSpPr>
            <a:spLocks noChangeArrowheads="1"/>
          </p:cNvSpPr>
          <p:nvPr/>
        </p:nvSpPr>
        <p:spPr bwMode="auto">
          <a:xfrm>
            <a:off x="4865688" y="1716088"/>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96" name="Oval 183"/>
          <p:cNvSpPr>
            <a:spLocks noChangeArrowheads="1"/>
          </p:cNvSpPr>
          <p:nvPr/>
        </p:nvSpPr>
        <p:spPr bwMode="auto">
          <a:xfrm>
            <a:off x="5384800" y="1508125"/>
            <a:ext cx="103188"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97" name="Oval 184"/>
          <p:cNvSpPr>
            <a:spLocks noChangeArrowheads="1"/>
          </p:cNvSpPr>
          <p:nvPr/>
        </p:nvSpPr>
        <p:spPr bwMode="auto">
          <a:xfrm>
            <a:off x="5127625" y="1604963"/>
            <a:ext cx="103188"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98" name="Oval 185"/>
          <p:cNvSpPr>
            <a:spLocks noChangeArrowheads="1"/>
          </p:cNvSpPr>
          <p:nvPr/>
        </p:nvSpPr>
        <p:spPr bwMode="auto">
          <a:xfrm>
            <a:off x="6716713" y="2671763"/>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899" name="Oval 186"/>
          <p:cNvSpPr>
            <a:spLocks noChangeArrowheads="1"/>
          </p:cNvSpPr>
          <p:nvPr/>
        </p:nvSpPr>
        <p:spPr bwMode="auto">
          <a:xfrm>
            <a:off x="5916613" y="3627438"/>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900" name="Oval 187"/>
          <p:cNvSpPr>
            <a:spLocks noChangeArrowheads="1"/>
          </p:cNvSpPr>
          <p:nvPr/>
        </p:nvSpPr>
        <p:spPr bwMode="auto">
          <a:xfrm>
            <a:off x="6184900" y="3438525"/>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901" name="Oval 188"/>
          <p:cNvSpPr>
            <a:spLocks noChangeArrowheads="1"/>
          </p:cNvSpPr>
          <p:nvPr/>
        </p:nvSpPr>
        <p:spPr bwMode="auto">
          <a:xfrm>
            <a:off x="5648325" y="3703638"/>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902" name="Oval 189"/>
          <p:cNvSpPr>
            <a:spLocks noChangeArrowheads="1"/>
          </p:cNvSpPr>
          <p:nvPr/>
        </p:nvSpPr>
        <p:spPr bwMode="auto">
          <a:xfrm>
            <a:off x="6437313" y="3057525"/>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903" name="Oval 190"/>
          <p:cNvSpPr>
            <a:spLocks noChangeArrowheads="1"/>
          </p:cNvSpPr>
          <p:nvPr/>
        </p:nvSpPr>
        <p:spPr bwMode="auto">
          <a:xfrm>
            <a:off x="6973888" y="25701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904" name="Oval 191"/>
          <p:cNvSpPr>
            <a:spLocks noChangeArrowheads="1"/>
          </p:cNvSpPr>
          <p:nvPr/>
        </p:nvSpPr>
        <p:spPr bwMode="auto">
          <a:xfrm>
            <a:off x="7756525" y="2279650"/>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905" name="Oval 192"/>
          <p:cNvSpPr>
            <a:spLocks noChangeArrowheads="1"/>
          </p:cNvSpPr>
          <p:nvPr/>
        </p:nvSpPr>
        <p:spPr bwMode="auto">
          <a:xfrm>
            <a:off x="7231063" y="24685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906" name="Oval 193"/>
          <p:cNvSpPr>
            <a:spLocks noChangeArrowheads="1"/>
          </p:cNvSpPr>
          <p:nvPr/>
        </p:nvSpPr>
        <p:spPr bwMode="auto">
          <a:xfrm>
            <a:off x="7493000" y="2376488"/>
            <a:ext cx="103188"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907" name="Text Box 195"/>
          <p:cNvSpPr txBox="1">
            <a:spLocks noChangeArrowheads="1"/>
          </p:cNvSpPr>
          <p:nvPr/>
        </p:nvSpPr>
        <p:spPr bwMode="auto">
          <a:xfrm>
            <a:off x="1203325" y="890588"/>
            <a:ext cx="1695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拥塞窗口 </a:t>
            </a: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cwnd</a:t>
            </a:r>
          </a:p>
        </p:txBody>
      </p:sp>
      <p:sp>
        <p:nvSpPr>
          <p:cNvPr id="845908" name="Text Box 196"/>
          <p:cNvSpPr txBox="1">
            <a:spLocks noChangeArrowheads="1"/>
          </p:cNvSpPr>
          <p:nvPr/>
        </p:nvSpPr>
        <p:spPr bwMode="auto">
          <a:xfrm>
            <a:off x="179388" y="2482850"/>
            <a:ext cx="186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新的 </a:t>
            </a: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ssthresh </a:t>
            </a: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值</a:t>
            </a:r>
          </a:p>
        </p:txBody>
      </p:sp>
      <p:sp>
        <p:nvSpPr>
          <p:cNvPr id="845909" name="Text Box 197"/>
          <p:cNvSpPr txBox="1">
            <a:spLocks noChangeArrowheads="1"/>
          </p:cNvSpPr>
          <p:nvPr/>
        </p:nvSpPr>
        <p:spPr bwMode="auto">
          <a:xfrm>
            <a:off x="5708650" y="102235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网络拥塞</a:t>
            </a:r>
          </a:p>
        </p:txBody>
      </p:sp>
      <p:sp>
        <p:nvSpPr>
          <p:cNvPr id="845910" name="Line 198"/>
          <p:cNvSpPr>
            <a:spLocks noChangeShapeType="1"/>
          </p:cNvSpPr>
          <p:nvPr/>
        </p:nvSpPr>
        <p:spPr bwMode="auto">
          <a:xfrm flipH="1">
            <a:off x="5445125" y="1268413"/>
            <a:ext cx="346075" cy="29210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911" name="Text Box 199"/>
          <p:cNvSpPr txBox="1">
            <a:spLocks noChangeArrowheads="1"/>
          </p:cNvSpPr>
          <p:nvPr/>
        </p:nvSpPr>
        <p:spPr bwMode="auto">
          <a:xfrm>
            <a:off x="3517900" y="3233738"/>
            <a:ext cx="155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指数规律增长</a:t>
            </a:r>
          </a:p>
        </p:txBody>
      </p:sp>
      <p:sp>
        <p:nvSpPr>
          <p:cNvPr id="845912" name="Line 200"/>
          <p:cNvSpPr>
            <a:spLocks noChangeShapeType="1"/>
          </p:cNvSpPr>
          <p:nvPr/>
        </p:nvSpPr>
        <p:spPr bwMode="auto">
          <a:xfrm flipH="1" flipV="1">
            <a:off x="2905125" y="3336925"/>
            <a:ext cx="700088" cy="77788"/>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913" name="Rectangle 201"/>
          <p:cNvSpPr>
            <a:spLocks noChangeArrowheads="1"/>
          </p:cNvSpPr>
          <p:nvPr/>
        </p:nvSpPr>
        <p:spPr bwMode="auto">
          <a:xfrm>
            <a:off x="2378075" y="1484313"/>
            <a:ext cx="219075" cy="2058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914" name="Line 202"/>
          <p:cNvSpPr>
            <a:spLocks noChangeShapeType="1"/>
          </p:cNvSpPr>
          <p:nvPr/>
        </p:nvSpPr>
        <p:spPr bwMode="auto">
          <a:xfrm>
            <a:off x="2378075" y="2333625"/>
            <a:ext cx="963613"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915" name="Rectangle 203"/>
          <p:cNvSpPr>
            <a:spLocks noChangeArrowheads="1"/>
          </p:cNvSpPr>
          <p:nvPr/>
        </p:nvSpPr>
        <p:spPr bwMode="auto">
          <a:xfrm>
            <a:off x="2728913" y="3646488"/>
            <a:ext cx="2803525" cy="153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916" name="Rectangle 204"/>
          <p:cNvSpPr>
            <a:spLocks noChangeArrowheads="1"/>
          </p:cNvSpPr>
          <p:nvPr/>
        </p:nvSpPr>
        <p:spPr bwMode="auto">
          <a:xfrm>
            <a:off x="6146800" y="3646488"/>
            <a:ext cx="2014538" cy="153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917" name="Text Box 205"/>
          <p:cNvSpPr txBox="1">
            <a:spLocks noChangeArrowheads="1"/>
          </p:cNvSpPr>
          <p:nvPr/>
        </p:nvSpPr>
        <p:spPr bwMode="auto">
          <a:xfrm>
            <a:off x="20638" y="2141538"/>
            <a:ext cx="202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ssthresh </a:t>
            </a: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的初始值</a:t>
            </a:r>
          </a:p>
        </p:txBody>
      </p:sp>
      <p:sp>
        <p:nvSpPr>
          <p:cNvPr id="845918" name="Text Box 206"/>
          <p:cNvSpPr txBox="1">
            <a:spLocks noChangeArrowheads="1"/>
          </p:cNvSpPr>
          <p:nvPr/>
        </p:nvSpPr>
        <p:spPr bwMode="auto">
          <a:xfrm>
            <a:off x="779463" y="3367088"/>
            <a:ext cx="985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45919" name="Line 207"/>
          <p:cNvSpPr>
            <a:spLocks noChangeShapeType="1"/>
          </p:cNvSpPr>
          <p:nvPr/>
        </p:nvSpPr>
        <p:spPr bwMode="auto">
          <a:xfrm>
            <a:off x="1633538" y="3587750"/>
            <a:ext cx="614362" cy="1555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920" name="Text Box 208"/>
          <p:cNvSpPr txBox="1">
            <a:spLocks noChangeArrowheads="1"/>
          </p:cNvSpPr>
          <p:nvPr/>
        </p:nvSpPr>
        <p:spPr bwMode="auto">
          <a:xfrm>
            <a:off x="2403475" y="4259263"/>
            <a:ext cx="985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45921" name="Text Box 209"/>
          <p:cNvSpPr txBox="1">
            <a:spLocks noChangeArrowheads="1"/>
          </p:cNvSpPr>
          <p:nvPr/>
        </p:nvSpPr>
        <p:spPr bwMode="auto">
          <a:xfrm>
            <a:off x="5799138" y="4283075"/>
            <a:ext cx="985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45922" name="Text Box 210"/>
          <p:cNvSpPr txBox="1">
            <a:spLocks noChangeArrowheads="1"/>
          </p:cNvSpPr>
          <p:nvPr/>
        </p:nvSpPr>
        <p:spPr bwMode="auto">
          <a:xfrm>
            <a:off x="3705225" y="974725"/>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拥塞避免</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“加法增大”</a:t>
            </a:r>
          </a:p>
        </p:txBody>
      </p:sp>
      <p:sp>
        <p:nvSpPr>
          <p:cNvPr id="845923" name="Text Box 211"/>
          <p:cNvSpPr txBox="1">
            <a:spLocks noChangeArrowheads="1"/>
          </p:cNvSpPr>
          <p:nvPr/>
        </p:nvSpPr>
        <p:spPr bwMode="auto">
          <a:xfrm>
            <a:off x="6867525" y="1381125"/>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拥塞避免</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“加法增大”</a:t>
            </a:r>
          </a:p>
        </p:txBody>
      </p:sp>
      <p:sp>
        <p:nvSpPr>
          <p:cNvPr id="845924" name="Line 212"/>
          <p:cNvSpPr>
            <a:spLocks noChangeShapeType="1"/>
          </p:cNvSpPr>
          <p:nvPr/>
        </p:nvSpPr>
        <p:spPr bwMode="auto">
          <a:xfrm rot="10800000">
            <a:off x="2378075" y="2719388"/>
            <a:ext cx="4645025"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925" name="Line 213"/>
          <p:cNvSpPr>
            <a:spLocks noChangeShapeType="1"/>
          </p:cNvSpPr>
          <p:nvPr/>
        </p:nvSpPr>
        <p:spPr bwMode="auto">
          <a:xfrm flipV="1">
            <a:off x="2378075" y="1558925"/>
            <a:ext cx="4194175" cy="1588"/>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926" name="Freeform 214"/>
          <p:cNvSpPr>
            <a:spLocks/>
          </p:cNvSpPr>
          <p:nvPr/>
        </p:nvSpPr>
        <p:spPr bwMode="auto">
          <a:xfrm>
            <a:off x="2203450" y="1560513"/>
            <a:ext cx="5772150" cy="2205037"/>
          </a:xfrm>
          <a:custGeom>
            <a:avLst/>
            <a:gdLst>
              <a:gd name="T0" fmla="*/ 3162 w 3162"/>
              <a:gd name="T1" fmla="*/ 438 h 1370"/>
              <a:gd name="T2" fmla="*/ 2496 w 3162"/>
              <a:gd name="T3" fmla="*/ 720 h 1370"/>
              <a:gd name="T4" fmla="*/ 2352 w 3162"/>
              <a:gd name="T5" fmla="*/ 954 h 1370"/>
              <a:gd name="T6" fmla="*/ 2205 w 3162"/>
              <a:gd name="T7" fmla="*/ 1200 h 1370"/>
              <a:gd name="T8" fmla="*/ 2061 w 3162"/>
              <a:gd name="T9" fmla="*/ 1320 h 1370"/>
              <a:gd name="T10" fmla="*/ 1917 w 3162"/>
              <a:gd name="T11" fmla="*/ 1368 h 1370"/>
              <a:gd name="T12" fmla="*/ 1866 w 3162"/>
              <a:gd name="T13" fmla="*/ 936 h 1370"/>
              <a:gd name="T14" fmla="*/ 1773 w 3162"/>
              <a:gd name="T15" fmla="*/ 0 h 1370"/>
              <a:gd name="T16" fmla="*/ 618 w 3162"/>
              <a:gd name="T17" fmla="*/ 487 h 1370"/>
              <a:gd name="T18" fmla="*/ 480 w 3162"/>
              <a:gd name="T19" fmla="*/ 961 h 1370"/>
              <a:gd name="T20" fmla="*/ 331 w 3162"/>
              <a:gd name="T21" fmla="*/ 1201 h 1370"/>
              <a:gd name="T22" fmla="*/ 187 w 3162"/>
              <a:gd name="T23" fmla="*/ 1321 h 1370"/>
              <a:gd name="T24" fmla="*/ 55 w 3162"/>
              <a:gd name="T25" fmla="*/ 1369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5927" name="Text Box 194"/>
          <p:cNvSpPr txBox="1">
            <a:spLocks noChangeArrowheads="1"/>
          </p:cNvSpPr>
          <p:nvPr/>
        </p:nvSpPr>
        <p:spPr bwMode="auto">
          <a:xfrm>
            <a:off x="8027988" y="34925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传输轮次</a:t>
            </a:r>
          </a:p>
        </p:txBody>
      </p:sp>
    </p:spTree>
    <p:extLst>
      <p:ext uri="{BB962C8B-B14F-4D97-AF65-F5344CB8AC3E}">
        <p14:creationId xmlns:p14="http://schemas.microsoft.com/office/powerpoint/2010/main" val="2432346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532596"/>
                                        </p:tgtEl>
                                        <p:attrNameLst>
                                          <p:attrName>style.visibility</p:attrName>
                                        </p:attrNameLst>
                                      </p:cBhvr>
                                      <p:to>
                                        <p:strVal val="visible"/>
                                      </p:to>
                                    </p:set>
                                    <p:animEffect transition="in" filter="wipe(left)">
                                      <p:cBhvr>
                                        <p:cTn id="7" dur="1000"/>
                                        <p:tgtEl>
                                          <p:spTgt spid="532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96" grpId="0" animBg="1"/>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a:xfrm>
            <a:off x="811213" y="188913"/>
            <a:ext cx="7793037" cy="623887"/>
          </a:xfrm>
        </p:spPr>
        <p:txBody>
          <a:bodyPr/>
          <a:lstStyle/>
          <a:p>
            <a:pPr algn="ctr" eaLnBrk="1" hangingPunct="1"/>
            <a:r>
              <a:rPr lang="zh-CN" altLang="en-US" sz="3200"/>
              <a:t>慢开始和拥塞避免算法的实现举例 </a:t>
            </a:r>
          </a:p>
        </p:txBody>
      </p:sp>
      <p:sp>
        <p:nvSpPr>
          <p:cNvPr id="846852" name="Text Box 4"/>
          <p:cNvSpPr txBox="1">
            <a:spLocks noChangeArrowheads="1"/>
          </p:cNvSpPr>
          <p:nvPr/>
        </p:nvSpPr>
        <p:spPr bwMode="auto">
          <a:xfrm>
            <a:off x="323850" y="4868863"/>
            <a:ext cx="8647113"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接收端共发回两个确认。发送端每收到一个对新报文段的确认，就把发送端的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cwnd </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加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1</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。现在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cwnd </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从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2 </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增大到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4</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，并可接着发送后面的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4 </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个报文段。 </a:t>
            </a:r>
          </a:p>
        </p:txBody>
      </p:sp>
      <p:sp>
        <p:nvSpPr>
          <p:cNvPr id="846853" name="Line 118"/>
          <p:cNvSpPr>
            <a:spLocks noChangeShapeType="1"/>
          </p:cNvSpPr>
          <p:nvPr/>
        </p:nvSpPr>
        <p:spPr bwMode="auto">
          <a:xfrm>
            <a:off x="2290763" y="1319213"/>
            <a:ext cx="0" cy="2703512"/>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54" name="Text Box 119"/>
          <p:cNvSpPr txBox="1">
            <a:spLocks noChangeArrowheads="1"/>
          </p:cNvSpPr>
          <p:nvPr/>
        </p:nvSpPr>
        <p:spPr bwMode="auto">
          <a:xfrm>
            <a:off x="7854950" y="404495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22</a:t>
            </a:r>
          </a:p>
        </p:txBody>
      </p:sp>
      <p:sp>
        <p:nvSpPr>
          <p:cNvPr id="846855" name="Text Box 120"/>
          <p:cNvSpPr txBox="1">
            <a:spLocks noChangeArrowheads="1"/>
          </p:cNvSpPr>
          <p:nvPr/>
        </p:nvSpPr>
        <p:spPr bwMode="auto">
          <a:xfrm>
            <a:off x="1852613" y="230663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16</a:t>
            </a:r>
          </a:p>
        </p:txBody>
      </p:sp>
      <p:sp>
        <p:nvSpPr>
          <p:cNvPr id="846856" name="Line 121"/>
          <p:cNvSpPr>
            <a:spLocks noChangeShapeType="1"/>
          </p:cNvSpPr>
          <p:nvPr/>
        </p:nvSpPr>
        <p:spPr bwMode="auto">
          <a:xfrm>
            <a:off x="6157913" y="1714500"/>
            <a:ext cx="0" cy="1158875"/>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57" name="Text Box 122"/>
          <p:cNvSpPr txBox="1">
            <a:spLocks noChangeArrowheads="1"/>
          </p:cNvSpPr>
          <p:nvPr/>
        </p:nvSpPr>
        <p:spPr bwMode="auto">
          <a:xfrm>
            <a:off x="5441950" y="2062163"/>
            <a:ext cx="13779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a:t>
            </a: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乘法减小”</a:t>
            </a:r>
          </a:p>
        </p:txBody>
      </p:sp>
      <p:sp>
        <p:nvSpPr>
          <p:cNvPr id="846858" name="Rectangle 123"/>
          <p:cNvSpPr>
            <a:spLocks noChangeArrowheads="1"/>
          </p:cNvSpPr>
          <p:nvPr/>
        </p:nvSpPr>
        <p:spPr bwMode="auto">
          <a:xfrm>
            <a:off x="6750050" y="1435100"/>
            <a:ext cx="1558925" cy="1519238"/>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59" name="Rectangle 124"/>
          <p:cNvSpPr>
            <a:spLocks noChangeArrowheads="1"/>
          </p:cNvSpPr>
          <p:nvPr/>
        </p:nvSpPr>
        <p:spPr bwMode="auto">
          <a:xfrm>
            <a:off x="3319463" y="1152525"/>
            <a:ext cx="2174875" cy="15176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60" name="Rectangle 125"/>
          <p:cNvSpPr>
            <a:spLocks noChangeArrowheads="1"/>
          </p:cNvSpPr>
          <p:nvPr/>
        </p:nvSpPr>
        <p:spPr bwMode="auto">
          <a:xfrm>
            <a:off x="5711825" y="4040188"/>
            <a:ext cx="1073150" cy="828675"/>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61" name="Rectangle 126"/>
          <p:cNvSpPr>
            <a:spLocks noChangeArrowheads="1"/>
          </p:cNvSpPr>
          <p:nvPr/>
        </p:nvSpPr>
        <p:spPr bwMode="auto">
          <a:xfrm>
            <a:off x="2298700" y="4030663"/>
            <a:ext cx="1073150" cy="828675"/>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62" name="Line 127"/>
          <p:cNvSpPr>
            <a:spLocks noChangeShapeType="1"/>
          </p:cNvSpPr>
          <p:nvPr/>
        </p:nvSpPr>
        <p:spPr bwMode="auto">
          <a:xfrm>
            <a:off x="2290763" y="4022725"/>
            <a:ext cx="6221412"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63" name="Line 128"/>
          <p:cNvSpPr>
            <a:spLocks noChangeShapeType="1"/>
          </p:cNvSpPr>
          <p:nvPr/>
        </p:nvSpPr>
        <p:spPr bwMode="auto">
          <a:xfrm>
            <a:off x="2554288" y="3944938"/>
            <a:ext cx="0" cy="77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64" name="Line 129"/>
          <p:cNvSpPr>
            <a:spLocks noChangeShapeType="1"/>
          </p:cNvSpPr>
          <p:nvPr/>
        </p:nvSpPr>
        <p:spPr bwMode="auto">
          <a:xfrm>
            <a:off x="2816225" y="3868738"/>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65" name="Line 130"/>
          <p:cNvSpPr>
            <a:spLocks noChangeShapeType="1"/>
          </p:cNvSpPr>
          <p:nvPr/>
        </p:nvSpPr>
        <p:spPr bwMode="auto">
          <a:xfrm>
            <a:off x="3079750" y="3868738"/>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66" name="Line 131"/>
          <p:cNvSpPr>
            <a:spLocks noChangeShapeType="1"/>
          </p:cNvSpPr>
          <p:nvPr/>
        </p:nvSpPr>
        <p:spPr bwMode="auto">
          <a:xfrm>
            <a:off x="3341688" y="3868738"/>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67" name="Line 132"/>
          <p:cNvSpPr>
            <a:spLocks noChangeShapeType="1"/>
          </p:cNvSpPr>
          <p:nvPr/>
        </p:nvSpPr>
        <p:spPr bwMode="auto">
          <a:xfrm>
            <a:off x="3605213" y="3868738"/>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68" name="Line 133"/>
          <p:cNvSpPr>
            <a:spLocks noChangeShapeType="1"/>
          </p:cNvSpPr>
          <p:nvPr/>
        </p:nvSpPr>
        <p:spPr bwMode="auto">
          <a:xfrm>
            <a:off x="3868738" y="3868738"/>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69" name="Line 134"/>
          <p:cNvSpPr>
            <a:spLocks noChangeShapeType="1"/>
          </p:cNvSpPr>
          <p:nvPr/>
        </p:nvSpPr>
        <p:spPr bwMode="auto">
          <a:xfrm>
            <a:off x="4130675" y="3868738"/>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70" name="Line 135"/>
          <p:cNvSpPr>
            <a:spLocks noChangeShapeType="1"/>
          </p:cNvSpPr>
          <p:nvPr/>
        </p:nvSpPr>
        <p:spPr bwMode="auto">
          <a:xfrm>
            <a:off x="4394200" y="3868738"/>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71" name="Line 136"/>
          <p:cNvSpPr>
            <a:spLocks noChangeShapeType="1"/>
          </p:cNvSpPr>
          <p:nvPr/>
        </p:nvSpPr>
        <p:spPr bwMode="auto">
          <a:xfrm>
            <a:off x="4656138" y="3868738"/>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72" name="Line 137"/>
          <p:cNvSpPr>
            <a:spLocks noChangeShapeType="1"/>
          </p:cNvSpPr>
          <p:nvPr/>
        </p:nvSpPr>
        <p:spPr bwMode="auto">
          <a:xfrm>
            <a:off x="4919663" y="3868738"/>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73" name="Line 138"/>
          <p:cNvSpPr>
            <a:spLocks noChangeShapeType="1"/>
          </p:cNvSpPr>
          <p:nvPr/>
        </p:nvSpPr>
        <p:spPr bwMode="auto">
          <a:xfrm>
            <a:off x="5183188" y="3868738"/>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74" name="Line 139"/>
          <p:cNvSpPr>
            <a:spLocks noChangeShapeType="1"/>
          </p:cNvSpPr>
          <p:nvPr/>
        </p:nvSpPr>
        <p:spPr bwMode="auto">
          <a:xfrm>
            <a:off x="5445125" y="3868738"/>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75" name="Line 140"/>
          <p:cNvSpPr>
            <a:spLocks noChangeShapeType="1"/>
          </p:cNvSpPr>
          <p:nvPr/>
        </p:nvSpPr>
        <p:spPr bwMode="auto">
          <a:xfrm>
            <a:off x="5708650" y="3868738"/>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76" name="Line 141"/>
          <p:cNvSpPr>
            <a:spLocks noChangeShapeType="1"/>
          </p:cNvSpPr>
          <p:nvPr/>
        </p:nvSpPr>
        <p:spPr bwMode="auto">
          <a:xfrm>
            <a:off x="5970588" y="3944938"/>
            <a:ext cx="0" cy="77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77" name="Line 142"/>
          <p:cNvSpPr>
            <a:spLocks noChangeShapeType="1"/>
          </p:cNvSpPr>
          <p:nvPr/>
        </p:nvSpPr>
        <p:spPr bwMode="auto">
          <a:xfrm>
            <a:off x="6234113" y="3868738"/>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78" name="Line 143"/>
          <p:cNvSpPr>
            <a:spLocks noChangeShapeType="1"/>
          </p:cNvSpPr>
          <p:nvPr/>
        </p:nvSpPr>
        <p:spPr bwMode="auto">
          <a:xfrm>
            <a:off x="6497638" y="3868738"/>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79" name="Line 144"/>
          <p:cNvSpPr>
            <a:spLocks noChangeShapeType="1"/>
          </p:cNvSpPr>
          <p:nvPr/>
        </p:nvSpPr>
        <p:spPr bwMode="auto">
          <a:xfrm>
            <a:off x="6759575" y="3868738"/>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80" name="Line 145"/>
          <p:cNvSpPr>
            <a:spLocks noChangeShapeType="1"/>
          </p:cNvSpPr>
          <p:nvPr/>
        </p:nvSpPr>
        <p:spPr bwMode="auto">
          <a:xfrm>
            <a:off x="7023100" y="3868738"/>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81" name="Line 146"/>
          <p:cNvSpPr>
            <a:spLocks noChangeShapeType="1"/>
          </p:cNvSpPr>
          <p:nvPr/>
        </p:nvSpPr>
        <p:spPr bwMode="auto">
          <a:xfrm>
            <a:off x="7285038" y="3868738"/>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82" name="Line 147"/>
          <p:cNvSpPr>
            <a:spLocks noChangeShapeType="1"/>
          </p:cNvSpPr>
          <p:nvPr/>
        </p:nvSpPr>
        <p:spPr bwMode="auto">
          <a:xfrm>
            <a:off x="7548563" y="3868738"/>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83" name="Line 148"/>
          <p:cNvSpPr>
            <a:spLocks noChangeShapeType="1"/>
          </p:cNvSpPr>
          <p:nvPr/>
        </p:nvSpPr>
        <p:spPr bwMode="auto">
          <a:xfrm>
            <a:off x="7812088" y="3868738"/>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84" name="Line 149"/>
          <p:cNvSpPr>
            <a:spLocks noChangeShapeType="1"/>
          </p:cNvSpPr>
          <p:nvPr/>
        </p:nvSpPr>
        <p:spPr bwMode="auto">
          <a:xfrm>
            <a:off x="8074025" y="3868738"/>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85" name="Line 150"/>
          <p:cNvSpPr>
            <a:spLocks noChangeShapeType="1"/>
          </p:cNvSpPr>
          <p:nvPr/>
        </p:nvSpPr>
        <p:spPr bwMode="auto">
          <a:xfrm>
            <a:off x="2290763" y="363696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86" name="Line 151"/>
          <p:cNvSpPr>
            <a:spLocks noChangeShapeType="1"/>
          </p:cNvSpPr>
          <p:nvPr/>
        </p:nvSpPr>
        <p:spPr bwMode="auto">
          <a:xfrm>
            <a:off x="2290763" y="324961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87" name="Line 152"/>
          <p:cNvSpPr>
            <a:spLocks noChangeShapeType="1"/>
          </p:cNvSpPr>
          <p:nvPr/>
        </p:nvSpPr>
        <p:spPr bwMode="auto">
          <a:xfrm>
            <a:off x="2290763" y="286385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88" name="Line 153"/>
          <p:cNvSpPr>
            <a:spLocks noChangeShapeType="1"/>
          </p:cNvSpPr>
          <p:nvPr/>
        </p:nvSpPr>
        <p:spPr bwMode="auto">
          <a:xfrm>
            <a:off x="2290763" y="2478088"/>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89" name="Line 154"/>
          <p:cNvSpPr>
            <a:spLocks noChangeShapeType="1"/>
          </p:cNvSpPr>
          <p:nvPr/>
        </p:nvSpPr>
        <p:spPr bwMode="auto">
          <a:xfrm>
            <a:off x="2290763" y="209232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90" name="Line 155"/>
          <p:cNvSpPr>
            <a:spLocks noChangeShapeType="1"/>
          </p:cNvSpPr>
          <p:nvPr/>
        </p:nvSpPr>
        <p:spPr bwMode="auto">
          <a:xfrm>
            <a:off x="2290763" y="170497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891" name="Text Box 156"/>
          <p:cNvSpPr txBox="1">
            <a:spLocks noChangeArrowheads="1"/>
          </p:cNvSpPr>
          <p:nvPr/>
        </p:nvSpPr>
        <p:spPr bwMode="auto">
          <a:xfrm>
            <a:off x="2641600" y="40449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a:t>
            </a:r>
          </a:p>
        </p:txBody>
      </p:sp>
      <p:sp>
        <p:nvSpPr>
          <p:cNvPr id="846892" name="Text Box 157"/>
          <p:cNvSpPr txBox="1">
            <a:spLocks noChangeArrowheads="1"/>
          </p:cNvSpPr>
          <p:nvPr/>
        </p:nvSpPr>
        <p:spPr bwMode="auto">
          <a:xfrm>
            <a:off x="3167063" y="4044950"/>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4</a:t>
            </a:r>
          </a:p>
        </p:txBody>
      </p:sp>
      <p:sp>
        <p:nvSpPr>
          <p:cNvPr id="846893" name="Text Box 158"/>
          <p:cNvSpPr txBox="1">
            <a:spLocks noChangeArrowheads="1"/>
          </p:cNvSpPr>
          <p:nvPr/>
        </p:nvSpPr>
        <p:spPr bwMode="auto">
          <a:xfrm>
            <a:off x="3692525" y="40449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6</a:t>
            </a:r>
          </a:p>
        </p:txBody>
      </p:sp>
      <p:sp>
        <p:nvSpPr>
          <p:cNvPr id="846894" name="Text Box 159"/>
          <p:cNvSpPr txBox="1">
            <a:spLocks noChangeArrowheads="1"/>
          </p:cNvSpPr>
          <p:nvPr/>
        </p:nvSpPr>
        <p:spPr bwMode="auto">
          <a:xfrm>
            <a:off x="4233863" y="404495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8</a:t>
            </a:r>
          </a:p>
        </p:txBody>
      </p:sp>
      <p:sp>
        <p:nvSpPr>
          <p:cNvPr id="846895" name="Text Box 160"/>
          <p:cNvSpPr txBox="1">
            <a:spLocks noChangeArrowheads="1"/>
          </p:cNvSpPr>
          <p:nvPr/>
        </p:nvSpPr>
        <p:spPr bwMode="auto">
          <a:xfrm>
            <a:off x="4672013" y="404495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10</a:t>
            </a:r>
          </a:p>
        </p:txBody>
      </p:sp>
      <p:sp>
        <p:nvSpPr>
          <p:cNvPr id="846896" name="Text Box 161"/>
          <p:cNvSpPr txBox="1">
            <a:spLocks noChangeArrowheads="1"/>
          </p:cNvSpPr>
          <p:nvPr/>
        </p:nvSpPr>
        <p:spPr bwMode="auto">
          <a:xfrm>
            <a:off x="5240338" y="404495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12</a:t>
            </a:r>
          </a:p>
        </p:txBody>
      </p:sp>
      <p:sp>
        <p:nvSpPr>
          <p:cNvPr id="846897" name="Text Box 162"/>
          <p:cNvSpPr txBox="1">
            <a:spLocks noChangeArrowheads="1"/>
          </p:cNvSpPr>
          <p:nvPr/>
        </p:nvSpPr>
        <p:spPr bwMode="auto">
          <a:xfrm>
            <a:off x="5737225" y="404495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14</a:t>
            </a:r>
          </a:p>
        </p:txBody>
      </p:sp>
      <p:sp>
        <p:nvSpPr>
          <p:cNvPr id="846898" name="Text Box 163"/>
          <p:cNvSpPr txBox="1">
            <a:spLocks noChangeArrowheads="1"/>
          </p:cNvSpPr>
          <p:nvPr/>
        </p:nvSpPr>
        <p:spPr bwMode="auto">
          <a:xfrm>
            <a:off x="6262688" y="404495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16</a:t>
            </a:r>
          </a:p>
        </p:txBody>
      </p:sp>
      <p:sp>
        <p:nvSpPr>
          <p:cNvPr id="846899" name="Text Box 164"/>
          <p:cNvSpPr txBox="1">
            <a:spLocks noChangeArrowheads="1"/>
          </p:cNvSpPr>
          <p:nvPr/>
        </p:nvSpPr>
        <p:spPr bwMode="auto">
          <a:xfrm>
            <a:off x="6818313" y="404495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18</a:t>
            </a:r>
          </a:p>
        </p:txBody>
      </p:sp>
      <p:sp>
        <p:nvSpPr>
          <p:cNvPr id="846900" name="Text Box 165"/>
          <p:cNvSpPr txBox="1">
            <a:spLocks noChangeArrowheads="1"/>
          </p:cNvSpPr>
          <p:nvPr/>
        </p:nvSpPr>
        <p:spPr bwMode="auto">
          <a:xfrm>
            <a:off x="7343775" y="404495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20</a:t>
            </a:r>
          </a:p>
        </p:txBody>
      </p:sp>
      <p:sp>
        <p:nvSpPr>
          <p:cNvPr id="846901" name="Text Box 166"/>
          <p:cNvSpPr txBox="1">
            <a:spLocks noChangeArrowheads="1"/>
          </p:cNvSpPr>
          <p:nvPr/>
        </p:nvSpPr>
        <p:spPr bwMode="auto">
          <a:xfrm>
            <a:off x="2159000" y="40449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0</a:t>
            </a:r>
          </a:p>
        </p:txBody>
      </p:sp>
      <p:sp>
        <p:nvSpPr>
          <p:cNvPr id="846902" name="Text Box 167"/>
          <p:cNvSpPr txBox="1">
            <a:spLocks noChangeArrowheads="1"/>
          </p:cNvSpPr>
          <p:nvPr/>
        </p:nvSpPr>
        <p:spPr bwMode="auto">
          <a:xfrm>
            <a:off x="1984375" y="38131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0</a:t>
            </a:r>
          </a:p>
        </p:txBody>
      </p:sp>
      <p:sp>
        <p:nvSpPr>
          <p:cNvPr id="846903" name="Text Box 168"/>
          <p:cNvSpPr txBox="1">
            <a:spLocks noChangeArrowheads="1"/>
          </p:cNvSpPr>
          <p:nvPr/>
        </p:nvSpPr>
        <p:spPr bwMode="auto">
          <a:xfrm>
            <a:off x="1984375" y="34274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4</a:t>
            </a:r>
          </a:p>
        </p:txBody>
      </p:sp>
      <p:sp>
        <p:nvSpPr>
          <p:cNvPr id="846904" name="Text Box 169"/>
          <p:cNvSpPr txBox="1">
            <a:spLocks noChangeArrowheads="1"/>
          </p:cNvSpPr>
          <p:nvPr/>
        </p:nvSpPr>
        <p:spPr bwMode="auto">
          <a:xfrm>
            <a:off x="1984375" y="30543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8</a:t>
            </a:r>
          </a:p>
        </p:txBody>
      </p:sp>
      <p:sp>
        <p:nvSpPr>
          <p:cNvPr id="846905" name="Text Box 170"/>
          <p:cNvSpPr txBox="1">
            <a:spLocks noChangeArrowheads="1"/>
          </p:cNvSpPr>
          <p:nvPr/>
        </p:nvSpPr>
        <p:spPr bwMode="auto">
          <a:xfrm>
            <a:off x="1852613" y="26812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12</a:t>
            </a:r>
          </a:p>
        </p:txBody>
      </p:sp>
      <p:sp>
        <p:nvSpPr>
          <p:cNvPr id="846906" name="Text Box 171"/>
          <p:cNvSpPr txBox="1">
            <a:spLocks noChangeArrowheads="1"/>
          </p:cNvSpPr>
          <p:nvPr/>
        </p:nvSpPr>
        <p:spPr bwMode="auto">
          <a:xfrm>
            <a:off x="1852613" y="19208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20</a:t>
            </a:r>
          </a:p>
        </p:txBody>
      </p:sp>
      <p:sp>
        <p:nvSpPr>
          <p:cNvPr id="846907" name="Text Box 172"/>
          <p:cNvSpPr txBox="1">
            <a:spLocks noChangeArrowheads="1"/>
          </p:cNvSpPr>
          <p:nvPr/>
        </p:nvSpPr>
        <p:spPr bwMode="auto">
          <a:xfrm>
            <a:off x="1852613" y="153511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24</a:t>
            </a:r>
          </a:p>
        </p:txBody>
      </p:sp>
      <p:sp>
        <p:nvSpPr>
          <p:cNvPr id="846908" name="Oval 173"/>
          <p:cNvSpPr>
            <a:spLocks noChangeArrowheads="1"/>
          </p:cNvSpPr>
          <p:nvPr/>
        </p:nvSpPr>
        <p:spPr bwMode="auto">
          <a:xfrm>
            <a:off x="3024188" y="3211513"/>
            <a:ext cx="103187"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09" name="Oval 174"/>
          <p:cNvSpPr>
            <a:spLocks noChangeArrowheads="1"/>
          </p:cNvSpPr>
          <p:nvPr/>
        </p:nvSpPr>
        <p:spPr bwMode="auto">
          <a:xfrm>
            <a:off x="2762250" y="3597275"/>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10" name="Oval 175"/>
          <p:cNvSpPr>
            <a:spLocks noChangeArrowheads="1"/>
          </p:cNvSpPr>
          <p:nvPr/>
        </p:nvSpPr>
        <p:spPr bwMode="auto">
          <a:xfrm>
            <a:off x="2247900" y="3848100"/>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11" name="Oval 176"/>
          <p:cNvSpPr>
            <a:spLocks noChangeArrowheads="1"/>
          </p:cNvSpPr>
          <p:nvPr/>
        </p:nvSpPr>
        <p:spPr bwMode="auto">
          <a:xfrm>
            <a:off x="2487613" y="3781425"/>
            <a:ext cx="103187"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12" name="Oval 177"/>
          <p:cNvSpPr>
            <a:spLocks noChangeArrowheads="1"/>
          </p:cNvSpPr>
          <p:nvPr/>
        </p:nvSpPr>
        <p:spPr bwMode="auto">
          <a:xfrm>
            <a:off x="3287713" y="2435225"/>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13" name="Oval 178"/>
          <p:cNvSpPr>
            <a:spLocks noChangeArrowheads="1"/>
          </p:cNvSpPr>
          <p:nvPr/>
        </p:nvSpPr>
        <p:spPr bwMode="auto">
          <a:xfrm>
            <a:off x="3551238" y="2333625"/>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14" name="Oval 179"/>
          <p:cNvSpPr>
            <a:spLocks noChangeArrowheads="1"/>
          </p:cNvSpPr>
          <p:nvPr/>
        </p:nvSpPr>
        <p:spPr bwMode="auto">
          <a:xfrm>
            <a:off x="3813175" y="2241550"/>
            <a:ext cx="103188"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15" name="Oval 180"/>
          <p:cNvSpPr>
            <a:spLocks noChangeArrowheads="1"/>
          </p:cNvSpPr>
          <p:nvPr/>
        </p:nvSpPr>
        <p:spPr bwMode="auto">
          <a:xfrm>
            <a:off x="4344988" y="2047875"/>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16" name="Oval 181"/>
          <p:cNvSpPr>
            <a:spLocks noChangeArrowheads="1"/>
          </p:cNvSpPr>
          <p:nvPr/>
        </p:nvSpPr>
        <p:spPr bwMode="auto">
          <a:xfrm>
            <a:off x="4076700" y="214471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17" name="Oval 182"/>
          <p:cNvSpPr>
            <a:spLocks noChangeArrowheads="1"/>
          </p:cNvSpPr>
          <p:nvPr/>
        </p:nvSpPr>
        <p:spPr bwMode="auto">
          <a:xfrm>
            <a:off x="4606925" y="1951038"/>
            <a:ext cx="103188"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18" name="Oval 183"/>
          <p:cNvSpPr>
            <a:spLocks noChangeArrowheads="1"/>
          </p:cNvSpPr>
          <p:nvPr/>
        </p:nvSpPr>
        <p:spPr bwMode="auto">
          <a:xfrm>
            <a:off x="4865688" y="1860550"/>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19" name="Oval 184"/>
          <p:cNvSpPr>
            <a:spLocks noChangeArrowheads="1"/>
          </p:cNvSpPr>
          <p:nvPr/>
        </p:nvSpPr>
        <p:spPr bwMode="auto">
          <a:xfrm>
            <a:off x="5384800" y="1652588"/>
            <a:ext cx="103188"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20" name="Oval 185"/>
          <p:cNvSpPr>
            <a:spLocks noChangeArrowheads="1"/>
          </p:cNvSpPr>
          <p:nvPr/>
        </p:nvSpPr>
        <p:spPr bwMode="auto">
          <a:xfrm>
            <a:off x="5127625" y="1749425"/>
            <a:ext cx="103188"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21" name="Oval 186"/>
          <p:cNvSpPr>
            <a:spLocks noChangeArrowheads="1"/>
          </p:cNvSpPr>
          <p:nvPr/>
        </p:nvSpPr>
        <p:spPr bwMode="auto">
          <a:xfrm>
            <a:off x="6716713" y="2816225"/>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22" name="Oval 187"/>
          <p:cNvSpPr>
            <a:spLocks noChangeArrowheads="1"/>
          </p:cNvSpPr>
          <p:nvPr/>
        </p:nvSpPr>
        <p:spPr bwMode="auto">
          <a:xfrm>
            <a:off x="5916613" y="3771900"/>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23" name="Oval 188"/>
          <p:cNvSpPr>
            <a:spLocks noChangeArrowheads="1"/>
          </p:cNvSpPr>
          <p:nvPr/>
        </p:nvSpPr>
        <p:spPr bwMode="auto">
          <a:xfrm>
            <a:off x="6184900" y="3582988"/>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24" name="Oval 189"/>
          <p:cNvSpPr>
            <a:spLocks noChangeArrowheads="1"/>
          </p:cNvSpPr>
          <p:nvPr/>
        </p:nvSpPr>
        <p:spPr bwMode="auto">
          <a:xfrm>
            <a:off x="5648325" y="3848100"/>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25" name="Oval 190"/>
          <p:cNvSpPr>
            <a:spLocks noChangeArrowheads="1"/>
          </p:cNvSpPr>
          <p:nvPr/>
        </p:nvSpPr>
        <p:spPr bwMode="auto">
          <a:xfrm>
            <a:off x="6437313" y="3201988"/>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26" name="Oval 191"/>
          <p:cNvSpPr>
            <a:spLocks noChangeArrowheads="1"/>
          </p:cNvSpPr>
          <p:nvPr/>
        </p:nvSpPr>
        <p:spPr bwMode="auto">
          <a:xfrm>
            <a:off x="6973888" y="2714625"/>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27" name="Oval 192"/>
          <p:cNvSpPr>
            <a:spLocks noChangeArrowheads="1"/>
          </p:cNvSpPr>
          <p:nvPr/>
        </p:nvSpPr>
        <p:spPr bwMode="auto">
          <a:xfrm>
            <a:off x="7756525" y="242411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28" name="Oval 193"/>
          <p:cNvSpPr>
            <a:spLocks noChangeArrowheads="1"/>
          </p:cNvSpPr>
          <p:nvPr/>
        </p:nvSpPr>
        <p:spPr bwMode="auto">
          <a:xfrm>
            <a:off x="7231063" y="2613025"/>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29" name="Oval 194"/>
          <p:cNvSpPr>
            <a:spLocks noChangeArrowheads="1"/>
          </p:cNvSpPr>
          <p:nvPr/>
        </p:nvSpPr>
        <p:spPr bwMode="auto">
          <a:xfrm>
            <a:off x="7493000" y="2520950"/>
            <a:ext cx="103188"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30" name="Text Box 196"/>
          <p:cNvSpPr txBox="1">
            <a:spLocks noChangeArrowheads="1"/>
          </p:cNvSpPr>
          <p:nvPr/>
        </p:nvSpPr>
        <p:spPr bwMode="auto">
          <a:xfrm>
            <a:off x="1203325" y="1035050"/>
            <a:ext cx="169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拥塞窗口 </a:t>
            </a: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cwnd</a:t>
            </a:r>
          </a:p>
        </p:txBody>
      </p:sp>
      <p:sp>
        <p:nvSpPr>
          <p:cNvPr id="846931" name="Text Box 197"/>
          <p:cNvSpPr txBox="1">
            <a:spLocks noChangeArrowheads="1"/>
          </p:cNvSpPr>
          <p:nvPr/>
        </p:nvSpPr>
        <p:spPr bwMode="auto">
          <a:xfrm>
            <a:off x="179388" y="2627313"/>
            <a:ext cx="1860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新的 </a:t>
            </a: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ssthresh </a:t>
            </a: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值</a:t>
            </a:r>
          </a:p>
        </p:txBody>
      </p:sp>
      <p:sp>
        <p:nvSpPr>
          <p:cNvPr id="846932" name="Text Box 198"/>
          <p:cNvSpPr txBox="1">
            <a:spLocks noChangeArrowheads="1"/>
          </p:cNvSpPr>
          <p:nvPr/>
        </p:nvSpPr>
        <p:spPr bwMode="auto">
          <a:xfrm>
            <a:off x="5708650" y="1166813"/>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网络拥塞</a:t>
            </a:r>
          </a:p>
        </p:txBody>
      </p:sp>
      <p:sp>
        <p:nvSpPr>
          <p:cNvPr id="846933" name="Line 199"/>
          <p:cNvSpPr>
            <a:spLocks noChangeShapeType="1"/>
          </p:cNvSpPr>
          <p:nvPr/>
        </p:nvSpPr>
        <p:spPr bwMode="auto">
          <a:xfrm flipH="1">
            <a:off x="5445125" y="1412875"/>
            <a:ext cx="346075" cy="29210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34" name="Text Box 200"/>
          <p:cNvSpPr txBox="1">
            <a:spLocks noChangeArrowheads="1"/>
          </p:cNvSpPr>
          <p:nvPr/>
        </p:nvSpPr>
        <p:spPr bwMode="auto">
          <a:xfrm>
            <a:off x="3517900" y="3378200"/>
            <a:ext cx="155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指数规律增长</a:t>
            </a:r>
          </a:p>
        </p:txBody>
      </p:sp>
      <p:sp>
        <p:nvSpPr>
          <p:cNvPr id="846935" name="Line 201"/>
          <p:cNvSpPr>
            <a:spLocks noChangeShapeType="1"/>
          </p:cNvSpPr>
          <p:nvPr/>
        </p:nvSpPr>
        <p:spPr bwMode="auto">
          <a:xfrm flipH="1" flipV="1">
            <a:off x="2905125" y="3481388"/>
            <a:ext cx="700088" cy="77787"/>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36" name="Rectangle 202"/>
          <p:cNvSpPr>
            <a:spLocks noChangeArrowheads="1"/>
          </p:cNvSpPr>
          <p:nvPr/>
        </p:nvSpPr>
        <p:spPr bwMode="auto">
          <a:xfrm>
            <a:off x="2378075" y="1628775"/>
            <a:ext cx="219075" cy="20589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37" name="Line 203"/>
          <p:cNvSpPr>
            <a:spLocks noChangeShapeType="1"/>
          </p:cNvSpPr>
          <p:nvPr/>
        </p:nvSpPr>
        <p:spPr bwMode="auto">
          <a:xfrm>
            <a:off x="2378075" y="2478088"/>
            <a:ext cx="963613"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38" name="Rectangle 204"/>
          <p:cNvSpPr>
            <a:spLocks noChangeArrowheads="1"/>
          </p:cNvSpPr>
          <p:nvPr/>
        </p:nvSpPr>
        <p:spPr bwMode="auto">
          <a:xfrm>
            <a:off x="2728913" y="3790950"/>
            <a:ext cx="2803525" cy="1539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39" name="Rectangle 205"/>
          <p:cNvSpPr>
            <a:spLocks noChangeArrowheads="1"/>
          </p:cNvSpPr>
          <p:nvPr/>
        </p:nvSpPr>
        <p:spPr bwMode="auto">
          <a:xfrm>
            <a:off x="6146800" y="3790950"/>
            <a:ext cx="2014538" cy="1539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40" name="Text Box 206"/>
          <p:cNvSpPr txBox="1">
            <a:spLocks noChangeArrowheads="1"/>
          </p:cNvSpPr>
          <p:nvPr/>
        </p:nvSpPr>
        <p:spPr bwMode="auto">
          <a:xfrm>
            <a:off x="20638" y="2286000"/>
            <a:ext cx="202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ssthresh </a:t>
            </a: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的初始值</a:t>
            </a:r>
          </a:p>
        </p:txBody>
      </p:sp>
      <p:sp>
        <p:nvSpPr>
          <p:cNvPr id="846941" name="Text Box 207"/>
          <p:cNvSpPr txBox="1">
            <a:spLocks noChangeArrowheads="1"/>
          </p:cNvSpPr>
          <p:nvPr/>
        </p:nvSpPr>
        <p:spPr bwMode="auto">
          <a:xfrm>
            <a:off x="779463" y="3511550"/>
            <a:ext cx="985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46942" name="Line 208"/>
          <p:cNvSpPr>
            <a:spLocks noChangeShapeType="1"/>
          </p:cNvSpPr>
          <p:nvPr/>
        </p:nvSpPr>
        <p:spPr bwMode="auto">
          <a:xfrm>
            <a:off x="1633538" y="3732213"/>
            <a:ext cx="614362" cy="1555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43" name="Text Box 209"/>
          <p:cNvSpPr txBox="1">
            <a:spLocks noChangeArrowheads="1"/>
          </p:cNvSpPr>
          <p:nvPr/>
        </p:nvSpPr>
        <p:spPr bwMode="auto">
          <a:xfrm>
            <a:off x="2403475" y="4403725"/>
            <a:ext cx="985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46944" name="Text Box 210"/>
          <p:cNvSpPr txBox="1">
            <a:spLocks noChangeArrowheads="1"/>
          </p:cNvSpPr>
          <p:nvPr/>
        </p:nvSpPr>
        <p:spPr bwMode="auto">
          <a:xfrm>
            <a:off x="5799138" y="4427538"/>
            <a:ext cx="985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46945" name="Text Box 211"/>
          <p:cNvSpPr txBox="1">
            <a:spLocks noChangeArrowheads="1"/>
          </p:cNvSpPr>
          <p:nvPr/>
        </p:nvSpPr>
        <p:spPr bwMode="auto">
          <a:xfrm>
            <a:off x="3705225" y="1119188"/>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拥塞避免</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“加法增大”</a:t>
            </a:r>
          </a:p>
        </p:txBody>
      </p:sp>
      <p:sp>
        <p:nvSpPr>
          <p:cNvPr id="846946" name="Text Box 212"/>
          <p:cNvSpPr txBox="1">
            <a:spLocks noChangeArrowheads="1"/>
          </p:cNvSpPr>
          <p:nvPr/>
        </p:nvSpPr>
        <p:spPr bwMode="auto">
          <a:xfrm>
            <a:off x="6867525" y="1525588"/>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拥塞避免</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“加法增大”</a:t>
            </a:r>
          </a:p>
        </p:txBody>
      </p:sp>
      <p:sp>
        <p:nvSpPr>
          <p:cNvPr id="846947" name="Line 213"/>
          <p:cNvSpPr>
            <a:spLocks noChangeShapeType="1"/>
          </p:cNvSpPr>
          <p:nvPr/>
        </p:nvSpPr>
        <p:spPr bwMode="auto">
          <a:xfrm rot="10800000">
            <a:off x="2378075" y="2863850"/>
            <a:ext cx="4645025"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48" name="Line 214"/>
          <p:cNvSpPr>
            <a:spLocks noChangeShapeType="1"/>
          </p:cNvSpPr>
          <p:nvPr/>
        </p:nvSpPr>
        <p:spPr bwMode="auto">
          <a:xfrm flipV="1">
            <a:off x="2378075" y="1703388"/>
            <a:ext cx="4194175" cy="1587"/>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49" name="Freeform 215"/>
          <p:cNvSpPr>
            <a:spLocks/>
          </p:cNvSpPr>
          <p:nvPr/>
        </p:nvSpPr>
        <p:spPr bwMode="auto">
          <a:xfrm>
            <a:off x="2203450" y="1704975"/>
            <a:ext cx="5772150" cy="2205038"/>
          </a:xfrm>
          <a:custGeom>
            <a:avLst/>
            <a:gdLst>
              <a:gd name="T0" fmla="*/ 3162 w 3162"/>
              <a:gd name="T1" fmla="*/ 438 h 1370"/>
              <a:gd name="T2" fmla="*/ 2496 w 3162"/>
              <a:gd name="T3" fmla="*/ 720 h 1370"/>
              <a:gd name="T4" fmla="*/ 2352 w 3162"/>
              <a:gd name="T5" fmla="*/ 954 h 1370"/>
              <a:gd name="T6" fmla="*/ 2205 w 3162"/>
              <a:gd name="T7" fmla="*/ 1200 h 1370"/>
              <a:gd name="T8" fmla="*/ 2061 w 3162"/>
              <a:gd name="T9" fmla="*/ 1320 h 1370"/>
              <a:gd name="T10" fmla="*/ 1917 w 3162"/>
              <a:gd name="T11" fmla="*/ 1368 h 1370"/>
              <a:gd name="T12" fmla="*/ 1866 w 3162"/>
              <a:gd name="T13" fmla="*/ 936 h 1370"/>
              <a:gd name="T14" fmla="*/ 1773 w 3162"/>
              <a:gd name="T15" fmla="*/ 0 h 1370"/>
              <a:gd name="T16" fmla="*/ 618 w 3162"/>
              <a:gd name="T17" fmla="*/ 487 h 1370"/>
              <a:gd name="T18" fmla="*/ 480 w 3162"/>
              <a:gd name="T19" fmla="*/ 961 h 1370"/>
              <a:gd name="T20" fmla="*/ 331 w 3162"/>
              <a:gd name="T21" fmla="*/ 1201 h 1370"/>
              <a:gd name="T22" fmla="*/ 187 w 3162"/>
              <a:gd name="T23" fmla="*/ 1321 h 1370"/>
              <a:gd name="T24" fmla="*/ 55 w 3162"/>
              <a:gd name="T25" fmla="*/ 1369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533620" name="Line 116"/>
          <p:cNvSpPr>
            <a:spLocks noChangeShapeType="1"/>
          </p:cNvSpPr>
          <p:nvPr/>
        </p:nvSpPr>
        <p:spPr bwMode="auto">
          <a:xfrm>
            <a:off x="2098675" y="3149600"/>
            <a:ext cx="647700" cy="4318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6951" name="Text Box 195"/>
          <p:cNvSpPr txBox="1">
            <a:spLocks noChangeArrowheads="1"/>
          </p:cNvSpPr>
          <p:nvPr/>
        </p:nvSpPr>
        <p:spPr bwMode="auto">
          <a:xfrm>
            <a:off x="8027988" y="3636963"/>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传输轮次</a:t>
            </a:r>
          </a:p>
        </p:txBody>
      </p:sp>
    </p:spTree>
    <p:extLst>
      <p:ext uri="{BB962C8B-B14F-4D97-AF65-F5344CB8AC3E}">
        <p14:creationId xmlns:p14="http://schemas.microsoft.com/office/powerpoint/2010/main" val="1687842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533620"/>
                                        </p:tgtEl>
                                        <p:attrNameLst>
                                          <p:attrName>style.visibility</p:attrName>
                                        </p:attrNameLst>
                                      </p:cBhvr>
                                      <p:to>
                                        <p:strVal val="visible"/>
                                      </p:to>
                                    </p:set>
                                    <p:animEffect transition="in" filter="wipe(left)">
                                      <p:cBhvr>
                                        <p:cTn id="7" dur="1000"/>
                                        <p:tgtEl>
                                          <p:spTgt spid="533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620" grpId="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title"/>
          </p:nvPr>
        </p:nvSpPr>
        <p:spPr>
          <a:xfrm>
            <a:off x="811213" y="188913"/>
            <a:ext cx="7793037" cy="623887"/>
          </a:xfrm>
        </p:spPr>
        <p:txBody>
          <a:bodyPr/>
          <a:lstStyle/>
          <a:p>
            <a:pPr algn="ctr" eaLnBrk="1" hangingPunct="1"/>
            <a:r>
              <a:rPr lang="zh-CN" altLang="en-US" sz="3200"/>
              <a:t>慢开始和拥塞避免算法的实现举例 </a:t>
            </a:r>
          </a:p>
        </p:txBody>
      </p:sp>
      <p:sp>
        <p:nvSpPr>
          <p:cNvPr id="847876" name="Text Box 4"/>
          <p:cNvSpPr txBox="1">
            <a:spLocks noChangeArrowheads="1"/>
          </p:cNvSpPr>
          <p:nvPr/>
        </p:nvSpPr>
        <p:spPr bwMode="auto">
          <a:xfrm>
            <a:off x="323850" y="4868863"/>
            <a:ext cx="8647113"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发送端每收到一个对新报文段的确认，就把发送端的拥塞窗口加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1</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，因此拥塞窗口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cwnd </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随着传输轮次按指数规律增长。 </a:t>
            </a:r>
          </a:p>
        </p:txBody>
      </p:sp>
      <p:sp>
        <p:nvSpPr>
          <p:cNvPr id="847877" name="Line 118"/>
          <p:cNvSpPr>
            <a:spLocks noChangeShapeType="1"/>
          </p:cNvSpPr>
          <p:nvPr/>
        </p:nvSpPr>
        <p:spPr bwMode="auto">
          <a:xfrm>
            <a:off x="2290763" y="1174750"/>
            <a:ext cx="0" cy="2703513"/>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878" name="Text Box 119"/>
          <p:cNvSpPr txBox="1">
            <a:spLocks noChangeArrowheads="1"/>
          </p:cNvSpPr>
          <p:nvPr/>
        </p:nvSpPr>
        <p:spPr bwMode="auto">
          <a:xfrm>
            <a:off x="7854950"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22</a:t>
            </a:r>
          </a:p>
        </p:txBody>
      </p:sp>
      <p:sp>
        <p:nvSpPr>
          <p:cNvPr id="847879" name="Text Box 120"/>
          <p:cNvSpPr txBox="1">
            <a:spLocks noChangeArrowheads="1"/>
          </p:cNvSpPr>
          <p:nvPr/>
        </p:nvSpPr>
        <p:spPr bwMode="auto">
          <a:xfrm>
            <a:off x="1852613" y="21621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16</a:t>
            </a:r>
          </a:p>
        </p:txBody>
      </p:sp>
      <p:sp>
        <p:nvSpPr>
          <p:cNvPr id="847880" name="Line 121"/>
          <p:cNvSpPr>
            <a:spLocks noChangeShapeType="1"/>
          </p:cNvSpPr>
          <p:nvPr/>
        </p:nvSpPr>
        <p:spPr bwMode="auto">
          <a:xfrm>
            <a:off x="6157913" y="1570038"/>
            <a:ext cx="0" cy="1158875"/>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881" name="Text Box 122"/>
          <p:cNvSpPr txBox="1">
            <a:spLocks noChangeArrowheads="1"/>
          </p:cNvSpPr>
          <p:nvPr/>
        </p:nvSpPr>
        <p:spPr bwMode="auto">
          <a:xfrm>
            <a:off x="5441950" y="1917700"/>
            <a:ext cx="13779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a:t>
            </a: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乘法减小”</a:t>
            </a:r>
          </a:p>
        </p:txBody>
      </p:sp>
      <p:sp>
        <p:nvSpPr>
          <p:cNvPr id="847882" name="Rectangle 123"/>
          <p:cNvSpPr>
            <a:spLocks noChangeArrowheads="1"/>
          </p:cNvSpPr>
          <p:nvPr/>
        </p:nvSpPr>
        <p:spPr bwMode="auto">
          <a:xfrm>
            <a:off x="6750050" y="1290638"/>
            <a:ext cx="1558925" cy="1519237"/>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883" name="Rectangle 124"/>
          <p:cNvSpPr>
            <a:spLocks noChangeArrowheads="1"/>
          </p:cNvSpPr>
          <p:nvPr/>
        </p:nvSpPr>
        <p:spPr bwMode="auto">
          <a:xfrm>
            <a:off x="3319463" y="1008063"/>
            <a:ext cx="2174875" cy="15176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884" name="Rectangle 125"/>
          <p:cNvSpPr>
            <a:spLocks noChangeArrowheads="1"/>
          </p:cNvSpPr>
          <p:nvPr/>
        </p:nvSpPr>
        <p:spPr bwMode="auto">
          <a:xfrm>
            <a:off x="5711825" y="3895725"/>
            <a:ext cx="1073150" cy="828675"/>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885" name="Rectangle 126"/>
          <p:cNvSpPr>
            <a:spLocks noChangeArrowheads="1"/>
          </p:cNvSpPr>
          <p:nvPr/>
        </p:nvSpPr>
        <p:spPr bwMode="auto">
          <a:xfrm>
            <a:off x="2298700" y="3886200"/>
            <a:ext cx="1073150" cy="828675"/>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886" name="Line 127"/>
          <p:cNvSpPr>
            <a:spLocks noChangeShapeType="1"/>
          </p:cNvSpPr>
          <p:nvPr/>
        </p:nvSpPr>
        <p:spPr bwMode="auto">
          <a:xfrm>
            <a:off x="2290763" y="3878263"/>
            <a:ext cx="6221412"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887" name="Line 128"/>
          <p:cNvSpPr>
            <a:spLocks noChangeShapeType="1"/>
          </p:cNvSpPr>
          <p:nvPr/>
        </p:nvSpPr>
        <p:spPr bwMode="auto">
          <a:xfrm>
            <a:off x="2554288" y="3800475"/>
            <a:ext cx="0" cy="77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888" name="Line 129"/>
          <p:cNvSpPr>
            <a:spLocks noChangeShapeType="1"/>
          </p:cNvSpPr>
          <p:nvPr/>
        </p:nvSpPr>
        <p:spPr bwMode="auto">
          <a:xfrm>
            <a:off x="281622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889" name="Line 130"/>
          <p:cNvSpPr>
            <a:spLocks noChangeShapeType="1"/>
          </p:cNvSpPr>
          <p:nvPr/>
        </p:nvSpPr>
        <p:spPr bwMode="auto">
          <a:xfrm>
            <a:off x="307975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890" name="Line 131"/>
          <p:cNvSpPr>
            <a:spLocks noChangeShapeType="1"/>
          </p:cNvSpPr>
          <p:nvPr/>
        </p:nvSpPr>
        <p:spPr bwMode="auto">
          <a:xfrm>
            <a:off x="334168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891" name="Line 132"/>
          <p:cNvSpPr>
            <a:spLocks noChangeShapeType="1"/>
          </p:cNvSpPr>
          <p:nvPr/>
        </p:nvSpPr>
        <p:spPr bwMode="auto">
          <a:xfrm>
            <a:off x="360521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892" name="Line 133"/>
          <p:cNvSpPr>
            <a:spLocks noChangeShapeType="1"/>
          </p:cNvSpPr>
          <p:nvPr/>
        </p:nvSpPr>
        <p:spPr bwMode="auto">
          <a:xfrm>
            <a:off x="38687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893" name="Line 134"/>
          <p:cNvSpPr>
            <a:spLocks noChangeShapeType="1"/>
          </p:cNvSpPr>
          <p:nvPr/>
        </p:nvSpPr>
        <p:spPr bwMode="auto">
          <a:xfrm>
            <a:off x="413067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894" name="Line 135"/>
          <p:cNvSpPr>
            <a:spLocks noChangeShapeType="1"/>
          </p:cNvSpPr>
          <p:nvPr/>
        </p:nvSpPr>
        <p:spPr bwMode="auto">
          <a:xfrm>
            <a:off x="439420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895" name="Line 136"/>
          <p:cNvSpPr>
            <a:spLocks noChangeShapeType="1"/>
          </p:cNvSpPr>
          <p:nvPr/>
        </p:nvSpPr>
        <p:spPr bwMode="auto">
          <a:xfrm>
            <a:off x="46561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896" name="Line 137"/>
          <p:cNvSpPr>
            <a:spLocks noChangeShapeType="1"/>
          </p:cNvSpPr>
          <p:nvPr/>
        </p:nvSpPr>
        <p:spPr bwMode="auto">
          <a:xfrm>
            <a:off x="491966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897" name="Line 138"/>
          <p:cNvSpPr>
            <a:spLocks noChangeShapeType="1"/>
          </p:cNvSpPr>
          <p:nvPr/>
        </p:nvSpPr>
        <p:spPr bwMode="auto">
          <a:xfrm>
            <a:off x="518318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898" name="Line 139"/>
          <p:cNvSpPr>
            <a:spLocks noChangeShapeType="1"/>
          </p:cNvSpPr>
          <p:nvPr/>
        </p:nvSpPr>
        <p:spPr bwMode="auto">
          <a:xfrm>
            <a:off x="544512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899" name="Line 140"/>
          <p:cNvSpPr>
            <a:spLocks noChangeShapeType="1"/>
          </p:cNvSpPr>
          <p:nvPr/>
        </p:nvSpPr>
        <p:spPr bwMode="auto">
          <a:xfrm>
            <a:off x="570865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00" name="Line 141"/>
          <p:cNvSpPr>
            <a:spLocks noChangeShapeType="1"/>
          </p:cNvSpPr>
          <p:nvPr/>
        </p:nvSpPr>
        <p:spPr bwMode="auto">
          <a:xfrm>
            <a:off x="5970588" y="3800475"/>
            <a:ext cx="0" cy="77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01" name="Line 142"/>
          <p:cNvSpPr>
            <a:spLocks noChangeShapeType="1"/>
          </p:cNvSpPr>
          <p:nvPr/>
        </p:nvSpPr>
        <p:spPr bwMode="auto">
          <a:xfrm>
            <a:off x="623411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02" name="Line 143"/>
          <p:cNvSpPr>
            <a:spLocks noChangeShapeType="1"/>
          </p:cNvSpPr>
          <p:nvPr/>
        </p:nvSpPr>
        <p:spPr bwMode="auto">
          <a:xfrm>
            <a:off x="64976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03" name="Line 144"/>
          <p:cNvSpPr>
            <a:spLocks noChangeShapeType="1"/>
          </p:cNvSpPr>
          <p:nvPr/>
        </p:nvSpPr>
        <p:spPr bwMode="auto">
          <a:xfrm>
            <a:off x="675957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04" name="Line 145"/>
          <p:cNvSpPr>
            <a:spLocks noChangeShapeType="1"/>
          </p:cNvSpPr>
          <p:nvPr/>
        </p:nvSpPr>
        <p:spPr bwMode="auto">
          <a:xfrm>
            <a:off x="702310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05" name="Line 146"/>
          <p:cNvSpPr>
            <a:spLocks noChangeShapeType="1"/>
          </p:cNvSpPr>
          <p:nvPr/>
        </p:nvSpPr>
        <p:spPr bwMode="auto">
          <a:xfrm>
            <a:off x="72850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06" name="Line 147"/>
          <p:cNvSpPr>
            <a:spLocks noChangeShapeType="1"/>
          </p:cNvSpPr>
          <p:nvPr/>
        </p:nvSpPr>
        <p:spPr bwMode="auto">
          <a:xfrm>
            <a:off x="754856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07" name="Line 148"/>
          <p:cNvSpPr>
            <a:spLocks noChangeShapeType="1"/>
          </p:cNvSpPr>
          <p:nvPr/>
        </p:nvSpPr>
        <p:spPr bwMode="auto">
          <a:xfrm>
            <a:off x="781208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08" name="Line 149"/>
          <p:cNvSpPr>
            <a:spLocks noChangeShapeType="1"/>
          </p:cNvSpPr>
          <p:nvPr/>
        </p:nvSpPr>
        <p:spPr bwMode="auto">
          <a:xfrm>
            <a:off x="807402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09" name="Line 150"/>
          <p:cNvSpPr>
            <a:spLocks noChangeShapeType="1"/>
          </p:cNvSpPr>
          <p:nvPr/>
        </p:nvSpPr>
        <p:spPr bwMode="auto">
          <a:xfrm>
            <a:off x="2290763" y="349250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10" name="Line 151"/>
          <p:cNvSpPr>
            <a:spLocks noChangeShapeType="1"/>
          </p:cNvSpPr>
          <p:nvPr/>
        </p:nvSpPr>
        <p:spPr bwMode="auto">
          <a:xfrm>
            <a:off x="2290763" y="310515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11" name="Line 152"/>
          <p:cNvSpPr>
            <a:spLocks noChangeShapeType="1"/>
          </p:cNvSpPr>
          <p:nvPr/>
        </p:nvSpPr>
        <p:spPr bwMode="auto">
          <a:xfrm>
            <a:off x="2290763" y="2719388"/>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12" name="Line 153"/>
          <p:cNvSpPr>
            <a:spLocks noChangeShapeType="1"/>
          </p:cNvSpPr>
          <p:nvPr/>
        </p:nvSpPr>
        <p:spPr bwMode="auto">
          <a:xfrm>
            <a:off x="2290763" y="233362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13" name="Line 154"/>
          <p:cNvSpPr>
            <a:spLocks noChangeShapeType="1"/>
          </p:cNvSpPr>
          <p:nvPr/>
        </p:nvSpPr>
        <p:spPr bwMode="auto">
          <a:xfrm>
            <a:off x="2290763" y="194786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14" name="Line 155"/>
          <p:cNvSpPr>
            <a:spLocks noChangeShapeType="1"/>
          </p:cNvSpPr>
          <p:nvPr/>
        </p:nvSpPr>
        <p:spPr bwMode="auto">
          <a:xfrm>
            <a:off x="2290763" y="156051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15" name="Text Box 156"/>
          <p:cNvSpPr txBox="1">
            <a:spLocks noChangeArrowheads="1"/>
          </p:cNvSpPr>
          <p:nvPr/>
        </p:nvSpPr>
        <p:spPr bwMode="auto">
          <a:xfrm>
            <a:off x="2641600" y="39004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a:t>
            </a:r>
          </a:p>
        </p:txBody>
      </p:sp>
      <p:sp>
        <p:nvSpPr>
          <p:cNvPr id="847916" name="Text Box 157"/>
          <p:cNvSpPr txBox="1">
            <a:spLocks noChangeArrowheads="1"/>
          </p:cNvSpPr>
          <p:nvPr/>
        </p:nvSpPr>
        <p:spPr bwMode="auto">
          <a:xfrm>
            <a:off x="3167063" y="3900488"/>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4</a:t>
            </a:r>
          </a:p>
        </p:txBody>
      </p:sp>
      <p:sp>
        <p:nvSpPr>
          <p:cNvPr id="847917" name="Text Box 158"/>
          <p:cNvSpPr txBox="1">
            <a:spLocks noChangeArrowheads="1"/>
          </p:cNvSpPr>
          <p:nvPr/>
        </p:nvSpPr>
        <p:spPr bwMode="auto">
          <a:xfrm>
            <a:off x="3692525" y="39004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6</a:t>
            </a:r>
          </a:p>
        </p:txBody>
      </p:sp>
      <p:sp>
        <p:nvSpPr>
          <p:cNvPr id="847918" name="Text Box 159"/>
          <p:cNvSpPr txBox="1">
            <a:spLocks noChangeArrowheads="1"/>
          </p:cNvSpPr>
          <p:nvPr/>
        </p:nvSpPr>
        <p:spPr bwMode="auto">
          <a:xfrm>
            <a:off x="4233863" y="39004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8</a:t>
            </a:r>
          </a:p>
        </p:txBody>
      </p:sp>
      <p:sp>
        <p:nvSpPr>
          <p:cNvPr id="847919" name="Text Box 160"/>
          <p:cNvSpPr txBox="1">
            <a:spLocks noChangeArrowheads="1"/>
          </p:cNvSpPr>
          <p:nvPr/>
        </p:nvSpPr>
        <p:spPr bwMode="auto">
          <a:xfrm>
            <a:off x="4672013"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10</a:t>
            </a:r>
          </a:p>
        </p:txBody>
      </p:sp>
      <p:sp>
        <p:nvSpPr>
          <p:cNvPr id="847920" name="Text Box 161"/>
          <p:cNvSpPr txBox="1">
            <a:spLocks noChangeArrowheads="1"/>
          </p:cNvSpPr>
          <p:nvPr/>
        </p:nvSpPr>
        <p:spPr bwMode="auto">
          <a:xfrm>
            <a:off x="5240338"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12</a:t>
            </a:r>
          </a:p>
        </p:txBody>
      </p:sp>
      <p:sp>
        <p:nvSpPr>
          <p:cNvPr id="847921" name="Text Box 162"/>
          <p:cNvSpPr txBox="1">
            <a:spLocks noChangeArrowheads="1"/>
          </p:cNvSpPr>
          <p:nvPr/>
        </p:nvSpPr>
        <p:spPr bwMode="auto">
          <a:xfrm>
            <a:off x="5737225"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14</a:t>
            </a:r>
          </a:p>
        </p:txBody>
      </p:sp>
      <p:sp>
        <p:nvSpPr>
          <p:cNvPr id="847922" name="Text Box 163"/>
          <p:cNvSpPr txBox="1">
            <a:spLocks noChangeArrowheads="1"/>
          </p:cNvSpPr>
          <p:nvPr/>
        </p:nvSpPr>
        <p:spPr bwMode="auto">
          <a:xfrm>
            <a:off x="6262688"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16</a:t>
            </a:r>
          </a:p>
        </p:txBody>
      </p:sp>
      <p:sp>
        <p:nvSpPr>
          <p:cNvPr id="847923" name="Text Box 164"/>
          <p:cNvSpPr txBox="1">
            <a:spLocks noChangeArrowheads="1"/>
          </p:cNvSpPr>
          <p:nvPr/>
        </p:nvSpPr>
        <p:spPr bwMode="auto">
          <a:xfrm>
            <a:off x="6818313"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18</a:t>
            </a:r>
          </a:p>
        </p:txBody>
      </p:sp>
      <p:sp>
        <p:nvSpPr>
          <p:cNvPr id="847924" name="Text Box 165"/>
          <p:cNvSpPr txBox="1">
            <a:spLocks noChangeArrowheads="1"/>
          </p:cNvSpPr>
          <p:nvPr/>
        </p:nvSpPr>
        <p:spPr bwMode="auto">
          <a:xfrm>
            <a:off x="7343775"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20</a:t>
            </a:r>
          </a:p>
        </p:txBody>
      </p:sp>
      <p:sp>
        <p:nvSpPr>
          <p:cNvPr id="847925" name="Text Box 166"/>
          <p:cNvSpPr txBox="1">
            <a:spLocks noChangeArrowheads="1"/>
          </p:cNvSpPr>
          <p:nvPr/>
        </p:nvSpPr>
        <p:spPr bwMode="auto">
          <a:xfrm>
            <a:off x="2159000" y="39004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0</a:t>
            </a:r>
          </a:p>
        </p:txBody>
      </p:sp>
      <p:sp>
        <p:nvSpPr>
          <p:cNvPr id="847926" name="Text Box 167"/>
          <p:cNvSpPr txBox="1">
            <a:spLocks noChangeArrowheads="1"/>
          </p:cNvSpPr>
          <p:nvPr/>
        </p:nvSpPr>
        <p:spPr bwMode="auto">
          <a:xfrm>
            <a:off x="1984375" y="36687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0</a:t>
            </a:r>
          </a:p>
        </p:txBody>
      </p:sp>
      <p:sp>
        <p:nvSpPr>
          <p:cNvPr id="847927" name="Text Box 168"/>
          <p:cNvSpPr txBox="1">
            <a:spLocks noChangeArrowheads="1"/>
          </p:cNvSpPr>
          <p:nvPr/>
        </p:nvSpPr>
        <p:spPr bwMode="auto">
          <a:xfrm>
            <a:off x="1984375" y="32829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4</a:t>
            </a:r>
          </a:p>
        </p:txBody>
      </p:sp>
      <p:sp>
        <p:nvSpPr>
          <p:cNvPr id="847928" name="Text Box 169"/>
          <p:cNvSpPr txBox="1">
            <a:spLocks noChangeArrowheads="1"/>
          </p:cNvSpPr>
          <p:nvPr/>
        </p:nvSpPr>
        <p:spPr bwMode="auto">
          <a:xfrm>
            <a:off x="1984375" y="29098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8</a:t>
            </a:r>
          </a:p>
        </p:txBody>
      </p:sp>
      <p:sp>
        <p:nvSpPr>
          <p:cNvPr id="847929" name="Text Box 170"/>
          <p:cNvSpPr txBox="1">
            <a:spLocks noChangeArrowheads="1"/>
          </p:cNvSpPr>
          <p:nvPr/>
        </p:nvSpPr>
        <p:spPr bwMode="auto">
          <a:xfrm>
            <a:off x="1852613" y="253682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12</a:t>
            </a:r>
          </a:p>
        </p:txBody>
      </p:sp>
      <p:sp>
        <p:nvSpPr>
          <p:cNvPr id="847930" name="Text Box 171"/>
          <p:cNvSpPr txBox="1">
            <a:spLocks noChangeArrowheads="1"/>
          </p:cNvSpPr>
          <p:nvPr/>
        </p:nvSpPr>
        <p:spPr bwMode="auto">
          <a:xfrm>
            <a:off x="1852613" y="177641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20</a:t>
            </a:r>
          </a:p>
        </p:txBody>
      </p:sp>
      <p:sp>
        <p:nvSpPr>
          <p:cNvPr id="847931" name="Text Box 172"/>
          <p:cNvSpPr txBox="1">
            <a:spLocks noChangeArrowheads="1"/>
          </p:cNvSpPr>
          <p:nvPr/>
        </p:nvSpPr>
        <p:spPr bwMode="auto">
          <a:xfrm>
            <a:off x="1852613" y="139065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24</a:t>
            </a:r>
          </a:p>
        </p:txBody>
      </p:sp>
      <p:sp>
        <p:nvSpPr>
          <p:cNvPr id="847932" name="Oval 173"/>
          <p:cNvSpPr>
            <a:spLocks noChangeArrowheads="1"/>
          </p:cNvSpPr>
          <p:nvPr/>
        </p:nvSpPr>
        <p:spPr bwMode="auto">
          <a:xfrm>
            <a:off x="3024188" y="3067050"/>
            <a:ext cx="103187"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33" name="Oval 174"/>
          <p:cNvSpPr>
            <a:spLocks noChangeArrowheads="1"/>
          </p:cNvSpPr>
          <p:nvPr/>
        </p:nvSpPr>
        <p:spPr bwMode="auto">
          <a:xfrm>
            <a:off x="2762250" y="345281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34" name="Oval 175"/>
          <p:cNvSpPr>
            <a:spLocks noChangeArrowheads="1"/>
          </p:cNvSpPr>
          <p:nvPr/>
        </p:nvSpPr>
        <p:spPr bwMode="auto">
          <a:xfrm>
            <a:off x="2247900" y="3703638"/>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35" name="Oval 176"/>
          <p:cNvSpPr>
            <a:spLocks noChangeArrowheads="1"/>
          </p:cNvSpPr>
          <p:nvPr/>
        </p:nvSpPr>
        <p:spPr bwMode="auto">
          <a:xfrm>
            <a:off x="2487613" y="3636963"/>
            <a:ext cx="103187"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36" name="Oval 177"/>
          <p:cNvSpPr>
            <a:spLocks noChangeArrowheads="1"/>
          </p:cNvSpPr>
          <p:nvPr/>
        </p:nvSpPr>
        <p:spPr bwMode="auto">
          <a:xfrm>
            <a:off x="3287713" y="22907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37" name="Oval 178"/>
          <p:cNvSpPr>
            <a:spLocks noChangeArrowheads="1"/>
          </p:cNvSpPr>
          <p:nvPr/>
        </p:nvSpPr>
        <p:spPr bwMode="auto">
          <a:xfrm>
            <a:off x="3551238" y="2189163"/>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38" name="Oval 179"/>
          <p:cNvSpPr>
            <a:spLocks noChangeArrowheads="1"/>
          </p:cNvSpPr>
          <p:nvPr/>
        </p:nvSpPr>
        <p:spPr bwMode="auto">
          <a:xfrm>
            <a:off x="3813175" y="2097088"/>
            <a:ext cx="103188"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39" name="Oval 180"/>
          <p:cNvSpPr>
            <a:spLocks noChangeArrowheads="1"/>
          </p:cNvSpPr>
          <p:nvPr/>
        </p:nvSpPr>
        <p:spPr bwMode="auto">
          <a:xfrm>
            <a:off x="4344988" y="190341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40" name="Oval 181"/>
          <p:cNvSpPr>
            <a:spLocks noChangeArrowheads="1"/>
          </p:cNvSpPr>
          <p:nvPr/>
        </p:nvSpPr>
        <p:spPr bwMode="auto">
          <a:xfrm>
            <a:off x="4076700" y="2000250"/>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41" name="Oval 182"/>
          <p:cNvSpPr>
            <a:spLocks noChangeArrowheads="1"/>
          </p:cNvSpPr>
          <p:nvPr/>
        </p:nvSpPr>
        <p:spPr bwMode="auto">
          <a:xfrm>
            <a:off x="4606925" y="1806575"/>
            <a:ext cx="103188"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42" name="Oval 183"/>
          <p:cNvSpPr>
            <a:spLocks noChangeArrowheads="1"/>
          </p:cNvSpPr>
          <p:nvPr/>
        </p:nvSpPr>
        <p:spPr bwMode="auto">
          <a:xfrm>
            <a:off x="4865688" y="1716088"/>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43" name="Oval 184"/>
          <p:cNvSpPr>
            <a:spLocks noChangeArrowheads="1"/>
          </p:cNvSpPr>
          <p:nvPr/>
        </p:nvSpPr>
        <p:spPr bwMode="auto">
          <a:xfrm>
            <a:off x="5384800" y="1508125"/>
            <a:ext cx="103188"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44" name="Oval 185"/>
          <p:cNvSpPr>
            <a:spLocks noChangeArrowheads="1"/>
          </p:cNvSpPr>
          <p:nvPr/>
        </p:nvSpPr>
        <p:spPr bwMode="auto">
          <a:xfrm>
            <a:off x="5127625" y="1604963"/>
            <a:ext cx="103188"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45" name="Oval 186"/>
          <p:cNvSpPr>
            <a:spLocks noChangeArrowheads="1"/>
          </p:cNvSpPr>
          <p:nvPr/>
        </p:nvSpPr>
        <p:spPr bwMode="auto">
          <a:xfrm>
            <a:off x="6716713" y="2671763"/>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46" name="Oval 187"/>
          <p:cNvSpPr>
            <a:spLocks noChangeArrowheads="1"/>
          </p:cNvSpPr>
          <p:nvPr/>
        </p:nvSpPr>
        <p:spPr bwMode="auto">
          <a:xfrm>
            <a:off x="5916613" y="3627438"/>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47" name="Oval 188"/>
          <p:cNvSpPr>
            <a:spLocks noChangeArrowheads="1"/>
          </p:cNvSpPr>
          <p:nvPr/>
        </p:nvSpPr>
        <p:spPr bwMode="auto">
          <a:xfrm>
            <a:off x="6184900" y="3438525"/>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48" name="Oval 189"/>
          <p:cNvSpPr>
            <a:spLocks noChangeArrowheads="1"/>
          </p:cNvSpPr>
          <p:nvPr/>
        </p:nvSpPr>
        <p:spPr bwMode="auto">
          <a:xfrm>
            <a:off x="5648325" y="3703638"/>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49" name="Oval 190"/>
          <p:cNvSpPr>
            <a:spLocks noChangeArrowheads="1"/>
          </p:cNvSpPr>
          <p:nvPr/>
        </p:nvSpPr>
        <p:spPr bwMode="auto">
          <a:xfrm>
            <a:off x="6437313" y="3057525"/>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50" name="Oval 191"/>
          <p:cNvSpPr>
            <a:spLocks noChangeArrowheads="1"/>
          </p:cNvSpPr>
          <p:nvPr/>
        </p:nvSpPr>
        <p:spPr bwMode="auto">
          <a:xfrm>
            <a:off x="6973888" y="25701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51" name="Oval 192"/>
          <p:cNvSpPr>
            <a:spLocks noChangeArrowheads="1"/>
          </p:cNvSpPr>
          <p:nvPr/>
        </p:nvSpPr>
        <p:spPr bwMode="auto">
          <a:xfrm>
            <a:off x="7756525" y="2279650"/>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52" name="Oval 193"/>
          <p:cNvSpPr>
            <a:spLocks noChangeArrowheads="1"/>
          </p:cNvSpPr>
          <p:nvPr/>
        </p:nvSpPr>
        <p:spPr bwMode="auto">
          <a:xfrm>
            <a:off x="7231063" y="24685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53" name="Oval 194"/>
          <p:cNvSpPr>
            <a:spLocks noChangeArrowheads="1"/>
          </p:cNvSpPr>
          <p:nvPr/>
        </p:nvSpPr>
        <p:spPr bwMode="auto">
          <a:xfrm>
            <a:off x="7493000" y="2376488"/>
            <a:ext cx="103188"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54" name="Text Box 196"/>
          <p:cNvSpPr txBox="1">
            <a:spLocks noChangeArrowheads="1"/>
          </p:cNvSpPr>
          <p:nvPr/>
        </p:nvSpPr>
        <p:spPr bwMode="auto">
          <a:xfrm>
            <a:off x="1203325" y="890588"/>
            <a:ext cx="1695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拥塞窗口 </a:t>
            </a: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cwnd</a:t>
            </a:r>
          </a:p>
        </p:txBody>
      </p:sp>
      <p:sp>
        <p:nvSpPr>
          <p:cNvPr id="847955" name="Text Box 197"/>
          <p:cNvSpPr txBox="1">
            <a:spLocks noChangeArrowheads="1"/>
          </p:cNvSpPr>
          <p:nvPr/>
        </p:nvSpPr>
        <p:spPr bwMode="auto">
          <a:xfrm>
            <a:off x="179388" y="2482850"/>
            <a:ext cx="186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新的 </a:t>
            </a: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ssthresh </a:t>
            </a: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值</a:t>
            </a:r>
          </a:p>
        </p:txBody>
      </p:sp>
      <p:sp>
        <p:nvSpPr>
          <p:cNvPr id="847956" name="Text Box 198"/>
          <p:cNvSpPr txBox="1">
            <a:spLocks noChangeArrowheads="1"/>
          </p:cNvSpPr>
          <p:nvPr/>
        </p:nvSpPr>
        <p:spPr bwMode="auto">
          <a:xfrm>
            <a:off x="5708650" y="102235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网络拥塞</a:t>
            </a:r>
          </a:p>
        </p:txBody>
      </p:sp>
      <p:sp>
        <p:nvSpPr>
          <p:cNvPr id="847957" name="Line 199"/>
          <p:cNvSpPr>
            <a:spLocks noChangeShapeType="1"/>
          </p:cNvSpPr>
          <p:nvPr/>
        </p:nvSpPr>
        <p:spPr bwMode="auto">
          <a:xfrm flipH="1">
            <a:off x="5445125" y="1268413"/>
            <a:ext cx="346075" cy="29210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58" name="Text Box 200"/>
          <p:cNvSpPr txBox="1">
            <a:spLocks noChangeArrowheads="1"/>
          </p:cNvSpPr>
          <p:nvPr/>
        </p:nvSpPr>
        <p:spPr bwMode="auto">
          <a:xfrm>
            <a:off x="3517900" y="3233738"/>
            <a:ext cx="155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指数规律增长</a:t>
            </a:r>
          </a:p>
        </p:txBody>
      </p:sp>
      <p:sp>
        <p:nvSpPr>
          <p:cNvPr id="847959" name="Line 201"/>
          <p:cNvSpPr>
            <a:spLocks noChangeShapeType="1"/>
          </p:cNvSpPr>
          <p:nvPr/>
        </p:nvSpPr>
        <p:spPr bwMode="auto">
          <a:xfrm flipH="1" flipV="1">
            <a:off x="2905125" y="3336925"/>
            <a:ext cx="700088" cy="77788"/>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60" name="Rectangle 202"/>
          <p:cNvSpPr>
            <a:spLocks noChangeArrowheads="1"/>
          </p:cNvSpPr>
          <p:nvPr/>
        </p:nvSpPr>
        <p:spPr bwMode="auto">
          <a:xfrm>
            <a:off x="2378075" y="1484313"/>
            <a:ext cx="219075" cy="2058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61" name="Line 203"/>
          <p:cNvSpPr>
            <a:spLocks noChangeShapeType="1"/>
          </p:cNvSpPr>
          <p:nvPr/>
        </p:nvSpPr>
        <p:spPr bwMode="auto">
          <a:xfrm>
            <a:off x="2378075" y="2333625"/>
            <a:ext cx="963613"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62" name="Rectangle 204"/>
          <p:cNvSpPr>
            <a:spLocks noChangeArrowheads="1"/>
          </p:cNvSpPr>
          <p:nvPr/>
        </p:nvSpPr>
        <p:spPr bwMode="auto">
          <a:xfrm>
            <a:off x="2728913" y="3646488"/>
            <a:ext cx="2803525" cy="153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63" name="Rectangle 205"/>
          <p:cNvSpPr>
            <a:spLocks noChangeArrowheads="1"/>
          </p:cNvSpPr>
          <p:nvPr/>
        </p:nvSpPr>
        <p:spPr bwMode="auto">
          <a:xfrm>
            <a:off x="6146800" y="3646488"/>
            <a:ext cx="2014538" cy="153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64" name="Text Box 206"/>
          <p:cNvSpPr txBox="1">
            <a:spLocks noChangeArrowheads="1"/>
          </p:cNvSpPr>
          <p:nvPr/>
        </p:nvSpPr>
        <p:spPr bwMode="auto">
          <a:xfrm>
            <a:off x="20638" y="2141538"/>
            <a:ext cx="202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ssthresh </a:t>
            </a: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的初始值</a:t>
            </a:r>
          </a:p>
        </p:txBody>
      </p:sp>
      <p:sp>
        <p:nvSpPr>
          <p:cNvPr id="847965" name="Text Box 207"/>
          <p:cNvSpPr txBox="1">
            <a:spLocks noChangeArrowheads="1"/>
          </p:cNvSpPr>
          <p:nvPr/>
        </p:nvSpPr>
        <p:spPr bwMode="auto">
          <a:xfrm>
            <a:off x="779463" y="3367088"/>
            <a:ext cx="985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47966" name="Line 208"/>
          <p:cNvSpPr>
            <a:spLocks noChangeShapeType="1"/>
          </p:cNvSpPr>
          <p:nvPr/>
        </p:nvSpPr>
        <p:spPr bwMode="auto">
          <a:xfrm>
            <a:off x="1633538" y="3587750"/>
            <a:ext cx="614362" cy="1555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67" name="Text Box 209"/>
          <p:cNvSpPr txBox="1">
            <a:spLocks noChangeArrowheads="1"/>
          </p:cNvSpPr>
          <p:nvPr/>
        </p:nvSpPr>
        <p:spPr bwMode="auto">
          <a:xfrm>
            <a:off x="2403475" y="4259263"/>
            <a:ext cx="985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47968" name="Text Box 210"/>
          <p:cNvSpPr txBox="1">
            <a:spLocks noChangeArrowheads="1"/>
          </p:cNvSpPr>
          <p:nvPr/>
        </p:nvSpPr>
        <p:spPr bwMode="auto">
          <a:xfrm>
            <a:off x="5799138" y="4283075"/>
            <a:ext cx="985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47969" name="Text Box 211"/>
          <p:cNvSpPr txBox="1">
            <a:spLocks noChangeArrowheads="1"/>
          </p:cNvSpPr>
          <p:nvPr/>
        </p:nvSpPr>
        <p:spPr bwMode="auto">
          <a:xfrm>
            <a:off x="3705225" y="974725"/>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拥塞避免</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“加法增大”</a:t>
            </a:r>
          </a:p>
        </p:txBody>
      </p:sp>
      <p:sp>
        <p:nvSpPr>
          <p:cNvPr id="847970" name="Text Box 212"/>
          <p:cNvSpPr txBox="1">
            <a:spLocks noChangeArrowheads="1"/>
          </p:cNvSpPr>
          <p:nvPr/>
        </p:nvSpPr>
        <p:spPr bwMode="auto">
          <a:xfrm>
            <a:off x="6867525" y="1381125"/>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拥塞避免</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“加法增大”</a:t>
            </a:r>
          </a:p>
        </p:txBody>
      </p:sp>
      <p:sp>
        <p:nvSpPr>
          <p:cNvPr id="847971" name="Line 213"/>
          <p:cNvSpPr>
            <a:spLocks noChangeShapeType="1"/>
          </p:cNvSpPr>
          <p:nvPr/>
        </p:nvSpPr>
        <p:spPr bwMode="auto">
          <a:xfrm rot="10800000">
            <a:off x="2378075" y="2719388"/>
            <a:ext cx="4645025"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72" name="Line 214"/>
          <p:cNvSpPr>
            <a:spLocks noChangeShapeType="1"/>
          </p:cNvSpPr>
          <p:nvPr/>
        </p:nvSpPr>
        <p:spPr bwMode="auto">
          <a:xfrm flipV="1">
            <a:off x="2378075" y="1558925"/>
            <a:ext cx="4194175" cy="1588"/>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73" name="Freeform 215"/>
          <p:cNvSpPr>
            <a:spLocks/>
          </p:cNvSpPr>
          <p:nvPr/>
        </p:nvSpPr>
        <p:spPr bwMode="auto">
          <a:xfrm>
            <a:off x="2203450" y="1560513"/>
            <a:ext cx="5772150" cy="2205037"/>
          </a:xfrm>
          <a:custGeom>
            <a:avLst/>
            <a:gdLst>
              <a:gd name="T0" fmla="*/ 3162 w 3162"/>
              <a:gd name="T1" fmla="*/ 438 h 1370"/>
              <a:gd name="T2" fmla="*/ 2496 w 3162"/>
              <a:gd name="T3" fmla="*/ 720 h 1370"/>
              <a:gd name="T4" fmla="*/ 2352 w 3162"/>
              <a:gd name="T5" fmla="*/ 954 h 1370"/>
              <a:gd name="T6" fmla="*/ 2205 w 3162"/>
              <a:gd name="T7" fmla="*/ 1200 h 1370"/>
              <a:gd name="T8" fmla="*/ 2061 w 3162"/>
              <a:gd name="T9" fmla="*/ 1320 h 1370"/>
              <a:gd name="T10" fmla="*/ 1917 w 3162"/>
              <a:gd name="T11" fmla="*/ 1368 h 1370"/>
              <a:gd name="T12" fmla="*/ 1866 w 3162"/>
              <a:gd name="T13" fmla="*/ 936 h 1370"/>
              <a:gd name="T14" fmla="*/ 1773 w 3162"/>
              <a:gd name="T15" fmla="*/ 0 h 1370"/>
              <a:gd name="T16" fmla="*/ 618 w 3162"/>
              <a:gd name="T17" fmla="*/ 487 h 1370"/>
              <a:gd name="T18" fmla="*/ 480 w 3162"/>
              <a:gd name="T19" fmla="*/ 961 h 1370"/>
              <a:gd name="T20" fmla="*/ 331 w 3162"/>
              <a:gd name="T21" fmla="*/ 1201 h 1370"/>
              <a:gd name="T22" fmla="*/ 187 w 3162"/>
              <a:gd name="T23" fmla="*/ 1321 h 1370"/>
              <a:gd name="T24" fmla="*/ 55 w 3162"/>
              <a:gd name="T25" fmla="*/ 1369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534644" name="Line 116"/>
          <p:cNvSpPr>
            <a:spLocks noChangeShapeType="1"/>
          </p:cNvSpPr>
          <p:nvPr/>
        </p:nvSpPr>
        <p:spPr bwMode="auto">
          <a:xfrm>
            <a:off x="2339975" y="2636838"/>
            <a:ext cx="647700" cy="4318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7975" name="Text Box 195"/>
          <p:cNvSpPr txBox="1">
            <a:spLocks noChangeArrowheads="1"/>
          </p:cNvSpPr>
          <p:nvPr/>
        </p:nvSpPr>
        <p:spPr bwMode="auto">
          <a:xfrm>
            <a:off x="8027988" y="34925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传输轮次</a:t>
            </a:r>
          </a:p>
        </p:txBody>
      </p:sp>
    </p:spTree>
    <p:extLst>
      <p:ext uri="{BB962C8B-B14F-4D97-AF65-F5344CB8AC3E}">
        <p14:creationId xmlns:p14="http://schemas.microsoft.com/office/powerpoint/2010/main" val="3216859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534644"/>
                                        </p:tgtEl>
                                        <p:attrNameLst>
                                          <p:attrName>style.visibility</p:attrName>
                                        </p:attrNameLst>
                                      </p:cBhvr>
                                      <p:to>
                                        <p:strVal val="visible"/>
                                      </p:to>
                                    </p:set>
                                    <p:animEffect transition="in" filter="wipe(left)">
                                      <p:cBhvr>
                                        <p:cTn id="7" dur="1000"/>
                                        <p:tgtEl>
                                          <p:spTgt spid="534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6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FDFEB7D-1A79-4613-BC38-704D778EDE20}"/>
              </a:ext>
            </a:extLst>
          </p:cNvPr>
          <p:cNvSpPr/>
          <p:nvPr/>
        </p:nvSpPr>
        <p:spPr>
          <a:xfrm>
            <a:off x="1127125" y="3137021"/>
            <a:ext cx="7618413" cy="1200150"/>
          </a:xfrm>
          <a:prstGeom prst="rect">
            <a:avLst/>
          </a:prstGeom>
        </p:spPr>
        <p:txBody>
          <a:bodyPr>
            <a:spAutoFit/>
          </a:bodyPr>
          <a:lstStyle/>
          <a:p>
            <a:pPr marL="285750" indent="-285750" defTabSz="457200">
              <a:buClr>
                <a:srgbClr val="A53010"/>
              </a:buClr>
              <a:buFont typeface="Arial Unicode MS" panose="020B0604020202020204" pitchFamily="34" charset="-122"/>
              <a:buChar char="❏"/>
              <a:defRPr/>
            </a:pPr>
            <a:r>
              <a:rPr kumimoji="0" lang="zh-CN" altLang="en-US" b="0" dirty="0">
                <a:solidFill>
                  <a:prstClr val="black"/>
                </a:solidFill>
                <a:latin typeface="+mn-ea"/>
                <a:ea typeface="+mn-ea"/>
              </a:rPr>
              <a:t>登记端口号，</a:t>
            </a:r>
            <a:r>
              <a:rPr kumimoji="0" lang="en-US" altLang="zh-CN" b="0" dirty="0">
                <a:solidFill>
                  <a:prstClr val="black"/>
                </a:solidFill>
                <a:latin typeface="+mn-ea"/>
                <a:ea typeface="+mn-ea"/>
              </a:rPr>
              <a:t>1024-49151</a:t>
            </a:r>
            <a:r>
              <a:rPr kumimoji="0" lang="zh-CN" altLang="en-US" b="0" dirty="0">
                <a:solidFill>
                  <a:prstClr val="black"/>
                </a:solidFill>
                <a:latin typeface="+mn-ea"/>
                <a:ea typeface="+mn-ea"/>
              </a:rPr>
              <a:t>之间，为没有熟知端口号的应用程序使用的。使用这个范围的端口号必须在 </a:t>
            </a:r>
            <a:r>
              <a:rPr kumimoji="0" lang="en-US" altLang="zh-CN" b="0" dirty="0">
                <a:solidFill>
                  <a:prstClr val="black"/>
                </a:solidFill>
                <a:latin typeface="+mn-ea"/>
                <a:ea typeface="+mn-ea"/>
              </a:rPr>
              <a:t>IANA </a:t>
            </a:r>
            <a:r>
              <a:rPr kumimoji="0" lang="zh-CN" altLang="en-US" b="0" dirty="0">
                <a:solidFill>
                  <a:prstClr val="black"/>
                </a:solidFill>
                <a:latin typeface="+mn-ea"/>
                <a:ea typeface="+mn-ea"/>
              </a:rPr>
              <a:t>登记，以防止重复。</a:t>
            </a:r>
          </a:p>
        </p:txBody>
      </p:sp>
      <p:sp>
        <p:nvSpPr>
          <p:cNvPr id="5" name="矩形 4">
            <a:extLst>
              <a:ext uri="{FF2B5EF4-FFF2-40B4-BE49-F238E27FC236}">
                <a16:creationId xmlns:a16="http://schemas.microsoft.com/office/drawing/2014/main" id="{293DE7BD-EFEB-4D62-97F1-F755EE07F888}"/>
              </a:ext>
            </a:extLst>
          </p:cNvPr>
          <p:cNvSpPr/>
          <p:nvPr/>
        </p:nvSpPr>
        <p:spPr>
          <a:xfrm>
            <a:off x="1127125" y="1395413"/>
            <a:ext cx="7621588" cy="1569660"/>
          </a:xfrm>
          <a:prstGeom prst="rect">
            <a:avLst/>
          </a:prstGeom>
        </p:spPr>
        <p:txBody>
          <a:bodyPr>
            <a:spAutoFit/>
          </a:bodyPr>
          <a:lstStyle/>
          <a:p>
            <a:pPr marL="285750" indent="-285750" defTabSz="457200">
              <a:buClr>
                <a:srgbClr val="A53010"/>
              </a:buClr>
              <a:buFont typeface="Arial Unicode MS" panose="020B0604020202020204" pitchFamily="34" charset="-122"/>
              <a:buChar char="❏"/>
              <a:defRPr/>
            </a:pPr>
            <a:r>
              <a:rPr kumimoji="0" lang="zh-CN" altLang="en-US" b="0" dirty="0">
                <a:solidFill>
                  <a:prstClr val="black"/>
                </a:solidFill>
                <a:latin typeface="+mn-ea"/>
                <a:ea typeface="+mn-ea"/>
              </a:rPr>
              <a:t>熟知端口（</a:t>
            </a:r>
            <a:r>
              <a:rPr kumimoji="0" lang="en-US" altLang="zh-CN" b="0" dirty="0">
                <a:solidFill>
                  <a:prstClr val="black"/>
                </a:solidFill>
                <a:latin typeface="+mn-ea"/>
                <a:ea typeface="+mn-ea"/>
              </a:rPr>
              <a:t>well-known</a:t>
            </a:r>
            <a:r>
              <a:rPr kumimoji="0" lang="zh-CN" altLang="en-US" b="0" dirty="0">
                <a:solidFill>
                  <a:prstClr val="black"/>
                </a:solidFill>
                <a:latin typeface="+mn-ea"/>
                <a:ea typeface="+mn-ea"/>
              </a:rPr>
              <a:t>）：</a:t>
            </a:r>
            <a:r>
              <a:rPr kumimoji="0" lang="en-US" altLang="zh-CN" b="0" dirty="0">
                <a:solidFill>
                  <a:prstClr val="black"/>
                </a:solidFill>
                <a:latin typeface="+mn-ea"/>
                <a:ea typeface="+mn-ea"/>
              </a:rPr>
              <a:t>0-1023</a:t>
            </a:r>
            <a:r>
              <a:rPr kumimoji="0" lang="zh-CN" altLang="en-US" b="0" dirty="0">
                <a:solidFill>
                  <a:prstClr val="black"/>
                </a:solidFill>
                <a:latin typeface="+mn-ea"/>
                <a:ea typeface="+mn-ea"/>
              </a:rPr>
              <a:t>之间，</a:t>
            </a:r>
            <a:r>
              <a:rPr kumimoji="0" lang="en-US" altLang="zh-CN" b="0" dirty="0">
                <a:solidFill>
                  <a:prstClr val="black"/>
                </a:solidFill>
                <a:latin typeface="+mn-ea"/>
                <a:ea typeface="+mn-ea"/>
              </a:rPr>
              <a:t>Internet</a:t>
            </a:r>
            <a:r>
              <a:rPr kumimoji="0" lang="zh-CN" altLang="en-US" b="0" dirty="0">
                <a:solidFill>
                  <a:prstClr val="black"/>
                </a:solidFill>
                <a:latin typeface="+mn-ea"/>
                <a:ea typeface="+mn-ea"/>
              </a:rPr>
              <a:t>的数字分配机构（</a:t>
            </a:r>
            <a:r>
              <a:rPr kumimoji="0" lang="en-US" altLang="zh-CN" b="0" dirty="0">
                <a:solidFill>
                  <a:prstClr val="black"/>
                </a:solidFill>
                <a:latin typeface="+mn-ea"/>
                <a:ea typeface="+mn-ea"/>
              </a:rPr>
              <a:t>Internet Assigned Numbers Authority</a:t>
            </a:r>
            <a:r>
              <a:rPr kumimoji="0" lang="zh-CN" altLang="en-US" b="0" dirty="0">
                <a:solidFill>
                  <a:prstClr val="black"/>
                </a:solidFill>
                <a:latin typeface="+mn-ea"/>
                <a:ea typeface="+mn-ea"/>
              </a:rPr>
              <a:t>，</a:t>
            </a:r>
            <a:r>
              <a:rPr kumimoji="0" lang="en-US" altLang="zh-CN" b="0" dirty="0">
                <a:solidFill>
                  <a:prstClr val="black"/>
                </a:solidFill>
                <a:latin typeface="+mn-ea"/>
                <a:ea typeface="+mn-ea"/>
              </a:rPr>
              <a:t>IANA</a:t>
            </a:r>
            <a:r>
              <a:rPr kumimoji="0" lang="zh-CN" altLang="en-US" b="0" dirty="0">
                <a:solidFill>
                  <a:prstClr val="black"/>
                </a:solidFill>
                <a:latin typeface="+mn-ea"/>
                <a:ea typeface="+mn-ea"/>
              </a:rPr>
              <a:t>，现已合并入</a:t>
            </a:r>
            <a:r>
              <a:rPr kumimoji="0" lang="en-US" altLang="zh-CN" b="0" dirty="0">
                <a:solidFill>
                  <a:prstClr val="black"/>
                </a:solidFill>
                <a:latin typeface="+mn-ea"/>
                <a:ea typeface="+mn-ea"/>
              </a:rPr>
              <a:t>ICANN</a:t>
            </a:r>
            <a:r>
              <a:rPr kumimoji="0" lang="zh-CN" altLang="en-US" b="0" dirty="0">
                <a:solidFill>
                  <a:prstClr val="black"/>
                </a:solidFill>
                <a:latin typeface="+mn-ea"/>
                <a:ea typeface="+mn-ea"/>
              </a:rPr>
              <a:t>）管理。但是，</a:t>
            </a:r>
            <a:r>
              <a:rPr kumimoji="0" lang="en-US" altLang="zh-CN" b="0" dirty="0">
                <a:solidFill>
                  <a:prstClr val="black"/>
                </a:solidFill>
                <a:latin typeface="+mn-ea"/>
                <a:ea typeface="+mn-ea"/>
              </a:rPr>
              <a:t>0</a:t>
            </a:r>
            <a:r>
              <a:rPr kumimoji="0" lang="zh-CN" altLang="en-US" b="0" dirty="0">
                <a:solidFill>
                  <a:prstClr val="black"/>
                </a:solidFill>
                <a:latin typeface="+mn-ea"/>
                <a:ea typeface="+mn-ea"/>
              </a:rPr>
              <a:t>端口一般不使用。</a:t>
            </a:r>
          </a:p>
        </p:txBody>
      </p:sp>
      <p:sp>
        <p:nvSpPr>
          <p:cNvPr id="6" name="矩形 5">
            <a:extLst>
              <a:ext uri="{FF2B5EF4-FFF2-40B4-BE49-F238E27FC236}">
                <a16:creationId xmlns:a16="http://schemas.microsoft.com/office/drawing/2014/main" id="{0F0EC4F9-5860-4F4F-82CD-56625F40F792}"/>
              </a:ext>
            </a:extLst>
          </p:cNvPr>
          <p:cNvSpPr/>
          <p:nvPr/>
        </p:nvSpPr>
        <p:spPr>
          <a:xfrm>
            <a:off x="1127125" y="4509120"/>
            <a:ext cx="7908925" cy="1200150"/>
          </a:xfrm>
          <a:prstGeom prst="rect">
            <a:avLst/>
          </a:prstGeom>
        </p:spPr>
        <p:txBody>
          <a:bodyPr>
            <a:spAutoFit/>
          </a:bodyPr>
          <a:lstStyle/>
          <a:p>
            <a:pPr marL="285750" indent="-285750" defTabSz="457200">
              <a:buClr>
                <a:srgbClr val="A53010"/>
              </a:buClr>
              <a:buFont typeface="Arial Unicode MS" panose="020B0604020202020204" pitchFamily="34" charset="-122"/>
              <a:buChar char="❏"/>
              <a:defRPr/>
            </a:pPr>
            <a:r>
              <a:rPr kumimoji="0" lang="zh-CN" altLang="en-US" b="0" dirty="0">
                <a:solidFill>
                  <a:prstClr val="black"/>
                </a:solidFill>
                <a:latin typeface="+mn-ea"/>
                <a:ea typeface="+mn-ea"/>
              </a:rPr>
              <a:t>客户端口号或短暂端口号，</a:t>
            </a:r>
            <a:r>
              <a:rPr kumimoji="0" lang="en-US" altLang="zh-CN" b="0" dirty="0">
                <a:solidFill>
                  <a:prstClr val="black"/>
                </a:solidFill>
                <a:latin typeface="+mn-ea"/>
                <a:ea typeface="+mn-ea"/>
              </a:rPr>
              <a:t>49152-65535</a:t>
            </a:r>
            <a:r>
              <a:rPr kumimoji="0" lang="zh-CN" altLang="en-US" b="0" dirty="0">
                <a:solidFill>
                  <a:prstClr val="black"/>
                </a:solidFill>
                <a:latin typeface="+mn-ea"/>
                <a:ea typeface="+mn-ea"/>
              </a:rPr>
              <a:t>之间，留给客户进程选择暂时使用。当一个使用某个这类端口的进程通信结束后，该端口即可供其他进程使用。 </a:t>
            </a:r>
          </a:p>
        </p:txBody>
      </p:sp>
      <p:sp>
        <p:nvSpPr>
          <p:cNvPr id="7" name="Rectangle 4">
            <a:extLst>
              <a:ext uri="{FF2B5EF4-FFF2-40B4-BE49-F238E27FC236}">
                <a16:creationId xmlns:a16="http://schemas.microsoft.com/office/drawing/2014/main" id="{C489FB1C-35CF-4617-BA06-FFE4D60D120C}"/>
              </a:ext>
            </a:extLst>
          </p:cNvPr>
          <p:cNvSpPr>
            <a:spLocks noGrp="1" noChangeArrowheads="1"/>
          </p:cNvSpPr>
          <p:nvPr>
            <p:ph type="title"/>
          </p:nvPr>
        </p:nvSpPr>
        <p:spPr>
          <a:xfrm>
            <a:off x="971550" y="222250"/>
            <a:ext cx="7086600" cy="685800"/>
          </a:xfrm>
        </p:spPr>
        <p:txBody>
          <a:bodyPr/>
          <a:lstStyle/>
          <a:p>
            <a:pPr eaLnBrk="1" hangingPunct="1"/>
            <a:r>
              <a:rPr lang="en-US" altLang="zh-CN" dirty="0"/>
              <a:t>6.1.3 </a:t>
            </a:r>
            <a:r>
              <a:rPr lang="zh-CN" altLang="en-US" dirty="0"/>
              <a:t>传输层要素</a:t>
            </a:r>
          </a:p>
        </p:txBody>
      </p:sp>
    </p:spTree>
  </p:cSld>
  <p:clrMapOvr>
    <a:masterClrMapping/>
  </p:clrMapOv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a:xfrm>
            <a:off x="811213" y="188913"/>
            <a:ext cx="7793037" cy="623887"/>
          </a:xfrm>
        </p:spPr>
        <p:txBody>
          <a:bodyPr/>
          <a:lstStyle/>
          <a:p>
            <a:pPr algn="ctr" eaLnBrk="1" hangingPunct="1"/>
            <a:r>
              <a:rPr lang="zh-CN" altLang="en-US" sz="3200"/>
              <a:t>慢开始和拥塞避免算法的实现举例 </a:t>
            </a:r>
          </a:p>
        </p:txBody>
      </p:sp>
      <p:sp>
        <p:nvSpPr>
          <p:cNvPr id="848900" name="Text Box 4"/>
          <p:cNvSpPr txBox="1">
            <a:spLocks noChangeArrowheads="1"/>
          </p:cNvSpPr>
          <p:nvPr/>
        </p:nvSpPr>
        <p:spPr bwMode="auto">
          <a:xfrm>
            <a:off x="323850" y="4868863"/>
            <a:ext cx="8647113"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当拥塞窗口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cwnd </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增长到慢开始门限值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ssthresh </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时（即当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cwnd = 16 </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时），就改为执行拥塞避免算法，拥塞窗口按线性规律增长。 </a:t>
            </a:r>
          </a:p>
        </p:txBody>
      </p:sp>
      <p:sp>
        <p:nvSpPr>
          <p:cNvPr id="535668" name="Line 116"/>
          <p:cNvSpPr>
            <a:spLocks noChangeShapeType="1"/>
          </p:cNvSpPr>
          <p:nvPr/>
        </p:nvSpPr>
        <p:spPr bwMode="auto">
          <a:xfrm>
            <a:off x="2627313" y="1844675"/>
            <a:ext cx="647700" cy="4318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02" name="Line 119"/>
          <p:cNvSpPr>
            <a:spLocks noChangeShapeType="1"/>
          </p:cNvSpPr>
          <p:nvPr/>
        </p:nvSpPr>
        <p:spPr bwMode="auto">
          <a:xfrm>
            <a:off x="2290763" y="1174750"/>
            <a:ext cx="0" cy="2703513"/>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03" name="Text Box 120"/>
          <p:cNvSpPr txBox="1">
            <a:spLocks noChangeArrowheads="1"/>
          </p:cNvSpPr>
          <p:nvPr/>
        </p:nvSpPr>
        <p:spPr bwMode="auto">
          <a:xfrm>
            <a:off x="7854950"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22</a:t>
            </a:r>
          </a:p>
        </p:txBody>
      </p:sp>
      <p:sp>
        <p:nvSpPr>
          <p:cNvPr id="848904" name="Text Box 121"/>
          <p:cNvSpPr txBox="1">
            <a:spLocks noChangeArrowheads="1"/>
          </p:cNvSpPr>
          <p:nvPr/>
        </p:nvSpPr>
        <p:spPr bwMode="auto">
          <a:xfrm>
            <a:off x="1852613" y="21621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16</a:t>
            </a:r>
          </a:p>
        </p:txBody>
      </p:sp>
      <p:sp>
        <p:nvSpPr>
          <p:cNvPr id="848905" name="Line 122"/>
          <p:cNvSpPr>
            <a:spLocks noChangeShapeType="1"/>
          </p:cNvSpPr>
          <p:nvPr/>
        </p:nvSpPr>
        <p:spPr bwMode="auto">
          <a:xfrm>
            <a:off x="6157913" y="1570038"/>
            <a:ext cx="0" cy="1158875"/>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06" name="Text Box 123"/>
          <p:cNvSpPr txBox="1">
            <a:spLocks noChangeArrowheads="1"/>
          </p:cNvSpPr>
          <p:nvPr/>
        </p:nvSpPr>
        <p:spPr bwMode="auto">
          <a:xfrm>
            <a:off x="5441950" y="1917700"/>
            <a:ext cx="13779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a:t>
            </a: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乘法减小”</a:t>
            </a:r>
          </a:p>
        </p:txBody>
      </p:sp>
      <p:sp>
        <p:nvSpPr>
          <p:cNvPr id="848907" name="Rectangle 124"/>
          <p:cNvSpPr>
            <a:spLocks noChangeArrowheads="1"/>
          </p:cNvSpPr>
          <p:nvPr/>
        </p:nvSpPr>
        <p:spPr bwMode="auto">
          <a:xfrm>
            <a:off x="6750050" y="1290638"/>
            <a:ext cx="1558925" cy="1519237"/>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08" name="Rectangle 125"/>
          <p:cNvSpPr>
            <a:spLocks noChangeArrowheads="1"/>
          </p:cNvSpPr>
          <p:nvPr/>
        </p:nvSpPr>
        <p:spPr bwMode="auto">
          <a:xfrm>
            <a:off x="3319463" y="1008063"/>
            <a:ext cx="2174875" cy="15176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09" name="Rectangle 126"/>
          <p:cNvSpPr>
            <a:spLocks noChangeArrowheads="1"/>
          </p:cNvSpPr>
          <p:nvPr/>
        </p:nvSpPr>
        <p:spPr bwMode="auto">
          <a:xfrm>
            <a:off x="5711825" y="3895725"/>
            <a:ext cx="1073150" cy="828675"/>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10" name="Rectangle 127"/>
          <p:cNvSpPr>
            <a:spLocks noChangeArrowheads="1"/>
          </p:cNvSpPr>
          <p:nvPr/>
        </p:nvSpPr>
        <p:spPr bwMode="auto">
          <a:xfrm>
            <a:off x="2298700" y="3886200"/>
            <a:ext cx="1073150" cy="828675"/>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11" name="Line 128"/>
          <p:cNvSpPr>
            <a:spLocks noChangeShapeType="1"/>
          </p:cNvSpPr>
          <p:nvPr/>
        </p:nvSpPr>
        <p:spPr bwMode="auto">
          <a:xfrm>
            <a:off x="2290763" y="3878263"/>
            <a:ext cx="6221412"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12" name="Line 129"/>
          <p:cNvSpPr>
            <a:spLocks noChangeShapeType="1"/>
          </p:cNvSpPr>
          <p:nvPr/>
        </p:nvSpPr>
        <p:spPr bwMode="auto">
          <a:xfrm>
            <a:off x="2554288" y="3800475"/>
            <a:ext cx="0" cy="77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13" name="Line 130"/>
          <p:cNvSpPr>
            <a:spLocks noChangeShapeType="1"/>
          </p:cNvSpPr>
          <p:nvPr/>
        </p:nvSpPr>
        <p:spPr bwMode="auto">
          <a:xfrm>
            <a:off x="281622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14" name="Line 131"/>
          <p:cNvSpPr>
            <a:spLocks noChangeShapeType="1"/>
          </p:cNvSpPr>
          <p:nvPr/>
        </p:nvSpPr>
        <p:spPr bwMode="auto">
          <a:xfrm>
            <a:off x="307975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15" name="Line 132"/>
          <p:cNvSpPr>
            <a:spLocks noChangeShapeType="1"/>
          </p:cNvSpPr>
          <p:nvPr/>
        </p:nvSpPr>
        <p:spPr bwMode="auto">
          <a:xfrm>
            <a:off x="334168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16" name="Line 133"/>
          <p:cNvSpPr>
            <a:spLocks noChangeShapeType="1"/>
          </p:cNvSpPr>
          <p:nvPr/>
        </p:nvSpPr>
        <p:spPr bwMode="auto">
          <a:xfrm>
            <a:off x="360521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17" name="Line 134"/>
          <p:cNvSpPr>
            <a:spLocks noChangeShapeType="1"/>
          </p:cNvSpPr>
          <p:nvPr/>
        </p:nvSpPr>
        <p:spPr bwMode="auto">
          <a:xfrm>
            <a:off x="38687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18" name="Line 135"/>
          <p:cNvSpPr>
            <a:spLocks noChangeShapeType="1"/>
          </p:cNvSpPr>
          <p:nvPr/>
        </p:nvSpPr>
        <p:spPr bwMode="auto">
          <a:xfrm>
            <a:off x="413067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19" name="Line 136"/>
          <p:cNvSpPr>
            <a:spLocks noChangeShapeType="1"/>
          </p:cNvSpPr>
          <p:nvPr/>
        </p:nvSpPr>
        <p:spPr bwMode="auto">
          <a:xfrm>
            <a:off x="439420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20" name="Line 137"/>
          <p:cNvSpPr>
            <a:spLocks noChangeShapeType="1"/>
          </p:cNvSpPr>
          <p:nvPr/>
        </p:nvSpPr>
        <p:spPr bwMode="auto">
          <a:xfrm>
            <a:off x="46561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21" name="Line 138"/>
          <p:cNvSpPr>
            <a:spLocks noChangeShapeType="1"/>
          </p:cNvSpPr>
          <p:nvPr/>
        </p:nvSpPr>
        <p:spPr bwMode="auto">
          <a:xfrm>
            <a:off x="491966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22" name="Line 139"/>
          <p:cNvSpPr>
            <a:spLocks noChangeShapeType="1"/>
          </p:cNvSpPr>
          <p:nvPr/>
        </p:nvSpPr>
        <p:spPr bwMode="auto">
          <a:xfrm>
            <a:off x="518318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23" name="Line 140"/>
          <p:cNvSpPr>
            <a:spLocks noChangeShapeType="1"/>
          </p:cNvSpPr>
          <p:nvPr/>
        </p:nvSpPr>
        <p:spPr bwMode="auto">
          <a:xfrm>
            <a:off x="544512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24" name="Line 141"/>
          <p:cNvSpPr>
            <a:spLocks noChangeShapeType="1"/>
          </p:cNvSpPr>
          <p:nvPr/>
        </p:nvSpPr>
        <p:spPr bwMode="auto">
          <a:xfrm>
            <a:off x="570865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25" name="Line 142"/>
          <p:cNvSpPr>
            <a:spLocks noChangeShapeType="1"/>
          </p:cNvSpPr>
          <p:nvPr/>
        </p:nvSpPr>
        <p:spPr bwMode="auto">
          <a:xfrm>
            <a:off x="5970588" y="3800475"/>
            <a:ext cx="0" cy="77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26" name="Line 143"/>
          <p:cNvSpPr>
            <a:spLocks noChangeShapeType="1"/>
          </p:cNvSpPr>
          <p:nvPr/>
        </p:nvSpPr>
        <p:spPr bwMode="auto">
          <a:xfrm>
            <a:off x="623411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27" name="Line 144"/>
          <p:cNvSpPr>
            <a:spLocks noChangeShapeType="1"/>
          </p:cNvSpPr>
          <p:nvPr/>
        </p:nvSpPr>
        <p:spPr bwMode="auto">
          <a:xfrm>
            <a:off x="64976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28" name="Line 145"/>
          <p:cNvSpPr>
            <a:spLocks noChangeShapeType="1"/>
          </p:cNvSpPr>
          <p:nvPr/>
        </p:nvSpPr>
        <p:spPr bwMode="auto">
          <a:xfrm>
            <a:off x="675957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29" name="Line 146"/>
          <p:cNvSpPr>
            <a:spLocks noChangeShapeType="1"/>
          </p:cNvSpPr>
          <p:nvPr/>
        </p:nvSpPr>
        <p:spPr bwMode="auto">
          <a:xfrm>
            <a:off x="702310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30" name="Line 147"/>
          <p:cNvSpPr>
            <a:spLocks noChangeShapeType="1"/>
          </p:cNvSpPr>
          <p:nvPr/>
        </p:nvSpPr>
        <p:spPr bwMode="auto">
          <a:xfrm>
            <a:off x="72850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31" name="Line 148"/>
          <p:cNvSpPr>
            <a:spLocks noChangeShapeType="1"/>
          </p:cNvSpPr>
          <p:nvPr/>
        </p:nvSpPr>
        <p:spPr bwMode="auto">
          <a:xfrm>
            <a:off x="754856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32" name="Line 149"/>
          <p:cNvSpPr>
            <a:spLocks noChangeShapeType="1"/>
          </p:cNvSpPr>
          <p:nvPr/>
        </p:nvSpPr>
        <p:spPr bwMode="auto">
          <a:xfrm>
            <a:off x="781208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33" name="Line 150"/>
          <p:cNvSpPr>
            <a:spLocks noChangeShapeType="1"/>
          </p:cNvSpPr>
          <p:nvPr/>
        </p:nvSpPr>
        <p:spPr bwMode="auto">
          <a:xfrm>
            <a:off x="807402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34" name="Line 151"/>
          <p:cNvSpPr>
            <a:spLocks noChangeShapeType="1"/>
          </p:cNvSpPr>
          <p:nvPr/>
        </p:nvSpPr>
        <p:spPr bwMode="auto">
          <a:xfrm>
            <a:off x="2290763" y="349250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35" name="Line 152"/>
          <p:cNvSpPr>
            <a:spLocks noChangeShapeType="1"/>
          </p:cNvSpPr>
          <p:nvPr/>
        </p:nvSpPr>
        <p:spPr bwMode="auto">
          <a:xfrm>
            <a:off x="2290763" y="310515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36" name="Line 153"/>
          <p:cNvSpPr>
            <a:spLocks noChangeShapeType="1"/>
          </p:cNvSpPr>
          <p:nvPr/>
        </p:nvSpPr>
        <p:spPr bwMode="auto">
          <a:xfrm>
            <a:off x="2290763" y="2719388"/>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37" name="Line 154"/>
          <p:cNvSpPr>
            <a:spLocks noChangeShapeType="1"/>
          </p:cNvSpPr>
          <p:nvPr/>
        </p:nvSpPr>
        <p:spPr bwMode="auto">
          <a:xfrm>
            <a:off x="2290763" y="233362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38" name="Line 155"/>
          <p:cNvSpPr>
            <a:spLocks noChangeShapeType="1"/>
          </p:cNvSpPr>
          <p:nvPr/>
        </p:nvSpPr>
        <p:spPr bwMode="auto">
          <a:xfrm>
            <a:off x="2290763" y="194786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39" name="Line 156"/>
          <p:cNvSpPr>
            <a:spLocks noChangeShapeType="1"/>
          </p:cNvSpPr>
          <p:nvPr/>
        </p:nvSpPr>
        <p:spPr bwMode="auto">
          <a:xfrm>
            <a:off x="2290763" y="156051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40" name="Text Box 157"/>
          <p:cNvSpPr txBox="1">
            <a:spLocks noChangeArrowheads="1"/>
          </p:cNvSpPr>
          <p:nvPr/>
        </p:nvSpPr>
        <p:spPr bwMode="auto">
          <a:xfrm>
            <a:off x="2641600" y="39004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a:t>
            </a:r>
          </a:p>
        </p:txBody>
      </p:sp>
      <p:sp>
        <p:nvSpPr>
          <p:cNvPr id="848941" name="Text Box 158"/>
          <p:cNvSpPr txBox="1">
            <a:spLocks noChangeArrowheads="1"/>
          </p:cNvSpPr>
          <p:nvPr/>
        </p:nvSpPr>
        <p:spPr bwMode="auto">
          <a:xfrm>
            <a:off x="3167063" y="3900488"/>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4</a:t>
            </a:r>
          </a:p>
        </p:txBody>
      </p:sp>
      <p:sp>
        <p:nvSpPr>
          <p:cNvPr id="848942" name="Text Box 159"/>
          <p:cNvSpPr txBox="1">
            <a:spLocks noChangeArrowheads="1"/>
          </p:cNvSpPr>
          <p:nvPr/>
        </p:nvSpPr>
        <p:spPr bwMode="auto">
          <a:xfrm>
            <a:off x="3692525" y="39004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6</a:t>
            </a:r>
          </a:p>
        </p:txBody>
      </p:sp>
      <p:sp>
        <p:nvSpPr>
          <p:cNvPr id="848943" name="Text Box 160"/>
          <p:cNvSpPr txBox="1">
            <a:spLocks noChangeArrowheads="1"/>
          </p:cNvSpPr>
          <p:nvPr/>
        </p:nvSpPr>
        <p:spPr bwMode="auto">
          <a:xfrm>
            <a:off x="4233863" y="39004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8</a:t>
            </a:r>
          </a:p>
        </p:txBody>
      </p:sp>
      <p:sp>
        <p:nvSpPr>
          <p:cNvPr id="848944" name="Text Box 161"/>
          <p:cNvSpPr txBox="1">
            <a:spLocks noChangeArrowheads="1"/>
          </p:cNvSpPr>
          <p:nvPr/>
        </p:nvSpPr>
        <p:spPr bwMode="auto">
          <a:xfrm>
            <a:off x="4672013"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10</a:t>
            </a:r>
          </a:p>
        </p:txBody>
      </p:sp>
      <p:sp>
        <p:nvSpPr>
          <p:cNvPr id="848945" name="Text Box 162"/>
          <p:cNvSpPr txBox="1">
            <a:spLocks noChangeArrowheads="1"/>
          </p:cNvSpPr>
          <p:nvPr/>
        </p:nvSpPr>
        <p:spPr bwMode="auto">
          <a:xfrm>
            <a:off x="5240338"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12</a:t>
            </a:r>
          </a:p>
        </p:txBody>
      </p:sp>
      <p:sp>
        <p:nvSpPr>
          <p:cNvPr id="848946" name="Text Box 163"/>
          <p:cNvSpPr txBox="1">
            <a:spLocks noChangeArrowheads="1"/>
          </p:cNvSpPr>
          <p:nvPr/>
        </p:nvSpPr>
        <p:spPr bwMode="auto">
          <a:xfrm>
            <a:off x="5737225"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14</a:t>
            </a:r>
          </a:p>
        </p:txBody>
      </p:sp>
      <p:sp>
        <p:nvSpPr>
          <p:cNvPr id="848947" name="Text Box 164"/>
          <p:cNvSpPr txBox="1">
            <a:spLocks noChangeArrowheads="1"/>
          </p:cNvSpPr>
          <p:nvPr/>
        </p:nvSpPr>
        <p:spPr bwMode="auto">
          <a:xfrm>
            <a:off x="6262688"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16</a:t>
            </a:r>
          </a:p>
        </p:txBody>
      </p:sp>
      <p:sp>
        <p:nvSpPr>
          <p:cNvPr id="848948" name="Text Box 165"/>
          <p:cNvSpPr txBox="1">
            <a:spLocks noChangeArrowheads="1"/>
          </p:cNvSpPr>
          <p:nvPr/>
        </p:nvSpPr>
        <p:spPr bwMode="auto">
          <a:xfrm>
            <a:off x="6818313"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18</a:t>
            </a:r>
          </a:p>
        </p:txBody>
      </p:sp>
      <p:sp>
        <p:nvSpPr>
          <p:cNvPr id="848949" name="Text Box 166"/>
          <p:cNvSpPr txBox="1">
            <a:spLocks noChangeArrowheads="1"/>
          </p:cNvSpPr>
          <p:nvPr/>
        </p:nvSpPr>
        <p:spPr bwMode="auto">
          <a:xfrm>
            <a:off x="7343775"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20</a:t>
            </a:r>
          </a:p>
        </p:txBody>
      </p:sp>
      <p:sp>
        <p:nvSpPr>
          <p:cNvPr id="848950" name="Text Box 167"/>
          <p:cNvSpPr txBox="1">
            <a:spLocks noChangeArrowheads="1"/>
          </p:cNvSpPr>
          <p:nvPr/>
        </p:nvSpPr>
        <p:spPr bwMode="auto">
          <a:xfrm>
            <a:off x="2159000" y="39004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0</a:t>
            </a:r>
          </a:p>
        </p:txBody>
      </p:sp>
      <p:sp>
        <p:nvSpPr>
          <p:cNvPr id="848951" name="Text Box 168"/>
          <p:cNvSpPr txBox="1">
            <a:spLocks noChangeArrowheads="1"/>
          </p:cNvSpPr>
          <p:nvPr/>
        </p:nvSpPr>
        <p:spPr bwMode="auto">
          <a:xfrm>
            <a:off x="1984375" y="36687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0</a:t>
            </a:r>
          </a:p>
        </p:txBody>
      </p:sp>
      <p:sp>
        <p:nvSpPr>
          <p:cNvPr id="848952" name="Text Box 169"/>
          <p:cNvSpPr txBox="1">
            <a:spLocks noChangeArrowheads="1"/>
          </p:cNvSpPr>
          <p:nvPr/>
        </p:nvSpPr>
        <p:spPr bwMode="auto">
          <a:xfrm>
            <a:off x="1984375" y="32829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4</a:t>
            </a:r>
          </a:p>
        </p:txBody>
      </p:sp>
      <p:sp>
        <p:nvSpPr>
          <p:cNvPr id="848953" name="Text Box 170"/>
          <p:cNvSpPr txBox="1">
            <a:spLocks noChangeArrowheads="1"/>
          </p:cNvSpPr>
          <p:nvPr/>
        </p:nvSpPr>
        <p:spPr bwMode="auto">
          <a:xfrm>
            <a:off x="1984375" y="29098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8</a:t>
            </a:r>
          </a:p>
        </p:txBody>
      </p:sp>
      <p:sp>
        <p:nvSpPr>
          <p:cNvPr id="848954" name="Text Box 171"/>
          <p:cNvSpPr txBox="1">
            <a:spLocks noChangeArrowheads="1"/>
          </p:cNvSpPr>
          <p:nvPr/>
        </p:nvSpPr>
        <p:spPr bwMode="auto">
          <a:xfrm>
            <a:off x="1852613" y="253682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12</a:t>
            </a:r>
          </a:p>
        </p:txBody>
      </p:sp>
      <p:sp>
        <p:nvSpPr>
          <p:cNvPr id="848955" name="Text Box 172"/>
          <p:cNvSpPr txBox="1">
            <a:spLocks noChangeArrowheads="1"/>
          </p:cNvSpPr>
          <p:nvPr/>
        </p:nvSpPr>
        <p:spPr bwMode="auto">
          <a:xfrm>
            <a:off x="1852613" y="177641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20</a:t>
            </a:r>
          </a:p>
        </p:txBody>
      </p:sp>
      <p:sp>
        <p:nvSpPr>
          <p:cNvPr id="848956" name="Text Box 173"/>
          <p:cNvSpPr txBox="1">
            <a:spLocks noChangeArrowheads="1"/>
          </p:cNvSpPr>
          <p:nvPr/>
        </p:nvSpPr>
        <p:spPr bwMode="auto">
          <a:xfrm>
            <a:off x="1852613" y="139065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24</a:t>
            </a:r>
          </a:p>
        </p:txBody>
      </p:sp>
      <p:sp>
        <p:nvSpPr>
          <p:cNvPr id="848957" name="Oval 174"/>
          <p:cNvSpPr>
            <a:spLocks noChangeArrowheads="1"/>
          </p:cNvSpPr>
          <p:nvPr/>
        </p:nvSpPr>
        <p:spPr bwMode="auto">
          <a:xfrm>
            <a:off x="3024188" y="3067050"/>
            <a:ext cx="103187"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58" name="Oval 175"/>
          <p:cNvSpPr>
            <a:spLocks noChangeArrowheads="1"/>
          </p:cNvSpPr>
          <p:nvPr/>
        </p:nvSpPr>
        <p:spPr bwMode="auto">
          <a:xfrm>
            <a:off x="2762250" y="345281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59" name="Oval 176"/>
          <p:cNvSpPr>
            <a:spLocks noChangeArrowheads="1"/>
          </p:cNvSpPr>
          <p:nvPr/>
        </p:nvSpPr>
        <p:spPr bwMode="auto">
          <a:xfrm>
            <a:off x="2247900" y="3703638"/>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60" name="Oval 177"/>
          <p:cNvSpPr>
            <a:spLocks noChangeArrowheads="1"/>
          </p:cNvSpPr>
          <p:nvPr/>
        </p:nvSpPr>
        <p:spPr bwMode="auto">
          <a:xfrm>
            <a:off x="2487613" y="3636963"/>
            <a:ext cx="103187"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61" name="Oval 178"/>
          <p:cNvSpPr>
            <a:spLocks noChangeArrowheads="1"/>
          </p:cNvSpPr>
          <p:nvPr/>
        </p:nvSpPr>
        <p:spPr bwMode="auto">
          <a:xfrm>
            <a:off x="3287713" y="22907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62" name="Oval 179"/>
          <p:cNvSpPr>
            <a:spLocks noChangeArrowheads="1"/>
          </p:cNvSpPr>
          <p:nvPr/>
        </p:nvSpPr>
        <p:spPr bwMode="auto">
          <a:xfrm>
            <a:off x="3551238" y="2189163"/>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63" name="Oval 180"/>
          <p:cNvSpPr>
            <a:spLocks noChangeArrowheads="1"/>
          </p:cNvSpPr>
          <p:nvPr/>
        </p:nvSpPr>
        <p:spPr bwMode="auto">
          <a:xfrm>
            <a:off x="3813175" y="2097088"/>
            <a:ext cx="103188"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64" name="Oval 181"/>
          <p:cNvSpPr>
            <a:spLocks noChangeArrowheads="1"/>
          </p:cNvSpPr>
          <p:nvPr/>
        </p:nvSpPr>
        <p:spPr bwMode="auto">
          <a:xfrm>
            <a:off x="4344988" y="190341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65" name="Oval 182"/>
          <p:cNvSpPr>
            <a:spLocks noChangeArrowheads="1"/>
          </p:cNvSpPr>
          <p:nvPr/>
        </p:nvSpPr>
        <p:spPr bwMode="auto">
          <a:xfrm>
            <a:off x="4076700" y="2000250"/>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66" name="Oval 183"/>
          <p:cNvSpPr>
            <a:spLocks noChangeArrowheads="1"/>
          </p:cNvSpPr>
          <p:nvPr/>
        </p:nvSpPr>
        <p:spPr bwMode="auto">
          <a:xfrm>
            <a:off x="4606925" y="1806575"/>
            <a:ext cx="103188"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67" name="Oval 184"/>
          <p:cNvSpPr>
            <a:spLocks noChangeArrowheads="1"/>
          </p:cNvSpPr>
          <p:nvPr/>
        </p:nvSpPr>
        <p:spPr bwMode="auto">
          <a:xfrm>
            <a:off x="4865688" y="1716088"/>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68" name="Oval 185"/>
          <p:cNvSpPr>
            <a:spLocks noChangeArrowheads="1"/>
          </p:cNvSpPr>
          <p:nvPr/>
        </p:nvSpPr>
        <p:spPr bwMode="auto">
          <a:xfrm>
            <a:off x="5384800" y="1508125"/>
            <a:ext cx="103188"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69" name="Oval 186"/>
          <p:cNvSpPr>
            <a:spLocks noChangeArrowheads="1"/>
          </p:cNvSpPr>
          <p:nvPr/>
        </p:nvSpPr>
        <p:spPr bwMode="auto">
          <a:xfrm>
            <a:off x="5127625" y="1604963"/>
            <a:ext cx="103188"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70" name="Oval 187"/>
          <p:cNvSpPr>
            <a:spLocks noChangeArrowheads="1"/>
          </p:cNvSpPr>
          <p:nvPr/>
        </p:nvSpPr>
        <p:spPr bwMode="auto">
          <a:xfrm>
            <a:off x="6716713" y="2671763"/>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71" name="Oval 188"/>
          <p:cNvSpPr>
            <a:spLocks noChangeArrowheads="1"/>
          </p:cNvSpPr>
          <p:nvPr/>
        </p:nvSpPr>
        <p:spPr bwMode="auto">
          <a:xfrm>
            <a:off x="5916613" y="3627438"/>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72" name="Oval 189"/>
          <p:cNvSpPr>
            <a:spLocks noChangeArrowheads="1"/>
          </p:cNvSpPr>
          <p:nvPr/>
        </p:nvSpPr>
        <p:spPr bwMode="auto">
          <a:xfrm>
            <a:off x="6184900" y="3438525"/>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73" name="Oval 190"/>
          <p:cNvSpPr>
            <a:spLocks noChangeArrowheads="1"/>
          </p:cNvSpPr>
          <p:nvPr/>
        </p:nvSpPr>
        <p:spPr bwMode="auto">
          <a:xfrm>
            <a:off x="5648325" y="3703638"/>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74" name="Oval 191"/>
          <p:cNvSpPr>
            <a:spLocks noChangeArrowheads="1"/>
          </p:cNvSpPr>
          <p:nvPr/>
        </p:nvSpPr>
        <p:spPr bwMode="auto">
          <a:xfrm>
            <a:off x="6437313" y="3057525"/>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75" name="Oval 192"/>
          <p:cNvSpPr>
            <a:spLocks noChangeArrowheads="1"/>
          </p:cNvSpPr>
          <p:nvPr/>
        </p:nvSpPr>
        <p:spPr bwMode="auto">
          <a:xfrm>
            <a:off x="6973888" y="25701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76" name="Oval 193"/>
          <p:cNvSpPr>
            <a:spLocks noChangeArrowheads="1"/>
          </p:cNvSpPr>
          <p:nvPr/>
        </p:nvSpPr>
        <p:spPr bwMode="auto">
          <a:xfrm>
            <a:off x="7756525" y="2279650"/>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77" name="Oval 194"/>
          <p:cNvSpPr>
            <a:spLocks noChangeArrowheads="1"/>
          </p:cNvSpPr>
          <p:nvPr/>
        </p:nvSpPr>
        <p:spPr bwMode="auto">
          <a:xfrm>
            <a:off x="7231063" y="24685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78" name="Oval 195"/>
          <p:cNvSpPr>
            <a:spLocks noChangeArrowheads="1"/>
          </p:cNvSpPr>
          <p:nvPr/>
        </p:nvSpPr>
        <p:spPr bwMode="auto">
          <a:xfrm>
            <a:off x="7493000" y="2376488"/>
            <a:ext cx="103188"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79" name="Text Box 197"/>
          <p:cNvSpPr txBox="1">
            <a:spLocks noChangeArrowheads="1"/>
          </p:cNvSpPr>
          <p:nvPr/>
        </p:nvSpPr>
        <p:spPr bwMode="auto">
          <a:xfrm>
            <a:off x="1203325" y="890588"/>
            <a:ext cx="1695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拥塞窗口 </a:t>
            </a: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cwnd</a:t>
            </a:r>
          </a:p>
        </p:txBody>
      </p:sp>
      <p:sp>
        <p:nvSpPr>
          <p:cNvPr id="848980" name="Text Box 198"/>
          <p:cNvSpPr txBox="1">
            <a:spLocks noChangeArrowheads="1"/>
          </p:cNvSpPr>
          <p:nvPr/>
        </p:nvSpPr>
        <p:spPr bwMode="auto">
          <a:xfrm>
            <a:off x="179388" y="2482850"/>
            <a:ext cx="186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新的 </a:t>
            </a: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ssthresh </a:t>
            </a: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值</a:t>
            </a:r>
          </a:p>
        </p:txBody>
      </p:sp>
      <p:sp>
        <p:nvSpPr>
          <p:cNvPr id="848981" name="Text Box 199"/>
          <p:cNvSpPr txBox="1">
            <a:spLocks noChangeArrowheads="1"/>
          </p:cNvSpPr>
          <p:nvPr/>
        </p:nvSpPr>
        <p:spPr bwMode="auto">
          <a:xfrm>
            <a:off x="5708650" y="102235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网络拥塞</a:t>
            </a:r>
          </a:p>
        </p:txBody>
      </p:sp>
      <p:sp>
        <p:nvSpPr>
          <p:cNvPr id="848982" name="Line 200"/>
          <p:cNvSpPr>
            <a:spLocks noChangeShapeType="1"/>
          </p:cNvSpPr>
          <p:nvPr/>
        </p:nvSpPr>
        <p:spPr bwMode="auto">
          <a:xfrm flipH="1">
            <a:off x="5445125" y="1268413"/>
            <a:ext cx="346075" cy="29210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83" name="Text Box 201"/>
          <p:cNvSpPr txBox="1">
            <a:spLocks noChangeArrowheads="1"/>
          </p:cNvSpPr>
          <p:nvPr/>
        </p:nvSpPr>
        <p:spPr bwMode="auto">
          <a:xfrm>
            <a:off x="3517900" y="3233738"/>
            <a:ext cx="155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指数规律增长</a:t>
            </a:r>
          </a:p>
        </p:txBody>
      </p:sp>
      <p:sp>
        <p:nvSpPr>
          <p:cNvPr id="848984" name="Line 202"/>
          <p:cNvSpPr>
            <a:spLocks noChangeShapeType="1"/>
          </p:cNvSpPr>
          <p:nvPr/>
        </p:nvSpPr>
        <p:spPr bwMode="auto">
          <a:xfrm flipH="1" flipV="1">
            <a:off x="2905125" y="3336925"/>
            <a:ext cx="700088" cy="77788"/>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85" name="Rectangle 203"/>
          <p:cNvSpPr>
            <a:spLocks noChangeArrowheads="1"/>
          </p:cNvSpPr>
          <p:nvPr/>
        </p:nvSpPr>
        <p:spPr bwMode="auto">
          <a:xfrm>
            <a:off x="2378075" y="1484313"/>
            <a:ext cx="219075" cy="2058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86" name="Line 204"/>
          <p:cNvSpPr>
            <a:spLocks noChangeShapeType="1"/>
          </p:cNvSpPr>
          <p:nvPr/>
        </p:nvSpPr>
        <p:spPr bwMode="auto">
          <a:xfrm>
            <a:off x="2378075" y="2333625"/>
            <a:ext cx="963613"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87" name="Rectangle 205"/>
          <p:cNvSpPr>
            <a:spLocks noChangeArrowheads="1"/>
          </p:cNvSpPr>
          <p:nvPr/>
        </p:nvSpPr>
        <p:spPr bwMode="auto">
          <a:xfrm>
            <a:off x="2728913" y="3646488"/>
            <a:ext cx="2803525" cy="153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88" name="Rectangle 206"/>
          <p:cNvSpPr>
            <a:spLocks noChangeArrowheads="1"/>
          </p:cNvSpPr>
          <p:nvPr/>
        </p:nvSpPr>
        <p:spPr bwMode="auto">
          <a:xfrm>
            <a:off x="6146800" y="3646488"/>
            <a:ext cx="2014538" cy="153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89" name="Text Box 207"/>
          <p:cNvSpPr txBox="1">
            <a:spLocks noChangeArrowheads="1"/>
          </p:cNvSpPr>
          <p:nvPr/>
        </p:nvSpPr>
        <p:spPr bwMode="auto">
          <a:xfrm>
            <a:off x="20638" y="2141538"/>
            <a:ext cx="202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ssthresh </a:t>
            </a: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的初始值</a:t>
            </a:r>
          </a:p>
        </p:txBody>
      </p:sp>
      <p:sp>
        <p:nvSpPr>
          <p:cNvPr id="848990" name="Text Box 208"/>
          <p:cNvSpPr txBox="1">
            <a:spLocks noChangeArrowheads="1"/>
          </p:cNvSpPr>
          <p:nvPr/>
        </p:nvSpPr>
        <p:spPr bwMode="auto">
          <a:xfrm>
            <a:off x="779463" y="3367088"/>
            <a:ext cx="985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48991" name="Line 209"/>
          <p:cNvSpPr>
            <a:spLocks noChangeShapeType="1"/>
          </p:cNvSpPr>
          <p:nvPr/>
        </p:nvSpPr>
        <p:spPr bwMode="auto">
          <a:xfrm>
            <a:off x="1633538" y="3587750"/>
            <a:ext cx="614362" cy="1555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92" name="Text Box 210"/>
          <p:cNvSpPr txBox="1">
            <a:spLocks noChangeArrowheads="1"/>
          </p:cNvSpPr>
          <p:nvPr/>
        </p:nvSpPr>
        <p:spPr bwMode="auto">
          <a:xfrm>
            <a:off x="2403475" y="4259263"/>
            <a:ext cx="985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48993" name="Text Box 211"/>
          <p:cNvSpPr txBox="1">
            <a:spLocks noChangeArrowheads="1"/>
          </p:cNvSpPr>
          <p:nvPr/>
        </p:nvSpPr>
        <p:spPr bwMode="auto">
          <a:xfrm>
            <a:off x="5799138" y="4283075"/>
            <a:ext cx="985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48994" name="Text Box 212"/>
          <p:cNvSpPr txBox="1">
            <a:spLocks noChangeArrowheads="1"/>
          </p:cNvSpPr>
          <p:nvPr/>
        </p:nvSpPr>
        <p:spPr bwMode="auto">
          <a:xfrm>
            <a:off x="3705225" y="974725"/>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拥塞避免</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“加法增大”</a:t>
            </a:r>
          </a:p>
        </p:txBody>
      </p:sp>
      <p:sp>
        <p:nvSpPr>
          <p:cNvPr id="848995" name="Text Box 213"/>
          <p:cNvSpPr txBox="1">
            <a:spLocks noChangeArrowheads="1"/>
          </p:cNvSpPr>
          <p:nvPr/>
        </p:nvSpPr>
        <p:spPr bwMode="auto">
          <a:xfrm>
            <a:off x="6867525" y="1381125"/>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拥塞避免</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“加法增大”</a:t>
            </a:r>
          </a:p>
        </p:txBody>
      </p:sp>
      <p:sp>
        <p:nvSpPr>
          <p:cNvPr id="848996" name="Line 214"/>
          <p:cNvSpPr>
            <a:spLocks noChangeShapeType="1"/>
          </p:cNvSpPr>
          <p:nvPr/>
        </p:nvSpPr>
        <p:spPr bwMode="auto">
          <a:xfrm rot="10800000">
            <a:off x="2378075" y="2719388"/>
            <a:ext cx="4645025"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97" name="Line 215"/>
          <p:cNvSpPr>
            <a:spLocks noChangeShapeType="1"/>
          </p:cNvSpPr>
          <p:nvPr/>
        </p:nvSpPr>
        <p:spPr bwMode="auto">
          <a:xfrm flipV="1">
            <a:off x="2378075" y="1558925"/>
            <a:ext cx="4194175" cy="1588"/>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98" name="Freeform 216"/>
          <p:cNvSpPr>
            <a:spLocks/>
          </p:cNvSpPr>
          <p:nvPr/>
        </p:nvSpPr>
        <p:spPr bwMode="auto">
          <a:xfrm>
            <a:off x="2203450" y="1560513"/>
            <a:ext cx="5772150" cy="2205037"/>
          </a:xfrm>
          <a:custGeom>
            <a:avLst/>
            <a:gdLst>
              <a:gd name="T0" fmla="*/ 3162 w 3162"/>
              <a:gd name="T1" fmla="*/ 438 h 1370"/>
              <a:gd name="T2" fmla="*/ 2496 w 3162"/>
              <a:gd name="T3" fmla="*/ 720 h 1370"/>
              <a:gd name="T4" fmla="*/ 2352 w 3162"/>
              <a:gd name="T5" fmla="*/ 954 h 1370"/>
              <a:gd name="T6" fmla="*/ 2205 w 3162"/>
              <a:gd name="T7" fmla="*/ 1200 h 1370"/>
              <a:gd name="T8" fmla="*/ 2061 w 3162"/>
              <a:gd name="T9" fmla="*/ 1320 h 1370"/>
              <a:gd name="T10" fmla="*/ 1917 w 3162"/>
              <a:gd name="T11" fmla="*/ 1368 h 1370"/>
              <a:gd name="T12" fmla="*/ 1866 w 3162"/>
              <a:gd name="T13" fmla="*/ 936 h 1370"/>
              <a:gd name="T14" fmla="*/ 1773 w 3162"/>
              <a:gd name="T15" fmla="*/ 0 h 1370"/>
              <a:gd name="T16" fmla="*/ 618 w 3162"/>
              <a:gd name="T17" fmla="*/ 487 h 1370"/>
              <a:gd name="T18" fmla="*/ 480 w 3162"/>
              <a:gd name="T19" fmla="*/ 961 h 1370"/>
              <a:gd name="T20" fmla="*/ 331 w 3162"/>
              <a:gd name="T21" fmla="*/ 1201 h 1370"/>
              <a:gd name="T22" fmla="*/ 187 w 3162"/>
              <a:gd name="T23" fmla="*/ 1321 h 1370"/>
              <a:gd name="T24" fmla="*/ 55 w 3162"/>
              <a:gd name="T25" fmla="*/ 1369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8999" name="Text Box 196"/>
          <p:cNvSpPr txBox="1">
            <a:spLocks noChangeArrowheads="1"/>
          </p:cNvSpPr>
          <p:nvPr/>
        </p:nvSpPr>
        <p:spPr bwMode="auto">
          <a:xfrm>
            <a:off x="8027988" y="34925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传输轮次</a:t>
            </a:r>
          </a:p>
        </p:txBody>
      </p:sp>
    </p:spTree>
    <p:extLst>
      <p:ext uri="{BB962C8B-B14F-4D97-AF65-F5344CB8AC3E}">
        <p14:creationId xmlns:p14="http://schemas.microsoft.com/office/powerpoint/2010/main" val="1135666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535668"/>
                                        </p:tgtEl>
                                        <p:attrNameLst>
                                          <p:attrName>style.visibility</p:attrName>
                                        </p:attrNameLst>
                                      </p:cBhvr>
                                      <p:to>
                                        <p:strVal val="visible"/>
                                      </p:to>
                                    </p:set>
                                    <p:animEffect transition="in" filter="wipe(left)">
                                      <p:cBhvr>
                                        <p:cTn id="7" dur="1000"/>
                                        <p:tgtEl>
                                          <p:spTgt spid="535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668" grpId="0" animBg="1"/>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Line 118"/>
          <p:cNvSpPr>
            <a:spLocks noChangeShapeType="1"/>
          </p:cNvSpPr>
          <p:nvPr/>
        </p:nvSpPr>
        <p:spPr bwMode="auto">
          <a:xfrm>
            <a:off x="2290763" y="1174750"/>
            <a:ext cx="0" cy="2703513"/>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23" name="Text Box 119"/>
          <p:cNvSpPr txBox="1">
            <a:spLocks noChangeArrowheads="1"/>
          </p:cNvSpPr>
          <p:nvPr/>
        </p:nvSpPr>
        <p:spPr bwMode="auto">
          <a:xfrm>
            <a:off x="7854950"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22</a:t>
            </a:r>
          </a:p>
        </p:txBody>
      </p:sp>
      <p:sp>
        <p:nvSpPr>
          <p:cNvPr id="849924" name="Text Box 120"/>
          <p:cNvSpPr txBox="1">
            <a:spLocks noChangeArrowheads="1"/>
          </p:cNvSpPr>
          <p:nvPr/>
        </p:nvSpPr>
        <p:spPr bwMode="auto">
          <a:xfrm>
            <a:off x="1852613" y="21621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16</a:t>
            </a:r>
          </a:p>
        </p:txBody>
      </p:sp>
      <p:sp>
        <p:nvSpPr>
          <p:cNvPr id="849925" name="Line 121"/>
          <p:cNvSpPr>
            <a:spLocks noChangeShapeType="1"/>
          </p:cNvSpPr>
          <p:nvPr/>
        </p:nvSpPr>
        <p:spPr bwMode="auto">
          <a:xfrm>
            <a:off x="6157913" y="1570038"/>
            <a:ext cx="0" cy="1158875"/>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26" name="Text Box 122"/>
          <p:cNvSpPr txBox="1">
            <a:spLocks noChangeArrowheads="1"/>
          </p:cNvSpPr>
          <p:nvPr/>
        </p:nvSpPr>
        <p:spPr bwMode="auto">
          <a:xfrm>
            <a:off x="5441950" y="1917700"/>
            <a:ext cx="13779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a:t>
            </a: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乘法减小”</a:t>
            </a:r>
          </a:p>
        </p:txBody>
      </p:sp>
      <p:sp>
        <p:nvSpPr>
          <p:cNvPr id="849927" name="Rectangle 123"/>
          <p:cNvSpPr>
            <a:spLocks noChangeArrowheads="1"/>
          </p:cNvSpPr>
          <p:nvPr/>
        </p:nvSpPr>
        <p:spPr bwMode="auto">
          <a:xfrm>
            <a:off x="6750050" y="1290638"/>
            <a:ext cx="1558925" cy="1519237"/>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28" name="Rectangle 124"/>
          <p:cNvSpPr>
            <a:spLocks noChangeArrowheads="1"/>
          </p:cNvSpPr>
          <p:nvPr/>
        </p:nvSpPr>
        <p:spPr bwMode="auto">
          <a:xfrm>
            <a:off x="3319463" y="1008063"/>
            <a:ext cx="2174875" cy="15176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29" name="Rectangle 125"/>
          <p:cNvSpPr>
            <a:spLocks noChangeArrowheads="1"/>
          </p:cNvSpPr>
          <p:nvPr/>
        </p:nvSpPr>
        <p:spPr bwMode="auto">
          <a:xfrm>
            <a:off x="5711825" y="3895725"/>
            <a:ext cx="1073150" cy="828675"/>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30" name="Rectangle 126"/>
          <p:cNvSpPr>
            <a:spLocks noChangeArrowheads="1"/>
          </p:cNvSpPr>
          <p:nvPr/>
        </p:nvSpPr>
        <p:spPr bwMode="auto">
          <a:xfrm>
            <a:off x="2298700" y="3886200"/>
            <a:ext cx="1073150" cy="828675"/>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31" name="Line 127"/>
          <p:cNvSpPr>
            <a:spLocks noChangeShapeType="1"/>
          </p:cNvSpPr>
          <p:nvPr/>
        </p:nvSpPr>
        <p:spPr bwMode="auto">
          <a:xfrm>
            <a:off x="2290763" y="3878263"/>
            <a:ext cx="6221412"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32" name="Line 128"/>
          <p:cNvSpPr>
            <a:spLocks noChangeShapeType="1"/>
          </p:cNvSpPr>
          <p:nvPr/>
        </p:nvSpPr>
        <p:spPr bwMode="auto">
          <a:xfrm>
            <a:off x="2554288" y="3800475"/>
            <a:ext cx="0" cy="77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33" name="Line 129"/>
          <p:cNvSpPr>
            <a:spLocks noChangeShapeType="1"/>
          </p:cNvSpPr>
          <p:nvPr/>
        </p:nvSpPr>
        <p:spPr bwMode="auto">
          <a:xfrm>
            <a:off x="281622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34" name="Line 130"/>
          <p:cNvSpPr>
            <a:spLocks noChangeShapeType="1"/>
          </p:cNvSpPr>
          <p:nvPr/>
        </p:nvSpPr>
        <p:spPr bwMode="auto">
          <a:xfrm>
            <a:off x="307975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35" name="Line 131"/>
          <p:cNvSpPr>
            <a:spLocks noChangeShapeType="1"/>
          </p:cNvSpPr>
          <p:nvPr/>
        </p:nvSpPr>
        <p:spPr bwMode="auto">
          <a:xfrm>
            <a:off x="334168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36" name="Line 132"/>
          <p:cNvSpPr>
            <a:spLocks noChangeShapeType="1"/>
          </p:cNvSpPr>
          <p:nvPr/>
        </p:nvSpPr>
        <p:spPr bwMode="auto">
          <a:xfrm>
            <a:off x="360521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37" name="Line 133"/>
          <p:cNvSpPr>
            <a:spLocks noChangeShapeType="1"/>
          </p:cNvSpPr>
          <p:nvPr/>
        </p:nvSpPr>
        <p:spPr bwMode="auto">
          <a:xfrm>
            <a:off x="38687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38" name="Line 134"/>
          <p:cNvSpPr>
            <a:spLocks noChangeShapeType="1"/>
          </p:cNvSpPr>
          <p:nvPr/>
        </p:nvSpPr>
        <p:spPr bwMode="auto">
          <a:xfrm>
            <a:off x="413067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39" name="Line 135"/>
          <p:cNvSpPr>
            <a:spLocks noChangeShapeType="1"/>
          </p:cNvSpPr>
          <p:nvPr/>
        </p:nvSpPr>
        <p:spPr bwMode="auto">
          <a:xfrm>
            <a:off x="439420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40" name="Line 136"/>
          <p:cNvSpPr>
            <a:spLocks noChangeShapeType="1"/>
          </p:cNvSpPr>
          <p:nvPr/>
        </p:nvSpPr>
        <p:spPr bwMode="auto">
          <a:xfrm>
            <a:off x="46561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41" name="Line 137"/>
          <p:cNvSpPr>
            <a:spLocks noChangeShapeType="1"/>
          </p:cNvSpPr>
          <p:nvPr/>
        </p:nvSpPr>
        <p:spPr bwMode="auto">
          <a:xfrm>
            <a:off x="491966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42" name="Line 138"/>
          <p:cNvSpPr>
            <a:spLocks noChangeShapeType="1"/>
          </p:cNvSpPr>
          <p:nvPr/>
        </p:nvSpPr>
        <p:spPr bwMode="auto">
          <a:xfrm>
            <a:off x="518318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43" name="Line 139"/>
          <p:cNvSpPr>
            <a:spLocks noChangeShapeType="1"/>
          </p:cNvSpPr>
          <p:nvPr/>
        </p:nvSpPr>
        <p:spPr bwMode="auto">
          <a:xfrm>
            <a:off x="544512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44" name="Line 140"/>
          <p:cNvSpPr>
            <a:spLocks noChangeShapeType="1"/>
          </p:cNvSpPr>
          <p:nvPr/>
        </p:nvSpPr>
        <p:spPr bwMode="auto">
          <a:xfrm>
            <a:off x="570865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45" name="Line 141"/>
          <p:cNvSpPr>
            <a:spLocks noChangeShapeType="1"/>
          </p:cNvSpPr>
          <p:nvPr/>
        </p:nvSpPr>
        <p:spPr bwMode="auto">
          <a:xfrm>
            <a:off x="5970588" y="3800475"/>
            <a:ext cx="0" cy="77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46" name="Line 142"/>
          <p:cNvSpPr>
            <a:spLocks noChangeShapeType="1"/>
          </p:cNvSpPr>
          <p:nvPr/>
        </p:nvSpPr>
        <p:spPr bwMode="auto">
          <a:xfrm>
            <a:off x="623411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47" name="Line 143"/>
          <p:cNvSpPr>
            <a:spLocks noChangeShapeType="1"/>
          </p:cNvSpPr>
          <p:nvPr/>
        </p:nvSpPr>
        <p:spPr bwMode="auto">
          <a:xfrm>
            <a:off x="64976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48" name="Line 144"/>
          <p:cNvSpPr>
            <a:spLocks noChangeShapeType="1"/>
          </p:cNvSpPr>
          <p:nvPr/>
        </p:nvSpPr>
        <p:spPr bwMode="auto">
          <a:xfrm>
            <a:off x="675957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49" name="Line 145"/>
          <p:cNvSpPr>
            <a:spLocks noChangeShapeType="1"/>
          </p:cNvSpPr>
          <p:nvPr/>
        </p:nvSpPr>
        <p:spPr bwMode="auto">
          <a:xfrm>
            <a:off x="702310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50" name="Line 146"/>
          <p:cNvSpPr>
            <a:spLocks noChangeShapeType="1"/>
          </p:cNvSpPr>
          <p:nvPr/>
        </p:nvSpPr>
        <p:spPr bwMode="auto">
          <a:xfrm>
            <a:off x="72850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51" name="Line 147"/>
          <p:cNvSpPr>
            <a:spLocks noChangeShapeType="1"/>
          </p:cNvSpPr>
          <p:nvPr/>
        </p:nvSpPr>
        <p:spPr bwMode="auto">
          <a:xfrm>
            <a:off x="754856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52" name="Line 148"/>
          <p:cNvSpPr>
            <a:spLocks noChangeShapeType="1"/>
          </p:cNvSpPr>
          <p:nvPr/>
        </p:nvSpPr>
        <p:spPr bwMode="auto">
          <a:xfrm>
            <a:off x="781208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53" name="Line 149"/>
          <p:cNvSpPr>
            <a:spLocks noChangeShapeType="1"/>
          </p:cNvSpPr>
          <p:nvPr/>
        </p:nvSpPr>
        <p:spPr bwMode="auto">
          <a:xfrm>
            <a:off x="807402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54" name="Line 150"/>
          <p:cNvSpPr>
            <a:spLocks noChangeShapeType="1"/>
          </p:cNvSpPr>
          <p:nvPr/>
        </p:nvSpPr>
        <p:spPr bwMode="auto">
          <a:xfrm>
            <a:off x="2290763" y="349250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55" name="Line 151"/>
          <p:cNvSpPr>
            <a:spLocks noChangeShapeType="1"/>
          </p:cNvSpPr>
          <p:nvPr/>
        </p:nvSpPr>
        <p:spPr bwMode="auto">
          <a:xfrm>
            <a:off x="2290763" y="310515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56" name="Line 152"/>
          <p:cNvSpPr>
            <a:spLocks noChangeShapeType="1"/>
          </p:cNvSpPr>
          <p:nvPr/>
        </p:nvSpPr>
        <p:spPr bwMode="auto">
          <a:xfrm>
            <a:off x="2290763" y="2719388"/>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57" name="Line 153"/>
          <p:cNvSpPr>
            <a:spLocks noChangeShapeType="1"/>
          </p:cNvSpPr>
          <p:nvPr/>
        </p:nvSpPr>
        <p:spPr bwMode="auto">
          <a:xfrm>
            <a:off x="2290763" y="233362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58" name="Line 154"/>
          <p:cNvSpPr>
            <a:spLocks noChangeShapeType="1"/>
          </p:cNvSpPr>
          <p:nvPr/>
        </p:nvSpPr>
        <p:spPr bwMode="auto">
          <a:xfrm>
            <a:off x="2290763" y="194786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59" name="Line 155"/>
          <p:cNvSpPr>
            <a:spLocks noChangeShapeType="1"/>
          </p:cNvSpPr>
          <p:nvPr/>
        </p:nvSpPr>
        <p:spPr bwMode="auto">
          <a:xfrm>
            <a:off x="2290763" y="156051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60" name="Text Box 156"/>
          <p:cNvSpPr txBox="1">
            <a:spLocks noChangeArrowheads="1"/>
          </p:cNvSpPr>
          <p:nvPr/>
        </p:nvSpPr>
        <p:spPr bwMode="auto">
          <a:xfrm>
            <a:off x="2641600" y="39004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a:t>
            </a:r>
          </a:p>
        </p:txBody>
      </p:sp>
      <p:sp>
        <p:nvSpPr>
          <p:cNvPr id="849961" name="Text Box 157"/>
          <p:cNvSpPr txBox="1">
            <a:spLocks noChangeArrowheads="1"/>
          </p:cNvSpPr>
          <p:nvPr/>
        </p:nvSpPr>
        <p:spPr bwMode="auto">
          <a:xfrm>
            <a:off x="3167063" y="3900488"/>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4</a:t>
            </a:r>
          </a:p>
        </p:txBody>
      </p:sp>
      <p:sp>
        <p:nvSpPr>
          <p:cNvPr id="849962" name="Text Box 158"/>
          <p:cNvSpPr txBox="1">
            <a:spLocks noChangeArrowheads="1"/>
          </p:cNvSpPr>
          <p:nvPr/>
        </p:nvSpPr>
        <p:spPr bwMode="auto">
          <a:xfrm>
            <a:off x="3692525" y="39004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6</a:t>
            </a:r>
          </a:p>
        </p:txBody>
      </p:sp>
      <p:sp>
        <p:nvSpPr>
          <p:cNvPr id="849963" name="Text Box 159"/>
          <p:cNvSpPr txBox="1">
            <a:spLocks noChangeArrowheads="1"/>
          </p:cNvSpPr>
          <p:nvPr/>
        </p:nvSpPr>
        <p:spPr bwMode="auto">
          <a:xfrm>
            <a:off x="4233863" y="39004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8</a:t>
            </a:r>
          </a:p>
        </p:txBody>
      </p:sp>
      <p:sp>
        <p:nvSpPr>
          <p:cNvPr id="849964" name="Text Box 160"/>
          <p:cNvSpPr txBox="1">
            <a:spLocks noChangeArrowheads="1"/>
          </p:cNvSpPr>
          <p:nvPr/>
        </p:nvSpPr>
        <p:spPr bwMode="auto">
          <a:xfrm>
            <a:off x="4672013"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10</a:t>
            </a:r>
          </a:p>
        </p:txBody>
      </p:sp>
      <p:sp>
        <p:nvSpPr>
          <p:cNvPr id="849965" name="Text Box 161"/>
          <p:cNvSpPr txBox="1">
            <a:spLocks noChangeArrowheads="1"/>
          </p:cNvSpPr>
          <p:nvPr/>
        </p:nvSpPr>
        <p:spPr bwMode="auto">
          <a:xfrm>
            <a:off x="5240338"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12</a:t>
            </a:r>
          </a:p>
        </p:txBody>
      </p:sp>
      <p:sp>
        <p:nvSpPr>
          <p:cNvPr id="849966" name="Text Box 162"/>
          <p:cNvSpPr txBox="1">
            <a:spLocks noChangeArrowheads="1"/>
          </p:cNvSpPr>
          <p:nvPr/>
        </p:nvSpPr>
        <p:spPr bwMode="auto">
          <a:xfrm>
            <a:off x="5737225"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14</a:t>
            </a:r>
          </a:p>
        </p:txBody>
      </p:sp>
      <p:sp>
        <p:nvSpPr>
          <p:cNvPr id="849967" name="Text Box 163"/>
          <p:cNvSpPr txBox="1">
            <a:spLocks noChangeArrowheads="1"/>
          </p:cNvSpPr>
          <p:nvPr/>
        </p:nvSpPr>
        <p:spPr bwMode="auto">
          <a:xfrm>
            <a:off x="6262688"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16</a:t>
            </a:r>
          </a:p>
        </p:txBody>
      </p:sp>
      <p:sp>
        <p:nvSpPr>
          <p:cNvPr id="849968" name="Text Box 164"/>
          <p:cNvSpPr txBox="1">
            <a:spLocks noChangeArrowheads="1"/>
          </p:cNvSpPr>
          <p:nvPr/>
        </p:nvSpPr>
        <p:spPr bwMode="auto">
          <a:xfrm>
            <a:off x="6818313"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18</a:t>
            </a:r>
          </a:p>
        </p:txBody>
      </p:sp>
      <p:sp>
        <p:nvSpPr>
          <p:cNvPr id="849969" name="Text Box 165"/>
          <p:cNvSpPr txBox="1">
            <a:spLocks noChangeArrowheads="1"/>
          </p:cNvSpPr>
          <p:nvPr/>
        </p:nvSpPr>
        <p:spPr bwMode="auto">
          <a:xfrm>
            <a:off x="7343775"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20</a:t>
            </a:r>
          </a:p>
        </p:txBody>
      </p:sp>
      <p:sp>
        <p:nvSpPr>
          <p:cNvPr id="849970" name="Text Box 166"/>
          <p:cNvSpPr txBox="1">
            <a:spLocks noChangeArrowheads="1"/>
          </p:cNvSpPr>
          <p:nvPr/>
        </p:nvSpPr>
        <p:spPr bwMode="auto">
          <a:xfrm>
            <a:off x="2159000" y="39004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0</a:t>
            </a:r>
          </a:p>
        </p:txBody>
      </p:sp>
      <p:sp>
        <p:nvSpPr>
          <p:cNvPr id="849971" name="Text Box 167"/>
          <p:cNvSpPr txBox="1">
            <a:spLocks noChangeArrowheads="1"/>
          </p:cNvSpPr>
          <p:nvPr/>
        </p:nvSpPr>
        <p:spPr bwMode="auto">
          <a:xfrm>
            <a:off x="1984375" y="36687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0</a:t>
            </a:r>
          </a:p>
        </p:txBody>
      </p:sp>
      <p:sp>
        <p:nvSpPr>
          <p:cNvPr id="849972" name="Text Box 168"/>
          <p:cNvSpPr txBox="1">
            <a:spLocks noChangeArrowheads="1"/>
          </p:cNvSpPr>
          <p:nvPr/>
        </p:nvSpPr>
        <p:spPr bwMode="auto">
          <a:xfrm>
            <a:off x="1984375" y="32829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4</a:t>
            </a:r>
          </a:p>
        </p:txBody>
      </p:sp>
      <p:sp>
        <p:nvSpPr>
          <p:cNvPr id="849973" name="Text Box 169"/>
          <p:cNvSpPr txBox="1">
            <a:spLocks noChangeArrowheads="1"/>
          </p:cNvSpPr>
          <p:nvPr/>
        </p:nvSpPr>
        <p:spPr bwMode="auto">
          <a:xfrm>
            <a:off x="1984375" y="29098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8</a:t>
            </a:r>
          </a:p>
        </p:txBody>
      </p:sp>
      <p:sp>
        <p:nvSpPr>
          <p:cNvPr id="849974" name="Text Box 170"/>
          <p:cNvSpPr txBox="1">
            <a:spLocks noChangeArrowheads="1"/>
          </p:cNvSpPr>
          <p:nvPr/>
        </p:nvSpPr>
        <p:spPr bwMode="auto">
          <a:xfrm>
            <a:off x="1852613" y="253682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12</a:t>
            </a:r>
          </a:p>
        </p:txBody>
      </p:sp>
      <p:sp>
        <p:nvSpPr>
          <p:cNvPr id="849975" name="Text Box 171"/>
          <p:cNvSpPr txBox="1">
            <a:spLocks noChangeArrowheads="1"/>
          </p:cNvSpPr>
          <p:nvPr/>
        </p:nvSpPr>
        <p:spPr bwMode="auto">
          <a:xfrm>
            <a:off x="1852613" y="177641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20</a:t>
            </a:r>
          </a:p>
        </p:txBody>
      </p:sp>
      <p:sp>
        <p:nvSpPr>
          <p:cNvPr id="849976" name="Text Box 172"/>
          <p:cNvSpPr txBox="1">
            <a:spLocks noChangeArrowheads="1"/>
          </p:cNvSpPr>
          <p:nvPr/>
        </p:nvSpPr>
        <p:spPr bwMode="auto">
          <a:xfrm>
            <a:off x="1852613" y="139065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24</a:t>
            </a:r>
          </a:p>
        </p:txBody>
      </p:sp>
      <p:sp>
        <p:nvSpPr>
          <p:cNvPr id="849977" name="Oval 173"/>
          <p:cNvSpPr>
            <a:spLocks noChangeArrowheads="1"/>
          </p:cNvSpPr>
          <p:nvPr/>
        </p:nvSpPr>
        <p:spPr bwMode="auto">
          <a:xfrm>
            <a:off x="3024188" y="3067050"/>
            <a:ext cx="103187"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78" name="Oval 174"/>
          <p:cNvSpPr>
            <a:spLocks noChangeArrowheads="1"/>
          </p:cNvSpPr>
          <p:nvPr/>
        </p:nvSpPr>
        <p:spPr bwMode="auto">
          <a:xfrm>
            <a:off x="2762250" y="345281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79" name="Oval 175"/>
          <p:cNvSpPr>
            <a:spLocks noChangeArrowheads="1"/>
          </p:cNvSpPr>
          <p:nvPr/>
        </p:nvSpPr>
        <p:spPr bwMode="auto">
          <a:xfrm>
            <a:off x="2247900" y="3703638"/>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80" name="Oval 176"/>
          <p:cNvSpPr>
            <a:spLocks noChangeArrowheads="1"/>
          </p:cNvSpPr>
          <p:nvPr/>
        </p:nvSpPr>
        <p:spPr bwMode="auto">
          <a:xfrm>
            <a:off x="2487613" y="3636963"/>
            <a:ext cx="103187"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81" name="Oval 177"/>
          <p:cNvSpPr>
            <a:spLocks noChangeArrowheads="1"/>
          </p:cNvSpPr>
          <p:nvPr/>
        </p:nvSpPr>
        <p:spPr bwMode="auto">
          <a:xfrm>
            <a:off x="3287713" y="22907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82" name="Oval 178"/>
          <p:cNvSpPr>
            <a:spLocks noChangeArrowheads="1"/>
          </p:cNvSpPr>
          <p:nvPr/>
        </p:nvSpPr>
        <p:spPr bwMode="auto">
          <a:xfrm>
            <a:off x="3551238" y="2189163"/>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83" name="Oval 179"/>
          <p:cNvSpPr>
            <a:spLocks noChangeArrowheads="1"/>
          </p:cNvSpPr>
          <p:nvPr/>
        </p:nvSpPr>
        <p:spPr bwMode="auto">
          <a:xfrm>
            <a:off x="3813175" y="2097088"/>
            <a:ext cx="103188"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84" name="Oval 180"/>
          <p:cNvSpPr>
            <a:spLocks noChangeArrowheads="1"/>
          </p:cNvSpPr>
          <p:nvPr/>
        </p:nvSpPr>
        <p:spPr bwMode="auto">
          <a:xfrm>
            <a:off x="4344988" y="190341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85" name="Oval 181"/>
          <p:cNvSpPr>
            <a:spLocks noChangeArrowheads="1"/>
          </p:cNvSpPr>
          <p:nvPr/>
        </p:nvSpPr>
        <p:spPr bwMode="auto">
          <a:xfrm>
            <a:off x="4076700" y="2000250"/>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86" name="Oval 182"/>
          <p:cNvSpPr>
            <a:spLocks noChangeArrowheads="1"/>
          </p:cNvSpPr>
          <p:nvPr/>
        </p:nvSpPr>
        <p:spPr bwMode="auto">
          <a:xfrm>
            <a:off x="4606925" y="1806575"/>
            <a:ext cx="103188"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87" name="Oval 183"/>
          <p:cNvSpPr>
            <a:spLocks noChangeArrowheads="1"/>
          </p:cNvSpPr>
          <p:nvPr/>
        </p:nvSpPr>
        <p:spPr bwMode="auto">
          <a:xfrm>
            <a:off x="4865688" y="1716088"/>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88" name="Oval 184"/>
          <p:cNvSpPr>
            <a:spLocks noChangeArrowheads="1"/>
          </p:cNvSpPr>
          <p:nvPr/>
        </p:nvSpPr>
        <p:spPr bwMode="auto">
          <a:xfrm>
            <a:off x="5384800" y="1508125"/>
            <a:ext cx="103188"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89" name="Oval 185"/>
          <p:cNvSpPr>
            <a:spLocks noChangeArrowheads="1"/>
          </p:cNvSpPr>
          <p:nvPr/>
        </p:nvSpPr>
        <p:spPr bwMode="auto">
          <a:xfrm>
            <a:off x="5127625" y="1604963"/>
            <a:ext cx="103188"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90" name="Oval 186"/>
          <p:cNvSpPr>
            <a:spLocks noChangeArrowheads="1"/>
          </p:cNvSpPr>
          <p:nvPr/>
        </p:nvSpPr>
        <p:spPr bwMode="auto">
          <a:xfrm>
            <a:off x="6716713" y="2671763"/>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91" name="Oval 187"/>
          <p:cNvSpPr>
            <a:spLocks noChangeArrowheads="1"/>
          </p:cNvSpPr>
          <p:nvPr/>
        </p:nvSpPr>
        <p:spPr bwMode="auto">
          <a:xfrm>
            <a:off x="5916613" y="3627438"/>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92" name="Oval 188"/>
          <p:cNvSpPr>
            <a:spLocks noChangeArrowheads="1"/>
          </p:cNvSpPr>
          <p:nvPr/>
        </p:nvSpPr>
        <p:spPr bwMode="auto">
          <a:xfrm>
            <a:off x="6184900" y="3438525"/>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93" name="Oval 189"/>
          <p:cNvSpPr>
            <a:spLocks noChangeArrowheads="1"/>
          </p:cNvSpPr>
          <p:nvPr/>
        </p:nvSpPr>
        <p:spPr bwMode="auto">
          <a:xfrm>
            <a:off x="5648325" y="3703638"/>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94" name="Oval 190"/>
          <p:cNvSpPr>
            <a:spLocks noChangeArrowheads="1"/>
          </p:cNvSpPr>
          <p:nvPr/>
        </p:nvSpPr>
        <p:spPr bwMode="auto">
          <a:xfrm>
            <a:off x="6437313" y="3057525"/>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95" name="Oval 191"/>
          <p:cNvSpPr>
            <a:spLocks noChangeArrowheads="1"/>
          </p:cNvSpPr>
          <p:nvPr/>
        </p:nvSpPr>
        <p:spPr bwMode="auto">
          <a:xfrm>
            <a:off x="6973888" y="25701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96" name="Oval 192"/>
          <p:cNvSpPr>
            <a:spLocks noChangeArrowheads="1"/>
          </p:cNvSpPr>
          <p:nvPr/>
        </p:nvSpPr>
        <p:spPr bwMode="auto">
          <a:xfrm>
            <a:off x="7756525" y="2279650"/>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97" name="Oval 193"/>
          <p:cNvSpPr>
            <a:spLocks noChangeArrowheads="1"/>
          </p:cNvSpPr>
          <p:nvPr/>
        </p:nvSpPr>
        <p:spPr bwMode="auto">
          <a:xfrm>
            <a:off x="7231063" y="24685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98" name="Oval 194"/>
          <p:cNvSpPr>
            <a:spLocks noChangeArrowheads="1"/>
          </p:cNvSpPr>
          <p:nvPr/>
        </p:nvSpPr>
        <p:spPr bwMode="auto">
          <a:xfrm>
            <a:off x="7493000" y="2376488"/>
            <a:ext cx="103188"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49999" name="Text Box 196"/>
          <p:cNvSpPr txBox="1">
            <a:spLocks noChangeArrowheads="1"/>
          </p:cNvSpPr>
          <p:nvPr/>
        </p:nvSpPr>
        <p:spPr bwMode="auto">
          <a:xfrm>
            <a:off x="1203325" y="890588"/>
            <a:ext cx="1695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拥塞窗口 </a:t>
            </a: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cwnd</a:t>
            </a:r>
          </a:p>
        </p:txBody>
      </p:sp>
      <p:sp>
        <p:nvSpPr>
          <p:cNvPr id="850000" name="Text Box 197"/>
          <p:cNvSpPr txBox="1">
            <a:spLocks noChangeArrowheads="1"/>
          </p:cNvSpPr>
          <p:nvPr/>
        </p:nvSpPr>
        <p:spPr bwMode="auto">
          <a:xfrm>
            <a:off x="179388" y="2482850"/>
            <a:ext cx="186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新的 </a:t>
            </a: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ssthresh </a:t>
            </a: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值</a:t>
            </a:r>
          </a:p>
        </p:txBody>
      </p:sp>
      <p:sp>
        <p:nvSpPr>
          <p:cNvPr id="850001" name="Text Box 198"/>
          <p:cNvSpPr txBox="1">
            <a:spLocks noChangeArrowheads="1"/>
          </p:cNvSpPr>
          <p:nvPr/>
        </p:nvSpPr>
        <p:spPr bwMode="auto">
          <a:xfrm>
            <a:off x="5708650" y="102235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网络拥塞</a:t>
            </a:r>
          </a:p>
        </p:txBody>
      </p:sp>
      <p:sp>
        <p:nvSpPr>
          <p:cNvPr id="850002" name="Line 199"/>
          <p:cNvSpPr>
            <a:spLocks noChangeShapeType="1"/>
          </p:cNvSpPr>
          <p:nvPr/>
        </p:nvSpPr>
        <p:spPr bwMode="auto">
          <a:xfrm flipH="1">
            <a:off x="5445125" y="1268413"/>
            <a:ext cx="346075" cy="29210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003" name="Text Box 200"/>
          <p:cNvSpPr txBox="1">
            <a:spLocks noChangeArrowheads="1"/>
          </p:cNvSpPr>
          <p:nvPr/>
        </p:nvSpPr>
        <p:spPr bwMode="auto">
          <a:xfrm>
            <a:off x="3517900" y="3233738"/>
            <a:ext cx="155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指数规律增长</a:t>
            </a:r>
          </a:p>
        </p:txBody>
      </p:sp>
      <p:sp>
        <p:nvSpPr>
          <p:cNvPr id="850004" name="Line 201"/>
          <p:cNvSpPr>
            <a:spLocks noChangeShapeType="1"/>
          </p:cNvSpPr>
          <p:nvPr/>
        </p:nvSpPr>
        <p:spPr bwMode="auto">
          <a:xfrm flipH="1" flipV="1">
            <a:off x="2905125" y="3336925"/>
            <a:ext cx="700088" cy="77788"/>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005" name="Rectangle 202"/>
          <p:cNvSpPr>
            <a:spLocks noChangeArrowheads="1"/>
          </p:cNvSpPr>
          <p:nvPr/>
        </p:nvSpPr>
        <p:spPr bwMode="auto">
          <a:xfrm>
            <a:off x="2378075" y="1484313"/>
            <a:ext cx="219075" cy="2058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006" name="Line 203"/>
          <p:cNvSpPr>
            <a:spLocks noChangeShapeType="1"/>
          </p:cNvSpPr>
          <p:nvPr/>
        </p:nvSpPr>
        <p:spPr bwMode="auto">
          <a:xfrm>
            <a:off x="2378075" y="2333625"/>
            <a:ext cx="963613"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007" name="Rectangle 204"/>
          <p:cNvSpPr>
            <a:spLocks noChangeArrowheads="1"/>
          </p:cNvSpPr>
          <p:nvPr/>
        </p:nvSpPr>
        <p:spPr bwMode="auto">
          <a:xfrm>
            <a:off x="2728913" y="3646488"/>
            <a:ext cx="2803525" cy="153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008" name="Rectangle 205"/>
          <p:cNvSpPr>
            <a:spLocks noChangeArrowheads="1"/>
          </p:cNvSpPr>
          <p:nvPr/>
        </p:nvSpPr>
        <p:spPr bwMode="auto">
          <a:xfrm>
            <a:off x="6146800" y="3646488"/>
            <a:ext cx="2014538" cy="153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009" name="Text Box 206"/>
          <p:cNvSpPr txBox="1">
            <a:spLocks noChangeArrowheads="1"/>
          </p:cNvSpPr>
          <p:nvPr/>
        </p:nvSpPr>
        <p:spPr bwMode="auto">
          <a:xfrm>
            <a:off x="20638" y="2141538"/>
            <a:ext cx="202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ssthresh </a:t>
            </a: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的初始值</a:t>
            </a:r>
          </a:p>
        </p:txBody>
      </p:sp>
      <p:sp>
        <p:nvSpPr>
          <p:cNvPr id="850010" name="Text Box 207"/>
          <p:cNvSpPr txBox="1">
            <a:spLocks noChangeArrowheads="1"/>
          </p:cNvSpPr>
          <p:nvPr/>
        </p:nvSpPr>
        <p:spPr bwMode="auto">
          <a:xfrm>
            <a:off x="779463" y="3367088"/>
            <a:ext cx="985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50011" name="Line 208"/>
          <p:cNvSpPr>
            <a:spLocks noChangeShapeType="1"/>
          </p:cNvSpPr>
          <p:nvPr/>
        </p:nvSpPr>
        <p:spPr bwMode="auto">
          <a:xfrm>
            <a:off x="1633538" y="3587750"/>
            <a:ext cx="614362" cy="1555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012" name="Text Box 209"/>
          <p:cNvSpPr txBox="1">
            <a:spLocks noChangeArrowheads="1"/>
          </p:cNvSpPr>
          <p:nvPr/>
        </p:nvSpPr>
        <p:spPr bwMode="auto">
          <a:xfrm>
            <a:off x="2403475" y="4259263"/>
            <a:ext cx="985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50013" name="Text Box 210"/>
          <p:cNvSpPr txBox="1">
            <a:spLocks noChangeArrowheads="1"/>
          </p:cNvSpPr>
          <p:nvPr/>
        </p:nvSpPr>
        <p:spPr bwMode="auto">
          <a:xfrm>
            <a:off x="5799138" y="4283075"/>
            <a:ext cx="985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50014" name="Text Box 211"/>
          <p:cNvSpPr txBox="1">
            <a:spLocks noChangeArrowheads="1"/>
          </p:cNvSpPr>
          <p:nvPr/>
        </p:nvSpPr>
        <p:spPr bwMode="auto">
          <a:xfrm>
            <a:off x="3705225" y="974725"/>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拥塞避免</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“加法增大”</a:t>
            </a:r>
          </a:p>
        </p:txBody>
      </p:sp>
      <p:sp>
        <p:nvSpPr>
          <p:cNvPr id="850015" name="Text Box 212"/>
          <p:cNvSpPr txBox="1">
            <a:spLocks noChangeArrowheads="1"/>
          </p:cNvSpPr>
          <p:nvPr/>
        </p:nvSpPr>
        <p:spPr bwMode="auto">
          <a:xfrm>
            <a:off x="6867525" y="1381125"/>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拥塞避免</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“加法增大”</a:t>
            </a:r>
          </a:p>
        </p:txBody>
      </p:sp>
      <p:sp>
        <p:nvSpPr>
          <p:cNvPr id="850016" name="Line 213"/>
          <p:cNvSpPr>
            <a:spLocks noChangeShapeType="1"/>
          </p:cNvSpPr>
          <p:nvPr/>
        </p:nvSpPr>
        <p:spPr bwMode="auto">
          <a:xfrm rot="10800000">
            <a:off x="2378075" y="2719388"/>
            <a:ext cx="4645025"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017" name="Line 214"/>
          <p:cNvSpPr>
            <a:spLocks noChangeShapeType="1"/>
          </p:cNvSpPr>
          <p:nvPr/>
        </p:nvSpPr>
        <p:spPr bwMode="auto">
          <a:xfrm flipV="1">
            <a:off x="2378075" y="1558925"/>
            <a:ext cx="4194175" cy="1588"/>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018" name="Freeform 215"/>
          <p:cNvSpPr>
            <a:spLocks/>
          </p:cNvSpPr>
          <p:nvPr/>
        </p:nvSpPr>
        <p:spPr bwMode="auto">
          <a:xfrm>
            <a:off x="2203450" y="1560513"/>
            <a:ext cx="5772150" cy="2205037"/>
          </a:xfrm>
          <a:custGeom>
            <a:avLst/>
            <a:gdLst>
              <a:gd name="T0" fmla="*/ 3162 w 3162"/>
              <a:gd name="T1" fmla="*/ 438 h 1370"/>
              <a:gd name="T2" fmla="*/ 2496 w 3162"/>
              <a:gd name="T3" fmla="*/ 720 h 1370"/>
              <a:gd name="T4" fmla="*/ 2352 w 3162"/>
              <a:gd name="T5" fmla="*/ 954 h 1370"/>
              <a:gd name="T6" fmla="*/ 2205 w 3162"/>
              <a:gd name="T7" fmla="*/ 1200 h 1370"/>
              <a:gd name="T8" fmla="*/ 2061 w 3162"/>
              <a:gd name="T9" fmla="*/ 1320 h 1370"/>
              <a:gd name="T10" fmla="*/ 1917 w 3162"/>
              <a:gd name="T11" fmla="*/ 1368 h 1370"/>
              <a:gd name="T12" fmla="*/ 1866 w 3162"/>
              <a:gd name="T13" fmla="*/ 936 h 1370"/>
              <a:gd name="T14" fmla="*/ 1773 w 3162"/>
              <a:gd name="T15" fmla="*/ 0 h 1370"/>
              <a:gd name="T16" fmla="*/ 618 w 3162"/>
              <a:gd name="T17" fmla="*/ 487 h 1370"/>
              <a:gd name="T18" fmla="*/ 480 w 3162"/>
              <a:gd name="T19" fmla="*/ 961 h 1370"/>
              <a:gd name="T20" fmla="*/ 331 w 3162"/>
              <a:gd name="T21" fmla="*/ 1201 h 1370"/>
              <a:gd name="T22" fmla="*/ 187 w 3162"/>
              <a:gd name="T23" fmla="*/ 1321 h 1370"/>
              <a:gd name="T24" fmla="*/ 55 w 3162"/>
              <a:gd name="T25" fmla="*/ 1369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019" name="Rectangle 2"/>
          <p:cNvSpPr>
            <a:spLocks noGrp="1" noChangeArrowheads="1"/>
          </p:cNvSpPr>
          <p:nvPr>
            <p:ph type="title"/>
          </p:nvPr>
        </p:nvSpPr>
        <p:spPr>
          <a:xfrm>
            <a:off x="811213" y="188913"/>
            <a:ext cx="7793037" cy="623887"/>
          </a:xfrm>
        </p:spPr>
        <p:txBody>
          <a:bodyPr/>
          <a:lstStyle/>
          <a:p>
            <a:pPr algn="ctr" eaLnBrk="1" hangingPunct="1"/>
            <a:r>
              <a:rPr lang="zh-CN" altLang="en-US" sz="3200"/>
              <a:t>慢开始和拥塞避免算法的实现举例 </a:t>
            </a:r>
          </a:p>
        </p:txBody>
      </p:sp>
      <p:sp>
        <p:nvSpPr>
          <p:cNvPr id="850021" name="Text Box 4"/>
          <p:cNvSpPr txBox="1">
            <a:spLocks noChangeArrowheads="1"/>
          </p:cNvSpPr>
          <p:nvPr/>
        </p:nvSpPr>
        <p:spPr bwMode="auto">
          <a:xfrm>
            <a:off x="323850" y="4868863"/>
            <a:ext cx="86471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333399"/>
                </a:solidFill>
                <a:effectLst/>
                <a:uLnTx/>
                <a:uFillTx/>
                <a:latin typeface="Arial" pitchFamily="34" charset="0"/>
                <a:ea typeface="黑体" pitchFamily="49" charset="-122"/>
                <a:cs typeface="+mn-cs"/>
              </a:rPr>
              <a:t>假定拥塞窗口的数值增长到 </a:t>
            </a:r>
            <a:r>
              <a:rPr kumimoji="0" lang="en-US" altLang="zh-CN" sz="1800" b="0" i="0" u="none" strike="noStrike" kern="1200" cap="none" spc="0" normalizeH="0" baseline="0" noProof="0">
                <a:ln>
                  <a:noFill/>
                </a:ln>
                <a:solidFill>
                  <a:srgbClr val="333399"/>
                </a:solidFill>
                <a:effectLst/>
                <a:uLnTx/>
                <a:uFillTx/>
                <a:latin typeface="Arial" pitchFamily="34" charset="0"/>
                <a:ea typeface="黑体" pitchFamily="49" charset="-122"/>
                <a:cs typeface="+mn-cs"/>
              </a:rPr>
              <a:t>24 </a:t>
            </a:r>
            <a:r>
              <a:rPr kumimoji="0" lang="zh-CN" altLang="en-US" sz="1800" b="0" i="0" u="none" strike="noStrike" kern="1200" cap="none" spc="0" normalizeH="0" baseline="0" noProof="0">
                <a:ln>
                  <a:noFill/>
                </a:ln>
                <a:solidFill>
                  <a:srgbClr val="333399"/>
                </a:solidFill>
                <a:effectLst/>
                <a:uLnTx/>
                <a:uFillTx/>
                <a:latin typeface="Arial" pitchFamily="34" charset="0"/>
                <a:ea typeface="黑体" pitchFamily="49" charset="-122"/>
                <a:cs typeface="+mn-cs"/>
              </a:rPr>
              <a:t>时，网络出现超时，表明网络拥塞了。 </a:t>
            </a:r>
          </a:p>
        </p:txBody>
      </p:sp>
      <p:sp>
        <p:nvSpPr>
          <p:cNvPr id="536692" name="Line 116"/>
          <p:cNvSpPr>
            <a:spLocks noChangeShapeType="1"/>
          </p:cNvSpPr>
          <p:nvPr/>
        </p:nvSpPr>
        <p:spPr bwMode="auto">
          <a:xfrm>
            <a:off x="4716463" y="1052513"/>
            <a:ext cx="647700" cy="4318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023" name="Text Box 195"/>
          <p:cNvSpPr txBox="1">
            <a:spLocks noChangeArrowheads="1"/>
          </p:cNvSpPr>
          <p:nvPr/>
        </p:nvSpPr>
        <p:spPr bwMode="auto">
          <a:xfrm>
            <a:off x="8027988" y="34925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传输轮次</a:t>
            </a:r>
          </a:p>
        </p:txBody>
      </p:sp>
    </p:spTree>
    <p:extLst>
      <p:ext uri="{BB962C8B-B14F-4D97-AF65-F5344CB8AC3E}">
        <p14:creationId xmlns:p14="http://schemas.microsoft.com/office/powerpoint/2010/main" val="1184302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536692"/>
                                        </p:tgtEl>
                                        <p:attrNameLst>
                                          <p:attrName>style.visibility</p:attrName>
                                        </p:attrNameLst>
                                      </p:cBhvr>
                                      <p:to>
                                        <p:strVal val="visible"/>
                                      </p:to>
                                    </p:set>
                                    <p:animEffect transition="in" filter="wipe(left)">
                                      <p:cBhvr>
                                        <p:cTn id="7" dur="1000"/>
                                        <p:tgtEl>
                                          <p:spTgt spid="536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692" grpId="0" animBg="1"/>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Line 119"/>
          <p:cNvSpPr>
            <a:spLocks noChangeShapeType="1"/>
          </p:cNvSpPr>
          <p:nvPr/>
        </p:nvSpPr>
        <p:spPr bwMode="auto">
          <a:xfrm>
            <a:off x="2290763" y="1174750"/>
            <a:ext cx="0" cy="2703513"/>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47" name="Text Box 120"/>
          <p:cNvSpPr txBox="1">
            <a:spLocks noChangeArrowheads="1"/>
          </p:cNvSpPr>
          <p:nvPr/>
        </p:nvSpPr>
        <p:spPr bwMode="auto">
          <a:xfrm>
            <a:off x="7854950"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22</a:t>
            </a:r>
          </a:p>
        </p:txBody>
      </p:sp>
      <p:sp>
        <p:nvSpPr>
          <p:cNvPr id="850948" name="Text Box 121"/>
          <p:cNvSpPr txBox="1">
            <a:spLocks noChangeArrowheads="1"/>
          </p:cNvSpPr>
          <p:nvPr/>
        </p:nvSpPr>
        <p:spPr bwMode="auto">
          <a:xfrm>
            <a:off x="1852613" y="21621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16</a:t>
            </a:r>
          </a:p>
        </p:txBody>
      </p:sp>
      <p:sp>
        <p:nvSpPr>
          <p:cNvPr id="850949" name="Line 122"/>
          <p:cNvSpPr>
            <a:spLocks noChangeShapeType="1"/>
          </p:cNvSpPr>
          <p:nvPr/>
        </p:nvSpPr>
        <p:spPr bwMode="auto">
          <a:xfrm>
            <a:off x="6157913" y="1570038"/>
            <a:ext cx="0" cy="1158875"/>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50" name="Text Box 123"/>
          <p:cNvSpPr txBox="1">
            <a:spLocks noChangeArrowheads="1"/>
          </p:cNvSpPr>
          <p:nvPr/>
        </p:nvSpPr>
        <p:spPr bwMode="auto">
          <a:xfrm>
            <a:off x="5441950" y="1917700"/>
            <a:ext cx="13779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a:t>
            </a: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乘法减小”</a:t>
            </a:r>
          </a:p>
        </p:txBody>
      </p:sp>
      <p:sp>
        <p:nvSpPr>
          <p:cNvPr id="850951" name="Rectangle 124"/>
          <p:cNvSpPr>
            <a:spLocks noChangeArrowheads="1"/>
          </p:cNvSpPr>
          <p:nvPr/>
        </p:nvSpPr>
        <p:spPr bwMode="auto">
          <a:xfrm>
            <a:off x="6750050" y="1290638"/>
            <a:ext cx="1558925" cy="1519237"/>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52" name="Rectangle 125"/>
          <p:cNvSpPr>
            <a:spLocks noChangeArrowheads="1"/>
          </p:cNvSpPr>
          <p:nvPr/>
        </p:nvSpPr>
        <p:spPr bwMode="auto">
          <a:xfrm>
            <a:off x="3319463" y="1008063"/>
            <a:ext cx="2174875" cy="15176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53" name="Rectangle 126"/>
          <p:cNvSpPr>
            <a:spLocks noChangeArrowheads="1"/>
          </p:cNvSpPr>
          <p:nvPr/>
        </p:nvSpPr>
        <p:spPr bwMode="auto">
          <a:xfrm>
            <a:off x="5711825" y="3895725"/>
            <a:ext cx="1073150" cy="828675"/>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54" name="Rectangle 127"/>
          <p:cNvSpPr>
            <a:spLocks noChangeArrowheads="1"/>
          </p:cNvSpPr>
          <p:nvPr/>
        </p:nvSpPr>
        <p:spPr bwMode="auto">
          <a:xfrm>
            <a:off x="2298700" y="3886200"/>
            <a:ext cx="1073150" cy="828675"/>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55" name="Line 128"/>
          <p:cNvSpPr>
            <a:spLocks noChangeShapeType="1"/>
          </p:cNvSpPr>
          <p:nvPr/>
        </p:nvSpPr>
        <p:spPr bwMode="auto">
          <a:xfrm>
            <a:off x="2290763" y="3878263"/>
            <a:ext cx="6221412"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56" name="Line 129"/>
          <p:cNvSpPr>
            <a:spLocks noChangeShapeType="1"/>
          </p:cNvSpPr>
          <p:nvPr/>
        </p:nvSpPr>
        <p:spPr bwMode="auto">
          <a:xfrm>
            <a:off x="2554288" y="3800475"/>
            <a:ext cx="0" cy="77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57" name="Line 130"/>
          <p:cNvSpPr>
            <a:spLocks noChangeShapeType="1"/>
          </p:cNvSpPr>
          <p:nvPr/>
        </p:nvSpPr>
        <p:spPr bwMode="auto">
          <a:xfrm>
            <a:off x="281622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58" name="Line 131"/>
          <p:cNvSpPr>
            <a:spLocks noChangeShapeType="1"/>
          </p:cNvSpPr>
          <p:nvPr/>
        </p:nvSpPr>
        <p:spPr bwMode="auto">
          <a:xfrm>
            <a:off x="307975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59" name="Line 132"/>
          <p:cNvSpPr>
            <a:spLocks noChangeShapeType="1"/>
          </p:cNvSpPr>
          <p:nvPr/>
        </p:nvSpPr>
        <p:spPr bwMode="auto">
          <a:xfrm>
            <a:off x="334168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60" name="Line 133"/>
          <p:cNvSpPr>
            <a:spLocks noChangeShapeType="1"/>
          </p:cNvSpPr>
          <p:nvPr/>
        </p:nvSpPr>
        <p:spPr bwMode="auto">
          <a:xfrm>
            <a:off x="360521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61" name="Line 134"/>
          <p:cNvSpPr>
            <a:spLocks noChangeShapeType="1"/>
          </p:cNvSpPr>
          <p:nvPr/>
        </p:nvSpPr>
        <p:spPr bwMode="auto">
          <a:xfrm>
            <a:off x="38687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62" name="Line 135"/>
          <p:cNvSpPr>
            <a:spLocks noChangeShapeType="1"/>
          </p:cNvSpPr>
          <p:nvPr/>
        </p:nvSpPr>
        <p:spPr bwMode="auto">
          <a:xfrm>
            <a:off x="413067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63" name="Line 136"/>
          <p:cNvSpPr>
            <a:spLocks noChangeShapeType="1"/>
          </p:cNvSpPr>
          <p:nvPr/>
        </p:nvSpPr>
        <p:spPr bwMode="auto">
          <a:xfrm>
            <a:off x="439420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64" name="Line 137"/>
          <p:cNvSpPr>
            <a:spLocks noChangeShapeType="1"/>
          </p:cNvSpPr>
          <p:nvPr/>
        </p:nvSpPr>
        <p:spPr bwMode="auto">
          <a:xfrm>
            <a:off x="46561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65" name="Line 138"/>
          <p:cNvSpPr>
            <a:spLocks noChangeShapeType="1"/>
          </p:cNvSpPr>
          <p:nvPr/>
        </p:nvSpPr>
        <p:spPr bwMode="auto">
          <a:xfrm>
            <a:off x="491966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66" name="Line 139"/>
          <p:cNvSpPr>
            <a:spLocks noChangeShapeType="1"/>
          </p:cNvSpPr>
          <p:nvPr/>
        </p:nvSpPr>
        <p:spPr bwMode="auto">
          <a:xfrm>
            <a:off x="518318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67" name="Line 140"/>
          <p:cNvSpPr>
            <a:spLocks noChangeShapeType="1"/>
          </p:cNvSpPr>
          <p:nvPr/>
        </p:nvSpPr>
        <p:spPr bwMode="auto">
          <a:xfrm>
            <a:off x="544512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68" name="Line 141"/>
          <p:cNvSpPr>
            <a:spLocks noChangeShapeType="1"/>
          </p:cNvSpPr>
          <p:nvPr/>
        </p:nvSpPr>
        <p:spPr bwMode="auto">
          <a:xfrm>
            <a:off x="570865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69" name="Line 142"/>
          <p:cNvSpPr>
            <a:spLocks noChangeShapeType="1"/>
          </p:cNvSpPr>
          <p:nvPr/>
        </p:nvSpPr>
        <p:spPr bwMode="auto">
          <a:xfrm>
            <a:off x="5970588" y="3800475"/>
            <a:ext cx="0" cy="77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70" name="Line 143"/>
          <p:cNvSpPr>
            <a:spLocks noChangeShapeType="1"/>
          </p:cNvSpPr>
          <p:nvPr/>
        </p:nvSpPr>
        <p:spPr bwMode="auto">
          <a:xfrm>
            <a:off x="623411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71" name="Line 144"/>
          <p:cNvSpPr>
            <a:spLocks noChangeShapeType="1"/>
          </p:cNvSpPr>
          <p:nvPr/>
        </p:nvSpPr>
        <p:spPr bwMode="auto">
          <a:xfrm>
            <a:off x="64976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72" name="Line 145"/>
          <p:cNvSpPr>
            <a:spLocks noChangeShapeType="1"/>
          </p:cNvSpPr>
          <p:nvPr/>
        </p:nvSpPr>
        <p:spPr bwMode="auto">
          <a:xfrm>
            <a:off x="675957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73" name="Line 146"/>
          <p:cNvSpPr>
            <a:spLocks noChangeShapeType="1"/>
          </p:cNvSpPr>
          <p:nvPr/>
        </p:nvSpPr>
        <p:spPr bwMode="auto">
          <a:xfrm>
            <a:off x="702310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74" name="Line 147"/>
          <p:cNvSpPr>
            <a:spLocks noChangeShapeType="1"/>
          </p:cNvSpPr>
          <p:nvPr/>
        </p:nvSpPr>
        <p:spPr bwMode="auto">
          <a:xfrm>
            <a:off x="72850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75" name="Line 148"/>
          <p:cNvSpPr>
            <a:spLocks noChangeShapeType="1"/>
          </p:cNvSpPr>
          <p:nvPr/>
        </p:nvSpPr>
        <p:spPr bwMode="auto">
          <a:xfrm>
            <a:off x="754856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76" name="Line 149"/>
          <p:cNvSpPr>
            <a:spLocks noChangeShapeType="1"/>
          </p:cNvSpPr>
          <p:nvPr/>
        </p:nvSpPr>
        <p:spPr bwMode="auto">
          <a:xfrm>
            <a:off x="781208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77" name="Line 150"/>
          <p:cNvSpPr>
            <a:spLocks noChangeShapeType="1"/>
          </p:cNvSpPr>
          <p:nvPr/>
        </p:nvSpPr>
        <p:spPr bwMode="auto">
          <a:xfrm>
            <a:off x="807402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78" name="Line 151"/>
          <p:cNvSpPr>
            <a:spLocks noChangeShapeType="1"/>
          </p:cNvSpPr>
          <p:nvPr/>
        </p:nvSpPr>
        <p:spPr bwMode="auto">
          <a:xfrm>
            <a:off x="2290763" y="349250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79" name="Line 152"/>
          <p:cNvSpPr>
            <a:spLocks noChangeShapeType="1"/>
          </p:cNvSpPr>
          <p:nvPr/>
        </p:nvSpPr>
        <p:spPr bwMode="auto">
          <a:xfrm>
            <a:off x="2290763" y="310515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80" name="Line 153"/>
          <p:cNvSpPr>
            <a:spLocks noChangeShapeType="1"/>
          </p:cNvSpPr>
          <p:nvPr/>
        </p:nvSpPr>
        <p:spPr bwMode="auto">
          <a:xfrm>
            <a:off x="2290763" y="2719388"/>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81" name="Line 154"/>
          <p:cNvSpPr>
            <a:spLocks noChangeShapeType="1"/>
          </p:cNvSpPr>
          <p:nvPr/>
        </p:nvSpPr>
        <p:spPr bwMode="auto">
          <a:xfrm>
            <a:off x="2290763" y="233362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82" name="Line 155"/>
          <p:cNvSpPr>
            <a:spLocks noChangeShapeType="1"/>
          </p:cNvSpPr>
          <p:nvPr/>
        </p:nvSpPr>
        <p:spPr bwMode="auto">
          <a:xfrm>
            <a:off x="2290763" y="194786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83" name="Line 156"/>
          <p:cNvSpPr>
            <a:spLocks noChangeShapeType="1"/>
          </p:cNvSpPr>
          <p:nvPr/>
        </p:nvSpPr>
        <p:spPr bwMode="auto">
          <a:xfrm>
            <a:off x="2290763" y="156051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0984" name="Text Box 157"/>
          <p:cNvSpPr txBox="1">
            <a:spLocks noChangeArrowheads="1"/>
          </p:cNvSpPr>
          <p:nvPr/>
        </p:nvSpPr>
        <p:spPr bwMode="auto">
          <a:xfrm>
            <a:off x="2641600" y="39004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a:t>
            </a:r>
          </a:p>
        </p:txBody>
      </p:sp>
      <p:sp>
        <p:nvSpPr>
          <p:cNvPr id="850985" name="Text Box 158"/>
          <p:cNvSpPr txBox="1">
            <a:spLocks noChangeArrowheads="1"/>
          </p:cNvSpPr>
          <p:nvPr/>
        </p:nvSpPr>
        <p:spPr bwMode="auto">
          <a:xfrm>
            <a:off x="3167063" y="3900488"/>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4</a:t>
            </a:r>
          </a:p>
        </p:txBody>
      </p:sp>
      <p:sp>
        <p:nvSpPr>
          <p:cNvPr id="850986" name="Text Box 159"/>
          <p:cNvSpPr txBox="1">
            <a:spLocks noChangeArrowheads="1"/>
          </p:cNvSpPr>
          <p:nvPr/>
        </p:nvSpPr>
        <p:spPr bwMode="auto">
          <a:xfrm>
            <a:off x="3692525" y="39004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6</a:t>
            </a:r>
          </a:p>
        </p:txBody>
      </p:sp>
      <p:sp>
        <p:nvSpPr>
          <p:cNvPr id="850987" name="Text Box 160"/>
          <p:cNvSpPr txBox="1">
            <a:spLocks noChangeArrowheads="1"/>
          </p:cNvSpPr>
          <p:nvPr/>
        </p:nvSpPr>
        <p:spPr bwMode="auto">
          <a:xfrm>
            <a:off x="4233863" y="39004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8</a:t>
            </a:r>
          </a:p>
        </p:txBody>
      </p:sp>
      <p:sp>
        <p:nvSpPr>
          <p:cNvPr id="850988" name="Text Box 161"/>
          <p:cNvSpPr txBox="1">
            <a:spLocks noChangeArrowheads="1"/>
          </p:cNvSpPr>
          <p:nvPr/>
        </p:nvSpPr>
        <p:spPr bwMode="auto">
          <a:xfrm>
            <a:off x="4672013"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10</a:t>
            </a:r>
          </a:p>
        </p:txBody>
      </p:sp>
      <p:sp>
        <p:nvSpPr>
          <p:cNvPr id="850989" name="Text Box 162"/>
          <p:cNvSpPr txBox="1">
            <a:spLocks noChangeArrowheads="1"/>
          </p:cNvSpPr>
          <p:nvPr/>
        </p:nvSpPr>
        <p:spPr bwMode="auto">
          <a:xfrm>
            <a:off x="5240338"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12</a:t>
            </a:r>
          </a:p>
        </p:txBody>
      </p:sp>
      <p:sp>
        <p:nvSpPr>
          <p:cNvPr id="850990" name="Text Box 163"/>
          <p:cNvSpPr txBox="1">
            <a:spLocks noChangeArrowheads="1"/>
          </p:cNvSpPr>
          <p:nvPr/>
        </p:nvSpPr>
        <p:spPr bwMode="auto">
          <a:xfrm>
            <a:off x="5737225"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14</a:t>
            </a:r>
          </a:p>
        </p:txBody>
      </p:sp>
      <p:sp>
        <p:nvSpPr>
          <p:cNvPr id="850991" name="Text Box 164"/>
          <p:cNvSpPr txBox="1">
            <a:spLocks noChangeArrowheads="1"/>
          </p:cNvSpPr>
          <p:nvPr/>
        </p:nvSpPr>
        <p:spPr bwMode="auto">
          <a:xfrm>
            <a:off x="6262688"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16</a:t>
            </a:r>
          </a:p>
        </p:txBody>
      </p:sp>
      <p:sp>
        <p:nvSpPr>
          <p:cNvPr id="850992" name="Text Box 165"/>
          <p:cNvSpPr txBox="1">
            <a:spLocks noChangeArrowheads="1"/>
          </p:cNvSpPr>
          <p:nvPr/>
        </p:nvSpPr>
        <p:spPr bwMode="auto">
          <a:xfrm>
            <a:off x="6818313"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18</a:t>
            </a:r>
          </a:p>
        </p:txBody>
      </p:sp>
      <p:sp>
        <p:nvSpPr>
          <p:cNvPr id="850993" name="Text Box 166"/>
          <p:cNvSpPr txBox="1">
            <a:spLocks noChangeArrowheads="1"/>
          </p:cNvSpPr>
          <p:nvPr/>
        </p:nvSpPr>
        <p:spPr bwMode="auto">
          <a:xfrm>
            <a:off x="7343775"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20</a:t>
            </a:r>
          </a:p>
        </p:txBody>
      </p:sp>
      <p:sp>
        <p:nvSpPr>
          <p:cNvPr id="850994" name="Text Box 167"/>
          <p:cNvSpPr txBox="1">
            <a:spLocks noChangeArrowheads="1"/>
          </p:cNvSpPr>
          <p:nvPr/>
        </p:nvSpPr>
        <p:spPr bwMode="auto">
          <a:xfrm>
            <a:off x="2159000" y="39004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0</a:t>
            </a:r>
          </a:p>
        </p:txBody>
      </p:sp>
      <p:sp>
        <p:nvSpPr>
          <p:cNvPr id="850995" name="Text Box 168"/>
          <p:cNvSpPr txBox="1">
            <a:spLocks noChangeArrowheads="1"/>
          </p:cNvSpPr>
          <p:nvPr/>
        </p:nvSpPr>
        <p:spPr bwMode="auto">
          <a:xfrm>
            <a:off x="1984375" y="36687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0</a:t>
            </a:r>
          </a:p>
        </p:txBody>
      </p:sp>
      <p:sp>
        <p:nvSpPr>
          <p:cNvPr id="850996" name="Text Box 169"/>
          <p:cNvSpPr txBox="1">
            <a:spLocks noChangeArrowheads="1"/>
          </p:cNvSpPr>
          <p:nvPr/>
        </p:nvSpPr>
        <p:spPr bwMode="auto">
          <a:xfrm>
            <a:off x="1984375" y="32829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4</a:t>
            </a:r>
          </a:p>
        </p:txBody>
      </p:sp>
      <p:sp>
        <p:nvSpPr>
          <p:cNvPr id="850997" name="Text Box 170"/>
          <p:cNvSpPr txBox="1">
            <a:spLocks noChangeArrowheads="1"/>
          </p:cNvSpPr>
          <p:nvPr/>
        </p:nvSpPr>
        <p:spPr bwMode="auto">
          <a:xfrm>
            <a:off x="1984375" y="29098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8</a:t>
            </a:r>
          </a:p>
        </p:txBody>
      </p:sp>
      <p:sp>
        <p:nvSpPr>
          <p:cNvPr id="850998" name="Text Box 171"/>
          <p:cNvSpPr txBox="1">
            <a:spLocks noChangeArrowheads="1"/>
          </p:cNvSpPr>
          <p:nvPr/>
        </p:nvSpPr>
        <p:spPr bwMode="auto">
          <a:xfrm>
            <a:off x="1852613" y="253682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12</a:t>
            </a:r>
          </a:p>
        </p:txBody>
      </p:sp>
      <p:sp>
        <p:nvSpPr>
          <p:cNvPr id="850999" name="Text Box 172"/>
          <p:cNvSpPr txBox="1">
            <a:spLocks noChangeArrowheads="1"/>
          </p:cNvSpPr>
          <p:nvPr/>
        </p:nvSpPr>
        <p:spPr bwMode="auto">
          <a:xfrm>
            <a:off x="1852613" y="177641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20</a:t>
            </a:r>
          </a:p>
        </p:txBody>
      </p:sp>
      <p:sp>
        <p:nvSpPr>
          <p:cNvPr id="851000" name="Text Box 173"/>
          <p:cNvSpPr txBox="1">
            <a:spLocks noChangeArrowheads="1"/>
          </p:cNvSpPr>
          <p:nvPr/>
        </p:nvSpPr>
        <p:spPr bwMode="auto">
          <a:xfrm>
            <a:off x="1852613" y="139065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24</a:t>
            </a:r>
          </a:p>
        </p:txBody>
      </p:sp>
      <p:sp>
        <p:nvSpPr>
          <p:cNvPr id="851001" name="Oval 174"/>
          <p:cNvSpPr>
            <a:spLocks noChangeArrowheads="1"/>
          </p:cNvSpPr>
          <p:nvPr/>
        </p:nvSpPr>
        <p:spPr bwMode="auto">
          <a:xfrm>
            <a:off x="3024188" y="3067050"/>
            <a:ext cx="103187"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02" name="Oval 175"/>
          <p:cNvSpPr>
            <a:spLocks noChangeArrowheads="1"/>
          </p:cNvSpPr>
          <p:nvPr/>
        </p:nvSpPr>
        <p:spPr bwMode="auto">
          <a:xfrm>
            <a:off x="2762250" y="345281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03" name="Oval 176"/>
          <p:cNvSpPr>
            <a:spLocks noChangeArrowheads="1"/>
          </p:cNvSpPr>
          <p:nvPr/>
        </p:nvSpPr>
        <p:spPr bwMode="auto">
          <a:xfrm>
            <a:off x="2247900" y="3703638"/>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04" name="Oval 177"/>
          <p:cNvSpPr>
            <a:spLocks noChangeArrowheads="1"/>
          </p:cNvSpPr>
          <p:nvPr/>
        </p:nvSpPr>
        <p:spPr bwMode="auto">
          <a:xfrm>
            <a:off x="2487613" y="3636963"/>
            <a:ext cx="103187"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05" name="Oval 178"/>
          <p:cNvSpPr>
            <a:spLocks noChangeArrowheads="1"/>
          </p:cNvSpPr>
          <p:nvPr/>
        </p:nvSpPr>
        <p:spPr bwMode="auto">
          <a:xfrm>
            <a:off x="3287713" y="22907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06" name="Oval 179"/>
          <p:cNvSpPr>
            <a:spLocks noChangeArrowheads="1"/>
          </p:cNvSpPr>
          <p:nvPr/>
        </p:nvSpPr>
        <p:spPr bwMode="auto">
          <a:xfrm>
            <a:off x="3551238" y="2189163"/>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07" name="Oval 180"/>
          <p:cNvSpPr>
            <a:spLocks noChangeArrowheads="1"/>
          </p:cNvSpPr>
          <p:nvPr/>
        </p:nvSpPr>
        <p:spPr bwMode="auto">
          <a:xfrm>
            <a:off x="3813175" y="2097088"/>
            <a:ext cx="103188"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08" name="Oval 181"/>
          <p:cNvSpPr>
            <a:spLocks noChangeArrowheads="1"/>
          </p:cNvSpPr>
          <p:nvPr/>
        </p:nvSpPr>
        <p:spPr bwMode="auto">
          <a:xfrm>
            <a:off x="4344988" y="190341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09" name="Oval 182"/>
          <p:cNvSpPr>
            <a:spLocks noChangeArrowheads="1"/>
          </p:cNvSpPr>
          <p:nvPr/>
        </p:nvSpPr>
        <p:spPr bwMode="auto">
          <a:xfrm>
            <a:off x="4076700" y="2000250"/>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10" name="Oval 183"/>
          <p:cNvSpPr>
            <a:spLocks noChangeArrowheads="1"/>
          </p:cNvSpPr>
          <p:nvPr/>
        </p:nvSpPr>
        <p:spPr bwMode="auto">
          <a:xfrm>
            <a:off x="4606925" y="1806575"/>
            <a:ext cx="103188"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11" name="Oval 184"/>
          <p:cNvSpPr>
            <a:spLocks noChangeArrowheads="1"/>
          </p:cNvSpPr>
          <p:nvPr/>
        </p:nvSpPr>
        <p:spPr bwMode="auto">
          <a:xfrm>
            <a:off x="4865688" y="1716088"/>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12" name="Oval 185"/>
          <p:cNvSpPr>
            <a:spLocks noChangeArrowheads="1"/>
          </p:cNvSpPr>
          <p:nvPr/>
        </p:nvSpPr>
        <p:spPr bwMode="auto">
          <a:xfrm>
            <a:off x="5384800" y="1508125"/>
            <a:ext cx="103188"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13" name="Oval 186"/>
          <p:cNvSpPr>
            <a:spLocks noChangeArrowheads="1"/>
          </p:cNvSpPr>
          <p:nvPr/>
        </p:nvSpPr>
        <p:spPr bwMode="auto">
          <a:xfrm>
            <a:off x="5127625" y="1604963"/>
            <a:ext cx="103188"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14" name="Oval 187"/>
          <p:cNvSpPr>
            <a:spLocks noChangeArrowheads="1"/>
          </p:cNvSpPr>
          <p:nvPr/>
        </p:nvSpPr>
        <p:spPr bwMode="auto">
          <a:xfrm>
            <a:off x="6716713" y="2671763"/>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15" name="Oval 188"/>
          <p:cNvSpPr>
            <a:spLocks noChangeArrowheads="1"/>
          </p:cNvSpPr>
          <p:nvPr/>
        </p:nvSpPr>
        <p:spPr bwMode="auto">
          <a:xfrm>
            <a:off x="5916613" y="3627438"/>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16" name="Oval 189"/>
          <p:cNvSpPr>
            <a:spLocks noChangeArrowheads="1"/>
          </p:cNvSpPr>
          <p:nvPr/>
        </p:nvSpPr>
        <p:spPr bwMode="auto">
          <a:xfrm>
            <a:off x="6184900" y="3438525"/>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17" name="Oval 190"/>
          <p:cNvSpPr>
            <a:spLocks noChangeArrowheads="1"/>
          </p:cNvSpPr>
          <p:nvPr/>
        </p:nvSpPr>
        <p:spPr bwMode="auto">
          <a:xfrm>
            <a:off x="5648325" y="3703638"/>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18" name="Oval 191"/>
          <p:cNvSpPr>
            <a:spLocks noChangeArrowheads="1"/>
          </p:cNvSpPr>
          <p:nvPr/>
        </p:nvSpPr>
        <p:spPr bwMode="auto">
          <a:xfrm>
            <a:off x="6437313" y="3057525"/>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19" name="Oval 192"/>
          <p:cNvSpPr>
            <a:spLocks noChangeArrowheads="1"/>
          </p:cNvSpPr>
          <p:nvPr/>
        </p:nvSpPr>
        <p:spPr bwMode="auto">
          <a:xfrm>
            <a:off x="6973888" y="25701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20" name="Oval 193"/>
          <p:cNvSpPr>
            <a:spLocks noChangeArrowheads="1"/>
          </p:cNvSpPr>
          <p:nvPr/>
        </p:nvSpPr>
        <p:spPr bwMode="auto">
          <a:xfrm>
            <a:off x="7756525" y="2279650"/>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21" name="Oval 194"/>
          <p:cNvSpPr>
            <a:spLocks noChangeArrowheads="1"/>
          </p:cNvSpPr>
          <p:nvPr/>
        </p:nvSpPr>
        <p:spPr bwMode="auto">
          <a:xfrm>
            <a:off x="7231063" y="24685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22" name="Oval 195"/>
          <p:cNvSpPr>
            <a:spLocks noChangeArrowheads="1"/>
          </p:cNvSpPr>
          <p:nvPr/>
        </p:nvSpPr>
        <p:spPr bwMode="auto">
          <a:xfrm>
            <a:off x="7493000" y="2376488"/>
            <a:ext cx="103188"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23" name="Text Box 197"/>
          <p:cNvSpPr txBox="1">
            <a:spLocks noChangeArrowheads="1"/>
          </p:cNvSpPr>
          <p:nvPr/>
        </p:nvSpPr>
        <p:spPr bwMode="auto">
          <a:xfrm>
            <a:off x="1203325" y="890588"/>
            <a:ext cx="1695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拥塞窗口 </a:t>
            </a: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cwnd</a:t>
            </a:r>
          </a:p>
        </p:txBody>
      </p:sp>
      <p:sp>
        <p:nvSpPr>
          <p:cNvPr id="851024" name="Text Box 198"/>
          <p:cNvSpPr txBox="1">
            <a:spLocks noChangeArrowheads="1"/>
          </p:cNvSpPr>
          <p:nvPr/>
        </p:nvSpPr>
        <p:spPr bwMode="auto">
          <a:xfrm>
            <a:off x="179388" y="2482850"/>
            <a:ext cx="186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新的 </a:t>
            </a: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ssthresh </a:t>
            </a: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值</a:t>
            </a:r>
          </a:p>
        </p:txBody>
      </p:sp>
      <p:sp>
        <p:nvSpPr>
          <p:cNvPr id="851025" name="Text Box 199"/>
          <p:cNvSpPr txBox="1">
            <a:spLocks noChangeArrowheads="1"/>
          </p:cNvSpPr>
          <p:nvPr/>
        </p:nvSpPr>
        <p:spPr bwMode="auto">
          <a:xfrm>
            <a:off x="5708650" y="102235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网络拥塞</a:t>
            </a:r>
          </a:p>
        </p:txBody>
      </p:sp>
      <p:sp>
        <p:nvSpPr>
          <p:cNvPr id="851026" name="Line 200"/>
          <p:cNvSpPr>
            <a:spLocks noChangeShapeType="1"/>
          </p:cNvSpPr>
          <p:nvPr/>
        </p:nvSpPr>
        <p:spPr bwMode="auto">
          <a:xfrm flipH="1">
            <a:off x="5445125" y="1268413"/>
            <a:ext cx="346075" cy="29210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27" name="Text Box 201"/>
          <p:cNvSpPr txBox="1">
            <a:spLocks noChangeArrowheads="1"/>
          </p:cNvSpPr>
          <p:nvPr/>
        </p:nvSpPr>
        <p:spPr bwMode="auto">
          <a:xfrm>
            <a:off x="3517900" y="3233738"/>
            <a:ext cx="155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指数规律增长</a:t>
            </a:r>
          </a:p>
        </p:txBody>
      </p:sp>
      <p:sp>
        <p:nvSpPr>
          <p:cNvPr id="851028" name="Line 202"/>
          <p:cNvSpPr>
            <a:spLocks noChangeShapeType="1"/>
          </p:cNvSpPr>
          <p:nvPr/>
        </p:nvSpPr>
        <p:spPr bwMode="auto">
          <a:xfrm flipH="1" flipV="1">
            <a:off x="2905125" y="3336925"/>
            <a:ext cx="700088" cy="77788"/>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29" name="Rectangle 203"/>
          <p:cNvSpPr>
            <a:spLocks noChangeArrowheads="1"/>
          </p:cNvSpPr>
          <p:nvPr/>
        </p:nvSpPr>
        <p:spPr bwMode="auto">
          <a:xfrm>
            <a:off x="2378075" y="1484313"/>
            <a:ext cx="219075" cy="2058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30" name="Line 204"/>
          <p:cNvSpPr>
            <a:spLocks noChangeShapeType="1"/>
          </p:cNvSpPr>
          <p:nvPr/>
        </p:nvSpPr>
        <p:spPr bwMode="auto">
          <a:xfrm>
            <a:off x="2378075" y="2333625"/>
            <a:ext cx="963613"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31" name="Rectangle 205"/>
          <p:cNvSpPr>
            <a:spLocks noChangeArrowheads="1"/>
          </p:cNvSpPr>
          <p:nvPr/>
        </p:nvSpPr>
        <p:spPr bwMode="auto">
          <a:xfrm>
            <a:off x="2728913" y="3646488"/>
            <a:ext cx="2803525" cy="153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32" name="Rectangle 206"/>
          <p:cNvSpPr>
            <a:spLocks noChangeArrowheads="1"/>
          </p:cNvSpPr>
          <p:nvPr/>
        </p:nvSpPr>
        <p:spPr bwMode="auto">
          <a:xfrm>
            <a:off x="6146800" y="3646488"/>
            <a:ext cx="2014538" cy="153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33" name="Text Box 207"/>
          <p:cNvSpPr txBox="1">
            <a:spLocks noChangeArrowheads="1"/>
          </p:cNvSpPr>
          <p:nvPr/>
        </p:nvSpPr>
        <p:spPr bwMode="auto">
          <a:xfrm>
            <a:off x="20638" y="2141538"/>
            <a:ext cx="202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ssthresh </a:t>
            </a: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的初始值</a:t>
            </a:r>
          </a:p>
        </p:txBody>
      </p:sp>
      <p:sp>
        <p:nvSpPr>
          <p:cNvPr id="851034" name="Text Box 208"/>
          <p:cNvSpPr txBox="1">
            <a:spLocks noChangeArrowheads="1"/>
          </p:cNvSpPr>
          <p:nvPr/>
        </p:nvSpPr>
        <p:spPr bwMode="auto">
          <a:xfrm>
            <a:off x="779463" y="3367088"/>
            <a:ext cx="985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51035" name="Line 209"/>
          <p:cNvSpPr>
            <a:spLocks noChangeShapeType="1"/>
          </p:cNvSpPr>
          <p:nvPr/>
        </p:nvSpPr>
        <p:spPr bwMode="auto">
          <a:xfrm>
            <a:off x="1633538" y="3587750"/>
            <a:ext cx="614362" cy="1555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36" name="Text Box 210"/>
          <p:cNvSpPr txBox="1">
            <a:spLocks noChangeArrowheads="1"/>
          </p:cNvSpPr>
          <p:nvPr/>
        </p:nvSpPr>
        <p:spPr bwMode="auto">
          <a:xfrm>
            <a:off x="2403475" y="4259263"/>
            <a:ext cx="985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51037" name="Text Box 211"/>
          <p:cNvSpPr txBox="1">
            <a:spLocks noChangeArrowheads="1"/>
          </p:cNvSpPr>
          <p:nvPr/>
        </p:nvSpPr>
        <p:spPr bwMode="auto">
          <a:xfrm>
            <a:off x="5799138" y="4283075"/>
            <a:ext cx="985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51038" name="Text Box 212"/>
          <p:cNvSpPr txBox="1">
            <a:spLocks noChangeArrowheads="1"/>
          </p:cNvSpPr>
          <p:nvPr/>
        </p:nvSpPr>
        <p:spPr bwMode="auto">
          <a:xfrm>
            <a:off x="3705225" y="974725"/>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拥塞避免</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“加法增大”</a:t>
            </a:r>
          </a:p>
        </p:txBody>
      </p:sp>
      <p:sp>
        <p:nvSpPr>
          <p:cNvPr id="851039" name="Text Box 213"/>
          <p:cNvSpPr txBox="1">
            <a:spLocks noChangeArrowheads="1"/>
          </p:cNvSpPr>
          <p:nvPr/>
        </p:nvSpPr>
        <p:spPr bwMode="auto">
          <a:xfrm>
            <a:off x="6867525" y="1381125"/>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拥塞避免</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“加法增大”</a:t>
            </a:r>
          </a:p>
        </p:txBody>
      </p:sp>
      <p:sp>
        <p:nvSpPr>
          <p:cNvPr id="851040" name="Line 214"/>
          <p:cNvSpPr>
            <a:spLocks noChangeShapeType="1"/>
          </p:cNvSpPr>
          <p:nvPr/>
        </p:nvSpPr>
        <p:spPr bwMode="auto">
          <a:xfrm rot="10800000">
            <a:off x="2378075" y="2719388"/>
            <a:ext cx="4645025"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41" name="Line 215"/>
          <p:cNvSpPr>
            <a:spLocks noChangeShapeType="1"/>
          </p:cNvSpPr>
          <p:nvPr/>
        </p:nvSpPr>
        <p:spPr bwMode="auto">
          <a:xfrm flipV="1">
            <a:off x="2378075" y="1558925"/>
            <a:ext cx="4194175" cy="1588"/>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42" name="Freeform 216"/>
          <p:cNvSpPr>
            <a:spLocks/>
          </p:cNvSpPr>
          <p:nvPr/>
        </p:nvSpPr>
        <p:spPr bwMode="auto">
          <a:xfrm>
            <a:off x="2203450" y="1560513"/>
            <a:ext cx="5772150" cy="2205037"/>
          </a:xfrm>
          <a:custGeom>
            <a:avLst/>
            <a:gdLst>
              <a:gd name="T0" fmla="*/ 3162 w 3162"/>
              <a:gd name="T1" fmla="*/ 438 h 1370"/>
              <a:gd name="T2" fmla="*/ 2496 w 3162"/>
              <a:gd name="T3" fmla="*/ 720 h 1370"/>
              <a:gd name="T4" fmla="*/ 2352 w 3162"/>
              <a:gd name="T5" fmla="*/ 954 h 1370"/>
              <a:gd name="T6" fmla="*/ 2205 w 3162"/>
              <a:gd name="T7" fmla="*/ 1200 h 1370"/>
              <a:gd name="T8" fmla="*/ 2061 w 3162"/>
              <a:gd name="T9" fmla="*/ 1320 h 1370"/>
              <a:gd name="T10" fmla="*/ 1917 w 3162"/>
              <a:gd name="T11" fmla="*/ 1368 h 1370"/>
              <a:gd name="T12" fmla="*/ 1866 w 3162"/>
              <a:gd name="T13" fmla="*/ 936 h 1370"/>
              <a:gd name="T14" fmla="*/ 1773 w 3162"/>
              <a:gd name="T15" fmla="*/ 0 h 1370"/>
              <a:gd name="T16" fmla="*/ 618 w 3162"/>
              <a:gd name="T17" fmla="*/ 487 h 1370"/>
              <a:gd name="T18" fmla="*/ 480 w 3162"/>
              <a:gd name="T19" fmla="*/ 961 h 1370"/>
              <a:gd name="T20" fmla="*/ 331 w 3162"/>
              <a:gd name="T21" fmla="*/ 1201 h 1370"/>
              <a:gd name="T22" fmla="*/ 187 w 3162"/>
              <a:gd name="T23" fmla="*/ 1321 h 1370"/>
              <a:gd name="T24" fmla="*/ 55 w 3162"/>
              <a:gd name="T25" fmla="*/ 1369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43" name="Rectangle 2"/>
          <p:cNvSpPr>
            <a:spLocks noGrp="1" noChangeArrowheads="1"/>
          </p:cNvSpPr>
          <p:nvPr>
            <p:ph type="title"/>
          </p:nvPr>
        </p:nvSpPr>
        <p:spPr>
          <a:xfrm>
            <a:off x="811213" y="188913"/>
            <a:ext cx="7793037" cy="623887"/>
          </a:xfrm>
        </p:spPr>
        <p:txBody>
          <a:bodyPr/>
          <a:lstStyle/>
          <a:p>
            <a:pPr algn="ctr" eaLnBrk="1" hangingPunct="1"/>
            <a:r>
              <a:rPr lang="zh-CN" altLang="en-US" sz="3200"/>
              <a:t>慢开始和拥塞避免算法的实现举例 </a:t>
            </a:r>
          </a:p>
        </p:txBody>
      </p:sp>
      <p:sp>
        <p:nvSpPr>
          <p:cNvPr id="851045" name="Text Box 4"/>
          <p:cNvSpPr txBox="1">
            <a:spLocks noChangeArrowheads="1"/>
          </p:cNvSpPr>
          <p:nvPr/>
        </p:nvSpPr>
        <p:spPr bwMode="auto">
          <a:xfrm>
            <a:off x="323850" y="4935538"/>
            <a:ext cx="8647113"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更新后的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ssthresh </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值变为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12</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（即发送窗口数值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24 </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的一半），拥塞窗口再重新设置为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1</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，并执行慢开始算法。 </a:t>
            </a:r>
          </a:p>
        </p:txBody>
      </p:sp>
      <p:sp>
        <p:nvSpPr>
          <p:cNvPr id="537716" name="Line 116"/>
          <p:cNvSpPr>
            <a:spLocks noChangeShapeType="1"/>
          </p:cNvSpPr>
          <p:nvPr/>
        </p:nvSpPr>
        <p:spPr bwMode="auto">
          <a:xfrm>
            <a:off x="5003800" y="3284538"/>
            <a:ext cx="647700" cy="4318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047" name="Text Box 196"/>
          <p:cNvSpPr txBox="1">
            <a:spLocks noChangeArrowheads="1"/>
          </p:cNvSpPr>
          <p:nvPr/>
        </p:nvSpPr>
        <p:spPr bwMode="auto">
          <a:xfrm>
            <a:off x="8027988" y="34925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传输轮次</a:t>
            </a:r>
          </a:p>
        </p:txBody>
      </p:sp>
    </p:spTree>
    <p:extLst>
      <p:ext uri="{BB962C8B-B14F-4D97-AF65-F5344CB8AC3E}">
        <p14:creationId xmlns:p14="http://schemas.microsoft.com/office/powerpoint/2010/main" val="1558242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537716"/>
                                        </p:tgtEl>
                                        <p:attrNameLst>
                                          <p:attrName>style.visibility</p:attrName>
                                        </p:attrNameLst>
                                      </p:cBhvr>
                                      <p:to>
                                        <p:strVal val="visible"/>
                                      </p:to>
                                    </p:set>
                                    <p:animEffect transition="in" filter="wipe(left)">
                                      <p:cBhvr>
                                        <p:cTn id="7" dur="1000"/>
                                        <p:tgtEl>
                                          <p:spTgt spid="537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716" grpId="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Line 118"/>
          <p:cNvSpPr>
            <a:spLocks noChangeShapeType="1"/>
          </p:cNvSpPr>
          <p:nvPr/>
        </p:nvSpPr>
        <p:spPr bwMode="auto">
          <a:xfrm>
            <a:off x="2290763" y="1174750"/>
            <a:ext cx="0" cy="2703513"/>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71" name="Text Box 119"/>
          <p:cNvSpPr txBox="1">
            <a:spLocks noChangeArrowheads="1"/>
          </p:cNvSpPr>
          <p:nvPr/>
        </p:nvSpPr>
        <p:spPr bwMode="auto">
          <a:xfrm>
            <a:off x="7854950"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22</a:t>
            </a:r>
          </a:p>
        </p:txBody>
      </p:sp>
      <p:sp>
        <p:nvSpPr>
          <p:cNvPr id="851972" name="Text Box 120"/>
          <p:cNvSpPr txBox="1">
            <a:spLocks noChangeArrowheads="1"/>
          </p:cNvSpPr>
          <p:nvPr/>
        </p:nvSpPr>
        <p:spPr bwMode="auto">
          <a:xfrm>
            <a:off x="1852613" y="21621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16</a:t>
            </a:r>
          </a:p>
        </p:txBody>
      </p:sp>
      <p:sp>
        <p:nvSpPr>
          <p:cNvPr id="851973" name="Line 121"/>
          <p:cNvSpPr>
            <a:spLocks noChangeShapeType="1"/>
          </p:cNvSpPr>
          <p:nvPr/>
        </p:nvSpPr>
        <p:spPr bwMode="auto">
          <a:xfrm>
            <a:off x="6157913" y="1570038"/>
            <a:ext cx="0" cy="1158875"/>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74" name="Text Box 122"/>
          <p:cNvSpPr txBox="1">
            <a:spLocks noChangeArrowheads="1"/>
          </p:cNvSpPr>
          <p:nvPr/>
        </p:nvSpPr>
        <p:spPr bwMode="auto">
          <a:xfrm>
            <a:off x="5441950" y="1917700"/>
            <a:ext cx="13779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a:t>
            </a: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乘法减小”</a:t>
            </a:r>
          </a:p>
        </p:txBody>
      </p:sp>
      <p:sp>
        <p:nvSpPr>
          <p:cNvPr id="851975" name="Rectangle 123"/>
          <p:cNvSpPr>
            <a:spLocks noChangeArrowheads="1"/>
          </p:cNvSpPr>
          <p:nvPr/>
        </p:nvSpPr>
        <p:spPr bwMode="auto">
          <a:xfrm>
            <a:off x="6750050" y="1290638"/>
            <a:ext cx="1558925" cy="1519237"/>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76" name="Rectangle 124"/>
          <p:cNvSpPr>
            <a:spLocks noChangeArrowheads="1"/>
          </p:cNvSpPr>
          <p:nvPr/>
        </p:nvSpPr>
        <p:spPr bwMode="auto">
          <a:xfrm>
            <a:off x="3319463" y="1008063"/>
            <a:ext cx="2174875" cy="15176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77" name="Rectangle 125"/>
          <p:cNvSpPr>
            <a:spLocks noChangeArrowheads="1"/>
          </p:cNvSpPr>
          <p:nvPr/>
        </p:nvSpPr>
        <p:spPr bwMode="auto">
          <a:xfrm>
            <a:off x="5711825" y="3895725"/>
            <a:ext cx="1073150" cy="828675"/>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78" name="Rectangle 126"/>
          <p:cNvSpPr>
            <a:spLocks noChangeArrowheads="1"/>
          </p:cNvSpPr>
          <p:nvPr/>
        </p:nvSpPr>
        <p:spPr bwMode="auto">
          <a:xfrm>
            <a:off x="2298700" y="3886200"/>
            <a:ext cx="1073150" cy="828675"/>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79" name="Line 127"/>
          <p:cNvSpPr>
            <a:spLocks noChangeShapeType="1"/>
          </p:cNvSpPr>
          <p:nvPr/>
        </p:nvSpPr>
        <p:spPr bwMode="auto">
          <a:xfrm>
            <a:off x="2290763" y="3878263"/>
            <a:ext cx="6221412"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80" name="Line 128"/>
          <p:cNvSpPr>
            <a:spLocks noChangeShapeType="1"/>
          </p:cNvSpPr>
          <p:nvPr/>
        </p:nvSpPr>
        <p:spPr bwMode="auto">
          <a:xfrm>
            <a:off x="2554288" y="3800475"/>
            <a:ext cx="0" cy="77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81" name="Line 129"/>
          <p:cNvSpPr>
            <a:spLocks noChangeShapeType="1"/>
          </p:cNvSpPr>
          <p:nvPr/>
        </p:nvSpPr>
        <p:spPr bwMode="auto">
          <a:xfrm>
            <a:off x="281622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82" name="Line 130"/>
          <p:cNvSpPr>
            <a:spLocks noChangeShapeType="1"/>
          </p:cNvSpPr>
          <p:nvPr/>
        </p:nvSpPr>
        <p:spPr bwMode="auto">
          <a:xfrm>
            <a:off x="307975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83" name="Line 131"/>
          <p:cNvSpPr>
            <a:spLocks noChangeShapeType="1"/>
          </p:cNvSpPr>
          <p:nvPr/>
        </p:nvSpPr>
        <p:spPr bwMode="auto">
          <a:xfrm>
            <a:off x="334168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84" name="Line 132"/>
          <p:cNvSpPr>
            <a:spLocks noChangeShapeType="1"/>
          </p:cNvSpPr>
          <p:nvPr/>
        </p:nvSpPr>
        <p:spPr bwMode="auto">
          <a:xfrm>
            <a:off x="360521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85" name="Line 133"/>
          <p:cNvSpPr>
            <a:spLocks noChangeShapeType="1"/>
          </p:cNvSpPr>
          <p:nvPr/>
        </p:nvSpPr>
        <p:spPr bwMode="auto">
          <a:xfrm>
            <a:off x="38687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86" name="Line 134"/>
          <p:cNvSpPr>
            <a:spLocks noChangeShapeType="1"/>
          </p:cNvSpPr>
          <p:nvPr/>
        </p:nvSpPr>
        <p:spPr bwMode="auto">
          <a:xfrm>
            <a:off x="413067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87" name="Line 135"/>
          <p:cNvSpPr>
            <a:spLocks noChangeShapeType="1"/>
          </p:cNvSpPr>
          <p:nvPr/>
        </p:nvSpPr>
        <p:spPr bwMode="auto">
          <a:xfrm>
            <a:off x="439420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88" name="Line 136"/>
          <p:cNvSpPr>
            <a:spLocks noChangeShapeType="1"/>
          </p:cNvSpPr>
          <p:nvPr/>
        </p:nvSpPr>
        <p:spPr bwMode="auto">
          <a:xfrm>
            <a:off x="46561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89" name="Line 137"/>
          <p:cNvSpPr>
            <a:spLocks noChangeShapeType="1"/>
          </p:cNvSpPr>
          <p:nvPr/>
        </p:nvSpPr>
        <p:spPr bwMode="auto">
          <a:xfrm>
            <a:off x="491966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90" name="Line 138"/>
          <p:cNvSpPr>
            <a:spLocks noChangeShapeType="1"/>
          </p:cNvSpPr>
          <p:nvPr/>
        </p:nvSpPr>
        <p:spPr bwMode="auto">
          <a:xfrm>
            <a:off x="518318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91" name="Line 139"/>
          <p:cNvSpPr>
            <a:spLocks noChangeShapeType="1"/>
          </p:cNvSpPr>
          <p:nvPr/>
        </p:nvSpPr>
        <p:spPr bwMode="auto">
          <a:xfrm>
            <a:off x="544512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92" name="Line 140"/>
          <p:cNvSpPr>
            <a:spLocks noChangeShapeType="1"/>
          </p:cNvSpPr>
          <p:nvPr/>
        </p:nvSpPr>
        <p:spPr bwMode="auto">
          <a:xfrm>
            <a:off x="570865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93" name="Line 141"/>
          <p:cNvSpPr>
            <a:spLocks noChangeShapeType="1"/>
          </p:cNvSpPr>
          <p:nvPr/>
        </p:nvSpPr>
        <p:spPr bwMode="auto">
          <a:xfrm>
            <a:off x="5970588" y="3800475"/>
            <a:ext cx="0" cy="77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94" name="Line 142"/>
          <p:cNvSpPr>
            <a:spLocks noChangeShapeType="1"/>
          </p:cNvSpPr>
          <p:nvPr/>
        </p:nvSpPr>
        <p:spPr bwMode="auto">
          <a:xfrm>
            <a:off x="623411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95" name="Line 143"/>
          <p:cNvSpPr>
            <a:spLocks noChangeShapeType="1"/>
          </p:cNvSpPr>
          <p:nvPr/>
        </p:nvSpPr>
        <p:spPr bwMode="auto">
          <a:xfrm>
            <a:off x="64976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96" name="Line 144"/>
          <p:cNvSpPr>
            <a:spLocks noChangeShapeType="1"/>
          </p:cNvSpPr>
          <p:nvPr/>
        </p:nvSpPr>
        <p:spPr bwMode="auto">
          <a:xfrm>
            <a:off x="675957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97" name="Line 145"/>
          <p:cNvSpPr>
            <a:spLocks noChangeShapeType="1"/>
          </p:cNvSpPr>
          <p:nvPr/>
        </p:nvSpPr>
        <p:spPr bwMode="auto">
          <a:xfrm>
            <a:off x="7023100"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98" name="Line 146"/>
          <p:cNvSpPr>
            <a:spLocks noChangeShapeType="1"/>
          </p:cNvSpPr>
          <p:nvPr/>
        </p:nvSpPr>
        <p:spPr bwMode="auto">
          <a:xfrm>
            <a:off x="728503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1999" name="Line 147"/>
          <p:cNvSpPr>
            <a:spLocks noChangeShapeType="1"/>
          </p:cNvSpPr>
          <p:nvPr/>
        </p:nvSpPr>
        <p:spPr bwMode="auto">
          <a:xfrm>
            <a:off x="7548563"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00" name="Line 148"/>
          <p:cNvSpPr>
            <a:spLocks noChangeShapeType="1"/>
          </p:cNvSpPr>
          <p:nvPr/>
        </p:nvSpPr>
        <p:spPr bwMode="auto">
          <a:xfrm>
            <a:off x="7812088"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01" name="Line 149"/>
          <p:cNvSpPr>
            <a:spLocks noChangeShapeType="1"/>
          </p:cNvSpPr>
          <p:nvPr/>
        </p:nvSpPr>
        <p:spPr bwMode="auto">
          <a:xfrm>
            <a:off x="8074025" y="37242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02" name="Line 150"/>
          <p:cNvSpPr>
            <a:spLocks noChangeShapeType="1"/>
          </p:cNvSpPr>
          <p:nvPr/>
        </p:nvSpPr>
        <p:spPr bwMode="auto">
          <a:xfrm>
            <a:off x="2290763" y="349250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03" name="Line 151"/>
          <p:cNvSpPr>
            <a:spLocks noChangeShapeType="1"/>
          </p:cNvSpPr>
          <p:nvPr/>
        </p:nvSpPr>
        <p:spPr bwMode="auto">
          <a:xfrm>
            <a:off x="2290763" y="310515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04" name="Line 152"/>
          <p:cNvSpPr>
            <a:spLocks noChangeShapeType="1"/>
          </p:cNvSpPr>
          <p:nvPr/>
        </p:nvSpPr>
        <p:spPr bwMode="auto">
          <a:xfrm>
            <a:off x="2290763" y="2719388"/>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05" name="Line 153"/>
          <p:cNvSpPr>
            <a:spLocks noChangeShapeType="1"/>
          </p:cNvSpPr>
          <p:nvPr/>
        </p:nvSpPr>
        <p:spPr bwMode="auto">
          <a:xfrm>
            <a:off x="2290763" y="233362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06" name="Line 154"/>
          <p:cNvSpPr>
            <a:spLocks noChangeShapeType="1"/>
          </p:cNvSpPr>
          <p:nvPr/>
        </p:nvSpPr>
        <p:spPr bwMode="auto">
          <a:xfrm>
            <a:off x="2290763" y="194786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07" name="Line 155"/>
          <p:cNvSpPr>
            <a:spLocks noChangeShapeType="1"/>
          </p:cNvSpPr>
          <p:nvPr/>
        </p:nvSpPr>
        <p:spPr bwMode="auto">
          <a:xfrm>
            <a:off x="2290763" y="156051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08" name="Text Box 156"/>
          <p:cNvSpPr txBox="1">
            <a:spLocks noChangeArrowheads="1"/>
          </p:cNvSpPr>
          <p:nvPr/>
        </p:nvSpPr>
        <p:spPr bwMode="auto">
          <a:xfrm>
            <a:off x="2641600" y="39004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a:t>
            </a:r>
          </a:p>
        </p:txBody>
      </p:sp>
      <p:sp>
        <p:nvSpPr>
          <p:cNvPr id="852009" name="Text Box 157"/>
          <p:cNvSpPr txBox="1">
            <a:spLocks noChangeArrowheads="1"/>
          </p:cNvSpPr>
          <p:nvPr/>
        </p:nvSpPr>
        <p:spPr bwMode="auto">
          <a:xfrm>
            <a:off x="3167063" y="3900488"/>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4</a:t>
            </a:r>
          </a:p>
        </p:txBody>
      </p:sp>
      <p:sp>
        <p:nvSpPr>
          <p:cNvPr id="852010" name="Text Box 158"/>
          <p:cNvSpPr txBox="1">
            <a:spLocks noChangeArrowheads="1"/>
          </p:cNvSpPr>
          <p:nvPr/>
        </p:nvSpPr>
        <p:spPr bwMode="auto">
          <a:xfrm>
            <a:off x="3692525" y="39004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6</a:t>
            </a:r>
          </a:p>
        </p:txBody>
      </p:sp>
      <p:sp>
        <p:nvSpPr>
          <p:cNvPr id="852011" name="Text Box 159"/>
          <p:cNvSpPr txBox="1">
            <a:spLocks noChangeArrowheads="1"/>
          </p:cNvSpPr>
          <p:nvPr/>
        </p:nvSpPr>
        <p:spPr bwMode="auto">
          <a:xfrm>
            <a:off x="4233863" y="39004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8</a:t>
            </a:r>
          </a:p>
        </p:txBody>
      </p:sp>
      <p:sp>
        <p:nvSpPr>
          <p:cNvPr id="852012" name="Text Box 160"/>
          <p:cNvSpPr txBox="1">
            <a:spLocks noChangeArrowheads="1"/>
          </p:cNvSpPr>
          <p:nvPr/>
        </p:nvSpPr>
        <p:spPr bwMode="auto">
          <a:xfrm>
            <a:off x="4672013"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10</a:t>
            </a:r>
          </a:p>
        </p:txBody>
      </p:sp>
      <p:sp>
        <p:nvSpPr>
          <p:cNvPr id="852013" name="Text Box 161"/>
          <p:cNvSpPr txBox="1">
            <a:spLocks noChangeArrowheads="1"/>
          </p:cNvSpPr>
          <p:nvPr/>
        </p:nvSpPr>
        <p:spPr bwMode="auto">
          <a:xfrm>
            <a:off x="5240338"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12</a:t>
            </a:r>
          </a:p>
        </p:txBody>
      </p:sp>
      <p:sp>
        <p:nvSpPr>
          <p:cNvPr id="852014" name="Text Box 162"/>
          <p:cNvSpPr txBox="1">
            <a:spLocks noChangeArrowheads="1"/>
          </p:cNvSpPr>
          <p:nvPr/>
        </p:nvSpPr>
        <p:spPr bwMode="auto">
          <a:xfrm>
            <a:off x="5737225"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14</a:t>
            </a:r>
          </a:p>
        </p:txBody>
      </p:sp>
      <p:sp>
        <p:nvSpPr>
          <p:cNvPr id="852015" name="Text Box 163"/>
          <p:cNvSpPr txBox="1">
            <a:spLocks noChangeArrowheads="1"/>
          </p:cNvSpPr>
          <p:nvPr/>
        </p:nvSpPr>
        <p:spPr bwMode="auto">
          <a:xfrm>
            <a:off x="6262688"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16</a:t>
            </a:r>
          </a:p>
        </p:txBody>
      </p:sp>
      <p:sp>
        <p:nvSpPr>
          <p:cNvPr id="852016" name="Text Box 164"/>
          <p:cNvSpPr txBox="1">
            <a:spLocks noChangeArrowheads="1"/>
          </p:cNvSpPr>
          <p:nvPr/>
        </p:nvSpPr>
        <p:spPr bwMode="auto">
          <a:xfrm>
            <a:off x="6818313"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18</a:t>
            </a:r>
          </a:p>
        </p:txBody>
      </p:sp>
      <p:sp>
        <p:nvSpPr>
          <p:cNvPr id="852017" name="Text Box 165"/>
          <p:cNvSpPr txBox="1">
            <a:spLocks noChangeArrowheads="1"/>
          </p:cNvSpPr>
          <p:nvPr/>
        </p:nvSpPr>
        <p:spPr bwMode="auto">
          <a:xfrm>
            <a:off x="7343775" y="39004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20</a:t>
            </a:r>
          </a:p>
        </p:txBody>
      </p:sp>
      <p:sp>
        <p:nvSpPr>
          <p:cNvPr id="852018" name="Text Box 166"/>
          <p:cNvSpPr txBox="1">
            <a:spLocks noChangeArrowheads="1"/>
          </p:cNvSpPr>
          <p:nvPr/>
        </p:nvSpPr>
        <p:spPr bwMode="auto">
          <a:xfrm>
            <a:off x="2159000" y="39004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0</a:t>
            </a:r>
          </a:p>
        </p:txBody>
      </p:sp>
      <p:sp>
        <p:nvSpPr>
          <p:cNvPr id="852019" name="Text Box 167"/>
          <p:cNvSpPr txBox="1">
            <a:spLocks noChangeArrowheads="1"/>
          </p:cNvSpPr>
          <p:nvPr/>
        </p:nvSpPr>
        <p:spPr bwMode="auto">
          <a:xfrm>
            <a:off x="1984375" y="36687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0</a:t>
            </a:r>
          </a:p>
        </p:txBody>
      </p:sp>
      <p:sp>
        <p:nvSpPr>
          <p:cNvPr id="852020" name="Text Box 168"/>
          <p:cNvSpPr txBox="1">
            <a:spLocks noChangeArrowheads="1"/>
          </p:cNvSpPr>
          <p:nvPr/>
        </p:nvSpPr>
        <p:spPr bwMode="auto">
          <a:xfrm>
            <a:off x="1984375" y="32829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4</a:t>
            </a:r>
          </a:p>
        </p:txBody>
      </p:sp>
      <p:sp>
        <p:nvSpPr>
          <p:cNvPr id="852021" name="Text Box 169"/>
          <p:cNvSpPr txBox="1">
            <a:spLocks noChangeArrowheads="1"/>
          </p:cNvSpPr>
          <p:nvPr/>
        </p:nvSpPr>
        <p:spPr bwMode="auto">
          <a:xfrm>
            <a:off x="1984375" y="29098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8</a:t>
            </a:r>
          </a:p>
        </p:txBody>
      </p:sp>
      <p:sp>
        <p:nvSpPr>
          <p:cNvPr id="852022" name="Text Box 170"/>
          <p:cNvSpPr txBox="1">
            <a:spLocks noChangeArrowheads="1"/>
          </p:cNvSpPr>
          <p:nvPr/>
        </p:nvSpPr>
        <p:spPr bwMode="auto">
          <a:xfrm>
            <a:off x="1852613" y="253682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12</a:t>
            </a:r>
          </a:p>
        </p:txBody>
      </p:sp>
      <p:sp>
        <p:nvSpPr>
          <p:cNvPr id="852023" name="Text Box 171"/>
          <p:cNvSpPr txBox="1">
            <a:spLocks noChangeArrowheads="1"/>
          </p:cNvSpPr>
          <p:nvPr/>
        </p:nvSpPr>
        <p:spPr bwMode="auto">
          <a:xfrm>
            <a:off x="1852613" y="177641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20</a:t>
            </a:r>
          </a:p>
        </p:txBody>
      </p:sp>
      <p:sp>
        <p:nvSpPr>
          <p:cNvPr id="852024" name="Text Box 172"/>
          <p:cNvSpPr txBox="1">
            <a:spLocks noChangeArrowheads="1"/>
          </p:cNvSpPr>
          <p:nvPr/>
        </p:nvSpPr>
        <p:spPr bwMode="auto">
          <a:xfrm>
            <a:off x="1852613" y="139065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3333CC"/>
                </a:solidFill>
                <a:effectLst/>
                <a:uLnTx/>
                <a:uFillTx/>
                <a:latin typeface="Arial" pitchFamily="34" charset="0"/>
                <a:ea typeface="黑体" pitchFamily="49" charset="-122"/>
                <a:cs typeface="+mn-cs"/>
              </a:rPr>
              <a:t>24</a:t>
            </a:r>
          </a:p>
        </p:txBody>
      </p:sp>
      <p:sp>
        <p:nvSpPr>
          <p:cNvPr id="852025" name="Oval 173"/>
          <p:cNvSpPr>
            <a:spLocks noChangeArrowheads="1"/>
          </p:cNvSpPr>
          <p:nvPr/>
        </p:nvSpPr>
        <p:spPr bwMode="auto">
          <a:xfrm>
            <a:off x="3024188" y="3067050"/>
            <a:ext cx="103187"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26" name="Oval 174"/>
          <p:cNvSpPr>
            <a:spLocks noChangeArrowheads="1"/>
          </p:cNvSpPr>
          <p:nvPr/>
        </p:nvSpPr>
        <p:spPr bwMode="auto">
          <a:xfrm>
            <a:off x="2762250" y="345281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27" name="Oval 175"/>
          <p:cNvSpPr>
            <a:spLocks noChangeArrowheads="1"/>
          </p:cNvSpPr>
          <p:nvPr/>
        </p:nvSpPr>
        <p:spPr bwMode="auto">
          <a:xfrm>
            <a:off x="2247900" y="3703638"/>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28" name="Oval 176"/>
          <p:cNvSpPr>
            <a:spLocks noChangeArrowheads="1"/>
          </p:cNvSpPr>
          <p:nvPr/>
        </p:nvSpPr>
        <p:spPr bwMode="auto">
          <a:xfrm>
            <a:off x="2487613" y="3636963"/>
            <a:ext cx="103187"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29" name="Oval 177"/>
          <p:cNvSpPr>
            <a:spLocks noChangeArrowheads="1"/>
          </p:cNvSpPr>
          <p:nvPr/>
        </p:nvSpPr>
        <p:spPr bwMode="auto">
          <a:xfrm>
            <a:off x="3287713" y="22907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30" name="Oval 178"/>
          <p:cNvSpPr>
            <a:spLocks noChangeArrowheads="1"/>
          </p:cNvSpPr>
          <p:nvPr/>
        </p:nvSpPr>
        <p:spPr bwMode="auto">
          <a:xfrm>
            <a:off x="3551238" y="2189163"/>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31" name="Oval 179"/>
          <p:cNvSpPr>
            <a:spLocks noChangeArrowheads="1"/>
          </p:cNvSpPr>
          <p:nvPr/>
        </p:nvSpPr>
        <p:spPr bwMode="auto">
          <a:xfrm>
            <a:off x="3813175" y="2097088"/>
            <a:ext cx="103188"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32" name="Oval 180"/>
          <p:cNvSpPr>
            <a:spLocks noChangeArrowheads="1"/>
          </p:cNvSpPr>
          <p:nvPr/>
        </p:nvSpPr>
        <p:spPr bwMode="auto">
          <a:xfrm>
            <a:off x="4344988" y="190341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33" name="Oval 181"/>
          <p:cNvSpPr>
            <a:spLocks noChangeArrowheads="1"/>
          </p:cNvSpPr>
          <p:nvPr/>
        </p:nvSpPr>
        <p:spPr bwMode="auto">
          <a:xfrm>
            <a:off x="4076700" y="2000250"/>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34" name="Oval 182"/>
          <p:cNvSpPr>
            <a:spLocks noChangeArrowheads="1"/>
          </p:cNvSpPr>
          <p:nvPr/>
        </p:nvSpPr>
        <p:spPr bwMode="auto">
          <a:xfrm>
            <a:off x="4606925" y="1806575"/>
            <a:ext cx="103188"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35" name="Oval 183"/>
          <p:cNvSpPr>
            <a:spLocks noChangeArrowheads="1"/>
          </p:cNvSpPr>
          <p:nvPr/>
        </p:nvSpPr>
        <p:spPr bwMode="auto">
          <a:xfrm>
            <a:off x="4865688" y="1716088"/>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36" name="Oval 184"/>
          <p:cNvSpPr>
            <a:spLocks noChangeArrowheads="1"/>
          </p:cNvSpPr>
          <p:nvPr/>
        </p:nvSpPr>
        <p:spPr bwMode="auto">
          <a:xfrm>
            <a:off x="5384800" y="1508125"/>
            <a:ext cx="103188"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37" name="Oval 185"/>
          <p:cNvSpPr>
            <a:spLocks noChangeArrowheads="1"/>
          </p:cNvSpPr>
          <p:nvPr/>
        </p:nvSpPr>
        <p:spPr bwMode="auto">
          <a:xfrm>
            <a:off x="5127625" y="1604963"/>
            <a:ext cx="103188"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38" name="Oval 186"/>
          <p:cNvSpPr>
            <a:spLocks noChangeArrowheads="1"/>
          </p:cNvSpPr>
          <p:nvPr/>
        </p:nvSpPr>
        <p:spPr bwMode="auto">
          <a:xfrm>
            <a:off x="6716713" y="2671763"/>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39" name="Oval 187"/>
          <p:cNvSpPr>
            <a:spLocks noChangeArrowheads="1"/>
          </p:cNvSpPr>
          <p:nvPr/>
        </p:nvSpPr>
        <p:spPr bwMode="auto">
          <a:xfrm>
            <a:off x="5916613" y="3627438"/>
            <a:ext cx="101600" cy="88900"/>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40" name="Oval 188"/>
          <p:cNvSpPr>
            <a:spLocks noChangeArrowheads="1"/>
          </p:cNvSpPr>
          <p:nvPr/>
        </p:nvSpPr>
        <p:spPr bwMode="auto">
          <a:xfrm>
            <a:off x="6184900" y="3438525"/>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41" name="Oval 189"/>
          <p:cNvSpPr>
            <a:spLocks noChangeArrowheads="1"/>
          </p:cNvSpPr>
          <p:nvPr/>
        </p:nvSpPr>
        <p:spPr bwMode="auto">
          <a:xfrm>
            <a:off x="5648325" y="3703638"/>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42" name="Oval 190"/>
          <p:cNvSpPr>
            <a:spLocks noChangeArrowheads="1"/>
          </p:cNvSpPr>
          <p:nvPr/>
        </p:nvSpPr>
        <p:spPr bwMode="auto">
          <a:xfrm>
            <a:off x="6437313" y="3057525"/>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43" name="Oval 191"/>
          <p:cNvSpPr>
            <a:spLocks noChangeArrowheads="1"/>
          </p:cNvSpPr>
          <p:nvPr/>
        </p:nvSpPr>
        <p:spPr bwMode="auto">
          <a:xfrm>
            <a:off x="6973888" y="25701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44" name="Oval 192"/>
          <p:cNvSpPr>
            <a:spLocks noChangeArrowheads="1"/>
          </p:cNvSpPr>
          <p:nvPr/>
        </p:nvSpPr>
        <p:spPr bwMode="auto">
          <a:xfrm>
            <a:off x="7756525" y="2279650"/>
            <a:ext cx="101600" cy="90488"/>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45" name="Oval 193"/>
          <p:cNvSpPr>
            <a:spLocks noChangeArrowheads="1"/>
          </p:cNvSpPr>
          <p:nvPr/>
        </p:nvSpPr>
        <p:spPr bwMode="auto">
          <a:xfrm>
            <a:off x="7231063" y="2468563"/>
            <a:ext cx="101600"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46" name="Oval 194"/>
          <p:cNvSpPr>
            <a:spLocks noChangeArrowheads="1"/>
          </p:cNvSpPr>
          <p:nvPr/>
        </p:nvSpPr>
        <p:spPr bwMode="auto">
          <a:xfrm>
            <a:off x="7493000" y="2376488"/>
            <a:ext cx="103188" cy="90487"/>
          </a:xfrm>
          <a:prstGeom prst="ellipse">
            <a:avLst/>
          </a:prstGeom>
          <a:solidFill>
            <a:schemeClr val="folHlink"/>
          </a:solidFill>
          <a:ln w="9525">
            <a:solidFill>
              <a:schemeClr val="folHlink"/>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47" name="Text Box 196"/>
          <p:cNvSpPr txBox="1">
            <a:spLocks noChangeArrowheads="1"/>
          </p:cNvSpPr>
          <p:nvPr/>
        </p:nvSpPr>
        <p:spPr bwMode="auto">
          <a:xfrm>
            <a:off x="1203325" y="890588"/>
            <a:ext cx="1695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拥塞窗口 </a:t>
            </a: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cwnd</a:t>
            </a:r>
          </a:p>
        </p:txBody>
      </p:sp>
      <p:sp>
        <p:nvSpPr>
          <p:cNvPr id="852048" name="Text Box 197"/>
          <p:cNvSpPr txBox="1">
            <a:spLocks noChangeArrowheads="1"/>
          </p:cNvSpPr>
          <p:nvPr/>
        </p:nvSpPr>
        <p:spPr bwMode="auto">
          <a:xfrm>
            <a:off x="179388" y="2482850"/>
            <a:ext cx="186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新的 </a:t>
            </a: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ssthresh </a:t>
            </a: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值</a:t>
            </a:r>
          </a:p>
        </p:txBody>
      </p:sp>
      <p:sp>
        <p:nvSpPr>
          <p:cNvPr id="852049" name="Text Box 198"/>
          <p:cNvSpPr txBox="1">
            <a:spLocks noChangeArrowheads="1"/>
          </p:cNvSpPr>
          <p:nvPr/>
        </p:nvSpPr>
        <p:spPr bwMode="auto">
          <a:xfrm>
            <a:off x="5708650" y="102235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网络拥塞</a:t>
            </a:r>
          </a:p>
        </p:txBody>
      </p:sp>
      <p:sp>
        <p:nvSpPr>
          <p:cNvPr id="852050" name="Line 199"/>
          <p:cNvSpPr>
            <a:spLocks noChangeShapeType="1"/>
          </p:cNvSpPr>
          <p:nvPr/>
        </p:nvSpPr>
        <p:spPr bwMode="auto">
          <a:xfrm flipH="1">
            <a:off x="5445125" y="1268413"/>
            <a:ext cx="346075" cy="29210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51" name="Text Box 200"/>
          <p:cNvSpPr txBox="1">
            <a:spLocks noChangeArrowheads="1"/>
          </p:cNvSpPr>
          <p:nvPr/>
        </p:nvSpPr>
        <p:spPr bwMode="auto">
          <a:xfrm>
            <a:off x="3517900" y="3233738"/>
            <a:ext cx="155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指数规律增长</a:t>
            </a:r>
          </a:p>
        </p:txBody>
      </p:sp>
      <p:sp>
        <p:nvSpPr>
          <p:cNvPr id="852052" name="Line 201"/>
          <p:cNvSpPr>
            <a:spLocks noChangeShapeType="1"/>
          </p:cNvSpPr>
          <p:nvPr/>
        </p:nvSpPr>
        <p:spPr bwMode="auto">
          <a:xfrm flipH="1" flipV="1">
            <a:off x="2905125" y="3336925"/>
            <a:ext cx="700088" cy="77788"/>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53" name="Rectangle 202"/>
          <p:cNvSpPr>
            <a:spLocks noChangeArrowheads="1"/>
          </p:cNvSpPr>
          <p:nvPr/>
        </p:nvSpPr>
        <p:spPr bwMode="auto">
          <a:xfrm>
            <a:off x="2378075" y="1484313"/>
            <a:ext cx="219075" cy="2058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54" name="Line 203"/>
          <p:cNvSpPr>
            <a:spLocks noChangeShapeType="1"/>
          </p:cNvSpPr>
          <p:nvPr/>
        </p:nvSpPr>
        <p:spPr bwMode="auto">
          <a:xfrm>
            <a:off x="2378075" y="2333625"/>
            <a:ext cx="963613"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55" name="Rectangle 204"/>
          <p:cNvSpPr>
            <a:spLocks noChangeArrowheads="1"/>
          </p:cNvSpPr>
          <p:nvPr/>
        </p:nvSpPr>
        <p:spPr bwMode="auto">
          <a:xfrm>
            <a:off x="2728913" y="3646488"/>
            <a:ext cx="2803525" cy="153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56" name="Rectangle 205"/>
          <p:cNvSpPr>
            <a:spLocks noChangeArrowheads="1"/>
          </p:cNvSpPr>
          <p:nvPr/>
        </p:nvSpPr>
        <p:spPr bwMode="auto">
          <a:xfrm>
            <a:off x="6146800" y="3646488"/>
            <a:ext cx="2014538" cy="153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57" name="Text Box 206"/>
          <p:cNvSpPr txBox="1">
            <a:spLocks noChangeArrowheads="1"/>
          </p:cNvSpPr>
          <p:nvPr/>
        </p:nvSpPr>
        <p:spPr bwMode="auto">
          <a:xfrm>
            <a:off x="20638" y="2141538"/>
            <a:ext cx="202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ssthresh </a:t>
            </a:r>
            <a:r>
              <a:rPr kumimoji="1" lang="zh-CN" altLang="en-US" sz="1800" b="0" i="0" u="none" strike="noStrike" kern="1200" cap="none" spc="0" normalizeH="0" baseline="0" noProof="0" dirty="0">
                <a:ln>
                  <a:noFill/>
                </a:ln>
                <a:solidFill>
                  <a:srgbClr val="3333CC"/>
                </a:solidFill>
                <a:effectLst/>
                <a:uLnTx/>
                <a:uFillTx/>
                <a:latin typeface="Arial" pitchFamily="34" charset="0"/>
                <a:ea typeface="黑体" pitchFamily="49" charset="-122"/>
                <a:cs typeface="+mn-cs"/>
              </a:rPr>
              <a:t>的初始值</a:t>
            </a:r>
          </a:p>
        </p:txBody>
      </p:sp>
      <p:sp>
        <p:nvSpPr>
          <p:cNvPr id="852058" name="Text Box 207"/>
          <p:cNvSpPr txBox="1">
            <a:spLocks noChangeArrowheads="1"/>
          </p:cNvSpPr>
          <p:nvPr/>
        </p:nvSpPr>
        <p:spPr bwMode="auto">
          <a:xfrm>
            <a:off x="779463" y="3367088"/>
            <a:ext cx="985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52059" name="Line 208"/>
          <p:cNvSpPr>
            <a:spLocks noChangeShapeType="1"/>
          </p:cNvSpPr>
          <p:nvPr/>
        </p:nvSpPr>
        <p:spPr bwMode="auto">
          <a:xfrm>
            <a:off x="1633538" y="3587750"/>
            <a:ext cx="614362" cy="1555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60" name="Text Box 209"/>
          <p:cNvSpPr txBox="1">
            <a:spLocks noChangeArrowheads="1"/>
          </p:cNvSpPr>
          <p:nvPr/>
        </p:nvSpPr>
        <p:spPr bwMode="auto">
          <a:xfrm>
            <a:off x="2403475" y="4259263"/>
            <a:ext cx="985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52061" name="Text Box 210"/>
          <p:cNvSpPr txBox="1">
            <a:spLocks noChangeArrowheads="1"/>
          </p:cNvSpPr>
          <p:nvPr/>
        </p:nvSpPr>
        <p:spPr bwMode="auto">
          <a:xfrm>
            <a:off x="5799138" y="4283075"/>
            <a:ext cx="985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慢开始</a:t>
            </a:r>
          </a:p>
        </p:txBody>
      </p:sp>
      <p:sp>
        <p:nvSpPr>
          <p:cNvPr id="852062" name="Text Box 211"/>
          <p:cNvSpPr txBox="1">
            <a:spLocks noChangeArrowheads="1"/>
          </p:cNvSpPr>
          <p:nvPr/>
        </p:nvSpPr>
        <p:spPr bwMode="auto">
          <a:xfrm>
            <a:off x="3705225" y="974725"/>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拥塞避免</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“加法增大”</a:t>
            </a:r>
          </a:p>
        </p:txBody>
      </p:sp>
      <p:sp>
        <p:nvSpPr>
          <p:cNvPr id="852063" name="Text Box 212"/>
          <p:cNvSpPr txBox="1">
            <a:spLocks noChangeArrowheads="1"/>
          </p:cNvSpPr>
          <p:nvPr/>
        </p:nvSpPr>
        <p:spPr bwMode="auto">
          <a:xfrm>
            <a:off x="6867525" y="1381125"/>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拥塞避免</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“加法增大”</a:t>
            </a:r>
          </a:p>
        </p:txBody>
      </p:sp>
      <p:sp>
        <p:nvSpPr>
          <p:cNvPr id="852064" name="Line 213"/>
          <p:cNvSpPr>
            <a:spLocks noChangeShapeType="1"/>
          </p:cNvSpPr>
          <p:nvPr/>
        </p:nvSpPr>
        <p:spPr bwMode="auto">
          <a:xfrm rot="10800000">
            <a:off x="2378075" y="2719388"/>
            <a:ext cx="4645025"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65" name="Line 214"/>
          <p:cNvSpPr>
            <a:spLocks noChangeShapeType="1"/>
          </p:cNvSpPr>
          <p:nvPr/>
        </p:nvSpPr>
        <p:spPr bwMode="auto">
          <a:xfrm flipV="1">
            <a:off x="2378075" y="1558925"/>
            <a:ext cx="4194175" cy="1588"/>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66" name="Freeform 215"/>
          <p:cNvSpPr>
            <a:spLocks/>
          </p:cNvSpPr>
          <p:nvPr/>
        </p:nvSpPr>
        <p:spPr bwMode="auto">
          <a:xfrm>
            <a:off x="2203450" y="1560513"/>
            <a:ext cx="5772150" cy="2205037"/>
          </a:xfrm>
          <a:custGeom>
            <a:avLst/>
            <a:gdLst>
              <a:gd name="T0" fmla="*/ 3162 w 3162"/>
              <a:gd name="T1" fmla="*/ 438 h 1370"/>
              <a:gd name="T2" fmla="*/ 2496 w 3162"/>
              <a:gd name="T3" fmla="*/ 720 h 1370"/>
              <a:gd name="T4" fmla="*/ 2352 w 3162"/>
              <a:gd name="T5" fmla="*/ 954 h 1370"/>
              <a:gd name="T6" fmla="*/ 2205 w 3162"/>
              <a:gd name="T7" fmla="*/ 1200 h 1370"/>
              <a:gd name="T8" fmla="*/ 2061 w 3162"/>
              <a:gd name="T9" fmla="*/ 1320 h 1370"/>
              <a:gd name="T10" fmla="*/ 1917 w 3162"/>
              <a:gd name="T11" fmla="*/ 1368 h 1370"/>
              <a:gd name="T12" fmla="*/ 1866 w 3162"/>
              <a:gd name="T13" fmla="*/ 936 h 1370"/>
              <a:gd name="T14" fmla="*/ 1773 w 3162"/>
              <a:gd name="T15" fmla="*/ 0 h 1370"/>
              <a:gd name="T16" fmla="*/ 618 w 3162"/>
              <a:gd name="T17" fmla="*/ 487 h 1370"/>
              <a:gd name="T18" fmla="*/ 480 w 3162"/>
              <a:gd name="T19" fmla="*/ 961 h 1370"/>
              <a:gd name="T20" fmla="*/ 331 w 3162"/>
              <a:gd name="T21" fmla="*/ 1201 h 1370"/>
              <a:gd name="T22" fmla="*/ 187 w 3162"/>
              <a:gd name="T23" fmla="*/ 1321 h 1370"/>
              <a:gd name="T24" fmla="*/ 55 w 3162"/>
              <a:gd name="T25" fmla="*/ 1369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67" name="Rectangle 2"/>
          <p:cNvSpPr>
            <a:spLocks noGrp="1" noChangeArrowheads="1"/>
          </p:cNvSpPr>
          <p:nvPr>
            <p:ph type="title"/>
          </p:nvPr>
        </p:nvSpPr>
        <p:spPr>
          <a:xfrm>
            <a:off x="811213" y="188913"/>
            <a:ext cx="7793037" cy="623887"/>
          </a:xfrm>
        </p:spPr>
        <p:txBody>
          <a:bodyPr/>
          <a:lstStyle/>
          <a:p>
            <a:pPr algn="ctr" eaLnBrk="1" hangingPunct="1"/>
            <a:r>
              <a:rPr lang="zh-CN" altLang="en-US" sz="3200"/>
              <a:t>慢开始和拥塞避免算法的实现举例 </a:t>
            </a:r>
          </a:p>
        </p:txBody>
      </p:sp>
      <p:sp>
        <p:nvSpPr>
          <p:cNvPr id="852069" name="Text Box 4"/>
          <p:cNvSpPr txBox="1">
            <a:spLocks noChangeArrowheads="1"/>
          </p:cNvSpPr>
          <p:nvPr/>
        </p:nvSpPr>
        <p:spPr bwMode="auto">
          <a:xfrm>
            <a:off x="468313" y="4935538"/>
            <a:ext cx="8351837"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当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cwnd = 12 </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时改为执行拥塞避免算法，拥塞窗口按按线性规律增长，每经过一个往返时延就增加一个 </a:t>
            </a:r>
            <a:r>
              <a:rPr kumimoji="0" lang="en-US" altLang="zh-CN"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MSS </a:t>
            </a:r>
            <a:r>
              <a:rPr kumimoji="0" lang="zh-CN" altLang="en-US" sz="1800" b="0" i="0" u="none" strike="noStrike" kern="1200" cap="none" spc="0" normalizeH="0" baseline="0" noProof="0" dirty="0">
                <a:ln>
                  <a:noFill/>
                </a:ln>
                <a:solidFill>
                  <a:srgbClr val="333399"/>
                </a:solidFill>
                <a:effectLst/>
                <a:uLnTx/>
                <a:uFillTx/>
                <a:latin typeface="Arial" pitchFamily="34" charset="0"/>
                <a:ea typeface="黑体" pitchFamily="49" charset="-122"/>
                <a:cs typeface="+mn-cs"/>
              </a:rPr>
              <a:t>的大小。 </a:t>
            </a:r>
          </a:p>
        </p:txBody>
      </p:sp>
      <p:sp>
        <p:nvSpPr>
          <p:cNvPr id="538740" name="Line 116"/>
          <p:cNvSpPr>
            <a:spLocks noChangeShapeType="1"/>
          </p:cNvSpPr>
          <p:nvPr/>
        </p:nvSpPr>
        <p:spPr bwMode="auto">
          <a:xfrm>
            <a:off x="6084888" y="2276475"/>
            <a:ext cx="647700" cy="4318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pitchFamily="2" charset="-122"/>
              <a:cs typeface="+mn-cs"/>
            </a:endParaRPr>
          </a:p>
        </p:txBody>
      </p:sp>
      <p:sp>
        <p:nvSpPr>
          <p:cNvPr id="852071" name="Text Box 195"/>
          <p:cNvSpPr txBox="1">
            <a:spLocks noChangeArrowheads="1"/>
          </p:cNvSpPr>
          <p:nvPr/>
        </p:nvSpPr>
        <p:spPr bwMode="auto">
          <a:xfrm>
            <a:off x="8027988" y="34925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3333CC"/>
                </a:solidFill>
                <a:effectLst/>
                <a:uLnTx/>
                <a:uFillTx/>
                <a:latin typeface="Arial" pitchFamily="34" charset="0"/>
                <a:ea typeface="黑体" pitchFamily="49" charset="-122"/>
                <a:cs typeface="+mn-cs"/>
              </a:rPr>
              <a:t>传输轮次</a:t>
            </a:r>
          </a:p>
        </p:txBody>
      </p:sp>
    </p:spTree>
    <p:extLst>
      <p:ext uri="{BB962C8B-B14F-4D97-AF65-F5344CB8AC3E}">
        <p14:creationId xmlns:p14="http://schemas.microsoft.com/office/powerpoint/2010/main" val="1429355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538740"/>
                                        </p:tgtEl>
                                        <p:attrNameLst>
                                          <p:attrName>style.visibility</p:attrName>
                                        </p:attrNameLst>
                                      </p:cBhvr>
                                      <p:to>
                                        <p:strVal val="visible"/>
                                      </p:to>
                                    </p:set>
                                    <p:animEffect transition="in" filter="wipe(left)">
                                      <p:cBhvr>
                                        <p:cTn id="7" dur="1000"/>
                                        <p:tgtEl>
                                          <p:spTgt spid="538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740"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9">
            <a:extLst>
              <a:ext uri="{FF2B5EF4-FFF2-40B4-BE49-F238E27FC236}">
                <a16:creationId xmlns:a16="http://schemas.microsoft.com/office/drawing/2014/main" id="{4A13AC6B-27D4-40A1-81CB-AF467EDD81D9}"/>
              </a:ext>
            </a:extLst>
          </p:cNvPr>
          <p:cNvSpPr txBox="1">
            <a:spLocks noChangeArrowheads="1"/>
          </p:cNvSpPr>
          <p:nvPr/>
        </p:nvSpPr>
        <p:spPr bwMode="auto">
          <a:xfrm>
            <a:off x="635049" y="1196752"/>
            <a:ext cx="8101012"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342900" marR="0" lvl="0" indent="-342900" algn="just" defTabSz="914400" rtl="0" eaLnBrk="1" fontAlgn="base" latinLnBrk="0" hangingPunct="1">
              <a:lnSpc>
                <a:spcPct val="105000"/>
              </a:lnSpc>
              <a:spcBef>
                <a:spcPct val="20000"/>
              </a:spcBef>
              <a:spcAft>
                <a:spcPct val="0"/>
              </a:spcAft>
              <a:buClr>
                <a:srgbClr val="3333CC"/>
              </a:buClr>
              <a:buSzPct val="60000"/>
              <a:buFont typeface="Wingdings" pitchFamily="2" charset="2"/>
              <a:buChar char="n"/>
              <a:tabLst/>
              <a:defRPr/>
            </a:pPr>
            <a:r>
              <a:rPr kumimoji="0" lang="en-US" altLang="zh-CN" sz="2800" b="0" kern="0" dirty="0">
                <a:latin typeface="+mj-ea"/>
                <a:ea typeface="+mj-ea"/>
              </a:rPr>
              <a:t>“</a:t>
            </a:r>
            <a:r>
              <a:rPr kumimoji="0" lang="zh-CN" altLang="en-US" sz="2800" b="0" i="0" u="none" strike="noStrike" kern="0" cap="none" spc="0" normalizeH="0" baseline="0" noProof="0" dirty="0">
                <a:ln>
                  <a:noFill/>
                </a:ln>
                <a:solidFill>
                  <a:srgbClr val="333399"/>
                </a:solidFill>
                <a:effectLst/>
                <a:uLnTx/>
                <a:uFillTx/>
                <a:latin typeface="+mj-ea"/>
                <a:ea typeface="+mj-ea"/>
              </a:rPr>
              <a:t>乘法减小</a:t>
            </a:r>
            <a:r>
              <a:rPr kumimoji="0" lang="en-US" altLang="zh-CN" sz="2800" b="0" i="0" u="none" strike="noStrike" kern="0" cap="none" spc="0" normalizeH="0" baseline="0" noProof="0" dirty="0">
                <a:ln>
                  <a:noFill/>
                </a:ln>
                <a:solidFill>
                  <a:srgbClr val="333399"/>
                </a:solidFill>
                <a:effectLst/>
                <a:uLnTx/>
                <a:uFillTx/>
                <a:latin typeface="+mj-ea"/>
                <a:ea typeface="+mj-ea"/>
              </a:rPr>
              <a:t>”</a:t>
            </a:r>
            <a:r>
              <a:rPr kumimoji="0" lang="zh-CN" altLang="en-US" sz="2800" b="0" i="0" u="none" strike="noStrike" kern="0" cap="none" spc="0" normalizeH="0" baseline="0" noProof="0" dirty="0">
                <a:ln>
                  <a:noFill/>
                </a:ln>
                <a:solidFill>
                  <a:srgbClr val="333399"/>
                </a:solidFill>
                <a:effectLst/>
                <a:uLnTx/>
                <a:uFillTx/>
                <a:latin typeface="+mj-ea"/>
                <a:ea typeface="+mj-ea"/>
              </a:rPr>
              <a:t>是指不论在慢开始阶段还是拥塞避免阶段，只要出现一次超时（即出现一次网络拥塞），就把慢开始门限值 </a:t>
            </a:r>
            <a:r>
              <a:rPr kumimoji="0" lang="en-US" altLang="zh-CN" sz="2800" b="0" i="0" u="none" strike="noStrike" kern="0" cap="none" spc="0" normalizeH="0" baseline="0" noProof="0" dirty="0">
                <a:ln>
                  <a:noFill/>
                </a:ln>
                <a:solidFill>
                  <a:srgbClr val="333399"/>
                </a:solidFill>
                <a:effectLst/>
                <a:uLnTx/>
                <a:uFillTx/>
                <a:latin typeface="+mj-ea"/>
                <a:ea typeface="+mj-ea"/>
              </a:rPr>
              <a:t>ssthresh </a:t>
            </a:r>
            <a:r>
              <a:rPr kumimoji="0" lang="zh-CN" altLang="en-US" sz="2800" b="0" i="0" u="none" strike="noStrike" kern="0" cap="none" spc="0" normalizeH="0" baseline="0" noProof="0" dirty="0">
                <a:ln>
                  <a:noFill/>
                </a:ln>
                <a:solidFill>
                  <a:srgbClr val="333399"/>
                </a:solidFill>
                <a:effectLst/>
                <a:uLnTx/>
                <a:uFillTx/>
                <a:latin typeface="+mj-ea"/>
                <a:ea typeface="+mj-ea"/>
              </a:rPr>
              <a:t>设置为当前的拥塞窗口值乘以 </a:t>
            </a:r>
            <a:r>
              <a:rPr kumimoji="0" lang="en-US" altLang="zh-CN" sz="2800" b="0" i="0" u="none" strike="noStrike" kern="0" cap="none" spc="0" normalizeH="0" baseline="0" noProof="0" dirty="0">
                <a:ln>
                  <a:noFill/>
                </a:ln>
                <a:solidFill>
                  <a:srgbClr val="333399"/>
                </a:solidFill>
                <a:effectLst/>
                <a:uLnTx/>
                <a:uFillTx/>
                <a:latin typeface="+mj-ea"/>
                <a:ea typeface="+mj-ea"/>
              </a:rPr>
              <a:t>0.5</a:t>
            </a:r>
            <a:r>
              <a:rPr kumimoji="0" lang="zh-CN" altLang="en-US" sz="2800" b="0" i="0" u="none" strike="noStrike" kern="0" cap="none" spc="0" normalizeH="0" baseline="0" noProof="0" dirty="0">
                <a:ln>
                  <a:noFill/>
                </a:ln>
                <a:solidFill>
                  <a:srgbClr val="333399"/>
                </a:solidFill>
                <a:effectLst/>
                <a:uLnTx/>
                <a:uFillTx/>
                <a:latin typeface="+mj-ea"/>
                <a:ea typeface="+mj-ea"/>
              </a:rPr>
              <a:t>。</a:t>
            </a:r>
          </a:p>
          <a:p>
            <a:pPr marL="342900" marR="0" lvl="0" indent="-342900" algn="just" defTabSz="914400" rtl="0" eaLnBrk="1" fontAlgn="base" latinLnBrk="0" hangingPunct="1">
              <a:lnSpc>
                <a:spcPct val="105000"/>
              </a:lnSpc>
              <a:spcBef>
                <a:spcPct val="20000"/>
              </a:spcBef>
              <a:spcAft>
                <a:spcPct val="0"/>
              </a:spcAft>
              <a:buClr>
                <a:srgbClr val="3333CC"/>
              </a:buClr>
              <a:buSzPct val="60000"/>
              <a:buFont typeface="Wingdings" pitchFamily="2" charset="2"/>
              <a:buChar char="n"/>
              <a:tabLst/>
              <a:defRPr/>
            </a:pPr>
            <a:r>
              <a:rPr kumimoji="0" lang="zh-CN" altLang="en-US" sz="2800" b="0" i="0" u="none" strike="noStrike" kern="0" cap="none" spc="0" normalizeH="0" baseline="0" noProof="0" dirty="0">
                <a:ln>
                  <a:noFill/>
                </a:ln>
                <a:solidFill>
                  <a:srgbClr val="333399"/>
                </a:solidFill>
                <a:effectLst/>
                <a:uLnTx/>
                <a:uFillTx/>
                <a:latin typeface="+mj-ea"/>
                <a:ea typeface="+mj-ea"/>
              </a:rPr>
              <a:t>当网络频繁出现拥塞时，</a:t>
            </a:r>
            <a:r>
              <a:rPr kumimoji="0" lang="en-US" altLang="zh-CN" sz="2800" b="0" i="0" u="none" strike="noStrike" kern="0" cap="none" spc="0" normalizeH="0" baseline="0" noProof="0" dirty="0">
                <a:ln>
                  <a:noFill/>
                </a:ln>
                <a:solidFill>
                  <a:srgbClr val="333399"/>
                </a:solidFill>
                <a:effectLst/>
                <a:uLnTx/>
                <a:uFillTx/>
                <a:latin typeface="+mj-ea"/>
                <a:ea typeface="+mj-ea"/>
              </a:rPr>
              <a:t>ssthresh </a:t>
            </a:r>
            <a:r>
              <a:rPr kumimoji="0" lang="zh-CN" altLang="en-US" sz="2800" b="0" i="0" u="none" strike="noStrike" kern="0" cap="none" spc="0" normalizeH="0" baseline="0" noProof="0" dirty="0">
                <a:ln>
                  <a:noFill/>
                </a:ln>
                <a:solidFill>
                  <a:srgbClr val="333399"/>
                </a:solidFill>
                <a:effectLst/>
                <a:uLnTx/>
                <a:uFillTx/>
                <a:latin typeface="+mj-ea"/>
                <a:ea typeface="+mj-ea"/>
              </a:rPr>
              <a:t>值就下降得很快，以大大减少注入到网络中的</a:t>
            </a:r>
            <a:r>
              <a:rPr kumimoji="0" lang="zh-CN" altLang="en-US" sz="2800" b="0" kern="0" dirty="0">
                <a:latin typeface="+mj-ea"/>
                <a:ea typeface="+mj-ea"/>
              </a:rPr>
              <a:t>字节</a:t>
            </a:r>
            <a:r>
              <a:rPr kumimoji="0" lang="zh-CN" altLang="en-US" sz="2800" b="0" i="0" u="none" strike="noStrike" kern="0" cap="none" spc="0" normalizeH="0" baseline="0" noProof="0" dirty="0">
                <a:ln>
                  <a:noFill/>
                </a:ln>
                <a:solidFill>
                  <a:srgbClr val="333399"/>
                </a:solidFill>
                <a:effectLst/>
                <a:uLnTx/>
                <a:uFillTx/>
                <a:latin typeface="+mj-ea"/>
                <a:ea typeface="+mj-ea"/>
              </a:rPr>
              <a:t>数。 </a:t>
            </a:r>
          </a:p>
        </p:txBody>
      </p:sp>
      <p:sp>
        <p:nvSpPr>
          <p:cNvPr id="6" name="矩形 5">
            <a:extLst>
              <a:ext uri="{FF2B5EF4-FFF2-40B4-BE49-F238E27FC236}">
                <a16:creationId xmlns:a16="http://schemas.microsoft.com/office/drawing/2014/main" id="{9C8CC48D-EA12-495F-BAFB-9087E22DB84C}"/>
              </a:ext>
            </a:extLst>
          </p:cNvPr>
          <p:cNvSpPr/>
          <p:nvPr/>
        </p:nvSpPr>
        <p:spPr>
          <a:xfrm>
            <a:off x="635049" y="4149080"/>
            <a:ext cx="8101012" cy="1815882"/>
          </a:xfrm>
          <a:prstGeom prst="rect">
            <a:avLst/>
          </a:prstGeom>
        </p:spPr>
        <p:txBody>
          <a:bodyPr wrap="square">
            <a:spAutoFit/>
          </a:bodyPr>
          <a:lstStyle/>
          <a:p>
            <a:pPr marL="342900" lvl="0" indent="-342900" algn="just" eaLnBrk="1" hangingPunct="1">
              <a:spcBef>
                <a:spcPct val="20000"/>
              </a:spcBef>
              <a:buClr>
                <a:srgbClr val="3333CC"/>
              </a:buClr>
              <a:buSzPct val="60000"/>
              <a:buFont typeface="Wingdings" pitchFamily="2" charset="2"/>
              <a:buChar char="n"/>
            </a:pPr>
            <a:r>
              <a:rPr kumimoji="0" lang="en-US" altLang="zh-CN" sz="2800" b="0" kern="0" dirty="0">
                <a:solidFill>
                  <a:srgbClr val="333399"/>
                </a:solidFill>
                <a:latin typeface="+mj-ea"/>
                <a:ea typeface="+mj-ea"/>
              </a:rPr>
              <a:t>“</a:t>
            </a:r>
            <a:r>
              <a:rPr kumimoji="0" lang="zh-CN" altLang="en-US" sz="2800" b="0" kern="0" dirty="0">
                <a:solidFill>
                  <a:srgbClr val="333399"/>
                </a:solidFill>
                <a:latin typeface="+mj-ea"/>
                <a:ea typeface="+mj-ea"/>
              </a:rPr>
              <a:t>加法增大”是指执行拥塞避免算法后，在收到对所有报文段的确认后（即经过一个往返时间），就把拥塞窗口 </a:t>
            </a:r>
            <a:r>
              <a:rPr kumimoji="0" lang="en-US" altLang="zh-CN" sz="2800" b="0" kern="0" dirty="0">
                <a:solidFill>
                  <a:srgbClr val="333399"/>
                </a:solidFill>
                <a:latin typeface="+mj-ea"/>
                <a:ea typeface="+mj-ea"/>
              </a:rPr>
              <a:t>cwnd</a:t>
            </a:r>
            <a:r>
              <a:rPr kumimoji="0" lang="zh-CN" altLang="en-US" sz="2800" b="0" kern="0" dirty="0">
                <a:solidFill>
                  <a:srgbClr val="333399"/>
                </a:solidFill>
                <a:latin typeface="+mj-ea"/>
                <a:ea typeface="+mj-ea"/>
              </a:rPr>
              <a:t>增加一个 </a:t>
            </a:r>
            <a:r>
              <a:rPr kumimoji="0" lang="en-US" altLang="zh-CN" sz="2800" b="0" kern="0" dirty="0">
                <a:solidFill>
                  <a:srgbClr val="333399"/>
                </a:solidFill>
                <a:latin typeface="+mj-ea"/>
                <a:ea typeface="+mj-ea"/>
              </a:rPr>
              <a:t>MSS </a:t>
            </a:r>
            <a:r>
              <a:rPr kumimoji="0" lang="zh-CN" altLang="en-US" sz="2800" b="0" kern="0" dirty="0">
                <a:solidFill>
                  <a:srgbClr val="333399"/>
                </a:solidFill>
                <a:latin typeface="+mj-ea"/>
                <a:ea typeface="+mj-ea"/>
              </a:rPr>
              <a:t>大小，使拥塞窗口缓慢增大，以防止网络过早出现拥塞。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9E08635-396D-4EEA-83CA-53BD1FD1DF2E}"/>
              </a:ext>
            </a:extLst>
          </p:cNvPr>
          <p:cNvSpPr/>
          <p:nvPr/>
        </p:nvSpPr>
        <p:spPr>
          <a:xfrm>
            <a:off x="971600" y="1340768"/>
            <a:ext cx="1989647" cy="523220"/>
          </a:xfrm>
          <a:prstGeom prst="rect">
            <a:avLst/>
          </a:prstGeom>
          <a:solidFill>
            <a:srgbClr val="C00000"/>
          </a:solidFill>
        </p:spPr>
        <p:txBody>
          <a:bodyPr wrap="none">
            <a:spAutoFit/>
          </a:bodyPr>
          <a:lstStyle/>
          <a:p>
            <a:r>
              <a:rPr lang="zh-CN" altLang="en-US" sz="2800" dirty="0">
                <a:solidFill>
                  <a:schemeClr val="bg1"/>
                </a:solidFill>
                <a:latin typeface="+mj-ea"/>
                <a:ea typeface="+mj-ea"/>
              </a:rPr>
              <a:t>必须指出</a:t>
            </a:r>
            <a:r>
              <a:rPr lang="en-US" altLang="zh-CN" sz="2800" dirty="0">
                <a:solidFill>
                  <a:schemeClr val="bg1"/>
                </a:solidFill>
                <a:latin typeface="+mj-ea"/>
                <a:ea typeface="+mj-ea"/>
              </a:rPr>
              <a:t>:</a:t>
            </a:r>
            <a:r>
              <a:rPr lang="zh-CN" altLang="en-US" sz="2800" dirty="0">
                <a:solidFill>
                  <a:schemeClr val="bg1"/>
                </a:solidFill>
                <a:latin typeface="+mj-ea"/>
                <a:ea typeface="+mj-ea"/>
              </a:rPr>
              <a:t> </a:t>
            </a:r>
          </a:p>
        </p:txBody>
      </p:sp>
      <p:sp>
        <p:nvSpPr>
          <p:cNvPr id="21" name="Rectangle 7">
            <a:extLst>
              <a:ext uri="{FF2B5EF4-FFF2-40B4-BE49-F238E27FC236}">
                <a16:creationId xmlns:a16="http://schemas.microsoft.com/office/drawing/2014/main" id="{F7557F09-158B-4052-B70C-C52E8F799B20}"/>
              </a:ext>
            </a:extLst>
          </p:cNvPr>
          <p:cNvSpPr txBox="1">
            <a:spLocks noChangeArrowheads="1"/>
          </p:cNvSpPr>
          <p:nvPr/>
        </p:nvSpPr>
        <p:spPr bwMode="auto">
          <a:xfrm>
            <a:off x="936671" y="2132856"/>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en-US" altLang="zh-CN" sz="3600" b="0" i="0" u="none" strike="noStrike" kern="0" cap="none" spc="0" normalizeH="0" baseline="0" noProof="0" dirty="0">
                <a:ln>
                  <a:noFill/>
                </a:ln>
                <a:solidFill>
                  <a:srgbClr val="333399"/>
                </a:solidFill>
                <a:effectLst/>
                <a:uLnTx/>
                <a:uFillTx/>
                <a:latin typeface="Arial"/>
                <a:ea typeface="黑体"/>
                <a:cs typeface="+mn-cs"/>
              </a:rPr>
              <a:t>“</a:t>
            </a:r>
            <a:r>
              <a:rPr kumimoji="0" lang="zh-CN" altLang="en-US" sz="3600" b="0" i="0" u="none" strike="noStrike" kern="0" cap="none" spc="0" normalizeH="0" baseline="0" noProof="0" dirty="0">
                <a:ln>
                  <a:noFill/>
                </a:ln>
                <a:solidFill>
                  <a:srgbClr val="333399"/>
                </a:solidFill>
                <a:effectLst/>
                <a:uLnTx/>
                <a:uFillTx/>
                <a:latin typeface="Arial"/>
                <a:ea typeface="黑体"/>
                <a:cs typeface="+mn-cs"/>
              </a:rPr>
              <a:t>拥塞避免”并非指完全能够避免了拥塞。利用以上的措施要完全避免网络拥塞还是不可能的。</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3600" b="0" i="0" u="none" strike="noStrike" kern="0" cap="none" spc="0" normalizeH="0" baseline="0" noProof="0" dirty="0">
                <a:ln>
                  <a:noFill/>
                </a:ln>
                <a:solidFill>
                  <a:srgbClr val="333399"/>
                </a:solidFill>
                <a:effectLst/>
                <a:uLnTx/>
                <a:uFillTx/>
                <a:latin typeface="Arial"/>
                <a:ea typeface="黑体"/>
                <a:cs typeface="+mn-cs"/>
              </a:rPr>
              <a:t>“拥塞避免”是说在拥塞避免阶段把拥塞窗口控制为按线性规律增长，使网络比较不容易出现拥塞。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920E0EE-E066-4B2E-9C86-61A41693923C}"/>
              </a:ext>
            </a:extLst>
          </p:cNvPr>
          <p:cNvSpPr/>
          <p:nvPr/>
        </p:nvSpPr>
        <p:spPr>
          <a:xfrm>
            <a:off x="971600" y="1124744"/>
            <a:ext cx="3252814" cy="523220"/>
          </a:xfrm>
          <a:prstGeom prst="rect">
            <a:avLst/>
          </a:prstGeom>
        </p:spPr>
        <p:txBody>
          <a:bodyPr wrap="none">
            <a:spAutoFit/>
          </a:bodyPr>
          <a:lstStyle/>
          <a:p>
            <a:r>
              <a:rPr lang="en-US" altLang="zh-CN" sz="2800" dirty="0">
                <a:latin typeface="+mj-ea"/>
                <a:ea typeface="+mj-ea"/>
              </a:rPr>
              <a:t>2. </a:t>
            </a:r>
            <a:r>
              <a:rPr lang="zh-CN" altLang="en-US" sz="2800" dirty="0">
                <a:latin typeface="+mj-ea"/>
                <a:ea typeface="+mj-ea"/>
              </a:rPr>
              <a:t>快重传和快恢复</a:t>
            </a:r>
          </a:p>
        </p:txBody>
      </p:sp>
      <p:sp>
        <p:nvSpPr>
          <p:cNvPr id="5" name="Rectangle 3">
            <a:extLst>
              <a:ext uri="{FF2B5EF4-FFF2-40B4-BE49-F238E27FC236}">
                <a16:creationId xmlns:a16="http://schemas.microsoft.com/office/drawing/2014/main" id="{55B3D9DD-6170-44D9-8A00-8BFB8085B322}"/>
              </a:ext>
            </a:extLst>
          </p:cNvPr>
          <p:cNvSpPr txBox="1">
            <a:spLocks noChangeArrowheads="1"/>
          </p:cNvSpPr>
          <p:nvPr/>
        </p:nvSpPr>
        <p:spPr bwMode="auto">
          <a:xfrm>
            <a:off x="1187450" y="1978025"/>
            <a:ext cx="7088188" cy="353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342900" marR="0" lvl="0" indent="-342900" algn="just" defTabSz="914400" rtl="0" eaLnBrk="1" fontAlgn="base" latinLnBrk="0" hangingPunct="1">
              <a:lnSpc>
                <a:spcPct val="110000"/>
              </a:lnSpc>
              <a:spcBef>
                <a:spcPct val="20000"/>
              </a:spcBef>
              <a:spcAft>
                <a:spcPct val="0"/>
              </a:spcAft>
              <a:buClr>
                <a:srgbClr val="3333CC"/>
              </a:buClr>
              <a:buSzPct val="60000"/>
              <a:buFont typeface="Wingdings" pitchFamily="2" charset="2"/>
              <a:buChar char="n"/>
              <a:tabLst/>
              <a:defRPr/>
            </a:pP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快重传算法首先要求接收方每收到一个失序的报文段后就立即发出重复确认。这样做可以让发送方及早知道有报文段没有到达接收方。 </a:t>
            </a:r>
          </a:p>
          <a:p>
            <a:pPr marL="342900" marR="0" lvl="0" indent="-342900" algn="just" defTabSz="914400" rtl="0" eaLnBrk="1" fontAlgn="base" latinLnBrk="0" hangingPunct="1">
              <a:lnSpc>
                <a:spcPct val="110000"/>
              </a:lnSpc>
              <a:spcBef>
                <a:spcPct val="20000"/>
              </a:spcBef>
              <a:spcAft>
                <a:spcPct val="0"/>
              </a:spcAft>
              <a:buClr>
                <a:srgbClr val="3333CC"/>
              </a:buClr>
              <a:buSzPct val="60000"/>
              <a:buFont typeface="Wingdings" pitchFamily="2" charset="2"/>
              <a:buChar char="n"/>
              <a:tabLst/>
              <a:defRPr/>
            </a:pP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发送方只要一连收到三个重复确认就应当立即重传对方尚未收到的报文段。 </a:t>
            </a:r>
          </a:p>
          <a:p>
            <a:pPr marL="342900" marR="0" lvl="0" indent="-342900" algn="just" defTabSz="914400" rtl="0" eaLnBrk="1" fontAlgn="base" latinLnBrk="0" hangingPunct="1">
              <a:lnSpc>
                <a:spcPct val="110000"/>
              </a:lnSpc>
              <a:spcBef>
                <a:spcPct val="20000"/>
              </a:spcBef>
              <a:spcAft>
                <a:spcPct val="0"/>
              </a:spcAft>
              <a:buClr>
                <a:srgbClr val="3333CC"/>
              </a:buClr>
              <a:buSzPct val="60000"/>
              <a:buFont typeface="Wingdings" pitchFamily="2" charset="2"/>
              <a:buChar char="n"/>
              <a:tabLst/>
              <a:defRPr/>
            </a:pPr>
            <a:r>
              <a:rPr kumimoji="0" lang="zh-CN" altLang="en-US" sz="2400" b="0" i="0" u="none" strike="noStrike" kern="0" cap="none" spc="0" normalizeH="0" baseline="0" noProof="0" dirty="0">
                <a:ln>
                  <a:noFill/>
                </a:ln>
                <a:solidFill>
                  <a:srgbClr val="333399"/>
                </a:solidFill>
                <a:effectLst/>
                <a:uLnTx/>
                <a:uFillTx/>
                <a:latin typeface="Arial"/>
                <a:ea typeface="黑体"/>
                <a:cs typeface="+mn-cs"/>
              </a:rPr>
              <a:t>不难看出，快重传并非取消重传计时器，而是在某些情况下可更早地重传丢失的报文段。 </a:t>
            </a:r>
          </a:p>
        </p:txBody>
      </p:sp>
    </p:spTree>
    <p:extLst>
      <p:ext uri="{BB962C8B-B14F-4D97-AF65-F5344CB8AC3E}">
        <p14:creationId xmlns:p14="http://schemas.microsoft.com/office/powerpoint/2010/main" val="1047317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3">
            <a:extLst>
              <a:ext uri="{FF2B5EF4-FFF2-40B4-BE49-F238E27FC236}">
                <a16:creationId xmlns:a16="http://schemas.microsoft.com/office/drawing/2014/main" id="{C75EC84D-072F-4AEB-919B-A2348E9877AA}"/>
              </a:ext>
            </a:extLst>
          </p:cNvPr>
          <p:cNvSpPr txBox="1">
            <a:spLocks noChangeArrowheads="1"/>
          </p:cNvSpPr>
          <p:nvPr/>
        </p:nvSpPr>
        <p:spPr bwMode="auto">
          <a:xfrm>
            <a:off x="3459163" y="1201738"/>
            <a:ext cx="869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1800" b="0">
                <a:solidFill>
                  <a:srgbClr val="3333CC"/>
                </a:solidFill>
                <a:ea typeface="黑体" pitchFamily="49" charset="-122"/>
              </a:rPr>
              <a:t>发送方</a:t>
            </a:r>
          </a:p>
        </p:txBody>
      </p:sp>
      <p:sp>
        <p:nvSpPr>
          <p:cNvPr id="5" name="Text Box 74">
            <a:extLst>
              <a:ext uri="{FF2B5EF4-FFF2-40B4-BE49-F238E27FC236}">
                <a16:creationId xmlns:a16="http://schemas.microsoft.com/office/drawing/2014/main" id="{CDCBD371-D88D-4DFC-8723-DDD710F777C7}"/>
              </a:ext>
            </a:extLst>
          </p:cNvPr>
          <p:cNvSpPr txBox="1">
            <a:spLocks noChangeArrowheads="1"/>
          </p:cNvSpPr>
          <p:nvPr/>
        </p:nvSpPr>
        <p:spPr bwMode="auto">
          <a:xfrm>
            <a:off x="6750050" y="1263650"/>
            <a:ext cx="8715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1800" b="0">
                <a:solidFill>
                  <a:srgbClr val="3333CC"/>
                </a:solidFill>
                <a:ea typeface="黑体" pitchFamily="49" charset="-122"/>
              </a:rPr>
              <a:t>接收方</a:t>
            </a:r>
          </a:p>
        </p:txBody>
      </p:sp>
      <p:sp>
        <p:nvSpPr>
          <p:cNvPr id="6" name="Text Box 75">
            <a:extLst>
              <a:ext uri="{FF2B5EF4-FFF2-40B4-BE49-F238E27FC236}">
                <a16:creationId xmlns:a16="http://schemas.microsoft.com/office/drawing/2014/main" id="{C4B43D1F-E8BC-4C7A-914A-61DF2231DB4B}"/>
              </a:ext>
            </a:extLst>
          </p:cNvPr>
          <p:cNvSpPr txBox="1">
            <a:spLocks noChangeArrowheads="1"/>
          </p:cNvSpPr>
          <p:nvPr/>
        </p:nvSpPr>
        <p:spPr bwMode="auto">
          <a:xfrm>
            <a:off x="2944813" y="1628775"/>
            <a:ext cx="9794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1800" b="0">
                <a:solidFill>
                  <a:srgbClr val="3333CC"/>
                </a:solidFill>
                <a:ea typeface="黑体" pitchFamily="49" charset="-122"/>
              </a:rPr>
              <a:t>发送 </a:t>
            </a:r>
            <a:r>
              <a:rPr kumimoji="0" lang="en-US" altLang="zh-CN" sz="1800" b="0">
                <a:solidFill>
                  <a:srgbClr val="3333CC"/>
                </a:solidFill>
                <a:ea typeface="黑体" pitchFamily="49" charset="-122"/>
              </a:rPr>
              <a:t>M</a:t>
            </a:r>
            <a:r>
              <a:rPr kumimoji="0" lang="en-US" altLang="zh-CN" sz="1800" b="0" baseline="-25000">
                <a:solidFill>
                  <a:srgbClr val="3333CC"/>
                </a:solidFill>
                <a:ea typeface="黑体" pitchFamily="49" charset="-122"/>
              </a:rPr>
              <a:t>1</a:t>
            </a:r>
          </a:p>
        </p:txBody>
      </p:sp>
      <p:sp>
        <p:nvSpPr>
          <p:cNvPr id="7" name="Line 76">
            <a:extLst>
              <a:ext uri="{FF2B5EF4-FFF2-40B4-BE49-F238E27FC236}">
                <a16:creationId xmlns:a16="http://schemas.microsoft.com/office/drawing/2014/main" id="{3CBDDF9B-DF08-4EA7-9E8F-A434CB7D3437}"/>
              </a:ext>
            </a:extLst>
          </p:cNvPr>
          <p:cNvSpPr>
            <a:spLocks noChangeShapeType="1"/>
          </p:cNvSpPr>
          <p:nvPr/>
        </p:nvSpPr>
        <p:spPr bwMode="auto">
          <a:xfrm>
            <a:off x="3922713" y="1873250"/>
            <a:ext cx="3400425" cy="314325"/>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 name="Line 78">
            <a:extLst>
              <a:ext uri="{FF2B5EF4-FFF2-40B4-BE49-F238E27FC236}">
                <a16:creationId xmlns:a16="http://schemas.microsoft.com/office/drawing/2014/main" id="{815ED506-C251-4919-A12B-9A6C146E1693}"/>
              </a:ext>
            </a:extLst>
          </p:cNvPr>
          <p:cNvSpPr>
            <a:spLocks noChangeShapeType="1"/>
          </p:cNvSpPr>
          <p:nvPr/>
        </p:nvSpPr>
        <p:spPr bwMode="auto">
          <a:xfrm flipH="1">
            <a:off x="3922713" y="2309813"/>
            <a:ext cx="3400425" cy="314325"/>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 name="Text Box 79">
            <a:extLst>
              <a:ext uri="{FF2B5EF4-FFF2-40B4-BE49-F238E27FC236}">
                <a16:creationId xmlns:a16="http://schemas.microsoft.com/office/drawing/2014/main" id="{3DBEF1A4-83ED-43D7-86DF-0777E7BCF4D7}"/>
              </a:ext>
            </a:extLst>
          </p:cNvPr>
          <p:cNvSpPr txBox="1">
            <a:spLocks noChangeArrowheads="1"/>
          </p:cNvSpPr>
          <p:nvPr/>
        </p:nvSpPr>
        <p:spPr bwMode="auto">
          <a:xfrm>
            <a:off x="7221538" y="2133600"/>
            <a:ext cx="1044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1800" b="0">
                <a:solidFill>
                  <a:srgbClr val="3333CC"/>
                </a:solidFill>
                <a:ea typeface="黑体" pitchFamily="49" charset="-122"/>
              </a:rPr>
              <a:t> </a:t>
            </a:r>
            <a:r>
              <a:rPr kumimoji="0" lang="zh-CN" altLang="en-US" sz="1800" b="0">
                <a:solidFill>
                  <a:srgbClr val="3333CC"/>
                </a:solidFill>
                <a:ea typeface="黑体" pitchFamily="49" charset="-122"/>
              </a:rPr>
              <a:t>确认 </a:t>
            </a:r>
            <a:r>
              <a:rPr kumimoji="0" lang="en-US" altLang="zh-CN" sz="1800" b="0">
                <a:solidFill>
                  <a:srgbClr val="3333CC"/>
                </a:solidFill>
                <a:ea typeface="黑体" pitchFamily="49" charset="-122"/>
              </a:rPr>
              <a:t>M</a:t>
            </a:r>
            <a:r>
              <a:rPr kumimoji="0" lang="en-US" altLang="zh-CN" sz="1800" b="0" baseline="-25000">
                <a:solidFill>
                  <a:srgbClr val="3333CC"/>
                </a:solidFill>
                <a:ea typeface="黑体" pitchFamily="49" charset="-122"/>
              </a:rPr>
              <a:t>1</a:t>
            </a:r>
            <a:endParaRPr kumimoji="0" lang="en-US" altLang="zh-CN" sz="1800" b="0">
              <a:solidFill>
                <a:srgbClr val="3333CC"/>
              </a:solidFill>
              <a:ea typeface="黑体" pitchFamily="49" charset="-122"/>
            </a:endParaRPr>
          </a:p>
        </p:txBody>
      </p:sp>
      <p:sp>
        <p:nvSpPr>
          <p:cNvPr id="10" name="Text Box 81">
            <a:extLst>
              <a:ext uri="{FF2B5EF4-FFF2-40B4-BE49-F238E27FC236}">
                <a16:creationId xmlns:a16="http://schemas.microsoft.com/office/drawing/2014/main" id="{DE392869-0229-4DD2-94F0-F36BB9B7FF18}"/>
              </a:ext>
            </a:extLst>
          </p:cNvPr>
          <p:cNvSpPr txBox="1">
            <a:spLocks noChangeArrowheads="1"/>
          </p:cNvSpPr>
          <p:nvPr/>
        </p:nvSpPr>
        <p:spPr bwMode="auto">
          <a:xfrm>
            <a:off x="3929063" y="5753100"/>
            <a:ext cx="2460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1800" b="0" i="1">
                <a:solidFill>
                  <a:srgbClr val="3333CC"/>
                </a:solidFill>
                <a:ea typeface="黑体" pitchFamily="49" charset="-122"/>
              </a:rPr>
              <a:t>t</a:t>
            </a:r>
          </a:p>
        </p:txBody>
      </p:sp>
      <p:grpSp>
        <p:nvGrpSpPr>
          <p:cNvPr id="11" name="Group 82">
            <a:extLst>
              <a:ext uri="{FF2B5EF4-FFF2-40B4-BE49-F238E27FC236}">
                <a16:creationId xmlns:a16="http://schemas.microsoft.com/office/drawing/2014/main" id="{B587F76A-4B42-4F4C-BEB1-344057F9BC54}"/>
              </a:ext>
            </a:extLst>
          </p:cNvPr>
          <p:cNvGrpSpPr>
            <a:grpSpLocks/>
          </p:cNvGrpSpPr>
          <p:nvPr/>
        </p:nvGrpSpPr>
        <p:grpSpPr bwMode="auto">
          <a:xfrm>
            <a:off x="3922713" y="1719263"/>
            <a:ext cx="3400425" cy="4346575"/>
            <a:chOff x="1607" y="677"/>
            <a:chExt cx="1640" cy="2728"/>
          </a:xfrm>
        </p:grpSpPr>
        <p:sp>
          <p:nvSpPr>
            <p:cNvPr id="12" name="Line 83">
              <a:extLst>
                <a:ext uri="{FF2B5EF4-FFF2-40B4-BE49-F238E27FC236}">
                  <a16:creationId xmlns:a16="http://schemas.microsoft.com/office/drawing/2014/main" id="{AE62F759-3DD0-4A4A-8E90-4452D3D7C1B8}"/>
                </a:ext>
              </a:extLst>
            </p:cNvPr>
            <p:cNvSpPr>
              <a:spLocks noChangeShapeType="1"/>
            </p:cNvSpPr>
            <p:nvPr/>
          </p:nvSpPr>
          <p:spPr bwMode="auto">
            <a:xfrm>
              <a:off x="1607" y="677"/>
              <a:ext cx="0" cy="2728"/>
            </a:xfrm>
            <a:prstGeom prst="line">
              <a:avLst/>
            </a:prstGeom>
            <a:noFill/>
            <a:ln w="952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3" name="Line 84">
              <a:extLst>
                <a:ext uri="{FF2B5EF4-FFF2-40B4-BE49-F238E27FC236}">
                  <a16:creationId xmlns:a16="http://schemas.microsoft.com/office/drawing/2014/main" id="{17FB549D-DB78-4808-A035-512A425387AA}"/>
                </a:ext>
              </a:extLst>
            </p:cNvPr>
            <p:cNvSpPr>
              <a:spLocks noChangeShapeType="1"/>
            </p:cNvSpPr>
            <p:nvPr/>
          </p:nvSpPr>
          <p:spPr bwMode="auto">
            <a:xfrm>
              <a:off x="3247" y="677"/>
              <a:ext cx="0" cy="2728"/>
            </a:xfrm>
            <a:prstGeom prst="line">
              <a:avLst/>
            </a:prstGeom>
            <a:noFill/>
            <a:ln w="952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14" name="Text Box 86">
            <a:extLst>
              <a:ext uri="{FF2B5EF4-FFF2-40B4-BE49-F238E27FC236}">
                <a16:creationId xmlns:a16="http://schemas.microsoft.com/office/drawing/2014/main" id="{D6B58195-FF6F-4170-AB79-93CFA1C4BEAB}"/>
              </a:ext>
            </a:extLst>
          </p:cNvPr>
          <p:cNvSpPr txBox="1">
            <a:spLocks noChangeArrowheads="1"/>
          </p:cNvSpPr>
          <p:nvPr/>
        </p:nvSpPr>
        <p:spPr bwMode="auto">
          <a:xfrm>
            <a:off x="7221538" y="2620963"/>
            <a:ext cx="1495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1800" b="0">
                <a:solidFill>
                  <a:srgbClr val="3333CC"/>
                </a:solidFill>
                <a:ea typeface="黑体" pitchFamily="49" charset="-122"/>
              </a:rPr>
              <a:t> </a:t>
            </a:r>
            <a:r>
              <a:rPr kumimoji="0" lang="zh-CN" altLang="en-US" sz="1800" b="0">
                <a:solidFill>
                  <a:srgbClr val="3333CC"/>
                </a:solidFill>
                <a:ea typeface="黑体" pitchFamily="49" charset="-122"/>
              </a:rPr>
              <a:t>确认 </a:t>
            </a:r>
            <a:r>
              <a:rPr kumimoji="0" lang="en-US" altLang="zh-CN" sz="1800" b="0">
                <a:solidFill>
                  <a:srgbClr val="3333CC"/>
                </a:solidFill>
                <a:ea typeface="黑体" pitchFamily="49" charset="-122"/>
              </a:rPr>
              <a:t>M</a:t>
            </a:r>
            <a:r>
              <a:rPr kumimoji="0" lang="en-US" altLang="zh-CN" sz="1800" b="0" baseline="-25000">
                <a:solidFill>
                  <a:srgbClr val="3333CC"/>
                </a:solidFill>
                <a:ea typeface="黑体" pitchFamily="49" charset="-122"/>
              </a:rPr>
              <a:t>2 </a:t>
            </a:r>
            <a:endParaRPr kumimoji="0" lang="en-US" altLang="zh-CN" sz="1800" b="0">
              <a:solidFill>
                <a:srgbClr val="3333CC"/>
              </a:solidFill>
              <a:ea typeface="黑体" pitchFamily="49" charset="-122"/>
            </a:endParaRPr>
          </a:p>
        </p:txBody>
      </p:sp>
      <p:sp>
        <p:nvSpPr>
          <p:cNvPr id="15" name="Line 87">
            <a:extLst>
              <a:ext uri="{FF2B5EF4-FFF2-40B4-BE49-F238E27FC236}">
                <a16:creationId xmlns:a16="http://schemas.microsoft.com/office/drawing/2014/main" id="{C1CCC94B-B915-49DC-941B-DD621A704CFF}"/>
              </a:ext>
            </a:extLst>
          </p:cNvPr>
          <p:cNvSpPr>
            <a:spLocks noChangeShapeType="1"/>
          </p:cNvSpPr>
          <p:nvPr/>
        </p:nvSpPr>
        <p:spPr bwMode="auto">
          <a:xfrm flipH="1">
            <a:off x="3922713" y="2833688"/>
            <a:ext cx="3400425" cy="312737"/>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6" name="Line 88">
            <a:extLst>
              <a:ext uri="{FF2B5EF4-FFF2-40B4-BE49-F238E27FC236}">
                <a16:creationId xmlns:a16="http://schemas.microsoft.com/office/drawing/2014/main" id="{6AEB600B-71EE-4977-A569-1134E2F81B57}"/>
              </a:ext>
            </a:extLst>
          </p:cNvPr>
          <p:cNvSpPr>
            <a:spLocks noChangeShapeType="1"/>
          </p:cNvSpPr>
          <p:nvPr/>
        </p:nvSpPr>
        <p:spPr bwMode="auto">
          <a:xfrm flipH="1">
            <a:off x="3922713" y="3878263"/>
            <a:ext cx="3400425" cy="311150"/>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7" name="Line 89">
            <a:extLst>
              <a:ext uri="{FF2B5EF4-FFF2-40B4-BE49-F238E27FC236}">
                <a16:creationId xmlns:a16="http://schemas.microsoft.com/office/drawing/2014/main" id="{D580A991-22D2-42FF-9A42-A8D835C22C0B}"/>
              </a:ext>
            </a:extLst>
          </p:cNvPr>
          <p:cNvSpPr>
            <a:spLocks noChangeShapeType="1"/>
          </p:cNvSpPr>
          <p:nvPr/>
        </p:nvSpPr>
        <p:spPr bwMode="auto">
          <a:xfrm flipH="1">
            <a:off x="3922713" y="4397375"/>
            <a:ext cx="3400425" cy="314325"/>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 name="Line 90">
            <a:extLst>
              <a:ext uri="{FF2B5EF4-FFF2-40B4-BE49-F238E27FC236}">
                <a16:creationId xmlns:a16="http://schemas.microsoft.com/office/drawing/2014/main" id="{06A51060-6FF1-4DFF-A89D-ACA6695D353C}"/>
              </a:ext>
            </a:extLst>
          </p:cNvPr>
          <p:cNvSpPr>
            <a:spLocks noChangeShapeType="1"/>
          </p:cNvSpPr>
          <p:nvPr/>
        </p:nvSpPr>
        <p:spPr bwMode="auto">
          <a:xfrm flipH="1">
            <a:off x="3922713" y="4916488"/>
            <a:ext cx="3400425" cy="315912"/>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 name="Text Box 91">
            <a:extLst>
              <a:ext uri="{FF2B5EF4-FFF2-40B4-BE49-F238E27FC236}">
                <a16:creationId xmlns:a16="http://schemas.microsoft.com/office/drawing/2014/main" id="{26532A9F-BD8B-4018-89E1-277465F46625}"/>
              </a:ext>
            </a:extLst>
          </p:cNvPr>
          <p:cNvSpPr txBox="1">
            <a:spLocks noChangeArrowheads="1"/>
          </p:cNvSpPr>
          <p:nvPr/>
        </p:nvSpPr>
        <p:spPr bwMode="auto">
          <a:xfrm>
            <a:off x="2944813" y="2132013"/>
            <a:ext cx="979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1800" b="0">
                <a:solidFill>
                  <a:srgbClr val="3333CC"/>
                </a:solidFill>
                <a:ea typeface="黑体" pitchFamily="49" charset="-122"/>
              </a:rPr>
              <a:t>发送 </a:t>
            </a:r>
            <a:r>
              <a:rPr kumimoji="0" lang="en-US" altLang="zh-CN" sz="1800" b="0">
                <a:solidFill>
                  <a:srgbClr val="3333CC"/>
                </a:solidFill>
                <a:ea typeface="黑体" pitchFamily="49" charset="-122"/>
              </a:rPr>
              <a:t>M</a:t>
            </a:r>
            <a:r>
              <a:rPr kumimoji="0" lang="en-US" altLang="zh-CN" sz="1800" b="0" baseline="-25000">
                <a:solidFill>
                  <a:srgbClr val="3333CC"/>
                </a:solidFill>
                <a:ea typeface="黑体" pitchFamily="49" charset="-122"/>
              </a:rPr>
              <a:t>2</a:t>
            </a:r>
          </a:p>
        </p:txBody>
      </p:sp>
      <p:sp>
        <p:nvSpPr>
          <p:cNvPr id="20" name="Text Box 92">
            <a:extLst>
              <a:ext uri="{FF2B5EF4-FFF2-40B4-BE49-F238E27FC236}">
                <a16:creationId xmlns:a16="http://schemas.microsoft.com/office/drawing/2014/main" id="{5241C0C5-F74A-4B8B-A268-62CC4CB2CAD4}"/>
              </a:ext>
            </a:extLst>
          </p:cNvPr>
          <p:cNvSpPr txBox="1">
            <a:spLocks noChangeArrowheads="1"/>
          </p:cNvSpPr>
          <p:nvPr/>
        </p:nvSpPr>
        <p:spPr bwMode="auto">
          <a:xfrm>
            <a:off x="2944813" y="2641600"/>
            <a:ext cx="9794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1800" b="0">
                <a:solidFill>
                  <a:srgbClr val="3333CC"/>
                </a:solidFill>
                <a:ea typeface="黑体" pitchFamily="49" charset="-122"/>
              </a:rPr>
              <a:t>发送 </a:t>
            </a:r>
            <a:r>
              <a:rPr kumimoji="0" lang="en-US" altLang="zh-CN" sz="1800" b="0">
                <a:solidFill>
                  <a:srgbClr val="3333CC"/>
                </a:solidFill>
                <a:ea typeface="黑体" pitchFamily="49" charset="-122"/>
              </a:rPr>
              <a:t>M</a:t>
            </a:r>
            <a:r>
              <a:rPr kumimoji="0" lang="en-US" altLang="zh-CN" sz="1800" b="0" baseline="-25000">
                <a:solidFill>
                  <a:srgbClr val="3333CC"/>
                </a:solidFill>
                <a:ea typeface="黑体" pitchFamily="49" charset="-122"/>
              </a:rPr>
              <a:t>3</a:t>
            </a:r>
          </a:p>
        </p:txBody>
      </p:sp>
      <p:sp>
        <p:nvSpPr>
          <p:cNvPr id="21" name="Text Box 93">
            <a:extLst>
              <a:ext uri="{FF2B5EF4-FFF2-40B4-BE49-F238E27FC236}">
                <a16:creationId xmlns:a16="http://schemas.microsoft.com/office/drawing/2014/main" id="{CF811FEF-1EFD-43FD-8893-34A2B14095E8}"/>
              </a:ext>
            </a:extLst>
          </p:cNvPr>
          <p:cNvSpPr txBox="1">
            <a:spLocks noChangeArrowheads="1"/>
          </p:cNvSpPr>
          <p:nvPr/>
        </p:nvSpPr>
        <p:spPr bwMode="auto">
          <a:xfrm>
            <a:off x="2944813" y="3148013"/>
            <a:ext cx="979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1800" b="0">
                <a:solidFill>
                  <a:srgbClr val="3333CC"/>
                </a:solidFill>
                <a:ea typeface="黑体" pitchFamily="49" charset="-122"/>
              </a:rPr>
              <a:t>发送 </a:t>
            </a:r>
            <a:r>
              <a:rPr kumimoji="0" lang="en-US" altLang="zh-CN" sz="1800" b="0">
                <a:solidFill>
                  <a:srgbClr val="3333CC"/>
                </a:solidFill>
                <a:ea typeface="黑体" pitchFamily="49" charset="-122"/>
              </a:rPr>
              <a:t>M</a:t>
            </a:r>
            <a:r>
              <a:rPr kumimoji="0" lang="en-US" altLang="zh-CN" sz="1800" b="0" baseline="-25000">
                <a:solidFill>
                  <a:srgbClr val="3333CC"/>
                </a:solidFill>
                <a:ea typeface="黑体" pitchFamily="49" charset="-122"/>
              </a:rPr>
              <a:t>4</a:t>
            </a:r>
          </a:p>
        </p:txBody>
      </p:sp>
      <p:sp>
        <p:nvSpPr>
          <p:cNvPr id="22" name="Line 94">
            <a:extLst>
              <a:ext uri="{FF2B5EF4-FFF2-40B4-BE49-F238E27FC236}">
                <a16:creationId xmlns:a16="http://schemas.microsoft.com/office/drawing/2014/main" id="{54CBBE4D-FFFC-4FA2-8707-F88196DEFD66}"/>
              </a:ext>
            </a:extLst>
          </p:cNvPr>
          <p:cNvSpPr>
            <a:spLocks noChangeShapeType="1"/>
          </p:cNvSpPr>
          <p:nvPr/>
        </p:nvSpPr>
        <p:spPr bwMode="auto">
          <a:xfrm>
            <a:off x="3922713" y="3457575"/>
            <a:ext cx="3400425" cy="314325"/>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3" name="Text Box 95">
            <a:extLst>
              <a:ext uri="{FF2B5EF4-FFF2-40B4-BE49-F238E27FC236}">
                <a16:creationId xmlns:a16="http://schemas.microsoft.com/office/drawing/2014/main" id="{3C90468E-2940-47A4-A65C-CE96E3FB3382}"/>
              </a:ext>
            </a:extLst>
          </p:cNvPr>
          <p:cNvSpPr txBox="1">
            <a:spLocks noChangeArrowheads="1"/>
          </p:cNvSpPr>
          <p:nvPr/>
        </p:nvSpPr>
        <p:spPr bwMode="auto">
          <a:xfrm>
            <a:off x="5664200" y="2852738"/>
            <a:ext cx="649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0" lang="en-US" altLang="zh-CN" sz="2000">
                <a:solidFill>
                  <a:srgbClr val="3333CC"/>
                </a:solidFill>
                <a:ea typeface="黑体" pitchFamily="49" charset="-122"/>
              </a:rPr>
              <a:t>   </a:t>
            </a:r>
            <a:r>
              <a:rPr kumimoji="0" lang="zh-CN" altLang="en-US" sz="2000">
                <a:solidFill>
                  <a:srgbClr val="3333CC"/>
                </a:solidFill>
                <a:ea typeface="黑体" pitchFamily="49" charset="-122"/>
              </a:rPr>
              <a:t>？</a:t>
            </a:r>
          </a:p>
        </p:txBody>
      </p:sp>
      <p:sp>
        <p:nvSpPr>
          <p:cNvPr id="24" name="Text Box 96">
            <a:extLst>
              <a:ext uri="{FF2B5EF4-FFF2-40B4-BE49-F238E27FC236}">
                <a16:creationId xmlns:a16="http://schemas.microsoft.com/office/drawing/2014/main" id="{73636ED0-4F6F-4711-9B9E-321390DBF7BF}"/>
              </a:ext>
            </a:extLst>
          </p:cNvPr>
          <p:cNvSpPr txBox="1">
            <a:spLocks noChangeArrowheads="1"/>
          </p:cNvSpPr>
          <p:nvPr/>
        </p:nvSpPr>
        <p:spPr bwMode="auto">
          <a:xfrm>
            <a:off x="2944813" y="3695700"/>
            <a:ext cx="9794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1800" b="0">
                <a:solidFill>
                  <a:srgbClr val="3333CC"/>
                </a:solidFill>
                <a:ea typeface="黑体" pitchFamily="49" charset="-122"/>
              </a:rPr>
              <a:t>发送 </a:t>
            </a:r>
            <a:r>
              <a:rPr kumimoji="0" lang="en-US" altLang="zh-CN" sz="1800" b="0">
                <a:solidFill>
                  <a:srgbClr val="3333CC"/>
                </a:solidFill>
                <a:ea typeface="黑体" pitchFamily="49" charset="-122"/>
              </a:rPr>
              <a:t>M</a:t>
            </a:r>
            <a:r>
              <a:rPr kumimoji="0" lang="en-US" altLang="zh-CN" sz="1800" b="0" baseline="-25000">
                <a:solidFill>
                  <a:srgbClr val="3333CC"/>
                </a:solidFill>
                <a:ea typeface="黑体" pitchFamily="49" charset="-122"/>
              </a:rPr>
              <a:t>5</a:t>
            </a:r>
          </a:p>
        </p:txBody>
      </p:sp>
      <p:sp>
        <p:nvSpPr>
          <p:cNvPr id="25" name="Text Box 97">
            <a:extLst>
              <a:ext uri="{FF2B5EF4-FFF2-40B4-BE49-F238E27FC236}">
                <a16:creationId xmlns:a16="http://schemas.microsoft.com/office/drawing/2014/main" id="{E4EE8F35-543A-4FD8-BC62-B021612559A2}"/>
              </a:ext>
            </a:extLst>
          </p:cNvPr>
          <p:cNvSpPr txBox="1">
            <a:spLocks noChangeArrowheads="1"/>
          </p:cNvSpPr>
          <p:nvPr/>
        </p:nvSpPr>
        <p:spPr bwMode="auto">
          <a:xfrm>
            <a:off x="2944813" y="4216400"/>
            <a:ext cx="9794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1800" b="0">
                <a:solidFill>
                  <a:srgbClr val="3333CC"/>
                </a:solidFill>
                <a:ea typeface="黑体" pitchFamily="49" charset="-122"/>
              </a:rPr>
              <a:t>发送 </a:t>
            </a:r>
            <a:r>
              <a:rPr kumimoji="0" lang="en-US" altLang="zh-CN" sz="1800" b="0">
                <a:solidFill>
                  <a:srgbClr val="3333CC"/>
                </a:solidFill>
                <a:ea typeface="黑体" pitchFamily="49" charset="-122"/>
              </a:rPr>
              <a:t>M</a:t>
            </a:r>
            <a:r>
              <a:rPr kumimoji="0" lang="en-US" altLang="zh-CN" sz="1800" b="0" baseline="-25000">
                <a:solidFill>
                  <a:srgbClr val="3333CC"/>
                </a:solidFill>
                <a:ea typeface="黑体" pitchFamily="49" charset="-122"/>
              </a:rPr>
              <a:t>6</a:t>
            </a:r>
          </a:p>
        </p:txBody>
      </p:sp>
      <p:sp>
        <p:nvSpPr>
          <p:cNvPr id="26" name="Text Box 98">
            <a:extLst>
              <a:ext uri="{FF2B5EF4-FFF2-40B4-BE49-F238E27FC236}">
                <a16:creationId xmlns:a16="http://schemas.microsoft.com/office/drawing/2014/main" id="{11FC6912-8D53-41A9-BCB6-8924B2876CB3}"/>
              </a:ext>
            </a:extLst>
          </p:cNvPr>
          <p:cNvSpPr txBox="1">
            <a:spLocks noChangeArrowheads="1"/>
          </p:cNvSpPr>
          <p:nvPr/>
        </p:nvSpPr>
        <p:spPr bwMode="auto">
          <a:xfrm>
            <a:off x="7221538" y="3592513"/>
            <a:ext cx="1541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1800" b="0">
                <a:solidFill>
                  <a:srgbClr val="3333CC"/>
                </a:solidFill>
                <a:ea typeface="黑体" pitchFamily="49" charset="-122"/>
              </a:rPr>
              <a:t> </a:t>
            </a:r>
            <a:r>
              <a:rPr kumimoji="0" lang="zh-CN" altLang="en-US" sz="1800" b="0">
                <a:solidFill>
                  <a:srgbClr val="3333CC"/>
                </a:solidFill>
                <a:ea typeface="黑体" pitchFamily="49" charset="-122"/>
              </a:rPr>
              <a:t>重复确认 </a:t>
            </a:r>
            <a:r>
              <a:rPr kumimoji="0" lang="en-US" altLang="zh-CN" sz="1800" b="0">
                <a:solidFill>
                  <a:srgbClr val="3333CC"/>
                </a:solidFill>
                <a:ea typeface="黑体" pitchFamily="49" charset="-122"/>
              </a:rPr>
              <a:t>M</a:t>
            </a:r>
            <a:r>
              <a:rPr kumimoji="0" lang="en-US" altLang="zh-CN" sz="1800" b="0" baseline="-25000">
                <a:solidFill>
                  <a:srgbClr val="3333CC"/>
                </a:solidFill>
                <a:ea typeface="黑体" pitchFamily="49" charset="-122"/>
              </a:rPr>
              <a:t>2 </a:t>
            </a:r>
            <a:endParaRPr kumimoji="0" lang="en-US" altLang="zh-CN" sz="1800" b="0">
              <a:solidFill>
                <a:srgbClr val="3333CC"/>
              </a:solidFill>
              <a:ea typeface="黑体" pitchFamily="49" charset="-122"/>
            </a:endParaRPr>
          </a:p>
        </p:txBody>
      </p:sp>
      <p:grpSp>
        <p:nvGrpSpPr>
          <p:cNvPr id="27" name="Group 117">
            <a:extLst>
              <a:ext uri="{FF2B5EF4-FFF2-40B4-BE49-F238E27FC236}">
                <a16:creationId xmlns:a16="http://schemas.microsoft.com/office/drawing/2014/main" id="{A393D50C-6E7E-421D-815D-8CEAEAC8EAC8}"/>
              </a:ext>
            </a:extLst>
          </p:cNvPr>
          <p:cNvGrpSpPr>
            <a:grpSpLocks/>
          </p:cNvGrpSpPr>
          <p:nvPr/>
        </p:nvGrpSpPr>
        <p:grpSpPr bwMode="auto">
          <a:xfrm>
            <a:off x="3922713" y="5229225"/>
            <a:ext cx="3400425" cy="527050"/>
            <a:chOff x="2471" y="3294"/>
            <a:chExt cx="2142" cy="332"/>
          </a:xfrm>
        </p:grpSpPr>
        <p:sp>
          <p:nvSpPr>
            <p:cNvPr id="28" name="Line 80">
              <a:extLst>
                <a:ext uri="{FF2B5EF4-FFF2-40B4-BE49-F238E27FC236}">
                  <a16:creationId xmlns:a16="http://schemas.microsoft.com/office/drawing/2014/main" id="{3A74A786-3E8D-4BFC-A519-0530151632C7}"/>
                </a:ext>
              </a:extLst>
            </p:cNvPr>
            <p:cNvSpPr>
              <a:spLocks noChangeShapeType="1"/>
            </p:cNvSpPr>
            <p:nvPr/>
          </p:nvSpPr>
          <p:spPr bwMode="auto">
            <a:xfrm>
              <a:off x="2471" y="3427"/>
              <a:ext cx="2142" cy="199"/>
            </a:xfrm>
            <a:prstGeom prst="line">
              <a:avLst/>
            </a:prstGeom>
            <a:noFill/>
            <a:ln w="38100">
              <a:solidFill>
                <a:srgbClr val="990099"/>
              </a:solidFill>
              <a:round/>
              <a:headEnd/>
              <a:tailEnd type="triangle" w="med" len="lg"/>
            </a:ln>
            <a:extLst>
              <a:ext uri="{909E8E84-426E-40DD-AFC4-6F175D3DCCD1}">
                <a14:hiddenFill xmlns:a14="http://schemas.microsoft.com/office/drawing/2010/main">
                  <a:noFill/>
                </a14:hiddenFill>
              </a:ext>
            </a:extLst>
          </p:spPr>
          <p:txBody>
            <a:bodyPr/>
            <a:lstStyle/>
            <a:p>
              <a:pPr eaLnBrk="1" hangingPunct="1"/>
              <a:endParaRPr kumimoji="0" lang="zh-CN" altLang="en-US" sz="1800" b="0">
                <a:solidFill>
                  <a:srgbClr val="000000"/>
                </a:solidFill>
                <a:latin typeface="Arial"/>
              </a:endParaRPr>
            </a:p>
          </p:txBody>
        </p:sp>
        <p:sp>
          <p:nvSpPr>
            <p:cNvPr id="29" name="Text Box 99">
              <a:extLst>
                <a:ext uri="{FF2B5EF4-FFF2-40B4-BE49-F238E27FC236}">
                  <a16:creationId xmlns:a16="http://schemas.microsoft.com/office/drawing/2014/main" id="{A0DD942F-B61E-4277-AA02-B181CE4E45D8}"/>
                </a:ext>
              </a:extLst>
            </p:cNvPr>
            <p:cNvSpPr txBox="1">
              <a:spLocks noChangeArrowheads="1"/>
            </p:cNvSpPr>
            <p:nvPr/>
          </p:nvSpPr>
          <p:spPr bwMode="auto">
            <a:xfrm rot="275181">
              <a:off x="3187" y="3294"/>
              <a:ext cx="9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2000" b="0">
                  <a:solidFill>
                    <a:srgbClr val="CC3399"/>
                  </a:solidFill>
                  <a:ea typeface="黑体" pitchFamily="49" charset="-122"/>
                </a:rPr>
                <a:t>立即重传 </a:t>
              </a:r>
              <a:r>
                <a:rPr kumimoji="0" lang="en-US" altLang="zh-CN" sz="2000" b="0">
                  <a:solidFill>
                    <a:srgbClr val="CC3399"/>
                  </a:solidFill>
                  <a:ea typeface="黑体" pitchFamily="49" charset="-122"/>
                </a:rPr>
                <a:t>M</a:t>
              </a:r>
              <a:r>
                <a:rPr kumimoji="0" lang="en-US" altLang="zh-CN" sz="2000" b="0" baseline="-25000">
                  <a:solidFill>
                    <a:srgbClr val="CC3399"/>
                  </a:solidFill>
                  <a:ea typeface="黑体" pitchFamily="49" charset="-122"/>
                </a:rPr>
                <a:t>3</a:t>
              </a:r>
            </a:p>
          </p:txBody>
        </p:sp>
      </p:grpSp>
      <p:sp>
        <p:nvSpPr>
          <p:cNvPr id="30" name="Text Box 100">
            <a:extLst>
              <a:ext uri="{FF2B5EF4-FFF2-40B4-BE49-F238E27FC236}">
                <a16:creationId xmlns:a16="http://schemas.microsoft.com/office/drawing/2014/main" id="{DA9319CD-9647-494B-BE47-75898E5AB1C9}"/>
              </a:ext>
            </a:extLst>
          </p:cNvPr>
          <p:cNvSpPr txBox="1">
            <a:spLocks noChangeArrowheads="1"/>
          </p:cNvSpPr>
          <p:nvPr/>
        </p:nvSpPr>
        <p:spPr bwMode="auto">
          <a:xfrm>
            <a:off x="7221538" y="4146550"/>
            <a:ext cx="15414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1800" b="0">
                <a:solidFill>
                  <a:srgbClr val="3333CC"/>
                </a:solidFill>
                <a:ea typeface="黑体" pitchFamily="49" charset="-122"/>
              </a:rPr>
              <a:t> </a:t>
            </a:r>
            <a:r>
              <a:rPr kumimoji="0" lang="zh-CN" altLang="en-US" sz="1800" b="0">
                <a:solidFill>
                  <a:srgbClr val="3333CC"/>
                </a:solidFill>
                <a:ea typeface="黑体" pitchFamily="49" charset="-122"/>
              </a:rPr>
              <a:t>重复确认 </a:t>
            </a:r>
            <a:r>
              <a:rPr kumimoji="0" lang="en-US" altLang="zh-CN" sz="1800" b="0">
                <a:solidFill>
                  <a:srgbClr val="3333CC"/>
                </a:solidFill>
                <a:ea typeface="黑体" pitchFamily="49" charset="-122"/>
              </a:rPr>
              <a:t>M</a:t>
            </a:r>
            <a:r>
              <a:rPr kumimoji="0" lang="en-US" altLang="zh-CN" sz="1800" b="0" baseline="-25000">
                <a:solidFill>
                  <a:srgbClr val="3333CC"/>
                </a:solidFill>
                <a:ea typeface="黑体" pitchFamily="49" charset="-122"/>
              </a:rPr>
              <a:t>2 </a:t>
            </a:r>
            <a:endParaRPr kumimoji="0" lang="en-US" altLang="zh-CN" sz="1800" b="0">
              <a:solidFill>
                <a:srgbClr val="3333CC"/>
              </a:solidFill>
              <a:ea typeface="黑体" pitchFamily="49" charset="-122"/>
            </a:endParaRPr>
          </a:p>
        </p:txBody>
      </p:sp>
      <p:sp>
        <p:nvSpPr>
          <p:cNvPr id="31" name="Text Box 103">
            <a:extLst>
              <a:ext uri="{FF2B5EF4-FFF2-40B4-BE49-F238E27FC236}">
                <a16:creationId xmlns:a16="http://schemas.microsoft.com/office/drawing/2014/main" id="{5CDB75C7-19D3-4AE0-9570-66A8F47A9839}"/>
              </a:ext>
            </a:extLst>
          </p:cNvPr>
          <p:cNvSpPr txBox="1">
            <a:spLocks noChangeArrowheads="1"/>
          </p:cNvSpPr>
          <p:nvPr/>
        </p:nvSpPr>
        <p:spPr bwMode="auto">
          <a:xfrm>
            <a:off x="7221538" y="4668838"/>
            <a:ext cx="15414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1800" b="0">
                <a:solidFill>
                  <a:srgbClr val="3333CC"/>
                </a:solidFill>
                <a:ea typeface="黑体" pitchFamily="49" charset="-122"/>
              </a:rPr>
              <a:t> </a:t>
            </a:r>
            <a:r>
              <a:rPr kumimoji="0" lang="zh-CN" altLang="en-US" sz="1800" b="0">
                <a:solidFill>
                  <a:srgbClr val="3333CC"/>
                </a:solidFill>
                <a:ea typeface="黑体" pitchFamily="49" charset="-122"/>
              </a:rPr>
              <a:t>重复确认 </a:t>
            </a:r>
            <a:r>
              <a:rPr kumimoji="0" lang="en-US" altLang="zh-CN" sz="1800" b="0">
                <a:solidFill>
                  <a:srgbClr val="3333CC"/>
                </a:solidFill>
                <a:ea typeface="黑体" pitchFamily="49" charset="-122"/>
              </a:rPr>
              <a:t>M</a:t>
            </a:r>
            <a:r>
              <a:rPr kumimoji="0" lang="en-US" altLang="zh-CN" sz="1800" b="0" baseline="-25000">
                <a:solidFill>
                  <a:srgbClr val="3333CC"/>
                </a:solidFill>
                <a:ea typeface="黑体" pitchFamily="49" charset="-122"/>
              </a:rPr>
              <a:t>2 </a:t>
            </a:r>
            <a:endParaRPr kumimoji="0" lang="en-US" altLang="zh-CN" sz="1800" b="0">
              <a:solidFill>
                <a:srgbClr val="3333CC"/>
              </a:solidFill>
              <a:ea typeface="黑体" pitchFamily="49" charset="-122"/>
            </a:endParaRPr>
          </a:p>
        </p:txBody>
      </p:sp>
      <p:sp>
        <p:nvSpPr>
          <p:cNvPr id="32" name="Text Box 104">
            <a:extLst>
              <a:ext uri="{FF2B5EF4-FFF2-40B4-BE49-F238E27FC236}">
                <a16:creationId xmlns:a16="http://schemas.microsoft.com/office/drawing/2014/main" id="{D3B1F74B-CB83-406C-B564-F2F2C963C144}"/>
              </a:ext>
            </a:extLst>
          </p:cNvPr>
          <p:cNvSpPr txBox="1">
            <a:spLocks noChangeArrowheads="1"/>
          </p:cNvSpPr>
          <p:nvPr/>
        </p:nvSpPr>
        <p:spPr bwMode="auto">
          <a:xfrm>
            <a:off x="7313613" y="5753100"/>
            <a:ext cx="247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1800" b="0" i="1">
                <a:solidFill>
                  <a:srgbClr val="3333CC"/>
                </a:solidFill>
                <a:ea typeface="黑体" pitchFamily="49" charset="-122"/>
              </a:rPr>
              <a:t>t</a:t>
            </a:r>
          </a:p>
        </p:txBody>
      </p:sp>
      <p:sp>
        <p:nvSpPr>
          <p:cNvPr id="33" name="Line 110">
            <a:extLst>
              <a:ext uri="{FF2B5EF4-FFF2-40B4-BE49-F238E27FC236}">
                <a16:creationId xmlns:a16="http://schemas.microsoft.com/office/drawing/2014/main" id="{DC81C4DF-17AD-4367-841D-26D87D4DF140}"/>
              </a:ext>
            </a:extLst>
          </p:cNvPr>
          <p:cNvSpPr>
            <a:spLocks noChangeShapeType="1"/>
          </p:cNvSpPr>
          <p:nvPr/>
        </p:nvSpPr>
        <p:spPr bwMode="auto">
          <a:xfrm>
            <a:off x="3929063" y="5022850"/>
            <a:ext cx="3398837" cy="314325"/>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 name="Text Box 111">
            <a:extLst>
              <a:ext uri="{FF2B5EF4-FFF2-40B4-BE49-F238E27FC236}">
                <a16:creationId xmlns:a16="http://schemas.microsoft.com/office/drawing/2014/main" id="{7663EE2B-12E0-4983-8E31-6045D8E67C7B}"/>
              </a:ext>
            </a:extLst>
          </p:cNvPr>
          <p:cNvSpPr txBox="1">
            <a:spLocks noChangeArrowheads="1"/>
          </p:cNvSpPr>
          <p:nvPr/>
        </p:nvSpPr>
        <p:spPr bwMode="auto">
          <a:xfrm>
            <a:off x="2944813" y="4770438"/>
            <a:ext cx="979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1800" b="0">
                <a:solidFill>
                  <a:srgbClr val="3333CC"/>
                </a:solidFill>
                <a:ea typeface="黑体" pitchFamily="49" charset="-122"/>
              </a:rPr>
              <a:t>发送 </a:t>
            </a:r>
            <a:r>
              <a:rPr kumimoji="0" lang="en-US" altLang="zh-CN" sz="1800" b="0">
                <a:solidFill>
                  <a:srgbClr val="3333CC"/>
                </a:solidFill>
                <a:ea typeface="黑体" pitchFamily="49" charset="-122"/>
              </a:rPr>
              <a:t>M</a:t>
            </a:r>
            <a:r>
              <a:rPr kumimoji="0" lang="en-US" altLang="zh-CN" sz="1800" b="0" baseline="-25000">
                <a:solidFill>
                  <a:srgbClr val="3333CC"/>
                </a:solidFill>
                <a:ea typeface="黑体" pitchFamily="49" charset="-122"/>
              </a:rPr>
              <a:t>7</a:t>
            </a:r>
          </a:p>
        </p:txBody>
      </p:sp>
      <p:grpSp>
        <p:nvGrpSpPr>
          <p:cNvPr id="35" name="Group 116">
            <a:extLst>
              <a:ext uri="{FF2B5EF4-FFF2-40B4-BE49-F238E27FC236}">
                <a16:creationId xmlns:a16="http://schemas.microsoft.com/office/drawing/2014/main" id="{83FBB142-02CD-4864-A379-3683D44B0882}"/>
              </a:ext>
            </a:extLst>
          </p:cNvPr>
          <p:cNvGrpSpPr>
            <a:grpSpLocks/>
          </p:cNvGrpSpPr>
          <p:nvPr/>
        </p:nvGrpSpPr>
        <p:grpSpPr bwMode="auto">
          <a:xfrm>
            <a:off x="539750" y="3981450"/>
            <a:ext cx="3355975" cy="1349375"/>
            <a:chOff x="340" y="2508"/>
            <a:chExt cx="2114" cy="850"/>
          </a:xfrm>
        </p:grpSpPr>
        <p:grpSp>
          <p:nvGrpSpPr>
            <p:cNvPr id="36" name="Group 105">
              <a:extLst>
                <a:ext uri="{FF2B5EF4-FFF2-40B4-BE49-F238E27FC236}">
                  <a16:creationId xmlns:a16="http://schemas.microsoft.com/office/drawing/2014/main" id="{82C3881B-1384-478A-B61F-3683FCD9767E}"/>
                </a:ext>
              </a:extLst>
            </p:cNvPr>
            <p:cNvGrpSpPr>
              <a:grpSpLocks/>
            </p:cNvGrpSpPr>
            <p:nvPr/>
          </p:nvGrpSpPr>
          <p:grpSpPr bwMode="auto">
            <a:xfrm>
              <a:off x="1729" y="2635"/>
              <a:ext cx="725" cy="666"/>
              <a:chOff x="1257" y="1749"/>
              <a:chExt cx="817" cy="460"/>
            </a:xfrm>
          </p:grpSpPr>
          <p:sp>
            <p:nvSpPr>
              <p:cNvPr id="38" name="Line 106">
                <a:extLst>
                  <a:ext uri="{FF2B5EF4-FFF2-40B4-BE49-F238E27FC236}">
                    <a16:creationId xmlns:a16="http://schemas.microsoft.com/office/drawing/2014/main" id="{1AF22A84-7AFF-4248-9BDF-AB807EAD8C62}"/>
                  </a:ext>
                </a:extLst>
              </p:cNvPr>
              <p:cNvSpPr>
                <a:spLocks noChangeShapeType="1"/>
              </p:cNvSpPr>
              <p:nvPr/>
            </p:nvSpPr>
            <p:spPr bwMode="auto">
              <a:xfrm>
                <a:off x="1257" y="1749"/>
                <a:ext cx="817" cy="0"/>
              </a:xfrm>
              <a:prstGeom prst="line">
                <a:avLst/>
              </a:prstGeom>
              <a:noFill/>
              <a:ln w="28575">
                <a:solidFill>
                  <a:srgbClr val="3333CC"/>
                </a:solidFill>
                <a:prstDash val="dash"/>
                <a:round/>
                <a:headEnd type="triangle" w="med" len="lg"/>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9" name="Line 107">
                <a:extLst>
                  <a:ext uri="{FF2B5EF4-FFF2-40B4-BE49-F238E27FC236}">
                    <a16:creationId xmlns:a16="http://schemas.microsoft.com/office/drawing/2014/main" id="{F5FECE88-74E4-4D76-AD5A-F1D093020970}"/>
                  </a:ext>
                </a:extLst>
              </p:cNvPr>
              <p:cNvSpPr>
                <a:spLocks noChangeShapeType="1"/>
              </p:cNvSpPr>
              <p:nvPr/>
            </p:nvSpPr>
            <p:spPr bwMode="auto">
              <a:xfrm>
                <a:off x="1257" y="1979"/>
                <a:ext cx="817" cy="0"/>
              </a:xfrm>
              <a:prstGeom prst="line">
                <a:avLst/>
              </a:prstGeom>
              <a:noFill/>
              <a:ln w="28575">
                <a:solidFill>
                  <a:srgbClr val="3333CC"/>
                </a:solidFill>
                <a:prstDash val="dash"/>
                <a:round/>
                <a:headEnd type="triangle" w="med" len="lg"/>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 name="Line 108">
                <a:extLst>
                  <a:ext uri="{FF2B5EF4-FFF2-40B4-BE49-F238E27FC236}">
                    <a16:creationId xmlns:a16="http://schemas.microsoft.com/office/drawing/2014/main" id="{94B1BC87-77D9-4D63-8498-5A362DF7062F}"/>
                  </a:ext>
                </a:extLst>
              </p:cNvPr>
              <p:cNvSpPr>
                <a:spLocks noChangeShapeType="1"/>
              </p:cNvSpPr>
              <p:nvPr/>
            </p:nvSpPr>
            <p:spPr bwMode="auto">
              <a:xfrm>
                <a:off x="1257" y="2209"/>
                <a:ext cx="817" cy="0"/>
              </a:xfrm>
              <a:prstGeom prst="line">
                <a:avLst/>
              </a:prstGeom>
              <a:noFill/>
              <a:ln w="28575">
                <a:solidFill>
                  <a:srgbClr val="3333CC"/>
                </a:solidFill>
                <a:prstDash val="dash"/>
                <a:round/>
                <a:headEnd type="triangle" w="med" len="lg"/>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37" name="Text Box 112">
              <a:extLst>
                <a:ext uri="{FF2B5EF4-FFF2-40B4-BE49-F238E27FC236}">
                  <a16:creationId xmlns:a16="http://schemas.microsoft.com/office/drawing/2014/main" id="{3F86F956-7D39-400A-BADA-F69EF9BFAD45}"/>
                </a:ext>
              </a:extLst>
            </p:cNvPr>
            <p:cNvSpPr txBox="1">
              <a:spLocks noChangeArrowheads="1"/>
            </p:cNvSpPr>
            <p:nvPr/>
          </p:nvSpPr>
          <p:spPr bwMode="auto">
            <a:xfrm>
              <a:off x="340" y="2508"/>
              <a:ext cx="1389" cy="8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900" b="0" i="0" u="none" strike="noStrike" kern="0" cap="none" spc="0" normalizeH="0" baseline="0" noProof="0">
                <a:ln>
                  <a:noFill/>
                </a:ln>
                <a:solidFill>
                  <a:srgbClr val="3333CC"/>
                </a:solidFill>
                <a:effectLst/>
                <a:uLnTx/>
                <a:uFillTx/>
                <a:latin typeface="Arial" pitchFamily="34" charset="0"/>
                <a:ea typeface="黑体" pitchFamily="49"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CC"/>
                  </a:solidFill>
                  <a:effectLst/>
                  <a:uLnTx/>
                  <a:uFillTx/>
                  <a:latin typeface="Arial" pitchFamily="34" charset="0"/>
                  <a:ea typeface="黑体" pitchFamily="49" charset="-122"/>
                </a:rPr>
                <a:t>收到三个连续的</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CC"/>
                  </a:solidFill>
                  <a:effectLst/>
                  <a:uLnTx/>
                  <a:uFillTx/>
                  <a:latin typeface="Arial" pitchFamily="34" charset="0"/>
                  <a:ea typeface="黑体" pitchFamily="49" charset="-122"/>
                </a:rPr>
                <a:t>对 </a:t>
              </a:r>
              <a:r>
                <a:rPr kumimoji="0" lang="en-US" altLang="zh-CN" sz="2000" b="0" i="0" u="none" strike="noStrike" kern="0" cap="none" spc="0" normalizeH="0" baseline="0" noProof="0">
                  <a:ln>
                    <a:noFill/>
                  </a:ln>
                  <a:solidFill>
                    <a:srgbClr val="3333CC"/>
                  </a:solidFill>
                  <a:effectLst/>
                  <a:uLnTx/>
                  <a:uFillTx/>
                  <a:latin typeface="Arial" pitchFamily="34" charset="0"/>
                  <a:ea typeface="黑体" pitchFamily="49" charset="-122"/>
                </a:rPr>
                <a:t>M</a:t>
              </a:r>
              <a:r>
                <a:rPr kumimoji="0" lang="en-US" altLang="zh-CN" sz="2000" b="0" i="0" u="none" strike="noStrike" kern="0" cap="none" spc="0" normalizeH="0" baseline="-25000" noProof="0">
                  <a:ln>
                    <a:noFill/>
                  </a:ln>
                  <a:solidFill>
                    <a:srgbClr val="3333CC"/>
                  </a:solidFill>
                  <a:effectLst/>
                  <a:uLnTx/>
                  <a:uFillTx/>
                  <a:latin typeface="Arial" pitchFamily="34" charset="0"/>
                  <a:ea typeface="黑体" pitchFamily="49" charset="-122"/>
                </a:rPr>
                <a:t>2</a:t>
              </a:r>
              <a:r>
                <a:rPr kumimoji="0" lang="en-US" altLang="zh-CN" sz="2000" b="0" i="0" u="none" strike="noStrike" kern="0" cap="none" spc="0" normalizeH="0" baseline="0" noProof="0">
                  <a:ln>
                    <a:noFill/>
                  </a:ln>
                  <a:solidFill>
                    <a:srgbClr val="3333CC"/>
                  </a:solidFill>
                  <a:effectLst/>
                  <a:uLnTx/>
                  <a:uFillTx/>
                  <a:latin typeface="Arial" pitchFamily="34" charset="0"/>
                  <a:ea typeface="黑体" pitchFamily="49" charset="-122"/>
                </a:rPr>
                <a:t> </a:t>
              </a:r>
              <a:r>
                <a:rPr kumimoji="0" lang="zh-CN" altLang="en-US" sz="2000" b="0" i="0" u="none" strike="noStrike" kern="0" cap="none" spc="0" normalizeH="0" baseline="0" noProof="0">
                  <a:ln>
                    <a:noFill/>
                  </a:ln>
                  <a:solidFill>
                    <a:srgbClr val="3333CC"/>
                  </a:solidFill>
                  <a:effectLst/>
                  <a:uLnTx/>
                  <a:uFillTx/>
                  <a:latin typeface="Arial" pitchFamily="34" charset="0"/>
                  <a:ea typeface="黑体" pitchFamily="49" charset="-122"/>
                </a:rPr>
                <a:t>的重复确认</a:t>
              </a:r>
            </a:p>
            <a:p>
              <a:pPr marL="0" marR="0" lvl="0" indent="0" algn="ctr" defTabSz="914400" eaLnBrk="1" fontAlgn="auto" latinLnBrk="0" hangingPunct="1">
                <a:lnSpc>
                  <a:spcPct val="100000"/>
                </a:lnSpc>
                <a:spcBef>
                  <a:spcPct val="20000"/>
                </a:spcBef>
                <a:spcAft>
                  <a:spcPts val="0"/>
                </a:spcAft>
                <a:buClrTx/>
                <a:buSzTx/>
                <a:buFontTx/>
                <a:buNone/>
                <a:tabLst/>
                <a:defRPr/>
              </a:pPr>
              <a:r>
                <a:rPr kumimoji="0" lang="zh-CN" altLang="en-US" sz="2000" b="0" i="0" u="none" strike="noStrike" kern="0" cap="none" spc="0" normalizeH="0" baseline="0" noProof="0">
                  <a:ln>
                    <a:noFill/>
                  </a:ln>
                  <a:solidFill>
                    <a:srgbClr val="3333CC"/>
                  </a:solidFill>
                  <a:effectLst/>
                  <a:uLnTx/>
                  <a:uFillTx/>
                  <a:latin typeface="Arial" pitchFamily="34" charset="0"/>
                  <a:ea typeface="黑体" pitchFamily="49" charset="-122"/>
                </a:rPr>
                <a:t>立即重传 </a:t>
              </a:r>
              <a:r>
                <a:rPr kumimoji="0" lang="en-US" altLang="zh-CN" sz="2000" b="0" i="0" u="none" strike="noStrike" kern="0" cap="none" spc="0" normalizeH="0" baseline="0" noProof="0">
                  <a:ln>
                    <a:noFill/>
                  </a:ln>
                  <a:solidFill>
                    <a:srgbClr val="3333CC"/>
                  </a:solidFill>
                  <a:effectLst/>
                  <a:uLnTx/>
                  <a:uFillTx/>
                  <a:latin typeface="Arial" pitchFamily="34" charset="0"/>
                  <a:ea typeface="黑体" pitchFamily="49" charset="-122"/>
                </a:rPr>
                <a:t>M</a:t>
              </a:r>
              <a:r>
                <a:rPr kumimoji="0" lang="en-US" altLang="zh-CN" sz="2000" b="0" i="0" u="none" strike="noStrike" kern="0" cap="none" spc="0" normalizeH="0" baseline="-25000" noProof="0">
                  <a:ln>
                    <a:noFill/>
                  </a:ln>
                  <a:solidFill>
                    <a:srgbClr val="3333CC"/>
                  </a:solidFill>
                  <a:effectLst/>
                  <a:uLnTx/>
                  <a:uFillTx/>
                  <a:latin typeface="Arial" pitchFamily="34" charset="0"/>
                  <a:ea typeface="黑体" pitchFamily="49" charset="-122"/>
                </a:rPr>
                <a:t>3</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900" b="0" i="0" u="none" strike="noStrike" kern="0" cap="none" spc="0" normalizeH="0" baseline="0" noProof="0">
                <a:ln>
                  <a:noFill/>
                </a:ln>
                <a:solidFill>
                  <a:srgbClr val="3333CC"/>
                </a:solidFill>
                <a:effectLst/>
                <a:uLnTx/>
                <a:uFillTx/>
                <a:latin typeface="Arial" pitchFamily="34" charset="0"/>
                <a:ea typeface="黑体" pitchFamily="49" charset="-122"/>
              </a:endParaRPr>
            </a:p>
          </p:txBody>
        </p:sp>
      </p:grpSp>
      <p:sp>
        <p:nvSpPr>
          <p:cNvPr id="41" name="AutoShape 113">
            <a:extLst>
              <a:ext uri="{FF2B5EF4-FFF2-40B4-BE49-F238E27FC236}">
                <a16:creationId xmlns:a16="http://schemas.microsoft.com/office/drawing/2014/main" id="{B757C22C-8F60-4080-9BED-4C5B2E74C255}"/>
              </a:ext>
            </a:extLst>
          </p:cNvPr>
          <p:cNvSpPr>
            <a:spLocks noChangeArrowheads="1"/>
          </p:cNvSpPr>
          <p:nvPr/>
        </p:nvSpPr>
        <p:spPr bwMode="auto">
          <a:xfrm>
            <a:off x="5665788" y="2565400"/>
            <a:ext cx="871537" cy="1096963"/>
          </a:xfrm>
          <a:prstGeom prst="irregularSeal1">
            <a:avLst/>
          </a:prstGeom>
          <a:solidFill>
            <a:srgbClr val="FFCCCC"/>
          </a:solidFill>
          <a:ln w="9525">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 name="Text Box 114">
            <a:extLst>
              <a:ext uri="{FF2B5EF4-FFF2-40B4-BE49-F238E27FC236}">
                <a16:creationId xmlns:a16="http://schemas.microsoft.com/office/drawing/2014/main" id="{8472DCF7-4EC3-4782-AE6C-1935974CB0A9}"/>
              </a:ext>
            </a:extLst>
          </p:cNvPr>
          <p:cNvSpPr txBox="1">
            <a:spLocks noChangeArrowheads="1"/>
          </p:cNvSpPr>
          <p:nvPr/>
        </p:nvSpPr>
        <p:spPr bwMode="auto">
          <a:xfrm>
            <a:off x="5737225" y="2847975"/>
            <a:ext cx="639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1800" b="0">
                <a:solidFill>
                  <a:srgbClr val="3333CC"/>
                </a:solidFill>
                <a:ea typeface="黑体" pitchFamily="49" charset="-122"/>
              </a:rPr>
              <a:t>丢失</a:t>
            </a:r>
          </a:p>
        </p:txBody>
      </p:sp>
      <p:sp>
        <p:nvSpPr>
          <p:cNvPr id="43" name="Line 77">
            <a:extLst>
              <a:ext uri="{FF2B5EF4-FFF2-40B4-BE49-F238E27FC236}">
                <a16:creationId xmlns:a16="http://schemas.microsoft.com/office/drawing/2014/main" id="{E6993A7E-A430-41D3-B897-89D8294A0B08}"/>
              </a:ext>
            </a:extLst>
          </p:cNvPr>
          <p:cNvSpPr>
            <a:spLocks noChangeShapeType="1"/>
          </p:cNvSpPr>
          <p:nvPr/>
        </p:nvSpPr>
        <p:spPr bwMode="auto">
          <a:xfrm>
            <a:off x="3922713" y="2417763"/>
            <a:ext cx="3400425" cy="314325"/>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 name="Line 85">
            <a:extLst>
              <a:ext uri="{FF2B5EF4-FFF2-40B4-BE49-F238E27FC236}">
                <a16:creationId xmlns:a16="http://schemas.microsoft.com/office/drawing/2014/main" id="{47BF393E-ED33-4C27-B791-78C076061842}"/>
              </a:ext>
            </a:extLst>
          </p:cNvPr>
          <p:cNvSpPr>
            <a:spLocks noChangeShapeType="1"/>
          </p:cNvSpPr>
          <p:nvPr/>
        </p:nvSpPr>
        <p:spPr bwMode="auto">
          <a:xfrm>
            <a:off x="3922713" y="2936875"/>
            <a:ext cx="1830387" cy="158750"/>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5" name="Line 101">
            <a:extLst>
              <a:ext uri="{FF2B5EF4-FFF2-40B4-BE49-F238E27FC236}">
                <a16:creationId xmlns:a16="http://schemas.microsoft.com/office/drawing/2014/main" id="{BE5074A8-13D7-4327-B9D5-82CC8D5B8D99}"/>
              </a:ext>
            </a:extLst>
          </p:cNvPr>
          <p:cNvSpPr>
            <a:spLocks noChangeShapeType="1"/>
          </p:cNvSpPr>
          <p:nvPr/>
        </p:nvSpPr>
        <p:spPr bwMode="auto">
          <a:xfrm>
            <a:off x="3929063" y="3978275"/>
            <a:ext cx="3398837" cy="315913"/>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6" name="Line 102">
            <a:extLst>
              <a:ext uri="{FF2B5EF4-FFF2-40B4-BE49-F238E27FC236}">
                <a16:creationId xmlns:a16="http://schemas.microsoft.com/office/drawing/2014/main" id="{618FEA65-DA5C-4A11-80AA-D4E8C13CCE88}"/>
              </a:ext>
            </a:extLst>
          </p:cNvPr>
          <p:cNvSpPr>
            <a:spLocks noChangeShapeType="1"/>
          </p:cNvSpPr>
          <p:nvPr/>
        </p:nvSpPr>
        <p:spPr bwMode="auto">
          <a:xfrm>
            <a:off x="3929063" y="4500563"/>
            <a:ext cx="3398837" cy="314325"/>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Tree>
    <p:extLst>
      <p:ext uri="{BB962C8B-B14F-4D97-AF65-F5344CB8AC3E}">
        <p14:creationId xmlns:p14="http://schemas.microsoft.com/office/powerpoint/2010/main" val="12790715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1000"/>
                                        <p:tgtEl>
                                          <p:spTgt spid="35"/>
                                        </p:tgtEl>
                                      </p:cBhvr>
                                    </p:animEffect>
                                  </p:childTnLst>
                                </p:cTn>
                              </p:par>
                            </p:childTnLst>
                          </p:cTn>
                        </p:par>
                        <p:par>
                          <p:cTn id="8" fill="hold">
                            <p:stCondLst>
                              <p:cond delay="1000"/>
                            </p:stCondLst>
                            <p:childTnLst>
                              <p:par>
                                <p:cTn id="9" presetID="22" presetClass="entr" presetSubtype="8" fill="hold" nodeType="afterEffect">
                                  <p:stCondLst>
                                    <p:cond delay="50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92E8B23-F9A5-469B-A31A-1D6423969AD8}"/>
              </a:ext>
            </a:extLst>
          </p:cNvPr>
          <p:cNvSpPr/>
          <p:nvPr/>
        </p:nvSpPr>
        <p:spPr>
          <a:xfrm>
            <a:off x="1043608" y="1052736"/>
            <a:ext cx="2159566" cy="523220"/>
          </a:xfrm>
          <a:prstGeom prst="rect">
            <a:avLst/>
          </a:prstGeom>
          <a:solidFill>
            <a:srgbClr val="C00000"/>
          </a:solidFill>
        </p:spPr>
        <p:txBody>
          <a:bodyPr wrap="none">
            <a:spAutoFit/>
          </a:bodyPr>
          <a:lstStyle/>
          <a:p>
            <a:r>
              <a:rPr lang="zh-CN" altLang="en-US" sz="2800" b="0" dirty="0">
                <a:solidFill>
                  <a:schemeClr val="bg1"/>
                </a:solidFill>
                <a:latin typeface="黑体" panose="02010609060101010101" pitchFamily="49" charset="-122"/>
                <a:ea typeface="黑体" panose="02010609060101010101" pitchFamily="49" charset="-122"/>
              </a:rPr>
              <a:t>快恢复算法 </a:t>
            </a:r>
          </a:p>
        </p:txBody>
      </p:sp>
      <p:sp>
        <p:nvSpPr>
          <p:cNvPr id="5" name="Rectangle 3">
            <a:extLst>
              <a:ext uri="{FF2B5EF4-FFF2-40B4-BE49-F238E27FC236}">
                <a16:creationId xmlns:a16="http://schemas.microsoft.com/office/drawing/2014/main" id="{949BEB08-EC68-4CBD-BC73-9A1FE872F8CD}"/>
              </a:ext>
            </a:extLst>
          </p:cNvPr>
          <p:cNvSpPr txBox="1">
            <a:spLocks noChangeArrowheads="1"/>
          </p:cNvSpPr>
          <p:nvPr/>
        </p:nvSpPr>
        <p:spPr bwMode="auto">
          <a:xfrm>
            <a:off x="899592" y="1700808"/>
            <a:ext cx="7772400" cy="447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0" lang="en-US" altLang="zh-CN" sz="2800" b="0" i="0" u="none" strike="noStrike" kern="0" cap="none" spc="0" normalizeH="0" baseline="0" noProof="0" dirty="0">
                <a:ln>
                  <a:noFill/>
                </a:ln>
                <a:solidFill>
                  <a:srgbClr val="333399"/>
                </a:solidFill>
                <a:effectLst/>
                <a:uLnTx/>
                <a:uFillTx/>
                <a:latin typeface="Arial"/>
                <a:ea typeface="黑体"/>
                <a:cs typeface="+mn-cs"/>
              </a:rPr>
              <a:t>(1) </a:t>
            </a:r>
            <a:r>
              <a:rPr kumimoji="0" lang="zh-CN" altLang="en-US" sz="2800" b="0" i="0" u="none" strike="noStrike" kern="0" cap="none" spc="0" normalizeH="0" baseline="0" noProof="0" dirty="0">
                <a:ln>
                  <a:noFill/>
                </a:ln>
                <a:solidFill>
                  <a:srgbClr val="333399"/>
                </a:solidFill>
                <a:effectLst/>
                <a:uLnTx/>
                <a:uFillTx/>
                <a:latin typeface="Arial"/>
                <a:ea typeface="黑体"/>
                <a:cs typeface="+mn-cs"/>
              </a:rPr>
              <a:t>当发送端收到连续三个重复的确认时，就执行“乘法减小”算法，把慢开始门限 </a:t>
            </a:r>
            <a:r>
              <a:rPr kumimoji="0" lang="en-US" altLang="zh-CN" sz="2800" b="0" i="0" u="none" strike="noStrike" kern="0" cap="none" spc="0" normalizeH="0" baseline="0" noProof="0" dirty="0">
                <a:ln>
                  <a:noFill/>
                </a:ln>
                <a:solidFill>
                  <a:srgbClr val="333399"/>
                </a:solidFill>
                <a:effectLst/>
                <a:uLnTx/>
                <a:uFillTx/>
                <a:latin typeface="Arial"/>
                <a:ea typeface="黑体"/>
                <a:cs typeface="+mn-cs"/>
              </a:rPr>
              <a:t>ssthresh </a:t>
            </a:r>
            <a:r>
              <a:rPr kumimoji="0" lang="zh-CN" altLang="en-US" sz="2800" b="0" i="0" u="none" strike="noStrike" kern="0" cap="none" spc="0" normalizeH="0" baseline="0" noProof="0" dirty="0">
                <a:ln>
                  <a:noFill/>
                </a:ln>
                <a:solidFill>
                  <a:srgbClr val="333399"/>
                </a:solidFill>
                <a:effectLst/>
                <a:uLnTx/>
                <a:uFillTx/>
                <a:latin typeface="Arial"/>
                <a:ea typeface="黑体"/>
                <a:cs typeface="+mn-cs"/>
              </a:rPr>
              <a:t>减半。但接下去不执行慢开始算法。 </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0" lang="en-US" altLang="zh-CN" sz="2800" b="0" i="0" u="none" strike="noStrike" kern="0" cap="none" spc="0" normalizeH="0" baseline="0" noProof="0" dirty="0">
                <a:ln>
                  <a:noFill/>
                </a:ln>
                <a:solidFill>
                  <a:srgbClr val="333399"/>
                </a:solidFill>
                <a:effectLst/>
                <a:uLnTx/>
                <a:uFillTx/>
                <a:latin typeface="Arial"/>
                <a:ea typeface="黑体"/>
                <a:cs typeface="+mn-cs"/>
              </a:rPr>
              <a:t>(2)</a:t>
            </a:r>
            <a:r>
              <a:rPr kumimoji="0" lang="zh-CN" altLang="en-US" sz="2800" b="0" i="0" u="none" strike="noStrike" kern="0" cap="none" spc="0" normalizeH="0" baseline="0" noProof="0" dirty="0">
                <a:ln>
                  <a:noFill/>
                </a:ln>
                <a:solidFill>
                  <a:srgbClr val="333399"/>
                </a:solidFill>
                <a:effectLst/>
                <a:uLnTx/>
                <a:uFillTx/>
                <a:latin typeface="Arial"/>
                <a:ea typeface="黑体"/>
                <a:cs typeface="+mn-cs"/>
              </a:rPr>
              <a:t>由于发送方现在认为网络很可能没有发生拥塞，因此现在不执行慢开始算法，即拥塞窗口 </a:t>
            </a:r>
            <a:r>
              <a:rPr kumimoji="0" lang="en-US" altLang="zh-CN" sz="2800" b="0" i="0" u="none" strike="noStrike" kern="0" cap="none" spc="0" normalizeH="0" baseline="0" noProof="0" dirty="0">
                <a:ln>
                  <a:noFill/>
                </a:ln>
                <a:solidFill>
                  <a:srgbClr val="333399"/>
                </a:solidFill>
                <a:effectLst/>
                <a:uLnTx/>
                <a:uFillTx/>
                <a:latin typeface="Arial"/>
                <a:ea typeface="黑体"/>
                <a:cs typeface="+mn-cs"/>
              </a:rPr>
              <a:t>cwnd </a:t>
            </a:r>
            <a:r>
              <a:rPr kumimoji="0" lang="zh-CN" altLang="en-US" sz="2800" b="0" i="0" u="none" strike="noStrike" kern="0" cap="none" spc="0" normalizeH="0" baseline="0" noProof="0" dirty="0">
                <a:ln>
                  <a:noFill/>
                </a:ln>
                <a:solidFill>
                  <a:srgbClr val="333399"/>
                </a:solidFill>
                <a:effectLst/>
                <a:uLnTx/>
                <a:uFillTx/>
                <a:latin typeface="Arial"/>
                <a:ea typeface="黑体"/>
                <a:cs typeface="+mn-cs"/>
              </a:rPr>
              <a:t>现在不设置为 </a:t>
            </a:r>
            <a:r>
              <a:rPr kumimoji="0" lang="en-US" altLang="zh-CN" sz="2800" b="0" i="0" u="none" strike="noStrike" kern="0" cap="none" spc="0" normalizeH="0" baseline="0" noProof="0" dirty="0">
                <a:ln>
                  <a:noFill/>
                </a:ln>
                <a:solidFill>
                  <a:srgbClr val="333399"/>
                </a:solidFill>
                <a:effectLst/>
                <a:uLnTx/>
                <a:uFillTx/>
                <a:latin typeface="Arial"/>
                <a:ea typeface="黑体"/>
                <a:cs typeface="+mn-cs"/>
              </a:rPr>
              <a:t>1</a:t>
            </a:r>
            <a:r>
              <a:rPr kumimoji="0" lang="zh-CN" altLang="en-US" sz="2800" b="0" i="0" u="none" strike="noStrike" kern="0" cap="none" spc="0" normalizeH="0" baseline="0" noProof="0" dirty="0">
                <a:ln>
                  <a:noFill/>
                </a:ln>
                <a:solidFill>
                  <a:srgbClr val="333399"/>
                </a:solidFill>
                <a:effectLst/>
                <a:uLnTx/>
                <a:uFillTx/>
                <a:latin typeface="Arial"/>
                <a:ea typeface="黑体"/>
                <a:cs typeface="+mn-cs"/>
              </a:rPr>
              <a:t>，而是设置为慢开始门限 </a:t>
            </a:r>
            <a:r>
              <a:rPr kumimoji="0" lang="en-US" altLang="zh-CN" sz="2800" b="0" i="0" u="none" strike="noStrike" kern="0" cap="none" spc="0" normalizeH="0" baseline="0" noProof="0" dirty="0">
                <a:ln>
                  <a:noFill/>
                </a:ln>
                <a:solidFill>
                  <a:srgbClr val="333399"/>
                </a:solidFill>
                <a:effectLst/>
                <a:uLnTx/>
                <a:uFillTx/>
                <a:latin typeface="Arial"/>
                <a:ea typeface="黑体"/>
                <a:cs typeface="+mn-cs"/>
              </a:rPr>
              <a:t>ssthresh </a:t>
            </a:r>
            <a:r>
              <a:rPr kumimoji="0" lang="zh-CN" altLang="en-US" sz="2800" b="0" i="0" u="none" strike="noStrike" kern="0" cap="none" spc="0" normalizeH="0" baseline="0" noProof="0" dirty="0">
                <a:ln>
                  <a:noFill/>
                </a:ln>
                <a:solidFill>
                  <a:srgbClr val="333399"/>
                </a:solidFill>
                <a:effectLst/>
                <a:uLnTx/>
                <a:uFillTx/>
                <a:latin typeface="Arial"/>
                <a:ea typeface="黑体"/>
                <a:cs typeface="+mn-cs"/>
              </a:rPr>
              <a:t>减半后的数值，然后开始执行拥塞避免算法（“加法增大”），使拥塞窗口缓慢地线性增大。 </a:t>
            </a:r>
          </a:p>
        </p:txBody>
      </p:sp>
    </p:spTree>
    <p:extLst>
      <p:ext uri="{BB962C8B-B14F-4D97-AF65-F5344CB8AC3E}">
        <p14:creationId xmlns:p14="http://schemas.microsoft.com/office/powerpoint/2010/main" val="4231969154"/>
      </p:ext>
    </p:extLst>
  </p:cSld>
  <p:clrMapOvr>
    <a:masterClrMapping/>
  </p:clrMapOvr>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51546-8601-4ACA-805F-769EEB7A0C1A}"/>
              </a:ext>
            </a:extLst>
          </p:cNvPr>
          <p:cNvSpPr>
            <a:spLocks noGrp="1"/>
          </p:cNvSpPr>
          <p:nvPr>
            <p:ph type="title"/>
          </p:nvPr>
        </p:nvSpPr>
        <p:spPr/>
        <p:txBody>
          <a:bodyPr/>
          <a:lstStyle/>
          <a:p>
            <a:r>
              <a:rPr lang="zh-CN" altLang="en-US" dirty="0"/>
              <a:t>本章小结</a:t>
            </a:r>
          </a:p>
        </p:txBody>
      </p:sp>
      <p:sp>
        <p:nvSpPr>
          <p:cNvPr id="3" name="内容占位符 2">
            <a:extLst>
              <a:ext uri="{FF2B5EF4-FFF2-40B4-BE49-F238E27FC236}">
                <a16:creationId xmlns:a16="http://schemas.microsoft.com/office/drawing/2014/main" id="{78C29F00-4AF3-425D-A4E5-DA654DC845CC}"/>
              </a:ext>
            </a:extLst>
          </p:cNvPr>
          <p:cNvSpPr>
            <a:spLocks noGrp="1"/>
          </p:cNvSpPr>
          <p:nvPr>
            <p:ph idx="1"/>
          </p:nvPr>
        </p:nvSpPr>
        <p:spPr>
          <a:xfrm>
            <a:off x="914400" y="1209065"/>
            <a:ext cx="7391400" cy="830997"/>
          </a:xfrm>
        </p:spPr>
        <p:txBody>
          <a:bodyPr/>
          <a:lstStyle/>
          <a:p>
            <a:r>
              <a:rPr lang="en-US" altLang="zh-CN" sz="2400" dirty="0">
                <a:latin typeface="+mn-ea"/>
              </a:rPr>
              <a:t> </a:t>
            </a:r>
            <a:r>
              <a:rPr lang="zh-CN" altLang="en-US" sz="2400" dirty="0">
                <a:latin typeface="+mn-ea"/>
              </a:rPr>
              <a:t>端到端通信的概念；传输层的作用、功能和主要服务；传输层的端口、地址和套接字。</a:t>
            </a:r>
          </a:p>
        </p:txBody>
      </p:sp>
      <p:sp>
        <p:nvSpPr>
          <p:cNvPr id="4" name="内容占位符 2">
            <a:extLst>
              <a:ext uri="{FF2B5EF4-FFF2-40B4-BE49-F238E27FC236}">
                <a16:creationId xmlns:a16="http://schemas.microsoft.com/office/drawing/2014/main" id="{05DB2CC0-81A7-4A5C-BD0C-B2F991B674FB}"/>
              </a:ext>
            </a:extLst>
          </p:cNvPr>
          <p:cNvSpPr txBox="1">
            <a:spLocks/>
          </p:cNvSpPr>
          <p:nvPr/>
        </p:nvSpPr>
        <p:spPr bwMode="auto">
          <a:xfrm>
            <a:off x="907260" y="2132856"/>
            <a:ext cx="7391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r>
              <a:rPr lang="en-US" altLang="zh-CN" sz="2400" kern="0" dirty="0">
                <a:latin typeface="+mn-ea"/>
              </a:rPr>
              <a:t> UDP</a:t>
            </a:r>
            <a:r>
              <a:rPr lang="zh-CN" altLang="en-US" sz="2400" kern="0" dirty="0">
                <a:latin typeface="+mn-ea"/>
              </a:rPr>
              <a:t>协议的作用、特点和首部结构，特别是校验位的计算方法。</a:t>
            </a:r>
          </a:p>
        </p:txBody>
      </p:sp>
      <p:sp>
        <p:nvSpPr>
          <p:cNvPr id="5" name="内容占位符 2">
            <a:extLst>
              <a:ext uri="{FF2B5EF4-FFF2-40B4-BE49-F238E27FC236}">
                <a16:creationId xmlns:a16="http://schemas.microsoft.com/office/drawing/2014/main" id="{52D30FA3-5FE2-4ABB-8E20-F0F91983A33F}"/>
              </a:ext>
            </a:extLst>
          </p:cNvPr>
          <p:cNvSpPr txBox="1">
            <a:spLocks/>
          </p:cNvSpPr>
          <p:nvPr/>
        </p:nvSpPr>
        <p:spPr bwMode="auto">
          <a:xfrm>
            <a:off x="971550" y="3056647"/>
            <a:ext cx="7391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r>
              <a:rPr lang="en-US" altLang="zh-CN" sz="2400" kern="0" dirty="0">
                <a:latin typeface="+mn-ea"/>
              </a:rPr>
              <a:t> TCP</a:t>
            </a:r>
            <a:r>
              <a:rPr lang="zh-CN" altLang="en-US" sz="2400" kern="0" dirty="0">
                <a:latin typeface="+mn-ea"/>
              </a:rPr>
              <a:t>协议的特点和首部结构，以及主要字段的意义和作用；</a:t>
            </a:r>
            <a:r>
              <a:rPr lang="en-US" altLang="zh-CN" sz="2400" kern="0" dirty="0">
                <a:latin typeface="+mn-ea"/>
              </a:rPr>
              <a:t>TCP</a:t>
            </a:r>
            <a:r>
              <a:rPr lang="zh-CN" altLang="en-US" sz="2400" kern="0" dirty="0">
                <a:latin typeface="+mn-ea"/>
              </a:rPr>
              <a:t>连接的建立过程和释放过程，；</a:t>
            </a:r>
            <a:r>
              <a:rPr lang="en-US" altLang="zh-CN" sz="2400" kern="0" dirty="0">
                <a:latin typeface="+mn-ea"/>
              </a:rPr>
              <a:t>TCP</a:t>
            </a:r>
            <a:r>
              <a:rPr lang="zh-CN" altLang="en-US" sz="2400" kern="0" dirty="0">
                <a:latin typeface="+mn-ea"/>
              </a:rPr>
              <a:t>状态迁移图；</a:t>
            </a:r>
            <a:r>
              <a:rPr lang="en-US" altLang="zh-CN" sz="2400" kern="0" dirty="0">
                <a:latin typeface="+mn-ea"/>
              </a:rPr>
              <a:t>TCP</a:t>
            </a:r>
            <a:r>
              <a:rPr lang="zh-CN" altLang="en-US" sz="2400" kern="0" dirty="0">
                <a:latin typeface="+mn-ea"/>
              </a:rPr>
              <a:t>中的主要计时器。</a:t>
            </a:r>
          </a:p>
        </p:txBody>
      </p:sp>
      <p:sp>
        <p:nvSpPr>
          <p:cNvPr id="6" name="内容占位符 2">
            <a:extLst>
              <a:ext uri="{FF2B5EF4-FFF2-40B4-BE49-F238E27FC236}">
                <a16:creationId xmlns:a16="http://schemas.microsoft.com/office/drawing/2014/main" id="{4C4A90D7-AE3A-4FB7-9EB2-A14E0B9FE8A0}"/>
              </a:ext>
            </a:extLst>
          </p:cNvPr>
          <p:cNvSpPr txBox="1">
            <a:spLocks/>
          </p:cNvSpPr>
          <p:nvPr/>
        </p:nvSpPr>
        <p:spPr bwMode="auto">
          <a:xfrm>
            <a:off x="971550" y="4343665"/>
            <a:ext cx="7391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r>
              <a:rPr lang="en-US" altLang="zh-CN" sz="2400" kern="0" dirty="0">
                <a:latin typeface="+mn-ea"/>
              </a:rPr>
              <a:t> </a:t>
            </a:r>
            <a:r>
              <a:rPr lang="zh-CN" altLang="en-US" sz="2400" kern="0" dirty="0">
                <a:latin typeface="+mn-ea"/>
              </a:rPr>
              <a:t>可靠传输原理，包括停止等待协议及其改进、连续</a:t>
            </a:r>
            <a:r>
              <a:rPr lang="en-US" altLang="zh-CN" sz="2400" kern="0" dirty="0">
                <a:latin typeface="+mn-ea"/>
              </a:rPr>
              <a:t>ARQ</a:t>
            </a:r>
            <a:r>
              <a:rPr lang="zh-CN" altLang="en-US" sz="2400" kern="0" dirty="0">
                <a:latin typeface="+mn-ea"/>
              </a:rPr>
              <a:t>和回退</a:t>
            </a:r>
            <a:r>
              <a:rPr lang="en-US" altLang="zh-CN" sz="2400" kern="0" dirty="0">
                <a:latin typeface="+mn-ea"/>
              </a:rPr>
              <a:t>N</a:t>
            </a:r>
            <a:r>
              <a:rPr lang="zh-CN" altLang="en-US" sz="2400" kern="0" dirty="0">
                <a:latin typeface="+mn-ea"/>
              </a:rPr>
              <a:t>协议、滑动窗口和应答改进。</a:t>
            </a:r>
          </a:p>
        </p:txBody>
      </p:sp>
      <p:sp>
        <p:nvSpPr>
          <p:cNvPr id="8" name="内容占位符 2">
            <a:extLst>
              <a:ext uri="{FF2B5EF4-FFF2-40B4-BE49-F238E27FC236}">
                <a16:creationId xmlns:a16="http://schemas.microsoft.com/office/drawing/2014/main" id="{7F2F2EA3-E4BE-4453-8190-B2BCBD64FE6B}"/>
              </a:ext>
            </a:extLst>
          </p:cNvPr>
          <p:cNvSpPr txBox="1">
            <a:spLocks/>
          </p:cNvSpPr>
          <p:nvPr/>
        </p:nvSpPr>
        <p:spPr bwMode="auto">
          <a:xfrm>
            <a:off x="1043608" y="5273561"/>
            <a:ext cx="7391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r>
              <a:rPr lang="en-US" altLang="zh-CN" sz="2400" kern="0" dirty="0">
                <a:latin typeface="+mn-ea"/>
              </a:rPr>
              <a:t> TCP</a:t>
            </a:r>
            <a:r>
              <a:rPr lang="zh-CN" altLang="en-US" sz="2400" kern="0" dirty="0">
                <a:latin typeface="+mn-ea"/>
              </a:rPr>
              <a:t>可靠传输的实现方法、流量控制方法和拥塞控制方法。</a:t>
            </a:r>
          </a:p>
        </p:txBody>
      </p:sp>
    </p:spTree>
    <p:extLst>
      <p:ext uri="{BB962C8B-B14F-4D97-AF65-F5344CB8AC3E}">
        <p14:creationId xmlns:p14="http://schemas.microsoft.com/office/powerpoint/2010/main" val="40904251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A085B07-0364-40C5-B3D1-27C44EBA2236}"/>
              </a:ext>
            </a:extLst>
          </p:cNvPr>
          <p:cNvSpPr>
            <a:spLocks noGrp="1" noChangeArrowheads="1"/>
          </p:cNvSpPr>
          <p:nvPr>
            <p:ph type="title"/>
          </p:nvPr>
        </p:nvSpPr>
        <p:spPr>
          <a:xfrm>
            <a:off x="1230313" y="228600"/>
            <a:ext cx="7518400" cy="685800"/>
          </a:xfrm>
        </p:spPr>
        <p:txBody>
          <a:bodyPr/>
          <a:lstStyle/>
          <a:p>
            <a:pPr eaLnBrk="1" hangingPunct="1"/>
            <a:r>
              <a:rPr lang="zh-CN" altLang="en-US"/>
              <a:t>本章内容</a:t>
            </a:r>
          </a:p>
        </p:txBody>
      </p:sp>
      <p:sp>
        <p:nvSpPr>
          <p:cNvPr id="21507" name="Rectangle 3">
            <a:extLst>
              <a:ext uri="{FF2B5EF4-FFF2-40B4-BE49-F238E27FC236}">
                <a16:creationId xmlns:a16="http://schemas.microsoft.com/office/drawing/2014/main" id="{52C3596A-0F7D-41E9-B059-5311082540DF}"/>
              </a:ext>
            </a:extLst>
          </p:cNvPr>
          <p:cNvSpPr>
            <a:spLocks noChangeArrowheads="1"/>
          </p:cNvSpPr>
          <p:nvPr/>
        </p:nvSpPr>
        <p:spPr bwMode="auto">
          <a:xfrm>
            <a:off x="899592" y="825630"/>
            <a:ext cx="4032448"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28663" indent="-34290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mn-ea"/>
                <a:ea typeface="+mn-ea"/>
              </a:rPr>
              <a:t>6.1 </a:t>
            </a:r>
            <a:r>
              <a:rPr lang="zh-CN" altLang="en-US" sz="2400" dirty="0">
                <a:latin typeface="+mn-ea"/>
                <a:ea typeface="+mn-ea"/>
              </a:rPr>
              <a:t>传输层概述</a:t>
            </a:r>
          </a:p>
          <a:p>
            <a:pPr lvl="1" eaLnBrk="1" hangingPunct="1"/>
            <a:r>
              <a:rPr lang="en-US" altLang="zh-CN" sz="2000" dirty="0">
                <a:latin typeface="+mn-ea"/>
                <a:ea typeface="+mn-ea"/>
              </a:rPr>
              <a:t>6.1.1 </a:t>
            </a:r>
            <a:r>
              <a:rPr lang="zh-CN" altLang="en-US" sz="2000" dirty="0">
                <a:latin typeface="+mn-ea"/>
                <a:ea typeface="+mn-ea"/>
              </a:rPr>
              <a:t>端到端通信</a:t>
            </a:r>
          </a:p>
          <a:p>
            <a:pPr lvl="1" eaLnBrk="1" hangingPunct="1"/>
            <a:r>
              <a:rPr lang="en-US" altLang="zh-CN" sz="2000" dirty="0">
                <a:latin typeface="+mn-ea"/>
                <a:ea typeface="+mn-ea"/>
              </a:rPr>
              <a:t>6.1.2 </a:t>
            </a:r>
            <a:r>
              <a:rPr lang="zh-CN" altLang="en-US" sz="2000" dirty="0">
                <a:latin typeface="+mn-ea"/>
                <a:ea typeface="+mn-ea"/>
              </a:rPr>
              <a:t>传输层的服务</a:t>
            </a:r>
            <a:endParaRPr lang="en-US" altLang="zh-CN" sz="2000" dirty="0">
              <a:latin typeface="+mn-ea"/>
              <a:ea typeface="+mn-ea"/>
            </a:endParaRPr>
          </a:p>
          <a:p>
            <a:pPr lvl="1" eaLnBrk="1" hangingPunct="1"/>
            <a:r>
              <a:rPr lang="en-US" altLang="zh-CN" sz="2000" dirty="0">
                <a:latin typeface="+mn-ea"/>
                <a:ea typeface="+mn-ea"/>
              </a:rPr>
              <a:t>6.1.3 </a:t>
            </a:r>
            <a:r>
              <a:rPr lang="zh-CN" altLang="en-US" sz="2000" dirty="0">
                <a:latin typeface="+mn-ea"/>
                <a:ea typeface="+mn-ea"/>
              </a:rPr>
              <a:t>传输层要素</a:t>
            </a:r>
            <a:endParaRPr lang="en-US" altLang="zh-CN" sz="2000" dirty="0">
              <a:latin typeface="+mn-ea"/>
              <a:ea typeface="+mn-ea"/>
            </a:endParaRPr>
          </a:p>
          <a:p>
            <a:pPr lvl="1" eaLnBrk="1" hangingPunct="1"/>
            <a:r>
              <a:rPr lang="en-US" altLang="zh-CN" sz="2000" dirty="0">
                <a:latin typeface="+mn-ea"/>
                <a:ea typeface="+mn-ea"/>
              </a:rPr>
              <a:t>6.1.4 </a:t>
            </a:r>
            <a:r>
              <a:rPr lang="zh-CN" altLang="en-US" sz="2000" dirty="0">
                <a:latin typeface="+mn-ea"/>
                <a:ea typeface="+mn-ea"/>
              </a:rPr>
              <a:t>传输层寻址和</a:t>
            </a:r>
            <a:r>
              <a:rPr lang="en-US" altLang="zh-CN" sz="2000" dirty="0">
                <a:latin typeface="+mn-ea"/>
                <a:ea typeface="+mn-ea"/>
              </a:rPr>
              <a:t>Socket</a:t>
            </a:r>
            <a:r>
              <a:rPr lang="zh-CN" altLang="en-US" sz="2000" dirty="0">
                <a:latin typeface="+mn-ea"/>
                <a:ea typeface="+mn-ea"/>
              </a:rPr>
              <a:t>  </a:t>
            </a:r>
          </a:p>
          <a:p>
            <a:pPr eaLnBrk="1" hangingPunct="1"/>
            <a:r>
              <a:rPr lang="en-US" altLang="zh-CN" sz="2400" dirty="0">
                <a:latin typeface="+mn-ea"/>
                <a:ea typeface="+mn-ea"/>
              </a:rPr>
              <a:t>6.2 </a:t>
            </a:r>
            <a:r>
              <a:rPr lang="zh-CN" altLang="en-US" sz="2400" dirty="0">
                <a:latin typeface="+mn-ea"/>
                <a:ea typeface="+mn-ea"/>
              </a:rPr>
              <a:t>用户数据报协议</a:t>
            </a:r>
          </a:p>
          <a:p>
            <a:pPr lvl="1" eaLnBrk="1" hangingPunct="1"/>
            <a:r>
              <a:rPr lang="en-US" altLang="zh-CN" sz="2000" dirty="0">
                <a:latin typeface="+mn-ea"/>
                <a:ea typeface="+mn-ea"/>
              </a:rPr>
              <a:t>6.2.1 UDP</a:t>
            </a:r>
            <a:r>
              <a:rPr lang="zh-CN" altLang="en-US" sz="2000" dirty="0">
                <a:latin typeface="+mn-ea"/>
                <a:ea typeface="+mn-ea"/>
              </a:rPr>
              <a:t>概述</a:t>
            </a:r>
          </a:p>
          <a:p>
            <a:pPr lvl="1" eaLnBrk="1" hangingPunct="1"/>
            <a:r>
              <a:rPr lang="en-US" altLang="zh-CN" sz="2000" dirty="0">
                <a:latin typeface="+mn-ea"/>
                <a:ea typeface="+mn-ea"/>
              </a:rPr>
              <a:t>6.2.2 UDP</a:t>
            </a:r>
            <a:r>
              <a:rPr lang="zh-CN" altLang="en-US" sz="2000" dirty="0">
                <a:latin typeface="+mn-ea"/>
                <a:ea typeface="+mn-ea"/>
              </a:rPr>
              <a:t>首部格式 </a:t>
            </a:r>
          </a:p>
          <a:p>
            <a:pPr lvl="1" eaLnBrk="1" hangingPunct="1"/>
            <a:r>
              <a:rPr lang="en-US" altLang="zh-CN" sz="2000" dirty="0">
                <a:latin typeface="+mn-ea"/>
                <a:ea typeface="+mn-ea"/>
              </a:rPr>
              <a:t>6.2.3 UDP</a:t>
            </a:r>
            <a:r>
              <a:rPr lang="zh-CN" altLang="en-US" sz="2000" dirty="0">
                <a:latin typeface="+mn-ea"/>
                <a:ea typeface="+mn-ea"/>
              </a:rPr>
              <a:t>协议的典型应用</a:t>
            </a:r>
          </a:p>
          <a:p>
            <a:pPr eaLnBrk="1" hangingPunct="1"/>
            <a:r>
              <a:rPr lang="en-US" altLang="zh-CN" sz="2400" dirty="0">
                <a:latin typeface="+mn-ea"/>
                <a:ea typeface="+mn-ea"/>
              </a:rPr>
              <a:t>6.3 </a:t>
            </a:r>
            <a:r>
              <a:rPr lang="zh-CN" altLang="en-US" sz="2400" dirty="0">
                <a:latin typeface="+mn-ea"/>
                <a:ea typeface="+mn-ea"/>
              </a:rPr>
              <a:t>传输控制协议初步</a:t>
            </a:r>
          </a:p>
          <a:p>
            <a:pPr lvl="1" eaLnBrk="1" hangingPunct="1"/>
            <a:r>
              <a:rPr lang="en-US" altLang="zh-CN" sz="2000" dirty="0">
                <a:latin typeface="+mn-ea"/>
                <a:ea typeface="+mn-ea"/>
              </a:rPr>
              <a:t>6.3.1 TCP</a:t>
            </a:r>
            <a:r>
              <a:rPr lang="zh-CN" altLang="en-US" sz="2000" dirty="0">
                <a:latin typeface="+mn-ea"/>
                <a:ea typeface="+mn-ea"/>
              </a:rPr>
              <a:t>概述 </a:t>
            </a:r>
          </a:p>
          <a:p>
            <a:pPr lvl="1" eaLnBrk="1" hangingPunct="1"/>
            <a:r>
              <a:rPr lang="en-US" altLang="zh-CN" sz="2000" dirty="0">
                <a:latin typeface="+mn-ea"/>
                <a:ea typeface="+mn-ea"/>
              </a:rPr>
              <a:t>6.3.2 TCP</a:t>
            </a:r>
            <a:r>
              <a:rPr lang="zh-CN" altLang="en-US" sz="2000" dirty="0">
                <a:latin typeface="+mn-ea"/>
                <a:ea typeface="+mn-ea"/>
              </a:rPr>
              <a:t>报文结构</a:t>
            </a:r>
            <a:endParaRPr lang="en-US" altLang="zh-CN" sz="2000" dirty="0">
              <a:latin typeface="+mn-ea"/>
              <a:ea typeface="+mn-ea"/>
            </a:endParaRPr>
          </a:p>
          <a:p>
            <a:pPr lvl="1" eaLnBrk="1" hangingPunct="1"/>
            <a:r>
              <a:rPr lang="en-US" altLang="zh-CN" sz="2000" dirty="0">
                <a:latin typeface="+mn-ea"/>
                <a:ea typeface="+mn-ea"/>
              </a:rPr>
              <a:t>6.3.3 TCP</a:t>
            </a:r>
            <a:r>
              <a:rPr lang="zh-CN" altLang="en-US" sz="2000" dirty="0">
                <a:latin typeface="+mn-ea"/>
                <a:ea typeface="+mn-ea"/>
              </a:rPr>
              <a:t>的连接</a:t>
            </a:r>
          </a:p>
          <a:p>
            <a:pPr lvl="1" eaLnBrk="1" hangingPunct="1"/>
            <a:r>
              <a:rPr lang="en-US" altLang="zh-CN" sz="2000" dirty="0">
                <a:latin typeface="+mn-ea"/>
                <a:ea typeface="+mn-ea"/>
              </a:rPr>
              <a:t>6.3.4 TCP</a:t>
            </a:r>
            <a:r>
              <a:rPr lang="zh-CN" altLang="en-US" sz="2000" dirty="0">
                <a:latin typeface="+mn-ea"/>
                <a:ea typeface="+mn-ea"/>
              </a:rPr>
              <a:t>的计时器</a:t>
            </a:r>
            <a:endParaRPr lang="en-US" altLang="zh-CN" sz="2000" dirty="0">
              <a:latin typeface="+mn-ea"/>
              <a:ea typeface="+mn-ea"/>
            </a:endParaRPr>
          </a:p>
          <a:p>
            <a:pPr lvl="1" eaLnBrk="1" hangingPunct="1"/>
            <a:r>
              <a:rPr lang="en-US" altLang="zh-CN" sz="2000" dirty="0">
                <a:latin typeface="+mn-ea"/>
                <a:ea typeface="+mn-ea"/>
              </a:rPr>
              <a:t>6.3.5 TCP</a:t>
            </a:r>
            <a:r>
              <a:rPr lang="zh-CN" altLang="en-US" sz="2000" dirty="0">
                <a:latin typeface="+mn-ea"/>
                <a:ea typeface="+mn-ea"/>
              </a:rPr>
              <a:t>有限状态机</a:t>
            </a:r>
          </a:p>
        </p:txBody>
      </p:sp>
      <p:sp>
        <p:nvSpPr>
          <p:cNvPr id="21508" name="Rectangle 4">
            <a:extLst>
              <a:ext uri="{FF2B5EF4-FFF2-40B4-BE49-F238E27FC236}">
                <a16:creationId xmlns:a16="http://schemas.microsoft.com/office/drawing/2014/main" id="{E174C11C-BD94-4116-A62D-63356B0FD6E0}"/>
              </a:ext>
            </a:extLst>
          </p:cNvPr>
          <p:cNvSpPr>
            <a:spLocks noChangeArrowheads="1"/>
          </p:cNvSpPr>
          <p:nvPr/>
        </p:nvSpPr>
        <p:spPr bwMode="auto">
          <a:xfrm>
            <a:off x="4860032" y="918632"/>
            <a:ext cx="4104456" cy="5484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28663" indent="-34290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marL="195263" lvl="1" indent="-195263" eaLnBrk="1" hangingPunct="1">
              <a:buBlip>
                <a:blip r:embed="rId2"/>
              </a:buBlip>
            </a:pPr>
            <a:r>
              <a:rPr lang="en-US" altLang="zh-CN" dirty="0">
                <a:latin typeface="+mn-ea"/>
                <a:ea typeface="+mn-ea"/>
              </a:rPr>
              <a:t>6.4 TCP</a:t>
            </a:r>
            <a:r>
              <a:rPr lang="zh-CN" altLang="en-US" dirty="0">
                <a:latin typeface="+mn-ea"/>
                <a:ea typeface="+mn-ea"/>
              </a:rPr>
              <a:t>可靠传输原理</a:t>
            </a:r>
          </a:p>
          <a:p>
            <a:pPr lvl="1" eaLnBrk="1" hangingPunct="1"/>
            <a:r>
              <a:rPr lang="en-US" altLang="zh-CN" sz="2000" dirty="0">
                <a:latin typeface="+mn-ea"/>
                <a:ea typeface="+mn-ea"/>
              </a:rPr>
              <a:t>6.4.1 </a:t>
            </a:r>
            <a:r>
              <a:rPr lang="zh-CN" altLang="en-US" sz="2000" dirty="0">
                <a:latin typeface="+mn-ea"/>
                <a:ea typeface="+mn-ea"/>
              </a:rPr>
              <a:t>可靠传输概念</a:t>
            </a:r>
          </a:p>
          <a:p>
            <a:pPr lvl="1" eaLnBrk="1" hangingPunct="1"/>
            <a:r>
              <a:rPr lang="en-US" altLang="zh-CN" sz="2000" dirty="0">
                <a:latin typeface="+mn-ea"/>
                <a:ea typeface="+mn-ea"/>
              </a:rPr>
              <a:t>6.4.2 </a:t>
            </a:r>
            <a:r>
              <a:rPr lang="zh-CN" altLang="en-US" sz="2000" dirty="0">
                <a:latin typeface="+mn-ea"/>
                <a:ea typeface="+mn-ea"/>
              </a:rPr>
              <a:t>停止等待协议 </a:t>
            </a:r>
          </a:p>
          <a:p>
            <a:pPr lvl="1" eaLnBrk="1" hangingPunct="1"/>
            <a:r>
              <a:rPr lang="en-US" altLang="zh-CN" sz="2000" dirty="0">
                <a:latin typeface="+mn-ea"/>
                <a:ea typeface="+mn-ea"/>
              </a:rPr>
              <a:t>6.4.3 </a:t>
            </a:r>
            <a:r>
              <a:rPr lang="zh-CN" altLang="en-US" sz="2000" dirty="0">
                <a:latin typeface="+mn-ea"/>
                <a:ea typeface="+mn-ea"/>
              </a:rPr>
              <a:t>连续</a:t>
            </a:r>
            <a:r>
              <a:rPr lang="en-US" altLang="zh-CN" sz="2000" dirty="0">
                <a:latin typeface="+mn-ea"/>
                <a:ea typeface="+mn-ea"/>
              </a:rPr>
              <a:t>ARQ</a:t>
            </a:r>
            <a:r>
              <a:rPr lang="zh-CN" altLang="en-US" sz="2000" dirty="0">
                <a:latin typeface="+mn-ea"/>
                <a:ea typeface="+mn-ea"/>
              </a:rPr>
              <a:t>协议</a:t>
            </a:r>
          </a:p>
          <a:p>
            <a:pPr marL="195263" lvl="1" indent="-195263" eaLnBrk="1" hangingPunct="1">
              <a:buBlip>
                <a:blip r:embed="rId2"/>
              </a:buBlip>
            </a:pPr>
            <a:r>
              <a:rPr lang="en-US" altLang="zh-CN" dirty="0">
                <a:latin typeface="+mn-ea"/>
                <a:ea typeface="+mn-ea"/>
              </a:rPr>
              <a:t>6.5 TCP</a:t>
            </a:r>
            <a:r>
              <a:rPr lang="zh-CN" altLang="en-US" dirty="0">
                <a:latin typeface="+mn-ea"/>
                <a:ea typeface="+mn-ea"/>
              </a:rPr>
              <a:t>可靠传输的实现</a:t>
            </a:r>
            <a:endParaRPr lang="en-US" altLang="zh-CN" dirty="0">
              <a:latin typeface="+mn-ea"/>
              <a:ea typeface="+mn-ea"/>
            </a:endParaRPr>
          </a:p>
          <a:p>
            <a:pPr lvl="1" eaLnBrk="1" hangingPunct="1"/>
            <a:r>
              <a:rPr lang="en-US" altLang="zh-CN" sz="2000" dirty="0">
                <a:latin typeface="+mn-ea"/>
                <a:ea typeface="+mn-ea"/>
              </a:rPr>
              <a:t>6.5.1 </a:t>
            </a:r>
            <a:r>
              <a:rPr lang="zh-CN" altLang="en-US" sz="2000" dirty="0">
                <a:latin typeface="+mn-ea"/>
                <a:ea typeface="+mn-ea"/>
              </a:rPr>
              <a:t>基于字节的滑动窗口</a:t>
            </a:r>
          </a:p>
          <a:p>
            <a:pPr lvl="1" eaLnBrk="1" hangingPunct="1"/>
            <a:r>
              <a:rPr lang="en-US" altLang="zh-CN" sz="2000" dirty="0">
                <a:latin typeface="+mn-ea"/>
                <a:ea typeface="+mn-ea"/>
              </a:rPr>
              <a:t>6.5.2 </a:t>
            </a:r>
            <a:r>
              <a:rPr lang="zh-CN" altLang="en-US" sz="2000" dirty="0">
                <a:latin typeface="+mn-ea"/>
                <a:ea typeface="+mn-ea"/>
              </a:rPr>
              <a:t>超时重传时间</a:t>
            </a:r>
          </a:p>
          <a:p>
            <a:pPr lvl="1" eaLnBrk="1" hangingPunct="1"/>
            <a:r>
              <a:rPr lang="en-US" altLang="zh-CN" sz="2000" dirty="0">
                <a:latin typeface="+mn-ea"/>
                <a:ea typeface="+mn-ea"/>
              </a:rPr>
              <a:t>6.5.3 </a:t>
            </a:r>
            <a:r>
              <a:rPr lang="zh-CN" altLang="en-US" sz="2000" dirty="0">
                <a:latin typeface="+mn-ea"/>
                <a:ea typeface="+mn-ea"/>
              </a:rPr>
              <a:t>选择确认</a:t>
            </a:r>
          </a:p>
          <a:p>
            <a:pPr marL="195263" lvl="1" indent="-195263" eaLnBrk="1" hangingPunct="1">
              <a:buBlip>
                <a:blip r:embed="rId2"/>
              </a:buBlip>
            </a:pPr>
            <a:r>
              <a:rPr lang="en-US" altLang="zh-CN" dirty="0">
                <a:latin typeface="+mn-ea"/>
                <a:ea typeface="+mn-ea"/>
              </a:rPr>
              <a:t>6.6 </a:t>
            </a:r>
            <a:r>
              <a:rPr lang="zh-CN" altLang="en-US" dirty="0">
                <a:latin typeface="+mn-ea"/>
                <a:ea typeface="+mn-ea"/>
              </a:rPr>
              <a:t>流量控制</a:t>
            </a:r>
            <a:endParaRPr lang="en-US" altLang="zh-CN" dirty="0">
              <a:latin typeface="+mn-ea"/>
              <a:ea typeface="+mn-ea"/>
            </a:endParaRPr>
          </a:p>
          <a:p>
            <a:pPr lvl="1" eaLnBrk="1" hangingPunct="1"/>
            <a:r>
              <a:rPr lang="en-US" altLang="zh-CN" sz="2000" dirty="0">
                <a:latin typeface="+mn-ea"/>
                <a:ea typeface="+mn-ea"/>
              </a:rPr>
              <a:t>6.6.1 </a:t>
            </a:r>
            <a:r>
              <a:rPr lang="zh-CN" altLang="en-US" sz="2000" dirty="0">
                <a:latin typeface="+mn-ea"/>
                <a:ea typeface="+mn-ea"/>
              </a:rPr>
              <a:t>流量控制一般方法</a:t>
            </a:r>
            <a:endParaRPr lang="en-US" altLang="zh-CN" sz="2000" dirty="0">
              <a:latin typeface="+mn-ea"/>
              <a:ea typeface="+mn-ea"/>
            </a:endParaRPr>
          </a:p>
          <a:p>
            <a:pPr lvl="1" eaLnBrk="1" hangingPunct="1"/>
            <a:r>
              <a:rPr lang="en-US" altLang="zh-CN" sz="2000" dirty="0">
                <a:latin typeface="+mn-ea"/>
                <a:ea typeface="+mn-ea"/>
              </a:rPr>
              <a:t>6.6.2 </a:t>
            </a:r>
            <a:r>
              <a:rPr lang="zh-CN" altLang="en-US" sz="2000" dirty="0">
                <a:latin typeface="+mn-ea"/>
                <a:ea typeface="+mn-ea"/>
              </a:rPr>
              <a:t>糊涂窗口综合症</a:t>
            </a:r>
            <a:endParaRPr lang="en-US" altLang="zh-CN" sz="2000" dirty="0">
              <a:latin typeface="+mn-ea"/>
              <a:ea typeface="+mn-ea"/>
            </a:endParaRPr>
          </a:p>
          <a:p>
            <a:pPr marL="195263" lvl="1" indent="-195263" eaLnBrk="1" hangingPunct="1">
              <a:buBlip>
                <a:blip r:embed="rId2"/>
              </a:buBlip>
            </a:pPr>
            <a:r>
              <a:rPr lang="en-US" altLang="zh-CN" dirty="0">
                <a:latin typeface="+mn-ea"/>
                <a:ea typeface="+mn-ea"/>
              </a:rPr>
              <a:t>6.7 </a:t>
            </a:r>
            <a:r>
              <a:rPr lang="zh-CN" altLang="en-US" dirty="0">
                <a:latin typeface="+mn-ea"/>
                <a:ea typeface="+mn-ea"/>
              </a:rPr>
              <a:t>拥塞控制</a:t>
            </a:r>
            <a:endParaRPr lang="en-US" altLang="zh-CN" dirty="0">
              <a:latin typeface="+mn-ea"/>
              <a:ea typeface="+mn-ea"/>
            </a:endParaRPr>
          </a:p>
          <a:p>
            <a:pPr lvl="1" eaLnBrk="1" hangingPunct="1"/>
            <a:r>
              <a:rPr lang="en-US" altLang="zh-CN" sz="2000" dirty="0">
                <a:latin typeface="+mn-ea"/>
                <a:ea typeface="+mn-ea"/>
              </a:rPr>
              <a:t>6.7.1 </a:t>
            </a:r>
            <a:r>
              <a:rPr lang="zh-CN" altLang="en-US" sz="2000" dirty="0">
                <a:latin typeface="+mn-ea"/>
                <a:ea typeface="+mn-ea"/>
              </a:rPr>
              <a:t>拥塞控制基本原理</a:t>
            </a:r>
            <a:endParaRPr lang="en-US" altLang="zh-CN" sz="2000" dirty="0">
              <a:latin typeface="+mn-ea"/>
              <a:ea typeface="+mn-ea"/>
            </a:endParaRPr>
          </a:p>
          <a:p>
            <a:pPr lvl="1" eaLnBrk="1" hangingPunct="1"/>
            <a:r>
              <a:rPr lang="en-US" altLang="zh-CN" sz="2000" dirty="0">
                <a:latin typeface="+mn-ea"/>
                <a:ea typeface="+mn-ea"/>
              </a:rPr>
              <a:t>6.7.2 </a:t>
            </a:r>
            <a:r>
              <a:rPr lang="zh-CN" altLang="en-US" sz="2000" dirty="0">
                <a:latin typeface="+mn-ea"/>
                <a:ea typeface="+mn-ea"/>
              </a:rPr>
              <a:t>拥塞控制基本方法</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3">
            <a:extLst>
              <a:ext uri="{FF2B5EF4-FFF2-40B4-BE49-F238E27FC236}">
                <a16:creationId xmlns:a16="http://schemas.microsoft.com/office/drawing/2014/main" id="{B3583B28-6214-456E-8EBA-6CB93C0EF274}"/>
              </a:ext>
            </a:extLst>
          </p:cNvPr>
          <p:cNvSpPr>
            <a:spLocks noChangeArrowheads="1"/>
          </p:cNvSpPr>
          <p:nvPr/>
        </p:nvSpPr>
        <p:spPr bwMode="auto">
          <a:xfrm>
            <a:off x="1042988" y="1341438"/>
            <a:ext cx="29514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dirty="0"/>
              <a:t>二、传输服务访问点</a:t>
            </a:r>
          </a:p>
        </p:txBody>
      </p:sp>
      <p:sp>
        <p:nvSpPr>
          <p:cNvPr id="31747" name="矩形 4">
            <a:extLst>
              <a:ext uri="{FF2B5EF4-FFF2-40B4-BE49-F238E27FC236}">
                <a16:creationId xmlns:a16="http://schemas.microsoft.com/office/drawing/2014/main" id="{FD98D4F7-0360-4C62-A10E-DAA2BF901999}"/>
              </a:ext>
            </a:extLst>
          </p:cNvPr>
          <p:cNvSpPr>
            <a:spLocks noChangeArrowheads="1"/>
          </p:cNvSpPr>
          <p:nvPr/>
        </p:nvSpPr>
        <p:spPr bwMode="auto">
          <a:xfrm>
            <a:off x="1042988" y="1916113"/>
            <a:ext cx="756126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在</a:t>
            </a:r>
            <a:r>
              <a:rPr lang="en-US" altLang="zh-CN" sz="2400"/>
              <a:t>OSI/RM</a:t>
            </a:r>
            <a:r>
              <a:rPr lang="zh-CN" altLang="en-US" sz="2400"/>
              <a:t>中，当两个不同主机的两个进程需要通信时，必须指明对方是哪一个进程，这个标记称为传输层地址，也称为传输服务访问点（</a:t>
            </a:r>
            <a:r>
              <a:rPr lang="en-US" altLang="zh-CN" sz="2400"/>
              <a:t>Transport Service Access Point</a:t>
            </a:r>
            <a:r>
              <a:rPr lang="zh-CN" altLang="en-US" sz="2400"/>
              <a:t>，</a:t>
            </a:r>
            <a:r>
              <a:rPr lang="en-US" altLang="zh-CN" sz="2400"/>
              <a:t>TSAP</a:t>
            </a:r>
            <a:r>
              <a:rPr lang="zh-CN" altLang="en-US" sz="2400"/>
              <a:t>）</a:t>
            </a:r>
          </a:p>
        </p:txBody>
      </p:sp>
      <p:sp>
        <p:nvSpPr>
          <p:cNvPr id="31748" name="矩形 5">
            <a:extLst>
              <a:ext uri="{FF2B5EF4-FFF2-40B4-BE49-F238E27FC236}">
                <a16:creationId xmlns:a16="http://schemas.microsoft.com/office/drawing/2014/main" id="{438EDAC4-73A1-417A-AA91-27B3EA5A9EC6}"/>
              </a:ext>
            </a:extLst>
          </p:cNvPr>
          <p:cNvSpPr>
            <a:spLocks noChangeArrowheads="1"/>
          </p:cNvSpPr>
          <p:nvPr/>
        </p:nvSpPr>
        <p:spPr bwMode="auto">
          <a:xfrm>
            <a:off x="1042988" y="3600450"/>
            <a:ext cx="75612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即，传输层地址（</a:t>
            </a:r>
            <a:r>
              <a:rPr lang="en-US" altLang="zh-CN" sz="2400"/>
              <a:t>TSAP</a:t>
            </a:r>
            <a:r>
              <a:rPr lang="zh-CN" altLang="en-US" sz="2400"/>
              <a:t>）</a:t>
            </a:r>
            <a:r>
              <a:rPr lang="en-US" altLang="zh-CN" sz="2400"/>
              <a:t>=</a:t>
            </a:r>
            <a:r>
              <a:rPr lang="zh-CN" altLang="en-US" sz="2400"/>
              <a:t>主机</a:t>
            </a:r>
            <a:r>
              <a:rPr lang="en-US" altLang="zh-CN" sz="2400"/>
              <a:t>IP</a:t>
            </a:r>
            <a:r>
              <a:rPr lang="zh-CN" altLang="en-US" sz="2400"/>
              <a:t>地址</a:t>
            </a:r>
            <a:r>
              <a:rPr lang="en-US" altLang="zh-CN" sz="2400"/>
              <a:t>+</a:t>
            </a:r>
            <a:r>
              <a:rPr lang="zh-CN" altLang="en-US" sz="2400"/>
              <a:t>端口号</a:t>
            </a:r>
          </a:p>
        </p:txBody>
      </p:sp>
      <p:grpSp>
        <p:nvGrpSpPr>
          <p:cNvPr id="8" name="Group 4">
            <a:extLst>
              <a:ext uri="{FF2B5EF4-FFF2-40B4-BE49-F238E27FC236}">
                <a16:creationId xmlns:a16="http://schemas.microsoft.com/office/drawing/2014/main" id="{0040BBC4-C217-444C-98CF-3E866B4ADA88}"/>
              </a:ext>
            </a:extLst>
          </p:cNvPr>
          <p:cNvGrpSpPr>
            <a:grpSpLocks/>
          </p:cNvGrpSpPr>
          <p:nvPr/>
        </p:nvGrpSpPr>
        <p:grpSpPr bwMode="auto">
          <a:xfrm>
            <a:off x="3648075" y="4292600"/>
            <a:ext cx="2352675" cy="887413"/>
            <a:chOff x="2098" y="2513"/>
            <a:chExt cx="1482" cy="559"/>
          </a:xfrm>
        </p:grpSpPr>
        <p:sp>
          <p:nvSpPr>
            <p:cNvPr id="31759" name="Text Box 5">
              <a:extLst>
                <a:ext uri="{FF2B5EF4-FFF2-40B4-BE49-F238E27FC236}">
                  <a16:creationId xmlns:a16="http://schemas.microsoft.com/office/drawing/2014/main" id="{CCF15CBB-07D1-43D2-B2B4-473EA7C10D21}"/>
                </a:ext>
              </a:extLst>
            </p:cNvPr>
            <p:cNvSpPr txBox="1">
              <a:spLocks noChangeArrowheads="1"/>
            </p:cNvSpPr>
            <p:nvPr/>
          </p:nvSpPr>
          <p:spPr bwMode="auto">
            <a:xfrm>
              <a:off x="2472" y="2513"/>
              <a:ext cx="7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b="0">
                  <a:solidFill>
                    <a:srgbClr val="333399"/>
                  </a:solidFill>
                  <a:ea typeface="黑体" panose="02010609060101010101" pitchFamily="49" charset="-122"/>
                </a:rPr>
                <a:t>IP </a:t>
              </a:r>
              <a:r>
                <a:rPr lang="zh-CN" altLang="en-US" sz="2400" b="0">
                  <a:solidFill>
                    <a:srgbClr val="333399"/>
                  </a:solidFill>
                  <a:ea typeface="黑体" panose="02010609060101010101" pitchFamily="49" charset="-122"/>
                </a:rPr>
                <a:t>地址</a:t>
              </a:r>
            </a:p>
          </p:txBody>
        </p:sp>
        <p:sp>
          <p:nvSpPr>
            <p:cNvPr id="31760" name="Rectangle 6">
              <a:extLst>
                <a:ext uri="{FF2B5EF4-FFF2-40B4-BE49-F238E27FC236}">
                  <a16:creationId xmlns:a16="http://schemas.microsoft.com/office/drawing/2014/main" id="{5BFDF111-E0C8-4913-9A12-F7ACFD92402A}"/>
                </a:ext>
              </a:extLst>
            </p:cNvPr>
            <p:cNvSpPr>
              <a:spLocks noChangeArrowheads="1"/>
            </p:cNvSpPr>
            <p:nvPr/>
          </p:nvSpPr>
          <p:spPr bwMode="auto">
            <a:xfrm>
              <a:off x="2098" y="2797"/>
              <a:ext cx="1482" cy="275"/>
            </a:xfrm>
            <a:prstGeom prst="rect">
              <a:avLst/>
            </a:prstGeom>
            <a:solidFill>
              <a:srgbClr val="FFFF99"/>
            </a:solidFill>
            <a:ln w="9525">
              <a:solidFill>
                <a:schemeClr val="tx1"/>
              </a:solidFill>
              <a:miter lim="800000"/>
              <a:headEnd/>
              <a:tailEnd/>
            </a:ln>
            <a:effectLst>
              <a:outerShdw dist="35921" dir="2700000" algn="ctr" rotWithShape="0">
                <a:schemeClr val="tx1"/>
              </a:outerShdw>
            </a:effec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333399"/>
                  </a:solidFill>
                  <a:ea typeface="黑体" panose="02010609060101010101" pitchFamily="49" charset="-122"/>
                </a:rPr>
                <a:t>192.168.10.1 </a:t>
              </a:r>
            </a:p>
          </p:txBody>
        </p:sp>
      </p:grpSp>
      <p:grpSp>
        <p:nvGrpSpPr>
          <p:cNvPr id="11" name="Group 7">
            <a:extLst>
              <a:ext uri="{FF2B5EF4-FFF2-40B4-BE49-F238E27FC236}">
                <a16:creationId xmlns:a16="http://schemas.microsoft.com/office/drawing/2014/main" id="{A7212284-4557-4B00-9D8A-581754DE7984}"/>
              </a:ext>
            </a:extLst>
          </p:cNvPr>
          <p:cNvGrpSpPr>
            <a:grpSpLocks/>
          </p:cNvGrpSpPr>
          <p:nvPr/>
        </p:nvGrpSpPr>
        <p:grpSpPr bwMode="auto">
          <a:xfrm>
            <a:off x="6529388" y="4292600"/>
            <a:ext cx="1312862" cy="868363"/>
            <a:chOff x="3913" y="2513"/>
            <a:chExt cx="827" cy="547"/>
          </a:xfrm>
        </p:grpSpPr>
        <p:sp>
          <p:nvSpPr>
            <p:cNvPr id="31757" name="Text Box 8">
              <a:extLst>
                <a:ext uri="{FF2B5EF4-FFF2-40B4-BE49-F238E27FC236}">
                  <a16:creationId xmlns:a16="http://schemas.microsoft.com/office/drawing/2014/main" id="{207B73B4-1E88-413D-B368-C51A31AEAC21}"/>
                </a:ext>
              </a:extLst>
            </p:cNvPr>
            <p:cNvSpPr txBox="1">
              <a:spLocks noChangeArrowheads="1"/>
            </p:cNvSpPr>
            <p:nvPr/>
          </p:nvSpPr>
          <p:spPr bwMode="auto">
            <a:xfrm>
              <a:off x="3958" y="2513"/>
              <a:ext cx="7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b="0" dirty="0">
                  <a:solidFill>
                    <a:srgbClr val="333399"/>
                  </a:solidFill>
                  <a:ea typeface="黑体" panose="02010609060101010101" pitchFamily="49" charset="-122"/>
                </a:rPr>
                <a:t>端口号</a:t>
              </a:r>
            </a:p>
          </p:txBody>
        </p:sp>
        <p:sp>
          <p:nvSpPr>
            <p:cNvPr id="31758" name="Rectangle 9">
              <a:extLst>
                <a:ext uri="{FF2B5EF4-FFF2-40B4-BE49-F238E27FC236}">
                  <a16:creationId xmlns:a16="http://schemas.microsoft.com/office/drawing/2014/main" id="{CCEE31B0-1FCC-4192-A23E-1C9CBD00ABBD}"/>
                </a:ext>
              </a:extLst>
            </p:cNvPr>
            <p:cNvSpPr>
              <a:spLocks noChangeArrowheads="1"/>
            </p:cNvSpPr>
            <p:nvPr/>
          </p:nvSpPr>
          <p:spPr bwMode="auto">
            <a:xfrm>
              <a:off x="3913" y="2785"/>
              <a:ext cx="706" cy="275"/>
            </a:xfrm>
            <a:prstGeom prst="rect">
              <a:avLst/>
            </a:prstGeom>
            <a:solidFill>
              <a:srgbClr val="CCECFF"/>
            </a:solidFill>
            <a:ln w="9525">
              <a:solidFill>
                <a:schemeClr val="tx1"/>
              </a:solidFill>
              <a:miter lim="800000"/>
              <a:headEnd/>
              <a:tailEnd/>
            </a:ln>
            <a:effectLst>
              <a:outerShdw dist="35921" dir="2700000" algn="ctr" rotWithShape="0">
                <a:schemeClr val="tx1"/>
              </a:outerShdw>
            </a:effec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333399"/>
                  </a:solidFill>
                  <a:ea typeface="黑体" panose="02010609060101010101" pitchFamily="49" charset="-122"/>
                </a:rPr>
                <a:t>80</a:t>
              </a:r>
            </a:p>
          </p:txBody>
        </p:sp>
      </p:grpSp>
      <p:grpSp>
        <p:nvGrpSpPr>
          <p:cNvPr id="14" name="Group 10">
            <a:extLst>
              <a:ext uri="{FF2B5EF4-FFF2-40B4-BE49-F238E27FC236}">
                <a16:creationId xmlns:a16="http://schemas.microsoft.com/office/drawing/2014/main" id="{774BD94D-C776-4A84-A75E-C8E015F48D0B}"/>
              </a:ext>
            </a:extLst>
          </p:cNvPr>
          <p:cNvGrpSpPr>
            <a:grpSpLocks/>
          </p:cNvGrpSpPr>
          <p:nvPr/>
        </p:nvGrpSpPr>
        <p:grpSpPr bwMode="auto">
          <a:xfrm>
            <a:off x="1489075" y="5614988"/>
            <a:ext cx="6191250" cy="468312"/>
            <a:chOff x="738" y="3346"/>
            <a:chExt cx="3900" cy="295"/>
          </a:xfrm>
        </p:grpSpPr>
        <p:sp>
          <p:nvSpPr>
            <p:cNvPr id="31755" name="Rectangle 11">
              <a:extLst>
                <a:ext uri="{FF2B5EF4-FFF2-40B4-BE49-F238E27FC236}">
                  <a16:creationId xmlns:a16="http://schemas.microsoft.com/office/drawing/2014/main" id="{E60E2B6D-6227-4487-855B-9931D1E0175C}"/>
                </a:ext>
              </a:extLst>
            </p:cNvPr>
            <p:cNvSpPr>
              <a:spLocks noChangeArrowheads="1"/>
            </p:cNvSpPr>
            <p:nvPr/>
          </p:nvSpPr>
          <p:spPr bwMode="auto">
            <a:xfrm>
              <a:off x="2098" y="3346"/>
              <a:ext cx="2540" cy="275"/>
            </a:xfrm>
            <a:prstGeom prst="rect">
              <a:avLst/>
            </a:prstGeom>
            <a:solidFill>
              <a:srgbClr val="FFCCFF"/>
            </a:solidFill>
            <a:ln w="9525">
              <a:solidFill>
                <a:schemeClr val="tx1"/>
              </a:solidFill>
              <a:miter lim="800000"/>
              <a:headEnd/>
              <a:tailEnd/>
            </a:ln>
            <a:effectLst>
              <a:outerShdw dist="35921" dir="2700000" algn="ctr" rotWithShape="0">
                <a:schemeClr val="tx1"/>
              </a:outerShdw>
            </a:effec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 </a:t>
              </a:r>
              <a:r>
                <a:rPr lang="en-US" altLang="zh-CN" sz="2400" b="0">
                  <a:solidFill>
                    <a:srgbClr val="333399"/>
                  </a:solidFill>
                </a:rPr>
                <a:t>192.168.10.1</a:t>
              </a:r>
              <a:r>
                <a:rPr lang="en-US" altLang="zh-CN" sz="2000" b="0">
                  <a:solidFill>
                    <a:srgbClr val="333399"/>
                  </a:solidFill>
                  <a:ea typeface="黑体" panose="02010609060101010101" pitchFamily="49" charset="-122"/>
                </a:rPr>
                <a:t>,                  80</a:t>
              </a:r>
            </a:p>
          </p:txBody>
        </p:sp>
        <p:sp>
          <p:nvSpPr>
            <p:cNvPr id="31756" name="Text Box 12">
              <a:extLst>
                <a:ext uri="{FF2B5EF4-FFF2-40B4-BE49-F238E27FC236}">
                  <a16:creationId xmlns:a16="http://schemas.microsoft.com/office/drawing/2014/main" id="{949F21BE-2756-4A64-B380-E0922CF53B37}"/>
                </a:ext>
              </a:extLst>
            </p:cNvPr>
            <p:cNvSpPr txBox="1">
              <a:spLocks noChangeArrowheads="1"/>
            </p:cNvSpPr>
            <p:nvPr/>
          </p:nvSpPr>
          <p:spPr bwMode="auto">
            <a:xfrm>
              <a:off x="738" y="3350"/>
              <a:ext cx="109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t>传输层地址</a:t>
              </a:r>
            </a:p>
          </p:txBody>
        </p:sp>
      </p:grpSp>
      <p:grpSp>
        <p:nvGrpSpPr>
          <p:cNvPr id="17" name="Group 13">
            <a:extLst>
              <a:ext uri="{FF2B5EF4-FFF2-40B4-BE49-F238E27FC236}">
                <a16:creationId xmlns:a16="http://schemas.microsoft.com/office/drawing/2014/main" id="{6C2F0CE1-816E-4E03-8CA2-BCA3C6F8AD80}"/>
              </a:ext>
            </a:extLst>
          </p:cNvPr>
          <p:cNvGrpSpPr>
            <a:grpSpLocks/>
          </p:cNvGrpSpPr>
          <p:nvPr/>
        </p:nvGrpSpPr>
        <p:grpSpPr bwMode="auto">
          <a:xfrm>
            <a:off x="4656138" y="5180013"/>
            <a:ext cx="2651125" cy="522287"/>
            <a:chOff x="2733" y="3072"/>
            <a:chExt cx="1670" cy="329"/>
          </a:xfrm>
        </p:grpSpPr>
        <p:sp>
          <p:nvSpPr>
            <p:cNvPr id="31753" name="AutoShape 14">
              <a:extLst>
                <a:ext uri="{FF2B5EF4-FFF2-40B4-BE49-F238E27FC236}">
                  <a16:creationId xmlns:a16="http://schemas.microsoft.com/office/drawing/2014/main" id="{861359AB-630A-48E1-A366-26B8505796AE}"/>
                </a:ext>
              </a:extLst>
            </p:cNvPr>
            <p:cNvSpPr>
              <a:spLocks noChangeArrowheads="1"/>
            </p:cNvSpPr>
            <p:nvPr/>
          </p:nvSpPr>
          <p:spPr bwMode="auto">
            <a:xfrm>
              <a:off x="2733" y="3072"/>
              <a:ext cx="211" cy="329"/>
            </a:xfrm>
            <a:prstGeom prst="downArrow">
              <a:avLst>
                <a:gd name="adj1" fmla="val 50000"/>
                <a:gd name="adj2" fmla="val 5630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1754" name="AutoShape 15">
              <a:extLst>
                <a:ext uri="{FF2B5EF4-FFF2-40B4-BE49-F238E27FC236}">
                  <a16:creationId xmlns:a16="http://schemas.microsoft.com/office/drawing/2014/main" id="{78C79491-2215-43E9-8570-09579ABE88AC}"/>
                </a:ext>
              </a:extLst>
            </p:cNvPr>
            <p:cNvSpPr>
              <a:spLocks noChangeArrowheads="1"/>
            </p:cNvSpPr>
            <p:nvPr/>
          </p:nvSpPr>
          <p:spPr bwMode="auto">
            <a:xfrm>
              <a:off x="4191" y="3072"/>
              <a:ext cx="212" cy="329"/>
            </a:xfrm>
            <a:prstGeom prst="downArrow">
              <a:avLst>
                <a:gd name="adj1" fmla="val 50000"/>
                <a:gd name="adj2" fmla="val 5604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grpSp>
      <p:sp>
        <p:nvSpPr>
          <p:cNvPr id="18" name="Rectangle 4">
            <a:extLst>
              <a:ext uri="{FF2B5EF4-FFF2-40B4-BE49-F238E27FC236}">
                <a16:creationId xmlns:a16="http://schemas.microsoft.com/office/drawing/2014/main" id="{4C2621C6-2145-4157-9F83-4255AA209DFD}"/>
              </a:ext>
            </a:extLst>
          </p:cNvPr>
          <p:cNvSpPr>
            <a:spLocks noGrp="1" noChangeArrowheads="1"/>
          </p:cNvSpPr>
          <p:nvPr>
            <p:ph type="title"/>
          </p:nvPr>
        </p:nvSpPr>
        <p:spPr>
          <a:xfrm>
            <a:off x="971550" y="222250"/>
            <a:ext cx="7086600" cy="685800"/>
          </a:xfrm>
        </p:spPr>
        <p:txBody>
          <a:bodyPr/>
          <a:lstStyle/>
          <a:p>
            <a:pPr eaLnBrk="1" hangingPunct="1"/>
            <a:r>
              <a:rPr lang="en-US" altLang="zh-CN" dirty="0"/>
              <a:t>6.1.3 </a:t>
            </a:r>
            <a:r>
              <a:rPr lang="zh-CN" altLang="en-US" dirty="0"/>
              <a:t>传输层要素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nodeType="afterGroup">
                            <p:stCondLst>
                              <p:cond delay="0"/>
                            </p:stCondLst>
                            <p:childTnLst>
                              <p:par>
                                <p:cTn id="12" presetID="22" presetClass="entr" presetSubtype="1" fill="hold"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wipe(up)">
                                      <p:cBhvr>
                                        <p:cTn id="14" dur="1000"/>
                                        <p:tgtEl>
                                          <p:spTgt spid="17"/>
                                        </p:tgtEl>
                                      </p:cBhvr>
                                    </p:animEffect>
                                  </p:childTnLst>
                                </p:cTn>
                              </p:par>
                            </p:childTnLst>
                          </p:cTn>
                        </p:par>
                        <p:par>
                          <p:cTn id="15" fill="hold" nodeType="afterGroup">
                            <p:stCondLst>
                              <p:cond delay="1500"/>
                            </p:stCondLst>
                            <p:childTnLst>
                              <p:par>
                                <p:cTn id="16" presetID="22" presetClass="entr" presetSubtype="1" fill="hold" nodeType="afterEffect">
                                  <p:stCondLst>
                                    <p:cond delay="50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CB4759-B2C4-47B0-959E-9892CCB53BF1}"/>
              </a:ext>
            </a:extLst>
          </p:cNvPr>
          <p:cNvSpPr>
            <a:spLocks noGrp="1"/>
          </p:cNvSpPr>
          <p:nvPr>
            <p:ph type="title"/>
          </p:nvPr>
        </p:nvSpPr>
        <p:spPr/>
        <p:txBody>
          <a:bodyPr/>
          <a:lstStyle/>
          <a:p>
            <a:r>
              <a:rPr lang="zh-CN" altLang="en-US" dirty="0"/>
              <a:t>本章作业</a:t>
            </a:r>
          </a:p>
        </p:txBody>
      </p:sp>
      <p:sp>
        <p:nvSpPr>
          <p:cNvPr id="4" name="文本框 3">
            <a:extLst>
              <a:ext uri="{FF2B5EF4-FFF2-40B4-BE49-F238E27FC236}">
                <a16:creationId xmlns:a16="http://schemas.microsoft.com/office/drawing/2014/main" id="{B1563C3A-88D6-478F-B09D-227C9A93CD22}"/>
              </a:ext>
            </a:extLst>
          </p:cNvPr>
          <p:cNvSpPr txBox="1"/>
          <p:nvPr/>
        </p:nvSpPr>
        <p:spPr>
          <a:xfrm>
            <a:off x="935571" y="1182008"/>
            <a:ext cx="7086600" cy="830997"/>
          </a:xfrm>
          <a:prstGeom prst="rect">
            <a:avLst/>
          </a:prstGeom>
          <a:noFill/>
        </p:spPr>
        <p:txBody>
          <a:bodyPr wrap="square" rtlCol="0">
            <a:spAutoFit/>
          </a:bodyPr>
          <a:lstStyle/>
          <a:p>
            <a:r>
              <a:rPr lang="en-US" altLang="zh-CN" dirty="0"/>
              <a:t>1. </a:t>
            </a:r>
            <a:r>
              <a:rPr lang="zh-CN" altLang="en-US" dirty="0"/>
              <a:t>用自己的语言，总结传输层的作用、位置、主要功能和主要服务。</a:t>
            </a:r>
          </a:p>
        </p:txBody>
      </p:sp>
      <p:sp>
        <p:nvSpPr>
          <p:cNvPr id="5" name="文本框 4">
            <a:extLst>
              <a:ext uri="{FF2B5EF4-FFF2-40B4-BE49-F238E27FC236}">
                <a16:creationId xmlns:a16="http://schemas.microsoft.com/office/drawing/2014/main" id="{7874E781-2A83-4D86-88B4-56AF0B30A766}"/>
              </a:ext>
            </a:extLst>
          </p:cNvPr>
          <p:cNvSpPr txBox="1"/>
          <p:nvPr/>
        </p:nvSpPr>
        <p:spPr>
          <a:xfrm>
            <a:off x="935571" y="2149405"/>
            <a:ext cx="7272858" cy="830997"/>
          </a:xfrm>
          <a:prstGeom prst="rect">
            <a:avLst/>
          </a:prstGeom>
          <a:noFill/>
        </p:spPr>
        <p:txBody>
          <a:bodyPr wrap="square" rtlCol="0">
            <a:spAutoFit/>
          </a:bodyPr>
          <a:lstStyle/>
          <a:p>
            <a:r>
              <a:rPr lang="en-US" altLang="zh-CN" dirty="0"/>
              <a:t>2. </a:t>
            </a:r>
            <a:r>
              <a:rPr lang="zh-CN" altLang="en-US" dirty="0"/>
              <a:t>在传输层中，端口、传输层地址和套接字分别是指什么？相互之间有什么关系？</a:t>
            </a:r>
          </a:p>
        </p:txBody>
      </p:sp>
      <p:sp>
        <p:nvSpPr>
          <p:cNvPr id="6" name="文本框 5">
            <a:extLst>
              <a:ext uri="{FF2B5EF4-FFF2-40B4-BE49-F238E27FC236}">
                <a16:creationId xmlns:a16="http://schemas.microsoft.com/office/drawing/2014/main" id="{53FD1A63-3A85-45E7-8272-93916DC46FE7}"/>
              </a:ext>
            </a:extLst>
          </p:cNvPr>
          <p:cNvSpPr txBox="1"/>
          <p:nvPr/>
        </p:nvSpPr>
        <p:spPr>
          <a:xfrm>
            <a:off x="935571" y="3116802"/>
            <a:ext cx="7272858" cy="461665"/>
          </a:xfrm>
          <a:prstGeom prst="rect">
            <a:avLst/>
          </a:prstGeom>
          <a:noFill/>
        </p:spPr>
        <p:txBody>
          <a:bodyPr wrap="square" rtlCol="0">
            <a:spAutoFit/>
          </a:bodyPr>
          <a:lstStyle/>
          <a:p>
            <a:r>
              <a:rPr lang="en-US" altLang="zh-CN" dirty="0"/>
              <a:t>3. </a:t>
            </a:r>
            <a:r>
              <a:rPr lang="zh-CN" altLang="en-US" dirty="0"/>
              <a:t>什么是</a:t>
            </a:r>
            <a:r>
              <a:rPr lang="en-US" altLang="zh-CN" dirty="0"/>
              <a:t>UDP</a:t>
            </a:r>
            <a:r>
              <a:rPr lang="zh-CN" altLang="en-US" dirty="0"/>
              <a:t>协议？有什么特点？</a:t>
            </a:r>
          </a:p>
        </p:txBody>
      </p:sp>
      <p:sp>
        <p:nvSpPr>
          <p:cNvPr id="7" name="文本框 6">
            <a:extLst>
              <a:ext uri="{FF2B5EF4-FFF2-40B4-BE49-F238E27FC236}">
                <a16:creationId xmlns:a16="http://schemas.microsoft.com/office/drawing/2014/main" id="{4FE9D4F2-6F2C-4AB0-8874-A637BA294B41}"/>
              </a:ext>
            </a:extLst>
          </p:cNvPr>
          <p:cNvSpPr txBox="1"/>
          <p:nvPr/>
        </p:nvSpPr>
        <p:spPr>
          <a:xfrm>
            <a:off x="971550" y="3714867"/>
            <a:ext cx="7632898" cy="830997"/>
          </a:xfrm>
          <a:prstGeom prst="rect">
            <a:avLst/>
          </a:prstGeom>
          <a:noFill/>
        </p:spPr>
        <p:txBody>
          <a:bodyPr wrap="square" rtlCol="0">
            <a:spAutoFit/>
          </a:bodyPr>
          <a:lstStyle/>
          <a:p>
            <a:r>
              <a:rPr lang="en-US" altLang="zh-CN" dirty="0"/>
              <a:t>4. </a:t>
            </a:r>
            <a:r>
              <a:rPr lang="zh-CN" altLang="en-US" dirty="0"/>
              <a:t>在</a:t>
            </a:r>
            <a:r>
              <a:rPr lang="en-US" altLang="zh-CN" dirty="0"/>
              <a:t>TCP</a:t>
            </a:r>
            <a:r>
              <a:rPr lang="zh-CN" altLang="en-US" dirty="0"/>
              <a:t>报文段的首部中，你认为哪些字段非常重要？原因是什么？</a:t>
            </a:r>
          </a:p>
        </p:txBody>
      </p:sp>
      <p:sp>
        <p:nvSpPr>
          <p:cNvPr id="8" name="文本框 7">
            <a:extLst>
              <a:ext uri="{FF2B5EF4-FFF2-40B4-BE49-F238E27FC236}">
                <a16:creationId xmlns:a16="http://schemas.microsoft.com/office/drawing/2014/main" id="{0951C278-7CFC-4EB5-9E7F-EA2E4D3033DE}"/>
              </a:ext>
            </a:extLst>
          </p:cNvPr>
          <p:cNvSpPr txBox="1"/>
          <p:nvPr/>
        </p:nvSpPr>
        <p:spPr>
          <a:xfrm>
            <a:off x="971550" y="4682264"/>
            <a:ext cx="7272858" cy="461665"/>
          </a:xfrm>
          <a:prstGeom prst="rect">
            <a:avLst/>
          </a:prstGeom>
          <a:noFill/>
        </p:spPr>
        <p:txBody>
          <a:bodyPr wrap="square" rtlCol="0">
            <a:spAutoFit/>
          </a:bodyPr>
          <a:lstStyle/>
          <a:p>
            <a:r>
              <a:rPr lang="en-US" altLang="zh-CN" dirty="0"/>
              <a:t>5. </a:t>
            </a:r>
            <a:r>
              <a:rPr lang="zh-CN" altLang="en-US" dirty="0"/>
              <a:t>简述</a:t>
            </a:r>
            <a:r>
              <a:rPr lang="en-US" altLang="zh-CN" dirty="0"/>
              <a:t>TCP</a:t>
            </a:r>
            <a:r>
              <a:rPr lang="zh-CN" altLang="en-US" dirty="0"/>
              <a:t>连接建立和释放的基本过程</a:t>
            </a:r>
          </a:p>
        </p:txBody>
      </p:sp>
      <p:sp>
        <p:nvSpPr>
          <p:cNvPr id="9" name="文本框 8">
            <a:extLst>
              <a:ext uri="{FF2B5EF4-FFF2-40B4-BE49-F238E27FC236}">
                <a16:creationId xmlns:a16="http://schemas.microsoft.com/office/drawing/2014/main" id="{00053B39-9FA1-45D0-A0C4-2CDEF46A470C}"/>
              </a:ext>
            </a:extLst>
          </p:cNvPr>
          <p:cNvSpPr txBox="1"/>
          <p:nvPr/>
        </p:nvSpPr>
        <p:spPr>
          <a:xfrm>
            <a:off x="971550" y="5280329"/>
            <a:ext cx="7272858" cy="830997"/>
          </a:xfrm>
          <a:prstGeom prst="rect">
            <a:avLst/>
          </a:prstGeom>
          <a:noFill/>
        </p:spPr>
        <p:txBody>
          <a:bodyPr wrap="square" rtlCol="0">
            <a:spAutoFit/>
          </a:bodyPr>
          <a:lstStyle/>
          <a:p>
            <a:r>
              <a:rPr lang="en-US" altLang="zh-CN" dirty="0"/>
              <a:t>6. </a:t>
            </a:r>
            <a:r>
              <a:rPr lang="zh-CN" altLang="en-US" dirty="0"/>
              <a:t>在</a:t>
            </a:r>
            <a:r>
              <a:rPr lang="en-US" altLang="zh-CN" dirty="0"/>
              <a:t>TCP</a:t>
            </a:r>
            <a:r>
              <a:rPr lang="zh-CN" altLang="en-US" dirty="0"/>
              <a:t>中有哪些基本的计时器？这些计时器在</a:t>
            </a:r>
            <a:r>
              <a:rPr lang="en-US" altLang="zh-CN" dirty="0"/>
              <a:t>TCP</a:t>
            </a:r>
            <a:r>
              <a:rPr lang="zh-CN" altLang="en-US" dirty="0"/>
              <a:t>协议中各自发挥什么样的作用？</a:t>
            </a:r>
          </a:p>
        </p:txBody>
      </p:sp>
    </p:spTree>
    <p:extLst>
      <p:ext uri="{BB962C8B-B14F-4D97-AF65-F5344CB8AC3E}">
        <p14:creationId xmlns:p14="http://schemas.microsoft.com/office/powerpoint/2010/main" val="346819961"/>
      </p:ext>
    </p:extLst>
  </p:cSld>
  <p:clrMapOvr>
    <a:masterClrMapping/>
  </p:clrMapOv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E029248-B10E-460C-9BB1-9240BD3F31E4}"/>
              </a:ext>
            </a:extLst>
          </p:cNvPr>
          <p:cNvSpPr txBox="1"/>
          <p:nvPr/>
        </p:nvSpPr>
        <p:spPr>
          <a:xfrm>
            <a:off x="1043608" y="1268760"/>
            <a:ext cx="7272858" cy="830997"/>
          </a:xfrm>
          <a:prstGeom prst="rect">
            <a:avLst/>
          </a:prstGeom>
          <a:noFill/>
        </p:spPr>
        <p:txBody>
          <a:bodyPr wrap="square" rtlCol="0">
            <a:spAutoFit/>
          </a:bodyPr>
          <a:lstStyle/>
          <a:p>
            <a:r>
              <a:rPr lang="en-US" altLang="zh-CN" dirty="0"/>
              <a:t>7.</a:t>
            </a:r>
            <a:r>
              <a:rPr lang="zh-CN" altLang="en-US" dirty="0"/>
              <a:t>什么是停止等待协议？为什么说在有流控的停止等待协议中可能会出现死锁？如何破除死锁？</a:t>
            </a:r>
            <a:r>
              <a:rPr lang="en-US" altLang="zh-CN" dirty="0"/>
              <a:t> </a:t>
            </a:r>
            <a:endParaRPr lang="zh-CN" altLang="en-US" dirty="0"/>
          </a:p>
        </p:txBody>
      </p:sp>
      <p:sp>
        <p:nvSpPr>
          <p:cNvPr id="5" name="文本框 4">
            <a:extLst>
              <a:ext uri="{FF2B5EF4-FFF2-40B4-BE49-F238E27FC236}">
                <a16:creationId xmlns:a16="http://schemas.microsoft.com/office/drawing/2014/main" id="{9AFE0A09-5D82-4183-B7A6-489A1CBD89C6}"/>
              </a:ext>
            </a:extLst>
          </p:cNvPr>
          <p:cNvSpPr txBox="1"/>
          <p:nvPr/>
        </p:nvSpPr>
        <p:spPr>
          <a:xfrm>
            <a:off x="1043608" y="2204864"/>
            <a:ext cx="7272858" cy="830997"/>
          </a:xfrm>
          <a:prstGeom prst="rect">
            <a:avLst/>
          </a:prstGeom>
          <a:noFill/>
        </p:spPr>
        <p:txBody>
          <a:bodyPr wrap="square" rtlCol="0">
            <a:spAutoFit/>
          </a:bodyPr>
          <a:lstStyle/>
          <a:p>
            <a:r>
              <a:rPr lang="en-US" altLang="zh-CN" dirty="0"/>
              <a:t>8. </a:t>
            </a:r>
            <a:r>
              <a:rPr lang="zh-CN" altLang="en-US" dirty="0"/>
              <a:t>什么是连续</a:t>
            </a:r>
            <a:r>
              <a:rPr lang="en-US" altLang="zh-CN" dirty="0"/>
              <a:t>ARQ</a:t>
            </a:r>
            <a:r>
              <a:rPr lang="zh-CN" altLang="en-US" dirty="0"/>
              <a:t>协议？为什么说连续</a:t>
            </a:r>
            <a:r>
              <a:rPr lang="en-US" altLang="zh-CN" dirty="0"/>
              <a:t>ARQ</a:t>
            </a:r>
            <a:r>
              <a:rPr lang="zh-CN" altLang="en-US" dirty="0"/>
              <a:t>协议可以大幅度的提高信道利用率？</a:t>
            </a:r>
          </a:p>
        </p:txBody>
      </p:sp>
      <p:sp>
        <p:nvSpPr>
          <p:cNvPr id="6" name="文本框 5">
            <a:extLst>
              <a:ext uri="{FF2B5EF4-FFF2-40B4-BE49-F238E27FC236}">
                <a16:creationId xmlns:a16="http://schemas.microsoft.com/office/drawing/2014/main" id="{FF2AC15D-A015-4A3A-936B-6093C2318A34}"/>
              </a:ext>
            </a:extLst>
          </p:cNvPr>
          <p:cNvSpPr txBox="1"/>
          <p:nvPr/>
        </p:nvSpPr>
        <p:spPr>
          <a:xfrm>
            <a:off x="1046732" y="3140968"/>
            <a:ext cx="7272858" cy="461665"/>
          </a:xfrm>
          <a:prstGeom prst="rect">
            <a:avLst/>
          </a:prstGeom>
          <a:noFill/>
        </p:spPr>
        <p:txBody>
          <a:bodyPr wrap="square" rtlCol="0">
            <a:spAutoFit/>
          </a:bodyPr>
          <a:lstStyle/>
          <a:p>
            <a:r>
              <a:rPr lang="en-US" altLang="zh-CN" dirty="0"/>
              <a:t>9. </a:t>
            </a:r>
            <a:r>
              <a:rPr lang="zh-CN" altLang="en-US" dirty="0"/>
              <a:t>什么是滑动窗口？举例说明其基本运行过程。</a:t>
            </a:r>
          </a:p>
        </p:txBody>
      </p:sp>
      <p:sp>
        <p:nvSpPr>
          <p:cNvPr id="7" name="文本框 6">
            <a:extLst>
              <a:ext uri="{FF2B5EF4-FFF2-40B4-BE49-F238E27FC236}">
                <a16:creationId xmlns:a16="http://schemas.microsoft.com/office/drawing/2014/main" id="{B1C85BE0-4A9E-46ED-8AF1-069E9BB96E82}"/>
              </a:ext>
            </a:extLst>
          </p:cNvPr>
          <p:cNvSpPr txBox="1"/>
          <p:nvPr/>
        </p:nvSpPr>
        <p:spPr>
          <a:xfrm>
            <a:off x="1043608" y="3712487"/>
            <a:ext cx="7272858" cy="830997"/>
          </a:xfrm>
          <a:prstGeom prst="rect">
            <a:avLst/>
          </a:prstGeom>
          <a:noFill/>
        </p:spPr>
        <p:txBody>
          <a:bodyPr wrap="square" rtlCol="0">
            <a:spAutoFit/>
          </a:bodyPr>
          <a:lstStyle/>
          <a:p>
            <a:r>
              <a:rPr lang="en-US" altLang="zh-CN" dirty="0"/>
              <a:t>10. </a:t>
            </a:r>
            <a:r>
              <a:rPr lang="zh-CN" altLang="en-US" dirty="0"/>
              <a:t>在确定超时重传时间时，</a:t>
            </a:r>
            <a:r>
              <a:rPr lang="en-US" altLang="zh-CN" dirty="0"/>
              <a:t>RTT</a:t>
            </a:r>
            <a:r>
              <a:rPr lang="zh-CN" altLang="en-US" dirty="0"/>
              <a:t>、</a:t>
            </a:r>
            <a:r>
              <a:rPr lang="en-US" altLang="zh-CN" dirty="0"/>
              <a:t>RTTs</a:t>
            </a:r>
            <a:r>
              <a:rPr lang="zh-CN" altLang="en-US" dirty="0"/>
              <a:t>和</a:t>
            </a:r>
            <a:r>
              <a:rPr lang="en-US" altLang="zh-CN" dirty="0"/>
              <a:t>RTT</a:t>
            </a:r>
            <a:r>
              <a:rPr lang="en-US" altLang="zh-CN" baseline="-25000" dirty="0"/>
              <a:t>D</a:t>
            </a:r>
            <a:r>
              <a:rPr lang="zh-CN" altLang="en-US" dirty="0"/>
              <a:t>各自发挥着什么作用？</a:t>
            </a:r>
          </a:p>
        </p:txBody>
      </p:sp>
      <p:sp>
        <p:nvSpPr>
          <p:cNvPr id="8" name="矩形 7">
            <a:extLst>
              <a:ext uri="{FF2B5EF4-FFF2-40B4-BE49-F238E27FC236}">
                <a16:creationId xmlns:a16="http://schemas.microsoft.com/office/drawing/2014/main" id="{0225F71C-B22F-4C3B-B19D-F27114161350}"/>
              </a:ext>
            </a:extLst>
          </p:cNvPr>
          <p:cNvSpPr/>
          <p:nvPr/>
        </p:nvSpPr>
        <p:spPr>
          <a:xfrm>
            <a:off x="1043608" y="4653338"/>
            <a:ext cx="5964966" cy="461665"/>
          </a:xfrm>
          <a:prstGeom prst="rect">
            <a:avLst/>
          </a:prstGeom>
        </p:spPr>
        <p:txBody>
          <a:bodyPr wrap="none">
            <a:spAutoFit/>
          </a:bodyPr>
          <a:lstStyle/>
          <a:p>
            <a:r>
              <a:rPr lang="en-US" altLang="zh-CN" dirty="0"/>
              <a:t>11. </a:t>
            </a:r>
            <a:r>
              <a:rPr lang="zh-CN" altLang="en-US" dirty="0"/>
              <a:t>什么是</a:t>
            </a:r>
            <a:r>
              <a:rPr lang="en-US" altLang="zh-CN" dirty="0"/>
              <a:t>RTO</a:t>
            </a:r>
            <a:r>
              <a:rPr lang="zh-CN" altLang="en-US" dirty="0"/>
              <a:t>的指数避退？有什么作用？</a:t>
            </a:r>
          </a:p>
        </p:txBody>
      </p:sp>
      <p:sp>
        <p:nvSpPr>
          <p:cNvPr id="9" name="矩形 8">
            <a:extLst>
              <a:ext uri="{FF2B5EF4-FFF2-40B4-BE49-F238E27FC236}">
                <a16:creationId xmlns:a16="http://schemas.microsoft.com/office/drawing/2014/main" id="{6B2D3521-21BB-4B42-A2A0-6C796F34E04B}"/>
              </a:ext>
            </a:extLst>
          </p:cNvPr>
          <p:cNvSpPr/>
          <p:nvPr/>
        </p:nvSpPr>
        <p:spPr>
          <a:xfrm>
            <a:off x="1043608" y="5220110"/>
            <a:ext cx="5644494" cy="461665"/>
          </a:xfrm>
          <a:prstGeom prst="rect">
            <a:avLst/>
          </a:prstGeom>
        </p:spPr>
        <p:txBody>
          <a:bodyPr wrap="none">
            <a:spAutoFit/>
          </a:bodyPr>
          <a:lstStyle/>
          <a:p>
            <a:r>
              <a:rPr lang="en-US" altLang="zh-CN" dirty="0"/>
              <a:t>12. </a:t>
            </a:r>
            <a:r>
              <a:rPr lang="zh-CN" altLang="en-US" dirty="0"/>
              <a:t>在</a:t>
            </a:r>
            <a:r>
              <a:rPr lang="en-US" altLang="zh-CN" dirty="0"/>
              <a:t>TCP</a:t>
            </a:r>
            <a:r>
              <a:rPr lang="zh-CN" altLang="en-US" dirty="0"/>
              <a:t>中，流量控制是怎么实现的？</a:t>
            </a:r>
          </a:p>
        </p:txBody>
      </p:sp>
      <p:sp>
        <p:nvSpPr>
          <p:cNvPr id="2" name="文本框 1">
            <a:extLst>
              <a:ext uri="{FF2B5EF4-FFF2-40B4-BE49-F238E27FC236}">
                <a16:creationId xmlns:a16="http://schemas.microsoft.com/office/drawing/2014/main" id="{DAA97AC2-B2FF-4EA4-8851-F7A4C7CF576E}"/>
              </a:ext>
            </a:extLst>
          </p:cNvPr>
          <p:cNvSpPr txBox="1"/>
          <p:nvPr/>
        </p:nvSpPr>
        <p:spPr>
          <a:xfrm>
            <a:off x="1043608" y="5786882"/>
            <a:ext cx="7272858" cy="461665"/>
          </a:xfrm>
          <a:prstGeom prst="rect">
            <a:avLst/>
          </a:prstGeom>
          <a:noFill/>
        </p:spPr>
        <p:txBody>
          <a:bodyPr wrap="square" rtlCol="0">
            <a:spAutoFit/>
          </a:bodyPr>
          <a:lstStyle/>
          <a:p>
            <a:r>
              <a:rPr lang="en-US" altLang="zh-CN" dirty="0"/>
              <a:t>13. </a:t>
            </a:r>
            <a:r>
              <a:rPr lang="zh-CN" altLang="en-US" dirty="0"/>
              <a:t>简述慢启动和拥塞避免的基本概念</a:t>
            </a:r>
          </a:p>
        </p:txBody>
      </p:sp>
    </p:spTree>
    <p:extLst>
      <p:ext uri="{BB962C8B-B14F-4D97-AF65-F5344CB8AC3E}">
        <p14:creationId xmlns:p14="http://schemas.microsoft.com/office/powerpoint/2010/main" val="2943252529"/>
      </p:ext>
    </p:extLst>
  </p:cSld>
  <p:clrMapOvr>
    <a:masterClrMapping/>
  </p:clrMapOv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F1C7BEE-078D-423F-9568-0B9A9B745332}"/>
              </a:ext>
            </a:extLst>
          </p:cNvPr>
          <p:cNvSpPr txBox="1"/>
          <p:nvPr/>
        </p:nvSpPr>
        <p:spPr>
          <a:xfrm>
            <a:off x="395536" y="1196752"/>
            <a:ext cx="8496994" cy="1200329"/>
          </a:xfrm>
          <a:prstGeom prst="rect">
            <a:avLst/>
          </a:prstGeom>
          <a:solidFill>
            <a:srgbClr val="00B050"/>
          </a:solidFill>
        </p:spPr>
        <p:txBody>
          <a:bodyPr wrap="square" rtlCol="0">
            <a:spAutoFit/>
          </a:bodyPr>
          <a:lstStyle/>
          <a:p>
            <a:r>
              <a:rPr lang="zh-CN" altLang="en-US" sz="3600" dirty="0">
                <a:solidFill>
                  <a:schemeClr val="bg1"/>
                </a:solidFill>
              </a:rPr>
              <a:t>阅读至少三篇关于</a:t>
            </a:r>
            <a:r>
              <a:rPr lang="en-US" altLang="zh-CN" sz="3600" dirty="0">
                <a:solidFill>
                  <a:schemeClr val="bg1"/>
                </a:solidFill>
              </a:rPr>
              <a:t>TCP</a:t>
            </a:r>
            <a:r>
              <a:rPr lang="zh-CN" altLang="en-US" sz="3600" dirty="0">
                <a:solidFill>
                  <a:schemeClr val="bg1"/>
                </a:solidFill>
              </a:rPr>
              <a:t>可靠性传输的学术论文，中外文均可。</a:t>
            </a:r>
          </a:p>
        </p:txBody>
      </p:sp>
      <p:sp>
        <p:nvSpPr>
          <p:cNvPr id="6" name="文本框 5">
            <a:extLst>
              <a:ext uri="{FF2B5EF4-FFF2-40B4-BE49-F238E27FC236}">
                <a16:creationId xmlns:a16="http://schemas.microsoft.com/office/drawing/2014/main" id="{7C401671-3C7F-474A-B5F0-6AC682020BA6}"/>
              </a:ext>
            </a:extLst>
          </p:cNvPr>
          <p:cNvSpPr txBox="1"/>
          <p:nvPr/>
        </p:nvSpPr>
        <p:spPr>
          <a:xfrm>
            <a:off x="827584" y="2780928"/>
            <a:ext cx="7488832" cy="1200329"/>
          </a:xfrm>
          <a:prstGeom prst="rect">
            <a:avLst/>
          </a:prstGeom>
          <a:solidFill>
            <a:srgbClr val="C00000"/>
          </a:solidFill>
        </p:spPr>
        <p:txBody>
          <a:bodyPr wrap="square" rtlCol="0">
            <a:spAutoFit/>
          </a:bodyPr>
          <a:lstStyle/>
          <a:p>
            <a:pPr algn="ctr"/>
            <a:r>
              <a:rPr lang="zh-CN" altLang="en-US" sz="3600" dirty="0">
                <a:solidFill>
                  <a:schemeClr val="bg1"/>
                </a:solidFill>
                <a:latin typeface="+mn-ea"/>
                <a:ea typeface="+mn-ea"/>
              </a:rPr>
              <a:t>撰写一份学习后的分析总结报告，一周后提交！</a:t>
            </a:r>
          </a:p>
        </p:txBody>
      </p:sp>
      <p:sp>
        <p:nvSpPr>
          <p:cNvPr id="7" name="标题 1">
            <a:extLst>
              <a:ext uri="{FF2B5EF4-FFF2-40B4-BE49-F238E27FC236}">
                <a16:creationId xmlns:a16="http://schemas.microsoft.com/office/drawing/2014/main" id="{A4A4C3FF-A7E1-41A7-8511-B262A7002587}"/>
              </a:ext>
            </a:extLst>
          </p:cNvPr>
          <p:cNvSpPr>
            <a:spLocks noGrp="1"/>
          </p:cNvSpPr>
          <p:nvPr>
            <p:ph type="title"/>
          </p:nvPr>
        </p:nvSpPr>
        <p:spPr>
          <a:xfrm>
            <a:off x="971550" y="222250"/>
            <a:ext cx="7086600" cy="685800"/>
          </a:xfrm>
        </p:spPr>
        <p:txBody>
          <a:bodyPr/>
          <a:lstStyle/>
          <a:p>
            <a:r>
              <a:rPr lang="zh-CN" altLang="en-US" dirty="0"/>
              <a:t>课后任务</a:t>
            </a:r>
          </a:p>
        </p:txBody>
      </p:sp>
      <p:sp>
        <p:nvSpPr>
          <p:cNvPr id="8" name="文本框 7">
            <a:extLst>
              <a:ext uri="{FF2B5EF4-FFF2-40B4-BE49-F238E27FC236}">
                <a16:creationId xmlns:a16="http://schemas.microsoft.com/office/drawing/2014/main" id="{F59FD5A6-663E-4A52-9B0C-C09C68EB7404}"/>
              </a:ext>
            </a:extLst>
          </p:cNvPr>
          <p:cNvSpPr txBox="1"/>
          <p:nvPr/>
        </p:nvSpPr>
        <p:spPr>
          <a:xfrm>
            <a:off x="395536" y="4365104"/>
            <a:ext cx="8496994" cy="1754326"/>
          </a:xfrm>
          <a:prstGeom prst="rect">
            <a:avLst/>
          </a:prstGeom>
          <a:solidFill>
            <a:schemeClr val="accent2"/>
          </a:solidFill>
        </p:spPr>
        <p:txBody>
          <a:bodyPr wrap="square" rtlCol="0">
            <a:spAutoFit/>
          </a:bodyPr>
          <a:lstStyle/>
          <a:p>
            <a:r>
              <a:rPr lang="zh-CN" altLang="en-US" sz="3600" dirty="0">
                <a:solidFill>
                  <a:srgbClr val="FFFF00"/>
                </a:solidFill>
              </a:rPr>
              <a:t>注意：要求在报告中显著位置列出你所阅读论文的标题、作者和来源（刊物名称、发表日期等）。</a:t>
            </a:r>
          </a:p>
        </p:txBody>
      </p:sp>
    </p:spTree>
    <p:extLst>
      <p:ext uri="{BB962C8B-B14F-4D97-AF65-F5344CB8AC3E}">
        <p14:creationId xmlns:p14="http://schemas.microsoft.com/office/powerpoint/2010/main" val="28316764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4B30FEB3-5A54-4AF0-AC85-D74A4E3A5688}"/>
              </a:ext>
            </a:extLst>
          </p:cNvPr>
          <p:cNvSpPr>
            <a:spLocks noGrp="1" noChangeArrowheads="1"/>
          </p:cNvSpPr>
          <p:nvPr>
            <p:ph type="title"/>
          </p:nvPr>
        </p:nvSpPr>
        <p:spPr/>
        <p:txBody>
          <a:bodyPr/>
          <a:lstStyle/>
          <a:p>
            <a:pPr eaLnBrk="1" hangingPunct="1"/>
            <a:r>
              <a:rPr lang="en-US" altLang="zh-CN" dirty="0"/>
              <a:t>6.1.3 </a:t>
            </a:r>
            <a:r>
              <a:rPr lang="zh-CN" altLang="en-US" dirty="0"/>
              <a:t>传输层协议要素</a:t>
            </a:r>
          </a:p>
        </p:txBody>
      </p:sp>
      <p:sp>
        <p:nvSpPr>
          <p:cNvPr id="26629" name="矩形 6">
            <a:extLst>
              <a:ext uri="{FF2B5EF4-FFF2-40B4-BE49-F238E27FC236}">
                <a16:creationId xmlns:a16="http://schemas.microsoft.com/office/drawing/2014/main" id="{506E2432-096E-42BF-A8D2-77B6D27F4278}"/>
              </a:ext>
            </a:extLst>
          </p:cNvPr>
          <p:cNvSpPr>
            <a:spLocks noChangeArrowheads="1"/>
          </p:cNvSpPr>
          <p:nvPr/>
        </p:nvSpPr>
        <p:spPr bwMode="auto">
          <a:xfrm>
            <a:off x="949144" y="3573016"/>
            <a:ext cx="76327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marL="285750" indent="-285750" algn="l">
              <a:spcBef>
                <a:spcPct val="0"/>
              </a:spcBef>
              <a:buClr>
                <a:srgbClr val="C00000"/>
              </a:buClr>
              <a:buSzTx/>
              <a:buFont typeface="Arial" panose="020B0604020202020204" pitchFamily="34" charset="0"/>
              <a:buChar char="•"/>
            </a:pPr>
            <a:r>
              <a:rPr lang="en-US" altLang="zh-CN" sz="1800" dirty="0">
                <a:latin typeface="+mn-ea"/>
                <a:ea typeface="+mn-ea"/>
              </a:rPr>
              <a:t>LI</a:t>
            </a:r>
            <a:r>
              <a:rPr lang="zh-CN" altLang="en-US" sz="1800" dirty="0">
                <a:latin typeface="+mn-ea"/>
                <a:ea typeface="+mn-ea"/>
              </a:rPr>
              <a:t>：</a:t>
            </a:r>
            <a:r>
              <a:rPr lang="en-US" altLang="zh-CN" sz="1800" dirty="0">
                <a:latin typeface="+mn-ea"/>
                <a:ea typeface="+mn-ea"/>
              </a:rPr>
              <a:t>TPDU</a:t>
            </a:r>
            <a:r>
              <a:rPr lang="zh-CN" altLang="en-US" sz="1800" dirty="0">
                <a:latin typeface="+mn-ea"/>
                <a:ea typeface="+mn-ea"/>
              </a:rPr>
              <a:t>首部长度指示，</a:t>
            </a:r>
            <a:r>
              <a:rPr lang="en-US" altLang="zh-CN" sz="1800" dirty="0">
                <a:latin typeface="+mn-ea"/>
                <a:ea typeface="+mn-ea"/>
              </a:rPr>
              <a:t>1</a:t>
            </a:r>
            <a:r>
              <a:rPr lang="zh-CN" altLang="en-US" sz="1800" dirty="0">
                <a:latin typeface="+mn-ea"/>
                <a:ea typeface="+mn-ea"/>
              </a:rPr>
              <a:t>字节，不大于</a:t>
            </a:r>
            <a:r>
              <a:rPr lang="en-US" altLang="zh-CN" sz="1800" dirty="0">
                <a:latin typeface="+mn-ea"/>
                <a:ea typeface="+mn-ea"/>
              </a:rPr>
              <a:t>254</a:t>
            </a:r>
            <a:r>
              <a:rPr lang="zh-CN" altLang="en-US" sz="1800" dirty="0">
                <a:latin typeface="+mn-ea"/>
                <a:ea typeface="+mn-ea"/>
              </a:rPr>
              <a:t>字节；</a:t>
            </a:r>
            <a:endParaRPr lang="en-US" altLang="zh-CN" sz="1800" dirty="0">
              <a:latin typeface="+mn-ea"/>
              <a:ea typeface="+mn-ea"/>
            </a:endParaRPr>
          </a:p>
          <a:p>
            <a:pPr marL="285750" indent="-285750" algn="l">
              <a:spcBef>
                <a:spcPct val="0"/>
              </a:spcBef>
              <a:buClr>
                <a:srgbClr val="C00000"/>
              </a:buClr>
              <a:buSzTx/>
              <a:buFont typeface="Arial" panose="020B0604020202020204" pitchFamily="34" charset="0"/>
              <a:buChar char="•"/>
            </a:pPr>
            <a:r>
              <a:rPr lang="zh-CN" altLang="en-US" sz="1800" dirty="0">
                <a:latin typeface="+mn-ea"/>
                <a:ea typeface="+mn-ea"/>
              </a:rPr>
              <a:t>固定部分：包括</a:t>
            </a:r>
            <a:r>
              <a:rPr lang="en-US" altLang="zh-CN" sz="1800" dirty="0">
                <a:latin typeface="+mn-ea"/>
                <a:ea typeface="+mn-ea"/>
              </a:rPr>
              <a:t>TPDU</a:t>
            </a:r>
            <a:r>
              <a:rPr lang="zh-CN" altLang="en-US" sz="1800" dirty="0">
                <a:latin typeface="+mn-ea"/>
                <a:ea typeface="+mn-ea"/>
              </a:rPr>
              <a:t>代码和常用参数，内容对于某一特定</a:t>
            </a:r>
            <a:r>
              <a:rPr lang="en-US" altLang="zh-CN" sz="1800" dirty="0">
                <a:latin typeface="+mn-ea"/>
                <a:ea typeface="+mn-ea"/>
              </a:rPr>
              <a:t>TPDU</a:t>
            </a:r>
            <a:r>
              <a:rPr lang="zh-CN" altLang="en-US" sz="1800" dirty="0">
                <a:latin typeface="+mn-ea"/>
                <a:ea typeface="+mn-ea"/>
              </a:rPr>
              <a:t>是固定的（如目的端口和源端口），但对于不同传输协议的</a:t>
            </a:r>
            <a:r>
              <a:rPr lang="en-US" altLang="zh-CN" sz="1800" dirty="0">
                <a:latin typeface="+mn-ea"/>
                <a:ea typeface="+mn-ea"/>
              </a:rPr>
              <a:t>TPDU</a:t>
            </a:r>
            <a:r>
              <a:rPr lang="zh-CN" altLang="en-US" sz="1800" dirty="0">
                <a:latin typeface="+mn-ea"/>
                <a:ea typeface="+mn-ea"/>
              </a:rPr>
              <a:t>是不一样的；</a:t>
            </a:r>
            <a:endParaRPr lang="en-US" altLang="zh-CN" sz="1800" dirty="0">
              <a:latin typeface="+mn-ea"/>
              <a:ea typeface="+mn-ea"/>
            </a:endParaRPr>
          </a:p>
          <a:p>
            <a:pPr marL="285750" indent="-285750" algn="l">
              <a:spcBef>
                <a:spcPct val="0"/>
              </a:spcBef>
              <a:buClr>
                <a:srgbClr val="C00000"/>
              </a:buClr>
              <a:buSzTx/>
              <a:buFont typeface="Arial" panose="020B0604020202020204" pitchFamily="34" charset="0"/>
              <a:buChar char="•"/>
            </a:pPr>
            <a:r>
              <a:rPr lang="zh-CN" altLang="en-US" sz="1800" dirty="0">
                <a:latin typeface="+mn-ea"/>
                <a:ea typeface="+mn-ea"/>
              </a:rPr>
              <a:t>可变部分：可选参数，每个参数由</a:t>
            </a:r>
            <a:r>
              <a:rPr lang="en-US" altLang="zh-CN" sz="1800" dirty="0">
                <a:latin typeface="+mn-ea"/>
                <a:ea typeface="+mn-ea"/>
              </a:rPr>
              <a:t>3</a:t>
            </a:r>
            <a:r>
              <a:rPr lang="zh-CN" altLang="en-US" sz="1800" dirty="0">
                <a:latin typeface="+mn-ea"/>
                <a:ea typeface="+mn-ea"/>
              </a:rPr>
              <a:t>个字段</a:t>
            </a:r>
            <a:r>
              <a:rPr lang="en-US" altLang="zh-CN" sz="1800" dirty="0">
                <a:latin typeface="+mn-ea"/>
                <a:ea typeface="+mn-ea"/>
              </a:rPr>
              <a:t>code(</a:t>
            </a:r>
            <a:r>
              <a:rPr lang="zh-CN" altLang="en-US" sz="1800" dirty="0">
                <a:latin typeface="+mn-ea"/>
                <a:ea typeface="+mn-ea"/>
              </a:rPr>
              <a:t>代码，</a:t>
            </a:r>
            <a:r>
              <a:rPr lang="en-US" altLang="zh-CN" sz="1800" dirty="0">
                <a:latin typeface="+mn-ea"/>
                <a:ea typeface="+mn-ea"/>
              </a:rPr>
              <a:t>1</a:t>
            </a:r>
            <a:r>
              <a:rPr lang="zh-CN" altLang="en-US" sz="1800" dirty="0">
                <a:latin typeface="+mn-ea"/>
                <a:ea typeface="+mn-ea"/>
              </a:rPr>
              <a:t>字节</a:t>
            </a:r>
            <a:r>
              <a:rPr lang="en-US" altLang="zh-CN" sz="1800" dirty="0">
                <a:latin typeface="+mn-ea"/>
                <a:ea typeface="+mn-ea"/>
              </a:rPr>
              <a:t>)</a:t>
            </a:r>
            <a:r>
              <a:rPr lang="zh-CN" altLang="en-US" sz="1800" dirty="0">
                <a:latin typeface="+mn-ea"/>
                <a:ea typeface="+mn-ea"/>
              </a:rPr>
              <a:t>、</a:t>
            </a:r>
            <a:r>
              <a:rPr lang="en-US" altLang="zh-CN" sz="1800" dirty="0">
                <a:latin typeface="+mn-ea"/>
                <a:ea typeface="+mn-ea"/>
              </a:rPr>
              <a:t>Length(</a:t>
            </a:r>
            <a:r>
              <a:rPr lang="zh-CN" altLang="en-US" sz="1800" dirty="0">
                <a:latin typeface="+mn-ea"/>
                <a:ea typeface="+mn-ea"/>
              </a:rPr>
              <a:t>长度，</a:t>
            </a:r>
            <a:r>
              <a:rPr lang="en-US" altLang="zh-CN" sz="1800" dirty="0">
                <a:latin typeface="+mn-ea"/>
                <a:ea typeface="+mn-ea"/>
              </a:rPr>
              <a:t>1</a:t>
            </a:r>
            <a:r>
              <a:rPr lang="zh-CN" altLang="en-US" sz="1800" dirty="0">
                <a:latin typeface="+mn-ea"/>
                <a:ea typeface="+mn-ea"/>
              </a:rPr>
              <a:t>字节</a:t>
            </a:r>
            <a:r>
              <a:rPr lang="en-US" altLang="zh-CN" sz="1800" dirty="0">
                <a:latin typeface="+mn-ea"/>
                <a:ea typeface="+mn-ea"/>
              </a:rPr>
              <a:t>)</a:t>
            </a:r>
            <a:r>
              <a:rPr lang="zh-CN" altLang="en-US" sz="1800" dirty="0">
                <a:latin typeface="+mn-ea"/>
                <a:ea typeface="+mn-ea"/>
              </a:rPr>
              <a:t>、</a:t>
            </a:r>
            <a:r>
              <a:rPr lang="en-US" altLang="zh-CN" sz="1800" dirty="0">
                <a:latin typeface="+mn-ea"/>
                <a:ea typeface="+mn-ea"/>
              </a:rPr>
              <a:t>Value(</a:t>
            </a:r>
            <a:r>
              <a:rPr lang="zh-CN" altLang="en-US" sz="1800" dirty="0">
                <a:latin typeface="+mn-ea"/>
                <a:ea typeface="+mn-ea"/>
              </a:rPr>
              <a:t>参数值，可变长度</a:t>
            </a:r>
            <a:r>
              <a:rPr lang="en-US" altLang="zh-CN" sz="1800" dirty="0">
                <a:latin typeface="+mn-ea"/>
                <a:ea typeface="+mn-ea"/>
              </a:rPr>
              <a:t>)</a:t>
            </a:r>
            <a:r>
              <a:rPr lang="zh-CN" altLang="en-US" sz="1800" dirty="0">
                <a:latin typeface="+mn-ea"/>
                <a:ea typeface="+mn-ea"/>
              </a:rPr>
              <a:t>构成，即</a:t>
            </a:r>
            <a:r>
              <a:rPr lang="en-US" altLang="zh-CN" sz="1800" dirty="0">
                <a:latin typeface="+mn-ea"/>
                <a:ea typeface="+mn-ea"/>
              </a:rPr>
              <a:t>CLV</a:t>
            </a:r>
            <a:r>
              <a:rPr lang="zh-CN" altLang="en-US" sz="1800" dirty="0">
                <a:latin typeface="+mn-ea"/>
                <a:ea typeface="+mn-ea"/>
              </a:rPr>
              <a:t>。因各个</a:t>
            </a:r>
            <a:r>
              <a:rPr lang="en-US" altLang="zh-CN" sz="1800" dirty="0">
                <a:latin typeface="+mn-ea"/>
                <a:ea typeface="+mn-ea"/>
              </a:rPr>
              <a:t>TPDU</a:t>
            </a:r>
            <a:r>
              <a:rPr lang="zh-CN" altLang="en-US" sz="1800" dirty="0">
                <a:latin typeface="+mn-ea"/>
                <a:ea typeface="+mn-ea"/>
              </a:rPr>
              <a:t>头部参数项数据不同，所以长度可变。</a:t>
            </a:r>
          </a:p>
        </p:txBody>
      </p:sp>
      <p:sp>
        <p:nvSpPr>
          <p:cNvPr id="7" name="文本框 6">
            <a:extLst>
              <a:ext uri="{FF2B5EF4-FFF2-40B4-BE49-F238E27FC236}">
                <a16:creationId xmlns:a16="http://schemas.microsoft.com/office/drawing/2014/main" id="{37C63E3B-4F7B-436A-929A-A49009BAE442}"/>
              </a:ext>
            </a:extLst>
          </p:cNvPr>
          <p:cNvSpPr txBox="1"/>
          <p:nvPr/>
        </p:nvSpPr>
        <p:spPr>
          <a:xfrm>
            <a:off x="949144" y="1073932"/>
            <a:ext cx="3672458" cy="461665"/>
          </a:xfrm>
          <a:prstGeom prst="rect">
            <a:avLst/>
          </a:prstGeom>
          <a:noFill/>
        </p:spPr>
        <p:txBody>
          <a:bodyPr wrap="square">
            <a:spAutoFit/>
          </a:bodyPr>
          <a:lstStyle/>
          <a:p>
            <a:r>
              <a:rPr lang="zh-CN" altLang="en-US" dirty="0"/>
              <a:t>三、传输层协议数据单元</a:t>
            </a:r>
          </a:p>
        </p:txBody>
      </p:sp>
      <p:sp>
        <p:nvSpPr>
          <p:cNvPr id="8" name="文本框 7">
            <a:extLst>
              <a:ext uri="{FF2B5EF4-FFF2-40B4-BE49-F238E27FC236}">
                <a16:creationId xmlns:a16="http://schemas.microsoft.com/office/drawing/2014/main" id="{E57D9C61-A462-468C-80FA-9A363F66327D}"/>
              </a:ext>
            </a:extLst>
          </p:cNvPr>
          <p:cNvSpPr txBox="1"/>
          <p:nvPr/>
        </p:nvSpPr>
        <p:spPr>
          <a:xfrm>
            <a:off x="949144" y="1588623"/>
            <a:ext cx="7632700" cy="1200329"/>
          </a:xfrm>
          <a:prstGeom prst="rect">
            <a:avLst/>
          </a:prstGeom>
          <a:noFill/>
        </p:spPr>
        <p:txBody>
          <a:bodyPr wrap="square">
            <a:spAutoFit/>
          </a:bodyPr>
          <a:lstStyle/>
          <a:p>
            <a:r>
              <a:rPr lang="zh-CN" altLang="en-US" dirty="0"/>
              <a:t>传输层协议数据单元（</a:t>
            </a:r>
            <a:r>
              <a:rPr lang="en-US" altLang="zh-CN" dirty="0"/>
              <a:t>Transport Protocol Data Unit</a:t>
            </a:r>
            <a:r>
              <a:rPr lang="zh-CN" altLang="en-US" dirty="0"/>
              <a:t>，</a:t>
            </a:r>
            <a:r>
              <a:rPr lang="en-US" altLang="zh-CN" dirty="0"/>
              <a:t>TPDU</a:t>
            </a:r>
            <a:r>
              <a:rPr lang="zh-CN" altLang="en-US" dirty="0"/>
              <a:t>）在</a:t>
            </a:r>
            <a:r>
              <a:rPr lang="en-US" altLang="zh-CN" dirty="0"/>
              <a:t>OSI/RM</a:t>
            </a:r>
            <a:r>
              <a:rPr lang="zh-CN" altLang="en-US" dirty="0"/>
              <a:t>中被称为</a:t>
            </a:r>
            <a:r>
              <a:rPr lang="en-US" altLang="zh-CN" dirty="0"/>
              <a:t>TPDU</a:t>
            </a:r>
            <a:r>
              <a:rPr lang="zh-CN" altLang="en-US" dirty="0"/>
              <a:t>，而在</a:t>
            </a:r>
            <a:r>
              <a:rPr lang="en-US" altLang="zh-CN" dirty="0"/>
              <a:t>TCP/IP</a:t>
            </a:r>
            <a:r>
              <a:rPr lang="zh-CN" altLang="en-US" dirty="0"/>
              <a:t>中称为“段”。</a:t>
            </a:r>
            <a:r>
              <a:rPr lang="en-US" altLang="zh-CN" dirty="0"/>
              <a:t>TPDU</a:t>
            </a:r>
            <a:r>
              <a:rPr lang="zh-CN" altLang="en-US" dirty="0"/>
              <a:t>的格式如下：</a:t>
            </a:r>
          </a:p>
        </p:txBody>
      </p:sp>
      <p:grpSp>
        <p:nvGrpSpPr>
          <p:cNvPr id="2" name="组合 1">
            <a:extLst>
              <a:ext uri="{FF2B5EF4-FFF2-40B4-BE49-F238E27FC236}">
                <a16:creationId xmlns:a16="http://schemas.microsoft.com/office/drawing/2014/main" id="{1C3CE60D-B6DE-4E2B-A0F7-1891E7500D2E}"/>
              </a:ext>
            </a:extLst>
          </p:cNvPr>
          <p:cNvGrpSpPr/>
          <p:nvPr/>
        </p:nvGrpSpPr>
        <p:grpSpPr>
          <a:xfrm>
            <a:off x="1463038" y="2909819"/>
            <a:ext cx="5182806" cy="522451"/>
            <a:chOff x="1463038" y="2909819"/>
            <a:chExt cx="5182806" cy="522451"/>
          </a:xfrm>
        </p:grpSpPr>
        <p:sp>
          <p:nvSpPr>
            <p:cNvPr id="3" name="矩形 2">
              <a:extLst>
                <a:ext uri="{FF2B5EF4-FFF2-40B4-BE49-F238E27FC236}">
                  <a16:creationId xmlns:a16="http://schemas.microsoft.com/office/drawing/2014/main" id="{730481A2-42B9-41DE-A856-DD0D495DED79}"/>
                </a:ext>
              </a:extLst>
            </p:cNvPr>
            <p:cNvSpPr/>
            <p:nvPr/>
          </p:nvSpPr>
          <p:spPr bwMode="auto">
            <a:xfrm>
              <a:off x="1463038" y="2909819"/>
              <a:ext cx="696640" cy="522451"/>
            </a:xfrm>
            <a:prstGeom prst="rect">
              <a:avLst/>
            </a:prstGeom>
            <a:solidFill>
              <a:schemeClr val="accent5">
                <a:lumMod val="20000"/>
                <a:lumOff val="80000"/>
              </a:schemeClr>
            </a:solidFill>
            <a:ln w="9525" cap="flat" cmpd="sng" algn="ctr">
              <a:solidFill>
                <a:srgbClr val="0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kumimoji="1" lang="en-US" altLang="zh-CN" sz="2300" b="1" i="0" u="none" strike="noStrike" cap="none" normalizeH="0" baseline="0" dirty="0">
                  <a:ln>
                    <a:noFill/>
                  </a:ln>
                  <a:solidFill>
                    <a:schemeClr val="tx1"/>
                  </a:solidFill>
                  <a:effectLst/>
                  <a:latin typeface="Arial" charset="0"/>
                  <a:ea typeface="宋体" pitchFamily="2" charset="-122"/>
                </a:rPr>
                <a:t>LI</a:t>
              </a:r>
              <a:endParaRPr kumimoji="1" lang="zh-CN" altLang="en-US" sz="2300" b="1" i="0" u="none" strike="noStrike" cap="none" normalizeH="0" baseline="0" dirty="0">
                <a:ln>
                  <a:noFill/>
                </a:ln>
                <a:solidFill>
                  <a:schemeClr val="tx1"/>
                </a:solidFill>
                <a:effectLst/>
                <a:latin typeface="Arial" charset="0"/>
                <a:ea typeface="宋体" pitchFamily="2" charset="-122"/>
              </a:endParaRPr>
            </a:p>
          </p:txBody>
        </p:sp>
        <p:sp>
          <p:nvSpPr>
            <p:cNvPr id="10" name="矩形 9">
              <a:extLst>
                <a:ext uri="{FF2B5EF4-FFF2-40B4-BE49-F238E27FC236}">
                  <a16:creationId xmlns:a16="http://schemas.microsoft.com/office/drawing/2014/main" id="{C30A5497-078E-46BB-B45C-455A1B87441A}"/>
                </a:ext>
              </a:extLst>
            </p:cNvPr>
            <p:cNvSpPr/>
            <p:nvPr/>
          </p:nvSpPr>
          <p:spPr bwMode="auto">
            <a:xfrm>
              <a:off x="2159678" y="2909819"/>
              <a:ext cx="1422185" cy="519181"/>
            </a:xfrm>
            <a:prstGeom prst="rect">
              <a:avLst/>
            </a:prstGeom>
            <a:solidFill>
              <a:schemeClr val="accent5">
                <a:lumMod val="20000"/>
                <a:lumOff val="80000"/>
              </a:schemeClr>
            </a:solidFill>
            <a:ln w="9525" cap="flat" cmpd="sng" algn="ctr">
              <a:solidFill>
                <a:srgbClr val="0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dirty="0">
                  <a:ln>
                    <a:noFill/>
                  </a:ln>
                  <a:solidFill>
                    <a:schemeClr val="tx1"/>
                  </a:solidFill>
                  <a:effectLst/>
                  <a:latin typeface="Arial" charset="0"/>
                  <a:ea typeface="宋体" pitchFamily="2" charset="-122"/>
                </a:rPr>
                <a:t>固定部分</a:t>
              </a:r>
            </a:p>
          </p:txBody>
        </p:sp>
        <p:sp>
          <p:nvSpPr>
            <p:cNvPr id="11" name="矩形 10">
              <a:extLst>
                <a:ext uri="{FF2B5EF4-FFF2-40B4-BE49-F238E27FC236}">
                  <a16:creationId xmlns:a16="http://schemas.microsoft.com/office/drawing/2014/main" id="{9D0C27B2-E06B-40E7-8DD2-606E94192687}"/>
                </a:ext>
              </a:extLst>
            </p:cNvPr>
            <p:cNvSpPr/>
            <p:nvPr/>
          </p:nvSpPr>
          <p:spPr bwMode="auto">
            <a:xfrm>
              <a:off x="3581863" y="2909819"/>
              <a:ext cx="1422185" cy="519181"/>
            </a:xfrm>
            <a:prstGeom prst="rect">
              <a:avLst/>
            </a:prstGeom>
            <a:solidFill>
              <a:schemeClr val="accent5">
                <a:lumMod val="20000"/>
                <a:lumOff val="80000"/>
              </a:schemeClr>
            </a:solidFill>
            <a:ln w="9525" cap="flat" cmpd="sng" algn="ctr">
              <a:solidFill>
                <a:srgbClr val="000000"/>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dirty="0">
                  <a:ln>
                    <a:noFill/>
                  </a:ln>
                  <a:solidFill>
                    <a:schemeClr val="tx1"/>
                  </a:solidFill>
                  <a:effectLst/>
                  <a:latin typeface="Arial" charset="0"/>
                  <a:ea typeface="宋体" pitchFamily="2" charset="-122"/>
                </a:rPr>
                <a:t>可变部分</a:t>
              </a:r>
            </a:p>
          </p:txBody>
        </p:sp>
        <p:sp>
          <p:nvSpPr>
            <p:cNvPr id="12" name="矩形 11">
              <a:extLst>
                <a:ext uri="{FF2B5EF4-FFF2-40B4-BE49-F238E27FC236}">
                  <a16:creationId xmlns:a16="http://schemas.microsoft.com/office/drawing/2014/main" id="{AC204DDF-7431-4CEA-B28B-34724769265E}"/>
                </a:ext>
              </a:extLst>
            </p:cNvPr>
            <p:cNvSpPr/>
            <p:nvPr/>
          </p:nvSpPr>
          <p:spPr bwMode="auto">
            <a:xfrm>
              <a:off x="5004048" y="2909819"/>
              <a:ext cx="1641796" cy="519181"/>
            </a:xfrm>
            <a:prstGeom prst="rect">
              <a:avLst/>
            </a:prstGeom>
            <a:solidFill>
              <a:schemeClr val="accent5">
                <a:lumMod val="20000"/>
                <a:lumOff val="80000"/>
              </a:schemeClr>
            </a:solidFill>
            <a:ln w="9525" cap="flat" cmpd="sng" algn="ctr">
              <a:solidFill>
                <a:srgbClr val="000000"/>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kumimoji="1" lang="en-US" altLang="zh-CN" sz="2400" b="1" i="0" u="none" strike="noStrike" cap="none" normalizeH="0" baseline="0" dirty="0">
                  <a:ln>
                    <a:noFill/>
                  </a:ln>
                  <a:solidFill>
                    <a:schemeClr val="tx1"/>
                  </a:solidFill>
                  <a:effectLst/>
                  <a:latin typeface="Arial" charset="0"/>
                  <a:ea typeface="宋体" pitchFamily="2" charset="-122"/>
                </a:rPr>
                <a:t>TPDU</a:t>
              </a:r>
              <a:r>
                <a:rPr kumimoji="1" lang="zh-CN" altLang="en-US" sz="2400" b="1" i="0" u="none" strike="noStrike" cap="none" normalizeH="0" baseline="0" dirty="0">
                  <a:ln>
                    <a:noFill/>
                  </a:ln>
                  <a:solidFill>
                    <a:schemeClr val="tx1"/>
                  </a:solidFill>
                  <a:effectLst/>
                  <a:latin typeface="Arial" charset="0"/>
                  <a:ea typeface="宋体" pitchFamily="2" charset="-122"/>
                </a:rPr>
                <a:t>载荷</a:t>
              </a:r>
            </a:p>
          </p:txBody>
        </p:sp>
      </p:grpSp>
    </p:spTree>
    <p:extLst>
      <p:ext uri="{BB962C8B-B14F-4D97-AF65-F5344CB8AC3E}">
        <p14:creationId xmlns:p14="http://schemas.microsoft.com/office/powerpoint/2010/main" val="242781824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B9F7B48-0FFD-48B1-B72A-B28C590EFA24}"/>
              </a:ext>
            </a:extLst>
          </p:cNvPr>
          <p:cNvSpPr>
            <a:spLocks noGrp="1"/>
          </p:cNvSpPr>
          <p:nvPr>
            <p:ph idx="1"/>
          </p:nvPr>
        </p:nvSpPr>
        <p:spPr>
          <a:xfrm>
            <a:off x="914400" y="1524000"/>
            <a:ext cx="7391400" cy="954107"/>
          </a:xfrm>
        </p:spPr>
        <p:txBody>
          <a:bodyPr/>
          <a:lstStyle/>
          <a:p>
            <a:r>
              <a:rPr lang="en-US" altLang="zh-CN" dirty="0"/>
              <a:t>TPDU</a:t>
            </a:r>
            <a:r>
              <a:rPr lang="zh-CN" altLang="en-US" dirty="0"/>
              <a:t>作为数据被封装在网络传输协议（</a:t>
            </a:r>
            <a:r>
              <a:rPr lang="en-US" altLang="zh-CN" dirty="0"/>
              <a:t>IP</a:t>
            </a:r>
            <a:r>
              <a:rPr lang="zh-CN" altLang="en-US" dirty="0"/>
              <a:t>协议）的分组中。</a:t>
            </a:r>
          </a:p>
        </p:txBody>
      </p:sp>
      <p:pic>
        <p:nvPicPr>
          <p:cNvPr id="5" name="图片 4">
            <a:extLst>
              <a:ext uri="{FF2B5EF4-FFF2-40B4-BE49-F238E27FC236}">
                <a16:creationId xmlns:a16="http://schemas.microsoft.com/office/drawing/2014/main" id="{24A4EE54-C6AA-4740-9D9B-168D7DC84C2A}"/>
              </a:ext>
            </a:extLst>
          </p:cNvPr>
          <p:cNvPicPr>
            <a:picLocks noChangeAspect="1"/>
          </p:cNvPicPr>
          <p:nvPr/>
        </p:nvPicPr>
        <p:blipFill>
          <a:blip r:embed="rId2"/>
          <a:stretch>
            <a:fillRect/>
          </a:stretch>
        </p:blipFill>
        <p:spPr>
          <a:xfrm>
            <a:off x="827584" y="2780928"/>
            <a:ext cx="7956376" cy="1800542"/>
          </a:xfrm>
          <a:prstGeom prst="rect">
            <a:avLst/>
          </a:prstGeom>
        </p:spPr>
      </p:pic>
      <p:sp>
        <p:nvSpPr>
          <p:cNvPr id="6" name="Rectangle 4">
            <a:extLst>
              <a:ext uri="{FF2B5EF4-FFF2-40B4-BE49-F238E27FC236}">
                <a16:creationId xmlns:a16="http://schemas.microsoft.com/office/drawing/2014/main" id="{F32059C0-4DD0-4ECD-93F4-EC409924E10B}"/>
              </a:ext>
            </a:extLst>
          </p:cNvPr>
          <p:cNvSpPr>
            <a:spLocks noGrp="1" noChangeArrowheads="1"/>
          </p:cNvSpPr>
          <p:nvPr>
            <p:ph type="title"/>
          </p:nvPr>
        </p:nvSpPr>
        <p:spPr>
          <a:xfrm>
            <a:off x="971550" y="222250"/>
            <a:ext cx="7086600" cy="685800"/>
          </a:xfrm>
        </p:spPr>
        <p:txBody>
          <a:bodyPr/>
          <a:lstStyle/>
          <a:p>
            <a:pPr eaLnBrk="1" hangingPunct="1"/>
            <a:r>
              <a:rPr lang="en-US" altLang="zh-CN" dirty="0"/>
              <a:t>6.1.3 </a:t>
            </a:r>
            <a:r>
              <a:rPr lang="zh-CN" altLang="en-US" dirty="0"/>
              <a:t>传输层协议要素</a:t>
            </a:r>
          </a:p>
        </p:txBody>
      </p:sp>
    </p:spTree>
    <p:extLst>
      <p:ext uri="{BB962C8B-B14F-4D97-AF65-F5344CB8AC3E}">
        <p14:creationId xmlns:p14="http://schemas.microsoft.com/office/powerpoint/2010/main" val="115190390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0BD5F93E-6852-44C7-97F2-B80424E21DEB}"/>
              </a:ext>
            </a:extLst>
          </p:cNvPr>
          <p:cNvSpPr>
            <a:spLocks noGrp="1" noChangeArrowheads="1"/>
          </p:cNvSpPr>
          <p:nvPr>
            <p:ph type="title"/>
          </p:nvPr>
        </p:nvSpPr>
        <p:spPr/>
        <p:txBody>
          <a:bodyPr/>
          <a:lstStyle/>
          <a:p>
            <a:r>
              <a:rPr lang="en-US" altLang="zh-CN" dirty="0"/>
              <a:t>6.1.4 </a:t>
            </a:r>
            <a:r>
              <a:rPr lang="zh-CN" altLang="en-US" dirty="0"/>
              <a:t>传输层寻址和</a:t>
            </a:r>
            <a:r>
              <a:rPr lang="en-US" altLang="zh-CN" dirty="0"/>
              <a:t>Socket</a:t>
            </a:r>
            <a:endParaRPr lang="zh-CN" altLang="en-US" dirty="0"/>
          </a:p>
        </p:txBody>
      </p:sp>
      <p:sp>
        <p:nvSpPr>
          <p:cNvPr id="4" name="Rectangle 3">
            <a:extLst>
              <a:ext uri="{FF2B5EF4-FFF2-40B4-BE49-F238E27FC236}">
                <a16:creationId xmlns:a16="http://schemas.microsoft.com/office/drawing/2014/main" id="{5982FA2C-2DC7-448F-A8C9-715D731D71A5}"/>
              </a:ext>
            </a:extLst>
          </p:cNvPr>
          <p:cNvSpPr txBox="1">
            <a:spLocks noChangeArrowheads="1"/>
          </p:cNvSpPr>
          <p:nvPr/>
        </p:nvSpPr>
        <p:spPr bwMode="auto">
          <a:xfrm>
            <a:off x="1547664" y="1916105"/>
            <a:ext cx="3861987" cy="1510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eaLnBrk="1" hangingPunct="1">
              <a:lnSpc>
                <a:spcPct val="120000"/>
              </a:lnSpc>
              <a:defRPr/>
            </a:pPr>
            <a:r>
              <a:rPr lang="en-US" altLang="zh-CN" sz="2400" kern="0" dirty="0">
                <a:latin typeface="+mn-ea"/>
              </a:rPr>
              <a:t>well-known TSAP</a:t>
            </a:r>
            <a:r>
              <a:rPr lang="zh-CN" altLang="en-US" sz="2400" kern="0" dirty="0">
                <a:latin typeface="+mn-ea"/>
              </a:rPr>
              <a:t>寻址</a:t>
            </a:r>
            <a:endParaRPr lang="en-US" altLang="zh-CN" sz="2400" kern="0" dirty="0">
              <a:latin typeface="+mn-ea"/>
            </a:endParaRPr>
          </a:p>
          <a:p>
            <a:pPr eaLnBrk="1" hangingPunct="1">
              <a:lnSpc>
                <a:spcPct val="120000"/>
              </a:lnSpc>
              <a:defRPr/>
            </a:pPr>
            <a:r>
              <a:rPr lang="zh-CN" altLang="en-US" sz="2400" kern="0" dirty="0">
                <a:latin typeface="+mn-ea"/>
              </a:rPr>
              <a:t>进程服务模式寻址</a:t>
            </a:r>
            <a:endParaRPr lang="en-US" altLang="zh-CN" sz="2400" kern="0" dirty="0">
              <a:latin typeface="+mn-ea"/>
            </a:endParaRPr>
          </a:p>
          <a:p>
            <a:pPr eaLnBrk="1" hangingPunct="1">
              <a:lnSpc>
                <a:spcPct val="120000"/>
              </a:lnSpc>
              <a:defRPr/>
            </a:pPr>
            <a:r>
              <a:rPr lang="zh-CN" altLang="en-US" sz="2400" kern="0" dirty="0">
                <a:latin typeface="+mn-ea"/>
              </a:rPr>
              <a:t>名字服务器模式寻址</a:t>
            </a:r>
            <a:endParaRPr lang="en-US" altLang="zh-CN" sz="2400" kern="0" dirty="0">
              <a:latin typeface="+mn-ea"/>
            </a:endParaRPr>
          </a:p>
        </p:txBody>
      </p:sp>
      <p:sp>
        <p:nvSpPr>
          <p:cNvPr id="5" name="文本框 4">
            <a:extLst>
              <a:ext uri="{FF2B5EF4-FFF2-40B4-BE49-F238E27FC236}">
                <a16:creationId xmlns:a16="http://schemas.microsoft.com/office/drawing/2014/main" id="{47EEDCA6-3E59-4249-A838-5B6842CE45DC}"/>
              </a:ext>
            </a:extLst>
          </p:cNvPr>
          <p:cNvSpPr txBox="1"/>
          <p:nvPr/>
        </p:nvSpPr>
        <p:spPr>
          <a:xfrm>
            <a:off x="1008659" y="1412776"/>
            <a:ext cx="7544724" cy="461665"/>
          </a:xfrm>
          <a:prstGeom prst="rect">
            <a:avLst/>
          </a:prstGeom>
          <a:noFill/>
        </p:spPr>
        <p:txBody>
          <a:bodyPr wrap="square">
            <a:spAutoFit/>
          </a:bodyPr>
          <a:lstStyle/>
          <a:p>
            <a:r>
              <a:rPr lang="zh-CN" altLang="en-US" dirty="0"/>
              <a:t>一、传输层寻址</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0BD5F93E-6852-44C7-97F2-B80424E21DEB}"/>
              </a:ext>
            </a:extLst>
          </p:cNvPr>
          <p:cNvSpPr>
            <a:spLocks noGrp="1" noChangeArrowheads="1"/>
          </p:cNvSpPr>
          <p:nvPr>
            <p:ph type="title"/>
          </p:nvPr>
        </p:nvSpPr>
        <p:spPr/>
        <p:txBody>
          <a:bodyPr/>
          <a:lstStyle/>
          <a:p>
            <a:r>
              <a:rPr lang="en-US" altLang="zh-CN" dirty="0"/>
              <a:t>6.1.4 </a:t>
            </a:r>
            <a:r>
              <a:rPr lang="zh-CN" altLang="en-US" dirty="0"/>
              <a:t>传输层寻址和</a:t>
            </a:r>
            <a:r>
              <a:rPr lang="en-US" altLang="zh-CN" dirty="0"/>
              <a:t>Socket</a:t>
            </a:r>
            <a:endParaRPr lang="zh-CN" altLang="en-US" dirty="0"/>
          </a:p>
        </p:txBody>
      </p:sp>
      <p:sp>
        <p:nvSpPr>
          <p:cNvPr id="4" name="Rectangle 3">
            <a:extLst>
              <a:ext uri="{FF2B5EF4-FFF2-40B4-BE49-F238E27FC236}">
                <a16:creationId xmlns:a16="http://schemas.microsoft.com/office/drawing/2014/main" id="{5982FA2C-2DC7-448F-A8C9-715D731D71A5}"/>
              </a:ext>
            </a:extLst>
          </p:cNvPr>
          <p:cNvSpPr txBox="1">
            <a:spLocks noChangeArrowheads="1"/>
          </p:cNvSpPr>
          <p:nvPr/>
        </p:nvSpPr>
        <p:spPr bwMode="auto">
          <a:xfrm>
            <a:off x="998045" y="1916832"/>
            <a:ext cx="7704138" cy="3431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eaLnBrk="1" hangingPunct="1">
              <a:lnSpc>
                <a:spcPct val="120000"/>
              </a:lnSpc>
              <a:defRPr/>
            </a:pPr>
            <a:r>
              <a:rPr lang="en-US" altLang="zh-CN" sz="2400" kern="0" dirty="0">
                <a:latin typeface="+mn-ea"/>
              </a:rPr>
              <a:t>well-known TSAP</a:t>
            </a:r>
            <a:r>
              <a:rPr lang="zh-CN" altLang="en-US" sz="2400" kern="0" dirty="0">
                <a:latin typeface="+mn-ea"/>
              </a:rPr>
              <a:t>寻址</a:t>
            </a:r>
            <a:endParaRPr lang="en-US" altLang="zh-CN" sz="2400" kern="0" dirty="0">
              <a:latin typeface="+mn-ea"/>
            </a:endParaRPr>
          </a:p>
          <a:p>
            <a:pPr marL="0" indent="0" eaLnBrk="1" hangingPunct="1">
              <a:lnSpc>
                <a:spcPct val="120000"/>
              </a:lnSpc>
              <a:buFont typeface="Wingdings" panose="05000000000000000000" pitchFamily="2" charset="2"/>
              <a:buNone/>
              <a:defRPr/>
            </a:pPr>
            <a:r>
              <a:rPr lang="zh-CN" altLang="en-US" sz="2400" kern="0" dirty="0">
                <a:latin typeface="+mn-ea"/>
              </a:rPr>
              <a:t>一些著名的、重要的服务都有自己固定并公开的</a:t>
            </a:r>
            <a:r>
              <a:rPr lang="en-US" altLang="zh-CN" sz="2400" kern="0" dirty="0">
                <a:latin typeface="+mn-ea"/>
              </a:rPr>
              <a:t>TSAP</a:t>
            </a:r>
            <a:r>
              <a:rPr lang="zh-CN" altLang="en-US" sz="2400" kern="0" dirty="0">
                <a:latin typeface="+mn-ea"/>
              </a:rPr>
              <a:t>，所有网络用户都知道，并且可以直接访问。如：</a:t>
            </a:r>
            <a:endParaRPr lang="en-US" altLang="zh-CN" sz="2400" kern="0" dirty="0">
              <a:latin typeface="+mn-ea"/>
            </a:endParaRPr>
          </a:p>
          <a:p>
            <a:pPr marL="0" indent="0" eaLnBrk="1" hangingPunct="1">
              <a:lnSpc>
                <a:spcPct val="120000"/>
              </a:lnSpc>
              <a:buFont typeface="Wingdings" panose="05000000000000000000" pitchFamily="2" charset="2"/>
              <a:buNone/>
              <a:defRPr/>
            </a:pPr>
            <a:r>
              <a:rPr lang="en-US" altLang="zh-CN" sz="2400" kern="0" dirty="0">
                <a:latin typeface="+mn-ea"/>
              </a:rPr>
              <a:t> FTP Server</a:t>
            </a:r>
            <a:r>
              <a:rPr lang="zh-CN" altLang="en-US" sz="2400" kern="0" dirty="0">
                <a:latin typeface="+mn-ea"/>
              </a:rPr>
              <a:t>（</a:t>
            </a:r>
            <a:r>
              <a:rPr lang="en-US" altLang="zh-CN" sz="2400" kern="0" dirty="0">
                <a:latin typeface="+mn-ea"/>
              </a:rPr>
              <a:t>21</a:t>
            </a:r>
            <a:r>
              <a:rPr lang="zh-CN" altLang="en-US" sz="2400" kern="0" dirty="0">
                <a:latin typeface="+mn-ea"/>
              </a:rPr>
              <a:t>）、</a:t>
            </a:r>
            <a:r>
              <a:rPr lang="en-US" altLang="zh-CN" sz="2400" kern="0" dirty="0">
                <a:latin typeface="+mn-ea"/>
              </a:rPr>
              <a:t>DNS Server</a:t>
            </a:r>
            <a:r>
              <a:rPr lang="zh-CN" altLang="en-US" sz="2400" kern="0" dirty="0">
                <a:latin typeface="+mn-ea"/>
              </a:rPr>
              <a:t>（</a:t>
            </a:r>
            <a:r>
              <a:rPr lang="en-US" altLang="zh-CN" sz="2400" kern="0" dirty="0">
                <a:latin typeface="+mn-ea"/>
              </a:rPr>
              <a:t>53</a:t>
            </a:r>
            <a:r>
              <a:rPr lang="zh-CN" altLang="en-US" sz="2400" kern="0" dirty="0">
                <a:latin typeface="+mn-ea"/>
              </a:rPr>
              <a:t>）、</a:t>
            </a:r>
            <a:r>
              <a:rPr lang="en-US" altLang="zh-CN" sz="2400" kern="0" dirty="0">
                <a:latin typeface="+mn-ea"/>
              </a:rPr>
              <a:t>HTTP Server</a:t>
            </a:r>
            <a:r>
              <a:rPr lang="zh-CN" altLang="en-US" sz="2400" kern="0" dirty="0">
                <a:latin typeface="+mn-ea"/>
              </a:rPr>
              <a:t>（</a:t>
            </a:r>
            <a:r>
              <a:rPr lang="en-US" altLang="zh-CN" sz="2400" kern="0" dirty="0">
                <a:latin typeface="+mn-ea"/>
              </a:rPr>
              <a:t>80</a:t>
            </a:r>
            <a:r>
              <a:rPr lang="zh-CN" altLang="en-US" sz="2400" kern="0" dirty="0">
                <a:latin typeface="+mn-ea"/>
              </a:rPr>
              <a:t>）等。</a:t>
            </a:r>
          </a:p>
          <a:p>
            <a:pPr eaLnBrk="1" hangingPunct="1">
              <a:lnSpc>
                <a:spcPct val="120000"/>
              </a:lnSpc>
              <a:defRPr/>
            </a:pPr>
            <a:r>
              <a:rPr lang="zh-CN" altLang="en-US" sz="2400" kern="0" dirty="0">
                <a:latin typeface="+mn-ea"/>
              </a:rPr>
              <a:t>进程服务模式寻址</a:t>
            </a:r>
            <a:endParaRPr lang="en-US" altLang="zh-CN" sz="2400" kern="0" dirty="0">
              <a:latin typeface="+mn-ea"/>
            </a:endParaRPr>
          </a:p>
          <a:p>
            <a:pPr eaLnBrk="1" hangingPunct="1">
              <a:lnSpc>
                <a:spcPct val="120000"/>
              </a:lnSpc>
              <a:defRPr/>
            </a:pPr>
            <a:r>
              <a:rPr lang="zh-CN" altLang="en-US" sz="2400" kern="0" dirty="0">
                <a:latin typeface="+mn-ea"/>
              </a:rPr>
              <a:t>名字服务器模式寻址</a:t>
            </a:r>
            <a:endParaRPr lang="en-US" altLang="zh-CN" sz="2400" kern="0" dirty="0">
              <a:latin typeface="+mn-ea"/>
            </a:endParaRPr>
          </a:p>
        </p:txBody>
      </p:sp>
      <p:sp>
        <p:nvSpPr>
          <p:cNvPr id="5" name="文本框 4">
            <a:extLst>
              <a:ext uri="{FF2B5EF4-FFF2-40B4-BE49-F238E27FC236}">
                <a16:creationId xmlns:a16="http://schemas.microsoft.com/office/drawing/2014/main" id="{47EEDCA6-3E59-4249-A838-5B6842CE45DC}"/>
              </a:ext>
            </a:extLst>
          </p:cNvPr>
          <p:cNvSpPr txBox="1"/>
          <p:nvPr/>
        </p:nvSpPr>
        <p:spPr>
          <a:xfrm>
            <a:off x="1008659" y="1412776"/>
            <a:ext cx="7544724" cy="461665"/>
          </a:xfrm>
          <a:prstGeom prst="rect">
            <a:avLst/>
          </a:prstGeom>
          <a:noFill/>
        </p:spPr>
        <p:txBody>
          <a:bodyPr wrap="square">
            <a:spAutoFit/>
          </a:bodyPr>
          <a:lstStyle/>
          <a:p>
            <a:r>
              <a:rPr lang="zh-CN" altLang="en-US" dirty="0"/>
              <a:t>一、传输层寻址</a:t>
            </a:r>
          </a:p>
        </p:txBody>
      </p:sp>
    </p:spTree>
    <p:extLst>
      <p:ext uri="{BB962C8B-B14F-4D97-AF65-F5344CB8AC3E}">
        <p14:creationId xmlns:p14="http://schemas.microsoft.com/office/powerpoint/2010/main" val="425376778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82FA2C-2DC7-448F-A8C9-715D731D71A5}"/>
              </a:ext>
            </a:extLst>
          </p:cNvPr>
          <p:cNvSpPr txBox="1">
            <a:spLocks noChangeArrowheads="1"/>
          </p:cNvSpPr>
          <p:nvPr/>
        </p:nvSpPr>
        <p:spPr bwMode="auto">
          <a:xfrm>
            <a:off x="971550" y="1196975"/>
            <a:ext cx="7704138" cy="4773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eaLnBrk="1" hangingPunct="1">
              <a:lnSpc>
                <a:spcPct val="120000"/>
              </a:lnSpc>
              <a:defRPr/>
            </a:pPr>
            <a:r>
              <a:rPr lang="en-US" altLang="zh-CN" sz="2400" kern="0" dirty="0">
                <a:latin typeface="+mn-ea"/>
              </a:rPr>
              <a:t>well-known TSAP </a:t>
            </a:r>
          </a:p>
          <a:p>
            <a:pPr eaLnBrk="1" hangingPunct="1">
              <a:lnSpc>
                <a:spcPct val="120000"/>
              </a:lnSpc>
              <a:defRPr/>
            </a:pPr>
            <a:r>
              <a:rPr lang="zh-CN" altLang="en-US" sz="2400" kern="0" dirty="0">
                <a:latin typeface="+mn-ea"/>
              </a:rPr>
              <a:t>进程服务器模式寻址</a:t>
            </a:r>
            <a:endParaRPr lang="en-US" altLang="zh-CN" sz="2400" kern="0" dirty="0">
              <a:latin typeface="+mn-ea"/>
            </a:endParaRPr>
          </a:p>
          <a:p>
            <a:pPr lvl="1" eaLnBrk="1" hangingPunct="1">
              <a:lnSpc>
                <a:spcPct val="120000"/>
              </a:lnSpc>
              <a:defRPr/>
            </a:pPr>
            <a:r>
              <a:rPr lang="zh-CN" altLang="en-US" sz="2000" kern="0" dirty="0">
                <a:latin typeface="+mn-ea"/>
              </a:rPr>
              <a:t>进程服务器是一种特殊的服务，能够同时监听多个端口，本质上是一种进程代理；</a:t>
            </a:r>
            <a:endParaRPr lang="en-US" altLang="zh-CN" sz="2000" kern="0" dirty="0">
              <a:latin typeface="+mn-ea"/>
            </a:endParaRPr>
          </a:p>
          <a:p>
            <a:pPr lvl="1" eaLnBrk="1" hangingPunct="1">
              <a:lnSpc>
                <a:spcPct val="120000"/>
              </a:lnSpc>
              <a:defRPr/>
            </a:pPr>
            <a:r>
              <a:rPr lang="zh-CN" altLang="en-US" sz="2000" kern="0" dirty="0">
                <a:latin typeface="+mn-ea"/>
              </a:rPr>
              <a:t>客户端以某个</a:t>
            </a:r>
            <a:r>
              <a:rPr lang="en-US" altLang="zh-CN" sz="2000" kern="0" dirty="0">
                <a:latin typeface="+mn-ea"/>
              </a:rPr>
              <a:t>TSAP</a:t>
            </a:r>
            <a:r>
              <a:rPr lang="zh-CN" altLang="en-US" sz="2000" kern="0" dirty="0">
                <a:latin typeface="+mn-ea"/>
              </a:rPr>
              <a:t>为目标某个服务器发出的请求，若对应服务器并未响应，则进程服务器与客户端建立连接；</a:t>
            </a:r>
            <a:endParaRPr lang="en-US" altLang="zh-CN" sz="2000" kern="0" dirty="0">
              <a:latin typeface="+mn-ea"/>
            </a:endParaRPr>
          </a:p>
          <a:p>
            <a:pPr lvl="1" eaLnBrk="1" hangingPunct="1">
              <a:lnSpc>
                <a:spcPct val="120000"/>
              </a:lnSpc>
              <a:defRPr/>
            </a:pPr>
            <a:r>
              <a:rPr lang="zh-CN" altLang="en-US" sz="2000" kern="0" dirty="0">
                <a:latin typeface="+mn-ea"/>
              </a:rPr>
              <a:t>进程服务器启动对应服务器，并为该服务器分配该</a:t>
            </a:r>
            <a:r>
              <a:rPr lang="en-US" altLang="zh-CN" sz="2000" kern="0" dirty="0">
                <a:latin typeface="+mn-ea"/>
              </a:rPr>
              <a:t>TSAP</a:t>
            </a:r>
            <a:r>
              <a:rPr lang="zh-CN" altLang="en-US" sz="2000" kern="0" dirty="0">
                <a:latin typeface="+mn-ea"/>
              </a:rPr>
              <a:t>；</a:t>
            </a:r>
            <a:endParaRPr lang="en-US" altLang="zh-CN" sz="2000" kern="0" dirty="0">
              <a:latin typeface="+mn-ea"/>
            </a:endParaRPr>
          </a:p>
          <a:p>
            <a:pPr lvl="1" eaLnBrk="1" hangingPunct="1">
              <a:lnSpc>
                <a:spcPct val="120000"/>
              </a:lnSpc>
              <a:defRPr/>
            </a:pPr>
            <a:r>
              <a:rPr lang="zh-CN" altLang="en-US" sz="2000" kern="0" dirty="0">
                <a:latin typeface="+mn-ea"/>
              </a:rPr>
              <a:t>被请求的服务继承进程服务与客户端的连接并向客户端提供服务；</a:t>
            </a:r>
            <a:endParaRPr lang="en-US" altLang="zh-CN" sz="2000" kern="0" dirty="0">
              <a:latin typeface="+mn-ea"/>
            </a:endParaRPr>
          </a:p>
          <a:p>
            <a:pPr lvl="1" eaLnBrk="1" hangingPunct="1">
              <a:lnSpc>
                <a:spcPct val="120000"/>
              </a:lnSpc>
              <a:defRPr/>
            </a:pPr>
            <a:r>
              <a:rPr lang="zh-CN" altLang="en-US" sz="2000" kern="0" dirty="0">
                <a:latin typeface="+mn-ea"/>
              </a:rPr>
              <a:t>进程服务器继续监听。</a:t>
            </a:r>
            <a:endParaRPr lang="en-US" altLang="zh-CN" sz="2000" kern="0" dirty="0">
              <a:latin typeface="+mn-ea"/>
            </a:endParaRPr>
          </a:p>
          <a:p>
            <a:pPr eaLnBrk="1" hangingPunct="1">
              <a:lnSpc>
                <a:spcPct val="120000"/>
              </a:lnSpc>
              <a:defRPr/>
            </a:pPr>
            <a:r>
              <a:rPr lang="zh-CN" altLang="en-US" sz="2400" kern="0" dirty="0">
                <a:latin typeface="+mn-ea"/>
              </a:rPr>
              <a:t>名字服务器模式寻址</a:t>
            </a:r>
            <a:endParaRPr lang="en-US" altLang="zh-CN" sz="2400" kern="0" dirty="0">
              <a:latin typeface="+mn-ea"/>
            </a:endParaRPr>
          </a:p>
        </p:txBody>
      </p:sp>
      <p:sp>
        <p:nvSpPr>
          <p:cNvPr id="5" name="标题 1">
            <a:extLst>
              <a:ext uri="{FF2B5EF4-FFF2-40B4-BE49-F238E27FC236}">
                <a16:creationId xmlns:a16="http://schemas.microsoft.com/office/drawing/2014/main" id="{FD1F2831-143A-4BB9-8CA8-B034EC64026A}"/>
              </a:ext>
            </a:extLst>
          </p:cNvPr>
          <p:cNvSpPr>
            <a:spLocks noGrp="1" noChangeArrowheads="1"/>
          </p:cNvSpPr>
          <p:nvPr>
            <p:ph type="title"/>
          </p:nvPr>
        </p:nvSpPr>
        <p:spPr>
          <a:xfrm>
            <a:off x="971550" y="222250"/>
            <a:ext cx="7086600" cy="685800"/>
          </a:xfrm>
        </p:spPr>
        <p:txBody>
          <a:bodyPr/>
          <a:lstStyle/>
          <a:p>
            <a:r>
              <a:rPr lang="en-US" altLang="zh-CN" dirty="0"/>
              <a:t>6.1.4 </a:t>
            </a:r>
            <a:r>
              <a:rPr lang="zh-CN" altLang="en-US" dirty="0"/>
              <a:t>传输层寻址和</a:t>
            </a:r>
            <a:r>
              <a:rPr lang="en-US" altLang="zh-CN" dirty="0"/>
              <a:t>Socket</a:t>
            </a:r>
            <a:endParaRPr lang="zh-CN" altLang="en-US" dirty="0"/>
          </a:p>
        </p:txBody>
      </p:sp>
    </p:spTree>
    <p:extLst>
      <p:ext uri="{BB962C8B-B14F-4D97-AF65-F5344CB8AC3E}">
        <p14:creationId xmlns:p14="http://schemas.microsoft.com/office/powerpoint/2010/main" val="359733768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100">
            <a:extLst>
              <a:ext uri="{FF2B5EF4-FFF2-40B4-BE49-F238E27FC236}">
                <a16:creationId xmlns:a16="http://schemas.microsoft.com/office/drawing/2014/main" id="{0E644198-7392-4446-8262-6E310BD6EE6C}"/>
              </a:ext>
            </a:extLst>
          </p:cNvPr>
          <p:cNvGrpSpPr>
            <a:grpSpLocks/>
          </p:cNvGrpSpPr>
          <p:nvPr/>
        </p:nvGrpSpPr>
        <p:grpSpPr bwMode="auto">
          <a:xfrm>
            <a:off x="881063" y="2060575"/>
            <a:ext cx="7381875" cy="3759200"/>
            <a:chOff x="544" y="1244"/>
            <a:chExt cx="4649" cy="2368"/>
          </a:xfrm>
        </p:grpSpPr>
        <p:sp>
          <p:nvSpPr>
            <p:cNvPr id="33796" name="Text Box 102">
              <a:extLst>
                <a:ext uri="{FF2B5EF4-FFF2-40B4-BE49-F238E27FC236}">
                  <a16:creationId xmlns:a16="http://schemas.microsoft.com/office/drawing/2014/main" id="{2DB9CA4D-C84F-4B15-8EAD-325CAC77EC05}"/>
                </a:ext>
              </a:extLst>
            </p:cNvPr>
            <p:cNvSpPr txBox="1">
              <a:spLocks noChangeArrowheads="1"/>
            </p:cNvSpPr>
            <p:nvPr/>
          </p:nvSpPr>
          <p:spPr bwMode="auto">
            <a:xfrm>
              <a:off x="1640" y="3402"/>
              <a:ext cx="254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nSpc>
                  <a:spcPct val="72000"/>
                </a:lnSpc>
                <a:spcBef>
                  <a:spcPct val="0"/>
                </a:spcBef>
                <a:buClrTx/>
                <a:buSzTx/>
                <a:buFontTx/>
                <a:buNone/>
              </a:pPr>
              <a:r>
                <a:rPr kumimoji="0" lang="en-US" altLang="zh-CN" sz="2000"/>
                <a:t>(a)                   	                        (b)</a:t>
              </a:r>
            </a:p>
          </p:txBody>
        </p:sp>
        <p:sp>
          <p:nvSpPr>
            <p:cNvPr id="33797" name="Text Box 103">
              <a:extLst>
                <a:ext uri="{FF2B5EF4-FFF2-40B4-BE49-F238E27FC236}">
                  <a16:creationId xmlns:a16="http://schemas.microsoft.com/office/drawing/2014/main" id="{270A8504-7150-4822-9958-9D200134C5D3}"/>
                </a:ext>
              </a:extLst>
            </p:cNvPr>
            <p:cNvSpPr txBox="1">
              <a:spLocks noChangeArrowheads="1"/>
            </p:cNvSpPr>
            <p:nvPr/>
          </p:nvSpPr>
          <p:spPr bwMode="auto">
            <a:xfrm>
              <a:off x="624" y="2828"/>
              <a:ext cx="456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spcBef>
                  <a:spcPts val="300"/>
                </a:spcBef>
                <a:buClrTx/>
                <a:buSzTx/>
                <a:buFontTx/>
                <a:buNone/>
              </a:pPr>
              <a:r>
                <a:rPr kumimoji="0" lang="en-US" altLang="zh-CN" sz="2000">
                  <a:latin typeface="Times New Roman" panose="02020603050405020304" pitchFamily="18" charset="0"/>
                </a:rPr>
                <a:t>   </a:t>
              </a:r>
            </a:p>
          </p:txBody>
        </p:sp>
        <p:grpSp>
          <p:nvGrpSpPr>
            <p:cNvPr id="33798" name="Group 104">
              <a:extLst>
                <a:ext uri="{FF2B5EF4-FFF2-40B4-BE49-F238E27FC236}">
                  <a16:creationId xmlns:a16="http://schemas.microsoft.com/office/drawing/2014/main" id="{246FBFC7-3EF2-4261-8516-F106DD6F1196}"/>
                </a:ext>
              </a:extLst>
            </p:cNvPr>
            <p:cNvGrpSpPr>
              <a:grpSpLocks/>
            </p:cNvGrpSpPr>
            <p:nvPr/>
          </p:nvGrpSpPr>
          <p:grpSpPr bwMode="auto">
            <a:xfrm>
              <a:off x="544" y="1246"/>
              <a:ext cx="2237" cy="2129"/>
              <a:chOff x="657" y="1246"/>
              <a:chExt cx="2237" cy="2129"/>
            </a:xfrm>
          </p:grpSpPr>
          <p:sp>
            <p:nvSpPr>
              <p:cNvPr id="33844" name="Rectangle 105">
                <a:extLst>
                  <a:ext uri="{FF2B5EF4-FFF2-40B4-BE49-F238E27FC236}">
                    <a16:creationId xmlns:a16="http://schemas.microsoft.com/office/drawing/2014/main" id="{399313F7-77B8-4CDE-A534-79AB44BDB681}"/>
                  </a:ext>
                </a:extLst>
              </p:cNvPr>
              <p:cNvSpPr>
                <a:spLocks noChangeArrowheads="1"/>
              </p:cNvSpPr>
              <p:nvPr/>
            </p:nvSpPr>
            <p:spPr bwMode="auto">
              <a:xfrm>
                <a:off x="1889" y="2592"/>
                <a:ext cx="915"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33845" name="Rectangle 106">
                <a:extLst>
                  <a:ext uri="{FF2B5EF4-FFF2-40B4-BE49-F238E27FC236}">
                    <a16:creationId xmlns:a16="http://schemas.microsoft.com/office/drawing/2014/main" id="{9DDB5E61-DB9E-4E5E-8415-AB125A4E9A2F}"/>
                  </a:ext>
                </a:extLst>
              </p:cNvPr>
              <p:cNvSpPr>
                <a:spLocks noChangeArrowheads="1"/>
              </p:cNvSpPr>
              <p:nvPr/>
            </p:nvSpPr>
            <p:spPr bwMode="auto">
              <a:xfrm>
                <a:off x="757" y="2592"/>
                <a:ext cx="915"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33846" name="Rectangle 107">
                <a:extLst>
                  <a:ext uri="{FF2B5EF4-FFF2-40B4-BE49-F238E27FC236}">
                    <a16:creationId xmlns:a16="http://schemas.microsoft.com/office/drawing/2014/main" id="{59FF5CC5-7FF8-4977-84C2-A58A3A46A0B9}"/>
                  </a:ext>
                </a:extLst>
              </p:cNvPr>
              <p:cNvSpPr>
                <a:spLocks noChangeArrowheads="1"/>
              </p:cNvSpPr>
              <p:nvPr/>
            </p:nvSpPr>
            <p:spPr bwMode="auto">
              <a:xfrm>
                <a:off x="757" y="1450"/>
                <a:ext cx="915" cy="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33847" name="Rectangle 108">
                <a:extLst>
                  <a:ext uri="{FF2B5EF4-FFF2-40B4-BE49-F238E27FC236}">
                    <a16:creationId xmlns:a16="http://schemas.microsoft.com/office/drawing/2014/main" id="{1DC13D07-D4ED-442C-AED6-C67E76FA9453}"/>
                  </a:ext>
                </a:extLst>
              </p:cNvPr>
              <p:cNvSpPr>
                <a:spLocks noChangeArrowheads="1"/>
              </p:cNvSpPr>
              <p:nvPr/>
            </p:nvSpPr>
            <p:spPr bwMode="auto">
              <a:xfrm>
                <a:off x="757" y="2110"/>
                <a:ext cx="915" cy="4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grpSp>
            <p:nvGrpSpPr>
              <p:cNvPr id="33848" name="Group 109">
                <a:extLst>
                  <a:ext uri="{FF2B5EF4-FFF2-40B4-BE49-F238E27FC236}">
                    <a16:creationId xmlns:a16="http://schemas.microsoft.com/office/drawing/2014/main" id="{92625C2D-053C-4416-8DEF-C4913C0B875E}"/>
                  </a:ext>
                </a:extLst>
              </p:cNvPr>
              <p:cNvGrpSpPr>
                <a:grpSpLocks/>
              </p:cNvGrpSpPr>
              <p:nvPr/>
            </p:nvGrpSpPr>
            <p:grpSpPr bwMode="auto">
              <a:xfrm>
                <a:off x="1583" y="2833"/>
                <a:ext cx="173" cy="89"/>
                <a:chOff x="4442" y="5121"/>
                <a:chExt cx="291" cy="184"/>
              </a:xfrm>
            </p:grpSpPr>
            <p:sp>
              <p:nvSpPr>
                <p:cNvPr id="33886" name="Line 110">
                  <a:extLst>
                    <a:ext uri="{FF2B5EF4-FFF2-40B4-BE49-F238E27FC236}">
                      <a16:creationId xmlns:a16="http://schemas.microsoft.com/office/drawing/2014/main" id="{2B2EF5E8-A186-46B5-9101-95553F33FCA9}"/>
                    </a:ext>
                  </a:extLst>
                </p:cNvPr>
                <p:cNvSpPr>
                  <a:spLocks noChangeShapeType="1"/>
                </p:cNvSpPr>
                <p:nvPr/>
              </p:nvSpPr>
              <p:spPr bwMode="auto">
                <a:xfrm flipH="1">
                  <a:off x="4442" y="5121"/>
                  <a:ext cx="224" cy="1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87" name="Line 111">
                  <a:extLst>
                    <a:ext uri="{FF2B5EF4-FFF2-40B4-BE49-F238E27FC236}">
                      <a16:creationId xmlns:a16="http://schemas.microsoft.com/office/drawing/2014/main" id="{C5C6EBB6-C279-42CE-8A1C-6ADB16411206}"/>
                    </a:ext>
                  </a:extLst>
                </p:cNvPr>
                <p:cNvSpPr>
                  <a:spLocks noChangeShapeType="1"/>
                </p:cNvSpPr>
                <p:nvPr/>
              </p:nvSpPr>
              <p:spPr bwMode="auto">
                <a:xfrm flipH="1">
                  <a:off x="4509" y="5134"/>
                  <a:ext cx="224" cy="1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849" name="Group 112">
                <a:extLst>
                  <a:ext uri="{FF2B5EF4-FFF2-40B4-BE49-F238E27FC236}">
                    <a16:creationId xmlns:a16="http://schemas.microsoft.com/office/drawing/2014/main" id="{61E0F983-4E91-445E-B78E-40088351AAF7}"/>
                  </a:ext>
                </a:extLst>
              </p:cNvPr>
              <p:cNvGrpSpPr>
                <a:grpSpLocks/>
              </p:cNvGrpSpPr>
              <p:nvPr/>
            </p:nvGrpSpPr>
            <p:grpSpPr bwMode="auto">
              <a:xfrm>
                <a:off x="657" y="2830"/>
                <a:ext cx="173" cy="89"/>
                <a:chOff x="4442" y="5121"/>
                <a:chExt cx="291" cy="184"/>
              </a:xfrm>
            </p:grpSpPr>
            <p:sp>
              <p:nvSpPr>
                <p:cNvPr id="33884" name="Line 113">
                  <a:extLst>
                    <a:ext uri="{FF2B5EF4-FFF2-40B4-BE49-F238E27FC236}">
                      <a16:creationId xmlns:a16="http://schemas.microsoft.com/office/drawing/2014/main" id="{D8B9D16A-18F4-464D-B67B-77BDF7070374}"/>
                    </a:ext>
                  </a:extLst>
                </p:cNvPr>
                <p:cNvSpPr>
                  <a:spLocks noChangeShapeType="1"/>
                </p:cNvSpPr>
                <p:nvPr/>
              </p:nvSpPr>
              <p:spPr bwMode="auto">
                <a:xfrm flipH="1">
                  <a:off x="4442" y="5121"/>
                  <a:ext cx="224" cy="1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85" name="Line 114">
                  <a:extLst>
                    <a:ext uri="{FF2B5EF4-FFF2-40B4-BE49-F238E27FC236}">
                      <a16:creationId xmlns:a16="http://schemas.microsoft.com/office/drawing/2014/main" id="{DD1C123F-F1D2-4B81-8609-3852F7853A4F}"/>
                    </a:ext>
                  </a:extLst>
                </p:cNvPr>
                <p:cNvSpPr>
                  <a:spLocks noChangeShapeType="1"/>
                </p:cNvSpPr>
                <p:nvPr/>
              </p:nvSpPr>
              <p:spPr bwMode="auto">
                <a:xfrm flipH="1">
                  <a:off x="4509" y="5134"/>
                  <a:ext cx="224" cy="1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50" name="Oval 115">
                <a:extLst>
                  <a:ext uri="{FF2B5EF4-FFF2-40B4-BE49-F238E27FC236}">
                    <a16:creationId xmlns:a16="http://schemas.microsoft.com/office/drawing/2014/main" id="{94AEB0D4-96AB-4DB5-9959-F245C189F2A5}"/>
                  </a:ext>
                </a:extLst>
              </p:cNvPr>
              <p:cNvSpPr>
                <a:spLocks noChangeArrowheads="1"/>
              </p:cNvSpPr>
              <p:nvPr/>
            </p:nvSpPr>
            <p:spPr bwMode="auto">
              <a:xfrm>
                <a:off x="758" y="1769"/>
                <a:ext cx="583" cy="23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6000" rIns="36000"/>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ClrTx/>
                  <a:buSzTx/>
                  <a:buFontTx/>
                  <a:buNone/>
                </a:pPr>
                <a:r>
                  <a:rPr kumimoji="0" lang="zh-CN" altLang="en-US" sz="1600">
                    <a:latin typeface="Times New Roman" panose="02020603050405020304" pitchFamily="18" charset="0"/>
                    <a:ea typeface="幼圆" panose="02010509060101010101" pitchFamily="49" charset="-122"/>
                  </a:rPr>
                  <a:t>用户</a:t>
                </a:r>
              </a:p>
            </p:txBody>
          </p:sp>
          <p:sp>
            <p:nvSpPr>
              <p:cNvPr id="33851" name="Text Box 116">
                <a:extLst>
                  <a:ext uri="{FF2B5EF4-FFF2-40B4-BE49-F238E27FC236}">
                    <a16:creationId xmlns:a16="http://schemas.microsoft.com/office/drawing/2014/main" id="{E5D2EAE1-2158-4719-9BC0-2E64FF263858}"/>
                  </a:ext>
                </a:extLst>
              </p:cNvPr>
              <p:cNvSpPr txBox="1">
                <a:spLocks noChangeArrowheads="1"/>
              </p:cNvSpPr>
              <p:nvPr/>
            </p:nvSpPr>
            <p:spPr bwMode="auto">
              <a:xfrm>
                <a:off x="955" y="1246"/>
                <a:ext cx="51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ClrTx/>
                  <a:buSzTx/>
                  <a:buFontTx/>
                  <a:buNone/>
                </a:pPr>
                <a:r>
                  <a:rPr kumimoji="0" lang="zh-CN" altLang="en-US" sz="2000">
                    <a:ea typeface="楷体_GB2312" pitchFamily="49" charset="-122"/>
                  </a:rPr>
                  <a:t>主机</a:t>
                </a:r>
                <a:r>
                  <a:rPr kumimoji="0" lang="en-US" altLang="zh-CN" sz="2000">
                    <a:ea typeface="楷体_GB2312" pitchFamily="49" charset="-122"/>
                  </a:rPr>
                  <a:t>1</a:t>
                </a:r>
              </a:p>
            </p:txBody>
          </p:sp>
          <p:sp>
            <p:nvSpPr>
              <p:cNvPr id="33852" name="Rectangle 117">
                <a:extLst>
                  <a:ext uri="{FF2B5EF4-FFF2-40B4-BE49-F238E27FC236}">
                    <a16:creationId xmlns:a16="http://schemas.microsoft.com/office/drawing/2014/main" id="{5274DBE9-DC5C-44A3-8A8E-A6198971DE37}"/>
                  </a:ext>
                </a:extLst>
              </p:cNvPr>
              <p:cNvSpPr>
                <a:spLocks noChangeArrowheads="1"/>
              </p:cNvSpPr>
              <p:nvPr/>
            </p:nvSpPr>
            <p:spPr bwMode="auto">
              <a:xfrm>
                <a:off x="1889" y="1450"/>
                <a:ext cx="915" cy="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33853" name="Rectangle 118">
                <a:extLst>
                  <a:ext uri="{FF2B5EF4-FFF2-40B4-BE49-F238E27FC236}">
                    <a16:creationId xmlns:a16="http://schemas.microsoft.com/office/drawing/2014/main" id="{7ACDEC16-3496-494C-BB40-BB1FF698DCE8}"/>
                  </a:ext>
                </a:extLst>
              </p:cNvPr>
              <p:cNvSpPr>
                <a:spLocks noChangeArrowheads="1"/>
              </p:cNvSpPr>
              <p:nvPr/>
            </p:nvSpPr>
            <p:spPr bwMode="auto">
              <a:xfrm>
                <a:off x="1889" y="2110"/>
                <a:ext cx="915" cy="4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grpSp>
            <p:nvGrpSpPr>
              <p:cNvPr id="33854" name="Group 119">
                <a:extLst>
                  <a:ext uri="{FF2B5EF4-FFF2-40B4-BE49-F238E27FC236}">
                    <a16:creationId xmlns:a16="http://schemas.microsoft.com/office/drawing/2014/main" id="{EA0EF0CE-7C9F-428D-9E0A-373636D783A9}"/>
                  </a:ext>
                </a:extLst>
              </p:cNvPr>
              <p:cNvGrpSpPr>
                <a:grpSpLocks/>
              </p:cNvGrpSpPr>
              <p:nvPr/>
            </p:nvGrpSpPr>
            <p:grpSpPr bwMode="auto">
              <a:xfrm>
                <a:off x="2721" y="2833"/>
                <a:ext cx="173" cy="89"/>
                <a:chOff x="4442" y="5121"/>
                <a:chExt cx="291" cy="184"/>
              </a:xfrm>
            </p:grpSpPr>
            <p:sp>
              <p:nvSpPr>
                <p:cNvPr id="33882" name="Line 120">
                  <a:extLst>
                    <a:ext uri="{FF2B5EF4-FFF2-40B4-BE49-F238E27FC236}">
                      <a16:creationId xmlns:a16="http://schemas.microsoft.com/office/drawing/2014/main" id="{C4E80932-8CB8-4C74-B491-8F87F78852B6}"/>
                    </a:ext>
                  </a:extLst>
                </p:cNvPr>
                <p:cNvSpPr>
                  <a:spLocks noChangeShapeType="1"/>
                </p:cNvSpPr>
                <p:nvPr/>
              </p:nvSpPr>
              <p:spPr bwMode="auto">
                <a:xfrm flipH="1">
                  <a:off x="4442" y="5121"/>
                  <a:ext cx="224" cy="1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83" name="Line 121">
                  <a:extLst>
                    <a:ext uri="{FF2B5EF4-FFF2-40B4-BE49-F238E27FC236}">
                      <a16:creationId xmlns:a16="http://schemas.microsoft.com/office/drawing/2014/main" id="{6FFC936B-1C7B-46FA-A30C-33FBFDEABE07}"/>
                    </a:ext>
                  </a:extLst>
                </p:cNvPr>
                <p:cNvSpPr>
                  <a:spLocks noChangeShapeType="1"/>
                </p:cNvSpPr>
                <p:nvPr/>
              </p:nvSpPr>
              <p:spPr bwMode="auto">
                <a:xfrm flipH="1">
                  <a:off x="4509" y="5134"/>
                  <a:ext cx="224" cy="1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855" name="Group 122">
                <a:extLst>
                  <a:ext uri="{FF2B5EF4-FFF2-40B4-BE49-F238E27FC236}">
                    <a16:creationId xmlns:a16="http://schemas.microsoft.com/office/drawing/2014/main" id="{09E63690-94E1-4FE6-83AC-7D7BEB33F527}"/>
                  </a:ext>
                </a:extLst>
              </p:cNvPr>
              <p:cNvGrpSpPr>
                <a:grpSpLocks/>
              </p:cNvGrpSpPr>
              <p:nvPr/>
            </p:nvGrpSpPr>
            <p:grpSpPr bwMode="auto">
              <a:xfrm>
                <a:off x="1802" y="2830"/>
                <a:ext cx="173" cy="89"/>
                <a:chOff x="4442" y="5121"/>
                <a:chExt cx="291" cy="184"/>
              </a:xfrm>
            </p:grpSpPr>
            <p:sp>
              <p:nvSpPr>
                <p:cNvPr id="33880" name="Line 123">
                  <a:extLst>
                    <a:ext uri="{FF2B5EF4-FFF2-40B4-BE49-F238E27FC236}">
                      <a16:creationId xmlns:a16="http://schemas.microsoft.com/office/drawing/2014/main" id="{9EB12A6B-64E0-4D3F-A995-93155D8B371E}"/>
                    </a:ext>
                  </a:extLst>
                </p:cNvPr>
                <p:cNvSpPr>
                  <a:spLocks noChangeShapeType="1"/>
                </p:cNvSpPr>
                <p:nvPr/>
              </p:nvSpPr>
              <p:spPr bwMode="auto">
                <a:xfrm flipH="1">
                  <a:off x="4442" y="5121"/>
                  <a:ext cx="224" cy="1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81" name="Line 124">
                  <a:extLst>
                    <a:ext uri="{FF2B5EF4-FFF2-40B4-BE49-F238E27FC236}">
                      <a16:creationId xmlns:a16="http://schemas.microsoft.com/office/drawing/2014/main" id="{AB426571-ECFD-4D10-9601-C9C821106FF4}"/>
                    </a:ext>
                  </a:extLst>
                </p:cNvPr>
                <p:cNvSpPr>
                  <a:spLocks noChangeShapeType="1"/>
                </p:cNvSpPr>
                <p:nvPr/>
              </p:nvSpPr>
              <p:spPr bwMode="auto">
                <a:xfrm flipH="1">
                  <a:off x="4509" y="5134"/>
                  <a:ext cx="224" cy="1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56" name="Text Box 125">
                <a:extLst>
                  <a:ext uri="{FF2B5EF4-FFF2-40B4-BE49-F238E27FC236}">
                    <a16:creationId xmlns:a16="http://schemas.microsoft.com/office/drawing/2014/main" id="{9A694107-CEDB-4AD8-8060-8BF15EDCB2CB}"/>
                  </a:ext>
                </a:extLst>
              </p:cNvPr>
              <p:cNvSpPr txBox="1">
                <a:spLocks noChangeArrowheads="1"/>
              </p:cNvSpPr>
              <p:nvPr/>
            </p:nvSpPr>
            <p:spPr bwMode="auto">
              <a:xfrm>
                <a:off x="2087" y="1246"/>
                <a:ext cx="51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ClrTx/>
                  <a:buSzTx/>
                  <a:buFontTx/>
                  <a:buNone/>
                </a:pPr>
                <a:r>
                  <a:rPr kumimoji="0" lang="zh-CN" altLang="en-US" sz="2000">
                    <a:ea typeface="楷体_GB2312" pitchFamily="49" charset="-122"/>
                  </a:rPr>
                  <a:t>主机</a:t>
                </a:r>
                <a:r>
                  <a:rPr kumimoji="0" lang="en-US" altLang="zh-CN" sz="2000">
                    <a:ea typeface="楷体_GB2312" pitchFamily="49" charset="-122"/>
                  </a:rPr>
                  <a:t>2</a:t>
                </a:r>
              </a:p>
            </p:txBody>
          </p:sp>
          <p:sp>
            <p:nvSpPr>
              <p:cNvPr id="33857" name="Oval 126">
                <a:extLst>
                  <a:ext uri="{FF2B5EF4-FFF2-40B4-BE49-F238E27FC236}">
                    <a16:creationId xmlns:a16="http://schemas.microsoft.com/office/drawing/2014/main" id="{17BCF6B7-2E41-464A-B5A7-8A0479B2B68A}"/>
                  </a:ext>
                </a:extLst>
              </p:cNvPr>
              <p:cNvSpPr>
                <a:spLocks noChangeArrowheads="1"/>
              </p:cNvSpPr>
              <p:nvPr/>
            </p:nvSpPr>
            <p:spPr bwMode="auto">
              <a:xfrm>
                <a:off x="2138" y="1771"/>
                <a:ext cx="666" cy="23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6000" rIns="36000"/>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0" lang="zh-CN" altLang="zh-CN" sz="1600">
                  <a:latin typeface="Times New Roman" panose="02020603050405020304" pitchFamily="18" charset="0"/>
                  <a:ea typeface="幼圆" panose="02010509060101010101" pitchFamily="49" charset="-122"/>
                </a:endParaRPr>
              </a:p>
            </p:txBody>
          </p:sp>
          <p:sp>
            <p:nvSpPr>
              <p:cNvPr id="33858" name="Text Box 127">
                <a:extLst>
                  <a:ext uri="{FF2B5EF4-FFF2-40B4-BE49-F238E27FC236}">
                    <a16:creationId xmlns:a16="http://schemas.microsoft.com/office/drawing/2014/main" id="{34DB9FB2-0E63-4204-98A2-CDCE688787E0}"/>
                  </a:ext>
                </a:extLst>
              </p:cNvPr>
              <p:cNvSpPr txBox="1">
                <a:spLocks noChangeArrowheads="1"/>
              </p:cNvSpPr>
              <p:nvPr/>
            </p:nvSpPr>
            <p:spPr bwMode="auto">
              <a:xfrm>
                <a:off x="2169" y="1740"/>
                <a:ext cx="63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82000"/>
                  </a:lnSpc>
                  <a:spcBef>
                    <a:spcPct val="0"/>
                  </a:spcBef>
                  <a:buClrTx/>
                  <a:buSzTx/>
                  <a:buFontTx/>
                  <a:buNone/>
                </a:pPr>
                <a:r>
                  <a:rPr kumimoji="0" lang="zh-CN" altLang="en-US" sz="1400" dirty="0">
                    <a:latin typeface="Times New Roman" panose="02020603050405020304" pitchFamily="18" charset="0"/>
                    <a:ea typeface="幼圆" panose="02010509060101010101" pitchFamily="49" charset="-122"/>
                  </a:rPr>
                  <a:t>进程</a:t>
                </a:r>
              </a:p>
              <a:p>
                <a:pPr algn="ctr">
                  <a:lnSpc>
                    <a:spcPct val="82000"/>
                  </a:lnSpc>
                  <a:spcBef>
                    <a:spcPct val="0"/>
                  </a:spcBef>
                  <a:buClrTx/>
                  <a:buSzTx/>
                  <a:buFontTx/>
                  <a:buNone/>
                </a:pPr>
                <a:r>
                  <a:rPr kumimoji="0" lang="zh-CN" altLang="en-US" sz="1400" dirty="0">
                    <a:latin typeface="Times New Roman" panose="02020603050405020304" pitchFamily="18" charset="0"/>
                    <a:ea typeface="幼圆" panose="02010509060101010101" pitchFamily="49" charset="-122"/>
                  </a:rPr>
                  <a:t>服务器</a:t>
                </a:r>
              </a:p>
            </p:txBody>
          </p:sp>
          <p:sp>
            <p:nvSpPr>
              <p:cNvPr id="33859" name="Text Box 128">
                <a:extLst>
                  <a:ext uri="{FF2B5EF4-FFF2-40B4-BE49-F238E27FC236}">
                    <a16:creationId xmlns:a16="http://schemas.microsoft.com/office/drawing/2014/main" id="{20100B75-A1C0-494E-B465-54C7C6D00ABB}"/>
                  </a:ext>
                </a:extLst>
              </p:cNvPr>
              <p:cNvSpPr txBox="1">
                <a:spLocks noChangeArrowheads="1"/>
              </p:cNvSpPr>
              <p:nvPr/>
            </p:nvSpPr>
            <p:spPr bwMode="auto">
              <a:xfrm>
                <a:off x="1123" y="2257"/>
                <a:ext cx="51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000"/>
                  <a:t>TSAP</a:t>
                </a:r>
              </a:p>
            </p:txBody>
          </p:sp>
          <p:sp>
            <p:nvSpPr>
              <p:cNvPr id="33860" name="Line 129">
                <a:extLst>
                  <a:ext uri="{FF2B5EF4-FFF2-40B4-BE49-F238E27FC236}">
                    <a16:creationId xmlns:a16="http://schemas.microsoft.com/office/drawing/2014/main" id="{508C6F6A-0602-4631-B058-BBC51E3B5BF8}"/>
                  </a:ext>
                </a:extLst>
              </p:cNvPr>
              <p:cNvSpPr>
                <a:spLocks noChangeShapeType="1"/>
              </p:cNvSpPr>
              <p:nvPr/>
            </p:nvSpPr>
            <p:spPr bwMode="auto">
              <a:xfrm flipV="1">
                <a:off x="1373" y="2135"/>
                <a:ext cx="0" cy="176"/>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3861" name="Line 130">
                <a:extLst>
                  <a:ext uri="{FF2B5EF4-FFF2-40B4-BE49-F238E27FC236}">
                    <a16:creationId xmlns:a16="http://schemas.microsoft.com/office/drawing/2014/main" id="{29B1DAF8-EAA0-441A-AA1E-4AD69FCEEAEB}"/>
                  </a:ext>
                </a:extLst>
              </p:cNvPr>
              <p:cNvSpPr>
                <a:spLocks noChangeShapeType="1"/>
              </p:cNvSpPr>
              <p:nvPr/>
            </p:nvSpPr>
            <p:spPr bwMode="auto">
              <a:xfrm>
                <a:off x="1050" y="2000"/>
                <a:ext cx="0" cy="12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2" name="Line 131">
                <a:extLst>
                  <a:ext uri="{FF2B5EF4-FFF2-40B4-BE49-F238E27FC236}">
                    <a16:creationId xmlns:a16="http://schemas.microsoft.com/office/drawing/2014/main" id="{A03E3BA3-6022-4CB0-A4C9-5FCDC9E4EC9B}"/>
                  </a:ext>
                </a:extLst>
              </p:cNvPr>
              <p:cNvSpPr>
                <a:spLocks noChangeShapeType="1"/>
              </p:cNvSpPr>
              <p:nvPr/>
            </p:nvSpPr>
            <p:spPr bwMode="auto">
              <a:xfrm flipH="1">
                <a:off x="2678" y="2135"/>
                <a:ext cx="0" cy="11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3" name="Line 132">
                <a:extLst>
                  <a:ext uri="{FF2B5EF4-FFF2-40B4-BE49-F238E27FC236}">
                    <a16:creationId xmlns:a16="http://schemas.microsoft.com/office/drawing/2014/main" id="{6DDFCBCC-9167-42AD-9D70-83EA4AC01509}"/>
                  </a:ext>
                </a:extLst>
              </p:cNvPr>
              <p:cNvSpPr>
                <a:spLocks noChangeShapeType="1"/>
              </p:cNvSpPr>
              <p:nvPr/>
            </p:nvSpPr>
            <p:spPr bwMode="auto">
              <a:xfrm flipH="1">
                <a:off x="2198" y="1978"/>
                <a:ext cx="117" cy="9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4" name="Line 133">
                <a:extLst>
                  <a:ext uri="{FF2B5EF4-FFF2-40B4-BE49-F238E27FC236}">
                    <a16:creationId xmlns:a16="http://schemas.microsoft.com/office/drawing/2014/main" id="{FF3C817B-9E78-4E41-B703-E47AA6CBCD7E}"/>
                  </a:ext>
                </a:extLst>
              </p:cNvPr>
              <p:cNvSpPr>
                <a:spLocks noChangeShapeType="1"/>
              </p:cNvSpPr>
              <p:nvPr/>
            </p:nvSpPr>
            <p:spPr bwMode="auto">
              <a:xfrm flipH="1">
                <a:off x="2361" y="1995"/>
                <a:ext cx="37" cy="6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5" name="Line 134">
                <a:extLst>
                  <a:ext uri="{FF2B5EF4-FFF2-40B4-BE49-F238E27FC236}">
                    <a16:creationId xmlns:a16="http://schemas.microsoft.com/office/drawing/2014/main" id="{6E05D6E7-0179-4506-B006-1F3DEED5385F}"/>
                  </a:ext>
                </a:extLst>
              </p:cNvPr>
              <p:cNvSpPr>
                <a:spLocks noChangeShapeType="1"/>
              </p:cNvSpPr>
              <p:nvPr/>
            </p:nvSpPr>
            <p:spPr bwMode="auto">
              <a:xfrm>
                <a:off x="2475" y="2000"/>
                <a:ext cx="33" cy="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6" name="Line 135">
                <a:extLst>
                  <a:ext uri="{FF2B5EF4-FFF2-40B4-BE49-F238E27FC236}">
                    <a16:creationId xmlns:a16="http://schemas.microsoft.com/office/drawing/2014/main" id="{2528A361-4F17-4671-AD41-29C5AC5F3F73}"/>
                  </a:ext>
                </a:extLst>
              </p:cNvPr>
              <p:cNvSpPr>
                <a:spLocks noChangeShapeType="1"/>
              </p:cNvSpPr>
              <p:nvPr/>
            </p:nvSpPr>
            <p:spPr bwMode="auto">
              <a:xfrm>
                <a:off x="2588" y="1960"/>
                <a:ext cx="76" cy="10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867" name="Group 136">
                <a:extLst>
                  <a:ext uri="{FF2B5EF4-FFF2-40B4-BE49-F238E27FC236}">
                    <a16:creationId xmlns:a16="http://schemas.microsoft.com/office/drawing/2014/main" id="{318F9C1B-E9F1-4250-878C-84895F90213F}"/>
                  </a:ext>
                </a:extLst>
              </p:cNvPr>
              <p:cNvGrpSpPr>
                <a:grpSpLocks/>
              </p:cNvGrpSpPr>
              <p:nvPr/>
            </p:nvGrpSpPr>
            <p:grpSpPr bwMode="auto">
              <a:xfrm>
                <a:off x="1051" y="3266"/>
                <a:ext cx="1628" cy="109"/>
                <a:chOff x="1051" y="3266"/>
                <a:chExt cx="1628" cy="109"/>
              </a:xfrm>
            </p:grpSpPr>
            <p:sp>
              <p:nvSpPr>
                <p:cNvPr id="33877" name="Line 137">
                  <a:extLst>
                    <a:ext uri="{FF2B5EF4-FFF2-40B4-BE49-F238E27FC236}">
                      <a16:creationId xmlns:a16="http://schemas.microsoft.com/office/drawing/2014/main" id="{2FF60FA9-17C3-407B-8B50-479BC3CDDDD9}"/>
                    </a:ext>
                  </a:extLst>
                </p:cNvPr>
                <p:cNvSpPr>
                  <a:spLocks noChangeShapeType="1"/>
                </p:cNvSpPr>
                <p:nvPr/>
              </p:nvSpPr>
              <p:spPr bwMode="auto">
                <a:xfrm flipV="1">
                  <a:off x="1168" y="3375"/>
                  <a:ext cx="14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8" name="Arc 138">
                  <a:extLst>
                    <a:ext uri="{FF2B5EF4-FFF2-40B4-BE49-F238E27FC236}">
                      <a16:creationId xmlns:a16="http://schemas.microsoft.com/office/drawing/2014/main" id="{2624B554-D0F4-4DA8-8738-51FD71932F67}"/>
                    </a:ext>
                  </a:extLst>
                </p:cNvPr>
                <p:cNvSpPr>
                  <a:spLocks/>
                </p:cNvSpPr>
                <p:nvPr/>
              </p:nvSpPr>
              <p:spPr bwMode="auto">
                <a:xfrm flipV="1">
                  <a:off x="2563" y="3267"/>
                  <a:ext cx="116" cy="1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79" name="Arc 139">
                  <a:extLst>
                    <a:ext uri="{FF2B5EF4-FFF2-40B4-BE49-F238E27FC236}">
                      <a16:creationId xmlns:a16="http://schemas.microsoft.com/office/drawing/2014/main" id="{70AEF7CB-3EBE-41BD-804D-7A9EEED3B384}"/>
                    </a:ext>
                  </a:extLst>
                </p:cNvPr>
                <p:cNvSpPr>
                  <a:spLocks/>
                </p:cNvSpPr>
                <p:nvPr/>
              </p:nvSpPr>
              <p:spPr bwMode="auto">
                <a:xfrm flipH="1" flipV="1">
                  <a:off x="1051" y="3266"/>
                  <a:ext cx="117" cy="1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3868" name="Oval 140">
                <a:extLst>
                  <a:ext uri="{FF2B5EF4-FFF2-40B4-BE49-F238E27FC236}">
                    <a16:creationId xmlns:a16="http://schemas.microsoft.com/office/drawing/2014/main" id="{76833BFF-A62C-4A2F-9902-EF64D1541A81}"/>
                  </a:ext>
                </a:extLst>
              </p:cNvPr>
              <p:cNvSpPr>
                <a:spLocks noChangeArrowheads="1"/>
              </p:cNvSpPr>
              <p:nvPr/>
            </p:nvSpPr>
            <p:spPr bwMode="auto">
              <a:xfrm>
                <a:off x="840" y="2068"/>
                <a:ext cx="84" cy="69"/>
              </a:xfrm>
              <a:prstGeom prst="ellipse">
                <a:avLst/>
              </a:prstGeom>
              <a:solidFill>
                <a:srgbClr val="969696"/>
              </a:solidFill>
              <a:ln w="9525">
                <a:solidFill>
                  <a:schemeClr val="tx1"/>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33869" name="Oval 141">
                <a:extLst>
                  <a:ext uri="{FF2B5EF4-FFF2-40B4-BE49-F238E27FC236}">
                    <a16:creationId xmlns:a16="http://schemas.microsoft.com/office/drawing/2014/main" id="{AFEB3B7B-1A25-4EC3-9EB2-173FDD51F427}"/>
                  </a:ext>
                </a:extLst>
              </p:cNvPr>
              <p:cNvSpPr>
                <a:spLocks noChangeArrowheads="1"/>
              </p:cNvSpPr>
              <p:nvPr/>
            </p:nvSpPr>
            <p:spPr bwMode="auto">
              <a:xfrm>
                <a:off x="1007" y="2068"/>
                <a:ext cx="83" cy="69"/>
              </a:xfrm>
              <a:prstGeom prst="ellipse">
                <a:avLst/>
              </a:prstGeom>
              <a:solidFill>
                <a:srgbClr val="969696"/>
              </a:solidFill>
              <a:ln w="9525">
                <a:solidFill>
                  <a:schemeClr val="tx1"/>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33870" name="Oval 142">
                <a:extLst>
                  <a:ext uri="{FF2B5EF4-FFF2-40B4-BE49-F238E27FC236}">
                    <a16:creationId xmlns:a16="http://schemas.microsoft.com/office/drawing/2014/main" id="{C15D3F8C-778A-4F6D-956F-D9A56F425AEE}"/>
                  </a:ext>
                </a:extLst>
              </p:cNvPr>
              <p:cNvSpPr>
                <a:spLocks noChangeArrowheads="1"/>
              </p:cNvSpPr>
              <p:nvPr/>
            </p:nvSpPr>
            <p:spPr bwMode="auto">
              <a:xfrm>
                <a:off x="1173" y="2068"/>
                <a:ext cx="83" cy="69"/>
              </a:xfrm>
              <a:prstGeom prst="ellipse">
                <a:avLst/>
              </a:prstGeom>
              <a:solidFill>
                <a:srgbClr val="969696"/>
              </a:solidFill>
              <a:ln w="9525">
                <a:solidFill>
                  <a:schemeClr val="tx1"/>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33871" name="Oval 143">
                <a:extLst>
                  <a:ext uri="{FF2B5EF4-FFF2-40B4-BE49-F238E27FC236}">
                    <a16:creationId xmlns:a16="http://schemas.microsoft.com/office/drawing/2014/main" id="{C5F497B3-68D6-41B7-9873-D3789ED66D13}"/>
                  </a:ext>
                </a:extLst>
              </p:cNvPr>
              <p:cNvSpPr>
                <a:spLocks noChangeArrowheads="1"/>
              </p:cNvSpPr>
              <p:nvPr/>
            </p:nvSpPr>
            <p:spPr bwMode="auto">
              <a:xfrm>
                <a:off x="1340" y="2068"/>
                <a:ext cx="83" cy="69"/>
              </a:xfrm>
              <a:prstGeom prst="ellipse">
                <a:avLst/>
              </a:prstGeom>
              <a:solidFill>
                <a:srgbClr val="969696"/>
              </a:solidFill>
              <a:ln w="9525">
                <a:solidFill>
                  <a:schemeClr val="tx1"/>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33872" name="Oval 144">
                <a:extLst>
                  <a:ext uri="{FF2B5EF4-FFF2-40B4-BE49-F238E27FC236}">
                    <a16:creationId xmlns:a16="http://schemas.microsoft.com/office/drawing/2014/main" id="{1D821AA7-E3DB-4004-9C44-4DD1A9F9A32A}"/>
                  </a:ext>
                </a:extLst>
              </p:cNvPr>
              <p:cNvSpPr>
                <a:spLocks noChangeArrowheads="1"/>
              </p:cNvSpPr>
              <p:nvPr/>
            </p:nvSpPr>
            <p:spPr bwMode="auto">
              <a:xfrm>
                <a:off x="1506" y="2068"/>
                <a:ext cx="83" cy="69"/>
              </a:xfrm>
              <a:prstGeom prst="ellipse">
                <a:avLst/>
              </a:prstGeom>
              <a:solidFill>
                <a:srgbClr val="969696"/>
              </a:solidFill>
              <a:ln w="9525">
                <a:solidFill>
                  <a:schemeClr val="tx1"/>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33873" name="Oval 145">
                <a:extLst>
                  <a:ext uri="{FF2B5EF4-FFF2-40B4-BE49-F238E27FC236}">
                    <a16:creationId xmlns:a16="http://schemas.microsoft.com/office/drawing/2014/main" id="{0AEFDDD7-17FB-4C0F-9F31-3287EB4272EB}"/>
                  </a:ext>
                </a:extLst>
              </p:cNvPr>
              <p:cNvSpPr>
                <a:spLocks noChangeArrowheads="1"/>
              </p:cNvSpPr>
              <p:nvPr/>
            </p:nvSpPr>
            <p:spPr bwMode="auto">
              <a:xfrm>
                <a:off x="2138" y="2068"/>
                <a:ext cx="84" cy="69"/>
              </a:xfrm>
              <a:prstGeom prst="ellipse">
                <a:avLst/>
              </a:prstGeom>
              <a:solidFill>
                <a:srgbClr val="969696"/>
              </a:solidFill>
              <a:ln w="9525">
                <a:solidFill>
                  <a:schemeClr val="tx1"/>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33874" name="Oval 146">
                <a:extLst>
                  <a:ext uri="{FF2B5EF4-FFF2-40B4-BE49-F238E27FC236}">
                    <a16:creationId xmlns:a16="http://schemas.microsoft.com/office/drawing/2014/main" id="{38DBF7E2-6D14-454E-A40A-1567EC69E544}"/>
                  </a:ext>
                </a:extLst>
              </p:cNvPr>
              <p:cNvSpPr>
                <a:spLocks noChangeArrowheads="1"/>
              </p:cNvSpPr>
              <p:nvPr/>
            </p:nvSpPr>
            <p:spPr bwMode="auto">
              <a:xfrm>
                <a:off x="2305" y="2068"/>
                <a:ext cx="83" cy="69"/>
              </a:xfrm>
              <a:prstGeom prst="ellipse">
                <a:avLst/>
              </a:prstGeom>
              <a:solidFill>
                <a:srgbClr val="969696"/>
              </a:solidFill>
              <a:ln w="9525">
                <a:solidFill>
                  <a:schemeClr val="tx1"/>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33875" name="Oval 147">
                <a:extLst>
                  <a:ext uri="{FF2B5EF4-FFF2-40B4-BE49-F238E27FC236}">
                    <a16:creationId xmlns:a16="http://schemas.microsoft.com/office/drawing/2014/main" id="{3F1F96E0-3332-4088-8223-35D6B67FB762}"/>
                  </a:ext>
                </a:extLst>
              </p:cNvPr>
              <p:cNvSpPr>
                <a:spLocks noChangeArrowheads="1"/>
              </p:cNvSpPr>
              <p:nvPr/>
            </p:nvSpPr>
            <p:spPr bwMode="auto">
              <a:xfrm>
                <a:off x="2471" y="2068"/>
                <a:ext cx="84" cy="69"/>
              </a:xfrm>
              <a:prstGeom prst="ellipse">
                <a:avLst/>
              </a:prstGeom>
              <a:solidFill>
                <a:srgbClr val="969696"/>
              </a:solidFill>
              <a:ln w="9525">
                <a:solidFill>
                  <a:schemeClr val="tx1"/>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33876" name="Oval 148">
                <a:extLst>
                  <a:ext uri="{FF2B5EF4-FFF2-40B4-BE49-F238E27FC236}">
                    <a16:creationId xmlns:a16="http://schemas.microsoft.com/office/drawing/2014/main" id="{B715EEAD-DCF7-4CFC-8252-5F098A00DE48}"/>
                  </a:ext>
                </a:extLst>
              </p:cNvPr>
              <p:cNvSpPr>
                <a:spLocks noChangeArrowheads="1"/>
              </p:cNvSpPr>
              <p:nvPr/>
            </p:nvSpPr>
            <p:spPr bwMode="auto">
              <a:xfrm>
                <a:off x="2638" y="2068"/>
                <a:ext cx="83" cy="69"/>
              </a:xfrm>
              <a:prstGeom prst="ellipse">
                <a:avLst/>
              </a:prstGeom>
              <a:solidFill>
                <a:srgbClr val="969696"/>
              </a:solidFill>
              <a:ln w="9525">
                <a:solidFill>
                  <a:schemeClr val="tx1"/>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grpSp>
        <p:grpSp>
          <p:nvGrpSpPr>
            <p:cNvPr id="33799" name="Group 149">
              <a:extLst>
                <a:ext uri="{FF2B5EF4-FFF2-40B4-BE49-F238E27FC236}">
                  <a16:creationId xmlns:a16="http://schemas.microsoft.com/office/drawing/2014/main" id="{79E1E595-B979-45B2-8476-53363E2B8DA1}"/>
                </a:ext>
              </a:extLst>
            </p:cNvPr>
            <p:cNvGrpSpPr>
              <a:grpSpLocks/>
            </p:cNvGrpSpPr>
            <p:nvPr/>
          </p:nvGrpSpPr>
          <p:grpSpPr bwMode="auto">
            <a:xfrm>
              <a:off x="3009" y="1244"/>
              <a:ext cx="2184" cy="2129"/>
              <a:chOff x="2917" y="1244"/>
              <a:chExt cx="2184" cy="2129"/>
            </a:xfrm>
          </p:grpSpPr>
          <p:grpSp>
            <p:nvGrpSpPr>
              <p:cNvPr id="33801" name="Group 150">
                <a:extLst>
                  <a:ext uri="{FF2B5EF4-FFF2-40B4-BE49-F238E27FC236}">
                    <a16:creationId xmlns:a16="http://schemas.microsoft.com/office/drawing/2014/main" id="{2778CD9B-43C1-4669-ABAD-B29E50E73D0F}"/>
                  </a:ext>
                </a:extLst>
              </p:cNvPr>
              <p:cNvGrpSpPr>
                <a:grpSpLocks/>
              </p:cNvGrpSpPr>
              <p:nvPr/>
            </p:nvGrpSpPr>
            <p:grpSpPr bwMode="auto">
              <a:xfrm>
                <a:off x="3297" y="3265"/>
                <a:ext cx="1538" cy="108"/>
                <a:chOff x="3297" y="3265"/>
                <a:chExt cx="1538" cy="108"/>
              </a:xfrm>
            </p:grpSpPr>
            <p:sp>
              <p:nvSpPr>
                <p:cNvPr id="33841" name="Line 151">
                  <a:extLst>
                    <a:ext uri="{FF2B5EF4-FFF2-40B4-BE49-F238E27FC236}">
                      <a16:creationId xmlns:a16="http://schemas.microsoft.com/office/drawing/2014/main" id="{2FBE4043-A4A5-4876-9D42-88D186B3ED94}"/>
                    </a:ext>
                  </a:extLst>
                </p:cNvPr>
                <p:cNvSpPr>
                  <a:spLocks noChangeShapeType="1"/>
                </p:cNvSpPr>
                <p:nvPr/>
              </p:nvSpPr>
              <p:spPr bwMode="auto">
                <a:xfrm flipV="1">
                  <a:off x="3404" y="3373"/>
                  <a:ext cx="131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2" name="Arc 152">
                  <a:extLst>
                    <a:ext uri="{FF2B5EF4-FFF2-40B4-BE49-F238E27FC236}">
                      <a16:creationId xmlns:a16="http://schemas.microsoft.com/office/drawing/2014/main" id="{FEE9008D-6733-4C15-9130-08EC080C7FCF}"/>
                    </a:ext>
                  </a:extLst>
                </p:cNvPr>
                <p:cNvSpPr>
                  <a:spLocks/>
                </p:cNvSpPr>
                <p:nvPr/>
              </p:nvSpPr>
              <p:spPr bwMode="auto">
                <a:xfrm flipV="1">
                  <a:off x="4718" y="3265"/>
                  <a:ext cx="117" cy="1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43" name="Arc 153">
                  <a:extLst>
                    <a:ext uri="{FF2B5EF4-FFF2-40B4-BE49-F238E27FC236}">
                      <a16:creationId xmlns:a16="http://schemas.microsoft.com/office/drawing/2014/main" id="{0F476934-F1BC-40B4-AFA4-BF4065E0AC54}"/>
                    </a:ext>
                  </a:extLst>
                </p:cNvPr>
                <p:cNvSpPr>
                  <a:spLocks/>
                </p:cNvSpPr>
                <p:nvPr/>
              </p:nvSpPr>
              <p:spPr bwMode="auto">
                <a:xfrm flipH="1" flipV="1">
                  <a:off x="3297" y="3265"/>
                  <a:ext cx="117" cy="1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3802" name="Rectangle 154">
                <a:extLst>
                  <a:ext uri="{FF2B5EF4-FFF2-40B4-BE49-F238E27FC236}">
                    <a16:creationId xmlns:a16="http://schemas.microsoft.com/office/drawing/2014/main" id="{33453DDF-E346-42C7-A590-87B31E96F49F}"/>
                  </a:ext>
                </a:extLst>
              </p:cNvPr>
              <p:cNvSpPr>
                <a:spLocks noChangeArrowheads="1"/>
              </p:cNvSpPr>
              <p:nvPr/>
            </p:nvSpPr>
            <p:spPr bwMode="auto">
              <a:xfrm>
                <a:off x="4102" y="2592"/>
                <a:ext cx="916"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33803" name="Rectangle 155">
                <a:extLst>
                  <a:ext uri="{FF2B5EF4-FFF2-40B4-BE49-F238E27FC236}">
                    <a16:creationId xmlns:a16="http://schemas.microsoft.com/office/drawing/2014/main" id="{083B654C-AD2E-45F1-A78B-8E013D3CC05C}"/>
                  </a:ext>
                </a:extLst>
              </p:cNvPr>
              <p:cNvSpPr>
                <a:spLocks noChangeArrowheads="1"/>
              </p:cNvSpPr>
              <p:nvPr/>
            </p:nvSpPr>
            <p:spPr bwMode="auto">
              <a:xfrm>
                <a:off x="3004" y="2592"/>
                <a:ext cx="915"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33804" name="Rectangle 156">
                <a:extLst>
                  <a:ext uri="{FF2B5EF4-FFF2-40B4-BE49-F238E27FC236}">
                    <a16:creationId xmlns:a16="http://schemas.microsoft.com/office/drawing/2014/main" id="{DB327380-BC2E-4197-B737-2DAA6B693935}"/>
                  </a:ext>
                </a:extLst>
              </p:cNvPr>
              <p:cNvSpPr>
                <a:spLocks noChangeArrowheads="1"/>
              </p:cNvSpPr>
              <p:nvPr/>
            </p:nvSpPr>
            <p:spPr bwMode="auto">
              <a:xfrm>
                <a:off x="3004" y="1450"/>
                <a:ext cx="915" cy="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33805" name="Rectangle 157">
                <a:extLst>
                  <a:ext uri="{FF2B5EF4-FFF2-40B4-BE49-F238E27FC236}">
                    <a16:creationId xmlns:a16="http://schemas.microsoft.com/office/drawing/2014/main" id="{53D6D0FC-368C-4C4E-BBDE-CC2AE29CF859}"/>
                  </a:ext>
                </a:extLst>
              </p:cNvPr>
              <p:cNvSpPr>
                <a:spLocks noChangeArrowheads="1"/>
              </p:cNvSpPr>
              <p:nvPr/>
            </p:nvSpPr>
            <p:spPr bwMode="auto">
              <a:xfrm>
                <a:off x="3004" y="2110"/>
                <a:ext cx="915" cy="4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grpSp>
            <p:nvGrpSpPr>
              <p:cNvPr id="33806" name="Group 158">
                <a:extLst>
                  <a:ext uri="{FF2B5EF4-FFF2-40B4-BE49-F238E27FC236}">
                    <a16:creationId xmlns:a16="http://schemas.microsoft.com/office/drawing/2014/main" id="{7393288D-7918-4B87-AF00-AF28A7D51709}"/>
                  </a:ext>
                </a:extLst>
              </p:cNvPr>
              <p:cNvGrpSpPr>
                <a:grpSpLocks/>
              </p:cNvGrpSpPr>
              <p:nvPr/>
            </p:nvGrpSpPr>
            <p:grpSpPr bwMode="auto">
              <a:xfrm>
                <a:off x="3836" y="2833"/>
                <a:ext cx="173" cy="89"/>
                <a:chOff x="4442" y="5121"/>
                <a:chExt cx="291" cy="184"/>
              </a:xfrm>
            </p:grpSpPr>
            <p:sp>
              <p:nvSpPr>
                <p:cNvPr id="33839" name="Line 159">
                  <a:extLst>
                    <a:ext uri="{FF2B5EF4-FFF2-40B4-BE49-F238E27FC236}">
                      <a16:creationId xmlns:a16="http://schemas.microsoft.com/office/drawing/2014/main" id="{17F99329-719D-4217-A1BF-8914044FD8DC}"/>
                    </a:ext>
                  </a:extLst>
                </p:cNvPr>
                <p:cNvSpPr>
                  <a:spLocks noChangeShapeType="1"/>
                </p:cNvSpPr>
                <p:nvPr/>
              </p:nvSpPr>
              <p:spPr bwMode="auto">
                <a:xfrm flipH="1">
                  <a:off x="4442" y="5121"/>
                  <a:ext cx="224" cy="1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0" name="Line 160">
                  <a:extLst>
                    <a:ext uri="{FF2B5EF4-FFF2-40B4-BE49-F238E27FC236}">
                      <a16:creationId xmlns:a16="http://schemas.microsoft.com/office/drawing/2014/main" id="{151F59A8-EC4C-4BB5-BE02-78F3D3139073}"/>
                    </a:ext>
                  </a:extLst>
                </p:cNvPr>
                <p:cNvSpPr>
                  <a:spLocks noChangeShapeType="1"/>
                </p:cNvSpPr>
                <p:nvPr/>
              </p:nvSpPr>
              <p:spPr bwMode="auto">
                <a:xfrm flipH="1">
                  <a:off x="4509" y="5134"/>
                  <a:ext cx="224" cy="1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807" name="Group 161">
                <a:extLst>
                  <a:ext uri="{FF2B5EF4-FFF2-40B4-BE49-F238E27FC236}">
                    <a16:creationId xmlns:a16="http://schemas.microsoft.com/office/drawing/2014/main" id="{1DD0C9D7-7AF2-4E0F-91AF-83E506AC43E9}"/>
                  </a:ext>
                </a:extLst>
              </p:cNvPr>
              <p:cNvGrpSpPr>
                <a:grpSpLocks/>
              </p:cNvGrpSpPr>
              <p:nvPr/>
            </p:nvGrpSpPr>
            <p:grpSpPr bwMode="auto">
              <a:xfrm>
                <a:off x="2917" y="2830"/>
                <a:ext cx="173" cy="89"/>
                <a:chOff x="4442" y="5121"/>
                <a:chExt cx="291" cy="184"/>
              </a:xfrm>
            </p:grpSpPr>
            <p:sp>
              <p:nvSpPr>
                <p:cNvPr id="33837" name="Line 162">
                  <a:extLst>
                    <a:ext uri="{FF2B5EF4-FFF2-40B4-BE49-F238E27FC236}">
                      <a16:creationId xmlns:a16="http://schemas.microsoft.com/office/drawing/2014/main" id="{36537D42-19C3-418A-B6EE-5C54497F1379}"/>
                    </a:ext>
                  </a:extLst>
                </p:cNvPr>
                <p:cNvSpPr>
                  <a:spLocks noChangeShapeType="1"/>
                </p:cNvSpPr>
                <p:nvPr/>
              </p:nvSpPr>
              <p:spPr bwMode="auto">
                <a:xfrm flipH="1">
                  <a:off x="4442" y="5121"/>
                  <a:ext cx="224" cy="1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8" name="Line 163">
                  <a:extLst>
                    <a:ext uri="{FF2B5EF4-FFF2-40B4-BE49-F238E27FC236}">
                      <a16:creationId xmlns:a16="http://schemas.microsoft.com/office/drawing/2014/main" id="{CA220A0F-1F23-42E9-B748-DE851B6A6269}"/>
                    </a:ext>
                  </a:extLst>
                </p:cNvPr>
                <p:cNvSpPr>
                  <a:spLocks noChangeShapeType="1"/>
                </p:cNvSpPr>
                <p:nvPr/>
              </p:nvSpPr>
              <p:spPr bwMode="auto">
                <a:xfrm flipH="1">
                  <a:off x="4509" y="5134"/>
                  <a:ext cx="224" cy="1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08" name="Oval 164">
                <a:extLst>
                  <a:ext uri="{FF2B5EF4-FFF2-40B4-BE49-F238E27FC236}">
                    <a16:creationId xmlns:a16="http://schemas.microsoft.com/office/drawing/2014/main" id="{E341EC76-EF73-4B69-97AA-B2B8975E0A07}"/>
                  </a:ext>
                </a:extLst>
              </p:cNvPr>
              <p:cNvSpPr>
                <a:spLocks noChangeArrowheads="1"/>
              </p:cNvSpPr>
              <p:nvPr/>
            </p:nvSpPr>
            <p:spPr bwMode="auto">
              <a:xfrm>
                <a:off x="3004" y="1769"/>
                <a:ext cx="582" cy="23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6000" rIns="36000"/>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ClrTx/>
                  <a:buSzTx/>
                  <a:buFontTx/>
                  <a:buNone/>
                </a:pPr>
                <a:r>
                  <a:rPr kumimoji="0" lang="zh-CN" altLang="en-US" sz="1600">
                    <a:latin typeface="Times New Roman" panose="02020603050405020304" pitchFamily="18" charset="0"/>
                    <a:ea typeface="幼圆" panose="02010509060101010101" pitchFamily="49" charset="-122"/>
                  </a:rPr>
                  <a:t>用户</a:t>
                </a:r>
              </a:p>
            </p:txBody>
          </p:sp>
          <p:sp>
            <p:nvSpPr>
              <p:cNvPr id="33809" name="Text Box 165">
                <a:extLst>
                  <a:ext uri="{FF2B5EF4-FFF2-40B4-BE49-F238E27FC236}">
                    <a16:creationId xmlns:a16="http://schemas.microsoft.com/office/drawing/2014/main" id="{D4FD2813-E3D2-4B48-A701-19458E9470DC}"/>
                  </a:ext>
                </a:extLst>
              </p:cNvPr>
              <p:cNvSpPr txBox="1">
                <a:spLocks noChangeArrowheads="1"/>
              </p:cNvSpPr>
              <p:nvPr/>
            </p:nvSpPr>
            <p:spPr bwMode="auto">
              <a:xfrm>
                <a:off x="3202" y="1246"/>
                <a:ext cx="51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ClrTx/>
                  <a:buSzTx/>
                  <a:buFontTx/>
                  <a:buNone/>
                </a:pPr>
                <a:r>
                  <a:rPr kumimoji="0" lang="zh-CN" altLang="en-US" sz="2000">
                    <a:ea typeface="楷体_GB2312" pitchFamily="49" charset="-122"/>
                  </a:rPr>
                  <a:t>主机</a:t>
                </a:r>
                <a:r>
                  <a:rPr kumimoji="0" lang="en-US" altLang="zh-CN" sz="2000">
                    <a:ea typeface="楷体_GB2312" pitchFamily="49" charset="-122"/>
                  </a:rPr>
                  <a:t>1</a:t>
                </a:r>
              </a:p>
            </p:txBody>
          </p:sp>
          <p:sp>
            <p:nvSpPr>
              <p:cNvPr id="33810" name="Rectangle 166">
                <a:extLst>
                  <a:ext uri="{FF2B5EF4-FFF2-40B4-BE49-F238E27FC236}">
                    <a16:creationId xmlns:a16="http://schemas.microsoft.com/office/drawing/2014/main" id="{8857B35A-BD0C-4AA6-B7BE-3E9EB425040D}"/>
                  </a:ext>
                </a:extLst>
              </p:cNvPr>
              <p:cNvSpPr>
                <a:spLocks noChangeArrowheads="1"/>
              </p:cNvSpPr>
              <p:nvPr/>
            </p:nvSpPr>
            <p:spPr bwMode="auto">
              <a:xfrm>
                <a:off x="4102" y="1448"/>
                <a:ext cx="916" cy="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33811" name="Rectangle 167">
                <a:extLst>
                  <a:ext uri="{FF2B5EF4-FFF2-40B4-BE49-F238E27FC236}">
                    <a16:creationId xmlns:a16="http://schemas.microsoft.com/office/drawing/2014/main" id="{C5349A26-7277-4704-B574-5C2D84DC7888}"/>
                  </a:ext>
                </a:extLst>
              </p:cNvPr>
              <p:cNvSpPr>
                <a:spLocks noChangeArrowheads="1"/>
              </p:cNvSpPr>
              <p:nvPr/>
            </p:nvSpPr>
            <p:spPr bwMode="auto">
              <a:xfrm>
                <a:off x="4102" y="2108"/>
                <a:ext cx="916" cy="4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grpSp>
            <p:nvGrpSpPr>
              <p:cNvPr id="33812" name="Group 168">
                <a:extLst>
                  <a:ext uri="{FF2B5EF4-FFF2-40B4-BE49-F238E27FC236}">
                    <a16:creationId xmlns:a16="http://schemas.microsoft.com/office/drawing/2014/main" id="{1334DF8E-FF60-4703-B5B7-BFE51E3A0858}"/>
                  </a:ext>
                </a:extLst>
              </p:cNvPr>
              <p:cNvGrpSpPr>
                <a:grpSpLocks/>
              </p:cNvGrpSpPr>
              <p:nvPr/>
            </p:nvGrpSpPr>
            <p:grpSpPr bwMode="auto">
              <a:xfrm>
                <a:off x="4928" y="2831"/>
                <a:ext cx="173" cy="89"/>
                <a:chOff x="4442" y="5121"/>
                <a:chExt cx="291" cy="184"/>
              </a:xfrm>
            </p:grpSpPr>
            <p:sp>
              <p:nvSpPr>
                <p:cNvPr id="33835" name="Line 169">
                  <a:extLst>
                    <a:ext uri="{FF2B5EF4-FFF2-40B4-BE49-F238E27FC236}">
                      <a16:creationId xmlns:a16="http://schemas.microsoft.com/office/drawing/2014/main" id="{A75788AA-33F6-47E1-A50F-4AD293C795AA}"/>
                    </a:ext>
                  </a:extLst>
                </p:cNvPr>
                <p:cNvSpPr>
                  <a:spLocks noChangeShapeType="1"/>
                </p:cNvSpPr>
                <p:nvPr/>
              </p:nvSpPr>
              <p:spPr bwMode="auto">
                <a:xfrm flipH="1">
                  <a:off x="4442" y="5121"/>
                  <a:ext cx="224" cy="1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6" name="Line 170">
                  <a:extLst>
                    <a:ext uri="{FF2B5EF4-FFF2-40B4-BE49-F238E27FC236}">
                      <a16:creationId xmlns:a16="http://schemas.microsoft.com/office/drawing/2014/main" id="{E6A19D07-029B-4CD7-9B36-F28C186D6102}"/>
                    </a:ext>
                  </a:extLst>
                </p:cNvPr>
                <p:cNvSpPr>
                  <a:spLocks noChangeShapeType="1"/>
                </p:cNvSpPr>
                <p:nvPr/>
              </p:nvSpPr>
              <p:spPr bwMode="auto">
                <a:xfrm flipH="1">
                  <a:off x="4509" y="5134"/>
                  <a:ext cx="224" cy="1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813" name="Group 171">
                <a:extLst>
                  <a:ext uri="{FF2B5EF4-FFF2-40B4-BE49-F238E27FC236}">
                    <a16:creationId xmlns:a16="http://schemas.microsoft.com/office/drawing/2014/main" id="{6C4B045F-7AAD-4F77-A50F-33D34B5B9B0D}"/>
                  </a:ext>
                </a:extLst>
              </p:cNvPr>
              <p:cNvGrpSpPr>
                <a:grpSpLocks/>
              </p:cNvGrpSpPr>
              <p:nvPr/>
            </p:nvGrpSpPr>
            <p:grpSpPr bwMode="auto">
              <a:xfrm>
                <a:off x="4015" y="2833"/>
                <a:ext cx="173" cy="89"/>
                <a:chOff x="4442" y="5121"/>
                <a:chExt cx="291" cy="184"/>
              </a:xfrm>
            </p:grpSpPr>
            <p:sp>
              <p:nvSpPr>
                <p:cNvPr id="33833" name="Line 172">
                  <a:extLst>
                    <a:ext uri="{FF2B5EF4-FFF2-40B4-BE49-F238E27FC236}">
                      <a16:creationId xmlns:a16="http://schemas.microsoft.com/office/drawing/2014/main" id="{8DA1B8ED-EAD8-482D-A9AC-50AA02ED7389}"/>
                    </a:ext>
                  </a:extLst>
                </p:cNvPr>
                <p:cNvSpPr>
                  <a:spLocks noChangeShapeType="1"/>
                </p:cNvSpPr>
                <p:nvPr/>
              </p:nvSpPr>
              <p:spPr bwMode="auto">
                <a:xfrm flipH="1">
                  <a:off x="4442" y="5121"/>
                  <a:ext cx="224" cy="1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4" name="Line 173">
                  <a:extLst>
                    <a:ext uri="{FF2B5EF4-FFF2-40B4-BE49-F238E27FC236}">
                      <a16:creationId xmlns:a16="http://schemas.microsoft.com/office/drawing/2014/main" id="{9A6AF788-D5E5-4AD8-A695-5E4C49C4D6C6}"/>
                    </a:ext>
                  </a:extLst>
                </p:cNvPr>
                <p:cNvSpPr>
                  <a:spLocks noChangeShapeType="1"/>
                </p:cNvSpPr>
                <p:nvPr/>
              </p:nvSpPr>
              <p:spPr bwMode="auto">
                <a:xfrm flipH="1">
                  <a:off x="4509" y="5134"/>
                  <a:ext cx="224" cy="1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14" name="Oval 174">
                <a:extLst>
                  <a:ext uri="{FF2B5EF4-FFF2-40B4-BE49-F238E27FC236}">
                    <a16:creationId xmlns:a16="http://schemas.microsoft.com/office/drawing/2014/main" id="{AA7AA40C-9D5E-4B7E-A331-AAAF254E2784}"/>
                  </a:ext>
                </a:extLst>
              </p:cNvPr>
              <p:cNvSpPr>
                <a:spLocks noChangeArrowheads="1"/>
              </p:cNvSpPr>
              <p:nvPr/>
            </p:nvSpPr>
            <p:spPr bwMode="auto">
              <a:xfrm rot="-5400000">
                <a:off x="4550" y="1583"/>
                <a:ext cx="554" cy="2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lIns="36000" rIns="36000"/>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0" lang="zh-CN" altLang="zh-CN" sz="1600">
                  <a:latin typeface="Times New Roman" panose="02020603050405020304" pitchFamily="18" charset="0"/>
                  <a:ea typeface="幼圆" panose="02010509060101010101" pitchFamily="49" charset="-122"/>
                </a:endParaRPr>
              </a:p>
            </p:txBody>
          </p:sp>
          <p:sp>
            <p:nvSpPr>
              <p:cNvPr id="33815" name="Text Box 175">
                <a:extLst>
                  <a:ext uri="{FF2B5EF4-FFF2-40B4-BE49-F238E27FC236}">
                    <a16:creationId xmlns:a16="http://schemas.microsoft.com/office/drawing/2014/main" id="{A254D18D-91D9-4B2A-8FB2-0AAD178B59F9}"/>
                  </a:ext>
                </a:extLst>
              </p:cNvPr>
              <p:cNvSpPr txBox="1">
                <a:spLocks noChangeArrowheads="1"/>
              </p:cNvSpPr>
              <p:nvPr/>
            </p:nvSpPr>
            <p:spPr bwMode="auto">
              <a:xfrm>
                <a:off x="4300" y="1244"/>
                <a:ext cx="51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ClrTx/>
                  <a:buSzTx/>
                  <a:buFontTx/>
                  <a:buNone/>
                </a:pPr>
                <a:r>
                  <a:rPr kumimoji="0" lang="zh-CN" altLang="en-US" sz="2000">
                    <a:ea typeface="楷体_GB2312" pitchFamily="49" charset="-122"/>
                  </a:rPr>
                  <a:t>主机</a:t>
                </a:r>
                <a:r>
                  <a:rPr kumimoji="0" lang="en-US" altLang="zh-CN" sz="2000">
                    <a:ea typeface="楷体_GB2312" pitchFamily="49" charset="-122"/>
                  </a:rPr>
                  <a:t>2</a:t>
                </a:r>
              </a:p>
            </p:txBody>
          </p:sp>
          <p:sp>
            <p:nvSpPr>
              <p:cNvPr id="33816" name="Oval 176">
                <a:extLst>
                  <a:ext uri="{FF2B5EF4-FFF2-40B4-BE49-F238E27FC236}">
                    <a16:creationId xmlns:a16="http://schemas.microsoft.com/office/drawing/2014/main" id="{5324A7BD-8459-4C8E-92DF-1E0E6538CCCC}"/>
                  </a:ext>
                </a:extLst>
              </p:cNvPr>
              <p:cNvSpPr>
                <a:spLocks noChangeArrowheads="1"/>
              </p:cNvSpPr>
              <p:nvPr/>
            </p:nvSpPr>
            <p:spPr bwMode="auto">
              <a:xfrm>
                <a:off x="4102" y="1772"/>
                <a:ext cx="557" cy="23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6000" rIns="36000"/>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0" lang="zh-CN" altLang="zh-CN" sz="1600">
                  <a:latin typeface="Times New Roman" panose="02020603050405020304" pitchFamily="18" charset="0"/>
                  <a:ea typeface="幼圆" panose="02010509060101010101" pitchFamily="49" charset="-122"/>
                </a:endParaRPr>
              </a:p>
            </p:txBody>
          </p:sp>
          <p:sp>
            <p:nvSpPr>
              <p:cNvPr id="33817" name="Text Box 177">
                <a:extLst>
                  <a:ext uri="{FF2B5EF4-FFF2-40B4-BE49-F238E27FC236}">
                    <a16:creationId xmlns:a16="http://schemas.microsoft.com/office/drawing/2014/main" id="{B2A2BE41-AE75-4C15-917E-069D6ECDDC48}"/>
                  </a:ext>
                </a:extLst>
              </p:cNvPr>
              <p:cNvSpPr txBox="1">
                <a:spLocks noChangeArrowheads="1"/>
              </p:cNvSpPr>
              <p:nvPr/>
            </p:nvSpPr>
            <p:spPr bwMode="auto">
              <a:xfrm>
                <a:off x="4102" y="1749"/>
                <a:ext cx="59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82000"/>
                  </a:lnSpc>
                  <a:spcBef>
                    <a:spcPct val="0"/>
                  </a:spcBef>
                  <a:buClrTx/>
                  <a:buSzTx/>
                  <a:buFontTx/>
                  <a:buNone/>
                </a:pPr>
                <a:r>
                  <a:rPr kumimoji="0" lang="zh-CN" altLang="en-US" sz="1400">
                    <a:latin typeface="Times New Roman" panose="02020603050405020304" pitchFamily="18" charset="0"/>
                    <a:ea typeface="幼圆" panose="02010509060101010101" pitchFamily="49" charset="-122"/>
                  </a:rPr>
                  <a:t>进程</a:t>
                </a:r>
              </a:p>
              <a:p>
                <a:pPr algn="ctr">
                  <a:lnSpc>
                    <a:spcPct val="82000"/>
                  </a:lnSpc>
                  <a:spcBef>
                    <a:spcPct val="0"/>
                  </a:spcBef>
                  <a:buClrTx/>
                  <a:buSzTx/>
                  <a:buFontTx/>
                  <a:buNone/>
                </a:pPr>
                <a:r>
                  <a:rPr kumimoji="0" lang="zh-CN" altLang="en-US" sz="1400">
                    <a:latin typeface="Times New Roman" panose="02020603050405020304" pitchFamily="18" charset="0"/>
                    <a:ea typeface="幼圆" panose="02010509060101010101" pitchFamily="49" charset="-122"/>
                  </a:rPr>
                  <a:t>服务器</a:t>
                </a:r>
              </a:p>
            </p:txBody>
          </p:sp>
          <p:sp>
            <p:nvSpPr>
              <p:cNvPr id="33818" name="Text Box 178">
                <a:extLst>
                  <a:ext uri="{FF2B5EF4-FFF2-40B4-BE49-F238E27FC236}">
                    <a16:creationId xmlns:a16="http://schemas.microsoft.com/office/drawing/2014/main" id="{6A91BC56-13F2-446D-A81D-C7BEEC3837EA}"/>
                  </a:ext>
                </a:extLst>
              </p:cNvPr>
              <p:cNvSpPr txBox="1">
                <a:spLocks noChangeArrowheads="1"/>
              </p:cNvSpPr>
              <p:nvPr/>
            </p:nvSpPr>
            <p:spPr bwMode="auto">
              <a:xfrm>
                <a:off x="4651" y="1501"/>
                <a:ext cx="367"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2000"/>
                  </a:lnSpc>
                  <a:spcBef>
                    <a:spcPct val="0"/>
                  </a:spcBef>
                  <a:buClrTx/>
                  <a:buSzTx/>
                  <a:buFontTx/>
                  <a:buNone/>
                </a:pPr>
                <a:r>
                  <a:rPr kumimoji="0" lang="zh-CN" altLang="en-US" sz="1400">
                    <a:latin typeface="Times New Roman" panose="02020603050405020304" pitchFamily="18" charset="0"/>
                    <a:ea typeface="幼圆" panose="02010509060101010101" pitchFamily="49" charset="-122"/>
                  </a:rPr>
                  <a:t>时间服务器</a:t>
                </a:r>
              </a:p>
            </p:txBody>
          </p:sp>
          <p:sp>
            <p:nvSpPr>
              <p:cNvPr id="33819" name="Line 179">
                <a:extLst>
                  <a:ext uri="{FF2B5EF4-FFF2-40B4-BE49-F238E27FC236}">
                    <a16:creationId xmlns:a16="http://schemas.microsoft.com/office/drawing/2014/main" id="{47FF2FB2-5A4C-4A9A-9607-6EB61F37E9D1}"/>
                  </a:ext>
                </a:extLst>
              </p:cNvPr>
              <p:cNvSpPr>
                <a:spLocks noChangeShapeType="1"/>
              </p:cNvSpPr>
              <p:nvPr/>
            </p:nvSpPr>
            <p:spPr bwMode="auto">
              <a:xfrm flipH="1">
                <a:off x="3296" y="2000"/>
                <a:ext cx="0" cy="12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0" name="Line 180">
                <a:extLst>
                  <a:ext uri="{FF2B5EF4-FFF2-40B4-BE49-F238E27FC236}">
                    <a16:creationId xmlns:a16="http://schemas.microsoft.com/office/drawing/2014/main" id="{3D3604B5-F471-41D7-B46F-5346B9DB30F3}"/>
                  </a:ext>
                </a:extLst>
              </p:cNvPr>
              <p:cNvSpPr>
                <a:spLocks noChangeShapeType="1"/>
              </p:cNvSpPr>
              <p:nvPr/>
            </p:nvSpPr>
            <p:spPr bwMode="auto">
              <a:xfrm>
                <a:off x="4835" y="1995"/>
                <a:ext cx="0" cy="12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1" name="Line 181">
                <a:extLst>
                  <a:ext uri="{FF2B5EF4-FFF2-40B4-BE49-F238E27FC236}">
                    <a16:creationId xmlns:a16="http://schemas.microsoft.com/office/drawing/2014/main" id="{A7B8466C-1250-4C34-A21C-8C87F6D74285}"/>
                  </a:ext>
                </a:extLst>
              </p:cNvPr>
              <p:cNvSpPr>
                <a:spLocks noChangeShapeType="1"/>
              </p:cNvSpPr>
              <p:nvPr/>
            </p:nvSpPr>
            <p:spPr bwMode="auto">
              <a:xfrm flipH="1">
                <a:off x="4335" y="1995"/>
                <a:ext cx="50" cy="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2" name="Line 182">
                <a:extLst>
                  <a:ext uri="{FF2B5EF4-FFF2-40B4-BE49-F238E27FC236}">
                    <a16:creationId xmlns:a16="http://schemas.microsoft.com/office/drawing/2014/main" id="{4D3B3155-ECC5-4497-A865-80B95B7A6AFA}"/>
                  </a:ext>
                </a:extLst>
              </p:cNvPr>
              <p:cNvSpPr>
                <a:spLocks noChangeShapeType="1"/>
              </p:cNvSpPr>
              <p:nvPr/>
            </p:nvSpPr>
            <p:spPr bwMode="auto">
              <a:xfrm>
                <a:off x="4464" y="2000"/>
                <a:ext cx="34" cy="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3" name="Line 183">
                <a:extLst>
                  <a:ext uri="{FF2B5EF4-FFF2-40B4-BE49-F238E27FC236}">
                    <a16:creationId xmlns:a16="http://schemas.microsoft.com/office/drawing/2014/main" id="{1486B610-6718-4FEC-ABE7-A7051D9F01C3}"/>
                  </a:ext>
                </a:extLst>
              </p:cNvPr>
              <p:cNvSpPr>
                <a:spLocks noChangeShapeType="1"/>
              </p:cNvSpPr>
              <p:nvPr/>
            </p:nvSpPr>
            <p:spPr bwMode="auto">
              <a:xfrm>
                <a:off x="4577" y="1973"/>
                <a:ext cx="83" cy="1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4" name="Oval 184">
                <a:extLst>
                  <a:ext uri="{FF2B5EF4-FFF2-40B4-BE49-F238E27FC236}">
                    <a16:creationId xmlns:a16="http://schemas.microsoft.com/office/drawing/2014/main" id="{B7774032-3AFA-4633-9C5C-60F62DA16584}"/>
                  </a:ext>
                </a:extLst>
              </p:cNvPr>
              <p:cNvSpPr>
                <a:spLocks noChangeArrowheads="1"/>
              </p:cNvSpPr>
              <p:nvPr/>
            </p:nvSpPr>
            <p:spPr bwMode="auto">
              <a:xfrm>
                <a:off x="3087" y="2068"/>
                <a:ext cx="83" cy="69"/>
              </a:xfrm>
              <a:prstGeom prst="ellipse">
                <a:avLst/>
              </a:prstGeom>
              <a:solidFill>
                <a:srgbClr val="969696"/>
              </a:solidFill>
              <a:ln w="9525">
                <a:solidFill>
                  <a:schemeClr val="tx1"/>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33825" name="Oval 185">
                <a:extLst>
                  <a:ext uri="{FF2B5EF4-FFF2-40B4-BE49-F238E27FC236}">
                    <a16:creationId xmlns:a16="http://schemas.microsoft.com/office/drawing/2014/main" id="{494C2AC2-1D41-4091-B8EC-684F25294AF9}"/>
                  </a:ext>
                </a:extLst>
              </p:cNvPr>
              <p:cNvSpPr>
                <a:spLocks noChangeArrowheads="1"/>
              </p:cNvSpPr>
              <p:nvPr/>
            </p:nvSpPr>
            <p:spPr bwMode="auto">
              <a:xfrm>
                <a:off x="3253" y="2068"/>
                <a:ext cx="84" cy="69"/>
              </a:xfrm>
              <a:prstGeom prst="ellipse">
                <a:avLst/>
              </a:prstGeom>
              <a:solidFill>
                <a:srgbClr val="969696"/>
              </a:solidFill>
              <a:ln w="9525">
                <a:solidFill>
                  <a:schemeClr val="tx1"/>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33826" name="Oval 186">
                <a:extLst>
                  <a:ext uri="{FF2B5EF4-FFF2-40B4-BE49-F238E27FC236}">
                    <a16:creationId xmlns:a16="http://schemas.microsoft.com/office/drawing/2014/main" id="{E8175760-07CD-4FE5-A95A-C7BFB0551B06}"/>
                  </a:ext>
                </a:extLst>
              </p:cNvPr>
              <p:cNvSpPr>
                <a:spLocks noChangeArrowheads="1"/>
              </p:cNvSpPr>
              <p:nvPr/>
            </p:nvSpPr>
            <p:spPr bwMode="auto">
              <a:xfrm>
                <a:off x="3420" y="2068"/>
                <a:ext cx="83" cy="69"/>
              </a:xfrm>
              <a:prstGeom prst="ellipse">
                <a:avLst/>
              </a:prstGeom>
              <a:solidFill>
                <a:srgbClr val="969696"/>
              </a:solidFill>
              <a:ln w="9525">
                <a:solidFill>
                  <a:schemeClr val="tx1"/>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33827" name="Oval 187">
                <a:extLst>
                  <a:ext uri="{FF2B5EF4-FFF2-40B4-BE49-F238E27FC236}">
                    <a16:creationId xmlns:a16="http://schemas.microsoft.com/office/drawing/2014/main" id="{EE3DF9E8-806C-4C86-8B92-65121A27DC50}"/>
                  </a:ext>
                </a:extLst>
              </p:cNvPr>
              <p:cNvSpPr>
                <a:spLocks noChangeArrowheads="1"/>
              </p:cNvSpPr>
              <p:nvPr/>
            </p:nvSpPr>
            <p:spPr bwMode="auto">
              <a:xfrm>
                <a:off x="3586" y="2068"/>
                <a:ext cx="84" cy="69"/>
              </a:xfrm>
              <a:prstGeom prst="ellipse">
                <a:avLst/>
              </a:prstGeom>
              <a:solidFill>
                <a:srgbClr val="969696"/>
              </a:solidFill>
              <a:ln w="9525">
                <a:solidFill>
                  <a:schemeClr val="tx1"/>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33828" name="Oval 188">
                <a:extLst>
                  <a:ext uri="{FF2B5EF4-FFF2-40B4-BE49-F238E27FC236}">
                    <a16:creationId xmlns:a16="http://schemas.microsoft.com/office/drawing/2014/main" id="{184E8022-40D1-46C6-9320-75CCE030D3C6}"/>
                  </a:ext>
                </a:extLst>
              </p:cNvPr>
              <p:cNvSpPr>
                <a:spLocks noChangeArrowheads="1"/>
              </p:cNvSpPr>
              <p:nvPr/>
            </p:nvSpPr>
            <p:spPr bwMode="auto">
              <a:xfrm>
                <a:off x="3753" y="2068"/>
                <a:ext cx="83" cy="69"/>
              </a:xfrm>
              <a:prstGeom prst="ellipse">
                <a:avLst/>
              </a:prstGeom>
              <a:solidFill>
                <a:srgbClr val="969696"/>
              </a:solidFill>
              <a:ln w="9525">
                <a:solidFill>
                  <a:schemeClr val="tx1"/>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33829" name="Oval 189">
                <a:extLst>
                  <a:ext uri="{FF2B5EF4-FFF2-40B4-BE49-F238E27FC236}">
                    <a16:creationId xmlns:a16="http://schemas.microsoft.com/office/drawing/2014/main" id="{84A2424D-B128-4B65-B1CD-E3BBAD1E59F0}"/>
                  </a:ext>
                </a:extLst>
              </p:cNvPr>
              <p:cNvSpPr>
                <a:spLocks noChangeArrowheads="1"/>
              </p:cNvSpPr>
              <p:nvPr/>
            </p:nvSpPr>
            <p:spPr bwMode="auto">
              <a:xfrm>
                <a:off x="4291" y="2073"/>
                <a:ext cx="83" cy="69"/>
              </a:xfrm>
              <a:prstGeom prst="ellipse">
                <a:avLst/>
              </a:prstGeom>
              <a:solidFill>
                <a:srgbClr val="969696"/>
              </a:solidFill>
              <a:ln w="9525">
                <a:solidFill>
                  <a:schemeClr val="tx1"/>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33830" name="Oval 190">
                <a:extLst>
                  <a:ext uri="{FF2B5EF4-FFF2-40B4-BE49-F238E27FC236}">
                    <a16:creationId xmlns:a16="http://schemas.microsoft.com/office/drawing/2014/main" id="{6790AD41-76A9-4436-9F6D-4395EE215D24}"/>
                  </a:ext>
                </a:extLst>
              </p:cNvPr>
              <p:cNvSpPr>
                <a:spLocks noChangeArrowheads="1"/>
              </p:cNvSpPr>
              <p:nvPr/>
            </p:nvSpPr>
            <p:spPr bwMode="auto">
              <a:xfrm>
                <a:off x="4458" y="2073"/>
                <a:ext cx="83" cy="69"/>
              </a:xfrm>
              <a:prstGeom prst="ellipse">
                <a:avLst/>
              </a:prstGeom>
              <a:solidFill>
                <a:srgbClr val="969696"/>
              </a:solidFill>
              <a:ln w="9525">
                <a:solidFill>
                  <a:schemeClr val="tx1"/>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33831" name="Oval 191">
                <a:extLst>
                  <a:ext uri="{FF2B5EF4-FFF2-40B4-BE49-F238E27FC236}">
                    <a16:creationId xmlns:a16="http://schemas.microsoft.com/office/drawing/2014/main" id="{4DF86F01-900A-4FC0-89BE-0EABD04F7383}"/>
                  </a:ext>
                </a:extLst>
              </p:cNvPr>
              <p:cNvSpPr>
                <a:spLocks noChangeArrowheads="1"/>
              </p:cNvSpPr>
              <p:nvPr/>
            </p:nvSpPr>
            <p:spPr bwMode="auto">
              <a:xfrm>
                <a:off x="4624" y="2073"/>
                <a:ext cx="83" cy="69"/>
              </a:xfrm>
              <a:prstGeom prst="ellipse">
                <a:avLst/>
              </a:prstGeom>
              <a:solidFill>
                <a:srgbClr val="969696"/>
              </a:solidFill>
              <a:ln w="9525">
                <a:solidFill>
                  <a:schemeClr val="tx1"/>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33832" name="Oval 192">
                <a:extLst>
                  <a:ext uri="{FF2B5EF4-FFF2-40B4-BE49-F238E27FC236}">
                    <a16:creationId xmlns:a16="http://schemas.microsoft.com/office/drawing/2014/main" id="{315B8A80-CB6D-40B3-8D65-4AE3E74874C7}"/>
                  </a:ext>
                </a:extLst>
              </p:cNvPr>
              <p:cNvSpPr>
                <a:spLocks noChangeArrowheads="1"/>
              </p:cNvSpPr>
              <p:nvPr/>
            </p:nvSpPr>
            <p:spPr bwMode="auto">
              <a:xfrm>
                <a:off x="4791" y="2073"/>
                <a:ext cx="83" cy="69"/>
              </a:xfrm>
              <a:prstGeom prst="ellipse">
                <a:avLst/>
              </a:prstGeom>
              <a:solidFill>
                <a:srgbClr val="969696"/>
              </a:solidFill>
              <a:ln w="9525">
                <a:solidFill>
                  <a:schemeClr val="tx1"/>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grpSp>
        <p:sp>
          <p:nvSpPr>
            <p:cNvPr id="33800" name="Line 193">
              <a:extLst>
                <a:ext uri="{FF2B5EF4-FFF2-40B4-BE49-F238E27FC236}">
                  <a16:creationId xmlns:a16="http://schemas.microsoft.com/office/drawing/2014/main" id="{4D60442A-5379-4269-900F-E58D7BC6B8BA}"/>
                </a:ext>
              </a:extLst>
            </p:cNvPr>
            <p:cNvSpPr>
              <a:spLocks noChangeShapeType="1"/>
            </p:cNvSpPr>
            <p:nvPr/>
          </p:nvSpPr>
          <p:spPr bwMode="auto">
            <a:xfrm>
              <a:off x="2894" y="1246"/>
              <a:ext cx="0" cy="2366"/>
            </a:xfrm>
            <a:prstGeom prst="line">
              <a:avLst/>
            </a:prstGeom>
            <a:noFill/>
            <a:ln w="28575">
              <a:solidFill>
                <a:schemeClr val="tx1"/>
              </a:solidFill>
              <a:prstDash val="lgDashDotDot"/>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33795" name="矩形 97">
            <a:extLst>
              <a:ext uri="{FF2B5EF4-FFF2-40B4-BE49-F238E27FC236}">
                <a16:creationId xmlns:a16="http://schemas.microsoft.com/office/drawing/2014/main" id="{D0766405-A48F-459A-88BC-5556B9EE9F71}"/>
              </a:ext>
            </a:extLst>
          </p:cNvPr>
          <p:cNvSpPr>
            <a:spLocks noChangeArrowheads="1"/>
          </p:cNvSpPr>
          <p:nvPr/>
        </p:nvSpPr>
        <p:spPr bwMode="auto">
          <a:xfrm>
            <a:off x="1106488" y="1243013"/>
            <a:ext cx="5440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例：服务器方将分配的</a:t>
            </a:r>
            <a:r>
              <a:rPr lang="en-US" altLang="zh-CN" sz="2400"/>
              <a:t>TSAP</a:t>
            </a:r>
            <a:r>
              <a:rPr lang="zh-CN" altLang="en-US" sz="2400"/>
              <a:t>通知主机 </a:t>
            </a:r>
          </a:p>
        </p:txBody>
      </p:sp>
      <p:sp>
        <p:nvSpPr>
          <p:cNvPr id="96" name="标题 1">
            <a:extLst>
              <a:ext uri="{FF2B5EF4-FFF2-40B4-BE49-F238E27FC236}">
                <a16:creationId xmlns:a16="http://schemas.microsoft.com/office/drawing/2014/main" id="{31F8D149-D1F0-4155-9691-BA28A0E3D690}"/>
              </a:ext>
            </a:extLst>
          </p:cNvPr>
          <p:cNvSpPr>
            <a:spLocks noGrp="1" noChangeArrowheads="1"/>
          </p:cNvSpPr>
          <p:nvPr>
            <p:ph type="title"/>
          </p:nvPr>
        </p:nvSpPr>
        <p:spPr>
          <a:xfrm>
            <a:off x="971550" y="222250"/>
            <a:ext cx="7086600" cy="685800"/>
          </a:xfrm>
        </p:spPr>
        <p:txBody>
          <a:bodyPr/>
          <a:lstStyle/>
          <a:p>
            <a:r>
              <a:rPr lang="en-US" altLang="zh-CN" dirty="0"/>
              <a:t>6.1.4 </a:t>
            </a:r>
            <a:r>
              <a:rPr lang="zh-CN" altLang="en-US" dirty="0"/>
              <a:t>传输层寻址和</a:t>
            </a:r>
            <a:r>
              <a:rPr lang="en-US" altLang="zh-CN" dirty="0"/>
              <a:t>Socket</a:t>
            </a:r>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82FA2C-2DC7-448F-A8C9-715D731D71A5}"/>
              </a:ext>
            </a:extLst>
          </p:cNvPr>
          <p:cNvSpPr txBox="1">
            <a:spLocks noChangeArrowheads="1"/>
          </p:cNvSpPr>
          <p:nvPr/>
        </p:nvSpPr>
        <p:spPr bwMode="auto">
          <a:xfrm>
            <a:off x="971550" y="1196975"/>
            <a:ext cx="7704138" cy="4352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eaLnBrk="1" hangingPunct="1">
              <a:lnSpc>
                <a:spcPct val="120000"/>
              </a:lnSpc>
              <a:defRPr/>
            </a:pPr>
            <a:r>
              <a:rPr lang="en-US" altLang="zh-CN" sz="2400" kern="0" dirty="0">
                <a:latin typeface="+mn-ea"/>
              </a:rPr>
              <a:t>well-known TSAP </a:t>
            </a:r>
          </a:p>
          <a:p>
            <a:pPr eaLnBrk="1" hangingPunct="1">
              <a:lnSpc>
                <a:spcPct val="120000"/>
              </a:lnSpc>
              <a:defRPr/>
            </a:pPr>
            <a:r>
              <a:rPr lang="zh-CN" altLang="en-US" sz="2400" kern="0" dirty="0">
                <a:latin typeface="+mn-ea"/>
              </a:rPr>
              <a:t>进程服务器模式</a:t>
            </a:r>
            <a:endParaRPr lang="en-US" altLang="zh-CN" sz="2400" kern="0" dirty="0">
              <a:latin typeface="+mn-ea"/>
            </a:endParaRPr>
          </a:p>
          <a:p>
            <a:pPr eaLnBrk="1" hangingPunct="1">
              <a:lnSpc>
                <a:spcPct val="120000"/>
              </a:lnSpc>
              <a:defRPr/>
            </a:pPr>
            <a:r>
              <a:rPr lang="zh-CN" altLang="en-US" sz="2400" kern="0" dirty="0">
                <a:latin typeface="+mn-ea"/>
              </a:rPr>
              <a:t>名字服务器（</a:t>
            </a:r>
            <a:r>
              <a:rPr lang="en-US" altLang="zh-CN" sz="2400" kern="0" dirty="0">
                <a:latin typeface="+mn-ea"/>
              </a:rPr>
              <a:t>name server</a:t>
            </a:r>
            <a:r>
              <a:rPr lang="zh-CN" altLang="en-US" sz="2400" kern="0" dirty="0">
                <a:latin typeface="+mn-ea"/>
              </a:rPr>
              <a:t>）模式</a:t>
            </a:r>
            <a:endParaRPr lang="en-US" altLang="zh-CN" sz="2400" kern="0" dirty="0">
              <a:latin typeface="+mn-ea"/>
            </a:endParaRPr>
          </a:p>
          <a:p>
            <a:pPr lvl="1" eaLnBrk="1" hangingPunct="1">
              <a:lnSpc>
                <a:spcPct val="120000"/>
              </a:lnSpc>
              <a:defRPr/>
            </a:pPr>
            <a:r>
              <a:rPr lang="zh-CN" altLang="en-US" sz="2000" kern="0" dirty="0">
                <a:latin typeface="+mn-ea"/>
              </a:rPr>
              <a:t>也被称为目录服务器（</a:t>
            </a:r>
            <a:r>
              <a:rPr lang="en-US" altLang="zh-CN" sz="2000" kern="0" dirty="0">
                <a:latin typeface="+mn-ea"/>
              </a:rPr>
              <a:t>directory server</a:t>
            </a:r>
            <a:r>
              <a:rPr lang="zh-CN" altLang="en-US" sz="2000" kern="0" dirty="0">
                <a:latin typeface="+mn-ea"/>
              </a:rPr>
              <a:t>），或者更熟知的</a:t>
            </a:r>
            <a:r>
              <a:rPr lang="en-US" altLang="zh-CN" sz="2000" kern="0" dirty="0">
                <a:latin typeface="+mn-ea"/>
              </a:rPr>
              <a:t>DNS</a:t>
            </a:r>
            <a:r>
              <a:rPr lang="zh-CN" altLang="en-US" sz="2000" kern="0" dirty="0">
                <a:latin typeface="+mn-ea"/>
              </a:rPr>
              <a:t>。名字服务器总是监听一个熟知或固定端口；</a:t>
            </a:r>
            <a:endParaRPr lang="en-US" altLang="zh-CN" sz="2000" kern="0" dirty="0">
              <a:latin typeface="+mn-ea"/>
            </a:endParaRPr>
          </a:p>
          <a:p>
            <a:pPr lvl="1" eaLnBrk="1" hangingPunct="1">
              <a:lnSpc>
                <a:spcPct val="120000"/>
              </a:lnSpc>
              <a:defRPr/>
            </a:pPr>
            <a:r>
              <a:rPr lang="zh-CN" altLang="en-US" sz="2000" kern="0" dirty="0">
                <a:latin typeface="+mn-ea"/>
              </a:rPr>
              <a:t>每个服务都在名字服务器中注册服务名称名称和</a:t>
            </a:r>
            <a:r>
              <a:rPr lang="en-US" altLang="zh-CN" sz="2000" kern="0" dirty="0">
                <a:latin typeface="+mn-ea"/>
              </a:rPr>
              <a:t>TSAP</a:t>
            </a:r>
            <a:r>
              <a:rPr lang="zh-CN" altLang="en-US" sz="2000" kern="0" dirty="0">
                <a:latin typeface="+mn-ea"/>
              </a:rPr>
              <a:t>；</a:t>
            </a:r>
            <a:endParaRPr lang="en-US" altLang="zh-CN" sz="2000" kern="0" dirty="0">
              <a:latin typeface="+mn-ea"/>
            </a:endParaRPr>
          </a:p>
          <a:p>
            <a:pPr lvl="1" eaLnBrk="1" hangingPunct="1">
              <a:lnSpc>
                <a:spcPct val="120000"/>
              </a:lnSpc>
              <a:defRPr/>
            </a:pPr>
            <a:r>
              <a:rPr lang="zh-CN" altLang="en-US" sz="2000" kern="0" dirty="0">
                <a:latin typeface="+mn-ea"/>
              </a:rPr>
              <a:t>客户端与名字服务器连接并发送请求的服务名称；名字服务器将对应的</a:t>
            </a:r>
            <a:r>
              <a:rPr lang="en-US" altLang="zh-CN" sz="2000" kern="0" dirty="0">
                <a:latin typeface="+mn-ea"/>
              </a:rPr>
              <a:t>TSAP</a:t>
            </a:r>
            <a:r>
              <a:rPr lang="zh-CN" altLang="en-US" sz="2000" kern="0" dirty="0">
                <a:latin typeface="+mn-ea"/>
              </a:rPr>
              <a:t>发送给客户端；</a:t>
            </a:r>
            <a:endParaRPr lang="en-US" altLang="zh-CN" sz="2000" kern="0" dirty="0">
              <a:latin typeface="+mn-ea"/>
            </a:endParaRPr>
          </a:p>
          <a:p>
            <a:pPr lvl="1" eaLnBrk="1" hangingPunct="1">
              <a:lnSpc>
                <a:spcPct val="120000"/>
              </a:lnSpc>
              <a:defRPr/>
            </a:pPr>
            <a:r>
              <a:rPr lang="zh-CN" altLang="en-US" sz="2000" kern="0" dirty="0">
                <a:latin typeface="+mn-ea"/>
              </a:rPr>
              <a:t>客户端断开与名字服务器的连接，并以收到的</a:t>
            </a:r>
            <a:r>
              <a:rPr lang="en-US" altLang="zh-CN" sz="2000" kern="0" dirty="0">
                <a:latin typeface="+mn-ea"/>
              </a:rPr>
              <a:t>TSAP</a:t>
            </a:r>
            <a:r>
              <a:rPr lang="zh-CN" altLang="en-US" sz="2000" kern="0" dirty="0">
                <a:latin typeface="+mn-ea"/>
              </a:rPr>
              <a:t>与需要服务的服务器建立连接。</a:t>
            </a:r>
            <a:endParaRPr lang="zh-CN" altLang="en-US" sz="2400" kern="0" dirty="0">
              <a:latin typeface="+mn-ea"/>
            </a:endParaRPr>
          </a:p>
        </p:txBody>
      </p:sp>
      <p:sp>
        <p:nvSpPr>
          <p:cNvPr id="5" name="标题 1">
            <a:extLst>
              <a:ext uri="{FF2B5EF4-FFF2-40B4-BE49-F238E27FC236}">
                <a16:creationId xmlns:a16="http://schemas.microsoft.com/office/drawing/2014/main" id="{671EF7E5-2F14-4433-8575-2A1ED3BBECF3}"/>
              </a:ext>
            </a:extLst>
          </p:cNvPr>
          <p:cNvSpPr>
            <a:spLocks noGrp="1" noChangeArrowheads="1"/>
          </p:cNvSpPr>
          <p:nvPr>
            <p:ph type="title"/>
          </p:nvPr>
        </p:nvSpPr>
        <p:spPr>
          <a:xfrm>
            <a:off x="971550" y="222250"/>
            <a:ext cx="7086600" cy="685800"/>
          </a:xfrm>
        </p:spPr>
        <p:txBody>
          <a:bodyPr/>
          <a:lstStyle/>
          <a:p>
            <a:r>
              <a:rPr lang="en-US" altLang="zh-CN" dirty="0"/>
              <a:t>6.1.4 </a:t>
            </a:r>
            <a:r>
              <a:rPr lang="zh-CN" altLang="en-US" dirty="0"/>
              <a:t>传输层寻址和</a:t>
            </a:r>
            <a:r>
              <a:rPr lang="en-US" altLang="zh-CN" dirty="0"/>
              <a:t>Socket</a:t>
            </a:r>
            <a:endParaRPr lang="zh-CN" altLang="en-US" dirty="0"/>
          </a:p>
        </p:txBody>
      </p:sp>
    </p:spTree>
    <p:extLst>
      <p:ext uri="{BB962C8B-B14F-4D97-AF65-F5344CB8AC3E}">
        <p14:creationId xmlns:p14="http://schemas.microsoft.com/office/powerpoint/2010/main" val="141009334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27F0B990-A638-4FF0-86A8-304D65A7670D}"/>
              </a:ext>
            </a:extLst>
          </p:cNvPr>
          <p:cNvSpPr/>
          <p:nvPr/>
        </p:nvSpPr>
        <p:spPr bwMode="auto">
          <a:xfrm>
            <a:off x="1032781" y="1988839"/>
            <a:ext cx="2002115" cy="730067"/>
          </a:xfrm>
          <a:prstGeom prst="ellipse">
            <a:avLst/>
          </a:prstGeom>
          <a:solidFill>
            <a:schemeClr val="accent1"/>
          </a:solidFill>
          <a:ln w="952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dirty="0">
                <a:ln>
                  <a:noFill/>
                </a:ln>
                <a:solidFill>
                  <a:schemeClr val="tx1"/>
                </a:solidFill>
                <a:effectLst/>
                <a:latin typeface="Arial" charset="0"/>
                <a:ea typeface="宋体" pitchFamily="2" charset="-122"/>
              </a:rPr>
              <a:t>用户进程</a:t>
            </a:r>
          </a:p>
        </p:txBody>
      </p:sp>
      <p:sp>
        <p:nvSpPr>
          <p:cNvPr id="6" name="文本框 5">
            <a:extLst>
              <a:ext uri="{FF2B5EF4-FFF2-40B4-BE49-F238E27FC236}">
                <a16:creationId xmlns:a16="http://schemas.microsoft.com/office/drawing/2014/main" id="{89A4BB95-948E-434B-A1CF-6542CF80748A}"/>
              </a:ext>
            </a:extLst>
          </p:cNvPr>
          <p:cNvSpPr txBox="1"/>
          <p:nvPr/>
        </p:nvSpPr>
        <p:spPr>
          <a:xfrm>
            <a:off x="1432471" y="1412776"/>
            <a:ext cx="1202734" cy="461665"/>
          </a:xfrm>
          <a:prstGeom prst="rect">
            <a:avLst/>
          </a:prstGeom>
          <a:noFill/>
        </p:spPr>
        <p:txBody>
          <a:bodyPr wrap="square">
            <a:spAutoFit/>
          </a:bodyPr>
          <a:lstStyle/>
          <a:p>
            <a:r>
              <a:rPr kumimoji="1" lang="zh-CN" altLang="en-US" sz="2400" b="1" i="0" u="none" strike="noStrike" cap="none" normalizeH="0" baseline="0" dirty="0">
                <a:ln>
                  <a:noFill/>
                </a:ln>
                <a:solidFill>
                  <a:schemeClr val="tx1"/>
                </a:solidFill>
                <a:effectLst/>
                <a:latin typeface="Arial" charset="0"/>
                <a:ea typeface="宋体" pitchFamily="2" charset="-122"/>
              </a:rPr>
              <a:t>客户端</a:t>
            </a:r>
            <a:endParaRPr lang="zh-CN" altLang="en-US" dirty="0"/>
          </a:p>
        </p:txBody>
      </p:sp>
      <p:sp>
        <p:nvSpPr>
          <p:cNvPr id="7" name="矩形 6">
            <a:extLst>
              <a:ext uri="{FF2B5EF4-FFF2-40B4-BE49-F238E27FC236}">
                <a16:creationId xmlns:a16="http://schemas.microsoft.com/office/drawing/2014/main" id="{FDB27A3E-D9CF-46F4-B097-20AED59B0FA0}"/>
              </a:ext>
            </a:extLst>
          </p:cNvPr>
          <p:cNvSpPr/>
          <p:nvPr/>
        </p:nvSpPr>
        <p:spPr bwMode="auto">
          <a:xfrm>
            <a:off x="4500568" y="2706852"/>
            <a:ext cx="1731564" cy="519181"/>
          </a:xfrm>
          <a:prstGeom prst="rect">
            <a:avLst/>
          </a:prstGeom>
          <a:solidFill>
            <a:srgbClr val="4DC4FF"/>
          </a:solidFill>
          <a:ln>
            <a:solidFill>
              <a:schemeClr val="tx2"/>
            </a:solidFill>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dirty="0">
                <a:ln>
                  <a:noFill/>
                </a:ln>
                <a:solidFill>
                  <a:schemeClr val="tx1"/>
                </a:solidFill>
                <a:effectLst/>
                <a:latin typeface="Arial" charset="0"/>
                <a:ea typeface="宋体" pitchFamily="2" charset="-122"/>
              </a:rPr>
              <a:t>名字服务器</a:t>
            </a:r>
          </a:p>
        </p:txBody>
      </p:sp>
      <p:sp>
        <p:nvSpPr>
          <p:cNvPr id="8" name="椭圆 7">
            <a:extLst>
              <a:ext uri="{FF2B5EF4-FFF2-40B4-BE49-F238E27FC236}">
                <a16:creationId xmlns:a16="http://schemas.microsoft.com/office/drawing/2014/main" id="{32288F2B-51E2-4B71-A5E9-719864ACBBB0}"/>
              </a:ext>
            </a:extLst>
          </p:cNvPr>
          <p:cNvSpPr/>
          <p:nvPr/>
        </p:nvSpPr>
        <p:spPr bwMode="auto">
          <a:xfrm>
            <a:off x="4862293" y="3194589"/>
            <a:ext cx="72008" cy="72008"/>
          </a:xfrm>
          <a:prstGeom prst="ellipse">
            <a:avLst/>
          </a:prstGeom>
          <a:noFill/>
          <a:ln>
            <a:solidFill>
              <a:srgbClr val="FF0000"/>
            </a:solidFill>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9" name="椭圆 8">
            <a:extLst>
              <a:ext uri="{FF2B5EF4-FFF2-40B4-BE49-F238E27FC236}">
                <a16:creationId xmlns:a16="http://schemas.microsoft.com/office/drawing/2014/main" id="{193D7EDF-D544-4DFB-9808-C94A8901C0B6}"/>
              </a:ext>
            </a:extLst>
          </p:cNvPr>
          <p:cNvSpPr/>
          <p:nvPr/>
        </p:nvSpPr>
        <p:spPr bwMode="auto">
          <a:xfrm>
            <a:off x="5348143" y="3190036"/>
            <a:ext cx="72008" cy="72008"/>
          </a:xfrm>
          <a:prstGeom prst="ellipse">
            <a:avLst/>
          </a:prstGeom>
          <a:noFill/>
          <a:ln>
            <a:solidFill>
              <a:srgbClr val="FF0000"/>
            </a:solidFill>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10" name="椭圆 9">
            <a:extLst>
              <a:ext uri="{FF2B5EF4-FFF2-40B4-BE49-F238E27FC236}">
                <a16:creationId xmlns:a16="http://schemas.microsoft.com/office/drawing/2014/main" id="{577DD31D-0832-4F05-AEA9-4E598F40C281}"/>
              </a:ext>
            </a:extLst>
          </p:cNvPr>
          <p:cNvSpPr/>
          <p:nvPr/>
        </p:nvSpPr>
        <p:spPr bwMode="auto">
          <a:xfrm>
            <a:off x="5796136" y="3190029"/>
            <a:ext cx="72008" cy="72008"/>
          </a:xfrm>
          <a:prstGeom prst="ellipse">
            <a:avLst/>
          </a:prstGeom>
          <a:noFill/>
          <a:ln>
            <a:solidFill>
              <a:srgbClr val="FF0000"/>
            </a:solidFill>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11" name="椭圆 10">
            <a:extLst>
              <a:ext uri="{FF2B5EF4-FFF2-40B4-BE49-F238E27FC236}">
                <a16:creationId xmlns:a16="http://schemas.microsoft.com/office/drawing/2014/main" id="{A5D85879-7263-4C8D-AA5A-9F193C7B927D}"/>
              </a:ext>
            </a:extLst>
          </p:cNvPr>
          <p:cNvSpPr/>
          <p:nvPr/>
        </p:nvSpPr>
        <p:spPr bwMode="auto">
          <a:xfrm>
            <a:off x="1997834" y="2682902"/>
            <a:ext cx="72008" cy="72008"/>
          </a:xfrm>
          <a:prstGeom prst="ellipse">
            <a:avLst/>
          </a:prstGeom>
          <a:noFill/>
          <a:ln>
            <a:solidFill>
              <a:srgbClr val="FF0000"/>
            </a:solidFill>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12" name="椭圆 11">
            <a:extLst>
              <a:ext uri="{FF2B5EF4-FFF2-40B4-BE49-F238E27FC236}">
                <a16:creationId xmlns:a16="http://schemas.microsoft.com/office/drawing/2014/main" id="{76174D4D-CC53-4760-B4C8-4D3AEF913F14}"/>
              </a:ext>
            </a:extLst>
          </p:cNvPr>
          <p:cNvSpPr/>
          <p:nvPr/>
        </p:nvSpPr>
        <p:spPr bwMode="auto">
          <a:xfrm>
            <a:off x="1691680" y="2646898"/>
            <a:ext cx="72008" cy="72008"/>
          </a:xfrm>
          <a:prstGeom prst="ellipse">
            <a:avLst/>
          </a:prstGeom>
          <a:noFill/>
          <a:ln>
            <a:solidFill>
              <a:srgbClr val="FF0000"/>
            </a:solidFill>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13" name="椭圆 12">
            <a:extLst>
              <a:ext uri="{FF2B5EF4-FFF2-40B4-BE49-F238E27FC236}">
                <a16:creationId xmlns:a16="http://schemas.microsoft.com/office/drawing/2014/main" id="{3ED56EFF-552D-4AF1-BBCD-0E6C5104F30B}"/>
              </a:ext>
            </a:extLst>
          </p:cNvPr>
          <p:cNvSpPr/>
          <p:nvPr/>
        </p:nvSpPr>
        <p:spPr bwMode="auto">
          <a:xfrm>
            <a:off x="2343977" y="2664900"/>
            <a:ext cx="72008" cy="72008"/>
          </a:xfrm>
          <a:prstGeom prst="ellipse">
            <a:avLst/>
          </a:prstGeom>
          <a:noFill/>
          <a:ln>
            <a:solidFill>
              <a:srgbClr val="FF0000"/>
            </a:solidFill>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14" name="矩形 13">
            <a:extLst>
              <a:ext uri="{FF2B5EF4-FFF2-40B4-BE49-F238E27FC236}">
                <a16:creationId xmlns:a16="http://schemas.microsoft.com/office/drawing/2014/main" id="{D6327B90-78DF-487F-A375-D619157351E7}"/>
              </a:ext>
            </a:extLst>
          </p:cNvPr>
          <p:cNvSpPr/>
          <p:nvPr/>
        </p:nvSpPr>
        <p:spPr bwMode="auto">
          <a:xfrm>
            <a:off x="6256001" y="4815680"/>
            <a:ext cx="1284326" cy="519181"/>
          </a:xfrm>
          <a:prstGeom prst="rect">
            <a:avLst/>
          </a:prstGeom>
          <a:solidFill>
            <a:srgbClr val="92D050"/>
          </a:solidFill>
          <a:ln>
            <a:solidFill>
              <a:schemeClr val="tx2"/>
            </a:solidFill>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kumimoji="1" lang="en-US" altLang="zh-CN" sz="2400" b="1" i="0" u="none" strike="noStrike" cap="none" normalizeH="0" baseline="0" dirty="0">
                <a:ln>
                  <a:noFill/>
                </a:ln>
                <a:solidFill>
                  <a:schemeClr val="bg1"/>
                </a:solidFill>
                <a:effectLst/>
                <a:latin typeface="Arial" charset="0"/>
                <a:ea typeface="宋体" pitchFamily="2" charset="-122"/>
              </a:rPr>
              <a:t>x</a:t>
            </a:r>
            <a:r>
              <a:rPr kumimoji="1" lang="zh-CN" altLang="en-US" sz="2400" b="1" i="0" u="none" strike="noStrike" cap="none" normalizeH="0" baseline="0" dirty="0">
                <a:ln>
                  <a:noFill/>
                </a:ln>
                <a:solidFill>
                  <a:schemeClr val="bg1"/>
                </a:solidFill>
                <a:effectLst/>
                <a:latin typeface="Arial" charset="0"/>
                <a:ea typeface="宋体" pitchFamily="2" charset="-122"/>
              </a:rPr>
              <a:t>服务器</a:t>
            </a:r>
          </a:p>
        </p:txBody>
      </p:sp>
      <p:sp>
        <p:nvSpPr>
          <p:cNvPr id="15" name="椭圆 14">
            <a:extLst>
              <a:ext uri="{FF2B5EF4-FFF2-40B4-BE49-F238E27FC236}">
                <a16:creationId xmlns:a16="http://schemas.microsoft.com/office/drawing/2014/main" id="{112A19D6-B5CD-40DC-8B0E-F379D3F91C2B}"/>
              </a:ext>
            </a:extLst>
          </p:cNvPr>
          <p:cNvSpPr/>
          <p:nvPr/>
        </p:nvSpPr>
        <p:spPr bwMode="auto">
          <a:xfrm>
            <a:off x="6531204" y="5301208"/>
            <a:ext cx="72008" cy="72008"/>
          </a:xfrm>
          <a:prstGeom prst="ellipse">
            <a:avLst/>
          </a:prstGeom>
          <a:noFill/>
          <a:ln>
            <a:solidFill>
              <a:srgbClr val="FF0000"/>
            </a:solidFill>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16" name="椭圆 15">
            <a:extLst>
              <a:ext uri="{FF2B5EF4-FFF2-40B4-BE49-F238E27FC236}">
                <a16:creationId xmlns:a16="http://schemas.microsoft.com/office/drawing/2014/main" id="{CFE5F2A6-5C93-4DF7-92F6-4165421E86C7}"/>
              </a:ext>
            </a:extLst>
          </p:cNvPr>
          <p:cNvSpPr/>
          <p:nvPr/>
        </p:nvSpPr>
        <p:spPr bwMode="auto">
          <a:xfrm>
            <a:off x="6870035" y="5304395"/>
            <a:ext cx="72008" cy="72008"/>
          </a:xfrm>
          <a:prstGeom prst="ellipse">
            <a:avLst/>
          </a:prstGeom>
          <a:noFill/>
          <a:ln>
            <a:solidFill>
              <a:srgbClr val="FF0000"/>
            </a:solidFill>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17" name="椭圆 16">
            <a:extLst>
              <a:ext uri="{FF2B5EF4-FFF2-40B4-BE49-F238E27FC236}">
                <a16:creationId xmlns:a16="http://schemas.microsoft.com/office/drawing/2014/main" id="{0EEFD6BD-5EE2-4238-B7F4-E73F0C6A0A8E}"/>
              </a:ext>
            </a:extLst>
          </p:cNvPr>
          <p:cNvSpPr/>
          <p:nvPr/>
        </p:nvSpPr>
        <p:spPr bwMode="auto">
          <a:xfrm>
            <a:off x="7164288" y="5301208"/>
            <a:ext cx="72008" cy="72008"/>
          </a:xfrm>
          <a:prstGeom prst="ellipse">
            <a:avLst/>
          </a:prstGeom>
          <a:noFill/>
          <a:ln>
            <a:solidFill>
              <a:srgbClr val="FF0000"/>
            </a:solidFill>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cxnSp>
        <p:nvCxnSpPr>
          <p:cNvPr id="24" name="连接符: 肘形 23">
            <a:extLst>
              <a:ext uri="{FF2B5EF4-FFF2-40B4-BE49-F238E27FC236}">
                <a16:creationId xmlns:a16="http://schemas.microsoft.com/office/drawing/2014/main" id="{075EC711-99FE-4819-A60D-74902F25CF03}"/>
              </a:ext>
            </a:extLst>
          </p:cNvPr>
          <p:cNvCxnSpPr>
            <a:cxnSpLocks/>
            <a:stCxn id="11" idx="6"/>
            <a:endCxn id="9" idx="4"/>
          </p:cNvCxnSpPr>
          <p:nvPr/>
        </p:nvCxnSpPr>
        <p:spPr bwMode="auto">
          <a:xfrm>
            <a:off x="2069842" y="2718906"/>
            <a:ext cx="3314305" cy="543138"/>
          </a:xfrm>
          <a:prstGeom prst="bentConnector4">
            <a:avLst>
              <a:gd name="adj1" fmla="val -1799"/>
              <a:gd name="adj2" fmla="val 142089"/>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3" name="连接符: 肘形 32">
            <a:extLst>
              <a:ext uri="{FF2B5EF4-FFF2-40B4-BE49-F238E27FC236}">
                <a16:creationId xmlns:a16="http://schemas.microsoft.com/office/drawing/2014/main" id="{B7889517-7C09-415C-A218-D2D4115161D7}"/>
              </a:ext>
            </a:extLst>
          </p:cNvPr>
          <p:cNvCxnSpPr>
            <a:cxnSpLocks/>
            <a:stCxn id="7" idx="1"/>
            <a:endCxn id="11" idx="5"/>
          </p:cNvCxnSpPr>
          <p:nvPr/>
        </p:nvCxnSpPr>
        <p:spPr bwMode="auto">
          <a:xfrm rot="10800000">
            <a:off x="2059298" y="2744365"/>
            <a:ext cx="2441271" cy="222078"/>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0" name="连接符: 肘形 39">
            <a:extLst>
              <a:ext uri="{FF2B5EF4-FFF2-40B4-BE49-F238E27FC236}">
                <a16:creationId xmlns:a16="http://schemas.microsoft.com/office/drawing/2014/main" id="{4D138060-D062-47A4-8677-69D10095CD95}"/>
              </a:ext>
            </a:extLst>
          </p:cNvPr>
          <p:cNvCxnSpPr>
            <a:cxnSpLocks/>
            <a:stCxn id="7" idx="0"/>
            <a:endCxn id="2" idx="1"/>
          </p:cNvCxnSpPr>
          <p:nvPr/>
        </p:nvCxnSpPr>
        <p:spPr bwMode="auto">
          <a:xfrm rot="5400000" flipH="1" flipV="1">
            <a:off x="6550050" y="1393006"/>
            <a:ext cx="130147" cy="2497547"/>
          </a:xfrm>
          <a:prstGeom prst="bentConnector3">
            <a:avLst>
              <a:gd name="adj1" fmla="val 275648"/>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3" name="连接符: 肘形 42">
            <a:extLst>
              <a:ext uri="{FF2B5EF4-FFF2-40B4-BE49-F238E27FC236}">
                <a16:creationId xmlns:a16="http://schemas.microsoft.com/office/drawing/2014/main" id="{952CB557-C001-400B-84C2-8B70C432ED82}"/>
              </a:ext>
            </a:extLst>
          </p:cNvPr>
          <p:cNvCxnSpPr>
            <a:cxnSpLocks/>
            <a:stCxn id="12" idx="4"/>
            <a:endCxn id="16" idx="5"/>
          </p:cNvCxnSpPr>
          <p:nvPr/>
        </p:nvCxnSpPr>
        <p:spPr bwMode="auto">
          <a:xfrm rot="16200000" flipH="1">
            <a:off x="3006115" y="1440475"/>
            <a:ext cx="2646952" cy="5203814"/>
          </a:xfrm>
          <a:prstGeom prst="bentConnector3">
            <a:avLst>
              <a:gd name="adj1" fmla="val 109035"/>
            </a:avLst>
          </a:prstGeom>
          <a:ln>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48" name="对话气泡: 椭圆形 47">
            <a:extLst>
              <a:ext uri="{FF2B5EF4-FFF2-40B4-BE49-F238E27FC236}">
                <a16:creationId xmlns:a16="http://schemas.microsoft.com/office/drawing/2014/main" id="{7A68B66C-126D-4C5E-AC5A-212717A2511C}"/>
              </a:ext>
            </a:extLst>
          </p:cNvPr>
          <p:cNvSpPr/>
          <p:nvPr/>
        </p:nvSpPr>
        <p:spPr bwMode="auto">
          <a:xfrm>
            <a:off x="3360308" y="1196752"/>
            <a:ext cx="2279372" cy="467867"/>
          </a:xfrm>
          <a:prstGeom prst="wedgeEllipseCallout">
            <a:avLst>
              <a:gd name="adj1" fmla="val 38445"/>
              <a:gd name="adj2" fmla="val 381124"/>
            </a:avLst>
          </a:prstGeom>
          <a:noFill/>
          <a:ln w="9525" cap="flat" cmpd="sng" algn="ctr">
            <a:solidFill>
              <a:srgbClr val="000000"/>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kumimoji="1" lang="zh-CN" altLang="en-US" sz="1400" b="1" i="0" u="none" strike="noStrike" cap="none" normalizeH="0" baseline="0" dirty="0">
                <a:ln>
                  <a:noFill/>
                </a:ln>
                <a:solidFill>
                  <a:schemeClr val="tx1"/>
                </a:solidFill>
                <a:effectLst/>
                <a:latin typeface="+mn-ea"/>
                <a:ea typeface="+mn-ea"/>
              </a:rPr>
              <a:t>公开或固定的</a:t>
            </a:r>
            <a:r>
              <a:rPr kumimoji="1" lang="en-US" altLang="zh-CN" sz="1400" b="1" i="0" u="none" strike="noStrike" cap="none" normalizeH="0" baseline="0" dirty="0">
                <a:ln>
                  <a:noFill/>
                </a:ln>
                <a:solidFill>
                  <a:schemeClr val="tx1"/>
                </a:solidFill>
                <a:effectLst/>
                <a:latin typeface="+mn-ea"/>
                <a:ea typeface="+mn-ea"/>
              </a:rPr>
              <a:t>TSAP</a:t>
            </a:r>
            <a:endParaRPr kumimoji="1" lang="zh-CN" altLang="en-US" sz="1400" b="1" i="0" u="none" strike="noStrike" cap="none" normalizeH="0" baseline="0" dirty="0">
              <a:ln>
                <a:noFill/>
              </a:ln>
              <a:solidFill>
                <a:schemeClr val="tx1"/>
              </a:solidFill>
              <a:effectLst/>
              <a:latin typeface="+mn-ea"/>
              <a:ea typeface="+mn-ea"/>
            </a:endParaRPr>
          </a:p>
        </p:txBody>
      </p:sp>
      <p:sp>
        <p:nvSpPr>
          <p:cNvPr id="49" name="文本框 48">
            <a:extLst>
              <a:ext uri="{FF2B5EF4-FFF2-40B4-BE49-F238E27FC236}">
                <a16:creationId xmlns:a16="http://schemas.microsoft.com/office/drawing/2014/main" id="{2B7B6304-C2D1-402A-A933-D9D06568BF85}"/>
              </a:ext>
            </a:extLst>
          </p:cNvPr>
          <p:cNvSpPr txBox="1"/>
          <p:nvPr/>
        </p:nvSpPr>
        <p:spPr>
          <a:xfrm>
            <a:off x="3102951" y="3236060"/>
            <a:ext cx="1368152" cy="276999"/>
          </a:xfrm>
          <a:prstGeom prst="rect">
            <a:avLst/>
          </a:prstGeom>
          <a:noFill/>
        </p:spPr>
        <p:txBody>
          <a:bodyPr wrap="square" rtlCol="0">
            <a:spAutoFit/>
          </a:bodyPr>
          <a:lstStyle/>
          <a:p>
            <a:r>
              <a:rPr lang="en-US" altLang="zh-CN" sz="1200" dirty="0">
                <a:latin typeface="+mn-ea"/>
                <a:ea typeface="+mn-ea"/>
              </a:rPr>
              <a:t>1.</a:t>
            </a:r>
            <a:r>
              <a:rPr lang="zh-CN" altLang="en-US" sz="1200" dirty="0">
                <a:latin typeface="+mn-ea"/>
                <a:ea typeface="+mn-ea"/>
              </a:rPr>
              <a:t>请求连接</a:t>
            </a:r>
            <a:r>
              <a:rPr lang="en-US" altLang="zh-CN" sz="1200" dirty="0">
                <a:latin typeface="+mn-ea"/>
                <a:ea typeface="+mn-ea"/>
              </a:rPr>
              <a:t>x</a:t>
            </a:r>
            <a:r>
              <a:rPr lang="zh-CN" altLang="en-US" sz="1200" dirty="0">
                <a:latin typeface="+mn-ea"/>
                <a:ea typeface="+mn-ea"/>
              </a:rPr>
              <a:t>服务</a:t>
            </a:r>
          </a:p>
        </p:txBody>
      </p:sp>
      <p:sp>
        <p:nvSpPr>
          <p:cNvPr id="50" name="文本框 49">
            <a:extLst>
              <a:ext uri="{FF2B5EF4-FFF2-40B4-BE49-F238E27FC236}">
                <a16:creationId xmlns:a16="http://schemas.microsoft.com/office/drawing/2014/main" id="{0D6236F0-2C88-4EF3-8956-C16FF930AACB}"/>
              </a:ext>
            </a:extLst>
          </p:cNvPr>
          <p:cNvSpPr txBox="1"/>
          <p:nvPr/>
        </p:nvSpPr>
        <p:spPr>
          <a:xfrm>
            <a:off x="6277336" y="2113183"/>
            <a:ext cx="1458366" cy="461665"/>
          </a:xfrm>
          <a:prstGeom prst="rect">
            <a:avLst/>
          </a:prstGeom>
          <a:noFill/>
        </p:spPr>
        <p:txBody>
          <a:bodyPr wrap="square" rtlCol="0">
            <a:spAutoFit/>
          </a:bodyPr>
          <a:lstStyle/>
          <a:p>
            <a:r>
              <a:rPr lang="en-US" altLang="zh-CN" sz="1200" b="0" dirty="0">
                <a:latin typeface="+mn-ea"/>
                <a:ea typeface="+mn-ea"/>
              </a:rPr>
              <a:t>2. </a:t>
            </a:r>
            <a:r>
              <a:rPr lang="zh-CN" altLang="en-US" sz="1200" b="0" dirty="0">
                <a:latin typeface="+mn-ea"/>
                <a:ea typeface="+mn-ea"/>
              </a:rPr>
              <a:t>目录查询并获得对应的</a:t>
            </a:r>
            <a:r>
              <a:rPr lang="en-US" altLang="zh-CN" sz="1200" b="0" dirty="0">
                <a:latin typeface="+mn-ea"/>
                <a:ea typeface="+mn-ea"/>
              </a:rPr>
              <a:t>TSAP</a:t>
            </a:r>
            <a:endParaRPr lang="zh-CN" altLang="en-US" sz="1200" b="0" dirty="0">
              <a:latin typeface="+mn-ea"/>
              <a:ea typeface="+mn-ea"/>
            </a:endParaRPr>
          </a:p>
        </p:txBody>
      </p:sp>
      <p:sp>
        <p:nvSpPr>
          <p:cNvPr id="51" name="文本框 50">
            <a:extLst>
              <a:ext uri="{FF2B5EF4-FFF2-40B4-BE49-F238E27FC236}">
                <a16:creationId xmlns:a16="http://schemas.microsoft.com/office/drawing/2014/main" id="{A19C4E0B-D4DA-4950-AA2E-A5D87CE60744}"/>
              </a:ext>
            </a:extLst>
          </p:cNvPr>
          <p:cNvSpPr txBox="1"/>
          <p:nvPr/>
        </p:nvSpPr>
        <p:spPr>
          <a:xfrm>
            <a:off x="2850702" y="2728364"/>
            <a:ext cx="1458366" cy="461665"/>
          </a:xfrm>
          <a:prstGeom prst="rect">
            <a:avLst/>
          </a:prstGeom>
          <a:noFill/>
        </p:spPr>
        <p:txBody>
          <a:bodyPr wrap="square" rtlCol="0">
            <a:spAutoFit/>
          </a:bodyPr>
          <a:lstStyle/>
          <a:p>
            <a:r>
              <a:rPr lang="en-US" altLang="zh-CN" sz="1200" b="0" dirty="0">
                <a:latin typeface="+mn-ea"/>
                <a:ea typeface="+mn-ea"/>
              </a:rPr>
              <a:t>3. </a:t>
            </a:r>
            <a:r>
              <a:rPr lang="zh-CN" altLang="en-US" sz="1200" b="0" dirty="0">
                <a:latin typeface="+mn-ea"/>
                <a:ea typeface="+mn-ea"/>
              </a:rPr>
              <a:t>通知客户端</a:t>
            </a:r>
            <a:r>
              <a:rPr lang="en-US" altLang="zh-CN" sz="1200" b="0" dirty="0">
                <a:latin typeface="+mn-ea"/>
                <a:ea typeface="+mn-ea"/>
              </a:rPr>
              <a:t>x</a:t>
            </a:r>
            <a:r>
              <a:rPr lang="zh-CN" altLang="en-US" sz="1200" b="0" dirty="0">
                <a:latin typeface="+mn-ea"/>
                <a:ea typeface="+mn-ea"/>
              </a:rPr>
              <a:t>服务的</a:t>
            </a:r>
            <a:r>
              <a:rPr lang="en-US" altLang="zh-CN" sz="1200" b="0" dirty="0">
                <a:latin typeface="+mn-ea"/>
                <a:ea typeface="+mn-ea"/>
              </a:rPr>
              <a:t>TSAP</a:t>
            </a:r>
            <a:endParaRPr lang="zh-CN" altLang="en-US" sz="1200" b="0" dirty="0">
              <a:latin typeface="+mn-ea"/>
              <a:ea typeface="+mn-ea"/>
            </a:endParaRPr>
          </a:p>
        </p:txBody>
      </p:sp>
      <p:sp>
        <p:nvSpPr>
          <p:cNvPr id="52" name="文本框 51">
            <a:extLst>
              <a:ext uri="{FF2B5EF4-FFF2-40B4-BE49-F238E27FC236}">
                <a16:creationId xmlns:a16="http://schemas.microsoft.com/office/drawing/2014/main" id="{B022AC2E-9AB5-453C-9A76-6913A613AE2C}"/>
              </a:ext>
            </a:extLst>
          </p:cNvPr>
          <p:cNvSpPr txBox="1"/>
          <p:nvPr/>
        </p:nvSpPr>
        <p:spPr>
          <a:xfrm>
            <a:off x="3487281" y="5334861"/>
            <a:ext cx="1284326" cy="276999"/>
          </a:xfrm>
          <a:prstGeom prst="rect">
            <a:avLst/>
          </a:prstGeom>
          <a:noFill/>
        </p:spPr>
        <p:txBody>
          <a:bodyPr wrap="square" rtlCol="0">
            <a:spAutoFit/>
          </a:bodyPr>
          <a:lstStyle/>
          <a:p>
            <a:r>
              <a:rPr lang="en-US" altLang="zh-CN" sz="1200" b="0" dirty="0">
                <a:latin typeface="+mn-ea"/>
                <a:ea typeface="+mn-ea"/>
              </a:rPr>
              <a:t>4.</a:t>
            </a:r>
            <a:r>
              <a:rPr lang="zh-CN" altLang="en-US" sz="1200" b="0" dirty="0">
                <a:latin typeface="+mn-ea"/>
                <a:ea typeface="+mn-ea"/>
              </a:rPr>
              <a:t>请求建立连接</a:t>
            </a:r>
          </a:p>
        </p:txBody>
      </p:sp>
      <p:sp>
        <p:nvSpPr>
          <p:cNvPr id="2" name="流程图: 磁盘 1">
            <a:extLst>
              <a:ext uri="{FF2B5EF4-FFF2-40B4-BE49-F238E27FC236}">
                <a16:creationId xmlns:a16="http://schemas.microsoft.com/office/drawing/2014/main" id="{363D39F8-3521-4132-928C-DC3B8C731503}"/>
              </a:ext>
            </a:extLst>
          </p:cNvPr>
          <p:cNvSpPr/>
          <p:nvPr/>
        </p:nvSpPr>
        <p:spPr bwMode="auto">
          <a:xfrm>
            <a:off x="7307495" y="2576705"/>
            <a:ext cx="1112804" cy="1031333"/>
          </a:xfrm>
          <a:prstGeom prst="flowChartMagneticDisk">
            <a:avLst/>
          </a:prstGeom>
          <a:solidFill>
            <a:srgbClr val="00B0F0"/>
          </a:solidFill>
          <a:ln w="9525" cap="flat" cmpd="sng" algn="ctr">
            <a:solidFill>
              <a:srgbClr val="000000"/>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dirty="0">
                <a:ln>
                  <a:noFill/>
                </a:ln>
                <a:solidFill>
                  <a:schemeClr val="tx1"/>
                </a:solidFill>
                <a:effectLst/>
                <a:latin typeface="Arial" charset="0"/>
                <a:ea typeface="宋体" pitchFamily="2" charset="-122"/>
              </a:rPr>
              <a:t>数据库</a:t>
            </a:r>
          </a:p>
        </p:txBody>
      </p:sp>
      <p:sp>
        <p:nvSpPr>
          <p:cNvPr id="5" name="矩形: 圆角 4">
            <a:extLst>
              <a:ext uri="{FF2B5EF4-FFF2-40B4-BE49-F238E27FC236}">
                <a16:creationId xmlns:a16="http://schemas.microsoft.com/office/drawing/2014/main" id="{8C916B71-B32C-4050-92A7-9BBEF00486FA}"/>
              </a:ext>
            </a:extLst>
          </p:cNvPr>
          <p:cNvSpPr/>
          <p:nvPr/>
        </p:nvSpPr>
        <p:spPr bwMode="auto">
          <a:xfrm>
            <a:off x="4204276" y="1988839"/>
            <a:ext cx="4688204" cy="2016225"/>
          </a:xfrm>
          <a:prstGeom prst="roundRect">
            <a:avLst/>
          </a:prstGeom>
          <a:noFill/>
          <a:ln>
            <a:solidFill>
              <a:schemeClr val="tx2"/>
            </a:solidFill>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36" name="标题 1">
            <a:extLst>
              <a:ext uri="{FF2B5EF4-FFF2-40B4-BE49-F238E27FC236}">
                <a16:creationId xmlns:a16="http://schemas.microsoft.com/office/drawing/2014/main" id="{48E08A3E-D2B6-4604-964D-878F221C0FD2}"/>
              </a:ext>
            </a:extLst>
          </p:cNvPr>
          <p:cNvSpPr>
            <a:spLocks noGrp="1" noChangeArrowheads="1"/>
          </p:cNvSpPr>
          <p:nvPr>
            <p:ph type="title"/>
          </p:nvPr>
        </p:nvSpPr>
        <p:spPr>
          <a:xfrm>
            <a:off x="971550" y="222250"/>
            <a:ext cx="7086600" cy="685800"/>
          </a:xfrm>
        </p:spPr>
        <p:txBody>
          <a:bodyPr/>
          <a:lstStyle/>
          <a:p>
            <a:r>
              <a:rPr lang="en-US" altLang="zh-CN" dirty="0"/>
              <a:t>6.1.4 </a:t>
            </a:r>
            <a:r>
              <a:rPr lang="zh-CN" altLang="en-US" dirty="0"/>
              <a:t>传输层寻址和</a:t>
            </a:r>
            <a:r>
              <a:rPr lang="en-US" altLang="zh-CN" dirty="0"/>
              <a:t>Socket</a:t>
            </a:r>
            <a:endParaRPr lang="zh-CN" altLang="en-US" dirty="0"/>
          </a:p>
        </p:txBody>
      </p:sp>
    </p:spTree>
    <p:extLst>
      <p:ext uri="{BB962C8B-B14F-4D97-AF65-F5344CB8AC3E}">
        <p14:creationId xmlns:p14="http://schemas.microsoft.com/office/powerpoint/2010/main" val="86530896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28EBA7F-7609-450C-A425-45EBEF81DC7E}"/>
              </a:ext>
            </a:extLst>
          </p:cNvPr>
          <p:cNvSpPr/>
          <p:nvPr/>
        </p:nvSpPr>
        <p:spPr>
          <a:xfrm>
            <a:off x="971550" y="2584694"/>
            <a:ext cx="7632898" cy="830997"/>
          </a:xfrm>
          <a:prstGeom prst="rect">
            <a:avLst/>
          </a:prstGeom>
        </p:spPr>
        <p:txBody>
          <a:bodyPr wrap="square">
            <a:spAutoFit/>
          </a:bodyPr>
          <a:lstStyle/>
          <a:p>
            <a:r>
              <a:rPr lang="zh-CN" altLang="en-US" dirty="0"/>
              <a:t>套接字以标准的</a:t>
            </a:r>
            <a:r>
              <a:rPr lang="en-US" altLang="zh-CN" dirty="0"/>
              <a:t>UNIX </a:t>
            </a:r>
            <a:r>
              <a:rPr lang="zh-CN" altLang="en-US" dirty="0"/>
              <a:t>文件描述符加以标识，应用程序通过对文件描述符的调用，实现与其他程序进行通信。</a:t>
            </a:r>
          </a:p>
        </p:txBody>
      </p:sp>
      <p:sp>
        <p:nvSpPr>
          <p:cNvPr id="10" name="矩形 9">
            <a:extLst>
              <a:ext uri="{FF2B5EF4-FFF2-40B4-BE49-F238E27FC236}">
                <a16:creationId xmlns:a16="http://schemas.microsoft.com/office/drawing/2014/main" id="{CCC6ED10-A735-49EC-8267-4BA99DA3E5CE}"/>
              </a:ext>
            </a:extLst>
          </p:cNvPr>
          <p:cNvSpPr/>
          <p:nvPr/>
        </p:nvSpPr>
        <p:spPr>
          <a:xfrm>
            <a:off x="971550" y="1628800"/>
            <a:ext cx="7416874" cy="830997"/>
          </a:xfrm>
          <a:prstGeom prst="rect">
            <a:avLst/>
          </a:prstGeom>
        </p:spPr>
        <p:txBody>
          <a:bodyPr wrap="square">
            <a:spAutoFit/>
          </a:bodyPr>
          <a:lstStyle/>
          <a:p>
            <a:r>
              <a:rPr lang="zh-CN" altLang="en-US" dirty="0"/>
              <a:t>套接字（</a:t>
            </a:r>
            <a:r>
              <a:rPr lang="en-US" altLang="zh-CN" dirty="0"/>
              <a:t>Socket</a:t>
            </a:r>
            <a:r>
              <a:rPr lang="zh-CN" altLang="en-US" dirty="0"/>
              <a:t>）是为了使应用程序能够方便地使用协议栈软件进行通信的一种方法。</a:t>
            </a:r>
          </a:p>
        </p:txBody>
      </p:sp>
      <p:sp>
        <p:nvSpPr>
          <p:cNvPr id="11" name="矩形 10">
            <a:extLst>
              <a:ext uri="{FF2B5EF4-FFF2-40B4-BE49-F238E27FC236}">
                <a16:creationId xmlns:a16="http://schemas.microsoft.com/office/drawing/2014/main" id="{0A0CAD62-C1FD-437F-BFA5-17AE3E99F086}"/>
              </a:ext>
            </a:extLst>
          </p:cNvPr>
          <p:cNvSpPr/>
          <p:nvPr/>
        </p:nvSpPr>
        <p:spPr>
          <a:xfrm>
            <a:off x="971550" y="3573124"/>
            <a:ext cx="7560890" cy="830997"/>
          </a:xfrm>
          <a:prstGeom prst="rect">
            <a:avLst/>
          </a:prstGeom>
        </p:spPr>
        <p:txBody>
          <a:bodyPr wrap="square">
            <a:spAutoFit/>
          </a:bodyPr>
          <a:lstStyle/>
          <a:p>
            <a:r>
              <a:rPr lang="zh-CN" altLang="en-US" dirty="0"/>
              <a:t>套接字由最早由加州大学伯克利分校在</a:t>
            </a:r>
            <a:r>
              <a:rPr lang="en-US" altLang="zh-CN" dirty="0"/>
              <a:t>BSD Unix version 4.2</a:t>
            </a:r>
            <a:r>
              <a:rPr lang="zh-CN" altLang="en-US" dirty="0"/>
              <a:t>版本中应用。</a:t>
            </a:r>
          </a:p>
        </p:txBody>
      </p:sp>
      <p:pic>
        <p:nvPicPr>
          <p:cNvPr id="12" name="图片 11">
            <a:extLst>
              <a:ext uri="{FF2B5EF4-FFF2-40B4-BE49-F238E27FC236}">
                <a16:creationId xmlns:a16="http://schemas.microsoft.com/office/drawing/2014/main" id="{B72B9663-D20E-4AA0-BDFE-AE07B4D8288D}"/>
              </a:ext>
            </a:extLst>
          </p:cNvPr>
          <p:cNvPicPr>
            <a:picLocks noChangeAspect="1"/>
          </p:cNvPicPr>
          <p:nvPr/>
        </p:nvPicPr>
        <p:blipFill>
          <a:blip r:embed="rId2"/>
          <a:stretch>
            <a:fillRect/>
          </a:stretch>
        </p:blipFill>
        <p:spPr>
          <a:xfrm>
            <a:off x="539552" y="4304177"/>
            <a:ext cx="8309568" cy="2072820"/>
          </a:xfrm>
          <a:prstGeom prst="rect">
            <a:avLst/>
          </a:prstGeom>
        </p:spPr>
      </p:pic>
      <p:sp>
        <p:nvSpPr>
          <p:cNvPr id="8" name="标题 1">
            <a:extLst>
              <a:ext uri="{FF2B5EF4-FFF2-40B4-BE49-F238E27FC236}">
                <a16:creationId xmlns:a16="http://schemas.microsoft.com/office/drawing/2014/main" id="{97399513-5FB0-4683-9F8C-56843E017016}"/>
              </a:ext>
            </a:extLst>
          </p:cNvPr>
          <p:cNvSpPr>
            <a:spLocks noGrp="1" noChangeArrowheads="1"/>
          </p:cNvSpPr>
          <p:nvPr>
            <p:ph type="title"/>
          </p:nvPr>
        </p:nvSpPr>
        <p:spPr>
          <a:xfrm>
            <a:off x="971550" y="222250"/>
            <a:ext cx="7086600" cy="685800"/>
          </a:xfrm>
        </p:spPr>
        <p:txBody>
          <a:bodyPr/>
          <a:lstStyle/>
          <a:p>
            <a:r>
              <a:rPr lang="en-US" altLang="zh-CN" dirty="0"/>
              <a:t>6.1.4 </a:t>
            </a:r>
            <a:r>
              <a:rPr lang="zh-CN" altLang="en-US" dirty="0"/>
              <a:t>传输层寻址和</a:t>
            </a:r>
            <a:r>
              <a:rPr lang="en-US" altLang="zh-CN" dirty="0"/>
              <a:t>Socket</a:t>
            </a:r>
            <a:endParaRPr lang="zh-CN" altLang="en-US" dirty="0"/>
          </a:p>
        </p:txBody>
      </p:sp>
      <p:sp>
        <p:nvSpPr>
          <p:cNvPr id="13" name="文本框 12">
            <a:extLst>
              <a:ext uri="{FF2B5EF4-FFF2-40B4-BE49-F238E27FC236}">
                <a16:creationId xmlns:a16="http://schemas.microsoft.com/office/drawing/2014/main" id="{9685A696-D4DF-4941-9159-56E51D210D30}"/>
              </a:ext>
            </a:extLst>
          </p:cNvPr>
          <p:cNvSpPr txBox="1"/>
          <p:nvPr/>
        </p:nvSpPr>
        <p:spPr>
          <a:xfrm>
            <a:off x="971600" y="1147489"/>
            <a:ext cx="4595068" cy="461665"/>
          </a:xfrm>
          <a:prstGeom prst="rect">
            <a:avLst/>
          </a:prstGeom>
          <a:noFill/>
        </p:spPr>
        <p:txBody>
          <a:bodyPr wrap="square">
            <a:spAutoFit/>
          </a:bodyPr>
          <a:lstStyle/>
          <a:p>
            <a:r>
              <a:rPr lang="zh-CN" altLang="en-US" dirty="0"/>
              <a:t>二、套接字</a:t>
            </a:r>
          </a:p>
        </p:txBody>
      </p:sp>
    </p:spTree>
    <p:extLst>
      <p:ext uri="{BB962C8B-B14F-4D97-AF65-F5344CB8AC3E}">
        <p14:creationId xmlns:p14="http://schemas.microsoft.com/office/powerpoint/2010/main" val="194890407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DBE02305-F1F5-4FE9-B516-526617736A59}"/>
              </a:ext>
            </a:extLst>
          </p:cNvPr>
          <p:cNvSpPr>
            <a:spLocks noGrp="1" noChangeArrowheads="1"/>
          </p:cNvSpPr>
          <p:nvPr>
            <p:ph type="title"/>
          </p:nvPr>
        </p:nvSpPr>
        <p:spPr/>
        <p:txBody>
          <a:bodyPr/>
          <a:lstStyle/>
          <a:p>
            <a:pPr eaLnBrk="1" hangingPunct="1"/>
            <a:r>
              <a:rPr lang="en-US" altLang="zh-CN"/>
              <a:t>6.1 </a:t>
            </a:r>
            <a:r>
              <a:rPr lang="zh-CN" altLang="en-US"/>
              <a:t>传输层概述</a:t>
            </a:r>
          </a:p>
        </p:txBody>
      </p:sp>
      <p:sp>
        <p:nvSpPr>
          <p:cNvPr id="16387" name="文本框 4">
            <a:extLst>
              <a:ext uri="{FF2B5EF4-FFF2-40B4-BE49-F238E27FC236}">
                <a16:creationId xmlns:a16="http://schemas.microsoft.com/office/drawing/2014/main" id="{A4CC0050-767E-434C-B125-B684D1B87893}"/>
              </a:ext>
            </a:extLst>
          </p:cNvPr>
          <p:cNvSpPr txBox="1">
            <a:spLocks noChangeArrowheads="1"/>
          </p:cNvSpPr>
          <p:nvPr/>
        </p:nvSpPr>
        <p:spPr bwMode="auto">
          <a:xfrm>
            <a:off x="1258888" y="1368425"/>
            <a:ext cx="73453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dirty="0"/>
              <a:t>在计算机网络中，传输层处于非常重要的位置。传输层，也称为运输层，无论在</a:t>
            </a:r>
            <a:r>
              <a:rPr lang="en-US" altLang="zh-CN" sz="2400" dirty="0"/>
              <a:t>ISO</a:t>
            </a:r>
            <a:r>
              <a:rPr lang="zh-CN" altLang="en-US" sz="2400" dirty="0"/>
              <a:t>还是在</a:t>
            </a:r>
            <a:r>
              <a:rPr lang="en-US" altLang="zh-CN" sz="2400" dirty="0"/>
              <a:t>TCP/IP</a:t>
            </a:r>
            <a:r>
              <a:rPr lang="zh-CN" altLang="en-US" sz="2400" dirty="0"/>
              <a:t>模型中，传输层都处于面向应用部分的最低层和面向通信部分的最高层。</a:t>
            </a:r>
          </a:p>
        </p:txBody>
      </p:sp>
      <p:sp>
        <p:nvSpPr>
          <p:cNvPr id="16388" name="文本框 5">
            <a:extLst>
              <a:ext uri="{FF2B5EF4-FFF2-40B4-BE49-F238E27FC236}">
                <a16:creationId xmlns:a16="http://schemas.microsoft.com/office/drawing/2014/main" id="{2FDEB322-85F1-4C0E-8627-D0FF5844FF18}"/>
              </a:ext>
            </a:extLst>
          </p:cNvPr>
          <p:cNvSpPr txBox="1">
            <a:spLocks noChangeArrowheads="1"/>
          </p:cNvSpPr>
          <p:nvPr/>
        </p:nvSpPr>
        <p:spPr bwMode="auto">
          <a:xfrm>
            <a:off x="1258888" y="3141663"/>
            <a:ext cx="73453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在网络通信中，传输层有着承上启下的作用，实现了一种将面向应用（进程）的通信需求转变为面向网络设备的通信服务。</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CF255EB4-EABC-4170-9476-2B5F685CF67D}"/>
              </a:ext>
            </a:extLst>
          </p:cNvPr>
          <p:cNvSpPr txBox="1"/>
          <p:nvPr/>
        </p:nvSpPr>
        <p:spPr>
          <a:xfrm>
            <a:off x="827484" y="2708802"/>
            <a:ext cx="7344816" cy="830997"/>
          </a:xfrm>
          <a:prstGeom prst="rect">
            <a:avLst/>
          </a:prstGeom>
          <a:noFill/>
        </p:spPr>
        <p:txBody>
          <a:bodyPr wrap="square" rtlCol="0">
            <a:spAutoFit/>
          </a:bodyPr>
          <a:lstStyle/>
          <a:p>
            <a:r>
              <a:rPr lang="zh-CN" altLang="en-US" dirty="0"/>
              <a:t>在</a:t>
            </a:r>
            <a:r>
              <a:rPr lang="en-US" altLang="zh-CN" dirty="0"/>
              <a:t>BSD</a:t>
            </a:r>
            <a:r>
              <a:rPr lang="zh-CN" altLang="en-US" dirty="0"/>
              <a:t>的定义，每个</a:t>
            </a:r>
            <a:r>
              <a:rPr lang="en-US" altLang="zh-CN" b="0" i="0" dirty="0">
                <a:solidFill>
                  <a:srgbClr val="333333"/>
                </a:solidFill>
                <a:effectLst/>
                <a:latin typeface="-apple-system"/>
              </a:rPr>
              <a:t>Socket </a:t>
            </a:r>
            <a:r>
              <a:rPr lang="zh-CN" altLang="en-US" b="0" i="0" dirty="0">
                <a:solidFill>
                  <a:srgbClr val="333333"/>
                </a:solidFill>
                <a:effectLst/>
                <a:latin typeface="-apple-system"/>
              </a:rPr>
              <a:t>都可以用一个被称为半相关方式进行描述：</a:t>
            </a:r>
            <a:endParaRPr lang="zh-CN" altLang="en-US" dirty="0"/>
          </a:p>
        </p:txBody>
      </p:sp>
      <p:sp>
        <p:nvSpPr>
          <p:cNvPr id="12" name="矩形 11">
            <a:extLst>
              <a:ext uri="{FF2B5EF4-FFF2-40B4-BE49-F238E27FC236}">
                <a16:creationId xmlns:a16="http://schemas.microsoft.com/office/drawing/2014/main" id="{6A44F7B2-D86A-4B76-8990-6599A86F1AD1}"/>
              </a:ext>
            </a:extLst>
          </p:cNvPr>
          <p:cNvSpPr/>
          <p:nvPr/>
        </p:nvSpPr>
        <p:spPr>
          <a:xfrm>
            <a:off x="2339702" y="3620805"/>
            <a:ext cx="5041380" cy="461665"/>
          </a:xfrm>
          <a:prstGeom prst="rect">
            <a:avLst/>
          </a:prstGeom>
        </p:spPr>
        <p:txBody>
          <a:bodyPr wrap="none">
            <a:spAutoFit/>
          </a:bodyPr>
          <a:lstStyle/>
          <a:p>
            <a:r>
              <a:rPr lang="en-US" altLang="zh-CN" b="0" i="0" dirty="0">
                <a:solidFill>
                  <a:srgbClr val="333333"/>
                </a:solidFill>
                <a:effectLst/>
                <a:latin typeface="-apple-system"/>
              </a:rPr>
              <a:t>Socket={</a:t>
            </a:r>
            <a:r>
              <a:rPr lang="zh-CN" altLang="en-US" b="0" i="0" dirty="0">
                <a:solidFill>
                  <a:srgbClr val="333333"/>
                </a:solidFill>
                <a:effectLst/>
                <a:latin typeface="-apple-system"/>
              </a:rPr>
              <a:t>协议，本地地址，本地端口</a:t>
            </a:r>
            <a:r>
              <a:rPr lang="en-US" altLang="zh-CN" b="0" i="0" dirty="0">
                <a:solidFill>
                  <a:srgbClr val="333333"/>
                </a:solidFill>
                <a:effectLst/>
                <a:latin typeface="-apple-system"/>
              </a:rPr>
              <a:t>}</a:t>
            </a:r>
            <a:endParaRPr lang="zh-CN" altLang="en-US" dirty="0"/>
          </a:p>
        </p:txBody>
      </p:sp>
      <p:sp>
        <p:nvSpPr>
          <p:cNvPr id="13" name="矩形 12">
            <a:extLst>
              <a:ext uri="{FF2B5EF4-FFF2-40B4-BE49-F238E27FC236}">
                <a16:creationId xmlns:a16="http://schemas.microsoft.com/office/drawing/2014/main" id="{9C4AB9D9-36F8-45F2-AE2E-206D797AE5D2}"/>
              </a:ext>
            </a:extLst>
          </p:cNvPr>
          <p:cNvSpPr/>
          <p:nvPr/>
        </p:nvSpPr>
        <p:spPr>
          <a:xfrm>
            <a:off x="971550" y="4327902"/>
            <a:ext cx="6840760" cy="461665"/>
          </a:xfrm>
          <a:prstGeom prst="rect">
            <a:avLst/>
          </a:prstGeom>
        </p:spPr>
        <p:txBody>
          <a:bodyPr wrap="square">
            <a:spAutoFit/>
          </a:bodyPr>
          <a:lstStyle/>
          <a:p>
            <a:r>
              <a:rPr lang="zh-CN" altLang="en-US" b="0" dirty="0">
                <a:solidFill>
                  <a:srgbClr val="333333"/>
                </a:solidFill>
                <a:latin typeface="-apple-system"/>
              </a:rPr>
              <a:t>对于</a:t>
            </a:r>
            <a:r>
              <a:rPr lang="zh-CN" altLang="en-US" b="0" i="0" dirty="0">
                <a:solidFill>
                  <a:srgbClr val="333333"/>
                </a:solidFill>
                <a:effectLst/>
                <a:latin typeface="-apple-system"/>
              </a:rPr>
              <a:t>一个完整的</a:t>
            </a:r>
            <a:r>
              <a:rPr lang="en-US" altLang="zh-CN" b="0" i="0" dirty="0">
                <a:solidFill>
                  <a:srgbClr val="333333"/>
                </a:solidFill>
                <a:effectLst/>
                <a:latin typeface="-apple-system"/>
              </a:rPr>
              <a:t>Socket</a:t>
            </a:r>
            <a:r>
              <a:rPr lang="zh-CN" altLang="en-US" b="0" i="0" dirty="0">
                <a:solidFill>
                  <a:srgbClr val="333333"/>
                </a:solidFill>
                <a:effectLst/>
                <a:latin typeface="-apple-system"/>
              </a:rPr>
              <a:t>，</a:t>
            </a:r>
            <a:r>
              <a:rPr lang="en-US" altLang="zh-CN" b="0" i="0" dirty="0">
                <a:solidFill>
                  <a:srgbClr val="333333"/>
                </a:solidFill>
                <a:effectLst/>
                <a:latin typeface="-apple-system"/>
              </a:rPr>
              <a:t> </a:t>
            </a:r>
            <a:r>
              <a:rPr lang="zh-CN" altLang="en-US" b="0" i="0" dirty="0">
                <a:solidFill>
                  <a:srgbClr val="333333"/>
                </a:solidFill>
                <a:effectLst/>
                <a:latin typeface="-apple-system"/>
              </a:rPr>
              <a:t>则用一个相关描述：</a:t>
            </a:r>
            <a:endParaRPr lang="zh-CN" altLang="en-US" dirty="0"/>
          </a:p>
        </p:txBody>
      </p:sp>
      <p:sp>
        <p:nvSpPr>
          <p:cNvPr id="14" name="矩形 13">
            <a:extLst>
              <a:ext uri="{FF2B5EF4-FFF2-40B4-BE49-F238E27FC236}">
                <a16:creationId xmlns:a16="http://schemas.microsoft.com/office/drawing/2014/main" id="{4CE2CFDF-7E70-4612-B6B2-4170806E9846}"/>
              </a:ext>
            </a:extLst>
          </p:cNvPr>
          <p:cNvSpPr/>
          <p:nvPr/>
        </p:nvSpPr>
        <p:spPr>
          <a:xfrm>
            <a:off x="971550" y="5055567"/>
            <a:ext cx="7560840" cy="461665"/>
          </a:xfrm>
          <a:prstGeom prst="rect">
            <a:avLst/>
          </a:prstGeom>
        </p:spPr>
        <p:txBody>
          <a:bodyPr wrap="square">
            <a:spAutoFit/>
          </a:bodyPr>
          <a:lstStyle/>
          <a:p>
            <a:r>
              <a:rPr lang="en-US" altLang="zh-CN" dirty="0"/>
              <a:t>{</a:t>
            </a:r>
            <a:r>
              <a:rPr lang="zh-CN" altLang="en-US" dirty="0"/>
              <a:t>协议，本地地址，本地端口，远程地址，远程端口</a:t>
            </a:r>
            <a:r>
              <a:rPr lang="en-US" altLang="zh-CN" dirty="0"/>
              <a:t>}</a:t>
            </a:r>
            <a:endParaRPr lang="zh-CN" altLang="en-US" dirty="0"/>
          </a:p>
        </p:txBody>
      </p:sp>
      <p:sp>
        <p:nvSpPr>
          <p:cNvPr id="6" name="标题 1">
            <a:extLst>
              <a:ext uri="{FF2B5EF4-FFF2-40B4-BE49-F238E27FC236}">
                <a16:creationId xmlns:a16="http://schemas.microsoft.com/office/drawing/2014/main" id="{F7F39E66-43AB-4771-A898-EED1E5F52C47}"/>
              </a:ext>
            </a:extLst>
          </p:cNvPr>
          <p:cNvSpPr>
            <a:spLocks noGrp="1" noChangeArrowheads="1"/>
          </p:cNvSpPr>
          <p:nvPr>
            <p:ph type="title"/>
          </p:nvPr>
        </p:nvSpPr>
        <p:spPr>
          <a:xfrm>
            <a:off x="971550" y="222250"/>
            <a:ext cx="7086600" cy="685800"/>
          </a:xfrm>
        </p:spPr>
        <p:txBody>
          <a:bodyPr/>
          <a:lstStyle/>
          <a:p>
            <a:r>
              <a:rPr lang="en-US" altLang="zh-CN" dirty="0"/>
              <a:t>6.1.4 </a:t>
            </a:r>
            <a:r>
              <a:rPr lang="zh-CN" altLang="en-US" dirty="0"/>
              <a:t>传输层寻址和</a:t>
            </a:r>
            <a:r>
              <a:rPr lang="en-US" altLang="zh-CN" dirty="0"/>
              <a:t>Socket</a:t>
            </a:r>
            <a:endParaRPr lang="zh-CN" altLang="en-US" dirty="0"/>
          </a:p>
        </p:txBody>
      </p:sp>
      <p:sp>
        <p:nvSpPr>
          <p:cNvPr id="8" name="文本框 7">
            <a:extLst>
              <a:ext uri="{FF2B5EF4-FFF2-40B4-BE49-F238E27FC236}">
                <a16:creationId xmlns:a16="http://schemas.microsoft.com/office/drawing/2014/main" id="{38D87D37-6882-4FDB-89E4-F1A461A492AB}"/>
              </a:ext>
            </a:extLst>
          </p:cNvPr>
          <p:cNvSpPr txBox="1"/>
          <p:nvPr/>
        </p:nvSpPr>
        <p:spPr>
          <a:xfrm>
            <a:off x="827484" y="1228595"/>
            <a:ext cx="7560840" cy="1200329"/>
          </a:xfrm>
          <a:prstGeom prst="rect">
            <a:avLst/>
          </a:prstGeom>
          <a:noFill/>
        </p:spPr>
        <p:txBody>
          <a:bodyPr wrap="square">
            <a:spAutoFit/>
          </a:bodyPr>
          <a:lstStyle/>
          <a:p>
            <a:r>
              <a:rPr lang="en-US" altLang="zh-CN" dirty="0"/>
              <a:t>Socket</a:t>
            </a:r>
            <a:r>
              <a:rPr lang="zh-CN" altLang="en-US" dirty="0"/>
              <a:t>是应用层和传输层间的一个抽象层，把复杂的网络操作抽象为几个简单的接口供应用层调用以实现进程在网络中通信。</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64504A98-D04A-410F-82FF-035B5E6560EB}"/>
              </a:ext>
            </a:extLst>
          </p:cNvPr>
          <p:cNvSpPr txBox="1">
            <a:spLocks noChangeArrowheads="1"/>
          </p:cNvSpPr>
          <p:nvPr/>
        </p:nvSpPr>
        <p:spPr>
          <a:xfrm>
            <a:off x="321468" y="1340768"/>
            <a:ext cx="8501063" cy="1971675"/>
          </a:xfrm>
          <a:prstGeom prst="rect">
            <a:avLst/>
          </a:prstGeom>
          <a:noFill/>
          <a:ln/>
        </p:spPr>
        <p:txBody>
          <a:bodyPr/>
          <a:lstStyle>
            <a:defPPr>
              <a:defRPr lang="zh-CN"/>
            </a:defPPr>
            <a:lvl1pPr algn="ctr" rtl="0" fontAlgn="base">
              <a:spcBef>
                <a:spcPct val="50000"/>
              </a:spcBef>
              <a:spcAft>
                <a:spcPct val="0"/>
              </a:spcAft>
              <a:defRPr kumimoji="1" sz="3200" kern="1200">
                <a:solidFill>
                  <a:schemeClr val="tx1"/>
                </a:solidFill>
                <a:latin typeface="黑体" panose="02010609060101010101" pitchFamily="49" charset="-122"/>
                <a:ea typeface="黑体" panose="02010609060101010101" pitchFamily="49" charset="-122"/>
                <a:cs typeface="+mn-cs"/>
              </a:defRPr>
            </a:lvl1pPr>
            <a:lvl2pPr marL="457200" algn="ctr" rtl="0" fontAlgn="base">
              <a:spcBef>
                <a:spcPct val="50000"/>
              </a:spcBef>
              <a:spcAft>
                <a:spcPct val="0"/>
              </a:spcAft>
              <a:defRPr kumimoji="1" sz="3200" kern="1200">
                <a:solidFill>
                  <a:schemeClr val="tx1"/>
                </a:solidFill>
                <a:latin typeface="黑体" panose="02010609060101010101" pitchFamily="49" charset="-122"/>
                <a:ea typeface="黑体" panose="02010609060101010101" pitchFamily="49" charset="-122"/>
                <a:cs typeface="+mn-cs"/>
              </a:defRPr>
            </a:lvl2pPr>
            <a:lvl3pPr marL="914400" algn="ctr" rtl="0" fontAlgn="base">
              <a:spcBef>
                <a:spcPct val="50000"/>
              </a:spcBef>
              <a:spcAft>
                <a:spcPct val="0"/>
              </a:spcAft>
              <a:defRPr kumimoji="1" sz="3200" kern="1200">
                <a:solidFill>
                  <a:schemeClr val="tx1"/>
                </a:solidFill>
                <a:latin typeface="黑体" panose="02010609060101010101" pitchFamily="49" charset="-122"/>
                <a:ea typeface="黑体" panose="02010609060101010101" pitchFamily="49" charset="-122"/>
                <a:cs typeface="+mn-cs"/>
              </a:defRPr>
            </a:lvl3pPr>
            <a:lvl4pPr marL="1371600" algn="ctr" rtl="0" fontAlgn="base">
              <a:spcBef>
                <a:spcPct val="50000"/>
              </a:spcBef>
              <a:spcAft>
                <a:spcPct val="0"/>
              </a:spcAft>
              <a:defRPr kumimoji="1" sz="3200" kern="1200">
                <a:solidFill>
                  <a:schemeClr val="tx1"/>
                </a:solidFill>
                <a:latin typeface="黑体" panose="02010609060101010101" pitchFamily="49" charset="-122"/>
                <a:ea typeface="黑体" panose="02010609060101010101" pitchFamily="49" charset="-122"/>
                <a:cs typeface="+mn-cs"/>
              </a:defRPr>
            </a:lvl4pPr>
            <a:lvl5pPr marL="1828800" algn="ctr" rtl="0" fontAlgn="base">
              <a:spcBef>
                <a:spcPct val="50000"/>
              </a:spcBef>
              <a:spcAft>
                <a:spcPct val="0"/>
              </a:spcAft>
              <a:defRPr kumimoji="1" sz="3200" kern="1200">
                <a:solidFill>
                  <a:schemeClr val="tx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kumimoji="1" sz="3200" kern="1200">
                <a:solidFill>
                  <a:schemeClr val="tx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kumimoji="1" sz="3200" kern="1200">
                <a:solidFill>
                  <a:schemeClr val="tx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kumimoji="1" sz="3200" kern="1200">
                <a:solidFill>
                  <a:schemeClr val="tx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kumimoji="1" sz="3200" kern="1200">
                <a:solidFill>
                  <a:schemeClr val="tx1"/>
                </a:solidFill>
                <a:latin typeface="黑体" panose="02010609060101010101" pitchFamily="49" charset="-122"/>
                <a:ea typeface="黑体" panose="02010609060101010101" pitchFamily="49" charset="-122"/>
                <a:cs typeface="+mn-cs"/>
              </a:defRPr>
            </a:lvl9pPr>
          </a:lstStyle>
          <a:p>
            <a:pPr marL="342900" indent="-342900" algn="l" eaLnBrk="0" hangingPunct="0">
              <a:spcBef>
                <a:spcPct val="20000"/>
              </a:spcBef>
              <a:defRPr/>
            </a:pPr>
            <a:r>
              <a:rPr lang="zh-CN" altLang="en-US" b="1" kern="0" dirty="0">
                <a:latin typeface="+mn-lt"/>
                <a:ea typeface="+mn-ea"/>
              </a:rPr>
              <a:t>        </a:t>
            </a:r>
            <a:r>
              <a:rPr lang="zh-CN" altLang="en-US" sz="2800" dirty="0">
                <a:latin typeface="Verdana" pitchFamily="34" charset="0"/>
                <a:ea typeface="黑体" pitchFamily="2" charset="-122"/>
              </a:rPr>
              <a:t>从</a:t>
            </a:r>
            <a:r>
              <a:rPr lang="zh-CN" altLang="en-US" sz="2800" dirty="0">
                <a:solidFill>
                  <a:srgbClr val="FF0000"/>
                </a:solidFill>
                <a:latin typeface="Verdana" pitchFamily="34" charset="0"/>
                <a:ea typeface="黑体" pitchFamily="2" charset="-122"/>
              </a:rPr>
              <a:t>套接字</a:t>
            </a:r>
            <a:r>
              <a:rPr lang="en-US" altLang="zh-CN" sz="2800" dirty="0">
                <a:solidFill>
                  <a:srgbClr val="FF0000"/>
                </a:solidFill>
                <a:latin typeface="Verdana" pitchFamily="34" charset="0"/>
                <a:ea typeface="黑体" pitchFamily="2" charset="-122"/>
              </a:rPr>
              <a:t>(Socket)</a:t>
            </a:r>
            <a:r>
              <a:rPr lang="zh-CN" altLang="en-US" sz="2800" dirty="0">
                <a:latin typeface="Verdana" pitchFamily="34" charset="0"/>
                <a:ea typeface="黑体" pitchFamily="2" charset="-122"/>
              </a:rPr>
              <a:t>所处的地位来讲，套接字上联应用进程，下联网络协议栈，是应用程序通过网络协议栈进行通信的接口，是应用程序与网络协议栈进行交互的接口。 </a:t>
            </a:r>
          </a:p>
        </p:txBody>
      </p:sp>
      <p:pic>
        <p:nvPicPr>
          <p:cNvPr id="5" name="Picture 3" descr="图形2_2">
            <a:extLst>
              <a:ext uri="{FF2B5EF4-FFF2-40B4-BE49-F238E27FC236}">
                <a16:creationId xmlns:a16="http://schemas.microsoft.com/office/drawing/2014/main" id="{39C26377-6A82-439B-8385-9C3EEEC5F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81" y="3412456"/>
            <a:ext cx="80772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a:extLst>
              <a:ext uri="{FF2B5EF4-FFF2-40B4-BE49-F238E27FC236}">
                <a16:creationId xmlns:a16="http://schemas.microsoft.com/office/drawing/2014/main" id="{CBB97509-052A-4842-9CB5-D17223C9ABFF}"/>
              </a:ext>
            </a:extLst>
          </p:cNvPr>
          <p:cNvSpPr>
            <a:spLocks noGrp="1" noChangeArrowheads="1"/>
          </p:cNvSpPr>
          <p:nvPr>
            <p:ph type="title"/>
          </p:nvPr>
        </p:nvSpPr>
        <p:spPr>
          <a:xfrm>
            <a:off x="971550" y="222250"/>
            <a:ext cx="7086600" cy="685800"/>
          </a:xfrm>
        </p:spPr>
        <p:txBody>
          <a:bodyPr/>
          <a:lstStyle/>
          <a:p>
            <a:r>
              <a:rPr lang="en-US" altLang="zh-CN" dirty="0"/>
              <a:t>6.1.4 </a:t>
            </a:r>
            <a:r>
              <a:rPr lang="zh-CN" altLang="en-US" dirty="0"/>
              <a:t>传输层寻址和</a:t>
            </a:r>
            <a:r>
              <a:rPr lang="en-US" altLang="zh-CN" dirty="0"/>
              <a:t>Socket</a:t>
            </a:r>
            <a:endParaRPr lang="zh-CN" altLang="en-US" dirty="0"/>
          </a:p>
        </p:txBody>
      </p:sp>
    </p:spTree>
    <p:extLst>
      <p:ext uri="{BB962C8B-B14F-4D97-AF65-F5344CB8AC3E}">
        <p14:creationId xmlns:p14="http://schemas.microsoft.com/office/powerpoint/2010/main" val="242111245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6005BD7-4B3A-4D07-B567-E2744A1BDB80}"/>
              </a:ext>
            </a:extLst>
          </p:cNvPr>
          <p:cNvSpPr>
            <a:spLocks noChangeArrowheads="1"/>
          </p:cNvSpPr>
          <p:nvPr/>
        </p:nvSpPr>
        <p:spPr bwMode="auto">
          <a:xfrm>
            <a:off x="464341" y="1842515"/>
            <a:ext cx="82153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rtl="0" fontAlgn="base">
              <a:spcBef>
                <a:spcPct val="50000"/>
              </a:spcBef>
              <a:spcAft>
                <a:spcPct val="0"/>
              </a:spcAft>
              <a:defRPr kumimoji="1" sz="3200" kern="1200">
                <a:solidFill>
                  <a:schemeClr val="tx1"/>
                </a:solidFill>
                <a:latin typeface="黑体" panose="02010609060101010101" pitchFamily="49" charset="-122"/>
                <a:ea typeface="黑体" panose="02010609060101010101" pitchFamily="49" charset="-122"/>
                <a:cs typeface="+mn-cs"/>
              </a:defRPr>
            </a:lvl1pPr>
            <a:lvl2pPr marL="457200" algn="ctr" rtl="0" fontAlgn="base">
              <a:spcBef>
                <a:spcPct val="50000"/>
              </a:spcBef>
              <a:spcAft>
                <a:spcPct val="0"/>
              </a:spcAft>
              <a:defRPr kumimoji="1" sz="3200" kern="1200">
                <a:solidFill>
                  <a:schemeClr val="tx1"/>
                </a:solidFill>
                <a:latin typeface="黑体" panose="02010609060101010101" pitchFamily="49" charset="-122"/>
                <a:ea typeface="黑体" panose="02010609060101010101" pitchFamily="49" charset="-122"/>
                <a:cs typeface="+mn-cs"/>
              </a:defRPr>
            </a:lvl2pPr>
            <a:lvl3pPr marL="914400" algn="ctr" rtl="0" fontAlgn="base">
              <a:spcBef>
                <a:spcPct val="50000"/>
              </a:spcBef>
              <a:spcAft>
                <a:spcPct val="0"/>
              </a:spcAft>
              <a:defRPr kumimoji="1" sz="3200" kern="1200">
                <a:solidFill>
                  <a:schemeClr val="tx1"/>
                </a:solidFill>
                <a:latin typeface="黑体" panose="02010609060101010101" pitchFamily="49" charset="-122"/>
                <a:ea typeface="黑体" panose="02010609060101010101" pitchFamily="49" charset="-122"/>
                <a:cs typeface="+mn-cs"/>
              </a:defRPr>
            </a:lvl3pPr>
            <a:lvl4pPr marL="1371600" algn="ctr" rtl="0" fontAlgn="base">
              <a:spcBef>
                <a:spcPct val="50000"/>
              </a:spcBef>
              <a:spcAft>
                <a:spcPct val="0"/>
              </a:spcAft>
              <a:defRPr kumimoji="1" sz="3200" kern="1200">
                <a:solidFill>
                  <a:schemeClr val="tx1"/>
                </a:solidFill>
                <a:latin typeface="黑体" panose="02010609060101010101" pitchFamily="49" charset="-122"/>
                <a:ea typeface="黑体" panose="02010609060101010101" pitchFamily="49" charset="-122"/>
                <a:cs typeface="+mn-cs"/>
              </a:defRPr>
            </a:lvl4pPr>
            <a:lvl5pPr marL="1828800" algn="ctr" rtl="0" fontAlgn="base">
              <a:spcBef>
                <a:spcPct val="50000"/>
              </a:spcBef>
              <a:spcAft>
                <a:spcPct val="0"/>
              </a:spcAft>
              <a:defRPr kumimoji="1" sz="3200" kern="1200">
                <a:solidFill>
                  <a:schemeClr val="tx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kumimoji="1" sz="3200" kern="1200">
                <a:solidFill>
                  <a:schemeClr val="tx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kumimoji="1" sz="3200" kern="1200">
                <a:solidFill>
                  <a:schemeClr val="tx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kumimoji="1" sz="3200" kern="1200">
                <a:solidFill>
                  <a:schemeClr val="tx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kumimoji="1" sz="3200" kern="1200">
                <a:solidFill>
                  <a:schemeClr val="tx1"/>
                </a:solidFill>
                <a:latin typeface="黑体" panose="02010609060101010101" pitchFamily="49" charset="-122"/>
                <a:ea typeface="黑体" panose="02010609060101010101" pitchFamily="49" charset="-122"/>
                <a:cs typeface="+mn-cs"/>
              </a:defRPr>
            </a:lvl9pPr>
          </a:lstStyle>
          <a:p>
            <a:pPr algn="l" eaLnBrk="1" hangingPunct="1">
              <a:spcBef>
                <a:spcPts val="0"/>
              </a:spcBef>
            </a:pPr>
            <a:r>
              <a:rPr lang="zh-CN" altLang="en-US" sz="2400" dirty="0">
                <a:latin typeface="+mn-ea"/>
                <a:ea typeface="+mn-ea"/>
              </a:rPr>
              <a:t>提供面向连接、可靠的数据传输服务，数据无差错、无重复的发送，且按发送顺序接收。内设流量控制，避免数据流超限；数据被看作是字节流，无长度限制。</a:t>
            </a:r>
          </a:p>
        </p:txBody>
      </p:sp>
      <p:sp>
        <p:nvSpPr>
          <p:cNvPr id="5" name="矩形 4">
            <a:extLst>
              <a:ext uri="{FF2B5EF4-FFF2-40B4-BE49-F238E27FC236}">
                <a16:creationId xmlns:a16="http://schemas.microsoft.com/office/drawing/2014/main" id="{F135EB70-C5B0-4BFD-9D59-52A5FA08EED0}"/>
              </a:ext>
            </a:extLst>
          </p:cNvPr>
          <p:cNvSpPr/>
          <p:nvPr/>
        </p:nvSpPr>
        <p:spPr>
          <a:xfrm>
            <a:off x="464340" y="3767634"/>
            <a:ext cx="8215313" cy="830997"/>
          </a:xfrm>
          <a:prstGeom prst="rect">
            <a:avLst/>
          </a:prstGeom>
        </p:spPr>
        <p:txBody>
          <a:bodyPr wrap="square">
            <a:spAutoFit/>
          </a:bodyPr>
          <a:lstStyle/>
          <a:p>
            <a:r>
              <a:rPr lang="zh-CN" altLang="en-US" dirty="0">
                <a:latin typeface="+mn-ea"/>
                <a:ea typeface="+mn-ea"/>
              </a:rPr>
              <a:t>提供无连接服务。数据包以独立包形式发送，不提供无差错保证，数据可能丢失或重复，并且接收顺序混乱。</a:t>
            </a:r>
          </a:p>
        </p:txBody>
      </p:sp>
      <p:sp>
        <p:nvSpPr>
          <p:cNvPr id="6" name="矩形 5">
            <a:extLst>
              <a:ext uri="{FF2B5EF4-FFF2-40B4-BE49-F238E27FC236}">
                <a16:creationId xmlns:a16="http://schemas.microsoft.com/office/drawing/2014/main" id="{5A8204A3-53B3-4922-B00A-834AD7C5AAA4}"/>
              </a:ext>
            </a:extLst>
          </p:cNvPr>
          <p:cNvSpPr/>
          <p:nvPr/>
        </p:nvSpPr>
        <p:spPr>
          <a:xfrm>
            <a:off x="459959" y="5318368"/>
            <a:ext cx="8215313" cy="830997"/>
          </a:xfrm>
          <a:prstGeom prst="rect">
            <a:avLst/>
          </a:prstGeom>
        </p:spPr>
        <p:txBody>
          <a:bodyPr wrap="square">
            <a:spAutoFit/>
          </a:bodyPr>
          <a:lstStyle/>
          <a:p>
            <a:r>
              <a:rPr lang="zh-CN" altLang="en-US" dirty="0"/>
              <a:t>原始式套接字允许对较低层次的协议，如</a:t>
            </a:r>
            <a:r>
              <a:rPr lang="en-US" altLang="zh-CN" dirty="0"/>
              <a:t>IP</a:t>
            </a:r>
            <a:r>
              <a:rPr lang="zh-CN" altLang="en-US" dirty="0"/>
              <a:t>、</a:t>
            </a:r>
            <a:r>
              <a:rPr lang="en-US" altLang="zh-CN" dirty="0"/>
              <a:t>ICMP</a:t>
            </a:r>
            <a:r>
              <a:rPr lang="zh-CN" altLang="en-US" dirty="0"/>
              <a:t>直接访问，用于检验新的协议的实现。 </a:t>
            </a:r>
          </a:p>
        </p:txBody>
      </p:sp>
      <p:sp>
        <p:nvSpPr>
          <p:cNvPr id="7" name="矩形 6">
            <a:extLst>
              <a:ext uri="{FF2B5EF4-FFF2-40B4-BE49-F238E27FC236}">
                <a16:creationId xmlns:a16="http://schemas.microsoft.com/office/drawing/2014/main" id="{C7E1D184-A5B5-45D0-BFB4-2F954BC14F5A}"/>
              </a:ext>
            </a:extLst>
          </p:cNvPr>
          <p:cNvSpPr/>
          <p:nvPr/>
        </p:nvSpPr>
        <p:spPr>
          <a:xfrm>
            <a:off x="464341" y="1257305"/>
            <a:ext cx="4528804" cy="461665"/>
          </a:xfrm>
          <a:prstGeom prst="rect">
            <a:avLst/>
          </a:prstGeom>
        </p:spPr>
        <p:txBody>
          <a:bodyPr wrap="none">
            <a:spAutoFit/>
          </a:bodyPr>
          <a:lstStyle/>
          <a:p>
            <a:pPr eaLnBrk="1" hangingPunct="1">
              <a:buClr>
                <a:srgbClr val="FF0000"/>
              </a:buClr>
            </a:pPr>
            <a:r>
              <a:rPr lang="en-US" altLang="zh-CN" dirty="0">
                <a:latin typeface="+mn-ea"/>
                <a:ea typeface="+mn-ea"/>
              </a:rPr>
              <a:t>1</a:t>
            </a:r>
            <a:r>
              <a:rPr lang="zh-CN" altLang="en-US" dirty="0">
                <a:latin typeface="+mn-ea"/>
                <a:ea typeface="+mn-ea"/>
              </a:rPr>
              <a:t>、流式套接字</a:t>
            </a:r>
            <a:r>
              <a:rPr lang="en-US" altLang="zh-CN" dirty="0">
                <a:latin typeface="+mn-ea"/>
                <a:ea typeface="+mn-ea"/>
              </a:rPr>
              <a:t>(Stream Socket)</a:t>
            </a:r>
          </a:p>
        </p:txBody>
      </p:sp>
      <p:sp>
        <p:nvSpPr>
          <p:cNvPr id="8" name="矩形 7">
            <a:extLst>
              <a:ext uri="{FF2B5EF4-FFF2-40B4-BE49-F238E27FC236}">
                <a16:creationId xmlns:a16="http://schemas.microsoft.com/office/drawing/2014/main" id="{18BDBD9A-8FF7-4A29-9919-B9444AA3E45C}"/>
              </a:ext>
            </a:extLst>
          </p:cNvPr>
          <p:cNvSpPr/>
          <p:nvPr/>
        </p:nvSpPr>
        <p:spPr>
          <a:xfrm>
            <a:off x="464340" y="3176933"/>
            <a:ext cx="6195892" cy="461665"/>
          </a:xfrm>
          <a:prstGeom prst="rect">
            <a:avLst/>
          </a:prstGeom>
        </p:spPr>
        <p:txBody>
          <a:bodyPr wrap="square">
            <a:spAutoFit/>
          </a:bodyPr>
          <a:lstStyle/>
          <a:p>
            <a:r>
              <a:rPr lang="en-US" altLang="zh-CN" dirty="0">
                <a:latin typeface="+mn-ea"/>
                <a:ea typeface="+mn-ea"/>
              </a:rPr>
              <a:t>2</a:t>
            </a:r>
            <a:r>
              <a:rPr lang="zh-CN" altLang="en-US" dirty="0">
                <a:latin typeface="+mn-ea"/>
                <a:ea typeface="+mn-ea"/>
              </a:rPr>
              <a:t>、数据报式套接字</a:t>
            </a:r>
            <a:r>
              <a:rPr lang="en-US" altLang="zh-CN" dirty="0">
                <a:latin typeface="+mn-ea"/>
                <a:ea typeface="+mn-ea"/>
              </a:rPr>
              <a:t>(Datagram Socket)</a:t>
            </a:r>
          </a:p>
        </p:txBody>
      </p:sp>
      <p:sp>
        <p:nvSpPr>
          <p:cNvPr id="9" name="矩形 8">
            <a:extLst>
              <a:ext uri="{FF2B5EF4-FFF2-40B4-BE49-F238E27FC236}">
                <a16:creationId xmlns:a16="http://schemas.microsoft.com/office/drawing/2014/main" id="{A8861821-B350-4F94-8D27-801CD5C82A03}"/>
              </a:ext>
            </a:extLst>
          </p:cNvPr>
          <p:cNvSpPr/>
          <p:nvPr/>
        </p:nvSpPr>
        <p:spPr>
          <a:xfrm>
            <a:off x="464340" y="4727667"/>
            <a:ext cx="4145687" cy="461665"/>
          </a:xfrm>
          <a:prstGeom prst="rect">
            <a:avLst/>
          </a:prstGeom>
        </p:spPr>
        <p:txBody>
          <a:bodyPr wrap="none">
            <a:spAutoFit/>
          </a:bodyPr>
          <a:lstStyle/>
          <a:p>
            <a:r>
              <a:rPr lang="en-US" altLang="zh-CN" dirty="0"/>
              <a:t>3</a:t>
            </a:r>
            <a:r>
              <a:rPr lang="zh-CN" altLang="en-US" dirty="0"/>
              <a:t>、原始套接字</a:t>
            </a:r>
            <a:r>
              <a:rPr lang="en-US" altLang="zh-CN" dirty="0"/>
              <a:t>(Raw Socket)</a:t>
            </a:r>
          </a:p>
        </p:txBody>
      </p:sp>
      <p:sp>
        <p:nvSpPr>
          <p:cNvPr id="10" name="标题 1">
            <a:extLst>
              <a:ext uri="{FF2B5EF4-FFF2-40B4-BE49-F238E27FC236}">
                <a16:creationId xmlns:a16="http://schemas.microsoft.com/office/drawing/2014/main" id="{B03F6005-A2D2-4136-9E1D-F3C2F358B67C}"/>
              </a:ext>
            </a:extLst>
          </p:cNvPr>
          <p:cNvSpPr>
            <a:spLocks noGrp="1" noChangeArrowheads="1"/>
          </p:cNvSpPr>
          <p:nvPr>
            <p:ph type="title"/>
          </p:nvPr>
        </p:nvSpPr>
        <p:spPr>
          <a:xfrm>
            <a:off x="971550" y="222250"/>
            <a:ext cx="7086600" cy="685800"/>
          </a:xfrm>
        </p:spPr>
        <p:txBody>
          <a:bodyPr/>
          <a:lstStyle/>
          <a:p>
            <a:r>
              <a:rPr lang="en-US" altLang="zh-CN" dirty="0"/>
              <a:t>6.1.4 </a:t>
            </a:r>
            <a:r>
              <a:rPr lang="zh-CN" altLang="en-US" dirty="0"/>
              <a:t>传输层寻址和</a:t>
            </a:r>
            <a:r>
              <a:rPr lang="en-US" altLang="zh-CN" dirty="0"/>
              <a:t>Socket</a:t>
            </a:r>
            <a:endParaRPr lang="zh-CN" altLang="en-US" dirty="0"/>
          </a:p>
        </p:txBody>
      </p:sp>
    </p:spTree>
    <p:extLst>
      <p:ext uri="{BB962C8B-B14F-4D97-AF65-F5344CB8AC3E}">
        <p14:creationId xmlns:p14="http://schemas.microsoft.com/office/powerpoint/2010/main" val="247384482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8C31F-4481-48C4-A653-B1926E910E10}"/>
              </a:ext>
            </a:extLst>
          </p:cNvPr>
          <p:cNvSpPr txBox="1">
            <a:spLocks noChangeArrowheads="1"/>
          </p:cNvSpPr>
          <p:nvPr/>
        </p:nvSpPr>
        <p:spPr bwMode="auto">
          <a:xfrm>
            <a:off x="827584" y="1844824"/>
            <a:ext cx="811832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marL="609600" indent="-609600" eaLnBrk="1" hangingPunct="1"/>
            <a:r>
              <a:rPr lang="zh-CN" altLang="en-US" sz="2400" kern="0" dirty="0">
                <a:latin typeface="+mn-ea"/>
              </a:rPr>
              <a:t>应用编程接口 </a:t>
            </a:r>
            <a:r>
              <a:rPr lang="en-US" altLang="zh-CN" sz="2400" kern="0" dirty="0">
                <a:latin typeface="+mn-ea"/>
              </a:rPr>
              <a:t>API </a:t>
            </a:r>
            <a:r>
              <a:rPr lang="zh-CN" altLang="en-US" sz="2400" kern="0" dirty="0">
                <a:latin typeface="+mn-ea"/>
              </a:rPr>
              <a:t>称为 </a:t>
            </a:r>
            <a:r>
              <a:rPr lang="en-US" altLang="zh-CN" sz="2400" kern="0" dirty="0">
                <a:latin typeface="+mn-ea"/>
              </a:rPr>
              <a:t>socket API, </a:t>
            </a:r>
            <a:r>
              <a:rPr lang="zh-CN" altLang="en-US" sz="2400" kern="0" dirty="0">
                <a:latin typeface="+mn-ea"/>
              </a:rPr>
              <a:t>简称为 </a:t>
            </a:r>
            <a:r>
              <a:rPr lang="en-US" altLang="zh-CN" sz="2400" kern="0" dirty="0">
                <a:latin typeface="+mn-ea"/>
              </a:rPr>
              <a:t>socket</a:t>
            </a:r>
            <a:r>
              <a:rPr lang="zh-CN" altLang="en-US" sz="2400" kern="0" dirty="0">
                <a:latin typeface="+mn-ea"/>
              </a:rPr>
              <a:t>。</a:t>
            </a:r>
          </a:p>
          <a:p>
            <a:pPr marL="609600" indent="-609600" eaLnBrk="1" hangingPunct="1"/>
            <a:r>
              <a:rPr lang="en-US" altLang="zh-CN" sz="2400" kern="0" dirty="0">
                <a:latin typeface="+mn-ea"/>
              </a:rPr>
              <a:t>socket API </a:t>
            </a:r>
            <a:r>
              <a:rPr lang="zh-CN" altLang="en-US" sz="2400" kern="0" dirty="0">
                <a:latin typeface="+mn-ea"/>
              </a:rPr>
              <a:t>中使用的一个函数名也叫作 </a:t>
            </a:r>
            <a:r>
              <a:rPr lang="en-US" altLang="zh-CN" sz="2400" kern="0" dirty="0">
                <a:latin typeface="+mn-ea"/>
              </a:rPr>
              <a:t>socket</a:t>
            </a:r>
            <a:r>
              <a:rPr lang="zh-CN" altLang="en-US" sz="2400" kern="0" dirty="0">
                <a:latin typeface="+mn-ea"/>
              </a:rPr>
              <a:t>。</a:t>
            </a:r>
          </a:p>
          <a:p>
            <a:pPr marL="609600" indent="-609600" eaLnBrk="1" hangingPunct="1"/>
            <a:r>
              <a:rPr lang="zh-CN" altLang="en-US" sz="2400" kern="0" dirty="0">
                <a:latin typeface="+mn-ea"/>
              </a:rPr>
              <a:t>调用 </a:t>
            </a:r>
            <a:r>
              <a:rPr lang="en-US" altLang="zh-CN" sz="2400" kern="0" dirty="0">
                <a:latin typeface="+mn-ea"/>
              </a:rPr>
              <a:t>socket </a:t>
            </a:r>
            <a:r>
              <a:rPr lang="zh-CN" altLang="en-US" sz="2400" kern="0" dirty="0">
                <a:latin typeface="+mn-ea"/>
              </a:rPr>
              <a:t>函数的端点称为 </a:t>
            </a:r>
            <a:r>
              <a:rPr lang="en-US" altLang="zh-CN" sz="2400" kern="0" dirty="0">
                <a:latin typeface="+mn-ea"/>
              </a:rPr>
              <a:t>socket</a:t>
            </a:r>
            <a:r>
              <a:rPr lang="zh-CN" altLang="en-US" sz="2400" kern="0" dirty="0">
                <a:latin typeface="+mn-ea"/>
              </a:rPr>
              <a:t>。</a:t>
            </a:r>
          </a:p>
          <a:p>
            <a:pPr marL="609600" indent="-609600" eaLnBrk="1" hangingPunct="1"/>
            <a:r>
              <a:rPr lang="zh-CN" altLang="en-US" sz="2400" kern="0" dirty="0">
                <a:latin typeface="+mn-ea"/>
              </a:rPr>
              <a:t>调用 </a:t>
            </a:r>
            <a:r>
              <a:rPr lang="en-US" altLang="zh-CN" sz="2400" kern="0" dirty="0">
                <a:latin typeface="+mn-ea"/>
              </a:rPr>
              <a:t>socket </a:t>
            </a:r>
            <a:r>
              <a:rPr lang="zh-CN" altLang="en-US" sz="2400" kern="0" dirty="0">
                <a:latin typeface="+mn-ea"/>
              </a:rPr>
              <a:t>函数时其返回值称为 </a:t>
            </a:r>
            <a:r>
              <a:rPr lang="en-US" altLang="zh-CN" sz="2400" kern="0" dirty="0">
                <a:latin typeface="+mn-ea"/>
              </a:rPr>
              <a:t>socket </a:t>
            </a:r>
            <a:r>
              <a:rPr lang="zh-CN" altLang="en-US" sz="2400" kern="0" dirty="0">
                <a:latin typeface="+mn-ea"/>
              </a:rPr>
              <a:t>描述符，可简称为 </a:t>
            </a:r>
            <a:r>
              <a:rPr lang="en-US" altLang="zh-CN" sz="2400" kern="0" dirty="0">
                <a:latin typeface="+mn-ea"/>
              </a:rPr>
              <a:t>socket</a:t>
            </a:r>
            <a:r>
              <a:rPr lang="zh-CN" altLang="en-US" sz="2400" kern="0" dirty="0">
                <a:latin typeface="+mn-ea"/>
              </a:rPr>
              <a:t>。</a:t>
            </a:r>
          </a:p>
          <a:p>
            <a:pPr marL="609600" indent="-609600" eaLnBrk="1" hangingPunct="1"/>
            <a:r>
              <a:rPr lang="zh-CN" altLang="en-US" sz="2400" kern="0" dirty="0">
                <a:latin typeface="+mn-ea"/>
              </a:rPr>
              <a:t>在操作系统内核中连网协议的 </a:t>
            </a:r>
            <a:r>
              <a:rPr lang="en-US" altLang="zh-CN" sz="2400" kern="0" dirty="0">
                <a:latin typeface="+mn-ea"/>
              </a:rPr>
              <a:t>Berkeley </a:t>
            </a:r>
            <a:r>
              <a:rPr lang="zh-CN" altLang="en-US" sz="2400" kern="0" dirty="0">
                <a:latin typeface="+mn-ea"/>
              </a:rPr>
              <a:t>实现，称为 </a:t>
            </a:r>
            <a:r>
              <a:rPr lang="en-US" altLang="zh-CN" sz="2400" kern="0" dirty="0">
                <a:latin typeface="+mn-ea"/>
              </a:rPr>
              <a:t>socket </a:t>
            </a:r>
            <a:r>
              <a:rPr lang="zh-CN" altLang="en-US" sz="2400" kern="0" dirty="0">
                <a:latin typeface="+mn-ea"/>
              </a:rPr>
              <a:t>实现。 </a:t>
            </a:r>
            <a:endParaRPr lang="en-US" altLang="zh-CN" sz="2400" kern="0" dirty="0">
              <a:latin typeface="+mn-ea"/>
            </a:endParaRPr>
          </a:p>
          <a:p>
            <a:pPr marL="609600" indent="-609600" eaLnBrk="1" hangingPunct="1"/>
            <a:r>
              <a:rPr lang="en-US" altLang="zh-CN" sz="2400" kern="0" dirty="0" err="1">
                <a:latin typeface="+mn-ea"/>
              </a:rPr>
              <a:t>Websocket</a:t>
            </a:r>
            <a:r>
              <a:rPr lang="zh-CN" altLang="en-US" sz="2400" kern="0" dirty="0">
                <a:latin typeface="+mn-ea"/>
              </a:rPr>
              <a:t>是一个基于</a:t>
            </a:r>
            <a:r>
              <a:rPr lang="en-US" altLang="zh-CN" sz="2400" kern="0" dirty="0">
                <a:latin typeface="+mn-ea"/>
              </a:rPr>
              <a:t>TCP</a:t>
            </a:r>
            <a:r>
              <a:rPr lang="zh-CN" altLang="en-US" sz="2400" kern="0" dirty="0">
                <a:latin typeface="+mn-ea"/>
              </a:rPr>
              <a:t>的应用层协议，只需通过一次</a:t>
            </a:r>
            <a:r>
              <a:rPr lang="en-US" altLang="zh-CN" sz="2400" kern="0" dirty="0">
                <a:latin typeface="+mn-ea"/>
              </a:rPr>
              <a:t>HTTP</a:t>
            </a:r>
            <a:r>
              <a:rPr lang="zh-CN" altLang="en-US" sz="2400" kern="0" dirty="0">
                <a:latin typeface="+mn-ea"/>
              </a:rPr>
              <a:t>连接，就可以在服务器和客户端之间建立长久连接，并且允许服务器主动向客户端推送数据。</a:t>
            </a:r>
          </a:p>
        </p:txBody>
      </p:sp>
      <p:sp>
        <p:nvSpPr>
          <p:cNvPr id="5" name="矩形 4">
            <a:extLst>
              <a:ext uri="{FF2B5EF4-FFF2-40B4-BE49-F238E27FC236}">
                <a16:creationId xmlns:a16="http://schemas.microsoft.com/office/drawing/2014/main" id="{2139E620-9935-44B3-9FAE-F42DE72290AF}"/>
              </a:ext>
            </a:extLst>
          </p:cNvPr>
          <p:cNvSpPr/>
          <p:nvPr/>
        </p:nvSpPr>
        <p:spPr>
          <a:xfrm>
            <a:off x="827584" y="1196752"/>
            <a:ext cx="2432076" cy="461665"/>
          </a:xfrm>
          <a:prstGeom prst="rect">
            <a:avLst/>
          </a:prstGeom>
        </p:spPr>
        <p:txBody>
          <a:bodyPr wrap="none">
            <a:spAutoFit/>
          </a:bodyPr>
          <a:lstStyle/>
          <a:p>
            <a:r>
              <a:rPr lang="zh-CN" altLang="en-US" dirty="0"/>
              <a:t>有许多</a:t>
            </a:r>
            <a:r>
              <a:rPr lang="en-US" altLang="zh-CN" dirty="0"/>
              <a:t>Socket</a:t>
            </a:r>
            <a:r>
              <a:rPr lang="zh-CN" altLang="en-US" dirty="0"/>
              <a:t>：</a:t>
            </a:r>
          </a:p>
        </p:txBody>
      </p:sp>
      <p:sp>
        <p:nvSpPr>
          <p:cNvPr id="6" name="标题 1">
            <a:extLst>
              <a:ext uri="{FF2B5EF4-FFF2-40B4-BE49-F238E27FC236}">
                <a16:creationId xmlns:a16="http://schemas.microsoft.com/office/drawing/2014/main" id="{F29319C5-B352-4F75-A068-A5CD2241C981}"/>
              </a:ext>
            </a:extLst>
          </p:cNvPr>
          <p:cNvSpPr>
            <a:spLocks noGrp="1" noChangeArrowheads="1"/>
          </p:cNvSpPr>
          <p:nvPr>
            <p:ph type="title"/>
          </p:nvPr>
        </p:nvSpPr>
        <p:spPr>
          <a:xfrm>
            <a:off x="971550" y="222250"/>
            <a:ext cx="7086600" cy="685800"/>
          </a:xfrm>
        </p:spPr>
        <p:txBody>
          <a:bodyPr/>
          <a:lstStyle/>
          <a:p>
            <a:r>
              <a:rPr lang="en-US" altLang="zh-CN" dirty="0"/>
              <a:t>6.1.4 </a:t>
            </a:r>
            <a:r>
              <a:rPr lang="zh-CN" altLang="en-US" dirty="0"/>
              <a:t>传输层寻址和</a:t>
            </a:r>
            <a:r>
              <a:rPr lang="en-US" altLang="zh-CN" dirty="0"/>
              <a:t>Socket</a:t>
            </a:r>
            <a:endParaRPr lang="zh-CN" altLang="en-US" dirty="0"/>
          </a:p>
        </p:txBody>
      </p:sp>
    </p:spTree>
    <p:extLst>
      <p:ext uri="{BB962C8B-B14F-4D97-AF65-F5344CB8AC3E}">
        <p14:creationId xmlns:p14="http://schemas.microsoft.com/office/powerpoint/2010/main" val="33273631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BDE17517-B210-425B-BA70-50B148DA1360}"/>
              </a:ext>
            </a:extLst>
          </p:cNvPr>
          <p:cNvSpPr>
            <a:spLocks noGrp="1" noChangeArrowheads="1"/>
          </p:cNvSpPr>
          <p:nvPr>
            <p:ph type="title"/>
          </p:nvPr>
        </p:nvSpPr>
        <p:spPr/>
        <p:txBody>
          <a:bodyPr/>
          <a:lstStyle/>
          <a:p>
            <a:r>
              <a:rPr lang="en-US" altLang="zh-CN"/>
              <a:t>6.2 </a:t>
            </a:r>
            <a:r>
              <a:rPr lang="zh-CN" altLang="en-US"/>
              <a:t>用户数据报协议 </a:t>
            </a:r>
          </a:p>
        </p:txBody>
      </p:sp>
      <p:sp>
        <p:nvSpPr>
          <p:cNvPr id="34819" name="矩形 3">
            <a:extLst>
              <a:ext uri="{FF2B5EF4-FFF2-40B4-BE49-F238E27FC236}">
                <a16:creationId xmlns:a16="http://schemas.microsoft.com/office/drawing/2014/main" id="{7830FD4C-1581-49A9-8B80-29330683D8F6}"/>
              </a:ext>
            </a:extLst>
          </p:cNvPr>
          <p:cNvSpPr>
            <a:spLocks noChangeArrowheads="1"/>
          </p:cNvSpPr>
          <p:nvPr/>
        </p:nvSpPr>
        <p:spPr bwMode="auto">
          <a:xfrm>
            <a:off x="971550" y="1484313"/>
            <a:ext cx="7416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用户数据报协议（</a:t>
            </a:r>
            <a:r>
              <a:rPr lang="en-US" altLang="zh-CN" sz="2400"/>
              <a:t>User Datagram Protocol</a:t>
            </a:r>
            <a:r>
              <a:rPr lang="zh-CN" altLang="en-US" sz="2400"/>
              <a:t>，</a:t>
            </a:r>
            <a:r>
              <a:rPr lang="en-US" altLang="zh-CN" sz="2400"/>
              <a:t>UDP</a:t>
            </a:r>
            <a:r>
              <a:rPr lang="zh-CN" altLang="en-US" sz="2400"/>
              <a:t>）是</a:t>
            </a:r>
            <a:r>
              <a:rPr lang="en-US" altLang="zh-CN" sz="2400"/>
              <a:t>OSI</a:t>
            </a:r>
            <a:r>
              <a:rPr lang="zh-CN" altLang="en-US" sz="2400"/>
              <a:t>参考模型和</a:t>
            </a:r>
            <a:r>
              <a:rPr lang="en-US" altLang="zh-CN" sz="2400"/>
              <a:t>TCP/IP</a:t>
            </a:r>
            <a:r>
              <a:rPr lang="zh-CN" altLang="en-US" sz="2400"/>
              <a:t>模型中都有的一种面向无连接的传输层协议。</a:t>
            </a:r>
          </a:p>
        </p:txBody>
      </p:sp>
      <p:sp>
        <p:nvSpPr>
          <p:cNvPr id="34820" name="矩形 4">
            <a:extLst>
              <a:ext uri="{FF2B5EF4-FFF2-40B4-BE49-F238E27FC236}">
                <a16:creationId xmlns:a16="http://schemas.microsoft.com/office/drawing/2014/main" id="{3FDFFA1B-45BA-47F4-9308-1033031E1054}"/>
              </a:ext>
            </a:extLst>
          </p:cNvPr>
          <p:cNvSpPr>
            <a:spLocks noChangeArrowheads="1"/>
          </p:cNvSpPr>
          <p:nvPr/>
        </p:nvSpPr>
        <p:spPr bwMode="auto">
          <a:xfrm>
            <a:off x="971550" y="2997200"/>
            <a:ext cx="7416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UDP</a:t>
            </a:r>
            <a:r>
              <a:rPr lang="zh-CN" altLang="en-US" sz="2400"/>
              <a:t>协议最基本的目的是提供面向事务的简单、不可靠信息传送服务，</a:t>
            </a:r>
            <a:r>
              <a:rPr lang="en-US" altLang="zh-CN" sz="2400"/>
              <a:t>IETF RFC 768</a:t>
            </a:r>
            <a:r>
              <a:rPr lang="zh-CN" altLang="en-US" sz="2400"/>
              <a:t>是</a:t>
            </a:r>
            <a:r>
              <a:rPr lang="en-US" altLang="zh-CN" sz="2400"/>
              <a:t>UDP</a:t>
            </a:r>
            <a:r>
              <a:rPr lang="zh-CN" altLang="en-US" sz="2400"/>
              <a:t>的正式规范。</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F7F2F639-0DB6-4081-A0CF-4B68A115B68C}"/>
              </a:ext>
            </a:extLst>
          </p:cNvPr>
          <p:cNvSpPr>
            <a:spLocks noGrp="1" noChangeArrowheads="1"/>
          </p:cNvSpPr>
          <p:nvPr>
            <p:ph type="title"/>
          </p:nvPr>
        </p:nvSpPr>
        <p:spPr/>
        <p:txBody>
          <a:bodyPr/>
          <a:lstStyle/>
          <a:p>
            <a:r>
              <a:rPr lang="en-US" altLang="zh-CN" dirty="0"/>
              <a:t>6.2.1  UDP </a:t>
            </a:r>
            <a:r>
              <a:rPr lang="zh-CN" altLang="en-US" dirty="0"/>
              <a:t>概述 </a:t>
            </a:r>
          </a:p>
        </p:txBody>
      </p:sp>
      <p:sp>
        <p:nvSpPr>
          <p:cNvPr id="35843" name="矩形 3">
            <a:extLst>
              <a:ext uri="{FF2B5EF4-FFF2-40B4-BE49-F238E27FC236}">
                <a16:creationId xmlns:a16="http://schemas.microsoft.com/office/drawing/2014/main" id="{3DB8EAB3-2D44-4798-8EF7-C1900CC5F567}"/>
              </a:ext>
            </a:extLst>
          </p:cNvPr>
          <p:cNvSpPr>
            <a:spLocks noChangeArrowheads="1"/>
          </p:cNvSpPr>
          <p:nvPr/>
        </p:nvSpPr>
        <p:spPr bwMode="auto">
          <a:xfrm>
            <a:off x="974725" y="1484313"/>
            <a:ext cx="76295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UDP </a:t>
            </a:r>
            <a:r>
              <a:rPr lang="zh-CN" altLang="en-US" sz="2400"/>
              <a:t>只在 </a:t>
            </a:r>
            <a:r>
              <a:rPr lang="en-US" altLang="zh-CN" sz="2400"/>
              <a:t>IP </a:t>
            </a:r>
            <a:r>
              <a:rPr lang="zh-CN" altLang="en-US" sz="2400"/>
              <a:t>的数据报服务之上增加了很少一点的功能，即端口的功能和差错检测的功能。</a:t>
            </a:r>
          </a:p>
        </p:txBody>
      </p:sp>
      <p:sp>
        <p:nvSpPr>
          <p:cNvPr id="35844" name="矩形 4">
            <a:extLst>
              <a:ext uri="{FF2B5EF4-FFF2-40B4-BE49-F238E27FC236}">
                <a16:creationId xmlns:a16="http://schemas.microsoft.com/office/drawing/2014/main" id="{56835EA9-D1AB-4E6A-9A4B-C397D2A588C3}"/>
              </a:ext>
            </a:extLst>
          </p:cNvPr>
          <p:cNvSpPr>
            <a:spLocks noChangeArrowheads="1"/>
          </p:cNvSpPr>
          <p:nvPr/>
        </p:nvSpPr>
        <p:spPr bwMode="auto">
          <a:xfrm>
            <a:off x="971550" y="2565400"/>
            <a:ext cx="76295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虽然 </a:t>
            </a:r>
            <a:r>
              <a:rPr lang="en-US" altLang="zh-CN" sz="2400"/>
              <a:t>UDP </a:t>
            </a:r>
            <a:r>
              <a:rPr lang="zh-CN" altLang="en-US" sz="2400"/>
              <a:t>用户数据报只能提供不可靠的交付，但 </a:t>
            </a:r>
            <a:r>
              <a:rPr lang="en-US" altLang="zh-CN" sz="2400"/>
              <a:t>UDP </a:t>
            </a:r>
            <a:r>
              <a:rPr lang="zh-CN" altLang="en-US" sz="2400"/>
              <a:t>在某些方面有其特殊的优点。</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3">
            <a:extLst>
              <a:ext uri="{FF2B5EF4-FFF2-40B4-BE49-F238E27FC236}">
                <a16:creationId xmlns:a16="http://schemas.microsoft.com/office/drawing/2014/main" id="{43263429-D2B4-4D34-BC5E-BFAF55B04878}"/>
              </a:ext>
            </a:extLst>
          </p:cNvPr>
          <p:cNvSpPr>
            <a:spLocks noChangeArrowheads="1"/>
          </p:cNvSpPr>
          <p:nvPr/>
        </p:nvSpPr>
        <p:spPr bwMode="auto">
          <a:xfrm>
            <a:off x="971550" y="1341438"/>
            <a:ext cx="30273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a:t>
            </a:r>
            <a:r>
              <a:rPr lang="zh-CN" altLang="en-US" sz="2400"/>
              <a:t>、</a:t>
            </a:r>
            <a:r>
              <a:rPr lang="en-US" altLang="zh-CN" sz="2400"/>
              <a:t>UDP </a:t>
            </a:r>
            <a:r>
              <a:rPr lang="zh-CN" altLang="en-US" sz="2400"/>
              <a:t>的主要特点 </a:t>
            </a:r>
          </a:p>
        </p:txBody>
      </p:sp>
      <p:sp>
        <p:nvSpPr>
          <p:cNvPr id="5" name="Rectangle 3">
            <a:extLst>
              <a:ext uri="{FF2B5EF4-FFF2-40B4-BE49-F238E27FC236}">
                <a16:creationId xmlns:a16="http://schemas.microsoft.com/office/drawing/2014/main" id="{D3FA5D0D-C6EF-4899-9AE5-6BAECF2615F3}"/>
              </a:ext>
            </a:extLst>
          </p:cNvPr>
          <p:cNvSpPr txBox="1">
            <a:spLocks noChangeArrowheads="1"/>
          </p:cNvSpPr>
          <p:nvPr/>
        </p:nvSpPr>
        <p:spPr bwMode="auto">
          <a:xfrm>
            <a:off x="683568" y="2132856"/>
            <a:ext cx="8223249" cy="238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marL="609600" indent="-609600" eaLnBrk="1" hangingPunct="1">
              <a:lnSpc>
                <a:spcPct val="90000"/>
              </a:lnSpc>
              <a:defRPr/>
            </a:pPr>
            <a:r>
              <a:rPr lang="en-US" altLang="zh-CN" sz="2400" kern="0" dirty="0">
                <a:latin typeface="+mn-ea"/>
              </a:rPr>
              <a:t>UDP</a:t>
            </a:r>
            <a:r>
              <a:rPr lang="zh-CN" altLang="en-US" sz="2400" kern="0" dirty="0">
                <a:latin typeface="+mn-ea"/>
              </a:rPr>
              <a:t>是无连接协议，在发送数据之前不需要建立连接。</a:t>
            </a:r>
          </a:p>
          <a:p>
            <a:pPr marL="609600" indent="-609600" eaLnBrk="1" hangingPunct="1">
              <a:lnSpc>
                <a:spcPct val="90000"/>
              </a:lnSpc>
              <a:defRPr/>
            </a:pPr>
            <a:r>
              <a:rPr lang="en-US" altLang="zh-CN" sz="2400" kern="0" dirty="0">
                <a:latin typeface="+mn-ea"/>
              </a:rPr>
              <a:t>UDP</a:t>
            </a:r>
            <a:r>
              <a:rPr lang="zh-CN" altLang="en-US" sz="2400" kern="0" dirty="0">
                <a:latin typeface="+mn-ea"/>
              </a:rPr>
              <a:t>使用尽最大努力交付，不保证可靠交付，同时也不使用拥塞控制。</a:t>
            </a:r>
          </a:p>
          <a:p>
            <a:pPr marL="609600" indent="-609600" eaLnBrk="1" hangingPunct="1">
              <a:lnSpc>
                <a:spcPct val="90000"/>
              </a:lnSpc>
              <a:defRPr/>
            </a:pPr>
            <a:r>
              <a:rPr lang="en-US" altLang="zh-CN" sz="2400" kern="0" dirty="0">
                <a:latin typeface="+mn-ea"/>
              </a:rPr>
              <a:t>UDP</a:t>
            </a:r>
            <a:r>
              <a:rPr lang="zh-CN" altLang="en-US" sz="2400" kern="0" dirty="0">
                <a:latin typeface="+mn-ea"/>
              </a:rPr>
              <a:t>面向报文，没有拥塞控制，很适合多媒体通信要求。 </a:t>
            </a:r>
          </a:p>
          <a:p>
            <a:pPr marL="609600" indent="-609600" eaLnBrk="1" hangingPunct="1">
              <a:lnSpc>
                <a:spcPct val="90000"/>
              </a:lnSpc>
              <a:defRPr/>
            </a:pPr>
            <a:r>
              <a:rPr lang="en-US" altLang="zh-CN" sz="2400" kern="0" dirty="0">
                <a:latin typeface="+mn-ea"/>
              </a:rPr>
              <a:t>UDP</a:t>
            </a:r>
            <a:r>
              <a:rPr lang="zh-CN" altLang="en-US" sz="2400" kern="0" dirty="0">
                <a:latin typeface="+mn-ea"/>
              </a:rPr>
              <a:t>支持一对一、一对多、多对一和多对多的交互通信。</a:t>
            </a:r>
          </a:p>
          <a:p>
            <a:pPr marL="609600" indent="-609600" eaLnBrk="1" hangingPunct="1">
              <a:lnSpc>
                <a:spcPct val="90000"/>
              </a:lnSpc>
              <a:defRPr/>
            </a:pPr>
            <a:r>
              <a:rPr lang="en-US" altLang="zh-CN" sz="2400" kern="0" dirty="0">
                <a:latin typeface="+mn-ea"/>
              </a:rPr>
              <a:t>UDP </a:t>
            </a:r>
            <a:r>
              <a:rPr lang="zh-CN" altLang="en-US" sz="2400" kern="0" dirty="0">
                <a:latin typeface="+mn-ea"/>
              </a:rPr>
              <a:t>的首部开销小，只有 </a:t>
            </a:r>
            <a:r>
              <a:rPr lang="en-US" altLang="zh-CN" sz="2400" kern="0" dirty="0">
                <a:latin typeface="+mn-ea"/>
              </a:rPr>
              <a:t>8 </a:t>
            </a:r>
            <a:r>
              <a:rPr lang="zh-CN" altLang="en-US" sz="2400" kern="0" dirty="0">
                <a:latin typeface="+mn-ea"/>
              </a:rPr>
              <a:t>个字节。 </a:t>
            </a:r>
          </a:p>
        </p:txBody>
      </p:sp>
      <p:sp>
        <p:nvSpPr>
          <p:cNvPr id="4" name="标题 1">
            <a:extLst>
              <a:ext uri="{FF2B5EF4-FFF2-40B4-BE49-F238E27FC236}">
                <a16:creationId xmlns:a16="http://schemas.microsoft.com/office/drawing/2014/main" id="{0735D989-5D2B-4363-8720-5FC33AF4E5DB}"/>
              </a:ext>
            </a:extLst>
          </p:cNvPr>
          <p:cNvSpPr>
            <a:spLocks noGrp="1" noChangeArrowheads="1"/>
          </p:cNvSpPr>
          <p:nvPr>
            <p:ph type="title"/>
          </p:nvPr>
        </p:nvSpPr>
        <p:spPr>
          <a:xfrm>
            <a:off x="971550" y="222250"/>
            <a:ext cx="7086600" cy="685800"/>
          </a:xfrm>
        </p:spPr>
        <p:txBody>
          <a:bodyPr/>
          <a:lstStyle/>
          <a:p>
            <a:r>
              <a:rPr lang="en-US" altLang="zh-CN" dirty="0"/>
              <a:t>6.2.1  UDP </a:t>
            </a:r>
            <a:r>
              <a:rPr lang="zh-CN" altLang="en-US" dirty="0"/>
              <a:t>概述 </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3">
            <a:extLst>
              <a:ext uri="{FF2B5EF4-FFF2-40B4-BE49-F238E27FC236}">
                <a16:creationId xmlns:a16="http://schemas.microsoft.com/office/drawing/2014/main" id="{772619C5-5940-4A97-9F62-5147031CAD2F}"/>
              </a:ext>
            </a:extLst>
          </p:cNvPr>
          <p:cNvSpPr>
            <a:spLocks noChangeArrowheads="1"/>
          </p:cNvSpPr>
          <p:nvPr/>
        </p:nvSpPr>
        <p:spPr bwMode="auto">
          <a:xfrm>
            <a:off x="971550" y="1341438"/>
            <a:ext cx="29479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2</a:t>
            </a:r>
            <a:r>
              <a:rPr lang="zh-CN" altLang="en-US" sz="2400"/>
              <a:t>、面向报文的 </a:t>
            </a:r>
            <a:r>
              <a:rPr lang="en-US" altLang="zh-CN" sz="2400"/>
              <a:t>UDP</a:t>
            </a:r>
            <a:endParaRPr lang="zh-CN" altLang="en-US" sz="2400"/>
          </a:p>
        </p:txBody>
      </p:sp>
      <p:sp>
        <p:nvSpPr>
          <p:cNvPr id="5" name="Rectangle 3">
            <a:extLst>
              <a:ext uri="{FF2B5EF4-FFF2-40B4-BE49-F238E27FC236}">
                <a16:creationId xmlns:a16="http://schemas.microsoft.com/office/drawing/2014/main" id="{DFF7CFD7-8E1F-4FD4-8B9E-E0882FF2C063}"/>
              </a:ext>
            </a:extLst>
          </p:cNvPr>
          <p:cNvSpPr txBox="1">
            <a:spLocks noChangeArrowheads="1"/>
          </p:cNvSpPr>
          <p:nvPr/>
        </p:nvSpPr>
        <p:spPr bwMode="auto">
          <a:xfrm>
            <a:off x="900113" y="1916113"/>
            <a:ext cx="777240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eaLnBrk="1" hangingPunct="1">
              <a:defRPr/>
            </a:pPr>
            <a:r>
              <a:rPr lang="zh-CN" altLang="en-US" sz="2400" kern="0" dirty="0">
                <a:latin typeface="+mn-ea"/>
              </a:rPr>
              <a:t>发送方 </a:t>
            </a:r>
            <a:r>
              <a:rPr lang="en-US" altLang="zh-CN" sz="2400" kern="0" dirty="0">
                <a:latin typeface="+mn-ea"/>
              </a:rPr>
              <a:t>UDP </a:t>
            </a:r>
            <a:r>
              <a:rPr lang="zh-CN" altLang="en-US" sz="2400" kern="0" dirty="0">
                <a:latin typeface="+mn-ea"/>
              </a:rPr>
              <a:t>对应用程序交下来的报文，在添加首部后就向下交付 </a:t>
            </a:r>
            <a:r>
              <a:rPr lang="en-US" altLang="zh-CN" sz="2400" kern="0" dirty="0">
                <a:latin typeface="+mn-ea"/>
              </a:rPr>
              <a:t>IP </a:t>
            </a:r>
            <a:r>
              <a:rPr lang="zh-CN" altLang="en-US" sz="2400" kern="0" dirty="0">
                <a:latin typeface="+mn-ea"/>
              </a:rPr>
              <a:t>层。</a:t>
            </a:r>
            <a:r>
              <a:rPr lang="en-US" altLang="zh-CN" sz="2400" kern="0" dirty="0">
                <a:latin typeface="+mn-ea"/>
              </a:rPr>
              <a:t>UDP </a:t>
            </a:r>
            <a:r>
              <a:rPr lang="zh-CN" altLang="en-US" sz="2400" kern="0" dirty="0">
                <a:latin typeface="+mn-ea"/>
              </a:rPr>
              <a:t>对应用层交下来的报文，既不合并，也不拆分，而是保留这些报文的边界。</a:t>
            </a:r>
          </a:p>
          <a:p>
            <a:pPr eaLnBrk="1" hangingPunct="1">
              <a:defRPr/>
            </a:pPr>
            <a:r>
              <a:rPr lang="zh-CN" altLang="en-US" sz="2400" kern="0" dirty="0">
                <a:latin typeface="+mn-ea"/>
              </a:rPr>
              <a:t>不管应用层交给 </a:t>
            </a:r>
            <a:r>
              <a:rPr lang="en-US" altLang="zh-CN" sz="2400" kern="0" dirty="0">
                <a:latin typeface="+mn-ea"/>
              </a:rPr>
              <a:t>UDP </a:t>
            </a:r>
            <a:r>
              <a:rPr lang="zh-CN" altLang="en-US" sz="2400" kern="0" dirty="0">
                <a:latin typeface="+mn-ea"/>
              </a:rPr>
              <a:t>多长的报文，</a:t>
            </a:r>
            <a:r>
              <a:rPr lang="en-US" altLang="zh-CN" sz="2400" kern="0" dirty="0">
                <a:latin typeface="+mn-ea"/>
              </a:rPr>
              <a:t>UDP </a:t>
            </a:r>
            <a:r>
              <a:rPr lang="zh-CN" altLang="en-US" sz="2400" kern="0" dirty="0">
                <a:latin typeface="+mn-ea"/>
              </a:rPr>
              <a:t>都照样发送，即一次发送一个报文。</a:t>
            </a:r>
          </a:p>
          <a:p>
            <a:pPr eaLnBrk="1" hangingPunct="1">
              <a:defRPr/>
            </a:pPr>
            <a:r>
              <a:rPr lang="zh-CN" altLang="en-US" sz="2400" kern="0" dirty="0">
                <a:latin typeface="+mn-ea"/>
              </a:rPr>
              <a:t>接收方 </a:t>
            </a:r>
            <a:r>
              <a:rPr lang="en-US" altLang="zh-CN" sz="2400" kern="0" dirty="0">
                <a:latin typeface="+mn-ea"/>
              </a:rPr>
              <a:t>UDP </a:t>
            </a:r>
            <a:r>
              <a:rPr lang="zh-CN" altLang="en-US" sz="2400" kern="0" dirty="0">
                <a:latin typeface="+mn-ea"/>
              </a:rPr>
              <a:t>对 </a:t>
            </a:r>
            <a:r>
              <a:rPr lang="en-US" altLang="zh-CN" sz="2400" kern="0" dirty="0">
                <a:latin typeface="+mn-ea"/>
              </a:rPr>
              <a:t>IP </a:t>
            </a:r>
            <a:r>
              <a:rPr lang="zh-CN" altLang="en-US" sz="2400" kern="0" dirty="0">
                <a:latin typeface="+mn-ea"/>
              </a:rPr>
              <a:t>层交上来的 </a:t>
            </a:r>
            <a:r>
              <a:rPr lang="en-US" altLang="zh-CN" sz="2400" kern="0" dirty="0">
                <a:latin typeface="+mn-ea"/>
              </a:rPr>
              <a:t>UDP </a:t>
            </a:r>
            <a:r>
              <a:rPr lang="zh-CN" altLang="en-US" sz="2400" kern="0" dirty="0">
                <a:latin typeface="+mn-ea"/>
              </a:rPr>
              <a:t>用户数据报，在去除首部后就原封不动地交付上层的应用进程，一次交付一个完整的报文。</a:t>
            </a:r>
          </a:p>
          <a:p>
            <a:pPr eaLnBrk="1" hangingPunct="1">
              <a:defRPr/>
            </a:pPr>
            <a:r>
              <a:rPr lang="zh-CN" altLang="en-US" sz="2400" kern="0" dirty="0">
                <a:latin typeface="+mn-ea"/>
              </a:rPr>
              <a:t>应用程序必须选择合适大小的报文。</a:t>
            </a:r>
          </a:p>
        </p:txBody>
      </p:sp>
      <p:sp>
        <p:nvSpPr>
          <p:cNvPr id="4" name="标题 1">
            <a:extLst>
              <a:ext uri="{FF2B5EF4-FFF2-40B4-BE49-F238E27FC236}">
                <a16:creationId xmlns:a16="http://schemas.microsoft.com/office/drawing/2014/main" id="{074D7212-78B3-4A0E-9A2F-4077A1A47402}"/>
              </a:ext>
            </a:extLst>
          </p:cNvPr>
          <p:cNvSpPr>
            <a:spLocks noGrp="1" noChangeArrowheads="1"/>
          </p:cNvSpPr>
          <p:nvPr>
            <p:ph type="title"/>
          </p:nvPr>
        </p:nvSpPr>
        <p:spPr>
          <a:xfrm>
            <a:off x="971550" y="222250"/>
            <a:ext cx="7086600" cy="685800"/>
          </a:xfrm>
        </p:spPr>
        <p:txBody>
          <a:bodyPr/>
          <a:lstStyle/>
          <a:p>
            <a:r>
              <a:rPr lang="en-US" altLang="zh-CN" dirty="0"/>
              <a:t>6.2.1  UDP </a:t>
            </a:r>
            <a:r>
              <a:rPr lang="zh-CN" altLang="en-US" dirty="0"/>
              <a:t>概述 </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4">
            <a:extLst>
              <a:ext uri="{FF2B5EF4-FFF2-40B4-BE49-F238E27FC236}">
                <a16:creationId xmlns:a16="http://schemas.microsoft.com/office/drawing/2014/main" id="{7D1BA60E-ABEA-44E4-9767-6DDFA960855D}"/>
              </a:ext>
            </a:extLst>
          </p:cNvPr>
          <p:cNvSpPr>
            <a:spLocks noChangeArrowheads="1"/>
          </p:cNvSpPr>
          <p:nvPr/>
        </p:nvSpPr>
        <p:spPr bwMode="auto">
          <a:xfrm flipH="1">
            <a:off x="33338" y="5070475"/>
            <a:ext cx="863600" cy="363538"/>
          </a:xfrm>
          <a:prstGeom prst="rightArrow">
            <a:avLst>
              <a:gd name="adj1" fmla="val 50000"/>
              <a:gd name="adj2" fmla="val 118788"/>
            </a:avLst>
          </a:prstGeom>
          <a:solidFill>
            <a:schemeClr val="hlink"/>
          </a:solidFill>
          <a:ln w="12700">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endParaRPr lang="zh-CN" altLang="en-US" sz="2400">
              <a:solidFill>
                <a:srgbClr val="000000"/>
              </a:solidFill>
            </a:endParaRPr>
          </a:p>
        </p:txBody>
      </p:sp>
      <p:sp>
        <p:nvSpPr>
          <p:cNvPr id="38915" name="Rectangle 5">
            <a:extLst>
              <a:ext uri="{FF2B5EF4-FFF2-40B4-BE49-F238E27FC236}">
                <a16:creationId xmlns:a16="http://schemas.microsoft.com/office/drawing/2014/main" id="{2B6315D7-9DFC-4CCA-AD8E-BE2B1EA735A0}"/>
              </a:ext>
            </a:extLst>
          </p:cNvPr>
          <p:cNvSpPr>
            <a:spLocks noChangeArrowheads="1"/>
          </p:cNvSpPr>
          <p:nvPr/>
        </p:nvSpPr>
        <p:spPr bwMode="auto">
          <a:xfrm>
            <a:off x="1971675" y="4183063"/>
            <a:ext cx="5915025" cy="690562"/>
          </a:xfrm>
          <a:prstGeom prst="rect">
            <a:avLst/>
          </a:prstGeom>
          <a:gradFill rotWithShape="1">
            <a:gsLst>
              <a:gs pos="0">
                <a:srgbClr val="66FF99"/>
              </a:gs>
              <a:gs pos="100000">
                <a:srgbClr val="47B26B"/>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endParaRPr lang="zh-CN" altLang="en-US" sz="2400">
              <a:solidFill>
                <a:srgbClr val="000000"/>
              </a:solidFill>
            </a:endParaRPr>
          </a:p>
        </p:txBody>
      </p:sp>
      <p:sp>
        <p:nvSpPr>
          <p:cNvPr id="38916" name="Rectangle 6">
            <a:extLst>
              <a:ext uri="{FF2B5EF4-FFF2-40B4-BE49-F238E27FC236}">
                <a16:creationId xmlns:a16="http://schemas.microsoft.com/office/drawing/2014/main" id="{04E66359-3812-4BBD-98A5-B091164A1305}"/>
              </a:ext>
            </a:extLst>
          </p:cNvPr>
          <p:cNvSpPr>
            <a:spLocks noChangeArrowheads="1"/>
          </p:cNvSpPr>
          <p:nvPr/>
        </p:nvSpPr>
        <p:spPr bwMode="auto">
          <a:xfrm>
            <a:off x="3400425" y="2773363"/>
            <a:ext cx="4486275" cy="682625"/>
          </a:xfrm>
          <a:prstGeom prst="rect">
            <a:avLst/>
          </a:prstGeom>
          <a:gradFill rotWithShape="1">
            <a:gsLst>
              <a:gs pos="0">
                <a:srgbClr val="B2B28E"/>
              </a:gs>
              <a:gs pos="100000">
                <a:srgbClr val="FFFFCC"/>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endParaRPr lang="zh-CN" altLang="en-US" sz="2400">
              <a:solidFill>
                <a:srgbClr val="000000"/>
              </a:solidFill>
            </a:endParaRPr>
          </a:p>
        </p:txBody>
      </p:sp>
      <p:sp>
        <p:nvSpPr>
          <p:cNvPr id="38917" name="Rectangle 7">
            <a:extLst>
              <a:ext uri="{FF2B5EF4-FFF2-40B4-BE49-F238E27FC236}">
                <a16:creationId xmlns:a16="http://schemas.microsoft.com/office/drawing/2014/main" id="{02516887-24E6-4EF7-9A71-C850FAC457E9}"/>
              </a:ext>
            </a:extLst>
          </p:cNvPr>
          <p:cNvSpPr>
            <a:spLocks noChangeArrowheads="1"/>
          </p:cNvSpPr>
          <p:nvPr/>
        </p:nvSpPr>
        <p:spPr bwMode="auto">
          <a:xfrm>
            <a:off x="1971675" y="3457575"/>
            <a:ext cx="5915025" cy="722313"/>
          </a:xfrm>
          <a:prstGeom prst="rect">
            <a:avLst/>
          </a:prstGeom>
          <a:solidFill>
            <a:schemeClr val="bg1"/>
          </a:solidFill>
          <a:ln w="28575">
            <a:solidFill>
              <a:schemeClr val="tx1"/>
            </a:solidFill>
            <a:miter lim="800000"/>
            <a:headEnd/>
            <a:tailEnd/>
          </a:ln>
          <a:effectLst>
            <a:outerShdw dist="35921" dir="2700000" algn="ctr" rotWithShape="0">
              <a:schemeClr val="bg2"/>
            </a:outerShdw>
          </a:effec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endParaRPr lang="zh-CN" altLang="en-US" sz="2400">
              <a:solidFill>
                <a:srgbClr val="000000"/>
              </a:solidFill>
            </a:endParaRPr>
          </a:p>
        </p:txBody>
      </p:sp>
      <p:sp>
        <p:nvSpPr>
          <p:cNvPr id="38918" name="Rectangle 8">
            <a:extLst>
              <a:ext uri="{FF2B5EF4-FFF2-40B4-BE49-F238E27FC236}">
                <a16:creationId xmlns:a16="http://schemas.microsoft.com/office/drawing/2014/main" id="{EA752939-9B6B-4A1D-A0F9-EAFE53B9CAA8}"/>
              </a:ext>
            </a:extLst>
          </p:cNvPr>
          <p:cNvSpPr>
            <a:spLocks noChangeArrowheads="1"/>
          </p:cNvSpPr>
          <p:nvPr/>
        </p:nvSpPr>
        <p:spPr bwMode="auto">
          <a:xfrm>
            <a:off x="849313" y="4913313"/>
            <a:ext cx="7037387" cy="749300"/>
          </a:xfrm>
          <a:prstGeom prst="rect">
            <a:avLst/>
          </a:prstGeom>
          <a:solidFill>
            <a:schemeClr val="bg1"/>
          </a:solidFill>
          <a:ln w="28575">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endParaRPr lang="zh-CN" altLang="en-US" sz="2400">
              <a:solidFill>
                <a:srgbClr val="000000"/>
              </a:solidFill>
            </a:endParaRPr>
          </a:p>
        </p:txBody>
      </p:sp>
      <p:sp>
        <p:nvSpPr>
          <p:cNvPr id="38919" name="Rectangle 22">
            <a:extLst>
              <a:ext uri="{FF2B5EF4-FFF2-40B4-BE49-F238E27FC236}">
                <a16:creationId xmlns:a16="http://schemas.microsoft.com/office/drawing/2014/main" id="{BBA978B8-3D74-4CB5-A5B7-B36E99D0B4E4}"/>
              </a:ext>
            </a:extLst>
          </p:cNvPr>
          <p:cNvSpPr>
            <a:spLocks noChangeArrowheads="1"/>
          </p:cNvSpPr>
          <p:nvPr/>
        </p:nvSpPr>
        <p:spPr bwMode="auto">
          <a:xfrm>
            <a:off x="2012950" y="4941888"/>
            <a:ext cx="5849938" cy="6905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endParaRPr lang="zh-CN" altLang="en-US" sz="2400">
              <a:solidFill>
                <a:srgbClr val="000000"/>
              </a:solidFill>
            </a:endParaRPr>
          </a:p>
        </p:txBody>
      </p:sp>
      <p:sp>
        <p:nvSpPr>
          <p:cNvPr id="38920" name="Rectangle 9">
            <a:extLst>
              <a:ext uri="{FF2B5EF4-FFF2-40B4-BE49-F238E27FC236}">
                <a16:creationId xmlns:a16="http://schemas.microsoft.com/office/drawing/2014/main" id="{B5C09197-92C2-4F22-A549-A1A9ECE8DEB2}"/>
              </a:ext>
            </a:extLst>
          </p:cNvPr>
          <p:cNvSpPr>
            <a:spLocks noChangeArrowheads="1"/>
          </p:cNvSpPr>
          <p:nvPr/>
        </p:nvSpPr>
        <p:spPr bwMode="auto">
          <a:xfrm>
            <a:off x="3359150" y="5078413"/>
            <a:ext cx="29908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CC"/>
                </a:solidFill>
              </a:rPr>
              <a:t>IP </a:t>
            </a:r>
            <a:r>
              <a:rPr lang="zh-CN" altLang="en-US" sz="2400">
                <a:solidFill>
                  <a:srgbClr val="3333CC"/>
                </a:solidFill>
              </a:rPr>
              <a:t>数据报的数据部分</a:t>
            </a:r>
          </a:p>
        </p:txBody>
      </p:sp>
      <p:sp>
        <p:nvSpPr>
          <p:cNvPr id="38921" name="Rectangle 10">
            <a:extLst>
              <a:ext uri="{FF2B5EF4-FFF2-40B4-BE49-F238E27FC236}">
                <a16:creationId xmlns:a16="http://schemas.microsoft.com/office/drawing/2014/main" id="{5C0A9CDB-1B47-41AE-890F-871593982755}"/>
              </a:ext>
            </a:extLst>
          </p:cNvPr>
          <p:cNvSpPr>
            <a:spLocks noChangeArrowheads="1"/>
          </p:cNvSpPr>
          <p:nvPr/>
        </p:nvSpPr>
        <p:spPr bwMode="auto">
          <a:xfrm>
            <a:off x="811213" y="5048250"/>
            <a:ext cx="11636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CC"/>
                </a:solidFill>
              </a:rPr>
              <a:t>IP </a:t>
            </a:r>
            <a:r>
              <a:rPr lang="zh-CN" altLang="en-US" sz="2400">
                <a:solidFill>
                  <a:srgbClr val="3333CC"/>
                </a:solidFill>
              </a:rPr>
              <a:t>首部</a:t>
            </a:r>
          </a:p>
        </p:txBody>
      </p:sp>
      <p:sp>
        <p:nvSpPr>
          <p:cNvPr id="38922" name="Rectangle 11">
            <a:extLst>
              <a:ext uri="{FF2B5EF4-FFF2-40B4-BE49-F238E27FC236}">
                <a16:creationId xmlns:a16="http://schemas.microsoft.com/office/drawing/2014/main" id="{717082E0-EF52-42CF-811C-5271308CA044}"/>
              </a:ext>
            </a:extLst>
          </p:cNvPr>
          <p:cNvSpPr>
            <a:spLocks noChangeArrowheads="1"/>
          </p:cNvSpPr>
          <p:nvPr/>
        </p:nvSpPr>
        <p:spPr bwMode="auto">
          <a:xfrm>
            <a:off x="8091488" y="5045075"/>
            <a:ext cx="8572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CC"/>
                </a:solidFill>
              </a:rPr>
              <a:t>IP </a:t>
            </a:r>
            <a:r>
              <a:rPr lang="zh-CN" altLang="en-US" sz="2400">
                <a:solidFill>
                  <a:srgbClr val="3333CC"/>
                </a:solidFill>
              </a:rPr>
              <a:t>层</a:t>
            </a:r>
          </a:p>
        </p:txBody>
      </p:sp>
      <p:sp>
        <p:nvSpPr>
          <p:cNvPr id="38923" name="Line 12">
            <a:extLst>
              <a:ext uri="{FF2B5EF4-FFF2-40B4-BE49-F238E27FC236}">
                <a16:creationId xmlns:a16="http://schemas.microsoft.com/office/drawing/2014/main" id="{205D76A3-942F-4CA2-919F-88E1C1382CBE}"/>
              </a:ext>
            </a:extLst>
          </p:cNvPr>
          <p:cNvSpPr>
            <a:spLocks noChangeShapeType="1"/>
          </p:cNvSpPr>
          <p:nvPr/>
        </p:nvSpPr>
        <p:spPr bwMode="auto">
          <a:xfrm>
            <a:off x="3435350" y="3457575"/>
            <a:ext cx="0" cy="7223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4" name="AutoShape 13">
            <a:extLst>
              <a:ext uri="{FF2B5EF4-FFF2-40B4-BE49-F238E27FC236}">
                <a16:creationId xmlns:a16="http://schemas.microsoft.com/office/drawing/2014/main" id="{A95592EB-1EC0-4F71-9CFE-A638CCBE2215}"/>
              </a:ext>
            </a:extLst>
          </p:cNvPr>
          <p:cNvSpPr>
            <a:spLocks noChangeArrowheads="1"/>
          </p:cNvSpPr>
          <p:nvPr/>
        </p:nvSpPr>
        <p:spPr bwMode="auto">
          <a:xfrm rot="16200000" flipH="1">
            <a:off x="4502151" y="4498975"/>
            <a:ext cx="963612" cy="325437"/>
          </a:xfrm>
          <a:prstGeom prst="rightArrow">
            <a:avLst>
              <a:gd name="adj1" fmla="val 50000"/>
              <a:gd name="adj2" fmla="val 148063"/>
            </a:avLst>
          </a:prstGeom>
          <a:solidFill>
            <a:srgbClr val="33CC33"/>
          </a:solidFill>
          <a:ln w="12700">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endParaRPr lang="zh-CN" altLang="en-US" sz="2400">
              <a:solidFill>
                <a:srgbClr val="000000"/>
              </a:solidFill>
            </a:endParaRPr>
          </a:p>
        </p:txBody>
      </p:sp>
      <p:sp>
        <p:nvSpPr>
          <p:cNvPr id="38925" name="Rectangle 14">
            <a:extLst>
              <a:ext uri="{FF2B5EF4-FFF2-40B4-BE49-F238E27FC236}">
                <a16:creationId xmlns:a16="http://schemas.microsoft.com/office/drawing/2014/main" id="{7812A564-4D26-44AE-9A9C-99AC1CDB4420}"/>
              </a:ext>
            </a:extLst>
          </p:cNvPr>
          <p:cNvSpPr>
            <a:spLocks noChangeArrowheads="1"/>
          </p:cNvSpPr>
          <p:nvPr/>
        </p:nvSpPr>
        <p:spPr bwMode="auto">
          <a:xfrm>
            <a:off x="1971675" y="3565525"/>
            <a:ext cx="15176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CC"/>
                </a:solidFill>
              </a:rPr>
              <a:t>UDP </a:t>
            </a:r>
            <a:r>
              <a:rPr lang="zh-CN" altLang="en-US" sz="2400">
                <a:solidFill>
                  <a:srgbClr val="3333CC"/>
                </a:solidFill>
              </a:rPr>
              <a:t>首部</a:t>
            </a:r>
          </a:p>
        </p:txBody>
      </p:sp>
      <p:sp>
        <p:nvSpPr>
          <p:cNvPr id="38926" name="Rectangle 15">
            <a:extLst>
              <a:ext uri="{FF2B5EF4-FFF2-40B4-BE49-F238E27FC236}">
                <a16:creationId xmlns:a16="http://schemas.microsoft.com/office/drawing/2014/main" id="{490DA5D7-EC0F-44F1-9F12-38D1764E6F8D}"/>
              </a:ext>
            </a:extLst>
          </p:cNvPr>
          <p:cNvSpPr>
            <a:spLocks noChangeArrowheads="1"/>
          </p:cNvSpPr>
          <p:nvPr/>
        </p:nvSpPr>
        <p:spPr bwMode="auto">
          <a:xfrm>
            <a:off x="3800475" y="3570288"/>
            <a:ext cx="39576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CC"/>
                </a:solidFill>
              </a:rPr>
              <a:t>UDP </a:t>
            </a:r>
            <a:r>
              <a:rPr lang="zh-CN" altLang="en-US" sz="2400">
                <a:solidFill>
                  <a:srgbClr val="3333CC"/>
                </a:solidFill>
              </a:rPr>
              <a:t>用户数据报的数据部分</a:t>
            </a:r>
          </a:p>
        </p:txBody>
      </p:sp>
      <p:sp>
        <p:nvSpPr>
          <p:cNvPr id="38927" name="Rectangle 16">
            <a:extLst>
              <a:ext uri="{FF2B5EF4-FFF2-40B4-BE49-F238E27FC236}">
                <a16:creationId xmlns:a16="http://schemas.microsoft.com/office/drawing/2014/main" id="{38611979-85DC-4267-A07D-CACDEC015C6D}"/>
              </a:ext>
            </a:extLst>
          </p:cNvPr>
          <p:cNvSpPr>
            <a:spLocks noChangeArrowheads="1"/>
          </p:cNvSpPr>
          <p:nvPr/>
        </p:nvSpPr>
        <p:spPr bwMode="auto">
          <a:xfrm>
            <a:off x="7989888" y="3578225"/>
            <a:ext cx="1095375" cy="4540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CC"/>
                </a:solidFill>
              </a:rPr>
              <a:t>运输层</a:t>
            </a:r>
          </a:p>
        </p:txBody>
      </p:sp>
      <p:sp>
        <p:nvSpPr>
          <p:cNvPr id="38928" name="Line 17">
            <a:extLst>
              <a:ext uri="{FF2B5EF4-FFF2-40B4-BE49-F238E27FC236}">
                <a16:creationId xmlns:a16="http://schemas.microsoft.com/office/drawing/2014/main" id="{574D5AF8-82FB-4757-9E67-72B651AF029D}"/>
              </a:ext>
            </a:extLst>
          </p:cNvPr>
          <p:cNvSpPr>
            <a:spLocks noChangeShapeType="1"/>
          </p:cNvSpPr>
          <p:nvPr/>
        </p:nvSpPr>
        <p:spPr bwMode="auto">
          <a:xfrm>
            <a:off x="1971675" y="4913313"/>
            <a:ext cx="0" cy="749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9" name="AutoShape 18">
            <a:extLst>
              <a:ext uri="{FF2B5EF4-FFF2-40B4-BE49-F238E27FC236}">
                <a16:creationId xmlns:a16="http://schemas.microsoft.com/office/drawing/2014/main" id="{9153F099-6551-4AC4-8C0D-563EAB29B18F}"/>
              </a:ext>
            </a:extLst>
          </p:cNvPr>
          <p:cNvSpPr>
            <a:spLocks noChangeArrowheads="1"/>
          </p:cNvSpPr>
          <p:nvPr/>
        </p:nvSpPr>
        <p:spPr bwMode="auto">
          <a:xfrm rot="16200000" flipH="1">
            <a:off x="5168107" y="3053556"/>
            <a:ext cx="963612" cy="327025"/>
          </a:xfrm>
          <a:prstGeom prst="rightArrow">
            <a:avLst>
              <a:gd name="adj1" fmla="val 50000"/>
              <a:gd name="adj2" fmla="val 147344"/>
            </a:avLst>
          </a:prstGeom>
          <a:solidFill>
            <a:schemeClr val="bg1"/>
          </a:solidFill>
          <a:ln w="12700">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endParaRPr lang="zh-CN" altLang="en-US" sz="2400">
              <a:solidFill>
                <a:srgbClr val="000000"/>
              </a:solidFill>
            </a:endParaRPr>
          </a:p>
        </p:txBody>
      </p:sp>
      <p:sp>
        <p:nvSpPr>
          <p:cNvPr id="38930" name="Rectangle 19">
            <a:extLst>
              <a:ext uri="{FF2B5EF4-FFF2-40B4-BE49-F238E27FC236}">
                <a16:creationId xmlns:a16="http://schemas.microsoft.com/office/drawing/2014/main" id="{63FB2982-A853-4129-910B-A6200C6B89AA}"/>
              </a:ext>
            </a:extLst>
          </p:cNvPr>
          <p:cNvSpPr>
            <a:spLocks noChangeArrowheads="1"/>
          </p:cNvSpPr>
          <p:nvPr/>
        </p:nvSpPr>
        <p:spPr bwMode="auto">
          <a:xfrm>
            <a:off x="3435350" y="2133600"/>
            <a:ext cx="4425950" cy="601663"/>
          </a:xfrm>
          <a:prstGeom prst="rect">
            <a:avLst/>
          </a:prstGeom>
          <a:solidFill>
            <a:srgbClr val="FFFFCC"/>
          </a:solidFill>
          <a:ln w="28575">
            <a:solidFill>
              <a:schemeClr val="tx1"/>
            </a:solidFill>
            <a:miter lim="800000"/>
            <a:headEnd/>
            <a:tailEnd/>
          </a:ln>
          <a:effectLst>
            <a:outerShdw dist="35921" dir="2700000" algn="ctr" rotWithShape="0">
              <a:schemeClr val="bg2"/>
            </a:outerShdw>
          </a:effectLst>
        </p:spPr>
        <p:txBody>
          <a:bodyPr wrap="none" anchor="ct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CC"/>
                </a:solidFill>
              </a:rPr>
              <a:t>应用层报文</a:t>
            </a:r>
          </a:p>
        </p:txBody>
      </p:sp>
      <p:sp>
        <p:nvSpPr>
          <p:cNvPr id="38931" name="Rectangle 20">
            <a:extLst>
              <a:ext uri="{FF2B5EF4-FFF2-40B4-BE49-F238E27FC236}">
                <a16:creationId xmlns:a16="http://schemas.microsoft.com/office/drawing/2014/main" id="{F7EDBAF4-6C5C-4F88-8914-83A3348AB42B}"/>
              </a:ext>
            </a:extLst>
          </p:cNvPr>
          <p:cNvSpPr>
            <a:spLocks noChangeArrowheads="1"/>
          </p:cNvSpPr>
          <p:nvPr/>
        </p:nvSpPr>
        <p:spPr bwMode="auto">
          <a:xfrm>
            <a:off x="7989888" y="2133600"/>
            <a:ext cx="1095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CC"/>
                </a:solidFill>
              </a:rPr>
              <a:t>应用层</a:t>
            </a:r>
          </a:p>
        </p:txBody>
      </p:sp>
      <p:sp>
        <p:nvSpPr>
          <p:cNvPr id="20" name="标题 1">
            <a:extLst>
              <a:ext uri="{FF2B5EF4-FFF2-40B4-BE49-F238E27FC236}">
                <a16:creationId xmlns:a16="http://schemas.microsoft.com/office/drawing/2014/main" id="{055B3664-F68B-47E5-AB43-C2CE0E527C82}"/>
              </a:ext>
            </a:extLst>
          </p:cNvPr>
          <p:cNvSpPr>
            <a:spLocks noGrp="1" noChangeArrowheads="1"/>
          </p:cNvSpPr>
          <p:nvPr>
            <p:ph type="title"/>
          </p:nvPr>
        </p:nvSpPr>
        <p:spPr>
          <a:xfrm>
            <a:off x="971550" y="222250"/>
            <a:ext cx="7086600" cy="685800"/>
          </a:xfrm>
        </p:spPr>
        <p:txBody>
          <a:bodyPr/>
          <a:lstStyle/>
          <a:p>
            <a:r>
              <a:rPr lang="en-US" altLang="zh-CN" dirty="0"/>
              <a:t>6.2.1  UDP </a:t>
            </a:r>
            <a:r>
              <a:rPr lang="zh-CN" altLang="en-US" dirty="0"/>
              <a:t>概述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96174D69-4C34-4BC2-84B0-0B2FC1F8EDC7}"/>
              </a:ext>
            </a:extLst>
          </p:cNvPr>
          <p:cNvSpPr>
            <a:spLocks noGrp="1" noChangeArrowheads="1"/>
          </p:cNvSpPr>
          <p:nvPr>
            <p:ph type="title"/>
          </p:nvPr>
        </p:nvSpPr>
        <p:spPr/>
        <p:txBody>
          <a:bodyPr/>
          <a:lstStyle/>
          <a:p>
            <a:r>
              <a:rPr lang="en-US" altLang="zh-CN" dirty="0"/>
              <a:t>6.2.2 UDP </a:t>
            </a:r>
            <a:r>
              <a:rPr lang="zh-CN" altLang="en-US" dirty="0"/>
              <a:t>报文结构</a:t>
            </a:r>
          </a:p>
        </p:txBody>
      </p:sp>
      <p:sp>
        <p:nvSpPr>
          <p:cNvPr id="4" name="Rectangle 2">
            <a:extLst>
              <a:ext uri="{FF2B5EF4-FFF2-40B4-BE49-F238E27FC236}">
                <a16:creationId xmlns:a16="http://schemas.microsoft.com/office/drawing/2014/main" id="{0A632650-112C-45BA-9E3E-F2EEF8102433}"/>
              </a:ext>
            </a:extLst>
          </p:cNvPr>
          <p:cNvSpPr>
            <a:spLocks noChangeArrowheads="1"/>
          </p:cNvSpPr>
          <p:nvPr/>
        </p:nvSpPr>
        <p:spPr bwMode="auto">
          <a:xfrm>
            <a:off x="2268538" y="5373688"/>
            <a:ext cx="1079500" cy="457200"/>
          </a:xfrm>
          <a:prstGeom prst="rect">
            <a:avLst/>
          </a:prstGeom>
          <a:solidFill>
            <a:srgbClr val="CCCCFF"/>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39940" name="Freeform 3">
            <a:extLst>
              <a:ext uri="{FF2B5EF4-FFF2-40B4-BE49-F238E27FC236}">
                <a16:creationId xmlns:a16="http://schemas.microsoft.com/office/drawing/2014/main" id="{CDB86B7D-90A7-4BEF-85E7-695A579AD379}"/>
              </a:ext>
            </a:extLst>
          </p:cNvPr>
          <p:cNvSpPr>
            <a:spLocks/>
          </p:cNvSpPr>
          <p:nvPr/>
        </p:nvSpPr>
        <p:spPr bwMode="auto">
          <a:xfrm>
            <a:off x="2849563" y="4006850"/>
            <a:ext cx="4633912" cy="438150"/>
          </a:xfrm>
          <a:custGeom>
            <a:avLst/>
            <a:gdLst>
              <a:gd name="T0" fmla="*/ 0 w 2919"/>
              <a:gd name="T1" fmla="*/ 0 h 276"/>
              <a:gd name="T2" fmla="*/ 2147483646 w 2919"/>
              <a:gd name="T3" fmla="*/ 0 h 276"/>
              <a:gd name="T4" fmla="*/ 2147483646 w 2919"/>
              <a:gd name="T5" fmla="*/ 2147483646 h 276"/>
              <a:gd name="T6" fmla="*/ 2147483646 w 2919"/>
              <a:gd name="T7" fmla="*/ 2147483646 h 276"/>
              <a:gd name="T8" fmla="*/ 0 w 2919"/>
              <a:gd name="T9" fmla="*/ 0 h 276"/>
              <a:gd name="T10" fmla="*/ 0 60000 65536"/>
              <a:gd name="T11" fmla="*/ 0 60000 65536"/>
              <a:gd name="T12" fmla="*/ 0 60000 65536"/>
              <a:gd name="T13" fmla="*/ 0 60000 65536"/>
              <a:gd name="T14" fmla="*/ 0 60000 65536"/>
              <a:gd name="T15" fmla="*/ 0 w 2919"/>
              <a:gd name="T16" fmla="*/ 0 h 276"/>
              <a:gd name="T17" fmla="*/ 2919 w 2919"/>
              <a:gd name="T18" fmla="*/ 276 h 276"/>
            </a:gdLst>
            <a:ahLst/>
            <a:cxnLst>
              <a:cxn ang="T10">
                <a:pos x="T0" y="T1"/>
              </a:cxn>
              <a:cxn ang="T11">
                <a:pos x="T2" y="T3"/>
              </a:cxn>
              <a:cxn ang="T12">
                <a:pos x="T4" y="T5"/>
              </a:cxn>
              <a:cxn ang="T13">
                <a:pos x="T6" y="T7"/>
              </a:cxn>
              <a:cxn ang="T14">
                <a:pos x="T8" y="T9"/>
              </a:cxn>
            </a:cxnLst>
            <a:rect l="T15" t="T16" r="T17" b="T18"/>
            <a:pathLst>
              <a:path w="2919" h="276">
                <a:moveTo>
                  <a:pt x="0" y="0"/>
                </a:moveTo>
                <a:lnTo>
                  <a:pt x="2919" y="0"/>
                </a:lnTo>
                <a:lnTo>
                  <a:pt x="1066" y="276"/>
                </a:lnTo>
                <a:lnTo>
                  <a:pt x="346" y="268"/>
                </a:lnTo>
                <a:lnTo>
                  <a:pt x="0" y="0"/>
                </a:lnTo>
                <a:close/>
              </a:path>
            </a:pathLst>
          </a:custGeom>
          <a:gradFill rotWithShape="1">
            <a:gsLst>
              <a:gs pos="0">
                <a:srgbClr val="A7C1D1"/>
              </a:gs>
              <a:gs pos="100000">
                <a:srgbClr val="CCEC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Rectangle 4">
            <a:extLst>
              <a:ext uri="{FF2B5EF4-FFF2-40B4-BE49-F238E27FC236}">
                <a16:creationId xmlns:a16="http://schemas.microsoft.com/office/drawing/2014/main" id="{6419D8D3-BFBA-4C51-BFB5-39A725DB4EF3}"/>
              </a:ext>
            </a:extLst>
          </p:cNvPr>
          <p:cNvSpPr>
            <a:spLocks noChangeArrowheads="1"/>
          </p:cNvSpPr>
          <p:nvPr/>
        </p:nvSpPr>
        <p:spPr bwMode="auto">
          <a:xfrm>
            <a:off x="3346450" y="4437063"/>
            <a:ext cx="1081088" cy="457200"/>
          </a:xfrm>
          <a:prstGeom prst="rect">
            <a:avLst/>
          </a:prstGeom>
          <a:solidFill>
            <a:srgbClr val="CCECFF"/>
          </a:solidFill>
          <a:ln w="1270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7" name="AutoShape 6">
            <a:extLst>
              <a:ext uri="{FF2B5EF4-FFF2-40B4-BE49-F238E27FC236}">
                <a16:creationId xmlns:a16="http://schemas.microsoft.com/office/drawing/2014/main" id="{BFD53417-9EA5-4D0A-8552-4E267B776B50}"/>
              </a:ext>
            </a:extLst>
          </p:cNvPr>
          <p:cNvSpPr>
            <a:spLocks noChangeArrowheads="1"/>
          </p:cNvSpPr>
          <p:nvPr/>
        </p:nvSpPr>
        <p:spPr bwMode="auto">
          <a:xfrm>
            <a:off x="1470025" y="5464175"/>
            <a:ext cx="798513" cy="288925"/>
          </a:xfrm>
          <a:prstGeom prst="leftArrow">
            <a:avLst>
              <a:gd name="adj1" fmla="val 50000"/>
              <a:gd name="adj2" fmla="val 69093"/>
            </a:avLst>
          </a:prstGeom>
          <a:solidFill>
            <a:srgbClr val="FF0000"/>
          </a:solidFill>
          <a:ln w="1270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39943" name="Freeform 7">
            <a:extLst>
              <a:ext uri="{FF2B5EF4-FFF2-40B4-BE49-F238E27FC236}">
                <a16:creationId xmlns:a16="http://schemas.microsoft.com/office/drawing/2014/main" id="{1DCFAA84-5EFD-49C9-9C69-9DC1AB3DD8EE}"/>
              </a:ext>
            </a:extLst>
          </p:cNvPr>
          <p:cNvSpPr>
            <a:spLocks/>
          </p:cNvSpPr>
          <p:nvPr/>
        </p:nvSpPr>
        <p:spPr bwMode="auto">
          <a:xfrm>
            <a:off x="890588" y="2863850"/>
            <a:ext cx="6681787" cy="685800"/>
          </a:xfrm>
          <a:custGeom>
            <a:avLst/>
            <a:gdLst>
              <a:gd name="T0" fmla="*/ 0 w 3600"/>
              <a:gd name="T1" fmla="*/ 0 h 432"/>
              <a:gd name="T2" fmla="*/ 2147483646 w 3600"/>
              <a:gd name="T3" fmla="*/ 0 h 432"/>
              <a:gd name="T4" fmla="*/ 2147483646 w 3600"/>
              <a:gd name="T5" fmla="*/ 2147483646 h 432"/>
              <a:gd name="T6" fmla="*/ 2147483646 w 3600"/>
              <a:gd name="T7" fmla="*/ 2147483646 h 432"/>
              <a:gd name="T8" fmla="*/ 0 w 3600"/>
              <a:gd name="T9" fmla="*/ 0 h 432"/>
              <a:gd name="T10" fmla="*/ 0 60000 65536"/>
              <a:gd name="T11" fmla="*/ 0 60000 65536"/>
              <a:gd name="T12" fmla="*/ 0 60000 65536"/>
              <a:gd name="T13" fmla="*/ 0 60000 65536"/>
              <a:gd name="T14" fmla="*/ 0 60000 65536"/>
              <a:gd name="T15" fmla="*/ 0 w 3600"/>
              <a:gd name="T16" fmla="*/ 0 h 432"/>
              <a:gd name="T17" fmla="*/ 3600 w 3600"/>
              <a:gd name="T18" fmla="*/ 432 h 432"/>
            </a:gdLst>
            <a:ahLst/>
            <a:cxnLst>
              <a:cxn ang="T10">
                <a:pos x="T0" y="T1"/>
              </a:cxn>
              <a:cxn ang="T11">
                <a:pos x="T2" y="T3"/>
              </a:cxn>
              <a:cxn ang="T12">
                <a:pos x="T4" y="T5"/>
              </a:cxn>
              <a:cxn ang="T13">
                <a:pos x="T6" y="T7"/>
              </a:cxn>
              <a:cxn ang="T14">
                <a:pos x="T8" y="T9"/>
              </a:cxn>
            </a:cxnLst>
            <a:rect l="T15" t="T16" r="T17" b="T18"/>
            <a:pathLst>
              <a:path w="3600" h="432">
                <a:moveTo>
                  <a:pt x="0" y="0"/>
                </a:moveTo>
                <a:lnTo>
                  <a:pt x="3600" y="0"/>
                </a:lnTo>
                <a:lnTo>
                  <a:pt x="1056" y="432"/>
                </a:lnTo>
                <a:lnTo>
                  <a:pt x="384" y="432"/>
                </a:lnTo>
                <a:lnTo>
                  <a:pt x="0" y="0"/>
                </a:lnTo>
                <a:close/>
              </a:path>
            </a:pathLst>
          </a:custGeom>
          <a:gradFill rotWithShape="1">
            <a:gsLst>
              <a:gs pos="0">
                <a:srgbClr val="B2B26B"/>
              </a:gs>
              <a:gs pos="100000">
                <a:srgbClr val="FFFF9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Rectangle 8">
            <a:extLst>
              <a:ext uri="{FF2B5EF4-FFF2-40B4-BE49-F238E27FC236}">
                <a16:creationId xmlns:a16="http://schemas.microsoft.com/office/drawing/2014/main" id="{489E1B07-E1AE-4EA6-BB7D-8A79D9327460}"/>
              </a:ext>
            </a:extLst>
          </p:cNvPr>
          <p:cNvSpPr>
            <a:spLocks noChangeArrowheads="1"/>
          </p:cNvSpPr>
          <p:nvPr/>
        </p:nvSpPr>
        <p:spPr bwMode="auto">
          <a:xfrm>
            <a:off x="2849563" y="3549650"/>
            <a:ext cx="4633912" cy="457200"/>
          </a:xfrm>
          <a:prstGeom prst="rect">
            <a:avLst/>
          </a:prstGeom>
          <a:solidFill>
            <a:srgbClr val="CCECFF"/>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0" name="Rectangle 9">
            <a:extLst>
              <a:ext uri="{FF2B5EF4-FFF2-40B4-BE49-F238E27FC236}">
                <a16:creationId xmlns:a16="http://schemas.microsoft.com/office/drawing/2014/main" id="{64CCCAF1-FC48-462B-89F7-C3AE27F13142}"/>
              </a:ext>
            </a:extLst>
          </p:cNvPr>
          <p:cNvSpPr>
            <a:spLocks noChangeArrowheads="1"/>
          </p:cNvSpPr>
          <p:nvPr/>
        </p:nvSpPr>
        <p:spPr bwMode="auto">
          <a:xfrm>
            <a:off x="3348038" y="5376863"/>
            <a:ext cx="5472112" cy="457200"/>
          </a:xfrm>
          <a:prstGeom prst="rect">
            <a:avLst/>
          </a:prstGeom>
          <a:solidFill>
            <a:srgbClr val="CCFF66"/>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1" name="Line 10">
            <a:extLst>
              <a:ext uri="{FF2B5EF4-FFF2-40B4-BE49-F238E27FC236}">
                <a16:creationId xmlns:a16="http://schemas.microsoft.com/office/drawing/2014/main" id="{E6B0FE21-9A6F-487A-A201-3C6029CB0413}"/>
              </a:ext>
            </a:extLst>
          </p:cNvPr>
          <p:cNvSpPr>
            <a:spLocks noChangeShapeType="1"/>
          </p:cNvSpPr>
          <p:nvPr/>
        </p:nvSpPr>
        <p:spPr bwMode="auto">
          <a:xfrm>
            <a:off x="4008438" y="3549650"/>
            <a:ext cx="1587"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2" name="Rectangle 11">
            <a:extLst>
              <a:ext uri="{FF2B5EF4-FFF2-40B4-BE49-F238E27FC236}">
                <a16:creationId xmlns:a16="http://schemas.microsoft.com/office/drawing/2014/main" id="{A10CA0F6-DD48-4FE5-8CD8-9C4FEACEF473}"/>
              </a:ext>
            </a:extLst>
          </p:cNvPr>
          <p:cNvSpPr>
            <a:spLocks noChangeArrowheads="1"/>
          </p:cNvSpPr>
          <p:nvPr/>
        </p:nvSpPr>
        <p:spPr bwMode="auto">
          <a:xfrm>
            <a:off x="895350" y="2406650"/>
            <a:ext cx="6684963" cy="457200"/>
          </a:xfrm>
          <a:prstGeom prst="rect">
            <a:avLst/>
          </a:prstGeom>
          <a:solidFill>
            <a:srgbClr val="FFFF99"/>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3" name="Line 12">
            <a:extLst>
              <a:ext uri="{FF2B5EF4-FFF2-40B4-BE49-F238E27FC236}">
                <a16:creationId xmlns:a16="http://schemas.microsoft.com/office/drawing/2014/main" id="{66EBC3B7-4E16-43F7-9813-58257682135B}"/>
              </a:ext>
            </a:extLst>
          </p:cNvPr>
          <p:cNvSpPr>
            <a:spLocks noChangeShapeType="1"/>
          </p:cNvSpPr>
          <p:nvPr/>
        </p:nvSpPr>
        <p:spPr bwMode="auto">
          <a:xfrm>
            <a:off x="3121025" y="2406650"/>
            <a:ext cx="3175"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4" name="Line 13">
            <a:extLst>
              <a:ext uri="{FF2B5EF4-FFF2-40B4-BE49-F238E27FC236}">
                <a16:creationId xmlns:a16="http://schemas.microsoft.com/office/drawing/2014/main" id="{0B3DB479-B6BB-44BF-8CC5-4CC09BE7EEAD}"/>
              </a:ext>
            </a:extLst>
          </p:cNvPr>
          <p:cNvSpPr>
            <a:spLocks noChangeShapeType="1"/>
          </p:cNvSpPr>
          <p:nvPr/>
        </p:nvSpPr>
        <p:spPr bwMode="auto">
          <a:xfrm>
            <a:off x="5165725" y="3549650"/>
            <a:ext cx="3175"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5" name="Line 14">
            <a:extLst>
              <a:ext uri="{FF2B5EF4-FFF2-40B4-BE49-F238E27FC236}">
                <a16:creationId xmlns:a16="http://schemas.microsoft.com/office/drawing/2014/main" id="{F06C814E-A26F-4696-BC0F-35983F5AECB5}"/>
              </a:ext>
            </a:extLst>
          </p:cNvPr>
          <p:cNvSpPr>
            <a:spLocks noChangeShapeType="1"/>
          </p:cNvSpPr>
          <p:nvPr/>
        </p:nvSpPr>
        <p:spPr bwMode="auto">
          <a:xfrm>
            <a:off x="6324600" y="3549650"/>
            <a:ext cx="1588"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6" name="Freeform 15">
            <a:extLst>
              <a:ext uri="{FF2B5EF4-FFF2-40B4-BE49-F238E27FC236}">
                <a16:creationId xmlns:a16="http://schemas.microsoft.com/office/drawing/2014/main" id="{5B4EA367-2AE3-4C80-AB52-8144D4E18A3E}"/>
              </a:ext>
            </a:extLst>
          </p:cNvPr>
          <p:cNvSpPr>
            <a:spLocks/>
          </p:cNvSpPr>
          <p:nvPr/>
        </p:nvSpPr>
        <p:spPr bwMode="auto">
          <a:xfrm>
            <a:off x="1600200" y="3549650"/>
            <a:ext cx="1249363" cy="457200"/>
          </a:xfrm>
          <a:custGeom>
            <a:avLst/>
            <a:gdLst>
              <a:gd name="T0" fmla="*/ 672 w 672"/>
              <a:gd name="T1" fmla="*/ 288 h 288"/>
              <a:gd name="T2" fmla="*/ 0 w 672"/>
              <a:gd name="T3" fmla="*/ 288 h 288"/>
              <a:gd name="T4" fmla="*/ 0 w 672"/>
              <a:gd name="T5" fmla="*/ 0 h 288"/>
              <a:gd name="T6" fmla="*/ 672 w 672"/>
              <a:gd name="T7" fmla="*/ 0 h 288"/>
              <a:gd name="T8" fmla="*/ 0 60000 65536"/>
              <a:gd name="T9" fmla="*/ 0 60000 65536"/>
              <a:gd name="T10" fmla="*/ 0 60000 65536"/>
              <a:gd name="T11" fmla="*/ 0 60000 65536"/>
              <a:gd name="T12" fmla="*/ 0 w 672"/>
              <a:gd name="T13" fmla="*/ 0 h 288"/>
              <a:gd name="T14" fmla="*/ 672 w 672"/>
              <a:gd name="T15" fmla="*/ 288 h 288"/>
            </a:gdLst>
            <a:ahLst/>
            <a:cxnLst>
              <a:cxn ang="T8">
                <a:pos x="T0" y="T1"/>
              </a:cxn>
              <a:cxn ang="T9">
                <a:pos x="T2" y="T3"/>
              </a:cxn>
              <a:cxn ang="T10">
                <a:pos x="T4" y="T5"/>
              </a:cxn>
              <a:cxn ang="T11">
                <a:pos x="T6" y="T7"/>
              </a:cxn>
            </a:cxnLst>
            <a:rect l="T12" t="T13" r="T14" b="T15"/>
            <a:pathLst>
              <a:path w="672" h="288">
                <a:moveTo>
                  <a:pt x="672" y="288"/>
                </a:moveTo>
                <a:lnTo>
                  <a:pt x="0" y="288"/>
                </a:lnTo>
                <a:lnTo>
                  <a:pt x="0" y="0"/>
                </a:lnTo>
                <a:lnTo>
                  <a:pt x="672" y="0"/>
                </a:lnTo>
              </a:path>
            </a:pathLst>
          </a:custGeom>
          <a:solidFill>
            <a:srgbClr val="FFFF99"/>
          </a:solidFill>
          <a:ln w="19050" cap="flat" cmpd="sng">
            <a:solidFill>
              <a:srgbClr val="000000"/>
            </a:solidFill>
            <a:prstDash val="dash"/>
            <a:round/>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39952" name="Text Box 16">
            <a:extLst>
              <a:ext uri="{FF2B5EF4-FFF2-40B4-BE49-F238E27FC236}">
                <a16:creationId xmlns:a16="http://schemas.microsoft.com/office/drawing/2014/main" id="{8F442656-768C-4A48-8017-86605977FE8F}"/>
              </a:ext>
            </a:extLst>
          </p:cNvPr>
          <p:cNvSpPr txBox="1">
            <a:spLocks noChangeArrowheads="1"/>
          </p:cNvSpPr>
          <p:nvPr/>
        </p:nvSpPr>
        <p:spPr bwMode="auto">
          <a:xfrm>
            <a:off x="1717675" y="3546475"/>
            <a:ext cx="946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伪首部</a:t>
            </a:r>
          </a:p>
        </p:txBody>
      </p:sp>
      <p:sp>
        <p:nvSpPr>
          <p:cNvPr id="39953" name="Text Box 17">
            <a:extLst>
              <a:ext uri="{FF2B5EF4-FFF2-40B4-BE49-F238E27FC236}">
                <a16:creationId xmlns:a16="http://schemas.microsoft.com/office/drawing/2014/main" id="{7A71C31A-54CD-480D-987A-756C27179A7B}"/>
              </a:ext>
            </a:extLst>
          </p:cNvPr>
          <p:cNvSpPr txBox="1">
            <a:spLocks noChangeArrowheads="1"/>
          </p:cNvSpPr>
          <p:nvPr/>
        </p:nvSpPr>
        <p:spPr bwMode="auto">
          <a:xfrm>
            <a:off x="2860675" y="3546475"/>
            <a:ext cx="9477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源端口</a:t>
            </a:r>
          </a:p>
        </p:txBody>
      </p:sp>
      <p:sp>
        <p:nvSpPr>
          <p:cNvPr id="39954" name="Text Box 18">
            <a:extLst>
              <a:ext uri="{FF2B5EF4-FFF2-40B4-BE49-F238E27FC236}">
                <a16:creationId xmlns:a16="http://schemas.microsoft.com/office/drawing/2014/main" id="{CBCB9575-8B80-4C3D-8584-4A3C9DC57044}"/>
              </a:ext>
            </a:extLst>
          </p:cNvPr>
          <p:cNvSpPr txBox="1">
            <a:spLocks noChangeArrowheads="1"/>
          </p:cNvSpPr>
          <p:nvPr/>
        </p:nvSpPr>
        <p:spPr bwMode="auto">
          <a:xfrm>
            <a:off x="3949700" y="3546475"/>
            <a:ext cx="1200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目的端口</a:t>
            </a:r>
          </a:p>
        </p:txBody>
      </p:sp>
      <p:sp>
        <p:nvSpPr>
          <p:cNvPr id="39955" name="Text Box 19">
            <a:extLst>
              <a:ext uri="{FF2B5EF4-FFF2-40B4-BE49-F238E27FC236}">
                <a16:creationId xmlns:a16="http://schemas.microsoft.com/office/drawing/2014/main" id="{4CFBB544-D515-4D67-B367-D06BE8791ECB}"/>
              </a:ext>
            </a:extLst>
          </p:cNvPr>
          <p:cNvSpPr txBox="1">
            <a:spLocks noChangeArrowheads="1"/>
          </p:cNvSpPr>
          <p:nvPr/>
        </p:nvSpPr>
        <p:spPr bwMode="auto">
          <a:xfrm>
            <a:off x="5284788" y="3544888"/>
            <a:ext cx="831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长  度</a:t>
            </a:r>
          </a:p>
        </p:txBody>
      </p:sp>
      <p:sp>
        <p:nvSpPr>
          <p:cNvPr id="39956" name="Text Box 20">
            <a:extLst>
              <a:ext uri="{FF2B5EF4-FFF2-40B4-BE49-F238E27FC236}">
                <a16:creationId xmlns:a16="http://schemas.microsoft.com/office/drawing/2014/main" id="{94F5D62E-319E-43EF-BE71-975AC006E00A}"/>
              </a:ext>
            </a:extLst>
          </p:cNvPr>
          <p:cNvSpPr txBox="1">
            <a:spLocks noChangeArrowheads="1"/>
          </p:cNvSpPr>
          <p:nvPr/>
        </p:nvSpPr>
        <p:spPr bwMode="auto">
          <a:xfrm>
            <a:off x="6429375" y="3546475"/>
            <a:ext cx="946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检验和</a:t>
            </a:r>
          </a:p>
        </p:txBody>
      </p:sp>
      <p:sp>
        <p:nvSpPr>
          <p:cNvPr id="39957" name="Text Box 21">
            <a:extLst>
              <a:ext uri="{FF2B5EF4-FFF2-40B4-BE49-F238E27FC236}">
                <a16:creationId xmlns:a16="http://schemas.microsoft.com/office/drawing/2014/main" id="{47B4B8B5-7592-4B50-9250-BC85118FB099}"/>
              </a:ext>
            </a:extLst>
          </p:cNvPr>
          <p:cNvSpPr txBox="1">
            <a:spLocks noChangeArrowheads="1"/>
          </p:cNvSpPr>
          <p:nvPr/>
        </p:nvSpPr>
        <p:spPr bwMode="auto">
          <a:xfrm>
            <a:off x="5429250" y="5418138"/>
            <a:ext cx="132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数         据</a:t>
            </a:r>
          </a:p>
        </p:txBody>
      </p:sp>
      <p:sp>
        <p:nvSpPr>
          <p:cNvPr id="39958" name="Text Box 22">
            <a:extLst>
              <a:ext uri="{FF2B5EF4-FFF2-40B4-BE49-F238E27FC236}">
                <a16:creationId xmlns:a16="http://schemas.microsoft.com/office/drawing/2014/main" id="{5EAA6314-491E-4924-AD93-EC81B6F767D4}"/>
              </a:ext>
            </a:extLst>
          </p:cNvPr>
          <p:cNvSpPr txBox="1">
            <a:spLocks noChangeArrowheads="1"/>
          </p:cNvSpPr>
          <p:nvPr/>
        </p:nvSpPr>
        <p:spPr bwMode="auto">
          <a:xfrm>
            <a:off x="2373313" y="5418138"/>
            <a:ext cx="831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首  部</a:t>
            </a:r>
          </a:p>
        </p:txBody>
      </p:sp>
      <p:sp>
        <p:nvSpPr>
          <p:cNvPr id="24" name="Line 23">
            <a:extLst>
              <a:ext uri="{FF2B5EF4-FFF2-40B4-BE49-F238E27FC236}">
                <a16:creationId xmlns:a16="http://schemas.microsoft.com/office/drawing/2014/main" id="{1BEE85B4-8D11-4902-A246-A724D033F97B}"/>
              </a:ext>
            </a:extLst>
          </p:cNvPr>
          <p:cNvSpPr>
            <a:spLocks noChangeShapeType="1"/>
          </p:cNvSpPr>
          <p:nvPr/>
        </p:nvSpPr>
        <p:spPr bwMode="auto">
          <a:xfrm>
            <a:off x="5353050" y="2406650"/>
            <a:ext cx="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5" name="Line 24">
            <a:extLst>
              <a:ext uri="{FF2B5EF4-FFF2-40B4-BE49-F238E27FC236}">
                <a16:creationId xmlns:a16="http://schemas.microsoft.com/office/drawing/2014/main" id="{9D51E149-05DF-4A99-B00D-4F07F460DE60}"/>
              </a:ext>
            </a:extLst>
          </p:cNvPr>
          <p:cNvSpPr>
            <a:spLocks noChangeShapeType="1"/>
          </p:cNvSpPr>
          <p:nvPr/>
        </p:nvSpPr>
        <p:spPr bwMode="auto">
          <a:xfrm>
            <a:off x="5886450" y="2406650"/>
            <a:ext cx="1588"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6" name="Line 25">
            <a:extLst>
              <a:ext uri="{FF2B5EF4-FFF2-40B4-BE49-F238E27FC236}">
                <a16:creationId xmlns:a16="http://schemas.microsoft.com/office/drawing/2014/main" id="{5B6A4AFF-FB93-4724-8838-B672C6E1D5F7}"/>
              </a:ext>
            </a:extLst>
          </p:cNvPr>
          <p:cNvSpPr>
            <a:spLocks noChangeShapeType="1"/>
          </p:cNvSpPr>
          <p:nvPr/>
        </p:nvSpPr>
        <p:spPr bwMode="auto">
          <a:xfrm>
            <a:off x="6419850" y="2406650"/>
            <a:ext cx="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39962" name="Text Box 26">
            <a:extLst>
              <a:ext uri="{FF2B5EF4-FFF2-40B4-BE49-F238E27FC236}">
                <a16:creationId xmlns:a16="http://schemas.microsoft.com/office/drawing/2014/main" id="{BD64FBC8-877E-4A84-BF83-91F9546F6492}"/>
              </a:ext>
            </a:extLst>
          </p:cNvPr>
          <p:cNvSpPr txBox="1">
            <a:spLocks noChangeArrowheads="1"/>
          </p:cNvSpPr>
          <p:nvPr/>
        </p:nvSpPr>
        <p:spPr bwMode="auto">
          <a:xfrm>
            <a:off x="6376988" y="2403475"/>
            <a:ext cx="1230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UDP</a:t>
            </a:r>
            <a:r>
              <a:rPr lang="zh-CN" altLang="en-US" sz="2000" b="0">
                <a:solidFill>
                  <a:srgbClr val="333399"/>
                </a:solidFill>
                <a:ea typeface="黑体" panose="02010609060101010101" pitchFamily="49" charset="-122"/>
              </a:rPr>
              <a:t>长度</a:t>
            </a:r>
          </a:p>
        </p:txBody>
      </p:sp>
      <p:sp>
        <p:nvSpPr>
          <p:cNvPr id="39963" name="Text Box 27">
            <a:extLst>
              <a:ext uri="{FF2B5EF4-FFF2-40B4-BE49-F238E27FC236}">
                <a16:creationId xmlns:a16="http://schemas.microsoft.com/office/drawing/2014/main" id="{D8235AB6-2F1D-40BB-BA5A-7A9FEB0E6B4A}"/>
              </a:ext>
            </a:extLst>
          </p:cNvPr>
          <p:cNvSpPr txBox="1">
            <a:spLocks noChangeArrowheads="1"/>
          </p:cNvSpPr>
          <p:nvPr/>
        </p:nvSpPr>
        <p:spPr bwMode="auto">
          <a:xfrm>
            <a:off x="1282700" y="2403475"/>
            <a:ext cx="1327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源 </a:t>
            </a:r>
            <a:r>
              <a:rPr lang="en-US" altLang="zh-CN" sz="2000" b="0">
                <a:solidFill>
                  <a:srgbClr val="333399"/>
                </a:solidFill>
                <a:ea typeface="黑体" panose="02010609060101010101" pitchFamily="49" charset="-122"/>
              </a:rPr>
              <a:t>IP </a:t>
            </a:r>
            <a:r>
              <a:rPr lang="zh-CN" altLang="en-US" sz="2000" b="0">
                <a:solidFill>
                  <a:srgbClr val="333399"/>
                </a:solidFill>
                <a:ea typeface="黑体" panose="02010609060101010101" pitchFamily="49" charset="-122"/>
              </a:rPr>
              <a:t>地址</a:t>
            </a:r>
          </a:p>
        </p:txBody>
      </p:sp>
      <p:sp>
        <p:nvSpPr>
          <p:cNvPr id="39964" name="Text Box 28">
            <a:extLst>
              <a:ext uri="{FF2B5EF4-FFF2-40B4-BE49-F238E27FC236}">
                <a16:creationId xmlns:a16="http://schemas.microsoft.com/office/drawing/2014/main" id="{09BBEBB0-5154-472A-ACE1-1234861AD739}"/>
              </a:ext>
            </a:extLst>
          </p:cNvPr>
          <p:cNvSpPr txBox="1">
            <a:spLocks noChangeArrowheads="1"/>
          </p:cNvSpPr>
          <p:nvPr/>
        </p:nvSpPr>
        <p:spPr bwMode="auto">
          <a:xfrm>
            <a:off x="3421063" y="2403475"/>
            <a:ext cx="1579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目的 </a:t>
            </a:r>
            <a:r>
              <a:rPr lang="en-US" altLang="zh-CN" sz="2000" b="0">
                <a:solidFill>
                  <a:srgbClr val="333399"/>
                </a:solidFill>
                <a:ea typeface="黑体" panose="02010609060101010101" pitchFamily="49" charset="-122"/>
              </a:rPr>
              <a:t>IP </a:t>
            </a:r>
            <a:r>
              <a:rPr lang="zh-CN" altLang="en-US" sz="2000" b="0">
                <a:solidFill>
                  <a:srgbClr val="333399"/>
                </a:solidFill>
                <a:ea typeface="黑体" panose="02010609060101010101" pitchFamily="49" charset="-122"/>
              </a:rPr>
              <a:t>地址</a:t>
            </a:r>
          </a:p>
        </p:txBody>
      </p:sp>
      <p:sp>
        <p:nvSpPr>
          <p:cNvPr id="39965" name="Text Box 29">
            <a:extLst>
              <a:ext uri="{FF2B5EF4-FFF2-40B4-BE49-F238E27FC236}">
                <a16:creationId xmlns:a16="http://schemas.microsoft.com/office/drawing/2014/main" id="{AE853C15-62C1-49D3-B84A-034EC1B4E586}"/>
              </a:ext>
            </a:extLst>
          </p:cNvPr>
          <p:cNvSpPr txBox="1">
            <a:spLocks noChangeArrowheads="1"/>
          </p:cNvSpPr>
          <p:nvPr/>
        </p:nvSpPr>
        <p:spPr bwMode="auto">
          <a:xfrm>
            <a:off x="5454650" y="240347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0</a:t>
            </a:r>
          </a:p>
        </p:txBody>
      </p:sp>
      <p:sp>
        <p:nvSpPr>
          <p:cNvPr id="39966" name="Text Box 30">
            <a:extLst>
              <a:ext uri="{FF2B5EF4-FFF2-40B4-BE49-F238E27FC236}">
                <a16:creationId xmlns:a16="http://schemas.microsoft.com/office/drawing/2014/main" id="{9D006831-547C-4BC0-8D5B-16E21E58E38B}"/>
              </a:ext>
            </a:extLst>
          </p:cNvPr>
          <p:cNvSpPr txBox="1">
            <a:spLocks noChangeArrowheads="1"/>
          </p:cNvSpPr>
          <p:nvPr/>
        </p:nvSpPr>
        <p:spPr bwMode="auto">
          <a:xfrm>
            <a:off x="5888038" y="2403475"/>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17</a:t>
            </a:r>
          </a:p>
        </p:txBody>
      </p:sp>
      <p:sp>
        <p:nvSpPr>
          <p:cNvPr id="39967" name="Line 31">
            <a:extLst>
              <a:ext uri="{FF2B5EF4-FFF2-40B4-BE49-F238E27FC236}">
                <a16:creationId xmlns:a16="http://schemas.microsoft.com/office/drawing/2014/main" id="{C4FB09D7-284E-4289-B01E-73B6C5B90987}"/>
              </a:ext>
            </a:extLst>
          </p:cNvPr>
          <p:cNvSpPr>
            <a:spLocks noChangeShapeType="1"/>
          </p:cNvSpPr>
          <p:nvPr/>
        </p:nvSpPr>
        <p:spPr bwMode="auto">
          <a:xfrm>
            <a:off x="2225675" y="6062663"/>
            <a:ext cx="6594475" cy="0"/>
          </a:xfrm>
          <a:prstGeom prst="line">
            <a:avLst/>
          </a:prstGeom>
          <a:noFill/>
          <a:ln w="952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Rectangle 32">
            <a:extLst>
              <a:ext uri="{FF2B5EF4-FFF2-40B4-BE49-F238E27FC236}">
                <a16:creationId xmlns:a16="http://schemas.microsoft.com/office/drawing/2014/main" id="{329ECE39-293D-43AC-9B28-E8835B244DC0}"/>
              </a:ext>
            </a:extLst>
          </p:cNvPr>
          <p:cNvSpPr>
            <a:spLocks noChangeArrowheads="1"/>
          </p:cNvSpPr>
          <p:nvPr/>
        </p:nvSpPr>
        <p:spPr bwMode="auto">
          <a:xfrm>
            <a:off x="4810125" y="5908675"/>
            <a:ext cx="1173163"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39969" name="Text Box 33">
            <a:extLst>
              <a:ext uri="{FF2B5EF4-FFF2-40B4-BE49-F238E27FC236}">
                <a16:creationId xmlns:a16="http://schemas.microsoft.com/office/drawing/2014/main" id="{85C6409E-BB29-4664-9E35-7B2A48D0ADA2}"/>
              </a:ext>
            </a:extLst>
          </p:cNvPr>
          <p:cNvSpPr txBox="1">
            <a:spLocks noChangeArrowheads="1"/>
          </p:cNvSpPr>
          <p:nvPr/>
        </p:nvSpPr>
        <p:spPr bwMode="auto">
          <a:xfrm>
            <a:off x="4764088" y="5883275"/>
            <a:ext cx="1254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IP </a:t>
            </a:r>
            <a:r>
              <a:rPr lang="zh-CN" altLang="en-US" sz="2000" b="0">
                <a:solidFill>
                  <a:srgbClr val="333399"/>
                </a:solidFill>
                <a:ea typeface="黑体" panose="02010609060101010101" pitchFamily="49" charset="-122"/>
              </a:rPr>
              <a:t>数据报</a:t>
            </a:r>
          </a:p>
        </p:txBody>
      </p:sp>
      <p:sp>
        <p:nvSpPr>
          <p:cNvPr id="39970" name="Text Box 34">
            <a:extLst>
              <a:ext uri="{FF2B5EF4-FFF2-40B4-BE49-F238E27FC236}">
                <a16:creationId xmlns:a16="http://schemas.microsoft.com/office/drawing/2014/main" id="{9EC14982-49FC-4FC9-9A0A-DCE2B803B1DC}"/>
              </a:ext>
            </a:extLst>
          </p:cNvPr>
          <p:cNvSpPr txBox="1">
            <a:spLocks noChangeArrowheads="1"/>
          </p:cNvSpPr>
          <p:nvPr/>
        </p:nvSpPr>
        <p:spPr bwMode="auto">
          <a:xfrm>
            <a:off x="287338" y="202406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字节</a:t>
            </a:r>
          </a:p>
        </p:txBody>
      </p:sp>
      <p:sp>
        <p:nvSpPr>
          <p:cNvPr id="39971" name="Text Box 35">
            <a:extLst>
              <a:ext uri="{FF2B5EF4-FFF2-40B4-BE49-F238E27FC236}">
                <a16:creationId xmlns:a16="http://schemas.microsoft.com/office/drawing/2014/main" id="{87610B82-A1F9-400E-8886-CFC8321B873D}"/>
              </a:ext>
            </a:extLst>
          </p:cNvPr>
          <p:cNvSpPr txBox="1">
            <a:spLocks noChangeArrowheads="1"/>
          </p:cNvSpPr>
          <p:nvPr/>
        </p:nvSpPr>
        <p:spPr bwMode="auto">
          <a:xfrm>
            <a:off x="1831975" y="2001838"/>
            <a:ext cx="32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4</a:t>
            </a:r>
          </a:p>
        </p:txBody>
      </p:sp>
      <p:sp>
        <p:nvSpPr>
          <p:cNvPr id="39972" name="Text Box 36">
            <a:extLst>
              <a:ext uri="{FF2B5EF4-FFF2-40B4-BE49-F238E27FC236}">
                <a16:creationId xmlns:a16="http://schemas.microsoft.com/office/drawing/2014/main" id="{EF221ECD-30C4-43B3-808F-5DD91B783FF1}"/>
              </a:ext>
            </a:extLst>
          </p:cNvPr>
          <p:cNvSpPr txBox="1">
            <a:spLocks noChangeArrowheads="1"/>
          </p:cNvSpPr>
          <p:nvPr/>
        </p:nvSpPr>
        <p:spPr bwMode="auto">
          <a:xfrm>
            <a:off x="4059238" y="2001838"/>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4</a:t>
            </a:r>
          </a:p>
        </p:txBody>
      </p:sp>
      <p:sp>
        <p:nvSpPr>
          <p:cNvPr id="39973" name="Text Box 37">
            <a:extLst>
              <a:ext uri="{FF2B5EF4-FFF2-40B4-BE49-F238E27FC236}">
                <a16:creationId xmlns:a16="http://schemas.microsoft.com/office/drawing/2014/main" id="{C70FD12A-A62D-4D63-93A7-682F59088AC3}"/>
              </a:ext>
            </a:extLst>
          </p:cNvPr>
          <p:cNvSpPr txBox="1">
            <a:spLocks noChangeArrowheads="1"/>
          </p:cNvSpPr>
          <p:nvPr/>
        </p:nvSpPr>
        <p:spPr bwMode="auto">
          <a:xfrm>
            <a:off x="5454650" y="2001838"/>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1</a:t>
            </a:r>
          </a:p>
        </p:txBody>
      </p:sp>
      <p:sp>
        <p:nvSpPr>
          <p:cNvPr id="39974" name="Text Box 38">
            <a:extLst>
              <a:ext uri="{FF2B5EF4-FFF2-40B4-BE49-F238E27FC236}">
                <a16:creationId xmlns:a16="http://schemas.microsoft.com/office/drawing/2014/main" id="{4307B2D0-D62F-435D-BAA2-BD4922D2F6DA}"/>
              </a:ext>
            </a:extLst>
          </p:cNvPr>
          <p:cNvSpPr txBox="1">
            <a:spLocks noChangeArrowheads="1"/>
          </p:cNvSpPr>
          <p:nvPr/>
        </p:nvSpPr>
        <p:spPr bwMode="auto">
          <a:xfrm>
            <a:off x="5975350" y="2001838"/>
            <a:ext cx="32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1</a:t>
            </a:r>
          </a:p>
        </p:txBody>
      </p:sp>
      <p:sp>
        <p:nvSpPr>
          <p:cNvPr id="39975" name="Text Box 39">
            <a:extLst>
              <a:ext uri="{FF2B5EF4-FFF2-40B4-BE49-F238E27FC236}">
                <a16:creationId xmlns:a16="http://schemas.microsoft.com/office/drawing/2014/main" id="{CBB190D3-39B9-40A6-ADF2-5B194C05AFAA}"/>
              </a:ext>
            </a:extLst>
          </p:cNvPr>
          <p:cNvSpPr txBox="1">
            <a:spLocks noChangeArrowheads="1"/>
          </p:cNvSpPr>
          <p:nvPr/>
        </p:nvSpPr>
        <p:spPr bwMode="auto">
          <a:xfrm>
            <a:off x="6762750" y="20018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2</a:t>
            </a:r>
          </a:p>
        </p:txBody>
      </p:sp>
      <p:sp>
        <p:nvSpPr>
          <p:cNvPr id="39976" name="Text Box 40">
            <a:extLst>
              <a:ext uri="{FF2B5EF4-FFF2-40B4-BE49-F238E27FC236}">
                <a16:creationId xmlns:a16="http://schemas.microsoft.com/office/drawing/2014/main" id="{01828FE9-EA08-46CB-96DF-85B023E15BD9}"/>
              </a:ext>
            </a:extLst>
          </p:cNvPr>
          <p:cNvSpPr txBox="1">
            <a:spLocks noChangeArrowheads="1"/>
          </p:cNvSpPr>
          <p:nvPr/>
        </p:nvSpPr>
        <p:spPr bwMode="auto">
          <a:xfrm>
            <a:off x="1957388" y="3171825"/>
            <a:ext cx="4667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12</a:t>
            </a:r>
          </a:p>
        </p:txBody>
      </p:sp>
      <p:sp>
        <p:nvSpPr>
          <p:cNvPr id="39977" name="Text Box 41">
            <a:extLst>
              <a:ext uri="{FF2B5EF4-FFF2-40B4-BE49-F238E27FC236}">
                <a16:creationId xmlns:a16="http://schemas.microsoft.com/office/drawing/2014/main" id="{10E2F995-7714-44D0-946D-785988D347CE}"/>
              </a:ext>
            </a:extLst>
          </p:cNvPr>
          <p:cNvSpPr txBox="1">
            <a:spLocks noChangeArrowheads="1"/>
          </p:cNvSpPr>
          <p:nvPr/>
        </p:nvSpPr>
        <p:spPr bwMode="auto">
          <a:xfrm>
            <a:off x="3227388" y="3176588"/>
            <a:ext cx="32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2</a:t>
            </a:r>
          </a:p>
        </p:txBody>
      </p:sp>
      <p:sp>
        <p:nvSpPr>
          <p:cNvPr id="39978" name="Text Box 42">
            <a:extLst>
              <a:ext uri="{FF2B5EF4-FFF2-40B4-BE49-F238E27FC236}">
                <a16:creationId xmlns:a16="http://schemas.microsoft.com/office/drawing/2014/main" id="{63F83CAE-648E-476B-8DB6-6FAC8DC89E04}"/>
              </a:ext>
            </a:extLst>
          </p:cNvPr>
          <p:cNvSpPr txBox="1">
            <a:spLocks noChangeArrowheads="1"/>
          </p:cNvSpPr>
          <p:nvPr/>
        </p:nvSpPr>
        <p:spPr bwMode="auto">
          <a:xfrm>
            <a:off x="4452938" y="3176588"/>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2</a:t>
            </a:r>
          </a:p>
        </p:txBody>
      </p:sp>
      <p:sp>
        <p:nvSpPr>
          <p:cNvPr id="39979" name="Text Box 43">
            <a:extLst>
              <a:ext uri="{FF2B5EF4-FFF2-40B4-BE49-F238E27FC236}">
                <a16:creationId xmlns:a16="http://schemas.microsoft.com/office/drawing/2014/main" id="{40B761FA-A67C-4380-BF11-905CE00C3B34}"/>
              </a:ext>
            </a:extLst>
          </p:cNvPr>
          <p:cNvSpPr txBox="1">
            <a:spLocks noChangeArrowheads="1"/>
          </p:cNvSpPr>
          <p:nvPr/>
        </p:nvSpPr>
        <p:spPr bwMode="auto">
          <a:xfrm>
            <a:off x="5522913" y="3176588"/>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2</a:t>
            </a:r>
          </a:p>
        </p:txBody>
      </p:sp>
      <p:sp>
        <p:nvSpPr>
          <p:cNvPr id="39980" name="Text Box 44">
            <a:extLst>
              <a:ext uri="{FF2B5EF4-FFF2-40B4-BE49-F238E27FC236}">
                <a16:creationId xmlns:a16="http://schemas.microsoft.com/office/drawing/2014/main" id="{102E2DEC-39F7-4E29-A908-26DDC261C3B2}"/>
              </a:ext>
            </a:extLst>
          </p:cNvPr>
          <p:cNvSpPr txBox="1">
            <a:spLocks noChangeArrowheads="1"/>
          </p:cNvSpPr>
          <p:nvPr/>
        </p:nvSpPr>
        <p:spPr bwMode="auto">
          <a:xfrm>
            <a:off x="6740525" y="317658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2</a:t>
            </a:r>
          </a:p>
        </p:txBody>
      </p:sp>
      <p:sp>
        <p:nvSpPr>
          <p:cNvPr id="39981" name="Text Box 45">
            <a:extLst>
              <a:ext uri="{FF2B5EF4-FFF2-40B4-BE49-F238E27FC236}">
                <a16:creationId xmlns:a16="http://schemas.microsoft.com/office/drawing/2014/main" id="{60B8346B-E030-49B3-A0E9-1FC15CB739B1}"/>
              </a:ext>
            </a:extLst>
          </p:cNvPr>
          <p:cNvSpPr txBox="1">
            <a:spLocks noChangeArrowheads="1"/>
          </p:cNvSpPr>
          <p:nvPr/>
        </p:nvSpPr>
        <p:spPr bwMode="auto">
          <a:xfrm>
            <a:off x="800100" y="3171825"/>
            <a:ext cx="6921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字节</a:t>
            </a:r>
          </a:p>
        </p:txBody>
      </p:sp>
      <p:sp>
        <p:nvSpPr>
          <p:cNvPr id="39982" name="Text Box 46">
            <a:extLst>
              <a:ext uri="{FF2B5EF4-FFF2-40B4-BE49-F238E27FC236}">
                <a16:creationId xmlns:a16="http://schemas.microsoft.com/office/drawing/2014/main" id="{A0D6F421-1291-4945-90E3-6DDDECA3D8A7}"/>
              </a:ext>
            </a:extLst>
          </p:cNvPr>
          <p:cNvSpPr txBox="1">
            <a:spLocks noChangeArrowheads="1"/>
          </p:cNvSpPr>
          <p:nvPr/>
        </p:nvSpPr>
        <p:spPr bwMode="auto">
          <a:xfrm>
            <a:off x="1041400" y="5013325"/>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发送在前</a:t>
            </a:r>
          </a:p>
        </p:txBody>
      </p:sp>
      <p:sp>
        <p:nvSpPr>
          <p:cNvPr id="48" name="AutoShape 47">
            <a:extLst>
              <a:ext uri="{FF2B5EF4-FFF2-40B4-BE49-F238E27FC236}">
                <a16:creationId xmlns:a16="http://schemas.microsoft.com/office/drawing/2014/main" id="{75737EF9-F2CF-43B2-91F7-83F59B5CA15F}"/>
              </a:ext>
            </a:extLst>
          </p:cNvPr>
          <p:cNvSpPr>
            <a:spLocks noChangeArrowheads="1"/>
          </p:cNvSpPr>
          <p:nvPr/>
        </p:nvSpPr>
        <p:spPr bwMode="auto">
          <a:xfrm>
            <a:off x="5978525" y="5149850"/>
            <a:ext cx="277813" cy="415925"/>
          </a:xfrm>
          <a:prstGeom prst="downArrow">
            <a:avLst>
              <a:gd name="adj1" fmla="val 50000"/>
              <a:gd name="adj2" fmla="val 37429"/>
            </a:avLst>
          </a:prstGeom>
          <a:solidFill>
            <a:srgbClr val="00E4A8"/>
          </a:solidFill>
          <a:ln w="9525">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49" name="Rectangle 48">
            <a:extLst>
              <a:ext uri="{FF2B5EF4-FFF2-40B4-BE49-F238E27FC236}">
                <a16:creationId xmlns:a16="http://schemas.microsoft.com/office/drawing/2014/main" id="{5E29210B-8748-40C8-9D3A-FBB84D2889CD}"/>
              </a:ext>
            </a:extLst>
          </p:cNvPr>
          <p:cNvSpPr>
            <a:spLocks noChangeArrowheads="1"/>
          </p:cNvSpPr>
          <p:nvPr/>
        </p:nvSpPr>
        <p:spPr bwMode="auto">
          <a:xfrm>
            <a:off x="4427538" y="4437063"/>
            <a:ext cx="4392612" cy="457200"/>
          </a:xfrm>
          <a:prstGeom prst="rect">
            <a:avLst/>
          </a:prstGeom>
          <a:solidFill>
            <a:srgbClr val="FFCCFF"/>
          </a:solidFill>
          <a:ln w="1270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39985" name="Text Box 49">
            <a:extLst>
              <a:ext uri="{FF2B5EF4-FFF2-40B4-BE49-F238E27FC236}">
                <a16:creationId xmlns:a16="http://schemas.microsoft.com/office/drawing/2014/main" id="{65372D06-8C8B-4CB4-B62D-740E64C340E9}"/>
              </a:ext>
            </a:extLst>
          </p:cNvPr>
          <p:cNvSpPr txBox="1">
            <a:spLocks noChangeArrowheads="1"/>
          </p:cNvSpPr>
          <p:nvPr/>
        </p:nvSpPr>
        <p:spPr bwMode="auto">
          <a:xfrm>
            <a:off x="5983288" y="4479925"/>
            <a:ext cx="132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数         据</a:t>
            </a:r>
          </a:p>
        </p:txBody>
      </p:sp>
      <p:sp>
        <p:nvSpPr>
          <p:cNvPr id="39986" name="Text Box 50">
            <a:extLst>
              <a:ext uri="{FF2B5EF4-FFF2-40B4-BE49-F238E27FC236}">
                <a16:creationId xmlns:a16="http://schemas.microsoft.com/office/drawing/2014/main" id="{65C69E09-5951-4825-8C48-4540596A44D1}"/>
              </a:ext>
            </a:extLst>
          </p:cNvPr>
          <p:cNvSpPr txBox="1">
            <a:spLocks noChangeArrowheads="1"/>
          </p:cNvSpPr>
          <p:nvPr/>
        </p:nvSpPr>
        <p:spPr bwMode="auto">
          <a:xfrm>
            <a:off x="3487738" y="4479925"/>
            <a:ext cx="831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首  部</a:t>
            </a:r>
          </a:p>
        </p:txBody>
      </p:sp>
      <p:sp>
        <p:nvSpPr>
          <p:cNvPr id="39987" name="AutoShape 51">
            <a:extLst>
              <a:ext uri="{FF2B5EF4-FFF2-40B4-BE49-F238E27FC236}">
                <a16:creationId xmlns:a16="http://schemas.microsoft.com/office/drawing/2014/main" id="{9D794708-8AF1-49E7-87E5-B8A6A469D9E7}"/>
              </a:ext>
            </a:extLst>
          </p:cNvPr>
          <p:cNvSpPr>
            <a:spLocks/>
          </p:cNvSpPr>
          <p:nvPr/>
        </p:nvSpPr>
        <p:spPr bwMode="auto">
          <a:xfrm rot="-5400000">
            <a:off x="6032500" y="2373313"/>
            <a:ext cx="168275" cy="5391150"/>
          </a:xfrm>
          <a:prstGeom prst="leftBrace">
            <a:avLst>
              <a:gd name="adj1" fmla="val 266981"/>
              <a:gd name="adj2" fmla="val 50000"/>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b="0">
              <a:solidFill>
                <a:srgbClr val="000000"/>
              </a:solidFill>
            </a:endParaRPr>
          </a:p>
        </p:txBody>
      </p:sp>
      <p:sp>
        <p:nvSpPr>
          <p:cNvPr id="39988" name="Text Box 52">
            <a:extLst>
              <a:ext uri="{FF2B5EF4-FFF2-40B4-BE49-F238E27FC236}">
                <a16:creationId xmlns:a16="http://schemas.microsoft.com/office/drawing/2014/main" id="{9733BCB6-F405-4D45-AE6D-018F43EB417B}"/>
              </a:ext>
            </a:extLst>
          </p:cNvPr>
          <p:cNvSpPr txBox="1">
            <a:spLocks noChangeArrowheads="1"/>
          </p:cNvSpPr>
          <p:nvPr/>
        </p:nvSpPr>
        <p:spPr bwMode="auto">
          <a:xfrm>
            <a:off x="1258888" y="4437063"/>
            <a:ext cx="2062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UDP </a:t>
            </a:r>
            <a:r>
              <a:rPr lang="zh-CN" altLang="en-US" sz="2000" b="0">
                <a:solidFill>
                  <a:srgbClr val="333399"/>
                </a:solidFill>
                <a:ea typeface="黑体" panose="02010609060101010101" pitchFamily="49" charset="-122"/>
              </a:rPr>
              <a:t>用户数据报</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F624D075-46E5-483E-881A-8BFB048C63EF}"/>
              </a:ext>
            </a:extLst>
          </p:cNvPr>
          <p:cNvSpPr>
            <a:spLocks noGrp="1" noChangeArrowheads="1"/>
          </p:cNvSpPr>
          <p:nvPr>
            <p:ph type="title"/>
          </p:nvPr>
        </p:nvSpPr>
        <p:spPr/>
        <p:txBody>
          <a:bodyPr/>
          <a:lstStyle/>
          <a:p>
            <a:pPr eaLnBrk="1" hangingPunct="1"/>
            <a:r>
              <a:rPr lang="en-US" altLang="zh-CN" dirty="0"/>
              <a:t>6.1.1 </a:t>
            </a:r>
            <a:r>
              <a:rPr lang="zh-CN" altLang="en-US" dirty="0"/>
              <a:t>端到端通信</a:t>
            </a:r>
          </a:p>
        </p:txBody>
      </p:sp>
      <p:sp>
        <p:nvSpPr>
          <p:cNvPr id="17411" name="文本框 4">
            <a:extLst>
              <a:ext uri="{FF2B5EF4-FFF2-40B4-BE49-F238E27FC236}">
                <a16:creationId xmlns:a16="http://schemas.microsoft.com/office/drawing/2014/main" id="{A57D8AE6-5849-46B0-BB87-5C1EB7EF029A}"/>
              </a:ext>
            </a:extLst>
          </p:cNvPr>
          <p:cNvSpPr txBox="1">
            <a:spLocks noChangeArrowheads="1"/>
          </p:cNvSpPr>
          <p:nvPr/>
        </p:nvSpPr>
        <p:spPr bwMode="auto">
          <a:xfrm>
            <a:off x="1116013" y="1196975"/>
            <a:ext cx="7343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计算机网络由网络边缘和网络核心两大部分所组成。</a:t>
            </a:r>
          </a:p>
        </p:txBody>
      </p:sp>
      <p:sp>
        <p:nvSpPr>
          <p:cNvPr id="17412" name="文本框 5">
            <a:extLst>
              <a:ext uri="{FF2B5EF4-FFF2-40B4-BE49-F238E27FC236}">
                <a16:creationId xmlns:a16="http://schemas.microsoft.com/office/drawing/2014/main" id="{3F1E57DE-AC70-450D-9525-F005CF9578EE}"/>
              </a:ext>
            </a:extLst>
          </p:cNvPr>
          <p:cNvSpPr txBox="1">
            <a:spLocks noChangeArrowheads="1"/>
          </p:cNvSpPr>
          <p:nvPr/>
        </p:nvSpPr>
        <p:spPr bwMode="auto">
          <a:xfrm>
            <a:off x="1114425" y="2205038"/>
            <a:ext cx="7343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在计算机网络中，网络边缘通常是指由主机、存储、服务器、数据库等各种软硬件设备组成，是网络信息资源的集散地。</a:t>
            </a:r>
            <a:endParaRPr lang="en-US" altLang="zh-CN" sz="2400"/>
          </a:p>
        </p:txBody>
      </p:sp>
      <p:sp>
        <p:nvSpPr>
          <p:cNvPr id="17413" name="矩形 2">
            <a:extLst>
              <a:ext uri="{FF2B5EF4-FFF2-40B4-BE49-F238E27FC236}">
                <a16:creationId xmlns:a16="http://schemas.microsoft.com/office/drawing/2014/main" id="{21F920B1-F711-42F9-8B25-845B1E9FB151}"/>
              </a:ext>
            </a:extLst>
          </p:cNvPr>
          <p:cNvSpPr>
            <a:spLocks noChangeArrowheads="1"/>
          </p:cNvSpPr>
          <p:nvPr/>
        </p:nvSpPr>
        <p:spPr bwMode="auto">
          <a:xfrm>
            <a:off x="1114425" y="1776413"/>
            <a:ext cx="17636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dirty="0"/>
              <a:t>1.</a:t>
            </a:r>
            <a:r>
              <a:rPr lang="zh-CN" altLang="en-US" sz="2400" dirty="0"/>
              <a:t> 网络边缘</a:t>
            </a:r>
          </a:p>
        </p:txBody>
      </p:sp>
      <p:sp>
        <p:nvSpPr>
          <p:cNvPr id="17414" name="矩形 3">
            <a:extLst>
              <a:ext uri="{FF2B5EF4-FFF2-40B4-BE49-F238E27FC236}">
                <a16:creationId xmlns:a16="http://schemas.microsoft.com/office/drawing/2014/main" id="{59A09E36-9EFA-4286-BCBD-B57E377AFE11}"/>
              </a:ext>
            </a:extLst>
          </p:cNvPr>
          <p:cNvSpPr>
            <a:spLocks noChangeArrowheads="1"/>
          </p:cNvSpPr>
          <p:nvPr/>
        </p:nvSpPr>
        <p:spPr bwMode="auto">
          <a:xfrm>
            <a:off x="1116013" y="3452813"/>
            <a:ext cx="7342187"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由于集中了数量极其庞大且标准不同、结构互异的硬件资源、软件资源和信息资源，因此网络边缘历来是计算机网络研究中最为复杂和困难的领域，也是最具吸引力的领域，有“决战在边缘”、“价值在边缘”之说。</a:t>
            </a:r>
          </a:p>
        </p:txBody>
      </p:sp>
      <p:sp>
        <p:nvSpPr>
          <p:cNvPr id="17415" name="矩形 4">
            <a:extLst>
              <a:ext uri="{FF2B5EF4-FFF2-40B4-BE49-F238E27FC236}">
                <a16:creationId xmlns:a16="http://schemas.microsoft.com/office/drawing/2014/main" id="{9A218118-2669-42AD-A64F-E1E8F7BFBA34}"/>
              </a:ext>
            </a:extLst>
          </p:cNvPr>
          <p:cNvSpPr>
            <a:spLocks noChangeArrowheads="1"/>
          </p:cNvSpPr>
          <p:nvPr/>
        </p:nvSpPr>
        <p:spPr bwMode="auto">
          <a:xfrm>
            <a:off x="1114425" y="5464175"/>
            <a:ext cx="73421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在网络边缘的主机平台上，运行着从物理层到应用层完整的</a:t>
            </a:r>
            <a:r>
              <a:rPr lang="en-US" altLang="zh-CN" sz="2400"/>
              <a:t>TCP/IP</a:t>
            </a:r>
            <a:r>
              <a:rPr lang="zh-CN" altLang="en-US" sz="2400"/>
              <a:t>协议。</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7">
            <a:extLst>
              <a:ext uri="{FF2B5EF4-FFF2-40B4-BE49-F238E27FC236}">
                <a16:creationId xmlns:a16="http://schemas.microsoft.com/office/drawing/2014/main" id="{3BECA0AA-8A78-41C1-AE9C-7CD60048A1AC}"/>
              </a:ext>
            </a:extLst>
          </p:cNvPr>
          <p:cNvSpPr>
            <a:spLocks noChangeArrowheads="1"/>
          </p:cNvSpPr>
          <p:nvPr/>
        </p:nvSpPr>
        <p:spPr bwMode="auto">
          <a:xfrm>
            <a:off x="2454275" y="4540250"/>
            <a:ext cx="1079500" cy="457200"/>
          </a:xfrm>
          <a:prstGeom prst="rect">
            <a:avLst/>
          </a:prstGeom>
          <a:solidFill>
            <a:srgbClr val="CCCCFF"/>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41987" name="Freeform 7">
            <a:extLst>
              <a:ext uri="{FF2B5EF4-FFF2-40B4-BE49-F238E27FC236}">
                <a16:creationId xmlns:a16="http://schemas.microsoft.com/office/drawing/2014/main" id="{30CC2B6E-9C07-4D8D-9B21-19FBBCB85E87}"/>
              </a:ext>
            </a:extLst>
          </p:cNvPr>
          <p:cNvSpPr>
            <a:spLocks/>
          </p:cNvSpPr>
          <p:nvPr/>
        </p:nvSpPr>
        <p:spPr bwMode="auto">
          <a:xfrm>
            <a:off x="3035300" y="3173413"/>
            <a:ext cx="4633913" cy="438150"/>
          </a:xfrm>
          <a:custGeom>
            <a:avLst/>
            <a:gdLst>
              <a:gd name="T0" fmla="*/ 0 w 2919"/>
              <a:gd name="T1" fmla="*/ 0 h 276"/>
              <a:gd name="T2" fmla="*/ 2147483646 w 2919"/>
              <a:gd name="T3" fmla="*/ 0 h 276"/>
              <a:gd name="T4" fmla="*/ 2147483646 w 2919"/>
              <a:gd name="T5" fmla="*/ 2147483646 h 276"/>
              <a:gd name="T6" fmla="*/ 2147483646 w 2919"/>
              <a:gd name="T7" fmla="*/ 2147483646 h 276"/>
              <a:gd name="T8" fmla="*/ 0 w 2919"/>
              <a:gd name="T9" fmla="*/ 0 h 276"/>
              <a:gd name="T10" fmla="*/ 0 60000 65536"/>
              <a:gd name="T11" fmla="*/ 0 60000 65536"/>
              <a:gd name="T12" fmla="*/ 0 60000 65536"/>
              <a:gd name="T13" fmla="*/ 0 60000 65536"/>
              <a:gd name="T14" fmla="*/ 0 60000 65536"/>
              <a:gd name="T15" fmla="*/ 0 w 2919"/>
              <a:gd name="T16" fmla="*/ 0 h 276"/>
              <a:gd name="T17" fmla="*/ 2919 w 2919"/>
              <a:gd name="T18" fmla="*/ 276 h 276"/>
            </a:gdLst>
            <a:ahLst/>
            <a:cxnLst>
              <a:cxn ang="T10">
                <a:pos x="T0" y="T1"/>
              </a:cxn>
              <a:cxn ang="T11">
                <a:pos x="T2" y="T3"/>
              </a:cxn>
              <a:cxn ang="T12">
                <a:pos x="T4" y="T5"/>
              </a:cxn>
              <a:cxn ang="T13">
                <a:pos x="T6" y="T7"/>
              </a:cxn>
              <a:cxn ang="T14">
                <a:pos x="T8" y="T9"/>
              </a:cxn>
            </a:cxnLst>
            <a:rect l="T15" t="T16" r="T17" b="T18"/>
            <a:pathLst>
              <a:path w="2919" h="276">
                <a:moveTo>
                  <a:pt x="0" y="0"/>
                </a:moveTo>
                <a:lnTo>
                  <a:pt x="2919" y="0"/>
                </a:lnTo>
                <a:lnTo>
                  <a:pt x="1066" y="276"/>
                </a:lnTo>
                <a:lnTo>
                  <a:pt x="346" y="268"/>
                </a:lnTo>
                <a:lnTo>
                  <a:pt x="0" y="0"/>
                </a:lnTo>
                <a:close/>
              </a:path>
            </a:pathLst>
          </a:custGeom>
          <a:gradFill rotWithShape="1">
            <a:gsLst>
              <a:gs pos="0">
                <a:srgbClr val="94ABB9"/>
              </a:gs>
              <a:gs pos="100000">
                <a:srgbClr val="CCEC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Rectangle 56">
            <a:extLst>
              <a:ext uri="{FF2B5EF4-FFF2-40B4-BE49-F238E27FC236}">
                <a16:creationId xmlns:a16="http://schemas.microsoft.com/office/drawing/2014/main" id="{67962130-1EC9-48E5-AB73-A95F42CAFD38}"/>
              </a:ext>
            </a:extLst>
          </p:cNvPr>
          <p:cNvSpPr>
            <a:spLocks noChangeArrowheads="1"/>
          </p:cNvSpPr>
          <p:nvPr/>
        </p:nvSpPr>
        <p:spPr bwMode="auto">
          <a:xfrm>
            <a:off x="3532188" y="3603625"/>
            <a:ext cx="1081087" cy="457200"/>
          </a:xfrm>
          <a:prstGeom prst="rect">
            <a:avLst/>
          </a:prstGeom>
          <a:solidFill>
            <a:srgbClr val="CCECFF"/>
          </a:solidFill>
          <a:ln w="1270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7" name="AutoShape 5">
            <a:extLst>
              <a:ext uri="{FF2B5EF4-FFF2-40B4-BE49-F238E27FC236}">
                <a16:creationId xmlns:a16="http://schemas.microsoft.com/office/drawing/2014/main" id="{F1FF2EC2-5B4B-41CB-A3D6-EC774280B55B}"/>
              </a:ext>
            </a:extLst>
          </p:cNvPr>
          <p:cNvSpPr>
            <a:spLocks noChangeArrowheads="1"/>
          </p:cNvSpPr>
          <p:nvPr/>
        </p:nvSpPr>
        <p:spPr bwMode="auto">
          <a:xfrm>
            <a:off x="1655763" y="4630738"/>
            <a:ext cx="798512" cy="288925"/>
          </a:xfrm>
          <a:prstGeom prst="leftArrow">
            <a:avLst>
              <a:gd name="adj1" fmla="val 50000"/>
              <a:gd name="adj2" fmla="val 69093"/>
            </a:avLst>
          </a:prstGeom>
          <a:solidFill>
            <a:srgbClr val="FF0000"/>
          </a:solidFill>
          <a:ln w="1270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41990" name="Freeform 6">
            <a:extLst>
              <a:ext uri="{FF2B5EF4-FFF2-40B4-BE49-F238E27FC236}">
                <a16:creationId xmlns:a16="http://schemas.microsoft.com/office/drawing/2014/main" id="{D1959C45-8CB4-4D45-8E46-1095F5788AEF}"/>
              </a:ext>
            </a:extLst>
          </p:cNvPr>
          <p:cNvSpPr>
            <a:spLocks/>
          </p:cNvSpPr>
          <p:nvPr/>
        </p:nvSpPr>
        <p:spPr bwMode="auto">
          <a:xfrm>
            <a:off x="1076325" y="2030413"/>
            <a:ext cx="6681788" cy="685800"/>
          </a:xfrm>
          <a:custGeom>
            <a:avLst/>
            <a:gdLst>
              <a:gd name="T0" fmla="*/ 0 w 3600"/>
              <a:gd name="T1" fmla="*/ 0 h 432"/>
              <a:gd name="T2" fmla="*/ 2147483646 w 3600"/>
              <a:gd name="T3" fmla="*/ 0 h 432"/>
              <a:gd name="T4" fmla="*/ 2147483646 w 3600"/>
              <a:gd name="T5" fmla="*/ 2147483646 h 432"/>
              <a:gd name="T6" fmla="*/ 2147483646 w 3600"/>
              <a:gd name="T7" fmla="*/ 2147483646 h 432"/>
              <a:gd name="T8" fmla="*/ 0 w 3600"/>
              <a:gd name="T9" fmla="*/ 0 h 432"/>
              <a:gd name="T10" fmla="*/ 0 60000 65536"/>
              <a:gd name="T11" fmla="*/ 0 60000 65536"/>
              <a:gd name="T12" fmla="*/ 0 60000 65536"/>
              <a:gd name="T13" fmla="*/ 0 60000 65536"/>
              <a:gd name="T14" fmla="*/ 0 60000 65536"/>
              <a:gd name="T15" fmla="*/ 0 w 3600"/>
              <a:gd name="T16" fmla="*/ 0 h 432"/>
              <a:gd name="T17" fmla="*/ 3600 w 3600"/>
              <a:gd name="T18" fmla="*/ 432 h 432"/>
            </a:gdLst>
            <a:ahLst/>
            <a:cxnLst>
              <a:cxn ang="T10">
                <a:pos x="T0" y="T1"/>
              </a:cxn>
              <a:cxn ang="T11">
                <a:pos x="T2" y="T3"/>
              </a:cxn>
              <a:cxn ang="T12">
                <a:pos x="T4" y="T5"/>
              </a:cxn>
              <a:cxn ang="T13">
                <a:pos x="T6" y="T7"/>
              </a:cxn>
              <a:cxn ang="T14">
                <a:pos x="T8" y="T9"/>
              </a:cxn>
            </a:cxnLst>
            <a:rect l="T15" t="T16" r="T17" b="T18"/>
            <a:pathLst>
              <a:path w="3600" h="432">
                <a:moveTo>
                  <a:pt x="0" y="0"/>
                </a:moveTo>
                <a:lnTo>
                  <a:pt x="3600" y="0"/>
                </a:lnTo>
                <a:lnTo>
                  <a:pt x="1056" y="432"/>
                </a:lnTo>
                <a:lnTo>
                  <a:pt x="384" y="432"/>
                </a:lnTo>
                <a:lnTo>
                  <a:pt x="0" y="0"/>
                </a:lnTo>
                <a:close/>
              </a:path>
            </a:pathLst>
          </a:custGeom>
          <a:gradFill rotWithShape="1">
            <a:gsLst>
              <a:gs pos="0">
                <a:srgbClr val="C9C979"/>
              </a:gs>
              <a:gs pos="100000">
                <a:srgbClr val="FFFF9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Rectangle 8">
            <a:extLst>
              <a:ext uri="{FF2B5EF4-FFF2-40B4-BE49-F238E27FC236}">
                <a16:creationId xmlns:a16="http://schemas.microsoft.com/office/drawing/2014/main" id="{5EC643B4-361D-40B7-9F8E-1F1CB1F23A1A}"/>
              </a:ext>
            </a:extLst>
          </p:cNvPr>
          <p:cNvSpPr>
            <a:spLocks noChangeArrowheads="1"/>
          </p:cNvSpPr>
          <p:nvPr/>
        </p:nvSpPr>
        <p:spPr bwMode="auto">
          <a:xfrm>
            <a:off x="3035300" y="2716213"/>
            <a:ext cx="4633913" cy="457200"/>
          </a:xfrm>
          <a:prstGeom prst="rect">
            <a:avLst/>
          </a:prstGeom>
          <a:solidFill>
            <a:srgbClr val="CCECFF"/>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0" name="Rectangle 9">
            <a:extLst>
              <a:ext uri="{FF2B5EF4-FFF2-40B4-BE49-F238E27FC236}">
                <a16:creationId xmlns:a16="http://schemas.microsoft.com/office/drawing/2014/main" id="{3B0D2A3C-033B-4BD2-BDF8-657AB5B7A4F7}"/>
              </a:ext>
            </a:extLst>
          </p:cNvPr>
          <p:cNvSpPr>
            <a:spLocks noChangeArrowheads="1"/>
          </p:cNvSpPr>
          <p:nvPr/>
        </p:nvSpPr>
        <p:spPr bwMode="auto">
          <a:xfrm>
            <a:off x="3533775" y="4543425"/>
            <a:ext cx="5472113" cy="457200"/>
          </a:xfrm>
          <a:prstGeom prst="rect">
            <a:avLst/>
          </a:prstGeom>
          <a:solidFill>
            <a:srgbClr val="CCFF66"/>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1" name="Line 11">
            <a:extLst>
              <a:ext uri="{FF2B5EF4-FFF2-40B4-BE49-F238E27FC236}">
                <a16:creationId xmlns:a16="http://schemas.microsoft.com/office/drawing/2014/main" id="{AA96D3B5-3F99-4D3A-815D-C62487C54168}"/>
              </a:ext>
            </a:extLst>
          </p:cNvPr>
          <p:cNvSpPr>
            <a:spLocks noChangeShapeType="1"/>
          </p:cNvSpPr>
          <p:nvPr/>
        </p:nvSpPr>
        <p:spPr bwMode="auto">
          <a:xfrm>
            <a:off x="4194175" y="2716213"/>
            <a:ext cx="1588"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2" name="Rectangle 12">
            <a:extLst>
              <a:ext uri="{FF2B5EF4-FFF2-40B4-BE49-F238E27FC236}">
                <a16:creationId xmlns:a16="http://schemas.microsoft.com/office/drawing/2014/main" id="{50AD8C25-D371-4CF8-A49A-2BD90D353AEB}"/>
              </a:ext>
            </a:extLst>
          </p:cNvPr>
          <p:cNvSpPr>
            <a:spLocks noChangeArrowheads="1"/>
          </p:cNvSpPr>
          <p:nvPr/>
        </p:nvSpPr>
        <p:spPr bwMode="auto">
          <a:xfrm>
            <a:off x="1081088" y="1573213"/>
            <a:ext cx="6684962" cy="457200"/>
          </a:xfrm>
          <a:prstGeom prst="rect">
            <a:avLst/>
          </a:prstGeom>
          <a:solidFill>
            <a:srgbClr val="FFFF99"/>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3" name="Line 13">
            <a:extLst>
              <a:ext uri="{FF2B5EF4-FFF2-40B4-BE49-F238E27FC236}">
                <a16:creationId xmlns:a16="http://schemas.microsoft.com/office/drawing/2014/main" id="{67C67896-721F-48F7-BE20-C36D6AE03288}"/>
              </a:ext>
            </a:extLst>
          </p:cNvPr>
          <p:cNvSpPr>
            <a:spLocks noChangeShapeType="1"/>
          </p:cNvSpPr>
          <p:nvPr/>
        </p:nvSpPr>
        <p:spPr bwMode="auto">
          <a:xfrm>
            <a:off x="3306763" y="1573213"/>
            <a:ext cx="3175"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4" name="Line 14">
            <a:extLst>
              <a:ext uri="{FF2B5EF4-FFF2-40B4-BE49-F238E27FC236}">
                <a16:creationId xmlns:a16="http://schemas.microsoft.com/office/drawing/2014/main" id="{02DD3E6A-BA6F-4BA8-AAAE-BC55762D1BCB}"/>
              </a:ext>
            </a:extLst>
          </p:cNvPr>
          <p:cNvSpPr>
            <a:spLocks noChangeShapeType="1"/>
          </p:cNvSpPr>
          <p:nvPr/>
        </p:nvSpPr>
        <p:spPr bwMode="auto">
          <a:xfrm>
            <a:off x="5351463" y="2716213"/>
            <a:ext cx="3175"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5" name="Line 15">
            <a:extLst>
              <a:ext uri="{FF2B5EF4-FFF2-40B4-BE49-F238E27FC236}">
                <a16:creationId xmlns:a16="http://schemas.microsoft.com/office/drawing/2014/main" id="{8DC89DED-62B1-41F8-A4B0-0A49AF356DDE}"/>
              </a:ext>
            </a:extLst>
          </p:cNvPr>
          <p:cNvSpPr>
            <a:spLocks noChangeShapeType="1"/>
          </p:cNvSpPr>
          <p:nvPr/>
        </p:nvSpPr>
        <p:spPr bwMode="auto">
          <a:xfrm>
            <a:off x="6510338" y="2716213"/>
            <a:ext cx="1587"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6" name="Freeform 16">
            <a:extLst>
              <a:ext uri="{FF2B5EF4-FFF2-40B4-BE49-F238E27FC236}">
                <a16:creationId xmlns:a16="http://schemas.microsoft.com/office/drawing/2014/main" id="{5A1EC2EC-97C7-4049-B5B1-278B778D28AD}"/>
              </a:ext>
            </a:extLst>
          </p:cNvPr>
          <p:cNvSpPr>
            <a:spLocks/>
          </p:cNvSpPr>
          <p:nvPr/>
        </p:nvSpPr>
        <p:spPr bwMode="auto">
          <a:xfrm>
            <a:off x="1785938" y="2716213"/>
            <a:ext cx="1249362" cy="457200"/>
          </a:xfrm>
          <a:custGeom>
            <a:avLst/>
            <a:gdLst>
              <a:gd name="T0" fmla="*/ 672 w 672"/>
              <a:gd name="T1" fmla="*/ 288 h 288"/>
              <a:gd name="T2" fmla="*/ 0 w 672"/>
              <a:gd name="T3" fmla="*/ 288 h 288"/>
              <a:gd name="T4" fmla="*/ 0 w 672"/>
              <a:gd name="T5" fmla="*/ 0 h 288"/>
              <a:gd name="T6" fmla="*/ 672 w 672"/>
              <a:gd name="T7" fmla="*/ 0 h 288"/>
              <a:gd name="T8" fmla="*/ 0 60000 65536"/>
              <a:gd name="T9" fmla="*/ 0 60000 65536"/>
              <a:gd name="T10" fmla="*/ 0 60000 65536"/>
              <a:gd name="T11" fmla="*/ 0 60000 65536"/>
              <a:gd name="T12" fmla="*/ 0 w 672"/>
              <a:gd name="T13" fmla="*/ 0 h 288"/>
              <a:gd name="T14" fmla="*/ 672 w 672"/>
              <a:gd name="T15" fmla="*/ 288 h 288"/>
            </a:gdLst>
            <a:ahLst/>
            <a:cxnLst>
              <a:cxn ang="T8">
                <a:pos x="T0" y="T1"/>
              </a:cxn>
              <a:cxn ang="T9">
                <a:pos x="T2" y="T3"/>
              </a:cxn>
              <a:cxn ang="T10">
                <a:pos x="T4" y="T5"/>
              </a:cxn>
              <a:cxn ang="T11">
                <a:pos x="T6" y="T7"/>
              </a:cxn>
            </a:cxnLst>
            <a:rect l="T12" t="T13" r="T14" b="T15"/>
            <a:pathLst>
              <a:path w="672" h="288">
                <a:moveTo>
                  <a:pt x="672" y="288"/>
                </a:moveTo>
                <a:lnTo>
                  <a:pt x="0" y="288"/>
                </a:lnTo>
                <a:lnTo>
                  <a:pt x="0" y="0"/>
                </a:lnTo>
                <a:lnTo>
                  <a:pt x="672" y="0"/>
                </a:lnTo>
              </a:path>
            </a:pathLst>
          </a:custGeom>
          <a:solidFill>
            <a:srgbClr val="FFFF99"/>
          </a:solidFill>
          <a:ln w="19050" cap="flat" cmpd="sng">
            <a:solidFill>
              <a:srgbClr val="000000"/>
            </a:solidFill>
            <a:prstDash val="dash"/>
            <a:round/>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41999" name="Text Box 17">
            <a:extLst>
              <a:ext uri="{FF2B5EF4-FFF2-40B4-BE49-F238E27FC236}">
                <a16:creationId xmlns:a16="http://schemas.microsoft.com/office/drawing/2014/main" id="{4E75C0FE-544D-4EDB-8D2B-5648C4DEBACC}"/>
              </a:ext>
            </a:extLst>
          </p:cNvPr>
          <p:cNvSpPr txBox="1">
            <a:spLocks noChangeArrowheads="1"/>
          </p:cNvSpPr>
          <p:nvPr/>
        </p:nvSpPr>
        <p:spPr bwMode="auto">
          <a:xfrm>
            <a:off x="1903413" y="2713038"/>
            <a:ext cx="946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伪首部</a:t>
            </a:r>
          </a:p>
        </p:txBody>
      </p:sp>
      <p:sp>
        <p:nvSpPr>
          <p:cNvPr id="42000" name="Text Box 18">
            <a:extLst>
              <a:ext uri="{FF2B5EF4-FFF2-40B4-BE49-F238E27FC236}">
                <a16:creationId xmlns:a16="http://schemas.microsoft.com/office/drawing/2014/main" id="{3274F693-7932-4580-A17E-CDC8AE0F26B4}"/>
              </a:ext>
            </a:extLst>
          </p:cNvPr>
          <p:cNvSpPr txBox="1">
            <a:spLocks noChangeArrowheads="1"/>
          </p:cNvSpPr>
          <p:nvPr/>
        </p:nvSpPr>
        <p:spPr bwMode="auto">
          <a:xfrm>
            <a:off x="3046413" y="2713038"/>
            <a:ext cx="94773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源端口</a:t>
            </a:r>
          </a:p>
        </p:txBody>
      </p:sp>
      <p:sp>
        <p:nvSpPr>
          <p:cNvPr id="42001" name="Text Box 19">
            <a:extLst>
              <a:ext uri="{FF2B5EF4-FFF2-40B4-BE49-F238E27FC236}">
                <a16:creationId xmlns:a16="http://schemas.microsoft.com/office/drawing/2014/main" id="{92EC0DD0-6A8B-47C6-A684-4B81B645FAD1}"/>
              </a:ext>
            </a:extLst>
          </p:cNvPr>
          <p:cNvSpPr txBox="1">
            <a:spLocks noChangeArrowheads="1"/>
          </p:cNvSpPr>
          <p:nvPr/>
        </p:nvSpPr>
        <p:spPr bwMode="auto">
          <a:xfrm>
            <a:off x="4135438" y="2713038"/>
            <a:ext cx="1200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目的端口</a:t>
            </a:r>
          </a:p>
        </p:txBody>
      </p:sp>
      <p:sp>
        <p:nvSpPr>
          <p:cNvPr id="42002" name="Text Box 20">
            <a:extLst>
              <a:ext uri="{FF2B5EF4-FFF2-40B4-BE49-F238E27FC236}">
                <a16:creationId xmlns:a16="http://schemas.microsoft.com/office/drawing/2014/main" id="{60409E0D-709E-4774-9627-5138BEEAB4FA}"/>
              </a:ext>
            </a:extLst>
          </p:cNvPr>
          <p:cNvSpPr txBox="1">
            <a:spLocks noChangeArrowheads="1"/>
          </p:cNvSpPr>
          <p:nvPr/>
        </p:nvSpPr>
        <p:spPr bwMode="auto">
          <a:xfrm>
            <a:off x="5470525" y="2711450"/>
            <a:ext cx="831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长  度</a:t>
            </a:r>
          </a:p>
        </p:txBody>
      </p:sp>
      <p:sp>
        <p:nvSpPr>
          <p:cNvPr id="42003" name="Text Box 21">
            <a:extLst>
              <a:ext uri="{FF2B5EF4-FFF2-40B4-BE49-F238E27FC236}">
                <a16:creationId xmlns:a16="http://schemas.microsoft.com/office/drawing/2014/main" id="{E5E12A72-F04D-4A09-9071-B10E76E1D5FA}"/>
              </a:ext>
            </a:extLst>
          </p:cNvPr>
          <p:cNvSpPr txBox="1">
            <a:spLocks noChangeArrowheads="1"/>
          </p:cNvSpPr>
          <p:nvPr/>
        </p:nvSpPr>
        <p:spPr bwMode="auto">
          <a:xfrm>
            <a:off x="6615113" y="2713038"/>
            <a:ext cx="946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检验和</a:t>
            </a:r>
          </a:p>
        </p:txBody>
      </p:sp>
      <p:sp>
        <p:nvSpPr>
          <p:cNvPr id="42004" name="Text Box 22">
            <a:extLst>
              <a:ext uri="{FF2B5EF4-FFF2-40B4-BE49-F238E27FC236}">
                <a16:creationId xmlns:a16="http://schemas.microsoft.com/office/drawing/2014/main" id="{A03C4A7E-A7D2-418C-BD99-20825381BEE4}"/>
              </a:ext>
            </a:extLst>
          </p:cNvPr>
          <p:cNvSpPr txBox="1">
            <a:spLocks noChangeArrowheads="1"/>
          </p:cNvSpPr>
          <p:nvPr/>
        </p:nvSpPr>
        <p:spPr bwMode="auto">
          <a:xfrm>
            <a:off x="5614988" y="4584700"/>
            <a:ext cx="132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数         据</a:t>
            </a:r>
          </a:p>
        </p:txBody>
      </p:sp>
      <p:sp>
        <p:nvSpPr>
          <p:cNvPr id="42005" name="Text Box 23">
            <a:extLst>
              <a:ext uri="{FF2B5EF4-FFF2-40B4-BE49-F238E27FC236}">
                <a16:creationId xmlns:a16="http://schemas.microsoft.com/office/drawing/2014/main" id="{7AB098BC-3D0E-426D-9C6F-6EFFE3130930}"/>
              </a:ext>
            </a:extLst>
          </p:cNvPr>
          <p:cNvSpPr txBox="1">
            <a:spLocks noChangeArrowheads="1"/>
          </p:cNvSpPr>
          <p:nvPr/>
        </p:nvSpPr>
        <p:spPr bwMode="auto">
          <a:xfrm>
            <a:off x="2559050" y="4584700"/>
            <a:ext cx="831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首  部</a:t>
            </a:r>
          </a:p>
        </p:txBody>
      </p:sp>
      <p:sp>
        <p:nvSpPr>
          <p:cNvPr id="24" name="Line 24">
            <a:extLst>
              <a:ext uri="{FF2B5EF4-FFF2-40B4-BE49-F238E27FC236}">
                <a16:creationId xmlns:a16="http://schemas.microsoft.com/office/drawing/2014/main" id="{DBE3A068-1FB7-4295-909A-86A8A7099C99}"/>
              </a:ext>
            </a:extLst>
          </p:cNvPr>
          <p:cNvSpPr>
            <a:spLocks noChangeShapeType="1"/>
          </p:cNvSpPr>
          <p:nvPr/>
        </p:nvSpPr>
        <p:spPr bwMode="auto">
          <a:xfrm>
            <a:off x="5538788" y="1573213"/>
            <a:ext cx="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5" name="Line 25">
            <a:extLst>
              <a:ext uri="{FF2B5EF4-FFF2-40B4-BE49-F238E27FC236}">
                <a16:creationId xmlns:a16="http://schemas.microsoft.com/office/drawing/2014/main" id="{9CE26A21-94DB-4CD7-9F18-727391A99E64}"/>
              </a:ext>
            </a:extLst>
          </p:cNvPr>
          <p:cNvSpPr>
            <a:spLocks noChangeShapeType="1"/>
          </p:cNvSpPr>
          <p:nvPr/>
        </p:nvSpPr>
        <p:spPr bwMode="auto">
          <a:xfrm>
            <a:off x="6072188" y="1573213"/>
            <a:ext cx="1587"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6" name="Line 26">
            <a:extLst>
              <a:ext uri="{FF2B5EF4-FFF2-40B4-BE49-F238E27FC236}">
                <a16:creationId xmlns:a16="http://schemas.microsoft.com/office/drawing/2014/main" id="{3C453D3C-DE13-40B5-8C8F-6BD8F02014DD}"/>
              </a:ext>
            </a:extLst>
          </p:cNvPr>
          <p:cNvSpPr>
            <a:spLocks noChangeShapeType="1"/>
          </p:cNvSpPr>
          <p:nvPr/>
        </p:nvSpPr>
        <p:spPr bwMode="auto">
          <a:xfrm>
            <a:off x="6605588" y="1573213"/>
            <a:ext cx="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42009" name="Text Box 27">
            <a:extLst>
              <a:ext uri="{FF2B5EF4-FFF2-40B4-BE49-F238E27FC236}">
                <a16:creationId xmlns:a16="http://schemas.microsoft.com/office/drawing/2014/main" id="{C41E0E3E-7E14-493B-AF07-8682EF8AE8A3}"/>
              </a:ext>
            </a:extLst>
          </p:cNvPr>
          <p:cNvSpPr txBox="1">
            <a:spLocks noChangeArrowheads="1"/>
          </p:cNvSpPr>
          <p:nvPr/>
        </p:nvSpPr>
        <p:spPr bwMode="auto">
          <a:xfrm>
            <a:off x="6562725" y="1570038"/>
            <a:ext cx="123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dirty="0">
                <a:solidFill>
                  <a:srgbClr val="333399"/>
                </a:solidFill>
                <a:ea typeface="黑体" panose="02010609060101010101" pitchFamily="49" charset="-122"/>
              </a:rPr>
              <a:t>UDP</a:t>
            </a:r>
            <a:r>
              <a:rPr lang="zh-CN" altLang="en-US" sz="2000" b="0" dirty="0">
                <a:solidFill>
                  <a:srgbClr val="333399"/>
                </a:solidFill>
                <a:ea typeface="黑体" panose="02010609060101010101" pitchFamily="49" charset="-122"/>
              </a:rPr>
              <a:t>长度</a:t>
            </a:r>
          </a:p>
        </p:txBody>
      </p:sp>
      <p:sp>
        <p:nvSpPr>
          <p:cNvPr id="42010" name="Text Box 28">
            <a:extLst>
              <a:ext uri="{FF2B5EF4-FFF2-40B4-BE49-F238E27FC236}">
                <a16:creationId xmlns:a16="http://schemas.microsoft.com/office/drawing/2014/main" id="{056B83AA-AB7A-4F92-87AA-C412649E6E95}"/>
              </a:ext>
            </a:extLst>
          </p:cNvPr>
          <p:cNvSpPr txBox="1">
            <a:spLocks noChangeArrowheads="1"/>
          </p:cNvSpPr>
          <p:nvPr/>
        </p:nvSpPr>
        <p:spPr bwMode="auto">
          <a:xfrm>
            <a:off x="1468438" y="1570038"/>
            <a:ext cx="1327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源 </a:t>
            </a:r>
            <a:r>
              <a:rPr lang="en-US" altLang="zh-CN" sz="2000" b="0">
                <a:solidFill>
                  <a:srgbClr val="333399"/>
                </a:solidFill>
                <a:ea typeface="黑体" panose="02010609060101010101" pitchFamily="49" charset="-122"/>
              </a:rPr>
              <a:t>IP </a:t>
            </a:r>
            <a:r>
              <a:rPr lang="zh-CN" altLang="en-US" sz="2000" b="0">
                <a:solidFill>
                  <a:srgbClr val="333399"/>
                </a:solidFill>
                <a:ea typeface="黑体" panose="02010609060101010101" pitchFamily="49" charset="-122"/>
              </a:rPr>
              <a:t>地址</a:t>
            </a:r>
          </a:p>
        </p:txBody>
      </p:sp>
      <p:sp>
        <p:nvSpPr>
          <p:cNvPr id="42011" name="Text Box 29">
            <a:extLst>
              <a:ext uri="{FF2B5EF4-FFF2-40B4-BE49-F238E27FC236}">
                <a16:creationId xmlns:a16="http://schemas.microsoft.com/office/drawing/2014/main" id="{F4300FF3-59DA-402B-90F3-1CC42788301D}"/>
              </a:ext>
            </a:extLst>
          </p:cNvPr>
          <p:cNvSpPr txBox="1">
            <a:spLocks noChangeArrowheads="1"/>
          </p:cNvSpPr>
          <p:nvPr/>
        </p:nvSpPr>
        <p:spPr bwMode="auto">
          <a:xfrm>
            <a:off x="3606800" y="1570038"/>
            <a:ext cx="1579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dirty="0">
                <a:solidFill>
                  <a:srgbClr val="333399"/>
                </a:solidFill>
                <a:ea typeface="黑体" panose="02010609060101010101" pitchFamily="49" charset="-122"/>
              </a:rPr>
              <a:t>目的 </a:t>
            </a:r>
            <a:r>
              <a:rPr lang="en-US" altLang="zh-CN" sz="2000" b="0" dirty="0">
                <a:solidFill>
                  <a:srgbClr val="333399"/>
                </a:solidFill>
                <a:ea typeface="黑体" panose="02010609060101010101" pitchFamily="49" charset="-122"/>
              </a:rPr>
              <a:t>IP </a:t>
            </a:r>
            <a:r>
              <a:rPr lang="zh-CN" altLang="en-US" sz="2000" b="0" dirty="0">
                <a:solidFill>
                  <a:srgbClr val="333399"/>
                </a:solidFill>
                <a:ea typeface="黑体" panose="02010609060101010101" pitchFamily="49" charset="-122"/>
              </a:rPr>
              <a:t>地址</a:t>
            </a:r>
          </a:p>
        </p:txBody>
      </p:sp>
      <p:sp>
        <p:nvSpPr>
          <p:cNvPr id="42012" name="Text Box 30">
            <a:extLst>
              <a:ext uri="{FF2B5EF4-FFF2-40B4-BE49-F238E27FC236}">
                <a16:creationId xmlns:a16="http://schemas.microsoft.com/office/drawing/2014/main" id="{3B61A204-1D52-47F0-900C-DCCD64801204}"/>
              </a:ext>
            </a:extLst>
          </p:cNvPr>
          <p:cNvSpPr txBox="1">
            <a:spLocks noChangeArrowheads="1"/>
          </p:cNvSpPr>
          <p:nvPr/>
        </p:nvSpPr>
        <p:spPr bwMode="auto">
          <a:xfrm>
            <a:off x="5640388" y="1570038"/>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0</a:t>
            </a:r>
          </a:p>
        </p:txBody>
      </p:sp>
      <p:sp>
        <p:nvSpPr>
          <p:cNvPr id="42013" name="Text Box 31">
            <a:extLst>
              <a:ext uri="{FF2B5EF4-FFF2-40B4-BE49-F238E27FC236}">
                <a16:creationId xmlns:a16="http://schemas.microsoft.com/office/drawing/2014/main" id="{379B53D1-2C65-4844-8363-3B2EC43AC6B5}"/>
              </a:ext>
            </a:extLst>
          </p:cNvPr>
          <p:cNvSpPr txBox="1">
            <a:spLocks noChangeArrowheads="1"/>
          </p:cNvSpPr>
          <p:nvPr/>
        </p:nvSpPr>
        <p:spPr bwMode="auto">
          <a:xfrm>
            <a:off x="6073775" y="1570038"/>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dirty="0">
                <a:solidFill>
                  <a:srgbClr val="333399"/>
                </a:solidFill>
                <a:ea typeface="黑体" panose="02010609060101010101" pitchFamily="49" charset="-122"/>
              </a:rPr>
              <a:t>17</a:t>
            </a:r>
          </a:p>
        </p:txBody>
      </p:sp>
      <p:sp>
        <p:nvSpPr>
          <p:cNvPr id="42014" name="Line 32">
            <a:extLst>
              <a:ext uri="{FF2B5EF4-FFF2-40B4-BE49-F238E27FC236}">
                <a16:creationId xmlns:a16="http://schemas.microsoft.com/office/drawing/2014/main" id="{8360C5FD-7DB0-4B13-AD6D-5430E2A3F8DB}"/>
              </a:ext>
            </a:extLst>
          </p:cNvPr>
          <p:cNvSpPr>
            <a:spLocks noChangeShapeType="1"/>
          </p:cNvSpPr>
          <p:nvPr/>
        </p:nvSpPr>
        <p:spPr bwMode="auto">
          <a:xfrm>
            <a:off x="2411413" y="5229225"/>
            <a:ext cx="6594475" cy="0"/>
          </a:xfrm>
          <a:prstGeom prst="line">
            <a:avLst/>
          </a:prstGeom>
          <a:noFill/>
          <a:ln w="952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Rectangle 33">
            <a:extLst>
              <a:ext uri="{FF2B5EF4-FFF2-40B4-BE49-F238E27FC236}">
                <a16:creationId xmlns:a16="http://schemas.microsoft.com/office/drawing/2014/main" id="{6AE1B47E-50BB-455D-8036-8D7A71A8F372}"/>
              </a:ext>
            </a:extLst>
          </p:cNvPr>
          <p:cNvSpPr>
            <a:spLocks noChangeArrowheads="1"/>
          </p:cNvSpPr>
          <p:nvPr/>
        </p:nvSpPr>
        <p:spPr bwMode="auto">
          <a:xfrm>
            <a:off x="4995863" y="5075238"/>
            <a:ext cx="1173162"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42016" name="Text Box 34">
            <a:extLst>
              <a:ext uri="{FF2B5EF4-FFF2-40B4-BE49-F238E27FC236}">
                <a16:creationId xmlns:a16="http://schemas.microsoft.com/office/drawing/2014/main" id="{76B1B792-110D-4024-A1C8-F5AEC70E083B}"/>
              </a:ext>
            </a:extLst>
          </p:cNvPr>
          <p:cNvSpPr txBox="1">
            <a:spLocks noChangeArrowheads="1"/>
          </p:cNvSpPr>
          <p:nvPr/>
        </p:nvSpPr>
        <p:spPr bwMode="auto">
          <a:xfrm>
            <a:off x="4949825" y="5049838"/>
            <a:ext cx="1254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IP </a:t>
            </a:r>
            <a:r>
              <a:rPr lang="zh-CN" altLang="en-US" sz="2000" b="0">
                <a:solidFill>
                  <a:srgbClr val="333399"/>
                </a:solidFill>
                <a:ea typeface="黑体" panose="02010609060101010101" pitchFamily="49" charset="-122"/>
              </a:rPr>
              <a:t>数据报</a:t>
            </a:r>
          </a:p>
        </p:txBody>
      </p:sp>
      <p:sp>
        <p:nvSpPr>
          <p:cNvPr id="42017" name="Text Box 35">
            <a:extLst>
              <a:ext uri="{FF2B5EF4-FFF2-40B4-BE49-F238E27FC236}">
                <a16:creationId xmlns:a16="http://schemas.microsoft.com/office/drawing/2014/main" id="{68CFEAA7-5D26-4C38-8CFC-0C9B0DFC33DD}"/>
              </a:ext>
            </a:extLst>
          </p:cNvPr>
          <p:cNvSpPr txBox="1">
            <a:spLocks noChangeArrowheads="1"/>
          </p:cNvSpPr>
          <p:nvPr/>
        </p:nvSpPr>
        <p:spPr bwMode="auto">
          <a:xfrm>
            <a:off x="473075" y="119062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字节</a:t>
            </a:r>
          </a:p>
        </p:txBody>
      </p:sp>
      <p:sp>
        <p:nvSpPr>
          <p:cNvPr id="42018" name="Text Box 36">
            <a:extLst>
              <a:ext uri="{FF2B5EF4-FFF2-40B4-BE49-F238E27FC236}">
                <a16:creationId xmlns:a16="http://schemas.microsoft.com/office/drawing/2014/main" id="{F16226A7-395E-40EC-B8EA-026B7CB7C1FE}"/>
              </a:ext>
            </a:extLst>
          </p:cNvPr>
          <p:cNvSpPr txBox="1">
            <a:spLocks noChangeArrowheads="1"/>
          </p:cNvSpPr>
          <p:nvPr/>
        </p:nvSpPr>
        <p:spPr bwMode="auto">
          <a:xfrm>
            <a:off x="2017713" y="1168400"/>
            <a:ext cx="32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4</a:t>
            </a:r>
          </a:p>
        </p:txBody>
      </p:sp>
      <p:sp>
        <p:nvSpPr>
          <p:cNvPr id="42019" name="Text Box 37">
            <a:extLst>
              <a:ext uri="{FF2B5EF4-FFF2-40B4-BE49-F238E27FC236}">
                <a16:creationId xmlns:a16="http://schemas.microsoft.com/office/drawing/2014/main" id="{C994AC94-B9C0-4674-99B5-26B94E50877E}"/>
              </a:ext>
            </a:extLst>
          </p:cNvPr>
          <p:cNvSpPr txBox="1">
            <a:spLocks noChangeArrowheads="1"/>
          </p:cNvSpPr>
          <p:nvPr/>
        </p:nvSpPr>
        <p:spPr bwMode="auto">
          <a:xfrm>
            <a:off x="4244975" y="11684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4</a:t>
            </a:r>
          </a:p>
        </p:txBody>
      </p:sp>
      <p:sp>
        <p:nvSpPr>
          <p:cNvPr id="42020" name="Text Box 38">
            <a:extLst>
              <a:ext uri="{FF2B5EF4-FFF2-40B4-BE49-F238E27FC236}">
                <a16:creationId xmlns:a16="http://schemas.microsoft.com/office/drawing/2014/main" id="{B875D7D7-564D-4B9F-AAC0-A98298EB5AA3}"/>
              </a:ext>
            </a:extLst>
          </p:cNvPr>
          <p:cNvSpPr txBox="1">
            <a:spLocks noChangeArrowheads="1"/>
          </p:cNvSpPr>
          <p:nvPr/>
        </p:nvSpPr>
        <p:spPr bwMode="auto">
          <a:xfrm>
            <a:off x="5640388" y="11684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1</a:t>
            </a:r>
          </a:p>
        </p:txBody>
      </p:sp>
      <p:sp>
        <p:nvSpPr>
          <p:cNvPr id="42021" name="Text Box 39">
            <a:extLst>
              <a:ext uri="{FF2B5EF4-FFF2-40B4-BE49-F238E27FC236}">
                <a16:creationId xmlns:a16="http://schemas.microsoft.com/office/drawing/2014/main" id="{18784845-41F6-4886-937A-593EB305C47B}"/>
              </a:ext>
            </a:extLst>
          </p:cNvPr>
          <p:cNvSpPr txBox="1">
            <a:spLocks noChangeArrowheads="1"/>
          </p:cNvSpPr>
          <p:nvPr/>
        </p:nvSpPr>
        <p:spPr bwMode="auto">
          <a:xfrm>
            <a:off x="6161088" y="1168400"/>
            <a:ext cx="32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1</a:t>
            </a:r>
          </a:p>
        </p:txBody>
      </p:sp>
      <p:sp>
        <p:nvSpPr>
          <p:cNvPr id="42022" name="Text Box 40">
            <a:extLst>
              <a:ext uri="{FF2B5EF4-FFF2-40B4-BE49-F238E27FC236}">
                <a16:creationId xmlns:a16="http://schemas.microsoft.com/office/drawing/2014/main" id="{07913ADD-EDC3-444B-9673-8D7E85132064}"/>
              </a:ext>
            </a:extLst>
          </p:cNvPr>
          <p:cNvSpPr txBox="1">
            <a:spLocks noChangeArrowheads="1"/>
          </p:cNvSpPr>
          <p:nvPr/>
        </p:nvSpPr>
        <p:spPr bwMode="auto">
          <a:xfrm>
            <a:off x="6948488" y="1168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2</a:t>
            </a:r>
          </a:p>
        </p:txBody>
      </p:sp>
      <p:sp>
        <p:nvSpPr>
          <p:cNvPr id="42023" name="Text Box 41">
            <a:extLst>
              <a:ext uri="{FF2B5EF4-FFF2-40B4-BE49-F238E27FC236}">
                <a16:creationId xmlns:a16="http://schemas.microsoft.com/office/drawing/2014/main" id="{A75FECF8-B83D-4E22-9686-097EF537733F}"/>
              </a:ext>
            </a:extLst>
          </p:cNvPr>
          <p:cNvSpPr txBox="1">
            <a:spLocks noChangeArrowheads="1"/>
          </p:cNvSpPr>
          <p:nvPr/>
        </p:nvSpPr>
        <p:spPr bwMode="auto">
          <a:xfrm>
            <a:off x="2143125" y="2338388"/>
            <a:ext cx="4667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12</a:t>
            </a:r>
          </a:p>
        </p:txBody>
      </p:sp>
      <p:sp>
        <p:nvSpPr>
          <p:cNvPr id="42024" name="Text Box 42">
            <a:extLst>
              <a:ext uri="{FF2B5EF4-FFF2-40B4-BE49-F238E27FC236}">
                <a16:creationId xmlns:a16="http://schemas.microsoft.com/office/drawing/2014/main" id="{BA30375F-1C09-48DD-8381-1E7F05CAF25D}"/>
              </a:ext>
            </a:extLst>
          </p:cNvPr>
          <p:cNvSpPr txBox="1">
            <a:spLocks noChangeArrowheads="1"/>
          </p:cNvSpPr>
          <p:nvPr/>
        </p:nvSpPr>
        <p:spPr bwMode="auto">
          <a:xfrm>
            <a:off x="3413125" y="2343150"/>
            <a:ext cx="32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2</a:t>
            </a:r>
          </a:p>
        </p:txBody>
      </p:sp>
      <p:sp>
        <p:nvSpPr>
          <p:cNvPr id="42025" name="Text Box 43">
            <a:extLst>
              <a:ext uri="{FF2B5EF4-FFF2-40B4-BE49-F238E27FC236}">
                <a16:creationId xmlns:a16="http://schemas.microsoft.com/office/drawing/2014/main" id="{BC4406D3-756D-433B-90FE-3CF4069BD012}"/>
              </a:ext>
            </a:extLst>
          </p:cNvPr>
          <p:cNvSpPr txBox="1">
            <a:spLocks noChangeArrowheads="1"/>
          </p:cNvSpPr>
          <p:nvPr/>
        </p:nvSpPr>
        <p:spPr bwMode="auto">
          <a:xfrm>
            <a:off x="4638675" y="23431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2</a:t>
            </a:r>
          </a:p>
        </p:txBody>
      </p:sp>
      <p:sp>
        <p:nvSpPr>
          <p:cNvPr id="42026" name="Text Box 44">
            <a:extLst>
              <a:ext uri="{FF2B5EF4-FFF2-40B4-BE49-F238E27FC236}">
                <a16:creationId xmlns:a16="http://schemas.microsoft.com/office/drawing/2014/main" id="{389C069B-D571-415B-BF87-CA4E599C8988}"/>
              </a:ext>
            </a:extLst>
          </p:cNvPr>
          <p:cNvSpPr txBox="1">
            <a:spLocks noChangeArrowheads="1"/>
          </p:cNvSpPr>
          <p:nvPr/>
        </p:nvSpPr>
        <p:spPr bwMode="auto">
          <a:xfrm>
            <a:off x="5708650" y="23431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2</a:t>
            </a:r>
          </a:p>
        </p:txBody>
      </p:sp>
      <p:sp>
        <p:nvSpPr>
          <p:cNvPr id="42027" name="Text Box 45">
            <a:extLst>
              <a:ext uri="{FF2B5EF4-FFF2-40B4-BE49-F238E27FC236}">
                <a16:creationId xmlns:a16="http://schemas.microsoft.com/office/drawing/2014/main" id="{DC4A4160-841C-45CB-B4A0-322C61C6A9CE}"/>
              </a:ext>
            </a:extLst>
          </p:cNvPr>
          <p:cNvSpPr txBox="1">
            <a:spLocks noChangeArrowheads="1"/>
          </p:cNvSpPr>
          <p:nvPr/>
        </p:nvSpPr>
        <p:spPr bwMode="auto">
          <a:xfrm>
            <a:off x="6926263" y="234315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2</a:t>
            </a:r>
          </a:p>
        </p:txBody>
      </p:sp>
      <p:sp>
        <p:nvSpPr>
          <p:cNvPr id="42028" name="Text Box 46">
            <a:extLst>
              <a:ext uri="{FF2B5EF4-FFF2-40B4-BE49-F238E27FC236}">
                <a16:creationId xmlns:a16="http://schemas.microsoft.com/office/drawing/2014/main" id="{C32A05EB-8B52-434C-90C8-8DFD7968D388}"/>
              </a:ext>
            </a:extLst>
          </p:cNvPr>
          <p:cNvSpPr txBox="1">
            <a:spLocks noChangeArrowheads="1"/>
          </p:cNvSpPr>
          <p:nvPr/>
        </p:nvSpPr>
        <p:spPr bwMode="auto">
          <a:xfrm>
            <a:off x="985838" y="2338388"/>
            <a:ext cx="6921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字节</a:t>
            </a:r>
          </a:p>
        </p:txBody>
      </p:sp>
      <p:sp>
        <p:nvSpPr>
          <p:cNvPr id="42029" name="Text Box 47">
            <a:extLst>
              <a:ext uri="{FF2B5EF4-FFF2-40B4-BE49-F238E27FC236}">
                <a16:creationId xmlns:a16="http://schemas.microsoft.com/office/drawing/2014/main" id="{ABF77A06-E234-496B-BE8D-8C1BB2BF48E6}"/>
              </a:ext>
            </a:extLst>
          </p:cNvPr>
          <p:cNvSpPr txBox="1">
            <a:spLocks noChangeArrowheads="1"/>
          </p:cNvSpPr>
          <p:nvPr/>
        </p:nvSpPr>
        <p:spPr bwMode="auto">
          <a:xfrm>
            <a:off x="1227138" y="4179888"/>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发送在前</a:t>
            </a:r>
          </a:p>
        </p:txBody>
      </p:sp>
      <p:sp>
        <p:nvSpPr>
          <p:cNvPr id="48" name="AutoShape 48">
            <a:extLst>
              <a:ext uri="{FF2B5EF4-FFF2-40B4-BE49-F238E27FC236}">
                <a16:creationId xmlns:a16="http://schemas.microsoft.com/office/drawing/2014/main" id="{4C66C364-607A-4A47-9A4B-F586DBC6C6E1}"/>
              </a:ext>
            </a:extLst>
          </p:cNvPr>
          <p:cNvSpPr>
            <a:spLocks noChangeArrowheads="1"/>
          </p:cNvSpPr>
          <p:nvPr/>
        </p:nvSpPr>
        <p:spPr bwMode="auto">
          <a:xfrm>
            <a:off x="6164263" y="4316413"/>
            <a:ext cx="277812" cy="415925"/>
          </a:xfrm>
          <a:prstGeom prst="downArrow">
            <a:avLst>
              <a:gd name="adj1" fmla="val 50000"/>
              <a:gd name="adj2" fmla="val 37429"/>
            </a:avLst>
          </a:prstGeom>
          <a:solidFill>
            <a:srgbClr val="00E4A8"/>
          </a:solidFill>
          <a:ln w="9525">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49" name="Rectangle 49">
            <a:extLst>
              <a:ext uri="{FF2B5EF4-FFF2-40B4-BE49-F238E27FC236}">
                <a16:creationId xmlns:a16="http://schemas.microsoft.com/office/drawing/2014/main" id="{3E7E5A74-16B6-4F23-AB9A-3702FE9129C7}"/>
              </a:ext>
            </a:extLst>
          </p:cNvPr>
          <p:cNvSpPr>
            <a:spLocks noChangeArrowheads="1"/>
          </p:cNvSpPr>
          <p:nvPr/>
        </p:nvSpPr>
        <p:spPr bwMode="auto">
          <a:xfrm>
            <a:off x="4613275" y="3603625"/>
            <a:ext cx="4392613" cy="457200"/>
          </a:xfrm>
          <a:prstGeom prst="rect">
            <a:avLst/>
          </a:prstGeom>
          <a:solidFill>
            <a:srgbClr val="FFCCFF"/>
          </a:solidFill>
          <a:ln w="1270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42032" name="Text Box 51">
            <a:extLst>
              <a:ext uri="{FF2B5EF4-FFF2-40B4-BE49-F238E27FC236}">
                <a16:creationId xmlns:a16="http://schemas.microsoft.com/office/drawing/2014/main" id="{E889A1C8-64A5-49BE-A497-68160DE2B28B}"/>
              </a:ext>
            </a:extLst>
          </p:cNvPr>
          <p:cNvSpPr txBox="1">
            <a:spLocks noChangeArrowheads="1"/>
          </p:cNvSpPr>
          <p:nvPr/>
        </p:nvSpPr>
        <p:spPr bwMode="auto">
          <a:xfrm>
            <a:off x="6169025" y="3640138"/>
            <a:ext cx="132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数         据</a:t>
            </a:r>
          </a:p>
        </p:txBody>
      </p:sp>
      <p:sp>
        <p:nvSpPr>
          <p:cNvPr id="51" name="Text Box 52">
            <a:extLst>
              <a:ext uri="{FF2B5EF4-FFF2-40B4-BE49-F238E27FC236}">
                <a16:creationId xmlns:a16="http://schemas.microsoft.com/office/drawing/2014/main" id="{1BDD5308-F73E-43C2-A3DA-E9D2882D3AE3}"/>
              </a:ext>
            </a:extLst>
          </p:cNvPr>
          <p:cNvSpPr txBox="1">
            <a:spLocks noChangeArrowheads="1"/>
          </p:cNvSpPr>
          <p:nvPr/>
        </p:nvSpPr>
        <p:spPr bwMode="auto">
          <a:xfrm>
            <a:off x="3673475" y="3640138"/>
            <a:ext cx="831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首  部</a:t>
            </a:r>
          </a:p>
        </p:txBody>
      </p:sp>
      <p:sp>
        <p:nvSpPr>
          <p:cNvPr id="42034" name="AutoShape 53">
            <a:extLst>
              <a:ext uri="{FF2B5EF4-FFF2-40B4-BE49-F238E27FC236}">
                <a16:creationId xmlns:a16="http://schemas.microsoft.com/office/drawing/2014/main" id="{0233FE16-5632-4A0E-B168-999BA5FCDB70}"/>
              </a:ext>
            </a:extLst>
          </p:cNvPr>
          <p:cNvSpPr>
            <a:spLocks/>
          </p:cNvSpPr>
          <p:nvPr/>
        </p:nvSpPr>
        <p:spPr bwMode="auto">
          <a:xfrm rot="-5400000">
            <a:off x="6218237" y="1539876"/>
            <a:ext cx="168275" cy="5391150"/>
          </a:xfrm>
          <a:prstGeom prst="leftBrace">
            <a:avLst>
              <a:gd name="adj1" fmla="val 266981"/>
              <a:gd name="adj2" fmla="val 50000"/>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b="0">
              <a:solidFill>
                <a:srgbClr val="000000"/>
              </a:solidFill>
            </a:endParaRPr>
          </a:p>
        </p:txBody>
      </p:sp>
      <p:sp>
        <p:nvSpPr>
          <p:cNvPr id="42035" name="Text Box 54">
            <a:extLst>
              <a:ext uri="{FF2B5EF4-FFF2-40B4-BE49-F238E27FC236}">
                <a16:creationId xmlns:a16="http://schemas.microsoft.com/office/drawing/2014/main" id="{67A6F3C2-72C4-4B34-B322-FCEAB8FB26C3}"/>
              </a:ext>
            </a:extLst>
          </p:cNvPr>
          <p:cNvSpPr txBox="1">
            <a:spLocks noChangeArrowheads="1"/>
          </p:cNvSpPr>
          <p:nvPr/>
        </p:nvSpPr>
        <p:spPr bwMode="auto">
          <a:xfrm>
            <a:off x="1444625" y="3638550"/>
            <a:ext cx="2062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UDP </a:t>
            </a:r>
            <a:r>
              <a:rPr lang="zh-CN" altLang="en-US" sz="2000" b="0">
                <a:solidFill>
                  <a:srgbClr val="333399"/>
                </a:solidFill>
                <a:ea typeface="黑体" panose="02010609060101010101" pitchFamily="49" charset="-122"/>
              </a:rPr>
              <a:t>用户数据报</a:t>
            </a:r>
          </a:p>
        </p:txBody>
      </p:sp>
      <p:sp>
        <p:nvSpPr>
          <p:cNvPr id="54" name="Rectangle 59">
            <a:extLst>
              <a:ext uri="{FF2B5EF4-FFF2-40B4-BE49-F238E27FC236}">
                <a16:creationId xmlns:a16="http://schemas.microsoft.com/office/drawing/2014/main" id="{EAF362D1-9056-4236-8EF3-E94D61B65EBE}"/>
              </a:ext>
            </a:extLst>
          </p:cNvPr>
          <p:cNvSpPr>
            <a:spLocks noChangeArrowheads="1"/>
          </p:cNvSpPr>
          <p:nvPr/>
        </p:nvSpPr>
        <p:spPr bwMode="auto">
          <a:xfrm>
            <a:off x="3028950" y="2697163"/>
            <a:ext cx="4637088" cy="461962"/>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b="0">
              <a:solidFill>
                <a:srgbClr val="000000"/>
              </a:solidFill>
            </a:endParaRPr>
          </a:p>
        </p:txBody>
      </p:sp>
      <p:sp>
        <p:nvSpPr>
          <p:cNvPr id="42037" name="矩形 54">
            <a:extLst>
              <a:ext uri="{FF2B5EF4-FFF2-40B4-BE49-F238E27FC236}">
                <a16:creationId xmlns:a16="http://schemas.microsoft.com/office/drawing/2014/main" id="{EAF55C84-FDC5-4A56-9F8D-E514D848EC34}"/>
              </a:ext>
            </a:extLst>
          </p:cNvPr>
          <p:cNvSpPr>
            <a:spLocks noChangeArrowheads="1"/>
          </p:cNvSpPr>
          <p:nvPr/>
        </p:nvSpPr>
        <p:spPr bwMode="auto">
          <a:xfrm>
            <a:off x="473075" y="5448300"/>
            <a:ext cx="79867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dirty="0"/>
              <a:t>UDP </a:t>
            </a:r>
            <a:r>
              <a:rPr lang="zh-CN" altLang="en-US" sz="2400" dirty="0"/>
              <a:t>报文由数据字段和首部字段构成。其中，首部字段有 </a:t>
            </a:r>
            <a:r>
              <a:rPr lang="en-US" altLang="zh-CN" sz="2400" dirty="0"/>
              <a:t>8 </a:t>
            </a:r>
            <a:r>
              <a:rPr lang="zh-CN" altLang="en-US" sz="2400" dirty="0"/>
              <a:t>个字节，由 </a:t>
            </a:r>
            <a:r>
              <a:rPr lang="en-US" altLang="zh-CN" sz="2400" dirty="0"/>
              <a:t>4 </a:t>
            </a:r>
            <a:r>
              <a:rPr lang="zh-CN" altLang="en-US" sz="2400" dirty="0"/>
              <a:t>个字段组成，每个字段都是两个字节。 </a:t>
            </a:r>
          </a:p>
        </p:txBody>
      </p:sp>
      <p:sp>
        <p:nvSpPr>
          <p:cNvPr id="55" name="标题 1">
            <a:extLst>
              <a:ext uri="{FF2B5EF4-FFF2-40B4-BE49-F238E27FC236}">
                <a16:creationId xmlns:a16="http://schemas.microsoft.com/office/drawing/2014/main" id="{3947B450-2362-4C61-8451-8E96CA83FEF1}"/>
              </a:ext>
            </a:extLst>
          </p:cNvPr>
          <p:cNvSpPr>
            <a:spLocks noGrp="1" noChangeArrowheads="1"/>
          </p:cNvSpPr>
          <p:nvPr>
            <p:ph type="title"/>
          </p:nvPr>
        </p:nvSpPr>
        <p:spPr>
          <a:xfrm>
            <a:off x="971550" y="222250"/>
            <a:ext cx="7086600" cy="685800"/>
          </a:xfrm>
        </p:spPr>
        <p:txBody>
          <a:bodyPr/>
          <a:lstStyle/>
          <a:p>
            <a:r>
              <a:rPr lang="en-US" altLang="zh-CN" dirty="0"/>
              <a:t>6.2.2 UDP </a:t>
            </a:r>
            <a:r>
              <a:rPr lang="zh-CN" altLang="en-US" dirty="0"/>
              <a:t>报文结构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grpId="0" nodeType="clickEffect">
                                  <p:stCondLst>
                                    <p:cond delay="500"/>
                                  </p:stCondLst>
                                  <p:childTnLst>
                                    <p:anim calcmode="discrete" valueType="str">
                                      <p:cBhvr>
                                        <p:cTn id="6" dur="1000" fill="hold"/>
                                        <p:tgtEl>
                                          <p:spTgt spid="51"/>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500"/>
                            </p:stCondLst>
                            <p:childTnLst>
                              <p:par>
                                <p:cTn id="8" presetID="1" presetClass="entr" presetSubtype="0" fill="hold" grpId="0" nodeType="afterEffect">
                                  <p:stCondLst>
                                    <p:cond delay="0"/>
                                  </p:stCondLst>
                                  <p:childTnLst>
                                    <p:set>
                                      <p:cBhvr>
                                        <p:cTn id="9" dur="1" fill="hold">
                                          <p:stCondLst>
                                            <p:cond delay="0"/>
                                          </p:stCondLst>
                                        </p:cTn>
                                        <p:tgtEl>
                                          <p:spTgt spid="54"/>
                                        </p:tgtEl>
                                        <p:attrNameLst>
                                          <p:attrName>style.visibility</p:attrName>
                                        </p:attrNameLst>
                                      </p:cBhvr>
                                      <p:to>
                                        <p:strVal val="visible"/>
                                      </p:to>
                                    </p:set>
                                  </p:childTnLst>
                                </p:cTn>
                              </p:par>
                            </p:childTnLst>
                          </p:cTn>
                        </p:par>
                        <p:par>
                          <p:cTn id="10" fill="hold" nodeType="afterGroup">
                            <p:stCondLst>
                              <p:cond delay="3500"/>
                            </p:stCondLst>
                            <p:childTnLst>
                              <p:par>
                                <p:cTn id="11" presetID="35" presetClass="emph" presetSubtype="0" repeatCount="3000" fill="hold" grpId="1" nodeType="afterEffect">
                                  <p:stCondLst>
                                    <p:cond delay="500"/>
                                  </p:stCondLst>
                                  <p:childTnLst>
                                    <p:anim calcmode="discrete" valueType="str">
                                      <p:cBhvr>
                                        <p:cTn id="12" dur="1000" fill="hold"/>
                                        <p:tgtEl>
                                          <p:spTgt spid="5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4" grpId="0" animBg="1"/>
      <p:bldP spid="54"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7">
            <a:extLst>
              <a:ext uri="{FF2B5EF4-FFF2-40B4-BE49-F238E27FC236}">
                <a16:creationId xmlns:a16="http://schemas.microsoft.com/office/drawing/2014/main" id="{51AC8C1B-8037-491D-A1BE-D12E1A5BF5CB}"/>
              </a:ext>
            </a:extLst>
          </p:cNvPr>
          <p:cNvSpPr>
            <a:spLocks noChangeArrowheads="1"/>
          </p:cNvSpPr>
          <p:nvPr/>
        </p:nvSpPr>
        <p:spPr bwMode="auto">
          <a:xfrm>
            <a:off x="2166590" y="4976194"/>
            <a:ext cx="1079500" cy="457200"/>
          </a:xfrm>
          <a:prstGeom prst="rect">
            <a:avLst/>
          </a:prstGeom>
          <a:solidFill>
            <a:srgbClr val="CCCCFF"/>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43011" name="Freeform 7">
            <a:extLst>
              <a:ext uri="{FF2B5EF4-FFF2-40B4-BE49-F238E27FC236}">
                <a16:creationId xmlns:a16="http://schemas.microsoft.com/office/drawing/2014/main" id="{3F263BC3-9AFF-48E7-8627-B966CA83D806}"/>
              </a:ext>
            </a:extLst>
          </p:cNvPr>
          <p:cNvSpPr>
            <a:spLocks/>
          </p:cNvSpPr>
          <p:nvPr/>
        </p:nvSpPr>
        <p:spPr bwMode="auto">
          <a:xfrm>
            <a:off x="2747615" y="3609357"/>
            <a:ext cx="4633913" cy="438150"/>
          </a:xfrm>
          <a:custGeom>
            <a:avLst/>
            <a:gdLst>
              <a:gd name="T0" fmla="*/ 0 w 2919"/>
              <a:gd name="T1" fmla="*/ 0 h 276"/>
              <a:gd name="T2" fmla="*/ 2147483646 w 2919"/>
              <a:gd name="T3" fmla="*/ 0 h 276"/>
              <a:gd name="T4" fmla="*/ 2147483646 w 2919"/>
              <a:gd name="T5" fmla="*/ 2147483646 h 276"/>
              <a:gd name="T6" fmla="*/ 2147483646 w 2919"/>
              <a:gd name="T7" fmla="*/ 2147483646 h 276"/>
              <a:gd name="T8" fmla="*/ 0 w 2919"/>
              <a:gd name="T9" fmla="*/ 0 h 276"/>
              <a:gd name="T10" fmla="*/ 0 60000 65536"/>
              <a:gd name="T11" fmla="*/ 0 60000 65536"/>
              <a:gd name="T12" fmla="*/ 0 60000 65536"/>
              <a:gd name="T13" fmla="*/ 0 60000 65536"/>
              <a:gd name="T14" fmla="*/ 0 60000 65536"/>
              <a:gd name="T15" fmla="*/ 0 w 2919"/>
              <a:gd name="T16" fmla="*/ 0 h 276"/>
              <a:gd name="T17" fmla="*/ 2919 w 2919"/>
              <a:gd name="T18" fmla="*/ 276 h 276"/>
            </a:gdLst>
            <a:ahLst/>
            <a:cxnLst>
              <a:cxn ang="T10">
                <a:pos x="T0" y="T1"/>
              </a:cxn>
              <a:cxn ang="T11">
                <a:pos x="T2" y="T3"/>
              </a:cxn>
              <a:cxn ang="T12">
                <a:pos x="T4" y="T5"/>
              </a:cxn>
              <a:cxn ang="T13">
                <a:pos x="T6" y="T7"/>
              </a:cxn>
              <a:cxn ang="T14">
                <a:pos x="T8" y="T9"/>
              </a:cxn>
            </a:cxnLst>
            <a:rect l="T15" t="T16" r="T17" b="T18"/>
            <a:pathLst>
              <a:path w="2919" h="276">
                <a:moveTo>
                  <a:pt x="0" y="0"/>
                </a:moveTo>
                <a:lnTo>
                  <a:pt x="2919" y="0"/>
                </a:lnTo>
                <a:lnTo>
                  <a:pt x="1066" y="276"/>
                </a:lnTo>
                <a:lnTo>
                  <a:pt x="346" y="268"/>
                </a:lnTo>
                <a:lnTo>
                  <a:pt x="0" y="0"/>
                </a:lnTo>
                <a:close/>
              </a:path>
            </a:pathLst>
          </a:custGeom>
          <a:gradFill rotWithShape="1">
            <a:gsLst>
              <a:gs pos="0">
                <a:srgbClr val="94ABB9"/>
              </a:gs>
              <a:gs pos="100000">
                <a:srgbClr val="CCEC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Rectangle 56">
            <a:extLst>
              <a:ext uri="{FF2B5EF4-FFF2-40B4-BE49-F238E27FC236}">
                <a16:creationId xmlns:a16="http://schemas.microsoft.com/office/drawing/2014/main" id="{947848EA-FF60-4066-82A0-AC088C28ED09}"/>
              </a:ext>
            </a:extLst>
          </p:cNvPr>
          <p:cNvSpPr>
            <a:spLocks noChangeArrowheads="1"/>
          </p:cNvSpPr>
          <p:nvPr/>
        </p:nvSpPr>
        <p:spPr bwMode="auto">
          <a:xfrm>
            <a:off x="3244503" y="4039569"/>
            <a:ext cx="1081087" cy="457200"/>
          </a:xfrm>
          <a:prstGeom prst="rect">
            <a:avLst/>
          </a:prstGeom>
          <a:solidFill>
            <a:srgbClr val="CCECFF"/>
          </a:solidFill>
          <a:ln w="1270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7" name="AutoShape 5">
            <a:extLst>
              <a:ext uri="{FF2B5EF4-FFF2-40B4-BE49-F238E27FC236}">
                <a16:creationId xmlns:a16="http://schemas.microsoft.com/office/drawing/2014/main" id="{63F1A3AE-A156-4E4C-B826-7400ADCF5EA3}"/>
              </a:ext>
            </a:extLst>
          </p:cNvPr>
          <p:cNvSpPr>
            <a:spLocks noChangeArrowheads="1"/>
          </p:cNvSpPr>
          <p:nvPr/>
        </p:nvSpPr>
        <p:spPr bwMode="auto">
          <a:xfrm>
            <a:off x="1368078" y="5066682"/>
            <a:ext cx="798512" cy="288925"/>
          </a:xfrm>
          <a:prstGeom prst="leftArrow">
            <a:avLst>
              <a:gd name="adj1" fmla="val 50000"/>
              <a:gd name="adj2" fmla="val 69093"/>
            </a:avLst>
          </a:prstGeom>
          <a:solidFill>
            <a:srgbClr val="FF0000"/>
          </a:solidFill>
          <a:ln w="1270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43014" name="Freeform 6">
            <a:extLst>
              <a:ext uri="{FF2B5EF4-FFF2-40B4-BE49-F238E27FC236}">
                <a16:creationId xmlns:a16="http://schemas.microsoft.com/office/drawing/2014/main" id="{C27CD462-E158-46EB-BCEE-4B104097C432}"/>
              </a:ext>
            </a:extLst>
          </p:cNvPr>
          <p:cNvSpPr>
            <a:spLocks/>
          </p:cNvSpPr>
          <p:nvPr/>
        </p:nvSpPr>
        <p:spPr bwMode="auto">
          <a:xfrm>
            <a:off x="788640" y="2466357"/>
            <a:ext cx="6681788" cy="685800"/>
          </a:xfrm>
          <a:custGeom>
            <a:avLst/>
            <a:gdLst>
              <a:gd name="T0" fmla="*/ 0 w 3600"/>
              <a:gd name="T1" fmla="*/ 0 h 432"/>
              <a:gd name="T2" fmla="*/ 2147483646 w 3600"/>
              <a:gd name="T3" fmla="*/ 0 h 432"/>
              <a:gd name="T4" fmla="*/ 2147483646 w 3600"/>
              <a:gd name="T5" fmla="*/ 2147483646 h 432"/>
              <a:gd name="T6" fmla="*/ 2147483646 w 3600"/>
              <a:gd name="T7" fmla="*/ 2147483646 h 432"/>
              <a:gd name="T8" fmla="*/ 0 w 3600"/>
              <a:gd name="T9" fmla="*/ 0 h 432"/>
              <a:gd name="T10" fmla="*/ 0 60000 65536"/>
              <a:gd name="T11" fmla="*/ 0 60000 65536"/>
              <a:gd name="T12" fmla="*/ 0 60000 65536"/>
              <a:gd name="T13" fmla="*/ 0 60000 65536"/>
              <a:gd name="T14" fmla="*/ 0 60000 65536"/>
              <a:gd name="T15" fmla="*/ 0 w 3600"/>
              <a:gd name="T16" fmla="*/ 0 h 432"/>
              <a:gd name="T17" fmla="*/ 3600 w 3600"/>
              <a:gd name="T18" fmla="*/ 432 h 432"/>
            </a:gdLst>
            <a:ahLst/>
            <a:cxnLst>
              <a:cxn ang="T10">
                <a:pos x="T0" y="T1"/>
              </a:cxn>
              <a:cxn ang="T11">
                <a:pos x="T2" y="T3"/>
              </a:cxn>
              <a:cxn ang="T12">
                <a:pos x="T4" y="T5"/>
              </a:cxn>
              <a:cxn ang="T13">
                <a:pos x="T6" y="T7"/>
              </a:cxn>
              <a:cxn ang="T14">
                <a:pos x="T8" y="T9"/>
              </a:cxn>
            </a:cxnLst>
            <a:rect l="T15" t="T16" r="T17" b="T18"/>
            <a:pathLst>
              <a:path w="3600" h="432">
                <a:moveTo>
                  <a:pt x="0" y="0"/>
                </a:moveTo>
                <a:lnTo>
                  <a:pt x="3600" y="0"/>
                </a:lnTo>
                <a:lnTo>
                  <a:pt x="1056" y="432"/>
                </a:lnTo>
                <a:lnTo>
                  <a:pt x="384" y="432"/>
                </a:lnTo>
                <a:lnTo>
                  <a:pt x="0" y="0"/>
                </a:lnTo>
                <a:close/>
              </a:path>
            </a:pathLst>
          </a:custGeom>
          <a:gradFill rotWithShape="1">
            <a:gsLst>
              <a:gs pos="0">
                <a:srgbClr val="C9C979"/>
              </a:gs>
              <a:gs pos="100000">
                <a:srgbClr val="FFFF9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Rectangle 8">
            <a:extLst>
              <a:ext uri="{FF2B5EF4-FFF2-40B4-BE49-F238E27FC236}">
                <a16:creationId xmlns:a16="http://schemas.microsoft.com/office/drawing/2014/main" id="{F7BE40D2-7318-468E-B5A4-66E2EEDFE111}"/>
              </a:ext>
            </a:extLst>
          </p:cNvPr>
          <p:cNvSpPr>
            <a:spLocks noChangeArrowheads="1"/>
          </p:cNvSpPr>
          <p:nvPr/>
        </p:nvSpPr>
        <p:spPr bwMode="auto">
          <a:xfrm>
            <a:off x="2747615" y="3152157"/>
            <a:ext cx="4633913" cy="457200"/>
          </a:xfrm>
          <a:prstGeom prst="rect">
            <a:avLst/>
          </a:prstGeom>
          <a:solidFill>
            <a:srgbClr val="CCECFF"/>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0" name="Rectangle 9">
            <a:extLst>
              <a:ext uri="{FF2B5EF4-FFF2-40B4-BE49-F238E27FC236}">
                <a16:creationId xmlns:a16="http://schemas.microsoft.com/office/drawing/2014/main" id="{76DDFAE4-D981-403E-9702-5BD558001F4B}"/>
              </a:ext>
            </a:extLst>
          </p:cNvPr>
          <p:cNvSpPr>
            <a:spLocks noChangeArrowheads="1"/>
          </p:cNvSpPr>
          <p:nvPr/>
        </p:nvSpPr>
        <p:spPr bwMode="auto">
          <a:xfrm>
            <a:off x="3246090" y="4979369"/>
            <a:ext cx="5472113" cy="457200"/>
          </a:xfrm>
          <a:prstGeom prst="rect">
            <a:avLst/>
          </a:prstGeom>
          <a:solidFill>
            <a:srgbClr val="CCFF66"/>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1" name="Line 11">
            <a:extLst>
              <a:ext uri="{FF2B5EF4-FFF2-40B4-BE49-F238E27FC236}">
                <a16:creationId xmlns:a16="http://schemas.microsoft.com/office/drawing/2014/main" id="{6C4B698F-78BC-48F6-8840-CD621A8A2F5C}"/>
              </a:ext>
            </a:extLst>
          </p:cNvPr>
          <p:cNvSpPr>
            <a:spLocks noChangeShapeType="1"/>
          </p:cNvSpPr>
          <p:nvPr/>
        </p:nvSpPr>
        <p:spPr bwMode="auto">
          <a:xfrm>
            <a:off x="3906490" y="3152157"/>
            <a:ext cx="1588"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2" name="Rectangle 12">
            <a:extLst>
              <a:ext uri="{FF2B5EF4-FFF2-40B4-BE49-F238E27FC236}">
                <a16:creationId xmlns:a16="http://schemas.microsoft.com/office/drawing/2014/main" id="{20EBA7FA-B5F0-4058-AF22-B3E7FDAA5DBC}"/>
              </a:ext>
            </a:extLst>
          </p:cNvPr>
          <p:cNvSpPr>
            <a:spLocks noChangeArrowheads="1"/>
          </p:cNvSpPr>
          <p:nvPr/>
        </p:nvSpPr>
        <p:spPr bwMode="auto">
          <a:xfrm>
            <a:off x="793403" y="2009157"/>
            <a:ext cx="6684962" cy="457200"/>
          </a:xfrm>
          <a:prstGeom prst="rect">
            <a:avLst/>
          </a:prstGeom>
          <a:solidFill>
            <a:srgbClr val="FFFF99"/>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3" name="Line 13">
            <a:extLst>
              <a:ext uri="{FF2B5EF4-FFF2-40B4-BE49-F238E27FC236}">
                <a16:creationId xmlns:a16="http://schemas.microsoft.com/office/drawing/2014/main" id="{167925A7-4B9D-4441-B457-0C7E36D2635A}"/>
              </a:ext>
            </a:extLst>
          </p:cNvPr>
          <p:cNvSpPr>
            <a:spLocks noChangeShapeType="1"/>
          </p:cNvSpPr>
          <p:nvPr/>
        </p:nvSpPr>
        <p:spPr bwMode="auto">
          <a:xfrm>
            <a:off x="3019078" y="2009157"/>
            <a:ext cx="3175"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4" name="Line 14">
            <a:extLst>
              <a:ext uri="{FF2B5EF4-FFF2-40B4-BE49-F238E27FC236}">
                <a16:creationId xmlns:a16="http://schemas.microsoft.com/office/drawing/2014/main" id="{504BD0F7-54BA-4234-AB1F-D2CBB650C417}"/>
              </a:ext>
            </a:extLst>
          </p:cNvPr>
          <p:cNvSpPr>
            <a:spLocks noChangeShapeType="1"/>
          </p:cNvSpPr>
          <p:nvPr/>
        </p:nvSpPr>
        <p:spPr bwMode="auto">
          <a:xfrm>
            <a:off x="5063778" y="3152157"/>
            <a:ext cx="3175"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5" name="Line 15">
            <a:extLst>
              <a:ext uri="{FF2B5EF4-FFF2-40B4-BE49-F238E27FC236}">
                <a16:creationId xmlns:a16="http://schemas.microsoft.com/office/drawing/2014/main" id="{D9F94689-8E41-4D85-9DA7-CE25778F817A}"/>
              </a:ext>
            </a:extLst>
          </p:cNvPr>
          <p:cNvSpPr>
            <a:spLocks noChangeShapeType="1"/>
          </p:cNvSpPr>
          <p:nvPr/>
        </p:nvSpPr>
        <p:spPr bwMode="auto">
          <a:xfrm>
            <a:off x="6222653" y="3152157"/>
            <a:ext cx="1587"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6" name="Freeform 16">
            <a:extLst>
              <a:ext uri="{FF2B5EF4-FFF2-40B4-BE49-F238E27FC236}">
                <a16:creationId xmlns:a16="http://schemas.microsoft.com/office/drawing/2014/main" id="{66517CB2-23EE-4844-BE24-B9B0FC35B578}"/>
              </a:ext>
            </a:extLst>
          </p:cNvPr>
          <p:cNvSpPr>
            <a:spLocks/>
          </p:cNvSpPr>
          <p:nvPr/>
        </p:nvSpPr>
        <p:spPr bwMode="auto">
          <a:xfrm>
            <a:off x="1498253" y="3152157"/>
            <a:ext cx="1249362" cy="457200"/>
          </a:xfrm>
          <a:custGeom>
            <a:avLst/>
            <a:gdLst>
              <a:gd name="T0" fmla="*/ 672 w 672"/>
              <a:gd name="T1" fmla="*/ 288 h 288"/>
              <a:gd name="T2" fmla="*/ 0 w 672"/>
              <a:gd name="T3" fmla="*/ 288 h 288"/>
              <a:gd name="T4" fmla="*/ 0 w 672"/>
              <a:gd name="T5" fmla="*/ 0 h 288"/>
              <a:gd name="T6" fmla="*/ 672 w 672"/>
              <a:gd name="T7" fmla="*/ 0 h 288"/>
              <a:gd name="T8" fmla="*/ 0 60000 65536"/>
              <a:gd name="T9" fmla="*/ 0 60000 65536"/>
              <a:gd name="T10" fmla="*/ 0 60000 65536"/>
              <a:gd name="T11" fmla="*/ 0 60000 65536"/>
              <a:gd name="T12" fmla="*/ 0 w 672"/>
              <a:gd name="T13" fmla="*/ 0 h 288"/>
              <a:gd name="T14" fmla="*/ 672 w 672"/>
              <a:gd name="T15" fmla="*/ 288 h 288"/>
            </a:gdLst>
            <a:ahLst/>
            <a:cxnLst>
              <a:cxn ang="T8">
                <a:pos x="T0" y="T1"/>
              </a:cxn>
              <a:cxn ang="T9">
                <a:pos x="T2" y="T3"/>
              </a:cxn>
              <a:cxn ang="T10">
                <a:pos x="T4" y="T5"/>
              </a:cxn>
              <a:cxn ang="T11">
                <a:pos x="T6" y="T7"/>
              </a:cxn>
            </a:cxnLst>
            <a:rect l="T12" t="T13" r="T14" b="T15"/>
            <a:pathLst>
              <a:path w="672" h="288">
                <a:moveTo>
                  <a:pt x="672" y="288"/>
                </a:moveTo>
                <a:lnTo>
                  <a:pt x="0" y="288"/>
                </a:lnTo>
                <a:lnTo>
                  <a:pt x="0" y="0"/>
                </a:lnTo>
                <a:lnTo>
                  <a:pt x="672" y="0"/>
                </a:lnTo>
              </a:path>
            </a:pathLst>
          </a:custGeom>
          <a:solidFill>
            <a:srgbClr val="FFFF99"/>
          </a:solidFill>
          <a:ln w="19050" cap="flat" cmpd="sng">
            <a:solidFill>
              <a:srgbClr val="000000"/>
            </a:solidFill>
            <a:prstDash val="dash"/>
            <a:round/>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43023" name="Text Box 17">
            <a:extLst>
              <a:ext uri="{FF2B5EF4-FFF2-40B4-BE49-F238E27FC236}">
                <a16:creationId xmlns:a16="http://schemas.microsoft.com/office/drawing/2014/main" id="{AB345CE6-E63E-44A5-82EA-74461E993670}"/>
              </a:ext>
            </a:extLst>
          </p:cNvPr>
          <p:cNvSpPr txBox="1">
            <a:spLocks noChangeArrowheads="1"/>
          </p:cNvSpPr>
          <p:nvPr/>
        </p:nvSpPr>
        <p:spPr bwMode="auto">
          <a:xfrm>
            <a:off x="1615728" y="3148982"/>
            <a:ext cx="946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伪首部</a:t>
            </a:r>
          </a:p>
        </p:txBody>
      </p:sp>
      <p:sp>
        <p:nvSpPr>
          <p:cNvPr id="43024" name="Text Box 18">
            <a:extLst>
              <a:ext uri="{FF2B5EF4-FFF2-40B4-BE49-F238E27FC236}">
                <a16:creationId xmlns:a16="http://schemas.microsoft.com/office/drawing/2014/main" id="{11E9089D-8BC6-4F97-A6C0-9DA284C60118}"/>
              </a:ext>
            </a:extLst>
          </p:cNvPr>
          <p:cNvSpPr txBox="1">
            <a:spLocks noChangeArrowheads="1"/>
          </p:cNvSpPr>
          <p:nvPr/>
        </p:nvSpPr>
        <p:spPr bwMode="auto">
          <a:xfrm>
            <a:off x="2758728" y="3148982"/>
            <a:ext cx="94773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源端口</a:t>
            </a:r>
          </a:p>
        </p:txBody>
      </p:sp>
      <p:sp>
        <p:nvSpPr>
          <p:cNvPr id="43025" name="Text Box 19">
            <a:extLst>
              <a:ext uri="{FF2B5EF4-FFF2-40B4-BE49-F238E27FC236}">
                <a16:creationId xmlns:a16="http://schemas.microsoft.com/office/drawing/2014/main" id="{72058A40-437D-44FE-AC4C-D099AEA691FC}"/>
              </a:ext>
            </a:extLst>
          </p:cNvPr>
          <p:cNvSpPr txBox="1">
            <a:spLocks noChangeArrowheads="1"/>
          </p:cNvSpPr>
          <p:nvPr/>
        </p:nvSpPr>
        <p:spPr bwMode="auto">
          <a:xfrm>
            <a:off x="3847753" y="3148982"/>
            <a:ext cx="1200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目的端口</a:t>
            </a:r>
          </a:p>
        </p:txBody>
      </p:sp>
      <p:sp>
        <p:nvSpPr>
          <p:cNvPr id="43026" name="Text Box 20">
            <a:extLst>
              <a:ext uri="{FF2B5EF4-FFF2-40B4-BE49-F238E27FC236}">
                <a16:creationId xmlns:a16="http://schemas.microsoft.com/office/drawing/2014/main" id="{2A834AC4-61AE-473B-832A-471945450548}"/>
              </a:ext>
            </a:extLst>
          </p:cNvPr>
          <p:cNvSpPr txBox="1">
            <a:spLocks noChangeArrowheads="1"/>
          </p:cNvSpPr>
          <p:nvPr/>
        </p:nvSpPr>
        <p:spPr bwMode="auto">
          <a:xfrm>
            <a:off x="5182840" y="3147394"/>
            <a:ext cx="831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长  度</a:t>
            </a:r>
          </a:p>
        </p:txBody>
      </p:sp>
      <p:sp>
        <p:nvSpPr>
          <p:cNvPr id="43027" name="Text Box 21">
            <a:extLst>
              <a:ext uri="{FF2B5EF4-FFF2-40B4-BE49-F238E27FC236}">
                <a16:creationId xmlns:a16="http://schemas.microsoft.com/office/drawing/2014/main" id="{B8BD2705-A8E3-432C-9563-65CF4FACB17E}"/>
              </a:ext>
            </a:extLst>
          </p:cNvPr>
          <p:cNvSpPr txBox="1">
            <a:spLocks noChangeArrowheads="1"/>
          </p:cNvSpPr>
          <p:nvPr/>
        </p:nvSpPr>
        <p:spPr bwMode="auto">
          <a:xfrm>
            <a:off x="6327428" y="3148982"/>
            <a:ext cx="946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检验和</a:t>
            </a:r>
          </a:p>
        </p:txBody>
      </p:sp>
      <p:sp>
        <p:nvSpPr>
          <p:cNvPr id="43028" name="Text Box 22">
            <a:extLst>
              <a:ext uri="{FF2B5EF4-FFF2-40B4-BE49-F238E27FC236}">
                <a16:creationId xmlns:a16="http://schemas.microsoft.com/office/drawing/2014/main" id="{3590D2B7-6523-46D6-952D-4182BF181B6A}"/>
              </a:ext>
            </a:extLst>
          </p:cNvPr>
          <p:cNvSpPr txBox="1">
            <a:spLocks noChangeArrowheads="1"/>
          </p:cNvSpPr>
          <p:nvPr/>
        </p:nvSpPr>
        <p:spPr bwMode="auto">
          <a:xfrm>
            <a:off x="5327303" y="5020644"/>
            <a:ext cx="132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数         据</a:t>
            </a:r>
          </a:p>
        </p:txBody>
      </p:sp>
      <p:sp>
        <p:nvSpPr>
          <p:cNvPr id="43029" name="Text Box 23">
            <a:extLst>
              <a:ext uri="{FF2B5EF4-FFF2-40B4-BE49-F238E27FC236}">
                <a16:creationId xmlns:a16="http://schemas.microsoft.com/office/drawing/2014/main" id="{7AA48F9E-9CC5-494F-942D-F4FF497638D9}"/>
              </a:ext>
            </a:extLst>
          </p:cNvPr>
          <p:cNvSpPr txBox="1">
            <a:spLocks noChangeArrowheads="1"/>
          </p:cNvSpPr>
          <p:nvPr/>
        </p:nvSpPr>
        <p:spPr bwMode="auto">
          <a:xfrm>
            <a:off x="2271365" y="5020644"/>
            <a:ext cx="831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首  部</a:t>
            </a:r>
          </a:p>
        </p:txBody>
      </p:sp>
      <p:sp>
        <p:nvSpPr>
          <p:cNvPr id="24" name="Line 24">
            <a:extLst>
              <a:ext uri="{FF2B5EF4-FFF2-40B4-BE49-F238E27FC236}">
                <a16:creationId xmlns:a16="http://schemas.microsoft.com/office/drawing/2014/main" id="{4E003108-EE6A-4D35-AB2F-4224EA718678}"/>
              </a:ext>
            </a:extLst>
          </p:cNvPr>
          <p:cNvSpPr>
            <a:spLocks noChangeShapeType="1"/>
          </p:cNvSpPr>
          <p:nvPr/>
        </p:nvSpPr>
        <p:spPr bwMode="auto">
          <a:xfrm>
            <a:off x="5251103" y="2009157"/>
            <a:ext cx="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5" name="Line 25">
            <a:extLst>
              <a:ext uri="{FF2B5EF4-FFF2-40B4-BE49-F238E27FC236}">
                <a16:creationId xmlns:a16="http://schemas.microsoft.com/office/drawing/2014/main" id="{35FF3C24-C60C-4938-A1FA-3607E7BD3EDE}"/>
              </a:ext>
            </a:extLst>
          </p:cNvPr>
          <p:cNvSpPr>
            <a:spLocks noChangeShapeType="1"/>
          </p:cNvSpPr>
          <p:nvPr/>
        </p:nvSpPr>
        <p:spPr bwMode="auto">
          <a:xfrm>
            <a:off x="5784503" y="2009157"/>
            <a:ext cx="1587"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6" name="Line 26">
            <a:extLst>
              <a:ext uri="{FF2B5EF4-FFF2-40B4-BE49-F238E27FC236}">
                <a16:creationId xmlns:a16="http://schemas.microsoft.com/office/drawing/2014/main" id="{F4016DBD-B019-4F59-AFA0-37EFF874F92D}"/>
              </a:ext>
            </a:extLst>
          </p:cNvPr>
          <p:cNvSpPr>
            <a:spLocks noChangeShapeType="1"/>
          </p:cNvSpPr>
          <p:nvPr/>
        </p:nvSpPr>
        <p:spPr bwMode="auto">
          <a:xfrm>
            <a:off x="6317903" y="2009157"/>
            <a:ext cx="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43033" name="Text Box 27">
            <a:extLst>
              <a:ext uri="{FF2B5EF4-FFF2-40B4-BE49-F238E27FC236}">
                <a16:creationId xmlns:a16="http://schemas.microsoft.com/office/drawing/2014/main" id="{692C1847-9894-4F74-8630-61FFD36E6262}"/>
              </a:ext>
            </a:extLst>
          </p:cNvPr>
          <p:cNvSpPr txBox="1">
            <a:spLocks noChangeArrowheads="1"/>
          </p:cNvSpPr>
          <p:nvPr/>
        </p:nvSpPr>
        <p:spPr bwMode="auto">
          <a:xfrm>
            <a:off x="6275040" y="2005982"/>
            <a:ext cx="123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UDP</a:t>
            </a:r>
            <a:r>
              <a:rPr lang="zh-CN" altLang="en-US" sz="2000" b="0">
                <a:solidFill>
                  <a:srgbClr val="333399"/>
                </a:solidFill>
                <a:ea typeface="黑体" panose="02010609060101010101" pitchFamily="49" charset="-122"/>
              </a:rPr>
              <a:t>长度</a:t>
            </a:r>
          </a:p>
        </p:txBody>
      </p:sp>
      <p:sp>
        <p:nvSpPr>
          <p:cNvPr id="43034" name="Text Box 28">
            <a:extLst>
              <a:ext uri="{FF2B5EF4-FFF2-40B4-BE49-F238E27FC236}">
                <a16:creationId xmlns:a16="http://schemas.microsoft.com/office/drawing/2014/main" id="{1D33033F-5B66-4E4F-8956-14462EBC59FB}"/>
              </a:ext>
            </a:extLst>
          </p:cNvPr>
          <p:cNvSpPr txBox="1">
            <a:spLocks noChangeArrowheads="1"/>
          </p:cNvSpPr>
          <p:nvPr/>
        </p:nvSpPr>
        <p:spPr bwMode="auto">
          <a:xfrm>
            <a:off x="1180753" y="2005982"/>
            <a:ext cx="1327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源 </a:t>
            </a:r>
            <a:r>
              <a:rPr lang="en-US" altLang="zh-CN" sz="2000" b="0">
                <a:solidFill>
                  <a:srgbClr val="333399"/>
                </a:solidFill>
                <a:ea typeface="黑体" panose="02010609060101010101" pitchFamily="49" charset="-122"/>
              </a:rPr>
              <a:t>IP </a:t>
            </a:r>
            <a:r>
              <a:rPr lang="zh-CN" altLang="en-US" sz="2000" b="0">
                <a:solidFill>
                  <a:srgbClr val="333399"/>
                </a:solidFill>
                <a:ea typeface="黑体" panose="02010609060101010101" pitchFamily="49" charset="-122"/>
              </a:rPr>
              <a:t>地址</a:t>
            </a:r>
          </a:p>
        </p:txBody>
      </p:sp>
      <p:sp>
        <p:nvSpPr>
          <p:cNvPr id="43035" name="Text Box 29">
            <a:extLst>
              <a:ext uri="{FF2B5EF4-FFF2-40B4-BE49-F238E27FC236}">
                <a16:creationId xmlns:a16="http://schemas.microsoft.com/office/drawing/2014/main" id="{639CE675-C873-417C-8DCE-F1BE556EF290}"/>
              </a:ext>
            </a:extLst>
          </p:cNvPr>
          <p:cNvSpPr txBox="1">
            <a:spLocks noChangeArrowheads="1"/>
          </p:cNvSpPr>
          <p:nvPr/>
        </p:nvSpPr>
        <p:spPr bwMode="auto">
          <a:xfrm>
            <a:off x="3319115" y="2005982"/>
            <a:ext cx="1579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目的 </a:t>
            </a:r>
            <a:r>
              <a:rPr lang="en-US" altLang="zh-CN" sz="2000" b="0">
                <a:solidFill>
                  <a:srgbClr val="333399"/>
                </a:solidFill>
                <a:ea typeface="黑体" panose="02010609060101010101" pitchFamily="49" charset="-122"/>
              </a:rPr>
              <a:t>IP </a:t>
            </a:r>
            <a:r>
              <a:rPr lang="zh-CN" altLang="en-US" sz="2000" b="0">
                <a:solidFill>
                  <a:srgbClr val="333399"/>
                </a:solidFill>
                <a:ea typeface="黑体" panose="02010609060101010101" pitchFamily="49" charset="-122"/>
              </a:rPr>
              <a:t>地址</a:t>
            </a:r>
          </a:p>
        </p:txBody>
      </p:sp>
      <p:sp>
        <p:nvSpPr>
          <p:cNvPr id="43036" name="Text Box 30">
            <a:extLst>
              <a:ext uri="{FF2B5EF4-FFF2-40B4-BE49-F238E27FC236}">
                <a16:creationId xmlns:a16="http://schemas.microsoft.com/office/drawing/2014/main" id="{45CDEAF5-68C3-4980-A948-0CF7FDAC9E16}"/>
              </a:ext>
            </a:extLst>
          </p:cNvPr>
          <p:cNvSpPr txBox="1">
            <a:spLocks noChangeArrowheads="1"/>
          </p:cNvSpPr>
          <p:nvPr/>
        </p:nvSpPr>
        <p:spPr bwMode="auto">
          <a:xfrm>
            <a:off x="5352703" y="2005982"/>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0</a:t>
            </a:r>
          </a:p>
        </p:txBody>
      </p:sp>
      <p:sp>
        <p:nvSpPr>
          <p:cNvPr id="43037" name="Text Box 31">
            <a:extLst>
              <a:ext uri="{FF2B5EF4-FFF2-40B4-BE49-F238E27FC236}">
                <a16:creationId xmlns:a16="http://schemas.microsoft.com/office/drawing/2014/main" id="{B20D9C05-5061-450C-8FD8-7072BCDDF778}"/>
              </a:ext>
            </a:extLst>
          </p:cNvPr>
          <p:cNvSpPr txBox="1">
            <a:spLocks noChangeArrowheads="1"/>
          </p:cNvSpPr>
          <p:nvPr/>
        </p:nvSpPr>
        <p:spPr bwMode="auto">
          <a:xfrm>
            <a:off x="5786090" y="2005982"/>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17</a:t>
            </a:r>
          </a:p>
        </p:txBody>
      </p:sp>
      <p:sp>
        <p:nvSpPr>
          <p:cNvPr id="43038" name="Line 32">
            <a:extLst>
              <a:ext uri="{FF2B5EF4-FFF2-40B4-BE49-F238E27FC236}">
                <a16:creationId xmlns:a16="http://schemas.microsoft.com/office/drawing/2014/main" id="{F931484D-A625-4791-AB1D-1B6D6ADC9206}"/>
              </a:ext>
            </a:extLst>
          </p:cNvPr>
          <p:cNvSpPr>
            <a:spLocks noChangeShapeType="1"/>
          </p:cNvSpPr>
          <p:nvPr/>
        </p:nvSpPr>
        <p:spPr bwMode="auto">
          <a:xfrm>
            <a:off x="2123728" y="5665169"/>
            <a:ext cx="6594475" cy="0"/>
          </a:xfrm>
          <a:prstGeom prst="line">
            <a:avLst/>
          </a:prstGeom>
          <a:noFill/>
          <a:ln w="952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Rectangle 33">
            <a:extLst>
              <a:ext uri="{FF2B5EF4-FFF2-40B4-BE49-F238E27FC236}">
                <a16:creationId xmlns:a16="http://schemas.microsoft.com/office/drawing/2014/main" id="{6C7CF9A0-3F17-465E-AE41-86847BB1BE54}"/>
              </a:ext>
            </a:extLst>
          </p:cNvPr>
          <p:cNvSpPr>
            <a:spLocks noChangeArrowheads="1"/>
          </p:cNvSpPr>
          <p:nvPr/>
        </p:nvSpPr>
        <p:spPr bwMode="auto">
          <a:xfrm>
            <a:off x="4708178" y="5511182"/>
            <a:ext cx="1173162"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43040" name="Text Box 34">
            <a:extLst>
              <a:ext uri="{FF2B5EF4-FFF2-40B4-BE49-F238E27FC236}">
                <a16:creationId xmlns:a16="http://schemas.microsoft.com/office/drawing/2014/main" id="{7C7C32DA-2565-4361-B568-7478B78A0CFF}"/>
              </a:ext>
            </a:extLst>
          </p:cNvPr>
          <p:cNvSpPr txBox="1">
            <a:spLocks noChangeArrowheads="1"/>
          </p:cNvSpPr>
          <p:nvPr/>
        </p:nvSpPr>
        <p:spPr bwMode="auto">
          <a:xfrm>
            <a:off x="4662140" y="5485782"/>
            <a:ext cx="1254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IP </a:t>
            </a:r>
            <a:r>
              <a:rPr lang="zh-CN" altLang="en-US" sz="2000" b="0">
                <a:solidFill>
                  <a:srgbClr val="333399"/>
                </a:solidFill>
                <a:ea typeface="黑体" panose="02010609060101010101" pitchFamily="49" charset="-122"/>
              </a:rPr>
              <a:t>数据报</a:t>
            </a:r>
          </a:p>
        </p:txBody>
      </p:sp>
      <p:sp>
        <p:nvSpPr>
          <p:cNvPr id="43041" name="Text Box 35">
            <a:extLst>
              <a:ext uri="{FF2B5EF4-FFF2-40B4-BE49-F238E27FC236}">
                <a16:creationId xmlns:a16="http://schemas.microsoft.com/office/drawing/2014/main" id="{870AA008-BB70-4251-8DBD-8648610FE878}"/>
              </a:ext>
            </a:extLst>
          </p:cNvPr>
          <p:cNvSpPr txBox="1">
            <a:spLocks noChangeArrowheads="1"/>
          </p:cNvSpPr>
          <p:nvPr/>
        </p:nvSpPr>
        <p:spPr bwMode="auto">
          <a:xfrm>
            <a:off x="185390" y="1626569"/>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字节</a:t>
            </a:r>
          </a:p>
        </p:txBody>
      </p:sp>
      <p:sp>
        <p:nvSpPr>
          <p:cNvPr id="43042" name="Text Box 36">
            <a:extLst>
              <a:ext uri="{FF2B5EF4-FFF2-40B4-BE49-F238E27FC236}">
                <a16:creationId xmlns:a16="http://schemas.microsoft.com/office/drawing/2014/main" id="{A51A74F5-241D-4149-914F-203D7CAFBE32}"/>
              </a:ext>
            </a:extLst>
          </p:cNvPr>
          <p:cNvSpPr txBox="1">
            <a:spLocks noChangeArrowheads="1"/>
          </p:cNvSpPr>
          <p:nvPr/>
        </p:nvSpPr>
        <p:spPr bwMode="auto">
          <a:xfrm>
            <a:off x="1730028" y="1604344"/>
            <a:ext cx="32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4</a:t>
            </a:r>
          </a:p>
        </p:txBody>
      </p:sp>
      <p:sp>
        <p:nvSpPr>
          <p:cNvPr id="43043" name="Text Box 37">
            <a:extLst>
              <a:ext uri="{FF2B5EF4-FFF2-40B4-BE49-F238E27FC236}">
                <a16:creationId xmlns:a16="http://schemas.microsoft.com/office/drawing/2014/main" id="{77CDD8E6-AC98-43AE-9211-CF151061CC32}"/>
              </a:ext>
            </a:extLst>
          </p:cNvPr>
          <p:cNvSpPr txBox="1">
            <a:spLocks noChangeArrowheads="1"/>
          </p:cNvSpPr>
          <p:nvPr/>
        </p:nvSpPr>
        <p:spPr bwMode="auto">
          <a:xfrm>
            <a:off x="3957290" y="1604344"/>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4</a:t>
            </a:r>
          </a:p>
        </p:txBody>
      </p:sp>
      <p:sp>
        <p:nvSpPr>
          <p:cNvPr id="43044" name="Text Box 38">
            <a:extLst>
              <a:ext uri="{FF2B5EF4-FFF2-40B4-BE49-F238E27FC236}">
                <a16:creationId xmlns:a16="http://schemas.microsoft.com/office/drawing/2014/main" id="{8CB5CB92-AE81-4A4A-94B7-F7FC913BC6B6}"/>
              </a:ext>
            </a:extLst>
          </p:cNvPr>
          <p:cNvSpPr txBox="1">
            <a:spLocks noChangeArrowheads="1"/>
          </p:cNvSpPr>
          <p:nvPr/>
        </p:nvSpPr>
        <p:spPr bwMode="auto">
          <a:xfrm>
            <a:off x="5352703" y="1604344"/>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1</a:t>
            </a:r>
          </a:p>
        </p:txBody>
      </p:sp>
      <p:sp>
        <p:nvSpPr>
          <p:cNvPr id="43045" name="Text Box 39">
            <a:extLst>
              <a:ext uri="{FF2B5EF4-FFF2-40B4-BE49-F238E27FC236}">
                <a16:creationId xmlns:a16="http://schemas.microsoft.com/office/drawing/2014/main" id="{AD2697EF-F355-487D-A07D-7AAD7C88487B}"/>
              </a:ext>
            </a:extLst>
          </p:cNvPr>
          <p:cNvSpPr txBox="1">
            <a:spLocks noChangeArrowheads="1"/>
          </p:cNvSpPr>
          <p:nvPr/>
        </p:nvSpPr>
        <p:spPr bwMode="auto">
          <a:xfrm>
            <a:off x="5873403" y="1604344"/>
            <a:ext cx="32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1</a:t>
            </a:r>
          </a:p>
        </p:txBody>
      </p:sp>
      <p:sp>
        <p:nvSpPr>
          <p:cNvPr id="43046" name="Text Box 40">
            <a:extLst>
              <a:ext uri="{FF2B5EF4-FFF2-40B4-BE49-F238E27FC236}">
                <a16:creationId xmlns:a16="http://schemas.microsoft.com/office/drawing/2014/main" id="{0DA38AF3-9E2E-4F4C-A569-C2EC7A7E726C}"/>
              </a:ext>
            </a:extLst>
          </p:cNvPr>
          <p:cNvSpPr txBox="1">
            <a:spLocks noChangeArrowheads="1"/>
          </p:cNvSpPr>
          <p:nvPr/>
        </p:nvSpPr>
        <p:spPr bwMode="auto">
          <a:xfrm>
            <a:off x="6660803" y="1604344"/>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2</a:t>
            </a:r>
          </a:p>
        </p:txBody>
      </p:sp>
      <p:sp>
        <p:nvSpPr>
          <p:cNvPr id="43047" name="Text Box 41">
            <a:extLst>
              <a:ext uri="{FF2B5EF4-FFF2-40B4-BE49-F238E27FC236}">
                <a16:creationId xmlns:a16="http://schemas.microsoft.com/office/drawing/2014/main" id="{7B1784EF-8973-4741-89BB-411EF3C23DD9}"/>
              </a:ext>
            </a:extLst>
          </p:cNvPr>
          <p:cNvSpPr txBox="1">
            <a:spLocks noChangeArrowheads="1"/>
          </p:cNvSpPr>
          <p:nvPr/>
        </p:nvSpPr>
        <p:spPr bwMode="auto">
          <a:xfrm>
            <a:off x="1855440" y="2774332"/>
            <a:ext cx="4667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12</a:t>
            </a:r>
          </a:p>
        </p:txBody>
      </p:sp>
      <p:sp>
        <p:nvSpPr>
          <p:cNvPr id="43048" name="Text Box 42">
            <a:extLst>
              <a:ext uri="{FF2B5EF4-FFF2-40B4-BE49-F238E27FC236}">
                <a16:creationId xmlns:a16="http://schemas.microsoft.com/office/drawing/2014/main" id="{BD8126BD-E0E9-4A2E-9DA7-969515859204}"/>
              </a:ext>
            </a:extLst>
          </p:cNvPr>
          <p:cNvSpPr txBox="1">
            <a:spLocks noChangeArrowheads="1"/>
          </p:cNvSpPr>
          <p:nvPr/>
        </p:nvSpPr>
        <p:spPr bwMode="auto">
          <a:xfrm>
            <a:off x="3125440" y="2779094"/>
            <a:ext cx="32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2</a:t>
            </a:r>
          </a:p>
        </p:txBody>
      </p:sp>
      <p:sp>
        <p:nvSpPr>
          <p:cNvPr id="43049" name="Text Box 43">
            <a:extLst>
              <a:ext uri="{FF2B5EF4-FFF2-40B4-BE49-F238E27FC236}">
                <a16:creationId xmlns:a16="http://schemas.microsoft.com/office/drawing/2014/main" id="{BBD23252-45A4-4C05-BF75-ECD0D239B4BA}"/>
              </a:ext>
            </a:extLst>
          </p:cNvPr>
          <p:cNvSpPr txBox="1">
            <a:spLocks noChangeArrowheads="1"/>
          </p:cNvSpPr>
          <p:nvPr/>
        </p:nvSpPr>
        <p:spPr bwMode="auto">
          <a:xfrm>
            <a:off x="4350990" y="2779094"/>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2</a:t>
            </a:r>
          </a:p>
        </p:txBody>
      </p:sp>
      <p:sp>
        <p:nvSpPr>
          <p:cNvPr id="43050" name="Text Box 44">
            <a:extLst>
              <a:ext uri="{FF2B5EF4-FFF2-40B4-BE49-F238E27FC236}">
                <a16:creationId xmlns:a16="http://schemas.microsoft.com/office/drawing/2014/main" id="{687A0E2B-F626-43E5-84FF-D01B08BC29B0}"/>
              </a:ext>
            </a:extLst>
          </p:cNvPr>
          <p:cNvSpPr txBox="1">
            <a:spLocks noChangeArrowheads="1"/>
          </p:cNvSpPr>
          <p:nvPr/>
        </p:nvSpPr>
        <p:spPr bwMode="auto">
          <a:xfrm>
            <a:off x="5420965" y="2779094"/>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2</a:t>
            </a:r>
          </a:p>
        </p:txBody>
      </p:sp>
      <p:sp>
        <p:nvSpPr>
          <p:cNvPr id="43051" name="Text Box 45">
            <a:extLst>
              <a:ext uri="{FF2B5EF4-FFF2-40B4-BE49-F238E27FC236}">
                <a16:creationId xmlns:a16="http://schemas.microsoft.com/office/drawing/2014/main" id="{0C509A68-F33B-4037-A299-6A1BA18D299C}"/>
              </a:ext>
            </a:extLst>
          </p:cNvPr>
          <p:cNvSpPr txBox="1">
            <a:spLocks noChangeArrowheads="1"/>
          </p:cNvSpPr>
          <p:nvPr/>
        </p:nvSpPr>
        <p:spPr bwMode="auto">
          <a:xfrm>
            <a:off x="6638578" y="2779094"/>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2</a:t>
            </a:r>
          </a:p>
        </p:txBody>
      </p:sp>
      <p:sp>
        <p:nvSpPr>
          <p:cNvPr id="43052" name="Text Box 46">
            <a:extLst>
              <a:ext uri="{FF2B5EF4-FFF2-40B4-BE49-F238E27FC236}">
                <a16:creationId xmlns:a16="http://schemas.microsoft.com/office/drawing/2014/main" id="{58B19770-4B11-403E-87EE-D2F1727E19D1}"/>
              </a:ext>
            </a:extLst>
          </p:cNvPr>
          <p:cNvSpPr txBox="1">
            <a:spLocks noChangeArrowheads="1"/>
          </p:cNvSpPr>
          <p:nvPr/>
        </p:nvSpPr>
        <p:spPr bwMode="auto">
          <a:xfrm>
            <a:off x="698153" y="2774332"/>
            <a:ext cx="6921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字节</a:t>
            </a:r>
          </a:p>
        </p:txBody>
      </p:sp>
      <p:sp>
        <p:nvSpPr>
          <p:cNvPr id="43053" name="Text Box 47">
            <a:extLst>
              <a:ext uri="{FF2B5EF4-FFF2-40B4-BE49-F238E27FC236}">
                <a16:creationId xmlns:a16="http://schemas.microsoft.com/office/drawing/2014/main" id="{ECDB7EAC-BB4C-4706-94C4-0F69FECEBE8E}"/>
              </a:ext>
            </a:extLst>
          </p:cNvPr>
          <p:cNvSpPr txBox="1">
            <a:spLocks noChangeArrowheads="1"/>
          </p:cNvSpPr>
          <p:nvPr/>
        </p:nvSpPr>
        <p:spPr bwMode="auto">
          <a:xfrm>
            <a:off x="939453" y="4615832"/>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发送在前</a:t>
            </a:r>
          </a:p>
        </p:txBody>
      </p:sp>
      <p:sp>
        <p:nvSpPr>
          <p:cNvPr id="48" name="AutoShape 48">
            <a:extLst>
              <a:ext uri="{FF2B5EF4-FFF2-40B4-BE49-F238E27FC236}">
                <a16:creationId xmlns:a16="http://schemas.microsoft.com/office/drawing/2014/main" id="{435091E7-90DB-4DEF-A265-62EDAAFAF678}"/>
              </a:ext>
            </a:extLst>
          </p:cNvPr>
          <p:cNvSpPr>
            <a:spLocks noChangeArrowheads="1"/>
          </p:cNvSpPr>
          <p:nvPr/>
        </p:nvSpPr>
        <p:spPr bwMode="auto">
          <a:xfrm>
            <a:off x="5876578" y="4752357"/>
            <a:ext cx="277812" cy="415925"/>
          </a:xfrm>
          <a:prstGeom prst="downArrow">
            <a:avLst>
              <a:gd name="adj1" fmla="val 50000"/>
              <a:gd name="adj2" fmla="val 37429"/>
            </a:avLst>
          </a:prstGeom>
          <a:solidFill>
            <a:srgbClr val="00E4A8"/>
          </a:solidFill>
          <a:ln w="9525">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49" name="Rectangle 49">
            <a:extLst>
              <a:ext uri="{FF2B5EF4-FFF2-40B4-BE49-F238E27FC236}">
                <a16:creationId xmlns:a16="http://schemas.microsoft.com/office/drawing/2014/main" id="{DDE576E5-4AAA-4414-8481-9E549A1C75F7}"/>
              </a:ext>
            </a:extLst>
          </p:cNvPr>
          <p:cNvSpPr>
            <a:spLocks noChangeArrowheads="1"/>
          </p:cNvSpPr>
          <p:nvPr/>
        </p:nvSpPr>
        <p:spPr bwMode="auto">
          <a:xfrm>
            <a:off x="4325590" y="4039569"/>
            <a:ext cx="4392613" cy="457200"/>
          </a:xfrm>
          <a:prstGeom prst="rect">
            <a:avLst/>
          </a:prstGeom>
          <a:solidFill>
            <a:srgbClr val="FFCCFF"/>
          </a:solidFill>
          <a:ln w="1270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43056" name="Text Box 51">
            <a:extLst>
              <a:ext uri="{FF2B5EF4-FFF2-40B4-BE49-F238E27FC236}">
                <a16:creationId xmlns:a16="http://schemas.microsoft.com/office/drawing/2014/main" id="{0247CA31-9C9A-4E12-A497-40E4D1316610}"/>
              </a:ext>
            </a:extLst>
          </p:cNvPr>
          <p:cNvSpPr txBox="1">
            <a:spLocks noChangeArrowheads="1"/>
          </p:cNvSpPr>
          <p:nvPr/>
        </p:nvSpPr>
        <p:spPr bwMode="auto">
          <a:xfrm>
            <a:off x="5881340" y="4076082"/>
            <a:ext cx="132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数         据</a:t>
            </a:r>
          </a:p>
        </p:txBody>
      </p:sp>
      <p:sp>
        <p:nvSpPr>
          <p:cNvPr id="51" name="Text Box 52">
            <a:extLst>
              <a:ext uri="{FF2B5EF4-FFF2-40B4-BE49-F238E27FC236}">
                <a16:creationId xmlns:a16="http://schemas.microsoft.com/office/drawing/2014/main" id="{DEBAB4E5-23A5-46EC-981D-6B009E43CA87}"/>
              </a:ext>
            </a:extLst>
          </p:cNvPr>
          <p:cNvSpPr txBox="1">
            <a:spLocks noChangeArrowheads="1"/>
          </p:cNvSpPr>
          <p:nvPr/>
        </p:nvSpPr>
        <p:spPr bwMode="auto">
          <a:xfrm>
            <a:off x="3385790" y="4076082"/>
            <a:ext cx="831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99"/>
                </a:solidFill>
                <a:ea typeface="黑体" panose="02010609060101010101" pitchFamily="49" charset="-122"/>
              </a:rPr>
              <a:t>首  部</a:t>
            </a:r>
          </a:p>
        </p:txBody>
      </p:sp>
      <p:sp>
        <p:nvSpPr>
          <p:cNvPr id="43058" name="AutoShape 53">
            <a:extLst>
              <a:ext uri="{FF2B5EF4-FFF2-40B4-BE49-F238E27FC236}">
                <a16:creationId xmlns:a16="http://schemas.microsoft.com/office/drawing/2014/main" id="{E12D8DB3-23D7-4F36-808A-5E87E4D96C70}"/>
              </a:ext>
            </a:extLst>
          </p:cNvPr>
          <p:cNvSpPr>
            <a:spLocks/>
          </p:cNvSpPr>
          <p:nvPr/>
        </p:nvSpPr>
        <p:spPr bwMode="auto">
          <a:xfrm rot="-5400000">
            <a:off x="5930552" y="1975820"/>
            <a:ext cx="168275" cy="5391150"/>
          </a:xfrm>
          <a:prstGeom prst="leftBrace">
            <a:avLst>
              <a:gd name="adj1" fmla="val 266981"/>
              <a:gd name="adj2" fmla="val 50000"/>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b="0">
              <a:solidFill>
                <a:srgbClr val="000000"/>
              </a:solidFill>
            </a:endParaRPr>
          </a:p>
        </p:txBody>
      </p:sp>
      <p:sp>
        <p:nvSpPr>
          <p:cNvPr id="43059" name="Text Box 54">
            <a:extLst>
              <a:ext uri="{FF2B5EF4-FFF2-40B4-BE49-F238E27FC236}">
                <a16:creationId xmlns:a16="http://schemas.microsoft.com/office/drawing/2014/main" id="{416909D3-BD06-4C99-96CE-E2B92DDC4A03}"/>
              </a:ext>
            </a:extLst>
          </p:cNvPr>
          <p:cNvSpPr txBox="1">
            <a:spLocks noChangeArrowheads="1"/>
          </p:cNvSpPr>
          <p:nvPr/>
        </p:nvSpPr>
        <p:spPr bwMode="auto">
          <a:xfrm>
            <a:off x="1156940" y="4074494"/>
            <a:ext cx="2062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ea typeface="黑体" panose="02010609060101010101" pitchFamily="49" charset="-122"/>
              </a:rPr>
              <a:t>UDP </a:t>
            </a:r>
            <a:r>
              <a:rPr lang="zh-CN" altLang="en-US" sz="2000" b="0">
                <a:solidFill>
                  <a:srgbClr val="333399"/>
                </a:solidFill>
                <a:ea typeface="黑体" panose="02010609060101010101" pitchFamily="49" charset="-122"/>
              </a:rPr>
              <a:t>用户数据报</a:t>
            </a:r>
          </a:p>
        </p:txBody>
      </p:sp>
      <p:sp>
        <p:nvSpPr>
          <p:cNvPr id="54" name="Rectangle 59">
            <a:extLst>
              <a:ext uri="{FF2B5EF4-FFF2-40B4-BE49-F238E27FC236}">
                <a16:creationId xmlns:a16="http://schemas.microsoft.com/office/drawing/2014/main" id="{F87DAFB6-6C30-4628-B919-A80AAFAEEAB9}"/>
              </a:ext>
            </a:extLst>
          </p:cNvPr>
          <p:cNvSpPr>
            <a:spLocks noChangeArrowheads="1"/>
          </p:cNvSpPr>
          <p:nvPr/>
        </p:nvSpPr>
        <p:spPr bwMode="auto">
          <a:xfrm>
            <a:off x="2741265" y="3133107"/>
            <a:ext cx="4637088" cy="461962"/>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b="0">
              <a:solidFill>
                <a:srgbClr val="000000"/>
              </a:solidFill>
            </a:endParaRPr>
          </a:p>
        </p:txBody>
      </p:sp>
      <p:sp>
        <p:nvSpPr>
          <p:cNvPr id="43061" name="矩形 54">
            <a:extLst>
              <a:ext uri="{FF2B5EF4-FFF2-40B4-BE49-F238E27FC236}">
                <a16:creationId xmlns:a16="http://schemas.microsoft.com/office/drawing/2014/main" id="{0078252F-5C25-44E7-8601-92E15925277D}"/>
              </a:ext>
            </a:extLst>
          </p:cNvPr>
          <p:cNvSpPr>
            <a:spLocks noChangeArrowheads="1"/>
          </p:cNvSpPr>
          <p:nvPr/>
        </p:nvSpPr>
        <p:spPr bwMode="auto">
          <a:xfrm>
            <a:off x="698153" y="2138060"/>
            <a:ext cx="8059738" cy="3539430"/>
          </a:xfrm>
          <a:prstGeom prst="rect">
            <a:avLst/>
          </a:prstGeom>
          <a:solidFill>
            <a:schemeClr val="accent1">
              <a:lumMod val="60000"/>
              <a:lumOff val="40000"/>
            </a:schemeClr>
          </a:solidFill>
          <a:ln>
            <a:solidFill>
              <a:schemeClr val="tx1"/>
            </a:solidFill>
          </a:ln>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dirty="0">
                <a:solidFill>
                  <a:srgbClr val="FF0000"/>
                </a:solidFill>
                <a:latin typeface="+mn-ea"/>
                <a:ea typeface="+mn-ea"/>
              </a:rPr>
              <a:t>UDP</a:t>
            </a:r>
            <a:r>
              <a:rPr lang="zh-CN" altLang="en-US" dirty="0">
                <a:solidFill>
                  <a:srgbClr val="FF0000"/>
                </a:solidFill>
                <a:latin typeface="+mn-ea"/>
                <a:ea typeface="+mn-ea"/>
              </a:rPr>
              <a:t>的校验和不但要将“伪首部”加入进来一起计算，而且还要加入</a:t>
            </a:r>
            <a:r>
              <a:rPr lang="en-US" altLang="zh-CN" dirty="0">
                <a:solidFill>
                  <a:srgbClr val="FF0000"/>
                </a:solidFill>
                <a:latin typeface="+mn-ea"/>
                <a:ea typeface="+mn-ea"/>
              </a:rPr>
              <a:t>UDP</a:t>
            </a:r>
            <a:r>
              <a:rPr lang="zh-CN" altLang="en-US" dirty="0">
                <a:solidFill>
                  <a:srgbClr val="FF0000"/>
                </a:solidFill>
                <a:latin typeface="+mn-ea"/>
                <a:ea typeface="+mn-ea"/>
              </a:rPr>
              <a:t>的数据，即伪首部、首部和数据在一起计算校验和。</a:t>
            </a:r>
            <a:endParaRPr lang="en-US" altLang="zh-CN" dirty="0">
              <a:solidFill>
                <a:srgbClr val="FF0000"/>
              </a:solidFill>
              <a:latin typeface="+mn-ea"/>
              <a:ea typeface="+mn-ea"/>
            </a:endParaRPr>
          </a:p>
          <a:p>
            <a:pPr algn="l">
              <a:spcBef>
                <a:spcPct val="0"/>
              </a:spcBef>
              <a:buClrTx/>
              <a:buSzTx/>
              <a:buFontTx/>
              <a:buNone/>
            </a:pPr>
            <a:r>
              <a:rPr lang="zh-CN" altLang="en-US" dirty="0">
                <a:solidFill>
                  <a:srgbClr val="FF0000"/>
                </a:solidFill>
                <a:latin typeface="+mn-ea"/>
                <a:ea typeface="+mn-ea"/>
              </a:rPr>
              <a:t>另外，在计算校验和之前要进行填充，使上述三者加起来的长度为</a:t>
            </a:r>
            <a:r>
              <a:rPr lang="en-US" altLang="zh-CN" dirty="0">
                <a:solidFill>
                  <a:srgbClr val="FF0000"/>
                </a:solidFill>
                <a:latin typeface="+mn-ea"/>
                <a:ea typeface="+mn-ea"/>
              </a:rPr>
              <a:t>16</a:t>
            </a:r>
            <a:r>
              <a:rPr lang="zh-CN" altLang="en-US" dirty="0">
                <a:solidFill>
                  <a:srgbClr val="FF0000"/>
                </a:solidFill>
                <a:latin typeface="+mn-ea"/>
                <a:ea typeface="+mn-ea"/>
              </a:rPr>
              <a:t>的整数倍，即总长度的字节数为偶数。</a:t>
            </a:r>
            <a:endParaRPr lang="en-US" altLang="zh-CN" dirty="0">
              <a:solidFill>
                <a:srgbClr val="FF0000"/>
              </a:solidFill>
              <a:latin typeface="+mn-ea"/>
              <a:ea typeface="+mn-ea"/>
            </a:endParaRPr>
          </a:p>
          <a:p>
            <a:pPr algn="l">
              <a:spcBef>
                <a:spcPct val="0"/>
              </a:spcBef>
              <a:buClrTx/>
              <a:buSzTx/>
              <a:buFontTx/>
              <a:buNone/>
            </a:pPr>
            <a:r>
              <a:rPr lang="zh-CN" altLang="en-US" dirty="0">
                <a:solidFill>
                  <a:srgbClr val="FF0000"/>
                </a:solidFill>
                <a:latin typeface="+mn-ea"/>
                <a:ea typeface="+mn-ea"/>
              </a:rPr>
              <a:t>伪首部和填充的“</a:t>
            </a:r>
            <a:r>
              <a:rPr lang="en-US" altLang="zh-CN" dirty="0">
                <a:solidFill>
                  <a:srgbClr val="FF0000"/>
                </a:solidFill>
                <a:latin typeface="+mn-ea"/>
                <a:ea typeface="+mn-ea"/>
              </a:rPr>
              <a:t>0</a:t>
            </a:r>
            <a:r>
              <a:rPr lang="zh-CN" altLang="en-US" dirty="0">
                <a:solidFill>
                  <a:srgbClr val="FF0000"/>
                </a:solidFill>
                <a:latin typeface="+mn-ea"/>
                <a:ea typeface="+mn-ea"/>
              </a:rPr>
              <a:t>”仅仅是用于计算校验和，不会被发送出去。</a:t>
            </a:r>
          </a:p>
        </p:txBody>
      </p:sp>
      <p:sp>
        <p:nvSpPr>
          <p:cNvPr id="55" name="标题 1">
            <a:extLst>
              <a:ext uri="{FF2B5EF4-FFF2-40B4-BE49-F238E27FC236}">
                <a16:creationId xmlns:a16="http://schemas.microsoft.com/office/drawing/2014/main" id="{E00FB9FF-E09E-4419-A75B-E795A1303308}"/>
              </a:ext>
            </a:extLst>
          </p:cNvPr>
          <p:cNvSpPr>
            <a:spLocks noGrp="1" noChangeArrowheads="1"/>
          </p:cNvSpPr>
          <p:nvPr>
            <p:ph type="title"/>
          </p:nvPr>
        </p:nvSpPr>
        <p:spPr>
          <a:xfrm>
            <a:off x="971550" y="222250"/>
            <a:ext cx="7086600" cy="685800"/>
          </a:xfrm>
        </p:spPr>
        <p:txBody>
          <a:bodyPr/>
          <a:lstStyle/>
          <a:p>
            <a:r>
              <a:rPr lang="en-US" altLang="zh-CN" dirty="0"/>
              <a:t>6.2.2 UDP </a:t>
            </a:r>
            <a:r>
              <a:rPr lang="zh-CN" altLang="en-US" dirty="0"/>
              <a:t>报文结构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grpId="0" nodeType="clickEffect">
                                  <p:stCondLst>
                                    <p:cond delay="500"/>
                                  </p:stCondLst>
                                  <p:childTnLst>
                                    <p:anim calcmode="discrete" valueType="str">
                                      <p:cBhvr>
                                        <p:cTn id="6" dur="1000" fill="hold"/>
                                        <p:tgtEl>
                                          <p:spTgt spid="51"/>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500"/>
                            </p:stCondLst>
                            <p:childTnLst>
                              <p:par>
                                <p:cTn id="8" presetID="1" presetClass="entr" presetSubtype="0" fill="hold" grpId="0" nodeType="afterEffect">
                                  <p:stCondLst>
                                    <p:cond delay="0"/>
                                  </p:stCondLst>
                                  <p:childTnLst>
                                    <p:set>
                                      <p:cBhvr>
                                        <p:cTn id="9" dur="1" fill="hold">
                                          <p:stCondLst>
                                            <p:cond delay="0"/>
                                          </p:stCondLst>
                                        </p:cTn>
                                        <p:tgtEl>
                                          <p:spTgt spid="54"/>
                                        </p:tgtEl>
                                        <p:attrNameLst>
                                          <p:attrName>style.visibility</p:attrName>
                                        </p:attrNameLst>
                                      </p:cBhvr>
                                      <p:to>
                                        <p:strVal val="visible"/>
                                      </p:to>
                                    </p:set>
                                  </p:childTnLst>
                                </p:cTn>
                              </p:par>
                            </p:childTnLst>
                          </p:cTn>
                        </p:par>
                        <p:par>
                          <p:cTn id="10" fill="hold" nodeType="afterGroup">
                            <p:stCondLst>
                              <p:cond delay="3500"/>
                            </p:stCondLst>
                            <p:childTnLst>
                              <p:par>
                                <p:cTn id="11" presetID="35" presetClass="emph" presetSubtype="0" repeatCount="3000" fill="hold" grpId="1" nodeType="afterEffect">
                                  <p:stCondLst>
                                    <p:cond delay="500"/>
                                  </p:stCondLst>
                                  <p:childTnLst>
                                    <p:anim calcmode="discrete" valueType="str">
                                      <p:cBhvr>
                                        <p:cTn id="12" dur="1000" fill="hold"/>
                                        <p:tgtEl>
                                          <p:spTgt spid="54"/>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3061"/>
                                        </p:tgtEl>
                                        <p:attrNameLst>
                                          <p:attrName>style.visibility</p:attrName>
                                        </p:attrNameLst>
                                      </p:cBhvr>
                                      <p:to>
                                        <p:strVal val="visible"/>
                                      </p:to>
                                    </p:set>
                                    <p:animEffect transition="in" filter="fade">
                                      <p:cBhvr>
                                        <p:cTn id="17" dur="1000"/>
                                        <p:tgtEl>
                                          <p:spTgt spid="43061"/>
                                        </p:tgtEl>
                                      </p:cBhvr>
                                    </p:animEffect>
                                    <p:anim calcmode="lin" valueType="num">
                                      <p:cBhvr>
                                        <p:cTn id="18" dur="1000" fill="hold"/>
                                        <p:tgtEl>
                                          <p:spTgt spid="43061"/>
                                        </p:tgtEl>
                                        <p:attrNameLst>
                                          <p:attrName>ppt_x</p:attrName>
                                        </p:attrNameLst>
                                      </p:cBhvr>
                                      <p:tavLst>
                                        <p:tav tm="0">
                                          <p:val>
                                            <p:strVal val="#ppt_x"/>
                                          </p:val>
                                        </p:tav>
                                        <p:tav tm="100000">
                                          <p:val>
                                            <p:strVal val="#ppt_x"/>
                                          </p:val>
                                        </p:tav>
                                      </p:tavLst>
                                    </p:anim>
                                    <p:anim calcmode="lin" valueType="num">
                                      <p:cBhvr>
                                        <p:cTn id="19" dur="1000" fill="hold"/>
                                        <p:tgtEl>
                                          <p:spTgt spid="430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4" grpId="0" animBg="1"/>
      <p:bldP spid="54" grpId="1" animBg="1"/>
      <p:bldP spid="4306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1C9AFCB5-9E34-4D99-8C62-A23C055D02EC}"/>
              </a:ext>
            </a:extLst>
          </p:cNvPr>
          <p:cNvSpPr>
            <a:spLocks noGrp="1" noChangeArrowheads="1"/>
          </p:cNvSpPr>
          <p:nvPr>
            <p:ph type="title"/>
          </p:nvPr>
        </p:nvSpPr>
        <p:spPr/>
        <p:txBody>
          <a:bodyPr/>
          <a:lstStyle/>
          <a:p>
            <a:r>
              <a:rPr lang="zh-CN" altLang="en-US"/>
              <a:t>附：计算 </a:t>
            </a:r>
            <a:r>
              <a:rPr lang="en-US" altLang="zh-CN"/>
              <a:t>UDP </a:t>
            </a:r>
            <a:r>
              <a:rPr lang="zh-CN" altLang="en-US"/>
              <a:t>检验和的例子 </a:t>
            </a:r>
          </a:p>
        </p:txBody>
      </p:sp>
      <p:sp>
        <p:nvSpPr>
          <p:cNvPr id="44035" name="Rectangle 36">
            <a:extLst>
              <a:ext uri="{FF2B5EF4-FFF2-40B4-BE49-F238E27FC236}">
                <a16:creationId xmlns:a16="http://schemas.microsoft.com/office/drawing/2014/main" id="{201723CD-07BE-40DA-926C-B096F27098CB}"/>
              </a:ext>
            </a:extLst>
          </p:cNvPr>
          <p:cNvSpPr>
            <a:spLocks noChangeArrowheads="1"/>
          </p:cNvSpPr>
          <p:nvPr/>
        </p:nvSpPr>
        <p:spPr bwMode="auto">
          <a:xfrm>
            <a:off x="3311525" y="3392488"/>
            <a:ext cx="609600" cy="3619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b="0">
              <a:solidFill>
                <a:srgbClr val="000000"/>
              </a:solidFill>
            </a:endParaRPr>
          </a:p>
        </p:txBody>
      </p:sp>
      <p:sp>
        <p:nvSpPr>
          <p:cNvPr id="44036" name="Rectangle 35">
            <a:extLst>
              <a:ext uri="{FF2B5EF4-FFF2-40B4-BE49-F238E27FC236}">
                <a16:creationId xmlns:a16="http://schemas.microsoft.com/office/drawing/2014/main" id="{544276D8-8C62-49A9-85EB-B85396689517}"/>
              </a:ext>
            </a:extLst>
          </p:cNvPr>
          <p:cNvSpPr>
            <a:spLocks noChangeArrowheads="1"/>
          </p:cNvSpPr>
          <p:nvPr/>
        </p:nvSpPr>
        <p:spPr bwMode="auto">
          <a:xfrm>
            <a:off x="1349375" y="2378075"/>
            <a:ext cx="2571750" cy="6715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b="0">
              <a:solidFill>
                <a:srgbClr val="000000"/>
              </a:solidFill>
            </a:endParaRPr>
          </a:p>
        </p:txBody>
      </p:sp>
      <p:sp>
        <p:nvSpPr>
          <p:cNvPr id="44037" name="Text Box 7">
            <a:extLst>
              <a:ext uri="{FF2B5EF4-FFF2-40B4-BE49-F238E27FC236}">
                <a16:creationId xmlns:a16="http://schemas.microsoft.com/office/drawing/2014/main" id="{52C46576-4824-4CEF-A935-6FE79CC2D599}"/>
              </a:ext>
            </a:extLst>
          </p:cNvPr>
          <p:cNvSpPr txBox="1">
            <a:spLocks noChangeArrowheads="1"/>
          </p:cNvSpPr>
          <p:nvPr/>
        </p:nvSpPr>
        <p:spPr bwMode="auto">
          <a:xfrm>
            <a:off x="4030663" y="1052513"/>
            <a:ext cx="4843462"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000000"/>
                </a:solidFill>
                <a:latin typeface="Times New Roman" panose="02020603050405020304" pitchFamily="18" charset="0"/>
              </a:rPr>
              <a:t>10011001 00010011  →  153.19</a:t>
            </a:r>
          </a:p>
          <a:p>
            <a:pPr algn="l" eaLnBrk="1" hangingPunct="1">
              <a:spcBef>
                <a:spcPct val="0"/>
              </a:spcBef>
              <a:buClrTx/>
              <a:buSzTx/>
              <a:buFontTx/>
              <a:buNone/>
            </a:pPr>
            <a:r>
              <a:rPr lang="en-US" altLang="zh-CN" sz="2000" b="0">
                <a:solidFill>
                  <a:srgbClr val="000000"/>
                </a:solidFill>
                <a:latin typeface="Times New Roman" panose="02020603050405020304" pitchFamily="18" charset="0"/>
              </a:rPr>
              <a:t>00001000 01101000  →  8.104</a:t>
            </a:r>
          </a:p>
          <a:p>
            <a:pPr algn="l" eaLnBrk="1" hangingPunct="1">
              <a:spcBef>
                <a:spcPct val="0"/>
              </a:spcBef>
              <a:buClrTx/>
              <a:buSzTx/>
              <a:buFontTx/>
              <a:buNone/>
            </a:pPr>
            <a:r>
              <a:rPr lang="en-US" altLang="zh-CN" sz="2000" b="0">
                <a:solidFill>
                  <a:srgbClr val="000000"/>
                </a:solidFill>
                <a:latin typeface="Times New Roman" panose="02020603050405020304" pitchFamily="18" charset="0"/>
              </a:rPr>
              <a:t>10101011 00000011  →  171.3</a:t>
            </a:r>
          </a:p>
          <a:p>
            <a:pPr algn="l" eaLnBrk="1" hangingPunct="1">
              <a:spcBef>
                <a:spcPct val="0"/>
              </a:spcBef>
              <a:buClrTx/>
              <a:buSzTx/>
              <a:buFontTx/>
              <a:buNone/>
            </a:pPr>
            <a:r>
              <a:rPr lang="en-US" altLang="zh-CN" sz="2000" b="0">
                <a:solidFill>
                  <a:srgbClr val="000000"/>
                </a:solidFill>
                <a:latin typeface="Times New Roman" panose="02020603050405020304" pitchFamily="18" charset="0"/>
              </a:rPr>
              <a:t>00001110 00001011  →  14.11</a:t>
            </a:r>
          </a:p>
          <a:p>
            <a:pPr algn="l" eaLnBrk="1" hangingPunct="1">
              <a:spcBef>
                <a:spcPct val="0"/>
              </a:spcBef>
              <a:buClrTx/>
              <a:buSzTx/>
              <a:buFontTx/>
              <a:buNone/>
            </a:pPr>
            <a:r>
              <a:rPr lang="en-US" altLang="zh-CN" sz="2000" b="0">
                <a:solidFill>
                  <a:srgbClr val="000000"/>
                </a:solidFill>
                <a:latin typeface="Times New Roman" panose="02020603050405020304" pitchFamily="18" charset="0"/>
              </a:rPr>
              <a:t>00000000 00010001  →  0 </a:t>
            </a:r>
            <a:r>
              <a:rPr lang="zh-CN" altLang="en-US" sz="2000" b="0">
                <a:solidFill>
                  <a:srgbClr val="000000"/>
                </a:solidFill>
                <a:latin typeface="Times New Roman" panose="02020603050405020304" pitchFamily="18" charset="0"/>
              </a:rPr>
              <a:t>和 </a:t>
            </a:r>
            <a:r>
              <a:rPr lang="en-US" altLang="zh-CN" sz="2000" b="0">
                <a:solidFill>
                  <a:srgbClr val="000000"/>
                </a:solidFill>
                <a:latin typeface="Times New Roman" panose="02020603050405020304" pitchFamily="18" charset="0"/>
              </a:rPr>
              <a:t>17</a:t>
            </a:r>
          </a:p>
          <a:p>
            <a:pPr algn="l" eaLnBrk="1" hangingPunct="1">
              <a:spcBef>
                <a:spcPct val="0"/>
              </a:spcBef>
              <a:buClrTx/>
              <a:buSzTx/>
              <a:buFontTx/>
              <a:buNone/>
            </a:pPr>
            <a:r>
              <a:rPr lang="en-US" altLang="zh-CN" sz="2000" b="0">
                <a:solidFill>
                  <a:srgbClr val="000000"/>
                </a:solidFill>
                <a:latin typeface="Times New Roman" panose="02020603050405020304" pitchFamily="18" charset="0"/>
              </a:rPr>
              <a:t>00000000 00001111  →  15</a:t>
            </a:r>
          </a:p>
          <a:p>
            <a:pPr algn="l" eaLnBrk="1" hangingPunct="1">
              <a:spcBef>
                <a:spcPct val="0"/>
              </a:spcBef>
              <a:buClrTx/>
              <a:buSzTx/>
              <a:buFontTx/>
              <a:buNone/>
            </a:pPr>
            <a:r>
              <a:rPr lang="en-US" altLang="zh-CN" sz="2000" b="0">
                <a:solidFill>
                  <a:srgbClr val="000000"/>
                </a:solidFill>
                <a:latin typeface="Times New Roman" panose="02020603050405020304" pitchFamily="18" charset="0"/>
              </a:rPr>
              <a:t>00000100 00111111  →  1087</a:t>
            </a:r>
          </a:p>
          <a:p>
            <a:pPr algn="l" eaLnBrk="1" hangingPunct="1">
              <a:spcBef>
                <a:spcPct val="0"/>
              </a:spcBef>
              <a:buClrTx/>
              <a:buSzTx/>
              <a:buFontTx/>
              <a:buNone/>
            </a:pPr>
            <a:r>
              <a:rPr lang="en-US" altLang="zh-CN" sz="2000" b="0">
                <a:solidFill>
                  <a:srgbClr val="000000"/>
                </a:solidFill>
                <a:latin typeface="Times New Roman" panose="02020603050405020304" pitchFamily="18" charset="0"/>
              </a:rPr>
              <a:t>00000000 00001101  →  13</a:t>
            </a:r>
          </a:p>
          <a:p>
            <a:pPr algn="l" eaLnBrk="1" hangingPunct="1">
              <a:spcBef>
                <a:spcPct val="0"/>
              </a:spcBef>
              <a:buClrTx/>
              <a:buSzTx/>
              <a:buFontTx/>
              <a:buNone/>
            </a:pPr>
            <a:r>
              <a:rPr lang="en-US" altLang="zh-CN" sz="2000" b="0">
                <a:solidFill>
                  <a:srgbClr val="000000"/>
                </a:solidFill>
                <a:latin typeface="Times New Roman" panose="02020603050405020304" pitchFamily="18" charset="0"/>
              </a:rPr>
              <a:t>00000000 00001111  →  15</a:t>
            </a:r>
          </a:p>
          <a:p>
            <a:pPr algn="l" eaLnBrk="1" hangingPunct="1">
              <a:spcBef>
                <a:spcPct val="0"/>
              </a:spcBef>
              <a:buClrTx/>
              <a:buSzTx/>
              <a:buFontTx/>
              <a:buNone/>
            </a:pPr>
            <a:r>
              <a:rPr lang="en-US" altLang="zh-CN" sz="2000" b="0">
                <a:solidFill>
                  <a:srgbClr val="000000"/>
                </a:solidFill>
                <a:latin typeface="Times New Roman" panose="02020603050405020304" pitchFamily="18" charset="0"/>
              </a:rPr>
              <a:t>00000000 00000000  →  0</a:t>
            </a:r>
            <a:r>
              <a:rPr lang="zh-CN" altLang="en-US" sz="2000" b="0">
                <a:solidFill>
                  <a:srgbClr val="000000"/>
                </a:solidFill>
                <a:latin typeface="Times New Roman" panose="02020603050405020304" pitchFamily="18" charset="0"/>
              </a:rPr>
              <a:t>（检验和）</a:t>
            </a:r>
          </a:p>
          <a:p>
            <a:pPr algn="l" eaLnBrk="1" hangingPunct="1">
              <a:spcBef>
                <a:spcPct val="0"/>
              </a:spcBef>
              <a:buClrTx/>
              <a:buSzTx/>
              <a:buFontTx/>
              <a:buNone/>
            </a:pPr>
            <a:r>
              <a:rPr lang="en-US" altLang="zh-CN" sz="2000" b="0">
                <a:solidFill>
                  <a:srgbClr val="000000"/>
                </a:solidFill>
                <a:latin typeface="Times New Roman" panose="02020603050405020304" pitchFamily="18" charset="0"/>
              </a:rPr>
              <a:t>01010100 01000101  →  </a:t>
            </a:r>
            <a:r>
              <a:rPr lang="zh-CN" altLang="en-US" sz="2000" b="0">
                <a:solidFill>
                  <a:srgbClr val="000000"/>
                </a:solidFill>
                <a:latin typeface="Times New Roman" panose="02020603050405020304" pitchFamily="18" charset="0"/>
              </a:rPr>
              <a:t>数据</a:t>
            </a:r>
          </a:p>
          <a:p>
            <a:pPr algn="l" eaLnBrk="1" hangingPunct="1">
              <a:spcBef>
                <a:spcPct val="0"/>
              </a:spcBef>
              <a:buClrTx/>
              <a:buSzTx/>
              <a:buFontTx/>
              <a:buNone/>
            </a:pPr>
            <a:r>
              <a:rPr lang="en-US" altLang="zh-CN" sz="2000" b="0">
                <a:solidFill>
                  <a:srgbClr val="000000"/>
                </a:solidFill>
                <a:latin typeface="Times New Roman" panose="02020603050405020304" pitchFamily="18" charset="0"/>
              </a:rPr>
              <a:t>01010011 01010100  →  </a:t>
            </a:r>
            <a:r>
              <a:rPr lang="zh-CN" altLang="en-US" sz="2000" b="0">
                <a:solidFill>
                  <a:srgbClr val="000000"/>
                </a:solidFill>
                <a:latin typeface="Times New Roman" panose="02020603050405020304" pitchFamily="18" charset="0"/>
              </a:rPr>
              <a:t>数据</a:t>
            </a:r>
          </a:p>
          <a:p>
            <a:pPr algn="l" eaLnBrk="1" hangingPunct="1">
              <a:spcBef>
                <a:spcPct val="0"/>
              </a:spcBef>
              <a:buClrTx/>
              <a:buSzTx/>
              <a:buFontTx/>
              <a:buNone/>
            </a:pPr>
            <a:r>
              <a:rPr lang="en-US" altLang="zh-CN" sz="2000" b="0">
                <a:solidFill>
                  <a:srgbClr val="000000"/>
                </a:solidFill>
                <a:latin typeface="Times New Roman" panose="02020603050405020304" pitchFamily="18" charset="0"/>
              </a:rPr>
              <a:t>01001001 01001110  →  </a:t>
            </a:r>
            <a:r>
              <a:rPr lang="zh-CN" altLang="en-US" sz="2000" b="0">
                <a:solidFill>
                  <a:srgbClr val="000000"/>
                </a:solidFill>
                <a:latin typeface="Times New Roman" panose="02020603050405020304" pitchFamily="18" charset="0"/>
              </a:rPr>
              <a:t>数据</a:t>
            </a:r>
          </a:p>
          <a:p>
            <a:pPr algn="l" eaLnBrk="1" hangingPunct="1">
              <a:spcBef>
                <a:spcPct val="0"/>
              </a:spcBef>
              <a:buClrTx/>
              <a:buSzTx/>
              <a:buFontTx/>
              <a:buNone/>
            </a:pPr>
            <a:r>
              <a:rPr lang="en-US" altLang="zh-CN" sz="2000" b="0">
                <a:solidFill>
                  <a:srgbClr val="000000"/>
                </a:solidFill>
                <a:latin typeface="Times New Roman" panose="02020603050405020304" pitchFamily="18" charset="0"/>
              </a:rPr>
              <a:t>01000111 00000000  →  </a:t>
            </a:r>
            <a:r>
              <a:rPr lang="zh-CN" altLang="en-US" sz="2000" b="0">
                <a:solidFill>
                  <a:srgbClr val="000000"/>
                </a:solidFill>
                <a:latin typeface="Times New Roman" panose="02020603050405020304" pitchFamily="18" charset="0"/>
              </a:rPr>
              <a:t>数据和 </a:t>
            </a:r>
            <a:r>
              <a:rPr lang="en-US" altLang="zh-CN" sz="2000" b="0">
                <a:solidFill>
                  <a:srgbClr val="000000"/>
                </a:solidFill>
                <a:latin typeface="Times New Roman" panose="02020603050405020304" pitchFamily="18" charset="0"/>
              </a:rPr>
              <a:t>0</a:t>
            </a:r>
            <a:r>
              <a:rPr lang="zh-CN" altLang="en-US" sz="2000" b="0">
                <a:solidFill>
                  <a:srgbClr val="000000"/>
                </a:solidFill>
                <a:latin typeface="Times New Roman" panose="02020603050405020304" pitchFamily="18" charset="0"/>
              </a:rPr>
              <a:t>（填充）</a:t>
            </a:r>
          </a:p>
          <a:p>
            <a:pPr algn="l" eaLnBrk="1" hangingPunct="1">
              <a:spcBef>
                <a:spcPct val="0"/>
              </a:spcBef>
              <a:buClrTx/>
              <a:buSzTx/>
              <a:buFontTx/>
              <a:buNone/>
            </a:pPr>
            <a:endParaRPr lang="zh-CN" altLang="en-US" sz="1000" b="0">
              <a:solidFill>
                <a:srgbClr val="000000"/>
              </a:solidFill>
              <a:latin typeface="Times New Roman" panose="02020603050405020304" pitchFamily="18" charset="0"/>
            </a:endParaRPr>
          </a:p>
          <a:p>
            <a:pPr algn="l" eaLnBrk="1" hangingPunct="1">
              <a:spcBef>
                <a:spcPct val="0"/>
              </a:spcBef>
              <a:buClrTx/>
              <a:buSzTx/>
              <a:buFontTx/>
              <a:buNone/>
            </a:pPr>
            <a:r>
              <a:rPr lang="en-US" altLang="zh-CN" sz="2000" b="0">
                <a:solidFill>
                  <a:srgbClr val="000000"/>
                </a:solidFill>
                <a:latin typeface="Times New Roman" panose="02020603050405020304" pitchFamily="18" charset="0"/>
              </a:rPr>
              <a:t>10010110 11101101  →  </a:t>
            </a:r>
            <a:r>
              <a:rPr lang="zh-CN" altLang="en-US" sz="2000" b="0">
                <a:solidFill>
                  <a:srgbClr val="000000"/>
                </a:solidFill>
                <a:latin typeface="Times New Roman" panose="02020603050405020304" pitchFamily="18" charset="0"/>
              </a:rPr>
              <a:t>求和得出的结果</a:t>
            </a:r>
          </a:p>
          <a:p>
            <a:pPr algn="l" eaLnBrk="1" hangingPunct="1">
              <a:lnSpc>
                <a:spcPct val="130000"/>
              </a:lnSpc>
              <a:spcBef>
                <a:spcPct val="0"/>
              </a:spcBef>
              <a:buClrTx/>
              <a:buSzTx/>
              <a:buFontTx/>
              <a:buNone/>
            </a:pPr>
            <a:r>
              <a:rPr lang="en-US" altLang="zh-CN" sz="2000" b="0">
                <a:solidFill>
                  <a:srgbClr val="000000"/>
                </a:solidFill>
                <a:latin typeface="Times New Roman" panose="02020603050405020304" pitchFamily="18" charset="0"/>
              </a:rPr>
              <a:t>01101001 00010010  →  </a:t>
            </a:r>
            <a:r>
              <a:rPr lang="zh-CN" altLang="en-US" sz="2000" b="0">
                <a:solidFill>
                  <a:srgbClr val="000000"/>
                </a:solidFill>
                <a:latin typeface="Times New Roman" panose="02020603050405020304" pitchFamily="18" charset="0"/>
              </a:rPr>
              <a:t>检验和 </a:t>
            </a:r>
          </a:p>
        </p:txBody>
      </p:sp>
      <p:sp>
        <p:nvSpPr>
          <p:cNvPr id="44038" name="Freeform 5">
            <a:extLst>
              <a:ext uri="{FF2B5EF4-FFF2-40B4-BE49-F238E27FC236}">
                <a16:creationId xmlns:a16="http://schemas.microsoft.com/office/drawing/2014/main" id="{0F72D4E4-1168-4D09-A3A1-4AB1C5350F77}"/>
              </a:ext>
            </a:extLst>
          </p:cNvPr>
          <p:cNvSpPr>
            <a:spLocks/>
          </p:cNvSpPr>
          <p:nvPr/>
        </p:nvSpPr>
        <p:spPr bwMode="auto">
          <a:xfrm>
            <a:off x="1349375" y="3073400"/>
            <a:ext cx="2597150" cy="673100"/>
          </a:xfrm>
          <a:custGeom>
            <a:avLst/>
            <a:gdLst>
              <a:gd name="T0" fmla="*/ 0 w 1536"/>
              <a:gd name="T1" fmla="*/ 0 h 480"/>
              <a:gd name="T2" fmla="*/ 2147483646 w 1536"/>
              <a:gd name="T3" fmla="*/ 0 h 480"/>
              <a:gd name="T4" fmla="*/ 2147483646 w 1536"/>
              <a:gd name="T5" fmla="*/ 2147483646 h 480"/>
              <a:gd name="T6" fmla="*/ 2147483646 w 1536"/>
              <a:gd name="T7" fmla="*/ 2147483646 h 480"/>
              <a:gd name="T8" fmla="*/ 2147483646 w 1536"/>
              <a:gd name="T9" fmla="*/ 2147483646 h 480"/>
              <a:gd name="T10" fmla="*/ 0 w 1536"/>
              <a:gd name="T11" fmla="*/ 2147483646 h 480"/>
              <a:gd name="T12" fmla="*/ 0 w 1536"/>
              <a:gd name="T13" fmla="*/ 0 h 480"/>
              <a:gd name="T14" fmla="*/ 0 60000 65536"/>
              <a:gd name="T15" fmla="*/ 0 60000 65536"/>
              <a:gd name="T16" fmla="*/ 0 60000 65536"/>
              <a:gd name="T17" fmla="*/ 0 60000 65536"/>
              <a:gd name="T18" fmla="*/ 0 60000 65536"/>
              <a:gd name="T19" fmla="*/ 0 60000 65536"/>
              <a:gd name="T20" fmla="*/ 0 60000 65536"/>
              <a:gd name="T21" fmla="*/ 0 w 1536"/>
              <a:gd name="T22" fmla="*/ 0 h 480"/>
              <a:gd name="T23" fmla="*/ 1536 w 153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6" h="480">
                <a:moveTo>
                  <a:pt x="0" y="0"/>
                </a:moveTo>
                <a:lnTo>
                  <a:pt x="1536" y="0"/>
                </a:lnTo>
                <a:lnTo>
                  <a:pt x="1536" y="240"/>
                </a:lnTo>
                <a:lnTo>
                  <a:pt x="1152" y="240"/>
                </a:lnTo>
                <a:lnTo>
                  <a:pt x="1152" y="480"/>
                </a:lnTo>
                <a:lnTo>
                  <a:pt x="0" y="480"/>
                </a:lnTo>
                <a:lnTo>
                  <a:pt x="0" y="0"/>
                </a:lnTo>
                <a:close/>
              </a:path>
            </a:pathLst>
          </a:cu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39" name="Rectangle 6">
            <a:extLst>
              <a:ext uri="{FF2B5EF4-FFF2-40B4-BE49-F238E27FC236}">
                <a16:creationId xmlns:a16="http://schemas.microsoft.com/office/drawing/2014/main" id="{9E574EFD-253C-4570-94B7-67A062535018}"/>
              </a:ext>
            </a:extLst>
          </p:cNvPr>
          <p:cNvSpPr>
            <a:spLocks noChangeArrowheads="1"/>
          </p:cNvSpPr>
          <p:nvPr/>
        </p:nvSpPr>
        <p:spPr bwMode="auto">
          <a:xfrm>
            <a:off x="1349375" y="1389063"/>
            <a:ext cx="2597150" cy="10096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b="0">
              <a:solidFill>
                <a:srgbClr val="000000"/>
              </a:solidFill>
            </a:endParaRPr>
          </a:p>
        </p:txBody>
      </p:sp>
      <p:sp>
        <p:nvSpPr>
          <p:cNvPr id="9" name="Rectangle 8">
            <a:extLst>
              <a:ext uri="{FF2B5EF4-FFF2-40B4-BE49-F238E27FC236}">
                <a16:creationId xmlns:a16="http://schemas.microsoft.com/office/drawing/2014/main" id="{57D8FBFC-1086-4537-9C2D-1E07C2294338}"/>
              </a:ext>
            </a:extLst>
          </p:cNvPr>
          <p:cNvSpPr>
            <a:spLocks noChangeArrowheads="1"/>
          </p:cNvSpPr>
          <p:nvPr/>
        </p:nvSpPr>
        <p:spPr bwMode="auto">
          <a:xfrm>
            <a:off x="1350963" y="1363663"/>
            <a:ext cx="2592387" cy="237648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0" name="Line 9">
            <a:extLst>
              <a:ext uri="{FF2B5EF4-FFF2-40B4-BE49-F238E27FC236}">
                <a16:creationId xmlns:a16="http://schemas.microsoft.com/office/drawing/2014/main" id="{DA236CC8-B476-493F-824B-7FA293605AD9}"/>
              </a:ext>
            </a:extLst>
          </p:cNvPr>
          <p:cNvSpPr>
            <a:spLocks noChangeShapeType="1"/>
          </p:cNvSpPr>
          <p:nvPr/>
        </p:nvSpPr>
        <p:spPr bwMode="auto">
          <a:xfrm>
            <a:off x="1349375" y="1725613"/>
            <a:ext cx="25971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1" name="Line 10">
            <a:extLst>
              <a:ext uri="{FF2B5EF4-FFF2-40B4-BE49-F238E27FC236}">
                <a16:creationId xmlns:a16="http://schemas.microsoft.com/office/drawing/2014/main" id="{977DD798-8DA1-41EB-85A7-A20932B72DA0}"/>
              </a:ext>
            </a:extLst>
          </p:cNvPr>
          <p:cNvSpPr>
            <a:spLocks noChangeShapeType="1"/>
          </p:cNvSpPr>
          <p:nvPr/>
        </p:nvSpPr>
        <p:spPr bwMode="auto">
          <a:xfrm>
            <a:off x="1349375" y="2062163"/>
            <a:ext cx="25971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2" name="Line 11">
            <a:extLst>
              <a:ext uri="{FF2B5EF4-FFF2-40B4-BE49-F238E27FC236}">
                <a16:creationId xmlns:a16="http://schemas.microsoft.com/office/drawing/2014/main" id="{82598780-773B-42A2-8C05-D1AE1498FD57}"/>
              </a:ext>
            </a:extLst>
          </p:cNvPr>
          <p:cNvSpPr>
            <a:spLocks noChangeShapeType="1"/>
          </p:cNvSpPr>
          <p:nvPr/>
        </p:nvSpPr>
        <p:spPr bwMode="auto">
          <a:xfrm>
            <a:off x="1349375" y="2398713"/>
            <a:ext cx="259715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3" name="Line 12">
            <a:extLst>
              <a:ext uri="{FF2B5EF4-FFF2-40B4-BE49-F238E27FC236}">
                <a16:creationId xmlns:a16="http://schemas.microsoft.com/office/drawing/2014/main" id="{C82D5D4C-B4F4-4ADF-A94D-EF314ADBA76B}"/>
              </a:ext>
            </a:extLst>
          </p:cNvPr>
          <p:cNvSpPr>
            <a:spLocks noChangeShapeType="1"/>
          </p:cNvSpPr>
          <p:nvPr/>
        </p:nvSpPr>
        <p:spPr bwMode="auto">
          <a:xfrm>
            <a:off x="1349375" y="2736850"/>
            <a:ext cx="25971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4" name="Line 13">
            <a:extLst>
              <a:ext uri="{FF2B5EF4-FFF2-40B4-BE49-F238E27FC236}">
                <a16:creationId xmlns:a16="http://schemas.microsoft.com/office/drawing/2014/main" id="{6D479779-B2DF-49BC-A135-27EC9A170478}"/>
              </a:ext>
            </a:extLst>
          </p:cNvPr>
          <p:cNvSpPr>
            <a:spLocks noChangeShapeType="1"/>
          </p:cNvSpPr>
          <p:nvPr/>
        </p:nvSpPr>
        <p:spPr bwMode="auto">
          <a:xfrm>
            <a:off x="1349375" y="3073400"/>
            <a:ext cx="25971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5" name="Line 14">
            <a:extLst>
              <a:ext uri="{FF2B5EF4-FFF2-40B4-BE49-F238E27FC236}">
                <a16:creationId xmlns:a16="http://schemas.microsoft.com/office/drawing/2014/main" id="{54F93A38-4782-4758-AF77-8C084221259B}"/>
              </a:ext>
            </a:extLst>
          </p:cNvPr>
          <p:cNvSpPr>
            <a:spLocks noChangeShapeType="1"/>
          </p:cNvSpPr>
          <p:nvPr/>
        </p:nvSpPr>
        <p:spPr bwMode="auto">
          <a:xfrm>
            <a:off x="1349375" y="3409950"/>
            <a:ext cx="25971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6" name="Line 15">
            <a:extLst>
              <a:ext uri="{FF2B5EF4-FFF2-40B4-BE49-F238E27FC236}">
                <a16:creationId xmlns:a16="http://schemas.microsoft.com/office/drawing/2014/main" id="{AF55034C-4C5C-4DD0-A839-B19CBE129207}"/>
              </a:ext>
            </a:extLst>
          </p:cNvPr>
          <p:cNvSpPr>
            <a:spLocks noChangeShapeType="1"/>
          </p:cNvSpPr>
          <p:nvPr/>
        </p:nvSpPr>
        <p:spPr bwMode="auto">
          <a:xfrm>
            <a:off x="2647950" y="2062163"/>
            <a:ext cx="0" cy="1684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7" name="Line 16">
            <a:extLst>
              <a:ext uri="{FF2B5EF4-FFF2-40B4-BE49-F238E27FC236}">
                <a16:creationId xmlns:a16="http://schemas.microsoft.com/office/drawing/2014/main" id="{CDA88F5A-4107-4265-974A-B956881B47C5}"/>
              </a:ext>
            </a:extLst>
          </p:cNvPr>
          <p:cNvSpPr>
            <a:spLocks noChangeShapeType="1"/>
          </p:cNvSpPr>
          <p:nvPr/>
        </p:nvSpPr>
        <p:spPr bwMode="auto">
          <a:xfrm>
            <a:off x="3295650" y="3073400"/>
            <a:ext cx="0" cy="6731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8" name="Line 17">
            <a:extLst>
              <a:ext uri="{FF2B5EF4-FFF2-40B4-BE49-F238E27FC236}">
                <a16:creationId xmlns:a16="http://schemas.microsoft.com/office/drawing/2014/main" id="{3FB7EB58-C168-4FBC-BC29-664E04B1F58B}"/>
              </a:ext>
            </a:extLst>
          </p:cNvPr>
          <p:cNvSpPr>
            <a:spLocks noChangeShapeType="1"/>
          </p:cNvSpPr>
          <p:nvPr/>
        </p:nvSpPr>
        <p:spPr bwMode="auto">
          <a:xfrm>
            <a:off x="1987550" y="3054350"/>
            <a:ext cx="0" cy="6731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9" name="Line 18">
            <a:extLst>
              <a:ext uri="{FF2B5EF4-FFF2-40B4-BE49-F238E27FC236}">
                <a16:creationId xmlns:a16="http://schemas.microsoft.com/office/drawing/2014/main" id="{D2CA72ED-64FA-4C46-9A37-C044CA5743EF}"/>
              </a:ext>
            </a:extLst>
          </p:cNvPr>
          <p:cNvSpPr>
            <a:spLocks noChangeShapeType="1"/>
          </p:cNvSpPr>
          <p:nvPr/>
        </p:nvSpPr>
        <p:spPr bwMode="auto">
          <a:xfrm>
            <a:off x="1998663" y="2082800"/>
            <a:ext cx="0" cy="3365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44051" name="Text Box 19">
            <a:extLst>
              <a:ext uri="{FF2B5EF4-FFF2-40B4-BE49-F238E27FC236}">
                <a16:creationId xmlns:a16="http://schemas.microsoft.com/office/drawing/2014/main" id="{CBB18271-B035-4B92-B34D-DB65B93EE9C4}"/>
              </a:ext>
            </a:extLst>
          </p:cNvPr>
          <p:cNvSpPr txBox="1">
            <a:spLocks noChangeArrowheads="1"/>
          </p:cNvSpPr>
          <p:nvPr/>
        </p:nvSpPr>
        <p:spPr bwMode="auto">
          <a:xfrm>
            <a:off x="1854200" y="1370013"/>
            <a:ext cx="1517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000000"/>
                </a:solidFill>
                <a:latin typeface="Times New Roman" panose="02020603050405020304" pitchFamily="18" charset="0"/>
              </a:rPr>
              <a:t>153.19.8.104</a:t>
            </a:r>
          </a:p>
        </p:txBody>
      </p:sp>
      <p:sp>
        <p:nvSpPr>
          <p:cNvPr id="44052" name="Text Box 20">
            <a:extLst>
              <a:ext uri="{FF2B5EF4-FFF2-40B4-BE49-F238E27FC236}">
                <a16:creationId xmlns:a16="http://schemas.microsoft.com/office/drawing/2014/main" id="{79A91B90-5FC6-4DA7-87FC-120AE211AA24}"/>
              </a:ext>
            </a:extLst>
          </p:cNvPr>
          <p:cNvSpPr txBox="1">
            <a:spLocks noChangeArrowheads="1"/>
          </p:cNvSpPr>
          <p:nvPr/>
        </p:nvSpPr>
        <p:spPr bwMode="auto">
          <a:xfrm>
            <a:off x="1887538" y="1711325"/>
            <a:ext cx="1390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000000"/>
                </a:solidFill>
                <a:latin typeface="Times New Roman" panose="02020603050405020304" pitchFamily="18" charset="0"/>
              </a:rPr>
              <a:t>171.3.14.11</a:t>
            </a:r>
          </a:p>
        </p:txBody>
      </p:sp>
      <p:sp>
        <p:nvSpPr>
          <p:cNvPr id="22" name="AutoShape 22">
            <a:extLst>
              <a:ext uri="{FF2B5EF4-FFF2-40B4-BE49-F238E27FC236}">
                <a16:creationId xmlns:a16="http://schemas.microsoft.com/office/drawing/2014/main" id="{339D3404-B0B3-4454-9BF7-F8D175B80F75}"/>
              </a:ext>
            </a:extLst>
          </p:cNvPr>
          <p:cNvSpPr>
            <a:spLocks/>
          </p:cNvSpPr>
          <p:nvPr/>
        </p:nvSpPr>
        <p:spPr bwMode="auto">
          <a:xfrm>
            <a:off x="1208088" y="1350963"/>
            <a:ext cx="69850" cy="1039812"/>
          </a:xfrm>
          <a:prstGeom prst="leftBrace">
            <a:avLst>
              <a:gd name="adj1" fmla="val 12405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3" name="AutoShape 23">
            <a:extLst>
              <a:ext uri="{FF2B5EF4-FFF2-40B4-BE49-F238E27FC236}">
                <a16:creationId xmlns:a16="http://schemas.microsoft.com/office/drawing/2014/main" id="{37B1CA93-F806-4235-8AB0-B5373395CF55}"/>
              </a:ext>
            </a:extLst>
          </p:cNvPr>
          <p:cNvSpPr>
            <a:spLocks/>
          </p:cNvSpPr>
          <p:nvPr/>
        </p:nvSpPr>
        <p:spPr bwMode="auto">
          <a:xfrm>
            <a:off x="1200150" y="2449513"/>
            <a:ext cx="77788" cy="604837"/>
          </a:xfrm>
          <a:prstGeom prst="leftBrace">
            <a:avLst>
              <a:gd name="adj1" fmla="val 6479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4" name="AutoShape 24">
            <a:extLst>
              <a:ext uri="{FF2B5EF4-FFF2-40B4-BE49-F238E27FC236}">
                <a16:creationId xmlns:a16="http://schemas.microsoft.com/office/drawing/2014/main" id="{A67FF725-1D59-4337-8EE3-7AFF77CE455C}"/>
              </a:ext>
            </a:extLst>
          </p:cNvPr>
          <p:cNvSpPr>
            <a:spLocks/>
          </p:cNvSpPr>
          <p:nvPr/>
        </p:nvSpPr>
        <p:spPr bwMode="auto">
          <a:xfrm>
            <a:off x="1206500" y="3090863"/>
            <a:ext cx="77788" cy="635000"/>
          </a:xfrm>
          <a:prstGeom prst="leftBrace">
            <a:avLst>
              <a:gd name="adj1" fmla="val 6802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44056" name="Text Box 25">
            <a:extLst>
              <a:ext uri="{FF2B5EF4-FFF2-40B4-BE49-F238E27FC236}">
                <a16:creationId xmlns:a16="http://schemas.microsoft.com/office/drawing/2014/main" id="{7EA68540-0EAD-42A0-97D0-57B2B40113CD}"/>
              </a:ext>
            </a:extLst>
          </p:cNvPr>
          <p:cNvSpPr txBox="1">
            <a:spLocks noChangeArrowheads="1"/>
          </p:cNvSpPr>
          <p:nvPr/>
        </p:nvSpPr>
        <p:spPr bwMode="auto">
          <a:xfrm>
            <a:off x="234950" y="1508125"/>
            <a:ext cx="1042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000000"/>
                </a:solidFill>
                <a:latin typeface="Times New Roman" panose="02020603050405020304" pitchFamily="18" charset="0"/>
              </a:rPr>
              <a:t>12 </a:t>
            </a:r>
            <a:r>
              <a:rPr lang="zh-CN" altLang="en-US" sz="2000" b="0">
                <a:solidFill>
                  <a:srgbClr val="000000"/>
                </a:solidFill>
                <a:latin typeface="Times New Roman" panose="02020603050405020304" pitchFamily="18" charset="0"/>
              </a:rPr>
              <a:t>字节</a:t>
            </a:r>
          </a:p>
          <a:p>
            <a:pPr algn="ctr" eaLnBrk="1" hangingPunct="1">
              <a:spcBef>
                <a:spcPct val="0"/>
              </a:spcBef>
              <a:buClrTx/>
              <a:buSzTx/>
              <a:buFontTx/>
              <a:buNone/>
            </a:pPr>
            <a:r>
              <a:rPr lang="zh-CN" altLang="en-US" sz="2000" b="0">
                <a:solidFill>
                  <a:srgbClr val="000000"/>
                </a:solidFill>
                <a:latin typeface="Times New Roman" panose="02020603050405020304" pitchFamily="18" charset="0"/>
              </a:rPr>
              <a:t>伪首部</a:t>
            </a:r>
          </a:p>
        </p:txBody>
      </p:sp>
      <p:sp>
        <p:nvSpPr>
          <p:cNvPr id="44057" name="Text Box 26">
            <a:extLst>
              <a:ext uri="{FF2B5EF4-FFF2-40B4-BE49-F238E27FC236}">
                <a16:creationId xmlns:a16="http://schemas.microsoft.com/office/drawing/2014/main" id="{6F489034-B7BC-4128-B93D-58BB8350B8E7}"/>
              </a:ext>
            </a:extLst>
          </p:cNvPr>
          <p:cNvSpPr txBox="1">
            <a:spLocks noChangeArrowheads="1"/>
          </p:cNvSpPr>
          <p:nvPr/>
        </p:nvSpPr>
        <p:spPr bwMode="auto">
          <a:xfrm>
            <a:off x="15875" y="2335213"/>
            <a:ext cx="12652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000000"/>
                </a:solidFill>
                <a:latin typeface="Times New Roman" panose="02020603050405020304" pitchFamily="18" charset="0"/>
              </a:rPr>
              <a:t>8 </a:t>
            </a:r>
            <a:r>
              <a:rPr lang="zh-CN" altLang="en-US" sz="2000" b="0">
                <a:solidFill>
                  <a:srgbClr val="000000"/>
                </a:solidFill>
                <a:latin typeface="Times New Roman" panose="02020603050405020304" pitchFamily="18" charset="0"/>
              </a:rPr>
              <a:t>字节</a:t>
            </a:r>
          </a:p>
          <a:p>
            <a:pPr algn="ctr" eaLnBrk="1" hangingPunct="1">
              <a:spcBef>
                <a:spcPct val="0"/>
              </a:spcBef>
              <a:buClrTx/>
              <a:buSzTx/>
              <a:buFontTx/>
              <a:buNone/>
            </a:pPr>
            <a:r>
              <a:rPr lang="en-US" altLang="zh-CN" sz="2000" b="0">
                <a:solidFill>
                  <a:srgbClr val="000000"/>
                </a:solidFill>
                <a:latin typeface="Times New Roman" panose="02020603050405020304" pitchFamily="18" charset="0"/>
              </a:rPr>
              <a:t>UDP </a:t>
            </a:r>
            <a:r>
              <a:rPr lang="zh-CN" altLang="en-US" sz="2000" b="0">
                <a:solidFill>
                  <a:srgbClr val="000000"/>
                </a:solidFill>
                <a:latin typeface="Times New Roman" panose="02020603050405020304" pitchFamily="18" charset="0"/>
              </a:rPr>
              <a:t>首部</a:t>
            </a:r>
          </a:p>
        </p:txBody>
      </p:sp>
      <p:sp>
        <p:nvSpPr>
          <p:cNvPr id="44058" name="Text Box 27">
            <a:extLst>
              <a:ext uri="{FF2B5EF4-FFF2-40B4-BE49-F238E27FC236}">
                <a16:creationId xmlns:a16="http://schemas.microsoft.com/office/drawing/2014/main" id="{F26C43DD-2C5B-4887-B830-BB3E4CC80AD8}"/>
              </a:ext>
            </a:extLst>
          </p:cNvPr>
          <p:cNvSpPr txBox="1">
            <a:spLocks noChangeArrowheads="1"/>
          </p:cNvSpPr>
          <p:nvPr/>
        </p:nvSpPr>
        <p:spPr bwMode="auto">
          <a:xfrm>
            <a:off x="287338" y="3038475"/>
            <a:ext cx="882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000000"/>
                </a:solidFill>
                <a:latin typeface="Times New Roman" panose="02020603050405020304" pitchFamily="18" charset="0"/>
              </a:rPr>
              <a:t>7 </a:t>
            </a:r>
            <a:r>
              <a:rPr lang="zh-CN" altLang="en-US" sz="2000" b="0">
                <a:solidFill>
                  <a:srgbClr val="000000"/>
                </a:solidFill>
                <a:latin typeface="Times New Roman" panose="02020603050405020304" pitchFamily="18" charset="0"/>
              </a:rPr>
              <a:t>字节</a:t>
            </a:r>
          </a:p>
          <a:p>
            <a:pPr algn="ctr" eaLnBrk="1" hangingPunct="1">
              <a:spcBef>
                <a:spcPct val="0"/>
              </a:spcBef>
              <a:buClrTx/>
              <a:buSzTx/>
              <a:buFontTx/>
              <a:buNone/>
            </a:pPr>
            <a:r>
              <a:rPr lang="zh-CN" altLang="en-US" sz="2000" b="0">
                <a:solidFill>
                  <a:srgbClr val="000000"/>
                </a:solidFill>
                <a:latin typeface="Times New Roman" panose="02020603050405020304" pitchFamily="18" charset="0"/>
              </a:rPr>
              <a:t>数据</a:t>
            </a:r>
          </a:p>
        </p:txBody>
      </p:sp>
      <p:grpSp>
        <p:nvGrpSpPr>
          <p:cNvPr id="44059" name="Group 34">
            <a:extLst>
              <a:ext uri="{FF2B5EF4-FFF2-40B4-BE49-F238E27FC236}">
                <a16:creationId xmlns:a16="http://schemas.microsoft.com/office/drawing/2014/main" id="{9915793E-58C2-4177-A540-66D766C9799F}"/>
              </a:ext>
            </a:extLst>
          </p:cNvPr>
          <p:cNvGrpSpPr>
            <a:grpSpLocks/>
          </p:cNvGrpSpPr>
          <p:nvPr/>
        </p:nvGrpSpPr>
        <p:grpSpPr bwMode="auto">
          <a:xfrm>
            <a:off x="3033713" y="3667125"/>
            <a:ext cx="692150" cy="627063"/>
            <a:chOff x="1651" y="2763"/>
            <a:chExt cx="436" cy="395"/>
          </a:xfrm>
        </p:grpSpPr>
        <p:sp>
          <p:nvSpPr>
            <p:cNvPr id="44063" name="Text Box 28">
              <a:extLst>
                <a:ext uri="{FF2B5EF4-FFF2-40B4-BE49-F238E27FC236}">
                  <a16:creationId xmlns:a16="http://schemas.microsoft.com/office/drawing/2014/main" id="{39A63BFB-BA19-47A6-B260-29374E57B556}"/>
                </a:ext>
              </a:extLst>
            </p:cNvPr>
            <p:cNvSpPr txBox="1">
              <a:spLocks noChangeArrowheads="1"/>
            </p:cNvSpPr>
            <p:nvPr/>
          </p:nvSpPr>
          <p:spPr bwMode="auto">
            <a:xfrm>
              <a:off x="1651" y="29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000000"/>
                  </a:solidFill>
                  <a:latin typeface="Times New Roman" panose="02020603050405020304" pitchFamily="18" charset="0"/>
                </a:rPr>
                <a:t>填充</a:t>
              </a:r>
            </a:p>
          </p:txBody>
        </p:sp>
        <p:sp>
          <p:nvSpPr>
            <p:cNvPr id="44064" name="Line 29">
              <a:extLst>
                <a:ext uri="{FF2B5EF4-FFF2-40B4-BE49-F238E27FC236}">
                  <a16:creationId xmlns:a16="http://schemas.microsoft.com/office/drawing/2014/main" id="{CAE2345B-843F-4B6B-AD72-B2617E77E5CE}"/>
                </a:ext>
              </a:extLst>
            </p:cNvPr>
            <p:cNvSpPr>
              <a:spLocks noChangeShapeType="1"/>
            </p:cNvSpPr>
            <p:nvPr/>
          </p:nvSpPr>
          <p:spPr bwMode="auto">
            <a:xfrm flipV="1">
              <a:off x="1890" y="2763"/>
              <a:ext cx="134" cy="207"/>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44060" name="Line 30">
            <a:extLst>
              <a:ext uri="{FF2B5EF4-FFF2-40B4-BE49-F238E27FC236}">
                <a16:creationId xmlns:a16="http://schemas.microsoft.com/office/drawing/2014/main" id="{07B0B2B6-C8F1-4FD3-BBB4-036ACB4F6E79}"/>
              </a:ext>
            </a:extLst>
          </p:cNvPr>
          <p:cNvSpPr>
            <a:spLocks noChangeShapeType="1"/>
          </p:cNvSpPr>
          <p:nvPr/>
        </p:nvSpPr>
        <p:spPr bwMode="auto">
          <a:xfrm flipV="1">
            <a:off x="3900488" y="5440363"/>
            <a:ext cx="4818062" cy="95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1" name="Text Box 31">
            <a:extLst>
              <a:ext uri="{FF2B5EF4-FFF2-40B4-BE49-F238E27FC236}">
                <a16:creationId xmlns:a16="http://schemas.microsoft.com/office/drawing/2014/main" id="{0CD32D73-72DB-4E02-B1BD-72E33735680A}"/>
              </a:ext>
            </a:extLst>
          </p:cNvPr>
          <p:cNvSpPr txBox="1">
            <a:spLocks noChangeArrowheads="1"/>
          </p:cNvSpPr>
          <p:nvPr/>
        </p:nvSpPr>
        <p:spPr bwMode="auto">
          <a:xfrm>
            <a:off x="1362075" y="5467350"/>
            <a:ext cx="27241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r>
              <a:rPr lang="zh-CN" altLang="en-US" sz="2000" b="0">
                <a:solidFill>
                  <a:srgbClr val="000000"/>
                </a:solidFill>
                <a:latin typeface="Times New Roman" panose="02020603050405020304" pitchFamily="18" charset="0"/>
              </a:rPr>
              <a:t>按二进制反码运算求和</a:t>
            </a:r>
          </a:p>
          <a:p>
            <a:pPr algn="r" eaLnBrk="1" hangingPunct="1">
              <a:lnSpc>
                <a:spcPct val="130000"/>
              </a:lnSpc>
              <a:spcBef>
                <a:spcPct val="0"/>
              </a:spcBef>
              <a:buClrTx/>
              <a:buSzTx/>
              <a:buFontTx/>
              <a:buNone/>
            </a:pPr>
            <a:r>
              <a:rPr lang="zh-CN" altLang="en-US" sz="2000" b="0">
                <a:solidFill>
                  <a:srgbClr val="000000"/>
                </a:solidFill>
                <a:latin typeface="Times New Roman" panose="02020603050405020304" pitchFamily="18" charset="0"/>
              </a:rPr>
              <a:t>将得出的结果求反码</a:t>
            </a:r>
          </a:p>
        </p:txBody>
      </p:sp>
      <p:sp>
        <p:nvSpPr>
          <p:cNvPr id="44062" name="Text Box 21">
            <a:extLst>
              <a:ext uri="{FF2B5EF4-FFF2-40B4-BE49-F238E27FC236}">
                <a16:creationId xmlns:a16="http://schemas.microsoft.com/office/drawing/2014/main" id="{DFCC8F3A-0007-4ED5-AC66-A9AA09EBAB2F}"/>
              </a:ext>
            </a:extLst>
          </p:cNvPr>
          <p:cNvSpPr txBox="1">
            <a:spLocks noChangeArrowheads="1"/>
          </p:cNvSpPr>
          <p:nvPr/>
        </p:nvSpPr>
        <p:spPr bwMode="auto">
          <a:xfrm>
            <a:off x="1349375" y="1993900"/>
            <a:ext cx="2881313"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10000"/>
              </a:lnSpc>
              <a:spcBef>
                <a:spcPct val="0"/>
              </a:spcBef>
              <a:buClrTx/>
              <a:buSzTx/>
              <a:buFontTx/>
              <a:buNone/>
            </a:pPr>
            <a:r>
              <a:rPr lang="zh-CN" altLang="en-US" sz="2000" b="0">
                <a:solidFill>
                  <a:srgbClr val="000000"/>
                </a:solidFill>
                <a:latin typeface="Times New Roman" panose="02020603050405020304" pitchFamily="18" charset="0"/>
              </a:rPr>
              <a:t>全 </a:t>
            </a:r>
            <a:r>
              <a:rPr lang="en-US" altLang="zh-CN" sz="2000" b="0">
                <a:solidFill>
                  <a:srgbClr val="000000"/>
                </a:solidFill>
                <a:latin typeface="Times New Roman" panose="02020603050405020304" pitchFamily="18" charset="0"/>
              </a:rPr>
              <a:t>0   17          15</a:t>
            </a:r>
          </a:p>
          <a:p>
            <a:pPr algn="l" eaLnBrk="1" hangingPunct="1">
              <a:lnSpc>
                <a:spcPct val="110000"/>
              </a:lnSpc>
              <a:spcBef>
                <a:spcPct val="0"/>
              </a:spcBef>
              <a:buClrTx/>
              <a:buSzTx/>
              <a:buFontTx/>
              <a:buNone/>
            </a:pPr>
            <a:r>
              <a:rPr lang="en-US" altLang="zh-CN" sz="2000" b="0">
                <a:solidFill>
                  <a:srgbClr val="000000"/>
                </a:solidFill>
                <a:latin typeface="Times New Roman" panose="02020603050405020304" pitchFamily="18" charset="0"/>
              </a:rPr>
              <a:t>    1087            13</a:t>
            </a:r>
          </a:p>
          <a:p>
            <a:pPr algn="l" eaLnBrk="1" hangingPunct="1">
              <a:lnSpc>
                <a:spcPct val="110000"/>
              </a:lnSpc>
              <a:spcBef>
                <a:spcPct val="0"/>
              </a:spcBef>
              <a:buClrTx/>
              <a:buSzTx/>
              <a:buFontTx/>
              <a:buNone/>
            </a:pPr>
            <a:r>
              <a:rPr lang="en-US" altLang="zh-CN" sz="2000" b="0">
                <a:solidFill>
                  <a:srgbClr val="000000"/>
                </a:solidFill>
                <a:latin typeface="Times New Roman" panose="02020603050405020304" pitchFamily="18" charset="0"/>
              </a:rPr>
              <a:t>      15             </a:t>
            </a:r>
            <a:r>
              <a:rPr lang="zh-CN" altLang="en-US" sz="2000" b="0">
                <a:solidFill>
                  <a:srgbClr val="000000"/>
                </a:solidFill>
                <a:latin typeface="Times New Roman" panose="02020603050405020304" pitchFamily="18" charset="0"/>
              </a:rPr>
              <a:t>全 </a:t>
            </a:r>
            <a:r>
              <a:rPr lang="en-US" altLang="zh-CN" sz="2000" b="0">
                <a:solidFill>
                  <a:srgbClr val="000000"/>
                </a:solidFill>
                <a:latin typeface="Times New Roman" panose="02020603050405020304" pitchFamily="18" charset="0"/>
              </a:rPr>
              <a:t>0</a:t>
            </a:r>
          </a:p>
          <a:p>
            <a:pPr algn="l" eaLnBrk="1" hangingPunct="1">
              <a:lnSpc>
                <a:spcPct val="110000"/>
              </a:lnSpc>
              <a:spcBef>
                <a:spcPct val="0"/>
              </a:spcBef>
              <a:buClrTx/>
              <a:buSzTx/>
              <a:buFontTx/>
              <a:buNone/>
            </a:pPr>
            <a:r>
              <a:rPr lang="zh-CN" altLang="en-US" sz="2000" b="0">
                <a:solidFill>
                  <a:srgbClr val="000000"/>
                </a:solidFill>
                <a:latin typeface="Times New Roman" panose="02020603050405020304" pitchFamily="18" charset="0"/>
              </a:rPr>
              <a:t>数据  数据   数据  数据</a:t>
            </a:r>
          </a:p>
          <a:p>
            <a:pPr algn="l" eaLnBrk="1" hangingPunct="1">
              <a:lnSpc>
                <a:spcPct val="110000"/>
              </a:lnSpc>
              <a:spcBef>
                <a:spcPct val="0"/>
              </a:spcBef>
              <a:buClrTx/>
              <a:buSzTx/>
              <a:buFontTx/>
              <a:buNone/>
            </a:pPr>
            <a:r>
              <a:rPr lang="zh-CN" altLang="en-US" sz="2000" b="0">
                <a:solidFill>
                  <a:srgbClr val="000000"/>
                </a:solidFill>
                <a:latin typeface="Times New Roman" panose="02020603050405020304" pitchFamily="18" charset="0"/>
              </a:rPr>
              <a:t>数据  数据   数据  全 </a:t>
            </a:r>
            <a:r>
              <a:rPr lang="en-US" altLang="zh-CN" sz="2000" b="0">
                <a:solidFill>
                  <a:srgbClr val="000000"/>
                </a:solidFill>
                <a:latin typeface="Times New Roman" panose="02020603050405020304" pitchFamily="18" charset="0"/>
              </a:rPr>
              <a:t>0</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AB19343E-A193-4A00-A48F-1BF759B7DCC4}"/>
              </a:ext>
            </a:extLst>
          </p:cNvPr>
          <p:cNvSpPr>
            <a:spLocks noGrp="1" noChangeArrowheads="1"/>
          </p:cNvSpPr>
          <p:nvPr>
            <p:ph type="title"/>
          </p:nvPr>
        </p:nvSpPr>
        <p:spPr/>
        <p:txBody>
          <a:bodyPr/>
          <a:lstStyle/>
          <a:p>
            <a:r>
              <a:rPr lang="en-US" altLang="zh-CN" dirty="0"/>
              <a:t>6.2.3 UDP</a:t>
            </a:r>
            <a:r>
              <a:rPr lang="zh-CN" altLang="en-US" dirty="0"/>
              <a:t>协议的典型应用</a:t>
            </a:r>
          </a:p>
        </p:txBody>
      </p:sp>
      <p:sp>
        <p:nvSpPr>
          <p:cNvPr id="4" name="Rectangle 3">
            <a:extLst>
              <a:ext uri="{FF2B5EF4-FFF2-40B4-BE49-F238E27FC236}">
                <a16:creationId xmlns:a16="http://schemas.microsoft.com/office/drawing/2014/main" id="{B3D737EB-35BB-4648-ACB0-EB26252C5A0A}"/>
              </a:ext>
            </a:extLst>
          </p:cNvPr>
          <p:cNvSpPr txBox="1">
            <a:spLocks noChangeArrowheads="1"/>
          </p:cNvSpPr>
          <p:nvPr/>
        </p:nvSpPr>
        <p:spPr bwMode="auto">
          <a:xfrm>
            <a:off x="684213" y="1600200"/>
            <a:ext cx="7924800" cy="4058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eaLnBrk="1" hangingPunct="1">
              <a:lnSpc>
                <a:spcPct val="150000"/>
              </a:lnSpc>
              <a:defRPr/>
            </a:pPr>
            <a:r>
              <a:rPr lang="zh-CN" altLang="en-US" kern="0" dirty="0"/>
              <a:t>将网络中的请求</a:t>
            </a:r>
            <a:r>
              <a:rPr lang="en-US" altLang="zh-CN" kern="0" dirty="0"/>
              <a:t>-</a:t>
            </a:r>
            <a:r>
              <a:rPr lang="zh-CN" altLang="en-US" kern="0" dirty="0"/>
              <a:t>应答交互表示成过程调用形式，例如：可以利用</a:t>
            </a:r>
            <a:r>
              <a:rPr lang="en-US" altLang="zh-CN" kern="0" dirty="0"/>
              <a:t>UDP</a:t>
            </a:r>
            <a:r>
              <a:rPr lang="zh-CN" altLang="en-US" kern="0" dirty="0"/>
              <a:t>协议向</a:t>
            </a:r>
            <a:r>
              <a:rPr lang="en-US" altLang="zh-CN" kern="0" dirty="0"/>
              <a:t>DHCP</a:t>
            </a:r>
            <a:r>
              <a:rPr lang="zh-CN" altLang="en-US" kern="0" dirty="0"/>
              <a:t>服务器发送申请</a:t>
            </a:r>
            <a:r>
              <a:rPr lang="en-US" altLang="zh-CN" kern="0" dirty="0"/>
              <a:t>IP</a:t>
            </a:r>
            <a:r>
              <a:rPr lang="zh-CN" altLang="en-US" kern="0" dirty="0"/>
              <a:t>地址的报文，或向</a:t>
            </a:r>
            <a:r>
              <a:rPr lang="en-US" altLang="zh-CN" kern="0" dirty="0"/>
              <a:t>DNS</a:t>
            </a:r>
            <a:r>
              <a:rPr lang="zh-CN" altLang="en-US" kern="0" dirty="0"/>
              <a:t>服务器发送一个请求解析域名的请求，并等待回答。</a:t>
            </a:r>
          </a:p>
          <a:p>
            <a:pPr eaLnBrk="1" hangingPunct="1">
              <a:lnSpc>
                <a:spcPct val="150000"/>
              </a:lnSpc>
              <a:defRPr/>
            </a:pPr>
            <a:r>
              <a:rPr lang="en-US" altLang="zh-CN" kern="0" dirty="0"/>
              <a:t>RPC</a:t>
            </a:r>
            <a:r>
              <a:rPr lang="zh-CN" altLang="en-US" kern="0" dirty="0"/>
              <a:t>对程序员屏蔽了网络运作的细节</a:t>
            </a:r>
          </a:p>
          <a:p>
            <a:pPr eaLnBrk="1" hangingPunct="1">
              <a:lnSpc>
                <a:spcPct val="150000"/>
              </a:lnSpc>
              <a:defRPr/>
            </a:pPr>
            <a:r>
              <a:rPr lang="en-US" altLang="zh-CN" kern="0" dirty="0"/>
              <a:t>RPC</a:t>
            </a:r>
            <a:r>
              <a:rPr lang="zh-CN" altLang="en-US" kern="0" dirty="0"/>
              <a:t>是</a:t>
            </a:r>
            <a:r>
              <a:rPr lang="en-US" altLang="zh-CN" kern="0" dirty="0"/>
              <a:t>UDP</a:t>
            </a:r>
            <a:r>
              <a:rPr lang="zh-CN" altLang="en-US" kern="0" dirty="0"/>
              <a:t>的一个典型应用</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3">
            <a:extLst>
              <a:ext uri="{FF2B5EF4-FFF2-40B4-BE49-F238E27FC236}">
                <a16:creationId xmlns:a16="http://schemas.microsoft.com/office/drawing/2014/main" id="{3D8F1641-70FE-4A7F-B315-636390E80AC6}"/>
              </a:ext>
            </a:extLst>
          </p:cNvPr>
          <p:cNvSpPr>
            <a:spLocks noChangeArrowheads="1"/>
          </p:cNvSpPr>
          <p:nvPr/>
        </p:nvSpPr>
        <p:spPr bwMode="auto">
          <a:xfrm>
            <a:off x="587375" y="1277938"/>
            <a:ext cx="2690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一次</a:t>
            </a:r>
            <a:r>
              <a:rPr lang="en-US" altLang="zh-CN" sz="2400"/>
              <a:t>RPC</a:t>
            </a:r>
            <a:r>
              <a:rPr lang="zh-CN" altLang="en-US" sz="2400"/>
              <a:t>的过程：</a:t>
            </a:r>
          </a:p>
        </p:txBody>
      </p:sp>
      <p:grpSp>
        <p:nvGrpSpPr>
          <p:cNvPr id="46083" name="Group 56">
            <a:extLst>
              <a:ext uri="{FF2B5EF4-FFF2-40B4-BE49-F238E27FC236}">
                <a16:creationId xmlns:a16="http://schemas.microsoft.com/office/drawing/2014/main" id="{6505FDCE-51EA-4AEC-B549-7F5AAC69F34A}"/>
              </a:ext>
            </a:extLst>
          </p:cNvPr>
          <p:cNvGrpSpPr>
            <a:grpSpLocks/>
          </p:cNvGrpSpPr>
          <p:nvPr/>
        </p:nvGrpSpPr>
        <p:grpSpPr bwMode="auto">
          <a:xfrm>
            <a:off x="3348038" y="1760538"/>
            <a:ext cx="5014912" cy="3530600"/>
            <a:chOff x="2148" y="1049"/>
            <a:chExt cx="3159" cy="2224"/>
          </a:xfrm>
        </p:grpSpPr>
        <p:sp>
          <p:nvSpPr>
            <p:cNvPr id="6" name="Text Box 57">
              <a:extLst>
                <a:ext uri="{FF2B5EF4-FFF2-40B4-BE49-F238E27FC236}">
                  <a16:creationId xmlns:a16="http://schemas.microsoft.com/office/drawing/2014/main" id="{CFEE72C5-A216-4221-8F09-F21E7BF8CF95}"/>
                </a:ext>
              </a:extLst>
            </p:cNvPr>
            <p:cNvSpPr txBox="1">
              <a:spLocks noChangeArrowheads="1"/>
            </p:cNvSpPr>
            <p:nvPr/>
          </p:nvSpPr>
          <p:spPr bwMode="auto">
            <a:xfrm>
              <a:off x="3108" y="2055"/>
              <a:ext cx="7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spAutoFit/>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ctr" eaLnBrk="1" fontAlgn="auto" hangingPunct="1">
                <a:spcBef>
                  <a:spcPct val="50000"/>
                </a:spcBef>
                <a:spcAft>
                  <a:spcPts val="0"/>
                </a:spcAft>
                <a:defRPr/>
              </a:pPr>
              <a:r>
                <a:rPr lang="en-US" altLang="zh-CN" sz="1400" kern="0">
                  <a:solidFill>
                    <a:srgbClr val="000000"/>
                  </a:solidFill>
                </a:rPr>
                <a:t>2</a:t>
              </a:r>
            </a:p>
          </p:txBody>
        </p:sp>
        <p:sp>
          <p:nvSpPr>
            <p:cNvPr id="7" name="Text Box 58">
              <a:extLst>
                <a:ext uri="{FF2B5EF4-FFF2-40B4-BE49-F238E27FC236}">
                  <a16:creationId xmlns:a16="http://schemas.microsoft.com/office/drawing/2014/main" id="{B02D6EDF-F25C-4CC7-B90B-7E7BC186511C}"/>
                </a:ext>
              </a:extLst>
            </p:cNvPr>
            <p:cNvSpPr txBox="1">
              <a:spLocks noChangeArrowheads="1"/>
            </p:cNvSpPr>
            <p:nvPr/>
          </p:nvSpPr>
          <p:spPr bwMode="auto">
            <a:xfrm>
              <a:off x="3690" y="2827"/>
              <a:ext cx="7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spAutoFit/>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ctr" eaLnBrk="1" fontAlgn="auto" hangingPunct="1">
                <a:spcBef>
                  <a:spcPct val="50000"/>
                </a:spcBef>
                <a:spcAft>
                  <a:spcPts val="0"/>
                </a:spcAft>
                <a:defRPr/>
              </a:pPr>
              <a:r>
                <a:rPr lang="en-US" altLang="zh-CN" sz="1400" kern="0">
                  <a:solidFill>
                    <a:srgbClr val="000000"/>
                  </a:solidFill>
                </a:rPr>
                <a:t>3</a:t>
              </a:r>
            </a:p>
          </p:txBody>
        </p:sp>
        <p:sp>
          <p:nvSpPr>
            <p:cNvPr id="8" name="Text Box 59">
              <a:extLst>
                <a:ext uri="{FF2B5EF4-FFF2-40B4-BE49-F238E27FC236}">
                  <a16:creationId xmlns:a16="http://schemas.microsoft.com/office/drawing/2014/main" id="{C05DA0AF-E666-4238-B042-A136ECF8DB2A}"/>
                </a:ext>
              </a:extLst>
            </p:cNvPr>
            <p:cNvSpPr txBox="1">
              <a:spLocks noChangeArrowheads="1"/>
            </p:cNvSpPr>
            <p:nvPr/>
          </p:nvSpPr>
          <p:spPr bwMode="auto">
            <a:xfrm>
              <a:off x="4286" y="2055"/>
              <a:ext cx="7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spAutoFit/>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ctr" eaLnBrk="1" fontAlgn="auto" hangingPunct="1">
                <a:spcBef>
                  <a:spcPct val="50000"/>
                </a:spcBef>
                <a:spcAft>
                  <a:spcPts val="0"/>
                </a:spcAft>
                <a:defRPr/>
              </a:pPr>
              <a:r>
                <a:rPr lang="en-US" altLang="zh-CN" sz="1400" kern="0">
                  <a:solidFill>
                    <a:srgbClr val="000000"/>
                  </a:solidFill>
                </a:rPr>
                <a:t>4</a:t>
              </a:r>
            </a:p>
          </p:txBody>
        </p:sp>
        <p:sp>
          <p:nvSpPr>
            <p:cNvPr id="9" name="Rectangle 60">
              <a:extLst>
                <a:ext uri="{FF2B5EF4-FFF2-40B4-BE49-F238E27FC236}">
                  <a16:creationId xmlns:a16="http://schemas.microsoft.com/office/drawing/2014/main" id="{E78C1AB5-5A53-4D0D-AAC4-68F86B48B1AE}"/>
                </a:ext>
              </a:extLst>
            </p:cNvPr>
            <p:cNvSpPr>
              <a:spLocks noChangeArrowheads="1"/>
            </p:cNvSpPr>
            <p:nvPr/>
          </p:nvSpPr>
          <p:spPr bwMode="auto">
            <a:xfrm>
              <a:off x="2148" y="1299"/>
              <a:ext cx="1387" cy="975"/>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eaLnBrk="1" fontAlgn="auto" hangingPunct="1">
                <a:spcBef>
                  <a:spcPts val="0"/>
                </a:spcBef>
                <a:spcAft>
                  <a:spcPts val="0"/>
                </a:spcAft>
                <a:defRPr/>
              </a:pPr>
              <a:endParaRPr lang="zh-CN" altLang="en-US" kern="0">
                <a:solidFill>
                  <a:srgbClr val="000000"/>
                </a:solidFill>
              </a:endParaRPr>
            </a:p>
          </p:txBody>
        </p:sp>
        <p:grpSp>
          <p:nvGrpSpPr>
            <p:cNvPr id="46090" name="Group 61">
              <a:extLst>
                <a:ext uri="{FF2B5EF4-FFF2-40B4-BE49-F238E27FC236}">
                  <a16:creationId xmlns:a16="http://schemas.microsoft.com/office/drawing/2014/main" id="{295D30C2-DC59-4B14-A992-2573476E1F02}"/>
                </a:ext>
              </a:extLst>
            </p:cNvPr>
            <p:cNvGrpSpPr>
              <a:grpSpLocks/>
            </p:cNvGrpSpPr>
            <p:nvPr/>
          </p:nvGrpSpPr>
          <p:grpSpPr bwMode="auto">
            <a:xfrm>
              <a:off x="2468" y="1533"/>
              <a:ext cx="751" cy="522"/>
              <a:chOff x="2908" y="1366"/>
              <a:chExt cx="904" cy="590"/>
            </a:xfrm>
          </p:grpSpPr>
          <p:sp>
            <p:nvSpPr>
              <p:cNvPr id="42" name="Arc 62">
                <a:extLst>
                  <a:ext uri="{FF2B5EF4-FFF2-40B4-BE49-F238E27FC236}">
                    <a16:creationId xmlns:a16="http://schemas.microsoft.com/office/drawing/2014/main" id="{DACC62B9-0374-42F3-A5DD-0B054110E0C2}"/>
                  </a:ext>
                </a:extLst>
              </p:cNvPr>
              <p:cNvSpPr>
                <a:spLocks/>
              </p:cNvSpPr>
              <p:nvPr/>
            </p:nvSpPr>
            <p:spPr bwMode="auto">
              <a:xfrm>
                <a:off x="3361" y="1366"/>
                <a:ext cx="451" cy="590"/>
              </a:xfrm>
              <a:custGeom>
                <a:avLst/>
                <a:gdLst>
                  <a:gd name="T0" fmla="*/ 0 w 21914"/>
                  <a:gd name="T1" fmla="*/ 0 h 43200"/>
                  <a:gd name="T2" fmla="*/ 0 w 21914"/>
                  <a:gd name="T3" fmla="*/ 8 h 43200"/>
                  <a:gd name="T4" fmla="*/ 0 w 21914"/>
                  <a:gd name="T5" fmla="*/ 4 h 43200"/>
                  <a:gd name="T6" fmla="*/ 0 60000 65536"/>
                  <a:gd name="T7" fmla="*/ 0 60000 65536"/>
                  <a:gd name="T8" fmla="*/ 0 60000 65536"/>
                  <a:gd name="T9" fmla="*/ 0 w 21914"/>
                  <a:gd name="T10" fmla="*/ 0 h 43200"/>
                  <a:gd name="T11" fmla="*/ 21914 w 21914"/>
                  <a:gd name="T12" fmla="*/ 43200 h 43200"/>
                </a:gdLst>
                <a:ahLst/>
                <a:cxnLst>
                  <a:cxn ang="T6">
                    <a:pos x="T0" y="T1"/>
                  </a:cxn>
                  <a:cxn ang="T7">
                    <a:pos x="T2" y="T3"/>
                  </a:cxn>
                  <a:cxn ang="T8">
                    <a:pos x="T4" y="T5"/>
                  </a:cxn>
                </a:cxnLst>
                <a:rect l="T9" t="T10" r="T11" b="T12"/>
                <a:pathLst>
                  <a:path w="21914" h="43200" fill="none" extrusionOk="0">
                    <a:moveTo>
                      <a:pt x="98" y="1"/>
                    </a:moveTo>
                    <a:cubicBezTo>
                      <a:pt x="169" y="0"/>
                      <a:pt x="241" y="-1"/>
                      <a:pt x="314" y="0"/>
                    </a:cubicBezTo>
                    <a:cubicBezTo>
                      <a:pt x="12243" y="0"/>
                      <a:pt x="21914" y="9670"/>
                      <a:pt x="21914" y="21600"/>
                    </a:cubicBezTo>
                    <a:cubicBezTo>
                      <a:pt x="21914" y="33529"/>
                      <a:pt x="12243" y="43200"/>
                      <a:pt x="314" y="43200"/>
                    </a:cubicBezTo>
                    <a:cubicBezTo>
                      <a:pt x="209" y="43200"/>
                      <a:pt x="104" y="43199"/>
                      <a:pt x="0" y="43197"/>
                    </a:cubicBezTo>
                  </a:path>
                  <a:path w="21914" h="43200" stroke="0" extrusionOk="0">
                    <a:moveTo>
                      <a:pt x="98" y="1"/>
                    </a:moveTo>
                    <a:cubicBezTo>
                      <a:pt x="169" y="0"/>
                      <a:pt x="241" y="-1"/>
                      <a:pt x="314" y="0"/>
                    </a:cubicBezTo>
                    <a:cubicBezTo>
                      <a:pt x="12243" y="0"/>
                      <a:pt x="21914" y="9670"/>
                      <a:pt x="21914" y="21600"/>
                    </a:cubicBezTo>
                    <a:cubicBezTo>
                      <a:pt x="21914" y="33529"/>
                      <a:pt x="12243" y="43200"/>
                      <a:pt x="314" y="43200"/>
                    </a:cubicBezTo>
                    <a:cubicBezTo>
                      <a:pt x="209" y="43200"/>
                      <a:pt x="104" y="43199"/>
                      <a:pt x="0" y="43197"/>
                    </a:cubicBezTo>
                    <a:lnTo>
                      <a:pt x="314" y="21600"/>
                    </a:lnTo>
                    <a:close/>
                  </a:path>
                </a:pathLst>
              </a:custGeom>
              <a:solidFill>
                <a:srgbClr val="C0C0C0"/>
              </a:solidFill>
              <a:ln w="12700" cap="sq">
                <a:solidFill>
                  <a:srgbClr val="000000"/>
                </a:solidFill>
                <a:round/>
                <a:headEnd type="none" w="sm" len="sm"/>
                <a:tailEnd type="none" w="sm" len="sm"/>
              </a:ln>
            </p:spPr>
            <p:txBody>
              <a:bodyPr wrap="none" anchor="ct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eaLnBrk="1" fontAlgn="auto" hangingPunct="1">
                  <a:spcBef>
                    <a:spcPts val="0"/>
                  </a:spcBef>
                  <a:spcAft>
                    <a:spcPts val="0"/>
                  </a:spcAft>
                  <a:defRPr/>
                </a:pPr>
                <a:endParaRPr lang="zh-CN" altLang="en-US" kern="0">
                  <a:solidFill>
                    <a:srgbClr val="000000"/>
                  </a:solidFill>
                </a:endParaRPr>
              </a:p>
            </p:txBody>
          </p:sp>
          <p:sp>
            <p:nvSpPr>
              <p:cNvPr id="43" name="Line 63">
                <a:extLst>
                  <a:ext uri="{FF2B5EF4-FFF2-40B4-BE49-F238E27FC236}">
                    <a16:creationId xmlns:a16="http://schemas.microsoft.com/office/drawing/2014/main" id="{DECA70A1-499A-4B7B-B96D-5197C4C4F648}"/>
                  </a:ext>
                </a:extLst>
              </p:cNvPr>
              <p:cNvSpPr>
                <a:spLocks noChangeShapeType="1"/>
              </p:cNvSpPr>
              <p:nvPr/>
            </p:nvSpPr>
            <p:spPr bwMode="auto">
              <a:xfrm>
                <a:off x="3363" y="1366"/>
                <a:ext cx="0" cy="59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1" fontAlgn="auto" hangingPunct="1">
                  <a:spcBef>
                    <a:spcPts val="0"/>
                  </a:spcBef>
                  <a:spcAft>
                    <a:spcPts val="0"/>
                  </a:spcAft>
                  <a:defRPr/>
                </a:pPr>
                <a:endParaRPr kumimoji="0" lang="zh-CN" altLang="en-US" sz="2800" b="0" kern="0">
                  <a:solidFill>
                    <a:srgbClr val="000000"/>
                  </a:solidFill>
                  <a:ea typeface="黑体" panose="02010609060101010101" pitchFamily="49" charset="-122"/>
                </a:endParaRPr>
              </a:p>
            </p:txBody>
          </p:sp>
          <p:sp>
            <p:nvSpPr>
              <p:cNvPr id="44" name="Arc 64">
                <a:extLst>
                  <a:ext uri="{FF2B5EF4-FFF2-40B4-BE49-F238E27FC236}">
                    <a16:creationId xmlns:a16="http://schemas.microsoft.com/office/drawing/2014/main" id="{2C8FCE60-062E-48ED-A0EB-11484F756918}"/>
                  </a:ext>
                </a:extLst>
              </p:cNvPr>
              <p:cNvSpPr>
                <a:spLocks/>
              </p:cNvSpPr>
              <p:nvPr/>
            </p:nvSpPr>
            <p:spPr bwMode="auto">
              <a:xfrm flipH="1">
                <a:off x="2908" y="1366"/>
                <a:ext cx="453" cy="590"/>
              </a:xfrm>
              <a:custGeom>
                <a:avLst/>
                <a:gdLst>
                  <a:gd name="T0" fmla="*/ 0 w 21914"/>
                  <a:gd name="T1" fmla="*/ 0 h 43200"/>
                  <a:gd name="T2" fmla="*/ 0 w 21914"/>
                  <a:gd name="T3" fmla="*/ 8 h 43200"/>
                  <a:gd name="T4" fmla="*/ 0 w 21914"/>
                  <a:gd name="T5" fmla="*/ 4 h 43200"/>
                  <a:gd name="T6" fmla="*/ 0 60000 65536"/>
                  <a:gd name="T7" fmla="*/ 0 60000 65536"/>
                  <a:gd name="T8" fmla="*/ 0 60000 65536"/>
                  <a:gd name="T9" fmla="*/ 0 w 21914"/>
                  <a:gd name="T10" fmla="*/ 0 h 43200"/>
                  <a:gd name="T11" fmla="*/ 21914 w 21914"/>
                  <a:gd name="T12" fmla="*/ 43200 h 43200"/>
                </a:gdLst>
                <a:ahLst/>
                <a:cxnLst>
                  <a:cxn ang="T6">
                    <a:pos x="T0" y="T1"/>
                  </a:cxn>
                  <a:cxn ang="T7">
                    <a:pos x="T2" y="T3"/>
                  </a:cxn>
                  <a:cxn ang="T8">
                    <a:pos x="T4" y="T5"/>
                  </a:cxn>
                </a:cxnLst>
                <a:rect l="T9" t="T10" r="T11" b="T12"/>
                <a:pathLst>
                  <a:path w="21914" h="43200" fill="none" extrusionOk="0">
                    <a:moveTo>
                      <a:pt x="98" y="1"/>
                    </a:moveTo>
                    <a:cubicBezTo>
                      <a:pt x="169" y="0"/>
                      <a:pt x="241" y="-1"/>
                      <a:pt x="314" y="0"/>
                    </a:cubicBezTo>
                    <a:cubicBezTo>
                      <a:pt x="12243" y="0"/>
                      <a:pt x="21914" y="9670"/>
                      <a:pt x="21914" y="21600"/>
                    </a:cubicBezTo>
                    <a:cubicBezTo>
                      <a:pt x="21914" y="33529"/>
                      <a:pt x="12243" y="43200"/>
                      <a:pt x="314" y="43200"/>
                    </a:cubicBezTo>
                    <a:cubicBezTo>
                      <a:pt x="209" y="43200"/>
                      <a:pt x="104" y="43199"/>
                      <a:pt x="0" y="43197"/>
                    </a:cubicBezTo>
                  </a:path>
                  <a:path w="21914" h="43200" stroke="0" extrusionOk="0">
                    <a:moveTo>
                      <a:pt x="98" y="1"/>
                    </a:moveTo>
                    <a:cubicBezTo>
                      <a:pt x="169" y="0"/>
                      <a:pt x="241" y="-1"/>
                      <a:pt x="314" y="0"/>
                    </a:cubicBezTo>
                    <a:cubicBezTo>
                      <a:pt x="12243" y="0"/>
                      <a:pt x="21914" y="9670"/>
                      <a:pt x="21914" y="21600"/>
                    </a:cubicBezTo>
                    <a:cubicBezTo>
                      <a:pt x="21914" y="33529"/>
                      <a:pt x="12243" y="43200"/>
                      <a:pt x="314" y="43200"/>
                    </a:cubicBezTo>
                    <a:cubicBezTo>
                      <a:pt x="209" y="43200"/>
                      <a:pt x="104" y="43199"/>
                      <a:pt x="0" y="43197"/>
                    </a:cubicBezTo>
                    <a:lnTo>
                      <a:pt x="314" y="21600"/>
                    </a:lnTo>
                    <a:close/>
                  </a:path>
                </a:pathLst>
              </a:cu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eaLnBrk="1" fontAlgn="auto" hangingPunct="1">
                  <a:spcBef>
                    <a:spcPts val="0"/>
                  </a:spcBef>
                  <a:spcAft>
                    <a:spcPts val="0"/>
                  </a:spcAft>
                  <a:defRPr/>
                </a:pPr>
                <a:endParaRPr lang="zh-CN" altLang="en-US" kern="0">
                  <a:solidFill>
                    <a:srgbClr val="000000"/>
                  </a:solidFill>
                </a:endParaRPr>
              </a:p>
            </p:txBody>
          </p:sp>
        </p:grpSp>
        <p:sp>
          <p:nvSpPr>
            <p:cNvPr id="11" name="Rectangle 65">
              <a:extLst>
                <a:ext uri="{FF2B5EF4-FFF2-40B4-BE49-F238E27FC236}">
                  <a16:creationId xmlns:a16="http://schemas.microsoft.com/office/drawing/2014/main" id="{4511E4FA-02A4-4C57-8F9E-8D5598DFDE26}"/>
                </a:ext>
              </a:extLst>
            </p:cNvPr>
            <p:cNvSpPr>
              <a:spLocks noChangeArrowheads="1"/>
            </p:cNvSpPr>
            <p:nvPr/>
          </p:nvSpPr>
          <p:spPr bwMode="auto">
            <a:xfrm>
              <a:off x="2148" y="2274"/>
              <a:ext cx="1387" cy="318"/>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eaLnBrk="1" fontAlgn="auto" hangingPunct="1">
                <a:spcBef>
                  <a:spcPts val="0"/>
                </a:spcBef>
                <a:spcAft>
                  <a:spcPts val="0"/>
                </a:spcAft>
                <a:defRPr/>
              </a:pPr>
              <a:r>
                <a:rPr lang="en-US" altLang="zh-CN" sz="1600" kern="0">
                  <a:solidFill>
                    <a:srgbClr val="000000"/>
                  </a:solidFill>
                </a:rPr>
                <a:t>Operating System</a:t>
              </a:r>
            </a:p>
          </p:txBody>
        </p:sp>
        <p:sp>
          <p:nvSpPr>
            <p:cNvPr id="12" name="Text Box 66">
              <a:extLst>
                <a:ext uri="{FF2B5EF4-FFF2-40B4-BE49-F238E27FC236}">
                  <a16:creationId xmlns:a16="http://schemas.microsoft.com/office/drawing/2014/main" id="{4E9275E2-53A3-4B5A-A114-FC8CC2743E29}"/>
                </a:ext>
              </a:extLst>
            </p:cNvPr>
            <p:cNvSpPr txBox="1">
              <a:spLocks noChangeArrowheads="1"/>
            </p:cNvSpPr>
            <p:nvPr/>
          </p:nvSpPr>
          <p:spPr bwMode="auto">
            <a:xfrm>
              <a:off x="2287" y="1049"/>
              <a:ext cx="11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ctr" eaLnBrk="1" fontAlgn="auto" hangingPunct="1">
                <a:spcBef>
                  <a:spcPct val="50000"/>
                </a:spcBef>
                <a:spcAft>
                  <a:spcPts val="0"/>
                </a:spcAft>
                <a:defRPr/>
              </a:pPr>
              <a:r>
                <a:rPr lang="en-US" altLang="zh-CN" sz="2000" kern="0">
                  <a:solidFill>
                    <a:srgbClr val="000000"/>
                  </a:solidFill>
                </a:rPr>
                <a:t>Client CPU</a:t>
              </a:r>
            </a:p>
          </p:txBody>
        </p:sp>
        <p:sp>
          <p:nvSpPr>
            <p:cNvPr id="13" name="Line 67">
              <a:extLst>
                <a:ext uri="{FF2B5EF4-FFF2-40B4-BE49-F238E27FC236}">
                  <a16:creationId xmlns:a16="http://schemas.microsoft.com/office/drawing/2014/main" id="{10EB14B3-7BBD-4C25-82C8-BDD279E06967}"/>
                </a:ext>
              </a:extLst>
            </p:cNvPr>
            <p:cNvSpPr>
              <a:spLocks noChangeShapeType="1"/>
            </p:cNvSpPr>
            <p:nvPr/>
          </p:nvSpPr>
          <p:spPr bwMode="auto">
            <a:xfrm flipH="1" flipV="1">
              <a:off x="2844" y="2592"/>
              <a:ext cx="1" cy="431"/>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1" fontAlgn="auto" hangingPunct="1">
                <a:spcBef>
                  <a:spcPts val="0"/>
                </a:spcBef>
                <a:spcAft>
                  <a:spcPts val="0"/>
                </a:spcAft>
                <a:defRPr/>
              </a:pPr>
              <a:endParaRPr kumimoji="0" lang="zh-CN" altLang="en-US" sz="2800" b="0" kern="0">
                <a:solidFill>
                  <a:srgbClr val="000000"/>
                </a:solidFill>
                <a:ea typeface="黑体" panose="02010609060101010101" pitchFamily="49" charset="-122"/>
              </a:endParaRPr>
            </a:p>
          </p:txBody>
        </p:sp>
        <p:sp>
          <p:nvSpPr>
            <p:cNvPr id="14" name="Line 68">
              <a:extLst>
                <a:ext uri="{FF2B5EF4-FFF2-40B4-BE49-F238E27FC236}">
                  <a16:creationId xmlns:a16="http://schemas.microsoft.com/office/drawing/2014/main" id="{0684782F-5707-4994-BABE-A4E73EBEB7B3}"/>
                </a:ext>
              </a:extLst>
            </p:cNvPr>
            <p:cNvSpPr>
              <a:spLocks noChangeShapeType="1"/>
            </p:cNvSpPr>
            <p:nvPr/>
          </p:nvSpPr>
          <p:spPr bwMode="auto">
            <a:xfrm>
              <a:off x="2148" y="3023"/>
              <a:ext cx="3159" cy="0"/>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1" fontAlgn="auto" hangingPunct="1">
                <a:spcBef>
                  <a:spcPts val="0"/>
                </a:spcBef>
                <a:spcAft>
                  <a:spcPts val="0"/>
                </a:spcAft>
                <a:defRPr/>
              </a:pPr>
              <a:endParaRPr kumimoji="0" lang="zh-CN" altLang="en-US" sz="2800" b="0" kern="0">
                <a:solidFill>
                  <a:srgbClr val="000000"/>
                </a:solidFill>
                <a:ea typeface="黑体" panose="02010609060101010101" pitchFamily="49" charset="-122"/>
              </a:endParaRPr>
            </a:p>
          </p:txBody>
        </p:sp>
        <p:sp>
          <p:nvSpPr>
            <p:cNvPr id="15" name="Rectangle 69">
              <a:extLst>
                <a:ext uri="{FF2B5EF4-FFF2-40B4-BE49-F238E27FC236}">
                  <a16:creationId xmlns:a16="http://schemas.microsoft.com/office/drawing/2014/main" id="{EE0D169B-2D62-4315-9197-DE9BDD789136}"/>
                </a:ext>
              </a:extLst>
            </p:cNvPr>
            <p:cNvSpPr>
              <a:spLocks noChangeArrowheads="1"/>
            </p:cNvSpPr>
            <p:nvPr/>
          </p:nvSpPr>
          <p:spPr bwMode="auto">
            <a:xfrm>
              <a:off x="3920" y="1299"/>
              <a:ext cx="1387" cy="975"/>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eaLnBrk="1" fontAlgn="auto" hangingPunct="1">
                <a:spcBef>
                  <a:spcPts val="0"/>
                </a:spcBef>
                <a:spcAft>
                  <a:spcPts val="0"/>
                </a:spcAft>
                <a:defRPr/>
              </a:pPr>
              <a:endParaRPr lang="zh-CN" altLang="en-US" kern="0">
                <a:solidFill>
                  <a:srgbClr val="000000"/>
                </a:solidFill>
              </a:endParaRPr>
            </a:p>
          </p:txBody>
        </p:sp>
        <p:grpSp>
          <p:nvGrpSpPr>
            <p:cNvPr id="46096" name="Group 70">
              <a:extLst>
                <a:ext uri="{FF2B5EF4-FFF2-40B4-BE49-F238E27FC236}">
                  <a16:creationId xmlns:a16="http://schemas.microsoft.com/office/drawing/2014/main" id="{1E743BD0-9E93-43DA-A525-3E60A37F987F}"/>
                </a:ext>
              </a:extLst>
            </p:cNvPr>
            <p:cNvGrpSpPr>
              <a:grpSpLocks/>
            </p:cNvGrpSpPr>
            <p:nvPr/>
          </p:nvGrpSpPr>
          <p:grpSpPr bwMode="auto">
            <a:xfrm flipH="1">
              <a:off x="4214" y="1549"/>
              <a:ext cx="751" cy="522"/>
              <a:chOff x="2908" y="1366"/>
              <a:chExt cx="904" cy="590"/>
            </a:xfrm>
          </p:grpSpPr>
          <p:sp>
            <p:nvSpPr>
              <p:cNvPr id="39" name="Arc 71">
                <a:extLst>
                  <a:ext uri="{FF2B5EF4-FFF2-40B4-BE49-F238E27FC236}">
                    <a16:creationId xmlns:a16="http://schemas.microsoft.com/office/drawing/2014/main" id="{27D0506A-44B0-4BBF-935D-4386B456650F}"/>
                  </a:ext>
                </a:extLst>
              </p:cNvPr>
              <p:cNvSpPr>
                <a:spLocks/>
              </p:cNvSpPr>
              <p:nvPr/>
            </p:nvSpPr>
            <p:spPr bwMode="auto">
              <a:xfrm>
                <a:off x="3359" y="1366"/>
                <a:ext cx="453" cy="590"/>
              </a:xfrm>
              <a:custGeom>
                <a:avLst/>
                <a:gdLst>
                  <a:gd name="T0" fmla="*/ 0 w 21914"/>
                  <a:gd name="T1" fmla="*/ 0 h 43200"/>
                  <a:gd name="T2" fmla="*/ 0 w 21914"/>
                  <a:gd name="T3" fmla="*/ 8 h 43200"/>
                  <a:gd name="T4" fmla="*/ 0 w 21914"/>
                  <a:gd name="T5" fmla="*/ 4 h 43200"/>
                  <a:gd name="T6" fmla="*/ 0 60000 65536"/>
                  <a:gd name="T7" fmla="*/ 0 60000 65536"/>
                  <a:gd name="T8" fmla="*/ 0 60000 65536"/>
                  <a:gd name="T9" fmla="*/ 0 w 21914"/>
                  <a:gd name="T10" fmla="*/ 0 h 43200"/>
                  <a:gd name="T11" fmla="*/ 21914 w 21914"/>
                  <a:gd name="T12" fmla="*/ 43200 h 43200"/>
                </a:gdLst>
                <a:ahLst/>
                <a:cxnLst>
                  <a:cxn ang="T6">
                    <a:pos x="T0" y="T1"/>
                  </a:cxn>
                  <a:cxn ang="T7">
                    <a:pos x="T2" y="T3"/>
                  </a:cxn>
                  <a:cxn ang="T8">
                    <a:pos x="T4" y="T5"/>
                  </a:cxn>
                </a:cxnLst>
                <a:rect l="T9" t="T10" r="T11" b="T12"/>
                <a:pathLst>
                  <a:path w="21914" h="43200" fill="none" extrusionOk="0">
                    <a:moveTo>
                      <a:pt x="98" y="1"/>
                    </a:moveTo>
                    <a:cubicBezTo>
                      <a:pt x="169" y="0"/>
                      <a:pt x="241" y="-1"/>
                      <a:pt x="314" y="0"/>
                    </a:cubicBezTo>
                    <a:cubicBezTo>
                      <a:pt x="12243" y="0"/>
                      <a:pt x="21914" y="9670"/>
                      <a:pt x="21914" y="21600"/>
                    </a:cubicBezTo>
                    <a:cubicBezTo>
                      <a:pt x="21914" y="33529"/>
                      <a:pt x="12243" y="43200"/>
                      <a:pt x="314" y="43200"/>
                    </a:cubicBezTo>
                    <a:cubicBezTo>
                      <a:pt x="209" y="43200"/>
                      <a:pt x="104" y="43199"/>
                      <a:pt x="0" y="43197"/>
                    </a:cubicBezTo>
                  </a:path>
                  <a:path w="21914" h="43200" stroke="0" extrusionOk="0">
                    <a:moveTo>
                      <a:pt x="98" y="1"/>
                    </a:moveTo>
                    <a:cubicBezTo>
                      <a:pt x="169" y="0"/>
                      <a:pt x="241" y="-1"/>
                      <a:pt x="314" y="0"/>
                    </a:cubicBezTo>
                    <a:cubicBezTo>
                      <a:pt x="12243" y="0"/>
                      <a:pt x="21914" y="9670"/>
                      <a:pt x="21914" y="21600"/>
                    </a:cubicBezTo>
                    <a:cubicBezTo>
                      <a:pt x="21914" y="33529"/>
                      <a:pt x="12243" y="43200"/>
                      <a:pt x="314" y="43200"/>
                    </a:cubicBezTo>
                    <a:cubicBezTo>
                      <a:pt x="209" y="43200"/>
                      <a:pt x="104" y="43199"/>
                      <a:pt x="0" y="43197"/>
                    </a:cubicBezTo>
                    <a:lnTo>
                      <a:pt x="314" y="21600"/>
                    </a:lnTo>
                    <a:close/>
                  </a:path>
                </a:pathLst>
              </a:custGeom>
              <a:solidFill>
                <a:srgbClr val="C0C0C0"/>
              </a:solidFill>
              <a:ln w="12700" cap="sq">
                <a:solidFill>
                  <a:srgbClr val="000000"/>
                </a:solidFill>
                <a:round/>
                <a:headEnd type="none" w="sm" len="sm"/>
                <a:tailEnd type="none" w="sm" len="sm"/>
              </a:ln>
            </p:spPr>
            <p:txBody>
              <a:bodyPr wrap="none" anchor="ct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eaLnBrk="1" fontAlgn="auto" hangingPunct="1">
                  <a:spcBef>
                    <a:spcPts val="0"/>
                  </a:spcBef>
                  <a:spcAft>
                    <a:spcPts val="0"/>
                  </a:spcAft>
                  <a:defRPr/>
                </a:pPr>
                <a:endParaRPr lang="zh-CN" altLang="en-US" kern="0">
                  <a:solidFill>
                    <a:srgbClr val="000000"/>
                  </a:solidFill>
                </a:endParaRPr>
              </a:p>
            </p:txBody>
          </p:sp>
          <p:sp>
            <p:nvSpPr>
              <p:cNvPr id="40" name="Line 72">
                <a:extLst>
                  <a:ext uri="{FF2B5EF4-FFF2-40B4-BE49-F238E27FC236}">
                    <a16:creationId xmlns:a16="http://schemas.microsoft.com/office/drawing/2014/main" id="{8337FCDC-27F3-4570-B17D-0B2AB1577DEA}"/>
                  </a:ext>
                </a:extLst>
              </p:cNvPr>
              <p:cNvSpPr>
                <a:spLocks noChangeShapeType="1"/>
              </p:cNvSpPr>
              <p:nvPr/>
            </p:nvSpPr>
            <p:spPr bwMode="auto">
              <a:xfrm>
                <a:off x="3363" y="1366"/>
                <a:ext cx="0" cy="59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1" fontAlgn="auto" hangingPunct="1">
                  <a:spcBef>
                    <a:spcPts val="0"/>
                  </a:spcBef>
                  <a:spcAft>
                    <a:spcPts val="0"/>
                  </a:spcAft>
                  <a:defRPr/>
                </a:pPr>
                <a:endParaRPr kumimoji="0" lang="zh-CN" altLang="en-US" sz="2800" b="0" kern="0">
                  <a:solidFill>
                    <a:srgbClr val="000000"/>
                  </a:solidFill>
                  <a:ea typeface="黑体" panose="02010609060101010101" pitchFamily="49" charset="-122"/>
                </a:endParaRPr>
              </a:p>
            </p:txBody>
          </p:sp>
          <p:sp>
            <p:nvSpPr>
              <p:cNvPr id="41" name="Arc 73">
                <a:extLst>
                  <a:ext uri="{FF2B5EF4-FFF2-40B4-BE49-F238E27FC236}">
                    <a16:creationId xmlns:a16="http://schemas.microsoft.com/office/drawing/2014/main" id="{4877B41E-F4BC-471D-99E0-A5737A58B377}"/>
                  </a:ext>
                </a:extLst>
              </p:cNvPr>
              <p:cNvSpPr>
                <a:spLocks/>
              </p:cNvSpPr>
              <p:nvPr/>
            </p:nvSpPr>
            <p:spPr bwMode="auto">
              <a:xfrm flipH="1">
                <a:off x="2908" y="1366"/>
                <a:ext cx="451" cy="590"/>
              </a:xfrm>
              <a:custGeom>
                <a:avLst/>
                <a:gdLst>
                  <a:gd name="T0" fmla="*/ 0 w 21914"/>
                  <a:gd name="T1" fmla="*/ 0 h 43200"/>
                  <a:gd name="T2" fmla="*/ 0 w 21914"/>
                  <a:gd name="T3" fmla="*/ 8 h 43200"/>
                  <a:gd name="T4" fmla="*/ 0 w 21914"/>
                  <a:gd name="T5" fmla="*/ 4 h 43200"/>
                  <a:gd name="T6" fmla="*/ 0 60000 65536"/>
                  <a:gd name="T7" fmla="*/ 0 60000 65536"/>
                  <a:gd name="T8" fmla="*/ 0 60000 65536"/>
                  <a:gd name="T9" fmla="*/ 0 w 21914"/>
                  <a:gd name="T10" fmla="*/ 0 h 43200"/>
                  <a:gd name="T11" fmla="*/ 21914 w 21914"/>
                  <a:gd name="T12" fmla="*/ 43200 h 43200"/>
                </a:gdLst>
                <a:ahLst/>
                <a:cxnLst>
                  <a:cxn ang="T6">
                    <a:pos x="T0" y="T1"/>
                  </a:cxn>
                  <a:cxn ang="T7">
                    <a:pos x="T2" y="T3"/>
                  </a:cxn>
                  <a:cxn ang="T8">
                    <a:pos x="T4" y="T5"/>
                  </a:cxn>
                </a:cxnLst>
                <a:rect l="T9" t="T10" r="T11" b="T12"/>
                <a:pathLst>
                  <a:path w="21914" h="43200" fill="none" extrusionOk="0">
                    <a:moveTo>
                      <a:pt x="98" y="1"/>
                    </a:moveTo>
                    <a:cubicBezTo>
                      <a:pt x="169" y="0"/>
                      <a:pt x="241" y="-1"/>
                      <a:pt x="314" y="0"/>
                    </a:cubicBezTo>
                    <a:cubicBezTo>
                      <a:pt x="12243" y="0"/>
                      <a:pt x="21914" y="9670"/>
                      <a:pt x="21914" y="21600"/>
                    </a:cubicBezTo>
                    <a:cubicBezTo>
                      <a:pt x="21914" y="33529"/>
                      <a:pt x="12243" y="43200"/>
                      <a:pt x="314" y="43200"/>
                    </a:cubicBezTo>
                    <a:cubicBezTo>
                      <a:pt x="209" y="43200"/>
                      <a:pt x="104" y="43199"/>
                      <a:pt x="0" y="43197"/>
                    </a:cubicBezTo>
                  </a:path>
                  <a:path w="21914" h="43200" stroke="0" extrusionOk="0">
                    <a:moveTo>
                      <a:pt x="98" y="1"/>
                    </a:moveTo>
                    <a:cubicBezTo>
                      <a:pt x="169" y="0"/>
                      <a:pt x="241" y="-1"/>
                      <a:pt x="314" y="0"/>
                    </a:cubicBezTo>
                    <a:cubicBezTo>
                      <a:pt x="12243" y="0"/>
                      <a:pt x="21914" y="9670"/>
                      <a:pt x="21914" y="21600"/>
                    </a:cubicBezTo>
                    <a:cubicBezTo>
                      <a:pt x="21914" y="33529"/>
                      <a:pt x="12243" y="43200"/>
                      <a:pt x="314" y="43200"/>
                    </a:cubicBezTo>
                    <a:cubicBezTo>
                      <a:pt x="209" y="43200"/>
                      <a:pt x="104" y="43199"/>
                      <a:pt x="0" y="43197"/>
                    </a:cubicBezTo>
                    <a:lnTo>
                      <a:pt x="314" y="21600"/>
                    </a:lnTo>
                    <a:close/>
                  </a:path>
                </a:pathLst>
              </a:cu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eaLnBrk="1" fontAlgn="auto" hangingPunct="1">
                  <a:spcBef>
                    <a:spcPts val="0"/>
                  </a:spcBef>
                  <a:spcAft>
                    <a:spcPts val="0"/>
                  </a:spcAft>
                  <a:defRPr/>
                </a:pPr>
                <a:endParaRPr lang="zh-CN" altLang="en-US" kern="0">
                  <a:solidFill>
                    <a:srgbClr val="000000"/>
                  </a:solidFill>
                </a:endParaRPr>
              </a:p>
            </p:txBody>
          </p:sp>
        </p:grpSp>
        <p:sp>
          <p:nvSpPr>
            <p:cNvPr id="17" name="Rectangle 74">
              <a:extLst>
                <a:ext uri="{FF2B5EF4-FFF2-40B4-BE49-F238E27FC236}">
                  <a16:creationId xmlns:a16="http://schemas.microsoft.com/office/drawing/2014/main" id="{2931C9FF-8EDD-40E0-AAEE-D1D625F4FC40}"/>
                </a:ext>
              </a:extLst>
            </p:cNvPr>
            <p:cNvSpPr>
              <a:spLocks noChangeArrowheads="1"/>
            </p:cNvSpPr>
            <p:nvPr/>
          </p:nvSpPr>
          <p:spPr bwMode="auto">
            <a:xfrm>
              <a:off x="3920" y="2274"/>
              <a:ext cx="1387" cy="318"/>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r" eaLnBrk="1" fontAlgn="auto" hangingPunct="1">
                <a:spcBef>
                  <a:spcPts val="0"/>
                </a:spcBef>
                <a:spcAft>
                  <a:spcPts val="0"/>
                </a:spcAft>
                <a:defRPr/>
              </a:pPr>
              <a:r>
                <a:rPr lang="en-US" altLang="zh-CN" sz="1600" kern="0">
                  <a:solidFill>
                    <a:srgbClr val="000000"/>
                  </a:solidFill>
                </a:rPr>
                <a:t>Operating System</a:t>
              </a:r>
            </a:p>
          </p:txBody>
        </p:sp>
        <p:sp>
          <p:nvSpPr>
            <p:cNvPr id="18" name="Text Box 75">
              <a:extLst>
                <a:ext uri="{FF2B5EF4-FFF2-40B4-BE49-F238E27FC236}">
                  <a16:creationId xmlns:a16="http://schemas.microsoft.com/office/drawing/2014/main" id="{7666C564-3D65-4629-9678-BC0D9714EFDC}"/>
                </a:ext>
              </a:extLst>
            </p:cNvPr>
            <p:cNvSpPr txBox="1">
              <a:spLocks noChangeArrowheads="1"/>
            </p:cNvSpPr>
            <p:nvPr/>
          </p:nvSpPr>
          <p:spPr bwMode="auto">
            <a:xfrm>
              <a:off x="4056" y="1049"/>
              <a:ext cx="11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ctr" eaLnBrk="1" fontAlgn="auto" hangingPunct="1">
                <a:spcBef>
                  <a:spcPct val="50000"/>
                </a:spcBef>
                <a:spcAft>
                  <a:spcPts val="0"/>
                </a:spcAft>
                <a:defRPr/>
              </a:pPr>
              <a:r>
                <a:rPr lang="en-US" altLang="zh-CN" sz="2000" kern="0">
                  <a:solidFill>
                    <a:srgbClr val="000000"/>
                  </a:solidFill>
                </a:rPr>
                <a:t>Server CPU</a:t>
              </a:r>
            </a:p>
          </p:txBody>
        </p:sp>
        <p:sp>
          <p:nvSpPr>
            <p:cNvPr id="19" name="Line 76">
              <a:extLst>
                <a:ext uri="{FF2B5EF4-FFF2-40B4-BE49-F238E27FC236}">
                  <a16:creationId xmlns:a16="http://schemas.microsoft.com/office/drawing/2014/main" id="{3612F715-B971-45B9-9220-D725A7E2D26B}"/>
                </a:ext>
              </a:extLst>
            </p:cNvPr>
            <p:cNvSpPr>
              <a:spLocks noChangeShapeType="1"/>
            </p:cNvSpPr>
            <p:nvPr/>
          </p:nvSpPr>
          <p:spPr bwMode="auto">
            <a:xfrm flipH="1" flipV="1">
              <a:off x="4590" y="2592"/>
              <a:ext cx="10" cy="431"/>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1" fontAlgn="auto" hangingPunct="1">
                <a:spcBef>
                  <a:spcPts val="0"/>
                </a:spcBef>
                <a:spcAft>
                  <a:spcPts val="0"/>
                </a:spcAft>
                <a:defRPr/>
              </a:pPr>
              <a:endParaRPr kumimoji="0" lang="zh-CN" altLang="en-US" sz="2800" b="0" kern="0">
                <a:solidFill>
                  <a:srgbClr val="000000"/>
                </a:solidFill>
                <a:ea typeface="黑体" panose="02010609060101010101" pitchFamily="49" charset="-122"/>
              </a:endParaRPr>
            </a:p>
          </p:txBody>
        </p:sp>
        <p:sp>
          <p:nvSpPr>
            <p:cNvPr id="20" name="Text Box 77">
              <a:extLst>
                <a:ext uri="{FF2B5EF4-FFF2-40B4-BE49-F238E27FC236}">
                  <a16:creationId xmlns:a16="http://schemas.microsoft.com/office/drawing/2014/main" id="{DA392B5C-C355-482A-91C5-A8A5E63F8622}"/>
                </a:ext>
              </a:extLst>
            </p:cNvPr>
            <p:cNvSpPr txBox="1">
              <a:spLocks noChangeArrowheads="1"/>
            </p:cNvSpPr>
            <p:nvPr/>
          </p:nvSpPr>
          <p:spPr bwMode="auto">
            <a:xfrm>
              <a:off x="3082" y="1299"/>
              <a:ext cx="45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spAutoFit/>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ctr" eaLnBrk="1" fontAlgn="auto" hangingPunct="1">
                <a:spcBef>
                  <a:spcPct val="20000"/>
                </a:spcBef>
                <a:spcAft>
                  <a:spcPts val="0"/>
                </a:spcAft>
                <a:defRPr/>
              </a:pPr>
              <a:r>
                <a:rPr lang="en-US" altLang="zh-CN" sz="1800" kern="0">
                  <a:solidFill>
                    <a:srgbClr val="000000"/>
                  </a:solidFill>
                </a:rPr>
                <a:t>Client stub</a:t>
              </a:r>
            </a:p>
          </p:txBody>
        </p:sp>
        <p:sp>
          <p:nvSpPr>
            <p:cNvPr id="21" name="Text Box 78">
              <a:extLst>
                <a:ext uri="{FF2B5EF4-FFF2-40B4-BE49-F238E27FC236}">
                  <a16:creationId xmlns:a16="http://schemas.microsoft.com/office/drawing/2014/main" id="{B1D39B9C-FF2F-44FD-AFDF-C4FAA1474097}"/>
                </a:ext>
              </a:extLst>
            </p:cNvPr>
            <p:cNvSpPr txBox="1">
              <a:spLocks noChangeArrowheads="1"/>
            </p:cNvSpPr>
            <p:nvPr/>
          </p:nvSpPr>
          <p:spPr bwMode="auto">
            <a:xfrm>
              <a:off x="3920" y="1293"/>
              <a:ext cx="45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spAutoFit/>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ctr" eaLnBrk="1" fontAlgn="auto" hangingPunct="1">
                <a:spcBef>
                  <a:spcPct val="20000"/>
                </a:spcBef>
                <a:spcAft>
                  <a:spcPts val="0"/>
                </a:spcAft>
                <a:defRPr/>
              </a:pPr>
              <a:r>
                <a:rPr lang="en-US" altLang="zh-CN" sz="1800" kern="0">
                  <a:solidFill>
                    <a:srgbClr val="000000"/>
                  </a:solidFill>
                </a:rPr>
                <a:t>Server stub</a:t>
              </a:r>
            </a:p>
          </p:txBody>
        </p:sp>
        <p:sp>
          <p:nvSpPr>
            <p:cNvPr id="22" name="Text Box 79">
              <a:extLst>
                <a:ext uri="{FF2B5EF4-FFF2-40B4-BE49-F238E27FC236}">
                  <a16:creationId xmlns:a16="http://schemas.microsoft.com/office/drawing/2014/main" id="{E645EF76-9395-421B-AEF2-9A17261E0144}"/>
                </a:ext>
              </a:extLst>
            </p:cNvPr>
            <p:cNvSpPr txBox="1">
              <a:spLocks noChangeArrowheads="1"/>
            </p:cNvSpPr>
            <p:nvPr/>
          </p:nvSpPr>
          <p:spPr bwMode="auto">
            <a:xfrm>
              <a:off x="2377" y="1784"/>
              <a:ext cx="408" cy="136"/>
            </a:xfrm>
            <a:prstGeom prst="rect">
              <a:avLst/>
            </a:prstGeom>
            <a:solidFill>
              <a:srgbClr val="FF99C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ctr" eaLnBrk="1" fontAlgn="auto" hangingPunct="1">
                <a:spcBef>
                  <a:spcPct val="20000"/>
                </a:spcBef>
                <a:spcAft>
                  <a:spcPts val="0"/>
                </a:spcAft>
                <a:defRPr/>
              </a:pPr>
              <a:r>
                <a:rPr lang="en-US" altLang="zh-CN" sz="1600" kern="0">
                  <a:solidFill>
                    <a:srgbClr val="000000"/>
                  </a:solidFill>
                </a:rPr>
                <a:t>Client</a:t>
              </a:r>
            </a:p>
          </p:txBody>
        </p:sp>
        <p:sp>
          <p:nvSpPr>
            <p:cNvPr id="23" name="Arc 80">
              <a:extLst>
                <a:ext uri="{FF2B5EF4-FFF2-40B4-BE49-F238E27FC236}">
                  <a16:creationId xmlns:a16="http://schemas.microsoft.com/office/drawing/2014/main" id="{5ACCD596-DC78-44E1-87D4-7E443E96065D}"/>
                </a:ext>
              </a:extLst>
            </p:cNvPr>
            <p:cNvSpPr>
              <a:spLocks/>
            </p:cNvSpPr>
            <p:nvPr/>
          </p:nvSpPr>
          <p:spPr bwMode="auto">
            <a:xfrm>
              <a:off x="2665" y="1588"/>
              <a:ext cx="339" cy="187"/>
            </a:xfrm>
            <a:custGeom>
              <a:avLst/>
              <a:gdLst>
                <a:gd name="T0" fmla="*/ 0 w 42171"/>
                <a:gd name="T1" fmla="*/ 1 h 21600"/>
                <a:gd name="T2" fmla="*/ 3 w 42171"/>
                <a:gd name="T3" fmla="*/ 1 h 21600"/>
                <a:gd name="T4" fmla="*/ 1 w 42171"/>
                <a:gd name="T5" fmla="*/ 2 h 21600"/>
                <a:gd name="T6" fmla="*/ 0 60000 65536"/>
                <a:gd name="T7" fmla="*/ 0 60000 65536"/>
                <a:gd name="T8" fmla="*/ 0 60000 65536"/>
                <a:gd name="T9" fmla="*/ 0 w 42171"/>
                <a:gd name="T10" fmla="*/ 0 h 21600"/>
                <a:gd name="T11" fmla="*/ 42171 w 42171"/>
                <a:gd name="T12" fmla="*/ 21600 h 21600"/>
              </a:gdLst>
              <a:ahLst/>
              <a:cxnLst>
                <a:cxn ang="T6">
                  <a:pos x="T0" y="T1"/>
                </a:cxn>
                <a:cxn ang="T7">
                  <a:pos x="T2" y="T3"/>
                </a:cxn>
                <a:cxn ang="T8">
                  <a:pos x="T4" y="T5"/>
                </a:cxn>
              </a:cxnLst>
              <a:rect l="T9" t="T10" r="T11" b="T12"/>
              <a:pathLst>
                <a:path w="42171" h="21600" fill="none" extrusionOk="0">
                  <a:moveTo>
                    <a:pt x="-1" y="15873"/>
                  </a:moveTo>
                  <a:cubicBezTo>
                    <a:pt x="2577" y="6497"/>
                    <a:pt x="11102" y="-1"/>
                    <a:pt x="20827" y="0"/>
                  </a:cubicBezTo>
                  <a:cubicBezTo>
                    <a:pt x="31475" y="0"/>
                    <a:pt x="40535" y="7760"/>
                    <a:pt x="42170" y="18283"/>
                  </a:cubicBezTo>
                </a:path>
                <a:path w="42171" h="21600" stroke="0" extrusionOk="0">
                  <a:moveTo>
                    <a:pt x="-1" y="15873"/>
                  </a:moveTo>
                  <a:cubicBezTo>
                    <a:pt x="2577" y="6497"/>
                    <a:pt x="11102" y="-1"/>
                    <a:pt x="20827" y="0"/>
                  </a:cubicBezTo>
                  <a:cubicBezTo>
                    <a:pt x="31475" y="0"/>
                    <a:pt x="40535" y="7760"/>
                    <a:pt x="42170" y="18283"/>
                  </a:cubicBezTo>
                  <a:lnTo>
                    <a:pt x="20827" y="21600"/>
                  </a:lnTo>
                  <a:close/>
                </a:path>
              </a:pathLst>
            </a:custGeom>
            <a:noFill/>
            <a:ln w="28575" cap="sq">
              <a:solidFill>
                <a:srgbClr val="FF3300"/>
              </a:solidFill>
              <a:round/>
              <a:headEnd type="none" w="sm" len="sm"/>
              <a:tailEnd type="triangl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eaLnBrk="1" fontAlgn="auto" hangingPunct="1">
                <a:spcBef>
                  <a:spcPts val="0"/>
                </a:spcBef>
                <a:spcAft>
                  <a:spcPts val="0"/>
                </a:spcAft>
                <a:defRPr/>
              </a:pPr>
              <a:endParaRPr lang="zh-CN" altLang="en-US" kern="0">
                <a:solidFill>
                  <a:srgbClr val="000000"/>
                </a:solidFill>
              </a:endParaRPr>
            </a:p>
          </p:txBody>
        </p:sp>
        <p:sp>
          <p:nvSpPr>
            <p:cNvPr id="24" name="Text Box 81">
              <a:extLst>
                <a:ext uri="{FF2B5EF4-FFF2-40B4-BE49-F238E27FC236}">
                  <a16:creationId xmlns:a16="http://schemas.microsoft.com/office/drawing/2014/main" id="{487155D6-C4CC-454E-9E56-32EC7C5F961B}"/>
                </a:ext>
              </a:extLst>
            </p:cNvPr>
            <p:cNvSpPr txBox="1">
              <a:spLocks noChangeArrowheads="1"/>
            </p:cNvSpPr>
            <p:nvPr/>
          </p:nvSpPr>
          <p:spPr bwMode="auto">
            <a:xfrm>
              <a:off x="2758" y="1639"/>
              <a:ext cx="7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spAutoFit/>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eaLnBrk="1" fontAlgn="auto" hangingPunct="1">
                <a:spcBef>
                  <a:spcPct val="50000"/>
                </a:spcBef>
                <a:spcAft>
                  <a:spcPts val="0"/>
                </a:spcAft>
                <a:defRPr/>
              </a:pPr>
              <a:r>
                <a:rPr lang="en-US" altLang="zh-CN" sz="1400" kern="0">
                  <a:solidFill>
                    <a:srgbClr val="000000"/>
                  </a:solidFill>
                </a:rPr>
                <a:t>1</a:t>
              </a:r>
            </a:p>
          </p:txBody>
        </p:sp>
        <p:sp>
          <p:nvSpPr>
            <p:cNvPr id="25" name="Arc 82">
              <a:extLst>
                <a:ext uri="{FF2B5EF4-FFF2-40B4-BE49-F238E27FC236}">
                  <a16:creationId xmlns:a16="http://schemas.microsoft.com/office/drawing/2014/main" id="{A81B6111-A0A8-43AA-853E-161CBA6556DC}"/>
                </a:ext>
              </a:extLst>
            </p:cNvPr>
            <p:cNvSpPr>
              <a:spLocks/>
            </p:cNvSpPr>
            <p:nvPr/>
          </p:nvSpPr>
          <p:spPr bwMode="auto">
            <a:xfrm>
              <a:off x="4426" y="1607"/>
              <a:ext cx="331" cy="187"/>
            </a:xfrm>
            <a:custGeom>
              <a:avLst/>
              <a:gdLst>
                <a:gd name="T0" fmla="*/ 0 w 40991"/>
                <a:gd name="T1" fmla="*/ 1 h 21600"/>
                <a:gd name="T2" fmla="*/ 3 w 40991"/>
                <a:gd name="T3" fmla="*/ 1 h 21600"/>
                <a:gd name="T4" fmla="*/ 1 w 40991"/>
                <a:gd name="T5" fmla="*/ 2 h 21600"/>
                <a:gd name="T6" fmla="*/ 0 60000 65536"/>
                <a:gd name="T7" fmla="*/ 0 60000 65536"/>
                <a:gd name="T8" fmla="*/ 0 60000 65536"/>
                <a:gd name="T9" fmla="*/ 0 w 40991"/>
                <a:gd name="T10" fmla="*/ 0 h 21600"/>
                <a:gd name="T11" fmla="*/ 40991 w 40991"/>
                <a:gd name="T12" fmla="*/ 21600 h 21600"/>
              </a:gdLst>
              <a:ahLst/>
              <a:cxnLst>
                <a:cxn ang="T6">
                  <a:pos x="T0" y="T1"/>
                </a:cxn>
                <a:cxn ang="T7">
                  <a:pos x="T2" y="T3"/>
                </a:cxn>
                <a:cxn ang="T8">
                  <a:pos x="T4" y="T5"/>
                </a:cxn>
              </a:cxnLst>
              <a:rect l="T9" t="T10" r="T11" b="T12"/>
              <a:pathLst>
                <a:path w="40991" h="21600" fill="none" extrusionOk="0">
                  <a:moveTo>
                    <a:pt x="0" y="13635"/>
                  </a:moveTo>
                  <a:cubicBezTo>
                    <a:pt x="3265" y="5404"/>
                    <a:pt x="11223" y="-1"/>
                    <a:pt x="20078" y="0"/>
                  </a:cubicBezTo>
                  <a:cubicBezTo>
                    <a:pt x="29926" y="0"/>
                    <a:pt x="38527" y="6661"/>
                    <a:pt x="40991" y="16195"/>
                  </a:cubicBezTo>
                </a:path>
                <a:path w="40991" h="21600" stroke="0" extrusionOk="0">
                  <a:moveTo>
                    <a:pt x="0" y="13635"/>
                  </a:moveTo>
                  <a:cubicBezTo>
                    <a:pt x="3265" y="5404"/>
                    <a:pt x="11223" y="-1"/>
                    <a:pt x="20078" y="0"/>
                  </a:cubicBezTo>
                  <a:cubicBezTo>
                    <a:pt x="29926" y="0"/>
                    <a:pt x="38527" y="6661"/>
                    <a:pt x="40991" y="16195"/>
                  </a:cubicBezTo>
                  <a:lnTo>
                    <a:pt x="20078" y="21600"/>
                  </a:lnTo>
                  <a:close/>
                </a:path>
              </a:pathLst>
            </a:custGeom>
            <a:noFill/>
            <a:ln w="28575" cap="sq">
              <a:solidFill>
                <a:srgbClr val="FF3300"/>
              </a:solidFill>
              <a:round/>
              <a:headEnd type="none" w="sm" len="sm"/>
              <a:tailEnd type="triangl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eaLnBrk="1" fontAlgn="auto" hangingPunct="1">
                <a:spcBef>
                  <a:spcPts val="0"/>
                </a:spcBef>
                <a:spcAft>
                  <a:spcPts val="0"/>
                </a:spcAft>
                <a:defRPr/>
              </a:pPr>
              <a:endParaRPr lang="zh-CN" altLang="en-US" kern="0">
                <a:solidFill>
                  <a:srgbClr val="000000"/>
                </a:solidFill>
              </a:endParaRPr>
            </a:p>
          </p:txBody>
        </p:sp>
        <p:sp>
          <p:nvSpPr>
            <p:cNvPr id="26" name="Text Box 83">
              <a:extLst>
                <a:ext uri="{FF2B5EF4-FFF2-40B4-BE49-F238E27FC236}">
                  <a16:creationId xmlns:a16="http://schemas.microsoft.com/office/drawing/2014/main" id="{D4E0F1F9-D834-4CE3-808D-50BFE74D9D7C}"/>
                </a:ext>
              </a:extLst>
            </p:cNvPr>
            <p:cNvSpPr txBox="1">
              <a:spLocks noChangeArrowheads="1"/>
            </p:cNvSpPr>
            <p:nvPr/>
          </p:nvSpPr>
          <p:spPr bwMode="auto">
            <a:xfrm>
              <a:off x="4501" y="1658"/>
              <a:ext cx="7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spAutoFit/>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eaLnBrk="1" fontAlgn="auto" hangingPunct="1">
                <a:spcBef>
                  <a:spcPct val="50000"/>
                </a:spcBef>
                <a:spcAft>
                  <a:spcPts val="0"/>
                </a:spcAft>
                <a:defRPr/>
              </a:pPr>
              <a:r>
                <a:rPr lang="en-US" altLang="zh-CN" sz="1400" kern="0">
                  <a:solidFill>
                    <a:srgbClr val="000000"/>
                  </a:solidFill>
                </a:rPr>
                <a:t>5</a:t>
              </a:r>
            </a:p>
          </p:txBody>
        </p:sp>
        <p:sp>
          <p:nvSpPr>
            <p:cNvPr id="27" name="Text Box 84">
              <a:extLst>
                <a:ext uri="{FF2B5EF4-FFF2-40B4-BE49-F238E27FC236}">
                  <a16:creationId xmlns:a16="http://schemas.microsoft.com/office/drawing/2014/main" id="{2CDC9D3F-3ACE-4367-B834-74502D9CF9D1}"/>
                </a:ext>
              </a:extLst>
            </p:cNvPr>
            <p:cNvSpPr txBox="1">
              <a:spLocks noChangeArrowheads="1"/>
            </p:cNvSpPr>
            <p:nvPr/>
          </p:nvSpPr>
          <p:spPr bwMode="auto">
            <a:xfrm>
              <a:off x="4645" y="1782"/>
              <a:ext cx="408" cy="136"/>
            </a:xfrm>
            <a:prstGeom prst="rect">
              <a:avLst/>
            </a:prstGeom>
            <a:solidFill>
              <a:srgbClr val="FF99C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ctr" eaLnBrk="1" fontAlgn="auto" hangingPunct="1">
                <a:spcBef>
                  <a:spcPct val="20000"/>
                </a:spcBef>
                <a:spcAft>
                  <a:spcPts val="0"/>
                </a:spcAft>
                <a:defRPr/>
              </a:pPr>
              <a:r>
                <a:rPr lang="en-US" altLang="zh-CN" sz="1600" kern="0">
                  <a:solidFill>
                    <a:srgbClr val="000000"/>
                  </a:solidFill>
                </a:rPr>
                <a:t>Server</a:t>
              </a:r>
            </a:p>
          </p:txBody>
        </p:sp>
        <p:grpSp>
          <p:nvGrpSpPr>
            <p:cNvPr id="46108" name="Group 85">
              <a:extLst>
                <a:ext uri="{FF2B5EF4-FFF2-40B4-BE49-F238E27FC236}">
                  <a16:creationId xmlns:a16="http://schemas.microsoft.com/office/drawing/2014/main" id="{8E1CDB39-DE78-49E6-85ED-C777A2FFD48B}"/>
                </a:ext>
              </a:extLst>
            </p:cNvPr>
            <p:cNvGrpSpPr>
              <a:grpSpLocks/>
            </p:cNvGrpSpPr>
            <p:nvPr/>
          </p:nvGrpSpPr>
          <p:grpSpPr bwMode="auto">
            <a:xfrm>
              <a:off x="3082" y="1861"/>
              <a:ext cx="1291" cy="1093"/>
              <a:chOff x="2559" y="1962"/>
              <a:chExt cx="1769" cy="925"/>
            </a:xfrm>
          </p:grpSpPr>
          <p:sp>
            <p:nvSpPr>
              <p:cNvPr id="32" name="Line 86">
                <a:extLst>
                  <a:ext uri="{FF2B5EF4-FFF2-40B4-BE49-F238E27FC236}">
                    <a16:creationId xmlns:a16="http://schemas.microsoft.com/office/drawing/2014/main" id="{2599F0D8-3ECE-4C5A-878F-B110B7DEAD47}"/>
                  </a:ext>
                </a:extLst>
              </p:cNvPr>
              <p:cNvSpPr>
                <a:spLocks noChangeShapeType="1"/>
              </p:cNvSpPr>
              <p:nvPr/>
            </p:nvSpPr>
            <p:spPr bwMode="auto">
              <a:xfrm>
                <a:off x="2740" y="2887"/>
                <a:ext cx="1407" cy="0"/>
              </a:xfrm>
              <a:prstGeom prst="line">
                <a:avLst/>
              </a:prstGeom>
              <a:noFill/>
              <a:ln w="28575" cap="sq">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1" fontAlgn="auto" hangingPunct="1">
                  <a:spcBef>
                    <a:spcPts val="0"/>
                  </a:spcBef>
                  <a:spcAft>
                    <a:spcPts val="0"/>
                  </a:spcAft>
                  <a:defRPr/>
                </a:pPr>
                <a:endParaRPr kumimoji="0" lang="zh-CN" altLang="en-US" sz="2800" b="0" kern="0">
                  <a:solidFill>
                    <a:srgbClr val="000000"/>
                  </a:solidFill>
                  <a:ea typeface="黑体" panose="02010609060101010101" pitchFamily="49" charset="-122"/>
                </a:endParaRPr>
              </a:p>
            </p:txBody>
          </p:sp>
          <p:sp>
            <p:nvSpPr>
              <p:cNvPr id="33" name="Line 87">
                <a:extLst>
                  <a:ext uri="{FF2B5EF4-FFF2-40B4-BE49-F238E27FC236}">
                    <a16:creationId xmlns:a16="http://schemas.microsoft.com/office/drawing/2014/main" id="{13FDF0F9-05C7-4604-A8DA-B6769D2B97A1}"/>
                  </a:ext>
                </a:extLst>
              </p:cNvPr>
              <p:cNvSpPr>
                <a:spLocks noChangeShapeType="1"/>
              </p:cNvSpPr>
              <p:nvPr/>
            </p:nvSpPr>
            <p:spPr bwMode="auto">
              <a:xfrm>
                <a:off x="2559" y="1962"/>
                <a:ext cx="0" cy="426"/>
              </a:xfrm>
              <a:prstGeom prst="line">
                <a:avLst/>
              </a:prstGeom>
              <a:noFill/>
              <a:ln w="28575" cap="sq">
                <a:solidFill>
                  <a:srgbClr val="FF3300"/>
                </a:solidFill>
                <a:round/>
                <a:headEnd type="none" w="sm" len="sm"/>
                <a:tailEnd type="triangle" w="sm" len="lg"/>
              </a:ln>
              <a:extLst>
                <a:ext uri="{909E8E84-426E-40DD-AFC4-6F175D3DCCD1}">
                  <a14:hiddenFill xmlns:a14="http://schemas.microsoft.com/office/drawing/2010/main">
                    <a:noFill/>
                  </a14:hiddenFill>
                </a:ext>
              </a:extLst>
            </p:spPr>
            <p:txBody>
              <a:bodyPr wrap="none"/>
              <a:lstStyle/>
              <a:p>
                <a:pPr eaLnBrk="1" fontAlgn="auto" hangingPunct="1">
                  <a:spcBef>
                    <a:spcPts val="0"/>
                  </a:spcBef>
                  <a:spcAft>
                    <a:spcPts val="0"/>
                  </a:spcAft>
                  <a:defRPr/>
                </a:pPr>
                <a:endParaRPr kumimoji="0" lang="zh-CN" altLang="en-US" sz="2800" b="0" kern="0">
                  <a:solidFill>
                    <a:srgbClr val="000000"/>
                  </a:solidFill>
                  <a:ea typeface="黑体" panose="02010609060101010101" pitchFamily="49" charset="-122"/>
                </a:endParaRPr>
              </a:p>
            </p:txBody>
          </p:sp>
          <p:sp>
            <p:nvSpPr>
              <p:cNvPr id="34" name="Line 88">
                <a:extLst>
                  <a:ext uri="{FF2B5EF4-FFF2-40B4-BE49-F238E27FC236}">
                    <a16:creationId xmlns:a16="http://schemas.microsoft.com/office/drawing/2014/main" id="{84465CFE-9FBE-494D-87E2-5D2D01FC85D5}"/>
                  </a:ext>
                </a:extLst>
              </p:cNvPr>
              <p:cNvSpPr>
                <a:spLocks noChangeShapeType="1"/>
              </p:cNvSpPr>
              <p:nvPr/>
            </p:nvSpPr>
            <p:spPr bwMode="auto">
              <a:xfrm flipV="1">
                <a:off x="4321" y="1962"/>
                <a:ext cx="0" cy="426"/>
              </a:xfrm>
              <a:prstGeom prst="line">
                <a:avLst/>
              </a:prstGeom>
              <a:noFill/>
              <a:ln w="28575" cap="sq">
                <a:solidFill>
                  <a:srgbClr val="FF3300"/>
                </a:solidFill>
                <a:round/>
                <a:headEnd type="none" w="sm" len="sm"/>
                <a:tailEnd type="triangle" w="sm" len="lg"/>
              </a:ln>
              <a:extLst>
                <a:ext uri="{909E8E84-426E-40DD-AFC4-6F175D3DCCD1}">
                  <a14:hiddenFill xmlns:a14="http://schemas.microsoft.com/office/drawing/2010/main">
                    <a:noFill/>
                  </a14:hiddenFill>
                </a:ext>
              </a:extLst>
            </p:spPr>
            <p:txBody>
              <a:bodyPr wrap="none"/>
              <a:lstStyle/>
              <a:p>
                <a:pPr eaLnBrk="1" fontAlgn="auto" hangingPunct="1">
                  <a:spcBef>
                    <a:spcPts val="0"/>
                  </a:spcBef>
                  <a:spcAft>
                    <a:spcPts val="0"/>
                  </a:spcAft>
                  <a:defRPr/>
                </a:pPr>
                <a:endParaRPr kumimoji="0" lang="zh-CN" altLang="en-US" sz="2800" b="0" kern="0">
                  <a:solidFill>
                    <a:srgbClr val="000000"/>
                  </a:solidFill>
                  <a:ea typeface="黑体" panose="02010609060101010101" pitchFamily="49" charset="-122"/>
                </a:endParaRPr>
              </a:p>
            </p:txBody>
          </p:sp>
          <p:sp>
            <p:nvSpPr>
              <p:cNvPr id="35" name="Line 89">
                <a:extLst>
                  <a:ext uri="{FF2B5EF4-FFF2-40B4-BE49-F238E27FC236}">
                    <a16:creationId xmlns:a16="http://schemas.microsoft.com/office/drawing/2014/main" id="{612800C9-D96C-467E-AF69-9E72512ACEAC}"/>
                  </a:ext>
                </a:extLst>
              </p:cNvPr>
              <p:cNvSpPr>
                <a:spLocks noChangeShapeType="1"/>
              </p:cNvSpPr>
              <p:nvPr/>
            </p:nvSpPr>
            <p:spPr bwMode="auto">
              <a:xfrm flipV="1">
                <a:off x="4328" y="2501"/>
                <a:ext cx="0" cy="205"/>
              </a:xfrm>
              <a:prstGeom prst="line">
                <a:avLst/>
              </a:prstGeom>
              <a:noFill/>
              <a:ln w="28575" cap="sq">
                <a:solidFill>
                  <a:srgbClr val="FF3300"/>
                </a:solidFill>
                <a:round/>
                <a:headEnd type="none" w="sm" len="sm"/>
                <a:tailEnd type="triangle" w="sm" len="lg"/>
              </a:ln>
              <a:extLst>
                <a:ext uri="{909E8E84-426E-40DD-AFC4-6F175D3DCCD1}">
                  <a14:hiddenFill xmlns:a14="http://schemas.microsoft.com/office/drawing/2010/main">
                    <a:noFill/>
                  </a14:hiddenFill>
                </a:ext>
              </a:extLst>
            </p:spPr>
            <p:txBody>
              <a:bodyPr wrap="none"/>
              <a:lstStyle/>
              <a:p>
                <a:pPr eaLnBrk="1" fontAlgn="auto" hangingPunct="1">
                  <a:spcBef>
                    <a:spcPts val="0"/>
                  </a:spcBef>
                  <a:spcAft>
                    <a:spcPts val="0"/>
                  </a:spcAft>
                  <a:defRPr/>
                </a:pPr>
                <a:endParaRPr kumimoji="0" lang="zh-CN" altLang="en-US" sz="2800" b="0" kern="0">
                  <a:solidFill>
                    <a:srgbClr val="000000"/>
                  </a:solidFill>
                  <a:ea typeface="黑体" panose="02010609060101010101" pitchFamily="49" charset="-122"/>
                </a:endParaRPr>
              </a:p>
            </p:txBody>
          </p:sp>
          <p:sp>
            <p:nvSpPr>
              <p:cNvPr id="36" name="Line 90">
                <a:extLst>
                  <a:ext uri="{FF2B5EF4-FFF2-40B4-BE49-F238E27FC236}">
                    <a16:creationId xmlns:a16="http://schemas.microsoft.com/office/drawing/2014/main" id="{B4AD5FFB-4F98-4ACC-9875-B0D6BEEC59A7}"/>
                  </a:ext>
                </a:extLst>
              </p:cNvPr>
              <p:cNvSpPr>
                <a:spLocks noChangeShapeType="1"/>
              </p:cNvSpPr>
              <p:nvPr/>
            </p:nvSpPr>
            <p:spPr bwMode="auto">
              <a:xfrm>
                <a:off x="2559" y="2501"/>
                <a:ext cx="0" cy="205"/>
              </a:xfrm>
              <a:prstGeom prst="line">
                <a:avLst/>
              </a:prstGeom>
              <a:noFill/>
              <a:ln w="28575" cap="sq">
                <a:solidFill>
                  <a:srgbClr val="FF3300"/>
                </a:solidFill>
                <a:round/>
                <a:headEnd type="none" w="sm" len="sm"/>
                <a:tailEnd type="none" w="sm" len="lg"/>
              </a:ln>
              <a:extLst>
                <a:ext uri="{909E8E84-426E-40DD-AFC4-6F175D3DCCD1}">
                  <a14:hiddenFill xmlns:a14="http://schemas.microsoft.com/office/drawing/2010/main">
                    <a:noFill/>
                  </a14:hiddenFill>
                </a:ext>
              </a:extLst>
            </p:spPr>
            <p:txBody>
              <a:bodyPr wrap="none"/>
              <a:lstStyle/>
              <a:p>
                <a:pPr eaLnBrk="1" fontAlgn="auto" hangingPunct="1">
                  <a:spcBef>
                    <a:spcPts val="0"/>
                  </a:spcBef>
                  <a:spcAft>
                    <a:spcPts val="0"/>
                  </a:spcAft>
                  <a:defRPr/>
                </a:pPr>
                <a:endParaRPr kumimoji="0" lang="zh-CN" altLang="en-US" sz="2800" b="0" kern="0">
                  <a:solidFill>
                    <a:srgbClr val="000000"/>
                  </a:solidFill>
                  <a:ea typeface="黑体" panose="02010609060101010101" pitchFamily="49" charset="-122"/>
                </a:endParaRPr>
              </a:p>
            </p:txBody>
          </p:sp>
          <p:sp>
            <p:nvSpPr>
              <p:cNvPr id="37" name="Arc 91">
                <a:extLst>
                  <a:ext uri="{FF2B5EF4-FFF2-40B4-BE49-F238E27FC236}">
                    <a16:creationId xmlns:a16="http://schemas.microsoft.com/office/drawing/2014/main" id="{7EE2DB3A-9805-4077-81D8-2ECE4C597C16}"/>
                  </a:ext>
                </a:extLst>
              </p:cNvPr>
              <p:cNvSpPr>
                <a:spLocks/>
              </p:cNvSpPr>
              <p:nvPr/>
            </p:nvSpPr>
            <p:spPr bwMode="auto">
              <a:xfrm flipH="1" flipV="1">
                <a:off x="2559" y="2706"/>
                <a:ext cx="181" cy="18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ap="sq">
                <a:solidFill>
                  <a:srgbClr val="FF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eaLnBrk="1" fontAlgn="auto" hangingPunct="1">
                  <a:spcBef>
                    <a:spcPts val="0"/>
                  </a:spcBef>
                  <a:spcAft>
                    <a:spcPts val="0"/>
                  </a:spcAft>
                  <a:defRPr/>
                </a:pPr>
                <a:endParaRPr lang="zh-CN" altLang="en-US" kern="0">
                  <a:solidFill>
                    <a:srgbClr val="000000"/>
                  </a:solidFill>
                </a:endParaRPr>
              </a:p>
            </p:txBody>
          </p:sp>
          <p:sp>
            <p:nvSpPr>
              <p:cNvPr id="38" name="Arc 92">
                <a:extLst>
                  <a:ext uri="{FF2B5EF4-FFF2-40B4-BE49-F238E27FC236}">
                    <a16:creationId xmlns:a16="http://schemas.microsoft.com/office/drawing/2014/main" id="{A3DAC80A-8032-4FAD-89A9-AE3E1C1A3F3C}"/>
                  </a:ext>
                </a:extLst>
              </p:cNvPr>
              <p:cNvSpPr>
                <a:spLocks/>
              </p:cNvSpPr>
              <p:nvPr/>
            </p:nvSpPr>
            <p:spPr bwMode="auto">
              <a:xfrm flipV="1">
                <a:off x="4147" y="2705"/>
                <a:ext cx="181" cy="18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ap="sq">
                <a:solidFill>
                  <a:srgbClr val="FF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eaLnBrk="1" fontAlgn="auto" hangingPunct="1">
                  <a:spcBef>
                    <a:spcPts val="0"/>
                  </a:spcBef>
                  <a:spcAft>
                    <a:spcPts val="0"/>
                  </a:spcAft>
                  <a:defRPr/>
                </a:pPr>
                <a:endParaRPr lang="zh-CN" altLang="en-US" kern="0">
                  <a:solidFill>
                    <a:srgbClr val="000000"/>
                  </a:solidFill>
                </a:endParaRPr>
              </a:p>
            </p:txBody>
          </p:sp>
        </p:grpSp>
        <p:sp>
          <p:nvSpPr>
            <p:cNvPr id="29" name="Text Box 93">
              <a:extLst>
                <a:ext uri="{FF2B5EF4-FFF2-40B4-BE49-F238E27FC236}">
                  <a16:creationId xmlns:a16="http://schemas.microsoft.com/office/drawing/2014/main" id="{ABEBCFAF-51E0-4090-A589-5B1CB1BA1604}"/>
                </a:ext>
              </a:extLst>
            </p:cNvPr>
            <p:cNvSpPr txBox="1">
              <a:spLocks noChangeArrowheads="1"/>
            </p:cNvSpPr>
            <p:nvPr/>
          </p:nvSpPr>
          <p:spPr bwMode="auto">
            <a:xfrm>
              <a:off x="3130" y="3023"/>
              <a:ext cx="11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ctr" eaLnBrk="1" fontAlgn="auto" hangingPunct="1">
                <a:spcBef>
                  <a:spcPct val="50000"/>
                </a:spcBef>
                <a:spcAft>
                  <a:spcPts val="0"/>
                </a:spcAft>
                <a:defRPr/>
              </a:pPr>
              <a:r>
                <a:rPr lang="en-US" altLang="zh-CN" sz="2000" kern="0">
                  <a:solidFill>
                    <a:srgbClr val="000000"/>
                  </a:solidFill>
                </a:rPr>
                <a:t>Network</a:t>
              </a:r>
            </a:p>
          </p:txBody>
        </p:sp>
        <p:sp>
          <p:nvSpPr>
            <p:cNvPr id="30" name="Line 94">
              <a:extLst>
                <a:ext uri="{FF2B5EF4-FFF2-40B4-BE49-F238E27FC236}">
                  <a16:creationId xmlns:a16="http://schemas.microsoft.com/office/drawing/2014/main" id="{5B8D274A-5400-4B82-92E8-4ED9F643AB69}"/>
                </a:ext>
              </a:extLst>
            </p:cNvPr>
            <p:cNvSpPr>
              <a:spLocks noChangeShapeType="1"/>
            </p:cNvSpPr>
            <p:nvPr/>
          </p:nvSpPr>
          <p:spPr bwMode="auto">
            <a:xfrm flipH="1">
              <a:off x="3033" y="1492"/>
              <a:ext cx="142" cy="147"/>
            </a:xfrm>
            <a:prstGeom prst="line">
              <a:avLst/>
            </a:prstGeom>
            <a:noFill/>
            <a:ln w="12700" cap="sq">
              <a:solidFill>
                <a:srgbClr val="000000"/>
              </a:solidFill>
              <a:round/>
              <a:headEnd type="none" w="sm" len="sm"/>
              <a:tailEnd type="triangle" w="sm" len="lg"/>
            </a:ln>
            <a:extLst>
              <a:ext uri="{909E8E84-426E-40DD-AFC4-6F175D3DCCD1}">
                <a14:hiddenFill xmlns:a14="http://schemas.microsoft.com/office/drawing/2010/main">
                  <a:noFill/>
                </a14:hiddenFill>
              </a:ext>
            </a:extLst>
          </p:spPr>
          <p:txBody>
            <a:bodyPr wrap="none"/>
            <a:lstStyle/>
            <a:p>
              <a:pPr eaLnBrk="1" fontAlgn="auto" hangingPunct="1">
                <a:spcBef>
                  <a:spcPts val="0"/>
                </a:spcBef>
                <a:spcAft>
                  <a:spcPts val="0"/>
                </a:spcAft>
                <a:defRPr/>
              </a:pPr>
              <a:endParaRPr kumimoji="0" lang="zh-CN" altLang="en-US" sz="2800" b="0" kern="0">
                <a:solidFill>
                  <a:srgbClr val="000000"/>
                </a:solidFill>
                <a:ea typeface="黑体" panose="02010609060101010101" pitchFamily="49" charset="-122"/>
              </a:endParaRPr>
            </a:p>
          </p:txBody>
        </p:sp>
        <p:sp>
          <p:nvSpPr>
            <p:cNvPr id="31" name="Line 95">
              <a:extLst>
                <a:ext uri="{FF2B5EF4-FFF2-40B4-BE49-F238E27FC236}">
                  <a16:creationId xmlns:a16="http://schemas.microsoft.com/office/drawing/2014/main" id="{5063076D-0F27-4BCE-8CAC-68BC9749F23B}"/>
                </a:ext>
              </a:extLst>
            </p:cNvPr>
            <p:cNvSpPr>
              <a:spLocks noChangeShapeType="1"/>
            </p:cNvSpPr>
            <p:nvPr/>
          </p:nvSpPr>
          <p:spPr bwMode="auto">
            <a:xfrm>
              <a:off x="4286" y="1492"/>
              <a:ext cx="142" cy="147"/>
            </a:xfrm>
            <a:prstGeom prst="line">
              <a:avLst/>
            </a:prstGeom>
            <a:noFill/>
            <a:ln w="12700" cap="sq">
              <a:solidFill>
                <a:srgbClr val="000000"/>
              </a:solidFill>
              <a:round/>
              <a:headEnd type="none" w="sm" len="sm"/>
              <a:tailEnd type="triangle" w="sm" len="lg"/>
            </a:ln>
            <a:extLst>
              <a:ext uri="{909E8E84-426E-40DD-AFC4-6F175D3DCCD1}">
                <a14:hiddenFill xmlns:a14="http://schemas.microsoft.com/office/drawing/2010/main">
                  <a:noFill/>
                </a14:hiddenFill>
              </a:ext>
            </a:extLst>
          </p:spPr>
          <p:txBody>
            <a:bodyPr wrap="none"/>
            <a:lstStyle/>
            <a:p>
              <a:pPr eaLnBrk="1" fontAlgn="auto" hangingPunct="1">
                <a:spcBef>
                  <a:spcPts val="0"/>
                </a:spcBef>
                <a:spcAft>
                  <a:spcPts val="0"/>
                </a:spcAft>
                <a:defRPr/>
              </a:pPr>
              <a:endParaRPr kumimoji="0" lang="zh-CN" altLang="en-US" sz="2800" b="0" kern="0">
                <a:solidFill>
                  <a:srgbClr val="000000"/>
                </a:solidFill>
                <a:ea typeface="黑体" panose="02010609060101010101" pitchFamily="49" charset="-122"/>
              </a:endParaRPr>
            </a:p>
          </p:txBody>
        </p:sp>
      </p:grpSp>
      <p:sp>
        <p:nvSpPr>
          <p:cNvPr id="45" name="Text Box 51">
            <a:extLst>
              <a:ext uri="{FF2B5EF4-FFF2-40B4-BE49-F238E27FC236}">
                <a16:creationId xmlns:a16="http://schemas.microsoft.com/office/drawing/2014/main" id="{AB7EE67F-D0CB-4B7C-B855-800E3DE088BC}"/>
              </a:ext>
            </a:extLst>
          </p:cNvPr>
          <p:cNvSpPr txBox="1">
            <a:spLocks noChangeArrowheads="1"/>
          </p:cNvSpPr>
          <p:nvPr/>
        </p:nvSpPr>
        <p:spPr bwMode="auto">
          <a:xfrm>
            <a:off x="523875" y="5494338"/>
            <a:ext cx="80327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eaLnBrk="1" fontAlgn="auto" hangingPunct="1">
              <a:lnSpc>
                <a:spcPct val="110000"/>
              </a:lnSpc>
              <a:spcBef>
                <a:spcPct val="50000"/>
              </a:spcBef>
              <a:spcAft>
                <a:spcPts val="0"/>
              </a:spcAft>
              <a:defRPr/>
            </a:pPr>
            <a:r>
              <a:rPr lang="en-US" altLang="zh-CN" sz="2000" kern="0" dirty="0">
                <a:solidFill>
                  <a:srgbClr val="FF0000"/>
                </a:solidFill>
              </a:rPr>
              <a:t>Stub</a:t>
            </a:r>
            <a:r>
              <a:rPr lang="zh-CN" altLang="en-US" sz="2000" kern="0" dirty="0">
                <a:solidFill>
                  <a:srgbClr val="FF0000"/>
                </a:solidFill>
                <a:ea typeface="幼圆" panose="02010509060101010101" pitchFamily="49" charset="-122"/>
              </a:rPr>
              <a:t>是一个程序模块，用于在客户机和服务器之间传输远程过程调用和响应的承接程序</a:t>
            </a:r>
          </a:p>
        </p:txBody>
      </p:sp>
      <p:sp>
        <p:nvSpPr>
          <p:cNvPr id="46085" name="Text Box 96">
            <a:extLst>
              <a:ext uri="{FF2B5EF4-FFF2-40B4-BE49-F238E27FC236}">
                <a16:creationId xmlns:a16="http://schemas.microsoft.com/office/drawing/2014/main" id="{6FBA8744-8D83-400E-8ECD-46AC35086191}"/>
              </a:ext>
            </a:extLst>
          </p:cNvPr>
          <p:cNvSpPr txBox="1">
            <a:spLocks noChangeArrowheads="1"/>
          </p:cNvSpPr>
          <p:nvPr/>
        </p:nvSpPr>
        <p:spPr bwMode="auto">
          <a:xfrm>
            <a:off x="517525" y="1870075"/>
            <a:ext cx="2830513"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269875" indent="-269875"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25000"/>
              </a:lnSpc>
              <a:buClrTx/>
              <a:buSzTx/>
              <a:buFontTx/>
              <a:buAutoNum type="arabicPeriod"/>
            </a:pPr>
            <a:r>
              <a:rPr lang="zh-CN" altLang="en-US" sz="1800" dirty="0">
                <a:solidFill>
                  <a:srgbClr val="000000"/>
                </a:solidFill>
                <a:ea typeface="幼圆" panose="02010509060101010101" pitchFamily="49" charset="-122"/>
              </a:rPr>
              <a:t>客户调用</a:t>
            </a:r>
            <a:r>
              <a:rPr lang="en-US" altLang="zh-CN" sz="1800" dirty="0">
                <a:solidFill>
                  <a:srgbClr val="000000"/>
                </a:solidFill>
                <a:ea typeface="幼圆" panose="02010509060101010101" pitchFamily="49" charset="-122"/>
              </a:rPr>
              <a:t>Client stub</a:t>
            </a:r>
          </a:p>
          <a:p>
            <a:pPr algn="l" eaLnBrk="1" hangingPunct="1">
              <a:lnSpc>
                <a:spcPct val="125000"/>
              </a:lnSpc>
              <a:buClrTx/>
              <a:buSzTx/>
              <a:buFontTx/>
              <a:buAutoNum type="arabicPeriod"/>
            </a:pPr>
            <a:r>
              <a:rPr lang="en-US" altLang="zh-CN" sz="1800" dirty="0">
                <a:solidFill>
                  <a:srgbClr val="000000"/>
                </a:solidFill>
                <a:ea typeface="幼圆" panose="02010509060101010101" pitchFamily="49" charset="-122"/>
              </a:rPr>
              <a:t>Client stub </a:t>
            </a:r>
            <a:r>
              <a:rPr lang="zh-CN" altLang="en-US" sz="1800" dirty="0">
                <a:solidFill>
                  <a:srgbClr val="000000"/>
                </a:solidFill>
                <a:ea typeface="幼圆" panose="02010509060101010101" pitchFamily="49" charset="-122"/>
              </a:rPr>
              <a:t>将参数封装并发送</a:t>
            </a:r>
          </a:p>
          <a:p>
            <a:pPr algn="l" eaLnBrk="1" hangingPunct="1">
              <a:lnSpc>
                <a:spcPct val="125000"/>
              </a:lnSpc>
              <a:buClrTx/>
              <a:buSzTx/>
              <a:buFontTx/>
              <a:buAutoNum type="arabicPeriod"/>
            </a:pPr>
            <a:r>
              <a:rPr lang="zh-CN" altLang="en-US" sz="1800" dirty="0">
                <a:solidFill>
                  <a:srgbClr val="000000"/>
                </a:solidFill>
                <a:ea typeface="幼圆" panose="02010509060101010101" pitchFamily="49" charset="-122"/>
              </a:rPr>
              <a:t>客户端</a:t>
            </a:r>
            <a:r>
              <a:rPr lang="en-US" altLang="zh-CN" sz="1800" dirty="0">
                <a:solidFill>
                  <a:srgbClr val="000000"/>
                </a:solidFill>
                <a:ea typeface="幼圆" panose="02010509060101010101" pitchFamily="49" charset="-122"/>
              </a:rPr>
              <a:t>OS</a:t>
            </a:r>
            <a:r>
              <a:rPr lang="zh-CN" altLang="en-US" sz="1800" dirty="0">
                <a:solidFill>
                  <a:srgbClr val="000000"/>
                </a:solidFill>
                <a:ea typeface="幼圆" panose="02010509060101010101" pitchFamily="49" charset="-122"/>
              </a:rPr>
              <a:t>内核将消息发送到服务器</a:t>
            </a:r>
          </a:p>
          <a:p>
            <a:pPr algn="l" eaLnBrk="1" hangingPunct="1">
              <a:lnSpc>
                <a:spcPct val="125000"/>
              </a:lnSpc>
              <a:buClrTx/>
              <a:buSzTx/>
              <a:buFontTx/>
              <a:buAutoNum type="arabicPeriod"/>
            </a:pPr>
            <a:r>
              <a:rPr lang="zh-CN" altLang="en-US" sz="1800" dirty="0">
                <a:solidFill>
                  <a:srgbClr val="000000"/>
                </a:solidFill>
                <a:ea typeface="幼圆" panose="02010509060101010101" pitchFamily="49" charset="-122"/>
              </a:rPr>
              <a:t>服务器</a:t>
            </a:r>
            <a:r>
              <a:rPr lang="en-US" altLang="zh-CN" sz="1800" dirty="0">
                <a:solidFill>
                  <a:srgbClr val="000000"/>
                </a:solidFill>
                <a:ea typeface="幼圆" panose="02010509060101010101" pitchFamily="49" charset="-122"/>
              </a:rPr>
              <a:t>OS</a:t>
            </a:r>
            <a:r>
              <a:rPr lang="zh-CN" altLang="en-US" sz="1800" dirty="0">
                <a:solidFill>
                  <a:srgbClr val="000000"/>
                </a:solidFill>
                <a:ea typeface="幼圆" panose="02010509060101010101" pitchFamily="49" charset="-122"/>
              </a:rPr>
              <a:t>内核将分组交</a:t>
            </a:r>
            <a:r>
              <a:rPr lang="en-US" altLang="zh-CN" sz="1800" dirty="0">
                <a:solidFill>
                  <a:srgbClr val="000000"/>
                </a:solidFill>
                <a:ea typeface="幼圆" panose="02010509060101010101" pitchFamily="49" charset="-122"/>
              </a:rPr>
              <a:t>Server stub</a:t>
            </a:r>
          </a:p>
          <a:p>
            <a:pPr algn="l" eaLnBrk="1" hangingPunct="1">
              <a:lnSpc>
                <a:spcPct val="125000"/>
              </a:lnSpc>
              <a:buClrTx/>
              <a:buSzTx/>
              <a:buFontTx/>
              <a:buAutoNum type="arabicPeriod"/>
            </a:pPr>
            <a:r>
              <a:rPr lang="zh-CN" altLang="en-US" sz="1800" dirty="0">
                <a:solidFill>
                  <a:srgbClr val="000000"/>
                </a:solidFill>
                <a:ea typeface="幼圆" panose="02010509060101010101" pitchFamily="49" charset="-122"/>
              </a:rPr>
              <a:t>服务器取出参数并调用过程，最后将结果返回</a:t>
            </a:r>
          </a:p>
        </p:txBody>
      </p:sp>
      <p:sp>
        <p:nvSpPr>
          <p:cNvPr id="46" name="标题 1">
            <a:extLst>
              <a:ext uri="{FF2B5EF4-FFF2-40B4-BE49-F238E27FC236}">
                <a16:creationId xmlns:a16="http://schemas.microsoft.com/office/drawing/2014/main" id="{C25D7985-2A42-405E-8BFF-F779FECEFA3C}"/>
              </a:ext>
            </a:extLst>
          </p:cNvPr>
          <p:cNvSpPr>
            <a:spLocks noGrp="1" noChangeArrowheads="1"/>
          </p:cNvSpPr>
          <p:nvPr>
            <p:ph type="title"/>
          </p:nvPr>
        </p:nvSpPr>
        <p:spPr>
          <a:xfrm>
            <a:off x="971550" y="222250"/>
            <a:ext cx="7086600" cy="685800"/>
          </a:xfrm>
        </p:spPr>
        <p:txBody>
          <a:bodyPr/>
          <a:lstStyle/>
          <a:p>
            <a:r>
              <a:rPr lang="en-US" altLang="zh-CN" dirty="0"/>
              <a:t>6.2.3 UDP</a:t>
            </a:r>
            <a:r>
              <a:rPr lang="zh-CN" altLang="en-US" dirty="0"/>
              <a:t>协议的典型应用</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矩形 3">
            <a:extLst>
              <a:ext uri="{FF2B5EF4-FFF2-40B4-BE49-F238E27FC236}">
                <a16:creationId xmlns:a16="http://schemas.microsoft.com/office/drawing/2014/main" id="{270E7A54-E983-42E3-BEA3-C5AD0A83C470}"/>
              </a:ext>
            </a:extLst>
          </p:cNvPr>
          <p:cNvSpPr>
            <a:spLocks noChangeArrowheads="1"/>
          </p:cNvSpPr>
          <p:nvPr/>
        </p:nvSpPr>
        <p:spPr bwMode="auto">
          <a:xfrm>
            <a:off x="971550" y="1268413"/>
            <a:ext cx="2692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RPC</a:t>
            </a:r>
            <a:r>
              <a:rPr lang="zh-CN" altLang="en-US" sz="2400"/>
              <a:t>过程的说明：</a:t>
            </a:r>
          </a:p>
        </p:txBody>
      </p:sp>
      <p:sp>
        <p:nvSpPr>
          <p:cNvPr id="5" name="Rectangle 3">
            <a:extLst>
              <a:ext uri="{FF2B5EF4-FFF2-40B4-BE49-F238E27FC236}">
                <a16:creationId xmlns:a16="http://schemas.microsoft.com/office/drawing/2014/main" id="{EAFEED71-F169-492F-8817-92CB03AA14C8}"/>
              </a:ext>
            </a:extLst>
          </p:cNvPr>
          <p:cNvSpPr txBox="1">
            <a:spLocks noChangeArrowheads="1"/>
          </p:cNvSpPr>
          <p:nvPr/>
        </p:nvSpPr>
        <p:spPr bwMode="auto">
          <a:xfrm>
            <a:off x="828675" y="1916113"/>
            <a:ext cx="7486650"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77838" indent="-477838" algn="l" rtl="0" eaLnBrk="0" fontAlgn="base" hangingPunct="0">
              <a:spcBef>
                <a:spcPct val="20000"/>
              </a:spcBef>
              <a:spcAft>
                <a:spcPct val="0"/>
              </a:spcAft>
              <a:buClr>
                <a:schemeClr val="tx1"/>
              </a:buClr>
              <a:buSzPct val="80000"/>
              <a:buFont typeface="Wingdings" panose="05000000000000000000" pitchFamily="2" charset="2"/>
              <a:buChar char="v"/>
              <a:defRPr kumimoji="1" sz="3200" b="1">
                <a:solidFill>
                  <a:schemeClr val="tx1"/>
                </a:solidFill>
                <a:latin typeface="+mn-lt"/>
                <a:ea typeface="+mn-ea"/>
                <a:cs typeface="+mn-cs"/>
              </a:defRPr>
            </a:lvl1pPr>
            <a:lvl2pPr marL="1149350" indent="-481013" algn="l" rtl="0" eaLnBrk="0" fontAlgn="base" hangingPunct="0">
              <a:spcBef>
                <a:spcPct val="20000"/>
              </a:spcBef>
              <a:spcAft>
                <a:spcPct val="0"/>
              </a:spcAft>
              <a:buClr>
                <a:schemeClr val="tx1"/>
              </a:buClr>
              <a:buSzPct val="90000"/>
              <a:buFont typeface="Wingdings" panose="05000000000000000000" pitchFamily="2" charset="2"/>
              <a:buChar char="Ø"/>
              <a:defRPr kumimoji="1" sz="2800" b="1">
                <a:solidFill>
                  <a:schemeClr val="tx1"/>
                </a:solidFill>
                <a:latin typeface="+mn-lt"/>
                <a:ea typeface="+mn-ea"/>
              </a:defRPr>
            </a:lvl2pPr>
            <a:lvl3pPr marL="156845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400">
                <a:solidFill>
                  <a:schemeClr val="tx1"/>
                </a:solidFill>
                <a:latin typeface="Times New Roman" pitchFamily="18" charset="0"/>
                <a:ea typeface="宋体" pitchFamily="2" charset="-122"/>
              </a:defRPr>
            </a:lvl3pPr>
            <a:lvl4pPr marL="1987550" indent="-228600" algn="l" rtl="0" eaLnBrk="0" fontAlgn="base" hangingPunct="0">
              <a:spcBef>
                <a:spcPct val="20000"/>
              </a:spcBef>
              <a:spcAft>
                <a:spcPct val="0"/>
              </a:spcAft>
              <a:buClr>
                <a:schemeClr val="tx1"/>
              </a:buClr>
              <a:buChar char="–"/>
              <a:defRPr kumimoji="1" sz="2000">
                <a:solidFill>
                  <a:schemeClr val="tx1"/>
                </a:solidFill>
                <a:latin typeface="Times New Roman" pitchFamily="18" charset="0"/>
                <a:ea typeface="宋体" pitchFamily="2" charset="-122"/>
              </a:defRPr>
            </a:lvl4pPr>
            <a:lvl5pPr marL="2406650" indent="-228600" algn="l" rtl="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5pPr>
            <a:lvl6pPr marL="2863850" indent="-228600" algn="l" rtl="0" fontAlgn="base">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3321050" indent="-228600" algn="l" rtl="0" fontAlgn="base">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778250" indent="-228600" algn="l" rtl="0" fontAlgn="base">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4235450" indent="-228600" algn="l" rtl="0" fontAlgn="base">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marL="533400" indent="-533400" eaLnBrk="1" hangingPunct="1">
              <a:lnSpc>
                <a:spcPct val="130000"/>
              </a:lnSpc>
              <a:buClr>
                <a:srgbClr val="000000"/>
              </a:buClr>
              <a:buSzTx/>
              <a:buFont typeface="Wingdings" panose="05000000000000000000" pitchFamily="2" charset="2"/>
              <a:buAutoNum type="arabicPeriod"/>
              <a:defRPr/>
            </a:pPr>
            <a:r>
              <a:rPr lang="zh-CN" altLang="en-US" sz="2400" kern="0">
                <a:solidFill>
                  <a:srgbClr val="000000"/>
                </a:solidFill>
                <a:latin typeface="+mn-ea"/>
              </a:rPr>
              <a:t>客户机通过在本地调用</a:t>
            </a:r>
            <a:r>
              <a:rPr lang="en-US" altLang="zh-CN" sz="2400" kern="0">
                <a:solidFill>
                  <a:srgbClr val="000000"/>
                </a:solidFill>
                <a:latin typeface="+mn-ea"/>
              </a:rPr>
              <a:t>Client stub</a:t>
            </a:r>
            <a:r>
              <a:rPr lang="zh-CN" altLang="en-US" sz="2400" kern="0">
                <a:solidFill>
                  <a:srgbClr val="000000"/>
                </a:solidFill>
                <a:latin typeface="+mn-ea"/>
              </a:rPr>
              <a:t>，使用常规的方法将参数压栈</a:t>
            </a:r>
          </a:p>
          <a:p>
            <a:pPr marL="533400" indent="-533400" eaLnBrk="1" hangingPunct="1">
              <a:lnSpc>
                <a:spcPct val="130000"/>
              </a:lnSpc>
              <a:buClr>
                <a:srgbClr val="000000"/>
              </a:buClr>
              <a:buSzTx/>
              <a:buFont typeface="Wingdings" panose="05000000000000000000" pitchFamily="2" charset="2"/>
              <a:buAutoNum type="arabicPeriod"/>
              <a:defRPr/>
            </a:pPr>
            <a:r>
              <a:rPr lang="en-US" altLang="zh-CN" sz="2400" kern="0">
                <a:solidFill>
                  <a:srgbClr val="000000"/>
                </a:solidFill>
                <a:latin typeface="+mn-ea"/>
              </a:rPr>
              <a:t>Client stub</a:t>
            </a:r>
            <a:r>
              <a:rPr lang="zh-CN" altLang="en-US" sz="2400" kern="0">
                <a:solidFill>
                  <a:srgbClr val="000000"/>
                </a:solidFill>
                <a:latin typeface="+mn-ea"/>
              </a:rPr>
              <a:t>把参数封装（</a:t>
            </a:r>
            <a:r>
              <a:rPr lang="en-US" altLang="zh-CN" sz="2400" kern="0">
                <a:solidFill>
                  <a:srgbClr val="000000"/>
                </a:solidFill>
                <a:latin typeface="+mn-ea"/>
              </a:rPr>
              <a:t>marshal</a:t>
            </a:r>
            <a:r>
              <a:rPr lang="zh-CN" altLang="en-US" sz="2400" kern="0">
                <a:solidFill>
                  <a:srgbClr val="000000"/>
                </a:solidFill>
                <a:latin typeface="+mn-ea"/>
              </a:rPr>
              <a:t>）成消息并通过系统调用进行发送</a:t>
            </a:r>
          </a:p>
          <a:p>
            <a:pPr marL="533400" indent="-533400" eaLnBrk="1" hangingPunct="1">
              <a:lnSpc>
                <a:spcPct val="130000"/>
              </a:lnSpc>
              <a:buClr>
                <a:srgbClr val="000000"/>
              </a:buClr>
              <a:buSzTx/>
              <a:buFont typeface="Wingdings" panose="05000000000000000000" pitchFamily="2" charset="2"/>
              <a:buAutoNum type="arabicPeriod"/>
              <a:defRPr/>
            </a:pPr>
            <a:r>
              <a:rPr lang="zh-CN" altLang="en-US" sz="2400" kern="0">
                <a:solidFill>
                  <a:srgbClr val="000000"/>
                </a:solidFill>
                <a:latin typeface="+mn-ea"/>
              </a:rPr>
              <a:t>客户机操作系统内核通过网络发送消息到服务器</a:t>
            </a:r>
          </a:p>
          <a:p>
            <a:pPr marL="533400" indent="-533400" eaLnBrk="1" hangingPunct="1">
              <a:lnSpc>
                <a:spcPct val="130000"/>
              </a:lnSpc>
              <a:buClr>
                <a:srgbClr val="000000"/>
              </a:buClr>
              <a:buSzTx/>
              <a:buFont typeface="Wingdings" panose="05000000000000000000" pitchFamily="2" charset="2"/>
              <a:buAutoNum type="arabicPeriod"/>
              <a:defRPr/>
            </a:pPr>
            <a:r>
              <a:rPr lang="zh-CN" altLang="en-US" sz="2400" kern="0">
                <a:solidFill>
                  <a:srgbClr val="000000"/>
                </a:solidFill>
                <a:latin typeface="+mn-ea"/>
              </a:rPr>
              <a:t>服务器操作系统内核通过网络从客户机接收消息</a:t>
            </a:r>
          </a:p>
          <a:p>
            <a:pPr marL="533400" indent="-533400" eaLnBrk="1" hangingPunct="1">
              <a:lnSpc>
                <a:spcPct val="130000"/>
              </a:lnSpc>
              <a:buClr>
                <a:srgbClr val="000000"/>
              </a:buClr>
              <a:buSzTx/>
              <a:buFont typeface="Wingdings" panose="05000000000000000000" pitchFamily="2" charset="2"/>
              <a:buAutoNum type="arabicPeriod"/>
              <a:defRPr/>
            </a:pPr>
            <a:r>
              <a:rPr lang="en-US" altLang="zh-CN" sz="2400" kern="0">
                <a:solidFill>
                  <a:srgbClr val="000000"/>
                </a:solidFill>
                <a:latin typeface="+mn-ea"/>
              </a:rPr>
              <a:t>Server stub</a:t>
            </a:r>
            <a:r>
              <a:rPr lang="zh-CN" altLang="en-US" sz="2400" kern="0">
                <a:solidFill>
                  <a:srgbClr val="000000"/>
                </a:solidFill>
                <a:latin typeface="+mn-ea"/>
              </a:rPr>
              <a:t>调用服务器进程对参数进行拆封</a:t>
            </a:r>
          </a:p>
          <a:p>
            <a:pPr marL="533400" indent="-533400" eaLnBrk="1" hangingPunct="1">
              <a:lnSpc>
                <a:spcPct val="130000"/>
              </a:lnSpc>
              <a:buClr>
                <a:srgbClr val="000000"/>
              </a:buClr>
              <a:buSzTx/>
              <a:buFont typeface="Wingdings" panose="05000000000000000000" pitchFamily="2" charset="2"/>
              <a:buAutoNum type="arabicPeriod"/>
              <a:defRPr/>
            </a:pPr>
            <a:r>
              <a:rPr lang="zh-CN" altLang="en-US" sz="2400" kern="0">
                <a:solidFill>
                  <a:srgbClr val="000000"/>
                </a:solidFill>
                <a:latin typeface="+mn-ea"/>
              </a:rPr>
              <a:t>应答即为同一路径的逆向过程</a:t>
            </a:r>
            <a:endParaRPr lang="zh-CN" altLang="en-US" sz="2400" kern="0" dirty="0">
              <a:solidFill>
                <a:srgbClr val="000000"/>
              </a:solidFill>
              <a:latin typeface="+mn-ea"/>
            </a:endParaRPr>
          </a:p>
        </p:txBody>
      </p:sp>
      <p:pic>
        <p:nvPicPr>
          <p:cNvPr id="2" name="图片 1">
            <a:extLst>
              <a:ext uri="{FF2B5EF4-FFF2-40B4-BE49-F238E27FC236}">
                <a16:creationId xmlns:a16="http://schemas.microsoft.com/office/drawing/2014/main" id="{68303EEF-0FD5-4A3F-9BC1-25A5CB9DF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92896"/>
            <a:ext cx="9144000"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a:extLst>
              <a:ext uri="{FF2B5EF4-FFF2-40B4-BE49-F238E27FC236}">
                <a16:creationId xmlns:a16="http://schemas.microsoft.com/office/drawing/2014/main" id="{0BEB3130-B30F-47C2-B650-4F1C0AA6BA22}"/>
              </a:ext>
            </a:extLst>
          </p:cNvPr>
          <p:cNvSpPr>
            <a:spLocks noGrp="1" noChangeArrowheads="1"/>
          </p:cNvSpPr>
          <p:nvPr>
            <p:ph type="title"/>
          </p:nvPr>
        </p:nvSpPr>
        <p:spPr>
          <a:xfrm>
            <a:off x="971550" y="222250"/>
            <a:ext cx="7086600" cy="685800"/>
          </a:xfrm>
        </p:spPr>
        <p:txBody>
          <a:bodyPr/>
          <a:lstStyle/>
          <a:p>
            <a:r>
              <a:rPr lang="en-US" altLang="zh-CN" dirty="0"/>
              <a:t>6.2.3 UDP</a:t>
            </a:r>
            <a:r>
              <a:rPr lang="zh-CN" altLang="en-US" dirty="0"/>
              <a:t>协议的典型应用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3">
            <a:extLst>
              <a:ext uri="{FF2B5EF4-FFF2-40B4-BE49-F238E27FC236}">
                <a16:creationId xmlns:a16="http://schemas.microsoft.com/office/drawing/2014/main" id="{E5DBCDBB-274C-4976-9F42-907F5A4186F0}"/>
              </a:ext>
            </a:extLst>
          </p:cNvPr>
          <p:cNvSpPr>
            <a:spLocks noChangeArrowheads="1"/>
          </p:cNvSpPr>
          <p:nvPr/>
        </p:nvSpPr>
        <p:spPr bwMode="auto">
          <a:xfrm>
            <a:off x="900113" y="1341438"/>
            <a:ext cx="2073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RPC</a:t>
            </a:r>
            <a:r>
              <a:rPr lang="zh-CN" altLang="en-US" sz="2400"/>
              <a:t>的应用：</a:t>
            </a:r>
          </a:p>
        </p:txBody>
      </p:sp>
      <p:sp>
        <p:nvSpPr>
          <p:cNvPr id="5" name="Rectangle 3">
            <a:extLst>
              <a:ext uri="{FF2B5EF4-FFF2-40B4-BE49-F238E27FC236}">
                <a16:creationId xmlns:a16="http://schemas.microsoft.com/office/drawing/2014/main" id="{A14BF14F-DF3C-4FC0-85B6-252C6C87DFBC}"/>
              </a:ext>
            </a:extLst>
          </p:cNvPr>
          <p:cNvSpPr txBox="1">
            <a:spLocks noChangeArrowheads="1"/>
          </p:cNvSpPr>
          <p:nvPr/>
        </p:nvSpPr>
        <p:spPr bwMode="auto">
          <a:xfrm>
            <a:off x="684213" y="2060575"/>
            <a:ext cx="81343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77838" indent="-477838" algn="l" rtl="0" eaLnBrk="0" fontAlgn="base" hangingPunct="0">
              <a:spcBef>
                <a:spcPct val="20000"/>
              </a:spcBef>
              <a:spcAft>
                <a:spcPct val="0"/>
              </a:spcAft>
              <a:buClr>
                <a:schemeClr val="tx1"/>
              </a:buClr>
              <a:buSzPct val="80000"/>
              <a:buFont typeface="Wingdings" panose="05000000000000000000" pitchFamily="2" charset="2"/>
              <a:buChar char="v"/>
              <a:defRPr kumimoji="1" sz="3200" b="1">
                <a:solidFill>
                  <a:schemeClr val="tx1"/>
                </a:solidFill>
                <a:latin typeface="+mn-lt"/>
                <a:ea typeface="+mn-ea"/>
                <a:cs typeface="+mn-cs"/>
              </a:defRPr>
            </a:lvl1pPr>
            <a:lvl2pPr marL="1149350" indent="-481013" algn="l" rtl="0" eaLnBrk="0" fontAlgn="base" hangingPunct="0">
              <a:spcBef>
                <a:spcPct val="20000"/>
              </a:spcBef>
              <a:spcAft>
                <a:spcPct val="0"/>
              </a:spcAft>
              <a:buClr>
                <a:schemeClr val="tx1"/>
              </a:buClr>
              <a:buSzPct val="90000"/>
              <a:buFont typeface="Wingdings" panose="05000000000000000000" pitchFamily="2" charset="2"/>
              <a:buChar char="Ø"/>
              <a:defRPr kumimoji="1" sz="2800" b="1">
                <a:solidFill>
                  <a:schemeClr val="tx1"/>
                </a:solidFill>
                <a:latin typeface="+mn-lt"/>
                <a:ea typeface="+mn-ea"/>
              </a:defRPr>
            </a:lvl2pPr>
            <a:lvl3pPr marL="156845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400">
                <a:solidFill>
                  <a:schemeClr val="tx1"/>
                </a:solidFill>
                <a:latin typeface="Times New Roman" pitchFamily="18" charset="0"/>
                <a:ea typeface="宋体" pitchFamily="2" charset="-122"/>
              </a:defRPr>
            </a:lvl3pPr>
            <a:lvl4pPr marL="1987550" indent="-228600" algn="l" rtl="0" eaLnBrk="0" fontAlgn="base" hangingPunct="0">
              <a:spcBef>
                <a:spcPct val="20000"/>
              </a:spcBef>
              <a:spcAft>
                <a:spcPct val="0"/>
              </a:spcAft>
              <a:buClr>
                <a:schemeClr val="tx1"/>
              </a:buClr>
              <a:buChar char="–"/>
              <a:defRPr kumimoji="1" sz="2000">
                <a:solidFill>
                  <a:schemeClr val="tx1"/>
                </a:solidFill>
                <a:latin typeface="Times New Roman" pitchFamily="18" charset="0"/>
                <a:ea typeface="宋体" pitchFamily="2" charset="-122"/>
              </a:defRPr>
            </a:lvl4pPr>
            <a:lvl5pPr marL="2406650" indent="-228600" algn="l" rtl="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5pPr>
            <a:lvl6pPr marL="2863850" indent="-228600" algn="l" rtl="0" fontAlgn="base">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3321050" indent="-228600" algn="l" rtl="0" fontAlgn="base">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778250" indent="-228600" algn="l" rtl="0" fontAlgn="base">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4235450" indent="-228600" algn="l" rtl="0" fontAlgn="base">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lnSpc>
                <a:spcPct val="130000"/>
              </a:lnSpc>
              <a:buClr>
                <a:srgbClr val="000000"/>
              </a:buClr>
              <a:defRPr/>
            </a:pPr>
            <a:r>
              <a:rPr lang="en-US" altLang="zh-CN" sz="2400" kern="0" dirty="0">
                <a:solidFill>
                  <a:srgbClr val="000000"/>
                </a:solidFill>
                <a:latin typeface="+mn-ea"/>
              </a:rPr>
              <a:t>RPC</a:t>
            </a:r>
            <a:r>
              <a:rPr lang="zh-CN" altLang="en-US" sz="2400" kern="0" dirty="0">
                <a:solidFill>
                  <a:srgbClr val="000000"/>
                </a:solidFill>
                <a:latin typeface="+mn-ea"/>
              </a:rPr>
              <a:t>是客户机</a:t>
            </a:r>
            <a:r>
              <a:rPr lang="en-US" altLang="zh-CN" sz="2400" kern="0" dirty="0">
                <a:solidFill>
                  <a:srgbClr val="000000"/>
                </a:solidFill>
                <a:latin typeface="+mn-ea"/>
              </a:rPr>
              <a:t>/</a:t>
            </a:r>
            <a:r>
              <a:rPr lang="zh-CN" altLang="en-US" sz="2400" kern="0" dirty="0">
                <a:solidFill>
                  <a:srgbClr val="000000"/>
                </a:solidFill>
                <a:latin typeface="+mn-ea"/>
              </a:rPr>
              <a:t>服务器模式中实现分布式计算的通信协议</a:t>
            </a:r>
          </a:p>
          <a:p>
            <a:pPr eaLnBrk="1" hangingPunct="1">
              <a:lnSpc>
                <a:spcPct val="130000"/>
              </a:lnSpc>
              <a:buClr>
                <a:srgbClr val="000000"/>
              </a:buClr>
              <a:defRPr/>
            </a:pPr>
            <a:r>
              <a:rPr lang="en-US" altLang="zh-CN" sz="2400" kern="0" dirty="0">
                <a:solidFill>
                  <a:srgbClr val="000000"/>
                </a:solidFill>
                <a:latin typeface="+mn-ea"/>
              </a:rPr>
              <a:t>RPC</a:t>
            </a:r>
            <a:r>
              <a:rPr lang="zh-CN" altLang="en-US" sz="2400" kern="0" dirty="0">
                <a:solidFill>
                  <a:srgbClr val="000000"/>
                </a:solidFill>
                <a:latin typeface="+mn-ea"/>
              </a:rPr>
              <a:t>采用无连接对话方式，具有错误控制能力</a:t>
            </a:r>
          </a:p>
          <a:p>
            <a:pPr eaLnBrk="1" hangingPunct="1">
              <a:lnSpc>
                <a:spcPct val="130000"/>
              </a:lnSpc>
              <a:buClr>
                <a:srgbClr val="000000"/>
              </a:buClr>
              <a:defRPr/>
            </a:pPr>
            <a:r>
              <a:rPr lang="en-US" altLang="zh-CN" sz="2400" kern="0" dirty="0">
                <a:solidFill>
                  <a:srgbClr val="000000"/>
                </a:solidFill>
                <a:latin typeface="+mn-ea"/>
              </a:rPr>
              <a:t>RPC</a:t>
            </a:r>
            <a:r>
              <a:rPr lang="zh-CN" altLang="en-US" sz="2400" kern="0" dirty="0">
                <a:solidFill>
                  <a:srgbClr val="000000"/>
                </a:solidFill>
                <a:latin typeface="+mn-ea"/>
              </a:rPr>
              <a:t>使服务器系统使用客户机提供的参数，执行客户机指定的规程并返回结果</a:t>
            </a:r>
          </a:p>
          <a:p>
            <a:pPr eaLnBrk="1" hangingPunct="1">
              <a:lnSpc>
                <a:spcPct val="130000"/>
              </a:lnSpc>
              <a:buClr>
                <a:srgbClr val="000000"/>
              </a:buClr>
              <a:defRPr/>
            </a:pPr>
            <a:r>
              <a:rPr lang="zh-CN" altLang="en-US" sz="2400" kern="0" dirty="0">
                <a:solidFill>
                  <a:srgbClr val="000000"/>
                </a:solidFill>
                <a:latin typeface="+mn-ea"/>
              </a:rPr>
              <a:t>从逻辑上看，按</a:t>
            </a:r>
            <a:r>
              <a:rPr lang="en-US" altLang="zh-CN" sz="2400" kern="0" dirty="0">
                <a:solidFill>
                  <a:srgbClr val="000000"/>
                </a:solidFill>
                <a:latin typeface="+mn-ea"/>
              </a:rPr>
              <a:t>OSI</a:t>
            </a:r>
            <a:r>
              <a:rPr lang="zh-CN" altLang="en-US" sz="2400" kern="0" dirty="0">
                <a:solidFill>
                  <a:srgbClr val="000000"/>
                </a:solidFill>
                <a:latin typeface="+mn-ea"/>
              </a:rPr>
              <a:t>的七层构架，</a:t>
            </a:r>
            <a:r>
              <a:rPr lang="en-US" altLang="zh-CN" sz="2400" kern="0" dirty="0">
                <a:solidFill>
                  <a:srgbClr val="000000"/>
                </a:solidFill>
                <a:latin typeface="+mn-ea"/>
              </a:rPr>
              <a:t>RPC</a:t>
            </a:r>
            <a:r>
              <a:rPr lang="zh-CN" altLang="en-US" sz="2400" kern="0" dirty="0">
                <a:solidFill>
                  <a:srgbClr val="000000"/>
                </a:solidFill>
                <a:latin typeface="+mn-ea"/>
              </a:rPr>
              <a:t>属会话层协议，但有些功能属应用层</a:t>
            </a:r>
          </a:p>
        </p:txBody>
      </p:sp>
      <p:sp>
        <p:nvSpPr>
          <p:cNvPr id="4" name="标题 1">
            <a:extLst>
              <a:ext uri="{FF2B5EF4-FFF2-40B4-BE49-F238E27FC236}">
                <a16:creationId xmlns:a16="http://schemas.microsoft.com/office/drawing/2014/main" id="{A7881B45-5D48-49D1-B541-3EE1E7C143D2}"/>
              </a:ext>
            </a:extLst>
          </p:cNvPr>
          <p:cNvSpPr>
            <a:spLocks noGrp="1" noChangeArrowheads="1"/>
          </p:cNvSpPr>
          <p:nvPr>
            <p:ph type="title"/>
          </p:nvPr>
        </p:nvSpPr>
        <p:spPr>
          <a:xfrm>
            <a:off x="971550" y="222250"/>
            <a:ext cx="7086600" cy="685800"/>
          </a:xfrm>
        </p:spPr>
        <p:txBody>
          <a:bodyPr/>
          <a:lstStyle/>
          <a:p>
            <a:r>
              <a:rPr lang="en-US" altLang="zh-CN" dirty="0"/>
              <a:t>6.2.3 UDP</a:t>
            </a:r>
            <a:r>
              <a:rPr lang="zh-CN" altLang="en-US" dirty="0"/>
              <a:t>协议的典型应用</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A4308445-B838-4F00-AEE9-DDD366ED0F7D}"/>
              </a:ext>
            </a:extLst>
          </p:cNvPr>
          <p:cNvSpPr>
            <a:spLocks noGrp="1" noChangeArrowheads="1"/>
          </p:cNvSpPr>
          <p:nvPr>
            <p:ph type="title"/>
          </p:nvPr>
        </p:nvSpPr>
        <p:spPr/>
        <p:txBody>
          <a:bodyPr/>
          <a:lstStyle/>
          <a:p>
            <a:r>
              <a:rPr lang="en-US" altLang="zh-CN"/>
              <a:t>6.3 </a:t>
            </a:r>
            <a:r>
              <a:rPr lang="zh-CN" altLang="en-US"/>
              <a:t>传输控制协议初步 </a:t>
            </a:r>
          </a:p>
        </p:txBody>
      </p:sp>
      <p:sp>
        <p:nvSpPr>
          <p:cNvPr id="49155" name="矩形 4">
            <a:extLst>
              <a:ext uri="{FF2B5EF4-FFF2-40B4-BE49-F238E27FC236}">
                <a16:creationId xmlns:a16="http://schemas.microsoft.com/office/drawing/2014/main" id="{8F482474-0ABD-45B2-894B-19CE87F268E7}"/>
              </a:ext>
            </a:extLst>
          </p:cNvPr>
          <p:cNvSpPr>
            <a:spLocks noChangeArrowheads="1"/>
          </p:cNvSpPr>
          <p:nvPr/>
        </p:nvSpPr>
        <p:spPr bwMode="auto">
          <a:xfrm>
            <a:off x="755650" y="2276475"/>
            <a:ext cx="80645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传输控制协议（</a:t>
            </a:r>
            <a:r>
              <a:rPr lang="en-US" altLang="zh-CN" sz="2400"/>
              <a:t>Transmission Control Protocol</a:t>
            </a:r>
            <a:r>
              <a:rPr lang="zh-CN" altLang="en-US" sz="2400"/>
              <a:t>，</a:t>
            </a:r>
            <a:r>
              <a:rPr lang="en-US" altLang="zh-CN" sz="2400"/>
              <a:t>TCP</a:t>
            </a:r>
            <a:r>
              <a:rPr lang="zh-CN" altLang="en-US" sz="2400"/>
              <a:t>）是一种面向连接的、可靠的、基于字节流的传输层通信协议，由</a:t>
            </a:r>
            <a:r>
              <a:rPr lang="en-US" altLang="zh-CN" sz="2400"/>
              <a:t>IETF</a:t>
            </a:r>
            <a:r>
              <a:rPr lang="zh-CN" altLang="en-US" sz="2400"/>
              <a:t>的</a:t>
            </a:r>
            <a:r>
              <a:rPr lang="en-US" altLang="zh-CN" sz="2400"/>
              <a:t>RFC 793</a:t>
            </a:r>
            <a:r>
              <a:rPr lang="zh-CN" altLang="en-US" sz="2400"/>
              <a:t>定义。</a:t>
            </a:r>
            <a:r>
              <a:rPr lang="en-US" altLang="zh-CN" sz="2400"/>
              <a:t>TCP</a:t>
            </a:r>
            <a:r>
              <a:rPr lang="zh-CN" altLang="en-US" sz="2400"/>
              <a:t>与</a:t>
            </a:r>
            <a:r>
              <a:rPr lang="en-US" altLang="zh-CN" sz="2400"/>
              <a:t>UDP</a:t>
            </a:r>
            <a:r>
              <a:rPr lang="zh-CN" altLang="en-US" sz="2400"/>
              <a:t>同处于传输层，是</a:t>
            </a:r>
            <a:r>
              <a:rPr lang="en-US" altLang="zh-CN" sz="2400"/>
              <a:t>TCP/IP</a:t>
            </a:r>
            <a:r>
              <a:rPr lang="zh-CN" altLang="en-US" sz="2400"/>
              <a:t>协议簇中最复杂也是最精彩的协议。</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C8A0280B-72A3-437C-9D10-CAAE25CCC8AF}"/>
              </a:ext>
            </a:extLst>
          </p:cNvPr>
          <p:cNvSpPr>
            <a:spLocks noGrp="1" noChangeArrowheads="1"/>
          </p:cNvSpPr>
          <p:nvPr>
            <p:ph type="title"/>
          </p:nvPr>
        </p:nvSpPr>
        <p:spPr/>
        <p:txBody>
          <a:bodyPr/>
          <a:lstStyle/>
          <a:p>
            <a:r>
              <a:rPr lang="en-US" altLang="zh-CN" dirty="0"/>
              <a:t>6.3.1 TCP</a:t>
            </a:r>
            <a:r>
              <a:rPr lang="zh-CN" altLang="en-US" dirty="0"/>
              <a:t>协议概述</a:t>
            </a:r>
          </a:p>
        </p:txBody>
      </p:sp>
      <p:sp>
        <p:nvSpPr>
          <p:cNvPr id="4" name="Rectangle 40">
            <a:extLst>
              <a:ext uri="{FF2B5EF4-FFF2-40B4-BE49-F238E27FC236}">
                <a16:creationId xmlns:a16="http://schemas.microsoft.com/office/drawing/2014/main" id="{6C370B8C-FFE5-4689-82C7-25E6649FE501}"/>
              </a:ext>
            </a:extLst>
          </p:cNvPr>
          <p:cNvSpPr txBox="1">
            <a:spLocks noChangeArrowheads="1"/>
          </p:cNvSpPr>
          <p:nvPr/>
        </p:nvSpPr>
        <p:spPr bwMode="auto">
          <a:xfrm>
            <a:off x="939380" y="1268760"/>
            <a:ext cx="77724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defRPr/>
            </a:pPr>
            <a:r>
              <a:rPr kumimoji="0" lang="en-US" altLang="zh-CN" sz="2400" b="0" kern="0" dirty="0">
                <a:latin typeface="+mj-ea"/>
                <a:ea typeface="+mj-ea"/>
              </a:rPr>
              <a:t>TCP </a:t>
            </a:r>
            <a:r>
              <a:rPr kumimoji="0" lang="zh-CN" altLang="en-US" sz="2400" b="0" kern="0" dirty="0">
                <a:latin typeface="+mj-ea"/>
                <a:ea typeface="+mj-ea"/>
              </a:rPr>
              <a:t>是</a:t>
            </a:r>
            <a:r>
              <a:rPr kumimoji="0" lang="zh-CN" altLang="en-US" sz="2400" b="0" kern="0" dirty="0">
                <a:solidFill>
                  <a:srgbClr val="FF0000"/>
                </a:solidFill>
                <a:latin typeface="+mj-ea"/>
                <a:ea typeface="+mj-ea"/>
              </a:rPr>
              <a:t>面向连接</a:t>
            </a:r>
            <a:r>
              <a:rPr kumimoji="0" lang="zh-CN" altLang="en-US" sz="2400" b="0" kern="0" dirty="0">
                <a:latin typeface="+mj-ea"/>
                <a:ea typeface="+mj-ea"/>
              </a:rPr>
              <a:t>的传输层协议。</a:t>
            </a:r>
          </a:p>
          <a:p>
            <a:pPr eaLnBrk="1" hangingPunct="1">
              <a:buClr>
                <a:srgbClr val="3333CC"/>
              </a:buClr>
              <a:defRPr/>
            </a:pPr>
            <a:r>
              <a:rPr kumimoji="0" lang="zh-CN" altLang="en-US" sz="2400" b="0" kern="0" dirty="0">
                <a:latin typeface="+mj-ea"/>
                <a:ea typeface="+mj-ea"/>
              </a:rPr>
              <a:t>每一条 </a:t>
            </a:r>
            <a:r>
              <a:rPr kumimoji="0" lang="en-US" altLang="zh-CN" sz="2400" b="0" kern="0" dirty="0">
                <a:latin typeface="+mj-ea"/>
                <a:ea typeface="+mj-ea"/>
              </a:rPr>
              <a:t>TCP </a:t>
            </a:r>
            <a:r>
              <a:rPr kumimoji="0" lang="zh-CN" altLang="en-US" sz="2400" b="0" kern="0" dirty="0">
                <a:latin typeface="+mj-ea"/>
                <a:ea typeface="+mj-ea"/>
              </a:rPr>
              <a:t>连接只能有两个</a:t>
            </a:r>
            <a:r>
              <a:rPr kumimoji="0" lang="zh-CN" altLang="en-US" sz="2400" b="0" kern="0" dirty="0">
                <a:solidFill>
                  <a:srgbClr val="FF0000"/>
                </a:solidFill>
                <a:latin typeface="+mj-ea"/>
                <a:ea typeface="+mj-ea"/>
              </a:rPr>
              <a:t>端点</a:t>
            </a:r>
            <a:r>
              <a:rPr kumimoji="0" lang="en-US" altLang="zh-CN" sz="2400" b="0" kern="0" dirty="0">
                <a:latin typeface="+mj-ea"/>
                <a:ea typeface="+mj-ea"/>
              </a:rPr>
              <a:t>(endpoint)</a:t>
            </a:r>
            <a:r>
              <a:rPr kumimoji="0" lang="zh-CN" altLang="en-US" sz="2400" b="0" kern="0" dirty="0">
                <a:latin typeface="+mj-ea"/>
                <a:ea typeface="+mj-ea"/>
              </a:rPr>
              <a:t>，每一条 </a:t>
            </a:r>
            <a:r>
              <a:rPr kumimoji="0" lang="en-US" altLang="zh-CN" sz="2400" b="0" kern="0" dirty="0">
                <a:latin typeface="+mj-ea"/>
                <a:ea typeface="+mj-ea"/>
              </a:rPr>
              <a:t>TCP </a:t>
            </a:r>
            <a:r>
              <a:rPr kumimoji="0" lang="zh-CN" altLang="en-US" sz="2400" b="0" kern="0" dirty="0">
                <a:latin typeface="+mj-ea"/>
                <a:ea typeface="+mj-ea"/>
              </a:rPr>
              <a:t>连接只能是</a:t>
            </a:r>
            <a:r>
              <a:rPr kumimoji="0" lang="zh-CN" altLang="en-US" sz="2400" b="0" kern="0" dirty="0">
                <a:solidFill>
                  <a:srgbClr val="FF0000"/>
                </a:solidFill>
                <a:latin typeface="+mj-ea"/>
                <a:ea typeface="+mj-ea"/>
              </a:rPr>
              <a:t>点对点</a:t>
            </a:r>
            <a:r>
              <a:rPr kumimoji="0" lang="zh-CN" altLang="en-US" sz="2400" b="0" kern="0" dirty="0">
                <a:latin typeface="+mj-ea"/>
                <a:ea typeface="+mj-ea"/>
              </a:rPr>
              <a:t>的（一对一）。 </a:t>
            </a:r>
          </a:p>
          <a:p>
            <a:pPr eaLnBrk="1" hangingPunct="1">
              <a:buClr>
                <a:srgbClr val="3333CC"/>
              </a:buClr>
              <a:defRPr/>
            </a:pPr>
            <a:r>
              <a:rPr kumimoji="0" lang="en-US" altLang="zh-CN" sz="2400" b="0" kern="0" dirty="0">
                <a:latin typeface="+mj-ea"/>
                <a:ea typeface="+mj-ea"/>
              </a:rPr>
              <a:t>TCP </a:t>
            </a:r>
            <a:r>
              <a:rPr kumimoji="0" lang="zh-CN" altLang="en-US" sz="2400" b="0" kern="0" dirty="0">
                <a:latin typeface="+mj-ea"/>
                <a:ea typeface="+mj-ea"/>
              </a:rPr>
              <a:t>提供</a:t>
            </a:r>
            <a:r>
              <a:rPr kumimoji="0" lang="zh-CN" altLang="en-US" sz="2400" b="0" kern="0" dirty="0">
                <a:solidFill>
                  <a:srgbClr val="FF0000"/>
                </a:solidFill>
                <a:latin typeface="+mj-ea"/>
                <a:ea typeface="+mj-ea"/>
              </a:rPr>
              <a:t>可靠交付</a:t>
            </a:r>
            <a:r>
              <a:rPr kumimoji="0" lang="zh-CN" altLang="en-US" sz="2400" b="0" kern="0" dirty="0">
                <a:latin typeface="+mj-ea"/>
                <a:ea typeface="+mj-ea"/>
              </a:rPr>
              <a:t>的服务。</a:t>
            </a:r>
          </a:p>
          <a:p>
            <a:pPr eaLnBrk="1" hangingPunct="1">
              <a:buClr>
                <a:srgbClr val="3333CC"/>
              </a:buClr>
              <a:defRPr/>
            </a:pPr>
            <a:r>
              <a:rPr kumimoji="0" lang="en-US" altLang="zh-CN" sz="2400" b="0" kern="0" dirty="0">
                <a:latin typeface="+mj-ea"/>
                <a:ea typeface="+mj-ea"/>
              </a:rPr>
              <a:t>TCP </a:t>
            </a:r>
            <a:r>
              <a:rPr kumimoji="0" lang="zh-CN" altLang="en-US" sz="2400" b="0" kern="0" dirty="0">
                <a:latin typeface="+mj-ea"/>
                <a:ea typeface="+mj-ea"/>
              </a:rPr>
              <a:t>提供</a:t>
            </a:r>
            <a:r>
              <a:rPr kumimoji="0" lang="zh-CN" altLang="en-US" sz="2400" b="0" kern="0" dirty="0">
                <a:solidFill>
                  <a:srgbClr val="FF0000"/>
                </a:solidFill>
                <a:latin typeface="+mj-ea"/>
                <a:ea typeface="+mj-ea"/>
              </a:rPr>
              <a:t>全双工</a:t>
            </a:r>
            <a:r>
              <a:rPr kumimoji="0" lang="zh-CN" altLang="en-US" sz="2400" b="0" kern="0" dirty="0">
                <a:latin typeface="+mj-ea"/>
                <a:ea typeface="+mj-ea"/>
              </a:rPr>
              <a:t>通信。</a:t>
            </a:r>
          </a:p>
          <a:p>
            <a:pPr eaLnBrk="1" hangingPunct="1">
              <a:buClr>
                <a:srgbClr val="3333CC"/>
              </a:buClr>
              <a:defRPr/>
            </a:pPr>
            <a:r>
              <a:rPr kumimoji="0" lang="zh-CN" altLang="en-US" sz="2400" b="0" kern="0" dirty="0">
                <a:solidFill>
                  <a:srgbClr val="FF0000"/>
                </a:solidFill>
                <a:latin typeface="+mj-ea"/>
                <a:ea typeface="+mj-ea"/>
              </a:rPr>
              <a:t>面向字节流</a:t>
            </a:r>
            <a:r>
              <a:rPr kumimoji="0" lang="zh-CN" altLang="en-US" sz="2400" b="0" kern="0" dirty="0">
                <a:latin typeface="+mj-ea"/>
                <a:ea typeface="+mj-ea"/>
              </a:rPr>
              <a:t>。  </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7">
            <a:extLst>
              <a:ext uri="{FF2B5EF4-FFF2-40B4-BE49-F238E27FC236}">
                <a16:creationId xmlns:a16="http://schemas.microsoft.com/office/drawing/2014/main" id="{28A3BBF9-F69F-4BCB-A0B7-DF923B0E2397}"/>
              </a:ext>
            </a:extLst>
          </p:cNvPr>
          <p:cNvSpPr>
            <a:spLocks noChangeArrowheads="1"/>
          </p:cNvSpPr>
          <p:nvPr/>
        </p:nvSpPr>
        <p:spPr bwMode="auto">
          <a:xfrm>
            <a:off x="6543675" y="5318125"/>
            <a:ext cx="261938" cy="130175"/>
          </a:xfrm>
          <a:prstGeom prst="rightArrow">
            <a:avLst>
              <a:gd name="adj1" fmla="val 50000"/>
              <a:gd name="adj2" fmla="val 50305"/>
            </a:avLst>
          </a:prstGeom>
          <a:solidFill>
            <a:srgbClr val="FF0000"/>
          </a:solidFill>
          <a:ln w="9525">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51203" name="Rectangle 107">
            <a:extLst>
              <a:ext uri="{FF2B5EF4-FFF2-40B4-BE49-F238E27FC236}">
                <a16:creationId xmlns:a16="http://schemas.microsoft.com/office/drawing/2014/main" id="{F6832C76-D07D-4D7D-BCAA-BF8118E8DBE9}"/>
              </a:ext>
            </a:extLst>
          </p:cNvPr>
          <p:cNvSpPr>
            <a:spLocks noChangeArrowheads="1"/>
          </p:cNvSpPr>
          <p:nvPr/>
        </p:nvSpPr>
        <p:spPr bwMode="auto">
          <a:xfrm>
            <a:off x="3278188" y="1989138"/>
            <a:ext cx="3240087" cy="1008062"/>
          </a:xfrm>
          <a:prstGeom prst="rect">
            <a:avLst/>
          </a:prstGeom>
          <a:solidFill>
            <a:srgbClr val="FFFFCC"/>
          </a:solidFill>
          <a:ln w="38100" cmpd="dbl">
            <a:solidFill>
              <a:srgbClr val="969696"/>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b="0">
              <a:solidFill>
                <a:srgbClr val="000000"/>
              </a:solidFill>
            </a:endParaRPr>
          </a:p>
        </p:txBody>
      </p:sp>
      <p:grpSp>
        <p:nvGrpSpPr>
          <p:cNvPr id="51204" name="Group 80">
            <a:extLst>
              <a:ext uri="{FF2B5EF4-FFF2-40B4-BE49-F238E27FC236}">
                <a16:creationId xmlns:a16="http://schemas.microsoft.com/office/drawing/2014/main" id="{7E19326E-9338-4965-8263-92A36E810346}"/>
              </a:ext>
            </a:extLst>
          </p:cNvPr>
          <p:cNvGrpSpPr>
            <a:grpSpLocks/>
          </p:cNvGrpSpPr>
          <p:nvPr/>
        </p:nvGrpSpPr>
        <p:grpSpPr bwMode="auto">
          <a:xfrm>
            <a:off x="5726113" y="5229225"/>
            <a:ext cx="865187" cy="287338"/>
            <a:chOff x="2925" y="1570"/>
            <a:chExt cx="545" cy="181"/>
          </a:xfrm>
        </p:grpSpPr>
        <p:grpSp>
          <p:nvGrpSpPr>
            <p:cNvPr id="51264" name="Group 81">
              <a:extLst>
                <a:ext uri="{FF2B5EF4-FFF2-40B4-BE49-F238E27FC236}">
                  <a16:creationId xmlns:a16="http://schemas.microsoft.com/office/drawing/2014/main" id="{F2B0B1C9-996D-42A6-9C86-2E0C4BC97FA0}"/>
                </a:ext>
              </a:extLst>
            </p:cNvPr>
            <p:cNvGrpSpPr>
              <a:grpSpLocks/>
            </p:cNvGrpSpPr>
            <p:nvPr/>
          </p:nvGrpSpPr>
          <p:grpSpPr bwMode="auto">
            <a:xfrm>
              <a:off x="3061" y="1570"/>
              <a:ext cx="272" cy="181"/>
              <a:chOff x="3061" y="1842"/>
              <a:chExt cx="272" cy="181"/>
            </a:xfrm>
          </p:grpSpPr>
          <p:sp>
            <p:nvSpPr>
              <p:cNvPr id="10" name="Rectangle 82">
                <a:extLst>
                  <a:ext uri="{FF2B5EF4-FFF2-40B4-BE49-F238E27FC236}">
                    <a16:creationId xmlns:a16="http://schemas.microsoft.com/office/drawing/2014/main" id="{1A650B30-7630-4FF4-9189-0F7C97FBA9A1}"/>
                  </a:ext>
                </a:extLst>
              </p:cNvPr>
              <p:cNvSpPr>
                <a:spLocks noChangeArrowheads="1"/>
              </p:cNvSpPr>
              <p:nvPr/>
            </p:nvSpPr>
            <p:spPr bwMode="auto">
              <a:xfrm>
                <a:off x="3061" y="1842"/>
                <a:ext cx="136" cy="181"/>
              </a:xfrm>
              <a:prstGeom prst="rect">
                <a:avLst/>
              </a:prstGeom>
              <a:solidFill>
                <a:srgbClr val="66FFCC"/>
              </a:solidFill>
              <a:ln w="9525">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7</a:t>
                </a:r>
              </a:p>
            </p:txBody>
          </p:sp>
          <p:sp>
            <p:nvSpPr>
              <p:cNvPr id="11" name="Rectangle 83">
                <a:extLst>
                  <a:ext uri="{FF2B5EF4-FFF2-40B4-BE49-F238E27FC236}">
                    <a16:creationId xmlns:a16="http://schemas.microsoft.com/office/drawing/2014/main" id="{BBD22C2A-9663-451B-9559-6CCE764E70A1}"/>
                  </a:ext>
                </a:extLst>
              </p:cNvPr>
              <p:cNvSpPr>
                <a:spLocks noChangeArrowheads="1"/>
              </p:cNvSpPr>
              <p:nvPr/>
            </p:nvSpPr>
            <p:spPr bwMode="auto">
              <a:xfrm>
                <a:off x="3197" y="1842"/>
                <a:ext cx="136" cy="181"/>
              </a:xfrm>
              <a:prstGeom prst="rect">
                <a:avLst/>
              </a:prstGeom>
              <a:solidFill>
                <a:srgbClr val="66FFCC"/>
              </a:solidFill>
              <a:ln w="9525">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6</a:t>
                </a:r>
              </a:p>
            </p:txBody>
          </p:sp>
        </p:grpSp>
        <p:sp>
          <p:nvSpPr>
            <p:cNvPr id="8" name="Rectangle 84">
              <a:extLst>
                <a:ext uri="{FF2B5EF4-FFF2-40B4-BE49-F238E27FC236}">
                  <a16:creationId xmlns:a16="http://schemas.microsoft.com/office/drawing/2014/main" id="{3369C8E5-3900-4B9A-AFD8-EDD54E81A046}"/>
                </a:ext>
              </a:extLst>
            </p:cNvPr>
            <p:cNvSpPr>
              <a:spLocks noChangeArrowheads="1"/>
            </p:cNvSpPr>
            <p:nvPr/>
          </p:nvSpPr>
          <p:spPr bwMode="auto">
            <a:xfrm>
              <a:off x="2925" y="1570"/>
              <a:ext cx="136" cy="181"/>
            </a:xfrm>
            <a:prstGeom prst="rect">
              <a:avLst/>
            </a:prstGeom>
            <a:solidFill>
              <a:srgbClr val="66FFCC"/>
            </a:solidFill>
            <a:ln w="9525">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8</a:t>
              </a:r>
            </a:p>
          </p:txBody>
        </p:sp>
        <p:sp>
          <p:nvSpPr>
            <p:cNvPr id="9" name="Rectangle 85">
              <a:extLst>
                <a:ext uri="{FF2B5EF4-FFF2-40B4-BE49-F238E27FC236}">
                  <a16:creationId xmlns:a16="http://schemas.microsoft.com/office/drawing/2014/main" id="{BA8E4F0E-28B4-471B-8AE8-8BC7CC530163}"/>
                </a:ext>
              </a:extLst>
            </p:cNvPr>
            <p:cNvSpPr>
              <a:spLocks noChangeArrowheads="1"/>
            </p:cNvSpPr>
            <p:nvPr/>
          </p:nvSpPr>
          <p:spPr bwMode="auto">
            <a:xfrm>
              <a:off x="3334" y="1570"/>
              <a:ext cx="136" cy="181"/>
            </a:xfrm>
            <a:prstGeom prst="rect">
              <a:avLst/>
            </a:prstGeom>
            <a:solidFill>
              <a:srgbClr val="FFCCFF"/>
            </a:solidFill>
            <a:ln w="9525">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H</a:t>
              </a:r>
            </a:p>
          </p:txBody>
        </p:sp>
      </p:grpSp>
      <p:sp>
        <p:nvSpPr>
          <p:cNvPr id="51205" name="Text Box 62">
            <a:extLst>
              <a:ext uri="{FF2B5EF4-FFF2-40B4-BE49-F238E27FC236}">
                <a16:creationId xmlns:a16="http://schemas.microsoft.com/office/drawing/2014/main" id="{980B0572-F70E-4D09-9F75-401AC47B4BED}"/>
              </a:ext>
            </a:extLst>
          </p:cNvPr>
          <p:cNvSpPr txBox="1">
            <a:spLocks noChangeArrowheads="1"/>
          </p:cNvSpPr>
          <p:nvPr/>
        </p:nvSpPr>
        <p:spPr bwMode="auto">
          <a:xfrm>
            <a:off x="7265988" y="1843088"/>
            <a:ext cx="76993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6600" b="0">
                <a:solidFill>
                  <a:srgbClr val="3333CC"/>
                </a:solidFill>
                <a:latin typeface="Times New Roman" panose="02020603050405020304" pitchFamily="18" charset="0"/>
                <a:ea typeface="黑体" panose="02010609060101010101" pitchFamily="49" charset="-122"/>
                <a:sym typeface="Wingdings" panose="05000000000000000000" pitchFamily="2" charset="2"/>
              </a:rPr>
              <a:t></a:t>
            </a:r>
            <a:endParaRPr lang="en-US" altLang="zh-CN" sz="6600" b="0">
              <a:solidFill>
                <a:srgbClr val="3333CC"/>
              </a:solidFill>
              <a:latin typeface="Times New Roman" panose="02020603050405020304" pitchFamily="18" charset="0"/>
              <a:ea typeface="黑体" panose="02010609060101010101" pitchFamily="49" charset="-122"/>
            </a:endParaRPr>
          </a:p>
        </p:txBody>
      </p:sp>
      <p:sp>
        <p:nvSpPr>
          <p:cNvPr id="13" name="Freeform 44">
            <a:extLst>
              <a:ext uri="{FF2B5EF4-FFF2-40B4-BE49-F238E27FC236}">
                <a16:creationId xmlns:a16="http://schemas.microsoft.com/office/drawing/2014/main" id="{87AF0A6F-7DDA-4216-AF22-668EB7D952EA}"/>
              </a:ext>
            </a:extLst>
          </p:cNvPr>
          <p:cNvSpPr>
            <a:spLocks/>
          </p:cNvSpPr>
          <p:nvPr/>
        </p:nvSpPr>
        <p:spPr bwMode="auto">
          <a:xfrm>
            <a:off x="7240588" y="4868863"/>
            <a:ext cx="357187" cy="889000"/>
          </a:xfrm>
          <a:custGeom>
            <a:avLst/>
            <a:gdLst>
              <a:gd name="T0" fmla="*/ 0 w 225"/>
              <a:gd name="T1" fmla="*/ 590 h 590"/>
              <a:gd name="T2" fmla="*/ 225 w 225"/>
              <a:gd name="T3" fmla="*/ 590 h 590"/>
              <a:gd name="T4" fmla="*/ 225 w 225"/>
              <a:gd name="T5" fmla="*/ 0 h 590"/>
              <a:gd name="T6" fmla="*/ 0 60000 65536"/>
              <a:gd name="T7" fmla="*/ 0 60000 65536"/>
              <a:gd name="T8" fmla="*/ 0 60000 65536"/>
              <a:gd name="T9" fmla="*/ 0 w 225"/>
              <a:gd name="T10" fmla="*/ 0 h 590"/>
              <a:gd name="T11" fmla="*/ 225 w 225"/>
              <a:gd name="T12" fmla="*/ 590 h 590"/>
            </a:gdLst>
            <a:ahLst/>
            <a:cxnLst>
              <a:cxn ang="T6">
                <a:pos x="T0" y="T1"/>
              </a:cxn>
              <a:cxn ang="T7">
                <a:pos x="T2" y="T3"/>
              </a:cxn>
              <a:cxn ang="T8">
                <a:pos x="T4" y="T5"/>
              </a:cxn>
            </a:cxnLst>
            <a:rect l="T9" t="T10" r="T11" b="T12"/>
            <a:pathLst>
              <a:path w="225" h="590">
                <a:moveTo>
                  <a:pt x="0" y="590"/>
                </a:moveTo>
                <a:lnTo>
                  <a:pt x="225" y="590"/>
                </a:lnTo>
                <a:lnTo>
                  <a:pt x="225" y="0"/>
                </a:lnTo>
              </a:path>
            </a:pathLst>
          </a:custGeom>
          <a:noFill/>
          <a:ln w="2857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51207" name="Text Box 45">
            <a:extLst>
              <a:ext uri="{FF2B5EF4-FFF2-40B4-BE49-F238E27FC236}">
                <a16:creationId xmlns:a16="http://schemas.microsoft.com/office/drawing/2014/main" id="{57F053C0-E961-4B13-A855-328E202CEAE3}"/>
              </a:ext>
            </a:extLst>
          </p:cNvPr>
          <p:cNvSpPr txBox="1">
            <a:spLocks noChangeArrowheads="1"/>
          </p:cNvSpPr>
          <p:nvPr/>
        </p:nvSpPr>
        <p:spPr bwMode="auto">
          <a:xfrm>
            <a:off x="1000125" y="1843088"/>
            <a:ext cx="769938"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6600" b="0">
                <a:solidFill>
                  <a:srgbClr val="3333CC"/>
                </a:solidFill>
                <a:latin typeface="Times New Roman" panose="02020603050405020304" pitchFamily="18" charset="0"/>
                <a:ea typeface="黑体" panose="02010609060101010101" pitchFamily="49" charset="-122"/>
                <a:sym typeface="Wingdings" panose="05000000000000000000" pitchFamily="2" charset="2"/>
              </a:rPr>
              <a:t></a:t>
            </a:r>
            <a:endParaRPr lang="en-US" altLang="zh-CN" sz="6600" b="0">
              <a:solidFill>
                <a:srgbClr val="3333CC"/>
              </a:solidFill>
              <a:latin typeface="Times New Roman" panose="02020603050405020304" pitchFamily="18" charset="0"/>
              <a:ea typeface="黑体" panose="02010609060101010101" pitchFamily="49" charset="-122"/>
            </a:endParaRPr>
          </a:p>
        </p:txBody>
      </p:sp>
      <p:sp>
        <p:nvSpPr>
          <p:cNvPr id="15" name="AutoShape 46">
            <a:extLst>
              <a:ext uri="{FF2B5EF4-FFF2-40B4-BE49-F238E27FC236}">
                <a16:creationId xmlns:a16="http://schemas.microsoft.com/office/drawing/2014/main" id="{8C2F08BE-F4DA-4592-BD1D-11F9557F3C69}"/>
              </a:ext>
            </a:extLst>
          </p:cNvPr>
          <p:cNvSpPr>
            <a:spLocks noChangeArrowheads="1"/>
          </p:cNvSpPr>
          <p:nvPr/>
        </p:nvSpPr>
        <p:spPr bwMode="auto">
          <a:xfrm>
            <a:off x="4537075" y="5319713"/>
            <a:ext cx="263525" cy="130175"/>
          </a:xfrm>
          <a:prstGeom prst="rightArrow">
            <a:avLst>
              <a:gd name="adj1" fmla="val 50000"/>
              <a:gd name="adj2" fmla="val 50610"/>
            </a:avLst>
          </a:prstGeom>
          <a:solidFill>
            <a:srgbClr val="FF0000"/>
          </a:solidFill>
          <a:ln w="9525">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6" name="AutoShape 48">
            <a:extLst>
              <a:ext uri="{FF2B5EF4-FFF2-40B4-BE49-F238E27FC236}">
                <a16:creationId xmlns:a16="http://schemas.microsoft.com/office/drawing/2014/main" id="{0A9C99BD-FE6B-4A99-B7F3-D13E15753FA3}"/>
              </a:ext>
            </a:extLst>
          </p:cNvPr>
          <p:cNvSpPr>
            <a:spLocks noChangeArrowheads="1"/>
          </p:cNvSpPr>
          <p:nvPr/>
        </p:nvSpPr>
        <p:spPr bwMode="auto">
          <a:xfrm>
            <a:off x="2725738" y="5318125"/>
            <a:ext cx="263525" cy="130175"/>
          </a:xfrm>
          <a:prstGeom prst="rightArrow">
            <a:avLst>
              <a:gd name="adj1" fmla="val 50000"/>
              <a:gd name="adj2" fmla="val 50610"/>
            </a:avLst>
          </a:prstGeom>
          <a:solidFill>
            <a:srgbClr val="FF0000"/>
          </a:solidFill>
          <a:ln w="9525">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7" name="Line 49">
            <a:extLst>
              <a:ext uri="{FF2B5EF4-FFF2-40B4-BE49-F238E27FC236}">
                <a16:creationId xmlns:a16="http://schemas.microsoft.com/office/drawing/2014/main" id="{92B2060C-3C63-4DFD-8DE9-8095AA122926}"/>
              </a:ext>
            </a:extLst>
          </p:cNvPr>
          <p:cNvSpPr>
            <a:spLocks noChangeShapeType="1"/>
          </p:cNvSpPr>
          <p:nvPr/>
        </p:nvSpPr>
        <p:spPr bwMode="auto">
          <a:xfrm>
            <a:off x="1333500" y="2709863"/>
            <a:ext cx="3175" cy="1487487"/>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51211" name="Text Box 50">
            <a:extLst>
              <a:ext uri="{FF2B5EF4-FFF2-40B4-BE49-F238E27FC236}">
                <a16:creationId xmlns:a16="http://schemas.microsoft.com/office/drawing/2014/main" id="{AE4655EC-EB1F-4E83-BE5F-031C1CB023D8}"/>
              </a:ext>
            </a:extLst>
          </p:cNvPr>
          <p:cNvSpPr txBox="1">
            <a:spLocks noChangeArrowheads="1"/>
          </p:cNvSpPr>
          <p:nvPr/>
        </p:nvSpPr>
        <p:spPr bwMode="auto">
          <a:xfrm>
            <a:off x="5051425" y="4845050"/>
            <a:ext cx="186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0">
                <a:solidFill>
                  <a:srgbClr val="3333CC"/>
                </a:solidFill>
                <a:latin typeface="Times New Roman" panose="02020603050405020304" pitchFamily="18" charset="0"/>
                <a:ea typeface="黑体" panose="02010609060101010101" pitchFamily="49" charset="-122"/>
              </a:rPr>
              <a:t>发送 </a:t>
            </a:r>
            <a:r>
              <a:rPr lang="en-US" altLang="zh-CN" sz="1800" b="0">
                <a:solidFill>
                  <a:srgbClr val="3333CC"/>
                </a:solidFill>
                <a:latin typeface="Times New Roman" panose="02020603050405020304" pitchFamily="18" charset="0"/>
                <a:ea typeface="黑体" panose="02010609060101010101" pitchFamily="49" charset="-122"/>
              </a:rPr>
              <a:t>TCP </a:t>
            </a:r>
            <a:r>
              <a:rPr lang="zh-CN" altLang="en-US" sz="1800" b="0">
                <a:solidFill>
                  <a:srgbClr val="3333CC"/>
                </a:solidFill>
                <a:latin typeface="Times New Roman" panose="02020603050405020304" pitchFamily="18" charset="0"/>
                <a:ea typeface="黑体" panose="02010609060101010101" pitchFamily="49" charset="-122"/>
              </a:rPr>
              <a:t>报文段</a:t>
            </a:r>
          </a:p>
        </p:txBody>
      </p:sp>
      <p:sp>
        <p:nvSpPr>
          <p:cNvPr id="19" name="Rectangle 51">
            <a:extLst>
              <a:ext uri="{FF2B5EF4-FFF2-40B4-BE49-F238E27FC236}">
                <a16:creationId xmlns:a16="http://schemas.microsoft.com/office/drawing/2014/main" id="{DA333E5D-B4C9-470B-9F76-97903E3B8457}"/>
              </a:ext>
            </a:extLst>
          </p:cNvPr>
          <p:cNvSpPr>
            <a:spLocks noChangeArrowheads="1"/>
          </p:cNvSpPr>
          <p:nvPr/>
        </p:nvSpPr>
        <p:spPr bwMode="auto">
          <a:xfrm>
            <a:off x="509588" y="4186238"/>
            <a:ext cx="1663700" cy="682625"/>
          </a:xfrm>
          <a:prstGeom prst="rect">
            <a:avLst/>
          </a:prstGeom>
          <a:solidFill>
            <a:srgbClr val="FFFF99"/>
          </a:solidFill>
          <a:ln w="19050">
            <a:solidFill>
              <a:srgbClr val="000000"/>
            </a:solidFill>
            <a:miter lim="800000"/>
            <a:headEnd/>
            <a:tailEnd/>
          </a:ln>
          <a:effectLst>
            <a:outerShdw dist="35921" dir="2700000" algn="ctr" rotWithShape="0">
              <a:srgbClr val="1C1C1C"/>
            </a:outerShdw>
          </a:effectLst>
        </p:spPr>
        <p:txBody>
          <a:bodyPr wrap="none" anchor="ctr"/>
          <a:lstStyle/>
          <a:p>
            <a:pPr algn="ctr" eaLnBrk="1" fontAlgn="auto" hangingPunct="1">
              <a:spcBef>
                <a:spcPts val="0"/>
              </a:spcBef>
              <a:spcAft>
                <a:spcPts val="0"/>
              </a:spcAft>
              <a:defRPr/>
            </a:pPr>
            <a:endParaRPr kumimoji="0" lang="en-US" altLang="zh-CN" sz="1800" b="0" kern="0">
              <a:solidFill>
                <a:srgbClr val="3333CC"/>
              </a:solidFill>
              <a:latin typeface="Times New Roman" pitchFamily="18" charset="0"/>
              <a:ea typeface="黑体"/>
            </a:endParaRPr>
          </a:p>
          <a:p>
            <a:pPr algn="ctr" eaLnBrk="1" fontAlgn="auto" hangingPunct="1">
              <a:spcBef>
                <a:spcPts val="0"/>
              </a:spcBef>
              <a:spcAft>
                <a:spcPts val="0"/>
              </a:spcAft>
              <a:defRPr/>
            </a:pPr>
            <a:endParaRPr kumimoji="0" lang="en-US" altLang="zh-CN" sz="900" b="0" kern="0">
              <a:solidFill>
                <a:srgbClr val="3333CC"/>
              </a:solidFill>
              <a:latin typeface="Times New Roman" pitchFamily="18" charset="0"/>
              <a:ea typeface="黑体"/>
            </a:endParaRPr>
          </a:p>
          <a:p>
            <a:pPr algn="ctr" eaLnBrk="1" fontAlgn="auto" hangingPunct="1">
              <a:spcBef>
                <a:spcPts val="0"/>
              </a:spcBef>
              <a:spcAft>
                <a:spcPts val="0"/>
              </a:spcAft>
              <a:defRPr/>
            </a:pPr>
            <a:endParaRPr kumimoji="0" lang="en-US" altLang="zh-CN" sz="1800" b="0" kern="0">
              <a:solidFill>
                <a:srgbClr val="3333CC"/>
              </a:solidFill>
              <a:latin typeface="Times New Roman" pitchFamily="18" charset="0"/>
              <a:ea typeface="黑体"/>
            </a:endParaRPr>
          </a:p>
        </p:txBody>
      </p:sp>
      <p:sp>
        <p:nvSpPr>
          <p:cNvPr id="20" name="Line 52">
            <a:extLst>
              <a:ext uri="{FF2B5EF4-FFF2-40B4-BE49-F238E27FC236}">
                <a16:creationId xmlns:a16="http://schemas.microsoft.com/office/drawing/2014/main" id="{64300EDA-1A3E-4BCC-A312-303327A23C9A}"/>
              </a:ext>
            </a:extLst>
          </p:cNvPr>
          <p:cNvSpPr>
            <a:spLocks noChangeShapeType="1"/>
          </p:cNvSpPr>
          <p:nvPr/>
        </p:nvSpPr>
        <p:spPr bwMode="auto">
          <a:xfrm flipV="1">
            <a:off x="7624763" y="2709863"/>
            <a:ext cx="0" cy="1476375"/>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1" name="Rectangle 53">
            <a:extLst>
              <a:ext uri="{FF2B5EF4-FFF2-40B4-BE49-F238E27FC236}">
                <a16:creationId xmlns:a16="http://schemas.microsoft.com/office/drawing/2014/main" id="{945D914F-4EAF-4496-BC46-109CD4360F8F}"/>
              </a:ext>
            </a:extLst>
          </p:cNvPr>
          <p:cNvSpPr>
            <a:spLocks noChangeArrowheads="1"/>
          </p:cNvSpPr>
          <p:nvPr/>
        </p:nvSpPr>
        <p:spPr bwMode="auto">
          <a:xfrm>
            <a:off x="6792913" y="4186238"/>
            <a:ext cx="1662112" cy="682625"/>
          </a:xfrm>
          <a:prstGeom prst="rect">
            <a:avLst/>
          </a:prstGeom>
          <a:solidFill>
            <a:srgbClr val="FFFF99"/>
          </a:solidFill>
          <a:ln w="19050">
            <a:solidFill>
              <a:srgbClr val="000000"/>
            </a:solidFill>
            <a:miter lim="800000"/>
            <a:headEnd/>
            <a:tailEnd/>
          </a:ln>
          <a:effectLst>
            <a:outerShdw dist="35921" dir="2700000" algn="ctr" rotWithShape="0">
              <a:srgbClr val="1C1C1C"/>
            </a:outerShdw>
          </a:effectLst>
        </p:spPr>
        <p:txBody>
          <a:bodyPr wrap="none" anchor="ctr"/>
          <a:lstStyle/>
          <a:p>
            <a:pPr algn="ctr" eaLnBrk="1" fontAlgn="auto" hangingPunct="1">
              <a:spcBef>
                <a:spcPts val="0"/>
              </a:spcBef>
              <a:spcAft>
                <a:spcPts val="0"/>
              </a:spcAft>
              <a:defRPr/>
            </a:pPr>
            <a:endParaRPr kumimoji="0" lang="en-US" altLang="zh-CN" sz="1800" b="0" kern="0">
              <a:solidFill>
                <a:srgbClr val="3333CC"/>
              </a:solidFill>
              <a:latin typeface="Times New Roman" pitchFamily="18" charset="0"/>
              <a:ea typeface="黑体"/>
            </a:endParaRPr>
          </a:p>
          <a:p>
            <a:pPr algn="ctr" eaLnBrk="1" fontAlgn="auto" hangingPunct="1">
              <a:spcBef>
                <a:spcPts val="0"/>
              </a:spcBef>
              <a:spcAft>
                <a:spcPts val="0"/>
              </a:spcAft>
              <a:defRPr/>
            </a:pPr>
            <a:endParaRPr kumimoji="0" lang="en-US" altLang="zh-CN" sz="900" b="0" kern="0">
              <a:solidFill>
                <a:srgbClr val="3333CC"/>
              </a:solidFill>
              <a:latin typeface="Times New Roman" pitchFamily="18" charset="0"/>
              <a:ea typeface="黑体"/>
            </a:endParaRPr>
          </a:p>
          <a:p>
            <a:pPr algn="ctr" eaLnBrk="1" fontAlgn="auto" hangingPunct="1">
              <a:spcBef>
                <a:spcPts val="0"/>
              </a:spcBef>
              <a:spcAft>
                <a:spcPts val="0"/>
              </a:spcAft>
              <a:defRPr/>
            </a:pPr>
            <a:endParaRPr kumimoji="0" lang="en-US" altLang="zh-CN" sz="1800" b="0" kern="0">
              <a:solidFill>
                <a:srgbClr val="3333CC"/>
              </a:solidFill>
              <a:latin typeface="Times New Roman" pitchFamily="18" charset="0"/>
              <a:ea typeface="黑体"/>
            </a:endParaRPr>
          </a:p>
        </p:txBody>
      </p:sp>
      <p:sp>
        <p:nvSpPr>
          <p:cNvPr id="51215" name="Text Box 54">
            <a:extLst>
              <a:ext uri="{FF2B5EF4-FFF2-40B4-BE49-F238E27FC236}">
                <a16:creationId xmlns:a16="http://schemas.microsoft.com/office/drawing/2014/main" id="{62A22FAE-3316-41B5-85A8-E39C8C7AFF6B}"/>
              </a:ext>
            </a:extLst>
          </p:cNvPr>
          <p:cNvSpPr txBox="1">
            <a:spLocks noChangeArrowheads="1"/>
          </p:cNvSpPr>
          <p:nvPr/>
        </p:nvSpPr>
        <p:spPr bwMode="auto">
          <a:xfrm>
            <a:off x="782638" y="162401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solidFill>
                  <a:srgbClr val="3333CC"/>
                </a:solidFill>
                <a:latin typeface="Times New Roman" panose="02020603050405020304" pitchFamily="18" charset="0"/>
                <a:ea typeface="黑体" panose="02010609060101010101" pitchFamily="49" charset="-122"/>
              </a:rPr>
              <a:t>发送方</a:t>
            </a:r>
          </a:p>
        </p:txBody>
      </p:sp>
      <p:sp>
        <p:nvSpPr>
          <p:cNvPr id="51216" name="Text Box 55">
            <a:extLst>
              <a:ext uri="{FF2B5EF4-FFF2-40B4-BE49-F238E27FC236}">
                <a16:creationId xmlns:a16="http://schemas.microsoft.com/office/drawing/2014/main" id="{819EBEC8-2A73-4C22-9FAC-997877FD0A90}"/>
              </a:ext>
            </a:extLst>
          </p:cNvPr>
          <p:cNvSpPr txBox="1">
            <a:spLocks noChangeArrowheads="1"/>
          </p:cNvSpPr>
          <p:nvPr/>
        </p:nvSpPr>
        <p:spPr bwMode="auto">
          <a:xfrm>
            <a:off x="7059613" y="162401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solidFill>
                  <a:srgbClr val="3333CC"/>
                </a:solidFill>
                <a:latin typeface="Times New Roman" panose="02020603050405020304" pitchFamily="18" charset="0"/>
                <a:ea typeface="黑体" panose="02010609060101010101" pitchFamily="49" charset="-122"/>
              </a:rPr>
              <a:t>接收方</a:t>
            </a:r>
          </a:p>
        </p:txBody>
      </p:sp>
      <p:sp>
        <p:nvSpPr>
          <p:cNvPr id="24" name="AutoShape 56">
            <a:extLst>
              <a:ext uri="{FF2B5EF4-FFF2-40B4-BE49-F238E27FC236}">
                <a16:creationId xmlns:a16="http://schemas.microsoft.com/office/drawing/2014/main" id="{8095E525-15A9-44A7-A754-6A971EC645A4}"/>
              </a:ext>
            </a:extLst>
          </p:cNvPr>
          <p:cNvSpPr>
            <a:spLocks noChangeArrowheads="1"/>
          </p:cNvSpPr>
          <p:nvPr/>
        </p:nvSpPr>
        <p:spPr bwMode="auto">
          <a:xfrm>
            <a:off x="2052638" y="3429000"/>
            <a:ext cx="1206500" cy="609600"/>
          </a:xfrm>
          <a:prstGeom prst="wedgeRoundRectCallout">
            <a:avLst>
              <a:gd name="adj1" fmla="val -85792"/>
              <a:gd name="adj2" fmla="val 120833"/>
              <a:gd name="adj3" fmla="val 16667"/>
            </a:avLst>
          </a:prstGeom>
          <a:solidFill>
            <a:srgbClr val="CCECFF"/>
          </a:solidFill>
          <a:ln w="9525">
            <a:solidFill>
              <a:srgbClr val="000000"/>
            </a:solidFill>
            <a:miter lim="800000"/>
            <a:headEnd/>
            <a:tailEnd/>
          </a:ln>
          <a:effectLst>
            <a:outerShdw dist="35921" dir="2700000" algn="ctr" rotWithShape="0">
              <a:srgbClr val="1C1C1C"/>
            </a:outerShdw>
          </a:effectLst>
        </p:spPr>
        <p:txBody>
          <a:bodyPr/>
          <a:lstStyle/>
          <a:p>
            <a:pPr algn="ctr" eaLnBrk="1" fontAlgn="auto" hangingPunct="1">
              <a:spcBef>
                <a:spcPts val="0"/>
              </a:spcBef>
              <a:spcAft>
                <a:spcPts val="0"/>
              </a:spcAft>
              <a:defRPr/>
            </a:pPr>
            <a:endParaRPr kumimoji="0" lang="zh-CN" altLang="zh-CN" sz="1800" b="0" kern="0">
              <a:solidFill>
                <a:srgbClr val="3333CC"/>
              </a:solidFill>
              <a:latin typeface="Times New Roman" pitchFamily="18" charset="0"/>
              <a:ea typeface="黑体"/>
            </a:endParaRPr>
          </a:p>
        </p:txBody>
      </p:sp>
      <p:sp>
        <p:nvSpPr>
          <p:cNvPr id="51218" name="Text Box 57">
            <a:extLst>
              <a:ext uri="{FF2B5EF4-FFF2-40B4-BE49-F238E27FC236}">
                <a16:creationId xmlns:a16="http://schemas.microsoft.com/office/drawing/2014/main" id="{7681FE1A-EFC9-4B6B-B931-CC72AF91503E}"/>
              </a:ext>
            </a:extLst>
          </p:cNvPr>
          <p:cNvSpPr txBox="1">
            <a:spLocks noChangeArrowheads="1"/>
          </p:cNvSpPr>
          <p:nvPr/>
        </p:nvSpPr>
        <p:spPr bwMode="auto">
          <a:xfrm>
            <a:off x="2012950" y="3411538"/>
            <a:ext cx="132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0">
                <a:solidFill>
                  <a:srgbClr val="3333CC"/>
                </a:solidFill>
                <a:latin typeface="Times New Roman" panose="02020603050405020304" pitchFamily="18" charset="0"/>
                <a:ea typeface="黑体" panose="02010609060101010101" pitchFamily="49" charset="-122"/>
              </a:rPr>
              <a:t>把字节写入</a:t>
            </a:r>
          </a:p>
          <a:p>
            <a:pPr algn="ctr" eaLnBrk="1" hangingPunct="1">
              <a:spcBef>
                <a:spcPct val="0"/>
              </a:spcBef>
              <a:buClrTx/>
              <a:buSzTx/>
              <a:buFontTx/>
              <a:buNone/>
            </a:pPr>
            <a:r>
              <a:rPr lang="zh-CN" altLang="en-US" sz="1800" b="0">
                <a:solidFill>
                  <a:srgbClr val="3333CC"/>
                </a:solidFill>
                <a:latin typeface="Times New Roman" panose="02020603050405020304" pitchFamily="18" charset="0"/>
                <a:ea typeface="黑体" panose="02010609060101010101" pitchFamily="49" charset="-122"/>
              </a:rPr>
              <a:t>发送缓存</a:t>
            </a:r>
          </a:p>
        </p:txBody>
      </p:sp>
      <p:sp>
        <p:nvSpPr>
          <p:cNvPr id="26" name="AutoShape 58">
            <a:extLst>
              <a:ext uri="{FF2B5EF4-FFF2-40B4-BE49-F238E27FC236}">
                <a16:creationId xmlns:a16="http://schemas.microsoft.com/office/drawing/2014/main" id="{09620B50-34B1-4B94-8146-F8C2E2FF2DB1}"/>
              </a:ext>
            </a:extLst>
          </p:cNvPr>
          <p:cNvSpPr>
            <a:spLocks noChangeArrowheads="1"/>
          </p:cNvSpPr>
          <p:nvPr/>
        </p:nvSpPr>
        <p:spPr bwMode="auto">
          <a:xfrm>
            <a:off x="6157913" y="3141663"/>
            <a:ext cx="1181100" cy="609600"/>
          </a:xfrm>
          <a:prstGeom prst="wedgeRoundRectCallout">
            <a:avLst>
              <a:gd name="adj1" fmla="val 80912"/>
              <a:gd name="adj2" fmla="val 178384"/>
              <a:gd name="adj3" fmla="val 16667"/>
            </a:avLst>
          </a:prstGeom>
          <a:solidFill>
            <a:srgbClr val="CCECFF"/>
          </a:solidFill>
          <a:ln w="9525">
            <a:solidFill>
              <a:srgbClr val="000000"/>
            </a:solidFill>
            <a:miter lim="800000"/>
            <a:headEnd/>
            <a:tailEnd/>
          </a:ln>
          <a:effectLst>
            <a:outerShdw dist="35921" dir="2700000" algn="ctr" rotWithShape="0">
              <a:srgbClr val="1C1C1C"/>
            </a:outerShdw>
          </a:effectLst>
        </p:spPr>
        <p:txBody>
          <a:bodyPr/>
          <a:lstStyle/>
          <a:p>
            <a:pPr algn="ctr" eaLnBrk="1" fontAlgn="auto" hangingPunct="1">
              <a:spcBef>
                <a:spcPts val="0"/>
              </a:spcBef>
              <a:spcAft>
                <a:spcPts val="0"/>
              </a:spcAft>
              <a:defRPr/>
            </a:pPr>
            <a:endParaRPr kumimoji="0" lang="zh-CN" altLang="zh-CN" sz="1800" b="0" kern="0">
              <a:solidFill>
                <a:srgbClr val="3333CC"/>
              </a:solidFill>
              <a:latin typeface="Times New Roman" pitchFamily="18" charset="0"/>
              <a:ea typeface="黑体"/>
            </a:endParaRPr>
          </a:p>
        </p:txBody>
      </p:sp>
      <p:sp>
        <p:nvSpPr>
          <p:cNvPr id="51220" name="Text Box 59">
            <a:extLst>
              <a:ext uri="{FF2B5EF4-FFF2-40B4-BE49-F238E27FC236}">
                <a16:creationId xmlns:a16="http://schemas.microsoft.com/office/drawing/2014/main" id="{04BB88A0-DB24-4A3A-875D-7AABEAA8E417}"/>
              </a:ext>
            </a:extLst>
          </p:cNvPr>
          <p:cNvSpPr txBox="1">
            <a:spLocks noChangeArrowheads="1"/>
          </p:cNvSpPr>
          <p:nvPr/>
        </p:nvSpPr>
        <p:spPr bwMode="auto">
          <a:xfrm>
            <a:off x="6086475" y="3141663"/>
            <a:ext cx="132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0">
                <a:solidFill>
                  <a:srgbClr val="3333CC"/>
                </a:solidFill>
                <a:latin typeface="Times New Roman" panose="02020603050405020304" pitchFamily="18" charset="0"/>
                <a:ea typeface="黑体" panose="02010609060101010101" pitchFamily="49" charset="-122"/>
              </a:rPr>
              <a:t>从接收缓存</a:t>
            </a:r>
          </a:p>
          <a:p>
            <a:pPr algn="ctr" eaLnBrk="1" hangingPunct="1">
              <a:spcBef>
                <a:spcPct val="0"/>
              </a:spcBef>
              <a:buClrTx/>
              <a:buSzTx/>
              <a:buFontTx/>
              <a:buNone/>
            </a:pPr>
            <a:r>
              <a:rPr lang="zh-CN" altLang="en-US" sz="1800" b="0">
                <a:solidFill>
                  <a:srgbClr val="3333CC"/>
                </a:solidFill>
                <a:latin typeface="Times New Roman" panose="02020603050405020304" pitchFamily="18" charset="0"/>
                <a:ea typeface="黑体" panose="02010609060101010101" pitchFamily="49" charset="-122"/>
              </a:rPr>
              <a:t>读取字节</a:t>
            </a:r>
          </a:p>
        </p:txBody>
      </p:sp>
      <p:sp>
        <p:nvSpPr>
          <p:cNvPr id="51221" name="Text Box 60">
            <a:extLst>
              <a:ext uri="{FF2B5EF4-FFF2-40B4-BE49-F238E27FC236}">
                <a16:creationId xmlns:a16="http://schemas.microsoft.com/office/drawing/2014/main" id="{11940157-8C48-45BE-B409-F8DBBD8F50D5}"/>
              </a:ext>
            </a:extLst>
          </p:cNvPr>
          <p:cNvSpPr txBox="1">
            <a:spLocks noChangeArrowheads="1"/>
          </p:cNvSpPr>
          <p:nvPr/>
        </p:nvSpPr>
        <p:spPr bwMode="auto">
          <a:xfrm>
            <a:off x="1549400" y="2224088"/>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CC"/>
                </a:solidFill>
                <a:latin typeface="Times New Roman" panose="02020603050405020304" pitchFamily="18" charset="0"/>
                <a:ea typeface="黑体" panose="02010609060101010101" pitchFamily="49" charset="-122"/>
              </a:rPr>
              <a:t>应用进程</a:t>
            </a:r>
          </a:p>
        </p:txBody>
      </p:sp>
      <p:sp>
        <p:nvSpPr>
          <p:cNvPr id="51222" name="Text Box 61">
            <a:extLst>
              <a:ext uri="{FF2B5EF4-FFF2-40B4-BE49-F238E27FC236}">
                <a16:creationId xmlns:a16="http://schemas.microsoft.com/office/drawing/2014/main" id="{4339FF73-CF7E-4B3F-8611-E256B42E88DA}"/>
              </a:ext>
            </a:extLst>
          </p:cNvPr>
          <p:cNvSpPr txBox="1">
            <a:spLocks noChangeArrowheads="1"/>
          </p:cNvSpPr>
          <p:nvPr/>
        </p:nvSpPr>
        <p:spPr bwMode="auto">
          <a:xfrm>
            <a:off x="7837488" y="2168525"/>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3333CC"/>
                </a:solidFill>
                <a:latin typeface="Times New Roman" panose="02020603050405020304" pitchFamily="18" charset="0"/>
                <a:ea typeface="黑体" panose="02010609060101010101" pitchFamily="49" charset="-122"/>
              </a:rPr>
              <a:t>应用进程</a:t>
            </a:r>
          </a:p>
        </p:txBody>
      </p:sp>
      <p:grpSp>
        <p:nvGrpSpPr>
          <p:cNvPr id="51223" name="Group 63">
            <a:extLst>
              <a:ext uri="{FF2B5EF4-FFF2-40B4-BE49-F238E27FC236}">
                <a16:creationId xmlns:a16="http://schemas.microsoft.com/office/drawing/2014/main" id="{67D154C6-5DAF-4B62-84A7-B9E86443B2CA}"/>
              </a:ext>
            </a:extLst>
          </p:cNvPr>
          <p:cNvGrpSpPr>
            <a:grpSpLocks/>
          </p:cNvGrpSpPr>
          <p:nvPr/>
        </p:nvGrpSpPr>
        <p:grpSpPr bwMode="auto">
          <a:xfrm>
            <a:off x="7769225" y="2854325"/>
            <a:ext cx="215900" cy="1150938"/>
            <a:chOff x="3107" y="210"/>
            <a:chExt cx="136" cy="725"/>
          </a:xfrm>
        </p:grpSpPr>
        <p:sp>
          <p:nvSpPr>
            <p:cNvPr id="31" name="Rectangle 64">
              <a:extLst>
                <a:ext uri="{FF2B5EF4-FFF2-40B4-BE49-F238E27FC236}">
                  <a16:creationId xmlns:a16="http://schemas.microsoft.com/office/drawing/2014/main" id="{EC81666B-FD8C-4CAF-9B06-C7A70F06BC29}"/>
                </a:ext>
              </a:extLst>
            </p:cNvPr>
            <p:cNvSpPr>
              <a:spLocks noChangeArrowheads="1"/>
            </p:cNvSpPr>
            <p:nvPr/>
          </p:nvSpPr>
          <p:spPr bwMode="auto">
            <a:xfrm>
              <a:off x="3107" y="391"/>
              <a:ext cx="136" cy="181"/>
            </a:xfrm>
            <a:prstGeom prst="rect">
              <a:avLst/>
            </a:prstGeom>
            <a:solidFill>
              <a:srgbClr val="66FFCC"/>
            </a:solidFill>
            <a:ln w="9525">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1</a:t>
              </a:r>
            </a:p>
          </p:txBody>
        </p:sp>
        <p:sp>
          <p:nvSpPr>
            <p:cNvPr id="32" name="Rectangle 65">
              <a:extLst>
                <a:ext uri="{FF2B5EF4-FFF2-40B4-BE49-F238E27FC236}">
                  <a16:creationId xmlns:a16="http://schemas.microsoft.com/office/drawing/2014/main" id="{5DD2CD48-5819-41D9-A11C-248E8C522AE6}"/>
                </a:ext>
              </a:extLst>
            </p:cNvPr>
            <p:cNvSpPr>
              <a:spLocks noChangeArrowheads="1"/>
            </p:cNvSpPr>
            <p:nvPr/>
          </p:nvSpPr>
          <p:spPr bwMode="auto">
            <a:xfrm>
              <a:off x="3107" y="573"/>
              <a:ext cx="136" cy="181"/>
            </a:xfrm>
            <a:prstGeom prst="rect">
              <a:avLst/>
            </a:prstGeom>
            <a:solidFill>
              <a:srgbClr val="66FFCC"/>
            </a:solidFill>
            <a:ln w="9525">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2</a:t>
              </a:r>
            </a:p>
          </p:txBody>
        </p:sp>
        <p:sp>
          <p:nvSpPr>
            <p:cNvPr id="33" name="Rectangle 66">
              <a:extLst>
                <a:ext uri="{FF2B5EF4-FFF2-40B4-BE49-F238E27FC236}">
                  <a16:creationId xmlns:a16="http://schemas.microsoft.com/office/drawing/2014/main" id="{26E3026D-6F2C-4B98-A2AF-CDB40689948F}"/>
                </a:ext>
              </a:extLst>
            </p:cNvPr>
            <p:cNvSpPr>
              <a:spLocks noChangeArrowheads="1"/>
            </p:cNvSpPr>
            <p:nvPr/>
          </p:nvSpPr>
          <p:spPr bwMode="auto">
            <a:xfrm>
              <a:off x="3107" y="754"/>
              <a:ext cx="136" cy="181"/>
            </a:xfrm>
            <a:prstGeom prst="rect">
              <a:avLst/>
            </a:prstGeom>
            <a:solidFill>
              <a:srgbClr val="66FFCC"/>
            </a:solidFill>
            <a:ln w="9525">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3</a:t>
              </a:r>
            </a:p>
          </p:txBody>
        </p:sp>
        <p:sp>
          <p:nvSpPr>
            <p:cNvPr id="34" name="Rectangle 67">
              <a:extLst>
                <a:ext uri="{FF2B5EF4-FFF2-40B4-BE49-F238E27FC236}">
                  <a16:creationId xmlns:a16="http://schemas.microsoft.com/office/drawing/2014/main" id="{2DAD80D9-DE77-4146-A759-76EF2CE0BBEC}"/>
                </a:ext>
              </a:extLst>
            </p:cNvPr>
            <p:cNvSpPr>
              <a:spLocks noChangeArrowheads="1"/>
            </p:cNvSpPr>
            <p:nvPr/>
          </p:nvSpPr>
          <p:spPr bwMode="auto">
            <a:xfrm>
              <a:off x="3107" y="210"/>
              <a:ext cx="136" cy="181"/>
            </a:xfrm>
            <a:prstGeom prst="rect">
              <a:avLst/>
            </a:prstGeom>
            <a:solidFill>
              <a:srgbClr val="66FFCC"/>
            </a:solidFill>
            <a:ln w="9525">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0</a:t>
              </a:r>
            </a:p>
          </p:txBody>
        </p:sp>
      </p:grpSp>
      <p:sp>
        <p:nvSpPr>
          <p:cNvPr id="35" name="Rectangle 68">
            <a:extLst>
              <a:ext uri="{FF2B5EF4-FFF2-40B4-BE49-F238E27FC236}">
                <a16:creationId xmlns:a16="http://schemas.microsoft.com/office/drawing/2014/main" id="{B0DAEA32-D3BA-426E-A3FC-DF1F19A0CD0E}"/>
              </a:ext>
            </a:extLst>
          </p:cNvPr>
          <p:cNvSpPr>
            <a:spLocks noChangeArrowheads="1"/>
          </p:cNvSpPr>
          <p:nvPr/>
        </p:nvSpPr>
        <p:spPr bwMode="auto">
          <a:xfrm>
            <a:off x="757238" y="4510088"/>
            <a:ext cx="215900" cy="287337"/>
          </a:xfrm>
          <a:prstGeom prst="rect">
            <a:avLst/>
          </a:prstGeom>
          <a:solidFill>
            <a:srgbClr val="66FFCC"/>
          </a:solidFill>
          <a:ln w="9525" algn="ctr">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18</a:t>
            </a:r>
          </a:p>
        </p:txBody>
      </p:sp>
      <p:sp>
        <p:nvSpPr>
          <p:cNvPr id="36" name="Rectangle 69">
            <a:extLst>
              <a:ext uri="{FF2B5EF4-FFF2-40B4-BE49-F238E27FC236}">
                <a16:creationId xmlns:a16="http://schemas.microsoft.com/office/drawing/2014/main" id="{A2BC58A8-D508-46EA-AF48-69216960F68E}"/>
              </a:ext>
            </a:extLst>
          </p:cNvPr>
          <p:cNvSpPr>
            <a:spLocks noChangeArrowheads="1"/>
          </p:cNvSpPr>
          <p:nvPr/>
        </p:nvSpPr>
        <p:spPr bwMode="auto">
          <a:xfrm>
            <a:off x="973138" y="4510088"/>
            <a:ext cx="215900" cy="287337"/>
          </a:xfrm>
          <a:prstGeom prst="rect">
            <a:avLst/>
          </a:prstGeom>
          <a:solidFill>
            <a:srgbClr val="66FFCC"/>
          </a:solidFill>
          <a:ln w="9525" algn="ctr">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17</a:t>
            </a:r>
          </a:p>
        </p:txBody>
      </p:sp>
      <p:sp>
        <p:nvSpPr>
          <p:cNvPr id="37" name="Rectangle 70">
            <a:extLst>
              <a:ext uri="{FF2B5EF4-FFF2-40B4-BE49-F238E27FC236}">
                <a16:creationId xmlns:a16="http://schemas.microsoft.com/office/drawing/2014/main" id="{EF40603B-F9C5-493A-A8E1-FB37E1559F0D}"/>
              </a:ext>
            </a:extLst>
          </p:cNvPr>
          <p:cNvSpPr>
            <a:spLocks noChangeArrowheads="1"/>
          </p:cNvSpPr>
          <p:nvPr/>
        </p:nvSpPr>
        <p:spPr bwMode="auto">
          <a:xfrm>
            <a:off x="1189038" y="4510088"/>
            <a:ext cx="215900" cy="287337"/>
          </a:xfrm>
          <a:prstGeom prst="rect">
            <a:avLst/>
          </a:prstGeom>
          <a:solidFill>
            <a:srgbClr val="66FFCC"/>
          </a:solidFill>
          <a:ln w="9525" algn="ctr">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16</a:t>
            </a:r>
          </a:p>
        </p:txBody>
      </p:sp>
      <p:sp>
        <p:nvSpPr>
          <p:cNvPr id="38" name="Rectangle 71">
            <a:extLst>
              <a:ext uri="{FF2B5EF4-FFF2-40B4-BE49-F238E27FC236}">
                <a16:creationId xmlns:a16="http://schemas.microsoft.com/office/drawing/2014/main" id="{85B0445E-49B0-41D3-BB50-AA027D98EA11}"/>
              </a:ext>
            </a:extLst>
          </p:cNvPr>
          <p:cNvSpPr>
            <a:spLocks noChangeArrowheads="1"/>
          </p:cNvSpPr>
          <p:nvPr/>
        </p:nvSpPr>
        <p:spPr bwMode="auto">
          <a:xfrm>
            <a:off x="1404938" y="4510088"/>
            <a:ext cx="215900" cy="287337"/>
          </a:xfrm>
          <a:prstGeom prst="rect">
            <a:avLst/>
          </a:prstGeom>
          <a:solidFill>
            <a:srgbClr val="66FFCC"/>
          </a:solidFill>
          <a:ln w="9525" algn="ctr">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15</a:t>
            </a:r>
          </a:p>
        </p:txBody>
      </p:sp>
      <p:sp>
        <p:nvSpPr>
          <p:cNvPr id="39" name="Rectangle 72">
            <a:extLst>
              <a:ext uri="{FF2B5EF4-FFF2-40B4-BE49-F238E27FC236}">
                <a16:creationId xmlns:a16="http://schemas.microsoft.com/office/drawing/2014/main" id="{B4D37BB3-B282-4A63-AEF6-D60305A1C824}"/>
              </a:ext>
            </a:extLst>
          </p:cNvPr>
          <p:cNvSpPr>
            <a:spLocks noChangeArrowheads="1"/>
          </p:cNvSpPr>
          <p:nvPr/>
        </p:nvSpPr>
        <p:spPr bwMode="auto">
          <a:xfrm>
            <a:off x="1620838" y="4510088"/>
            <a:ext cx="215900" cy="287337"/>
          </a:xfrm>
          <a:prstGeom prst="rect">
            <a:avLst/>
          </a:prstGeom>
          <a:solidFill>
            <a:srgbClr val="66FFCC"/>
          </a:solidFill>
          <a:ln w="9525">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14</a:t>
            </a:r>
          </a:p>
        </p:txBody>
      </p:sp>
      <p:grpSp>
        <p:nvGrpSpPr>
          <p:cNvPr id="51229" name="Group 73">
            <a:extLst>
              <a:ext uri="{FF2B5EF4-FFF2-40B4-BE49-F238E27FC236}">
                <a16:creationId xmlns:a16="http://schemas.microsoft.com/office/drawing/2014/main" id="{FF06EDCA-DBE1-41B8-8DE4-5C77AAAFA260}"/>
              </a:ext>
            </a:extLst>
          </p:cNvPr>
          <p:cNvGrpSpPr>
            <a:grpSpLocks/>
          </p:cNvGrpSpPr>
          <p:nvPr/>
        </p:nvGrpSpPr>
        <p:grpSpPr bwMode="auto">
          <a:xfrm>
            <a:off x="1476375" y="2925763"/>
            <a:ext cx="215900" cy="863600"/>
            <a:chOff x="1429" y="164"/>
            <a:chExt cx="136" cy="544"/>
          </a:xfrm>
        </p:grpSpPr>
        <p:sp>
          <p:nvSpPr>
            <p:cNvPr id="41" name="Rectangle 74">
              <a:extLst>
                <a:ext uri="{FF2B5EF4-FFF2-40B4-BE49-F238E27FC236}">
                  <a16:creationId xmlns:a16="http://schemas.microsoft.com/office/drawing/2014/main" id="{8BDE5B3C-CA51-4263-8D96-C923B3CB813A}"/>
                </a:ext>
              </a:extLst>
            </p:cNvPr>
            <p:cNvSpPr>
              <a:spLocks noChangeArrowheads="1"/>
            </p:cNvSpPr>
            <p:nvPr/>
          </p:nvSpPr>
          <p:spPr bwMode="auto">
            <a:xfrm>
              <a:off x="1429" y="527"/>
              <a:ext cx="136" cy="181"/>
            </a:xfrm>
            <a:prstGeom prst="rect">
              <a:avLst/>
            </a:prstGeom>
            <a:solidFill>
              <a:srgbClr val="66FFCC"/>
            </a:solidFill>
            <a:ln w="9525">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19</a:t>
              </a:r>
            </a:p>
          </p:txBody>
        </p:sp>
        <p:sp>
          <p:nvSpPr>
            <p:cNvPr id="42" name="Rectangle 75">
              <a:extLst>
                <a:ext uri="{FF2B5EF4-FFF2-40B4-BE49-F238E27FC236}">
                  <a16:creationId xmlns:a16="http://schemas.microsoft.com/office/drawing/2014/main" id="{7823EC97-A0F0-4517-BBD9-8DEC841040CA}"/>
                </a:ext>
              </a:extLst>
            </p:cNvPr>
            <p:cNvSpPr>
              <a:spLocks noChangeArrowheads="1"/>
            </p:cNvSpPr>
            <p:nvPr/>
          </p:nvSpPr>
          <p:spPr bwMode="auto">
            <a:xfrm>
              <a:off x="1429" y="346"/>
              <a:ext cx="136" cy="181"/>
            </a:xfrm>
            <a:prstGeom prst="rect">
              <a:avLst/>
            </a:prstGeom>
            <a:solidFill>
              <a:srgbClr val="66FFCC"/>
            </a:solidFill>
            <a:ln w="9525">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20</a:t>
              </a:r>
            </a:p>
          </p:txBody>
        </p:sp>
        <p:sp>
          <p:nvSpPr>
            <p:cNvPr id="43" name="Rectangle 76">
              <a:extLst>
                <a:ext uri="{FF2B5EF4-FFF2-40B4-BE49-F238E27FC236}">
                  <a16:creationId xmlns:a16="http://schemas.microsoft.com/office/drawing/2014/main" id="{1D2763C8-C3E3-41B9-9E96-F8CD036A192C}"/>
                </a:ext>
              </a:extLst>
            </p:cNvPr>
            <p:cNvSpPr>
              <a:spLocks noChangeArrowheads="1"/>
            </p:cNvSpPr>
            <p:nvPr/>
          </p:nvSpPr>
          <p:spPr bwMode="auto">
            <a:xfrm>
              <a:off x="1429" y="164"/>
              <a:ext cx="136" cy="181"/>
            </a:xfrm>
            <a:prstGeom prst="rect">
              <a:avLst/>
            </a:prstGeom>
            <a:solidFill>
              <a:srgbClr val="66FFCC"/>
            </a:solidFill>
            <a:ln w="9525">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21</a:t>
              </a:r>
            </a:p>
          </p:txBody>
        </p:sp>
      </p:grpSp>
      <p:grpSp>
        <p:nvGrpSpPr>
          <p:cNvPr id="51230" name="Group 77">
            <a:extLst>
              <a:ext uri="{FF2B5EF4-FFF2-40B4-BE49-F238E27FC236}">
                <a16:creationId xmlns:a16="http://schemas.microsoft.com/office/drawing/2014/main" id="{68125D82-EA38-4966-8620-006DCA119D3D}"/>
              </a:ext>
            </a:extLst>
          </p:cNvPr>
          <p:cNvGrpSpPr>
            <a:grpSpLocks/>
          </p:cNvGrpSpPr>
          <p:nvPr/>
        </p:nvGrpSpPr>
        <p:grpSpPr bwMode="auto">
          <a:xfrm>
            <a:off x="7410450" y="4508500"/>
            <a:ext cx="431800" cy="287338"/>
            <a:chOff x="2789" y="1842"/>
            <a:chExt cx="272" cy="181"/>
          </a:xfrm>
        </p:grpSpPr>
        <p:sp>
          <p:nvSpPr>
            <p:cNvPr id="45" name="Rectangle 78">
              <a:extLst>
                <a:ext uri="{FF2B5EF4-FFF2-40B4-BE49-F238E27FC236}">
                  <a16:creationId xmlns:a16="http://schemas.microsoft.com/office/drawing/2014/main" id="{5B181F5B-6564-49FC-878E-F62137218791}"/>
                </a:ext>
              </a:extLst>
            </p:cNvPr>
            <p:cNvSpPr>
              <a:spLocks noChangeArrowheads="1"/>
            </p:cNvSpPr>
            <p:nvPr/>
          </p:nvSpPr>
          <p:spPr bwMode="auto">
            <a:xfrm>
              <a:off x="2925" y="1842"/>
              <a:ext cx="136" cy="181"/>
            </a:xfrm>
            <a:prstGeom prst="rect">
              <a:avLst/>
            </a:prstGeom>
            <a:solidFill>
              <a:srgbClr val="66FFCC"/>
            </a:solidFill>
            <a:ln w="9525">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4</a:t>
              </a:r>
            </a:p>
          </p:txBody>
        </p:sp>
        <p:sp>
          <p:nvSpPr>
            <p:cNvPr id="46" name="Rectangle 79">
              <a:extLst>
                <a:ext uri="{FF2B5EF4-FFF2-40B4-BE49-F238E27FC236}">
                  <a16:creationId xmlns:a16="http://schemas.microsoft.com/office/drawing/2014/main" id="{8E29B1B3-7E6D-4640-8A7A-6BF9A464D498}"/>
                </a:ext>
              </a:extLst>
            </p:cNvPr>
            <p:cNvSpPr>
              <a:spLocks noChangeArrowheads="1"/>
            </p:cNvSpPr>
            <p:nvPr/>
          </p:nvSpPr>
          <p:spPr bwMode="auto">
            <a:xfrm>
              <a:off x="2789" y="1842"/>
              <a:ext cx="136" cy="181"/>
            </a:xfrm>
            <a:prstGeom prst="rect">
              <a:avLst/>
            </a:prstGeom>
            <a:solidFill>
              <a:srgbClr val="66FFCC"/>
            </a:solidFill>
            <a:ln w="9525">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5</a:t>
              </a:r>
            </a:p>
          </p:txBody>
        </p:sp>
      </p:grpSp>
      <p:grpSp>
        <p:nvGrpSpPr>
          <p:cNvPr id="51231" name="Group 86">
            <a:extLst>
              <a:ext uri="{FF2B5EF4-FFF2-40B4-BE49-F238E27FC236}">
                <a16:creationId xmlns:a16="http://schemas.microsoft.com/office/drawing/2014/main" id="{E5FE274B-2350-45BF-9153-E1ACF0CB5F2B}"/>
              </a:ext>
            </a:extLst>
          </p:cNvPr>
          <p:cNvGrpSpPr>
            <a:grpSpLocks/>
          </p:cNvGrpSpPr>
          <p:nvPr/>
        </p:nvGrpSpPr>
        <p:grpSpPr bwMode="auto">
          <a:xfrm>
            <a:off x="1909763" y="5229225"/>
            <a:ext cx="863600" cy="287338"/>
            <a:chOff x="2200" y="1298"/>
            <a:chExt cx="544" cy="181"/>
          </a:xfrm>
        </p:grpSpPr>
        <p:sp>
          <p:nvSpPr>
            <p:cNvPr id="48" name="Rectangle 87">
              <a:extLst>
                <a:ext uri="{FF2B5EF4-FFF2-40B4-BE49-F238E27FC236}">
                  <a16:creationId xmlns:a16="http://schemas.microsoft.com/office/drawing/2014/main" id="{3D91480D-3C8F-41AA-AF2A-657A501F865D}"/>
                </a:ext>
              </a:extLst>
            </p:cNvPr>
            <p:cNvSpPr>
              <a:spLocks noChangeArrowheads="1"/>
            </p:cNvSpPr>
            <p:nvPr/>
          </p:nvSpPr>
          <p:spPr bwMode="auto">
            <a:xfrm>
              <a:off x="2200" y="1298"/>
              <a:ext cx="136" cy="181"/>
            </a:xfrm>
            <a:prstGeom prst="rect">
              <a:avLst/>
            </a:prstGeom>
            <a:solidFill>
              <a:srgbClr val="66FFCC"/>
            </a:solidFill>
            <a:ln w="9525" algn="ctr">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13</a:t>
              </a:r>
            </a:p>
          </p:txBody>
        </p:sp>
        <p:sp>
          <p:nvSpPr>
            <p:cNvPr id="49" name="Rectangle 88">
              <a:extLst>
                <a:ext uri="{FF2B5EF4-FFF2-40B4-BE49-F238E27FC236}">
                  <a16:creationId xmlns:a16="http://schemas.microsoft.com/office/drawing/2014/main" id="{7D9C2478-199B-42E2-B627-682255EFFC77}"/>
                </a:ext>
              </a:extLst>
            </p:cNvPr>
            <p:cNvSpPr>
              <a:spLocks noChangeArrowheads="1"/>
            </p:cNvSpPr>
            <p:nvPr/>
          </p:nvSpPr>
          <p:spPr bwMode="auto">
            <a:xfrm>
              <a:off x="2336" y="1298"/>
              <a:ext cx="136" cy="181"/>
            </a:xfrm>
            <a:prstGeom prst="rect">
              <a:avLst/>
            </a:prstGeom>
            <a:solidFill>
              <a:srgbClr val="66FFCC"/>
            </a:solidFill>
            <a:ln w="9525" algn="ctr">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12</a:t>
              </a:r>
            </a:p>
          </p:txBody>
        </p:sp>
        <p:sp>
          <p:nvSpPr>
            <p:cNvPr id="50" name="Rectangle 89">
              <a:extLst>
                <a:ext uri="{FF2B5EF4-FFF2-40B4-BE49-F238E27FC236}">
                  <a16:creationId xmlns:a16="http://schemas.microsoft.com/office/drawing/2014/main" id="{0BDBE1D4-A38D-421E-9FE7-D3DB1A9E2DE5}"/>
                </a:ext>
              </a:extLst>
            </p:cNvPr>
            <p:cNvSpPr>
              <a:spLocks noChangeArrowheads="1"/>
            </p:cNvSpPr>
            <p:nvPr/>
          </p:nvSpPr>
          <p:spPr bwMode="auto">
            <a:xfrm>
              <a:off x="2472" y="1298"/>
              <a:ext cx="136" cy="181"/>
            </a:xfrm>
            <a:prstGeom prst="rect">
              <a:avLst/>
            </a:prstGeom>
            <a:solidFill>
              <a:srgbClr val="66FFCC"/>
            </a:solidFill>
            <a:ln w="9525" algn="ctr">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11</a:t>
              </a:r>
            </a:p>
          </p:txBody>
        </p:sp>
        <p:sp>
          <p:nvSpPr>
            <p:cNvPr id="51" name="Rectangle 90">
              <a:extLst>
                <a:ext uri="{FF2B5EF4-FFF2-40B4-BE49-F238E27FC236}">
                  <a16:creationId xmlns:a16="http://schemas.microsoft.com/office/drawing/2014/main" id="{2B971FE0-915E-4F74-8D54-A948A2704785}"/>
                </a:ext>
              </a:extLst>
            </p:cNvPr>
            <p:cNvSpPr>
              <a:spLocks noChangeArrowheads="1"/>
            </p:cNvSpPr>
            <p:nvPr/>
          </p:nvSpPr>
          <p:spPr bwMode="auto">
            <a:xfrm>
              <a:off x="2608" y="1298"/>
              <a:ext cx="136" cy="181"/>
            </a:xfrm>
            <a:prstGeom prst="rect">
              <a:avLst/>
            </a:prstGeom>
            <a:solidFill>
              <a:srgbClr val="FFCCFF"/>
            </a:solidFill>
            <a:ln w="9525" algn="ctr">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H</a:t>
              </a:r>
            </a:p>
          </p:txBody>
        </p:sp>
      </p:grpSp>
      <p:grpSp>
        <p:nvGrpSpPr>
          <p:cNvPr id="51232" name="Group 91">
            <a:extLst>
              <a:ext uri="{FF2B5EF4-FFF2-40B4-BE49-F238E27FC236}">
                <a16:creationId xmlns:a16="http://schemas.microsoft.com/office/drawing/2014/main" id="{EA8D6F18-EFEF-4859-8A33-92586D5BF9F1}"/>
              </a:ext>
            </a:extLst>
          </p:cNvPr>
          <p:cNvGrpSpPr>
            <a:grpSpLocks/>
          </p:cNvGrpSpPr>
          <p:nvPr/>
        </p:nvGrpSpPr>
        <p:grpSpPr bwMode="auto">
          <a:xfrm>
            <a:off x="3925888" y="5230813"/>
            <a:ext cx="431800" cy="287337"/>
            <a:chOff x="2290" y="482"/>
            <a:chExt cx="272" cy="181"/>
          </a:xfrm>
        </p:grpSpPr>
        <p:sp>
          <p:nvSpPr>
            <p:cNvPr id="53" name="Rectangle 92">
              <a:extLst>
                <a:ext uri="{FF2B5EF4-FFF2-40B4-BE49-F238E27FC236}">
                  <a16:creationId xmlns:a16="http://schemas.microsoft.com/office/drawing/2014/main" id="{2997139D-8293-492D-9296-0A619EFDD111}"/>
                </a:ext>
              </a:extLst>
            </p:cNvPr>
            <p:cNvSpPr>
              <a:spLocks noChangeArrowheads="1"/>
            </p:cNvSpPr>
            <p:nvPr/>
          </p:nvSpPr>
          <p:spPr bwMode="auto">
            <a:xfrm>
              <a:off x="2290" y="482"/>
              <a:ext cx="136" cy="181"/>
            </a:xfrm>
            <a:prstGeom prst="rect">
              <a:avLst/>
            </a:prstGeom>
            <a:solidFill>
              <a:srgbClr val="66FFCC"/>
            </a:solidFill>
            <a:ln w="9525">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10</a:t>
              </a:r>
            </a:p>
          </p:txBody>
        </p:sp>
        <p:sp>
          <p:nvSpPr>
            <p:cNvPr id="54" name="Rectangle 93">
              <a:extLst>
                <a:ext uri="{FF2B5EF4-FFF2-40B4-BE49-F238E27FC236}">
                  <a16:creationId xmlns:a16="http://schemas.microsoft.com/office/drawing/2014/main" id="{EF4B3CCE-2381-499B-88EE-EB187BE949D4}"/>
                </a:ext>
              </a:extLst>
            </p:cNvPr>
            <p:cNvSpPr>
              <a:spLocks noChangeArrowheads="1"/>
            </p:cNvSpPr>
            <p:nvPr/>
          </p:nvSpPr>
          <p:spPr bwMode="auto">
            <a:xfrm>
              <a:off x="2426" y="482"/>
              <a:ext cx="136" cy="181"/>
            </a:xfrm>
            <a:prstGeom prst="rect">
              <a:avLst/>
            </a:prstGeom>
            <a:solidFill>
              <a:srgbClr val="66FFCC"/>
            </a:solidFill>
            <a:ln w="9525">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9</a:t>
              </a:r>
            </a:p>
          </p:txBody>
        </p:sp>
      </p:grpSp>
      <p:sp>
        <p:nvSpPr>
          <p:cNvPr id="55" name="Rectangle 94">
            <a:extLst>
              <a:ext uri="{FF2B5EF4-FFF2-40B4-BE49-F238E27FC236}">
                <a16:creationId xmlns:a16="http://schemas.microsoft.com/office/drawing/2014/main" id="{4CDE1BA4-6ADA-4E5C-90FE-67536251E91D}"/>
              </a:ext>
            </a:extLst>
          </p:cNvPr>
          <p:cNvSpPr>
            <a:spLocks noChangeArrowheads="1"/>
          </p:cNvSpPr>
          <p:nvPr/>
        </p:nvSpPr>
        <p:spPr bwMode="auto">
          <a:xfrm>
            <a:off x="4357688" y="5230813"/>
            <a:ext cx="215900" cy="287337"/>
          </a:xfrm>
          <a:prstGeom prst="rect">
            <a:avLst/>
          </a:prstGeom>
          <a:solidFill>
            <a:srgbClr val="FFCCFF"/>
          </a:solidFill>
          <a:ln w="9525">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H</a:t>
            </a:r>
          </a:p>
        </p:txBody>
      </p:sp>
      <p:sp>
        <p:nvSpPr>
          <p:cNvPr id="56" name="AutoShape 95">
            <a:extLst>
              <a:ext uri="{FF2B5EF4-FFF2-40B4-BE49-F238E27FC236}">
                <a16:creationId xmlns:a16="http://schemas.microsoft.com/office/drawing/2014/main" id="{999D54A5-0D7D-4449-8A90-5D7286A40A76}"/>
              </a:ext>
            </a:extLst>
          </p:cNvPr>
          <p:cNvSpPr>
            <a:spLocks noChangeArrowheads="1"/>
          </p:cNvSpPr>
          <p:nvPr/>
        </p:nvSpPr>
        <p:spPr bwMode="auto">
          <a:xfrm>
            <a:off x="3205163" y="4149725"/>
            <a:ext cx="1873250" cy="609600"/>
          </a:xfrm>
          <a:prstGeom prst="wedgeRoundRectCallout">
            <a:avLst>
              <a:gd name="adj1" fmla="val -73306"/>
              <a:gd name="adj2" fmla="val 126301"/>
              <a:gd name="adj3" fmla="val 16667"/>
            </a:avLst>
          </a:prstGeom>
          <a:solidFill>
            <a:srgbClr val="CCECFF"/>
          </a:solidFill>
          <a:ln w="9525">
            <a:solidFill>
              <a:srgbClr val="000000"/>
            </a:solidFill>
            <a:miter lim="800000"/>
            <a:headEnd/>
            <a:tailEnd/>
          </a:ln>
          <a:effectLst>
            <a:outerShdw dist="35921" dir="2700000" algn="ctr" rotWithShape="0">
              <a:srgbClr val="1C1C1C"/>
            </a:outerShdw>
          </a:effectLst>
        </p:spPr>
        <p:txBody>
          <a:bodyPr/>
          <a:lstStyle/>
          <a:p>
            <a:pPr algn="ctr" eaLnBrk="1" fontAlgn="auto" hangingPunct="1">
              <a:spcBef>
                <a:spcPts val="0"/>
              </a:spcBef>
              <a:spcAft>
                <a:spcPts val="0"/>
              </a:spcAft>
              <a:defRPr/>
            </a:pPr>
            <a:endParaRPr kumimoji="0" lang="zh-CN" altLang="zh-CN" sz="1800" b="0" kern="0">
              <a:solidFill>
                <a:srgbClr val="3333CC"/>
              </a:solidFill>
              <a:latin typeface="Times New Roman" pitchFamily="18" charset="0"/>
              <a:ea typeface="黑体"/>
            </a:endParaRPr>
          </a:p>
        </p:txBody>
      </p:sp>
      <p:sp>
        <p:nvSpPr>
          <p:cNvPr id="51235" name="Text Box 96">
            <a:extLst>
              <a:ext uri="{FF2B5EF4-FFF2-40B4-BE49-F238E27FC236}">
                <a16:creationId xmlns:a16="http://schemas.microsoft.com/office/drawing/2014/main" id="{80E491D3-F101-4C13-85F8-27CED52DB318}"/>
              </a:ext>
            </a:extLst>
          </p:cNvPr>
          <p:cNvSpPr txBox="1">
            <a:spLocks noChangeArrowheads="1"/>
          </p:cNvSpPr>
          <p:nvPr/>
        </p:nvSpPr>
        <p:spPr bwMode="auto">
          <a:xfrm>
            <a:off x="3167063" y="4130675"/>
            <a:ext cx="1860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0">
                <a:solidFill>
                  <a:srgbClr val="3333CC"/>
                </a:solidFill>
                <a:latin typeface="Times New Roman" panose="02020603050405020304" pitchFamily="18" charset="0"/>
                <a:ea typeface="黑体" panose="02010609060101010101" pitchFamily="49" charset="-122"/>
              </a:rPr>
              <a:t>加上 </a:t>
            </a:r>
            <a:r>
              <a:rPr lang="en-US" altLang="zh-CN" sz="1800" b="0">
                <a:solidFill>
                  <a:srgbClr val="3333CC"/>
                </a:solidFill>
                <a:latin typeface="Times New Roman" panose="02020603050405020304" pitchFamily="18" charset="0"/>
                <a:ea typeface="黑体" panose="02010609060101010101" pitchFamily="49" charset="-122"/>
              </a:rPr>
              <a:t>TCP </a:t>
            </a:r>
            <a:r>
              <a:rPr lang="zh-CN" altLang="en-US" sz="1800" b="0">
                <a:solidFill>
                  <a:srgbClr val="3333CC"/>
                </a:solidFill>
                <a:latin typeface="Times New Roman" panose="02020603050405020304" pitchFamily="18" charset="0"/>
                <a:ea typeface="黑体" panose="02010609060101010101" pitchFamily="49" charset="-122"/>
              </a:rPr>
              <a:t>首部</a:t>
            </a:r>
          </a:p>
          <a:p>
            <a:pPr algn="ctr" eaLnBrk="1" hangingPunct="1">
              <a:spcBef>
                <a:spcPct val="0"/>
              </a:spcBef>
              <a:buClrTx/>
              <a:buSzTx/>
              <a:buFontTx/>
              <a:buNone/>
            </a:pPr>
            <a:r>
              <a:rPr lang="zh-CN" altLang="en-US" sz="1800" b="0">
                <a:solidFill>
                  <a:srgbClr val="3333CC"/>
                </a:solidFill>
                <a:latin typeface="Times New Roman" panose="02020603050405020304" pitchFamily="18" charset="0"/>
                <a:ea typeface="黑体" panose="02010609060101010101" pitchFamily="49" charset="-122"/>
              </a:rPr>
              <a:t>构成 </a:t>
            </a:r>
            <a:r>
              <a:rPr lang="en-US" altLang="zh-CN" sz="1800" b="0">
                <a:solidFill>
                  <a:srgbClr val="3333CC"/>
                </a:solidFill>
                <a:latin typeface="Times New Roman" panose="02020603050405020304" pitchFamily="18" charset="0"/>
                <a:ea typeface="黑体" panose="02010609060101010101" pitchFamily="49" charset="-122"/>
              </a:rPr>
              <a:t>TCP </a:t>
            </a:r>
            <a:r>
              <a:rPr lang="zh-CN" altLang="en-US" sz="1800" b="0">
                <a:solidFill>
                  <a:srgbClr val="3333CC"/>
                </a:solidFill>
                <a:latin typeface="Times New Roman" panose="02020603050405020304" pitchFamily="18" charset="0"/>
                <a:ea typeface="黑体" panose="02010609060101010101" pitchFamily="49" charset="-122"/>
              </a:rPr>
              <a:t>报文段</a:t>
            </a:r>
          </a:p>
        </p:txBody>
      </p:sp>
      <p:sp>
        <p:nvSpPr>
          <p:cNvPr id="58" name="Line 97">
            <a:extLst>
              <a:ext uri="{FF2B5EF4-FFF2-40B4-BE49-F238E27FC236}">
                <a16:creationId xmlns:a16="http://schemas.microsoft.com/office/drawing/2014/main" id="{D56EDF53-5248-4A97-A4BC-67530F733795}"/>
              </a:ext>
            </a:extLst>
          </p:cNvPr>
          <p:cNvSpPr>
            <a:spLocks noChangeShapeType="1"/>
          </p:cNvSpPr>
          <p:nvPr/>
        </p:nvSpPr>
        <p:spPr bwMode="auto">
          <a:xfrm>
            <a:off x="1790700" y="3081338"/>
            <a:ext cx="0" cy="576262"/>
          </a:xfrm>
          <a:prstGeom prst="line">
            <a:avLst/>
          </a:prstGeom>
          <a:noFill/>
          <a:ln w="38100">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59" name="Line 98">
            <a:extLst>
              <a:ext uri="{FF2B5EF4-FFF2-40B4-BE49-F238E27FC236}">
                <a16:creationId xmlns:a16="http://schemas.microsoft.com/office/drawing/2014/main" id="{E48D321C-FB9E-45C8-8D28-BA73E590C23C}"/>
              </a:ext>
            </a:extLst>
          </p:cNvPr>
          <p:cNvSpPr>
            <a:spLocks noChangeShapeType="1"/>
          </p:cNvSpPr>
          <p:nvPr/>
        </p:nvSpPr>
        <p:spPr bwMode="auto">
          <a:xfrm flipV="1">
            <a:off x="8058150" y="3141663"/>
            <a:ext cx="0" cy="576262"/>
          </a:xfrm>
          <a:prstGeom prst="line">
            <a:avLst/>
          </a:prstGeom>
          <a:noFill/>
          <a:ln w="38100">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51238" name="Text Box 99">
            <a:extLst>
              <a:ext uri="{FF2B5EF4-FFF2-40B4-BE49-F238E27FC236}">
                <a16:creationId xmlns:a16="http://schemas.microsoft.com/office/drawing/2014/main" id="{2A837A38-2507-45A6-9BAA-175D5FD88299}"/>
              </a:ext>
            </a:extLst>
          </p:cNvPr>
          <p:cNvSpPr txBox="1">
            <a:spLocks noChangeArrowheads="1"/>
          </p:cNvSpPr>
          <p:nvPr/>
        </p:nvSpPr>
        <p:spPr bwMode="auto">
          <a:xfrm>
            <a:off x="476250" y="4116388"/>
            <a:ext cx="60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solidFill>
                  <a:srgbClr val="3333CC"/>
                </a:solidFill>
                <a:latin typeface="Times New Roman" panose="02020603050405020304" pitchFamily="18" charset="0"/>
                <a:ea typeface="黑体" panose="02010609060101010101" pitchFamily="49" charset="-122"/>
              </a:rPr>
              <a:t>TCP</a:t>
            </a:r>
          </a:p>
        </p:txBody>
      </p:sp>
      <p:sp>
        <p:nvSpPr>
          <p:cNvPr id="51239" name="Text Box 100">
            <a:extLst>
              <a:ext uri="{FF2B5EF4-FFF2-40B4-BE49-F238E27FC236}">
                <a16:creationId xmlns:a16="http://schemas.microsoft.com/office/drawing/2014/main" id="{1F0D2A76-A616-4E50-B021-5DA27335B0F6}"/>
              </a:ext>
            </a:extLst>
          </p:cNvPr>
          <p:cNvSpPr txBox="1">
            <a:spLocks noChangeArrowheads="1"/>
          </p:cNvSpPr>
          <p:nvPr/>
        </p:nvSpPr>
        <p:spPr bwMode="auto">
          <a:xfrm>
            <a:off x="6757988" y="4125913"/>
            <a:ext cx="60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solidFill>
                  <a:srgbClr val="3333CC"/>
                </a:solidFill>
                <a:latin typeface="Times New Roman" panose="02020603050405020304" pitchFamily="18" charset="0"/>
                <a:ea typeface="黑体" panose="02010609060101010101" pitchFamily="49" charset="-122"/>
              </a:rPr>
              <a:t>TCP</a:t>
            </a:r>
          </a:p>
        </p:txBody>
      </p:sp>
      <p:sp>
        <p:nvSpPr>
          <p:cNvPr id="51240" name="Text Box 101">
            <a:extLst>
              <a:ext uri="{FF2B5EF4-FFF2-40B4-BE49-F238E27FC236}">
                <a16:creationId xmlns:a16="http://schemas.microsoft.com/office/drawing/2014/main" id="{F45CDF30-534E-47D2-96D3-0D5349A264CD}"/>
              </a:ext>
            </a:extLst>
          </p:cNvPr>
          <p:cNvSpPr txBox="1">
            <a:spLocks noChangeArrowheads="1"/>
          </p:cNvSpPr>
          <p:nvPr/>
        </p:nvSpPr>
        <p:spPr bwMode="auto">
          <a:xfrm>
            <a:off x="1765300" y="282575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b="0">
                <a:solidFill>
                  <a:srgbClr val="3333CC"/>
                </a:solidFill>
                <a:latin typeface="Times New Roman" panose="02020603050405020304" pitchFamily="18" charset="0"/>
                <a:ea typeface="黑体" panose="02010609060101010101" pitchFamily="49" charset="-122"/>
              </a:rPr>
              <a:t>字节流</a:t>
            </a:r>
          </a:p>
        </p:txBody>
      </p:sp>
      <p:sp>
        <p:nvSpPr>
          <p:cNvPr id="51241" name="Text Box 102">
            <a:extLst>
              <a:ext uri="{FF2B5EF4-FFF2-40B4-BE49-F238E27FC236}">
                <a16:creationId xmlns:a16="http://schemas.microsoft.com/office/drawing/2014/main" id="{52405861-298D-4994-A820-F512AFA6D4E5}"/>
              </a:ext>
            </a:extLst>
          </p:cNvPr>
          <p:cNvSpPr txBox="1">
            <a:spLocks noChangeArrowheads="1"/>
          </p:cNvSpPr>
          <p:nvPr/>
        </p:nvSpPr>
        <p:spPr bwMode="auto">
          <a:xfrm>
            <a:off x="7983538" y="282575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b="0">
                <a:solidFill>
                  <a:srgbClr val="3333CC"/>
                </a:solidFill>
                <a:latin typeface="Times New Roman" panose="02020603050405020304" pitchFamily="18" charset="0"/>
                <a:ea typeface="黑体" panose="02010609060101010101" pitchFamily="49" charset="-122"/>
              </a:rPr>
              <a:t>字节流</a:t>
            </a:r>
          </a:p>
        </p:txBody>
      </p:sp>
      <p:sp>
        <p:nvSpPr>
          <p:cNvPr id="64" name="Rectangle 103">
            <a:extLst>
              <a:ext uri="{FF2B5EF4-FFF2-40B4-BE49-F238E27FC236}">
                <a16:creationId xmlns:a16="http://schemas.microsoft.com/office/drawing/2014/main" id="{81B6E631-59E0-434A-BA79-89D4978E6C7A}"/>
              </a:ext>
            </a:extLst>
          </p:cNvPr>
          <p:cNvSpPr>
            <a:spLocks noChangeArrowheads="1"/>
          </p:cNvSpPr>
          <p:nvPr/>
        </p:nvSpPr>
        <p:spPr bwMode="auto">
          <a:xfrm>
            <a:off x="3421063" y="2133600"/>
            <a:ext cx="215900" cy="287338"/>
          </a:xfrm>
          <a:prstGeom prst="rect">
            <a:avLst/>
          </a:prstGeom>
          <a:solidFill>
            <a:srgbClr val="FFCCFF"/>
          </a:solidFill>
          <a:ln w="9525">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H</a:t>
            </a:r>
          </a:p>
        </p:txBody>
      </p:sp>
      <p:sp>
        <p:nvSpPr>
          <p:cNvPr id="51243" name="Text Box 104">
            <a:extLst>
              <a:ext uri="{FF2B5EF4-FFF2-40B4-BE49-F238E27FC236}">
                <a16:creationId xmlns:a16="http://schemas.microsoft.com/office/drawing/2014/main" id="{A5AE13B6-992C-45A4-85F9-EFBB98DFA0DE}"/>
              </a:ext>
            </a:extLst>
          </p:cNvPr>
          <p:cNvSpPr txBox="1">
            <a:spLocks noChangeArrowheads="1"/>
          </p:cNvSpPr>
          <p:nvPr/>
        </p:nvSpPr>
        <p:spPr bwMode="auto">
          <a:xfrm>
            <a:off x="3709988" y="2109788"/>
            <a:ext cx="254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b="0">
                <a:solidFill>
                  <a:srgbClr val="3333CC"/>
                </a:solidFill>
                <a:latin typeface="Times New Roman" panose="02020603050405020304" pitchFamily="18" charset="0"/>
                <a:ea typeface="黑体" panose="02010609060101010101" pitchFamily="49" charset="-122"/>
              </a:rPr>
              <a:t>表示 </a:t>
            </a:r>
            <a:r>
              <a:rPr lang="en-US" altLang="zh-CN" sz="1800" b="0">
                <a:solidFill>
                  <a:srgbClr val="3333CC"/>
                </a:solidFill>
                <a:latin typeface="Times New Roman" panose="02020603050405020304" pitchFamily="18" charset="0"/>
                <a:ea typeface="黑体" panose="02010609060101010101" pitchFamily="49" charset="-122"/>
              </a:rPr>
              <a:t>TCP </a:t>
            </a:r>
            <a:r>
              <a:rPr lang="zh-CN" altLang="en-US" sz="1800" b="0">
                <a:solidFill>
                  <a:srgbClr val="3333CC"/>
                </a:solidFill>
                <a:latin typeface="Times New Roman" panose="02020603050405020304" pitchFamily="18" charset="0"/>
                <a:ea typeface="黑体" panose="02010609060101010101" pitchFamily="49" charset="-122"/>
              </a:rPr>
              <a:t>报文段的首部</a:t>
            </a:r>
          </a:p>
        </p:txBody>
      </p:sp>
      <p:sp>
        <p:nvSpPr>
          <p:cNvPr id="66" name="Rectangle 105">
            <a:extLst>
              <a:ext uri="{FF2B5EF4-FFF2-40B4-BE49-F238E27FC236}">
                <a16:creationId xmlns:a16="http://schemas.microsoft.com/office/drawing/2014/main" id="{06B0943F-FF66-4941-816E-CCB6C4EC7A84}"/>
              </a:ext>
            </a:extLst>
          </p:cNvPr>
          <p:cNvSpPr>
            <a:spLocks noChangeArrowheads="1"/>
          </p:cNvSpPr>
          <p:nvPr/>
        </p:nvSpPr>
        <p:spPr bwMode="auto">
          <a:xfrm>
            <a:off x="3421063" y="2565400"/>
            <a:ext cx="215900" cy="287338"/>
          </a:xfrm>
          <a:prstGeom prst="rect">
            <a:avLst/>
          </a:prstGeom>
          <a:solidFill>
            <a:srgbClr val="66FFCC"/>
          </a:solidFill>
          <a:ln w="9525" algn="ctr">
            <a:solidFill>
              <a:srgbClr val="000000"/>
            </a:solidFill>
            <a:miter lim="800000"/>
            <a:headEnd/>
            <a:tailEnd/>
          </a:ln>
        </p:spPr>
        <p:txBody>
          <a:bodyPr wrap="none" anchor="ctr"/>
          <a:lstStyle/>
          <a:p>
            <a:pPr algn="ctr" eaLnBrk="1" fontAlgn="auto" hangingPunct="1">
              <a:spcBef>
                <a:spcPts val="0"/>
              </a:spcBef>
              <a:spcAft>
                <a:spcPts val="0"/>
              </a:spcAft>
              <a:defRPr/>
            </a:pPr>
            <a:r>
              <a:rPr kumimoji="0" lang="en-US" altLang="zh-CN" sz="1800" b="0" kern="0">
                <a:solidFill>
                  <a:srgbClr val="3333CC"/>
                </a:solidFill>
                <a:latin typeface="Times New Roman" pitchFamily="18" charset="0"/>
                <a:ea typeface="黑体"/>
              </a:rPr>
              <a:t>x</a:t>
            </a:r>
          </a:p>
        </p:txBody>
      </p:sp>
      <p:sp>
        <p:nvSpPr>
          <p:cNvPr id="51245" name="Text Box 106">
            <a:extLst>
              <a:ext uri="{FF2B5EF4-FFF2-40B4-BE49-F238E27FC236}">
                <a16:creationId xmlns:a16="http://schemas.microsoft.com/office/drawing/2014/main" id="{75752A1A-0EFE-4763-BF16-55A1D7E0242B}"/>
              </a:ext>
            </a:extLst>
          </p:cNvPr>
          <p:cNvSpPr txBox="1">
            <a:spLocks noChangeArrowheads="1"/>
          </p:cNvSpPr>
          <p:nvPr/>
        </p:nvSpPr>
        <p:spPr bwMode="auto">
          <a:xfrm>
            <a:off x="3709988" y="2541588"/>
            <a:ext cx="2698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b="0">
                <a:solidFill>
                  <a:srgbClr val="3333CC"/>
                </a:solidFill>
                <a:latin typeface="Times New Roman" panose="02020603050405020304" pitchFamily="18" charset="0"/>
                <a:ea typeface="黑体" panose="02010609060101010101" pitchFamily="49" charset="-122"/>
              </a:rPr>
              <a:t>表示序号为 </a:t>
            </a:r>
            <a:r>
              <a:rPr lang="en-US" altLang="zh-CN" sz="1800" b="0">
                <a:solidFill>
                  <a:srgbClr val="3333CC"/>
                </a:solidFill>
                <a:latin typeface="Times New Roman" panose="02020603050405020304" pitchFamily="18" charset="0"/>
                <a:ea typeface="黑体" panose="02010609060101010101" pitchFamily="49" charset="-122"/>
              </a:rPr>
              <a:t>x </a:t>
            </a:r>
            <a:r>
              <a:rPr lang="zh-CN" altLang="en-US" sz="1800" b="0">
                <a:solidFill>
                  <a:srgbClr val="3333CC"/>
                </a:solidFill>
                <a:latin typeface="Times New Roman" panose="02020603050405020304" pitchFamily="18" charset="0"/>
                <a:ea typeface="黑体" panose="02010609060101010101" pitchFamily="49" charset="-122"/>
              </a:rPr>
              <a:t>的数据字节</a:t>
            </a:r>
          </a:p>
        </p:txBody>
      </p:sp>
      <p:sp>
        <p:nvSpPr>
          <p:cNvPr id="68" name="AutoShape 108">
            <a:extLst>
              <a:ext uri="{FF2B5EF4-FFF2-40B4-BE49-F238E27FC236}">
                <a16:creationId xmlns:a16="http://schemas.microsoft.com/office/drawing/2014/main" id="{719EBFD2-A825-4F30-8C5B-D94BCBB93957}"/>
              </a:ext>
            </a:extLst>
          </p:cNvPr>
          <p:cNvSpPr>
            <a:spLocks noChangeArrowheads="1"/>
          </p:cNvSpPr>
          <p:nvPr/>
        </p:nvSpPr>
        <p:spPr bwMode="auto">
          <a:xfrm rot="16200000">
            <a:off x="4321176" y="2744787"/>
            <a:ext cx="360362" cy="6049963"/>
          </a:xfrm>
          <a:prstGeom prst="can">
            <a:avLst>
              <a:gd name="adj" fmla="val 28603"/>
            </a:avLst>
          </a:prstGeom>
          <a:gradFill rotWithShape="1">
            <a:gsLst>
              <a:gs pos="0">
                <a:srgbClr val="939300"/>
              </a:gs>
              <a:gs pos="50000">
                <a:srgbClr val="FFFF00"/>
              </a:gs>
              <a:gs pos="100000">
                <a:srgbClr val="939300"/>
              </a:gs>
            </a:gsLst>
            <a:lin ang="0" scaled="1"/>
          </a:gradFill>
          <a:ln w="9525">
            <a:solidFill>
              <a:srgbClr val="000000"/>
            </a:solidFill>
            <a:round/>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51247" name="Text Box 109">
            <a:extLst>
              <a:ext uri="{FF2B5EF4-FFF2-40B4-BE49-F238E27FC236}">
                <a16:creationId xmlns:a16="http://schemas.microsoft.com/office/drawing/2014/main" id="{078C60E0-C09A-489F-AAD0-97C4F5568F8E}"/>
              </a:ext>
            </a:extLst>
          </p:cNvPr>
          <p:cNvSpPr txBox="1">
            <a:spLocks noChangeArrowheads="1"/>
          </p:cNvSpPr>
          <p:nvPr/>
        </p:nvSpPr>
        <p:spPr bwMode="auto">
          <a:xfrm>
            <a:off x="3800475" y="5565775"/>
            <a:ext cx="1117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solidFill>
                  <a:srgbClr val="3333CC"/>
                </a:solidFill>
                <a:latin typeface="Times New Roman" panose="02020603050405020304" pitchFamily="18" charset="0"/>
                <a:ea typeface="黑体" panose="02010609060101010101" pitchFamily="49" charset="-122"/>
              </a:rPr>
              <a:t>TCP </a:t>
            </a:r>
            <a:r>
              <a:rPr lang="zh-CN" altLang="en-US" sz="1800" b="0">
                <a:solidFill>
                  <a:srgbClr val="3333CC"/>
                </a:solidFill>
                <a:latin typeface="Times New Roman" panose="02020603050405020304" pitchFamily="18" charset="0"/>
                <a:ea typeface="黑体" panose="02010609060101010101" pitchFamily="49" charset="-122"/>
              </a:rPr>
              <a:t>连接</a:t>
            </a:r>
          </a:p>
        </p:txBody>
      </p:sp>
      <p:sp>
        <p:nvSpPr>
          <p:cNvPr id="70" name="Freeform 110">
            <a:extLst>
              <a:ext uri="{FF2B5EF4-FFF2-40B4-BE49-F238E27FC236}">
                <a16:creationId xmlns:a16="http://schemas.microsoft.com/office/drawing/2014/main" id="{0FCFF9BD-7FE9-453F-A85C-8E9DC3CE7391}"/>
              </a:ext>
            </a:extLst>
          </p:cNvPr>
          <p:cNvSpPr>
            <a:spLocks/>
          </p:cNvSpPr>
          <p:nvPr/>
        </p:nvSpPr>
        <p:spPr bwMode="auto">
          <a:xfrm>
            <a:off x="1341438" y="4868863"/>
            <a:ext cx="200025" cy="892175"/>
          </a:xfrm>
          <a:custGeom>
            <a:avLst/>
            <a:gdLst>
              <a:gd name="T0" fmla="*/ 0 w 108"/>
              <a:gd name="T1" fmla="*/ 0 h 590"/>
              <a:gd name="T2" fmla="*/ 0 w 108"/>
              <a:gd name="T3" fmla="*/ 590 h 590"/>
              <a:gd name="T4" fmla="*/ 108 w 108"/>
              <a:gd name="T5" fmla="*/ 587 h 590"/>
              <a:gd name="T6" fmla="*/ 0 60000 65536"/>
              <a:gd name="T7" fmla="*/ 0 60000 65536"/>
              <a:gd name="T8" fmla="*/ 0 60000 65536"/>
              <a:gd name="T9" fmla="*/ 0 w 108"/>
              <a:gd name="T10" fmla="*/ 0 h 590"/>
              <a:gd name="T11" fmla="*/ 108 w 108"/>
              <a:gd name="T12" fmla="*/ 590 h 590"/>
            </a:gdLst>
            <a:ahLst/>
            <a:cxnLst>
              <a:cxn ang="T6">
                <a:pos x="T0" y="T1"/>
              </a:cxn>
              <a:cxn ang="T7">
                <a:pos x="T2" y="T3"/>
              </a:cxn>
              <a:cxn ang="T8">
                <a:pos x="T4" y="T5"/>
              </a:cxn>
            </a:cxnLst>
            <a:rect l="T9" t="T10" r="T11" b="T12"/>
            <a:pathLst>
              <a:path w="108" h="590">
                <a:moveTo>
                  <a:pt x="0" y="0"/>
                </a:moveTo>
                <a:lnTo>
                  <a:pt x="0" y="590"/>
                </a:lnTo>
                <a:lnTo>
                  <a:pt x="108" y="587"/>
                </a:lnTo>
              </a:path>
            </a:pathLst>
          </a:custGeom>
          <a:noFill/>
          <a:ln w="2857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3">
            <a:extLst>
              <a:ext uri="{FF2B5EF4-FFF2-40B4-BE49-F238E27FC236}">
                <a16:creationId xmlns:a16="http://schemas.microsoft.com/office/drawing/2014/main" id="{E1C505E5-F9FB-4DDA-95DB-6FD0AB46410D}"/>
              </a:ext>
            </a:extLst>
          </p:cNvPr>
          <p:cNvSpPr>
            <a:spLocks noChangeArrowheads="1"/>
          </p:cNvSpPr>
          <p:nvPr/>
        </p:nvSpPr>
        <p:spPr bwMode="auto">
          <a:xfrm>
            <a:off x="1042988" y="1196975"/>
            <a:ext cx="17636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dirty="0"/>
              <a:t>2.</a:t>
            </a:r>
            <a:r>
              <a:rPr lang="zh-CN" altLang="en-US" sz="2400" dirty="0"/>
              <a:t> 网络核心</a:t>
            </a:r>
          </a:p>
        </p:txBody>
      </p:sp>
      <p:sp>
        <p:nvSpPr>
          <p:cNvPr id="18435" name="矩形 4">
            <a:extLst>
              <a:ext uri="{FF2B5EF4-FFF2-40B4-BE49-F238E27FC236}">
                <a16:creationId xmlns:a16="http://schemas.microsoft.com/office/drawing/2014/main" id="{0E8462E5-F118-4418-BECD-426D26DAAAF1}"/>
              </a:ext>
            </a:extLst>
          </p:cNvPr>
          <p:cNvSpPr>
            <a:spLocks noChangeArrowheads="1"/>
          </p:cNvSpPr>
          <p:nvPr/>
        </p:nvSpPr>
        <p:spPr bwMode="auto">
          <a:xfrm>
            <a:off x="1042988" y="1773238"/>
            <a:ext cx="75612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相对于网络边缘，网络核心就显得非常单纯。网络核心由提供数据转发服务的网络路由器，以及连接各路由器的链路（如光纤、通信卫星等）组成。</a:t>
            </a:r>
          </a:p>
        </p:txBody>
      </p:sp>
      <p:sp>
        <p:nvSpPr>
          <p:cNvPr id="18436" name="矩形 5">
            <a:extLst>
              <a:ext uri="{FF2B5EF4-FFF2-40B4-BE49-F238E27FC236}">
                <a16:creationId xmlns:a16="http://schemas.microsoft.com/office/drawing/2014/main" id="{D1BDA327-72A8-46E5-9B30-3E97FCF7961E}"/>
              </a:ext>
            </a:extLst>
          </p:cNvPr>
          <p:cNvSpPr>
            <a:spLocks noChangeArrowheads="1"/>
          </p:cNvSpPr>
          <p:nvPr/>
        </p:nvSpPr>
        <p:spPr bwMode="auto">
          <a:xfrm>
            <a:off x="1042988" y="3103563"/>
            <a:ext cx="75612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在网络核心的路由器平台上，运行着从物理层到网际层的</a:t>
            </a:r>
            <a:r>
              <a:rPr lang="en-US" altLang="zh-CN" sz="2400"/>
              <a:t>TCP/IP</a:t>
            </a:r>
            <a:r>
              <a:rPr lang="zh-CN" altLang="en-US" sz="2400"/>
              <a:t>协议。所以，这类网络设备也称为三层设备，即具有路由能力的网络设备。</a:t>
            </a:r>
          </a:p>
        </p:txBody>
      </p:sp>
      <p:sp>
        <p:nvSpPr>
          <p:cNvPr id="18437" name="矩形 6">
            <a:extLst>
              <a:ext uri="{FF2B5EF4-FFF2-40B4-BE49-F238E27FC236}">
                <a16:creationId xmlns:a16="http://schemas.microsoft.com/office/drawing/2014/main" id="{D439F022-3DE0-4184-B9E3-6E2FBB4EFD5A}"/>
              </a:ext>
            </a:extLst>
          </p:cNvPr>
          <p:cNvSpPr>
            <a:spLocks noChangeArrowheads="1"/>
          </p:cNvSpPr>
          <p:nvPr/>
        </p:nvSpPr>
        <p:spPr bwMode="auto">
          <a:xfrm>
            <a:off x="1042988" y="4433888"/>
            <a:ext cx="7561262"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除了路由器等三层设备，网络核心中还有大量只运行物理层和数据链路层（网络接口层）。这类设备通常只运行物理层和数据链路层协议，所以称为二层设备。</a:t>
            </a:r>
          </a:p>
        </p:txBody>
      </p:sp>
      <p:sp>
        <p:nvSpPr>
          <p:cNvPr id="6" name="Rectangle 4">
            <a:extLst>
              <a:ext uri="{FF2B5EF4-FFF2-40B4-BE49-F238E27FC236}">
                <a16:creationId xmlns:a16="http://schemas.microsoft.com/office/drawing/2014/main" id="{BDA13AFC-64E7-4406-BAEB-67DE113081CC}"/>
              </a:ext>
            </a:extLst>
          </p:cNvPr>
          <p:cNvSpPr>
            <a:spLocks noGrp="1" noChangeArrowheads="1"/>
          </p:cNvSpPr>
          <p:nvPr>
            <p:ph type="title"/>
          </p:nvPr>
        </p:nvSpPr>
        <p:spPr>
          <a:xfrm>
            <a:off x="971550" y="222250"/>
            <a:ext cx="7086600" cy="685800"/>
          </a:xfrm>
        </p:spPr>
        <p:txBody>
          <a:bodyPr/>
          <a:lstStyle/>
          <a:p>
            <a:pPr eaLnBrk="1" hangingPunct="1"/>
            <a:r>
              <a:rPr lang="en-US" altLang="zh-CN" dirty="0"/>
              <a:t>6.1.1 </a:t>
            </a:r>
            <a:r>
              <a:rPr lang="zh-CN" altLang="en-US" dirty="0"/>
              <a:t>端到端通信</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5BFC0B-968C-4BB5-9EAC-5E55BFAAD779}"/>
              </a:ext>
            </a:extLst>
          </p:cNvPr>
          <p:cNvSpPr txBox="1">
            <a:spLocks noChangeArrowheads="1"/>
          </p:cNvSpPr>
          <p:nvPr/>
        </p:nvSpPr>
        <p:spPr bwMode="auto">
          <a:xfrm>
            <a:off x="611188" y="1341438"/>
            <a:ext cx="8316912"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defRPr/>
            </a:pPr>
            <a:r>
              <a:rPr kumimoji="0" lang="en-US" altLang="zh-CN" sz="2400" b="0" kern="0" dirty="0">
                <a:latin typeface="+mj-ea"/>
                <a:ea typeface="+mj-ea"/>
              </a:rPr>
              <a:t>TCP </a:t>
            </a:r>
            <a:r>
              <a:rPr kumimoji="0" lang="zh-CN" altLang="en-US" sz="2400" b="0" kern="0" dirty="0">
                <a:latin typeface="+mj-ea"/>
                <a:ea typeface="+mj-ea"/>
              </a:rPr>
              <a:t>连接是一种虚连接而不是真正的物理连接。</a:t>
            </a:r>
          </a:p>
          <a:p>
            <a:pPr eaLnBrk="1" hangingPunct="1">
              <a:buClr>
                <a:srgbClr val="3333CC"/>
              </a:buClr>
              <a:defRPr/>
            </a:pPr>
            <a:r>
              <a:rPr kumimoji="0" lang="en-US" altLang="zh-CN" sz="2400" b="0" kern="0" dirty="0">
                <a:latin typeface="+mj-ea"/>
                <a:ea typeface="+mj-ea"/>
              </a:rPr>
              <a:t>TCP</a:t>
            </a:r>
            <a:r>
              <a:rPr kumimoji="0" lang="zh-CN" altLang="en-US" sz="2400" b="0" kern="0" dirty="0">
                <a:latin typeface="+mj-ea"/>
                <a:ea typeface="+mj-ea"/>
              </a:rPr>
              <a:t>不关心应用程序一次把多长的报文发送到</a:t>
            </a:r>
            <a:r>
              <a:rPr kumimoji="0" lang="en-US" altLang="zh-CN" sz="2400" b="0" kern="0" dirty="0">
                <a:latin typeface="+mj-ea"/>
                <a:ea typeface="+mj-ea"/>
              </a:rPr>
              <a:t>TCP </a:t>
            </a:r>
            <a:r>
              <a:rPr kumimoji="0" lang="zh-CN" altLang="en-US" sz="2400" b="0" kern="0" dirty="0">
                <a:latin typeface="+mj-ea"/>
                <a:ea typeface="+mj-ea"/>
              </a:rPr>
              <a:t>的缓存中。</a:t>
            </a:r>
          </a:p>
          <a:p>
            <a:pPr eaLnBrk="1" hangingPunct="1">
              <a:buClr>
                <a:srgbClr val="3333CC"/>
              </a:buClr>
              <a:defRPr/>
            </a:pPr>
            <a:r>
              <a:rPr kumimoji="0" lang="en-US" altLang="zh-CN" sz="2400" b="0" kern="0" dirty="0">
                <a:latin typeface="+mj-ea"/>
                <a:ea typeface="+mj-ea"/>
              </a:rPr>
              <a:t>TCP </a:t>
            </a:r>
            <a:r>
              <a:rPr kumimoji="0" lang="zh-CN" altLang="en-US" sz="2400" b="0" kern="0" dirty="0">
                <a:latin typeface="+mj-ea"/>
                <a:ea typeface="+mj-ea"/>
              </a:rPr>
              <a:t>根据对方给出的窗口值和当前网络拥塞的程度来决定一个报文段应包含多少个字节（注意：</a:t>
            </a:r>
            <a:r>
              <a:rPr kumimoji="0" lang="en-US" altLang="zh-CN" sz="2400" b="0" kern="0" dirty="0">
                <a:latin typeface="+mj-ea"/>
                <a:ea typeface="+mj-ea"/>
              </a:rPr>
              <a:t>UDP </a:t>
            </a:r>
            <a:r>
              <a:rPr kumimoji="0" lang="zh-CN" altLang="en-US" sz="2400" b="0" kern="0" dirty="0">
                <a:latin typeface="+mj-ea"/>
                <a:ea typeface="+mj-ea"/>
              </a:rPr>
              <a:t>的报文长度由应用进程决定）。</a:t>
            </a:r>
          </a:p>
          <a:p>
            <a:pPr eaLnBrk="1" hangingPunct="1">
              <a:buClr>
                <a:srgbClr val="3333CC"/>
              </a:buClr>
              <a:defRPr/>
            </a:pPr>
            <a:r>
              <a:rPr kumimoji="0" lang="en-US" altLang="zh-CN" sz="2400" b="0" kern="0" dirty="0">
                <a:latin typeface="+mj-ea"/>
                <a:ea typeface="+mj-ea"/>
              </a:rPr>
              <a:t>TCP </a:t>
            </a:r>
            <a:r>
              <a:rPr kumimoji="0" lang="zh-CN" altLang="en-US" sz="2400" b="0" kern="0" dirty="0">
                <a:latin typeface="+mj-ea"/>
                <a:ea typeface="+mj-ea"/>
              </a:rPr>
              <a:t>既可能把长的数据块划分短一些再传送，也可能等待积累足够多的字节后再构成报文段发送出去。 </a:t>
            </a:r>
          </a:p>
        </p:txBody>
      </p:sp>
      <p:sp>
        <p:nvSpPr>
          <p:cNvPr id="2" name="矩形 1">
            <a:extLst>
              <a:ext uri="{FF2B5EF4-FFF2-40B4-BE49-F238E27FC236}">
                <a16:creationId xmlns:a16="http://schemas.microsoft.com/office/drawing/2014/main" id="{CE166AB9-00B0-4697-8D3F-C220AF049DD7}"/>
              </a:ext>
            </a:extLst>
          </p:cNvPr>
          <p:cNvSpPr/>
          <p:nvPr/>
        </p:nvSpPr>
        <p:spPr>
          <a:xfrm>
            <a:off x="611188" y="4412519"/>
            <a:ext cx="6409084" cy="461665"/>
          </a:xfrm>
          <a:prstGeom prst="rect">
            <a:avLst/>
          </a:prstGeom>
        </p:spPr>
        <p:txBody>
          <a:bodyPr wrap="square">
            <a:spAutoFit/>
          </a:bodyPr>
          <a:lstStyle/>
          <a:p>
            <a:r>
              <a:rPr lang="en-US" altLang="zh-CN" dirty="0"/>
              <a:t>TCP </a:t>
            </a:r>
            <a:r>
              <a:rPr lang="zh-CN" altLang="en-US" dirty="0"/>
              <a:t>连接的建立都是采用客户服务器方式：</a:t>
            </a:r>
          </a:p>
        </p:txBody>
      </p:sp>
      <p:sp>
        <p:nvSpPr>
          <p:cNvPr id="3" name="矩形 2">
            <a:extLst>
              <a:ext uri="{FF2B5EF4-FFF2-40B4-BE49-F238E27FC236}">
                <a16:creationId xmlns:a16="http://schemas.microsoft.com/office/drawing/2014/main" id="{E74B405D-FCCC-4DF3-95A4-E68B5C45B0BA}"/>
              </a:ext>
            </a:extLst>
          </p:cNvPr>
          <p:cNvSpPr/>
          <p:nvPr/>
        </p:nvSpPr>
        <p:spPr>
          <a:xfrm>
            <a:off x="611188" y="5013176"/>
            <a:ext cx="7633220" cy="830997"/>
          </a:xfrm>
          <a:prstGeom prst="rect">
            <a:avLst/>
          </a:prstGeom>
        </p:spPr>
        <p:txBody>
          <a:bodyPr wrap="square">
            <a:spAutoFit/>
          </a:bodyPr>
          <a:lstStyle/>
          <a:p>
            <a:pPr marL="342900" indent="-342900">
              <a:buFont typeface="Arial" panose="020B0604020202020204" pitchFamily="34" charset="0"/>
              <a:buChar char="•"/>
            </a:pPr>
            <a:r>
              <a:rPr lang="zh-CN" altLang="en-US" dirty="0">
                <a:latin typeface="+mn-ea"/>
                <a:ea typeface="+mn-ea"/>
              </a:rPr>
              <a:t>主动发起连接建立的应用进程称为客户端</a:t>
            </a:r>
            <a:r>
              <a:rPr lang="en-US" altLang="zh-CN" dirty="0">
                <a:latin typeface="+mn-ea"/>
                <a:ea typeface="+mn-ea"/>
              </a:rPr>
              <a:t>(client)</a:t>
            </a:r>
            <a:r>
              <a:rPr lang="zh-CN" altLang="en-US" dirty="0">
                <a:latin typeface="+mn-ea"/>
                <a:ea typeface="+mn-ea"/>
              </a:rPr>
              <a:t>。</a:t>
            </a:r>
          </a:p>
          <a:p>
            <a:pPr marL="342900" indent="-342900">
              <a:buFont typeface="Arial" panose="020B0604020202020204" pitchFamily="34" charset="0"/>
              <a:buChar char="•"/>
            </a:pPr>
            <a:r>
              <a:rPr lang="zh-CN" altLang="en-US" dirty="0">
                <a:latin typeface="+mn-ea"/>
                <a:ea typeface="+mn-ea"/>
              </a:rPr>
              <a:t>被动等待连接建立的应用进程称为服务器</a:t>
            </a:r>
            <a:r>
              <a:rPr lang="en-US" altLang="zh-CN" dirty="0">
                <a:latin typeface="+mn-ea"/>
                <a:ea typeface="+mn-ea"/>
              </a:rPr>
              <a:t>(server)</a:t>
            </a:r>
            <a:r>
              <a:rPr lang="zh-CN" altLang="en-US" dirty="0">
                <a:latin typeface="+mn-ea"/>
                <a:ea typeface="+mn-ea"/>
              </a:rPr>
              <a: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F1849A0-3941-49C0-8E46-5C4F338EB348}"/>
              </a:ext>
            </a:extLst>
          </p:cNvPr>
          <p:cNvSpPr>
            <a:spLocks noGrp="1" noChangeArrowheads="1"/>
          </p:cNvSpPr>
          <p:nvPr>
            <p:ph type="title"/>
          </p:nvPr>
        </p:nvSpPr>
        <p:spPr>
          <a:xfrm>
            <a:off x="971550" y="222250"/>
            <a:ext cx="7086600" cy="685800"/>
          </a:xfrm>
        </p:spPr>
        <p:txBody>
          <a:bodyPr/>
          <a:lstStyle/>
          <a:p>
            <a:r>
              <a:rPr lang="en-US" altLang="zh-CN" dirty="0"/>
              <a:t>6.3.2 TCP</a:t>
            </a:r>
            <a:r>
              <a:rPr lang="zh-CN" altLang="en-US" dirty="0"/>
              <a:t>报文结构 </a:t>
            </a:r>
          </a:p>
        </p:txBody>
      </p:sp>
      <p:sp>
        <p:nvSpPr>
          <p:cNvPr id="5" name="AutoShape 4">
            <a:extLst>
              <a:ext uri="{FF2B5EF4-FFF2-40B4-BE49-F238E27FC236}">
                <a16:creationId xmlns:a16="http://schemas.microsoft.com/office/drawing/2014/main" id="{DACB593B-0870-42EE-A2B8-E5102E4A71DA}"/>
              </a:ext>
            </a:extLst>
          </p:cNvPr>
          <p:cNvSpPr>
            <a:spLocks noChangeArrowheads="1"/>
          </p:cNvSpPr>
          <p:nvPr/>
        </p:nvSpPr>
        <p:spPr bwMode="auto">
          <a:xfrm>
            <a:off x="674052" y="5869533"/>
            <a:ext cx="635000" cy="252413"/>
          </a:xfrm>
          <a:prstGeom prst="leftArrow">
            <a:avLst>
              <a:gd name="adj1" fmla="val 50000"/>
              <a:gd name="adj2" fmla="val 62893"/>
            </a:avLst>
          </a:prstGeom>
          <a:solidFill>
            <a:schemeClr val="hlink"/>
          </a:solidFill>
          <a:ln w="12700">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 name="Rectangle 106">
            <a:extLst>
              <a:ext uri="{FF2B5EF4-FFF2-40B4-BE49-F238E27FC236}">
                <a16:creationId xmlns:a16="http://schemas.microsoft.com/office/drawing/2014/main" id="{4561436F-25C2-4118-A6B4-29E944DD0545}"/>
              </a:ext>
            </a:extLst>
          </p:cNvPr>
          <p:cNvSpPr>
            <a:spLocks noChangeArrowheads="1"/>
          </p:cNvSpPr>
          <p:nvPr/>
        </p:nvSpPr>
        <p:spPr bwMode="auto">
          <a:xfrm>
            <a:off x="1275715" y="5744121"/>
            <a:ext cx="1225550" cy="504825"/>
          </a:xfrm>
          <a:prstGeom prst="rect">
            <a:avLst/>
          </a:prstGeom>
          <a:solidFill>
            <a:srgbClr val="CCFF99"/>
          </a:solidFill>
          <a:ln w="19050">
            <a:solidFill>
              <a:srgbClr val="333399"/>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 name="Line 33">
            <a:extLst>
              <a:ext uri="{FF2B5EF4-FFF2-40B4-BE49-F238E27FC236}">
                <a16:creationId xmlns:a16="http://schemas.microsoft.com/office/drawing/2014/main" id="{D490E93C-1031-48FA-B203-0C75DD90C4FD}"/>
              </a:ext>
            </a:extLst>
          </p:cNvPr>
          <p:cNvSpPr>
            <a:spLocks noChangeShapeType="1"/>
          </p:cNvSpPr>
          <p:nvPr/>
        </p:nvSpPr>
        <p:spPr bwMode="auto">
          <a:xfrm flipH="1">
            <a:off x="928688" y="1697038"/>
            <a:ext cx="15875" cy="2757487"/>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8" name="Rectangle 34">
            <a:extLst>
              <a:ext uri="{FF2B5EF4-FFF2-40B4-BE49-F238E27FC236}">
                <a16:creationId xmlns:a16="http://schemas.microsoft.com/office/drawing/2014/main" id="{E49A0E1B-3525-4BED-B59B-01A22EB50B15}"/>
              </a:ext>
            </a:extLst>
          </p:cNvPr>
          <p:cNvSpPr>
            <a:spLocks noChangeArrowheads="1"/>
          </p:cNvSpPr>
          <p:nvPr/>
        </p:nvSpPr>
        <p:spPr bwMode="auto">
          <a:xfrm>
            <a:off x="638175" y="2767013"/>
            <a:ext cx="587375" cy="5302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90000"/>
              </a:lnSpc>
              <a:spcBef>
                <a:spcPct val="0"/>
              </a:spcBef>
              <a:spcAft>
                <a:spcPct val="0"/>
              </a:spcAft>
            </a:pPr>
            <a:r>
              <a:rPr kumimoji="1" lang="en-US" altLang="zh-CN" sz="1600">
                <a:solidFill>
                  <a:srgbClr val="333399"/>
                </a:solidFill>
              </a:rPr>
              <a:t>TCP</a:t>
            </a:r>
          </a:p>
          <a:p>
            <a:pPr defTabSz="762000" eaLnBrk="0" fontAlgn="base" hangingPunct="0">
              <a:lnSpc>
                <a:spcPct val="90000"/>
              </a:lnSpc>
              <a:spcBef>
                <a:spcPct val="0"/>
              </a:spcBef>
              <a:spcAft>
                <a:spcPct val="0"/>
              </a:spcAft>
            </a:pPr>
            <a:r>
              <a:rPr kumimoji="1" lang="zh-CN" altLang="en-US" sz="1600">
                <a:solidFill>
                  <a:srgbClr val="333399"/>
                </a:solidFill>
              </a:rPr>
              <a:t>首部</a:t>
            </a:r>
          </a:p>
        </p:txBody>
      </p:sp>
      <p:sp>
        <p:nvSpPr>
          <p:cNvPr id="9" name="Line 35">
            <a:extLst>
              <a:ext uri="{FF2B5EF4-FFF2-40B4-BE49-F238E27FC236}">
                <a16:creationId xmlns:a16="http://schemas.microsoft.com/office/drawing/2014/main" id="{E73AB122-C208-446A-A891-76065F69D030}"/>
              </a:ext>
            </a:extLst>
          </p:cNvPr>
          <p:cNvSpPr>
            <a:spLocks noChangeShapeType="1"/>
          </p:cNvSpPr>
          <p:nvPr/>
        </p:nvSpPr>
        <p:spPr bwMode="auto">
          <a:xfrm>
            <a:off x="8453438" y="1690688"/>
            <a:ext cx="0" cy="2316162"/>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0" name="Rectangle 36">
            <a:extLst>
              <a:ext uri="{FF2B5EF4-FFF2-40B4-BE49-F238E27FC236}">
                <a16:creationId xmlns:a16="http://schemas.microsoft.com/office/drawing/2014/main" id="{27C7919C-AE3F-49A7-A961-0DC432392459}"/>
              </a:ext>
            </a:extLst>
          </p:cNvPr>
          <p:cNvSpPr>
            <a:spLocks noChangeArrowheads="1"/>
          </p:cNvSpPr>
          <p:nvPr/>
        </p:nvSpPr>
        <p:spPr bwMode="auto">
          <a:xfrm>
            <a:off x="8002588" y="2509838"/>
            <a:ext cx="1073150" cy="5302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90000"/>
              </a:lnSpc>
              <a:spcBef>
                <a:spcPct val="0"/>
              </a:spcBef>
              <a:spcAft>
                <a:spcPct val="0"/>
              </a:spcAft>
            </a:pPr>
            <a:r>
              <a:rPr kumimoji="1" lang="en-US" altLang="zh-CN" sz="1600">
                <a:solidFill>
                  <a:srgbClr val="333399"/>
                </a:solidFill>
              </a:rPr>
              <a:t>20 </a:t>
            </a:r>
            <a:r>
              <a:rPr kumimoji="1" lang="zh-CN" altLang="en-US" sz="1600">
                <a:solidFill>
                  <a:srgbClr val="333399"/>
                </a:solidFill>
              </a:rPr>
              <a:t>字节的</a:t>
            </a:r>
          </a:p>
          <a:p>
            <a:pPr algn="ctr" defTabSz="762000" eaLnBrk="0" fontAlgn="base" hangingPunct="0">
              <a:lnSpc>
                <a:spcPct val="90000"/>
              </a:lnSpc>
              <a:spcBef>
                <a:spcPct val="0"/>
              </a:spcBef>
              <a:spcAft>
                <a:spcPct val="0"/>
              </a:spcAft>
            </a:pPr>
            <a:r>
              <a:rPr kumimoji="1" lang="zh-CN" altLang="en-US" sz="1600">
                <a:solidFill>
                  <a:srgbClr val="333399"/>
                </a:solidFill>
              </a:rPr>
              <a:t>固定首部</a:t>
            </a:r>
          </a:p>
        </p:txBody>
      </p:sp>
      <p:sp>
        <p:nvSpPr>
          <p:cNvPr id="11" name="Rectangle 75">
            <a:extLst>
              <a:ext uri="{FF2B5EF4-FFF2-40B4-BE49-F238E27FC236}">
                <a16:creationId xmlns:a16="http://schemas.microsoft.com/office/drawing/2014/main" id="{8C48510F-982B-4D9D-BDB1-83190D7C4735}"/>
              </a:ext>
            </a:extLst>
          </p:cNvPr>
          <p:cNvSpPr>
            <a:spLocks noChangeArrowheads="1"/>
          </p:cNvSpPr>
          <p:nvPr/>
        </p:nvSpPr>
        <p:spPr bwMode="auto">
          <a:xfrm>
            <a:off x="1217613" y="1695450"/>
            <a:ext cx="6810375" cy="2763838"/>
          </a:xfrm>
          <a:prstGeom prst="rect">
            <a:avLst/>
          </a:prstGeom>
          <a:solidFill>
            <a:srgbClr val="FFFFCC"/>
          </a:solidFill>
          <a:ln w="25400">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 name="Freeform 5">
            <a:extLst>
              <a:ext uri="{FF2B5EF4-FFF2-40B4-BE49-F238E27FC236}">
                <a16:creationId xmlns:a16="http://schemas.microsoft.com/office/drawing/2014/main" id="{E4DF80FE-9B2B-4E27-9417-25B9B500DBBC}"/>
              </a:ext>
            </a:extLst>
          </p:cNvPr>
          <p:cNvSpPr>
            <a:spLocks/>
          </p:cNvSpPr>
          <p:nvPr/>
        </p:nvSpPr>
        <p:spPr bwMode="auto">
          <a:xfrm>
            <a:off x="1227138" y="4459288"/>
            <a:ext cx="6826250" cy="428625"/>
          </a:xfrm>
          <a:custGeom>
            <a:avLst/>
            <a:gdLst>
              <a:gd name="T0" fmla="*/ 0 w 4626"/>
              <a:gd name="T1" fmla="*/ 0 h 544"/>
              <a:gd name="T2" fmla="*/ 861 w 4626"/>
              <a:gd name="T3" fmla="*/ 544 h 544"/>
              <a:gd name="T4" fmla="*/ 1814 w 4626"/>
              <a:gd name="T5" fmla="*/ 544 h 544"/>
              <a:gd name="T6" fmla="*/ 4626 w 4626"/>
              <a:gd name="T7" fmla="*/ 0 h 544"/>
              <a:gd name="T8" fmla="*/ 0 w 4626"/>
              <a:gd name="T9" fmla="*/ 0 h 544"/>
              <a:gd name="T10" fmla="*/ 0 60000 65536"/>
              <a:gd name="T11" fmla="*/ 0 60000 65536"/>
              <a:gd name="T12" fmla="*/ 0 60000 65536"/>
              <a:gd name="T13" fmla="*/ 0 60000 65536"/>
              <a:gd name="T14" fmla="*/ 0 60000 65536"/>
              <a:gd name="T15" fmla="*/ 0 w 4626"/>
              <a:gd name="T16" fmla="*/ 0 h 544"/>
              <a:gd name="T17" fmla="*/ 4626 w 4626"/>
              <a:gd name="T18" fmla="*/ 544 h 544"/>
            </a:gdLst>
            <a:ahLst/>
            <a:cxnLst>
              <a:cxn ang="T10">
                <a:pos x="T0" y="T1"/>
              </a:cxn>
              <a:cxn ang="T11">
                <a:pos x="T2" y="T3"/>
              </a:cxn>
              <a:cxn ang="T12">
                <a:pos x="T4" y="T5"/>
              </a:cxn>
              <a:cxn ang="T13">
                <a:pos x="T6" y="T7"/>
              </a:cxn>
              <a:cxn ang="T14">
                <a:pos x="T8" y="T9"/>
              </a:cxn>
            </a:cxnLst>
            <a:rect l="T15" t="T16" r="T17" b="T18"/>
            <a:pathLst>
              <a:path w="4626" h="544">
                <a:moveTo>
                  <a:pt x="0" y="0"/>
                </a:moveTo>
                <a:lnTo>
                  <a:pt x="861" y="544"/>
                </a:lnTo>
                <a:lnTo>
                  <a:pt x="1814" y="544"/>
                </a:lnTo>
                <a:lnTo>
                  <a:pt x="4626" y="0"/>
                </a:lnTo>
                <a:lnTo>
                  <a:pt x="0" y="0"/>
                </a:lnTo>
                <a:close/>
              </a:path>
            </a:pathLst>
          </a:custGeom>
          <a:gradFill rotWithShape="1">
            <a:gsLst>
              <a:gs pos="0">
                <a:srgbClr val="B2B28E"/>
              </a:gs>
              <a:gs pos="100000">
                <a:srgbClr val="FFFFCC"/>
              </a:gs>
            </a:gsLst>
            <a:lin ang="5400000" scaled="1"/>
          </a:gra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3" name="Line 6">
            <a:extLst>
              <a:ext uri="{FF2B5EF4-FFF2-40B4-BE49-F238E27FC236}">
                <a16:creationId xmlns:a16="http://schemas.microsoft.com/office/drawing/2014/main" id="{8C9F6533-D142-42D0-B98A-9AD20FE84ADA}"/>
              </a:ext>
            </a:extLst>
          </p:cNvPr>
          <p:cNvSpPr>
            <a:spLocks noChangeShapeType="1"/>
          </p:cNvSpPr>
          <p:nvPr/>
        </p:nvSpPr>
        <p:spPr bwMode="auto">
          <a:xfrm>
            <a:off x="1211263" y="2165350"/>
            <a:ext cx="68214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4" name="Line 7">
            <a:extLst>
              <a:ext uri="{FF2B5EF4-FFF2-40B4-BE49-F238E27FC236}">
                <a16:creationId xmlns:a16="http://schemas.microsoft.com/office/drawing/2014/main" id="{48EBFABA-4978-4738-9E17-593BDFFA3465}"/>
              </a:ext>
            </a:extLst>
          </p:cNvPr>
          <p:cNvSpPr>
            <a:spLocks noChangeShapeType="1"/>
          </p:cNvSpPr>
          <p:nvPr/>
        </p:nvSpPr>
        <p:spPr bwMode="auto">
          <a:xfrm>
            <a:off x="1223963" y="2630488"/>
            <a:ext cx="68087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5" name="Line 8">
            <a:extLst>
              <a:ext uri="{FF2B5EF4-FFF2-40B4-BE49-F238E27FC236}">
                <a16:creationId xmlns:a16="http://schemas.microsoft.com/office/drawing/2014/main" id="{A69AB4D1-8EB3-46FA-A5B2-1D495F0D61B8}"/>
              </a:ext>
            </a:extLst>
          </p:cNvPr>
          <p:cNvSpPr>
            <a:spLocks noChangeShapeType="1"/>
          </p:cNvSpPr>
          <p:nvPr/>
        </p:nvSpPr>
        <p:spPr bwMode="auto">
          <a:xfrm>
            <a:off x="1211263" y="3094038"/>
            <a:ext cx="68214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6" name="Line 9">
            <a:extLst>
              <a:ext uri="{FF2B5EF4-FFF2-40B4-BE49-F238E27FC236}">
                <a16:creationId xmlns:a16="http://schemas.microsoft.com/office/drawing/2014/main" id="{65821CF8-967C-4A3A-915F-B9C41BE91654}"/>
              </a:ext>
            </a:extLst>
          </p:cNvPr>
          <p:cNvSpPr>
            <a:spLocks noChangeShapeType="1"/>
          </p:cNvSpPr>
          <p:nvPr/>
        </p:nvSpPr>
        <p:spPr bwMode="auto">
          <a:xfrm>
            <a:off x="1211263" y="3557588"/>
            <a:ext cx="68214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7" name="Line 10">
            <a:extLst>
              <a:ext uri="{FF2B5EF4-FFF2-40B4-BE49-F238E27FC236}">
                <a16:creationId xmlns:a16="http://schemas.microsoft.com/office/drawing/2014/main" id="{80FF7448-89CB-447B-A227-9B79C5C0161E}"/>
              </a:ext>
            </a:extLst>
          </p:cNvPr>
          <p:cNvSpPr>
            <a:spLocks noChangeShapeType="1"/>
          </p:cNvSpPr>
          <p:nvPr/>
        </p:nvSpPr>
        <p:spPr bwMode="auto">
          <a:xfrm>
            <a:off x="1223963" y="4022725"/>
            <a:ext cx="68087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8" name="Line 11">
            <a:extLst>
              <a:ext uri="{FF2B5EF4-FFF2-40B4-BE49-F238E27FC236}">
                <a16:creationId xmlns:a16="http://schemas.microsoft.com/office/drawing/2014/main" id="{6F03CC68-3778-4BF3-A8B4-B5473CCD4456}"/>
              </a:ext>
            </a:extLst>
          </p:cNvPr>
          <p:cNvSpPr>
            <a:spLocks noChangeShapeType="1"/>
          </p:cNvSpPr>
          <p:nvPr/>
        </p:nvSpPr>
        <p:spPr bwMode="auto">
          <a:xfrm>
            <a:off x="4624388" y="1700213"/>
            <a:ext cx="0" cy="4746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9" name="Rectangle 12">
            <a:extLst>
              <a:ext uri="{FF2B5EF4-FFF2-40B4-BE49-F238E27FC236}">
                <a16:creationId xmlns:a16="http://schemas.microsoft.com/office/drawing/2014/main" id="{C4BC9F6E-E966-4976-9691-BCCAC7C14457}"/>
              </a:ext>
            </a:extLst>
          </p:cNvPr>
          <p:cNvSpPr>
            <a:spLocks noChangeArrowheads="1"/>
          </p:cNvSpPr>
          <p:nvPr/>
        </p:nvSpPr>
        <p:spPr bwMode="auto">
          <a:xfrm>
            <a:off x="5688013" y="1785938"/>
            <a:ext cx="13366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1600">
                <a:solidFill>
                  <a:srgbClr val="333399"/>
                </a:solidFill>
              </a:rPr>
              <a:t>目  的  端  口</a:t>
            </a:r>
          </a:p>
        </p:txBody>
      </p:sp>
      <p:sp>
        <p:nvSpPr>
          <p:cNvPr id="20" name="Rectangle 13">
            <a:extLst>
              <a:ext uri="{FF2B5EF4-FFF2-40B4-BE49-F238E27FC236}">
                <a16:creationId xmlns:a16="http://schemas.microsoft.com/office/drawing/2014/main" id="{7A800EB7-A565-446D-A7A2-5E7199A35236}"/>
              </a:ext>
            </a:extLst>
          </p:cNvPr>
          <p:cNvSpPr>
            <a:spLocks noChangeArrowheads="1"/>
          </p:cNvSpPr>
          <p:nvPr/>
        </p:nvSpPr>
        <p:spPr bwMode="auto">
          <a:xfrm>
            <a:off x="1354138" y="3035300"/>
            <a:ext cx="5873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1600">
                <a:solidFill>
                  <a:srgbClr val="333399"/>
                </a:solidFill>
              </a:rPr>
              <a:t>数据</a:t>
            </a:r>
          </a:p>
          <a:p>
            <a:pPr defTabSz="762000" eaLnBrk="0" fontAlgn="base" hangingPunct="0">
              <a:spcBef>
                <a:spcPct val="0"/>
              </a:spcBef>
              <a:spcAft>
                <a:spcPct val="0"/>
              </a:spcAft>
            </a:pPr>
            <a:r>
              <a:rPr kumimoji="1" lang="zh-CN" altLang="en-US" sz="1600">
                <a:solidFill>
                  <a:srgbClr val="333399"/>
                </a:solidFill>
              </a:rPr>
              <a:t>偏移</a:t>
            </a:r>
          </a:p>
        </p:txBody>
      </p:sp>
      <p:sp>
        <p:nvSpPr>
          <p:cNvPr id="21" name="Rectangle 14">
            <a:extLst>
              <a:ext uri="{FF2B5EF4-FFF2-40B4-BE49-F238E27FC236}">
                <a16:creationId xmlns:a16="http://schemas.microsoft.com/office/drawing/2014/main" id="{17F2C68E-D9A7-41E2-B10F-94CF7B47E306}"/>
              </a:ext>
            </a:extLst>
          </p:cNvPr>
          <p:cNvSpPr>
            <a:spLocks noChangeArrowheads="1"/>
          </p:cNvSpPr>
          <p:nvPr/>
        </p:nvSpPr>
        <p:spPr bwMode="auto">
          <a:xfrm>
            <a:off x="2309813" y="3649663"/>
            <a:ext cx="11334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1600">
                <a:solidFill>
                  <a:srgbClr val="333399"/>
                </a:solidFill>
              </a:rPr>
              <a:t>检   验   和</a:t>
            </a:r>
          </a:p>
        </p:txBody>
      </p:sp>
      <p:sp>
        <p:nvSpPr>
          <p:cNvPr id="22" name="Rectangle 15">
            <a:extLst>
              <a:ext uri="{FF2B5EF4-FFF2-40B4-BE49-F238E27FC236}">
                <a16:creationId xmlns:a16="http://schemas.microsoft.com/office/drawing/2014/main" id="{05A81AD4-A46D-4249-904C-E866F9F7866F}"/>
              </a:ext>
            </a:extLst>
          </p:cNvPr>
          <p:cNvSpPr>
            <a:spLocks noChangeArrowheads="1"/>
          </p:cNvSpPr>
          <p:nvPr/>
        </p:nvSpPr>
        <p:spPr bwMode="auto">
          <a:xfrm>
            <a:off x="2489200" y="4078288"/>
            <a:ext cx="28336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1600">
                <a:solidFill>
                  <a:srgbClr val="333399"/>
                </a:solidFill>
              </a:rPr>
              <a:t>选    项    （长  度  可  变）</a:t>
            </a:r>
          </a:p>
        </p:txBody>
      </p:sp>
      <p:sp>
        <p:nvSpPr>
          <p:cNvPr id="23" name="Rectangle 16">
            <a:extLst>
              <a:ext uri="{FF2B5EF4-FFF2-40B4-BE49-F238E27FC236}">
                <a16:creationId xmlns:a16="http://schemas.microsoft.com/office/drawing/2014/main" id="{BB8B2069-03B1-4B80-B62C-BE1210947FF1}"/>
              </a:ext>
            </a:extLst>
          </p:cNvPr>
          <p:cNvSpPr>
            <a:spLocks noChangeArrowheads="1"/>
          </p:cNvSpPr>
          <p:nvPr/>
        </p:nvSpPr>
        <p:spPr bwMode="auto">
          <a:xfrm>
            <a:off x="2411413" y="1785938"/>
            <a:ext cx="1019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1600">
                <a:solidFill>
                  <a:srgbClr val="333399"/>
                </a:solidFill>
              </a:rPr>
              <a:t>源  端  口</a:t>
            </a:r>
          </a:p>
        </p:txBody>
      </p:sp>
      <p:sp>
        <p:nvSpPr>
          <p:cNvPr id="24" name="Rectangle 17">
            <a:extLst>
              <a:ext uri="{FF2B5EF4-FFF2-40B4-BE49-F238E27FC236}">
                <a16:creationId xmlns:a16="http://schemas.microsoft.com/office/drawing/2014/main" id="{9A06BD47-C512-4868-9773-20F207FF2167}"/>
              </a:ext>
            </a:extLst>
          </p:cNvPr>
          <p:cNvSpPr>
            <a:spLocks noChangeArrowheads="1"/>
          </p:cNvSpPr>
          <p:nvPr/>
        </p:nvSpPr>
        <p:spPr bwMode="auto">
          <a:xfrm>
            <a:off x="4041775" y="2245606"/>
            <a:ext cx="102235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fontAlgn="base" hangingPunct="0">
              <a:spcBef>
                <a:spcPct val="0"/>
              </a:spcBef>
              <a:spcAft>
                <a:spcPct val="0"/>
              </a:spcAft>
            </a:pPr>
            <a:r>
              <a:rPr kumimoji="1" lang="zh-CN" altLang="en-US" sz="1600" dirty="0">
                <a:solidFill>
                  <a:srgbClr val="333399"/>
                </a:solidFill>
              </a:rPr>
              <a:t>序  列 号</a:t>
            </a:r>
          </a:p>
        </p:txBody>
      </p:sp>
      <p:sp>
        <p:nvSpPr>
          <p:cNvPr id="25" name="Line 18">
            <a:extLst>
              <a:ext uri="{FF2B5EF4-FFF2-40B4-BE49-F238E27FC236}">
                <a16:creationId xmlns:a16="http://schemas.microsoft.com/office/drawing/2014/main" id="{223CD206-E2EE-452F-BECD-44737FAD839E}"/>
              </a:ext>
            </a:extLst>
          </p:cNvPr>
          <p:cNvSpPr>
            <a:spLocks noChangeShapeType="1"/>
          </p:cNvSpPr>
          <p:nvPr/>
        </p:nvSpPr>
        <p:spPr bwMode="auto">
          <a:xfrm>
            <a:off x="4629150" y="3100388"/>
            <a:ext cx="0" cy="9159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6" name="Rectangle 19">
            <a:extLst>
              <a:ext uri="{FF2B5EF4-FFF2-40B4-BE49-F238E27FC236}">
                <a16:creationId xmlns:a16="http://schemas.microsoft.com/office/drawing/2014/main" id="{DFC46DB8-324A-4E84-93B6-9B780E63D1A8}"/>
              </a:ext>
            </a:extLst>
          </p:cNvPr>
          <p:cNvSpPr>
            <a:spLocks noChangeArrowheads="1"/>
          </p:cNvSpPr>
          <p:nvPr/>
        </p:nvSpPr>
        <p:spPr bwMode="auto">
          <a:xfrm>
            <a:off x="5545138" y="3649663"/>
            <a:ext cx="1508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1600">
                <a:solidFill>
                  <a:srgbClr val="333399"/>
                </a:solidFill>
              </a:rPr>
              <a:t>紧   急   指   针</a:t>
            </a:r>
          </a:p>
        </p:txBody>
      </p:sp>
      <p:sp>
        <p:nvSpPr>
          <p:cNvPr id="27" name="Rectangle 20">
            <a:extLst>
              <a:ext uri="{FF2B5EF4-FFF2-40B4-BE49-F238E27FC236}">
                <a16:creationId xmlns:a16="http://schemas.microsoft.com/office/drawing/2014/main" id="{69FE6001-84AC-4423-9D41-B930D142B01F}"/>
              </a:ext>
            </a:extLst>
          </p:cNvPr>
          <p:cNvSpPr>
            <a:spLocks noChangeArrowheads="1"/>
          </p:cNvSpPr>
          <p:nvPr/>
        </p:nvSpPr>
        <p:spPr bwMode="auto">
          <a:xfrm>
            <a:off x="5943600" y="3168650"/>
            <a:ext cx="758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1600">
                <a:solidFill>
                  <a:srgbClr val="333399"/>
                </a:solidFill>
              </a:rPr>
              <a:t>窗   口</a:t>
            </a:r>
          </a:p>
        </p:txBody>
      </p:sp>
      <p:sp>
        <p:nvSpPr>
          <p:cNvPr id="28" name="Rectangle 21">
            <a:extLst>
              <a:ext uri="{FF2B5EF4-FFF2-40B4-BE49-F238E27FC236}">
                <a16:creationId xmlns:a16="http://schemas.microsoft.com/office/drawing/2014/main" id="{EC7588B6-25AE-4112-9A21-9BDCBAA14090}"/>
              </a:ext>
            </a:extLst>
          </p:cNvPr>
          <p:cNvSpPr>
            <a:spLocks noChangeArrowheads="1"/>
          </p:cNvSpPr>
          <p:nvPr/>
        </p:nvSpPr>
        <p:spPr bwMode="auto">
          <a:xfrm>
            <a:off x="4013200" y="2728913"/>
            <a:ext cx="12969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1600">
                <a:solidFill>
                  <a:srgbClr val="333399"/>
                </a:solidFill>
              </a:rPr>
              <a:t>确    认    号</a:t>
            </a:r>
          </a:p>
        </p:txBody>
      </p:sp>
      <p:sp>
        <p:nvSpPr>
          <p:cNvPr id="29" name="Line 22">
            <a:extLst>
              <a:ext uri="{FF2B5EF4-FFF2-40B4-BE49-F238E27FC236}">
                <a16:creationId xmlns:a16="http://schemas.microsoft.com/office/drawing/2014/main" id="{3F808DD8-50A7-4F3F-87F3-BD1F97FAA298}"/>
              </a:ext>
            </a:extLst>
          </p:cNvPr>
          <p:cNvSpPr>
            <a:spLocks noChangeShapeType="1"/>
          </p:cNvSpPr>
          <p:nvPr/>
        </p:nvSpPr>
        <p:spPr bwMode="auto">
          <a:xfrm>
            <a:off x="2065338" y="3100388"/>
            <a:ext cx="0" cy="463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0" name="Line 23">
            <a:extLst>
              <a:ext uri="{FF2B5EF4-FFF2-40B4-BE49-F238E27FC236}">
                <a16:creationId xmlns:a16="http://schemas.microsoft.com/office/drawing/2014/main" id="{A80BB904-BE01-41EA-B107-9254E5C63687}"/>
              </a:ext>
            </a:extLst>
          </p:cNvPr>
          <p:cNvSpPr>
            <a:spLocks noChangeShapeType="1"/>
          </p:cNvSpPr>
          <p:nvPr/>
        </p:nvSpPr>
        <p:spPr bwMode="auto">
          <a:xfrm>
            <a:off x="3773488" y="3095625"/>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1" name="Line 24">
            <a:extLst>
              <a:ext uri="{FF2B5EF4-FFF2-40B4-BE49-F238E27FC236}">
                <a16:creationId xmlns:a16="http://schemas.microsoft.com/office/drawing/2014/main" id="{F17CFA27-65FC-47F6-BAB6-A4D02CEC6A06}"/>
              </a:ext>
            </a:extLst>
          </p:cNvPr>
          <p:cNvSpPr>
            <a:spLocks noChangeShapeType="1"/>
          </p:cNvSpPr>
          <p:nvPr/>
        </p:nvSpPr>
        <p:spPr bwMode="auto">
          <a:xfrm>
            <a:off x="3335338" y="3100388"/>
            <a:ext cx="0" cy="463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2" name="Line 25">
            <a:extLst>
              <a:ext uri="{FF2B5EF4-FFF2-40B4-BE49-F238E27FC236}">
                <a16:creationId xmlns:a16="http://schemas.microsoft.com/office/drawing/2014/main" id="{853F0016-E7A5-413F-A547-EB01380E6DEB}"/>
              </a:ext>
            </a:extLst>
          </p:cNvPr>
          <p:cNvSpPr>
            <a:spLocks noChangeShapeType="1"/>
          </p:cNvSpPr>
          <p:nvPr/>
        </p:nvSpPr>
        <p:spPr bwMode="auto">
          <a:xfrm>
            <a:off x="3552825" y="3100388"/>
            <a:ext cx="0" cy="455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3" name="Line 26">
            <a:extLst>
              <a:ext uri="{FF2B5EF4-FFF2-40B4-BE49-F238E27FC236}">
                <a16:creationId xmlns:a16="http://schemas.microsoft.com/office/drawing/2014/main" id="{59A20C6F-AB68-48DD-96B3-7FE991C37EE5}"/>
              </a:ext>
            </a:extLst>
          </p:cNvPr>
          <p:cNvSpPr>
            <a:spLocks noChangeShapeType="1"/>
          </p:cNvSpPr>
          <p:nvPr/>
        </p:nvSpPr>
        <p:spPr bwMode="auto">
          <a:xfrm>
            <a:off x="4198938" y="3100388"/>
            <a:ext cx="0" cy="455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4" name="Line 27">
            <a:extLst>
              <a:ext uri="{FF2B5EF4-FFF2-40B4-BE49-F238E27FC236}">
                <a16:creationId xmlns:a16="http://schemas.microsoft.com/office/drawing/2014/main" id="{CC47EBE8-D074-495D-A814-E68BD1E43272}"/>
              </a:ext>
            </a:extLst>
          </p:cNvPr>
          <p:cNvSpPr>
            <a:spLocks noChangeShapeType="1"/>
          </p:cNvSpPr>
          <p:nvPr/>
        </p:nvSpPr>
        <p:spPr bwMode="auto">
          <a:xfrm>
            <a:off x="3986213" y="3100388"/>
            <a:ext cx="0" cy="455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5" name="Line 28">
            <a:extLst>
              <a:ext uri="{FF2B5EF4-FFF2-40B4-BE49-F238E27FC236}">
                <a16:creationId xmlns:a16="http://schemas.microsoft.com/office/drawing/2014/main" id="{71ECF0B1-856F-4A8D-9EE2-D0651FCB62F1}"/>
              </a:ext>
            </a:extLst>
          </p:cNvPr>
          <p:cNvSpPr>
            <a:spLocks noChangeShapeType="1"/>
          </p:cNvSpPr>
          <p:nvPr/>
        </p:nvSpPr>
        <p:spPr bwMode="auto">
          <a:xfrm>
            <a:off x="4416425" y="3100388"/>
            <a:ext cx="0" cy="455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 name="Rectangle 29">
            <a:extLst>
              <a:ext uri="{FF2B5EF4-FFF2-40B4-BE49-F238E27FC236}">
                <a16:creationId xmlns:a16="http://schemas.microsoft.com/office/drawing/2014/main" id="{4DBB7E85-5B9D-4B75-8F0D-3A9627813B53}"/>
              </a:ext>
            </a:extLst>
          </p:cNvPr>
          <p:cNvSpPr>
            <a:spLocks noChangeArrowheads="1"/>
          </p:cNvSpPr>
          <p:nvPr/>
        </p:nvSpPr>
        <p:spPr bwMode="auto">
          <a:xfrm>
            <a:off x="2332038" y="3178175"/>
            <a:ext cx="758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1600">
                <a:solidFill>
                  <a:srgbClr val="333399"/>
                </a:solidFill>
              </a:rPr>
              <a:t>保   留</a:t>
            </a:r>
          </a:p>
        </p:txBody>
      </p:sp>
      <p:sp>
        <p:nvSpPr>
          <p:cNvPr id="37" name="Rectangle 30">
            <a:extLst>
              <a:ext uri="{FF2B5EF4-FFF2-40B4-BE49-F238E27FC236}">
                <a16:creationId xmlns:a16="http://schemas.microsoft.com/office/drawing/2014/main" id="{3C2381FA-A8F0-4EF2-B309-D6518CC5214C}"/>
              </a:ext>
            </a:extLst>
          </p:cNvPr>
          <p:cNvSpPr>
            <a:spLocks noChangeArrowheads="1"/>
          </p:cNvSpPr>
          <p:nvPr/>
        </p:nvSpPr>
        <p:spPr bwMode="auto">
          <a:xfrm>
            <a:off x="4391025" y="3113088"/>
            <a:ext cx="29051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75000"/>
              </a:lnSpc>
              <a:spcBef>
                <a:spcPct val="0"/>
              </a:spcBef>
              <a:spcAft>
                <a:spcPct val="0"/>
              </a:spcAft>
            </a:pPr>
            <a:r>
              <a:rPr kumimoji="1" lang="en-US" altLang="zh-CN" sz="1200" b="1" dirty="0">
                <a:solidFill>
                  <a:srgbClr val="333399"/>
                </a:solidFill>
              </a:rPr>
              <a:t>F</a:t>
            </a:r>
          </a:p>
          <a:p>
            <a:pPr algn="ctr" defTabSz="762000" eaLnBrk="0" fontAlgn="base" hangingPunct="0">
              <a:lnSpc>
                <a:spcPct val="75000"/>
              </a:lnSpc>
              <a:spcBef>
                <a:spcPct val="0"/>
              </a:spcBef>
              <a:spcAft>
                <a:spcPct val="0"/>
              </a:spcAft>
            </a:pPr>
            <a:r>
              <a:rPr kumimoji="1" lang="en-US" altLang="zh-CN" sz="1200" b="1" dirty="0">
                <a:solidFill>
                  <a:srgbClr val="333399"/>
                </a:solidFill>
              </a:rPr>
              <a:t>I</a:t>
            </a:r>
          </a:p>
          <a:p>
            <a:pPr algn="ctr" defTabSz="762000" eaLnBrk="0" fontAlgn="base" hangingPunct="0">
              <a:lnSpc>
                <a:spcPct val="75000"/>
              </a:lnSpc>
              <a:spcBef>
                <a:spcPct val="0"/>
              </a:spcBef>
              <a:spcAft>
                <a:spcPct val="0"/>
              </a:spcAft>
            </a:pPr>
            <a:r>
              <a:rPr kumimoji="1" lang="en-US" altLang="zh-CN" sz="1200" b="1" dirty="0">
                <a:solidFill>
                  <a:srgbClr val="333399"/>
                </a:solidFill>
              </a:rPr>
              <a:t>N</a:t>
            </a:r>
          </a:p>
        </p:txBody>
      </p:sp>
      <p:sp>
        <p:nvSpPr>
          <p:cNvPr id="38" name="Line 31">
            <a:extLst>
              <a:ext uri="{FF2B5EF4-FFF2-40B4-BE49-F238E27FC236}">
                <a16:creationId xmlns:a16="http://schemas.microsoft.com/office/drawing/2014/main" id="{41D7A709-D9F8-4B39-A68E-5398A12D7494}"/>
              </a:ext>
            </a:extLst>
          </p:cNvPr>
          <p:cNvSpPr>
            <a:spLocks noChangeShapeType="1"/>
          </p:cNvSpPr>
          <p:nvPr/>
        </p:nvSpPr>
        <p:spPr bwMode="auto">
          <a:xfrm>
            <a:off x="1228725" y="1082675"/>
            <a:ext cx="6794500" cy="0"/>
          </a:xfrm>
          <a:prstGeom prst="line">
            <a:avLst/>
          </a:prstGeom>
          <a:noFill/>
          <a:ln w="1270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9" name="Rectangle 32">
            <a:extLst>
              <a:ext uri="{FF2B5EF4-FFF2-40B4-BE49-F238E27FC236}">
                <a16:creationId xmlns:a16="http://schemas.microsoft.com/office/drawing/2014/main" id="{203188DF-3732-41AD-AD7A-04AC01B527B2}"/>
              </a:ext>
            </a:extLst>
          </p:cNvPr>
          <p:cNvSpPr>
            <a:spLocks noChangeArrowheads="1"/>
          </p:cNvSpPr>
          <p:nvPr/>
        </p:nvSpPr>
        <p:spPr bwMode="auto">
          <a:xfrm>
            <a:off x="4292600" y="922338"/>
            <a:ext cx="727075" cy="3635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en-US" altLang="zh-CN">
                <a:solidFill>
                  <a:srgbClr val="333399"/>
                </a:solidFill>
              </a:rPr>
              <a:t>32 </a:t>
            </a:r>
            <a:r>
              <a:rPr kumimoji="1" lang="zh-CN" altLang="en-US">
                <a:solidFill>
                  <a:srgbClr val="333399"/>
                </a:solidFill>
              </a:rPr>
              <a:t>位</a:t>
            </a:r>
          </a:p>
        </p:txBody>
      </p:sp>
      <p:sp>
        <p:nvSpPr>
          <p:cNvPr id="40" name="Line 37">
            <a:extLst>
              <a:ext uri="{FF2B5EF4-FFF2-40B4-BE49-F238E27FC236}">
                <a16:creationId xmlns:a16="http://schemas.microsoft.com/office/drawing/2014/main" id="{A7C8967D-6FF2-455A-892B-E81A97416D0C}"/>
              </a:ext>
            </a:extLst>
          </p:cNvPr>
          <p:cNvSpPr>
            <a:spLocks noChangeShapeType="1"/>
          </p:cNvSpPr>
          <p:nvPr/>
        </p:nvSpPr>
        <p:spPr bwMode="auto">
          <a:xfrm>
            <a:off x="1214438" y="1590675"/>
            <a:ext cx="68008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1" name="Line 38">
            <a:extLst>
              <a:ext uri="{FF2B5EF4-FFF2-40B4-BE49-F238E27FC236}">
                <a16:creationId xmlns:a16="http://schemas.microsoft.com/office/drawing/2014/main" id="{65FAD7A5-D3E1-4BC4-9A6C-F653F198F67A}"/>
              </a:ext>
            </a:extLst>
          </p:cNvPr>
          <p:cNvSpPr>
            <a:spLocks noChangeShapeType="1"/>
          </p:cNvSpPr>
          <p:nvPr/>
        </p:nvSpPr>
        <p:spPr bwMode="auto">
          <a:xfrm>
            <a:off x="1214438" y="1457325"/>
            <a:ext cx="0" cy="133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2" name="Line 39">
            <a:extLst>
              <a:ext uri="{FF2B5EF4-FFF2-40B4-BE49-F238E27FC236}">
                <a16:creationId xmlns:a16="http://schemas.microsoft.com/office/drawing/2014/main" id="{2682E251-636A-4712-87E7-2334ED68D18F}"/>
              </a:ext>
            </a:extLst>
          </p:cNvPr>
          <p:cNvSpPr>
            <a:spLocks noChangeShapeType="1"/>
          </p:cNvSpPr>
          <p:nvPr/>
        </p:nvSpPr>
        <p:spPr bwMode="auto">
          <a:xfrm>
            <a:off x="1427163"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3" name="Line 40">
            <a:extLst>
              <a:ext uri="{FF2B5EF4-FFF2-40B4-BE49-F238E27FC236}">
                <a16:creationId xmlns:a16="http://schemas.microsoft.com/office/drawing/2014/main" id="{41A6D71B-9510-47AA-A1A6-CD3CDAFD96A7}"/>
              </a:ext>
            </a:extLst>
          </p:cNvPr>
          <p:cNvSpPr>
            <a:spLocks noChangeShapeType="1"/>
          </p:cNvSpPr>
          <p:nvPr/>
        </p:nvSpPr>
        <p:spPr bwMode="auto">
          <a:xfrm>
            <a:off x="1639888"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4" name="Line 41">
            <a:extLst>
              <a:ext uri="{FF2B5EF4-FFF2-40B4-BE49-F238E27FC236}">
                <a16:creationId xmlns:a16="http://schemas.microsoft.com/office/drawing/2014/main" id="{F9CF2F2B-FE3A-41A6-9878-F2182D724365}"/>
              </a:ext>
            </a:extLst>
          </p:cNvPr>
          <p:cNvSpPr>
            <a:spLocks noChangeShapeType="1"/>
          </p:cNvSpPr>
          <p:nvPr/>
        </p:nvSpPr>
        <p:spPr bwMode="auto">
          <a:xfrm>
            <a:off x="1852613"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5" name="Line 42">
            <a:extLst>
              <a:ext uri="{FF2B5EF4-FFF2-40B4-BE49-F238E27FC236}">
                <a16:creationId xmlns:a16="http://schemas.microsoft.com/office/drawing/2014/main" id="{162CFCF7-52A8-4211-B408-C9CA45CA34EF}"/>
              </a:ext>
            </a:extLst>
          </p:cNvPr>
          <p:cNvSpPr>
            <a:spLocks noChangeShapeType="1"/>
          </p:cNvSpPr>
          <p:nvPr/>
        </p:nvSpPr>
        <p:spPr bwMode="auto">
          <a:xfrm>
            <a:off x="2065338"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6" name="Line 43">
            <a:extLst>
              <a:ext uri="{FF2B5EF4-FFF2-40B4-BE49-F238E27FC236}">
                <a16:creationId xmlns:a16="http://schemas.microsoft.com/office/drawing/2014/main" id="{F709057B-1CAC-4056-BF77-14535BA2905C}"/>
              </a:ext>
            </a:extLst>
          </p:cNvPr>
          <p:cNvSpPr>
            <a:spLocks noChangeShapeType="1"/>
          </p:cNvSpPr>
          <p:nvPr/>
        </p:nvSpPr>
        <p:spPr bwMode="auto">
          <a:xfrm>
            <a:off x="2278063"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7" name="Line 44">
            <a:extLst>
              <a:ext uri="{FF2B5EF4-FFF2-40B4-BE49-F238E27FC236}">
                <a16:creationId xmlns:a16="http://schemas.microsoft.com/office/drawing/2014/main" id="{00787E44-3830-49E8-A5C9-8F8CDA3C6270}"/>
              </a:ext>
            </a:extLst>
          </p:cNvPr>
          <p:cNvSpPr>
            <a:spLocks noChangeShapeType="1"/>
          </p:cNvSpPr>
          <p:nvPr/>
        </p:nvSpPr>
        <p:spPr bwMode="auto">
          <a:xfrm>
            <a:off x="2489200"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8" name="Line 45">
            <a:extLst>
              <a:ext uri="{FF2B5EF4-FFF2-40B4-BE49-F238E27FC236}">
                <a16:creationId xmlns:a16="http://schemas.microsoft.com/office/drawing/2014/main" id="{4969E6E8-AFD4-4292-A123-163A6F82AF95}"/>
              </a:ext>
            </a:extLst>
          </p:cNvPr>
          <p:cNvSpPr>
            <a:spLocks noChangeShapeType="1"/>
          </p:cNvSpPr>
          <p:nvPr/>
        </p:nvSpPr>
        <p:spPr bwMode="auto">
          <a:xfrm>
            <a:off x="2701925"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9" name="Line 46">
            <a:extLst>
              <a:ext uri="{FF2B5EF4-FFF2-40B4-BE49-F238E27FC236}">
                <a16:creationId xmlns:a16="http://schemas.microsoft.com/office/drawing/2014/main" id="{2A29D526-4C54-4789-BAC3-FD28D3661B18}"/>
              </a:ext>
            </a:extLst>
          </p:cNvPr>
          <p:cNvSpPr>
            <a:spLocks noChangeShapeType="1"/>
          </p:cNvSpPr>
          <p:nvPr/>
        </p:nvSpPr>
        <p:spPr bwMode="auto">
          <a:xfrm>
            <a:off x="2914650" y="1457325"/>
            <a:ext cx="0" cy="133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0" name="Line 47">
            <a:extLst>
              <a:ext uri="{FF2B5EF4-FFF2-40B4-BE49-F238E27FC236}">
                <a16:creationId xmlns:a16="http://schemas.microsoft.com/office/drawing/2014/main" id="{AAD31A76-1115-4BEA-A880-FFF05A8C39A8}"/>
              </a:ext>
            </a:extLst>
          </p:cNvPr>
          <p:cNvSpPr>
            <a:spLocks noChangeShapeType="1"/>
          </p:cNvSpPr>
          <p:nvPr/>
        </p:nvSpPr>
        <p:spPr bwMode="auto">
          <a:xfrm>
            <a:off x="3127375"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1" name="Line 48">
            <a:extLst>
              <a:ext uri="{FF2B5EF4-FFF2-40B4-BE49-F238E27FC236}">
                <a16:creationId xmlns:a16="http://schemas.microsoft.com/office/drawing/2014/main" id="{C8A576F7-E1A8-4349-A5F5-8D9EC93E8282}"/>
              </a:ext>
            </a:extLst>
          </p:cNvPr>
          <p:cNvSpPr>
            <a:spLocks noChangeShapeType="1"/>
          </p:cNvSpPr>
          <p:nvPr/>
        </p:nvSpPr>
        <p:spPr bwMode="auto">
          <a:xfrm>
            <a:off x="3340100"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2" name="Line 49">
            <a:extLst>
              <a:ext uri="{FF2B5EF4-FFF2-40B4-BE49-F238E27FC236}">
                <a16:creationId xmlns:a16="http://schemas.microsoft.com/office/drawing/2014/main" id="{F463BB8F-026C-48D4-872D-6D0ED7F8B1F6}"/>
              </a:ext>
            </a:extLst>
          </p:cNvPr>
          <p:cNvSpPr>
            <a:spLocks noChangeShapeType="1"/>
          </p:cNvSpPr>
          <p:nvPr/>
        </p:nvSpPr>
        <p:spPr bwMode="auto">
          <a:xfrm>
            <a:off x="3552825"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3" name="Line 50">
            <a:extLst>
              <a:ext uri="{FF2B5EF4-FFF2-40B4-BE49-F238E27FC236}">
                <a16:creationId xmlns:a16="http://schemas.microsoft.com/office/drawing/2014/main" id="{060F3C45-2D00-4775-91A8-FB4D37D8854A}"/>
              </a:ext>
            </a:extLst>
          </p:cNvPr>
          <p:cNvSpPr>
            <a:spLocks noChangeShapeType="1"/>
          </p:cNvSpPr>
          <p:nvPr/>
        </p:nvSpPr>
        <p:spPr bwMode="auto">
          <a:xfrm>
            <a:off x="3765550"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4" name="Line 51">
            <a:extLst>
              <a:ext uri="{FF2B5EF4-FFF2-40B4-BE49-F238E27FC236}">
                <a16:creationId xmlns:a16="http://schemas.microsoft.com/office/drawing/2014/main" id="{E64275D1-A519-443D-8788-2ACBD595F90A}"/>
              </a:ext>
            </a:extLst>
          </p:cNvPr>
          <p:cNvSpPr>
            <a:spLocks noChangeShapeType="1"/>
          </p:cNvSpPr>
          <p:nvPr/>
        </p:nvSpPr>
        <p:spPr bwMode="auto">
          <a:xfrm>
            <a:off x="3978275"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5" name="Line 52">
            <a:extLst>
              <a:ext uri="{FF2B5EF4-FFF2-40B4-BE49-F238E27FC236}">
                <a16:creationId xmlns:a16="http://schemas.microsoft.com/office/drawing/2014/main" id="{FD72B8CD-9BC6-4404-ADC3-1D8002AE7D44}"/>
              </a:ext>
            </a:extLst>
          </p:cNvPr>
          <p:cNvSpPr>
            <a:spLocks noChangeShapeType="1"/>
          </p:cNvSpPr>
          <p:nvPr/>
        </p:nvSpPr>
        <p:spPr bwMode="auto">
          <a:xfrm>
            <a:off x="4189413"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6" name="Line 53">
            <a:extLst>
              <a:ext uri="{FF2B5EF4-FFF2-40B4-BE49-F238E27FC236}">
                <a16:creationId xmlns:a16="http://schemas.microsoft.com/office/drawing/2014/main" id="{5077530D-8721-4871-8E5F-58690B63795F}"/>
              </a:ext>
            </a:extLst>
          </p:cNvPr>
          <p:cNvSpPr>
            <a:spLocks noChangeShapeType="1"/>
          </p:cNvSpPr>
          <p:nvPr/>
        </p:nvSpPr>
        <p:spPr bwMode="auto">
          <a:xfrm>
            <a:off x="4402138"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7" name="Line 54">
            <a:extLst>
              <a:ext uri="{FF2B5EF4-FFF2-40B4-BE49-F238E27FC236}">
                <a16:creationId xmlns:a16="http://schemas.microsoft.com/office/drawing/2014/main" id="{DA598F75-9743-4EEC-BF40-832DB46F1E92}"/>
              </a:ext>
            </a:extLst>
          </p:cNvPr>
          <p:cNvSpPr>
            <a:spLocks noChangeShapeType="1"/>
          </p:cNvSpPr>
          <p:nvPr/>
        </p:nvSpPr>
        <p:spPr bwMode="auto">
          <a:xfrm>
            <a:off x="4614863" y="1457325"/>
            <a:ext cx="0" cy="133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8" name="Line 55">
            <a:extLst>
              <a:ext uri="{FF2B5EF4-FFF2-40B4-BE49-F238E27FC236}">
                <a16:creationId xmlns:a16="http://schemas.microsoft.com/office/drawing/2014/main" id="{4AFCAB9B-94DC-4625-A0A9-AB69C18A7DFE}"/>
              </a:ext>
            </a:extLst>
          </p:cNvPr>
          <p:cNvSpPr>
            <a:spLocks noChangeShapeType="1"/>
          </p:cNvSpPr>
          <p:nvPr/>
        </p:nvSpPr>
        <p:spPr bwMode="auto">
          <a:xfrm>
            <a:off x="4827588"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9" name="Line 56">
            <a:extLst>
              <a:ext uri="{FF2B5EF4-FFF2-40B4-BE49-F238E27FC236}">
                <a16:creationId xmlns:a16="http://schemas.microsoft.com/office/drawing/2014/main" id="{BA74F962-066A-4625-B17E-E03186818671}"/>
              </a:ext>
            </a:extLst>
          </p:cNvPr>
          <p:cNvSpPr>
            <a:spLocks noChangeShapeType="1"/>
          </p:cNvSpPr>
          <p:nvPr/>
        </p:nvSpPr>
        <p:spPr bwMode="auto">
          <a:xfrm>
            <a:off x="5040313"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0" name="Line 57">
            <a:extLst>
              <a:ext uri="{FF2B5EF4-FFF2-40B4-BE49-F238E27FC236}">
                <a16:creationId xmlns:a16="http://schemas.microsoft.com/office/drawing/2014/main" id="{FC50C37F-2C11-43FD-9B83-873B815B17F2}"/>
              </a:ext>
            </a:extLst>
          </p:cNvPr>
          <p:cNvSpPr>
            <a:spLocks noChangeShapeType="1"/>
          </p:cNvSpPr>
          <p:nvPr/>
        </p:nvSpPr>
        <p:spPr bwMode="auto">
          <a:xfrm>
            <a:off x="5253038"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1" name="Line 58">
            <a:extLst>
              <a:ext uri="{FF2B5EF4-FFF2-40B4-BE49-F238E27FC236}">
                <a16:creationId xmlns:a16="http://schemas.microsoft.com/office/drawing/2014/main" id="{BA7E8982-3103-456A-9EF1-08F5EA5AEA84}"/>
              </a:ext>
            </a:extLst>
          </p:cNvPr>
          <p:cNvSpPr>
            <a:spLocks noChangeShapeType="1"/>
          </p:cNvSpPr>
          <p:nvPr/>
        </p:nvSpPr>
        <p:spPr bwMode="auto">
          <a:xfrm>
            <a:off x="5465763"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2" name="Line 59">
            <a:extLst>
              <a:ext uri="{FF2B5EF4-FFF2-40B4-BE49-F238E27FC236}">
                <a16:creationId xmlns:a16="http://schemas.microsoft.com/office/drawing/2014/main" id="{A33D0674-DFFE-4834-9D6D-0C478D0957CB}"/>
              </a:ext>
            </a:extLst>
          </p:cNvPr>
          <p:cNvSpPr>
            <a:spLocks noChangeShapeType="1"/>
          </p:cNvSpPr>
          <p:nvPr/>
        </p:nvSpPr>
        <p:spPr bwMode="auto">
          <a:xfrm>
            <a:off x="5678488"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3" name="Line 60">
            <a:extLst>
              <a:ext uri="{FF2B5EF4-FFF2-40B4-BE49-F238E27FC236}">
                <a16:creationId xmlns:a16="http://schemas.microsoft.com/office/drawing/2014/main" id="{AB0532A0-F2C8-474A-86F3-52FF45057A3C}"/>
              </a:ext>
            </a:extLst>
          </p:cNvPr>
          <p:cNvSpPr>
            <a:spLocks noChangeShapeType="1"/>
          </p:cNvSpPr>
          <p:nvPr/>
        </p:nvSpPr>
        <p:spPr bwMode="auto">
          <a:xfrm>
            <a:off x="5889625"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4" name="Line 61">
            <a:extLst>
              <a:ext uri="{FF2B5EF4-FFF2-40B4-BE49-F238E27FC236}">
                <a16:creationId xmlns:a16="http://schemas.microsoft.com/office/drawing/2014/main" id="{E0BB1C76-8794-4B0A-861A-379CAA49ECD3}"/>
              </a:ext>
            </a:extLst>
          </p:cNvPr>
          <p:cNvSpPr>
            <a:spLocks noChangeShapeType="1"/>
          </p:cNvSpPr>
          <p:nvPr/>
        </p:nvSpPr>
        <p:spPr bwMode="auto">
          <a:xfrm>
            <a:off x="6102350"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5" name="Line 62">
            <a:extLst>
              <a:ext uri="{FF2B5EF4-FFF2-40B4-BE49-F238E27FC236}">
                <a16:creationId xmlns:a16="http://schemas.microsoft.com/office/drawing/2014/main" id="{993C47B6-1223-41CE-9936-610CD95F91F5}"/>
              </a:ext>
            </a:extLst>
          </p:cNvPr>
          <p:cNvSpPr>
            <a:spLocks noChangeShapeType="1"/>
          </p:cNvSpPr>
          <p:nvPr/>
        </p:nvSpPr>
        <p:spPr bwMode="auto">
          <a:xfrm>
            <a:off x="6315075" y="1457325"/>
            <a:ext cx="0" cy="133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6" name="Line 63">
            <a:extLst>
              <a:ext uri="{FF2B5EF4-FFF2-40B4-BE49-F238E27FC236}">
                <a16:creationId xmlns:a16="http://schemas.microsoft.com/office/drawing/2014/main" id="{7BED103C-F21B-425E-AD13-866071E2061D}"/>
              </a:ext>
            </a:extLst>
          </p:cNvPr>
          <p:cNvSpPr>
            <a:spLocks noChangeShapeType="1"/>
          </p:cNvSpPr>
          <p:nvPr/>
        </p:nvSpPr>
        <p:spPr bwMode="auto">
          <a:xfrm>
            <a:off x="6527800"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7" name="Line 64">
            <a:extLst>
              <a:ext uri="{FF2B5EF4-FFF2-40B4-BE49-F238E27FC236}">
                <a16:creationId xmlns:a16="http://schemas.microsoft.com/office/drawing/2014/main" id="{D39F87BC-C84A-4783-A161-0688C2638AC6}"/>
              </a:ext>
            </a:extLst>
          </p:cNvPr>
          <p:cNvSpPr>
            <a:spLocks noChangeShapeType="1"/>
          </p:cNvSpPr>
          <p:nvPr/>
        </p:nvSpPr>
        <p:spPr bwMode="auto">
          <a:xfrm>
            <a:off x="6740525"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8" name="Line 65">
            <a:extLst>
              <a:ext uri="{FF2B5EF4-FFF2-40B4-BE49-F238E27FC236}">
                <a16:creationId xmlns:a16="http://schemas.microsoft.com/office/drawing/2014/main" id="{B20B67AE-4F40-4498-B863-3D8CB6AD644A}"/>
              </a:ext>
            </a:extLst>
          </p:cNvPr>
          <p:cNvSpPr>
            <a:spLocks noChangeShapeType="1"/>
          </p:cNvSpPr>
          <p:nvPr/>
        </p:nvSpPr>
        <p:spPr bwMode="auto">
          <a:xfrm>
            <a:off x="6953250"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9" name="Line 66">
            <a:extLst>
              <a:ext uri="{FF2B5EF4-FFF2-40B4-BE49-F238E27FC236}">
                <a16:creationId xmlns:a16="http://schemas.microsoft.com/office/drawing/2014/main" id="{1D7C1B87-7C86-4046-B606-3BB6D7814232}"/>
              </a:ext>
            </a:extLst>
          </p:cNvPr>
          <p:cNvSpPr>
            <a:spLocks noChangeShapeType="1"/>
          </p:cNvSpPr>
          <p:nvPr/>
        </p:nvSpPr>
        <p:spPr bwMode="auto">
          <a:xfrm>
            <a:off x="7165975"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0" name="Line 67">
            <a:extLst>
              <a:ext uri="{FF2B5EF4-FFF2-40B4-BE49-F238E27FC236}">
                <a16:creationId xmlns:a16="http://schemas.microsoft.com/office/drawing/2014/main" id="{39381400-69D3-4459-9003-1527FC620972}"/>
              </a:ext>
            </a:extLst>
          </p:cNvPr>
          <p:cNvSpPr>
            <a:spLocks noChangeShapeType="1"/>
          </p:cNvSpPr>
          <p:nvPr/>
        </p:nvSpPr>
        <p:spPr bwMode="auto">
          <a:xfrm>
            <a:off x="7378700"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1" name="Line 68">
            <a:extLst>
              <a:ext uri="{FF2B5EF4-FFF2-40B4-BE49-F238E27FC236}">
                <a16:creationId xmlns:a16="http://schemas.microsoft.com/office/drawing/2014/main" id="{383A787C-85C7-485B-BF1D-E32EFE0D77B2}"/>
              </a:ext>
            </a:extLst>
          </p:cNvPr>
          <p:cNvSpPr>
            <a:spLocks noChangeShapeType="1"/>
          </p:cNvSpPr>
          <p:nvPr/>
        </p:nvSpPr>
        <p:spPr bwMode="auto">
          <a:xfrm>
            <a:off x="7589838"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2" name="Line 69">
            <a:extLst>
              <a:ext uri="{FF2B5EF4-FFF2-40B4-BE49-F238E27FC236}">
                <a16:creationId xmlns:a16="http://schemas.microsoft.com/office/drawing/2014/main" id="{9B76D9C8-E0B7-40E9-B14B-3A0366F1E796}"/>
              </a:ext>
            </a:extLst>
          </p:cNvPr>
          <p:cNvSpPr>
            <a:spLocks noChangeShapeType="1"/>
          </p:cNvSpPr>
          <p:nvPr/>
        </p:nvSpPr>
        <p:spPr bwMode="auto">
          <a:xfrm>
            <a:off x="7802563" y="1390650"/>
            <a:ext cx="0"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3" name="Line 70">
            <a:extLst>
              <a:ext uri="{FF2B5EF4-FFF2-40B4-BE49-F238E27FC236}">
                <a16:creationId xmlns:a16="http://schemas.microsoft.com/office/drawing/2014/main" id="{DC5EB46E-C613-4767-928E-FF5E310BCAD5}"/>
              </a:ext>
            </a:extLst>
          </p:cNvPr>
          <p:cNvSpPr>
            <a:spLocks noChangeShapeType="1"/>
          </p:cNvSpPr>
          <p:nvPr/>
        </p:nvSpPr>
        <p:spPr bwMode="auto">
          <a:xfrm>
            <a:off x="8015288" y="1457325"/>
            <a:ext cx="0" cy="133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4" name="Rectangle 71">
            <a:extLst>
              <a:ext uri="{FF2B5EF4-FFF2-40B4-BE49-F238E27FC236}">
                <a16:creationId xmlns:a16="http://schemas.microsoft.com/office/drawing/2014/main" id="{4E6C95FF-BDAA-4EC2-9311-8C995E7B007D}"/>
              </a:ext>
            </a:extLst>
          </p:cNvPr>
          <p:cNvSpPr>
            <a:spLocks noChangeArrowheads="1"/>
          </p:cNvSpPr>
          <p:nvPr/>
        </p:nvSpPr>
        <p:spPr bwMode="auto">
          <a:xfrm>
            <a:off x="1355725" y="1323975"/>
            <a:ext cx="1417638" cy="2000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5" name="Rectangle 72">
            <a:extLst>
              <a:ext uri="{FF2B5EF4-FFF2-40B4-BE49-F238E27FC236}">
                <a16:creationId xmlns:a16="http://schemas.microsoft.com/office/drawing/2014/main" id="{3B66E4EF-7CCA-4EFC-9DE8-351D900B65B0}"/>
              </a:ext>
            </a:extLst>
          </p:cNvPr>
          <p:cNvSpPr>
            <a:spLocks noChangeArrowheads="1"/>
          </p:cNvSpPr>
          <p:nvPr/>
        </p:nvSpPr>
        <p:spPr bwMode="auto">
          <a:xfrm>
            <a:off x="3055938" y="1323975"/>
            <a:ext cx="1417637" cy="2000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6" name="Rectangle 73">
            <a:extLst>
              <a:ext uri="{FF2B5EF4-FFF2-40B4-BE49-F238E27FC236}">
                <a16:creationId xmlns:a16="http://schemas.microsoft.com/office/drawing/2014/main" id="{5203CEBD-BD77-4A8C-92D7-4442C497F01D}"/>
              </a:ext>
            </a:extLst>
          </p:cNvPr>
          <p:cNvSpPr>
            <a:spLocks noChangeArrowheads="1"/>
          </p:cNvSpPr>
          <p:nvPr/>
        </p:nvSpPr>
        <p:spPr bwMode="auto">
          <a:xfrm>
            <a:off x="4756150" y="1323975"/>
            <a:ext cx="1417638" cy="2000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7" name="Rectangle 74">
            <a:extLst>
              <a:ext uri="{FF2B5EF4-FFF2-40B4-BE49-F238E27FC236}">
                <a16:creationId xmlns:a16="http://schemas.microsoft.com/office/drawing/2014/main" id="{EB50A3C0-2A46-4F68-8F09-DDA86111BB4E}"/>
              </a:ext>
            </a:extLst>
          </p:cNvPr>
          <p:cNvSpPr>
            <a:spLocks noChangeArrowheads="1"/>
          </p:cNvSpPr>
          <p:nvPr/>
        </p:nvSpPr>
        <p:spPr bwMode="auto">
          <a:xfrm>
            <a:off x="6456363" y="1323975"/>
            <a:ext cx="1417637" cy="2000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8" name="Rectangle 76">
            <a:extLst>
              <a:ext uri="{FF2B5EF4-FFF2-40B4-BE49-F238E27FC236}">
                <a16:creationId xmlns:a16="http://schemas.microsoft.com/office/drawing/2014/main" id="{68375EBC-2EF9-4EAF-9731-0BD810DCE314}"/>
              </a:ext>
            </a:extLst>
          </p:cNvPr>
          <p:cNvSpPr>
            <a:spLocks noChangeArrowheads="1"/>
          </p:cNvSpPr>
          <p:nvPr/>
        </p:nvSpPr>
        <p:spPr bwMode="auto">
          <a:xfrm>
            <a:off x="4189413" y="3113088"/>
            <a:ext cx="29051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200" b="1">
                <a:solidFill>
                  <a:srgbClr val="333399"/>
                </a:solidFill>
              </a:rPr>
              <a:t>S</a:t>
            </a:r>
          </a:p>
          <a:p>
            <a:pPr defTabSz="762000" eaLnBrk="0" fontAlgn="base" hangingPunct="0">
              <a:lnSpc>
                <a:spcPct val="75000"/>
              </a:lnSpc>
              <a:spcBef>
                <a:spcPct val="0"/>
              </a:spcBef>
              <a:spcAft>
                <a:spcPct val="0"/>
              </a:spcAft>
            </a:pPr>
            <a:r>
              <a:rPr kumimoji="1" lang="en-US" altLang="zh-CN" sz="1200" b="1">
                <a:solidFill>
                  <a:srgbClr val="333399"/>
                </a:solidFill>
              </a:rPr>
              <a:t>Y</a:t>
            </a:r>
          </a:p>
          <a:p>
            <a:pPr defTabSz="762000" eaLnBrk="0" fontAlgn="base" hangingPunct="0">
              <a:lnSpc>
                <a:spcPct val="75000"/>
              </a:lnSpc>
              <a:spcBef>
                <a:spcPct val="0"/>
              </a:spcBef>
              <a:spcAft>
                <a:spcPct val="0"/>
              </a:spcAft>
            </a:pPr>
            <a:r>
              <a:rPr kumimoji="1" lang="en-US" altLang="zh-CN" sz="1200" b="1">
                <a:solidFill>
                  <a:srgbClr val="333399"/>
                </a:solidFill>
              </a:rPr>
              <a:t>N</a:t>
            </a:r>
          </a:p>
        </p:txBody>
      </p:sp>
      <p:sp>
        <p:nvSpPr>
          <p:cNvPr id="79" name="Rectangle 77">
            <a:extLst>
              <a:ext uri="{FF2B5EF4-FFF2-40B4-BE49-F238E27FC236}">
                <a16:creationId xmlns:a16="http://schemas.microsoft.com/office/drawing/2014/main" id="{5FB598C3-9F40-4BB1-9353-522469682130}"/>
              </a:ext>
            </a:extLst>
          </p:cNvPr>
          <p:cNvSpPr>
            <a:spLocks noChangeArrowheads="1"/>
          </p:cNvSpPr>
          <p:nvPr/>
        </p:nvSpPr>
        <p:spPr bwMode="auto">
          <a:xfrm>
            <a:off x="3978275" y="3113088"/>
            <a:ext cx="29051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200" b="1">
                <a:solidFill>
                  <a:srgbClr val="333399"/>
                </a:solidFill>
              </a:rPr>
              <a:t>R</a:t>
            </a:r>
          </a:p>
          <a:p>
            <a:pPr defTabSz="762000" eaLnBrk="0" fontAlgn="base" hangingPunct="0">
              <a:lnSpc>
                <a:spcPct val="75000"/>
              </a:lnSpc>
              <a:spcBef>
                <a:spcPct val="0"/>
              </a:spcBef>
              <a:spcAft>
                <a:spcPct val="0"/>
              </a:spcAft>
            </a:pPr>
            <a:r>
              <a:rPr kumimoji="1" lang="en-US" altLang="zh-CN" sz="1200" b="1">
                <a:solidFill>
                  <a:srgbClr val="333399"/>
                </a:solidFill>
              </a:rPr>
              <a:t>S</a:t>
            </a:r>
          </a:p>
          <a:p>
            <a:pPr defTabSz="762000" eaLnBrk="0" fontAlgn="base" hangingPunct="0">
              <a:lnSpc>
                <a:spcPct val="75000"/>
              </a:lnSpc>
              <a:spcBef>
                <a:spcPct val="0"/>
              </a:spcBef>
              <a:spcAft>
                <a:spcPct val="0"/>
              </a:spcAft>
            </a:pPr>
            <a:r>
              <a:rPr kumimoji="1" lang="en-US" altLang="zh-CN" sz="1200" b="1">
                <a:solidFill>
                  <a:srgbClr val="333399"/>
                </a:solidFill>
              </a:rPr>
              <a:t>T</a:t>
            </a:r>
          </a:p>
        </p:txBody>
      </p:sp>
      <p:sp>
        <p:nvSpPr>
          <p:cNvPr id="80" name="Rectangle 78">
            <a:extLst>
              <a:ext uri="{FF2B5EF4-FFF2-40B4-BE49-F238E27FC236}">
                <a16:creationId xmlns:a16="http://schemas.microsoft.com/office/drawing/2014/main" id="{6CD61760-9D4C-4F33-B56F-1D0F49E4A346}"/>
              </a:ext>
            </a:extLst>
          </p:cNvPr>
          <p:cNvSpPr>
            <a:spLocks noChangeArrowheads="1"/>
          </p:cNvSpPr>
          <p:nvPr/>
        </p:nvSpPr>
        <p:spPr bwMode="auto">
          <a:xfrm>
            <a:off x="3751263" y="3113088"/>
            <a:ext cx="29051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200" b="1">
                <a:solidFill>
                  <a:srgbClr val="333399"/>
                </a:solidFill>
              </a:rPr>
              <a:t>P</a:t>
            </a:r>
          </a:p>
          <a:p>
            <a:pPr defTabSz="762000" eaLnBrk="0" fontAlgn="base" hangingPunct="0">
              <a:lnSpc>
                <a:spcPct val="75000"/>
              </a:lnSpc>
              <a:spcBef>
                <a:spcPct val="0"/>
              </a:spcBef>
              <a:spcAft>
                <a:spcPct val="0"/>
              </a:spcAft>
            </a:pPr>
            <a:r>
              <a:rPr kumimoji="1" lang="en-US" altLang="zh-CN" sz="1200" b="1">
                <a:solidFill>
                  <a:srgbClr val="333399"/>
                </a:solidFill>
              </a:rPr>
              <a:t>S</a:t>
            </a:r>
          </a:p>
          <a:p>
            <a:pPr defTabSz="762000" eaLnBrk="0" fontAlgn="base" hangingPunct="0">
              <a:lnSpc>
                <a:spcPct val="75000"/>
              </a:lnSpc>
              <a:spcBef>
                <a:spcPct val="0"/>
              </a:spcBef>
              <a:spcAft>
                <a:spcPct val="0"/>
              </a:spcAft>
            </a:pPr>
            <a:r>
              <a:rPr kumimoji="1" lang="en-US" altLang="zh-CN" sz="1200" b="1">
                <a:solidFill>
                  <a:srgbClr val="333399"/>
                </a:solidFill>
              </a:rPr>
              <a:t>H</a:t>
            </a:r>
          </a:p>
        </p:txBody>
      </p:sp>
      <p:sp>
        <p:nvSpPr>
          <p:cNvPr id="81" name="Rectangle 79">
            <a:extLst>
              <a:ext uri="{FF2B5EF4-FFF2-40B4-BE49-F238E27FC236}">
                <a16:creationId xmlns:a16="http://schemas.microsoft.com/office/drawing/2014/main" id="{DD61D206-5A68-4298-8B59-E62B28DA16A4}"/>
              </a:ext>
            </a:extLst>
          </p:cNvPr>
          <p:cNvSpPr>
            <a:spLocks noChangeArrowheads="1"/>
          </p:cNvSpPr>
          <p:nvPr/>
        </p:nvSpPr>
        <p:spPr bwMode="auto">
          <a:xfrm>
            <a:off x="3538538" y="3113088"/>
            <a:ext cx="29051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200" b="1">
                <a:solidFill>
                  <a:srgbClr val="333399"/>
                </a:solidFill>
              </a:rPr>
              <a:t>A</a:t>
            </a:r>
          </a:p>
          <a:p>
            <a:pPr defTabSz="762000" eaLnBrk="0" fontAlgn="base" hangingPunct="0">
              <a:lnSpc>
                <a:spcPct val="75000"/>
              </a:lnSpc>
              <a:spcBef>
                <a:spcPct val="0"/>
              </a:spcBef>
              <a:spcAft>
                <a:spcPct val="0"/>
              </a:spcAft>
            </a:pPr>
            <a:r>
              <a:rPr kumimoji="1" lang="en-US" altLang="zh-CN" sz="1200" b="1">
                <a:solidFill>
                  <a:srgbClr val="333399"/>
                </a:solidFill>
              </a:rPr>
              <a:t>C</a:t>
            </a:r>
          </a:p>
          <a:p>
            <a:pPr defTabSz="762000" eaLnBrk="0" fontAlgn="base" hangingPunct="0">
              <a:lnSpc>
                <a:spcPct val="75000"/>
              </a:lnSpc>
              <a:spcBef>
                <a:spcPct val="0"/>
              </a:spcBef>
              <a:spcAft>
                <a:spcPct val="0"/>
              </a:spcAft>
            </a:pPr>
            <a:r>
              <a:rPr kumimoji="1" lang="en-US" altLang="zh-CN" sz="1200" b="1">
                <a:solidFill>
                  <a:srgbClr val="333399"/>
                </a:solidFill>
              </a:rPr>
              <a:t>K</a:t>
            </a:r>
          </a:p>
        </p:txBody>
      </p:sp>
      <p:sp>
        <p:nvSpPr>
          <p:cNvPr id="82" name="Rectangle 80">
            <a:extLst>
              <a:ext uri="{FF2B5EF4-FFF2-40B4-BE49-F238E27FC236}">
                <a16:creationId xmlns:a16="http://schemas.microsoft.com/office/drawing/2014/main" id="{0ABCF23D-7B6A-4FE7-AF1C-0CB162CE1A71}"/>
              </a:ext>
            </a:extLst>
          </p:cNvPr>
          <p:cNvSpPr>
            <a:spLocks noChangeArrowheads="1"/>
          </p:cNvSpPr>
          <p:nvPr/>
        </p:nvSpPr>
        <p:spPr bwMode="auto">
          <a:xfrm>
            <a:off x="3306763" y="3113088"/>
            <a:ext cx="30003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200" b="1">
                <a:solidFill>
                  <a:srgbClr val="333399"/>
                </a:solidFill>
              </a:rPr>
              <a:t>U</a:t>
            </a:r>
          </a:p>
          <a:p>
            <a:pPr defTabSz="762000" eaLnBrk="0" fontAlgn="base" hangingPunct="0">
              <a:lnSpc>
                <a:spcPct val="75000"/>
              </a:lnSpc>
              <a:spcBef>
                <a:spcPct val="0"/>
              </a:spcBef>
              <a:spcAft>
                <a:spcPct val="0"/>
              </a:spcAft>
            </a:pPr>
            <a:r>
              <a:rPr kumimoji="1" lang="en-US" altLang="zh-CN" sz="1200" b="1">
                <a:solidFill>
                  <a:srgbClr val="333399"/>
                </a:solidFill>
              </a:rPr>
              <a:t>R</a:t>
            </a:r>
          </a:p>
          <a:p>
            <a:pPr defTabSz="762000" eaLnBrk="0" fontAlgn="base" hangingPunct="0">
              <a:lnSpc>
                <a:spcPct val="75000"/>
              </a:lnSpc>
              <a:spcBef>
                <a:spcPct val="0"/>
              </a:spcBef>
              <a:spcAft>
                <a:spcPct val="0"/>
              </a:spcAft>
            </a:pPr>
            <a:r>
              <a:rPr kumimoji="1" lang="en-US" altLang="zh-CN" sz="1200" b="1">
                <a:solidFill>
                  <a:srgbClr val="333399"/>
                </a:solidFill>
              </a:rPr>
              <a:t>G</a:t>
            </a:r>
          </a:p>
        </p:txBody>
      </p:sp>
      <p:sp>
        <p:nvSpPr>
          <p:cNvPr id="83" name="Rectangle 81">
            <a:extLst>
              <a:ext uri="{FF2B5EF4-FFF2-40B4-BE49-F238E27FC236}">
                <a16:creationId xmlns:a16="http://schemas.microsoft.com/office/drawing/2014/main" id="{1A48B070-65F9-4F13-B4AE-94393A0A5C86}"/>
              </a:ext>
            </a:extLst>
          </p:cNvPr>
          <p:cNvSpPr>
            <a:spLocks noChangeArrowheads="1"/>
          </p:cNvSpPr>
          <p:nvPr/>
        </p:nvSpPr>
        <p:spPr bwMode="auto">
          <a:xfrm>
            <a:off x="885825" y="1204913"/>
            <a:ext cx="72866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1600">
                <a:solidFill>
                  <a:srgbClr val="333399"/>
                </a:solidFill>
              </a:rPr>
              <a:t>位  </a:t>
            </a:r>
            <a:r>
              <a:rPr kumimoji="1" lang="en-US" altLang="zh-CN" sz="1600">
                <a:solidFill>
                  <a:srgbClr val="333399"/>
                </a:solidFill>
              </a:rPr>
              <a:t>0                           8                           16                          24                       31</a:t>
            </a:r>
          </a:p>
        </p:txBody>
      </p:sp>
      <p:sp>
        <p:nvSpPr>
          <p:cNvPr id="84" name="Line 82">
            <a:extLst>
              <a:ext uri="{FF2B5EF4-FFF2-40B4-BE49-F238E27FC236}">
                <a16:creationId xmlns:a16="http://schemas.microsoft.com/office/drawing/2014/main" id="{20852DB4-E12F-4CA7-AA3D-EDB1A2F63A65}"/>
              </a:ext>
            </a:extLst>
          </p:cNvPr>
          <p:cNvSpPr>
            <a:spLocks noChangeShapeType="1"/>
          </p:cNvSpPr>
          <p:nvPr/>
        </p:nvSpPr>
        <p:spPr bwMode="auto">
          <a:xfrm flipH="1">
            <a:off x="6313488" y="4033838"/>
            <a:ext cx="3175" cy="430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5" name="Rectangle 105">
            <a:extLst>
              <a:ext uri="{FF2B5EF4-FFF2-40B4-BE49-F238E27FC236}">
                <a16:creationId xmlns:a16="http://schemas.microsoft.com/office/drawing/2014/main" id="{AB891F05-80EE-4B0B-923E-EEA803213BCB}"/>
              </a:ext>
            </a:extLst>
          </p:cNvPr>
          <p:cNvSpPr>
            <a:spLocks noChangeArrowheads="1"/>
          </p:cNvSpPr>
          <p:nvPr/>
        </p:nvSpPr>
        <p:spPr bwMode="auto">
          <a:xfrm>
            <a:off x="3948230" y="4829969"/>
            <a:ext cx="4305300" cy="4937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86" name="Rectangle 83">
            <a:extLst>
              <a:ext uri="{FF2B5EF4-FFF2-40B4-BE49-F238E27FC236}">
                <a16:creationId xmlns:a16="http://schemas.microsoft.com/office/drawing/2014/main" id="{8C3FB1D5-50D4-4AC5-8196-500BAFF79C75}"/>
              </a:ext>
            </a:extLst>
          </p:cNvPr>
          <p:cNvSpPr>
            <a:spLocks noChangeArrowheads="1"/>
          </p:cNvSpPr>
          <p:nvPr/>
        </p:nvSpPr>
        <p:spPr bwMode="auto">
          <a:xfrm>
            <a:off x="6767513" y="4078288"/>
            <a:ext cx="8223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1600">
                <a:solidFill>
                  <a:srgbClr val="333399"/>
                </a:solidFill>
              </a:rPr>
              <a:t>填    充</a:t>
            </a:r>
          </a:p>
        </p:txBody>
      </p:sp>
      <p:sp>
        <p:nvSpPr>
          <p:cNvPr id="87" name="Rectangle 84">
            <a:extLst>
              <a:ext uri="{FF2B5EF4-FFF2-40B4-BE49-F238E27FC236}">
                <a16:creationId xmlns:a16="http://schemas.microsoft.com/office/drawing/2014/main" id="{660B434A-C782-426D-8AA2-8666CB0172CB}"/>
              </a:ext>
            </a:extLst>
          </p:cNvPr>
          <p:cNvSpPr>
            <a:spLocks noChangeArrowheads="1"/>
          </p:cNvSpPr>
          <p:nvPr/>
        </p:nvSpPr>
        <p:spPr bwMode="auto">
          <a:xfrm>
            <a:off x="5373011" y="4915390"/>
            <a:ext cx="14557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en-US" altLang="zh-CN" sz="1600">
                <a:solidFill>
                  <a:srgbClr val="333399"/>
                </a:solidFill>
              </a:rPr>
              <a:t>TCP </a:t>
            </a:r>
            <a:r>
              <a:rPr kumimoji="1" lang="zh-CN" altLang="en-US" sz="1600">
                <a:solidFill>
                  <a:srgbClr val="333399"/>
                </a:solidFill>
              </a:rPr>
              <a:t>数据部分</a:t>
            </a:r>
          </a:p>
        </p:txBody>
      </p:sp>
      <p:sp>
        <p:nvSpPr>
          <p:cNvPr id="88" name="Rectangle 85">
            <a:extLst>
              <a:ext uri="{FF2B5EF4-FFF2-40B4-BE49-F238E27FC236}">
                <a16:creationId xmlns:a16="http://schemas.microsoft.com/office/drawing/2014/main" id="{6744D411-ED4F-4E95-871A-5F1F628AAC29}"/>
              </a:ext>
            </a:extLst>
          </p:cNvPr>
          <p:cNvSpPr>
            <a:spLocks noChangeArrowheads="1"/>
          </p:cNvSpPr>
          <p:nvPr/>
        </p:nvSpPr>
        <p:spPr bwMode="auto">
          <a:xfrm>
            <a:off x="2497138" y="4797152"/>
            <a:ext cx="1406525" cy="506413"/>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89" name="Rectangle 86">
            <a:extLst>
              <a:ext uri="{FF2B5EF4-FFF2-40B4-BE49-F238E27FC236}">
                <a16:creationId xmlns:a16="http://schemas.microsoft.com/office/drawing/2014/main" id="{EF86C8DF-BA30-4BBD-8E57-4B6247FD5990}"/>
              </a:ext>
            </a:extLst>
          </p:cNvPr>
          <p:cNvSpPr>
            <a:spLocks noChangeArrowheads="1"/>
          </p:cNvSpPr>
          <p:nvPr/>
        </p:nvSpPr>
        <p:spPr bwMode="auto">
          <a:xfrm>
            <a:off x="2497138" y="4811310"/>
            <a:ext cx="5757862" cy="506413"/>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0" name="Line 87">
            <a:extLst>
              <a:ext uri="{FF2B5EF4-FFF2-40B4-BE49-F238E27FC236}">
                <a16:creationId xmlns:a16="http://schemas.microsoft.com/office/drawing/2014/main" id="{6C588DDB-27AB-4A81-986F-8962E9F69E3D}"/>
              </a:ext>
            </a:extLst>
          </p:cNvPr>
          <p:cNvSpPr>
            <a:spLocks noChangeShapeType="1"/>
          </p:cNvSpPr>
          <p:nvPr/>
        </p:nvSpPr>
        <p:spPr bwMode="auto">
          <a:xfrm flipH="1">
            <a:off x="3927516" y="4829405"/>
            <a:ext cx="0" cy="495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1" name="Rectangle 88">
            <a:extLst>
              <a:ext uri="{FF2B5EF4-FFF2-40B4-BE49-F238E27FC236}">
                <a16:creationId xmlns:a16="http://schemas.microsoft.com/office/drawing/2014/main" id="{24BB34D5-63E1-42AC-AC34-36D48BD00C54}"/>
              </a:ext>
            </a:extLst>
          </p:cNvPr>
          <p:cNvSpPr>
            <a:spLocks noChangeArrowheads="1"/>
          </p:cNvSpPr>
          <p:nvPr/>
        </p:nvSpPr>
        <p:spPr bwMode="auto">
          <a:xfrm>
            <a:off x="2692400" y="5345113"/>
            <a:ext cx="72072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2" name="Rectangle 89">
            <a:extLst>
              <a:ext uri="{FF2B5EF4-FFF2-40B4-BE49-F238E27FC236}">
                <a16:creationId xmlns:a16="http://schemas.microsoft.com/office/drawing/2014/main" id="{F8DF61D8-7F41-4C85-AB6D-373578ACF3FF}"/>
              </a:ext>
            </a:extLst>
          </p:cNvPr>
          <p:cNvSpPr>
            <a:spLocks noChangeArrowheads="1"/>
          </p:cNvSpPr>
          <p:nvPr/>
        </p:nvSpPr>
        <p:spPr bwMode="auto">
          <a:xfrm>
            <a:off x="2700338" y="4895825"/>
            <a:ext cx="10493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en-US" altLang="zh-CN" sz="1600">
                <a:solidFill>
                  <a:srgbClr val="333399"/>
                </a:solidFill>
              </a:rPr>
              <a:t>TCP </a:t>
            </a:r>
            <a:r>
              <a:rPr kumimoji="1" lang="zh-CN" altLang="en-US" sz="1600">
                <a:solidFill>
                  <a:srgbClr val="333399"/>
                </a:solidFill>
              </a:rPr>
              <a:t>首部</a:t>
            </a:r>
          </a:p>
        </p:txBody>
      </p:sp>
      <p:sp>
        <p:nvSpPr>
          <p:cNvPr id="93" name="Rectangle 93">
            <a:extLst>
              <a:ext uri="{FF2B5EF4-FFF2-40B4-BE49-F238E27FC236}">
                <a16:creationId xmlns:a16="http://schemas.microsoft.com/office/drawing/2014/main" id="{8836809C-D22F-4FDE-9905-2C10E2A82CE8}"/>
              </a:ext>
            </a:extLst>
          </p:cNvPr>
          <p:cNvSpPr>
            <a:spLocks noChangeArrowheads="1"/>
          </p:cNvSpPr>
          <p:nvPr/>
        </p:nvSpPr>
        <p:spPr bwMode="auto">
          <a:xfrm>
            <a:off x="752475" y="4812703"/>
            <a:ext cx="180657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fontAlgn="base" hangingPunct="0">
              <a:spcBef>
                <a:spcPct val="0"/>
              </a:spcBef>
              <a:spcAft>
                <a:spcPct val="0"/>
              </a:spcAft>
            </a:pPr>
            <a:r>
              <a:rPr kumimoji="1" lang="en-US" altLang="zh-CN" sz="2000" dirty="0">
                <a:solidFill>
                  <a:srgbClr val="333399"/>
                </a:solidFill>
                <a:latin typeface="+mn-ea"/>
                <a:ea typeface="+mn-ea"/>
              </a:rPr>
              <a:t>TCP </a:t>
            </a:r>
            <a:r>
              <a:rPr kumimoji="1" lang="zh-CN" altLang="en-US" sz="2000" dirty="0">
                <a:solidFill>
                  <a:srgbClr val="333399"/>
                </a:solidFill>
                <a:latin typeface="+mn-ea"/>
                <a:ea typeface="+mn-ea"/>
              </a:rPr>
              <a:t>报文段</a:t>
            </a:r>
          </a:p>
        </p:txBody>
      </p:sp>
      <p:sp>
        <p:nvSpPr>
          <p:cNvPr id="94" name="Rectangle 94">
            <a:extLst>
              <a:ext uri="{FF2B5EF4-FFF2-40B4-BE49-F238E27FC236}">
                <a16:creationId xmlns:a16="http://schemas.microsoft.com/office/drawing/2014/main" id="{8BEFB87F-7909-4E60-8BE2-8B83A594330F}"/>
              </a:ext>
            </a:extLst>
          </p:cNvPr>
          <p:cNvSpPr>
            <a:spLocks noChangeArrowheads="1"/>
          </p:cNvSpPr>
          <p:nvPr/>
        </p:nvSpPr>
        <p:spPr bwMode="auto">
          <a:xfrm>
            <a:off x="2501265" y="5744121"/>
            <a:ext cx="5770562" cy="504825"/>
          </a:xfrm>
          <a:prstGeom prst="rect">
            <a:avLst/>
          </a:prstGeom>
          <a:solidFill>
            <a:srgbClr val="FFCCFF"/>
          </a:solidFill>
          <a:ln w="19050">
            <a:solidFill>
              <a:srgbClr val="333399"/>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 name="Rectangle 96">
            <a:extLst>
              <a:ext uri="{FF2B5EF4-FFF2-40B4-BE49-F238E27FC236}">
                <a16:creationId xmlns:a16="http://schemas.microsoft.com/office/drawing/2014/main" id="{4AD6D71F-799E-42A1-B670-A98EB0AE72B3}"/>
              </a:ext>
            </a:extLst>
          </p:cNvPr>
          <p:cNvSpPr>
            <a:spLocks noChangeArrowheads="1"/>
          </p:cNvSpPr>
          <p:nvPr/>
        </p:nvSpPr>
        <p:spPr bwMode="auto">
          <a:xfrm>
            <a:off x="4522152" y="5802858"/>
            <a:ext cx="1374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en-US" altLang="zh-CN">
                <a:solidFill>
                  <a:srgbClr val="333399"/>
                </a:solidFill>
              </a:rPr>
              <a:t>IP </a:t>
            </a:r>
            <a:r>
              <a:rPr kumimoji="1" lang="zh-CN" altLang="en-US">
                <a:solidFill>
                  <a:srgbClr val="333399"/>
                </a:solidFill>
              </a:rPr>
              <a:t>数据部分</a:t>
            </a:r>
          </a:p>
        </p:txBody>
      </p:sp>
      <p:sp>
        <p:nvSpPr>
          <p:cNvPr id="96" name="Rectangle 97">
            <a:extLst>
              <a:ext uri="{FF2B5EF4-FFF2-40B4-BE49-F238E27FC236}">
                <a16:creationId xmlns:a16="http://schemas.microsoft.com/office/drawing/2014/main" id="{4DBCF74E-5392-4C44-AFC0-552803B84D8D}"/>
              </a:ext>
            </a:extLst>
          </p:cNvPr>
          <p:cNvSpPr>
            <a:spLocks noChangeArrowheads="1"/>
          </p:cNvSpPr>
          <p:nvPr/>
        </p:nvSpPr>
        <p:spPr bwMode="auto">
          <a:xfrm>
            <a:off x="1512252" y="5802858"/>
            <a:ext cx="917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en-US" altLang="zh-CN">
                <a:solidFill>
                  <a:srgbClr val="333399"/>
                </a:solidFill>
              </a:rPr>
              <a:t>IP </a:t>
            </a:r>
            <a:r>
              <a:rPr kumimoji="1" lang="zh-CN" altLang="en-US">
                <a:solidFill>
                  <a:srgbClr val="333399"/>
                </a:solidFill>
              </a:rPr>
              <a:t>首部</a:t>
            </a:r>
          </a:p>
        </p:txBody>
      </p:sp>
      <p:sp>
        <p:nvSpPr>
          <p:cNvPr id="97" name="AutoShape 98">
            <a:extLst>
              <a:ext uri="{FF2B5EF4-FFF2-40B4-BE49-F238E27FC236}">
                <a16:creationId xmlns:a16="http://schemas.microsoft.com/office/drawing/2014/main" id="{A010D17D-C640-44A1-9220-0E977BDA9868}"/>
              </a:ext>
            </a:extLst>
          </p:cNvPr>
          <p:cNvSpPr>
            <a:spLocks noChangeArrowheads="1"/>
          </p:cNvSpPr>
          <p:nvPr/>
        </p:nvSpPr>
        <p:spPr bwMode="auto">
          <a:xfrm rot="-5400000">
            <a:off x="2871946" y="5546477"/>
            <a:ext cx="758825" cy="268287"/>
          </a:xfrm>
          <a:prstGeom prst="leftArrow">
            <a:avLst>
              <a:gd name="adj1" fmla="val 50000"/>
              <a:gd name="adj2" fmla="val 70710"/>
            </a:avLst>
          </a:prstGeom>
          <a:solidFill>
            <a:schemeClr val="accent2">
              <a:alpha val="43137"/>
            </a:schemeClr>
          </a:solidFill>
          <a:ln w="12700">
            <a:solidFill>
              <a:srgbClr val="333399"/>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8" name="AutoShape 99">
            <a:extLst>
              <a:ext uri="{FF2B5EF4-FFF2-40B4-BE49-F238E27FC236}">
                <a16:creationId xmlns:a16="http://schemas.microsoft.com/office/drawing/2014/main" id="{BAB51147-570F-4773-B598-DC5A8C32D1EF}"/>
              </a:ext>
            </a:extLst>
          </p:cNvPr>
          <p:cNvSpPr>
            <a:spLocks noChangeArrowheads="1"/>
          </p:cNvSpPr>
          <p:nvPr/>
        </p:nvSpPr>
        <p:spPr bwMode="auto">
          <a:xfrm rot="-5400000">
            <a:off x="5815964" y="5547271"/>
            <a:ext cx="758825" cy="266700"/>
          </a:xfrm>
          <a:prstGeom prst="leftArrow">
            <a:avLst>
              <a:gd name="adj1" fmla="val 50000"/>
              <a:gd name="adj2" fmla="val 71131"/>
            </a:avLst>
          </a:prstGeom>
          <a:solidFill>
            <a:schemeClr val="accent1">
              <a:alpha val="43137"/>
            </a:schemeClr>
          </a:solidFill>
          <a:ln w="12700">
            <a:solidFill>
              <a:srgbClr val="333399"/>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9" name="Line 100">
            <a:extLst>
              <a:ext uri="{FF2B5EF4-FFF2-40B4-BE49-F238E27FC236}">
                <a16:creationId xmlns:a16="http://schemas.microsoft.com/office/drawing/2014/main" id="{B29FB563-7145-4DB0-BF02-EC7123B3B197}"/>
              </a:ext>
            </a:extLst>
          </p:cNvPr>
          <p:cNvSpPr>
            <a:spLocks noChangeShapeType="1"/>
          </p:cNvSpPr>
          <p:nvPr/>
        </p:nvSpPr>
        <p:spPr bwMode="auto">
          <a:xfrm>
            <a:off x="8121650" y="1679575"/>
            <a:ext cx="736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00" name="Line 101">
            <a:extLst>
              <a:ext uri="{FF2B5EF4-FFF2-40B4-BE49-F238E27FC236}">
                <a16:creationId xmlns:a16="http://schemas.microsoft.com/office/drawing/2014/main" id="{9A4601FA-C7B1-470D-8F22-9A687DF29D9F}"/>
              </a:ext>
            </a:extLst>
          </p:cNvPr>
          <p:cNvSpPr>
            <a:spLocks noChangeShapeType="1"/>
          </p:cNvSpPr>
          <p:nvPr/>
        </p:nvSpPr>
        <p:spPr bwMode="auto">
          <a:xfrm>
            <a:off x="8121650" y="4016375"/>
            <a:ext cx="736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01" name="Line 102">
            <a:extLst>
              <a:ext uri="{FF2B5EF4-FFF2-40B4-BE49-F238E27FC236}">
                <a16:creationId xmlns:a16="http://schemas.microsoft.com/office/drawing/2014/main" id="{3D596794-53B9-4E0B-87E2-E9B7B9CDBC11}"/>
              </a:ext>
            </a:extLst>
          </p:cNvPr>
          <p:cNvSpPr>
            <a:spLocks noChangeShapeType="1"/>
          </p:cNvSpPr>
          <p:nvPr/>
        </p:nvSpPr>
        <p:spPr bwMode="auto">
          <a:xfrm>
            <a:off x="690563" y="1704975"/>
            <a:ext cx="469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02" name="Line 103">
            <a:extLst>
              <a:ext uri="{FF2B5EF4-FFF2-40B4-BE49-F238E27FC236}">
                <a16:creationId xmlns:a16="http://schemas.microsoft.com/office/drawing/2014/main" id="{68786633-E810-4A4F-8783-A212304E9DEF}"/>
              </a:ext>
            </a:extLst>
          </p:cNvPr>
          <p:cNvSpPr>
            <a:spLocks noChangeShapeType="1"/>
          </p:cNvSpPr>
          <p:nvPr/>
        </p:nvSpPr>
        <p:spPr bwMode="auto">
          <a:xfrm>
            <a:off x="703263" y="4446588"/>
            <a:ext cx="469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03" name="Rectangle 104">
            <a:extLst>
              <a:ext uri="{FF2B5EF4-FFF2-40B4-BE49-F238E27FC236}">
                <a16:creationId xmlns:a16="http://schemas.microsoft.com/office/drawing/2014/main" id="{04ED70EB-D6F0-4EF3-8390-3FD7F34155E8}"/>
              </a:ext>
            </a:extLst>
          </p:cNvPr>
          <p:cNvSpPr>
            <a:spLocks noChangeArrowheads="1"/>
          </p:cNvSpPr>
          <p:nvPr/>
        </p:nvSpPr>
        <p:spPr bwMode="auto">
          <a:xfrm>
            <a:off x="423862" y="5282406"/>
            <a:ext cx="1215077"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dirty="0">
                <a:solidFill>
                  <a:srgbClr val="333399"/>
                </a:solidFill>
              </a:rPr>
              <a:t>发送在前</a:t>
            </a:r>
          </a:p>
        </p:txBody>
      </p:sp>
    </p:spTree>
    <p:extLst>
      <p:ext uri="{BB962C8B-B14F-4D97-AF65-F5344CB8AC3E}">
        <p14:creationId xmlns:p14="http://schemas.microsoft.com/office/powerpoint/2010/main" val="2154244904"/>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3">
            <a:extLst>
              <a:ext uri="{FF2B5EF4-FFF2-40B4-BE49-F238E27FC236}">
                <a16:creationId xmlns:a16="http://schemas.microsoft.com/office/drawing/2014/main" id="{07BA466A-C598-4BD6-B237-F19A9FDA0932}"/>
              </a:ext>
            </a:extLst>
          </p:cNvPr>
          <p:cNvSpPr>
            <a:spLocks noChangeShapeType="1"/>
          </p:cNvSpPr>
          <p:nvPr/>
        </p:nvSpPr>
        <p:spPr bwMode="auto">
          <a:xfrm flipH="1">
            <a:off x="502147" y="911895"/>
            <a:ext cx="17462" cy="4122737"/>
          </a:xfrm>
          <a:prstGeom prst="line">
            <a:avLst/>
          </a:prstGeom>
          <a:noFill/>
          <a:ln w="12700">
            <a:solidFill>
              <a:srgbClr val="000000"/>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 name="Rectangle 4">
            <a:extLst>
              <a:ext uri="{FF2B5EF4-FFF2-40B4-BE49-F238E27FC236}">
                <a16:creationId xmlns:a16="http://schemas.microsoft.com/office/drawing/2014/main" id="{1F694597-60B9-410A-9292-C1DE1ACB9604}"/>
              </a:ext>
            </a:extLst>
          </p:cNvPr>
          <p:cNvSpPr>
            <a:spLocks noChangeArrowheads="1"/>
          </p:cNvSpPr>
          <p:nvPr/>
        </p:nvSpPr>
        <p:spPr bwMode="auto">
          <a:xfrm>
            <a:off x="173534" y="2512095"/>
            <a:ext cx="690563"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9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TCP</a:t>
            </a:r>
          </a:p>
          <a:p>
            <a:pPr marL="0" marR="0" lvl="0" indent="0" defTabSz="762000" eaLnBrk="1" fontAlgn="auto" latinLnBrk="0" hangingPunct="1">
              <a:lnSpc>
                <a:spcPct val="9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首部</a:t>
            </a:r>
          </a:p>
        </p:txBody>
      </p:sp>
      <p:sp>
        <p:nvSpPr>
          <p:cNvPr id="6" name="Line 5">
            <a:extLst>
              <a:ext uri="{FF2B5EF4-FFF2-40B4-BE49-F238E27FC236}">
                <a16:creationId xmlns:a16="http://schemas.microsoft.com/office/drawing/2014/main" id="{B6756A22-A13C-473D-9B9E-E9E5C5C0608F}"/>
              </a:ext>
            </a:extLst>
          </p:cNvPr>
          <p:cNvSpPr>
            <a:spLocks noChangeShapeType="1"/>
          </p:cNvSpPr>
          <p:nvPr/>
        </p:nvSpPr>
        <p:spPr bwMode="auto">
          <a:xfrm>
            <a:off x="8922247" y="902370"/>
            <a:ext cx="0" cy="3463925"/>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7" name="Rectangle 6">
            <a:extLst>
              <a:ext uri="{FF2B5EF4-FFF2-40B4-BE49-F238E27FC236}">
                <a16:creationId xmlns:a16="http://schemas.microsoft.com/office/drawing/2014/main" id="{3427230E-F724-4FF0-9001-158958EC2171}"/>
              </a:ext>
            </a:extLst>
          </p:cNvPr>
          <p:cNvSpPr>
            <a:spLocks noChangeArrowheads="1"/>
          </p:cNvSpPr>
          <p:nvPr/>
        </p:nvSpPr>
        <p:spPr bwMode="auto">
          <a:xfrm>
            <a:off x="8561884" y="1980282"/>
            <a:ext cx="688975" cy="11874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algn="ctr" defTabSz="762000" eaLnBrk="1" fontAlgn="auto" latinLnBrk="0" hangingPunct="1">
              <a:lnSpc>
                <a:spcPct val="9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20</a:t>
            </a:r>
          </a:p>
          <a:p>
            <a:pPr marL="0" marR="0" lvl="0" indent="0" algn="ctr" defTabSz="762000" eaLnBrk="1" fontAlgn="auto" latinLnBrk="0" hangingPunct="1">
              <a:lnSpc>
                <a:spcPct val="9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字节</a:t>
            </a:r>
          </a:p>
          <a:p>
            <a:pPr marL="0" marR="0" lvl="0" indent="0" algn="ctr" defTabSz="762000" eaLnBrk="1" fontAlgn="auto" latinLnBrk="0" hangingPunct="1">
              <a:lnSpc>
                <a:spcPct val="9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固定</a:t>
            </a:r>
          </a:p>
          <a:p>
            <a:pPr marL="0" marR="0" lvl="0" indent="0" algn="ctr" defTabSz="762000" eaLnBrk="1" fontAlgn="auto" latinLnBrk="0" hangingPunct="1">
              <a:lnSpc>
                <a:spcPct val="9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首部</a:t>
            </a:r>
          </a:p>
        </p:txBody>
      </p:sp>
      <p:sp>
        <p:nvSpPr>
          <p:cNvPr id="8" name="Rectangle 7">
            <a:extLst>
              <a:ext uri="{FF2B5EF4-FFF2-40B4-BE49-F238E27FC236}">
                <a16:creationId xmlns:a16="http://schemas.microsoft.com/office/drawing/2014/main" id="{AEAF2BB1-C1A1-4556-9FF3-324868E6E9F4}"/>
              </a:ext>
            </a:extLst>
          </p:cNvPr>
          <p:cNvSpPr>
            <a:spLocks noChangeArrowheads="1"/>
          </p:cNvSpPr>
          <p:nvPr/>
        </p:nvSpPr>
        <p:spPr bwMode="auto">
          <a:xfrm>
            <a:off x="827584" y="908720"/>
            <a:ext cx="7686675" cy="4133850"/>
          </a:xfrm>
          <a:prstGeom prst="rect">
            <a:avLst/>
          </a:prstGeom>
          <a:solidFill>
            <a:srgbClr val="FFFFCC"/>
          </a:solidFill>
          <a:ln w="254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 name="Line 10">
            <a:extLst>
              <a:ext uri="{FF2B5EF4-FFF2-40B4-BE49-F238E27FC236}">
                <a16:creationId xmlns:a16="http://schemas.microsoft.com/office/drawing/2014/main" id="{29A9C3AB-C47C-4718-BA1E-9E257380A078}"/>
              </a:ext>
            </a:extLst>
          </p:cNvPr>
          <p:cNvSpPr>
            <a:spLocks noChangeShapeType="1"/>
          </p:cNvSpPr>
          <p:nvPr/>
        </p:nvSpPr>
        <p:spPr bwMode="auto">
          <a:xfrm>
            <a:off x="819647" y="1611982"/>
            <a:ext cx="769937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0" name="Line 11">
            <a:extLst>
              <a:ext uri="{FF2B5EF4-FFF2-40B4-BE49-F238E27FC236}">
                <a16:creationId xmlns:a16="http://schemas.microsoft.com/office/drawing/2014/main" id="{1A441CBD-408B-4742-A81C-0915459EB2C5}"/>
              </a:ext>
            </a:extLst>
          </p:cNvPr>
          <p:cNvSpPr>
            <a:spLocks noChangeShapeType="1"/>
          </p:cNvSpPr>
          <p:nvPr/>
        </p:nvSpPr>
        <p:spPr bwMode="auto">
          <a:xfrm>
            <a:off x="833934" y="2307307"/>
            <a:ext cx="768508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1" name="Line 12">
            <a:extLst>
              <a:ext uri="{FF2B5EF4-FFF2-40B4-BE49-F238E27FC236}">
                <a16:creationId xmlns:a16="http://schemas.microsoft.com/office/drawing/2014/main" id="{4A818779-4F8F-4F28-B82E-5805C1514519}"/>
              </a:ext>
            </a:extLst>
          </p:cNvPr>
          <p:cNvSpPr>
            <a:spLocks noChangeShapeType="1"/>
          </p:cNvSpPr>
          <p:nvPr/>
        </p:nvSpPr>
        <p:spPr bwMode="auto">
          <a:xfrm>
            <a:off x="819647" y="3001045"/>
            <a:ext cx="769937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2" name="Line 13">
            <a:extLst>
              <a:ext uri="{FF2B5EF4-FFF2-40B4-BE49-F238E27FC236}">
                <a16:creationId xmlns:a16="http://schemas.microsoft.com/office/drawing/2014/main" id="{A42A59C1-A557-439E-99FC-493EF5418E6D}"/>
              </a:ext>
            </a:extLst>
          </p:cNvPr>
          <p:cNvSpPr>
            <a:spLocks noChangeShapeType="1"/>
          </p:cNvSpPr>
          <p:nvPr/>
        </p:nvSpPr>
        <p:spPr bwMode="auto">
          <a:xfrm>
            <a:off x="819647" y="3693195"/>
            <a:ext cx="769937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3" name="Line 14">
            <a:extLst>
              <a:ext uri="{FF2B5EF4-FFF2-40B4-BE49-F238E27FC236}">
                <a16:creationId xmlns:a16="http://schemas.microsoft.com/office/drawing/2014/main" id="{19C8DAC2-6A8F-45A9-BDAF-B01A2C1BFE5C}"/>
              </a:ext>
            </a:extLst>
          </p:cNvPr>
          <p:cNvSpPr>
            <a:spLocks noChangeShapeType="1"/>
          </p:cNvSpPr>
          <p:nvPr/>
        </p:nvSpPr>
        <p:spPr bwMode="auto">
          <a:xfrm>
            <a:off x="833934" y="4388520"/>
            <a:ext cx="768508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4" name="Line 15">
            <a:extLst>
              <a:ext uri="{FF2B5EF4-FFF2-40B4-BE49-F238E27FC236}">
                <a16:creationId xmlns:a16="http://schemas.microsoft.com/office/drawing/2014/main" id="{0B3E1267-6C68-45CD-8782-440E11C9FCFF}"/>
              </a:ext>
            </a:extLst>
          </p:cNvPr>
          <p:cNvSpPr>
            <a:spLocks noChangeShapeType="1"/>
          </p:cNvSpPr>
          <p:nvPr/>
        </p:nvSpPr>
        <p:spPr bwMode="auto">
          <a:xfrm>
            <a:off x="4672509" y="916657"/>
            <a:ext cx="0" cy="7096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5" name="Rectangle 16">
            <a:extLst>
              <a:ext uri="{FF2B5EF4-FFF2-40B4-BE49-F238E27FC236}">
                <a16:creationId xmlns:a16="http://schemas.microsoft.com/office/drawing/2014/main" id="{3685DE24-E109-4743-9C3E-A16E6F2501C6}"/>
              </a:ext>
            </a:extLst>
          </p:cNvPr>
          <p:cNvSpPr>
            <a:spLocks noChangeArrowheads="1"/>
          </p:cNvSpPr>
          <p:nvPr/>
        </p:nvSpPr>
        <p:spPr bwMode="auto">
          <a:xfrm>
            <a:off x="5872659" y="1043657"/>
            <a:ext cx="16160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2000" b="0">
                <a:solidFill>
                  <a:srgbClr val="333399"/>
                </a:solidFill>
                <a:latin typeface="Arial"/>
                <a:ea typeface="黑体"/>
              </a:rPr>
              <a:t>目  的  端  口</a:t>
            </a:r>
          </a:p>
        </p:txBody>
      </p:sp>
      <p:sp>
        <p:nvSpPr>
          <p:cNvPr id="16" name="Rectangle 17">
            <a:extLst>
              <a:ext uri="{FF2B5EF4-FFF2-40B4-BE49-F238E27FC236}">
                <a16:creationId xmlns:a16="http://schemas.microsoft.com/office/drawing/2014/main" id="{89A65643-9EE1-48E4-A12E-454F3E858087}"/>
              </a:ext>
            </a:extLst>
          </p:cNvPr>
          <p:cNvSpPr>
            <a:spLocks noChangeArrowheads="1"/>
          </p:cNvSpPr>
          <p:nvPr/>
        </p:nvSpPr>
        <p:spPr bwMode="auto">
          <a:xfrm>
            <a:off x="981572" y="2966120"/>
            <a:ext cx="6873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2000" b="0">
                <a:solidFill>
                  <a:srgbClr val="333399"/>
                </a:solidFill>
                <a:latin typeface="Arial"/>
                <a:ea typeface="黑体"/>
              </a:rPr>
              <a:t>数据</a:t>
            </a:r>
          </a:p>
          <a:p>
            <a:pPr defTabSz="762000"/>
            <a:r>
              <a:rPr lang="zh-CN" altLang="en-US" sz="2000" b="0">
                <a:solidFill>
                  <a:srgbClr val="333399"/>
                </a:solidFill>
                <a:latin typeface="Arial"/>
                <a:ea typeface="黑体"/>
              </a:rPr>
              <a:t>偏移</a:t>
            </a:r>
          </a:p>
        </p:txBody>
      </p:sp>
      <p:sp>
        <p:nvSpPr>
          <p:cNvPr id="17" name="Rectangle 18">
            <a:extLst>
              <a:ext uri="{FF2B5EF4-FFF2-40B4-BE49-F238E27FC236}">
                <a16:creationId xmlns:a16="http://schemas.microsoft.com/office/drawing/2014/main" id="{733150D9-9C97-489D-A432-59A7B2C6F7E3}"/>
              </a:ext>
            </a:extLst>
          </p:cNvPr>
          <p:cNvSpPr>
            <a:spLocks noChangeArrowheads="1"/>
          </p:cNvSpPr>
          <p:nvPr/>
        </p:nvSpPr>
        <p:spPr bwMode="auto">
          <a:xfrm>
            <a:off x="2061072" y="3831307"/>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2000" b="0">
                <a:solidFill>
                  <a:srgbClr val="333399"/>
                </a:solidFill>
                <a:latin typeface="Arial"/>
                <a:ea typeface="黑体"/>
              </a:rPr>
              <a:t>检   验   和</a:t>
            </a:r>
          </a:p>
        </p:txBody>
      </p:sp>
      <p:sp>
        <p:nvSpPr>
          <p:cNvPr id="18" name="Rectangle 19">
            <a:extLst>
              <a:ext uri="{FF2B5EF4-FFF2-40B4-BE49-F238E27FC236}">
                <a16:creationId xmlns:a16="http://schemas.microsoft.com/office/drawing/2014/main" id="{B0786A0A-2BFA-400B-8615-914EF9C1ABB8}"/>
              </a:ext>
            </a:extLst>
          </p:cNvPr>
          <p:cNvSpPr>
            <a:spLocks noChangeArrowheads="1"/>
          </p:cNvSpPr>
          <p:nvPr/>
        </p:nvSpPr>
        <p:spPr bwMode="auto">
          <a:xfrm>
            <a:off x="2262684" y="4472657"/>
            <a:ext cx="31988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a:r>
              <a:rPr lang="zh-CN" altLang="en-US" sz="2000" b="0">
                <a:solidFill>
                  <a:srgbClr val="333399"/>
                </a:solidFill>
                <a:latin typeface="Arial"/>
                <a:ea typeface="黑体"/>
              </a:rPr>
              <a:t>选    项    （长  度  可  变）</a:t>
            </a:r>
          </a:p>
        </p:txBody>
      </p:sp>
      <p:sp>
        <p:nvSpPr>
          <p:cNvPr id="19" name="Rectangle 20">
            <a:extLst>
              <a:ext uri="{FF2B5EF4-FFF2-40B4-BE49-F238E27FC236}">
                <a16:creationId xmlns:a16="http://schemas.microsoft.com/office/drawing/2014/main" id="{571384A9-38EA-4D72-ACA1-AECE5208FA22}"/>
              </a:ext>
            </a:extLst>
          </p:cNvPr>
          <p:cNvSpPr>
            <a:spLocks noChangeArrowheads="1"/>
          </p:cNvSpPr>
          <p:nvPr/>
        </p:nvSpPr>
        <p:spPr bwMode="auto">
          <a:xfrm>
            <a:off x="2175372" y="1043657"/>
            <a:ext cx="1222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2000" b="0">
                <a:solidFill>
                  <a:srgbClr val="333399"/>
                </a:solidFill>
                <a:latin typeface="Arial"/>
                <a:ea typeface="黑体"/>
              </a:rPr>
              <a:t>源  端  口</a:t>
            </a:r>
          </a:p>
        </p:txBody>
      </p:sp>
      <p:sp>
        <p:nvSpPr>
          <p:cNvPr id="20" name="Rectangle 21">
            <a:extLst>
              <a:ext uri="{FF2B5EF4-FFF2-40B4-BE49-F238E27FC236}">
                <a16:creationId xmlns:a16="http://schemas.microsoft.com/office/drawing/2014/main" id="{C03DBC9C-1080-4F03-ABE3-72465679EAFD}"/>
              </a:ext>
            </a:extLst>
          </p:cNvPr>
          <p:cNvSpPr>
            <a:spLocks noChangeArrowheads="1"/>
          </p:cNvSpPr>
          <p:nvPr/>
        </p:nvSpPr>
        <p:spPr bwMode="auto">
          <a:xfrm>
            <a:off x="4228009" y="1731045"/>
            <a:ext cx="1381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a:r>
              <a:rPr lang="zh-CN" altLang="en-US" sz="2000" b="0">
                <a:solidFill>
                  <a:srgbClr val="333399"/>
                </a:solidFill>
                <a:latin typeface="Arial"/>
                <a:ea typeface="黑体"/>
              </a:rPr>
              <a:t>序   号</a:t>
            </a:r>
          </a:p>
        </p:txBody>
      </p:sp>
      <p:sp>
        <p:nvSpPr>
          <p:cNvPr id="21" name="Line 22">
            <a:extLst>
              <a:ext uri="{FF2B5EF4-FFF2-40B4-BE49-F238E27FC236}">
                <a16:creationId xmlns:a16="http://schemas.microsoft.com/office/drawing/2014/main" id="{89BF3400-9816-4D39-8B84-C834E7FAA0D8}"/>
              </a:ext>
            </a:extLst>
          </p:cNvPr>
          <p:cNvSpPr>
            <a:spLocks noChangeShapeType="1"/>
          </p:cNvSpPr>
          <p:nvPr/>
        </p:nvSpPr>
        <p:spPr bwMode="auto">
          <a:xfrm>
            <a:off x="4678859" y="3010570"/>
            <a:ext cx="0" cy="13700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 name="Rectangle 23">
            <a:extLst>
              <a:ext uri="{FF2B5EF4-FFF2-40B4-BE49-F238E27FC236}">
                <a16:creationId xmlns:a16="http://schemas.microsoft.com/office/drawing/2014/main" id="{24E149D2-97EF-406C-AA22-16E13F2C99B2}"/>
              </a:ext>
            </a:extLst>
          </p:cNvPr>
          <p:cNvSpPr>
            <a:spLocks noChangeArrowheads="1"/>
          </p:cNvSpPr>
          <p:nvPr/>
        </p:nvSpPr>
        <p:spPr bwMode="auto">
          <a:xfrm>
            <a:off x="5712322" y="3831307"/>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2000" b="0">
                <a:solidFill>
                  <a:srgbClr val="333399"/>
                </a:solidFill>
                <a:latin typeface="Arial"/>
                <a:ea typeface="黑体"/>
              </a:rPr>
              <a:t>紧   急   指   针</a:t>
            </a:r>
          </a:p>
        </p:txBody>
      </p:sp>
      <p:sp>
        <p:nvSpPr>
          <p:cNvPr id="23" name="Rectangle 24">
            <a:extLst>
              <a:ext uri="{FF2B5EF4-FFF2-40B4-BE49-F238E27FC236}">
                <a16:creationId xmlns:a16="http://schemas.microsoft.com/office/drawing/2014/main" id="{A626BE28-8B81-4A3A-BB14-8BB990D04476}"/>
              </a:ext>
            </a:extLst>
          </p:cNvPr>
          <p:cNvSpPr>
            <a:spLocks noChangeArrowheads="1"/>
          </p:cNvSpPr>
          <p:nvPr/>
        </p:nvSpPr>
        <p:spPr bwMode="auto">
          <a:xfrm>
            <a:off x="6161584" y="3112170"/>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2000" b="0">
                <a:solidFill>
                  <a:srgbClr val="333399"/>
                </a:solidFill>
                <a:latin typeface="Arial"/>
                <a:ea typeface="黑体"/>
              </a:rPr>
              <a:t>窗   口</a:t>
            </a:r>
          </a:p>
        </p:txBody>
      </p:sp>
      <p:sp>
        <p:nvSpPr>
          <p:cNvPr id="24" name="Rectangle 25">
            <a:extLst>
              <a:ext uri="{FF2B5EF4-FFF2-40B4-BE49-F238E27FC236}">
                <a16:creationId xmlns:a16="http://schemas.microsoft.com/office/drawing/2014/main" id="{76412AD4-A0E1-44C8-8ED1-036B3B2AF867}"/>
              </a:ext>
            </a:extLst>
          </p:cNvPr>
          <p:cNvSpPr>
            <a:spLocks noChangeArrowheads="1"/>
          </p:cNvSpPr>
          <p:nvPr/>
        </p:nvSpPr>
        <p:spPr bwMode="auto">
          <a:xfrm>
            <a:off x="3983534" y="2454945"/>
            <a:ext cx="1841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a:r>
              <a:rPr lang="zh-CN" altLang="en-US" sz="2000" b="0">
                <a:solidFill>
                  <a:srgbClr val="333399"/>
                </a:solidFill>
                <a:latin typeface="Arial"/>
                <a:ea typeface="黑体"/>
              </a:rPr>
              <a:t>确    认    号</a:t>
            </a:r>
          </a:p>
        </p:txBody>
      </p:sp>
      <p:sp>
        <p:nvSpPr>
          <p:cNvPr id="25" name="Line 26">
            <a:extLst>
              <a:ext uri="{FF2B5EF4-FFF2-40B4-BE49-F238E27FC236}">
                <a16:creationId xmlns:a16="http://schemas.microsoft.com/office/drawing/2014/main" id="{98EBA1A0-AB10-485E-BCBE-C21A0864924E}"/>
              </a:ext>
            </a:extLst>
          </p:cNvPr>
          <p:cNvSpPr>
            <a:spLocks noChangeShapeType="1"/>
          </p:cNvSpPr>
          <p:nvPr/>
        </p:nvSpPr>
        <p:spPr bwMode="auto">
          <a:xfrm>
            <a:off x="1784847" y="3010570"/>
            <a:ext cx="0" cy="6921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 name="Line 27">
            <a:extLst>
              <a:ext uri="{FF2B5EF4-FFF2-40B4-BE49-F238E27FC236}">
                <a16:creationId xmlns:a16="http://schemas.microsoft.com/office/drawing/2014/main" id="{7DF7A27E-C2BD-4949-A675-56AFDF132010}"/>
              </a:ext>
            </a:extLst>
          </p:cNvPr>
          <p:cNvSpPr>
            <a:spLocks noChangeShapeType="1"/>
          </p:cNvSpPr>
          <p:nvPr/>
        </p:nvSpPr>
        <p:spPr bwMode="auto">
          <a:xfrm>
            <a:off x="3712072" y="3002632"/>
            <a:ext cx="0" cy="6842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7" name="Line 28">
            <a:extLst>
              <a:ext uri="{FF2B5EF4-FFF2-40B4-BE49-F238E27FC236}">
                <a16:creationId xmlns:a16="http://schemas.microsoft.com/office/drawing/2014/main" id="{790104BF-07DB-4B92-8756-F15DB62FBB83}"/>
              </a:ext>
            </a:extLst>
          </p:cNvPr>
          <p:cNvSpPr>
            <a:spLocks noChangeShapeType="1"/>
          </p:cNvSpPr>
          <p:nvPr/>
        </p:nvSpPr>
        <p:spPr bwMode="auto">
          <a:xfrm>
            <a:off x="3218359" y="3010570"/>
            <a:ext cx="0" cy="6921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 name="Line 29">
            <a:extLst>
              <a:ext uri="{FF2B5EF4-FFF2-40B4-BE49-F238E27FC236}">
                <a16:creationId xmlns:a16="http://schemas.microsoft.com/office/drawing/2014/main" id="{F5853666-1D75-4D07-BF63-F3D3DDA03F9C}"/>
              </a:ext>
            </a:extLst>
          </p:cNvPr>
          <p:cNvSpPr>
            <a:spLocks noChangeShapeType="1"/>
          </p:cNvSpPr>
          <p:nvPr/>
        </p:nvSpPr>
        <p:spPr bwMode="auto">
          <a:xfrm>
            <a:off x="3462834" y="3010570"/>
            <a:ext cx="0" cy="6810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9" name="Line 30">
            <a:extLst>
              <a:ext uri="{FF2B5EF4-FFF2-40B4-BE49-F238E27FC236}">
                <a16:creationId xmlns:a16="http://schemas.microsoft.com/office/drawing/2014/main" id="{D829FA9E-2A68-47DF-9DC5-E3DD63CFF2B0}"/>
              </a:ext>
            </a:extLst>
          </p:cNvPr>
          <p:cNvSpPr>
            <a:spLocks noChangeShapeType="1"/>
          </p:cNvSpPr>
          <p:nvPr/>
        </p:nvSpPr>
        <p:spPr bwMode="auto">
          <a:xfrm>
            <a:off x="4193084" y="3010570"/>
            <a:ext cx="0" cy="6810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 name="Line 31">
            <a:extLst>
              <a:ext uri="{FF2B5EF4-FFF2-40B4-BE49-F238E27FC236}">
                <a16:creationId xmlns:a16="http://schemas.microsoft.com/office/drawing/2014/main" id="{B7E75E63-0657-46D1-AAAF-B4D3548DDBF3}"/>
              </a:ext>
            </a:extLst>
          </p:cNvPr>
          <p:cNvSpPr>
            <a:spLocks noChangeShapeType="1"/>
          </p:cNvSpPr>
          <p:nvPr/>
        </p:nvSpPr>
        <p:spPr bwMode="auto">
          <a:xfrm>
            <a:off x="3951784" y="3010570"/>
            <a:ext cx="0" cy="6810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 name="Line 32">
            <a:extLst>
              <a:ext uri="{FF2B5EF4-FFF2-40B4-BE49-F238E27FC236}">
                <a16:creationId xmlns:a16="http://schemas.microsoft.com/office/drawing/2014/main" id="{A106831D-E630-4D3B-BD56-B3BDF1672C71}"/>
              </a:ext>
            </a:extLst>
          </p:cNvPr>
          <p:cNvSpPr>
            <a:spLocks noChangeShapeType="1"/>
          </p:cNvSpPr>
          <p:nvPr/>
        </p:nvSpPr>
        <p:spPr bwMode="auto">
          <a:xfrm>
            <a:off x="4437559" y="3010570"/>
            <a:ext cx="0" cy="6810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 name="Rectangle 33">
            <a:extLst>
              <a:ext uri="{FF2B5EF4-FFF2-40B4-BE49-F238E27FC236}">
                <a16:creationId xmlns:a16="http://schemas.microsoft.com/office/drawing/2014/main" id="{B730AF70-B190-4525-9367-B8560F9BAB3C}"/>
              </a:ext>
            </a:extLst>
          </p:cNvPr>
          <p:cNvSpPr>
            <a:spLocks noChangeArrowheads="1"/>
          </p:cNvSpPr>
          <p:nvPr/>
        </p:nvSpPr>
        <p:spPr bwMode="auto">
          <a:xfrm>
            <a:off x="2084884" y="3126457"/>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2000" b="0">
                <a:solidFill>
                  <a:srgbClr val="333399"/>
                </a:solidFill>
                <a:latin typeface="Arial"/>
                <a:ea typeface="黑体"/>
              </a:rPr>
              <a:t>保   留</a:t>
            </a:r>
          </a:p>
        </p:txBody>
      </p:sp>
      <p:sp>
        <p:nvSpPr>
          <p:cNvPr id="33" name="Rectangle 34">
            <a:extLst>
              <a:ext uri="{FF2B5EF4-FFF2-40B4-BE49-F238E27FC236}">
                <a16:creationId xmlns:a16="http://schemas.microsoft.com/office/drawing/2014/main" id="{04CCC02C-1177-42EA-A438-CEE25D201A47}"/>
              </a:ext>
            </a:extLst>
          </p:cNvPr>
          <p:cNvSpPr>
            <a:spLocks noChangeArrowheads="1"/>
          </p:cNvSpPr>
          <p:nvPr/>
        </p:nvSpPr>
        <p:spPr bwMode="auto">
          <a:xfrm>
            <a:off x="4410572" y="3029620"/>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lnSpc>
                <a:spcPct val="75000"/>
              </a:lnSpc>
            </a:pPr>
            <a:r>
              <a:rPr lang="en-US" altLang="zh-CN" sz="1600">
                <a:solidFill>
                  <a:srgbClr val="333399"/>
                </a:solidFill>
                <a:latin typeface="Arial"/>
                <a:ea typeface="黑体"/>
              </a:rPr>
              <a:t>F</a:t>
            </a:r>
          </a:p>
          <a:p>
            <a:pPr algn="ctr" defTabSz="762000">
              <a:lnSpc>
                <a:spcPct val="75000"/>
              </a:lnSpc>
            </a:pPr>
            <a:r>
              <a:rPr lang="en-US" altLang="zh-CN" sz="1600">
                <a:solidFill>
                  <a:srgbClr val="333399"/>
                </a:solidFill>
                <a:latin typeface="Arial"/>
                <a:ea typeface="黑体"/>
              </a:rPr>
              <a:t>I</a:t>
            </a:r>
          </a:p>
          <a:p>
            <a:pPr algn="ctr" defTabSz="762000">
              <a:lnSpc>
                <a:spcPct val="75000"/>
              </a:lnSpc>
            </a:pPr>
            <a:r>
              <a:rPr lang="en-US" altLang="zh-CN" sz="1600">
                <a:solidFill>
                  <a:srgbClr val="333399"/>
                </a:solidFill>
                <a:latin typeface="Arial"/>
                <a:ea typeface="黑体"/>
              </a:rPr>
              <a:t>N</a:t>
            </a:r>
          </a:p>
        </p:txBody>
      </p:sp>
      <p:sp>
        <p:nvSpPr>
          <p:cNvPr id="34" name="Line 37">
            <a:extLst>
              <a:ext uri="{FF2B5EF4-FFF2-40B4-BE49-F238E27FC236}">
                <a16:creationId xmlns:a16="http://schemas.microsoft.com/office/drawing/2014/main" id="{196DA46A-F44B-4DF1-B378-DD44531AF971}"/>
              </a:ext>
            </a:extLst>
          </p:cNvPr>
          <p:cNvSpPr>
            <a:spLocks noChangeShapeType="1"/>
          </p:cNvSpPr>
          <p:nvPr/>
        </p:nvSpPr>
        <p:spPr bwMode="auto">
          <a:xfrm>
            <a:off x="824409" y="751557"/>
            <a:ext cx="767556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5" name="Line 38">
            <a:extLst>
              <a:ext uri="{FF2B5EF4-FFF2-40B4-BE49-F238E27FC236}">
                <a16:creationId xmlns:a16="http://schemas.microsoft.com/office/drawing/2014/main" id="{C2134DB3-E471-498B-89D7-9C4CA2D93B2C}"/>
              </a:ext>
            </a:extLst>
          </p:cNvPr>
          <p:cNvSpPr>
            <a:spLocks noChangeShapeType="1"/>
          </p:cNvSpPr>
          <p:nvPr/>
        </p:nvSpPr>
        <p:spPr bwMode="auto">
          <a:xfrm>
            <a:off x="824409" y="553120"/>
            <a:ext cx="0" cy="1984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6" name="Line 39">
            <a:extLst>
              <a:ext uri="{FF2B5EF4-FFF2-40B4-BE49-F238E27FC236}">
                <a16:creationId xmlns:a16="http://schemas.microsoft.com/office/drawing/2014/main" id="{B912B0FE-55E5-42C8-A256-E9A0F24F4891}"/>
              </a:ext>
            </a:extLst>
          </p:cNvPr>
          <p:cNvSpPr>
            <a:spLocks noChangeShapeType="1"/>
          </p:cNvSpPr>
          <p:nvPr/>
        </p:nvSpPr>
        <p:spPr bwMode="auto">
          <a:xfrm>
            <a:off x="1064122"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7" name="Line 40">
            <a:extLst>
              <a:ext uri="{FF2B5EF4-FFF2-40B4-BE49-F238E27FC236}">
                <a16:creationId xmlns:a16="http://schemas.microsoft.com/office/drawing/2014/main" id="{51175826-DA0E-49C9-9EE6-57B8EA749414}"/>
              </a:ext>
            </a:extLst>
          </p:cNvPr>
          <p:cNvSpPr>
            <a:spLocks noChangeShapeType="1"/>
          </p:cNvSpPr>
          <p:nvPr/>
        </p:nvSpPr>
        <p:spPr bwMode="auto">
          <a:xfrm>
            <a:off x="1303834"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 name="Line 41">
            <a:extLst>
              <a:ext uri="{FF2B5EF4-FFF2-40B4-BE49-F238E27FC236}">
                <a16:creationId xmlns:a16="http://schemas.microsoft.com/office/drawing/2014/main" id="{E5B9D78A-0D94-4244-840F-D29013C33404}"/>
              </a:ext>
            </a:extLst>
          </p:cNvPr>
          <p:cNvSpPr>
            <a:spLocks noChangeShapeType="1"/>
          </p:cNvSpPr>
          <p:nvPr/>
        </p:nvSpPr>
        <p:spPr bwMode="auto">
          <a:xfrm>
            <a:off x="1543547"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9" name="Line 42">
            <a:extLst>
              <a:ext uri="{FF2B5EF4-FFF2-40B4-BE49-F238E27FC236}">
                <a16:creationId xmlns:a16="http://schemas.microsoft.com/office/drawing/2014/main" id="{CBFC2246-A4EB-4DC3-A805-AF84E9605625}"/>
              </a:ext>
            </a:extLst>
          </p:cNvPr>
          <p:cNvSpPr>
            <a:spLocks noChangeShapeType="1"/>
          </p:cNvSpPr>
          <p:nvPr/>
        </p:nvSpPr>
        <p:spPr bwMode="auto">
          <a:xfrm>
            <a:off x="1784847"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 name="Line 43">
            <a:extLst>
              <a:ext uri="{FF2B5EF4-FFF2-40B4-BE49-F238E27FC236}">
                <a16:creationId xmlns:a16="http://schemas.microsoft.com/office/drawing/2014/main" id="{8AE2B964-A63D-4046-BB02-6640CCF563E0}"/>
              </a:ext>
            </a:extLst>
          </p:cNvPr>
          <p:cNvSpPr>
            <a:spLocks noChangeShapeType="1"/>
          </p:cNvSpPr>
          <p:nvPr/>
        </p:nvSpPr>
        <p:spPr bwMode="auto">
          <a:xfrm>
            <a:off x="2024559"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1" name="Line 44">
            <a:extLst>
              <a:ext uri="{FF2B5EF4-FFF2-40B4-BE49-F238E27FC236}">
                <a16:creationId xmlns:a16="http://schemas.microsoft.com/office/drawing/2014/main" id="{5B702A01-3613-4E53-962D-42DB3D29B350}"/>
              </a:ext>
            </a:extLst>
          </p:cNvPr>
          <p:cNvSpPr>
            <a:spLocks noChangeShapeType="1"/>
          </p:cNvSpPr>
          <p:nvPr/>
        </p:nvSpPr>
        <p:spPr bwMode="auto">
          <a:xfrm>
            <a:off x="2262684"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 name="Line 45">
            <a:extLst>
              <a:ext uri="{FF2B5EF4-FFF2-40B4-BE49-F238E27FC236}">
                <a16:creationId xmlns:a16="http://schemas.microsoft.com/office/drawing/2014/main" id="{613BF36B-6CCA-4DB7-8AF0-5A95C5893084}"/>
              </a:ext>
            </a:extLst>
          </p:cNvPr>
          <p:cNvSpPr>
            <a:spLocks noChangeShapeType="1"/>
          </p:cNvSpPr>
          <p:nvPr/>
        </p:nvSpPr>
        <p:spPr bwMode="auto">
          <a:xfrm>
            <a:off x="2502397"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3" name="Line 46">
            <a:extLst>
              <a:ext uri="{FF2B5EF4-FFF2-40B4-BE49-F238E27FC236}">
                <a16:creationId xmlns:a16="http://schemas.microsoft.com/office/drawing/2014/main" id="{10F29576-2FE5-44DC-AE46-BBC7EFF2B8F4}"/>
              </a:ext>
            </a:extLst>
          </p:cNvPr>
          <p:cNvSpPr>
            <a:spLocks noChangeShapeType="1"/>
          </p:cNvSpPr>
          <p:nvPr/>
        </p:nvSpPr>
        <p:spPr bwMode="auto">
          <a:xfrm>
            <a:off x="2743697" y="553120"/>
            <a:ext cx="0" cy="1984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 name="Line 47">
            <a:extLst>
              <a:ext uri="{FF2B5EF4-FFF2-40B4-BE49-F238E27FC236}">
                <a16:creationId xmlns:a16="http://schemas.microsoft.com/office/drawing/2014/main" id="{CA98521F-E8A4-409E-A252-BB335037F267}"/>
              </a:ext>
            </a:extLst>
          </p:cNvPr>
          <p:cNvSpPr>
            <a:spLocks noChangeShapeType="1"/>
          </p:cNvSpPr>
          <p:nvPr/>
        </p:nvSpPr>
        <p:spPr bwMode="auto">
          <a:xfrm>
            <a:off x="2983409"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5" name="Line 48">
            <a:extLst>
              <a:ext uri="{FF2B5EF4-FFF2-40B4-BE49-F238E27FC236}">
                <a16:creationId xmlns:a16="http://schemas.microsoft.com/office/drawing/2014/main" id="{58A26C5D-4554-4FEE-A3F4-9FAF3CE3C3BD}"/>
              </a:ext>
            </a:extLst>
          </p:cNvPr>
          <p:cNvSpPr>
            <a:spLocks noChangeShapeType="1"/>
          </p:cNvSpPr>
          <p:nvPr/>
        </p:nvSpPr>
        <p:spPr bwMode="auto">
          <a:xfrm>
            <a:off x="3223122"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6" name="Line 49">
            <a:extLst>
              <a:ext uri="{FF2B5EF4-FFF2-40B4-BE49-F238E27FC236}">
                <a16:creationId xmlns:a16="http://schemas.microsoft.com/office/drawing/2014/main" id="{A4C94BFB-4FEB-4CAE-9B5E-EBDF9DED2CA1}"/>
              </a:ext>
            </a:extLst>
          </p:cNvPr>
          <p:cNvSpPr>
            <a:spLocks noChangeShapeType="1"/>
          </p:cNvSpPr>
          <p:nvPr/>
        </p:nvSpPr>
        <p:spPr bwMode="auto">
          <a:xfrm>
            <a:off x="3462834"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7" name="Line 50">
            <a:extLst>
              <a:ext uri="{FF2B5EF4-FFF2-40B4-BE49-F238E27FC236}">
                <a16:creationId xmlns:a16="http://schemas.microsoft.com/office/drawing/2014/main" id="{1F7C4922-E34F-4AE3-A7A7-A0605F1B61BB}"/>
              </a:ext>
            </a:extLst>
          </p:cNvPr>
          <p:cNvSpPr>
            <a:spLocks noChangeShapeType="1"/>
          </p:cNvSpPr>
          <p:nvPr/>
        </p:nvSpPr>
        <p:spPr bwMode="auto">
          <a:xfrm>
            <a:off x="3704134"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8" name="Line 51">
            <a:extLst>
              <a:ext uri="{FF2B5EF4-FFF2-40B4-BE49-F238E27FC236}">
                <a16:creationId xmlns:a16="http://schemas.microsoft.com/office/drawing/2014/main" id="{B6180DFF-5B88-42DF-AF5E-6DB4107E970F}"/>
              </a:ext>
            </a:extLst>
          </p:cNvPr>
          <p:cNvSpPr>
            <a:spLocks noChangeShapeType="1"/>
          </p:cNvSpPr>
          <p:nvPr/>
        </p:nvSpPr>
        <p:spPr bwMode="auto">
          <a:xfrm>
            <a:off x="3943847"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9" name="Line 52">
            <a:extLst>
              <a:ext uri="{FF2B5EF4-FFF2-40B4-BE49-F238E27FC236}">
                <a16:creationId xmlns:a16="http://schemas.microsoft.com/office/drawing/2014/main" id="{F00A21E6-14FC-49E8-9719-74086386AC57}"/>
              </a:ext>
            </a:extLst>
          </p:cNvPr>
          <p:cNvSpPr>
            <a:spLocks noChangeShapeType="1"/>
          </p:cNvSpPr>
          <p:nvPr/>
        </p:nvSpPr>
        <p:spPr bwMode="auto">
          <a:xfrm>
            <a:off x="4181972"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0" name="Line 53">
            <a:extLst>
              <a:ext uri="{FF2B5EF4-FFF2-40B4-BE49-F238E27FC236}">
                <a16:creationId xmlns:a16="http://schemas.microsoft.com/office/drawing/2014/main" id="{A7ED16EE-C386-494D-B08C-9457618A1285}"/>
              </a:ext>
            </a:extLst>
          </p:cNvPr>
          <p:cNvSpPr>
            <a:spLocks noChangeShapeType="1"/>
          </p:cNvSpPr>
          <p:nvPr/>
        </p:nvSpPr>
        <p:spPr bwMode="auto">
          <a:xfrm>
            <a:off x="4421684"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1" name="Line 54">
            <a:extLst>
              <a:ext uri="{FF2B5EF4-FFF2-40B4-BE49-F238E27FC236}">
                <a16:creationId xmlns:a16="http://schemas.microsoft.com/office/drawing/2014/main" id="{0B2EBD08-BDCD-4482-A8DE-39E7C49CBC03}"/>
              </a:ext>
            </a:extLst>
          </p:cNvPr>
          <p:cNvSpPr>
            <a:spLocks noChangeShapeType="1"/>
          </p:cNvSpPr>
          <p:nvPr/>
        </p:nvSpPr>
        <p:spPr bwMode="auto">
          <a:xfrm>
            <a:off x="4661397" y="553120"/>
            <a:ext cx="0" cy="1984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2" name="Line 55">
            <a:extLst>
              <a:ext uri="{FF2B5EF4-FFF2-40B4-BE49-F238E27FC236}">
                <a16:creationId xmlns:a16="http://schemas.microsoft.com/office/drawing/2014/main" id="{A71C2BD0-B9F0-428F-B9F8-9B5EA1D60AAF}"/>
              </a:ext>
            </a:extLst>
          </p:cNvPr>
          <p:cNvSpPr>
            <a:spLocks noChangeShapeType="1"/>
          </p:cNvSpPr>
          <p:nvPr/>
        </p:nvSpPr>
        <p:spPr bwMode="auto">
          <a:xfrm>
            <a:off x="4902697"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3" name="Line 56">
            <a:extLst>
              <a:ext uri="{FF2B5EF4-FFF2-40B4-BE49-F238E27FC236}">
                <a16:creationId xmlns:a16="http://schemas.microsoft.com/office/drawing/2014/main" id="{34574F95-227B-4301-8E28-E21759024A8F}"/>
              </a:ext>
            </a:extLst>
          </p:cNvPr>
          <p:cNvSpPr>
            <a:spLocks noChangeShapeType="1"/>
          </p:cNvSpPr>
          <p:nvPr/>
        </p:nvSpPr>
        <p:spPr bwMode="auto">
          <a:xfrm>
            <a:off x="5142409"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4" name="Line 57">
            <a:extLst>
              <a:ext uri="{FF2B5EF4-FFF2-40B4-BE49-F238E27FC236}">
                <a16:creationId xmlns:a16="http://schemas.microsoft.com/office/drawing/2014/main" id="{7E23B3F7-6E0D-49AE-B682-C88F2D52069A}"/>
              </a:ext>
            </a:extLst>
          </p:cNvPr>
          <p:cNvSpPr>
            <a:spLocks noChangeShapeType="1"/>
          </p:cNvSpPr>
          <p:nvPr/>
        </p:nvSpPr>
        <p:spPr bwMode="auto">
          <a:xfrm>
            <a:off x="5382122"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5" name="Line 58">
            <a:extLst>
              <a:ext uri="{FF2B5EF4-FFF2-40B4-BE49-F238E27FC236}">
                <a16:creationId xmlns:a16="http://schemas.microsoft.com/office/drawing/2014/main" id="{F9D040C5-FF3E-4156-BF3C-27E9D9419C54}"/>
              </a:ext>
            </a:extLst>
          </p:cNvPr>
          <p:cNvSpPr>
            <a:spLocks noChangeShapeType="1"/>
          </p:cNvSpPr>
          <p:nvPr/>
        </p:nvSpPr>
        <p:spPr bwMode="auto">
          <a:xfrm>
            <a:off x="5621834"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6" name="Line 59">
            <a:extLst>
              <a:ext uri="{FF2B5EF4-FFF2-40B4-BE49-F238E27FC236}">
                <a16:creationId xmlns:a16="http://schemas.microsoft.com/office/drawing/2014/main" id="{33C2DB1F-F1B8-427D-A04B-D6A284CA97D2}"/>
              </a:ext>
            </a:extLst>
          </p:cNvPr>
          <p:cNvSpPr>
            <a:spLocks noChangeShapeType="1"/>
          </p:cNvSpPr>
          <p:nvPr/>
        </p:nvSpPr>
        <p:spPr bwMode="auto">
          <a:xfrm>
            <a:off x="5863134"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7" name="Line 60">
            <a:extLst>
              <a:ext uri="{FF2B5EF4-FFF2-40B4-BE49-F238E27FC236}">
                <a16:creationId xmlns:a16="http://schemas.microsoft.com/office/drawing/2014/main" id="{E070E248-7314-4433-AF41-81E13018E52C}"/>
              </a:ext>
            </a:extLst>
          </p:cNvPr>
          <p:cNvSpPr>
            <a:spLocks noChangeShapeType="1"/>
          </p:cNvSpPr>
          <p:nvPr/>
        </p:nvSpPr>
        <p:spPr bwMode="auto">
          <a:xfrm>
            <a:off x="6101259"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8" name="Line 61">
            <a:extLst>
              <a:ext uri="{FF2B5EF4-FFF2-40B4-BE49-F238E27FC236}">
                <a16:creationId xmlns:a16="http://schemas.microsoft.com/office/drawing/2014/main" id="{9611B188-5174-4449-8CA7-A857B5BAFA9B}"/>
              </a:ext>
            </a:extLst>
          </p:cNvPr>
          <p:cNvSpPr>
            <a:spLocks noChangeShapeType="1"/>
          </p:cNvSpPr>
          <p:nvPr/>
        </p:nvSpPr>
        <p:spPr bwMode="auto">
          <a:xfrm>
            <a:off x="6340972"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9" name="Line 62">
            <a:extLst>
              <a:ext uri="{FF2B5EF4-FFF2-40B4-BE49-F238E27FC236}">
                <a16:creationId xmlns:a16="http://schemas.microsoft.com/office/drawing/2014/main" id="{226D3947-C2EF-47B7-B575-22B114C65238}"/>
              </a:ext>
            </a:extLst>
          </p:cNvPr>
          <p:cNvSpPr>
            <a:spLocks noChangeShapeType="1"/>
          </p:cNvSpPr>
          <p:nvPr/>
        </p:nvSpPr>
        <p:spPr bwMode="auto">
          <a:xfrm>
            <a:off x="6580684" y="553120"/>
            <a:ext cx="0" cy="1984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0" name="Line 63">
            <a:extLst>
              <a:ext uri="{FF2B5EF4-FFF2-40B4-BE49-F238E27FC236}">
                <a16:creationId xmlns:a16="http://schemas.microsoft.com/office/drawing/2014/main" id="{C153C484-B31C-484D-BC55-FF0C0F95C24E}"/>
              </a:ext>
            </a:extLst>
          </p:cNvPr>
          <p:cNvSpPr>
            <a:spLocks noChangeShapeType="1"/>
          </p:cNvSpPr>
          <p:nvPr/>
        </p:nvSpPr>
        <p:spPr bwMode="auto">
          <a:xfrm>
            <a:off x="6820397"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1" name="Line 64">
            <a:extLst>
              <a:ext uri="{FF2B5EF4-FFF2-40B4-BE49-F238E27FC236}">
                <a16:creationId xmlns:a16="http://schemas.microsoft.com/office/drawing/2014/main" id="{394EE2C6-5402-4879-AD3A-4EC3A6AB9F96}"/>
              </a:ext>
            </a:extLst>
          </p:cNvPr>
          <p:cNvSpPr>
            <a:spLocks noChangeShapeType="1"/>
          </p:cNvSpPr>
          <p:nvPr/>
        </p:nvSpPr>
        <p:spPr bwMode="auto">
          <a:xfrm>
            <a:off x="7061697"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2" name="Line 65">
            <a:extLst>
              <a:ext uri="{FF2B5EF4-FFF2-40B4-BE49-F238E27FC236}">
                <a16:creationId xmlns:a16="http://schemas.microsoft.com/office/drawing/2014/main" id="{D1B5E6BD-F0EA-4B88-8509-6BAD476AE4C0}"/>
              </a:ext>
            </a:extLst>
          </p:cNvPr>
          <p:cNvSpPr>
            <a:spLocks noChangeShapeType="1"/>
          </p:cNvSpPr>
          <p:nvPr/>
        </p:nvSpPr>
        <p:spPr bwMode="auto">
          <a:xfrm>
            <a:off x="7301409"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3" name="Line 66">
            <a:extLst>
              <a:ext uri="{FF2B5EF4-FFF2-40B4-BE49-F238E27FC236}">
                <a16:creationId xmlns:a16="http://schemas.microsoft.com/office/drawing/2014/main" id="{874A88DC-8A49-4A48-BD14-F49402FC46C1}"/>
              </a:ext>
            </a:extLst>
          </p:cNvPr>
          <p:cNvSpPr>
            <a:spLocks noChangeShapeType="1"/>
          </p:cNvSpPr>
          <p:nvPr/>
        </p:nvSpPr>
        <p:spPr bwMode="auto">
          <a:xfrm>
            <a:off x="7541122"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4" name="Line 67">
            <a:extLst>
              <a:ext uri="{FF2B5EF4-FFF2-40B4-BE49-F238E27FC236}">
                <a16:creationId xmlns:a16="http://schemas.microsoft.com/office/drawing/2014/main" id="{0D0CE462-6007-4FD0-A408-19415B6C7BDE}"/>
              </a:ext>
            </a:extLst>
          </p:cNvPr>
          <p:cNvSpPr>
            <a:spLocks noChangeShapeType="1"/>
          </p:cNvSpPr>
          <p:nvPr/>
        </p:nvSpPr>
        <p:spPr bwMode="auto">
          <a:xfrm>
            <a:off x="7780834"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5" name="Line 68">
            <a:extLst>
              <a:ext uri="{FF2B5EF4-FFF2-40B4-BE49-F238E27FC236}">
                <a16:creationId xmlns:a16="http://schemas.microsoft.com/office/drawing/2014/main" id="{59767C59-C090-494D-BFF3-332E95715B47}"/>
              </a:ext>
            </a:extLst>
          </p:cNvPr>
          <p:cNvSpPr>
            <a:spLocks noChangeShapeType="1"/>
          </p:cNvSpPr>
          <p:nvPr/>
        </p:nvSpPr>
        <p:spPr bwMode="auto">
          <a:xfrm>
            <a:off x="8020547"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6" name="Line 69">
            <a:extLst>
              <a:ext uri="{FF2B5EF4-FFF2-40B4-BE49-F238E27FC236}">
                <a16:creationId xmlns:a16="http://schemas.microsoft.com/office/drawing/2014/main" id="{00D5B55A-D001-41EA-B46B-5015D6DEE7FE}"/>
              </a:ext>
            </a:extLst>
          </p:cNvPr>
          <p:cNvSpPr>
            <a:spLocks noChangeShapeType="1"/>
          </p:cNvSpPr>
          <p:nvPr/>
        </p:nvSpPr>
        <p:spPr bwMode="auto">
          <a:xfrm>
            <a:off x="8260259" y="453107"/>
            <a:ext cx="0" cy="2984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7" name="Line 70">
            <a:extLst>
              <a:ext uri="{FF2B5EF4-FFF2-40B4-BE49-F238E27FC236}">
                <a16:creationId xmlns:a16="http://schemas.microsoft.com/office/drawing/2014/main" id="{9481A642-1821-4663-8218-D93221D02502}"/>
              </a:ext>
            </a:extLst>
          </p:cNvPr>
          <p:cNvSpPr>
            <a:spLocks noChangeShapeType="1"/>
          </p:cNvSpPr>
          <p:nvPr/>
        </p:nvSpPr>
        <p:spPr bwMode="auto">
          <a:xfrm>
            <a:off x="8499972" y="553120"/>
            <a:ext cx="0" cy="1984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8" name="Rectangle 71">
            <a:extLst>
              <a:ext uri="{FF2B5EF4-FFF2-40B4-BE49-F238E27FC236}">
                <a16:creationId xmlns:a16="http://schemas.microsoft.com/office/drawing/2014/main" id="{190A3386-1F4A-4D88-B93C-13A3FBC81AE4}"/>
              </a:ext>
            </a:extLst>
          </p:cNvPr>
          <p:cNvSpPr>
            <a:spLocks noChangeArrowheads="1"/>
          </p:cNvSpPr>
          <p:nvPr/>
        </p:nvSpPr>
        <p:spPr bwMode="auto">
          <a:xfrm>
            <a:off x="983159" y="353095"/>
            <a:ext cx="1600200" cy="300037"/>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9" name="Rectangle 72">
            <a:extLst>
              <a:ext uri="{FF2B5EF4-FFF2-40B4-BE49-F238E27FC236}">
                <a16:creationId xmlns:a16="http://schemas.microsoft.com/office/drawing/2014/main" id="{7D21DCBD-3E6D-4203-B498-946F8AF18311}"/>
              </a:ext>
            </a:extLst>
          </p:cNvPr>
          <p:cNvSpPr>
            <a:spLocks noChangeArrowheads="1"/>
          </p:cNvSpPr>
          <p:nvPr/>
        </p:nvSpPr>
        <p:spPr bwMode="auto">
          <a:xfrm>
            <a:off x="2902447" y="353095"/>
            <a:ext cx="1600200" cy="300037"/>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0" name="Rectangle 73">
            <a:extLst>
              <a:ext uri="{FF2B5EF4-FFF2-40B4-BE49-F238E27FC236}">
                <a16:creationId xmlns:a16="http://schemas.microsoft.com/office/drawing/2014/main" id="{AE6221A5-34E5-4EA0-BB4A-E8F3D8514B6B}"/>
              </a:ext>
            </a:extLst>
          </p:cNvPr>
          <p:cNvSpPr>
            <a:spLocks noChangeArrowheads="1"/>
          </p:cNvSpPr>
          <p:nvPr/>
        </p:nvSpPr>
        <p:spPr bwMode="auto">
          <a:xfrm>
            <a:off x="4821734" y="353095"/>
            <a:ext cx="1600200" cy="300037"/>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1" name="Rectangle 74">
            <a:extLst>
              <a:ext uri="{FF2B5EF4-FFF2-40B4-BE49-F238E27FC236}">
                <a16:creationId xmlns:a16="http://schemas.microsoft.com/office/drawing/2014/main" id="{11E7BCD2-FE29-48F8-BC7C-0CAB277BCCDE}"/>
              </a:ext>
            </a:extLst>
          </p:cNvPr>
          <p:cNvSpPr>
            <a:spLocks noChangeArrowheads="1"/>
          </p:cNvSpPr>
          <p:nvPr/>
        </p:nvSpPr>
        <p:spPr bwMode="auto">
          <a:xfrm>
            <a:off x="6741022" y="353095"/>
            <a:ext cx="1600200" cy="300037"/>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2" name="Rectangle 75">
            <a:extLst>
              <a:ext uri="{FF2B5EF4-FFF2-40B4-BE49-F238E27FC236}">
                <a16:creationId xmlns:a16="http://schemas.microsoft.com/office/drawing/2014/main" id="{A7534407-061C-40F7-8CB6-808BBDB3BD1B}"/>
              </a:ext>
            </a:extLst>
          </p:cNvPr>
          <p:cNvSpPr>
            <a:spLocks noChangeArrowheads="1"/>
          </p:cNvSpPr>
          <p:nvPr/>
        </p:nvSpPr>
        <p:spPr bwMode="auto">
          <a:xfrm>
            <a:off x="4181972" y="3029620"/>
            <a:ext cx="3254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75000"/>
              </a:lnSpc>
            </a:pPr>
            <a:r>
              <a:rPr lang="en-US" altLang="zh-CN" sz="1600">
                <a:solidFill>
                  <a:srgbClr val="333399"/>
                </a:solidFill>
                <a:latin typeface="Arial"/>
                <a:ea typeface="黑体"/>
              </a:rPr>
              <a:t>S</a:t>
            </a:r>
          </a:p>
          <a:p>
            <a:pPr defTabSz="762000">
              <a:lnSpc>
                <a:spcPct val="75000"/>
              </a:lnSpc>
            </a:pPr>
            <a:r>
              <a:rPr lang="en-US" altLang="zh-CN" sz="1600">
                <a:solidFill>
                  <a:srgbClr val="333399"/>
                </a:solidFill>
                <a:latin typeface="Arial"/>
                <a:ea typeface="黑体"/>
              </a:rPr>
              <a:t>Y</a:t>
            </a:r>
          </a:p>
          <a:p>
            <a:pPr defTabSz="762000">
              <a:lnSpc>
                <a:spcPct val="75000"/>
              </a:lnSpc>
            </a:pPr>
            <a:r>
              <a:rPr lang="en-US" altLang="zh-CN" sz="1600">
                <a:solidFill>
                  <a:srgbClr val="333399"/>
                </a:solidFill>
                <a:latin typeface="Arial"/>
                <a:ea typeface="黑体"/>
              </a:rPr>
              <a:t>N</a:t>
            </a:r>
          </a:p>
        </p:txBody>
      </p:sp>
      <p:sp>
        <p:nvSpPr>
          <p:cNvPr id="73" name="Rectangle 76">
            <a:extLst>
              <a:ext uri="{FF2B5EF4-FFF2-40B4-BE49-F238E27FC236}">
                <a16:creationId xmlns:a16="http://schemas.microsoft.com/office/drawing/2014/main" id="{9B765A6B-2B78-44AC-A49A-FC7C25A71F95}"/>
              </a:ext>
            </a:extLst>
          </p:cNvPr>
          <p:cNvSpPr>
            <a:spLocks noChangeArrowheads="1"/>
          </p:cNvSpPr>
          <p:nvPr/>
        </p:nvSpPr>
        <p:spPr bwMode="auto">
          <a:xfrm>
            <a:off x="3943847" y="3029620"/>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75000"/>
              </a:lnSpc>
            </a:pPr>
            <a:r>
              <a:rPr lang="en-US" altLang="zh-CN" sz="1600">
                <a:solidFill>
                  <a:srgbClr val="333399"/>
                </a:solidFill>
                <a:latin typeface="Arial"/>
                <a:ea typeface="黑体"/>
              </a:rPr>
              <a:t>R</a:t>
            </a:r>
          </a:p>
          <a:p>
            <a:pPr defTabSz="762000">
              <a:lnSpc>
                <a:spcPct val="75000"/>
              </a:lnSpc>
            </a:pPr>
            <a:r>
              <a:rPr lang="en-US" altLang="zh-CN" sz="1600">
                <a:solidFill>
                  <a:srgbClr val="333399"/>
                </a:solidFill>
                <a:latin typeface="Arial"/>
                <a:ea typeface="黑体"/>
              </a:rPr>
              <a:t>S</a:t>
            </a:r>
          </a:p>
          <a:p>
            <a:pPr defTabSz="762000">
              <a:lnSpc>
                <a:spcPct val="75000"/>
              </a:lnSpc>
            </a:pPr>
            <a:r>
              <a:rPr lang="en-US" altLang="zh-CN" sz="1600">
                <a:solidFill>
                  <a:srgbClr val="333399"/>
                </a:solidFill>
                <a:latin typeface="Arial"/>
                <a:ea typeface="黑体"/>
              </a:rPr>
              <a:t>T</a:t>
            </a:r>
          </a:p>
        </p:txBody>
      </p:sp>
      <p:sp>
        <p:nvSpPr>
          <p:cNvPr id="74" name="Rectangle 77">
            <a:extLst>
              <a:ext uri="{FF2B5EF4-FFF2-40B4-BE49-F238E27FC236}">
                <a16:creationId xmlns:a16="http://schemas.microsoft.com/office/drawing/2014/main" id="{DD3988E3-5713-484B-8D76-4627354C9B25}"/>
              </a:ext>
            </a:extLst>
          </p:cNvPr>
          <p:cNvSpPr>
            <a:spLocks noChangeArrowheads="1"/>
          </p:cNvSpPr>
          <p:nvPr/>
        </p:nvSpPr>
        <p:spPr bwMode="auto">
          <a:xfrm>
            <a:off x="3686672" y="3029620"/>
            <a:ext cx="3286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75000"/>
              </a:lnSpc>
            </a:pPr>
            <a:r>
              <a:rPr lang="en-US" altLang="zh-CN" sz="1600">
                <a:solidFill>
                  <a:srgbClr val="333399"/>
                </a:solidFill>
                <a:latin typeface="Arial"/>
                <a:ea typeface="黑体"/>
              </a:rPr>
              <a:t>P</a:t>
            </a:r>
          </a:p>
          <a:p>
            <a:pPr defTabSz="762000">
              <a:lnSpc>
                <a:spcPct val="75000"/>
              </a:lnSpc>
            </a:pPr>
            <a:r>
              <a:rPr lang="en-US" altLang="zh-CN" sz="1600">
                <a:solidFill>
                  <a:srgbClr val="333399"/>
                </a:solidFill>
                <a:latin typeface="Arial"/>
                <a:ea typeface="黑体"/>
              </a:rPr>
              <a:t>S</a:t>
            </a:r>
          </a:p>
          <a:p>
            <a:pPr defTabSz="762000">
              <a:lnSpc>
                <a:spcPct val="75000"/>
              </a:lnSpc>
            </a:pPr>
            <a:r>
              <a:rPr lang="en-US" altLang="zh-CN" sz="1600">
                <a:solidFill>
                  <a:srgbClr val="333399"/>
                </a:solidFill>
                <a:latin typeface="Arial"/>
                <a:ea typeface="黑体"/>
              </a:rPr>
              <a:t>H</a:t>
            </a:r>
          </a:p>
        </p:txBody>
      </p:sp>
      <p:sp>
        <p:nvSpPr>
          <p:cNvPr id="75" name="Rectangle 78">
            <a:extLst>
              <a:ext uri="{FF2B5EF4-FFF2-40B4-BE49-F238E27FC236}">
                <a16:creationId xmlns:a16="http://schemas.microsoft.com/office/drawing/2014/main" id="{F01E9CA3-A494-4F02-A4F6-668D9BB0D166}"/>
              </a:ext>
            </a:extLst>
          </p:cNvPr>
          <p:cNvSpPr>
            <a:spLocks noChangeArrowheads="1"/>
          </p:cNvSpPr>
          <p:nvPr/>
        </p:nvSpPr>
        <p:spPr bwMode="auto">
          <a:xfrm>
            <a:off x="3446959" y="3029620"/>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75000"/>
              </a:lnSpc>
            </a:pPr>
            <a:r>
              <a:rPr lang="en-US" altLang="zh-CN" sz="1600">
                <a:solidFill>
                  <a:srgbClr val="333399"/>
                </a:solidFill>
                <a:latin typeface="Arial"/>
                <a:ea typeface="黑体"/>
              </a:rPr>
              <a:t>A</a:t>
            </a:r>
          </a:p>
          <a:p>
            <a:pPr defTabSz="762000">
              <a:lnSpc>
                <a:spcPct val="75000"/>
              </a:lnSpc>
            </a:pPr>
            <a:r>
              <a:rPr lang="en-US" altLang="zh-CN" sz="1600">
                <a:solidFill>
                  <a:srgbClr val="333399"/>
                </a:solidFill>
                <a:latin typeface="Arial"/>
                <a:ea typeface="黑体"/>
              </a:rPr>
              <a:t>C</a:t>
            </a:r>
          </a:p>
          <a:p>
            <a:pPr defTabSz="762000">
              <a:lnSpc>
                <a:spcPct val="75000"/>
              </a:lnSpc>
            </a:pPr>
            <a:r>
              <a:rPr lang="en-US" altLang="zh-CN" sz="1600">
                <a:solidFill>
                  <a:srgbClr val="333399"/>
                </a:solidFill>
                <a:latin typeface="Arial"/>
                <a:ea typeface="黑体"/>
              </a:rPr>
              <a:t>K</a:t>
            </a:r>
          </a:p>
        </p:txBody>
      </p:sp>
      <p:sp>
        <p:nvSpPr>
          <p:cNvPr id="76" name="Rectangle 79">
            <a:extLst>
              <a:ext uri="{FF2B5EF4-FFF2-40B4-BE49-F238E27FC236}">
                <a16:creationId xmlns:a16="http://schemas.microsoft.com/office/drawing/2014/main" id="{7912B152-2112-454C-B8C0-B06735AC60F8}"/>
              </a:ext>
            </a:extLst>
          </p:cNvPr>
          <p:cNvSpPr>
            <a:spLocks noChangeArrowheads="1"/>
          </p:cNvSpPr>
          <p:nvPr/>
        </p:nvSpPr>
        <p:spPr bwMode="auto">
          <a:xfrm>
            <a:off x="3185022" y="3029620"/>
            <a:ext cx="3397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75000"/>
              </a:lnSpc>
            </a:pPr>
            <a:r>
              <a:rPr lang="en-US" altLang="zh-CN" sz="1600">
                <a:solidFill>
                  <a:srgbClr val="333399"/>
                </a:solidFill>
                <a:latin typeface="Arial"/>
                <a:ea typeface="黑体"/>
              </a:rPr>
              <a:t>U</a:t>
            </a:r>
          </a:p>
          <a:p>
            <a:pPr defTabSz="762000">
              <a:lnSpc>
                <a:spcPct val="75000"/>
              </a:lnSpc>
            </a:pPr>
            <a:r>
              <a:rPr lang="en-US" altLang="zh-CN" sz="1600">
                <a:solidFill>
                  <a:srgbClr val="333399"/>
                </a:solidFill>
                <a:latin typeface="Arial"/>
                <a:ea typeface="黑体"/>
              </a:rPr>
              <a:t>R</a:t>
            </a:r>
          </a:p>
          <a:p>
            <a:pPr defTabSz="762000">
              <a:lnSpc>
                <a:spcPct val="75000"/>
              </a:lnSpc>
            </a:pPr>
            <a:r>
              <a:rPr lang="en-US" altLang="zh-CN" sz="1600">
                <a:solidFill>
                  <a:srgbClr val="333399"/>
                </a:solidFill>
                <a:latin typeface="Arial"/>
                <a:ea typeface="黑体"/>
              </a:rPr>
              <a:t>G</a:t>
            </a:r>
          </a:p>
        </p:txBody>
      </p:sp>
      <p:sp>
        <p:nvSpPr>
          <p:cNvPr id="77" name="Rectangle 80">
            <a:extLst>
              <a:ext uri="{FF2B5EF4-FFF2-40B4-BE49-F238E27FC236}">
                <a16:creationId xmlns:a16="http://schemas.microsoft.com/office/drawing/2014/main" id="{6C702156-C299-487F-A00B-947AAE21F080}"/>
              </a:ext>
            </a:extLst>
          </p:cNvPr>
          <p:cNvSpPr>
            <a:spLocks noChangeArrowheads="1"/>
          </p:cNvSpPr>
          <p:nvPr/>
        </p:nvSpPr>
        <p:spPr bwMode="auto">
          <a:xfrm>
            <a:off x="430709" y="175294"/>
            <a:ext cx="8131175" cy="39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2000" b="0" dirty="0">
                <a:solidFill>
                  <a:srgbClr val="333399"/>
                </a:solidFill>
                <a:latin typeface="Arial"/>
                <a:ea typeface="黑体"/>
              </a:rPr>
              <a:t>位 </a:t>
            </a:r>
            <a:r>
              <a:rPr lang="en-US" altLang="zh-CN" sz="2000" b="0" dirty="0">
                <a:solidFill>
                  <a:srgbClr val="333399"/>
                </a:solidFill>
                <a:latin typeface="Arial"/>
                <a:ea typeface="黑体"/>
              </a:rPr>
              <a:t>0                         8                        16                        24                    31</a:t>
            </a:r>
          </a:p>
        </p:txBody>
      </p:sp>
      <p:sp>
        <p:nvSpPr>
          <p:cNvPr id="78" name="Line 81">
            <a:extLst>
              <a:ext uri="{FF2B5EF4-FFF2-40B4-BE49-F238E27FC236}">
                <a16:creationId xmlns:a16="http://schemas.microsoft.com/office/drawing/2014/main" id="{61DFF261-34CC-4AB5-8679-BA8150C719A4}"/>
              </a:ext>
            </a:extLst>
          </p:cNvPr>
          <p:cNvSpPr>
            <a:spLocks noChangeShapeType="1"/>
          </p:cNvSpPr>
          <p:nvPr/>
        </p:nvSpPr>
        <p:spPr bwMode="auto">
          <a:xfrm flipH="1">
            <a:off x="6579097" y="4405982"/>
            <a:ext cx="3175" cy="6429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9" name="Rectangle 83">
            <a:extLst>
              <a:ext uri="{FF2B5EF4-FFF2-40B4-BE49-F238E27FC236}">
                <a16:creationId xmlns:a16="http://schemas.microsoft.com/office/drawing/2014/main" id="{4B7683EF-B47D-49D3-B6C1-71750CD0AC1F}"/>
              </a:ext>
            </a:extLst>
          </p:cNvPr>
          <p:cNvSpPr>
            <a:spLocks noChangeArrowheads="1"/>
          </p:cNvSpPr>
          <p:nvPr/>
        </p:nvSpPr>
        <p:spPr bwMode="auto">
          <a:xfrm>
            <a:off x="7091859" y="4472657"/>
            <a:ext cx="1254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a:r>
              <a:rPr lang="zh-CN" altLang="en-US" sz="2000" b="0">
                <a:solidFill>
                  <a:srgbClr val="333399"/>
                </a:solidFill>
                <a:latin typeface="Arial"/>
                <a:ea typeface="黑体"/>
              </a:rPr>
              <a:t>填    充</a:t>
            </a:r>
          </a:p>
        </p:txBody>
      </p:sp>
      <p:sp>
        <p:nvSpPr>
          <p:cNvPr id="80" name="Line 96">
            <a:extLst>
              <a:ext uri="{FF2B5EF4-FFF2-40B4-BE49-F238E27FC236}">
                <a16:creationId xmlns:a16="http://schemas.microsoft.com/office/drawing/2014/main" id="{37F16C09-7DC9-42C3-82EE-2D15DBF65E8D}"/>
              </a:ext>
            </a:extLst>
          </p:cNvPr>
          <p:cNvSpPr>
            <a:spLocks noChangeShapeType="1"/>
          </p:cNvSpPr>
          <p:nvPr/>
        </p:nvSpPr>
        <p:spPr bwMode="auto">
          <a:xfrm>
            <a:off x="8620622" y="884907"/>
            <a:ext cx="83026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1" name="Line 97">
            <a:extLst>
              <a:ext uri="{FF2B5EF4-FFF2-40B4-BE49-F238E27FC236}">
                <a16:creationId xmlns:a16="http://schemas.microsoft.com/office/drawing/2014/main" id="{564E1FA6-1C9C-48E8-A346-7AA94F2E9771}"/>
              </a:ext>
            </a:extLst>
          </p:cNvPr>
          <p:cNvSpPr>
            <a:spLocks noChangeShapeType="1"/>
          </p:cNvSpPr>
          <p:nvPr/>
        </p:nvSpPr>
        <p:spPr bwMode="auto">
          <a:xfrm>
            <a:off x="8620622" y="4380582"/>
            <a:ext cx="83026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2" name="Line 98">
            <a:extLst>
              <a:ext uri="{FF2B5EF4-FFF2-40B4-BE49-F238E27FC236}">
                <a16:creationId xmlns:a16="http://schemas.microsoft.com/office/drawing/2014/main" id="{F0891062-2C9D-400A-9D26-1DB85E419659}"/>
              </a:ext>
            </a:extLst>
          </p:cNvPr>
          <p:cNvSpPr>
            <a:spLocks noChangeShapeType="1"/>
          </p:cNvSpPr>
          <p:nvPr/>
        </p:nvSpPr>
        <p:spPr bwMode="auto">
          <a:xfrm>
            <a:off x="232272" y="923007"/>
            <a:ext cx="53022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3" name="Line 99">
            <a:extLst>
              <a:ext uri="{FF2B5EF4-FFF2-40B4-BE49-F238E27FC236}">
                <a16:creationId xmlns:a16="http://schemas.microsoft.com/office/drawing/2014/main" id="{64B6862A-DCB8-4E6B-A738-BCF5327CBC8A}"/>
              </a:ext>
            </a:extLst>
          </p:cNvPr>
          <p:cNvSpPr>
            <a:spLocks noChangeShapeType="1"/>
          </p:cNvSpPr>
          <p:nvPr/>
        </p:nvSpPr>
        <p:spPr bwMode="auto">
          <a:xfrm>
            <a:off x="246559" y="5023520"/>
            <a:ext cx="53022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5" name="Rectangle 104">
            <a:extLst>
              <a:ext uri="{FF2B5EF4-FFF2-40B4-BE49-F238E27FC236}">
                <a16:creationId xmlns:a16="http://schemas.microsoft.com/office/drawing/2014/main" id="{8A5CA74B-0FA5-418A-B819-38D99C12EF77}"/>
              </a:ext>
            </a:extLst>
          </p:cNvPr>
          <p:cNvSpPr>
            <a:spLocks noChangeArrowheads="1"/>
          </p:cNvSpPr>
          <p:nvPr/>
        </p:nvSpPr>
        <p:spPr bwMode="auto">
          <a:xfrm>
            <a:off x="784722" y="894432"/>
            <a:ext cx="7754937" cy="71755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kumimoji="0" lang="zh-CN" altLang="en-US" sz="1800" b="0">
              <a:solidFill>
                <a:srgbClr val="000000"/>
              </a:solidFill>
              <a:latin typeface="Arial"/>
            </a:endParaRPr>
          </a:p>
        </p:txBody>
      </p:sp>
      <p:sp>
        <p:nvSpPr>
          <p:cNvPr id="86" name="矩形 85">
            <a:extLst>
              <a:ext uri="{FF2B5EF4-FFF2-40B4-BE49-F238E27FC236}">
                <a16:creationId xmlns:a16="http://schemas.microsoft.com/office/drawing/2014/main" id="{47B5227E-4B77-49E8-A286-DDDB2E7518FD}"/>
              </a:ext>
            </a:extLst>
          </p:cNvPr>
          <p:cNvSpPr/>
          <p:nvPr/>
        </p:nvSpPr>
        <p:spPr>
          <a:xfrm>
            <a:off x="697408" y="5246018"/>
            <a:ext cx="7802563" cy="646331"/>
          </a:xfrm>
          <a:prstGeom prst="rect">
            <a:avLst/>
          </a:prstGeom>
        </p:spPr>
        <p:txBody>
          <a:bodyPr wrap="square">
            <a:spAutoFit/>
          </a:bodyPr>
          <a:lstStyle/>
          <a:p>
            <a:r>
              <a:rPr lang="zh-CN" altLang="en-US" sz="1800" dirty="0">
                <a:latin typeface="+mn-ea"/>
                <a:ea typeface="+mn-ea"/>
              </a:rPr>
              <a:t>源端口和目的端口字段</a:t>
            </a:r>
            <a:r>
              <a:rPr lang="en-US" altLang="zh-CN" sz="1800" dirty="0">
                <a:latin typeface="+mn-ea"/>
                <a:ea typeface="+mn-ea"/>
              </a:rPr>
              <a:t>——</a:t>
            </a:r>
            <a:r>
              <a:rPr lang="zh-CN" altLang="en-US" sz="1800" dirty="0">
                <a:latin typeface="+mn-ea"/>
                <a:ea typeface="+mn-ea"/>
              </a:rPr>
              <a:t>各占 </a:t>
            </a:r>
            <a:r>
              <a:rPr lang="en-US" altLang="zh-CN" sz="1800" dirty="0">
                <a:latin typeface="+mn-ea"/>
                <a:ea typeface="+mn-ea"/>
              </a:rPr>
              <a:t>2 </a:t>
            </a:r>
            <a:r>
              <a:rPr lang="zh-CN" altLang="en-US" sz="1800" dirty="0">
                <a:latin typeface="+mn-ea"/>
                <a:ea typeface="+mn-ea"/>
              </a:rPr>
              <a:t>字节。端口是传输层与应用层的服务接口。传输层的复用和分用功能都要通过端口才能实现。  </a:t>
            </a:r>
          </a:p>
        </p:txBody>
      </p:sp>
    </p:spTree>
    <p:extLst>
      <p:ext uri="{BB962C8B-B14F-4D97-AF65-F5344CB8AC3E}">
        <p14:creationId xmlns:p14="http://schemas.microsoft.com/office/powerpoint/2010/main" val="2503559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5"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ine 2">
            <a:extLst>
              <a:ext uri="{FF2B5EF4-FFF2-40B4-BE49-F238E27FC236}">
                <a16:creationId xmlns:a16="http://schemas.microsoft.com/office/drawing/2014/main" id="{0E29CD2B-C1DD-4E99-ADD1-DF3B97C28F5D}"/>
              </a:ext>
            </a:extLst>
          </p:cNvPr>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85" name="Rectangle 3">
            <a:extLst>
              <a:ext uri="{FF2B5EF4-FFF2-40B4-BE49-F238E27FC236}">
                <a16:creationId xmlns:a16="http://schemas.microsoft.com/office/drawing/2014/main" id="{6F216D54-B31C-4A18-AF6F-B33BE19AD37A}"/>
              </a:ext>
            </a:extLst>
          </p:cNvPr>
          <p:cNvSpPr>
            <a:spLocks noChangeArrowheads="1"/>
          </p:cNvSpPr>
          <p:nvPr/>
        </p:nvSpPr>
        <p:spPr bwMode="auto">
          <a:xfrm>
            <a:off x="0" y="2309813"/>
            <a:ext cx="690563"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90000"/>
              </a:lnSpc>
              <a:spcBef>
                <a:spcPct val="0"/>
              </a:spcBef>
              <a:spcAft>
                <a:spcPct val="0"/>
              </a:spcAft>
            </a:pPr>
            <a:r>
              <a:rPr kumimoji="1" lang="en-US" altLang="zh-CN" sz="2000">
                <a:solidFill>
                  <a:srgbClr val="333399"/>
                </a:solidFill>
              </a:rPr>
              <a:t>TCP</a:t>
            </a:r>
          </a:p>
          <a:p>
            <a:pP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86" name="Line 4">
            <a:extLst>
              <a:ext uri="{FF2B5EF4-FFF2-40B4-BE49-F238E27FC236}">
                <a16:creationId xmlns:a16="http://schemas.microsoft.com/office/drawing/2014/main" id="{1E787511-15FE-41BC-A985-987D67302B26}"/>
              </a:ext>
            </a:extLst>
          </p:cNvPr>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87" name="Rectangle 5">
            <a:extLst>
              <a:ext uri="{FF2B5EF4-FFF2-40B4-BE49-F238E27FC236}">
                <a16:creationId xmlns:a16="http://schemas.microsoft.com/office/drawing/2014/main" id="{37EF0B0E-5ACC-42AC-9846-B1E3C57F1E73}"/>
              </a:ext>
            </a:extLst>
          </p:cNvPr>
          <p:cNvSpPr>
            <a:spLocks noChangeArrowheads="1"/>
          </p:cNvSpPr>
          <p:nvPr/>
        </p:nvSpPr>
        <p:spPr bwMode="auto">
          <a:xfrm>
            <a:off x="8388350" y="1778000"/>
            <a:ext cx="688975" cy="11874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90000"/>
              </a:lnSpc>
              <a:spcBef>
                <a:spcPct val="0"/>
              </a:spcBef>
              <a:spcAft>
                <a:spcPct val="0"/>
              </a:spcAft>
            </a:pPr>
            <a:r>
              <a:rPr kumimoji="1" lang="en-US" altLang="zh-CN" sz="2000">
                <a:solidFill>
                  <a:srgbClr val="333399"/>
                </a:solidFill>
              </a:rPr>
              <a:t>20</a:t>
            </a:r>
          </a:p>
          <a:p>
            <a:pPr algn="ctr" defTabSz="762000" eaLnBrk="0" fontAlgn="base" hangingPunct="0">
              <a:lnSpc>
                <a:spcPct val="90000"/>
              </a:lnSpc>
              <a:spcBef>
                <a:spcPct val="0"/>
              </a:spcBef>
              <a:spcAft>
                <a:spcPct val="0"/>
              </a:spcAft>
            </a:pPr>
            <a:r>
              <a:rPr kumimoji="1" lang="zh-CN" altLang="en-US" sz="2000">
                <a:solidFill>
                  <a:srgbClr val="333399"/>
                </a:solidFill>
              </a:rPr>
              <a:t>字节</a:t>
            </a:r>
          </a:p>
          <a:p>
            <a:pPr algn="ctr" defTabSz="762000" eaLnBrk="0" fontAlgn="base" hangingPunct="0">
              <a:lnSpc>
                <a:spcPct val="90000"/>
              </a:lnSpc>
              <a:spcBef>
                <a:spcPct val="0"/>
              </a:spcBef>
              <a:spcAft>
                <a:spcPct val="0"/>
              </a:spcAft>
            </a:pPr>
            <a:r>
              <a:rPr kumimoji="1" lang="zh-CN" altLang="en-US" sz="2000">
                <a:solidFill>
                  <a:srgbClr val="333399"/>
                </a:solidFill>
              </a:rPr>
              <a:t>固定</a:t>
            </a:r>
          </a:p>
          <a:p>
            <a:pPr algn="ct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88" name="Rectangle 6">
            <a:extLst>
              <a:ext uri="{FF2B5EF4-FFF2-40B4-BE49-F238E27FC236}">
                <a16:creationId xmlns:a16="http://schemas.microsoft.com/office/drawing/2014/main" id="{5FE2F4C3-DD43-4CD9-B87B-E24E3BEC4318}"/>
              </a:ext>
            </a:extLst>
          </p:cNvPr>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89" name="Line 7">
            <a:extLst>
              <a:ext uri="{FF2B5EF4-FFF2-40B4-BE49-F238E27FC236}">
                <a16:creationId xmlns:a16="http://schemas.microsoft.com/office/drawing/2014/main" id="{BC7B65E0-89C8-4CD6-8F37-2ED12B8EA506}"/>
              </a:ext>
            </a:extLst>
          </p:cNvPr>
          <p:cNvSpPr>
            <a:spLocks noChangeShapeType="1"/>
          </p:cNvSpPr>
          <p:nvPr/>
        </p:nvSpPr>
        <p:spPr bwMode="auto">
          <a:xfrm>
            <a:off x="646113" y="1409700"/>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0" name="Line 8">
            <a:extLst>
              <a:ext uri="{FF2B5EF4-FFF2-40B4-BE49-F238E27FC236}">
                <a16:creationId xmlns:a16="http://schemas.microsoft.com/office/drawing/2014/main" id="{A37B7ABB-ADF4-4C1C-9408-4EAD004A4AFA}"/>
              </a:ext>
            </a:extLst>
          </p:cNvPr>
          <p:cNvSpPr>
            <a:spLocks noChangeShapeType="1"/>
          </p:cNvSpPr>
          <p:nvPr/>
        </p:nvSpPr>
        <p:spPr bwMode="auto">
          <a:xfrm>
            <a:off x="660400" y="2105025"/>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1" name="Line 9">
            <a:extLst>
              <a:ext uri="{FF2B5EF4-FFF2-40B4-BE49-F238E27FC236}">
                <a16:creationId xmlns:a16="http://schemas.microsoft.com/office/drawing/2014/main" id="{868FA823-5308-41E0-AB83-BACC77DD5B35}"/>
              </a:ext>
            </a:extLst>
          </p:cNvPr>
          <p:cNvSpPr>
            <a:spLocks noChangeShapeType="1"/>
          </p:cNvSpPr>
          <p:nvPr/>
        </p:nvSpPr>
        <p:spPr bwMode="auto">
          <a:xfrm>
            <a:off x="646113" y="279876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2" name="Line 10">
            <a:extLst>
              <a:ext uri="{FF2B5EF4-FFF2-40B4-BE49-F238E27FC236}">
                <a16:creationId xmlns:a16="http://schemas.microsoft.com/office/drawing/2014/main" id="{61F3F167-5618-4754-BE7A-BC267C125415}"/>
              </a:ext>
            </a:extLst>
          </p:cNvPr>
          <p:cNvSpPr>
            <a:spLocks noChangeShapeType="1"/>
          </p:cNvSpPr>
          <p:nvPr/>
        </p:nvSpPr>
        <p:spPr bwMode="auto">
          <a:xfrm>
            <a:off x="646113" y="349091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3" name="Line 11">
            <a:extLst>
              <a:ext uri="{FF2B5EF4-FFF2-40B4-BE49-F238E27FC236}">
                <a16:creationId xmlns:a16="http://schemas.microsoft.com/office/drawing/2014/main" id="{4394D995-02B9-4777-988F-D4D29C95BEA3}"/>
              </a:ext>
            </a:extLst>
          </p:cNvPr>
          <p:cNvSpPr>
            <a:spLocks noChangeShapeType="1"/>
          </p:cNvSpPr>
          <p:nvPr/>
        </p:nvSpPr>
        <p:spPr bwMode="auto">
          <a:xfrm>
            <a:off x="660400" y="4186238"/>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 name="Line 12">
            <a:extLst>
              <a:ext uri="{FF2B5EF4-FFF2-40B4-BE49-F238E27FC236}">
                <a16:creationId xmlns:a16="http://schemas.microsoft.com/office/drawing/2014/main" id="{0B8415AF-E7DE-450E-81A8-0EDB08C727E2}"/>
              </a:ext>
            </a:extLst>
          </p:cNvPr>
          <p:cNvSpPr>
            <a:spLocks noChangeShapeType="1"/>
          </p:cNvSpPr>
          <p:nvPr/>
        </p:nvSpPr>
        <p:spPr bwMode="auto">
          <a:xfrm>
            <a:off x="4498975" y="714375"/>
            <a:ext cx="0" cy="709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 name="Rectangle 13">
            <a:extLst>
              <a:ext uri="{FF2B5EF4-FFF2-40B4-BE49-F238E27FC236}">
                <a16:creationId xmlns:a16="http://schemas.microsoft.com/office/drawing/2014/main" id="{B78EAEF0-0182-4E56-91CA-C52B4EEAE95E}"/>
              </a:ext>
            </a:extLst>
          </p:cNvPr>
          <p:cNvSpPr>
            <a:spLocks noChangeArrowheads="1"/>
          </p:cNvSpPr>
          <p:nvPr/>
        </p:nvSpPr>
        <p:spPr bwMode="auto">
          <a:xfrm>
            <a:off x="5699125" y="841375"/>
            <a:ext cx="16160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目  的  端  口</a:t>
            </a:r>
          </a:p>
        </p:txBody>
      </p:sp>
      <p:sp>
        <p:nvSpPr>
          <p:cNvPr id="96" name="Rectangle 14">
            <a:extLst>
              <a:ext uri="{FF2B5EF4-FFF2-40B4-BE49-F238E27FC236}">
                <a16:creationId xmlns:a16="http://schemas.microsoft.com/office/drawing/2014/main" id="{29E49B06-6011-4C86-AAD8-862109A58571}"/>
              </a:ext>
            </a:extLst>
          </p:cNvPr>
          <p:cNvSpPr>
            <a:spLocks noChangeArrowheads="1"/>
          </p:cNvSpPr>
          <p:nvPr/>
        </p:nvSpPr>
        <p:spPr bwMode="auto">
          <a:xfrm>
            <a:off x="808038" y="2763838"/>
            <a:ext cx="6873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数据</a:t>
            </a:r>
          </a:p>
          <a:p>
            <a:pPr defTabSz="762000" eaLnBrk="0" fontAlgn="base" hangingPunct="0">
              <a:spcBef>
                <a:spcPct val="0"/>
              </a:spcBef>
              <a:spcAft>
                <a:spcPct val="0"/>
              </a:spcAft>
            </a:pPr>
            <a:r>
              <a:rPr kumimoji="1" lang="zh-CN" altLang="en-US" sz="2000">
                <a:solidFill>
                  <a:srgbClr val="333399"/>
                </a:solidFill>
              </a:rPr>
              <a:t>偏移</a:t>
            </a:r>
          </a:p>
        </p:txBody>
      </p:sp>
      <p:sp>
        <p:nvSpPr>
          <p:cNvPr id="97" name="Rectangle 15">
            <a:extLst>
              <a:ext uri="{FF2B5EF4-FFF2-40B4-BE49-F238E27FC236}">
                <a16:creationId xmlns:a16="http://schemas.microsoft.com/office/drawing/2014/main" id="{844F4E0E-9801-46DF-B648-39E8D20043E5}"/>
              </a:ext>
            </a:extLst>
          </p:cNvPr>
          <p:cNvSpPr>
            <a:spLocks noChangeArrowheads="1"/>
          </p:cNvSpPr>
          <p:nvPr/>
        </p:nvSpPr>
        <p:spPr bwMode="auto">
          <a:xfrm>
            <a:off x="1887538" y="362902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检   验   和</a:t>
            </a:r>
          </a:p>
        </p:txBody>
      </p:sp>
      <p:sp>
        <p:nvSpPr>
          <p:cNvPr id="98" name="Rectangle 16">
            <a:extLst>
              <a:ext uri="{FF2B5EF4-FFF2-40B4-BE49-F238E27FC236}">
                <a16:creationId xmlns:a16="http://schemas.microsoft.com/office/drawing/2014/main" id="{160DEF05-43AF-47EF-B186-BD90A3B0D333}"/>
              </a:ext>
            </a:extLst>
          </p:cNvPr>
          <p:cNvSpPr>
            <a:spLocks noChangeArrowheads="1"/>
          </p:cNvSpPr>
          <p:nvPr/>
        </p:nvSpPr>
        <p:spPr bwMode="auto">
          <a:xfrm>
            <a:off x="2089150" y="4303326"/>
            <a:ext cx="3268588"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fontAlgn="base" hangingPunct="0">
              <a:spcBef>
                <a:spcPct val="0"/>
              </a:spcBef>
              <a:spcAft>
                <a:spcPct val="0"/>
              </a:spcAft>
            </a:pPr>
            <a:r>
              <a:rPr kumimoji="1" lang="zh-CN" altLang="en-US" sz="2000" dirty="0">
                <a:solidFill>
                  <a:srgbClr val="333399"/>
                </a:solidFill>
              </a:rPr>
              <a:t>选    项    （长  度  可  变）</a:t>
            </a:r>
          </a:p>
        </p:txBody>
      </p:sp>
      <p:sp>
        <p:nvSpPr>
          <p:cNvPr id="99" name="Rectangle 17">
            <a:extLst>
              <a:ext uri="{FF2B5EF4-FFF2-40B4-BE49-F238E27FC236}">
                <a16:creationId xmlns:a16="http://schemas.microsoft.com/office/drawing/2014/main" id="{D17EB599-B310-489F-A6C7-6BE72687BB54}"/>
              </a:ext>
            </a:extLst>
          </p:cNvPr>
          <p:cNvSpPr>
            <a:spLocks noChangeArrowheads="1"/>
          </p:cNvSpPr>
          <p:nvPr/>
        </p:nvSpPr>
        <p:spPr bwMode="auto">
          <a:xfrm>
            <a:off x="2001838" y="841375"/>
            <a:ext cx="1222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源  端  口</a:t>
            </a:r>
          </a:p>
        </p:txBody>
      </p:sp>
      <p:sp>
        <p:nvSpPr>
          <p:cNvPr id="100" name="Rectangle 18">
            <a:extLst>
              <a:ext uri="{FF2B5EF4-FFF2-40B4-BE49-F238E27FC236}">
                <a16:creationId xmlns:a16="http://schemas.microsoft.com/office/drawing/2014/main" id="{71F7A7C1-D6CB-49CA-B5A0-9146F6AB2C33}"/>
              </a:ext>
            </a:extLst>
          </p:cNvPr>
          <p:cNvSpPr>
            <a:spLocks noChangeArrowheads="1"/>
          </p:cNvSpPr>
          <p:nvPr/>
        </p:nvSpPr>
        <p:spPr bwMode="auto">
          <a:xfrm>
            <a:off x="4054475" y="1528763"/>
            <a:ext cx="1381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序   号</a:t>
            </a:r>
          </a:p>
        </p:txBody>
      </p:sp>
      <p:sp>
        <p:nvSpPr>
          <p:cNvPr id="101" name="Line 19">
            <a:extLst>
              <a:ext uri="{FF2B5EF4-FFF2-40B4-BE49-F238E27FC236}">
                <a16:creationId xmlns:a16="http://schemas.microsoft.com/office/drawing/2014/main" id="{CBD03F89-2C0D-4062-91BF-03CF7C49F518}"/>
              </a:ext>
            </a:extLst>
          </p:cNvPr>
          <p:cNvSpPr>
            <a:spLocks noChangeShapeType="1"/>
          </p:cNvSpPr>
          <p:nvPr/>
        </p:nvSpPr>
        <p:spPr bwMode="auto">
          <a:xfrm>
            <a:off x="4505325" y="2808288"/>
            <a:ext cx="0" cy="1370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02" name="Rectangle 20">
            <a:extLst>
              <a:ext uri="{FF2B5EF4-FFF2-40B4-BE49-F238E27FC236}">
                <a16:creationId xmlns:a16="http://schemas.microsoft.com/office/drawing/2014/main" id="{E030DA35-19AF-4D0F-82C7-4E79F09BB521}"/>
              </a:ext>
            </a:extLst>
          </p:cNvPr>
          <p:cNvSpPr>
            <a:spLocks noChangeArrowheads="1"/>
          </p:cNvSpPr>
          <p:nvPr/>
        </p:nvSpPr>
        <p:spPr bwMode="auto">
          <a:xfrm>
            <a:off x="5538788" y="3629025"/>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紧   急   指   针</a:t>
            </a:r>
          </a:p>
        </p:txBody>
      </p:sp>
      <p:sp>
        <p:nvSpPr>
          <p:cNvPr id="103" name="Rectangle 21">
            <a:extLst>
              <a:ext uri="{FF2B5EF4-FFF2-40B4-BE49-F238E27FC236}">
                <a16:creationId xmlns:a16="http://schemas.microsoft.com/office/drawing/2014/main" id="{CB237283-E737-4D61-A7C6-76B0030DBB59}"/>
              </a:ext>
            </a:extLst>
          </p:cNvPr>
          <p:cNvSpPr>
            <a:spLocks noChangeArrowheads="1"/>
          </p:cNvSpPr>
          <p:nvPr/>
        </p:nvSpPr>
        <p:spPr bwMode="auto">
          <a:xfrm>
            <a:off x="5988050" y="2909888"/>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窗   口</a:t>
            </a:r>
          </a:p>
        </p:txBody>
      </p:sp>
      <p:sp>
        <p:nvSpPr>
          <p:cNvPr id="104" name="Rectangle 22">
            <a:extLst>
              <a:ext uri="{FF2B5EF4-FFF2-40B4-BE49-F238E27FC236}">
                <a16:creationId xmlns:a16="http://schemas.microsoft.com/office/drawing/2014/main" id="{50A2685F-0262-4095-928A-C3BC14E920CC}"/>
              </a:ext>
            </a:extLst>
          </p:cNvPr>
          <p:cNvSpPr>
            <a:spLocks noChangeArrowheads="1"/>
          </p:cNvSpPr>
          <p:nvPr/>
        </p:nvSpPr>
        <p:spPr bwMode="auto">
          <a:xfrm>
            <a:off x="3810000" y="2252663"/>
            <a:ext cx="1841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确    认    号</a:t>
            </a:r>
          </a:p>
        </p:txBody>
      </p:sp>
      <p:sp>
        <p:nvSpPr>
          <p:cNvPr id="105" name="Line 23">
            <a:extLst>
              <a:ext uri="{FF2B5EF4-FFF2-40B4-BE49-F238E27FC236}">
                <a16:creationId xmlns:a16="http://schemas.microsoft.com/office/drawing/2014/main" id="{81F47BCF-B483-43E6-BE66-0459751E4CDA}"/>
              </a:ext>
            </a:extLst>
          </p:cNvPr>
          <p:cNvSpPr>
            <a:spLocks noChangeShapeType="1"/>
          </p:cNvSpPr>
          <p:nvPr/>
        </p:nvSpPr>
        <p:spPr bwMode="auto">
          <a:xfrm>
            <a:off x="1611313"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06" name="Line 24">
            <a:extLst>
              <a:ext uri="{FF2B5EF4-FFF2-40B4-BE49-F238E27FC236}">
                <a16:creationId xmlns:a16="http://schemas.microsoft.com/office/drawing/2014/main" id="{F10C1329-9EC4-439A-99A2-A97582F43160}"/>
              </a:ext>
            </a:extLst>
          </p:cNvPr>
          <p:cNvSpPr>
            <a:spLocks noChangeShapeType="1"/>
          </p:cNvSpPr>
          <p:nvPr/>
        </p:nvSpPr>
        <p:spPr bwMode="auto">
          <a:xfrm>
            <a:off x="3538538" y="2800350"/>
            <a:ext cx="0" cy="684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07" name="Line 25">
            <a:extLst>
              <a:ext uri="{FF2B5EF4-FFF2-40B4-BE49-F238E27FC236}">
                <a16:creationId xmlns:a16="http://schemas.microsoft.com/office/drawing/2014/main" id="{806E6E08-A20D-43EA-B960-2DC10BB6E959}"/>
              </a:ext>
            </a:extLst>
          </p:cNvPr>
          <p:cNvSpPr>
            <a:spLocks noChangeShapeType="1"/>
          </p:cNvSpPr>
          <p:nvPr/>
        </p:nvSpPr>
        <p:spPr bwMode="auto">
          <a:xfrm>
            <a:off x="3044825"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08" name="Line 26">
            <a:extLst>
              <a:ext uri="{FF2B5EF4-FFF2-40B4-BE49-F238E27FC236}">
                <a16:creationId xmlns:a16="http://schemas.microsoft.com/office/drawing/2014/main" id="{DFBE4948-9043-440A-A357-6B98772F491B}"/>
              </a:ext>
            </a:extLst>
          </p:cNvPr>
          <p:cNvSpPr>
            <a:spLocks noChangeShapeType="1"/>
          </p:cNvSpPr>
          <p:nvPr/>
        </p:nvSpPr>
        <p:spPr bwMode="auto">
          <a:xfrm>
            <a:off x="328930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09" name="Line 27">
            <a:extLst>
              <a:ext uri="{FF2B5EF4-FFF2-40B4-BE49-F238E27FC236}">
                <a16:creationId xmlns:a16="http://schemas.microsoft.com/office/drawing/2014/main" id="{4C89A582-B1D8-4E98-82F5-90AB76073C87}"/>
              </a:ext>
            </a:extLst>
          </p:cNvPr>
          <p:cNvSpPr>
            <a:spLocks noChangeShapeType="1"/>
          </p:cNvSpPr>
          <p:nvPr/>
        </p:nvSpPr>
        <p:spPr bwMode="auto">
          <a:xfrm>
            <a:off x="40195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10" name="Line 28">
            <a:extLst>
              <a:ext uri="{FF2B5EF4-FFF2-40B4-BE49-F238E27FC236}">
                <a16:creationId xmlns:a16="http://schemas.microsoft.com/office/drawing/2014/main" id="{8EF681D1-1287-4CD5-BCB3-607A0D971629}"/>
              </a:ext>
            </a:extLst>
          </p:cNvPr>
          <p:cNvSpPr>
            <a:spLocks noChangeShapeType="1"/>
          </p:cNvSpPr>
          <p:nvPr/>
        </p:nvSpPr>
        <p:spPr bwMode="auto">
          <a:xfrm>
            <a:off x="37782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11" name="Line 29">
            <a:extLst>
              <a:ext uri="{FF2B5EF4-FFF2-40B4-BE49-F238E27FC236}">
                <a16:creationId xmlns:a16="http://schemas.microsoft.com/office/drawing/2014/main" id="{11EE97E6-B7BF-4EF0-B905-211E17882E14}"/>
              </a:ext>
            </a:extLst>
          </p:cNvPr>
          <p:cNvSpPr>
            <a:spLocks noChangeShapeType="1"/>
          </p:cNvSpPr>
          <p:nvPr/>
        </p:nvSpPr>
        <p:spPr bwMode="auto">
          <a:xfrm>
            <a:off x="4264025"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12" name="Rectangle 30">
            <a:extLst>
              <a:ext uri="{FF2B5EF4-FFF2-40B4-BE49-F238E27FC236}">
                <a16:creationId xmlns:a16="http://schemas.microsoft.com/office/drawing/2014/main" id="{D51A243C-CC10-4DED-80E4-C2709D0DCDAD}"/>
              </a:ext>
            </a:extLst>
          </p:cNvPr>
          <p:cNvSpPr>
            <a:spLocks noChangeArrowheads="1"/>
          </p:cNvSpPr>
          <p:nvPr/>
        </p:nvSpPr>
        <p:spPr bwMode="auto">
          <a:xfrm>
            <a:off x="1911350" y="2924175"/>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保   留</a:t>
            </a:r>
          </a:p>
        </p:txBody>
      </p:sp>
      <p:sp>
        <p:nvSpPr>
          <p:cNvPr id="113" name="Rectangle 31">
            <a:extLst>
              <a:ext uri="{FF2B5EF4-FFF2-40B4-BE49-F238E27FC236}">
                <a16:creationId xmlns:a16="http://schemas.microsoft.com/office/drawing/2014/main" id="{66AC98CD-021A-4810-9C5A-E0E24312F3A4}"/>
              </a:ext>
            </a:extLst>
          </p:cNvPr>
          <p:cNvSpPr>
            <a:spLocks noChangeArrowheads="1"/>
          </p:cNvSpPr>
          <p:nvPr/>
        </p:nvSpPr>
        <p:spPr bwMode="auto">
          <a:xfrm>
            <a:off x="4237038"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75000"/>
              </a:lnSpc>
              <a:spcBef>
                <a:spcPct val="0"/>
              </a:spcBef>
              <a:spcAft>
                <a:spcPct val="0"/>
              </a:spcAft>
            </a:pPr>
            <a:r>
              <a:rPr kumimoji="1" lang="en-US" altLang="zh-CN" sz="1600" b="1">
                <a:solidFill>
                  <a:srgbClr val="333399"/>
                </a:solidFill>
              </a:rPr>
              <a:t>F</a:t>
            </a:r>
          </a:p>
          <a:p>
            <a:pPr algn="ctr" defTabSz="762000" eaLnBrk="0" fontAlgn="base" hangingPunct="0">
              <a:lnSpc>
                <a:spcPct val="75000"/>
              </a:lnSpc>
              <a:spcBef>
                <a:spcPct val="0"/>
              </a:spcBef>
              <a:spcAft>
                <a:spcPct val="0"/>
              </a:spcAft>
            </a:pPr>
            <a:r>
              <a:rPr kumimoji="1" lang="en-US" altLang="zh-CN" sz="1600" b="1">
                <a:solidFill>
                  <a:srgbClr val="333399"/>
                </a:solidFill>
              </a:rPr>
              <a:t>I</a:t>
            </a:r>
          </a:p>
          <a:p>
            <a:pPr algn="ct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114" name="Line 32">
            <a:extLst>
              <a:ext uri="{FF2B5EF4-FFF2-40B4-BE49-F238E27FC236}">
                <a16:creationId xmlns:a16="http://schemas.microsoft.com/office/drawing/2014/main" id="{AE647BB5-B707-4C06-9C93-1EA13776AA18}"/>
              </a:ext>
            </a:extLst>
          </p:cNvPr>
          <p:cNvSpPr>
            <a:spLocks noChangeShapeType="1"/>
          </p:cNvSpPr>
          <p:nvPr/>
        </p:nvSpPr>
        <p:spPr bwMode="auto">
          <a:xfrm>
            <a:off x="650875" y="549275"/>
            <a:ext cx="76755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15" name="Line 33">
            <a:extLst>
              <a:ext uri="{FF2B5EF4-FFF2-40B4-BE49-F238E27FC236}">
                <a16:creationId xmlns:a16="http://schemas.microsoft.com/office/drawing/2014/main" id="{85F4E388-7E70-4597-9EC9-54C6FD766056}"/>
              </a:ext>
            </a:extLst>
          </p:cNvPr>
          <p:cNvSpPr>
            <a:spLocks noChangeShapeType="1"/>
          </p:cNvSpPr>
          <p:nvPr/>
        </p:nvSpPr>
        <p:spPr bwMode="auto">
          <a:xfrm>
            <a:off x="650875"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16" name="Line 34">
            <a:extLst>
              <a:ext uri="{FF2B5EF4-FFF2-40B4-BE49-F238E27FC236}">
                <a16:creationId xmlns:a16="http://schemas.microsoft.com/office/drawing/2014/main" id="{03570999-3960-4AF0-AD7F-91B5051DD39D}"/>
              </a:ext>
            </a:extLst>
          </p:cNvPr>
          <p:cNvSpPr>
            <a:spLocks noChangeShapeType="1"/>
          </p:cNvSpPr>
          <p:nvPr/>
        </p:nvSpPr>
        <p:spPr bwMode="auto">
          <a:xfrm>
            <a:off x="890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17" name="Line 35">
            <a:extLst>
              <a:ext uri="{FF2B5EF4-FFF2-40B4-BE49-F238E27FC236}">
                <a16:creationId xmlns:a16="http://schemas.microsoft.com/office/drawing/2014/main" id="{1A0D8D42-09CE-48C0-B928-C4BE8E0F5C81}"/>
              </a:ext>
            </a:extLst>
          </p:cNvPr>
          <p:cNvSpPr>
            <a:spLocks noChangeShapeType="1"/>
          </p:cNvSpPr>
          <p:nvPr/>
        </p:nvSpPr>
        <p:spPr bwMode="auto">
          <a:xfrm>
            <a:off x="1130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18" name="Line 36">
            <a:extLst>
              <a:ext uri="{FF2B5EF4-FFF2-40B4-BE49-F238E27FC236}">
                <a16:creationId xmlns:a16="http://schemas.microsoft.com/office/drawing/2014/main" id="{046DF816-9B55-4B40-9432-7771352751FD}"/>
              </a:ext>
            </a:extLst>
          </p:cNvPr>
          <p:cNvSpPr>
            <a:spLocks noChangeShapeType="1"/>
          </p:cNvSpPr>
          <p:nvPr/>
        </p:nvSpPr>
        <p:spPr bwMode="auto">
          <a:xfrm>
            <a:off x="1370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19" name="Line 37">
            <a:extLst>
              <a:ext uri="{FF2B5EF4-FFF2-40B4-BE49-F238E27FC236}">
                <a16:creationId xmlns:a16="http://schemas.microsoft.com/office/drawing/2014/main" id="{F3EFEEAA-6E88-46DE-A9B2-0F7933B724D2}"/>
              </a:ext>
            </a:extLst>
          </p:cNvPr>
          <p:cNvSpPr>
            <a:spLocks noChangeShapeType="1"/>
          </p:cNvSpPr>
          <p:nvPr/>
        </p:nvSpPr>
        <p:spPr bwMode="auto">
          <a:xfrm>
            <a:off x="1611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0" name="Line 38">
            <a:extLst>
              <a:ext uri="{FF2B5EF4-FFF2-40B4-BE49-F238E27FC236}">
                <a16:creationId xmlns:a16="http://schemas.microsoft.com/office/drawing/2014/main" id="{BD36EACD-2B8B-48D1-B02A-D95ADCA9F2B3}"/>
              </a:ext>
            </a:extLst>
          </p:cNvPr>
          <p:cNvSpPr>
            <a:spLocks noChangeShapeType="1"/>
          </p:cNvSpPr>
          <p:nvPr/>
        </p:nvSpPr>
        <p:spPr bwMode="auto">
          <a:xfrm>
            <a:off x="18510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1" name="Line 39">
            <a:extLst>
              <a:ext uri="{FF2B5EF4-FFF2-40B4-BE49-F238E27FC236}">
                <a16:creationId xmlns:a16="http://schemas.microsoft.com/office/drawing/2014/main" id="{8E6A6843-EEFE-4173-A3F2-BD919642E0EB}"/>
              </a:ext>
            </a:extLst>
          </p:cNvPr>
          <p:cNvSpPr>
            <a:spLocks noChangeShapeType="1"/>
          </p:cNvSpPr>
          <p:nvPr/>
        </p:nvSpPr>
        <p:spPr bwMode="auto">
          <a:xfrm>
            <a:off x="2089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2" name="Line 40">
            <a:extLst>
              <a:ext uri="{FF2B5EF4-FFF2-40B4-BE49-F238E27FC236}">
                <a16:creationId xmlns:a16="http://schemas.microsoft.com/office/drawing/2014/main" id="{E767A5D6-08B2-4F3C-99CD-D85F6577FFAD}"/>
              </a:ext>
            </a:extLst>
          </p:cNvPr>
          <p:cNvSpPr>
            <a:spLocks noChangeShapeType="1"/>
          </p:cNvSpPr>
          <p:nvPr/>
        </p:nvSpPr>
        <p:spPr bwMode="auto">
          <a:xfrm>
            <a:off x="2328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3" name="Line 41">
            <a:extLst>
              <a:ext uri="{FF2B5EF4-FFF2-40B4-BE49-F238E27FC236}">
                <a16:creationId xmlns:a16="http://schemas.microsoft.com/office/drawing/2014/main" id="{6DA0E2CD-6115-499C-8DE6-1B9203351670}"/>
              </a:ext>
            </a:extLst>
          </p:cNvPr>
          <p:cNvSpPr>
            <a:spLocks noChangeShapeType="1"/>
          </p:cNvSpPr>
          <p:nvPr/>
        </p:nvSpPr>
        <p:spPr bwMode="auto">
          <a:xfrm>
            <a:off x="25701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4" name="Line 42">
            <a:extLst>
              <a:ext uri="{FF2B5EF4-FFF2-40B4-BE49-F238E27FC236}">
                <a16:creationId xmlns:a16="http://schemas.microsoft.com/office/drawing/2014/main" id="{3511D710-520A-4E3A-9CC8-8CA7C833F1E6}"/>
              </a:ext>
            </a:extLst>
          </p:cNvPr>
          <p:cNvSpPr>
            <a:spLocks noChangeShapeType="1"/>
          </p:cNvSpPr>
          <p:nvPr/>
        </p:nvSpPr>
        <p:spPr bwMode="auto">
          <a:xfrm>
            <a:off x="2809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5" name="Line 43">
            <a:extLst>
              <a:ext uri="{FF2B5EF4-FFF2-40B4-BE49-F238E27FC236}">
                <a16:creationId xmlns:a16="http://schemas.microsoft.com/office/drawing/2014/main" id="{DD051ECB-3D26-4C8F-8BEB-7D23D2AAA19F}"/>
              </a:ext>
            </a:extLst>
          </p:cNvPr>
          <p:cNvSpPr>
            <a:spLocks noChangeShapeType="1"/>
          </p:cNvSpPr>
          <p:nvPr/>
        </p:nvSpPr>
        <p:spPr bwMode="auto">
          <a:xfrm>
            <a:off x="3049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6" name="Line 44">
            <a:extLst>
              <a:ext uri="{FF2B5EF4-FFF2-40B4-BE49-F238E27FC236}">
                <a16:creationId xmlns:a16="http://schemas.microsoft.com/office/drawing/2014/main" id="{080FAABB-D8AA-467A-8CD3-3DE49561B2CA}"/>
              </a:ext>
            </a:extLst>
          </p:cNvPr>
          <p:cNvSpPr>
            <a:spLocks noChangeShapeType="1"/>
          </p:cNvSpPr>
          <p:nvPr/>
        </p:nvSpPr>
        <p:spPr bwMode="auto">
          <a:xfrm>
            <a:off x="3289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7" name="Line 45">
            <a:extLst>
              <a:ext uri="{FF2B5EF4-FFF2-40B4-BE49-F238E27FC236}">
                <a16:creationId xmlns:a16="http://schemas.microsoft.com/office/drawing/2014/main" id="{44E656C3-4866-424D-8BD7-5C38B8972A6E}"/>
              </a:ext>
            </a:extLst>
          </p:cNvPr>
          <p:cNvSpPr>
            <a:spLocks noChangeShapeType="1"/>
          </p:cNvSpPr>
          <p:nvPr/>
        </p:nvSpPr>
        <p:spPr bwMode="auto">
          <a:xfrm>
            <a:off x="3530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8" name="Line 46">
            <a:extLst>
              <a:ext uri="{FF2B5EF4-FFF2-40B4-BE49-F238E27FC236}">
                <a16:creationId xmlns:a16="http://schemas.microsoft.com/office/drawing/2014/main" id="{11166826-929B-4843-B83C-CCEF85186836}"/>
              </a:ext>
            </a:extLst>
          </p:cNvPr>
          <p:cNvSpPr>
            <a:spLocks noChangeShapeType="1"/>
          </p:cNvSpPr>
          <p:nvPr/>
        </p:nvSpPr>
        <p:spPr bwMode="auto">
          <a:xfrm>
            <a:off x="3770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9" name="Line 47">
            <a:extLst>
              <a:ext uri="{FF2B5EF4-FFF2-40B4-BE49-F238E27FC236}">
                <a16:creationId xmlns:a16="http://schemas.microsoft.com/office/drawing/2014/main" id="{257F270B-82B3-4078-B2E8-C48865DAB9C4}"/>
              </a:ext>
            </a:extLst>
          </p:cNvPr>
          <p:cNvSpPr>
            <a:spLocks noChangeShapeType="1"/>
          </p:cNvSpPr>
          <p:nvPr/>
        </p:nvSpPr>
        <p:spPr bwMode="auto">
          <a:xfrm>
            <a:off x="4008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30" name="Line 48">
            <a:extLst>
              <a:ext uri="{FF2B5EF4-FFF2-40B4-BE49-F238E27FC236}">
                <a16:creationId xmlns:a16="http://schemas.microsoft.com/office/drawing/2014/main" id="{1F3E2591-984B-4375-BD72-91D487076B91}"/>
              </a:ext>
            </a:extLst>
          </p:cNvPr>
          <p:cNvSpPr>
            <a:spLocks noChangeShapeType="1"/>
          </p:cNvSpPr>
          <p:nvPr/>
        </p:nvSpPr>
        <p:spPr bwMode="auto">
          <a:xfrm>
            <a:off x="4248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31" name="Line 49">
            <a:extLst>
              <a:ext uri="{FF2B5EF4-FFF2-40B4-BE49-F238E27FC236}">
                <a16:creationId xmlns:a16="http://schemas.microsoft.com/office/drawing/2014/main" id="{9E503502-8D55-46C5-82EF-1B66B2FF46C5}"/>
              </a:ext>
            </a:extLst>
          </p:cNvPr>
          <p:cNvSpPr>
            <a:spLocks noChangeShapeType="1"/>
          </p:cNvSpPr>
          <p:nvPr/>
        </p:nvSpPr>
        <p:spPr bwMode="auto">
          <a:xfrm>
            <a:off x="44878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32" name="Line 50">
            <a:extLst>
              <a:ext uri="{FF2B5EF4-FFF2-40B4-BE49-F238E27FC236}">
                <a16:creationId xmlns:a16="http://schemas.microsoft.com/office/drawing/2014/main" id="{4A4F8AAE-21F0-4DEA-B185-07A2301ECAD4}"/>
              </a:ext>
            </a:extLst>
          </p:cNvPr>
          <p:cNvSpPr>
            <a:spLocks noChangeShapeType="1"/>
          </p:cNvSpPr>
          <p:nvPr/>
        </p:nvSpPr>
        <p:spPr bwMode="auto">
          <a:xfrm>
            <a:off x="4729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33" name="Line 51">
            <a:extLst>
              <a:ext uri="{FF2B5EF4-FFF2-40B4-BE49-F238E27FC236}">
                <a16:creationId xmlns:a16="http://schemas.microsoft.com/office/drawing/2014/main" id="{6526D96F-19E4-4673-AC3A-66E07B236985}"/>
              </a:ext>
            </a:extLst>
          </p:cNvPr>
          <p:cNvSpPr>
            <a:spLocks noChangeShapeType="1"/>
          </p:cNvSpPr>
          <p:nvPr/>
        </p:nvSpPr>
        <p:spPr bwMode="auto">
          <a:xfrm>
            <a:off x="4968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34" name="Line 52">
            <a:extLst>
              <a:ext uri="{FF2B5EF4-FFF2-40B4-BE49-F238E27FC236}">
                <a16:creationId xmlns:a16="http://schemas.microsoft.com/office/drawing/2014/main" id="{40AC8A89-D7E8-4865-BF76-3E0F7E215105}"/>
              </a:ext>
            </a:extLst>
          </p:cNvPr>
          <p:cNvSpPr>
            <a:spLocks noChangeShapeType="1"/>
          </p:cNvSpPr>
          <p:nvPr/>
        </p:nvSpPr>
        <p:spPr bwMode="auto">
          <a:xfrm>
            <a:off x="5208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35" name="Line 53">
            <a:extLst>
              <a:ext uri="{FF2B5EF4-FFF2-40B4-BE49-F238E27FC236}">
                <a16:creationId xmlns:a16="http://schemas.microsoft.com/office/drawing/2014/main" id="{9CB474A9-C6B2-4153-910B-C8FC66AADB23}"/>
              </a:ext>
            </a:extLst>
          </p:cNvPr>
          <p:cNvSpPr>
            <a:spLocks noChangeShapeType="1"/>
          </p:cNvSpPr>
          <p:nvPr/>
        </p:nvSpPr>
        <p:spPr bwMode="auto">
          <a:xfrm>
            <a:off x="5448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36" name="Line 54">
            <a:extLst>
              <a:ext uri="{FF2B5EF4-FFF2-40B4-BE49-F238E27FC236}">
                <a16:creationId xmlns:a16="http://schemas.microsoft.com/office/drawing/2014/main" id="{6958C56B-107E-4783-BB28-F3C035764936}"/>
              </a:ext>
            </a:extLst>
          </p:cNvPr>
          <p:cNvSpPr>
            <a:spLocks noChangeShapeType="1"/>
          </p:cNvSpPr>
          <p:nvPr/>
        </p:nvSpPr>
        <p:spPr bwMode="auto">
          <a:xfrm>
            <a:off x="5689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37" name="Line 55">
            <a:extLst>
              <a:ext uri="{FF2B5EF4-FFF2-40B4-BE49-F238E27FC236}">
                <a16:creationId xmlns:a16="http://schemas.microsoft.com/office/drawing/2014/main" id="{13743BF9-4A05-45B7-B2B8-E0948649805D}"/>
              </a:ext>
            </a:extLst>
          </p:cNvPr>
          <p:cNvSpPr>
            <a:spLocks noChangeShapeType="1"/>
          </p:cNvSpPr>
          <p:nvPr/>
        </p:nvSpPr>
        <p:spPr bwMode="auto">
          <a:xfrm>
            <a:off x="5927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38" name="Line 56">
            <a:extLst>
              <a:ext uri="{FF2B5EF4-FFF2-40B4-BE49-F238E27FC236}">
                <a16:creationId xmlns:a16="http://schemas.microsoft.com/office/drawing/2014/main" id="{6818F86C-A550-4AB8-ABD1-61CD3AD0C2D1}"/>
              </a:ext>
            </a:extLst>
          </p:cNvPr>
          <p:cNvSpPr>
            <a:spLocks noChangeShapeType="1"/>
          </p:cNvSpPr>
          <p:nvPr/>
        </p:nvSpPr>
        <p:spPr bwMode="auto">
          <a:xfrm>
            <a:off x="6167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39" name="Line 57">
            <a:extLst>
              <a:ext uri="{FF2B5EF4-FFF2-40B4-BE49-F238E27FC236}">
                <a16:creationId xmlns:a16="http://schemas.microsoft.com/office/drawing/2014/main" id="{8A037313-75F9-4AF7-AF3A-23A7BD46FA5E}"/>
              </a:ext>
            </a:extLst>
          </p:cNvPr>
          <p:cNvSpPr>
            <a:spLocks noChangeShapeType="1"/>
          </p:cNvSpPr>
          <p:nvPr/>
        </p:nvSpPr>
        <p:spPr bwMode="auto">
          <a:xfrm>
            <a:off x="6407150"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40" name="Line 58">
            <a:extLst>
              <a:ext uri="{FF2B5EF4-FFF2-40B4-BE49-F238E27FC236}">
                <a16:creationId xmlns:a16="http://schemas.microsoft.com/office/drawing/2014/main" id="{FBDC39A1-6C15-4680-809E-9E19418E2064}"/>
              </a:ext>
            </a:extLst>
          </p:cNvPr>
          <p:cNvSpPr>
            <a:spLocks noChangeShapeType="1"/>
          </p:cNvSpPr>
          <p:nvPr/>
        </p:nvSpPr>
        <p:spPr bwMode="auto">
          <a:xfrm>
            <a:off x="6646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41" name="Line 59">
            <a:extLst>
              <a:ext uri="{FF2B5EF4-FFF2-40B4-BE49-F238E27FC236}">
                <a16:creationId xmlns:a16="http://schemas.microsoft.com/office/drawing/2014/main" id="{AC4CD5D8-0FCF-4D22-ABA6-014C9519A241}"/>
              </a:ext>
            </a:extLst>
          </p:cNvPr>
          <p:cNvSpPr>
            <a:spLocks noChangeShapeType="1"/>
          </p:cNvSpPr>
          <p:nvPr/>
        </p:nvSpPr>
        <p:spPr bwMode="auto">
          <a:xfrm>
            <a:off x="6888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42" name="Line 60">
            <a:extLst>
              <a:ext uri="{FF2B5EF4-FFF2-40B4-BE49-F238E27FC236}">
                <a16:creationId xmlns:a16="http://schemas.microsoft.com/office/drawing/2014/main" id="{E00A0075-DC1D-4DF8-9791-52FD8DD8E166}"/>
              </a:ext>
            </a:extLst>
          </p:cNvPr>
          <p:cNvSpPr>
            <a:spLocks noChangeShapeType="1"/>
          </p:cNvSpPr>
          <p:nvPr/>
        </p:nvSpPr>
        <p:spPr bwMode="auto">
          <a:xfrm>
            <a:off x="7127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43" name="Line 61">
            <a:extLst>
              <a:ext uri="{FF2B5EF4-FFF2-40B4-BE49-F238E27FC236}">
                <a16:creationId xmlns:a16="http://schemas.microsoft.com/office/drawing/2014/main" id="{864E1D85-EE32-4841-B27E-96B55144BD1E}"/>
              </a:ext>
            </a:extLst>
          </p:cNvPr>
          <p:cNvSpPr>
            <a:spLocks noChangeShapeType="1"/>
          </p:cNvSpPr>
          <p:nvPr/>
        </p:nvSpPr>
        <p:spPr bwMode="auto">
          <a:xfrm>
            <a:off x="7367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44" name="Line 62">
            <a:extLst>
              <a:ext uri="{FF2B5EF4-FFF2-40B4-BE49-F238E27FC236}">
                <a16:creationId xmlns:a16="http://schemas.microsoft.com/office/drawing/2014/main" id="{36290882-FD7E-414F-A1DE-86FA5DB2C9DD}"/>
              </a:ext>
            </a:extLst>
          </p:cNvPr>
          <p:cNvSpPr>
            <a:spLocks noChangeShapeType="1"/>
          </p:cNvSpPr>
          <p:nvPr/>
        </p:nvSpPr>
        <p:spPr bwMode="auto">
          <a:xfrm>
            <a:off x="7607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45" name="Line 63">
            <a:extLst>
              <a:ext uri="{FF2B5EF4-FFF2-40B4-BE49-F238E27FC236}">
                <a16:creationId xmlns:a16="http://schemas.microsoft.com/office/drawing/2014/main" id="{5387AFD8-9624-4793-8974-EB14D2B97AAD}"/>
              </a:ext>
            </a:extLst>
          </p:cNvPr>
          <p:cNvSpPr>
            <a:spLocks noChangeShapeType="1"/>
          </p:cNvSpPr>
          <p:nvPr/>
        </p:nvSpPr>
        <p:spPr bwMode="auto">
          <a:xfrm>
            <a:off x="7847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46" name="Line 64">
            <a:extLst>
              <a:ext uri="{FF2B5EF4-FFF2-40B4-BE49-F238E27FC236}">
                <a16:creationId xmlns:a16="http://schemas.microsoft.com/office/drawing/2014/main" id="{CCB75E73-22AD-40F4-88B5-639B4E3E2288}"/>
              </a:ext>
            </a:extLst>
          </p:cNvPr>
          <p:cNvSpPr>
            <a:spLocks noChangeShapeType="1"/>
          </p:cNvSpPr>
          <p:nvPr/>
        </p:nvSpPr>
        <p:spPr bwMode="auto">
          <a:xfrm>
            <a:off x="8086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47" name="Line 65">
            <a:extLst>
              <a:ext uri="{FF2B5EF4-FFF2-40B4-BE49-F238E27FC236}">
                <a16:creationId xmlns:a16="http://schemas.microsoft.com/office/drawing/2014/main" id="{E1AF5C8F-58FB-4949-99C5-F202BCD21337}"/>
              </a:ext>
            </a:extLst>
          </p:cNvPr>
          <p:cNvSpPr>
            <a:spLocks noChangeShapeType="1"/>
          </p:cNvSpPr>
          <p:nvPr/>
        </p:nvSpPr>
        <p:spPr bwMode="auto">
          <a:xfrm>
            <a:off x="8326438"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48" name="Rectangle 66">
            <a:extLst>
              <a:ext uri="{FF2B5EF4-FFF2-40B4-BE49-F238E27FC236}">
                <a16:creationId xmlns:a16="http://schemas.microsoft.com/office/drawing/2014/main" id="{3FEB9189-F241-4802-B9A2-5DE144280795}"/>
              </a:ext>
            </a:extLst>
          </p:cNvPr>
          <p:cNvSpPr>
            <a:spLocks noChangeArrowheads="1"/>
          </p:cNvSpPr>
          <p:nvPr/>
        </p:nvSpPr>
        <p:spPr bwMode="auto">
          <a:xfrm>
            <a:off x="809625"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49" name="Rectangle 67">
            <a:extLst>
              <a:ext uri="{FF2B5EF4-FFF2-40B4-BE49-F238E27FC236}">
                <a16:creationId xmlns:a16="http://schemas.microsoft.com/office/drawing/2014/main" id="{01CC977B-628F-4821-BA7F-208E70849155}"/>
              </a:ext>
            </a:extLst>
          </p:cNvPr>
          <p:cNvSpPr>
            <a:spLocks noChangeArrowheads="1"/>
          </p:cNvSpPr>
          <p:nvPr/>
        </p:nvSpPr>
        <p:spPr bwMode="auto">
          <a:xfrm>
            <a:off x="2728913"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50" name="Rectangle 68">
            <a:extLst>
              <a:ext uri="{FF2B5EF4-FFF2-40B4-BE49-F238E27FC236}">
                <a16:creationId xmlns:a16="http://schemas.microsoft.com/office/drawing/2014/main" id="{D4466750-BB27-4EE0-A5CA-F463D1731614}"/>
              </a:ext>
            </a:extLst>
          </p:cNvPr>
          <p:cNvSpPr>
            <a:spLocks noChangeArrowheads="1"/>
          </p:cNvSpPr>
          <p:nvPr/>
        </p:nvSpPr>
        <p:spPr bwMode="auto">
          <a:xfrm>
            <a:off x="4648200"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51" name="Rectangle 69">
            <a:extLst>
              <a:ext uri="{FF2B5EF4-FFF2-40B4-BE49-F238E27FC236}">
                <a16:creationId xmlns:a16="http://schemas.microsoft.com/office/drawing/2014/main" id="{628C9BF3-959B-4058-BBC4-881A914CD235}"/>
              </a:ext>
            </a:extLst>
          </p:cNvPr>
          <p:cNvSpPr>
            <a:spLocks noChangeArrowheads="1"/>
          </p:cNvSpPr>
          <p:nvPr/>
        </p:nvSpPr>
        <p:spPr bwMode="auto">
          <a:xfrm>
            <a:off x="6567488"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52" name="Rectangle 70">
            <a:extLst>
              <a:ext uri="{FF2B5EF4-FFF2-40B4-BE49-F238E27FC236}">
                <a16:creationId xmlns:a16="http://schemas.microsoft.com/office/drawing/2014/main" id="{873BF1E7-962F-4940-8D53-E6E0A9BD7698}"/>
              </a:ext>
            </a:extLst>
          </p:cNvPr>
          <p:cNvSpPr>
            <a:spLocks noChangeArrowheads="1"/>
          </p:cNvSpPr>
          <p:nvPr/>
        </p:nvSpPr>
        <p:spPr bwMode="auto">
          <a:xfrm>
            <a:off x="4008438" y="2827338"/>
            <a:ext cx="3254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Y</a:t>
            </a:r>
          </a:p>
          <a:p>
            <a:pP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153" name="Rectangle 71">
            <a:extLst>
              <a:ext uri="{FF2B5EF4-FFF2-40B4-BE49-F238E27FC236}">
                <a16:creationId xmlns:a16="http://schemas.microsoft.com/office/drawing/2014/main" id="{61814B38-F9FB-4497-88FE-EC15C554A586}"/>
              </a:ext>
            </a:extLst>
          </p:cNvPr>
          <p:cNvSpPr>
            <a:spLocks noChangeArrowheads="1"/>
          </p:cNvSpPr>
          <p:nvPr/>
        </p:nvSpPr>
        <p:spPr bwMode="auto">
          <a:xfrm>
            <a:off x="3770313"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T</a:t>
            </a:r>
          </a:p>
        </p:txBody>
      </p:sp>
      <p:sp>
        <p:nvSpPr>
          <p:cNvPr id="154" name="Rectangle 72">
            <a:extLst>
              <a:ext uri="{FF2B5EF4-FFF2-40B4-BE49-F238E27FC236}">
                <a16:creationId xmlns:a16="http://schemas.microsoft.com/office/drawing/2014/main" id="{AB65B2AF-C0CD-45F4-956C-0FF921863B81}"/>
              </a:ext>
            </a:extLst>
          </p:cNvPr>
          <p:cNvSpPr>
            <a:spLocks noChangeArrowheads="1"/>
          </p:cNvSpPr>
          <p:nvPr/>
        </p:nvSpPr>
        <p:spPr bwMode="auto">
          <a:xfrm>
            <a:off x="3513138" y="2827338"/>
            <a:ext cx="3286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P</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H</a:t>
            </a:r>
          </a:p>
        </p:txBody>
      </p:sp>
      <p:sp>
        <p:nvSpPr>
          <p:cNvPr id="155" name="Rectangle 73">
            <a:extLst>
              <a:ext uri="{FF2B5EF4-FFF2-40B4-BE49-F238E27FC236}">
                <a16:creationId xmlns:a16="http://schemas.microsoft.com/office/drawing/2014/main" id="{56935B80-9845-45CB-897B-7FBC75496981}"/>
              </a:ext>
            </a:extLst>
          </p:cNvPr>
          <p:cNvSpPr>
            <a:spLocks noChangeArrowheads="1"/>
          </p:cNvSpPr>
          <p:nvPr/>
        </p:nvSpPr>
        <p:spPr bwMode="auto">
          <a:xfrm>
            <a:off x="3273425"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A</a:t>
            </a:r>
          </a:p>
          <a:p>
            <a:pPr defTabSz="762000" eaLnBrk="0" fontAlgn="base" hangingPunct="0">
              <a:lnSpc>
                <a:spcPct val="75000"/>
              </a:lnSpc>
              <a:spcBef>
                <a:spcPct val="0"/>
              </a:spcBef>
              <a:spcAft>
                <a:spcPct val="0"/>
              </a:spcAft>
            </a:pPr>
            <a:r>
              <a:rPr kumimoji="1" lang="en-US" altLang="zh-CN" sz="1600" b="1">
                <a:solidFill>
                  <a:srgbClr val="333399"/>
                </a:solidFill>
              </a:rPr>
              <a:t>C</a:t>
            </a:r>
          </a:p>
          <a:p>
            <a:pPr defTabSz="762000" eaLnBrk="0" fontAlgn="base" hangingPunct="0">
              <a:lnSpc>
                <a:spcPct val="75000"/>
              </a:lnSpc>
              <a:spcBef>
                <a:spcPct val="0"/>
              </a:spcBef>
              <a:spcAft>
                <a:spcPct val="0"/>
              </a:spcAft>
            </a:pPr>
            <a:r>
              <a:rPr kumimoji="1" lang="en-US" altLang="zh-CN" sz="1600" b="1">
                <a:solidFill>
                  <a:srgbClr val="333399"/>
                </a:solidFill>
              </a:rPr>
              <a:t>K</a:t>
            </a:r>
          </a:p>
        </p:txBody>
      </p:sp>
      <p:sp>
        <p:nvSpPr>
          <p:cNvPr id="156" name="Rectangle 74">
            <a:extLst>
              <a:ext uri="{FF2B5EF4-FFF2-40B4-BE49-F238E27FC236}">
                <a16:creationId xmlns:a16="http://schemas.microsoft.com/office/drawing/2014/main" id="{B6A395F1-1DCE-4606-872D-C2DF2D737179}"/>
              </a:ext>
            </a:extLst>
          </p:cNvPr>
          <p:cNvSpPr>
            <a:spLocks noChangeArrowheads="1"/>
          </p:cNvSpPr>
          <p:nvPr/>
        </p:nvSpPr>
        <p:spPr bwMode="auto">
          <a:xfrm>
            <a:off x="3011488" y="2827338"/>
            <a:ext cx="3397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U</a:t>
            </a:r>
          </a:p>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G</a:t>
            </a:r>
          </a:p>
        </p:txBody>
      </p:sp>
      <p:sp>
        <p:nvSpPr>
          <p:cNvPr id="157" name="Rectangle 75">
            <a:extLst>
              <a:ext uri="{FF2B5EF4-FFF2-40B4-BE49-F238E27FC236}">
                <a16:creationId xmlns:a16="http://schemas.microsoft.com/office/drawing/2014/main" id="{25F3AD02-6994-46F2-8C03-7937A795B8A7}"/>
              </a:ext>
            </a:extLst>
          </p:cNvPr>
          <p:cNvSpPr>
            <a:spLocks noChangeArrowheads="1"/>
          </p:cNvSpPr>
          <p:nvPr/>
        </p:nvSpPr>
        <p:spPr bwMode="auto">
          <a:xfrm>
            <a:off x="250825" y="11113"/>
            <a:ext cx="8131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位 </a:t>
            </a:r>
            <a:r>
              <a:rPr kumimoji="1" lang="en-US" altLang="zh-CN" sz="2000">
                <a:solidFill>
                  <a:srgbClr val="333399"/>
                </a:solidFill>
              </a:rPr>
              <a:t>0                         8                        16                        24                    31</a:t>
            </a:r>
          </a:p>
        </p:txBody>
      </p:sp>
      <p:sp>
        <p:nvSpPr>
          <p:cNvPr id="158" name="Line 76">
            <a:extLst>
              <a:ext uri="{FF2B5EF4-FFF2-40B4-BE49-F238E27FC236}">
                <a16:creationId xmlns:a16="http://schemas.microsoft.com/office/drawing/2014/main" id="{43A16E73-6CDE-4F93-8E9C-A41B7DCB3E7E}"/>
              </a:ext>
            </a:extLst>
          </p:cNvPr>
          <p:cNvSpPr>
            <a:spLocks noChangeShapeType="1"/>
          </p:cNvSpPr>
          <p:nvPr/>
        </p:nvSpPr>
        <p:spPr bwMode="auto">
          <a:xfrm flipH="1">
            <a:off x="6405563" y="4203700"/>
            <a:ext cx="3175" cy="642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59" name="Rectangle 77">
            <a:extLst>
              <a:ext uri="{FF2B5EF4-FFF2-40B4-BE49-F238E27FC236}">
                <a16:creationId xmlns:a16="http://schemas.microsoft.com/office/drawing/2014/main" id="{3B3774D7-FF9B-4AD4-9F74-59AC7DBC97CB}"/>
              </a:ext>
            </a:extLst>
          </p:cNvPr>
          <p:cNvSpPr>
            <a:spLocks noChangeArrowheads="1"/>
          </p:cNvSpPr>
          <p:nvPr/>
        </p:nvSpPr>
        <p:spPr bwMode="auto">
          <a:xfrm>
            <a:off x="6918325" y="4270375"/>
            <a:ext cx="1254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填    充</a:t>
            </a:r>
          </a:p>
        </p:txBody>
      </p:sp>
      <p:sp>
        <p:nvSpPr>
          <p:cNvPr id="160" name="Line 78">
            <a:extLst>
              <a:ext uri="{FF2B5EF4-FFF2-40B4-BE49-F238E27FC236}">
                <a16:creationId xmlns:a16="http://schemas.microsoft.com/office/drawing/2014/main" id="{F6BA2F01-BBCA-4EDD-9DDE-5A553988F873}"/>
              </a:ext>
            </a:extLst>
          </p:cNvPr>
          <p:cNvSpPr>
            <a:spLocks noChangeShapeType="1"/>
          </p:cNvSpPr>
          <p:nvPr/>
        </p:nvSpPr>
        <p:spPr bwMode="auto">
          <a:xfrm>
            <a:off x="8447088" y="682625"/>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61" name="Line 79">
            <a:extLst>
              <a:ext uri="{FF2B5EF4-FFF2-40B4-BE49-F238E27FC236}">
                <a16:creationId xmlns:a16="http://schemas.microsoft.com/office/drawing/2014/main" id="{C614EB37-606C-41C8-AC8B-01680D30DA7A}"/>
              </a:ext>
            </a:extLst>
          </p:cNvPr>
          <p:cNvSpPr>
            <a:spLocks noChangeShapeType="1"/>
          </p:cNvSpPr>
          <p:nvPr/>
        </p:nvSpPr>
        <p:spPr bwMode="auto">
          <a:xfrm>
            <a:off x="8447088" y="4178300"/>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62" name="Line 80">
            <a:extLst>
              <a:ext uri="{FF2B5EF4-FFF2-40B4-BE49-F238E27FC236}">
                <a16:creationId xmlns:a16="http://schemas.microsoft.com/office/drawing/2014/main" id="{AD6C9C8A-C4B9-40CF-9455-353E992A1D39}"/>
              </a:ext>
            </a:extLst>
          </p:cNvPr>
          <p:cNvSpPr>
            <a:spLocks noChangeShapeType="1"/>
          </p:cNvSpPr>
          <p:nvPr/>
        </p:nvSpPr>
        <p:spPr bwMode="auto">
          <a:xfrm>
            <a:off x="58738" y="720725"/>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63" name="Line 81">
            <a:extLst>
              <a:ext uri="{FF2B5EF4-FFF2-40B4-BE49-F238E27FC236}">
                <a16:creationId xmlns:a16="http://schemas.microsoft.com/office/drawing/2014/main" id="{E16AB1AB-BAEE-49F1-B49C-F4856DC65347}"/>
              </a:ext>
            </a:extLst>
          </p:cNvPr>
          <p:cNvSpPr>
            <a:spLocks noChangeShapeType="1"/>
          </p:cNvSpPr>
          <p:nvPr/>
        </p:nvSpPr>
        <p:spPr bwMode="auto">
          <a:xfrm>
            <a:off x="73025" y="4821238"/>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64" name="Text Box 82">
            <a:extLst>
              <a:ext uri="{FF2B5EF4-FFF2-40B4-BE49-F238E27FC236}">
                <a16:creationId xmlns:a16="http://schemas.microsoft.com/office/drawing/2014/main" id="{C0591055-B3F9-4B8F-A654-53C3E166ECF6}"/>
              </a:ext>
            </a:extLst>
          </p:cNvPr>
          <p:cNvSpPr txBox="1">
            <a:spLocks noChangeArrowheads="1"/>
          </p:cNvSpPr>
          <p:nvPr/>
        </p:nvSpPr>
        <p:spPr bwMode="auto">
          <a:xfrm>
            <a:off x="395288" y="5084763"/>
            <a:ext cx="842486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a:solidFill>
                  <a:srgbClr val="333399"/>
                </a:solidFill>
                <a:ea typeface="黑体" pitchFamily="49" charset="-122"/>
              </a:rPr>
              <a:t>序号字段</a:t>
            </a:r>
            <a:r>
              <a:rPr lang="en-US" altLang="zh-CN">
                <a:solidFill>
                  <a:srgbClr val="333399"/>
                </a:solidFill>
                <a:ea typeface="黑体" pitchFamily="49" charset="-122"/>
              </a:rPr>
              <a:t>——</a:t>
            </a:r>
            <a:r>
              <a:rPr lang="zh-CN" altLang="en-US">
                <a:solidFill>
                  <a:srgbClr val="333399"/>
                </a:solidFill>
                <a:ea typeface="黑体" pitchFamily="49" charset="-122"/>
              </a:rPr>
              <a:t>占 </a:t>
            </a:r>
            <a:r>
              <a:rPr lang="en-US" altLang="zh-CN">
                <a:solidFill>
                  <a:srgbClr val="333399"/>
                </a:solidFill>
                <a:ea typeface="黑体" pitchFamily="49" charset="-122"/>
              </a:rPr>
              <a:t>4 </a:t>
            </a:r>
            <a:r>
              <a:rPr lang="zh-CN" altLang="en-US">
                <a:solidFill>
                  <a:srgbClr val="333399"/>
                </a:solidFill>
                <a:ea typeface="黑体" pitchFamily="49" charset="-122"/>
              </a:rPr>
              <a:t>字节。</a:t>
            </a:r>
            <a:r>
              <a:rPr lang="en-US" altLang="zh-CN">
                <a:solidFill>
                  <a:srgbClr val="333399"/>
                </a:solidFill>
                <a:ea typeface="黑体" pitchFamily="49" charset="-122"/>
              </a:rPr>
              <a:t>TCP </a:t>
            </a:r>
            <a:r>
              <a:rPr lang="zh-CN" altLang="en-US">
                <a:solidFill>
                  <a:srgbClr val="333399"/>
                </a:solidFill>
                <a:ea typeface="黑体" pitchFamily="49" charset="-122"/>
              </a:rPr>
              <a:t>连接中传送的数据流中的每一个字节都编上一个序号。序号字段的值则指的是本报文段所发送的数据的第一个字节的序号。 </a:t>
            </a:r>
          </a:p>
        </p:txBody>
      </p:sp>
      <p:sp>
        <p:nvSpPr>
          <p:cNvPr id="165" name="Rectangle 83">
            <a:extLst>
              <a:ext uri="{FF2B5EF4-FFF2-40B4-BE49-F238E27FC236}">
                <a16:creationId xmlns:a16="http://schemas.microsoft.com/office/drawing/2014/main" id="{3D06091B-2C47-49BA-A3C3-7C1A81745221}"/>
              </a:ext>
            </a:extLst>
          </p:cNvPr>
          <p:cNvSpPr>
            <a:spLocks noChangeArrowheads="1"/>
          </p:cNvSpPr>
          <p:nvPr/>
        </p:nvSpPr>
        <p:spPr bwMode="auto">
          <a:xfrm>
            <a:off x="611188" y="1412875"/>
            <a:ext cx="7754937" cy="71755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618081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6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animBg="1"/>
      <p:bldP spid="165"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64640E93-22E7-469E-AF99-FEE4B7F1768D}"/>
              </a:ext>
            </a:extLst>
          </p:cNvPr>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 name="Rectangle 3">
            <a:extLst>
              <a:ext uri="{FF2B5EF4-FFF2-40B4-BE49-F238E27FC236}">
                <a16:creationId xmlns:a16="http://schemas.microsoft.com/office/drawing/2014/main" id="{F126AA60-AAB7-4237-B775-C16C1071195F}"/>
              </a:ext>
            </a:extLst>
          </p:cNvPr>
          <p:cNvSpPr>
            <a:spLocks noChangeArrowheads="1"/>
          </p:cNvSpPr>
          <p:nvPr/>
        </p:nvSpPr>
        <p:spPr bwMode="auto">
          <a:xfrm>
            <a:off x="0" y="2309813"/>
            <a:ext cx="690563"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90000"/>
              </a:lnSpc>
              <a:spcBef>
                <a:spcPct val="0"/>
              </a:spcBef>
              <a:spcAft>
                <a:spcPct val="0"/>
              </a:spcAft>
            </a:pPr>
            <a:r>
              <a:rPr kumimoji="1" lang="en-US" altLang="zh-CN" sz="2000">
                <a:solidFill>
                  <a:srgbClr val="333399"/>
                </a:solidFill>
              </a:rPr>
              <a:t>TCP</a:t>
            </a:r>
          </a:p>
          <a:p>
            <a:pP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6" name="Line 4">
            <a:extLst>
              <a:ext uri="{FF2B5EF4-FFF2-40B4-BE49-F238E27FC236}">
                <a16:creationId xmlns:a16="http://schemas.microsoft.com/office/drawing/2014/main" id="{CACE5137-CE7E-40F3-8ADF-AF963185A149}"/>
              </a:ext>
            </a:extLst>
          </p:cNvPr>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 name="Rectangle 5">
            <a:extLst>
              <a:ext uri="{FF2B5EF4-FFF2-40B4-BE49-F238E27FC236}">
                <a16:creationId xmlns:a16="http://schemas.microsoft.com/office/drawing/2014/main" id="{E67DD412-A94E-4051-870C-B401ABD0F6C8}"/>
              </a:ext>
            </a:extLst>
          </p:cNvPr>
          <p:cNvSpPr>
            <a:spLocks noChangeArrowheads="1"/>
          </p:cNvSpPr>
          <p:nvPr/>
        </p:nvSpPr>
        <p:spPr bwMode="auto">
          <a:xfrm>
            <a:off x="8388350" y="1778000"/>
            <a:ext cx="688975" cy="11874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90000"/>
              </a:lnSpc>
              <a:spcBef>
                <a:spcPct val="0"/>
              </a:spcBef>
              <a:spcAft>
                <a:spcPct val="0"/>
              </a:spcAft>
            </a:pPr>
            <a:r>
              <a:rPr kumimoji="1" lang="en-US" altLang="zh-CN" sz="2000">
                <a:solidFill>
                  <a:srgbClr val="333399"/>
                </a:solidFill>
              </a:rPr>
              <a:t>20</a:t>
            </a:r>
          </a:p>
          <a:p>
            <a:pPr algn="ctr" defTabSz="762000" eaLnBrk="0" fontAlgn="base" hangingPunct="0">
              <a:lnSpc>
                <a:spcPct val="90000"/>
              </a:lnSpc>
              <a:spcBef>
                <a:spcPct val="0"/>
              </a:spcBef>
              <a:spcAft>
                <a:spcPct val="0"/>
              </a:spcAft>
            </a:pPr>
            <a:r>
              <a:rPr kumimoji="1" lang="zh-CN" altLang="en-US" sz="2000">
                <a:solidFill>
                  <a:srgbClr val="333399"/>
                </a:solidFill>
              </a:rPr>
              <a:t>字节</a:t>
            </a:r>
          </a:p>
          <a:p>
            <a:pPr algn="ctr" defTabSz="762000" eaLnBrk="0" fontAlgn="base" hangingPunct="0">
              <a:lnSpc>
                <a:spcPct val="90000"/>
              </a:lnSpc>
              <a:spcBef>
                <a:spcPct val="0"/>
              </a:spcBef>
              <a:spcAft>
                <a:spcPct val="0"/>
              </a:spcAft>
            </a:pPr>
            <a:r>
              <a:rPr kumimoji="1" lang="zh-CN" altLang="en-US" sz="2000">
                <a:solidFill>
                  <a:srgbClr val="333399"/>
                </a:solidFill>
              </a:rPr>
              <a:t>固定</a:t>
            </a:r>
          </a:p>
          <a:p>
            <a:pPr algn="ct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8" name="Rectangle 6">
            <a:extLst>
              <a:ext uri="{FF2B5EF4-FFF2-40B4-BE49-F238E27FC236}">
                <a16:creationId xmlns:a16="http://schemas.microsoft.com/office/drawing/2014/main" id="{4F028EAC-3EAC-400D-A681-31038C527274}"/>
              </a:ext>
            </a:extLst>
          </p:cNvPr>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 name="Line 7">
            <a:extLst>
              <a:ext uri="{FF2B5EF4-FFF2-40B4-BE49-F238E27FC236}">
                <a16:creationId xmlns:a16="http://schemas.microsoft.com/office/drawing/2014/main" id="{224AE38F-5132-41EB-A038-9E9601972498}"/>
              </a:ext>
            </a:extLst>
          </p:cNvPr>
          <p:cNvSpPr>
            <a:spLocks noChangeShapeType="1"/>
          </p:cNvSpPr>
          <p:nvPr/>
        </p:nvSpPr>
        <p:spPr bwMode="auto">
          <a:xfrm>
            <a:off x="646113" y="1409700"/>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0" name="Line 8">
            <a:extLst>
              <a:ext uri="{FF2B5EF4-FFF2-40B4-BE49-F238E27FC236}">
                <a16:creationId xmlns:a16="http://schemas.microsoft.com/office/drawing/2014/main" id="{05344325-E52B-4B0B-B4AB-3E4A914F04E1}"/>
              </a:ext>
            </a:extLst>
          </p:cNvPr>
          <p:cNvSpPr>
            <a:spLocks noChangeShapeType="1"/>
          </p:cNvSpPr>
          <p:nvPr/>
        </p:nvSpPr>
        <p:spPr bwMode="auto">
          <a:xfrm>
            <a:off x="660400" y="2105025"/>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1" name="Line 9">
            <a:extLst>
              <a:ext uri="{FF2B5EF4-FFF2-40B4-BE49-F238E27FC236}">
                <a16:creationId xmlns:a16="http://schemas.microsoft.com/office/drawing/2014/main" id="{5D81CE72-79BD-49AD-8B88-E828C58CB712}"/>
              </a:ext>
            </a:extLst>
          </p:cNvPr>
          <p:cNvSpPr>
            <a:spLocks noChangeShapeType="1"/>
          </p:cNvSpPr>
          <p:nvPr/>
        </p:nvSpPr>
        <p:spPr bwMode="auto">
          <a:xfrm>
            <a:off x="646113" y="279876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 name="Line 10">
            <a:extLst>
              <a:ext uri="{FF2B5EF4-FFF2-40B4-BE49-F238E27FC236}">
                <a16:creationId xmlns:a16="http://schemas.microsoft.com/office/drawing/2014/main" id="{641372B5-CC61-4FA1-871F-2C00492A5956}"/>
              </a:ext>
            </a:extLst>
          </p:cNvPr>
          <p:cNvSpPr>
            <a:spLocks noChangeShapeType="1"/>
          </p:cNvSpPr>
          <p:nvPr/>
        </p:nvSpPr>
        <p:spPr bwMode="auto">
          <a:xfrm>
            <a:off x="646113" y="349091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3" name="Line 11">
            <a:extLst>
              <a:ext uri="{FF2B5EF4-FFF2-40B4-BE49-F238E27FC236}">
                <a16:creationId xmlns:a16="http://schemas.microsoft.com/office/drawing/2014/main" id="{97968E23-7237-4B81-9C7F-3E1BF68C44A9}"/>
              </a:ext>
            </a:extLst>
          </p:cNvPr>
          <p:cNvSpPr>
            <a:spLocks noChangeShapeType="1"/>
          </p:cNvSpPr>
          <p:nvPr/>
        </p:nvSpPr>
        <p:spPr bwMode="auto">
          <a:xfrm>
            <a:off x="660400" y="4186238"/>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4" name="Line 12">
            <a:extLst>
              <a:ext uri="{FF2B5EF4-FFF2-40B4-BE49-F238E27FC236}">
                <a16:creationId xmlns:a16="http://schemas.microsoft.com/office/drawing/2014/main" id="{3CDD9A43-7E36-4AF5-826B-0CE456C11ACD}"/>
              </a:ext>
            </a:extLst>
          </p:cNvPr>
          <p:cNvSpPr>
            <a:spLocks noChangeShapeType="1"/>
          </p:cNvSpPr>
          <p:nvPr/>
        </p:nvSpPr>
        <p:spPr bwMode="auto">
          <a:xfrm>
            <a:off x="4498975" y="714375"/>
            <a:ext cx="0" cy="709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5" name="Rectangle 13">
            <a:extLst>
              <a:ext uri="{FF2B5EF4-FFF2-40B4-BE49-F238E27FC236}">
                <a16:creationId xmlns:a16="http://schemas.microsoft.com/office/drawing/2014/main" id="{EC7ABD54-B034-46DC-A812-94C556308ABA}"/>
              </a:ext>
            </a:extLst>
          </p:cNvPr>
          <p:cNvSpPr>
            <a:spLocks noChangeArrowheads="1"/>
          </p:cNvSpPr>
          <p:nvPr/>
        </p:nvSpPr>
        <p:spPr bwMode="auto">
          <a:xfrm>
            <a:off x="5699125" y="841375"/>
            <a:ext cx="16160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目  的  端  口</a:t>
            </a:r>
          </a:p>
        </p:txBody>
      </p:sp>
      <p:sp>
        <p:nvSpPr>
          <p:cNvPr id="16" name="Rectangle 14">
            <a:extLst>
              <a:ext uri="{FF2B5EF4-FFF2-40B4-BE49-F238E27FC236}">
                <a16:creationId xmlns:a16="http://schemas.microsoft.com/office/drawing/2014/main" id="{F4E398C2-0764-41F0-AE3A-2B6EBFAAD731}"/>
              </a:ext>
            </a:extLst>
          </p:cNvPr>
          <p:cNvSpPr>
            <a:spLocks noChangeArrowheads="1"/>
          </p:cNvSpPr>
          <p:nvPr/>
        </p:nvSpPr>
        <p:spPr bwMode="auto">
          <a:xfrm>
            <a:off x="808038" y="2763838"/>
            <a:ext cx="6873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数据</a:t>
            </a:r>
          </a:p>
          <a:p>
            <a:pPr defTabSz="762000" eaLnBrk="0" fontAlgn="base" hangingPunct="0">
              <a:spcBef>
                <a:spcPct val="0"/>
              </a:spcBef>
              <a:spcAft>
                <a:spcPct val="0"/>
              </a:spcAft>
            </a:pPr>
            <a:r>
              <a:rPr kumimoji="1" lang="zh-CN" altLang="en-US" sz="2000">
                <a:solidFill>
                  <a:srgbClr val="333399"/>
                </a:solidFill>
              </a:rPr>
              <a:t>偏移</a:t>
            </a:r>
          </a:p>
        </p:txBody>
      </p:sp>
      <p:sp>
        <p:nvSpPr>
          <p:cNvPr id="17" name="Rectangle 15">
            <a:extLst>
              <a:ext uri="{FF2B5EF4-FFF2-40B4-BE49-F238E27FC236}">
                <a16:creationId xmlns:a16="http://schemas.microsoft.com/office/drawing/2014/main" id="{225DE5F7-D2DE-4733-9CEB-D51C204CFD43}"/>
              </a:ext>
            </a:extLst>
          </p:cNvPr>
          <p:cNvSpPr>
            <a:spLocks noChangeArrowheads="1"/>
          </p:cNvSpPr>
          <p:nvPr/>
        </p:nvSpPr>
        <p:spPr bwMode="auto">
          <a:xfrm>
            <a:off x="1887538" y="362902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检   验   和</a:t>
            </a:r>
          </a:p>
        </p:txBody>
      </p:sp>
      <p:sp>
        <p:nvSpPr>
          <p:cNvPr id="18" name="Rectangle 16">
            <a:extLst>
              <a:ext uri="{FF2B5EF4-FFF2-40B4-BE49-F238E27FC236}">
                <a16:creationId xmlns:a16="http://schemas.microsoft.com/office/drawing/2014/main" id="{68A847A5-C59F-4ED9-B584-9F67096F8C25}"/>
              </a:ext>
            </a:extLst>
          </p:cNvPr>
          <p:cNvSpPr>
            <a:spLocks noChangeArrowheads="1"/>
          </p:cNvSpPr>
          <p:nvPr/>
        </p:nvSpPr>
        <p:spPr bwMode="auto">
          <a:xfrm>
            <a:off x="2089150" y="4303326"/>
            <a:ext cx="3274938"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fontAlgn="base" hangingPunct="0">
              <a:spcBef>
                <a:spcPct val="0"/>
              </a:spcBef>
              <a:spcAft>
                <a:spcPct val="0"/>
              </a:spcAft>
            </a:pPr>
            <a:r>
              <a:rPr kumimoji="1" lang="zh-CN" altLang="en-US" sz="2000" dirty="0">
                <a:solidFill>
                  <a:srgbClr val="333399"/>
                </a:solidFill>
              </a:rPr>
              <a:t>选    项    （长  度  可  变）</a:t>
            </a:r>
          </a:p>
        </p:txBody>
      </p:sp>
      <p:sp>
        <p:nvSpPr>
          <p:cNvPr id="19" name="Rectangle 17">
            <a:extLst>
              <a:ext uri="{FF2B5EF4-FFF2-40B4-BE49-F238E27FC236}">
                <a16:creationId xmlns:a16="http://schemas.microsoft.com/office/drawing/2014/main" id="{353A3CC1-C50E-4185-BA95-F024DF901A0F}"/>
              </a:ext>
            </a:extLst>
          </p:cNvPr>
          <p:cNvSpPr>
            <a:spLocks noChangeArrowheads="1"/>
          </p:cNvSpPr>
          <p:nvPr/>
        </p:nvSpPr>
        <p:spPr bwMode="auto">
          <a:xfrm>
            <a:off x="2001838" y="841375"/>
            <a:ext cx="1222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源  端  口</a:t>
            </a:r>
          </a:p>
        </p:txBody>
      </p:sp>
      <p:sp>
        <p:nvSpPr>
          <p:cNvPr id="20" name="Rectangle 18">
            <a:extLst>
              <a:ext uri="{FF2B5EF4-FFF2-40B4-BE49-F238E27FC236}">
                <a16:creationId xmlns:a16="http://schemas.microsoft.com/office/drawing/2014/main" id="{8AC294C0-D826-48EC-BA21-D0632E5AE35B}"/>
              </a:ext>
            </a:extLst>
          </p:cNvPr>
          <p:cNvSpPr>
            <a:spLocks noChangeArrowheads="1"/>
          </p:cNvSpPr>
          <p:nvPr/>
        </p:nvSpPr>
        <p:spPr bwMode="auto">
          <a:xfrm>
            <a:off x="4054475" y="1528763"/>
            <a:ext cx="1381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序   号</a:t>
            </a:r>
          </a:p>
        </p:txBody>
      </p:sp>
      <p:sp>
        <p:nvSpPr>
          <p:cNvPr id="21" name="Line 19">
            <a:extLst>
              <a:ext uri="{FF2B5EF4-FFF2-40B4-BE49-F238E27FC236}">
                <a16:creationId xmlns:a16="http://schemas.microsoft.com/office/drawing/2014/main" id="{55E83104-0441-410B-9E86-1EE57FCC4659}"/>
              </a:ext>
            </a:extLst>
          </p:cNvPr>
          <p:cNvSpPr>
            <a:spLocks noChangeShapeType="1"/>
          </p:cNvSpPr>
          <p:nvPr/>
        </p:nvSpPr>
        <p:spPr bwMode="auto">
          <a:xfrm>
            <a:off x="4505325" y="2808288"/>
            <a:ext cx="0" cy="1370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2" name="Rectangle 20">
            <a:extLst>
              <a:ext uri="{FF2B5EF4-FFF2-40B4-BE49-F238E27FC236}">
                <a16:creationId xmlns:a16="http://schemas.microsoft.com/office/drawing/2014/main" id="{101B2511-50A5-4FC7-86B5-E51CCB316906}"/>
              </a:ext>
            </a:extLst>
          </p:cNvPr>
          <p:cNvSpPr>
            <a:spLocks noChangeArrowheads="1"/>
          </p:cNvSpPr>
          <p:nvPr/>
        </p:nvSpPr>
        <p:spPr bwMode="auto">
          <a:xfrm>
            <a:off x="5538788" y="3629025"/>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紧   急   指   针</a:t>
            </a:r>
          </a:p>
        </p:txBody>
      </p:sp>
      <p:sp>
        <p:nvSpPr>
          <p:cNvPr id="23" name="Rectangle 21">
            <a:extLst>
              <a:ext uri="{FF2B5EF4-FFF2-40B4-BE49-F238E27FC236}">
                <a16:creationId xmlns:a16="http://schemas.microsoft.com/office/drawing/2014/main" id="{0E9FA694-F7E6-4A1A-BF26-2B289C9431FC}"/>
              </a:ext>
            </a:extLst>
          </p:cNvPr>
          <p:cNvSpPr>
            <a:spLocks noChangeArrowheads="1"/>
          </p:cNvSpPr>
          <p:nvPr/>
        </p:nvSpPr>
        <p:spPr bwMode="auto">
          <a:xfrm>
            <a:off x="5988050" y="2909888"/>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窗   口</a:t>
            </a:r>
          </a:p>
        </p:txBody>
      </p:sp>
      <p:sp>
        <p:nvSpPr>
          <p:cNvPr id="24" name="Rectangle 22">
            <a:extLst>
              <a:ext uri="{FF2B5EF4-FFF2-40B4-BE49-F238E27FC236}">
                <a16:creationId xmlns:a16="http://schemas.microsoft.com/office/drawing/2014/main" id="{2FDBC05F-5732-49B1-BF41-829DB4D8287F}"/>
              </a:ext>
            </a:extLst>
          </p:cNvPr>
          <p:cNvSpPr>
            <a:spLocks noChangeArrowheads="1"/>
          </p:cNvSpPr>
          <p:nvPr/>
        </p:nvSpPr>
        <p:spPr bwMode="auto">
          <a:xfrm>
            <a:off x="3810000" y="2252663"/>
            <a:ext cx="1841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确    认    号</a:t>
            </a:r>
          </a:p>
        </p:txBody>
      </p:sp>
      <p:sp>
        <p:nvSpPr>
          <p:cNvPr id="25" name="Line 23">
            <a:extLst>
              <a:ext uri="{FF2B5EF4-FFF2-40B4-BE49-F238E27FC236}">
                <a16:creationId xmlns:a16="http://schemas.microsoft.com/office/drawing/2014/main" id="{1F82441F-C717-49A9-B219-48648B41858C}"/>
              </a:ext>
            </a:extLst>
          </p:cNvPr>
          <p:cNvSpPr>
            <a:spLocks noChangeShapeType="1"/>
          </p:cNvSpPr>
          <p:nvPr/>
        </p:nvSpPr>
        <p:spPr bwMode="auto">
          <a:xfrm>
            <a:off x="1611313"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6" name="Line 24">
            <a:extLst>
              <a:ext uri="{FF2B5EF4-FFF2-40B4-BE49-F238E27FC236}">
                <a16:creationId xmlns:a16="http://schemas.microsoft.com/office/drawing/2014/main" id="{BEB5E880-60D5-4F51-AC62-A3B8D358F253}"/>
              </a:ext>
            </a:extLst>
          </p:cNvPr>
          <p:cNvSpPr>
            <a:spLocks noChangeShapeType="1"/>
          </p:cNvSpPr>
          <p:nvPr/>
        </p:nvSpPr>
        <p:spPr bwMode="auto">
          <a:xfrm>
            <a:off x="3538538" y="2800350"/>
            <a:ext cx="0" cy="684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7" name="Line 25">
            <a:extLst>
              <a:ext uri="{FF2B5EF4-FFF2-40B4-BE49-F238E27FC236}">
                <a16:creationId xmlns:a16="http://schemas.microsoft.com/office/drawing/2014/main" id="{E119DDCE-A6D6-4363-9A23-B90FEA582B29}"/>
              </a:ext>
            </a:extLst>
          </p:cNvPr>
          <p:cNvSpPr>
            <a:spLocks noChangeShapeType="1"/>
          </p:cNvSpPr>
          <p:nvPr/>
        </p:nvSpPr>
        <p:spPr bwMode="auto">
          <a:xfrm>
            <a:off x="3044825"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8" name="Line 26">
            <a:extLst>
              <a:ext uri="{FF2B5EF4-FFF2-40B4-BE49-F238E27FC236}">
                <a16:creationId xmlns:a16="http://schemas.microsoft.com/office/drawing/2014/main" id="{8FDC027D-2B0A-497C-8E63-9CC49C670DD9}"/>
              </a:ext>
            </a:extLst>
          </p:cNvPr>
          <p:cNvSpPr>
            <a:spLocks noChangeShapeType="1"/>
          </p:cNvSpPr>
          <p:nvPr/>
        </p:nvSpPr>
        <p:spPr bwMode="auto">
          <a:xfrm>
            <a:off x="328930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9" name="Line 27">
            <a:extLst>
              <a:ext uri="{FF2B5EF4-FFF2-40B4-BE49-F238E27FC236}">
                <a16:creationId xmlns:a16="http://schemas.microsoft.com/office/drawing/2014/main" id="{1BC48783-D024-4D4A-8057-C2154A075E40}"/>
              </a:ext>
            </a:extLst>
          </p:cNvPr>
          <p:cNvSpPr>
            <a:spLocks noChangeShapeType="1"/>
          </p:cNvSpPr>
          <p:nvPr/>
        </p:nvSpPr>
        <p:spPr bwMode="auto">
          <a:xfrm>
            <a:off x="40195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0" name="Line 28">
            <a:extLst>
              <a:ext uri="{FF2B5EF4-FFF2-40B4-BE49-F238E27FC236}">
                <a16:creationId xmlns:a16="http://schemas.microsoft.com/office/drawing/2014/main" id="{6435DB81-62F7-4B6F-B5CA-45DDF372B013}"/>
              </a:ext>
            </a:extLst>
          </p:cNvPr>
          <p:cNvSpPr>
            <a:spLocks noChangeShapeType="1"/>
          </p:cNvSpPr>
          <p:nvPr/>
        </p:nvSpPr>
        <p:spPr bwMode="auto">
          <a:xfrm>
            <a:off x="37782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1" name="Line 29">
            <a:extLst>
              <a:ext uri="{FF2B5EF4-FFF2-40B4-BE49-F238E27FC236}">
                <a16:creationId xmlns:a16="http://schemas.microsoft.com/office/drawing/2014/main" id="{77EABDDC-371E-4C29-81F4-A806BC566ED6}"/>
              </a:ext>
            </a:extLst>
          </p:cNvPr>
          <p:cNvSpPr>
            <a:spLocks noChangeShapeType="1"/>
          </p:cNvSpPr>
          <p:nvPr/>
        </p:nvSpPr>
        <p:spPr bwMode="auto">
          <a:xfrm>
            <a:off x="4264025"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2" name="Rectangle 30">
            <a:extLst>
              <a:ext uri="{FF2B5EF4-FFF2-40B4-BE49-F238E27FC236}">
                <a16:creationId xmlns:a16="http://schemas.microsoft.com/office/drawing/2014/main" id="{9CDDB507-3403-4813-B224-91EF0D9A64CD}"/>
              </a:ext>
            </a:extLst>
          </p:cNvPr>
          <p:cNvSpPr>
            <a:spLocks noChangeArrowheads="1"/>
          </p:cNvSpPr>
          <p:nvPr/>
        </p:nvSpPr>
        <p:spPr bwMode="auto">
          <a:xfrm>
            <a:off x="1911350" y="2924175"/>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保   留</a:t>
            </a:r>
          </a:p>
        </p:txBody>
      </p:sp>
      <p:sp>
        <p:nvSpPr>
          <p:cNvPr id="33" name="Rectangle 31">
            <a:extLst>
              <a:ext uri="{FF2B5EF4-FFF2-40B4-BE49-F238E27FC236}">
                <a16:creationId xmlns:a16="http://schemas.microsoft.com/office/drawing/2014/main" id="{C1F071B7-48D9-488C-9D69-AC690E502CEA}"/>
              </a:ext>
            </a:extLst>
          </p:cNvPr>
          <p:cNvSpPr>
            <a:spLocks noChangeArrowheads="1"/>
          </p:cNvSpPr>
          <p:nvPr/>
        </p:nvSpPr>
        <p:spPr bwMode="auto">
          <a:xfrm>
            <a:off x="4237038"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75000"/>
              </a:lnSpc>
              <a:spcBef>
                <a:spcPct val="0"/>
              </a:spcBef>
              <a:spcAft>
                <a:spcPct val="0"/>
              </a:spcAft>
            </a:pPr>
            <a:r>
              <a:rPr kumimoji="1" lang="en-US" altLang="zh-CN" sz="1600" b="1">
                <a:solidFill>
                  <a:srgbClr val="333399"/>
                </a:solidFill>
              </a:rPr>
              <a:t>F</a:t>
            </a:r>
          </a:p>
          <a:p>
            <a:pPr algn="ctr" defTabSz="762000" eaLnBrk="0" fontAlgn="base" hangingPunct="0">
              <a:lnSpc>
                <a:spcPct val="75000"/>
              </a:lnSpc>
              <a:spcBef>
                <a:spcPct val="0"/>
              </a:spcBef>
              <a:spcAft>
                <a:spcPct val="0"/>
              </a:spcAft>
            </a:pPr>
            <a:r>
              <a:rPr kumimoji="1" lang="en-US" altLang="zh-CN" sz="1600" b="1">
                <a:solidFill>
                  <a:srgbClr val="333399"/>
                </a:solidFill>
              </a:rPr>
              <a:t>I</a:t>
            </a:r>
          </a:p>
          <a:p>
            <a:pPr algn="ct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34" name="Line 32">
            <a:extLst>
              <a:ext uri="{FF2B5EF4-FFF2-40B4-BE49-F238E27FC236}">
                <a16:creationId xmlns:a16="http://schemas.microsoft.com/office/drawing/2014/main" id="{80A03A48-28AC-4BA3-86E1-452D03C8113E}"/>
              </a:ext>
            </a:extLst>
          </p:cNvPr>
          <p:cNvSpPr>
            <a:spLocks noChangeShapeType="1"/>
          </p:cNvSpPr>
          <p:nvPr/>
        </p:nvSpPr>
        <p:spPr bwMode="auto">
          <a:xfrm>
            <a:off x="650875" y="549275"/>
            <a:ext cx="76755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5" name="Line 33">
            <a:extLst>
              <a:ext uri="{FF2B5EF4-FFF2-40B4-BE49-F238E27FC236}">
                <a16:creationId xmlns:a16="http://schemas.microsoft.com/office/drawing/2014/main" id="{BBDF586D-4C68-4C39-A30D-0DD62563E838}"/>
              </a:ext>
            </a:extLst>
          </p:cNvPr>
          <p:cNvSpPr>
            <a:spLocks noChangeShapeType="1"/>
          </p:cNvSpPr>
          <p:nvPr/>
        </p:nvSpPr>
        <p:spPr bwMode="auto">
          <a:xfrm>
            <a:off x="650875"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 name="Line 34">
            <a:extLst>
              <a:ext uri="{FF2B5EF4-FFF2-40B4-BE49-F238E27FC236}">
                <a16:creationId xmlns:a16="http://schemas.microsoft.com/office/drawing/2014/main" id="{453E4C46-A730-49FB-A320-60E02D8ACC5B}"/>
              </a:ext>
            </a:extLst>
          </p:cNvPr>
          <p:cNvSpPr>
            <a:spLocks noChangeShapeType="1"/>
          </p:cNvSpPr>
          <p:nvPr/>
        </p:nvSpPr>
        <p:spPr bwMode="auto">
          <a:xfrm>
            <a:off x="890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7" name="Line 35">
            <a:extLst>
              <a:ext uri="{FF2B5EF4-FFF2-40B4-BE49-F238E27FC236}">
                <a16:creationId xmlns:a16="http://schemas.microsoft.com/office/drawing/2014/main" id="{2C2AC36C-0BD6-41B1-AD31-34E6A716A474}"/>
              </a:ext>
            </a:extLst>
          </p:cNvPr>
          <p:cNvSpPr>
            <a:spLocks noChangeShapeType="1"/>
          </p:cNvSpPr>
          <p:nvPr/>
        </p:nvSpPr>
        <p:spPr bwMode="auto">
          <a:xfrm>
            <a:off x="1130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8" name="Line 36">
            <a:extLst>
              <a:ext uri="{FF2B5EF4-FFF2-40B4-BE49-F238E27FC236}">
                <a16:creationId xmlns:a16="http://schemas.microsoft.com/office/drawing/2014/main" id="{2D1DF633-33A3-4AC7-8EB4-8CDEF4C66B2C}"/>
              </a:ext>
            </a:extLst>
          </p:cNvPr>
          <p:cNvSpPr>
            <a:spLocks noChangeShapeType="1"/>
          </p:cNvSpPr>
          <p:nvPr/>
        </p:nvSpPr>
        <p:spPr bwMode="auto">
          <a:xfrm>
            <a:off x="1370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9" name="Line 37">
            <a:extLst>
              <a:ext uri="{FF2B5EF4-FFF2-40B4-BE49-F238E27FC236}">
                <a16:creationId xmlns:a16="http://schemas.microsoft.com/office/drawing/2014/main" id="{40E9BF8B-1260-4E31-9AEA-B0C91A6EB310}"/>
              </a:ext>
            </a:extLst>
          </p:cNvPr>
          <p:cNvSpPr>
            <a:spLocks noChangeShapeType="1"/>
          </p:cNvSpPr>
          <p:nvPr/>
        </p:nvSpPr>
        <p:spPr bwMode="auto">
          <a:xfrm>
            <a:off x="1611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0" name="Line 38">
            <a:extLst>
              <a:ext uri="{FF2B5EF4-FFF2-40B4-BE49-F238E27FC236}">
                <a16:creationId xmlns:a16="http://schemas.microsoft.com/office/drawing/2014/main" id="{C2C34616-A689-47FB-9E72-3E8E8551BA7F}"/>
              </a:ext>
            </a:extLst>
          </p:cNvPr>
          <p:cNvSpPr>
            <a:spLocks noChangeShapeType="1"/>
          </p:cNvSpPr>
          <p:nvPr/>
        </p:nvSpPr>
        <p:spPr bwMode="auto">
          <a:xfrm>
            <a:off x="18510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1" name="Line 39">
            <a:extLst>
              <a:ext uri="{FF2B5EF4-FFF2-40B4-BE49-F238E27FC236}">
                <a16:creationId xmlns:a16="http://schemas.microsoft.com/office/drawing/2014/main" id="{291A878A-65B3-4FCB-8422-4CE23C4AC5D8}"/>
              </a:ext>
            </a:extLst>
          </p:cNvPr>
          <p:cNvSpPr>
            <a:spLocks noChangeShapeType="1"/>
          </p:cNvSpPr>
          <p:nvPr/>
        </p:nvSpPr>
        <p:spPr bwMode="auto">
          <a:xfrm>
            <a:off x="2089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2" name="Line 40">
            <a:extLst>
              <a:ext uri="{FF2B5EF4-FFF2-40B4-BE49-F238E27FC236}">
                <a16:creationId xmlns:a16="http://schemas.microsoft.com/office/drawing/2014/main" id="{D8DBB18F-52E7-41ED-B831-BB329C288401}"/>
              </a:ext>
            </a:extLst>
          </p:cNvPr>
          <p:cNvSpPr>
            <a:spLocks noChangeShapeType="1"/>
          </p:cNvSpPr>
          <p:nvPr/>
        </p:nvSpPr>
        <p:spPr bwMode="auto">
          <a:xfrm>
            <a:off x="2328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3" name="Line 41">
            <a:extLst>
              <a:ext uri="{FF2B5EF4-FFF2-40B4-BE49-F238E27FC236}">
                <a16:creationId xmlns:a16="http://schemas.microsoft.com/office/drawing/2014/main" id="{D764EF9F-D52B-4C78-A869-206FBBE92A1C}"/>
              </a:ext>
            </a:extLst>
          </p:cNvPr>
          <p:cNvSpPr>
            <a:spLocks noChangeShapeType="1"/>
          </p:cNvSpPr>
          <p:nvPr/>
        </p:nvSpPr>
        <p:spPr bwMode="auto">
          <a:xfrm>
            <a:off x="25701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4" name="Line 42">
            <a:extLst>
              <a:ext uri="{FF2B5EF4-FFF2-40B4-BE49-F238E27FC236}">
                <a16:creationId xmlns:a16="http://schemas.microsoft.com/office/drawing/2014/main" id="{C151476F-254C-4F34-B930-5641E2DE434D}"/>
              </a:ext>
            </a:extLst>
          </p:cNvPr>
          <p:cNvSpPr>
            <a:spLocks noChangeShapeType="1"/>
          </p:cNvSpPr>
          <p:nvPr/>
        </p:nvSpPr>
        <p:spPr bwMode="auto">
          <a:xfrm>
            <a:off x="2809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5" name="Line 43">
            <a:extLst>
              <a:ext uri="{FF2B5EF4-FFF2-40B4-BE49-F238E27FC236}">
                <a16:creationId xmlns:a16="http://schemas.microsoft.com/office/drawing/2014/main" id="{30DD6F4F-CDB3-4D51-8EFC-545F7664C712}"/>
              </a:ext>
            </a:extLst>
          </p:cNvPr>
          <p:cNvSpPr>
            <a:spLocks noChangeShapeType="1"/>
          </p:cNvSpPr>
          <p:nvPr/>
        </p:nvSpPr>
        <p:spPr bwMode="auto">
          <a:xfrm>
            <a:off x="3049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6" name="Line 44">
            <a:extLst>
              <a:ext uri="{FF2B5EF4-FFF2-40B4-BE49-F238E27FC236}">
                <a16:creationId xmlns:a16="http://schemas.microsoft.com/office/drawing/2014/main" id="{D67B47F3-8443-4A8F-9285-5DFE67944C2C}"/>
              </a:ext>
            </a:extLst>
          </p:cNvPr>
          <p:cNvSpPr>
            <a:spLocks noChangeShapeType="1"/>
          </p:cNvSpPr>
          <p:nvPr/>
        </p:nvSpPr>
        <p:spPr bwMode="auto">
          <a:xfrm>
            <a:off x="3289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7" name="Line 45">
            <a:extLst>
              <a:ext uri="{FF2B5EF4-FFF2-40B4-BE49-F238E27FC236}">
                <a16:creationId xmlns:a16="http://schemas.microsoft.com/office/drawing/2014/main" id="{92409137-A328-4CC2-820F-263A7CF952F4}"/>
              </a:ext>
            </a:extLst>
          </p:cNvPr>
          <p:cNvSpPr>
            <a:spLocks noChangeShapeType="1"/>
          </p:cNvSpPr>
          <p:nvPr/>
        </p:nvSpPr>
        <p:spPr bwMode="auto">
          <a:xfrm>
            <a:off x="3530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8" name="Line 46">
            <a:extLst>
              <a:ext uri="{FF2B5EF4-FFF2-40B4-BE49-F238E27FC236}">
                <a16:creationId xmlns:a16="http://schemas.microsoft.com/office/drawing/2014/main" id="{85727FB6-89DA-4DE3-AF66-F36E308A472D}"/>
              </a:ext>
            </a:extLst>
          </p:cNvPr>
          <p:cNvSpPr>
            <a:spLocks noChangeShapeType="1"/>
          </p:cNvSpPr>
          <p:nvPr/>
        </p:nvSpPr>
        <p:spPr bwMode="auto">
          <a:xfrm>
            <a:off x="3770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9" name="Line 47">
            <a:extLst>
              <a:ext uri="{FF2B5EF4-FFF2-40B4-BE49-F238E27FC236}">
                <a16:creationId xmlns:a16="http://schemas.microsoft.com/office/drawing/2014/main" id="{8B2ECB89-F344-43C3-96EE-F65A5124F735}"/>
              </a:ext>
            </a:extLst>
          </p:cNvPr>
          <p:cNvSpPr>
            <a:spLocks noChangeShapeType="1"/>
          </p:cNvSpPr>
          <p:nvPr/>
        </p:nvSpPr>
        <p:spPr bwMode="auto">
          <a:xfrm>
            <a:off x="4008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0" name="Line 48">
            <a:extLst>
              <a:ext uri="{FF2B5EF4-FFF2-40B4-BE49-F238E27FC236}">
                <a16:creationId xmlns:a16="http://schemas.microsoft.com/office/drawing/2014/main" id="{C772D971-DFDD-4317-8EC1-24E7CB41706E}"/>
              </a:ext>
            </a:extLst>
          </p:cNvPr>
          <p:cNvSpPr>
            <a:spLocks noChangeShapeType="1"/>
          </p:cNvSpPr>
          <p:nvPr/>
        </p:nvSpPr>
        <p:spPr bwMode="auto">
          <a:xfrm>
            <a:off x="4248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1" name="Line 49">
            <a:extLst>
              <a:ext uri="{FF2B5EF4-FFF2-40B4-BE49-F238E27FC236}">
                <a16:creationId xmlns:a16="http://schemas.microsoft.com/office/drawing/2014/main" id="{93BB1252-547E-438A-BA6A-96A4CDDA4501}"/>
              </a:ext>
            </a:extLst>
          </p:cNvPr>
          <p:cNvSpPr>
            <a:spLocks noChangeShapeType="1"/>
          </p:cNvSpPr>
          <p:nvPr/>
        </p:nvSpPr>
        <p:spPr bwMode="auto">
          <a:xfrm>
            <a:off x="44878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2" name="Line 50">
            <a:extLst>
              <a:ext uri="{FF2B5EF4-FFF2-40B4-BE49-F238E27FC236}">
                <a16:creationId xmlns:a16="http://schemas.microsoft.com/office/drawing/2014/main" id="{7315D4DE-DBC2-4723-8AE5-2480BA6AAA8D}"/>
              </a:ext>
            </a:extLst>
          </p:cNvPr>
          <p:cNvSpPr>
            <a:spLocks noChangeShapeType="1"/>
          </p:cNvSpPr>
          <p:nvPr/>
        </p:nvSpPr>
        <p:spPr bwMode="auto">
          <a:xfrm>
            <a:off x="4729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3" name="Line 51">
            <a:extLst>
              <a:ext uri="{FF2B5EF4-FFF2-40B4-BE49-F238E27FC236}">
                <a16:creationId xmlns:a16="http://schemas.microsoft.com/office/drawing/2014/main" id="{01CDC22C-A4B7-4ACC-BB4B-113F5A42606B}"/>
              </a:ext>
            </a:extLst>
          </p:cNvPr>
          <p:cNvSpPr>
            <a:spLocks noChangeShapeType="1"/>
          </p:cNvSpPr>
          <p:nvPr/>
        </p:nvSpPr>
        <p:spPr bwMode="auto">
          <a:xfrm>
            <a:off x="4968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4" name="Line 52">
            <a:extLst>
              <a:ext uri="{FF2B5EF4-FFF2-40B4-BE49-F238E27FC236}">
                <a16:creationId xmlns:a16="http://schemas.microsoft.com/office/drawing/2014/main" id="{4ABE7E8F-F514-4CCC-B118-080EE1928A08}"/>
              </a:ext>
            </a:extLst>
          </p:cNvPr>
          <p:cNvSpPr>
            <a:spLocks noChangeShapeType="1"/>
          </p:cNvSpPr>
          <p:nvPr/>
        </p:nvSpPr>
        <p:spPr bwMode="auto">
          <a:xfrm>
            <a:off x="5208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5" name="Line 53">
            <a:extLst>
              <a:ext uri="{FF2B5EF4-FFF2-40B4-BE49-F238E27FC236}">
                <a16:creationId xmlns:a16="http://schemas.microsoft.com/office/drawing/2014/main" id="{6C4F8A44-9911-45F5-ABDE-6648D0F10484}"/>
              </a:ext>
            </a:extLst>
          </p:cNvPr>
          <p:cNvSpPr>
            <a:spLocks noChangeShapeType="1"/>
          </p:cNvSpPr>
          <p:nvPr/>
        </p:nvSpPr>
        <p:spPr bwMode="auto">
          <a:xfrm>
            <a:off x="5448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6" name="Line 54">
            <a:extLst>
              <a:ext uri="{FF2B5EF4-FFF2-40B4-BE49-F238E27FC236}">
                <a16:creationId xmlns:a16="http://schemas.microsoft.com/office/drawing/2014/main" id="{9AA571E0-77CA-4588-B38F-71DD342949AE}"/>
              </a:ext>
            </a:extLst>
          </p:cNvPr>
          <p:cNvSpPr>
            <a:spLocks noChangeShapeType="1"/>
          </p:cNvSpPr>
          <p:nvPr/>
        </p:nvSpPr>
        <p:spPr bwMode="auto">
          <a:xfrm>
            <a:off x="5689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7" name="Line 55">
            <a:extLst>
              <a:ext uri="{FF2B5EF4-FFF2-40B4-BE49-F238E27FC236}">
                <a16:creationId xmlns:a16="http://schemas.microsoft.com/office/drawing/2014/main" id="{22748833-B65E-4F9C-8C7B-ED716DE24C7C}"/>
              </a:ext>
            </a:extLst>
          </p:cNvPr>
          <p:cNvSpPr>
            <a:spLocks noChangeShapeType="1"/>
          </p:cNvSpPr>
          <p:nvPr/>
        </p:nvSpPr>
        <p:spPr bwMode="auto">
          <a:xfrm>
            <a:off x="5927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8" name="Line 56">
            <a:extLst>
              <a:ext uri="{FF2B5EF4-FFF2-40B4-BE49-F238E27FC236}">
                <a16:creationId xmlns:a16="http://schemas.microsoft.com/office/drawing/2014/main" id="{3E13AE9C-6965-4D3C-8286-5C50A6576BD7}"/>
              </a:ext>
            </a:extLst>
          </p:cNvPr>
          <p:cNvSpPr>
            <a:spLocks noChangeShapeType="1"/>
          </p:cNvSpPr>
          <p:nvPr/>
        </p:nvSpPr>
        <p:spPr bwMode="auto">
          <a:xfrm>
            <a:off x="6167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9" name="Line 57">
            <a:extLst>
              <a:ext uri="{FF2B5EF4-FFF2-40B4-BE49-F238E27FC236}">
                <a16:creationId xmlns:a16="http://schemas.microsoft.com/office/drawing/2014/main" id="{C45EBD40-653A-488F-BBE9-A25A0EDB87AE}"/>
              </a:ext>
            </a:extLst>
          </p:cNvPr>
          <p:cNvSpPr>
            <a:spLocks noChangeShapeType="1"/>
          </p:cNvSpPr>
          <p:nvPr/>
        </p:nvSpPr>
        <p:spPr bwMode="auto">
          <a:xfrm>
            <a:off x="6407150"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0" name="Line 58">
            <a:extLst>
              <a:ext uri="{FF2B5EF4-FFF2-40B4-BE49-F238E27FC236}">
                <a16:creationId xmlns:a16="http://schemas.microsoft.com/office/drawing/2014/main" id="{79B1A049-A001-4363-B0D2-72E1A7ED209A}"/>
              </a:ext>
            </a:extLst>
          </p:cNvPr>
          <p:cNvSpPr>
            <a:spLocks noChangeShapeType="1"/>
          </p:cNvSpPr>
          <p:nvPr/>
        </p:nvSpPr>
        <p:spPr bwMode="auto">
          <a:xfrm>
            <a:off x="6646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1" name="Line 59">
            <a:extLst>
              <a:ext uri="{FF2B5EF4-FFF2-40B4-BE49-F238E27FC236}">
                <a16:creationId xmlns:a16="http://schemas.microsoft.com/office/drawing/2014/main" id="{7CD4691C-77B4-4DDF-B719-DBB155DBFA94}"/>
              </a:ext>
            </a:extLst>
          </p:cNvPr>
          <p:cNvSpPr>
            <a:spLocks noChangeShapeType="1"/>
          </p:cNvSpPr>
          <p:nvPr/>
        </p:nvSpPr>
        <p:spPr bwMode="auto">
          <a:xfrm>
            <a:off x="6888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2" name="Line 60">
            <a:extLst>
              <a:ext uri="{FF2B5EF4-FFF2-40B4-BE49-F238E27FC236}">
                <a16:creationId xmlns:a16="http://schemas.microsoft.com/office/drawing/2014/main" id="{31D48126-706A-4960-8570-51B00F341464}"/>
              </a:ext>
            </a:extLst>
          </p:cNvPr>
          <p:cNvSpPr>
            <a:spLocks noChangeShapeType="1"/>
          </p:cNvSpPr>
          <p:nvPr/>
        </p:nvSpPr>
        <p:spPr bwMode="auto">
          <a:xfrm>
            <a:off x="7127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3" name="Line 61">
            <a:extLst>
              <a:ext uri="{FF2B5EF4-FFF2-40B4-BE49-F238E27FC236}">
                <a16:creationId xmlns:a16="http://schemas.microsoft.com/office/drawing/2014/main" id="{71B0F79C-1FE0-464E-86E1-18A7B42DFC2D}"/>
              </a:ext>
            </a:extLst>
          </p:cNvPr>
          <p:cNvSpPr>
            <a:spLocks noChangeShapeType="1"/>
          </p:cNvSpPr>
          <p:nvPr/>
        </p:nvSpPr>
        <p:spPr bwMode="auto">
          <a:xfrm>
            <a:off x="7367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4" name="Line 62">
            <a:extLst>
              <a:ext uri="{FF2B5EF4-FFF2-40B4-BE49-F238E27FC236}">
                <a16:creationId xmlns:a16="http://schemas.microsoft.com/office/drawing/2014/main" id="{9DD6D0AD-7A9E-4379-AA02-A8931FB29576}"/>
              </a:ext>
            </a:extLst>
          </p:cNvPr>
          <p:cNvSpPr>
            <a:spLocks noChangeShapeType="1"/>
          </p:cNvSpPr>
          <p:nvPr/>
        </p:nvSpPr>
        <p:spPr bwMode="auto">
          <a:xfrm>
            <a:off x="7607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5" name="Line 63">
            <a:extLst>
              <a:ext uri="{FF2B5EF4-FFF2-40B4-BE49-F238E27FC236}">
                <a16:creationId xmlns:a16="http://schemas.microsoft.com/office/drawing/2014/main" id="{C8643419-97DD-414A-AE25-85328E0ED66D}"/>
              </a:ext>
            </a:extLst>
          </p:cNvPr>
          <p:cNvSpPr>
            <a:spLocks noChangeShapeType="1"/>
          </p:cNvSpPr>
          <p:nvPr/>
        </p:nvSpPr>
        <p:spPr bwMode="auto">
          <a:xfrm>
            <a:off x="7847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6" name="Line 64">
            <a:extLst>
              <a:ext uri="{FF2B5EF4-FFF2-40B4-BE49-F238E27FC236}">
                <a16:creationId xmlns:a16="http://schemas.microsoft.com/office/drawing/2014/main" id="{3C45663B-7B2C-43FA-A012-08877710FE1D}"/>
              </a:ext>
            </a:extLst>
          </p:cNvPr>
          <p:cNvSpPr>
            <a:spLocks noChangeShapeType="1"/>
          </p:cNvSpPr>
          <p:nvPr/>
        </p:nvSpPr>
        <p:spPr bwMode="auto">
          <a:xfrm>
            <a:off x="8086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7" name="Line 65">
            <a:extLst>
              <a:ext uri="{FF2B5EF4-FFF2-40B4-BE49-F238E27FC236}">
                <a16:creationId xmlns:a16="http://schemas.microsoft.com/office/drawing/2014/main" id="{FBB87177-08AB-4486-B7E0-E2CCEE5E46BB}"/>
              </a:ext>
            </a:extLst>
          </p:cNvPr>
          <p:cNvSpPr>
            <a:spLocks noChangeShapeType="1"/>
          </p:cNvSpPr>
          <p:nvPr/>
        </p:nvSpPr>
        <p:spPr bwMode="auto">
          <a:xfrm>
            <a:off x="8326438"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8" name="Rectangle 66">
            <a:extLst>
              <a:ext uri="{FF2B5EF4-FFF2-40B4-BE49-F238E27FC236}">
                <a16:creationId xmlns:a16="http://schemas.microsoft.com/office/drawing/2014/main" id="{48765472-89BC-4578-AF21-32FD4A186669}"/>
              </a:ext>
            </a:extLst>
          </p:cNvPr>
          <p:cNvSpPr>
            <a:spLocks noChangeArrowheads="1"/>
          </p:cNvSpPr>
          <p:nvPr/>
        </p:nvSpPr>
        <p:spPr bwMode="auto">
          <a:xfrm>
            <a:off x="809625"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9" name="Rectangle 67">
            <a:extLst>
              <a:ext uri="{FF2B5EF4-FFF2-40B4-BE49-F238E27FC236}">
                <a16:creationId xmlns:a16="http://schemas.microsoft.com/office/drawing/2014/main" id="{B3CA9B89-4FD9-46ED-9B66-391510A465B7}"/>
              </a:ext>
            </a:extLst>
          </p:cNvPr>
          <p:cNvSpPr>
            <a:spLocks noChangeArrowheads="1"/>
          </p:cNvSpPr>
          <p:nvPr/>
        </p:nvSpPr>
        <p:spPr bwMode="auto">
          <a:xfrm>
            <a:off x="2728913"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0" name="Rectangle 68">
            <a:extLst>
              <a:ext uri="{FF2B5EF4-FFF2-40B4-BE49-F238E27FC236}">
                <a16:creationId xmlns:a16="http://schemas.microsoft.com/office/drawing/2014/main" id="{5F47D24F-B736-4132-BE7D-F690A7AA8EC7}"/>
              </a:ext>
            </a:extLst>
          </p:cNvPr>
          <p:cNvSpPr>
            <a:spLocks noChangeArrowheads="1"/>
          </p:cNvSpPr>
          <p:nvPr/>
        </p:nvSpPr>
        <p:spPr bwMode="auto">
          <a:xfrm>
            <a:off x="4648200"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1" name="Rectangle 69">
            <a:extLst>
              <a:ext uri="{FF2B5EF4-FFF2-40B4-BE49-F238E27FC236}">
                <a16:creationId xmlns:a16="http://schemas.microsoft.com/office/drawing/2014/main" id="{75911D7F-6E2C-414B-B5B4-372DBB8E67BC}"/>
              </a:ext>
            </a:extLst>
          </p:cNvPr>
          <p:cNvSpPr>
            <a:spLocks noChangeArrowheads="1"/>
          </p:cNvSpPr>
          <p:nvPr/>
        </p:nvSpPr>
        <p:spPr bwMode="auto">
          <a:xfrm>
            <a:off x="6567488"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2" name="Rectangle 70">
            <a:extLst>
              <a:ext uri="{FF2B5EF4-FFF2-40B4-BE49-F238E27FC236}">
                <a16:creationId xmlns:a16="http://schemas.microsoft.com/office/drawing/2014/main" id="{872E8FDA-E0CC-4DBF-B431-DFD269F86E5E}"/>
              </a:ext>
            </a:extLst>
          </p:cNvPr>
          <p:cNvSpPr>
            <a:spLocks noChangeArrowheads="1"/>
          </p:cNvSpPr>
          <p:nvPr/>
        </p:nvSpPr>
        <p:spPr bwMode="auto">
          <a:xfrm>
            <a:off x="4008438" y="2827338"/>
            <a:ext cx="3254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Y</a:t>
            </a:r>
          </a:p>
          <a:p>
            <a:pP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73" name="Rectangle 71">
            <a:extLst>
              <a:ext uri="{FF2B5EF4-FFF2-40B4-BE49-F238E27FC236}">
                <a16:creationId xmlns:a16="http://schemas.microsoft.com/office/drawing/2014/main" id="{4CA79937-5E72-4A00-8841-1B7E1121D668}"/>
              </a:ext>
            </a:extLst>
          </p:cNvPr>
          <p:cNvSpPr>
            <a:spLocks noChangeArrowheads="1"/>
          </p:cNvSpPr>
          <p:nvPr/>
        </p:nvSpPr>
        <p:spPr bwMode="auto">
          <a:xfrm>
            <a:off x="3770313"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T</a:t>
            </a:r>
          </a:p>
        </p:txBody>
      </p:sp>
      <p:sp>
        <p:nvSpPr>
          <p:cNvPr id="74" name="Rectangle 72">
            <a:extLst>
              <a:ext uri="{FF2B5EF4-FFF2-40B4-BE49-F238E27FC236}">
                <a16:creationId xmlns:a16="http://schemas.microsoft.com/office/drawing/2014/main" id="{463AE7EE-6B9B-4730-A58D-BDC7127FB287}"/>
              </a:ext>
            </a:extLst>
          </p:cNvPr>
          <p:cNvSpPr>
            <a:spLocks noChangeArrowheads="1"/>
          </p:cNvSpPr>
          <p:nvPr/>
        </p:nvSpPr>
        <p:spPr bwMode="auto">
          <a:xfrm>
            <a:off x="3513138" y="2827338"/>
            <a:ext cx="3286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P</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H</a:t>
            </a:r>
          </a:p>
        </p:txBody>
      </p:sp>
      <p:sp>
        <p:nvSpPr>
          <p:cNvPr id="75" name="Rectangle 73">
            <a:extLst>
              <a:ext uri="{FF2B5EF4-FFF2-40B4-BE49-F238E27FC236}">
                <a16:creationId xmlns:a16="http://schemas.microsoft.com/office/drawing/2014/main" id="{19F21D7B-BD44-4D28-8268-3964FE9FC2A4}"/>
              </a:ext>
            </a:extLst>
          </p:cNvPr>
          <p:cNvSpPr>
            <a:spLocks noChangeArrowheads="1"/>
          </p:cNvSpPr>
          <p:nvPr/>
        </p:nvSpPr>
        <p:spPr bwMode="auto">
          <a:xfrm>
            <a:off x="3273425"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A</a:t>
            </a:r>
          </a:p>
          <a:p>
            <a:pPr defTabSz="762000" eaLnBrk="0" fontAlgn="base" hangingPunct="0">
              <a:lnSpc>
                <a:spcPct val="75000"/>
              </a:lnSpc>
              <a:spcBef>
                <a:spcPct val="0"/>
              </a:spcBef>
              <a:spcAft>
                <a:spcPct val="0"/>
              </a:spcAft>
            </a:pPr>
            <a:r>
              <a:rPr kumimoji="1" lang="en-US" altLang="zh-CN" sz="1600" b="1">
                <a:solidFill>
                  <a:srgbClr val="333399"/>
                </a:solidFill>
              </a:rPr>
              <a:t>C</a:t>
            </a:r>
          </a:p>
          <a:p>
            <a:pPr defTabSz="762000" eaLnBrk="0" fontAlgn="base" hangingPunct="0">
              <a:lnSpc>
                <a:spcPct val="75000"/>
              </a:lnSpc>
              <a:spcBef>
                <a:spcPct val="0"/>
              </a:spcBef>
              <a:spcAft>
                <a:spcPct val="0"/>
              </a:spcAft>
            </a:pPr>
            <a:r>
              <a:rPr kumimoji="1" lang="en-US" altLang="zh-CN" sz="1600" b="1">
                <a:solidFill>
                  <a:srgbClr val="333399"/>
                </a:solidFill>
              </a:rPr>
              <a:t>K</a:t>
            </a:r>
          </a:p>
        </p:txBody>
      </p:sp>
      <p:sp>
        <p:nvSpPr>
          <p:cNvPr id="76" name="Rectangle 74">
            <a:extLst>
              <a:ext uri="{FF2B5EF4-FFF2-40B4-BE49-F238E27FC236}">
                <a16:creationId xmlns:a16="http://schemas.microsoft.com/office/drawing/2014/main" id="{FCF37E2E-5A9E-4D52-96D1-3F074EB6F995}"/>
              </a:ext>
            </a:extLst>
          </p:cNvPr>
          <p:cNvSpPr>
            <a:spLocks noChangeArrowheads="1"/>
          </p:cNvSpPr>
          <p:nvPr/>
        </p:nvSpPr>
        <p:spPr bwMode="auto">
          <a:xfrm>
            <a:off x="3011488" y="2827338"/>
            <a:ext cx="3397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U</a:t>
            </a:r>
          </a:p>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G</a:t>
            </a:r>
          </a:p>
        </p:txBody>
      </p:sp>
      <p:sp>
        <p:nvSpPr>
          <p:cNvPr id="77" name="Rectangle 75">
            <a:extLst>
              <a:ext uri="{FF2B5EF4-FFF2-40B4-BE49-F238E27FC236}">
                <a16:creationId xmlns:a16="http://schemas.microsoft.com/office/drawing/2014/main" id="{4D0AD498-A51C-43B4-84E0-196CB50F827B}"/>
              </a:ext>
            </a:extLst>
          </p:cNvPr>
          <p:cNvSpPr>
            <a:spLocks noChangeArrowheads="1"/>
          </p:cNvSpPr>
          <p:nvPr/>
        </p:nvSpPr>
        <p:spPr bwMode="auto">
          <a:xfrm>
            <a:off x="250825" y="-26988"/>
            <a:ext cx="8131175" cy="39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位 </a:t>
            </a:r>
            <a:r>
              <a:rPr kumimoji="1" lang="en-US" altLang="zh-CN" sz="2000">
                <a:solidFill>
                  <a:srgbClr val="333399"/>
                </a:solidFill>
              </a:rPr>
              <a:t>0                         8                        16                        24                    31</a:t>
            </a:r>
          </a:p>
        </p:txBody>
      </p:sp>
      <p:sp>
        <p:nvSpPr>
          <p:cNvPr id="78" name="Line 76">
            <a:extLst>
              <a:ext uri="{FF2B5EF4-FFF2-40B4-BE49-F238E27FC236}">
                <a16:creationId xmlns:a16="http://schemas.microsoft.com/office/drawing/2014/main" id="{A37CE611-B21C-4B2D-B1C6-D90E223DA6BD}"/>
              </a:ext>
            </a:extLst>
          </p:cNvPr>
          <p:cNvSpPr>
            <a:spLocks noChangeShapeType="1"/>
          </p:cNvSpPr>
          <p:nvPr/>
        </p:nvSpPr>
        <p:spPr bwMode="auto">
          <a:xfrm flipH="1">
            <a:off x="6405563" y="4203700"/>
            <a:ext cx="3175" cy="642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9" name="Rectangle 77">
            <a:extLst>
              <a:ext uri="{FF2B5EF4-FFF2-40B4-BE49-F238E27FC236}">
                <a16:creationId xmlns:a16="http://schemas.microsoft.com/office/drawing/2014/main" id="{C1C3E110-3BE1-4F64-AFF3-E0077CB3D6EE}"/>
              </a:ext>
            </a:extLst>
          </p:cNvPr>
          <p:cNvSpPr>
            <a:spLocks noChangeArrowheads="1"/>
          </p:cNvSpPr>
          <p:nvPr/>
        </p:nvSpPr>
        <p:spPr bwMode="auto">
          <a:xfrm>
            <a:off x="6918325" y="4270375"/>
            <a:ext cx="1254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填    充</a:t>
            </a:r>
          </a:p>
        </p:txBody>
      </p:sp>
      <p:sp>
        <p:nvSpPr>
          <p:cNvPr id="80" name="Line 78">
            <a:extLst>
              <a:ext uri="{FF2B5EF4-FFF2-40B4-BE49-F238E27FC236}">
                <a16:creationId xmlns:a16="http://schemas.microsoft.com/office/drawing/2014/main" id="{F7EC024D-0139-4F82-883E-F71AC0D51EE3}"/>
              </a:ext>
            </a:extLst>
          </p:cNvPr>
          <p:cNvSpPr>
            <a:spLocks noChangeShapeType="1"/>
          </p:cNvSpPr>
          <p:nvPr/>
        </p:nvSpPr>
        <p:spPr bwMode="auto">
          <a:xfrm>
            <a:off x="8447088" y="682625"/>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1" name="Line 79">
            <a:extLst>
              <a:ext uri="{FF2B5EF4-FFF2-40B4-BE49-F238E27FC236}">
                <a16:creationId xmlns:a16="http://schemas.microsoft.com/office/drawing/2014/main" id="{98D7009C-8A70-4586-BDAF-5B1E41D93F7F}"/>
              </a:ext>
            </a:extLst>
          </p:cNvPr>
          <p:cNvSpPr>
            <a:spLocks noChangeShapeType="1"/>
          </p:cNvSpPr>
          <p:nvPr/>
        </p:nvSpPr>
        <p:spPr bwMode="auto">
          <a:xfrm>
            <a:off x="8447088" y="4178300"/>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2" name="Line 80">
            <a:extLst>
              <a:ext uri="{FF2B5EF4-FFF2-40B4-BE49-F238E27FC236}">
                <a16:creationId xmlns:a16="http://schemas.microsoft.com/office/drawing/2014/main" id="{8C555C19-A083-4B77-ADBB-DB0964E542A3}"/>
              </a:ext>
            </a:extLst>
          </p:cNvPr>
          <p:cNvSpPr>
            <a:spLocks noChangeShapeType="1"/>
          </p:cNvSpPr>
          <p:nvPr/>
        </p:nvSpPr>
        <p:spPr bwMode="auto">
          <a:xfrm>
            <a:off x="58738" y="720725"/>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3" name="Line 81">
            <a:extLst>
              <a:ext uri="{FF2B5EF4-FFF2-40B4-BE49-F238E27FC236}">
                <a16:creationId xmlns:a16="http://schemas.microsoft.com/office/drawing/2014/main" id="{5D857775-64B8-480A-9110-69C0AB920F92}"/>
              </a:ext>
            </a:extLst>
          </p:cNvPr>
          <p:cNvSpPr>
            <a:spLocks noChangeShapeType="1"/>
          </p:cNvSpPr>
          <p:nvPr/>
        </p:nvSpPr>
        <p:spPr bwMode="auto">
          <a:xfrm>
            <a:off x="73025" y="4821238"/>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4" name="Text Box 82">
            <a:extLst>
              <a:ext uri="{FF2B5EF4-FFF2-40B4-BE49-F238E27FC236}">
                <a16:creationId xmlns:a16="http://schemas.microsoft.com/office/drawing/2014/main" id="{8999180A-6CD4-4CE1-BFF5-E33C29A76A21}"/>
              </a:ext>
            </a:extLst>
          </p:cNvPr>
          <p:cNvSpPr txBox="1">
            <a:spLocks noChangeArrowheads="1"/>
          </p:cNvSpPr>
          <p:nvPr/>
        </p:nvSpPr>
        <p:spPr bwMode="auto">
          <a:xfrm>
            <a:off x="395288" y="5219700"/>
            <a:ext cx="84248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a:solidFill>
                  <a:srgbClr val="333399"/>
                </a:solidFill>
                <a:ea typeface="黑体" pitchFamily="49" charset="-122"/>
              </a:rPr>
              <a:t>确认号字段</a:t>
            </a:r>
            <a:r>
              <a:rPr lang="en-US" altLang="zh-CN">
                <a:solidFill>
                  <a:srgbClr val="333399"/>
                </a:solidFill>
                <a:ea typeface="黑体" pitchFamily="49" charset="-122"/>
              </a:rPr>
              <a:t>——</a:t>
            </a:r>
            <a:r>
              <a:rPr lang="zh-CN" altLang="en-US">
                <a:solidFill>
                  <a:srgbClr val="333399"/>
                </a:solidFill>
                <a:ea typeface="黑体" pitchFamily="49" charset="-122"/>
              </a:rPr>
              <a:t>占 </a:t>
            </a:r>
            <a:r>
              <a:rPr lang="en-US" altLang="zh-CN">
                <a:solidFill>
                  <a:srgbClr val="333399"/>
                </a:solidFill>
                <a:ea typeface="黑体" pitchFamily="49" charset="-122"/>
              </a:rPr>
              <a:t>4 </a:t>
            </a:r>
            <a:r>
              <a:rPr lang="zh-CN" altLang="en-US">
                <a:solidFill>
                  <a:srgbClr val="333399"/>
                </a:solidFill>
                <a:ea typeface="黑体" pitchFamily="49" charset="-122"/>
              </a:rPr>
              <a:t>字节，是期望收到对方的下一个报文段的数据的第一个字节的序号。 </a:t>
            </a:r>
          </a:p>
        </p:txBody>
      </p:sp>
      <p:sp>
        <p:nvSpPr>
          <p:cNvPr id="85" name="Rectangle 83">
            <a:extLst>
              <a:ext uri="{FF2B5EF4-FFF2-40B4-BE49-F238E27FC236}">
                <a16:creationId xmlns:a16="http://schemas.microsoft.com/office/drawing/2014/main" id="{AACA30FF-8EFC-48CB-B7FA-C7A5D0B6071C}"/>
              </a:ext>
            </a:extLst>
          </p:cNvPr>
          <p:cNvSpPr>
            <a:spLocks noChangeArrowheads="1"/>
          </p:cNvSpPr>
          <p:nvPr/>
        </p:nvSpPr>
        <p:spPr bwMode="auto">
          <a:xfrm>
            <a:off x="611188" y="2060575"/>
            <a:ext cx="7754937" cy="71755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1325198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5"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6289EB06-454A-4605-9013-1A92078B9376}"/>
              </a:ext>
            </a:extLst>
          </p:cNvPr>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 name="Rectangle 3">
            <a:extLst>
              <a:ext uri="{FF2B5EF4-FFF2-40B4-BE49-F238E27FC236}">
                <a16:creationId xmlns:a16="http://schemas.microsoft.com/office/drawing/2014/main" id="{DEB72FC4-4268-4BC2-8E7E-F8781B8429AA}"/>
              </a:ext>
            </a:extLst>
          </p:cNvPr>
          <p:cNvSpPr>
            <a:spLocks noChangeArrowheads="1"/>
          </p:cNvSpPr>
          <p:nvPr/>
        </p:nvSpPr>
        <p:spPr bwMode="auto">
          <a:xfrm>
            <a:off x="0" y="2309813"/>
            <a:ext cx="690563"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90000"/>
              </a:lnSpc>
              <a:spcBef>
                <a:spcPct val="0"/>
              </a:spcBef>
              <a:spcAft>
                <a:spcPct val="0"/>
              </a:spcAft>
            </a:pPr>
            <a:r>
              <a:rPr kumimoji="1" lang="en-US" altLang="zh-CN" sz="2000">
                <a:solidFill>
                  <a:srgbClr val="333399"/>
                </a:solidFill>
              </a:rPr>
              <a:t>TCP</a:t>
            </a:r>
          </a:p>
          <a:p>
            <a:pP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6" name="Line 4">
            <a:extLst>
              <a:ext uri="{FF2B5EF4-FFF2-40B4-BE49-F238E27FC236}">
                <a16:creationId xmlns:a16="http://schemas.microsoft.com/office/drawing/2014/main" id="{2D736F9D-796B-4B4F-9F4E-FDA53DF5C36F}"/>
              </a:ext>
            </a:extLst>
          </p:cNvPr>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 name="Rectangle 5">
            <a:extLst>
              <a:ext uri="{FF2B5EF4-FFF2-40B4-BE49-F238E27FC236}">
                <a16:creationId xmlns:a16="http://schemas.microsoft.com/office/drawing/2014/main" id="{DA7903DF-11EC-446B-BEF1-E8E131033453}"/>
              </a:ext>
            </a:extLst>
          </p:cNvPr>
          <p:cNvSpPr>
            <a:spLocks noChangeArrowheads="1"/>
          </p:cNvSpPr>
          <p:nvPr/>
        </p:nvSpPr>
        <p:spPr bwMode="auto">
          <a:xfrm>
            <a:off x="8388350" y="1778000"/>
            <a:ext cx="688975" cy="11874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90000"/>
              </a:lnSpc>
              <a:spcBef>
                <a:spcPct val="0"/>
              </a:spcBef>
              <a:spcAft>
                <a:spcPct val="0"/>
              </a:spcAft>
            </a:pPr>
            <a:r>
              <a:rPr kumimoji="1" lang="en-US" altLang="zh-CN" sz="2000">
                <a:solidFill>
                  <a:srgbClr val="333399"/>
                </a:solidFill>
              </a:rPr>
              <a:t>20</a:t>
            </a:r>
          </a:p>
          <a:p>
            <a:pPr algn="ctr" defTabSz="762000" eaLnBrk="0" fontAlgn="base" hangingPunct="0">
              <a:lnSpc>
                <a:spcPct val="90000"/>
              </a:lnSpc>
              <a:spcBef>
                <a:spcPct val="0"/>
              </a:spcBef>
              <a:spcAft>
                <a:spcPct val="0"/>
              </a:spcAft>
            </a:pPr>
            <a:r>
              <a:rPr kumimoji="1" lang="zh-CN" altLang="en-US" sz="2000">
                <a:solidFill>
                  <a:srgbClr val="333399"/>
                </a:solidFill>
              </a:rPr>
              <a:t>字节</a:t>
            </a:r>
          </a:p>
          <a:p>
            <a:pPr algn="ctr" defTabSz="762000" eaLnBrk="0" fontAlgn="base" hangingPunct="0">
              <a:lnSpc>
                <a:spcPct val="90000"/>
              </a:lnSpc>
              <a:spcBef>
                <a:spcPct val="0"/>
              </a:spcBef>
              <a:spcAft>
                <a:spcPct val="0"/>
              </a:spcAft>
            </a:pPr>
            <a:r>
              <a:rPr kumimoji="1" lang="zh-CN" altLang="en-US" sz="2000">
                <a:solidFill>
                  <a:srgbClr val="333399"/>
                </a:solidFill>
              </a:rPr>
              <a:t>固定</a:t>
            </a:r>
          </a:p>
          <a:p>
            <a:pPr algn="ct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8" name="Rectangle 6">
            <a:extLst>
              <a:ext uri="{FF2B5EF4-FFF2-40B4-BE49-F238E27FC236}">
                <a16:creationId xmlns:a16="http://schemas.microsoft.com/office/drawing/2014/main" id="{C02A2C9B-207C-47B2-99A2-3834E943D282}"/>
              </a:ext>
            </a:extLst>
          </p:cNvPr>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 name="Line 7">
            <a:extLst>
              <a:ext uri="{FF2B5EF4-FFF2-40B4-BE49-F238E27FC236}">
                <a16:creationId xmlns:a16="http://schemas.microsoft.com/office/drawing/2014/main" id="{E53E64B3-97A1-4C2A-9360-A92B5BDAE83E}"/>
              </a:ext>
            </a:extLst>
          </p:cNvPr>
          <p:cNvSpPr>
            <a:spLocks noChangeShapeType="1"/>
          </p:cNvSpPr>
          <p:nvPr/>
        </p:nvSpPr>
        <p:spPr bwMode="auto">
          <a:xfrm>
            <a:off x="646113" y="1409700"/>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0" name="Line 8">
            <a:extLst>
              <a:ext uri="{FF2B5EF4-FFF2-40B4-BE49-F238E27FC236}">
                <a16:creationId xmlns:a16="http://schemas.microsoft.com/office/drawing/2014/main" id="{8C9558D6-F77C-403E-8394-240B002727B4}"/>
              </a:ext>
            </a:extLst>
          </p:cNvPr>
          <p:cNvSpPr>
            <a:spLocks noChangeShapeType="1"/>
          </p:cNvSpPr>
          <p:nvPr/>
        </p:nvSpPr>
        <p:spPr bwMode="auto">
          <a:xfrm>
            <a:off x="660400" y="2105025"/>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1" name="Line 9">
            <a:extLst>
              <a:ext uri="{FF2B5EF4-FFF2-40B4-BE49-F238E27FC236}">
                <a16:creationId xmlns:a16="http://schemas.microsoft.com/office/drawing/2014/main" id="{28CA085A-5304-43B9-BAC1-F48848F1E530}"/>
              </a:ext>
            </a:extLst>
          </p:cNvPr>
          <p:cNvSpPr>
            <a:spLocks noChangeShapeType="1"/>
          </p:cNvSpPr>
          <p:nvPr/>
        </p:nvSpPr>
        <p:spPr bwMode="auto">
          <a:xfrm>
            <a:off x="646113" y="279876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 name="Line 10">
            <a:extLst>
              <a:ext uri="{FF2B5EF4-FFF2-40B4-BE49-F238E27FC236}">
                <a16:creationId xmlns:a16="http://schemas.microsoft.com/office/drawing/2014/main" id="{3A20A77F-88DC-4AB7-84A9-0E35F3FF2FF5}"/>
              </a:ext>
            </a:extLst>
          </p:cNvPr>
          <p:cNvSpPr>
            <a:spLocks noChangeShapeType="1"/>
          </p:cNvSpPr>
          <p:nvPr/>
        </p:nvSpPr>
        <p:spPr bwMode="auto">
          <a:xfrm>
            <a:off x="646113" y="349091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3" name="Line 11">
            <a:extLst>
              <a:ext uri="{FF2B5EF4-FFF2-40B4-BE49-F238E27FC236}">
                <a16:creationId xmlns:a16="http://schemas.microsoft.com/office/drawing/2014/main" id="{E3C79D32-C4C0-4FDB-8EB3-232F3ACFBC36}"/>
              </a:ext>
            </a:extLst>
          </p:cNvPr>
          <p:cNvSpPr>
            <a:spLocks noChangeShapeType="1"/>
          </p:cNvSpPr>
          <p:nvPr/>
        </p:nvSpPr>
        <p:spPr bwMode="auto">
          <a:xfrm>
            <a:off x="660400" y="4186238"/>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4" name="Line 12">
            <a:extLst>
              <a:ext uri="{FF2B5EF4-FFF2-40B4-BE49-F238E27FC236}">
                <a16:creationId xmlns:a16="http://schemas.microsoft.com/office/drawing/2014/main" id="{FC76E8D2-94F5-4647-B579-29D5BF91B0ED}"/>
              </a:ext>
            </a:extLst>
          </p:cNvPr>
          <p:cNvSpPr>
            <a:spLocks noChangeShapeType="1"/>
          </p:cNvSpPr>
          <p:nvPr/>
        </p:nvSpPr>
        <p:spPr bwMode="auto">
          <a:xfrm>
            <a:off x="4498975" y="714375"/>
            <a:ext cx="0" cy="709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5" name="Rectangle 13">
            <a:extLst>
              <a:ext uri="{FF2B5EF4-FFF2-40B4-BE49-F238E27FC236}">
                <a16:creationId xmlns:a16="http://schemas.microsoft.com/office/drawing/2014/main" id="{973B7622-B807-4BA0-B195-298496D0E7A0}"/>
              </a:ext>
            </a:extLst>
          </p:cNvPr>
          <p:cNvSpPr>
            <a:spLocks noChangeArrowheads="1"/>
          </p:cNvSpPr>
          <p:nvPr/>
        </p:nvSpPr>
        <p:spPr bwMode="auto">
          <a:xfrm>
            <a:off x="5699125" y="841375"/>
            <a:ext cx="16160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目  的  端  口</a:t>
            </a:r>
          </a:p>
        </p:txBody>
      </p:sp>
      <p:sp>
        <p:nvSpPr>
          <p:cNvPr id="16" name="Rectangle 14">
            <a:extLst>
              <a:ext uri="{FF2B5EF4-FFF2-40B4-BE49-F238E27FC236}">
                <a16:creationId xmlns:a16="http://schemas.microsoft.com/office/drawing/2014/main" id="{F43B7C50-CE9E-4B84-8F37-1330582EA18C}"/>
              </a:ext>
            </a:extLst>
          </p:cNvPr>
          <p:cNvSpPr>
            <a:spLocks noChangeArrowheads="1"/>
          </p:cNvSpPr>
          <p:nvPr/>
        </p:nvSpPr>
        <p:spPr bwMode="auto">
          <a:xfrm>
            <a:off x="808038" y="2763838"/>
            <a:ext cx="6873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数据</a:t>
            </a:r>
          </a:p>
          <a:p>
            <a:pPr defTabSz="762000" eaLnBrk="0" fontAlgn="base" hangingPunct="0">
              <a:spcBef>
                <a:spcPct val="0"/>
              </a:spcBef>
              <a:spcAft>
                <a:spcPct val="0"/>
              </a:spcAft>
            </a:pPr>
            <a:r>
              <a:rPr kumimoji="1" lang="zh-CN" altLang="en-US" sz="2000">
                <a:solidFill>
                  <a:srgbClr val="333399"/>
                </a:solidFill>
              </a:rPr>
              <a:t>偏移</a:t>
            </a:r>
          </a:p>
        </p:txBody>
      </p:sp>
      <p:sp>
        <p:nvSpPr>
          <p:cNvPr id="17" name="Rectangle 15">
            <a:extLst>
              <a:ext uri="{FF2B5EF4-FFF2-40B4-BE49-F238E27FC236}">
                <a16:creationId xmlns:a16="http://schemas.microsoft.com/office/drawing/2014/main" id="{3301585B-5B6D-4B68-9AB5-1C8A1DDB3453}"/>
              </a:ext>
            </a:extLst>
          </p:cNvPr>
          <p:cNvSpPr>
            <a:spLocks noChangeArrowheads="1"/>
          </p:cNvSpPr>
          <p:nvPr/>
        </p:nvSpPr>
        <p:spPr bwMode="auto">
          <a:xfrm>
            <a:off x="1887538" y="362902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检   验   和</a:t>
            </a:r>
          </a:p>
        </p:txBody>
      </p:sp>
      <p:sp>
        <p:nvSpPr>
          <p:cNvPr id="18" name="Rectangle 16">
            <a:extLst>
              <a:ext uri="{FF2B5EF4-FFF2-40B4-BE49-F238E27FC236}">
                <a16:creationId xmlns:a16="http://schemas.microsoft.com/office/drawing/2014/main" id="{3D3DA960-C2C8-4204-A42E-034E8F59A067}"/>
              </a:ext>
            </a:extLst>
          </p:cNvPr>
          <p:cNvSpPr>
            <a:spLocks noChangeArrowheads="1"/>
          </p:cNvSpPr>
          <p:nvPr/>
        </p:nvSpPr>
        <p:spPr bwMode="auto">
          <a:xfrm>
            <a:off x="2089150" y="4303326"/>
            <a:ext cx="327176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fontAlgn="base" hangingPunct="0">
              <a:spcBef>
                <a:spcPct val="0"/>
              </a:spcBef>
              <a:spcAft>
                <a:spcPct val="0"/>
              </a:spcAft>
            </a:pPr>
            <a:r>
              <a:rPr kumimoji="1" lang="zh-CN" altLang="en-US" sz="2000" dirty="0">
                <a:solidFill>
                  <a:srgbClr val="333399"/>
                </a:solidFill>
              </a:rPr>
              <a:t>选    项    （长  度  可  变）</a:t>
            </a:r>
          </a:p>
        </p:txBody>
      </p:sp>
      <p:sp>
        <p:nvSpPr>
          <p:cNvPr id="19" name="Rectangle 17">
            <a:extLst>
              <a:ext uri="{FF2B5EF4-FFF2-40B4-BE49-F238E27FC236}">
                <a16:creationId xmlns:a16="http://schemas.microsoft.com/office/drawing/2014/main" id="{81A57A70-75AF-4E84-B3FF-941E5EC4544C}"/>
              </a:ext>
            </a:extLst>
          </p:cNvPr>
          <p:cNvSpPr>
            <a:spLocks noChangeArrowheads="1"/>
          </p:cNvSpPr>
          <p:nvPr/>
        </p:nvSpPr>
        <p:spPr bwMode="auto">
          <a:xfrm>
            <a:off x="2001838" y="841375"/>
            <a:ext cx="1222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源  端  口</a:t>
            </a:r>
          </a:p>
        </p:txBody>
      </p:sp>
      <p:sp>
        <p:nvSpPr>
          <p:cNvPr id="20" name="Rectangle 18">
            <a:extLst>
              <a:ext uri="{FF2B5EF4-FFF2-40B4-BE49-F238E27FC236}">
                <a16:creationId xmlns:a16="http://schemas.microsoft.com/office/drawing/2014/main" id="{DA6E4C7F-2270-4E8E-81D2-2D781CACCE2E}"/>
              </a:ext>
            </a:extLst>
          </p:cNvPr>
          <p:cNvSpPr>
            <a:spLocks noChangeArrowheads="1"/>
          </p:cNvSpPr>
          <p:nvPr/>
        </p:nvSpPr>
        <p:spPr bwMode="auto">
          <a:xfrm>
            <a:off x="4054475" y="1528763"/>
            <a:ext cx="1381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序   号</a:t>
            </a:r>
          </a:p>
        </p:txBody>
      </p:sp>
      <p:sp>
        <p:nvSpPr>
          <p:cNvPr id="21" name="Line 19">
            <a:extLst>
              <a:ext uri="{FF2B5EF4-FFF2-40B4-BE49-F238E27FC236}">
                <a16:creationId xmlns:a16="http://schemas.microsoft.com/office/drawing/2014/main" id="{E326E00E-0AEB-477A-828A-1DDA7A59BD51}"/>
              </a:ext>
            </a:extLst>
          </p:cNvPr>
          <p:cNvSpPr>
            <a:spLocks noChangeShapeType="1"/>
          </p:cNvSpPr>
          <p:nvPr/>
        </p:nvSpPr>
        <p:spPr bwMode="auto">
          <a:xfrm>
            <a:off x="4505325" y="2808288"/>
            <a:ext cx="0" cy="1370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2" name="Rectangle 20">
            <a:extLst>
              <a:ext uri="{FF2B5EF4-FFF2-40B4-BE49-F238E27FC236}">
                <a16:creationId xmlns:a16="http://schemas.microsoft.com/office/drawing/2014/main" id="{F3F8CB83-FAD0-464E-8178-B4246E4EA2AC}"/>
              </a:ext>
            </a:extLst>
          </p:cNvPr>
          <p:cNvSpPr>
            <a:spLocks noChangeArrowheads="1"/>
          </p:cNvSpPr>
          <p:nvPr/>
        </p:nvSpPr>
        <p:spPr bwMode="auto">
          <a:xfrm>
            <a:off x="5538788" y="3629025"/>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紧   急   指   针</a:t>
            </a:r>
          </a:p>
        </p:txBody>
      </p:sp>
      <p:sp>
        <p:nvSpPr>
          <p:cNvPr id="23" name="Rectangle 21">
            <a:extLst>
              <a:ext uri="{FF2B5EF4-FFF2-40B4-BE49-F238E27FC236}">
                <a16:creationId xmlns:a16="http://schemas.microsoft.com/office/drawing/2014/main" id="{2935FC84-570C-4D69-BA39-41AB770CB80B}"/>
              </a:ext>
            </a:extLst>
          </p:cNvPr>
          <p:cNvSpPr>
            <a:spLocks noChangeArrowheads="1"/>
          </p:cNvSpPr>
          <p:nvPr/>
        </p:nvSpPr>
        <p:spPr bwMode="auto">
          <a:xfrm>
            <a:off x="5988050" y="2909888"/>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窗   口</a:t>
            </a:r>
          </a:p>
        </p:txBody>
      </p:sp>
      <p:sp>
        <p:nvSpPr>
          <p:cNvPr id="24" name="Rectangle 22">
            <a:extLst>
              <a:ext uri="{FF2B5EF4-FFF2-40B4-BE49-F238E27FC236}">
                <a16:creationId xmlns:a16="http://schemas.microsoft.com/office/drawing/2014/main" id="{CB133B89-536B-4DB5-9554-2A4BBDE55613}"/>
              </a:ext>
            </a:extLst>
          </p:cNvPr>
          <p:cNvSpPr>
            <a:spLocks noChangeArrowheads="1"/>
          </p:cNvSpPr>
          <p:nvPr/>
        </p:nvSpPr>
        <p:spPr bwMode="auto">
          <a:xfrm>
            <a:off x="3810000" y="2252663"/>
            <a:ext cx="1841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确    认    号</a:t>
            </a:r>
          </a:p>
        </p:txBody>
      </p:sp>
      <p:sp>
        <p:nvSpPr>
          <p:cNvPr id="25" name="Line 23">
            <a:extLst>
              <a:ext uri="{FF2B5EF4-FFF2-40B4-BE49-F238E27FC236}">
                <a16:creationId xmlns:a16="http://schemas.microsoft.com/office/drawing/2014/main" id="{BC8EB5A0-9942-474C-8550-8999DE8CBC38}"/>
              </a:ext>
            </a:extLst>
          </p:cNvPr>
          <p:cNvSpPr>
            <a:spLocks noChangeShapeType="1"/>
          </p:cNvSpPr>
          <p:nvPr/>
        </p:nvSpPr>
        <p:spPr bwMode="auto">
          <a:xfrm>
            <a:off x="1611313"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6" name="Line 24">
            <a:extLst>
              <a:ext uri="{FF2B5EF4-FFF2-40B4-BE49-F238E27FC236}">
                <a16:creationId xmlns:a16="http://schemas.microsoft.com/office/drawing/2014/main" id="{4654A79A-502C-4BF4-9CA6-FE7A7C5B5CCE}"/>
              </a:ext>
            </a:extLst>
          </p:cNvPr>
          <p:cNvSpPr>
            <a:spLocks noChangeShapeType="1"/>
          </p:cNvSpPr>
          <p:nvPr/>
        </p:nvSpPr>
        <p:spPr bwMode="auto">
          <a:xfrm>
            <a:off x="3538538" y="2800350"/>
            <a:ext cx="0" cy="684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7" name="Line 25">
            <a:extLst>
              <a:ext uri="{FF2B5EF4-FFF2-40B4-BE49-F238E27FC236}">
                <a16:creationId xmlns:a16="http://schemas.microsoft.com/office/drawing/2014/main" id="{4685C26B-6675-4606-A559-2725F31A9DBA}"/>
              </a:ext>
            </a:extLst>
          </p:cNvPr>
          <p:cNvSpPr>
            <a:spLocks noChangeShapeType="1"/>
          </p:cNvSpPr>
          <p:nvPr/>
        </p:nvSpPr>
        <p:spPr bwMode="auto">
          <a:xfrm>
            <a:off x="3044825"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8" name="Line 26">
            <a:extLst>
              <a:ext uri="{FF2B5EF4-FFF2-40B4-BE49-F238E27FC236}">
                <a16:creationId xmlns:a16="http://schemas.microsoft.com/office/drawing/2014/main" id="{4CFA21C1-251E-4D28-B75E-BDA25D33CBAE}"/>
              </a:ext>
            </a:extLst>
          </p:cNvPr>
          <p:cNvSpPr>
            <a:spLocks noChangeShapeType="1"/>
          </p:cNvSpPr>
          <p:nvPr/>
        </p:nvSpPr>
        <p:spPr bwMode="auto">
          <a:xfrm>
            <a:off x="328930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9" name="Line 27">
            <a:extLst>
              <a:ext uri="{FF2B5EF4-FFF2-40B4-BE49-F238E27FC236}">
                <a16:creationId xmlns:a16="http://schemas.microsoft.com/office/drawing/2014/main" id="{8774928B-C91F-435B-BBB1-5055B01174B5}"/>
              </a:ext>
            </a:extLst>
          </p:cNvPr>
          <p:cNvSpPr>
            <a:spLocks noChangeShapeType="1"/>
          </p:cNvSpPr>
          <p:nvPr/>
        </p:nvSpPr>
        <p:spPr bwMode="auto">
          <a:xfrm>
            <a:off x="40195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0" name="Line 28">
            <a:extLst>
              <a:ext uri="{FF2B5EF4-FFF2-40B4-BE49-F238E27FC236}">
                <a16:creationId xmlns:a16="http://schemas.microsoft.com/office/drawing/2014/main" id="{66DA8F15-2C48-4897-8179-944019544909}"/>
              </a:ext>
            </a:extLst>
          </p:cNvPr>
          <p:cNvSpPr>
            <a:spLocks noChangeShapeType="1"/>
          </p:cNvSpPr>
          <p:nvPr/>
        </p:nvSpPr>
        <p:spPr bwMode="auto">
          <a:xfrm>
            <a:off x="37782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1" name="Line 29">
            <a:extLst>
              <a:ext uri="{FF2B5EF4-FFF2-40B4-BE49-F238E27FC236}">
                <a16:creationId xmlns:a16="http://schemas.microsoft.com/office/drawing/2014/main" id="{CF9F573D-7707-42F5-8843-41E78CA25568}"/>
              </a:ext>
            </a:extLst>
          </p:cNvPr>
          <p:cNvSpPr>
            <a:spLocks noChangeShapeType="1"/>
          </p:cNvSpPr>
          <p:nvPr/>
        </p:nvSpPr>
        <p:spPr bwMode="auto">
          <a:xfrm>
            <a:off x="4264025"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2" name="Rectangle 30">
            <a:extLst>
              <a:ext uri="{FF2B5EF4-FFF2-40B4-BE49-F238E27FC236}">
                <a16:creationId xmlns:a16="http://schemas.microsoft.com/office/drawing/2014/main" id="{21D12A81-4E1C-4E7C-ADAF-6488790324CF}"/>
              </a:ext>
            </a:extLst>
          </p:cNvPr>
          <p:cNvSpPr>
            <a:spLocks noChangeArrowheads="1"/>
          </p:cNvSpPr>
          <p:nvPr/>
        </p:nvSpPr>
        <p:spPr bwMode="auto">
          <a:xfrm>
            <a:off x="1911350" y="2924175"/>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保   留</a:t>
            </a:r>
          </a:p>
        </p:txBody>
      </p:sp>
      <p:sp>
        <p:nvSpPr>
          <p:cNvPr id="33" name="Rectangle 31">
            <a:extLst>
              <a:ext uri="{FF2B5EF4-FFF2-40B4-BE49-F238E27FC236}">
                <a16:creationId xmlns:a16="http://schemas.microsoft.com/office/drawing/2014/main" id="{9CAD8113-134F-4032-9103-406DFFEFAA7C}"/>
              </a:ext>
            </a:extLst>
          </p:cNvPr>
          <p:cNvSpPr>
            <a:spLocks noChangeArrowheads="1"/>
          </p:cNvSpPr>
          <p:nvPr/>
        </p:nvSpPr>
        <p:spPr bwMode="auto">
          <a:xfrm>
            <a:off x="4237038"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75000"/>
              </a:lnSpc>
              <a:spcBef>
                <a:spcPct val="0"/>
              </a:spcBef>
              <a:spcAft>
                <a:spcPct val="0"/>
              </a:spcAft>
            </a:pPr>
            <a:r>
              <a:rPr kumimoji="1" lang="en-US" altLang="zh-CN" sz="1600" b="1">
                <a:solidFill>
                  <a:srgbClr val="333399"/>
                </a:solidFill>
              </a:rPr>
              <a:t>F</a:t>
            </a:r>
          </a:p>
          <a:p>
            <a:pPr algn="ctr" defTabSz="762000" eaLnBrk="0" fontAlgn="base" hangingPunct="0">
              <a:lnSpc>
                <a:spcPct val="75000"/>
              </a:lnSpc>
              <a:spcBef>
                <a:spcPct val="0"/>
              </a:spcBef>
              <a:spcAft>
                <a:spcPct val="0"/>
              </a:spcAft>
            </a:pPr>
            <a:r>
              <a:rPr kumimoji="1" lang="en-US" altLang="zh-CN" sz="1600" b="1">
                <a:solidFill>
                  <a:srgbClr val="333399"/>
                </a:solidFill>
              </a:rPr>
              <a:t>I</a:t>
            </a:r>
          </a:p>
          <a:p>
            <a:pPr algn="ct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34" name="Line 32">
            <a:extLst>
              <a:ext uri="{FF2B5EF4-FFF2-40B4-BE49-F238E27FC236}">
                <a16:creationId xmlns:a16="http://schemas.microsoft.com/office/drawing/2014/main" id="{AE53DD68-9CFA-4285-9C05-D4B9B7F437F0}"/>
              </a:ext>
            </a:extLst>
          </p:cNvPr>
          <p:cNvSpPr>
            <a:spLocks noChangeShapeType="1"/>
          </p:cNvSpPr>
          <p:nvPr/>
        </p:nvSpPr>
        <p:spPr bwMode="auto">
          <a:xfrm>
            <a:off x="650875" y="549275"/>
            <a:ext cx="76755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5" name="Line 33">
            <a:extLst>
              <a:ext uri="{FF2B5EF4-FFF2-40B4-BE49-F238E27FC236}">
                <a16:creationId xmlns:a16="http://schemas.microsoft.com/office/drawing/2014/main" id="{0ABA2769-BAA7-459C-8C60-C8A79DC0A286}"/>
              </a:ext>
            </a:extLst>
          </p:cNvPr>
          <p:cNvSpPr>
            <a:spLocks noChangeShapeType="1"/>
          </p:cNvSpPr>
          <p:nvPr/>
        </p:nvSpPr>
        <p:spPr bwMode="auto">
          <a:xfrm>
            <a:off x="650875"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 name="Line 34">
            <a:extLst>
              <a:ext uri="{FF2B5EF4-FFF2-40B4-BE49-F238E27FC236}">
                <a16:creationId xmlns:a16="http://schemas.microsoft.com/office/drawing/2014/main" id="{930B18BD-41DA-4BF1-BD37-BC1C86A2ECF5}"/>
              </a:ext>
            </a:extLst>
          </p:cNvPr>
          <p:cNvSpPr>
            <a:spLocks noChangeShapeType="1"/>
          </p:cNvSpPr>
          <p:nvPr/>
        </p:nvSpPr>
        <p:spPr bwMode="auto">
          <a:xfrm>
            <a:off x="890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7" name="Line 35">
            <a:extLst>
              <a:ext uri="{FF2B5EF4-FFF2-40B4-BE49-F238E27FC236}">
                <a16:creationId xmlns:a16="http://schemas.microsoft.com/office/drawing/2014/main" id="{F8AC9368-3D36-4AF6-A36F-51EA4E3994A8}"/>
              </a:ext>
            </a:extLst>
          </p:cNvPr>
          <p:cNvSpPr>
            <a:spLocks noChangeShapeType="1"/>
          </p:cNvSpPr>
          <p:nvPr/>
        </p:nvSpPr>
        <p:spPr bwMode="auto">
          <a:xfrm>
            <a:off x="1130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8" name="Line 36">
            <a:extLst>
              <a:ext uri="{FF2B5EF4-FFF2-40B4-BE49-F238E27FC236}">
                <a16:creationId xmlns:a16="http://schemas.microsoft.com/office/drawing/2014/main" id="{23C52700-34F0-4232-A00D-FB17139E88FE}"/>
              </a:ext>
            </a:extLst>
          </p:cNvPr>
          <p:cNvSpPr>
            <a:spLocks noChangeShapeType="1"/>
          </p:cNvSpPr>
          <p:nvPr/>
        </p:nvSpPr>
        <p:spPr bwMode="auto">
          <a:xfrm>
            <a:off x="1370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9" name="Line 37">
            <a:extLst>
              <a:ext uri="{FF2B5EF4-FFF2-40B4-BE49-F238E27FC236}">
                <a16:creationId xmlns:a16="http://schemas.microsoft.com/office/drawing/2014/main" id="{2ED4105F-B243-43DB-82F7-D878F7B666E3}"/>
              </a:ext>
            </a:extLst>
          </p:cNvPr>
          <p:cNvSpPr>
            <a:spLocks noChangeShapeType="1"/>
          </p:cNvSpPr>
          <p:nvPr/>
        </p:nvSpPr>
        <p:spPr bwMode="auto">
          <a:xfrm>
            <a:off x="1611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0" name="Line 38">
            <a:extLst>
              <a:ext uri="{FF2B5EF4-FFF2-40B4-BE49-F238E27FC236}">
                <a16:creationId xmlns:a16="http://schemas.microsoft.com/office/drawing/2014/main" id="{B523EF2A-8697-4762-A2A7-F61EA37B4933}"/>
              </a:ext>
            </a:extLst>
          </p:cNvPr>
          <p:cNvSpPr>
            <a:spLocks noChangeShapeType="1"/>
          </p:cNvSpPr>
          <p:nvPr/>
        </p:nvSpPr>
        <p:spPr bwMode="auto">
          <a:xfrm>
            <a:off x="18510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1" name="Line 39">
            <a:extLst>
              <a:ext uri="{FF2B5EF4-FFF2-40B4-BE49-F238E27FC236}">
                <a16:creationId xmlns:a16="http://schemas.microsoft.com/office/drawing/2014/main" id="{4953C881-CFF3-4C49-AECE-611D9391B98C}"/>
              </a:ext>
            </a:extLst>
          </p:cNvPr>
          <p:cNvSpPr>
            <a:spLocks noChangeShapeType="1"/>
          </p:cNvSpPr>
          <p:nvPr/>
        </p:nvSpPr>
        <p:spPr bwMode="auto">
          <a:xfrm>
            <a:off x="2089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2" name="Line 40">
            <a:extLst>
              <a:ext uri="{FF2B5EF4-FFF2-40B4-BE49-F238E27FC236}">
                <a16:creationId xmlns:a16="http://schemas.microsoft.com/office/drawing/2014/main" id="{BE211B21-D36A-44AB-9F93-40A6FE001BB7}"/>
              </a:ext>
            </a:extLst>
          </p:cNvPr>
          <p:cNvSpPr>
            <a:spLocks noChangeShapeType="1"/>
          </p:cNvSpPr>
          <p:nvPr/>
        </p:nvSpPr>
        <p:spPr bwMode="auto">
          <a:xfrm>
            <a:off x="2328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3" name="Line 41">
            <a:extLst>
              <a:ext uri="{FF2B5EF4-FFF2-40B4-BE49-F238E27FC236}">
                <a16:creationId xmlns:a16="http://schemas.microsoft.com/office/drawing/2014/main" id="{C369AB6A-E856-4BBC-BC5F-2C7CDE362433}"/>
              </a:ext>
            </a:extLst>
          </p:cNvPr>
          <p:cNvSpPr>
            <a:spLocks noChangeShapeType="1"/>
          </p:cNvSpPr>
          <p:nvPr/>
        </p:nvSpPr>
        <p:spPr bwMode="auto">
          <a:xfrm>
            <a:off x="25701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4" name="Line 42">
            <a:extLst>
              <a:ext uri="{FF2B5EF4-FFF2-40B4-BE49-F238E27FC236}">
                <a16:creationId xmlns:a16="http://schemas.microsoft.com/office/drawing/2014/main" id="{91E1E404-2312-4530-B236-D448FE9FE3A7}"/>
              </a:ext>
            </a:extLst>
          </p:cNvPr>
          <p:cNvSpPr>
            <a:spLocks noChangeShapeType="1"/>
          </p:cNvSpPr>
          <p:nvPr/>
        </p:nvSpPr>
        <p:spPr bwMode="auto">
          <a:xfrm>
            <a:off x="2809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5" name="Line 43">
            <a:extLst>
              <a:ext uri="{FF2B5EF4-FFF2-40B4-BE49-F238E27FC236}">
                <a16:creationId xmlns:a16="http://schemas.microsoft.com/office/drawing/2014/main" id="{255FA690-CECA-42D1-BBF0-2E058C1B698E}"/>
              </a:ext>
            </a:extLst>
          </p:cNvPr>
          <p:cNvSpPr>
            <a:spLocks noChangeShapeType="1"/>
          </p:cNvSpPr>
          <p:nvPr/>
        </p:nvSpPr>
        <p:spPr bwMode="auto">
          <a:xfrm>
            <a:off x="3049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6" name="Line 44">
            <a:extLst>
              <a:ext uri="{FF2B5EF4-FFF2-40B4-BE49-F238E27FC236}">
                <a16:creationId xmlns:a16="http://schemas.microsoft.com/office/drawing/2014/main" id="{142A265B-7EE7-4E03-8947-8C07E842E42C}"/>
              </a:ext>
            </a:extLst>
          </p:cNvPr>
          <p:cNvSpPr>
            <a:spLocks noChangeShapeType="1"/>
          </p:cNvSpPr>
          <p:nvPr/>
        </p:nvSpPr>
        <p:spPr bwMode="auto">
          <a:xfrm>
            <a:off x="3289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7" name="Line 45">
            <a:extLst>
              <a:ext uri="{FF2B5EF4-FFF2-40B4-BE49-F238E27FC236}">
                <a16:creationId xmlns:a16="http://schemas.microsoft.com/office/drawing/2014/main" id="{A3FA5F29-3547-4B89-A4BA-6563A8751DF8}"/>
              </a:ext>
            </a:extLst>
          </p:cNvPr>
          <p:cNvSpPr>
            <a:spLocks noChangeShapeType="1"/>
          </p:cNvSpPr>
          <p:nvPr/>
        </p:nvSpPr>
        <p:spPr bwMode="auto">
          <a:xfrm>
            <a:off x="3530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8" name="Line 46">
            <a:extLst>
              <a:ext uri="{FF2B5EF4-FFF2-40B4-BE49-F238E27FC236}">
                <a16:creationId xmlns:a16="http://schemas.microsoft.com/office/drawing/2014/main" id="{2B78061F-97E6-4EF0-A634-18D830467ED6}"/>
              </a:ext>
            </a:extLst>
          </p:cNvPr>
          <p:cNvSpPr>
            <a:spLocks noChangeShapeType="1"/>
          </p:cNvSpPr>
          <p:nvPr/>
        </p:nvSpPr>
        <p:spPr bwMode="auto">
          <a:xfrm>
            <a:off x="3770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9" name="Line 47">
            <a:extLst>
              <a:ext uri="{FF2B5EF4-FFF2-40B4-BE49-F238E27FC236}">
                <a16:creationId xmlns:a16="http://schemas.microsoft.com/office/drawing/2014/main" id="{8B0E8BB2-75F4-4CD2-9CCB-6A811F563CC1}"/>
              </a:ext>
            </a:extLst>
          </p:cNvPr>
          <p:cNvSpPr>
            <a:spLocks noChangeShapeType="1"/>
          </p:cNvSpPr>
          <p:nvPr/>
        </p:nvSpPr>
        <p:spPr bwMode="auto">
          <a:xfrm>
            <a:off x="4008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0" name="Line 48">
            <a:extLst>
              <a:ext uri="{FF2B5EF4-FFF2-40B4-BE49-F238E27FC236}">
                <a16:creationId xmlns:a16="http://schemas.microsoft.com/office/drawing/2014/main" id="{6EB39CAF-48BC-4F37-BFD9-ACA4B5364445}"/>
              </a:ext>
            </a:extLst>
          </p:cNvPr>
          <p:cNvSpPr>
            <a:spLocks noChangeShapeType="1"/>
          </p:cNvSpPr>
          <p:nvPr/>
        </p:nvSpPr>
        <p:spPr bwMode="auto">
          <a:xfrm>
            <a:off x="4248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1" name="Line 49">
            <a:extLst>
              <a:ext uri="{FF2B5EF4-FFF2-40B4-BE49-F238E27FC236}">
                <a16:creationId xmlns:a16="http://schemas.microsoft.com/office/drawing/2014/main" id="{AE057DF5-3A35-4C4E-A0EF-85337CF06641}"/>
              </a:ext>
            </a:extLst>
          </p:cNvPr>
          <p:cNvSpPr>
            <a:spLocks noChangeShapeType="1"/>
          </p:cNvSpPr>
          <p:nvPr/>
        </p:nvSpPr>
        <p:spPr bwMode="auto">
          <a:xfrm>
            <a:off x="44878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2" name="Line 50">
            <a:extLst>
              <a:ext uri="{FF2B5EF4-FFF2-40B4-BE49-F238E27FC236}">
                <a16:creationId xmlns:a16="http://schemas.microsoft.com/office/drawing/2014/main" id="{43300D3D-8F5A-4F83-B084-76A2E5E39A1B}"/>
              </a:ext>
            </a:extLst>
          </p:cNvPr>
          <p:cNvSpPr>
            <a:spLocks noChangeShapeType="1"/>
          </p:cNvSpPr>
          <p:nvPr/>
        </p:nvSpPr>
        <p:spPr bwMode="auto">
          <a:xfrm>
            <a:off x="4729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3" name="Line 51">
            <a:extLst>
              <a:ext uri="{FF2B5EF4-FFF2-40B4-BE49-F238E27FC236}">
                <a16:creationId xmlns:a16="http://schemas.microsoft.com/office/drawing/2014/main" id="{795733F6-1CDD-4794-A287-829474E6CF0D}"/>
              </a:ext>
            </a:extLst>
          </p:cNvPr>
          <p:cNvSpPr>
            <a:spLocks noChangeShapeType="1"/>
          </p:cNvSpPr>
          <p:nvPr/>
        </p:nvSpPr>
        <p:spPr bwMode="auto">
          <a:xfrm>
            <a:off x="4968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4" name="Line 52">
            <a:extLst>
              <a:ext uri="{FF2B5EF4-FFF2-40B4-BE49-F238E27FC236}">
                <a16:creationId xmlns:a16="http://schemas.microsoft.com/office/drawing/2014/main" id="{3B0445B2-427E-4CA2-98F0-67E45A52782D}"/>
              </a:ext>
            </a:extLst>
          </p:cNvPr>
          <p:cNvSpPr>
            <a:spLocks noChangeShapeType="1"/>
          </p:cNvSpPr>
          <p:nvPr/>
        </p:nvSpPr>
        <p:spPr bwMode="auto">
          <a:xfrm>
            <a:off x="5208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5" name="Line 53">
            <a:extLst>
              <a:ext uri="{FF2B5EF4-FFF2-40B4-BE49-F238E27FC236}">
                <a16:creationId xmlns:a16="http://schemas.microsoft.com/office/drawing/2014/main" id="{D339BD83-D9A0-4AB4-B716-CEB653B00AD0}"/>
              </a:ext>
            </a:extLst>
          </p:cNvPr>
          <p:cNvSpPr>
            <a:spLocks noChangeShapeType="1"/>
          </p:cNvSpPr>
          <p:nvPr/>
        </p:nvSpPr>
        <p:spPr bwMode="auto">
          <a:xfrm>
            <a:off x="5448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6" name="Line 54">
            <a:extLst>
              <a:ext uri="{FF2B5EF4-FFF2-40B4-BE49-F238E27FC236}">
                <a16:creationId xmlns:a16="http://schemas.microsoft.com/office/drawing/2014/main" id="{CD3491D3-7799-4050-ADE8-91FA1EB35C4A}"/>
              </a:ext>
            </a:extLst>
          </p:cNvPr>
          <p:cNvSpPr>
            <a:spLocks noChangeShapeType="1"/>
          </p:cNvSpPr>
          <p:nvPr/>
        </p:nvSpPr>
        <p:spPr bwMode="auto">
          <a:xfrm>
            <a:off x="5689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7" name="Line 55">
            <a:extLst>
              <a:ext uri="{FF2B5EF4-FFF2-40B4-BE49-F238E27FC236}">
                <a16:creationId xmlns:a16="http://schemas.microsoft.com/office/drawing/2014/main" id="{79DA9676-E907-412D-8226-119A19CF3917}"/>
              </a:ext>
            </a:extLst>
          </p:cNvPr>
          <p:cNvSpPr>
            <a:spLocks noChangeShapeType="1"/>
          </p:cNvSpPr>
          <p:nvPr/>
        </p:nvSpPr>
        <p:spPr bwMode="auto">
          <a:xfrm>
            <a:off x="5927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8" name="Line 56">
            <a:extLst>
              <a:ext uri="{FF2B5EF4-FFF2-40B4-BE49-F238E27FC236}">
                <a16:creationId xmlns:a16="http://schemas.microsoft.com/office/drawing/2014/main" id="{CB819D1E-60C1-4F93-9117-2483361648B9}"/>
              </a:ext>
            </a:extLst>
          </p:cNvPr>
          <p:cNvSpPr>
            <a:spLocks noChangeShapeType="1"/>
          </p:cNvSpPr>
          <p:nvPr/>
        </p:nvSpPr>
        <p:spPr bwMode="auto">
          <a:xfrm>
            <a:off x="6167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9" name="Line 57">
            <a:extLst>
              <a:ext uri="{FF2B5EF4-FFF2-40B4-BE49-F238E27FC236}">
                <a16:creationId xmlns:a16="http://schemas.microsoft.com/office/drawing/2014/main" id="{44F78A98-E118-4B11-845F-7FB5717920F2}"/>
              </a:ext>
            </a:extLst>
          </p:cNvPr>
          <p:cNvSpPr>
            <a:spLocks noChangeShapeType="1"/>
          </p:cNvSpPr>
          <p:nvPr/>
        </p:nvSpPr>
        <p:spPr bwMode="auto">
          <a:xfrm>
            <a:off x="6407150"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0" name="Line 58">
            <a:extLst>
              <a:ext uri="{FF2B5EF4-FFF2-40B4-BE49-F238E27FC236}">
                <a16:creationId xmlns:a16="http://schemas.microsoft.com/office/drawing/2014/main" id="{0D060513-A476-405A-8129-0236D5BB5F98}"/>
              </a:ext>
            </a:extLst>
          </p:cNvPr>
          <p:cNvSpPr>
            <a:spLocks noChangeShapeType="1"/>
          </p:cNvSpPr>
          <p:nvPr/>
        </p:nvSpPr>
        <p:spPr bwMode="auto">
          <a:xfrm>
            <a:off x="6646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1" name="Line 59">
            <a:extLst>
              <a:ext uri="{FF2B5EF4-FFF2-40B4-BE49-F238E27FC236}">
                <a16:creationId xmlns:a16="http://schemas.microsoft.com/office/drawing/2014/main" id="{2531533F-C769-4427-A8BD-E27C7AA3590C}"/>
              </a:ext>
            </a:extLst>
          </p:cNvPr>
          <p:cNvSpPr>
            <a:spLocks noChangeShapeType="1"/>
          </p:cNvSpPr>
          <p:nvPr/>
        </p:nvSpPr>
        <p:spPr bwMode="auto">
          <a:xfrm>
            <a:off x="6888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2" name="Line 60">
            <a:extLst>
              <a:ext uri="{FF2B5EF4-FFF2-40B4-BE49-F238E27FC236}">
                <a16:creationId xmlns:a16="http://schemas.microsoft.com/office/drawing/2014/main" id="{5CC07268-38FE-44E1-B86B-031C99BA7CCD}"/>
              </a:ext>
            </a:extLst>
          </p:cNvPr>
          <p:cNvSpPr>
            <a:spLocks noChangeShapeType="1"/>
          </p:cNvSpPr>
          <p:nvPr/>
        </p:nvSpPr>
        <p:spPr bwMode="auto">
          <a:xfrm>
            <a:off x="7127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3" name="Line 61">
            <a:extLst>
              <a:ext uri="{FF2B5EF4-FFF2-40B4-BE49-F238E27FC236}">
                <a16:creationId xmlns:a16="http://schemas.microsoft.com/office/drawing/2014/main" id="{43706D1E-46D4-4593-81F8-1A924CFB477A}"/>
              </a:ext>
            </a:extLst>
          </p:cNvPr>
          <p:cNvSpPr>
            <a:spLocks noChangeShapeType="1"/>
          </p:cNvSpPr>
          <p:nvPr/>
        </p:nvSpPr>
        <p:spPr bwMode="auto">
          <a:xfrm>
            <a:off x="7367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4" name="Line 62">
            <a:extLst>
              <a:ext uri="{FF2B5EF4-FFF2-40B4-BE49-F238E27FC236}">
                <a16:creationId xmlns:a16="http://schemas.microsoft.com/office/drawing/2014/main" id="{DFE0F21F-869C-4277-9E95-3606C949BFD6}"/>
              </a:ext>
            </a:extLst>
          </p:cNvPr>
          <p:cNvSpPr>
            <a:spLocks noChangeShapeType="1"/>
          </p:cNvSpPr>
          <p:nvPr/>
        </p:nvSpPr>
        <p:spPr bwMode="auto">
          <a:xfrm>
            <a:off x="7607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5" name="Line 63">
            <a:extLst>
              <a:ext uri="{FF2B5EF4-FFF2-40B4-BE49-F238E27FC236}">
                <a16:creationId xmlns:a16="http://schemas.microsoft.com/office/drawing/2014/main" id="{FC91FE62-3077-49BD-AA2F-73FB873A5F5A}"/>
              </a:ext>
            </a:extLst>
          </p:cNvPr>
          <p:cNvSpPr>
            <a:spLocks noChangeShapeType="1"/>
          </p:cNvSpPr>
          <p:nvPr/>
        </p:nvSpPr>
        <p:spPr bwMode="auto">
          <a:xfrm>
            <a:off x="7847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6" name="Line 64">
            <a:extLst>
              <a:ext uri="{FF2B5EF4-FFF2-40B4-BE49-F238E27FC236}">
                <a16:creationId xmlns:a16="http://schemas.microsoft.com/office/drawing/2014/main" id="{A901499E-4D73-44F3-B80B-71486CCDC919}"/>
              </a:ext>
            </a:extLst>
          </p:cNvPr>
          <p:cNvSpPr>
            <a:spLocks noChangeShapeType="1"/>
          </p:cNvSpPr>
          <p:nvPr/>
        </p:nvSpPr>
        <p:spPr bwMode="auto">
          <a:xfrm>
            <a:off x="8086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7" name="Line 65">
            <a:extLst>
              <a:ext uri="{FF2B5EF4-FFF2-40B4-BE49-F238E27FC236}">
                <a16:creationId xmlns:a16="http://schemas.microsoft.com/office/drawing/2014/main" id="{53F6A0B8-A46C-43F9-BCE2-275910CCF319}"/>
              </a:ext>
            </a:extLst>
          </p:cNvPr>
          <p:cNvSpPr>
            <a:spLocks noChangeShapeType="1"/>
          </p:cNvSpPr>
          <p:nvPr/>
        </p:nvSpPr>
        <p:spPr bwMode="auto">
          <a:xfrm>
            <a:off x="8326438"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8" name="Rectangle 66">
            <a:extLst>
              <a:ext uri="{FF2B5EF4-FFF2-40B4-BE49-F238E27FC236}">
                <a16:creationId xmlns:a16="http://schemas.microsoft.com/office/drawing/2014/main" id="{F51ED896-A0AA-402F-9731-C75A1AAD15D5}"/>
              </a:ext>
            </a:extLst>
          </p:cNvPr>
          <p:cNvSpPr>
            <a:spLocks noChangeArrowheads="1"/>
          </p:cNvSpPr>
          <p:nvPr/>
        </p:nvSpPr>
        <p:spPr bwMode="auto">
          <a:xfrm>
            <a:off x="809625"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9" name="Rectangle 67">
            <a:extLst>
              <a:ext uri="{FF2B5EF4-FFF2-40B4-BE49-F238E27FC236}">
                <a16:creationId xmlns:a16="http://schemas.microsoft.com/office/drawing/2014/main" id="{F5BB0537-34A7-4C14-B5C7-BE9FAF29E011}"/>
              </a:ext>
            </a:extLst>
          </p:cNvPr>
          <p:cNvSpPr>
            <a:spLocks noChangeArrowheads="1"/>
          </p:cNvSpPr>
          <p:nvPr/>
        </p:nvSpPr>
        <p:spPr bwMode="auto">
          <a:xfrm>
            <a:off x="2728913"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0" name="Rectangle 68">
            <a:extLst>
              <a:ext uri="{FF2B5EF4-FFF2-40B4-BE49-F238E27FC236}">
                <a16:creationId xmlns:a16="http://schemas.microsoft.com/office/drawing/2014/main" id="{4CBE2615-C205-47A5-9E74-688FB5D7AB08}"/>
              </a:ext>
            </a:extLst>
          </p:cNvPr>
          <p:cNvSpPr>
            <a:spLocks noChangeArrowheads="1"/>
          </p:cNvSpPr>
          <p:nvPr/>
        </p:nvSpPr>
        <p:spPr bwMode="auto">
          <a:xfrm>
            <a:off x="4648200"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1" name="Rectangle 69">
            <a:extLst>
              <a:ext uri="{FF2B5EF4-FFF2-40B4-BE49-F238E27FC236}">
                <a16:creationId xmlns:a16="http://schemas.microsoft.com/office/drawing/2014/main" id="{59B4B061-968F-42DA-96D8-D207B0F3CBB5}"/>
              </a:ext>
            </a:extLst>
          </p:cNvPr>
          <p:cNvSpPr>
            <a:spLocks noChangeArrowheads="1"/>
          </p:cNvSpPr>
          <p:nvPr/>
        </p:nvSpPr>
        <p:spPr bwMode="auto">
          <a:xfrm>
            <a:off x="6567488"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2" name="Rectangle 70">
            <a:extLst>
              <a:ext uri="{FF2B5EF4-FFF2-40B4-BE49-F238E27FC236}">
                <a16:creationId xmlns:a16="http://schemas.microsoft.com/office/drawing/2014/main" id="{2AD9B4B4-4A84-4E03-BF09-57B95FB32AC9}"/>
              </a:ext>
            </a:extLst>
          </p:cNvPr>
          <p:cNvSpPr>
            <a:spLocks noChangeArrowheads="1"/>
          </p:cNvSpPr>
          <p:nvPr/>
        </p:nvSpPr>
        <p:spPr bwMode="auto">
          <a:xfrm>
            <a:off x="4008438" y="2827338"/>
            <a:ext cx="3254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Y</a:t>
            </a:r>
          </a:p>
          <a:p>
            <a:pP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73" name="Rectangle 71">
            <a:extLst>
              <a:ext uri="{FF2B5EF4-FFF2-40B4-BE49-F238E27FC236}">
                <a16:creationId xmlns:a16="http://schemas.microsoft.com/office/drawing/2014/main" id="{5A12EF39-A8B9-45B9-B669-EB92413DFA7B}"/>
              </a:ext>
            </a:extLst>
          </p:cNvPr>
          <p:cNvSpPr>
            <a:spLocks noChangeArrowheads="1"/>
          </p:cNvSpPr>
          <p:nvPr/>
        </p:nvSpPr>
        <p:spPr bwMode="auto">
          <a:xfrm>
            <a:off x="3770313"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T</a:t>
            </a:r>
          </a:p>
        </p:txBody>
      </p:sp>
      <p:sp>
        <p:nvSpPr>
          <p:cNvPr id="74" name="Rectangle 72">
            <a:extLst>
              <a:ext uri="{FF2B5EF4-FFF2-40B4-BE49-F238E27FC236}">
                <a16:creationId xmlns:a16="http://schemas.microsoft.com/office/drawing/2014/main" id="{6A057172-0941-436E-BB55-BCDA75DACD38}"/>
              </a:ext>
            </a:extLst>
          </p:cNvPr>
          <p:cNvSpPr>
            <a:spLocks noChangeArrowheads="1"/>
          </p:cNvSpPr>
          <p:nvPr/>
        </p:nvSpPr>
        <p:spPr bwMode="auto">
          <a:xfrm>
            <a:off x="3513138" y="2827338"/>
            <a:ext cx="3286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P</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H</a:t>
            </a:r>
          </a:p>
        </p:txBody>
      </p:sp>
      <p:sp>
        <p:nvSpPr>
          <p:cNvPr id="75" name="Rectangle 73">
            <a:extLst>
              <a:ext uri="{FF2B5EF4-FFF2-40B4-BE49-F238E27FC236}">
                <a16:creationId xmlns:a16="http://schemas.microsoft.com/office/drawing/2014/main" id="{96608A39-89D4-4D62-A960-2F730433AA02}"/>
              </a:ext>
            </a:extLst>
          </p:cNvPr>
          <p:cNvSpPr>
            <a:spLocks noChangeArrowheads="1"/>
          </p:cNvSpPr>
          <p:nvPr/>
        </p:nvSpPr>
        <p:spPr bwMode="auto">
          <a:xfrm>
            <a:off x="3273425"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A</a:t>
            </a:r>
          </a:p>
          <a:p>
            <a:pPr defTabSz="762000" eaLnBrk="0" fontAlgn="base" hangingPunct="0">
              <a:lnSpc>
                <a:spcPct val="75000"/>
              </a:lnSpc>
              <a:spcBef>
                <a:spcPct val="0"/>
              </a:spcBef>
              <a:spcAft>
                <a:spcPct val="0"/>
              </a:spcAft>
            </a:pPr>
            <a:r>
              <a:rPr kumimoji="1" lang="en-US" altLang="zh-CN" sz="1600" b="1">
                <a:solidFill>
                  <a:srgbClr val="333399"/>
                </a:solidFill>
              </a:rPr>
              <a:t>C</a:t>
            </a:r>
          </a:p>
          <a:p>
            <a:pPr defTabSz="762000" eaLnBrk="0" fontAlgn="base" hangingPunct="0">
              <a:lnSpc>
                <a:spcPct val="75000"/>
              </a:lnSpc>
              <a:spcBef>
                <a:spcPct val="0"/>
              </a:spcBef>
              <a:spcAft>
                <a:spcPct val="0"/>
              </a:spcAft>
            </a:pPr>
            <a:r>
              <a:rPr kumimoji="1" lang="en-US" altLang="zh-CN" sz="1600" b="1">
                <a:solidFill>
                  <a:srgbClr val="333399"/>
                </a:solidFill>
              </a:rPr>
              <a:t>K</a:t>
            </a:r>
          </a:p>
        </p:txBody>
      </p:sp>
      <p:sp>
        <p:nvSpPr>
          <p:cNvPr id="76" name="Rectangle 74">
            <a:extLst>
              <a:ext uri="{FF2B5EF4-FFF2-40B4-BE49-F238E27FC236}">
                <a16:creationId xmlns:a16="http://schemas.microsoft.com/office/drawing/2014/main" id="{BC5FB8F9-F85A-409E-BB78-63AFCFD74164}"/>
              </a:ext>
            </a:extLst>
          </p:cNvPr>
          <p:cNvSpPr>
            <a:spLocks noChangeArrowheads="1"/>
          </p:cNvSpPr>
          <p:nvPr/>
        </p:nvSpPr>
        <p:spPr bwMode="auto">
          <a:xfrm>
            <a:off x="3011488" y="2827338"/>
            <a:ext cx="3397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U</a:t>
            </a:r>
          </a:p>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G</a:t>
            </a:r>
          </a:p>
        </p:txBody>
      </p:sp>
      <p:sp>
        <p:nvSpPr>
          <p:cNvPr id="77" name="Rectangle 75">
            <a:extLst>
              <a:ext uri="{FF2B5EF4-FFF2-40B4-BE49-F238E27FC236}">
                <a16:creationId xmlns:a16="http://schemas.microsoft.com/office/drawing/2014/main" id="{F72E810C-4BF8-40CA-8C1E-0D6C4EF15285}"/>
              </a:ext>
            </a:extLst>
          </p:cNvPr>
          <p:cNvSpPr>
            <a:spLocks noChangeArrowheads="1"/>
          </p:cNvSpPr>
          <p:nvPr/>
        </p:nvSpPr>
        <p:spPr bwMode="auto">
          <a:xfrm>
            <a:off x="250825" y="-26988"/>
            <a:ext cx="8131175" cy="39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位 </a:t>
            </a:r>
            <a:r>
              <a:rPr kumimoji="1" lang="en-US" altLang="zh-CN" sz="2000">
                <a:solidFill>
                  <a:srgbClr val="333399"/>
                </a:solidFill>
              </a:rPr>
              <a:t>0                         8                        16                        24                    31</a:t>
            </a:r>
          </a:p>
        </p:txBody>
      </p:sp>
      <p:sp>
        <p:nvSpPr>
          <p:cNvPr id="78" name="Line 76">
            <a:extLst>
              <a:ext uri="{FF2B5EF4-FFF2-40B4-BE49-F238E27FC236}">
                <a16:creationId xmlns:a16="http://schemas.microsoft.com/office/drawing/2014/main" id="{5701B8E8-1684-47EB-9122-856206AD8E4E}"/>
              </a:ext>
            </a:extLst>
          </p:cNvPr>
          <p:cNvSpPr>
            <a:spLocks noChangeShapeType="1"/>
          </p:cNvSpPr>
          <p:nvPr/>
        </p:nvSpPr>
        <p:spPr bwMode="auto">
          <a:xfrm flipH="1">
            <a:off x="6405563" y="4203700"/>
            <a:ext cx="3175" cy="642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9" name="Rectangle 77">
            <a:extLst>
              <a:ext uri="{FF2B5EF4-FFF2-40B4-BE49-F238E27FC236}">
                <a16:creationId xmlns:a16="http://schemas.microsoft.com/office/drawing/2014/main" id="{12871B1B-5FBD-4C80-86BE-CF72CB4DD7AD}"/>
              </a:ext>
            </a:extLst>
          </p:cNvPr>
          <p:cNvSpPr>
            <a:spLocks noChangeArrowheads="1"/>
          </p:cNvSpPr>
          <p:nvPr/>
        </p:nvSpPr>
        <p:spPr bwMode="auto">
          <a:xfrm>
            <a:off x="6918325" y="4270375"/>
            <a:ext cx="1254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填    充</a:t>
            </a:r>
          </a:p>
        </p:txBody>
      </p:sp>
      <p:sp>
        <p:nvSpPr>
          <p:cNvPr id="80" name="Line 78">
            <a:extLst>
              <a:ext uri="{FF2B5EF4-FFF2-40B4-BE49-F238E27FC236}">
                <a16:creationId xmlns:a16="http://schemas.microsoft.com/office/drawing/2014/main" id="{64CCC106-018E-4325-971E-85E8F330CB3A}"/>
              </a:ext>
            </a:extLst>
          </p:cNvPr>
          <p:cNvSpPr>
            <a:spLocks noChangeShapeType="1"/>
          </p:cNvSpPr>
          <p:nvPr/>
        </p:nvSpPr>
        <p:spPr bwMode="auto">
          <a:xfrm>
            <a:off x="8447088" y="682625"/>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1" name="Line 79">
            <a:extLst>
              <a:ext uri="{FF2B5EF4-FFF2-40B4-BE49-F238E27FC236}">
                <a16:creationId xmlns:a16="http://schemas.microsoft.com/office/drawing/2014/main" id="{C43A298C-2705-4A0E-9042-FC14880FFC27}"/>
              </a:ext>
            </a:extLst>
          </p:cNvPr>
          <p:cNvSpPr>
            <a:spLocks noChangeShapeType="1"/>
          </p:cNvSpPr>
          <p:nvPr/>
        </p:nvSpPr>
        <p:spPr bwMode="auto">
          <a:xfrm>
            <a:off x="8447088" y="4178300"/>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2" name="Line 80">
            <a:extLst>
              <a:ext uri="{FF2B5EF4-FFF2-40B4-BE49-F238E27FC236}">
                <a16:creationId xmlns:a16="http://schemas.microsoft.com/office/drawing/2014/main" id="{0C3E4E15-50BE-4E46-B916-BEE2CF84C250}"/>
              </a:ext>
            </a:extLst>
          </p:cNvPr>
          <p:cNvSpPr>
            <a:spLocks noChangeShapeType="1"/>
          </p:cNvSpPr>
          <p:nvPr/>
        </p:nvSpPr>
        <p:spPr bwMode="auto">
          <a:xfrm>
            <a:off x="58738" y="720725"/>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3" name="Line 81">
            <a:extLst>
              <a:ext uri="{FF2B5EF4-FFF2-40B4-BE49-F238E27FC236}">
                <a16:creationId xmlns:a16="http://schemas.microsoft.com/office/drawing/2014/main" id="{F5C7EC25-C970-4953-94FF-43C6CC9C3090}"/>
              </a:ext>
            </a:extLst>
          </p:cNvPr>
          <p:cNvSpPr>
            <a:spLocks noChangeShapeType="1"/>
          </p:cNvSpPr>
          <p:nvPr/>
        </p:nvSpPr>
        <p:spPr bwMode="auto">
          <a:xfrm>
            <a:off x="73025" y="4821238"/>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4" name="Text Box 82">
            <a:extLst>
              <a:ext uri="{FF2B5EF4-FFF2-40B4-BE49-F238E27FC236}">
                <a16:creationId xmlns:a16="http://schemas.microsoft.com/office/drawing/2014/main" id="{43B411FC-78E3-46B3-910B-3933562171C4}"/>
              </a:ext>
            </a:extLst>
          </p:cNvPr>
          <p:cNvSpPr txBox="1">
            <a:spLocks noChangeArrowheads="1"/>
          </p:cNvSpPr>
          <p:nvPr/>
        </p:nvSpPr>
        <p:spPr bwMode="auto">
          <a:xfrm>
            <a:off x="127000" y="5084763"/>
            <a:ext cx="898207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a:solidFill>
                  <a:srgbClr val="333399"/>
                </a:solidFill>
                <a:ea typeface="黑体" pitchFamily="49" charset="-122"/>
              </a:rPr>
              <a:t>数据偏移（即首部长度）</a:t>
            </a:r>
            <a:r>
              <a:rPr lang="en-US" altLang="zh-CN">
                <a:solidFill>
                  <a:srgbClr val="333399"/>
                </a:solidFill>
                <a:ea typeface="黑体" pitchFamily="49" charset="-122"/>
              </a:rPr>
              <a:t>——</a:t>
            </a:r>
            <a:r>
              <a:rPr lang="zh-CN" altLang="en-US">
                <a:solidFill>
                  <a:srgbClr val="333399"/>
                </a:solidFill>
                <a:ea typeface="黑体" pitchFamily="49" charset="-122"/>
              </a:rPr>
              <a:t>占 </a:t>
            </a:r>
            <a:r>
              <a:rPr lang="en-US" altLang="zh-CN">
                <a:solidFill>
                  <a:srgbClr val="333399"/>
                </a:solidFill>
                <a:ea typeface="黑体" pitchFamily="49" charset="-122"/>
              </a:rPr>
              <a:t>4 </a:t>
            </a:r>
            <a:r>
              <a:rPr lang="zh-CN" altLang="en-US">
                <a:solidFill>
                  <a:srgbClr val="333399"/>
                </a:solidFill>
                <a:ea typeface="黑体" pitchFamily="49" charset="-122"/>
              </a:rPr>
              <a:t>位，它指出 </a:t>
            </a:r>
            <a:r>
              <a:rPr lang="en-US" altLang="zh-CN">
                <a:solidFill>
                  <a:srgbClr val="333399"/>
                </a:solidFill>
                <a:ea typeface="黑体" pitchFamily="49" charset="-122"/>
              </a:rPr>
              <a:t>TCP </a:t>
            </a:r>
            <a:r>
              <a:rPr lang="zh-CN" altLang="en-US">
                <a:solidFill>
                  <a:srgbClr val="333399"/>
                </a:solidFill>
                <a:ea typeface="黑体" pitchFamily="49" charset="-122"/>
              </a:rPr>
              <a:t>报文段的数据起始处距离 </a:t>
            </a:r>
            <a:r>
              <a:rPr lang="en-US" altLang="zh-CN">
                <a:solidFill>
                  <a:srgbClr val="333399"/>
                </a:solidFill>
                <a:ea typeface="黑体" pitchFamily="49" charset="-122"/>
              </a:rPr>
              <a:t>TCP </a:t>
            </a:r>
            <a:r>
              <a:rPr lang="zh-CN" altLang="en-US">
                <a:solidFill>
                  <a:srgbClr val="333399"/>
                </a:solidFill>
                <a:ea typeface="黑体" pitchFamily="49" charset="-122"/>
              </a:rPr>
              <a:t>报文段的起始处有多远。“数据偏移”的单位是 </a:t>
            </a:r>
            <a:r>
              <a:rPr lang="en-US" altLang="zh-CN">
                <a:solidFill>
                  <a:srgbClr val="333399"/>
                </a:solidFill>
                <a:ea typeface="黑体" pitchFamily="49" charset="-122"/>
              </a:rPr>
              <a:t>32 </a:t>
            </a:r>
            <a:r>
              <a:rPr lang="zh-CN" altLang="en-US">
                <a:solidFill>
                  <a:srgbClr val="333399"/>
                </a:solidFill>
                <a:ea typeface="黑体" pitchFamily="49" charset="-122"/>
              </a:rPr>
              <a:t>位字（以 </a:t>
            </a:r>
            <a:r>
              <a:rPr lang="en-US" altLang="zh-CN">
                <a:solidFill>
                  <a:srgbClr val="333399"/>
                </a:solidFill>
                <a:ea typeface="黑体" pitchFamily="49" charset="-122"/>
              </a:rPr>
              <a:t>4 </a:t>
            </a:r>
            <a:r>
              <a:rPr lang="zh-CN" altLang="en-US">
                <a:solidFill>
                  <a:srgbClr val="333399"/>
                </a:solidFill>
                <a:ea typeface="黑体" pitchFamily="49" charset="-122"/>
              </a:rPr>
              <a:t>字节为计算单位）。  </a:t>
            </a:r>
          </a:p>
        </p:txBody>
      </p:sp>
      <p:sp>
        <p:nvSpPr>
          <p:cNvPr id="85" name="Rectangle 83">
            <a:extLst>
              <a:ext uri="{FF2B5EF4-FFF2-40B4-BE49-F238E27FC236}">
                <a16:creationId xmlns:a16="http://schemas.microsoft.com/office/drawing/2014/main" id="{6037B994-2207-4F71-A414-4575986F1537}"/>
              </a:ext>
            </a:extLst>
          </p:cNvPr>
          <p:cNvSpPr>
            <a:spLocks noChangeArrowheads="1"/>
          </p:cNvSpPr>
          <p:nvPr/>
        </p:nvSpPr>
        <p:spPr bwMode="auto">
          <a:xfrm>
            <a:off x="611188" y="2782888"/>
            <a:ext cx="1008062" cy="71755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21382492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5"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a:extLst>
              <a:ext uri="{FF2B5EF4-FFF2-40B4-BE49-F238E27FC236}">
                <a16:creationId xmlns:a16="http://schemas.microsoft.com/office/drawing/2014/main" id="{3C98A14D-5E62-4E0C-B69E-9B0004B0834B}"/>
              </a:ext>
            </a:extLst>
          </p:cNvPr>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 name="Rectangle 3">
            <a:extLst>
              <a:ext uri="{FF2B5EF4-FFF2-40B4-BE49-F238E27FC236}">
                <a16:creationId xmlns:a16="http://schemas.microsoft.com/office/drawing/2014/main" id="{7E15B5D0-1ABE-4745-A2F9-7DC8AFFB434E}"/>
              </a:ext>
            </a:extLst>
          </p:cNvPr>
          <p:cNvSpPr>
            <a:spLocks noChangeArrowheads="1"/>
          </p:cNvSpPr>
          <p:nvPr/>
        </p:nvSpPr>
        <p:spPr bwMode="auto">
          <a:xfrm>
            <a:off x="0" y="2309813"/>
            <a:ext cx="690563"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90000"/>
              </a:lnSpc>
              <a:spcBef>
                <a:spcPct val="0"/>
              </a:spcBef>
              <a:spcAft>
                <a:spcPct val="0"/>
              </a:spcAft>
            </a:pPr>
            <a:r>
              <a:rPr kumimoji="1" lang="en-US" altLang="zh-CN" sz="2000">
                <a:solidFill>
                  <a:srgbClr val="333399"/>
                </a:solidFill>
              </a:rPr>
              <a:t>TCP</a:t>
            </a:r>
          </a:p>
          <a:p>
            <a:pP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4" name="Line 4">
            <a:extLst>
              <a:ext uri="{FF2B5EF4-FFF2-40B4-BE49-F238E27FC236}">
                <a16:creationId xmlns:a16="http://schemas.microsoft.com/office/drawing/2014/main" id="{FB59321C-03A0-4031-AE65-05410B4821A4}"/>
              </a:ext>
            </a:extLst>
          </p:cNvPr>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 name="Rectangle 5">
            <a:extLst>
              <a:ext uri="{FF2B5EF4-FFF2-40B4-BE49-F238E27FC236}">
                <a16:creationId xmlns:a16="http://schemas.microsoft.com/office/drawing/2014/main" id="{CC00778B-1970-4D30-AD64-7A1B23D5C38B}"/>
              </a:ext>
            </a:extLst>
          </p:cNvPr>
          <p:cNvSpPr>
            <a:spLocks noChangeArrowheads="1"/>
          </p:cNvSpPr>
          <p:nvPr/>
        </p:nvSpPr>
        <p:spPr bwMode="auto">
          <a:xfrm>
            <a:off x="8388350" y="1778000"/>
            <a:ext cx="688975" cy="11874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90000"/>
              </a:lnSpc>
              <a:spcBef>
                <a:spcPct val="0"/>
              </a:spcBef>
              <a:spcAft>
                <a:spcPct val="0"/>
              </a:spcAft>
            </a:pPr>
            <a:r>
              <a:rPr kumimoji="1" lang="en-US" altLang="zh-CN" sz="2000">
                <a:solidFill>
                  <a:srgbClr val="333399"/>
                </a:solidFill>
              </a:rPr>
              <a:t>20</a:t>
            </a:r>
          </a:p>
          <a:p>
            <a:pPr algn="ctr" defTabSz="762000" eaLnBrk="0" fontAlgn="base" hangingPunct="0">
              <a:lnSpc>
                <a:spcPct val="90000"/>
              </a:lnSpc>
              <a:spcBef>
                <a:spcPct val="0"/>
              </a:spcBef>
              <a:spcAft>
                <a:spcPct val="0"/>
              </a:spcAft>
            </a:pPr>
            <a:r>
              <a:rPr kumimoji="1" lang="zh-CN" altLang="en-US" sz="2000">
                <a:solidFill>
                  <a:srgbClr val="333399"/>
                </a:solidFill>
              </a:rPr>
              <a:t>字节</a:t>
            </a:r>
          </a:p>
          <a:p>
            <a:pPr algn="ctr" defTabSz="762000" eaLnBrk="0" fontAlgn="base" hangingPunct="0">
              <a:lnSpc>
                <a:spcPct val="90000"/>
              </a:lnSpc>
              <a:spcBef>
                <a:spcPct val="0"/>
              </a:spcBef>
              <a:spcAft>
                <a:spcPct val="0"/>
              </a:spcAft>
            </a:pPr>
            <a:r>
              <a:rPr kumimoji="1" lang="zh-CN" altLang="en-US" sz="2000">
                <a:solidFill>
                  <a:srgbClr val="333399"/>
                </a:solidFill>
              </a:rPr>
              <a:t>固定</a:t>
            </a:r>
          </a:p>
          <a:p>
            <a:pPr algn="ct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6" name="Rectangle 6">
            <a:extLst>
              <a:ext uri="{FF2B5EF4-FFF2-40B4-BE49-F238E27FC236}">
                <a16:creationId xmlns:a16="http://schemas.microsoft.com/office/drawing/2014/main" id="{CEC6D582-C6D9-44F0-ABE3-4157C97551BB}"/>
              </a:ext>
            </a:extLst>
          </p:cNvPr>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 name="Line 7">
            <a:extLst>
              <a:ext uri="{FF2B5EF4-FFF2-40B4-BE49-F238E27FC236}">
                <a16:creationId xmlns:a16="http://schemas.microsoft.com/office/drawing/2014/main" id="{CD99F47C-1986-4774-8CE9-8CAD4F2BE7EE}"/>
              </a:ext>
            </a:extLst>
          </p:cNvPr>
          <p:cNvSpPr>
            <a:spLocks noChangeShapeType="1"/>
          </p:cNvSpPr>
          <p:nvPr/>
        </p:nvSpPr>
        <p:spPr bwMode="auto">
          <a:xfrm>
            <a:off x="646113" y="1409700"/>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8" name="Line 8">
            <a:extLst>
              <a:ext uri="{FF2B5EF4-FFF2-40B4-BE49-F238E27FC236}">
                <a16:creationId xmlns:a16="http://schemas.microsoft.com/office/drawing/2014/main" id="{A8E50475-1AFE-4BC0-856F-ED4718F5B708}"/>
              </a:ext>
            </a:extLst>
          </p:cNvPr>
          <p:cNvSpPr>
            <a:spLocks noChangeShapeType="1"/>
          </p:cNvSpPr>
          <p:nvPr/>
        </p:nvSpPr>
        <p:spPr bwMode="auto">
          <a:xfrm>
            <a:off x="660400" y="2105025"/>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 name="Line 9">
            <a:extLst>
              <a:ext uri="{FF2B5EF4-FFF2-40B4-BE49-F238E27FC236}">
                <a16:creationId xmlns:a16="http://schemas.microsoft.com/office/drawing/2014/main" id="{4C1C60E2-EBF8-42D7-BF93-EAA5BDA82967}"/>
              </a:ext>
            </a:extLst>
          </p:cNvPr>
          <p:cNvSpPr>
            <a:spLocks noChangeShapeType="1"/>
          </p:cNvSpPr>
          <p:nvPr/>
        </p:nvSpPr>
        <p:spPr bwMode="auto">
          <a:xfrm>
            <a:off x="646113" y="279876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0" name="Line 10">
            <a:extLst>
              <a:ext uri="{FF2B5EF4-FFF2-40B4-BE49-F238E27FC236}">
                <a16:creationId xmlns:a16="http://schemas.microsoft.com/office/drawing/2014/main" id="{EE1C5465-EECF-473B-832A-0376001A8B98}"/>
              </a:ext>
            </a:extLst>
          </p:cNvPr>
          <p:cNvSpPr>
            <a:spLocks noChangeShapeType="1"/>
          </p:cNvSpPr>
          <p:nvPr/>
        </p:nvSpPr>
        <p:spPr bwMode="auto">
          <a:xfrm>
            <a:off x="646113" y="349091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1" name="Line 11">
            <a:extLst>
              <a:ext uri="{FF2B5EF4-FFF2-40B4-BE49-F238E27FC236}">
                <a16:creationId xmlns:a16="http://schemas.microsoft.com/office/drawing/2014/main" id="{B1D162F0-A2CA-4794-BF9C-54BAB2418121}"/>
              </a:ext>
            </a:extLst>
          </p:cNvPr>
          <p:cNvSpPr>
            <a:spLocks noChangeShapeType="1"/>
          </p:cNvSpPr>
          <p:nvPr/>
        </p:nvSpPr>
        <p:spPr bwMode="auto">
          <a:xfrm>
            <a:off x="660400" y="4186238"/>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 name="Line 12">
            <a:extLst>
              <a:ext uri="{FF2B5EF4-FFF2-40B4-BE49-F238E27FC236}">
                <a16:creationId xmlns:a16="http://schemas.microsoft.com/office/drawing/2014/main" id="{A903AD7D-0023-4E85-B260-C38B6D5F1143}"/>
              </a:ext>
            </a:extLst>
          </p:cNvPr>
          <p:cNvSpPr>
            <a:spLocks noChangeShapeType="1"/>
          </p:cNvSpPr>
          <p:nvPr/>
        </p:nvSpPr>
        <p:spPr bwMode="auto">
          <a:xfrm>
            <a:off x="4498975" y="714375"/>
            <a:ext cx="0" cy="709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3" name="Rectangle 13">
            <a:extLst>
              <a:ext uri="{FF2B5EF4-FFF2-40B4-BE49-F238E27FC236}">
                <a16:creationId xmlns:a16="http://schemas.microsoft.com/office/drawing/2014/main" id="{D08D52C5-0431-4F1C-8D00-8F7B3A03599B}"/>
              </a:ext>
            </a:extLst>
          </p:cNvPr>
          <p:cNvSpPr>
            <a:spLocks noChangeArrowheads="1"/>
          </p:cNvSpPr>
          <p:nvPr/>
        </p:nvSpPr>
        <p:spPr bwMode="auto">
          <a:xfrm>
            <a:off x="5699125" y="841375"/>
            <a:ext cx="16160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目  的  端  口</a:t>
            </a:r>
          </a:p>
        </p:txBody>
      </p:sp>
      <p:sp>
        <p:nvSpPr>
          <p:cNvPr id="14" name="Rectangle 14">
            <a:extLst>
              <a:ext uri="{FF2B5EF4-FFF2-40B4-BE49-F238E27FC236}">
                <a16:creationId xmlns:a16="http://schemas.microsoft.com/office/drawing/2014/main" id="{90AE583D-1A7F-4531-9DF7-BE15B1499C30}"/>
              </a:ext>
            </a:extLst>
          </p:cNvPr>
          <p:cNvSpPr>
            <a:spLocks noChangeArrowheads="1"/>
          </p:cNvSpPr>
          <p:nvPr/>
        </p:nvSpPr>
        <p:spPr bwMode="auto">
          <a:xfrm>
            <a:off x="808038" y="2763838"/>
            <a:ext cx="6873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数据</a:t>
            </a:r>
          </a:p>
          <a:p>
            <a:pPr defTabSz="762000" eaLnBrk="0" fontAlgn="base" hangingPunct="0">
              <a:spcBef>
                <a:spcPct val="0"/>
              </a:spcBef>
              <a:spcAft>
                <a:spcPct val="0"/>
              </a:spcAft>
            </a:pPr>
            <a:r>
              <a:rPr kumimoji="1" lang="zh-CN" altLang="en-US" sz="2000">
                <a:solidFill>
                  <a:srgbClr val="333399"/>
                </a:solidFill>
              </a:rPr>
              <a:t>偏移</a:t>
            </a:r>
          </a:p>
        </p:txBody>
      </p:sp>
      <p:sp>
        <p:nvSpPr>
          <p:cNvPr id="15" name="Rectangle 15">
            <a:extLst>
              <a:ext uri="{FF2B5EF4-FFF2-40B4-BE49-F238E27FC236}">
                <a16:creationId xmlns:a16="http://schemas.microsoft.com/office/drawing/2014/main" id="{4DE51A3F-BDF3-4A4A-9ACD-06898DA92BE9}"/>
              </a:ext>
            </a:extLst>
          </p:cNvPr>
          <p:cNvSpPr>
            <a:spLocks noChangeArrowheads="1"/>
          </p:cNvSpPr>
          <p:nvPr/>
        </p:nvSpPr>
        <p:spPr bwMode="auto">
          <a:xfrm>
            <a:off x="1887538" y="362902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检   验   和</a:t>
            </a:r>
          </a:p>
        </p:txBody>
      </p:sp>
      <p:sp>
        <p:nvSpPr>
          <p:cNvPr id="16" name="Rectangle 16">
            <a:extLst>
              <a:ext uri="{FF2B5EF4-FFF2-40B4-BE49-F238E27FC236}">
                <a16:creationId xmlns:a16="http://schemas.microsoft.com/office/drawing/2014/main" id="{F6D0ECDD-F183-4201-A45F-25B71026821F}"/>
              </a:ext>
            </a:extLst>
          </p:cNvPr>
          <p:cNvSpPr>
            <a:spLocks noChangeArrowheads="1"/>
          </p:cNvSpPr>
          <p:nvPr/>
        </p:nvSpPr>
        <p:spPr bwMode="auto">
          <a:xfrm>
            <a:off x="2089150" y="4303326"/>
            <a:ext cx="326541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fontAlgn="base" hangingPunct="0">
              <a:spcBef>
                <a:spcPct val="0"/>
              </a:spcBef>
              <a:spcAft>
                <a:spcPct val="0"/>
              </a:spcAft>
            </a:pPr>
            <a:r>
              <a:rPr kumimoji="1" lang="zh-CN" altLang="en-US" sz="2000" dirty="0">
                <a:solidFill>
                  <a:srgbClr val="333399"/>
                </a:solidFill>
              </a:rPr>
              <a:t>选    项    （长  度  可  变）</a:t>
            </a:r>
          </a:p>
        </p:txBody>
      </p:sp>
      <p:sp>
        <p:nvSpPr>
          <p:cNvPr id="17" name="Rectangle 17">
            <a:extLst>
              <a:ext uri="{FF2B5EF4-FFF2-40B4-BE49-F238E27FC236}">
                <a16:creationId xmlns:a16="http://schemas.microsoft.com/office/drawing/2014/main" id="{215A6D70-5022-4719-8B23-04F5A1F78513}"/>
              </a:ext>
            </a:extLst>
          </p:cNvPr>
          <p:cNvSpPr>
            <a:spLocks noChangeArrowheads="1"/>
          </p:cNvSpPr>
          <p:nvPr/>
        </p:nvSpPr>
        <p:spPr bwMode="auto">
          <a:xfrm>
            <a:off x="2001838" y="841375"/>
            <a:ext cx="1222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源  端  口</a:t>
            </a:r>
          </a:p>
        </p:txBody>
      </p:sp>
      <p:sp>
        <p:nvSpPr>
          <p:cNvPr id="18" name="Rectangle 18">
            <a:extLst>
              <a:ext uri="{FF2B5EF4-FFF2-40B4-BE49-F238E27FC236}">
                <a16:creationId xmlns:a16="http://schemas.microsoft.com/office/drawing/2014/main" id="{AAD149E6-DB2D-492D-9EE1-B6C5DC797B34}"/>
              </a:ext>
            </a:extLst>
          </p:cNvPr>
          <p:cNvSpPr>
            <a:spLocks noChangeArrowheads="1"/>
          </p:cNvSpPr>
          <p:nvPr/>
        </p:nvSpPr>
        <p:spPr bwMode="auto">
          <a:xfrm>
            <a:off x="4054475" y="1528763"/>
            <a:ext cx="1381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序   号</a:t>
            </a:r>
          </a:p>
        </p:txBody>
      </p:sp>
      <p:sp>
        <p:nvSpPr>
          <p:cNvPr id="19" name="Line 19">
            <a:extLst>
              <a:ext uri="{FF2B5EF4-FFF2-40B4-BE49-F238E27FC236}">
                <a16:creationId xmlns:a16="http://schemas.microsoft.com/office/drawing/2014/main" id="{E3D73326-E52C-4619-AAE3-F1A45E8AF579}"/>
              </a:ext>
            </a:extLst>
          </p:cNvPr>
          <p:cNvSpPr>
            <a:spLocks noChangeShapeType="1"/>
          </p:cNvSpPr>
          <p:nvPr/>
        </p:nvSpPr>
        <p:spPr bwMode="auto">
          <a:xfrm>
            <a:off x="4505325" y="2808288"/>
            <a:ext cx="0" cy="1370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0" name="Rectangle 20">
            <a:extLst>
              <a:ext uri="{FF2B5EF4-FFF2-40B4-BE49-F238E27FC236}">
                <a16:creationId xmlns:a16="http://schemas.microsoft.com/office/drawing/2014/main" id="{ED748D4E-1F95-4856-86DA-F3D0185415D8}"/>
              </a:ext>
            </a:extLst>
          </p:cNvPr>
          <p:cNvSpPr>
            <a:spLocks noChangeArrowheads="1"/>
          </p:cNvSpPr>
          <p:nvPr/>
        </p:nvSpPr>
        <p:spPr bwMode="auto">
          <a:xfrm>
            <a:off x="5538788" y="3629025"/>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紧   急   指   针</a:t>
            </a:r>
          </a:p>
        </p:txBody>
      </p:sp>
      <p:sp>
        <p:nvSpPr>
          <p:cNvPr id="21" name="Rectangle 21">
            <a:extLst>
              <a:ext uri="{FF2B5EF4-FFF2-40B4-BE49-F238E27FC236}">
                <a16:creationId xmlns:a16="http://schemas.microsoft.com/office/drawing/2014/main" id="{F1100729-DB60-49CD-906A-1A4CD5C28B65}"/>
              </a:ext>
            </a:extLst>
          </p:cNvPr>
          <p:cNvSpPr>
            <a:spLocks noChangeArrowheads="1"/>
          </p:cNvSpPr>
          <p:nvPr/>
        </p:nvSpPr>
        <p:spPr bwMode="auto">
          <a:xfrm>
            <a:off x="5988050" y="2909888"/>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窗   口</a:t>
            </a:r>
          </a:p>
        </p:txBody>
      </p:sp>
      <p:sp>
        <p:nvSpPr>
          <p:cNvPr id="22" name="Rectangle 22">
            <a:extLst>
              <a:ext uri="{FF2B5EF4-FFF2-40B4-BE49-F238E27FC236}">
                <a16:creationId xmlns:a16="http://schemas.microsoft.com/office/drawing/2014/main" id="{C84106A7-8A27-4CDF-8AE6-E679AFDDD1E0}"/>
              </a:ext>
            </a:extLst>
          </p:cNvPr>
          <p:cNvSpPr>
            <a:spLocks noChangeArrowheads="1"/>
          </p:cNvSpPr>
          <p:nvPr/>
        </p:nvSpPr>
        <p:spPr bwMode="auto">
          <a:xfrm>
            <a:off x="3810000" y="2252663"/>
            <a:ext cx="1841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确    认    号</a:t>
            </a:r>
          </a:p>
        </p:txBody>
      </p:sp>
      <p:sp>
        <p:nvSpPr>
          <p:cNvPr id="23" name="Line 23">
            <a:extLst>
              <a:ext uri="{FF2B5EF4-FFF2-40B4-BE49-F238E27FC236}">
                <a16:creationId xmlns:a16="http://schemas.microsoft.com/office/drawing/2014/main" id="{A038CB2B-CEEE-44B8-BB53-0DA3B82CCDC0}"/>
              </a:ext>
            </a:extLst>
          </p:cNvPr>
          <p:cNvSpPr>
            <a:spLocks noChangeShapeType="1"/>
          </p:cNvSpPr>
          <p:nvPr/>
        </p:nvSpPr>
        <p:spPr bwMode="auto">
          <a:xfrm>
            <a:off x="1611313"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4" name="Line 24">
            <a:extLst>
              <a:ext uri="{FF2B5EF4-FFF2-40B4-BE49-F238E27FC236}">
                <a16:creationId xmlns:a16="http://schemas.microsoft.com/office/drawing/2014/main" id="{E3E31F24-58A4-455D-B07B-784D0F40F089}"/>
              </a:ext>
            </a:extLst>
          </p:cNvPr>
          <p:cNvSpPr>
            <a:spLocks noChangeShapeType="1"/>
          </p:cNvSpPr>
          <p:nvPr/>
        </p:nvSpPr>
        <p:spPr bwMode="auto">
          <a:xfrm>
            <a:off x="3538538" y="2800350"/>
            <a:ext cx="0" cy="684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 name="Line 25">
            <a:extLst>
              <a:ext uri="{FF2B5EF4-FFF2-40B4-BE49-F238E27FC236}">
                <a16:creationId xmlns:a16="http://schemas.microsoft.com/office/drawing/2014/main" id="{BCB39DE5-6094-4CFE-A70E-D63853A5FB67}"/>
              </a:ext>
            </a:extLst>
          </p:cNvPr>
          <p:cNvSpPr>
            <a:spLocks noChangeShapeType="1"/>
          </p:cNvSpPr>
          <p:nvPr/>
        </p:nvSpPr>
        <p:spPr bwMode="auto">
          <a:xfrm>
            <a:off x="3044825"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6" name="Line 26">
            <a:extLst>
              <a:ext uri="{FF2B5EF4-FFF2-40B4-BE49-F238E27FC236}">
                <a16:creationId xmlns:a16="http://schemas.microsoft.com/office/drawing/2014/main" id="{E515B815-F13E-426B-8D29-9C06D79D50FA}"/>
              </a:ext>
            </a:extLst>
          </p:cNvPr>
          <p:cNvSpPr>
            <a:spLocks noChangeShapeType="1"/>
          </p:cNvSpPr>
          <p:nvPr/>
        </p:nvSpPr>
        <p:spPr bwMode="auto">
          <a:xfrm>
            <a:off x="328930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7" name="Line 27">
            <a:extLst>
              <a:ext uri="{FF2B5EF4-FFF2-40B4-BE49-F238E27FC236}">
                <a16:creationId xmlns:a16="http://schemas.microsoft.com/office/drawing/2014/main" id="{C5F53CE8-2B31-4588-9E9C-9C158EC5C4FA}"/>
              </a:ext>
            </a:extLst>
          </p:cNvPr>
          <p:cNvSpPr>
            <a:spLocks noChangeShapeType="1"/>
          </p:cNvSpPr>
          <p:nvPr/>
        </p:nvSpPr>
        <p:spPr bwMode="auto">
          <a:xfrm>
            <a:off x="40195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8" name="Line 28">
            <a:extLst>
              <a:ext uri="{FF2B5EF4-FFF2-40B4-BE49-F238E27FC236}">
                <a16:creationId xmlns:a16="http://schemas.microsoft.com/office/drawing/2014/main" id="{C8E4154F-7578-406B-ADDD-4A8FF5A6FC95}"/>
              </a:ext>
            </a:extLst>
          </p:cNvPr>
          <p:cNvSpPr>
            <a:spLocks noChangeShapeType="1"/>
          </p:cNvSpPr>
          <p:nvPr/>
        </p:nvSpPr>
        <p:spPr bwMode="auto">
          <a:xfrm>
            <a:off x="37782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9" name="Line 29">
            <a:extLst>
              <a:ext uri="{FF2B5EF4-FFF2-40B4-BE49-F238E27FC236}">
                <a16:creationId xmlns:a16="http://schemas.microsoft.com/office/drawing/2014/main" id="{616C027C-95ED-468B-973D-5B1A65B00309}"/>
              </a:ext>
            </a:extLst>
          </p:cNvPr>
          <p:cNvSpPr>
            <a:spLocks noChangeShapeType="1"/>
          </p:cNvSpPr>
          <p:nvPr/>
        </p:nvSpPr>
        <p:spPr bwMode="auto">
          <a:xfrm>
            <a:off x="4264025"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0" name="Rectangle 30">
            <a:extLst>
              <a:ext uri="{FF2B5EF4-FFF2-40B4-BE49-F238E27FC236}">
                <a16:creationId xmlns:a16="http://schemas.microsoft.com/office/drawing/2014/main" id="{2F3054A1-722A-45D2-B5EE-371E25F4B116}"/>
              </a:ext>
            </a:extLst>
          </p:cNvPr>
          <p:cNvSpPr>
            <a:spLocks noChangeArrowheads="1"/>
          </p:cNvSpPr>
          <p:nvPr/>
        </p:nvSpPr>
        <p:spPr bwMode="auto">
          <a:xfrm>
            <a:off x="1911350" y="2924175"/>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保   留</a:t>
            </a:r>
          </a:p>
        </p:txBody>
      </p:sp>
      <p:sp>
        <p:nvSpPr>
          <p:cNvPr id="31" name="Rectangle 31">
            <a:extLst>
              <a:ext uri="{FF2B5EF4-FFF2-40B4-BE49-F238E27FC236}">
                <a16:creationId xmlns:a16="http://schemas.microsoft.com/office/drawing/2014/main" id="{35EDA105-BB8B-4D0A-B248-EC18A47EFB96}"/>
              </a:ext>
            </a:extLst>
          </p:cNvPr>
          <p:cNvSpPr>
            <a:spLocks noChangeArrowheads="1"/>
          </p:cNvSpPr>
          <p:nvPr/>
        </p:nvSpPr>
        <p:spPr bwMode="auto">
          <a:xfrm>
            <a:off x="4237038"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75000"/>
              </a:lnSpc>
              <a:spcBef>
                <a:spcPct val="0"/>
              </a:spcBef>
              <a:spcAft>
                <a:spcPct val="0"/>
              </a:spcAft>
            </a:pPr>
            <a:r>
              <a:rPr kumimoji="1" lang="en-US" altLang="zh-CN" sz="1600" b="1">
                <a:solidFill>
                  <a:srgbClr val="333399"/>
                </a:solidFill>
              </a:rPr>
              <a:t>F</a:t>
            </a:r>
          </a:p>
          <a:p>
            <a:pPr algn="ctr" defTabSz="762000" eaLnBrk="0" fontAlgn="base" hangingPunct="0">
              <a:lnSpc>
                <a:spcPct val="75000"/>
              </a:lnSpc>
              <a:spcBef>
                <a:spcPct val="0"/>
              </a:spcBef>
              <a:spcAft>
                <a:spcPct val="0"/>
              </a:spcAft>
            </a:pPr>
            <a:r>
              <a:rPr kumimoji="1" lang="en-US" altLang="zh-CN" sz="1600" b="1">
                <a:solidFill>
                  <a:srgbClr val="333399"/>
                </a:solidFill>
              </a:rPr>
              <a:t>I</a:t>
            </a:r>
          </a:p>
          <a:p>
            <a:pPr algn="ct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32" name="Line 32">
            <a:extLst>
              <a:ext uri="{FF2B5EF4-FFF2-40B4-BE49-F238E27FC236}">
                <a16:creationId xmlns:a16="http://schemas.microsoft.com/office/drawing/2014/main" id="{046DE4A5-23BA-4C0B-9018-77A1FACD1843}"/>
              </a:ext>
            </a:extLst>
          </p:cNvPr>
          <p:cNvSpPr>
            <a:spLocks noChangeShapeType="1"/>
          </p:cNvSpPr>
          <p:nvPr/>
        </p:nvSpPr>
        <p:spPr bwMode="auto">
          <a:xfrm>
            <a:off x="650875" y="549275"/>
            <a:ext cx="76755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3" name="Line 33">
            <a:extLst>
              <a:ext uri="{FF2B5EF4-FFF2-40B4-BE49-F238E27FC236}">
                <a16:creationId xmlns:a16="http://schemas.microsoft.com/office/drawing/2014/main" id="{CFDE6E86-9A34-4178-9C63-67C7E701BC30}"/>
              </a:ext>
            </a:extLst>
          </p:cNvPr>
          <p:cNvSpPr>
            <a:spLocks noChangeShapeType="1"/>
          </p:cNvSpPr>
          <p:nvPr/>
        </p:nvSpPr>
        <p:spPr bwMode="auto">
          <a:xfrm>
            <a:off x="650875"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4" name="Line 34">
            <a:extLst>
              <a:ext uri="{FF2B5EF4-FFF2-40B4-BE49-F238E27FC236}">
                <a16:creationId xmlns:a16="http://schemas.microsoft.com/office/drawing/2014/main" id="{796EFD8F-4F08-426F-8330-C6551C133560}"/>
              </a:ext>
            </a:extLst>
          </p:cNvPr>
          <p:cNvSpPr>
            <a:spLocks noChangeShapeType="1"/>
          </p:cNvSpPr>
          <p:nvPr/>
        </p:nvSpPr>
        <p:spPr bwMode="auto">
          <a:xfrm>
            <a:off x="890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5" name="Line 35">
            <a:extLst>
              <a:ext uri="{FF2B5EF4-FFF2-40B4-BE49-F238E27FC236}">
                <a16:creationId xmlns:a16="http://schemas.microsoft.com/office/drawing/2014/main" id="{42514CCE-EB3E-4906-92E1-96293581C4B2}"/>
              </a:ext>
            </a:extLst>
          </p:cNvPr>
          <p:cNvSpPr>
            <a:spLocks noChangeShapeType="1"/>
          </p:cNvSpPr>
          <p:nvPr/>
        </p:nvSpPr>
        <p:spPr bwMode="auto">
          <a:xfrm>
            <a:off x="1130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 name="Line 36">
            <a:extLst>
              <a:ext uri="{FF2B5EF4-FFF2-40B4-BE49-F238E27FC236}">
                <a16:creationId xmlns:a16="http://schemas.microsoft.com/office/drawing/2014/main" id="{6A588FF5-709F-4D07-9D2E-93A300890A4C}"/>
              </a:ext>
            </a:extLst>
          </p:cNvPr>
          <p:cNvSpPr>
            <a:spLocks noChangeShapeType="1"/>
          </p:cNvSpPr>
          <p:nvPr/>
        </p:nvSpPr>
        <p:spPr bwMode="auto">
          <a:xfrm>
            <a:off x="1370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7" name="Line 37">
            <a:extLst>
              <a:ext uri="{FF2B5EF4-FFF2-40B4-BE49-F238E27FC236}">
                <a16:creationId xmlns:a16="http://schemas.microsoft.com/office/drawing/2014/main" id="{DD244F4D-EB6A-437D-8ED9-54EB64CC1CAD}"/>
              </a:ext>
            </a:extLst>
          </p:cNvPr>
          <p:cNvSpPr>
            <a:spLocks noChangeShapeType="1"/>
          </p:cNvSpPr>
          <p:nvPr/>
        </p:nvSpPr>
        <p:spPr bwMode="auto">
          <a:xfrm>
            <a:off x="1611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8" name="Line 38">
            <a:extLst>
              <a:ext uri="{FF2B5EF4-FFF2-40B4-BE49-F238E27FC236}">
                <a16:creationId xmlns:a16="http://schemas.microsoft.com/office/drawing/2014/main" id="{AF9FB95C-4638-469E-A93B-333F05E2782B}"/>
              </a:ext>
            </a:extLst>
          </p:cNvPr>
          <p:cNvSpPr>
            <a:spLocks noChangeShapeType="1"/>
          </p:cNvSpPr>
          <p:nvPr/>
        </p:nvSpPr>
        <p:spPr bwMode="auto">
          <a:xfrm>
            <a:off x="18510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9" name="Line 39">
            <a:extLst>
              <a:ext uri="{FF2B5EF4-FFF2-40B4-BE49-F238E27FC236}">
                <a16:creationId xmlns:a16="http://schemas.microsoft.com/office/drawing/2014/main" id="{100A197A-8135-4E38-9362-E1EFD7EE7E23}"/>
              </a:ext>
            </a:extLst>
          </p:cNvPr>
          <p:cNvSpPr>
            <a:spLocks noChangeShapeType="1"/>
          </p:cNvSpPr>
          <p:nvPr/>
        </p:nvSpPr>
        <p:spPr bwMode="auto">
          <a:xfrm>
            <a:off x="2089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0" name="Line 40">
            <a:extLst>
              <a:ext uri="{FF2B5EF4-FFF2-40B4-BE49-F238E27FC236}">
                <a16:creationId xmlns:a16="http://schemas.microsoft.com/office/drawing/2014/main" id="{21E90D03-1311-46C5-9D3F-ED3F862AEA3B}"/>
              </a:ext>
            </a:extLst>
          </p:cNvPr>
          <p:cNvSpPr>
            <a:spLocks noChangeShapeType="1"/>
          </p:cNvSpPr>
          <p:nvPr/>
        </p:nvSpPr>
        <p:spPr bwMode="auto">
          <a:xfrm>
            <a:off x="2328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1" name="Line 41">
            <a:extLst>
              <a:ext uri="{FF2B5EF4-FFF2-40B4-BE49-F238E27FC236}">
                <a16:creationId xmlns:a16="http://schemas.microsoft.com/office/drawing/2014/main" id="{6DDE92B2-CD42-4854-A8B2-CEBAF17B95A4}"/>
              </a:ext>
            </a:extLst>
          </p:cNvPr>
          <p:cNvSpPr>
            <a:spLocks noChangeShapeType="1"/>
          </p:cNvSpPr>
          <p:nvPr/>
        </p:nvSpPr>
        <p:spPr bwMode="auto">
          <a:xfrm>
            <a:off x="25701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2" name="Line 42">
            <a:extLst>
              <a:ext uri="{FF2B5EF4-FFF2-40B4-BE49-F238E27FC236}">
                <a16:creationId xmlns:a16="http://schemas.microsoft.com/office/drawing/2014/main" id="{F66F00C6-0841-4F8B-982E-E660C24CFB86}"/>
              </a:ext>
            </a:extLst>
          </p:cNvPr>
          <p:cNvSpPr>
            <a:spLocks noChangeShapeType="1"/>
          </p:cNvSpPr>
          <p:nvPr/>
        </p:nvSpPr>
        <p:spPr bwMode="auto">
          <a:xfrm>
            <a:off x="2809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3" name="Line 43">
            <a:extLst>
              <a:ext uri="{FF2B5EF4-FFF2-40B4-BE49-F238E27FC236}">
                <a16:creationId xmlns:a16="http://schemas.microsoft.com/office/drawing/2014/main" id="{65B315D8-866D-4B3D-927D-194F1685C601}"/>
              </a:ext>
            </a:extLst>
          </p:cNvPr>
          <p:cNvSpPr>
            <a:spLocks noChangeShapeType="1"/>
          </p:cNvSpPr>
          <p:nvPr/>
        </p:nvSpPr>
        <p:spPr bwMode="auto">
          <a:xfrm>
            <a:off x="3049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4" name="Line 44">
            <a:extLst>
              <a:ext uri="{FF2B5EF4-FFF2-40B4-BE49-F238E27FC236}">
                <a16:creationId xmlns:a16="http://schemas.microsoft.com/office/drawing/2014/main" id="{780AB355-1E0A-41C9-8F53-421E8F0F97FD}"/>
              </a:ext>
            </a:extLst>
          </p:cNvPr>
          <p:cNvSpPr>
            <a:spLocks noChangeShapeType="1"/>
          </p:cNvSpPr>
          <p:nvPr/>
        </p:nvSpPr>
        <p:spPr bwMode="auto">
          <a:xfrm>
            <a:off x="3289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5" name="Line 45">
            <a:extLst>
              <a:ext uri="{FF2B5EF4-FFF2-40B4-BE49-F238E27FC236}">
                <a16:creationId xmlns:a16="http://schemas.microsoft.com/office/drawing/2014/main" id="{DB9F7F67-1D7A-433A-AEDA-E8CB63F5DB7F}"/>
              </a:ext>
            </a:extLst>
          </p:cNvPr>
          <p:cNvSpPr>
            <a:spLocks noChangeShapeType="1"/>
          </p:cNvSpPr>
          <p:nvPr/>
        </p:nvSpPr>
        <p:spPr bwMode="auto">
          <a:xfrm>
            <a:off x="3530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6" name="Line 46">
            <a:extLst>
              <a:ext uri="{FF2B5EF4-FFF2-40B4-BE49-F238E27FC236}">
                <a16:creationId xmlns:a16="http://schemas.microsoft.com/office/drawing/2014/main" id="{B1BEB3F6-D799-47B0-A0F6-D93588F54B6C}"/>
              </a:ext>
            </a:extLst>
          </p:cNvPr>
          <p:cNvSpPr>
            <a:spLocks noChangeShapeType="1"/>
          </p:cNvSpPr>
          <p:nvPr/>
        </p:nvSpPr>
        <p:spPr bwMode="auto">
          <a:xfrm>
            <a:off x="3770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7" name="Line 47">
            <a:extLst>
              <a:ext uri="{FF2B5EF4-FFF2-40B4-BE49-F238E27FC236}">
                <a16:creationId xmlns:a16="http://schemas.microsoft.com/office/drawing/2014/main" id="{A4348AB2-DF91-406D-B9CA-67F5A08AFD34}"/>
              </a:ext>
            </a:extLst>
          </p:cNvPr>
          <p:cNvSpPr>
            <a:spLocks noChangeShapeType="1"/>
          </p:cNvSpPr>
          <p:nvPr/>
        </p:nvSpPr>
        <p:spPr bwMode="auto">
          <a:xfrm>
            <a:off x="4008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8" name="Line 48">
            <a:extLst>
              <a:ext uri="{FF2B5EF4-FFF2-40B4-BE49-F238E27FC236}">
                <a16:creationId xmlns:a16="http://schemas.microsoft.com/office/drawing/2014/main" id="{E30F810E-A422-474A-8BF2-CE2BF0F12DB8}"/>
              </a:ext>
            </a:extLst>
          </p:cNvPr>
          <p:cNvSpPr>
            <a:spLocks noChangeShapeType="1"/>
          </p:cNvSpPr>
          <p:nvPr/>
        </p:nvSpPr>
        <p:spPr bwMode="auto">
          <a:xfrm>
            <a:off x="4248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9" name="Line 49">
            <a:extLst>
              <a:ext uri="{FF2B5EF4-FFF2-40B4-BE49-F238E27FC236}">
                <a16:creationId xmlns:a16="http://schemas.microsoft.com/office/drawing/2014/main" id="{F9083C74-225A-49AC-BD70-B50E1A3B53B5}"/>
              </a:ext>
            </a:extLst>
          </p:cNvPr>
          <p:cNvSpPr>
            <a:spLocks noChangeShapeType="1"/>
          </p:cNvSpPr>
          <p:nvPr/>
        </p:nvSpPr>
        <p:spPr bwMode="auto">
          <a:xfrm>
            <a:off x="44878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0" name="Line 50">
            <a:extLst>
              <a:ext uri="{FF2B5EF4-FFF2-40B4-BE49-F238E27FC236}">
                <a16:creationId xmlns:a16="http://schemas.microsoft.com/office/drawing/2014/main" id="{82A388D7-1676-4B0C-8AD0-FD6F1E5C1C29}"/>
              </a:ext>
            </a:extLst>
          </p:cNvPr>
          <p:cNvSpPr>
            <a:spLocks noChangeShapeType="1"/>
          </p:cNvSpPr>
          <p:nvPr/>
        </p:nvSpPr>
        <p:spPr bwMode="auto">
          <a:xfrm>
            <a:off x="4729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1" name="Line 51">
            <a:extLst>
              <a:ext uri="{FF2B5EF4-FFF2-40B4-BE49-F238E27FC236}">
                <a16:creationId xmlns:a16="http://schemas.microsoft.com/office/drawing/2014/main" id="{2F4A26F3-E814-44C4-9E2F-ABD1D02E88E3}"/>
              </a:ext>
            </a:extLst>
          </p:cNvPr>
          <p:cNvSpPr>
            <a:spLocks noChangeShapeType="1"/>
          </p:cNvSpPr>
          <p:nvPr/>
        </p:nvSpPr>
        <p:spPr bwMode="auto">
          <a:xfrm>
            <a:off x="4968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2" name="Line 52">
            <a:extLst>
              <a:ext uri="{FF2B5EF4-FFF2-40B4-BE49-F238E27FC236}">
                <a16:creationId xmlns:a16="http://schemas.microsoft.com/office/drawing/2014/main" id="{F6D048A5-8A8B-46F8-AECE-DB69F5D330CB}"/>
              </a:ext>
            </a:extLst>
          </p:cNvPr>
          <p:cNvSpPr>
            <a:spLocks noChangeShapeType="1"/>
          </p:cNvSpPr>
          <p:nvPr/>
        </p:nvSpPr>
        <p:spPr bwMode="auto">
          <a:xfrm>
            <a:off x="5208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3" name="Line 53">
            <a:extLst>
              <a:ext uri="{FF2B5EF4-FFF2-40B4-BE49-F238E27FC236}">
                <a16:creationId xmlns:a16="http://schemas.microsoft.com/office/drawing/2014/main" id="{F77A660F-9D02-492A-9F8E-40F4E619A05A}"/>
              </a:ext>
            </a:extLst>
          </p:cNvPr>
          <p:cNvSpPr>
            <a:spLocks noChangeShapeType="1"/>
          </p:cNvSpPr>
          <p:nvPr/>
        </p:nvSpPr>
        <p:spPr bwMode="auto">
          <a:xfrm>
            <a:off x="5448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4" name="Line 54">
            <a:extLst>
              <a:ext uri="{FF2B5EF4-FFF2-40B4-BE49-F238E27FC236}">
                <a16:creationId xmlns:a16="http://schemas.microsoft.com/office/drawing/2014/main" id="{12E5A8D5-DAAE-4D36-B6B4-5827094E7870}"/>
              </a:ext>
            </a:extLst>
          </p:cNvPr>
          <p:cNvSpPr>
            <a:spLocks noChangeShapeType="1"/>
          </p:cNvSpPr>
          <p:nvPr/>
        </p:nvSpPr>
        <p:spPr bwMode="auto">
          <a:xfrm>
            <a:off x="5689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5" name="Line 55">
            <a:extLst>
              <a:ext uri="{FF2B5EF4-FFF2-40B4-BE49-F238E27FC236}">
                <a16:creationId xmlns:a16="http://schemas.microsoft.com/office/drawing/2014/main" id="{C746F000-81B3-4F3F-BC7E-2D03DDB40CBE}"/>
              </a:ext>
            </a:extLst>
          </p:cNvPr>
          <p:cNvSpPr>
            <a:spLocks noChangeShapeType="1"/>
          </p:cNvSpPr>
          <p:nvPr/>
        </p:nvSpPr>
        <p:spPr bwMode="auto">
          <a:xfrm>
            <a:off x="5927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6" name="Line 56">
            <a:extLst>
              <a:ext uri="{FF2B5EF4-FFF2-40B4-BE49-F238E27FC236}">
                <a16:creationId xmlns:a16="http://schemas.microsoft.com/office/drawing/2014/main" id="{4AF941B4-1208-49D7-92C7-DBDB37DB5568}"/>
              </a:ext>
            </a:extLst>
          </p:cNvPr>
          <p:cNvSpPr>
            <a:spLocks noChangeShapeType="1"/>
          </p:cNvSpPr>
          <p:nvPr/>
        </p:nvSpPr>
        <p:spPr bwMode="auto">
          <a:xfrm>
            <a:off x="6167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7" name="Line 57">
            <a:extLst>
              <a:ext uri="{FF2B5EF4-FFF2-40B4-BE49-F238E27FC236}">
                <a16:creationId xmlns:a16="http://schemas.microsoft.com/office/drawing/2014/main" id="{2533CA1F-B689-4092-BD96-2CEE71993CC3}"/>
              </a:ext>
            </a:extLst>
          </p:cNvPr>
          <p:cNvSpPr>
            <a:spLocks noChangeShapeType="1"/>
          </p:cNvSpPr>
          <p:nvPr/>
        </p:nvSpPr>
        <p:spPr bwMode="auto">
          <a:xfrm>
            <a:off x="6407150"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8" name="Line 58">
            <a:extLst>
              <a:ext uri="{FF2B5EF4-FFF2-40B4-BE49-F238E27FC236}">
                <a16:creationId xmlns:a16="http://schemas.microsoft.com/office/drawing/2014/main" id="{918427E6-B098-4102-85A1-DA9B8BFB6FD0}"/>
              </a:ext>
            </a:extLst>
          </p:cNvPr>
          <p:cNvSpPr>
            <a:spLocks noChangeShapeType="1"/>
          </p:cNvSpPr>
          <p:nvPr/>
        </p:nvSpPr>
        <p:spPr bwMode="auto">
          <a:xfrm>
            <a:off x="6646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9" name="Line 59">
            <a:extLst>
              <a:ext uri="{FF2B5EF4-FFF2-40B4-BE49-F238E27FC236}">
                <a16:creationId xmlns:a16="http://schemas.microsoft.com/office/drawing/2014/main" id="{9862593C-61AC-4CC8-99A7-7500CA9A7D47}"/>
              </a:ext>
            </a:extLst>
          </p:cNvPr>
          <p:cNvSpPr>
            <a:spLocks noChangeShapeType="1"/>
          </p:cNvSpPr>
          <p:nvPr/>
        </p:nvSpPr>
        <p:spPr bwMode="auto">
          <a:xfrm>
            <a:off x="6888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0" name="Line 60">
            <a:extLst>
              <a:ext uri="{FF2B5EF4-FFF2-40B4-BE49-F238E27FC236}">
                <a16:creationId xmlns:a16="http://schemas.microsoft.com/office/drawing/2014/main" id="{02E71097-9372-4DEC-87F7-811C6313D568}"/>
              </a:ext>
            </a:extLst>
          </p:cNvPr>
          <p:cNvSpPr>
            <a:spLocks noChangeShapeType="1"/>
          </p:cNvSpPr>
          <p:nvPr/>
        </p:nvSpPr>
        <p:spPr bwMode="auto">
          <a:xfrm>
            <a:off x="7127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1" name="Line 61">
            <a:extLst>
              <a:ext uri="{FF2B5EF4-FFF2-40B4-BE49-F238E27FC236}">
                <a16:creationId xmlns:a16="http://schemas.microsoft.com/office/drawing/2014/main" id="{9846C8DB-3C20-4169-BA67-0F5EAAA9480C}"/>
              </a:ext>
            </a:extLst>
          </p:cNvPr>
          <p:cNvSpPr>
            <a:spLocks noChangeShapeType="1"/>
          </p:cNvSpPr>
          <p:nvPr/>
        </p:nvSpPr>
        <p:spPr bwMode="auto">
          <a:xfrm>
            <a:off x="7367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2" name="Line 62">
            <a:extLst>
              <a:ext uri="{FF2B5EF4-FFF2-40B4-BE49-F238E27FC236}">
                <a16:creationId xmlns:a16="http://schemas.microsoft.com/office/drawing/2014/main" id="{8D9AB460-1FDC-4495-AFBC-B9EFE4CEA566}"/>
              </a:ext>
            </a:extLst>
          </p:cNvPr>
          <p:cNvSpPr>
            <a:spLocks noChangeShapeType="1"/>
          </p:cNvSpPr>
          <p:nvPr/>
        </p:nvSpPr>
        <p:spPr bwMode="auto">
          <a:xfrm>
            <a:off x="7607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3" name="Line 63">
            <a:extLst>
              <a:ext uri="{FF2B5EF4-FFF2-40B4-BE49-F238E27FC236}">
                <a16:creationId xmlns:a16="http://schemas.microsoft.com/office/drawing/2014/main" id="{8E70D3C2-49BF-4C50-8796-7A853F74010B}"/>
              </a:ext>
            </a:extLst>
          </p:cNvPr>
          <p:cNvSpPr>
            <a:spLocks noChangeShapeType="1"/>
          </p:cNvSpPr>
          <p:nvPr/>
        </p:nvSpPr>
        <p:spPr bwMode="auto">
          <a:xfrm>
            <a:off x="7847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4" name="Line 64">
            <a:extLst>
              <a:ext uri="{FF2B5EF4-FFF2-40B4-BE49-F238E27FC236}">
                <a16:creationId xmlns:a16="http://schemas.microsoft.com/office/drawing/2014/main" id="{326E9B55-F701-45D1-8653-7CBBD1F31E10}"/>
              </a:ext>
            </a:extLst>
          </p:cNvPr>
          <p:cNvSpPr>
            <a:spLocks noChangeShapeType="1"/>
          </p:cNvSpPr>
          <p:nvPr/>
        </p:nvSpPr>
        <p:spPr bwMode="auto">
          <a:xfrm>
            <a:off x="8086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5" name="Line 65">
            <a:extLst>
              <a:ext uri="{FF2B5EF4-FFF2-40B4-BE49-F238E27FC236}">
                <a16:creationId xmlns:a16="http://schemas.microsoft.com/office/drawing/2014/main" id="{C532A7F6-F92D-48C9-BD5C-5A16825737F3}"/>
              </a:ext>
            </a:extLst>
          </p:cNvPr>
          <p:cNvSpPr>
            <a:spLocks noChangeShapeType="1"/>
          </p:cNvSpPr>
          <p:nvPr/>
        </p:nvSpPr>
        <p:spPr bwMode="auto">
          <a:xfrm>
            <a:off x="8326438"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6" name="Rectangle 66">
            <a:extLst>
              <a:ext uri="{FF2B5EF4-FFF2-40B4-BE49-F238E27FC236}">
                <a16:creationId xmlns:a16="http://schemas.microsoft.com/office/drawing/2014/main" id="{4217436D-3826-4C93-AB34-8C4FEEF8245D}"/>
              </a:ext>
            </a:extLst>
          </p:cNvPr>
          <p:cNvSpPr>
            <a:spLocks noChangeArrowheads="1"/>
          </p:cNvSpPr>
          <p:nvPr/>
        </p:nvSpPr>
        <p:spPr bwMode="auto">
          <a:xfrm>
            <a:off x="809625"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7" name="Rectangle 67">
            <a:extLst>
              <a:ext uri="{FF2B5EF4-FFF2-40B4-BE49-F238E27FC236}">
                <a16:creationId xmlns:a16="http://schemas.microsoft.com/office/drawing/2014/main" id="{44AD8D9B-FAF6-4014-81E7-4D1BA200A013}"/>
              </a:ext>
            </a:extLst>
          </p:cNvPr>
          <p:cNvSpPr>
            <a:spLocks noChangeArrowheads="1"/>
          </p:cNvSpPr>
          <p:nvPr/>
        </p:nvSpPr>
        <p:spPr bwMode="auto">
          <a:xfrm>
            <a:off x="2728913"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8" name="Rectangle 68">
            <a:extLst>
              <a:ext uri="{FF2B5EF4-FFF2-40B4-BE49-F238E27FC236}">
                <a16:creationId xmlns:a16="http://schemas.microsoft.com/office/drawing/2014/main" id="{8B12F599-2935-4C32-B82C-E83A66767466}"/>
              </a:ext>
            </a:extLst>
          </p:cNvPr>
          <p:cNvSpPr>
            <a:spLocks noChangeArrowheads="1"/>
          </p:cNvSpPr>
          <p:nvPr/>
        </p:nvSpPr>
        <p:spPr bwMode="auto">
          <a:xfrm>
            <a:off x="4648200"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9" name="Rectangle 69">
            <a:extLst>
              <a:ext uri="{FF2B5EF4-FFF2-40B4-BE49-F238E27FC236}">
                <a16:creationId xmlns:a16="http://schemas.microsoft.com/office/drawing/2014/main" id="{71040D37-821C-4E0C-B357-637883F5CA8F}"/>
              </a:ext>
            </a:extLst>
          </p:cNvPr>
          <p:cNvSpPr>
            <a:spLocks noChangeArrowheads="1"/>
          </p:cNvSpPr>
          <p:nvPr/>
        </p:nvSpPr>
        <p:spPr bwMode="auto">
          <a:xfrm>
            <a:off x="6567488"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0" name="Rectangle 70">
            <a:extLst>
              <a:ext uri="{FF2B5EF4-FFF2-40B4-BE49-F238E27FC236}">
                <a16:creationId xmlns:a16="http://schemas.microsoft.com/office/drawing/2014/main" id="{387D7845-C6DD-4BE6-ACF6-518194BD8169}"/>
              </a:ext>
            </a:extLst>
          </p:cNvPr>
          <p:cNvSpPr>
            <a:spLocks noChangeArrowheads="1"/>
          </p:cNvSpPr>
          <p:nvPr/>
        </p:nvSpPr>
        <p:spPr bwMode="auto">
          <a:xfrm>
            <a:off x="4008438" y="2827338"/>
            <a:ext cx="3254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Y</a:t>
            </a:r>
          </a:p>
          <a:p>
            <a:pP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71" name="Rectangle 71">
            <a:extLst>
              <a:ext uri="{FF2B5EF4-FFF2-40B4-BE49-F238E27FC236}">
                <a16:creationId xmlns:a16="http://schemas.microsoft.com/office/drawing/2014/main" id="{5C9413E2-8B83-4928-B3B1-61CA0E50F17A}"/>
              </a:ext>
            </a:extLst>
          </p:cNvPr>
          <p:cNvSpPr>
            <a:spLocks noChangeArrowheads="1"/>
          </p:cNvSpPr>
          <p:nvPr/>
        </p:nvSpPr>
        <p:spPr bwMode="auto">
          <a:xfrm>
            <a:off x="3770313"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T</a:t>
            </a:r>
          </a:p>
        </p:txBody>
      </p:sp>
      <p:sp>
        <p:nvSpPr>
          <p:cNvPr id="72" name="Rectangle 72">
            <a:extLst>
              <a:ext uri="{FF2B5EF4-FFF2-40B4-BE49-F238E27FC236}">
                <a16:creationId xmlns:a16="http://schemas.microsoft.com/office/drawing/2014/main" id="{05E3BB44-FDD7-49C6-AAA6-EA467308E391}"/>
              </a:ext>
            </a:extLst>
          </p:cNvPr>
          <p:cNvSpPr>
            <a:spLocks noChangeArrowheads="1"/>
          </p:cNvSpPr>
          <p:nvPr/>
        </p:nvSpPr>
        <p:spPr bwMode="auto">
          <a:xfrm>
            <a:off x="3513138" y="2827338"/>
            <a:ext cx="3286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P</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H</a:t>
            </a:r>
          </a:p>
        </p:txBody>
      </p:sp>
      <p:sp>
        <p:nvSpPr>
          <p:cNvPr id="73" name="Rectangle 73">
            <a:extLst>
              <a:ext uri="{FF2B5EF4-FFF2-40B4-BE49-F238E27FC236}">
                <a16:creationId xmlns:a16="http://schemas.microsoft.com/office/drawing/2014/main" id="{6F17742E-7FDA-4B96-9ADD-4FB74D30CB5A}"/>
              </a:ext>
            </a:extLst>
          </p:cNvPr>
          <p:cNvSpPr>
            <a:spLocks noChangeArrowheads="1"/>
          </p:cNvSpPr>
          <p:nvPr/>
        </p:nvSpPr>
        <p:spPr bwMode="auto">
          <a:xfrm>
            <a:off x="3273425"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A</a:t>
            </a:r>
          </a:p>
          <a:p>
            <a:pPr defTabSz="762000" eaLnBrk="0" fontAlgn="base" hangingPunct="0">
              <a:lnSpc>
                <a:spcPct val="75000"/>
              </a:lnSpc>
              <a:spcBef>
                <a:spcPct val="0"/>
              </a:spcBef>
              <a:spcAft>
                <a:spcPct val="0"/>
              </a:spcAft>
            </a:pPr>
            <a:r>
              <a:rPr kumimoji="1" lang="en-US" altLang="zh-CN" sz="1600" b="1">
                <a:solidFill>
                  <a:srgbClr val="333399"/>
                </a:solidFill>
              </a:rPr>
              <a:t>C</a:t>
            </a:r>
          </a:p>
          <a:p>
            <a:pPr defTabSz="762000" eaLnBrk="0" fontAlgn="base" hangingPunct="0">
              <a:lnSpc>
                <a:spcPct val="75000"/>
              </a:lnSpc>
              <a:spcBef>
                <a:spcPct val="0"/>
              </a:spcBef>
              <a:spcAft>
                <a:spcPct val="0"/>
              </a:spcAft>
            </a:pPr>
            <a:r>
              <a:rPr kumimoji="1" lang="en-US" altLang="zh-CN" sz="1600" b="1">
                <a:solidFill>
                  <a:srgbClr val="333399"/>
                </a:solidFill>
              </a:rPr>
              <a:t>K</a:t>
            </a:r>
          </a:p>
        </p:txBody>
      </p:sp>
      <p:sp>
        <p:nvSpPr>
          <p:cNvPr id="74" name="Rectangle 74">
            <a:extLst>
              <a:ext uri="{FF2B5EF4-FFF2-40B4-BE49-F238E27FC236}">
                <a16:creationId xmlns:a16="http://schemas.microsoft.com/office/drawing/2014/main" id="{DC1B7826-1A4A-4377-8F2D-47127A03B568}"/>
              </a:ext>
            </a:extLst>
          </p:cNvPr>
          <p:cNvSpPr>
            <a:spLocks noChangeArrowheads="1"/>
          </p:cNvSpPr>
          <p:nvPr/>
        </p:nvSpPr>
        <p:spPr bwMode="auto">
          <a:xfrm>
            <a:off x="3011488" y="2827338"/>
            <a:ext cx="3397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U</a:t>
            </a:r>
          </a:p>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G</a:t>
            </a:r>
          </a:p>
        </p:txBody>
      </p:sp>
      <p:sp>
        <p:nvSpPr>
          <p:cNvPr id="75" name="Rectangle 75">
            <a:extLst>
              <a:ext uri="{FF2B5EF4-FFF2-40B4-BE49-F238E27FC236}">
                <a16:creationId xmlns:a16="http://schemas.microsoft.com/office/drawing/2014/main" id="{8A44E87B-8488-4E91-B8BB-CC7E8A66C340}"/>
              </a:ext>
            </a:extLst>
          </p:cNvPr>
          <p:cNvSpPr>
            <a:spLocks noChangeArrowheads="1"/>
          </p:cNvSpPr>
          <p:nvPr/>
        </p:nvSpPr>
        <p:spPr bwMode="auto">
          <a:xfrm>
            <a:off x="250825" y="-26988"/>
            <a:ext cx="8131175" cy="39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位 </a:t>
            </a:r>
            <a:r>
              <a:rPr kumimoji="1" lang="en-US" altLang="zh-CN" sz="2000">
                <a:solidFill>
                  <a:srgbClr val="333399"/>
                </a:solidFill>
              </a:rPr>
              <a:t>0                         8                        16                        24                    31</a:t>
            </a:r>
          </a:p>
        </p:txBody>
      </p:sp>
      <p:sp>
        <p:nvSpPr>
          <p:cNvPr id="76" name="Line 76">
            <a:extLst>
              <a:ext uri="{FF2B5EF4-FFF2-40B4-BE49-F238E27FC236}">
                <a16:creationId xmlns:a16="http://schemas.microsoft.com/office/drawing/2014/main" id="{2D8CE953-287B-458F-8B94-8B143615A85E}"/>
              </a:ext>
            </a:extLst>
          </p:cNvPr>
          <p:cNvSpPr>
            <a:spLocks noChangeShapeType="1"/>
          </p:cNvSpPr>
          <p:nvPr/>
        </p:nvSpPr>
        <p:spPr bwMode="auto">
          <a:xfrm flipH="1">
            <a:off x="6405563" y="4203700"/>
            <a:ext cx="3175" cy="642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7" name="Rectangle 77">
            <a:extLst>
              <a:ext uri="{FF2B5EF4-FFF2-40B4-BE49-F238E27FC236}">
                <a16:creationId xmlns:a16="http://schemas.microsoft.com/office/drawing/2014/main" id="{F6685A00-4BA5-4CA6-9ECF-6DEB83C9AD3F}"/>
              </a:ext>
            </a:extLst>
          </p:cNvPr>
          <p:cNvSpPr>
            <a:spLocks noChangeArrowheads="1"/>
          </p:cNvSpPr>
          <p:nvPr/>
        </p:nvSpPr>
        <p:spPr bwMode="auto">
          <a:xfrm>
            <a:off x="6918325" y="4270375"/>
            <a:ext cx="1254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填    充</a:t>
            </a:r>
          </a:p>
        </p:txBody>
      </p:sp>
      <p:sp>
        <p:nvSpPr>
          <p:cNvPr id="78" name="Line 78">
            <a:extLst>
              <a:ext uri="{FF2B5EF4-FFF2-40B4-BE49-F238E27FC236}">
                <a16:creationId xmlns:a16="http://schemas.microsoft.com/office/drawing/2014/main" id="{99CB533A-51CF-4004-AB41-E8345E6A45D7}"/>
              </a:ext>
            </a:extLst>
          </p:cNvPr>
          <p:cNvSpPr>
            <a:spLocks noChangeShapeType="1"/>
          </p:cNvSpPr>
          <p:nvPr/>
        </p:nvSpPr>
        <p:spPr bwMode="auto">
          <a:xfrm>
            <a:off x="8447088" y="682625"/>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9" name="Line 79">
            <a:extLst>
              <a:ext uri="{FF2B5EF4-FFF2-40B4-BE49-F238E27FC236}">
                <a16:creationId xmlns:a16="http://schemas.microsoft.com/office/drawing/2014/main" id="{48EFD155-CE78-4BAA-81BC-FD22AA3B65D7}"/>
              </a:ext>
            </a:extLst>
          </p:cNvPr>
          <p:cNvSpPr>
            <a:spLocks noChangeShapeType="1"/>
          </p:cNvSpPr>
          <p:nvPr/>
        </p:nvSpPr>
        <p:spPr bwMode="auto">
          <a:xfrm>
            <a:off x="8447088" y="4178300"/>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0" name="Line 80">
            <a:extLst>
              <a:ext uri="{FF2B5EF4-FFF2-40B4-BE49-F238E27FC236}">
                <a16:creationId xmlns:a16="http://schemas.microsoft.com/office/drawing/2014/main" id="{09A336BB-08F9-4828-B135-3A759A253C4A}"/>
              </a:ext>
            </a:extLst>
          </p:cNvPr>
          <p:cNvSpPr>
            <a:spLocks noChangeShapeType="1"/>
          </p:cNvSpPr>
          <p:nvPr/>
        </p:nvSpPr>
        <p:spPr bwMode="auto">
          <a:xfrm>
            <a:off x="58738" y="720725"/>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1" name="Line 81">
            <a:extLst>
              <a:ext uri="{FF2B5EF4-FFF2-40B4-BE49-F238E27FC236}">
                <a16:creationId xmlns:a16="http://schemas.microsoft.com/office/drawing/2014/main" id="{58F856C6-FB0E-43BE-B909-9423D8282649}"/>
              </a:ext>
            </a:extLst>
          </p:cNvPr>
          <p:cNvSpPr>
            <a:spLocks noChangeShapeType="1"/>
          </p:cNvSpPr>
          <p:nvPr/>
        </p:nvSpPr>
        <p:spPr bwMode="auto">
          <a:xfrm>
            <a:off x="73025" y="4821238"/>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2" name="Text Box 82">
            <a:extLst>
              <a:ext uri="{FF2B5EF4-FFF2-40B4-BE49-F238E27FC236}">
                <a16:creationId xmlns:a16="http://schemas.microsoft.com/office/drawing/2014/main" id="{6B4FB3C2-EE0A-4E64-8B85-16122D479738}"/>
              </a:ext>
            </a:extLst>
          </p:cNvPr>
          <p:cNvSpPr txBox="1">
            <a:spLocks noChangeArrowheads="1"/>
          </p:cNvSpPr>
          <p:nvPr/>
        </p:nvSpPr>
        <p:spPr bwMode="auto">
          <a:xfrm>
            <a:off x="593725" y="5084763"/>
            <a:ext cx="7939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dirty="0">
                <a:solidFill>
                  <a:srgbClr val="333399"/>
                </a:solidFill>
                <a:ea typeface="黑体" pitchFamily="49" charset="-122"/>
              </a:rPr>
              <a:t>保留字段</a:t>
            </a:r>
            <a:r>
              <a:rPr lang="en-US" altLang="zh-CN" dirty="0">
                <a:solidFill>
                  <a:srgbClr val="333399"/>
                </a:solidFill>
                <a:ea typeface="黑体" pitchFamily="49" charset="-122"/>
              </a:rPr>
              <a:t>——</a:t>
            </a:r>
            <a:r>
              <a:rPr lang="zh-CN" altLang="en-US" dirty="0">
                <a:solidFill>
                  <a:srgbClr val="333399"/>
                </a:solidFill>
                <a:ea typeface="黑体" pitchFamily="49" charset="-122"/>
              </a:rPr>
              <a:t>占 </a:t>
            </a:r>
            <a:r>
              <a:rPr lang="en-US" altLang="zh-CN" dirty="0">
                <a:solidFill>
                  <a:srgbClr val="333399"/>
                </a:solidFill>
                <a:ea typeface="黑体" pitchFamily="49" charset="-122"/>
              </a:rPr>
              <a:t>6 </a:t>
            </a:r>
            <a:r>
              <a:rPr lang="zh-CN" altLang="en-US" dirty="0">
                <a:solidFill>
                  <a:srgbClr val="333399"/>
                </a:solidFill>
                <a:ea typeface="黑体" pitchFamily="49" charset="-122"/>
              </a:rPr>
              <a:t>位，保留为今后使用，置为 </a:t>
            </a:r>
            <a:r>
              <a:rPr lang="en-US" altLang="zh-CN" dirty="0">
                <a:solidFill>
                  <a:srgbClr val="333399"/>
                </a:solidFill>
                <a:ea typeface="黑体" pitchFamily="49" charset="-122"/>
              </a:rPr>
              <a:t>0</a:t>
            </a:r>
            <a:r>
              <a:rPr lang="zh-CN" altLang="en-US" dirty="0">
                <a:solidFill>
                  <a:srgbClr val="333399"/>
                </a:solidFill>
                <a:ea typeface="黑体" pitchFamily="49" charset="-122"/>
              </a:rPr>
              <a:t>。 </a:t>
            </a:r>
          </a:p>
        </p:txBody>
      </p:sp>
      <p:sp>
        <p:nvSpPr>
          <p:cNvPr id="83" name="Rectangle 83">
            <a:extLst>
              <a:ext uri="{FF2B5EF4-FFF2-40B4-BE49-F238E27FC236}">
                <a16:creationId xmlns:a16="http://schemas.microsoft.com/office/drawing/2014/main" id="{EB6774D2-33D7-4934-9A48-F2DE2AD568C1}"/>
              </a:ext>
            </a:extLst>
          </p:cNvPr>
          <p:cNvSpPr>
            <a:spLocks noChangeArrowheads="1"/>
          </p:cNvSpPr>
          <p:nvPr/>
        </p:nvSpPr>
        <p:spPr bwMode="auto">
          <a:xfrm>
            <a:off x="1619250" y="2782888"/>
            <a:ext cx="1428750" cy="71755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25471703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a:extLst>
              <a:ext uri="{FF2B5EF4-FFF2-40B4-BE49-F238E27FC236}">
                <a16:creationId xmlns:a16="http://schemas.microsoft.com/office/drawing/2014/main" id="{4C1D25FA-DEE4-4252-84FB-211EFA05E6CC}"/>
              </a:ext>
            </a:extLst>
          </p:cNvPr>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 name="Rectangle 3">
            <a:extLst>
              <a:ext uri="{FF2B5EF4-FFF2-40B4-BE49-F238E27FC236}">
                <a16:creationId xmlns:a16="http://schemas.microsoft.com/office/drawing/2014/main" id="{22547687-EED9-46D9-AD2A-171BF36E6DDA}"/>
              </a:ext>
            </a:extLst>
          </p:cNvPr>
          <p:cNvSpPr>
            <a:spLocks noChangeArrowheads="1"/>
          </p:cNvSpPr>
          <p:nvPr/>
        </p:nvSpPr>
        <p:spPr bwMode="auto">
          <a:xfrm>
            <a:off x="0" y="2309813"/>
            <a:ext cx="690563"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90000"/>
              </a:lnSpc>
              <a:spcBef>
                <a:spcPct val="0"/>
              </a:spcBef>
              <a:spcAft>
                <a:spcPct val="0"/>
              </a:spcAft>
            </a:pPr>
            <a:r>
              <a:rPr kumimoji="1" lang="en-US" altLang="zh-CN" sz="2000">
                <a:solidFill>
                  <a:srgbClr val="333399"/>
                </a:solidFill>
              </a:rPr>
              <a:t>TCP</a:t>
            </a:r>
          </a:p>
          <a:p>
            <a:pP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4" name="Line 4">
            <a:extLst>
              <a:ext uri="{FF2B5EF4-FFF2-40B4-BE49-F238E27FC236}">
                <a16:creationId xmlns:a16="http://schemas.microsoft.com/office/drawing/2014/main" id="{81917976-7B53-4C7C-B752-347C849F85A0}"/>
              </a:ext>
            </a:extLst>
          </p:cNvPr>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 name="Rectangle 5">
            <a:extLst>
              <a:ext uri="{FF2B5EF4-FFF2-40B4-BE49-F238E27FC236}">
                <a16:creationId xmlns:a16="http://schemas.microsoft.com/office/drawing/2014/main" id="{3887322D-1A84-431F-9609-77622CB02307}"/>
              </a:ext>
            </a:extLst>
          </p:cNvPr>
          <p:cNvSpPr>
            <a:spLocks noChangeArrowheads="1"/>
          </p:cNvSpPr>
          <p:nvPr/>
        </p:nvSpPr>
        <p:spPr bwMode="auto">
          <a:xfrm>
            <a:off x="8388350" y="1778000"/>
            <a:ext cx="688975" cy="11874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90000"/>
              </a:lnSpc>
              <a:spcBef>
                <a:spcPct val="0"/>
              </a:spcBef>
              <a:spcAft>
                <a:spcPct val="0"/>
              </a:spcAft>
            </a:pPr>
            <a:r>
              <a:rPr kumimoji="1" lang="en-US" altLang="zh-CN" sz="2000">
                <a:solidFill>
                  <a:srgbClr val="333399"/>
                </a:solidFill>
              </a:rPr>
              <a:t>20</a:t>
            </a:r>
          </a:p>
          <a:p>
            <a:pPr algn="ctr" defTabSz="762000" eaLnBrk="0" fontAlgn="base" hangingPunct="0">
              <a:lnSpc>
                <a:spcPct val="90000"/>
              </a:lnSpc>
              <a:spcBef>
                <a:spcPct val="0"/>
              </a:spcBef>
              <a:spcAft>
                <a:spcPct val="0"/>
              </a:spcAft>
            </a:pPr>
            <a:r>
              <a:rPr kumimoji="1" lang="zh-CN" altLang="en-US" sz="2000">
                <a:solidFill>
                  <a:srgbClr val="333399"/>
                </a:solidFill>
              </a:rPr>
              <a:t>字节</a:t>
            </a:r>
          </a:p>
          <a:p>
            <a:pPr algn="ctr" defTabSz="762000" eaLnBrk="0" fontAlgn="base" hangingPunct="0">
              <a:lnSpc>
                <a:spcPct val="90000"/>
              </a:lnSpc>
              <a:spcBef>
                <a:spcPct val="0"/>
              </a:spcBef>
              <a:spcAft>
                <a:spcPct val="0"/>
              </a:spcAft>
            </a:pPr>
            <a:r>
              <a:rPr kumimoji="1" lang="zh-CN" altLang="en-US" sz="2000">
                <a:solidFill>
                  <a:srgbClr val="333399"/>
                </a:solidFill>
              </a:rPr>
              <a:t>固定</a:t>
            </a:r>
          </a:p>
          <a:p>
            <a:pPr algn="ct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6" name="Rectangle 6">
            <a:extLst>
              <a:ext uri="{FF2B5EF4-FFF2-40B4-BE49-F238E27FC236}">
                <a16:creationId xmlns:a16="http://schemas.microsoft.com/office/drawing/2014/main" id="{83C4D54E-AAED-4079-B1C3-A78083923BFA}"/>
              </a:ext>
            </a:extLst>
          </p:cNvPr>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 name="Line 7">
            <a:extLst>
              <a:ext uri="{FF2B5EF4-FFF2-40B4-BE49-F238E27FC236}">
                <a16:creationId xmlns:a16="http://schemas.microsoft.com/office/drawing/2014/main" id="{C3779A55-6730-4345-95C6-2EE618814FA1}"/>
              </a:ext>
            </a:extLst>
          </p:cNvPr>
          <p:cNvSpPr>
            <a:spLocks noChangeShapeType="1"/>
          </p:cNvSpPr>
          <p:nvPr/>
        </p:nvSpPr>
        <p:spPr bwMode="auto">
          <a:xfrm>
            <a:off x="646113" y="1409700"/>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8" name="Line 8">
            <a:extLst>
              <a:ext uri="{FF2B5EF4-FFF2-40B4-BE49-F238E27FC236}">
                <a16:creationId xmlns:a16="http://schemas.microsoft.com/office/drawing/2014/main" id="{2E63800A-EB9C-45E2-8439-F00A591CEE53}"/>
              </a:ext>
            </a:extLst>
          </p:cNvPr>
          <p:cNvSpPr>
            <a:spLocks noChangeShapeType="1"/>
          </p:cNvSpPr>
          <p:nvPr/>
        </p:nvSpPr>
        <p:spPr bwMode="auto">
          <a:xfrm>
            <a:off x="660400" y="2105025"/>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 name="Line 9">
            <a:extLst>
              <a:ext uri="{FF2B5EF4-FFF2-40B4-BE49-F238E27FC236}">
                <a16:creationId xmlns:a16="http://schemas.microsoft.com/office/drawing/2014/main" id="{46219FAB-DB8B-45B3-89F1-0EBDFDF1C3CF}"/>
              </a:ext>
            </a:extLst>
          </p:cNvPr>
          <p:cNvSpPr>
            <a:spLocks noChangeShapeType="1"/>
          </p:cNvSpPr>
          <p:nvPr/>
        </p:nvSpPr>
        <p:spPr bwMode="auto">
          <a:xfrm>
            <a:off x="646113" y="279876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0" name="Line 10">
            <a:extLst>
              <a:ext uri="{FF2B5EF4-FFF2-40B4-BE49-F238E27FC236}">
                <a16:creationId xmlns:a16="http://schemas.microsoft.com/office/drawing/2014/main" id="{29FD57D8-33E1-4E51-B5A7-8DFE0F9D0B02}"/>
              </a:ext>
            </a:extLst>
          </p:cNvPr>
          <p:cNvSpPr>
            <a:spLocks noChangeShapeType="1"/>
          </p:cNvSpPr>
          <p:nvPr/>
        </p:nvSpPr>
        <p:spPr bwMode="auto">
          <a:xfrm>
            <a:off x="646113" y="349091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1" name="Line 11">
            <a:extLst>
              <a:ext uri="{FF2B5EF4-FFF2-40B4-BE49-F238E27FC236}">
                <a16:creationId xmlns:a16="http://schemas.microsoft.com/office/drawing/2014/main" id="{62FE95B3-4C24-4627-A939-E0EC0AC2024F}"/>
              </a:ext>
            </a:extLst>
          </p:cNvPr>
          <p:cNvSpPr>
            <a:spLocks noChangeShapeType="1"/>
          </p:cNvSpPr>
          <p:nvPr/>
        </p:nvSpPr>
        <p:spPr bwMode="auto">
          <a:xfrm>
            <a:off x="660400" y="4186238"/>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 name="Line 12">
            <a:extLst>
              <a:ext uri="{FF2B5EF4-FFF2-40B4-BE49-F238E27FC236}">
                <a16:creationId xmlns:a16="http://schemas.microsoft.com/office/drawing/2014/main" id="{463BC1D8-EC76-46A3-8533-15CBF66C3DC1}"/>
              </a:ext>
            </a:extLst>
          </p:cNvPr>
          <p:cNvSpPr>
            <a:spLocks noChangeShapeType="1"/>
          </p:cNvSpPr>
          <p:nvPr/>
        </p:nvSpPr>
        <p:spPr bwMode="auto">
          <a:xfrm>
            <a:off x="4498975" y="714375"/>
            <a:ext cx="0" cy="709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3" name="Rectangle 13">
            <a:extLst>
              <a:ext uri="{FF2B5EF4-FFF2-40B4-BE49-F238E27FC236}">
                <a16:creationId xmlns:a16="http://schemas.microsoft.com/office/drawing/2014/main" id="{053BDB80-E666-46BC-B03C-B598D9E66971}"/>
              </a:ext>
            </a:extLst>
          </p:cNvPr>
          <p:cNvSpPr>
            <a:spLocks noChangeArrowheads="1"/>
          </p:cNvSpPr>
          <p:nvPr/>
        </p:nvSpPr>
        <p:spPr bwMode="auto">
          <a:xfrm>
            <a:off x="5699125" y="841375"/>
            <a:ext cx="16160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目  的  端  口</a:t>
            </a:r>
          </a:p>
        </p:txBody>
      </p:sp>
      <p:sp>
        <p:nvSpPr>
          <p:cNvPr id="14" name="Rectangle 14">
            <a:extLst>
              <a:ext uri="{FF2B5EF4-FFF2-40B4-BE49-F238E27FC236}">
                <a16:creationId xmlns:a16="http://schemas.microsoft.com/office/drawing/2014/main" id="{6D92A31C-909A-46BB-A01F-CC01DE548E6A}"/>
              </a:ext>
            </a:extLst>
          </p:cNvPr>
          <p:cNvSpPr>
            <a:spLocks noChangeArrowheads="1"/>
          </p:cNvSpPr>
          <p:nvPr/>
        </p:nvSpPr>
        <p:spPr bwMode="auto">
          <a:xfrm>
            <a:off x="808038" y="2763838"/>
            <a:ext cx="6873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数据</a:t>
            </a:r>
          </a:p>
          <a:p>
            <a:pPr defTabSz="762000" eaLnBrk="0" fontAlgn="base" hangingPunct="0">
              <a:spcBef>
                <a:spcPct val="0"/>
              </a:spcBef>
              <a:spcAft>
                <a:spcPct val="0"/>
              </a:spcAft>
            </a:pPr>
            <a:r>
              <a:rPr kumimoji="1" lang="zh-CN" altLang="en-US" sz="2000">
                <a:solidFill>
                  <a:srgbClr val="333399"/>
                </a:solidFill>
              </a:rPr>
              <a:t>偏移</a:t>
            </a:r>
          </a:p>
        </p:txBody>
      </p:sp>
      <p:sp>
        <p:nvSpPr>
          <p:cNvPr id="15" name="Rectangle 15">
            <a:extLst>
              <a:ext uri="{FF2B5EF4-FFF2-40B4-BE49-F238E27FC236}">
                <a16:creationId xmlns:a16="http://schemas.microsoft.com/office/drawing/2014/main" id="{C677289B-A63E-495E-B0E7-535A4731B00D}"/>
              </a:ext>
            </a:extLst>
          </p:cNvPr>
          <p:cNvSpPr>
            <a:spLocks noChangeArrowheads="1"/>
          </p:cNvSpPr>
          <p:nvPr/>
        </p:nvSpPr>
        <p:spPr bwMode="auto">
          <a:xfrm>
            <a:off x="1887538" y="362902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检   验   和</a:t>
            </a:r>
          </a:p>
        </p:txBody>
      </p:sp>
      <p:sp>
        <p:nvSpPr>
          <p:cNvPr id="16" name="Rectangle 16">
            <a:extLst>
              <a:ext uri="{FF2B5EF4-FFF2-40B4-BE49-F238E27FC236}">
                <a16:creationId xmlns:a16="http://schemas.microsoft.com/office/drawing/2014/main" id="{835EFB47-731C-44FF-BB98-3C891E9B41A3}"/>
              </a:ext>
            </a:extLst>
          </p:cNvPr>
          <p:cNvSpPr>
            <a:spLocks noChangeArrowheads="1"/>
          </p:cNvSpPr>
          <p:nvPr/>
        </p:nvSpPr>
        <p:spPr bwMode="auto">
          <a:xfrm>
            <a:off x="2089150" y="4303326"/>
            <a:ext cx="334645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fontAlgn="base" hangingPunct="0">
              <a:spcBef>
                <a:spcPct val="0"/>
              </a:spcBef>
              <a:spcAft>
                <a:spcPct val="0"/>
              </a:spcAft>
            </a:pPr>
            <a:r>
              <a:rPr kumimoji="1" lang="zh-CN" altLang="en-US" sz="2000" dirty="0">
                <a:solidFill>
                  <a:srgbClr val="333399"/>
                </a:solidFill>
              </a:rPr>
              <a:t>选    项    （长  度  可  变）</a:t>
            </a:r>
          </a:p>
        </p:txBody>
      </p:sp>
      <p:sp>
        <p:nvSpPr>
          <p:cNvPr id="17" name="Rectangle 17">
            <a:extLst>
              <a:ext uri="{FF2B5EF4-FFF2-40B4-BE49-F238E27FC236}">
                <a16:creationId xmlns:a16="http://schemas.microsoft.com/office/drawing/2014/main" id="{F646C52E-E612-40F0-8C3B-393C3E29CF90}"/>
              </a:ext>
            </a:extLst>
          </p:cNvPr>
          <p:cNvSpPr>
            <a:spLocks noChangeArrowheads="1"/>
          </p:cNvSpPr>
          <p:nvPr/>
        </p:nvSpPr>
        <p:spPr bwMode="auto">
          <a:xfrm>
            <a:off x="2001838" y="841375"/>
            <a:ext cx="1222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源  端  口</a:t>
            </a:r>
          </a:p>
        </p:txBody>
      </p:sp>
      <p:sp>
        <p:nvSpPr>
          <p:cNvPr id="18" name="Rectangle 18">
            <a:extLst>
              <a:ext uri="{FF2B5EF4-FFF2-40B4-BE49-F238E27FC236}">
                <a16:creationId xmlns:a16="http://schemas.microsoft.com/office/drawing/2014/main" id="{1A3E7897-DAB5-4133-B6CA-A0254319A827}"/>
              </a:ext>
            </a:extLst>
          </p:cNvPr>
          <p:cNvSpPr>
            <a:spLocks noChangeArrowheads="1"/>
          </p:cNvSpPr>
          <p:nvPr/>
        </p:nvSpPr>
        <p:spPr bwMode="auto">
          <a:xfrm>
            <a:off x="4054475" y="1528763"/>
            <a:ext cx="1381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序   号</a:t>
            </a:r>
          </a:p>
        </p:txBody>
      </p:sp>
      <p:sp>
        <p:nvSpPr>
          <p:cNvPr id="19" name="Line 19">
            <a:extLst>
              <a:ext uri="{FF2B5EF4-FFF2-40B4-BE49-F238E27FC236}">
                <a16:creationId xmlns:a16="http://schemas.microsoft.com/office/drawing/2014/main" id="{5F73A383-1549-4C7D-BEA7-EBF378FA2BFC}"/>
              </a:ext>
            </a:extLst>
          </p:cNvPr>
          <p:cNvSpPr>
            <a:spLocks noChangeShapeType="1"/>
          </p:cNvSpPr>
          <p:nvPr/>
        </p:nvSpPr>
        <p:spPr bwMode="auto">
          <a:xfrm>
            <a:off x="4505325" y="2808288"/>
            <a:ext cx="0" cy="1370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0" name="Rectangle 20">
            <a:extLst>
              <a:ext uri="{FF2B5EF4-FFF2-40B4-BE49-F238E27FC236}">
                <a16:creationId xmlns:a16="http://schemas.microsoft.com/office/drawing/2014/main" id="{5BB65741-D391-4BAC-BA9D-E86CC0DCFE9D}"/>
              </a:ext>
            </a:extLst>
          </p:cNvPr>
          <p:cNvSpPr>
            <a:spLocks noChangeArrowheads="1"/>
          </p:cNvSpPr>
          <p:nvPr/>
        </p:nvSpPr>
        <p:spPr bwMode="auto">
          <a:xfrm>
            <a:off x="5538788" y="3629025"/>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紧   急   指   针</a:t>
            </a:r>
          </a:p>
        </p:txBody>
      </p:sp>
      <p:sp>
        <p:nvSpPr>
          <p:cNvPr id="21" name="Rectangle 21">
            <a:extLst>
              <a:ext uri="{FF2B5EF4-FFF2-40B4-BE49-F238E27FC236}">
                <a16:creationId xmlns:a16="http://schemas.microsoft.com/office/drawing/2014/main" id="{8F1C48C0-D64A-4533-8FF7-6F10C610A503}"/>
              </a:ext>
            </a:extLst>
          </p:cNvPr>
          <p:cNvSpPr>
            <a:spLocks noChangeArrowheads="1"/>
          </p:cNvSpPr>
          <p:nvPr/>
        </p:nvSpPr>
        <p:spPr bwMode="auto">
          <a:xfrm>
            <a:off x="5988050" y="2909888"/>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窗   口</a:t>
            </a:r>
          </a:p>
        </p:txBody>
      </p:sp>
      <p:sp>
        <p:nvSpPr>
          <p:cNvPr id="22" name="Rectangle 22">
            <a:extLst>
              <a:ext uri="{FF2B5EF4-FFF2-40B4-BE49-F238E27FC236}">
                <a16:creationId xmlns:a16="http://schemas.microsoft.com/office/drawing/2014/main" id="{3ED6588C-7A17-4709-AF1D-185DEC328108}"/>
              </a:ext>
            </a:extLst>
          </p:cNvPr>
          <p:cNvSpPr>
            <a:spLocks noChangeArrowheads="1"/>
          </p:cNvSpPr>
          <p:nvPr/>
        </p:nvSpPr>
        <p:spPr bwMode="auto">
          <a:xfrm>
            <a:off x="3810000" y="2252663"/>
            <a:ext cx="1841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确    认    号</a:t>
            </a:r>
          </a:p>
        </p:txBody>
      </p:sp>
      <p:sp>
        <p:nvSpPr>
          <p:cNvPr id="23" name="Line 23">
            <a:extLst>
              <a:ext uri="{FF2B5EF4-FFF2-40B4-BE49-F238E27FC236}">
                <a16:creationId xmlns:a16="http://schemas.microsoft.com/office/drawing/2014/main" id="{3572AD36-5C1B-4A25-9744-0CBEA07EE9B2}"/>
              </a:ext>
            </a:extLst>
          </p:cNvPr>
          <p:cNvSpPr>
            <a:spLocks noChangeShapeType="1"/>
          </p:cNvSpPr>
          <p:nvPr/>
        </p:nvSpPr>
        <p:spPr bwMode="auto">
          <a:xfrm>
            <a:off x="1611313"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4" name="Line 24">
            <a:extLst>
              <a:ext uri="{FF2B5EF4-FFF2-40B4-BE49-F238E27FC236}">
                <a16:creationId xmlns:a16="http://schemas.microsoft.com/office/drawing/2014/main" id="{702C43D0-951A-4EE5-8EFB-1B8569C96E8B}"/>
              </a:ext>
            </a:extLst>
          </p:cNvPr>
          <p:cNvSpPr>
            <a:spLocks noChangeShapeType="1"/>
          </p:cNvSpPr>
          <p:nvPr/>
        </p:nvSpPr>
        <p:spPr bwMode="auto">
          <a:xfrm>
            <a:off x="3538538" y="2800350"/>
            <a:ext cx="0" cy="684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 name="Line 25">
            <a:extLst>
              <a:ext uri="{FF2B5EF4-FFF2-40B4-BE49-F238E27FC236}">
                <a16:creationId xmlns:a16="http://schemas.microsoft.com/office/drawing/2014/main" id="{3526AE06-C08C-4033-B635-ED1010FA82B8}"/>
              </a:ext>
            </a:extLst>
          </p:cNvPr>
          <p:cNvSpPr>
            <a:spLocks noChangeShapeType="1"/>
          </p:cNvSpPr>
          <p:nvPr/>
        </p:nvSpPr>
        <p:spPr bwMode="auto">
          <a:xfrm>
            <a:off x="3044825"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6" name="Line 26">
            <a:extLst>
              <a:ext uri="{FF2B5EF4-FFF2-40B4-BE49-F238E27FC236}">
                <a16:creationId xmlns:a16="http://schemas.microsoft.com/office/drawing/2014/main" id="{46ABAD2B-0458-40F0-AE5D-A74AF5C57105}"/>
              </a:ext>
            </a:extLst>
          </p:cNvPr>
          <p:cNvSpPr>
            <a:spLocks noChangeShapeType="1"/>
          </p:cNvSpPr>
          <p:nvPr/>
        </p:nvSpPr>
        <p:spPr bwMode="auto">
          <a:xfrm>
            <a:off x="328930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7" name="Line 27">
            <a:extLst>
              <a:ext uri="{FF2B5EF4-FFF2-40B4-BE49-F238E27FC236}">
                <a16:creationId xmlns:a16="http://schemas.microsoft.com/office/drawing/2014/main" id="{643DCA2A-AFA5-4DC4-8C17-3B64106CE258}"/>
              </a:ext>
            </a:extLst>
          </p:cNvPr>
          <p:cNvSpPr>
            <a:spLocks noChangeShapeType="1"/>
          </p:cNvSpPr>
          <p:nvPr/>
        </p:nvSpPr>
        <p:spPr bwMode="auto">
          <a:xfrm>
            <a:off x="40195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8" name="Line 28">
            <a:extLst>
              <a:ext uri="{FF2B5EF4-FFF2-40B4-BE49-F238E27FC236}">
                <a16:creationId xmlns:a16="http://schemas.microsoft.com/office/drawing/2014/main" id="{2173810D-64AF-44F0-A70D-F73902ED5989}"/>
              </a:ext>
            </a:extLst>
          </p:cNvPr>
          <p:cNvSpPr>
            <a:spLocks noChangeShapeType="1"/>
          </p:cNvSpPr>
          <p:nvPr/>
        </p:nvSpPr>
        <p:spPr bwMode="auto">
          <a:xfrm>
            <a:off x="37782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9" name="Line 29">
            <a:extLst>
              <a:ext uri="{FF2B5EF4-FFF2-40B4-BE49-F238E27FC236}">
                <a16:creationId xmlns:a16="http://schemas.microsoft.com/office/drawing/2014/main" id="{AE5ADBFB-C496-4E9E-9944-DD92A5685059}"/>
              </a:ext>
            </a:extLst>
          </p:cNvPr>
          <p:cNvSpPr>
            <a:spLocks noChangeShapeType="1"/>
          </p:cNvSpPr>
          <p:nvPr/>
        </p:nvSpPr>
        <p:spPr bwMode="auto">
          <a:xfrm>
            <a:off x="4264025"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0" name="Rectangle 30">
            <a:extLst>
              <a:ext uri="{FF2B5EF4-FFF2-40B4-BE49-F238E27FC236}">
                <a16:creationId xmlns:a16="http://schemas.microsoft.com/office/drawing/2014/main" id="{70CDAB78-1E08-4595-8790-859FA02AE1C0}"/>
              </a:ext>
            </a:extLst>
          </p:cNvPr>
          <p:cNvSpPr>
            <a:spLocks noChangeArrowheads="1"/>
          </p:cNvSpPr>
          <p:nvPr/>
        </p:nvSpPr>
        <p:spPr bwMode="auto">
          <a:xfrm>
            <a:off x="1911350" y="2924175"/>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保   留</a:t>
            </a:r>
          </a:p>
        </p:txBody>
      </p:sp>
      <p:sp>
        <p:nvSpPr>
          <p:cNvPr id="31" name="Rectangle 31">
            <a:extLst>
              <a:ext uri="{FF2B5EF4-FFF2-40B4-BE49-F238E27FC236}">
                <a16:creationId xmlns:a16="http://schemas.microsoft.com/office/drawing/2014/main" id="{0F96859A-DFA1-4C52-A8C7-195FC5EA3ABD}"/>
              </a:ext>
            </a:extLst>
          </p:cNvPr>
          <p:cNvSpPr>
            <a:spLocks noChangeArrowheads="1"/>
          </p:cNvSpPr>
          <p:nvPr/>
        </p:nvSpPr>
        <p:spPr bwMode="auto">
          <a:xfrm>
            <a:off x="4237038"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75000"/>
              </a:lnSpc>
              <a:spcBef>
                <a:spcPct val="0"/>
              </a:spcBef>
              <a:spcAft>
                <a:spcPct val="0"/>
              </a:spcAft>
            </a:pPr>
            <a:r>
              <a:rPr kumimoji="1" lang="en-US" altLang="zh-CN" sz="1600" b="1">
                <a:solidFill>
                  <a:srgbClr val="333399"/>
                </a:solidFill>
              </a:rPr>
              <a:t>F</a:t>
            </a:r>
          </a:p>
          <a:p>
            <a:pPr algn="ctr" defTabSz="762000" eaLnBrk="0" fontAlgn="base" hangingPunct="0">
              <a:lnSpc>
                <a:spcPct val="75000"/>
              </a:lnSpc>
              <a:spcBef>
                <a:spcPct val="0"/>
              </a:spcBef>
              <a:spcAft>
                <a:spcPct val="0"/>
              </a:spcAft>
            </a:pPr>
            <a:r>
              <a:rPr kumimoji="1" lang="en-US" altLang="zh-CN" sz="1600" b="1">
                <a:solidFill>
                  <a:srgbClr val="333399"/>
                </a:solidFill>
              </a:rPr>
              <a:t>I</a:t>
            </a:r>
          </a:p>
          <a:p>
            <a:pPr algn="ct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32" name="Line 32">
            <a:extLst>
              <a:ext uri="{FF2B5EF4-FFF2-40B4-BE49-F238E27FC236}">
                <a16:creationId xmlns:a16="http://schemas.microsoft.com/office/drawing/2014/main" id="{4899A55E-774E-4AE7-ADA2-46C0B943297F}"/>
              </a:ext>
            </a:extLst>
          </p:cNvPr>
          <p:cNvSpPr>
            <a:spLocks noChangeShapeType="1"/>
          </p:cNvSpPr>
          <p:nvPr/>
        </p:nvSpPr>
        <p:spPr bwMode="auto">
          <a:xfrm>
            <a:off x="650875" y="549275"/>
            <a:ext cx="76755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3" name="Line 33">
            <a:extLst>
              <a:ext uri="{FF2B5EF4-FFF2-40B4-BE49-F238E27FC236}">
                <a16:creationId xmlns:a16="http://schemas.microsoft.com/office/drawing/2014/main" id="{E8E92DF3-C267-40DA-A168-26F136453A6B}"/>
              </a:ext>
            </a:extLst>
          </p:cNvPr>
          <p:cNvSpPr>
            <a:spLocks noChangeShapeType="1"/>
          </p:cNvSpPr>
          <p:nvPr/>
        </p:nvSpPr>
        <p:spPr bwMode="auto">
          <a:xfrm>
            <a:off x="650875"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4" name="Line 34">
            <a:extLst>
              <a:ext uri="{FF2B5EF4-FFF2-40B4-BE49-F238E27FC236}">
                <a16:creationId xmlns:a16="http://schemas.microsoft.com/office/drawing/2014/main" id="{EEBE1FFC-F5A9-4CC1-86EA-5299B67EF65C}"/>
              </a:ext>
            </a:extLst>
          </p:cNvPr>
          <p:cNvSpPr>
            <a:spLocks noChangeShapeType="1"/>
          </p:cNvSpPr>
          <p:nvPr/>
        </p:nvSpPr>
        <p:spPr bwMode="auto">
          <a:xfrm>
            <a:off x="890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5" name="Line 35">
            <a:extLst>
              <a:ext uri="{FF2B5EF4-FFF2-40B4-BE49-F238E27FC236}">
                <a16:creationId xmlns:a16="http://schemas.microsoft.com/office/drawing/2014/main" id="{30C43BF9-DDEA-4594-A9F0-E3854DF060DA}"/>
              </a:ext>
            </a:extLst>
          </p:cNvPr>
          <p:cNvSpPr>
            <a:spLocks noChangeShapeType="1"/>
          </p:cNvSpPr>
          <p:nvPr/>
        </p:nvSpPr>
        <p:spPr bwMode="auto">
          <a:xfrm>
            <a:off x="1130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 name="Line 36">
            <a:extLst>
              <a:ext uri="{FF2B5EF4-FFF2-40B4-BE49-F238E27FC236}">
                <a16:creationId xmlns:a16="http://schemas.microsoft.com/office/drawing/2014/main" id="{828081F2-92BC-4BF1-8022-507B34DFBFF8}"/>
              </a:ext>
            </a:extLst>
          </p:cNvPr>
          <p:cNvSpPr>
            <a:spLocks noChangeShapeType="1"/>
          </p:cNvSpPr>
          <p:nvPr/>
        </p:nvSpPr>
        <p:spPr bwMode="auto">
          <a:xfrm>
            <a:off x="1370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7" name="Line 37">
            <a:extLst>
              <a:ext uri="{FF2B5EF4-FFF2-40B4-BE49-F238E27FC236}">
                <a16:creationId xmlns:a16="http://schemas.microsoft.com/office/drawing/2014/main" id="{ED9E4933-B228-4BDE-AA81-DB309214AADA}"/>
              </a:ext>
            </a:extLst>
          </p:cNvPr>
          <p:cNvSpPr>
            <a:spLocks noChangeShapeType="1"/>
          </p:cNvSpPr>
          <p:nvPr/>
        </p:nvSpPr>
        <p:spPr bwMode="auto">
          <a:xfrm>
            <a:off x="1611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8" name="Line 38">
            <a:extLst>
              <a:ext uri="{FF2B5EF4-FFF2-40B4-BE49-F238E27FC236}">
                <a16:creationId xmlns:a16="http://schemas.microsoft.com/office/drawing/2014/main" id="{00E9368F-5313-4E7A-9996-DAC79B48759A}"/>
              </a:ext>
            </a:extLst>
          </p:cNvPr>
          <p:cNvSpPr>
            <a:spLocks noChangeShapeType="1"/>
          </p:cNvSpPr>
          <p:nvPr/>
        </p:nvSpPr>
        <p:spPr bwMode="auto">
          <a:xfrm>
            <a:off x="18510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9" name="Line 39">
            <a:extLst>
              <a:ext uri="{FF2B5EF4-FFF2-40B4-BE49-F238E27FC236}">
                <a16:creationId xmlns:a16="http://schemas.microsoft.com/office/drawing/2014/main" id="{2DE32E1A-D348-43B0-BC00-A95DCAB8E985}"/>
              </a:ext>
            </a:extLst>
          </p:cNvPr>
          <p:cNvSpPr>
            <a:spLocks noChangeShapeType="1"/>
          </p:cNvSpPr>
          <p:nvPr/>
        </p:nvSpPr>
        <p:spPr bwMode="auto">
          <a:xfrm>
            <a:off x="2089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0" name="Line 40">
            <a:extLst>
              <a:ext uri="{FF2B5EF4-FFF2-40B4-BE49-F238E27FC236}">
                <a16:creationId xmlns:a16="http://schemas.microsoft.com/office/drawing/2014/main" id="{97B3BDD8-3001-4341-8EC5-64E67D429FB3}"/>
              </a:ext>
            </a:extLst>
          </p:cNvPr>
          <p:cNvSpPr>
            <a:spLocks noChangeShapeType="1"/>
          </p:cNvSpPr>
          <p:nvPr/>
        </p:nvSpPr>
        <p:spPr bwMode="auto">
          <a:xfrm>
            <a:off x="2328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1" name="Line 41">
            <a:extLst>
              <a:ext uri="{FF2B5EF4-FFF2-40B4-BE49-F238E27FC236}">
                <a16:creationId xmlns:a16="http://schemas.microsoft.com/office/drawing/2014/main" id="{F3F7D094-CE24-4E46-A258-25D52D6DCC12}"/>
              </a:ext>
            </a:extLst>
          </p:cNvPr>
          <p:cNvSpPr>
            <a:spLocks noChangeShapeType="1"/>
          </p:cNvSpPr>
          <p:nvPr/>
        </p:nvSpPr>
        <p:spPr bwMode="auto">
          <a:xfrm>
            <a:off x="25701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2" name="Line 42">
            <a:extLst>
              <a:ext uri="{FF2B5EF4-FFF2-40B4-BE49-F238E27FC236}">
                <a16:creationId xmlns:a16="http://schemas.microsoft.com/office/drawing/2014/main" id="{7E392AFF-B5DF-497D-ABC7-731C1238C5C1}"/>
              </a:ext>
            </a:extLst>
          </p:cNvPr>
          <p:cNvSpPr>
            <a:spLocks noChangeShapeType="1"/>
          </p:cNvSpPr>
          <p:nvPr/>
        </p:nvSpPr>
        <p:spPr bwMode="auto">
          <a:xfrm>
            <a:off x="2809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3" name="Line 43">
            <a:extLst>
              <a:ext uri="{FF2B5EF4-FFF2-40B4-BE49-F238E27FC236}">
                <a16:creationId xmlns:a16="http://schemas.microsoft.com/office/drawing/2014/main" id="{BE9B7623-9AA4-439E-92BB-136C0A2B97F4}"/>
              </a:ext>
            </a:extLst>
          </p:cNvPr>
          <p:cNvSpPr>
            <a:spLocks noChangeShapeType="1"/>
          </p:cNvSpPr>
          <p:nvPr/>
        </p:nvSpPr>
        <p:spPr bwMode="auto">
          <a:xfrm>
            <a:off x="3049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4" name="Line 44">
            <a:extLst>
              <a:ext uri="{FF2B5EF4-FFF2-40B4-BE49-F238E27FC236}">
                <a16:creationId xmlns:a16="http://schemas.microsoft.com/office/drawing/2014/main" id="{90F35491-7A4E-4D5F-BAFD-B9C64C959F5C}"/>
              </a:ext>
            </a:extLst>
          </p:cNvPr>
          <p:cNvSpPr>
            <a:spLocks noChangeShapeType="1"/>
          </p:cNvSpPr>
          <p:nvPr/>
        </p:nvSpPr>
        <p:spPr bwMode="auto">
          <a:xfrm>
            <a:off x="3289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5" name="Line 45">
            <a:extLst>
              <a:ext uri="{FF2B5EF4-FFF2-40B4-BE49-F238E27FC236}">
                <a16:creationId xmlns:a16="http://schemas.microsoft.com/office/drawing/2014/main" id="{F2752030-E443-4F0E-91E7-5EAB333C26DF}"/>
              </a:ext>
            </a:extLst>
          </p:cNvPr>
          <p:cNvSpPr>
            <a:spLocks noChangeShapeType="1"/>
          </p:cNvSpPr>
          <p:nvPr/>
        </p:nvSpPr>
        <p:spPr bwMode="auto">
          <a:xfrm>
            <a:off x="3530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6" name="Line 46">
            <a:extLst>
              <a:ext uri="{FF2B5EF4-FFF2-40B4-BE49-F238E27FC236}">
                <a16:creationId xmlns:a16="http://schemas.microsoft.com/office/drawing/2014/main" id="{0B8FF255-4DA0-4A99-B0A9-8560711B1E50}"/>
              </a:ext>
            </a:extLst>
          </p:cNvPr>
          <p:cNvSpPr>
            <a:spLocks noChangeShapeType="1"/>
          </p:cNvSpPr>
          <p:nvPr/>
        </p:nvSpPr>
        <p:spPr bwMode="auto">
          <a:xfrm>
            <a:off x="3770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7" name="Line 47">
            <a:extLst>
              <a:ext uri="{FF2B5EF4-FFF2-40B4-BE49-F238E27FC236}">
                <a16:creationId xmlns:a16="http://schemas.microsoft.com/office/drawing/2014/main" id="{ED42AD6F-149C-4EDE-8FAA-1DFD83F52DBB}"/>
              </a:ext>
            </a:extLst>
          </p:cNvPr>
          <p:cNvSpPr>
            <a:spLocks noChangeShapeType="1"/>
          </p:cNvSpPr>
          <p:nvPr/>
        </p:nvSpPr>
        <p:spPr bwMode="auto">
          <a:xfrm>
            <a:off x="4008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8" name="Line 48">
            <a:extLst>
              <a:ext uri="{FF2B5EF4-FFF2-40B4-BE49-F238E27FC236}">
                <a16:creationId xmlns:a16="http://schemas.microsoft.com/office/drawing/2014/main" id="{81808370-D806-4D4B-BE89-695BA7BDA9B9}"/>
              </a:ext>
            </a:extLst>
          </p:cNvPr>
          <p:cNvSpPr>
            <a:spLocks noChangeShapeType="1"/>
          </p:cNvSpPr>
          <p:nvPr/>
        </p:nvSpPr>
        <p:spPr bwMode="auto">
          <a:xfrm>
            <a:off x="4248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9" name="Line 49">
            <a:extLst>
              <a:ext uri="{FF2B5EF4-FFF2-40B4-BE49-F238E27FC236}">
                <a16:creationId xmlns:a16="http://schemas.microsoft.com/office/drawing/2014/main" id="{62868303-1700-4EF6-834F-C542F1CE0A90}"/>
              </a:ext>
            </a:extLst>
          </p:cNvPr>
          <p:cNvSpPr>
            <a:spLocks noChangeShapeType="1"/>
          </p:cNvSpPr>
          <p:nvPr/>
        </p:nvSpPr>
        <p:spPr bwMode="auto">
          <a:xfrm>
            <a:off x="44878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0" name="Line 50">
            <a:extLst>
              <a:ext uri="{FF2B5EF4-FFF2-40B4-BE49-F238E27FC236}">
                <a16:creationId xmlns:a16="http://schemas.microsoft.com/office/drawing/2014/main" id="{0B65E490-0416-42E5-A976-EDD6BB06DAAA}"/>
              </a:ext>
            </a:extLst>
          </p:cNvPr>
          <p:cNvSpPr>
            <a:spLocks noChangeShapeType="1"/>
          </p:cNvSpPr>
          <p:nvPr/>
        </p:nvSpPr>
        <p:spPr bwMode="auto">
          <a:xfrm>
            <a:off x="4729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1" name="Line 51">
            <a:extLst>
              <a:ext uri="{FF2B5EF4-FFF2-40B4-BE49-F238E27FC236}">
                <a16:creationId xmlns:a16="http://schemas.microsoft.com/office/drawing/2014/main" id="{A94A59C6-F2F0-49DF-A7DD-C3C5C40088AB}"/>
              </a:ext>
            </a:extLst>
          </p:cNvPr>
          <p:cNvSpPr>
            <a:spLocks noChangeShapeType="1"/>
          </p:cNvSpPr>
          <p:nvPr/>
        </p:nvSpPr>
        <p:spPr bwMode="auto">
          <a:xfrm>
            <a:off x="4968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2" name="Line 52">
            <a:extLst>
              <a:ext uri="{FF2B5EF4-FFF2-40B4-BE49-F238E27FC236}">
                <a16:creationId xmlns:a16="http://schemas.microsoft.com/office/drawing/2014/main" id="{9C407E9B-02CC-448D-8FFB-7CD1616E5D23}"/>
              </a:ext>
            </a:extLst>
          </p:cNvPr>
          <p:cNvSpPr>
            <a:spLocks noChangeShapeType="1"/>
          </p:cNvSpPr>
          <p:nvPr/>
        </p:nvSpPr>
        <p:spPr bwMode="auto">
          <a:xfrm>
            <a:off x="5208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3" name="Line 53">
            <a:extLst>
              <a:ext uri="{FF2B5EF4-FFF2-40B4-BE49-F238E27FC236}">
                <a16:creationId xmlns:a16="http://schemas.microsoft.com/office/drawing/2014/main" id="{D1519C09-04AB-419E-986B-CA8A275715B3}"/>
              </a:ext>
            </a:extLst>
          </p:cNvPr>
          <p:cNvSpPr>
            <a:spLocks noChangeShapeType="1"/>
          </p:cNvSpPr>
          <p:nvPr/>
        </p:nvSpPr>
        <p:spPr bwMode="auto">
          <a:xfrm>
            <a:off x="5448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4" name="Line 54">
            <a:extLst>
              <a:ext uri="{FF2B5EF4-FFF2-40B4-BE49-F238E27FC236}">
                <a16:creationId xmlns:a16="http://schemas.microsoft.com/office/drawing/2014/main" id="{F2ADFA76-49CD-46E0-ADBA-3A72D8FFAF2F}"/>
              </a:ext>
            </a:extLst>
          </p:cNvPr>
          <p:cNvSpPr>
            <a:spLocks noChangeShapeType="1"/>
          </p:cNvSpPr>
          <p:nvPr/>
        </p:nvSpPr>
        <p:spPr bwMode="auto">
          <a:xfrm>
            <a:off x="5689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5" name="Line 55">
            <a:extLst>
              <a:ext uri="{FF2B5EF4-FFF2-40B4-BE49-F238E27FC236}">
                <a16:creationId xmlns:a16="http://schemas.microsoft.com/office/drawing/2014/main" id="{1856D79F-955E-4C50-A29E-1867C4D8D1B8}"/>
              </a:ext>
            </a:extLst>
          </p:cNvPr>
          <p:cNvSpPr>
            <a:spLocks noChangeShapeType="1"/>
          </p:cNvSpPr>
          <p:nvPr/>
        </p:nvSpPr>
        <p:spPr bwMode="auto">
          <a:xfrm>
            <a:off x="5927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6" name="Line 56">
            <a:extLst>
              <a:ext uri="{FF2B5EF4-FFF2-40B4-BE49-F238E27FC236}">
                <a16:creationId xmlns:a16="http://schemas.microsoft.com/office/drawing/2014/main" id="{BE975D3D-835A-4F0F-BA60-36A51C280136}"/>
              </a:ext>
            </a:extLst>
          </p:cNvPr>
          <p:cNvSpPr>
            <a:spLocks noChangeShapeType="1"/>
          </p:cNvSpPr>
          <p:nvPr/>
        </p:nvSpPr>
        <p:spPr bwMode="auto">
          <a:xfrm>
            <a:off x="6167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7" name="Line 57">
            <a:extLst>
              <a:ext uri="{FF2B5EF4-FFF2-40B4-BE49-F238E27FC236}">
                <a16:creationId xmlns:a16="http://schemas.microsoft.com/office/drawing/2014/main" id="{796FDABF-8FDC-46E0-9E6F-A23BC70B6408}"/>
              </a:ext>
            </a:extLst>
          </p:cNvPr>
          <p:cNvSpPr>
            <a:spLocks noChangeShapeType="1"/>
          </p:cNvSpPr>
          <p:nvPr/>
        </p:nvSpPr>
        <p:spPr bwMode="auto">
          <a:xfrm>
            <a:off x="6407150"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8" name="Line 58">
            <a:extLst>
              <a:ext uri="{FF2B5EF4-FFF2-40B4-BE49-F238E27FC236}">
                <a16:creationId xmlns:a16="http://schemas.microsoft.com/office/drawing/2014/main" id="{B1A0DA6F-F14C-46B4-A4D7-12D9634A061A}"/>
              </a:ext>
            </a:extLst>
          </p:cNvPr>
          <p:cNvSpPr>
            <a:spLocks noChangeShapeType="1"/>
          </p:cNvSpPr>
          <p:nvPr/>
        </p:nvSpPr>
        <p:spPr bwMode="auto">
          <a:xfrm>
            <a:off x="6646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9" name="Line 59">
            <a:extLst>
              <a:ext uri="{FF2B5EF4-FFF2-40B4-BE49-F238E27FC236}">
                <a16:creationId xmlns:a16="http://schemas.microsoft.com/office/drawing/2014/main" id="{B9CECEC3-B078-471B-A2CE-06006535CE04}"/>
              </a:ext>
            </a:extLst>
          </p:cNvPr>
          <p:cNvSpPr>
            <a:spLocks noChangeShapeType="1"/>
          </p:cNvSpPr>
          <p:nvPr/>
        </p:nvSpPr>
        <p:spPr bwMode="auto">
          <a:xfrm>
            <a:off x="6888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0" name="Line 60">
            <a:extLst>
              <a:ext uri="{FF2B5EF4-FFF2-40B4-BE49-F238E27FC236}">
                <a16:creationId xmlns:a16="http://schemas.microsoft.com/office/drawing/2014/main" id="{4CF311C4-3643-4BEF-9482-3EE96B2BBCAE}"/>
              </a:ext>
            </a:extLst>
          </p:cNvPr>
          <p:cNvSpPr>
            <a:spLocks noChangeShapeType="1"/>
          </p:cNvSpPr>
          <p:nvPr/>
        </p:nvSpPr>
        <p:spPr bwMode="auto">
          <a:xfrm>
            <a:off x="7127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1" name="Line 61">
            <a:extLst>
              <a:ext uri="{FF2B5EF4-FFF2-40B4-BE49-F238E27FC236}">
                <a16:creationId xmlns:a16="http://schemas.microsoft.com/office/drawing/2014/main" id="{B4209FFE-2150-454C-AFD0-44F6324D9832}"/>
              </a:ext>
            </a:extLst>
          </p:cNvPr>
          <p:cNvSpPr>
            <a:spLocks noChangeShapeType="1"/>
          </p:cNvSpPr>
          <p:nvPr/>
        </p:nvSpPr>
        <p:spPr bwMode="auto">
          <a:xfrm>
            <a:off x="7367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2" name="Line 62">
            <a:extLst>
              <a:ext uri="{FF2B5EF4-FFF2-40B4-BE49-F238E27FC236}">
                <a16:creationId xmlns:a16="http://schemas.microsoft.com/office/drawing/2014/main" id="{ECDB2A45-3B62-4F2E-8F2D-A31F2B1057F8}"/>
              </a:ext>
            </a:extLst>
          </p:cNvPr>
          <p:cNvSpPr>
            <a:spLocks noChangeShapeType="1"/>
          </p:cNvSpPr>
          <p:nvPr/>
        </p:nvSpPr>
        <p:spPr bwMode="auto">
          <a:xfrm>
            <a:off x="7607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3" name="Line 63">
            <a:extLst>
              <a:ext uri="{FF2B5EF4-FFF2-40B4-BE49-F238E27FC236}">
                <a16:creationId xmlns:a16="http://schemas.microsoft.com/office/drawing/2014/main" id="{334BA0D8-6F17-48AE-B4A9-373DC4C3AD78}"/>
              </a:ext>
            </a:extLst>
          </p:cNvPr>
          <p:cNvSpPr>
            <a:spLocks noChangeShapeType="1"/>
          </p:cNvSpPr>
          <p:nvPr/>
        </p:nvSpPr>
        <p:spPr bwMode="auto">
          <a:xfrm>
            <a:off x="7847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4" name="Line 64">
            <a:extLst>
              <a:ext uri="{FF2B5EF4-FFF2-40B4-BE49-F238E27FC236}">
                <a16:creationId xmlns:a16="http://schemas.microsoft.com/office/drawing/2014/main" id="{623A7A99-C804-43AC-AEA6-725FF28023BA}"/>
              </a:ext>
            </a:extLst>
          </p:cNvPr>
          <p:cNvSpPr>
            <a:spLocks noChangeShapeType="1"/>
          </p:cNvSpPr>
          <p:nvPr/>
        </p:nvSpPr>
        <p:spPr bwMode="auto">
          <a:xfrm>
            <a:off x="8086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5" name="Line 65">
            <a:extLst>
              <a:ext uri="{FF2B5EF4-FFF2-40B4-BE49-F238E27FC236}">
                <a16:creationId xmlns:a16="http://schemas.microsoft.com/office/drawing/2014/main" id="{D62D96BC-F0AC-4D0E-AA09-C4E5C2F105A9}"/>
              </a:ext>
            </a:extLst>
          </p:cNvPr>
          <p:cNvSpPr>
            <a:spLocks noChangeShapeType="1"/>
          </p:cNvSpPr>
          <p:nvPr/>
        </p:nvSpPr>
        <p:spPr bwMode="auto">
          <a:xfrm>
            <a:off x="8326438"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6" name="Rectangle 66">
            <a:extLst>
              <a:ext uri="{FF2B5EF4-FFF2-40B4-BE49-F238E27FC236}">
                <a16:creationId xmlns:a16="http://schemas.microsoft.com/office/drawing/2014/main" id="{7C80832D-7EB7-4135-A530-3914F5B85028}"/>
              </a:ext>
            </a:extLst>
          </p:cNvPr>
          <p:cNvSpPr>
            <a:spLocks noChangeArrowheads="1"/>
          </p:cNvSpPr>
          <p:nvPr/>
        </p:nvSpPr>
        <p:spPr bwMode="auto">
          <a:xfrm>
            <a:off x="809625"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7" name="Rectangle 67">
            <a:extLst>
              <a:ext uri="{FF2B5EF4-FFF2-40B4-BE49-F238E27FC236}">
                <a16:creationId xmlns:a16="http://schemas.microsoft.com/office/drawing/2014/main" id="{DF7D75A6-C9FB-4C6E-83D3-74F9FF423741}"/>
              </a:ext>
            </a:extLst>
          </p:cNvPr>
          <p:cNvSpPr>
            <a:spLocks noChangeArrowheads="1"/>
          </p:cNvSpPr>
          <p:nvPr/>
        </p:nvSpPr>
        <p:spPr bwMode="auto">
          <a:xfrm>
            <a:off x="2728913"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8" name="Rectangle 68">
            <a:extLst>
              <a:ext uri="{FF2B5EF4-FFF2-40B4-BE49-F238E27FC236}">
                <a16:creationId xmlns:a16="http://schemas.microsoft.com/office/drawing/2014/main" id="{8472E182-4522-4C2C-892E-72C426D3DB86}"/>
              </a:ext>
            </a:extLst>
          </p:cNvPr>
          <p:cNvSpPr>
            <a:spLocks noChangeArrowheads="1"/>
          </p:cNvSpPr>
          <p:nvPr/>
        </p:nvSpPr>
        <p:spPr bwMode="auto">
          <a:xfrm>
            <a:off x="4648200"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9" name="Rectangle 69">
            <a:extLst>
              <a:ext uri="{FF2B5EF4-FFF2-40B4-BE49-F238E27FC236}">
                <a16:creationId xmlns:a16="http://schemas.microsoft.com/office/drawing/2014/main" id="{1C8E01DD-32D9-4D62-B652-921090578434}"/>
              </a:ext>
            </a:extLst>
          </p:cNvPr>
          <p:cNvSpPr>
            <a:spLocks noChangeArrowheads="1"/>
          </p:cNvSpPr>
          <p:nvPr/>
        </p:nvSpPr>
        <p:spPr bwMode="auto">
          <a:xfrm>
            <a:off x="6567488"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0" name="Rectangle 70">
            <a:extLst>
              <a:ext uri="{FF2B5EF4-FFF2-40B4-BE49-F238E27FC236}">
                <a16:creationId xmlns:a16="http://schemas.microsoft.com/office/drawing/2014/main" id="{BF6D9D9A-A93D-44F7-B22D-E3F7AC02112B}"/>
              </a:ext>
            </a:extLst>
          </p:cNvPr>
          <p:cNvSpPr>
            <a:spLocks noChangeArrowheads="1"/>
          </p:cNvSpPr>
          <p:nvPr/>
        </p:nvSpPr>
        <p:spPr bwMode="auto">
          <a:xfrm>
            <a:off x="4008438" y="2827338"/>
            <a:ext cx="3254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Y</a:t>
            </a:r>
          </a:p>
          <a:p>
            <a:pP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71" name="Rectangle 71">
            <a:extLst>
              <a:ext uri="{FF2B5EF4-FFF2-40B4-BE49-F238E27FC236}">
                <a16:creationId xmlns:a16="http://schemas.microsoft.com/office/drawing/2014/main" id="{40C912CC-5455-4356-9213-9A19382C9B16}"/>
              </a:ext>
            </a:extLst>
          </p:cNvPr>
          <p:cNvSpPr>
            <a:spLocks noChangeArrowheads="1"/>
          </p:cNvSpPr>
          <p:nvPr/>
        </p:nvSpPr>
        <p:spPr bwMode="auto">
          <a:xfrm>
            <a:off x="3770313"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T</a:t>
            </a:r>
          </a:p>
        </p:txBody>
      </p:sp>
      <p:sp>
        <p:nvSpPr>
          <p:cNvPr id="72" name="Rectangle 72">
            <a:extLst>
              <a:ext uri="{FF2B5EF4-FFF2-40B4-BE49-F238E27FC236}">
                <a16:creationId xmlns:a16="http://schemas.microsoft.com/office/drawing/2014/main" id="{52483655-4EEA-422A-8C48-06405FC0E77C}"/>
              </a:ext>
            </a:extLst>
          </p:cNvPr>
          <p:cNvSpPr>
            <a:spLocks noChangeArrowheads="1"/>
          </p:cNvSpPr>
          <p:nvPr/>
        </p:nvSpPr>
        <p:spPr bwMode="auto">
          <a:xfrm>
            <a:off x="3513138" y="2827338"/>
            <a:ext cx="3286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P</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H</a:t>
            </a:r>
          </a:p>
        </p:txBody>
      </p:sp>
      <p:sp>
        <p:nvSpPr>
          <p:cNvPr id="73" name="Rectangle 73">
            <a:extLst>
              <a:ext uri="{FF2B5EF4-FFF2-40B4-BE49-F238E27FC236}">
                <a16:creationId xmlns:a16="http://schemas.microsoft.com/office/drawing/2014/main" id="{DF63D42E-19B1-4170-A2A7-5149AD9CF373}"/>
              </a:ext>
            </a:extLst>
          </p:cNvPr>
          <p:cNvSpPr>
            <a:spLocks noChangeArrowheads="1"/>
          </p:cNvSpPr>
          <p:nvPr/>
        </p:nvSpPr>
        <p:spPr bwMode="auto">
          <a:xfrm>
            <a:off x="3273425"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A</a:t>
            </a:r>
          </a:p>
          <a:p>
            <a:pPr defTabSz="762000" eaLnBrk="0" fontAlgn="base" hangingPunct="0">
              <a:lnSpc>
                <a:spcPct val="75000"/>
              </a:lnSpc>
              <a:spcBef>
                <a:spcPct val="0"/>
              </a:spcBef>
              <a:spcAft>
                <a:spcPct val="0"/>
              </a:spcAft>
            </a:pPr>
            <a:r>
              <a:rPr kumimoji="1" lang="en-US" altLang="zh-CN" sz="1600" b="1">
                <a:solidFill>
                  <a:srgbClr val="333399"/>
                </a:solidFill>
              </a:rPr>
              <a:t>C</a:t>
            </a:r>
          </a:p>
          <a:p>
            <a:pPr defTabSz="762000" eaLnBrk="0" fontAlgn="base" hangingPunct="0">
              <a:lnSpc>
                <a:spcPct val="75000"/>
              </a:lnSpc>
              <a:spcBef>
                <a:spcPct val="0"/>
              </a:spcBef>
              <a:spcAft>
                <a:spcPct val="0"/>
              </a:spcAft>
            </a:pPr>
            <a:r>
              <a:rPr kumimoji="1" lang="en-US" altLang="zh-CN" sz="1600" b="1">
                <a:solidFill>
                  <a:srgbClr val="333399"/>
                </a:solidFill>
              </a:rPr>
              <a:t>K</a:t>
            </a:r>
          </a:p>
        </p:txBody>
      </p:sp>
      <p:sp>
        <p:nvSpPr>
          <p:cNvPr id="74" name="Rectangle 74">
            <a:extLst>
              <a:ext uri="{FF2B5EF4-FFF2-40B4-BE49-F238E27FC236}">
                <a16:creationId xmlns:a16="http://schemas.microsoft.com/office/drawing/2014/main" id="{75DD3A6B-9501-4D9A-8D43-A85150BA2AE4}"/>
              </a:ext>
            </a:extLst>
          </p:cNvPr>
          <p:cNvSpPr>
            <a:spLocks noChangeArrowheads="1"/>
          </p:cNvSpPr>
          <p:nvPr/>
        </p:nvSpPr>
        <p:spPr bwMode="auto">
          <a:xfrm>
            <a:off x="3011488" y="2827338"/>
            <a:ext cx="3397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U</a:t>
            </a:r>
          </a:p>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G</a:t>
            </a:r>
          </a:p>
        </p:txBody>
      </p:sp>
      <p:sp>
        <p:nvSpPr>
          <p:cNvPr id="75" name="Rectangle 75">
            <a:extLst>
              <a:ext uri="{FF2B5EF4-FFF2-40B4-BE49-F238E27FC236}">
                <a16:creationId xmlns:a16="http://schemas.microsoft.com/office/drawing/2014/main" id="{45558A06-7470-4B31-AD18-2D55A77DA283}"/>
              </a:ext>
            </a:extLst>
          </p:cNvPr>
          <p:cNvSpPr>
            <a:spLocks noChangeArrowheads="1"/>
          </p:cNvSpPr>
          <p:nvPr/>
        </p:nvSpPr>
        <p:spPr bwMode="auto">
          <a:xfrm>
            <a:off x="250825" y="0"/>
            <a:ext cx="8131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位 </a:t>
            </a:r>
            <a:r>
              <a:rPr kumimoji="1" lang="en-US" altLang="zh-CN" sz="2000">
                <a:solidFill>
                  <a:srgbClr val="333399"/>
                </a:solidFill>
              </a:rPr>
              <a:t>0                         8                        16                        24                    31</a:t>
            </a:r>
          </a:p>
        </p:txBody>
      </p:sp>
      <p:sp>
        <p:nvSpPr>
          <p:cNvPr id="76" name="Line 76">
            <a:extLst>
              <a:ext uri="{FF2B5EF4-FFF2-40B4-BE49-F238E27FC236}">
                <a16:creationId xmlns:a16="http://schemas.microsoft.com/office/drawing/2014/main" id="{5EE138EE-2AE5-4885-B814-F175E539F691}"/>
              </a:ext>
            </a:extLst>
          </p:cNvPr>
          <p:cNvSpPr>
            <a:spLocks noChangeShapeType="1"/>
          </p:cNvSpPr>
          <p:nvPr/>
        </p:nvSpPr>
        <p:spPr bwMode="auto">
          <a:xfrm flipH="1">
            <a:off x="6405563" y="4203700"/>
            <a:ext cx="3175" cy="642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7" name="Rectangle 77">
            <a:extLst>
              <a:ext uri="{FF2B5EF4-FFF2-40B4-BE49-F238E27FC236}">
                <a16:creationId xmlns:a16="http://schemas.microsoft.com/office/drawing/2014/main" id="{369FB831-1570-4D8D-BA3D-DCA70E0D7C0B}"/>
              </a:ext>
            </a:extLst>
          </p:cNvPr>
          <p:cNvSpPr>
            <a:spLocks noChangeArrowheads="1"/>
          </p:cNvSpPr>
          <p:nvPr/>
        </p:nvSpPr>
        <p:spPr bwMode="auto">
          <a:xfrm>
            <a:off x="6918325" y="4270375"/>
            <a:ext cx="1254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填    充</a:t>
            </a:r>
          </a:p>
        </p:txBody>
      </p:sp>
      <p:sp>
        <p:nvSpPr>
          <p:cNvPr id="78" name="Line 78">
            <a:extLst>
              <a:ext uri="{FF2B5EF4-FFF2-40B4-BE49-F238E27FC236}">
                <a16:creationId xmlns:a16="http://schemas.microsoft.com/office/drawing/2014/main" id="{7BD03FD5-FF10-432D-91A6-8FFCD44A876E}"/>
              </a:ext>
            </a:extLst>
          </p:cNvPr>
          <p:cNvSpPr>
            <a:spLocks noChangeShapeType="1"/>
          </p:cNvSpPr>
          <p:nvPr/>
        </p:nvSpPr>
        <p:spPr bwMode="auto">
          <a:xfrm>
            <a:off x="8447088" y="682625"/>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9" name="Line 79">
            <a:extLst>
              <a:ext uri="{FF2B5EF4-FFF2-40B4-BE49-F238E27FC236}">
                <a16:creationId xmlns:a16="http://schemas.microsoft.com/office/drawing/2014/main" id="{CA99F9CE-57FE-4CC9-8CD5-D0EA7D13DD1A}"/>
              </a:ext>
            </a:extLst>
          </p:cNvPr>
          <p:cNvSpPr>
            <a:spLocks noChangeShapeType="1"/>
          </p:cNvSpPr>
          <p:nvPr/>
        </p:nvSpPr>
        <p:spPr bwMode="auto">
          <a:xfrm>
            <a:off x="8447088" y="4178300"/>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0" name="Line 80">
            <a:extLst>
              <a:ext uri="{FF2B5EF4-FFF2-40B4-BE49-F238E27FC236}">
                <a16:creationId xmlns:a16="http://schemas.microsoft.com/office/drawing/2014/main" id="{EF463AF8-571B-497B-8692-B7C72F8502FB}"/>
              </a:ext>
            </a:extLst>
          </p:cNvPr>
          <p:cNvSpPr>
            <a:spLocks noChangeShapeType="1"/>
          </p:cNvSpPr>
          <p:nvPr/>
        </p:nvSpPr>
        <p:spPr bwMode="auto">
          <a:xfrm>
            <a:off x="58738" y="720725"/>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1" name="Line 81">
            <a:extLst>
              <a:ext uri="{FF2B5EF4-FFF2-40B4-BE49-F238E27FC236}">
                <a16:creationId xmlns:a16="http://schemas.microsoft.com/office/drawing/2014/main" id="{B4E2695A-68CE-4C84-BC4D-6BC60C270255}"/>
              </a:ext>
            </a:extLst>
          </p:cNvPr>
          <p:cNvSpPr>
            <a:spLocks noChangeShapeType="1"/>
          </p:cNvSpPr>
          <p:nvPr/>
        </p:nvSpPr>
        <p:spPr bwMode="auto">
          <a:xfrm>
            <a:off x="73025" y="4821238"/>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2" name="Text Box 82">
            <a:extLst>
              <a:ext uri="{FF2B5EF4-FFF2-40B4-BE49-F238E27FC236}">
                <a16:creationId xmlns:a16="http://schemas.microsoft.com/office/drawing/2014/main" id="{F1241C9A-FEA6-4C91-BD48-C644FD1E4917}"/>
              </a:ext>
            </a:extLst>
          </p:cNvPr>
          <p:cNvSpPr txBox="1">
            <a:spLocks noChangeArrowheads="1"/>
          </p:cNvSpPr>
          <p:nvPr/>
        </p:nvSpPr>
        <p:spPr bwMode="auto">
          <a:xfrm>
            <a:off x="593725" y="5084763"/>
            <a:ext cx="815498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a:solidFill>
                  <a:srgbClr val="333399"/>
                </a:solidFill>
                <a:ea typeface="黑体" pitchFamily="49" charset="-122"/>
              </a:rPr>
              <a:t>紧急 </a:t>
            </a:r>
            <a:r>
              <a:rPr lang="en-US" altLang="zh-CN">
                <a:solidFill>
                  <a:srgbClr val="333399"/>
                </a:solidFill>
                <a:ea typeface="黑体" pitchFamily="49" charset="-122"/>
              </a:rPr>
              <a:t>URG —— </a:t>
            </a:r>
            <a:r>
              <a:rPr lang="zh-CN" altLang="en-US">
                <a:solidFill>
                  <a:srgbClr val="333399"/>
                </a:solidFill>
                <a:ea typeface="黑体" pitchFamily="49" charset="-122"/>
              </a:rPr>
              <a:t>当 </a:t>
            </a:r>
            <a:r>
              <a:rPr lang="en-US" altLang="zh-CN">
                <a:solidFill>
                  <a:srgbClr val="333399"/>
                </a:solidFill>
                <a:ea typeface="黑体" pitchFamily="49" charset="-122"/>
              </a:rPr>
              <a:t>URG </a:t>
            </a:r>
            <a:r>
              <a:rPr lang="en-US" altLang="zh-CN">
                <a:solidFill>
                  <a:srgbClr val="333399"/>
                </a:solidFill>
                <a:ea typeface="黑体" pitchFamily="49" charset="-122"/>
                <a:sym typeface="Symbol" pitchFamily="18" charset="2"/>
              </a:rPr>
              <a:t></a:t>
            </a:r>
            <a:r>
              <a:rPr lang="en-US" altLang="zh-CN">
                <a:solidFill>
                  <a:srgbClr val="333399"/>
                </a:solidFill>
                <a:ea typeface="黑体" pitchFamily="49" charset="-122"/>
              </a:rPr>
              <a:t> 1 </a:t>
            </a:r>
            <a:r>
              <a:rPr lang="zh-CN" altLang="en-US">
                <a:solidFill>
                  <a:srgbClr val="333399"/>
                </a:solidFill>
                <a:ea typeface="黑体" pitchFamily="49" charset="-122"/>
              </a:rPr>
              <a:t>时，表明紧急指针字段有效。它告诉系统此报文段中有紧急数据，应尽快传送</a:t>
            </a:r>
            <a:r>
              <a:rPr lang="en-US" altLang="zh-CN">
                <a:solidFill>
                  <a:srgbClr val="333399"/>
                </a:solidFill>
                <a:ea typeface="黑体" pitchFamily="49" charset="-122"/>
              </a:rPr>
              <a:t>(</a:t>
            </a:r>
            <a:r>
              <a:rPr lang="zh-CN" altLang="en-US">
                <a:solidFill>
                  <a:srgbClr val="333399"/>
                </a:solidFill>
                <a:ea typeface="黑体" pitchFamily="49" charset="-122"/>
              </a:rPr>
              <a:t>相当于高优先级的数据</a:t>
            </a:r>
            <a:r>
              <a:rPr lang="en-US" altLang="zh-CN">
                <a:solidFill>
                  <a:srgbClr val="333399"/>
                </a:solidFill>
                <a:ea typeface="黑体" pitchFamily="49" charset="-122"/>
              </a:rPr>
              <a:t>)</a:t>
            </a:r>
            <a:r>
              <a:rPr lang="zh-CN" altLang="en-US">
                <a:solidFill>
                  <a:srgbClr val="333399"/>
                </a:solidFill>
                <a:ea typeface="黑体" pitchFamily="49" charset="-122"/>
              </a:rPr>
              <a:t>。 </a:t>
            </a:r>
          </a:p>
        </p:txBody>
      </p:sp>
      <p:sp>
        <p:nvSpPr>
          <p:cNvPr id="83" name="Rectangle 83">
            <a:extLst>
              <a:ext uri="{FF2B5EF4-FFF2-40B4-BE49-F238E27FC236}">
                <a16:creationId xmlns:a16="http://schemas.microsoft.com/office/drawing/2014/main" id="{40AE6EA9-3C84-4824-8C7E-58146E85010C}"/>
              </a:ext>
            </a:extLst>
          </p:cNvPr>
          <p:cNvSpPr>
            <a:spLocks noChangeArrowheads="1"/>
          </p:cNvSpPr>
          <p:nvPr/>
        </p:nvSpPr>
        <p:spPr bwMode="auto">
          <a:xfrm>
            <a:off x="2998788" y="2782888"/>
            <a:ext cx="317500" cy="71755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24914069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a:extLst>
              <a:ext uri="{FF2B5EF4-FFF2-40B4-BE49-F238E27FC236}">
                <a16:creationId xmlns:a16="http://schemas.microsoft.com/office/drawing/2014/main" id="{6A2B4FCA-00E2-4C77-AA19-273CB77B011F}"/>
              </a:ext>
            </a:extLst>
          </p:cNvPr>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 name="Rectangle 3">
            <a:extLst>
              <a:ext uri="{FF2B5EF4-FFF2-40B4-BE49-F238E27FC236}">
                <a16:creationId xmlns:a16="http://schemas.microsoft.com/office/drawing/2014/main" id="{82BD6C78-09F7-481A-B0E3-F7C92D0D9A2C}"/>
              </a:ext>
            </a:extLst>
          </p:cNvPr>
          <p:cNvSpPr>
            <a:spLocks noChangeArrowheads="1"/>
          </p:cNvSpPr>
          <p:nvPr/>
        </p:nvSpPr>
        <p:spPr bwMode="auto">
          <a:xfrm>
            <a:off x="0" y="2309813"/>
            <a:ext cx="690563"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90000"/>
              </a:lnSpc>
              <a:spcBef>
                <a:spcPct val="0"/>
              </a:spcBef>
              <a:spcAft>
                <a:spcPct val="0"/>
              </a:spcAft>
            </a:pPr>
            <a:r>
              <a:rPr kumimoji="1" lang="en-US" altLang="zh-CN" sz="2000">
                <a:solidFill>
                  <a:srgbClr val="333399"/>
                </a:solidFill>
              </a:rPr>
              <a:t>TCP</a:t>
            </a:r>
          </a:p>
          <a:p>
            <a:pP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4" name="Line 4">
            <a:extLst>
              <a:ext uri="{FF2B5EF4-FFF2-40B4-BE49-F238E27FC236}">
                <a16:creationId xmlns:a16="http://schemas.microsoft.com/office/drawing/2014/main" id="{C9690C56-9212-4EB1-9520-066085598C2A}"/>
              </a:ext>
            </a:extLst>
          </p:cNvPr>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 name="Rectangle 5">
            <a:extLst>
              <a:ext uri="{FF2B5EF4-FFF2-40B4-BE49-F238E27FC236}">
                <a16:creationId xmlns:a16="http://schemas.microsoft.com/office/drawing/2014/main" id="{A59FA01D-C772-4DF2-AA39-973B6737F09C}"/>
              </a:ext>
            </a:extLst>
          </p:cNvPr>
          <p:cNvSpPr>
            <a:spLocks noChangeArrowheads="1"/>
          </p:cNvSpPr>
          <p:nvPr/>
        </p:nvSpPr>
        <p:spPr bwMode="auto">
          <a:xfrm>
            <a:off x="8388350" y="1778000"/>
            <a:ext cx="688975" cy="11874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90000"/>
              </a:lnSpc>
              <a:spcBef>
                <a:spcPct val="0"/>
              </a:spcBef>
              <a:spcAft>
                <a:spcPct val="0"/>
              </a:spcAft>
            </a:pPr>
            <a:r>
              <a:rPr kumimoji="1" lang="en-US" altLang="zh-CN" sz="2000">
                <a:solidFill>
                  <a:srgbClr val="333399"/>
                </a:solidFill>
              </a:rPr>
              <a:t>20</a:t>
            </a:r>
          </a:p>
          <a:p>
            <a:pPr algn="ctr" defTabSz="762000" eaLnBrk="0" fontAlgn="base" hangingPunct="0">
              <a:lnSpc>
                <a:spcPct val="90000"/>
              </a:lnSpc>
              <a:spcBef>
                <a:spcPct val="0"/>
              </a:spcBef>
              <a:spcAft>
                <a:spcPct val="0"/>
              </a:spcAft>
            </a:pPr>
            <a:r>
              <a:rPr kumimoji="1" lang="zh-CN" altLang="en-US" sz="2000">
                <a:solidFill>
                  <a:srgbClr val="333399"/>
                </a:solidFill>
              </a:rPr>
              <a:t>字节</a:t>
            </a:r>
          </a:p>
          <a:p>
            <a:pPr algn="ctr" defTabSz="762000" eaLnBrk="0" fontAlgn="base" hangingPunct="0">
              <a:lnSpc>
                <a:spcPct val="90000"/>
              </a:lnSpc>
              <a:spcBef>
                <a:spcPct val="0"/>
              </a:spcBef>
              <a:spcAft>
                <a:spcPct val="0"/>
              </a:spcAft>
            </a:pPr>
            <a:r>
              <a:rPr kumimoji="1" lang="zh-CN" altLang="en-US" sz="2000">
                <a:solidFill>
                  <a:srgbClr val="333399"/>
                </a:solidFill>
              </a:rPr>
              <a:t>固定</a:t>
            </a:r>
          </a:p>
          <a:p>
            <a:pPr algn="ct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6" name="Rectangle 6">
            <a:extLst>
              <a:ext uri="{FF2B5EF4-FFF2-40B4-BE49-F238E27FC236}">
                <a16:creationId xmlns:a16="http://schemas.microsoft.com/office/drawing/2014/main" id="{D48E8EBA-10B0-4DB1-924D-7BF8A3CEAD6A}"/>
              </a:ext>
            </a:extLst>
          </p:cNvPr>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 name="Line 7">
            <a:extLst>
              <a:ext uri="{FF2B5EF4-FFF2-40B4-BE49-F238E27FC236}">
                <a16:creationId xmlns:a16="http://schemas.microsoft.com/office/drawing/2014/main" id="{7A5BB3F3-F668-45A7-AA87-2FC34FB1F085}"/>
              </a:ext>
            </a:extLst>
          </p:cNvPr>
          <p:cNvSpPr>
            <a:spLocks noChangeShapeType="1"/>
          </p:cNvSpPr>
          <p:nvPr/>
        </p:nvSpPr>
        <p:spPr bwMode="auto">
          <a:xfrm>
            <a:off x="646113" y="1409700"/>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8" name="Line 8">
            <a:extLst>
              <a:ext uri="{FF2B5EF4-FFF2-40B4-BE49-F238E27FC236}">
                <a16:creationId xmlns:a16="http://schemas.microsoft.com/office/drawing/2014/main" id="{27309AE0-C07A-42D5-B1E5-6ED83AAE4A57}"/>
              </a:ext>
            </a:extLst>
          </p:cNvPr>
          <p:cNvSpPr>
            <a:spLocks noChangeShapeType="1"/>
          </p:cNvSpPr>
          <p:nvPr/>
        </p:nvSpPr>
        <p:spPr bwMode="auto">
          <a:xfrm>
            <a:off x="660400" y="2105025"/>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 name="Line 9">
            <a:extLst>
              <a:ext uri="{FF2B5EF4-FFF2-40B4-BE49-F238E27FC236}">
                <a16:creationId xmlns:a16="http://schemas.microsoft.com/office/drawing/2014/main" id="{4B83141B-17A7-486D-A4B1-DF04F16D741F}"/>
              </a:ext>
            </a:extLst>
          </p:cNvPr>
          <p:cNvSpPr>
            <a:spLocks noChangeShapeType="1"/>
          </p:cNvSpPr>
          <p:nvPr/>
        </p:nvSpPr>
        <p:spPr bwMode="auto">
          <a:xfrm>
            <a:off x="646113" y="279876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0" name="Line 10">
            <a:extLst>
              <a:ext uri="{FF2B5EF4-FFF2-40B4-BE49-F238E27FC236}">
                <a16:creationId xmlns:a16="http://schemas.microsoft.com/office/drawing/2014/main" id="{49598016-F20D-44E8-986A-FFED415D891F}"/>
              </a:ext>
            </a:extLst>
          </p:cNvPr>
          <p:cNvSpPr>
            <a:spLocks noChangeShapeType="1"/>
          </p:cNvSpPr>
          <p:nvPr/>
        </p:nvSpPr>
        <p:spPr bwMode="auto">
          <a:xfrm>
            <a:off x="646113" y="349091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1" name="Line 11">
            <a:extLst>
              <a:ext uri="{FF2B5EF4-FFF2-40B4-BE49-F238E27FC236}">
                <a16:creationId xmlns:a16="http://schemas.microsoft.com/office/drawing/2014/main" id="{C726A590-6B61-4D4D-ABC3-6688FCED8E2A}"/>
              </a:ext>
            </a:extLst>
          </p:cNvPr>
          <p:cNvSpPr>
            <a:spLocks noChangeShapeType="1"/>
          </p:cNvSpPr>
          <p:nvPr/>
        </p:nvSpPr>
        <p:spPr bwMode="auto">
          <a:xfrm>
            <a:off x="660400" y="4186238"/>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 name="Line 12">
            <a:extLst>
              <a:ext uri="{FF2B5EF4-FFF2-40B4-BE49-F238E27FC236}">
                <a16:creationId xmlns:a16="http://schemas.microsoft.com/office/drawing/2014/main" id="{17B2368C-A967-41E4-B936-95F4F62EC35E}"/>
              </a:ext>
            </a:extLst>
          </p:cNvPr>
          <p:cNvSpPr>
            <a:spLocks noChangeShapeType="1"/>
          </p:cNvSpPr>
          <p:nvPr/>
        </p:nvSpPr>
        <p:spPr bwMode="auto">
          <a:xfrm>
            <a:off x="4498975" y="714375"/>
            <a:ext cx="0" cy="709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3" name="Rectangle 13">
            <a:extLst>
              <a:ext uri="{FF2B5EF4-FFF2-40B4-BE49-F238E27FC236}">
                <a16:creationId xmlns:a16="http://schemas.microsoft.com/office/drawing/2014/main" id="{ACCD20E3-CFFB-4358-AC50-3A740F6E604A}"/>
              </a:ext>
            </a:extLst>
          </p:cNvPr>
          <p:cNvSpPr>
            <a:spLocks noChangeArrowheads="1"/>
          </p:cNvSpPr>
          <p:nvPr/>
        </p:nvSpPr>
        <p:spPr bwMode="auto">
          <a:xfrm>
            <a:off x="5699125" y="841375"/>
            <a:ext cx="16160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目  的  端  口</a:t>
            </a:r>
          </a:p>
        </p:txBody>
      </p:sp>
      <p:sp>
        <p:nvSpPr>
          <p:cNvPr id="14" name="Rectangle 14">
            <a:extLst>
              <a:ext uri="{FF2B5EF4-FFF2-40B4-BE49-F238E27FC236}">
                <a16:creationId xmlns:a16="http://schemas.microsoft.com/office/drawing/2014/main" id="{7FF75E26-ECAB-41FC-9617-58688FFF2EB1}"/>
              </a:ext>
            </a:extLst>
          </p:cNvPr>
          <p:cNvSpPr>
            <a:spLocks noChangeArrowheads="1"/>
          </p:cNvSpPr>
          <p:nvPr/>
        </p:nvSpPr>
        <p:spPr bwMode="auto">
          <a:xfrm>
            <a:off x="808038" y="2763838"/>
            <a:ext cx="6873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数据</a:t>
            </a:r>
          </a:p>
          <a:p>
            <a:pPr defTabSz="762000" eaLnBrk="0" fontAlgn="base" hangingPunct="0">
              <a:spcBef>
                <a:spcPct val="0"/>
              </a:spcBef>
              <a:spcAft>
                <a:spcPct val="0"/>
              </a:spcAft>
            </a:pPr>
            <a:r>
              <a:rPr kumimoji="1" lang="zh-CN" altLang="en-US" sz="2000">
                <a:solidFill>
                  <a:srgbClr val="333399"/>
                </a:solidFill>
              </a:rPr>
              <a:t>偏移</a:t>
            </a:r>
          </a:p>
        </p:txBody>
      </p:sp>
      <p:sp>
        <p:nvSpPr>
          <p:cNvPr id="15" name="Rectangle 15">
            <a:extLst>
              <a:ext uri="{FF2B5EF4-FFF2-40B4-BE49-F238E27FC236}">
                <a16:creationId xmlns:a16="http://schemas.microsoft.com/office/drawing/2014/main" id="{674DD6C7-517C-4473-825C-4CAFE123E732}"/>
              </a:ext>
            </a:extLst>
          </p:cNvPr>
          <p:cNvSpPr>
            <a:spLocks noChangeArrowheads="1"/>
          </p:cNvSpPr>
          <p:nvPr/>
        </p:nvSpPr>
        <p:spPr bwMode="auto">
          <a:xfrm>
            <a:off x="1887538" y="362902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检   验   和</a:t>
            </a:r>
          </a:p>
        </p:txBody>
      </p:sp>
      <p:sp>
        <p:nvSpPr>
          <p:cNvPr id="16" name="Rectangle 16">
            <a:extLst>
              <a:ext uri="{FF2B5EF4-FFF2-40B4-BE49-F238E27FC236}">
                <a16:creationId xmlns:a16="http://schemas.microsoft.com/office/drawing/2014/main" id="{6CEB24C3-FD38-4E98-842B-8186649435D4}"/>
              </a:ext>
            </a:extLst>
          </p:cNvPr>
          <p:cNvSpPr>
            <a:spLocks noChangeArrowheads="1"/>
          </p:cNvSpPr>
          <p:nvPr/>
        </p:nvSpPr>
        <p:spPr bwMode="auto">
          <a:xfrm>
            <a:off x="2089150" y="4303326"/>
            <a:ext cx="335915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fontAlgn="base" hangingPunct="0">
              <a:spcBef>
                <a:spcPct val="0"/>
              </a:spcBef>
              <a:spcAft>
                <a:spcPct val="0"/>
              </a:spcAft>
            </a:pPr>
            <a:r>
              <a:rPr kumimoji="1" lang="zh-CN" altLang="en-US" sz="2000" dirty="0">
                <a:solidFill>
                  <a:srgbClr val="333399"/>
                </a:solidFill>
              </a:rPr>
              <a:t>选    项    （长  度  可  变）</a:t>
            </a:r>
          </a:p>
        </p:txBody>
      </p:sp>
      <p:sp>
        <p:nvSpPr>
          <p:cNvPr id="17" name="Rectangle 17">
            <a:extLst>
              <a:ext uri="{FF2B5EF4-FFF2-40B4-BE49-F238E27FC236}">
                <a16:creationId xmlns:a16="http://schemas.microsoft.com/office/drawing/2014/main" id="{1A38FDA6-EC06-49F2-90DB-CA6683ECB152}"/>
              </a:ext>
            </a:extLst>
          </p:cNvPr>
          <p:cNvSpPr>
            <a:spLocks noChangeArrowheads="1"/>
          </p:cNvSpPr>
          <p:nvPr/>
        </p:nvSpPr>
        <p:spPr bwMode="auto">
          <a:xfrm>
            <a:off x="2001838" y="841375"/>
            <a:ext cx="1222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源  端  口</a:t>
            </a:r>
          </a:p>
        </p:txBody>
      </p:sp>
      <p:sp>
        <p:nvSpPr>
          <p:cNvPr id="18" name="Rectangle 18">
            <a:extLst>
              <a:ext uri="{FF2B5EF4-FFF2-40B4-BE49-F238E27FC236}">
                <a16:creationId xmlns:a16="http://schemas.microsoft.com/office/drawing/2014/main" id="{51122EA7-B0D3-44F0-B410-55E60FF655BB}"/>
              </a:ext>
            </a:extLst>
          </p:cNvPr>
          <p:cNvSpPr>
            <a:spLocks noChangeArrowheads="1"/>
          </p:cNvSpPr>
          <p:nvPr/>
        </p:nvSpPr>
        <p:spPr bwMode="auto">
          <a:xfrm>
            <a:off x="4054475" y="1528763"/>
            <a:ext cx="1381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序   号</a:t>
            </a:r>
          </a:p>
        </p:txBody>
      </p:sp>
      <p:sp>
        <p:nvSpPr>
          <p:cNvPr id="19" name="Line 19">
            <a:extLst>
              <a:ext uri="{FF2B5EF4-FFF2-40B4-BE49-F238E27FC236}">
                <a16:creationId xmlns:a16="http://schemas.microsoft.com/office/drawing/2014/main" id="{F87C11E1-75E3-40B7-96C5-8DFEAC9D86B1}"/>
              </a:ext>
            </a:extLst>
          </p:cNvPr>
          <p:cNvSpPr>
            <a:spLocks noChangeShapeType="1"/>
          </p:cNvSpPr>
          <p:nvPr/>
        </p:nvSpPr>
        <p:spPr bwMode="auto">
          <a:xfrm>
            <a:off x="4505325" y="2808288"/>
            <a:ext cx="0" cy="1370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0" name="Rectangle 20">
            <a:extLst>
              <a:ext uri="{FF2B5EF4-FFF2-40B4-BE49-F238E27FC236}">
                <a16:creationId xmlns:a16="http://schemas.microsoft.com/office/drawing/2014/main" id="{F92A2960-8D9B-452E-A716-679C34FABA14}"/>
              </a:ext>
            </a:extLst>
          </p:cNvPr>
          <p:cNvSpPr>
            <a:spLocks noChangeArrowheads="1"/>
          </p:cNvSpPr>
          <p:nvPr/>
        </p:nvSpPr>
        <p:spPr bwMode="auto">
          <a:xfrm>
            <a:off x="5538788" y="3629025"/>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紧   急   指   针</a:t>
            </a:r>
          </a:p>
        </p:txBody>
      </p:sp>
      <p:sp>
        <p:nvSpPr>
          <p:cNvPr id="21" name="Rectangle 21">
            <a:extLst>
              <a:ext uri="{FF2B5EF4-FFF2-40B4-BE49-F238E27FC236}">
                <a16:creationId xmlns:a16="http://schemas.microsoft.com/office/drawing/2014/main" id="{5FE9E456-2AD7-4F9F-BDF8-17307C34D05F}"/>
              </a:ext>
            </a:extLst>
          </p:cNvPr>
          <p:cNvSpPr>
            <a:spLocks noChangeArrowheads="1"/>
          </p:cNvSpPr>
          <p:nvPr/>
        </p:nvSpPr>
        <p:spPr bwMode="auto">
          <a:xfrm>
            <a:off x="5988050" y="2909888"/>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窗   口</a:t>
            </a:r>
          </a:p>
        </p:txBody>
      </p:sp>
      <p:sp>
        <p:nvSpPr>
          <p:cNvPr id="22" name="Rectangle 22">
            <a:extLst>
              <a:ext uri="{FF2B5EF4-FFF2-40B4-BE49-F238E27FC236}">
                <a16:creationId xmlns:a16="http://schemas.microsoft.com/office/drawing/2014/main" id="{25C92054-B040-4553-933F-1F3B916BDFA0}"/>
              </a:ext>
            </a:extLst>
          </p:cNvPr>
          <p:cNvSpPr>
            <a:spLocks noChangeArrowheads="1"/>
          </p:cNvSpPr>
          <p:nvPr/>
        </p:nvSpPr>
        <p:spPr bwMode="auto">
          <a:xfrm>
            <a:off x="3810000" y="2252663"/>
            <a:ext cx="1841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确    认    号</a:t>
            </a:r>
          </a:p>
        </p:txBody>
      </p:sp>
      <p:sp>
        <p:nvSpPr>
          <p:cNvPr id="23" name="Line 23">
            <a:extLst>
              <a:ext uri="{FF2B5EF4-FFF2-40B4-BE49-F238E27FC236}">
                <a16:creationId xmlns:a16="http://schemas.microsoft.com/office/drawing/2014/main" id="{37A1E9F9-D58F-435B-B288-D538825BCC29}"/>
              </a:ext>
            </a:extLst>
          </p:cNvPr>
          <p:cNvSpPr>
            <a:spLocks noChangeShapeType="1"/>
          </p:cNvSpPr>
          <p:nvPr/>
        </p:nvSpPr>
        <p:spPr bwMode="auto">
          <a:xfrm>
            <a:off x="1611313"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4" name="Line 24">
            <a:extLst>
              <a:ext uri="{FF2B5EF4-FFF2-40B4-BE49-F238E27FC236}">
                <a16:creationId xmlns:a16="http://schemas.microsoft.com/office/drawing/2014/main" id="{60C66940-4E8C-4B78-8477-01C41F009D34}"/>
              </a:ext>
            </a:extLst>
          </p:cNvPr>
          <p:cNvSpPr>
            <a:spLocks noChangeShapeType="1"/>
          </p:cNvSpPr>
          <p:nvPr/>
        </p:nvSpPr>
        <p:spPr bwMode="auto">
          <a:xfrm>
            <a:off x="3538538" y="2800350"/>
            <a:ext cx="0" cy="684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 name="Line 25">
            <a:extLst>
              <a:ext uri="{FF2B5EF4-FFF2-40B4-BE49-F238E27FC236}">
                <a16:creationId xmlns:a16="http://schemas.microsoft.com/office/drawing/2014/main" id="{10BE8898-810D-4E61-A9FB-A63A4215BA08}"/>
              </a:ext>
            </a:extLst>
          </p:cNvPr>
          <p:cNvSpPr>
            <a:spLocks noChangeShapeType="1"/>
          </p:cNvSpPr>
          <p:nvPr/>
        </p:nvSpPr>
        <p:spPr bwMode="auto">
          <a:xfrm>
            <a:off x="3044825"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6" name="Line 26">
            <a:extLst>
              <a:ext uri="{FF2B5EF4-FFF2-40B4-BE49-F238E27FC236}">
                <a16:creationId xmlns:a16="http://schemas.microsoft.com/office/drawing/2014/main" id="{45FB34DB-A771-440B-9A2B-20D5B75D5D7F}"/>
              </a:ext>
            </a:extLst>
          </p:cNvPr>
          <p:cNvSpPr>
            <a:spLocks noChangeShapeType="1"/>
          </p:cNvSpPr>
          <p:nvPr/>
        </p:nvSpPr>
        <p:spPr bwMode="auto">
          <a:xfrm>
            <a:off x="328930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7" name="Line 27">
            <a:extLst>
              <a:ext uri="{FF2B5EF4-FFF2-40B4-BE49-F238E27FC236}">
                <a16:creationId xmlns:a16="http://schemas.microsoft.com/office/drawing/2014/main" id="{227F1303-C6F6-4CFC-8C29-3127684D460C}"/>
              </a:ext>
            </a:extLst>
          </p:cNvPr>
          <p:cNvSpPr>
            <a:spLocks noChangeShapeType="1"/>
          </p:cNvSpPr>
          <p:nvPr/>
        </p:nvSpPr>
        <p:spPr bwMode="auto">
          <a:xfrm>
            <a:off x="40195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8" name="Line 28">
            <a:extLst>
              <a:ext uri="{FF2B5EF4-FFF2-40B4-BE49-F238E27FC236}">
                <a16:creationId xmlns:a16="http://schemas.microsoft.com/office/drawing/2014/main" id="{95B6CF7C-FA67-4487-9F24-300851980A30}"/>
              </a:ext>
            </a:extLst>
          </p:cNvPr>
          <p:cNvSpPr>
            <a:spLocks noChangeShapeType="1"/>
          </p:cNvSpPr>
          <p:nvPr/>
        </p:nvSpPr>
        <p:spPr bwMode="auto">
          <a:xfrm>
            <a:off x="37782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9" name="Line 29">
            <a:extLst>
              <a:ext uri="{FF2B5EF4-FFF2-40B4-BE49-F238E27FC236}">
                <a16:creationId xmlns:a16="http://schemas.microsoft.com/office/drawing/2014/main" id="{B5386E0F-19CA-4605-B6DF-7B1D35C42003}"/>
              </a:ext>
            </a:extLst>
          </p:cNvPr>
          <p:cNvSpPr>
            <a:spLocks noChangeShapeType="1"/>
          </p:cNvSpPr>
          <p:nvPr/>
        </p:nvSpPr>
        <p:spPr bwMode="auto">
          <a:xfrm>
            <a:off x="4264025"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0" name="Rectangle 30">
            <a:extLst>
              <a:ext uri="{FF2B5EF4-FFF2-40B4-BE49-F238E27FC236}">
                <a16:creationId xmlns:a16="http://schemas.microsoft.com/office/drawing/2014/main" id="{321F1C60-5F60-4C73-B50F-3004E29AEAA5}"/>
              </a:ext>
            </a:extLst>
          </p:cNvPr>
          <p:cNvSpPr>
            <a:spLocks noChangeArrowheads="1"/>
          </p:cNvSpPr>
          <p:nvPr/>
        </p:nvSpPr>
        <p:spPr bwMode="auto">
          <a:xfrm>
            <a:off x="1911350" y="2924175"/>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保   留</a:t>
            </a:r>
          </a:p>
        </p:txBody>
      </p:sp>
      <p:sp>
        <p:nvSpPr>
          <p:cNvPr id="31" name="Rectangle 31">
            <a:extLst>
              <a:ext uri="{FF2B5EF4-FFF2-40B4-BE49-F238E27FC236}">
                <a16:creationId xmlns:a16="http://schemas.microsoft.com/office/drawing/2014/main" id="{97228603-3236-4A8F-9401-217AA4C4E11E}"/>
              </a:ext>
            </a:extLst>
          </p:cNvPr>
          <p:cNvSpPr>
            <a:spLocks noChangeArrowheads="1"/>
          </p:cNvSpPr>
          <p:nvPr/>
        </p:nvSpPr>
        <p:spPr bwMode="auto">
          <a:xfrm>
            <a:off x="4237038"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75000"/>
              </a:lnSpc>
              <a:spcBef>
                <a:spcPct val="0"/>
              </a:spcBef>
              <a:spcAft>
                <a:spcPct val="0"/>
              </a:spcAft>
            </a:pPr>
            <a:r>
              <a:rPr kumimoji="1" lang="en-US" altLang="zh-CN" sz="1600" b="1">
                <a:solidFill>
                  <a:srgbClr val="333399"/>
                </a:solidFill>
              </a:rPr>
              <a:t>F</a:t>
            </a:r>
          </a:p>
          <a:p>
            <a:pPr algn="ctr" defTabSz="762000" eaLnBrk="0" fontAlgn="base" hangingPunct="0">
              <a:lnSpc>
                <a:spcPct val="75000"/>
              </a:lnSpc>
              <a:spcBef>
                <a:spcPct val="0"/>
              </a:spcBef>
              <a:spcAft>
                <a:spcPct val="0"/>
              </a:spcAft>
            </a:pPr>
            <a:r>
              <a:rPr kumimoji="1" lang="en-US" altLang="zh-CN" sz="1600" b="1">
                <a:solidFill>
                  <a:srgbClr val="333399"/>
                </a:solidFill>
              </a:rPr>
              <a:t>I</a:t>
            </a:r>
          </a:p>
          <a:p>
            <a:pPr algn="ct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32" name="Line 32">
            <a:extLst>
              <a:ext uri="{FF2B5EF4-FFF2-40B4-BE49-F238E27FC236}">
                <a16:creationId xmlns:a16="http://schemas.microsoft.com/office/drawing/2014/main" id="{46C9AD14-DEA6-4E03-BF8A-D1E28E0DD0D7}"/>
              </a:ext>
            </a:extLst>
          </p:cNvPr>
          <p:cNvSpPr>
            <a:spLocks noChangeShapeType="1"/>
          </p:cNvSpPr>
          <p:nvPr/>
        </p:nvSpPr>
        <p:spPr bwMode="auto">
          <a:xfrm>
            <a:off x="650875" y="549275"/>
            <a:ext cx="76755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3" name="Line 33">
            <a:extLst>
              <a:ext uri="{FF2B5EF4-FFF2-40B4-BE49-F238E27FC236}">
                <a16:creationId xmlns:a16="http://schemas.microsoft.com/office/drawing/2014/main" id="{E1F7D0C9-011B-4DAF-9092-E1B3573FA771}"/>
              </a:ext>
            </a:extLst>
          </p:cNvPr>
          <p:cNvSpPr>
            <a:spLocks noChangeShapeType="1"/>
          </p:cNvSpPr>
          <p:nvPr/>
        </p:nvSpPr>
        <p:spPr bwMode="auto">
          <a:xfrm>
            <a:off x="650875"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4" name="Line 34">
            <a:extLst>
              <a:ext uri="{FF2B5EF4-FFF2-40B4-BE49-F238E27FC236}">
                <a16:creationId xmlns:a16="http://schemas.microsoft.com/office/drawing/2014/main" id="{85FEFC56-C7B5-4F6A-9C55-750513144865}"/>
              </a:ext>
            </a:extLst>
          </p:cNvPr>
          <p:cNvSpPr>
            <a:spLocks noChangeShapeType="1"/>
          </p:cNvSpPr>
          <p:nvPr/>
        </p:nvSpPr>
        <p:spPr bwMode="auto">
          <a:xfrm>
            <a:off x="890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5" name="Line 35">
            <a:extLst>
              <a:ext uri="{FF2B5EF4-FFF2-40B4-BE49-F238E27FC236}">
                <a16:creationId xmlns:a16="http://schemas.microsoft.com/office/drawing/2014/main" id="{EF5B5BC0-5CD5-4C7D-B586-B96A44311BB3}"/>
              </a:ext>
            </a:extLst>
          </p:cNvPr>
          <p:cNvSpPr>
            <a:spLocks noChangeShapeType="1"/>
          </p:cNvSpPr>
          <p:nvPr/>
        </p:nvSpPr>
        <p:spPr bwMode="auto">
          <a:xfrm>
            <a:off x="1130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 name="Line 36">
            <a:extLst>
              <a:ext uri="{FF2B5EF4-FFF2-40B4-BE49-F238E27FC236}">
                <a16:creationId xmlns:a16="http://schemas.microsoft.com/office/drawing/2014/main" id="{71BACFE2-7341-425A-A018-A4E777DDD79B}"/>
              </a:ext>
            </a:extLst>
          </p:cNvPr>
          <p:cNvSpPr>
            <a:spLocks noChangeShapeType="1"/>
          </p:cNvSpPr>
          <p:nvPr/>
        </p:nvSpPr>
        <p:spPr bwMode="auto">
          <a:xfrm>
            <a:off x="1370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7" name="Line 37">
            <a:extLst>
              <a:ext uri="{FF2B5EF4-FFF2-40B4-BE49-F238E27FC236}">
                <a16:creationId xmlns:a16="http://schemas.microsoft.com/office/drawing/2014/main" id="{B350204C-70F1-4620-97AB-DDB0BB18E6AE}"/>
              </a:ext>
            </a:extLst>
          </p:cNvPr>
          <p:cNvSpPr>
            <a:spLocks noChangeShapeType="1"/>
          </p:cNvSpPr>
          <p:nvPr/>
        </p:nvSpPr>
        <p:spPr bwMode="auto">
          <a:xfrm>
            <a:off x="1611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8" name="Line 38">
            <a:extLst>
              <a:ext uri="{FF2B5EF4-FFF2-40B4-BE49-F238E27FC236}">
                <a16:creationId xmlns:a16="http://schemas.microsoft.com/office/drawing/2014/main" id="{B9EA8FF2-15E1-4C0C-9B06-BA4E10FE1CD3}"/>
              </a:ext>
            </a:extLst>
          </p:cNvPr>
          <p:cNvSpPr>
            <a:spLocks noChangeShapeType="1"/>
          </p:cNvSpPr>
          <p:nvPr/>
        </p:nvSpPr>
        <p:spPr bwMode="auto">
          <a:xfrm>
            <a:off x="18510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9" name="Line 39">
            <a:extLst>
              <a:ext uri="{FF2B5EF4-FFF2-40B4-BE49-F238E27FC236}">
                <a16:creationId xmlns:a16="http://schemas.microsoft.com/office/drawing/2014/main" id="{132D2D99-9346-4C18-A9F6-A330AC0A6814}"/>
              </a:ext>
            </a:extLst>
          </p:cNvPr>
          <p:cNvSpPr>
            <a:spLocks noChangeShapeType="1"/>
          </p:cNvSpPr>
          <p:nvPr/>
        </p:nvSpPr>
        <p:spPr bwMode="auto">
          <a:xfrm>
            <a:off x="2089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0" name="Line 40">
            <a:extLst>
              <a:ext uri="{FF2B5EF4-FFF2-40B4-BE49-F238E27FC236}">
                <a16:creationId xmlns:a16="http://schemas.microsoft.com/office/drawing/2014/main" id="{C791C501-3BFF-423C-AABB-81E78638CA30}"/>
              </a:ext>
            </a:extLst>
          </p:cNvPr>
          <p:cNvSpPr>
            <a:spLocks noChangeShapeType="1"/>
          </p:cNvSpPr>
          <p:nvPr/>
        </p:nvSpPr>
        <p:spPr bwMode="auto">
          <a:xfrm>
            <a:off x="2328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1" name="Line 41">
            <a:extLst>
              <a:ext uri="{FF2B5EF4-FFF2-40B4-BE49-F238E27FC236}">
                <a16:creationId xmlns:a16="http://schemas.microsoft.com/office/drawing/2014/main" id="{F51507A6-6C47-4615-8ED7-4CE647B21C75}"/>
              </a:ext>
            </a:extLst>
          </p:cNvPr>
          <p:cNvSpPr>
            <a:spLocks noChangeShapeType="1"/>
          </p:cNvSpPr>
          <p:nvPr/>
        </p:nvSpPr>
        <p:spPr bwMode="auto">
          <a:xfrm>
            <a:off x="25701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2" name="Line 42">
            <a:extLst>
              <a:ext uri="{FF2B5EF4-FFF2-40B4-BE49-F238E27FC236}">
                <a16:creationId xmlns:a16="http://schemas.microsoft.com/office/drawing/2014/main" id="{4A3CF1B9-0480-49F1-A5CE-F323550D806D}"/>
              </a:ext>
            </a:extLst>
          </p:cNvPr>
          <p:cNvSpPr>
            <a:spLocks noChangeShapeType="1"/>
          </p:cNvSpPr>
          <p:nvPr/>
        </p:nvSpPr>
        <p:spPr bwMode="auto">
          <a:xfrm>
            <a:off x="2809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3" name="Line 43">
            <a:extLst>
              <a:ext uri="{FF2B5EF4-FFF2-40B4-BE49-F238E27FC236}">
                <a16:creationId xmlns:a16="http://schemas.microsoft.com/office/drawing/2014/main" id="{C9398AC2-EFFA-4B5A-9BC1-E27CDC7039EC}"/>
              </a:ext>
            </a:extLst>
          </p:cNvPr>
          <p:cNvSpPr>
            <a:spLocks noChangeShapeType="1"/>
          </p:cNvSpPr>
          <p:nvPr/>
        </p:nvSpPr>
        <p:spPr bwMode="auto">
          <a:xfrm>
            <a:off x="3049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4" name="Line 44">
            <a:extLst>
              <a:ext uri="{FF2B5EF4-FFF2-40B4-BE49-F238E27FC236}">
                <a16:creationId xmlns:a16="http://schemas.microsoft.com/office/drawing/2014/main" id="{3FC25224-1C8A-4CA8-BD65-8C3635ACC4B7}"/>
              </a:ext>
            </a:extLst>
          </p:cNvPr>
          <p:cNvSpPr>
            <a:spLocks noChangeShapeType="1"/>
          </p:cNvSpPr>
          <p:nvPr/>
        </p:nvSpPr>
        <p:spPr bwMode="auto">
          <a:xfrm>
            <a:off x="3289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5" name="Line 45">
            <a:extLst>
              <a:ext uri="{FF2B5EF4-FFF2-40B4-BE49-F238E27FC236}">
                <a16:creationId xmlns:a16="http://schemas.microsoft.com/office/drawing/2014/main" id="{AE2D4A0C-308C-4B95-B889-3B60939EF5A3}"/>
              </a:ext>
            </a:extLst>
          </p:cNvPr>
          <p:cNvSpPr>
            <a:spLocks noChangeShapeType="1"/>
          </p:cNvSpPr>
          <p:nvPr/>
        </p:nvSpPr>
        <p:spPr bwMode="auto">
          <a:xfrm>
            <a:off x="3530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6" name="Line 46">
            <a:extLst>
              <a:ext uri="{FF2B5EF4-FFF2-40B4-BE49-F238E27FC236}">
                <a16:creationId xmlns:a16="http://schemas.microsoft.com/office/drawing/2014/main" id="{44293E89-3ACE-4FE6-85BC-F2A2ADCDBC0E}"/>
              </a:ext>
            </a:extLst>
          </p:cNvPr>
          <p:cNvSpPr>
            <a:spLocks noChangeShapeType="1"/>
          </p:cNvSpPr>
          <p:nvPr/>
        </p:nvSpPr>
        <p:spPr bwMode="auto">
          <a:xfrm>
            <a:off x="3770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7" name="Line 47">
            <a:extLst>
              <a:ext uri="{FF2B5EF4-FFF2-40B4-BE49-F238E27FC236}">
                <a16:creationId xmlns:a16="http://schemas.microsoft.com/office/drawing/2014/main" id="{26D27A9E-F275-447A-8C02-D7DB368DEECF}"/>
              </a:ext>
            </a:extLst>
          </p:cNvPr>
          <p:cNvSpPr>
            <a:spLocks noChangeShapeType="1"/>
          </p:cNvSpPr>
          <p:nvPr/>
        </p:nvSpPr>
        <p:spPr bwMode="auto">
          <a:xfrm>
            <a:off x="4008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8" name="Line 48">
            <a:extLst>
              <a:ext uri="{FF2B5EF4-FFF2-40B4-BE49-F238E27FC236}">
                <a16:creationId xmlns:a16="http://schemas.microsoft.com/office/drawing/2014/main" id="{1658FB35-7637-44CE-A501-1168E1CA76AA}"/>
              </a:ext>
            </a:extLst>
          </p:cNvPr>
          <p:cNvSpPr>
            <a:spLocks noChangeShapeType="1"/>
          </p:cNvSpPr>
          <p:nvPr/>
        </p:nvSpPr>
        <p:spPr bwMode="auto">
          <a:xfrm>
            <a:off x="4248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9" name="Line 49">
            <a:extLst>
              <a:ext uri="{FF2B5EF4-FFF2-40B4-BE49-F238E27FC236}">
                <a16:creationId xmlns:a16="http://schemas.microsoft.com/office/drawing/2014/main" id="{FDFC8A3B-76BA-4080-BEEE-0D708BEA9F5D}"/>
              </a:ext>
            </a:extLst>
          </p:cNvPr>
          <p:cNvSpPr>
            <a:spLocks noChangeShapeType="1"/>
          </p:cNvSpPr>
          <p:nvPr/>
        </p:nvSpPr>
        <p:spPr bwMode="auto">
          <a:xfrm>
            <a:off x="44878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0" name="Line 50">
            <a:extLst>
              <a:ext uri="{FF2B5EF4-FFF2-40B4-BE49-F238E27FC236}">
                <a16:creationId xmlns:a16="http://schemas.microsoft.com/office/drawing/2014/main" id="{65BE5F8E-8E42-4317-9D6C-D3CE5C1A9C89}"/>
              </a:ext>
            </a:extLst>
          </p:cNvPr>
          <p:cNvSpPr>
            <a:spLocks noChangeShapeType="1"/>
          </p:cNvSpPr>
          <p:nvPr/>
        </p:nvSpPr>
        <p:spPr bwMode="auto">
          <a:xfrm>
            <a:off x="4729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1" name="Line 51">
            <a:extLst>
              <a:ext uri="{FF2B5EF4-FFF2-40B4-BE49-F238E27FC236}">
                <a16:creationId xmlns:a16="http://schemas.microsoft.com/office/drawing/2014/main" id="{F4674DC8-229C-415E-BC13-A856316080D7}"/>
              </a:ext>
            </a:extLst>
          </p:cNvPr>
          <p:cNvSpPr>
            <a:spLocks noChangeShapeType="1"/>
          </p:cNvSpPr>
          <p:nvPr/>
        </p:nvSpPr>
        <p:spPr bwMode="auto">
          <a:xfrm>
            <a:off x="4968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2" name="Line 52">
            <a:extLst>
              <a:ext uri="{FF2B5EF4-FFF2-40B4-BE49-F238E27FC236}">
                <a16:creationId xmlns:a16="http://schemas.microsoft.com/office/drawing/2014/main" id="{5A2F1CAA-7FBC-4FFD-82D3-128E760247A4}"/>
              </a:ext>
            </a:extLst>
          </p:cNvPr>
          <p:cNvSpPr>
            <a:spLocks noChangeShapeType="1"/>
          </p:cNvSpPr>
          <p:nvPr/>
        </p:nvSpPr>
        <p:spPr bwMode="auto">
          <a:xfrm>
            <a:off x="5208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3" name="Line 53">
            <a:extLst>
              <a:ext uri="{FF2B5EF4-FFF2-40B4-BE49-F238E27FC236}">
                <a16:creationId xmlns:a16="http://schemas.microsoft.com/office/drawing/2014/main" id="{12DDC460-24D4-4468-ABA3-0F3F16A02910}"/>
              </a:ext>
            </a:extLst>
          </p:cNvPr>
          <p:cNvSpPr>
            <a:spLocks noChangeShapeType="1"/>
          </p:cNvSpPr>
          <p:nvPr/>
        </p:nvSpPr>
        <p:spPr bwMode="auto">
          <a:xfrm>
            <a:off x="5448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4" name="Line 54">
            <a:extLst>
              <a:ext uri="{FF2B5EF4-FFF2-40B4-BE49-F238E27FC236}">
                <a16:creationId xmlns:a16="http://schemas.microsoft.com/office/drawing/2014/main" id="{90BB5C0F-6DC2-45AD-B6FC-6A187B7A4221}"/>
              </a:ext>
            </a:extLst>
          </p:cNvPr>
          <p:cNvSpPr>
            <a:spLocks noChangeShapeType="1"/>
          </p:cNvSpPr>
          <p:nvPr/>
        </p:nvSpPr>
        <p:spPr bwMode="auto">
          <a:xfrm>
            <a:off x="5689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5" name="Line 55">
            <a:extLst>
              <a:ext uri="{FF2B5EF4-FFF2-40B4-BE49-F238E27FC236}">
                <a16:creationId xmlns:a16="http://schemas.microsoft.com/office/drawing/2014/main" id="{021BFCD0-A7C1-4136-ACBF-69B296FF9770}"/>
              </a:ext>
            </a:extLst>
          </p:cNvPr>
          <p:cNvSpPr>
            <a:spLocks noChangeShapeType="1"/>
          </p:cNvSpPr>
          <p:nvPr/>
        </p:nvSpPr>
        <p:spPr bwMode="auto">
          <a:xfrm>
            <a:off x="5927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6" name="Line 56">
            <a:extLst>
              <a:ext uri="{FF2B5EF4-FFF2-40B4-BE49-F238E27FC236}">
                <a16:creationId xmlns:a16="http://schemas.microsoft.com/office/drawing/2014/main" id="{B5C936C8-472C-48D1-A229-3E7FFAF5E599}"/>
              </a:ext>
            </a:extLst>
          </p:cNvPr>
          <p:cNvSpPr>
            <a:spLocks noChangeShapeType="1"/>
          </p:cNvSpPr>
          <p:nvPr/>
        </p:nvSpPr>
        <p:spPr bwMode="auto">
          <a:xfrm>
            <a:off x="6167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7" name="Line 57">
            <a:extLst>
              <a:ext uri="{FF2B5EF4-FFF2-40B4-BE49-F238E27FC236}">
                <a16:creationId xmlns:a16="http://schemas.microsoft.com/office/drawing/2014/main" id="{12C46BC7-BF58-4158-B05D-0F3207027318}"/>
              </a:ext>
            </a:extLst>
          </p:cNvPr>
          <p:cNvSpPr>
            <a:spLocks noChangeShapeType="1"/>
          </p:cNvSpPr>
          <p:nvPr/>
        </p:nvSpPr>
        <p:spPr bwMode="auto">
          <a:xfrm>
            <a:off x="6407150"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8" name="Line 58">
            <a:extLst>
              <a:ext uri="{FF2B5EF4-FFF2-40B4-BE49-F238E27FC236}">
                <a16:creationId xmlns:a16="http://schemas.microsoft.com/office/drawing/2014/main" id="{7B697A64-DE6A-4E61-A95D-307B71323973}"/>
              </a:ext>
            </a:extLst>
          </p:cNvPr>
          <p:cNvSpPr>
            <a:spLocks noChangeShapeType="1"/>
          </p:cNvSpPr>
          <p:nvPr/>
        </p:nvSpPr>
        <p:spPr bwMode="auto">
          <a:xfrm>
            <a:off x="6646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9" name="Line 59">
            <a:extLst>
              <a:ext uri="{FF2B5EF4-FFF2-40B4-BE49-F238E27FC236}">
                <a16:creationId xmlns:a16="http://schemas.microsoft.com/office/drawing/2014/main" id="{A3F03E5C-DBBC-4179-8051-C04894CD26A4}"/>
              </a:ext>
            </a:extLst>
          </p:cNvPr>
          <p:cNvSpPr>
            <a:spLocks noChangeShapeType="1"/>
          </p:cNvSpPr>
          <p:nvPr/>
        </p:nvSpPr>
        <p:spPr bwMode="auto">
          <a:xfrm>
            <a:off x="6888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0" name="Line 60">
            <a:extLst>
              <a:ext uri="{FF2B5EF4-FFF2-40B4-BE49-F238E27FC236}">
                <a16:creationId xmlns:a16="http://schemas.microsoft.com/office/drawing/2014/main" id="{B6C1BFDF-6967-40E3-9363-9EA6B6047CBB}"/>
              </a:ext>
            </a:extLst>
          </p:cNvPr>
          <p:cNvSpPr>
            <a:spLocks noChangeShapeType="1"/>
          </p:cNvSpPr>
          <p:nvPr/>
        </p:nvSpPr>
        <p:spPr bwMode="auto">
          <a:xfrm>
            <a:off x="7127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1" name="Line 61">
            <a:extLst>
              <a:ext uri="{FF2B5EF4-FFF2-40B4-BE49-F238E27FC236}">
                <a16:creationId xmlns:a16="http://schemas.microsoft.com/office/drawing/2014/main" id="{EEDE0C76-3849-48D4-BB45-2866A10E6299}"/>
              </a:ext>
            </a:extLst>
          </p:cNvPr>
          <p:cNvSpPr>
            <a:spLocks noChangeShapeType="1"/>
          </p:cNvSpPr>
          <p:nvPr/>
        </p:nvSpPr>
        <p:spPr bwMode="auto">
          <a:xfrm>
            <a:off x="7367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2" name="Line 62">
            <a:extLst>
              <a:ext uri="{FF2B5EF4-FFF2-40B4-BE49-F238E27FC236}">
                <a16:creationId xmlns:a16="http://schemas.microsoft.com/office/drawing/2014/main" id="{361DD1F3-47E5-466F-BB30-280CE6AD3F8F}"/>
              </a:ext>
            </a:extLst>
          </p:cNvPr>
          <p:cNvSpPr>
            <a:spLocks noChangeShapeType="1"/>
          </p:cNvSpPr>
          <p:nvPr/>
        </p:nvSpPr>
        <p:spPr bwMode="auto">
          <a:xfrm>
            <a:off x="7607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3" name="Line 63">
            <a:extLst>
              <a:ext uri="{FF2B5EF4-FFF2-40B4-BE49-F238E27FC236}">
                <a16:creationId xmlns:a16="http://schemas.microsoft.com/office/drawing/2014/main" id="{936B6BC1-48F3-4D52-8963-C0787C142491}"/>
              </a:ext>
            </a:extLst>
          </p:cNvPr>
          <p:cNvSpPr>
            <a:spLocks noChangeShapeType="1"/>
          </p:cNvSpPr>
          <p:nvPr/>
        </p:nvSpPr>
        <p:spPr bwMode="auto">
          <a:xfrm>
            <a:off x="7847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4" name="Line 64">
            <a:extLst>
              <a:ext uri="{FF2B5EF4-FFF2-40B4-BE49-F238E27FC236}">
                <a16:creationId xmlns:a16="http://schemas.microsoft.com/office/drawing/2014/main" id="{94699F66-F242-47DE-A54E-76F9F47D2EC0}"/>
              </a:ext>
            </a:extLst>
          </p:cNvPr>
          <p:cNvSpPr>
            <a:spLocks noChangeShapeType="1"/>
          </p:cNvSpPr>
          <p:nvPr/>
        </p:nvSpPr>
        <p:spPr bwMode="auto">
          <a:xfrm>
            <a:off x="8086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5" name="Line 65">
            <a:extLst>
              <a:ext uri="{FF2B5EF4-FFF2-40B4-BE49-F238E27FC236}">
                <a16:creationId xmlns:a16="http://schemas.microsoft.com/office/drawing/2014/main" id="{5DC386D0-027F-47D1-B8E6-EE659D4FC45F}"/>
              </a:ext>
            </a:extLst>
          </p:cNvPr>
          <p:cNvSpPr>
            <a:spLocks noChangeShapeType="1"/>
          </p:cNvSpPr>
          <p:nvPr/>
        </p:nvSpPr>
        <p:spPr bwMode="auto">
          <a:xfrm>
            <a:off x="8326438"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6" name="Rectangle 66">
            <a:extLst>
              <a:ext uri="{FF2B5EF4-FFF2-40B4-BE49-F238E27FC236}">
                <a16:creationId xmlns:a16="http://schemas.microsoft.com/office/drawing/2014/main" id="{54A22AF3-71C5-4ACD-A5CE-F119779F10E1}"/>
              </a:ext>
            </a:extLst>
          </p:cNvPr>
          <p:cNvSpPr>
            <a:spLocks noChangeArrowheads="1"/>
          </p:cNvSpPr>
          <p:nvPr/>
        </p:nvSpPr>
        <p:spPr bwMode="auto">
          <a:xfrm>
            <a:off x="809625"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7" name="Rectangle 67">
            <a:extLst>
              <a:ext uri="{FF2B5EF4-FFF2-40B4-BE49-F238E27FC236}">
                <a16:creationId xmlns:a16="http://schemas.microsoft.com/office/drawing/2014/main" id="{495B0D93-0DDB-4404-893D-A8616582CDEB}"/>
              </a:ext>
            </a:extLst>
          </p:cNvPr>
          <p:cNvSpPr>
            <a:spLocks noChangeArrowheads="1"/>
          </p:cNvSpPr>
          <p:nvPr/>
        </p:nvSpPr>
        <p:spPr bwMode="auto">
          <a:xfrm>
            <a:off x="2728913"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8" name="Rectangle 68">
            <a:extLst>
              <a:ext uri="{FF2B5EF4-FFF2-40B4-BE49-F238E27FC236}">
                <a16:creationId xmlns:a16="http://schemas.microsoft.com/office/drawing/2014/main" id="{022E55BC-13B5-49F8-A3EC-922A3786874B}"/>
              </a:ext>
            </a:extLst>
          </p:cNvPr>
          <p:cNvSpPr>
            <a:spLocks noChangeArrowheads="1"/>
          </p:cNvSpPr>
          <p:nvPr/>
        </p:nvSpPr>
        <p:spPr bwMode="auto">
          <a:xfrm>
            <a:off x="4648200"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9" name="Rectangle 69">
            <a:extLst>
              <a:ext uri="{FF2B5EF4-FFF2-40B4-BE49-F238E27FC236}">
                <a16:creationId xmlns:a16="http://schemas.microsoft.com/office/drawing/2014/main" id="{8D4F09E5-6780-4D3A-B599-0B71C9DDF59E}"/>
              </a:ext>
            </a:extLst>
          </p:cNvPr>
          <p:cNvSpPr>
            <a:spLocks noChangeArrowheads="1"/>
          </p:cNvSpPr>
          <p:nvPr/>
        </p:nvSpPr>
        <p:spPr bwMode="auto">
          <a:xfrm>
            <a:off x="6567488"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0" name="Rectangle 70">
            <a:extLst>
              <a:ext uri="{FF2B5EF4-FFF2-40B4-BE49-F238E27FC236}">
                <a16:creationId xmlns:a16="http://schemas.microsoft.com/office/drawing/2014/main" id="{46837CF5-CBEF-4DF8-ACA0-5B8E5AECFB75}"/>
              </a:ext>
            </a:extLst>
          </p:cNvPr>
          <p:cNvSpPr>
            <a:spLocks noChangeArrowheads="1"/>
          </p:cNvSpPr>
          <p:nvPr/>
        </p:nvSpPr>
        <p:spPr bwMode="auto">
          <a:xfrm>
            <a:off x="4008438" y="2827338"/>
            <a:ext cx="3254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Y</a:t>
            </a:r>
          </a:p>
          <a:p>
            <a:pP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71" name="Rectangle 71">
            <a:extLst>
              <a:ext uri="{FF2B5EF4-FFF2-40B4-BE49-F238E27FC236}">
                <a16:creationId xmlns:a16="http://schemas.microsoft.com/office/drawing/2014/main" id="{884CF220-7F37-40FB-8F41-A417DA8F0949}"/>
              </a:ext>
            </a:extLst>
          </p:cNvPr>
          <p:cNvSpPr>
            <a:spLocks noChangeArrowheads="1"/>
          </p:cNvSpPr>
          <p:nvPr/>
        </p:nvSpPr>
        <p:spPr bwMode="auto">
          <a:xfrm>
            <a:off x="3770313"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T</a:t>
            </a:r>
          </a:p>
        </p:txBody>
      </p:sp>
      <p:sp>
        <p:nvSpPr>
          <p:cNvPr id="72" name="Rectangle 72">
            <a:extLst>
              <a:ext uri="{FF2B5EF4-FFF2-40B4-BE49-F238E27FC236}">
                <a16:creationId xmlns:a16="http://schemas.microsoft.com/office/drawing/2014/main" id="{70E1A64B-B4D5-48A6-AB97-26B7928FF713}"/>
              </a:ext>
            </a:extLst>
          </p:cNvPr>
          <p:cNvSpPr>
            <a:spLocks noChangeArrowheads="1"/>
          </p:cNvSpPr>
          <p:nvPr/>
        </p:nvSpPr>
        <p:spPr bwMode="auto">
          <a:xfrm>
            <a:off x="3513138" y="2827338"/>
            <a:ext cx="3286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P</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H</a:t>
            </a:r>
          </a:p>
        </p:txBody>
      </p:sp>
      <p:sp>
        <p:nvSpPr>
          <p:cNvPr id="73" name="Rectangle 73">
            <a:extLst>
              <a:ext uri="{FF2B5EF4-FFF2-40B4-BE49-F238E27FC236}">
                <a16:creationId xmlns:a16="http://schemas.microsoft.com/office/drawing/2014/main" id="{3F320972-379E-4EF5-8BC1-C533E21295D2}"/>
              </a:ext>
            </a:extLst>
          </p:cNvPr>
          <p:cNvSpPr>
            <a:spLocks noChangeArrowheads="1"/>
          </p:cNvSpPr>
          <p:nvPr/>
        </p:nvSpPr>
        <p:spPr bwMode="auto">
          <a:xfrm>
            <a:off x="3273425"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A</a:t>
            </a:r>
          </a:p>
          <a:p>
            <a:pPr defTabSz="762000" eaLnBrk="0" fontAlgn="base" hangingPunct="0">
              <a:lnSpc>
                <a:spcPct val="75000"/>
              </a:lnSpc>
              <a:spcBef>
                <a:spcPct val="0"/>
              </a:spcBef>
              <a:spcAft>
                <a:spcPct val="0"/>
              </a:spcAft>
            </a:pPr>
            <a:r>
              <a:rPr kumimoji="1" lang="en-US" altLang="zh-CN" sz="1600" b="1">
                <a:solidFill>
                  <a:srgbClr val="333399"/>
                </a:solidFill>
              </a:rPr>
              <a:t>C</a:t>
            </a:r>
          </a:p>
          <a:p>
            <a:pPr defTabSz="762000" eaLnBrk="0" fontAlgn="base" hangingPunct="0">
              <a:lnSpc>
                <a:spcPct val="75000"/>
              </a:lnSpc>
              <a:spcBef>
                <a:spcPct val="0"/>
              </a:spcBef>
              <a:spcAft>
                <a:spcPct val="0"/>
              </a:spcAft>
            </a:pPr>
            <a:r>
              <a:rPr kumimoji="1" lang="en-US" altLang="zh-CN" sz="1600" b="1">
                <a:solidFill>
                  <a:srgbClr val="333399"/>
                </a:solidFill>
              </a:rPr>
              <a:t>K</a:t>
            </a:r>
          </a:p>
        </p:txBody>
      </p:sp>
      <p:sp>
        <p:nvSpPr>
          <p:cNvPr id="74" name="Rectangle 74">
            <a:extLst>
              <a:ext uri="{FF2B5EF4-FFF2-40B4-BE49-F238E27FC236}">
                <a16:creationId xmlns:a16="http://schemas.microsoft.com/office/drawing/2014/main" id="{6A02E67B-BD21-438E-A585-FFAE184C1CA2}"/>
              </a:ext>
            </a:extLst>
          </p:cNvPr>
          <p:cNvSpPr>
            <a:spLocks noChangeArrowheads="1"/>
          </p:cNvSpPr>
          <p:nvPr/>
        </p:nvSpPr>
        <p:spPr bwMode="auto">
          <a:xfrm>
            <a:off x="3011488" y="2827338"/>
            <a:ext cx="3397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U</a:t>
            </a:r>
          </a:p>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G</a:t>
            </a:r>
          </a:p>
        </p:txBody>
      </p:sp>
      <p:sp>
        <p:nvSpPr>
          <p:cNvPr id="75" name="Rectangle 75">
            <a:extLst>
              <a:ext uri="{FF2B5EF4-FFF2-40B4-BE49-F238E27FC236}">
                <a16:creationId xmlns:a16="http://schemas.microsoft.com/office/drawing/2014/main" id="{440796EA-806B-4360-AFEC-D58DDEE9D202}"/>
              </a:ext>
            </a:extLst>
          </p:cNvPr>
          <p:cNvSpPr>
            <a:spLocks noChangeArrowheads="1"/>
          </p:cNvSpPr>
          <p:nvPr/>
        </p:nvSpPr>
        <p:spPr bwMode="auto">
          <a:xfrm>
            <a:off x="250825" y="-26988"/>
            <a:ext cx="8131175" cy="39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位 </a:t>
            </a:r>
            <a:r>
              <a:rPr kumimoji="1" lang="en-US" altLang="zh-CN" sz="2000">
                <a:solidFill>
                  <a:srgbClr val="333399"/>
                </a:solidFill>
              </a:rPr>
              <a:t>0                         8                        16                        24                    31</a:t>
            </a:r>
          </a:p>
        </p:txBody>
      </p:sp>
      <p:sp>
        <p:nvSpPr>
          <p:cNvPr id="76" name="Line 76">
            <a:extLst>
              <a:ext uri="{FF2B5EF4-FFF2-40B4-BE49-F238E27FC236}">
                <a16:creationId xmlns:a16="http://schemas.microsoft.com/office/drawing/2014/main" id="{83C98C2D-433F-4378-9517-6934EBA698E3}"/>
              </a:ext>
            </a:extLst>
          </p:cNvPr>
          <p:cNvSpPr>
            <a:spLocks noChangeShapeType="1"/>
          </p:cNvSpPr>
          <p:nvPr/>
        </p:nvSpPr>
        <p:spPr bwMode="auto">
          <a:xfrm flipH="1">
            <a:off x="6405563" y="4203700"/>
            <a:ext cx="3175" cy="642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7" name="Rectangle 77">
            <a:extLst>
              <a:ext uri="{FF2B5EF4-FFF2-40B4-BE49-F238E27FC236}">
                <a16:creationId xmlns:a16="http://schemas.microsoft.com/office/drawing/2014/main" id="{84744AD1-6C2E-4591-BB3B-0D8C491058EC}"/>
              </a:ext>
            </a:extLst>
          </p:cNvPr>
          <p:cNvSpPr>
            <a:spLocks noChangeArrowheads="1"/>
          </p:cNvSpPr>
          <p:nvPr/>
        </p:nvSpPr>
        <p:spPr bwMode="auto">
          <a:xfrm>
            <a:off x="6918325" y="4270375"/>
            <a:ext cx="1254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填    充</a:t>
            </a:r>
          </a:p>
        </p:txBody>
      </p:sp>
      <p:sp>
        <p:nvSpPr>
          <p:cNvPr id="78" name="Line 80">
            <a:extLst>
              <a:ext uri="{FF2B5EF4-FFF2-40B4-BE49-F238E27FC236}">
                <a16:creationId xmlns:a16="http://schemas.microsoft.com/office/drawing/2014/main" id="{94440DBE-4414-459D-8031-DAC24D5D83EA}"/>
              </a:ext>
            </a:extLst>
          </p:cNvPr>
          <p:cNvSpPr>
            <a:spLocks noChangeShapeType="1"/>
          </p:cNvSpPr>
          <p:nvPr/>
        </p:nvSpPr>
        <p:spPr bwMode="auto">
          <a:xfrm>
            <a:off x="58738" y="720725"/>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9" name="Line 81">
            <a:extLst>
              <a:ext uri="{FF2B5EF4-FFF2-40B4-BE49-F238E27FC236}">
                <a16:creationId xmlns:a16="http://schemas.microsoft.com/office/drawing/2014/main" id="{83DB9E30-974C-476E-8656-1B9769DF6BAB}"/>
              </a:ext>
            </a:extLst>
          </p:cNvPr>
          <p:cNvSpPr>
            <a:spLocks noChangeShapeType="1"/>
          </p:cNvSpPr>
          <p:nvPr/>
        </p:nvSpPr>
        <p:spPr bwMode="auto">
          <a:xfrm>
            <a:off x="73025" y="4821238"/>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0" name="Text Box 82">
            <a:extLst>
              <a:ext uri="{FF2B5EF4-FFF2-40B4-BE49-F238E27FC236}">
                <a16:creationId xmlns:a16="http://schemas.microsoft.com/office/drawing/2014/main" id="{838C15AD-3071-460D-84E8-3C785C07C201}"/>
              </a:ext>
            </a:extLst>
          </p:cNvPr>
          <p:cNvSpPr txBox="1">
            <a:spLocks noChangeArrowheads="1"/>
          </p:cNvSpPr>
          <p:nvPr/>
        </p:nvSpPr>
        <p:spPr bwMode="auto">
          <a:xfrm>
            <a:off x="593725" y="5084763"/>
            <a:ext cx="79390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a:solidFill>
                  <a:srgbClr val="333399"/>
                </a:solidFill>
                <a:ea typeface="黑体" pitchFamily="49" charset="-122"/>
              </a:rPr>
              <a:t>确认 </a:t>
            </a:r>
            <a:r>
              <a:rPr lang="en-US" altLang="zh-CN">
                <a:solidFill>
                  <a:srgbClr val="333399"/>
                </a:solidFill>
                <a:ea typeface="黑体" pitchFamily="49" charset="-122"/>
              </a:rPr>
              <a:t>ACK —— </a:t>
            </a:r>
            <a:r>
              <a:rPr lang="zh-CN" altLang="en-US">
                <a:solidFill>
                  <a:srgbClr val="333399"/>
                </a:solidFill>
                <a:ea typeface="黑体" pitchFamily="49" charset="-122"/>
              </a:rPr>
              <a:t>只有当 </a:t>
            </a:r>
            <a:r>
              <a:rPr lang="en-US" altLang="zh-CN">
                <a:solidFill>
                  <a:srgbClr val="333399"/>
                </a:solidFill>
                <a:ea typeface="黑体" pitchFamily="49" charset="-122"/>
              </a:rPr>
              <a:t>ACK </a:t>
            </a:r>
            <a:r>
              <a:rPr lang="en-US" altLang="zh-CN">
                <a:solidFill>
                  <a:srgbClr val="333399"/>
                </a:solidFill>
                <a:ea typeface="黑体" pitchFamily="49" charset="-122"/>
                <a:sym typeface="Symbol" pitchFamily="18" charset="2"/>
              </a:rPr>
              <a:t></a:t>
            </a:r>
            <a:r>
              <a:rPr lang="en-US" altLang="zh-CN">
                <a:solidFill>
                  <a:srgbClr val="333399"/>
                </a:solidFill>
                <a:ea typeface="黑体" pitchFamily="49" charset="-122"/>
              </a:rPr>
              <a:t> 1 </a:t>
            </a:r>
            <a:r>
              <a:rPr lang="zh-CN" altLang="en-US">
                <a:solidFill>
                  <a:srgbClr val="333399"/>
                </a:solidFill>
                <a:ea typeface="黑体" pitchFamily="49" charset="-122"/>
              </a:rPr>
              <a:t>时确认号字段才有效。当 </a:t>
            </a:r>
            <a:r>
              <a:rPr lang="en-US" altLang="zh-CN">
                <a:solidFill>
                  <a:srgbClr val="333399"/>
                </a:solidFill>
                <a:ea typeface="黑体" pitchFamily="49" charset="-122"/>
              </a:rPr>
              <a:t>ACK </a:t>
            </a:r>
            <a:r>
              <a:rPr lang="en-US" altLang="zh-CN">
                <a:solidFill>
                  <a:srgbClr val="333399"/>
                </a:solidFill>
                <a:ea typeface="黑体" pitchFamily="49" charset="-122"/>
                <a:sym typeface="Symbol" pitchFamily="18" charset="2"/>
              </a:rPr>
              <a:t></a:t>
            </a:r>
            <a:r>
              <a:rPr lang="en-US" altLang="zh-CN">
                <a:solidFill>
                  <a:srgbClr val="333399"/>
                </a:solidFill>
                <a:ea typeface="黑体" pitchFamily="49" charset="-122"/>
              </a:rPr>
              <a:t> 0 </a:t>
            </a:r>
            <a:r>
              <a:rPr lang="zh-CN" altLang="en-US">
                <a:solidFill>
                  <a:srgbClr val="333399"/>
                </a:solidFill>
                <a:ea typeface="黑体" pitchFamily="49" charset="-122"/>
              </a:rPr>
              <a:t>时，确认号无效。 </a:t>
            </a:r>
          </a:p>
        </p:txBody>
      </p:sp>
      <p:sp>
        <p:nvSpPr>
          <p:cNvPr id="81" name="Rectangle 83">
            <a:extLst>
              <a:ext uri="{FF2B5EF4-FFF2-40B4-BE49-F238E27FC236}">
                <a16:creationId xmlns:a16="http://schemas.microsoft.com/office/drawing/2014/main" id="{AB5C21A7-4CF5-4B03-A84B-6E67DD696D1E}"/>
              </a:ext>
            </a:extLst>
          </p:cNvPr>
          <p:cNvSpPr>
            <a:spLocks noChangeArrowheads="1"/>
          </p:cNvSpPr>
          <p:nvPr/>
        </p:nvSpPr>
        <p:spPr bwMode="auto">
          <a:xfrm>
            <a:off x="3246438" y="2782888"/>
            <a:ext cx="317500" cy="71755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467182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a:extLst>
              <a:ext uri="{FF2B5EF4-FFF2-40B4-BE49-F238E27FC236}">
                <a16:creationId xmlns:a16="http://schemas.microsoft.com/office/drawing/2014/main" id="{EC6FBF32-70EC-4A4F-841B-B81A86F70C83}"/>
              </a:ext>
            </a:extLst>
          </p:cNvPr>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 name="Rectangle 3">
            <a:extLst>
              <a:ext uri="{FF2B5EF4-FFF2-40B4-BE49-F238E27FC236}">
                <a16:creationId xmlns:a16="http://schemas.microsoft.com/office/drawing/2014/main" id="{6DF0095D-94FF-47FA-A536-C04DC951280C}"/>
              </a:ext>
            </a:extLst>
          </p:cNvPr>
          <p:cNvSpPr>
            <a:spLocks noChangeArrowheads="1"/>
          </p:cNvSpPr>
          <p:nvPr/>
        </p:nvSpPr>
        <p:spPr bwMode="auto">
          <a:xfrm>
            <a:off x="0" y="2309813"/>
            <a:ext cx="690563"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90000"/>
              </a:lnSpc>
              <a:spcBef>
                <a:spcPct val="0"/>
              </a:spcBef>
              <a:spcAft>
                <a:spcPct val="0"/>
              </a:spcAft>
            </a:pPr>
            <a:r>
              <a:rPr kumimoji="1" lang="en-US" altLang="zh-CN" sz="2000">
                <a:solidFill>
                  <a:srgbClr val="333399"/>
                </a:solidFill>
              </a:rPr>
              <a:t>TCP</a:t>
            </a:r>
          </a:p>
          <a:p>
            <a:pP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4" name="Line 4">
            <a:extLst>
              <a:ext uri="{FF2B5EF4-FFF2-40B4-BE49-F238E27FC236}">
                <a16:creationId xmlns:a16="http://schemas.microsoft.com/office/drawing/2014/main" id="{D5EC551C-B93C-4560-91EB-B80F01479281}"/>
              </a:ext>
            </a:extLst>
          </p:cNvPr>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 name="Rectangle 5">
            <a:extLst>
              <a:ext uri="{FF2B5EF4-FFF2-40B4-BE49-F238E27FC236}">
                <a16:creationId xmlns:a16="http://schemas.microsoft.com/office/drawing/2014/main" id="{96A5DA36-0AC7-419C-A48D-6E0D6E54BEA0}"/>
              </a:ext>
            </a:extLst>
          </p:cNvPr>
          <p:cNvSpPr>
            <a:spLocks noChangeArrowheads="1"/>
          </p:cNvSpPr>
          <p:nvPr/>
        </p:nvSpPr>
        <p:spPr bwMode="auto">
          <a:xfrm>
            <a:off x="8388350" y="1778000"/>
            <a:ext cx="688975" cy="11874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90000"/>
              </a:lnSpc>
              <a:spcBef>
                <a:spcPct val="0"/>
              </a:spcBef>
              <a:spcAft>
                <a:spcPct val="0"/>
              </a:spcAft>
            </a:pPr>
            <a:r>
              <a:rPr kumimoji="1" lang="en-US" altLang="zh-CN" sz="2000">
                <a:solidFill>
                  <a:srgbClr val="333399"/>
                </a:solidFill>
              </a:rPr>
              <a:t>20</a:t>
            </a:r>
          </a:p>
          <a:p>
            <a:pPr algn="ctr" defTabSz="762000" eaLnBrk="0" fontAlgn="base" hangingPunct="0">
              <a:lnSpc>
                <a:spcPct val="90000"/>
              </a:lnSpc>
              <a:spcBef>
                <a:spcPct val="0"/>
              </a:spcBef>
              <a:spcAft>
                <a:spcPct val="0"/>
              </a:spcAft>
            </a:pPr>
            <a:r>
              <a:rPr kumimoji="1" lang="zh-CN" altLang="en-US" sz="2000">
                <a:solidFill>
                  <a:srgbClr val="333399"/>
                </a:solidFill>
              </a:rPr>
              <a:t>字节</a:t>
            </a:r>
          </a:p>
          <a:p>
            <a:pPr algn="ctr" defTabSz="762000" eaLnBrk="0" fontAlgn="base" hangingPunct="0">
              <a:lnSpc>
                <a:spcPct val="90000"/>
              </a:lnSpc>
              <a:spcBef>
                <a:spcPct val="0"/>
              </a:spcBef>
              <a:spcAft>
                <a:spcPct val="0"/>
              </a:spcAft>
            </a:pPr>
            <a:r>
              <a:rPr kumimoji="1" lang="zh-CN" altLang="en-US" sz="2000">
                <a:solidFill>
                  <a:srgbClr val="333399"/>
                </a:solidFill>
              </a:rPr>
              <a:t>固定</a:t>
            </a:r>
          </a:p>
          <a:p>
            <a:pPr algn="ct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6" name="Rectangle 6">
            <a:extLst>
              <a:ext uri="{FF2B5EF4-FFF2-40B4-BE49-F238E27FC236}">
                <a16:creationId xmlns:a16="http://schemas.microsoft.com/office/drawing/2014/main" id="{19785CB1-B5D0-476F-B557-6AFB755FBEBB}"/>
              </a:ext>
            </a:extLst>
          </p:cNvPr>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 name="Line 7">
            <a:extLst>
              <a:ext uri="{FF2B5EF4-FFF2-40B4-BE49-F238E27FC236}">
                <a16:creationId xmlns:a16="http://schemas.microsoft.com/office/drawing/2014/main" id="{640A6040-EBF7-4B70-ABF9-C0D90720EB87}"/>
              </a:ext>
            </a:extLst>
          </p:cNvPr>
          <p:cNvSpPr>
            <a:spLocks noChangeShapeType="1"/>
          </p:cNvSpPr>
          <p:nvPr/>
        </p:nvSpPr>
        <p:spPr bwMode="auto">
          <a:xfrm>
            <a:off x="646113" y="1409700"/>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8" name="Line 8">
            <a:extLst>
              <a:ext uri="{FF2B5EF4-FFF2-40B4-BE49-F238E27FC236}">
                <a16:creationId xmlns:a16="http://schemas.microsoft.com/office/drawing/2014/main" id="{DB518BAA-0F93-4F84-9789-49F8D033FF7D}"/>
              </a:ext>
            </a:extLst>
          </p:cNvPr>
          <p:cNvSpPr>
            <a:spLocks noChangeShapeType="1"/>
          </p:cNvSpPr>
          <p:nvPr/>
        </p:nvSpPr>
        <p:spPr bwMode="auto">
          <a:xfrm>
            <a:off x="660400" y="2105025"/>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 name="Line 9">
            <a:extLst>
              <a:ext uri="{FF2B5EF4-FFF2-40B4-BE49-F238E27FC236}">
                <a16:creationId xmlns:a16="http://schemas.microsoft.com/office/drawing/2014/main" id="{D03AE7E5-26D2-4904-B1B1-93E38F181928}"/>
              </a:ext>
            </a:extLst>
          </p:cNvPr>
          <p:cNvSpPr>
            <a:spLocks noChangeShapeType="1"/>
          </p:cNvSpPr>
          <p:nvPr/>
        </p:nvSpPr>
        <p:spPr bwMode="auto">
          <a:xfrm>
            <a:off x="646113" y="279876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0" name="Line 10">
            <a:extLst>
              <a:ext uri="{FF2B5EF4-FFF2-40B4-BE49-F238E27FC236}">
                <a16:creationId xmlns:a16="http://schemas.microsoft.com/office/drawing/2014/main" id="{79AFE4A7-F264-43EF-AD75-886B8B555BE5}"/>
              </a:ext>
            </a:extLst>
          </p:cNvPr>
          <p:cNvSpPr>
            <a:spLocks noChangeShapeType="1"/>
          </p:cNvSpPr>
          <p:nvPr/>
        </p:nvSpPr>
        <p:spPr bwMode="auto">
          <a:xfrm>
            <a:off x="646113" y="349091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1" name="Line 11">
            <a:extLst>
              <a:ext uri="{FF2B5EF4-FFF2-40B4-BE49-F238E27FC236}">
                <a16:creationId xmlns:a16="http://schemas.microsoft.com/office/drawing/2014/main" id="{078B3AFC-5513-4C87-9446-2671C8AB818D}"/>
              </a:ext>
            </a:extLst>
          </p:cNvPr>
          <p:cNvSpPr>
            <a:spLocks noChangeShapeType="1"/>
          </p:cNvSpPr>
          <p:nvPr/>
        </p:nvSpPr>
        <p:spPr bwMode="auto">
          <a:xfrm>
            <a:off x="660400" y="4186238"/>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 name="Line 12">
            <a:extLst>
              <a:ext uri="{FF2B5EF4-FFF2-40B4-BE49-F238E27FC236}">
                <a16:creationId xmlns:a16="http://schemas.microsoft.com/office/drawing/2014/main" id="{5586D201-F9DF-43DB-BEAA-9B953A38E4C1}"/>
              </a:ext>
            </a:extLst>
          </p:cNvPr>
          <p:cNvSpPr>
            <a:spLocks noChangeShapeType="1"/>
          </p:cNvSpPr>
          <p:nvPr/>
        </p:nvSpPr>
        <p:spPr bwMode="auto">
          <a:xfrm>
            <a:off x="4498975" y="714375"/>
            <a:ext cx="0" cy="709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3" name="Rectangle 13">
            <a:extLst>
              <a:ext uri="{FF2B5EF4-FFF2-40B4-BE49-F238E27FC236}">
                <a16:creationId xmlns:a16="http://schemas.microsoft.com/office/drawing/2014/main" id="{CF0FC2FC-A0FF-4D25-96C6-D8FC3B29CA1E}"/>
              </a:ext>
            </a:extLst>
          </p:cNvPr>
          <p:cNvSpPr>
            <a:spLocks noChangeArrowheads="1"/>
          </p:cNvSpPr>
          <p:nvPr/>
        </p:nvSpPr>
        <p:spPr bwMode="auto">
          <a:xfrm>
            <a:off x="5699125" y="841375"/>
            <a:ext cx="16160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目  的  端  口</a:t>
            </a:r>
          </a:p>
        </p:txBody>
      </p:sp>
      <p:sp>
        <p:nvSpPr>
          <p:cNvPr id="14" name="Rectangle 14">
            <a:extLst>
              <a:ext uri="{FF2B5EF4-FFF2-40B4-BE49-F238E27FC236}">
                <a16:creationId xmlns:a16="http://schemas.microsoft.com/office/drawing/2014/main" id="{B68013F3-14BA-4485-9B6B-BBE3E1F57291}"/>
              </a:ext>
            </a:extLst>
          </p:cNvPr>
          <p:cNvSpPr>
            <a:spLocks noChangeArrowheads="1"/>
          </p:cNvSpPr>
          <p:nvPr/>
        </p:nvSpPr>
        <p:spPr bwMode="auto">
          <a:xfrm>
            <a:off x="808038" y="2763838"/>
            <a:ext cx="6873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数据</a:t>
            </a:r>
          </a:p>
          <a:p>
            <a:pPr defTabSz="762000" eaLnBrk="0" fontAlgn="base" hangingPunct="0">
              <a:spcBef>
                <a:spcPct val="0"/>
              </a:spcBef>
              <a:spcAft>
                <a:spcPct val="0"/>
              </a:spcAft>
            </a:pPr>
            <a:r>
              <a:rPr kumimoji="1" lang="zh-CN" altLang="en-US" sz="2000">
                <a:solidFill>
                  <a:srgbClr val="333399"/>
                </a:solidFill>
              </a:rPr>
              <a:t>偏移</a:t>
            </a:r>
          </a:p>
        </p:txBody>
      </p:sp>
      <p:sp>
        <p:nvSpPr>
          <p:cNvPr id="15" name="Rectangle 15">
            <a:extLst>
              <a:ext uri="{FF2B5EF4-FFF2-40B4-BE49-F238E27FC236}">
                <a16:creationId xmlns:a16="http://schemas.microsoft.com/office/drawing/2014/main" id="{735F5AEE-FD4D-4505-BADC-A6B7576FF8EE}"/>
              </a:ext>
            </a:extLst>
          </p:cNvPr>
          <p:cNvSpPr>
            <a:spLocks noChangeArrowheads="1"/>
          </p:cNvSpPr>
          <p:nvPr/>
        </p:nvSpPr>
        <p:spPr bwMode="auto">
          <a:xfrm>
            <a:off x="1887538" y="362902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检   验   和</a:t>
            </a:r>
          </a:p>
        </p:txBody>
      </p:sp>
      <p:sp>
        <p:nvSpPr>
          <p:cNvPr id="16" name="Rectangle 16">
            <a:extLst>
              <a:ext uri="{FF2B5EF4-FFF2-40B4-BE49-F238E27FC236}">
                <a16:creationId xmlns:a16="http://schemas.microsoft.com/office/drawing/2014/main" id="{8DE7EF3D-D4B6-4FAB-9A81-C1483E73672D}"/>
              </a:ext>
            </a:extLst>
          </p:cNvPr>
          <p:cNvSpPr>
            <a:spLocks noChangeArrowheads="1"/>
          </p:cNvSpPr>
          <p:nvPr/>
        </p:nvSpPr>
        <p:spPr bwMode="auto">
          <a:xfrm>
            <a:off x="2089150" y="4303326"/>
            <a:ext cx="3268588"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fontAlgn="base" hangingPunct="0">
              <a:spcBef>
                <a:spcPct val="0"/>
              </a:spcBef>
              <a:spcAft>
                <a:spcPct val="0"/>
              </a:spcAft>
            </a:pPr>
            <a:r>
              <a:rPr kumimoji="1" lang="zh-CN" altLang="en-US" sz="2000" dirty="0">
                <a:solidFill>
                  <a:srgbClr val="333399"/>
                </a:solidFill>
              </a:rPr>
              <a:t>选    项    （长  度  可  变）</a:t>
            </a:r>
          </a:p>
        </p:txBody>
      </p:sp>
      <p:sp>
        <p:nvSpPr>
          <p:cNvPr id="17" name="Rectangle 17">
            <a:extLst>
              <a:ext uri="{FF2B5EF4-FFF2-40B4-BE49-F238E27FC236}">
                <a16:creationId xmlns:a16="http://schemas.microsoft.com/office/drawing/2014/main" id="{DF19779D-C6E6-4C2A-B1AC-0FE93A379EA4}"/>
              </a:ext>
            </a:extLst>
          </p:cNvPr>
          <p:cNvSpPr>
            <a:spLocks noChangeArrowheads="1"/>
          </p:cNvSpPr>
          <p:nvPr/>
        </p:nvSpPr>
        <p:spPr bwMode="auto">
          <a:xfrm>
            <a:off x="2001838" y="841375"/>
            <a:ext cx="1222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源  端  口</a:t>
            </a:r>
          </a:p>
        </p:txBody>
      </p:sp>
      <p:sp>
        <p:nvSpPr>
          <p:cNvPr id="18" name="Rectangle 18">
            <a:extLst>
              <a:ext uri="{FF2B5EF4-FFF2-40B4-BE49-F238E27FC236}">
                <a16:creationId xmlns:a16="http://schemas.microsoft.com/office/drawing/2014/main" id="{B8BC8CA9-E6DE-4412-AA42-1E1C35E3EA34}"/>
              </a:ext>
            </a:extLst>
          </p:cNvPr>
          <p:cNvSpPr>
            <a:spLocks noChangeArrowheads="1"/>
          </p:cNvSpPr>
          <p:nvPr/>
        </p:nvSpPr>
        <p:spPr bwMode="auto">
          <a:xfrm>
            <a:off x="4054475" y="1528763"/>
            <a:ext cx="1381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序   号</a:t>
            </a:r>
          </a:p>
        </p:txBody>
      </p:sp>
      <p:sp>
        <p:nvSpPr>
          <p:cNvPr id="19" name="Line 19">
            <a:extLst>
              <a:ext uri="{FF2B5EF4-FFF2-40B4-BE49-F238E27FC236}">
                <a16:creationId xmlns:a16="http://schemas.microsoft.com/office/drawing/2014/main" id="{0EA8700A-4A91-4A3A-98DC-CAD953BE1D9E}"/>
              </a:ext>
            </a:extLst>
          </p:cNvPr>
          <p:cNvSpPr>
            <a:spLocks noChangeShapeType="1"/>
          </p:cNvSpPr>
          <p:nvPr/>
        </p:nvSpPr>
        <p:spPr bwMode="auto">
          <a:xfrm>
            <a:off x="4505325" y="2808288"/>
            <a:ext cx="0" cy="1370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0" name="Rectangle 20">
            <a:extLst>
              <a:ext uri="{FF2B5EF4-FFF2-40B4-BE49-F238E27FC236}">
                <a16:creationId xmlns:a16="http://schemas.microsoft.com/office/drawing/2014/main" id="{47829689-7ED8-4813-BAFE-E26613DF92AA}"/>
              </a:ext>
            </a:extLst>
          </p:cNvPr>
          <p:cNvSpPr>
            <a:spLocks noChangeArrowheads="1"/>
          </p:cNvSpPr>
          <p:nvPr/>
        </p:nvSpPr>
        <p:spPr bwMode="auto">
          <a:xfrm>
            <a:off x="5538788" y="3629025"/>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紧   急   指   针</a:t>
            </a:r>
          </a:p>
        </p:txBody>
      </p:sp>
      <p:sp>
        <p:nvSpPr>
          <p:cNvPr id="21" name="Rectangle 21">
            <a:extLst>
              <a:ext uri="{FF2B5EF4-FFF2-40B4-BE49-F238E27FC236}">
                <a16:creationId xmlns:a16="http://schemas.microsoft.com/office/drawing/2014/main" id="{E774EE83-7ADA-470C-A7C5-E7C9CEEEE4D4}"/>
              </a:ext>
            </a:extLst>
          </p:cNvPr>
          <p:cNvSpPr>
            <a:spLocks noChangeArrowheads="1"/>
          </p:cNvSpPr>
          <p:nvPr/>
        </p:nvSpPr>
        <p:spPr bwMode="auto">
          <a:xfrm>
            <a:off x="5988050" y="2909888"/>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窗   口</a:t>
            </a:r>
          </a:p>
        </p:txBody>
      </p:sp>
      <p:sp>
        <p:nvSpPr>
          <p:cNvPr id="22" name="Rectangle 22">
            <a:extLst>
              <a:ext uri="{FF2B5EF4-FFF2-40B4-BE49-F238E27FC236}">
                <a16:creationId xmlns:a16="http://schemas.microsoft.com/office/drawing/2014/main" id="{5C5CA21A-BBD0-46B3-9F8A-8EB346206453}"/>
              </a:ext>
            </a:extLst>
          </p:cNvPr>
          <p:cNvSpPr>
            <a:spLocks noChangeArrowheads="1"/>
          </p:cNvSpPr>
          <p:nvPr/>
        </p:nvSpPr>
        <p:spPr bwMode="auto">
          <a:xfrm>
            <a:off x="3810000" y="2252663"/>
            <a:ext cx="1841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确    认    号</a:t>
            </a:r>
          </a:p>
        </p:txBody>
      </p:sp>
      <p:sp>
        <p:nvSpPr>
          <p:cNvPr id="23" name="Line 23">
            <a:extLst>
              <a:ext uri="{FF2B5EF4-FFF2-40B4-BE49-F238E27FC236}">
                <a16:creationId xmlns:a16="http://schemas.microsoft.com/office/drawing/2014/main" id="{64004368-3400-4AD1-B673-00F7F4016A40}"/>
              </a:ext>
            </a:extLst>
          </p:cNvPr>
          <p:cNvSpPr>
            <a:spLocks noChangeShapeType="1"/>
          </p:cNvSpPr>
          <p:nvPr/>
        </p:nvSpPr>
        <p:spPr bwMode="auto">
          <a:xfrm>
            <a:off x="1611313"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4" name="Line 24">
            <a:extLst>
              <a:ext uri="{FF2B5EF4-FFF2-40B4-BE49-F238E27FC236}">
                <a16:creationId xmlns:a16="http://schemas.microsoft.com/office/drawing/2014/main" id="{307F1B79-2958-4C66-B2C4-981EF44F5B47}"/>
              </a:ext>
            </a:extLst>
          </p:cNvPr>
          <p:cNvSpPr>
            <a:spLocks noChangeShapeType="1"/>
          </p:cNvSpPr>
          <p:nvPr/>
        </p:nvSpPr>
        <p:spPr bwMode="auto">
          <a:xfrm>
            <a:off x="3538538" y="2800350"/>
            <a:ext cx="0" cy="684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 name="Line 25">
            <a:extLst>
              <a:ext uri="{FF2B5EF4-FFF2-40B4-BE49-F238E27FC236}">
                <a16:creationId xmlns:a16="http://schemas.microsoft.com/office/drawing/2014/main" id="{85BB18AF-F6FC-4D0D-AF83-E340FEB9DAC6}"/>
              </a:ext>
            </a:extLst>
          </p:cNvPr>
          <p:cNvSpPr>
            <a:spLocks noChangeShapeType="1"/>
          </p:cNvSpPr>
          <p:nvPr/>
        </p:nvSpPr>
        <p:spPr bwMode="auto">
          <a:xfrm>
            <a:off x="3044825"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6" name="Line 26">
            <a:extLst>
              <a:ext uri="{FF2B5EF4-FFF2-40B4-BE49-F238E27FC236}">
                <a16:creationId xmlns:a16="http://schemas.microsoft.com/office/drawing/2014/main" id="{80188E54-B9F5-4625-836B-FDAF6CEA8D1E}"/>
              </a:ext>
            </a:extLst>
          </p:cNvPr>
          <p:cNvSpPr>
            <a:spLocks noChangeShapeType="1"/>
          </p:cNvSpPr>
          <p:nvPr/>
        </p:nvSpPr>
        <p:spPr bwMode="auto">
          <a:xfrm>
            <a:off x="328930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7" name="Line 27">
            <a:extLst>
              <a:ext uri="{FF2B5EF4-FFF2-40B4-BE49-F238E27FC236}">
                <a16:creationId xmlns:a16="http://schemas.microsoft.com/office/drawing/2014/main" id="{B5C08150-E6DA-493E-BCEF-AB5735EBDA36}"/>
              </a:ext>
            </a:extLst>
          </p:cNvPr>
          <p:cNvSpPr>
            <a:spLocks noChangeShapeType="1"/>
          </p:cNvSpPr>
          <p:nvPr/>
        </p:nvSpPr>
        <p:spPr bwMode="auto">
          <a:xfrm>
            <a:off x="40195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8" name="Line 28">
            <a:extLst>
              <a:ext uri="{FF2B5EF4-FFF2-40B4-BE49-F238E27FC236}">
                <a16:creationId xmlns:a16="http://schemas.microsoft.com/office/drawing/2014/main" id="{D21099DB-791C-4007-99DA-DB9F83874076}"/>
              </a:ext>
            </a:extLst>
          </p:cNvPr>
          <p:cNvSpPr>
            <a:spLocks noChangeShapeType="1"/>
          </p:cNvSpPr>
          <p:nvPr/>
        </p:nvSpPr>
        <p:spPr bwMode="auto">
          <a:xfrm>
            <a:off x="37782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9" name="Line 29">
            <a:extLst>
              <a:ext uri="{FF2B5EF4-FFF2-40B4-BE49-F238E27FC236}">
                <a16:creationId xmlns:a16="http://schemas.microsoft.com/office/drawing/2014/main" id="{2986EE99-8807-4C3D-BF23-9EA8865D7FC0}"/>
              </a:ext>
            </a:extLst>
          </p:cNvPr>
          <p:cNvSpPr>
            <a:spLocks noChangeShapeType="1"/>
          </p:cNvSpPr>
          <p:nvPr/>
        </p:nvSpPr>
        <p:spPr bwMode="auto">
          <a:xfrm>
            <a:off x="4264025"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0" name="Rectangle 30">
            <a:extLst>
              <a:ext uri="{FF2B5EF4-FFF2-40B4-BE49-F238E27FC236}">
                <a16:creationId xmlns:a16="http://schemas.microsoft.com/office/drawing/2014/main" id="{E3A14660-2EE0-47A2-9C83-B8659E71A4DD}"/>
              </a:ext>
            </a:extLst>
          </p:cNvPr>
          <p:cNvSpPr>
            <a:spLocks noChangeArrowheads="1"/>
          </p:cNvSpPr>
          <p:nvPr/>
        </p:nvSpPr>
        <p:spPr bwMode="auto">
          <a:xfrm>
            <a:off x="1911350" y="2924175"/>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保   留</a:t>
            </a:r>
          </a:p>
        </p:txBody>
      </p:sp>
      <p:sp>
        <p:nvSpPr>
          <p:cNvPr id="31" name="Rectangle 31">
            <a:extLst>
              <a:ext uri="{FF2B5EF4-FFF2-40B4-BE49-F238E27FC236}">
                <a16:creationId xmlns:a16="http://schemas.microsoft.com/office/drawing/2014/main" id="{9D7FFD78-68AC-47E0-9A66-2468C5A7A849}"/>
              </a:ext>
            </a:extLst>
          </p:cNvPr>
          <p:cNvSpPr>
            <a:spLocks noChangeArrowheads="1"/>
          </p:cNvSpPr>
          <p:nvPr/>
        </p:nvSpPr>
        <p:spPr bwMode="auto">
          <a:xfrm>
            <a:off x="4237038"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75000"/>
              </a:lnSpc>
              <a:spcBef>
                <a:spcPct val="0"/>
              </a:spcBef>
              <a:spcAft>
                <a:spcPct val="0"/>
              </a:spcAft>
            </a:pPr>
            <a:r>
              <a:rPr kumimoji="1" lang="en-US" altLang="zh-CN" sz="1600" b="1">
                <a:solidFill>
                  <a:srgbClr val="333399"/>
                </a:solidFill>
              </a:rPr>
              <a:t>F</a:t>
            </a:r>
          </a:p>
          <a:p>
            <a:pPr algn="ctr" defTabSz="762000" eaLnBrk="0" fontAlgn="base" hangingPunct="0">
              <a:lnSpc>
                <a:spcPct val="75000"/>
              </a:lnSpc>
              <a:spcBef>
                <a:spcPct val="0"/>
              </a:spcBef>
              <a:spcAft>
                <a:spcPct val="0"/>
              </a:spcAft>
            </a:pPr>
            <a:r>
              <a:rPr kumimoji="1" lang="en-US" altLang="zh-CN" sz="1600" b="1">
                <a:solidFill>
                  <a:srgbClr val="333399"/>
                </a:solidFill>
              </a:rPr>
              <a:t>I</a:t>
            </a:r>
          </a:p>
          <a:p>
            <a:pPr algn="ct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32" name="Line 32">
            <a:extLst>
              <a:ext uri="{FF2B5EF4-FFF2-40B4-BE49-F238E27FC236}">
                <a16:creationId xmlns:a16="http://schemas.microsoft.com/office/drawing/2014/main" id="{62D0C0E9-B70D-49AD-8D10-5A7507D3449F}"/>
              </a:ext>
            </a:extLst>
          </p:cNvPr>
          <p:cNvSpPr>
            <a:spLocks noChangeShapeType="1"/>
          </p:cNvSpPr>
          <p:nvPr/>
        </p:nvSpPr>
        <p:spPr bwMode="auto">
          <a:xfrm>
            <a:off x="650875" y="549275"/>
            <a:ext cx="76755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3" name="Line 33">
            <a:extLst>
              <a:ext uri="{FF2B5EF4-FFF2-40B4-BE49-F238E27FC236}">
                <a16:creationId xmlns:a16="http://schemas.microsoft.com/office/drawing/2014/main" id="{803189C3-296A-4BFC-A0FE-3A44F26D4AB9}"/>
              </a:ext>
            </a:extLst>
          </p:cNvPr>
          <p:cNvSpPr>
            <a:spLocks noChangeShapeType="1"/>
          </p:cNvSpPr>
          <p:nvPr/>
        </p:nvSpPr>
        <p:spPr bwMode="auto">
          <a:xfrm>
            <a:off x="650875"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4" name="Line 34">
            <a:extLst>
              <a:ext uri="{FF2B5EF4-FFF2-40B4-BE49-F238E27FC236}">
                <a16:creationId xmlns:a16="http://schemas.microsoft.com/office/drawing/2014/main" id="{9B622D39-DEB4-44E2-A8EA-430A9D03AEBD}"/>
              </a:ext>
            </a:extLst>
          </p:cNvPr>
          <p:cNvSpPr>
            <a:spLocks noChangeShapeType="1"/>
          </p:cNvSpPr>
          <p:nvPr/>
        </p:nvSpPr>
        <p:spPr bwMode="auto">
          <a:xfrm>
            <a:off x="890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5" name="Line 35">
            <a:extLst>
              <a:ext uri="{FF2B5EF4-FFF2-40B4-BE49-F238E27FC236}">
                <a16:creationId xmlns:a16="http://schemas.microsoft.com/office/drawing/2014/main" id="{48F81AB6-92D9-461B-8859-4317512DAA81}"/>
              </a:ext>
            </a:extLst>
          </p:cNvPr>
          <p:cNvSpPr>
            <a:spLocks noChangeShapeType="1"/>
          </p:cNvSpPr>
          <p:nvPr/>
        </p:nvSpPr>
        <p:spPr bwMode="auto">
          <a:xfrm>
            <a:off x="1130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 name="Line 36">
            <a:extLst>
              <a:ext uri="{FF2B5EF4-FFF2-40B4-BE49-F238E27FC236}">
                <a16:creationId xmlns:a16="http://schemas.microsoft.com/office/drawing/2014/main" id="{A24F5BBE-65ED-4170-94F1-8F7DE279F425}"/>
              </a:ext>
            </a:extLst>
          </p:cNvPr>
          <p:cNvSpPr>
            <a:spLocks noChangeShapeType="1"/>
          </p:cNvSpPr>
          <p:nvPr/>
        </p:nvSpPr>
        <p:spPr bwMode="auto">
          <a:xfrm>
            <a:off x="1370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7" name="Line 37">
            <a:extLst>
              <a:ext uri="{FF2B5EF4-FFF2-40B4-BE49-F238E27FC236}">
                <a16:creationId xmlns:a16="http://schemas.microsoft.com/office/drawing/2014/main" id="{FE02B60A-9764-45E5-8ED4-1E471568AB49}"/>
              </a:ext>
            </a:extLst>
          </p:cNvPr>
          <p:cNvSpPr>
            <a:spLocks noChangeShapeType="1"/>
          </p:cNvSpPr>
          <p:nvPr/>
        </p:nvSpPr>
        <p:spPr bwMode="auto">
          <a:xfrm>
            <a:off x="1611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8" name="Line 38">
            <a:extLst>
              <a:ext uri="{FF2B5EF4-FFF2-40B4-BE49-F238E27FC236}">
                <a16:creationId xmlns:a16="http://schemas.microsoft.com/office/drawing/2014/main" id="{3ECC136C-7FBB-4701-8C23-ABA030F28C89}"/>
              </a:ext>
            </a:extLst>
          </p:cNvPr>
          <p:cNvSpPr>
            <a:spLocks noChangeShapeType="1"/>
          </p:cNvSpPr>
          <p:nvPr/>
        </p:nvSpPr>
        <p:spPr bwMode="auto">
          <a:xfrm>
            <a:off x="18510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9" name="Line 39">
            <a:extLst>
              <a:ext uri="{FF2B5EF4-FFF2-40B4-BE49-F238E27FC236}">
                <a16:creationId xmlns:a16="http://schemas.microsoft.com/office/drawing/2014/main" id="{63158854-0F0E-47B6-B2ED-2003034ED2B2}"/>
              </a:ext>
            </a:extLst>
          </p:cNvPr>
          <p:cNvSpPr>
            <a:spLocks noChangeShapeType="1"/>
          </p:cNvSpPr>
          <p:nvPr/>
        </p:nvSpPr>
        <p:spPr bwMode="auto">
          <a:xfrm>
            <a:off x="2089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0" name="Line 40">
            <a:extLst>
              <a:ext uri="{FF2B5EF4-FFF2-40B4-BE49-F238E27FC236}">
                <a16:creationId xmlns:a16="http://schemas.microsoft.com/office/drawing/2014/main" id="{960FADAC-15D7-4983-8AD7-C2A13B5F4B87}"/>
              </a:ext>
            </a:extLst>
          </p:cNvPr>
          <p:cNvSpPr>
            <a:spLocks noChangeShapeType="1"/>
          </p:cNvSpPr>
          <p:nvPr/>
        </p:nvSpPr>
        <p:spPr bwMode="auto">
          <a:xfrm>
            <a:off x="2328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1" name="Line 41">
            <a:extLst>
              <a:ext uri="{FF2B5EF4-FFF2-40B4-BE49-F238E27FC236}">
                <a16:creationId xmlns:a16="http://schemas.microsoft.com/office/drawing/2014/main" id="{91A09398-D4BE-440E-ABB5-F491AC0A7617}"/>
              </a:ext>
            </a:extLst>
          </p:cNvPr>
          <p:cNvSpPr>
            <a:spLocks noChangeShapeType="1"/>
          </p:cNvSpPr>
          <p:nvPr/>
        </p:nvSpPr>
        <p:spPr bwMode="auto">
          <a:xfrm>
            <a:off x="25701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2" name="Line 42">
            <a:extLst>
              <a:ext uri="{FF2B5EF4-FFF2-40B4-BE49-F238E27FC236}">
                <a16:creationId xmlns:a16="http://schemas.microsoft.com/office/drawing/2014/main" id="{5BA33F5E-232C-4B25-BE4C-EEE575725B69}"/>
              </a:ext>
            </a:extLst>
          </p:cNvPr>
          <p:cNvSpPr>
            <a:spLocks noChangeShapeType="1"/>
          </p:cNvSpPr>
          <p:nvPr/>
        </p:nvSpPr>
        <p:spPr bwMode="auto">
          <a:xfrm>
            <a:off x="2809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3" name="Line 43">
            <a:extLst>
              <a:ext uri="{FF2B5EF4-FFF2-40B4-BE49-F238E27FC236}">
                <a16:creationId xmlns:a16="http://schemas.microsoft.com/office/drawing/2014/main" id="{68AEE64D-685E-4134-961E-D1D15DB3B070}"/>
              </a:ext>
            </a:extLst>
          </p:cNvPr>
          <p:cNvSpPr>
            <a:spLocks noChangeShapeType="1"/>
          </p:cNvSpPr>
          <p:nvPr/>
        </p:nvSpPr>
        <p:spPr bwMode="auto">
          <a:xfrm>
            <a:off x="3049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4" name="Line 44">
            <a:extLst>
              <a:ext uri="{FF2B5EF4-FFF2-40B4-BE49-F238E27FC236}">
                <a16:creationId xmlns:a16="http://schemas.microsoft.com/office/drawing/2014/main" id="{1A7B37CC-DE5B-4796-8806-2D20E81C1555}"/>
              </a:ext>
            </a:extLst>
          </p:cNvPr>
          <p:cNvSpPr>
            <a:spLocks noChangeShapeType="1"/>
          </p:cNvSpPr>
          <p:nvPr/>
        </p:nvSpPr>
        <p:spPr bwMode="auto">
          <a:xfrm>
            <a:off x="3289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5" name="Line 45">
            <a:extLst>
              <a:ext uri="{FF2B5EF4-FFF2-40B4-BE49-F238E27FC236}">
                <a16:creationId xmlns:a16="http://schemas.microsoft.com/office/drawing/2014/main" id="{F3FD8AC0-96F5-45AD-B529-10F93828A9A5}"/>
              </a:ext>
            </a:extLst>
          </p:cNvPr>
          <p:cNvSpPr>
            <a:spLocks noChangeShapeType="1"/>
          </p:cNvSpPr>
          <p:nvPr/>
        </p:nvSpPr>
        <p:spPr bwMode="auto">
          <a:xfrm>
            <a:off x="3530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6" name="Line 46">
            <a:extLst>
              <a:ext uri="{FF2B5EF4-FFF2-40B4-BE49-F238E27FC236}">
                <a16:creationId xmlns:a16="http://schemas.microsoft.com/office/drawing/2014/main" id="{B40ADDEB-0C78-4DA3-81CE-44C951C77DA6}"/>
              </a:ext>
            </a:extLst>
          </p:cNvPr>
          <p:cNvSpPr>
            <a:spLocks noChangeShapeType="1"/>
          </p:cNvSpPr>
          <p:nvPr/>
        </p:nvSpPr>
        <p:spPr bwMode="auto">
          <a:xfrm>
            <a:off x="3770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7" name="Line 47">
            <a:extLst>
              <a:ext uri="{FF2B5EF4-FFF2-40B4-BE49-F238E27FC236}">
                <a16:creationId xmlns:a16="http://schemas.microsoft.com/office/drawing/2014/main" id="{EDA3DB5C-D5A0-4A15-93EF-CCBB8571034B}"/>
              </a:ext>
            </a:extLst>
          </p:cNvPr>
          <p:cNvSpPr>
            <a:spLocks noChangeShapeType="1"/>
          </p:cNvSpPr>
          <p:nvPr/>
        </p:nvSpPr>
        <p:spPr bwMode="auto">
          <a:xfrm>
            <a:off x="4008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8" name="Line 48">
            <a:extLst>
              <a:ext uri="{FF2B5EF4-FFF2-40B4-BE49-F238E27FC236}">
                <a16:creationId xmlns:a16="http://schemas.microsoft.com/office/drawing/2014/main" id="{14B330D6-AFB4-4BCD-9F90-CA962577F0FE}"/>
              </a:ext>
            </a:extLst>
          </p:cNvPr>
          <p:cNvSpPr>
            <a:spLocks noChangeShapeType="1"/>
          </p:cNvSpPr>
          <p:nvPr/>
        </p:nvSpPr>
        <p:spPr bwMode="auto">
          <a:xfrm>
            <a:off x="4248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9" name="Line 49">
            <a:extLst>
              <a:ext uri="{FF2B5EF4-FFF2-40B4-BE49-F238E27FC236}">
                <a16:creationId xmlns:a16="http://schemas.microsoft.com/office/drawing/2014/main" id="{8D31EBC9-80DB-45D2-B1E8-7EF955642802}"/>
              </a:ext>
            </a:extLst>
          </p:cNvPr>
          <p:cNvSpPr>
            <a:spLocks noChangeShapeType="1"/>
          </p:cNvSpPr>
          <p:nvPr/>
        </p:nvSpPr>
        <p:spPr bwMode="auto">
          <a:xfrm>
            <a:off x="44878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0" name="Line 50">
            <a:extLst>
              <a:ext uri="{FF2B5EF4-FFF2-40B4-BE49-F238E27FC236}">
                <a16:creationId xmlns:a16="http://schemas.microsoft.com/office/drawing/2014/main" id="{871CA74A-16A4-455F-AD98-DEC99363DA9D}"/>
              </a:ext>
            </a:extLst>
          </p:cNvPr>
          <p:cNvSpPr>
            <a:spLocks noChangeShapeType="1"/>
          </p:cNvSpPr>
          <p:nvPr/>
        </p:nvSpPr>
        <p:spPr bwMode="auto">
          <a:xfrm>
            <a:off x="4729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1" name="Line 51">
            <a:extLst>
              <a:ext uri="{FF2B5EF4-FFF2-40B4-BE49-F238E27FC236}">
                <a16:creationId xmlns:a16="http://schemas.microsoft.com/office/drawing/2014/main" id="{CE41FCAE-0A19-40F2-86BA-A88B548BF92E}"/>
              </a:ext>
            </a:extLst>
          </p:cNvPr>
          <p:cNvSpPr>
            <a:spLocks noChangeShapeType="1"/>
          </p:cNvSpPr>
          <p:nvPr/>
        </p:nvSpPr>
        <p:spPr bwMode="auto">
          <a:xfrm>
            <a:off x="4968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2" name="Line 52">
            <a:extLst>
              <a:ext uri="{FF2B5EF4-FFF2-40B4-BE49-F238E27FC236}">
                <a16:creationId xmlns:a16="http://schemas.microsoft.com/office/drawing/2014/main" id="{8F45AF13-657E-4980-81A0-FBFA5E286A1A}"/>
              </a:ext>
            </a:extLst>
          </p:cNvPr>
          <p:cNvSpPr>
            <a:spLocks noChangeShapeType="1"/>
          </p:cNvSpPr>
          <p:nvPr/>
        </p:nvSpPr>
        <p:spPr bwMode="auto">
          <a:xfrm>
            <a:off x="5208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3" name="Line 53">
            <a:extLst>
              <a:ext uri="{FF2B5EF4-FFF2-40B4-BE49-F238E27FC236}">
                <a16:creationId xmlns:a16="http://schemas.microsoft.com/office/drawing/2014/main" id="{9851CFFB-BC62-4DAE-A8A5-DF85F09DB492}"/>
              </a:ext>
            </a:extLst>
          </p:cNvPr>
          <p:cNvSpPr>
            <a:spLocks noChangeShapeType="1"/>
          </p:cNvSpPr>
          <p:nvPr/>
        </p:nvSpPr>
        <p:spPr bwMode="auto">
          <a:xfrm>
            <a:off x="5448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4" name="Line 54">
            <a:extLst>
              <a:ext uri="{FF2B5EF4-FFF2-40B4-BE49-F238E27FC236}">
                <a16:creationId xmlns:a16="http://schemas.microsoft.com/office/drawing/2014/main" id="{CFBCC9A3-DFC5-4117-8697-7AE43EDDD92C}"/>
              </a:ext>
            </a:extLst>
          </p:cNvPr>
          <p:cNvSpPr>
            <a:spLocks noChangeShapeType="1"/>
          </p:cNvSpPr>
          <p:nvPr/>
        </p:nvSpPr>
        <p:spPr bwMode="auto">
          <a:xfrm>
            <a:off x="5689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5" name="Line 55">
            <a:extLst>
              <a:ext uri="{FF2B5EF4-FFF2-40B4-BE49-F238E27FC236}">
                <a16:creationId xmlns:a16="http://schemas.microsoft.com/office/drawing/2014/main" id="{01644C5A-8CA7-4548-B6F9-1FAA7DCC2D6E}"/>
              </a:ext>
            </a:extLst>
          </p:cNvPr>
          <p:cNvSpPr>
            <a:spLocks noChangeShapeType="1"/>
          </p:cNvSpPr>
          <p:nvPr/>
        </p:nvSpPr>
        <p:spPr bwMode="auto">
          <a:xfrm>
            <a:off x="5927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6" name="Line 56">
            <a:extLst>
              <a:ext uri="{FF2B5EF4-FFF2-40B4-BE49-F238E27FC236}">
                <a16:creationId xmlns:a16="http://schemas.microsoft.com/office/drawing/2014/main" id="{57A2ABD2-98AA-4194-92C3-C58BE10AA183}"/>
              </a:ext>
            </a:extLst>
          </p:cNvPr>
          <p:cNvSpPr>
            <a:spLocks noChangeShapeType="1"/>
          </p:cNvSpPr>
          <p:nvPr/>
        </p:nvSpPr>
        <p:spPr bwMode="auto">
          <a:xfrm>
            <a:off x="6167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7" name="Line 57">
            <a:extLst>
              <a:ext uri="{FF2B5EF4-FFF2-40B4-BE49-F238E27FC236}">
                <a16:creationId xmlns:a16="http://schemas.microsoft.com/office/drawing/2014/main" id="{C80CE37A-DD7A-4E6D-8F3F-08682DA73D34}"/>
              </a:ext>
            </a:extLst>
          </p:cNvPr>
          <p:cNvSpPr>
            <a:spLocks noChangeShapeType="1"/>
          </p:cNvSpPr>
          <p:nvPr/>
        </p:nvSpPr>
        <p:spPr bwMode="auto">
          <a:xfrm>
            <a:off x="6407150"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8" name="Line 58">
            <a:extLst>
              <a:ext uri="{FF2B5EF4-FFF2-40B4-BE49-F238E27FC236}">
                <a16:creationId xmlns:a16="http://schemas.microsoft.com/office/drawing/2014/main" id="{18D206B5-89B6-4EFE-997D-C26D602BA6B3}"/>
              </a:ext>
            </a:extLst>
          </p:cNvPr>
          <p:cNvSpPr>
            <a:spLocks noChangeShapeType="1"/>
          </p:cNvSpPr>
          <p:nvPr/>
        </p:nvSpPr>
        <p:spPr bwMode="auto">
          <a:xfrm>
            <a:off x="6646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9" name="Line 59">
            <a:extLst>
              <a:ext uri="{FF2B5EF4-FFF2-40B4-BE49-F238E27FC236}">
                <a16:creationId xmlns:a16="http://schemas.microsoft.com/office/drawing/2014/main" id="{CAB554A2-3781-4B1F-9618-3D9DC47EAF7E}"/>
              </a:ext>
            </a:extLst>
          </p:cNvPr>
          <p:cNvSpPr>
            <a:spLocks noChangeShapeType="1"/>
          </p:cNvSpPr>
          <p:nvPr/>
        </p:nvSpPr>
        <p:spPr bwMode="auto">
          <a:xfrm>
            <a:off x="6888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0" name="Line 60">
            <a:extLst>
              <a:ext uri="{FF2B5EF4-FFF2-40B4-BE49-F238E27FC236}">
                <a16:creationId xmlns:a16="http://schemas.microsoft.com/office/drawing/2014/main" id="{AB140580-925D-42BE-9E4F-09CE844109A8}"/>
              </a:ext>
            </a:extLst>
          </p:cNvPr>
          <p:cNvSpPr>
            <a:spLocks noChangeShapeType="1"/>
          </p:cNvSpPr>
          <p:nvPr/>
        </p:nvSpPr>
        <p:spPr bwMode="auto">
          <a:xfrm>
            <a:off x="7127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1" name="Line 61">
            <a:extLst>
              <a:ext uri="{FF2B5EF4-FFF2-40B4-BE49-F238E27FC236}">
                <a16:creationId xmlns:a16="http://schemas.microsoft.com/office/drawing/2014/main" id="{ACF6D186-30B4-4B96-858A-FF6DEF8DC12C}"/>
              </a:ext>
            </a:extLst>
          </p:cNvPr>
          <p:cNvSpPr>
            <a:spLocks noChangeShapeType="1"/>
          </p:cNvSpPr>
          <p:nvPr/>
        </p:nvSpPr>
        <p:spPr bwMode="auto">
          <a:xfrm>
            <a:off x="7367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2" name="Line 62">
            <a:extLst>
              <a:ext uri="{FF2B5EF4-FFF2-40B4-BE49-F238E27FC236}">
                <a16:creationId xmlns:a16="http://schemas.microsoft.com/office/drawing/2014/main" id="{BC72A5BD-39AE-4632-9895-BEE8B2BF6153}"/>
              </a:ext>
            </a:extLst>
          </p:cNvPr>
          <p:cNvSpPr>
            <a:spLocks noChangeShapeType="1"/>
          </p:cNvSpPr>
          <p:nvPr/>
        </p:nvSpPr>
        <p:spPr bwMode="auto">
          <a:xfrm>
            <a:off x="7607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3" name="Line 63">
            <a:extLst>
              <a:ext uri="{FF2B5EF4-FFF2-40B4-BE49-F238E27FC236}">
                <a16:creationId xmlns:a16="http://schemas.microsoft.com/office/drawing/2014/main" id="{F1B33603-912C-4D86-AB99-56644219953B}"/>
              </a:ext>
            </a:extLst>
          </p:cNvPr>
          <p:cNvSpPr>
            <a:spLocks noChangeShapeType="1"/>
          </p:cNvSpPr>
          <p:nvPr/>
        </p:nvSpPr>
        <p:spPr bwMode="auto">
          <a:xfrm>
            <a:off x="7847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4" name="Line 64">
            <a:extLst>
              <a:ext uri="{FF2B5EF4-FFF2-40B4-BE49-F238E27FC236}">
                <a16:creationId xmlns:a16="http://schemas.microsoft.com/office/drawing/2014/main" id="{C254E666-A5CB-471A-BD0B-89BEA22D1FD9}"/>
              </a:ext>
            </a:extLst>
          </p:cNvPr>
          <p:cNvSpPr>
            <a:spLocks noChangeShapeType="1"/>
          </p:cNvSpPr>
          <p:nvPr/>
        </p:nvSpPr>
        <p:spPr bwMode="auto">
          <a:xfrm>
            <a:off x="8086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5" name="Line 65">
            <a:extLst>
              <a:ext uri="{FF2B5EF4-FFF2-40B4-BE49-F238E27FC236}">
                <a16:creationId xmlns:a16="http://schemas.microsoft.com/office/drawing/2014/main" id="{19C02C46-E988-4D5E-9782-A22D928AA52E}"/>
              </a:ext>
            </a:extLst>
          </p:cNvPr>
          <p:cNvSpPr>
            <a:spLocks noChangeShapeType="1"/>
          </p:cNvSpPr>
          <p:nvPr/>
        </p:nvSpPr>
        <p:spPr bwMode="auto">
          <a:xfrm>
            <a:off x="8326438"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6" name="Rectangle 66">
            <a:extLst>
              <a:ext uri="{FF2B5EF4-FFF2-40B4-BE49-F238E27FC236}">
                <a16:creationId xmlns:a16="http://schemas.microsoft.com/office/drawing/2014/main" id="{B715EFAF-A982-47B8-80D1-BBCE5F6AD7CD}"/>
              </a:ext>
            </a:extLst>
          </p:cNvPr>
          <p:cNvSpPr>
            <a:spLocks noChangeArrowheads="1"/>
          </p:cNvSpPr>
          <p:nvPr/>
        </p:nvSpPr>
        <p:spPr bwMode="auto">
          <a:xfrm>
            <a:off x="809625"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7" name="Rectangle 67">
            <a:extLst>
              <a:ext uri="{FF2B5EF4-FFF2-40B4-BE49-F238E27FC236}">
                <a16:creationId xmlns:a16="http://schemas.microsoft.com/office/drawing/2014/main" id="{11FCF6D0-93AF-4FE7-8D6A-D9954937B23E}"/>
              </a:ext>
            </a:extLst>
          </p:cNvPr>
          <p:cNvSpPr>
            <a:spLocks noChangeArrowheads="1"/>
          </p:cNvSpPr>
          <p:nvPr/>
        </p:nvSpPr>
        <p:spPr bwMode="auto">
          <a:xfrm>
            <a:off x="2728913"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8" name="Rectangle 68">
            <a:extLst>
              <a:ext uri="{FF2B5EF4-FFF2-40B4-BE49-F238E27FC236}">
                <a16:creationId xmlns:a16="http://schemas.microsoft.com/office/drawing/2014/main" id="{F3DC7FB4-5BE4-40E3-89D2-606493421D39}"/>
              </a:ext>
            </a:extLst>
          </p:cNvPr>
          <p:cNvSpPr>
            <a:spLocks noChangeArrowheads="1"/>
          </p:cNvSpPr>
          <p:nvPr/>
        </p:nvSpPr>
        <p:spPr bwMode="auto">
          <a:xfrm>
            <a:off x="4648200"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9" name="Rectangle 69">
            <a:extLst>
              <a:ext uri="{FF2B5EF4-FFF2-40B4-BE49-F238E27FC236}">
                <a16:creationId xmlns:a16="http://schemas.microsoft.com/office/drawing/2014/main" id="{E365BAEE-0508-4415-8118-DE2CB99BC58C}"/>
              </a:ext>
            </a:extLst>
          </p:cNvPr>
          <p:cNvSpPr>
            <a:spLocks noChangeArrowheads="1"/>
          </p:cNvSpPr>
          <p:nvPr/>
        </p:nvSpPr>
        <p:spPr bwMode="auto">
          <a:xfrm>
            <a:off x="6567488"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0" name="Rectangle 70">
            <a:extLst>
              <a:ext uri="{FF2B5EF4-FFF2-40B4-BE49-F238E27FC236}">
                <a16:creationId xmlns:a16="http://schemas.microsoft.com/office/drawing/2014/main" id="{70E1357D-4509-4506-95C6-E7BC8FC950D2}"/>
              </a:ext>
            </a:extLst>
          </p:cNvPr>
          <p:cNvSpPr>
            <a:spLocks noChangeArrowheads="1"/>
          </p:cNvSpPr>
          <p:nvPr/>
        </p:nvSpPr>
        <p:spPr bwMode="auto">
          <a:xfrm>
            <a:off x="4008438" y="2827338"/>
            <a:ext cx="3254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Y</a:t>
            </a:r>
          </a:p>
          <a:p>
            <a:pP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71" name="Rectangle 71">
            <a:extLst>
              <a:ext uri="{FF2B5EF4-FFF2-40B4-BE49-F238E27FC236}">
                <a16:creationId xmlns:a16="http://schemas.microsoft.com/office/drawing/2014/main" id="{FC14A140-009B-4DCA-B025-A427411DC60F}"/>
              </a:ext>
            </a:extLst>
          </p:cNvPr>
          <p:cNvSpPr>
            <a:spLocks noChangeArrowheads="1"/>
          </p:cNvSpPr>
          <p:nvPr/>
        </p:nvSpPr>
        <p:spPr bwMode="auto">
          <a:xfrm>
            <a:off x="3770313"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T</a:t>
            </a:r>
          </a:p>
        </p:txBody>
      </p:sp>
      <p:sp>
        <p:nvSpPr>
          <p:cNvPr id="72" name="Rectangle 72">
            <a:extLst>
              <a:ext uri="{FF2B5EF4-FFF2-40B4-BE49-F238E27FC236}">
                <a16:creationId xmlns:a16="http://schemas.microsoft.com/office/drawing/2014/main" id="{CAA9361C-3006-416C-AE93-B6039E14A5AF}"/>
              </a:ext>
            </a:extLst>
          </p:cNvPr>
          <p:cNvSpPr>
            <a:spLocks noChangeArrowheads="1"/>
          </p:cNvSpPr>
          <p:nvPr/>
        </p:nvSpPr>
        <p:spPr bwMode="auto">
          <a:xfrm>
            <a:off x="3513138" y="2827338"/>
            <a:ext cx="3286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P</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H</a:t>
            </a:r>
          </a:p>
        </p:txBody>
      </p:sp>
      <p:sp>
        <p:nvSpPr>
          <p:cNvPr id="73" name="Rectangle 73">
            <a:extLst>
              <a:ext uri="{FF2B5EF4-FFF2-40B4-BE49-F238E27FC236}">
                <a16:creationId xmlns:a16="http://schemas.microsoft.com/office/drawing/2014/main" id="{B275338C-2779-48F9-9474-C30AF50ECDC5}"/>
              </a:ext>
            </a:extLst>
          </p:cNvPr>
          <p:cNvSpPr>
            <a:spLocks noChangeArrowheads="1"/>
          </p:cNvSpPr>
          <p:nvPr/>
        </p:nvSpPr>
        <p:spPr bwMode="auto">
          <a:xfrm>
            <a:off x="3273425"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A</a:t>
            </a:r>
          </a:p>
          <a:p>
            <a:pPr defTabSz="762000" eaLnBrk="0" fontAlgn="base" hangingPunct="0">
              <a:lnSpc>
                <a:spcPct val="75000"/>
              </a:lnSpc>
              <a:spcBef>
                <a:spcPct val="0"/>
              </a:spcBef>
              <a:spcAft>
                <a:spcPct val="0"/>
              </a:spcAft>
            </a:pPr>
            <a:r>
              <a:rPr kumimoji="1" lang="en-US" altLang="zh-CN" sz="1600" b="1">
                <a:solidFill>
                  <a:srgbClr val="333399"/>
                </a:solidFill>
              </a:rPr>
              <a:t>C</a:t>
            </a:r>
          </a:p>
          <a:p>
            <a:pPr defTabSz="762000" eaLnBrk="0" fontAlgn="base" hangingPunct="0">
              <a:lnSpc>
                <a:spcPct val="75000"/>
              </a:lnSpc>
              <a:spcBef>
                <a:spcPct val="0"/>
              </a:spcBef>
              <a:spcAft>
                <a:spcPct val="0"/>
              </a:spcAft>
            </a:pPr>
            <a:r>
              <a:rPr kumimoji="1" lang="en-US" altLang="zh-CN" sz="1600" b="1">
                <a:solidFill>
                  <a:srgbClr val="333399"/>
                </a:solidFill>
              </a:rPr>
              <a:t>K</a:t>
            </a:r>
          </a:p>
        </p:txBody>
      </p:sp>
      <p:sp>
        <p:nvSpPr>
          <p:cNvPr id="74" name="Rectangle 74">
            <a:extLst>
              <a:ext uri="{FF2B5EF4-FFF2-40B4-BE49-F238E27FC236}">
                <a16:creationId xmlns:a16="http://schemas.microsoft.com/office/drawing/2014/main" id="{C915537C-88BB-4956-84D6-D18FE8BFEA53}"/>
              </a:ext>
            </a:extLst>
          </p:cNvPr>
          <p:cNvSpPr>
            <a:spLocks noChangeArrowheads="1"/>
          </p:cNvSpPr>
          <p:nvPr/>
        </p:nvSpPr>
        <p:spPr bwMode="auto">
          <a:xfrm>
            <a:off x="3011488" y="2827338"/>
            <a:ext cx="3397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U</a:t>
            </a:r>
          </a:p>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G</a:t>
            </a:r>
          </a:p>
        </p:txBody>
      </p:sp>
      <p:sp>
        <p:nvSpPr>
          <p:cNvPr id="75" name="Rectangle 75">
            <a:extLst>
              <a:ext uri="{FF2B5EF4-FFF2-40B4-BE49-F238E27FC236}">
                <a16:creationId xmlns:a16="http://schemas.microsoft.com/office/drawing/2014/main" id="{39B8FF74-C02B-4DF6-83AA-B148E2E50110}"/>
              </a:ext>
            </a:extLst>
          </p:cNvPr>
          <p:cNvSpPr>
            <a:spLocks noChangeArrowheads="1"/>
          </p:cNvSpPr>
          <p:nvPr/>
        </p:nvSpPr>
        <p:spPr bwMode="auto">
          <a:xfrm>
            <a:off x="250825" y="-26988"/>
            <a:ext cx="8131175" cy="39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dirty="0">
                <a:solidFill>
                  <a:srgbClr val="333399"/>
                </a:solidFill>
              </a:rPr>
              <a:t>位 </a:t>
            </a:r>
            <a:r>
              <a:rPr kumimoji="1" lang="en-US" altLang="zh-CN" sz="2000" dirty="0">
                <a:solidFill>
                  <a:srgbClr val="333399"/>
                </a:solidFill>
              </a:rPr>
              <a:t>0                         8                        16                        24                    31</a:t>
            </a:r>
          </a:p>
        </p:txBody>
      </p:sp>
      <p:sp>
        <p:nvSpPr>
          <p:cNvPr id="76" name="Line 76">
            <a:extLst>
              <a:ext uri="{FF2B5EF4-FFF2-40B4-BE49-F238E27FC236}">
                <a16:creationId xmlns:a16="http://schemas.microsoft.com/office/drawing/2014/main" id="{9CA6C0F9-8DEF-494E-A4FB-CDCD51829579}"/>
              </a:ext>
            </a:extLst>
          </p:cNvPr>
          <p:cNvSpPr>
            <a:spLocks noChangeShapeType="1"/>
          </p:cNvSpPr>
          <p:nvPr/>
        </p:nvSpPr>
        <p:spPr bwMode="auto">
          <a:xfrm flipH="1">
            <a:off x="6405563" y="4203700"/>
            <a:ext cx="3175" cy="642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7" name="Rectangle 77">
            <a:extLst>
              <a:ext uri="{FF2B5EF4-FFF2-40B4-BE49-F238E27FC236}">
                <a16:creationId xmlns:a16="http://schemas.microsoft.com/office/drawing/2014/main" id="{D04361D3-6057-469B-8933-163BFF11DA45}"/>
              </a:ext>
            </a:extLst>
          </p:cNvPr>
          <p:cNvSpPr>
            <a:spLocks noChangeArrowheads="1"/>
          </p:cNvSpPr>
          <p:nvPr/>
        </p:nvSpPr>
        <p:spPr bwMode="auto">
          <a:xfrm>
            <a:off x="6918325" y="4270375"/>
            <a:ext cx="1254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填    充</a:t>
            </a:r>
          </a:p>
        </p:txBody>
      </p:sp>
      <p:sp>
        <p:nvSpPr>
          <p:cNvPr id="78" name="Line 78">
            <a:extLst>
              <a:ext uri="{FF2B5EF4-FFF2-40B4-BE49-F238E27FC236}">
                <a16:creationId xmlns:a16="http://schemas.microsoft.com/office/drawing/2014/main" id="{C7F340AD-3621-4F32-B3A3-62530AC93854}"/>
              </a:ext>
            </a:extLst>
          </p:cNvPr>
          <p:cNvSpPr>
            <a:spLocks noChangeShapeType="1"/>
          </p:cNvSpPr>
          <p:nvPr/>
        </p:nvSpPr>
        <p:spPr bwMode="auto">
          <a:xfrm>
            <a:off x="8447088" y="682625"/>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9" name="Line 79">
            <a:extLst>
              <a:ext uri="{FF2B5EF4-FFF2-40B4-BE49-F238E27FC236}">
                <a16:creationId xmlns:a16="http://schemas.microsoft.com/office/drawing/2014/main" id="{4178663D-4676-4B97-89FF-E48F922C4FD4}"/>
              </a:ext>
            </a:extLst>
          </p:cNvPr>
          <p:cNvSpPr>
            <a:spLocks noChangeShapeType="1"/>
          </p:cNvSpPr>
          <p:nvPr/>
        </p:nvSpPr>
        <p:spPr bwMode="auto">
          <a:xfrm>
            <a:off x="8447088" y="4178300"/>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0" name="Line 80">
            <a:extLst>
              <a:ext uri="{FF2B5EF4-FFF2-40B4-BE49-F238E27FC236}">
                <a16:creationId xmlns:a16="http://schemas.microsoft.com/office/drawing/2014/main" id="{81AC3A9D-4D36-43A0-B6A4-979B7EF71A5C}"/>
              </a:ext>
            </a:extLst>
          </p:cNvPr>
          <p:cNvSpPr>
            <a:spLocks noChangeShapeType="1"/>
          </p:cNvSpPr>
          <p:nvPr/>
        </p:nvSpPr>
        <p:spPr bwMode="auto">
          <a:xfrm>
            <a:off x="58738" y="720725"/>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1" name="Line 81">
            <a:extLst>
              <a:ext uri="{FF2B5EF4-FFF2-40B4-BE49-F238E27FC236}">
                <a16:creationId xmlns:a16="http://schemas.microsoft.com/office/drawing/2014/main" id="{D3A9FC96-0193-4019-9EA2-81A633FE833A}"/>
              </a:ext>
            </a:extLst>
          </p:cNvPr>
          <p:cNvSpPr>
            <a:spLocks noChangeShapeType="1"/>
          </p:cNvSpPr>
          <p:nvPr/>
        </p:nvSpPr>
        <p:spPr bwMode="auto">
          <a:xfrm>
            <a:off x="73025" y="4821238"/>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2" name="Text Box 82">
            <a:extLst>
              <a:ext uri="{FF2B5EF4-FFF2-40B4-BE49-F238E27FC236}">
                <a16:creationId xmlns:a16="http://schemas.microsoft.com/office/drawing/2014/main" id="{1B7074C7-449F-47C2-8322-E4BF0FA2600F}"/>
              </a:ext>
            </a:extLst>
          </p:cNvPr>
          <p:cNvSpPr txBox="1">
            <a:spLocks noChangeArrowheads="1"/>
          </p:cNvSpPr>
          <p:nvPr/>
        </p:nvSpPr>
        <p:spPr bwMode="auto">
          <a:xfrm>
            <a:off x="250825" y="5084763"/>
            <a:ext cx="864235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a:solidFill>
                  <a:srgbClr val="333399"/>
                </a:solidFill>
                <a:ea typeface="黑体" pitchFamily="49" charset="-122"/>
              </a:rPr>
              <a:t>推送 </a:t>
            </a:r>
            <a:r>
              <a:rPr lang="en-US" altLang="zh-CN">
                <a:solidFill>
                  <a:srgbClr val="333399"/>
                </a:solidFill>
                <a:ea typeface="黑体" pitchFamily="49" charset="-122"/>
              </a:rPr>
              <a:t>PSH (PuSH) —— </a:t>
            </a:r>
            <a:r>
              <a:rPr lang="zh-CN" altLang="en-US">
                <a:solidFill>
                  <a:srgbClr val="333399"/>
                </a:solidFill>
                <a:ea typeface="黑体" pitchFamily="49" charset="-122"/>
              </a:rPr>
              <a:t>接收 </a:t>
            </a:r>
            <a:r>
              <a:rPr lang="en-US" altLang="zh-CN">
                <a:solidFill>
                  <a:srgbClr val="333399"/>
                </a:solidFill>
                <a:ea typeface="黑体" pitchFamily="49" charset="-122"/>
              </a:rPr>
              <a:t>TCP </a:t>
            </a:r>
            <a:r>
              <a:rPr lang="zh-CN" altLang="en-US">
                <a:solidFill>
                  <a:srgbClr val="333399"/>
                </a:solidFill>
                <a:ea typeface="黑体" pitchFamily="49" charset="-122"/>
              </a:rPr>
              <a:t>收到 </a:t>
            </a:r>
            <a:r>
              <a:rPr lang="en-US" altLang="zh-CN">
                <a:solidFill>
                  <a:srgbClr val="333399"/>
                </a:solidFill>
                <a:ea typeface="黑体" pitchFamily="49" charset="-122"/>
              </a:rPr>
              <a:t>PSH = 1 </a:t>
            </a:r>
            <a:r>
              <a:rPr lang="zh-CN" altLang="en-US">
                <a:solidFill>
                  <a:srgbClr val="333399"/>
                </a:solidFill>
                <a:ea typeface="黑体" pitchFamily="49" charset="-122"/>
              </a:rPr>
              <a:t>的报文段，就尽快地交付接收应用进程，而不再等到整个缓存都填满了后再向上交付。  </a:t>
            </a:r>
          </a:p>
        </p:txBody>
      </p:sp>
      <p:sp>
        <p:nvSpPr>
          <p:cNvPr id="83" name="Rectangle 83">
            <a:extLst>
              <a:ext uri="{FF2B5EF4-FFF2-40B4-BE49-F238E27FC236}">
                <a16:creationId xmlns:a16="http://schemas.microsoft.com/office/drawing/2014/main" id="{67838CCC-EAD0-447E-9F2A-4B22607CDEE1}"/>
              </a:ext>
            </a:extLst>
          </p:cNvPr>
          <p:cNvSpPr>
            <a:spLocks noChangeArrowheads="1"/>
          </p:cNvSpPr>
          <p:nvPr/>
        </p:nvSpPr>
        <p:spPr bwMode="auto">
          <a:xfrm>
            <a:off x="3492500" y="2782888"/>
            <a:ext cx="317500" cy="71755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1392218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3">
            <a:extLst>
              <a:ext uri="{FF2B5EF4-FFF2-40B4-BE49-F238E27FC236}">
                <a16:creationId xmlns:a16="http://schemas.microsoft.com/office/drawing/2014/main" id="{C94F0F16-AA45-4FC2-A26B-C8E06226D918}"/>
              </a:ext>
            </a:extLst>
          </p:cNvPr>
          <p:cNvSpPr>
            <a:spLocks noChangeArrowheads="1"/>
          </p:cNvSpPr>
          <p:nvPr/>
        </p:nvSpPr>
        <p:spPr bwMode="auto">
          <a:xfrm>
            <a:off x="1042988" y="1196975"/>
            <a:ext cx="39292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dirty="0"/>
              <a:t>3.</a:t>
            </a:r>
            <a:r>
              <a:rPr lang="zh-CN" altLang="en-US" sz="2400" dirty="0"/>
              <a:t> 传输层的作用和主要功能</a:t>
            </a:r>
          </a:p>
        </p:txBody>
      </p:sp>
      <p:sp>
        <p:nvSpPr>
          <p:cNvPr id="19459" name="矩形 4">
            <a:extLst>
              <a:ext uri="{FF2B5EF4-FFF2-40B4-BE49-F238E27FC236}">
                <a16:creationId xmlns:a16="http://schemas.microsoft.com/office/drawing/2014/main" id="{F71A5CB3-4081-49E1-A35F-13274E498159}"/>
              </a:ext>
            </a:extLst>
          </p:cNvPr>
          <p:cNvSpPr>
            <a:spLocks noChangeArrowheads="1"/>
          </p:cNvSpPr>
          <p:nvPr/>
        </p:nvSpPr>
        <p:spPr bwMode="auto">
          <a:xfrm>
            <a:off x="1042988" y="1916113"/>
            <a:ext cx="77771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传输层（运输层）的主要作用是为运行在网络边缘的不同主机上的各应用程序之间提供通信服务。</a:t>
            </a:r>
          </a:p>
        </p:txBody>
      </p:sp>
      <p:sp>
        <p:nvSpPr>
          <p:cNvPr id="19460" name="矩形 5">
            <a:extLst>
              <a:ext uri="{FF2B5EF4-FFF2-40B4-BE49-F238E27FC236}">
                <a16:creationId xmlns:a16="http://schemas.microsoft.com/office/drawing/2014/main" id="{91A4A5C9-CB9C-4D74-8947-614148B84A99}"/>
              </a:ext>
            </a:extLst>
          </p:cNvPr>
          <p:cNvSpPr>
            <a:spLocks noChangeArrowheads="1"/>
          </p:cNvSpPr>
          <p:nvPr/>
        </p:nvSpPr>
        <p:spPr bwMode="auto">
          <a:xfrm>
            <a:off x="1042988" y="2946400"/>
            <a:ext cx="7921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因此，传输层面向的不是主机而是应用，或者说是面向进程的网络通信服务，是一种真正的端到端的通信服务。</a:t>
            </a:r>
          </a:p>
        </p:txBody>
      </p:sp>
      <p:sp>
        <p:nvSpPr>
          <p:cNvPr id="19461" name="矩形 6">
            <a:extLst>
              <a:ext uri="{FF2B5EF4-FFF2-40B4-BE49-F238E27FC236}">
                <a16:creationId xmlns:a16="http://schemas.microsoft.com/office/drawing/2014/main" id="{43C3C5D2-29DE-4FAF-9E81-6B78DB9B098D}"/>
              </a:ext>
            </a:extLst>
          </p:cNvPr>
          <p:cNvSpPr>
            <a:spLocks noChangeArrowheads="1"/>
          </p:cNvSpPr>
          <p:nvPr/>
        </p:nvSpPr>
        <p:spPr bwMode="auto">
          <a:xfrm>
            <a:off x="1042988" y="3976688"/>
            <a:ext cx="6991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传输层通信为不同进程之间提供了逻辑通信服务。</a:t>
            </a:r>
            <a:endParaRPr lang="en-US" altLang="zh-CN" sz="2400"/>
          </a:p>
        </p:txBody>
      </p:sp>
      <p:sp>
        <p:nvSpPr>
          <p:cNvPr id="19462" name="矩形 7">
            <a:extLst>
              <a:ext uri="{FF2B5EF4-FFF2-40B4-BE49-F238E27FC236}">
                <a16:creationId xmlns:a16="http://schemas.microsoft.com/office/drawing/2014/main" id="{7D7240E4-34DB-4DE9-BE04-533E5DC34477}"/>
              </a:ext>
            </a:extLst>
          </p:cNvPr>
          <p:cNvSpPr>
            <a:spLocks noChangeArrowheads="1"/>
          </p:cNvSpPr>
          <p:nvPr/>
        </p:nvSpPr>
        <p:spPr bwMode="auto">
          <a:xfrm>
            <a:off x="1042988" y="4592638"/>
            <a:ext cx="7777162"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dirty="0"/>
              <a:t>传输层的另外一个主要作用是在应用层和网络层之间充当复用器和分发器的作用。各种各样的网络应用，通过传输层的端口被提交统一的网络层，并由</a:t>
            </a:r>
            <a:r>
              <a:rPr lang="en-US" altLang="zh-CN" sz="2400" dirty="0"/>
              <a:t>IP</a:t>
            </a:r>
            <a:r>
              <a:rPr lang="zh-CN" altLang="en-US" sz="2400" dirty="0"/>
              <a:t>协议用统一的方式将它们发送到网络中。</a:t>
            </a:r>
          </a:p>
        </p:txBody>
      </p:sp>
      <p:sp>
        <p:nvSpPr>
          <p:cNvPr id="7" name="Rectangle 4">
            <a:extLst>
              <a:ext uri="{FF2B5EF4-FFF2-40B4-BE49-F238E27FC236}">
                <a16:creationId xmlns:a16="http://schemas.microsoft.com/office/drawing/2014/main" id="{48536C9F-AA33-4602-B5B6-3EEBFB6E6698}"/>
              </a:ext>
            </a:extLst>
          </p:cNvPr>
          <p:cNvSpPr>
            <a:spLocks noGrp="1" noChangeArrowheads="1"/>
          </p:cNvSpPr>
          <p:nvPr>
            <p:ph type="title"/>
          </p:nvPr>
        </p:nvSpPr>
        <p:spPr>
          <a:xfrm>
            <a:off x="971550" y="222250"/>
            <a:ext cx="7086600" cy="685800"/>
          </a:xfrm>
        </p:spPr>
        <p:txBody>
          <a:bodyPr/>
          <a:lstStyle/>
          <a:p>
            <a:pPr eaLnBrk="1" hangingPunct="1"/>
            <a:r>
              <a:rPr lang="en-US" altLang="zh-CN" dirty="0"/>
              <a:t>6.1.1 </a:t>
            </a:r>
            <a:r>
              <a:rPr lang="zh-CN" altLang="en-US" dirty="0"/>
              <a:t>端到端通信</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a:extLst>
              <a:ext uri="{FF2B5EF4-FFF2-40B4-BE49-F238E27FC236}">
                <a16:creationId xmlns:a16="http://schemas.microsoft.com/office/drawing/2014/main" id="{6D180320-04DE-4010-854C-0AA7C876E6CF}"/>
              </a:ext>
            </a:extLst>
          </p:cNvPr>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 name="Rectangle 3">
            <a:extLst>
              <a:ext uri="{FF2B5EF4-FFF2-40B4-BE49-F238E27FC236}">
                <a16:creationId xmlns:a16="http://schemas.microsoft.com/office/drawing/2014/main" id="{C7905873-1CDF-47FA-ABF7-47C05250FF2B}"/>
              </a:ext>
            </a:extLst>
          </p:cNvPr>
          <p:cNvSpPr>
            <a:spLocks noChangeArrowheads="1"/>
          </p:cNvSpPr>
          <p:nvPr/>
        </p:nvSpPr>
        <p:spPr bwMode="auto">
          <a:xfrm>
            <a:off x="0" y="2309813"/>
            <a:ext cx="690563"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90000"/>
              </a:lnSpc>
              <a:spcBef>
                <a:spcPct val="0"/>
              </a:spcBef>
              <a:spcAft>
                <a:spcPct val="0"/>
              </a:spcAft>
            </a:pPr>
            <a:r>
              <a:rPr kumimoji="1" lang="en-US" altLang="zh-CN" sz="2000">
                <a:solidFill>
                  <a:srgbClr val="333399"/>
                </a:solidFill>
              </a:rPr>
              <a:t>TCP</a:t>
            </a:r>
          </a:p>
          <a:p>
            <a:pP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4" name="Line 4">
            <a:extLst>
              <a:ext uri="{FF2B5EF4-FFF2-40B4-BE49-F238E27FC236}">
                <a16:creationId xmlns:a16="http://schemas.microsoft.com/office/drawing/2014/main" id="{B7E24A2A-E689-493B-B2C3-55F5B94EDAFF}"/>
              </a:ext>
            </a:extLst>
          </p:cNvPr>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 name="Rectangle 5">
            <a:extLst>
              <a:ext uri="{FF2B5EF4-FFF2-40B4-BE49-F238E27FC236}">
                <a16:creationId xmlns:a16="http://schemas.microsoft.com/office/drawing/2014/main" id="{9EFE663E-4D3E-4F39-81DF-35D8E68EE1D4}"/>
              </a:ext>
            </a:extLst>
          </p:cNvPr>
          <p:cNvSpPr>
            <a:spLocks noChangeArrowheads="1"/>
          </p:cNvSpPr>
          <p:nvPr/>
        </p:nvSpPr>
        <p:spPr bwMode="auto">
          <a:xfrm>
            <a:off x="8388350" y="1778000"/>
            <a:ext cx="688975" cy="11874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90000"/>
              </a:lnSpc>
              <a:spcBef>
                <a:spcPct val="0"/>
              </a:spcBef>
              <a:spcAft>
                <a:spcPct val="0"/>
              </a:spcAft>
            </a:pPr>
            <a:r>
              <a:rPr kumimoji="1" lang="en-US" altLang="zh-CN" sz="2000">
                <a:solidFill>
                  <a:srgbClr val="333399"/>
                </a:solidFill>
              </a:rPr>
              <a:t>20</a:t>
            </a:r>
          </a:p>
          <a:p>
            <a:pPr algn="ctr" defTabSz="762000" eaLnBrk="0" fontAlgn="base" hangingPunct="0">
              <a:lnSpc>
                <a:spcPct val="90000"/>
              </a:lnSpc>
              <a:spcBef>
                <a:spcPct val="0"/>
              </a:spcBef>
              <a:spcAft>
                <a:spcPct val="0"/>
              </a:spcAft>
            </a:pPr>
            <a:r>
              <a:rPr kumimoji="1" lang="zh-CN" altLang="en-US" sz="2000">
                <a:solidFill>
                  <a:srgbClr val="333399"/>
                </a:solidFill>
              </a:rPr>
              <a:t>字节</a:t>
            </a:r>
          </a:p>
          <a:p>
            <a:pPr algn="ctr" defTabSz="762000" eaLnBrk="0" fontAlgn="base" hangingPunct="0">
              <a:lnSpc>
                <a:spcPct val="90000"/>
              </a:lnSpc>
              <a:spcBef>
                <a:spcPct val="0"/>
              </a:spcBef>
              <a:spcAft>
                <a:spcPct val="0"/>
              </a:spcAft>
            </a:pPr>
            <a:r>
              <a:rPr kumimoji="1" lang="zh-CN" altLang="en-US" sz="2000">
                <a:solidFill>
                  <a:srgbClr val="333399"/>
                </a:solidFill>
              </a:rPr>
              <a:t>固定</a:t>
            </a:r>
          </a:p>
          <a:p>
            <a:pPr algn="ct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6" name="Rectangle 6">
            <a:extLst>
              <a:ext uri="{FF2B5EF4-FFF2-40B4-BE49-F238E27FC236}">
                <a16:creationId xmlns:a16="http://schemas.microsoft.com/office/drawing/2014/main" id="{F8BDFE5F-ABE4-4DD6-B5C1-C701A5310BFB}"/>
              </a:ext>
            </a:extLst>
          </p:cNvPr>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 name="Line 7">
            <a:extLst>
              <a:ext uri="{FF2B5EF4-FFF2-40B4-BE49-F238E27FC236}">
                <a16:creationId xmlns:a16="http://schemas.microsoft.com/office/drawing/2014/main" id="{5847ED7A-BAF0-4B20-BF92-070B2AE48C36}"/>
              </a:ext>
            </a:extLst>
          </p:cNvPr>
          <p:cNvSpPr>
            <a:spLocks noChangeShapeType="1"/>
          </p:cNvSpPr>
          <p:nvPr/>
        </p:nvSpPr>
        <p:spPr bwMode="auto">
          <a:xfrm>
            <a:off x="646113" y="1409700"/>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8" name="Line 8">
            <a:extLst>
              <a:ext uri="{FF2B5EF4-FFF2-40B4-BE49-F238E27FC236}">
                <a16:creationId xmlns:a16="http://schemas.microsoft.com/office/drawing/2014/main" id="{FDCEF8E7-711E-4090-AADF-9CF1BA47DB39}"/>
              </a:ext>
            </a:extLst>
          </p:cNvPr>
          <p:cNvSpPr>
            <a:spLocks noChangeShapeType="1"/>
          </p:cNvSpPr>
          <p:nvPr/>
        </p:nvSpPr>
        <p:spPr bwMode="auto">
          <a:xfrm>
            <a:off x="660400" y="2105025"/>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 name="Line 9">
            <a:extLst>
              <a:ext uri="{FF2B5EF4-FFF2-40B4-BE49-F238E27FC236}">
                <a16:creationId xmlns:a16="http://schemas.microsoft.com/office/drawing/2014/main" id="{639F9B6C-4CAA-4623-9903-DF305995AFCD}"/>
              </a:ext>
            </a:extLst>
          </p:cNvPr>
          <p:cNvSpPr>
            <a:spLocks noChangeShapeType="1"/>
          </p:cNvSpPr>
          <p:nvPr/>
        </p:nvSpPr>
        <p:spPr bwMode="auto">
          <a:xfrm>
            <a:off x="646113" y="279876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0" name="Line 10">
            <a:extLst>
              <a:ext uri="{FF2B5EF4-FFF2-40B4-BE49-F238E27FC236}">
                <a16:creationId xmlns:a16="http://schemas.microsoft.com/office/drawing/2014/main" id="{13D7A0A4-0B51-4173-873C-C6B2BB888EAA}"/>
              </a:ext>
            </a:extLst>
          </p:cNvPr>
          <p:cNvSpPr>
            <a:spLocks noChangeShapeType="1"/>
          </p:cNvSpPr>
          <p:nvPr/>
        </p:nvSpPr>
        <p:spPr bwMode="auto">
          <a:xfrm>
            <a:off x="646113" y="349091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1" name="Line 11">
            <a:extLst>
              <a:ext uri="{FF2B5EF4-FFF2-40B4-BE49-F238E27FC236}">
                <a16:creationId xmlns:a16="http://schemas.microsoft.com/office/drawing/2014/main" id="{66C73880-0340-4B34-856A-D2644007BA16}"/>
              </a:ext>
            </a:extLst>
          </p:cNvPr>
          <p:cNvSpPr>
            <a:spLocks noChangeShapeType="1"/>
          </p:cNvSpPr>
          <p:nvPr/>
        </p:nvSpPr>
        <p:spPr bwMode="auto">
          <a:xfrm>
            <a:off x="660400" y="4186238"/>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 name="Line 12">
            <a:extLst>
              <a:ext uri="{FF2B5EF4-FFF2-40B4-BE49-F238E27FC236}">
                <a16:creationId xmlns:a16="http://schemas.microsoft.com/office/drawing/2014/main" id="{ECC1FB39-2438-4E62-B73F-EC15D4022B66}"/>
              </a:ext>
            </a:extLst>
          </p:cNvPr>
          <p:cNvSpPr>
            <a:spLocks noChangeShapeType="1"/>
          </p:cNvSpPr>
          <p:nvPr/>
        </p:nvSpPr>
        <p:spPr bwMode="auto">
          <a:xfrm>
            <a:off x="4498975" y="714375"/>
            <a:ext cx="0" cy="709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3" name="Rectangle 13">
            <a:extLst>
              <a:ext uri="{FF2B5EF4-FFF2-40B4-BE49-F238E27FC236}">
                <a16:creationId xmlns:a16="http://schemas.microsoft.com/office/drawing/2014/main" id="{3E196935-D1DF-402F-8934-41133DBF4AFD}"/>
              </a:ext>
            </a:extLst>
          </p:cNvPr>
          <p:cNvSpPr>
            <a:spLocks noChangeArrowheads="1"/>
          </p:cNvSpPr>
          <p:nvPr/>
        </p:nvSpPr>
        <p:spPr bwMode="auto">
          <a:xfrm>
            <a:off x="5699125" y="841375"/>
            <a:ext cx="16160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目  的  端  口</a:t>
            </a:r>
          </a:p>
        </p:txBody>
      </p:sp>
      <p:sp>
        <p:nvSpPr>
          <p:cNvPr id="14" name="Rectangle 14">
            <a:extLst>
              <a:ext uri="{FF2B5EF4-FFF2-40B4-BE49-F238E27FC236}">
                <a16:creationId xmlns:a16="http://schemas.microsoft.com/office/drawing/2014/main" id="{D739BC49-B9BA-495F-8B30-2E5B9CA6C432}"/>
              </a:ext>
            </a:extLst>
          </p:cNvPr>
          <p:cNvSpPr>
            <a:spLocks noChangeArrowheads="1"/>
          </p:cNvSpPr>
          <p:nvPr/>
        </p:nvSpPr>
        <p:spPr bwMode="auto">
          <a:xfrm>
            <a:off x="808038" y="2763838"/>
            <a:ext cx="6873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数据</a:t>
            </a:r>
          </a:p>
          <a:p>
            <a:pPr defTabSz="762000" eaLnBrk="0" fontAlgn="base" hangingPunct="0">
              <a:spcBef>
                <a:spcPct val="0"/>
              </a:spcBef>
              <a:spcAft>
                <a:spcPct val="0"/>
              </a:spcAft>
            </a:pPr>
            <a:r>
              <a:rPr kumimoji="1" lang="zh-CN" altLang="en-US" sz="2000">
                <a:solidFill>
                  <a:srgbClr val="333399"/>
                </a:solidFill>
              </a:rPr>
              <a:t>偏移</a:t>
            </a:r>
          </a:p>
        </p:txBody>
      </p:sp>
      <p:sp>
        <p:nvSpPr>
          <p:cNvPr id="15" name="Rectangle 15">
            <a:extLst>
              <a:ext uri="{FF2B5EF4-FFF2-40B4-BE49-F238E27FC236}">
                <a16:creationId xmlns:a16="http://schemas.microsoft.com/office/drawing/2014/main" id="{81267A07-7CF9-4A8C-8826-8A6235A84A7E}"/>
              </a:ext>
            </a:extLst>
          </p:cNvPr>
          <p:cNvSpPr>
            <a:spLocks noChangeArrowheads="1"/>
          </p:cNvSpPr>
          <p:nvPr/>
        </p:nvSpPr>
        <p:spPr bwMode="auto">
          <a:xfrm>
            <a:off x="1887538" y="362902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检   验   和</a:t>
            </a:r>
          </a:p>
        </p:txBody>
      </p:sp>
      <p:sp>
        <p:nvSpPr>
          <p:cNvPr id="16" name="Rectangle 16">
            <a:extLst>
              <a:ext uri="{FF2B5EF4-FFF2-40B4-BE49-F238E27FC236}">
                <a16:creationId xmlns:a16="http://schemas.microsoft.com/office/drawing/2014/main" id="{2F61657F-17EF-4156-A341-4029CF792A44}"/>
              </a:ext>
            </a:extLst>
          </p:cNvPr>
          <p:cNvSpPr>
            <a:spLocks noChangeArrowheads="1"/>
          </p:cNvSpPr>
          <p:nvPr/>
        </p:nvSpPr>
        <p:spPr bwMode="auto">
          <a:xfrm>
            <a:off x="2089150" y="4295088"/>
            <a:ext cx="327176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fontAlgn="base" hangingPunct="0">
              <a:spcBef>
                <a:spcPct val="0"/>
              </a:spcBef>
              <a:spcAft>
                <a:spcPct val="0"/>
              </a:spcAft>
            </a:pPr>
            <a:r>
              <a:rPr kumimoji="1" lang="zh-CN" altLang="en-US" sz="2000" dirty="0">
                <a:solidFill>
                  <a:srgbClr val="333399"/>
                </a:solidFill>
              </a:rPr>
              <a:t>选    项    （长  度  可  变）</a:t>
            </a:r>
          </a:p>
        </p:txBody>
      </p:sp>
      <p:sp>
        <p:nvSpPr>
          <p:cNvPr id="17" name="Rectangle 17">
            <a:extLst>
              <a:ext uri="{FF2B5EF4-FFF2-40B4-BE49-F238E27FC236}">
                <a16:creationId xmlns:a16="http://schemas.microsoft.com/office/drawing/2014/main" id="{6AEC08B5-FC05-4303-AF85-B6EF6E7FC8E5}"/>
              </a:ext>
            </a:extLst>
          </p:cNvPr>
          <p:cNvSpPr>
            <a:spLocks noChangeArrowheads="1"/>
          </p:cNvSpPr>
          <p:nvPr/>
        </p:nvSpPr>
        <p:spPr bwMode="auto">
          <a:xfrm>
            <a:off x="2001838" y="841375"/>
            <a:ext cx="1222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源  端  口</a:t>
            </a:r>
          </a:p>
        </p:txBody>
      </p:sp>
      <p:sp>
        <p:nvSpPr>
          <p:cNvPr id="18" name="Rectangle 18">
            <a:extLst>
              <a:ext uri="{FF2B5EF4-FFF2-40B4-BE49-F238E27FC236}">
                <a16:creationId xmlns:a16="http://schemas.microsoft.com/office/drawing/2014/main" id="{33CCB37A-5164-4FED-B35B-C8739A3EB789}"/>
              </a:ext>
            </a:extLst>
          </p:cNvPr>
          <p:cNvSpPr>
            <a:spLocks noChangeArrowheads="1"/>
          </p:cNvSpPr>
          <p:nvPr/>
        </p:nvSpPr>
        <p:spPr bwMode="auto">
          <a:xfrm>
            <a:off x="4054475" y="1528763"/>
            <a:ext cx="1381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序   号</a:t>
            </a:r>
          </a:p>
        </p:txBody>
      </p:sp>
      <p:sp>
        <p:nvSpPr>
          <p:cNvPr id="19" name="Line 19">
            <a:extLst>
              <a:ext uri="{FF2B5EF4-FFF2-40B4-BE49-F238E27FC236}">
                <a16:creationId xmlns:a16="http://schemas.microsoft.com/office/drawing/2014/main" id="{7178AC4C-2642-46E2-A4B7-C643E7CE6F62}"/>
              </a:ext>
            </a:extLst>
          </p:cNvPr>
          <p:cNvSpPr>
            <a:spLocks noChangeShapeType="1"/>
          </p:cNvSpPr>
          <p:nvPr/>
        </p:nvSpPr>
        <p:spPr bwMode="auto">
          <a:xfrm>
            <a:off x="4505325" y="2808288"/>
            <a:ext cx="0" cy="1370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0" name="Rectangle 20">
            <a:extLst>
              <a:ext uri="{FF2B5EF4-FFF2-40B4-BE49-F238E27FC236}">
                <a16:creationId xmlns:a16="http://schemas.microsoft.com/office/drawing/2014/main" id="{206BCB16-B2F4-4AD7-A834-862474028377}"/>
              </a:ext>
            </a:extLst>
          </p:cNvPr>
          <p:cNvSpPr>
            <a:spLocks noChangeArrowheads="1"/>
          </p:cNvSpPr>
          <p:nvPr/>
        </p:nvSpPr>
        <p:spPr bwMode="auto">
          <a:xfrm>
            <a:off x="5538788" y="3629025"/>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紧   急   指   针</a:t>
            </a:r>
          </a:p>
        </p:txBody>
      </p:sp>
      <p:sp>
        <p:nvSpPr>
          <p:cNvPr id="21" name="Rectangle 21">
            <a:extLst>
              <a:ext uri="{FF2B5EF4-FFF2-40B4-BE49-F238E27FC236}">
                <a16:creationId xmlns:a16="http://schemas.microsoft.com/office/drawing/2014/main" id="{A67C4548-2804-4DC3-8343-1EA655C16F64}"/>
              </a:ext>
            </a:extLst>
          </p:cNvPr>
          <p:cNvSpPr>
            <a:spLocks noChangeArrowheads="1"/>
          </p:cNvSpPr>
          <p:nvPr/>
        </p:nvSpPr>
        <p:spPr bwMode="auto">
          <a:xfrm>
            <a:off x="5988050" y="2909888"/>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窗   口</a:t>
            </a:r>
          </a:p>
        </p:txBody>
      </p:sp>
      <p:sp>
        <p:nvSpPr>
          <p:cNvPr id="22" name="Rectangle 22">
            <a:extLst>
              <a:ext uri="{FF2B5EF4-FFF2-40B4-BE49-F238E27FC236}">
                <a16:creationId xmlns:a16="http://schemas.microsoft.com/office/drawing/2014/main" id="{797809F5-88BF-4C05-9F8C-E8D90B6E3BE4}"/>
              </a:ext>
            </a:extLst>
          </p:cNvPr>
          <p:cNvSpPr>
            <a:spLocks noChangeArrowheads="1"/>
          </p:cNvSpPr>
          <p:nvPr/>
        </p:nvSpPr>
        <p:spPr bwMode="auto">
          <a:xfrm>
            <a:off x="3810000" y="2252663"/>
            <a:ext cx="1841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确    认    号</a:t>
            </a:r>
          </a:p>
        </p:txBody>
      </p:sp>
      <p:sp>
        <p:nvSpPr>
          <p:cNvPr id="23" name="Line 23">
            <a:extLst>
              <a:ext uri="{FF2B5EF4-FFF2-40B4-BE49-F238E27FC236}">
                <a16:creationId xmlns:a16="http://schemas.microsoft.com/office/drawing/2014/main" id="{F286E960-6665-4D78-9DCE-1E15F760B836}"/>
              </a:ext>
            </a:extLst>
          </p:cNvPr>
          <p:cNvSpPr>
            <a:spLocks noChangeShapeType="1"/>
          </p:cNvSpPr>
          <p:nvPr/>
        </p:nvSpPr>
        <p:spPr bwMode="auto">
          <a:xfrm>
            <a:off x="1611313"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4" name="Line 24">
            <a:extLst>
              <a:ext uri="{FF2B5EF4-FFF2-40B4-BE49-F238E27FC236}">
                <a16:creationId xmlns:a16="http://schemas.microsoft.com/office/drawing/2014/main" id="{417D1660-EC9C-41E8-B497-501736C739D4}"/>
              </a:ext>
            </a:extLst>
          </p:cNvPr>
          <p:cNvSpPr>
            <a:spLocks noChangeShapeType="1"/>
          </p:cNvSpPr>
          <p:nvPr/>
        </p:nvSpPr>
        <p:spPr bwMode="auto">
          <a:xfrm>
            <a:off x="3538538" y="2800350"/>
            <a:ext cx="0" cy="684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 name="Line 25">
            <a:extLst>
              <a:ext uri="{FF2B5EF4-FFF2-40B4-BE49-F238E27FC236}">
                <a16:creationId xmlns:a16="http://schemas.microsoft.com/office/drawing/2014/main" id="{6C84822F-0CF2-4D42-BB51-EA51E514B389}"/>
              </a:ext>
            </a:extLst>
          </p:cNvPr>
          <p:cNvSpPr>
            <a:spLocks noChangeShapeType="1"/>
          </p:cNvSpPr>
          <p:nvPr/>
        </p:nvSpPr>
        <p:spPr bwMode="auto">
          <a:xfrm>
            <a:off x="3044825"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6" name="Line 26">
            <a:extLst>
              <a:ext uri="{FF2B5EF4-FFF2-40B4-BE49-F238E27FC236}">
                <a16:creationId xmlns:a16="http://schemas.microsoft.com/office/drawing/2014/main" id="{A23F32AE-FE69-44C9-B325-E671F5B91AB7}"/>
              </a:ext>
            </a:extLst>
          </p:cNvPr>
          <p:cNvSpPr>
            <a:spLocks noChangeShapeType="1"/>
          </p:cNvSpPr>
          <p:nvPr/>
        </p:nvSpPr>
        <p:spPr bwMode="auto">
          <a:xfrm>
            <a:off x="328930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7" name="Line 27">
            <a:extLst>
              <a:ext uri="{FF2B5EF4-FFF2-40B4-BE49-F238E27FC236}">
                <a16:creationId xmlns:a16="http://schemas.microsoft.com/office/drawing/2014/main" id="{01C64B37-8131-40D8-8BC6-0A869106E3C8}"/>
              </a:ext>
            </a:extLst>
          </p:cNvPr>
          <p:cNvSpPr>
            <a:spLocks noChangeShapeType="1"/>
          </p:cNvSpPr>
          <p:nvPr/>
        </p:nvSpPr>
        <p:spPr bwMode="auto">
          <a:xfrm>
            <a:off x="40195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8" name="Line 28">
            <a:extLst>
              <a:ext uri="{FF2B5EF4-FFF2-40B4-BE49-F238E27FC236}">
                <a16:creationId xmlns:a16="http://schemas.microsoft.com/office/drawing/2014/main" id="{0C94A40C-2E82-4304-BA39-04EC65814F95}"/>
              </a:ext>
            </a:extLst>
          </p:cNvPr>
          <p:cNvSpPr>
            <a:spLocks noChangeShapeType="1"/>
          </p:cNvSpPr>
          <p:nvPr/>
        </p:nvSpPr>
        <p:spPr bwMode="auto">
          <a:xfrm>
            <a:off x="37782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9" name="Line 29">
            <a:extLst>
              <a:ext uri="{FF2B5EF4-FFF2-40B4-BE49-F238E27FC236}">
                <a16:creationId xmlns:a16="http://schemas.microsoft.com/office/drawing/2014/main" id="{673CA2F8-C40D-4B6A-ACC6-C614256B5A40}"/>
              </a:ext>
            </a:extLst>
          </p:cNvPr>
          <p:cNvSpPr>
            <a:spLocks noChangeShapeType="1"/>
          </p:cNvSpPr>
          <p:nvPr/>
        </p:nvSpPr>
        <p:spPr bwMode="auto">
          <a:xfrm>
            <a:off x="4264025"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0" name="Rectangle 30">
            <a:extLst>
              <a:ext uri="{FF2B5EF4-FFF2-40B4-BE49-F238E27FC236}">
                <a16:creationId xmlns:a16="http://schemas.microsoft.com/office/drawing/2014/main" id="{738678B0-74C9-40FF-986D-1CCE82DBBF0F}"/>
              </a:ext>
            </a:extLst>
          </p:cNvPr>
          <p:cNvSpPr>
            <a:spLocks noChangeArrowheads="1"/>
          </p:cNvSpPr>
          <p:nvPr/>
        </p:nvSpPr>
        <p:spPr bwMode="auto">
          <a:xfrm>
            <a:off x="1911350" y="2924175"/>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保   留</a:t>
            </a:r>
          </a:p>
        </p:txBody>
      </p:sp>
      <p:sp>
        <p:nvSpPr>
          <p:cNvPr id="31" name="Rectangle 31">
            <a:extLst>
              <a:ext uri="{FF2B5EF4-FFF2-40B4-BE49-F238E27FC236}">
                <a16:creationId xmlns:a16="http://schemas.microsoft.com/office/drawing/2014/main" id="{A697E2BE-0983-43E8-949E-1450B98B99BA}"/>
              </a:ext>
            </a:extLst>
          </p:cNvPr>
          <p:cNvSpPr>
            <a:spLocks noChangeArrowheads="1"/>
          </p:cNvSpPr>
          <p:nvPr/>
        </p:nvSpPr>
        <p:spPr bwMode="auto">
          <a:xfrm>
            <a:off x="4237038"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75000"/>
              </a:lnSpc>
              <a:spcBef>
                <a:spcPct val="0"/>
              </a:spcBef>
              <a:spcAft>
                <a:spcPct val="0"/>
              </a:spcAft>
            </a:pPr>
            <a:r>
              <a:rPr kumimoji="1" lang="en-US" altLang="zh-CN" sz="1600" b="1">
                <a:solidFill>
                  <a:srgbClr val="333399"/>
                </a:solidFill>
              </a:rPr>
              <a:t>F</a:t>
            </a:r>
          </a:p>
          <a:p>
            <a:pPr algn="ctr" defTabSz="762000" eaLnBrk="0" fontAlgn="base" hangingPunct="0">
              <a:lnSpc>
                <a:spcPct val="75000"/>
              </a:lnSpc>
              <a:spcBef>
                <a:spcPct val="0"/>
              </a:spcBef>
              <a:spcAft>
                <a:spcPct val="0"/>
              </a:spcAft>
            </a:pPr>
            <a:r>
              <a:rPr kumimoji="1" lang="en-US" altLang="zh-CN" sz="1600" b="1">
                <a:solidFill>
                  <a:srgbClr val="333399"/>
                </a:solidFill>
              </a:rPr>
              <a:t>I</a:t>
            </a:r>
          </a:p>
          <a:p>
            <a:pPr algn="ct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32" name="Line 32">
            <a:extLst>
              <a:ext uri="{FF2B5EF4-FFF2-40B4-BE49-F238E27FC236}">
                <a16:creationId xmlns:a16="http://schemas.microsoft.com/office/drawing/2014/main" id="{376FBE09-7510-486D-8EAD-80F85418AAB5}"/>
              </a:ext>
            </a:extLst>
          </p:cNvPr>
          <p:cNvSpPr>
            <a:spLocks noChangeShapeType="1"/>
          </p:cNvSpPr>
          <p:nvPr/>
        </p:nvSpPr>
        <p:spPr bwMode="auto">
          <a:xfrm>
            <a:off x="650875" y="549275"/>
            <a:ext cx="76755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3" name="Line 33">
            <a:extLst>
              <a:ext uri="{FF2B5EF4-FFF2-40B4-BE49-F238E27FC236}">
                <a16:creationId xmlns:a16="http://schemas.microsoft.com/office/drawing/2014/main" id="{9EE405B0-3F12-48FD-B815-8B48428B9E6E}"/>
              </a:ext>
            </a:extLst>
          </p:cNvPr>
          <p:cNvSpPr>
            <a:spLocks noChangeShapeType="1"/>
          </p:cNvSpPr>
          <p:nvPr/>
        </p:nvSpPr>
        <p:spPr bwMode="auto">
          <a:xfrm>
            <a:off x="650875"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4" name="Line 34">
            <a:extLst>
              <a:ext uri="{FF2B5EF4-FFF2-40B4-BE49-F238E27FC236}">
                <a16:creationId xmlns:a16="http://schemas.microsoft.com/office/drawing/2014/main" id="{5480191F-A84B-4B53-9B8C-ABBD97BA4487}"/>
              </a:ext>
            </a:extLst>
          </p:cNvPr>
          <p:cNvSpPr>
            <a:spLocks noChangeShapeType="1"/>
          </p:cNvSpPr>
          <p:nvPr/>
        </p:nvSpPr>
        <p:spPr bwMode="auto">
          <a:xfrm>
            <a:off x="890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5" name="Line 35">
            <a:extLst>
              <a:ext uri="{FF2B5EF4-FFF2-40B4-BE49-F238E27FC236}">
                <a16:creationId xmlns:a16="http://schemas.microsoft.com/office/drawing/2014/main" id="{779D292B-DE08-4CA5-B065-9FE293CE7885}"/>
              </a:ext>
            </a:extLst>
          </p:cNvPr>
          <p:cNvSpPr>
            <a:spLocks noChangeShapeType="1"/>
          </p:cNvSpPr>
          <p:nvPr/>
        </p:nvSpPr>
        <p:spPr bwMode="auto">
          <a:xfrm>
            <a:off x="1130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 name="Line 36">
            <a:extLst>
              <a:ext uri="{FF2B5EF4-FFF2-40B4-BE49-F238E27FC236}">
                <a16:creationId xmlns:a16="http://schemas.microsoft.com/office/drawing/2014/main" id="{F52929BE-C41E-4FAE-97AC-417A761ABB48}"/>
              </a:ext>
            </a:extLst>
          </p:cNvPr>
          <p:cNvSpPr>
            <a:spLocks noChangeShapeType="1"/>
          </p:cNvSpPr>
          <p:nvPr/>
        </p:nvSpPr>
        <p:spPr bwMode="auto">
          <a:xfrm>
            <a:off x="1370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7" name="Line 37">
            <a:extLst>
              <a:ext uri="{FF2B5EF4-FFF2-40B4-BE49-F238E27FC236}">
                <a16:creationId xmlns:a16="http://schemas.microsoft.com/office/drawing/2014/main" id="{85B3D47C-8EB8-46D5-B436-A854BD5F1514}"/>
              </a:ext>
            </a:extLst>
          </p:cNvPr>
          <p:cNvSpPr>
            <a:spLocks noChangeShapeType="1"/>
          </p:cNvSpPr>
          <p:nvPr/>
        </p:nvSpPr>
        <p:spPr bwMode="auto">
          <a:xfrm>
            <a:off x="1611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8" name="Line 38">
            <a:extLst>
              <a:ext uri="{FF2B5EF4-FFF2-40B4-BE49-F238E27FC236}">
                <a16:creationId xmlns:a16="http://schemas.microsoft.com/office/drawing/2014/main" id="{618E2710-9BE2-4DCE-8B24-3CACCFA7850B}"/>
              </a:ext>
            </a:extLst>
          </p:cNvPr>
          <p:cNvSpPr>
            <a:spLocks noChangeShapeType="1"/>
          </p:cNvSpPr>
          <p:nvPr/>
        </p:nvSpPr>
        <p:spPr bwMode="auto">
          <a:xfrm>
            <a:off x="18510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9" name="Line 39">
            <a:extLst>
              <a:ext uri="{FF2B5EF4-FFF2-40B4-BE49-F238E27FC236}">
                <a16:creationId xmlns:a16="http://schemas.microsoft.com/office/drawing/2014/main" id="{0DE0D16B-570F-46D2-BDF9-7B8C9DD414EB}"/>
              </a:ext>
            </a:extLst>
          </p:cNvPr>
          <p:cNvSpPr>
            <a:spLocks noChangeShapeType="1"/>
          </p:cNvSpPr>
          <p:nvPr/>
        </p:nvSpPr>
        <p:spPr bwMode="auto">
          <a:xfrm>
            <a:off x="2089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0" name="Line 40">
            <a:extLst>
              <a:ext uri="{FF2B5EF4-FFF2-40B4-BE49-F238E27FC236}">
                <a16:creationId xmlns:a16="http://schemas.microsoft.com/office/drawing/2014/main" id="{C879499F-8DB5-4123-8296-3A0FA9695B5B}"/>
              </a:ext>
            </a:extLst>
          </p:cNvPr>
          <p:cNvSpPr>
            <a:spLocks noChangeShapeType="1"/>
          </p:cNvSpPr>
          <p:nvPr/>
        </p:nvSpPr>
        <p:spPr bwMode="auto">
          <a:xfrm>
            <a:off x="2328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1" name="Line 41">
            <a:extLst>
              <a:ext uri="{FF2B5EF4-FFF2-40B4-BE49-F238E27FC236}">
                <a16:creationId xmlns:a16="http://schemas.microsoft.com/office/drawing/2014/main" id="{3680625B-1E62-4931-9B20-5B970C62E956}"/>
              </a:ext>
            </a:extLst>
          </p:cNvPr>
          <p:cNvSpPr>
            <a:spLocks noChangeShapeType="1"/>
          </p:cNvSpPr>
          <p:nvPr/>
        </p:nvSpPr>
        <p:spPr bwMode="auto">
          <a:xfrm>
            <a:off x="25701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2" name="Line 42">
            <a:extLst>
              <a:ext uri="{FF2B5EF4-FFF2-40B4-BE49-F238E27FC236}">
                <a16:creationId xmlns:a16="http://schemas.microsoft.com/office/drawing/2014/main" id="{23CE378D-4FCA-46E9-BBEF-2244674BACF5}"/>
              </a:ext>
            </a:extLst>
          </p:cNvPr>
          <p:cNvSpPr>
            <a:spLocks noChangeShapeType="1"/>
          </p:cNvSpPr>
          <p:nvPr/>
        </p:nvSpPr>
        <p:spPr bwMode="auto">
          <a:xfrm>
            <a:off x="2809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3" name="Line 43">
            <a:extLst>
              <a:ext uri="{FF2B5EF4-FFF2-40B4-BE49-F238E27FC236}">
                <a16:creationId xmlns:a16="http://schemas.microsoft.com/office/drawing/2014/main" id="{943D8F48-DEC5-465C-B1DA-421F5EAF639B}"/>
              </a:ext>
            </a:extLst>
          </p:cNvPr>
          <p:cNvSpPr>
            <a:spLocks noChangeShapeType="1"/>
          </p:cNvSpPr>
          <p:nvPr/>
        </p:nvSpPr>
        <p:spPr bwMode="auto">
          <a:xfrm>
            <a:off x="3049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4" name="Line 44">
            <a:extLst>
              <a:ext uri="{FF2B5EF4-FFF2-40B4-BE49-F238E27FC236}">
                <a16:creationId xmlns:a16="http://schemas.microsoft.com/office/drawing/2014/main" id="{F10B3CD7-BE55-4CC8-855E-A31598070739}"/>
              </a:ext>
            </a:extLst>
          </p:cNvPr>
          <p:cNvSpPr>
            <a:spLocks noChangeShapeType="1"/>
          </p:cNvSpPr>
          <p:nvPr/>
        </p:nvSpPr>
        <p:spPr bwMode="auto">
          <a:xfrm>
            <a:off x="3289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5" name="Line 45">
            <a:extLst>
              <a:ext uri="{FF2B5EF4-FFF2-40B4-BE49-F238E27FC236}">
                <a16:creationId xmlns:a16="http://schemas.microsoft.com/office/drawing/2014/main" id="{2415A161-D527-494C-B2D9-F35B993AC5A7}"/>
              </a:ext>
            </a:extLst>
          </p:cNvPr>
          <p:cNvSpPr>
            <a:spLocks noChangeShapeType="1"/>
          </p:cNvSpPr>
          <p:nvPr/>
        </p:nvSpPr>
        <p:spPr bwMode="auto">
          <a:xfrm>
            <a:off x="3530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6" name="Line 46">
            <a:extLst>
              <a:ext uri="{FF2B5EF4-FFF2-40B4-BE49-F238E27FC236}">
                <a16:creationId xmlns:a16="http://schemas.microsoft.com/office/drawing/2014/main" id="{E8CD0A67-3ECD-4E50-8C16-CC129B49FD55}"/>
              </a:ext>
            </a:extLst>
          </p:cNvPr>
          <p:cNvSpPr>
            <a:spLocks noChangeShapeType="1"/>
          </p:cNvSpPr>
          <p:nvPr/>
        </p:nvSpPr>
        <p:spPr bwMode="auto">
          <a:xfrm>
            <a:off x="3770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7" name="Line 47">
            <a:extLst>
              <a:ext uri="{FF2B5EF4-FFF2-40B4-BE49-F238E27FC236}">
                <a16:creationId xmlns:a16="http://schemas.microsoft.com/office/drawing/2014/main" id="{4032D97F-9C43-4E2D-843A-113EB764175E}"/>
              </a:ext>
            </a:extLst>
          </p:cNvPr>
          <p:cNvSpPr>
            <a:spLocks noChangeShapeType="1"/>
          </p:cNvSpPr>
          <p:nvPr/>
        </p:nvSpPr>
        <p:spPr bwMode="auto">
          <a:xfrm>
            <a:off x="4008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8" name="Line 48">
            <a:extLst>
              <a:ext uri="{FF2B5EF4-FFF2-40B4-BE49-F238E27FC236}">
                <a16:creationId xmlns:a16="http://schemas.microsoft.com/office/drawing/2014/main" id="{533BB658-8097-4986-A395-0C7C73C6B5DD}"/>
              </a:ext>
            </a:extLst>
          </p:cNvPr>
          <p:cNvSpPr>
            <a:spLocks noChangeShapeType="1"/>
          </p:cNvSpPr>
          <p:nvPr/>
        </p:nvSpPr>
        <p:spPr bwMode="auto">
          <a:xfrm>
            <a:off x="4248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9" name="Line 49">
            <a:extLst>
              <a:ext uri="{FF2B5EF4-FFF2-40B4-BE49-F238E27FC236}">
                <a16:creationId xmlns:a16="http://schemas.microsoft.com/office/drawing/2014/main" id="{012D8963-8BF0-4569-9666-B8C28684A09E}"/>
              </a:ext>
            </a:extLst>
          </p:cNvPr>
          <p:cNvSpPr>
            <a:spLocks noChangeShapeType="1"/>
          </p:cNvSpPr>
          <p:nvPr/>
        </p:nvSpPr>
        <p:spPr bwMode="auto">
          <a:xfrm>
            <a:off x="44878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0" name="Line 50">
            <a:extLst>
              <a:ext uri="{FF2B5EF4-FFF2-40B4-BE49-F238E27FC236}">
                <a16:creationId xmlns:a16="http://schemas.microsoft.com/office/drawing/2014/main" id="{360CE4D5-14A7-40FC-94E5-1152A1E377F9}"/>
              </a:ext>
            </a:extLst>
          </p:cNvPr>
          <p:cNvSpPr>
            <a:spLocks noChangeShapeType="1"/>
          </p:cNvSpPr>
          <p:nvPr/>
        </p:nvSpPr>
        <p:spPr bwMode="auto">
          <a:xfrm>
            <a:off x="4729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1" name="Line 51">
            <a:extLst>
              <a:ext uri="{FF2B5EF4-FFF2-40B4-BE49-F238E27FC236}">
                <a16:creationId xmlns:a16="http://schemas.microsoft.com/office/drawing/2014/main" id="{7C2B73E0-6984-4C9D-9CBA-8A0C74C227D5}"/>
              </a:ext>
            </a:extLst>
          </p:cNvPr>
          <p:cNvSpPr>
            <a:spLocks noChangeShapeType="1"/>
          </p:cNvSpPr>
          <p:nvPr/>
        </p:nvSpPr>
        <p:spPr bwMode="auto">
          <a:xfrm>
            <a:off x="4968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2" name="Line 52">
            <a:extLst>
              <a:ext uri="{FF2B5EF4-FFF2-40B4-BE49-F238E27FC236}">
                <a16:creationId xmlns:a16="http://schemas.microsoft.com/office/drawing/2014/main" id="{95CECB3A-0675-41AF-9C0C-720D131C38B4}"/>
              </a:ext>
            </a:extLst>
          </p:cNvPr>
          <p:cNvSpPr>
            <a:spLocks noChangeShapeType="1"/>
          </p:cNvSpPr>
          <p:nvPr/>
        </p:nvSpPr>
        <p:spPr bwMode="auto">
          <a:xfrm>
            <a:off x="5208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3" name="Line 53">
            <a:extLst>
              <a:ext uri="{FF2B5EF4-FFF2-40B4-BE49-F238E27FC236}">
                <a16:creationId xmlns:a16="http://schemas.microsoft.com/office/drawing/2014/main" id="{D5D0B1FE-2AD5-422F-BA89-030FD9D5DFBF}"/>
              </a:ext>
            </a:extLst>
          </p:cNvPr>
          <p:cNvSpPr>
            <a:spLocks noChangeShapeType="1"/>
          </p:cNvSpPr>
          <p:nvPr/>
        </p:nvSpPr>
        <p:spPr bwMode="auto">
          <a:xfrm>
            <a:off x="5448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4" name="Line 54">
            <a:extLst>
              <a:ext uri="{FF2B5EF4-FFF2-40B4-BE49-F238E27FC236}">
                <a16:creationId xmlns:a16="http://schemas.microsoft.com/office/drawing/2014/main" id="{A7CDA67C-2F8E-47B3-B212-94F870C4B112}"/>
              </a:ext>
            </a:extLst>
          </p:cNvPr>
          <p:cNvSpPr>
            <a:spLocks noChangeShapeType="1"/>
          </p:cNvSpPr>
          <p:nvPr/>
        </p:nvSpPr>
        <p:spPr bwMode="auto">
          <a:xfrm>
            <a:off x="5689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5" name="Line 55">
            <a:extLst>
              <a:ext uri="{FF2B5EF4-FFF2-40B4-BE49-F238E27FC236}">
                <a16:creationId xmlns:a16="http://schemas.microsoft.com/office/drawing/2014/main" id="{C8CEF356-3856-4812-A02E-1987F1DC25C6}"/>
              </a:ext>
            </a:extLst>
          </p:cNvPr>
          <p:cNvSpPr>
            <a:spLocks noChangeShapeType="1"/>
          </p:cNvSpPr>
          <p:nvPr/>
        </p:nvSpPr>
        <p:spPr bwMode="auto">
          <a:xfrm>
            <a:off x="5927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6" name="Line 56">
            <a:extLst>
              <a:ext uri="{FF2B5EF4-FFF2-40B4-BE49-F238E27FC236}">
                <a16:creationId xmlns:a16="http://schemas.microsoft.com/office/drawing/2014/main" id="{9BD72693-94CF-4FA4-AEBB-7674F3D2BB81}"/>
              </a:ext>
            </a:extLst>
          </p:cNvPr>
          <p:cNvSpPr>
            <a:spLocks noChangeShapeType="1"/>
          </p:cNvSpPr>
          <p:nvPr/>
        </p:nvSpPr>
        <p:spPr bwMode="auto">
          <a:xfrm>
            <a:off x="6167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7" name="Line 57">
            <a:extLst>
              <a:ext uri="{FF2B5EF4-FFF2-40B4-BE49-F238E27FC236}">
                <a16:creationId xmlns:a16="http://schemas.microsoft.com/office/drawing/2014/main" id="{61A12800-E1BB-4B01-AECD-02CBEF50A82D}"/>
              </a:ext>
            </a:extLst>
          </p:cNvPr>
          <p:cNvSpPr>
            <a:spLocks noChangeShapeType="1"/>
          </p:cNvSpPr>
          <p:nvPr/>
        </p:nvSpPr>
        <p:spPr bwMode="auto">
          <a:xfrm>
            <a:off x="6407150"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8" name="Line 58">
            <a:extLst>
              <a:ext uri="{FF2B5EF4-FFF2-40B4-BE49-F238E27FC236}">
                <a16:creationId xmlns:a16="http://schemas.microsoft.com/office/drawing/2014/main" id="{AEFF428A-3574-442A-B5E8-2BC35D4EAA91}"/>
              </a:ext>
            </a:extLst>
          </p:cNvPr>
          <p:cNvSpPr>
            <a:spLocks noChangeShapeType="1"/>
          </p:cNvSpPr>
          <p:nvPr/>
        </p:nvSpPr>
        <p:spPr bwMode="auto">
          <a:xfrm>
            <a:off x="6646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9" name="Line 59">
            <a:extLst>
              <a:ext uri="{FF2B5EF4-FFF2-40B4-BE49-F238E27FC236}">
                <a16:creationId xmlns:a16="http://schemas.microsoft.com/office/drawing/2014/main" id="{7446EFEE-EA9B-453D-9297-103E45F3D46C}"/>
              </a:ext>
            </a:extLst>
          </p:cNvPr>
          <p:cNvSpPr>
            <a:spLocks noChangeShapeType="1"/>
          </p:cNvSpPr>
          <p:nvPr/>
        </p:nvSpPr>
        <p:spPr bwMode="auto">
          <a:xfrm>
            <a:off x="6888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0" name="Line 60">
            <a:extLst>
              <a:ext uri="{FF2B5EF4-FFF2-40B4-BE49-F238E27FC236}">
                <a16:creationId xmlns:a16="http://schemas.microsoft.com/office/drawing/2014/main" id="{1810AD3D-BCF5-40C7-8449-31AFF4D717AF}"/>
              </a:ext>
            </a:extLst>
          </p:cNvPr>
          <p:cNvSpPr>
            <a:spLocks noChangeShapeType="1"/>
          </p:cNvSpPr>
          <p:nvPr/>
        </p:nvSpPr>
        <p:spPr bwMode="auto">
          <a:xfrm>
            <a:off x="7127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1" name="Line 61">
            <a:extLst>
              <a:ext uri="{FF2B5EF4-FFF2-40B4-BE49-F238E27FC236}">
                <a16:creationId xmlns:a16="http://schemas.microsoft.com/office/drawing/2014/main" id="{297C9D0D-2453-4542-AD48-EB2CF041316B}"/>
              </a:ext>
            </a:extLst>
          </p:cNvPr>
          <p:cNvSpPr>
            <a:spLocks noChangeShapeType="1"/>
          </p:cNvSpPr>
          <p:nvPr/>
        </p:nvSpPr>
        <p:spPr bwMode="auto">
          <a:xfrm>
            <a:off x="7367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2" name="Line 62">
            <a:extLst>
              <a:ext uri="{FF2B5EF4-FFF2-40B4-BE49-F238E27FC236}">
                <a16:creationId xmlns:a16="http://schemas.microsoft.com/office/drawing/2014/main" id="{07135BA1-3429-4E64-93B8-9FAE9F861A2B}"/>
              </a:ext>
            </a:extLst>
          </p:cNvPr>
          <p:cNvSpPr>
            <a:spLocks noChangeShapeType="1"/>
          </p:cNvSpPr>
          <p:nvPr/>
        </p:nvSpPr>
        <p:spPr bwMode="auto">
          <a:xfrm>
            <a:off x="7607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3" name="Line 63">
            <a:extLst>
              <a:ext uri="{FF2B5EF4-FFF2-40B4-BE49-F238E27FC236}">
                <a16:creationId xmlns:a16="http://schemas.microsoft.com/office/drawing/2014/main" id="{C3820EE8-F9DF-4C37-84E3-F2B287FA1C14}"/>
              </a:ext>
            </a:extLst>
          </p:cNvPr>
          <p:cNvSpPr>
            <a:spLocks noChangeShapeType="1"/>
          </p:cNvSpPr>
          <p:nvPr/>
        </p:nvSpPr>
        <p:spPr bwMode="auto">
          <a:xfrm>
            <a:off x="7847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4" name="Line 64">
            <a:extLst>
              <a:ext uri="{FF2B5EF4-FFF2-40B4-BE49-F238E27FC236}">
                <a16:creationId xmlns:a16="http://schemas.microsoft.com/office/drawing/2014/main" id="{436B737D-2095-49B2-8876-38EDC4E4EE59}"/>
              </a:ext>
            </a:extLst>
          </p:cNvPr>
          <p:cNvSpPr>
            <a:spLocks noChangeShapeType="1"/>
          </p:cNvSpPr>
          <p:nvPr/>
        </p:nvSpPr>
        <p:spPr bwMode="auto">
          <a:xfrm>
            <a:off x="8086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5" name="Line 65">
            <a:extLst>
              <a:ext uri="{FF2B5EF4-FFF2-40B4-BE49-F238E27FC236}">
                <a16:creationId xmlns:a16="http://schemas.microsoft.com/office/drawing/2014/main" id="{5BED518B-2364-4C4A-9F6A-542D4E5BD4B9}"/>
              </a:ext>
            </a:extLst>
          </p:cNvPr>
          <p:cNvSpPr>
            <a:spLocks noChangeShapeType="1"/>
          </p:cNvSpPr>
          <p:nvPr/>
        </p:nvSpPr>
        <p:spPr bwMode="auto">
          <a:xfrm>
            <a:off x="8326438"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6" name="Rectangle 66">
            <a:extLst>
              <a:ext uri="{FF2B5EF4-FFF2-40B4-BE49-F238E27FC236}">
                <a16:creationId xmlns:a16="http://schemas.microsoft.com/office/drawing/2014/main" id="{A3F16B53-D05C-4702-ACB6-AD505ECACA10}"/>
              </a:ext>
            </a:extLst>
          </p:cNvPr>
          <p:cNvSpPr>
            <a:spLocks noChangeArrowheads="1"/>
          </p:cNvSpPr>
          <p:nvPr/>
        </p:nvSpPr>
        <p:spPr bwMode="auto">
          <a:xfrm>
            <a:off x="809625"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7" name="Rectangle 67">
            <a:extLst>
              <a:ext uri="{FF2B5EF4-FFF2-40B4-BE49-F238E27FC236}">
                <a16:creationId xmlns:a16="http://schemas.microsoft.com/office/drawing/2014/main" id="{90DA1B1D-E3E7-4E89-8382-86E7EF5A3A28}"/>
              </a:ext>
            </a:extLst>
          </p:cNvPr>
          <p:cNvSpPr>
            <a:spLocks noChangeArrowheads="1"/>
          </p:cNvSpPr>
          <p:nvPr/>
        </p:nvSpPr>
        <p:spPr bwMode="auto">
          <a:xfrm>
            <a:off x="2728913"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8" name="Rectangle 68">
            <a:extLst>
              <a:ext uri="{FF2B5EF4-FFF2-40B4-BE49-F238E27FC236}">
                <a16:creationId xmlns:a16="http://schemas.microsoft.com/office/drawing/2014/main" id="{A4ED759E-7E12-4504-B9F7-1E854D54664C}"/>
              </a:ext>
            </a:extLst>
          </p:cNvPr>
          <p:cNvSpPr>
            <a:spLocks noChangeArrowheads="1"/>
          </p:cNvSpPr>
          <p:nvPr/>
        </p:nvSpPr>
        <p:spPr bwMode="auto">
          <a:xfrm>
            <a:off x="4648200"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9" name="Rectangle 69">
            <a:extLst>
              <a:ext uri="{FF2B5EF4-FFF2-40B4-BE49-F238E27FC236}">
                <a16:creationId xmlns:a16="http://schemas.microsoft.com/office/drawing/2014/main" id="{F01BD2F9-8E0A-4347-8D0F-63F3C7B413D6}"/>
              </a:ext>
            </a:extLst>
          </p:cNvPr>
          <p:cNvSpPr>
            <a:spLocks noChangeArrowheads="1"/>
          </p:cNvSpPr>
          <p:nvPr/>
        </p:nvSpPr>
        <p:spPr bwMode="auto">
          <a:xfrm>
            <a:off x="6567488"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0" name="Rectangle 70">
            <a:extLst>
              <a:ext uri="{FF2B5EF4-FFF2-40B4-BE49-F238E27FC236}">
                <a16:creationId xmlns:a16="http://schemas.microsoft.com/office/drawing/2014/main" id="{79C5B5CB-91E2-4067-9BFF-D7A5D9645DFC}"/>
              </a:ext>
            </a:extLst>
          </p:cNvPr>
          <p:cNvSpPr>
            <a:spLocks noChangeArrowheads="1"/>
          </p:cNvSpPr>
          <p:nvPr/>
        </p:nvSpPr>
        <p:spPr bwMode="auto">
          <a:xfrm>
            <a:off x="4008438" y="2827338"/>
            <a:ext cx="3254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Y</a:t>
            </a:r>
          </a:p>
          <a:p>
            <a:pP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71" name="Rectangle 71">
            <a:extLst>
              <a:ext uri="{FF2B5EF4-FFF2-40B4-BE49-F238E27FC236}">
                <a16:creationId xmlns:a16="http://schemas.microsoft.com/office/drawing/2014/main" id="{78673F98-E063-4B2E-A5D1-0DCCF9C08F49}"/>
              </a:ext>
            </a:extLst>
          </p:cNvPr>
          <p:cNvSpPr>
            <a:spLocks noChangeArrowheads="1"/>
          </p:cNvSpPr>
          <p:nvPr/>
        </p:nvSpPr>
        <p:spPr bwMode="auto">
          <a:xfrm>
            <a:off x="3770313"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T</a:t>
            </a:r>
          </a:p>
        </p:txBody>
      </p:sp>
      <p:sp>
        <p:nvSpPr>
          <p:cNvPr id="72" name="Rectangle 72">
            <a:extLst>
              <a:ext uri="{FF2B5EF4-FFF2-40B4-BE49-F238E27FC236}">
                <a16:creationId xmlns:a16="http://schemas.microsoft.com/office/drawing/2014/main" id="{2B3C92CD-52A0-45CF-B8A3-8E0E1A8B91FE}"/>
              </a:ext>
            </a:extLst>
          </p:cNvPr>
          <p:cNvSpPr>
            <a:spLocks noChangeArrowheads="1"/>
          </p:cNvSpPr>
          <p:nvPr/>
        </p:nvSpPr>
        <p:spPr bwMode="auto">
          <a:xfrm>
            <a:off x="3513138" y="2827338"/>
            <a:ext cx="3286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P</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H</a:t>
            </a:r>
          </a:p>
        </p:txBody>
      </p:sp>
      <p:sp>
        <p:nvSpPr>
          <p:cNvPr id="73" name="Rectangle 73">
            <a:extLst>
              <a:ext uri="{FF2B5EF4-FFF2-40B4-BE49-F238E27FC236}">
                <a16:creationId xmlns:a16="http://schemas.microsoft.com/office/drawing/2014/main" id="{7D18E3D8-6EAB-41D0-AA70-BB94884A376E}"/>
              </a:ext>
            </a:extLst>
          </p:cNvPr>
          <p:cNvSpPr>
            <a:spLocks noChangeArrowheads="1"/>
          </p:cNvSpPr>
          <p:nvPr/>
        </p:nvSpPr>
        <p:spPr bwMode="auto">
          <a:xfrm>
            <a:off x="3273425"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A</a:t>
            </a:r>
          </a:p>
          <a:p>
            <a:pPr defTabSz="762000" eaLnBrk="0" fontAlgn="base" hangingPunct="0">
              <a:lnSpc>
                <a:spcPct val="75000"/>
              </a:lnSpc>
              <a:spcBef>
                <a:spcPct val="0"/>
              </a:spcBef>
              <a:spcAft>
                <a:spcPct val="0"/>
              </a:spcAft>
            </a:pPr>
            <a:r>
              <a:rPr kumimoji="1" lang="en-US" altLang="zh-CN" sz="1600" b="1">
                <a:solidFill>
                  <a:srgbClr val="333399"/>
                </a:solidFill>
              </a:rPr>
              <a:t>C</a:t>
            </a:r>
          </a:p>
          <a:p>
            <a:pPr defTabSz="762000" eaLnBrk="0" fontAlgn="base" hangingPunct="0">
              <a:lnSpc>
                <a:spcPct val="75000"/>
              </a:lnSpc>
              <a:spcBef>
                <a:spcPct val="0"/>
              </a:spcBef>
              <a:spcAft>
                <a:spcPct val="0"/>
              </a:spcAft>
            </a:pPr>
            <a:r>
              <a:rPr kumimoji="1" lang="en-US" altLang="zh-CN" sz="1600" b="1">
                <a:solidFill>
                  <a:srgbClr val="333399"/>
                </a:solidFill>
              </a:rPr>
              <a:t>K</a:t>
            </a:r>
          </a:p>
        </p:txBody>
      </p:sp>
      <p:sp>
        <p:nvSpPr>
          <p:cNvPr id="74" name="Rectangle 74">
            <a:extLst>
              <a:ext uri="{FF2B5EF4-FFF2-40B4-BE49-F238E27FC236}">
                <a16:creationId xmlns:a16="http://schemas.microsoft.com/office/drawing/2014/main" id="{690B926C-BD21-4DE0-A928-81F48E07B52A}"/>
              </a:ext>
            </a:extLst>
          </p:cNvPr>
          <p:cNvSpPr>
            <a:spLocks noChangeArrowheads="1"/>
          </p:cNvSpPr>
          <p:nvPr/>
        </p:nvSpPr>
        <p:spPr bwMode="auto">
          <a:xfrm>
            <a:off x="3011488" y="2827338"/>
            <a:ext cx="3397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U</a:t>
            </a:r>
          </a:p>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G</a:t>
            </a:r>
          </a:p>
        </p:txBody>
      </p:sp>
      <p:sp>
        <p:nvSpPr>
          <p:cNvPr id="75" name="Rectangle 75">
            <a:extLst>
              <a:ext uri="{FF2B5EF4-FFF2-40B4-BE49-F238E27FC236}">
                <a16:creationId xmlns:a16="http://schemas.microsoft.com/office/drawing/2014/main" id="{6F57791E-DCE4-4912-93E0-1BC52E5589E1}"/>
              </a:ext>
            </a:extLst>
          </p:cNvPr>
          <p:cNvSpPr>
            <a:spLocks noChangeArrowheads="1"/>
          </p:cNvSpPr>
          <p:nvPr/>
        </p:nvSpPr>
        <p:spPr bwMode="auto">
          <a:xfrm>
            <a:off x="250825" y="-26988"/>
            <a:ext cx="8131175" cy="39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位 </a:t>
            </a:r>
            <a:r>
              <a:rPr kumimoji="1" lang="en-US" altLang="zh-CN" sz="2000">
                <a:solidFill>
                  <a:srgbClr val="333399"/>
                </a:solidFill>
              </a:rPr>
              <a:t>0                         8                        16                        24                    31</a:t>
            </a:r>
          </a:p>
        </p:txBody>
      </p:sp>
      <p:sp>
        <p:nvSpPr>
          <p:cNvPr id="76" name="Line 76">
            <a:extLst>
              <a:ext uri="{FF2B5EF4-FFF2-40B4-BE49-F238E27FC236}">
                <a16:creationId xmlns:a16="http://schemas.microsoft.com/office/drawing/2014/main" id="{32D0732B-9485-4AAA-B0C6-D376A4DA55E6}"/>
              </a:ext>
            </a:extLst>
          </p:cNvPr>
          <p:cNvSpPr>
            <a:spLocks noChangeShapeType="1"/>
          </p:cNvSpPr>
          <p:nvPr/>
        </p:nvSpPr>
        <p:spPr bwMode="auto">
          <a:xfrm flipH="1">
            <a:off x="6405563" y="4203700"/>
            <a:ext cx="3175" cy="642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7" name="Rectangle 77">
            <a:extLst>
              <a:ext uri="{FF2B5EF4-FFF2-40B4-BE49-F238E27FC236}">
                <a16:creationId xmlns:a16="http://schemas.microsoft.com/office/drawing/2014/main" id="{EA354C5A-18D3-467F-9BE4-E20B25569DB3}"/>
              </a:ext>
            </a:extLst>
          </p:cNvPr>
          <p:cNvSpPr>
            <a:spLocks noChangeArrowheads="1"/>
          </p:cNvSpPr>
          <p:nvPr/>
        </p:nvSpPr>
        <p:spPr bwMode="auto">
          <a:xfrm>
            <a:off x="6918325" y="4270375"/>
            <a:ext cx="1254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填    充</a:t>
            </a:r>
          </a:p>
        </p:txBody>
      </p:sp>
      <p:sp>
        <p:nvSpPr>
          <p:cNvPr id="78" name="Line 78">
            <a:extLst>
              <a:ext uri="{FF2B5EF4-FFF2-40B4-BE49-F238E27FC236}">
                <a16:creationId xmlns:a16="http://schemas.microsoft.com/office/drawing/2014/main" id="{9F831A3F-2643-4ECB-9B93-E93CCDEE3D80}"/>
              </a:ext>
            </a:extLst>
          </p:cNvPr>
          <p:cNvSpPr>
            <a:spLocks noChangeShapeType="1"/>
          </p:cNvSpPr>
          <p:nvPr/>
        </p:nvSpPr>
        <p:spPr bwMode="auto">
          <a:xfrm>
            <a:off x="8447088" y="682625"/>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9" name="Line 79">
            <a:extLst>
              <a:ext uri="{FF2B5EF4-FFF2-40B4-BE49-F238E27FC236}">
                <a16:creationId xmlns:a16="http://schemas.microsoft.com/office/drawing/2014/main" id="{A004014D-8960-4467-8183-51032644D4EF}"/>
              </a:ext>
            </a:extLst>
          </p:cNvPr>
          <p:cNvSpPr>
            <a:spLocks noChangeShapeType="1"/>
          </p:cNvSpPr>
          <p:nvPr/>
        </p:nvSpPr>
        <p:spPr bwMode="auto">
          <a:xfrm>
            <a:off x="8447088" y="4178300"/>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0" name="Line 80">
            <a:extLst>
              <a:ext uri="{FF2B5EF4-FFF2-40B4-BE49-F238E27FC236}">
                <a16:creationId xmlns:a16="http://schemas.microsoft.com/office/drawing/2014/main" id="{EE42CF56-89AF-4A64-A49D-4BF740CD1D99}"/>
              </a:ext>
            </a:extLst>
          </p:cNvPr>
          <p:cNvSpPr>
            <a:spLocks noChangeShapeType="1"/>
          </p:cNvSpPr>
          <p:nvPr/>
        </p:nvSpPr>
        <p:spPr bwMode="auto">
          <a:xfrm>
            <a:off x="58738" y="720725"/>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1" name="Line 81">
            <a:extLst>
              <a:ext uri="{FF2B5EF4-FFF2-40B4-BE49-F238E27FC236}">
                <a16:creationId xmlns:a16="http://schemas.microsoft.com/office/drawing/2014/main" id="{50046F07-F049-4A7C-89AD-7C291A08E072}"/>
              </a:ext>
            </a:extLst>
          </p:cNvPr>
          <p:cNvSpPr>
            <a:spLocks noChangeShapeType="1"/>
          </p:cNvSpPr>
          <p:nvPr/>
        </p:nvSpPr>
        <p:spPr bwMode="auto">
          <a:xfrm>
            <a:off x="73025" y="4821238"/>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2" name="Text Box 82">
            <a:extLst>
              <a:ext uri="{FF2B5EF4-FFF2-40B4-BE49-F238E27FC236}">
                <a16:creationId xmlns:a16="http://schemas.microsoft.com/office/drawing/2014/main" id="{03DF54B8-4CAA-4CA8-A467-EDCA4C328942}"/>
              </a:ext>
            </a:extLst>
          </p:cNvPr>
          <p:cNvSpPr txBox="1">
            <a:spLocks noChangeArrowheads="1"/>
          </p:cNvSpPr>
          <p:nvPr/>
        </p:nvSpPr>
        <p:spPr bwMode="auto">
          <a:xfrm>
            <a:off x="250825" y="5084763"/>
            <a:ext cx="889317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a:solidFill>
                  <a:srgbClr val="333399"/>
                </a:solidFill>
                <a:ea typeface="黑体" pitchFamily="49" charset="-122"/>
              </a:rPr>
              <a:t>复位 </a:t>
            </a:r>
            <a:r>
              <a:rPr lang="en-US" altLang="zh-CN">
                <a:solidFill>
                  <a:srgbClr val="333399"/>
                </a:solidFill>
                <a:ea typeface="黑体" pitchFamily="49" charset="-122"/>
              </a:rPr>
              <a:t>RST (ReSeT) —— </a:t>
            </a:r>
            <a:r>
              <a:rPr lang="zh-CN" altLang="en-US">
                <a:solidFill>
                  <a:srgbClr val="333399"/>
                </a:solidFill>
                <a:ea typeface="黑体" pitchFamily="49" charset="-122"/>
              </a:rPr>
              <a:t>当 </a:t>
            </a:r>
            <a:r>
              <a:rPr lang="en-US" altLang="zh-CN">
                <a:solidFill>
                  <a:srgbClr val="333399"/>
                </a:solidFill>
                <a:ea typeface="黑体" pitchFamily="49" charset="-122"/>
              </a:rPr>
              <a:t>RST </a:t>
            </a:r>
            <a:r>
              <a:rPr lang="en-US" altLang="zh-CN">
                <a:solidFill>
                  <a:srgbClr val="333399"/>
                </a:solidFill>
                <a:ea typeface="黑体" pitchFamily="49" charset="-122"/>
                <a:sym typeface="Symbol" pitchFamily="18" charset="2"/>
              </a:rPr>
              <a:t></a:t>
            </a:r>
            <a:r>
              <a:rPr lang="en-US" altLang="zh-CN">
                <a:solidFill>
                  <a:srgbClr val="333399"/>
                </a:solidFill>
                <a:ea typeface="黑体" pitchFamily="49" charset="-122"/>
              </a:rPr>
              <a:t> 1 </a:t>
            </a:r>
            <a:r>
              <a:rPr lang="zh-CN" altLang="en-US">
                <a:solidFill>
                  <a:srgbClr val="333399"/>
                </a:solidFill>
                <a:ea typeface="黑体" pitchFamily="49" charset="-122"/>
              </a:rPr>
              <a:t>时，表明 </a:t>
            </a:r>
            <a:r>
              <a:rPr lang="en-US" altLang="zh-CN">
                <a:solidFill>
                  <a:srgbClr val="333399"/>
                </a:solidFill>
                <a:ea typeface="黑体" pitchFamily="49" charset="-122"/>
              </a:rPr>
              <a:t>TCP </a:t>
            </a:r>
            <a:r>
              <a:rPr lang="zh-CN" altLang="en-US">
                <a:solidFill>
                  <a:srgbClr val="333399"/>
                </a:solidFill>
                <a:ea typeface="黑体" pitchFamily="49" charset="-122"/>
              </a:rPr>
              <a:t>连接中出现严重差错（如由于主机崩溃或其他原因），必须释放连接，然后再重新建立运输连接。 </a:t>
            </a:r>
          </a:p>
        </p:txBody>
      </p:sp>
      <p:sp>
        <p:nvSpPr>
          <p:cNvPr id="83" name="Rectangle 83">
            <a:extLst>
              <a:ext uri="{FF2B5EF4-FFF2-40B4-BE49-F238E27FC236}">
                <a16:creationId xmlns:a16="http://schemas.microsoft.com/office/drawing/2014/main" id="{1A8CD130-9DA2-41FE-ACE7-1B3E1EE1E9DD}"/>
              </a:ext>
            </a:extLst>
          </p:cNvPr>
          <p:cNvSpPr>
            <a:spLocks noChangeArrowheads="1"/>
          </p:cNvSpPr>
          <p:nvPr/>
        </p:nvSpPr>
        <p:spPr bwMode="auto">
          <a:xfrm>
            <a:off x="3749675" y="2782888"/>
            <a:ext cx="317500" cy="71755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23606964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a:extLst>
              <a:ext uri="{FF2B5EF4-FFF2-40B4-BE49-F238E27FC236}">
                <a16:creationId xmlns:a16="http://schemas.microsoft.com/office/drawing/2014/main" id="{2C9EC2D5-EA27-4814-AA18-A3B57C91FDC0}"/>
              </a:ext>
            </a:extLst>
          </p:cNvPr>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 name="Rectangle 3">
            <a:extLst>
              <a:ext uri="{FF2B5EF4-FFF2-40B4-BE49-F238E27FC236}">
                <a16:creationId xmlns:a16="http://schemas.microsoft.com/office/drawing/2014/main" id="{ABC44730-1139-4078-92F4-8954251CABEA}"/>
              </a:ext>
            </a:extLst>
          </p:cNvPr>
          <p:cNvSpPr>
            <a:spLocks noChangeArrowheads="1"/>
          </p:cNvSpPr>
          <p:nvPr/>
        </p:nvSpPr>
        <p:spPr bwMode="auto">
          <a:xfrm>
            <a:off x="0" y="2309813"/>
            <a:ext cx="690563"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90000"/>
              </a:lnSpc>
              <a:spcBef>
                <a:spcPct val="0"/>
              </a:spcBef>
              <a:spcAft>
                <a:spcPct val="0"/>
              </a:spcAft>
            </a:pPr>
            <a:r>
              <a:rPr kumimoji="1" lang="en-US" altLang="zh-CN" sz="2000">
                <a:solidFill>
                  <a:srgbClr val="333399"/>
                </a:solidFill>
              </a:rPr>
              <a:t>TCP</a:t>
            </a:r>
          </a:p>
          <a:p>
            <a:pP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4" name="Line 4">
            <a:extLst>
              <a:ext uri="{FF2B5EF4-FFF2-40B4-BE49-F238E27FC236}">
                <a16:creationId xmlns:a16="http://schemas.microsoft.com/office/drawing/2014/main" id="{83431FAA-0F48-41A8-ACF4-DEEA7F5925F9}"/>
              </a:ext>
            </a:extLst>
          </p:cNvPr>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 name="Rectangle 5">
            <a:extLst>
              <a:ext uri="{FF2B5EF4-FFF2-40B4-BE49-F238E27FC236}">
                <a16:creationId xmlns:a16="http://schemas.microsoft.com/office/drawing/2014/main" id="{657C0957-C679-4B6F-A428-462DDC94F080}"/>
              </a:ext>
            </a:extLst>
          </p:cNvPr>
          <p:cNvSpPr>
            <a:spLocks noChangeArrowheads="1"/>
          </p:cNvSpPr>
          <p:nvPr/>
        </p:nvSpPr>
        <p:spPr bwMode="auto">
          <a:xfrm>
            <a:off x="8388350" y="1778000"/>
            <a:ext cx="688975" cy="11874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90000"/>
              </a:lnSpc>
              <a:spcBef>
                <a:spcPct val="0"/>
              </a:spcBef>
              <a:spcAft>
                <a:spcPct val="0"/>
              </a:spcAft>
            </a:pPr>
            <a:r>
              <a:rPr kumimoji="1" lang="en-US" altLang="zh-CN" sz="2000">
                <a:solidFill>
                  <a:srgbClr val="333399"/>
                </a:solidFill>
              </a:rPr>
              <a:t>20</a:t>
            </a:r>
          </a:p>
          <a:p>
            <a:pPr algn="ctr" defTabSz="762000" eaLnBrk="0" fontAlgn="base" hangingPunct="0">
              <a:lnSpc>
                <a:spcPct val="90000"/>
              </a:lnSpc>
              <a:spcBef>
                <a:spcPct val="0"/>
              </a:spcBef>
              <a:spcAft>
                <a:spcPct val="0"/>
              </a:spcAft>
            </a:pPr>
            <a:r>
              <a:rPr kumimoji="1" lang="zh-CN" altLang="en-US" sz="2000">
                <a:solidFill>
                  <a:srgbClr val="333399"/>
                </a:solidFill>
              </a:rPr>
              <a:t>字节</a:t>
            </a:r>
          </a:p>
          <a:p>
            <a:pPr algn="ctr" defTabSz="762000" eaLnBrk="0" fontAlgn="base" hangingPunct="0">
              <a:lnSpc>
                <a:spcPct val="90000"/>
              </a:lnSpc>
              <a:spcBef>
                <a:spcPct val="0"/>
              </a:spcBef>
              <a:spcAft>
                <a:spcPct val="0"/>
              </a:spcAft>
            </a:pPr>
            <a:r>
              <a:rPr kumimoji="1" lang="zh-CN" altLang="en-US" sz="2000">
                <a:solidFill>
                  <a:srgbClr val="333399"/>
                </a:solidFill>
              </a:rPr>
              <a:t>固定</a:t>
            </a:r>
          </a:p>
          <a:p>
            <a:pPr algn="ct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6" name="Rectangle 6">
            <a:extLst>
              <a:ext uri="{FF2B5EF4-FFF2-40B4-BE49-F238E27FC236}">
                <a16:creationId xmlns:a16="http://schemas.microsoft.com/office/drawing/2014/main" id="{22502554-009E-47B6-B4E9-E61283506DD6}"/>
              </a:ext>
            </a:extLst>
          </p:cNvPr>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 name="Line 7">
            <a:extLst>
              <a:ext uri="{FF2B5EF4-FFF2-40B4-BE49-F238E27FC236}">
                <a16:creationId xmlns:a16="http://schemas.microsoft.com/office/drawing/2014/main" id="{98557DD7-5903-42F1-98D4-C581815CD6AA}"/>
              </a:ext>
            </a:extLst>
          </p:cNvPr>
          <p:cNvSpPr>
            <a:spLocks noChangeShapeType="1"/>
          </p:cNvSpPr>
          <p:nvPr/>
        </p:nvSpPr>
        <p:spPr bwMode="auto">
          <a:xfrm>
            <a:off x="646113" y="1409700"/>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8" name="Line 8">
            <a:extLst>
              <a:ext uri="{FF2B5EF4-FFF2-40B4-BE49-F238E27FC236}">
                <a16:creationId xmlns:a16="http://schemas.microsoft.com/office/drawing/2014/main" id="{EDF4E1C7-A73A-4848-86F9-DBE5373D3C1F}"/>
              </a:ext>
            </a:extLst>
          </p:cNvPr>
          <p:cNvSpPr>
            <a:spLocks noChangeShapeType="1"/>
          </p:cNvSpPr>
          <p:nvPr/>
        </p:nvSpPr>
        <p:spPr bwMode="auto">
          <a:xfrm>
            <a:off x="660400" y="2105025"/>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 name="Line 9">
            <a:extLst>
              <a:ext uri="{FF2B5EF4-FFF2-40B4-BE49-F238E27FC236}">
                <a16:creationId xmlns:a16="http://schemas.microsoft.com/office/drawing/2014/main" id="{CE533D24-991F-410F-9444-4F14F4FC446C}"/>
              </a:ext>
            </a:extLst>
          </p:cNvPr>
          <p:cNvSpPr>
            <a:spLocks noChangeShapeType="1"/>
          </p:cNvSpPr>
          <p:nvPr/>
        </p:nvSpPr>
        <p:spPr bwMode="auto">
          <a:xfrm>
            <a:off x="646113" y="279876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0" name="Line 10">
            <a:extLst>
              <a:ext uri="{FF2B5EF4-FFF2-40B4-BE49-F238E27FC236}">
                <a16:creationId xmlns:a16="http://schemas.microsoft.com/office/drawing/2014/main" id="{3B12BA94-02C2-451E-93CA-0B9DF9219062}"/>
              </a:ext>
            </a:extLst>
          </p:cNvPr>
          <p:cNvSpPr>
            <a:spLocks noChangeShapeType="1"/>
          </p:cNvSpPr>
          <p:nvPr/>
        </p:nvSpPr>
        <p:spPr bwMode="auto">
          <a:xfrm>
            <a:off x="646113" y="349091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1" name="Line 11">
            <a:extLst>
              <a:ext uri="{FF2B5EF4-FFF2-40B4-BE49-F238E27FC236}">
                <a16:creationId xmlns:a16="http://schemas.microsoft.com/office/drawing/2014/main" id="{DF17C804-336C-4587-BB9E-85AD0F01C90F}"/>
              </a:ext>
            </a:extLst>
          </p:cNvPr>
          <p:cNvSpPr>
            <a:spLocks noChangeShapeType="1"/>
          </p:cNvSpPr>
          <p:nvPr/>
        </p:nvSpPr>
        <p:spPr bwMode="auto">
          <a:xfrm>
            <a:off x="660400" y="4186238"/>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 name="Line 12">
            <a:extLst>
              <a:ext uri="{FF2B5EF4-FFF2-40B4-BE49-F238E27FC236}">
                <a16:creationId xmlns:a16="http://schemas.microsoft.com/office/drawing/2014/main" id="{901C28C0-7D52-442E-B9A7-5060E9698414}"/>
              </a:ext>
            </a:extLst>
          </p:cNvPr>
          <p:cNvSpPr>
            <a:spLocks noChangeShapeType="1"/>
          </p:cNvSpPr>
          <p:nvPr/>
        </p:nvSpPr>
        <p:spPr bwMode="auto">
          <a:xfrm>
            <a:off x="4498975" y="714375"/>
            <a:ext cx="0" cy="709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3" name="Rectangle 13">
            <a:extLst>
              <a:ext uri="{FF2B5EF4-FFF2-40B4-BE49-F238E27FC236}">
                <a16:creationId xmlns:a16="http://schemas.microsoft.com/office/drawing/2014/main" id="{3C6D8297-6D00-4D34-ACAC-DA558BE76120}"/>
              </a:ext>
            </a:extLst>
          </p:cNvPr>
          <p:cNvSpPr>
            <a:spLocks noChangeArrowheads="1"/>
          </p:cNvSpPr>
          <p:nvPr/>
        </p:nvSpPr>
        <p:spPr bwMode="auto">
          <a:xfrm>
            <a:off x="5699125" y="841375"/>
            <a:ext cx="16160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目  的  端  口</a:t>
            </a:r>
          </a:p>
        </p:txBody>
      </p:sp>
      <p:sp>
        <p:nvSpPr>
          <p:cNvPr id="14" name="Rectangle 14">
            <a:extLst>
              <a:ext uri="{FF2B5EF4-FFF2-40B4-BE49-F238E27FC236}">
                <a16:creationId xmlns:a16="http://schemas.microsoft.com/office/drawing/2014/main" id="{CD497DBA-4E09-433A-BC8B-72E87E325E9A}"/>
              </a:ext>
            </a:extLst>
          </p:cNvPr>
          <p:cNvSpPr>
            <a:spLocks noChangeArrowheads="1"/>
          </p:cNvSpPr>
          <p:nvPr/>
        </p:nvSpPr>
        <p:spPr bwMode="auto">
          <a:xfrm>
            <a:off x="808038" y="2763838"/>
            <a:ext cx="6873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数据</a:t>
            </a:r>
          </a:p>
          <a:p>
            <a:pPr defTabSz="762000" eaLnBrk="0" fontAlgn="base" hangingPunct="0">
              <a:spcBef>
                <a:spcPct val="0"/>
              </a:spcBef>
              <a:spcAft>
                <a:spcPct val="0"/>
              </a:spcAft>
            </a:pPr>
            <a:r>
              <a:rPr kumimoji="1" lang="zh-CN" altLang="en-US" sz="2000">
                <a:solidFill>
                  <a:srgbClr val="333399"/>
                </a:solidFill>
              </a:rPr>
              <a:t>偏移</a:t>
            </a:r>
          </a:p>
        </p:txBody>
      </p:sp>
      <p:sp>
        <p:nvSpPr>
          <p:cNvPr id="15" name="Rectangle 15">
            <a:extLst>
              <a:ext uri="{FF2B5EF4-FFF2-40B4-BE49-F238E27FC236}">
                <a16:creationId xmlns:a16="http://schemas.microsoft.com/office/drawing/2014/main" id="{DA171FAE-9953-4D46-ACE2-726E3D4886AF}"/>
              </a:ext>
            </a:extLst>
          </p:cNvPr>
          <p:cNvSpPr>
            <a:spLocks noChangeArrowheads="1"/>
          </p:cNvSpPr>
          <p:nvPr/>
        </p:nvSpPr>
        <p:spPr bwMode="auto">
          <a:xfrm>
            <a:off x="1887538" y="362902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检   验   和</a:t>
            </a:r>
          </a:p>
        </p:txBody>
      </p:sp>
      <p:sp>
        <p:nvSpPr>
          <p:cNvPr id="16" name="Rectangle 16">
            <a:extLst>
              <a:ext uri="{FF2B5EF4-FFF2-40B4-BE49-F238E27FC236}">
                <a16:creationId xmlns:a16="http://schemas.microsoft.com/office/drawing/2014/main" id="{C213A77B-5530-4342-ACB2-2AD98A6E9E26}"/>
              </a:ext>
            </a:extLst>
          </p:cNvPr>
          <p:cNvSpPr>
            <a:spLocks noChangeArrowheads="1"/>
          </p:cNvSpPr>
          <p:nvPr/>
        </p:nvSpPr>
        <p:spPr bwMode="auto">
          <a:xfrm>
            <a:off x="2089150" y="4270375"/>
            <a:ext cx="34496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fontAlgn="base" hangingPunct="0">
              <a:spcBef>
                <a:spcPct val="0"/>
              </a:spcBef>
              <a:spcAft>
                <a:spcPct val="0"/>
              </a:spcAft>
            </a:pPr>
            <a:r>
              <a:rPr kumimoji="1" lang="zh-CN" altLang="en-US" sz="2000" dirty="0">
                <a:solidFill>
                  <a:srgbClr val="333399"/>
                </a:solidFill>
              </a:rPr>
              <a:t>选    项    （长  度  可  变）</a:t>
            </a:r>
          </a:p>
        </p:txBody>
      </p:sp>
      <p:sp>
        <p:nvSpPr>
          <p:cNvPr id="17" name="Rectangle 17">
            <a:extLst>
              <a:ext uri="{FF2B5EF4-FFF2-40B4-BE49-F238E27FC236}">
                <a16:creationId xmlns:a16="http://schemas.microsoft.com/office/drawing/2014/main" id="{30CA7C04-F15F-4539-AF72-D3FBBB24736D}"/>
              </a:ext>
            </a:extLst>
          </p:cNvPr>
          <p:cNvSpPr>
            <a:spLocks noChangeArrowheads="1"/>
          </p:cNvSpPr>
          <p:nvPr/>
        </p:nvSpPr>
        <p:spPr bwMode="auto">
          <a:xfrm>
            <a:off x="2001838" y="841375"/>
            <a:ext cx="1222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源  端  口</a:t>
            </a:r>
          </a:p>
        </p:txBody>
      </p:sp>
      <p:sp>
        <p:nvSpPr>
          <p:cNvPr id="18" name="Rectangle 18">
            <a:extLst>
              <a:ext uri="{FF2B5EF4-FFF2-40B4-BE49-F238E27FC236}">
                <a16:creationId xmlns:a16="http://schemas.microsoft.com/office/drawing/2014/main" id="{04936ED6-9AE2-4029-AC21-275996B9FF6F}"/>
              </a:ext>
            </a:extLst>
          </p:cNvPr>
          <p:cNvSpPr>
            <a:spLocks noChangeArrowheads="1"/>
          </p:cNvSpPr>
          <p:nvPr/>
        </p:nvSpPr>
        <p:spPr bwMode="auto">
          <a:xfrm>
            <a:off x="4054475" y="1528763"/>
            <a:ext cx="1381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序   号</a:t>
            </a:r>
          </a:p>
        </p:txBody>
      </p:sp>
      <p:sp>
        <p:nvSpPr>
          <p:cNvPr id="19" name="Line 19">
            <a:extLst>
              <a:ext uri="{FF2B5EF4-FFF2-40B4-BE49-F238E27FC236}">
                <a16:creationId xmlns:a16="http://schemas.microsoft.com/office/drawing/2014/main" id="{26CAF1BB-2CCA-4BAF-8965-7BBA48AC6893}"/>
              </a:ext>
            </a:extLst>
          </p:cNvPr>
          <p:cNvSpPr>
            <a:spLocks noChangeShapeType="1"/>
          </p:cNvSpPr>
          <p:nvPr/>
        </p:nvSpPr>
        <p:spPr bwMode="auto">
          <a:xfrm>
            <a:off x="4505325" y="2808288"/>
            <a:ext cx="0" cy="1370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0" name="Rectangle 20">
            <a:extLst>
              <a:ext uri="{FF2B5EF4-FFF2-40B4-BE49-F238E27FC236}">
                <a16:creationId xmlns:a16="http://schemas.microsoft.com/office/drawing/2014/main" id="{55D60B74-1F66-43F3-8427-4460D1648222}"/>
              </a:ext>
            </a:extLst>
          </p:cNvPr>
          <p:cNvSpPr>
            <a:spLocks noChangeArrowheads="1"/>
          </p:cNvSpPr>
          <p:nvPr/>
        </p:nvSpPr>
        <p:spPr bwMode="auto">
          <a:xfrm>
            <a:off x="5538788" y="3629025"/>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紧   急   指   针</a:t>
            </a:r>
          </a:p>
        </p:txBody>
      </p:sp>
      <p:sp>
        <p:nvSpPr>
          <p:cNvPr id="21" name="Rectangle 21">
            <a:extLst>
              <a:ext uri="{FF2B5EF4-FFF2-40B4-BE49-F238E27FC236}">
                <a16:creationId xmlns:a16="http://schemas.microsoft.com/office/drawing/2014/main" id="{79F3D62B-0F7B-40DF-B834-E809217218C5}"/>
              </a:ext>
            </a:extLst>
          </p:cNvPr>
          <p:cNvSpPr>
            <a:spLocks noChangeArrowheads="1"/>
          </p:cNvSpPr>
          <p:nvPr/>
        </p:nvSpPr>
        <p:spPr bwMode="auto">
          <a:xfrm>
            <a:off x="5988050" y="2909888"/>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窗   口</a:t>
            </a:r>
          </a:p>
        </p:txBody>
      </p:sp>
      <p:sp>
        <p:nvSpPr>
          <p:cNvPr id="22" name="Rectangle 22">
            <a:extLst>
              <a:ext uri="{FF2B5EF4-FFF2-40B4-BE49-F238E27FC236}">
                <a16:creationId xmlns:a16="http://schemas.microsoft.com/office/drawing/2014/main" id="{410EA7F9-081E-413C-9077-DB71B95CFF24}"/>
              </a:ext>
            </a:extLst>
          </p:cNvPr>
          <p:cNvSpPr>
            <a:spLocks noChangeArrowheads="1"/>
          </p:cNvSpPr>
          <p:nvPr/>
        </p:nvSpPr>
        <p:spPr bwMode="auto">
          <a:xfrm>
            <a:off x="3810000" y="2252663"/>
            <a:ext cx="1841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确    认    号</a:t>
            </a:r>
          </a:p>
        </p:txBody>
      </p:sp>
      <p:sp>
        <p:nvSpPr>
          <p:cNvPr id="23" name="Line 23">
            <a:extLst>
              <a:ext uri="{FF2B5EF4-FFF2-40B4-BE49-F238E27FC236}">
                <a16:creationId xmlns:a16="http://schemas.microsoft.com/office/drawing/2014/main" id="{1ABFB67B-A598-4447-8EAD-06F4A6A02F83}"/>
              </a:ext>
            </a:extLst>
          </p:cNvPr>
          <p:cNvSpPr>
            <a:spLocks noChangeShapeType="1"/>
          </p:cNvSpPr>
          <p:nvPr/>
        </p:nvSpPr>
        <p:spPr bwMode="auto">
          <a:xfrm>
            <a:off x="1611313"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4" name="Line 24">
            <a:extLst>
              <a:ext uri="{FF2B5EF4-FFF2-40B4-BE49-F238E27FC236}">
                <a16:creationId xmlns:a16="http://schemas.microsoft.com/office/drawing/2014/main" id="{9BB9A8DE-2380-4C3A-83B4-FB3964122297}"/>
              </a:ext>
            </a:extLst>
          </p:cNvPr>
          <p:cNvSpPr>
            <a:spLocks noChangeShapeType="1"/>
          </p:cNvSpPr>
          <p:nvPr/>
        </p:nvSpPr>
        <p:spPr bwMode="auto">
          <a:xfrm>
            <a:off x="3538538" y="2800350"/>
            <a:ext cx="0" cy="684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 name="Line 25">
            <a:extLst>
              <a:ext uri="{FF2B5EF4-FFF2-40B4-BE49-F238E27FC236}">
                <a16:creationId xmlns:a16="http://schemas.microsoft.com/office/drawing/2014/main" id="{4A9BAAC5-633A-4E39-9011-B3576E0828EE}"/>
              </a:ext>
            </a:extLst>
          </p:cNvPr>
          <p:cNvSpPr>
            <a:spLocks noChangeShapeType="1"/>
          </p:cNvSpPr>
          <p:nvPr/>
        </p:nvSpPr>
        <p:spPr bwMode="auto">
          <a:xfrm>
            <a:off x="3044825"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6" name="Line 26">
            <a:extLst>
              <a:ext uri="{FF2B5EF4-FFF2-40B4-BE49-F238E27FC236}">
                <a16:creationId xmlns:a16="http://schemas.microsoft.com/office/drawing/2014/main" id="{3C9D55A7-FEBD-40E6-87BC-938B0A861326}"/>
              </a:ext>
            </a:extLst>
          </p:cNvPr>
          <p:cNvSpPr>
            <a:spLocks noChangeShapeType="1"/>
          </p:cNvSpPr>
          <p:nvPr/>
        </p:nvSpPr>
        <p:spPr bwMode="auto">
          <a:xfrm>
            <a:off x="328930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7" name="Line 27">
            <a:extLst>
              <a:ext uri="{FF2B5EF4-FFF2-40B4-BE49-F238E27FC236}">
                <a16:creationId xmlns:a16="http://schemas.microsoft.com/office/drawing/2014/main" id="{3A95E8A1-CB63-47F0-8782-E958521D8429}"/>
              </a:ext>
            </a:extLst>
          </p:cNvPr>
          <p:cNvSpPr>
            <a:spLocks noChangeShapeType="1"/>
          </p:cNvSpPr>
          <p:nvPr/>
        </p:nvSpPr>
        <p:spPr bwMode="auto">
          <a:xfrm>
            <a:off x="40195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8" name="Line 28">
            <a:extLst>
              <a:ext uri="{FF2B5EF4-FFF2-40B4-BE49-F238E27FC236}">
                <a16:creationId xmlns:a16="http://schemas.microsoft.com/office/drawing/2014/main" id="{E7B44BCE-C119-4878-AA10-8E9A4F520B79}"/>
              </a:ext>
            </a:extLst>
          </p:cNvPr>
          <p:cNvSpPr>
            <a:spLocks noChangeShapeType="1"/>
          </p:cNvSpPr>
          <p:nvPr/>
        </p:nvSpPr>
        <p:spPr bwMode="auto">
          <a:xfrm>
            <a:off x="37782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9" name="Line 29">
            <a:extLst>
              <a:ext uri="{FF2B5EF4-FFF2-40B4-BE49-F238E27FC236}">
                <a16:creationId xmlns:a16="http://schemas.microsoft.com/office/drawing/2014/main" id="{C8BAF804-A590-4500-9A47-255EEF4B0B59}"/>
              </a:ext>
            </a:extLst>
          </p:cNvPr>
          <p:cNvSpPr>
            <a:spLocks noChangeShapeType="1"/>
          </p:cNvSpPr>
          <p:nvPr/>
        </p:nvSpPr>
        <p:spPr bwMode="auto">
          <a:xfrm>
            <a:off x="4264025"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0" name="Rectangle 30">
            <a:extLst>
              <a:ext uri="{FF2B5EF4-FFF2-40B4-BE49-F238E27FC236}">
                <a16:creationId xmlns:a16="http://schemas.microsoft.com/office/drawing/2014/main" id="{578328F0-3150-445E-B9A3-ADF22CA2874C}"/>
              </a:ext>
            </a:extLst>
          </p:cNvPr>
          <p:cNvSpPr>
            <a:spLocks noChangeArrowheads="1"/>
          </p:cNvSpPr>
          <p:nvPr/>
        </p:nvSpPr>
        <p:spPr bwMode="auto">
          <a:xfrm>
            <a:off x="1911350" y="2924175"/>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保   留</a:t>
            </a:r>
          </a:p>
        </p:txBody>
      </p:sp>
      <p:sp>
        <p:nvSpPr>
          <p:cNvPr id="31" name="Rectangle 31">
            <a:extLst>
              <a:ext uri="{FF2B5EF4-FFF2-40B4-BE49-F238E27FC236}">
                <a16:creationId xmlns:a16="http://schemas.microsoft.com/office/drawing/2014/main" id="{DF721A7B-BAFB-42C5-95AD-94E71E6FDEE0}"/>
              </a:ext>
            </a:extLst>
          </p:cNvPr>
          <p:cNvSpPr>
            <a:spLocks noChangeArrowheads="1"/>
          </p:cNvSpPr>
          <p:nvPr/>
        </p:nvSpPr>
        <p:spPr bwMode="auto">
          <a:xfrm>
            <a:off x="4237038"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75000"/>
              </a:lnSpc>
              <a:spcBef>
                <a:spcPct val="0"/>
              </a:spcBef>
              <a:spcAft>
                <a:spcPct val="0"/>
              </a:spcAft>
            </a:pPr>
            <a:r>
              <a:rPr kumimoji="1" lang="en-US" altLang="zh-CN" sz="1600" b="1">
                <a:solidFill>
                  <a:srgbClr val="333399"/>
                </a:solidFill>
              </a:rPr>
              <a:t>F</a:t>
            </a:r>
          </a:p>
          <a:p>
            <a:pPr algn="ctr" defTabSz="762000" eaLnBrk="0" fontAlgn="base" hangingPunct="0">
              <a:lnSpc>
                <a:spcPct val="75000"/>
              </a:lnSpc>
              <a:spcBef>
                <a:spcPct val="0"/>
              </a:spcBef>
              <a:spcAft>
                <a:spcPct val="0"/>
              </a:spcAft>
            </a:pPr>
            <a:r>
              <a:rPr kumimoji="1" lang="en-US" altLang="zh-CN" sz="1600" b="1">
                <a:solidFill>
                  <a:srgbClr val="333399"/>
                </a:solidFill>
              </a:rPr>
              <a:t>I</a:t>
            </a:r>
          </a:p>
          <a:p>
            <a:pPr algn="ct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32" name="Line 32">
            <a:extLst>
              <a:ext uri="{FF2B5EF4-FFF2-40B4-BE49-F238E27FC236}">
                <a16:creationId xmlns:a16="http://schemas.microsoft.com/office/drawing/2014/main" id="{43BCCE1D-8E77-4635-BB86-C20AD21AACF4}"/>
              </a:ext>
            </a:extLst>
          </p:cNvPr>
          <p:cNvSpPr>
            <a:spLocks noChangeShapeType="1"/>
          </p:cNvSpPr>
          <p:nvPr/>
        </p:nvSpPr>
        <p:spPr bwMode="auto">
          <a:xfrm>
            <a:off x="650875" y="549275"/>
            <a:ext cx="76755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3" name="Line 33">
            <a:extLst>
              <a:ext uri="{FF2B5EF4-FFF2-40B4-BE49-F238E27FC236}">
                <a16:creationId xmlns:a16="http://schemas.microsoft.com/office/drawing/2014/main" id="{30C85112-1443-4EC9-846A-D2359395348F}"/>
              </a:ext>
            </a:extLst>
          </p:cNvPr>
          <p:cNvSpPr>
            <a:spLocks noChangeShapeType="1"/>
          </p:cNvSpPr>
          <p:nvPr/>
        </p:nvSpPr>
        <p:spPr bwMode="auto">
          <a:xfrm>
            <a:off x="650875"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4" name="Line 34">
            <a:extLst>
              <a:ext uri="{FF2B5EF4-FFF2-40B4-BE49-F238E27FC236}">
                <a16:creationId xmlns:a16="http://schemas.microsoft.com/office/drawing/2014/main" id="{C8166DC3-AF95-43C0-8E27-D1E5131EE5C6}"/>
              </a:ext>
            </a:extLst>
          </p:cNvPr>
          <p:cNvSpPr>
            <a:spLocks noChangeShapeType="1"/>
          </p:cNvSpPr>
          <p:nvPr/>
        </p:nvSpPr>
        <p:spPr bwMode="auto">
          <a:xfrm>
            <a:off x="890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5" name="Line 35">
            <a:extLst>
              <a:ext uri="{FF2B5EF4-FFF2-40B4-BE49-F238E27FC236}">
                <a16:creationId xmlns:a16="http://schemas.microsoft.com/office/drawing/2014/main" id="{2DCB01ED-B342-4870-8232-E3D663F72ED4}"/>
              </a:ext>
            </a:extLst>
          </p:cNvPr>
          <p:cNvSpPr>
            <a:spLocks noChangeShapeType="1"/>
          </p:cNvSpPr>
          <p:nvPr/>
        </p:nvSpPr>
        <p:spPr bwMode="auto">
          <a:xfrm>
            <a:off x="1130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 name="Line 36">
            <a:extLst>
              <a:ext uri="{FF2B5EF4-FFF2-40B4-BE49-F238E27FC236}">
                <a16:creationId xmlns:a16="http://schemas.microsoft.com/office/drawing/2014/main" id="{EB9D49F4-0936-401F-96C6-9809430F154D}"/>
              </a:ext>
            </a:extLst>
          </p:cNvPr>
          <p:cNvSpPr>
            <a:spLocks noChangeShapeType="1"/>
          </p:cNvSpPr>
          <p:nvPr/>
        </p:nvSpPr>
        <p:spPr bwMode="auto">
          <a:xfrm>
            <a:off x="1370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7" name="Line 37">
            <a:extLst>
              <a:ext uri="{FF2B5EF4-FFF2-40B4-BE49-F238E27FC236}">
                <a16:creationId xmlns:a16="http://schemas.microsoft.com/office/drawing/2014/main" id="{50F5EF63-1BB5-4811-8617-10BA91BD86B0}"/>
              </a:ext>
            </a:extLst>
          </p:cNvPr>
          <p:cNvSpPr>
            <a:spLocks noChangeShapeType="1"/>
          </p:cNvSpPr>
          <p:nvPr/>
        </p:nvSpPr>
        <p:spPr bwMode="auto">
          <a:xfrm>
            <a:off x="1611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8" name="Line 38">
            <a:extLst>
              <a:ext uri="{FF2B5EF4-FFF2-40B4-BE49-F238E27FC236}">
                <a16:creationId xmlns:a16="http://schemas.microsoft.com/office/drawing/2014/main" id="{6C9EFE08-B9AB-48DC-B874-10585612A691}"/>
              </a:ext>
            </a:extLst>
          </p:cNvPr>
          <p:cNvSpPr>
            <a:spLocks noChangeShapeType="1"/>
          </p:cNvSpPr>
          <p:nvPr/>
        </p:nvSpPr>
        <p:spPr bwMode="auto">
          <a:xfrm>
            <a:off x="18510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9" name="Line 39">
            <a:extLst>
              <a:ext uri="{FF2B5EF4-FFF2-40B4-BE49-F238E27FC236}">
                <a16:creationId xmlns:a16="http://schemas.microsoft.com/office/drawing/2014/main" id="{65C75F1D-9A5F-4163-9D29-919A1CD7227B}"/>
              </a:ext>
            </a:extLst>
          </p:cNvPr>
          <p:cNvSpPr>
            <a:spLocks noChangeShapeType="1"/>
          </p:cNvSpPr>
          <p:nvPr/>
        </p:nvSpPr>
        <p:spPr bwMode="auto">
          <a:xfrm>
            <a:off x="2089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0" name="Line 40">
            <a:extLst>
              <a:ext uri="{FF2B5EF4-FFF2-40B4-BE49-F238E27FC236}">
                <a16:creationId xmlns:a16="http://schemas.microsoft.com/office/drawing/2014/main" id="{E15A0415-6815-4368-8B08-FAE028EA7279}"/>
              </a:ext>
            </a:extLst>
          </p:cNvPr>
          <p:cNvSpPr>
            <a:spLocks noChangeShapeType="1"/>
          </p:cNvSpPr>
          <p:nvPr/>
        </p:nvSpPr>
        <p:spPr bwMode="auto">
          <a:xfrm>
            <a:off x="2328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1" name="Line 41">
            <a:extLst>
              <a:ext uri="{FF2B5EF4-FFF2-40B4-BE49-F238E27FC236}">
                <a16:creationId xmlns:a16="http://schemas.microsoft.com/office/drawing/2014/main" id="{A99FFB4D-92E8-41EF-9D04-0F0E120261BE}"/>
              </a:ext>
            </a:extLst>
          </p:cNvPr>
          <p:cNvSpPr>
            <a:spLocks noChangeShapeType="1"/>
          </p:cNvSpPr>
          <p:nvPr/>
        </p:nvSpPr>
        <p:spPr bwMode="auto">
          <a:xfrm>
            <a:off x="25701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2" name="Line 42">
            <a:extLst>
              <a:ext uri="{FF2B5EF4-FFF2-40B4-BE49-F238E27FC236}">
                <a16:creationId xmlns:a16="http://schemas.microsoft.com/office/drawing/2014/main" id="{DC087064-42D3-4DFF-B9EF-6B056CE2D34F}"/>
              </a:ext>
            </a:extLst>
          </p:cNvPr>
          <p:cNvSpPr>
            <a:spLocks noChangeShapeType="1"/>
          </p:cNvSpPr>
          <p:nvPr/>
        </p:nvSpPr>
        <p:spPr bwMode="auto">
          <a:xfrm>
            <a:off x="2809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3" name="Line 43">
            <a:extLst>
              <a:ext uri="{FF2B5EF4-FFF2-40B4-BE49-F238E27FC236}">
                <a16:creationId xmlns:a16="http://schemas.microsoft.com/office/drawing/2014/main" id="{E8CCF581-2636-4065-9D6D-DBF2011DAF62}"/>
              </a:ext>
            </a:extLst>
          </p:cNvPr>
          <p:cNvSpPr>
            <a:spLocks noChangeShapeType="1"/>
          </p:cNvSpPr>
          <p:nvPr/>
        </p:nvSpPr>
        <p:spPr bwMode="auto">
          <a:xfrm>
            <a:off x="3049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4" name="Line 44">
            <a:extLst>
              <a:ext uri="{FF2B5EF4-FFF2-40B4-BE49-F238E27FC236}">
                <a16:creationId xmlns:a16="http://schemas.microsoft.com/office/drawing/2014/main" id="{C58208B1-1918-4DDD-8FA8-83491D6A06C3}"/>
              </a:ext>
            </a:extLst>
          </p:cNvPr>
          <p:cNvSpPr>
            <a:spLocks noChangeShapeType="1"/>
          </p:cNvSpPr>
          <p:nvPr/>
        </p:nvSpPr>
        <p:spPr bwMode="auto">
          <a:xfrm>
            <a:off x="3289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5" name="Line 45">
            <a:extLst>
              <a:ext uri="{FF2B5EF4-FFF2-40B4-BE49-F238E27FC236}">
                <a16:creationId xmlns:a16="http://schemas.microsoft.com/office/drawing/2014/main" id="{749F8B63-39C9-4C52-A99B-42684885AFA4}"/>
              </a:ext>
            </a:extLst>
          </p:cNvPr>
          <p:cNvSpPr>
            <a:spLocks noChangeShapeType="1"/>
          </p:cNvSpPr>
          <p:nvPr/>
        </p:nvSpPr>
        <p:spPr bwMode="auto">
          <a:xfrm>
            <a:off x="3530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6" name="Line 46">
            <a:extLst>
              <a:ext uri="{FF2B5EF4-FFF2-40B4-BE49-F238E27FC236}">
                <a16:creationId xmlns:a16="http://schemas.microsoft.com/office/drawing/2014/main" id="{800A43D2-8916-43E4-BF85-BBCA5E7CF8B0}"/>
              </a:ext>
            </a:extLst>
          </p:cNvPr>
          <p:cNvSpPr>
            <a:spLocks noChangeShapeType="1"/>
          </p:cNvSpPr>
          <p:nvPr/>
        </p:nvSpPr>
        <p:spPr bwMode="auto">
          <a:xfrm>
            <a:off x="3770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7" name="Line 47">
            <a:extLst>
              <a:ext uri="{FF2B5EF4-FFF2-40B4-BE49-F238E27FC236}">
                <a16:creationId xmlns:a16="http://schemas.microsoft.com/office/drawing/2014/main" id="{8F5C5203-BF55-44F2-A9B3-719BEC5230E0}"/>
              </a:ext>
            </a:extLst>
          </p:cNvPr>
          <p:cNvSpPr>
            <a:spLocks noChangeShapeType="1"/>
          </p:cNvSpPr>
          <p:nvPr/>
        </p:nvSpPr>
        <p:spPr bwMode="auto">
          <a:xfrm>
            <a:off x="4008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8" name="Line 48">
            <a:extLst>
              <a:ext uri="{FF2B5EF4-FFF2-40B4-BE49-F238E27FC236}">
                <a16:creationId xmlns:a16="http://schemas.microsoft.com/office/drawing/2014/main" id="{41122953-83E8-47A8-8821-9529CDC47B20}"/>
              </a:ext>
            </a:extLst>
          </p:cNvPr>
          <p:cNvSpPr>
            <a:spLocks noChangeShapeType="1"/>
          </p:cNvSpPr>
          <p:nvPr/>
        </p:nvSpPr>
        <p:spPr bwMode="auto">
          <a:xfrm>
            <a:off x="4248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9" name="Line 49">
            <a:extLst>
              <a:ext uri="{FF2B5EF4-FFF2-40B4-BE49-F238E27FC236}">
                <a16:creationId xmlns:a16="http://schemas.microsoft.com/office/drawing/2014/main" id="{F91185EC-C028-4DBC-BF7C-0AEA495E2202}"/>
              </a:ext>
            </a:extLst>
          </p:cNvPr>
          <p:cNvSpPr>
            <a:spLocks noChangeShapeType="1"/>
          </p:cNvSpPr>
          <p:nvPr/>
        </p:nvSpPr>
        <p:spPr bwMode="auto">
          <a:xfrm>
            <a:off x="44878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0" name="Line 50">
            <a:extLst>
              <a:ext uri="{FF2B5EF4-FFF2-40B4-BE49-F238E27FC236}">
                <a16:creationId xmlns:a16="http://schemas.microsoft.com/office/drawing/2014/main" id="{17074DBC-3EB5-4A0B-AE97-8AE0EC56A939}"/>
              </a:ext>
            </a:extLst>
          </p:cNvPr>
          <p:cNvSpPr>
            <a:spLocks noChangeShapeType="1"/>
          </p:cNvSpPr>
          <p:nvPr/>
        </p:nvSpPr>
        <p:spPr bwMode="auto">
          <a:xfrm>
            <a:off x="4729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1" name="Line 51">
            <a:extLst>
              <a:ext uri="{FF2B5EF4-FFF2-40B4-BE49-F238E27FC236}">
                <a16:creationId xmlns:a16="http://schemas.microsoft.com/office/drawing/2014/main" id="{B32F4075-DFCF-43E0-B902-E6FD9BECAD4E}"/>
              </a:ext>
            </a:extLst>
          </p:cNvPr>
          <p:cNvSpPr>
            <a:spLocks noChangeShapeType="1"/>
          </p:cNvSpPr>
          <p:nvPr/>
        </p:nvSpPr>
        <p:spPr bwMode="auto">
          <a:xfrm>
            <a:off x="4968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2" name="Line 52">
            <a:extLst>
              <a:ext uri="{FF2B5EF4-FFF2-40B4-BE49-F238E27FC236}">
                <a16:creationId xmlns:a16="http://schemas.microsoft.com/office/drawing/2014/main" id="{8FCD617F-0711-4EF6-AAA5-4E9C3B3054FA}"/>
              </a:ext>
            </a:extLst>
          </p:cNvPr>
          <p:cNvSpPr>
            <a:spLocks noChangeShapeType="1"/>
          </p:cNvSpPr>
          <p:nvPr/>
        </p:nvSpPr>
        <p:spPr bwMode="auto">
          <a:xfrm>
            <a:off x="5208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3" name="Line 53">
            <a:extLst>
              <a:ext uri="{FF2B5EF4-FFF2-40B4-BE49-F238E27FC236}">
                <a16:creationId xmlns:a16="http://schemas.microsoft.com/office/drawing/2014/main" id="{1B7133AA-27C1-4EAC-A7BC-17676325D6DC}"/>
              </a:ext>
            </a:extLst>
          </p:cNvPr>
          <p:cNvSpPr>
            <a:spLocks noChangeShapeType="1"/>
          </p:cNvSpPr>
          <p:nvPr/>
        </p:nvSpPr>
        <p:spPr bwMode="auto">
          <a:xfrm>
            <a:off x="5448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4" name="Line 54">
            <a:extLst>
              <a:ext uri="{FF2B5EF4-FFF2-40B4-BE49-F238E27FC236}">
                <a16:creationId xmlns:a16="http://schemas.microsoft.com/office/drawing/2014/main" id="{71D4FC93-A7B7-4EA3-9EC4-F5B032BC98B7}"/>
              </a:ext>
            </a:extLst>
          </p:cNvPr>
          <p:cNvSpPr>
            <a:spLocks noChangeShapeType="1"/>
          </p:cNvSpPr>
          <p:nvPr/>
        </p:nvSpPr>
        <p:spPr bwMode="auto">
          <a:xfrm>
            <a:off x="5689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5" name="Line 55">
            <a:extLst>
              <a:ext uri="{FF2B5EF4-FFF2-40B4-BE49-F238E27FC236}">
                <a16:creationId xmlns:a16="http://schemas.microsoft.com/office/drawing/2014/main" id="{E25BDD65-FAE6-44EC-B4E8-178439E3610B}"/>
              </a:ext>
            </a:extLst>
          </p:cNvPr>
          <p:cNvSpPr>
            <a:spLocks noChangeShapeType="1"/>
          </p:cNvSpPr>
          <p:nvPr/>
        </p:nvSpPr>
        <p:spPr bwMode="auto">
          <a:xfrm>
            <a:off x="5927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6" name="Line 56">
            <a:extLst>
              <a:ext uri="{FF2B5EF4-FFF2-40B4-BE49-F238E27FC236}">
                <a16:creationId xmlns:a16="http://schemas.microsoft.com/office/drawing/2014/main" id="{4790AA4F-02D9-4311-A1B5-4B19F74A3A32}"/>
              </a:ext>
            </a:extLst>
          </p:cNvPr>
          <p:cNvSpPr>
            <a:spLocks noChangeShapeType="1"/>
          </p:cNvSpPr>
          <p:nvPr/>
        </p:nvSpPr>
        <p:spPr bwMode="auto">
          <a:xfrm>
            <a:off x="6167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7" name="Line 57">
            <a:extLst>
              <a:ext uri="{FF2B5EF4-FFF2-40B4-BE49-F238E27FC236}">
                <a16:creationId xmlns:a16="http://schemas.microsoft.com/office/drawing/2014/main" id="{72F2C8B2-E5F3-4522-ABED-31385F3A30F3}"/>
              </a:ext>
            </a:extLst>
          </p:cNvPr>
          <p:cNvSpPr>
            <a:spLocks noChangeShapeType="1"/>
          </p:cNvSpPr>
          <p:nvPr/>
        </p:nvSpPr>
        <p:spPr bwMode="auto">
          <a:xfrm>
            <a:off x="6407150"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8" name="Line 58">
            <a:extLst>
              <a:ext uri="{FF2B5EF4-FFF2-40B4-BE49-F238E27FC236}">
                <a16:creationId xmlns:a16="http://schemas.microsoft.com/office/drawing/2014/main" id="{104E327D-940C-46D9-9EBC-AB59CBF9EC21}"/>
              </a:ext>
            </a:extLst>
          </p:cNvPr>
          <p:cNvSpPr>
            <a:spLocks noChangeShapeType="1"/>
          </p:cNvSpPr>
          <p:nvPr/>
        </p:nvSpPr>
        <p:spPr bwMode="auto">
          <a:xfrm>
            <a:off x="6646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9" name="Line 59">
            <a:extLst>
              <a:ext uri="{FF2B5EF4-FFF2-40B4-BE49-F238E27FC236}">
                <a16:creationId xmlns:a16="http://schemas.microsoft.com/office/drawing/2014/main" id="{84B66FF4-5574-4117-8664-C69E16C3AE37}"/>
              </a:ext>
            </a:extLst>
          </p:cNvPr>
          <p:cNvSpPr>
            <a:spLocks noChangeShapeType="1"/>
          </p:cNvSpPr>
          <p:nvPr/>
        </p:nvSpPr>
        <p:spPr bwMode="auto">
          <a:xfrm>
            <a:off x="6888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0" name="Line 60">
            <a:extLst>
              <a:ext uri="{FF2B5EF4-FFF2-40B4-BE49-F238E27FC236}">
                <a16:creationId xmlns:a16="http://schemas.microsoft.com/office/drawing/2014/main" id="{38EBB6C8-12CF-4D05-9725-F0FDF1FFA8EC}"/>
              </a:ext>
            </a:extLst>
          </p:cNvPr>
          <p:cNvSpPr>
            <a:spLocks noChangeShapeType="1"/>
          </p:cNvSpPr>
          <p:nvPr/>
        </p:nvSpPr>
        <p:spPr bwMode="auto">
          <a:xfrm>
            <a:off x="7127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1" name="Line 61">
            <a:extLst>
              <a:ext uri="{FF2B5EF4-FFF2-40B4-BE49-F238E27FC236}">
                <a16:creationId xmlns:a16="http://schemas.microsoft.com/office/drawing/2014/main" id="{0603F0B2-56C6-432F-BD41-9145497F69A7}"/>
              </a:ext>
            </a:extLst>
          </p:cNvPr>
          <p:cNvSpPr>
            <a:spLocks noChangeShapeType="1"/>
          </p:cNvSpPr>
          <p:nvPr/>
        </p:nvSpPr>
        <p:spPr bwMode="auto">
          <a:xfrm>
            <a:off x="7367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2" name="Line 62">
            <a:extLst>
              <a:ext uri="{FF2B5EF4-FFF2-40B4-BE49-F238E27FC236}">
                <a16:creationId xmlns:a16="http://schemas.microsoft.com/office/drawing/2014/main" id="{F3671AB7-F506-4E5E-A8A3-82B6E9E3612E}"/>
              </a:ext>
            </a:extLst>
          </p:cNvPr>
          <p:cNvSpPr>
            <a:spLocks noChangeShapeType="1"/>
          </p:cNvSpPr>
          <p:nvPr/>
        </p:nvSpPr>
        <p:spPr bwMode="auto">
          <a:xfrm>
            <a:off x="7607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3" name="Line 63">
            <a:extLst>
              <a:ext uri="{FF2B5EF4-FFF2-40B4-BE49-F238E27FC236}">
                <a16:creationId xmlns:a16="http://schemas.microsoft.com/office/drawing/2014/main" id="{495C5989-1A61-4AD5-A073-0CD6435F78B0}"/>
              </a:ext>
            </a:extLst>
          </p:cNvPr>
          <p:cNvSpPr>
            <a:spLocks noChangeShapeType="1"/>
          </p:cNvSpPr>
          <p:nvPr/>
        </p:nvSpPr>
        <p:spPr bwMode="auto">
          <a:xfrm>
            <a:off x="7847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4" name="Line 64">
            <a:extLst>
              <a:ext uri="{FF2B5EF4-FFF2-40B4-BE49-F238E27FC236}">
                <a16:creationId xmlns:a16="http://schemas.microsoft.com/office/drawing/2014/main" id="{0B7FDFB0-D957-49BB-A310-CCEE690867D2}"/>
              </a:ext>
            </a:extLst>
          </p:cNvPr>
          <p:cNvSpPr>
            <a:spLocks noChangeShapeType="1"/>
          </p:cNvSpPr>
          <p:nvPr/>
        </p:nvSpPr>
        <p:spPr bwMode="auto">
          <a:xfrm>
            <a:off x="8086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5" name="Line 65">
            <a:extLst>
              <a:ext uri="{FF2B5EF4-FFF2-40B4-BE49-F238E27FC236}">
                <a16:creationId xmlns:a16="http://schemas.microsoft.com/office/drawing/2014/main" id="{0D9B1B0D-7DFE-414C-880B-29B26B8B6170}"/>
              </a:ext>
            </a:extLst>
          </p:cNvPr>
          <p:cNvSpPr>
            <a:spLocks noChangeShapeType="1"/>
          </p:cNvSpPr>
          <p:nvPr/>
        </p:nvSpPr>
        <p:spPr bwMode="auto">
          <a:xfrm>
            <a:off x="8326438"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6" name="Rectangle 66">
            <a:extLst>
              <a:ext uri="{FF2B5EF4-FFF2-40B4-BE49-F238E27FC236}">
                <a16:creationId xmlns:a16="http://schemas.microsoft.com/office/drawing/2014/main" id="{8A302255-2409-43D8-8183-17860C4FB0A4}"/>
              </a:ext>
            </a:extLst>
          </p:cNvPr>
          <p:cNvSpPr>
            <a:spLocks noChangeArrowheads="1"/>
          </p:cNvSpPr>
          <p:nvPr/>
        </p:nvSpPr>
        <p:spPr bwMode="auto">
          <a:xfrm>
            <a:off x="809625"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7" name="Rectangle 67">
            <a:extLst>
              <a:ext uri="{FF2B5EF4-FFF2-40B4-BE49-F238E27FC236}">
                <a16:creationId xmlns:a16="http://schemas.microsoft.com/office/drawing/2014/main" id="{7AD65DBD-5D37-4F64-9303-6E95A976ED59}"/>
              </a:ext>
            </a:extLst>
          </p:cNvPr>
          <p:cNvSpPr>
            <a:spLocks noChangeArrowheads="1"/>
          </p:cNvSpPr>
          <p:nvPr/>
        </p:nvSpPr>
        <p:spPr bwMode="auto">
          <a:xfrm>
            <a:off x="2728913"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8" name="Rectangle 68">
            <a:extLst>
              <a:ext uri="{FF2B5EF4-FFF2-40B4-BE49-F238E27FC236}">
                <a16:creationId xmlns:a16="http://schemas.microsoft.com/office/drawing/2014/main" id="{68EE5F7E-A6B6-431C-B75D-E94D56BAE14E}"/>
              </a:ext>
            </a:extLst>
          </p:cNvPr>
          <p:cNvSpPr>
            <a:spLocks noChangeArrowheads="1"/>
          </p:cNvSpPr>
          <p:nvPr/>
        </p:nvSpPr>
        <p:spPr bwMode="auto">
          <a:xfrm>
            <a:off x="4648200"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9" name="Rectangle 69">
            <a:extLst>
              <a:ext uri="{FF2B5EF4-FFF2-40B4-BE49-F238E27FC236}">
                <a16:creationId xmlns:a16="http://schemas.microsoft.com/office/drawing/2014/main" id="{8E7B55B2-6A9F-428B-9151-A8661419B75B}"/>
              </a:ext>
            </a:extLst>
          </p:cNvPr>
          <p:cNvSpPr>
            <a:spLocks noChangeArrowheads="1"/>
          </p:cNvSpPr>
          <p:nvPr/>
        </p:nvSpPr>
        <p:spPr bwMode="auto">
          <a:xfrm>
            <a:off x="6567488"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0" name="Rectangle 70">
            <a:extLst>
              <a:ext uri="{FF2B5EF4-FFF2-40B4-BE49-F238E27FC236}">
                <a16:creationId xmlns:a16="http://schemas.microsoft.com/office/drawing/2014/main" id="{C386B987-0506-4779-8ECF-AF741D4BE3D1}"/>
              </a:ext>
            </a:extLst>
          </p:cNvPr>
          <p:cNvSpPr>
            <a:spLocks noChangeArrowheads="1"/>
          </p:cNvSpPr>
          <p:nvPr/>
        </p:nvSpPr>
        <p:spPr bwMode="auto">
          <a:xfrm>
            <a:off x="4008438" y="2827338"/>
            <a:ext cx="3254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Y</a:t>
            </a:r>
          </a:p>
          <a:p>
            <a:pP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71" name="Rectangle 71">
            <a:extLst>
              <a:ext uri="{FF2B5EF4-FFF2-40B4-BE49-F238E27FC236}">
                <a16:creationId xmlns:a16="http://schemas.microsoft.com/office/drawing/2014/main" id="{63E05881-6432-40F7-9ECB-86155ADDDC25}"/>
              </a:ext>
            </a:extLst>
          </p:cNvPr>
          <p:cNvSpPr>
            <a:spLocks noChangeArrowheads="1"/>
          </p:cNvSpPr>
          <p:nvPr/>
        </p:nvSpPr>
        <p:spPr bwMode="auto">
          <a:xfrm>
            <a:off x="3770313"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T</a:t>
            </a:r>
          </a:p>
        </p:txBody>
      </p:sp>
      <p:sp>
        <p:nvSpPr>
          <p:cNvPr id="72" name="Rectangle 72">
            <a:extLst>
              <a:ext uri="{FF2B5EF4-FFF2-40B4-BE49-F238E27FC236}">
                <a16:creationId xmlns:a16="http://schemas.microsoft.com/office/drawing/2014/main" id="{E0690F6C-FA55-4652-B01B-45BBFDF9283E}"/>
              </a:ext>
            </a:extLst>
          </p:cNvPr>
          <p:cNvSpPr>
            <a:spLocks noChangeArrowheads="1"/>
          </p:cNvSpPr>
          <p:nvPr/>
        </p:nvSpPr>
        <p:spPr bwMode="auto">
          <a:xfrm>
            <a:off x="3513138" y="2827338"/>
            <a:ext cx="3286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P</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H</a:t>
            </a:r>
          </a:p>
        </p:txBody>
      </p:sp>
      <p:sp>
        <p:nvSpPr>
          <p:cNvPr id="73" name="Rectangle 73">
            <a:extLst>
              <a:ext uri="{FF2B5EF4-FFF2-40B4-BE49-F238E27FC236}">
                <a16:creationId xmlns:a16="http://schemas.microsoft.com/office/drawing/2014/main" id="{D9A2484D-9647-4FB3-B15F-F8187D0F2924}"/>
              </a:ext>
            </a:extLst>
          </p:cNvPr>
          <p:cNvSpPr>
            <a:spLocks noChangeArrowheads="1"/>
          </p:cNvSpPr>
          <p:nvPr/>
        </p:nvSpPr>
        <p:spPr bwMode="auto">
          <a:xfrm>
            <a:off x="3273425"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A</a:t>
            </a:r>
          </a:p>
          <a:p>
            <a:pPr defTabSz="762000" eaLnBrk="0" fontAlgn="base" hangingPunct="0">
              <a:lnSpc>
                <a:spcPct val="75000"/>
              </a:lnSpc>
              <a:spcBef>
                <a:spcPct val="0"/>
              </a:spcBef>
              <a:spcAft>
                <a:spcPct val="0"/>
              </a:spcAft>
            </a:pPr>
            <a:r>
              <a:rPr kumimoji="1" lang="en-US" altLang="zh-CN" sz="1600" b="1">
                <a:solidFill>
                  <a:srgbClr val="333399"/>
                </a:solidFill>
              </a:rPr>
              <a:t>C</a:t>
            </a:r>
          </a:p>
          <a:p>
            <a:pPr defTabSz="762000" eaLnBrk="0" fontAlgn="base" hangingPunct="0">
              <a:lnSpc>
                <a:spcPct val="75000"/>
              </a:lnSpc>
              <a:spcBef>
                <a:spcPct val="0"/>
              </a:spcBef>
              <a:spcAft>
                <a:spcPct val="0"/>
              </a:spcAft>
            </a:pPr>
            <a:r>
              <a:rPr kumimoji="1" lang="en-US" altLang="zh-CN" sz="1600" b="1">
                <a:solidFill>
                  <a:srgbClr val="333399"/>
                </a:solidFill>
              </a:rPr>
              <a:t>K</a:t>
            </a:r>
          </a:p>
        </p:txBody>
      </p:sp>
      <p:sp>
        <p:nvSpPr>
          <p:cNvPr id="74" name="Rectangle 74">
            <a:extLst>
              <a:ext uri="{FF2B5EF4-FFF2-40B4-BE49-F238E27FC236}">
                <a16:creationId xmlns:a16="http://schemas.microsoft.com/office/drawing/2014/main" id="{A65B66BE-41F8-477B-985F-2E04CC8330CA}"/>
              </a:ext>
            </a:extLst>
          </p:cNvPr>
          <p:cNvSpPr>
            <a:spLocks noChangeArrowheads="1"/>
          </p:cNvSpPr>
          <p:nvPr/>
        </p:nvSpPr>
        <p:spPr bwMode="auto">
          <a:xfrm>
            <a:off x="3011488" y="2827338"/>
            <a:ext cx="3397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U</a:t>
            </a:r>
          </a:p>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G</a:t>
            </a:r>
          </a:p>
        </p:txBody>
      </p:sp>
      <p:sp>
        <p:nvSpPr>
          <p:cNvPr id="75" name="Rectangle 75">
            <a:extLst>
              <a:ext uri="{FF2B5EF4-FFF2-40B4-BE49-F238E27FC236}">
                <a16:creationId xmlns:a16="http://schemas.microsoft.com/office/drawing/2014/main" id="{6F006430-B7A2-4D25-A35E-21C7965D7628}"/>
              </a:ext>
            </a:extLst>
          </p:cNvPr>
          <p:cNvSpPr>
            <a:spLocks noChangeArrowheads="1"/>
          </p:cNvSpPr>
          <p:nvPr/>
        </p:nvSpPr>
        <p:spPr bwMode="auto">
          <a:xfrm>
            <a:off x="250825" y="-26988"/>
            <a:ext cx="8131175" cy="39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位 </a:t>
            </a:r>
            <a:r>
              <a:rPr kumimoji="1" lang="en-US" altLang="zh-CN" sz="2000">
                <a:solidFill>
                  <a:srgbClr val="333399"/>
                </a:solidFill>
              </a:rPr>
              <a:t>0                         8                        16                        24                    31</a:t>
            </a:r>
          </a:p>
        </p:txBody>
      </p:sp>
      <p:sp>
        <p:nvSpPr>
          <p:cNvPr id="76" name="Line 76">
            <a:extLst>
              <a:ext uri="{FF2B5EF4-FFF2-40B4-BE49-F238E27FC236}">
                <a16:creationId xmlns:a16="http://schemas.microsoft.com/office/drawing/2014/main" id="{E1D31810-A723-460C-813C-8FE1605E767D}"/>
              </a:ext>
            </a:extLst>
          </p:cNvPr>
          <p:cNvSpPr>
            <a:spLocks noChangeShapeType="1"/>
          </p:cNvSpPr>
          <p:nvPr/>
        </p:nvSpPr>
        <p:spPr bwMode="auto">
          <a:xfrm flipH="1">
            <a:off x="6405563" y="4203700"/>
            <a:ext cx="3175" cy="642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7" name="Rectangle 77">
            <a:extLst>
              <a:ext uri="{FF2B5EF4-FFF2-40B4-BE49-F238E27FC236}">
                <a16:creationId xmlns:a16="http://schemas.microsoft.com/office/drawing/2014/main" id="{E4371A07-257C-4704-93DD-9B456BBA554A}"/>
              </a:ext>
            </a:extLst>
          </p:cNvPr>
          <p:cNvSpPr>
            <a:spLocks noChangeArrowheads="1"/>
          </p:cNvSpPr>
          <p:nvPr/>
        </p:nvSpPr>
        <p:spPr bwMode="auto">
          <a:xfrm>
            <a:off x="6918325" y="4270375"/>
            <a:ext cx="1254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填    充</a:t>
            </a:r>
          </a:p>
        </p:txBody>
      </p:sp>
      <p:sp>
        <p:nvSpPr>
          <p:cNvPr id="78" name="Line 78">
            <a:extLst>
              <a:ext uri="{FF2B5EF4-FFF2-40B4-BE49-F238E27FC236}">
                <a16:creationId xmlns:a16="http://schemas.microsoft.com/office/drawing/2014/main" id="{90504D70-12DD-4459-B875-47AA8150E419}"/>
              </a:ext>
            </a:extLst>
          </p:cNvPr>
          <p:cNvSpPr>
            <a:spLocks noChangeShapeType="1"/>
          </p:cNvSpPr>
          <p:nvPr/>
        </p:nvSpPr>
        <p:spPr bwMode="auto">
          <a:xfrm>
            <a:off x="8447088" y="682625"/>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9" name="Line 79">
            <a:extLst>
              <a:ext uri="{FF2B5EF4-FFF2-40B4-BE49-F238E27FC236}">
                <a16:creationId xmlns:a16="http://schemas.microsoft.com/office/drawing/2014/main" id="{0F4790F9-B707-4F43-9377-5E742018F7F2}"/>
              </a:ext>
            </a:extLst>
          </p:cNvPr>
          <p:cNvSpPr>
            <a:spLocks noChangeShapeType="1"/>
          </p:cNvSpPr>
          <p:nvPr/>
        </p:nvSpPr>
        <p:spPr bwMode="auto">
          <a:xfrm>
            <a:off x="8447088" y="4178300"/>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0" name="Line 80">
            <a:extLst>
              <a:ext uri="{FF2B5EF4-FFF2-40B4-BE49-F238E27FC236}">
                <a16:creationId xmlns:a16="http://schemas.microsoft.com/office/drawing/2014/main" id="{BD62E128-B18D-4D67-80E6-8C6A6EE35EBF}"/>
              </a:ext>
            </a:extLst>
          </p:cNvPr>
          <p:cNvSpPr>
            <a:spLocks noChangeShapeType="1"/>
          </p:cNvSpPr>
          <p:nvPr/>
        </p:nvSpPr>
        <p:spPr bwMode="auto">
          <a:xfrm>
            <a:off x="58738" y="720725"/>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1" name="Line 81">
            <a:extLst>
              <a:ext uri="{FF2B5EF4-FFF2-40B4-BE49-F238E27FC236}">
                <a16:creationId xmlns:a16="http://schemas.microsoft.com/office/drawing/2014/main" id="{484BC469-34DC-445D-A7B9-41E2209E0B76}"/>
              </a:ext>
            </a:extLst>
          </p:cNvPr>
          <p:cNvSpPr>
            <a:spLocks noChangeShapeType="1"/>
          </p:cNvSpPr>
          <p:nvPr/>
        </p:nvSpPr>
        <p:spPr bwMode="auto">
          <a:xfrm>
            <a:off x="73025" y="4821238"/>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2" name="Text Box 82">
            <a:extLst>
              <a:ext uri="{FF2B5EF4-FFF2-40B4-BE49-F238E27FC236}">
                <a16:creationId xmlns:a16="http://schemas.microsoft.com/office/drawing/2014/main" id="{D4C8BACD-3DBB-4BDC-9C38-80D21B6D5A63}"/>
              </a:ext>
            </a:extLst>
          </p:cNvPr>
          <p:cNvSpPr txBox="1">
            <a:spLocks noChangeArrowheads="1"/>
          </p:cNvSpPr>
          <p:nvPr/>
        </p:nvSpPr>
        <p:spPr bwMode="auto">
          <a:xfrm>
            <a:off x="250825" y="5084763"/>
            <a:ext cx="84248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a:solidFill>
                  <a:srgbClr val="333399"/>
                </a:solidFill>
                <a:ea typeface="黑体" pitchFamily="49" charset="-122"/>
              </a:rPr>
              <a:t>同步 </a:t>
            </a:r>
            <a:r>
              <a:rPr lang="en-US" altLang="zh-CN">
                <a:solidFill>
                  <a:srgbClr val="333399"/>
                </a:solidFill>
                <a:ea typeface="黑体" pitchFamily="49" charset="-122"/>
              </a:rPr>
              <a:t>SYN —— </a:t>
            </a:r>
            <a:r>
              <a:rPr lang="zh-CN" altLang="en-US">
                <a:solidFill>
                  <a:srgbClr val="333399"/>
                </a:solidFill>
                <a:ea typeface="黑体" pitchFamily="49" charset="-122"/>
              </a:rPr>
              <a:t>同步 </a:t>
            </a:r>
            <a:r>
              <a:rPr lang="en-US" altLang="zh-CN">
                <a:solidFill>
                  <a:srgbClr val="333399"/>
                </a:solidFill>
                <a:ea typeface="黑体" pitchFamily="49" charset="-122"/>
              </a:rPr>
              <a:t>SYN = 1 </a:t>
            </a:r>
            <a:r>
              <a:rPr lang="zh-CN" altLang="en-US">
                <a:solidFill>
                  <a:srgbClr val="333399"/>
                </a:solidFill>
                <a:ea typeface="黑体" pitchFamily="49" charset="-122"/>
              </a:rPr>
              <a:t>表示这是一个连接请求或连接接受报文。 </a:t>
            </a:r>
          </a:p>
        </p:txBody>
      </p:sp>
      <p:sp>
        <p:nvSpPr>
          <p:cNvPr id="83" name="Rectangle 83">
            <a:extLst>
              <a:ext uri="{FF2B5EF4-FFF2-40B4-BE49-F238E27FC236}">
                <a16:creationId xmlns:a16="http://schemas.microsoft.com/office/drawing/2014/main" id="{5C34D8BE-AE77-4F6D-B07F-7D5AEFC77284}"/>
              </a:ext>
            </a:extLst>
          </p:cNvPr>
          <p:cNvSpPr>
            <a:spLocks noChangeArrowheads="1"/>
          </p:cNvSpPr>
          <p:nvPr/>
        </p:nvSpPr>
        <p:spPr bwMode="auto">
          <a:xfrm>
            <a:off x="3967163" y="2782888"/>
            <a:ext cx="317500" cy="71755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1092884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a:extLst>
              <a:ext uri="{FF2B5EF4-FFF2-40B4-BE49-F238E27FC236}">
                <a16:creationId xmlns:a16="http://schemas.microsoft.com/office/drawing/2014/main" id="{5C8CA5B8-5770-422A-9146-5461D535E2DC}"/>
              </a:ext>
            </a:extLst>
          </p:cNvPr>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 name="Rectangle 3">
            <a:extLst>
              <a:ext uri="{FF2B5EF4-FFF2-40B4-BE49-F238E27FC236}">
                <a16:creationId xmlns:a16="http://schemas.microsoft.com/office/drawing/2014/main" id="{E6B4DE43-CEB6-4A2A-848C-27E34CC8D773}"/>
              </a:ext>
            </a:extLst>
          </p:cNvPr>
          <p:cNvSpPr>
            <a:spLocks noChangeArrowheads="1"/>
          </p:cNvSpPr>
          <p:nvPr/>
        </p:nvSpPr>
        <p:spPr bwMode="auto">
          <a:xfrm>
            <a:off x="0" y="2309813"/>
            <a:ext cx="690563"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90000"/>
              </a:lnSpc>
              <a:spcBef>
                <a:spcPct val="0"/>
              </a:spcBef>
              <a:spcAft>
                <a:spcPct val="0"/>
              </a:spcAft>
            </a:pPr>
            <a:r>
              <a:rPr kumimoji="1" lang="en-US" altLang="zh-CN" sz="2000">
                <a:solidFill>
                  <a:srgbClr val="333399"/>
                </a:solidFill>
              </a:rPr>
              <a:t>TCP</a:t>
            </a:r>
          </a:p>
          <a:p>
            <a:pP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4" name="Line 4">
            <a:extLst>
              <a:ext uri="{FF2B5EF4-FFF2-40B4-BE49-F238E27FC236}">
                <a16:creationId xmlns:a16="http://schemas.microsoft.com/office/drawing/2014/main" id="{17D6423A-9837-4DE3-8F83-9AD54463CA81}"/>
              </a:ext>
            </a:extLst>
          </p:cNvPr>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 name="Rectangle 5">
            <a:extLst>
              <a:ext uri="{FF2B5EF4-FFF2-40B4-BE49-F238E27FC236}">
                <a16:creationId xmlns:a16="http://schemas.microsoft.com/office/drawing/2014/main" id="{25E825B6-6FF0-45A9-98A8-EBC398F1338A}"/>
              </a:ext>
            </a:extLst>
          </p:cNvPr>
          <p:cNvSpPr>
            <a:spLocks noChangeArrowheads="1"/>
          </p:cNvSpPr>
          <p:nvPr/>
        </p:nvSpPr>
        <p:spPr bwMode="auto">
          <a:xfrm>
            <a:off x="8388350" y="1778000"/>
            <a:ext cx="688975" cy="11874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90000"/>
              </a:lnSpc>
              <a:spcBef>
                <a:spcPct val="0"/>
              </a:spcBef>
              <a:spcAft>
                <a:spcPct val="0"/>
              </a:spcAft>
            </a:pPr>
            <a:r>
              <a:rPr kumimoji="1" lang="en-US" altLang="zh-CN" sz="2000">
                <a:solidFill>
                  <a:srgbClr val="333399"/>
                </a:solidFill>
              </a:rPr>
              <a:t>20</a:t>
            </a:r>
          </a:p>
          <a:p>
            <a:pPr algn="ctr" defTabSz="762000" eaLnBrk="0" fontAlgn="base" hangingPunct="0">
              <a:lnSpc>
                <a:spcPct val="90000"/>
              </a:lnSpc>
              <a:spcBef>
                <a:spcPct val="0"/>
              </a:spcBef>
              <a:spcAft>
                <a:spcPct val="0"/>
              </a:spcAft>
            </a:pPr>
            <a:r>
              <a:rPr kumimoji="1" lang="zh-CN" altLang="en-US" sz="2000">
                <a:solidFill>
                  <a:srgbClr val="333399"/>
                </a:solidFill>
              </a:rPr>
              <a:t>字节</a:t>
            </a:r>
          </a:p>
          <a:p>
            <a:pPr algn="ctr" defTabSz="762000" eaLnBrk="0" fontAlgn="base" hangingPunct="0">
              <a:lnSpc>
                <a:spcPct val="90000"/>
              </a:lnSpc>
              <a:spcBef>
                <a:spcPct val="0"/>
              </a:spcBef>
              <a:spcAft>
                <a:spcPct val="0"/>
              </a:spcAft>
            </a:pPr>
            <a:r>
              <a:rPr kumimoji="1" lang="zh-CN" altLang="en-US" sz="2000">
                <a:solidFill>
                  <a:srgbClr val="333399"/>
                </a:solidFill>
              </a:rPr>
              <a:t>固定</a:t>
            </a:r>
          </a:p>
          <a:p>
            <a:pPr algn="ct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6" name="Rectangle 6">
            <a:extLst>
              <a:ext uri="{FF2B5EF4-FFF2-40B4-BE49-F238E27FC236}">
                <a16:creationId xmlns:a16="http://schemas.microsoft.com/office/drawing/2014/main" id="{64F52128-94ED-40D1-B44C-EC75C40E8943}"/>
              </a:ext>
            </a:extLst>
          </p:cNvPr>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 name="Line 7">
            <a:extLst>
              <a:ext uri="{FF2B5EF4-FFF2-40B4-BE49-F238E27FC236}">
                <a16:creationId xmlns:a16="http://schemas.microsoft.com/office/drawing/2014/main" id="{DFD01111-3A95-4AC9-98C2-B892A247291B}"/>
              </a:ext>
            </a:extLst>
          </p:cNvPr>
          <p:cNvSpPr>
            <a:spLocks noChangeShapeType="1"/>
          </p:cNvSpPr>
          <p:nvPr/>
        </p:nvSpPr>
        <p:spPr bwMode="auto">
          <a:xfrm>
            <a:off x="646113" y="1409700"/>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8" name="Line 8">
            <a:extLst>
              <a:ext uri="{FF2B5EF4-FFF2-40B4-BE49-F238E27FC236}">
                <a16:creationId xmlns:a16="http://schemas.microsoft.com/office/drawing/2014/main" id="{E6DB85F2-6FD6-435C-B049-57C2124B97BA}"/>
              </a:ext>
            </a:extLst>
          </p:cNvPr>
          <p:cNvSpPr>
            <a:spLocks noChangeShapeType="1"/>
          </p:cNvSpPr>
          <p:nvPr/>
        </p:nvSpPr>
        <p:spPr bwMode="auto">
          <a:xfrm>
            <a:off x="660400" y="2105025"/>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 name="Line 9">
            <a:extLst>
              <a:ext uri="{FF2B5EF4-FFF2-40B4-BE49-F238E27FC236}">
                <a16:creationId xmlns:a16="http://schemas.microsoft.com/office/drawing/2014/main" id="{73AEB72D-593A-4EC0-AE3E-D2BFFE593AF5}"/>
              </a:ext>
            </a:extLst>
          </p:cNvPr>
          <p:cNvSpPr>
            <a:spLocks noChangeShapeType="1"/>
          </p:cNvSpPr>
          <p:nvPr/>
        </p:nvSpPr>
        <p:spPr bwMode="auto">
          <a:xfrm>
            <a:off x="646113" y="279876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0" name="Line 10">
            <a:extLst>
              <a:ext uri="{FF2B5EF4-FFF2-40B4-BE49-F238E27FC236}">
                <a16:creationId xmlns:a16="http://schemas.microsoft.com/office/drawing/2014/main" id="{A265D69D-8F35-4000-B7F3-F685A073D7ED}"/>
              </a:ext>
            </a:extLst>
          </p:cNvPr>
          <p:cNvSpPr>
            <a:spLocks noChangeShapeType="1"/>
          </p:cNvSpPr>
          <p:nvPr/>
        </p:nvSpPr>
        <p:spPr bwMode="auto">
          <a:xfrm>
            <a:off x="646113" y="349091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1" name="Line 11">
            <a:extLst>
              <a:ext uri="{FF2B5EF4-FFF2-40B4-BE49-F238E27FC236}">
                <a16:creationId xmlns:a16="http://schemas.microsoft.com/office/drawing/2014/main" id="{BA080264-8E33-46AA-B895-373190D9FE24}"/>
              </a:ext>
            </a:extLst>
          </p:cNvPr>
          <p:cNvSpPr>
            <a:spLocks noChangeShapeType="1"/>
          </p:cNvSpPr>
          <p:nvPr/>
        </p:nvSpPr>
        <p:spPr bwMode="auto">
          <a:xfrm>
            <a:off x="660400" y="4186238"/>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 name="Line 12">
            <a:extLst>
              <a:ext uri="{FF2B5EF4-FFF2-40B4-BE49-F238E27FC236}">
                <a16:creationId xmlns:a16="http://schemas.microsoft.com/office/drawing/2014/main" id="{C5AF790E-92B6-4287-99B7-92D9CC84E728}"/>
              </a:ext>
            </a:extLst>
          </p:cNvPr>
          <p:cNvSpPr>
            <a:spLocks noChangeShapeType="1"/>
          </p:cNvSpPr>
          <p:nvPr/>
        </p:nvSpPr>
        <p:spPr bwMode="auto">
          <a:xfrm>
            <a:off x="4498975" y="714375"/>
            <a:ext cx="0" cy="709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3" name="Rectangle 13">
            <a:extLst>
              <a:ext uri="{FF2B5EF4-FFF2-40B4-BE49-F238E27FC236}">
                <a16:creationId xmlns:a16="http://schemas.microsoft.com/office/drawing/2014/main" id="{4A93F359-35C7-405F-AE9D-998004C650C5}"/>
              </a:ext>
            </a:extLst>
          </p:cNvPr>
          <p:cNvSpPr>
            <a:spLocks noChangeArrowheads="1"/>
          </p:cNvSpPr>
          <p:nvPr/>
        </p:nvSpPr>
        <p:spPr bwMode="auto">
          <a:xfrm>
            <a:off x="5699125" y="841375"/>
            <a:ext cx="16160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目  的  端  口</a:t>
            </a:r>
          </a:p>
        </p:txBody>
      </p:sp>
      <p:sp>
        <p:nvSpPr>
          <p:cNvPr id="14" name="Rectangle 14">
            <a:extLst>
              <a:ext uri="{FF2B5EF4-FFF2-40B4-BE49-F238E27FC236}">
                <a16:creationId xmlns:a16="http://schemas.microsoft.com/office/drawing/2014/main" id="{F0313928-0E0F-4A52-ABFA-ADBEFCC7E12E}"/>
              </a:ext>
            </a:extLst>
          </p:cNvPr>
          <p:cNvSpPr>
            <a:spLocks noChangeArrowheads="1"/>
          </p:cNvSpPr>
          <p:nvPr/>
        </p:nvSpPr>
        <p:spPr bwMode="auto">
          <a:xfrm>
            <a:off x="808038" y="2763838"/>
            <a:ext cx="6873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数据</a:t>
            </a:r>
          </a:p>
          <a:p>
            <a:pPr defTabSz="762000" eaLnBrk="0" fontAlgn="base" hangingPunct="0">
              <a:spcBef>
                <a:spcPct val="0"/>
              </a:spcBef>
              <a:spcAft>
                <a:spcPct val="0"/>
              </a:spcAft>
            </a:pPr>
            <a:r>
              <a:rPr kumimoji="1" lang="zh-CN" altLang="en-US" sz="2000">
                <a:solidFill>
                  <a:srgbClr val="333399"/>
                </a:solidFill>
              </a:rPr>
              <a:t>偏移</a:t>
            </a:r>
          </a:p>
        </p:txBody>
      </p:sp>
      <p:sp>
        <p:nvSpPr>
          <p:cNvPr id="15" name="Rectangle 15">
            <a:extLst>
              <a:ext uri="{FF2B5EF4-FFF2-40B4-BE49-F238E27FC236}">
                <a16:creationId xmlns:a16="http://schemas.microsoft.com/office/drawing/2014/main" id="{C0BAEDCB-47AB-46F4-B579-7D55C58B4C6E}"/>
              </a:ext>
            </a:extLst>
          </p:cNvPr>
          <p:cNvSpPr>
            <a:spLocks noChangeArrowheads="1"/>
          </p:cNvSpPr>
          <p:nvPr/>
        </p:nvSpPr>
        <p:spPr bwMode="auto">
          <a:xfrm>
            <a:off x="1887538" y="362902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检   验   和</a:t>
            </a:r>
          </a:p>
        </p:txBody>
      </p:sp>
      <p:sp>
        <p:nvSpPr>
          <p:cNvPr id="16" name="Rectangle 16">
            <a:extLst>
              <a:ext uri="{FF2B5EF4-FFF2-40B4-BE49-F238E27FC236}">
                <a16:creationId xmlns:a16="http://schemas.microsoft.com/office/drawing/2014/main" id="{4387F92F-DB55-4256-9E1E-4294216DB00E}"/>
              </a:ext>
            </a:extLst>
          </p:cNvPr>
          <p:cNvSpPr>
            <a:spLocks noChangeArrowheads="1"/>
          </p:cNvSpPr>
          <p:nvPr/>
        </p:nvSpPr>
        <p:spPr bwMode="auto">
          <a:xfrm>
            <a:off x="2089150" y="4303327"/>
            <a:ext cx="322614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fontAlgn="base" hangingPunct="0">
              <a:spcBef>
                <a:spcPct val="0"/>
              </a:spcBef>
              <a:spcAft>
                <a:spcPct val="0"/>
              </a:spcAft>
            </a:pPr>
            <a:r>
              <a:rPr kumimoji="1" lang="zh-CN" altLang="en-US" sz="2000" dirty="0">
                <a:solidFill>
                  <a:srgbClr val="333399"/>
                </a:solidFill>
              </a:rPr>
              <a:t>选    项    （长  度  可  变）</a:t>
            </a:r>
          </a:p>
        </p:txBody>
      </p:sp>
      <p:sp>
        <p:nvSpPr>
          <p:cNvPr id="17" name="Rectangle 17">
            <a:extLst>
              <a:ext uri="{FF2B5EF4-FFF2-40B4-BE49-F238E27FC236}">
                <a16:creationId xmlns:a16="http://schemas.microsoft.com/office/drawing/2014/main" id="{EFF83D47-049E-4462-8038-6CDF86EABE92}"/>
              </a:ext>
            </a:extLst>
          </p:cNvPr>
          <p:cNvSpPr>
            <a:spLocks noChangeArrowheads="1"/>
          </p:cNvSpPr>
          <p:nvPr/>
        </p:nvSpPr>
        <p:spPr bwMode="auto">
          <a:xfrm>
            <a:off x="2001838" y="841375"/>
            <a:ext cx="1222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源  端  口</a:t>
            </a:r>
          </a:p>
        </p:txBody>
      </p:sp>
      <p:sp>
        <p:nvSpPr>
          <p:cNvPr id="18" name="Rectangle 18">
            <a:extLst>
              <a:ext uri="{FF2B5EF4-FFF2-40B4-BE49-F238E27FC236}">
                <a16:creationId xmlns:a16="http://schemas.microsoft.com/office/drawing/2014/main" id="{54288C0D-AE52-406E-AD3E-841F150FE147}"/>
              </a:ext>
            </a:extLst>
          </p:cNvPr>
          <p:cNvSpPr>
            <a:spLocks noChangeArrowheads="1"/>
          </p:cNvSpPr>
          <p:nvPr/>
        </p:nvSpPr>
        <p:spPr bwMode="auto">
          <a:xfrm>
            <a:off x="4054475" y="1528763"/>
            <a:ext cx="1381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序   号</a:t>
            </a:r>
          </a:p>
        </p:txBody>
      </p:sp>
      <p:sp>
        <p:nvSpPr>
          <p:cNvPr id="19" name="Line 19">
            <a:extLst>
              <a:ext uri="{FF2B5EF4-FFF2-40B4-BE49-F238E27FC236}">
                <a16:creationId xmlns:a16="http://schemas.microsoft.com/office/drawing/2014/main" id="{441B624F-0B48-4E59-88D9-2941ADA0AACD}"/>
              </a:ext>
            </a:extLst>
          </p:cNvPr>
          <p:cNvSpPr>
            <a:spLocks noChangeShapeType="1"/>
          </p:cNvSpPr>
          <p:nvPr/>
        </p:nvSpPr>
        <p:spPr bwMode="auto">
          <a:xfrm>
            <a:off x="4505325" y="2808288"/>
            <a:ext cx="0" cy="1370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0" name="Rectangle 20">
            <a:extLst>
              <a:ext uri="{FF2B5EF4-FFF2-40B4-BE49-F238E27FC236}">
                <a16:creationId xmlns:a16="http://schemas.microsoft.com/office/drawing/2014/main" id="{2C76FC7E-A293-43AC-A5E6-D445D288D20E}"/>
              </a:ext>
            </a:extLst>
          </p:cNvPr>
          <p:cNvSpPr>
            <a:spLocks noChangeArrowheads="1"/>
          </p:cNvSpPr>
          <p:nvPr/>
        </p:nvSpPr>
        <p:spPr bwMode="auto">
          <a:xfrm>
            <a:off x="5538788" y="3629025"/>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紧   急   指   针</a:t>
            </a:r>
          </a:p>
        </p:txBody>
      </p:sp>
      <p:sp>
        <p:nvSpPr>
          <p:cNvPr id="21" name="Rectangle 21">
            <a:extLst>
              <a:ext uri="{FF2B5EF4-FFF2-40B4-BE49-F238E27FC236}">
                <a16:creationId xmlns:a16="http://schemas.microsoft.com/office/drawing/2014/main" id="{D38D4807-2D98-4CBF-AA62-97D285A5C7A8}"/>
              </a:ext>
            </a:extLst>
          </p:cNvPr>
          <p:cNvSpPr>
            <a:spLocks noChangeArrowheads="1"/>
          </p:cNvSpPr>
          <p:nvPr/>
        </p:nvSpPr>
        <p:spPr bwMode="auto">
          <a:xfrm>
            <a:off x="5988050" y="2909888"/>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窗   口</a:t>
            </a:r>
          </a:p>
        </p:txBody>
      </p:sp>
      <p:sp>
        <p:nvSpPr>
          <p:cNvPr id="22" name="Rectangle 22">
            <a:extLst>
              <a:ext uri="{FF2B5EF4-FFF2-40B4-BE49-F238E27FC236}">
                <a16:creationId xmlns:a16="http://schemas.microsoft.com/office/drawing/2014/main" id="{88C0CF68-23F8-40D1-99A8-322ADF91816B}"/>
              </a:ext>
            </a:extLst>
          </p:cNvPr>
          <p:cNvSpPr>
            <a:spLocks noChangeArrowheads="1"/>
          </p:cNvSpPr>
          <p:nvPr/>
        </p:nvSpPr>
        <p:spPr bwMode="auto">
          <a:xfrm>
            <a:off x="3810000" y="2252663"/>
            <a:ext cx="1841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确    认    号</a:t>
            </a:r>
          </a:p>
        </p:txBody>
      </p:sp>
      <p:sp>
        <p:nvSpPr>
          <p:cNvPr id="23" name="Line 23">
            <a:extLst>
              <a:ext uri="{FF2B5EF4-FFF2-40B4-BE49-F238E27FC236}">
                <a16:creationId xmlns:a16="http://schemas.microsoft.com/office/drawing/2014/main" id="{B083B4E6-C91B-49FA-9321-744EE505A32B}"/>
              </a:ext>
            </a:extLst>
          </p:cNvPr>
          <p:cNvSpPr>
            <a:spLocks noChangeShapeType="1"/>
          </p:cNvSpPr>
          <p:nvPr/>
        </p:nvSpPr>
        <p:spPr bwMode="auto">
          <a:xfrm>
            <a:off x="1611313"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4" name="Line 24">
            <a:extLst>
              <a:ext uri="{FF2B5EF4-FFF2-40B4-BE49-F238E27FC236}">
                <a16:creationId xmlns:a16="http://schemas.microsoft.com/office/drawing/2014/main" id="{1DA59176-B25F-4D4F-A3EB-B7D3F2E23CC1}"/>
              </a:ext>
            </a:extLst>
          </p:cNvPr>
          <p:cNvSpPr>
            <a:spLocks noChangeShapeType="1"/>
          </p:cNvSpPr>
          <p:nvPr/>
        </p:nvSpPr>
        <p:spPr bwMode="auto">
          <a:xfrm>
            <a:off x="3538538" y="2800350"/>
            <a:ext cx="0" cy="684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 name="Line 25">
            <a:extLst>
              <a:ext uri="{FF2B5EF4-FFF2-40B4-BE49-F238E27FC236}">
                <a16:creationId xmlns:a16="http://schemas.microsoft.com/office/drawing/2014/main" id="{9859B4A0-AFCF-41A9-A85E-D9C45C3632C2}"/>
              </a:ext>
            </a:extLst>
          </p:cNvPr>
          <p:cNvSpPr>
            <a:spLocks noChangeShapeType="1"/>
          </p:cNvSpPr>
          <p:nvPr/>
        </p:nvSpPr>
        <p:spPr bwMode="auto">
          <a:xfrm>
            <a:off x="3044825"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6" name="Line 26">
            <a:extLst>
              <a:ext uri="{FF2B5EF4-FFF2-40B4-BE49-F238E27FC236}">
                <a16:creationId xmlns:a16="http://schemas.microsoft.com/office/drawing/2014/main" id="{120AA37D-BF02-4FDE-9215-018C22A6862C}"/>
              </a:ext>
            </a:extLst>
          </p:cNvPr>
          <p:cNvSpPr>
            <a:spLocks noChangeShapeType="1"/>
          </p:cNvSpPr>
          <p:nvPr/>
        </p:nvSpPr>
        <p:spPr bwMode="auto">
          <a:xfrm>
            <a:off x="328930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7" name="Line 27">
            <a:extLst>
              <a:ext uri="{FF2B5EF4-FFF2-40B4-BE49-F238E27FC236}">
                <a16:creationId xmlns:a16="http://schemas.microsoft.com/office/drawing/2014/main" id="{10A5C1E8-3DF0-4D3B-A237-0FA9FA03BADD}"/>
              </a:ext>
            </a:extLst>
          </p:cNvPr>
          <p:cNvSpPr>
            <a:spLocks noChangeShapeType="1"/>
          </p:cNvSpPr>
          <p:nvPr/>
        </p:nvSpPr>
        <p:spPr bwMode="auto">
          <a:xfrm>
            <a:off x="40195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8" name="Line 28">
            <a:extLst>
              <a:ext uri="{FF2B5EF4-FFF2-40B4-BE49-F238E27FC236}">
                <a16:creationId xmlns:a16="http://schemas.microsoft.com/office/drawing/2014/main" id="{C1A336F6-87C8-4FBA-8C08-EA7EC33C68D6}"/>
              </a:ext>
            </a:extLst>
          </p:cNvPr>
          <p:cNvSpPr>
            <a:spLocks noChangeShapeType="1"/>
          </p:cNvSpPr>
          <p:nvPr/>
        </p:nvSpPr>
        <p:spPr bwMode="auto">
          <a:xfrm>
            <a:off x="37782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9" name="Line 29">
            <a:extLst>
              <a:ext uri="{FF2B5EF4-FFF2-40B4-BE49-F238E27FC236}">
                <a16:creationId xmlns:a16="http://schemas.microsoft.com/office/drawing/2014/main" id="{6CCE3AA6-F1D3-45B9-8CE2-2F9413619CC2}"/>
              </a:ext>
            </a:extLst>
          </p:cNvPr>
          <p:cNvSpPr>
            <a:spLocks noChangeShapeType="1"/>
          </p:cNvSpPr>
          <p:nvPr/>
        </p:nvSpPr>
        <p:spPr bwMode="auto">
          <a:xfrm>
            <a:off x="4264025"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0" name="Rectangle 30">
            <a:extLst>
              <a:ext uri="{FF2B5EF4-FFF2-40B4-BE49-F238E27FC236}">
                <a16:creationId xmlns:a16="http://schemas.microsoft.com/office/drawing/2014/main" id="{D348B01F-6592-4EB1-8B33-9830CB170DD0}"/>
              </a:ext>
            </a:extLst>
          </p:cNvPr>
          <p:cNvSpPr>
            <a:spLocks noChangeArrowheads="1"/>
          </p:cNvSpPr>
          <p:nvPr/>
        </p:nvSpPr>
        <p:spPr bwMode="auto">
          <a:xfrm>
            <a:off x="1911350" y="2924175"/>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保   留</a:t>
            </a:r>
          </a:p>
        </p:txBody>
      </p:sp>
      <p:sp>
        <p:nvSpPr>
          <p:cNvPr id="31" name="Rectangle 31">
            <a:extLst>
              <a:ext uri="{FF2B5EF4-FFF2-40B4-BE49-F238E27FC236}">
                <a16:creationId xmlns:a16="http://schemas.microsoft.com/office/drawing/2014/main" id="{0FEB18E1-6051-4D63-B1C9-C4C6E0167AEC}"/>
              </a:ext>
            </a:extLst>
          </p:cNvPr>
          <p:cNvSpPr>
            <a:spLocks noChangeArrowheads="1"/>
          </p:cNvSpPr>
          <p:nvPr/>
        </p:nvSpPr>
        <p:spPr bwMode="auto">
          <a:xfrm>
            <a:off x="4237038"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75000"/>
              </a:lnSpc>
              <a:spcBef>
                <a:spcPct val="0"/>
              </a:spcBef>
              <a:spcAft>
                <a:spcPct val="0"/>
              </a:spcAft>
            </a:pPr>
            <a:r>
              <a:rPr kumimoji="1" lang="en-US" altLang="zh-CN" sz="1600" b="1">
                <a:solidFill>
                  <a:srgbClr val="333399"/>
                </a:solidFill>
              </a:rPr>
              <a:t>F</a:t>
            </a:r>
          </a:p>
          <a:p>
            <a:pPr algn="ctr" defTabSz="762000" eaLnBrk="0" fontAlgn="base" hangingPunct="0">
              <a:lnSpc>
                <a:spcPct val="75000"/>
              </a:lnSpc>
              <a:spcBef>
                <a:spcPct val="0"/>
              </a:spcBef>
              <a:spcAft>
                <a:spcPct val="0"/>
              </a:spcAft>
            </a:pPr>
            <a:r>
              <a:rPr kumimoji="1" lang="en-US" altLang="zh-CN" sz="1600" b="1">
                <a:solidFill>
                  <a:srgbClr val="333399"/>
                </a:solidFill>
              </a:rPr>
              <a:t>I</a:t>
            </a:r>
          </a:p>
          <a:p>
            <a:pPr algn="ct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32" name="Line 32">
            <a:extLst>
              <a:ext uri="{FF2B5EF4-FFF2-40B4-BE49-F238E27FC236}">
                <a16:creationId xmlns:a16="http://schemas.microsoft.com/office/drawing/2014/main" id="{B1D6F396-640B-44E1-8DFC-F58828BDF23D}"/>
              </a:ext>
            </a:extLst>
          </p:cNvPr>
          <p:cNvSpPr>
            <a:spLocks noChangeShapeType="1"/>
          </p:cNvSpPr>
          <p:nvPr/>
        </p:nvSpPr>
        <p:spPr bwMode="auto">
          <a:xfrm>
            <a:off x="650875" y="549275"/>
            <a:ext cx="76755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3" name="Line 33">
            <a:extLst>
              <a:ext uri="{FF2B5EF4-FFF2-40B4-BE49-F238E27FC236}">
                <a16:creationId xmlns:a16="http://schemas.microsoft.com/office/drawing/2014/main" id="{38C36DF2-40F7-49F4-97F0-1FEC35D95D09}"/>
              </a:ext>
            </a:extLst>
          </p:cNvPr>
          <p:cNvSpPr>
            <a:spLocks noChangeShapeType="1"/>
          </p:cNvSpPr>
          <p:nvPr/>
        </p:nvSpPr>
        <p:spPr bwMode="auto">
          <a:xfrm>
            <a:off x="650875"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4" name="Line 34">
            <a:extLst>
              <a:ext uri="{FF2B5EF4-FFF2-40B4-BE49-F238E27FC236}">
                <a16:creationId xmlns:a16="http://schemas.microsoft.com/office/drawing/2014/main" id="{46D511E1-425E-4A14-BACE-B66A798176AA}"/>
              </a:ext>
            </a:extLst>
          </p:cNvPr>
          <p:cNvSpPr>
            <a:spLocks noChangeShapeType="1"/>
          </p:cNvSpPr>
          <p:nvPr/>
        </p:nvSpPr>
        <p:spPr bwMode="auto">
          <a:xfrm>
            <a:off x="890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5" name="Line 35">
            <a:extLst>
              <a:ext uri="{FF2B5EF4-FFF2-40B4-BE49-F238E27FC236}">
                <a16:creationId xmlns:a16="http://schemas.microsoft.com/office/drawing/2014/main" id="{9732A53D-70DC-4B78-AC9A-146AF3A5076E}"/>
              </a:ext>
            </a:extLst>
          </p:cNvPr>
          <p:cNvSpPr>
            <a:spLocks noChangeShapeType="1"/>
          </p:cNvSpPr>
          <p:nvPr/>
        </p:nvSpPr>
        <p:spPr bwMode="auto">
          <a:xfrm>
            <a:off x="1130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 name="Line 36">
            <a:extLst>
              <a:ext uri="{FF2B5EF4-FFF2-40B4-BE49-F238E27FC236}">
                <a16:creationId xmlns:a16="http://schemas.microsoft.com/office/drawing/2014/main" id="{31E84AF7-8554-4095-A49E-20AFC1EAE172}"/>
              </a:ext>
            </a:extLst>
          </p:cNvPr>
          <p:cNvSpPr>
            <a:spLocks noChangeShapeType="1"/>
          </p:cNvSpPr>
          <p:nvPr/>
        </p:nvSpPr>
        <p:spPr bwMode="auto">
          <a:xfrm>
            <a:off x="1370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7" name="Line 37">
            <a:extLst>
              <a:ext uri="{FF2B5EF4-FFF2-40B4-BE49-F238E27FC236}">
                <a16:creationId xmlns:a16="http://schemas.microsoft.com/office/drawing/2014/main" id="{4DC1980F-9BCF-4757-82B9-7B2B574E90F3}"/>
              </a:ext>
            </a:extLst>
          </p:cNvPr>
          <p:cNvSpPr>
            <a:spLocks noChangeShapeType="1"/>
          </p:cNvSpPr>
          <p:nvPr/>
        </p:nvSpPr>
        <p:spPr bwMode="auto">
          <a:xfrm>
            <a:off x="1611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8" name="Line 38">
            <a:extLst>
              <a:ext uri="{FF2B5EF4-FFF2-40B4-BE49-F238E27FC236}">
                <a16:creationId xmlns:a16="http://schemas.microsoft.com/office/drawing/2014/main" id="{A9E770BB-FC28-43BE-A095-084F7F2C0397}"/>
              </a:ext>
            </a:extLst>
          </p:cNvPr>
          <p:cNvSpPr>
            <a:spLocks noChangeShapeType="1"/>
          </p:cNvSpPr>
          <p:nvPr/>
        </p:nvSpPr>
        <p:spPr bwMode="auto">
          <a:xfrm>
            <a:off x="18510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9" name="Line 39">
            <a:extLst>
              <a:ext uri="{FF2B5EF4-FFF2-40B4-BE49-F238E27FC236}">
                <a16:creationId xmlns:a16="http://schemas.microsoft.com/office/drawing/2014/main" id="{2B62F6E1-4DC1-4B50-8009-BE8D0E818813}"/>
              </a:ext>
            </a:extLst>
          </p:cNvPr>
          <p:cNvSpPr>
            <a:spLocks noChangeShapeType="1"/>
          </p:cNvSpPr>
          <p:nvPr/>
        </p:nvSpPr>
        <p:spPr bwMode="auto">
          <a:xfrm>
            <a:off x="2089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0" name="Line 40">
            <a:extLst>
              <a:ext uri="{FF2B5EF4-FFF2-40B4-BE49-F238E27FC236}">
                <a16:creationId xmlns:a16="http://schemas.microsoft.com/office/drawing/2014/main" id="{A05652CE-DA83-454D-BBAD-7D6893907F83}"/>
              </a:ext>
            </a:extLst>
          </p:cNvPr>
          <p:cNvSpPr>
            <a:spLocks noChangeShapeType="1"/>
          </p:cNvSpPr>
          <p:nvPr/>
        </p:nvSpPr>
        <p:spPr bwMode="auto">
          <a:xfrm>
            <a:off x="2328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1" name="Line 41">
            <a:extLst>
              <a:ext uri="{FF2B5EF4-FFF2-40B4-BE49-F238E27FC236}">
                <a16:creationId xmlns:a16="http://schemas.microsoft.com/office/drawing/2014/main" id="{EFE00170-8E39-40A3-BC31-5745A655EB08}"/>
              </a:ext>
            </a:extLst>
          </p:cNvPr>
          <p:cNvSpPr>
            <a:spLocks noChangeShapeType="1"/>
          </p:cNvSpPr>
          <p:nvPr/>
        </p:nvSpPr>
        <p:spPr bwMode="auto">
          <a:xfrm>
            <a:off x="25701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2" name="Line 42">
            <a:extLst>
              <a:ext uri="{FF2B5EF4-FFF2-40B4-BE49-F238E27FC236}">
                <a16:creationId xmlns:a16="http://schemas.microsoft.com/office/drawing/2014/main" id="{5D9CB592-23D3-46AA-8AEB-B3A6DB3D6C0A}"/>
              </a:ext>
            </a:extLst>
          </p:cNvPr>
          <p:cNvSpPr>
            <a:spLocks noChangeShapeType="1"/>
          </p:cNvSpPr>
          <p:nvPr/>
        </p:nvSpPr>
        <p:spPr bwMode="auto">
          <a:xfrm>
            <a:off x="2809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3" name="Line 43">
            <a:extLst>
              <a:ext uri="{FF2B5EF4-FFF2-40B4-BE49-F238E27FC236}">
                <a16:creationId xmlns:a16="http://schemas.microsoft.com/office/drawing/2014/main" id="{F51DC5F5-BB34-4198-AFFD-56924C24AA12}"/>
              </a:ext>
            </a:extLst>
          </p:cNvPr>
          <p:cNvSpPr>
            <a:spLocks noChangeShapeType="1"/>
          </p:cNvSpPr>
          <p:nvPr/>
        </p:nvSpPr>
        <p:spPr bwMode="auto">
          <a:xfrm>
            <a:off x="3049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4" name="Line 44">
            <a:extLst>
              <a:ext uri="{FF2B5EF4-FFF2-40B4-BE49-F238E27FC236}">
                <a16:creationId xmlns:a16="http://schemas.microsoft.com/office/drawing/2014/main" id="{0A44F941-AA9F-4529-93AD-DAC144539885}"/>
              </a:ext>
            </a:extLst>
          </p:cNvPr>
          <p:cNvSpPr>
            <a:spLocks noChangeShapeType="1"/>
          </p:cNvSpPr>
          <p:nvPr/>
        </p:nvSpPr>
        <p:spPr bwMode="auto">
          <a:xfrm>
            <a:off x="3289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5" name="Line 45">
            <a:extLst>
              <a:ext uri="{FF2B5EF4-FFF2-40B4-BE49-F238E27FC236}">
                <a16:creationId xmlns:a16="http://schemas.microsoft.com/office/drawing/2014/main" id="{8D1D0E1F-1C2E-4AE9-AB9F-665871FCDEAF}"/>
              </a:ext>
            </a:extLst>
          </p:cNvPr>
          <p:cNvSpPr>
            <a:spLocks noChangeShapeType="1"/>
          </p:cNvSpPr>
          <p:nvPr/>
        </p:nvSpPr>
        <p:spPr bwMode="auto">
          <a:xfrm>
            <a:off x="3530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6" name="Line 46">
            <a:extLst>
              <a:ext uri="{FF2B5EF4-FFF2-40B4-BE49-F238E27FC236}">
                <a16:creationId xmlns:a16="http://schemas.microsoft.com/office/drawing/2014/main" id="{740D4115-506F-4120-9ACA-ABC2754B5911}"/>
              </a:ext>
            </a:extLst>
          </p:cNvPr>
          <p:cNvSpPr>
            <a:spLocks noChangeShapeType="1"/>
          </p:cNvSpPr>
          <p:nvPr/>
        </p:nvSpPr>
        <p:spPr bwMode="auto">
          <a:xfrm>
            <a:off x="3770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7" name="Line 47">
            <a:extLst>
              <a:ext uri="{FF2B5EF4-FFF2-40B4-BE49-F238E27FC236}">
                <a16:creationId xmlns:a16="http://schemas.microsoft.com/office/drawing/2014/main" id="{AB763CF8-2AB5-4FCF-A30B-9F7824FC085F}"/>
              </a:ext>
            </a:extLst>
          </p:cNvPr>
          <p:cNvSpPr>
            <a:spLocks noChangeShapeType="1"/>
          </p:cNvSpPr>
          <p:nvPr/>
        </p:nvSpPr>
        <p:spPr bwMode="auto">
          <a:xfrm>
            <a:off x="4008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8" name="Line 48">
            <a:extLst>
              <a:ext uri="{FF2B5EF4-FFF2-40B4-BE49-F238E27FC236}">
                <a16:creationId xmlns:a16="http://schemas.microsoft.com/office/drawing/2014/main" id="{2682B847-F336-40C2-BA48-5B1106D4FA93}"/>
              </a:ext>
            </a:extLst>
          </p:cNvPr>
          <p:cNvSpPr>
            <a:spLocks noChangeShapeType="1"/>
          </p:cNvSpPr>
          <p:nvPr/>
        </p:nvSpPr>
        <p:spPr bwMode="auto">
          <a:xfrm>
            <a:off x="4248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9" name="Line 49">
            <a:extLst>
              <a:ext uri="{FF2B5EF4-FFF2-40B4-BE49-F238E27FC236}">
                <a16:creationId xmlns:a16="http://schemas.microsoft.com/office/drawing/2014/main" id="{70D01CC6-1AF2-417B-9A58-5FE6B447C865}"/>
              </a:ext>
            </a:extLst>
          </p:cNvPr>
          <p:cNvSpPr>
            <a:spLocks noChangeShapeType="1"/>
          </p:cNvSpPr>
          <p:nvPr/>
        </p:nvSpPr>
        <p:spPr bwMode="auto">
          <a:xfrm>
            <a:off x="44878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0" name="Line 50">
            <a:extLst>
              <a:ext uri="{FF2B5EF4-FFF2-40B4-BE49-F238E27FC236}">
                <a16:creationId xmlns:a16="http://schemas.microsoft.com/office/drawing/2014/main" id="{E2C9E724-AC3E-4D57-B462-73C8900B9A27}"/>
              </a:ext>
            </a:extLst>
          </p:cNvPr>
          <p:cNvSpPr>
            <a:spLocks noChangeShapeType="1"/>
          </p:cNvSpPr>
          <p:nvPr/>
        </p:nvSpPr>
        <p:spPr bwMode="auto">
          <a:xfrm>
            <a:off x="4729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1" name="Line 51">
            <a:extLst>
              <a:ext uri="{FF2B5EF4-FFF2-40B4-BE49-F238E27FC236}">
                <a16:creationId xmlns:a16="http://schemas.microsoft.com/office/drawing/2014/main" id="{295BB37D-E440-442F-B2FD-A637C773E84F}"/>
              </a:ext>
            </a:extLst>
          </p:cNvPr>
          <p:cNvSpPr>
            <a:spLocks noChangeShapeType="1"/>
          </p:cNvSpPr>
          <p:nvPr/>
        </p:nvSpPr>
        <p:spPr bwMode="auto">
          <a:xfrm>
            <a:off x="4968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2" name="Line 52">
            <a:extLst>
              <a:ext uri="{FF2B5EF4-FFF2-40B4-BE49-F238E27FC236}">
                <a16:creationId xmlns:a16="http://schemas.microsoft.com/office/drawing/2014/main" id="{E65D6D44-DADA-4CF8-8F5B-51E78F08A552}"/>
              </a:ext>
            </a:extLst>
          </p:cNvPr>
          <p:cNvSpPr>
            <a:spLocks noChangeShapeType="1"/>
          </p:cNvSpPr>
          <p:nvPr/>
        </p:nvSpPr>
        <p:spPr bwMode="auto">
          <a:xfrm>
            <a:off x="5208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3" name="Line 53">
            <a:extLst>
              <a:ext uri="{FF2B5EF4-FFF2-40B4-BE49-F238E27FC236}">
                <a16:creationId xmlns:a16="http://schemas.microsoft.com/office/drawing/2014/main" id="{36D5B713-107C-488E-8D37-A1B84283BC44}"/>
              </a:ext>
            </a:extLst>
          </p:cNvPr>
          <p:cNvSpPr>
            <a:spLocks noChangeShapeType="1"/>
          </p:cNvSpPr>
          <p:nvPr/>
        </p:nvSpPr>
        <p:spPr bwMode="auto">
          <a:xfrm>
            <a:off x="5448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4" name="Line 54">
            <a:extLst>
              <a:ext uri="{FF2B5EF4-FFF2-40B4-BE49-F238E27FC236}">
                <a16:creationId xmlns:a16="http://schemas.microsoft.com/office/drawing/2014/main" id="{DCB50BBE-5537-4CC4-8E82-5A6F3A07D7A0}"/>
              </a:ext>
            </a:extLst>
          </p:cNvPr>
          <p:cNvSpPr>
            <a:spLocks noChangeShapeType="1"/>
          </p:cNvSpPr>
          <p:nvPr/>
        </p:nvSpPr>
        <p:spPr bwMode="auto">
          <a:xfrm>
            <a:off x="5689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5" name="Line 55">
            <a:extLst>
              <a:ext uri="{FF2B5EF4-FFF2-40B4-BE49-F238E27FC236}">
                <a16:creationId xmlns:a16="http://schemas.microsoft.com/office/drawing/2014/main" id="{CCBBEA8B-507C-4278-BB26-BB6D2987F416}"/>
              </a:ext>
            </a:extLst>
          </p:cNvPr>
          <p:cNvSpPr>
            <a:spLocks noChangeShapeType="1"/>
          </p:cNvSpPr>
          <p:nvPr/>
        </p:nvSpPr>
        <p:spPr bwMode="auto">
          <a:xfrm>
            <a:off x="5927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6" name="Line 56">
            <a:extLst>
              <a:ext uri="{FF2B5EF4-FFF2-40B4-BE49-F238E27FC236}">
                <a16:creationId xmlns:a16="http://schemas.microsoft.com/office/drawing/2014/main" id="{EC7A80A2-B845-4D58-BADB-E734DE6638A3}"/>
              </a:ext>
            </a:extLst>
          </p:cNvPr>
          <p:cNvSpPr>
            <a:spLocks noChangeShapeType="1"/>
          </p:cNvSpPr>
          <p:nvPr/>
        </p:nvSpPr>
        <p:spPr bwMode="auto">
          <a:xfrm>
            <a:off x="6167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7" name="Line 57">
            <a:extLst>
              <a:ext uri="{FF2B5EF4-FFF2-40B4-BE49-F238E27FC236}">
                <a16:creationId xmlns:a16="http://schemas.microsoft.com/office/drawing/2014/main" id="{FFEFD473-90F5-454D-8B7B-0E0FDD940F75}"/>
              </a:ext>
            </a:extLst>
          </p:cNvPr>
          <p:cNvSpPr>
            <a:spLocks noChangeShapeType="1"/>
          </p:cNvSpPr>
          <p:nvPr/>
        </p:nvSpPr>
        <p:spPr bwMode="auto">
          <a:xfrm>
            <a:off x="6407150"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8" name="Line 58">
            <a:extLst>
              <a:ext uri="{FF2B5EF4-FFF2-40B4-BE49-F238E27FC236}">
                <a16:creationId xmlns:a16="http://schemas.microsoft.com/office/drawing/2014/main" id="{3E6B9FDE-EC03-47E3-823D-07ADF1BFB963}"/>
              </a:ext>
            </a:extLst>
          </p:cNvPr>
          <p:cNvSpPr>
            <a:spLocks noChangeShapeType="1"/>
          </p:cNvSpPr>
          <p:nvPr/>
        </p:nvSpPr>
        <p:spPr bwMode="auto">
          <a:xfrm>
            <a:off x="6646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9" name="Line 59">
            <a:extLst>
              <a:ext uri="{FF2B5EF4-FFF2-40B4-BE49-F238E27FC236}">
                <a16:creationId xmlns:a16="http://schemas.microsoft.com/office/drawing/2014/main" id="{4A89F97D-9DD2-4609-997E-02F55C40145E}"/>
              </a:ext>
            </a:extLst>
          </p:cNvPr>
          <p:cNvSpPr>
            <a:spLocks noChangeShapeType="1"/>
          </p:cNvSpPr>
          <p:nvPr/>
        </p:nvSpPr>
        <p:spPr bwMode="auto">
          <a:xfrm>
            <a:off x="6888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0" name="Line 60">
            <a:extLst>
              <a:ext uri="{FF2B5EF4-FFF2-40B4-BE49-F238E27FC236}">
                <a16:creationId xmlns:a16="http://schemas.microsoft.com/office/drawing/2014/main" id="{0BACA099-870C-4219-A21D-74A33F124219}"/>
              </a:ext>
            </a:extLst>
          </p:cNvPr>
          <p:cNvSpPr>
            <a:spLocks noChangeShapeType="1"/>
          </p:cNvSpPr>
          <p:nvPr/>
        </p:nvSpPr>
        <p:spPr bwMode="auto">
          <a:xfrm>
            <a:off x="7127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1" name="Line 61">
            <a:extLst>
              <a:ext uri="{FF2B5EF4-FFF2-40B4-BE49-F238E27FC236}">
                <a16:creationId xmlns:a16="http://schemas.microsoft.com/office/drawing/2014/main" id="{38834706-AAA8-4507-B329-DE7E5A21D1E5}"/>
              </a:ext>
            </a:extLst>
          </p:cNvPr>
          <p:cNvSpPr>
            <a:spLocks noChangeShapeType="1"/>
          </p:cNvSpPr>
          <p:nvPr/>
        </p:nvSpPr>
        <p:spPr bwMode="auto">
          <a:xfrm>
            <a:off x="7367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2" name="Line 62">
            <a:extLst>
              <a:ext uri="{FF2B5EF4-FFF2-40B4-BE49-F238E27FC236}">
                <a16:creationId xmlns:a16="http://schemas.microsoft.com/office/drawing/2014/main" id="{D2724D6D-AA92-4411-8CEB-E334981E140F}"/>
              </a:ext>
            </a:extLst>
          </p:cNvPr>
          <p:cNvSpPr>
            <a:spLocks noChangeShapeType="1"/>
          </p:cNvSpPr>
          <p:nvPr/>
        </p:nvSpPr>
        <p:spPr bwMode="auto">
          <a:xfrm>
            <a:off x="7607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3" name="Line 63">
            <a:extLst>
              <a:ext uri="{FF2B5EF4-FFF2-40B4-BE49-F238E27FC236}">
                <a16:creationId xmlns:a16="http://schemas.microsoft.com/office/drawing/2014/main" id="{59EC0C55-0295-4509-9129-669208CD3DFE}"/>
              </a:ext>
            </a:extLst>
          </p:cNvPr>
          <p:cNvSpPr>
            <a:spLocks noChangeShapeType="1"/>
          </p:cNvSpPr>
          <p:nvPr/>
        </p:nvSpPr>
        <p:spPr bwMode="auto">
          <a:xfrm>
            <a:off x="7847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4" name="Line 64">
            <a:extLst>
              <a:ext uri="{FF2B5EF4-FFF2-40B4-BE49-F238E27FC236}">
                <a16:creationId xmlns:a16="http://schemas.microsoft.com/office/drawing/2014/main" id="{1D63F874-612C-4B86-BF3E-F08583A1A18B}"/>
              </a:ext>
            </a:extLst>
          </p:cNvPr>
          <p:cNvSpPr>
            <a:spLocks noChangeShapeType="1"/>
          </p:cNvSpPr>
          <p:nvPr/>
        </p:nvSpPr>
        <p:spPr bwMode="auto">
          <a:xfrm>
            <a:off x="8086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5" name="Line 65">
            <a:extLst>
              <a:ext uri="{FF2B5EF4-FFF2-40B4-BE49-F238E27FC236}">
                <a16:creationId xmlns:a16="http://schemas.microsoft.com/office/drawing/2014/main" id="{3886A476-6187-4686-83F1-E38D768C1191}"/>
              </a:ext>
            </a:extLst>
          </p:cNvPr>
          <p:cNvSpPr>
            <a:spLocks noChangeShapeType="1"/>
          </p:cNvSpPr>
          <p:nvPr/>
        </p:nvSpPr>
        <p:spPr bwMode="auto">
          <a:xfrm>
            <a:off x="8326438"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6" name="Rectangle 66">
            <a:extLst>
              <a:ext uri="{FF2B5EF4-FFF2-40B4-BE49-F238E27FC236}">
                <a16:creationId xmlns:a16="http://schemas.microsoft.com/office/drawing/2014/main" id="{381C3938-0F81-41CD-9E67-68BBB72FD630}"/>
              </a:ext>
            </a:extLst>
          </p:cNvPr>
          <p:cNvSpPr>
            <a:spLocks noChangeArrowheads="1"/>
          </p:cNvSpPr>
          <p:nvPr/>
        </p:nvSpPr>
        <p:spPr bwMode="auto">
          <a:xfrm>
            <a:off x="809625"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7" name="Rectangle 67">
            <a:extLst>
              <a:ext uri="{FF2B5EF4-FFF2-40B4-BE49-F238E27FC236}">
                <a16:creationId xmlns:a16="http://schemas.microsoft.com/office/drawing/2014/main" id="{825C1953-2873-48B2-BDC8-29ED1E6F2C87}"/>
              </a:ext>
            </a:extLst>
          </p:cNvPr>
          <p:cNvSpPr>
            <a:spLocks noChangeArrowheads="1"/>
          </p:cNvSpPr>
          <p:nvPr/>
        </p:nvSpPr>
        <p:spPr bwMode="auto">
          <a:xfrm>
            <a:off x="2728913"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8" name="Rectangle 68">
            <a:extLst>
              <a:ext uri="{FF2B5EF4-FFF2-40B4-BE49-F238E27FC236}">
                <a16:creationId xmlns:a16="http://schemas.microsoft.com/office/drawing/2014/main" id="{78B7B37E-91E7-41C7-8B05-EFEE07F8BF89}"/>
              </a:ext>
            </a:extLst>
          </p:cNvPr>
          <p:cNvSpPr>
            <a:spLocks noChangeArrowheads="1"/>
          </p:cNvSpPr>
          <p:nvPr/>
        </p:nvSpPr>
        <p:spPr bwMode="auto">
          <a:xfrm>
            <a:off x="4648200"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9" name="Rectangle 69">
            <a:extLst>
              <a:ext uri="{FF2B5EF4-FFF2-40B4-BE49-F238E27FC236}">
                <a16:creationId xmlns:a16="http://schemas.microsoft.com/office/drawing/2014/main" id="{2F410010-8EF8-4AC1-90EB-37B85BCA0B3E}"/>
              </a:ext>
            </a:extLst>
          </p:cNvPr>
          <p:cNvSpPr>
            <a:spLocks noChangeArrowheads="1"/>
          </p:cNvSpPr>
          <p:nvPr/>
        </p:nvSpPr>
        <p:spPr bwMode="auto">
          <a:xfrm>
            <a:off x="6567488"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0" name="Rectangle 70">
            <a:extLst>
              <a:ext uri="{FF2B5EF4-FFF2-40B4-BE49-F238E27FC236}">
                <a16:creationId xmlns:a16="http://schemas.microsoft.com/office/drawing/2014/main" id="{58395771-B447-4748-A44E-36281CBBE380}"/>
              </a:ext>
            </a:extLst>
          </p:cNvPr>
          <p:cNvSpPr>
            <a:spLocks noChangeArrowheads="1"/>
          </p:cNvSpPr>
          <p:nvPr/>
        </p:nvSpPr>
        <p:spPr bwMode="auto">
          <a:xfrm>
            <a:off x="4008438" y="2827338"/>
            <a:ext cx="3254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Y</a:t>
            </a:r>
          </a:p>
          <a:p>
            <a:pP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71" name="Rectangle 71">
            <a:extLst>
              <a:ext uri="{FF2B5EF4-FFF2-40B4-BE49-F238E27FC236}">
                <a16:creationId xmlns:a16="http://schemas.microsoft.com/office/drawing/2014/main" id="{321F0CD4-7D8B-45A6-9193-80C54A16A236}"/>
              </a:ext>
            </a:extLst>
          </p:cNvPr>
          <p:cNvSpPr>
            <a:spLocks noChangeArrowheads="1"/>
          </p:cNvSpPr>
          <p:nvPr/>
        </p:nvSpPr>
        <p:spPr bwMode="auto">
          <a:xfrm>
            <a:off x="3770313"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T</a:t>
            </a:r>
          </a:p>
        </p:txBody>
      </p:sp>
      <p:sp>
        <p:nvSpPr>
          <p:cNvPr id="72" name="Rectangle 72">
            <a:extLst>
              <a:ext uri="{FF2B5EF4-FFF2-40B4-BE49-F238E27FC236}">
                <a16:creationId xmlns:a16="http://schemas.microsoft.com/office/drawing/2014/main" id="{F72B6DB1-1C21-4504-85EF-5DF1C65FEBFE}"/>
              </a:ext>
            </a:extLst>
          </p:cNvPr>
          <p:cNvSpPr>
            <a:spLocks noChangeArrowheads="1"/>
          </p:cNvSpPr>
          <p:nvPr/>
        </p:nvSpPr>
        <p:spPr bwMode="auto">
          <a:xfrm>
            <a:off x="3513138" y="2827338"/>
            <a:ext cx="3286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P</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H</a:t>
            </a:r>
          </a:p>
        </p:txBody>
      </p:sp>
      <p:sp>
        <p:nvSpPr>
          <p:cNvPr id="73" name="Rectangle 73">
            <a:extLst>
              <a:ext uri="{FF2B5EF4-FFF2-40B4-BE49-F238E27FC236}">
                <a16:creationId xmlns:a16="http://schemas.microsoft.com/office/drawing/2014/main" id="{A29E3CB2-F2B5-4D21-9743-719C5DB8BDBD}"/>
              </a:ext>
            </a:extLst>
          </p:cNvPr>
          <p:cNvSpPr>
            <a:spLocks noChangeArrowheads="1"/>
          </p:cNvSpPr>
          <p:nvPr/>
        </p:nvSpPr>
        <p:spPr bwMode="auto">
          <a:xfrm>
            <a:off x="3273425"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A</a:t>
            </a:r>
          </a:p>
          <a:p>
            <a:pPr defTabSz="762000" eaLnBrk="0" fontAlgn="base" hangingPunct="0">
              <a:lnSpc>
                <a:spcPct val="75000"/>
              </a:lnSpc>
              <a:spcBef>
                <a:spcPct val="0"/>
              </a:spcBef>
              <a:spcAft>
                <a:spcPct val="0"/>
              </a:spcAft>
            </a:pPr>
            <a:r>
              <a:rPr kumimoji="1" lang="en-US" altLang="zh-CN" sz="1600" b="1">
                <a:solidFill>
                  <a:srgbClr val="333399"/>
                </a:solidFill>
              </a:rPr>
              <a:t>C</a:t>
            </a:r>
          </a:p>
          <a:p>
            <a:pPr defTabSz="762000" eaLnBrk="0" fontAlgn="base" hangingPunct="0">
              <a:lnSpc>
                <a:spcPct val="75000"/>
              </a:lnSpc>
              <a:spcBef>
                <a:spcPct val="0"/>
              </a:spcBef>
              <a:spcAft>
                <a:spcPct val="0"/>
              </a:spcAft>
            </a:pPr>
            <a:r>
              <a:rPr kumimoji="1" lang="en-US" altLang="zh-CN" sz="1600" b="1">
                <a:solidFill>
                  <a:srgbClr val="333399"/>
                </a:solidFill>
              </a:rPr>
              <a:t>K</a:t>
            </a:r>
          </a:p>
        </p:txBody>
      </p:sp>
      <p:sp>
        <p:nvSpPr>
          <p:cNvPr id="74" name="Rectangle 74">
            <a:extLst>
              <a:ext uri="{FF2B5EF4-FFF2-40B4-BE49-F238E27FC236}">
                <a16:creationId xmlns:a16="http://schemas.microsoft.com/office/drawing/2014/main" id="{C2316660-927D-4266-87C1-28E942DF1FF7}"/>
              </a:ext>
            </a:extLst>
          </p:cNvPr>
          <p:cNvSpPr>
            <a:spLocks noChangeArrowheads="1"/>
          </p:cNvSpPr>
          <p:nvPr/>
        </p:nvSpPr>
        <p:spPr bwMode="auto">
          <a:xfrm>
            <a:off x="3011488" y="2827338"/>
            <a:ext cx="3397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U</a:t>
            </a:r>
          </a:p>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G</a:t>
            </a:r>
          </a:p>
        </p:txBody>
      </p:sp>
      <p:sp>
        <p:nvSpPr>
          <p:cNvPr id="75" name="Rectangle 75">
            <a:extLst>
              <a:ext uri="{FF2B5EF4-FFF2-40B4-BE49-F238E27FC236}">
                <a16:creationId xmlns:a16="http://schemas.microsoft.com/office/drawing/2014/main" id="{7D677251-DC3F-41CA-B54C-2FAB54D1B79E}"/>
              </a:ext>
            </a:extLst>
          </p:cNvPr>
          <p:cNvSpPr>
            <a:spLocks noChangeArrowheads="1"/>
          </p:cNvSpPr>
          <p:nvPr/>
        </p:nvSpPr>
        <p:spPr bwMode="auto">
          <a:xfrm>
            <a:off x="250825" y="-26988"/>
            <a:ext cx="8131175" cy="39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位 </a:t>
            </a:r>
            <a:r>
              <a:rPr kumimoji="1" lang="en-US" altLang="zh-CN" sz="2000">
                <a:solidFill>
                  <a:srgbClr val="333399"/>
                </a:solidFill>
              </a:rPr>
              <a:t>0                         8                        16                        24                    31</a:t>
            </a:r>
          </a:p>
        </p:txBody>
      </p:sp>
      <p:sp>
        <p:nvSpPr>
          <p:cNvPr id="76" name="Line 76">
            <a:extLst>
              <a:ext uri="{FF2B5EF4-FFF2-40B4-BE49-F238E27FC236}">
                <a16:creationId xmlns:a16="http://schemas.microsoft.com/office/drawing/2014/main" id="{96FF0EC4-1D27-432E-977B-9B385B736553}"/>
              </a:ext>
            </a:extLst>
          </p:cNvPr>
          <p:cNvSpPr>
            <a:spLocks noChangeShapeType="1"/>
          </p:cNvSpPr>
          <p:nvPr/>
        </p:nvSpPr>
        <p:spPr bwMode="auto">
          <a:xfrm flipH="1">
            <a:off x="6405563" y="4203700"/>
            <a:ext cx="3175" cy="642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7" name="Rectangle 77">
            <a:extLst>
              <a:ext uri="{FF2B5EF4-FFF2-40B4-BE49-F238E27FC236}">
                <a16:creationId xmlns:a16="http://schemas.microsoft.com/office/drawing/2014/main" id="{40A6B42F-D81B-4E73-839D-1E42660AE0E6}"/>
              </a:ext>
            </a:extLst>
          </p:cNvPr>
          <p:cNvSpPr>
            <a:spLocks noChangeArrowheads="1"/>
          </p:cNvSpPr>
          <p:nvPr/>
        </p:nvSpPr>
        <p:spPr bwMode="auto">
          <a:xfrm>
            <a:off x="6918325" y="4270375"/>
            <a:ext cx="1254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填    充</a:t>
            </a:r>
          </a:p>
        </p:txBody>
      </p:sp>
      <p:sp>
        <p:nvSpPr>
          <p:cNvPr id="78" name="Line 78">
            <a:extLst>
              <a:ext uri="{FF2B5EF4-FFF2-40B4-BE49-F238E27FC236}">
                <a16:creationId xmlns:a16="http://schemas.microsoft.com/office/drawing/2014/main" id="{B644238A-9ED9-4CBA-AC5D-EFEFA59F1A9B}"/>
              </a:ext>
            </a:extLst>
          </p:cNvPr>
          <p:cNvSpPr>
            <a:spLocks noChangeShapeType="1"/>
          </p:cNvSpPr>
          <p:nvPr/>
        </p:nvSpPr>
        <p:spPr bwMode="auto">
          <a:xfrm>
            <a:off x="8447088" y="682625"/>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9" name="Line 79">
            <a:extLst>
              <a:ext uri="{FF2B5EF4-FFF2-40B4-BE49-F238E27FC236}">
                <a16:creationId xmlns:a16="http://schemas.microsoft.com/office/drawing/2014/main" id="{1C87EA7F-A85D-486B-8F9C-4B548D570301}"/>
              </a:ext>
            </a:extLst>
          </p:cNvPr>
          <p:cNvSpPr>
            <a:spLocks noChangeShapeType="1"/>
          </p:cNvSpPr>
          <p:nvPr/>
        </p:nvSpPr>
        <p:spPr bwMode="auto">
          <a:xfrm>
            <a:off x="8447088" y="4178300"/>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0" name="Line 80">
            <a:extLst>
              <a:ext uri="{FF2B5EF4-FFF2-40B4-BE49-F238E27FC236}">
                <a16:creationId xmlns:a16="http://schemas.microsoft.com/office/drawing/2014/main" id="{CC051D2B-64B6-4CF0-B258-A0B6485FEF46}"/>
              </a:ext>
            </a:extLst>
          </p:cNvPr>
          <p:cNvSpPr>
            <a:spLocks noChangeShapeType="1"/>
          </p:cNvSpPr>
          <p:nvPr/>
        </p:nvSpPr>
        <p:spPr bwMode="auto">
          <a:xfrm>
            <a:off x="58738" y="720725"/>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1" name="Line 81">
            <a:extLst>
              <a:ext uri="{FF2B5EF4-FFF2-40B4-BE49-F238E27FC236}">
                <a16:creationId xmlns:a16="http://schemas.microsoft.com/office/drawing/2014/main" id="{80F3FD23-5CCA-4946-ADED-668E9E5B8DC4}"/>
              </a:ext>
            </a:extLst>
          </p:cNvPr>
          <p:cNvSpPr>
            <a:spLocks noChangeShapeType="1"/>
          </p:cNvSpPr>
          <p:nvPr/>
        </p:nvSpPr>
        <p:spPr bwMode="auto">
          <a:xfrm>
            <a:off x="73025" y="4821238"/>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2" name="Text Box 82">
            <a:extLst>
              <a:ext uri="{FF2B5EF4-FFF2-40B4-BE49-F238E27FC236}">
                <a16:creationId xmlns:a16="http://schemas.microsoft.com/office/drawing/2014/main" id="{41BDA3E8-114D-4DA0-9BAE-2E9436B6D7B3}"/>
              </a:ext>
            </a:extLst>
          </p:cNvPr>
          <p:cNvSpPr txBox="1">
            <a:spLocks noChangeArrowheads="1"/>
          </p:cNvSpPr>
          <p:nvPr/>
        </p:nvSpPr>
        <p:spPr bwMode="auto">
          <a:xfrm>
            <a:off x="250825" y="5084763"/>
            <a:ext cx="8424863"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a:solidFill>
                  <a:srgbClr val="333399"/>
                </a:solidFill>
                <a:ea typeface="黑体" pitchFamily="49" charset="-122"/>
              </a:rPr>
              <a:t>终止 </a:t>
            </a:r>
            <a:r>
              <a:rPr lang="en-US" altLang="zh-CN">
                <a:solidFill>
                  <a:srgbClr val="333399"/>
                </a:solidFill>
                <a:ea typeface="黑体" pitchFamily="49" charset="-122"/>
              </a:rPr>
              <a:t>FIN (FINis) —— </a:t>
            </a:r>
            <a:r>
              <a:rPr lang="zh-CN" altLang="en-US">
                <a:solidFill>
                  <a:srgbClr val="333399"/>
                </a:solidFill>
                <a:ea typeface="黑体" pitchFamily="49" charset="-122"/>
              </a:rPr>
              <a:t>用来释放一个连接。</a:t>
            </a:r>
            <a:r>
              <a:rPr lang="en-US" altLang="zh-CN">
                <a:solidFill>
                  <a:srgbClr val="333399"/>
                </a:solidFill>
                <a:ea typeface="黑体" pitchFamily="49" charset="-122"/>
              </a:rPr>
              <a:t>FIN </a:t>
            </a:r>
            <a:r>
              <a:rPr lang="en-US" altLang="zh-CN">
                <a:solidFill>
                  <a:srgbClr val="333399"/>
                </a:solidFill>
                <a:ea typeface="黑体" pitchFamily="49" charset="-122"/>
                <a:sym typeface="Symbol" pitchFamily="18" charset="2"/>
              </a:rPr>
              <a:t></a:t>
            </a:r>
            <a:r>
              <a:rPr lang="en-US" altLang="zh-CN">
                <a:solidFill>
                  <a:srgbClr val="333399"/>
                </a:solidFill>
                <a:ea typeface="黑体" pitchFamily="49" charset="-122"/>
              </a:rPr>
              <a:t> 1 </a:t>
            </a:r>
            <a:r>
              <a:rPr lang="zh-CN" altLang="en-US">
                <a:solidFill>
                  <a:srgbClr val="333399"/>
                </a:solidFill>
                <a:ea typeface="黑体" pitchFamily="49" charset="-122"/>
              </a:rPr>
              <a:t>表明此报文段的发送端的数据已发送完毕，并要求释放运输连接。 </a:t>
            </a:r>
          </a:p>
        </p:txBody>
      </p:sp>
      <p:sp>
        <p:nvSpPr>
          <p:cNvPr id="83" name="Rectangle 83">
            <a:extLst>
              <a:ext uri="{FF2B5EF4-FFF2-40B4-BE49-F238E27FC236}">
                <a16:creationId xmlns:a16="http://schemas.microsoft.com/office/drawing/2014/main" id="{9F3D444B-1F08-4E2C-8FE5-F927A0E37ADC}"/>
              </a:ext>
            </a:extLst>
          </p:cNvPr>
          <p:cNvSpPr>
            <a:spLocks noChangeArrowheads="1"/>
          </p:cNvSpPr>
          <p:nvPr/>
        </p:nvSpPr>
        <p:spPr bwMode="auto">
          <a:xfrm>
            <a:off x="4211638" y="2782888"/>
            <a:ext cx="317500" cy="71755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22190220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a:extLst>
              <a:ext uri="{FF2B5EF4-FFF2-40B4-BE49-F238E27FC236}">
                <a16:creationId xmlns:a16="http://schemas.microsoft.com/office/drawing/2014/main" id="{78566731-EE3E-4624-AC3F-19C50C119579}"/>
              </a:ext>
            </a:extLst>
          </p:cNvPr>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 name="Rectangle 3">
            <a:extLst>
              <a:ext uri="{FF2B5EF4-FFF2-40B4-BE49-F238E27FC236}">
                <a16:creationId xmlns:a16="http://schemas.microsoft.com/office/drawing/2014/main" id="{3C5BD6D2-CD11-4ACB-AE40-A0D2253E0281}"/>
              </a:ext>
            </a:extLst>
          </p:cNvPr>
          <p:cNvSpPr>
            <a:spLocks noChangeArrowheads="1"/>
          </p:cNvSpPr>
          <p:nvPr/>
        </p:nvSpPr>
        <p:spPr bwMode="auto">
          <a:xfrm>
            <a:off x="0" y="2309813"/>
            <a:ext cx="690563"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90000"/>
              </a:lnSpc>
              <a:spcBef>
                <a:spcPct val="0"/>
              </a:spcBef>
              <a:spcAft>
                <a:spcPct val="0"/>
              </a:spcAft>
            </a:pPr>
            <a:r>
              <a:rPr kumimoji="1" lang="en-US" altLang="zh-CN" sz="2000">
                <a:solidFill>
                  <a:srgbClr val="333399"/>
                </a:solidFill>
              </a:rPr>
              <a:t>TCP</a:t>
            </a:r>
          </a:p>
          <a:p>
            <a:pP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4" name="Line 4">
            <a:extLst>
              <a:ext uri="{FF2B5EF4-FFF2-40B4-BE49-F238E27FC236}">
                <a16:creationId xmlns:a16="http://schemas.microsoft.com/office/drawing/2014/main" id="{0747D2B8-8422-42B1-A537-FEE8D055432F}"/>
              </a:ext>
            </a:extLst>
          </p:cNvPr>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 name="Rectangle 5">
            <a:extLst>
              <a:ext uri="{FF2B5EF4-FFF2-40B4-BE49-F238E27FC236}">
                <a16:creationId xmlns:a16="http://schemas.microsoft.com/office/drawing/2014/main" id="{7C0B3BC4-C780-420E-89EA-C3F5B2E99F6E}"/>
              </a:ext>
            </a:extLst>
          </p:cNvPr>
          <p:cNvSpPr>
            <a:spLocks noChangeArrowheads="1"/>
          </p:cNvSpPr>
          <p:nvPr/>
        </p:nvSpPr>
        <p:spPr bwMode="auto">
          <a:xfrm>
            <a:off x="8388350" y="1778000"/>
            <a:ext cx="688975" cy="11874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90000"/>
              </a:lnSpc>
              <a:spcBef>
                <a:spcPct val="0"/>
              </a:spcBef>
              <a:spcAft>
                <a:spcPct val="0"/>
              </a:spcAft>
            </a:pPr>
            <a:r>
              <a:rPr kumimoji="1" lang="en-US" altLang="zh-CN" sz="2000">
                <a:solidFill>
                  <a:srgbClr val="333399"/>
                </a:solidFill>
              </a:rPr>
              <a:t>20</a:t>
            </a:r>
          </a:p>
          <a:p>
            <a:pPr algn="ctr" defTabSz="762000" eaLnBrk="0" fontAlgn="base" hangingPunct="0">
              <a:lnSpc>
                <a:spcPct val="90000"/>
              </a:lnSpc>
              <a:spcBef>
                <a:spcPct val="0"/>
              </a:spcBef>
              <a:spcAft>
                <a:spcPct val="0"/>
              </a:spcAft>
            </a:pPr>
            <a:r>
              <a:rPr kumimoji="1" lang="zh-CN" altLang="en-US" sz="2000">
                <a:solidFill>
                  <a:srgbClr val="333399"/>
                </a:solidFill>
              </a:rPr>
              <a:t>字节</a:t>
            </a:r>
          </a:p>
          <a:p>
            <a:pPr algn="ctr" defTabSz="762000" eaLnBrk="0" fontAlgn="base" hangingPunct="0">
              <a:lnSpc>
                <a:spcPct val="90000"/>
              </a:lnSpc>
              <a:spcBef>
                <a:spcPct val="0"/>
              </a:spcBef>
              <a:spcAft>
                <a:spcPct val="0"/>
              </a:spcAft>
            </a:pPr>
            <a:r>
              <a:rPr kumimoji="1" lang="zh-CN" altLang="en-US" sz="2000">
                <a:solidFill>
                  <a:srgbClr val="333399"/>
                </a:solidFill>
              </a:rPr>
              <a:t>固定</a:t>
            </a:r>
          </a:p>
          <a:p>
            <a:pPr algn="ct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6" name="Rectangle 6">
            <a:extLst>
              <a:ext uri="{FF2B5EF4-FFF2-40B4-BE49-F238E27FC236}">
                <a16:creationId xmlns:a16="http://schemas.microsoft.com/office/drawing/2014/main" id="{E195E05C-C2AA-4DB8-8D6C-0DFBC2F436A7}"/>
              </a:ext>
            </a:extLst>
          </p:cNvPr>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 name="Line 7">
            <a:extLst>
              <a:ext uri="{FF2B5EF4-FFF2-40B4-BE49-F238E27FC236}">
                <a16:creationId xmlns:a16="http://schemas.microsoft.com/office/drawing/2014/main" id="{20B54FBF-B546-452D-9C65-FB34F90487A5}"/>
              </a:ext>
            </a:extLst>
          </p:cNvPr>
          <p:cNvSpPr>
            <a:spLocks noChangeShapeType="1"/>
          </p:cNvSpPr>
          <p:nvPr/>
        </p:nvSpPr>
        <p:spPr bwMode="auto">
          <a:xfrm>
            <a:off x="646113" y="1409700"/>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8" name="Line 8">
            <a:extLst>
              <a:ext uri="{FF2B5EF4-FFF2-40B4-BE49-F238E27FC236}">
                <a16:creationId xmlns:a16="http://schemas.microsoft.com/office/drawing/2014/main" id="{19773769-3824-4C2B-BF7E-0356128A5A4E}"/>
              </a:ext>
            </a:extLst>
          </p:cNvPr>
          <p:cNvSpPr>
            <a:spLocks noChangeShapeType="1"/>
          </p:cNvSpPr>
          <p:nvPr/>
        </p:nvSpPr>
        <p:spPr bwMode="auto">
          <a:xfrm>
            <a:off x="660400" y="2105025"/>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 name="Line 9">
            <a:extLst>
              <a:ext uri="{FF2B5EF4-FFF2-40B4-BE49-F238E27FC236}">
                <a16:creationId xmlns:a16="http://schemas.microsoft.com/office/drawing/2014/main" id="{1BDC6DAE-DC8C-417A-AB42-7E95BB5EDD29}"/>
              </a:ext>
            </a:extLst>
          </p:cNvPr>
          <p:cNvSpPr>
            <a:spLocks noChangeShapeType="1"/>
          </p:cNvSpPr>
          <p:nvPr/>
        </p:nvSpPr>
        <p:spPr bwMode="auto">
          <a:xfrm>
            <a:off x="646113" y="279876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0" name="Line 10">
            <a:extLst>
              <a:ext uri="{FF2B5EF4-FFF2-40B4-BE49-F238E27FC236}">
                <a16:creationId xmlns:a16="http://schemas.microsoft.com/office/drawing/2014/main" id="{50AAECD5-025C-496B-99F3-3DB1C9A046D6}"/>
              </a:ext>
            </a:extLst>
          </p:cNvPr>
          <p:cNvSpPr>
            <a:spLocks noChangeShapeType="1"/>
          </p:cNvSpPr>
          <p:nvPr/>
        </p:nvSpPr>
        <p:spPr bwMode="auto">
          <a:xfrm>
            <a:off x="646113" y="349091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1" name="Line 11">
            <a:extLst>
              <a:ext uri="{FF2B5EF4-FFF2-40B4-BE49-F238E27FC236}">
                <a16:creationId xmlns:a16="http://schemas.microsoft.com/office/drawing/2014/main" id="{58926394-E8AD-426F-9184-C3668CFE43E6}"/>
              </a:ext>
            </a:extLst>
          </p:cNvPr>
          <p:cNvSpPr>
            <a:spLocks noChangeShapeType="1"/>
          </p:cNvSpPr>
          <p:nvPr/>
        </p:nvSpPr>
        <p:spPr bwMode="auto">
          <a:xfrm>
            <a:off x="660400" y="4186238"/>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 name="Line 12">
            <a:extLst>
              <a:ext uri="{FF2B5EF4-FFF2-40B4-BE49-F238E27FC236}">
                <a16:creationId xmlns:a16="http://schemas.microsoft.com/office/drawing/2014/main" id="{54FB9DE4-B875-4123-B1CD-5BBF4947F153}"/>
              </a:ext>
            </a:extLst>
          </p:cNvPr>
          <p:cNvSpPr>
            <a:spLocks noChangeShapeType="1"/>
          </p:cNvSpPr>
          <p:nvPr/>
        </p:nvSpPr>
        <p:spPr bwMode="auto">
          <a:xfrm>
            <a:off x="4498975" y="714375"/>
            <a:ext cx="0" cy="709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3" name="Rectangle 13">
            <a:extLst>
              <a:ext uri="{FF2B5EF4-FFF2-40B4-BE49-F238E27FC236}">
                <a16:creationId xmlns:a16="http://schemas.microsoft.com/office/drawing/2014/main" id="{44378122-EFDA-4225-BB94-C8E5C1A92CA9}"/>
              </a:ext>
            </a:extLst>
          </p:cNvPr>
          <p:cNvSpPr>
            <a:spLocks noChangeArrowheads="1"/>
          </p:cNvSpPr>
          <p:nvPr/>
        </p:nvSpPr>
        <p:spPr bwMode="auto">
          <a:xfrm>
            <a:off x="5699125" y="841375"/>
            <a:ext cx="16160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目  的  端  口</a:t>
            </a:r>
          </a:p>
        </p:txBody>
      </p:sp>
      <p:sp>
        <p:nvSpPr>
          <p:cNvPr id="14" name="Rectangle 14">
            <a:extLst>
              <a:ext uri="{FF2B5EF4-FFF2-40B4-BE49-F238E27FC236}">
                <a16:creationId xmlns:a16="http://schemas.microsoft.com/office/drawing/2014/main" id="{519653DA-450D-450D-A083-89E8F19102A1}"/>
              </a:ext>
            </a:extLst>
          </p:cNvPr>
          <p:cNvSpPr>
            <a:spLocks noChangeArrowheads="1"/>
          </p:cNvSpPr>
          <p:nvPr/>
        </p:nvSpPr>
        <p:spPr bwMode="auto">
          <a:xfrm>
            <a:off x="808038" y="2763838"/>
            <a:ext cx="6873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数据</a:t>
            </a:r>
          </a:p>
          <a:p>
            <a:pPr defTabSz="762000" eaLnBrk="0" fontAlgn="base" hangingPunct="0">
              <a:spcBef>
                <a:spcPct val="0"/>
              </a:spcBef>
              <a:spcAft>
                <a:spcPct val="0"/>
              </a:spcAft>
            </a:pPr>
            <a:r>
              <a:rPr kumimoji="1" lang="zh-CN" altLang="en-US" sz="2000">
                <a:solidFill>
                  <a:srgbClr val="333399"/>
                </a:solidFill>
              </a:rPr>
              <a:t>偏移</a:t>
            </a:r>
          </a:p>
        </p:txBody>
      </p:sp>
      <p:sp>
        <p:nvSpPr>
          <p:cNvPr id="15" name="Rectangle 15">
            <a:extLst>
              <a:ext uri="{FF2B5EF4-FFF2-40B4-BE49-F238E27FC236}">
                <a16:creationId xmlns:a16="http://schemas.microsoft.com/office/drawing/2014/main" id="{EA7E5BA0-69A5-4974-9C38-6A731DE0EFB1}"/>
              </a:ext>
            </a:extLst>
          </p:cNvPr>
          <p:cNvSpPr>
            <a:spLocks noChangeArrowheads="1"/>
          </p:cNvSpPr>
          <p:nvPr/>
        </p:nvSpPr>
        <p:spPr bwMode="auto">
          <a:xfrm>
            <a:off x="1887538" y="362902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检   验   和</a:t>
            </a:r>
          </a:p>
        </p:txBody>
      </p:sp>
      <p:sp>
        <p:nvSpPr>
          <p:cNvPr id="16" name="Rectangle 16">
            <a:extLst>
              <a:ext uri="{FF2B5EF4-FFF2-40B4-BE49-F238E27FC236}">
                <a16:creationId xmlns:a16="http://schemas.microsoft.com/office/drawing/2014/main" id="{635593AD-1CAE-49A7-8CED-761D066DC680}"/>
              </a:ext>
            </a:extLst>
          </p:cNvPr>
          <p:cNvSpPr>
            <a:spLocks noChangeArrowheads="1"/>
          </p:cNvSpPr>
          <p:nvPr/>
        </p:nvSpPr>
        <p:spPr bwMode="auto">
          <a:xfrm>
            <a:off x="2089150" y="4303327"/>
            <a:ext cx="334645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fontAlgn="base" hangingPunct="0">
              <a:spcBef>
                <a:spcPct val="0"/>
              </a:spcBef>
              <a:spcAft>
                <a:spcPct val="0"/>
              </a:spcAft>
            </a:pPr>
            <a:r>
              <a:rPr kumimoji="1" lang="zh-CN" altLang="en-US" sz="2000" dirty="0">
                <a:solidFill>
                  <a:srgbClr val="333399"/>
                </a:solidFill>
              </a:rPr>
              <a:t>选    项    （长  度  可  变）</a:t>
            </a:r>
          </a:p>
        </p:txBody>
      </p:sp>
      <p:sp>
        <p:nvSpPr>
          <p:cNvPr id="17" name="Rectangle 17">
            <a:extLst>
              <a:ext uri="{FF2B5EF4-FFF2-40B4-BE49-F238E27FC236}">
                <a16:creationId xmlns:a16="http://schemas.microsoft.com/office/drawing/2014/main" id="{3B86235E-B678-46A1-9BDB-898881E024F2}"/>
              </a:ext>
            </a:extLst>
          </p:cNvPr>
          <p:cNvSpPr>
            <a:spLocks noChangeArrowheads="1"/>
          </p:cNvSpPr>
          <p:nvPr/>
        </p:nvSpPr>
        <p:spPr bwMode="auto">
          <a:xfrm>
            <a:off x="2001838" y="841375"/>
            <a:ext cx="1222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源  端  口</a:t>
            </a:r>
          </a:p>
        </p:txBody>
      </p:sp>
      <p:sp>
        <p:nvSpPr>
          <p:cNvPr id="18" name="Rectangle 18">
            <a:extLst>
              <a:ext uri="{FF2B5EF4-FFF2-40B4-BE49-F238E27FC236}">
                <a16:creationId xmlns:a16="http://schemas.microsoft.com/office/drawing/2014/main" id="{B545E577-2204-4136-96E1-D986F1DD0DB6}"/>
              </a:ext>
            </a:extLst>
          </p:cNvPr>
          <p:cNvSpPr>
            <a:spLocks noChangeArrowheads="1"/>
          </p:cNvSpPr>
          <p:nvPr/>
        </p:nvSpPr>
        <p:spPr bwMode="auto">
          <a:xfrm>
            <a:off x="4054475" y="1528763"/>
            <a:ext cx="1381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序   号</a:t>
            </a:r>
          </a:p>
        </p:txBody>
      </p:sp>
      <p:sp>
        <p:nvSpPr>
          <p:cNvPr id="19" name="Line 19">
            <a:extLst>
              <a:ext uri="{FF2B5EF4-FFF2-40B4-BE49-F238E27FC236}">
                <a16:creationId xmlns:a16="http://schemas.microsoft.com/office/drawing/2014/main" id="{107BBDCB-A8A6-4F8F-9FAE-BE3B94AD5376}"/>
              </a:ext>
            </a:extLst>
          </p:cNvPr>
          <p:cNvSpPr>
            <a:spLocks noChangeShapeType="1"/>
          </p:cNvSpPr>
          <p:nvPr/>
        </p:nvSpPr>
        <p:spPr bwMode="auto">
          <a:xfrm>
            <a:off x="4505325" y="2808288"/>
            <a:ext cx="0" cy="1370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0" name="Rectangle 20">
            <a:extLst>
              <a:ext uri="{FF2B5EF4-FFF2-40B4-BE49-F238E27FC236}">
                <a16:creationId xmlns:a16="http://schemas.microsoft.com/office/drawing/2014/main" id="{08168850-DFD2-41A8-9943-50E44724B7B1}"/>
              </a:ext>
            </a:extLst>
          </p:cNvPr>
          <p:cNvSpPr>
            <a:spLocks noChangeArrowheads="1"/>
          </p:cNvSpPr>
          <p:nvPr/>
        </p:nvSpPr>
        <p:spPr bwMode="auto">
          <a:xfrm>
            <a:off x="5538788" y="3629025"/>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紧   急   指   针</a:t>
            </a:r>
          </a:p>
        </p:txBody>
      </p:sp>
      <p:sp>
        <p:nvSpPr>
          <p:cNvPr id="21" name="Rectangle 21">
            <a:extLst>
              <a:ext uri="{FF2B5EF4-FFF2-40B4-BE49-F238E27FC236}">
                <a16:creationId xmlns:a16="http://schemas.microsoft.com/office/drawing/2014/main" id="{7339640B-6F0B-4B58-B240-F9BB101035C7}"/>
              </a:ext>
            </a:extLst>
          </p:cNvPr>
          <p:cNvSpPr>
            <a:spLocks noChangeArrowheads="1"/>
          </p:cNvSpPr>
          <p:nvPr/>
        </p:nvSpPr>
        <p:spPr bwMode="auto">
          <a:xfrm>
            <a:off x="5988050" y="2909888"/>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窗   口</a:t>
            </a:r>
          </a:p>
        </p:txBody>
      </p:sp>
      <p:sp>
        <p:nvSpPr>
          <p:cNvPr id="22" name="Rectangle 22">
            <a:extLst>
              <a:ext uri="{FF2B5EF4-FFF2-40B4-BE49-F238E27FC236}">
                <a16:creationId xmlns:a16="http://schemas.microsoft.com/office/drawing/2014/main" id="{52171F5D-6CA0-417D-922B-64DD03009387}"/>
              </a:ext>
            </a:extLst>
          </p:cNvPr>
          <p:cNvSpPr>
            <a:spLocks noChangeArrowheads="1"/>
          </p:cNvSpPr>
          <p:nvPr/>
        </p:nvSpPr>
        <p:spPr bwMode="auto">
          <a:xfrm>
            <a:off x="3810000" y="2252663"/>
            <a:ext cx="1841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确    认    号</a:t>
            </a:r>
          </a:p>
        </p:txBody>
      </p:sp>
      <p:sp>
        <p:nvSpPr>
          <p:cNvPr id="23" name="Line 23">
            <a:extLst>
              <a:ext uri="{FF2B5EF4-FFF2-40B4-BE49-F238E27FC236}">
                <a16:creationId xmlns:a16="http://schemas.microsoft.com/office/drawing/2014/main" id="{22E2A097-CC94-4531-B69E-F83F5558B776}"/>
              </a:ext>
            </a:extLst>
          </p:cNvPr>
          <p:cNvSpPr>
            <a:spLocks noChangeShapeType="1"/>
          </p:cNvSpPr>
          <p:nvPr/>
        </p:nvSpPr>
        <p:spPr bwMode="auto">
          <a:xfrm>
            <a:off x="1611313"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4" name="Line 24">
            <a:extLst>
              <a:ext uri="{FF2B5EF4-FFF2-40B4-BE49-F238E27FC236}">
                <a16:creationId xmlns:a16="http://schemas.microsoft.com/office/drawing/2014/main" id="{CE47BE62-1E5F-40D5-B5E5-21773A609086}"/>
              </a:ext>
            </a:extLst>
          </p:cNvPr>
          <p:cNvSpPr>
            <a:spLocks noChangeShapeType="1"/>
          </p:cNvSpPr>
          <p:nvPr/>
        </p:nvSpPr>
        <p:spPr bwMode="auto">
          <a:xfrm>
            <a:off x="3538538" y="2800350"/>
            <a:ext cx="0" cy="684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 name="Line 25">
            <a:extLst>
              <a:ext uri="{FF2B5EF4-FFF2-40B4-BE49-F238E27FC236}">
                <a16:creationId xmlns:a16="http://schemas.microsoft.com/office/drawing/2014/main" id="{1DF6CA17-57AB-42F9-B60B-C8C6B3239F4C}"/>
              </a:ext>
            </a:extLst>
          </p:cNvPr>
          <p:cNvSpPr>
            <a:spLocks noChangeShapeType="1"/>
          </p:cNvSpPr>
          <p:nvPr/>
        </p:nvSpPr>
        <p:spPr bwMode="auto">
          <a:xfrm>
            <a:off x="3044825"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6" name="Line 26">
            <a:extLst>
              <a:ext uri="{FF2B5EF4-FFF2-40B4-BE49-F238E27FC236}">
                <a16:creationId xmlns:a16="http://schemas.microsoft.com/office/drawing/2014/main" id="{FEE7D6B7-24B7-4A1A-B108-E1E132970F87}"/>
              </a:ext>
            </a:extLst>
          </p:cNvPr>
          <p:cNvSpPr>
            <a:spLocks noChangeShapeType="1"/>
          </p:cNvSpPr>
          <p:nvPr/>
        </p:nvSpPr>
        <p:spPr bwMode="auto">
          <a:xfrm>
            <a:off x="328930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7" name="Line 27">
            <a:extLst>
              <a:ext uri="{FF2B5EF4-FFF2-40B4-BE49-F238E27FC236}">
                <a16:creationId xmlns:a16="http://schemas.microsoft.com/office/drawing/2014/main" id="{9BCF4D06-7C59-4B12-9F0E-160D3555998C}"/>
              </a:ext>
            </a:extLst>
          </p:cNvPr>
          <p:cNvSpPr>
            <a:spLocks noChangeShapeType="1"/>
          </p:cNvSpPr>
          <p:nvPr/>
        </p:nvSpPr>
        <p:spPr bwMode="auto">
          <a:xfrm>
            <a:off x="40195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8" name="Line 28">
            <a:extLst>
              <a:ext uri="{FF2B5EF4-FFF2-40B4-BE49-F238E27FC236}">
                <a16:creationId xmlns:a16="http://schemas.microsoft.com/office/drawing/2014/main" id="{92A4FAC4-0115-4132-909E-C057FEE47FE1}"/>
              </a:ext>
            </a:extLst>
          </p:cNvPr>
          <p:cNvSpPr>
            <a:spLocks noChangeShapeType="1"/>
          </p:cNvSpPr>
          <p:nvPr/>
        </p:nvSpPr>
        <p:spPr bwMode="auto">
          <a:xfrm>
            <a:off x="37782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9" name="Line 29">
            <a:extLst>
              <a:ext uri="{FF2B5EF4-FFF2-40B4-BE49-F238E27FC236}">
                <a16:creationId xmlns:a16="http://schemas.microsoft.com/office/drawing/2014/main" id="{D792B9D4-F931-454B-A43C-45E83BD506AE}"/>
              </a:ext>
            </a:extLst>
          </p:cNvPr>
          <p:cNvSpPr>
            <a:spLocks noChangeShapeType="1"/>
          </p:cNvSpPr>
          <p:nvPr/>
        </p:nvSpPr>
        <p:spPr bwMode="auto">
          <a:xfrm>
            <a:off x="4264025"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0" name="Rectangle 30">
            <a:extLst>
              <a:ext uri="{FF2B5EF4-FFF2-40B4-BE49-F238E27FC236}">
                <a16:creationId xmlns:a16="http://schemas.microsoft.com/office/drawing/2014/main" id="{CBC3D0B2-4D3D-4029-9D0B-85DA76F5D62E}"/>
              </a:ext>
            </a:extLst>
          </p:cNvPr>
          <p:cNvSpPr>
            <a:spLocks noChangeArrowheads="1"/>
          </p:cNvSpPr>
          <p:nvPr/>
        </p:nvSpPr>
        <p:spPr bwMode="auto">
          <a:xfrm>
            <a:off x="1911350" y="2924175"/>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保   留</a:t>
            </a:r>
          </a:p>
        </p:txBody>
      </p:sp>
      <p:sp>
        <p:nvSpPr>
          <p:cNvPr id="31" name="Rectangle 31">
            <a:extLst>
              <a:ext uri="{FF2B5EF4-FFF2-40B4-BE49-F238E27FC236}">
                <a16:creationId xmlns:a16="http://schemas.microsoft.com/office/drawing/2014/main" id="{801E4EBD-6A01-4A8C-BFF7-A549A9DF2377}"/>
              </a:ext>
            </a:extLst>
          </p:cNvPr>
          <p:cNvSpPr>
            <a:spLocks noChangeArrowheads="1"/>
          </p:cNvSpPr>
          <p:nvPr/>
        </p:nvSpPr>
        <p:spPr bwMode="auto">
          <a:xfrm>
            <a:off x="4237038"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75000"/>
              </a:lnSpc>
              <a:spcBef>
                <a:spcPct val="0"/>
              </a:spcBef>
              <a:spcAft>
                <a:spcPct val="0"/>
              </a:spcAft>
            </a:pPr>
            <a:r>
              <a:rPr kumimoji="1" lang="en-US" altLang="zh-CN" sz="1600" b="1">
                <a:solidFill>
                  <a:srgbClr val="333399"/>
                </a:solidFill>
              </a:rPr>
              <a:t>F</a:t>
            </a:r>
          </a:p>
          <a:p>
            <a:pPr algn="ctr" defTabSz="762000" eaLnBrk="0" fontAlgn="base" hangingPunct="0">
              <a:lnSpc>
                <a:spcPct val="75000"/>
              </a:lnSpc>
              <a:spcBef>
                <a:spcPct val="0"/>
              </a:spcBef>
              <a:spcAft>
                <a:spcPct val="0"/>
              </a:spcAft>
            </a:pPr>
            <a:r>
              <a:rPr kumimoji="1" lang="en-US" altLang="zh-CN" sz="1600" b="1">
                <a:solidFill>
                  <a:srgbClr val="333399"/>
                </a:solidFill>
              </a:rPr>
              <a:t>I</a:t>
            </a:r>
          </a:p>
          <a:p>
            <a:pPr algn="ct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32" name="Line 32">
            <a:extLst>
              <a:ext uri="{FF2B5EF4-FFF2-40B4-BE49-F238E27FC236}">
                <a16:creationId xmlns:a16="http://schemas.microsoft.com/office/drawing/2014/main" id="{6AA2062E-45A6-4CE6-B5C1-18C088712A8C}"/>
              </a:ext>
            </a:extLst>
          </p:cNvPr>
          <p:cNvSpPr>
            <a:spLocks noChangeShapeType="1"/>
          </p:cNvSpPr>
          <p:nvPr/>
        </p:nvSpPr>
        <p:spPr bwMode="auto">
          <a:xfrm>
            <a:off x="650875" y="549275"/>
            <a:ext cx="76755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3" name="Line 33">
            <a:extLst>
              <a:ext uri="{FF2B5EF4-FFF2-40B4-BE49-F238E27FC236}">
                <a16:creationId xmlns:a16="http://schemas.microsoft.com/office/drawing/2014/main" id="{EAEB86FE-3E6F-4991-A8B7-C147091A2CCA}"/>
              </a:ext>
            </a:extLst>
          </p:cNvPr>
          <p:cNvSpPr>
            <a:spLocks noChangeShapeType="1"/>
          </p:cNvSpPr>
          <p:nvPr/>
        </p:nvSpPr>
        <p:spPr bwMode="auto">
          <a:xfrm>
            <a:off x="650875"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4" name="Line 34">
            <a:extLst>
              <a:ext uri="{FF2B5EF4-FFF2-40B4-BE49-F238E27FC236}">
                <a16:creationId xmlns:a16="http://schemas.microsoft.com/office/drawing/2014/main" id="{6A6E4542-2CCA-4095-851B-43DFFA467EF1}"/>
              </a:ext>
            </a:extLst>
          </p:cNvPr>
          <p:cNvSpPr>
            <a:spLocks noChangeShapeType="1"/>
          </p:cNvSpPr>
          <p:nvPr/>
        </p:nvSpPr>
        <p:spPr bwMode="auto">
          <a:xfrm>
            <a:off x="890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5" name="Line 35">
            <a:extLst>
              <a:ext uri="{FF2B5EF4-FFF2-40B4-BE49-F238E27FC236}">
                <a16:creationId xmlns:a16="http://schemas.microsoft.com/office/drawing/2014/main" id="{AD81A109-25A1-4D3B-87BC-348FE7CC8313}"/>
              </a:ext>
            </a:extLst>
          </p:cNvPr>
          <p:cNvSpPr>
            <a:spLocks noChangeShapeType="1"/>
          </p:cNvSpPr>
          <p:nvPr/>
        </p:nvSpPr>
        <p:spPr bwMode="auto">
          <a:xfrm>
            <a:off x="1130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 name="Line 36">
            <a:extLst>
              <a:ext uri="{FF2B5EF4-FFF2-40B4-BE49-F238E27FC236}">
                <a16:creationId xmlns:a16="http://schemas.microsoft.com/office/drawing/2014/main" id="{E1D56CEE-D430-4CC2-9C10-337606C6CEB9}"/>
              </a:ext>
            </a:extLst>
          </p:cNvPr>
          <p:cNvSpPr>
            <a:spLocks noChangeShapeType="1"/>
          </p:cNvSpPr>
          <p:nvPr/>
        </p:nvSpPr>
        <p:spPr bwMode="auto">
          <a:xfrm>
            <a:off x="1370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7" name="Line 37">
            <a:extLst>
              <a:ext uri="{FF2B5EF4-FFF2-40B4-BE49-F238E27FC236}">
                <a16:creationId xmlns:a16="http://schemas.microsoft.com/office/drawing/2014/main" id="{3AA8A53D-BE59-48C7-8D71-9737DFECEA7C}"/>
              </a:ext>
            </a:extLst>
          </p:cNvPr>
          <p:cNvSpPr>
            <a:spLocks noChangeShapeType="1"/>
          </p:cNvSpPr>
          <p:nvPr/>
        </p:nvSpPr>
        <p:spPr bwMode="auto">
          <a:xfrm>
            <a:off x="1611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8" name="Line 38">
            <a:extLst>
              <a:ext uri="{FF2B5EF4-FFF2-40B4-BE49-F238E27FC236}">
                <a16:creationId xmlns:a16="http://schemas.microsoft.com/office/drawing/2014/main" id="{394AD3AB-C7E9-4E48-9E17-4F0C81D0F234}"/>
              </a:ext>
            </a:extLst>
          </p:cNvPr>
          <p:cNvSpPr>
            <a:spLocks noChangeShapeType="1"/>
          </p:cNvSpPr>
          <p:nvPr/>
        </p:nvSpPr>
        <p:spPr bwMode="auto">
          <a:xfrm>
            <a:off x="18510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9" name="Line 39">
            <a:extLst>
              <a:ext uri="{FF2B5EF4-FFF2-40B4-BE49-F238E27FC236}">
                <a16:creationId xmlns:a16="http://schemas.microsoft.com/office/drawing/2014/main" id="{3A8E158D-080F-450E-ABAC-6A354689A246}"/>
              </a:ext>
            </a:extLst>
          </p:cNvPr>
          <p:cNvSpPr>
            <a:spLocks noChangeShapeType="1"/>
          </p:cNvSpPr>
          <p:nvPr/>
        </p:nvSpPr>
        <p:spPr bwMode="auto">
          <a:xfrm>
            <a:off x="2089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0" name="Line 40">
            <a:extLst>
              <a:ext uri="{FF2B5EF4-FFF2-40B4-BE49-F238E27FC236}">
                <a16:creationId xmlns:a16="http://schemas.microsoft.com/office/drawing/2014/main" id="{6189CF4B-3AB9-4740-A42C-219907A25567}"/>
              </a:ext>
            </a:extLst>
          </p:cNvPr>
          <p:cNvSpPr>
            <a:spLocks noChangeShapeType="1"/>
          </p:cNvSpPr>
          <p:nvPr/>
        </p:nvSpPr>
        <p:spPr bwMode="auto">
          <a:xfrm>
            <a:off x="2328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1" name="Line 41">
            <a:extLst>
              <a:ext uri="{FF2B5EF4-FFF2-40B4-BE49-F238E27FC236}">
                <a16:creationId xmlns:a16="http://schemas.microsoft.com/office/drawing/2014/main" id="{97730B6F-C1BA-46E7-9F5C-2EDA6045861E}"/>
              </a:ext>
            </a:extLst>
          </p:cNvPr>
          <p:cNvSpPr>
            <a:spLocks noChangeShapeType="1"/>
          </p:cNvSpPr>
          <p:nvPr/>
        </p:nvSpPr>
        <p:spPr bwMode="auto">
          <a:xfrm>
            <a:off x="25701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2" name="Line 42">
            <a:extLst>
              <a:ext uri="{FF2B5EF4-FFF2-40B4-BE49-F238E27FC236}">
                <a16:creationId xmlns:a16="http://schemas.microsoft.com/office/drawing/2014/main" id="{3B36DF4F-2151-4C6D-994F-026C9387D48B}"/>
              </a:ext>
            </a:extLst>
          </p:cNvPr>
          <p:cNvSpPr>
            <a:spLocks noChangeShapeType="1"/>
          </p:cNvSpPr>
          <p:nvPr/>
        </p:nvSpPr>
        <p:spPr bwMode="auto">
          <a:xfrm>
            <a:off x="2809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3" name="Line 43">
            <a:extLst>
              <a:ext uri="{FF2B5EF4-FFF2-40B4-BE49-F238E27FC236}">
                <a16:creationId xmlns:a16="http://schemas.microsoft.com/office/drawing/2014/main" id="{AF69A065-2BB2-4592-989B-E6AB645C8E7B}"/>
              </a:ext>
            </a:extLst>
          </p:cNvPr>
          <p:cNvSpPr>
            <a:spLocks noChangeShapeType="1"/>
          </p:cNvSpPr>
          <p:nvPr/>
        </p:nvSpPr>
        <p:spPr bwMode="auto">
          <a:xfrm>
            <a:off x="3049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4" name="Line 44">
            <a:extLst>
              <a:ext uri="{FF2B5EF4-FFF2-40B4-BE49-F238E27FC236}">
                <a16:creationId xmlns:a16="http://schemas.microsoft.com/office/drawing/2014/main" id="{B18CEB42-A556-41FC-B397-3C7946B2893E}"/>
              </a:ext>
            </a:extLst>
          </p:cNvPr>
          <p:cNvSpPr>
            <a:spLocks noChangeShapeType="1"/>
          </p:cNvSpPr>
          <p:nvPr/>
        </p:nvSpPr>
        <p:spPr bwMode="auto">
          <a:xfrm>
            <a:off x="3289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5" name="Line 45">
            <a:extLst>
              <a:ext uri="{FF2B5EF4-FFF2-40B4-BE49-F238E27FC236}">
                <a16:creationId xmlns:a16="http://schemas.microsoft.com/office/drawing/2014/main" id="{6777A477-94D8-478C-9D62-BD92E88D1D87}"/>
              </a:ext>
            </a:extLst>
          </p:cNvPr>
          <p:cNvSpPr>
            <a:spLocks noChangeShapeType="1"/>
          </p:cNvSpPr>
          <p:nvPr/>
        </p:nvSpPr>
        <p:spPr bwMode="auto">
          <a:xfrm>
            <a:off x="3530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6" name="Line 46">
            <a:extLst>
              <a:ext uri="{FF2B5EF4-FFF2-40B4-BE49-F238E27FC236}">
                <a16:creationId xmlns:a16="http://schemas.microsoft.com/office/drawing/2014/main" id="{2E7E8404-8D18-44F6-8545-4F16BDD7DE8B}"/>
              </a:ext>
            </a:extLst>
          </p:cNvPr>
          <p:cNvSpPr>
            <a:spLocks noChangeShapeType="1"/>
          </p:cNvSpPr>
          <p:nvPr/>
        </p:nvSpPr>
        <p:spPr bwMode="auto">
          <a:xfrm>
            <a:off x="3770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7" name="Line 47">
            <a:extLst>
              <a:ext uri="{FF2B5EF4-FFF2-40B4-BE49-F238E27FC236}">
                <a16:creationId xmlns:a16="http://schemas.microsoft.com/office/drawing/2014/main" id="{C0D8920D-172D-4483-A7EC-2A6BE8CD0826}"/>
              </a:ext>
            </a:extLst>
          </p:cNvPr>
          <p:cNvSpPr>
            <a:spLocks noChangeShapeType="1"/>
          </p:cNvSpPr>
          <p:nvPr/>
        </p:nvSpPr>
        <p:spPr bwMode="auto">
          <a:xfrm>
            <a:off x="4008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8" name="Line 48">
            <a:extLst>
              <a:ext uri="{FF2B5EF4-FFF2-40B4-BE49-F238E27FC236}">
                <a16:creationId xmlns:a16="http://schemas.microsoft.com/office/drawing/2014/main" id="{04552C4B-836E-4747-967A-891CED9EB85E}"/>
              </a:ext>
            </a:extLst>
          </p:cNvPr>
          <p:cNvSpPr>
            <a:spLocks noChangeShapeType="1"/>
          </p:cNvSpPr>
          <p:nvPr/>
        </p:nvSpPr>
        <p:spPr bwMode="auto">
          <a:xfrm>
            <a:off x="4248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9" name="Line 49">
            <a:extLst>
              <a:ext uri="{FF2B5EF4-FFF2-40B4-BE49-F238E27FC236}">
                <a16:creationId xmlns:a16="http://schemas.microsoft.com/office/drawing/2014/main" id="{54122ABB-B195-4244-A3CC-132F88721839}"/>
              </a:ext>
            </a:extLst>
          </p:cNvPr>
          <p:cNvSpPr>
            <a:spLocks noChangeShapeType="1"/>
          </p:cNvSpPr>
          <p:nvPr/>
        </p:nvSpPr>
        <p:spPr bwMode="auto">
          <a:xfrm>
            <a:off x="44878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0" name="Line 50">
            <a:extLst>
              <a:ext uri="{FF2B5EF4-FFF2-40B4-BE49-F238E27FC236}">
                <a16:creationId xmlns:a16="http://schemas.microsoft.com/office/drawing/2014/main" id="{4F64ABAA-BB94-4B7F-B039-9F3C57F3DB07}"/>
              </a:ext>
            </a:extLst>
          </p:cNvPr>
          <p:cNvSpPr>
            <a:spLocks noChangeShapeType="1"/>
          </p:cNvSpPr>
          <p:nvPr/>
        </p:nvSpPr>
        <p:spPr bwMode="auto">
          <a:xfrm>
            <a:off x="4729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1" name="Line 51">
            <a:extLst>
              <a:ext uri="{FF2B5EF4-FFF2-40B4-BE49-F238E27FC236}">
                <a16:creationId xmlns:a16="http://schemas.microsoft.com/office/drawing/2014/main" id="{82B3FD4A-D7B3-42F2-AA60-F68EAEE8517E}"/>
              </a:ext>
            </a:extLst>
          </p:cNvPr>
          <p:cNvSpPr>
            <a:spLocks noChangeShapeType="1"/>
          </p:cNvSpPr>
          <p:nvPr/>
        </p:nvSpPr>
        <p:spPr bwMode="auto">
          <a:xfrm>
            <a:off x="4968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2" name="Line 52">
            <a:extLst>
              <a:ext uri="{FF2B5EF4-FFF2-40B4-BE49-F238E27FC236}">
                <a16:creationId xmlns:a16="http://schemas.microsoft.com/office/drawing/2014/main" id="{C493EF6B-8D52-4780-B101-D6D2EE906B5A}"/>
              </a:ext>
            </a:extLst>
          </p:cNvPr>
          <p:cNvSpPr>
            <a:spLocks noChangeShapeType="1"/>
          </p:cNvSpPr>
          <p:nvPr/>
        </p:nvSpPr>
        <p:spPr bwMode="auto">
          <a:xfrm>
            <a:off x="5208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3" name="Line 53">
            <a:extLst>
              <a:ext uri="{FF2B5EF4-FFF2-40B4-BE49-F238E27FC236}">
                <a16:creationId xmlns:a16="http://schemas.microsoft.com/office/drawing/2014/main" id="{DCF7C8FA-2DEB-4C8A-B505-A1A2AD27576F}"/>
              </a:ext>
            </a:extLst>
          </p:cNvPr>
          <p:cNvSpPr>
            <a:spLocks noChangeShapeType="1"/>
          </p:cNvSpPr>
          <p:nvPr/>
        </p:nvSpPr>
        <p:spPr bwMode="auto">
          <a:xfrm>
            <a:off x="5448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4" name="Line 54">
            <a:extLst>
              <a:ext uri="{FF2B5EF4-FFF2-40B4-BE49-F238E27FC236}">
                <a16:creationId xmlns:a16="http://schemas.microsoft.com/office/drawing/2014/main" id="{9164D2F2-4C3F-442F-B872-3ADADCC7B37B}"/>
              </a:ext>
            </a:extLst>
          </p:cNvPr>
          <p:cNvSpPr>
            <a:spLocks noChangeShapeType="1"/>
          </p:cNvSpPr>
          <p:nvPr/>
        </p:nvSpPr>
        <p:spPr bwMode="auto">
          <a:xfrm>
            <a:off x="5689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5" name="Line 55">
            <a:extLst>
              <a:ext uri="{FF2B5EF4-FFF2-40B4-BE49-F238E27FC236}">
                <a16:creationId xmlns:a16="http://schemas.microsoft.com/office/drawing/2014/main" id="{25C19843-F43B-453B-84F6-6CEDCB2BF68D}"/>
              </a:ext>
            </a:extLst>
          </p:cNvPr>
          <p:cNvSpPr>
            <a:spLocks noChangeShapeType="1"/>
          </p:cNvSpPr>
          <p:nvPr/>
        </p:nvSpPr>
        <p:spPr bwMode="auto">
          <a:xfrm>
            <a:off x="5927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6" name="Line 56">
            <a:extLst>
              <a:ext uri="{FF2B5EF4-FFF2-40B4-BE49-F238E27FC236}">
                <a16:creationId xmlns:a16="http://schemas.microsoft.com/office/drawing/2014/main" id="{7A349D87-95DC-43FF-84F5-5F1D26307549}"/>
              </a:ext>
            </a:extLst>
          </p:cNvPr>
          <p:cNvSpPr>
            <a:spLocks noChangeShapeType="1"/>
          </p:cNvSpPr>
          <p:nvPr/>
        </p:nvSpPr>
        <p:spPr bwMode="auto">
          <a:xfrm>
            <a:off x="6167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7" name="Line 57">
            <a:extLst>
              <a:ext uri="{FF2B5EF4-FFF2-40B4-BE49-F238E27FC236}">
                <a16:creationId xmlns:a16="http://schemas.microsoft.com/office/drawing/2014/main" id="{430FBB45-3A68-47F5-A037-4B1B4E55923A}"/>
              </a:ext>
            </a:extLst>
          </p:cNvPr>
          <p:cNvSpPr>
            <a:spLocks noChangeShapeType="1"/>
          </p:cNvSpPr>
          <p:nvPr/>
        </p:nvSpPr>
        <p:spPr bwMode="auto">
          <a:xfrm>
            <a:off x="6407150"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8" name="Line 58">
            <a:extLst>
              <a:ext uri="{FF2B5EF4-FFF2-40B4-BE49-F238E27FC236}">
                <a16:creationId xmlns:a16="http://schemas.microsoft.com/office/drawing/2014/main" id="{3027EB17-DF05-408E-88F1-70BAFE869D75}"/>
              </a:ext>
            </a:extLst>
          </p:cNvPr>
          <p:cNvSpPr>
            <a:spLocks noChangeShapeType="1"/>
          </p:cNvSpPr>
          <p:nvPr/>
        </p:nvSpPr>
        <p:spPr bwMode="auto">
          <a:xfrm>
            <a:off x="6646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9" name="Line 59">
            <a:extLst>
              <a:ext uri="{FF2B5EF4-FFF2-40B4-BE49-F238E27FC236}">
                <a16:creationId xmlns:a16="http://schemas.microsoft.com/office/drawing/2014/main" id="{206BC6AD-14D5-44EA-A44C-9DA236799759}"/>
              </a:ext>
            </a:extLst>
          </p:cNvPr>
          <p:cNvSpPr>
            <a:spLocks noChangeShapeType="1"/>
          </p:cNvSpPr>
          <p:nvPr/>
        </p:nvSpPr>
        <p:spPr bwMode="auto">
          <a:xfrm>
            <a:off x="6888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0" name="Line 60">
            <a:extLst>
              <a:ext uri="{FF2B5EF4-FFF2-40B4-BE49-F238E27FC236}">
                <a16:creationId xmlns:a16="http://schemas.microsoft.com/office/drawing/2014/main" id="{B23567AE-7929-410D-A632-5AAA96DB4C40}"/>
              </a:ext>
            </a:extLst>
          </p:cNvPr>
          <p:cNvSpPr>
            <a:spLocks noChangeShapeType="1"/>
          </p:cNvSpPr>
          <p:nvPr/>
        </p:nvSpPr>
        <p:spPr bwMode="auto">
          <a:xfrm>
            <a:off x="7127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1" name="Line 61">
            <a:extLst>
              <a:ext uri="{FF2B5EF4-FFF2-40B4-BE49-F238E27FC236}">
                <a16:creationId xmlns:a16="http://schemas.microsoft.com/office/drawing/2014/main" id="{750B1D39-82EC-4827-BB7D-972002B6ED05}"/>
              </a:ext>
            </a:extLst>
          </p:cNvPr>
          <p:cNvSpPr>
            <a:spLocks noChangeShapeType="1"/>
          </p:cNvSpPr>
          <p:nvPr/>
        </p:nvSpPr>
        <p:spPr bwMode="auto">
          <a:xfrm>
            <a:off x="7367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2" name="Line 62">
            <a:extLst>
              <a:ext uri="{FF2B5EF4-FFF2-40B4-BE49-F238E27FC236}">
                <a16:creationId xmlns:a16="http://schemas.microsoft.com/office/drawing/2014/main" id="{89FF722D-DDB6-48DD-BE19-06CC9DF29C85}"/>
              </a:ext>
            </a:extLst>
          </p:cNvPr>
          <p:cNvSpPr>
            <a:spLocks noChangeShapeType="1"/>
          </p:cNvSpPr>
          <p:nvPr/>
        </p:nvSpPr>
        <p:spPr bwMode="auto">
          <a:xfrm>
            <a:off x="7607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3" name="Line 63">
            <a:extLst>
              <a:ext uri="{FF2B5EF4-FFF2-40B4-BE49-F238E27FC236}">
                <a16:creationId xmlns:a16="http://schemas.microsoft.com/office/drawing/2014/main" id="{08E3CFD8-8BD2-46C4-96A3-2049400BF015}"/>
              </a:ext>
            </a:extLst>
          </p:cNvPr>
          <p:cNvSpPr>
            <a:spLocks noChangeShapeType="1"/>
          </p:cNvSpPr>
          <p:nvPr/>
        </p:nvSpPr>
        <p:spPr bwMode="auto">
          <a:xfrm>
            <a:off x="7847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4" name="Line 64">
            <a:extLst>
              <a:ext uri="{FF2B5EF4-FFF2-40B4-BE49-F238E27FC236}">
                <a16:creationId xmlns:a16="http://schemas.microsoft.com/office/drawing/2014/main" id="{8063A185-F69E-4B77-97F7-3BA279E66784}"/>
              </a:ext>
            </a:extLst>
          </p:cNvPr>
          <p:cNvSpPr>
            <a:spLocks noChangeShapeType="1"/>
          </p:cNvSpPr>
          <p:nvPr/>
        </p:nvSpPr>
        <p:spPr bwMode="auto">
          <a:xfrm>
            <a:off x="8086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5" name="Line 65">
            <a:extLst>
              <a:ext uri="{FF2B5EF4-FFF2-40B4-BE49-F238E27FC236}">
                <a16:creationId xmlns:a16="http://schemas.microsoft.com/office/drawing/2014/main" id="{66BE23CB-18FF-4424-828E-BCCBAC95632D}"/>
              </a:ext>
            </a:extLst>
          </p:cNvPr>
          <p:cNvSpPr>
            <a:spLocks noChangeShapeType="1"/>
          </p:cNvSpPr>
          <p:nvPr/>
        </p:nvSpPr>
        <p:spPr bwMode="auto">
          <a:xfrm>
            <a:off x="8326438"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6" name="Rectangle 66">
            <a:extLst>
              <a:ext uri="{FF2B5EF4-FFF2-40B4-BE49-F238E27FC236}">
                <a16:creationId xmlns:a16="http://schemas.microsoft.com/office/drawing/2014/main" id="{7BD6A2FA-4BE4-46AB-9CEA-7D0DE49B8A3C}"/>
              </a:ext>
            </a:extLst>
          </p:cNvPr>
          <p:cNvSpPr>
            <a:spLocks noChangeArrowheads="1"/>
          </p:cNvSpPr>
          <p:nvPr/>
        </p:nvSpPr>
        <p:spPr bwMode="auto">
          <a:xfrm>
            <a:off x="809625"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7" name="Rectangle 67">
            <a:extLst>
              <a:ext uri="{FF2B5EF4-FFF2-40B4-BE49-F238E27FC236}">
                <a16:creationId xmlns:a16="http://schemas.microsoft.com/office/drawing/2014/main" id="{BEA44AC9-8792-4052-8126-75BD8BE16441}"/>
              </a:ext>
            </a:extLst>
          </p:cNvPr>
          <p:cNvSpPr>
            <a:spLocks noChangeArrowheads="1"/>
          </p:cNvSpPr>
          <p:nvPr/>
        </p:nvSpPr>
        <p:spPr bwMode="auto">
          <a:xfrm>
            <a:off x="2728913"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8" name="Rectangle 68">
            <a:extLst>
              <a:ext uri="{FF2B5EF4-FFF2-40B4-BE49-F238E27FC236}">
                <a16:creationId xmlns:a16="http://schemas.microsoft.com/office/drawing/2014/main" id="{8442FE2C-0DA9-4CD4-B5D3-FD56A76E5723}"/>
              </a:ext>
            </a:extLst>
          </p:cNvPr>
          <p:cNvSpPr>
            <a:spLocks noChangeArrowheads="1"/>
          </p:cNvSpPr>
          <p:nvPr/>
        </p:nvSpPr>
        <p:spPr bwMode="auto">
          <a:xfrm>
            <a:off x="4648200"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9" name="Rectangle 69">
            <a:extLst>
              <a:ext uri="{FF2B5EF4-FFF2-40B4-BE49-F238E27FC236}">
                <a16:creationId xmlns:a16="http://schemas.microsoft.com/office/drawing/2014/main" id="{E8A6BBC2-58BD-461A-9FDE-5DE6F42EAFFF}"/>
              </a:ext>
            </a:extLst>
          </p:cNvPr>
          <p:cNvSpPr>
            <a:spLocks noChangeArrowheads="1"/>
          </p:cNvSpPr>
          <p:nvPr/>
        </p:nvSpPr>
        <p:spPr bwMode="auto">
          <a:xfrm>
            <a:off x="6567488"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0" name="Rectangle 70">
            <a:extLst>
              <a:ext uri="{FF2B5EF4-FFF2-40B4-BE49-F238E27FC236}">
                <a16:creationId xmlns:a16="http://schemas.microsoft.com/office/drawing/2014/main" id="{0211FF37-6921-42B8-9A0E-8326F8152EE0}"/>
              </a:ext>
            </a:extLst>
          </p:cNvPr>
          <p:cNvSpPr>
            <a:spLocks noChangeArrowheads="1"/>
          </p:cNvSpPr>
          <p:nvPr/>
        </p:nvSpPr>
        <p:spPr bwMode="auto">
          <a:xfrm>
            <a:off x="4008438" y="2827338"/>
            <a:ext cx="3254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Y</a:t>
            </a:r>
          </a:p>
          <a:p>
            <a:pP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71" name="Rectangle 71">
            <a:extLst>
              <a:ext uri="{FF2B5EF4-FFF2-40B4-BE49-F238E27FC236}">
                <a16:creationId xmlns:a16="http://schemas.microsoft.com/office/drawing/2014/main" id="{EEF80348-30F6-4ECA-9FD7-F2D32A69C472}"/>
              </a:ext>
            </a:extLst>
          </p:cNvPr>
          <p:cNvSpPr>
            <a:spLocks noChangeArrowheads="1"/>
          </p:cNvSpPr>
          <p:nvPr/>
        </p:nvSpPr>
        <p:spPr bwMode="auto">
          <a:xfrm>
            <a:off x="3770313"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T</a:t>
            </a:r>
          </a:p>
        </p:txBody>
      </p:sp>
      <p:sp>
        <p:nvSpPr>
          <p:cNvPr id="72" name="Rectangle 72">
            <a:extLst>
              <a:ext uri="{FF2B5EF4-FFF2-40B4-BE49-F238E27FC236}">
                <a16:creationId xmlns:a16="http://schemas.microsoft.com/office/drawing/2014/main" id="{82B861C2-D1F4-47AE-9784-8EB37E097AAF}"/>
              </a:ext>
            </a:extLst>
          </p:cNvPr>
          <p:cNvSpPr>
            <a:spLocks noChangeArrowheads="1"/>
          </p:cNvSpPr>
          <p:nvPr/>
        </p:nvSpPr>
        <p:spPr bwMode="auto">
          <a:xfrm>
            <a:off x="3513138" y="2827338"/>
            <a:ext cx="3286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P</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H</a:t>
            </a:r>
          </a:p>
        </p:txBody>
      </p:sp>
      <p:sp>
        <p:nvSpPr>
          <p:cNvPr id="73" name="Rectangle 73">
            <a:extLst>
              <a:ext uri="{FF2B5EF4-FFF2-40B4-BE49-F238E27FC236}">
                <a16:creationId xmlns:a16="http://schemas.microsoft.com/office/drawing/2014/main" id="{070AFF22-A698-42F0-957D-A79465486353}"/>
              </a:ext>
            </a:extLst>
          </p:cNvPr>
          <p:cNvSpPr>
            <a:spLocks noChangeArrowheads="1"/>
          </p:cNvSpPr>
          <p:nvPr/>
        </p:nvSpPr>
        <p:spPr bwMode="auto">
          <a:xfrm>
            <a:off x="3273425"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A</a:t>
            </a:r>
          </a:p>
          <a:p>
            <a:pPr defTabSz="762000" eaLnBrk="0" fontAlgn="base" hangingPunct="0">
              <a:lnSpc>
                <a:spcPct val="75000"/>
              </a:lnSpc>
              <a:spcBef>
                <a:spcPct val="0"/>
              </a:spcBef>
              <a:spcAft>
                <a:spcPct val="0"/>
              </a:spcAft>
            </a:pPr>
            <a:r>
              <a:rPr kumimoji="1" lang="en-US" altLang="zh-CN" sz="1600" b="1">
                <a:solidFill>
                  <a:srgbClr val="333399"/>
                </a:solidFill>
              </a:rPr>
              <a:t>C</a:t>
            </a:r>
          </a:p>
          <a:p>
            <a:pPr defTabSz="762000" eaLnBrk="0" fontAlgn="base" hangingPunct="0">
              <a:lnSpc>
                <a:spcPct val="75000"/>
              </a:lnSpc>
              <a:spcBef>
                <a:spcPct val="0"/>
              </a:spcBef>
              <a:spcAft>
                <a:spcPct val="0"/>
              </a:spcAft>
            </a:pPr>
            <a:r>
              <a:rPr kumimoji="1" lang="en-US" altLang="zh-CN" sz="1600" b="1">
                <a:solidFill>
                  <a:srgbClr val="333399"/>
                </a:solidFill>
              </a:rPr>
              <a:t>K</a:t>
            </a:r>
          </a:p>
        </p:txBody>
      </p:sp>
      <p:sp>
        <p:nvSpPr>
          <p:cNvPr id="74" name="Rectangle 74">
            <a:extLst>
              <a:ext uri="{FF2B5EF4-FFF2-40B4-BE49-F238E27FC236}">
                <a16:creationId xmlns:a16="http://schemas.microsoft.com/office/drawing/2014/main" id="{0D959EE2-69E8-48EA-94CA-E9256D6FDE71}"/>
              </a:ext>
            </a:extLst>
          </p:cNvPr>
          <p:cNvSpPr>
            <a:spLocks noChangeArrowheads="1"/>
          </p:cNvSpPr>
          <p:nvPr/>
        </p:nvSpPr>
        <p:spPr bwMode="auto">
          <a:xfrm>
            <a:off x="3011488" y="2827338"/>
            <a:ext cx="3397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U</a:t>
            </a:r>
          </a:p>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G</a:t>
            </a:r>
          </a:p>
        </p:txBody>
      </p:sp>
      <p:sp>
        <p:nvSpPr>
          <p:cNvPr id="75" name="Rectangle 75">
            <a:extLst>
              <a:ext uri="{FF2B5EF4-FFF2-40B4-BE49-F238E27FC236}">
                <a16:creationId xmlns:a16="http://schemas.microsoft.com/office/drawing/2014/main" id="{A8910035-74BF-424E-9893-D306F0C1C4CE}"/>
              </a:ext>
            </a:extLst>
          </p:cNvPr>
          <p:cNvSpPr>
            <a:spLocks noChangeArrowheads="1"/>
          </p:cNvSpPr>
          <p:nvPr/>
        </p:nvSpPr>
        <p:spPr bwMode="auto">
          <a:xfrm>
            <a:off x="257175" y="-26988"/>
            <a:ext cx="8131175" cy="39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位 </a:t>
            </a:r>
            <a:r>
              <a:rPr kumimoji="1" lang="en-US" altLang="zh-CN" sz="2000">
                <a:solidFill>
                  <a:srgbClr val="333399"/>
                </a:solidFill>
              </a:rPr>
              <a:t>0                         8                        16                        24                    31</a:t>
            </a:r>
          </a:p>
        </p:txBody>
      </p:sp>
      <p:sp>
        <p:nvSpPr>
          <p:cNvPr id="76" name="Line 76">
            <a:extLst>
              <a:ext uri="{FF2B5EF4-FFF2-40B4-BE49-F238E27FC236}">
                <a16:creationId xmlns:a16="http://schemas.microsoft.com/office/drawing/2014/main" id="{51D61361-933F-42CA-9F22-59A685F37E0E}"/>
              </a:ext>
            </a:extLst>
          </p:cNvPr>
          <p:cNvSpPr>
            <a:spLocks noChangeShapeType="1"/>
          </p:cNvSpPr>
          <p:nvPr/>
        </p:nvSpPr>
        <p:spPr bwMode="auto">
          <a:xfrm flipH="1">
            <a:off x="6405563" y="4203700"/>
            <a:ext cx="3175" cy="642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7" name="Rectangle 77">
            <a:extLst>
              <a:ext uri="{FF2B5EF4-FFF2-40B4-BE49-F238E27FC236}">
                <a16:creationId xmlns:a16="http://schemas.microsoft.com/office/drawing/2014/main" id="{ABAE53F5-FCE8-420F-880C-124B50F5183D}"/>
              </a:ext>
            </a:extLst>
          </p:cNvPr>
          <p:cNvSpPr>
            <a:spLocks noChangeArrowheads="1"/>
          </p:cNvSpPr>
          <p:nvPr/>
        </p:nvSpPr>
        <p:spPr bwMode="auto">
          <a:xfrm>
            <a:off x="6918325" y="4270375"/>
            <a:ext cx="1254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填    充</a:t>
            </a:r>
          </a:p>
        </p:txBody>
      </p:sp>
      <p:sp>
        <p:nvSpPr>
          <p:cNvPr id="78" name="Line 78">
            <a:extLst>
              <a:ext uri="{FF2B5EF4-FFF2-40B4-BE49-F238E27FC236}">
                <a16:creationId xmlns:a16="http://schemas.microsoft.com/office/drawing/2014/main" id="{005C5F9E-A70D-4149-9782-81227E06F8BE}"/>
              </a:ext>
            </a:extLst>
          </p:cNvPr>
          <p:cNvSpPr>
            <a:spLocks noChangeShapeType="1"/>
          </p:cNvSpPr>
          <p:nvPr/>
        </p:nvSpPr>
        <p:spPr bwMode="auto">
          <a:xfrm>
            <a:off x="8447088" y="682625"/>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9" name="Line 79">
            <a:extLst>
              <a:ext uri="{FF2B5EF4-FFF2-40B4-BE49-F238E27FC236}">
                <a16:creationId xmlns:a16="http://schemas.microsoft.com/office/drawing/2014/main" id="{6426F8B5-1E0B-4E02-B89B-F6A4644C57D1}"/>
              </a:ext>
            </a:extLst>
          </p:cNvPr>
          <p:cNvSpPr>
            <a:spLocks noChangeShapeType="1"/>
          </p:cNvSpPr>
          <p:nvPr/>
        </p:nvSpPr>
        <p:spPr bwMode="auto">
          <a:xfrm>
            <a:off x="8447088" y="4178300"/>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0" name="Line 80">
            <a:extLst>
              <a:ext uri="{FF2B5EF4-FFF2-40B4-BE49-F238E27FC236}">
                <a16:creationId xmlns:a16="http://schemas.microsoft.com/office/drawing/2014/main" id="{FFDC182D-FEC3-427A-9DE0-C451C42611E4}"/>
              </a:ext>
            </a:extLst>
          </p:cNvPr>
          <p:cNvSpPr>
            <a:spLocks noChangeShapeType="1"/>
          </p:cNvSpPr>
          <p:nvPr/>
        </p:nvSpPr>
        <p:spPr bwMode="auto">
          <a:xfrm>
            <a:off x="58738" y="720725"/>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1" name="Line 81">
            <a:extLst>
              <a:ext uri="{FF2B5EF4-FFF2-40B4-BE49-F238E27FC236}">
                <a16:creationId xmlns:a16="http://schemas.microsoft.com/office/drawing/2014/main" id="{F9AA625D-28C9-41B8-B855-9F956EB39FF6}"/>
              </a:ext>
            </a:extLst>
          </p:cNvPr>
          <p:cNvSpPr>
            <a:spLocks noChangeShapeType="1"/>
          </p:cNvSpPr>
          <p:nvPr/>
        </p:nvSpPr>
        <p:spPr bwMode="auto">
          <a:xfrm>
            <a:off x="73025" y="4821238"/>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2" name="Rectangle 83">
            <a:extLst>
              <a:ext uri="{FF2B5EF4-FFF2-40B4-BE49-F238E27FC236}">
                <a16:creationId xmlns:a16="http://schemas.microsoft.com/office/drawing/2014/main" id="{2EDBA227-5FBC-4ACA-ADEC-BD3629AEE69D}"/>
              </a:ext>
            </a:extLst>
          </p:cNvPr>
          <p:cNvSpPr>
            <a:spLocks noChangeArrowheads="1"/>
          </p:cNvSpPr>
          <p:nvPr/>
        </p:nvSpPr>
        <p:spPr bwMode="auto">
          <a:xfrm>
            <a:off x="4500563" y="2782888"/>
            <a:ext cx="3852862" cy="71755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83" name="Rectangle 84">
            <a:extLst>
              <a:ext uri="{FF2B5EF4-FFF2-40B4-BE49-F238E27FC236}">
                <a16:creationId xmlns:a16="http://schemas.microsoft.com/office/drawing/2014/main" id="{FC63DE2D-0572-4F5E-8A44-662CD75A61F0}"/>
              </a:ext>
            </a:extLst>
          </p:cNvPr>
          <p:cNvSpPr>
            <a:spLocks noGrp="1" noChangeArrowheads="1"/>
          </p:cNvSpPr>
          <p:nvPr>
            <p:ph type="title"/>
          </p:nvPr>
        </p:nvSpPr>
        <p:spPr>
          <a:xfrm>
            <a:off x="179388" y="5013325"/>
            <a:ext cx="8893175" cy="1125538"/>
          </a:xfrm>
        </p:spPr>
        <p:txBody>
          <a:bodyPr/>
          <a:lstStyle/>
          <a:p>
            <a:pPr eaLnBrk="1" hangingPunct="1"/>
            <a:r>
              <a:rPr lang="zh-CN" altLang="en-US" sz="2800" dirty="0"/>
              <a:t>窗口字段 </a:t>
            </a:r>
            <a:r>
              <a:rPr lang="en-US" altLang="zh-CN" sz="2800" dirty="0"/>
              <a:t>—— </a:t>
            </a:r>
            <a:r>
              <a:rPr lang="zh-CN" altLang="en-US" sz="2800" dirty="0"/>
              <a:t>占 </a:t>
            </a:r>
            <a:r>
              <a:rPr lang="en-US" altLang="zh-CN" sz="2800" dirty="0"/>
              <a:t>2 </a:t>
            </a:r>
            <a:r>
              <a:rPr lang="zh-CN" altLang="en-US" sz="2800" dirty="0"/>
              <a:t>字节，可用的缓存空间，用来让对方设置发送窗口的依据，单位为字节。</a:t>
            </a:r>
          </a:p>
        </p:txBody>
      </p:sp>
    </p:spTree>
    <p:extLst>
      <p:ext uri="{BB962C8B-B14F-4D97-AF65-F5344CB8AC3E}">
        <p14:creationId xmlns:p14="http://schemas.microsoft.com/office/powerpoint/2010/main" val="19242930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2"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a:extLst>
              <a:ext uri="{FF2B5EF4-FFF2-40B4-BE49-F238E27FC236}">
                <a16:creationId xmlns:a16="http://schemas.microsoft.com/office/drawing/2014/main" id="{3351A5D5-4D7B-42D3-87AA-7E46D2D301BF}"/>
              </a:ext>
            </a:extLst>
          </p:cNvPr>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 name="Rectangle 3">
            <a:extLst>
              <a:ext uri="{FF2B5EF4-FFF2-40B4-BE49-F238E27FC236}">
                <a16:creationId xmlns:a16="http://schemas.microsoft.com/office/drawing/2014/main" id="{8C9CB5B7-21AF-420D-9254-A40558673A4B}"/>
              </a:ext>
            </a:extLst>
          </p:cNvPr>
          <p:cNvSpPr>
            <a:spLocks noChangeArrowheads="1"/>
          </p:cNvSpPr>
          <p:nvPr/>
        </p:nvSpPr>
        <p:spPr bwMode="auto">
          <a:xfrm>
            <a:off x="0" y="2309813"/>
            <a:ext cx="690563"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90000"/>
              </a:lnSpc>
              <a:spcBef>
                <a:spcPct val="0"/>
              </a:spcBef>
              <a:spcAft>
                <a:spcPct val="0"/>
              </a:spcAft>
            </a:pPr>
            <a:r>
              <a:rPr kumimoji="1" lang="en-US" altLang="zh-CN" sz="2000">
                <a:solidFill>
                  <a:srgbClr val="333399"/>
                </a:solidFill>
              </a:rPr>
              <a:t>TCP</a:t>
            </a:r>
          </a:p>
          <a:p>
            <a:pP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4" name="Line 4">
            <a:extLst>
              <a:ext uri="{FF2B5EF4-FFF2-40B4-BE49-F238E27FC236}">
                <a16:creationId xmlns:a16="http://schemas.microsoft.com/office/drawing/2014/main" id="{6D417848-D7EE-41BE-8709-865E26B1CDE7}"/>
              </a:ext>
            </a:extLst>
          </p:cNvPr>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 name="Rectangle 5">
            <a:extLst>
              <a:ext uri="{FF2B5EF4-FFF2-40B4-BE49-F238E27FC236}">
                <a16:creationId xmlns:a16="http://schemas.microsoft.com/office/drawing/2014/main" id="{726349CB-D06D-4480-8E73-F518CE2A7794}"/>
              </a:ext>
            </a:extLst>
          </p:cNvPr>
          <p:cNvSpPr>
            <a:spLocks noChangeArrowheads="1"/>
          </p:cNvSpPr>
          <p:nvPr/>
        </p:nvSpPr>
        <p:spPr bwMode="auto">
          <a:xfrm>
            <a:off x="8388350" y="1778000"/>
            <a:ext cx="688975" cy="11874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90000"/>
              </a:lnSpc>
              <a:spcBef>
                <a:spcPct val="0"/>
              </a:spcBef>
              <a:spcAft>
                <a:spcPct val="0"/>
              </a:spcAft>
            </a:pPr>
            <a:r>
              <a:rPr kumimoji="1" lang="en-US" altLang="zh-CN" sz="2000">
                <a:solidFill>
                  <a:srgbClr val="333399"/>
                </a:solidFill>
              </a:rPr>
              <a:t>20</a:t>
            </a:r>
          </a:p>
          <a:p>
            <a:pPr algn="ctr" defTabSz="762000" eaLnBrk="0" fontAlgn="base" hangingPunct="0">
              <a:lnSpc>
                <a:spcPct val="90000"/>
              </a:lnSpc>
              <a:spcBef>
                <a:spcPct val="0"/>
              </a:spcBef>
              <a:spcAft>
                <a:spcPct val="0"/>
              </a:spcAft>
            </a:pPr>
            <a:r>
              <a:rPr kumimoji="1" lang="zh-CN" altLang="en-US" sz="2000">
                <a:solidFill>
                  <a:srgbClr val="333399"/>
                </a:solidFill>
              </a:rPr>
              <a:t>字节</a:t>
            </a:r>
          </a:p>
          <a:p>
            <a:pPr algn="ctr" defTabSz="762000" eaLnBrk="0" fontAlgn="base" hangingPunct="0">
              <a:lnSpc>
                <a:spcPct val="90000"/>
              </a:lnSpc>
              <a:spcBef>
                <a:spcPct val="0"/>
              </a:spcBef>
              <a:spcAft>
                <a:spcPct val="0"/>
              </a:spcAft>
            </a:pPr>
            <a:r>
              <a:rPr kumimoji="1" lang="zh-CN" altLang="en-US" sz="2000">
                <a:solidFill>
                  <a:srgbClr val="333399"/>
                </a:solidFill>
              </a:rPr>
              <a:t>固定</a:t>
            </a:r>
          </a:p>
          <a:p>
            <a:pPr algn="ct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6" name="Rectangle 6">
            <a:extLst>
              <a:ext uri="{FF2B5EF4-FFF2-40B4-BE49-F238E27FC236}">
                <a16:creationId xmlns:a16="http://schemas.microsoft.com/office/drawing/2014/main" id="{E5C6BCC7-7A87-4BE1-9513-61E771A496ED}"/>
              </a:ext>
            </a:extLst>
          </p:cNvPr>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 name="Line 7">
            <a:extLst>
              <a:ext uri="{FF2B5EF4-FFF2-40B4-BE49-F238E27FC236}">
                <a16:creationId xmlns:a16="http://schemas.microsoft.com/office/drawing/2014/main" id="{B578481D-83A4-4306-A08A-EFD81EDC0DE6}"/>
              </a:ext>
            </a:extLst>
          </p:cNvPr>
          <p:cNvSpPr>
            <a:spLocks noChangeShapeType="1"/>
          </p:cNvSpPr>
          <p:nvPr/>
        </p:nvSpPr>
        <p:spPr bwMode="auto">
          <a:xfrm>
            <a:off x="646113" y="1409700"/>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8" name="Line 8">
            <a:extLst>
              <a:ext uri="{FF2B5EF4-FFF2-40B4-BE49-F238E27FC236}">
                <a16:creationId xmlns:a16="http://schemas.microsoft.com/office/drawing/2014/main" id="{D9A8AC51-5FBE-498A-A72A-2A0ACCFA3227}"/>
              </a:ext>
            </a:extLst>
          </p:cNvPr>
          <p:cNvSpPr>
            <a:spLocks noChangeShapeType="1"/>
          </p:cNvSpPr>
          <p:nvPr/>
        </p:nvSpPr>
        <p:spPr bwMode="auto">
          <a:xfrm>
            <a:off x="660400" y="2105025"/>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 name="Line 9">
            <a:extLst>
              <a:ext uri="{FF2B5EF4-FFF2-40B4-BE49-F238E27FC236}">
                <a16:creationId xmlns:a16="http://schemas.microsoft.com/office/drawing/2014/main" id="{77355869-799A-4489-B4B9-44862297695F}"/>
              </a:ext>
            </a:extLst>
          </p:cNvPr>
          <p:cNvSpPr>
            <a:spLocks noChangeShapeType="1"/>
          </p:cNvSpPr>
          <p:nvPr/>
        </p:nvSpPr>
        <p:spPr bwMode="auto">
          <a:xfrm>
            <a:off x="646113" y="279876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0" name="Line 10">
            <a:extLst>
              <a:ext uri="{FF2B5EF4-FFF2-40B4-BE49-F238E27FC236}">
                <a16:creationId xmlns:a16="http://schemas.microsoft.com/office/drawing/2014/main" id="{B73527D2-222A-4F74-B413-63156CFAB3EF}"/>
              </a:ext>
            </a:extLst>
          </p:cNvPr>
          <p:cNvSpPr>
            <a:spLocks noChangeShapeType="1"/>
          </p:cNvSpPr>
          <p:nvPr/>
        </p:nvSpPr>
        <p:spPr bwMode="auto">
          <a:xfrm>
            <a:off x="646113" y="349091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1" name="Line 11">
            <a:extLst>
              <a:ext uri="{FF2B5EF4-FFF2-40B4-BE49-F238E27FC236}">
                <a16:creationId xmlns:a16="http://schemas.microsoft.com/office/drawing/2014/main" id="{E67C8750-7C73-4E84-985E-1ABE2CF9F331}"/>
              </a:ext>
            </a:extLst>
          </p:cNvPr>
          <p:cNvSpPr>
            <a:spLocks noChangeShapeType="1"/>
          </p:cNvSpPr>
          <p:nvPr/>
        </p:nvSpPr>
        <p:spPr bwMode="auto">
          <a:xfrm>
            <a:off x="660400" y="4186238"/>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 name="Line 12">
            <a:extLst>
              <a:ext uri="{FF2B5EF4-FFF2-40B4-BE49-F238E27FC236}">
                <a16:creationId xmlns:a16="http://schemas.microsoft.com/office/drawing/2014/main" id="{42EA8F2B-0DA1-4C71-A163-F1F1D026448C}"/>
              </a:ext>
            </a:extLst>
          </p:cNvPr>
          <p:cNvSpPr>
            <a:spLocks noChangeShapeType="1"/>
          </p:cNvSpPr>
          <p:nvPr/>
        </p:nvSpPr>
        <p:spPr bwMode="auto">
          <a:xfrm>
            <a:off x="4498975" y="714375"/>
            <a:ext cx="0" cy="709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3" name="Rectangle 13">
            <a:extLst>
              <a:ext uri="{FF2B5EF4-FFF2-40B4-BE49-F238E27FC236}">
                <a16:creationId xmlns:a16="http://schemas.microsoft.com/office/drawing/2014/main" id="{5481B910-901B-4003-BC50-E6441316DD73}"/>
              </a:ext>
            </a:extLst>
          </p:cNvPr>
          <p:cNvSpPr>
            <a:spLocks noChangeArrowheads="1"/>
          </p:cNvSpPr>
          <p:nvPr/>
        </p:nvSpPr>
        <p:spPr bwMode="auto">
          <a:xfrm>
            <a:off x="5699125" y="841375"/>
            <a:ext cx="16160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目  的  端  口</a:t>
            </a:r>
          </a:p>
        </p:txBody>
      </p:sp>
      <p:sp>
        <p:nvSpPr>
          <p:cNvPr id="14" name="Rectangle 14">
            <a:extLst>
              <a:ext uri="{FF2B5EF4-FFF2-40B4-BE49-F238E27FC236}">
                <a16:creationId xmlns:a16="http://schemas.microsoft.com/office/drawing/2014/main" id="{3C87CE58-7EF7-49C8-8724-8A4297067416}"/>
              </a:ext>
            </a:extLst>
          </p:cNvPr>
          <p:cNvSpPr>
            <a:spLocks noChangeArrowheads="1"/>
          </p:cNvSpPr>
          <p:nvPr/>
        </p:nvSpPr>
        <p:spPr bwMode="auto">
          <a:xfrm>
            <a:off x="808038" y="2763838"/>
            <a:ext cx="6873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数据</a:t>
            </a:r>
          </a:p>
          <a:p>
            <a:pPr defTabSz="762000" eaLnBrk="0" fontAlgn="base" hangingPunct="0">
              <a:spcBef>
                <a:spcPct val="0"/>
              </a:spcBef>
              <a:spcAft>
                <a:spcPct val="0"/>
              </a:spcAft>
            </a:pPr>
            <a:r>
              <a:rPr kumimoji="1" lang="zh-CN" altLang="en-US" sz="2000">
                <a:solidFill>
                  <a:srgbClr val="333399"/>
                </a:solidFill>
              </a:rPr>
              <a:t>偏移</a:t>
            </a:r>
          </a:p>
        </p:txBody>
      </p:sp>
      <p:sp>
        <p:nvSpPr>
          <p:cNvPr id="15" name="Rectangle 15">
            <a:extLst>
              <a:ext uri="{FF2B5EF4-FFF2-40B4-BE49-F238E27FC236}">
                <a16:creationId xmlns:a16="http://schemas.microsoft.com/office/drawing/2014/main" id="{456280AD-99D9-46EE-BD1E-9DF4828BE3DA}"/>
              </a:ext>
            </a:extLst>
          </p:cNvPr>
          <p:cNvSpPr>
            <a:spLocks noChangeArrowheads="1"/>
          </p:cNvSpPr>
          <p:nvPr/>
        </p:nvSpPr>
        <p:spPr bwMode="auto">
          <a:xfrm>
            <a:off x="1887538" y="362902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检   验   和</a:t>
            </a:r>
          </a:p>
        </p:txBody>
      </p:sp>
      <p:sp>
        <p:nvSpPr>
          <p:cNvPr id="16" name="Rectangle 16">
            <a:extLst>
              <a:ext uri="{FF2B5EF4-FFF2-40B4-BE49-F238E27FC236}">
                <a16:creationId xmlns:a16="http://schemas.microsoft.com/office/drawing/2014/main" id="{54B42F51-148D-4096-821A-F15D727C39D8}"/>
              </a:ext>
            </a:extLst>
          </p:cNvPr>
          <p:cNvSpPr>
            <a:spLocks noChangeArrowheads="1"/>
          </p:cNvSpPr>
          <p:nvPr/>
        </p:nvSpPr>
        <p:spPr bwMode="auto">
          <a:xfrm>
            <a:off x="2089150" y="4295089"/>
            <a:ext cx="334645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fontAlgn="base" hangingPunct="0">
              <a:spcBef>
                <a:spcPct val="0"/>
              </a:spcBef>
              <a:spcAft>
                <a:spcPct val="0"/>
              </a:spcAft>
            </a:pPr>
            <a:r>
              <a:rPr kumimoji="1" lang="zh-CN" altLang="en-US" sz="2000" dirty="0">
                <a:solidFill>
                  <a:srgbClr val="333399"/>
                </a:solidFill>
              </a:rPr>
              <a:t>选    项    （长  度  可  变）</a:t>
            </a:r>
          </a:p>
        </p:txBody>
      </p:sp>
      <p:sp>
        <p:nvSpPr>
          <p:cNvPr id="17" name="Rectangle 17">
            <a:extLst>
              <a:ext uri="{FF2B5EF4-FFF2-40B4-BE49-F238E27FC236}">
                <a16:creationId xmlns:a16="http://schemas.microsoft.com/office/drawing/2014/main" id="{0BBCB3BF-BEA6-4D11-9595-52D59C43DE9B}"/>
              </a:ext>
            </a:extLst>
          </p:cNvPr>
          <p:cNvSpPr>
            <a:spLocks noChangeArrowheads="1"/>
          </p:cNvSpPr>
          <p:nvPr/>
        </p:nvSpPr>
        <p:spPr bwMode="auto">
          <a:xfrm>
            <a:off x="2001838" y="841375"/>
            <a:ext cx="1222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源  端  口</a:t>
            </a:r>
          </a:p>
        </p:txBody>
      </p:sp>
      <p:sp>
        <p:nvSpPr>
          <p:cNvPr id="18" name="Rectangle 18">
            <a:extLst>
              <a:ext uri="{FF2B5EF4-FFF2-40B4-BE49-F238E27FC236}">
                <a16:creationId xmlns:a16="http://schemas.microsoft.com/office/drawing/2014/main" id="{CA0BF23D-62FF-4B61-A84B-EC2CD880D871}"/>
              </a:ext>
            </a:extLst>
          </p:cNvPr>
          <p:cNvSpPr>
            <a:spLocks noChangeArrowheads="1"/>
          </p:cNvSpPr>
          <p:nvPr/>
        </p:nvSpPr>
        <p:spPr bwMode="auto">
          <a:xfrm>
            <a:off x="4054475" y="1528763"/>
            <a:ext cx="1381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序   号</a:t>
            </a:r>
          </a:p>
        </p:txBody>
      </p:sp>
      <p:sp>
        <p:nvSpPr>
          <p:cNvPr id="19" name="Line 19">
            <a:extLst>
              <a:ext uri="{FF2B5EF4-FFF2-40B4-BE49-F238E27FC236}">
                <a16:creationId xmlns:a16="http://schemas.microsoft.com/office/drawing/2014/main" id="{837E9160-4820-4B61-948B-747630DC73BE}"/>
              </a:ext>
            </a:extLst>
          </p:cNvPr>
          <p:cNvSpPr>
            <a:spLocks noChangeShapeType="1"/>
          </p:cNvSpPr>
          <p:nvPr/>
        </p:nvSpPr>
        <p:spPr bwMode="auto">
          <a:xfrm>
            <a:off x="4505325" y="2808288"/>
            <a:ext cx="0" cy="1370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0" name="Rectangle 20">
            <a:extLst>
              <a:ext uri="{FF2B5EF4-FFF2-40B4-BE49-F238E27FC236}">
                <a16:creationId xmlns:a16="http://schemas.microsoft.com/office/drawing/2014/main" id="{CDB2DCFF-D28F-462C-828F-461F9DA761EA}"/>
              </a:ext>
            </a:extLst>
          </p:cNvPr>
          <p:cNvSpPr>
            <a:spLocks noChangeArrowheads="1"/>
          </p:cNvSpPr>
          <p:nvPr/>
        </p:nvSpPr>
        <p:spPr bwMode="auto">
          <a:xfrm>
            <a:off x="5538788" y="3629025"/>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紧   急   指   针</a:t>
            </a:r>
          </a:p>
        </p:txBody>
      </p:sp>
      <p:sp>
        <p:nvSpPr>
          <p:cNvPr id="21" name="Rectangle 21">
            <a:extLst>
              <a:ext uri="{FF2B5EF4-FFF2-40B4-BE49-F238E27FC236}">
                <a16:creationId xmlns:a16="http://schemas.microsoft.com/office/drawing/2014/main" id="{776D0722-FBC3-403F-8E01-606CC925B7D1}"/>
              </a:ext>
            </a:extLst>
          </p:cNvPr>
          <p:cNvSpPr>
            <a:spLocks noChangeArrowheads="1"/>
          </p:cNvSpPr>
          <p:nvPr/>
        </p:nvSpPr>
        <p:spPr bwMode="auto">
          <a:xfrm>
            <a:off x="5988050" y="2909888"/>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窗   口</a:t>
            </a:r>
          </a:p>
        </p:txBody>
      </p:sp>
      <p:sp>
        <p:nvSpPr>
          <p:cNvPr id="22" name="Rectangle 22">
            <a:extLst>
              <a:ext uri="{FF2B5EF4-FFF2-40B4-BE49-F238E27FC236}">
                <a16:creationId xmlns:a16="http://schemas.microsoft.com/office/drawing/2014/main" id="{A05BFE37-CAF9-4C77-97DA-8327C09C6AED}"/>
              </a:ext>
            </a:extLst>
          </p:cNvPr>
          <p:cNvSpPr>
            <a:spLocks noChangeArrowheads="1"/>
          </p:cNvSpPr>
          <p:nvPr/>
        </p:nvSpPr>
        <p:spPr bwMode="auto">
          <a:xfrm>
            <a:off x="3810000" y="2252663"/>
            <a:ext cx="1841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确    认    号</a:t>
            </a:r>
          </a:p>
        </p:txBody>
      </p:sp>
      <p:sp>
        <p:nvSpPr>
          <p:cNvPr id="23" name="Line 23">
            <a:extLst>
              <a:ext uri="{FF2B5EF4-FFF2-40B4-BE49-F238E27FC236}">
                <a16:creationId xmlns:a16="http://schemas.microsoft.com/office/drawing/2014/main" id="{1156F954-8F0B-468E-8E36-8021D1C2987E}"/>
              </a:ext>
            </a:extLst>
          </p:cNvPr>
          <p:cNvSpPr>
            <a:spLocks noChangeShapeType="1"/>
          </p:cNvSpPr>
          <p:nvPr/>
        </p:nvSpPr>
        <p:spPr bwMode="auto">
          <a:xfrm>
            <a:off x="1611313"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4" name="Line 24">
            <a:extLst>
              <a:ext uri="{FF2B5EF4-FFF2-40B4-BE49-F238E27FC236}">
                <a16:creationId xmlns:a16="http://schemas.microsoft.com/office/drawing/2014/main" id="{0EF9C29C-E8E2-4DB0-AE03-1221A04FEEEC}"/>
              </a:ext>
            </a:extLst>
          </p:cNvPr>
          <p:cNvSpPr>
            <a:spLocks noChangeShapeType="1"/>
          </p:cNvSpPr>
          <p:nvPr/>
        </p:nvSpPr>
        <p:spPr bwMode="auto">
          <a:xfrm>
            <a:off x="3538538" y="2800350"/>
            <a:ext cx="0" cy="684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 name="Line 25">
            <a:extLst>
              <a:ext uri="{FF2B5EF4-FFF2-40B4-BE49-F238E27FC236}">
                <a16:creationId xmlns:a16="http://schemas.microsoft.com/office/drawing/2014/main" id="{ED658DC0-8F91-4F24-B221-130F06BF0030}"/>
              </a:ext>
            </a:extLst>
          </p:cNvPr>
          <p:cNvSpPr>
            <a:spLocks noChangeShapeType="1"/>
          </p:cNvSpPr>
          <p:nvPr/>
        </p:nvSpPr>
        <p:spPr bwMode="auto">
          <a:xfrm>
            <a:off x="3044825"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6" name="Line 26">
            <a:extLst>
              <a:ext uri="{FF2B5EF4-FFF2-40B4-BE49-F238E27FC236}">
                <a16:creationId xmlns:a16="http://schemas.microsoft.com/office/drawing/2014/main" id="{65D3C398-BD64-4ACA-82E1-5B4E1CF00A78}"/>
              </a:ext>
            </a:extLst>
          </p:cNvPr>
          <p:cNvSpPr>
            <a:spLocks noChangeShapeType="1"/>
          </p:cNvSpPr>
          <p:nvPr/>
        </p:nvSpPr>
        <p:spPr bwMode="auto">
          <a:xfrm>
            <a:off x="328930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7" name="Line 27">
            <a:extLst>
              <a:ext uri="{FF2B5EF4-FFF2-40B4-BE49-F238E27FC236}">
                <a16:creationId xmlns:a16="http://schemas.microsoft.com/office/drawing/2014/main" id="{9EFABC65-732F-4229-A885-AF450D84C496}"/>
              </a:ext>
            </a:extLst>
          </p:cNvPr>
          <p:cNvSpPr>
            <a:spLocks noChangeShapeType="1"/>
          </p:cNvSpPr>
          <p:nvPr/>
        </p:nvSpPr>
        <p:spPr bwMode="auto">
          <a:xfrm>
            <a:off x="40195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8" name="Line 28">
            <a:extLst>
              <a:ext uri="{FF2B5EF4-FFF2-40B4-BE49-F238E27FC236}">
                <a16:creationId xmlns:a16="http://schemas.microsoft.com/office/drawing/2014/main" id="{335E6C22-F904-40A0-A23C-2E15EF902B28}"/>
              </a:ext>
            </a:extLst>
          </p:cNvPr>
          <p:cNvSpPr>
            <a:spLocks noChangeShapeType="1"/>
          </p:cNvSpPr>
          <p:nvPr/>
        </p:nvSpPr>
        <p:spPr bwMode="auto">
          <a:xfrm>
            <a:off x="37782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9" name="Line 29">
            <a:extLst>
              <a:ext uri="{FF2B5EF4-FFF2-40B4-BE49-F238E27FC236}">
                <a16:creationId xmlns:a16="http://schemas.microsoft.com/office/drawing/2014/main" id="{B34A35CC-4F17-4CE9-895F-056F5CB47B22}"/>
              </a:ext>
            </a:extLst>
          </p:cNvPr>
          <p:cNvSpPr>
            <a:spLocks noChangeShapeType="1"/>
          </p:cNvSpPr>
          <p:nvPr/>
        </p:nvSpPr>
        <p:spPr bwMode="auto">
          <a:xfrm>
            <a:off x="4264025"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0" name="Rectangle 30">
            <a:extLst>
              <a:ext uri="{FF2B5EF4-FFF2-40B4-BE49-F238E27FC236}">
                <a16:creationId xmlns:a16="http://schemas.microsoft.com/office/drawing/2014/main" id="{2174E18B-A70D-4EB2-989F-14D5F78DBF11}"/>
              </a:ext>
            </a:extLst>
          </p:cNvPr>
          <p:cNvSpPr>
            <a:spLocks noChangeArrowheads="1"/>
          </p:cNvSpPr>
          <p:nvPr/>
        </p:nvSpPr>
        <p:spPr bwMode="auto">
          <a:xfrm>
            <a:off x="1911350" y="2924175"/>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保   留</a:t>
            </a:r>
          </a:p>
        </p:txBody>
      </p:sp>
      <p:sp>
        <p:nvSpPr>
          <p:cNvPr id="31" name="Rectangle 31">
            <a:extLst>
              <a:ext uri="{FF2B5EF4-FFF2-40B4-BE49-F238E27FC236}">
                <a16:creationId xmlns:a16="http://schemas.microsoft.com/office/drawing/2014/main" id="{0719AD3A-B46E-43BA-A89E-EA683B89DA8F}"/>
              </a:ext>
            </a:extLst>
          </p:cNvPr>
          <p:cNvSpPr>
            <a:spLocks noChangeArrowheads="1"/>
          </p:cNvSpPr>
          <p:nvPr/>
        </p:nvSpPr>
        <p:spPr bwMode="auto">
          <a:xfrm>
            <a:off x="4237038"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75000"/>
              </a:lnSpc>
              <a:spcBef>
                <a:spcPct val="0"/>
              </a:spcBef>
              <a:spcAft>
                <a:spcPct val="0"/>
              </a:spcAft>
            </a:pPr>
            <a:r>
              <a:rPr kumimoji="1" lang="en-US" altLang="zh-CN" sz="1600" b="1">
                <a:solidFill>
                  <a:srgbClr val="333399"/>
                </a:solidFill>
              </a:rPr>
              <a:t>F</a:t>
            </a:r>
          </a:p>
          <a:p>
            <a:pPr algn="ctr" defTabSz="762000" eaLnBrk="0" fontAlgn="base" hangingPunct="0">
              <a:lnSpc>
                <a:spcPct val="75000"/>
              </a:lnSpc>
              <a:spcBef>
                <a:spcPct val="0"/>
              </a:spcBef>
              <a:spcAft>
                <a:spcPct val="0"/>
              </a:spcAft>
            </a:pPr>
            <a:r>
              <a:rPr kumimoji="1" lang="en-US" altLang="zh-CN" sz="1600" b="1">
                <a:solidFill>
                  <a:srgbClr val="333399"/>
                </a:solidFill>
              </a:rPr>
              <a:t>I</a:t>
            </a:r>
          </a:p>
          <a:p>
            <a:pPr algn="ct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32" name="Line 32">
            <a:extLst>
              <a:ext uri="{FF2B5EF4-FFF2-40B4-BE49-F238E27FC236}">
                <a16:creationId xmlns:a16="http://schemas.microsoft.com/office/drawing/2014/main" id="{678B78E7-5094-40B9-99E7-A0AC8192B187}"/>
              </a:ext>
            </a:extLst>
          </p:cNvPr>
          <p:cNvSpPr>
            <a:spLocks noChangeShapeType="1"/>
          </p:cNvSpPr>
          <p:nvPr/>
        </p:nvSpPr>
        <p:spPr bwMode="auto">
          <a:xfrm>
            <a:off x="650875" y="549275"/>
            <a:ext cx="76755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3" name="Line 33">
            <a:extLst>
              <a:ext uri="{FF2B5EF4-FFF2-40B4-BE49-F238E27FC236}">
                <a16:creationId xmlns:a16="http://schemas.microsoft.com/office/drawing/2014/main" id="{8DB08BAF-66FF-4D6E-B44B-F22DC89E924C}"/>
              </a:ext>
            </a:extLst>
          </p:cNvPr>
          <p:cNvSpPr>
            <a:spLocks noChangeShapeType="1"/>
          </p:cNvSpPr>
          <p:nvPr/>
        </p:nvSpPr>
        <p:spPr bwMode="auto">
          <a:xfrm>
            <a:off x="650875"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4" name="Line 34">
            <a:extLst>
              <a:ext uri="{FF2B5EF4-FFF2-40B4-BE49-F238E27FC236}">
                <a16:creationId xmlns:a16="http://schemas.microsoft.com/office/drawing/2014/main" id="{E1DCCFDD-33A5-4F20-8B0A-A113638F5C31}"/>
              </a:ext>
            </a:extLst>
          </p:cNvPr>
          <p:cNvSpPr>
            <a:spLocks noChangeShapeType="1"/>
          </p:cNvSpPr>
          <p:nvPr/>
        </p:nvSpPr>
        <p:spPr bwMode="auto">
          <a:xfrm>
            <a:off x="890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5" name="Line 35">
            <a:extLst>
              <a:ext uri="{FF2B5EF4-FFF2-40B4-BE49-F238E27FC236}">
                <a16:creationId xmlns:a16="http://schemas.microsoft.com/office/drawing/2014/main" id="{66074F70-38A7-4836-90EF-F19F71DA8465}"/>
              </a:ext>
            </a:extLst>
          </p:cNvPr>
          <p:cNvSpPr>
            <a:spLocks noChangeShapeType="1"/>
          </p:cNvSpPr>
          <p:nvPr/>
        </p:nvSpPr>
        <p:spPr bwMode="auto">
          <a:xfrm>
            <a:off x="1130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 name="Line 36">
            <a:extLst>
              <a:ext uri="{FF2B5EF4-FFF2-40B4-BE49-F238E27FC236}">
                <a16:creationId xmlns:a16="http://schemas.microsoft.com/office/drawing/2014/main" id="{A931B712-F7E3-4983-9632-825E0D9B68D0}"/>
              </a:ext>
            </a:extLst>
          </p:cNvPr>
          <p:cNvSpPr>
            <a:spLocks noChangeShapeType="1"/>
          </p:cNvSpPr>
          <p:nvPr/>
        </p:nvSpPr>
        <p:spPr bwMode="auto">
          <a:xfrm>
            <a:off x="1370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7" name="Line 37">
            <a:extLst>
              <a:ext uri="{FF2B5EF4-FFF2-40B4-BE49-F238E27FC236}">
                <a16:creationId xmlns:a16="http://schemas.microsoft.com/office/drawing/2014/main" id="{FBED0626-049D-439F-9CC6-F555C294F2FC}"/>
              </a:ext>
            </a:extLst>
          </p:cNvPr>
          <p:cNvSpPr>
            <a:spLocks noChangeShapeType="1"/>
          </p:cNvSpPr>
          <p:nvPr/>
        </p:nvSpPr>
        <p:spPr bwMode="auto">
          <a:xfrm>
            <a:off x="1611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8" name="Line 38">
            <a:extLst>
              <a:ext uri="{FF2B5EF4-FFF2-40B4-BE49-F238E27FC236}">
                <a16:creationId xmlns:a16="http://schemas.microsoft.com/office/drawing/2014/main" id="{0807DB8E-E97E-487B-AB23-33D3EF221A96}"/>
              </a:ext>
            </a:extLst>
          </p:cNvPr>
          <p:cNvSpPr>
            <a:spLocks noChangeShapeType="1"/>
          </p:cNvSpPr>
          <p:nvPr/>
        </p:nvSpPr>
        <p:spPr bwMode="auto">
          <a:xfrm>
            <a:off x="18510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9" name="Line 39">
            <a:extLst>
              <a:ext uri="{FF2B5EF4-FFF2-40B4-BE49-F238E27FC236}">
                <a16:creationId xmlns:a16="http://schemas.microsoft.com/office/drawing/2014/main" id="{618958A9-AE47-4D94-9C65-FFDD4D3C96CE}"/>
              </a:ext>
            </a:extLst>
          </p:cNvPr>
          <p:cNvSpPr>
            <a:spLocks noChangeShapeType="1"/>
          </p:cNvSpPr>
          <p:nvPr/>
        </p:nvSpPr>
        <p:spPr bwMode="auto">
          <a:xfrm>
            <a:off x="2089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0" name="Line 40">
            <a:extLst>
              <a:ext uri="{FF2B5EF4-FFF2-40B4-BE49-F238E27FC236}">
                <a16:creationId xmlns:a16="http://schemas.microsoft.com/office/drawing/2014/main" id="{A6B502F3-F593-4396-942F-2684F5F2F7F4}"/>
              </a:ext>
            </a:extLst>
          </p:cNvPr>
          <p:cNvSpPr>
            <a:spLocks noChangeShapeType="1"/>
          </p:cNvSpPr>
          <p:nvPr/>
        </p:nvSpPr>
        <p:spPr bwMode="auto">
          <a:xfrm>
            <a:off x="2328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1" name="Line 41">
            <a:extLst>
              <a:ext uri="{FF2B5EF4-FFF2-40B4-BE49-F238E27FC236}">
                <a16:creationId xmlns:a16="http://schemas.microsoft.com/office/drawing/2014/main" id="{B68CFF2F-44F6-4286-9661-BCDC216096A8}"/>
              </a:ext>
            </a:extLst>
          </p:cNvPr>
          <p:cNvSpPr>
            <a:spLocks noChangeShapeType="1"/>
          </p:cNvSpPr>
          <p:nvPr/>
        </p:nvSpPr>
        <p:spPr bwMode="auto">
          <a:xfrm>
            <a:off x="25701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2" name="Line 42">
            <a:extLst>
              <a:ext uri="{FF2B5EF4-FFF2-40B4-BE49-F238E27FC236}">
                <a16:creationId xmlns:a16="http://schemas.microsoft.com/office/drawing/2014/main" id="{28CE5DDD-4328-44D8-BF0E-1BDF5CDE3367}"/>
              </a:ext>
            </a:extLst>
          </p:cNvPr>
          <p:cNvSpPr>
            <a:spLocks noChangeShapeType="1"/>
          </p:cNvSpPr>
          <p:nvPr/>
        </p:nvSpPr>
        <p:spPr bwMode="auto">
          <a:xfrm>
            <a:off x="2809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3" name="Line 43">
            <a:extLst>
              <a:ext uri="{FF2B5EF4-FFF2-40B4-BE49-F238E27FC236}">
                <a16:creationId xmlns:a16="http://schemas.microsoft.com/office/drawing/2014/main" id="{A839EE8B-FE5E-4602-B652-5DF77798A6F1}"/>
              </a:ext>
            </a:extLst>
          </p:cNvPr>
          <p:cNvSpPr>
            <a:spLocks noChangeShapeType="1"/>
          </p:cNvSpPr>
          <p:nvPr/>
        </p:nvSpPr>
        <p:spPr bwMode="auto">
          <a:xfrm>
            <a:off x="3049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4" name="Line 44">
            <a:extLst>
              <a:ext uri="{FF2B5EF4-FFF2-40B4-BE49-F238E27FC236}">
                <a16:creationId xmlns:a16="http://schemas.microsoft.com/office/drawing/2014/main" id="{42A6A57C-9C7E-4E76-9121-F631113C02F1}"/>
              </a:ext>
            </a:extLst>
          </p:cNvPr>
          <p:cNvSpPr>
            <a:spLocks noChangeShapeType="1"/>
          </p:cNvSpPr>
          <p:nvPr/>
        </p:nvSpPr>
        <p:spPr bwMode="auto">
          <a:xfrm>
            <a:off x="3289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5" name="Line 45">
            <a:extLst>
              <a:ext uri="{FF2B5EF4-FFF2-40B4-BE49-F238E27FC236}">
                <a16:creationId xmlns:a16="http://schemas.microsoft.com/office/drawing/2014/main" id="{CAF4B79D-FDB7-4F24-8992-B58412FB6D4E}"/>
              </a:ext>
            </a:extLst>
          </p:cNvPr>
          <p:cNvSpPr>
            <a:spLocks noChangeShapeType="1"/>
          </p:cNvSpPr>
          <p:nvPr/>
        </p:nvSpPr>
        <p:spPr bwMode="auto">
          <a:xfrm>
            <a:off x="3530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6" name="Line 46">
            <a:extLst>
              <a:ext uri="{FF2B5EF4-FFF2-40B4-BE49-F238E27FC236}">
                <a16:creationId xmlns:a16="http://schemas.microsoft.com/office/drawing/2014/main" id="{667578FD-D754-4D90-9EE7-1428F174E4A1}"/>
              </a:ext>
            </a:extLst>
          </p:cNvPr>
          <p:cNvSpPr>
            <a:spLocks noChangeShapeType="1"/>
          </p:cNvSpPr>
          <p:nvPr/>
        </p:nvSpPr>
        <p:spPr bwMode="auto">
          <a:xfrm>
            <a:off x="3770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7" name="Line 47">
            <a:extLst>
              <a:ext uri="{FF2B5EF4-FFF2-40B4-BE49-F238E27FC236}">
                <a16:creationId xmlns:a16="http://schemas.microsoft.com/office/drawing/2014/main" id="{75EB10ED-B158-497C-8F03-2132479F8D1C}"/>
              </a:ext>
            </a:extLst>
          </p:cNvPr>
          <p:cNvSpPr>
            <a:spLocks noChangeShapeType="1"/>
          </p:cNvSpPr>
          <p:nvPr/>
        </p:nvSpPr>
        <p:spPr bwMode="auto">
          <a:xfrm>
            <a:off x="4008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8" name="Line 48">
            <a:extLst>
              <a:ext uri="{FF2B5EF4-FFF2-40B4-BE49-F238E27FC236}">
                <a16:creationId xmlns:a16="http://schemas.microsoft.com/office/drawing/2014/main" id="{36B10366-4C79-43B2-AE88-70AC6F1DA61D}"/>
              </a:ext>
            </a:extLst>
          </p:cNvPr>
          <p:cNvSpPr>
            <a:spLocks noChangeShapeType="1"/>
          </p:cNvSpPr>
          <p:nvPr/>
        </p:nvSpPr>
        <p:spPr bwMode="auto">
          <a:xfrm>
            <a:off x="4248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9" name="Line 49">
            <a:extLst>
              <a:ext uri="{FF2B5EF4-FFF2-40B4-BE49-F238E27FC236}">
                <a16:creationId xmlns:a16="http://schemas.microsoft.com/office/drawing/2014/main" id="{4C0F73D3-A0B8-4114-8E51-CFE9DDE698B6}"/>
              </a:ext>
            </a:extLst>
          </p:cNvPr>
          <p:cNvSpPr>
            <a:spLocks noChangeShapeType="1"/>
          </p:cNvSpPr>
          <p:nvPr/>
        </p:nvSpPr>
        <p:spPr bwMode="auto">
          <a:xfrm>
            <a:off x="44878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0" name="Line 50">
            <a:extLst>
              <a:ext uri="{FF2B5EF4-FFF2-40B4-BE49-F238E27FC236}">
                <a16:creationId xmlns:a16="http://schemas.microsoft.com/office/drawing/2014/main" id="{C5263DB5-906B-4B4A-8EC5-9D7F44F44DF2}"/>
              </a:ext>
            </a:extLst>
          </p:cNvPr>
          <p:cNvSpPr>
            <a:spLocks noChangeShapeType="1"/>
          </p:cNvSpPr>
          <p:nvPr/>
        </p:nvSpPr>
        <p:spPr bwMode="auto">
          <a:xfrm>
            <a:off x="4729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1" name="Line 51">
            <a:extLst>
              <a:ext uri="{FF2B5EF4-FFF2-40B4-BE49-F238E27FC236}">
                <a16:creationId xmlns:a16="http://schemas.microsoft.com/office/drawing/2014/main" id="{042B938E-FBBB-4E67-9068-F4E95676249B}"/>
              </a:ext>
            </a:extLst>
          </p:cNvPr>
          <p:cNvSpPr>
            <a:spLocks noChangeShapeType="1"/>
          </p:cNvSpPr>
          <p:nvPr/>
        </p:nvSpPr>
        <p:spPr bwMode="auto">
          <a:xfrm>
            <a:off x="4968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2" name="Line 52">
            <a:extLst>
              <a:ext uri="{FF2B5EF4-FFF2-40B4-BE49-F238E27FC236}">
                <a16:creationId xmlns:a16="http://schemas.microsoft.com/office/drawing/2014/main" id="{D59F22D2-186D-4A1F-B107-FBB4BA329710}"/>
              </a:ext>
            </a:extLst>
          </p:cNvPr>
          <p:cNvSpPr>
            <a:spLocks noChangeShapeType="1"/>
          </p:cNvSpPr>
          <p:nvPr/>
        </p:nvSpPr>
        <p:spPr bwMode="auto">
          <a:xfrm>
            <a:off x="5208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3" name="Line 53">
            <a:extLst>
              <a:ext uri="{FF2B5EF4-FFF2-40B4-BE49-F238E27FC236}">
                <a16:creationId xmlns:a16="http://schemas.microsoft.com/office/drawing/2014/main" id="{3D065718-202D-4712-AAFB-427FAF300278}"/>
              </a:ext>
            </a:extLst>
          </p:cNvPr>
          <p:cNvSpPr>
            <a:spLocks noChangeShapeType="1"/>
          </p:cNvSpPr>
          <p:nvPr/>
        </p:nvSpPr>
        <p:spPr bwMode="auto">
          <a:xfrm>
            <a:off x="5448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4" name="Line 54">
            <a:extLst>
              <a:ext uri="{FF2B5EF4-FFF2-40B4-BE49-F238E27FC236}">
                <a16:creationId xmlns:a16="http://schemas.microsoft.com/office/drawing/2014/main" id="{C13D97EE-3DDC-4CE1-9027-EFE99BF84CE4}"/>
              </a:ext>
            </a:extLst>
          </p:cNvPr>
          <p:cNvSpPr>
            <a:spLocks noChangeShapeType="1"/>
          </p:cNvSpPr>
          <p:nvPr/>
        </p:nvSpPr>
        <p:spPr bwMode="auto">
          <a:xfrm>
            <a:off x="5689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5" name="Line 55">
            <a:extLst>
              <a:ext uri="{FF2B5EF4-FFF2-40B4-BE49-F238E27FC236}">
                <a16:creationId xmlns:a16="http://schemas.microsoft.com/office/drawing/2014/main" id="{C3C34E6D-BBC2-48AE-9C4E-910F1A525B4E}"/>
              </a:ext>
            </a:extLst>
          </p:cNvPr>
          <p:cNvSpPr>
            <a:spLocks noChangeShapeType="1"/>
          </p:cNvSpPr>
          <p:nvPr/>
        </p:nvSpPr>
        <p:spPr bwMode="auto">
          <a:xfrm>
            <a:off x="5927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6" name="Line 56">
            <a:extLst>
              <a:ext uri="{FF2B5EF4-FFF2-40B4-BE49-F238E27FC236}">
                <a16:creationId xmlns:a16="http://schemas.microsoft.com/office/drawing/2014/main" id="{AEF1BD7A-AAAF-475E-B0A1-A405FF89601A}"/>
              </a:ext>
            </a:extLst>
          </p:cNvPr>
          <p:cNvSpPr>
            <a:spLocks noChangeShapeType="1"/>
          </p:cNvSpPr>
          <p:nvPr/>
        </p:nvSpPr>
        <p:spPr bwMode="auto">
          <a:xfrm>
            <a:off x="6167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7" name="Line 57">
            <a:extLst>
              <a:ext uri="{FF2B5EF4-FFF2-40B4-BE49-F238E27FC236}">
                <a16:creationId xmlns:a16="http://schemas.microsoft.com/office/drawing/2014/main" id="{428E150B-B6E7-4CF2-8AD9-874961198B13}"/>
              </a:ext>
            </a:extLst>
          </p:cNvPr>
          <p:cNvSpPr>
            <a:spLocks noChangeShapeType="1"/>
          </p:cNvSpPr>
          <p:nvPr/>
        </p:nvSpPr>
        <p:spPr bwMode="auto">
          <a:xfrm>
            <a:off x="6407150"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8" name="Line 58">
            <a:extLst>
              <a:ext uri="{FF2B5EF4-FFF2-40B4-BE49-F238E27FC236}">
                <a16:creationId xmlns:a16="http://schemas.microsoft.com/office/drawing/2014/main" id="{7AB6DDD6-B173-4FA4-84C9-95055738CD46}"/>
              </a:ext>
            </a:extLst>
          </p:cNvPr>
          <p:cNvSpPr>
            <a:spLocks noChangeShapeType="1"/>
          </p:cNvSpPr>
          <p:nvPr/>
        </p:nvSpPr>
        <p:spPr bwMode="auto">
          <a:xfrm>
            <a:off x="6646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9" name="Line 59">
            <a:extLst>
              <a:ext uri="{FF2B5EF4-FFF2-40B4-BE49-F238E27FC236}">
                <a16:creationId xmlns:a16="http://schemas.microsoft.com/office/drawing/2014/main" id="{E3A8037B-0752-4CF6-91B7-4762DB38E164}"/>
              </a:ext>
            </a:extLst>
          </p:cNvPr>
          <p:cNvSpPr>
            <a:spLocks noChangeShapeType="1"/>
          </p:cNvSpPr>
          <p:nvPr/>
        </p:nvSpPr>
        <p:spPr bwMode="auto">
          <a:xfrm>
            <a:off x="6888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0" name="Line 60">
            <a:extLst>
              <a:ext uri="{FF2B5EF4-FFF2-40B4-BE49-F238E27FC236}">
                <a16:creationId xmlns:a16="http://schemas.microsoft.com/office/drawing/2014/main" id="{4F6C38E2-3E78-4AAD-8455-BEB0BFE69617}"/>
              </a:ext>
            </a:extLst>
          </p:cNvPr>
          <p:cNvSpPr>
            <a:spLocks noChangeShapeType="1"/>
          </p:cNvSpPr>
          <p:nvPr/>
        </p:nvSpPr>
        <p:spPr bwMode="auto">
          <a:xfrm>
            <a:off x="7127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1" name="Line 61">
            <a:extLst>
              <a:ext uri="{FF2B5EF4-FFF2-40B4-BE49-F238E27FC236}">
                <a16:creationId xmlns:a16="http://schemas.microsoft.com/office/drawing/2014/main" id="{32424A1E-8D3C-40E5-BC67-FC69DB23BE11}"/>
              </a:ext>
            </a:extLst>
          </p:cNvPr>
          <p:cNvSpPr>
            <a:spLocks noChangeShapeType="1"/>
          </p:cNvSpPr>
          <p:nvPr/>
        </p:nvSpPr>
        <p:spPr bwMode="auto">
          <a:xfrm>
            <a:off x="7367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2" name="Line 62">
            <a:extLst>
              <a:ext uri="{FF2B5EF4-FFF2-40B4-BE49-F238E27FC236}">
                <a16:creationId xmlns:a16="http://schemas.microsoft.com/office/drawing/2014/main" id="{E76DDA55-AB38-4B9D-9DEA-A837476EEF1F}"/>
              </a:ext>
            </a:extLst>
          </p:cNvPr>
          <p:cNvSpPr>
            <a:spLocks noChangeShapeType="1"/>
          </p:cNvSpPr>
          <p:nvPr/>
        </p:nvSpPr>
        <p:spPr bwMode="auto">
          <a:xfrm>
            <a:off x="7607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3" name="Line 63">
            <a:extLst>
              <a:ext uri="{FF2B5EF4-FFF2-40B4-BE49-F238E27FC236}">
                <a16:creationId xmlns:a16="http://schemas.microsoft.com/office/drawing/2014/main" id="{B4B771EC-4A43-4278-A7AB-5D5FA98A4924}"/>
              </a:ext>
            </a:extLst>
          </p:cNvPr>
          <p:cNvSpPr>
            <a:spLocks noChangeShapeType="1"/>
          </p:cNvSpPr>
          <p:nvPr/>
        </p:nvSpPr>
        <p:spPr bwMode="auto">
          <a:xfrm>
            <a:off x="7847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4" name="Line 64">
            <a:extLst>
              <a:ext uri="{FF2B5EF4-FFF2-40B4-BE49-F238E27FC236}">
                <a16:creationId xmlns:a16="http://schemas.microsoft.com/office/drawing/2014/main" id="{07CEEF96-2B8B-4334-AE3E-6C4D61372F86}"/>
              </a:ext>
            </a:extLst>
          </p:cNvPr>
          <p:cNvSpPr>
            <a:spLocks noChangeShapeType="1"/>
          </p:cNvSpPr>
          <p:nvPr/>
        </p:nvSpPr>
        <p:spPr bwMode="auto">
          <a:xfrm>
            <a:off x="8086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5" name="Line 65">
            <a:extLst>
              <a:ext uri="{FF2B5EF4-FFF2-40B4-BE49-F238E27FC236}">
                <a16:creationId xmlns:a16="http://schemas.microsoft.com/office/drawing/2014/main" id="{BE8CFB05-07CA-4040-B47B-7C67C2762E1B}"/>
              </a:ext>
            </a:extLst>
          </p:cNvPr>
          <p:cNvSpPr>
            <a:spLocks noChangeShapeType="1"/>
          </p:cNvSpPr>
          <p:nvPr/>
        </p:nvSpPr>
        <p:spPr bwMode="auto">
          <a:xfrm>
            <a:off x="8326438"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6" name="Rectangle 66">
            <a:extLst>
              <a:ext uri="{FF2B5EF4-FFF2-40B4-BE49-F238E27FC236}">
                <a16:creationId xmlns:a16="http://schemas.microsoft.com/office/drawing/2014/main" id="{3CB719B1-2404-4C4B-A6AF-3B492912C693}"/>
              </a:ext>
            </a:extLst>
          </p:cNvPr>
          <p:cNvSpPr>
            <a:spLocks noChangeArrowheads="1"/>
          </p:cNvSpPr>
          <p:nvPr/>
        </p:nvSpPr>
        <p:spPr bwMode="auto">
          <a:xfrm>
            <a:off x="809625"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7" name="Rectangle 67">
            <a:extLst>
              <a:ext uri="{FF2B5EF4-FFF2-40B4-BE49-F238E27FC236}">
                <a16:creationId xmlns:a16="http://schemas.microsoft.com/office/drawing/2014/main" id="{C4B3EF1D-4874-41CE-B77D-C41A1DCA3594}"/>
              </a:ext>
            </a:extLst>
          </p:cNvPr>
          <p:cNvSpPr>
            <a:spLocks noChangeArrowheads="1"/>
          </p:cNvSpPr>
          <p:nvPr/>
        </p:nvSpPr>
        <p:spPr bwMode="auto">
          <a:xfrm>
            <a:off x="2728913"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8" name="Rectangle 68">
            <a:extLst>
              <a:ext uri="{FF2B5EF4-FFF2-40B4-BE49-F238E27FC236}">
                <a16:creationId xmlns:a16="http://schemas.microsoft.com/office/drawing/2014/main" id="{A0887CCC-94D2-4681-83B7-6350ED24E780}"/>
              </a:ext>
            </a:extLst>
          </p:cNvPr>
          <p:cNvSpPr>
            <a:spLocks noChangeArrowheads="1"/>
          </p:cNvSpPr>
          <p:nvPr/>
        </p:nvSpPr>
        <p:spPr bwMode="auto">
          <a:xfrm>
            <a:off x="4648200"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9" name="Rectangle 69">
            <a:extLst>
              <a:ext uri="{FF2B5EF4-FFF2-40B4-BE49-F238E27FC236}">
                <a16:creationId xmlns:a16="http://schemas.microsoft.com/office/drawing/2014/main" id="{E9545D5B-8F2D-4D8D-BCE6-141D36B58C87}"/>
              </a:ext>
            </a:extLst>
          </p:cNvPr>
          <p:cNvSpPr>
            <a:spLocks noChangeArrowheads="1"/>
          </p:cNvSpPr>
          <p:nvPr/>
        </p:nvSpPr>
        <p:spPr bwMode="auto">
          <a:xfrm>
            <a:off x="6567488"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0" name="Rectangle 70">
            <a:extLst>
              <a:ext uri="{FF2B5EF4-FFF2-40B4-BE49-F238E27FC236}">
                <a16:creationId xmlns:a16="http://schemas.microsoft.com/office/drawing/2014/main" id="{D81E3108-2074-4FF1-9D5D-0EF1F6565FE9}"/>
              </a:ext>
            </a:extLst>
          </p:cNvPr>
          <p:cNvSpPr>
            <a:spLocks noChangeArrowheads="1"/>
          </p:cNvSpPr>
          <p:nvPr/>
        </p:nvSpPr>
        <p:spPr bwMode="auto">
          <a:xfrm>
            <a:off x="4008438" y="2827338"/>
            <a:ext cx="3254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Y</a:t>
            </a:r>
          </a:p>
          <a:p>
            <a:pP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71" name="Rectangle 71">
            <a:extLst>
              <a:ext uri="{FF2B5EF4-FFF2-40B4-BE49-F238E27FC236}">
                <a16:creationId xmlns:a16="http://schemas.microsoft.com/office/drawing/2014/main" id="{7697099B-99FD-4C17-8CAB-E16F8D07043E}"/>
              </a:ext>
            </a:extLst>
          </p:cNvPr>
          <p:cNvSpPr>
            <a:spLocks noChangeArrowheads="1"/>
          </p:cNvSpPr>
          <p:nvPr/>
        </p:nvSpPr>
        <p:spPr bwMode="auto">
          <a:xfrm>
            <a:off x="3770313"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T</a:t>
            </a:r>
          </a:p>
        </p:txBody>
      </p:sp>
      <p:sp>
        <p:nvSpPr>
          <p:cNvPr id="72" name="Rectangle 72">
            <a:extLst>
              <a:ext uri="{FF2B5EF4-FFF2-40B4-BE49-F238E27FC236}">
                <a16:creationId xmlns:a16="http://schemas.microsoft.com/office/drawing/2014/main" id="{EEC7D427-0525-4690-A2B1-EADA278DC4AB}"/>
              </a:ext>
            </a:extLst>
          </p:cNvPr>
          <p:cNvSpPr>
            <a:spLocks noChangeArrowheads="1"/>
          </p:cNvSpPr>
          <p:nvPr/>
        </p:nvSpPr>
        <p:spPr bwMode="auto">
          <a:xfrm>
            <a:off x="3513138" y="2827338"/>
            <a:ext cx="3286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P</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H</a:t>
            </a:r>
          </a:p>
        </p:txBody>
      </p:sp>
      <p:sp>
        <p:nvSpPr>
          <p:cNvPr id="73" name="Rectangle 73">
            <a:extLst>
              <a:ext uri="{FF2B5EF4-FFF2-40B4-BE49-F238E27FC236}">
                <a16:creationId xmlns:a16="http://schemas.microsoft.com/office/drawing/2014/main" id="{4644C243-6733-496F-AA4A-FD5F34CA042D}"/>
              </a:ext>
            </a:extLst>
          </p:cNvPr>
          <p:cNvSpPr>
            <a:spLocks noChangeArrowheads="1"/>
          </p:cNvSpPr>
          <p:nvPr/>
        </p:nvSpPr>
        <p:spPr bwMode="auto">
          <a:xfrm>
            <a:off x="3273425"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A</a:t>
            </a:r>
          </a:p>
          <a:p>
            <a:pPr defTabSz="762000" eaLnBrk="0" fontAlgn="base" hangingPunct="0">
              <a:lnSpc>
                <a:spcPct val="75000"/>
              </a:lnSpc>
              <a:spcBef>
                <a:spcPct val="0"/>
              </a:spcBef>
              <a:spcAft>
                <a:spcPct val="0"/>
              </a:spcAft>
            </a:pPr>
            <a:r>
              <a:rPr kumimoji="1" lang="en-US" altLang="zh-CN" sz="1600" b="1">
                <a:solidFill>
                  <a:srgbClr val="333399"/>
                </a:solidFill>
              </a:rPr>
              <a:t>C</a:t>
            </a:r>
          </a:p>
          <a:p>
            <a:pPr defTabSz="762000" eaLnBrk="0" fontAlgn="base" hangingPunct="0">
              <a:lnSpc>
                <a:spcPct val="75000"/>
              </a:lnSpc>
              <a:spcBef>
                <a:spcPct val="0"/>
              </a:spcBef>
              <a:spcAft>
                <a:spcPct val="0"/>
              </a:spcAft>
            </a:pPr>
            <a:r>
              <a:rPr kumimoji="1" lang="en-US" altLang="zh-CN" sz="1600" b="1">
                <a:solidFill>
                  <a:srgbClr val="333399"/>
                </a:solidFill>
              </a:rPr>
              <a:t>K</a:t>
            </a:r>
          </a:p>
        </p:txBody>
      </p:sp>
      <p:sp>
        <p:nvSpPr>
          <p:cNvPr id="74" name="Rectangle 74">
            <a:extLst>
              <a:ext uri="{FF2B5EF4-FFF2-40B4-BE49-F238E27FC236}">
                <a16:creationId xmlns:a16="http://schemas.microsoft.com/office/drawing/2014/main" id="{2A4337D3-4576-4266-9FE4-E8A994822356}"/>
              </a:ext>
            </a:extLst>
          </p:cNvPr>
          <p:cNvSpPr>
            <a:spLocks noChangeArrowheads="1"/>
          </p:cNvSpPr>
          <p:nvPr/>
        </p:nvSpPr>
        <p:spPr bwMode="auto">
          <a:xfrm>
            <a:off x="3011488" y="2827338"/>
            <a:ext cx="3397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U</a:t>
            </a:r>
          </a:p>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G</a:t>
            </a:r>
          </a:p>
        </p:txBody>
      </p:sp>
      <p:sp>
        <p:nvSpPr>
          <p:cNvPr id="75" name="Rectangle 75">
            <a:extLst>
              <a:ext uri="{FF2B5EF4-FFF2-40B4-BE49-F238E27FC236}">
                <a16:creationId xmlns:a16="http://schemas.microsoft.com/office/drawing/2014/main" id="{823ABF79-F960-4AE1-ACD6-2C4850108FA7}"/>
              </a:ext>
            </a:extLst>
          </p:cNvPr>
          <p:cNvSpPr>
            <a:spLocks noChangeArrowheads="1"/>
          </p:cNvSpPr>
          <p:nvPr/>
        </p:nvSpPr>
        <p:spPr bwMode="auto">
          <a:xfrm>
            <a:off x="250825" y="-26988"/>
            <a:ext cx="8131175" cy="39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位 </a:t>
            </a:r>
            <a:r>
              <a:rPr kumimoji="1" lang="en-US" altLang="zh-CN" sz="2000">
                <a:solidFill>
                  <a:srgbClr val="333399"/>
                </a:solidFill>
              </a:rPr>
              <a:t>0                         8                        16                        24                    31</a:t>
            </a:r>
          </a:p>
        </p:txBody>
      </p:sp>
      <p:sp>
        <p:nvSpPr>
          <p:cNvPr id="76" name="Line 76">
            <a:extLst>
              <a:ext uri="{FF2B5EF4-FFF2-40B4-BE49-F238E27FC236}">
                <a16:creationId xmlns:a16="http://schemas.microsoft.com/office/drawing/2014/main" id="{C52084E1-6ECF-4AD5-B04F-D7F4505D11B4}"/>
              </a:ext>
            </a:extLst>
          </p:cNvPr>
          <p:cNvSpPr>
            <a:spLocks noChangeShapeType="1"/>
          </p:cNvSpPr>
          <p:nvPr/>
        </p:nvSpPr>
        <p:spPr bwMode="auto">
          <a:xfrm flipH="1">
            <a:off x="6405563" y="4203700"/>
            <a:ext cx="3175" cy="642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7" name="Rectangle 77">
            <a:extLst>
              <a:ext uri="{FF2B5EF4-FFF2-40B4-BE49-F238E27FC236}">
                <a16:creationId xmlns:a16="http://schemas.microsoft.com/office/drawing/2014/main" id="{6B0481D2-8666-4F05-BA62-6AB9BC1873D1}"/>
              </a:ext>
            </a:extLst>
          </p:cNvPr>
          <p:cNvSpPr>
            <a:spLocks noChangeArrowheads="1"/>
          </p:cNvSpPr>
          <p:nvPr/>
        </p:nvSpPr>
        <p:spPr bwMode="auto">
          <a:xfrm>
            <a:off x="6918325" y="4270375"/>
            <a:ext cx="1254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填    充</a:t>
            </a:r>
          </a:p>
        </p:txBody>
      </p:sp>
      <p:sp>
        <p:nvSpPr>
          <p:cNvPr id="78" name="Line 78">
            <a:extLst>
              <a:ext uri="{FF2B5EF4-FFF2-40B4-BE49-F238E27FC236}">
                <a16:creationId xmlns:a16="http://schemas.microsoft.com/office/drawing/2014/main" id="{B6957FE1-6166-40FA-94BE-80F2DFFFBB8C}"/>
              </a:ext>
            </a:extLst>
          </p:cNvPr>
          <p:cNvSpPr>
            <a:spLocks noChangeShapeType="1"/>
          </p:cNvSpPr>
          <p:nvPr/>
        </p:nvSpPr>
        <p:spPr bwMode="auto">
          <a:xfrm>
            <a:off x="8447088" y="682625"/>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9" name="Line 79">
            <a:extLst>
              <a:ext uri="{FF2B5EF4-FFF2-40B4-BE49-F238E27FC236}">
                <a16:creationId xmlns:a16="http://schemas.microsoft.com/office/drawing/2014/main" id="{2004F75F-790A-49C7-BBB9-DE108F0379A7}"/>
              </a:ext>
            </a:extLst>
          </p:cNvPr>
          <p:cNvSpPr>
            <a:spLocks noChangeShapeType="1"/>
          </p:cNvSpPr>
          <p:nvPr/>
        </p:nvSpPr>
        <p:spPr bwMode="auto">
          <a:xfrm>
            <a:off x="8447088" y="4178300"/>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0" name="Line 80">
            <a:extLst>
              <a:ext uri="{FF2B5EF4-FFF2-40B4-BE49-F238E27FC236}">
                <a16:creationId xmlns:a16="http://schemas.microsoft.com/office/drawing/2014/main" id="{016766D2-2E43-49EE-BCBE-72BF2FD80AF7}"/>
              </a:ext>
            </a:extLst>
          </p:cNvPr>
          <p:cNvSpPr>
            <a:spLocks noChangeShapeType="1"/>
          </p:cNvSpPr>
          <p:nvPr/>
        </p:nvSpPr>
        <p:spPr bwMode="auto">
          <a:xfrm>
            <a:off x="58738" y="720725"/>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1" name="Line 81">
            <a:extLst>
              <a:ext uri="{FF2B5EF4-FFF2-40B4-BE49-F238E27FC236}">
                <a16:creationId xmlns:a16="http://schemas.microsoft.com/office/drawing/2014/main" id="{6F118CAC-D279-4C2E-9916-1EEA6642DBA2}"/>
              </a:ext>
            </a:extLst>
          </p:cNvPr>
          <p:cNvSpPr>
            <a:spLocks noChangeShapeType="1"/>
          </p:cNvSpPr>
          <p:nvPr/>
        </p:nvSpPr>
        <p:spPr bwMode="auto">
          <a:xfrm>
            <a:off x="73025" y="4821238"/>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2" name="Rectangle 82">
            <a:extLst>
              <a:ext uri="{FF2B5EF4-FFF2-40B4-BE49-F238E27FC236}">
                <a16:creationId xmlns:a16="http://schemas.microsoft.com/office/drawing/2014/main" id="{7CC394FA-B961-469E-A210-D4B5C272CBC8}"/>
              </a:ext>
            </a:extLst>
          </p:cNvPr>
          <p:cNvSpPr>
            <a:spLocks noChangeArrowheads="1"/>
          </p:cNvSpPr>
          <p:nvPr/>
        </p:nvSpPr>
        <p:spPr bwMode="auto">
          <a:xfrm>
            <a:off x="647700" y="3503613"/>
            <a:ext cx="3852863" cy="71755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83" name="Text Box 84">
            <a:extLst>
              <a:ext uri="{FF2B5EF4-FFF2-40B4-BE49-F238E27FC236}">
                <a16:creationId xmlns:a16="http://schemas.microsoft.com/office/drawing/2014/main" id="{B389CE7A-5F12-45D8-9298-59264C437378}"/>
              </a:ext>
            </a:extLst>
          </p:cNvPr>
          <p:cNvSpPr txBox="1">
            <a:spLocks noChangeArrowheads="1"/>
          </p:cNvSpPr>
          <p:nvPr/>
        </p:nvSpPr>
        <p:spPr bwMode="auto">
          <a:xfrm>
            <a:off x="447675" y="5053013"/>
            <a:ext cx="83010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fontAlgn="base" hangingPunct="1">
              <a:spcBef>
                <a:spcPct val="0"/>
              </a:spcBef>
              <a:spcAft>
                <a:spcPct val="0"/>
              </a:spcAft>
            </a:pPr>
            <a:r>
              <a:rPr lang="zh-CN" altLang="en-US" dirty="0">
                <a:solidFill>
                  <a:srgbClr val="333399"/>
                </a:solidFill>
                <a:ea typeface="黑体" pitchFamily="49" charset="-122"/>
              </a:rPr>
              <a:t>检验和 </a:t>
            </a:r>
            <a:r>
              <a:rPr lang="en-US" altLang="zh-CN" dirty="0">
                <a:solidFill>
                  <a:srgbClr val="333399"/>
                </a:solidFill>
                <a:ea typeface="黑体" pitchFamily="49" charset="-122"/>
              </a:rPr>
              <a:t>—— </a:t>
            </a:r>
            <a:r>
              <a:rPr lang="zh-CN" altLang="en-US" dirty="0">
                <a:solidFill>
                  <a:srgbClr val="333399"/>
                </a:solidFill>
                <a:ea typeface="黑体" pitchFamily="49" charset="-122"/>
              </a:rPr>
              <a:t>占 </a:t>
            </a:r>
            <a:r>
              <a:rPr lang="en-US" altLang="zh-CN" dirty="0">
                <a:solidFill>
                  <a:srgbClr val="333399"/>
                </a:solidFill>
                <a:ea typeface="黑体" pitchFamily="49" charset="-122"/>
              </a:rPr>
              <a:t>2 </a:t>
            </a:r>
            <a:r>
              <a:rPr lang="zh-CN" altLang="en-US" dirty="0">
                <a:solidFill>
                  <a:srgbClr val="333399"/>
                </a:solidFill>
                <a:ea typeface="黑体" pitchFamily="49" charset="-122"/>
              </a:rPr>
              <a:t>字节。检验和字段检验的范围包括首部和数据这两部分。在计算检验和时，要在 </a:t>
            </a:r>
            <a:r>
              <a:rPr lang="en-US" altLang="zh-CN" dirty="0">
                <a:solidFill>
                  <a:srgbClr val="333399"/>
                </a:solidFill>
                <a:ea typeface="黑体" pitchFamily="49" charset="-122"/>
              </a:rPr>
              <a:t>TCP </a:t>
            </a:r>
            <a:r>
              <a:rPr lang="zh-CN" altLang="en-US" dirty="0">
                <a:solidFill>
                  <a:srgbClr val="333399"/>
                </a:solidFill>
                <a:ea typeface="黑体" pitchFamily="49" charset="-122"/>
              </a:rPr>
              <a:t>报文段的前面加上 </a:t>
            </a:r>
            <a:r>
              <a:rPr lang="en-US" altLang="zh-CN" dirty="0">
                <a:solidFill>
                  <a:srgbClr val="333399"/>
                </a:solidFill>
                <a:ea typeface="黑体" pitchFamily="49" charset="-122"/>
              </a:rPr>
              <a:t>12 </a:t>
            </a:r>
            <a:r>
              <a:rPr lang="zh-CN" altLang="en-US" dirty="0">
                <a:solidFill>
                  <a:srgbClr val="333399"/>
                </a:solidFill>
                <a:ea typeface="黑体" pitchFamily="49" charset="-122"/>
              </a:rPr>
              <a:t>字节的伪首部。计算方法与</a:t>
            </a:r>
            <a:r>
              <a:rPr lang="en-US" altLang="zh-CN" dirty="0">
                <a:solidFill>
                  <a:srgbClr val="333399"/>
                </a:solidFill>
                <a:ea typeface="黑体" pitchFamily="49" charset="-122"/>
              </a:rPr>
              <a:t>UDP</a:t>
            </a:r>
            <a:r>
              <a:rPr lang="zh-CN" altLang="en-US" dirty="0">
                <a:solidFill>
                  <a:srgbClr val="333399"/>
                </a:solidFill>
                <a:ea typeface="黑体" pitchFamily="49" charset="-122"/>
              </a:rPr>
              <a:t>相同。</a:t>
            </a:r>
          </a:p>
        </p:txBody>
      </p:sp>
    </p:spTree>
    <p:extLst>
      <p:ext uri="{BB962C8B-B14F-4D97-AF65-F5344CB8AC3E}">
        <p14:creationId xmlns:p14="http://schemas.microsoft.com/office/powerpoint/2010/main" val="16117551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2"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a:extLst>
              <a:ext uri="{FF2B5EF4-FFF2-40B4-BE49-F238E27FC236}">
                <a16:creationId xmlns:a16="http://schemas.microsoft.com/office/drawing/2014/main" id="{BCCA1643-41A5-4AA6-8125-401052527593}"/>
              </a:ext>
            </a:extLst>
          </p:cNvPr>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 name="Rectangle 3">
            <a:extLst>
              <a:ext uri="{FF2B5EF4-FFF2-40B4-BE49-F238E27FC236}">
                <a16:creationId xmlns:a16="http://schemas.microsoft.com/office/drawing/2014/main" id="{E8619705-B9FE-469E-95BD-6BEB550047B3}"/>
              </a:ext>
            </a:extLst>
          </p:cNvPr>
          <p:cNvSpPr>
            <a:spLocks noChangeArrowheads="1"/>
          </p:cNvSpPr>
          <p:nvPr/>
        </p:nvSpPr>
        <p:spPr bwMode="auto">
          <a:xfrm>
            <a:off x="0" y="2309813"/>
            <a:ext cx="690563"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90000"/>
              </a:lnSpc>
              <a:spcBef>
                <a:spcPct val="0"/>
              </a:spcBef>
              <a:spcAft>
                <a:spcPct val="0"/>
              </a:spcAft>
            </a:pPr>
            <a:r>
              <a:rPr kumimoji="1" lang="en-US" altLang="zh-CN" sz="2000">
                <a:solidFill>
                  <a:srgbClr val="333399"/>
                </a:solidFill>
              </a:rPr>
              <a:t>TCP</a:t>
            </a:r>
          </a:p>
          <a:p>
            <a:pP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4" name="Line 4">
            <a:extLst>
              <a:ext uri="{FF2B5EF4-FFF2-40B4-BE49-F238E27FC236}">
                <a16:creationId xmlns:a16="http://schemas.microsoft.com/office/drawing/2014/main" id="{0E5EB4DE-C240-4938-BD34-00777FE7F6BE}"/>
              </a:ext>
            </a:extLst>
          </p:cNvPr>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 name="Rectangle 5">
            <a:extLst>
              <a:ext uri="{FF2B5EF4-FFF2-40B4-BE49-F238E27FC236}">
                <a16:creationId xmlns:a16="http://schemas.microsoft.com/office/drawing/2014/main" id="{B4E799E6-8FE4-4D34-B9BE-307B2A49080E}"/>
              </a:ext>
            </a:extLst>
          </p:cNvPr>
          <p:cNvSpPr>
            <a:spLocks noChangeArrowheads="1"/>
          </p:cNvSpPr>
          <p:nvPr/>
        </p:nvSpPr>
        <p:spPr bwMode="auto">
          <a:xfrm>
            <a:off x="8388350" y="1778000"/>
            <a:ext cx="688975" cy="11874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90000"/>
              </a:lnSpc>
              <a:spcBef>
                <a:spcPct val="0"/>
              </a:spcBef>
              <a:spcAft>
                <a:spcPct val="0"/>
              </a:spcAft>
            </a:pPr>
            <a:r>
              <a:rPr kumimoji="1" lang="en-US" altLang="zh-CN" sz="2000">
                <a:solidFill>
                  <a:srgbClr val="333399"/>
                </a:solidFill>
              </a:rPr>
              <a:t>20</a:t>
            </a:r>
          </a:p>
          <a:p>
            <a:pPr algn="ctr" defTabSz="762000" eaLnBrk="0" fontAlgn="base" hangingPunct="0">
              <a:lnSpc>
                <a:spcPct val="90000"/>
              </a:lnSpc>
              <a:spcBef>
                <a:spcPct val="0"/>
              </a:spcBef>
              <a:spcAft>
                <a:spcPct val="0"/>
              </a:spcAft>
            </a:pPr>
            <a:r>
              <a:rPr kumimoji="1" lang="zh-CN" altLang="en-US" sz="2000">
                <a:solidFill>
                  <a:srgbClr val="333399"/>
                </a:solidFill>
              </a:rPr>
              <a:t>字节</a:t>
            </a:r>
          </a:p>
          <a:p>
            <a:pPr algn="ctr" defTabSz="762000" eaLnBrk="0" fontAlgn="base" hangingPunct="0">
              <a:lnSpc>
                <a:spcPct val="90000"/>
              </a:lnSpc>
              <a:spcBef>
                <a:spcPct val="0"/>
              </a:spcBef>
              <a:spcAft>
                <a:spcPct val="0"/>
              </a:spcAft>
            </a:pPr>
            <a:r>
              <a:rPr kumimoji="1" lang="zh-CN" altLang="en-US" sz="2000">
                <a:solidFill>
                  <a:srgbClr val="333399"/>
                </a:solidFill>
              </a:rPr>
              <a:t>固定</a:t>
            </a:r>
          </a:p>
          <a:p>
            <a:pPr algn="ct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6" name="Rectangle 6">
            <a:extLst>
              <a:ext uri="{FF2B5EF4-FFF2-40B4-BE49-F238E27FC236}">
                <a16:creationId xmlns:a16="http://schemas.microsoft.com/office/drawing/2014/main" id="{E743A267-F4E6-4FD4-A57B-319875666FCC}"/>
              </a:ext>
            </a:extLst>
          </p:cNvPr>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 name="Line 7">
            <a:extLst>
              <a:ext uri="{FF2B5EF4-FFF2-40B4-BE49-F238E27FC236}">
                <a16:creationId xmlns:a16="http://schemas.microsoft.com/office/drawing/2014/main" id="{0A66E593-C33B-4F90-A256-86D56731AEE4}"/>
              </a:ext>
            </a:extLst>
          </p:cNvPr>
          <p:cNvSpPr>
            <a:spLocks noChangeShapeType="1"/>
          </p:cNvSpPr>
          <p:nvPr/>
        </p:nvSpPr>
        <p:spPr bwMode="auto">
          <a:xfrm>
            <a:off x="646113" y="1409700"/>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8" name="Line 8">
            <a:extLst>
              <a:ext uri="{FF2B5EF4-FFF2-40B4-BE49-F238E27FC236}">
                <a16:creationId xmlns:a16="http://schemas.microsoft.com/office/drawing/2014/main" id="{8D9C0815-531C-47B6-A3AE-44F10E47C1C3}"/>
              </a:ext>
            </a:extLst>
          </p:cNvPr>
          <p:cNvSpPr>
            <a:spLocks noChangeShapeType="1"/>
          </p:cNvSpPr>
          <p:nvPr/>
        </p:nvSpPr>
        <p:spPr bwMode="auto">
          <a:xfrm>
            <a:off x="660400" y="2105025"/>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 name="Line 9">
            <a:extLst>
              <a:ext uri="{FF2B5EF4-FFF2-40B4-BE49-F238E27FC236}">
                <a16:creationId xmlns:a16="http://schemas.microsoft.com/office/drawing/2014/main" id="{DA746C5A-DE28-472E-86DA-CB2430A3D448}"/>
              </a:ext>
            </a:extLst>
          </p:cNvPr>
          <p:cNvSpPr>
            <a:spLocks noChangeShapeType="1"/>
          </p:cNvSpPr>
          <p:nvPr/>
        </p:nvSpPr>
        <p:spPr bwMode="auto">
          <a:xfrm>
            <a:off x="646113" y="279876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0" name="Line 10">
            <a:extLst>
              <a:ext uri="{FF2B5EF4-FFF2-40B4-BE49-F238E27FC236}">
                <a16:creationId xmlns:a16="http://schemas.microsoft.com/office/drawing/2014/main" id="{D0BA0202-A8F2-44BD-BE5D-815F49995FF7}"/>
              </a:ext>
            </a:extLst>
          </p:cNvPr>
          <p:cNvSpPr>
            <a:spLocks noChangeShapeType="1"/>
          </p:cNvSpPr>
          <p:nvPr/>
        </p:nvSpPr>
        <p:spPr bwMode="auto">
          <a:xfrm>
            <a:off x="646113" y="349091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1" name="Line 11">
            <a:extLst>
              <a:ext uri="{FF2B5EF4-FFF2-40B4-BE49-F238E27FC236}">
                <a16:creationId xmlns:a16="http://schemas.microsoft.com/office/drawing/2014/main" id="{BE7B767A-C1D6-46B0-B993-AFE08C3FE07C}"/>
              </a:ext>
            </a:extLst>
          </p:cNvPr>
          <p:cNvSpPr>
            <a:spLocks noChangeShapeType="1"/>
          </p:cNvSpPr>
          <p:nvPr/>
        </p:nvSpPr>
        <p:spPr bwMode="auto">
          <a:xfrm>
            <a:off x="660400" y="4186238"/>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 name="Line 12">
            <a:extLst>
              <a:ext uri="{FF2B5EF4-FFF2-40B4-BE49-F238E27FC236}">
                <a16:creationId xmlns:a16="http://schemas.microsoft.com/office/drawing/2014/main" id="{B7455D38-2687-475F-9471-521248120EB7}"/>
              </a:ext>
            </a:extLst>
          </p:cNvPr>
          <p:cNvSpPr>
            <a:spLocks noChangeShapeType="1"/>
          </p:cNvSpPr>
          <p:nvPr/>
        </p:nvSpPr>
        <p:spPr bwMode="auto">
          <a:xfrm>
            <a:off x="4498975" y="714375"/>
            <a:ext cx="0" cy="709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3" name="Rectangle 13">
            <a:extLst>
              <a:ext uri="{FF2B5EF4-FFF2-40B4-BE49-F238E27FC236}">
                <a16:creationId xmlns:a16="http://schemas.microsoft.com/office/drawing/2014/main" id="{CEA317F1-8D8C-4458-A05C-C4DD14E60BFC}"/>
              </a:ext>
            </a:extLst>
          </p:cNvPr>
          <p:cNvSpPr>
            <a:spLocks noChangeArrowheads="1"/>
          </p:cNvSpPr>
          <p:nvPr/>
        </p:nvSpPr>
        <p:spPr bwMode="auto">
          <a:xfrm>
            <a:off x="5699125" y="841375"/>
            <a:ext cx="16160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目  的  端  口</a:t>
            </a:r>
          </a:p>
        </p:txBody>
      </p:sp>
      <p:sp>
        <p:nvSpPr>
          <p:cNvPr id="14" name="Rectangle 14">
            <a:extLst>
              <a:ext uri="{FF2B5EF4-FFF2-40B4-BE49-F238E27FC236}">
                <a16:creationId xmlns:a16="http://schemas.microsoft.com/office/drawing/2014/main" id="{09B9BA77-B6A0-4B73-B942-9E74893D7992}"/>
              </a:ext>
            </a:extLst>
          </p:cNvPr>
          <p:cNvSpPr>
            <a:spLocks noChangeArrowheads="1"/>
          </p:cNvSpPr>
          <p:nvPr/>
        </p:nvSpPr>
        <p:spPr bwMode="auto">
          <a:xfrm>
            <a:off x="808038" y="2763838"/>
            <a:ext cx="6873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数据</a:t>
            </a:r>
          </a:p>
          <a:p>
            <a:pPr defTabSz="762000" eaLnBrk="0" fontAlgn="base" hangingPunct="0">
              <a:spcBef>
                <a:spcPct val="0"/>
              </a:spcBef>
              <a:spcAft>
                <a:spcPct val="0"/>
              </a:spcAft>
            </a:pPr>
            <a:r>
              <a:rPr kumimoji="1" lang="zh-CN" altLang="en-US" sz="2000">
                <a:solidFill>
                  <a:srgbClr val="333399"/>
                </a:solidFill>
              </a:rPr>
              <a:t>偏移</a:t>
            </a:r>
          </a:p>
        </p:txBody>
      </p:sp>
      <p:sp>
        <p:nvSpPr>
          <p:cNvPr id="15" name="Rectangle 15">
            <a:extLst>
              <a:ext uri="{FF2B5EF4-FFF2-40B4-BE49-F238E27FC236}">
                <a16:creationId xmlns:a16="http://schemas.microsoft.com/office/drawing/2014/main" id="{5262112C-5B19-4202-9118-82E4D977B797}"/>
              </a:ext>
            </a:extLst>
          </p:cNvPr>
          <p:cNvSpPr>
            <a:spLocks noChangeArrowheads="1"/>
          </p:cNvSpPr>
          <p:nvPr/>
        </p:nvSpPr>
        <p:spPr bwMode="auto">
          <a:xfrm>
            <a:off x="1887538" y="362902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检   验   和</a:t>
            </a:r>
          </a:p>
        </p:txBody>
      </p:sp>
      <p:sp>
        <p:nvSpPr>
          <p:cNvPr id="16" name="Rectangle 16">
            <a:extLst>
              <a:ext uri="{FF2B5EF4-FFF2-40B4-BE49-F238E27FC236}">
                <a16:creationId xmlns:a16="http://schemas.microsoft.com/office/drawing/2014/main" id="{B51CAB21-886D-4B5D-BB34-D6E52F321139}"/>
              </a:ext>
            </a:extLst>
          </p:cNvPr>
          <p:cNvSpPr>
            <a:spLocks noChangeArrowheads="1"/>
          </p:cNvSpPr>
          <p:nvPr/>
        </p:nvSpPr>
        <p:spPr bwMode="auto">
          <a:xfrm>
            <a:off x="2089150" y="4295089"/>
            <a:ext cx="335915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fontAlgn="base" hangingPunct="0">
              <a:spcBef>
                <a:spcPct val="0"/>
              </a:spcBef>
              <a:spcAft>
                <a:spcPct val="0"/>
              </a:spcAft>
            </a:pPr>
            <a:r>
              <a:rPr kumimoji="1" lang="zh-CN" altLang="en-US" sz="2000" dirty="0">
                <a:solidFill>
                  <a:srgbClr val="333399"/>
                </a:solidFill>
              </a:rPr>
              <a:t>选    项    （长  度  可  变）</a:t>
            </a:r>
          </a:p>
        </p:txBody>
      </p:sp>
      <p:sp>
        <p:nvSpPr>
          <p:cNvPr id="17" name="Rectangle 17">
            <a:extLst>
              <a:ext uri="{FF2B5EF4-FFF2-40B4-BE49-F238E27FC236}">
                <a16:creationId xmlns:a16="http://schemas.microsoft.com/office/drawing/2014/main" id="{A8AFC982-7DD5-479A-97A4-8564BF41F803}"/>
              </a:ext>
            </a:extLst>
          </p:cNvPr>
          <p:cNvSpPr>
            <a:spLocks noChangeArrowheads="1"/>
          </p:cNvSpPr>
          <p:nvPr/>
        </p:nvSpPr>
        <p:spPr bwMode="auto">
          <a:xfrm>
            <a:off x="2001838" y="841375"/>
            <a:ext cx="1222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源  端  口</a:t>
            </a:r>
          </a:p>
        </p:txBody>
      </p:sp>
      <p:sp>
        <p:nvSpPr>
          <p:cNvPr id="18" name="Rectangle 18">
            <a:extLst>
              <a:ext uri="{FF2B5EF4-FFF2-40B4-BE49-F238E27FC236}">
                <a16:creationId xmlns:a16="http://schemas.microsoft.com/office/drawing/2014/main" id="{DDF70DC4-7A6A-43E9-934E-BC7E0352B02D}"/>
              </a:ext>
            </a:extLst>
          </p:cNvPr>
          <p:cNvSpPr>
            <a:spLocks noChangeArrowheads="1"/>
          </p:cNvSpPr>
          <p:nvPr/>
        </p:nvSpPr>
        <p:spPr bwMode="auto">
          <a:xfrm>
            <a:off x="4054475" y="1528763"/>
            <a:ext cx="1381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序   号</a:t>
            </a:r>
          </a:p>
        </p:txBody>
      </p:sp>
      <p:sp>
        <p:nvSpPr>
          <p:cNvPr id="19" name="Line 19">
            <a:extLst>
              <a:ext uri="{FF2B5EF4-FFF2-40B4-BE49-F238E27FC236}">
                <a16:creationId xmlns:a16="http://schemas.microsoft.com/office/drawing/2014/main" id="{537BC5A8-C382-4023-9DC9-C4F6B7CDB6BE}"/>
              </a:ext>
            </a:extLst>
          </p:cNvPr>
          <p:cNvSpPr>
            <a:spLocks noChangeShapeType="1"/>
          </p:cNvSpPr>
          <p:nvPr/>
        </p:nvSpPr>
        <p:spPr bwMode="auto">
          <a:xfrm>
            <a:off x="4505325" y="2808288"/>
            <a:ext cx="0" cy="1370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0" name="Rectangle 20">
            <a:extLst>
              <a:ext uri="{FF2B5EF4-FFF2-40B4-BE49-F238E27FC236}">
                <a16:creationId xmlns:a16="http://schemas.microsoft.com/office/drawing/2014/main" id="{15E5CF0A-4697-470C-A313-5E07BD78759C}"/>
              </a:ext>
            </a:extLst>
          </p:cNvPr>
          <p:cNvSpPr>
            <a:spLocks noChangeArrowheads="1"/>
          </p:cNvSpPr>
          <p:nvPr/>
        </p:nvSpPr>
        <p:spPr bwMode="auto">
          <a:xfrm>
            <a:off x="5538788" y="3629025"/>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紧   急   指   针</a:t>
            </a:r>
          </a:p>
        </p:txBody>
      </p:sp>
      <p:sp>
        <p:nvSpPr>
          <p:cNvPr id="21" name="Rectangle 21">
            <a:extLst>
              <a:ext uri="{FF2B5EF4-FFF2-40B4-BE49-F238E27FC236}">
                <a16:creationId xmlns:a16="http://schemas.microsoft.com/office/drawing/2014/main" id="{4F068FFC-24AB-488A-899E-C1DB54AB1682}"/>
              </a:ext>
            </a:extLst>
          </p:cNvPr>
          <p:cNvSpPr>
            <a:spLocks noChangeArrowheads="1"/>
          </p:cNvSpPr>
          <p:nvPr/>
        </p:nvSpPr>
        <p:spPr bwMode="auto">
          <a:xfrm>
            <a:off x="5988050" y="2909888"/>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窗   口</a:t>
            </a:r>
          </a:p>
        </p:txBody>
      </p:sp>
      <p:sp>
        <p:nvSpPr>
          <p:cNvPr id="22" name="Rectangle 22">
            <a:extLst>
              <a:ext uri="{FF2B5EF4-FFF2-40B4-BE49-F238E27FC236}">
                <a16:creationId xmlns:a16="http://schemas.microsoft.com/office/drawing/2014/main" id="{08116BCF-F25A-4A51-B6BF-60A2F945DFAF}"/>
              </a:ext>
            </a:extLst>
          </p:cNvPr>
          <p:cNvSpPr>
            <a:spLocks noChangeArrowheads="1"/>
          </p:cNvSpPr>
          <p:nvPr/>
        </p:nvSpPr>
        <p:spPr bwMode="auto">
          <a:xfrm>
            <a:off x="3810000" y="2252663"/>
            <a:ext cx="1841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确    认    号</a:t>
            </a:r>
          </a:p>
        </p:txBody>
      </p:sp>
      <p:sp>
        <p:nvSpPr>
          <p:cNvPr id="23" name="Line 23">
            <a:extLst>
              <a:ext uri="{FF2B5EF4-FFF2-40B4-BE49-F238E27FC236}">
                <a16:creationId xmlns:a16="http://schemas.microsoft.com/office/drawing/2014/main" id="{3B3400EA-BA28-4C37-959C-0CC2C0C7FB85}"/>
              </a:ext>
            </a:extLst>
          </p:cNvPr>
          <p:cNvSpPr>
            <a:spLocks noChangeShapeType="1"/>
          </p:cNvSpPr>
          <p:nvPr/>
        </p:nvSpPr>
        <p:spPr bwMode="auto">
          <a:xfrm>
            <a:off x="1611313"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4" name="Line 24">
            <a:extLst>
              <a:ext uri="{FF2B5EF4-FFF2-40B4-BE49-F238E27FC236}">
                <a16:creationId xmlns:a16="http://schemas.microsoft.com/office/drawing/2014/main" id="{37F8B775-B158-49F4-805A-E32EF2C6B156}"/>
              </a:ext>
            </a:extLst>
          </p:cNvPr>
          <p:cNvSpPr>
            <a:spLocks noChangeShapeType="1"/>
          </p:cNvSpPr>
          <p:nvPr/>
        </p:nvSpPr>
        <p:spPr bwMode="auto">
          <a:xfrm>
            <a:off x="3538538" y="2800350"/>
            <a:ext cx="0" cy="684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 name="Line 25">
            <a:extLst>
              <a:ext uri="{FF2B5EF4-FFF2-40B4-BE49-F238E27FC236}">
                <a16:creationId xmlns:a16="http://schemas.microsoft.com/office/drawing/2014/main" id="{772A0CBC-F632-48BF-9DCF-38ED877C8523}"/>
              </a:ext>
            </a:extLst>
          </p:cNvPr>
          <p:cNvSpPr>
            <a:spLocks noChangeShapeType="1"/>
          </p:cNvSpPr>
          <p:nvPr/>
        </p:nvSpPr>
        <p:spPr bwMode="auto">
          <a:xfrm>
            <a:off x="3044825"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6" name="Line 26">
            <a:extLst>
              <a:ext uri="{FF2B5EF4-FFF2-40B4-BE49-F238E27FC236}">
                <a16:creationId xmlns:a16="http://schemas.microsoft.com/office/drawing/2014/main" id="{675535EA-C570-4C48-9751-B0000E6E67EC}"/>
              </a:ext>
            </a:extLst>
          </p:cNvPr>
          <p:cNvSpPr>
            <a:spLocks noChangeShapeType="1"/>
          </p:cNvSpPr>
          <p:nvPr/>
        </p:nvSpPr>
        <p:spPr bwMode="auto">
          <a:xfrm>
            <a:off x="328930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7" name="Line 27">
            <a:extLst>
              <a:ext uri="{FF2B5EF4-FFF2-40B4-BE49-F238E27FC236}">
                <a16:creationId xmlns:a16="http://schemas.microsoft.com/office/drawing/2014/main" id="{C9048948-F7BF-4EAC-AD36-D61725F5D061}"/>
              </a:ext>
            </a:extLst>
          </p:cNvPr>
          <p:cNvSpPr>
            <a:spLocks noChangeShapeType="1"/>
          </p:cNvSpPr>
          <p:nvPr/>
        </p:nvSpPr>
        <p:spPr bwMode="auto">
          <a:xfrm>
            <a:off x="40195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8" name="Line 28">
            <a:extLst>
              <a:ext uri="{FF2B5EF4-FFF2-40B4-BE49-F238E27FC236}">
                <a16:creationId xmlns:a16="http://schemas.microsoft.com/office/drawing/2014/main" id="{0438A5BA-A754-443F-8F88-F3D1EBA4CC26}"/>
              </a:ext>
            </a:extLst>
          </p:cNvPr>
          <p:cNvSpPr>
            <a:spLocks noChangeShapeType="1"/>
          </p:cNvSpPr>
          <p:nvPr/>
        </p:nvSpPr>
        <p:spPr bwMode="auto">
          <a:xfrm>
            <a:off x="37782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9" name="Line 29">
            <a:extLst>
              <a:ext uri="{FF2B5EF4-FFF2-40B4-BE49-F238E27FC236}">
                <a16:creationId xmlns:a16="http://schemas.microsoft.com/office/drawing/2014/main" id="{3697DAA1-9A43-4648-9F0C-F50FC34C67A7}"/>
              </a:ext>
            </a:extLst>
          </p:cNvPr>
          <p:cNvSpPr>
            <a:spLocks noChangeShapeType="1"/>
          </p:cNvSpPr>
          <p:nvPr/>
        </p:nvSpPr>
        <p:spPr bwMode="auto">
          <a:xfrm>
            <a:off x="4264025"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0" name="Rectangle 30">
            <a:extLst>
              <a:ext uri="{FF2B5EF4-FFF2-40B4-BE49-F238E27FC236}">
                <a16:creationId xmlns:a16="http://schemas.microsoft.com/office/drawing/2014/main" id="{FF293453-6A4C-4E18-9A35-6176BD3DE411}"/>
              </a:ext>
            </a:extLst>
          </p:cNvPr>
          <p:cNvSpPr>
            <a:spLocks noChangeArrowheads="1"/>
          </p:cNvSpPr>
          <p:nvPr/>
        </p:nvSpPr>
        <p:spPr bwMode="auto">
          <a:xfrm>
            <a:off x="1911350" y="2924175"/>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保   留</a:t>
            </a:r>
          </a:p>
        </p:txBody>
      </p:sp>
      <p:sp>
        <p:nvSpPr>
          <p:cNvPr id="31" name="Rectangle 31">
            <a:extLst>
              <a:ext uri="{FF2B5EF4-FFF2-40B4-BE49-F238E27FC236}">
                <a16:creationId xmlns:a16="http://schemas.microsoft.com/office/drawing/2014/main" id="{A0E55E61-3949-411C-9075-B3C9C3F2C57A}"/>
              </a:ext>
            </a:extLst>
          </p:cNvPr>
          <p:cNvSpPr>
            <a:spLocks noChangeArrowheads="1"/>
          </p:cNvSpPr>
          <p:nvPr/>
        </p:nvSpPr>
        <p:spPr bwMode="auto">
          <a:xfrm>
            <a:off x="4237038"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75000"/>
              </a:lnSpc>
              <a:spcBef>
                <a:spcPct val="0"/>
              </a:spcBef>
              <a:spcAft>
                <a:spcPct val="0"/>
              </a:spcAft>
            </a:pPr>
            <a:r>
              <a:rPr kumimoji="1" lang="en-US" altLang="zh-CN" sz="1600" b="1">
                <a:solidFill>
                  <a:srgbClr val="333399"/>
                </a:solidFill>
              </a:rPr>
              <a:t>F</a:t>
            </a:r>
          </a:p>
          <a:p>
            <a:pPr algn="ctr" defTabSz="762000" eaLnBrk="0" fontAlgn="base" hangingPunct="0">
              <a:lnSpc>
                <a:spcPct val="75000"/>
              </a:lnSpc>
              <a:spcBef>
                <a:spcPct val="0"/>
              </a:spcBef>
              <a:spcAft>
                <a:spcPct val="0"/>
              </a:spcAft>
            </a:pPr>
            <a:r>
              <a:rPr kumimoji="1" lang="en-US" altLang="zh-CN" sz="1600" b="1">
                <a:solidFill>
                  <a:srgbClr val="333399"/>
                </a:solidFill>
              </a:rPr>
              <a:t>I</a:t>
            </a:r>
          </a:p>
          <a:p>
            <a:pPr algn="ct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32" name="Line 32">
            <a:extLst>
              <a:ext uri="{FF2B5EF4-FFF2-40B4-BE49-F238E27FC236}">
                <a16:creationId xmlns:a16="http://schemas.microsoft.com/office/drawing/2014/main" id="{D090472C-B9E9-4FE8-8A8A-38631002D7B8}"/>
              </a:ext>
            </a:extLst>
          </p:cNvPr>
          <p:cNvSpPr>
            <a:spLocks noChangeShapeType="1"/>
          </p:cNvSpPr>
          <p:nvPr/>
        </p:nvSpPr>
        <p:spPr bwMode="auto">
          <a:xfrm>
            <a:off x="650875" y="549275"/>
            <a:ext cx="76755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3" name="Line 33">
            <a:extLst>
              <a:ext uri="{FF2B5EF4-FFF2-40B4-BE49-F238E27FC236}">
                <a16:creationId xmlns:a16="http://schemas.microsoft.com/office/drawing/2014/main" id="{D5269F6C-DD10-447B-A77F-E017D9EEEE73}"/>
              </a:ext>
            </a:extLst>
          </p:cNvPr>
          <p:cNvSpPr>
            <a:spLocks noChangeShapeType="1"/>
          </p:cNvSpPr>
          <p:nvPr/>
        </p:nvSpPr>
        <p:spPr bwMode="auto">
          <a:xfrm>
            <a:off x="650875"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4" name="Line 34">
            <a:extLst>
              <a:ext uri="{FF2B5EF4-FFF2-40B4-BE49-F238E27FC236}">
                <a16:creationId xmlns:a16="http://schemas.microsoft.com/office/drawing/2014/main" id="{82AAB2EF-CC96-4E42-9E74-F49A2C58CF3A}"/>
              </a:ext>
            </a:extLst>
          </p:cNvPr>
          <p:cNvSpPr>
            <a:spLocks noChangeShapeType="1"/>
          </p:cNvSpPr>
          <p:nvPr/>
        </p:nvSpPr>
        <p:spPr bwMode="auto">
          <a:xfrm>
            <a:off x="890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5" name="Line 35">
            <a:extLst>
              <a:ext uri="{FF2B5EF4-FFF2-40B4-BE49-F238E27FC236}">
                <a16:creationId xmlns:a16="http://schemas.microsoft.com/office/drawing/2014/main" id="{48045C47-0A9C-4906-9C8B-3D6EF4606DC2}"/>
              </a:ext>
            </a:extLst>
          </p:cNvPr>
          <p:cNvSpPr>
            <a:spLocks noChangeShapeType="1"/>
          </p:cNvSpPr>
          <p:nvPr/>
        </p:nvSpPr>
        <p:spPr bwMode="auto">
          <a:xfrm>
            <a:off x="1130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 name="Line 36">
            <a:extLst>
              <a:ext uri="{FF2B5EF4-FFF2-40B4-BE49-F238E27FC236}">
                <a16:creationId xmlns:a16="http://schemas.microsoft.com/office/drawing/2014/main" id="{CF13B3B9-E13F-4CA9-B84F-2D88CFA081F9}"/>
              </a:ext>
            </a:extLst>
          </p:cNvPr>
          <p:cNvSpPr>
            <a:spLocks noChangeShapeType="1"/>
          </p:cNvSpPr>
          <p:nvPr/>
        </p:nvSpPr>
        <p:spPr bwMode="auto">
          <a:xfrm>
            <a:off x="1370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7" name="Line 37">
            <a:extLst>
              <a:ext uri="{FF2B5EF4-FFF2-40B4-BE49-F238E27FC236}">
                <a16:creationId xmlns:a16="http://schemas.microsoft.com/office/drawing/2014/main" id="{E8F2E23B-9F51-421A-938A-4AA9DD106DDA}"/>
              </a:ext>
            </a:extLst>
          </p:cNvPr>
          <p:cNvSpPr>
            <a:spLocks noChangeShapeType="1"/>
          </p:cNvSpPr>
          <p:nvPr/>
        </p:nvSpPr>
        <p:spPr bwMode="auto">
          <a:xfrm>
            <a:off x="1611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8" name="Line 38">
            <a:extLst>
              <a:ext uri="{FF2B5EF4-FFF2-40B4-BE49-F238E27FC236}">
                <a16:creationId xmlns:a16="http://schemas.microsoft.com/office/drawing/2014/main" id="{2F31C15C-0D59-45CF-99D2-7FD03824D9A9}"/>
              </a:ext>
            </a:extLst>
          </p:cNvPr>
          <p:cNvSpPr>
            <a:spLocks noChangeShapeType="1"/>
          </p:cNvSpPr>
          <p:nvPr/>
        </p:nvSpPr>
        <p:spPr bwMode="auto">
          <a:xfrm>
            <a:off x="18510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9" name="Line 39">
            <a:extLst>
              <a:ext uri="{FF2B5EF4-FFF2-40B4-BE49-F238E27FC236}">
                <a16:creationId xmlns:a16="http://schemas.microsoft.com/office/drawing/2014/main" id="{5CBD9C80-7342-4E4F-8ADB-B6184666055F}"/>
              </a:ext>
            </a:extLst>
          </p:cNvPr>
          <p:cNvSpPr>
            <a:spLocks noChangeShapeType="1"/>
          </p:cNvSpPr>
          <p:nvPr/>
        </p:nvSpPr>
        <p:spPr bwMode="auto">
          <a:xfrm>
            <a:off x="2089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0" name="Line 40">
            <a:extLst>
              <a:ext uri="{FF2B5EF4-FFF2-40B4-BE49-F238E27FC236}">
                <a16:creationId xmlns:a16="http://schemas.microsoft.com/office/drawing/2014/main" id="{D6070E20-8772-46EE-AFED-D7A6D97AC9D2}"/>
              </a:ext>
            </a:extLst>
          </p:cNvPr>
          <p:cNvSpPr>
            <a:spLocks noChangeShapeType="1"/>
          </p:cNvSpPr>
          <p:nvPr/>
        </p:nvSpPr>
        <p:spPr bwMode="auto">
          <a:xfrm>
            <a:off x="2328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1" name="Line 41">
            <a:extLst>
              <a:ext uri="{FF2B5EF4-FFF2-40B4-BE49-F238E27FC236}">
                <a16:creationId xmlns:a16="http://schemas.microsoft.com/office/drawing/2014/main" id="{D01B5960-B896-49B8-B66B-2629C013F763}"/>
              </a:ext>
            </a:extLst>
          </p:cNvPr>
          <p:cNvSpPr>
            <a:spLocks noChangeShapeType="1"/>
          </p:cNvSpPr>
          <p:nvPr/>
        </p:nvSpPr>
        <p:spPr bwMode="auto">
          <a:xfrm>
            <a:off x="25701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2" name="Line 42">
            <a:extLst>
              <a:ext uri="{FF2B5EF4-FFF2-40B4-BE49-F238E27FC236}">
                <a16:creationId xmlns:a16="http://schemas.microsoft.com/office/drawing/2014/main" id="{23FEF45A-F72A-49A6-96D9-974D7A1847D6}"/>
              </a:ext>
            </a:extLst>
          </p:cNvPr>
          <p:cNvSpPr>
            <a:spLocks noChangeShapeType="1"/>
          </p:cNvSpPr>
          <p:nvPr/>
        </p:nvSpPr>
        <p:spPr bwMode="auto">
          <a:xfrm>
            <a:off x="2809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3" name="Line 43">
            <a:extLst>
              <a:ext uri="{FF2B5EF4-FFF2-40B4-BE49-F238E27FC236}">
                <a16:creationId xmlns:a16="http://schemas.microsoft.com/office/drawing/2014/main" id="{6139D1D3-8BEC-46B3-B2D5-4DCD028EB599}"/>
              </a:ext>
            </a:extLst>
          </p:cNvPr>
          <p:cNvSpPr>
            <a:spLocks noChangeShapeType="1"/>
          </p:cNvSpPr>
          <p:nvPr/>
        </p:nvSpPr>
        <p:spPr bwMode="auto">
          <a:xfrm>
            <a:off x="3049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4" name="Line 44">
            <a:extLst>
              <a:ext uri="{FF2B5EF4-FFF2-40B4-BE49-F238E27FC236}">
                <a16:creationId xmlns:a16="http://schemas.microsoft.com/office/drawing/2014/main" id="{C0F4295C-11E0-4580-A630-2CC727A0A7E2}"/>
              </a:ext>
            </a:extLst>
          </p:cNvPr>
          <p:cNvSpPr>
            <a:spLocks noChangeShapeType="1"/>
          </p:cNvSpPr>
          <p:nvPr/>
        </p:nvSpPr>
        <p:spPr bwMode="auto">
          <a:xfrm>
            <a:off x="3289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5" name="Line 45">
            <a:extLst>
              <a:ext uri="{FF2B5EF4-FFF2-40B4-BE49-F238E27FC236}">
                <a16:creationId xmlns:a16="http://schemas.microsoft.com/office/drawing/2014/main" id="{9B6F1326-A466-4C7C-94B2-896B7053A3EA}"/>
              </a:ext>
            </a:extLst>
          </p:cNvPr>
          <p:cNvSpPr>
            <a:spLocks noChangeShapeType="1"/>
          </p:cNvSpPr>
          <p:nvPr/>
        </p:nvSpPr>
        <p:spPr bwMode="auto">
          <a:xfrm>
            <a:off x="3530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6" name="Line 46">
            <a:extLst>
              <a:ext uri="{FF2B5EF4-FFF2-40B4-BE49-F238E27FC236}">
                <a16:creationId xmlns:a16="http://schemas.microsoft.com/office/drawing/2014/main" id="{21A83E5D-02D8-49D6-91C8-9B77777EC513}"/>
              </a:ext>
            </a:extLst>
          </p:cNvPr>
          <p:cNvSpPr>
            <a:spLocks noChangeShapeType="1"/>
          </p:cNvSpPr>
          <p:nvPr/>
        </p:nvSpPr>
        <p:spPr bwMode="auto">
          <a:xfrm>
            <a:off x="3770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7" name="Line 47">
            <a:extLst>
              <a:ext uri="{FF2B5EF4-FFF2-40B4-BE49-F238E27FC236}">
                <a16:creationId xmlns:a16="http://schemas.microsoft.com/office/drawing/2014/main" id="{934AD466-D10A-45E8-93BC-4BA918BD1FF1}"/>
              </a:ext>
            </a:extLst>
          </p:cNvPr>
          <p:cNvSpPr>
            <a:spLocks noChangeShapeType="1"/>
          </p:cNvSpPr>
          <p:nvPr/>
        </p:nvSpPr>
        <p:spPr bwMode="auto">
          <a:xfrm>
            <a:off x="4008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8" name="Line 48">
            <a:extLst>
              <a:ext uri="{FF2B5EF4-FFF2-40B4-BE49-F238E27FC236}">
                <a16:creationId xmlns:a16="http://schemas.microsoft.com/office/drawing/2014/main" id="{2FD15D5A-6812-4F0E-9FF7-7A9C7D7008D6}"/>
              </a:ext>
            </a:extLst>
          </p:cNvPr>
          <p:cNvSpPr>
            <a:spLocks noChangeShapeType="1"/>
          </p:cNvSpPr>
          <p:nvPr/>
        </p:nvSpPr>
        <p:spPr bwMode="auto">
          <a:xfrm>
            <a:off x="4248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9" name="Line 49">
            <a:extLst>
              <a:ext uri="{FF2B5EF4-FFF2-40B4-BE49-F238E27FC236}">
                <a16:creationId xmlns:a16="http://schemas.microsoft.com/office/drawing/2014/main" id="{3844AF89-93E8-4F02-9734-38E9A12D9E83}"/>
              </a:ext>
            </a:extLst>
          </p:cNvPr>
          <p:cNvSpPr>
            <a:spLocks noChangeShapeType="1"/>
          </p:cNvSpPr>
          <p:nvPr/>
        </p:nvSpPr>
        <p:spPr bwMode="auto">
          <a:xfrm>
            <a:off x="44878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0" name="Line 50">
            <a:extLst>
              <a:ext uri="{FF2B5EF4-FFF2-40B4-BE49-F238E27FC236}">
                <a16:creationId xmlns:a16="http://schemas.microsoft.com/office/drawing/2014/main" id="{AB693685-2D31-4020-BD29-177809F5C47A}"/>
              </a:ext>
            </a:extLst>
          </p:cNvPr>
          <p:cNvSpPr>
            <a:spLocks noChangeShapeType="1"/>
          </p:cNvSpPr>
          <p:nvPr/>
        </p:nvSpPr>
        <p:spPr bwMode="auto">
          <a:xfrm>
            <a:off x="4729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1" name="Line 51">
            <a:extLst>
              <a:ext uri="{FF2B5EF4-FFF2-40B4-BE49-F238E27FC236}">
                <a16:creationId xmlns:a16="http://schemas.microsoft.com/office/drawing/2014/main" id="{1E5960AE-45FE-4F8A-B67A-74C125336A81}"/>
              </a:ext>
            </a:extLst>
          </p:cNvPr>
          <p:cNvSpPr>
            <a:spLocks noChangeShapeType="1"/>
          </p:cNvSpPr>
          <p:nvPr/>
        </p:nvSpPr>
        <p:spPr bwMode="auto">
          <a:xfrm>
            <a:off x="4968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2" name="Line 52">
            <a:extLst>
              <a:ext uri="{FF2B5EF4-FFF2-40B4-BE49-F238E27FC236}">
                <a16:creationId xmlns:a16="http://schemas.microsoft.com/office/drawing/2014/main" id="{9D1EF9AA-E099-4668-9D84-3FBDD3D6AAC0}"/>
              </a:ext>
            </a:extLst>
          </p:cNvPr>
          <p:cNvSpPr>
            <a:spLocks noChangeShapeType="1"/>
          </p:cNvSpPr>
          <p:nvPr/>
        </p:nvSpPr>
        <p:spPr bwMode="auto">
          <a:xfrm>
            <a:off x="5208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3" name="Line 53">
            <a:extLst>
              <a:ext uri="{FF2B5EF4-FFF2-40B4-BE49-F238E27FC236}">
                <a16:creationId xmlns:a16="http://schemas.microsoft.com/office/drawing/2014/main" id="{24C2A96D-8E2A-433B-AD90-E0879EA83E46}"/>
              </a:ext>
            </a:extLst>
          </p:cNvPr>
          <p:cNvSpPr>
            <a:spLocks noChangeShapeType="1"/>
          </p:cNvSpPr>
          <p:nvPr/>
        </p:nvSpPr>
        <p:spPr bwMode="auto">
          <a:xfrm>
            <a:off x="5448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4" name="Line 54">
            <a:extLst>
              <a:ext uri="{FF2B5EF4-FFF2-40B4-BE49-F238E27FC236}">
                <a16:creationId xmlns:a16="http://schemas.microsoft.com/office/drawing/2014/main" id="{047B5C07-E9A8-4975-882D-B28366196C12}"/>
              </a:ext>
            </a:extLst>
          </p:cNvPr>
          <p:cNvSpPr>
            <a:spLocks noChangeShapeType="1"/>
          </p:cNvSpPr>
          <p:nvPr/>
        </p:nvSpPr>
        <p:spPr bwMode="auto">
          <a:xfrm>
            <a:off x="5689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5" name="Line 55">
            <a:extLst>
              <a:ext uri="{FF2B5EF4-FFF2-40B4-BE49-F238E27FC236}">
                <a16:creationId xmlns:a16="http://schemas.microsoft.com/office/drawing/2014/main" id="{B2EC71BC-9C42-4135-80AC-41E714EC105E}"/>
              </a:ext>
            </a:extLst>
          </p:cNvPr>
          <p:cNvSpPr>
            <a:spLocks noChangeShapeType="1"/>
          </p:cNvSpPr>
          <p:nvPr/>
        </p:nvSpPr>
        <p:spPr bwMode="auto">
          <a:xfrm>
            <a:off x="5927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6" name="Line 56">
            <a:extLst>
              <a:ext uri="{FF2B5EF4-FFF2-40B4-BE49-F238E27FC236}">
                <a16:creationId xmlns:a16="http://schemas.microsoft.com/office/drawing/2014/main" id="{B3389E38-E3CF-4A9F-8DAD-15FF1BDF2901}"/>
              </a:ext>
            </a:extLst>
          </p:cNvPr>
          <p:cNvSpPr>
            <a:spLocks noChangeShapeType="1"/>
          </p:cNvSpPr>
          <p:nvPr/>
        </p:nvSpPr>
        <p:spPr bwMode="auto">
          <a:xfrm>
            <a:off x="6167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7" name="Line 57">
            <a:extLst>
              <a:ext uri="{FF2B5EF4-FFF2-40B4-BE49-F238E27FC236}">
                <a16:creationId xmlns:a16="http://schemas.microsoft.com/office/drawing/2014/main" id="{F3D2CB8B-FBAA-4E61-BF12-AF43165C666C}"/>
              </a:ext>
            </a:extLst>
          </p:cNvPr>
          <p:cNvSpPr>
            <a:spLocks noChangeShapeType="1"/>
          </p:cNvSpPr>
          <p:nvPr/>
        </p:nvSpPr>
        <p:spPr bwMode="auto">
          <a:xfrm>
            <a:off x="6407150"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8" name="Line 58">
            <a:extLst>
              <a:ext uri="{FF2B5EF4-FFF2-40B4-BE49-F238E27FC236}">
                <a16:creationId xmlns:a16="http://schemas.microsoft.com/office/drawing/2014/main" id="{FD4431DF-827A-447D-8F9F-6469EDA486A5}"/>
              </a:ext>
            </a:extLst>
          </p:cNvPr>
          <p:cNvSpPr>
            <a:spLocks noChangeShapeType="1"/>
          </p:cNvSpPr>
          <p:nvPr/>
        </p:nvSpPr>
        <p:spPr bwMode="auto">
          <a:xfrm>
            <a:off x="6646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9" name="Line 59">
            <a:extLst>
              <a:ext uri="{FF2B5EF4-FFF2-40B4-BE49-F238E27FC236}">
                <a16:creationId xmlns:a16="http://schemas.microsoft.com/office/drawing/2014/main" id="{2155155B-1CA6-4C56-89CF-DA064698EA1D}"/>
              </a:ext>
            </a:extLst>
          </p:cNvPr>
          <p:cNvSpPr>
            <a:spLocks noChangeShapeType="1"/>
          </p:cNvSpPr>
          <p:nvPr/>
        </p:nvSpPr>
        <p:spPr bwMode="auto">
          <a:xfrm>
            <a:off x="6888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0" name="Line 60">
            <a:extLst>
              <a:ext uri="{FF2B5EF4-FFF2-40B4-BE49-F238E27FC236}">
                <a16:creationId xmlns:a16="http://schemas.microsoft.com/office/drawing/2014/main" id="{A2C68837-B2FB-4FC4-BCEF-38407BCCE2CC}"/>
              </a:ext>
            </a:extLst>
          </p:cNvPr>
          <p:cNvSpPr>
            <a:spLocks noChangeShapeType="1"/>
          </p:cNvSpPr>
          <p:nvPr/>
        </p:nvSpPr>
        <p:spPr bwMode="auto">
          <a:xfrm>
            <a:off x="7127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1" name="Line 61">
            <a:extLst>
              <a:ext uri="{FF2B5EF4-FFF2-40B4-BE49-F238E27FC236}">
                <a16:creationId xmlns:a16="http://schemas.microsoft.com/office/drawing/2014/main" id="{16DF4713-2E5F-4FE6-94BA-11E20A937615}"/>
              </a:ext>
            </a:extLst>
          </p:cNvPr>
          <p:cNvSpPr>
            <a:spLocks noChangeShapeType="1"/>
          </p:cNvSpPr>
          <p:nvPr/>
        </p:nvSpPr>
        <p:spPr bwMode="auto">
          <a:xfrm>
            <a:off x="7367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2" name="Line 62">
            <a:extLst>
              <a:ext uri="{FF2B5EF4-FFF2-40B4-BE49-F238E27FC236}">
                <a16:creationId xmlns:a16="http://schemas.microsoft.com/office/drawing/2014/main" id="{65330E27-DD1A-415B-AB45-AA20F7992EE5}"/>
              </a:ext>
            </a:extLst>
          </p:cNvPr>
          <p:cNvSpPr>
            <a:spLocks noChangeShapeType="1"/>
          </p:cNvSpPr>
          <p:nvPr/>
        </p:nvSpPr>
        <p:spPr bwMode="auto">
          <a:xfrm>
            <a:off x="7607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3" name="Line 63">
            <a:extLst>
              <a:ext uri="{FF2B5EF4-FFF2-40B4-BE49-F238E27FC236}">
                <a16:creationId xmlns:a16="http://schemas.microsoft.com/office/drawing/2014/main" id="{DF5DBC9E-68EB-4F77-B7F7-54D0FAF663F4}"/>
              </a:ext>
            </a:extLst>
          </p:cNvPr>
          <p:cNvSpPr>
            <a:spLocks noChangeShapeType="1"/>
          </p:cNvSpPr>
          <p:nvPr/>
        </p:nvSpPr>
        <p:spPr bwMode="auto">
          <a:xfrm>
            <a:off x="7847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4" name="Line 64">
            <a:extLst>
              <a:ext uri="{FF2B5EF4-FFF2-40B4-BE49-F238E27FC236}">
                <a16:creationId xmlns:a16="http://schemas.microsoft.com/office/drawing/2014/main" id="{8A8B7A15-3E7A-4E20-8EAF-ED92C58C329A}"/>
              </a:ext>
            </a:extLst>
          </p:cNvPr>
          <p:cNvSpPr>
            <a:spLocks noChangeShapeType="1"/>
          </p:cNvSpPr>
          <p:nvPr/>
        </p:nvSpPr>
        <p:spPr bwMode="auto">
          <a:xfrm>
            <a:off x="8086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5" name="Line 65">
            <a:extLst>
              <a:ext uri="{FF2B5EF4-FFF2-40B4-BE49-F238E27FC236}">
                <a16:creationId xmlns:a16="http://schemas.microsoft.com/office/drawing/2014/main" id="{B3194876-7FCE-44DB-B056-984B1830DA21}"/>
              </a:ext>
            </a:extLst>
          </p:cNvPr>
          <p:cNvSpPr>
            <a:spLocks noChangeShapeType="1"/>
          </p:cNvSpPr>
          <p:nvPr/>
        </p:nvSpPr>
        <p:spPr bwMode="auto">
          <a:xfrm>
            <a:off x="8326438"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6" name="Rectangle 66">
            <a:extLst>
              <a:ext uri="{FF2B5EF4-FFF2-40B4-BE49-F238E27FC236}">
                <a16:creationId xmlns:a16="http://schemas.microsoft.com/office/drawing/2014/main" id="{CA507AF2-B1BD-4A86-8C49-C702A504D762}"/>
              </a:ext>
            </a:extLst>
          </p:cNvPr>
          <p:cNvSpPr>
            <a:spLocks noChangeArrowheads="1"/>
          </p:cNvSpPr>
          <p:nvPr/>
        </p:nvSpPr>
        <p:spPr bwMode="auto">
          <a:xfrm>
            <a:off x="809625"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7" name="Rectangle 67">
            <a:extLst>
              <a:ext uri="{FF2B5EF4-FFF2-40B4-BE49-F238E27FC236}">
                <a16:creationId xmlns:a16="http://schemas.microsoft.com/office/drawing/2014/main" id="{9D8C4AB5-0429-4391-960F-012D7BCF8A61}"/>
              </a:ext>
            </a:extLst>
          </p:cNvPr>
          <p:cNvSpPr>
            <a:spLocks noChangeArrowheads="1"/>
          </p:cNvSpPr>
          <p:nvPr/>
        </p:nvSpPr>
        <p:spPr bwMode="auto">
          <a:xfrm>
            <a:off x="2728913"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8" name="Rectangle 68">
            <a:extLst>
              <a:ext uri="{FF2B5EF4-FFF2-40B4-BE49-F238E27FC236}">
                <a16:creationId xmlns:a16="http://schemas.microsoft.com/office/drawing/2014/main" id="{049AE048-AC3D-4540-A011-B774A930077A}"/>
              </a:ext>
            </a:extLst>
          </p:cNvPr>
          <p:cNvSpPr>
            <a:spLocks noChangeArrowheads="1"/>
          </p:cNvSpPr>
          <p:nvPr/>
        </p:nvSpPr>
        <p:spPr bwMode="auto">
          <a:xfrm>
            <a:off x="4648200"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9" name="Rectangle 69">
            <a:extLst>
              <a:ext uri="{FF2B5EF4-FFF2-40B4-BE49-F238E27FC236}">
                <a16:creationId xmlns:a16="http://schemas.microsoft.com/office/drawing/2014/main" id="{3CFE14B3-4E17-412A-AE8C-54DE25FC4953}"/>
              </a:ext>
            </a:extLst>
          </p:cNvPr>
          <p:cNvSpPr>
            <a:spLocks noChangeArrowheads="1"/>
          </p:cNvSpPr>
          <p:nvPr/>
        </p:nvSpPr>
        <p:spPr bwMode="auto">
          <a:xfrm>
            <a:off x="6567488"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0" name="Rectangle 70">
            <a:extLst>
              <a:ext uri="{FF2B5EF4-FFF2-40B4-BE49-F238E27FC236}">
                <a16:creationId xmlns:a16="http://schemas.microsoft.com/office/drawing/2014/main" id="{D5E6BCD3-330C-4A0A-A11A-7822E974FEE8}"/>
              </a:ext>
            </a:extLst>
          </p:cNvPr>
          <p:cNvSpPr>
            <a:spLocks noChangeArrowheads="1"/>
          </p:cNvSpPr>
          <p:nvPr/>
        </p:nvSpPr>
        <p:spPr bwMode="auto">
          <a:xfrm>
            <a:off x="4008438" y="2827338"/>
            <a:ext cx="3254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Y</a:t>
            </a:r>
          </a:p>
          <a:p>
            <a:pP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71" name="Rectangle 71">
            <a:extLst>
              <a:ext uri="{FF2B5EF4-FFF2-40B4-BE49-F238E27FC236}">
                <a16:creationId xmlns:a16="http://schemas.microsoft.com/office/drawing/2014/main" id="{16724837-5146-4C80-A8DB-CEA38213C9A8}"/>
              </a:ext>
            </a:extLst>
          </p:cNvPr>
          <p:cNvSpPr>
            <a:spLocks noChangeArrowheads="1"/>
          </p:cNvSpPr>
          <p:nvPr/>
        </p:nvSpPr>
        <p:spPr bwMode="auto">
          <a:xfrm>
            <a:off x="3770313"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T</a:t>
            </a:r>
          </a:p>
        </p:txBody>
      </p:sp>
      <p:sp>
        <p:nvSpPr>
          <p:cNvPr id="72" name="Rectangle 72">
            <a:extLst>
              <a:ext uri="{FF2B5EF4-FFF2-40B4-BE49-F238E27FC236}">
                <a16:creationId xmlns:a16="http://schemas.microsoft.com/office/drawing/2014/main" id="{F0436905-204C-4C92-B26A-959B4361AEFA}"/>
              </a:ext>
            </a:extLst>
          </p:cNvPr>
          <p:cNvSpPr>
            <a:spLocks noChangeArrowheads="1"/>
          </p:cNvSpPr>
          <p:nvPr/>
        </p:nvSpPr>
        <p:spPr bwMode="auto">
          <a:xfrm>
            <a:off x="3513138" y="2827338"/>
            <a:ext cx="3286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P</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H</a:t>
            </a:r>
          </a:p>
        </p:txBody>
      </p:sp>
      <p:sp>
        <p:nvSpPr>
          <p:cNvPr id="73" name="Rectangle 73">
            <a:extLst>
              <a:ext uri="{FF2B5EF4-FFF2-40B4-BE49-F238E27FC236}">
                <a16:creationId xmlns:a16="http://schemas.microsoft.com/office/drawing/2014/main" id="{5B112A20-B6EC-41C5-B449-04C2FCC6A441}"/>
              </a:ext>
            </a:extLst>
          </p:cNvPr>
          <p:cNvSpPr>
            <a:spLocks noChangeArrowheads="1"/>
          </p:cNvSpPr>
          <p:nvPr/>
        </p:nvSpPr>
        <p:spPr bwMode="auto">
          <a:xfrm>
            <a:off x="3273425"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A</a:t>
            </a:r>
          </a:p>
          <a:p>
            <a:pPr defTabSz="762000" eaLnBrk="0" fontAlgn="base" hangingPunct="0">
              <a:lnSpc>
                <a:spcPct val="75000"/>
              </a:lnSpc>
              <a:spcBef>
                <a:spcPct val="0"/>
              </a:spcBef>
              <a:spcAft>
                <a:spcPct val="0"/>
              </a:spcAft>
            </a:pPr>
            <a:r>
              <a:rPr kumimoji="1" lang="en-US" altLang="zh-CN" sz="1600" b="1">
                <a:solidFill>
                  <a:srgbClr val="333399"/>
                </a:solidFill>
              </a:rPr>
              <a:t>C</a:t>
            </a:r>
          </a:p>
          <a:p>
            <a:pPr defTabSz="762000" eaLnBrk="0" fontAlgn="base" hangingPunct="0">
              <a:lnSpc>
                <a:spcPct val="75000"/>
              </a:lnSpc>
              <a:spcBef>
                <a:spcPct val="0"/>
              </a:spcBef>
              <a:spcAft>
                <a:spcPct val="0"/>
              </a:spcAft>
            </a:pPr>
            <a:r>
              <a:rPr kumimoji="1" lang="en-US" altLang="zh-CN" sz="1600" b="1">
                <a:solidFill>
                  <a:srgbClr val="333399"/>
                </a:solidFill>
              </a:rPr>
              <a:t>K</a:t>
            </a:r>
          </a:p>
        </p:txBody>
      </p:sp>
      <p:sp>
        <p:nvSpPr>
          <p:cNvPr id="74" name="Rectangle 74">
            <a:extLst>
              <a:ext uri="{FF2B5EF4-FFF2-40B4-BE49-F238E27FC236}">
                <a16:creationId xmlns:a16="http://schemas.microsoft.com/office/drawing/2014/main" id="{D042510E-B4E5-49B2-BB47-D453D3BBF816}"/>
              </a:ext>
            </a:extLst>
          </p:cNvPr>
          <p:cNvSpPr>
            <a:spLocks noChangeArrowheads="1"/>
          </p:cNvSpPr>
          <p:nvPr/>
        </p:nvSpPr>
        <p:spPr bwMode="auto">
          <a:xfrm>
            <a:off x="3011488" y="2827338"/>
            <a:ext cx="3397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U</a:t>
            </a:r>
          </a:p>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G</a:t>
            </a:r>
          </a:p>
        </p:txBody>
      </p:sp>
      <p:sp>
        <p:nvSpPr>
          <p:cNvPr id="75" name="Rectangle 75">
            <a:extLst>
              <a:ext uri="{FF2B5EF4-FFF2-40B4-BE49-F238E27FC236}">
                <a16:creationId xmlns:a16="http://schemas.microsoft.com/office/drawing/2014/main" id="{9DBB3EA7-490C-4F6B-B381-53BDAAE22398}"/>
              </a:ext>
            </a:extLst>
          </p:cNvPr>
          <p:cNvSpPr>
            <a:spLocks noChangeArrowheads="1"/>
          </p:cNvSpPr>
          <p:nvPr/>
        </p:nvSpPr>
        <p:spPr bwMode="auto">
          <a:xfrm>
            <a:off x="250825" y="-26988"/>
            <a:ext cx="8131175" cy="39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位 </a:t>
            </a:r>
            <a:r>
              <a:rPr kumimoji="1" lang="en-US" altLang="zh-CN" sz="2000">
                <a:solidFill>
                  <a:srgbClr val="333399"/>
                </a:solidFill>
              </a:rPr>
              <a:t>0                         8                        16                        24                    31</a:t>
            </a:r>
          </a:p>
        </p:txBody>
      </p:sp>
      <p:sp>
        <p:nvSpPr>
          <p:cNvPr id="76" name="Line 76">
            <a:extLst>
              <a:ext uri="{FF2B5EF4-FFF2-40B4-BE49-F238E27FC236}">
                <a16:creationId xmlns:a16="http://schemas.microsoft.com/office/drawing/2014/main" id="{7E1F4F77-1939-47FA-8AC6-B2BC43750AA7}"/>
              </a:ext>
            </a:extLst>
          </p:cNvPr>
          <p:cNvSpPr>
            <a:spLocks noChangeShapeType="1"/>
          </p:cNvSpPr>
          <p:nvPr/>
        </p:nvSpPr>
        <p:spPr bwMode="auto">
          <a:xfrm flipH="1">
            <a:off x="6405563" y="4203700"/>
            <a:ext cx="3175" cy="642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7" name="Rectangle 77">
            <a:extLst>
              <a:ext uri="{FF2B5EF4-FFF2-40B4-BE49-F238E27FC236}">
                <a16:creationId xmlns:a16="http://schemas.microsoft.com/office/drawing/2014/main" id="{BD4F173E-15B3-436D-AA3A-EC09290ED223}"/>
              </a:ext>
            </a:extLst>
          </p:cNvPr>
          <p:cNvSpPr>
            <a:spLocks noChangeArrowheads="1"/>
          </p:cNvSpPr>
          <p:nvPr/>
        </p:nvSpPr>
        <p:spPr bwMode="auto">
          <a:xfrm>
            <a:off x="6918325" y="4270375"/>
            <a:ext cx="1254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填    充</a:t>
            </a:r>
          </a:p>
        </p:txBody>
      </p:sp>
      <p:sp>
        <p:nvSpPr>
          <p:cNvPr id="78" name="Line 78">
            <a:extLst>
              <a:ext uri="{FF2B5EF4-FFF2-40B4-BE49-F238E27FC236}">
                <a16:creationId xmlns:a16="http://schemas.microsoft.com/office/drawing/2014/main" id="{90322032-5016-4382-AB40-F552FD08011F}"/>
              </a:ext>
            </a:extLst>
          </p:cNvPr>
          <p:cNvSpPr>
            <a:spLocks noChangeShapeType="1"/>
          </p:cNvSpPr>
          <p:nvPr/>
        </p:nvSpPr>
        <p:spPr bwMode="auto">
          <a:xfrm>
            <a:off x="8447088" y="682625"/>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9" name="Line 79">
            <a:extLst>
              <a:ext uri="{FF2B5EF4-FFF2-40B4-BE49-F238E27FC236}">
                <a16:creationId xmlns:a16="http://schemas.microsoft.com/office/drawing/2014/main" id="{D14A7F69-D097-4922-B57D-D6E267A7355D}"/>
              </a:ext>
            </a:extLst>
          </p:cNvPr>
          <p:cNvSpPr>
            <a:spLocks noChangeShapeType="1"/>
          </p:cNvSpPr>
          <p:nvPr/>
        </p:nvSpPr>
        <p:spPr bwMode="auto">
          <a:xfrm>
            <a:off x="8447088" y="4178300"/>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0" name="Line 80">
            <a:extLst>
              <a:ext uri="{FF2B5EF4-FFF2-40B4-BE49-F238E27FC236}">
                <a16:creationId xmlns:a16="http://schemas.microsoft.com/office/drawing/2014/main" id="{9A22B026-806D-4DEF-831F-546611CD91EF}"/>
              </a:ext>
            </a:extLst>
          </p:cNvPr>
          <p:cNvSpPr>
            <a:spLocks noChangeShapeType="1"/>
          </p:cNvSpPr>
          <p:nvPr/>
        </p:nvSpPr>
        <p:spPr bwMode="auto">
          <a:xfrm>
            <a:off x="58738" y="720725"/>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1" name="Line 81">
            <a:extLst>
              <a:ext uri="{FF2B5EF4-FFF2-40B4-BE49-F238E27FC236}">
                <a16:creationId xmlns:a16="http://schemas.microsoft.com/office/drawing/2014/main" id="{B2113739-6D2E-464D-9BCA-47B9C039C647}"/>
              </a:ext>
            </a:extLst>
          </p:cNvPr>
          <p:cNvSpPr>
            <a:spLocks noChangeShapeType="1"/>
          </p:cNvSpPr>
          <p:nvPr/>
        </p:nvSpPr>
        <p:spPr bwMode="auto">
          <a:xfrm>
            <a:off x="73025" y="4821238"/>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2" name="Rectangle 82">
            <a:extLst>
              <a:ext uri="{FF2B5EF4-FFF2-40B4-BE49-F238E27FC236}">
                <a16:creationId xmlns:a16="http://schemas.microsoft.com/office/drawing/2014/main" id="{16A01EB7-68EE-4796-A11E-B30736A7BD2F}"/>
              </a:ext>
            </a:extLst>
          </p:cNvPr>
          <p:cNvSpPr>
            <a:spLocks noChangeArrowheads="1"/>
          </p:cNvSpPr>
          <p:nvPr/>
        </p:nvSpPr>
        <p:spPr bwMode="auto">
          <a:xfrm>
            <a:off x="4500563" y="3503613"/>
            <a:ext cx="3852862" cy="71755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83" name="Text Box 83">
            <a:extLst>
              <a:ext uri="{FF2B5EF4-FFF2-40B4-BE49-F238E27FC236}">
                <a16:creationId xmlns:a16="http://schemas.microsoft.com/office/drawing/2014/main" id="{A7E24749-317C-40ED-9093-C1CA10F5E176}"/>
              </a:ext>
            </a:extLst>
          </p:cNvPr>
          <p:cNvSpPr txBox="1">
            <a:spLocks noChangeArrowheads="1"/>
          </p:cNvSpPr>
          <p:nvPr/>
        </p:nvSpPr>
        <p:spPr bwMode="auto">
          <a:xfrm>
            <a:off x="447675" y="5053013"/>
            <a:ext cx="830103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fontAlgn="base" hangingPunct="1">
              <a:spcBef>
                <a:spcPct val="0"/>
              </a:spcBef>
              <a:spcAft>
                <a:spcPct val="0"/>
              </a:spcAft>
            </a:pPr>
            <a:r>
              <a:rPr lang="zh-CN" altLang="en-US">
                <a:solidFill>
                  <a:srgbClr val="333399"/>
                </a:solidFill>
                <a:ea typeface="黑体" pitchFamily="49" charset="-122"/>
              </a:rPr>
              <a:t>紧急指针字段 </a:t>
            </a:r>
            <a:r>
              <a:rPr lang="en-US" altLang="zh-CN">
                <a:solidFill>
                  <a:srgbClr val="333399"/>
                </a:solidFill>
                <a:ea typeface="黑体" pitchFamily="49" charset="-122"/>
              </a:rPr>
              <a:t>—— </a:t>
            </a:r>
            <a:r>
              <a:rPr lang="zh-CN" altLang="en-US">
                <a:solidFill>
                  <a:srgbClr val="333399"/>
                </a:solidFill>
                <a:ea typeface="黑体" pitchFamily="49" charset="-122"/>
              </a:rPr>
              <a:t>占 </a:t>
            </a:r>
            <a:r>
              <a:rPr lang="en-US" altLang="zh-CN">
                <a:solidFill>
                  <a:srgbClr val="333399"/>
                </a:solidFill>
                <a:ea typeface="黑体" pitchFamily="49" charset="-122"/>
              </a:rPr>
              <a:t>16 </a:t>
            </a:r>
            <a:r>
              <a:rPr lang="zh-CN" altLang="en-US">
                <a:solidFill>
                  <a:srgbClr val="333399"/>
                </a:solidFill>
                <a:ea typeface="黑体" pitchFamily="49" charset="-122"/>
              </a:rPr>
              <a:t>位，指出在本报文段中紧急数据共有多少个字节（紧急数据放在本报文段数据的最前面）。</a:t>
            </a:r>
            <a:r>
              <a:rPr lang="zh-CN" altLang="en-US">
                <a:solidFill>
                  <a:srgbClr val="000000"/>
                </a:solidFill>
              </a:rPr>
              <a:t> </a:t>
            </a:r>
            <a:r>
              <a:rPr lang="zh-CN" altLang="en-US">
                <a:solidFill>
                  <a:srgbClr val="333399"/>
                </a:solidFill>
                <a:ea typeface="黑体" pitchFamily="49" charset="-122"/>
              </a:rPr>
              <a:t> </a:t>
            </a:r>
          </a:p>
        </p:txBody>
      </p:sp>
    </p:spTree>
    <p:extLst>
      <p:ext uri="{BB962C8B-B14F-4D97-AF65-F5344CB8AC3E}">
        <p14:creationId xmlns:p14="http://schemas.microsoft.com/office/powerpoint/2010/main" val="39685239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2"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a:extLst>
              <a:ext uri="{FF2B5EF4-FFF2-40B4-BE49-F238E27FC236}">
                <a16:creationId xmlns:a16="http://schemas.microsoft.com/office/drawing/2014/main" id="{8165004D-5A6F-42B1-8169-640E89D1B6AF}"/>
              </a:ext>
            </a:extLst>
          </p:cNvPr>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 name="Rectangle 3">
            <a:extLst>
              <a:ext uri="{FF2B5EF4-FFF2-40B4-BE49-F238E27FC236}">
                <a16:creationId xmlns:a16="http://schemas.microsoft.com/office/drawing/2014/main" id="{09DA53F8-730B-45BC-806C-CF0675296201}"/>
              </a:ext>
            </a:extLst>
          </p:cNvPr>
          <p:cNvSpPr>
            <a:spLocks noChangeArrowheads="1"/>
          </p:cNvSpPr>
          <p:nvPr/>
        </p:nvSpPr>
        <p:spPr bwMode="auto">
          <a:xfrm>
            <a:off x="0" y="2309813"/>
            <a:ext cx="690563"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90000"/>
              </a:lnSpc>
              <a:spcBef>
                <a:spcPct val="0"/>
              </a:spcBef>
              <a:spcAft>
                <a:spcPct val="0"/>
              </a:spcAft>
            </a:pPr>
            <a:r>
              <a:rPr kumimoji="1" lang="en-US" altLang="zh-CN" sz="2000">
                <a:solidFill>
                  <a:srgbClr val="333399"/>
                </a:solidFill>
              </a:rPr>
              <a:t>TCP</a:t>
            </a:r>
          </a:p>
          <a:p>
            <a:pP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4" name="Line 4">
            <a:extLst>
              <a:ext uri="{FF2B5EF4-FFF2-40B4-BE49-F238E27FC236}">
                <a16:creationId xmlns:a16="http://schemas.microsoft.com/office/drawing/2014/main" id="{AD3A098D-BB92-4D88-8F4D-6B7D298B4E6B}"/>
              </a:ext>
            </a:extLst>
          </p:cNvPr>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 name="Rectangle 5">
            <a:extLst>
              <a:ext uri="{FF2B5EF4-FFF2-40B4-BE49-F238E27FC236}">
                <a16:creationId xmlns:a16="http://schemas.microsoft.com/office/drawing/2014/main" id="{17D9FF1F-3BC8-4028-A3ED-56C9A21D9C3F}"/>
              </a:ext>
            </a:extLst>
          </p:cNvPr>
          <p:cNvSpPr>
            <a:spLocks noChangeArrowheads="1"/>
          </p:cNvSpPr>
          <p:nvPr/>
        </p:nvSpPr>
        <p:spPr bwMode="auto">
          <a:xfrm>
            <a:off x="8388350" y="1778000"/>
            <a:ext cx="688975" cy="11874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90000"/>
              </a:lnSpc>
              <a:spcBef>
                <a:spcPct val="0"/>
              </a:spcBef>
              <a:spcAft>
                <a:spcPct val="0"/>
              </a:spcAft>
            </a:pPr>
            <a:r>
              <a:rPr kumimoji="1" lang="en-US" altLang="zh-CN" sz="2000">
                <a:solidFill>
                  <a:srgbClr val="333399"/>
                </a:solidFill>
              </a:rPr>
              <a:t>20</a:t>
            </a:r>
          </a:p>
          <a:p>
            <a:pPr algn="ctr" defTabSz="762000" eaLnBrk="0" fontAlgn="base" hangingPunct="0">
              <a:lnSpc>
                <a:spcPct val="90000"/>
              </a:lnSpc>
              <a:spcBef>
                <a:spcPct val="0"/>
              </a:spcBef>
              <a:spcAft>
                <a:spcPct val="0"/>
              </a:spcAft>
            </a:pPr>
            <a:r>
              <a:rPr kumimoji="1" lang="zh-CN" altLang="en-US" sz="2000">
                <a:solidFill>
                  <a:srgbClr val="333399"/>
                </a:solidFill>
              </a:rPr>
              <a:t>字节</a:t>
            </a:r>
          </a:p>
          <a:p>
            <a:pPr algn="ctr" defTabSz="762000" eaLnBrk="0" fontAlgn="base" hangingPunct="0">
              <a:lnSpc>
                <a:spcPct val="90000"/>
              </a:lnSpc>
              <a:spcBef>
                <a:spcPct val="0"/>
              </a:spcBef>
              <a:spcAft>
                <a:spcPct val="0"/>
              </a:spcAft>
            </a:pPr>
            <a:r>
              <a:rPr kumimoji="1" lang="zh-CN" altLang="en-US" sz="2000">
                <a:solidFill>
                  <a:srgbClr val="333399"/>
                </a:solidFill>
              </a:rPr>
              <a:t>固定</a:t>
            </a:r>
          </a:p>
          <a:p>
            <a:pPr algn="ct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6" name="Rectangle 6">
            <a:extLst>
              <a:ext uri="{FF2B5EF4-FFF2-40B4-BE49-F238E27FC236}">
                <a16:creationId xmlns:a16="http://schemas.microsoft.com/office/drawing/2014/main" id="{A0FC09B3-E0A0-491D-ACC0-47D2293B0FB0}"/>
              </a:ext>
            </a:extLst>
          </p:cNvPr>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 name="Line 7">
            <a:extLst>
              <a:ext uri="{FF2B5EF4-FFF2-40B4-BE49-F238E27FC236}">
                <a16:creationId xmlns:a16="http://schemas.microsoft.com/office/drawing/2014/main" id="{89E214A3-46D3-4057-AAA2-68A8A1E37773}"/>
              </a:ext>
            </a:extLst>
          </p:cNvPr>
          <p:cNvSpPr>
            <a:spLocks noChangeShapeType="1"/>
          </p:cNvSpPr>
          <p:nvPr/>
        </p:nvSpPr>
        <p:spPr bwMode="auto">
          <a:xfrm>
            <a:off x="646113" y="1409700"/>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8" name="Line 8">
            <a:extLst>
              <a:ext uri="{FF2B5EF4-FFF2-40B4-BE49-F238E27FC236}">
                <a16:creationId xmlns:a16="http://schemas.microsoft.com/office/drawing/2014/main" id="{52AA5CBA-C130-4EDF-87A4-ABDD97025445}"/>
              </a:ext>
            </a:extLst>
          </p:cNvPr>
          <p:cNvSpPr>
            <a:spLocks noChangeShapeType="1"/>
          </p:cNvSpPr>
          <p:nvPr/>
        </p:nvSpPr>
        <p:spPr bwMode="auto">
          <a:xfrm>
            <a:off x="660400" y="2105025"/>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 name="Line 9">
            <a:extLst>
              <a:ext uri="{FF2B5EF4-FFF2-40B4-BE49-F238E27FC236}">
                <a16:creationId xmlns:a16="http://schemas.microsoft.com/office/drawing/2014/main" id="{BC94C1E1-B416-4D43-BF9B-E44324800138}"/>
              </a:ext>
            </a:extLst>
          </p:cNvPr>
          <p:cNvSpPr>
            <a:spLocks noChangeShapeType="1"/>
          </p:cNvSpPr>
          <p:nvPr/>
        </p:nvSpPr>
        <p:spPr bwMode="auto">
          <a:xfrm>
            <a:off x="646113" y="279876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0" name="Line 10">
            <a:extLst>
              <a:ext uri="{FF2B5EF4-FFF2-40B4-BE49-F238E27FC236}">
                <a16:creationId xmlns:a16="http://schemas.microsoft.com/office/drawing/2014/main" id="{8CDB6402-3B62-46A4-AFE8-445EA0CDFB9A}"/>
              </a:ext>
            </a:extLst>
          </p:cNvPr>
          <p:cNvSpPr>
            <a:spLocks noChangeShapeType="1"/>
          </p:cNvSpPr>
          <p:nvPr/>
        </p:nvSpPr>
        <p:spPr bwMode="auto">
          <a:xfrm>
            <a:off x="646113" y="349091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1" name="Line 11">
            <a:extLst>
              <a:ext uri="{FF2B5EF4-FFF2-40B4-BE49-F238E27FC236}">
                <a16:creationId xmlns:a16="http://schemas.microsoft.com/office/drawing/2014/main" id="{76222B39-A443-46D6-8546-0EAE2F37D9AE}"/>
              </a:ext>
            </a:extLst>
          </p:cNvPr>
          <p:cNvSpPr>
            <a:spLocks noChangeShapeType="1"/>
          </p:cNvSpPr>
          <p:nvPr/>
        </p:nvSpPr>
        <p:spPr bwMode="auto">
          <a:xfrm>
            <a:off x="660400" y="4186238"/>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 name="Line 12">
            <a:extLst>
              <a:ext uri="{FF2B5EF4-FFF2-40B4-BE49-F238E27FC236}">
                <a16:creationId xmlns:a16="http://schemas.microsoft.com/office/drawing/2014/main" id="{497C43B1-C6BF-4900-A475-463E56E64DD1}"/>
              </a:ext>
            </a:extLst>
          </p:cNvPr>
          <p:cNvSpPr>
            <a:spLocks noChangeShapeType="1"/>
          </p:cNvSpPr>
          <p:nvPr/>
        </p:nvSpPr>
        <p:spPr bwMode="auto">
          <a:xfrm>
            <a:off x="4498975" y="714375"/>
            <a:ext cx="0" cy="709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3" name="Rectangle 13">
            <a:extLst>
              <a:ext uri="{FF2B5EF4-FFF2-40B4-BE49-F238E27FC236}">
                <a16:creationId xmlns:a16="http://schemas.microsoft.com/office/drawing/2014/main" id="{780C21E1-37D5-46E3-9EFD-81B6F4FB2128}"/>
              </a:ext>
            </a:extLst>
          </p:cNvPr>
          <p:cNvSpPr>
            <a:spLocks noChangeArrowheads="1"/>
          </p:cNvSpPr>
          <p:nvPr/>
        </p:nvSpPr>
        <p:spPr bwMode="auto">
          <a:xfrm>
            <a:off x="5699125" y="841375"/>
            <a:ext cx="16160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目  的  端  口</a:t>
            </a:r>
          </a:p>
        </p:txBody>
      </p:sp>
      <p:sp>
        <p:nvSpPr>
          <p:cNvPr id="14" name="Rectangle 14">
            <a:extLst>
              <a:ext uri="{FF2B5EF4-FFF2-40B4-BE49-F238E27FC236}">
                <a16:creationId xmlns:a16="http://schemas.microsoft.com/office/drawing/2014/main" id="{CD61C340-A328-4958-826E-EB758CBE12A2}"/>
              </a:ext>
            </a:extLst>
          </p:cNvPr>
          <p:cNvSpPr>
            <a:spLocks noChangeArrowheads="1"/>
          </p:cNvSpPr>
          <p:nvPr/>
        </p:nvSpPr>
        <p:spPr bwMode="auto">
          <a:xfrm>
            <a:off x="808038" y="2763838"/>
            <a:ext cx="6873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数据</a:t>
            </a:r>
          </a:p>
          <a:p>
            <a:pPr defTabSz="762000" eaLnBrk="0" fontAlgn="base" hangingPunct="0">
              <a:spcBef>
                <a:spcPct val="0"/>
              </a:spcBef>
              <a:spcAft>
                <a:spcPct val="0"/>
              </a:spcAft>
            </a:pPr>
            <a:r>
              <a:rPr kumimoji="1" lang="zh-CN" altLang="en-US" sz="2000">
                <a:solidFill>
                  <a:srgbClr val="333399"/>
                </a:solidFill>
              </a:rPr>
              <a:t>偏移</a:t>
            </a:r>
          </a:p>
        </p:txBody>
      </p:sp>
      <p:sp>
        <p:nvSpPr>
          <p:cNvPr id="15" name="Rectangle 15">
            <a:extLst>
              <a:ext uri="{FF2B5EF4-FFF2-40B4-BE49-F238E27FC236}">
                <a16:creationId xmlns:a16="http://schemas.microsoft.com/office/drawing/2014/main" id="{5271F8AC-89B5-49F7-B154-7C05B2AAFFB8}"/>
              </a:ext>
            </a:extLst>
          </p:cNvPr>
          <p:cNvSpPr>
            <a:spLocks noChangeArrowheads="1"/>
          </p:cNvSpPr>
          <p:nvPr/>
        </p:nvSpPr>
        <p:spPr bwMode="auto">
          <a:xfrm>
            <a:off x="1887538" y="362902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检   验   和</a:t>
            </a:r>
          </a:p>
        </p:txBody>
      </p:sp>
      <p:sp>
        <p:nvSpPr>
          <p:cNvPr id="16" name="Rectangle 16">
            <a:extLst>
              <a:ext uri="{FF2B5EF4-FFF2-40B4-BE49-F238E27FC236}">
                <a16:creationId xmlns:a16="http://schemas.microsoft.com/office/drawing/2014/main" id="{C2433BCA-0D49-4289-A921-306715396CF0}"/>
              </a:ext>
            </a:extLst>
          </p:cNvPr>
          <p:cNvSpPr>
            <a:spLocks noChangeArrowheads="1"/>
          </p:cNvSpPr>
          <p:nvPr/>
        </p:nvSpPr>
        <p:spPr bwMode="auto">
          <a:xfrm>
            <a:off x="2089150" y="4303326"/>
            <a:ext cx="335597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fontAlgn="base" hangingPunct="0">
              <a:spcBef>
                <a:spcPct val="0"/>
              </a:spcBef>
              <a:spcAft>
                <a:spcPct val="0"/>
              </a:spcAft>
            </a:pPr>
            <a:r>
              <a:rPr kumimoji="1" lang="zh-CN" altLang="en-US" sz="2000" dirty="0">
                <a:solidFill>
                  <a:srgbClr val="333399"/>
                </a:solidFill>
              </a:rPr>
              <a:t>选    项    （长  度  可  变）</a:t>
            </a:r>
          </a:p>
        </p:txBody>
      </p:sp>
      <p:sp>
        <p:nvSpPr>
          <p:cNvPr id="17" name="Rectangle 17">
            <a:extLst>
              <a:ext uri="{FF2B5EF4-FFF2-40B4-BE49-F238E27FC236}">
                <a16:creationId xmlns:a16="http://schemas.microsoft.com/office/drawing/2014/main" id="{52F14855-D1A1-4BAD-883A-42A8F955644B}"/>
              </a:ext>
            </a:extLst>
          </p:cNvPr>
          <p:cNvSpPr>
            <a:spLocks noChangeArrowheads="1"/>
          </p:cNvSpPr>
          <p:nvPr/>
        </p:nvSpPr>
        <p:spPr bwMode="auto">
          <a:xfrm>
            <a:off x="2001838" y="841375"/>
            <a:ext cx="1222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源  端  口</a:t>
            </a:r>
          </a:p>
        </p:txBody>
      </p:sp>
      <p:sp>
        <p:nvSpPr>
          <p:cNvPr id="18" name="Rectangle 18">
            <a:extLst>
              <a:ext uri="{FF2B5EF4-FFF2-40B4-BE49-F238E27FC236}">
                <a16:creationId xmlns:a16="http://schemas.microsoft.com/office/drawing/2014/main" id="{62010A1F-4176-4B8A-961A-9638A4B5F0D9}"/>
              </a:ext>
            </a:extLst>
          </p:cNvPr>
          <p:cNvSpPr>
            <a:spLocks noChangeArrowheads="1"/>
          </p:cNvSpPr>
          <p:nvPr/>
        </p:nvSpPr>
        <p:spPr bwMode="auto">
          <a:xfrm>
            <a:off x="4054475" y="1528763"/>
            <a:ext cx="1381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序   号</a:t>
            </a:r>
          </a:p>
        </p:txBody>
      </p:sp>
      <p:sp>
        <p:nvSpPr>
          <p:cNvPr id="19" name="Line 19">
            <a:extLst>
              <a:ext uri="{FF2B5EF4-FFF2-40B4-BE49-F238E27FC236}">
                <a16:creationId xmlns:a16="http://schemas.microsoft.com/office/drawing/2014/main" id="{680A48FD-2450-46A2-8E71-81ED21384CF7}"/>
              </a:ext>
            </a:extLst>
          </p:cNvPr>
          <p:cNvSpPr>
            <a:spLocks noChangeShapeType="1"/>
          </p:cNvSpPr>
          <p:nvPr/>
        </p:nvSpPr>
        <p:spPr bwMode="auto">
          <a:xfrm>
            <a:off x="4505325" y="2808288"/>
            <a:ext cx="0" cy="1370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0" name="Rectangle 20">
            <a:extLst>
              <a:ext uri="{FF2B5EF4-FFF2-40B4-BE49-F238E27FC236}">
                <a16:creationId xmlns:a16="http://schemas.microsoft.com/office/drawing/2014/main" id="{132B99CC-D9D2-42BF-AF89-69DBFAD662C1}"/>
              </a:ext>
            </a:extLst>
          </p:cNvPr>
          <p:cNvSpPr>
            <a:spLocks noChangeArrowheads="1"/>
          </p:cNvSpPr>
          <p:nvPr/>
        </p:nvSpPr>
        <p:spPr bwMode="auto">
          <a:xfrm>
            <a:off x="5538788" y="3629025"/>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紧   急   指   针</a:t>
            </a:r>
          </a:p>
        </p:txBody>
      </p:sp>
      <p:sp>
        <p:nvSpPr>
          <p:cNvPr id="21" name="Rectangle 21">
            <a:extLst>
              <a:ext uri="{FF2B5EF4-FFF2-40B4-BE49-F238E27FC236}">
                <a16:creationId xmlns:a16="http://schemas.microsoft.com/office/drawing/2014/main" id="{731E2ECE-A06D-400D-89C0-221D721C66C7}"/>
              </a:ext>
            </a:extLst>
          </p:cNvPr>
          <p:cNvSpPr>
            <a:spLocks noChangeArrowheads="1"/>
          </p:cNvSpPr>
          <p:nvPr/>
        </p:nvSpPr>
        <p:spPr bwMode="auto">
          <a:xfrm>
            <a:off x="5988050" y="2909888"/>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窗   口</a:t>
            </a:r>
          </a:p>
        </p:txBody>
      </p:sp>
      <p:sp>
        <p:nvSpPr>
          <p:cNvPr id="22" name="Rectangle 22">
            <a:extLst>
              <a:ext uri="{FF2B5EF4-FFF2-40B4-BE49-F238E27FC236}">
                <a16:creationId xmlns:a16="http://schemas.microsoft.com/office/drawing/2014/main" id="{60C688A9-1E27-43DF-9DA3-BF13FBE47ACB}"/>
              </a:ext>
            </a:extLst>
          </p:cNvPr>
          <p:cNvSpPr>
            <a:spLocks noChangeArrowheads="1"/>
          </p:cNvSpPr>
          <p:nvPr/>
        </p:nvSpPr>
        <p:spPr bwMode="auto">
          <a:xfrm>
            <a:off x="3810000" y="2252663"/>
            <a:ext cx="1841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确    认    号</a:t>
            </a:r>
          </a:p>
        </p:txBody>
      </p:sp>
      <p:sp>
        <p:nvSpPr>
          <p:cNvPr id="23" name="Line 23">
            <a:extLst>
              <a:ext uri="{FF2B5EF4-FFF2-40B4-BE49-F238E27FC236}">
                <a16:creationId xmlns:a16="http://schemas.microsoft.com/office/drawing/2014/main" id="{88865ED6-A948-48AC-9F2A-18FD8CD48646}"/>
              </a:ext>
            </a:extLst>
          </p:cNvPr>
          <p:cNvSpPr>
            <a:spLocks noChangeShapeType="1"/>
          </p:cNvSpPr>
          <p:nvPr/>
        </p:nvSpPr>
        <p:spPr bwMode="auto">
          <a:xfrm>
            <a:off x="1611313"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4" name="Line 24">
            <a:extLst>
              <a:ext uri="{FF2B5EF4-FFF2-40B4-BE49-F238E27FC236}">
                <a16:creationId xmlns:a16="http://schemas.microsoft.com/office/drawing/2014/main" id="{F7EF77C6-F279-4FCE-A9B5-18AA5CD0DC71}"/>
              </a:ext>
            </a:extLst>
          </p:cNvPr>
          <p:cNvSpPr>
            <a:spLocks noChangeShapeType="1"/>
          </p:cNvSpPr>
          <p:nvPr/>
        </p:nvSpPr>
        <p:spPr bwMode="auto">
          <a:xfrm>
            <a:off x="3538538" y="2800350"/>
            <a:ext cx="0" cy="684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 name="Line 25">
            <a:extLst>
              <a:ext uri="{FF2B5EF4-FFF2-40B4-BE49-F238E27FC236}">
                <a16:creationId xmlns:a16="http://schemas.microsoft.com/office/drawing/2014/main" id="{F0B7E454-C3D7-4B37-AE2B-8A3A6888F4F1}"/>
              </a:ext>
            </a:extLst>
          </p:cNvPr>
          <p:cNvSpPr>
            <a:spLocks noChangeShapeType="1"/>
          </p:cNvSpPr>
          <p:nvPr/>
        </p:nvSpPr>
        <p:spPr bwMode="auto">
          <a:xfrm>
            <a:off x="3044825"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6" name="Line 26">
            <a:extLst>
              <a:ext uri="{FF2B5EF4-FFF2-40B4-BE49-F238E27FC236}">
                <a16:creationId xmlns:a16="http://schemas.microsoft.com/office/drawing/2014/main" id="{A7AADC8C-B9B1-4005-8E99-B8581B8DB4BE}"/>
              </a:ext>
            </a:extLst>
          </p:cNvPr>
          <p:cNvSpPr>
            <a:spLocks noChangeShapeType="1"/>
          </p:cNvSpPr>
          <p:nvPr/>
        </p:nvSpPr>
        <p:spPr bwMode="auto">
          <a:xfrm>
            <a:off x="328930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7" name="Line 27">
            <a:extLst>
              <a:ext uri="{FF2B5EF4-FFF2-40B4-BE49-F238E27FC236}">
                <a16:creationId xmlns:a16="http://schemas.microsoft.com/office/drawing/2014/main" id="{E2FD9632-867F-480F-A67C-1028DDD38A68}"/>
              </a:ext>
            </a:extLst>
          </p:cNvPr>
          <p:cNvSpPr>
            <a:spLocks noChangeShapeType="1"/>
          </p:cNvSpPr>
          <p:nvPr/>
        </p:nvSpPr>
        <p:spPr bwMode="auto">
          <a:xfrm>
            <a:off x="40195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8" name="Line 28">
            <a:extLst>
              <a:ext uri="{FF2B5EF4-FFF2-40B4-BE49-F238E27FC236}">
                <a16:creationId xmlns:a16="http://schemas.microsoft.com/office/drawing/2014/main" id="{018D62E1-FDCD-44BF-B3CE-B0F5520DF283}"/>
              </a:ext>
            </a:extLst>
          </p:cNvPr>
          <p:cNvSpPr>
            <a:spLocks noChangeShapeType="1"/>
          </p:cNvSpPr>
          <p:nvPr/>
        </p:nvSpPr>
        <p:spPr bwMode="auto">
          <a:xfrm>
            <a:off x="37782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9" name="Line 29">
            <a:extLst>
              <a:ext uri="{FF2B5EF4-FFF2-40B4-BE49-F238E27FC236}">
                <a16:creationId xmlns:a16="http://schemas.microsoft.com/office/drawing/2014/main" id="{51573F7D-DD9E-4595-9F54-DE5A11B37D9F}"/>
              </a:ext>
            </a:extLst>
          </p:cNvPr>
          <p:cNvSpPr>
            <a:spLocks noChangeShapeType="1"/>
          </p:cNvSpPr>
          <p:nvPr/>
        </p:nvSpPr>
        <p:spPr bwMode="auto">
          <a:xfrm>
            <a:off x="4264025"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0" name="Rectangle 30">
            <a:extLst>
              <a:ext uri="{FF2B5EF4-FFF2-40B4-BE49-F238E27FC236}">
                <a16:creationId xmlns:a16="http://schemas.microsoft.com/office/drawing/2014/main" id="{C5F353C5-6CA1-451C-8B65-661AFE4E3C46}"/>
              </a:ext>
            </a:extLst>
          </p:cNvPr>
          <p:cNvSpPr>
            <a:spLocks noChangeArrowheads="1"/>
          </p:cNvSpPr>
          <p:nvPr/>
        </p:nvSpPr>
        <p:spPr bwMode="auto">
          <a:xfrm>
            <a:off x="1911350" y="2924175"/>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保   留</a:t>
            </a:r>
          </a:p>
        </p:txBody>
      </p:sp>
      <p:sp>
        <p:nvSpPr>
          <p:cNvPr id="31" name="Rectangle 31">
            <a:extLst>
              <a:ext uri="{FF2B5EF4-FFF2-40B4-BE49-F238E27FC236}">
                <a16:creationId xmlns:a16="http://schemas.microsoft.com/office/drawing/2014/main" id="{ED8EBD27-50B4-4BEA-9413-760BF993368D}"/>
              </a:ext>
            </a:extLst>
          </p:cNvPr>
          <p:cNvSpPr>
            <a:spLocks noChangeArrowheads="1"/>
          </p:cNvSpPr>
          <p:nvPr/>
        </p:nvSpPr>
        <p:spPr bwMode="auto">
          <a:xfrm>
            <a:off x="4237038"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75000"/>
              </a:lnSpc>
              <a:spcBef>
                <a:spcPct val="0"/>
              </a:spcBef>
              <a:spcAft>
                <a:spcPct val="0"/>
              </a:spcAft>
            </a:pPr>
            <a:r>
              <a:rPr kumimoji="1" lang="en-US" altLang="zh-CN" sz="1600" b="1">
                <a:solidFill>
                  <a:srgbClr val="333399"/>
                </a:solidFill>
              </a:rPr>
              <a:t>F</a:t>
            </a:r>
          </a:p>
          <a:p>
            <a:pPr algn="ctr" defTabSz="762000" eaLnBrk="0" fontAlgn="base" hangingPunct="0">
              <a:lnSpc>
                <a:spcPct val="75000"/>
              </a:lnSpc>
              <a:spcBef>
                <a:spcPct val="0"/>
              </a:spcBef>
              <a:spcAft>
                <a:spcPct val="0"/>
              </a:spcAft>
            </a:pPr>
            <a:r>
              <a:rPr kumimoji="1" lang="en-US" altLang="zh-CN" sz="1600" b="1">
                <a:solidFill>
                  <a:srgbClr val="333399"/>
                </a:solidFill>
              </a:rPr>
              <a:t>I</a:t>
            </a:r>
          </a:p>
          <a:p>
            <a:pPr algn="ct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32" name="Line 32">
            <a:extLst>
              <a:ext uri="{FF2B5EF4-FFF2-40B4-BE49-F238E27FC236}">
                <a16:creationId xmlns:a16="http://schemas.microsoft.com/office/drawing/2014/main" id="{76DCF9CB-4DB0-44A3-BBC6-7585B7867AF9}"/>
              </a:ext>
            </a:extLst>
          </p:cNvPr>
          <p:cNvSpPr>
            <a:spLocks noChangeShapeType="1"/>
          </p:cNvSpPr>
          <p:nvPr/>
        </p:nvSpPr>
        <p:spPr bwMode="auto">
          <a:xfrm>
            <a:off x="650875" y="549275"/>
            <a:ext cx="76755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3" name="Line 33">
            <a:extLst>
              <a:ext uri="{FF2B5EF4-FFF2-40B4-BE49-F238E27FC236}">
                <a16:creationId xmlns:a16="http://schemas.microsoft.com/office/drawing/2014/main" id="{0DFE243D-C374-4264-A08B-CE8B3B6C6B7D}"/>
              </a:ext>
            </a:extLst>
          </p:cNvPr>
          <p:cNvSpPr>
            <a:spLocks noChangeShapeType="1"/>
          </p:cNvSpPr>
          <p:nvPr/>
        </p:nvSpPr>
        <p:spPr bwMode="auto">
          <a:xfrm>
            <a:off x="650875"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4" name="Line 34">
            <a:extLst>
              <a:ext uri="{FF2B5EF4-FFF2-40B4-BE49-F238E27FC236}">
                <a16:creationId xmlns:a16="http://schemas.microsoft.com/office/drawing/2014/main" id="{F2A6D4FD-86C3-46E0-8CC5-1570BFC80417}"/>
              </a:ext>
            </a:extLst>
          </p:cNvPr>
          <p:cNvSpPr>
            <a:spLocks noChangeShapeType="1"/>
          </p:cNvSpPr>
          <p:nvPr/>
        </p:nvSpPr>
        <p:spPr bwMode="auto">
          <a:xfrm>
            <a:off x="890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5" name="Line 35">
            <a:extLst>
              <a:ext uri="{FF2B5EF4-FFF2-40B4-BE49-F238E27FC236}">
                <a16:creationId xmlns:a16="http://schemas.microsoft.com/office/drawing/2014/main" id="{E5C480CF-BA00-4014-A898-351084E1E029}"/>
              </a:ext>
            </a:extLst>
          </p:cNvPr>
          <p:cNvSpPr>
            <a:spLocks noChangeShapeType="1"/>
          </p:cNvSpPr>
          <p:nvPr/>
        </p:nvSpPr>
        <p:spPr bwMode="auto">
          <a:xfrm>
            <a:off x="1130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 name="Line 36">
            <a:extLst>
              <a:ext uri="{FF2B5EF4-FFF2-40B4-BE49-F238E27FC236}">
                <a16:creationId xmlns:a16="http://schemas.microsoft.com/office/drawing/2014/main" id="{4C1E10D1-89C3-44FE-9776-0BC0E52A516B}"/>
              </a:ext>
            </a:extLst>
          </p:cNvPr>
          <p:cNvSpPr>
            <a:spLocks noChangeShapeType="1"/>
          </p:cNvSpPr>
          <p:nvPr/>
        </p:nvSpPr>
        <p:spPr bwMode="auto">
          <a:xfrm>
            <a:off x="1370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7" name="Line 37">
            <a:extLst>
              <a:ext uri="{FF2B5EF4-FFF2-40B4-BE49-F238E27FC236}">
                <a16:creationId xmlns:a16="http://schemas.microsoft.com/office/drawing/2014/main" id="{4446A722-568A-4035-92B1-BF551D35C27A}"/>
              </a:ext>
            </a:extLst>
          </p:cNvPr>
          <p:cNvSpPr>
            <a:spLocks noChangeShapeType="1"/>
          </p:cNvSpPr>
          <p:nvPr/>
        </p:nvSpPr>
        <p:spPr bwMode="auto">
          <a:xfrm>
            <a:off x="1611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8" name="Line 38">
            <a:extLst>
              <a:ext uri="{FF2B5EF4-FFF2-40B4-BE49-F238E27FC236}">
                <a16:creationId xmlns:a16="http://schemas.microsoft.com/office/drawing/2014/main" id="{3B27F327-4B22-41F2-BDA4-CB3C4B165630}"/>
              </a:ext>
            </a:extLst>
          </p:cNvPr>
          <p:cNvSpPr>
            <a:spLocks noChangeShapeType="1"/>
          </p:cNvSpPr>
          <p:nvPr/>
        </p:nvSpPr>
        <p:spPr bwMode="auto">
          <a:xfrm>
            <a:off x="18510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9" name="Line 39">
            <a:extLst>
              <a:ext uri="{FF2B5EF4-FFF2-40B4-BE49-F238E27FC236}">
                <a16:creationId xmlns:a16="http://schemas.microsoft.com/office/drawing/2014/main" id="{608F6606-346A-4B4A-AE1B-55BB4C5E2B52}"/>
              </a:ext>
            </a:extLst>
          </p:cNvPr>
          <p:cNvSpPr>
            <a:spLocks noChangeShapeType="1"/>
          </p:cNvSpPr>
          <p:nvPr/>
        </p:nvSpPr>
        <p:spPr bwMode="auto">
          <a:xfrm>
            <a:off x="2089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0" name="Line 40">
            <a:extLst>
              <a:ext uri="{FF2B5EF4-FFF2-40B4-BE49-F238E27FC236}">
                <a16:creationId xmlns:a16="http://schemas.microsoft.com/office/drawing/2014/main" id="{7A61740E-867A-488F-AAF0-26A93F4E050D}"/>
              </a:ext>
            </a:extLst>
          </p:cNvPr>
          <p:cNvSpPr>
            <a:spLocks noChangeShapeType="1"/>
          </p:cNvSpPr>
          <p:nvPr/>
        </p:nvSpPr>
        <p:spPr bwMode="auto">
          <a:xfrm>
            <a:off x="2328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1" name="Line 41">
            <a:extLst>
              <a:ext uri="{FF2B5EF4-FFF2-40B4-BE49-F238E27FC236}">
                <a16:creationId xmlns:a16="http://schemas.microsoft.com/office/drawing/2014/main" id="{60A5C745-3586-4D13-B57A-59840CDCC984}"/>
              </a:ext>
            </a:extLst>
          </p:cNvPr>
          <p:cNvSpPr>
            <a:spLocks noChangeShapeType="1"/>
          </p:cNvSpPr>
          <p:nvPr/>
        </p:nvSpPr>
        <p:spPr bwMode="auto">
          <a:xfrm>
            <a:off x="25701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2" name="Line 42">
            <a:extLst>
              <a:ext uri="{FF2B5EF4-FFF2-40B4-BE49-F238E27FC236}">
                <a16:creationId xmlns:a16="http://schemas.microsoft.com/office/drawing/2014/main" id="{04C30C92-9646-4867-8318-59BBEA40F5A3}"/>
              </a:ext>
            </a:extLst>
          </p:cNvPr>
          <p:cNvSpPr>
            <a:spLocks noChangeShapeType="1"/>
          </p:cNvSpPr>
          <p:nvPr/>
        </p:nvSpPr>
        <p:spPr bwMode="auto">
          <a:xfrm>
            <a:off x="2809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3" name="Line 43">
            <a:extLst>
              <a:ext uri="{FF2B5EF4-FFF2-40B4-BE49-F238E27FC236}">
                <a16:creationId xmlns:a16="http://schemas.microsoft.com/office/drawing/2014/main" id="{E415D818-9B82-4307-8409-FE5D225025F4}"/>
              </a:ext>
            </a:extLst>
          </p:cNvPr>
          <p:cNvSpPr>
            <a:spLocks noChangeShapeType="1"/>
          </p:cNvSpPr>
          <p:nvPr/>
        </p:nvSpPr>
        <p:spPr bwMode="auto">
          <a:xfrm>
            <a:off x="3049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4" name="Line 44">
            <a:extLst>
              <a:ext uri="{FF2B5EF4-FFF2-40B4-BE49-F238E27FC236}">
                <a16:creationId xmlns:a16="http://schemas.microsoft.com/office/drawing/2014/main" id="{7D14C6F4-0C6B-4EE1-9FEC-63E34B0CFA0A}"/>
              </a:ext>
            </a:extLst>
          </p:cNvPr>
          <p:cNvSpPr>
            <a:spLocks noChangeShapeType="1"/>
          </p:cNvSpPr>
          <p:nvPr/>
        </p:nvSpPr>
        <p:spPr bwMode="auto">
          <a:xfrm>
            <a:off x="3289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5" name="Line 45">
            <a:extLst>
              <a:ext uri="{FF2B5EF4-FFF2-40B4-BE49-F238E27FC236}">
                <a16:creationId xmlns:a16="http://schemas.microsoft.com/office/drawing/2014/main" id="{75B9F449-E434-4EA1-92DD-5484DC1BD888}"/>
              </a:ext>
            </a:extLst>
          </p:cNvPr>
          <p:cNvSpPr>
            <a:spLocks noChangeShapeType="1"/>
          </p:cNvSpPr>
          <p:nvPr/>
        </p:nvSpPr>
        <p:spPr bwMode="auto">
          <a:xfrm>
            <a:off x="3530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6" name="Line 46">
            <a:extLst>
              <a:ext uri="{FF2B5EF4-FFF2-40B4-BE49-F238E27FC236}">
                <a16:creationId xmlns:a16="http://schemas.microsoft.com/office/drawing/2014/main" id="{9994FAA9-CB0D-4F2E-A1AC-A218FF53582B}"/>
              </a:ext>
            </a:extLst>
          </p:cNvPr>
          <p:cNvSpPr>
            <a:spLocks noChangeShapeType="1"/>
          </p:cNvSpPr>
          <p:nvPr/>
        </p:nvSpPr>
        <p:spPr bwMode="auto">
          <a:xfrm>
            <a:off x="3770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7" name="Line 47">
            <a:extLst>
              <a:ext uri="{FF2B5EF4-FFF2-40B4-BE49-F238E27FC236}">
                <a16:creationId xmlns:a16="http://schemas.microsoft.com/office/drawing/2014/main" id="{410BE2E7-4370-4190-80E6-89FDC59DEE4A}"/>
              </a:ext>
            </a:extLst>
          </p:cNvPr>
          <p:cNvSpPr>
            <a:spLocks noChangeShapeType="1"/>
          </p:cNvSpPr>
          <p:nvPr/>
        </p:nvSpPr>
        <p:spPr bwMode="auto">
          <a:xfrm>
            <a:off x="4008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8" name="Line 48">
            <a:extLst>
              <a:ext uri="{FF2B5EF4-FFF2-40B4-BE49-F238E27FC236}">
                <a16:creationId xmlns:a16="http://schemas.microsoft.com/office/drawing/2014/main" id="{5FB007EB-DA93-43EE-983B-496CF701265D}"/>
              </a:ext>
            </a:extLst>
          </p:cNvPr>
          <p:cNvSpPr>
            <a:spLocks noChangeShapeType="1"/>
          </p:cNvSpPr>
          <p:nvPr/>
        </p:nvSpPr>
        <p:spPr bwMode="auto">
          <a:xfrm>
            <a:off x="4248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9" name="Line 49">
            <a:extLst>
              <a:ext uri="{FF2B5EF4-FFF2-40B4-BE49-F238E27FC236}">
                <a16:creationId xmlns:a16="http://schemas.microsoft.com/office/drawing/2014/main" id="{EEFFEC79-4345-4F6E-B3EB-56D93DD5FB59}"/>
              </a:ext>
            </a:extLst>
          </p:cNvPr>
          <p:cNvSpPr>
            <a:spLocks noChangeShapeType="1"/>
          </p:cNvSpPr>
          <p:nvPr/>
        </p:nvSpPr>
        <p:spPr bwMode="auto">
          <a:xfrm>
            <a:off x="44878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0" name="Line 50">
            <a:extLst>
              <a:ext uri="{FF2B5EF4-FFF2-40B4-BE49-F238E27FC236}">
                <a16:creationId xmlns:a16="http://schemas.microsoft.com/office/drawing/2014/main" id="{7B6D28BC-D855-45B6-9390-BE4B99D89050}"/>
              </a:ext>
            </a:extLst>
          </p:cNvPr>
          <p:cNvSpPr>
            <a:spLocks noChangeShapeType="1"/>
          </p:cNvSpPr>
          <p:nvPr/>
        </p:nvSpPr>
        <p:spPr bwMode="auto">
          <a:xfrm>
            <a:off x="4729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1" name="Line 51">
            <a:extLst>
              <a:ext uri="{FF2B5EF4-FFF2-40B4-BE49-F238E27FC236}">
                <a16:creationId xmlns:a16="http://schemas.microsoft.com/office/drawing/2014/main" id="{9827C8BF-2F6B-40B0-B345-DD33538B18FB}"/>
              </a:ext>
            </a:extLst>
          </p:cNvPr>
          <p:cNvSpPr>
            <a:spLocks noChangeShapeType="1"/>
          </p:cNvSpPr>
          <p:nvPr/>
        </p:nvSpPr>
        <p:spPr bwMode="auto">
          <a:xfrm>
            <a:off x="4968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2" name="Line 52">
            <a:extLst>
              <a:ext uri="{FF2B5EF4-FFF2-40B4-BE49-F238E27FC236}">
                <a16:creationId xmlns:a16="http://schemas.microsoft.com/office/drawing/2014/main" id="{FC70F190-8942-40CB-B427-CD88606F4FD3}"/>
              </a:ext>
            </a:extLst>
          </p:cNvPr>
          <p:cNvSpPr>
            <a:spLocks noChangeShapeType="1"/>
          </p:cNvSpPr>
          <p:nvPr/>
        </p:nvSpPr>
        <p:spPr bwMode="auto">
          <a:xfrm>
            <a:off x="5208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3" name="Line 53">
            <a:extLst>
              <a:ext uri="{FF2B5EF4-FFF2-40B4-BE49-F238E27FC236}">
                <a16:creationId xmlns:a16="http://schemas.microsoft.com/office/drawing/2014/main" id="{98AD6E9B-56D2-460E-AC26-C938424BC28C}"/>
              </a:ext>
            </a:extLst>
          </p:cNvPr>
          <p:cNvSpPr>
            <a:spLocks noChangeShapeType="1"/>
          </p:cNvSpPr>
          <p:nvPr/>
        </p:nvSpPr>
        <p:spPr bwMode="auto">
          <a:xfrm>
            <a:off x="5448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4" name="Line 54">
            <a:extLst>
              <a:ext uri="{FF2B5EF4-FFF2-40B4-BE49-F238E27FC236}">
                <a16:creationId xmlns:a16="http://schemas.microsoft.com/office/drawing/2014/main" id="{881832A7-83C8-43D5-9322-610CE1FEC7E9}"/>
              </a:ext>
            </a:extLst>
          </p:cNvPr>
          <p:cNvSpPr>
            <a:spLocks noChangeShapeType="1"/>
          </p:cNvSpPr>
          <p:nvPr/>
        </p:nvSpPr>
        <p:spPr bwMode="auto">
          <a:xfrm>
            <a:off x="5689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5" name="Line 55">
            <a:extLst>
              <a:ext uri="{FF2B5EF4-FFF2-40B4-BE49-F238E27FC236}">
                <a16:creationId xmlns:a16="http://schemas.microsoft.com/office/drawing/2014/main" id="{B79462CD-5D2C-4B8D-A908-F5CD6F2ECC87}"/>
              </a:ext>
            </a:extLst>
          </p:cNvPr>
          <p:cNvSpPr>
            <a:spLocks noChangeShapeType="1"/>
          </p:cNvSpPr>
          <p:nvPr/>
        </p:nvSpPr>
        <p:spPr bwMode="auto">
          <a:xfrm>
            <a:off x="5927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6" name="Line 56">
            <a:extLst>
              <a:ext uri="{FF2B5EF4-FFF2-40B4-BE49-F238E27FC236}">
                <a16:creationId xmlns:a16="http://schemas.microsoft.com/office/drawing/2014/main" id="{49B528F4-FDCC-4C3B-8570-B6AA8D5664D6}"/>
              </a:ext>
            </a:extLst>
          </p:cNvPr>
          <p:cNvSpPr>
            <a:spLocks noChangeShapeType="1"/>
          </p:cNvSpPr>
          <p:nvPr/>
        </p:nvSpPr>
        <p:spPr bwMode="auto">
          <a:xfrm>
            <a:off x="6167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7" name="Line 57">
            <a:extLst>
              <a:ext uri="{FF2B5EF4-FFF2-40B4-BE49-F238E27FC236}">
                <a16:creationId xmlns:a16="http://schemas.microsoft.com/office/drawing/2014/main" id="{76EA5B86-364C-459E-AB94-0651878AD4C0}"/>
              </a:ext>
            </a:extLst>
          </p:cNvPr>
          <p:cNvSpPr>
            <a:spLocks noChangeShapeType="1"/>
          </p:cNvSpPr>
          <p:nvPr/>
        </p:nvSpPr>
        <p:spPr bwMode="auto">
          <a:xfrm>
            <a:off x="6407150"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8" name="Line 58">
            <a:extLst>
              <a:ext uri="{FF2B5EF4-FFF2-40B4-BE49-F238E27FC236}">
                <a16:creationId xmlns:a16="http://schemas.microsoft.com/office/drawing/2014/main" id="{E96C5C44-2881-4F8F-B03D-115B4CA43058}"/>
              </a:ext>
            </a:extLst>
          </p:cNvPr>
          <p:cNvSpPr>
            <a:spLocks noChangeShapeType="1"/>
          </p:cNvSpPr>
          <p:nvPr/>
        </p:nvSpPr>
        <p:spPr bwMode="auto">
          <a:xfrm>
            <a:off x="6646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9" name="Line 59">
            <a:extLst>
              <a:ext uri="{FF2B5EF4-FFF2-40B4-BE49-F238E27FC236}">
                <a16:creationId xmlns:a16="http://schemas.microsoft.com/office/drawing/2014/main" id="{211B2222-AD10-40FE-A829-1CDBEF7E7B96}"/>
              </a:ext>
            </a:extLst>
          </p:cNvPr>
          <p:cNvSpPr>
            <a:spLocks noChangeShapeType="1"/>
          </p:cNvSpPr>
          <p:nvPr/>
        </p:nvSpPr>
        <p:spPr bwMode="auto">
          <a:xfrm>
            <a:off x="6888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0" name="Line 60">
            <a:extLst>
              <a:ext uri="{FF2B5EF4-FFF2-40B4-BE49-F238E27FC236}">
                <a16:creationId xmlns:a16="http://schemas.microsoft.com/office/drawing/2014/main" id="{311F6637-27B0-4981-8E18-F8212D38742F}"/>
              </a:ext>
            </a:extLst>
          </p:cNvPr>
          <p:cNvSpPr>
            <a:spLocks noChangeShapeType="1"/>
          </p:cNvSpPr>
          <p:nvPr/>
        </p:nvSpPr>
        <p:spPr bwMode="auto">
          <a:xfrm>
            <a:off x="7127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1" name="Line 61">
            <a:extLst>
              <a:ext uri="{FF2B5EF4-FFF2-40B4-BE49-F238E27FC236}">
                <a16:creationId xmlns:a16="http://schemas.microsoft.com/office/drawing/2014/main" id="{05357E54-8037-4679-96F2-8A1E532F79E3}"/>
              </a:ext>
            </a:extLst>
          </p:cNvPr>
          <p:cNvSpPr>
            <a:spLocks noChangeShapeType="1"/>
          </p:cNvSpPr>
          <p:nvPr/>
        </p:nvSpPr>
        <p:spPr bwMode="auto">
          <a:xfrm>
            <a:off x="7367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2" name="Line 62">
            <a:extLst>
              <a:ext uri="{FF2B5EF4-FFF2-40B4-BE49-F238E27FC236}">
                <a16:creationId xmlns:a16="http://schemas.microsoft.com/office/drawing/2014/main" id="{FA0F2663-B443-4EA3-8FF9-512FF6A89EBC}"/>
              </a:ext>
            </a:extLst>
          </p:cNvPr>
          <p:cNvSpPr>
            <a:spLocks noChangeShapeType="1"/>
          </p:cNvSpPr>
          <p:nvPr/>
        </p:nvSpPr>
        <p:spPr bwMode="auto">
          <a:xfrm>
            <a:off x="7607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3" name="Line 63">
            <a:extLst>
              <a:ext uri="{FF2B5EF4-FFF2-40B4-BE49-F238E27FC236}">
                <a16:creationId xmlns:a16="http://schemas.microsoft.com/office/drawing/2014/main" id="{E375FF8D-C1C2-4F6B-8C0E-C53694CFCE6D}"/>
              </a:ext>
            </a:extLst>
          </p:cNvPr>
          <p:cNvSpPr>
            <a:spLocks noChangeShapeType="1"/>
          </p:cNvSpPr>
          <p:nvPr/>
        </p:nvSpPr>
        <p:spPr bwMode="auto">
          <a:xfrm>
            <a:off x="7847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4" name="Line 64">
            <a:extLst>
              <a:ext uri="{FF2B5EF4-FFF2-40B4-BE49-F238E27FC236}">
                <a16:creationId xmlns:a16="http://schemas.microsoft.com/office/drawing/2014/main" id="{9FCDC1EF-AC33-4D6A-A26D-15DF599A31CA}"/>
              </a:ext>
            </a:extLst>
          </p:cNvPr>
          <p:cNvSpPr>
            <a:spLocks noChangeShapeType="1"/>
          </p:cNvSpPr>
          <p:nvPr/>
        </p:nvSpPr>
        <p:spPr bwMode="auto">
          <a:xfrm>
            <a:off x="8086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5" name="Line 65">
            <a:extLst>
              <a:ext uri="{FF2B5EF4-FFF2-40B4-BE49-F238E27FC236}">
                <a16:creationId xmlns:a16="http://schemas.microsoft.com/office/drawing/2014/main" id="{3E155C18-F54E-4A52-B771-BE1C0446A870}"/>
              </a:ext>
            </a:extLst>
          </p:cNvPr>
          <p:cNvSpPr>
            <a:spLocks noChangeShapeType="1"/>
          </p:cNvSpPr>
          <p:nvPr/>
        </p:nvSpPr>
        <p:spPr bwMode="auto">
          <a:xfrm>
            <a:off x="8326438"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6" name="Rectangle 66">
            <a:extLst>
              <a:ext uri="{FF2B5EF4-FFF2-40B4-BE49-F238E27FC236}">
                <a16:creationId xmlns:a16="http://schemas.microsoft.com/office/drawing/2014/main" id="{355F7C67-DCF3-4231-8FD6-7AA0B1E0AAC9}"/>
              </a:ext>
            </a:extLst>
          </p:cNvPr>
          <p:cNvSpPr>
            <a:spLocks noChangeArrowheads="1"/>
          </p:cNvSpPr>
          <p:nvPr/>
        </p:nvSpPr>
        <p:spPr bwMode="auto">
          <a:xfrm>
            <a:off x="809625"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7" name="Rectangle 67">
            <a:extLst>
              <a:ext uri="{FF2B5EF4-FFF2-40B4-BE49-F238E27FC236}">
                <a16:creationId xmlns:a16="http://schemas.microsoft.com/office/drawing/2014/main" id="{1C483948-D284-43BB-AB2E-1365CA2EBFD0}"/>
              </a:ext>
            </a:extLst>
          </p:cNvPr>
          <p:cNvSpPr>
            <a:spLocks noChangeArrowheads="1"/>
          </p:cNvSpPr>
          <p:nvPr/>
        </p:nvSpPr>
        <p:spPr bwMode="auto">
          <a:xfrm>
            <a:off x="2728913"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8" name="Rectangle 68">
            <a:extLst>
              <a:ext uri="{FF2B5EF4-FFF2-40B4-BE49-F238E27FC236}">
                <a16:creationId xmlns:a16="http://schemas.microsoft.com/office/drawing/2014/main" id="{9F53F00D-F86C-4178-9DA1-2366E44BBC0B}"/>
              </a:ext>
            </a:extLst>
          </p:cNvPr>
          <p:cNvSpPr>
            <a:spLocks noChangeArrowheads="1"/>
          </p:cNvSpPr>
          <p:nvPr/>
        </p:nvSpPr>
        <p:spPr bwMode="auto">
          <a:xfrm>
            <a:off x="4648200"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9" name="Rectangle 69">
            <a:extLst>
              <a:ext uri="{FF2B5EF4-FFF2-40B4-BE49-F238E27FC236}">
                <a16:creationId xmlns:a16="http://schemas.microsoft.com/office/drawing/2014/main" id="{7AEF958B-6A49-4F8D-9620-473423B7F88B}"/>
              </a:ext>
            </a:extLst>
          </p:cNvPr>
          <p:cNvSpPr>
            <a:spLocks noChangeArrowheads="1"/>
          </p:cNvSpPr>
          <p:nvPr/>
        </p:nvSpPr>
        <p:spPr bwMode="auto">
          <a:xfrm>
            <a:off x="6567488"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0" name="Rectangle 70">
            <a:extLst>
              <a:ext uri="{FF2B5EF4-FFF2-40B4-BE49-F238E27FC236}">
                <a16:creationId xmlns:a16="http://schemas.microsoft.com/office/drawing/2014/main" id="{E0EC756B-5107-4C58-BAA2-026D163D4DE4}"/>
              </a:ext>
            </a:extLst>
          </p:cNvPr>
          <p:cNvSpPr>
            <a:spLocks noChangeArrowheads="1"/>
          </p:cNvSpPr>
          <p:nvPr/>
        </p:nvSpPr>
        <p:spPr bwMode="auto">
          <a:xfrm>
            <a:off x="4008438" y="2827338"/>
            <a:ext cx="3254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Y</a:t>
            </a:r>
          </a:p>
          <a:p>
            <a:pP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71" name="Rectangle 71">
            <a:extLst>
              <a:ext uri="{FF2B5EF4-FFF2-40B4-BE49-F238E27FC236}">
                <a16:creationId xmlns:a16="http://schemas.microsoft.com/office/drawing/2014/main" id="{D7781FBC-B972-4363-8BBC-20AC7762C592}"/>
              </a:ext>
            </a:extLst>
          </p:cNvPr>
          <p:cNvSpPr>
            <a:spLocks noChangeArrowheads="1"/>
          </p:cNvSpPr>
          <p:nvPr/>
        </p:nvSpPr>
        <p:spPr bwMode="auto">
          <a:xfrm>
            <a:off x="3770313"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T</a:t>
            </a:r>
          </a:p>
        </p:txBody>
      </p:sp>
      <p:sp>
        <p:nvSpPr>
          <p:cNvPr id="72" name="Rectangle 72">
            <a:extLst>
              <a:ext uri="{FF2B5EF4-FFF2-40B4-BE49-F238E27FC236}">
                <a16:creationId xmlns:a16="http://schemas.microsoft.com/office/drawing/2014/main" id="{A85B7390-9FD3-4ED9-A94C-BC05D5946C3B}"/>
              </a:ext>
            </a:extLst>
          </p:cNvPr>
          <p:cNvSpPr>
            <a:spLocks noChangeArrowheads="1"/>
          </p:cNvSpPr>
          <p:nvPr/>
        </p:nvSpPr>
        <p:spPr bwMode="auto">
          <a:xfrm>
            <a:off x="3513138" y="2827338"/>
            <a:ext cx="3286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P</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H</a:t>
            </a:r>
          </a:p>
        </p:txBody>
      </p:sp>
      <p:sp>
        <p:nvSpPr>
          <p:cNvPr id="73" name="Rectangle 73">
            <a:extLst>
              <a:ext uri="{FF2B5EF4-FFF2-40B4-BE49-F238E27FC236}">
                <a16:creationId xmlns:a16="http://schemas.microsoft.com/office/drawing/2014/main" id="{D903273A-7D81-48DC-B12C-228211A969BA}"/>
              </a:ext>
            </a:extLst>
          </p:cNvPr>
          <p:cNvSpPr>
            <a:spLocks noChangeArrowheads="1"/>
          </p:cNvSpPr>
          <p:nvPr/>
        </p:nvSpPr>
        <p:spPr bwMode="auto">
          <a:xfrm>
            <a:off x="3273425"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A</a:t>
            </a:r>
          </a:p>
          <a:p>
            <a:pPr defTabSz="762000" eaLnBrk="0" fontAlgn="base" hangingPunct="0">
              <a:lnSpc>
                <a:spcPct val="75000"/>
              </a:lnSpc>
              <a:spcBef>
                <a:spcPct val="0"/>
              </a:spcBef>
              <a:spcAft>
                <a:spcPct val="0"/>
              </a:spcAft>
            </a:pPr>
            <a:r>
              <a:rPr kumimoji="1" lang="en-US" altLang="zh-CN" sz="1600" b="1">
                <a:solidFill>
                  <a:srgbClr val="333399"/>
                </a:solidFill>
              </a:rPr>
              <a:t>C</a:t>
            </a:r>
          </a:p>
          <a:p>
            <a:pPr defTabSz="762000" eaLnBrk="0" fontAlgn="base" hangingPunct="0">
              <a:lnSpc>
                <a:spcPct val="75000"/>
              </a:lnSpc>
              <a:spcBef>
                <a:spcPct val="0"/>
              </a:spcBef>
              <a:spcAft>
                <a:spcPct val="0"/>
              </a:spcAft>
            </a:pPr>
            <a:r>
              <a:rPr kumimoji="1" lang="en-US" altLang="zh-CN" sz="1600" b="1">
                <a:solidFill>
                  <a:srgbClr val="333399"/>
                </a:solidFill>
              </a:rPr>
              <a:t>K</a:t>
            </a:r>
          </a:p>
        </p:txBody>
      </p:sp>
      <p:sp>
        <p:nvSpPr>
          <p:cNvPr id="74" name="Rectangle 74">
            <a:extLst>
              <a:ext uri="{FF2B5EF4-FFF2-40B4-BE49-F238E27FC236}">
                <a16:creationId xmlns:a16="http://schemas.microsoft.com/office/drawing/2014/main" id="{68CA09D5-5628-4F73-B31D-2BBE1BDDF125}"/>
              </a:ext>
            </a:extLst>
          </p:cNvPr>
          <p:cNvSpPr>
            <a:spLocks noChangeArrowheads="1"/>
          </p:cNvSpPr>
          <p:nvPr/>
        </p:nvSpPr>
        <p:spPr bwMode="auto">
          <a:xfrm>
            <a:off x="3011488" y="2827338"/>
            <a:ext cx="3397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U</a:t>
            </a:r>
          </a:p>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G</a:t>
            </a:r>
          </a:p>
        </p:txBody>
      </p:sp>
      <p:sp>
        <p:nvSpPr>
          <p:cNvPr id="75" name="Rectangle 75">
            <a:extLst>
              <a:ext uri="{FF2B5EF4-FFF2-40B4-BE49-F238E27FC236}">
                <a16:creationId xmlns:a16="http://schemas.microsoft.com/office/drawing/2014/main" id="{09DC407B-FF78-4F6F-835F-1F0A0D1E2834}"/>
              </a:ext>
            </a:extLst>
          </p:cNvPr>
          <p:cNvSpPr>
            <a:spLocks noChangeArrowheads="1"/>
          </p:cNvSpPr>
          <p:nvPr/>
        </p:nvSpPr>
        <p:spPr bwMode="auto">
          <a:xfrm>
            <a:off x="25400" y="-26988"/>
            <a:ext cx="8385175" cy="39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比特 </a:t>
            </a:r>
            <a:r>
              <a:rPr kumimoji="1" lang="en-US" altLang="zh-CN" sz="2000">
                <a:solidFill>
                  <a:srgbClr val="333399"/>
                </a:solidFill>
              </a:rPr>
              <a:t>0                         8                        16                        24                    31</a:t>
            </a:r>
          </a:p>
        </p:txBody>
      </p:sp>
      <p:sp>
        <p:nvSpPr>
          <p:cNvPr id="76" name="Line 76">
            <a:extLst>
              <a:ext uri="{FF2B5EF4-FFF2-40B4-BE49-F238E27FC236}">
                <a16:creationId xmlns:a16="http://schemas.microsoft.com/office/drawing/2014/main" id="{65767AED-B54F-4845-998D-80F969C3852D}"/>
              </a:ext>
            </a:extLst>
          </p:cNvPr>
          <p:cNvSpPr>
            <a:spLocks noChangeShapeType="1"/>
          </p:cNvSpPr>
          <p:nvPr/>
        </p:nvSpPr>
        <p:spPr bwMode="auto">
          <a:xfrm flipH="1">
            <a:off x="6405563" y="4203700"/>
            <a:ext cx="3175" cy="642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7" name="Rectangle 77">
            <a:extLst>
              <a:ext uri="{FF2B5EF4-FFF2-40B4-BE49-F238E27FC236}">
                <a16:creationId xmlns:a16="http://schemas.microsoft.com/office/drawing/2014/main" id="{C21EDB06-00EB-4DAD-80E6-FA6056676DFC}"/>
              </a:ext>
            </a:extLst>
          </p:cNvPr>
          <p:cNvSpPr>
            <a:spLocks noChangeArrowheads="1"/>
          </p:cNvSpPr>
          <p:nvPr/>
        </p:nvSpPr>
        <p:spPr bwMode="auto">
          <a:xfrm>
            <a:off x="6918325" y="4270375"/>
            <a:ext cx="1254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填    充</a:t>
            </a:r>
          </a:p>
        </p:txBody>
      </p:sp>
      <p:sp>
        <p:nvSpPr>
          <p:cNvPr id="78" name="Line 78">
            <a:extLst>
              <a:ext uri="{FF2B5EF4-FFF2-40B4-BE49-F238E27FC236}">
                <a16:creationId xmlns:a16="http://schemas.microsoft.com/office/drawing/2014/main" id="{B6158F90-20F6-458E-9F2A-E79703108438}"/>
              </a:ext>
            </a:extLst>
          </p:cNvPr>
          <p:cNvSpPr>
            <a:spLocks noChangeShapeType="1"/>
          </p:cNvSpPr>
          <p:nvPr/>
        </p:nvSpPr>
        <p:spPr bwMode="auto">
          <a:xfrm>
            <a:off x="8447088" y="682625"/>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9" name="Line 79">
            <a:extLst>
              <a:ext uri="{FF2B5EF4-FFF2-40B4-BE49-F238E27FC236}">
                <a16:creationId xmlns:a16="http://schemas.microsoft.com/office/drawing/2014/main" id="{9A2E9910-D33A-4608-8566-6A247173BD8E}"/>
              </a:ext>
            </a:extLst>
          </p:cNvPr>
          <p:cNvSpPr>
            <a:spLocks noChangeShapeType="1"/>
          </p:cNvSpPr>
          <p:nvPr/>
        </p:nvSpPr>
        <p:spPr bwMode="auto">
          <a:xfrm>
            <a:off x="8447088" y="4178300"/>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0" name="Line 80">
            <a:extLst>
              <a:ext uri="{FF2B5EF4-FFF2-40B4-BE49-F238E27FC236}">
                <a16:creationId xmlns:a16="http://schemas.microsoft.com/office/drawing/2014/main" id="{F3139864-5D72-4774-A391-26CC44C20D57}"/>
              </a:ext>
            </a:extLst>
          </p:cNvPr>
          <p:cNvSpPr>
            <a:spLocks noChangeShapeType="1"/>
          </p:cNvSpPr>
          <p:nvPr/>
        </p:nvSpPr>
        <p:spPr bwMode="auto">
          <a:xfrm>
            <a:off x="58738" y="720725"/>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1" name="Line 81">
            <a:extLst>
              <a:ext uri="{FF2B5EF4-FFF2-40B4-BE49-F238E27FC236}">
                <a16:creationId xmlns:a16="http://schemas.microsoft.com/office/drawing/2014/main" id="{D57CDB82-DEC1-4C33-B78A-2C604811ECC3}"/>
              </a:ext>
            </a:extLst>
          </p:cNvPr>
          <p:cNvSpPr>
            <a:spLocks noChangeShapeType="1"/>
          </p:cNvSpPr>
          <p:nvPr/>
        </p:nvSpPr>
        <p:spPr bwMode="auto">
          <a:xfrm>
            <a:off x="73025" y="4821238"/>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2" name="Rectangle 82">
            <a:extLst>
              <a:ext uri="{FF2B5EF4-FFF2-40B4-BE49-F238E27FC236}">
                <a16:creationId xmlns:a16="http://schemas.microsoft.com/office/drawing/2014/main" id="{ACD52627-46BA-450A-BE3E-27A695E67A1F}"/>
              </a:ext>
            </a:extLst>
          </p:cNvPr>
          <p:cNvSpPr>
            <a:spLocks noChangeArrowheads="1"/>
          </p:cNvSpPr>
          <p:nvPr/>
        </p:nvSpPr>
        <p:spPr bwMode="auto">
          <a:xfrm>
            <a:off x="647700" y="4151313"/>
            <a:ext cx="5770563" cy="71755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83" name="Text Box 83">
            <a:extLst>
              <a:ext uri="{FF2B5EF4-FFF2-40B4-BE49-F238E27FC236}">
                <a16:creationId xmlns:a16="http://schemas.microsoft.com/office/drawing/2014/main" id="{C864A7AB-A3B7-4EAC-A062-0A413885F883}"/>
              </a:ext>
            </a:extLst>
          </p:cNvPr>
          <p:cNvSpPr txBox="1">
            <a:spLocks noChangeArrowheads="1"/>
          </p:cNvSpPr>
          <p:nvPr/>
        </p:nvSpPr>
        <p:spPr bwMode="auto">
          <a:xfrm>
            <a:off x="447675" y="4941888"/>
            <a:ext cx="830103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fontAlgn="base" hangingPunct="1">
              <a:spcBef>
                <a:spcPct val="0"/>
              </a:spcBef>
              <a:spcAft>
                <a:spcPct val="0"/>
              </a:spcAft>
            </a:pPr>
            <a:r>
              <a:rPr lang="zh-CN" altLang="en-US">
                <a:solidFill>
                  <a:srgbClr val="333399"/>
                </a:solidFill>
                <a:ea typeface="黑体" pitchFamily="49" charset="-122"/>
              </a:rPr>
              <a:t>选项字段 </a:t>
            </a:r>
            <a:r>
              <a:rPr lang="en-US" altLang="zh-CN">
                <a:solidFill>
                  <a:srgbClr val="333399"/>
                </a:solidFill>
                <a:ea typeface="黑体" pitchFamily="49" charset="-122"/>
              </a:rPr>
              <a:t>—— </a:t>
            </a:r>
            <a:r>
              <a:rPr lang="zh-CN" altLang="en-US">
                <a:solidFill>
                  <a:srgbClr val="333399"/>
                </a:solidFill>
                <a:ea typeface="黑体" pitchFamily="49" charset="-122"/>
              </a:rPr>
              <a:t>长度可变。</a:t>
            </a:r>
            <a:r>
              <a:rPr lang="en-US" altLang="zh-CN">
                <a:solidFill>
                  <a:srgbClr val="333399"/>
                </a:solidFill>
                <a:ea typeface="黑体" pitchFamily="49" charset="-122"/>
              </a:rPr>
              <a:t>TCP </a:t>
            </a:r>
            <a:r>
              <a:rPr lang="zh-CN" altLang="en-US">
                <a:solidFill>
                  <a:srgbClr val="333399"/>
                </a:solidFill>
                <a:ea typeface="黑体" pitchFamily="49" charset="-122"/>
              </a:rPr>
              <a:t>最初只规定了一种选项，即</a:t>
            </a:r>
            <a:r>
              <a:rPr lang="zh-CN" altLang="en-US">
                <a:solidFill>
                  <a:srgbClr val="FF0000"/>
                </a:solidFill>
                <a:ea typeface="黑体" pitchFamily="49" charset="-122"/>
              </a:rPr>
              <a:t>最大报文段长度</a:t>
            </a:r>
            <a:r>
              <a:rPr lang="zh-CN" altLang="en-US">
                <a:solidFill>
                  <a:srgbClr val="333399"/>
                </a:solidFill>
                <a:ea typeface="黑体" pitchFamily="49" charset="-122"/>
              </a:rPr>
              <a:t> </a:t>
            </a:r>
            <a:r>
              <a:rPr lang="en-US" altLang="zh-CN">
                <a:solidFill>
                  <a:srgbClr val="333399"/>
                </a:solidFill>
                <a:ea typeface="黑体" pitchFamily="49" charset="-122"/>
              </a:rPr>
              <a:t>MSS</a:t>
            </a:r>
            <a:r>
              <a:rPr lang="zh-CN" altLang="en-US">
                <a:solidFill>
                  <a:srgbClr val="333399"/>
                </a:solidFill>
                <a:ea typeface="黑体" pitchFamily="49" charset="-122"/>
              </a:rPr>
              <a:t>。</a:t>
            </a:r>
            <a:r>
              <a:rPr lang="en-US" altLang="zh-CN">
                <a:solidFill>
                  <a:srgbClr val="333399"/>
                </a:solidFill>
                <a:ea typeface="黑体" pitchFamily="49" charset="-122"/>
              </a:rPr>
              <a:t>MSS </a:t>
            </a:r>
            <a:r>
              <a:rPr lang="zh-CN" altLang="en-US">
                <a:solidFill>
                  <a:srgbClr val="333399"/>
                </a:solidFill>
                <a:ea typeface="黑体" pitchFamily="49" charset="-122"/>
              </a:rPr>
              <a:t>告诉对方 </a:t>
            </a:r>
            <a:r>
              <a:rPr lang="en-US" altLang="zh-CN">
                <a:solidFill>
                  <a:srgbClr val="333399"/>
                </a:solidFill>
                <a:ea typeface="黑体" pitchFamily="49" charset="-122"/>
              </a:rPr>
              <a:t>TCP</a:t>
            </a:r>
            <a:r>
              <a:rPr lang="zh-CN" altLang="en-US">
                <a:solidFill>
                  <a:srgbClr val="333399"/>
                </a:solidFill>
                <a:ea typeface="黑体" pitchFamily="49" charset="-122"/>
              </a:rPr>
              <a:t>：“我的缓存所能接收的报文段的数据字段的最大长度是 </a:t>
            </a:r>
            <a:r>
              <a:rPr lang="en-US" altLang="zh-CN">
                <a:solidFill>
                  <a:srgbClr val="333399"/>
                </a:solidFill>
                <a:ea typeface="黑体" pitchFamily="49" charset="-122"/>
              </a:rPr>
              <a:t>MSS </a:t>
            </a:r>
            <a:r>
              <a:rPr lang="zh-CN" altLang="en-US">
                <a:solidFill>
                  <a:srgbClr val="333399"/>
                </a:solidFill>
                <a:ea typeface="黑体" pitchFamily="49" charset="-122"/>
              </a:rPr>
              <a:t>个字节。” </a:t>
            </a:r>
          </a:p>
        </p:txBody>
      </p:sp>
      <p:sp>
        <p:nvSpPr>
          <p:cNvPr id="84" name="Rectangle 84">
            <a:extLst>
              <a:ext uri="{FF2B5EF4-FFF2-40B4-BE49-F238E27FC236}">
                <a16:creationId xmlns:a16="http://schemas.microsoft.com/office/drawing/2014/main" id="{764078A1-FD75-402B-96A0-AFABACBEE67D}"/>
              </a:ext>
            </a:extLst>
          </p:cNvPr>
          <p:cNvSpPr>
            <a:spLocks noChangeArrowheads="1"/>
          </p:cNvSpPr>
          <p:nvPr/>
        </p:nvSpPr>
        <p:spPr bwMode="auto">
          <a:xfrm>
            <a:off x="0" y="0"/>
            <a:ext cx="9144000" cy="393382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lnSpc>
                <a:spcPct val="130000"/>
              </a:lnSpc>
              <a:spcBef>
                <a:spcPct val="0"/>
              </a:spcBef>
              <a:spcAft>
                <a:spcPct val="0"/>
              </a:spcAft>
            </a:pPr>
            <a:endParaRPr lang="zh-CN" altLang="zh-CN">
              <a:solidFill>
                <a:srgbClr val="000000"/>
              </a:solidFill>
              <a:ea typeface="宋体" pitchFamily="2" charset="-122"/>
            </a:endParaRPr>
          </a:p>
        </p:txBody>
      </p:sp>
      <p:sp>
        <p:nvSpPr>
          <p:cNvPr id="85" name="Text Box 87">
            <a:extLst>
              <a:ext uri="{FF2B5EF4-FFF2-40B4-BE49-F238E27FC236}">
                <a16:creationId xmlns:a16="http://schemas.microsoft.com/office/drawing/2014/main" id="{692AFFE7-E904-4133-9F5D-681D5887A92C}"/>
              </a:ext>
            </a:extLst>
          </p:cNvPr>
          <p:cNvSpPr txBox="1">
            <a:spLocks noChangeArrowheads="1"/>
          </p:cNvSpPr>
          <p:nvPr/>
        </p:nvSpPr>
        <p:spPr bwMode="auto">
          <a:xfrm>
            <a:off x="892175" y="981075"/>
            <a:ext cx="7724775"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lang="en-US" altLang="zh-CN" sz="3200">
                <a:solidFill>
                  <a:srgbClr val="333399"/>
                </a:solidFill>
                <a:ea typeface="黑体" pitchFamily="49" charset="-122"/>
              </a:rPr>
              <a:t>MSS </a:t>
            </a:r>
            <a:r>
              <a:rPr lang="en-US" altLang="zh-CN">
                <a:solidFill>
                  <a:srgbClr val="333399"/>
                </a:solidFill>
              </a:rPr>
              <a:t>(Maximum Segment Size)</a:t>
            </a:r>
          </a:p>
          <a:p>
            <a:pPr algn="ctr" eaLnBrk="1" fontAlgn="base" hangingPunct="1">
              <a:spcBef>
                <a:spcPct val="0"/>
              </a:spcBef>
              <a:spcAft>
                <a:spcPct val="0"/>
              </a:spcAft>
            </a:pPr>
            <a:r>
              <a:rPr lang="zh-CN" altLang="en-US" sz="3200">
                <a:solidFill>
                  <a:srgbClr val="333399"/>
                </a:solidFill>
                <a:ea typeface="黑体" pitchFamily="49" charset="-122"/>
              </a:rPr>
              <a:t>是 </a:t>
            </a:r>
            <a:r>
              <a:rPr lang="en-US" altLang="zh-CN" sz="3200">
                <a:solidFill>
                  <a:srgbClr val="333399"/>
                </a:solidFill>
                <a:ea typeface="黑体" pitchFamily="49" charset="-122"/>
              </a:rPr>
              <a:t>TCP </a:t>
            </a:r>
            <a:r>
              <a:rPr lang="zh-CN" altLang="en-US" sz="3200">
                <a:solidFill>
                  <a:srgbClr val="333399"/>
                </a:solidFill>
                <a:ea typeface="黑体" pitchFamily="49" charset="-122"/>
              </a:rPr>
              <a:t>报文段中的</a:t>
            </a:r>
            <a:r>
              <a:rPr lang="zh-CN" altLang="en-US" sz="3200">
                <a:solidFill>
                  <a:srgbClr val="FF0000"/>
                </a:solidFill>
                <a:ea typeface="黑体" pitchFamily="49" charset="-122"/>
              </a:rPr>
              <a:t>数据字段</a:t>
            </a:r>
            <a:r>
              <a:rPr lang="zh-CN" altLang="en-US" sz="3200">
                <a:solidFill>
                  <a:srgbClr val="333399"/>
                </a:solidFill>
                <a:ea typeface="黑体" pitchFamily="49" charset="-122"/>
              </a:rPr>
              <a:t>的最大长度。</a:t>
            </a:r>
          </a:p>
          <a:p>
            <a:pPr algn="ctr" eaLnBrk="1" fontAlgn="base" hangingPunct="1">
              <a:spcBef>
                <a:spcPct val="0"/>
              </a:spcBef>
              <a:spcAft>
                <a:spcPct val="0"/>
              </a:spcAft>
            </a:pPr>
            <a:r>
              <a:rPr lang="zh-CN" altLang="en-US" sz="3200">
                <a:solidFill>
                  <a:srgbClr val="333399"/>
                </a:solidFill>
                <a:ea typeface="黑体" pitchFamily="49" charset="-122"/>
              </a:rPr>
              <a:t>数据字段加上 </a:t>
            </a:r>
            <a:r>
              <a:rPr lang="en-US" altLang="zh-CN" sz="3200">
                <a:solidFill>
                  <a:srgbClr val="333399"/>
                </a:solidFill>
                <a:ea typeface="黑体" pitchFamily="49" charset="-122"/>
              </a:rPr>
              <a:t>TCP </a:t>
            </a:r>
            <a:r>
              <a:rPr lang="zh-CN" altLang="en-US" sz="3200">
                <a:solidFill>
                  <a:srgbClr val="333399"/>
                </a:solidFill>
                <a:ea typeface="黑体" pitchFamily="49" charset="-122"/>
              </a:rPr>
              <a:t>首部</a:t>
            </a:r>
          </a:p>
          <a:p>
            <a:pPr algn="ctr" eaLnBrk="1" fontAlgn="base" hangingPunct="1">
              <a:spcBef>
                <a:spcPct val="0"/>
              </a:spcBef>
              <a:spcAft>
                <a:spcPct val="0"/>
              </a:spcAft>
            </a:pPr>
            <a:r>
              <a:rPr lang="zh-CN" altLang="en-US" sz="3200">
                <a:solidFill>
                  <a:srgbClr val="333399"/>
                </a:solidFill>
                <a:ea typeface="黑体" pitchFamily="49" charset="-122"/>
              </a:rPr>
              <a:t>才等于整个的 </a:t>
            </a:r>
            <a:r>
              <a:rPr lang="en-US" altLang="zh-CN" sz="3200">
                <a:solidFill>
                  <a:srgbClr val="333399"/>
                </a:solidFill>
                <a:ea typeface="黑体" pitchFamily="49" charset="-122"/>
              </a:rPr>
              <a:t>TCP </a:t>
            </a:r>
            <a:r>
              <a:rPr lang="zh-CN" altLang="en-US" sz="3200">
                <a:solidFill>
                  <a:srgbClr val="333399"/>
                </a:solidFill>
                <a:ea typeface="黑体" pitchFamily="49" charset="-122"/>
              </a:rPr>
              <a:t>报文段。</a:t>
            </a:r>
          </a:p>
        </p:txBody>
      </p:sp>
    </p:spTree>
    <p:extLst>
      <p:ext uri="{BB962C8B-B14F-4D97-AF65-F5344CB8AC3E}">
        <p14:creationId xmlns:p14="http://schemas.microsoft.com/office/powerpoint/2010/main" val="33463377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childTnLst>
                                </p:cTn>
                              </p:par>
                            </p:childTnLst>
                          </p:cTn>
                        </p:par>
                        <p:par>
                          <p:cTn id="16" fill="hold">
                            <p:stCondLst>
                              <p:cond delay="0"/>
                            </p:stCondLst>
                            <p:childTnLst>
                              <p:par>
                                <p:cTn id="17" presetID="35" presetClass="emph" presetSubtype="0" repeatCount="3000" fill="hold" grpId="1" nodeType="afterEffect">
                                  <p:stCondLst>
                                    <p:cond delay="500"/>
                                  </p:stCondLst>
                                  <p:childTnLst>
                                    <p:anim calcmode="discrete" valueType="str">
                                      <p:cBhvr>
                                        <p:cTn id="18" dur="1000" fill="hold"/>
                                        <p:tgtEl>
                                          <p:spTgt spid="8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2" grpId="1" animBg="1"/>
      <p:bldP spid="84" grpId="0" animBg="1"/>
      <p:bldP spid="85" grpId="0"/>
      <p:bldP spid="85"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60E1F83-0C55-4562-B3AE-4D2651BE4BC5}"/>
              </a:ext>
            </a:extLst>
          </p:cNvPr>
          <p:cNvSpPr txBox="1">
            <a:spLocks noChangeArrowheads="1"/>
          </p:cNvSpPr>
          <p:nvPr/>
        </p:nvSpPr>
        <p:spPr bwMode="auto">
          <a:xfrm>
            <a:off x="827584" y="1916832"/>
            <a:ext cx="7772400" cy="2913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eaLnBrk="1" hangingPunct="1">
              <a:lnSpc>
                <a:spcPct val="150000"/>
              </a:lnSpc>
            </a:pPr>
            <a:r>
              <a:rPr lang="zh-CN" altLang="en-US" sz="2000" kern="0" dirty="0">
                <a:latin typeface="+mn-ea"/>
              </a:rPr>
              <a:t>窗口扩大选项 </a:t>
            </a:r>
            <a:r>
              <a:rPr lang="en-US" altLang="zh-CN" sz="2000" kern="0" dirty="0">
                <a:latin typeface="+mn-ea"/>
              </a:rPr>
              <a:t>——</a:t>
            </a:r>
            <a:r>
              <a:rPr lang="zh-CN" altLang="en-US" sz="2000" kern="0" dirty="0">
                <a:latin typeface="+mn-ea"/>
              </a:rPr>
              <a:t>占 </a:t>
            </a:r>
            <a:r>
              <a:rPr lang="en-US" altLang="zh-CN" sz="2000" kern="0" dirty="0">
                <a:latin typeface="+mn-ea"/>
              </a:rPr>
              <a:t>3 </a:t>
            </a:r>
            <a:r>
              <a:rPr lang="zh-CN" altLang="en-US" sz="2000" kern="0" dirty="0">
                <a:latin typeface="+mn-ea"/>
              </a:rPr>
              <a:t>字节，其中有一个字节表示移位值 </a:t>
            </a:r>
            <a:r>
              <a:rPr lang="en-US" altLang="zh-CN" sz="2000" kern="0" dirty="0">
                <a:latin typeface="+mn-ea"/>
              </a:rPr>
              <a:t>S</a:t>
            </a:r>
            <a:r>
              <a:rPr lang="zh-CN" altLang="en-US" sz="2000" kern="0" dirty="0">
                <a:latin typeface="+mn-ea"/>
              </a:rPr>
              <a:t>。新的窗口值等于</a:t>
            </a:r>
            <a:r>
              <a:rPr lang="en-US" altLang="zh-CN" sz="2000" kern="0" dirty="0">
                <a:latin typeface="+mn-ea"/>
              </a:rPr>
              <a:t>TCP </a:t>
            </a:r>
            <a:r>
              <a:rPr lang="zh-CN" altLang="en-US" sz="2000" kern="0" dirty="0">
                <a:latin typeface="+mn-ea"/>
              </a:rPr>
              <a:t>首部中的窗口位数增大到</a:t>
            </a:r>
            <a:r>
              <a:rPr lang="en-US" altLang="zh-CN" sz="2000" kern="0" dirty="0">
                <a:latin typeface="+mn-ea"/>
              </a:rPr>
              <a:t>(16 + S)</a:t>
            </a:r>
            <a:r>
              <a:rPr lang="zh-CN" altLang="en-US" sz="2000" kern="0" dirty="0">
                <a:latin typeface="+mn-ea"/>
              </a:rPr>
              <a:t>，相当于把窗口值向左移动 </a:t>
            </a:r>
            <a:r>
              <a:rPr lang="en-US" altLang="zh-CN" sz="2000" kern="0" dirty="0">
                <a:latin typeface="+mn-ea"/>
              </a:rPr>
              <a:t>S </a:t>
            </a:r>
            <a:r>
              <a:rPr lang="zh-CN" altLang="en-US" sz="2000" kern="0" dirty="0">
                <a:latin typeface="+mn-ea"/>
              </a:rPr>
              <a:t>位后获得实际的窗口大小。</a:t>
            </a:r>
          </a:p>
          <a:p>
            <a:pPr eaLnBrk="1" hangingPunct="1">
              <a:lnSpc>
                <a:spcPct val="150000"/>
              </a:lnSpc>
            </a:pPr>
            <a:r>
              <a:rPr lang="zh-CN" altLang="en-US" sz="2000" kern="0" dirty="0">
                <a:latin typeface="+mn-ea"/>
              </a:rPr>
              <a:t>时间戳选项</a:t>
            </a:r>
            <a:r>
              <a:rPr lang="en-US" altLang="zh-CN" sz="2000" kern="0" dirty="0">
                <a:latin typeface="+mn-ea"/>
              </a:rPr>
              <a:t>——</a:t>
            </a:r>
            <a:r>
              <a:rPr lang="zh-CN" altLang="en-US" sz="2000" kern="0" dirty="0">
                <a:latin typeface="+mn-ea"/>
              </a:rPr>
              <a:t>占</a:t>
            </a:r>
            <a:r>
              <a:rPr lang="en-US" altLang="zh-CN" sz="2000" kern="0" dirty="0">
                <a:latin typeface="+mn-ea"/>
              </a:rPr>
              <a:t>10 </a:t>
            </a:r>
            <a:r>
              <a:rPr lang="zh-CN" altLang="en-US" sz="2000" kern="0" dirty="0">
                <a:latin typeface="+mn-ea"/>
              </a:rPr>
              <a:t>字节，其中主要是两个字段时间戳值字段（</a:t>
            </a:r>
            <a:r>
              <a:rPr lang="en-US" altLang="zh-CN" sz="2000" kern="0" dirty="0">
                <a:latin typeface="+mn-ea"/>
              </a:rPr>
              <a:t>4 </a:t>
            </a:r>
            <a:r>
              <a:rPr lang="zh-CN" altLang="en-US" sz="2000" kern="0" dirty="0">
                <a:latin typeface="+mn-ea"/>
              </a:rPr>
              <a:t>字节）和时间戳回送回答字段（</a:t>
            </a:r>
            <a:r>
              <a:rPr lang="en-US" altLang="zh-CN" sz="2000" kern="0" dirty="0">
                <a:latin typeface="+mn-ea"/>
              </a:rPr>
              <a:t>4 </a:t>
            </a:r>
            <a:r>
              <a:rPr lang="zh-CN" altLang="en-US" sz="2000" kern="0" dirty="0">
                <a:latin typeface="+mn-ea"/>
              </a:rPr>
              <a:t>字节）。</a:t>
            </a:r>
          </a:p>
          <a:p>
            <a:pPr eaLnBrk="1" hangingPunct="1">
              <a:lnSpc>
                <a:spcPct val="150000"/>
              </a:lnSpc>
            </a:pPr>
            <a:r>
              <a:rPr lang="zh-CN" altLang="en-US" sz="2000" kern="0" dirty="0">
                <a:latin typeface="+mn-ea"/>
              </a:rPr>
              <a:t>选择确认选项</a:t>
            </a:r>
            <a:r>
              <a:rPr lang="en-US" altLang="zh-CN" sz="2000" kern="0" dirty="0">
                <a:latin typeface="+mn-ea"/>
              </a:rPr>
              <a:t>——</a:t>
            </a:r>
            <a:r>
              <a:rPr lang="zh-CN" altLang="en-US" sz="2000" kern="0" dirty="0">
                <a:latin typeface="+mn-ea"/>
              </a:rPr>
              <a:t>有选择的确认收到的某些报文，以便提高效率。 </a:t>
            </a:r>
          </a:p>
        </p:txBody>
      </p:sp>
      <p:sp>
        <p:nvSpPr>
          <p:cNvPr id="3" name="矩形 2">
            <a:extLst>
              <a:ext uri="{FF2B5EF4-FFF2-40B4-BE49-F238E27FC236}">
                <a16:creationId xmlns:a16="http://schemas.microsoft.com/office/drawing/2014/main" id="{76AD1970-2090-4A0F-A51D-3164D566F909}"/>
              </a:ext>
            </a:extLst>
          </p:cNvPr>
          <p:cNvSpPr/>
          <p:nvPr/>
        </p:nvSpPr>
        <p:spPr>
          <a:xfrm>
            <a:off x="827584" y="1268760"/>
            <a:ext cx="1422184" cy="461665"/>
          </a:xfrm>
          <a:prstGeom prst="rect">
            <a:avLst/>
          </a:prstGeom>
        </p:spPr>
        <p:txBody>
          <a:bodyPr wrap="none">
            <a:spAutoFit/>
          </a:bodyPr>
          <a:lstStyle/>
          <a:p>
            <a:r>
              <a:rPr lang="zh-CN" altLang="en-US" dirty="0"/>
              <a:t>其他选项</a:t>
            </a:r>
          </a:p>
        </p:txBody>
      </p:sp>
    </p:spTree>
    <p:extLst>
      <p:ext uri="{BB962C8B-B14F-4D97-AF65-F5344CB8AC3E}">
        <p14:creationId xmlns:p14="http://schemas.microsoft.com/office/powerpoint/2010/main" val="186389250"/>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a:extLst>
              <a:ext uri="{FF2B5EF4-FFF2-40B4-BE49-F238E27FC236}">
                <a16:creationId xmlns:a16="http://schemas.microsoft.com/office/drawing/2014/main" id="{2457B4BF-6AE0-4815-A105-4E744D36383A}"/>
              </a:ext>
            </a:extLst>
          </p:cNvPr>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 name="Rectangle 3">
            <a:extLst>
              <a:ext uri="{FF2B5EF4-FFF2-40B4-BE49-F238E27FC236}">
                <a16:creationId xmlns:a16="http://schemas.microsoft.com/office/drawing/2014/main" id="{43490E0D-BB9E-4A85-A8F8-6DD900ADE310}"/>
              </a:ext>
            </a:extLst>
          </p:cNvPr>
          <p:cNvSpPr>
            <a:spLocks noChangeArrowheads="1"/>
          </p:cNvSpPr>
          <p:nvPr/>
        </p:nvSpPr>
        <p:spPr bwMode="auto">
          <a:xfrm>
            <a:off x="0" y="2309813"/>
            <a:ext cx="690563"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90000"/>
              </a:lnSpc>
              <a:spcBef>
                <a:spcPct val="0"/>
              </a:spcBef>
              <a:spcAft>
                <a:spcPct val="0"/>
              </a:spcAft>
            </a:pPr>
            <a:r>
              <a:rPr kumimoji="1" lang="en-US" altLang="zh-CN" sz="2000">
                <a:solidFill>
                  <a:srgbClr val="333399"/>
                </a:solidFill>
              </a:rPr>
              <a:t>TCP</a:t>
            </a:r>
          </a:p>
          <a:p>
            <a:pP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4" name="Line 4">
            <a:extLst>
              <a:ext uri="{FF2B5EF4-FFF2-40B4-BE49-F238E27FC236}">
                <a16:creationId xmlns:a16="http://schemas.microsoft.com/office/drawing/2014/main" id="{50020AD4-1623-4335-87C6-6AFB936C0B8D}"/>
              </a:ext>
            </a:extLst>
          </p:cNvPr>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 name="Rectangle 5">
            <a:extLst>
              <a:ext uri="{FF2B5EF4-FFF2-40B4-BE49-F238E27FC236}">
                <a16:creationId xmlns:a16="http://schemas.microsoft.com/office/drawing/2014/main" id="{38C778FB-07B3-4EE5-AC55-083D548A295B}"/>
              </a:ext>
            </a:extLst>
          </p:cNvPr>
          <p:cNvSpPr>
            <a:spLocks noChangeArrowheads="1"/>
          </p:cNvSpPr>
          <p:nvPr/>
        </p:nvSpPr>
        <p:spPr bwMode="auto">
          <a:xfrm>
            <a:off x="8388350" y="1778000"/>
            <a:ext cx="688975" cy="11874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90000"/>
              </a:lnSpc>
              <a:spcBef>
                <a:spcPct val="0"/>
              </a:spcBef>
              <a:spcAft>
                <a:spcPct val="0"/>
              </a:spcAft>
            </a:pPr>
            <a:r>
              <a:rPr kumimoji="1" lang="en-US" altLang="zh-CN" sz="2000">
                <a:solidFill>
                  <a:srgbClr val="333399"/>
                </a:solidFill>
              </a:rPr>
              <a:t>20</a:t>
            </a:r>
          </a:p>
          <a:p>
            <a:pPr algn="ctr" defTabSz="762000" eaLnBrk="0" fontAlgn="base" hangingPunct="0">
              <a:lnSpc>
                <a:spcPct val="90000"/>
              </a:lnSpc>
              <a:spcBef>
                <a:spcPct val="0"/>
              </a:spcBef>
              <a:spcAft>
                <a:spcPct val="0"/>
              </a:spcAft>
            </a:pPr>
            <a:r>
              <a:rPr kumimoji="1" lang="zh-CN" altLang="en-US" sz="2000">
                <a:solidFill>
                  <a:srgbClr val="333399"/>
                </a:solidFill>
              </a:rPr>
              <a:t>字节</a:t>
            </a:r>
          </a:p>
          <a:p>
            <a:pPr algn="ctr" defTabSz="762000" eaLnBrk="0" fontAlgn="base" hangingPunct="0">
              <a:lnSpc>
                <a:spcPct val="90000"/>
              </a:lnSpc>
              <a:spcBef>
                <a:spcPct val="0"/>
              </a:spcBef>
              <a:spcAft>
                <a:spcPct val="0"/>
              </a:spcAft>
            </a:pPr>
            <a:r>
              <a:rPr kumimoji="1" lang="zh-CN" altLang="en-US" sz="2000">
                <a:solidFill>
                  <a:srgbClr val="333399"/>
                </a:solidFill>
              </a:rPr>
              <a:t>固定</a:t>
            </a:r>
          </a:p>
          <a:p>
            <a:pPr algn="ctr" defTabSz="762000" eaLnBrk="0" fontAlgn="base" hangingPunct="0">
              <a:lnSpc>
                <a:spcPct val="90000"/>
              </a:lnSpc>
              <a:spcBef>
                <a:spcPct val="0"/>
              </a:spcBef>
              <a:spcAft>
                <a:spcPct val="0"/>
              </a:spcAft>
            </a:pPr>
            <a:r>
              <a:rPr kumimoji="1" lang="zh-CN" altLang="en-US" sz="2000">
                <a:solidFill>
                  <a:srgbClr val="333399"/>
                </a:solidFill>
              </a:rPr>
              <a:t>首部</a:t>
            </a:r>
          </a:p>
        </p:txBody>
      </p:sp>
      <p:sp>
        <p:nvSpPr>
          <p:cNvPr id="6" name="Rectangle 6">
            <a:extLst>
              <a:ext uri="{FF2B5EF4-FFF2-40B4-BE49-F238E27FC236}">
                <a16:creationId xmlns:a16="http://schemas.microsoft.com/office/drawing/2014/main" id="{14B7F857-4A6F-448C-AA4B-D8317BA272D2}"/>
              </a:ext>
            </a:extLst>
          </p:cNvPr>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 name="Line 7">
            <a:extLst>
              <a:ext uri="{FF2B5EF4-FFF2-40B4-BE49-F238E27FC236}">
                <a16:creationId xmlns:a16="http://schemas.microsoft.com/office/drawing/2014/main" id="{01A76EF8-46EC-4522-BBF4-70C761E6A398}"/>
              </a:ext>
            </a:extLst>
          </p:cNvPr>
          <p:cNvSpPr>
            <a:spLocks noChangeShapeType="1"/>
          </p:cNvSpPr>
          <p:nvPr/>
        </p:nvSpPr>
        <p:spPr bwMode="auto">
          <a:xfrm>
            <a:off x="646113" y="1409700"/>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8" name="Line 8">
            <a:extLst>
              <a:ext uri="{FF2B5EF4-FFF2-40B4-BE49-F238E27FC236}">
                <a16:creationId xmlns:a16="http://schemas.microsoft.com/office/drawing/2014/main" id="{FC49771E-1BB0-4F0B-A71E-EC3EAACF43E5}"/>
              </a:ext>
            </a:extLst>
          </p:cNvPr>
          <p:cNvSpPr>
            <a:spLocks noChangeShapeType="1"/>
          </p:cNvSpPr>
          <p:nvPr/>
        </p:nvSpPr>
        <p:spPr bwMode="auto">
          <a:xfrm>
            <a:off x="660400" y="2105025"/>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 name="Line 9">
            <a:extLst>
              <a:ext uri="{FF2B5EF4-FFF2-40B4-BE49-F238E27FC236}">
                <a16:creationId xmlns:a16="http://schemas.microsoft.com/office/drawing/2014/main" id="{0C3115CC-C45A-43F9-B076-652307C6C3F6}"/>
              </a:ext>
            </a:extLst>
          </p:cNvPr>
          <p:cNvSpPr>
            <a:spLocks noChangeShapeType="1"/>
          </p:cNvSpPr>
          <p:nvPr/>
        </p:nvSpPr>
        <p:spPr bwMode="auto">
          <a:xfrm>
            <a:off x="646113" y="279876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0" name="Line 10">
            <a:extLst>
              <a:ext uri="{FF2B5EF4-FFF2-40B4-BE49-F238E27FC236}">
                <a16:creationId xmlns:a16="http://schemas.microsoft.com/office/drawing/2014/main" id="{A6258DD8-6190-4D78-BD38-0C36F32B0B18}"/>
              </a:ext>
            </a:extLst>
          </p:cNvPr>
          <p:cNvSpPr>
            <a:spLocks noChangeShapeType="1"/>
          </p:cNvSpPr>
          <p:nvPr/>
        </p:nvSpPr>
        <p:spPr bwMode="auto">
          <a:xfrm>
            <a:off x="646113" y="3490913"/>
            <a:ext cx="7699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1" name="Line 11">
            <a:extLst>
              <a:ext uri="{FF2B5EF4-FFF2-40B4-BE49-F238E27FC236}">
                <a16:creationId xmlns:a16="http://schemas.microsoft.com/office/drawing/2014/main" id="{F80A1DDB-83B2-4BFB-AFCE-8D4CDFF8EA65}"/>
              </a:ext>
            </a:extLst>
          </p:cNvPr>
          <p:cNvSpPr>
            <a:spLocks noChangeShapeType="1"/>
          </p:cNvSpPr>
          <p:nvPr/>
        </p:nvSpPr>
        <p:spPr bwMode="auto">
          <a:xfrm>
            <a:off x="660400" y="4186238"/>
            <a:ext cx="768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2" name="Line 12">
            <a:extLst>
              <a:ext uri="{FF2B5EF4-FFF2-40B4-BE49-F238E27FC236}">
                <a16:creationId xmlns:a16="http://schemas.microsoft.com/office/drawing/2014/main" id="{07548A74-BDD5-4FAB-85C1-C8ED1AA6F67B}"/>
              </a:ext>
            </a:extLst>
          </p:cNvPr>
          <p:cNvSpPr>
            <a:spLocks noChangeShapeType="1"/>
          </p:cNvSpPr>
          <p:nvPr/>
        </p:nvSpPr>
        <p:spPr bwMode="auto">
          <a:xfrm>
            <a:off x="4498975" y="714375"/>
            <a:ext cx="0" cy="709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3" name="Rectangle 13">
            <a:extLst>
              <a:ext uri="{FF2B5EF4-FFF2-40B4-BE49-F238E27FC236}">
                <a16:creationId xmlns:a16="http://schemas.microsoft.com/office/drawing/2014/main" id="{600CBCF9-3A23-46BE-BD9C-1F09A6080DD6}"/>
              </a:ext>
            </a:extLst>
          </p:cNvPr>
          <p:cNvSpPr>
            <a:spLocks noChangeArrowheads="1"/>
          </p:cNvSpPr>
          <p:nvPr/>
        </p:nvSpPr>
        <p:spPr bwMode="auto">
          <a:xfrm>
            <a:off x="5699125" y="841375"/>
            <a:ext cx="16160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目  的  端  口</a:t>
            </a:r>
          </a:p>
        </p:txBody>
      </p:sp>
      <p:sp>
        <p:nvSpPr>
          <p:cNvPr id="14" name="Rectangle 14">
            <a:extLst>
              <a:ext uri="{FF2B5EF4-FFF2-40B4-BE49-F238E27FC236}">
                <a16:creationId xmlns:a16="http://schemas.microsoft.com/office/drawing/2014/main" id="{74510F76-9730-4549-ACC6-23174F684448}"/>
              </a:ext>
            </a:extLst>
          </p:cNvPr>
          <p:cNvSpPr>
            <a:spLocks noChangeArrowheads="1"/>
          </p:cNvSpPr>
          <p:nvPr/>
        </p:nvSpPr>
        <p:spPr bwMode="auto">
          <a:xfrm>
            <a:off x="808038" y="2763838"/>
            <a:ext cx="6873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数据</a:t>
            </a:r>
          </a:p>
          <a:p>
            <a:pPr defTabSz="762000" eaLnBrk="0" fontAlgn="base" hangingPunct="0">
              <a:spcBef>
                <a:spcPct val="0"/>
              </a:spcBef>
              <a:spcAft>
                <a:spcPct val="0"/>
              </a:spcAft>
            </a:pPr>
            <a:r>
              <a:rPr kumimoji="1" lang="zh-CN" altLang="en-US" sz="2000">
                <a:solidFill>
                  <a:srgbClr val="333399"/>
                </a:solidFill>
              </a:rPr>
              <a:t>偏移</a:t>
            </a:r>
          </a:p>
        </p:txBody>
      </p:sp>
      <p:sp>
        <p:nvSpPr>
          <p:cNvPr id="15" name="Rectangle 15">
            <a:extLst>
              <a:ext uri="{FF2B5EF4-FFF2-40B4-BE49-F238E27FC236}">
                <a16:creationId xmlns:a16="http://schemas.microsoft.com/office/drawing/2014/main" id="{F4A6E9BC-053B-419B-964D-021C2851A972}"/>
              </a:ext>
            </a:extLst>
          </p:cNvPr>
          <p:cNvSpPr>
            <a:spLocks noChangeArrowheads="1"/>
          </p:cNvSpPr>
          <p:nvPr/>
        </p:nvSpPr>
        <p:spPr bwMode="auto">
          <a:xfrm>
            <a:off x="1887538" y="362902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检   验   和</a:t>
            </a:r>
          </a:p>
        </p:txBody>
      </p:sp>
      <p:sp>
        <p:nvSpPr>
          <p:cNvPr id="16" name="Rectangle 16">
            <a:extLst>
              <a:ext uri="{FF2B5EF4-FFF2-40B4-BE49-F238E27FC236}">
                <a16:creationId xmlns:a16="http://schemas.microsoft.com/office/drawing/2014/main" id="{AF5736AD-D582-45C9-A882-327A95E60D3A}"/>
              </a:ext>
            </a:extLst>
          </p:cNvPr>
          <p:cNvSpPr>
            <a:spLocks noChangeArrowheads="1"/>
          </p:cNvSpPr>
          <p:nvPr/>
        </p:nvSpPr>
        <p:spPr bwMode="auto">
          <a:xfrm>
            <a:off x="2089150" y="4270375"/>
            <a:ext cx="33464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fontAlgn="base" hangingPunct="0">
              <a:spcBef>
                <a:spcPct val="0"/>
              </a:spcBef>
              <a:spcAft>
                <a:spcPct val="0"/>
              </a:spcAft>
            </a:pPr>
            <a:r>
              <a:rPr kumimoji="1" lang="zh-CN" altLang="en-US" sz="2000" dirty="0">
                <a:solidFill>
                  <a:srgbClr val="333399"/>
                </a:solidFill>
              </a:rPr>
              <a:t>选    项    （长  度  可  变）</a:t>
            </a:r>
          </a:p>
        </p:txBody>
      </p:sp>
      <p:sp>
        <p:nvSpPr>
          <p:cNvPr id="17" name="Rectangle 17">
            <a:extLst>
              <a:ext uri="{FF2B5EF4-FFF2-40B4-BE49-F238E27FC236}">
                <a16:creationId xmlns:a16="http://schemas.microsoft.com/office/drawing/2014/main" id="{77825495-264A-4B97-A318-7A0886BCCF3A}"/>
              </a:ext>
            </a:extLst>
          </p:cNvPr>
          <p:cNvSpPr>
            <a:spLocks noChangeArrowheads="1"/>
          </p:cNvSpPr>
          <p:nvPr/>
        </p:nvSpPr>
        <p:spPr bwMode="auto">
          <a:xfrm>
            <a:off x="2001838" y="841375"/>
            <a:ext cx="1222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源  端  口</a:t>
            </a:r>
          </a:p>
        </p:txBody>
      </p:sp>
      <p:sp>
        <p:nvSpPr>
          <p:cNvPr id="18" name="Rectangle 18">
            <a:extLst>
              <a:ext uri="{FF2B5EF4-FFF2-40B4-BE49-F238E27FC236}">
                <a16:creationId xmlns:a16="http://schemas.microsoft.com/office/drawing/2014/main" id="{9D7C4A2C-B4FD-4407-90C6-5683B4D602D0}"/>
              </a:ext>
            </a:extLst>
          </p:cNvPr>
          <p:cNvSpPr>
            <a:spLocks noChangeArrowheads="1"/>
          </p:cNvSpPr>
          <p:nvPr/>
        </p:nvSpPr>
        <p:spPr bwMode="auto">
          <a:xfrm>
            <a:off x="4054475" y="1528763"/>
            <a:ext cx="1381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序   号</a:t>
            </a:r>
          </a:p>
        </p:txBody>
      </p:sp>
      <p:sp>
        <p:nvSpPr>
          <p:cNvPr id="19" name="Line 19">
            <a:extLst>
              <a:ext uri="{FF2B5EF4-FFF2-40B4-BE49-F238E27FC236}">
                <a16:creationId xmlns:a16="http://schemas.microsoft.com/office/drawing/2014/main" id="{A426550E-78EF-48C7-BAE0-86D77EF38420}"/>
              </a:ext>
            </a:extLst>
          </p:cNvPr>
          <p:cNvSpPr>
            <a:spLocks noChangeShapeType="1"/>
          </p:cNvSpPr>
          <p:nvPr/>
        </p:nvSpPr>
        <p:spPr bwMode="auto">
          <a:xfrm>
            <a:off x="4505325" y="2808288"/>
            <a:ext cx="0" cy="1370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0" name="Rectangle 20">
            <a:extLst>
              <a:ext uri="{FF2B5EF4-FFF2-40B4-BE49-F238E27FC236}">
                <a16:creationId xmlns:a16="http://schemas.microsoft.com/office/drawing/2014/main" id="{7C70F672-9A33-418A-9ED0-065C6CDC1BE4}"/>
              </a:ext>
            </a:extLst>
          </p:cNvPr>
          <p:cNvSpPr>
            <a:spLocks noChangeArrowheads="1"/>
          </p:cNvSpPr>
          <p:nvPr/>
        </p:nvSpPr>
        <p:spPr bwMode="auto">
          <a:xfrm>
            <a:off x="5538788" y="3629025"/>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紧   急   指   针</a:t>
            </a:r>
          </a:p>
        </p:txBody>
      </p:sp>
      <p:sp>
        <p:nvSpPr>
          <p:cNvPr id="21" name="Rectangle 21">
            <a:extLst>
              <a:ext uri="{FF2B5EF4-FFF2-40B4-BE49-F238E27FC236}">
                <a16:creationId xmlns:a16="http://schemas.microsoft.com/office/drawing/2014/main" id="{439ED370-7AFE-4067-9774-101367DD6EC8}"/>
              </a:ext>
            </a:extLst>
          </p:cNvPr>
          <p:cNvSpPr>
            <a:spLocks noChangeArrowheads="1"/>
          </p:cNvSpPr>
          <p:nvPr/>
        </p:nvSpPr>
        <p:spPr bwMode="auto">
          <a:xfrm>
            <a:off x="5988050" y="2909888"/>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窗   口</a:t>
            </a:r>
          </a:p>
        </p:txBody>
      </p:sp>
      <p:sp>
        <p:nvSpPr>
          <p:cNvPr id="22" name="Rectangle 22">
            <a:extLst>
              <a:ext uri="{FF2B5EF4-FFF2-40B4-BE49-F238E27FC236}">
                <a16:creationId xmlns:a16="http://schemas.microsoft.com/office/drawing/2014/main" id="{1A3BDF0F-B773-4DB0-AC11-2161F1753EA5}"/>
              </a:ext>
            </a:extLst>
          </p:cNvPr>
          <p:cNvSpPr>
            <a:spLocks noChangeArrowheads="1"/>
          </p:cNvSpPr>
          <p:nvPr/>
        </p:nvSpPr>
        <p:spPr bwMode="auto">
          <a:xfrm>
            <a:off x="3810000" y="2252663"/>
            <a:ext cx="1841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确    认    号</a:t>
            </a:r>
          </a:p>
        </p:txBody>
      </p:sp>
      <p:sp>
        <p:nvSpPr>
          <p:cNvPr id="23" name="Line 23">
            <a:extLst>
              <a:ext uri="{FF2B5EF4-FFF2-40B4-BE49-F238E27FC236}">
                <a16:creationId xmlns:a16="http://schemas.microsoft.com/office/drawing/2014/main" id="{9091BE5C-7C35-4F70-B073-2B6A809F35CB}"/>
              </a:ext>
            </a:extLst>
          </p:cNvPr>
          <p:cNvSpPr>
            <a:spLocks noChangeShapeType="1"/>
          </p:cNvSpPr>
          <p:nvPr/>
        </p:nvSpPr>
        <p:spPr bwMode="auto">
          <a:xfrm>
            <a:off x="1611313"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4" name="Line 24">
            <a:extLst>
              <a:ext uri="{FF2B5EF4-FFF2-40B4-BE49-F238E27FC236}">
                <a16:creationId xmlns:a16="http://schemas.microsoft.com/office/drawing/2014/main" id="{1FCD8CFA-3428-4622-B5D6-EE2506313373}"/>
              </a:ext>
            </a:extLst>
          </p:cNvPr>
          <p:cNvSpPr>
            <a:spLocks noChangeShapeType="1"/>
          </p:cNvSpPr>
          <p:nvPr/>
        </p:nvSpPr>
        <p:spPr bwMode="auto">
          <a:xfrm>
            <a:off x="3538538" y="2800350"/>
            <a:ext cx="0" cy="684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 name="Line 25">
            <a:extLst>
              <a:ext uri="{FF2B5EF4-FFF2-40B4-BE49-F238E27FC236}">
                <a16:creationId xmlns:a16="http://schemas.microsoft.com/office/drawing/2014/main" id="{95CA4CC2-4A0F-4CE8-A1DA-016E4E96FC26}"/>
              </a:ext>
            </a:extLst>
          </p:cNvPr>
          <p:cNvSpPr>
            <a:spLocks noChangeShapeType="1"/>
          </p:cNvSpPr>
          <p:nvPr/>
        </p:nvSpPr>
        <p:spPr bwMode="auto">
          <a:xfrm>
            <a:off x="3044825" y="2808288"/>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6" name="Line 26">
            <a:extLst>
              <a:ext uri="{FF2B5EF4-FFF2-40B4-BE49-F238E27FC236}">
                <a16:creationId xmlns:a16="http://schemas.microsoft.com/office/drawing/2014/main" id="{03D8612E-157C-4BAB-B172-20A9331DFEAE}"/>
              </a:ext>
            </a:extLst>
          </p:cNvPr>
          <p:cNvSpPr>
            <a:spLocks noChangeShapeType="1"/>
          </p:cNvSpPr>
          <p:nvPr/>
        </p:nvSpPr>
        <p:spPr bwMode="auto">
          <a:xfrm>
            <a:off x="328930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7" name="Line 27">
            <a:extLst>
              <a:ext uri="{FF2B5EF4-FFF2-40B4-BE49-F238E27FC236}">
                <a16:creationId xmlns:a16="http://schemas.microsoft.com/office/drawing/2014/main" id="{9E1D540C-2E80-4BAC-8BD1-7466440DD41B}"/>
              </a:ext>
            </a:extLst>
          </p:cNvPr>
          <p:cNvSpPr>
            <a:spLocks noChangeShapeType="1"/>
          </p:cNvSpPr>
          <p:nvPr/>
        </p:nvSpPr>
        <p:spPr bwMode="auto">
          <a:xfrm>
            <a:off x="40195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8" name="Line 28">
            <a:extLst>
              <a:ext uri="{FF2B5EF4-FFF2-40B4-BE49-F238E27FC236}">
                <a16:creationId xmlns:a16="http://schemas.microsoft.com/office/drawing/2014/main" id="{414E6F9B-AB02-4E6A-BFD5-A3106B4FE266}"/>
              </a:ext>
            </a:extLst>
          </p:cNvPr>
          <p:cNvSpPr>
            <a:spLocks noChangeShapeType="1"/>
          </p:cNvSpPr>
          <p:nvPr/>
        </p:nvSpPr>
        <p:spPr bwMode="auto">
          <a:xfrm>
            <a:off x="3778250"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9" name="Line 29">
            <a:extLst>
              <a:ext uri="{FF2B5EF4-FFF2-40B4-BE49-F238E27FC236}">
                <a16:creationId xmlns:a16="http://schemas.microsoft.com/office/drawing/2014/main" id="{44EE4FB4-CBBD-47D9-A0C9-E29E54D59D72}"/>
              </a:ext>
            </a:extLst>
          </p:cNvPr>
          <p:cNvSpPr>
            <a:spLocks noChangeShapeType="1"/>
          </p:cNvSpPr>
          <p:nvPr/>
        </p:nvSpPr>
        <p:spPr bwMode="auto">
          <a:xfrm>
            <a:off x="4264025" y="2808288"/>
            <a:ext cx="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0" name="Rectangle 30">
            <a:extLst>
              <a:ext uri="{FF2B5EF4-FFF2-40B4-BE49-F238E27FC236}">
                <a16:creationId xmlns:a16="http://schemas.microsoft.com/office/drawing/2014/main" id="{0E2AA7A4-997E-4834-8BCA-5990F909B87A}"/>
              </a:ext>
            </a:extLst>
          </p:cNvPr>
          <p:cNvSpPr>
            <a:spLocks noChangeArrowheads="1"/>
          </p:cNvSpPr>
          <p:nvPr/>
        </p:nvSpPr>
        <p:spPr bwMode="auto">
          <a:xfrm>
            <a:off x="1911350" y="2924175"/>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保   留</a:t>
            </a:r>
          </a:p>
        </p:txBody>
      </p:sp>
      <p:sp>
        <p:nvSpPr>
          <p:cNvPr id="31" name="Rectangle 31">
            <a:extLst>
              <a:ext uri="{FF2B5EF4-FFF2-40B4-BE49-F238E27FC236}">
                <a16:creationId xmlns:a16="http://schemas.microsoft.com/office/drawing/2014/main" id="{5597F29D-0A0A-4C85-9FD8-BBCC2C103914}"/>
              </a:ext>
            </a:extLst>
          </p:cNvPr>
          <p:cNvSpPr>
            <a:spLocks noChangeArrowheads="1"/>
          </p:cNvSpPr>
          <p:nvPr/>
        </p:nvSpPr>
        <p:spPr bwMode="auto">
          <a:xfrm>
            <a:off x="4237038"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lnSpc>
                <a:spcPct val="75000"/>
              </a:lnSpc>
              <a:spcBef>
                <a:spcPct val="0"/>
              </a:spcBef>
              <a:spcAft>
                <a:spcPct val="0"/>
              </a:spcAft>
            </a:pPr>
            <a:r>
              <a:rPr kumimoji="1" lang="en-US" altLang="zh-CN" sz="1600" b="1">
                <a:solidFill>
                  <a:srgbClr val="333399"/>
                </a:solidFill>
              </a:rPr>
              <a:t>F</a:t>
            </a:r>
          </a:p>
          <a:p>
            <a:pPr algn="ctr" defTabSz="762000" eaLnBrk="0" fontAlgn="base" hangingPunct="0">
              <a:lnSpc>
                <a:spcPct val="75000"/>
              </a:lnSpc>
              <a:spcBef>
                <a:spcPct val="0"/>
              </a:spcBef>
              <a:spcAft>
                <a:spcPct val="0"/>
              </a:spcAft>
            </a:pPr>
            <a:r>
              <a:rPr kumimoji="1" lang="en-US" altLang="zh-CN" sz="1600" b="1">
                <a:solidFill>
                  <a:srgbClr val="333399"/>
                </a:solidFill>
              </a:rPr>
              <a:t>I</a:t>
            </a:r>
          </a:p>
          <a:p>
            <a:pPr algn="ct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32" name="Line 32">
            <a:extLst>
              <a:ext uri="{FF2B5EF4-FFF2-40B4-BE49-F238E27FC236}">
                <a16:creationId xmlns:a16="http://schemas.microsoft.com/office/drawing/2014/main" id="{649596F1-B617-4E30-8D1D-5CDB185D66CB}"/>
              </a:ext>
            </a:extLst>
          </p:cNvPr>
          <p:cNvSpPr>
            <a:spLocks noChangeShapeType="1"/>
          </p:cNvSpPr>
          <p:nvPr/>
        </p:nvSpPr>
        <p:spPr bwMode="auto">
          <a:xfrm>
            <a:off x="650875" y="549275"/>
            <a:ext cx="76755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3" name="Line 33">
            <a:extLst>
              <a:ext uri="{FF2B5EF4-FFF2-40B4-BE49-F238E27FC236}">
                <a16:creationId xmlns:a16="http://schemas.microsoft.com/office/drawing/2014/main" id="{7FD214DA-612F-4A08-A6DE-263470447604}"/>
              </a:ext>
            </a:extLst>
          </p:cNvPr>
          <p:cNvSpPr>
            <a:spLocks noChangeShapeType="1"/>
          </p:cNvSpPr>
          <p:nvPr/>
        </p:nvSpPr>
        <p:spPr bwMode="auto">
          <a:xfrm>
            <a:off x="650875"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4" name="Line 34">
            <a:extLst>
              <a:ext uri="{FF2B5EF4-FFF2-40B4-BE49-F238E27FC236}">
                <a16:creationId xmlns:a16="http://schemas.microsoft.com/office/drawing/2014/main" id="{0DEDCEBD-AD3F-415F-9BC3-A4A0551C54AD}"/>
              </a:ext>
            </a:extLst>
          </p:cNvPr>
          <p:cNvSpPr>
            <a:spLocks noChangeShapeType="1"/>
          </p:cNvSpPr>
          <p:nvPr/>
        </p:nvSpPr>
        <p:spPr bwMode="auto">
          <a:xfrm>
            <a:off x="890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5" name="Line 35">
            <a:extLst>
              <a:ext uri="{FF2B5EF4-FFF2-40B4-BE49-F238E27FC236}">
                <a16:creationId xmlns:a16="http://schemas.microsoft.com/office/drawing/2014/main" id="{F74B720A-3562-4FB5-AA72-0D7CE8AF1BD9}"/>
              </a:ext>
            </a:extLst>
          </p:cNvPr>
          <p:cNvSpPr>
            <a:spLocks noChangeShapeType="1"/>
          </p:cNvSpPr>
          <p:nvPr/>
        </p:nvSpPr>
        <p:spPr bwMode="auto">
          <a:xfrm>
            <a:off x="1130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 name="Line 36">
            <a:extLst>
              <a:ext uri="{FF2B5EF4-FFF2-40B4-BE49-F238E27FC236}">
                <a16:creationId xmlns:a16="http://schemas.microsoft.com/office/drawing/2014/main" id="{B9F674AE-4BF0-42B7-B0DB-7AAA20DC7264}"/>
              </a:ext>
            </a:extLst>
          </p:cNvPr>
          <p:cNvSpPr>
            <a:spLocks noChangeShapeType="1"/>
          </p:cNvSpPr>
          <p:nvPr/>
        </p:nvSpPr>
        <p:spPr bwMode="auto">
          <a:xfrm>
            <a:off x="1370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7" name="Line 37">
            <a:extLst>
              <a:ext uri="{FF2B5EF4-FFF2-40B4-BE49-F238E27FC236}">
                <a16:creationId xmlns:a16="http://schemas.microsoft.com/office/drawing/2014/main" id="{2E0E693D-5FF5-4897-BC9B-A17AD426D00C}"/>
              </a:ext>
            </a:extLst>
          </p:cNvPr>
          <p:cNvSpPr>
            <a:spLocks noChangeShapeType="1"/>
          </p:cNvSpPr>
          <p:nvPr/>
        </p:nvSpPr>
        <p:spPr bwMode="auto">
          <a:xfrm>
            <a:off x="1611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8" name="Line 38">
            <a:extLst>
              <a:ext uri="{FF2B5EF4-FFF2-40B4-BE49-F238E27FC236}">
                <a16:creationId xmlns:a16="http://schemas.microsoft.com/office/drawing/2014/main" id="{F87F5D6E-5B03-483B-8720-2533837D129E}"/>
              </a:ext>
            </a:extLst>
          </p:cNvPr>
          <p:cNvSpPr>
            <a:spLocks noChangeShapeType="1"/>
          </p:cNvSpPr>
          <p:nvPr/>
        </p:nvSpPr>
        <p:spPr bwMode="auto">
          <a:xfrm>
            <a:off x="18510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9" name="Line 39">
            <a:extLst>
              <a:ext uri="{FF2B5EF4-FFF2-40B4-BE49-F238E27FC236}">
                <a16:creationId xmlns:a16="http://schemas.microsoft.com/office/drawing/2014/main" id="{5768E87F-F179-4731-B016-24A912636FB7}"/>
              </a:ext>
            </a:extLst>
          </p:cNvPr>
          <p:cNvSpPr>
            <a:spLocks noChangeShapeType="1"/>
          </p:cNvSpPr>
          <p:nvPr/>
        </p:nvSpPr>
        <p:spPr bwMode="auto">
          <a:xfrm>
            <a:off x="2089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0" name="Line 40">
            <a:extLst>
              <a:ext uri="{FF2B5EF4-FFF2-40B4-BE49-F238E27FC236}">
                <a16:creationId xmlns:a16="http://schemas.microsoft.com/office/drawing/2014/main" id="{BC92C7E5-3A64-4208-97E5-077363299C51}"/>
              </a:ext>
            </a:extLst>
          </p:cNvPr>
          <p:cNvSpPr>
            <a:spLocks noChangeShapeType="1"/>
          </p:cNvSpPr>
          <p:nvPr/>
        </p:nvSpPr>
        <p:spPr bwMode="auto">
          <a:xfrm>
            <a:off x="2328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1" name="Line 41">
            <a:extLst>
              <a:ext uri="{FF2B5EF4-FFF2-40B4-BE49-F238E27FC236}">
                <a16:creationId xmlns:a16="http://schemas.microsoft.com/office/drawing/2014/main" id="{C72A88C1-8419-4C09-B512-633B4A51EA52}"/>
              </a:ext>
            </a:extLst>
          </p:cNvPr>
          <p:cNvSpPr>
            <a:spLocks noChangeShapeType="1"/>
          </p:cNvSpPr>
          <p:nvPr/>
        </p:nvSpPr>
        <p:spPr bwMode="auto">
          <a:xfrm>
            <a:off x="25701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2" name="Line 42">
            <a:extLst>
              <a:ext uri="{FF2B5EF4-FFF2-40B4-BE49-F238E27FC236}">
                <a16:creationId xmlns:a16="http://schemas.microsoft.com/office/drawing/2014/main" id="{B25DB271-CEB3-47EC-856D-5672A2A04787}"/>
              </a:ext>
            </a:extLst>
          </p:cNvPr>
          <p:cNvSpPr>
            <a:spLocks noChangeShapeType="1"/>
          </p:cNvSpPr>
          <p:nvPr/>
        </p:nvSpPr>
        <p:spPr bwMode="auto">
          <a:xfrm>
            <a:off x="2809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3" name="Line 43">
            <a:extLst>
              <a:ext uri="{FF2B5EF4-FFF2-40B4-BE49-F238E27FC236}">
                <a16:creationId xmlns:a16="http://schemas.microsoft.com/office/drawing/2014/main" id="{1BE3B421-969C-442B-A741-B8AB9055C794}"/>
              </a:ext>
            </a:extLst>
          </p:cNvPr>
          <p:cNvSpPr>
            <a:spLocks noChangeShapeType="1"/>
          </p:cNvSpPr>
          <p:nvPr/>
        </p:nvSpPr>
        <p:spPr bwMode="auto">
          <a:xfrm>
            <a:off x="3049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4" name="Line 44">
            <a:extLst>
              <a:ext uri="{FF2B5EF4-FFF2-40B4-BE49-F238E27FC236}">
                <a16:creationId xmlns:a16="http://schemas.microsoft.com/office/drawing/2014/main" id="{3A9849D5-48C1-4680-895D-E60781D4BA1B}"/>
              </a:ext>
            </a:extLst>
          </p:cNvPr>
          <p:cNvSpPr>
            <a:spLocks noChangeShapeType="1"/>
          </p:cNvSpPr>
          <p:nvPr/>
        </p:nvSpPr>
        <p:spPr bwMode="auto">
          <a:xfrm>
            <a:off x="3289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5" name="Line 45">
            <a:extLst>
              <a:ext uri="{FF2B5EF4-FFF2-40B4-BE49-F238E27FC236}">
                <a16:creationId xmlns:a16="http://schemas.microsoft.com/office/drawing/2014/main" id="{AA4F69F5-401C-4EF7-93CF-BAEB95E415B8}"/>
              </a:ext>
            </a:extLst>
          </p:cNvPr>
          <p:cNvSpPr>
            <a:spLocks noChangeShapeType="1"/>
          </p:cNvSpPr>
          <p:nvPr/>
        </p:nvSpPr>
        <p:spPr bwMode="auto">
          <a:xfrm>
            <a:off x="3530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6" name="Line 46">
            <a:extLst>
              <a:ext uri="{FF2B5EF4-FFF2-40B4-BE49-F238E27FC236}">
                <a16:creationId xmlns:a16="http://schemas.microsoft.com/office/drawing/2014/main" id="{612FF34E-27FE-4D55-8718-90B969C6CC6E}"/>
              </a:ext>
            </a:extLst>
          </p:cNvPr>
          <p:cNvSpPr>
            <a:spLocks noChangeShapeType="1"/>
          </p:cNvSpPr>
          <p:nvPr/>
        </p:nvSpPr>
        <p:spPr bwMode="auto">
          <a:xfrm>
            <a:off x="37703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7" name="Line 47">
            <a:extLst>
              <a:ext uri="{FF2B5EF4-FFF2-40B4-BE49-F238E27FC236}">
                <a16:creationId xmlns:a16="http://schemas.microsoft.com/office/drawing/2014/main" id="{A42FB055-02DA-4A1E-A5EB-0E3C8E6DCF7C}"/>
              </a:ext>
            </a:extLst>
          </p:cNvPr>
          <p:cNvSpPr>
            <a:spLocks noChangeShapeType="1"/>
          </p:cNvSpPr>
          <p:nvPr/>
        </p:nvSpPr>
        <p:spPr bwMode="auto">
          <a:xfrm>
            <a:off x="4008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8" name="Line 48">
            <a:extLst>
              <a:ext uri="{FF2B5EF4-FFF2-40B4-BE49-F238E27FC236}">
                <a16:creationId xmlns:a16="http://schemas.microsoft.com/office/drawing/2014/main" id="{4B3D785D-BC7D-46EA-BA11-D9C44C00A879}"/>
              </a:ext>
            </a:extLst>
          </p:cNvPr>
          <p:cNvSpPr>
            <a:spLocks noChangeShapeType="1"/>
          </p:cNvSpPr>
          <p:nvPr/>
        </p:nvSpPr>
        <p:spPr bwMode="auto">
          <a:xfrm>
            <a:off x="424815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9" name="Line 49">
            <a:extLst>
              <a:ext uri="{FF2B5EF4-FFF2-40B4-BE49-F238E27FC236}">
                <a16:creationId xmlns:a16="http://schemas.microsoft.com/office/drawing/2014/main" id="{6C1E1BD5-B30C-47C0-A54E-21AB617B5ECB}"/>
              </a:ext>
            </a:extLst>
          </p:cNvPr>
          <p:cNvSpPr>
            <a:spLocks noChangeShapeType="1"/>
          </p:cNvSpPr>
          <p:nvPr/>
        </p:nvSpPr>
        <p:spPr bwMode="auto">
          <a:xfrm>
            <a:off x="4487863"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0" name="Line 50">
            <a:extLst>
              <a:ext uri="{FF2B5EF4-FFF2-40B4-BE49-F238E27FC236}">
                <a16:creationId xmlns:a16="http://schemas.microsoft.com/office/drawing/2014/main" id="{9A04256B-27C6-4038-8825-70F58D90A189}"/>
              </a:ext>
            </a:extLst>
          </p:cNvPr>
          <p:cNvSpPr>
            <a:spLocks noChangeShapeType="1"/>
          </p:cNvSpPr>
          <p:nvPr/>
        </p:nvSpPr>
        <p:spPr bwMode="auto">
          <a:xfrm>
            <a:off x="4729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1" name="Line 51">
            <a:extLst>
              <a:ext uri="{FF2B5EF4-FFF2-40B4-BE49-F238E27FC236}">
                <a16:creationId xmlns:a16="http://schemas.microsoft.com/office/drawing/2014/main" id="{153C9F67-18C0-416C-8AE9-9F399A141D27}"/>
              </a:ext>
            </a:extLst>
          </p:cNvPr>
          <p:cNvSpPr>
            <a:spLocks noChangeShapeType="1"/>
          </p:cNvSpPr>
          <p:nvPr/>
        </p:nvSpPr>
        <p:spPr bwMode="auto">
          <a:xfrm>
            <a:off x="4968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2" name="Line 52">
            <a:extLst>
              <a:ext uri="{FF2B5EF4-FFF2-40B4-BE49-F238E27FC236}">
                <a16:creationId xmlns:a16="http://schemas.microsoft.com/office/drawing/2014/main" id="{FF2B005D-0488-40B0-8A71-10CC30ECE498}"/>
              </a:ext>
            </a:extLst>
          </p:cNvPr>
          <p:cNvSpPr>
            <a:spLocks noChangeShapeType="1"/>
          </p:cNvSpPr>
          <p:nvPr/>
        </p:nvSpPr>
        <p:spPr bwMode="auto">
          <a:xfrm>
            <a:off x="5208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3" name="Line 53">
            <a:extLst>
              <a:ext uri="{FF2B5EF4-FFF2-40B4-BE49-F238E27FC236}">
                <a16:creationId xmlns:a16="http://schemas.microsoft.com/office/drawing/2014/main" id="{01F1EBF2-3527-4659-90D5-9660DB0E46A0}"/>
              </a:ext>
            </a:extLst>
          </p:cNvPr>
          <p:cNvSpPr>
            <a:spLocks noChangeShapeType="1"/>
          </p:cNvSpPr>
          <p:nvPr/>
        </p:nvSpPr>
        <p:spPr bwMode="auto">
          <a:xfrm>
            <a:off x="5448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4" name="Line 54">
            <a:extLst>
              <a:ext uri="{FF2B5EF4-FFF2-40B4-BE49-F238E27FC236}">
                <a16:creationId xmlns:a16="http://schemas.microsoft.com/office/drawing/2014/main" id="{7EF0EB32-8C72-4310-A2C4-00B814D4FEB4}"/>
              </a:ext>
            </a:extLst>
          </p:cNvPr>
          <p:cNvSpPr>
            <a:spLocks noChangeShapeType="1"/>
          </p:cNvSpPr>
          <p:nvPr/>
        </p:nvSpPr>
        <p:spPr bwMode="auto">
          <a:xfrm>
            <a:off x="56896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5" name="Line 55">
            <a:extLst>
              <a:ext uri="{FF2B5EF4-FFF2-40B4-BE49-F238E27FC236}">
                <a16:creationId xmlns:a16="http://schemas.microsoft.com/office/drawing/2014/main" id="{ACE1B239-5B53-429A-97DF-22D836EB7C25}"/>
              </a:ext>
            </a:extLst>
          </p:cNvPr>
          <p:cNvSpPr>
            <a:spLocks noChangeShapeType="1"/>
          </p:cNvSpPr>
          <p:nvPr/>
        </p:nvSpPr>
        <p:spPr bwMode="auto">
          <a:xfrm>
            <a:off x="5927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6" name="Line 56">
            <a:extLst>
              <a:ext uri="{FF2B5EF4-FFF2-40B4-BE49-F238E27FC236}">
                <a16:creationId xmlns:a16="http://schemas.microsoft.com/office/drawing/2014/main" id="{9E422922-3EE4-4FA4-BFAB-AA5C81092AA1}"/>
              </a:ext>
            </a:extLst>
          </p:cNvPr>
          <p:cNvSpPr>
            <a:spLocks noChangeShapeType="1"/>
          </p:cNvSpPr>
          <p:nvPr/>
        </p:nvSpPr>
        <p:spPr bwMode="auto">
          <a:xfrm>
            <a:off x="616743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7" name="Line 57">
            <a:extLst>
              <a:ext uri="{FF2B5EF4-FFF2-40B4-BE49-F238E27FC236}">
                <a16:creationId xmlns:a16="http://schemas.microsoft.com/office/drawing/2014/main" id="{C6F98FDF-28A9-454D-81AC-5DE5A7CACE11}"/>
              </a:ext>
            </a:extLst>
          </p:cNvPr>
          <p:cNvSpPr>
            <a:spLocks noChangeShapeType="1"/>
          </p:cNvSpPr>
          <p:nvPr/>
        </p:nvSpPr>
        <p:spPr bwMode="auto">
          <a:xfrm>
            <a:off x="6407150"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8" name="Line 58">
            <a:extLst>
              <a:ext uri="{FF2B5EF4-FFF2-40B4-BE49-F238E27FC236}">
                <a16:creationId xmlns:a16="http://schemas.microsoft.com/office/drawing/2014/main" id="{35AED964-385D-4775-BE18-B5F78421238B}"/>
              </a:ext>
            </a:extLst>
          </p:cNvPr>
          <p:cNvSpPr>
            <a:spLocks noChangeShapeType="1"/>
          </p:cNvSpPr>
          <p:nvPr/>
        </p:nvSpPr>
        <p:spPr bwMode="auto">
          <a:xfrm>
            <a:off x="66468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9" name="Line 59">
            <a:extLst>
              <a:ext uri="{FF2B5EF4-FFF2-40B4-BE49-F238E27FC236}">
                <a16:creationId xmlns:a16="http://schemas.microsoft.com/office/drawing/2014/main" id="{9BBA12B6-B0BD-4262-9442-C43B173E681A}"/>
              </a:ext>
            </a:extLst>
          </p:cNvPr>
          <p:cNvSpPr>
            <a:spLocks noChangeShapeType="1"/>
          </p:cNvSpPr>
          <p:nvPr/>
        </p:nvSpPr>
        <p:spPr bwMode="auto">
          <a:xfrm>
            <a:off x="688816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0" name="Line 60">
            <a:extLst>
              <a:ext uri="{FF2B5EF4-FFF2-40B4-BE49-F238E27FC236}">
                <a16:creationId xmlns:a16="http://schemas.microsoft.com/office/drawing/2014/main" id="{FAEDD1D9-BBCC-4E1B-8AAE-45E51C879021}"/>
              </a:ext>
            </a:extLst>
          </p:cNvPr>
          <p:cNvSpPr>
            <a:spLocks noChangeShapeType="1"/>
          </p:cNvSpPr>
          <p:nvPr/>
        </p:nvSpPr>
        <p:spPr bwMode="auto">
          <a:xfrm>
            <a:off x="712787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1" name="Line 61">
            <a:extLst>
              <a:ext uri="{FF2B5EF4-FFF2-40B4-BE49-F238E27FC236}">
                <a16:creationId xmlns:a16="http://schemas.microsoft.com/office/drawing/2014/main" id="{3A806AF6-59BF-4650-9ADF-D43BB8E9FEAA}"/>
              </a:ext>
            </a:extLst>
          </p:cNvPr>
          <p:cNvSpPr>
            <a:spLocks noChangeShapeType="1"/>
          </p:cNvSpPr>
          <p:nvPr/>
        </p:nvSpPr>
        <p:spPr bwMode="auto">
          <a:xfrm>
            <a:off x="7367588"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2" name="Line 62">
            <a:extLst>
              <a:ext uri="{FF2B5EF4-FFF2-40B4-BE49-F238E27FC236}">
                <a16:creationId xmlns:a16="http://schemas.microsoft.com/office/drawing/2014/main" id="{D2DBC8C0-1C59-41F5-8254-9C3ACAACCA99}"/>
              </a:ext>
            </a:extLst>
          </p:cNvPr>
          <p:cNvSpPr>
            <a:spLocks noChangeShapeType="1"/>
          </p:cNvSpPr>
          <p:nvPr/>
        </p:nvSpPr>
        <p:spPr bwMode="auto">
          <a:xfrm>
            <a:off x="7607300"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3" name="Line 63">
            <a:extLst>
              <a:ext uri="{FF2B5EF4-FFF2-40B4-BE49-F238E27FC236}">
                <a16:creationId xmlns:a16="http://schemas.microsoft.com/office/drawing/2014/main" id="{E68409B6-3631-40EA-A380-B110FA2AE86C}"/>
              </a:ext>
            </a:extLst>
          </p:cNvPr>
          <p:cNvSpPr>
            <a:spLocks noChangeShapeType="1"/>
          </p:cNvSpPr>
          <p:nvPr/>
        </p:nvSpPr>
        <p:spPr bwMode="auto">
          <a:xfrm>
            <a:off x="7847013"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4" name="Line 64">
            <a:extLst>
              <a:ext uri="{FF2B5EF4-FFF2-40B4-BE49-F238E27FC236}">
                <a16:creationId xmlns:a16="http://schemas.microsoft.com/office/drawing/2014/main" id="{172157FE-D81C-42FA-B9B3-C05E8136F4A0}"/>
              </a:ext>
            </a:extLst>
          </p:cNvPr>
          <p:cNvSpPr>
            <a:spLocks noChangeShapeType="1"/>
          </p:cNvSpPr>
          <p:nvPr/>
        </p:nvSpPr>
        <p:spPr bwMode="auto">
          <a:xfrm>
            <a:off x="8086725" y="250825"/>
            <a:ext cx="0" cy="298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5" name="Line 65">
            <a:extLst>
              <a:ext uri="{FF2B5EF4-FFF2-40B4-BE49-F238E27FC236}">
                <a16:creationId xmlns:a16="http://schemas.microsoft.com/office/drawing/2014/main" id="{225A8D3C-F14B-4449-98A8-66FF8BB53396}"/>
              </a:ext>
            </a:extLst>
          </p:cNvPr>
          <p:cNvSpPr>
            <a:spLocks noChangeShapeType="1"/>
          </p:cNvSpPr>
          <p:nvPr/>
        </p:nvSpPr>
        <p:spPr bwMode="auto">
          <a:xfrm>
            <a:off x="8326438" y="350838"/>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6" name="Rectangle 66">
            <a:extLst>
              <a:ext uri="{FF2B5EF4-FFF2-40B4-BE49-F238E27FC236}">
                <a16:creationId xmlns:a16="http://schemas.microsoft.com/office/drawing/2014/main" id="{30639F1B-B059-49D5-A78B-AB518E3D8FAF}"/>
              </a:ext>
            </a:extLst>
          </p:cNvPr>
          <p:cNvSpPr>
            <a:spLocks noChangeArrowheads="1"/>
          </p:cNvSpPr>
          <p:nvPr/>
        </p:nvSpPr>
        <p:spPr bwMode="auto">
          <a:xfrm>
            <a:off x="809625"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7" name="Rectangle 67">
            <a:extLst>
              <a:ext uri="{FF2B5EF4-FFF2-40B4-BE49-F238E27FC236}">
                <a16:creationId xmlns:a16="http://schemas.microsoft.com/office/drawing/2014/main" id="{515E2321-B890-4682-BA69-8CFCB3555579}"/>
              </a:ext>
            </a:extLst>
          </p:cNvPr>
          <p:cNvSpPr>
            <a:spLocks noChangeArrowheads="1"/>
          </p:cNvSpPr>
          <p:nvPr/>
        </p:nvSpPr>
        <p:spPr bwMode="auto">
          <a:xfrm>
            <a:off x="2728913"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8" name="Rectangle 68">
            <a:extLst>
              <a:ext uri="{FF2B5EF4-FFF2-40B4-BE49-F238E27FC236}">
                <a16:creationId xmlns:a16="http://schemas.microsoft.com/office/drawing/2014/main" id="{FFE56865-9519-4A64-A45C-85BEA10A87C8}"/>
              </a:ext>
            </a:extLst>
          </p:cNvPr>
          <p:cNvSpPr>
            <a:spLocks noChangeArrowheads="1"/>
          </p:cNvSpPr>
          <p:nvPr/>
        </p:nvSpPr>
        <p:spPr bwMode="auto">
          <a:xfrm>
            <a:off x="4648200"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69" name="Rectangle 69">
            <a:extLst>
              <a:ext uri="{FF2B5EF4-FFF2-40B4-BE49-F238E27FC236}">
                <a16:creationId xmlns:a16="http://schemas.microsoft.com/office/drawing/2014/main" id="{876D72C5-B3B7-4BCF-8DBF-EA6BB18106E9}"/>
              </a:ext>
            </a:extLst>
          </p:cNvPr>
          <p:cNvSpPr>
            <a:spLocks noChangeArrowheads="1"/>
          </p:cNvSpPr>
          <p:nvPr/>
        </p:nvSpPr>
        <p:spPr bwMode="auto">
          <a:xfrm>
            <a:off x="6567488" y="150813"/>
            <a:ext cx="1600200" cy="300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70" name="Rectangle 70">
            <a:extLst>
              <a:ext uri="{FF2B5EF4-FFF2-40B4-BE49-F238E27FC236}">
                <a16:creationId xmlns:a16="http://schemas.microsoft.com/office/drawing/2014/main" id="{74FDEAFB-4C8A-44BA-A219-2CC2190AD9A6}"/>
              </a:ext>
            </a:extLst>
          </p:cNvPr>
          <p:cNvSpPr>
            <a:spLocks noChangeArrowheads="1"/>
          </p:cNvSpPr>
          <p:nvPr/>
        </p:nvSpPr>
        <p:spPr bwMode="auto">
          <a:xfrm>
            <a:off x="4008438" y="2827338"/>
            <a:ext cx="3254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Y</a:t>
            </a:r>
          </a:p>
          <a:p>
            <a:pPr defTabSz="762000" eaLnBrk="0" fontAlgn="base" hangingPunct="0">
              <a:lnSpc>
                <a:spcPct val="75000"/>
              </a:lnSpc>
              <a:spcBef>
                <a:spcPct val="0"/>
              </a:spcBef>
              <a:spcAft>
                <a:spcPct val="0"/>
              </a:spcAft>
            </a:pPr>
            <a:r>
              <a:rPr kumimoji="1" lang="en-US" altLang="zh-CN" sz="1600" b="1">
                <a:solidFill>
                  <a:srgbClr val="333399"/>
                </a:solidFill>
              </a:rPr>
              <a:t>N</a:t>
            </a:r>
          </a:p>
        </p:txBody>
      </p:sp>
      <p:sp>
        <p:nvSpPr>
          <p:cNvPr id="71" name="Rectangle 71">
            <a:extLst>
              <a:ext uri="{FF2B5EF4-FFF2-40B4-BE49-F238E27FC236}">
                <a16:creationId xmlns:a16="http://schemas.microsoft.com/office/drawing/2014/main" id="{EA0560E0-D1FD-4770-8590-E0633E377286}"/>
              </a:ext>
            </a:extLst>
          </p:cNvPr>
          <p:cNvSpPr>
            <a:spLocks noChangeArrowheads="1"/>
          </p:cNvSpPr>
          <p:nvPr/>
        </p:nvSpPr>
        <p:spPr bwMode="auto">
          <a:xfrm>
            <a:off x="3770313"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T</a:t>
            </a:r>
          </a:p>
        </p:txBody>
      </p:sp>
      <p:sp>
        <p:nvSpPr>
          <p:cNvPr id="72" name="Rectangle 72">
            <a:extLst>
              <a:ext uri="{FF2B5EF4-FFF2-40B4-BE49-F238E27FC236}">
                <a16:creationId xmlns:a16="http://schemas.microsoft.com/office/drawing/2014/main" id="{55D9CA91-723A-4BC5-B457-A84FB448FBF0}"/>
              </a:ext>
            </a:extLst>
          </p:cNvPr>
          <p:cNvSpPr>
            <a:spLocks noChangeArrowheads="1"/>
          </p:cNvSpPr>
          <p:nvPr/>
        </p:nvSpPr>
        <p:spPr bwMode="auto">
          <a:xfrm>
            <a:off x="3513138" y="2827338"/>
            <a:ext cx="3286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P</a:t>
            </a:r>
          </a:p>
          <a:p>
            <a:pPr defTabSz="762000" eaLnBrk="0" fontAlgn="base" hangingPunct="0">
              <a:lnSpc>
                <a:spcPct val="75000"/>
              </a:lnSpc>
              <a:spcBef>
                <a:spcPct val="0"/>
              </a:spcBef>
              <a:spcAft>
                <a:spcPct val="0"/>
              </a:spcAft>
            </a:pPr>
            <a:r>
              <a:rPr kumimoji="1" lang="en-US" altLang="zh-CN" sz="1600" b="1">
                <a:solidFill>
                  <a:srgbClr val="333399"/>
                </a:solidFill>
              </a:rPr>
              <a:t>S</a:t>
            </a:r>
          </a:p>
          <a:p>
            <a:pPr defTabSz="762000" eaLnBrk="0" fontAlgn="base" hangingPunct="0">
              <a:lnSpc>
                <a:spcPct val="75000"/>
              </a:lnSpc>
              <a:spcBef>
                <a:spcPct val="0"/>
              </a:spcBef>
              <a:spcAft>
                <a:spcPct val="0"/>
              </a:spcAft>
            </a:pPr>
            <a:r>
              <a:rPr kumimoji="1" lang="en-US" altLang="zh-CN" sz="1600" b="1">
                <a:solidFill>
                  <a:srgbClr val="333399"/>
                </a:solidFill>
              </a:rPr>
              <a:t>H</a:t>
            </a:r>
          </a:p>
        </p:txBody>
      </p:sp>
      <p:sp>
        <p:nvSpPr>
          <p:cNvPr id="73" name="Rectangle 73">
            <a:extLst>
              <a:ext uri="{FF2B5EF4-FFF2-40B4-BE49-F238E27FC236}">
                <a16:creationId xmlns:a16="http://schemas.microsoft.com/office/drawing/2014/main" id="{AC193CCD-5982-4796-894B-8F71A9AAE9C1}"/>
              </a:ext>
            </a:extLst>
          </p:cNvPr>
          <p:cNvSpPr>
            <a:spLocks noChangeArrowheads="1"/>
          </p:cNvSpPr>
          <p:nvPr/>
        </p:nvSpPr>
        <p:spPr bwMode="auto">
          <a:xfrm>
            <a:off x="3273425"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A</a:t>
            </a:r>
          </a:p>
          <a:p>
            <a:pPr defTabSz="762000" eaLnBrk="0" fontAlgn="base" hangingPunct="0">
              <a:lnSpc>
                <a:spcPct val="75000"/>
              </a:lnSpc>
              <a:spcBef>
                <a:spcPct val="0"/>
              </a:spcBef>
              <a:spcAft>
                <a:spcPct val="0"/>
              </a:spcAft>
            </a:pPr>
            <a:r>
              <a:rPr kumimoji="1" lang="en-US" altLang="zh-CN" sz="1600" b="1">
                <a:solidFill>
                  <a:srgbClr val="333399"/>
                </a:solidFill>
              </a:rPr>
              <a:t>C</a:t>
            </a:r>
          </a:p>
          <a:p>
            <a:pPr defTabSz="762000" eaLnBrk="0" fontAlgn="base" hangingPunct="0">
              <a:lnSpc>
                <a:spcPct val="75000"/>
              </a:lnSpc>
              <a:spcBef>
                <a:spcPct val="0"/>
              </a:spcBef>
              <a:spcAft>
                <a:spcPct val="0"/>
              </a:spcAft>
            </a:pPr>
            <a:r>
              <a:rPr kumimoji="1" lang="en-US" altLang="zh-CN" sz="1600" b="1">
                <a:solidFill>
                  <a:srgbClr val="333399"/>
                </a:solidFill>
              </a:rPr>
              <a:t>K</a:t>
            </a:r>
          </a:p>
        </p:txBody>
      </p:sp>
      <p:sp>
        <p:nvSpPr>
          <p:cNvPr id="74" name="Rectangle 74">
            <a:extLst>
              <a:ext uri="{FF2B5EF4-FFF2-40B4-BE49-F238E27FC236}">
                <a16:creationId xmlns:a16="http://schemas.microsoft.com/office/drawing/2014/main" id="{B3C65F1C-8BFB-48C2-8065-0748EA09454D}"/>
              </a:ext>
            </a:extLst>
          </p:cNvPr>
          <p:cNvSpPr>
            <a:spLocks noChangeArrowheads="1"/>
          </p:cNvSpPr>
          <p:nvPr/>
        </p:nvSpPr>
        <p:spPr bwMode="auto">
          <a:xfrm>
            <a:off x="3011488" y="2827338"/>
            <a:ext cx="3397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lnSpc>
                <a:spcPct val="75000"/>
              </a:lnSpc>
              <a:spcBef>
                <a:spcPct val="0"/>
              </a:spcBef>
              <a:spcAft>
                <a:spcPct val="0"/>
              </a:spcAft>
            </a:pPr>
            <a:r>
              <a:rPr kumimoji="1" lang="en-US" altLang="zh-CN" sz="1600" b="1">
                <a:solidFill>
                  <a:srgbClr val="333399"/>
                </a:solidFill>
              </a:rPr>
              <a:t>U</a:t>
            </a:r>
          </a:p>
          <a:p>
            <a:pPr defTabSz="762000" eaLnBrk="0" fontAlgn="base" hangingPunct="0">
              <a:lnSpc>
                <a:spcPct val="75000"/>
              </a:lnSpc>
              <a:spcBef>
                <a:spcPct val="0"/>
              </a:spcBef>
              <a:spcAft>
                <a:spcPct val="0"/>
              </a:spcAft>
            </a:pPr>
            <a:r>
              <a:rPr kumimoji="1" lang="en-US" altLang="zh-CN" sz="1600" b="1">
                <a:solidFill>
                  <a:srgbClr val="333399"/>
                </a:solidFill>
              </a:rPr>
              <a:t>R</a:t>
            </a:r>
          </a:p>
          <a:p>
            <a:pPr defTabSz="762000" eaLnBrk="0" fontAlgn="base" hangingPunct="0">
              <a:lnSpc>
                <a:spcPct val="75000"/>
              </a:lnSpc>
              <a:spcBef>
                <a:spcPct val="0"/>
              </a:spcBef>
              <a:spcAft>
                <a:spcPct val="0"/>
              </a:spcAft>
            </a:pPr>
            <a:r>
              <a:rPr kumimoji="1" lang="en-US" altLang="zh-CN" sz="1600" b="1">
                <a:solidFill>
                  <a:srgbClr val="333399"/>
                </a:solidFill>
              </a:rPr>
              <a:t>G</a:t>
            </a:r>
          </a:p>
        </p:txBody>
      </p:sp>
      <p:sp>
        <p:nvSpPr>
          <p:cNvPr id="75" name="Rectangle 75">
            <a:extLst>
              <a:ext uri="{FF2B5EF4-FFF2-40B4-BE49-F238E27FC236}">
                <a16:creationId xmlns:a16="http://schemas.microsoft.com/office/drawing/2014/main" id="{8800B809-67B0-4D06-A6B6-23E68495ACB9}"/>
              </a:ext>
            </a:extLst>
          </p:cNvPr>
          <p:cNvSpPr>
            <a:spLocks noChangeArrowheads="1"/>
          </p:cNvSpPr>
          <p:nvPr/>
        </p:nvSpPr>
        <p:spPr bwMode="auto">
          <a:xfrm>
            <a:off x="257175" y="-26988"/>
            <a:ext cx="8131175" cy="39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位 </a:t>
            </a:r>
            <a:r>
              <a:rPr kumimoji="1" lang="en-US" altLang="zh-CN" sz="2000">
                <a:solidFill>
                  <a:srgbClr val="333399"/>
                </a:solidFill>
              </a:rPr>
              <a:t>0                         8                        16                        24                    31</a:t>
            </a:r>
          </a:p>
        </p:txBody>
      </p:sp>
      <p:sp>
        <p:nvSpPr>
          <p:cNvPr id="76" name="Line 76">
            <a:extLst>
              <a:ext uri="{FF2B5EF4-FFF2-40B4-BE49-F238E27FC236}">
                <a16:creationId xmlns:a16="http://schemas.microsoft.com/office/drawing/2014/main" id="{0D2F0053-EFE0-48FF-9D17-FCFE337FCDC9}"/>
              </a:ext>
            </a:extLst>
          </p:cNvPr>
          <p:cNvSpPr>
            <a:spLocks noChangeShapeType="1"/>
          </p:cNvSpPr>
          <p:nvPr/>
        </p:nvSpPr>
        <p:spPr bwMode="auto">
          <a:xfrm flipH="1">
            <a:off x="6405563" y="4203700"/>
            <a:ext cx="3175" cy="642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7" name="Rectangle 77">
            <a:extLst>
              <a:ext uri="{FF2B5EF4-FFF2-40B4-BE49-F238E27FC236}">
                <a16:creationId xmlns:a16="http://schemas.microsoft.com/office/drawing/2014/main" id="{60C2F189-6E8E-4515-990E-EF5A0486CA0C}"/>
              </a:ext>
            </a:extLst>
          </p:cNvPr>
          <p:cNvSpPr>
            <a:spLocks noChangeArrowheads="1"/>
          </p:cNvSpPr>
          <p:nvPr/>
        </p:nvSpPr>
        <p:spPr bwMode="auto">
          <a:xfrm>
            <a:off x="6918325" y="4270375"/>
            <a:ext cx="1254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fontAlgn="base" hangingPunct="0">
              <a:spcBef>
                <a:spcPct val="0"/>
              </a:spcBef>
              <a:spcAft>
                <a:spcPct val="0"/>
              </a:spcAft>
            </a:pPr>
            <a:r>
              <a:rPr kumimoji="1" lang="zh-CN" altLang="en-US" sz="2000">
                <a:solidFill>
                  <a:srgbClr val="333399"/>
                </a:solidFill>
              </a:rPr>
              <a:t>填    充</a:t>
            </a:r>
          </a:p>
        </p:txBody>
      </p:sp>
      <p:sp>
        <p:nvSpPr>
          <p:cNvPr id="78" name="Line 78">
            <a:extLst>
              <a:ext uri="{FF2B5EF4-FFF2-40B4-BE49-F238E27FC236}">
                <a16:creationId xmlns:a16="http://schemas.microsoft.com/office/drawing/2014/main" id="{0B63BF22-31A6-4F3B-9911-6B099797F815}"/>
              </a:ext>
            </a:extLst>
          </p:cNvPr>
          <p:cNvSpPr>
            <a:spLocks noChangeShapeType="1"/>
          </p:cNvSpPr>
          <p:nvPr/>
        </p:nvSpPr>
        <p:spPr bwMode="auto">
          <a:xfrm>
            <a:off x="8447088" y="682625"/>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9" name="Line 79">
            <a:extLst>
              <a:ext uri="{FF2B5EF4-FFF2-40B4-BE49-F238E27FC236}">
                <a16:creationId xmlns:a16="http://schemas.microsoft.com/office/drawing/2014/main" id="{F56F2F6E-0894-4677-AFF6-8147D17D8391}"/>
              </a:ext>
            </a:extLst>
          </p:cNvPr>
          <p:cNvSpPr>
            <a:spLocks noChangeShapeType="1"/>
          </p:cNvSpPr>
          <p:nvPr/>
        </p:nvSpPr>
        <p:spPr bwMode="auto">
          <a:xfrm>
            <a:off x="8447088" y="4178300"/>
            <a:ext cx="830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0" name="Line 80">
            <a:extLst>
              <a:ext uri="{FF2B5EF4-FFF2-40B4-BE49-F238E27FC236}">
                <a16:creationId xmlns:a16="http://schemas.microsoft.com/office/drawing/2014/main" id="{1D568789-57F8-46CE-ADC5-82B2D5B9A06B}"/>
              </a:ext>
            </a:extLst>
          </p:cNvPr>
          <p:cNvSpPr>
            <a:spLocks noChangeShapeType="1"/>
          </p:cNvSpPr>
          <p:nvPr/>
        </p:nvSpPr>
        <p:spPr bwMode="auto">
          <a:xfrm>
            <a:off x="58738" y="720725"/>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1" name="Line 81">
            <a:extLst>
              <a:ext uri="{FF2B5EF4-FFF2-40B4-BE49-F238E27FC236}">
                <a16:creationId xmlns:a16="http://schemas.microsoft.com/office/drawing/2014/main" id="{558BB339-780D-4794-B3CB-C47750E78285}"/>
              </a:ext>
            </a:extLst>
          </p:cNvPr>
          <p:cNvSpPr>
            <a:spLocks noChangeShapeType="1"/>
          </p:cNvSpPr>
          <p:nvPr/>
        </p:nvSpPr>
        <p:spPr bwMode="auto">
          <a:xfrm>
            <a:off x="73025" y="4821238"/>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2" name="Rectangle 82">
            <a:extLst>
              <a:ext uri="{FF2B5EF4-FFF2-40B4-BE49-F238E27FC236}">
                <a16:creationId xmlns:a16="http://schemas.microsoft.com/office/drawing/2014/main" id="{11A4BDA7-D789-4CB5-A6F9-3E6699A530AF}"/>
              </a:ext>
            </a:extLst>
          </p:cNvPr>
          <p:cNvSpPr>
            <a:spLocks noChangeArrowheads="1"/>
          </p:cNvSpPr>
          <p:nvPr/>
        </p:nvSpPr>
        <p:spPr bwMode="auto">
          <a:xfrm>
            <a:off x="6400800" y="4151313"/>
            <a:ext cx="1925638" cy="71755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83" name="Text Box 83">
            <a:extLst>
              <a:ext uri="{FF2B5EF4-FFF2-40B4-BE49-F238E27FC236}">
                <a16:creationId xmlns:a16="http://schemas.microsoft.com/office/drawing/2014/main" id="{B833202F-DA63-444B-89B0-D4BAB929F2E9}"/>
              </a:ext>
            </a:extLst>
          </p:cNvPr>
          <p:cNvSpPr txBox="1">
            <a:spLocks noChangeArrowheads="1"/>
          </p:cNvSpPr>
          <p:nvPr/>
        </p:nvSpPr>
        <p:spPr bwMode="auto">
          <a:xfrm>
            <a:off x="447675" y="5003800"/>
            <a:ext cx="83010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fontAlgn="base" hangingPunct="1">
              <a:spcBef>
                <a:spcPct val="0"/>
              </a:spcBef>
              <a:spcAft>
                <a:spcPct val="0"/>
              </a:spcAft>
            </a:pPr>
            <a:r>
              <a:rPr lang="zh-CN" altLang="en-US">
                <a:solidFill>
                  <a:srgbClr val="333399"/>
                </a:solidFill>
                <a:ea typeface="黑体" pitchFamily="49" charset="-122"/>
              </a:rPr>
              <a:t>填充字段 </a:t>
            </a:r>
            <a:r>
              <a:rPr lang="en-US" altLang="zh-CN">
                <a:solidFill>
                  <a:srgbClr val="333399"/>
                </a:solidFill>
                <a:ea typeface="黑体" pitchFamily="49" charset="-122"/>
              </a:rPr>
              <a:t>—— </a:t>
            </a:r>
            <a:r>
              <a:rPr lang="zh-CN" altLang="en-US">
                <a:solidFill>
                  <a:srgbClr val="333399"/>
                </a:solidFill>
                <a:ea typeface="黑体" pitchFamily="49" charset="-122"/>
              </a:rPr>
              <a:t>这是为了使整个首部长度是 </a:t>
            </a:r>
            <a:r>
              <a:rPr lang="en-US" altLang="zh-CN">
                <a:solidFill>
                  <a:srgbClr val="333399"/>
                </a:solidFill>
                <a:ea typeface="黑体" pitchFamily="49" charset="-122"/>
              </a:rPr>
              <a:t>4 </a:t>
            </a:r>
            <a:r>
              <a:rPr lang="zh-CN" altLang="en-US">
                <a:solidFill>
                  <a:srgbClr val="333399"/>
                </a:solidFill>
                <a:ea typeface="黑体" pitchFamily="49" charset="-122"/>
              </a:rPr>
              <a:t>字节的整数倍。 </a:t>
            </a:r>
          </a:p>
        </p:txBody>
      </p:sp>
    </p:spTree>
    <p:extLst>
      <p:ext uri="{BB962C8B-B14F-4D97-AF65-F5344CB8AC3E}">
        <p14:creationId xmlns:p14="http://schemas.microsoft.com/office/powerpoint/2010/main" val="17982253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2"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8A1ACD33-8074-4243-B813-D4341CE4B72A}"/>
              </a:ext>
            </a:extLst>
          </p:cNvPr>
          <p:cNvSpPr>
            <a:spLocks noGrp="1" noChangeArrowheads="1"/>
          </p:cNvSpPr>
          <p:nvPr>
            <p:ph type="title"/>
          </p:nvPr>
        </p:nvSpPr>
        <p:spPr/>
        <p:txBody>
          <a:bodyPr/>
          <a:lstStyle/>
          <a:p>
            <a:r>
              <a:rPr lang="en-US" altLang="zh-CN" dirty="0"/>
              <a:t>6.3.3 TCP </a:t>
            </a:r>
            <a:r>
              <a:rPr lang="zh-CN" altLang="en-US" dirty="0"/>
              <a:t>的连接 </a:t>
            </a:r>
          </a:p>
        </p:txBody>
      </p:sp>
      <p:sp>
        <p:nvSpPr>
          <p:cNvPr id="4" name="Rectangle 3">
            <a:extLst>
              <a:ext uri="{FF2B5EF4-FFF2-40B4-BE49-F238E27FC236}">
                <a16:creationId xmlns:a16="http://schemas.microsoft.com/office/drawing/2014/main" id="{67044950-4874-4CE9-AF80-B232DD811D52}"/>
              </a:ext>
            </a:extLst>
          </p:cNvPr>
          <p:cNvSpPr txBox="1">
            <a:spLocks noChangeArrowheads="1"/>
          </p:cNvSpPr>
          <p:nvPr/>
        </p:nvSpPr>
        <p:spPr bwMode="auto">
          <a:xfrm>
            <a:off x="878204" y="2003297"/>
            <a:ext cx="7772400" cy="2052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90000"/>
              </a:lnSpc>
              <a:buClr>
                <a:srgbClr val="3333CC"/>
              </a:buClr>
              <a:defRPr/>
            </a:pPr>
            <a:r>
              <a:rPr kumimoji="0" lang="en-US" altLang="zh-CN" sz="2400" b="0" kern="0" dirty="0">
                <a:latin typeface="+mn-ea"/>
              </a:rPr>
              <a:t>TCP</a:t>
            </a:r>
            <a:r>
              <a:rPr kumimoji="0" lang="zh-CN" altLang="en-US" sz="2400" b="0" kern="0" dirty="0">
                <a:latin typeface="+mn-ea"/>
              </a:rPr>
              <a:t>把连接作为最基本的抽象。</a:t>
            </a:r>
          </a:p>
          <a:p>
            <a:pPr eaLnBrk="1" hangingPunct="1">
              <a:lnSpc>
                <a:spcPct val="90000"/>
              </a:lnSpc>
              <a:buClr>
                <a:srgbClr val="3333CC"/>
              </a:buClr>
              <a:defRPr/>
            </a:pPr>
            <a:r>
              <a:rPr kumimoji="0" lang="zh-CN" altLang="en-US" sz="2400" b="0" kern="0" dirty="0">
                <a:latin typeface="+mn-ea"/>
              </a:rPr>
              <a:t>每一条</a:t>
            </a:r>
            <a:r>
              <a:rPr kumimoji="0" lang="en-US" altLang="zh-CN" sz="2400" b="0" kern="0" dirty="0">
                <a:latin typeface="+mn-ea"/>
              </a:rPr>
              <a:t>TCP </a:t>
            </a:r>
            <a:r>
              <a:rPr kumimoji="0" lang="zh-CN" altLang="en-US" sz="2400" b="0" kern="0" dirty="0">
                <a:latin typeface="+mn-ea"/>
              </a:rPr>
              <a:t>连接有两个端点。</a:t>
            </a:r>
          </a:p>
          <a:p>
            <a:pPr eaLnBrk="1" hangingPunct="1">
              <a:lnSpc>
                <a:spcPct val="90000"/>
              </a:lnSpc>
              <a:buClr>
                <a:srgbClr val="3333CC"/>
              </a:buClr>
              <a:defRPr/>
            </a:pPr>
            <a:r>
              <a:rPr kumimoji="0" lang="en-US" altLang="zh-CN" sz="2400" b="0" kern="0" dirty="0">
                <a:latin typeface="+mn-ea"/>
              </a:rPr>
              <a:t>TCP</a:t>
            </a:r>
            <a:r>
              <a:rPr kumimoji="0" lang="zh-CN" altLang="en-US" sz="2400" b="0" kern="0" dirty="0">
                <a:latin typeface="+mn-ea"/>
              </a:rPr>
              <a:t>连接的端点叫做</a:t>
            </a:r>
            <a:r>
              <a:rPr kumimoji="0" lang="zh-CN" altLang="en-US" sz="2400" b="0" kern="0" dirty="0">
                <a:solidFill>
                  <a:srgbClr val="FF0000"/>
                </a:solidFill>
                <a:latin typeface="+mn-ea"/>
              </a:rPr>
              <a:t>套接字</a:t>
            </a:r>
            <a:r>
              <a:rPr kumimoji="0" lang="en-US" altLang="zh-CN" sz="2400" b="0" kern="0" dirty="0">
                <a:latin typeface="+mn-ea"/>
              </a:rPr>
              <a:t>(socket)</a:t>
            </a:r>
            <a:r>
              <a:rPr kumimoji="0" lang="zh-CN" altLang="en-US" sz="2400" b="0" kern="0" dirty="0">
                <a:latin typeface="+mn-ea"/>
              </a:rPr>
              <a:t>或</a:t>
            </a:r>
            <a:r>
              <a:rPr kumimoji="0" lang="zh-CN" altLang="en-US" sz="2400" b="0" kern="0" dirty="0">
                <a:solidFill>
                  <a:srgbClr val="FF0000"/>
                </a:solidFill>
                <a:latin typeface="+mn-ea"/>
              </a:rPr>
              <a:t>插口</a:t>
            </a:r>
            <a:r>
              <a:rPr kumimoji="0" lang="zh-CN" altLang="en-US" sz="2400" b="0" kern="0" dirty="0">
                <a:latin typeface="+mn-ea"/>
              </a:rPr>
              <a:t>。</a:t>
            </a:r>
          </a:p>
          <a:p>
            <a:pPr eaLnBrk="1" hangingPunct="1">
              <a:lnSpc>
                <a:spcPct val="90000"/>
              </a:lnSpc>
              <a:buClr>
                <a:srgbClr val="3333CC"/>
              </a:buClr>
              <a:defRPr/>
            </a:pPr>
            <a:r>
              <a:rPr kumimoji="0" lang="zh-CN" altLang="en-US" sz="2400" b="0" kern="0" dirty="0">
                <a:latin typeface="+mn-ea"/>
              </a:rPr>
              <a:t>端口号</a:t>
            </a:r>
            <a:r>
              <a:rPr kumimoji="0" lang="zh-CN" altLang="en-US" sz="2400" b="0" kern="0" dirty="0">
                <a:solidFill>
                  <a:srgbClr val="FF0000"/>
                </a:solidFill>
                <a:latin typeface="+mn-ea"/>
              </a:rPr>
              <a:t>拼接到</a:t>
            </a:r>
            <a:r>
              <a:rPr kumimoji="0" lang="en-US" altLang="zh-CN" sz="2400" b="0" kern="0" dirty="0">
                <a:latin typeface="+mn-ea"/>
              </a:rPr>
              <a:t>(contatenated with) IP </a:t>
            </a:r>
            <a:r>
              <a:rPr kumimoji="0" lang="zh-CN" altLang="en-US" sz="2400" b="0" kern="0" dirty="0">
                <a:latin typeface="+mn-ea"/>
              </a:rPr>
              <a:t>地址即构成了套接字</a:t>
            </a:r>
          </a:p>
        </p:txBody>
      </p:sp>
      <p:sp>
        <p:nvSpPr>
          <p:cNvPr id="5" name="矩形 4">
            <a:extLst>
              <a:ext uri="{FF2B5EF4-FFF2-40B4-BE49-F238E27FC236}">
                <a16:creationId xmlns:a16="http://schemas.microsoft.com/office/drawing/2014/main" id="{CFEAD2E1-4212-4524-AB6D-D85B2E43DD3A}"/>
              </a:ext>
            </a:extLst>
          </p:cNvPr>
          <p:cNvSpPr/>
          <p:nvPr/>
        </p:nvSpPr>
        <p:spPr>
          <a:xfrm>
            <a:off x="878205" y="4319892"/>
            <a:ext cx="7772399" cy="830997"/>
          </a:xfrm>
          <a:prstGeom prst="rect">
            <a:avLst/>
          </a:prstGeom>
        </p:spPr>
        <p:txBody>
          <a:bodyPr wrap="square">
            <a:spAutoFit/>
          </a:bodyPr>
          <a:lstStyle/>
          <a:p>
            <a:r>
              <a:rPr lang="zh-CN" altLang="en-US" dirty="0">
                <a:latin typeface="+mn-ea"/>
                <a:ea typeface="+mn-ea"/>
              </a:rPr>
              <a:t>每一条 </a:t>
            </a:r>
            <a:r>
              <a:rPr lang="en-US" altLang="zh-CN" dirty="0">
                <a:latin typeface="+mn-ea"/>
                <a:ea typeface="+mn-ea"/>
              </a:rPr>
              <a:t>TCP </a:t>
            </a:r>
            <a:r>
              <a:rPr lang="zh-CN" altLang="en-US" dirty="0">
                <a:latin typeface="+mn-ea"/>
                <a:ea typeface="+mn-ea"/>
              </a:rPr>
              <a:t>连接唯一地被通信两端的两个端点（即两个套接字）所确定。即：</a:t>
            </a:r>
          </a:p>
        </p:txBody>
      </p:sp>
      <p:sp>
        <p:nvSpPr>
          <p:cNvPr id="6" name="矩形 5">
            <a:extLst>
              <a:ext uri="{FF2B5EF4-FFF2-40B4-BE49-F238E27FC236}">
                <a16:creationId xmlns:a16="http://schemas.microsoft.com/office/drawing/2014/main" id="{EA832306-B380-400B-98A1-281CC971CADC}"/>
              </a:ext>
            </a:extLst>
          </p:cNvPr>
          <p:cNvSpPr/>
          <p:nvPr/>
        </p:nvSpPr>
        <p:spPr>
          <a:xfrm>
            <a:off x="1305788" y="5373216"/>
            <a:ext cx="7344816" cy="830997"/>
          </a:xfrm>
          <a:prstGeom prst="rect">
            <a:avLst/>
          </a:prstGeom>
        </p:spPr>
        <p:txBody>
          <a:bodyPr wrap="square">
            <a:spAutoFit/>
          </a:bodyPr>
          <a:lstStyle/>
          <a:p>
            <a:r>
              <a:rPr lang="en-US" altLang="zh-CN" dirty="0">
                <a:latin typeface="+mn-ea"/>
                <a:ea typeface="+mn-ea"/>
              </a:rPr>
              <a:t>TCP </a:t>
            </a:r>
            <a:r>
              <a:rPr lang="zh-CN" altLang="en-US" dirty="0">
                <a:latin typeface="+mn-ea"/>
                <a:ea typeface="+mn-ea"/>
              </a:rPr>
              <a:t>连接 </a:t>
            </a:r>
            <a:r>
              <a:rPr lang="en-US" altLang="zh-CN" dirty="0">
                <a:latin typeface="+mn-ea"/>
                <a:ea typeface="+mn-ea"/>
              </a:rPr>
              <a:t>::= {socket1, socket2} </a:t>
            </a:r>
          </a:p>
          <a:p>
            <a:r>
              <a:rPr lang="en-US" altLang="zh-CN" dirty="0">
                <a:latin typeface="+mn-ea"/>
                <a:ea typeface="+mn-ea"/>
              </a:rPr>
              <a:t>             = {(IP1: port1), (IP2: port2)} </a:t>
            </a:r>
            <a:endParaRPr lang="zh-CN" altLang="en-US" dirty="0">
              <a:latin typeface="+mn-ea"/>
              <a:ea typeface="+mn-ea"/>
            </a:endParaRPr>
          </a:p>
        </p:txBody>
      </p:sp>
      <p:sp>
        <p:nvSpPr>
          <p:cNvPr id="7" name="矩形 6">
            <a:extLst>
              <a:ext uri="{FF2B5EF4-FFF2-40B4-BE49-F238E27FC236}">
                <a16:creationId xmlns:a16="http://schemas.microsoft.com/office/drawing/2014/main" id="{E8CFB3E2-3E4F-4A8D-8F35-A8D1970D9443}"/>
              </a:ext>
            </a:extLst>
          </p:cNvPr>
          <p:cNvSpPr/>
          <p:nvPr/>
        </p:nvSpPr>
        <p:spPr>
          <a:xfrm>
            <a:off x="878204" y="1361628"/>
            <a:ext cx="1899879" cy="461665"/>
          </a:xfrm>
          <a:prstGeom prst="rect">
            <a:avLst/>
          </a:prstGeom>
        </p:spPr>
        <p:txBody>
          <a:bodyPr wrap="none">
            <a:spAutoFit/>
          </a:bodyPr>
          <a:lstStyle/>
          <a:p>
            <a:r>
              <a:rPr lang="en-US" altLang="zh-CN" dirty="0"/>
              <a:t>1</a:t>
            </a:r>
            <a:r>
              <a:rPr lang="zh-CN" altLang="en-US" dirty="0"/>
              <a:t>、</a:t>
            </a:r>
            <a:r>
              <a:rPr lang="en-US" altLang="zh-CN" dirty="0"/>
              <a:t>TCP</a:t>
            </a:r>
            <a:r>
              <a:rPr lang="zh-CN" altLang="en-US" dirty="0"/>
              <a:t>连接</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14">
            <a:extLst>
              <a:ext uri="{FF2B5EF4-FFF2-40B4-BE49-F238E27FC236}">
                <a16:creationId xmlns:a16="http://schemas.microsoft.com/office/drawing/2014/main" id="{E0736E32-3836-44C5-9537-D9C06F0A190D}"/>
              </a:ext>
            </a:extLst>
          </p:cNvPr>
          <p:cNvSpPr>
            <a:spLocks noChangeArrowheads="1"/>
          </p:cNvSpPr>
          <p:nvPr/>
        </p:nvSpPr>
        <p:spPr bwMode="auto">
          <a:xfrm>
            <a:off x="180975" y="1349375"/>
            <a:ext cx="1449388" cy="2538413"/>
          </a:xfrm>
          <a:prstGeom prst="rect">
            <a:avLst/>
          </a:prstGeom>
          <a:solidFill>
            <a:srgbClr val="FFFF99"/>
          </a:solidFill>
          <a:ln w="12700">
            <a:solidFill>
              <a:srgbClr val="333399"/>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b="0">
              <a:solidFill>
                <a:srgbClr val="000000"/>
              </a:solidFill>
            </a:endParaRPr>
          </a:p>
        </p:txBody>
      </p:sp>
      <p:sp>
        <p:nvSpPr>
          <p:cNvPr id="20483" name="Rectangle 324">
            <a:extLst>
              <a:ext uri="{FF2B5EF4-FFF2-40B4-BE49-F238E27FC236}">
                <a16:creationId xmlns:a16="http://schemas.microsoft.com/office/drawing/2014/main" id="{0228C7E2-BA18-45E7-9692-D2246F1B19D1}"/>
              </a:ext>
            </a:extLst>
          </p:cNvPr>
          <p:cNvSpPr>
            <a:spLocks noChangeArrowheads="1"/>
          </p:cNvSpPr>
          <p:nvPr/>
        </p:nvSpPr>
        <p:spPr bwMode="auto">
          <a:xfrm>
            <a:off x="7429500" y="1349375"/>
            <a:ext cx="1452563" cy="2538413"/>
          </a:xfrm>
          <a:prstGeom prst="rect">
            <a:avLst/>
          </a:prstGeom>
          <a:solidFill>
            <a:srgbClr val="FFFF99"/>
          </a:solidFill>
          <a:ln w="12700">
            <a:solidFill>
              <a:srgbClr val="333399"/>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b="0">
              <a:solidFill>
                <a:srgbClr val="000000"/>
              </a:solidFill>
            </a:endParaRPr>
          </a:p>
        </p:txBody>
      </p:sp>
      <p:sp>
        <p:nvSpPr>
          <p:cNvPr id="20484" name="Rectangle 313">
            <a:extLst>
              <a:ext uri="{FF2B5EF4-FFF2-40B4-BE49-F238E27FC236}">
                <a16:creationId xmlns:a16="http://schemas.microsoft.com/office/drawing/2014/main" id="{DCADDF3C-7325-469F-BABB-EF25FBC5B1C3}"/>
              </a:ext>
            </a:extLst>
          </p:cNvPr>
          <p:cNvSpPr>
            <a:spLocks noChangeArrowheads="1"/>
          </p:cNvSpPr>
          <p:nvPr/>
        </p:nvSpPr>
        <p:spPr bwMode="auto">
          <a:xfrm>
            <a:off x="198438" y="2459038"/>
            <a:ext cx="8688387" cy="469900"/>
          </a:xfrm>
          <a:prstGeom prst="rect">
            <a:avLst/>
          </a:prstGeom>
          <a:solidFill>
            <a:srgbClr val="CCECFF">
              <a:alpha val="6784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b="0">
              <a:solidFill>
                <a:srgbClr val="000000"/>
              </a:solidFill>
            </a:endParaRPr>
          </a:p>
        </p:txBody>
      </p:sp>
      <p:sp>
        <p:nvSpPr>
          <p:cNvPr id="20485" name="Line 315">
            <a:extLst>
              <a:ext uri="{FF2B5EF4-FFF2-40B4-BE49-F238E27FC236}">
                <a16:creationId xmlns:a16="http://schemas.microsoft.com/office/drawing/2014/main" id="{0EF6C88B-A312-4E96-9476-B386DEBC36EA}"/>
              </a:ext>
            </a:extLst>
          </p:cNvPr>
          <p:cNvSpPr>
            <a:spLocks noChangeShapeType="1"/>
          </p:cNvSpPr>
          <p:nvPr/>
        </p:nvSpPr>
        <p:spPr bwMode="auto">
          <a:xfrm>
            <a:off x="1620838" y="5141913"/>
            <a:ext cx="5789612"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316">
            <a:extLst>
              <a:ext uri="{FF2B5EF4-FFF2-40B4-BE49-F238E27FC236}">
                <a16:creationId xmlns:a16="http://schemas.microsoft.com/office/drawing/2014/main" id="{F3753BA1-5DD6-4C56-82BC-F382471564CB}"/>
              </a:ext>
            </a:extLst>
          </p:cNvPr>
          <p:cNvSpPr>
            <a:spLocks noChangeShapeType="1"/>
          </p:cNvSpPr>
          <p:nvPr/>
        </p:nvSpPr>
        <p:spPr bwMode="auto">
          <a:xfrm>
            <a:off x="180975" y="2935288"/>
            <a:ext cx="14478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 name="Line 317">
            <a:extLst>
              <a:ext uri="{FF2B5EF4-FFF2-40B4-BE49-F238E27FC236}">
                <a16:creationId xmlns:a16="http://schemas.microsoft.com/office/drawing/2014/main" id="{430D5B51-92CB-4FF6-B0DD-5371321AE1B3}"/>
              </a:ext>
            </a:extLst>
          </p:cNvPr>
          <p:cNvSpPr>
            <a:spLocks noChangeShapeType="1"/>
          </p:cNvSpPr>
          <p:nvPr/>
        </p:nvSpPr>
        <p:spPr bwMode="auto">
          <a:xfrm>
            <a:off x="180975" y="3414713"/>
            <a:ext cx="14478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0" name="Rectangle 318">
            <a:extLst>
              <a:ext uri="{FF2B5EF4-FFF2-40B4-BE49-F238E27FC236}">
                <a16:creationId xmlns:a16="http://schemas.microsoft.com/office/drawing/2014/main" id="{D510D2F7-58BC-42A1-AB61-21677B11B4D0}"/>
              </a:ext>
            </a:extLst>
          </p:cNvPr>
          <p:cNvSpPr>
            <a:spLocks noChangeArrowheads="1"/>
          </p:cNvSpPr>
          <p:nvPr/>
        </p:nvSpPr>
        <p:spPr bwMode="auto">
          <a:xfrm>
            <a:off x="187325" y="2011363"/>
            <a:ext cx="1439863" cy="447675"/>
          </a:xfrm>
          <a:prstGeom prst="rect">
            <a:avLst/>
          </a:prstGeom>
          <a:solidFill>
            <a:srgbClr val="99FF66"/>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0489" name="Rectangle 319">
            <a:extLst>
              <a:ext uri="{FF2B5EF4-FFF2-40B4-BE49-F238E27FC236}">
                <a16:creationId xmlns:a16="http://schemas.microsoft.com/office/drawing/2014/main" id="{86122E8B-E7A5-465E-BD2E-A7C85AFE480A}"/>
              </a:ext>
            </a:extLst>
          </p:cNvPr>
          <p:cNvSpPr>
            <a:spLocks noChangeArrowheads="1"/>
          </p:cNvSpPr>
          <p:nvPr/>
        </p:nvSpPr>
        <p:spPr bwMode="auto">
          <a:xfrm>
            <a:off x="146050" y="1470025"/>
            <a:ext cx="322263"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150000"/>
              </a:lnSpc>
              <a:spcBef>
                <a:spcPct val="0"/>
              </a:spcBef>
              <a:buClrTx/>
              <a:buSzTx/>
              <a:buFontTx/>
              <a:buNone/>
            </a:pPr>
            <a:r>
              <a:rPr lang="en-US" altLang="zh-CN" sz="2000" b="0">
                <a:solidFill>
                  <a:srgbClr val="333399"/>
                </a:solidFill>
                <a:ea typeface="黑体" panose="02010609060101010101" pitchFamily="49" charset="-122"/>
              </a:rPr>
              <a:t>5</a:t>
            </a:r>
          </a:p>
          <a:p>
            <a:pPr algn="l">
              <a:lnSpc>
                <a:spcPct val="150000"/>
              </a:lnSpc>
              <a:spcBef>
                <a:spcPct val="0"/>
              </a:spcBef>
              <a:buClrTx/>
              <a:buSzTx/>
              <a:buFontTx/>
              <a:buNone/>
            </a:pPr>
            <a:r>
              <a:rPr lang="en-US" altLang="zh-CN" sz="2000" b="0">
                <a:solidFill>
                  <a:srgbClr val="333399"/>
                </a:solidFill>
                <a:ea typeface="黑体" panose="02010609060101010101" pitchFamily="49" charset="-122"/>
              </a:rPr>
              <a:t>4</a:t>
            </a:r>
          </a:p>
          <a:p>
            <a:pPr algn="l">
              <a:lnSpc>
                <a:spcPct val="150000"/>
              </a:lnSpc>
              <a:spcBef>
                <a:spcPct val="0"/>
              </a:spcBef>
              <a:buClrTx/>
              <a:buSzTx/>
              <a:buFontTx/>
              <a:buNone/>
            </a:pPr>
            <a:r>
              <a:rPr lang="en-US" altLang="zh-CN" sz="2000" b="0">
                <a:solidFill>
                  <a:srgbClr val="333399"/>
                </a:solidFill>
                <a:ea typeface="黑体" panose="02010609060101010101" pitchFamily="49" charset="-122"/>
              </a:rPr>
              <a:t>3</a:t>
            </a:r>
          </a:p>
          <a:p>
            <a:pPr algn="l">
              <a:lnSpc>
                <a:spcPct val="150000"/>
              </a:lnSpc>
              <a:spcBef>
                <a:spcPct val="0"/>
              </a:spcBef>
              <a:buClrTx/>
              <a:buSzTx/>
              <a:buFontTx/>
              <a:buNone/>
            </a:pPr>
            <a:r>
              <a:rPr lang="en-US" altLang="zh-CN" sz="2000" b="0">
                <a:solidFill>
                  <a:srgbClr val="333399"/>
                </a:solidFill>
                <a:ea typeface="黑体" panose="02010609060101010101" pitchFamily="49" charset="-122"/>
              </a:rPr>
              <a:t>2</a:t>
            </a:r>
          </a:p>
          <a:p>
            <a:pPr algn="l">
              <a:lnSpc>
                <a:spcPct val="150000"/>
              </a:lnSpc>
              <a:spcBef>
                <a:spcPct val="0"/>
              </a:spcBef>
              <a:buClrTx/>
              <a:buSzTx/>
              <a:buFontTx/>
              <a:buNone/>
            </a:pPr>
            <a:r>
              <a:rPr lang="en-US" altLang="zh-CN" sz="2000" b="0">
                <a:solidFill>
                  <a:srgbClr val="333399"/>
                </a:solidFill>
                <a:ea typeface="黑体" panose="02010609060101010101" pitchFamily="49" charset="-122"/>
              </a:rPr>
              <a:t>1</a:t>
            </a:r>
          </a:p>
        </p:txBody>
      </p:sp>
      <p:grpSp>
        <p:nvGrpSpPr>
          <p:cNvPr id="20490" name="Group 320">
            <a:extLst>
              <a:ext uri="{FF2B5EF4-FFF2-40B4-BE49-F238E27FC236}">
                <a16:creationId xmlns:a16="http://schemas.microsoft.com/office/drawing/2014/main" id="{077D61CC-7431-4D85-85EB-7DD025D2EE25}"/>
              </a:ext>
            </a:extLst>
          </p:cNvPr>
          <p:cNvGrpSpPr>
            <a:grpSpLocks/>
          </p:cNvGrpSpPr>
          <p:nvPr/>
        </p:nvGrpSpPr>
        <p:grpSpPr bwMode="auto">
          <a:xfrm>
            <a:off x="2894013" y="2468563"/>
            <a:ext cx="1062037" cy="1419225"/>
            <a:chOff x="2017" y="1543"/>
            <a:chExt cx="619" cy="922"/>
          </a:xfrm>
        </p:grpSpPr>
        <p:sp>
          <p:nvSpPr>
            <p:cNvPr id="13" name="Rectangle 321">
              <a:extLst>
                <a:ext uri="{FF2B5EF4-FFF2-40B4-BE49-F238E27FC236}">
                  <a16:creationId xmlns:a16="http://schemas.microsoft.com/office/drawing/2014/main" id="{7F758B63-4B31-4A0E-9433-B1FFCB6B4C94}"/>
                </a:ext>
              </a:extLst>
            </p:cNvPr>
            <p:cNvSpPr>
              <a:spLocks noChangeArrowheads="1"/>
            </p:cNvSpPr>
            <p:nvPr/>
          </p:nvSpPr>
          <p:spPr bwMode="auto">
            <a:xfrm>
              <a:off x="2017" y="1543"/>
              <a:ext cx="619" cy="922"/>
            </a:xfrm>
            <a:prstGeom prst="rect">
              <a:avLst/>
            </a:prstGeom>
            <a:solidFill>
              <a:srgbClr val="CCCCFF"/>
            </a:solidFill>
            <a:ln w="1270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4" name="Line 322">
              <a:extLst>
                <a:ext uri="{FF2B5EF4-FFF2-40B4-BE49-F238E27FC236}">
                  <a16:creationId xmlns:a16="http://schemas.microsoft.com/office/drawing/2014/main" id="{719C13AC-8E49-409D-B954-499BA9B4DC87}"/>
                </a:ext>
              </a:extLst>
            </p:cNvPr>
            <p:cNvSpPr>
              <a:spLocks noChangeShapeType="1"/>
            </p:cNvSpPr>
            <p:nvPr/>
          </p:nvSpPr>
          <p:spPr bwMode="auto">
            <a:xfrm>
              <a:off x="2017" y="1845"/>
              <a:ext cx="619"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5" name="Line 323">
              <a:extLst>
                <a:ext uri="{FF2B5EF4-FFF2-40B4-BE49-F238E27FC236}">
                  <a16:creationId xmlns:a16="http://schemas.microsoft.com/office/drawing/2014/main" id="{B319A079-17E2-4CFC-99C8-C62690DD63FD}"/>
                </a:ext>
              </a:extLst>
            </p:cNvPr>
            <p:cNvSpPr>
              <a:spLocks noChangeShapeType="1"/>
            </p:cNvSpPr>
            <p:nvPr/>
          </p:nvSpPr>
          <p:spPr bwMode="auto">
            <a:xfrm>
              <a:off x="2017" y="2157"/>
              <a:ext cx="619"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grpSp>
      <p:sp>
        <p:nvSpPr>
          <p:cNvPr id="16" name="Line 325">
            <a:extLst>
              <a:ext uri="{FF2B5EF4-FFF2-40B4-BE49-F238E27FC236}">
                <a16:creationId xmlns:a16="http://schemas.microsoft.com/office/drawing/2014/main" id="{36C1C41F-1510-40FC-8AF9-76257CCFFAE3}"/>
              </a:ext>
            </a:extLst>
          </p:cNvPr>
          <p:cNvSpPr>
            <a:spLocks noChangeShapeType="1"/>
          </p:cNvSpPr>
          <p:nvPr/>
        </p:nvSpPr>
        <p:spPr bwMode="auto">
          <a:xfrm>
            <a:off x="7429500" y="2935288"/>
            <a:ext cx="145097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7" name="Line 326">
            <a:extLst>
              <a:ext uri="{FF2B5EF4-FFF2-40B4-BE49-F238E27FC236}">
                <a16:creationId xmlns:a16="http://schemas.microsoft.com/office/drawing/2014/main" id="{330D944B-9FD8-45D0-8B17-51DA3776BE05}"/>
              </a:ext>
            </a:extLst>
          </p:cNvPr>
          <p:cNvSpPr>
            <a:spLocks noChangeShapeType="1"/>
          </p:cNvSpPr>
          <p:nvPr/>
        </p:nvSpPr>
        <p:spPr bwMode="auto">
          <a:xfrm>
            <a:off x="7429500" y="3414713"/>
            <a:ext cx="145097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8" name="Rectangle 327">
            <a:extLst>
              <a:ext uri="{FF2B5EF4-FFF2-40B4-BE49-F238E27FC236}">
                <a16:creationId xmlns:a16="http://schemas.microsoft.com/office/drawing/2014/main" id="{7CA3BB27-2EDD-4D8A-99E3-487E1EB0C23E}"/>
              </a:ext>
            </a:extLst>
          </p:cNvPr>
          <p:cNvSpPr>
            <a:spLocks noChangeArrowheads="1"/>
          </p:cNvSpPr>
          <p:nvPr/>
        </p:nvSpPr>
        <p:spPr bwMode="auto">
          <a:xfrm>
            <a:off x="7434263" y="2011363"/>
            <a:ext cx="1447800" cy="447675"/>
          </a:xfrm>
          <a:prstGeom prst="rect">
            <a:avLst/>
          </a:prstGeom>
          <a:solidFill>
            <a:srgbClr val="99FF66"/>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grpSp>
        <p:nvGrpSpPr>
          <p:cNvPr id="20494" name="Group 328">
            <a:extLst>
              <a:ext uri="{FF2B5EF4-FFF2-40B4-BE49-F238E27FC236}">
                <a16:creationId xmlns:a16="http://schemas.microsoft.com/office/drawing/2014/main" id="{E2558418-C92F-4C18-8BE7-F817D26D611B}"/>
              </a:ext>
            </a:extLst>
          </p:cNvPr>
          <p:cNvGrpSpPr>
            <a:grpSpLocks/>
          </p:cNvGrpSpPr>
          <p:nvPr/>
        </p:nvGrpSpPr>
        <p:grpSpPr bwMode="auto">
          <a:xfrm>
            <a:off x="5087938" y="2468563"/>
            <a:ext cx="1062037" cy="1419225"/>
            <a:chOff x="3295" y="1543"/>
            <a:chExt cx="619" cy="922"/>
          </a:xfrm>
        </p:grpSpPr>
        <p:sp>
          <p:nvSpPr>
            <p:cNvPr id="20" name="Rectangle 329">
              <a:extLst>
                <a:ext uri="{FF2B5EF4-FFF2-40B4-BE49-F238E27FC236}">
                  <a16:creationId xmlns:a16="http://schemas.microsoft.com/office/drawing/2014/main" id="{32B79E8E-8027-4C1E-889E-7ED3FA5ECFD7}"/>
                </a:ext>
              </a:extLst>
            </p:cNvPr>
            <p:cNvSpPr>
              <a:spLocks noChangeArrowheads="1"/>
            </p:cNvSpPr>
            <p:nvPr/>
          </p:nvSpPr>
          <p:spPr bwMode="auto">
            <a:xfrm>
              <a:off x="3295" y="1543"/>
              <a:ext cx="619" cy="922"/>
            </a:xfrm>
            <a:prstGeom prst="rect">
              <a:avLst/>
            </a:prstGeom>
            <a:solidFill>
              <a:srgbClr val="CCCCFF"/>
            </a:solidFill>
            <a:ln w="1270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1" name="Line 330">
              <a:extLst>
                <a:ext uri="{FF2B5EF4-FFF2-40B4-BE49-F238E27FC236}">
                  <a16:creationId xmlns:a16="http://schemas.microsoft.com/office/drawing/2014/main" id="{808BE194-2EA9-46CD-A52A-BCF5772BB828}"/>
                </a:ext>
              </a:extLst>
            </p:cNvPr>
            <p:cNvSpPr>
              <a:spLocks noChangeShapeType="1"/>
            </p:cNvSpPr>
            <p:nvPr/>
          </p:nvSpPr>
          <p:spPr bwMode="auto">
            <a:xfrm>
              <a:off x="3295" y="1845"/>
              <a:ext cx="619"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2" name="Line 331">
              <a:extLst>
                <a:ext uri="{FF2B5EF4-FFF2-40B4-BE49-F238E27FC236}">
                  <a16:creationId xmlns:a16="http://schemas.microsoft.com/office/drawing/2014/main" id="{FFEB68A0-1FB2-4992-BFAE-5555EABA408E}"/>
                </a:ext>
              </a:extLst>
            </p:cNvPr>
            <p:cNvSpPr>
              <a:spLocks noChangeShapeType="1"/>
            </p:cNvSpPr>
            <p:nvPr/>
          </p:nvSpPr>
          <p:spPr bwMode="auto">
            <a:xfrm>
              <a:off x="3295" y="2157"/>
              <a:ext cx="619"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grpSp>
      <p:sp>
        <p:nvSpPr>
          <p:cNvPr id="20495" name="Rectangle 332">
            <a:extLst>
              <a:ext uri="{FF2B5EF4-FFF2-40B4-BE49-F238E27FC236}">
                <a16:creationId xmlns:a16="http://schemas.microsoft.com/office/drawing/2014/main" id="{E18DD43D-0669-4D3C-B96E-10FFE09E13E9}"/>
              </a:ext>
            </a:extLst>
          </p:cNvPr>
          <p:cNvSpPr>
            <a:spLocks noChangeArrowheads="1"/>
          </p:cNvSpPr>
          <p:nvPr/>
        </p:nvSpPr>
        <p:spPr bwMode="auto">
          <a:xfrm>
            <a:off x="2498725" y="1666875"/>
            <a:ext cx="408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b="0">
                <a:solidFill>
                  <a:srgbClr val="333399"/>
                </a:solidFill>
                <a:ea typeface="黑体" panose="02010609060101010101" pitchFamily="49" charset="-122"/>
              </a:rPr>
              <a:t>传输层提供应用进程</a:t>
            </a:r>
            <a:r>
              <a:rPr lang="zh-CN" altLang="zh-CN" sz="2000" b="0">
                <a:solidFill>
                  <a:srgbClr val="333399"/>
                </a:solidFill>
                <a:ea typeface="黑体" panose="02010609060101010101" pitchFamily="49" charset="-122"/>
              </a:rPr>
              <a:t>间的逻辑</a:t>
            </a:r>
            <a:r>
              <a:rPr lang="zh-CN" altLang="en-US" sz="2000" b="0">
                <a:solidFill>
                  <a:srgbClr val="333399"/>
                </a:solidFill>
                <a:ea typeface="黑体" panose="02010609060101010101" pitchFamily="49" charset="-122"/>
              </a:rPr>
              <a:t>通信</a:t>
            </a:r>
          </a:p>
        </p:txBody>
      </p:sp>
      <p:sp>
        <p:nvSpPr>
          <p:cNvPr id="24" name="Rectangle 333">
            <a:extLst>
              <a:ext uri="{FF2B5EF4-FFF2-40B4-BE49-F238E27FC236}">
                <a16:creationId xmlns:a16="http://schemas.microsoft.com/office/drawing/2014/main" id="{2F3123EE-7766-4942-BCEB-786E83842DAD}"/>
              </a:ext>
            </a:extLst>
          </p:cNvPr>
          <p:cNvSpPr>
            <a:spLocks noChangeArrowheads="1"/>
          </p:cNvSpPr>
          <p:nvPr/>
        </p:nvSpPr>
        <p:spPr bwMode="auto">
          <a:xfrm>
            <a:off x="180975" y="4673600"/>
            <a:ext cx="1447800" cy="885825"/>
          </a:xfrm>
          <a:prstGeom prst="rect">
            <a:avLst/>
          </a:prstGeom>
          <a:solidFill>
            <a:srgbClr val="FFFF99"/>
          </a:solidFill>
          <a:ln w="19050">
            <a:solidFill>
              <a:srgbClr val="333399"/>
            </a:solidFill>
            <a:miter lim="800000"/>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5" name="Freeform 334">
            <a:extLst>
              <a:ext uri="{FF2B5EF4-FFF2-40B4-BE49-F238E27FC236}">
                <a16:creationId xmlns:a16="http://schemas.microsoft.com/office/drawing/2014/main" id="{D45C483D-3653-4403-891A-2D49AD518DA8}"/>
              </a:ext>
            </a:extLst>
          </p:cNvPr>
          <p:cNvSpPr>
            <a:spLocks/>
          </p:cNvSpPr>
          <p:nvPr/>
        </p:nvSpPr>
        <p:spPr bwMode="auto">
          <a:xfrm>
            <a:off x="976313" y="4967288"/>
            <a:ext cx="655637"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277"/>
              <a:gd name="T140" fmla="*/ 382 w 382"/>
              <a:gd name="T141" fmla="*/ 277 h 2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6" name="Freeform 335">
            <a:extLst>
              <a:ext uri="{FF2B5EF4-FFF2-40B4-BE49-F238E27FC236}">
                <a16:creationId xmlns:a16="http://schemas.microsoft.com/office/drawing/2014/main" id="{0AC4BAA1-C6CB-4677-B245-4156FFCBCD9D}"/>
              </a:ext>
            </a:extLst>
          </p:cNvPr>
          <p:cNvSpPr>
            <a:spLocks/>
          </p:cNvSpPr>
          <p:nvPr/>
        </p:nvSpPr>
        <p:spPr bwMode="auto">
          <a:xfrm>
            <a:off x="914400" y="5154613"/>
            <a:ext cx="712788"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4"/>
              <a:gd name="T121" fmla="*/ 0 h 244"/>
              <a:gd name="T122" fmla="*/ 334 w 334"/>
              <a:gd name="T123" fmla="*/ 244 h 24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0499" name="Rectangle 336">
            <a:extLst>
              <a:ext uri="{FF2B5EF4-FFF2-40B4-BE49-F238E27FC236}">
                <a16:creationId xmlns:a16="http://schemas.microsoft.com/office/drawing/2014/main" id="{80068D3B-81C5-4D51-BC73-AD8645950B06}"/>
              </a:ext>
            </a:extLst>
          </p:cNvPr>
          <p:cNvSpPr>
            <a:spLocks noChangeArrowheads="1"/>
          </p:cNvSpPr>
          <p:nvPr/>
        </p:nvSpPr>
        <p:spPr bwMode="auto">
          <a:xfrm>
            <a:off x="411163" y="4306888"/>
            <a:ext cx="928687"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b="0">
                <a:solidFill>
                  <a:srgbClr val="333399"/>
                </a:solidFill>
                <a:ea typeface="黑体" panose="02010609060101010101" pitchFamily="49" charset="-122"/>
              </a:rPr>
              <a:t>主机 </a:t>
            </a:r>
            <a:r>
              <a:rPr lang="en-US" altLang="zh-CN" sz="2000" b="0">
                <a:solidFill>
                  <a:srgbClr val="333399"/>
                </a:solidFill>
                <a:ea typeface="黑体" panose="02010609060101010101" pitchFamily="49" charset="-122"/>
              </a:rPr>
              <a:t>A</a:t>
            </a:r>
          </a:p>
        </p:txBody>
      </p:sp>
      <p:sp>
        <p:nvSpPr>
          <p:cNvPr id="20500" name="Rectangle 337">
            <a:extLst>
              <a:ext uri="{FF2B5EF4-FFF2-40B4-BE49-F238E27FC236}">
                <a16:creationId xmlns:a16="http://schemas.microsoft.com/office/drawing/2014/main" id="{07D645BF-F3DA-43F2-AB75-FCE0D9B18EA1}"/>
              </a:ext>
            </a:extLst>
          </p:cNvPr>
          <p:cNvSpPr>
            <a:spLocks noChangeArrowheads="1"/>
          </p:cNvSpPr>
          <p:nvPr/>
        </p:nvSpPr>
        <p:spPr bwMode="auto">
          <a:xfrm>
            <a:off x="7654925" y="4306888"/>
            <a:ext cx="9302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b="0">
                <a:solidFill>
                  <a:srgbClr val="333399"/>
                </a:solidFill>
                <a:ea typeface="黑体" panose="02010609060101010101" pitchFamily="49" charset="-122"/>
              </a:rPr>
              <a:t>主机 </a:t>
            </a:r>
            <a:r>
              <a:rPr lang="en-US" altLang="zh-CN" sz="2000" b="0">
                <a:solidFill>
                  <a:srgbClr val="333399"/>
                </a:solidFill>
                <a:ea typeface="黑体" panose="02010609060101010101" pitchFamily="49" charset="-122"/>
              </a:rPr>
              <a:t>B</a:t>
            </a:r>
          </a:p>
        </p:txBody>
      </p:sp>
      <p:sp>
        <p:nvSpPr>
          <p:cNvPr id="20501" name="Freeform 338">
            <a:extLst>
              <a:ext uri="{FF2B5EF4-FFF2-40B4-BE49-F238E27FC236}">
                <a16:creationId xmlns:a16="http://schemas.microsoft.com/office/drawing/2014/main" id="{A0AA9313-2BE8-45E1-95E7-5C4B94C0CBF8}"/>
              </a:ext>
            </a:extLst>
          </p:cNvPr>
          <p:cNvSpPr>
            <a:spLocks/>
          </p:cNvSpPr>
          <p:nvPr/>
        </p:nvSpPr>
        <p:spPr bwMode="auto">
          <a:xfrm>
            <a:off x="873125" y="2459038"/>
            <a:ext cx="7332663" cy="1751012"/>
          </a:xfrm>
          <a:custGeom>
            <a:avLst/>
            <a:gdLst>
              <a:gd name="T0" fmla="*/ 0 w 4272"/>
              <a:gd name="T1" fmla="*/ 0 h 1138"/>
              <a:gd name="T2" fmla="*/ 0 w 4272"/>
              <a:gd name="T3" fmla="*/ 2147483646 h 1138"/>
              <a:gd name="T4" fmla="*/ 2147483646 w 4272"/>
              <a:gd name="T5" fmla="*/ 2147483646 h 1138"/>
              <a:gd name="T6" fmla="*/ 2147483646 w 4272"/>
              <a:gd name="T7" fmla="*/ 2147483646 h 1138"/>
              <a:gd name="T8" fmla="*/ 2147483646 w 4272"/>
              <a:gd name="T9" fmla="*/ 2147483646 h 1138"/>
              <a:gd name="T10" fmla="*/ 2147483646 w 4272"/>
              <a:gd name="T11" fmla="*/ 2147483646 h 1138"/>
              <a:gd name="T12" fmla="*/ 2147483646 w 4272"/>
              <a:gd name="T13" fmla="*/ 2147483646 h 1138"/>
              <a:gd name="T14" fmla="*/ 2147483646 w 4272"/>
              <a:gd name="T15" fmla="*/ 2147483646 h 1138"/>
              <a:gd name="T16" fmla="*/ 2147483646 w 4272"/>
              <a:gd name="T17" fmla="*/ 2147483646 h 1138"/>
              <a:gd name="T18" fmla="*/ 2147483646 w 4272"/>
              <a:gd name="T19" fmla="*/ 2147483646 h 1138"/>
              <a:gd name="T20" fmla="*/ 2147483646 w 4272"/>
              <a:gd name="T21" fmla="*/ 2147483646 h 1138"/>
              <a:gd name="T22" fmla="*/ 2147483646 w 4272"/>
              <a:gd name="T23" fmla="*/ 2147483646 h 1138"/>
              <a:gd name="T24" fmla="*/ 2147483646 w 4272"/>
              <a:gd name="T25" fmla="*/ 2147483646 h 1138"/>
              <a:gd name="T26" fmla="*/ 2147483646 w 4272"/>
              <a:gd name="T27" fmla="*/ 2147483646 h 1138"/>
              <a:gd name="T28" fmla="*/ 2147483646 w 4272"/>
              <a:gd name="T29" fmla="*/ 2147483646 h 1138"/>
              <a:gd name="T30" fmla="*/ 2147483646 w 4272"/>
              <a:gd name="T31" fmla="*/ 2147483646 h 1138"/>
              <a:gd name="T32" fmla="*/ 2147483646 w 4272"/>
              <a:gd name="T33" fmla="*/ 2147483646 h 1138"/>
              <a:gd name="T34" fmla="*/ 2147483646 w 4272"/>
              <a:gd name="T35" fmla="*/ 2147483646 h 1138"/>
              <a:gd name="T36" fmla="*/ 2147483646 w 4272"/>
              <a:gd name="T37" fmla="*/ 2147483646 h 1138"/>
              <a:gd name="T38" fmla="*/ 2147483646 w 4272"/>
              <a:gd name="T39" fmla="*/ 2147483646 h 1138"/>
              <a:gd name="T40" fmla="*/ 2147483646 w 4272"/>
              <a:gd name="T41" fmla="*/ 2147483646 h 1138"/>
              <a:gd name="T42" fmla="*/ 2147483646 w 4272"/>
              <a:gd name="T43" fmla="*/ 2147483646 h 1138"/>
              <a:gd name="T44" fmla="*/ 2147483646 w 4272"/>
              <a:gd name="T45" fmla="*/ 2147483646 h 1138"/>
              <a:gd name="T46" fmla="*/ 2147483646 w 4272"/>
              <a:gd name="T47" fmla="*/ 2147483646 h 1138"/>
              <a:gd name="T48" fmla="*/ 2147483646 w 4272"/>
              <a:gd name="T49" fmla="*/ 2147483646 h 1138"/>
              <a:gd name="T50" fmla="*/ 2147483646 w 4272"/>
              <a:gd name="T51" fmla="*/ 2147483646 h 1138"/>
              <a:gd name="T52" fmla="*/ 2147483646 w 4272"/>
              <a:gd name="T53" fmla="*/ 2147483646 h 1138"/>
              <a:gd name="T54" fmla="*/ 2147483646 w 4272"/>
              <a:gd name="T55" fmla="*/ 2147483646 h 1138"/>
              <a:gd name="T56" fmla="*/ 2147483646 w 4272"/>
              <a:gd name="T57" fmla="*/ 2147483646 h 1138"/>
              <a:gd name="T58" fmla="*/ 2147483646 w 4272"/>
              <a:gd name="T59" fmla="*/ 2147483646 h 1138"/>
              <a:gd name="T60" fmla="*/ 2147483646 w 4272"/>
              <a:gd name="T61" fmla="*/ 2147483646 h 1138"/>
              <a:gd name="T62" fmla="*/ 2147483646 w 4272"/>
              <a:gd name="T63" fmla="*/ 2147483646 h 1138"/>
              <a:gd name="T64" fmla="*/ 2147483646 w 4272"/>
              <a:gd name="T65" fmla="*/ 2147483646 h 1138"/>
              <a:gd name="T66" fmla="*/ 2147483646 w 4272"/>
              <a:gd name="T67" fmla="*/ 2147483646 h 1138"/>
              <a:gd name="T68" fmla="*/ 2147483646 w 4272"/>
              <a:gd name="T69" fmla="*/ 2147483646 h 1138"/>
              <a:gd name="T70" fmla="*/ 2147483646 w 4272"/>
              <a:gd name="T71" fmla="*/ 2147483646 h 1138"/>
              <a:gd name="T72" fmla="*/ 2147483646 w 4272"/>
              <a:gd name="T73" fmla="*/ 2147483646 h 1138"/>
              <a:gd name="T74" fmla="*/ 2147483646 w 4272"/>
              <a:gd name="T75" fmla="*/ 2147483646 h 1138"/>
              <a:gd name="T76" fmla="*/ 2147483646 w 4272"/>
              <a:gd name="T77" fmla="*/ 2147483646 h 1138"/>
              <a:gd name="T78" fmla="*/ 2147483646 w 4272"/>
              <a:gd name="T79" fmla="*/ 2147483646 h 1138"/>
              <a:gd name="T80" fmla="*/ 2147483646 w 4272"/>
              <a:gd name="T81" fmla="*/ 2147483646 h 1138"/>
              <a:gd name="T82" fmla="*/ 2147483646 w 4272"/>
              <a:gd name="T83" fmla="*/ 0 h 11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72"/>
              <a:gd name="T127" fmla="*/ 0 h 1138"/>
              <a:gd name="T128" fmla="*/ 4272 w 4272"/>
              <a:gd name="T129" fmla="*/ 1138 h 11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solidFill>
            <a:prstDash val="sysDot"/>
            <a:round/>
            <a:headEnd type="none" w="med" len="lg"/>
            <a:tailEnd type="non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02" name="Rectangle 339">
            <a:extLst>
              <a:ext uri="{FF2B5EF4-FFF2-40B4-BE49-F238E27FC236}">
                <a16:creationId xmlns:a16="http://schemas.microsoft.com/office/drawing/2014/main" id="{AC4ED555-67D8-4A18-AB83-3B8F6144BE6A}"/>
              </a:ext>
            </a:extLst>
          </p:cNvPr>
          <p:cNvSpPr>
            <a:spLocks noChangeArrowheads="1"/>
          </p:cNvSpPr>
          <p:nvPr/>
        </p:nvSpPr>
        <p:spPr bwMode="auto">
          <a:xfrm>
            <a:off x="1820863" y="1201738"/>
            <a:ext cx="1196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b="0">
                <a:solidFill>
                  <a:srgbClr val="333399"/>
                </a:solidFill>
                <a:ea typeface="黑体" panose="02010609060101010101" pitchFamily="49" charset="-122"/>
              </a:rPr>
              <a:t>应用进程</a:t>
            </a:r>
          </a:p>
        </p:txBody>
      </p:sp>
      <p:sp>
        <p:nvSpPr>
          <p:cNvPr id="20503" name="Freeform 340">
            <a:extLst>
              <a:ext uri="{FF2B5EF4-FFF2-40B4-BE49-F238E27FC236}">
                <a16:creationId xmlns:a16="http://schemas.microsoft.com/office/drawing/2014/main" id="{27AB2E7A-52DC-4589-B101-1772117239E6}"/>
              </a:ext>
            </a:extLst>
          </p:cNvPr>
          <p:cNvSpPr>
            <a:spLocks/>
          </p:cNvSpPr>
          <p:nvPr/>
        </p:nvSpPr>
        <p:spPr bwMode="auto">
          <a:xfrm>
            <a:off x="7011988" y="1492250"/>
            <a:ext cx="538162" cy="161925"/>
          </a:xfrm>
          <a:custGeom>
            <a:avLst/>
            <a:gdLst>
              <a:gd name="T0" fmla="*/ 0 w 297"/>
              <a:gd name="T1" fmla="*/ 0 h 105"/>
              <a:gd name="T2" fmla="*/ 2147483646 w 297"/>
              <a:gd name="T3" fmla="*/ 2147483646 h 105"/>
              <a:gd name="T4" fmla="*/ 0 60000 65536"/>
              <a:gd name="T5" fmla="*/ 0 60000 65536"/>
              <a:gd name="T6" fmla="*/ 0 w 297"/>
              <a:gd name="T7" fmla="*/ 0 h 105"/>
              <a:gd name="T8" fmla="*/ 297 w 297"/>
              <a:gd name="T9" fmla="*/ 105 h 105"/>
            </a:gdLst>
            <a:ahLst/>
            <a:cxnLst>
              <a:cxn ang="T4">
                <a:pos x="T0" y="T1"/>
              </a:cxn>
              <a:cxn ang="T5">
                <a:pos x="T2" y="T3"/>
              </a:cxn>
            </a:cxnLst>
            <a:rect l="T6" t="T7" r="T8" b="T9"/>
            <a:pathLst>
              <a:path w="297" h="105">
                <a:moveTo>
                  <a:pt x="0" y="0"/>
                </a:moveTo>
                <a:lnTo>
                  <a:pt x="297" y="105"/>
                </a:lnTo>
              </a:path>
            </a:pathLst>
          </a:custGeom>
          <a:noFill/>
          <a:ln w="28575" cmpd="sng">
            <a:solidFill>
              <a:srgbClr val="333399"/>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04" name="Rectangle 341">
            <a:extLst>
              <a:ext uri="{FF2B5EF4-FFF2-40B4-BE49-F238E27FC236}">
                <a16:creationId xmlns:a16="http://schemas.microsoft.com/office/drawing/2014/main" id="{D6C5E397-69D4-4FC2-8D3B-0167CE5E3566}"/>
              </a:ext>
            </a:extLst>
          </p:cNvPr>
          <p:cNvSpPr>
            <a:spLocks noChangeArrowheads="1"/>
          </p:cNvSpPr>
          <p:nvPr/>
        </p:nvSpPr>
        <p:spPr bwMode="auto">
          <a:xfrm>
            <a:off x="5929313" y="1201738"/>
            <a:ext cx="11985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b="0">
                <a:solidFill>
                  <a:srgbClr val="333399"/>
                </a:solidFill>
                <a:ea typeface="黑体" panose="02010609060101010101" pitchFamily="49" charset="-122"/>
              </a:rPr>
              <a:t>应用进程</a:t>
            </a:r>
          </a:p>
        </p:txBody>
      </p:sp>
      <p:sp>
        <p:nvSpPr>
          <p:cNvPr id="33" name="AutoShape 342">
            <a:extLst>
              <a:ext uri="{FF2B5EF4-FFF2-40B4-BE49-F238E27FC236}">
                <a16:creationId xmlns:a16="http://schemas.microsoft.com/office/drawing/2014/main" id="{64E99A3F-3AF1-43D4-841B-FB0FE466EEF4}"/>
              </a:ext>
            </a:extLst>
          </p:cNvPr>
          <p:cNvSpPr>
            <a:spLocks noChangeArrowheads="1"/>
          </p:cNvSpPr>
          <p:nvPr/>
        </p:nvSpPr>
        <p:spPr bwMode="auto">
          <a:xfrm>
            <a:off x="1609725" y="2016125"/>
            <a:ext cx="5815013" cy="368300"/>
          </a:xfrm>
          <a:prstGeom prst="leftRightArrow">
            <a:avLst>
              <a:gd name="adj1" fmla="val 59167"/>
              <a:gd name="adj2" fmla="val 215634"/>
            </a:avLst>
          </a:prstGeom>
          <a:solidFill>
            <a:srgbClr val="99FF66"/>
          </a:solidFill>
          <a:ln w="1270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0506" name="Rectangle 343">
            <a:extLst>
              <a:ext uri="{FF2B5EF4-FFF2-40B4-BE49-F238E27FC236}">
                <a16:creationId xmlns:a16="http://schemas.microsoft.com/office/drawing/2014/main" id="{FA395F6B-9DBC-43C4-80ED-848DD65E9C1C}"/>
              </a:ext>
            </a:extLst>
          </p:cNvPr>
          <p:cNvSpPr>
            <a:spLocks noChangeArrowheads="1"/>
          </p:cNvSpPr>
          <p:nvPr/>
        </p:nvSpPr>
        <p:spPr bwMode="auto">
          <a:xfrm>
            <a:off x="2947988" y="4586288"/>
            <a:ext cx="1155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b="0">
                <a:solidFill>
                  <a:srgbClr val="333399"/>
                </a:solidFill>
                <a:ea typeface="黑体" panose="02010609060101010101" pitchFamily="49" charset="-122"/>
              </a:rPr>
              <a:t>路由器 </a:t>
            </a:r>
            <a:r>
              <a:rPr lang="en-US" altLang="zh-CN" sz="2000" b="0">
                <a:solidFill>
                  <a:srgbClr val="333399"/>
                </a:solidFill>
                <a:ea typeface="黑体" panose="02010609060101010101" pitchFamily="49" charset="-122"/>
              </a:rPr>
              <a:t>1</a:t>
            </a:r>
          </a:p>
        </p:txBody>
      </p:sp>
      <p:pic>
        <p:nvPicPr>
          <p:cNvPr id="20507" name="Picture 344">
            <a:extLst>
              <a:ext uri="{FF2B5EF4-FFF2-40B4-BE49-F238E27FC236}">
                <a16:creationId xmlns:a16="http://schemas.microsoft.com/office/drawing/2014/main" id="{C0C74F66-07A4-4CD8-AAEB-5F8D7083884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5775" y="4933950"/>
            <a:ext cx="7239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0508" name="Rectangle 345">
            <a:extLst>
              <a:ext uri="{FF2B5EF4-FFF2-40B4-BE49-F238E27FC236}">
                <a16:creationId xmlns:a16="http://schemas.microsoft.com/office/drawing/2014/main" id="{EE034B29-CAD4-4074-BA0B-DB8D2E3607BA}"/>
              </a:ext>
            </a:extLst>
          </p:cNvPr>
          <p:cNvSpPr>
            <a:spLocks noChangeArrowheads="1"/>
          </p:cNvSpPr>
          <p:nvPr/>
        </p:nvSpPr>
        <p:spPr bwMode="auto">
          <a:xfrm>
            <a:off x="5154613" y="4586288"/>
            <a:ext cx="1155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b="0">
                <a:solidFill>
                  <a:srgbClr val="333399"/>
                </a:solidFill>
                <a:ea typeface="黑体" panose="02010609060101010101" pitchFamily="49" charset="-122"/>
              </a:rPr>
              <a:t>路由器 </a:t>
            </a:r>
            <a:r>
              <a:rPr lang="en-US" altLang="zh-CN" sz="2000" b="0">
                <a:solidFill>
                  <a:srgbClr val="333399"/>
                </a:solidFill>
                <a:ea typeface="黑体" panose="02010609060101010101" pitchFamily="49" charset="-122"/>
              </a:rPr>
              <a:t>2</a:t>
            </a:r>
          </a:p>
        </p:txBody>
      </p:sp>
      <p:sp>
        <p:nvSpPr>
          <p:cNvPr id="37" name="Oval 346">
            <a:extLst>
              <a:ext uri="{FF2B5EF4-FFF2-40B4-BE49-F238E27FC236}">
                <a16:creationId xmlns:a16="http://schemas.microsoft.com/office/drawing/2014/main" id="{E81A60ED-90C9-4933-9E3D-8EF986C5F864}"/>
              </a:ext>
            </a:extLst>
          </p:cNvPr>
          <p:cNvSpPr>
            <a:spLocks noChangeArrowheads="1"/>
          </p:cNvSpPr>
          <p:nvPr/>
        </p:nvSpPr>
        <p:spPr bwMode="auto">
          <a:xfrm>
            <a:off x="434975" y="4783138"/>
            <a:ext cx="631825" cy="314325"/>
          </a:xfrm>
          <a:prstGeom prst="ellipse">
            <a:avLst/>
          </a:prstGeom>
          <a:solidFill>
            <a:srgbClr val="FFCCFF"/>
          </a:solidFill>
          <a:ln w="12700">
            <a:solidFill>
              <a:srgbClr val="000000"/>
            </a:solidFill>
            <a:round/>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0510" name="Rectangle 347">
            <a:extLst>
              <a:ext uri="{FF2B5EF4-FFF2-40B4-BE49-F238E27FC236}">
                <a16:creationId xmlns:a16="http://schemas.microsoft.com/office/drawing/2014/main" id="{3FD3D1F7-E298-4319-A223-D648805374AA}"/>
              </a:ext>
            </a:extLst>
          </p:cNvPr>
          <p:cNvSpPr>
            <a:spLocks noChangeArrowheads="1"/>
          </p:cNvSpPr>
          <p:nvPr/>
        </p:nvSpPr>
        <p:spPr bwMode="auto">
          <a:xfrm>
            <a:off x="479425" y="4732338"/>
            <a:ext cx="6127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AP</a:t>
            </a:r>
            <a:r>
              <a:rPr lang="en-US" altLang="zh-CN" sz="2000" b="0" baseline="-25000">
                <a:solidFill>
                  <a:srgbClr val="333399"/>
                </a:solidFill>
                <a:ea typeface="黑体" panose="02010609060101010101" pitchFamily="49" charset="-122"/>
              </a:rPr>
              <a:t>1</a:t>
            </a:r>
            <a:endParaRPr lang="en-US" altLang="zh-CN" sz="2000" b="0">
              <a:solidFill>
                <a:srgbClr val="333399"/>
              </a:solidFill>
              <a:ea typeface="黑体" panose="02010609060101010101" pitchFamily="49" charset="-122"/>
            </a:endParaRPr>
          </a:p>
        </p:txBody>
      </p:sp>
      <p:sp>
        <p:nvSpPr>
          <p:cNvPr id="39" name="Oval 348">
            <a:extLst>
              <a:ext uri="{FF2B5EF4-FFF2-40B4-BE49-F238E27FC236}">
                <a16:creationId xmlns:a16="http://schemas.microsoft.com/office/drawing/2014/main" id="{8F28E70B-51AB-498E-9376-E626F7F42892}"/>
              </a:ext>
            </a:extLst>
          </p:cNvPr>
          <p:cNvSpPr>
            <a:spLocks noChangeArrowheads="1"/>
          </p:cNvSpPr>
          <p:nvPr/>
        </p:nvSpPr>
        <p:spPr bwMode="auto">
          <a:xfrm>
            <a:off x="8128000" y="1376363"/>
            <a:ext cx="631825" cy="355600"/>
          </a:xfrm>
          <a:prstGeom prst="ellipse">
            <a:avLst/>
          </a:prstGeom>
          <a:solidFill>
            <a:srgbClr val="FFCCFF"/>
          </a:solidFill>
          <a:ln w="12700">
            <a:solidFill>
              <a:srgbClr val="000000"/>
            </a:solidFill>
            <a:round/>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40" name="Line 349">
            <a:extLst>
              <a:ext uri="{FF2B5EF4-FFF2-40B4-BE49-F238E27FC236}">
                <a16:creationId xmlns:a16="http://schemas.microsoft.com/office/drawing/2014/main" id="{0E1AB801-BD0D-42A5-A581-F886E89E17E5}"/>
              </a:ext>
            </a:extLst>
          </p:cNvPr>
          <p:cNvSpPr>
            <a:spLocks noChangeShapeType="1"/>
          </p:cNvSpPr>
          <p:nvPr/>
        </p:nvSpPr>
        <p:spPr bwMode="auto">
          <a:xfrm rot="5400000">
            <a:off x="2941638" y="3409950"/>
            <a:ext cx="94615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41" name="Line 350">
            <a:extLst>
              <a:ext uri="{FF2B5EF4-FFF2-40B4-BE49-F238E27FC236}">
                <a16:creationId xmlns:a16="http://schemas.microsoft.com/office/drawing/2014/main" id="{E9D8B2CA-690F-4962-8495-6BEEDF32EDFC}"/>
              </a:ext>
            </a:extLst>
          </p:cNvPr>
          <p:cNvSpPr>
            <a:spLocks noChangeShapeType="1"/>
          </p:cNvSpPr>
          <p:nvPr/>
        </p:nvSpPr>
        <p:spPr bwMode="auto">
          <a:xfrm rot="5400000">
            <a:off x="5131594" y="3407569"/>
            <a:ext cx="95726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pic>
        <p:nvPicPr>
          <p:cNvPr id="20514" name="Picture 351">
            <a:extLst>
              <a:ext uri="{FF2B5EF4-FFF2-40B4-BE49-F238E27FC236}">
                <a16:creationId xmlns:a16="http://schemas.microsoft.com/office/drawing/2014/main" id="{824B254E-23E5-4790-98A5-5C2FD04CBEE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625" y="4846638"/>
            <a:ext cx="9048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5" name="Rectangle 352">
            <a:extLst>
              <a:ext uri="{FF2B5EF4-FFF2-40B4-BE49-F238E27FC236}">
                <a16:creationId xmlns:a16="http://schemas.microsoft.com/office/drawing/2014/main" id="{9FD028D3-D66D-4D61-89CC-683276484DB8}"/>
              </a:ext>
            </a:extLst>
          </p:cNvPr>
          <p:cNvSpPr>
            <a:spLocks noChangeArrowheads="1"/>
          </p:cNvSpPr>
          <p:nvPr/>
        </p:nvSpPr>
        <p:spPr bwMode="auto">
          <a:xfrm>
            <a:off x="6340475" y="4927600"/>
            <a:ext cx="7667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LAN</a:t>
            </a:r>
            <a:r>
              <a:rPr lang="en-US" altLang="zh-CN" sz="2000" b="0" baseline="-25000">
                <a:solidFill>
                  <a:srgbClr val="333399"/>
                </a:solidFill>
                <a:ea typeface="黑体" panose="02010609060101010101" pitchFamily="49" charset="-122"/>
              </a:rPr>
              <a:t>2</a:t>
            </a:r>
            <a:endParaRPr lang="en-US" altLang="zh-CN" sz="2000" b="0">
              <a:solidFill>
                <a:srgbClr val="333399"/>
              </a:solidFill>
              <a:ea typeface="黑体" panose="02010609060101010101" pitchFamily="49" charset="-122"/>
            </a:endParaRPr>
          </a:p>
        </p:txBody>
      </p:sp>
      <p:pic>
        <p:nvPicPr>
          <p:cNvPr id="20516" name="Picture 353">
            <a:extLst>
              <a:ext uri="{FF2B5EF4-FFF2-40B4-BE49-F238E27FC236}">
                <a16:creationId xmlns:a16="http://schemas.microsoft.com/office/drawing/2014/main" id="{6AF136B1-3AE4-40F3-8C79-F1D7E0EE524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4950" y="4846638"/>
            <a:ext cx="98901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7" name="Rectangle 354">
            <a:extLst>
              <a:ext uri="{FF2B5EF4-FFF2-40B4-BE49-F238E27FC236}">
                <a16:creationId xmlns:a16="http://schemas.microsoft.com/office/drawing/2014/main" id="{DA5F159D-1020-4BDA-BEBF-151FD10BB37B}"/>
              </a:ext>
            </a:extLst>
          </p:cNvPr>
          <p:cNvSpPr>
            <a:spLocks noChangeArrowheads="1"/>
          </p:cNvSpPr>
          <p:nvPr/>
        </p:nvSpPr>
        <p:spPr bwMode="auto">
          <a:xfrm>
            <a:off x="4159250" y="4938713"/>
            <a:ext cx="774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WAN</a:t>
            </a:r>
          </a:p>
        </p:txBody>
      </p:sp>
      <p:sp>
        <p:nvSpPr>
          <p:cNvPr id="46" name="Oval 355">
            <a:extLst>
              <a:ext uri="{FF2B5EF4-FFF2-40B4-BE49-F238E27FC236}">
                <a16:creationId xmlns:a16="http://schemas.microsoft.com/office/drawing/2014/main" id="{01314808-8E5A-41D7-87E2-B83BEC46C66A}"/>
              </a:ext>
            </a:extLst>
          </p:cNvPr>
          <p:cNvSpPr>
            <a:spLocks noChangeArrowheads="1"/>
          </p:cNvSpPr>
          <p:nvPr/>
        </p:nvSpPr>
        <p:spPr bwMode="auto">
          <a:xfrm>
            <a:off x="1552575" y="5067300"/>
            <a:ext cx="153988" cy="138113"/>
          </a:xfrm>
          <a:prstGeom prst="ellipse">
            <a:avLst/>
          </a:prstGeom>
          <a:solidFill>
            <a:srgbClr val="FFFFFF"/>
          </a:solidFill>
          <a:ln w="28575">
            <a:solidFill>
              <a:srgbClr val="333399"/>
            </a:solidFill>
            <a:round/>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47" name="Oval 356">
            <a:extLst>
              <a:ext uri="{FF2B5EF4-FFF2-40B4-BE49-F238E27FC236}">
                <a16:creationId xmlns:a16="http://schemas.microsoft.com/office/drawing/2014/main" id="{C61F2F0A-643C-4DB4-94B5-2CD8D42E7610}"/>
              </a:ext>
            </a:extLst>
          </p:cNvPr>
          <p:cNvSpPr>
            <a:spLocks noChangeArrowheads="1"/>
          </p:cNvSpPr>
          <p:nvPr/>
        </p:nvSpPr>
        <p:spPr bwMode="auto">
          <a:xfrm>
            <a:off x="419100" y="5153025"/>
            <a:ext cx="633413" cy="314325"/>
          </a:xfrm>
          <a:prstGeom prst="ellipse">
            <a:avLst/>
          </a:prstGeom>
          <a:solidFill>
            <a:srgbClr val="FFCCFF"/>
          </a:solidFill>
          <a:ln w="12700">
            <a:solidFill>
              <a:srgbClr val="000000"/>
            </a:solidFill>
            <a:round/>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0520" name="Rectangle 357">
            <a:extLst>
              <a:ext uri="{FF2B5EF4-FFF2-40B4-BE49-F238E27FC236}">
                <a16:creationId xmlns:a16="http://schemas.microsoft.com/office/drawing/2014/main" id="{9B27DE36-45F5-4C33-83D7-ADFF92EA5013}"/>
              </a:ext>
            </a:extLst>
          </p:cNvPr>
          <p:cNvSpPr>
            <a:spLocks noChangeArrowheads="1"/>
          </p:cNvSpPr>
          <p:nvPr/>
        </p:nvSpPr>
        <p:spPr bwMode="auto">
          <a:xfrm>
            <a:off x="438150" y="5102225"/>
            <a:ext cx="6127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AP</a:t>
            </a:r>
            <a:r>
              <a:rPr lang="en-US" altLang="zh-CN" sz="2000" b="0" baseline="-25000">
                <a:solidFill>
                  <a:srgbClr val="333399"/>
                </a:solidFill>
                <a:ea typeface="黑体" panose="02010609060101010101" pitchFamily="49" charset="-122"/>
              </a:rPr>
              <a:t>2</a:t>
            </a:r>
            <a:endParaRPr lang="en-US" altLang="zh-CN" sz="2000" b="0">
              <a:solidFill>
                <a:srgbClr val="333399"/>
              </a:solidFill>
              <a:ea typeface="黑体" panose="02010609060101010101" pitchFamily="49" charset="-122"/>
            </a:endParaRPr>
          </a:p>
        </p:txBody>
      </p:sp>
      <p:sp>
        <p:nvSpPr>
          <p:cNvPr id="49" name="Rectangle 358">
            <a:extLst>
              <a:ext uri="{FF2B5EF4-FFF2-40B4-BE49-F238E27FC236}">
                <a16:creationId xmlns:a16="http://schemas.microsoft.com/office/drawing/2014/main" id="{54D3E3DC-93D6-4B2F-AFAE-6B958D387467}"/>
              </a:ext>
            </a:extLst>
          </p:cNvPr>
          <p:cNvSpPr>
            <a:spLocks noChangeArrowheads="1"/>
          </p:cNvSpPr>
          <p:nvPr/>
        </p:nvSpPr>
        <p:spPr bwMode="auto">
          <a:xfrm flipH="1">
            <a:off x="7424738" y="4673600"/>
            <a:ext cx="1447800" cy="885825"/>
          </a:xfrm>
          <a:prstGeom prst="rect">
            <a:avLst/>
          </a:prstGeom>
          <a:solidFill>
            <a:srgbClr val="FFFF99"/>
          </a:solidFill>
          <a:ln w="19050">
            <a:solidFill>
              <a:srgbClr val="333399"/>
            </a:solidFill>
            <a:miter lim="800000"/>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50" name="Freeform 359">
            <a:extLst>
              <a:ext uri="{FF2B5EF4-FFF2-40B4-BE49-F238E27FC236}">
                <a16:creationId xmlns:a16="http://schemas.microsoft.com/office/drawing/2014/main" id="{070D7DCD-636E-4385-A058-2DB486912098}"/>
              </a:ext>
            </a:extLst>
          </p:cNvPr>
          <p:cNvSpPr>
            <a:spLocks/>
          </p:cNvSpPr>
          <p:nvPr/>
        </p:nvSpPr>
        <p:spPr bwMode="auto">
          <a:xfrm flipH="1">
            <a:off x="7424738" y="4967288"/>
            <a:ext cx="655637"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277"/>
              <a:gd name="T140" fmla="*/ 382 w 382"/>
              <a:gd name="T141" fmla="*/ 277 h 2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51" name="Freeform 360">
            <a:extLst>
              <a:ext uri="{FF2B5EF4-FFF2-40B4-BE49-F238E27FC236}">
                <a16:creationId xmlns:a16="http://schemas.microsoft.com/office/drawing/2014/main" id="{F8F4AEF9-4438-4766-8AA6-3E5D0C52501F}"/>
              </a:ext>
            </a:extLst>
          </p:cNvPr>
          <p:cNvSpPr>
            <a:spLocks/>
          </p:cNvSpPr>
          <p:nvPr/>
        </p:nvSpPr>
        <p:spPr bwMode="auto">
          <a:xfrm flipH="1">
            <a:off x="7424738" y="5154613"/>
            <a:ext cx="711200"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4"/>
              <a:gd name="T121" fmla="*/ 0 h 244"/>
              <a:gd name="T122" fmla="*/ 334 w 334"/>
              <a:gd name="T123" fmla="*/ 244 h 24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52" name="Oval 361">
            <a:extLst>
              <a:ext uri="{FF2B5EF4-FFF2-40B4-BE49-F238E27FC236}">
                <a16:creationId xmlns:a16="http://schemas.microsoft.com/office/drawing/2014/main" id="{83062AF1-C587-40EF-94B7-0A6F2B19FE0E}"/>
              </a:ext>
            </a:extLst>
          </p:cNvPr>
          <p:cNvSpPr>
            <a:spLocks noChangeArrowheads="1"/>
          </p:cNvSpPr>
          <p:nvPr/>
        </p:nvSpPr>
        <p:spPr bwMode="auto">
          <a:xfrm flipH="1">
            <a:off x="7881938" y="4783138"/>
            <a:ext cx="631825" cy="314325"/>
          </a:xfrm>
          <a:prstGeom prst="ellipse">
            <a:avLst/>
          </a:prstGeom>
          <a:solidFill>
            <a:srgbClr val="FFCCFF"/>
          </a:solidFill>
          <a:ln w="12700">
            <a:solidFill>
              <a:srgbClr val="000000"/>
            </a:solidFill>
            <a:round/>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0525" name="Rectangle 362">
            <a:extLst>
              <a:ext uri="{FF2B5EF4-FFF2-40B4-BE49-F238E27FC236}">
                <a16:creationId xmlns:a16="http://schemas.microsoft.com/office/drawing/2014/main" id="{F2E8EE6B-B84D-47D5-89FA-E38E84777F64}"/>
              </a:ext>
            </a:extLst>
          </p:cNvPr>
          <p:cNvSpPr>
            <a:spLocks noChangeArrowheads="1"/>
          </p:cNvSpPr>
          <p:nvPr/>
        </p:nvSpPr>
        <p:spPr bwMode="auto">
          <a:xfrm flipH="1">
            <a:off x="7893050" y="4732338"/>
            <a:ext cx="6127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AP</a:t>
            </a:r>
            <a:r>
              <a:rPr lang="en-US" altLang="zh-CN" sz="2000" b="0" baseline="-25000">
                <a:solidFill>
                  <a:srgbClr val="333399"/>
                </a:solidFill>
                <a:ea typeface="黑体" panose="02010609060101010101" pitchFamily="49" charset="-122"/>
              </a:rPr>
              <a:t>3</a:t>
            </a:r>
            <a:endParaRPr lang="en-US" altLang="zh-CN" sz="2000" b="0">
              <a:solidFill>
                <a:srgbClr val="333399"/>
              </a:solidFill>
              <a:ea typeface="黑体" panose="02010609060101010101" pitchFamily="49" charset="-122"/>
            </a:endParaRPr>
          </a:p>
        </p:txBody>
      </p:sp>
      <p:sp>
        <p:nvSpPr>
          <p:cNvPr id="54" name="Oval 364">
            <a:extLst>
              <a:ext uri="{FF2B5EF4-FFF2-40B4-BE49-F238E27FC236}">
                <a16:creationId xmlns:a16="http://schemas.microsoft.com/office/drawing/2014/main" id="{3C4A6F96-EF83-43FE-812C-AEAA2E3DC9AF}"/>
              </a:ext>
            </a:extLst>
          </p:cNvPr>
          <p:cNvSpPr>
            <a:spLocks noChangeArrowheads="1"/>
          </p:cNvSpPr>
          <p:nvPr/>
        </p:nvSpPr>
        <p:spPr bwMode="auto">
          <a:xfrm flipH="1">
            <a:off x="7867650" y="5153025"/>
            <a:ext cx="631825" cy="314325"/>
          </a:xfrm>
          <a:prstGeom prst="ellipse">
            <a:avLst/>
          </a:prstGeom>
          <a:solidFill>
            <a:srgbClr val="FFCCFF"/>
          </a:solidFill>
          <a:ln w="12700">
            <a:solidFill>
              <a:srgbClr val="000000"/>
            </a:solidFill>
            <a:round/>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0527" name="Rectangle 365">
            <a:extLst>
              <a:ext uri="{FF2B5EF4-FFF2-40B4-BE49-F238E27FC236}">
                <a16:creationId xmlns:a16="http://schemas.microsoft.com/office/drawing/2014/main" id="{A3035F37-B38F-4C3E-9F61-A08ADCEE05B1}"/>
              </a:ext>
            </a:extLst>
          </p:cNvPr>
          <p:cNvSpPr>
            <a:spLocks noChangeArrowheads="1"/>
          </p:cNvSpPr>
          <p:nvPr/>
        </p:nvSpPr>
        <p:spPr bwMode="auto">
          <a:xfrm flipH="1">
            <a:off x="7893050" y="5116513"/>
            <a:ext cx="6127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AP</a:t>
            </a:r>
            <a:r>
              <a:rPr lang="en-US" altLang="zh-CN" sz="2000" b="0" baseline="-25000">
                <a:solidFill>
                  <a:srgbClr val="333399"/>
                </a:solidFill>
                <a:ea typeface="黑体" panose="02010609060101010101" pitchFamily="49" charset="-122"/>
              </a:rPr>
              <a:t>4</a:t>
            </a:r>
            <a:endParaRPr lang="en-US" altLang="zh-CN" sz="2000" b="0">
              <a:solidFill>
                <a:srgbClr val="333399"/>
              </a:solidFill>
              <a:ea typeface="黑体" panose="02010609060101010101" pitchFamily="49" charset="-122"/>
            </a:endParaRPr>
          </a:p>
        </p:txBody>
      </p:sp>
      <p:sp>
        <p:nvSpPr>
          <p:cNvPr id="20528" name="Rectangle 366">
            <a:extLst>
              <a:ext uri="{FF2B5EF4-FFF2-40B4-BE49-F238E27FC236}">
                <a16:creationId xmlns:a16="http://schemas.microsoft.com/office/drawing/2014/main" id="{668A36ED-0F4F-4174-A4C3-A824847ADC02}"/>
              </a:ext>
            </a:extLst>
          </p:cNvPr>
          <p:cNvSpPr>
            <a:spLocks noChangeArrowheads="1"/>
          </p:cNvSpPr>
          <p:nvPr/>
        </p:nvSpPr>
        <p:spPr bwMode="auto">
          <a:xfrm>
            <a:off x="4171950" y="2501900"/>
            <a:ext cx="746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IP </a:t>
            </a:r>
            <a:r>
              <a:rPr lang="zh-CN" altLang="en-US" sz="2000" b="0">
                <a:solidFill>
                  <a:srgbClr val="333399"/>
                </a:solidFill>
                <a:ea typeface="黑体" panose="02010609060101010101" pitchFamily="49" charset="-122"/>
              </a:rPr>
              <a:t>层</a:t>
            </a:r>
          </a:p>
        </p:txBody>
      </p:sp>
      <p:pic>
        <p:nvPicPr>
          <p:cNvPr id="20529" name="Picture 367">
            <a:extLst>
              <a:ext uri="{FF2B5EF4-FFF2-40B4-BE49-F238E27FC236}">
                <a16:creationId xmlns:a16="http://schemas.microsoft.com/office/drawing/2014/main" id="{13C1C5FE-1060-481D-BF31-BB7CB7E2080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0863" y="4846638"/>
            <a:ext cx="906462"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0" name="Rectangle 368">
            <a:extLst>
              <a:ext uri="{FF2B5EF4-FFF2-40B4-BE49-F238E27FC236}">
                <a16:creationId xmlns:a16="http://schemas.microsoft.com/office/drawing/2014/main" id="{E7559CF7-380A-4CEF-AE38-9E6893BB7A6C}"/>
              </a:ext>
            </a:extLst>
          </p:cNvPr>
          <p:cNvSpPr>
            <a:spLocks noChangeArrowheads="1"/>
          </p:cNvSpPr>
          <p:nvPr/>
        </p:nvSpPr>
        <p:spPr bwMode="auto">
          <a:xfrm>
            <a:off x="1952625" y="4926013"/>
            <a:ext cx="7683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LAN</a:t>
            </a:r>
            <a:r>
              <a:rPr lang="en-US" altLang="zh-CN" sz="2000" b="0" baseline="-25000">
                <a:solidFill>
                  <a:srgbClr val="333399"/>
                </a:solidFill>
                <a:ea typeface="黑体" panose="02010609060101010101" pitchFamily="49" charset="-122"/>
              </a:rPr>
              <a:t>1</a:t>
            </a:r>
            <a:endParaRPr lang="en-US" altLang="zh-CN" sz="2000" b="0">
              <a:solidFill>
                <a:srgbClr val="333399"/>
              </a:solidFill>
              <a:ea typeface="黑体" panose="02010609060101010101" pitchFamily="49" charset="-122"/>
            </a:endParaRPr>
          </a:p>
        </p:txBody>
      </p:sp>
      <p:sp>
        <p:nvSpPr>
          <p:cNvPr id="20531" name="Freeform 370">
            <a:extLst>
              <a:ext uri="{FF2B5EF4-FFF2-40B4-BE49-F238E27FC236}">
                <a16:creationId xmlns:a16="http://schemas.microsoft.com/office/drawing/2014/main" id="{6FC77223-D80C-47DE-87E5-F2C3BFEE3A0B}"/>
              </a:ext>
            </a:extLst>
          </p:cNvPr>
          <p:cNvSpPr>
            <a:spLocks/>
          </p:cNvSpPr>
          <p:nvPr/>
        </p:nvSpPr>
        <p:spPr bwMode="auto">
          <a:xfrm>
            <a:off x="1546225" y="1506538"/>
            <a:ext cx="327025" cy="128587"/>
          </a:xfrm>
          <a:custGeom>
            <a:avLst/>
            <a:gdLst>
              <a:gd name="T0" fmla="*/ 2147483646 w 174"/>
              <a:gd name="T1" fmla="*/ 0 h 84"/>
              <a:gd name="T2" fmla="*/ 0 w 174"/>
              <a:gd name="T3" fmla="*/ 2147483646 h 84"/>
              <a:gd name="T4" fmla="*/ 0 60000 65536"/>
              <a:gd name="T5" fmla="*/ 0 60000 65536"/>
              <a:gd name="T6" fmla="*/ 0 w 174"/>
              <a:gd name="T7" fmla="*/ 0 h 84"/>
              <a:gd name="T8" fmla="*/ 174 w 174"/>
              <a:gd name="T9" fmla="*/ 84 h 84"/>
            </a:gdLst>
            <a:ahLst/>
            <a:cxnLst>
              <a:cxn ang="T4">
                <a:pos x="T0" y="T1"/>
              </a:cxn>
              <a:cxn ang="T5">
                <a:pos x="T2" y="T3"/>
              </a:cxn>
            </a:cxnLst>
            <a:rect l="T6" t="T7" r="T8" b="T9"/>
            <a:pathLst>
              <a:path w="174" h="84">
                <a:moveTo>
                  <a:pt x="174" y="0"/>
                </a:moveTo>
                <a:lnTo>
                  <a:pt x="0" y="84"/>
                </a:lnTo>
              </a:path>
            </a:pathLst>
          </a:custGeom>
          <a:noFill/>
          <a:ln w="28575" cmpd="sng">
            <a:solidFill>
              <a:srgbClr val="333399"/>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 name="Oval 384">
            <a:extLst>
              <a:ext uri="{FF2B5EF4-FFF2-40B4-BE49-F238E27FC236}">
                <a16:creationId xmlns:a16="http://schemas.microsoft.com/office/drawing/2014/main" id="{6B44A1A1-60AE-4FFF-9E7A-134C996C3574}"/>
              </a:ext>
            </a:extLst>
          </p:cNvPr>
          <p:cNvSpPr>
            <a:spLocks noChangeArrowheads="1"/>
          </p:cNvSpPr>
          <p:nvPr/>
        </p:nvSpPr>
        <p:spPr bwMode="auto">
          <a:xfrm>
            <a:off x="257175" y="1373188"/>
            <a:ext cx="633413" cy="354012"/>
          </a:xfrm>
          <a:prstGeom prst="ellipse">
            <a:avLst/>
          </a:prstGeom>
          <a:solidFill>
            <a:srgbClr val="FFCCFF"/>
          </a:solidFill>
          <a:ln w="12700">
            <a:solidFill>
              <a:srgbClr val="000000"/>
            </a:solidFill>
            <a:round/>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0533" name="Rectangle 385">
            <a:extLst>
              <a:ext uri="{FF2B5EF4-FFF2-40B4-BE49-F238E27FC236}">
                <a16:creationId xmlns:a16="http://schemas.microsoft.com/office/drawing/2014/main" id="{8D65E737-28EB-4FE8-8869-2B3141E5FDA4}"/>
              </a:ext>
            </a:extLst>
          </p:cNvPr>
          <p:cNvSpPr>
            <a:spLocks noChangeArrowheads="1"/>
          </p:cNvSpPr>
          <p:nvPr/>
        </p:nvSpPr>
        <p:spPr bwMode="auto">
          <a:xfrm>
            <a:off x="304800" y="1333500"/>
            <a:ext cx="6127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AP</a:t>
            </a:r>
            <a:r>
              <a:rPr lang="en-US" altLang="zh-CN" sz="2000" b="0" baseline="-25000">
                <a:solidFill>
                  <a:srgbClr val="333399"/>
                </a:solidFill>
                <a:ea typeface="黑体" panose="02010609060101010101" pitchFamily="49" charset="-122"/>
              </a:rPr>
              <a:t>1</a:t>
            </a:r>
            <a:endParaRPr lang="en-US" altLang="zh-CN" sz="2000" b="0">
              <a:solidFill>
                <a:srgbClr val="333399"/>
              </a:solidFill>
              <a:ea typeface="黑体" panose="02010609060101010101" pitchFamily="49" charset="-122"/>
            </a:endParaRPr>
          </a:p>
        </p:txBody>
      </p:sp>
      <p:sp>
        <p:nvSpPr>
          <p:cNvPr id="62" name="Oval 387">
            <a:extLst>
              <a:ext uri="{FF2B5EF4-FFF2-40B4-BE49-F238E27FC236}">
                <a16:creationId xmlns:a16="http://schemas.microsoft.com/office/drawing/2014/main" id="{14C34C03-5558-4D6F-865E-DF66230E3643}"/>
              </a:ext>
            </a:extLst>
          </p:cNvPr>
          <p:cNvSpPr>
            <a:spLocks noChangeArrowheads="1"/>
          </p:cNvSpPr>
          <p:nvPr/>
        </p:nvSpPr>
        <p:spPr bwMode="auto">
          <a:xfrm>
            <a:off x="939800" y="1447800"/>
            <a:ext cx="633413" cy="376238"/>
          </a:xfrm>
          <a:prstGeom prst="ellipse">
            <a:avLst/>
          </a:prstGeom>
          <a:solidFill>
            <a:srgbClr val="FFCCFF"/>
          </a:solidFill>
          <a:ln w="12700">
            <a:solidFill>
              <a:srgbClr val="000000"/>
            </a:solidFill>
            <a:round/>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0535" name="Rectangle 388">
            <a:extLst>
              <a:ext uri="{FF2B5EF4-FFF2-40B4-BE49-F238E27FC236}">
                <a16:creationId xmlns:a16="http://schemas.microsoft.com/office/drawing/2014/main" id="{AC180286-374E-4B9D-8116-86121BF287CC}"/>
              </a:ext>
            </a:extLst>
          </p:cNvPr>
          <p:cNvSpPr>
            <a:spLocks noChangeArrowheads="1"/>
          </p:cNvSpPr>
          <p:nvPr/>
        </p:nvSpPr>
        <p:spPr bwMode="auto">
          <a:xfrm>
            <a:off x="969963" y="1422400"/>
            <a:ext cx="6111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AP</a:t>
            </a:r>
            <a:r>
              <a:rPr lang="en-US" altLang="zh-CN" sz="2000" b="0" baseline="-25000">
                <a:solidFill>
                  <a:srgbClr val="333399"/>
                </a:solidFill>
                <a:ea typeface="黑体" panose="02010609060101010101" pitchFamily="49" charset="-122"/>
              </a:rPr>
              <a:t>2</a:t>
            </a:r>
            <a:endParaRPr lang="en-US" altLang="zh-CN" sz="2000" b="0">
              <a:solidFill>
                <a:srgbClr val="333399"/>
              </a:solidFill>
              <a:ea typeface="黑体" panose="02010609060101010101" pitchFamily="49" charset="-122"/>
            </a:endParaRPr>
          </a:p>
        </p:txBody>
      </p:sp>
      <p:sp>
        <p:nvSpPr>
          <p:cNvPr id="64" name="Oval 389">
            <a:extLst>
              <a:ext uri="{FF2B5EF4-FFF2-40B4-BE49-F238E27FC236}">
                <a16:creationId xmlns:a16="http://schemas.microsoft.com/office/drawing/2014/main" id="{5D881322-096A-4659-A6E9-4FB15A2CD1D9}"/>
              </a:ext>
            </a:extLst>
          </p:cNvPr>
          <p:cNvSpPr>
            <a:spLocks noChangeArrowheads="1"/>
          </p:cNvSpPr>
          <p:nvPr/>
        </p:nvSpPr>
        <p:spPr bwMode="auto">
          <a:xfrm>
            <a:off x="790575" y="2395538"/>
            <a:ext cx="153988" cy="136525"/>
          </a:xfrm>
          <a:prstGeom prst="ellipse">
            <a:avLst/>
          </a:prstGeom>
          <a:solidFill>
            <a:srgbClr val="FFFFFF"/>
          </a:solidFill>
          <a:ln w="28575">
            <a:solidFill>
              <a:srgbClr val="000000"/>
            </a:solidFill>
            <a:round/>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0537" name="Rectangle 392">
            <a:extLst>
              <a:ext uri="{FF2B5EF4-FFF2-40B4-BE49-F238E27FC236}">
                <a16:creationId xmlns:a16="http://schemas.microsoft.com/office/drawing/2014/main" id="{2CCBA4F9-66DD-4E8B-BAAA-655B7C52135C}"/>
              </a:ext>
            </a:extLst>
          </p:cNvPr>
          <p:cNvSpPr>
            <a:spLocks noChangeArrowheads="1"/>
          </p:cNvSpPr>
          <p:nvPr/>
        </p:nvSpPr>
        <p:spPr bwMode="auto">
          <a:xfrm>
            <a:off x="8169275" y="1327150"/>
            <a:ext cx="6111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AP</a:t>
            </a:r>
            <a:r>
              <a:rPr lang="en-US" altLang="zh-CN" sz="2000" b="0" baseline="-25000">
                <a:solidFill>
                  <a:srgbClr val="333399"/>
                </a:solidFill>
                <a:ea typeface="黑体" panose="02010609060101010101" pitchFamily="49" charset="-122"/>
              </a:rPr>
              <a:t>4</a:t>
            </a:r>
            <a:endParaRPr lang="en-US" altLang="zh-CN" sz="2000" b="0">
              <a:solidFill>
                <a:srgbClr val="333399"/>
              </a:solidFill>
              <a:ea typeface="黑体" panose="02010609060101010101" pitchFamily="49" charset="-122"/>
            </a:endParaRPr>
          </a:p>
        </p:txBody>
      </p:sp>
      <p:sp>
        <p:nvSpPr>
          <p:cNvPr id="66" name="Oval 393">
            <a:extLst>
              <a:ext uri="{FF2B5EF4-FFF2-40B4-BE49-F238E27FC236}">
                <a16:creationId xmlns:a16="http://schemas.microsoft.com/office/drawing/2014/main" id="{B5FEE86F-06B8-4084-BF42-01EBC0C774BE}"/>
              </a:ext>
            </a:extLst>
          </p:cNvPr>
          <p:cNvSpPr>
            <a:spLocks noChangeArrowheads="1"/>
          </p:cNvSpPr>
          <p:nvPr/>
        </p:nvSpPr>
        <p:spPr bwMode="auto">
          <a:xfrm>
            <a:off x="8120063" y="2395538"/>
            <a:ext cx="150812" cy="136525"/>
          </a:xfrm>
          <a:prstGeom prst="ellipse">
            <a:avLst/>
          </a:prstGeom>
          <a:solidFill>
            <a:srgbClr val="FFFFFF"/>
          </a:solidFill>
          <a:ln w="28575">
            <a:solidFill>
              <a:srgbClr val="000000"/>
            </a:solidFill>
            <a:round/>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0539" name="Rectangle 396">
            <a:extLst>
              <a:ext uri="{FF2B5EF4-FFF2-40B4-BE49-F238E27FC236}">
                <a16:creationId xmlns:a16="http://schemas.microsoft.com/office/drawing/2014/main" id="{A14B5E03-290D-4E0B-8FF1-D62C4204E972}"/>
              </a:ext>
            </a:extLst>
          </p:cNvPr>
          <p:cNvSpPr>
            <a:spLocks noChangeArrowheads="1"/>
          </p:cNvSpPr>
          <p:nvPr/>
        </p:nvSpPr>
        <p:spPr bwMode="auto">
          <a:xfrm>
            <a:off x="1820863" y="1662113"/>
            <a:ext cx="688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b="0">
                <a:solidFill>
                  <a:srgbClr val="333399"/>
                </a:solidFill>
                <a:ea typeface="黑体" panose="02010609060101010101" pitchFamily="49" charset="-122"/>
              </a:rPr>
              <a:t>端口</a:t>
            </a:r>
          </a:p>
        </p:txBody>
      </p:sp>
      <p:sp>
        <p:nvSpPr>
          <p:cNvPr id="20540" name="Rectangle 397">
            <a:extLst>
              <a:ext uri="{FF2B5EF4-FFF2-40B4-BE49-F238E27FC236}">
                <a16:creationId xmlns:a16="http://schemas.microsoft.com/office/drawing/2014/main" id="{27F574BE-9877-48E1-860A-71794C3480E0}"/>
              </a:ext>
            </a:extLst>
          </p:cNvPr>
          <p:cNvSpPr>
            <a:spLocks noChangeArrowheads="1"/>
          </p:cNvSpPr>
          <p:nvPr/>
        </p:nvSpPr>
        <p:spPr bwMode="auto">
          <a:xfrm>
            <a:off x="6569075" y="1571625"/>
            <a:ext cx="6905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b="0">
                <a:solidFill>
                  <a:srgbClr val="333399"/>
                </a:solidFill>
                <a:ea typeface="黑体" panose="02010609060101010101" pitchFamily="49" charset="-122"/>
              </a:rPr>
              <a:t>端口</a:t>
            </a:r>
          </a:p>
        </p:txBody>
      </p:sp>
      <p:sp>
        <p:nvSpPr>
          <p:cNvPr id="20541" name="Line 398">
            <a:extLst>
              <a:ext uri="{FF2B5EF4-FFF2-40B4-BE49-F238E27FC236}">
                <a16:creationId xmlns:a16="http://schemas.microsoft.com/office/drawing/2014/main" id="{4A350D1F-2DDD-4D65-9B00-EE637DC0A4A5}"/>
              </a:ext>
            </a:extLst>
          </p:cNvPr>
          <p:cNvSpPr>
            <a:spLocks noChangeShapeType="1"/>
          </p:cNvSpPr>
          <p:nvPr/>
        </p:nvSpPr>
        <p:spPr bwMode="auto">
          <a:xfrm>
            <a:off x="7135813" y="1814513"/>
            <a:ext cx="577850" cy="136525"/>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542" name="Line 399">
            <a:extLst>
              <a:ext uri="{FF2B5EF4-FFF2-40B4-BE49-F238E27FC236}">
                <a16:creationId xmlns:a16="http://schemas.microsoft.com/office/drawing/2014/main" id="{F2C8AF30-4DCC-45AB-A650-056B269F795A}"/>
              </a:ext>
            </a:extLst>
          </p:cNvPr>
          <p:cNvSpPr>
            <a:spLocks noChangeShapeType="1"/>
          </p:cNvSpPr>
          <p:nvPr/>
        </p:nvSpPr>
        <p:spPr bwMode="auto">
          <a:xfrm flipH="1">
            <a:off x="1306513" y="1828800"/>
            <a:ext cx="544512" cy="122238"/>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543" name="Rectangle 400">
            <a:extLst>
              <a:ext uri="{FF2B5EF4-FFF2-40B4-BE49-F238E27FC236}">
                <a16:creationId xmlns:a16="http://schemas.microsoft.com/office/drawing/2014/main" id="{F2DD17EC-A10B-4F6D-887C-3700240E585F}"/>
              </a:ext>
            </a:extLst>
          </p:cNvPr>
          <p:cNvSpPr>
            <a:spLocks noChangeArrowheads="1"/>
          </p:cNvSpPr>
          <p:nvPr/>
        </p:nvSpPr>
        <p:spPr bwMode="auto">
          <a:xfrm>
            <a:off x="8574088" y="1454150"/>
            <a:ext cx="322262"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150000"/>
              </a:lnSpc>
              <a:spcBef>
                <a:spcPct val="0"/>
              </a:spcBef>
              <a:buClrTx/>
              <a:buSzTx/>
              <a:buFontTx/>
              <a:buNone/>
            </a:pPr>
            <a:r>
              <a:rPr lang="en-US" altLang="zh-CN" sz="2000" b="0">
                <a:solidFill>
                  <a:srgbClr val="333399"/>
                </a:solidFill>
                <a:ea typeface="黑体" panose="02010609060101010101" pitchFamily="49" charset="-122"/>
              </a:rPr>
              <a:t>5</a:t>
            </a:r>
          </a:p>
          <a:p>
            <a:pPr algn="l">
              <a:lnSpc>
                <a:spcPct val="150000"/>
              </a:lnSpc>
              <a:spcBef>
                <a:spcPct val="0"/>
              </a:spcBef>
              <a:buClrTx/>
              <a:buSzTx/>
              <a:buFontTx/>
              <a:buNone/>
            </a:pPr>
            <a:r>
              <a:rPr lang="en-US" altLang="zh-CN" sz="2000" b="0">
                <a:solidFill>
                  <a:srgbClr val="333399"/>
                </a:solidFill>
                <a:ea typeface="黑体" panose="02010609060101010101" pitchFamily="49" charset="-122"/>
              </a:rPr>
              <a:t>4</a:t>
            </a:r>
          </a:p>
          <a:p>
            <a:pPr algn="l">
              <a:lnSpc>
                <a:spcPct val="150000"/>
              </a:lnSpc>
              <a:spcBef>
                <a:spcPct val="0"/>
              </a:spcBef>
              <a:buClrTx/>
              <a:buSzTx/>
              <a:buFontTx/>
              <a:buNone/>
            </a:pPr>
            <a:r>
              <a:rPr lang="en-US" altLang="zh-CN" sz="2000" b="0">
                <a:solidFill>
                  <a:srgbClr val="333399"/>
                </a:solidFill>
                <a:ea typeface="黑体" panose="02010609060101010101" pitchFamily="49" charset="-122"/>
              </a:rPr>
              <a:t>3</a:t>
            </a:r>
          </a:p>
          <a:p>
            <a:pPr algn="l">
              <a:lnSpc>
                <a:spcPct val="150000"/>
              </a:lnSpc>
              <a:spcBef>
                <a:spcPct val="0"/>
              </a:spcBef>
              <a:buClrTx/>
              <a:buSzTx/>
              <a:buFontTx/>
              <a:buNone/>
            </a:pPr>
            <a:r>
              <a:rPr lang="en-US" altLang="zh-CN" sz="2000" b="0">
                <a:solidFill>
                  <a:srgbClr val="333399"/>
                </a:solidFill>
                <a:ea typeface="黑体" panose="02010609060101010101" pitchFamily="49" charset="-122"/>
              </a:rPr>
              <a:t>2</a:t>
            </a:r>
          </a:p>
          <a:p>
            <a:pPr algn="l">
              <a:lnSpc>
                <a:spcPct val="150000"/>
              </a:lnSpc>
              <a:spcBef>
                <a:spcPct val="0"/>
              </a:spcBef>
              <a:buClrTx/>
              <a:buSzTx/>
              <a:buFontTx/>
              <a:buNone/>
            </a:pPr>
            <a:r>
              <a:rPr lang="en-US" altLang="zh-CN" sz="2000" b="0">
                <a:solidFill>
                  <a:srgbClr val="333399"/>
                </a:solidFill>
                <a:ea typeface="黑体" panose="02010609060101010101" pitchFamily="49" charset="-122"/>
              </a:rPr>
              <a:t>1</a:t>
            </a:r>
          </a:p>
        </p:txBody>
      </p:sp>
      <p:sp>
        <p:nvSpPr>
          <p:cNvPr id="20544" name="Line 401">
            <a:extLst>
              <a:ext uri="{FF2B5EF4-FFF2-40B4-BE49-F238E27FC236}">
                <a16:creationId xmlns:a16="http://schemas.microsoft.com/office/drawing/2014/main" id="{D3576999-2A7E-459A-B9E4-47B2CE8AB28F}"/>
              </a:ext>
            </a:extLst>
          </p:cNvPr>
          <p:cNvSpPr>
            <a:spLocks noChangeShapeType="1"/>
          </p:cNvSpPr>
          <p:nvPr/>
        </p:nvSpPr>
        <p:spPr bwMode="auto">
          <a:xfrm>
            <a:off x="1655763" y="5759450"/>
            <a:ext cx="5765800"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3" name="Line 402">
            <a:extLst>
              <a:ext uri="{FF2B5EF4-FFF2-40B4-BE49-F238E27FC236}">
                <a16:creationId xmlns:a16="http://schemas.microsoft.com/office/drawing/2014/main" id="{4728A5BA-914D-4323-8768-41EAC636C080}"/>
              </a:ext>
            </a:extLst>
          </p:cNvPr>
          <p:cNvSpPr>
            <a:spLocks noChangeShapeType="1"/>
          </p:cNvSpPr>
          <p:nvPr/>
        </p:nvSpPr>
        <p:spPr bwMode="auto">
          <a:xfrm flipH="1">
            <a:off x="1655763" y="5635625"/>
            <a:ext cx="0" cy="300038"/>
          </a:xfrm>
          <a:prstGeom prst="line">
            <a:avLst/>
          </a:prstGeom>
          <a:noFill/>
          <a:ln w="12700">
            <a:solidFill>
              <a:srgbClr val="000000"/>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74" name="Line 403">
            <a:extLst>
              <a:ext uri="{FF2B5EF4-FFF2-40B4-BE49-F238E27FC236}">
                <a16:creationId xmlns:a16="http://schemas.microsoft.com/office/drawing/2014/main" id="{C7FEC8AE-28EB-48A0-BF8D-E41E5D94BE6E}"/>
              </a:ext>
            </a:extLst>
          </p:cNvPr>
          <p:cNvSpPr>
            <a:spLocks noChangeShapeType="1"/>
          </p:cNvSpPr>
          <p:nvPr/>
        </p:nvSpPr>
        <p:spPr bwMode="auto">
          <a:xfrm>
            <a:off x="7424738" y="5635625"/>
            <a:ext cx="7937" cy="228600"/>
          </a:xfrm>
          <a:prstGeom prst="line">
            <a:avLst/>
          </a:prstGeom>
          <a:noFill/>
          <a:ln w="12700">
            <a:solidFill>
              <a:srgbClr val="000000"/>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75" name="Rectangle 404">
            <a:extLst>
              <a:ext uri="{FF2B5EF4-FFF2-40B4-BE49-F238E27FC236}">
                <a16:creationId xmlns:a16="http://schemas.microsoft.com/office/drawing/2014/main" id="{D4C07288-E71C-4821-96E6-8F1DB9560365}"/>
              </a:ext>
            </a:extLst>
          </p:cNvPr>
          <p:cNvSpPr>
            <a:spLocks noChangeArrowheads="1"/>
          </p:cNvSpPr>
          <p:nvPr/>
        </p:nvSpPr>
        <p:spPr bwMode="auto">
          <a:xfrm>
            <a:off x="3386138" y="5556250"/>
            <a:ext cx="2268537" cy="3937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1" fontAlgn="auto" hangingPunct="1">
              <a:spcBef>
                <a:spcPts val="0"/>
              </a:spcBef>
              <a:spcAft>
                <a:spcPts val="0"/>
              </a:spcAft>
              <a:defRPr/>
            </a:pPr>
            <a:r>
              <a:rPr kumimoji="0" lang="en-US" altLang="zh-CN" sz="2000" b="0" kern="0">
                <a:solidFill>
                  <a:srgbClr val="333399"/>
                </a:solidFill>
                <a:latin typeface="Arial"/>
                <a:ea typeface="黑体"/>
              </a:rPr>
              <a:t>IP </a:t>
            </a:r>
            <a:r>
              <a:rPr kumimoji="0" lang="zh-CN" altLang="en-US" sz="2000" b="0" kern="0">
                <a:solidFill>
                  <a:srgbClr val="333399"/>
                </a:solidFill>
                <a:latin typeface="Arial"/>
                <a:ea typeface="黑体"/>
              </a:rPr>
              <a:t>协议的作用范围</a:t>
            </a:r>
          </a:p>
        </p:txBody>
      </p:sp>
      <p:sp>
        <p:nvSpPr>
          <p:cNvPr id="76" name="Line 405">
            <a:extLst>
              <a:ext uri="{FF2B5EF4-FFF2-40B4-BE49-F238E27FC236}">
                <a16:creationId xmlns:a16="http://schemas.microsoft.com/office/drawing/2014/main" id="{5C6E2912-38AE-4F9D-ABCF-15CE6C87CE64}"/>
              </a:ext>
            </a:extLst>
          </p:cNvPr>
          <p:cNvSpPr>
            <a:spLocks noChangeShapeType="1"/>
          </p:cNvSpPr>
          <p:nvPr/>
        </p:nvSpPr>
        <p:spPr bwMode="auto">
          <a:xfrm>
            <a:off x="666750" y="5486400"/>
            <a:ext cx="0" cy="849313"/>
          </a:xfrm>
          <a:prstGeom prst="line">
            <a:avLst/>
          </a:prstGeom>
          <a:noFill/>
          <a:ln w="12700">
            <a:solidFill>
              <a:srgbClr val="000000"/>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77" name="Line 406">
            <a:extLst>
              <a:ext uri="{FF2B5EF4-FFF2-40B4-BE49-F238E27FC236}">
                <a16:creationId xmlns:a16="http://schemas.microsoft.com/office/drawing/2014/main" id="{4BCBCF65-828E-4E70-B7A5-D85D9FB08F62}"/>
              </a:ext>
            </a:extLst>
          </p:cNvPr>
          <p:cNvSpPr>
            <a:spLocks noChangeShapeType="1"/>
          </p:cNvSpPr>
          <p:nvPr/>
        </p:nvSpPr>
        <p:spPr bwMode="auto">
          <a:xfrm>
            <a:off x="8164513" y="5413375"/>
            <a:ext cx="0" cy="904875"/>
          </a:xfrm>
          <a:prstGeom prst="line">
            <a:avLst/>
          </a:prstGeom>
          <a:noFill/>
          <a:ln w="12700">
            <a:solidFill>
              <a:srgbClr val="000000"/>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0550" name="Line 407">
            <a:extLst>
              <a:ext uri="{FF2B5EF4-FFF2-40B4-BE49-F238E27FC236}">
                <a16:creationId xmlns:a16="http://schemas.microsoft.com/office/drawing/2014/main" id="{8A848902-42CC-4844-AA36-F4C3A04C225E}"/>
              </a:ext>
            </a:extLst>
          </p:cNvPr>
          <p:cNvSpPr>
            <a:spLocks noChangeShapeType="1"/>
          </p:cNvSpPr>
          <p:nvPr/>
        </p:nvSpPr>
        <p:spPr bwMode="auto">
          <a:xfrm>
            <a:off x="666750" y="6159500"/>
            <a:ext cx="7497763"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9" name="Rectangle 408">
            <a:extLst>
              <a:ext uri="{FF2B5EF4-FFF2-40B4-BE49-F238E27FC236}">
                <a16:creationId xmlns:a16="http://schemas.microsoft.com/office/drawing/2014/main" id="{26751EC2-580C-4188-BE11-D6B627D69D84}"/>
              </a:ext>
            </a:extLst>
          </p:cNvPr>
          <p:cNvSpPr>
            <a:spLocks noChangeArrowheads="1"/>
          </p:cNvSpPr>
          <p:nvPr/>
        </p:nvSpPr>
        <p:spPr bwMode="auto">
          <a:xfrm>
            <a:off x="2314575" y="5949950"/>
            <a:ext cx="4343400" cy="3968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1" fontAlgn="auto" hangingPunct="1">
              <a:spcBef>
                <a:spcPts val="0"/>
              </a:spcBef>
              <a:spcAft>
                <a:spcPts val="0"/>
              </a:spcAft>
              <a:defRPr/>
            </a:pPr>
            <a:r>
              <a:rPr kumimoji="0" lang="zh-CN" altLang="en-US" sz="2000" b="0" kern="0" dirty="0">
                <a:solidFill>
                  <a:srgbClr val="333399"/>
                </a:solidFill>
                <a:latin typeface="Arial"/>
                <a:ea typeface="黑体"/>
              </a:rPr>
              <a:t>传输层协议 </a:t>
            </a:r>
            <a:r>
              <a:rPr kumimoji="0" lang="en-US" altLang="zh-CN" sz="2000" b="0" kern="0" dirty="0">
                <a:solidFill>
                  <a:srgbClr val="333399"/>
                </a:solidFill>
                <a:latin typeface="Arial"/>
                <a:ea typeface="黑体"/>
              </a:rPr>
              <a:t>TCP </a:t>
            </a:r>
            <a:r>
              <a:rPr kumimoji="0" lang="zh-CN" altLang="en-US" sz="2000" b="0" kern="0" dirty="0">
                <a:solidFill>
                  <a:srgbClr val="333399"/>
                </a:solidFill>
                <a:latin typeface="Arial"/>
                <a:ea typeface="黑体"/>
              </a:rPr>
              <a:t>和 </a:t>
            </a:r>
            <a:r>
              <a:rPr kumimoji="0" lang="en-US" altLang="zh-CN" sz="2000" b="0" kern="0" dirty="0">
                <a:solidFill>
                  <a:srgbClr val="333399"/>
                </a:solidFill>
                <a:latin typeface="Arial"/>
                <a:ea typeface="黑体"/>
              </a:rPr>
              <a:t>UDP </a:t>
            </a:r>
            <a:r>
              <a:rPr kumimoji="0" lang="zh-CN" altLang="en-US" sz="2000" b="0" kern="0" dirty="0">
                <a:solidFill>
                  <a:srgbClr val="333399"/>
                </a:solidFill>
                <a:latin typeface="Arial"/>
                <a:ea typeface="黑体"/>
              </a:rPr>
              <a:t>的作用范围</a:t>
            </a:r>
          </a:p>
        </p:txBody>
      </p:sp>
      <p:pic>
        <p:nvPicPr>
          <p:cNvPr id="20552" name="Picture 409">
            <a:extLst>
              <a:ext uri="{FF2B5EF4-FFF2-40B4-BE49-F238E27FC236}">
                <a16:creationId xmlns:a16="http://schemas.microsoft.com/office/drawing/2014/main" id="{EBFE7DDC-28D3-407D-B92B-1BB201A3F96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3675" y="4933950"/>
            <a:ext cx="7239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0553" name="Rectangle 411">
            <a:extLst>
              <a:ext uri="{FF2B5EF4-FFF2-40B4-BE49-F238E27FC236}">
                <a16:creationId xmlns:a16="http://schemas.microsoft.com/office/drawing/2014/main" id="{BBC28113-5965-4D7A-84D8-299E72BEDCF9}"/>
              </a:ext>
            </a:extLst>
          </p:cNvPr>
          <p:cNvSpPr>
            <a:spLocks noChangeArrowheads="1"/>
          </p:cNvSpPr>
          <p:nvPr/>
        </p:nvSpPr>
        <p:spPr bwMode="auto">
          <a:xfrm>
            <a:off x="511175" y="1890713"/>
            <a:ext cx="215900" cy="2159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b="0">
              <a:solidFill>
                <a:srgbClr val="000000"/>
              </a:solidFill>
            </a:endParaRPr>
          </a:p>
        </p:txBody>
      </p:sp>
      <p:sp>
        <p:nvSpPr>
          <p:cNvPr id="20554" name="Rectangle 412">
            <a:extLst>
              <a:ext uri="{FF2B5EF4-FFF2-40B4-BE49-F238E27FC236}">
                <a16:creationId xmlns:a16="http://schemas.microsoft.com/office/drawing/2014/main" id="{18C4075D-F053-4F9F-A171-CA4E2B82C2FF}"/>
              </a:ext>
            </a:extLst>
          </p:cNvPr>
          <p:cNvSpPr>
            <a:spLocks noChangeArrowheads="1"/>
          </p:cNvSpPr>
          <p:nvPr/>
        </p:nvSpPr>
        <p:spPr bwMode="auto">
          <a:xfrm>
            <a:off x="1095375" y="1890713"/>
            <a:ext cx="215900" cy="2159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b="0">
              <a:solidFill>
                <a:srgbClr val="000000"/>
              </a:solidFill>
            </a:endParaRPr>
          </a:p>
        </p:txBody>
      </p:sp>
      <p:sp>
        <p:nvSpPr>
          <p:cNvPr id="20555" name="Rectangle 413">
            <a:extLst>
              <a:ext uri="{FF2B5EF4-FFF2-40B4-BE49-F238E27FC236}">
                <a16:creationId xmlns:a16="http://schemas.microsoft.com/office/drawing/2014/main" id="{4055BDAC-CBC8-4E34-87BB-790214B30075}"/>
              </a:ext>
            </a:extLst>
          </p:cNvPr>
          <p:cNvSpPr>
            <a:spLocks noChangeArrowheads="1"/>
          </p:cNvSpPr>
          <p:nvPr/>
        </p:nvSpPr>
        <p:spPr bwMode="auto">
          <a:xfrm>
            <a:off x="7686675" y="1903413"/>
            <a:ext cx="215900" cy="2159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b="0">
              <a:solidFill>
                <a:srgbClr val="000000"/>
              </a:solidFill>
            </a:endParaRPr>
          </a:p>
        </p:txBody>
      </p:sp>
      <p:sp>
        <p:nvSpPr>
          <p:cNvPr id="20556" name="Rectangle 414">
            <a:extLst>
              <a:ext uri="{FF2B5EF4-FFF2-40B4-BE49-F238E27FC236}">
                <a16:creationId xmlns:a16="http://schemas.microsoft.com/office/drawing/2014/main" id="{125A4A2F-71FB-4C99-BD3A-94ACEF244732}"/>
              </a:ext>
            </a:extLst>
          </p:cNvPr>
          <p:cNvSpPr>
            <a:spLocks noChangeArrowheads="1"/>
          </p:cNvSpPr>
          <p:nvPr/>
        </p:nvSpPr>
        <p:spPr bwMode="auto">
          <a:xfrm>
            <a:off x="8423275" y="1903413"/>
            <a:ext cx="215900" cy="2159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b="0">
              <a:solidFill>
                <a:srgbClr val="000000"/>
              </a:solidFill>
            </a:endParaRPr>
          </a:p>
        </p:txBody>
      </p:sp>
      <p:sp>
        <p:nvSpPr>
          <p:cNvPr id="20557" name="Freeform 390">
            <a:extLst>
              <a:ext uri="{FF2B5EF4-FFF2-40B4-BE49-F238E27FC236}">
                <a16:creationId xmlns:a16="http://schemas.microsoft.com/office/drawing/2014/main" id="{4235C8BC-0290-45E4-9F66-B18E2AC7D265}"/>
              </a:ext>
            </a:extLst>
          </p:cNvPr>
          <p:cNvSpPr>
            <a:spLocks/>
          </p:cNvSpPr>
          <p:nvPr/>
        </p:nvSpPr>
        <p:spPr bwMode="auto">
          <a:xfrm>
            <a:off x="7797800" y="1733550"/>
            <a:ext cx="331788" cy="695325"/>
          </a:xfrm>
          <a:custGeom>
            <a:avLst/>
            <a:gdLst>
              <a:gd name="T0" fmla="*/ 2147483646 w 193"/>
              <a:gd name="T1" fmla="*/ 0 h 453"/>
              <a:gd name="T2" fmla="*/ 2147483646 w 193"/>
              <a:gd name="T3" fmla="*/ 2147483646 h 453"/>
              <a:gd name="T4" fmla="*/ 2147483646 w 193"/>
              <a:gd name="T5" fmla="*/ 2147483646 h 453"/>
              <a:gd name="T6" fmla="*/ 2147483646 w 193"/>
              <a:gd name="T7" fmla="*/ 2147483646 h 453"/>
              <a:gd name="T8" fmla="*/ 2147483646 w 193"/>
              <a:gd name="T9" fmla="*/ 2147483646 h 453"/>
              <a:gd name="T10" fmla="*/ 0 60000 65536"/>
              <a:gd name="T11" fmla="*/ 0 60000 65536"/>
              <a:gd name="T12" fmla="*/ 0 60000 65536"/>
              <a:gd name="T13" fmla="*/ 0 60000 65536"/>
              <a:gd name="T14" fmla="*/ 0 60000 65536"/>
              <a:gd name="T15" fmla="*/ 0 w 193"/>
              <a:gd name="T16" fmla="*/ 0 h 453"/>
              <a:gd name="T17" fmla="*/ 193 w 193"/>
              <a:gd name="T18" fmla="*/ 453 h 453"/>
            </a:gdLst>
            <a:ahLst/>
            <a:cxnLst>
              <a:cxn ang="T10">
                <a:pos x="T0" y="T1"/>
              </a:cxn>
              <a:cxn ang="T11">
                <a:pos x="T2" y="T3"/>
              </a:cxn>
              <a:cxn ang="T12">
                <a:pos x="T4" y="T5"/>
              </a:cxn>
              <a:cxn ang="T13">
                <a:pos x="T6" y="T7"/>
              </a:cxn>
              <a:cxn ang="T14">
                <a:pos x="T8" y="T9"/>
              </a:cxn>
            </a:cxnLst>
            <a:rect l="T15" t="T16" r="T17" b="T18"/>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33339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58" name="Freeform 391">
            <a:extLst>
              <a:ext uri="{FF2B5EF4-FFF2-40B4-BE49-F238E27FC236}">
                <a16:creationId xmlns:a16="http://schemas.microsoft.com/office/drawing/2014/main" id="{C35CDFD3-A431-42A5-BB03-8D638ED99B03}"/>
              </a:ext>
            </a:extLst>
          </p:cNvPr>
          <p:cNvSpPr>
            <a:spLocks/>
          </p:cNvSpPr>
          <p:nvPr/>
        </p:nvSpPr>
        <p:spPr bwMode="auto">
          <a:xfrm>
            <a:off x="8248650" y="1736725"/>
            <a:ext cx="292100" cy="688975"/>
          </a:xfrm>
          <a:custGeom>
            <a:avLst/>
            <a:gdLst>
              <a:gd name="T0" fmla="*/ 2147483646 w 171"/>
              <a:gd name="T1" fmla="*/ 0 h 447"/>
              <a:gd name="T2" fmla="*/ 2147483646 w 171"/>
              <a:gd name="T3" fmla="*/ 2147483646 h 447"/>
              <a:gd name="T4" fmla="*/ 2147483646 w 171"/>
              <a:gd name="T5" fmla="*/ 2147483646 h 447"/>
              <a:gd name="T6" fmla="*/ 2147483646 w 171"/>
              <a:gd name="T7" fmla="*/ 2147483646 h 447"/>
              <a:gd name="T8" fmla="*/ 0 w 171"/>
              <a:gd name="T9" fmla="*/ 2147483646 h 447"/>
              <a:gd name="T10" fmla="*/ 0 60000 65536"/>
              <a:gd name="T11" fmla="*/ 0 60000 65536"/>
              <a:gd name="T12" fmla="*/ 0 60000 65536"/>
              <a:gd name="T13" fmla="*/ 0 60000 65536"/>
              <a:gd name="T14" fmla="*/ 0 60000 65536"/>
              <a:gd name="T15" fmla="*/ 0 w 171"/>
              <a:gd name="T16" fmla="*/ 0 h 447"/>
              <a:gd name="T17" fmla="*/ 171 w 171"/>
              <a:gd name="T18" fmla="*/ 447 h 447"/>
            </a:gdLst>
            <a:ahLst/>
            <a:cxnLst>
              <a:cxn ang="T10">
                <a:pos x="T0" y="T1"/>
              </a:cxn>
              <a:cxn ang="T11">
                <a:pos x="T2" y="T3"/>
              </a:cxn>
              <a:cxn ang="T12">
                <a:pos x="T4" y="T5"/>
              </a:cxn>
              <a:cxn ang="T13">
                <a:pos x="T6" y="T7"/>
              </a:cxn>
              <a:cxn ang="T14">
                <a:pos x="T8" y="T9"/>
              </a:cxn>
            </a:cxnLst>
            <a:rect l="T15" t="T16" r="T17" b="T18"/>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33339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7" name="Oval 394">
            <a:extLst>
              <a:ext uri="{FF2B5EF4-FFF2-40B4-BE49-F238E27FC236}">
                <a16:creationId xmlns:a16="http://schemas.microsoft.com/office/drawing/2014/main" id="{A93DE01D-E703-4222-99F1-1DB42C143EE3}"/>
              </a:ext>
            </a:extLst>
          </p:cNvPr>
          <p:cNvSpPr>
            <a:spLocks noChangeArrowheads="1"/>
          </p:cNvSpPr>
          <p:nvPr/>
        </p:nvSpPr>
        <p:spPr bwMode="auto">
          <a:xfrm>
            <a:off x="7502525" y="1511300"/>
            <a:ext cx="630238" cy="352425"/>
          </a:xfrm>
          <a:prstGeom prst="ellipse">
            <a:avLst/>
          </a:prstGeom>
          <a:solidFill>
            <a:srgbClr val="FFCCFF"/>
          </a:solidFill>
          <a:ln w="12700">
            <a:solidFill>
              <a:srgbClr val="000000"/>
            </a:solidFill>
            <a:round/>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0560" name="Rectangle 395">
            <a:extLst>
              <a:ext uri="{FF2B5EF4-FFF2-40B4-BE49-F238E27FC236}">
                <a16:creationId xmlns:a16="http://schemas.microsoft.com/office/drawing/2014/main" id="{7BA45382-BF80-4FDC-818B-4E0582160DF8}"/>
              </a:ext>
            </a:extLst>
          </p:cNvPr>
          <p:cNvSpPr>
            <a:spLocks noChangeArrowheads="1"/>
          </p:cNvSpPr>
          <p:nvPr/>
        </p:nvSpPr>
        <p:spPr bwMode="auto">
          <a:xfrm>
            <a:off x="7527925" y="1463675"/>
            <a:ext cx="6111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AP</a:t>
            </a:r>
            <a:r>
              <a:rPr lang="en-US" altLang="zh-CN" sz="2000" b="0" baseline="-25000">
                <a:solidFill>
                  <a:srgbClr val="333399"/>
                </a:solidFill>
                <a:ea typeface="黑体" panose="02010609060101010101" pitchFamily="49" charset="-122"/>
              </a:rPr>
              <a:t>3</a:t>
            </a:r>
            <a:endParaRPr lang="en-US" altLang="zh-CN" sz="2000" b="0">
              <a:solidFill>
                <a:srgbClr val="333399"/>
              </a:solidFill>
              <a:ea typeface="黑体" panose="02010609060101010101" pitchFamily="49" charset="-122"/>
            </a:endParaRPr>
          </a:p>
        </p:txBody>
      </p:sp>
      <p:sp>
        <p:nvSpPr>
          <p:cNvPr id="20561" name="Freeform 386">
            <a:extLst>
              <a:ext uri="{FF2B5EF4-FFF2-40B4-BE49-F238E27FC236}">
                <a16:creationId xmlns:a16="http://schemas.microsoft.com/office/drawing/2014/main" id="{84827A38-A717-4339-8F7C-304FBA6DA214}"/>
              </a:ext>
            </a:extLst>
          </p:cNvPr>
          <p:cNvSpPr>
            <a:spLocks/>
          </p:cNvSpPr>
          <p:nvPr/>
        </p:nvSpPr>
        <p:spPr bwMode="auto">
          <a:xfrm>
            <a:off x="946150" y="1797050"/>
            <a:ext cx="271463" cy="628650"/>
          </a:xfrm>
          <a:custGeom>
            <a:avLst/>
            <a:gdLst>
              <a:gd name="T0" fmla="*/ 2147483646 w 159"/>
              <a:gd name="T1" fmla="*/ 0 h 408"/>
              <a:gd name="T2" fmla="*/ 2147483646 w 159"/>
              <a:gd name="T3" fmla="*/ 2147483646 h 408"/>
              <a:gd name="T4" fmla="*/ 2147483646 w 159"/>
              <a:gd name="T5" fmla="*/ 2147483646 h 408"/>
              <a:gd name="T6" fmla="*/ 0 w 159"/>
              <a:gd name="T7" fmla="*/ 2147483646 h 408"/>
              <a:gd name="T8" fmla="*/ 0 60000 65536"/>
              <a:gd name="T9" fmla="*/ 0 60000 65536"/>
              <a:gd name="T10" fmla="*/ 0 60000 65536"/>
              <a:gd name="T11" fmla="*/ 0 60000 65536"/>
              <a:gd name="T12" fmla="*/ 0 w 159"/>
              <a:gd name="T13" fmla="*/ 0 h 408"/>
              <a:gd name="T14" fmla="*/ 159 w 159"/>
              <a:gd name="T15" fmla="*/ 408 h 408"/>
            </a:gdLst>
            <a:ahLst/>
            <a:cxnLst>
              <a:cxn ang="T8">
                <a:pos x="T0" y="T1"/>
              </a:cxn>
              <a:cxn ang="T9">
                <a:pos x="T2" y="T3"/>
              </a:cxn>
              <a:cxn ang="T10">
                <a:pos x="T4" y="T5"/>
              </a:cxn>
              <a:cxn ang="T11">
                <a:pos x="T6" y="T7"/>
              </a:cxn>
            </a:cxnLst>
            <a:rect l="T12" t="T13" r="T14" b="T15"/>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62" name="Freeform 383">
            <a:extLst>
              <a:ext uri="{FF2B5EF4-FFF2-40B4-BE49-F238E27FC236}">
                <a16:creationId xmlns:a16="http://schemas.microsoft.com/office/drawing/2014/main" id="{E3A8814D-5505-4DBA-BCF8-A7B3484B4372}"/>
              </a:ext>
            </a:extLst>
          </p:cNvPr>
          <p:cNvSpPr>
            <a:spLocks/>
          </p:cNvSpPr>
          <p:nvPr/>
        </p:nvSpPr>
        <p:spPr bwMode="auto">
          <a:xfrm>
            <a:off x="601663" y="1709738"/>
            <a:ext cx="255587" cy="757237"/>
          </a:xfrm>
          <a:custGeom>
            <a:avLst/>
            <a:gdLst>
              <a:gd name="T0" fmla="*/ 2147483646 w 149"/>
              <a:gd name="T1" fmla="*/ 0 h 492"/>
              <a:gd name="T2" fmla="*/ 2147483646 w 149"/>
              <a:gd name="T3" fmla="*/ 2147483646 h 492"/>
              <a:gd name="T4" fmla="*/ 2147483646 w 149"/>
              <a:gd name="T5" fmla="*/ 2147483646 h 492"/>
              <a:gd name="T6" fmla="*/ 2147483646 w 149"/>
              <a:gd name="T7" fmla="*/ 2147483646 h 492"/>
              <a:gd name="T8" fmla="*/ 0 60000 65536"/>
              <a:gd name="T9" fmla="*/ 0 60000 65536"/>
              <a:gd name="T10" fmla="*/ 0 60000 65536"/>
              <a:gd name="T11" fmla="*/ 0 60000 65536"/>
              <a:gd name="T12" fmla="*/ 0 w 149"/>
              <a:gd name="T13" fmla="*/ 0 h 492"/>
              <a:gd name="T14" fmla="*/ 149 w 149"/>
              <a:gd name="T15" fmla="*/ 492 h 492"/>
            </a:gdLst>
            <a:ahLst/>
            <a:cxnLst>
              <a:cxn ang="T8">
                <a:pos x="T0" y="T1"/>
              </a:cxn>
              <a:cxn ang="T9">
                <a:pos x="T2" y="T3"/>
              </a:cxn>
              <a:cxn ang="T10">
                <a:pos x="T4" y="T5"/>
              </a:cxn>
              <a:cxn ang="T11">
                <a:pos x="T6" y="T7"/>
              </a:cxn>
            </a:cxnLst>
            <a:rect l="T12" t="T13" r="T14" b="T15"/>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 name="Oval 363">
            <a:extLst>
              <a:ext uri="{FF2B5EF4-FFF2-40B4-BE49-F238E27FC236}">
                <a16:creationId xmlns:a16="http://schemas.microsoft.com/office/drawing/2014/main" id="{1291B449-E57F-4F4F-9CE2-2D97F409194A}"/>
              </a:ext>
            </a:extLst>
          </p:cNvPr>
          <p:cNvSpPr>
            <a:spLocks noChangeArrowheads="1"/>
          </p:cNvSpPr>
          <p:nvPr/>
        </p:nvSpPr>
        <p:spPr bwMode="auto">
          <a:xfrm flipH="1">
            <a:off x="7342188" y="5067300"/>
            <a:ext cx="152400" cy="138113"/>
          </a:xfrm>
          <a:prstGeom prst="ellipse">
            <a:avLst/>
          </a:prstGeom>
          <a:solidFill>
            <a:srgbClr val="FFFFFF"/>
          </a:solidFill>
          <a:ln w="28575">
            <a:solidFill>
              <a:srgbClr val="333399"/>
            </a:solidFill>
            <a:round/>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0" name="Rectangle 4">
            <a:extLst>
              <a:ext uri="{FF2B5EF4-FFF2-40B4-BE49-F238E27FC236}">
                <a16:creationId xmlns:a16="http://schemas.microsoft.com/office/drawing/2014/main" id="{FF4D504B-A7C4-4F33-BE4A-25F033E6DE97}"/>
              </a:ext>
            </a:extLst>
          </p:cNvPr>
          <p:cNvSpPr>
            <a:spLocks noGrp="1" noChangeArrowheads="1"/>
          </p:cNvSpPr>
          <p:nvPr>
            <p:ph type="title"/>
          </p:nvPr>
        </p:nvSpPr>
        <p:spPr>
          <a:xfrm>
            <a:off x="971550" y="222250"/>
            <a:ext cx="7086600" cy="685800"/>
          </a:xfrm>
        </p:spPr>
        <p:txBody>
          <a:bodyPr/>
          <a:lstStyle/>
          <a:p>
            <a:pPr eaLnBrk="1" hangingPunct="1"/>
            <a:r>
              <a:rPr lang="en-US" altLang="zh-CN" dirty="0"/>
              <a:t>6.1.1 </a:t>
            </a:r>
            <a:r>
              <a:rPr lang="zh-CN" altLang="en-US" dirty="0"/>
              <a:t>端到端通信</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5DEE46-C9D0-40CF-B130-7150B0F71BA1}"/>
              </a:ext>
            </a:extLst>
          </p:cNvPr>
          <p:cNvSpPr/>
          <p:nvPr/>
        </p:nvSpPr>
        <p:spPr>
          <a:xfrm>
            <a:off x="878204" y="1361628"/>
            <a:ext cx="3430747" cy="461665"/>
          </a:xfrm>
          <a:prstGeom prst="rect">
            <a:avLst/>
          </a:prstGeom>
        </p:spPr>
        <p:txBody>
          <a:bodyPr wrap="none">
            <a:spAutoFit/>
          </a:bodyPr>
          <a:lstStyle/>
          <a:p>
            <a:r>
              <a:rPr lang="en-US" altLang="zh-CN" dirty="0"/>
              <a:t>2</a:t>
            </a:r>
            <a:r>
              <a:rPr lang="zh-CN" altLang="en-US" dirty="0"/>
              <a:t>、</a:t>
            </a:r>
            <a:r>
              <a:rPr lang="en-US" altLang="zh-CN" dirty="0"/>
              <a:t>TCP</a:t>
            </a:r>
            <a:r>
              <a:rPr lang="zh-CN" altLang="en-US" dirty="0"/>
              <a:t>连接的三个阶段</a:t>
            </a:r>
          </a:p>
        </p:txBody>
      </p:sp>
      <p:sp>
        <p:nvSpPr>
          <p:cNvPr id="5" name="矩形 4">
            <a:extLst>
              <a:ext uri="{FF2B5EF4-FFF2-40B4-BE49-F238E27FC236}">
                <a16:creationId xmlns:a16="http://schemas.microsoft.com/office/drawing/2014/main" id="{C95C78C2-6B4A-41A2-83F2-F0FCD282DC38}"/>
              </a:ext>
            </a:extLst>
          </p:cNvPr>
          <p:cNvSpPr/>
          <p:nvPr/>
        </p:nvSpPr>
        <p:spPr>
          <a:xfrm>
            <a:off x="681674" y="2060848"/>
            <a:ext cx="8138797" cy="3379387"/>
          </a:xfrm>
          <a:prstGeom prst="rect">
            <a:avLst/>
          </a:prstGeom>
        </p:spPr>
        <p:txBody>
          <a:bodyPr wrap="square">
            <a:spAutoFit/>
          </a:bodyPr>
          <a:lstStyle/>
          <a:p>
            <a:pPr marL="342900" lvl="0" indent="-342900" eaLnBrk="1" hangingPunct="1">
              <a:lnSpc>
                <a:spcPct val="90000"/>
              </a:lnSpc>
              <a:spcBef>
                <a:spcPct val="20000"/>
              </a:spcBef>
              <a:buClr>
                <a:srgbClr val="3333CC"/>
              </a:buClr>
              <a:buSzPct val="60000"/>
              <a:buFont typeface="Wingdings" pitchFamily="2" charset="2"/>
              <a:buChar char="n"/>
            </a:pPr>
            <a:r>
              <a:rPr kumimoji="0" lang="zh-CN" altLang="en-US" b="0" kern="0" dirty="0">
                <a:solidFill>
                  <a:srgbClr val="333399"/>
                </a:solidFill>
                <a:latin typeface="宋体" panose="02010600030101010101" pitchFamily="2" charset="-122"/>
              </a:rPr>
              <a:t>传输连接就有三个阶段，即：</a:t>
            </a:r>
            <a:r>
              <a:rPr kumimoji="0" lang="zh-CN" altLang="en-US" b="0" kern="0" dirty="0">
                <a:solidFill>
                  <a:srgbClr val="FF0000"/>
                </a:solidFill>
                <a:latin typeface="宋体" panose="02010600030101010101" pitchFamily="2" charset="-122"/>
              </a:rPr>
              <a:t>连接建立</a:t>
            </a:r>
            <a:r>
              <a:rPr kumimoji="0" lang="zh-CN" altLang="en-US" b="0" kern="0" dirty="0">
                <a:solidFill>
                  <a:srgbClr val="333399"/>
                </a:solidFill>
                <a:latin typeface="宋体" panose="02010600030101010101" pitchFamily="2" charset="-122"/>
              </a:rPr>
              <a:t>、</a:t>
            </a:r>
            <a:r>
              <a:rPr kumimoji="0" lang="zh-CN" altLang="en-US" b="0" kern="0" dirty="0">
                <a:solidFill>
                  <a:srgbClr val="FF0000"/>
                </a:solidFill>
                <a:latin typeface="宋体" panose="02010600030101010101" pitchFamily="2" charset="-122"/>
              </a:rPr>
              <a:t>数据传送</a:t>
            </a:r>
            <a:r>
              <a:rPr kumimoji="0" lang="zh-CN" altLang="en-US" b="0" kern="0" dirty="0">
                <a:solidFill>
                  <a:srgbClr val="333399"/>
                </a:solidFill>
                <a:latin typeface="宋体" panose="02010600030101010101" pitchFamily="2" charset="-122"/>
              </a:rPr>
              <a:t>和</a:t>
            </a:r>
            <a:r>
              <a:rPr kumimoji="0" lang="zh-CN" altLang="en-US" b="0" kern="0" dirty="0">
                <a:solidFill>
                  <a:srgbClr val="FF0000"/>
                </a:solidFill>
                <a:latin typeface="宋体" panose="02010600030101010101" pitchFamily="2" charset="-122"/>
              </a:rPr>
              <a:t>连接释放</a:t>
            </a:r>
            <a:r>
              <a:rPr kumimoji="0" lang="zh-CN" altLang="en-US" b="0" kern="0" dirty="0">
                <a:solidFill>
                  <a:srgbClr val="333399"/>
                </a:solidFill>
                <a:latin typeface="宋体" panose="02010600030101010101" pitchFamily="2" charset="-122"/>
              </a:rPr>
              <a:t>。传输连接的管理就是使传输连接的建立和释放都能正常地进行。</a:t>
            </a:r>
          </a:p>
          <a:p>
            <a:pPr marL="342900" lvl="0" indent="-342900" eaLnBrk="1" hangingPunct="1">
              <a:lnSpc>
                <a:spcPct val="90000"/>
              </a:lnSpc>
              <a:spcBef>
                <a:spcPct val="20000"/>
              </a:spcBef>
              <a:buClr>
                <a:srgbClr val="3333CC"/>
              </a:buClr>
              <a:buSzPct val="60000"/>
              <a:buFont typeface="Wingdings" pitchFamily="2" charset="2"/>
              <a:buChar char="n"/>
            </a:pPr>
            <a:r>
              <a:rPr kumimoji="0" lang="zh-CN" altLang="en-US" b="0" kern="0" dirty="0">
                <a:solidFill>
                  <a:srgbClr val="333399"/>
                </a:solidFill>
                <a:latin typeface="宋体" panose="02010600030101010101" pitchFamily="2" charset="-122"/>
              </a:rPr>
              <a:t>连接建立过程中要解决以下三个问题：</a:t>
            </a:r>
          </a:p>
          <a:p>
            <a:pPr marL="742950" lvl="1" indent="-285750" eaLnBrk="1" hangingPunct="1">
              <a:lnSpc>
                <a:spcPct val="90000"/>
              </a:lnSpc>
              <a:spcBef>
                <a:spcPct val="20000"/>
              </a:spcBef>
              <a:buClr>
                <a:srgbClr val="FF0000"/>
              </a:buClr>
              <a:buSzPct val="55000"/>
              <a:buFont typeface="Wingdings" pitchFamily="2" charset="2"/>
              <a:buChar char="n"/>
            </a:pPr>
            <a:r>
              <a:rPr kumimoji="0" lang="zh-CN" altLang="en-US" b="0" kern="0" dirty="0">
                <a:solidFill>
                  <a:srgbClr val="333399"/>
                </a:solidFill>
                <a:latin typeface="宋体" panose="02010600030101010101" pitchFamily="2" charset="-122"/>
              </a:rPr>
              <a:t>要使通信双方都能够确知对方的存在。</a:t>
            </a:r>
          </a:p>
          <a:p>
            <a:pPr marL="742950" lvl="1" indent="-285750" eaLnBrk="1" hangingPunct="1">
              <a:lnSpc>
                <a:spcPct val="90000"/>
              </a:lnSpc>
              <a:spcBef>
                <a:spcPct val="20000"/>
              </a:spcBef>
              <a:buClr>
                <a:srgbClr val="FF0000"/>
              </a:buClr>
              <a:buSzPct val="55000"/>
              <a:buFont typeface="Wingdings" pitchFamily="2" charset="2"/>
              <a:buChar char="n"/>
            </a:pPr>
            <a:r>
              <a:rPr kumimoji="0" lang="zh-CN" altLang="en-US" b="0" kern="0" dirty="0">
                <a:solidFill>
                  <a:srgbClr val="333399"/>
                </a:solidFill>
                <a:latin typeface="宋体" panose="02010600030101010101" pitchFamily="2" charset="-122"/>
              </a:rPr>
              <a:t>要允许双方协商一些参数（如最大报文段长度，最大窗口大小，服务质量等）。</a:t>
            </a:r>
          </a:p>
          <a:p>
            <a:pPr marL="742950" lvl="1" indent="-285750" eaLnBrk="1" hangingPunct="1">
              <a:lnSpc>
                <a:spcPct val="90000"/>
              </a:lnSpc>
              <a:spcBef>
                <a:spcPct val="20000"/>
              </a:spcBef>
              <a:buClr>
                <a:srgbClr val="FF0000"/>
              </a:buClr>
              <a:buSzPct val="55000"/>
              <a:buFont typeface="Wingdings" pitchFamily="2" charset="2"/>
              <a:buChar char="n"/>
            </a:pPr>
            <a:r>
              <a:rPr kumimoji="0" lang="zh-CN" altLang="en-US" b="0" kern="0" dirty="0">
                <a:solidFill>
                  <a:srgbClr val="333399"/>
                </a:solidFill>
                <a:latin typeface="宋体" panose="02010600030101010101" pitchFamily="2" charset="-122"/>
              </a:rPr>
              <a:t>能够对传输实体资源（如缓存大小，连接表中的项目等）进行分配。  </a:t>
            </a:r>
          </a:p>
        </p:txBody>
      </p:sp>
    </p:spTree>
    <p:extLst>
      <p:ext uri="{BB962C8B-B14F-4D97-AF65-F5344CB8AC3E}">
        <p14:creationId xmlns:p14="http://schemas.microsoft.com/office/powerpoint/2010/main" val="1680696928"/>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7874C0-DF37-411A-9DFA-3D3955B26AF2}"/>
              </a:ext>
            </a:extLst>
          </p:cNvPr>
          <p:cNvSpPr/>
          <p:nvPr/>
        </p:nvSpPr>
        <p:spPr>
          <a:xfrm>
            <a:off x="1017887" y="2561251"/>
            <a:ext cx="7586561" cy="830997"/>
          </a:xfrm>
          <a:prstGeom prst="rect">
            <a:avLst/>
          </a:prstGeom>
        </p:spPr>
        <p:txBody>
          <a:bodyPr wrap="square">
            <a:spAutoFit/>
          </a:bodyPr>
          <a:lstStyle/>
          <a:p>
            <a:r>
              <a:rPr lang="zh-CN" altLang="en-US" dirty="0">
                <a:latin typeface="+mn-ea"/>
                <a:ea typeface="+mn-ea"/>
              </a:rPr>
              <a:t>第一次</a:t>
            </a:r>
            <a:r>
              <a:rPr lang="en-US" altLang="zh-CN" dirty="0">
                <a:latin typeface="+mn-ea"/>
                <a:ea typeface="+mn-ea"/>
              </a:rPr>
              <a:t>: </a:t>
            </a:r>
            <a:r>
              <a:rPr lang="zh-CN" altLang="en-US" dirty="0">
                <a:latin typeface="+mn-ea"/>
                <a:ea typeface="+mn-ea"/>
              </a:rPr>
              <a:t>客户端   服务器。客户端向服务器提出连接建立请求，即发出同步请求报文。</a:t>
            </a:r>
            <a:endParaRPr lang="en-US" altLang="zh-CN" dirty="0">
              <a:latin typeface="+mn-ea"/>
              <a:ea typeface="+mn-ea"/>
            </a:endParaRPr>
          </a:p>
        </p:txBody>
      </p:sp>
      <p:sp>
        <p:nvSpPr>
          <p:cNvPr id="5" name="矩形 4">
            <a:extLst>
              <a:ext uri="{FF2B5EF4-FFF2-40B4-BE49-F238E27FC236}">
                <a16:creationId xmlns:a16="http://schemas.microsoft.com/office/drawing/2014/main" id="{3057C3BC-DB04-463F-A3CD-18C37303E33E}"/>
              </a:ext>
            </a:extLst>
          </p:cNvPr>
          <p:cNvSpPr/>
          <p:nvPr/>
        </p:nvSpPr>
        <p:spPr>
          <a:xfrm>
            <a:off x="1043608" y="1916832"/>
            <a:ext cx="5493812" cy="461665"/>
          </a:xfrm>
          <a:prstGeom prst="rect">
            <a:avLst/>
          </a:prstGeom>
        </p:spPr>
        <p:txBody>
          <a:bodyPr wrap="none">
            <a:spAutoFit/>
          </a:bodyPr>
          <a:lstStyle/>
          <a:p>
            <a:r>
              <a:rPr lang="en-US" altLang="zh-CN" dirty="0"/>
              <a:t>TCP</a:t>
            </a:r>
            <a:r>
              <a:rPr lang="zh-CN" altLang="en-US" dirty="0"/>
              <a:t>连接的建立过程也被称为三次握手</a:t>
            </a:r>
          </a:p>
        </p:txBody>
      </p:sp>
      <p:sp>
        <p:nvSpPr>
          <p:cNvPr id="6" name="矩形 5">
            <a:extLst>
              <a:ext uri="{FF2B5EF4-FFF2-40B4-BE49-F238E27FC236}">
                <a16:creationId xmlns:a16="http://schemas.microsoft.com/office/drawing/2014/main" id="{7C423B95-5165-43F9-8C9D-ACE93D64A4F9}"/>
              </a:ext>
            </a:extLst>
          </p:cNvPr>
          <p:cNvSpPr/>
          <p:nvPr/>
        </p:nvSpPr>
        <p:spPr>
          <a:xfrm>
            <a:off x="1017888" y="1272413"/>
            <a:ext cx="2828018" cy="461665"/>
          </a:xfrm>
          <a:prstGeom prst="rect">
            <a:avLst/>
          </a:prstGeom>
        </p:spPr>
        <p:txBody>
          <a:bodyPr wrap="none">
            <a:spAutoFit/>
          </a:bodyPr>
          <a:lstStyle/>
          <a:p>
            <a:r>
              <a:rPr lang="en-US" altLang="zh-CN" dirty="0"/>
              <a:t>3</a:t>
            </a:r>
            <a:r>
              <a:rPr lang="zh-CN" altLang="en-US" dirty="0"/>
              <a:t>、</a:t>
            </a:r>
            <a:r>
              <a:rPr lang="en-US" altLang="zh-CN" dirty="0"/>
              <a:t>TCP</a:t>
            </a:r>
            <a:r>
              <a:rPr lang="zh-CN" altLang="en-US" dirty="0"/>
              <a:t>连接的建立</a:t>
            </a:r>
          </a:p>
        </p:txBody>
      </p:sp>
      <p:sp>
        <p:nvSpPr>
          <p:cNvPr id="7" name="箭头: 右 6">
            <a:extLst>
              <a:ext uri="{FF2B5EF4-FFF2-40B4-BE49-F238E27FC236}">
                <a16:creationId xmlns:a16="http://schemas.microsoft.com/office/drawing/2014/main" id="{60EB080A-6CDC-4243-A33D-5E8F02E1BD77}"/>
              </a:ext>
            </a:extLst>
          </p:cNvPr>
          <p:cNvSpPr/>
          <p:nvPr/>
        </p:nvSpPr>
        <p:spPr bwMode="auto">
          <a:xfrm>
            <a:off x="3347864" y="2708920"/>
            <a:ext cx="360040" cy="284379"/>
          </a:xfrm>
          <a:prstGeom prst="rightArrow">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8" name="矩形 7">
            <a:extLst>
              <a:ext uri="{FF2B5EF4-FFF2-40B4-BE49-F238E27FC236}">
                <a16:creationId xmlns:a16="http://schemas.microsoft.com/office/drawing/2014/main" id="{CBBC93D8-04B3-4315-87CD-2E6AECC3A53D}"/>
              </a:ext>
            </a:extLst>
          </p:cNvPr>
          <p:cNvSpPr/>
          <p:nvPr/>
        </p:nvSpPr>
        <p:spPr>
          <a:xfrm>
            <a:off x="1017887" y="4600761"/>
            <a:ext cx="7586560" cy="830997"/>
          </a:xfrm>
          <a:prstGeom prst="rect">
            <a:avLst/>
          </a:prstGeom>
        </p:spPr>
        <p:txBody>
          <a:bodyPr wrap="square">
            <a:spAutoFit/>
          </a:bodyPr>
          <a:lstStyle/>
          <a:p>
            <a:r>
              <a:rPr lang="zh-CN" altLang="en-US" dirty="0">
                <a:latin typeface="+mn-ea"/>
                <a:ea typeface="+mn-ea"/>
              </a:rPr>
              <a:t>第三次</a:t>
            </a:r>
            <a:r>
              <a:rPr lang="en-US" altLang="zh-CN" dirty="0">
                <a:latin typeface="+mn-ea"/>
                <a:ea typeface="+mn-ea"/>
              </a:rPr>
              <a:t>: </a:t>
            </a:r>
            <a:r>
              <a:rPr lang="zh-CN" altLang="en-US" dirty="0">
                <a:latin typeface="+mn-ea"/>
                <a:ea typeface="+mn-ea"/>
              </a:rPr>
              <a:t>客户端   服务器。客户端在收到服务器的同步确认报文后，向服务器发出确认报文。</a:t>
            </a:r>
            <a:endParaRPr lang="en-US" altLang="zh-CN" dirty="0">
              <a:latin typeface="+mn-ea"/>
              <a:ea typeface="+mn-ea"/>
            </a:endParaRPr>
          </a:p>
        </p:txBody>
      </p:sp>
      <p:sp>
        <p:nvSpPr>
          <p:cNvPr id="9" name="矩形 8">
            <a:extLst>
              <a:ext uri="{FF2B5EF4-FFF2-40B4-BE49-F238E27FC236}">
                <a16:creationId xmlns:a16="http://schemas.microsoft.com/office/drawing/2014/main" id="{A4F68BAB-36A8-478E-84B3-51F9641FE2D6}"/>
              </a:ext>
            </a:extLst>
          </p:cNvPr>
          <p:cNvSpPr/>
          <p:nvPr/>
        </p:nvSpPr>
        <p:spPr>
          <a:xfrm>
            <a:off x="1043609" y="3581006"/>
            <a:ext cx="7560840" cy="830997"/>
          </a:xfrm>
          <a:prstGeom prst="rect">
            <a:avLst/>
          </a:prstGeom>
        </p:spPr>
        <p:txBody>
          <a:bodyPr wrap="square">
            <a:spAutoFit/>
          </a:bodyPr>
          <a:lstStyle/>
          <a:p>
            <a:r>
              <a:rPr lang="zh-CN" altLang="en-US" dirty="0">
                <a:latin typeface="+mn-ea"/>
                <a:ea typeface="+mn-ea"/>
              </a:rPr>
              <a:t>第二次</a:t>
            </a:r>
            <a:r>
              <a:rPr lang="en-US" altLang="zh-CN" dirty="0">
                <a:latin typeface="+mn-ea"/>
                <a:ea typeface="+mn-ea"/>
              </a:rPr>
              <a:t>: </a:t>
            </a:r>
            <a:r>
              <a:rPr lang="zh-CN" altLang="en-US" dirty="0">
                <a:latin typeface="+mn-ea"/>
                <a:ea typeface="+mn-ea"/>
              </a:rPr>
              <a:t>客户端   服务器。服务器收到客户端的连接请求后，向客户端发出同意建立连接的同步确认报文。 </a:t>
            </a:r>
            <a:endParaRPr lang="zh-CN" altLang="en-US" dirty="0"/>
          </a:p>
        </p:txBody>
      </p:sp>
      <p:sp>
        <p:nvSpPr>
          <p:cNvPr id="10" name="箭头: 右 9">
            <a:extLst>
              <a:ext uri="{FF2B5EF4-FFF2-40B4-BE49-F238E27FC236}">
                <a16:creationId xmlns:a16="http://schemas.microsoft.com/office/drawing/2014/main" id="{EB201441-33B8-4C96-AA13-7C312F943EE1}"/>
              </a:ext>
            </a:extLst>
          </p:cNvPr>
          <p:cNvSpPr/>
          <p:nvPr/>
        </p:nvSpPr>
        <p:spPr bwMode="auto">
          <a:xfrm rot="10800000">
            <a:off x="3334558" y="3669648"/>
            <a:ext cx="360040" cy="284379"/>
          </a:xfrm>
          <a:prstGeom prst="rightArrow">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11" name="箭头: 右 10">
            <a:extLst>
              <a:ext uri="{FF2B5EF4-FFF2-40B4-BE49-F238E27FC236}">
                <a16:creationId xmlns:a16="http://schemas.microsoft.com/office/drawing/2014/main" id="{FAED5814-4BA6-466F-A7B6-45F5CBF6A1D0}"/>
              </a:ext>
            </a:extLst>
          </p:cNvPr>
          <p:cNvSpPr/>
          <p:nvPr/>
        </p:nvSpPr>
        <p:spPr bwMode="auto">
          <a:xfrm>
            <a:off x="3347864" y="4725144"/>
            <a:ext cx="360040" cy="284379"/>
          </a:xfrm>
          <a:prstGeom prst="rightArrow">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12" name="矩形 11">
            <a:extLst>
              <a:ext uri="{FF2B5EF4-FFF2-40B4-BE49-F238E27FC236}">
                <a16:creationId xmlns:a16="http://schemas.microsoft.com/office/drawing/2014/main" id="{6024F3BE-1826-47D5-AB70-04F98A9850F5}"/>
              </a:ext>
            </a:extLst>
          </p:cNvPr>
          <p:cNvSpPr/>
          <p:nvPr/>
        </p:nvSpPr>
        <p:spPr>
          <a:xfrm>
            <a:off x="1017887" y="5620516"/>
            <a:ext cx="7919156" cy="461665"/>
          </a:xfrm>
          <a:prstGeom prst="rect">
            <a:avLst/>
          </a:prstGeom>
        </p:spPr>
        <p:txBody>
          <a:bodyPr wrap="none">
            <a:spAutoFit/>
          </a:bodyPr>
          <a:lstStyle/>
          <a:p>
            <a:r>
              <a:rPr lang="zh-CN" altLang="en-US" dirty="0"/>
              <a:t>当服务器收到来自客户端的确认报文后，连接即被建立。</a:t>
            </a:r>
          </a:p>
        </p:txBody>
      </p:sp>
    </p:spTree>
    <p:extLst>
      <p:ext uri="{BB962C8B-B14F-4D97-AF65-F5344CB8AC3E}">
        <p14:creationId xmlns:p14="http://schemas.microsoft.com/office/powerpoint/2010/main" val="352693253"/>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8">
            <a:extLst>
              <a:ext uri="{FF2B5EF4-FFF2-40B4-BE49-F238E27FC236}">
                <a16:creationId xmlns:a16="http://schemas.microsoft.com/office/drawing/2014/main" id="{841D16A0-2EC5-4010-BCCD-6AE04243734F}"/>
              </a:ext>
            </a:extLst>
          </p:cNvPr>
          <p:cNvGrpSpPr>
            <a:grpSpLocks/>
          </p:cNvGrpSpPr>
          <p:nvPr/>
        </p:nvGrpSpPr>
        <p:grpSpPr bwMode="auto">
          <a:xfrm>
            <a:off x="2844403" y="3006005"/>
            <a:ext cx="4248150" cy="3441700"/>
            <a:chOff x="1474" y="1888"/>
            <a:chExt cx="2676" cy="2432"/>
          </a:xfrm>
        </p:grpSpPr>
        <p:sp>
          <p:nvSpPr>
            <p:cNvPr id="6" name="Line 19">
              <a:extLst>
                <a:ext uri="{FF2B5EF4-FFF2-40B4-BE49-F238E27FC236}">
                  <a16:creationId xmlns:a16="http://schemas.microsoft.com/office/drawing/2014/main" id="{12D33458-599E-4FA7-A11A-69414680C7C5}"/>
                </a:ext>
              </a:extLst>
            </p:cNvPr>
            <p:cNvSpPr>
              <a:spLocks noChangeShapeType="1"/>
            </p:cNvSpPr>
            <p:nvPr/>
          </p:nvSpPr>
          <p:spPr bwMode="auto">
            <a:xfrm>
              <a:off x="1474" y="1888"/>
              <a:ext cx="0" cy="243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00"/>
                </a:solidFill>
                <a:latin typeface="+mn-ea"/>
                <a:ea typeface="+mn-ea"/>
              </a:endParaRPr>
            </a:p>
          </p:txBody>
        </p:sp>
        <p:sp>
          <p:nvSpPr>
            <p:cNvPr id="7" name="Line 20">
              <a:extLst>
                <a:ext uri="{FF2B5EF4-FFF2-40B4-BE49-F238E27FC236}">
                  <a16:creationId xmlns:a16="http://schemas.microsoft.com/office/drawing/2014/main" id="{19F81CE6-7F23-4535-86A2-C3F5C9351A2A}"/>
                </a:ext>
              </a:extLst>
            </p:cNvPr>
            <p:cNvSpPr>
              <a:spLocks noChangeShapeType="1"/>
            </p:cNvSpPr>
            <p:nvPr/>
          </p:nvSpPr>
          <p:spPr bwMode="auto">
            <a:xfrm>
              <a:off x="4150" y="1888"/>
              <a:ext cx="0" cy="243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00"/>
                </a:solidFill>
                <a:latin typeface="+mn-ea"/>
                <a:ea typeface="+mn-ea"/>
              </a:endParaRPr>
            </a:p>
          </p:txBody>
        </p:sp>
      </p:grpSp>
      <p:grpSp>
        <p:nvGrpSpPr>
          <p:cNvPr id="8" name="Group 22">
            <a:extLst>
              <a:ext uri="{FF2B5EF4-FFF2-40B4-BE49-F238E27FC236}">
                <a16:creationId xmlns:a16="http://schemas.microsoft.com/office/drawing/2014/main" id="{469137E0-3FC1-4CF2-BC53-E24D534243FD}"/>
              </a:ext>
            </a:extLst>
          </p:cNvPr>
          <p:cNvGrpSpPr>
            <a:grpSpLocks/>
          </p:cNvGrpSpPr>
          <p:nvPr/>
        </p:nvGrpSpPr>
        <p:grpSpPr bwMode="auto">
          <a:xfrm>
            <a:off x="2917428" y="3004421"/>
            <a:ext cx="4111625" cy="811213"/>
            <a:chOff x="1520" y="1887"/>
            <a:chExt cx="2590" cy="511"/>
          </a:xfrm>
          <a:noFill/>
        </p:grpSpPr>
        <p:sp>
          <p:nvSpPr>
            <p:cNvPr id="9" name="Rectangle 23">
              <a:extLst>
                <a:ext uri="{FF2B5EF4-FFF2-40B4-BE49-F238E27FC236}">
                  <a16:creationId xmlns:a16="http://schemas.microsoft.com/office/drawing/2014/main" id="{20A5EB7D-7517-47DA-8424-5CE5CB326B9A}"/>
                </a:ext>
              </a:extLst>
            </p:cNvPr>
            <p:cNvSpPr>
              <a:spLocks noChangeArrowheads="1"/>
            </p:cNvSpPr>
            <p:nvPr/>
          </p:nvSpPr>
          <p:spPr bwMode="auto">
            <a:xfrm rot="665985">
              <a:off x="2096" y="1887"/>
              <a:ext cx="1434" cy="250"/>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fontAlgn="base" hangingPunct="0">
                <a:spcBef>
                  <a:spcPct val="0"/>
                </a:spcBef>
                <a:spcAft>
                  <a:spcPct val="0"/>
                </a:spcAft>
              </a:pPr>
              <a:r>
                <a:rPr kumimoji="1" lang="en-US" altLang="zh-CN" sz="2000" dirty="0">
                  <a:solidFill>
                    <a:srgbClr val="3333CC"/>
                  </a:solidFill>
                  <a:latin typeface="+mn-ea"/>
                  <a:ea typeface="+mn-ea"/>
                </a:rPr>
                <a:t>SYN = 1, seq = x</a:t>
              </a:r>
            </a:p>
          </p:txBody>
        </p:sp>
        <p:sp>
          <p:nvSpPr>
            <p:cNvPr id="10" name="Line 24">
              <a:extLst>
                <a:ext uri="{FF2B5EF4-FFF2-40B4-BE49-F238E27FC236}">
                  <a16:creationId xmlns:a16="http://schemas.microsoft.com/office/drawing/2014/main" id="{B538FF93-6787-4D72-9ECE-0191FB3118E8}"/>
                </a:ext>
              </a:extLst>
            </p:cNvPr>
            <p:cNvSpPr>
              <a:spLocks noChangeShapeType="1"/>
            </p:cNvSpPr>
            <p:nvPr/>
          </p:nvSpPr>
          <p:spPr bwMode="auto">
            <a:xfrm>
              <a:off x="1520" y="1893"/>
              <a:ext cx="2590" cy="505"/>
            </a:xfrm>
            <a:prstGeom prst="line">
              <a:avLst/>
            </a:prstGeom>
            <a:grpFill/>
            <a:ln w="57150">
              <a:solidFill>
                <a:srgbClr val="4DC4FF"/>
              </a:solidFill>
              <a:round/>
              <a:headEnd/>
              <a:tailEnd type="triangle" w="med" len="lg"/>
            </a:ln>
          </p:spPr>
          <p:txBody>
            <a:bodyPr wrap="none" anchor="ctr"/>
            <a:lstStyle/>
            <a:p>
              <a:pPr fontAlgn="base">
                <a:spcBef>
                  <a:spcPct val="0"/>
                </a:spcBef>
                <a:spcAft>
                  <a:spcPct val="0"/>
                </a:spcAft>
              </a:pPr>
              <a:endParaRPr lang="zh-CN" altLang="en-US" sz="2000">
                <a:solidFill>
                  <a:srgbClr val="000000"/>
                </a:solidFill>
                <a:latin typeface="+mn-ea"/>
                <a:ea typeface="+mn-ea"/>
              </a:endParaRPr>
            </a:p>
          </p:txBody>
        </p:sp>
      </p:grpSp>
      <p:sp>
        <p:nvSpPr>
          <p:cNvPr id="11" name="Rectangle 28">
            <a:extLst>
              <a:ext uri="{FF2B5EF4-FFF2-40B4-BE49-F238E27FC236}">
                <a16:creationId xmlns:a16="http://schemas.microsoft.com/office/drawing/2014/main" id="{85DAE41C-4ABF-42A1-81C8-8B6415AB3932}"/>
              </a:ext>
            </a:extLst>
          </p:cNvPr>
          <p:cNvSpPr>
            <a:spLocks noChangeArrowheads="1"/>
          </p:cNvSpPr>
          <p:nvPr/>
        </p:nvSpPr>
        <p:spPr bwMode="auto">
          <a:xfrm>
            <a:off x="1941116" y="2402755"/>
            <a:ext cx="966787" cy="549275"/>
          </a:xfrm>
          <a:prstGeom prst="rect">
            <a:avLst/>
          </a:prstGeom>
          <a:solidFill>
            <a:srgbClr val="663300"/>
          </a:solidFill>
          <a:ln w="12700">
            <a:no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sz="2000">
              <a:solidFill>
                <a:srgbClr val="000000"/>
              </a:solidFill>
              <a:latin typeface="+mn-ea"/>
              <a:ea typeface="+mn-ea"/>
            </a:endParaRPr>
          </a:p>
        </p:txBody>
      </p:sp>
      <p:sp>
        <p:nvSpPr>
          <p:cNvPr id="12" name="Text Box 29">
            <a:extLst>
              <a:ext uri="{FF2B5EF4-FFF2-40B4-BE49-F238E27FC236}">
                <a16:creationId xmlns:a16="http://schemas.microsoft.com/office/drawing/2014/main" id="{32779F0E-3EC2-44A1-9163-1E1861A33525}"/>
              </a:ext>
            </a:extLst>
          </p:cNvPr>
          <p:cNvSpPr txBox="1">
            <a:spLocks noChangeArrowheads="1"/>
          </p:cNvSpPr>
          <p:nvPr/>
        </p:nvSpPr>
        <p:spPr bwMode="auto">
          <a:xfrm>
            <a:off x="1891903" y="2464668"/>
            <a:ext cx="963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kumimoji="1" lang="en-US" altLang="zh-CN" sz="2000">
                <a:solidFill>
                  <a:srgbClr val="FFFF99"/>
                </a:solidFill>
                <a:latin typeface="+mn-ea"/>
                <a:ea typeface="+mn-ea"/>
              </a:rPr>
              <a:t>CLOSED</a:t>
            </a:r>
          </a:p>
        </p:txBody>
      </p:sp>
      <p:sp>
        <p:nvSpPr>
          <p:cNvPr id="13" name="Rectangle 30">
            <a:extLst>
              <a:ext uri="{FF2B5EF4-FFF2-40B4-BE49-F238E27FC236}">
                <a16:creationId xmlns:a16="http://schemas.microsoft.com/office/drawing/2014/main" id="{75DD6D38-5A5E-4F93-B9AE-23E2717BE15D}"/>
              </a:ext>
            </a:extLst>
          </p:cNvPr>
          <p:cNvSpPr>
            <a:spLocks noChangeArrowheads="1"/>
          </p:cNvSpPr>
          <p:nvPr/>
        </p:nvSpPr>
        <p:spPr bwMode="auto">
          <a:xfrm>
            <a:off x="7030641" y="2402755"/>
            <a:ext cx="985837" cy="549275"/>
          </a:xfrm>
          <a:prstGeom prst="rect">
            <a:avLst/>
          </a:prstGeom>
          <a:solidFill>
            <a:srgbClr val="663300"/>
          </a:solidFill>
          <a:ln w="12700">
            <a:no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sz="2000">
              <a:solidFill>
                <a:srgbClr val="000000"/>
              </a:solidFill>
              <a:latin typeface="+mn-ea"/>
              <a:ea typeface="+mn-ea"/>
            </a:endParaRPr>
          </a:p>
        </p:txBody>
      </p:sp>
      <p:sp>
        <p:nvSpPr>
          <p:cNvPr id="14" name="Text Box 31">
            <a:extLst>
              <a:ext uri="{FF2B5EF4-FFF2-40B4-BE49-F238E27FC236}">
                <a16:creationId xmlns:a16="http://schemas.microsoft.com/office/drawing/2014/main" id="{2EC75979-8DFF-4931-85C1-E160A12F1F9A}"/>
              </a:ext>
            </a:extLst>
          </p:cNvPr>
          <p:cNvSpPr txBox="1">
            <a:spLocks noChangeArrowheads="1"/>
          </p:cNvSpPr>
          <p:nvPr/>
        </p:nvSpPr>
        <p:spPr bwMode="auto">
          <a:xfrm>
            <a:off x="6990953" y="2464668"/>
            <a:ext cx="963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kumimoji="1" lang="en-US" altLang="zh-CN" sz="2000">
                <a:solidFill>
                  <a:srgbClr val="FFFF99"/>
                </a:solidFill>
                <a:latin typeface="+mn-ea"/>
                <a:ea typeface="+mn-ea"/>
              </a:rPr>
              <a:t>CLOSED</a:t>
            </a:r>
          </a:p>
        </p:txBody>
      </p:sp>
      <p:grpSp>
        <p:nvGrpSpPr>
          <p:cNvPr id="15" name="Group 35">
            <a:extLst>
              <a:ext uri="{FF2B5EF4-FFF2-40B4-BE49-F238E27FC236}">
                <a16:creationId xmlns:a16="http://schemas.microsoft.com/office/drawing/2014/main" id="{379BD716-74AB-48C2-950F-645A9AF16D6A}"/>
              </a:ext>
            </a:extLst>
          </p:cNvPr>
          <p:cNvGrpSpPr>
            <a:grpSpLocks/>
          </p:cNvGrpSpPr>
          <p:nvPr/>
        </p:nvGrpSpPr>
        <p:grpSpPr bwMode="auto">
          <a:xfrm>
            <a:off x="799703" y="2066205"/>
            <a:ext cx="1420813" cy="947738"/>
            <a:chOff x="249" y="1296"/>
            <a:chExt cx="832" cy="597"/>
          </a:xfrm>
        </p:grpSpPr>
        <p:sp>
          <p:nvSpPr>
            <p:cNvPr id="16" name="Rectangle 36">
              <a:extLst>
                <a:ext uri="{FF2B5EF4-FFF2-40B4-BE49-F238E27FC236}">
                  <a16:creationId xmlns:a16="http://schemas.microsoft.com/office/drawing/2014/main" id="{BCA15AA6-C960-4C59-B046-0492D584039A}"/>
                </a:ext>
              </a:extLst>
            </p:cNvPr>
            <p:cNvSpPr>
              <a:spLocks noChangeArrowheads="1"/>
            </p:cNvSpPr>
            <p:nvPr/>
          </p:nvSpPr>
          <p:spPr bwMode="auto">
            <a:xfrm>
              <a:off x="251" y="1638"/>
              <a:ext cx="651" cy="231"/>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p>
              <a:pPr defTabSz="762000" eaLnBrk="0" fontAlgn="base" hangingPunct="0">
                <a:spcBef>
                  <a:spcPct val="0"/>
                </a:spcBef>
                <a:spcAft>
                  <a:spcPct val="0"/>
                </a:spcAft>
              </a:pPr>
              <a:r>
                <a:rPr kumimoji="1" lang="zh-CN" altLang="en-US" sz="1800">
                  <a:solidFill>
                    <a:srgbClr val="3333CC"/>
                  </a:solidFill>
                  <a:latin typeface="+mn-ea"/>
                  <a:ea typeface="+mn-ea"/>
                </a:rPr>
                <a:t>主动打开</a:t>
              </a:r>
            </a:p>
          </p:txBody>
        </p:sp>
        <p:sp>
          <p:nvSpPr>
            <p:cNvPr id="17" name="Freeform 37">
              <a:extLst>
                <a:ext uri="{FF2B5EF4-FFF2-40B4-BE49-F238E27FC236}">
                  <a16:creationId xmlns:a16="http://schemas.microsoft.com/office/drawing/2014/main" id="{F6F1A60E-0864-4F8B-AEC7-7F488DDF9560}"/>
                </a:ext>
              </a:extLst>
            </p:cNvPr>
            <p:cNvSpPr>
              <a:spLocks/>
            </p:cNvSpPr>
            <p:nvPr/>
          </p:nvSpPr>
          <p:spPr bwMode="auto">
            <a:xfrm>
              <a:off x="249" y="1296"/>
              <a:ext cx="832" cy="597"/>
            </a:xfrm>
            <a:custGeom>
              <a:avLst/>
              <a:gdLst>
                <a:gd name="T0" fmla="*/ 758 w 758"/>
                <a:gd name="T1" fmla="*/ 4 h 491"/>
                <a:gd name="T2" fmla="*/ 0 w 758"/>
                <a:gd name="T3" fmla="*/ 0 h 491"/>
                <a:gd name="T4" fmla="*/ 0 w 758"/>
                <a:gd name="T5" fmla="*/ 491 h 491"/>
                <a:gd name="T6" fmla="*/ 592 w 758"/>
                <a:gd name="T7" fmla="*/ 491 h 491"/>
                <a:gd name="T8" fmla="*/ 0 60000 65536"/>
                <a:gd name="T9" fmla="*/ 0 60000 65536"/>
                <a:gd name="T10" fmla="*/ 0 60000 65536"/>
                <a:gd name="T11" fmla="*/ 0 60000 65536"/>
                <a:gd name="T12" fmla="*/ 0 w 758"/>
                <a:gd name="T13" fmla="*/ 0 h 491"/>
                <a:gd name="T14" fmla="*/ 758 w 758"/>
                <a:gd name="T15" fmla="*/ 491 h 491"/>
              </a:gdLst>
              <a:ahLst/>
              <a:cxnLst>
                <a:cxn ang="T8">
                  <a:pos x="T0" y="T1"/>
                </a:cxn>
                <a:cxn ang="T9">
                  <a:pos x="T2" y="T3"/>
                </a:cxn>
                <a:cxn ang="T10">
                  <a:pos x="T4" y="T5"/>
                </a:cxn>
                <a:cxn ang="T11">
                  <a:pos x="T6" y="T7"/>
                </a:cxn>
              </a:cxnLst>
              <a:rect l="T12" t="T13" r="T14" b="T15"/>
              <a:pathLst>
                <a:path w="758" h="491">
                  <a:moveTo>
                    <a:pt x="758" y="4"/>
                  </a:moveTo>
                  <a:lnTo>
                    <a:pt x="0" y="0"/>
                  </a:lnTo>
                  <a:lnTo>
                    <a:pt x="0" y="491"/>
                  </a:lnTo>
                  <a:lnTo>
                    <a:pt x="592" y="491"/>
                  </a:lnTo>
                </a:path>
              </a:pathLst>
            </a:custGeom>
            <a:noFill/>
            <a:ln w="28575" cap="flat" cmpd="sng">
              <a:solidFill>
                <a:srgbClr val="001C2A"/>
              </a:solidFill>
              <a:prstDash val="solid"/>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1800">
                <a:solidFill>
                  <a:srgbClr val="000000"/>
                </a:solidFill>
                <a:latin typeface="+mn-ea"/>
                <a:ea typeface="+mn-ea"/>
              </a:endParaRPr>
            </a:p>
          </p:txBody>
        </p:sp>
      </p:grpSp>
      <p:grpSp>
        <p:nvGrpSpPr>
          <p:cNvPr id="18" name="Group 38">
            <a:extLst>
              <a:ext uri="{FF2B5EF4-FFF2-40B4-BE49-F238E27FC236}">
                <a16:creationId xmlns:a16="http://schemas.microsoft.com/office/drawing/2014/main" id="{03C4476B-25D1-496D-B8E8-6DA0E1F15AF0}"/>
              </a:ext>
            </a:extLst>
          </p:cNvPr>
          <p:cNvGrpSpPr>
            <a:grpSpLocks/>
          </p:cNvGrpSpPr>
          <p:nvPr/>
        </p:nvGrpSpPr>
        <p:grpSpPr bwMode="auto">
          <a:xfrm>
            <a:off x="7727553" y="2074143"/>
            <a:ext cx="1503363" cy="939800"/>
            <a:chOff x="4550" y="1301"/>
            <a:chExt cx="947" cy="592"/>
          </a:xfrm>
        </p:grpSpPr>
        <p:sp>
          <p:nvSpPr>
            <p:cNvPr id="19" name="Rectangle 39">
              <a:extLst>
                <a:ext uri="{FF2B5EF4-FFF2-40B4-BE49-F238E27FC236}">
                  <a16:creationId xmlns:a16="http://schemas.microsoft.com/office/drawing/2014/main" id="{2D49A3D6-A212-43B4-B8B5-65DB208CDEAD}"/>
                </a:ext>
              </a:extLst>
            </p:cNvPr>
            <p:cNvSpPr>
              <a:spLocks noChangeArrowheads="1"/>
            </p:cNvSpPr>
            <p:nvPr/>
          </p:nvSpPr>
          <p:spPr bwMode="auto">
            <a:xfrm>
              <a:off x="4732" y="1617"/>
              <a:ext cx="7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CC"/>
                  </a:solidFill>
                  <a:latin typeface="+mn-ea"/>
                  <a:ea typeface="+mn-ea"/>
                </a:rPr>
                <a:t>被动打开</a:t>
              </a:r>
            </a:p>
          </p:txBody>
        </p:sp>
        <p:sp>
          <p:nvSpPr>
            <p:cNvPr id="20" name="Freeform 40">
              <a:extLst>
                <a:ext uri="{FF2B5EF4-FFF2-40B4-BE49-F238E27FC236}">
                  <a16:creationId xmlns:a16="http://schemas.microsoft.com/office/drawing/2014/main" id="{7A4C37F7-AD2B-4357-81DD-EC8DDB2BB843}"/>
                </a:ext>
              </a:extLst>
            </p:cNvPr>
            <p:cNvSpPr>
              <a:spLocks/>
            </p:cNvSpPr>
            <p:nvPr/>
          </p:nvSpPr>
          <p:spPr bwMode="auto">
            <a:xfrm>
              <a:off x="4550" y="1301"/>
              <a:ext cx="870" cy="592"/>
            </a:xfrm>
            <a:custGeom>
              <a:avLst/>
              <a:gdLst>
                <a:gd name="T0" fmla="*/ 0 w 792"/>
                <a:gd name="T1" fmla="*/ 0 h 487"/>
                <a:gd name="T2" fmla="*/ 792 w 792"/>
                <a:gd name="T3" fmla="*/ 4 h 487"/>
                <a:gd name="T4" fmla="*/ 792 w 792"/>
                <a:gd name="T5" fmla="*/ 487 h 487"/>
                <a:gd name="T6" fmla="*/ 183 w 792"/>
                <a:gd name="T7" fmla="*/ 480 h 487"/>
                <a:gd name="T8" fmla="*/ 0 60000 65536"/>
                <a:gd name="T9" fmla="*/ 0 60000 65536"/>
                <a:gd name="T10" fmla="*/ 0 60000 65536"/>
                <a:gd name="T11" fmla="*/ 0 60000 65536"/>
                <a:gd name="T12" fmla="*/ 0 w 792"/>
                <a:gd name="T13" fmla="*/ 0 h 487"/>
                <a:gd name="T14" fmla="*/ 792 w 792"/>
                <a:gd name="T15" fmla="*/ 487 h 487"/>
              </a:gdLst>
              <a:ahLst/>
              <a:cxnLst>
                <a:cxn ang="T8">
                  <a:pos x="T0" y="T1"/>
                </a:cxn>
                <a:cxn ang="T9">
                  <a:pos x="T2" y="T3"/>
                </a:cxn>
                <a:cxn ang="T10">
                  <a:pos x="T4" y="T5"/>
                </a:cxn>
                <a:cxn ang="T11">
                  <a:pos x="T6" y="T7"/>
                </a:cxn>
              </a:cxnLst>
              <a:rect l="T12" t="T13" r="T14" b="T15"/>
              <a:pathLst>
                <a:path w="792" h="487">
                  <a:moveTo>
                    <a:pt x="0" y="0"/>
                  </a:moveTo>
                  <a:lnTo>
                    <a:pt x="792" y="4"/>
                  </a:lnTo>
                  <a:lnTo>
                    <a:pt x="792" y="487"/>
                  </a:lnTo>
                  <a:lnTo>
                    <a:pt x="183" y="480"/>
                  </a:lnTo>
                </a:path>
              </a:pathLst>
            </a:custGeom>
            <a:noFill/>
            <a:ln w="28575" cap="flat" cmpd="sng">
              <a:solidFill>
                <a:schemeClr val="tx1"/>
              </a:solidFill>
              <a:prstDash val="solid"/>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000">
                <a:solidFill>
                  <a:srgbClr val="000000"/>
                </a:solidFill>
                <a:latin typeface="+mn-ea"/>
                <a:ea typeface="+mn-ea"/>
              </a:endParaRPr>
            </a:p>
          </p:txBody>
        </p:sp>
      </p:grpSp>
      <p:pic>
        <p:nvPicPr>
          <p:cNvPr id="21" name="Picture 41">
            <a:extLst>
              <a:ext uri="{FF2B5EF4-FFF2-40B4-BE49-F238E27FC236}">
                <a16:creationId xmlns:a16="http://schemas.microsoft.com/office/drawing/2014/main" id="{4B3377AB-88E2-4132-93F3-F2B230171C72}"/>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4478" y="1788393"/>
            <a:ext cx="5016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2">
            <a:extLst>
              <a:ext uri="{FF2B5EF4-FFF2-40B4-BE49-F238E27FC236}">
                <a16:creationId xmlns:a16="http://schemas.microsoft.com/office/drawing/2014/main" id="{714B00FB-C4C8-486B-9478-82952560F2DA}"/>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3528" y="1788393"/>
            <a:ext cx="5016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43">
            <a:extLst>
              <a:ext uri="{FF2B5EF4-FFF2-40B4-BE49-F238E27FC236}">
                <a16:creationId xmlns:a16="http://schemas.microsoft.com/office/drawing/2014/main" id="{3323D22E-E828-4922-BBBA-E393694587B4}"/>
              </a:ext>
            </a:extLst>
          </p:cNvPr>
          <p:cNvSpPr>
            <a:spLocks noChangeArrowheads="1"/>
          </p:cNvSpPr>
          <p:nvPr/>
        </p:nvSpPr>
        <p:spPr bwMode="auto">
          <a:xfrm>
            <a:off x="2598341" y="1788393"/>
            <a:ext cx="312587"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en-US" altLang="zh-CN" sz="2000">
                <a:solidFill>
                  <a:srgbClr val="3333CC"/>
                </a:solidFill>
                <a:latin typeface="+mn-ea"/>
                <a:ea typeface="+mn-ea"/>
              </a:rPr>
              <a:t>A</a:t>
            </a:r>
          </a:p>
        </p:txBody>
      </p:sp>
      <p:sp>
        <p:nvSpPr>
          <p:cNvPr id="24" name="Rectangle 44">
            <a:extLst>
              <a:ext uri="{FF2B5EF4-FFF2-40B4-BE49-F238E27FC236}">
                <a16:creationId xmlns:a16="http://schemas.microsoft.com/office/drawing/2014/main" id="{25B38F2D-DACF-40FB-956D-FAF7F4159AB4}"/>
              </a:ext>
            </a:extLst>
          </p:cNvPr>
          <p:cNvSpPr>
            <a:spLocks noChangeArrowheads="1"/>
          </p:cNvSpPr>
          <p:nvPr/>
        </p:nvSpPr>
        <p:spPr bwMode="auto">
          <a:xfrm>
            <a:off x="7040166" y="1788393"/>
            <a:ext cx="312587"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en-US" altLang="zh-CN" sz="2000">
                <a:solidFill>
                  <a:srgbClr val="3333CC"/>
                </a:solidFill>
                <a:latin typeface="+mn-ea"/>
                <a:ea typeface="+mn-ea"/>
              </a:rPr>
              <a:t>B</a:t>
            </a:r>
          </a:p>
        </p:txBody>
      </p:sp>
      <p:sp>
        <p:nvSpPr>
          <p:cNvPr id="25" name="Rectangle 45">
            <a:extLst>
              <a:ext uri="{FF2B5EF4-FFF2-40B4-BE49-F238E27FC236}">
                <a16:creationId xmlns:a16="http://schemas.microsoft.com/office/drawing/2014/main" id="{F2E2C525-76FA-4176-AEEC-EC8FD321EABC}"/>
              </a:ext>
            </a:extLst>
          </p:cNvPr>
          <p:cNvSpPr>
            <a:spLocks noChangeArrowheads="1"/>
          </p:cNvSpPr>
          <p:nvPr/>
        </p:nvSpPr>
        <p:spPr bwMode="auto">
          <a:xfrm>
            <a:off x="2093516" y="1434380"/>
            <a:ext cx="69891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CC"/>
                </a:solidFill>
                <a:latin typeface="+mn-ea"/>
                <a:ea typeface="+mn-ea"/>
              </a:rPr>
              <a:t>客户</a:t>
            </a:r>
          </a:p>
        </p:txBody>
      </p:sp>
      <p:sp>
        <p:nvSpPr>
          <p:cNvPr id="26" name="Rectangle 46">
            <a:extLst>
              <a:ext uri="{FF2B5EF4-FFF2-40B4-BE49-F238E27FC236}">
                <a16:creationId xmlns:a16="http://schemas.microsoft.com/office/drawing/2014/main" id="{898AAEBF-0DD4-4388-BE0A-CC8904BC8F8B}"/>
              </a:ext>
            </a:extLst>
          </p:cNvPr>
          <p:cNvSpPr>
            <a:spLocks noChangeArrowheads="1"/>
          </p:cNvSpPr>
          <p:nvPr/>
        </p:nvSpPr>
        <p:spPr bwMode="auto">
          <a:xfrm>
            <a:off x="7089378" y="1434380"/>
            <a:ext cx="95699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CC"/>
                </a:solidFill>
                <a:latin typeface="+mn-ea"/>
                <a:ea typeface="+mn-ea"/>
              </a:rPr>
              <a:t>服务器</a:t>
            </a:r>
          </a:p>
        </p:txBody>
      </p:sp>
      <p:grpSp>
        <p:nvGrpSpPr>
          <p:cNvPr id="27" name="Group 48">
            <a:extLst>
              <a:ext uri="{FF2B5EF4-FFF2-40B4-BE49-F238E27FC236}">
                <a16:creationId xmlns:a16="http://schemas.microsoft.com/office/drawing/2014/main" id="{302A1159-12A9-4F3A-8B0E-8B7FBD479388}"/>
              </a:ext>
            </a:extLst>
          </p:cNvPr>
          <p:cNvGrpSpPr>
            <a:grpSpLocks/>
          </p:cNvGrpSpPr>
          <p:nvPr/>
        </p:nvGrpSpPr>
        <p:grpSpPr bwMode="auto">
          <a:xfrm>
            <a:off x="2255442" y="3890243"/>
            <a:ext cx="4997450" cy="801687"/>
            <a:chOff x="1103" y="2445"/>
            <a:chExt cx="3148" cy="505"/>
          </a:xfrm>
        </p:grpSpPr>
        <p:sp>
          <p:nvSpPr>
            <p:cNvPr id="28" name="Line 49">
              <a:extLst>
                <a:ext uri="{FF2B5EF4-FFF2-40B4-BE49-F238E27FC236}">
                  <a16:creationId xmlns:a16="http://schemas.microsoft.com/office/drawing/2014/main" id="{5A3AD8FE-D6F5-44B3-B7D6-9EA140D5E86B}"/>
                </a:ext>
              </a:extLst>
            </p:cNvPr>
            <p:cNvSpPr>
              <a:spLocks noChangeShapeType="1"/>
            </p:cNvSpPr>
            <p:nvPr/>
          </p:nvSpPr>
          <p:spPr bwMode="auto">
            <a:xfrm flipH="1">
              <a:off x="1520" y="2445"/>
              <a:ext cx="2590" cy="505"/>
            </a:xfrm>
            <a:prstGeom prst="line">
              <a:avLst/>
            </a:prstGeom>
            <a:noFill/>
            <a:ln w="57150">
              <a:solidFill>
                <a:srgbClr val="4DC4FF"/>
              </a:solidFill>
              <a:round/>
              <a:headEnd/>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000">
                <a:solidFill>
                  <a:srgbClr val="000000"/>
                </a:solidFill>
                <a:latin typeface="+mn-ea"/>
                <a:ea typeface="+mn-ea"/>
              </a:endParaRPr>
            </a:p>
          </p:txBody>
        </p:sp>
        <p:sp>
          <p:nvSpPr>
            <p:cNvPr id="29" name="Rectangle 50">
              <a:extLst>
                <a:ext uri="{FF2B5EF4-FFF2-40B4-BE49-F238E27FC236}">
                  <a16:creationId xmlns:a16="http://schemas.microsoft.com/office/drawing/2014/main" id="{E403E2C8-118A-4CDA-B7CB-6F5A76F3DB85}"/>
                </a:ext>
              </a:extLst>
            </p:cNvPr>
            <p:cNvSpPr>
              <a:spLocks noChangeArrowheads="1"/>
            </p:cNvSpPr>
            <p:nvPr/>
          </p:nvSpPr>
          <p:spPr bwMode="auto">
            <a:xfrm rot="20990024" flipH="1">
              <a:off x="1103" y="2464"/>
              <a:ext cx="3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spcBef>
                  <a:spcPct val="0"/>
                </a:spcBef>
                <a:spcAft>
                  <a:spcPct val="0"/>
                </a:spcAft>
              </a:pPr>
              <a:r>
                <a:rPr kumimoji="1" lang="en-US" altLang="zh-CN" sz="2000">
                  <a:solidFill>
                    <a:srgbClr val="3333CC"/>
                  </a:solidFill>
                  <a:latin typeface="+mn-ea"/>
                  <a:ea typeface="+mn-ea"/>
                </a:rPr>
                <a:t>SYN = 1, ACK = 1, seq = y, ack= x </a:t>
              </a:r>
              <a:r>
                <a:rPr kumimoji="1" lang="en-US" altLang="zh-CN" sz="2000" b="1">
                  <a:solidFill>
                    <a:srgbClr val="3333CC"/>
                  </a:solidFill>
                  <a:latin typeface="+mn-ea"/>
                  <a:ea typeface="+mn-ea"/>
                  <a:sym typeface="Symbol" pitchFamily="18" charset="2"/>
                </a:rPr>
                <a:t></a:t>
              </a:r>
              <a:r>
                <a:rPr kumimoji="1" lang="en-US" altLang="zh-CN" sz="2000">
                  <a:solidFill>
                    <a:srgbClr val="3333CC"/>
                  </a:solidFill>
                  <a:latin typeface="+mn-ea"/>
                  <a:ea typeface="+mn-ea"/>
                  <a:sym typeface="Symbol" pitchFamily="18" charset="2"/>
                </a:rPr>
                <a:t> 1</a:t>
              </a:r>
              <a:endParaRPr kumimoji="1" lang="en-US" altLang="zh-CN" sz="2000">
                <a:solidFill>
                  <a:srgbClr val="3333CC"/>
                </a:solidFill>
                <a:latin typeface="+mn-ea"/>
                <a:ea typeface="+mn-ea"/>
              </a:endParaRPr>
            </a:p>
          </p:txBody>
        </p:sp>
      </p:grpSp>
      <p:sp>
        <p:nvSpPr>
          <p:cNvPr id="30" name="Text Box 51">
            <a:extLst>
              <a:ext uri="{FF2B5EF4-FFF2-40B4-BE49-F238E27FC236}">
                <a16:creationId xmlns:a16="http://schemas.microsoft.com/office/drawing/2014/main" id="{D092E919-30BA-42CB-B952-A801A211A796}"/>
              </a:ext>
            </a:extLst>
          </p:cNvPr>
          <p:cNvSpPr txBox="1">
            <a:spLocks noChangeArrowheads="1"/>
          </p:cNvSpPr>
          <p:nvPr/>
        </p:nvSpPr>
        <p:spPr bwMode="auto">
          <a:xfrm>
            <a:off x="1115616" y="5099691"/>
            <a:ext cx="7344816" cy="1323439"/>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fontAlgn="base">
              <a:spcBef>
                <a:spcPct val="0"/>
              </a:spcBef>
              <a:spcAft>
                <a:spcPct val="0"/>
              </a:spcAft>
              <a:buFontTx/>
              <a:buChar char="•"/>
              <a:defRPr/>
            </a:pPr>
            <a:r>
              <a:rPr lang="zh-CN" altLang="en-US" sz="2000" dirty="0">
                <a:solidFill>
                  <a:srgbClr val="333399"/>
                </a:solidFill>
                <a:latin typeface="+mn-ea"/>
                <a:ea typeface="+mn-ea"/>
              </a:rPr>
              <a:t>客户端</a:t>
            </a:r>
            <a:r>
              <a:rPr lang="en-US" altLang="zh-CN" sz="2000" dirty="0">
                <a:solidFill>
                  <a:srgbClr val="333399"/>
                </a:solidFill>
                <a:latin typeface="+mn-ea"/>
                <a:ea typeface="+mn-ea"/>
              </a:rPr>
              <a:t>A</a:t>
            </a:r>
            <a:r>
              <a:rPr lang="zh-CN" altLang="en-US" sz="2000" dirty="0">
                <a:solidFill>
                  <a:srgbClr val="333399"/>
                </a:solidFill>
                <a:latin typeface="+mn-ea"/>
                <a:ea typeface="+mn-ea"/>
              </a:rPr>
              <a:t>向服务器发出连接请求报文，</a:t>
            </a:r>
            <a:r>
              <a:rPr lang="en-US" altLang="zh-CN" sz="2000" dirty="0">
                <a:solidFill>
                  <a:srgbClr val="333399"/>
                </a:solidFill>
                <a:latin typeface="+mn-ea"/>
                <a:ea typeface="+mn-ea"/>
              </a:rPr>
              <a:t>SYN=1</a:t>
            </a:r>
            <a:r>
              <a:rPr lang="zh-CN" altLang="en-US" sz="2000" dirty="0">
                <a:solidFill>
                  <a:srgbClr val="333399"/>
                </a:solidFill>
                <a:latin typeface="+mn-ea"/>
                <a:ea typeface="+mn-ea"/>
              </a:rPr>
              <a:t>，选择序号</a:t>
            </a:r>
            <a:r>
              <a:rPr lang="en-US" altLang="zh-CN" sz="2000" dirty="0">
                <a:solidFill>
                  <a:srgbClr val="333399"/>
                </a:solidFill>
                <a:latin typeface="+mn-ea"/>
                <a:ea typeface="+mn-ea"/>
              </a:rPr>
              <a:t>seq=x  </a:t>
            </a:r>
          </a:p>
          <a:p>
            <a:pPr fontAlgn="base">
              <a:spcBef>
                <a:spcPct val="0"/>
              </a:spcBef>
              <a:spcAft>
                <a:spcPct val="0"/>
              </a:spcAft>
              <a:buFontTx/>
              <a:buChar char="•"/>
              <a:defRPr/>
            </a:pPr>
            <a:r>
              <a:rPr lang="zh-CN" altLang="en-US" sz="2000" dirty="0">
                <a:solidFill>
                  <a:srgbClr val="333399"/>
                </a:solidFill>
                <a:latin typeface="+mn-ea"/>
                <a:ea typeface="+mn-ea"/>
              </a:rPr>
              <a:t>服务器</a:t>
            </a:r>
            <a:r>
              <a:rPr lang="en-US" altLang="zh-CN" sz="2000" dirty="0">
                <a:solidFill>
                  <a:srgbClr val="333399"/>
                </a:solidFill>
                <a:latin typeface="+mn-ea"/>
                <a:ea typeface="+mn-ea"/>
              </a:rPr>
              <a:t>B</a:t>
            </a:r>
            <a:r>
              <a:rPr lang="zh-CN" altLang="en-US" sz="2000" dirty="0">
                <a:solidFill>
                  <a:srgbClr val="333399"/>
                </a:solidFill>
                <a:latin typeface="+mn-ea"/>
                <a:ea typeface="+mn-ea"/>
              </a:rPr>
              <a:t>的</a:t>
            </a:r>
            <a:r>
              <a:rPr lang="en-US" altLang="zh-CN" sz="2000" dirty="0">
                <a:solidFill>
                  <a:srgbClr val="333399"/>
                </a:solidFill>
                <a:latin typeface="+mn-ea"/>
                <a:ea typeface="+mn-ea"/>
              </a:rPr>
              <a:t>TCP</a:t>
            </a:r>
            <a:r>
              <a:rPr lang="zh-CN" altLang="en-US" sz="2000" dirty="0">
                <a:solidFill>
                  <a:srgbClr val="333399"/>
                </a:solidFill>
                <a:latin typeface="+mn-ea"/>
                <a:ea typeface="+mn-ea"/>
              </a:rPr>
              <a:t>收到连接请求报文后，如同意，则发回确认。</a:t>
            </a:r>
          </a:p>
          <a:p>
            <a:pPr fontAlgn="base">
              <a:spcBef>
                <a:spcPct val="0"/>
              </a:spcBef>
              <a:spcAft>
                <a:spcPct val="0"/>
              </a:spcAft>
              <a:buFontTx/>
              <a:buChar char="•"/>
              <a:defRPr/>
            </a:pPr>
            <a:r>
              <a:rPr lang="zh-CN" altLang="en-US" sz="2000" dirty="0">
                <a:solidFill>
                  <a:srgbClr val="333399"/>
                </a:solidFill>
                <a:latin typeface="+mn-ea"/>
                <a:ea typeface="+mn-ea"/>
              </a:rPr>
              <a:t>服务器</a:t>
            </a:r>
            <a:r>
              <a:rPr lang="en-US" altLang="zh-CN" sz="2000" dirty="0">
                <a:solidFill>
                  <a:srgbClr val="333399"/>
                </a:solidFill>
                <a:latin typeface="+mn-ea"/>
                <a:ea typeface="+mn-ea"/>
              </a:rPr>
              <a:t>B</a:t>
            </a:r>
            <a:r>
              <a:rPr lang="zh-CN" altLang="en-US" sz="2000" dirty="0">
                <a:solidFill>
                  <a:srgbClr val="333399"/>
                </a:solidFill>
                <a:latin typeface="+mn-ea"/>
                <a:ea typeface="+mn-ea"/>
              </a:rPr>
              <a:t>在确认报文中将</a:t>
            </a:r>
            <a:r>
              <a:rPr lang="en-US" altLang="zh-CN" sz="2000" dirty="0">
                <a:solidFill>
                  <a:srgbClr val="333399"/>
                </a:solidFill>
                <a:latin typeface="+mn-ea"/>
                <a:ea typeface="+mn-ea"/>
              </a:rPr>
              <a:t>SYN = 1</a:t>
            </a:r>
            <a:r>
              <a:rPr lang="zh-CN" altLang="en-US" sz="2000" dirty="0">
                <a:solidFill>
                  <a:srgbClr val="333399"/>
                </a:solidFill>
                <a:latin typeface="+mn-ea"/>
                <a:ea typeface="+mn-ea"/>
              </a:rPr>
              <a:t>，</a:t>
            </a:r>
            <a:r>
              <a:rPr lang="en-US" altLang="zh-CN" sz="2000" dirty="0">
                <a:solidFill>
                  <a:srgbClr val="333399"/>
                </a:solidFill>
                <a:latin typeface="+mn-ea"/>
                <a:ea typeface="+mn-ea"/>
              </a:rPr>
              <a:t>ACK = 1</a:t>
            </a:r>
            <a:r>
              <a:rPr lang="zh-CN" altLang="en-US" sz="2000" dirty="0">
                <a:solidFill>
                  <a:srgbClr val="333399"/>
                </a:solidFill>
                <a:latin typeface="+mn-ea"/>
                <a:ea typeface="+mn-ea"/>
              </a:rPr>
              <a:t>，且其确认号</a:t>
            </a:r>
            <a:r>
              <a:rPr lang="en-US" altLang="zh-CN" sz="2000" dirty="0">
                <a:solidFill>
                  <a:srgbClr val="333399"/>
                </a:solidFill>
                <a:latin typeface="+mn-ea"/>
                <a:ea typeface="+mn-ea"/>
              </a:rPr>
              <a:t>ack = x </a:t>
            </a:r>
            <a:r>
              <a:rPr lang="en-US" altLang="zh-CN" sz="2000" dirty="0">
                <a:solidFill>
                  <a:srgbClr val="333399"/>
                </a:solidFill>
                <a:latin typeface="+mn-ea"/>
                <a:ea typeface="+mn-ea"/>
                <a:sym typeface="Symbol" pitchFamily="18" charset="2"/>
              </a:rPr>
              <a:t></a:t>
            </a:r>
            <a:r>
              <a:rPr lang="en-US" altLang="zh-CN" sz="2000" dirty="0">
                <a:solidFill>
                  <a:srgbClr val="333399"/>
                </a:solidFill>
                <a:latin typeface="+mn-ea"/>
                <a:ea typeface="+mn-ea"/>
              </a:rPr>
              <a:t> 1</a:t>
            </a:r>
            <a:r>
              <a:rPr lang="zh-CN" altLang="en-US" sz="2000" dirty="0">
                <a:solidFill>
                  <a:srgbClr val="333399"/>
                </a:solidFill>
                <a:latin typeface="+mn-ea"/>
                <a:ea typeface="+mn-ea"/>
              </a:rPr>
              <a:t>，自己选择的序号 </a:t>
            </a:r>
            <a:r>
              <a:rPr lang="en-US" altLang="zh-CN" sz="2000" dirty="0">
                <a:solidFill>
                  <a:srgbClr val="333399"/>
                </a:solidFill>
                <a:latin typeface="+mn-ea"/>
                <a:ea typeface="+mn-ea"/>
              </a:rPr>
              <a:t>seq = y</a:t>
            </a:r>
            <a:r>
              <a:rPr lang="zh-CN" altLang="en-US" sz="2000" dirty="0">
                <a:solidFill>
                  <a:srgbClr val="333399"/>
                </a:solidFill>
                <a:latin typeface="+mn-ea"/>
                <a:ea typeface="+mn-ea"/>
              </a:rPr>
              <a:t>。</a:t>
            </a:r>
          </a:p>
        </p:txBody>
      </p:sp>
    </p:spTree>
    <p:extLst>
      <p:ext uri="{BB962C8B-B14F-4D97-AF65-F5344CB8AC3E}">
        <p14:creationId xmlns:p14="http://schemas.microsoft.com/office/powerpoint/2010/main" val="15423754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500"/>
                            </p:stCondLst>
                            <p:childTnLst>
                              <p:par>
                                <p:cTn id="13" presetID="22" presetClass="entr" presetSubtype="2" fill="hold" nodeType="afterEffect">
                                  <p:stCondLst>
                                    <p:cond delay="2000"/>
                                  </p:stCondLst>
                                  <p:childTnLst>
                                    <p:set>
                                      <p:cBhvr>
                                        <p:cTn id="14" dur="1" fill="hold">
                                          <p:stCondLst>
                                            <p:cond delay="0"/>
                                          </p:stCondLst>
                                        </p:cTn>
                                        <p:tgtEl>
                                          <p:spTgt spid="27"/>
                                        </p:tgtEl>
                                        <p:attrNameLst>
                                          <p:attrName>style.visibility</p:attrName>
                                        </p:attrNameLst>
                                      </p:cBhvr>
                                      <p:to>
                                        <p:strVal val="visible"/>
                                      </p:to>
                                    </p:set>
                                    <p:animEffect transition="in" filter="wipe(right)">
                                      <p:cBhvr>
                                        <p:cTn id="15" dur="10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0"/>
                                        </p:tgtEl>
                                      </p:cBhvr>
                                    </p:animEffect>
                                    <p:set>
                                      <p:cBhvr>
                                        <p:cTn id="20"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2">
            <a:extLst>
              <a:ext uri="{FF2B5EF4-FFF2-40B4-BE49-F238E27FC236}">
                <a16:creationId xmlns:a16="http://schemas.microsoft.com/office/drawing/2014/main" id="{9CCB123B-7B81-4ED6-99F2-F964658CD6DF}"/>
              </a:ext>
            </a:extLst>
          </p:cNvPr>
          <p:cNvGrpSpPr>
            <a:grpSpLocks/>
          </p:cNvGrpSpPr>
          <p:nvPr/>
        </p:nvGrpSpPr>
        <p:grpSpPr bwMode="auto">
          <a:xfrm>
            <a:off x="3613033" y="5869626"/>
            <a:ext cx="2371725" cy="401637"/>
            <a:chOff x="2088" y="3679"/>
            <a:chExt cx="1494" cy="253"/>
          </a:xfrm>
        </p:grpSpPr>
        <p:sp>
          <p:nvSpPr>
            <p:cNvPr id="39" name="AutoShape 33">
              <a:extLst>
                <a:ext uri="{FF2B5EF4-FFF2-40B4-BE49-F238E27FC236}">
                  <a16:creationId xmlns:a16="http://schemas.microsoft.com/office/drawing/2014/main" id="{C173D82A-985E-47BE-B38C-5342653252B2}"/>
                </a:ext>
              </a:extLst>
            </p:cNvPr>
            <p:cNvSpPr>
              <a:spLocks noChangeArrowheads="1"/>
            </p:cNvSpPr>
            <p:nvPr/>
          </p:nvSpPr>
          <p:spPr bwMode="auto">
            <a:xfrm>
              <a:off x="2088" y="3735"/>
              <a:ext cx="1494" cy="166"/>
            </a:xfrm>
            <a:prstGeom prst="leftRightArrow">
              <a:avLst>
                <a:gd name="adj1" fmla="val 55880"/>
                <a:gd name="adj2" fmla="val 103167"/>
              </a:avLst>
            </a:prstGeom>
            <a:solidFill>
              <a:srgbClr val="FF0000"/>
            </a:solidFill>
            <a:ln w="12700">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 name="Rectangle 34">
              <a:extLst>
                <a:ext uri="{FF2B5EF4-FFF2-40B4-BE49-F238E27FC236}">
                  <a16:creationId xmlns:a16="http://schemas.microsoft.com/office/drawing/2014/main" id="{F3D5143B-293D-43DE-9307-CEEE7CBF8C55}"/>
                </a:ext>
              </a:extLst>
            </p:cNvPr>
            <p:cNvSpPr>
              <a:spLocks noChangeArrowheads="1"/>
            </p:cNvSpPr>
            <p:nvPr/>
          </p:nvSpPr>
          <p:spPr bwMode="auto">
            <a:xfrm>
              <a:off x="2462" y="3679"/>
              <a:ext cx="714" cy="253"/>
            </a:xfrm>
            <a:prstGeom prst="rect">
              <a:avLst/>
            </a:prstGeom>
            <a:solidFill>
              <a:srgbClr val="CCECFF"/>
            </a:solidFill>
            <a:ln w="38100" cmpd="dbl">
              <a:solidFill>
                <a:srgbClr val="3333CC"/>
              </a:solidFill>
              <a:miter lim="800000"/>
              <a:headEnd/>
              <a:tailEnd/>
            </a:ln>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CC"/>
                  </a:solidFill>
                  <a:effectLst/>
                  <a:uLnTx/>
                  <a:uFillTx/>
                  <a:latin typeface="Times New Roman" pitchFamily="18" charset="0"/>
                  <a:ea typeface="黑体"/>
                </a:rPr>
                <a:t>数据传送</a:t>
              </a:r>
            </a:p>
          </p:txBody>
        </p:sp>
      </p:grpSp>
      <p:grpSp>
        <p:nvGrpSpPr>
          <p:cNvPr id="5" name="Group 18">
            <a:extLst>
              <a:ext uri="{FF2B5EF4-FFF2-40B4-BE49-F238E27FC236}">
                <a16:creationId xmlns:a16="http://schemas.microsoft.com/office/drawing/2014/main" id="{74106F48-1A53-4558-BC3D-F0FCAFAE1742}"/>
              </a:ext>
            </a:extLst>
          </p:cNvPr>
          <p:cNvGrpSpPr>
            <a:grpSpLocks/>
          </p:cNvGrpSpPr>
          <p:nvPr/>
        </p:nvGrpSpPr>
        <p:grpSpPr bwMode="auto">
          <a:xfrm>
            <a:off x="2844403" y="3006005"/>
            <a:ext cx="4248150" cy="3441700"/>
            <a:chOff x="1474" y="1888"/>
            <a:chExt cx="2676" cy="2432"/>
          </a:xfrm>
        </p:grpSpPr>
        <p:sp>
          <p:nvSpPr>
            <p:cNvPr id="6" name="Line 19">
              <a:extLst>
                <a:ext uri="{FF2B5EF4-FFF2-40B4-BE49-F238E27FC236}">
                  <a16:creationId xmlns:a16="http://schemas.microsoft.com/office/drawing/2014/main" id="{DEACAE07-5C25-412A-97F4-9F1E6BC9543B}"/>
                </a:ext>
              </a:extLst>
            </p:cNvPr>
            <p:cNvSpPr>
              <a:spLocks noChangeShapeType="1"/>
            </p:cNvSpPr>
            <p:nvPr/>
          </p:nvSpPr>
          <p:spPr bwMode="auto">
            <a:xfrm>
              <a:off x="1474" y="1888"/>
              <a:ext cx="0" cy="243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00"/>
                </a:solidFill>
                <a:latin typeface="+mn-ea"/>
                <a:ea typeface="+mn-ea"/>
              </a:endParaRPr>
            </a:p>
          </p:txBody>
        </p:sp>
        <p:sp>
          <p:nvSpPr>
            <p:cNvPr id="7" name="Line 20">
              <a:extLst>
                <a:ext uri="{FF2B5EF4-FFF2-40B4-BE49-F238E27FC236}">
                  <a16:creationId xmlns:a16="http://schemas.microsoft.com/office/drawing/2014/main" id="{2D2CFC1A-2083-4DCF-8A21-5129EBAA7C0E}"/>
                </a:ext>
              </a:extLst>
            </p:cNvPr>
            <p:cNvSpPr>
              <a:spLocks noChangeShapeType="1"/>
            </p:cNvSpPr>
            <p:nvPr/>
          </p:nvSpPr>
          <p:spPr bwMode="auto">
            <a:xfrm>
              <a:off x="4150" y="1888"/>
              <a:ext cx="0" cy="243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00"/>
                </a:solidFill>
                <a:latin typeface="+mn-ea"/>
                <a:ea typeface="+mn-ea"/>
              </a:endParaRPr>
            </a:p>
          </p:txBody>
        </p:sp>
      </p:grpSp>
      <p:grpSp>
        <p:nvGrpSpPr>
          <p:cNvPr id="8" name="Group 22">
            <a:extLst>
              <a:ext uri="{FF2B5EF4-FFF2-40B4-BE49-F238E27FC236}">
                <a16:creationId xmlns:a16="http://schemas.microsoft.com/office/drawing/2014/main" id="{0847188C-A39C-4100-9DBC-699B15A85A1E}"/>
              </a:ext>
            </a:extLst>
          </p:cNvPr>
          <p:cNvGrpSpPr>
            <a:grpSpLocks/>
          </p:cNvGrpSpPr>
          <p:nvPr/>
        </p:nvGrpSpPr>
        <p:grpSpPr bwMode="auto">
          <a:xfrm>
            <a:off x="2917428" y="3004421"/>
            <a:ext cx="4111625" cy="811213"/>
            <a:chOff x="1520" y="1887"/>
            <a:chExt cx="2590" cy="511"/>
          </a:xfrm>
        </p:grpSpPr>
        <p:sp>
          <p:nvSpPr>
            <p:cNvPr id="9" name="Rectangle 23">
              <a:extLst>
                <a:ext uri="{FF2B5EF4-FFF2-40B4-BE49-F238E27FC236}">
                  <a16:creationId xmlns:a16="http://schemas.microsoft.com/office/drawing/2014/main" id="{11F0CE66-5F8F-48C0-A27F-63D78FF7F5C0}"/>
                </a:ext>
              </a:extLst>
            </p:cNvPr>
            <p:cNvSpPr>
              <a:spLocks noChangeArrowheads="1"/>
            </p:cNvSpPr>
            <p:nvPr/>
          </p:nvSpPr>
          <p:spPr bwMode="auto">
            <a:xfrm rot="665985">
              <a:off x="2096" y="1887"/>
              <a:ext cx="14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fontAlgn="base" hangingPunct="0">
                <a:spcBef>
                  <a:spcPct val="0"/>
                </a:spcBef>
                <a:spcAft>
                  <a:spcPct val="0"/>
                </a:spcAft>
              </a:pPr>
              <a:r>
                <a:rPr kumimoji="1" lang="en-US" altLang="zh-CN" sz="2000" dirty="0">
                  <a:solidFill>
                    <a:srgbClr val="3333CC"/>
                  </a:solidFill>
                  <a:latin typeface="+mn-ea"/>
                  <a:ea typeface="+mn-ea"/>
                </a:rPr>
                <a:t>SYN = 1, seq = x</a:t>
              </a:r>
            </a:p>
          </p:txBody>
        </p:sp>
        <p:sp>
          <p:nvSpPr>
            <p:cNvPr id="10" name="Line 24">
              <a:extLst>
                <a:ext uri="{FF2B5EF4-FFF2-40B4-BE49-F238E27FC236}">
                  <a16:creationId xmlns:a16="http://schemas.microsoft.com/office/drawing/2014/main" id="{F30BDE3E-15C8-4EDB-BF6F-22EEF9335189}"/>
                </a:ext>
              </a:extLst>
            </p:cNvPr>
            <p:cNvSpPr>
              <a:spLocks noChangeShapeType="1"/>
            </p:cNvSpPr>
            <p:nvPr/>
          </p:nvSpPr>
          <p:spPr bwMode="auto">
            <a:xfrm>
              <a:off x="1520" y="1893"/>
              <a:ext cx="2590" cy="505"/>
            </a:xfrm>
            <a:prstGeom prst="line">
              <a:avLst/>
            </a:prstGeom>
            <a:noFill/>
            <a:ln w="57150">
              <a:solidFill>
                <a:srgbClr val="00A8FC"/>
              </a:solidFill>
              <a:round/>
              <a:headEnd/>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000">
                <a:solidFill>
                  <a:srgbClr val="000000"/>
                </a:solidFill>
                <a:latin typeface="+mn-ea"/>
                <a:ea typeface="+mn-ea"/>
              </a:endParaRPr>
            </a:p>
          </p:txBody>
        </p:sp>
      </p:grpSp>
      <p:sp>
        <p:nvSpPr>
          <p:cNvPr id="11" name="Rectangle 28">
            <a:extLst>
              <a:ext uri="{FF2B5EF4-FFF2-40B4-BE49-F238E27FC236}">
                <a16:creationId xmlns:a16="http://schemas.microsoft.com/office/drawing/2014/main" id="{A0362183-9710-47BE-9351-10355E24D400}"/>
              </a:ext>
            </a:extLst>
          </p:cNvPr>
          <p:cNvSpPr>
            <a:spLocks noChangeArrowheads="1"/>
          </p:cNvSpPr>
          <p:nvPr/>
        </p:nvSpPr>
        <p:spPr bwMode="auto">
          <a:xfrm>
            <a:off x="1941116" y="2402755"/>
            <a:ext cx="966787" cy="549275"/>
          </a:xfrm>
          <a:prstGeom prst="rect">
            <a:avLst/>
          </a:prstGeom>
          <a:solidFill>
            <a:srgbClr val="663300"/>
          </a:solidFill>
          <a:ln w="12700">
            <a:no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sz="2000">
              <a:solidFill>
                <a:srgbClr val="000000"/>
              </a:solidFill>
              <a:latin typeface="+mn-ea"/>
              <a:ea typeface="+mn-ea"/>
            </a:endParaRPr>
          </a:p>
        </p:txBody>
      </p:sp>
      <p:sp>
        <p:nvSpPr>
          <p:cNvPr id="12" name="Text Box 29">
            <a:extLst>
              <a:ext uri="{FF2B5EF4-FFF2-40B4-BE49-F238E27FC236}">
                <a16:creationId xmlns:a16="http://schemas.microsoft.com/office/drawing/2014/main" id="{3BA2C694-8235-4E9F-BAB0-CDC169F15349}"/>
              </a:ext>
            </a:extLst>
          </p:cNvPr>
          <p:cNvSpPr txBox="1">
            <a:spLocks noChangeArrowheads="1"/>
          </p:cNvSpPr>
          <p:nvPr/>
        </p:nvSpPr>
        <p:spPr bwMode="auto">
          <a:xfrm>
            <a:off x="1891903" y="2464668"/>
            <a:ext cx="963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kumimoji="1" lang="en-US" altLang="zh-CN" sz="2000">
                <a:solidFill>
                  <a:srgbClr val="FFFF99"/>
                </a:solidFill>
                <a:latin typeface="+mn-ea"/>
                <a:ea typeface="+mn-ea"/>
              </a:rPr>
              <a:t>CLOSED</a:t>
            </a:r>
          </a:p>
        </p:txBody>
      </p:sp>
      <p:sp>
        <p:nvSpPr>
          <p:cNvPr id="13" name="Rectangle 30">
            <a:extLst>
              <a:ext uri="{FF2B5EF4-FFF2-40B4-BE49-F238E27FC236}">
                <a16:creationId xmlns:a16="http://schemas.microsoft.com/office/drawing/2014/main" id="{29D9AF8B-2FCD-4768-A16A-4F4103FBC823}"/>
              </a:ext>
            </a:extLst>
          </p:cNvPr>
          <p:cNvSpPr>
            <a:spLocks noChangeArrowheads="1"/>
          </p:cNvSpPr>
          <p:nvPr/>
        </p:nvSpPr>
        <p:spPr bwMode="auto">
          <a:xfrm>
            <a:off x="7030641" y="2402755"/>
            <a:ext cx="985837" cy="549275"/>
          </a:xfrm>
          <a:prstGeom prst="rect">
            <a:avLst/>
          </a:prstGeom>
          <a:solidFill>
            <a:srgbClr val="663300"/>
          </a:solidFill>
          <a:ln w="12700">
            <a:no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sz="2000">
              <a:solidFill>
                <a:srgbClr val="000000"/>
              </a:solidFill>
              <a:latin typeface="+mn-ea"/>
              <a:ea typeface="+mn-ea"/>
            </a:endParaRPr>
          </a:p>
        </p:txBody>
      </p:sp>
      <p:sp>
        <p:nvSpPr>
          <p:cNvPr id="14" name="Text Box 31">
            <a:extLst>
              <a:ext uri="{FF2B5EF4-FFF2-40B4-BE49-F238E27FC236}">
                <a16:creationId xmlns:a16="http://schemas.microsoft.com/office/drawing/2014/main" id="{780C6538-41CC-49E6-AB3B-21C85B2C1E1D}"/>
              </a:ext>
            </a:extLst>
          </p:cNvPr>
          <p:cNvSpPr txBox="1">
            <a:spLocks noChangeArrowheads="1"/>
          </p:cNvSpPr>
          <p:nvPr/>
        </p:nvSpPr>
        <p:spPr bwMode="auto">
          <a:xfrm>
            <a:off x="6990953" y="2464668"/>
            <a:ext cx="963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kumimoji="1" lang="en-US" altLang="zh-CN" sz="2000">
                <a:solidFill>
                  <a:srgbClr val="FFFF99"/>
                </a:solidFill>
                <a:latin typeface="+mn-ea"/>
                <a:ea typeface="+mn-ea"/>
              </a:rPr>
              <a:t>CLOSED</a:t>
            </a:r>
          </a:p>
        </p:txBody>
      </p:sp>
      <p:grpSp>
        <p:nvGrpSpPr>
          <p:cNvPr id="15" name="Group 35">
            <a:extLst>
              <a:ext uri="{FF2B5EF4-FFF2-40B4-BE49-F238E27FC236}">
                <a16:creationId xmlns:a16="http://schemas.microsoft.com/office/drawing/2014/main" id="{DF0EAEDB-B22C-4F2C-9D43-F7C6DC92E720}"/>
              </a:ext>
            </a:extLst>
          </p:cNvPr>
          <p:cNvGrpSpPr>
            <a:grpSpLocks/>
          </p:cNvGrpSpPr>
          <p:nvPr/>
        </p:nvGrpSpPr>
        <p:grpSpPr bwMode="auto">
          <a:xfrm>
            <a:off x="899716" y="2066205"/>
            <a:ext cx="1320800" cy="947738"/>
            <a:chOff x="249" y="1296"/>
            <a:chExt cx="832" cy="597"/>
          </a:xfrm>
        </p:grpSpPr>
        <p:sp>
          <p:nvSpPr>
            <p:cNvPr id="16" name="Rectangle 36">
              <a:extLst>
                <a:ext uri="{FF2B5EF4-FFF2-40B4-BE49-F238E27FC236}">
                  <a16:creationId xmlns:a16="http://schemas.microsoft.com/office/drawing/2014/main" id="{B196A2A1-5E60-48FB-BA54-1CD39C62D603}"/>
                </a:ext>
              </a:extLst>
            </p:cNvPr>
            <p:cNvSpPr>
              <a:spLocks noChangeArrowheads="1"/>
            </p:cNvSpPr>
            <p:nvPr/>
          </p:nvSpPr>
          <p:spPr bwMode="auto">
            <a:xfrm>
              <a:off x="251" y="1638"/>
              <a:ext cx="7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1800" dirty="0">
                  <a:solidFill>
                    <a:srgbClr val="3333CC"/>
                  </a:solidFill>
                  <a:latin typeface="+mn-ea"/>
                  <a:ea typeface="+mn-ea"/>
                </a:rPr>
                <a:t>主动打开</a:t>
              </a:r>
            </a:p>
          </p:txBody>
        </p:sp>
        <p:sp>
          <p:nvSpPr>
            <p:cNvPr id="17" name="Freeform 37">
              <a:extLst>
                <a:ext uri="{FF2B5EF4-FFF2-40B4-BE49-F238E27FC236}">
                  <a16:creationId xmlns:a16="http://schemas.microsoft.com/office/drawing/2014/main" id="{0EEB98FF-2264-4CDF-8F2D-0961DBECB426}"/>
                </a:ext>
              </a:extLst>
            </p:cNvPr>
            <p:cNvSpPr>
              <a:spLocks/>
            </p:cNvSpPr>
            <p:nvPr/>
          </p:nvSpPr>
          <p:spPr bwMode="auto">
            <a:xfrm>
              <a:off x="249" y="1296"/>
              <a:ext cx="832" cy="597"/>
            </a:xfrm>
            <a:custGeom>
              <a:avLst/>
              <a:gdLst>
                <a:gd name="T0" fmla="*/ 758 w 758"/>
                <a:gd name="T1" fmla="*/ 4 h 491"/>
                <a:gd name="T2" fmla="*/ 0 w 758"/>
                <a:gd name="T3" fmla="*/ 0 h 491"/>
                <a:gd name="T4" fmla="*/ 0 w 758"/>
                <a:gd name="T5" fmla="*/ 491 h 491"/>
                <a:gd name="T6" fmla="*/ 592 w 758"/>
                <a:gd name="T7" fmla="*/ 491 h 491"/>
                <a:gd name="T8" fmla="*/ 0 60000 65536"/>
                <a:gd name="T9" fmla="*/ 0 60000 65536"/>
                <a:gd name="T10" fmla="*/ 0 60000 65536"/>
                <a:gd name="T11" fmla="*/ 0 60000 65536"/>
                <a:gd name="T12" fmla="*/ 0 w 758"/>
                <a:gd name="T13" fmla="*/ 0 h 491"/>
                <a:gd name="T14" fmla="*/ 758 w 758"/>
                <a:gd name="T15" fmla="*/ 491 h 491"/>
              </a:gdLst>
              <a:ahLst/>
              <a:cxnLst>
                <a:cxn ang="T8">
                  <a:pos x="T0" y="T1"/>
                </a:cxn>
                <a:cxn ang="T9">
                  <a:pos x="T2" y="T3"/>
                </a:cxn>
                <a:cxn ang="T10">
                  <a:pos x="T4" y="T5"/>
                </a:cxn>
                <a:cxn ang="T11">
                  <a:pos x="T6" y="T7"/>
                </a:cxn>
              </a:cxnLst>
              <a:rect l="T12" t="T13" r="T14" b="T15"/>
              <a:pathLst>
                <a:path w="758" h="491">
                  <a:moveTo>
                    <a:pt x="758" y="4"/>
                  </a:moveTo>
                  <a:lnTo>
                    <a:pt x="0" y="0"/>
                  </a:lnTo>
                  <a:lnTo>
                    <a:pt x="0" y="491"/>
                  </a:lnTo>
                  <a:lnTo>
                    <a:pt x="592" y="491"/>
                  </a:lnTo>
                </a:path>
              </a:pathLst>
            </a:custGeom>
            <a:noFill/>
            <a:ln w="28575" cap="flat" cmpd="sng">
              <a:solidFill>
                <a:schemeClr val="tx1"/>
              </a:solidFill>
              <a:prstDash val="solid"/>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000">
                <a:solidFill>
                  <a:srgbClr val="000000"/>
                </a:solidFill>
                <a:latin typeface="+mn-ea"/>
                <a:ea typeface="+mn-ea"/>
              </a:endParaRPr>
            </a:p>
          </p:txBody>
        </p:sp>
      </p:grpSp>
      <p:grpSp>
        <p:nvGrpSpPr>
          <p:cNvPr id="18" name="Group 38">
            <a:extLst>
              <a:ext uri="{FF2B5EF4-FFF2-40B4-BE49-F238E27FC236}">
                <a16:creationId xmlns:a16="http://schemas.microsoft.com/office/drawing/2014/main" id="{80991CAB-D4DB-4EA4-A987-972B1160D44E}"/>
              </a:ext>
            </a:extLst>
          </p:cNvPr>
          <p:cNvGrpSpPr>
            <a:grpSpLocks/>
          </p:cNvGrpSpPr>
          <p:nvPr/>
        </p:nvGrpSpPr>
        <p:grpSpPr bwMode="auto">
          <a:xfrm>
            <a:off x="7727553" y="2074143"/>
            <a:ext cx="1503363" cy="939800"/>
            <a:chOff x="4550" y="1301"/>
            <a:chExt cx="947" cy="592"/>
          </a:xfrm>
        </p:grpSpPr>
        <p:sp>
          <p:nvSpPr>
            <p:cNvPr id="19" name="Rectangle 39">
              <a:extLst>
                <a:ext uri="{FF2B5EF4-FFF2-40B4-BE49-F238E27FC236}">
                  <a16:creationId xmlns:a16="http://schemas.microsoft.com/office/drawing/2014/main" id="{DC47E555-7DA5-4F21-B229-0BC782E36383}"/>
                </a:ext>
              </a:extLst>
            </p:cNvPr>
            <p:cNvSpPr>
              <a:spLocks noChangeArrowheads="1"/>
            </p:cNvSpPr>
            <p:nvPr/>
          </p:nvSpPr>
          <p:spPr bwMode="auto">
            <a:xfrm>
              <a:off x="4732" y="1617"/>
              <a:ext cx="7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CC"/>
                  </a:solidFill>
                  <a:latin typeface="+mn-ea"/>
                  <a:ea typeface="+mn-ea"/>
                </a:rPr>
                <a:t>被动打开</a:t>
              </a:r>
            </a:p>
          </p:txBody>
        </p:sp>
        <p:sp>
          <p:nvSpPr>
            <p:cNvPr id="20" name="Freeform 40">
              <a:extLst>
                <a:ext uri="{FF2B5EF4-FFF2-40B4-BE49-F238E27FC236}">
                  <a16:creationId xmlns:a16="http://schemas.microsoft.com/office/drawing/2014/main" id="{4F96652A-7BCE-4C44-8F53-8D457DD5A23C}"/>
                </a:ext>
              </a:extLst>
            </p:cNvPr>
            <p:cNvSpPr>
              <a:spLocks/>
            </p:cNvSpPr>
            <p:nvPr/>
          </p:nvSpPr>
          <p:spPr bwMode="auto">
            <a:xfrm>
              <a:off x="4550" y="1301"/>
              <a:ext cx="870" cy="592"/>
            </a:xfrm>
            <a:custGeom>
              <a:avLst/>
              <a:gdLst>
                <a:gd name="T0" fmla="*/ 0 w 792"/>
                <a:gd name="T1" fmla="*/ 0 h 487"/>
                <a:gd name="T2" fmla="*/ 792 w 792"/>
                <a:gd name="T3" fmla="*/ 4 h 487"/>
                <a:gd name="T4" fmla="*/ 792 w 792"/>
                <a:gd name="T5" fmla="*/ 487 h 487"/>
                <a:gd name="T6" fmla="*/ 183 w 792"/>
                <a:gd name="T7" fmla="*/ 480 h 487"/>
                <a:gd name="T8" fmla="*/ 0 60000 65536"/>
                <a:gd name="T9" fmla="*/ 0 60000 65536"/>
                <a:gd name="T10" fmla="*/ 0 60000 65536"/>
                <a:gd name="T11" fmla="*/ 0 60000 65536"/>
                <a:gd name="T12" fmla="*/ 0 w 792"/>
                <a:gd name="T13" fmla="*/ 0 h 487"/>
                <a:gd name="T14" fmla="*/ 792 w 792"/>
                <a:gd name="T15" fmla="*/ 487 h 487"/>
              </a:gdLst>
              <a:ahLst/>
              <a:cxnLst>
                <a:cxn ang="T8">
                  <a:pos x="T0" y="T1"/>
                </a:cxn>
                <a:cxn ang="T9">
                  <a:pos x="T2" y="T3"/>
                </a:cxn>
                <a:cxn ang="T10">
                  <a:pos x="T4" y="T5"/>
                </a:cxn>
                <a:cxn ang="T11">
                  <a:pos x="T6" y="T7"/>
                </a:cxn>
              </a:cxnLst>
              <a:rect l="T12" t="T13" r="T14" b="T15"/>
              <a:pathLst>
                <a:path w="792" h="487">
                  <a:moveTo>
                    <a:pt x="0" y="0"/>
                  </a:moveTo>
                  <a:lnTo>
                    <a:pt x="792" y="4"/>
                  </a:lnTo>
                  <a:lnTo>
                    <a:pt x="792" y="487"/>
                  </a:lnTo>
                  <a:lnTo>
                    <a:pt x="183" y="480"/>
                  </a:lnTo>
                </a:path>
              </a:pathLst>
            </a:custGeom>
            <a:noFill/>
            <a:ln w="28575" cap="flat" cmpd="sng">
              <a:solidFill>
                <a:schemeClr val="tx1"/>
              </a:solidFill>
              <a:prstDash val="solid"/>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000">
                <a:solidFill>
                  <a:srgbClr val="000000"/>
                </a:solidFill>
                <a:latin typeface="+mn-ea"/>
                <a:ea typeface="+mn-ea"/>
              </a:endParaRPr>
            </a:p>
          </p:txBody>
        </p:sp>
      </p:grpSp>
      <p:pic>
        <p:nvPicPr>
          <p:cNvPr id="21" name="Picture 41">
            <a:extLst>
              <a:ext uri="{FF2B5EF4-FFF2-40B4-BE49-F238E27FC236}">
                <a16:creationId xmlns:a16="http://schemas.microsoft.com/office/drawing/2014/main" id="{9B0AABCF-6C67-4397-9966-1DC1C58DA8DD}"/>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4478" y="1788393"/>
            <a:ext cx="5016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2">
            <a:extLst>
              <a:ext uri="{FF2B5EF4-FFF2-40B4-BE49-F238E27FC236}">
                <a16:creationId xmlns:a16="http://schemas.microsoft.com/office/drawing/2014/main" id="{5D18D1AE-6390-4EB6-BBD4-E540C752089F}"/>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3528" y="1788393"/>
            <a:ext cx="5016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43">
            <a:extLst>
              <a:ext uri="{FF2B5EF4-FFF2-40B4-BE49-F238E27FC236}">
                <a16:creationId xmlns:a16="http://schemas.microsoft.com/office/drawing/2014/main" id="{B22D82DA-EA20-4463-9A51-4EF912C18578}"/>
              </a:ext>
            </a:extLst>
          </p:cNvPr>
          <p:cNvSpPr>
            <a:spLocks noChangeArrowheads="1"/>
          </p:cNvSpPr>
          <p:nvPr/>
        </p:nvSpPr>
        <p:spPr bwMode="auto">
          <a:xfrm>
            <a:off x="2598341" y="1788393"/>
            <a:ext cx="312587"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en-US" altLang="zh-CN" sz="2000">
                <a:solidFill>
                  <a:srgbClr val="3333CC"/>
                </a:solidFill>
                <a:latin typeface="+mn-ea"/>
                <a:ea typeface="+mn-ea"/>
              </a:rPr>
              <a:t>A</a:t>
            </a:r>
          </a:p>
        </p:txBody>
      </p:sp>
      <p:sp>
        <p:nvSpPr>
          <p:cNvPr id="24" name="Rectangle 44">
            <a:extLst>
              <a:ext uri="{FF2B5EF4-FFF2-40B4-BE49-F238E27FC236}">
                <a16:creationId xmlns:a16="http://schemas.microsoft.com/office/drawing/2014/main" id="{D632A76D-C90B-44B3-BD5E-6C575FB34509}"/>
              </a:ext>
            </a:extLst>
          </p:cNvPr>
          <p:cNvSpPr>
            <a:spLocks noChangeArrowheads="1"/>
          </p:cNvSpPr>
          <p:nvPr/>
        </p:nvSpPr>
        <p:spPr bwMode="auto">
          <a:xfrm>
            <a:off x="7040166" y="1788393"/>
            <a:ext cx="312587"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en-US" altLang="zh-CN" sz="2000">
                <a:solidFill>
                  <a:srgbClr val="3333CC"/>
                </a:solidFill>
                <a:latin typeface="+mn-ea"/>
                <a:ea typeface="+mn-ea"/>
              </a:rPr>
              <a:t>B</a:t>
            </a:r>
          </a:p>
        </p:txBody>
      </p:sp>
      <p:sp>
        <p:nvSpPr>
          <p:cNvPr id="25" name="Rectangle 45">
            <a:extLst>
              <a:ext uri="{FF2B5EF4-FFF2-40B4-BE49-F238E27FC236}">
                <a16:creationId xmlns:a16="http://schemas.microsoft.com/office/drawing/2014/main" id="{F2EE3D55-09A8-442B-9566-493E1FAE9326}"/>
              </a:ext>
            </a:extLst>
          </p:cNvPr>
          <p:cNvSpPr>
            <a:spLocks noChangeArrowheads="1"/>
          </p:cNvSpPr>
          <p:nvPr/>
        </p:nvSpPr>
        <p:spPr bwMode="auto">
          <a:xfrm>
            <a:off x="2093516" y="1434380"/>
            <a:ext cx="69891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CC"/>
                </a:solidFill>
                <a:latin typeface="+mn-ea"/>
                <a:ea typeface="+mn-ea"/>
              </a:rPr>
              <a:t>客户</a:t>
            </a:r>
          </a:p>
        </p:txBody>
      </p:sp>
      <p:sp>
        <p:nvSpPr>
          <p:cNvPr id="26" name="Rectangle 46">
            <a:extLst>
              <a:ext uri="{FF2B5EF4-FFF2-40B4-BE49-F238E27FC236}">
                <a16:creationId xmlns:a16="http://schemas.microsoft.com/office/drawing/2014/main" id="{B7A65586-3386-4090-82A5-D53905C667F1}"/>
              </a:ext>
            </a:extLst>
          </p:cNvPr>
          <p:cNvSpPr>
            <a:spLocks noChangeArrowheads="1"/>
          </p:cNvSpPr>
          <p:nvPr/>
        </p:nvSpPr>
        <p:spPr bwMode="auto">
          <a:xfrm>
            <a:off x="7089378" y="1434380"/>
            <a:ext cx="95699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zh-CN" altLang="en-US" sz="2000">
                <a:solidFill>
                  <a:srgbClr val="3333CC"/>
                </a:solidFill>
                <a:latin typeface="+mn-ea"/>
                <a:ea typeface="+mn-ea"/>
              </a:rPr>
              <a:t>服务器</a:t>
            </a:r>
          </a:p>
        </p:txBody>
      </p:sp>
      <p:grpSp>
        <p:nvGrpSpPr>
          <p:cNvPr id="27" name="Group 48">
            <a:extLst>
              <a:ext uri="{FF2B5EF4-FFF2-40B4-BE49-F238E27FC236}">
                <a16:creationId xmlns:a16="http://schemas.microsoft.com/office/drawing/2014/main" id="{93067818-D630-4DED-A9CE-8DB5298CD99E}"/>
              </a:ext>
            </a:extLst>
          </p:cNvPr>
          <p:cNvGrpSpPr>
            <a:grpSpLocks/>
          </p:cNvGrpSpPr>
          <p:nvPr/>
        </p:nvGrpSpPr>
        <p:grpSpPr bwMode="auto">
          <a:xfrm>
            <a:off x="2255442" y="3890243"/>
            <a:ext cx="4997450" cy="801687"/>
            <a:chOff x="1103" y="2445"/>
            <a:chExt cx="3148" cy="505"/>
          </a:xfrm>
        </p:grpSpPr>
        <p:sp>
          <p:nvSpPr>
            <p:cNvPr id="28" name="Line 49">
              <a:extLst>
                <a:ext uri="{FF2B5EF4-FFF2-40B4-BE49-F238E27FC236}">
                  <a16:creationId xmlns:a16="http://schemas.microsoft.com/office/drawing/2014/main" id="{906B2595-B01A-46F7-9E23-4E6C3EA28E5D}"/>
                </a:ext>
              </a:extLst>
            </p:cNvPr>
            <p:cNvSpPr>
              <a:spLocks noChangeShapeType="1"/>
            </p:cNvSpPr>
            <p:nvPr/>
          </p:nvSpPr>
          <p:spPr bwMode="auto">
            <a:xfrm flipH="1">
              <a:off x="1520" y="2445"/>
              <a:ext cx="2590" cy="505"/>
            </a:xfrm>
            <a:prstGeom prst="line">
              <a:avLst/>
            </a:prstGeom>
            <a:noFill/>
            <a:ln w="57150">
              <a:solidFill>
                <a:srgbClr val="00A8FC"/>
              </a:solidFill>
              <a:round/>
              <a:headEnd/>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000">
                <a:solidFill>
                  <a:srgbClr val="000000"/>
                </a:solidFill>
                <a:latin typeface="+mn-ea"/>
                <a:ea typeface="+mn-ea"/>
              </a:endParaRPr>
            </a:p>
          </p:txBody>
        </p:sp>
        <p:sp>
          <p:nvSpPr>
            <p:cNvPr id="29" name="Rectangle 50">
              <a:extLst>
                <a:ext uri="{FF2B5EF4-FFF2-40B4-BE49-F238E27FC236}">
                  <a16:creationId xmlns:a16="http://schemas.microsoft.com/office/drawing/2014/main" id="{8A582627-5C00-4AC9-83FC-9696086BEEA8}"/>
                </a:ext>
              </a:extLst>
            </p:cNvPr>
            <p:cNvSpPr>
              <a:spLocks noChangeArrowheads="1"/>
            </p:cNvSpPr>
            <p:nvPr/>
          </p:nvSpPr>
          <p:spPr bwMode="auto">
            <a:xfrm rot="20990024" flipH="1">
              <a:off x="1103" y="2464"/>
              <a:ext cx="3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spcBef>
                  <a:spcPct val="0"/>
                </a:spcBef>
                <a:spcAft>
                  <a:spcPct val="0"/>
                </a:spcAft>
              </a:pPr>
              <a:r>
                <a:rPr kumimoji="1" lang="en-US" altLang="zh-CN" sz="2000">
                  <a:solidFill>
                    <a:srgbClr val="3333CC"/>
                  </a:solidFill>
                  <a:latin typeface="+mn-ea"/>
                  <a:ea typeface="+mn-ea"/>
                </a:rPr>
                <a:t>SYN = 1, ACK = 1, seq = y, ack= x </a:t>
              </a:r>
              <a:r>
                <a:rPr kumimoji="1" lang="en-US" altLang="zh-CN" sz="2000" b="1">
                  <a:solidFill>
                    <a:srgbClr val="3333CC"/>
                  </a:solidFill>
                  <a:latin typeface="+mn-ea"/>
                  <a:ea typeface="+mn-ea"/>
                  <a:sym typeface="Symbol" pitchFamily="18" charset="2"/>
                </a:rPr>
                <a:t></a:t>
              </a:r>
              <a:r>
                <a:rPr kumimoji="1" lang="en-US" altLang="zh-CN" sz="2000">
                  <a:solidFill>
                    <a:srgbClr val="3333CC"/>
                  </a:solidFill>
                  <a:latin typeface="+mn-ea"/>
                  <a:ea typeface="+mn-ea"/>
                  <a:sym typeface="Symbol" pitchFamily="18" charset="2"/>
                </a:rPr>
                <a:t> 1</a:t>
              </a:r>
              <a:endParaRPr kumimoji="1" lang="en-US" altLang="zh-CN" sz="2000">
                <a:solidFill>
                  <a:srgbClr val="3333CC"/>
                </a:solidFill>
                <a:latin typeface="+mn-ea"/>
                <a:ea typeface="+mn-ea"/>
              </a:endParaRPr>
            </a:p>
          </p:txBody>
        </p:sp>
      </p:grpSp>
      <p:grpSp>
        <p:nvGrpSpPr>
          <p:cNvPr id="31" name="Group 25">
            <a:extLst>
              <a:ext uri="{FF2B5EF4-FFF2-40B4-BE49-F238E27FC236}">
                <a16:creationId xmlns:a16="http://schemas.microsoft.com/office/drawing/2014/main" id="{520F2AB8-03B7-40B8-BE6F-D4C5AE7CD86A}"/>
              </a:ext>
            </a:extLst>
          </p:cNvPr>
          <p:cNvGrpSpPr>
            <a:grpSpLocks/>
          </p:cNvGrpSpPr>
          <p:nvPr/>
        </p:nvGrpSpPr>
        <p:grpSpPr bwMode="auto">
          <a:xfrm>
            <a:off x="2879328" y="4801354"/>
            <a:ext cx="4606925" cy="800100"/>
            <a:chOff x="1520" y="2996"/>
            <a:chExt cx="2902" cy="504"/>
          </a:xfrm>
        </p:grpSpPr>
        <p:sp>
          <p:nvSpPr>
            <p:cNvPr id="32" name="Rectangle 26">
              <a:extLst>
                <a:ext uri="{FF2B5EF4-FFF2-40B4-BE49-F238E27FC236}">
                  <a16:creationId xmlns:a16="http://schemas.microsoft.com/office/drawing/2014/main" id="{CC1132A5-D44F-45B8-8302-E9744C141464}"/>
                </a:ext>
              </a:extLst>
            </p:cNvPr>
            <p:cNvSpPr>
              <a:spLocks noChangeArrowheads="1"/>
            </p:cNvSpPr>
            <p:nvPr/>
          </p:nvSpPr>
          <p:spPr bwMode="auto">
            <a:xfrm rot="649536">
              <a:off x="1601" y="3054"/>
              <a:ext cx="28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fontAlgn="base" hangingPunct="0">
                <a:spcBef>
                  <a:spcPct val="0"/>
                </a:spcBef>
                <a:spcAft>
                  <a:spcPct val="0"/>
                </a:spcAft>
              </a:pPr>
              <a:r>
                <a:rPr kumimoji="1" lang="en-US" altLang="zh-CN" sz="2000">
                  <a:solidFill>
                    <a:srgbClr val="3333CC"/>
                  </a:solidFill>
                  <a:latin typeface="+mn-ea"/>
                  <a:ea typeface="+mn-ea"/>
                </a:rPr>
                <a:t>ACK = 1, seq = x + 1, ack = y </a:t>
              </a:r>
              <a:r>
                <a:rPr kumimoji="1" lang="en-US" altLang="zh-CN" sz="2000" b="1">
                  <a:solidFill>
                    <a:srgbClr val="3333CC"/>
                  </a:solidFill>
                  <a:latin typeface="+mn-ea"/>
                  <a:ea typeface="+mn-ea"/>
                  <a:sym typeface="Symbol" pitchFamily="18" charset="2"/>
                </a:rPr>
                <a:t></a:t>
              </a:r>
              <a:r>
                <a:rPr kumimoji="1" lang="en-US" altLang="zh-CN" sz="2000">
                  <a:solidFill>
                    <a:srgbClr val="3333CC"/>
                  </a:solidFill>
                  <a:latin typeface="+mn-ea"/>
                  <a:ea typeface="+mn-ea"/>
                  <a:sym typeface="Symbol" pitchFamily="18" charset="2"/>
                </a:rPr>
                <a:t> 1</a:t>
              </a:r>
            </a:p>
          </p:txBody>
        </p:sp>
        <p:sp>
          <p:nvSpPr>
            <p:cNvPr id="33" name="Line 27">
              <a:extLst>
                <a:ext uri="{FF2B5EF4-FFF2-40B4-BE49-F238E27FC236}">
                  <a16:creationId xmlns:a16="http://schemas.microsoft.com/office/drawing/2014/main" id="{FFE905D2-D506-4542-B2D5-8B1718E817A9}"/>
                </a:ext>
              </a:extLst>
            </p:cNvPr>
            <p:cNvSpPr>
              <a:spLocks noChangeShapeType="1"/>
            </p:cNvSpPr>
            <p:nvPr/>
          </p:nvSpPr>
          <p:spPr bwMode="auto">
            <a:xfrm>
              <a:off x="1520" y="2996"/>
              <a:ext cx="2590" cy="504"/>
            </a:xfrm>
            <a:prstGeom prst="line">
              <a:avLst/>
            </a:prstGeom>
            <a:noFill/>
            <a:ln w="57150">
              <a:solidFill>
                <a:srgbClr val="00A8FC"/>
              </a:solidFill>
              <a:round/>
              <a:headEnd/>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000">
                <a:solidFill>
                  <a:srgbClr val="000000"/>
                </a:solidFill>
                <a:latin typeface="+mn-ea"/>
                <a:ea typeface="+mn-ea"/>
              </a:endParaRPr>
            </a:p>
          </p:txBody>
        </p:sp>
      </p:grpSp>
      <p:sp>
        <p:nvSpPr>
          <p:cNvPr id="34" name="Text Box 51">
            <a:extLst>
              <a:ext uri="{FF2B5EF4-FFF2-40B4-BE49-F238E27FC236}">
                <a16:creationId xmlns:a16="http://schemas.microsoft.com/office/drawing/2014/main" id="{EABA3AA9-D65A-4798-8094-09CB1F5999EA}"/>
              </a:ext>
            </a:extLst>
          </p:cNvPr>
          <p:cNvSpPr txBox="1">
            <a:spLocks noChangeArrowheads="1"/>
          </p:cNvSpPr>
          <p:nvPr/>
        </p:nvSpPr>
        <p:spPr bwMode="auto">
          <a:xfrm>
            <a:off x="467544" y="4512442"/>
            <a:ext cx="8294687" cy="1877437"/>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a:spAutoFit/>
          </a:bodyPr>
          <a:lstStyle/>
          <a:p>
            <a:pPr algn="just" fontAlgn="base">
              <a:lnSpc>
                <a:spcPct val="90000"/>
              </a:lnSpc>
              <a:spcBef>
                <a:spcPct val="0"/>
              </a:spcBef>
              <a:spcAft>
                <a:spcPct val="0"/>
              </a:spcAft>
              <a:buFontTx/>
              <a:buChar char="•"/>
              <a:defRPr/>
            </a:pPr>
            <a:r>
              <a:rPr lang="en-US" altLang="zh-CN" sz="2000" dirty="0">
                <a:solidFill>
                  <a:srgbClr val="333399"/>
                </a:solidFill>
                <a:latin typeface="+mn-ea"/>
                <a:ea typeface="+mn-ea"/>
              </a:rPr>
              <a:t>  </a:t>
            </a:r>
            <a:r>
              <a:rPr lang="zh-CN" altLang="en-US" sz="2000" dirty="0">
                <a:solidFill>
                  <a:srgbClr val="333399"/>
                </a:solidFill>
                <a:latin typeface="+mn-ea"/>
                <a:ea typeface="+mn-ea"/>
              </a:rPr>
              <a:t>客户端</a:t>
            </a:r>
            <a:r>
              <a:rPr lang="en-US" altLang="zh-CN" sz="2000" dirty="0">
                <a:solidFill>
                  <a:srgbClr val="333399"/>
                </a:solidFill>
                <a:latin typeface="+mn-ea"/>
                <a:ea typeface="+mn-ea"/>
              </a:rPr>
              <a:t>A</a:t>
            </a:r>
            <a:r>
              <a:rPr lang="zh-CN" altLang="en-US" sz="2000" dirty="0">
                <a:solidFill>
                  <a:srgbClr val="333399"/>
                </a:solidFill>
                <a:latin typeface="+mn-ea"/>
                <a:ea typeface="+mn-ea"/>
              </a:rPr>
              <a:t>收到</a:t>
            </a:r>
            <a:r>
              <a:rPr lang="en-US" altLang="zh-CN" sz="2000" dirty="0">
                <a:solidFill>
                  <a:srgbClr val="333399"/>
                </a:solidFill>
                <a:latin typeface="+mn-ea"/>
                <a:ea typeface="+mn-ea"/>
              </a:rPr>
              <a:t>B</a:t>
            </a:r>
            <a:r>
              <a:rPr lang="zh-CN" altLang="en-US" sz="2000" dirty="0">
                <a:solidFill>
                  <a:srgbClr val="333399"/>
                </a:solidFill>
                <a:latin typeface="+mn-ea"/>
                <a:ea typeface="+mn-ea"/>
              </a:rPr>
              <a:t>的确认报文后向服务器</a:t>
            </a:r>
            <a:r>
              <a:rPr lang="en-US" altLang="zh-CN" sz="2000" dirty="0">
                <a:solidFill>
                  <a:srgbClr val="333399"/>
                </a:solidFill>
                <a:latin typeface="+mn-ea"/>
                <a:ea typeface="+mn-ea"/>
              </a:rPr>
              <a:t>B</a:t>
            </a:r>
            <a:r>
              <a:rPr lang="zh-CN" altLang="en-US" sz="2000" dirty="0">
                <a:solidFill>
                  <a:srgbClr val="333399"/>
                </a:solidFill>
                <a:latin typeface="+mn-ea"/>
                <a:ea typeface="+mn-ea"/>
              </a:rPr>
              <a:t>发出确认报文，即</a:t>
            </a:r>
            <a:r>
              <a:rPr lang="en-US" altLang="zh-CN" sz="2000" dirty="0">
                <a:solidFill>
                  <a:srgbClr val="333399"/>
                </a:solidFill>
                <a:latin typeface="+mn-ea"/>
                <a:ea typeface="+mn-ea"/>
              </a:rPr>
              <a:t>ACK = 1</a:t>
            </a:r>
            <a:r>
              <a:rPr lang="zh-CN" altLang="en-US" sz="2000" dirty="0">
                <a:solidFill>
                  <a:srgbClr val="333399"/>
                </a:solidFill>
                <a:latin typeface="+mn-ea"/>
                <a:ea typeface="+mn-ea"/>
              </a:rPr>
              <a:t>，</a:t>
            </a:r>
          </a:p>
          <a:p>
            <a:pPr algn="just" fontAlgn="base">
              <a:lnSpc>
                <a:spcPct val="90000"/>
              </a:lnSpc>
              <a:spcBef>
                <a:spcPct val="0"/>
              </a:spcBef>
              <a:spcAft>
                <a:spcPct val="0"/>
              </a:spcAft>
              <a:defRPr/>
            </a:pPr>
            <a:r>
              <a:rPr lang="zh-CN" altLang="en-US" sz="2000" dirty="0">
                <a:solidFill>
                  <a:srgbClr val="333399"/>
                </a:solidFill>
                <a:latin typeface="+mn-ea"/>
                <a:ea typeface="+mn-ea"/>
              </a:rPr>
              <a:t>   确认号 </a:t>
            </a:r>
            <a:r>
              <a:rPr lang="en-US" altLang="zh-CN" sz="2000" dirty="0">
                <a:solidFill>
                  <a:srgbClr val="333399"/>
                </a:solidFill>
                <a:latin typeface="+mn-ea"/>
                <a:ea typeface="+mn-ea"/>
              </a:rPr>
              <a:t>ack = y </a:t>
            </a:r>
            <a:r>
              <a:rPr lang="en-US" altLang="zh-CN" sz="2000" dirty="0">
                <a:solidFill>
                  <a:srgbClr val="333399"/>
                </a:solidFill>
                <a:latin typeface="+mn-ea"/>
                <a:ea typeface="+mn-ea"/>
                <a:sym typeface="Symbol" pitchFamily="18" charset="2"/>
              </a:rPr>
              <a:t></a:t>
            </a:r>
            <a:r>
              <a:rPr lang="en-US" altLang="zh-CN" sz="2000" dirty="0">
                <a:solidFill>
                  <a:srgbClr val="333399"/>
                </a:solidFill>
                <a:latin typeface="+mn-ea"/>
                <a:ea typeface="+mn-ea"/>
              </a:rPr>
              <a:t> 1</a:t>
            </a:r>
            <a:r>
              <a:rPr lang="zh-CN" altLang="en-US" sz="2000" dirty="0">
                <a:solidFill>
                  <a:srgbClr val="333399"/>
                </a:solidFill>
                <a:latin typeface="+mn-ea"/>
                <a:ea typeface="+mn-ea"/>
              </a:rPr>
              <a:t>。</a:t>
            </a:r>
          </a:p>
          <a:p>
            <a:pPr algn="just" fontAlgn="base">
              <a:spcBef>
                <a:spcPct val="0"/>
              </a:spcBef>
              <a:spcAft>
                <a:spcPct val="0"/>
              </a:spcAft>
              <a:buFontTx/>
              <a:buChar char="•"/>
              <a:defRPr/>
            </a:pPr>
            <a:r>
              <a:rPr lang="zh-CN" altLang="en-US" sz="2000" dirty="0">
                <a:solidFill>
                  <a:srgbClr val="333399"/>
                </a:solidFill>
                <a:latin typeface="+mn-ea"/>
                <a:ea typeface="+mn-ea"/>
              </a:rPr>
              <a:t>  客户端</a:t>
            </a:r>
            <a:r>
              <a:rPr lang="en-US" altLang="zh-CN" sz="2000" dirty="0">
                <a:solidFill>
                  <a:srgbClr val="333399"/>
                </a:solidFill>
                <a:latin typeface="+mn-ea"/>
                <a:ea typeface="+mn-ea"/>
              </a:rPr>
              <a:t>A</a:t>
            </a:r>
            <a:r>
              <a:rPr lang="zh-CN" altLang="en-US" sz="2000" dirty="0">
                <a:solidFill>
                  <a:srgbClr val="333399"/>
                </a:solidFill>
                <a:latin typeface="+mn-ea"/>
                <a:ea typeface="+mn-ea"/>
              </a:rPr>
              <a:t>的</a:t>
            </a:r>
            <a:r>
              <a:rPr lang="en-US" altLang="zh-CN" sz="2000" dirty="0">
                <a:solidFill>
                  <a:srgbClr val="333399"/>
                </a:solidFill>
                <a:latin typeface="+mn-ea"/>
                <a:ea typeface="+mn-ea"/>
              </a:rPr>
              <a:t>TCP</a:t>
            </a:r>
            <a:r>
              <a:rPr lang="zh-CN" altLang="en-US" sz="2000" dirty="0">
                <a:solidFill>
                  <a:srgbClr val="333399"/>
                </a:solidFill>
                <a:latin typeface="+mn-ea"/>
                <a:ea typeface="+mn-ea"/>
              </a:rPr>
              <a:t>通知上层应用进程，连接已经建立。</a:t>
            </a:r>
            <a:endParaRPr lang="en-US" altLang="zh-CN" sz="2000" dirty="0">
              <a:solidFill>
                <a:srgbClr val="333399"/>
              </a:solidFill>
              <a:latin typeface="+mn-ea"/>
              <a:ea typeface="+mn-ea"/>
            </a:endParaRPr>
          </a:p>
          <a:p>
            <a:pPr algn="just">
              <a:buFontTx/>
              <a:buChar char="•"/>
              <a:defRPr/>
            </a:pPr>
            <a:r>
              <a:rPr lang="zh-CN" altLang="en-US" sz="2000" dirty="0">
                <a:solidFill>
                  <a:srgbClr val="333399"/>
                </a:solidFill>
                <a:latin typeface="+mn-ea"/>
                <a:ea typeface="+mn-ea"/>
              </a:rPr>
              <a:t>  服务器</a:t>
            </a:r>
            <a:r>
              <a:rPr lang="en-US" altLang="zh-CN" sz="2000" dirty="0">
                <a:solidFill>
                  <a:srgbClr val="333399"/>
                </a:solidFill>
                <a:latin typeface="+mn-ea"/>
                <a:ea typeface="+mn-ea"/>
              </a:rPr>
              <a:t>B</a:t>
            </a:r>
            <a:r>
              <a:rPr lang="zh-CN" altLang="en-US" sz="2000" dirty="0">
                <a:solidFill>
                  <a:srgbClr val="333399"/>
                </a:solidFill>
                <a:latin typeface="+mn-ea"/>
                <a:ea typeface="+mn-ea"/>
              </a:rPr>
              <a:t>的</a:t>
            </a:r>
            <a:r>
              <a:rPr lang="en-US" altLang="zh-CN" sz="2000" dirty="0">
                <a:solidFill>
                  <a:srgbClr val="333399"/>
                </a:solidFill>
                <a:latin typeface="+mn-ea"/>
                <a:ea typeface="+mn-ea"/>
              </a:rPr>
              <a:t>TCP</a:t>
            </a:r>
            <a:r>
              <a:rPr lang="zh-CN" altLang="en-US" sz="2000" dirty="0">
                <a:solidFill>
                  <a:srgbClr val="333399"/>
                </a:solidFill>
                <a:latin typeface="+mn-ea"/>
                <a:ea typeface="+mn-ea"/>
              </a:rPr>
              <a:t>收到客户端</a:t>
            </a:r>
            <a:r>
              <a:rPr lang="en-US" altLang="zh-CN" sz="2000" dirty="0">
                <a:solidFill>
                  <a:srgbClr val="333399"/>
                </a:solidFill>
                <a:latin typeface="+mn-ea"/>
                <a:ea typeface="+mn-ea"/>
              </a:rPr>
              <a:t>A</a:t>
            </a:r>
            <a:r>
              <a:rPr lang="zh-CN" altLang="en-US" sz="2000" dirty="0">
                <a:solidFill>
                  <a:srgbClr val="333399"/>
                </a:solidFill>
                <a:latin typeface="+mn-ea"/>
                <a:ea typeface="+mn-ea"/>
              </a:rPr>
              <a:t>的确认后，也通知其上层应用进程：</a:t>
            </a:r>
            <a:endParaRPr lang="en-US" altLang="zh-CN" sz="2000" dirty="0">
              <a:solidFill>
                <a:srgbClr val="333399"/>
              </a:solidFill>
              <a:latin typeface="+mn-ea"/>
              <a:ea typeface="+mn-ea"/>
            </a:endParaRPr>
          </a:p>
          <a:p>
            <a:pPr algn="just">
              <a:defRPr/>
            </a:pPr>
            <a:r>
              <a:rPr lang="en-US" altLang="zh-CN" sz="2000" dirty="0">
                <a:solidFill>
                  <a:srgbClr val="333399"/>
                </a:solidFill>
                <a:latin typeface="+mn-ea"/>
                <a:ea typeface="+mn-ea"/>
              </a:rPr>
              <a:t>   </a:t>
            </a:r>
            <a:r>
              <a:rPr lang="zh-CN" altLang="en-US" sz="2000" dirty="0">
                <a:solidFill>
                  <a:srgbClr val="333399"/>
                </a:solidFill>
                <a:latin typeface="+mn-ea"/>
                <a:ea typeface="+mn-ea"/>
              </a:rPr>
              <a:t>连接已经建立。</a:t>
            </a:r>
          </a:p>
          <a:p>
            <a:pPr algn="just" fontAlgn="base">
              <a:spcBef>
                <a:spcPct val="0"/>
              </a:spcBef>
              <a:spcAft>
                <a:spcPct val="0"/>
              </a:spcAft>
              <a:buFontTx/>
              <a:buChar char="•"/>
              <a:defRPr/>
            </a:pPr>
            <a:r>
              <a:rPr lang="en-US" altLang="zh-CN" sz="2000" dirty="0">
                <a:solidFill>
                  <a:srgbClr val="333399"/>
                </a:solidFill>
                <a:latin typeface="+mn-ea"/>
                <a:ea typeface="+mn-ea"/>
              </a:rPr>
              <a:t>  </a:t>
            </a:r>
            <a:r>
              <a:rPr lang="zh-CN" altLang="en-US" sz="2000" dirty="0">
                <a:solidFill>
                  <a:srgbClr val="333399"/>
                </a:solidFill>
                <a:latin typeface="+mn-ea"/>
                <a:ea typeface="+mn-ea"/>
              </a:rPr>
              <a:t>开始传送数据</a:t>
            </a:r>
          </a:p>
        </p:txBody>
      </p:sp>
    </p:spTree>
    <p:extLst>
      <p:ext uri="{BB962C8B-B14F-4D97-AF65-F5344CB8AC3E}">
        <p14:creationId xmlns:p14="http://schemas.microsoft.com/office/powerpoint/2010/main" val="29468373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xit" presetSubtype="4" fill="hold" grpId="1" nodeType="clickEffect">
                                  <p:stCondLst>
                                    <p:cond delay="0"/>
                                  </p:stCondLst>
                                  <p:childTnLst>
                                    <p:anim calcmode="lin" valueType="num">
                                      <p:cBhvr additive="base">
                                        <p:cTn id="13" dur="500"/>
                                        <p:tgtEl>
                                          <p:spTgt spid="34"/>
                                        </p:tgtEl>
                                        <p:attrNameLst>
                                          <p:attrName>ppt_y</p:attrName>
                                        </p:attrNameLst>
                                      </p:cBhvr>
                                      <p:tavLst>
                                        <p:tav tm="0">
                                          <p:val>
                                            <p:strVal val="#ppt_y"/>
                                          </p:val>
                                        </p:tav>
                                        <p:tav tm="100000">
                                          <p:val>
                                            <p:strVal val="#ppt_y+#ppt_h*1.125000"/>
                                          </p:val>
                                        </p:tav>
                                      </p:tavLst>
                                    </p:anim>
                                    <p:animEffect transition="out" filter="wipe(down)">
                                      <p:cBhvr>
                                        <p:cTn id="14" dur="500"/>
                                        <p:tgtEl>
                                          <p:spTgt spid="34"/>
                                        </p:tgtEl>
                                      </p:cBhvr>
                                    </p:animEffect>
                                    <p:set>
                                      <p:cBhvr>
                                        <p:cTn id="15" dur="1" fill="hold">
                                          <p:stCondLst>
                                            <p:cond delay="499"/>
                                          </p:stCondLst>
                                        </p:cTn>
                                        <p:tgtEl>
                                          <p:spTgt spid="34"/>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nodeType="afterEffect">
                                  <p:stCondLst>
                                    <p:cond delay="200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1000"/>
                                        <p:tgtEl>
                                          <p:spTgt spid="31"/>
                                        </p:tgtEl>
                                      </p:cBhvr>
                                    </p:animEffect>
                                  </p:childTnLst>
                                </p:cTn>
                              </p:par>
                            </p:childTnLst>
                          </p:cTn>
                        </p:par>
                        <p:par>
                          <p:cTn id="20" fill="hold">
                            <p:stCondLst>
                              <p:cond delay="3500"/>
                            </p:stCondLst>
                            <p:childTnLst>
                              <p:par>
                                <p:cTn id="21" presetID="16" presetClass="entr" presetSubtype="37"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barn(outVertical)">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D5BD10F-0946-4E2F-8446-96C7B9D6A8F5}"/>
              </a:ext>
            </a:extLst>
          </p:cNvPr>
          <p:cNvSpPr/>
          <p:nvPr/>
        </p:nvSpPr>
        <p:spPr>
          <a:xfrm>
            <a:off x="814544" y="1059417"/>
            <a:ext cx="2828018" cy="461665"/>
          </a:xfrm>
          <a:prstGeom prst="rect">
            <a:avLst/>
          </a:prstGeom>
        </p:spPr>
        <p:txBody>
          <a:bodyPr wrap="none">
            <a:spAutoFit/>
          </a:bodyPr>
          <a:lstStyle/>
          <a:p>
            <a:r>
              <a:rPr lang="en-US" altLang="zh-CN" dirty="0"/>
              <a:t>4</a:t>
            </a:r>
            <a:r>
              <a:rPr lang="zh-CN" altLang="en-US" dirty="0"/>
              <a:t>、</a:t>
            </a:r>
            <a:r>
              <a:rPr lang="en-US" altLang="zh-CN" dirty="0"/>
              <a:t>TCP</a:t>
            </a:r>
            <a:r>
              <a:rPr lang="zh-CN" altLang="en-US" dirty="0"/>
              <a:t>连接的释放</a:t>
            </a:r>
          </a:p>
        </p:txBody>
      </p:sp>
      <p:sp>
        <p:nvSpPr>
          <p:cNvPr id="5" name="矩形 4">
            <a:extLst>
              <a:ext uri="{FF2B5EF4-FFF2-40B4-BE49-F238E27FC236}">
                <a16:creationId xmlns:a16="http://schemas.microsoft.com/office/drawing/2014/main" id="{19C91761-C7CB-4D02-878E-751B1E453303}"/>
              </a:ext>
            </a:extLst>
          </p:cNvPr>
          <p:cNvSpPr/>
          <p:nvPr/>
        </p:nvSpPr>
        <p:spPr>
          <a:xfrm>
            <a:off x="814544" y="1700808"/>
            <a:ext cx="6210354" cy="461665"/>
          </a:xfrm>
          <a:prstGeom prst="rect">
            <a:avLst/>
          </a:prstGeom>
        </p:spPr>
        <p:txBody>
          <a:bodyPr wrap="none">
            <a:spAutoFit/>
          </a:bodyPr>
          <a:lstStyle/>
          <a:p>
            <a:r>
              <a:rPr lang="en-US" altLang="zh-CN" dirty="0"/>
              <a:t>TCP</a:t>
            </a:r>
            <a:r>
              <a:rPr lang="zh-CN" altLang="en-US" dirty="0"/>
              <a:t>连接释放的建立过程也被称为四次挥手</a:t>
            </a:r>
          </a:p>
        </p:txBody>
      </p:sp>
      <p:sp>
        <p:nvSpPr>
          <p:cNvPr id="6" name="矩形 5">
            <a:extLst>
              <a:ext uri="{FF2B5EF4-FFF2-40B4-BE49-F238E27FC236}">
                <a16:creationId xmlns:a16="http://schemas.microsoft.com/office/drawing/2014/main" id="{1988D34E-C48F-4FD1-9EBD-77657F2C7A49}"/>
              </a:ext>
            </a:extLst>
          </p:cNvPr>
          <p:cNvSpPr/>
          <p:nvPr/>
        </p:nvSpPr>
        <p:spPr>
          <a:xfrm>
            <a:off x="765858" y="2364633"/>
            <a:ext cx="7586561" cy="830997"/>
          </a:xfrm>
          <a:prstGeom prst="rect">
            <a:avLst/>
          </a:prstGeom>
        </p:spPr>
        <p:txBody>
          <a:bodyPr wrap="square">
            <a:spAutoFit/>
          </a:bodyPr>
          <a:lstStyle/>
          <a:p>
            <a:r>
              <a:rPr lang="zh-CN" altLang="en-US" dirty="0">
                <a:latin typeface="+mn-ea"/>
                <a:ea typeface="+mn-ea"/>
              </a:rPr>
              <a:t>第一次</a:t>
            </a:r>
            <a:r>
              <a:rPr lang="en-US" altLang="zh-CN" dirty="0">
                <a:latin typeface="+mn-ea"/>
                <a:ea typeface="+mn-ea"/>
              </a:rPr>
              <a:t>: </a:t>
            </a:r>
            <a:r>
              <a:rPr lang="zh-CN" altLang="en-US" dirty="0">
                <a:latin typeface="+mn-ea"/>
                <a:ea typeface="+mn-ea"/>
              </a:rPr>
              <a:t>客户端   服务器。客户端向服务器发出一个连接释放报文。</a:t>
            </a:r>
            <a:endParaRPr lang="en-US" altLang="zh-CN" dirty="0">
              <a:latin typeface="+mn-ea"/>
              <a:ea typeface="+mn-ea"/>
            </a:endParaRPr>
          </a:p>
        </p:txBody>
      </p:sp>
      <p:sp>
        <p:nvSpPr>
          <p:cNvPr id="7" name="箭头: 右 6">
            <a:extLst>
              <a:ext uri="{FF2B5EF4-FFF2-40B4-BE49-F238E27FC236}">
                <a16:creationId xmlns:a16="http://schemas.microsoft.com/office/drawing/2014/main" id="{A6EFECE3-A9C4-478D-BD8D-A131D872450C}"/>
              </a:ext>
            </a:extLst>
          </p:cNvPr>
          <p:cNvSpPr/>
          <p:nvPr/>
        </p:nvSpPr>
        <p:spPr bwMode="auto">
          <a:xfrm>
            <a:off x="3095835" y="2512302"/>
            <a:ext cx="360040" cy="284379"/>
          </a:xfrm>
          <a:prstGeom prst="rightArrow">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8" name="矩形 7">
            <a:extLst>
              <a:ext uri="{FF2B5EF4-FFF2-40B4-BE49-F238E27FC236}">
                <a16:creationId xmlns:a16="http://schemas.microsoft.com/office/drawing/2014/main" id="{6C18F2A5-42D4-465F-A0DB-AF7927943EB6}"/>
              </a:ext>
            </a:extLst>
          </p:cNvPr>
          <p:cNvSpPr/>
          <p:nvPr/>
        </p:nvSpPr>
        <p:spPr>
          <a:xfrm>
            <a:off x="778720" y="5229200"/>
            <a:ext cx="7586560" cy="830997"/>
          </a:xfrm>
          <a:prstGeom prst="rect">
            <a:avLst/>
          </a:prstGeom>
        </p:spPr>
        <p:txBody>
          <a:bodyPr wrap="square">
            <a:spAutoFit/>
          </a:bodyPr>
          <a:lstStyle/>
          <a:p>
            <a:r>
              <a:rPr lang="zh-CN" altLang="en-US" dirty="0">
                <a:latin typeface="+mn-ea"/>
                <a:ea typeface="+mn-ea"/>
              </a:rPr>
              <a:t>第四次</a:t>
            </a:r>
            <a:r>
              <a:rPr lang="en-US" altLang="zh-CN" dirty="0">
                <a:latin typeface="+mn-ea"/>
                <a:ea typeface="+mn-ea"/>
              </a:rPr>
              <a:t>: </a:t>
            </a:r>
            <a:r>
              <a:rPr lang="zh-CN" altLang="en-US" dirty="0">
                <a:latin typeface="+mn-ea"/>
                <a:ea typeface="+mn-ea"/>
              </a:rPr>
              <a:t>客户端   服务器。客户端在收到服务器连接释放报文后，向服务器发出确认报文。</a:t>
            </a:r>
            <a:endParaRPr lang="en-US" altLang="zh-CN" dirty="0">
              <a:latin typeface="+mn-ea"/>
              <a:ea typeface="+mn-ea"/>
            </a:endParaRPr>
          </a:p>
        </p:txBody>
      </p:sp>
      <p:sp>
        <p:nvSpPr>
          <p:cNvPr id="9" name="矩形 8">
            <a:extLst>
              <a:ext uri="{FF2B5EF4-FFF2-40B4-BE49-F238E27FC236}">
                <a16:creationId xmlns:a16="http://schemas.microsoft.com/office/drawing/2014/main" id="{633D64D6-58D0-4270-95A8-B5E23F03CBAD}"/>
              </a:ext>
            </a:extLst>
          </p:cNvPr>
          <p:cNvSpPr/>
          <p:nvPr/>
        </p:nvSpPr>
        <p:spPr>
          <a:xfrm>
            <a:off x="765858" y="3304459"/>
            <a:ext cx="7560840" cy="830997"/>
          </a:xfrm>
          <a:prstGeom prst="rect">
            <a:avLst/>
          </a:prstGeom>
        </p:spPr>
        <p:txBody>
          <a:bodyPr wrap="square">
            <a:spAutoFit/>
          </a:bodyPr>
          <a:lstStyle/>
          <a:p>
            <a:r>
              <a:rPr lang="zh-CN" altLang="en-US" dirty="0">
                <a:latin typeface="+mn-ea"/>
                <a:ea typeface="+mn-ea"/>
              </a:rPr>
              <a:t>第二次</a:t>
            </a:r>
            <a:r>
              <a:rPr lang="en-US" altLang="zh-CN" dirty="0">
                <a:latin typeface="+mn-ea"/>
                <a:ea typeface="+mn-ea"/>
              </a:rPr>
              <a:t>: </a:t>
            </a:r>
            <a:r>
              <a:rPr lang="zh-CN" altLang="en-US" dirty="0">
                <a:latin typeface="+mn-ea"/>
                <a:ea typeface="+mn-ea"/>
              </a:rPr>
              <a:t>客户端   服务器。服务器收到客户端的释放连接请求后，向客户端发出确认报文。 </a:t>
            </a:r>
            <a:endParaRPr lang="zh-CN" altLang="en-US" dirty="0"/>
          </a:p>
        </p:txBody>
      </p:sp>
      <p:sp>
        <p:nvSpPr>
          <p:cNvPr id="10" name="箭头: 右 9">
            <a:extLst>
              <a:ext uri="{FF2B5EF4-FFF2-40B4-BE49-F238E27FC236}">
                <a16:creationId xmlns:a16="http://schemas.microsoft.com/office/drawing/2014/main" id="{AAB31C4B-CACD-4011-A3CD-E409D1E1A629}"/>
              </a:ext>
            </a:extLst>
          </p:cNvPr>
          <p:cNvSpPr/>
          <p:nvPr/>
        </p:nvSpPr>
        <p:spPr bwMode="auto">
          <a:xfrm rot="10800000">
            <a:off x="3056807" y="3393101"/>
            <a:ext cx="360040" cy="284379"/>
          </a:xfrm>
          <a:prstGeom prst="rightArrow">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11" name="箭头: 右 10">
            <a:extLst>
              <a:ext uri="{FF2B5EF4-FFF2-40B4-BE49-F238E27FC236}">
                <a16:creationId xmlns:a16="http://schemas.microsoft.com/office/drawing/2014/main" id="{D0D99777-DD32-4807-BAB5-1F158533C1EB}"/>
              </a:ext>
            </a:extLst>
          </p:cNvPr>
          <p:cNvSpPr/>
          <p:nvPr/>
        </p:nvSpPr>
        <p:spPr bwMode="auto">
          <a:xfrm>
            <a:off x="3082529" y="5356177"/>
            <a:ext cx="360040" cy="284379"/>
          </a:xfrm>
          <a:prstGeom prst="rightArrow">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
        <p:nvSpPr>
          <p:cNvPr id="12" name="矩形 11">
            <a:extLst>
              <a:ext uri="{FF2B5EF4-FFF2-40B4-BE49-F238E27FC236}">
                <a16:creationId xmlns:a16="http://schemas.microsoft.com/office/drawing/2014/main" id="{0AF199FB-4410-4215-AD1C-773AB0FCC4BE}"/>
              </a:ext>
            </a:extLst>
          </p:cNvPr>
          <p:cNvSpPr/>
          <p:nvPr/>
        </p:nvSpPr>
        <p:spPr>
          <a:xfrm>
            <a:off x="765858" y="4287856"/>
            <a:ext cx="7560840" cy="830997"/>
          </a:xfrm>
          <a:prstGeom prst="rect">
            <a:avLst/>
          </a:prstGeom>
        </p:spPr>
        <p:txBody>
          <a:bodyPr wrap="square">
            <a:spAutoFit/>
          </a:bodyPr>
          <a:lstStyle/>
          <a:p>
            <a:r>
              <a:rPr lang="zh-CN" altLang="en-US" dirty="0">
                <a:latin typeface="+mn-ea"/>
                <a:ea typeface="+mn-ea"/>
              </a:rPr>
              <a:t>第三次</a:t>
            </a:r>
            <a:r>
              <a:rPr lang="en-US" altLang="zh-CN" dirty="0">
                <a:latin typeface="+mn-ea"/>
                <a:ea typeface="+mn-ea"/>
              </a:rPr>
              <a:t>: </a:t>
            </a:r>
            <a:r>
              <a:rPr lang="zh-CN" altLang="en-US" dirty="0">
                <a:latin typeface="+mn-ea"/>
                <a:ea typeface="+mn-ea"/>
              </a:rPr>
              <a:t>客户端   服务器。服务器在发送完最后的数据后，向客户端发出连接释放确认报文。 </a:t>
            </a:r>
            <a:endParaRPr lang="zh-CN" altLang="en-US" dirty="0"/>
          </a:p>
        </p:txBody>
      </p:sp>
      <p:sp>
        <p:nvSpPr>
          <p:cNvPr id="13" name="箭头: 右 12">
            <a:extLst>
              <a:ext uri="{FF2B5EF4-FFF2-40B4-BE49-F238E27FC236}">
                <a16:creationId xmlns:a16="http://schemas.microsoft.com/office/drawing/2014/main" id="{2585E8A1-6A3C-4978-B5FE-591E9E11B5EA}"/>
              </a:ext>
            </a:extLst>
          </p:cNvPr>
          <p:cNvSpPr/>
          <p:nvPr/>
        </p:nvSpPr>
        <p:spPr bwMode="auto">
          <a:xfrm rot="10800000">
            <a:off x="3089245" y="4418975"/>
            <a:ext cx="360040" cy="284379"/>
          </a:xfrm>
          <a:prstGeom prst="rightArrow">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265943945"/>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54">
            <a:extLst>
              <a:ext uri="{FF2B5EF4-FFF2-40B4-BE49-F238E27FC236}">
                <a16:creationId xmlns:a16="http://schemas.microsoft.com/office/drawing/2014/main" id="{E41B0CBE-65EF-4260-9F4E-F2B6EDC677DE}"/>
              </a:ext>
            </a:extLst>
          </p:cNvPr>
          <p:cNvGrpSpPr>
            <a:grpSpLocks/>
          </p:cNvGrpSpPr>
          <p:nvPr/>
        </p:nvGrpSpPr>
        <p:grpSpPr bwMode="auto">
          <a:xfrm>
            <a:off x="2621385" y="3097609"/>
            <a:ext cx="4248150" cy="3289301"/>
            <a:chOff x="1474" y="1888"/>
            <a:chExt cx="2676" cy="2432"/>
          </a:xfrm>
        </p:grpSpPr>
        <p:sp>
          <p:nvSpPr>
            <p:cNvPr id="33" name="Line 55">
              <a:extLst>
                <a:ext uri="{FF2B5EF4-FFF2-40B4-BE49-F238E27FC236}">
                  <a16:creationId xmlns:a16="http://schemas.microsoft.com/office/drawing/2014/main" id="{5549C1A0-5E94-40CB-A3BC-5EF332BDC244}"/>
                </a:ext>
              </a:extLst>
            </p:cNvPr>
            <p:cNvSpPr>
              <a:spLocks noChangeShapeType="1"/>
            </p:cNvSpPr>
            <p:nvPr/>
          </p:nvSpPr>
          <p:spPr bwMode="auto">
            <a:xfrm>
              <a:off x="1474" y="1888"/>
              <a:ext cx="0" cy="2432"/>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 name="Line 56">
              <a:extLst>
                <a:ext uri="{FF2B5EF4-FFF2-40B4-BE49-F238E27FC236}">
                  <a16:creationId xmlns:a16="http://schemas.microsoft.com/office/drawing/2014/main" id="{40B2F624-23D2-48D2-B875-EF4AD35C124F}"/>
                </a:ext>
              </a:extLst>
            </p:cNvPr>
            <p:cNvSpPr>
              <a:spLocks noChangeShapeType="1"/>
            </p:cNvSpPr>
            <p:nvPr/>
          </p:nvSpPr>
          <p:spPr bwMode="auto">
            <a:xfrm>
              <a:off x="4150" y="1888"/>
              <a:ext cx="0" cy="2432"/>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35" name="AutoShape 5">
            <a:extLst>
              <a:ext uri="{FF2B5EF4-FFF2-40B4-BE49-F238E27FC236}">
                <a16:creationId xmlns:a16="http://schemas.microsoft.com/office/drawing/2014/main" id="{CC79A37E-542B-4CE7-BB9B-223A101FB697}"/>
              </a:ext>
            </a:extLst>
          </p:cNvPr>
          <p:cNvSpPr>
            <a:spLocks noChangeArrowheads="1"/>
          </p:cNvSpPr>
          <p:nvPr/>
        </p:nvSpPr>
        <p:spPr bwMode="auto">
          <a:xfrm>
            <a:off x="3607222" y="2611834"/>
            <a:ext cx="2384425" cy="252413"/>
          </a:xfrm>
          <a:prstGeom prst="leftRightArrow">
            <a:avLst>
              <a:gd name="adj1" fmla="val 55880"/>
              <a:gd name="adj2" fmla="val 108285"/>
            </a:avLst>
          </a:prstGeom>
          <a:solidFill>
            <a:srgbClr val="FF0000"/>
          </a:solidFill>
          <a:ln w="12700" algn="ctr">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60" name="组合 59">
            <a:extLst>
              <a:ext uri="{FF2B5EF4-FFF2-40B4-BE49-F238E27FC236}">
                <a16:creationId xmlns:a16="http://schemas.microsoft.com/office/drawing/2014/main" id="{426BFDCD-C116-4E43-A841-8CAD43FA97E6}"/>
              </a:ext>
            </a:extLst>
          </p:cNvPr>
          <p:cNvGrpSpPr/>
          <p:nvPr/>
        </p:nvGrpSpPr>
        <p:grpSpPr>
          <a:xfrm>
            <a:off x="2673771" y="3012110"/>
            <a:ext cx="4092573" cy="541564"/>
            <a:chOff x="2673771" y="3012110"/>
            <a:chExt cx="4092573" cy="541564"/>
          </a:xfrm>
        </p:grpSpPr>
        <p:sp>
          <p:nvSpPr>
            <p:cNvPr id="37" name="Rectangle 6">
              <a:extLst>
                <a:ext uri="{FF2B5EF4-FFF2-40B4-BE49-F238E27FC236}">
                  <a16:creationId xmlns:a16="http://schemas.microsoft.com/office/drawing/2014/main" id="{49FE39F6-DD39-40A3-8B35-373B43450F39}"/>
                </a:ext>
              </a:extLst>
            </p:cNvPr>
            <p:cNvSpPr>
              <a:spLocks noChangeArrowheads="1"/>
            </p:cNvSpPr>
            <p:nvPr/>
          </p:nvSpPr>
          <p:spPr bwMode="auto">
            <a:xfrm rot="367600">
              <a:off x="4059498" y="3012110"/>
              <a:ext cx="18494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3333CC"/>
                  </a:solidFill>
                  <a:effectLst/>
                  <a:uLnTx/>
                  <a:uFillTx/>
                  <a:latin typeface="Times New Roman" pitchFamily="18" charset="0"/>
                  <a:ea typeface="黑体"/>
                </a:rPr>
                <a:t>FIN = 1, seq = u</a:t>
              </a:r>
            </a:p>
          </p:txBody>
        </p:sp>
        <p:sp>
          <p:nvSpPr>
            <p:cNvPr id="38" name="Line 9">
              <a:extLst>
                <a:ext uri="{FF2B5EF4-FFF2-40B4-BE49-F238E27FC236}">
                  <a16:creationId xmlns:a16="http://schemas.microsoft.com/office/drawing/2014/main" id="{0CA3AF68-3F6D-4FAB-85A2-19D17E6993FA}"/>
                </a:ext>
              </a:extLst>
            </p:cNvPr>
            <p:cNvSpPr>
              <a:spLocks noChangeShapeType="1"/>
            </p:cNvSpPr>
            <p:nvPr/>
          </p:nvSpPr>
          <p:spPr bwMode="auto">
            <a:xfrm>
              <a:off x="2673771" y="3103960"/>
              <a:ext cx="4092573" cy="449714"/>
            </a:xfrm>
            <a:prstGeom prst="line">
              <a:avLst/>
            </a:prstGeom>
            <a:noFill/>
            <a:ln w="38100">
              <a:solidFill>
                <a:srgbClr val="3333CC"/>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39" name="Rectangle 15">
            <a:extLst>
              <a:ext uri="{FF2B5EF4-FFF2-40B4-BE49-F238E27FC236}">
                <a16:creationId xmlns:a16="http://schemas.microsoft.com/office/drawing/2014/main" id="{32E56D93-71F9-4BBB-B6A2-1244D9D91C4B}"/>
              </a:ext>
            </a:extLst>
          </p:cNvPr>
          <p:cNvSpPr>
            <a:spLocks noChangeArrowheads="1"/>
          </p:cNvSpPr>
          <p:nvPr/>
        </p:nvSpPr>
        <p:spPr bwMode="auto">
          <a:xfrm>
            <a:off x="1718097" y="2359422"/>
            <a:ext cx="954088" cy="673100"/>
          </a:xfrm>
          <a:prstGeom prst="rect">
            <a:avLst/>
          </a:prstGeom>
          <a:solidFill>
            <a:srgbClr val="CCFF99"/>
          </a:solidFill>
          <a:ln w="12700" algn="ctr">
            <a:no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 name="Rectangle 17">
            <a:extLst>
              <a:ext uri="{FF2B5EF4-FFF2-40B4-BE49-F238E27FC236}">
                <a16:creationId xmlns:a16="http://schemas.microsoft.com/office/drawing/2014/main" id="{8E8E453D-4EE6-475E-9BED-31017F6803C5}"/>
              </a:ext>
            </a:extLst>
          </p:cNvPr>
          <p:cNvSpPr>
            <a:spLocks noChangeArrowheads="1"/>
          </p:cNvSpPr>
          <p:nvPr/>
        </p:nvSpPr>
        <p:spPr bwMode="auto">
          <a:xfrm>
            <a:off x="6804447" y="2359422"/>
            <a:ext cx="955675" cy="1225411"/>
          </a:xfrm>
          <a:prstGeom prst="rect">
            <a:avLst/>
          </a:prstGeom>
          <a:solidFill>
            <a:srgbClr val="CCFF99"/>
          </a:solidFill>
          <a:ln w="12700" algn="ctr">
            <a:no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41" name="Group 18">
            <a:extLst>
              <a:ext uri="{FF2B5EF4-FFF2-40B4-BE49-F238E27FC236}">
                <a16:creationId xmlns:a16="http://schemas.microsoft.com/office/drawing/2014/main" id="{142160CE-C7E3-4F54-ADE5-27F9B39E804C}"/>
              </a:ext>
            </a:extLst>
          </p:cNvPr>
          <p:cNvGrpSpPr>
            <a:grpSpLocks/>
          </p:cNvGrpSpPr>
          <p:nvPr/>
        </p:nvGrpSpPr>
        <p:grpSpPr bwMode="auto">
          <a:xfrm>
            <a:off x="1619672" y="2276872"/>
            <a:ext cx="6278563" cy="82550"/>
            <a:chOff x="1020" y="481"/>
            <a:chExt cx="4037" cy="46"/>
          </a:xfrm>
        </p:grpSpPr>
        <p:sp>
          <p:nvSpPr>
            <p:cNvPr id="42" name="Line 19">
              <a:extLst>
                <a:ext uri="{FF2B5EF4-FFF2-40B4-BE49-F238E27FC236}">
                  <a16:creationId xmlns:a16="http://schemas.microsoft.com/office/drawing/2014/main" id="{1BD1015D-9C72-4FFF-A7EF-EA4C3A6B4226}"/>
                </a:ext>
              </a:extLst>
            </p:cNvPr>
            <p:cNvSpPr>
              <a:spLocks noChangeShapeType="1"/>
            </p:cNvSpPr>
            <p:nvPr/>
          </p:nvSpPr>
          <p:spPr bwMode="auto">
            <a:xfrm>
              <a:off x="1020" y="527"/>
              <a:ext cx="4037" cy="0"/>
            </a:xfrm>
            <a:prstGeom prst="line">
              <a:avLst/>
            </a:prstGeom>
            <a:noFill/>
            <a:ln w="12700">
              <a:solidFill>
                <a:srgbClr val="3333CC"/>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3" name="Line 20">
              <a:extLst>
                <a:ext uri="{FF2B5EF4-FFF2-40B4-BE49-F238E27FC236}">
                  <a16:creationId xmlns:a16="http://schemas.microsoft.com/office/drawing/2014/main" id="{1A07C1C5-9ED4-48D3-BA53-FFAC1641BFB9}"/>
                </a:ext>
              </a:extLst>
            </p:cNvPr>
            <p:cNvSpPr>
              <a:spLocks noChangeShapeType="1"/>
            </p:cNvSpPr>
            <p:nvPr/>
          </p:nvSpPr>
          <p:spPr bwMode="auto">
            <a:xfrm>
              <a:off x="1020" y="481"/>
              <a:ext cx="4037" cy="0"/>
            </a:xfrm>
            <a:prstGeom prst="line">
              <a:avLst/>
            </a:prstGeom>
            <a:noFill/>
            <a:ln w="12700">
              <a:solidFill>
                <a:srgbClr val="3333CC"/>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44" name="Text Box 31">
            <a:extLst>
              <a:ext uri="{FF2B5EF4-FFF2-40B4-BE49-F238E27FC236}">
                <a16:creationId xmlns:a16="http://schemas.microsoft.com/office/drawing/2014/main" id="{8BD6D5AE-29B2-4D78-9747-EB2F5E8E802A}"/>
              </a:ext>
            </a:extLst>
          </p:cNvPr>
          <p:cNvSpPr txBox="1">
            <a:spLocks noChangeArrowheads="1"/>
          </p:cNvSpPr>
          <p:nvPr/>
        </p:nvSpPr>
        <p:spPr bwMode="auto">
          <a:xfrm>
            <a:off x="1597449" y="5825561"/>
            <a:ext cx="971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800" b="0" dirty="0">
                <a:solidFill>
                  <a:srgbClr val="FFFF99"/>
                </a:solidFill>
                <a:latin typeface="Times New Roman" pitchFamily="18" charset="0"/>
                <a:ea typeface="黑体" pitchFamily="49" charset="-122"/>
              </a:rPr>
              <a:t>CLOSED</a:t>
            </a:r>
          </a:p>
        </p:txBody>
      </p:sp>
      <p:grpSp>
        <p:nvGrpSpPr>
          <p:cNvPr id="45" name="Group 57">
            <a:extLst>
              <a:ext uri="{FF2B5EF4-FFF2-40B4-BE49-F238E27FC236}">
                <a16:creationId xmlns:a16="http://schemas.microsoft.com/office/drawing/2014/main" id="{3240D536-84AA-4B13-B744-4A84AA5A94C1}"/>
              </a:ext>
            </a:extLst>
          </p:cNvPr>
          <p:cNvGrpSpPr>
            <a:grpSpLocks/>
          </p:cNvGrpSpPr>
          <p:nvPr/>
        </p:nvGrpSpPr>
        <p:grpSpPr bwMode="auto">
          <a:xfrm>
            <a:off x="610022" y="2005409"/>
            <a:ext cx="1403350" cy="1082675"/>
            <a:chOff x="314" y="792"/>
            <a:chExt cx="884" cy="682"/>
          </a:xfrm>
        </p:grpSpPr>
        <p:sp>
          <p:nvSpPr>
            <p:cNvPr id="46" name="Freeform 36">
              <a:extLst>
                <a:ext uri="{FF2B5EF4-FFF2-40B4-BE49-F238E27FC236}">
                  <a16:creationId xmlns:a16="http://schemas.microsoft.com/office/drawing/2014/main" id="{78B34050-95BE-4BCD-B069-C7DB9F747E4B}"/>
                </a:ext>
              </a:extLst>
            </p:cNvPr>
            <p:cNvSpPr>
              <a:spLocks/>
            </p:cNvSpPr>
            <p:nvPr/>
          </p:nvSpPr>
          <p:spPr bwMode="auto">
            <a:xfrm>
              <a:off x="349" y="792"/>
              <a:ext cx="849" cy="682"/>
            </a:xfrm>
            <a:custGeom>
              <a:avLst/>
              <a:gdLst>
                <a:gd name="T0" fmla="*/ 769 w 769"/>
                <a:gd name="T1" fmla="*/ 0 h 584"/>
                <a:gd name="T2" fmla="*/ 0 w 769"/>
                <a:gd name="T3" fmla="*/ 9 h 584"/>
                <a:gd name="T4" fmla="*/ 0 w 769"/>
                <a:gd name="T5" fmla="*/ 584 h 584"/>
                <a:gd name="T6" fmla="*/ 603 w 769"/>
                <a:gd name="T7" fmla="*/ 584 h 584"/>
                <a:gd name="T8" fmla="*/ 0 60000 65536"/>
                <a:gd name="T9" fmla="*/ 0 60000 65536"/>
                <a:gd name="T10" fmla="*/ 0 60000 65536"/>
                <a:gd name="T11" fmla="*/ 0 60000 65536"/>
                <a:gd name="T12" fmla="*/ 0 w 769"/>
                <a:gd name="T13" fmla="*/ 0 h 584"/>
                <a:gd name="T14" fmla="*/ 769 w 769"/>
                <a:gd name="T15" fmla="*/ 584 h 584"/>
              </a:gdLst>
              <a:ahLst/>
              <a:cxnLst>
                <a:cxn ang="T8">
                  <a:pos x="T0" y="T1"/>
                </a:cxn>
                <a:cxn ang="T9">
                  <a:pos x="T2" y="T3"/>
                </a:cxn>
                <a:cxn ang="T10">
                  <a:pos x="T4" y="T5"/>
                </a:cxn>
                <a:cxn ang="T11">
                  <a:pos x="T6" y="T7"/>
                </a:cxn>
              </a:cxnLst>
              <a:rect l="T12" t="T13" r="T14" b="T15"/>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7" name="Rectangle 37">
              <a:extLst>
                <a:ext uri="{FF2B5EF4-FFF2-40B4-BE49-F238E27FC236}">
                  <a16:creationId xmlns:a16="http://schemas.microsoft.com/office/drawing/2014/main" id="{E28916D0-9043-4B02-8E34-6D66A8A7F9FD}"/>
                </a:ext>
              </a:extLst>
            </p:cNvPr>
            <p:cNvSpPr>
              <a:spLocks noChangeArrowheads="1"/>
            </p:cNvSpPr>
            <p:nvPr/>
          </p:nvSpPr>
          <p:spPr bwMode="auto">
            <a:xfrm>
              <a:off x="314" y="1227"/>
              <a:ext cx="6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CC"/>
                  </a:solidFill>
                  <a:effectLst/>
                  <a:uLnTx/>
                  <a:uFillTx/>
                  <a:latin typeface="Times New Roman" pitchFamily="18" charset="0"/>
                  <a:ea typeface="黑体"/>
                </a:rPr>
                <a:t>主动关闭</a:t>
              </a:r>
            </a:p>
          </p:txBody>
        </p:sp>
      </p:grpSp>
      <p:sp>
        <p:nvSpPr>
          <p:cNvPr id="48" name="Rectangle 40">
            <a:extLst>
              <a:ext uri="{FF2B5EF4-FFF2-40B4-BE49-F238E27FC236}">
                <a16:creationId xmlns:a16="http://schemas.microsoft.com/office/drawing/2014/main" id="{92248BB0-3631-47FB-BEF4-DE814CA63F07}"/>
              </a:ext>
            </a:extLst>
          </p:cNvPr>
          <p:cNvSpPr>
            <a:spLocks noChangeArrowheads="1"/>
          </p:cNvSpPr>
          <p:nvPr/>
        </p:nvSpPr>
        <p:spPr bwMode="auto">
          <a:xfrm>
            <a:off x="4242222" y="2526109"/>
            <a:ext cx="1133475" cy="401638"/>
          </a:xfrm>
          <a:prstGeom prst="rect">
            <a:avLst/>
          </a:prstGeom>
          <a:solidFill>
            <a:srgbClr val="CCECFF"/>
          </a:solidFill>
          <a:ln w="38100" cmpd="dbl" algn="ctr">
            <a:solidFill>
              <a:srgbClr val="3333CC"/>
            </a:solidFill>
            <a:miter lim="800000"/>
            <a:headEnd/>
            <a:tailEnd/>
          </a:ln>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CC"/>
                </a:solidFill>
                <a:effectLst/>
                <a:uLnTx/>
                <a:uFillTx/>
                <a:latin typeface="Times New Roman" pitchFamily="18" charset="0"/>
                <a:ea typeface="黑体"/>
              </a:rPr>
              <a:t>数据传送</a:t>
            </a:r>
          </a:p>
        </p:txBody>
      </p:sp>
      <p:sp>
        <p:nvSpPr>
          <p:cNvPr id="49" name="Rectangle 43">
            <a:extLst>
              <a:ext uri="{FF2B5EF4-FFF2-40B4-BE49-F238E27FC236}">
                <a16:creationId xmlns:a16="http://schemas.microsoft.com/office/drawing/2014/main" id="{26DDFAF8-0DF5-404D-8605-98B9E4ECE1D0}"/>
              </a:ext>
            </a:extLst>
          </p:cNvPr>
          <p:cNvSpPr>
            <a:spLocks noChangeArrowheads="1"/>
          </p:cNvSpPr>
          <p:nvPr/>
        </p:nvSpPr>
        <p:spPr bwMode="auto">
          <a:xfrm>
            <a:off x="1699047" y="2370534"/>
            <a:ext cx="993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ESTAB-</a:t>
            </a:r>
          </a:p>
          <a:p>
            <a:pPr defTabSz="762000"/>
            <a:r>
              <a:rPr lang="en-US" altLang="zh-CN" sz="1800" b="0">
                <a:solidFill>
                  <a:srgbClr val="3333CC"/>
                </a:solidFill>
                <a:latin typeface="Times New Roman" pitchFamily="18" charset="0"/>
                <a:ea typeface="黑体"/>
              </a:rPr>
              <a:t>LISHED</a:t>
            </a:r>
          </a:p>
        </p:txBody>
      </p:sp>
      <p:sp>
        <p:nvSpPr>
          <p:cNvPr id="50" name="Rectangle 44">
            <a:extLst>
              <a:ext uri="{FF2B5EF4-FFF2-40B4-BE49-F238E27FC236}">
                <a16:creationId xmlns:a16="http://schemas.microsoft.com/office/drawing/2014/main" id="{81F734AC-4C14-40CF-95D2-D828D6F43C98}"/>
              </a:ext>
            </a:extLst>
          </p:cNvPr>
          <p:cNvSpPr>
            <a:spLocks noChangeArrowheads="1"/>
          </p:cNvSpPr>
          <p:nvPr/>
        </p:nvSpPr>
        <p:spPr bwMode="auto">
          <a:xfrm>
            <a:off x="6785397" y="2807097"/>
            <a:ext cx="993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dirty="0">
                <a:solidFill>
                  <a:srgbClr val="3333CC"/>
                </a:solidFill>
                <a:latin typeface="Times New Roman" pitchFamily="18" charset="0"/>
                <a:ea typeface="黑体"/>
              </a:rPr>
              <a:t>ESTAB-</a:t>
            </a:r>
          </a:p>
          <a:p>
            <a:pPr defTabSz="762000"/>
            <a:r>
              <a:rPr lang="en-US" altLang="zh-CN" sz="1800" b="0" dirty="0">
                <a:solidFill>
                  <a:srgbClr val="3333CC"/>
                </a:solidFill>
                <a:latin typeface="Times New Roman" pitchFamily="18" charset="0"/>
                <a:ea typeface="黑体"/>
              </a:rPr>
              <a:t>LISHED</a:t>
            </a:r>
          </a:p>
        </p:txBody>
      </p:sp>
      <p:pic>
        <p:nvPicPr>
          <p:cNvPr id="51" name="Picture 45">
            <a:extLst>
              <a:ext uri="{FF2B5EF4-FFF2-40B4-BE49-F238E27FC236}">
                <a16:creationId xmlns:a16="http://schemas.microsoft.com/office/drawing/2014/main" id="{4A4FC00A-094F-473F-80B1-C683ABA243CD}"/>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3522" y="1718072"/>
            <a:ext cx="5048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6">
            <a:extLst>
              <a:ext uri="{FF2B5EF4-FFF2-40B4-BE49-F238E27FC236}">
                <a16:creationId xmlns:a16="http://schemas.microsoft.com/office/drawing/2014/main" id="{BFAB041B-2116-4234-B8DB-524C837CBA71}"/>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9872" y="1718072"/>
            <a:ext cx="5048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ectangle 47">
            <a:extLst>
              <a:ext uri="{FF2B5EF4-FFF2-40B4-BE49-F238E27FC236}">
                <a16:creationId xmlns:a16="http://schemas.microsoft.com/office/drawing/2014/main" id="{A8FEF62F-CF74-4165-94A8-21EF03B7F9AB}"/>
              </a:ext>
            </a:extLst>
          </p:cNvPr>
          <p:cNvSpPr>
            <a:spLocks noChangeArrowheads="1"/>
          </p:cNvSpPr>
          <p:nvPr/>
        </p:nvSpPr>
        <p:spPr bwMode="auto">
          <a:xfrm>
            <a:off x="2334047" y="1686322"/>
            <a:ext cx="346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A</a:t>
            </a:r>
          </a:p>
        </p:txBody>
      </p:sp>
      <p:sp>
        <p:nvSpPr>
          <p:cNvPr id="54" name="Rectangle 48">
            <a:extLst>
              <a:ext uri="{FF2B5EF4-FFF2-40B4-BE49-F238E27FC236}">
                <a16:creationId xmlns:a16="http://schemas.microsoft.com/office/drawing/2014/main" id="{329F95C0-3B14-40BB-BC34-9F102AF87D71}"/>
              </a:ext>
            </a:extLst>
          </p:cNvPr>
          <p:cNvSpPr>
            <a:spLocks noChangeArrowheads="1"/>
          </p:cNvSpPr>
          <p:nvPr/>
        </p:nvSpPr>
        <p:spPr bwMode="auto">
          <a:xfrm>
            <a:off x="6834610" y="1686322"/>
            <a:ext cx="333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B</a:t>
            </a:r>
          </a:p>
        </p:txBody>
      </p:sp>
      <p:sp>
        <p:nvSpPr>
          <p:cNvPr id="55" name="Rectangle 49">
            <a:extLst>
              <a:ext uri="{FF2B5EF4-FFF2-40B4-BE49-F238E27FC236}">
                <a16:creationId xmlns:a16="http://schemas.microsoft.com/office/drawing/2014/main" id="{D1536F70-EC24-41B7-B5A6-85AD05306B7C}"/>
              </a:ext>
            </a:extLst>
          </p:cNvPr>
          <p:cNvSpPr>
            <a:spLocks noChangeArrowheads="1"/>
          </p:cNvSpPr>
          <p:nvPr/>
        </p:nvSpPr>
        <p:spPr bwMode="auto">
          <a:xfrm>
            <a:off x="1878435" y="1395809"/>
            <a:ext cx="638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CC"/>
                </a:solidFill>
                <a:latin typeface="Times New Roman" pitchFamily="18" charset="0"/>
                <a:ea typeface="黑体"/>
              </a:rPr>
              <a:t>客户</a:t>
            </a:r>
          </a:p>
        </p:txBody>
      </p:sp>
      <p:sp>
        <p:nvSpPr>
          <p:cNvPr id="56" name="Rectangle 50">
            <a:extLst>
              <a:ext uri="{FF2B5EF4-FFF2-40B4-BE49-F238E27FC236}">
                <a16:creationId xmlns:a16="http://schemas.microsoft.com/office/drawing/2014/main" id="{C8E85244-1C31-4D4B-80CD-2DA3164B78B4}"/>
              </a:ext>
            </a:extLst>
          </p:cNvPr>
          <p:cNvSpPr>
            <a:spLocks noChangeArrowheads="1"/>
          </p:cNvSpPr>
          <p:nvPr/>
        </p:nvSpPr>
        <p:spPr bwMode="auto">
          <a:xfrm>
            <a:off x="6845722" y="1395809"/>
            <a:ext cx="866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CC"/>
                </a:solidFill>
                <a:latin typeface="Times New Roman" pitchFamily="18" charset="0"/>
                <a:ea typeface="黑体"/>
              </a:rPr>
              <a:t>服务器</a:t>
            </a:r>
          </a:p>
        </p:txBody>
      </p:sp>
      <p:sp>
        <p:nvSpPr>
          <p:cNvPr id="57" name="Text Box 53">
            <a:extLst>
              <a:ext uri="{FF2B5EF4-FFF2-40B4-BE49-F238E27FC236}">
                <a16:creationId xmlns:a16="http://schemas.microsoft.com/office/drawing/2014/main" id="{FD952830-C317-4A83-A5DA-C86BEDA0773E}"/>
              </a:ext>
            </a:extLst>
          </p:cNvPr>
          <p:cNvSpPr txBox="1">
            <a:spLocks noChangeArrowheads="1"/>
          </p:cNvSpPr>
          <p:nvPr/>
        </p:nvSpPr>
        <p:spPr bwMode="auto">
          <a:xfrm>
            <a:off x="6869535" y="5958055"/>
            <a:ext cx="971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800" b="0" dirty="0">
                <a:solidFill>
                  <a:srgbClr val="FFFF99"/>
                </a:solidFill>
                <a:latin typeface="Times New Roman" pitchFamily="18" charset="0"/>
                <a:ea typeface="黑体" pitchFamily="49" charset="-122"/>
              </a:rPr>
              <a:t>CLOSED</a:t>
            </a:r>
          </a:p>
        </p:txBody>
      </p:sp>
      <p:sp>
        <p:nvSpPr>
          <p:cNvPr id="59" name="Text Box 62">
            <a:extLst>
              <a:ext uri="{FF2B5EF4-FFF2-40B4-BE49-F238E27FC236}">
                <a16:creationId xmlns:a16="http://schemas.microsoft.com/office/drawing/2014/main" id="{637DFFD8-7E48-43C6-B994-E57C7C2856FC}"/>
              </a:ext>
            </a:extLst>
          </p:cNvPr>
          <p:cNvSpPr txBox="1">
            <a:spLocks noChangeArrowheads="1"/>
          </p:cNvSpPr>
          <p:nvPr/>
        </p:nvSpPr>
        <p:spPr bwMode="auto">
          <a:xfrm>
            <a:off x="814544" y="4632584"/>
            <a:ext cx="7816304" cy="1754326"/>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fontAlgn="base">
              <a:spcBef>
                <a:spcPct val="0"/>
              </a:spcBef>
              <a:spcAft>
                <a:spcPct val="0"/>
              </a:spcAft>
              <a:buFontTx/>
              <a:buChar char="•"/>
              <a:defRPr/>
            </a:pPr>
            <a:r>
              <a:rPr lang="en-US" altLang="zh-CN" sz="1800" dirty="0">
                <a:solidFill>
                  <a:srgbClr val="3333CC"/>
                </a:solidFill>
                <a:latin typeface="+mn-ea"/>
                <a:ea typeface="+mn-ea"/>
              </a:rPr>
              <a:t>  </a:t>
            </a:r>
            <a:r>
              <a:rPr lang="zh-CN" altLang="en-US" sz="1800" dirty="0">
                <a:solidFill>
                  <a:srgbClr val="3333CC"/>
                </a:solidFill>
                <a:latin typeface="+mn-ea"/>
                <a:ea typeface="+mn-ea"/>
              </a:rPr>
              <a:t>数据传输结束后，通信的双方都可释放连接。</a:t>
            </a:r>
          </a:p>
          <a:p>
            <a:pPr fontAlgn="base">
              <a:spcBef>
                <a:spcPct val="0"/>
              </a:spcBef>
              <a:spcAft>
                <a:spcPct val="0"/>
              </a:spcAft>
              <a:defRPr/>
            </a:pPr>
            <a:r>
              <a:rPr lang="zh-CN" altLang="en-US" sz="1800" dirty="0">
                <a:solidFill>
                  <a:srgbClr val="3333CC"/>
                </a:solidFill>
                <a:latin typeface="+mn-ea"/>
                <a:ea typeface="+mn-ea"/>
              </a:rPr>
              <a:t>   现在 </a:t>
            </a:r>
            <a:r>
              <a:rPr lang="en-US" altLang="zh-CN" sz="1800" dirty="0">
                <a:solidFill>
                  <a:srgbClr val="3333CC"/>
                </a:solidFill>
                <a:latin typeface="+mn-ea"/>
                <a:ea typeface="+mn-ea"/>
              </a:rPr>
              <a:t>A </a:t>
            </a:r>
            <a:r>
              <a:rPr lang="zh-CN" altLang="en-US" sz="1800" dirty="0">
                <a:solidFill>
                  <a:srgbClr val="3333CC"/>
                </a:solidFill>
                <a:latin typeface="+mn-ea"/>
                <a:ea typeface="+mn-ea"/>
              </a:rPr>
              <a:t>的应用进程先向其 </a:t>
            </a:r>
            <a:r>
              <a:rPr lang="en-US" altLang="zh-CN" sz="1800" dirty="0">
                <a:solidFill>
                  <a:srgbClr val="3333CC"/>
                </a:solidFill>
                <a:latin typeface="+mn-ea"/>
                <a:ea typeface="+mn-ea"/>
              </a:rPr>
              <a:t>TCP </a:t>
            </a:r>
            <a:r>
              <a:rPr lang="zh-CN" altLang="en-US" sz="1800" dirty="0">
                <a:solidFill>
                  <a:srgbClr val="3333CC"/>
                </a:solidFill>
                <a:latin typeface="+mn-ea"/>
                <a:ea typeface="+mn-ea"/>
              </a:rPr>
              <a:t>发出连接释放</a:t>
            </a:r>
          </a:p>
          <a:p>
            <a:pPr fontAlgn="base">
              <a:spcBef>
                <a:spcPct val="0"/>
              </a:spcBef>
              <a:spcAft>
                <a:spcPct val="0"/>
              </a:spcAft>
              <a:defRPr/>
            </a:pPr>
            <a:r>
              <a:rPr lang="zh-CN" altLang="en-US" sz="1800" dirty="0">
                <a:solidFill>
                  <a:srgbClr val="3333CC"/>
                </a:solidFill>
                <a:latin typeface="+mn-ea"/>
                <a:ea typeface="+mn-ea"/>
              </a:rPr>
              <a:t>   报文段，并停止再发送数据，主动关闭 </a:t>
            </a:r>
            <a:r>
              <a:rPr lang="en-US" altLang="zh-CN" sz="1800" dirty="0">
                <a:solidFill>
                  <a:srgbClr val="3333CC"/>
                </a:solidFill>
                <a:latin typeface="+mn-ea"/>
                <a:ea typeface="+mn-ea"/>
              </a:rPr>
              <a:t>TCP </a:t>
            </a:r>
          </a:p>
          <a:p>
            <a:pPr fontAlgn="base">
              <a:spcBef>
                <a:spcPct val="0"/>
              </a:spcBef>
              <a:spcAft>
                <a:spcPct val="0"/>
              </a:spcAft>
              <a:defRPr/>
            </a:pPr>
            <a:r>
              <a:rPr lang="en-US" altLang="zh-CN" sz="1800" dirty="0">
                <a:solidFill>
                  <a:srgbClr val="3333CC"/>
                </a:solidFill>
                <a:latin typeface="+mn-ea"/>
                <a:ea typeface="+mn-ea"/>
              </a:rPr>
              <a:t>   </a:t>
            </a:r>
            <a:r>
              <a:rPr lang="zh-CN" altLang="en-US" sz="1800" dirty="0">
                <a:solidFill>
                  <a:srgbClr val="3333CC"/>
                </a:solidFill>
                <a:latin typeface="+mn-ea"/>
                <a:ea typeface="+mn-ea"/>
              </a:rPr>
              <a:t>连接。</a:t>
            </a:r>
          </a:p>
          <a:p>
            <a:pPr fontAlgn="base">
              <a:spcBef>
                <a:spcPct val="0"/>
              </a:spcBef>
              <a:spcAft>
                <a:spcPct val="0"/>
              </a:spcAft>
              <a:buFontTx/>
              <a:buChar char="•"/>
              <a:defRPr/>
            </a:pPr>
            <a:r>
              <a:rPr lang="zh-CN" altLang="en-US" sz="1800" dirty="0">
                <a:solidFill>
                  <a:srgbClr val="3333CC"/>
                </a:solidFill>
                <a:latin typeface="+mn-ea"/>
                <a:ea typeface="+mn-ea"/>
              </a:rPr>
              <a:t>  </a:t>
            </a:r>
            <a:r>
              <a:rPr lang="en-US" altLang="zh-CN" sz="1800" dirty="0">
                <a:solidFill>
                  <a:srgbClr val="3333CC"/>
                </a:solidFill>
                <a:latin typeface="+mn-ea"/>
                <a:ea typeface="+mn-ea"/>
              </a:rPr>
              <a:t>A </a:t>
            </a:r>
            <a:r>
              <a:rPr lang="zh-CN" altLang="en-US" sz="1800" dirty="0">
                <a:solidFill>
                  <a:srgbClr val="3333CC"/>
                </a:solidFill>
                <a:latin typeface="+mn-ea"/>
                <a:ea typeface="+mn-ea"/>
              </a:rPr>
              <a:t>把连接释放报文段首部的 </a:t>
            </a:r>
            <a:r>
              <a:rPr lang="en-US" altLang="zh-CN" sz="1800" dirty="0">
                <a:solidFill>
                  <a:srgbClr val="3333CC"/>
                </a:solidFill>
                <a:latin typeface="+mn-ea"/>
                <a:ea typeface="+mn-ea"/>
              </a:rPr>
              <a:t>FIN = 1</a:t>
            </a:r>
            <a:r>
              <a:rPr lang="zh-CN" altLang="en-US" sz="1800" dirty="0">
                <a:solidFill>
                  <a:srgbClr val="3333CC"/>
                </a:solidFill>
                <a:latin typeface="+mn-ea"/>
                <a:ea typeface="+mn-ea"/>
              </a:rPr>
              <a:t>，其序号</a:t>
            </a:r>
          </a:p>
          <a:p>
            <a:pPr fontAlgn="base">
              <a:spcBef>
                <a:spcPct val="0"/>
              </a:spcBef>
              <a:spcAft>
                <a:spcPct val="0"/>
              </a:spcAft>
              <a:defRPr/>
            </a:pPr>
            <a:r>
              <a:rPr lang="zh-CN" altLang="en-US" sz="1800" dirty="0">
                <a:solidFill>
                  <a:srgbClr val="3333CC"/>
                </a:solidFill>
                <a:latin typeface="+mn-ea"/>
                <a:ea typeface="+mn-ea"/>
              </a:rPr>
              <a:t>   </a:t>
            </a:r>
            <a:r>
              <a:rPr lang="en-US" altLang="zh-CN" sz="1800" dirty="0">
                <a:solidFill>
                  <a:srgbClr val="3333CC"/>
                </a:solidFill>
                <a:latin typeface="+mn-ea"/>
                <a:ea typeface="+mn-ea"/>
              </a:rPr>
              <a:t>seq = u</a:t>
            </a:r>
            <a:r>
              <a:rPr lang="zh-CN" altLang="en-US" sz="1800" dirty="0">
                <a:solidFill>
                  <a:srgbClr val="3333CC"/>
                </a:solidFill>
                <a:latin typeface="+mn-ea"/>
                <a:ea typeface="+mn-ea"/>
              </a:rPr>
              <a:t>，等待 </a:t>
            </a:r>
            <a:r>
              <a:rPr lang="en-US" altLang="zh-CN" sz="1800" dirty="0">
                <a:solidFill>
                  <a:srgbClr val="3333CC"/>
                </a:solidFill>
                <a:latin typeface="+mn-ea"/>
                <a:ea typeface="+mn-ea"/>
              </a:rPr>
              <a:t>B </a:t>
            </a:r>
            <a:r>
              <a:rPr lang="zh-CN" altLang="en-US" sz="1800" dirty="0">
                <a:solidFill>
                  <a:srgbClr val="3333CC"/>
                </a:solidFill>
                <a:latin typeface="+mn-ea"/>
                <a:ea typeface="+mn-ea"/>
              </a:rPr>
              <a:t>的确认。</a:t>
            </a:r>
          </a:p>
        </p:txBody>
      </p:sp>
    </p:spTree>
    <p:extLst>
      <p:ext uri="{BB962C8B-B14F-4D97-AF65-F5344CB8AC3E}">
        <p14:creationId xmlns:p14="http://schemas.microsoft.com/office/powerpoint/2010/main" val="3967220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anim calcmode="lin" valueType="num">
                                      <p:cBhvr>
                                        <p:cTn id="8" dur="1000" fill="hold"/>
                                        <p:tgtEl>
                                          <p:spTgt spid="59"/>
                                        </p:tgtEl>
                                        <p:attrNameLst>
                                          <p:attrName>ppt_x</p:attrName>
                                        </p:attrNameLst>
                                      </p:cBhvr>
                                      <p:tavLst>
                                        <p:tav tm="0">
                                          <p:val>
                                            <p:strVal val="#ppt_x"/>
                                          </p:val>
                                        </p:tav>
                                        <p:tav tm="100000">
                                          <p:val>
                                            <p:strVal val="#ppt_x"/>
                                          </p:val>
                                        </p:tav>
                                      </p:tavLst>
                                    </p:anim>
                                    <p:anim calcmode="lin" valueType="num">
                                      <p:cBhvr>
                                        <p:cTn id="9" dur="1000" fill="hold"/>
                                        <p:tgtEl>
                                          <p:spTgt spid="5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1500"/>
                                  </p:stCondLst>
                                  <p:childTnLst>
                                    <p:set>
                                      <p:cBhvr>
                                        <p:cTn id="12" dur="1" fill="hold">
                                          <p:stCondLst>
                                            <p:cond delay="0"/>
                                          </p:stCondLst>
                                        </p:cTn>
                                        <p:tgtEl>
                                          <p:spTgt spid="45"/>
                                        </p:tgtEl>
                                        <p:attrNameLst>
                                          <p:attrName>style.visibility</p:attrName>
                                        </p:attrNameLst>
                                      </p:cBhvr>
                                      <p:to>
                                        <p:strVal val="visible"/>
                                      </p:to>
                                    </p:set>
                                    <p:animEffect transition="in" filter="wipe(up)">
                                      <p:cBhvr>
                                        <p:cTn id="13" dur="1000"/>
                                        <p:tgtEl>
                                          <p:spTgt spid="4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wipe(left)">
                                      <p:cBhvr>
                                        <p:cTn id="18" dur="500"/>
                                        <p:tgtEl>
                                          <p:spTgt spid="60"/>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xit" presetSubtype="0" fill="hold" grpId="1" nodeType="clickEffect">
                                  <p:stCondLst>
                                    <p:cond delay="0"/>
                                  </p:stCondLst>
                                  <p:childTnLst>
                                    <p:animEffect transition="out" filter="fade">
                                      <p:cBhvr>
                                        <p:cTn id="22" dur="1000"/>
                                        <p:tgtEl>
                                          <p:spTgt spid="59"/>
                                        </p:tgtEl>
                                      </p:cBhvr>
                                    </p:animEffect>
                                    <p:anim calcmode="lin" valueType="num">
                                      <p:cBhvr>
                                        <p:cTn id="23" dur="1000"/>
                                        <p:tgtEl>
                                          <p:spTgt spid="59"/>
                                        </p:tgtEl>
                                        <p:attrNameLst>
                                          <p:attrName>ppt_x</p:attrName>
                                        </p:attrNameLst>
                                      </p:cBhvr>
                                      <p:tavLst>
                                        <p:tav tm="0">
                                          <p:val>
                                            <p:strVal val="ppt_x"/>
                                          </p:val>
                                        </p:tav>
                                        <p:tav tm="100000">
                                          <p:val>
                                            <p:strVal val="ppt_x"/>
                                          </p:val>
                                        </p:tav>
                                      </p:tavLst>
                                    </p:anim>
                                    <p:anim calcmode="lin" valueType="num">
                                      <p:cBhvr>
                                        <p:cTn id="24" dur="1000"/>
                                        <p:tgtEl>
                                          <p:spTgt spid="59"/>
                                        </p:tgtEl>
                                        <p:attrNameLst>
                                          <p:attrName>ppt_y</p:attrName>
                                        </p:attrNameLst>
                                      </p:cBhvr>
                                      <p:tavLst>
                                        <p:tav tm="0">
                                          <p:val>
                                            <p:strVal val="ppt_y"/>
                                          </p:val>
                                        </p:tav>
                                        <p:tav tm="100000">
                                          <p:val>
                                            <p:strVal val="ppt_y+.1"/>
                                          </p:val>
                                        </p:tav>
                                      </p:tavLst>
                                    </p:anim>
                                    <p:set>
                                      <p:cBhvr>
                                        <p:cTn id="25" dur="1" fill="hold">
                                          <p:stCondLst>
                                            <p:cond delay="99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54">
            <a:extLst>
              <a:ext uri="{FF2B5EF4-FFF2-40B4-BE49-F238E27FC236}">
                <a16:creationId xmlns:a16="http://schemas.microsoft.com/office/drawing/2014/main" id="{97190C1B-3BC8-4443-AD9B-3F99E3D0A202}"/>
              </a:ext>
            </a:extLst>
          </p:cNvPr>
          <p:cNvGrpSpPr>
            <a:grpSpLocks/>
          </p:cNvGrpSpPr>
          <p:nvPr/>
        </p:nvGrpSpPr>
        <p:grpSpPr bwMode="auto">
          <a:xfrm>
            <a:off x="2621385" y="3097609"/>
            <a:ext cx="4248150" cy="3289301"/>
            <a:chOff x="1474" y="1888"/>
            <a:chExt cx="2676" cy="2432"/>
          </a:xfrm>
        </p:grpSpPr>
        <p:sp>
          <p:nvSpPr>
            <p:cNvPr id="34" name="Line 55">
              <a:extLst>
                <a:ext uri="{FF2B5EF4-FFF2-40B4-BE49-F238E27FC236}">
                  <a16:creationId xmlns:a16="http://schemas.microsoft.com/office/drawing/2014/main" id="{7ABD721A-684F-4236-A1AA-65B78BC42CE5}"/>
                </a:ext>
              </a:extLst>
            </p:cNvPr>
            <p:cNvSpPr>
              <a:spLocks noChangeShapeType="1"/>
            </p:cNvSpPr>
            <p:nvPr/>
          </p:nvSpPr>
          <p:spPr bwMode="auto">
            <a:xfrm>
              <a:off x="1474" y="1888"/>
              <a:ext cx="0" cy="2432"/>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5" name="Line 56">
              <a:extLst>
                <a:ext uri="{FF2B5EF4-FFF2-40B4-BE49-F238E27FC236}">
                  <a16:creationId xmlns:a16="http://schemas.microsoft.com/office/drawing/2014/main" id="{DA9D0C3C-5E82-44C0-99A7-662C52B9700C}"/>
                </a:ext>
              </a:extLst>
            </p:cNvPr>
            <p:cNvSpPr>
              <a:spLocks noChangeShapeType="1"/>
            </p:cNvSpPr>
            <p:nvPr/>
          </p:nvSpPr>
          <p:spPr bwMode="auto">
            <a:xfrm>
              <a:off x="4150" y="1888"/>
              <a:ext cx="0" cy="2432"/>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36" name="AutoShape 5">
            <a:extLst>
              <a:ext uri="{FF2B5EF4-FFF2-40B4-BE49-F238E27FC236}">
                <a16:creationId xmlns:a16="http://schemas.microsoft.com/office/drawing/2014/main" id="{E0BA975E-B590-4591-A948-A76F8B19AF36}"/>
              </a:ext>
            </a:extLst>
          </p:cNvPr>
          <p:cNvSpPr>
            <a:spLocks noChangeArrowheads="1"/>
          </p:cNvSpPr>
          <p:nvPr/>
        </p:nvSpPr>
        <p:spPr bwMode="auto">
          <a:xfrm>
            <a:off x="3607222" y="2611834"/>
            <a:ext cx="2384425" cy="252413"/>
          </a:xfrm>
          <a:prstGeom prst="leftRightArrow">
            <a:avLst>
              <a:gd name="adj1" fmla="val 55880"/>
              <a:gd name="adj2" fmla="val 108285"/>
            </a:avLst>
          </a:prstGeom>
          <a:solidFill>
            <a:srgbClr val="FF0000"/>
          </a:solidFill>
          <a:ln w="12700" algn="ctr">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 name="Rectangle 15">
            <a:extLst>
              <a:ext uri="{FF2B5EF4-FFF2-40B4-BE49-F238E27FC236}">
                <a16:creationId xmlns:a16="http://schemas.microsoft.com/office/drawing/2014/main" id="{6E0C9E92-6521-4F2C-A94E-1F29D16BCCAF}"/>
              </a:ext>
            </a:extLst>
          </p:cNvPr>
          <p:cNvSpPr>
            <a:spLocks noChangeArrowheads="1"/>
          </p:cNvSpPr>
          <p:nvPr/>
        </p:nvSpPr>
        <p:spPr bwMode="auto">
          <a:xfrm>
            <a:off x="1718097" y="2359422"/>
            <a:ext cx="954088" cy="673100"/>
          </a:xfrm>
          <a:prstGeom prst="rect">
            <a:avLst/>
          </a:prstGeom>
          <a:solidFill>
            <a:srgbClr val="CCFF99"/>
          </a:solidFill>
          <a:ln w="12700" algn="ctr">
            <a:no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1" name="Rectangle 17">
            <a:extLst>
              <a:ext uri="{FF2B5EF4-FFF2-40B4-BE49-F238E27FC236}">
                <a16:creationId xmlns:a16="http://schemas.microsoft.com/office/drawing/2014/main" id="{BFFE846D-F9AF-429C-83B7-AB59DAC243FD}"/>
              </a:ext>
            </a:extLst>
          </p:cNvPr>
          <p:cNvSpPr>
            <a:spLocks noChangeArrowheads="1"/>
          </p:cNvSpPr>
          <p:nvPr/>
        </p:nvSpPr>
        <p:spPr bwMode="auto">
          <a:xfrm>
            <a:off x="6804447" y="2359422"/>
            <a:ext cx="955675" cy="1194251"/>
          </a:xfrm>
          <a:prstGeom prst="rect">
            <a:avLst/>
          </a:prstGeom>
          <a:solidFill>
            <a:srgbClr val="CCFF99"/>
          </a:solidFill>
          <a:ln w="12700" algn="ctr">
            <a:no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42" name="Group 18">
            <a:extLst>
              <a:ext uri="{FF2B5EF4-FFF2-40B4-BE49-F238E27FC236}">
                <a16:creationId xmlns:a16="http://schemas.microsoft.com/office/drawing/2014/main" id="{F37478BC-8017-408C-A918-E40F33CAD604}"/>
              </a:ext>
            </a:extLst>
          </p:cNvPr>
          <p:cNvGrpSpPr>
            <a:grpSpLocks/>
          </p:cNvGrpSpPr>
          <p:nvPr/>
        </p:nvGrpSpPr>
        <p:grpSpPr bwMode="auto">
          <a:xfrm>
            <a:off x="1619672" y="2276872"/>
            <a:ext cx="6278563" cy="82550"/>
            <a:chOff x="1020" y="481"/>
            <a:chExt cx="4037" cy="46"/>
          </a:xfrm>
        </p:grpSpPr>
        <p:sp>
          <p:nvSpPr>
            <p:cNvPr id="43" name="Line 19">
              <a:extLst>
                <a:ext uri="{FF2B5EF4-FFF2-40B4-BE49-F238E27FC236}">
                  <a16:creationId xmlns:a16="http://schemas.microsoft.com/office/drawing/2014/main" id="{BB89E3B5-2DC6-4237-ABFA-0292AD5E4802}"/>
                </a:ext>
              </a:extLst>
            </p:cNvPr>
            <p:cNvSpPr>
              <a:spLocks noChangeShapeType="1"/>
            </p:cNvSpPr>
            <p:nvPr/>
          </p:nvSpPr>
          <p:spPr bwMode="auto">
            <a:xfrm>
              <a:off x="1020" y="527"/>
              <a:ext cx="4037" cy="0"/>
            </a:xfrm>
            <a:prstGeom prst="line">
              <a:avLst/>
            </a:prstGeom>
            <a:noFill/>
            <a:ln w="12700">
              <a:solidFill>
                <a:srgbClr val="3333CC"/>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 name="Line 20">
              <a:extLst>
                <a:ext uri="{FF2B5EF4-FFF2-40B4-BE49-F238E27FC236}">
                  <a16:creationId xmlns:a16="http://schemas.microsoft.com/office/drawing/2014/main" id="{D0251CDE-8C65-4696-BD00-522BC5E8302B}"/>
                </a:ext>
              </a:extLst>
            </p:cNvPr>
            <p:cNvSpPr>
              <a:spLocks noChangeShapeType="1"/>
            </p:cNvSpPr>
            <p:nvPr/>
          </p:nvSpPr>
          <p:spPr bwMode="auto">
            <a:xfrm>
              <a:off x="1020" y="481"/>
              <a:ext cx="4037" cy="0"/>
            </a:xfrm>
            <a:prstGeom prst="line">
              <a:avLst/>
            </a:prstGeom>
            <a:noFill/>
            <a:ln w="12700">
              <a:solidFill>
                <a:srgbClr val="3333CC"/>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45" name="Text Box 31">
            <a:extLst>
              <a:ext uri="{FF2B5EF4-FFF2-40B4-BE49-F238E27FC236}">
                <a16:creationId xmlns:a16="http://schemas.microsoft.com/office/drawing/2014/main" id="{3AAE7ABC-B9B5-4D7F-AEE5-566F298A0160}"/>
              </a:ext>
            </a:extLst>
          </p:cNvPr>
          <p:cNvSpPr txBox="1">
            <a:spLocks noChangeArrowheads="1"/>
          </p:cNvSpPr>
          <p:nvPr/>
        </p:nvSpPr>
        <p:spPr bwMode="auto">
          <a:xfrm>
            <a:off x="1597449" y="5825561"/>
            <a:ext cx="971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800" b="0" dirty="0">
                <a:solidFill>
                  <a:srgbClr val="FFFF99"/>
                </a:solidFill>
                <a:latin typeface="Times New Roman" pitchFamily="18" charset="0"/>
                <a:ea typeface="黑体" pitchFamily="49" charset="-122"/>
              </a:rPr>
              <a:t>CLOSED</a:t>
            </a:r>
          </a:p>
        </p:txBody>
      </p:sp>
      <p:grpSp>
        <p:nvGrpSpPr>
          <p:cNvPr id="46" name="Group 57">
            <a:extLst>
              <a:ext uri="{FF2B5EF4-FFF2-40B4-BE49-F238E27FC236}">
                <a16:creationId xmlns:a16="http://schemas.microsoft.com/office/drawing/2014/main" id="{0A0B3018-2BEE-482A-BCA7-564CE32D4F86}"/>
              </a:ext>
            </a:extLst>
          </p:cNvPr>
          <p:cNvGrpSpPr>
            <a:grpSpLocks/>
          </p:cNvGrpSpPr>
          <p:nvPr/>
        </p:nvGrpSpPr>
        <p:grpSpPr bwMode="auto">
          <a:xfrm>
            <a:off x="610022" y="2005409"/>
            <a:ext cx="1403350" cy="1082675"/>
            <a:chOff x="314" y="792"/>
            <a:chExt cx="884" cy="682"/>
          </a:xfrm>
        </p:grpSpPr>
        <p:sp>
          <p:nvSpPr>
            <p:cNvPr id="47" name="Freeform 36">
              <a:extLst>
                <a:ext uri="{FF2B5EF4-FFF2-40B4-BE49-F238E27FC236}">
                  <a16:creationId xmlns:a16="http://schemas.microsoft.com/office/drawing/2014/main" id="{87AC9C62-9CF9-4B78-B697-9F9BB43B0407}"/>
                </a:ext>
              </a:extLst>
            </p:cNvPr>
            <p:cNvSpPr>
              <a:spLocks/>
            </p:cNvSpPr>
            <p:nvPr/>
          </p:nvSpPr>
          <p:spPr bwMode="auto">
            <a:xfrm>
              <a:off x="349" y="792"/>
              <a:ext cx="849" cy="682"/>
            </a:xfrm>
            <a:custGeom>
              <a:avLst/>
              <a:gdLst>
                <a:gd name="T0" fmla="*/ 769 w 769"/>
                <a:gd name="T1" fmla="*/ 0 h 584"/>
                <a:gd name="T2" fmla="*/ 0 w 769"/>
                <a:gd name="T3" fmla="*/ 9 h 584"/>
                <a:gd name="T4" fmla="*/ 0 w 769"/>
                <a:gd name="T5" fmla="*/ 584 h 584"/>
                <a:gd name="T6" fmla="*/ 603 w 769"/>
                <a:gd name="T7" fmla="*/ 584 h 584"/>
                <a:gd name="T8" fmla="*/ 0 60000 65536"/>
                <a:gd name="T9" fmla="*/ 0 60000 65536"/>
                <a:gd name="T10" fmla="*/ 0 60000 65536"/>
                <a:gd name="T11" fmla="*/ 0 60000 65536"/>
                <a:gd name="T12" fmla="*/ 0 w 769"/>
                <a:gd name="T13" fmla="*/ 0 h 584"/>
                <a:gd name="T14" fmla="*/ 769 w 769"/>
                <a:gd name="T15" fmla="*/ 584 h 584"/>
              </a:gdLst>
              <a:ahLst/>
              <a:cxnLst>
                <a:cxn ang="T8">
                  <a:pos x="T0" y="T1"/>
                </a:cxn>
                <a:cxn ang="T9">
                  <a:pos x="T2" y="T3"/>
                </a:cxn>
                <a:cxn ang="T10">
                  <a:pos x="T4" y="T5"/>
                </a:cxn>
                <a:cxn ang="T11">
                  <a:pos x="T6" y="T7"/>
                </a:cxn>
              </a:cxnLst>
              <a:rect l="T12" t="T13" r="T14" b="T15"/>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8" name="Rectangle 37">
              <a:extLst>
                <a:ext uri="{FF2B5EF4-FFF2-40B4-BE49-F238E27FC236}">
                  <a16:creationId xmlns:a16="http://schemas.microsoft.com/office/drawing/2014/main" id="{BF779D00-A1F2-4FEB-B448-7B273FF68AD4}"/>
                </a:ext>
              </a:extLst>
            </p:cNvPr>
            <p:cNvSpPr>
              <a:spLocks noChangeArrowheads="1"/>
            </p:cNvSpPr>
            <p:nvPr/>
          </p:nvSpPr>
          <p:spPr bwMode="auto">
            <a:xfrm>
              <a:off x="314" y="1227"/>
              <a:ext cx="6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CC"/>
                  </a:solidFill>
                  <a:effectLst/>
                  <a:uLnTx/>
                  <a:uFillTx/>
                  <a:latin typeface="Times New Roman" pitchFamily="18" charset="0"/>
                  <a:ea typeface="黑体"/>
                </a:rPr>
                <a:t>主动关闭</a:t>
              </a:r>
            </a:p>
          </p:txBody>
        </p:sp>
      </p:grpSp>
      <p:sp>
        <p:nvSpPr>
          <p:cNvPr id="49" name="Rectangle 40">
            <a:extLst>
              <a:ext uri="{FF2B5EF4-FFF2-40B4-BE49-F238E27FC236}">
                <a16:creationId xmlns:a16="http://schemas.microsoft.com/office/drawing/2014/main" id="{1FC9BF45-F1CE-4CD7-B844-74307B51698F}"/>
              </a:ext>
            </a:extLst>
          </p:cNvPr>
          <p:cNvSpPr>
            <a:spLocks noChangeArrowheads="1"/>
          </p:cNvSpPr>
          <p:nvPr/>
        </p:nvSpPr>
        <p:spPr bwMode="auto">
          <a:xfrm>
            <a:off x="4242222" y="2526109"/>
            <a:ext cx="1133475" cy="401638"/>
          </a:xfrm>
          <a:prstGeom prst="rect">
            <a:avLst/>
          </a:prstGeom>
          <a:solidFill>
            <a:srgbClr val="CCECFF"/>
          </a:solidFill>
          <a:ln w="38100" cmpd="dbl" algn="ctr">
            <a:solidFill>
              <a:srgbClr val="3333CC"/>
            </a:solidFill>
            <a:miter lim="800000"/>
            <a:headEnd/>
            <a:tailEnd/>
          </a:ln>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CC"/>
                </a:solidFill>
                <a:effectLst/>
                <a:uLnTx/>
                <a:uFillTx/>
                <a:latin typeface="Times New Roman" pitchFamily="18" charset="0"/>
                <a:ea typeface="黑体"/>
              </a:rPr>
              <a:t>数据传送</a:t>
            </a:r>
          </a:p>
        </p:txBody>
      </p:sp>
      <p:sp>
        <p:nvSpPr>
          <p:cNvPr id="50" name="Rectangle 43">
            <a:extLst>
              <a:ext uri="{FF2B5EF4-FFF2-40B4-BE49-F238E27FC236}">
                <a16:creationId xmlns:a16="http://schemas.microsoft.com/office/drawing/2014/main" id="{0C5AD055-A424-4971-98D8-8F9BCF6EBB65}"/>
              </a:ext>
            </a:extLst>
          </p:cNvPr>
          <p:cNvSpPr>
            <a:spLocks noChangeArrowheads="1"/>
          </p:cNvSpPr>
          <p:nvPr/>
        </p:nvSpPr>
        <p:spPr bwMode="auto">
          <a:xfrm>
            <a:off x="1699047" y="2370534"/>
            <a:ext cx="993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ESTAB-</a:t>
            </a:r>
          </a:p>
          <a:p>
            <a:pPr defTabSz="762000"/>
            <a:r>
              <a:rPr lang="en-US" altLang="zh-CN" sz="1800" b="0">
                <a:solidFill>
                  <a:srgbClr val="3333CC"/>
                </a:solidFill>
                <a:latin typeface="Times New Roman" pitchFamily="18" charset="0"/>
                <a:ea typeface="黑体"/>
              </a:rPr>
              <a:t>LISHED</a:t>
            </a:r>
          </a:p>
        </p:txBody>
      </p:sp>
      <p:sp>
        <p:nvSpPr>
          <p:cNvPr id="51" name="Rectangle 44">
            <a:extLst>
              <a:ext uri="{FF2B5EF4-FFF2-40B4-BE49-F238E27FC236}">
                <a16:creationId xmlns:a16="http://schemas.microsoft.com/office/drawing/2014/main" id="{D1978E1A-83F6-4698-B90F-121512926B4F}"/>
              </a:ext>
            </a:extLst>
          </p:cNvPr>
          <p:cNvSpPr>
            <a:spLocks noChangeArrowheads="1"/>
          </p:cNvSpPr>
          <p:nvPr/>
        </p:nvSpPr>
        <p:spPr bwMode="auto">
          <a:xfrm>
            <a:off x="6785397" y="2807097"/>
            <a:ext cx="993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dirty="0">
                <a:solidFill>
                  <a:srgbClr val="3333CC"/>
                </a:solidFill>
                <a:latin typeface="Times New Roman" pitchFamily="18" charset="0"/>
                <a:ea typeface="黑体"/>
              </a:rPr>
              <a:t>ESTAB-</a:t>
            </a:r>
          </a:p>
          <a:p>
            <a:pPr defTabSz="762000"/>
            <a:r>
              <a:rPr lang="en-US" altLang="zh-CN" sz="1800" b="0" dirty="0">
                <a:solidFill>
                  <a:srgbClr val="3333CC"/>
                </a:solidFill>
                <a:latin typeface="Times New Roman" pitchFamily="18" charset="0"/>
                <a:ea typeface="黑体"/>
              </a:rPr>
              <a:t>LISHED</a:t>
            </a:r>
          </a:p>
        </p:txBody>
      </p:sp>
      <p:pic>
        <p:nvPicPr>
          <p:cNvPr id="52" name="Picture 45">
            <a:extLst>
              <a:ext uri="{FF2B5EF4-FFF2-40B4-BE49-F238E27FC236}">
                <a16:creationId xmlns:a16="http://schemas.microsoft.com/office/drawing/2014/main" id="{7345C4E7-5A22-45B0-B45E-A290B20F7C9F}"/>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3522" y="1718072"/>
            <a:ext cx="5048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46">
            <a:extLst>
              <a:ext uri="{FF2B5EF4-FFF2-40B4-BE49-F238E27FC236}">
                <a16:creationId xmlns:a16="http://schemas.microsoft.com/office/drawing/2014/main" id="{220B68A4-3AF6-43CD-A093-023046FA0EE5}"/>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9872" y="1718072"/>
            <a:ext cx="5048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47">
            <a:extLst>
              <a:ext uri="{FF2B5EF4-FFF2-40B4-BE49-F238E27FC236}">
                <a16:creationId xmlns:a16="http://schemas.microsoft.com/office/drawing/2014/main" id="{D5B9ABD5-2951-4639-B0CD-1F2E623ABE06}"/>
              </a:ext>
            </a:extLst>
          </p:cNvPr>
          <p:cNvSpPr>
            <a:spLocks noChangeArrowheads="1"/>
          </p:cNvSpPr>
          <p:nvPr/>
        </p:nvSpPr>
        <p:spPr bwMode="auto">
          <a:xfrm>
            <a:off x="2334047" y="1686322"/>
            <a:ext cx="346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A</a:t>
            </a:r>
          </a:p>
        </p:txBody>
      </p:sp>
      <p:sp>
        <p:nvSpPr>
          <p:cNvPr id="55" name="Rectangle 48">
            <a:extLst>
              <a:ext uri="{FF2B5EF4-FFF2-40B4-BE49-F238E27FC236}">
                <a16:creationId xmlns:a16="http://schemas.microsoft.com/office/drawing/2014/main" id="{4DC5BF45-7F9A-4F90-8D2D-3947842D47D4}"/>
              </a:ext>
            </a:extLst>
          </p:cNvPr>
          <p:cNvSpPr>
            <a:spLocks noChangeArrowheads="1"/>
          </p:cNvSpPr>
          <p:nvPr/>
        </p:nvSpPr>
        <p:spPr bwMode="auto">
          <a:xfrm>
            <a:off x="6834610" y="1686322"/>
            <a:ext cx="333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B</a:t>
            </a:r>
          </a:p>
        </p:txBody>
      </p:sp>
      <p:sp>
        <p:nvSpPr>
          <p:cNvPr id="56" name="Rectangle 49">
            <a:extLst>
              <a:ext uri="{FF2B5EF4-FFF2-40B4-BE49-F238E27FC236}">
                <a16:creationId xmlns:a16="http://schemas.microsoft.com/office/drawing/2014/main" id="{5DB87086-61A5-4EF4-A6D3-B1EF523C8BD5}"/>
              </a:ext>
            </a:extLst>
          </p:cNvPr>
          <p:cNvSpPr>
            <a:spLocks noChangeArrowheads="1"/>
          </p:cNvSpPr>
          <p:nvPr/>
        </p:nvSpPr>
        <p:spPr bwMode="auto">
          <a:xfrm>
            <a:off x="1878435" y="1395809"/>
            <a:ext cx="638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CC"/>
                </a:solidFill>
                <a:latin typeface="Times New Roman" pitchFamily="18" charset="0"/>
                <a:ea typeface="黑体"/>
              </a:rPr>
              <a:t>客户</a:t>
            </a:r>
          </a:p>
        </p:txBody>
      </p:sp>
      <p:sp>
        <p:nvSpPr>
          <p:cNvPr id="57" name="Rectangle 50">
            <a:extLst>
              <a:ext uri="{FF2B5EF4-FFF2-40B4-BE49-F238E27FC236}">
                <a16:creationId xmlns:a16="http://schemas.microsoft.com/office/drawing/2014/main" id="{A4A17367-D4F0-4E15-8CD9-9A4C9C7F88FA}"/>
              </a:ext>
            </a:extLst>
          </p:cNvPr>
          <p:cNvSpPr>
            <a:spLocks noChangeArrowheads="1"/>
          </p:cNvSpPr>
          <p:nvPr/>
        </p:nvSpPr>
        <p:spPr bwMode="auto">
          <a:xfrm>
            <a:off x="6845722" y="1395809"/>
            <a:ext cx="866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CC"/>
                </a:solidFill>
                <a:latin typeface="Times New Roman" pitchFamily="18" charset="0"/>
                <a:ea typeface="黑体"/>
              </a:rPr>
              <a:t>服务器</a:t>
            </a:r>
          </a:p>
        </p:txBody>
      </p:sp>
      <p:sp>
        <p:nvSpPr>
          <p:cNvPr id="58" name="Text Box 53">
            <a:extLst>
              <a:ext uri="{FF2B5EF4-FFF2-40B4-BE49-F238E27FC236}">
                <a16:creationId xmlns:a16="http://schemas.microsoft.com/office/drawing/2014/main" id="{A3CAEB56-A107-443B-A21E-191D68D1DE5F}"/>
              </a:ext>
            </a:extLst>
          </p:cNvPr>
          <p:cNvSpPr txBox="1">
            <a:spLocks noChangeArrowheads="1"/>
          </p:cNvSpPr>
          <p:nvPr/>
        </p:nvSpPr>
        <p:spPr bwMode="auto">
          <a:xfrm>
            <a:off x="6869535" y="5958055"/>
            <a:ext cx="971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800" b="0" dirty="0">
                <a:solidFill>
                  <a:srgbClr val="FFFF99"/>
                </a:solidFill>
                <a:latin typeface="Times New Roman" pitchFamily="18" charset="0"/>
                <a:ea typeface="黑体" pitchFamily="49" charset="-122"/>
              </a:rPr>
              <a:t>CLOSED</a:t>
            </a:r>
          </a:p>
        </p:txBody>
      </p:sp>
      <p:sp>
        <p:nvSpPr>
          <p:cNvPr id="60" name="Text Box 58">
            <a:extLst>
              <a:ext uri="{FF2B5EF4-FFF2-40B4-BE49-F238E27FC236}">
                <a16:creationId xmlns:a16="http://schemas.microsoft.com/office/drawing/2014/main" id="{164E24EC-D8FE-4F20-9AFE-ED465F9D6675}"/>
              </a:ext>
            </a:extLst>
          </p:cNvPr>
          <p:cNvSpPr txBox="1">
            <a:spLocks noChangeArrowheads="1"/>
          </p:cNvSpPr>
          <p:nvPr/>
        </p:nvSpPr>
        <p:spPr bwMode="auto">
          <a:xfrm>
            <a:off x="1036597" y="5186581"/>
            <a:ext cx="7544723" cy="1200329"/>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fontAlgn="base">
              <a:spcBef>
                <a:spcPct val="0"/>
              </a:spcBef>
              <a:spcAft>
                <a:spcPct val="0"/>
              </a:spcAft>
              <a:buFontTx/>
              <a:buChar char="•"/>
              <a:defRPr/>
            </a:pPr>
            <a:r>
              <a:rPr lang="en-US" altLang="zh-CN" sz="1800" dirty="0">
                <a:solidFill>
                  <a:srgbClr val="3333CC"/>
                </a:solidFill>
                <a:latin typeface="+mn-ea"/>
                <a:ea typeface="+mn-ea"/>
              </a:rPr>
              <a:t>  B</a:t>
            </a:r>
            <a:r>
              <a:rPr lang="zh-CN" altLang="en-US" sz="1800" dirty="0">
                <a:solidFill>
                  <a:srgbClr val="3333CC"/>
                </a:solidFill>
                <a:latin typeface="+mn-ea"/>
                <a:ea typeface="+mn-ea"/>
              </a:rPr>
              <a:t>发出确认，</a:t>
            </a:r>
            <a:r>
              <a:rPr lang="en-US" altLang="zh-CN" sz="1800" dirty="0">
                <a:solidFill>
                  <a:srgbClr val="3333CC"/>
                </a:solidFill>
                <a:latin typeface="+mn-ea"/>
                <a:ea typeface="+mn-ea"/>
              </a:rPr>
              <a:t>ack = u </a:t>
            </a:r>
            <a:r>
              <a:rPr lang="en-US" altLang="zh-CN" sz="1800" dirty="0">
                <a:solidFill>
                  <a:srgbClr val="3333CC"/>
                </a:solidFill>
                <a:latin typeface="+mn-ea"/>
                <a:ea typeface="+mn-ea"/>
                <a:sym typeface="Symbol" pitchFamily="18" charset="2"/>
              </a:rPr>
              <a:t></a:t>
            </a:r>
            <a:r>
              <a:rPr lang="en-US" altLang="zh-CN" sz="1800" dirty="0">
                <a:solidFill>
                  <a:srgbClr val="3333CC"/>
                </a:solidFill>
                <a:latin typeface="+mn-ea"/>
                <a:ea typeface="+mn-ea"/>
              </a:rPr>
              <a:t> 1</a:t>
            </a:r>
            <a:r>
              <a:rPr lang="zh-CN" altLang="en-US" sz="1800" dirty="0">
                <a:solidFill>
                  <a:srgbClr val="3333CC"/>
                </a:solidFill>
                <a:latin typeface="+mn-ea"/>
                <a:ea typeface="+mn-ea"/>
              </a:rPr>
              <a:t>，而这个报文段自己的序号 </a:t>
            </a:r>
            <a:r>
              <a:rPr lang="en-US" altLang="zh-CN" sz="1800" dirty="0">
                <a:solidFill>
                  <a:srgbClr val="3333CC"/>
                </a:solidFill>
                <a:latin typeface="+mn-ea"/>
                <a:ea typeface="+mn-ea"/>
              </a:rPr>
              <a:t>seq = v</a:t>
            </a:r>
            <a:r>
              <a:rPr lang="zh-CN" altLang="en-US" sz="1800" dirty="0">
                <a:solidFill>
                  <a:srgbClr val="3333CC"/>
                </a:solidFill>
                <a:latin typeface="+mn-ea"/>
                <a:ea typeface="+mn-ea"/>
              </a:rPr>
              <a:t>。</a:t>
            </a:r>
          </a:p>
          <a:p>
            <a:pPr fontAlgn="base">
              <a:spcBef>
                <a:spcPct val="0"/>
              </a:spcBef>
              <a:spcAft>
                <a:spcPct val="0"/>
              </a:spcAft>
              <a:buFontTx/>
              <a:buChar char="•"/>
              <a:defRPr/>
            </a:pPr>
            <a:r>
              <a:rPr lang="zh-CN" altLang="en-US" sz="1800" dirty="0">
                <a:solidFill>
                  <a:srgbClr val="3333CC"/>
                </a:solidFill>
                <a:latin typeface="+mn-ea"/>
                <a:ea typeface="+mn-ea"/>
              </a:rPr>
              <a:t>  </a:t>
            </a:r>
            <a:r>
              <a:rPr lang="en-US" altLang="zh-CN" sz="1800" dirty="0">
                <a:solidFill>
                  <a:srgbClr val="3333CC"/>
                </a:solidFill>
                <a:latin typeface="+mn-ea"/>
                <a:ea typeface="+mn-ea"/>
              </a:rPr>
              <a:t>TCP </a:t>
            </a:r>
            <a:r>
              <a:rPr lang="zh-CN" altLang="en-US" sz="1800" dirty="0">
                <a:solidFill>
                  <a:srgbClr val="3333CC"/>
                </a:solidFill>
                <a:latin typeface="+mn-ea"/>
                <a:ea typeface="+mn-ea"/>
              </a:rPr>
              <a:t>服务器进程通知高层应用进程。</a:t>
            </a:r>
          </a:p>
          <a:p>
            <a:pPr fontAlgn="base">
              <a:spcBef>
                <a:spcPct val="0"/>
              </a:spcBef>
              <a:spcAft>
                <a:spcPct val="0"/>
              </a:spcAft>
              <a:buFontTx/>
              <a:buChar char="•"/>
              <a:defRPr/>
            </a:pPr>
            <a:r>
              <a:rPr lang="zh-CN" altLang="en-US" sz="1800" dirty="0">
                <a:solidFill>
                  <a:srgbClr val="3333CC"/>
                </a:solidFill>
                <a:latin typeface="+mn-ea"/>
                <a:ea typeface="+mn-ea"/>
              </a:rPr>
              <a:t>  从 </a:t>
            </a:r>
            <a:r>
              <a:rPr lang="en-US" altLang="zh-CN" sz="1800" dirty="0">
                <a:solidFill>
                  <a:srgbClr val="3333CC"/>
                </a:solidFill>
                <a:latin typeface="+mn-ea"/>
                <a:ea typeface="+mn-ea"/>
              </a:rPr>
              <a:t>A </a:t>
            </a:r>
            <a:r>
              <a:rPr lang="zh-CN" altLang="en-US" sz="1800" dirty="0">
                <a:solidFill>
                  <a:srgbClr val="3333CC"/>
                </a:solidFill>
                <a:latin typeface="+mn-ea"/>
                <a:ea typeface="+mn-ea"/>
              </a:rPr>
              <a:t>到 </a:t>
            </a:r>
            <a:r>
              <a:rPr lang="en-US" altLang="zh-CN" sz="1800" dirty="0">
                <a:solidFill>
                  <a:srgbClr val="3333CC"/>
                </a:solidFill>
                <a:latin typeface="+mn-ea"/>
                <a:ea typeface="+mn-ea"/>
              </a:rPr>
              <a:t>B </a:t>
            </a:r>
            <a:r>
              <a:rPr lang="zh-CN" altLang="en-US" sz="1800" dirty="0">
                <a:solidFill>
                  <a:srgbClr val="3333CC"/>
                </a:solidFill>
                <a:latin typeface="+mn-ea"/>
                <a:ea typeface="+mn-ea"/>
              </a:rPr>
              <a:t>这个方向的连接就释放了，</a:t>
            </a:r>
            <a:r>
              <a:rPr lang="en-US" altLang="zh-CN" sz="1800" dirty="0">
                <a:solidFill>
                  <a:srgbClr val="3333CC"/>
                </a:solidFill>
                <a:latin typeface="+mn-ea"/>
                <a:ea typeface="+mn-ea"/>
              </a:rPr>
              <a:t>TCP </a:t>
            </a:r>
            <a:r>
              <a:rPr lang="zh-CN" altLang="en-US" sz="1800" dirty="0">
                <a:solidFill>
                  <a:srgbClr val="3333CC"/>
                </a:solidFill>
                <a:latin typeface="+mn-ea"/>
                <a:ea typeface="+mn-ea"/>
              </a:rPr>
              <a:t>连接处于</a:t>
            </a:r>
            <a:r>
              <a:rPr lang="zh-CN" altLang="en-US" sz="1800" dirty="0">
                <a:solidFill>
                  <a:srgbClr val="FF0000"/>
                </a:solidFill>
                <a:latin typeface="+mn-ea"/>
                <a:ea typeface="+mn-ea"/>
              </a:rPr>
              <a:t>半关闭</a:t>
            </a:r>
            <a:r>
              <a:rPr lang="zh-CN" altLang="en-US" sz="1800" dirty="0">
                <a:solidFill>
                  <a:srgbClr val="3333CC"/>
                </a:solidFill>
                <a:latin typeface="+mn-ea"/>
                <a:ea typeface="+mn-ea"/>
              </a:rPr>
              <a:t>状态。</a:t>
            </a:r>
            <a:r>
              <a:rPr lang="en-US" altLang="zh-CN" sz="1800" dirty="0">
                <a:solidFill>
                  <a:srgbClr val="3333CC"/>
                </a:solidFill>
                <a:latin typeface="+mn-ea"/>
                <a:ea typeface="+mn-ea"/>
              </a:rPr>
              <a:t>B </a:t>
            </a:r>
            <a:r>
              <a:rPr lang="zh-CN" altLang="en-US" sz="1800" dirty="0">
                <a:solidFill>
                  <a:srgbClr val="3333CC"/>
                </a:solidFill>
                <a:latin typeface="+mn-ea"/>
                <a:ea typeface="+mn-ea"/>
              </a:rPr>
              <a:t>若发送数据，</a:t>
            </a:r>
            <a:r>
              <a:rPr lang="en-US" altLang="zh-CN" sz="1800" dirty="0">
                <a:solidFill>
                  <a:srgbClr val="3333CC"/>
                </a:solidFill>
                <a:latin typeface="+mn-ea"/>
                <a:ea typeface="+mn-ea"/>
              </a:rPr>
              <a:t>A </a:t>
            </a:r>
            <a:r>
              <a:rPr lang="zh-CN" altLang="en-US" sz="1800" dirty="0">
                <a:solidFill>
                  <a:srgbClr val="3333CC"/>
                </a:solidFill>
                <a:latin typeface="+mn-ea"/>
                <a:ea typeface="+mn-ea"/>
              </a:rPr>
              <a:t>仍要接收。</a:t>
            </a:r>
          </a:p>
        </p:txBody>
      </p:sp>
      <p:grpSp>
        <p:nvGrpSpPr>
          <p:cNvPr id="73" name="组合 72">
            <a:extLst>
              <a:ext uri="{FF2B5EF4-FFF2-40B4-BE49-F238E27FC236}">
                <a16:creationId xmlns:a16="http://schemas.microsoft.com/office/drawing/2014/main" id="{4169C064-AF80-4AF6-98AD-15A3F6444B46}"/>
              </a:ext>
            </a:extLst>
          </p:cNvPr>
          <p:cNvGrpSpPr/>
          <p:nvPr/>
        </p:nvGrpSpPr>
        <p:grpSpPr>
          <a:xfrm>
            <a:off x="2675832" y="3618698"/>
            <a:ext cx="4104920" cy="520926"/>
            <a:chOff x="2675832" y="3618698"/>
            <a:chExt cx="4104920" cy="520926"/>
          </a:xfrm>
        </p:grpSpPr>
        <p:sp>
          <p:nvSpPr>
            <p:cNvPr id="62" name="Rectangle 12">
              <a:extLst>
                <a:ext uri="{FF2B5EF4-FFF2-40B4-BE49-F238E27FC236}">
                  <a16:creationId xmlns:a16="http://schemas.microsoft.com/office/drawing/2014/main" id="{56E525C9-0091-48B5-94F1-2A04C38B5C9C}"/>
                </a:ext>
              </a:extLst>
            </p:cNvPr>
            <p:cNvSpPr>
              <a:spLocks noChangeArrowheads="1"/>
            </p:cNvSpPr>
            <p:nvPr/>
          </p:nvSpPr>
          <p:spPr bwMode="auto">
            <a:xfrm rot="21083511" flipH="1">
              <a:off x="3130550" y="3618698"/>
              <a:ext cx="2882900" cy="28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rPr>
                <a:t>ACK = 1, seq = v, ack= u </a:t>
              </a:r>
              <a:r>
                <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sym typeface="Symbol" pitchFamily="18" charset="2"/>
                </a:rPr>
                <a:t> 1</a:t>
              </a:r>
              <a:endPar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endParaRPr>
            </a:p>
          </p:txBody>
        </p:sp>
        <p:sp>
          <p:nvSpPr>
            <p:cNvPr id="63" name="Line 13">
              <a:extLst>
                <a:ext uri="{FF2B5EF4-FFF2-40B4-BE49-F238E27FC236}">
                  <a16:creationId xmlns:a16="http://schemas.microsoft.com/office/drawing/2014/main" id="{E15E925D-C75B-45E5-9CB7-E4DFE0B21C2E}"/>
                </a:ext>
              </a:extLst>
            </p:cNvPr>
            <p:cNvSpPr>
              <a:spLocks noChangeShapeType="1"/>
            </p:cNvSpPr>
            <p:nvPr/>
          </p:nvSpPr>
          <p:spPr bwMode="auto">
            <a:xfrm rot="21333242" flipH="1">
              <a:off x="2675832" y="3794333"/>
              <a:ext cx="4104920" cy="345291"/>
            </a:xfrm>
            <a:prstGeom prst="line">
              <a:avLst/>
            </a:prstGeom>
            <a:noFill/>
            <a:ln w="38100">
              <a:solidFill>
                <a:srgbClr val="3333CC"/>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64" name="Freeform 45">
            <a:extLst>
              <a:ext uri="{FF2B5EF4-FFF2-40B4-BE49-F238E27FC236}">
                <a16:creationId xmlns:a16="http://schemas.microsoft.com/office/drawing/2014/main" id="{92A3173A-5832-4FF9-9262-DE86F6658CB5}"/>
              </a:ext>
            </a:extLst>
          </p:cNvPr>
          <p:cNvSpPr>
            <a:spLocks/>
          </p:cNvSpPr>
          <p:nvPr/>
        </p:nvSpPr>
        <p:spPr bwMode="auto">
          <a:xfrm>
            <a:off x="7594376" y="2075726"/>
            <a:ext cx="573087" cy="1477947"/>
          </a:xfrm>
          <a:custGeom>
            <a:avLst/>
            <a:gdLst>
              <a:gd name="T0" fmla="*/ 100 w 451"/>
              <a:gd name="T1" fmla="*/ 965 h 965"/>
              <a:gd name="T2" fmla="*/ 336 w 451"/>
              <a:gd name="T3" fmla="*/ 894 h 965"/>
              <a:gd name="T4" fmla="*/ 426 w 451"/>
              <a:gd name="T5" fmla="*/ 708 h 965"/>
              <a:gd name="T6" fmla="*/ 451 w 451"/>
              <a:gd name="T7" fmla="*/ 417 h 965"/>
              <a:gd name="T8" fmla="*/ 426 w 451"/>
              <a:gd name="T9" fmla="*/ 207 h 965"/>
              <a:gd name="T10" fmla="*/ 336 w 451"/>
              <a:gd name="T11" fmla="*/ 72 h 965"/>
              <a:gd name="T12" fmla="*/ 0 w 451"/>
              <a:gd name="T13" fmla="*/ 0 h 965"/>
              <a:gd name="T14" fmla="*/ 0 60000 65536"/>
              <a:gd name="T15" fmla="*/ 0 60000 65536"/>
              <a:gd name="T16" fmla="*/ 0 60000 65536"/>
              <a:gd name="T17" fmla="*/ 0 60000 65536"/>
              <a:gd name="T18" fmla="*/ 0 60000 65536"/>
              <a:gd name="T19" fmla="*/ 0 60000 65536"/>
              <a:gd name="T20" fmla="*/ 0 60000 65536"/>
              <a:gd name="T21" fmla="*/ 0 w 451"/>
              <a:gd name="T22" fmla="*/ 0 h 965"/>
              <a:gd name="T23" fmla="*/ 451 w 451"/>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5" name="Rectangle 46">
            <a:extLst>
              <a:ext uri="{FF2B5EF4-FFF2-40B4-BE49-F238E27FC236}">
                <a16:creationId xmlns:a16="http://schemas.microsoft.com/office/drawing/2014/main" id="{74C07859-0EE8-4F53-8181-DD6F54B149D0}"/>
              </a:ext>
            </a:extLst>
          </p:cNvPr>
          <p:cNvSpPr>
            <a:spLocks noChangeArrowheads="1"/>
          </p:cNvSpPr>
          <p:nvPr/>
        </p:nvSpPr>
        <p:spPr bwMode="auto">
          <a:xfrm>
            <a:off x="8153176" y="2477363"/>
            <a:ext cx="63817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CC"/>
                </a:solidFill>
                <a:latin typeface="Times New Roman" pitchFamily="18" charset="0"/>
                <a:ea typeface="黑体"/>
              </a:rPr>
              <a:t>通知</a:t>
            </a:r>
          </a:p>
          <a:p>
            <a:pPr defTabSz="762000"/>
            <a:r>
              <a:rPr lang="zh-CN" altLang="en-US" sz="1800" b="0">
                <a:solidFill>
                  <a:srgbClr val="3333CC"/>
                </a:solidFill>
                <a:latin typeface="Times New Roman" pitchFamily="18" charset="0"/>
                <a:ea typeface="黑体"/>
              </a:rPr>
              <a:t>应用</a:t>
            </a:r>
          </a:p>
          <a:p>
            <a:pPr defTabSz="762000"/>
            <a:r>
              <a:rPr lang="zh-CN" altLang="en-US" sz="1800" b="0">
                <a:solidFill>
                  <a:srgbClr val="3333CC"/>
                </a:solidFill>
                <a:latin typeface="Times New Roman" pitchFamily="18" charset="0"/>
                <a:ea typeface="黑体"/>
              </a:rPr>
              <a:t>进程</a:t>
            </a:r>
          </a:p>
        </p:txBody>
      </p:sp>
      <p:grpSp>
        <p:nvGrpSpPr>
          <p:cNvPr id="69" name="组合 68">
            <a:extLst>
              <a:ext uri="{FF2B5EF4-FFF2-40B4-BE49-F238E27FC236}">
                <a16:creationId xmlns:a16="http://schemas.microsoft.com/office/drawing/2014/main" id="{EF7084ED-6A4C-4725-96AF-8E342E2E42F1}"/>
              </a:ext>
            </a:extLst>
          </p:cNvPr>
          <p:cNvGrpSpPr/>
          <p:nvPr/>
        </p:nvGrpSpPr>
        <p:grpSpPr>
          <a:xfrm>
            <a:off x="3900161" y="4114139"/>
            <a:ext cx="1687512" cy="504825"/>
            <a:chOff x="3929692" y="4416028"/>
            <a:chExt cx="1687512" cy="504825"/>
          </a:xfrm>
        </p:grpSpPr>
        <p:sp>
          <p:nvSpPr>
            <p:cNvPr id="67" name="AutoShape 5">
              <a:extLst>
                <a:ext uri="{FF2B5EF4-FFF2-40B4-BE49-F238E27FC236}">
                  <a16:creationId xmlns:a16="http://schemas.microsoft.com/office/drawing/2014/main" id="{EC027D89-754F-4609-8F6C-971ADE89E7EB}"/>
                </a:ext>
              </a:extLst>
            </p:cNvPr>
            <p:cNvSpPr>
              <a:spLocks noChangeArrowheads="1"/>
            </p:cNvSpPr>
            <p:nvPr/>
          </p:nvSpPr>
          <p:spPr bwMode="auto">
            <a:xfrm rot="-651552">
              <a:off x="3929692" y="4684315"/>
              <a:ext cx="676275" cy="236538"/>
            </a:xfrm>
            <a:prstGeom prst="leftArrow">
              <a:avLst>
                <a:gd name="adj1" fmla="val 53620"/>
                <a:gd name="adj2" fmla="val 119816"/>
              </a:avLst>
            </a:prstGeom>
            <a:solidFill>
              <a:srgbClr val="FF0000"/>
            </a:solidFill>
            <a:ln w="12700" algn="ctr">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8" name="Rectangle 55">
              <a:extLst>
                <a:ext uri="{FF2B5EF4-FFF2-40B4-BE49-F238E27FC236}">
                  <a16:creationId xmlns:a16="http://schemas.microsoft.com/office/drawing/2014/main" id="{770E99E7-5955-4BF3-8B4F-B1247F219530}"/>
                </a:ext>
              </a:extLst>
            </p:cNvPr>
            <p:cNvSpPr>
              <a:spLocks noChangeArrowheads="1"/>
            </p:cNvSpPr>
            <p:nvPr/>
          </p:nvSpPr>
          <p:spPr bwMode="auto">
            <a:xfrm rot="-628888">
              <a:off x="4483729" y="4416028"/>
              <a:ext cx="1133475" cy="401637"/>
            </a:xfrm>
            <a:prstGeom prst="rect">
              <a:avLst/>
            </a:prstGeom>
            <a:solidFill>
              <a:srgbClr val="CCECFF"/>
            </a:solidFill>
            <a:ln w="38100" cmpd="dbl" algn="ctr">
              <a:solidFill>
                <a:srgbClr val="3333CC"/>
              </a:solidFill>
              <a:miter lim="800000"/>
              <a:headEnd/>
              <a:tailEnd/>
            </a:ln>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3333CC"/>
                  </a:solidFill>
                  <a:effectLst/>
                  <a:uLnTx/>
                  <a:uFillTx/>
                  <a:latin typeface="Times New Roman" pitchFamily="18" charset="0"/>
                  <a:ea typeface="黑体"/>
                </a:rPr>
                <a:t>数据传送</a:t>
              </a:r>
            </a:p>
          </p:txBody>
        </p:sp>
      </p:grpSp>
      <p:grpSp>
        <p:nvGrpSpPr>
          <p:cNvPr id="70" name="组合 69">
            <a:extLst>
              <a:ext uri="{FF2B5EF4-FFF2-40B4-BE49-F238E27FC236}">
                <a16:creationId xmlns:a16="http://schemas.microsoft.com/office/drawing/2014/main" id="{765B5392-3FEE-491D-A20D-6A04F7697341}"/>
              </a:ext>
            </a:extLst>
          </p:cNvPr>
          <p:cNvGrpSpPr/>
          <p:nvPr/>
        </p:nvGrpSpPr>
        <p:grpSpPr>
          <a:xfrm>
            <a:off x="2673771" y="3012110"/>
            <a:ext cx="4092573" cy="541564"/>
            <a:chOff x="2673771" y="3012110"/>
            <a:chExt cx="4092573" cy="541564"/>
          </a:xfrm>
        </p:grpSpPr>
        <p:sp>
          <p:nvSpPr>
            <p:cNvPr id="71" name="Rectangle 6">
              <a:extLst>
                <a:ext uri="{FF2B5EF4-FFF2-40B4-BE49-F238E27FC236}">
                  <a16:creationId xmlns:a16="http://schemas.microsoft.com/office/drawing/2014/main" id="{1FD6063C-06A9-4050-8BBC-4FD95195B4E0}"/>
                </a:ext>
              </a:extLst>
            </p:cNvPr>
            <p:cNvSpPr>
              <a:spLocks noChangeArrowheads="1"/>
            </p:cNvSpPr>
            <p:nvPr/>
          </p:nvSpPr>
          <p:spPr bwMode="auto">
            <a:xfrm rot="367600">
              <a:off x="4059498" y="3012110"/>
              <a:ext cx="18494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3333CC"/>
                  </a:solidFill>
                  <a:effectLst/>
                  <a:uLnTx/>
                  <a:uFillTx/>
                  <a:latin typeface="Times New Roman" pitchFamily="18" charset="0"/>
                  <a:ea typeface="黑体"/>
                </a:rPr>
                <a:t>FIN = 1, seq = u</a:t>
              </a:r>
            </a:p>
          </p:txBody>
        </p:sp>
        <p:sp>
          <p:nvSpPr>
            <p:cNvPr id="72" name="Line 9">
              <a:extLst>
                <a:ext uri="{FF2B5EF4-FFF2-40B4-BE49-F238E27FC236}">
                  <a16:creationId xmlns:a16="http://schemas.microsoft.com/office/drawing/2014/main" id="{14D2D78A-91D5-4FA5-BD22-B7C4FCD15871}"/>
                </a:ext>
              </a:extLst>
            </p:cNvPr>
            <p:cNvSpPr>
              <a:spLocks noChangeShapeType="1"/>
            </p:cNvSpPr>
            <p:nvPr/>
          </p:nvSpPr>
          <p:spPr bwMode="auto">
            <a:xfrm>
              <a:off x="2673771" y="3103960"/>
              <a:ext cx="4092573" cy="449714"/>
            </a:xfrm>
            <a:prstGeom prst="line">
              <a:avLst/>
            </a:prstGeom>
            <a:noFill/>
            <a:ln w="38100">
              <a:solidFill>
                <a:srgbClr val="3333CC"/>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Tree>
    <p:extLst>
      <p:ext uri="{BB962C8B-B14F-4D97-AF65-F5344CB8AC3E}">
        <p14:creationId xmlns:p14="http://schemas.microsoft.com/office/powerpoint/2010/main" val="5389114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wipe(down)">
                                      <p:cBhvr>
                                        <p:cTn id="13" dur="1000"/>
                                        <p:tgtEl>
                                          <p:spTgt spid="64"/>
                                        </p:tgtEl>
                                      </p:cBhvr>
                                    </p:animEffect>
                                  </p:childTnLst>
                                </p:cTn>
                              </p:par>
                            </p:childTnLst>
                          </p:cTn>
                        </p:par>
                        <p:par>
                          <p:cTn id="14" fill="hold">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par>
                          <p:cTn id="17" fill="hold">
                            <p:stCondLst>
                              <p:cond delay="2000"/>
                            </p:stCondLst>
                            <p:childTnLst>
                              <p:par>
                                <p:cTn id="18" presetID="22" presetClass="entr" presetSubtype="2" fill="hold" nodeType="after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wipe(right)">
                                      <p:cBhvr>
                                        <p:cTn id="20" dur="500"/>
                                        <p:tgtEl>
                                          <p:spTgt spid="73"/>
                                        </p:tgtEl>
                                      </p:cBhvr>
                                    </p:animEffect>
                                  </p:childTnLst>
                                </p:cTn>
                              </p:par>
                              <p:par>
                                <p:cTn id="21" presetID="22" presetClass="entr" presetSubtype="2" fill="hold" nodeType="with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wipe(right)">
                                      <p:cBhvr>
                                        <p:cTn id="23" dur="500"/>
                                        <p:tgtEl>
                                          <p:spTgt spid="6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grpId="1" nodeType="clickEffect">
                                  <p:stCondLst>
                                    <p:cond delay="0"/>
                                  </p:stCondLst>
                                  <p:childTnLst>
                                    <p:animEffect transition="out" filter="fade">
                                      <p:cBhvr>
                                        <p:cTn id="27" dur="1000"/>
                                        <p:tgtEl>
                                          <p:spTgt spid="60"/>
                                        </p:tgtEl>
                                      </p:cBhvr>
                                    </p:animEffect>
                                    <p:anim calcmode="lin" valueType="num">
                                      <p:cBhvr>
                                        <p:cTn id="28" dur="1000"/>
                                        <p:tgtEl>
                                          <p:spTgt spid="60"/>
                                        </p:tgtEl>
                                        <p:attrNameLst>
                                          <p:attrName>ppt_x</p:attrName>
                                        </p:attrNameLst>
                                      </p:cBhvr>
                                      <p:tavLst>
                                        <p:tav tm="0">
                                          <p:val>
                                            <p:strVal val="ppt_x"/>
                                          </p:val>
                                        </p:tav>
                                        <p:tav tm="100000">
                                          <p:val>
                                            <p:strVal val="ppt_x"/>
                                          </p:val>
                                        </p:tav>
                                      </p:tavLst>
                                    </p:anim>
                                    <p:anim calcmode="lin" valueType="num">
                                      <p:cBhvr>
                                        <p:cTn id="29" dur="1000"/>
                                        <p:tgtEl>
                                          <p:spTgt spid="60"/>
                                        </p:tgtEl>
                                        <p:attrNameLst>
                                          <p:attrName>ppt_y</p:attrName>
                                        </p:attrNameLst>
                                      </p:cBhvr>
                                      <p:tavLst>
                                        <p:tav tm="0">
                                          <p:val>
                                            <p:strVal val="ppt_y"/>
                                          </p:val>
                                        </p:tav>
                                        <p:tav tm="100000">
                                          <p:val>
                                            <p:strVal val="ppt_y+.1"/>
                                          </p:val>
                                        </p:tav>
                                      </p:tavLst>
                                    </p:anim>
                                    <p:set>
                                      <p:cBhvr>
                                        <p:cTn id="30" dur="1" fill="hold">
                                          <p:stCondLst>
                                            <p:cond delay="9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64" grpId="0" animBg="1"/>
      <p:bldP spid="6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4">
            <a:extLst>
              <a:ext uri="{FF2B5EF4-FFF2-40B4-BE49-F238E27FC236}">
                <a16:creationId xmlns:a16="http://schemas.microsoft.com/office/drawing/2014/main" id="{E8B92F26-22AB-48DA-97CB-A5283F285B31}"/>
              </a:ext>
            </a:extLst>
          </p:cNvPr>
          <p:cNvGrpSpPr>
            <a:grpSpLocks/>
          </p:cNvGrpSpPr>
          <p:nvPr/>
        </p:nvGrpSpPr>
        <p:grpSpPr bwMode="auto">
          <a:xfrm>
            <a:off x="2621385" y="3097609"/>
            <a:ext cx="4248150" cy="3289301"/>
            <a:chOff x="1474" y="1888"/>
            <a:chExt cx="2676" cy="2432"/>
          </a:xfrm>
        </p:grpSpPr>
        <p:sp>
          <p:nvSpPr>
            <p:cNvPr id="4" name="Line 55">
              <a:extLst>
                <a:ext uri="{FF2B5EF4-FFF2-40B4-BE49-F238E27FC236}">
                  <a16:creationId xmlns:a16="http://schemas.microsoft.com/office/drawing/2014/main" id="{3A72756F-A2B4-425D-8979-1122B4C37E34}"/>
                </a:ext>
              </a:extLst>
            </p:cNvPr>
            <p:cNvSpPr>
              <a:spLocks noChangeShapeType="1"/>
            </p:cNvSpPr>
            <p:nvPr/>
          </p:nvSpPr>
          <p:spPr bwMode="auto">
            <a:xfrm>
              <a:off x="1474" y="1888"/>
              <a:ext cx="0" cy="2432"/>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 name="Line 56">
              <a:extLst>
                <a:ext uri="{FF2B5EF4-FFF2-40B4-BE49-F238E27FC236}">
                  <a16:creationId xmlns:a16="http://schemas.microsoft.com/office/drawing/2014/main" id="{B7F7B892-70A9-4743-9ABA-7597293FD561}"/>
                </a:ext>
              </a:extLst>
            </p:cNvPr>
            <p:cNvSpPr>
              <a:spLocks noChangeShapeType="1"/>
            </p:cNvSpPr>
            <p:nvPr/>
          </p:nvSpPr>
          <p:spPr bwMode="auto">
            <a:xfrm>
              <a:off x="4150" y="1888"/>
              <a:ext cx="0" cy="2432"/>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6" name="AutoShape 5">
            <a:extLst>
              <a:ext uri="{FF2B5EF4-FFF2-40B4-BE49-F238E27FC236}">
                <a16:creationId xmlns:a16="http://schemas.microsoft.com/office/drawing/2014/main" id="{4308F436-FA77-49B6-B6AC-7A6C9D5B1E61}"/>
              </a:ext>
            </a:extLst>
          </p:cNvPr>
          <p:cNvSpPr>
            <a:spLocks noChangeArrowheads="1"/>
          </p:cNvSpPr>
          <p:nvPr/>
        </p:nvSpPr>
        <p:spPr bwMode="auto">
          <a:xfrm>
            <a:off x="3607222" y="2611834"/>
            <a:ext cx="2384425" cy="252413"/>
          </a:xfrm>
          <a:prstGeom prst="leftRightArrow">
            <a:avLst>
              <a:gd name="adj1" fmla="val 55880"/>
              <a:gd name="adj2" fmla="val 108285"/>
            </a:avLst>
          </a:prstGeom>
          <a:solidFill>
            <a:srgbClr val="FF0000"/>
          </a:solidFill>
          <a:ln w="12700" algn="ctr">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0" name="Rectangle 15">
            <a:extLst>
              <a:ext uri="{FF2B5EF4-FFF2-40B4-BE49-F238E27FC236}">
                <a16:creationId xmlns:a16="http://schemas.microsoft.com/office/drawing/2014/main" id="{FE5E714C-EE7D-4641-9536-8A2F6D1A6EE4}"/>
              </a:ext>
            </a:extLst>
          </p:cNvPr>
          <p:cNvSpPr>
            <a:spLocks noChangeArrowheads="1"/>
          </p:cNvSpPr>
          <p:nvPr/>
        </p:nvSpPr>
        <p:spPr bwMode="auto">
          <a:xfrm>
            <a:off x="1718097" y="2359422"/>
            <a:ext cx="954088" cy="673100"/>
          </a:xfrm>
          <a:prstGeom prst="rect">
            <a:avLst/>
          </a:prstGeom>
          <a:solidFill>
            <a:srgbClr val="CCFF99"/>
          </a:solidFill>
          <a:ln w="12700" algn="ctr">
            <a:no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1" name="Rectangle 17">
            <a:extLst>
              <a:ext uri="{FF2B5EF4-FFF2-40B4-BE49-F238E27FC236}">
                <a16:creationId xmlns:a16="http://schemas.microsoft.com/office/drawing/2014/main" id="{F4ED5E97-3D37-495C-A3A0-D0F10A685CD0}"/>
              </a:ext>
            </a:extLst>
          </p:cNvPr>
          <p:cNvSpPr>
            <a:spLocks noChangeArrowheads="1"/>
          </p:cNvSpPr>
          <p:nvPr/>
        </p:nvSpPr>
        <p:spPr bwMode="auto">
          <a:xfrm>
            <a:off x="6804447" y="2359422"/>
            <a:ext cx="955675" cy="1479550"/>
          </a:xfrm>
          <a:prstGeom prst="rect">
            <a:avLst/>
          </a:prstGeom>
          <a:solidFill>
            <a:srgbClr val="CCFF99"/>
          </a:solidFill>
          <a:ln w="12700" algn="ctr">
            <a:no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12" name="Group 18">
            <a:extLst>
              <a:ext uri="{FF2B5EF4-FFF2-40B4-BE49-F238E27FC236}">
                <a16:creationId xmlns:a16="http://schemas.microsoft.com/office/drawing/2014/main" id="{461AEC14-0AF8-4D72-8368-CED44F974A18}"/>
              </a:ext>
            </a:extLst>
          </p:cNvPr>
          <p:cNvGrpSpPr>
            <a:grpSpLocks/>
          </p:cNvGrpSpPr>
          <p:nvPr/>
        </p:nvGrpSpPr>
        <p:grpSpPr bwMode="auto">
          <a:xfrm>
            <a:off x="1619672" y="2276872"/>
            <a:ext cx="6278563" cy="82550"/>
            <a:chOff x="1020" y="481"/>
            <a:chExt cx="4037" cy="46"/>
          </a:xfrm>
        </p:grpSpPr>
        <p:sp>
          <p:nvSpPr>
            <p:cNvPr id="13" name="Line 19">
              <a:extLst>
                <a:ext uri="{FF2B5EF4-FFF2-40B4-BE49-F238E27FC236}">
                  <a16:creationId xmlns:a16="http://schemas.microsoft.com/office/drawing/2014/main" id="{D2D9E252-D67C-47F3-B7F9-165866BFC569}"/>
                </a:ext>
              </a:extLst>
            </p:cNvPr>
            <p:cNvSpPr>
              <a:spLocks noChangeShapeType="1"/>
            </p:cNvSpPr>
            <p:nvPr/>
          </p:nvSpPr>
          <p:spPr bwMode="auto">
            <a:xfrm>
              <a:off x="1020" y="527"/>
              <a:ext cx="4037" cy="0"/>
            </a:xfrm>
            <a:prstGeom prst="line">
              <a:avLst/>
            </a:prstGeom>
            <a:noFill/>
            <a:ln w="12700">
              <a:solidFill>
                <a:srgbClr val="3333CC"/>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4" name="Line 20">
              <a:extLst>
                <a:ext uri="{FF2B5EF4-FFF2-40B4-BE49-F238E27FC236}">
                  <a16:creationId xmlns:a16="http://schemas.microsoft.com/office/drawing/2014/main" id="{4D7D5CD9-C3E3-448F-9B93-B5A8709F6EA5}"/>
                </a:ext>
              </a:extLst>
            </p:cNvPr>
            <p:cNvSpPr>
              <a:spLocks noChangeShapeType="1"/>
            </p:cNvSpPr>
            <p:nvPr/>
          </p:nvSpPr>
          <p:spPr bwMode="auto">
            <a:xfrm>
              <a:off x="1020" y="481"/>
              <a:ext cx="4037" cy="0"/>
            </a:xfrm>
            <a:prstGeom prst="line">
              <a:avLst/>
            </a:prstGeom>
            <a:noFill/>
            <a:ln w="12700">
              <a:solidFill>
                <a:srgbClr val="3333CC"/>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15" name="Text Box 31">
            <a:extLst>
              <a:ext uri="{FF2B5EF4-FFF2-40B4-BE49-F238E27FC236}">
                <a16:creationId xmlns:a16="http://schemas.microsoft.com/office/drawing/2014/main" id="{5A99A5E6-6C2D-455E-B105-6F2D1CE99096}"/>
              </a:ext>
            </a:extLst>
          </p:cNvPr>
          <p:cNvSpPr txBox="1">
            <a:spLocks noChangeArrowheads="1"/>
          </p:cNvSpPr>
          <p:nvPr/>
        </p:nvSpPr>
        <p:spPr bwMode="auto">
          <a:xfrm>
            <a:off x="1597449" y="5825561"/>
            <a:ext cx="971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800" b="0" dirty="0">
                <a:solidFill>
                  <a:srgbClr val="FFFF99"/>
                </a:solidFill>
                <a:latin typeface="Times New Roman" pitchFamily="18" charset="0"/>
                <a:ea typeface="黑体" pitchFamily="49" charset="-122"/>
              </a:rPr>
              <a:t>CLOSED</a:t>
            </a:r>
          </a:p>
        </p:txBody>
      </p:sp>
      <p:grpSp>
        <p:nvGrpSpPr>
          <p:cNvPr id="16" name="Group 57">
            <a:extLst>
              <a:ext uri="{FF2B5EF4-FFF2-40B4-BE49-F238E27FC236}">
                <a16:creationId xmlns:a16="http://schemas.microsoft.com/office/drawing/2014/main" id="{BE4DF4C5-19D9-400D-B34E-869DDE3AB841}"/>
              </a:ext>
            </a:extLst>
          </p:cNvPr>
          <p:cNvGrpSpPr>
            <a:grpSpLocks/>
          </p:cNvGrpSpPr>
          <p:nvPr/>
        </p:nvGrpSpPr>
        <p:grpSpPr bwMode="auto">
          <a:xfrm>
            <a:off x="610022" y="2005409"/>
            <a:ext cx="1403350" cy="1082675"/>
            <a:chOff x="314" y="792"/>
            <a:chExt cx="884" cy="682"/>
          </a:xfrm>
        </p:grpSpPr>
        <p:sp>
          <p:nvSpPr>
            <p:cNvPr id="17" name="Freeform 36">
              <a:extLst>
                <a:ext uri="{FF2B5EF4-FFF2-40B4-BE49-F238E27FC236}">
                  <a16:creationId xmlns:a16="http://schemas.microsoft.com/office/drawing/2014/main" id="{CE05A273-2DAB-458A-AB85-E2226D82F52C}"/>
                </a:ext>
              </a:extLst>
            </p:cNvPr>
            <p:cNvSpPr>
              <a:spLocks/>
            </p:cNvSpPr>
            <p:nvPr/>
          </p:nvSpPr>
          <p:spPr bwMode="auto">
            <a:xfrm>
              <a:off x="349" y="792"/>
              <a:ext cx="849" cy="682"/>
            </a:xfrm>
            <a:custGeom>
              <a:avLst/>
              <a:gdLst>
                <a:gd name="T0" fmla="*/ 769 w 769"/>
                <a:gd name="T1" fmla="*/ 0 h 584"/>
                <a:gd name="T2" fmla="*/ 0 w 769"/>
                <a:gd name="T3" fmla="*/ 9 h 584"/>
                <a:gd name="T4" fmla="*/ 0 w 769"/>
                <a:gd name="T5" fmla="*/ 584 h 584"/>
                <a:gd name="T6" fmla="*/ 603 w 769"/>
                <a:gd name="T7" fmla="*/ 584 h 584"/>
                <a:gd name="T8" fmla="*/ 0 60000 65536"/>
                <a:gd name="T9" fmla="*/ 0 60000 65536"/>
                <a:gd name="T10" fmla="*/ 0 60000 65536"/>
                <a:gd name="T11" fmla="*/ 0 60000 65536"/>
                <a:gd name="T12" fmla="*/ 0 w 769"/>
                <a:gd name="T13" fmla="*/ 0 h 584"/>
                <a:gd name="T14" fmla="*/ 769 w 769"/>
                <a:gd name="T15" fmla="*/ 584 h 584"/>
              </a:gdLst>
              <a:ahLst/>
              <a:cxnLst>
                <a:cxn ang="T8">
                  <a:pos x="T0" y="T1"/>
                </a:cxn>
                <a:cxn ang="T9">
                  <a:pos x="T2" y="T3"/>
                </a:cxn>
                <a:cxn ang="T10">
                  <a:pos x="T4" y="T5"/>
                </a:cxn>
                <a:cxn ang="T11">
                  <a:pos x="T6" y="T7"/>
                </a:cxn>
              </a:cxnLst>
              <a:rect l="T12" t="T13" r="T14" b="T15"/>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 name="Rectangle 37">
              <a:extLst>
                <a:ext uri="{FF2B5EF4-FFF2-40B4-BE49-F238E27FC236}">
                  <a16:creationId xmlns:a16="http://schemas.microsoft.com/office/drawing/2014/main" id="{67A34831-DADF-4758-A229-549F1EF0FEC5}"/>
                </a:ext>
              </a:extLst>
            </p:cNvPr>
            <p:cNvSpPr>
              <a:spLocks noChangeArrowheads="1"/>
            </p:cNvSpPr>
            <p:nvPr/>
          </p:nvSpPr>
          <p:spPr bwMode="auto">
            <a:xfrm>
              <a:off x="314" y="1227"/>
              <a:ext cx="6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CC"/>
                  </a:solidFill>
                  <a:effectLst/>
                  <a:uLnTx/>
                  <a:uFillTx/>
                  <a:latin typeface="Times New Roman" pitchFamily="18" charset="0"/>
                  <a:ea typeface="黑体"/>
                </a:rPr>
                <a:t>主动关闭</a:t>
              </a:r>
            </a:p>
          </p:txBody>
        </p:sp>
      </p:grpSp>
      <p:sp>
        <p:nvSpPr>
          <p:cNvPr id="19" name="Rectangle 40">
            <a:extLst>
              <a:ext uri="{FF2B5EF4-FFF2-40B4-BE49-F238E27FC236}">
                <a16:creationId xmlns:a16="http://schemas.microsoft.com/office/drawing/2014/main" id="{62191EE5-6F93-4226-A4AB-233B8AE061F5}"/>
              </a:ext>
            </a:extLst>
          </p:cNvPr>
          <p:cNvSpPr>
            <a:spLocks noChangeArrowheads="1"/>
          </p:cNvSpPr>
          <p:nvPr/>
        </p:nvSpPr>
        <p:spPr bwMode="auto">
          <a:xfrm>
            <a:off x="4242222" y="2526109"/>
            <a:ext cx="1133475" cy="401638"/>
          </a:xfrm>
          <a:prstGeom prst="rect">
            <a:avLst/>
          </a:prstGeom>
          <a:solidFill>
            <a:srgbClr val="CCECFF"/>
          </a:solidFill>
          <a:ln w="38100" cmpd="dbl" algn="ctr">
            <a:solidFill>
              <a:srgbClr val="3333CC"/>
            </a:solidFill>
            <a:miter lim="800000"/>
            <a:headEnd/>
            <a:tailEnd/>
          </a:ln>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CC"/>
                </a:solidFill>
                <a:effectLst/>
                <a:uLnTx/>
                <a:uFillTx/>
                <a:latin typeface="Times New Roman" pitchFamily="18" charset="0"/>
                <a:ea typeface="黑体"/>
              </a:rPr>
              <a:t>数据传送</a:t>
            </a:r>
          </a:p>
        </p:txBody>
      </p:sp>
      <p:sp>
        <p:nvSpPr>
          <p:cNvPr id="20" name="Rectangle 43">
            <a:extLst>
              <a:ext uri="{FF2B5EF4-FFF2-40B4-BE49-F238E27FC236}">
                <a16:creationId xmlns:a16="http://schemas.microsoft.com/office/drawing/2014/main" id="{9A46EB15-67AB-44C8-A053-2AA4E153E54F}"/>
              </a:ext>
            </a:extLst>
          </p:cNvPr>
          <p:cNvSpPr>
            <a:spLocks noChangeArrowheads="1"/>
          </p:cNvSpPr>
          <p:nvPr/>
        </p:nvSpPr>
        <p:spPr bwMode="auto">
          <a:xfrm>
            <a:off x="1699047" y="2370534"/>
            <a:ext cx="993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ESTAB-</a:t>
            </a:r>
          </a:p>
          <a:p>
            <a:pPr defTabSz="762000"/>
            <a:r>
              <a:rPr lang="en-US" altLang="zh-CN" sz="1800" b="0">
                <a:solidFill>
                  <a:srgbClr val="3333CC"/>
                </a:solidFill>
                <a:latin typeface="Times New Roman" pitchFamily="18" charset="0"/>
                <a:ea typeface="黑体"/>
              </a:rPr>
              <a:t>LISHED</a:t>
            </a:r>
          </a:p>
        </p:txBody>
      </p:sp>
      <p:sp>
        <p:nvSpPr>
          <p:cNvPr id="21" name="Rectangle 44">
            <a:extLst>
              <a:ext uri="{FF2B5EF4-FFF2-40B4-BE49-F238E27FC236}">
                <a16:creationId xmlns:a16="http://schemas.microsoft.com/office/drawing/2014/main" id="{E18DB6F0-7622-4439-9CD7-11761A69402A}"/>
              </a:ext>
            </a:extLst>
          </p:cNvPr>
          <p:cNvSpPr>
            <a:spLocks noChangeArrowheads="1"/>
          </p:cNvSpPr>
          <p:nvPr/>
        </p:nvSpPr>
        <p:spPr bwMode="auto">
          <a:xfrm>
            <a:off x="6785397" y="2807097"/>
            <a:ext cx="993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ESTAB-</a:t>
            </a:r>
          </a:p>
          <a:p>
            <a:pPr defTabSz="762000"/>
            <a:r>
              <a:rPr lang="en-US" altLang="zh-CN" sz="1800" b="0">
                <a:solidFill>
                  <a:srgbClr val="3333CC"/>
                </a:solidFill>
                <a:latin typeface="Times New Roman" pitchFamily="18" charset="0"/>
                <a:ea typeface="黑体"/>
              </a:rPr>
              <a:t>LISHED</a:t>
            </a:r>
          </a:p>
        </p:txBody>
      </p:sp>
      <p:pic>
        <p:nvPicPr>
          <p:cNvPr id="22" name="Picture 45">
            <a:extLst>
              <a:ext uri="{FF2B5EF4-FFF2-40B4-BE49-F238E27FC236}">
                <a16:creationId xmlns:a16="http://schemas.microsoft.com/office/drawing/2014/main" id="{7F800331-437C-44EA-8F82-E3FF5A76BC3B}"/>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3522" y="1718072"/>
            <a:ext cx="5048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6">
            <a:extLst>
              <a:ext uri="{FF2B5EF4-FFF2-40B4-BE49-F238E27FC236}">
                <a16:creationId xmlns:a16="http://schemas.microsoft.com/office/drawing/2014/main" id="{4213B6F1-1C38-4F3A-B42F-BE72F6C4C764}"/>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9872" y="1718072"/>
            <a:ext cx="5048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47">
            <a:extLst>
              <a:ext uri="{FF2B5EF4-FFF2-40B4-BE49-F238E27FC236}">
                <a16:creationId xmlns:a16="http://schemas.microsoft.com/office/drawing/2014/main" id="{7997CDFE-5159-4F62-8563-2019ACD67838}"/>
              </a:ext>
            </a:extLst>
          </p:cNvPr>
          <p:cNvSpPr>
            <a:spLocks noChangeArrowheads="1"/>
          </p:cNvSpPr>
          <p:nvPr/>
        </p:nvSpPr>
        <p:spPr bwMode="auto">
          <a:xfrm>
            <a:off x="2334047" y="1686322"/>
            <a:ext cx="346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A</a:t>
            </a:r>
          </a:p>
        </p:txBody>
      </p:sp>
      <p:sp>
        <p:nvSpPr>
          <p:cNvPr id="25" name="Rectangle 48">
            <a:extLst>
              <a:ext uri="{FF2B5EF4-FFF2-40B4-BE49-F238E27FC236}">
                <a16:creationId xmlns:a16="http://schemas.microsoft.com/office/drawing/2014/main" id="{AEF17713-8792-4126-B555-0218D462ED9A}"/>
              </a:ext>
            </a:extLst>
          </p:cNvPr>
          <p:cNvSpPr>
            <a:spLocks noChangeArrowheads="1"/>
          </p:cNvSpPr>
          <p:nvPr/>
        </p:nvSpPr>
        <p:spPr bwMode="auto">
          <a:xfrm>
            <a:off x="6834610" y="1686322"/>
            <a:ext cx="333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B</a:t>
            </a:r>
          </a:p>
        </p:txBody>
      </p:sp>
      <p:sp>
        <p:nvSpPr>
          <p:cNvPr id="26" name="Rectangle 49">
            <a:extLst>
              <a:ext uri="{FF2B5EF4-FFF2-40B4-BE49-F238E27FC236}">
                <a16:creationId xmlns:a16="http://schemas.microsoft.com/office/drawing/2014/main" id="{72605DB1-8C0E-4828-B2C0-19F60AF1A722}"/>
              </a:ext>
            </a:extLst>
          </p:cNvPr>
          <p:cNvSpPr>
            <a:spLocks noChangeArrowheads="1"/>
          </p:cNvSpPr>
          <p:nvPr/>
        </p:nvSpPr>
        <p:spPr bwMode="auto">
          <a:xfrm>
            <a:off x="1878435" y="1395809"/>
            <a:ext cx="638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CC"/>
                </a:solidFill>
                <a:latin typeface="Times New Roman" pitchFamily="18" charset="0"/>
                <a:ea typeface="黑体"/>
              </a:rPr>
              <a:t>客户</a:t>
            </a:r>
          </a:p>
        </p:txBody>
      </p:sp>
      <p:sp>
        <p:nvSpPr>
          <p:cNvPr id="27" name="Rectangle 50">
            <a:extLst>
              <a:ext uri="{FF2B5EF4-FFF2-40B4-BE49-F238E27FC236}">
                <a16:creationId xmlns:a16="http://schemas.microsoft.com/office/drawing/2014/main" id="{61431251-E2E5-4D6F-BA61-00A9A7444D96}"/>
              </a:ext>
            </a:extLst>
          </p:cNvPr>
          <p:cNvSpPr>
            <a:spLocks noChangeArrowheads="1"/>
          </p:cNvSpPr>
          <p:nvPr/>
        </p:nvSpPr>
        <p:spPr bwMode="auto">
          <a:xfrm>
            <a:off x="6845722" y="1395809"/>
            <a:ext cx="866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CC"/>
                </a:solidFill>
                <a:latin typeface="Times New Roman" pitchFamily="18" charset="0"/>
                <a:ea typeface="黑体"/>
              </a:rPr>
              <a:t>服务器</a:t>
            </a:r>
          </a:p>
        </p:txBody>
      </p:sp>
      <p:sp>
        <p:nvSpPr>
          <p:cNvPr id="28" name="Text Box 53">
            <a:extLst>
              <a:ext uri="{FF2B5EF4-FFF2-40B4-BE49-F238E27FC236}">
                <a16:creationId xmlns:a16="http://schemas.microsoft.com/office/drawing/2014/main" id="{888E5883-3A5F-427A-AE4D-B4E643ABA8A7}"/>
              </a:ext>
            </a:extLst>
          </p:cNvPr>
          <p:cNvSpPr txBox="1">
            <a:spLocks noChangeArrowheads="1"/>
          </p:cNvSpPr>
          <p:nvPr/>
        </p:nvSpPr>
        <p:spPr bwMode="auto">
          <a:xfrm>
            <a:off x="6869535" y="5958055"/>
            <a:ext cx="971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800" b="0" dirty="0">
                <a:solidFill>
                  <a:srgbClr val="FFFF99"/>
                </a:solidFill>
                <a:latin typeface="Times New Roman" pitchFamily="18" charset="0"/>
                <a:ea typeface="黑体" pitchFamily="49" charset="-122"/>
              </a:rPr>
              <a:t>CLOSED</a:t>
            </a:r>
          </a:p>
        </p:txBody>
      </p:sp>
      <p:sp>
        <p:nvSpPr>
          <p:cNvPr id="33" name="Freeform 45">
            <a:extLst>
              <a:ext uri="{FF2B5EF4-FFF2-40B4-BE49-F238E27FC236}">
                <a16:creationId xmlns:a16="http://schemas.microsoft.com/office/drawing/2014/main" id="{1864AED1-3958-459E-84BD-62D0B407B5A1}"/>
              </a:ext>
            </a:extLst>
          </p:cNvPr>
          <p:cNvSpPr>
            <a:spLocks/>
          </p:cNvSpPr>
          <p:nvPr/>
        </p:nvSpPr>
        <p:spPr bwMode="auto">
          <a:xfrm>
            <a:off x="7594376" y="2075726"/>
            <a:ext cx="573087" cy="1789112"/>
          </a:xfrm>
          <a:custGeom>
            <a:avLst/>
            <a:gdLst>
              <a:gd name="T0" fmla="*/ 100 w 451"/>
              <a:gd name="T1" fmla="*/ 965 h 965"/>
              <a:gd name="T2" fmla="*/ 336 w 451"/>
              <a:gd name="T3" fmla="*/ 894 h 965"/>
              <a:gd name="T4" fmla="*/ 426 w 451"/>
              <a:gd name="T5" fmla="*/ 708 h 965"/>
              <a:gd name="T6" fmla="*/ 451 w 451"/>
              <a:gd name="T7" fmla="*/ 417 h 965"/>
              <a:gd name="T8" fmla="*/ 426 w 451"/>
              <a:gd name="T9" fmla="*/ 207 h 965"/>
              <a:gd name="T10" fmla="*/ 336 w 451"/>
              <a:gd name="T11" fmla="*/ 72 h 965"/>
              <a:gd name="T12" fmla="*/ 0 w 451"/>
              <a:gd name="T13" fmla="*/ 0 h 965"/>
              <a:gd name="T14" fmla="*/ 0 60000 65536"/>
              <a:gd name="T15" fmla="*/ 0 60000 65536"/>
              <a:gd name="T16" fmla="*/ 0 60000 65536"/>
              <a:gd name="T17" fmla="*/ 0 60000 65536"/>
              <a:gd name="T18" fmla="*/ 0 60000 65536"/>
              <a:gd name="T19" fmla="*/ 0 60000 65536"/>
              <a:gd name="T20" fmla="*/ 0 60000 65536"/>
              <a:gd name="T21" fmla="*/ 0 w 451"/>
              <a:gd name="T22" fmla="*/ 0 h 965"/>
              <a:gd name="T23" fmla="*/ 451 w 451"/>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 name="Rectangle 46">
            <a:extLst>
              <a:ext uri="{FF2B5EF4-FFF2-40B4-BE49-F238E27FC236}">
                <a16:creationId xmlns:a16="http://schemas.microsoft.com/office/drawing/2014/main" id="{5F22B476-E612-4F9A-85F8-36E0A739C800}"/>
              </a:ext>
            </a:extLst>
          </p:cNvPr>
          <p:cNvSpPr>
            <a:spLocks noChangeArrowheads="1"/>
          </p:cNvSpPr>
          <p:nvPr/>
        </p:nvSpPr>
        <p:spPr bwMode="auto">
          <a:xfrm>
            <a:off x="8153176" y="2477363"/>
            <a:ext cx="63817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CC"/>
                </a:solidFill>
                <a:latin typeface="Times New Roman" pitchFamily="18" charset="0"/>
                <a:ea typeface="黑体"/>
              </a:rPr>
              <a:t>通知</a:t>
            </a:r>
          </a:p>
          <a:p>
            <a:pPr defTabSz="762000"/>
            <a:r>
              <a:rPr lang="zh-CN" altLang="en-US" sz="1800" b="0">
                <a:solidFill>
                  <a:srgbClr val="3333CC"/>
                </a:solidFill>
                <a:latin typeface="Times New Roman" pitchFamily="18" charset="0"/>
                <a:ea typeface="黑体"/>
              </a:rPr>
              <a:t>应用</a:t>
            </a:r>
          </a:p>
          <a:p>
            <a:pPr defTabSz="762000"/>
            <a:r>
              <a:rPr lang="zh-CN" altLang="en-US" sz="1800" b="0">
                <a:solidFill>
                  <a:srgbClr val="3333CC"/>
                </a:solidFill>
                <a:latin typeface="Times New Roman" pitchFamily="18" charset="0"/>
                <a:ea typeface="黑体"/>
              </a:rPr>
              <a:t>进程</a:t>
            </a:r>
          </a:p>
        </p:txBody>
      </p:sp>
      <p:sp>
        <p:nvSpPr>
          <p:cNvPr id="41" name="Text Box 60">
            <a:extLst>
              <a:ext uri="{FF2B5EF4-FFF2-40B4-BE49-F238E27FC236}">
                <a16:creationId xmlns:a16="http://schemas.microsoft.com/office/drawing/2014/main" id="{B7842FEA-ACD4-4E8E-BA37-C43439DA81A7}"/>
              </a:ext>
            </a:extLst>
          </p:cNvPr>
          <p:cNvSpPr txBox="1">
            <a:spLocks noChangeArrowheads="1"/>
          </p:cNvSpPr>
          <p:nvPr/>
        </p:nvSpPr>
        <p:spPr bwMode="auto">
          <a:xfrm>
            <a:off x="919758" y="5993045"/>
            <a:ext cx="7778401" cy="369332"/>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fontAlgn="base">
              <a:spcBef>
                <a:spcPct val="0"/>
              </a:spcBef>
              <a:spcAft>
                <a:spcPct val="0"/>
              </a:spcAft>
              <a:buFontTx/>
              <a:buChar char="•"/>
              <a:defRPr/>
            </a:pPr>
            <a:r>
              <a:rPr lang="en-US" altLang="zh-CN" sz="1800" dirty="0">
                <a:solidFill>
                  <a:srgbClr val="3333CC"/>
                </a:solidFill>
                <a:latin typeface="+mn-ea"/>
                <a:ea typeface="+mn-ea"/>
              </a:rPr>
              <a:t>  </a:t>
            </a:r>
            <a:r>
              <a:rPr lang="zh-CN" altLang="en-US" sz="1800" dirty="0">
                <a:solidFill>
                  <a:srgbClr val="3333CC"/>
                </a:solidFill>
                <a:latin typeface="+mn-ea"/>
                <a:ea typeface="+mn-ea"/>
              </a:rPr>
              <a:t>若 </a:t>
            </a:r>
            <a:r>
              <a:rPr lang="en-US" altLang="zh-CN" sz="1800" dirty="0">
                <a:solidFill>
                  <a:srgbClr val="3333CC"/>
                </a:solidFill>
                <a:latin typeface="+mn-ea"/>
                <a:ea typeface="+mn-ea"/>
              </a:rPr>
              <a:t>B </a:t>
            </a:r>
            <a:r>
              <a:rPr lang="zh-CN" altLang="en-US" sz="1800" dirty="0">
                <a:solidFill>
                  <a:srgbClr val="3333CC"/>
                </a:solidFill>
                <a:latin typeface="+mn-ea"/>
                <a:ea typeface="+mn-ea"/>
              </a:rPr>
              <a:t>已经没有要向 </a:t>
            </a:r>
            <a:r>
              <a:rPr lang="en-US" altLang="zh-CN" sz="1800" dirty="0">
                <a:solidFill>
                  <a:srgbClr val="3333CC"/>
                </a:solidFill>
                <a:latin typeface="+mn-ea"/>
                <a:ea typeface="+mn-ea"/>
              </a:rPr>
              <a:t>A </a:t>
            </a:r>
            <a:r>
              <a:rPr lang="zh-CN" altLang="en-US" sz="1800" dirty="0">
                <a:solidFill>
                  <a:srgbClr val="3333CC"/>
                </a:solidFill>
                <a:latin typeface="+mn-ea"/>
                <a:ea typeface="+mn-ea"/>
              </a:rPr>
              <a:t>发送的数据，其应用进程就通知 </a:t>
            </a:r>
            <a:r>
              <a:rPr lang="en-US" altLang="zh-CN" sz="1800" dirty="0">
                <a:solidFill>
                  <a:srgbClr val="3333CC"/>
                </a:solidFill>
                <a:latin typeface="+mn-ea"/>
                <a:ea typeface="+mn-ea"/>
              </a:rPr>
              <a:t>TCP </a:t>
            </a:r>
            <a:r>
              <a:rPr lang="zh-CN" altLang="en-US" sz="1800" dirty="0">
                <a:solidFill>
                  <a:srgbClr val="3333CC"/>
                </a:solidFill>
                <a:latin typeface="+mn-ea"/>
                <a:ea typeface="+mn-ea"/>
              </a:rPr>
              <a:t>释放连接</a:t>
            </a:r>
          </a:p>
        </p:txBody>
      </p:sp>
      <p:grpSp>
        <p:nvGrpSpPr>
          <p:cNvPr id="54" name="组合 53">
            <a:extLst>
              <a:ext uri="{FF2B5EF4-FFF2-40B4-BE49-F238E27FC236}">
                <a16:creationId xmlns:a16="http://schemas.microsoft.com/office/drawing/2014/main" id="{8315CA94-AFA3-4D9E-8E42-07078C33A2E9}"/>
              </a:ext>
            </a:extLst>
          </p:cNvPr>
          <p:cNvGrpSpPr/>
          <p:nvPr/>
        </p:nvGrpSpPr>
        <p:grpSpPr>
          <a:xfrm>
            <a:off x="2652675" y="4530055"/>
            <a:ext cx="4133850" cy="784226"/>
            <a:chOff x="2652675" y="4530055"/>
            <a:chExt cx="4133850" cy="784226"/>
          </a:xfrm>
        </p:grpSpPr>
        <p:sp>
          <p:nvSpPr>
            <p:cNvPr id="43" name="Line 15">
              <a:extLst>
                <a:ext uri="{FF2B5EF4-FFF2-40B4-BE49-F238E27FC236}">
                  <a16:creationId xmlns:a16="http://schemas.microsoft.com/office/drawing/2014/main" id="{B5AA382F-D5BB-4413-9562-FF08FBF2E878}"/>
                </a:ext>
              </a:extLst>
            </p:cNvPr>
            <p:cNvSpPr>
              <a:spLocks noChangeShapeType="1"/>
            </p:cNvSpPr>
            <p:nvPr/>
          </p:nvSpPr>
          <p:spPr bwMode="auto">
            <a:xfrm flipH="1">
              <a:off x="2652675" y="4544343"/>
              <a:ext cx="4133850" cy="769938"/>
            </a:xfrm>
            <a:prstGeom prst="line">
              <a:avLst/>
            </a:prstGeom>
            <a:noFill/>
            <a:ln w="38100">
              <a:solidFill>
                <a:srgbClr val="3333CC"/>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 name="Rectangle 16">
              <a:extLst>
                <a:ext uri="{FF2B5EF4-FFF2-40B4-BE49-F238E27FC236}">
                  <a16:creationId xmlns:a16="http://schemas.microsoft.com/office/drawing/2014/main" id="{5AFA6B22-6ED0-4A44-86EF-591CD0B0220A}"/>
                </a:ext>
              </a:extLst>
            </p:cNvPr>
            <p:cNvSpPr>
              <a:spLocks noChangeArrowheads="1"/>
            </p:cNvSpPr>
            <p:nvPr/>
          </p:nvSpPr>
          <p:spPr bwMode="auto">
            <a:xfrm rot="20943314" flipH="1">
              <a:off x="2981288" y="4530055"/>
              <a:ext cx="377348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rPr>
                <a:t>FIN = 1, ACK = 1, seq = w, ack= u </a:t>
              </a:r>
              <a:r>
                <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sym typeface="Symbol" pitchFamily="18" charset="2"/>
                </a:rPr>
                <a:t> 1</a:t>
              </a:r>
              <a:endPar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endParaRPr>
            </a:p>
          </p:txBody>
        </p:sp>
      </p:grpSp>
      <p:grpSp>
        <p:nvGrpSpPr>
          <p:cNvPr id="45" name="组合 44">
            <a:extLst>
              <a:ext uri="{FF2B5EF4-FFF2-40B4-BE49-F238E27FC236}">
                <a16:creationId xmlns:a16="http://schemas.microsoft.com/office/drawing/2014/main" id="{9F04CADA-7A68-4AD0-A4E0-8BA6F2909F06}"/>
              </a:ext>
            </a:extLst>
          </p:cNvPr>
          <p:cNvGrpSpPr/>
          <p:nvPr/>
        </p:nvGrpSpPr>
        <p:grpSpPr>
          <a:xfrm>
            <a:off x="2675832" y="3618698"/>
            <a:ext cx="4104920" cy="520926"/>
            <a:chOff x="2675832" y="3618698"/>
            <a:chExt cx="4104920" cy="520926"/>
          </a:xfrm>
        </p:grpSpPr>
        <p:sp>
          <p:nvSpPr>
            <p:cNvPr id="46" name="Rectangle 12">
              <a:extLst>
                <a:ext uri="{FF2B5EF4-FFF2-40B4-BE49-F238E27FC236}">
                  <a16:creationId xmlns:a16="http://schemas.microsoft.com/office/drawing/2014/main" id="{1680687B-89D4-4E90-ADC0-DAB7D5B4DFBA}"/>
                </a:ext>
              </a:extLst>
            </p:cNvPr>
            <p:cNvSpPr>
              <a:spLocks noChangeArrowheads="1"/>
            </p:cNvSpPr>
            <p:nvPr/>
          </p:nvSpPr>
          <p:spPr bwMode="auto">
            <a:xfrm rot="21083511" flipH="1">
              <a:off x="3130550" y="3618698"/>
              <a:ext cx="2882900" cy="28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rPr>
                <a:t>ACK = 1, seq = v, ack= u </a:t>
              </a:r>
              <a:r>
                <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sym typeface="Symbol" pitchFamily="18" charset="2"/>
                </a:rPr>
                <a:t> 1</a:t>
              </a:r>
              <a:endPar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endParaRPr>
            </a:p>
          </p:txBody>
        </p:sp>
        <p:sp>
          <p:nvSpPr>
            <p:cNvPr id="47" name="Line 13">
              <a:extLst>
                <a:ext uri="{FF2B5EF4-FFF2-40B4-BE49-F238E27FC236}">
                  <a16:creationId xmlns:a16="http://schemas.microsoft.com/office/drawing/2014/main" id="{42335E39-AD91-4EA9-99C5-405CF9EB1EC2}"/>
                </a:ext>
              </a:extLst>
            </p:cNvPr>
            <p:cNvSpPr>
              <a:spLocks noChangeShapeType="1"/>
            </p:cNvSpPr>
            <p:nvPr/>
          </p:nvSpPr>
          <p:spPr bwMode="auto">
            <a:xfrm rot="21333242" flipH="1">
              <a:off x="2675832" y="3794333"/>
              <a:ext cx="4104920" cy="345291"/>
            </a:xfrm>
            <a:prstGeom prst="line">
              <a:avLst/>
            </a:prstGeom>
            <a:noFill/>
            <a:ln w="38100">
              <a:solidFill>
                <a:srgbClr val="3333CC"/>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8" name="组合 47">
            <a:extLst>
              <a:ext uri="{FF2B5EF4-FFF2-40B4-BE49-F238E27FC236}">
                <a16:creationId xmlns:a16="http://schemas.microsoft.com/office/drawing/2014/main" id="{B4A24423-5C8F-48CD-8298-2CDC014C8209}"/>
              </a:ext>
            </a:extLst>
          </p:cNvPr>
          <p:cNvGrpSpPr/>
          <p:nvPr/>
        </p:nvGrpSpPr>
        <p:grpSpPr>
          <a:xfrm>
            <a:off x="3900161" y="4114139"/>
            <a:ext cx="1687512" cy="504825"/>
            <a:chOff x="3929692" y="4416028"/>
            <a:chExt cx="1687512" cy="504825"/>
          </a:xfrm>
        </p:grpSpPr>
        <p:sp>
          <p:nvSpPr>
            <p:cNvPr id="49" name="AutoShape 5">
              <a:extLst>
                <a:ext uri="{FF2B5EF4-FFF2-40B4-BE49-F238E27FC236}">
                  <a16:creationId xmlns:a16="http://schemas.microsoft.com/office/drawing/2014/main" id="{6F50AE5F-6F0C-4E1A-9AAF-4A64F1765A28}"/>
                </a:ext>
              </a:extLst>
            </p:cNvPr>
            <p:cNvSpPr>
              <a:spLocks noChangeArrowheads="1"/>
            </p:cNvSpPr>
            <p:nvPr/>
          </p:nvSpPr>
          <p:spPr bwMode="auto">
            <a:xfrm rot="-651552">
              <a:off x="3929692" y="4684315"/>
              <a:ext cx="676275" cy="236538"/>
            </a:xfrm>
            <a:prstGeom prst="leftArrow">
              <a:avLst>
                <a:gd name="adj1" fmla="val 53620"/>
                <a:gd name="adj2" fmla="val 119816"/>
              </a:avLst>
            </a:prstGeom>
            <a:solidFill>
              <a:srgbClr val="FF0000"/>
            </a:solidFill>
            <a:ln w="12700" algn="ctr">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0" name="Rectangle 55">
              <a:extLst>
                <a:ext uri="{FF2B5EF4-FFF2-40B4-BE49-F238E27FC236}">
                  <a16:creationId xmlns:a16="http://schemas.microsoft.com/office/drawing/2014/main" id="{2B137DA4-7EB9-4811-80F7-243599D7E41E}"/>
                </a:ext>
              </a:extLst>
            </p:cNvPr>
            <p:cNvSpPr>
              <a:spLocks noChangeArrowheads="1"/>
            </p:cNvSpPr>
            <p:nvPr/>
          </p:nvSpPr>
          <p:spPr bwMode="auto">
            <a:xfrm rot="-628888">
              <a:off x="4483729" y="4416028"/>
              <a:ext cx="1133475" cy="401637"/>
            </a:xfrm>
            <a:prstGeom prst="rect">
              <a:avLst/>
            </a:prstGeom>
            <a:solidFill>
              <a:srgbClr val="CCECFF"/>
            </a:solidFill>
            <a:ln w="38100" cmpd="dbl" algn="ctr">
              <a:solidFill>
                <a:srgbClr val="3333CC"/>
              </a:solidFill>
              <a:miter lim="800000"/>
              <a:headEnd/>
              <a:tailEnd/>
            </a:ln>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3333CC"/>
                  </a:solidFill>
                  <a:effectLst/>
                  <a:uLnTx/>
                  <a:uFillTx/>
                  <a:latin typeface="Times New Roman" pitchFamily="18" charset="0"/>
                  <a:ea typeface="黑体"/>
                </a:rPr>
                <a:t>数据传送</a:t>
              </a:r>
            </a:p>
          </p:txBody>
        </p:sp>
      </p:grpSp>
      <p:grpSp>
        <p:nvGrpSpPr>
          <p:cNvPr id="51" name="组合 50">
            <a:extLst>
              <a:ext uri="{FF2B5EF4-FFF2-40B4-BE49-F238E27FC236}">
                <a16:creationId xmlns:a16="http://schemas.microsoft.com/office/drawing/2014/main" id="{10DC7506-89AC-4FEE-8413-2C948BC15220}"/>
              </a:ext>
            </a:extLst>
          </p:cNvPr>
          <p:cNvGrpSpPr/>
          <p:nvPr/>
        </p:nvGrpSpPr>
        <p:grpSpPr>
          <a:xfrm>
            <a:off x="2673771" y="3012110"/>
            <a:ext cx="4092573" cy="541564"/>
            <a:chOff x="2673771" y="3012110"/>
            <a:chExt cx="4092573" cy="541564"/>
          </a:xfrm>
        </p:grpSpPr>
        <p:sp>
          <p:nvSpPr>
            <p:cNvPr id="52" name="Rectangle 6">
              <a:extLst>
                <a:ext uri="{FF2B5EF4-FFF2-40B4-BE49-F238E27FC236}">
                  <a16:creationId xmlns:a16="http://schemas.microsoft.com/office/drawing/2014/main" id="{7C056436-D7DA-4579-ABE9-4C89E31943A6}"/>
                </a:ext>
              </a:extLst>
            </p:cNvPr>
            <p:cNvSpPr>
              <a:spLocks noChangeArrowheads="1"/>
            </p:cNvSpPr>
            <p:nvPr/>
          </p:nvSpPr>
          <p:spPr bwMode="auto">
            <a:xfrm rot="367600">
              <a:off x="4059498" y="3012110"/>
              <a:ext cx="18494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3333CC"/>
                  </a:solidFill>
                  <a:effectLst/>
                  <a:uLnTx/>
                  <a:uFillTx/>
                  <a:latin typeface="Times New Roman" pitchFamily="18" charset="0"/>
                  <a:ea typeface="黑体"/>
                </a:rPr>
                <a:t>FIN = 1, seq = u</a:t>
              </a:r>
            </a:p>
          </p:txBody>
        </p:sp>
        <p:sp>
          <p:nvSpPr>
            <p:cNvPr id="53" name="Line 9">
              <a:extLst>
                <a:ext uri="{FF2B5EF4-FFF2-40B4-BE49-F238E27FC236}">
                  <a16:creationId xmlns:a16="http://schemas.microsoft.com/office/drawing/2014/main" id="{7C9619FF-40F1-47C2-853D-6B121FBAC88C}"/>
                </a:ext>
              </a:extLst>
            </p:cNvPr>
            <p:cNvSpPr>
              <a:spLocks noChangeShapeType="1"/>
            </p:cNvSpPr>
            <p:nvPr/>
          </p:nvSpPr>
          <p:spPr bwMode="auto">
            <a:xfrm>
              <a:off x="2673771" y="3103960"/>
              <a:ext cx="4092573" cy="449714"/>
            </a:xfrm>
            <a:prstGeom prst="line">
              <a:avLst/>
            </a:prstGeom>
            <a:noFill/>
            <a:ln w="38100">
              <a:solidFill>
                <a:srgbClr val="3333CC"/>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55" name="Group 58">
            <a:extLst>
              <a:ext uri="{FF2B5EF4-FFF2-40B4-BE49-F238E27FC236}">
                <a16:creationId xmlns:a16="http://schemas.microsoft.com/office/drawing/2014/main" id="{AE817452-40EE-4EA9-95FD-BF46A4CECD1A}"/>
              </a:ext>
            </a:extLst>
          </p:cNvPr>
          <p:cNvGrpSpPr>
            <a:grpSpLocks/>
          </p:cNvGrpSpPr>
          <p:nvPr/>
        </p:nvGrpSpPr>
        <p:grpSpPr bwMode="auto">
          <a:xfrm>
            <a:off x="7611688" y="1773799"/>
            <a:ext cx="1408112" cy="2663314"/>
            <a:chOff x="4669" y="750"/>
            <a:chExt cx="887" cy="1830"/>
          </a:xfrm>
        </p:grpSpPr>
        <p:sp>
          <p:nvSpPr>
            <p:cNvPr id="56" name="Freeform 41">
              <a:extLst>
                <a:ext uri="{FF2B5EF4-FFF2-40B4-BE49-F238E27FC236}">
                  <a16:creationId xmlns:a16="http://schemas.microsoft.com/office/drawing/2014/main" id="{F53FF5F0-02FE-47AB-A072-76CF9C5C0414}"/>
                </a:ext>
              </a:extLst>
            </p:cNvPr>
            <p:cNvSpPr>
              <a:spLocks/>
            </p:cNvSpPr>
            <p:nvPr/>
          </p:nvSpPr>
          <p:spPr bwMode="auto">
            <a:xfrm>
              <a:off x="4669" y="750"/>
              <a:ext cx="887" cy="1830"/>
            </a:xfrm>
            <a:custGeom>
              <a:avLst/>
              <a:gdLst>
                <a:gd name="T0" fmla="*/ 0 w 868"/>
                <a:gd name="T1" fmla="*/ 0 h 1493"/>
                <a:gd name="T2" fmla="*/ 868 w 868"/>
                <a:gd name="T3" fmla="*/ 7 h 1493"/>
                <a:gd name="T4" fmla="*/ 868 w 868"/>
                <a:gd name="T5" fmla="*/ 1493 h 1493"/>
                <a:gd name="T6" fmla="*/ 124 w 868"/>
                <a:gd name="T7" fmla="*/ 1493 h 1493"/>
                <a:gd name="T8" fmla="*/ 0 60000 65536"/>
                <a:gd name="T9" fmla="*/ 0 60000 65536"/>
                <a:gd name="T10" fmla="*/ 0 60000 65536"/>
                <a:gd name="T11" fmla="*/ 0 60000 65536"/>
                <a:gd name="T12" fmla="*/ 0 w 868"/>
                <a:gd name="T13" fmla="*/ 0 h 1493"/>
                <a:gd name="T14" fmla="*/ 868 w 868"/>
                <a:gd name="T15" fmla="*/ 1493 h 1493"/>
              </a:gdLst>
              <a:ahLst/>
              <a:cxnLst>
                <a:cxn ang="T8">
                  <a:pos x="T0" y="T1"/>
                </a:cxn>
                <a:cxn ang="T9">
                  <a:pos x="T2" y="T3"/>
                </a:cxn>
                <a:cxn ang="T10">
                  <a:pos x="T4" y="T5"/>
                </a:cxn>
                <a:cxn ang="T11">
                  <a:pos x="T6" y="T7"/>
                </a:cxn>
              </a:cxnLst>
              <a:rect l="T12" t="T13" r="T14" b="T15"/>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7" name="Rectangle 42">
              <a:extLst>
                <a:ext uri="{FF2B5EF4-FFF2-40B4-BE49-F238E27FC236}">
                  <a16:creationId xmlns:a16="http://schemas.microsoft.com/office/drawing/2014/main" id="{8FFE62D5-0C75-4F3D-83F1-211146CFE586}"/>
                </a:ext>
              </a:extLst>
            </p:cNvPr>
            <p:cNvSpPr>
              <a:spLocks noChangeArrowheads="1"/>
            </p:cNvSpPr>
            <p:nvPr/>
          </p:nvSpPr>
          <p:spPr bwMode="auto">
            <a:xfrm>
              <a:off x="4855" y="2306"/>
              <a:ext cx="6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CC"/>
                  </a:solidFill>
                  <a:effectLst/>
                  <a:uLnTx/>
                  <a:uFillTx/>
                  <a:latin typeface="Times New Roman" pitchFamily="18" charset="0"/>
                  <a:ea typeface="黑体"/>
                </a:rPr>
                <a:t>被动关闭</a:t>
              </a:r>
            </a:p>
          </p:txBody>
        </p:sp>
      </p:grpSp>
    </p:spTree>
    <p:extLst>
      <p:ext uri="{BB962C8B-B14F-4D97-AF65-F5344CB8AC3E}">
        <p14:creationId xmlns:p14="http://schemas.microsoft.com/office/powerpoint/2010/main" val="3541887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wipe(right)">
                                      <p:cBhvr>
                                        <p:cTn id="13" dur="500"/>
                                        <p:tgtEl>
                                          <p:spTgt spid="54"/>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up)">
                                      <p:cBhvr>
                                        <p:cTn id="17" dur="10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xit" presetSubtype="0" fill="hold" grpId="1" nodeType="clickEffect">
                                  <p:stCondLst>
                                    <p:cond delay="0"/>
                                  </p:stCondLst>
                                  <p:childTnLst>
                                    <p:animEffect transition="out" filter="fade">
                                      <p:cBhvr>
                                        <p:cTn id="21" dur="1000"/>
                                        <p:tgtEl>
                                          <p:spTgt spid="41"/>
                                        </p:tgtEl>
                                      </p:cBhvr>
                                    </p:animEffect>
                                    <p:anim calcmode="lin" valueType="num">
                                      <p:cBhvr>
                                        <p:cTn id="22" dur="1000"/>
                                        <p:tgtEl>
                                          <p:spTgt spid="41"/>
                                        </p:tgtEl>
                                        <p:attrNameLst>
                                          <p:attrName>ppt_x</p:attrName>
                                        </p:attrNameLst>
                                      </p:cBhvr>
                                      <p:tavLst>
                                        <p:tav tm="0">
                                          <p:val>
                                            <p:strVal val="ppt_x"/>
                                          </p:val>
                                        </p:tav>
                                        <p:tav tm="100000">
                                          <p:val>
                                            <p:strVal val="ppt_x"/>
                                          </p:val>
                                        </p:tav>
                                      </p:tavLst>
                                    </p:anim>
                                    <p:anim calcmode="lin" valueType="num">
                                      <p:cBhvr>
                                        <p:cTn id="23" dur="1000"/>
                                        <p:tgtEl>
                                          <p:spTgt spid="41"/>
                                        </p:tgtEl>
                                        <p:attrNameLst>
                                          <p:attrName>ppt_y</p:attrName>
                                        </p:attrNameLst>
                                      </p:cBhvr>
                                      <p:tavLst>
                                        <p:tav tm="0">
                                          <p:val>
                                            <p:strVal val="ppt_y"/>
                                          </p:val>
                                        </p:tav>
                                        <p:tav tm="100000">
                                          <p:val>
                                            <p:strVal val="ppt_y+.1"/>
                                          </p:val>
                                        </p:tav>
                                      </p:tavLst>
                                    </p:anim>
                                    <p:set>
                                      <p:cBhvr>
                                        <p:cTn id="24" dur="1" fill="hold">
                                          <p:stCondLst>
                                            <p:cond delay="9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4">
            <a:extLst>
              <a:ext uri="{FF2B5EF4-FFF2-40B4-BE49-F238E27FC236}">
                <a16:creationId xmlns:a16="http://schemas.microsoft.com/office/drawing/2014/main" id="{DFB0B975-C0CE-415A-AE49-A37CBB40AA61}"/>
              </a:ext>
            </a:extLst>
          </p:cNvPr>
          <p:cNvGrpSpPr>
            <a:grpSpLocks/>
          </p:cNvGrpSpPr>
          <p:nvPr/>
        </p:nvGrpSpPr>
        <p:grpSpPr bwMode="auto">
          <a:xfrm>
            <a:off x="2621385" y="3097609"/>
            <a:ext cx="4248150" cy="3289301"/>
            <a:chOff x="1474" y="1888"/>
            <a:chExt cx="2676" cy="2432"/>
          </a:xfrm>
        </p:grpSpPr>
        <p:sp>
          <p:nvSpPr>
            <p:cNvPr id="4" name="Line 55">
              <a:extLst>
                <a:ext uri="{FF2B5EF4-FFF2-40B4-BE49-F238E27FC236}">
                  <a16:creationId xmlns:a16="http://schemas.microsoft.com/office/drawing/2014/main" id="{54F61A9D-AEE8-40FD-8A60-BC5B7F022B5C}"/>
                </a:ext>
              </a:extLst>
            </p:cNvPr>
            <p:cNvSpPr>
              <a:spLocks noChangeShapeType="1"/>
            </p:cNvSpPr>
            <p:nvPr/>
          </p:nvSpPr>
          <p:spPr bwMode="auto">
            <a:xfrm>
              <a:off x="1474" y="1888"/>
              <a:ext cx="0" cy="2432"/>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 name="Line 56">
              <a:extLst>
                <a:ext uri="{FF2B5EF4-FFF2-40B4-BE49-F238E27FC236}">
                  <a16:creationId xmlns:a16="http://schemas.microsoft.com/office/drawing/2014/main" id="{E203E83B-C4C1-4A56-8868-7CA81746A40B}"/>
                </a:ext>
              </a:extLst>
            </p:cNvPr>
            <p:cNvSpPr>
              <a:spLocks noChangeShapeType="1"/>
            </p:cNvSpPr>
            <p:nvPr/>
          </p:nvSpPr>
          <p:spPr bwMode="auto">
            <a:xfrm>
              <a:off x="4150" y="1888"/>
              <a:ext cx="0" cy="2432"/>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6" name="AutoShape 5">
            <a:extLst>
              <a:ext uri="{FF2B5EF4-FFF2-40B4-BE49-F238E27FC236}">
                <a16:creationId xmlns:a16="http://schemas.microsoft.com/office/drawing/2014/main" id="{AD969FA6-D2A5-4296-A772-BB4A45A3E289}"/>
              </a:ext>
            </a:extLst>
          </p:cNvPr>
          <p:cNvSpPr>
            <a:spLocks noChangeArrowheads="1"/>
          </p:cNvSpPr>
          <p:nvPr/>
        </p:nvSpPr>
        <p:spPr bwMode="auto">
          <a:xfrm>
            <a:off x="3607222" y="2611834"/>
            <a:ext cx="2384425" cy="252413"/>
          </a:xfrm>
          <a:prstGeom prst="leftRightArrow">
            <a:avLst>
              <a:gd name="adj1" fmla="val 55880"/>
              <a:gd name="adj2" fmla="val 108285"/>
            </a:avLst>
          </a:prstGeom>
          <a:solidFill>
            <a:srgbClr val="FF0000"/>
          </a:solidFill>
          <a:ln w="12700" algn="ctr">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0" name="Rectangle 15">
            <a:extLst>
              <a:ext uri="{FF2B5EF4-FFF2-40B4-BE49-F238E27FC236}">
                <a16:creationId xmlns:a16="http://schemas.microsoft.com/office/drawing/2014/main" id="{1F7D6F8C-05F9-45C8-BB86-7601B8CBE8D8}"/>
              </a:ext>
            </a:extLst>
          </p:cNvPr>
          <p:cNvSpPr>
            <a:spLocks noChangeArrowheads="1"/>
          </p:cNvSpPr>
          <p:nvPr/>
        </p:nvSpPr>
        <p:spPr bwMode="auto">
          <a:xfrm>
            <a:off x="1718097" y="2359422"/>
            <a:ext cx="954088" cy="673100"/>
          </a:xfrm>
          <a:prstGeom prst="rect">
            <a:avLst/>
          </a:prstGeom>
          <a:solidFill>
            <a:srgbClr val="CCFF99"/>
          </a:solidFill>
          <a:ln w="12700" algn="ctr">
            <a:no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1" name="Rectangle 17">
            <a:extLst>
              <a:ext uri="{FF2B5EF4-FFF2-40B4-BE49-F238E27FC236}">
                <a16:creationId xmlns:a16="http://schemas.microsoft.com/office/drawing/2014/main" id="{06F619D4-09FF-4D54-8DFC-1C9B723EEE5C}"/>
              </a:ext>
            </a:extLst>
          </p:cNvPr>
          <p:cNvSpPr>
            <a:spLocks noChangeArrowheads="1"/>
          </p:cNvSpPr>
          <p:nvPr/>
        </p:nvSpPr>
        <p:spPr bwMode="auto">
          <a:xfrm>
            <a:off x="6804447" y="2359422"/>
            <a:ext cx="955675" cy="1186320"/>
          </a:xfrm>
          <a:prstGeom prst="rect">
            <a:avLst/>
          </a:prstGeom>
          <a:solidFill>
            <a:srgbClr val="CCFF99"/>
          </a:solidFill>
          <a:ln w="12700" algn="ctr">
            <a:no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12" name="Group 18">
            <a:extLst>
              <a:ext uri="{FF2B5EF4-FFF2-40B4-BE49-F238E27FC236}">
                <a16:creationId xmlns:a16="http://schemas.microsoft.com/office/drawing/2014/main" id="{9467CE3F-4C82-44F6-90D3-75F058F3EE0A}"/>
              </a:ext>
            </a:extLst>
          </p:cNvPr>
          <p:cNvGrpSpPr>
            <a:grpSpLocks/>
          </p:cNvGrpSpPr>
          <p:nvPr/>
        </p:nvGrpSpPr>
        <p:grpSpPr bwMode="auto">
          <a:xfrm>
            <a:off x="1619672" y="2276872"/>
            <a:ext cx="6278563" cy="82550"/>
            <a:chOff x="1020" y="481"/>
            <a:chExt cx="4037" cy="46"/>
          </a:xfrm>
        </p:grpSpPr>
        <p:sp>
          <p:nvSpPr>
            <p:cNvPr id="13" name="Line 19">
              <a:extLst>
                <a:ext uri="{FF2B5EF4-FFF2-40B4-BE49-F238E27FC236}">
                  <a16:creationId xmlns:a16="http://schemas.microsoft.com/office/drawing/2014/main" id="{DD8827CE-B6A9-41EF-A85B-91649587D412}"/>
                </a:ext>
              </a:extLst>
            </p:cNvPr>
            <p:cNvSpPr>
              <a:spLocks noChangeShapeType="1"/>
            </p:cNvSpPr>
            <p:nvPr/>
          </p:nvSpPr>
          <p:spPr bwMode="auto">
            <a:xfrm>
              <a:off x="1020" y="527"/>
              <a:ext cx="4037" cy="0"/>
            </a:xfrm>
            <a:prstGeom prst="line">
              <a:avLst/>
            </a:prstGeom>
            <a:noFill/>
            <a:ln w="12700">
              <a:solidFill>
                <a:srgbClr val="3333CC"/>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4" name="Line 20">
              <a:extLst>
                <a:ext uri="{FF2B5EF4-FFF2-40B4-BE49-F238E27FC236}">
                  <a16:creationId xmlns:a16="http://schemas.microsoft.com/office/drawing/2014/main" id="{C644A1D4-4DB1-42AF-8DD1-6E6F9EE95F91}"/>
                </a:ext>
              </a:extLst>
            </p:cNvPr>
            <p:cNvSpPr>
              <a:spLocks noChangeShapeType="1"/>
            </p:cNvSpPr>
            <p:nvPr/>
          </p:nvSpPr>
          <p:spPr bwMode="auto">
            <a:xfrm>
              <a:off x="1020" y="481"/>
              <a:ext cx="4037" cy="0"/>
            </a:xfrm>
            <a:prstGeom prst="line">
              <a:avLst/>
            </a:prstGeom>
            <a:noFill/>
            <a:ln w="12700">
              <a:solidFill>
                <a:srgbClr val="3333CC"/>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6" name="Group 57">
            <a:extLst>
              <a:ext uri="{FF2B5EF4-FFF2-40B4-BE49-F238E27FC236}">
                <a16:creationId xmlns:a16="http://schemas.microsoft.com/office/drawing/2014/main" id="{023E873B-835C-40CF-B499-ECD3859993CE}"/>
              </a:ext>
            </a:extLst>
          </p:cNvPr>
          <p:cNvGrpSpPr>
            <a:grpSpLocks/>
          </p:cNvGrpSpPr>
          <p:nvPr/>
        </p:nvGrpSpPr>
        <p:grpSpPr bwMode="auto">
          <a:xfrm>
            <a:off x="610022" y="2005409"/>
            <a:ext cx="1403350" cy="1082675"/>
            <a:chOff x="314" y="792"/>
            <a:chExt cx="884" cy="682"/>
          </a:xfrm>
        </p:grpSpPr>
        <p:sp>
          <p:nvSpPr>
            <p:cNvPr id="17" name="Freeform 36">
              <a:extLst>
                <a:ext uri="{FF2B5EF4-FFF2-40B4-BE49-F238E27FC236}">
                  <a16:creationId xmlns:a16="http://schemas.microsoft.com/office/drawing/2014/main" id="{F5CB960D-298A-47F7-B595-D9122358D451}"/>
                </a:ext>
              </a:extLst>
            </p:cNvPr>
            <p:cNvSpPr>
              <a:spLocks/>
            </p:cNvSpPr>
            <p:nvPr/>
          </p:nvSpPr>
          <p:spPr bwMode="auto">
            <a:xfrm>
              <a:off x="349" y="792"/>
              <a:ext cx="849" cy="682"/>
            </a:xfrm>
            <a:custGeom>
              <a:avLst/>
              <a:gdLst>
                <a:gd name="T0" fmla="*/ 769 w 769"/>
                <a:gd name="T1" fmla="*/ 0 h 584"/>
                <a:gd name="T2" fmla="*/ 0 w 769"/>
                <a:gd name="T3" fmla="*/ 9 h 584"/>
                <a:gd name="T4" fmla="*/ 0 w 769"/>
                <a:gd name="T5" fmla="*/ 584 h 584"/>
                <a:gd name="T6" fmla="*/ 603 w 769"/>
                <a:gd name="T7" fmla="*/ 584 h 584"/>
                <a:gd name="T8" fmla="*/ 0 60000 65536"/>
                <a:gd name="T9" fmla="*/ 0 60000 65536"/>
                <a:gd name="T10" fmla="*/ 0 60000 65536"/>
                <a:gd name="T11" fmla="*/ 0 60000 65536"/>
                <a:gd name="T12" fmla="*/ 0 w 769"/>
                <a:gd name="T13" fmla="*/ 0 h 584"/>
                <a:gd name="T14" fmla="*/ 769 w 769"/>
                <a:gd name="T15" fmla="*/ 584 h 584"/>
              </a:gdLst>
              <a:ahLst/>
              <a:cxnLst>
                <a:cxn ang="T8">
                  <a:pos x="T0" y="T1"/>
                </a:cxn>
                <a:cxn ang="T9">
                  <a:pos x="T2" y="T3"/>
                </a:cxn>
                <a:cxn ang="T10">
                  <a:pos x="T4" y="T5"/>
                </a:cxn>
                <a:cxn ang="T11">
                  <a:pos x="T6" y="T7"/>
                </a:cxn>
              </a:cxnLst>
              <a:rect l="T12" t="T13" r="T14" b="T15"/>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 name="Rectangle 37">
              <a:extLst>
                <a:ext uri="{FF2B5EF4-FFF2-40B4-BE49-F238E27FC236}">
                  <a16:creationId xmlns:a16="http://schemas.microsoft.com/office/drawing/2014/main" id="{90D7AE2F-49B6-4F0F-B32B-DCD44926543F}"/>
                </a:ext>
              </a:extLst>
            </p:cNvPr>
            <p:cNvSpPr>
              <a:spLocks noChangeArrowheads="1"/>
            </p:cNvSpPr>
            <p:nvPr/>
          </p:nvSpPr>
          <p:spPr bwMode="auto">
            <a:xfrm>
              <a:off x="314" y="1227"/>
              <a:ext cx="6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CC"/>
                  </a:solidFill>
                  <a:effectLst/>
                  <a:uLnTx/>
                  <a:uFillTx/>
                  <a:latin typeface="Times New Roman" pitchFamily="18" charset="0"/>
                  <a:ea typeface="黑体"/>
                </a:rPr>
                <a:t>主动关闭</a:t>
              </a:r>
            </a:p>
          </p:txBody>
        </p:sp>
      </p:grpSp>
      <p:sp>
        <p:nvSpPr>
          <p:cNvPr id="19" name="Rectangle 40">
            <a:extLst>
              <a:ext uri="{FF2B5EF4-FFF2-40B4-BE49-F238E27FC236}">
                <a16:creationId xmlns:a16="http://schemas.microsoft.com/office/drawing/2014/main" id="{FC49B586-B6A2-4045-9480-4FE804311436}"/>
              </a:ext>
            </a:extLst>
          </p:cNvPr>
          <p:cNvSpPr>
            <a:spLocks noChangeArrowheads="1"/>
          </p:cNvSpPr>
          <p:nvPr/>
        </p:nvSpPr>
        <p:spPr bwMode="auto">
          <a:xfrm>
            <a:off x="4242222" y="2526109"/>
            <a:ext cx="1133475" cy="401638"/>
          </a:xfrm>
          <a:prstGeom prst="rect">
            <a:avLst/>
          </a:prstGeom>
          <a:solidFill>
            <a:srgbClr val="CCECFF"/>
          </a:solidFill>
          <a:ln w="38100" cmpd="dbl" algn="ctr">
            <a:solidFill>
              <a:srgbClr val="3333CC"/>
            </a:solidFill>
            <a:miter lim="800000"/>
            <a:headEnd/>
            <a:tailEnd/>
          </a:ln>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CC"/>
                </a:solidFill>
                <a:effectLst/>
                <a:uLnTx/>
                <a:uFillTx/>
                <a:latin typeface="Times New Roman" pitchFamily="18" charset="0"/>
                <a:ea typeface="黑体"/>
              </a:rPr>
              <a:t>数据传送</a:t>
            </a:r>
          </a:p>
        </p:txBody>
      </p:sp>
      <p:sp>
        <p:nvSpPr>
          <p:cNvPr id="20" name="Rectangle 43">
            <a:extLst>
              <a:ext uri="{FF2B5EF4-FFF2-40B4-BE49-F238E27FC236}">
                <a16:creationId xmlns:a16="http://schemas.microsoft.com/office/drawing/2014/main" id="{658C05D3-BD80-442C-9560-9984A95F05EF}"/>
              </a:ext>
            </a:extLst>
          </p:cNvPr>
          <p:cNvSpPr>
            <a:spLocks noChangeArrowheads="1"/>
          </p:cNvSpPr>
          <p:nvPr/>
        </p:nvSpPr>
        <p:spPr bwMode="auto">
          <a:xfrm>
            <a:off x="1699047" y="2370534"/>
            <a:ext cx="993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ESTAB-</a:t>
            </a:r>
          </a:p>
          <a:p>
            <a:pPr defTabSz="762000"/>
            <a:r>
              <a:rPr lang="en-US" altLang="zh-CN" sz="1800" b="0">
                <a:solidFill>
                  <a:srgbClr val="3333CC"/>
                </a:solidFill>
                <a:latin typeface="Times New Roman" pitchFamily="18" charset="0"/>
                <a:ea typeface="黑体"/>
              </a:rPr>
              <a:t>LISHED</a:t>
            </a:r>
          </a:p>
        </p:txBody>
      </p:sp>
      <p:sp>
        <p:nvSpPr>
          <p:cNvPr id="21" name="Rectangle 44">
            <a:extLst>
              <a:ext uri="{FF2B5EF4-FFF2-40B4-BE49-F238E27FC236}">
                <a16:creationId xmlns:a16="http://schemas.microsoft.com/office/drawing/2014/main" id="{3E16CF49-8E6F-4C62-9FC1-0F59044EE407}"/>
              </a:ext>
            </a:extLst>
          </p:cNvPr>
          <p:cNvSpPr>
            <a:spLocks noChangeArrowheads="1"/>
          </p:cNvSpPr>
          <p:nvPr/>
        </p:nvSpPr>
        <p:spPr bwMode="auto">
          <a:xfrm>
            <a:off x="6785397" y="2807097"/>
            <a:ext cx="993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ESTAB-</a:t>
            </a:r>
          </a:p>
          <a:p>
            <a:pPr defTabSz="762000"/>
            <a:r>
              <a:rPr lang="en-US" altLang="zh-CN" sz="1800" b="0">
                <a:solidFill>
                  <a:srgbClr val="3333CC"/>
                </a:solidFill>
                <a:latin typeface="Times New Roman" pitchFamily="18" charset="0"/>
                <a:ea typeface="黑体"/>
              </a:rPr>
              <a:t>LISHED</a:t>
            </a:r>
          </a:p>
        </p:txBody>
      </p:sp>
      <p:pic>
        <p:nvPicPr>
          <p:cNvPr id="22" name="Picture 45">
            <a:extLst>
              <a:ext uri="{FF2B5EF4-FFF2-40B4-BE49-F238E27FC236}">
                <a16:creationId xmlns:a16="http://schemas.microsoft.com/office/drawing/2014/main" id="{4BA1D746-C749-4D7D-9F8F-F178516D2116}"/>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3522" y="1718072"/>
            <a:ext cx="5048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6">
            <a:extLst>
              <a:ext uri="{FF2B5EF4-FFF2-40B4-BE49-F238E27FC236}">
                <a16:creationId xmlns:a16="http://schemas.microsoft.com/office/drawing/2014/main" id="{A48D158A-6A1C-4A13-AD21-8038F20BF262}"/>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9872" y="1718072"/>
            <a:ext cx="5048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47">
            <a:extLst>
              <a:ext uri="{FF2B5EF4-FFF2-40B4-BE49-F238E27FC236}">
                <a16:creationId xmlns:a16="http://schemas.microsoft.com/office/drawing/2014/main" id="{F85DDECB-C12E-4F62-80A8-348AF4966BCE}"/>
              </a:ext>
            </a:extLst>
          </p:cNvPr>
          <p:cNvSpPr>
            <a:spLocks noChangeArrowheads="1"/>
          </p:cNvSpPr>
          <p:nvPr/>
        </p:nvSpPr>
        <p:spPr bwMode="auto">
          <a:xfrm>
            <a:off x="2334047" y="1686322"/>
            <a:ext cx="346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A</a:t>
            </a:r>
          </a:p>
        </p:txBody>
      </p:sp>
      <p:sp>
        <p:nvSpPr>
          <p:cNvPr id="25" name="Rectangle 48">
            <a:extLst>
              <a:ext uri="{FF2B5EF4-FFF2-40B4-BE49-F238E27FC236}">
                <a16:creationId xmlns:a16="http://schemas.microsoft.com/office/drawing/2014/main" id="{E1FC4697-CE66-4464-A975-8245219DE36E}"/>
              </a:ext>
            </a:extLst>
          </p:cNvPr>
          <p:cNvSpPr>
            <a:spLocks noChangeArrowheads="1"/>
          </p:cNvSpPr>
          <p:nvPr/>
        </p:nvSpPr>
        <p:spPr bwMode="auto">
          <a:xfrm>
            <a:off x="6834610" y="1686322"/>
            <a:ext cx="333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B</a:t>
            </a:r>
          </a:p>
        </p:txBody>
      </p:sp>
      <p:sp>
        <p:nvSpPr>
          <p:cNvPr id="26" name="Rectangle 49">
            <a:extLst>
              <a:ext uri="{FF2B5EF4-FFF2-40B4-BE49-F238E27FC236}">
                <a16:creationId xmlns:a16="http://schemas.microsoft.com/office/drawing/2014/main" id="{D36A4940-53D7-44F5-8ED3-F42D42C59462}"/>
              </a:ext>
            </a:extLst>
          </p:cNvPr>
          <p:cNvSpPr>
            <a:spLocks noChangeArrowheads="1"/>
          </p:cNvSpPr>
          <p:nvPr/>
        </p:nvSpPr>
        <p:spPr bwMode="auto">
          <a:xfrm>
            <a:off x="1878435" y="1395809"/>
            <a:ext cx="638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CC"/>
                </a:solidFill>
                <a:latin typeface="Times New Roman" pitchFamily="18" charset="0"/>
                <a:ea typeface="黑体"/>
              </a:rPr>
              <a:t>客户</a:t>
            </a:r>
          </a:p>
        </p:txBody>
      </p:sp>
      <p:sp>
        <p:nvSpPr>
          <p:cNvPr id="27" name="Rectangle 50">
            <a:extLst>
              <a:ext uri="{FF2B5EF4-FFF2-40B4-BE49-F238E27FC236}">
                <a16:creationId xmlns:a16="http://schemas.microsoft.com/office/drawing/2014/main" id="{2B75E81E-CC76-45C3-A054-626803AB7F4A}"/>
              </a:ext>
            </a:extLst>
          </p:cNvPr>
          <p:cNvSpPr>
            <a:spLocks noChangeArrowheads="1"/>
          </p:cNvSpPr>
          <p:nvPr/>
        </p:nvSpPr>
        <p:spPr bwMode="auto">
          <a:xfrm>
            <a:off x="6845722" y="1395809"/>
            <a:ext cx="866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CC"/>
                </a:solidFill>
                <a:latin typeface="Times New Roman" pitchFamily="18" charset="0"/>
                <a:ea typeface="黑体"/>
              </a:rPr>
              <a:t>服务器</a:t>
            </a:r>
          </a:p>
        </p:txBody>
      </p:sp>
      <p:sp>
        <p:nvSpPr>
          <p:cNvPr id="32" name="Freeform 45">
            <a:extLst>
              <a:ext uri="{FF2B5EF4-FFF2-40B4-BE49-F238E27FC236}">
                <a16:creationId xmlns:a16="http://schemas.microsoft.com/office/drawing/2014/main" id="{A4524D11-9895-4D57-8AFF-EACDAC54F728}"/>
              </a:ext>
            </a:extLst>
          </p:cNvPr>
          <p:cNvSpPr>
            <a:spLocks/>
          </p:cNvSpPr>
          <p:nvPr/>
        </p:nvSpPr>
        <p:spPr bwMode="auto">
          <a:xfrm>
            <a:off x="7594376" y="2075726"/>
            <a:ext cx="573087" cy="1470016"/>
          </a:xfrm>
          <a:custGeom>
            <a:avLst/>
            <a:gdLst>
              <a:gd name="T0" fmla="*/ 100 w 451"/>
              <a:gd name="T1" fmla="*/ 965 h 965"/>
              <a:gd name="T2" fmla="*/ 336 w 451"/>
              <a:gd name="T3" fmla="*/ 894 h 965"/>
              <a:gd name="T4" fmla="*/ 426 w 451"/>
              <a:gd name="T5" fmla="*/ 708 h 965"/>
              <a:gd name="T6" fmla="*/ 451 w 451"/>
              <a:gd name="T7" fmla="*/ 417 h 965"/>
              <a:gd name="T8" fmla="*/ 426 w 451"/>
              <a:gd name="T9" fmla="*/ 207 h 965"/>
              <a:gd name="T10" fmla="*/ 336 w 451"/>
              <a:gd name="T11" fmla="*/ 72 h 965"/>
              <a:gd name="T12" fmla="*/ 0 w 451"/>
              <a:gd name="T13" fmla="*/ 0 h 965"/>
              <a:gd name="T14" fmla="*/ 0 60000 65536"/>
              <a:gd name="T15" fmla="*/ 0 60000 65536"/>
              <a:gd name="T16" fmla="*/ 0 60000 65536"/>
              <a:gd name="T17" fmla="*/ 0 60000 65536"/>
              <a:gd name="T18" fmla="*/ 0 60000 65536"/>
              <a:gd name="T19" fmla="*/ 0 60000 65536"/>
              <a:gd name="T20" fmla="*/ 0 60000 65536"/>
              <a:gd name="T21" fmla="*/ 0 w 451"/>
              <a:gd name="T22" fmla="*/ 0 h 965"/>
              <a:gd name="T23" fmla="*/ 451 w 451"/>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3" name="Rectangle 46">
            <a:extLst>
              <a:ext uri="{FF2B5EF4-FFF2-40B4-BE49-F238E27FC236}">
                <a16:creationId xmlns:a16="http://schemas.microsoft.com/office/drawing/2014/main" id="{96AC11C8-59BC-4631-A154-D76201EAA1E1}"/>
              </a:ext>
            </a:extLst>
          </p:cNvPr>
          <p:cNvSpPr>
            <a:spLocks noChangeArrowheads="1"/>
          </p:cNvSpPr>
          <p:nvPr/>
        </p:nvSpPr>
        <p:spPr bwMode="auto">
          <a:xfrm>
            <a:off x="8153176" y="2477363"/>
            <a:ext cx="63817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CC"/>
                </a:solidFill>
                <a:latin typeface="Times New Roman" pitchFamily="18" charset="0"/>
                <a:ea typeface="黑体"/>
              </a:rPr>
              <a:t>通知</a:t>
            </a:r>
          </a:p>
          <a:p>
            <a:pPr defTabSz="762000"/>
            <a:r>
              <a:rPr lang="zh-CN" altLang="en-US" sz="1800" b="0">
                <a:solidFill>
                  <a:srgbClr val="3333CC"/>
                </a:solidFill>
                <a:latin typeface="Times New Roman" pitchFamily="18" charset="0"/>
                <a:ea typeface="黑体"/>
              </a:rPr>
              <a:t>应用</a:t>
            </a:r>
          </a:p>
          <a:p>
            <a:pPr defTabSz="762000"/>
            <a:r>
              <a:rPr lang="zh-CN" altLang="en-US" sz="1800" b="0">
                <a:solidFill>
                  <a:srgbClr val="3333CC"/>
                </a:solidFill>
                <a:latin typeface="Times New Roman" pitchFamily="18" charset="0"/>
                <a:ea typeface="黑体"/>
              </a:rPr>
              <a:t>进程</a:t>
            </a:r>
          </a:p>
        </p:txBody>
      </p:sp>
      <p:sp>
        <p:nvSpPr>
          <p:cNvPr id="41" name="Text Box 42">
            <a:extLst>
              <a:ext uri="{FF2B5EF4-FFF2-40B4-BE49-F238E27FC236}">
                <a16:creationId xmlns:a16="http://schemas.microsoft.com/office/drawing/2014/main" id="{E8255A7C-702F-4D30-99B0-E34B21E164A9}"/>
              </a:ext>
            </a:extLst>
          </p:cNvPr>
          <p:cNvSpPr txBox="1">
            <a:spLocks noChangeArrowheads="1"/>
          </p:cNvSpPr>
          <p:nvPr/>
        </p:nvSpPr>
        <p:spPr bwMode="auto">
          <a:xfrm>
            <a:off x="471132" y="6040209"/>
            <a:ext cx="8496935" cy="369332"/>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buFontTx/>
              <a:buChar char="•"/>
              <a:defRPr/>
            </a:pPr>
            <a:r>
              <a:rPr lang="en-US" altLang="zh-CN" sz="1800" dirty="0">
                <a:solidFill>
                  <a:srgbClr val="3333CC"/>
                </a:solidFill>
                <a:latin typeface="+mn-ea"/>
                <a:ea typeface="+mn-ea"/>
              </a:rPr>
              <a:t>  A</a:t>
            </a:r>
            <a:r>
              <a:rPr lang="zh-CN" altLang="en-US" sz="1800" dirty="0">
                <a:solidFill>
                  <a:srgbClr val="3333CC"/>
                </a:solidFill>
                <a:latin typeface="+mn-ea"/>
                <a:ea typeface="+mn-ea"/>
              </a:rPr>
              <a:t>收到连接释放报文段后，必须发出确认，且置</a:t>
            </a:r>
            <a:r>
              <a:rPr lang="en-US" altLang="zh-CN" sz="1800" dirty="0">
                <a:solidFill>
                  <a:srgbClr val="3333CC"/>
                </a:solidFill>
                <a:latin typeface="+mn-ea"/>
                <a:ea typeface="+mn-ea"/>
              </a:rPr>
              <a:t>ACK = 1</a:t>
            </a:r>
            <a:r>
              <a:rPr lang="zh-CN" altLang="en-US" sz="1800" dirty="0">
                <a:solidFill>
                  <a:srgbClr val="3333CC"/>
                </a:solidFill>
                <a:latin typeface="+mn-ea"/>
                <a:ea typeface="+mn-ea"/>
              </a:rPr>
              <a:t>，</a:t>
            </a:r>
            <a:r>
              <a:rPr lang="en-US" altLang="zh-CN" sz="1800" dirty="0">
                <a:solidFill>
                  <a:srgbClr val="3333CC"/>
                </a:solidFill>
                <a:latin typeface="+mn-ea"/>
                <a:ea typeface="+mn-ea"/>
              </a:rPr>
              <a:t>ack=w+1</a:t>
            </a:r>
            <a:r>
              <a:rPr lang="zh-CN" altLang="en-US" sz="1800" dirty="0">
                <a:solidFill>
                  <a:srgbClr val="3333CC"/>
                </a:solidFill>
                <a:latin typeface="+mn-ea"/>
                <a:ea typeface="+mn-ea"/>
              </a:rPr>
              <a:t>，</a:t>
            </a:r>
            <a:r>
              <a:rPr lang="en-US" altLang="zh-CN" sz="1800" dirty="0">
                <a:solidFill>
                  <a:srgbClr val="3333CC"/>
                </a:solidFill>
                <a:latin typeface="+mn-ea"/>
                <a:ea typeface="+mn-ea"/>
              </a:rPr>
              <a:t>seq = u+1</a:t>
            </a:r>
            <a:r>
              <a:rPr lang="zh-CN" altLang="en-US" sz="1800" dirty="0">
                <a:solidFill>
                  <a:srgbClr val="3333CC"/>
                </a:solidFill>
                <a:latin typeface="+mn-ea"/>
                <a:ea typeface="+mn-ea"/>
              </a:rPr>
              <a:t> </a:t>
            </a:r>
          </a:p>
        </p:txBody>
      </p:sp>
      <p:grpSp>
        <p:nvGrpSpPr>
          <p:cNvPr id="42" name="Group 45">
            <a:extLst>
              <a:ext uri="{FF2B5EF4-FFF2-40B4-BE49-F238E27FC236}">
                <a16:creationId xmlns:a16="http://schemas.microsoft.com/office/drawing/2014/main" id="{8585498D-1526-4449-9B6C-D203F760C59E}"/>
              </a:ext>
            </a:extLst>
          </p:cNvPr>
          <p:cNvGrpSpPr>
            <a:grpSpLocks/>
          </p:cNvGrpSpPr>
          <p:nvPr/>
        </p:nvGrpSpPr>
        <p:grpSpPr bwMode="auto">
          <a:xfrm rot="21437724">
            <a:off x="2677513" y="5296626"/>
            <a:ext cx="4133850" cy="769937"/>
            <a:chOff x="1614" y="3081"/>
            <a:chExt cx="2604" cy="485"/>
          </a:xfrm>
        </p:grpSpPr>
        <p:sp>
          <p:nvSpPr>
            <p:cNvPr id="43" name="Rectangle 43">
              <a:extLst>
                <a:ext uri="{FF2B5EF4-FFF2-40B4-BE49-F238E27FC236}">
                  <a16:creationId xmlns:a16="http://schemas.microsoft.com/office/drawing/2014/main" id="{4B66026F-FC62-4FF5-B732-EE2CD380BA71}"/>
                </a:ext>
              </a:extLst>
            </p:cNvPr>
            <p:cNvSpPr>
              <a:spLocks noChangeArrowheads="1"/>
            </p:cNvSpPr>
            <p:nvPr/>
          </p:nvSpPr>
          <p:spPr bwMode="auto">
            <a:xfrm rot="610931">
              <a:off x="2023" y="3122"/>
              <a:ext cx="21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rPr>
                <a:t>ACK = 1, seq = u + 1, ack = w </a:t>
              </a:r>
              <a:r>
                <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sym typeface="Symbol" pitchFamily="18" charset="2"/>
                </a:rPr>
                <a:t> 1</a:t>
              </a:r>
            </a:p>
          </p:txBody>
        </p:sp>
        <p:sp>
          <p:nvSpPr>
            <p:cNvPr id="44" name="Line 44">
              <a:extLst>
                <a:ext uri="{FF2B5EF4-FFF2-40B4-BE49-F238E27FC236}">
                  <a16:creationId xmlns:a16="http://schemas.microsoft.com/office/drawing/2014/main" id="{58715BC6-C932-4CED-ABA0-D57D8CE5A8D3}"/>
                </a:ext>
              </a:extLst>
            </p:cNvPr>
            <p:cNvSpPr>
              <a:spLocks noChangeShapeType="1"/>
            </p:cNvSpPr>
            <p:nvPr/>
          </p:nvSpPr>
          <p:spPr bwMode="auto">
            <a:xfrm>
              <a:off x="1614" y="3081"/>
              <a:ext cx="2604" cy="485"/>
            </a:xfrm>
            <a:prstGeom prst="line">
              <a:avLst/>
            </a:prstGeom>
            <a:noFill/>
            <a:ln w="38100">
              <a:solidFill>
                <a:srgbClr val="3333CC"/>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5" name="组合 44">
            <a:extLst>
              <a:ext uri="{FF2B5EF4-FFF2-40B4-BE49-F238E27FC236}">
                <a16:creationId xmlns:a16="http://schemas.microsoft.com/office/drawing/2014/main" id="{3D378EDD-11D3-4B6B-9802-3CDA06D354A1}"/>
              </a:ext>
            </a:extLst>
          </p:cNvPr>
          <p:cNvGrpSpPr/>
          <p:nvPr/>
        </p:nvGrpSpPr>
        <p:grpSpPr>
          <a:xfrm>
            <a:off x="2652675" y="4530055"/>
            <a:ext cx="4133850" cy="784226"/>
            <a:chOff x="2652675" y="4530055"/>
            <a:chExt cx="4133850" cy="784226"/>
          </a:xfrm>
        </p:grpSpPr>
        <p:sp>
          <p:nvSpPr>
            <p:cNvPr id="46" name="Line 15">
              <a:extLst>
                <a:ext uri="{FF2B5EF4-FFF2-40B4-BE49-F238E27FC236}">
                  <a16:creationId xmlns:a16="http://schemas.microsoft.com/office/drawing/2014/main" id="{2B87EF13-96EA-429E-9A48-CB09D7E117C3}"/>
                </a:ext>
              </a:extLst>
            </p:cNvPr>
            <p:cNvSpPr>
              <a:spLocks noChangeShapeType="1"/>
            </p:cNvSpPr>
            <p:nvPr/>
          </p:nvSpPr>
          <p:spPr bwMode="auto">
            <a:xfrm flipH="1">
              <a:off x="2652675" y="4544343"/>
              <a:ext cx="4133850" cy="769938"/>
            </a:xfrm>
            <a:prstGeom prst="line">
              <a:avLst/>
            </a:prstGeom>
            <a:noFill/>
            <a:ln w="38100">
              <a:solidFill>
                <a:srgbClr val="3333CC"/>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7" name="Rectangle 16">
              <a:extLst>
                <a:ext uri="{FF2B5EF4-FFF2-40B4-BE49-F238E27FC236}">
                  <a16:creationId xmlns:a16="http://schemas.microsoft.com/office/drawing/2014/main" id="{5F0572B9-CE15-4603-9B94-3C1940F4BE4D}"/>
                </a:ext>
              </a:extLst>
            </p:cNvPr>
            <p:cNvSpPr>
              <a:spLocks noChangeArrowheads="1"/>
            </p:cNvSpPr>
            <p:nvPr/>
          </p:nvSpPr>
          <p:spPr bwMode="auto">
            <a:xfrm rot="20943314" flipH="1">
              <a:off x="2981288" y="4530055"/>
              <a:ext cx="377348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rPr>
                <a:t>FIN = 1, ACK = 1, seq = w, ack= u </a:t>
              </a:r>
              <a:r>
                <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sym typeface="Symbol" pitchFamily="18" charset="2"/>
                </a:rPr>
                <a:t> 1</a:t>
              </a:r>
              <a:endPar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endParaRPr>
            </a:p>
          </p:txBody>
        </p:sp>
      </p:grpSp>
      <p:grpSp>
        <p:nvGrpSpPr>
          <p:cNvPr id="48" name="组合 47">
            <a:extLst>
              <a:ext uri="{FF2B5EF4-FFF2-40B4-BE49-F238E27FC236}">
                <a16:creationId xmlns:a16="http://schemas.microsoft.com/office/drawing/2014/main" id="{5C82A20C-C775-4DB6-9040-BD7DB03C75D3}"/>
              </a:ext>
            </a:extLst>
          </p:cNvPr>
          <p:cNvGrpSpPr/>
          <p:nvPr/>
        </p:nvGrpSpPr>
        <p:grpSpPr>
          <a:xfrm>
            <a:off x="2675832" y="3618698"/>
            <a:ext cx="4104920" cy="520926"/>
            <a:chOff x="2675832" y="3618698"/>
            <a:chExt cx="4104920" cy="520926"/>
          </a:xfrm>
        </p:grpSpPr>
        <p:sp>
          <p:nvSpPr>
            <p:cNvPr id="49" name="Rectangle 12">
              <a:extLst>
                <a:ext uri="{FF2B5EF4-FFF2-40B4-BE49-F238E27FC236}">
                  <a16:creationId xmlns:a16="http://schemas.microsoft.com/office/drawing/2014/main" id="{10ED9195-A602-472D-89DC-EBD8309ED443}"/>
                </a:ext>
              </a:extLst>
            </p:cNvPr>
            <p:cNvSpPr>
              <a:spLocks noChangeArrowheads="1"/>
            </p:cNvSpPr>
            <p:nvPr/>
          </p:nvSpPr>
          <p:spPr bwMode="auto">
            <a:xfrm rot="21083511" flipH="1">
              <a:off x="3130550" y="3618698"/>
              <a:ext cx="2882900" cy="28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rPr>
                <a:t>ACK = 1, seq = v, ack= u </a:t>
              </a:r>
              <a:r>
                <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sym typeface="Symbol" pitchFamily="18" charset="2"/>
                </a:rPr>
                <a:t> 1</a:t>
              </a:r>
              <a:endPar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endParaRPr>
            </a:p>
          </p:txBody>
        </p:sp>
        <p:sp>
          <p:nvSpPr>
            <p:cNvPr id="50" name="Line 13">
              <a:extLst>
                <a:ext uri="{FF2B5EF4-FFF2-40B4-BE49-F238E27FC236}">
                  <a16:creationId xmlns:a16="http://schemas.microsoft.com/office/drawing/2014/main" id="{1B0D7568-3A52-4E39-87A8-2A31E7B57455}"/>
                </a:ext>
              </a:extLst>
            </p:cNvPr>
            <p:cNvSpPr>
              <a:spLocks noChangeShapeType="1"/>
            </p:cNvSpPr>
            <p:nvPr/>
          </p:nvSpPr>
          <p:spPr bwMode="auto">
            <a:xfrm rot="21333242" flipH="1">
              <a:off x="2675832" y="3794333"/>
              <a:ext cx="4104920" cy="345291"/>
            </a:xfrm>
            <a:prstGeom prst="line">
              <a:avLst/>
            </a:prstGeom>
            <a:noFill/>
            <a:ln w="38100">
              <a:solidFill>
                <a:srgbClr val="3333CC"/>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51" name="组合 50">
            <a:extLst>
              <a:ext uri="{FF2B5EF4-FFF2-40B4-BE49-F238E27FC236}">
                <a16:creationId xmlns:a16="http://schemas.microsoft.com/office/drawing/2014/main" id="{F1467CED-A5C0-4F76-84A5-75F0464E3FA2}"/>
              </a:ext>
            </a:extLst>
          </p:cNvPr>
          <p:cNvGrpSpPr/>
          <p:nvPr/>
        </p:nvGrpSpPr>
        <p:grpSpPr>
          <a:xfrm>
            <a:off x="3900161" y="4114139"/>
            <a:ext cx="1687512" cy="504825"/>
            <a:chOff x="3929692" y="4416028"/>
            <a:chExt cx="1687512" cy="504825"/>
          </a:xfrm>
        </p:grpSpPr>
        <p:sp>
          <p:nvSpPr>
            <p:cNvPr id="52" name="AutoShape 5">
              <a:extLst>
                <a:ext uri="{FF2B5EF4-FFF2-40B4-BE49-F238E27FC236}">
                  <a16:creationId xmlns:a16="http://schemas.microsoft.com/office/drawing/2014/main" id="{BBD4E662-7671-4CE5-8E71-BEA5461336D5}"/>
                </a:ext>
              </a:extLst>
            </p:cNvPr>
            <p:cNvSpPr>
              <a:spLocks noChangeArrowheads="1"/>
            </p:cNvSpPr>
            <p:nvPr/>
          </p:nvSpPr>
          <p:spPr bwMode="auto">
            <a:xfrm rot="-651552">
              <a:off x="3929692" y="4684315"/>
              <a:ext cx="676275" cy="236538"/>
            </a:xfrm>
            <a:prstGeom prst="leftArrow">
              <a:avLst>
                <a:gd name="adj1" fmla="val 53620"/>
                <a:gd name="adj2" fmla="val 119816"/>
              </a:avLst>
            </a:prstGeom>
            <a:solidFill>
              <a:srgbClr val="FF0000"/>
            </a:solidFill>
            <a:ln w="12700" algn="ctr">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3" name="Rectangle 55">
              <a:extLst>
                <a:ext uri="{FF2B5EF4-FFF2-40B4-BE49-F238E27FC236}">
                  <a16:creationId xmlns:a16="http://schemas.microsoft.com/office/drawing/2014/main" id="{E3BFDB12-A575-4C2D-8F47-5A46022AC27E}"/>
                </a:ext>
              </a:extLst>
            </p:cNvPr>
            <p:cNvSpPr>
              <a:spLocks noChangeArrowheads="1"/>
            </p:cNvSpPr>
            <p:nvPr/>
          </p:nvSpPr>
          <p:spPr bwMode="auto">
            <a:xfrm rot="-628888">
              <a:off x="4483729" y="4416028"/>
              <a:ext cx="1133475" cy="401637"/>
            </a:xfrm>
            <a:prstGeom prst="rect">
              <a:avLst/>
            </a:prstGeom>
            <a:solidFill>
              <a:srgbClr val="CCECFF"/>
            </a:solidFill>
            <a:ln w="38100" cmpd="dbl" algn="ctr">
              <a:solidFill>
                <a:srgbClr val="3333CC"/>
              </a:solidFill>
              <a:miter lim="800000"/>
              <a:headEnd/>
              <a:tailEnd/>
            </a:ln>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3333CC"/>
                  </a:solidFill>
                  <a:effectLst/>
                  <a:uLnTx/>
                  <a:uFillTx/>
                  <a:latin typeface="Times New Roman" pitchFamily="18" charset="0"/>
                  <a:ea typeface="黑体"/>
                </a:rPr>
                <a:t>数据传送</a:t>
              </a:r>
            </a:p>
          </p:txBody>
        </p:sp>
      </p:grpSp>
      <p:grpSp>
        <p:nvGrpSpPr>
          <p:cNvPr id="54" name="组合 53">
            <a:extLst>
              <a:ext uri="{FF2B5EF4-FFF2-40B4-BE49-F238E27FC236}">
                <a16:creationId xmlns:a16="http://schemas.microsoft.com/office/drawing/2014/main" id="{4DA122CC-B748-42C3-BD88-14179FB7B5F6}"/>
              </a:ext>
            </a:extLst>
          </p:cNvPr>
          <p:cNvGrpSpPr/>
          <p:nvPr/>
        </p:nvGrpSpPr>
        <p:grpSpPr>
          <a:xfrm>
            <a:off x="2673771" y="3012110"/>
            <a:ext cx="4092573" cy="541564"/>
            <a:chOff x="2673771" y="3012110"/>
            <a:chExt cx="4092573" cy="541564"/>
          </a:xfrm>
        </p:grpSpPr>
        <p:sp>
          <p:nvSpPr>
            <p:cNvPr id="55" name="Rectangle 6">
              <a:extLst>
                <a:ext uri="{FF2B5EF4-FFF2-40B4-BE49-F238E27FC236}">
                  <a16:creationId xmlns:a16="http://schemas.microsoft.com/office/drawing/2014/main" id="{866E7947-AF15-4B24-AB32-259BA89CA304}"/>
                </a:ext>
              </a:extLst>
            </p:cNvPr>
            <p:cNvSpPr>
              <a:spLocks noChangeArrowheads="1"/>
            </p:cNvSpPr>
            <p:nvPr/>
          </p:nvSpPr>
          <p:spPr bwMode="auto">
            <a:xfrm rot="367600">
              <a:off x="4059498" y="3012110"/>
              <a:ext cx="18494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3333CC"/>
                  </a:solidFill>
                  <a:effectLst/>
                  <a:uLnTx/>
                  <a:uFillTx/>
                  <a:latin typeface="Times New Roman" pitchFamily="18" charset="0"/>
                  <a:ea typeface="黑体"/>
                </a:rPr>
                <a:t>FIN = 1, seq = u</a:t>
              </a:r>
            </a:p>
          </p:txBody>
        </p:sp>
        <p:sp>
          <p:nvSpPr>
            <p:cNvPr id="56" name="Line 9">
              <a:extLst>
                <a:ext uri="{FF2B5EF4-FFF2-40B4-BE49-F238E27FC236}">
                  <a16:creationId xmlns:a16="http://schemas.microsoft.com/office/drawing/2014/main" id="{946B8FCD-E9A7-446C-95D5-D8E1AF9CD450}"/>
                </a:ext>
              </a:extLst>
            </p:cNvPr>
            <p:cNvSpPr>
              <a:spLocks noChangeShapeType="1"/>
            </p:cNvSpPr>
            <p:nvPr/>
          </p:nvSpPr>
          <p:spPr bwMode="auto">
            <a:xfrm>
              <a:off x="2673771" y="3103960"/>
              <a:ext cx="4092573" cy="449714"/>
            </a:xfrm>
            <a:prstGeom prst="line">
              <a:avLst/>
            </a:prstGeom>
            <a:noFill/>
            <a:ln w="38100">
              <a:solidFill>
                <a:srgbClr val="3333CC"/>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57" name="Group 58">
            <a:extLst>
              <a:ext uri="{FF2B5EF4-FFF2-40B4-BE49-F238E27FC236}">
                <a16:creationId xmlns:a16="http://schemas.microsoft.com/office/drawing/2014/main" id="{610C644F-D7EC-48C3-B339-740CF91D90C5}"/>
              </a:ext>
            </a:extLst>
          </p:cNvPr>
          <p:cNvGrpSpPr>
            <a:grpSpLocks/>
          </p:cNvGrpSpPr>
          <p:nvPr/>
        </p:nvGrpSpPr>
        <p:grpSpPr bwMode="auto">
          <a:xfrm>
            <a:off x="7611688" y="1773799"/>
            <a:ext cx="1408112" cy="2663314"/>
            <a:chOff x="4669" y="750"/>
            <a:chExt cx="887" cy="1830"/>
          </a:xfrm>
        </p:grpSpPr>
        <p:sp>
          <p:nvSpPr>
            <p:cNvPr id="58" name="Freeform 41">
              <a:extLst>
                <a:ext uri="{FF2B5EF4-FFF2-40B4-BE49-F238E27FC236}">
                  <a16:creationId xmlns:a16="http://schemas.microsoft.com/office/drawing/2014/main" id="{498014E2-A85F-4B6C-8E31-B8950518F0FC}"/>
                </a:ext>
              </a:extLst>
            </p:cNvPr>
            <p:cNvSpPr>
              <a:spLocks/>
            </p:cNvSpPr>
            <p:nvPr/>
          </p:nvSpPr>
          <p:spPr bwMode="auto">
            <a:xfrm>
              <a:off x="4669" y="750"/>
              <a:ext cx="887" cy="1830"/>
            </a:xfrm>
            <a:custGeom>
              <a:avLst/>
              <a:gdLst>
                <a:gd name="T0" fmla="*/ 0 w 868"/>
                <a:gd name="T1" fmla="*/ 0 h 1493"/>
                <a:gd name="T2" fmla="*/ 868 w 868"/>
                <a:gd name="T3" fmla="*/ 7 h 1493"/>
                <a:gd name="T4" fmla="*/ 868 w 868"/>
                <a:gd name="T5" fmla="*/ 1493 h 1493"/>
                <a:gd name="T6" fmla="*/ 124 w 868"/>
                <a:gd name="T7" fmla="*/ 1493 h 1493"/>
                <a:gd name="T8" fmla="*/ 0 60000 65536"/>
                <a:gd name="T9" fmla="*/ 0 60000 65536"/>
                <a:gd name="T10" fmla="*/ 0 60000 65536"/>
                <a:gd name="T11" fmla="*/ 0 60000 65536"/>
                <a:gd name="T12" fmla="*/ 0 w 868"/>
                <a:gd name="T13" fmla="*/ 0 h 1493"/>
                <a:gd name="T14" fmla="*/ 868 w 868"/>
                <a:gd name="T15" fmla="*/ 1493 h 1493"/>
              </a:gdLst>
              <a:ahLst/>
              <a:cxnLst>
                <a:cxn ang="T8">
                  <a:pos x="T0" y="T1"/>
                </a:cxn>
                <a:cxn ang="T9">
                  <a:pos x="T2" y="T3"/>
                </a:cxn>
                <a:cxn ang="T10">
                  <a:pos x="T4" y="T5"/>
                </a:cxn>
                <a:cxn ang="T11">
                  <a:pos x="T6" y="T7"/>
                </a:cxn>
              </a:cxnLst>
              <a:rect l="T12" t="T13" r="T14" b="T15"/>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9" name="Rectangle 42">
              <a:extLst>
                <a:ext uri="{FF2B5EF4-FFF2-40B4-BE49-F238E27FC236}">
                  <a16:creationId xmlns:a16="http://schemas.microsoft.com/office/drawing/2014/main" id="{1F868966-602F-4923-B527-194D9F179B02}"/>
                </a:ext>
              </a:extLst>
            </p:cNvPr>
            <p:cNvSpPr>
              <a:spLocks noChangeArrowheads="1"/>
            </p:cNvSpPr>
            <p:nvPr/>
          </p:nvSpPr>
          <p:spPr bwMode="auto">
            <a:xfrm>
              <a:off x="4855" y="2306"/>
              <a:ext cx="6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CC"/>
                  </a:solidFill>
                  <a:effectLst/>
                  <a:uLnTx/>
                  <a:uFillTx/>
                  <a:latin typeface="Times New Roman" pitchFamily="18" charset="0"/>
                  <a:ea typeface="黑体"/>
                </a:rPr>
                <a:t>被动关闭</a:t>
              </a:r>
            </a:p>
          </p:txBody>
        </p:sp>
      </p:grpSp>
    </p:spTree>
    <p:extLst>
      <p:ext uri="{BB962C8B-B14F-4D97-AF65-F5344CB8AC3E}">
        <p14:creationId xmlns:p14="http://schemas.microsoft.com/office/powerpoint/2010/main" val="7466489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100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xit" presetSubtype="0" fill="hold" grpId="1" nodeType="clickEffect">
                                  <p:stCondLst>
                                    <p:cond delay="0"/>
                                  </p:stCondLst>
                                  <p:childTnLst>
                                    <p:animEffect transition="out" filter="fade">
                                      <p:cBhvr>
                                        <p:cTn id="17" dur="1000"/>
                                        <p:tgtEl>
                                          <p:spTgt spid="41"/>
                                        </p:tgtEl>
                                      </p:cBhvr>
                                    </p:animEffect>
                                    <p:anim calcmode="lin" valueType="num">
                                      <p:cBhvr>
                                        <p:cTn id="18" dur="1000"/>
                                        <p:tgtEl>
                                          <p:spTgt spid="41"/>
                                        </p:tgtEl>
                                        <p:attrNameLst>
                                          <p:attrName>ppt_x</p:attrName>
                                        </p:attrNameLst>
                                      </p:cBhvr>
                                      <p:tavLst>
                                        <p:tav tm="0">
                                          <p:val>
                                            <p:strVal val="ppt_x"/>
                                          </p:val>
                                        </p:tav>
                                        <p:tav tm="100000">
                                          <p:val>
                                            <p:strVal val="ppt_x"/>
                                          </p:val>
                                        </p:tav>
                                      </p:tavLst>
                                    </p:anim>
                                    <p:anim calcmode="lin" valueType="num">
                                      <p:cBhvr>
                                        <p:cTn id="19" dur="1000"/>
                                        <p:tgtEl>
                                          <p:spTgt spid="41"/>
                                        </p:tgtEl>
                                        <p:attrNameLst>
                                          <p:attrName>ppt_y</p:attrName>
                                        </p:attrNameLst>
                                      </p:cBhvr>
                                      <p:tavLst>
                                        <p:tav tm="0">
                                          <p:val>
                                            <p:strVal val="ppt_y"/>
                                          </p:val>
                                        </p:tav>
                                        <p:tav tm="100000">
                                          <p:val>
                                            <p:strVal val="ppt_y+.1"/>
                                          </p:val>
                                        </p:tav>
                                      </p:tavLst>
                                    </p:anim>
                                    <p:set>
                                      <p:cBhvr>
                                        <p:cTn id="20" dur="1" fill="hold">
                                          <p:stCondLst>
                                            <p:cond delay="9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4">
            <a:extLst>
              <a:ext uri="{FF2B5EF4-FFF2-40B4-BE49-F238E27FC236}">
                <a16:creationId xmlns:a16="http://schemas.microsoft.com/office/drawing/2014/main" id="{FF9414B6-FADE-4236-A328-46B72B7E03B6}"/>
              </a:ext>
            </a:extLst>
          </p:cNvPr>
          <p:cNvGrpSpPr>
            <a:grpSpLocks/>
          </p:cNvGrpSpPr>
          <p:nvPr/>
        </p:nvGrpSpPr>
        <p:grpSpPr bwMode="auto">
          <a:xfrm>
            <a:off x="2621385" y="3097609"/>
            <a:ext cx="4248150" cy="3289301"/>
            <a:chOff x="1474" y="1888"/>
            <a:chExt cx="2676" cy="2432"/>
          </a:xfrm>
        </p:grpSpPr>
        <p:sp>
          <p:nvSpPr>
            <p:cNvPr id="4" name="Line 55">
              <a:extLst>
                <a:ext uri="{FF2B5EF4-FFF2-40B4-BE49-F238E27FC236}">
                  <a16:creationId xmlns:a16="http://schemas.microsoft.com/office/drawing/2014/main" id="{D5CE1171-6E0F-4124-B3AB-D49EC4225C9B}"/>
                </a:ext>
              </a:extLst>
            </p:cNvPr>
            <p:cNvSpPr>
              <a:spLocks noChangeShapeType="1"/>
            </p:cNvSpPr>
            <p:nvPr/>
          </p:nvSpPr>
          <p:spPr bwMode="auto">
            <a:xfrm>
              <a:off x="1474" y="1888"/>
              <a:ext cx="0" cy="2432"/>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 name="Line 56">
              <a:extLst>
                <a:ext uri="{FF2B5EF4-FFF2-40B4-BE49-F238E27FC236}">
                  <a16:creationId xmlns:a16="http://schemas.microsoft.com/office/drawing/2014/main" id="{EC7B87CC-EF5E-4215-97FC-16410C6C2107}"/>
                </a:ext>
              </a:extLst>
            </p:cNvPr>
            <p:cNvSpPr>
              <a:spLocks noChangeShapeType="1"/>
            </p:cNvSpPr>
            <p:nvPr/>
          </p:nvSpPr>
          <p:spPr bwMode="auto">
            <a:xfrm>
              <a:off x="4150" y="1888"/>
              <a:ext cx="0" cy="2432"/>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6" name="AutoShape 5">
            <a:extLst>
              <a:ext uri="{FF2B5EF4-FFF2-40B4-BE49-F238E27FC236}">
                <a16:creationId xmlns:a16="http://schemas.microsoft.com/office/drawing/2014/main" id="{CA00B69E-00F6-4DDC-8C3F-91CB411EAF8E}"/>
              </a:ext>
            </a:extLst>
          </p:cNvPr>
          <p:cNvSpPr>
            <a:spLocks noChangeArrowheads="1"/>
          </p:cNvSpPr>
          <p:nvPr/>
        </p:nvSpPr>
        <p:spPr bwMode="auto">
          <a:xfrm>
            <a:off x="3607222" y="2611834"/>
            <a:ext cx="2384425" cy="252413"/>
          </a:xfrm>
          <a:prstGeom prst="leftRightArrow">
            <a:avLst>
              <a:gd name="adj1" fmla="val 55880"/>
              <a:gd name="adj2" fmla="val 108285"/>
            </a:avLst>
          </a:prstGeom>
          <a:solidFill>
            <a:srgbClr val="FF0000"/>
          </a:solidFill>
          <a:ln w="12700" algn="ctr">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 name="Rectangle 15">
            <a:extLst>
              <a:ext uri="{FF2B5EF4-FFF2-40B4-BE49-F238E27FC236}">
                <a16:creationId xmlns:a16="http://schemas.microsoft.com/office/drawing/2014/main" id="{149C107A-DE28-4D00-A8C9-C92BC4CF05FE}"/>
              </a:ext>
            </a:extLst>
          </p:cNvPr>
          <p:cNvSpPr>
            <a:spLocks noChangeArrowheads="1"/>
          </p:cNvSpPr>
          <p:nvPr/>
        </p:nvSpPr>
        <p:spPr bwMode="auto">
          <a:xfrm>
            <a:off x="1718097" y="2359422"/>
            <a:ext cx="954088" cy="673100"/>
          </a:xfrm>
          <a:prstGeom prst="rect">
            <a:avLst/>
          </a:prstGeom>
          <a:solidFill>
            <a:srgbClr val="CCFF99"/>
          </a:solidFill>
          <a:ln w="12700" algn="ctr">
            <a:no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 name="Rectangle 17">
            <a:extLst>
              <a:ext uri="{FF2B5EF4-FFF2-40B4-BE49-F238E27FC236}">
                <a16:creationId xmlns:a16="http://schemas.microsoft.com/office/drawing/2014/main" id="{73EBB738-E153-4308-B9FF-93C49EC9967F}"/>
              </a:ext>
            </a:extLst>
          </p:cNvPr>
          <p:cNvSpPr>
            <a:spLocks noChangeArrowheads="1"/>
          </p:cNvSpPr>
          <p:nvPr/>
        </p:nvSpPr>
        <p:spPr bwMode="auto">
          <a:xfrm>
            <a:off x="6804447" y="2359422"/>
            <a:ext cx="955675" cy="1186320"/>
          </a:xfrm>
          <a:prstGeom prst="rect">
            <a:avLst/>
          </a:prstGeom>
          <a:solidFill>
            <a:srgbClr val="CCFF99"/>
          </a:solidFill>
          <a:ln w="12700" algn="ctr">
            <a:no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9" name="Group 18">
            <a:extLst>
              <a:ext uri="{FF2B5EF4-FFF2-40B4-BE49-F238E27FC236}">
                <a16:creationId xmlns:a16="http://schemas.microsoft.com/office/drawing/2014/main" id="{56D51ED0-30E8-4F53-8842-527257867038}"/>
              </a:ext>
            </a:extLst>
          </p:cNvPr>
          <p:cNvGrpSpPr>
            <a:grpSpLocks/>
          </p:cNvGrpSpPr>
          <p:nvPr/>
        </p:nvGrpSpPr>
        <p:grpSpPr bwMode="auto">
          <a:xfrm>
            <a:off x="1619672" y="2276872"/>
            <a:ext cx="6278563" cy="82550"/>
            <a:chOff x="1020" y="481"/>
            <a:chExt cx="4037" cy="46"/>
          </a:xfrm>
        </p:grpSpPr>
        <p:sp>
          <p:nvSpPr>
            <p:cNvPr id="10" name="Line 19">
              <a:extLst>
                <a:ext uri="{FF2B5EF4-FFF2-40B4-BE49-F238E27FC236}">
                  <a16:creationId xmlns:a16="http://schemas.microsoft.com/office/drawing/2014/main" id="{F3A26050-B39F-4161-A734-8BC183A6F7C2}"/>
                </a:ext>
              </a:extLst>
            </p:cNvPr>
            <p:cNvSpPr>
              <a:spLocks noChangeShapeType="1"/>
            </p:cNvSpPr>
            <p:nvPr/>
          </p:nvSpPr>
          <p:spPr bwMode="auto">
            <a:xfrm>
              <a:off x="1020" y="527"/>
              <a:ext cx="4037" cy="0"/>
            </a:xfrm>
            <a:prstGeom prst="line">
              <a:avLst/>
            </a:prstGeom>
            <a:noFill/>
            <a:ln w="12700">
              <a:solidFill>
                <a:srgbClr val="3333CC"/>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1" name="Line 20">
              <a:extLst>
                <a:ext uri="{FF2B5EF4-FFF2-40B4-BE49-F238E27FC236}">
                  <a16:creationId xmlns:a16="http://schemas.microsoft.com/office/drawing/2014/main" id="{0355DA53-1763-4C66-A6AA-02DD0CFB718E}"/>
                </a:ext>
              </a:extLst>
            </p:cNvPr>
            <p:cNvSpPr>
              <a:spLocks noChangeShapeType="1"/>
            </p:cNvSpPr>
            <p:nvPr/>
          </p:nvSpPr>
          <p:spPr bwMode="auto">
            <a:xfrm>
              <a:off x="1020" y="481"/>
              <a:ext cx="4037" cy="0"/>
            </a:xfrm>
            <a:prstGeom prst="line">
              <a:avLst/>
            </a:prstGeom>
            <a:noFill/>
            <a:ln w="12700">
              <a:solidFill>
                <a:srgbClr val="3333CC"/>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2" name="Group 57">
            <a:extLst>
              <a:ext uri="{FF2B5EF4-FFF2-40B4-BE49-F238E27FC236}">
                <a16:creationId xmlns:a16="http://schemas.microsoft.com/office/drawing/2014/main" id="{BEA0D653-4BAE-4FDB-8AB8-FF055342228E}"/>
              </a:ext>
            </a:extLst>
          </p:cNvPr>
          <p:cNvGrpSpPr>
            <a:grpSpLocks/>
          </p:cNvGrpSpPr>
          <p:nvPr/>
        </p:nvGrpSpPr>
        <p:grpSpPr bwMode="auto">
          <a:xfrm>
            <a:off x="610022" y="2005409"/>
            <a:ext cx="1403350" cy="1082675"/>
            <a:chOff x="314" y="792"/>
            <a:chExt cx="884" cy="682"/>
          </a:xfrm>
        </p:grpSpPr>
        <p:sp>
          <p:nvSpPr>
            <p:cNvPr id="13" name="Freeform 36">
              <a:extLst>
                <a:ext uri="{FF2B5EF4-FFF2-40B4-BE49-F238E27FC236}">
                  <a16:creationId xmlns:a16="http://schemas.microsoft.com/office/drawing/2014/main" id="{9219148A-B9A8-4901-B26B-A43E54439C28}"/>
                </a:ext>
              </a:extLst>
            </p:cNvPr>
            <p:cNvSpPr>
              <a:spLocks/>
            </p:cNvSpPr>
            <p:nvPr/>
          </p:nvSpPr>
          <p:spPr bwMode="auto">
            <a:xfrm>
              <a:off x="349" y="792"/>
              <a:ext cx="849" cy="682"/>
            </a:xfrm>
            <a:custGeom>
              <a:avLst/>
              <a:gdLst>
                <a:gd name="T0" fmla="*/ 769 w 769"/>
                <a:gd name="T1" fmla="*/ 0 h 584"/>
                <a:gd name="T2" fmla="*/ 0 w 769"/>
                <a:gd name="T3" fmla="*/ 9 h 584"/>
                <a:gd name="T4" fmla="*/ 0 w 769"/>
                <a:gd name="T5" fmla="*/ 584 h 584"/>
                <a:gd name="T6" fmla="*/ 603 w 769"/>
                <a:gd name="T7" fmla="*/ 584 h 584"/>
                <a:gd name="T8" fmla="*/ 0 60000 65536"/>
                <a:gd name="T9" fmla="*/ 0 60000 65536"/>
                <a:gd name="T10" fmla="*/ 0 60000 65536"/>
                <a:gd name="T11" fmla="*/ 0 60000 65536"/>
                <a:gd name="T12" fmla="*/ 0 w 769"/>
                <a:gd name="T13" fmla="*/ 0 h 584"/>
                <a:gd name="T14" fmla="*/ 769 w 769"/>
                <a:gd name="T15" fmla="*/ 584 h 584"/>
              </a:gdLst>
              <a:ahLst/>
              <a:cxnLst>
                <a:cxn ang="T8">
                  <a:pos x="T0" y="T1"/>
                </a:cxn>
                <a:cxn ang="T9">
                  <a:pos x="T2" y="T3"/>
                </a:cxn>
                <a:cxn ang="T10">
                  <a:pos x="T4" y="T5"/>
                </a:cxn>
                <a:cxn ang="T11">
                  <a:pos x="T6" y="T7"/>
                </a:cxn>
              </a:cxnLst>
              <a:rect l="T12" t="T13" r="T14" b="T15"/>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4" name="Rectangle 37">
              <a:extLst>
                <a:ext uri="{FF2B5EF4-FFF2-40B4-BE49-F238E27FC236}">
                  <a16:creationId xmlns:a16="http://schemas.microsoft.com/office/drawing/2014/main" id="{C507BB40-6915-4C90-B745-122E7F46234E}"/>
                </a:ext>
              </a:extLst>
            </p:cNvPr>
            <p:cNvSpPr>
              <a:spLocks noChangeArrowheads="1"/>
            </p:cNvSpPr>
            <p:nvPr/>
          </p:nvSpPr>
          <p:spPr bwMode="auto">
            <a:xfrm>
              <a:off x="314" y="1227"/>
              <a:ext cx="6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CC"/>
                  </a:solidFill>
                  <a:effectLst/>
                  <a:uLnTx/>
                  <a:uFillTx/>
                  <a:latin typeface="Times New Roman" pitchFamily="18" charset="0"/>
                  <a:ea typeface="黑体"/>
                </a:rPr>
                <a:t>主动关闭</a:t>
              </a:r>
            </a:p>
          </p:txBody>
        </p:sp>
      </p:grpSp>
      <p:sp>
        <p:nvSpPr>
          <p:cNvPr id="15" name="Rectangle 40">
            <a:extLst>
              <a:ext uri="{FF2B5EF4-FFF2-40B4-BE49-F238E27FC236}">
                <a16:creationId xmlns:a16="http://schemas.microsoft.com/office/drawing/2014/main" id="{B36535C4-12A1-491F-8B84-74B59A3779DE}"/>
              </a:ext>
            </a:extLst>
          </p:cNvPr>
          <p:cNvSpPr>
            <a:spLocks noChangeArrowheads="1"/>
          </p:cNvSpPr>
          <p:nvPr/>
        </p:nvSpPr>
        <p:spPr bwMode="auto">
          <a:xfrm>
            <a:off x="4242222" y="2526109"/>
            <a:ext cx="1133475" cy="401638"/>
          </a:xfrm>
          <a:prstGeom prst="rect">
            <a:avLst/>
          </a:prstGeom>
          <a:solidFill>
            <a:srgbClr val="CCECFF"/>
          </a:solidFill>
          <a:ln w="38100" cmpd="dbl" algn="ctr">
            <a:solidFill>
              <a:srgbClr val="3333CC"/>
            </a:solidFill>
            <a:miter lim="800000"/>
            <a:headEnd/>
            <a:tailEnd/>
          </a:ln>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CC"/>
                </a:solidFill>
                <a:effectLst/>
                <a:uLnTx/>
                <a:uFillTx/>
                <a:latin typeface="Times New Roman" pitchFamily="18" charset="0"/>
                <a:ea typeface="黑体"/>
              </a:rPr>
              <a:t>数据传送</a:t>
            </a:r>
          </a:p>
        </p:txBody>
      </p:sp>
      <p:sp>
        <p:nvSpPr>
          <p:cNvPr id="16" name="Rectangle 43">
            <a:extLst>
              <a:ext uri="{FF2B5EF4-FFF2-40B4-BE49-F238E27FC236}">
                <a16:creationId xmlns:a16="http://schemas.microsoft.com/office/drawing/2014/main" id="{60AFE6AE-7060-4726-9BCC-9F87A7896CB7}"/>
              </a:ext>
            </a:extLst>
          </p:cNvPr>
          <p:cNvSpPr>
            <a:spLocks noChangeArrowheads="1"/>
          </p:cNvSpPr>
          <p:nvPr/>
        </p:nvSpPr>
        <p:spPr bwMode="auto">
          <a:xfrm>
            <a:off x="1699047" y="2370534"/>
            <a:ext cx="993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ESTAB-</a:t>
            </a:r>
          </a:p>
          <a:p>
            <a:pPr defTabSz="762000"/>
            <a:r>
              <a:rPr lang="en-US" altLang="zh-CN" sz="1800" b="0">
                <a:solidFill>
                  <a:srgbClr val="3333CC"/>
                </a:solidFill>
                <a:latin typeface="Times New Roman" pitchFamily="18" charset="0"/>
                <a:ea typeface="黑体"/>
              </a:rPr>
              <a:t>LISHED</a:t>
            </a:r>
          </a:p>
        </p:txBody>
      </p:sp>
      <p:sp>
        <p:nvSpPr>
          <p:cNvPr id="17" name="Rectangle 44">
            <a:extLst>
              <a:ext uri="{FF2B5EF4-FFF2-40B4-BE49-F238E27FC236}">
                <a16:creationId xmlns:a16="http://schemas.microsoft.com/office/drawing/2014/main" id="{F5609423-4BF6-45BA-8435-C638A967B0B7}"/>
              </a:ext>
            </a:extLst>
          </p:cNvPr>
          <p:cNvSpPr>
            <a:spLocks noChangeArrowheads="1"/>
          </p:cNvSpPr>
          <p:nvPr/>
        </p:nvSpPr>
        <p:spPr bwMode="auto">
          <a:xfrm>
            <a:off x="6785397" y="2807097"/>
            <a:ext cx="993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ESTAB-</a:t>
            </a:r>
          </a:p>
          <a:p>
            <a:pPr defTabSz="762000"/>
            <a:r>
              <a:rPr lang="en-US" altLang="zh-CN" sz="1800" b="0">
                <a:solidFill>
                  <a:srgbClr val="3333CC"/>
                </a:solidFill>
                <a:latin typeface="Times New Roman" pitchFamily="18" charset="0"/>
                <a:ea typeface="黑体"/>
              </a:rPr>
              <a:t>LISHED</a:t>
            </a:r>
          </a:p>
        </p:txBody>
      </p:sp>
      <p:pic>
        <p:nvPicPr>
          <p:cNvPr id="18" name="Picture 45">
            <a:extLst>
              <a:ext uri="{FF2B5EF4-FFF2-40B4-BE49-F238E27FC236}">
                <a16:creationId xmlns:a16="http://schemas.microsoft.com/office/drawing/2014/main" id="{2F3CCF7F-2812-4C6B-B0B2-7A7F3FA0D6F0}"/>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3522" y="1718072"/>
            <a:ext cx="5048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6">
            <a:extLst>
              <a:ext uri="{FF2B5EF4-FFF2-40B4-BE49-F238E27FC236}">
                <a16:creationId xmlns:a16="http://schemas.microsoft.com/office/drawing/2014/main" id="{61D1DF5E-75DE-497C-93EB-AB881710CB64}"/>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9872" y="1718072"/>
            <a:ext cx="5048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47">
            <a:extLst>
              <a:ext uri="{FF2B5EF4-FFF2-40B4-BE49-F238E27FC236}">
                <a16:creationId xmlns:a16="http://schemas.microsoft.com/office/drawing/2014/main" id="{B19FB795-A555-4712-B68D-19AAB8B3D63C}"/>
              </a:ext>
            </a:extLst>
          </p:cNvPr>
          <p:cNvSpPr>
            <a:spLocks noChangeArrowheads="1"/>
          </p:cNvSpPr>
          <p:nvPr/>
        </p:nvSpPr>
        <p:spPr bwMode="auto">
          <a:xfrm>
            <a:off x="2334047" y="1686322"/>
            <a:ext cx="346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A</a:t>
            </a:r>
          </a:p>
        </p:txBody>
      </p:sp>
      <p:sp>
        <p:nvSpPr>
          <p:cNvPr id="21" name="Rectangle 48">
            <a:extLst>
              <a:ext uri="{FF2B5EF4-FFF2-40B4-BE49-F238E27FC236}">
                <a16:creationId xmlns:a16="http://schemas.microsoft.com/office/drawing/2014/main" id="{D8909559-4FD1-44E4-8ABF-2B799DE50B5B}"/>
              </a:ext>
            </a:extLst>
          </p:cNvPr>
          <p:cNvSpPr>
            <a:spLocks noChangeArrowheads="1"/>
          </p:cNvSpPr>
          <p:nvPr/>
        </p:nvSpPr>
        <p:spPr bwMode="auto">
          <a:xfrm>
            <a:off x="6834610" y="1686322"/>
            <a:ext cx="333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Times New Roman" pitchFamily="18" charset="0"/>
                <a:ea typeface="黑体"/>
              </a:rPr>
              <a:t>B</a:t>
            </a:r>
          </a:p>
        </p:txBody>
      </p:sp>
      <p:sp>
        <p:nvSpPr>
          <p:cNvPr id="22" name="Rectangle 49">
            <a:extLst>
              <a:ext uri="{FF2B5EF4-FFF2-40B4-BE49-F238E27FC236}">
                <a16:creationId xmlns:a16="http://schemas.microsoft.com/office/drawing/2014/main" id="{6BC2BE0D-3A23-49CE-990D-ED40ADBC86E5}"/>
              </a:ext>
            </a:extLst>
          </p:cNvPr>
          <p:cNvSpPr>
            <a:spLocks noChangeArrowheads="1"/>
          </p:cNvSpPr>
          <p:nvPr/>
        </p:nvSpPr>
        <p:spPr bwMode="auto">
          <a:xfrm>
            <a:off x="1878435" y="1395809"/>
            <a:ext cx="638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CC"/>
                </a:solidFill>
                <a:latin typeface="Times New Roman" pitchFamily="18" charset="0"/>
                <a:ea typeface="黑体"/>
              </a:rPr>
              <a:t>客户</a:t>
            </a:r>
          </a:p>
        </p:txBody>
      </p:sp>
      <p:sp>
        <p:nvSpPr>
          <p:cNvPr id="23" name="Rectangle 50">
            <a:extLst>
              <a:ext uri="{FF2B5EF4-FFF2-40B4-BE49-F238E27FC236}">
                <a16:creationId xmlns:a16="http://schemas.microsoft.com/office/drawing/2014/main" id="{F70D9EAA-9762-4814-9930-D67945563C3E}"/>
              </a:ext>
            </a:extLst>
          </p:cNvPr>
          <p:cNvSpPr>
            <a:spLocks noChangeArrowheads="1"/>
          </p:cNvSpPr>
          <p:nvPr/>
        </p:nvSpPr>
        <p:spPr bwMode="auto">
          <a:xfrm>
            <a:off x="6845722" y="1395809"/>
            <a:ext cx="866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CC"/>
                </a:solidFill>
                <a:latin typeface="Times New Roman" pitchFamily="18" charset="0"/>
                <a:ea typeface="黑体"/>
              </a:rPr>
              <a:t>服务器</a:t>
            </a:r>
          </a:p>
        </p:txBody>
      </p:sp>
      <p:sp>
        <p:nvSpPr>
          <p:cNvPr id="24" name="Freeform 45">
            <a:extLst>
              <a:ext uri="{FF2B5EF4-FFF2-40B4-BE49-F238E27FC236}">
                <a16:creationId xmlns:a16="http://schemas.microsoft.com/office/drawing/2014/main" id="{75192DFB-78E8-46BA-9658-241F6B2A9B02}"/>
              </a:ext>
            </a:extLst>
          </p:cNvPr>
          <p:cNvSpPr>
            <a:spLocks/>
          </p:cNvSpPr>
          <p:nvPr/>
        </p:nvSpPr>
        <p:spPr bwMode="auto">
          <a:xfrm>
            <a:off x="7594376" y="2075726"/>
            <a:ext cx="573087" cy="1470016"/>
          </a:xfrm>
          <a:custGeom>
            <a:avLst/>
            <a:gdLst>
              <a:gd name="T0" fmla="*/ 100 w 451"/>
              <a:gd name="T1" fmla="*/ 965 h 965"/>
              <a:gd name="T2" fmla="*/ 336 w 451"/>
              <a:gd name="T3" fmla="*/ 894 h 965"/>
              <a:gd name="T4" fmla="*/ 426 w 451"/>
              <a:gd name="T5" fmla="*/ 708 h 965"/>
              <a:gd name="T6" fmla="*/ 451 w 451"/>
              <a:gd name="T7" fmla="*/ 417 h 965"/>
              <a:gd name="T8" fmla="*/ 426 w 451"/>
              <a:gd name="T9" fmla="*/ 207 h 965"/>
              <a:gd name="T10" fmla="*/ 336 w 451"/>
              <a:gd name="T11" fmla="*/ 72 h 965"/>
              <a:gd name="T12" fmla="*/ 0 w 451"/>
              <a:gd name="T13" fmla="*/ 0 h 965"/>
              <a:gd name="T14" fmla="*/ 0 60000 65536"/>
              <a:gd name="T15" fmla="*/ 0 60000 65536"/>
              <a:gd name="T16" fmla="*/ 0 60000 65536"/>
              <a:gd name="T17" fmla="*/ 0 60000 65536"/>
              <a:gd name="T18" fmla="*/ 0 60000 65536"/>
              <a:gd name="T19" fmla="*/ 0 60000 65536"/>
              <a:gd name="T20" fmla="*/ 0 60000 65536"/>
              <a:gd name="T21" fmla="*/ 0 w 451"/>
              <a:gd name="T22" fmla="*/ 0 h 965"/>
              <a:gd name="T23" fmla="*/ 451 w 451"/>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5" name="Rectangle 46">
            <a:extLst>
              <a:ext uri="{FF2B5EF4-FFF2-40B4-BE49-F238E27FC236}">
                <a16:creationId xmlns:a16="http://schemas.microsoft.com/office/drawing/2014/main" id="{BC3D9681-6C43-48AF-8E06-72C688A30107}"/>
              </a:ext>
            </a:extLst>
          </p:cNvPr>
          <p:cNvSpPr>
            <a:spLocks noChangeArrowheads="1"/>
          </p:cNvSpPr>
          <p:nvPr/>
        </p:nvSpPr>
        <p:spPr bwMode="auto">
          <a:xfrm>
            <a:off x="8153176" y="2477363"/>
            <a:ext cx="63817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CC"/>
                </a:solidFill>
                <a:latin typeface="Times New Roman" pitchFamily="18" charset="0"/>
                <a:ea typeface="黑体"/>
              </a:rPr>
              <a:t>通知</a:t>
            </a:r>
          </a:p>
          <a:p>
            <a:pPr defTabSz="762000"/>
            <a:r>
              <a:rPr lang="zh-CN" altLang="en-US" sz="1800" b="0">
                <a:solidFill>
                  <a:srgbClr val="3333CC"/>
                </a:solidFill>
                <a:latin typeface="Times New Roman" pitchFamily="18" charset="0"/>
                <a:ea typeface="黑体"/>
              </a:rPr>
              <a:t>应用</a:t>
            </a:r>
          </a:p>
          <a:p>
            <a:pPr defTabSz="762000"/>
            <a:r>
              <a:rPr lang="zh-CN" altLang="en-US" sz="1800" b="0">
                <a:solidFill>
                  <a:srgbClr val="3333CC"/>
                </a:solidFill>
                <a:latin typeface="Times New Roman" pitchFamily="18" charset="0"/>
                <a:ea typeface="黑体"/>
              </a:rPr>
              <a:t>进程</a:t>
            </a:r>
          </a:p>
        </p:txBody>
      </p:sp>
      <p:grpSp>
        <p:nvGrpSpPr>
          <p:cNvPr id="27" name="Group 45">
            <a:extLst>
              <a:ext uri="{FF2B5EF4-FFF2-40B4-BE49-F238E27FC236}">
                <a16:creationId xmlns:a16="http://schemas.microsoft.com/office/drawing/2014/main" id="{798A5091-1BD2-4CAA-9414-EFC6B3A23DF5}"/>
              </a:ext>
            </a:extLst>
          </p:cNvPr>
          <p:cNvGrpSpPr>
            <a:grpSpLocks/>
          </p:cNvGrpSpPr>
          <p:nvPr/>
        </p:nvGrpSpPr>
        <p:grpSpPr bwMode="auto">
          <a:xfrm rot="21437724">
            <a:off x="2677513" y="5182287"/>
            <a:ext cx="4133850" cy="769937"/>
            <a:chOff x="1614" y="3081"/>
            <a:chExt cx="2604" cy="485"/>
          </a:xfrm>
        </p:grpSpPr>
        <p:sp>
          <p:nvSpPr>
            <p:cNvPr id="28" name="Rectangle 43">
              <a:extLst>
                <a:ext uri="{FF2B5EF4-FFF2-40B4-BE49-F238E27FC236}">
                  <a16:creationId xmlns:a16="http://schemas.microsoft.com/office/drawing/2014/main" id="{7E56F964-B7E8-4790-95C5-4D74CC6291F5}"/>
                </a:ext>
              </a:extLst>
            </p:cNvPr>
            <p:cNvSpPr>
              <a:spLocks noChangeArrowheads="1"/>
            </p:cNvSpPr>
            <p:nvPr/>
          </p:nvSpPr>
          <p:spPr bwMode="auto">
            <a:xfrm rot="610931">
              <a:off x="2023" y="3122"/>
              <a:ext cx="21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rPr>
                <a:t>ACK = 1, seq = u + 1, ack = w </a:t>
              </a:r>
              <a:r>
                <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sym typeface="Symbol" pitchFamily="18" charset="2"/>
                </a:rPr>
                <a:t> 1</a:t>
              </a:r>
            </a:p>
          </p:txBody>
        </p:sp>
        <p:sp>
          <p:nvSpPr>
            <p:cNvPr id="29" name="Line 44">
              <a:extLst>
                <a:ext uri="{FF2B5EF4-FFF2-40B4-BE49-F238E27FC236}">
                  <a16:creationId xmlns:a16="http://schemas.microsoft.com/office/drawing/2014/main" id="{2C9BA097-6109-4872-8D39-68D5E228E5A0}"/>
                </a:ext>
              </a:extLst>
            </p:cNvPr>
            <p:cNvSpPr>
              <a:spLocks noChangeShapeType="1"/>
            </p:cNvSpPr>
            <p:nvPr/>
          </p:nvSpPr>
          <p:spPr bwMode="auto">
            <a:xfrm>
              <a:off x="1614" y="3081"/>
              <a:ext cx="2604" cy="485"/>
            </a:xfrm>
            <a:prstGeom prst="line">
              <a:avLst/>
            </a:prstGeom>
            <a:noFill/>
            <a:ln w="38100">
              <a:solidFill>
                <a:srgbClr val="3333CC"/>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0" name="组合 29">
            <a:extLst>
              <a:ext uri="{FF2B5EF4-FFF2-40B4-BE49-F238E27FC236}">
                <a16:creationId xmlns:a16="http://schemas.microsoft.com/office/drawing/2014/main" id="{9069E6BE-82A6-4C3D-9BA9-55770E772912}"/>
              </a:ext>
            </a:extLst>
          </p:cNvPr>
          <p:cNvGrpSpPr/>
          <p:nvPr/>
        </p:nvGrpSpPr>
        <p:grpSpPr>
          <a:xfrm>
            <a:off x="2652675" y="4437112"/>
            <a:ext cx="4133850" cy="784226"/>
            <a:chOff x="2652675" y="4530055"/>
            <a:chExt cx="4133850" cy="784226"/>
          </a:xfrm>
        </p:grpSpPr>
        <p:sp>
          <p:nvSpPr>
            <p:cNvPr id="31" name="Line 15">
              <a:extLst>
                <a:ext uri="{FF2B5EF4-FFF2-40B4-BE49-F238E27FC236}">
                  <a16:creationId xmlns:a16="http://schemas.microsoft.com/office/drawing/2014/main" id="{2D83A676-FBE7-408C-89E7-C12BA11D2325}"/>
                </a:ext>
              </a:extLst>
            </p:cNvPr>
            <p:cNvSpPr>
              <a:spLocks noChangeShapeType="1"/>
            </p:cNvSpPr>
            <p:nvPr/>
          </p:nvSpPr>
          <p:spPr bwMode="auto">
            <a:xfrm flipH="1">
              <a:off x="2652675" y="4544343"/>
              <a:ext cx="4133850" cy="769938"/>
            </a:xfrm>
            <a:prstGeom prst="line">
              <a:avLst/>
            </a:prstGeom>
            <a:noFill/>
            <a:ln w="38100">
              <a:solidFill>
                <a:srgbClr val="3333CC"/>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 name="Rectangle 16">
              <a:extLst>
                <a:ext uri="{FF2B5EF4-FFF2-40B4-BE49-F238E27FC236}">
                  <a16:creationId xmlns:a16="http://schemas.microsoft.com/office/drawing/2014/main" id="{33C154FA-E053-4A62-8907-E536D0457C18}"/>
                </a:ext>
              </a:extLst>
            </p:cNvPr>
            <p:cNvSpPr>
              <a:spLocks noChangeArrowheads="1"/>
            </p:cNvSpPr>
            <p:nvPr/>
          </p:nvSpPr>
          <p:spPr bwMode="auto">
            <a:xfrm rot="20943314" flipH="1">
              <a:off x="2981288" y="4530055"/>
              <a:ext cx="377348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rPr>
                <a:t>FIN = 1, ACK = 1, seq = w, ack= u </a:t>
              </a:r>
              <a:r>
                <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sym typeface="Symbol" pitchFamily="18" charset="2"/>
                </a:rPr>
                <a:t> 1</a:t>
              </a:r>
              <a:endPar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endParaRPr>
            </a:p>
          </p:txBody>
        </p:sp>
      </p:grpSp>
      <p:grpSp>
        <p:nvGrpSpPr>
          <p:cNvPr id="33" name="组合 32">
            <a:extLst>
              <a:ext uri="{FF2B5EF4-FFF2-40B4-BE49-F238E27FC236}">
                <a16:creationId xmlns:a16="http://schemas.microsoft.com/office/drawing/2014/main" id="{D8AAFD9D-6407-4663-9FCB-F7D945FECF18}"/>
              </a:ext>
            </a:extLst>
          </p:cNvPr>
          <p:cNvGrpSpPr/>
          <p:nvPr/>
        </p:nvGrpSpPr>
        <p:grpSpPr>
          <a:xfrm>
            <a:off x="2675832" y="3618698"/>
            <a:ext cx="4104920" cy="520926"/>
            <a:chOff x="2675832" y="3618698"/>
            <a:chExt cx="4104920" cy="520926"/>
          </a:xfrm>
        </p:grpSpPr>
        <p:sp>
          <p:nvSpPr>
            <p:cNvPr id="34" name="Rectangle 12">
              <a:extLst>
                <a:ext uri="{FF2B5EF4-FFF2-40B4-BE49-F238E27FC236}">
                  <a16:creationId xmlns:a16="http://schemas.microsoft.com/office/drawing/2014/main" id="{334059B3-9B35-4806-A0B9-AFFB12CC75CC}"/>
                </a:ext>
              </a:extLst>
            </p:cNvPr>
            <p:cNvSpPr>
              <a:spLocks noChangeArrowheads="1"/>
            </p:cNvSpPr>
            <p:nvPr/>
          </p:nvSpPr>
          <p:spPr bwMode="auto">
            <a:xfrm rot="21083511" flipH="1">
              <a:off x="3130550" y="3618698"/>
              <a:ext cx="2882900" cy="28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rPr>
                <a:t>ACK = 1, seq = v, ack= u </a:t>
              </a:r>
              <a:r>
                <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sym typeface="Symbol" pitchFamily="18" charset="2"/>
                </a:rPr>
                <a:t> 1</a:t>
              </a:r>
              <a:endParaRPr kumimoji="0" lang="en-US" altLang="zh-CN" sz="1800" b="0" i="0" u="none" strike="noStrike" kern="0" cap="none" spc="0" normalizeH="0" baseline="0" noProof="0" dirty="0">
                <a:ln>
                  <a:noFill/>
                </a:ln>
                <a:solidFill>
                  <a:srgbClr val="3333CC"/>
                </a:solidFill>
                <a:effectLst/>
                <a:uLnTx/>
                <a:uFillTx/>
                <a:latin typeface="Times New Roman" pitchFamily="18" charset="0"/>
                <a:ea typeface="黑体"/>
              </a:endParaRPr>
            </a:p>
          </p:txBody>
        </p:sp>
        <p:sp>
          <p:nvSpPr>
            <p:cNvPr id="35" name="Line 13">
              <a:extLst>
                <a:ext uri="{FF2B5EF4-FFF2-40B4-BE49-F238E27FC236}">
                  <a16:creationId xmlns:a16="http://schemas.microsoft.com/office/drawing/2014/main" id="{D3E5EC45-C09A-460D-A709-E6DB39B2C0A9}"/>
                </a:ext>
              </a:extLst>
            </p:cNvPr>
            <p:cNvSpPr>
              <a:spLocks noChangeShapeType="1"/>
            </p:cNvSpPr>
            <p:nvPr/>
          </p:nvSpPr>
          <p:spPr bwMode="auto">
            <a:xfrm rot="21333242" flipH="1">
              <a:off x="2675832" y="3794333"/>
              <a:ext cx="4104920" cy="345291"/>
            </a:xfrm>
            <a:prstGeom prst="line">
              <a:avLst/>
            </a:prstGeom>
            <a:noFill/>
            <a:ln w="38100">
              <a:solidFill>
                <a:srgbClr val="3333CC"/>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6" name="组合 35">
            <a:extLst>
              <a:ext uri="{FF2B5EF4-FFF2-40B4-BE49-F238E27FC236}">
                <a16:creationId xmlns:a16="http://schemas.microsoft.com/office/drawing/2014/main" id="{02F7724D-2AA0-491A-B676-8B717493B126}"/>
              </a:ext>
            </a:extLst>
          </p:cNvPr>
          <p:cNvGrpSpPr/>
          <p:nvPr/>
        </p:nvGrpSpPr>
        <p:grpSpPr>
          <a:xfrm>
            <a:off x="3900161" y="4114139"/>
            <a:ext cx="1687512" cy="504825"/>
            <a:chOff x="3929692" y="4416028"/>
            <a:chExt cx="1687512" cy="504825"/>
          </a:xfrm>
        </p:grpSpPr>
        <p:sp>
          <p:nvSpPr>
            <p:cNvPr id="37" name="AutoShape 5">
              <a:extLst>
                <a:ext uri="{FF2B5EF4-FFF2-40B4-BE49-F238E27FC236}">
                  <a16:creationId xmlns:a16="http://schemas.microsoft.com/office/drawing/2014/main" id="{C124F95E-B916-4C62-BF62-186D536AEF01}"/>
                </a:ext>
              </a:extLst>
            </p:cNvPr>
            <p:cNvSpPr>
              <a:spLocks noChangeArrowheads="1"/>
            </p:cNvSpPr>
            <p:nvPr/>
          </p:nvSpPr>
          <p:spPr bwMode="auto">
            <a:xfrm rot="-651552">
              <a:off x="3929692" y="4684315"/>
              <a:ext cx="676275" cy="236538"/>
            </a:xfrm>
            <a:prstGeom prst="leftArrow">
              <a:avLst>
                <a:gd name="adj1" fmla="val 53620"/>
                <a:gd name="adj2" fmla="val 119816"/>
              </a:avLst>
            </a:prstGeom>
            <a:solidFill>
              <a:srgbClr val="FF0000"/>
            </a:solidFill>
            <a:ln w="12700" algn="ctr">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 name="Rectangle 55">
              <a:extLst>
                <a:ext uri="{FF2B5EF4-FFF2-40B4-BE49-F238E27FC236}">
                  <a16:creationId xmlns:a16="http://schemas.microsoft.com/office/drawing/2014/main" id="{510975C8-32D0-4ADA-ACFC-D3943341F515}"/>
                </a:ext>
              </a:extLst>
            </p:cNvPr>
            <p:cNvSpPr>
              <a:spLocks noChangeArrowheads="1"/>
            </p:cNvSpPr>
            <p:nvPr/>
          </p:nvSpPr>
          <p:spPr bwMode="auto">
            <a:xfrm rot="-628888">
              <a:off x="4483729" y="4416028"/>
              <a:ext cx="1133475" cy="401637"/>
            </a:xfrm>
            <a:prstGeom prst="rect">
              <a:avLst/>
            </a:prstGeom>
            <a:solidFill>
              <a:srgbClr val="CCECFF"/>
            </a:solidFill>
            <a:ln w="38100" cmpd="dbl" algn="ctr">
              <a:solidFill>
                <a:srgbClr val="3333CC"/>
              </a:solidFill>
              <a:miter lim="800000"/>
              <a:headEnd/>
              <a:tailEnd/>
            </a:ln>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3333CC"/>
                  </a:solidFill>
                  <a:effectLst/>
                  <a:uLnTx/>
                  <a:uFillTx/>
                  <a:latin typeface="Times New Roman" pitchFamily="18" charset="0"/>
                  <a:ea typeface="黑体"/>
                </a:rPr>
                <a:t>数据传送</a:t>
              </a:r>
            </a:p>
          </p:txBody>
        </p:sp>
      </p:grpSp>
      <p:grpSp>
        <p:nvGrpSpPr>
          <p:cNvPr id="39" name="组合 38">
            <a:extLst>
              <a:ext uri="{FF2B5EF4-FFF2-40B4-BE49-F238E27FC236}">
                <a16:creationId xmlns:a16="http://schemas.microsoft.com/office/drawing/2014/main" id="{17D99FC2-0F6A-4F5D-B517-65CD87CD5708}"/>
              </a:ext>
            </a:extLst>
          </p:cNvPr>
          <p:cNvGrpSpPr/>
          <p:nvPr/>
        </p:nvGrpSpPr>
        <p:grpSpPr>
          <a:xfrm>
            <a:off x="2673771" y="3012110"/>
            <a:ext cx="4092573" cy="541564"/>
            <a:chOff x="2673771" y="3012110"/>
            <a:chExt cx="4092573" cy="541564"/>
          </a:xfrm>
        </p:grpSpPr>
        <p:sp>
          <p:nvSpPr>
            <p:cNvPr id="40" name="Rectangle 6">
              <a:extLst>
                <a:ext uri="{FF2B5EF4-FFF2-40B4-BE49-F238E27FC236}">
                  <a16:creationId xmlns:a16="http://schemas.microsoft.com/office/drawing/2014/main" id="{72377B7C-9089-4BBE-B637-AC534B67188E}"/>
                </a:ext>
              </a:extLst>
            </p:cNvPr>
            <p:cNvSpPr>
              <a:spLocks noChangeArrowheads="1"/>
            </p:cNvSpPr>
            <p:nvPr/>
          </p:nvSpPr>
          <p:spPr bwMode="auto">
            <a:xfrm rot="367600">
              <a:off x="4059498" y="3012110"/>
              <a:ext cx="18494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3333CC"/>
                  </a:solidFill>
                  <a:effectLst/>
                  <a:uLnTx/>
                  <a:uFillTx/>
                  <a:latin typeface="Times New Roman" pitchFamily="18" charset="0"/>
                  <a:ea typeface="黑体"/>
                </a:rPr>
                <a:t>FIN = 1, seq = u</a:t>
              </a:r>
            </a:p>
          </p:txBody>
        </p:sp>
        <p:sp>
          <p:nvSpPr>
            <p:cNvPr id="41" name="Line 9">
              <a:extLst>
                <a:ext uri="{FF2B5EF4-FFF2-40B4-BE49-F238E27FC236}">
                  <a16:creationId xmlns:a16="http://schemas.microsoft.com/office/drawing/2014/main" id="{B60F3190-7366-4A74-86AA-48974846A02B}"/>
                </a:ext>
              </a:extLst>
            </p:cNvPr>
            <p:cNvSpPr>
              <a:spLocks noChangeShapeType="1"/>
            </p:cNvSpPr>
            <p:nvPr/>
          </p:nvSpPr>
          <p:spPr bwMode="auto">
            <a:xfrm>
              <a:off x="2673771" y="3103960"/>
              <a:ext cx="4092573" cy="449714"/>
            </a:xfrm>
            <a:prstGeom prst="line">
              <a:avLst/>
            </a:prstGeom>
            <a:noFill/>
            <a:ln w="38100">
              <a:solidFill>
                <a:srgbClr val="3333CC"/>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2" name="Group 58">
            <a:extLst>
              <a:ext uri="{FF2B5EF4-FFF2-40B4-BE49-F238E27FC236}">
                <a16:creationId xmlns:a16="http://schemas.microsoft.com/office/drawing/2014/main" id="{65BFE29E-670E-41EC-B270-944D8E00EDC3}"/>
              </a:ext>
            </a:extLst>
          </p:cNvPr>
          <p:cNvGrpSpPr>
            <a:grpSpLocks/>
          </p:cNvGrpSpPr>
          <p:nvPr/>
        </p:nvGrpSpPr>
        <p:grpSpPr bwMode="auto">
          <a:xfrm>
            <a:off x="7611688" y="1773799"/>
            <a:ext cx="1408112" cy="2663314"/>
            <a:chOff x="4669" y="750"/>
            <a:chExt cx="887" cy="1830"/>
          </a:xfrm>
        </p:grpSpPr>
        <p:sp>
          <p:nvSpPr>
            <p:cNvPr id="43" name="Freeform 41">
              <a:extLst>
                <a:ext uri="{FF2B5EF4-FFF2-40B4-BE49-F238E27FC236}">
                  <a16:creationId xmlns:a16="http://schemas.microsoft.com/office/drawing/2014/main" id="{9EDA7718-1937-4413-A5ED-4F2A29CADCE2}"/>
                </a:ext>
              </a:extLst>
            </p:cNvPr>
            <p:cNvSpPr>
              <a:spLocks/>
            </p:cNvSpPr>
            <p:nvPr/>
          </p:nvSpPr>
          <p:spPr bwMode="auto">
            <a:xfrm>
              <a:off x="4669" y="750"/>
              <a:ext cx="887" cy="1830"/>
            </a:xfrm>
            <a:custGeom>
              <a:avLst/>
              <a:gdLst>
                <a:gd name="T0" fmla="*/ 0 w 868"/>
                <a:gd name="T1" fmla="*/ 0 h 1493"/>
                <a:gd name="T2" fmla="*/ 868 w 868"/>
                <a:gd name="T3" fmla="*/ 7 h 1493"/>
                <a:gd name="T4" fmla="*/ 868 w 868"/>
                <a:gd name="T5" fmla="*/ 1493 h 1493"/>
                <a:gd name="T6" fmla="*/ 124 w 868"/>
                <a:gd name="T7" fmla="*/ 1493 h 1493"/>
                <a:gd name="T8" fmla="*/ 0 60000 65536"/>
                <a:gd name="T9" fmla="*/ 0 60000 65536"/>
                <a:gd name="T10" fmla="*/ 0 60000 65536"/>
                <a:gd name="T11" fmla="*/ 0 60000 65536"/>
                <a:gd name="T12" fmla="*/ 0 w 868"/>
                <a:gd name="T13" fmla="*/ 0 h 1493"/>
                <a:gd name="T14" fmla="*/ 868 w 868"/>
                <a:gd name="T15" fmla="*/ 1493 h 1493"/>
              </a:gdLst>
              <a:ahLst/>
              <a:cxnLst>
                <a:cxn ang="T8">
                  <a:pos x="T0" y="T1"/>
                </a:cxn>
                <a:cxn ang="T9">
                  <a:pos x="T2" y="T3"/>
                </a:cxn>
                <a:cxn ang="T10">
                  <a:pos x="T4" y="T5"/>
                </a:cxn>
                <a:cxn ang="T11">
                  <a:pos x="T6" y="T7"/>
                </a:cxn>
              </a:cxnLst>
              <a:rect l="T12" t="T13" r="T14" b="T15"/>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 name="Rectangle 42">
              <a:extLst>
                <a:ext uri="{FF2B5EF4-FFF2-40B4-BE49-F238E27FC236}">
                  <a16:creationId xmlns:a16="http://schemas.microsoft.com/office/drawing/2014/main" id="{8B417A41-920E-49A0-B0FE-1F490D28E0E8}"/>
                </a:ext>
              </a:extLst>
            </p:cNvPr>
            <p:cNvSpPr>
              <a:spLocks noChangeArrowheads="1"/>
            </p:cNvSpPr>
            <p:nvPr/>
          </p:nvSpPr>
          <p:spPr bwMode="auto">
            <a:xfrm>
              <a:off x="4855" y="2306"/>
              <a:ext cx="6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CC"/>
                  </a:solidFill>
                  <a:effectLst/>
                  <a:uLnTx/>
                  <a:uFillTx/>
                  <a:latin typeface="Times New Roman" pitchFamily="18" charset="0"/>
                  <a:ea typeface="黑体"/>
                </a:rPr>
                <a:t>被动关闭</a:t>
              </a:r>
            </a:p>
          </p:txBody>
        </p:sp>
      </p:grpSp>
      <p:sp>
        <p:nvSpPr>
          <p:cNvPr id="45" name="Rectangle 19">
            <a:extLst>
              <a:ext uri="{FF2B5EF4-FFF2-40B4-BE49-F238E27FC236}">
                <a16:creationId xmlns:a16="http://schemas.microsoft.com/office/drawing/2014/main" id="{0A43BF39-57E0-4287-8799-93418224D549}"/>
              </a:ext>
            </a:extLst>
          </p:cNvPr>
          <p:cNvSpPr>
            <a:spLocks noChangeArrowheads="1"/>
          </p:cNvSpPr>
          <p:nvPr/>
        </p:nvSpPr>
        <p:spPr bwMode="auto">
          <a:xfrm>
            <a:off x="1725629" y="3085682"/>
            <a:ext cx="954088" cy="1212527"/>
          </a:xfrm>
          <a:prstGeom prst="rect">
            <a:avLst/>
          </a:prstGeom>
          <a:solidFill>
            <a:srgbClr val="FFCCFF"/>
          </a:solidFill>
          <a:ln w="12700">
            <a:no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6" name="Rectangle 24">
            <a:extLst>
              <a:ext uri="{FF2B5EF4-FFF2-40B4-BE49-F238E27FC236}">
                <a16:creationId xmlns:a16="http://schemas.microsoft.com/office/drawing/2014/main" id="{C8536FFD-A71F-4878-88BC-7747F188351D}"/>
              </a:ext>
            </a:extLst>
          </p:cNvPr>
          <p:cNvSpPr>
            <a:spLocks noChangeArrowheads="1"/>
          </p:cNvSpPr>
          <p:nvPr/>
        </p:nvSpPr>
        <p:spPr bwMode="auto">
          <a:xfrm>
            <a:off x="1717692" y="3420645"/>
            <a:ext cx="9683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en-US" altLang="zh-CN" sz="1800" b="0">
                <a:solidFill>
                  <a:srgbClr val="3333CC"/>
                </a:solidFill>
                <a:latin typeface="Times New Roman" pitchFamily="18" charset="0"/>
                <a:ea typeface="黑体"/>
              </a:rPr>
              <a:t>FIN-</a:t>
            </a:r>
          </a:p>
          <a:p>
            <a:pPr algn="ctr" defTabSz="762000"/>
            <a:r>
              <a:rPr lang="en-US" altLang="zh-CN" sz="1800" b="0">
                <a:solidFill>
                  <a:srgbClr val="3333CC"/>
                </a:solidFill>
                <a:latin typeface="Times New Roman" pitchFamily="18" charset="0"/>
                <a:ea typeface="黑体"/>
              </a:rPr>
              <a:t>WAIT-1</a:t>
            </a:r>
          </a:p>
        </p:txBody>
      </p:sp>
      <p:sp>
        <p:nvSpPr>
          <p:cNvPr id="47" name="Rectangle 27">
            <a:extLst>
              <a:ext uri="{FF2B5EF4-FFF2-40B4-BE49-F238E27FC236}">
                <a16:creationId xmlns:a16="http://schemas.microsoft.com/office/drawing/2014/main" id="{91A6085F-B9CA-4FDC-92A0-529BD2F19597}"/>
              </a:ext>
            </a:extLst>
          </p:cNvPr>
          <p:cNvSpPr>
            <a:spLocks noChangeArrowheads="1"/>
          </p:cNvSpPr>
          <p:nvPr/>
        </p:nvSpPr>
        <p:spPr bwMode="auto">
          <a:xfrm>
            <a:off x="1725629" y="4313097"/>
            <a:ext cx="954088" cy="871537"/>
          </a:xfrm>
          <a:prstGeom prst="rect">
            <a:avLst/>
          </a:prstGeom>
          <a:solidFill>
            <a:srgbClr val="CCCC00"/>
          </a:solidFill>
          <a:ln w="12700">
            <a:no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8" name="Rectangle 28">
            <a:extLst>
              <a:ext uri="{FF2B5EF4-FFF2-40B4-BE49-F238E27FC236}">
                <a16:creationId xmlns:a16="http://schemas.microsoft.com/office/drawing/2014/main" id="{F1E8943C-1C5C-443F-BDC8-226797B5B8E0}"/>
              </a:ext>
            </a:extLst>
          </p:cNvPr>
          <p:cNvSpPr>
            <a:spLocks noChangeArrowheads="1"/>
          </p:cNvSpPr>
          <p:nvPr/>
        </p:nvSpPr>
        <p:spPr bwMode="auto">
          <a:xfrm>
            <a:off x="1717692" y="4367072"/>
            <a:ext cx="9683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en-US" altLang="zh-CN" sz="1800" b="0">
                <a:solidFill>
                  <a:srgbClr val="3333CC"/>
                </a:solidFill>
                <a:latin typeface="Times New Roman" pitchFamily="18" charset="0"/>
                <a:ea typeface="黑体"/>
              </a:rPr>
              <a:t>FIN-</a:t>
            </a:r>
          </a:p>
          <a:p>
            <a:pPr algn="ctr" defTabSz="762000"/>
            <a:r>
              <a:rPr lang="en-US" altLang="zh-CN" sz="1800" b="0">
                <a:solidFill>
                  <a:srgbClr val="3333CC"/>
                </a:solidFill>
                <a:latin typeface="Times New Roman" pitchFamily="18" charset="0"/>
                <a:ea typeface="黑体"/>
              </a:rPr>
              <a:t>WAIT-2</a:t>
            </a:r>
          </a:p>
        </p:txBody>
      </p:sp>
      <p:sp>
        <p:nvSpPr>
          <p:cNvPr id="49" name="Rectangle 31">
            <a:extLst>
              <a:ext uri="{FF2B5EF4-FFF2-40B4-BE49-F238E27FC236}">
                <a16:creationId xmlns:a16="http://schemas.microsoft.com/office/drawing/2014/main" id="{A87B50CD-E565-4AF3-B62F-E7142F7E054C}"/>
              </a:ext>
            </a:extLst>
          </p:cNvPr>
          <p:cNvSpPr>
            <a:spLocks noChangeArrowheads="1"/>
          </p:cNvSpPr>
          <p:nvPr/>
        </p:nvSpPr>
        <p:spPr bwMode="auto">
          <a:xfrm>
            <a:off x="1711239" y="5224627"/>
            <a:ext cx="954088" cy="1133315"/>
          </a:xfrm>
          <a:prstGeom prst="rect">
            <a:avLst/>
          </a:prstGeom>
          <a:solidFill>
            <a:srgbClr val="FFFF99"/>
          </a:solidFill>
          <a:ln w="12700">
            <a:no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0" name="Rectangle 32">
            <a:extLst>
              <a:ext uri="{FF2B5EF4-FFF2-40B4-BE49-F238E27FC236}">
                <a16:creationId xmlns:a16="http://schemas.microsoft.com/office/drawing/2014/main" id="{F038B968-5481-44EB-B145-8ECE2EF4F967}"/>
              </a:ext>
            </a:extLst>
          </p:cNvPr>
          <p:cNvSpPr>
            <a:spLocks noChangeArrowheads="1"/>
          </p:cNvSpPr>
          <p:nvPr/>
        </p:nvSpPr>
        <p:spPr bwMode="auto">
          <a:xfrm>
            <a:off x="1779501" y="5534189"/>
            <a:ext cx="8159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en-US" altLang="zh-CN" sz="1800" b="0">
                <a:solidFill>
                  <a:srgbClr val="3333CC"/>
                </a:solidFill>
                <a:latin typeface="Times New Roman" pitchFamily="18" charset="0"/>
                <a:ea typeface="黑体"/>
              </a:rPr>
              <a:t>TIME-</a:t>
            </a:r>
          </a:p>
          <a:p>
            <a:pPr algn="ctr" defTabSz="762000"/>
            <a:r>
              <a:rPr lang="en-US" altLang="zh-CN" sz="1800" b="0">
                <a:solidFill>
                  <a:srgbClr val="3333CC"/>
                </a:solidFill>
                <a:latin typeface="Times New Roman" pitchFamily="18" charset="0"/>
                <a:ea typeface="黑体"/>
              </a:rPr>
              <a:t>WAIT</a:t>
            </a:r>
          </a:p>
        </p:txBody>
      </p:sp>
      <p:grpSp>
        <p:nvGrpSpPr>
          <p:cNvPr id="61" name="组合 60">
            <a:extLst>
              <a:ext uri="{FF2B5EF4-FFF2-40B4-BE49-F238E27FC236}">
                <a16:creationId xmlns:a16="http://schemas.microsoft.com/office/drawing/2014/main" id="{4CCAE70D-8236-46AB-8254-7763ABF70A17}"/>
              </a:ext>
            </a:extLst>
          </p:cNvPr>
          <p:cNvGrpSpPr/>
          <p:nvPr/>
        </p:nvGrpSpPr>
        <p:grpSpPr>
          <a:xfrm>
            <a:off x="1661759" y="6337694"/>
            <a:ext cx="1001326" cy="528638"/>
            <a:chOff x="567099" y="5829304"/>
            <a:chExt cx="1001326" cy="528638"/>
          </a:xfrm>
        </p:grpSpPr>
        <p:sp>
          <p:nvSpPr>
            <p:cNvPr id="52" name="Rectangle 33">
              <a:extLst>
                <a:ext uri="{FF2B5EF4-FFF2-40B4-BE49-F238E27FC236}">
                  <a16:creationId xmlns:a16="http://schemas.microsoft.com/office/drawing/2014/main" id="{9A477C2B-A781-4557-8EB6-63B97D0D47A0}"/>
                </a:ext>
              </a:extLst>
            </p:cNvPr>
            <p:cNvSpPr>
              <a:spLocks noChangeArrowheads="1"/>
            </p:cNvSpPr>
            <p:nvPr/>
          </p:nvSpPr>
          <p:spPr bwMode="auto">
            <a:xfrm>
              <a:off x="614337" y="5829304"/>
              <a:ext cx="954088" cy="528638"/>
            </a:xfrm>
            <a:prstGeom prst="rect">
              <a:avLst/>
            </a:prstGeom>
            <a:solidFill>
              <a:srgbClr val="663300"/>
            </a:solidFill>
            <a:ln w="12700" algn="ctr">
              <a:no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3" name="Text Box 34">
              <a:extLst>
                <a:ext uri="{FF2B5EF4-FFF2-40B4-BE49-F238E27FC236}">
                  <a16:creationId xmlns:a16="http://schemas.microsoft.com/office/drawing/2014/main" id="{936DDCF2-466A-4CD6-9A30-BBF8F3FBBAF5}"/>
                </a:ext>
              </a:extLst>
            </p:cNvPr>
            <p:cNvSpPr txBox="1">
              <a:spLocks noChangeArrowheads="1"/>
            </p:cNvSpPr>
            <p:nvPr/>
          </p:nvSpPr>
          <p:spPr bwMode="auto">
            <a:xfrm>
              <a:off x="567099" y="5925348"/>
              <a:ext cx="971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800" b="0" dirty="0">
                  <a:solidFill>
                    <a:srgbClr val="FFFF99"/>
                  </a:solidFill>
                  <a:latin typeface="Times New Roman" pitchFamily="18" charset="0"/>
                  <a:ea typeface="黑体" pitchFamily="49" charset="-122"/>
                </a:rPr>
                <a:t>CLOSED</a:t>
              </a:r>
            </a:p>
          </p:txBody>
        </p:sp>
      </p:grpSp>
      <p:sp>
        <p:nvSpPr>
          <p:cNvPr id="54" name="Rectangle 25">
            <a:extLst>
              <a:ext uri="{FF2B5EF4-FFF2-40B4-BE49-F238E27FC236}">
                <a16:creationId xmlns:a16="http://schemas.microsoft.com/office/drawing/2014/main" id="{FCE2F9D5-34BC-45A1-85F9-9886D7A19370}"/>
              </a:ext>
            </a:extLst>
          </p:cNvPr>
          <p:cNvSpPr>
            <a:spLocks noChangeArrowheads="1"/>
          </p:cNvSpPr>
          <p:nvPr/>
        </p:nvSpPr>
        <p:spPr bwMode="auto">
          <a:xfrm>
            <a:off x="6799485" y="3567717"/>
            <a:ext cx="955675" cy="877888"/>
          </a:xfrm>
          <a:prstGeom prst="rect">
            <a:avLst/>
          </a:prstGeom>
          <a:solidFill>
            <a:srgbClr val="FF66FF"/>
          </a:solidFill>
          <a:ln w="12700">
            <a:no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5" name="Rectangle 26">
            <a:extLst>
              <a:ext uri="{FF2B5EF4-FFF2-40B4-BE49-F238E27FC236}">
                <a16:creationId xmlns:a16="http://schemas.microsoft.com/office/drawing/2014/main" id="{1ECCDE64-682C-4F20-8556-3D57DEC72573}"/>
              </a:ext>
            </a:extLst>
          </p:cNvPr>
          <p:cNvSpPr>
            <a:spLocks noChangeArrowheads="1"/>
          </p:cNvSpPr>
          <p:nvPr/>
        </p:nvSpPr>
        <p:spPr bwMode="auto">
          <a:xfrm>
            <a:off x="6766148" y="3680430"/>
            <a:ext cx="9810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en-US" altLang="zh-CN" sz="1800" b="0">
                <a:solidFill>
                  <a:srgbClr val="3333CC"/>
                </a:solidFill>
                <a:latin typeface="Times New Roman" pitchFamily="18" charset="0"/>
                <a:ea typeface="黑体"/>
              </a:rPr>
              <a:t>CLOSE-</a:t>
            </a:r>
          </a:p>
          <a:p>
            <a:pPr algn="ctr" defTabSz="762000"/>
            <a:r>
              <a:rPr lang="en-US" altLang="zh-CN" sz="1800" b="0">
                <a:solidFill>
                  <a:srgbClr val="3333CC"/>
                </a:solidFill>
                <a:latin typeface="Times New Roman" pitchFamily="18" charset="0"/>
                <a:ea typeface="黑体"/>
              </a:rPr>
              <a:t>WAIT</a:t>
            </a:r>
          </a:p>
        </p:txBody>
      </p:sp>
      <p:sp>
        <p:nvSpPr>
          <p:cNvPr id="56" name="Rectangle 29">
            <a:extLst>
              <a:ext uri="{FF2B5EF4-FFF2-40B4-BE49-F238E27FC236}">
                <a16:creationId xmlns:a16="http://schemas.microsoft.com/office/drawing/2014/main" id="{E68700CA-CFF7-4814-8E55-FF017BB08184}"/>
              </a:ext>
            </a:extLst>
          </p:cNvPr>
          <p:cNvSpPr>
            <a:spLocks noChangeArrowheads="1"/>
          </p:cNvSpPr>
          <p:nvPr/>
        </p:nvSpPr>
        <p:spPr bwMode="auto">
          <a:xfrm>
            <a:off x="6796201" y="4462329"/>
            <a:ext cx="955675" cy="1482725"/>
          </a:xfrm>
          <a:prstGeom prst="rect">
            <a:avLst/>
          </a:prstGeom>
          <a:solidFill>
            <a:srgbClr val="00FFFF"/>
          </a:solidFill>
          <a:ln w="12700">
            <a:no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7" name="Rectangle 30">
            <a:extLst>
              <a:ext uri="{FF2B5EF4-FFF2-40B4-BE49-F238E27FC236}">
                <a16:creationId xmlns:a16="http://schemas.microsoft.com/office/drawing/2014/main" id="{8CE68C3E-3D19-460C-949E-70B6A8C6E8CD}"/>
              </a:ext>
            </a:extLst>
          </p:cNvPr>
          <p:cNvSpPr>
            <a:spLocks noChangeArrowheads="1"/>
          </p:cNvSpPr>
          <p:nvPr/>
        </p:nvSpPr>
        <p:spPr bwMode="auto">
          <a:xfrm>
            <a:off x="6837476" y="4883016"/>
            <a:ext cx="8286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en-US" altLang="zh-CN" sz="1800" b="0">
                <a:solidFill>
                  <a:srgbClr val="3333CC"/>
                </a:solidFill>
                <a:latin typeface="Times New Roman" pitchFamily="18" charset="0"/>
                <a:ea typeface="黑体"/>
              </a:rPr>
              <a:t>LAST-</a:t>
            </a:r>
          </a:p>
          <a:p>
            <a:pPr algn="ctr" defTabSz="762000"/>
            <a:r>
              <a:rPr lang="en-US" altLang="zh-CN" sz="1800" b="0">
                <a:solidFill>
                  <a:srgbClr val="3333CC"/>
                </a:solidFill>
                <a:latin typeface="Times New Roman" pitchFamily="18" charset="0"/>
                <a:ea typeface="黑体"/>
              </a:rPr>
              <a:t>ACK</a:t>
            </a:r>
          </a:p>
        </p:txBody>
      </p:sp>
      <p:grpSp>
        <p:nvGrpSpPr>
          <p:cNvPr id="60" name="组合 59">
            <a:extLst>
              <a:ext uri="{FF2B5EF4-FFF2-40B4-BE49-F238E27FC236}">
                <a16:creationId xmlns:a16="http://schemas.microsoft.com/office/drawing/2014/main" id="{0902592D-3D8F-47EF-91C3-F9B85313CD7E}"/>
              </a:ext>
            </a:extLst>
          </p:cNvPr>
          <p:cNvGrpSpPr/>
          <p:nvPr/>
        </p:nvGrpSpPr>
        <p:grpSpPr>
          <a:xfrm>
            <a:off x="6737772" y="5953523"/>
            <a:ext cx="1003300" cy="528638"/>
            <a:chOff x="6737772" y="5953523"/>
            <a:chExt cx="1003300" cy="528638"/>
          </a:xfrm>
        </p:grpSpPr>
        <p:sp>
          <p:nvSpPr>
            <p:cNvPr id="58" name="Rectangle 37">
              <a:extLst>
                <a:ext uri="{FF2B5EF4-FFF2-40B4-BE49-F238E27FC236}">
                  <a16:creationId xmlns:a16="http://schemas.microsoft.com/office/drawing/2014/main" id="{845E2EDF-4058-4F71-B388-D9E26855E290}"/>
                </a:ext>
              </a:extLst>
            </p:cNvPr>
            <p:cNvSpPr>
              <a:spLocks noChangeArrowheads="1"/>
            </p:cNvSpPr>
            <p:nvPr/>
          </p:nvSpPr>
          <p:spPr bwMode="auto">
            <a:xfrm>
              <a:off x="6785397" y="5953523"/>
              <a:ext cx="955675" cy="528638"/>
            </a:xfrm>
            <a:prstGeom prst="rect">
              <a:avLst/>
            </a:prstGeom>
            <a:solidFill>
              <a:srgbClr val="663300"/>
            </a:solidFill>
            <a:ln w="12700" algn="ctr">
              <a:no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9" name="Text Box 56">
              <a:extLst>
                <a:ext uri="{FF2B5EF4-FFF2-40B4-BE49-F238E27FC236}">
                  <a16:creationId xmlns:a16="http://schemas.microsoft.com/office/drawing/2014/main" id="{8EA9E044-7610-4F76-9128-C9692564EA48}"/>
                </a:ext>
              </a:extLst>
            </p:cNvPr>
            <p:cNvSpPr txBox="1">
              <a:spLocks noChangeArrowheads="1"/>
            </p:cNvSpPr>
            <p:nvPr/>
          </p:nvSpPr>
          <p:spPr bwMode="auto">
            <a:xfrm>
              <a:off x="6737772" y="6048773"/>
              <a:ext cx="971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800" b="0" dirty="0">
                  <a:solidFill>
                    <a:srgbClr val="FFFF99"/>
                  </a:solidFill>
                  <a:latin typeface="Times New Roman" pitchFamily="18" charset="0"/>
                  <a:ea typeface="黑体" pitchFamily="49" charset="-122"/>
                </a:rPr>
                <a:t>CLOSED</a:t>
              </a:r>
            </a:p>
          </p:txBody>
        </p:sp>
      </p:grpSp>
      <p:grpSp>
        <p:nvGrpSpPr>
          <p:cNvPr id="65" name="组合 64">
            <a:extLst>
              <a:ext uri="{FF2B5EF4-FFF2-40B4-BE49-F238E27FC236}">
                <a16:creationId xmlns:a16="http://schemas.microsoft.com/office/drawing/2014/main" id="{9F869DE3-2BDC-46F3-B883-39213D11ECC5}"/>
              </a:ext>
            </a:extLst>
          </p:cNvPr>
          <p:cNvGrpSpPr/>
          <p:nvPr/>
        </p:nvGrpSpPr>
        <p:grpSpPr>
          <a:xfrm>
            <a:off x="545245" y="5219070"/>
            <a:ext cx="1279525" cy="1186094"/>
            <a:chOff x="395288" y="4891088"/>
            <a:chExt cx="1279525" cy="1268412"/>
          </a:xfrm>
        </p:grpSpPr>
        <p:sp>
          <p:nvSpPr>
            <p:cNvPr id="62" name="Freeform 35">
              <a:extLst>
                <a:ext uri="{FF2B5EF4-FFF2-40B4-BE49-F238E27FC236}">
                  <a16:creationId xmlns:a16="http://schemas.microsoft.com/office/drawing/2014/main" id="{337B78FF-A574-401D-96A8-2C22D3AD6F9B}"/>
                </a:ext>
              </a:extLst>
            </p:cNvPr>
            <p:cNvSpPr>
              <a:spLocks/>
            </p:cNvSpPr>
            <p:nvPr/>
          </p:nvSpPr>
          <p:spPr bwMode="auto">
            <a:xfrm>
              <a:off x="404813" y="4891088"/>
              <a:ext cx="1189038" cy="1268412"/>
            </a:xfrm>
            <a:custGeom>
              <a:avLst/>
              <a:gdLst>
                <a:gd name="T0" fmla="*/ 635 w 635"/>
                <a:gd name="T1" fmla="*/ 0 h 499"/>
                <a:gd name="T2" fmla="*/ 0 w 635"/>
                <a:gd name="T3" fmla="*/ 0 h 499"/>
                <a:gd name="T4" fmla="*/ 0 w 635"/>
                <a:gd name="T5" fmla="*/ 499 h 499"/>
                <a:gd name="T6" fmla="*/ 635 w 635"/>
                <a:gd name="T7" fmla="*/ 499 h 499"/>
                <a:gd name="T8" fmla="*/ 0 60000 65536"/>
                <a:gd name="T9" fmla="*/ 0 60000 65536"/>
                <a:gd name="T10" fmla="*/ 0 60000 65536"/>
                <a:gd name="T11" fmla="*/ 0 60000 65536"/>
                <a:gd name="T12" fmla="*/ 0 w 635"/>
                <a:gd name="T13" fmla="*/ 0 h 499"/>
                <a:gd name="T14" fmla="*/ 635 w 635"/>
                <a:gd name="T15" fmla="*/ 499 h 499"/>
              </a:gdLst>
              <a:ahLst/>
              <a:cxnLst>
                <a:cxn ang="T8">
                  <a:pos x="T0" y="T1"/>
                </a:cxn>
                <a:cxn ang="T9">
                  <a:pos x="T2" y="T3"/>
                </a:cxn>
                <a:cxn ang="T10">
                  <a:pos x="T4" y="T5"/>
                </a:cxn>
                <a:cxn ang="T11">
                  <a:pos x="T6" y="T7"/>
                </a:cxn>
              </a:cxnLst>
              <a:rect l="T12" t="T13" r="T14" b="T15"/>
              <a:pathLst>
                <a:path w="635" h="499">
                  <a:moveTo>
                    <a:pt x="635" y="0"/>
                  </a:moveTo>
                  <a:lnTo>
                    <a:pt x="0" y="0"/>
                  </a:lnTo>
                  <a:lnTo>
                    <a:pt x="0" y="499"/>
                  </a:lnTo>
                  <a:lnTo>
                    <a:pt x="635" y="499"/>
                  </a:lnTo>
                </a:path>
              </a:pathLst>
            </a:custGeom>
            <a:noFill/>
            <a:ln w="28575" cap="flat" cmpd="sng">
              <a:solidFill>
                <a:srgbClr val="3333CC"/>
              </a:solidFill>
              <a:prstDash val="solid"/>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3" name="Rectangle 17">
              <a:extLst>
                <a:ext uri="{FF2B5EF4-FFF2-40B4-BE49-F238E27FC236}">
                  <a16:creationId xmlns:a16="http://schemas.microsoft.com/office/drawing/2014/main" id="{49FDCA85-FF5F-4FE8-A336-AE27CF34EDAD}"/>
                </a:ext>
              </a:extLst>
            </p:cNvPr>
            <p:cNvSpPr>
              <a:spLocks noChangeArrowheads="1"/>
            </p:cNvSpPr>
            <p:nvPr/>
          </p:nvSpPr>
          <p:spPr bwMode="auto">
            <a:xfrm>
              <a:off x="395288" y="4891088"/>
              <a:ext cx="12795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CC"/>
                  </a:solidFill>
                  <a:latin typeface="Times New Roman" pitchFamily="18" charset="0"/>
                  <a:ea typeface="黑体"/>
                </a:rPr>
                <a:t>等待 </a:t>
              </a:r>
              <a:r>
                <a:rPr lang="en-US" altLang="zh-CN" sz="1800" b="0">
                  <a:solidFill>
                    <a:srgbClr val="3333CC"/>
                  </a:solidFill>
                  <a:latin typeface="Times New Roman" pitchFamily="18" charset="0"/>
                  <a:ea typeface="黑体"/>
                </a:rPr>
                <a:t>2MSL</a:t>
              </a:r>
            </a:p>
          </p:txBody>
        </p:sp>
        <p:sp>
          <p:nvSpPr>
            <p:cNvPr id="64" name="Text Box 36">
              <a:extLst>
                <a:ext uri="{FF2B5EF4-FFF2-40B4-BE49-F238E27FC236}">
                  <a16:creationId xmlns:a16="http://schemas.microsoft.com/office/drawing/2014/main" id="{7B7B30C7-A0EF-4416-90A4-EEE456D10EA5}"/>
                </a:ext>
              </a:extLst>
            </p:cNvPr>
            <p:cNvSpPr txBox="1">
              <a:spLocks noChangeArrowheads="1"/>
            </p:cNvSpPr>
            <p:nvPr/>
          </p:nvSpPr>
          <p:spPr bwMode="auto">
            <a:xfrm>
              <a:off x="755651" y="5092700"/>
              <a:ext cx="5921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3600" b="0" dirty="0">
                  <a:solidFill>
                    <a:srgbClr val="3333CC"/>
                  </a:solidFill>
                  <a:latin typeface="Times New Roman" pitchFamily="18" charset="0"/>
                  <a:ea typeface="黑体" pitchFamily="49" charset="-122"/>
                  <a:sym typeface="Wingdings" pitchFamily="2" charset="2"/>
                </a:rPr>
                <a:t></a:t>
              </a:r>
            </a:p>
          </p:txBody>
        </p:sp>
      </p:grpSp>
      <p:sp>
        <p:nvSpPr>
          <p:cNvPr id="66" name="Text Box 60">
            <a:extLst>
              <a:ext uri="{FF2B5EF4-FFF2-40B4-BE49-F238E27FC236}">
                <a16:creationId xmlns:a16="http://schemas.microsoft.com/office/drawing/2014/main" id="{83662FB6-8DC8-4C04-BDFE-D07A6D1B2D88}"/>
              </a:ext>
            </a:extLst>
          </p:cNvPr>
          <p:cNvSpPr txBox="1">
            <a:spLocks noChangeArrowheads="1"/>
          </p:cNvSpPr>
          <p:nvPr/>
        </p:nvSpPr>
        <p:spPr bwMode="auto">
          <a:xfrm>
            <a:off x="545245" y="5914424"/>
            <a:ext cx="7918450" cy="528638"/>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p>
            <a:pPr fontAlgn="base">
              <a:spcBef>
                <a:spcPct val="0"/>
              </a:spcBef>
              <a:spcAft>
                <a:spcPct val="0"/>
              </a:spcAft>
              <a:defRPr/>
            </a:pPr>
            <a:r>
              <a:rPr lang="en-US" altLang="zh-CN" dirty="0">
                <a:solidFill>
                  <a:srgbClr val="3333CC"/>
                </a:solidFill>
              </a:rPr>
              <a:t>TCP </a:t>
            </a:r>
            <a:r>
              <a:rPr lang="zh-CN" altLang="en-US" dirty="0">
                <a:solidFill>
                  <a:srgbClr val="3333CC"/>
                </a:solidFill>
              </a:rPr>
              <a:t>连接必须经过时间 </a:t>
            </a:r>
            <a:r>
              <a:rPr lang="en-US" altLang="zh-CN" dirty="0">
                <a:solidFill>
                  <a:srgbClr val="3333CC"/>
                </a:solidFill>
              </a:rPr>
              <a:t>2MSL </a:t>
            </a:r>
            <a:r>
              <a:rPr lang="zh-CN" altLang="en-US" dirty="0">
                <a:solidFill>
                  <a:srgbClr val="3333CC"/>
                </a:solidFill>
              </a:rPr>
              <a:t>后才真正释放掉。 </a:t>
            </a:r>
          </a:p>
        </p:txBody>
      </p:sp>
    </p:spTree>
    <p:extLst>
      <p:ext uri="{BB962C8B-B14F-4D97-AF65-F5344CB8AC3E}">
        <p14:creationId xmlns:p14="http://schemas.microsoft.com/office/powerpoint/2010/main" val="10201184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wipe(up)">
                                      <p:cBhvr>
                                        <p:cTn id="14" dur="500"/>
                                        <p:tgtEl>
                                          <p:spTgt spid="45"/>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up)">
                                      <p:cBhvr>
                                        <p:cTn id="17" dur="500"/>
                                        <p:tgtEl>
                                          <p:spTgt spid="54"/>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up)">
                                      <p:cBhvr>
                                        <p:cTn id="20" dur="500"/>
                                        <p:tgtEl>
                                          <p:spTgt spid="48"/>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up)">
                                      <p:cBhvr>
                                        <p:cTn id="23" dur="500"/>
                                        <p:tgtEl>
                                          <p:spTgt spid="4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up)">
                                      <p:cBhvr>
                                        <p:cTn id="26" dur="500"/>
                                        <p:tgtEl>
                                          <p:spTgt spid="46"/>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ipe(up)">
                                      <p:cBhvr>
                                        <p:cTn id="29" dur="500"/>
                                        <p:tgtEl>
                                          <p:spTgt spid="49"/>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wipe(up)">
                                      <p:cBhvr>
                                        <p:cTn id="32" dur="500"/>
                                        <p:tgtEl>
                                          <p:spTgt spid="50"/>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wipe(up)">
                                      <p:cBhvr>
                                        <p:cTn id="35" dur="500"/>
                                        <p:tgtEl>
                                          <p:spTgt spid="57"/>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wipe(up)">
                                      <p:cBhvr>
                                        <p:cTn id="38" dur="500"/>
                                        <p:tgtEl>
                                          <p:spTgt spid="56"/>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xit" presetSubtype="0" fill="hold" grpId="1" nodeType="clickEffect">
                                  <p:stCondLst>
                                    <p:cond delay="0"/>
                                  </p:stCondLst>
                                  <p:childTnLst>
                                    <p:animEffect transition="out" filter="fade">
                                      <p:cBhvr>
                                        <p:cTn id="42" dur="1000"/>
                                        <p:tgtEl>
                                          <p:spTgt spid="66"/>
                                        </p:tgtEl>
                                      </p:cBhvr>
                                    </p:animEffect>
                                    <p:anim calcmode="lin" valueType="num">
                                      <p:cBhvr>
                                        <p:cTn id="43" dur="1000"/>
                                        <p:tgtEl>
                                          <p:spTgt spid="66"/>
                                        </p:tgtEl>
                                        <p:attrNameLst>
                                          <p:attrName>ppt_x</p:attrName>
                                        </p:attrNameLst>
                                      </p:cBhvr>
                                      <p:tavLst>
                                        <p:tav tm="0">
                                          <p:val>
                                            <p:strVal val="ppt_x"/>
                                          </p:val>
                                        </p:tav>
                                        <p:tav tm="100000">
                                          <p:val>
                                            <p:strVal val="ppt_x"/>
                                          </p:val>
                                        </p:tav>
                                      </p:tavLst>
                                    </p:anim>
                                    <p:anim calcmode="lin" valueType="num">
                                      <p:cBhvr>
                                        <p:cTn id="44" dur="1000"/>
                                        <p:tgtEl>
                                          <p:spTgt spid="66"/>
                                        </p:tgtEl>
                                        <p:attrNameLst>
                                          <p:attrName>ppt_y</p:attrName>
                                        </p:attrNameLst>
                                      </p:cBhvr>
                                      <p:tavLst>
                                        <p:tav tm="0">
                                          <p:val>
                                            <p:strVal val="ppt_y"/>
                                          </p:val>
                                        </p:tav>
                                        <p:tav tm="100000">
                                          <p:val>
                                            <p:strVal val="ppt_y+.1"/>
                                          </p:val>
                                        </p:tav>
                                      </p:tavLst>
                                    </p:anim>
                                    <p:set>
                                      <p:cBhvr>
                                        <p:cTn id="45" dur="1" fill="hold">
                                          <p:stCondLst>
                                            <p:cond delay="999"/>
                                          </p:stCondLst>
                                        </p:cTn>
                                        <p:tgtEl>
                                          <p:spTgt spid="66"/>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wipe(up)">
                                      <p:cBhvr>
                                        <p:cTn id="50" dur="500"/>
                                        <p:tgtEl>
                                          <p:spTgt spid="60"/>
                                        </p:tgtEl>
                                      </p:cBhvr>
                                    </p:animEffect>
                                  </p:childTnLst>
                                </p:cTn>
                              </p:par>
                            </p:childTnLst>
                          </p:cTn>
                        </p:par>
                        <p:par>
                          <p:cTn id="51" fill="hold">
                            <p:stCondLst>
                              <p:cond delay="500"/>
                            </p:stCondLst>
                            <p:childTnLst>
                              <p:par>
                                <p:cTn id="52" presetID="22" presetClass="entr" presetSubtype="1" fill="hold" nodeType="afterEffect">
                                  <p:stCondLst>
                                    <p:cond delay="0"/>
                                  </p:stCondLst>
                                  <p:childTnLst>
                                    <p:set>
                                      <p:cBhvr>
                                        <p:cTn id="53" dur="1" fill="hold">
                                          <p:stCondLst>
                                            <p:cond delay="0"/>
                                          </p:stCondLst>
                                        </p:cTn>
                                        <p:tgtEl>
                                          <p:spTgt spid="65"/>
                                        </p:tgtEl>
                                        <p:attrNameLst>
                                          <p:attrName>style.visibility</p:attrName>
                                        </p:attrNameLst>
                                      </p:cBhvr>
                                      <p:to>
                                        <p:strVal val="visible"/>
                                      </p:to>
                                    </p:set>
                                    <p:animEffect transition="in" filter="wipe(up)">
                                      <p:cBhvr>
                                        <p:cTn id="54" dur="500"/>
                                        <p:tgtEl>
                                          <p:spTgt spid="65"/>
                                        </p:tgtEl>
                                      </p:cBhvr>
                                    </p:animEffect>
                                  </p:childTnLst>
                                </p:cTn>
                              </p:par>
                            </p:childTnLst>
                          </p:cTn>
                        </p:par>
                        <p:par>
                          <p:cTn id="55" fill="hold">
                            <p:stCondLst>
                              <p:cond delay="1000"/>
                            </p:stCondLst>
                            <p:childTnLst>
                              <p:par>
                                <p:cTn id="56" presetID="22" presetClass="entr" presetSubtype="1" fill="hold" nodeType="after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wipe(up)">
                                      <p:cBhvr>
                                        <p:cTn id="5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47" grpId="0" animBg="1"/>
      <p:bldP spid="48" grpId="0"/>
      <p:bldP spid="49" grpId="0" animBg="1"/>
      <p:bldP spid="50" grpId="0"/>
      <p:bldP spid="54" grpId="0" animBg="1"/>
      <p:bldP spid="56" grpId="0" animBg="1"/>
      <p:bldP spid="57" grpId="0"/>
      <p:bldP spid="66" grpId="0" animBg="1"/>
      <p:bldP spid="6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a:extLst>
              <a:ext uri="{FF2B5EF4-FFF2-40B4-BE49-F238E27FC236}">
                <a16:creationId xmlns:a16="http://schemas.microsoft.com/office/drawing/2014/main" id="{021E88B8-7AEF-4350-B55C-D16DCB77EA02}"/>
              </a:ext>
            </a:extLst>
          </p:cNvPr>
          <p:cNvSpPr txBox="1">
            <a:spLocks noChangeArrowheads="1"/>
          </p:cNvSpPr>
          <p:nvPr/>
        </p:nvSpPr>
        <p:spPr bwMode="auto">
          <a:xfrm>
            <a:off x="7835900" y="5570538"/>
            <a:ext cx="143033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ClrTx/>
              <a:buSzTx/>
              <a:buFontTx/>
              <a:buNone/>
            </a:pPr>
            <a:r>
              <a:rPr kumimoji="0" lang="zh-CN" altLang="en-US" sz="2000">
                <a:latin typeface="Times New Roman" panose="02020603050405020304" pitchFamily="18" charset="0"/>
                <a:ea typeface="楷体_GB2312" pitchFamily="49" charset="-122"/>
              </a:rPr>
              <a:t>通信子网</a:t>
            </a:r>
          </a:p>
        </p:txBody>
      </p:sp>
      <p:sp>
        <p:nvSpPr>
          <p:cNvPr id="21507" name="Text Box 5">
            <a:extLst>
              <a:ext uri="{FF2B5EF4-FFF2-40B4-BE49-F238E27FC236}">
                <a16:creationId xmlns:a16="http://schemas.microsoft.com/office/drawing/2014/main" id="{D25F75DD-8286-443D-A47A-170E2E74B01A}"/>
              </a:ext>
            </a:extLst>
          </p:cNvPr>
          <p:cNvSpPr txBox="1">
            <a:spLocks noChangeArrowheads="1"/>
          </p:cNvSpPr>
          <p:nvPr/>
        </p:nvSpPr>
        <p:spPr bwMode="auto">
          <a:xfrm>
            <a:off x="7835900" y="4395788"/>
            <a:ext cx="143033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ClrTx/>
              <a:buSzTx/>
              <a:buFontTx/>
              <a:buNone/>
            </a:pPr>
            <a:r>
              <a:rPr kumimoji="0" lang="zh-CN" altLang="en-US" sz="2000">
                <a:latin typeface="Times New Roman" panose="02020603050405020304" pitchFamily="18" charset="0"/>
                <a:ea typeface="楷体_GB2312" pitchFamily="49" charset="-122"/>
              </a:rPr>
              <a:t>资源子网</a:t>
            </a:r>
          </a:p>
        </p:txBody>
      </p:sp>
      <p:sp>
        <p:nvSpPr>
          <p:cNvPr id="21508" name="Text Box 6">
            <a:extLst>
              <a:ext uri="{FF2B5EF4-FFF2-40B4-BE49-F238E27FC236}">
                <a16:creationId xmlns:a16="http://schemas.microsoft.com/office/drawing/2014/main" id="{1AFC1BB9-E365-4AE4-90A1-DE123A2D794B}"/>
              </a:ext>
            </a:extLst>
          </p:cNvPr>
          <p:cNvSpPr txBox="1">
            <a:spLocks noChangeArrowheads="1"/>
          </p:cNvSpPr>
          <p:nvPr/>
        </p:nvSpPr>
        <p:spPr bwMode="auto">
          <a:xfrm>
            <a:off x="3984625" y="4181475"/>
            <a:ext cx="187801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kumimoji="0" lang="zh-CN" altLang="en-US" sz="2000">
                <a:latin typeface="Times New Roman" panose="02020603050405020304" pitchFamily="18" charset="0"/>
                <a:ea typeface="楷体_GB2312" pitchFamily="49" charset="-122"/>
              </a:rPr>
              <a:t>传输的使用者</a:t>
            </a:r>
          </a:p>
        </p:txBody>
      </p:sp>
      <p:sp>
        <p:nvSpPr>
          <p:cNvPr id="21509" name="Text Box 7">
            <a:extLst>
              <a:ext uri="{FF2B5EF4-FFF2-40B4-BE49-F238E27FC236}">
                <a16:creationId xmlns:a16="http://schemas.microsoft.com/office/drawing/2014/main" id="{82E0FCB0-C2A6-4ED3-BD46-401633DF9925}"/>
              </a:ext>
            </a:extLst>
          </p:cNvPr>
          <p:cNvSpPr txBox="1">
            <a:spLocks noChangeArrowheads="1"/>
          </p:cNvSpPr>
          <p:nvPr/>
        </p:nvSpPr>
        <p:spPr bwMode="auto">
          <a:xfrm>
            <a:off x="3984625" y="5413375"/>
            <a:ext cx="187801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r">
              <a:lnSpc>
                <a:spcPct val="90000"/>
              </a:lnSpc>
              <a:spcBef>
                <a:spcPct val="0"/>
              </a:spcBef>
              <a:buClrTx/>
              <a:buSzTx/>
              <a:buFontTx/>
              <a:buNone/>
            </a:pPr>
            <a:r>
              <a:rPr kumimoji="0" lang="zh-CN" altLang="en-US" sz="2000">
                <a:latin typeface="Times New Roman" panose="02020603050405020304" pitchFamily="18" charset="0"/>
                <a:ea typeface="楷体_GB2312" pitchFamily="49" charset="-122"/>
              </a:rPr>
              <a:t>传输的提供者</a:t>
            </a:r>
          </a:p>
        </p:txBody>
      </p:sp>
      <p:grpSp>
        <p:nvGrpSpPr>
          <p:cNvPr id="21510" name="Group 8">
            <a:extLst>
              <a:ext uri="{FF2B5EF4-FFF2-40B4-BE49-F238E27FC236}">
                <a16:creationId xmlns:a16="http://schemas.microsoft.com/office/drawing/2014/main" id="{A97809F5-FB0F-4244-A2E7-5DAF524065A4}"/>
              </a:ext>
            </a:extLst>
          </p:cNvPr>
          <p:cNvGrpSpPr>
            <a:grpSpLocks/>
          </p:cNvGrpSpPr>
          <p:nvPr/>
        </p:nvGrpSpPr>
        <p:grpSpPr bwMode="auto">
          <a:xfrm>
            <a:off x="5862638" y="3878263"/>
            <a:ext cx="1973262" cy="2400300"/>
            <a:chOff x="1304" y="5918"/>
            <a:chExt cx="1653" cy="2563"/>
          </a:xfrm>
        </p:grpSpPr>
        <p:sp>
          <p:nvSpPr>
            <p:cNvPr id="21532" name="AutoShape 9">
              <a:extLst>
                <a:ext uri="{FF2B5EF4-FFF2-40B4-BE49-F238E27FC236}">
                  <a16:creationId xmlns:a16="http://schemas.microsoft.com/office/drawing/2014/main" id="{A5975FC7-57C8-4628-BBF6-3FC6E87C7338}"/>
                </a:ext>
              </a:extLst>
            </p:cNvPr>
            <p:cNvSpPr>
              <a:spLocks/>
            </p:cNvSpPr>
            <p:nvPr/>
          </p:nvSpPr>
          <p:spPr bwMode="auto">
            <a:xfrm>
              <a:off x="2678" y="7389"/>
              <a:ext cx="279" cy="1092"/>
            </a:xfrm>
            <a:prstGeom prst="rightBrace">
              <a:avLst>
                <a:gd name="adj1" fmla="val 3261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21533" name="AutoShape 10">
              <a:extLst>
                <a:ext uri="{FF2B5EF4-FFF2-40B4-BE49-F238E27FC236}">
                  <a16:creationId xmlns:a16="http://schemas.microsoft.com/office/drawing/2014/main" id="{8A1F2C0D-5F0F-4C29-99EB-E935E4586543}"/>
                </a:ext>
              </a:extLst>
            </p:cNvPr>
            <p:cNvSpPr>
              <a:spLocks/>
            </p:cNvSpPr>
            <p:nvPr/>
          </p:nvSpPr>
          <p:spPr bwMode="auto">
            <a:xfrm>
              <a:off x="2674" y="5940"/>
              <a:ext cx="283" cy="1433"/>
            </a:xfrm>
            <a:prstGeom prst="rightBrace">
              <a:avLst>
                <a:gd name="adj1" fmla="val 4219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21534" name="AutoShape 11">
              <a:extLst>
                <a:ext uri="{FF2B5EF4-FFF2-40B4-BE49-F238E27FC236}">
                  <a16:creationId xmlns:a16="http://schemas.microsoft.com/office/drawing/2014/main" id="{ED7FFF25-40F7-4973-8FFF-CDC23D7EC705}"/>
                </a:ext>
              </a:extLst>
            </p:cNvPr>
            <p:cNvSpPr>
              <a:spLocks/>
            </p:cNvSpPr>
            <p:nvPr/>
          </p:nvSpPr>
          <p:spPr bwMode="auto">
            <a:xfrm>
              <a:off x="1304" y="5918"/>
              <a:ext cx="246" cy="1092"/>
            </a:xfrm>
            <a:prstGeom prst="leftBrace">
              <a:avLst>
                <a:gd name="adj1" fmla="val 3699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sp>
          <p:nvSpPr>
            <p:cNvPr id="21535" name="AutoShape 12">
              <a:extLst>
                <a:ext uri="{FF2B5EF4-FFF2-40B4-BE49-F238E27FC236}">
                  <a16:creationId xmlns:a16="http://schemas.microsoft.com/office/drawing/2014/main" id="{B2787CC1-5E7F-4540-A42B-048C3DFA7F44}"/>
                </a:ext>
              </a:extLst>
            </p:cNvPr>
            <p:cNvSpPr>
              <a:spLocks/>
            </p:cNvSpPr>
            <p:nvPr/>
          </p:nvSpPr>
          <p:spPr bwMode="auto">
            <a:xfrm>
              <a:off x="1304" y="7010"/>
              <a:ext cx="246" cy="1471"/>
            </a:xfrm>
            <a:prstGeom prst="leftBrace">
              <a:avLst>
                <a:gd name="adj1" fmla="val 4983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a:ea typeface="黑体" panose="02010609060101010101" pitchFamily="49" charset="-122"/>
              </a:endParaRPr>
            </a:p>
          </p:txBody>
        </p:sp>
      </p:grpSp>
      <p:graphicFrame>
        <p:nvGraphicFramePr>
          <p:cNvPr id="13" name="Group 13">
            <a:extLst>
              <a:ext uri="{FF2B5EF4-FFF2-40B4-BE49-F238E27FC236}">
                <a16:creationId xmlns:a16="http://schemas.microsoft.com/office/drawing/2014/main" id="{19617FE7-2D9E-45C6-8A5F-7AAD4D1CD2DB}"/>
              </a:ext>
            </a:extLst>
          </p:cNvPr>
          <p:cNvGraphicFramePr>
            <a:graphicFrameLocks noGrp="1"/>
          </p:cNvGraphicFramePr>
          <p:nvPr/>
        </p:nvGraphicFramePr>
        <p:xfrm>
          <a:off x="6156325" y="3878263"/>
          <a:ext cx="1346200" cy="2400300"/>
        </p:xfrm>
        <a:graphic>
          <a:graphicData uri="http://schemas.openxmlformats.org/drawingml/2006/table">
            <a:tbl>
              <a:tblPr/>
              <a:tblGrid>
                <a:gridCol w="1346200">
                  <a:extLst>
                    <a:ext uri="{9D8B030D-6E8A-4147-A177-3AD203B41FA5}">
                      <a16:colId xmlns:a16="http://schemas.microsoft.com/office/drawing/2014/main" val="20000"/>
                    </a:ext>
                  </a:extLst>
                </a:gridCol>
              </a:tblGrid>
              <a:tr h="293688">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应用层</a:t>
                      </a:r>
                    </a:p>
                  </a:txBody>
                  <a:tcPr marL="19050" marR="19050" marT="19050" marB="1905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3688">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表示层</a:t>
                      </a:r>
                    </a:p>
                  </a:txBody>
                  <a:tcPr marL="19050" marR="19050" marT="19050" marB="1905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3688">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会话层</a:t>
                      </a:r>
                    </a:p>
                  </a:txBody>
                  <a:tcPr marL="19050" marR="19050" marT="19050" marB="1905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527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传输层</a:t>
                      </a:r>
                    </a:p>
                  </a:txBody>
                  <a:tcPr marL="19050" marR="19050" marT="19050" marB="1905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3688">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网络层</a:t>
                      </a:r>
                    </a:p>
                  </a:txBody>
                  <a:tcPr marL="19050" marR="19050" marT="19050" marB="1905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3688">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链路层</a:t>
                      </a:r>
                    </a:p>
                  </a:txBody>
                  <a:tcPr marL="19050" marR="19050" marT="19050" marB="1905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3688">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楷体_GB2312" pitchFamily="49" charset="-122"/>
                        </a:rPr>
                        <a:t>物理层</a:t>
                      </a:r>
                    </a:p>
                  </a:txBody>
                  <a:tcPr marL="19050" marR="19050" marT="19050" marB="1905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1529" name="矩形 14">
            <a:extLst>
              <a:ext uri="{FF2B5EF4-FFF2-40B4-BE49-F238E27FC236}">
                <a16:creationId xmlns:a16="http://schemas.microsoft.com/office/drawing/2014/main" id="{F7217D07-BAD7-4A86-AF0E-728E0D94BCF9}"/>
              </a:ext>
            </a:extLst>
          </p:cNvPr>
          <p:cNvSpPr>
            <a:spLocks noChangeArrowheads="1"/>
          </p:cNvSpPr>
          <p:nvPr/>
        </p:nvSpPr>
        <p:spPr bwMode="auto">
          <a:xfrm>
            <a:off x="1042988" y="1263650"/>
            <a:ext cx="7416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在</a:t>
            </a:r>
            <a:r>
              <a:rPr lang="en-US" altLang="zh-CN" sz="2400"/>
              <a:t>OSI/RM</a:t>
            </a:r>
            <a:r>
              <a:rPr lang="zh-CN" altLang="en-US" sz="2400"/>
              <a:t>中，传输层位于资源子网与通信子网之间，发挥着以下主要功能：</a:t>
            </a:r>
          </a:p>
        </p:txBody>
      </p:sp>
      <p:sp>
        <p:nvSpPr>
          <p:cNvPr id="16" name="矩形 15">
            <a:extLst>
              <a:ext uri="{FF2B5EF4-FFF2-40B4-BE49-F238E27FC236}">
                <a16:creationId xmlns:a16="http://schemas.microsoft.com/office/drawing/2014/main" id="{158362D6-C7D5-4552-8140-9E381164026C}"/>
              </a:ext>
            </a:extLst>
          </p:cNvPr>
          <p:cNvSpPr/>
          <p:nvPr/>
        </p:nvSpPr>
        <p:spPr>
          <a:xfrm>
            <a:off x="1038225" y="3184525"/>
            <a:ext cx="7421563" cy="830263"/>
          </a:xfrm>
          <a:prstGeom prst="rect">
            <a:avLst/>
          </a:prstGeom>
        </p:spPr>
        <p:txBody>
          <a:bodyPr>
            <a:spAutoFit/>
          </a:bodyPr>
          <a:lstStyle/>
          <a:p>
            <a:pPr marL="285750" indent="-285750" defTabSz="457200">
              <a:buClr>
                <a:srgbClr val="A53010"/>
              </a:buClr>
              <a:buFont typeface="Arial Unicode MS" panose="020B0604020202020204" pitchFamily="34" charset="-122"/>
              <a:buChar char="❏"/>
              <a:defRPr/>
            </a:pPr>
            <a:r>
              <a:rPr kumimoji="0" lang="zh-CN" altLang="en-US" b="0" dirty="0">
                <a:solidFill>
                  <a:prstClr val="black"/>
                </a:solidFill>
                <a:latin typeface="+mn-ea"/>
                <a:ea typeface="+mn-ea"/>
              </a:rPr>
              <a:t>提供端到端之间的无差错保证，弥补网络层提供服务的差异和不足。</a:t>
            </a:r>
          </a:p>
        </p:txBody>
      </p:sp>
      <p:sp>
        <p:nvSpPr>
          <p:cNvPr id="17" name="矩形 16">
            <a:extLst>
              <a:ext uri="{FF2B5EF4-FFF2-40B4-BE49-F238E27FC236}">
                <a16:creationId xmlns:a16="http://schemas.microsoft.com/office/drawing/2014/main" id="{2FFB1111-6B1D-4905-B833-E16D8B47F7F4}"/>
              </a:ext>
            </a:extLst>
          </p:cNvPr>
          <p:cNvSpPr/>
          <p:nvPr/>
        </p:nvSpPr>
        <p:spPr>
          <a:xfrm>
            <a:off x="1038225" y="2187575"/>
            <a:ext cx="7416800" cy="831850"/>
          </a:xfrm>
          <a:prstGeom prst="rect">
            <a:avLst/>
          </a:prstGeom>
        </p:spPr>
        <p:txBody>
          <a:bodyPr>
            <a:spAutoFit/>
          </a:bodyPr>
          <a:lstStyle/>
          <a:p>
            <a:pPr marL="285750" indent="-285750" defTabSz="457200">
              <a:buClr>
                <a:srgbClr val="A53010"/>
              </a:buClr>
              <a:buFont typeface="Arial Unicode MS" panose="020B0604020202020204" pitchFamily="34" charset="-122"/>
              <a:buChar char="❏"/>
              <a:defRPr/>
            </a:pPr>
            <a:r>
              <a:rPr kumimoji="0" lang="zh-CN" altLang="en-US" b="0" dirty="0">
                <a:solidFill>
                  <a:prstClr val="black"/>
                </a:solidFill>
                <a:latin typeface="+mn-ea"/>
                <a:ea typeface="+mn-ea"/>
              </a:rPr>
              <a:t>对高层应用屏蔽了通信（低层）的细节，无需过多考虑各种通信因素对网络通信过程本身的影响。</a:t>
            </a:r>
          </a:p>
        </p:txBody>
      </p:sp>
      <p:sp>
        <p:nvSpPr>
          <p:cNvPr id="15" name="Rectangle 4">
            <a:extLst>
              <a:ext uri="{FF2B5EF4-FFF2-40B4-BE49-F238E27FC236}">
                <a16:creationId xmlns:a16="http://schemas.microsoft.com/office/drawing/2014/main" id="{46E4FEC3-3AC7-4FB9-8844-15868AD55385}"/>
              </a:ext>
            </a:extLst>
          </p:cNvPr>
          <p:cNvSpPr>
            <a:spLocks noGrp="1" noChangeArrowheads="1"/>
          </p:cNvSpPr>
          <p:nvPr>
            <p:ph type="title"/>
          </p:nvPr>
        </p:nvSpPr>
        <p:spPr>
          <a:xfrm>
            <a:off x="971550" y="222250"/>
            <a:ext cx="7086600" cy="685800"/>
          </a:xfrm>
        </p:spPr>
        <p:txBody>
          <a:bodyPr/>
          <a:lstStyle/>
          <a:p>
            <a:pPr eaLnBrk="1" hangingPunct="1"/>
            <a:r>
              <a:rPr lang="en-US" altLang="zh-CN" dirty="0"/>
              <a:t>6.1.1 </a:t>
            </a:r>
            <a:r>
              <a:rPr lang="zh-CN" altLang="en-US" dirty="0"/>
              <a:t>端到端通信</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3F1E362-E414-42DB-89DD-1FB52F4770A8}"/>
              </a:ext>
            </a:extLst>
          </p:cNvPr>
          <p:cNvSpPr txBox="1">
            <a:spLocks noChangeArrowheads="1"/>
          </p:cNvSpPr>
          <p:nvPr/>
        </p:nvSpPr>
        <p:spPr bwMode="auto">
          <a:xfrm>
            <a:off x="635577" y="3655086"/>
            <a:ext cx="7772400"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eaLnBrk="1" hangingPunct="1"/>
            <a:r>
              <a:rPr lang="zh-CN" altLang="en-US" sz="2400" kern="0" dirty="0">
                <a:latin typeface="+mn-ea"/>
              </a:rPr>
              <a:t>第一，为了保证客户端发送的最后一个</a:t>
            </a:r>
            <a:r>
              <a:rPr lang="en-US" altLang="zh-CN" sz="2400" kern="0" dirty="0">
                <a:latin typeface="+mn-ea"/>
              </a:rPr>
              <a:t>ACK </a:t>
            </a:r>
            <a:r>
              <a:rPr lang="zh-CN" altLang="en-US" sz="2400" kern="0" dirty="0">
                <a:latin typeface="+mn-ea"/>
              </a:rPr>
              <a:t>报文段能够到达服务器。</a:t>
            </a:r>
          </a:p>
          <a:p>
            <a:pPr eaLnBrk="1" hangingPunct="1"/>
            <a:r>
              <a:rPr lang="zh-CN" altLang="en-US" sz="2400" kern="0" dirty="0">
                <a:latin typeface="+mn-ea"/>
              </a:rPr>
              <a:t>第二，防止“已失效的连接请求报文段”出现在本连接中。客户端在发送完最后一个</a:t>
            </a:r>
            <a:r>
              <a:rPr lang="en-US" altLang="zh-CN" sz="2400" kern="0" dirty="0">
                <a:latin typeface="+mn-ea"/>
              </a:rPr>
              <a:t>ACK</a:t>
            </a:r>
            <a:r>
              <a:rPr lang="zh-CN" altLang="en-US" sz="2400" kern="0" dirty="0">
                <a:latin typeface="+mn-ea"/>
              </a:rPr>
              <a:t>报文段后，再经过时间 </a:t>
            </a:r>
            <a:r>
              <a:rPr lang="en-US" altLang="zh-CN" sz="2400" kern="0" dirty="0">
                <a:latin typeface="+mn-ea"/>
              </a:rPr>
              <a:t>2MSL</a:t>
            </a:r>
            <a:r>
              <a:rPr lang="zh-CN" altLang="en-US" sz="2400" kern="0" dirty="0">
                <a:latin typeface="+mn-ea"/>
              </a:rPr>
              <a:t>，就可以使本连接持续的时间内所产生的所有报文段，都从网络中消失。这样就可以使下一个新的连接中不会出现这种旧的连接请求报文段。</a:t>
            </a:r>
          </a:p>
        </p:txBody>
      </p:sp>
      <p:sp>
        <p:nvSpPr>
          <p:cNvPr id="3" name="矩形 2">
            <a:extLst>
              <a:ext uri="{FF2B5EF4-FFF2-40B4-BE49-F238E27FC236}">
                <a16:creationId xmlns:a16="http://schemas.microsoft.com/office/drawing/2014/main" id="{270F0267-7ED5-42E5-9EFC-AC6980523ED8}"/>
              </a:ext>
            </a:extLst>
          </p:cNvPr>
          <p:cNvSpPr/>
          <p:nvPr/>
        </p:nvSpPr>
        <p:spPr>
          <a:xfrm>
            <a:off x="635577" y="3068960"/>
            <a:ext cx="4869282" cy="461665"/>
          </a:xfrm>
          <a:prstGeom prst="rect">
            <a:avLst/>
          </a:prstGeom>
        </p:spPr>
        <p:txBody>
          <a:bodyPr wrap="none">
            <a:spAutoFit/>
          </a:bodyPr>
          <a:lstStyle/>
          <a:p>
            <a:r>
              <a:rPr lang="en-US" altLang="zh-CN" dirty="0"/>
              <a:t>A </a:t>
            </a:r>
            <a:r>
              <a:rPr lang="zh-CN" altLang="en-US" dirty="0"/>
              <a:t>必须等待 </a:t>
            </a:r>
            <a:r>
              <a:rPr lang="en-US" altLang="zh-CN" dirty="0"/>
              <a:t>2MSL </a:t>
            </a:r>
            <a:r>
              <a:rPr lang="zh-CN" altLang="en-US" dirty="0"/>
              <a:t>的时间的原因：</a:t>
            </a:r>
          </a:p>
        </p:txBody>
      </p:sp>
      <p:sp>
        <p:nvSpPr>
          <p:cNvPr id="4" name="矩形 3">
            <a:extLst>
              <a:ext uri="{FF2B5EF4-FFF2-40B4-BE49-F238E27FC236}">
                <a16:creationId xmlns:a16="http://schemas.microsoft.com/office/drawing/2014/main" id="{4468F343-5DD3-4813-A643-6CCDD088716A}"/>
              </a:ext>
            </a:extLst>
          </p:cNvPr>
          <p:cNvSpPr/>
          <p:nvPr/>
        </p:nvSpPr>
        <p:spPr>
          <a:xfrm>
            <a:off x="635577" y="1241976"/>
            <a:ext cx="8040879" cy="1569660"/>
          </a:xfrm>
          <a:prstGeom prst="rect">
            <a:avLst/>
          </a:prstGeom>
        </p:spPr>
        <p:txBody>
          <a:bodyPr wrap="square">
            <a:spAutoFit/>
          </a:bodyPr>
          <a:lstStyle/>
          <a:p>
            <a:r>
              <a:rPr lang="en-US" altLang="zh-CN" dirty="0"/>
              <a:t>MSL</a:t>
            </a:r>
            <a:r>
              <a:rPr lang="zh-CN" altLang="en-US" dirty="0"/>
              <a:t>（</a:t>
            </a:r>
            <a:r>
              <a:rPr lang="en-US" altLang="zh-CN" dirty="0"/>
              <a:t>Maximum Segment Lifetime</a:t>
            </a:r>
            <a:r>
              <a:rPr lang="zh-CN" altLang="en-US" dirty="0"/>
              <a:t>）是任何报文在网络上的存在的最长时间，超过这个时间报文将被丢弃。</a:t>
            </a:r>
            <a:r>
              <a:rPr lang="en-US" altLang="zh-CN" dirty="0"/>
              <a:t>RFC 793</a:t>
            </a:r>
            <a:r>
              <a:rPr lang="zh-CN" altLang="en-US" dirty="0"/>
              <a:t>中规定</a:t>
            </a:r>
            <a:r>
              <a:rPr lang="en-US" altLang="zh-CN" dirty="0"/>
              <a:t>MSL</a:t>
            </a:r>
            <a:r>
              <a:rPr lang="zh-CN" altLang="en-US" dirty="0"/>
              <a:t>为</a:t>
            </a:r>
            <a:r>
              <a:rPr lang="en-US" altLang="zh-CN" dirty="0"/>
              <a:t>2</a:t>
            </a:r>
            <a:r>
              <a:rPr lang="zh-CN" altLang="en-US" dirty="0"/>
              <a:t>分钟，不同的操作系统在实现时各不相同，常用的有</a:t>
            </a:r>
            <a:r>
              <a:rPr lang="en-US" altLang="zh-CN" dirty="0"/>
              <a:t>30</a:t>
            </a:r>
            <a:r>
              <a:rPr lang="zh-CN" altLang="en-US" dirty="0"/>
              <a:t>秒、</a:t>
            </a:r>
            <a:r>
              <a:rPr lang="en-US" altLang="zh-CN" dirty="0"/>
              <a:t>1</a:t>
            </a:r>
            <a:r>
              <a:rPr lang="zh-CN" altLang="en-US" dirty="0"/>
              <a:t>分钟、</a:t>
            </a:r>
            <a:r>
              <a:rPr lang="en-US" altLang="zh-CN" dirty="0"/>
              <a:t>2</a:t>
            </a:r>
            <a:r>
              <a:rPr lang="zh-CN" altLang="en-US" dirty="0"/>
              <a:t>分钟等。</a:t>
            </a:r>
          </a:p>
        </p:txBody>
      </p:sp>
    </p:spTree>
    <p:extLst>
      <p:ext uri="{BB962C8B-B14F-4D97-AF65-F5344CB8AC3E}">
        <p14:creationId xmlns:p14="http://schemas.microsoft.com/office/powerpoint/2010/main" val="2923443745"/>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F557A20-E4EA-403A-A7A1-2C6E88CA521F}"/>
              </a:ext>
            </a:extLst>
          </p:cNvPr>
          <p:cNvSpPr/>
          <p:nvPr/>
        </p:nvSpPr>
        <p:spPr>
          <a:xfrm>
            <a:off x="866671" y="1412776"/>
            <a:ext cx="7410657" cy="830997"/>
          </a:xfrm>
          <a:prstGeom prst="rect">
            <a:avLst/>
          </a:prstGeom>
        </p:spPr>
        <p:txBody>
          <a:bodyPr wrap="square">
            <a:spAutoFit/>
          </a:bodyPr>
          <a:lstStyle/>
          <a:p>
            <a:r>
              <a:rPr lang="zh-CN" altLang="en-US" dirty="0"/>
              <a:t>为了保证传输的可靠性和协议栈的稳定，一条</a:t>
            </a:r>
            <a:r>
              <a:rPr lang="en-US" altLang="zh-CN" dirty="0"/>
              <a:t>TCP</a:t>
            </a:r>
            <a:r>
              <a:rPr lang="zh-CN" altLang="en-US" dirty="0"/>
              <a:t>连接可以用多达</a:t>
            </a:r>
            <a:r>
              <a:rPr lang="en-US" altLang="zh-CN" dirty="0"/>
              <a:t>9</a:t>
            </a:r>
            <a:r>
              <a:rPr lang="zh-CN" altLang="en-US" dirty="0"/>
              <a:t>种不同类型的定时器为其保驾护航。</a:t>
            </a:r>
          </a:p>
        </p:txBody>
      </p:sp>
      <p:sp>
        <p:nvSpPr>
          <p:cNvPr id="5" name="标题 1">
            <a:extLst>
              <a:ext uri="{FF2B5EF4-FFF2-40B4-BE49-F238E27FC236}">
                <a16:creationId xmlns:a16="http://schemas.microsoft.com/office/drawing/2014/main" id="{2A4D967D-FB14-4ABF-AB8A-CA6C9D8CE0BD}"/>
              </a:ext>
            </a:extLst>
          </p:cNvPr>
          <p:cNvSpPr>
            <a:spLocks noGrp="1" noChangeArrowheads="1"/>
          </p:cNvSpPr>
          <p:nvPr>
            <p:ph type="title"/>
          </p:nvPr>
        </p:nvSpPr>
        <p:spPr>
          <a:xfrm>
            <a:off x="971550" y="222250"/>
            <a:ext cx="7086600" cy="685800"/>
          </a:xfrm>
        </p:spPr>
        <p:txBody>
          <a:bodyPr/>
          <a:lstStyle/>
          <a:p>
            <a:r>
              <a:rPr lang="en-US" altLang="zh-CN" dirty="0"/>
              <a:t>6.3.4 TCP</a:t>
            </a:r>
            <a:r>
              <a:rPr lang="zh-CN" altLang="en-US" dirty="0"/>
              <a:t>的计时器 </a:t>
            </a:r>
          </a:p>
        </p:txBody>
      </p:sp>
      <p:sp>
        <p:nvSpPr>
          <p:cNvPr id="2" name="矩形 1">
            <a:extLst>
              <a:ext uri="{FF2B5EF4-FFF2-40B4-BE49-F238E27FC236}">
                <a16:creationId xmlns:a16="http://schemas.microsoft.com/office/drawing/2014/main" id="{D58A8CDF-BF08-4021-AC99-C13DB63ABB1B}"/>
              </a:ext>
            </a:extLst>
          </p:cNvPr>
          <p:cNvSpPr/>
          <p:nvPr/>
        </p:nvSpPr>
        <p:spPr>
          <a:xfrm>
            <a:off x="866671" y="2840289"/>
            <a:ext cx="7809785" cy="1200329"/>
          </a:xfrm>
          <a:prstGeom prst="rect">
            <a:avLst/>
          </a:prstGeom>
        </p:spPr>
        <p:txBody>
          <a:bodyPr wrap="square">
            <a:spAutoFit/>
          </a:bodyPr>
          <a:lstStyle/>
          <a:p>
            <a:r>
              <a:rPr lang="zh-CN" altLang="en-US" dirty="0">
                <a:latin typeface="+mn-ea"/>
                <a:ea typeface="+mn-ea"/>
              </a:rPr>
              <a:t>重传计时器，坚持计时器，</a:t>
            </a:r>
            <a:r>
              <a:rPr lang="en-US" altLang="zh-CN" dirty="0">
                <a:latin typeface="+mn-ea"/>
                <a:ea typeface="+mn-ea"/>
              </a:rPr>
              <a:t>ER</a:t>
            </a:r>
            <a:r>
              <a:rPr lang="zh-CN" altLang="en-US" dirty="0">
                <a:latin typeface="+mn-ea"/>
                <a:ea typeface="+mn-ea"/>
              </a:rPr>
              <a:t>延迟计时器，</a:t>
            </a:r>
            <a:r>
              <a:rPr lang="en-US" altLang="zh-CN" dirty="0">
                <a:latin typeface="+mn-ea"/>
                <a:ea typeface="+mn-ea"/>
              </a:rPr>
              <a:t>PTO</a:t>
            </a:r>
            <a:r>
              <a:rPr lang="zh-CN" altLang="en-US" dirty="0">
                <a:latin typeface="+mn-ea"/>
                <a:ea typeface="+mn-ea"/>
              </a:rPr>
              <a:t>计时器，</a:t>
            </a:r>
            <a:r>
              <a:rPr lang="en-US" altLang="zh-CN" dirty="0">
                <a:latin typeface="+mn-ea"/>
                <a:ea typeface="+mn-ea"/>
              </a:rPr>
              <a:t>ACK</a:t>
            </a:r>
            <a:r>
              <a:rPr lang="zh-CN" altLang="en-US" dirty="0">
                <a:latin typeface="+mn-ea"/>
                <a:ea typeface="+mn-ea"/>
              </a:rPr>
              <a:t>延迟计时器，</a:t>
            </a:r>
            <a:r>
              <a:rPr lang="en-US" altLang="zh-CN" dirty="0">
                <a:latin typeface="+mn-ea"/>
                <a:ea typeface="+mn-ea"/>
              </a:rPr>
              <a:t>SYNACK</a:t>
            </a:r>
            <a:r>
              <a:rPr lang="zh-CN" altLang="en-US" dirty="0">
                <a:latin typeface="+mn-ea"/>
                <a:ea typeface="+mn-ea"/>
              </a:rPr>
              <a:t>计时器，保活计时器，时间等待计时器，</a:t>
            </a:r>
            <a:r>
              <a:rPr lang="en-US" altLang="zh-CN" dirty="0">
                <a:latin typeface="+mn-ea"/>
                <a:ea typeface="+mn-ea"/>
              </a:rPr>
              <a:t>FIN_WAIT2</a:t>
            </a:r>
            <a:r>
              <a:rPr lang="zh-CN" altLang="en-US" dirty="0">
                <a:latin typeface="+mn-ea"/>
                <a:ea typeface="+mn-ea"/>
              </a:rPr>
              <a:t>计时器等。</a:t>
            </a:r>
          </a:p>
        </p:txBody>
      </p:sp>
      <p:sp>
        <p:nvSpPr>
          <p:cNvPr id="3" name="矩形 2">
            <a:extLst>
              <a:ext uri="{FF2B5EF4-FFF2-40B4-BE49-F238E27FC236}">
                <a16:creationId xmlns:a16="http://schemas.microsoft.com/office/drawing/2014/main" id="{4CC103C1-A527-4140-8C4C-C80AF16387E7}"/>
              </a:ext>
            </a:extLst>
          </p:cNvPr>
          <p:cNvSpPr/>
          <p:nvPr/>
        </p:nvSpPr>
        <p:spPr>
          <a:xfrm>
            <a:off x="866671" y="2322412"/>
            <a:ext cx="2659702" cy="461665"/>
          </a:xfrm>
          <a:prstGeom prst="rect">
            <a:avLst/>
          </a:prstGeom>
        </p:spPr>
        <p:txBody>
          <a:bodyPr wrap="none">
            <a:spAutoFit/>
          </a:bodyPr>
          <a:lstStyle/>
          <a:p>
            <a:r>
              <a:rPr lang="zh-CN" altLang="en-US" dirty="0"/>
              <a:t>这些定时器包括：</a:t>
            </a:r>
          </a:p>
        </p:txBody>
      </p:sp>
      <p:sp>
        <p:nvSpPr>
          <p:cNvPr id="7" name="矩形 6">
            <a:extLst>
              <a:ext uri="{FF2B5EF4-FFF2-40B4-BE49-F238E27FC236}">
                <a16:creationId xmlns:a16="http://schemas.microsoft.com/office/drawing/2014/main" id="{09846277-53D0-4EEC-BE24-9CA42429C5E8}"/>
              </a:ext>
            </a:extLst>
          </p:cNvPr>
          <p:cNvSpPr/>
          <p:nvPr/>
        </p:nvSpPr>
        <p:spPr>
          <a:xfrm>
            <a:off x="866671" y="4261904"/>
            <a:ext cx="7809785" cy="830997"/>
          </a:xfrm>
          <a:prstGeom prst="rect">
            <a:avLst/>
          </a:prstGeom>
        </p:spPr>
        <p:txBody>
          <a:bodyPr wrap="square">
            <a:spAutoFit/>
          </a:bodyPr>
          <a:lstStyle/>
          <a:p>
            <a:r>
              <a:rPr lang="en-US" altLang="zh-CN" dirty="0">
                <a:latin typeface="+mn-ea"/>
                <a:ea typeface="+mn-ea"/>
              </a:rPr>
              <a:t>TCP</a:t>
            </a:r>
            <a:r>
              <a:rPr lang="zh-CN" altLang="en-US" dirty="0">
                <a:latin typeface="+mn-ea"/>
                <a:ea typeface="+mn-ea"/>
              </a:rPr>
              <a:t>要保证正常工作，至少应该有四种计时器：重传计时器、持久计时器、保活计时器和时间等待计时器。</a:t>
            </a:r>
          </a:p>
        </p:txBody>
      </p:sp>
    </p:spTree>
    <p:extLst>
      <p:ext uri="{BB962C8B-B14F-4D97-AF65-F5344CB8AC3E}">
        <p14:creationId xmlns:p14="http://schemas.microsoft.com/office/powerpoint/2010/main" val="189438974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B40213-4441-4183-92E9-EB5B215D6686}"/>
              </a:ext>
            </a:extLst>
          </p:cNvPr>
          <p:cNvSpPr/>
          <p:nvPr/>
        </p:nvSpPr>
        <p:spPr>
          <a:xfrm>
            <a:off x="1043608" y="1268760"/>
            <a:ext cx="2448272" cy="461665"/>
          </a:xfrm>
          <a:prstGeom prst="rect">
            <a:avLst/>
          </a:prstGeom>
        </p:spPr>
        <p:txBody>
          <a:bodyPr wrap="square">
            <a:spAutoFit/>
          </a:bodyPr>
          <a:lstStyle/>
          <a:p>
            <a:r>
              <a:rPr lang="en-US" altLang="zh-CN" dirty="0"/>
              <a:t>1</a:t>
            </a:r>
            <a:r>
              <a:rPr lang="zh-CN" altLang="en-US" dirty="0"/>
              <a:t>、重传计时器</a:t>
            </a:r>
            <a:endParaRPr lang="en-US" altLang="zh-CN" dirty="0"/>
          </a:p>
        </p:txBody>
      </p:sp>
      <p:sp>
        <p:nvSpPr>
          <p:cNvPr id="3" name="矩形 2">
            <a:extLst>
              <a:ext uri="{FF2B5EF4-FFF2-40B4-BE49-F238E27FC236}">
                <a16:creationId xmlns:a16="http://schemas.microsoft.com/office/drawing/2014/main" id="{435047F0-199B-48B9-924A-19040E7ACD34}"/>
              </a:ext>
            </a:extLst>
          </p:cNvPr>
          <p:cNvSpPr/>
          <p:nvPr/>
        </p:nvSpPr>
        <p:spPr>
          <a:xfrm>
            <a:off x="1043607" y="1772816"/>
            <a:ext cx="7559947" cy="830997"/>
          </a:xfrm>
          <a:prstGeom prst="rect">
            <a:avLst/>
          </a:prstGeom>
        </p:spPr>
        <p:txBody>
          <a:bodyPr wrap="square">
            <a:spAutoFit/>
          </a:bodyPr>
          <a:lstStyle/>
          <a:p>
            <a:r>
              <a:rPr lang="en-US" altLang="zh-CN" dirty="0"/>
              <a:t>TCP</a:t>
            </a:r>
            <a:r>
              <a:rPr lang="zh-CN" altLang="en-US" dirty="0"/>
              <a:t>是一种能提供可靠传输的通信协议，其可靠性来自于协议的确认重传机制。</a:t>
            </a:r>
          </a:p>
        </p:txBody>
      </p:sp>
      <p:sp>
        <p:nvSpPr>
          <p:cNvPr id="4" name="矩形 3">
            <a:extLst>
              <a:ext uri="{FF2B5EF4-FFF2-40B4-BE49-F238E27FC236}">
                <a16:creationId xmlns:a16="http://schemas.microsoft.com/office/drawing/2014/main" id="{5A637194-9745-4825-B3C4-3BFE0EC7E37E}"/>
              </a:ext>
            </a:extLst>
          </p:cNvPr>
          <p:cNvSpPr/>
          <p:nvPr/>
        </p:nvSpPr>
        <p:spPr>
          <a:xfrm>
            <a:off x="1043607" y="2708920"/>
            <a:ext cx="7559947" cy="830997"/>
          </a:xfrm>
          <a:prstGeom prst="rect">
            <a:avLst/>
          </a:prstGeom>
        </p:spPr>
        <p:txBody>
          <a:bodyPr wrap="square">
            <a:spAutoFit/>
          </a:bodyPr>
          <a:lstStyle/>
          <a:p>
            <a:r>
              <a:rPr lang="zh-CN" altLang="en-US" dirty="0"/>
              <a:t>当接收端收到一个</a:t>
            </a:r>
            <a:r>
              <a:rPr lang="en-US" altLang="zh-CN" dirty="0"/>
              <a:t>TCP</a:t>
            </a:r>
            <a:r>
              <a:rPr lang="zh-CN" altLang="en-US" dirty="0"/>
              <a:t>报文后，就会向发送方发出一个确认报文，并指示对方下次传送数据的起始位置。</a:t>
            </a:r>
          </a:p>
        </p:txBody>
      </p:sp>
      <p:sp>
        <p:nvSpPr>
          <p:cNvPr id="5" name="矩形 4">
            <a:extLst>
              <a:ext uri="{FF2B5EF4-FFF2-40B4-BE49-F238E27FC236}">
                <a16:creationId xmlns:a16="http://schemas.microsoft.com/office/drawing/2014/main" id="{004C1931-EF89-40BA-9C1B-94D49483B184}"/>
              </a:ext>
            </a:extLst>
          </p:cNvPr>
          <p:cNvSpPr/>
          <p:nvPr/>
        </p:nvSpPr>
        <p:spPr>
          <a:xfrm>
            <a:off x="1043606" y="3643605"/>
            <a:ext cx="7559947" cy="830997"/>
          </a:xfrm>
          <a:prstGeom prst="rect">
            <a:avLst/>
          </a:prstGeom>
        </p:spPr>
        <p:txBody>
          <a:bodyPr wrap="square">
            <a:spAutoFit/>
          </a:bodyPr>
          <a:lstStyle/>
          <a:p>
            <a:r>
              <a:rPr lang="zh-CN" altLang="en-US" dirty="0"/>
              <a:t>由于网络的不确定性，发送的数据报文和确认报文都有可能在传输过程中丢失。</a:t>
            </a:r>
          </a:p>
        </p:txBody>
      </p:sp>
      <p:sp>
        <p:nvSpPr>
          <p:cNvPr id="6" name="矩形 5">
            <a:extLst>
              <a:ext uri="{FF2B5EF4-FFF2-40B4-BE49-F238E27FC236}">
                <a16:creationId xmlns:a16="http://schemas.microsoft.com/office/drawing/2014/main" id="{F7B36864-7509-4658-90FB-CC5AFA7C5F90}"/>
              </a:ext>
            </a:extLst>
          </p:cNvPr>
          <p:cNvSpPr/>
          <p:nvPr/>
        </p:nvSpPr>
        <p:spPr>
          <a:xfrm>
            <a:off x="1043606" y="4571154"/>
            <a:ext cx="7573983" cy="830997"/>
          </a:xfrm>
          <a:prstGeom prst="rect">
            <a:avLst/>
          </a:prstGeom>
        </p:spPr>
        <p:txBody>
          <a:bodyPr wrap="square">
            <a:spAutoFit/>
          </a:bodyPr>
          <a:lstStyle/>
          <a:p>
            <a:r>
              <a:rPr lang="zh-CN" altLang="en-US" dirty="0"/>
              <a:t>重传计时器（</a:t>
            </a:r>
            <a:r>
              <a:rPr lang="en-US" altLang="zh-CN" dirty="0"/>
              <a:t>Retransmission Timer</a:t>
            </a:r>
            <a:r>
              <a:rPr lang="zh-CN" altLang="en-US" dirty="0"/>
              <a:t>），当发送方发出数据报文后即启动该计时器（一般为</a:t>
            </a:r>
            <a:r>
              <a:rPr lang="en-US" altLang="zh-CN" dirty="0"/>
              <a:t>60</a:t>
            </a:r>
            <a:r>
              <a:rPr lang="zh-CN" altLang="en-US" dirty="0"/>
              <a:t>秒）：</a:t>
            </a:r>
          </a:p>
        </p:txBody>
      </p:sp>
      <p:sp>
        <p:nvSpPr>
          <p:cNvPr id="7" name="矩形 6">
            <a:extLst>
              <a:ext uri="{FF2B5EF4-FFF2-40B4-BE49-F238E27FC236}">
                <a16:creationId xmlns:a16="http://schemas.microsoft.com/office/drawing/2014/main" id="{78B9B56F-7D67-4B3B-B12B-CA726187AC03}"/>
              </a:ext>
            </a:extLst>
          </p:cNvPr>
          <p:cNvSpPr/>
          <p:nvPr/>
        </p:nvSpPr>
        <p:spPr>
          <a:xfrm>
            <a:off x="1043606" y="5476757"/>
            <a:ext cx="7559947" cy="830997"/>
          </a:xfrm>
          <a:prstGeom prst="rect">
            <a:avLst/>
          </a:prstGeom>
        </p:spPr>
        <p:txBody>
          <a:bodyPr wrap="square">
            <a:spAutoFit/>
          </a:bodyPr>
          <a:lstStyle/>
          <a:p>
            <a:r>
              <a:rPr lang="zh-CN" altLang="en-US" dirty="0"/>
              <a:t>在设定时间截至之前收到确认报文，则传输成功，撤销计时器；否则，传输失败，重新发送数据报文。</a:t>
            </a:r>
          </a:p>
        </p:txBody>
      </p:sp>
    </p:spTree>
    <p:extLst>
      <p:ext uri="{BB962C8B-B14F-4D97-AF65-F5344CB8AC3E}">
        <p14:creationId xmlns:p14="http://schemas.microsoft.com/office/powerpoint/2010/main" val="21069144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8F0B7-07E1-49BD-86EF-87C719FEF37D}"/>
              </a:ext>
            </a:extLst>
          </p:cNvPr>
          <p:cNvSpPr/>
          <p:nvPr/>
        </p:nvSpPr>
        <p:spPr>
          <a:xfrm>
            <a:off x="1043608" y="1268760"/>
            <a:ext cx="2448272" cy="461665"/>
          </a:xfrm>
          <a:prstGeom prst="rect">
            <a:avLst/>
          </a:prstGeom>
        </p:spPr>
        <p:txBody>
          <a:bodyPr wrap="square">
            <a:spAutoFit/>
          </a:bodyPr>
          <a:lstStyle/>
          <a:p>
            <a:r>
              <a:rPr lang="en-US" altLang="zh-CN" dirty="0"/>
              <a:t>2</a:t>
            </a:r>
            <a:r>
              <a:rPr lang="zh-CN" altLang="en-US" dirty="0"/>
              <a:t>、坚持计时器</a:t>
            </a:r>
            <a:endParaRPr lang="en-US" altLang="zh-CN" dirty="0"/>
          </a:p>
        </p:txBody>
      </p:sp>
      <p:sp>
        <p:nvSpPr>
          <p:cNvPr id="4" name="矩形 3">
            <a:extLst>
              <a:ext uri="{FF2B5EF4-FFF2-40B4-BE49-F238E27FC236}">
                <a16:creationId xmlns:a16="http://schemas.microsoft.com/office/drawing/2014/main" id="{94D4DB62-45B5-4C90-B126-29279A7D37A4}"/>
              </a:ext>
            </a:extLst>
          </p:cNvPr>
          <p:cNvSpPr/>
          <p:nvPr/>
        </p:nvSpPr>
        <p:spPr>
          <a:xfrm>
            <a:off x="1038781" y="1916832"/>
            <a:ext cx="7565667" cy="830997"/>
          </a:xfrm>
          <a:prstGeom prst="rect">
            <a:avLst/>
          </a:prstGeom>
        </p:spPr>
        <p:txBody>
          <a:bodyPr wrap="square">
            <a:spAutoFit/>
          </a:bodyPr>
          <a:lstStyle/>
          <a:p>
            <a:r>
              <a:rPr lang="zh-CN" altLang="en-US" dirty="0"/>
              <a:t>当接收方发出一个零窗口确认报文，发送方立即停止发送数据报文直到接收方发出非零窗口的确认报文。</a:t>
            </a:r>
          </a:p>
        </p:txBody>
      </p:sp>
      <p:sp>
        <p:nvSpPr>
          <p:cNvPr id="5" name="矩形 4">
            <a:extLst>
              <a:ext uri="{FF2B5EF4-FFF2-40B4-BE49-F238E27FC236}">
                <a16:creationId xmlns:a16="http://schemas.microsoft.com/office/drawing/2014/main" id="{66A0D985-9417-46AE-9BC5-16DFBBD29092}"/>
              </a:ext>
            </a:extLst>
          </p:cNvPr>
          <p:cNvSpPr/>
          <p:nvPr/>
        </p:nvSpPr>
        <p:spPr>
          <a:xfrm>
            <a:off x="1038781" y="2934163"/>
            <a:ext cx="7565667" cy="830997"/>
          </a:xfrm>
          <a:prstGeom prst="rect">
            <a:avLst/>
          </a:prstGeom>
        </p:spPr>
        <p:txBody>
          <a:bodyPr wrap="square">
            <a:spAutoFit/>
          </a:bodyPr>
          <a:lstStyle/>
          <a:p>
            <a:r>
              <a:rPr lang="zh-CN" altLang="en-US" dirty="0"/>
              <a:t>由于</a:t>
            </a:r>
            <a:r>
              <a:rPr lang="en-US" altLang="zh-CN" dirty="0"/>
              <a:t>TCP</a:t>
            </a:r>
            <a:r>
              <a:rPr lang="zh-CN" altLang="en-US" dirty="0"/>
              <a:t>不会对确认报文进行确认，因此接收方在发出非零窗口确认报文后即进入等待发送方发送数据报文。</a:t>
            </a:r>
          </a:p>
        </p:txBody>
      </p:sp>
      <p:sp>
        <p:nvSpPr>
          <p:cNvPr id="6" name="矩形 5">
            <a:extLst>
              <a:ext uri="{FF2B5EF4-FFF2-40B4-BE49-F238E27FC236}">
                <a16:creationId xmlns:a16="http://schemas.microsoft.com/office/drawing/2014/main" id="{B3050635-8E1A-4621-BF4B-23D21BBAF223}"/>
              </a:ext>
            </a:extLst>
          </p:cNvPr>
          <p:cNvSpPr/>
          <p:nvPr/>
        </p:nvSpPr>
        <p:spPr>
          <a:xfrm>
            <a:off x="1038780" y="3951494"/>
            <a:ext cx="7565667" cy="461665"/>
          </a:xfrm>
          <a:prstGeom prst="rect">
            <a:avLst/>
          </a:prstGeom>
        </p:spPr>
        <p:txBody>
          <a:bodyPr wrap="square">
            <a:spAutoFit/>
          </a:bodyPr>
          <a:lstStyle/>
          <a:p>
            <a:r>
              <a:rPr lang="zh-CN" altLang="en-US" dirty="0"/>
              <a:t>如果此确认报文在中途丢失，在通信会陷入死锁。</a:t>
            </a:r>
          </a:p>
        </p:txBody>
      </p:sp>
      <p:sp>
        <p:nvSpPr>
          <p:cNvPr id="7" name="矩形 6">
            <a:extLst>
              <a:ext uri="{FF2B5EF4-FFF2-40B4-BE49-F238E27FC236}">
                <a16:creationId xmlns:a16="http://schemas.microsoft.com/office/drawing/2014/main" id="{7F3B17B6-4F86-423B-AAB8-C73B93405CC1}"/>
              </a:ext>
            </a:extLst>
          </p:cNvPr>
          <p:cNvSpPr/>
          <p:nvPr/>
        </p:nvSpPr>
        <p:spPr>
          <a:xfrm>
            <a:off x="1038780" y="4599493"/>
            <a:ext cx="8160439" cy="461665"/>
          </a:xfrm>
          <a:prstGeom prst="rect">
            <a:avLst/>
          </a:prstGeom>
        </p:spPr>
        <p:txBody>
          <a:bodyPr wrap="none">
            <a:spAutoFit/>
          </a:bodyPr>
          <a:lstStyle/>
          <a:p>
            <a:r>
              <a:rPr lang="zh-CN" altLang="en-US" dirty="0"/>
              <a:t>坚持计时器（</a:t>
            </a:r>
            <a:r>
              <a:rPr lang="en-US" altLang="zh-CN" dirty="0"/>
              <a:t>Persistent Timer</a:t>
            </a:r>
            <a:r>
              <a:rPr lang="zh-CN" altLang="en-US" dirty="0"/>
              <a:t>）即为破解此死锁而设定。</a:t>
            </a:r>
          </a:p>
        </p:txBody>
      </p:sp>
      <p:sp>
        <p:nvSpPr>
          <p:cNvPr id="8" name="矩形 7">
            <a:extLst>
              <a:ext uri="{FF2B5EF4-FFF2-40B4-BE49-F238E27FC236}">
                <a16:creationId xmlns:a16="http://schemas.microsoft.com/office/drawing/2014/main" id="{C162381A-66C8-4940-AB2C-E21E46D24A06}"/>
              </a:ext>
            </a:extLst>
          </p:cNvPr>
          <p:cNvSpPr/>
          <p:nvPr/>
        </p:nvSpPr>
        <p:spPr>
          <a:xfrm>
            <a:off x="1038780" y="5247492"/>
            <a:ext cx="7776864" cy="461665"/>
          </a:xfrm>
          <a:prstGeom prst="rect">
            <a:avLst/>
          </a:prstGeom>
        </p:spPr>
        <p:txBody>
          <a:bodyPr wrap="square">
            <a:spAutoFit/>
          </a:bodyPr>
          <a:lstStyle/>
          <a:p>
            <a:r>
              <a:rPr lang="zh-CN" altLang="en-US" dirty="0"/>
              <a:t>当发送方收到一个零窗口确认时，即启动坚持计时器 。 </a:t>
            </a:r>
          </a:p>
        </p:txBody>
      </p:sp>
    </p:spTree>
    <p:extLst>
      <p:ext uri="{BB962C8B-B14F-4D97-AF65-F5344CB8AC3E}">
        <p14:creationId xmlns:p14="http://schemas.microsoft.com/office/powerpoint/2010/main" val="2660174508"/>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03E6CB7-513A-49BC-A262-4C2F178DF879}"/>
              </a:ext>
            </a:extLst>
          </p:cNvPr>
          <p:cNvSpPr/>
          <p:nvPr/>
        </p:nvSpPr>
        <p:spPr>
          <a:xfrm>
            <a:off x="753710" y="1204108"/>
            <a:ext cx="8118648" cy="2015936"/>
          </a:xfrm>
          <a:prstGeom prst="rect">
            <a:avLst/>
          </a:prstGeom>
        </p:spPr>
        <p:txBody>
          <a:bodyPr wrap="square">
            <a:spAutoFit/>
          </a:bodyPr>
          <a:lstStyle/>
          <a:p>
            <a:pPr marL="285750" indent="-285750" defTabSz="457200">
              <a:spcBef>
                <a:spcPts val="600"/>
              </a:spcBef>
              <a:buClr>
                <a:srgbClr val="A53010"/>
              </a:buClr>
              <a:buFont typeface="Arial Unicode MS" panose="020B0604020202020204" pitchFamily="34" charset="-122"/>
              <a:buChar char="❏"/>
            </a:pPr>
            <a:r>
              <a:rPr kumimoji="0" lang="zh-CN" altLang="en-US" b="0" dirty="0">
                <a:solidFill>
                  <a:prstClr val="black"/>
                </a:solidFill>
                <a:latin typeface="+mn-ea"/>
                <a:ea typeface="+mn-ea"/>
              </a:rPr>
              <a:t>若在设定时间到达之前收到接收方的非零窗口确认报文，则撤销该计时器，恢复正常发送数据报文。</a:t>
            </a:r>
            <a:endParaRPr kumimoji="0" lang="en-US" altLang="zh-CN" b="0" dirty="0">
              <a:solidFill>
                <a:prstClr val="black"/>
              </a:solidFill>
              <a:latin typeface="+mn-ea"/>
              <a:ea typeface="+mn-ea"/>
            </a:endParaRPr>
          </a:p>
          <a:p>
            <a:pPr marL="285750" indent="-285750" defTabSz="457200">
              <a:spcBef>
                <a:spcPts val="600"/>
              </a:spcBef>
              <a:buClr>
                <a:srgbClr val="A53010"/>
              </a:buClr>
              <a:buFont typeface="Arial Unicode MS" panose="020B0604020202020204" pitchFamily="34" charset="-122"/>
              <a:buChar char="❏"/>
            </a:pPr>
            <a:r>
              <a:rPr kumimoji="0" lang="zh-CN" altLang="en-US" b="0" dirty="0">
                <a:solidFill>
                  <a:prstClr val="black"/>
                </a:solidFill>
                <a:latin typeface="+mn-ea"/>
                <a:ea typeface="+mn-ea"/>
              </a:rPr>
              <a:t>若设定时间到达仍未收到接收方的非零窗口确认报文，则发送方发出一个只有一个字节数据的探测报文并消耗一个序号，但该序号会被确认报文所忽略。</a:t>
            </a:r>
            <a:endParaRPr kumimoji="0" lang="en-US" altLang="zh-CN" b="0" dirty="0">
              <a:solidFill>
                <a:prstClr val="black"/>
              </a:solidFill>
              <a:latin typeface="+mn-ea"/>
              <a:ea typeface="+mn-ea"/>
            </a:endParaRPr>
          </a:p>
        </p:txBody>
      </p:sp>
      <p:sp>
        <p:nvSpPr>
          <p:cNvPr id="3" name="矩形 2">
            <a:extLst>
              <a:ext uri="{FF2B5EF4-FFF2-40B4-BE49-F238E27FC236}">
                <a16:creationId xmlns:a16="http://schemas.microsoft.com/office/drawing/2014/main" id="{BACF94B1-7706-4ABC-A1C8-076A461A11D0}"/>
              </a:ext>
            </a:extLst>
          </p:cNvPr>
          <p:cNvSpPr/>
          <p:nvPr/>
        </p:nvSpPr>
        <p:spPr>
          <a:xfrm>
            <a:off x="753710" y="3943929"/>
            <a:ext cx="8118648" cy="1569660"/>
          </a:xfrm>
          <a:prstGeom prst="rect">
            <a:avLst/>
          </a:prstGeom>
        </p:spPr>
        <p:txBody>
          <a:bodyPr wrap="square">
            <a:spAutoFit/>
          </a:bodyPr>
          <a:lstStyle/>
          <a:p>
            <a:r>
              <a:rPr lang="zh-CN" altLang="en-US" dirty="0"/>
              <a:t>坚持计时器的值与重传计时器相同。若在截止时间后没有收到接收方的非零窗口确认报文，则发送另一个探测报文，并加倍设置坚持计时器值，如此反复直到收到接收方的非零窗口确认报文为止。</a:t>
            </a:r>
          </a:p>
        </p:txBody>
      </p:sp>
      <p:sp>
        <p:nvSpPr>
          <p:cNvPr id="5" name="矩形 4">
            <a:extLst>
              <a:ext uri="{FF2B5EF4-FFF2-40B4-BE49-F238E27FC236}">
                <a16:creationId xmlns:a16="http://schemas.microsoft.com/office/drawing/2014/main" id="{59619B62-DE42-4509-8618-6A796688EAEF}"/>
              </a:ext>
            </a:extLst>
          </p:cNvPr>
          <p:cNvSpPr/>
          <p:nvPr/>
        </p:nvSpPr>
        <p:spPr>
          <a:xfrm>
            <a:off x="753710" y="3351154"/>
            <a:ext cx="8118648" cy="461665"/>
          </a:xfrm>
          <a:prstGeom prst="rect">
            <a:avLst/>
          </a:prstGeom>
        </p:spPr>
        <p:txBody>
          <a:bodyPr wrap="square">
            <a:spAutoFit/>
          </a:bodyPr>
          <a:lstStyle/>
          <a:p>
            <a:r>
              <a:rPr lang="zh-CN" altLang="en-US" dirty="0"/>
              <a:t>探测报文的目的，即提醒接收方：确认丢失，重新发送。</a:t>
            </a:r>
            <a:endParaRPr lang="en-US" altLang="zh-CN" dirty="0"/>
          </a:p>
        </p:txBody>
      </p:sp>
      <p:sp>
        <p:nvSpPr>
          <p:cNvPr id="6" name="矩形 5">
            <a:extLst>
              <a:ext uri="{FF2B5EF4-FFF2-40B4-BE49-F238E27FC236}">
                <a16:creationId xmlns:a16="http://schemas.microsoft.com/office/drawing/2014/main" id="{68B9CFBE-4738-4102-8FE4-DB133B6D8250}"/>
              </a:ext>
            </a:extLst>
          </p:cNvPr>
          <p:cNvSpPr/>
          <p:nvPr/>
        </p:nvSpPr>
        <p:spPr>
          <a:xfrm>
            <a:off x="756752" y="5653892"/>
            <a:ext cx="7952818" cy="461665"/>
          </a:xfrm>
          <a:prstGeom prst="rect">
            <a:avLst/>
          </a:prstGeom>
        </p:spPr>
        <p:txBody>
          <a:bodyPr wrap="none">
            <a:spAutoFit/>
          </a:bodyPr>
          <a:lstStyle/>
          <a:p>
            <a:r>
              <a:rPr lang="zh-CN" altLang="en-US" dirty="0"/>
              <a:t>坚持计时器的值有最大值限制（门限值，通常为</a:t>
            </a:r>
            <a:r>
              <a:rPr lang="en-US" altLang="zh-CN" dirty="0"/>
              <a:t>60</a:t>
            </a:r>
            <a:r>
              <a:rPr lang="zh-CN" altLang="en-US" dirty="0"/>
              <a:t>秒）。</a:t>
            </a:r>
          </a:p>
        </p:txBody>
      </p:sp>
    </p:spTree>
    <p:extLst>
      <p:ext uri="{BB962C8B-B14F-4D97-AF65-F5344CB8AC3E}">
        <p14:creationId xmlns:p14="http://schemas.microsoft.com/office/powerpoint/2010/main" val="4081526742"/>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4D09FCB-B550-4A7B-BAA0-129C786245D5}"/>
              </a:ext>
            </a:extLst>
          </p:cNvPr>
          <p:cNvSpPr/>
          <p:nvPr/>
        </p:nvSpPr>
        <p:spPr>
          <a:xfrm>
            <a:off x="1043608" y="1268760"/>
            <a:ext cx="2448272" cy="461665"/>
          </a:xfrm>
          <a:prstGeom prst="rect">
            <a:avLst/>
          </a:prstGeom>
        </p:spPr>
        <p:txBody>
          <a:bodyPr wrap="square">
            <a:spAutoFit/>
          </a:bodyPr>
          <a:lstStyle/>
          <a:p>
            <a:r>
              <a:rPr lang="en-US" altLang="zh-CN" dirty="0"/>
              <a:t>3</a:t>
            </a:r>
            <a:r>
              <a:rPr lang="zh-CN" altLang="en-US" dirty="0"/>
              <a:t>、保活计时器</a:t>
            </a:r>
            <a:endParaRPr lang="en-US" altLang="zh-CN" dirty="0"/>
          </a:p>
        </p:txBody>
      </p:sp>
      <p:sp>
        <p:nvSpPr>
          <p:cNvPr id="3" name="矩形 2">
            <a:extLst>
              <a:ext uri="{FF2B5EF4-FFF2-40B4-BE49-F238E27FC236}">
                <a16:creationId xmlns:a16="http://schemas.microsoft.com/office/drawing/2014/main" id="{B9503B3B-26A3-4BDF-AD0D-7EADB8CA115D}"/>
              </a:ext>
            </a:extLst>
          </p:cNvPr>
          <p:cNvSpPr/>
          <p:nvPr/>
        </p:nvSpPr>
        <p:spPr>
          <a:xfrm>
            <a:off x="1043241" y="1849453"/>
            <a:ext cx="7560840" cy="830997"/>
          </a:xfrm>
          <a:prstGeom prst="rect">
            <a:avLst/>
          </a:prstGeom>
        </p:spPr>
        <p:txBody>
          <a:bodyPr wrap="square">
            <a:spAutoFit/>
          </a:bodyPr>
          <a:lstStyle/>
          <a:p>
            <a:r>
              <a:rPr lang="zh-CN" altLang="en-US" dirty="0"/>
              <a:t>保活计时器（</a:t>
            </a:r>
            <a:r>
              <a:rPr lang="en-US" altLang="zh-CN" dirty="0"/>
              <a:t>keepalive timer</a:t>
            </a:r>
            <a:r>
              <a:rPr lang="zh-CN" altLang="en-US" dirty="0"/>
              <a:t>）用于判断两个</a:t>
            </a:r>
            <a:r>
              <a:rPr lang="en-US" altLang="zh-CN" dirty="0"/>
              <a:t>TCP</a:t>
            </a:r>
            <a:r>
              <a:rPr lang="zh-CN" altLang="en-US" dirty="0"/>
              <a:t>端点之间长久的连接是否正常。</a:t>
            </a:r>
          </a:p>
        </p:txBody>
      </p:sp>
      <p:sp>
        <p:nvSpPr>
          <p:cNvPr id="4" name="矩形 3">
            <a:extLst>
              <a:ext uri="{FF2B5EF4-FFF2-40B4-BE49-F238E27FC236}">
                <a16:creationId xmlns:a16="http://schemas.microsoft.com/office/drawing/2014/main" id="{831A4C19-2F74-43E1-9BF7-A4F14032A476}"/>
              </a:ext>
            </a:extLst>
          </p:cNvPr>
          <p:cNvSpPr/>
          <p:nvPr/>
        </p:nvSpPr>
        <p:spPr>
          <a:xfrm>
            <a:off x="1041456" y="2799478"/>
            <a:ext cx="7560840" cy="1200329"/>
          </a:xfrm>
          <a:prstGeom prst="rect">
            <a:avLst/>
          </a:prstGeom>
        </p:spPr>
        <p:txBody>
          <a:bodyPr wrap="square">
            <a:spAutoFit/>
          </a:bodyPr>
          <a:lstStyle/>
          <a:p>
            <a:r>
              <a:rPr lang="zh-CN" altLang="en-US" dirty="0"/>
              <a:t>当客户端与服务器建立了</a:t>
            </a:r>
            <a:r>
              <a:rPr lang="en-US" altLang="zh-CN" dirty="0"/>
              <a:t>TCP</a:t>
            </a:r>
            <a:r>
              <a:rPr lang="zh-CN" altLang="en-US" dirty="0"/>
              <a:t>连接后，保活计时器即被激活，并设置计时值（通常为</a:t>
            </a:r>
            <a:r>
              <a:rPr lang="en-US" altLang="zh-CN" dirty="0"/>
              <a:t>2</a:t>
            </a:r>
            <a:r>
              <a:rPr lang="zh-CN" altLang="en-US" dirty="0"/>
              <a:t>小时）。每当服务器收到来自客户端的报文，即重置计时器。</a:t>
            </a:r>
          </a:p>
        </p:txBody>
      </p:sp>
      <p:sp>
        <p:nvSpPr>
          <p:cNvPr id="5" name="矩形 4">
            <a:extLst>
              <a:ext uri="{FF2B5EF4-FFF2-40B4-BE49-F238E27FC236}">
                <a16:creationId xmlns:a16="http://schemas.microsoft.com/office/drawing/2014/main" id="{1C2BF4C1-FB18-413C-95AA-D47F2A0DFA0B}"/>
              </a:ext>
            </a:extLst>
          </p:cNvPr>
          <p:cNvSpPr/>
          <p:nvPr/>
        </p:nvSpPr>
        <p:spPr>
          <a:xfrm>
            <a:off x="1041456" y="4118835"/>
            <a:ext cx="7560840" cy="830997"/>
          </a:xfrm>
          <a:prstGeom prst="rect">
            <a:avLst/>
          </a:prstGeom>
        </p:spPr>
        <p:txBody>
          <a:bodyPr wrap="square">
            <a:spAutoFit/>
          </a:bodyPr>
          <a:lstStyle/>
          <a:p>
            <a:r>
              <a:rPr lang="zh-CN" altLang="en-US" dirty="0"/>
              <a:t>当计时截止后仍未收到客户端的报文，则服务器将向客户端发出探测报文，并每隔</a:t>
            </a:r>
            <a:r>
              <a:rPr lang="en-US" altLang="zh-CN" dirty="0"/>
              <a:t>75</a:t>
            </a:r>
            <a:r>
              <a:rPr lang="zh-CN" altLang="en-US" dirty="0"/>
              <a:t>秒发送一个探测报文。</a:t>
            </a:r>
          </a:p>
        </p:txBody>
      </p:sp>
      <p:sp>
        <p:nvSpPr>
          <p:cNvPr id="6" name="矩形 5">
            <a:extLst>
              <a:ext uri="{FF2B5EF4-FFF2-40B4-BE49-F238E27FC236}">
                <a16:creationId xmlns:a16="http://schemas.microsoft.com/office/drawing/2014/main" id="{824F7F1B-8B68-445B-BCB7-B86EFF1DA61E}"/>
              </a:ext>
            </a:extLst>
          </p:cNvPr>
          <p:cNvSpPr/>
          <p:nvPr/>
        </p:nvSpPr>
        <p:spPr>
          <a:xfrm>
            <a:off x="1041457" y="5068860"/>
            <a:ext cx="7560839" cy="1200329"/>
          </a:xfrm>
          <a:prstGeom prst="rect">
            <a:avLst/>
          </a:prstGeom>
        </p:spPr>
        <p:txBody>
          <a:bodyPr wrap="square">
            <a:spAutoFit/>
          </a:bodyPr>
          <a:lstStyle/>
          <a:p>
            <a:r>
              <a:rPr lang="zh-CN" altLang="en-US" dirty="0"/>
              <a:t>如果发出</a:t>
            </a:r>
            <a:r>
              <a:rPr lang="en-US" altLang="zh-CN" dirty="0"/>
              <a:t>10</a:t>
            </a:r>
            <a:r>
              <a:rPr lang="zh-CN" altLang="en-US" dirty="0"/>
              <a:t>个探测报文后依然没有得到客户端的确认报文，则服务器假定客户端遇到了故障，，于是强制关闭这条连接。</a:t>
            </a:r>
          </a:p>
        </p:txBody>
      </p:sp>
    </p:spTree>
    <p:extLst>
      <p:ext uri="{BB962C8B-B14F-4D97-AF65-F5344CB8AC3E}">
        <p14:creationId xmlns:p14="http://schemas.microsoft.com/office/powerpoint/2010/main" val="3600614913"/>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2CA551-76C8-4B12-98DB-5598C76CBFAD}"/>
              </a:ext>
            </a:extLst>
          </p:cNvPr>
          <p:cNvSpPr/>
          <p:nvPr/>
        </p:nvSpPr>
        <p:spPr>
          <a:xfrm>
            <a:off x="899592" y="1340768"/>
            <a:ext cx="7488832" cy="830997"/>
          </a:xfrm>
          <a:prstGeom prst="rect">
            <a:avLst/>
          </a:prstGeom>
        </p:spPr>
        <p:txBody>
          <a:bodyPr wrap="square">
            <a:spAutoFit/>
          </a:bodyPr>
          <a:lstStyle/>
          <a:p>
            <a:r>
              <a:rPr lang="zh-CN" altLang="en-US" dirty="0"/>
              <a:t>当服务器发送探测报文时，客户端可能处于四种不同的状态：</a:t>
            </a:r>
          </a:p>
        </p:txBody>
      </p:sp>
      <p:sp>
        <p:nvSpPr>
          <p:cNvPr id="5" name="矩形 4">
            <a:extLst>
              <a:ext uri="{FF2B5EF4-FFF2-40B4-BE49-F238E27FC236}">
                <a16:creationId xmlns:a16="http://schemas.microsoft.com/office/drawing/2014/main" id="{6C5D2C21-8410-4266-8739-680B79B9A719}"/>
              </a:ext>
            </a:extLst>
          </p:cNvPr>
          <p:cNvSpPr/>
          <p:nvPr/>
        </p:nvSpPr>
        <p:spPr>
          <a:xfrm>
            <a:off x="899592" y="2348880"/>
            <a:ext cx="3140603" cy="461665"/>
          </a:xfrm>
          <a:prstGeom prst="rect">
            <a:avLst/>
          </a:prstGeom>
        </p:spPr>
        <p:txBody>
          <a:bodyPr wrap="none">
            <a:spAutoFit/>
          </a:bodyPr>
          <a:lstStyle/>
          <a:p>
            <a:r>
              <a:rPr lang="zh-CN" altLang="en-US" dirty="0"/>
              <a:t>（</a:t>
            </a:r>
            <a:r>
              <a:rPr lang="en-US" altLang="zh-CN" dirty="0"/>
              <a:t>1</a:t>
            </a:r>
            <a:r>
              <a:rPr lang="zh-CN" altLang="en-US" dirty="0"/>
              <a:t>）客户端运行正常</a:t>
            </a:r>
          </a:p>
        </p:txBody>
      </p:sp>
      <p:sp>
        <p:nvSpPr>
          <p:cNvPr id="6" name="矩形 5">
            <a:extLst>
              <a:ext uri="{FF2B5EF4-FFF2-40B4-BE49-F238E27FC236}">
                <a16:creationId xmlns:a16="http://schemas.microsoft.com/office/drawing/2014/main" id="{AB63FBD9-04E3-47E7-AB5C-F6036CEDD9D5}"/>
              </a:ext>
            </a:extLst>
          </p:cNvPr>
          <p:cNvSpPr/>
          <p:nvPr/>
        </p:nvSpPr>
        <p:spPr>
          <a:xfrm>
            <a:off x="899592" y="2986605"/>
            <a:ext cx="7488832" cy="830997"/>
          </a:xfrm>
          <a:prstGeom prst="rect">
            <a:avLst/>
          </a:prstGeom>
        </p:spPr>
        <p:txBody>
          <a:bodyPr wrap="square">
            <a:spAutoFit/>
          </a:bodyPr>
          <a:lstStyle/>
          <a:p>
            <a:r>
              <a:rPr lang="zh-CN" altLang="en-US" dirty="0"/>
              <a:t>一切正常，客户端能收到服务器的探测报文并发出响应确认报文，服务器重置保活计时器。</a:t>
            </a:r>
          </a:p>
        </p:txBody>
      </p:sp>
      <p:sp>
        <p:nvSpPr>
          <p:cNvPr id="7" name="矩形 6">
            <a:extLst>
              <a:ext uri="{FF2B5EF4-FFF2-40B4-BE49-F238E27FC236}">
                <a16:creationId xmlns:a16="http://schemas.microsoft.com/office/drawing/2014/main" id="{D994261D-626E-4306-BB1E-F16CB7424583}"/>
              </a:ext>
            </a:extLst>
          </p:cNvPr>
          <p:cNvSpPr/>
          <p:nvPr/>
        </p:nvSpPr>
        <p:spPr>
          <a:xfrm>
            <a:off x="899592" y="3961695"/>
            <a:ext cx="3140603" cy="461665"/>
          </a:xfrm>
          <a:prstGeom prst="rect">
            <a:avLst/>
          </a:prstGeom>
        </p:spPr>
        <p:txBody>
          <a:bodyPr wrap="none">
            <a:spAutoFit/>
          </a:bodyPr>
          <a:lstStyle/>
          <a:p>
            <a:r>
              <a:rPr lang="zh-CN" altLang="en-US" dirty="0"/>
              <a:t>（</a:t>
            </a:r>
            <a:r>
              <a:rPr lang="en-US" altLang="zh-CN" dirty="0"/>
              <a:t>2</a:t>
            </a:r>
            <a:r>
              <a:rPr lang="zh-CN" altLang="en-US" dirty="0"/>
              <a:t>）客户端已经崩溃</a:t>
            </a:r>
          </a:p>
        </p:txBody>
      </p:sp>
      <p:sp>
        <p:nvSpPr>
          <p:cNvPr id="8" name="矩形 7">
            <a:extLst>
              <a:ext uri="{FF2B5EF4-FFF2-40B4-BE49-F238E27FC236}">
                <a16:creationId xmlns:a16="http://schemas.microsoft.com/office/drawing/2014/main" id="{633C0E38-82F4-45DA-A18C-C51533114970}"/>
              </a:ext>
            </a:extLst>
          </p:cNvPr>
          <p:cNvSpPr/>
          <p:nvPr/>
        </p:nvSpPr>
        <p:spPr>
          <a:xfrm>
            <a:off x="899592" y="4567453"/>
            <a:ext cx="7488832" cy="1200329"/>
          </a:xfrm>
          <a:prstGeom prst="rect">
            <a:avLst/>
          </a:prstGeom>
        </p:spPr>
        <p:txBody>
          <a:bodyPr wrap="square">
            <a:spAutoFit/>
          </a:bodyPr>
          <a:lstStyle/>
          <a:p>
            <a:r>
              <a:rPr lang="zh-CN" altLang="en-US" dirty="0"/>
              <a:t>客户端可能已经关闭或正在重新启动，无法接收和响应服务器的探测报文。服务器在</a:t>
            </a:r>
            <a:r>
              <a:rPr lang="en-US" altLang="zh-CN" dirty="0"/>
              <a:t>10</a:t>
            </a:r>
            <a:r>
              <a:rPr lang="zh-CN" altLang="en-US" dirty="0"/>
              <a:t>个探测报文以后即终止与客户端的连接。</a:t>
            </a:r>
          </a:p>
        </p:txBody>
      </p:sp>
    </p:spTree>
    <p:extLst>
      <p:ext uri="{BB962C8B-B14F-4D97-AF65-F5344CB8AC3E}">
        <p14:creationId xmlns:p14="http://schemas.microsoft.com/office/powerpoint/2010/main" val="1662358723"/>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050063-EED9-4F13-859E-34B9B3E5504B}"/>
              </a:ext>
            </a:extLst>
          </p:cNvPr>
          <p:cNvSpPr/>
          <p:nvPr/>
        </p:nvSpPr>
        <p:spPr>
          <a:xfrm>
            <a:off x="971600" y="3717032"/>
            <a:ext cx="3024336" cy="461665"/>
          </a:xfrm>
          <a:prstGeom prst="rect">
            <a:avLst/>
          </a:prstGeom>
        </p:spPr>
        <p:txBody>
          <a:bodyPr wrap="square">
            <a:spAutoFit/>
          </a:bodyPr>
          <a:lstStyle/>
          <a:p>
            <a:r>
              <a:rPr lang="zh-CN" altLang="en-US" dirty="0"/>
              <a:t>（</a:t>
            </a:r>
            <a:r>
              <a:rPr lang="en-US" altLang="zh-CN" dirty="0"/>
              <a:t>4</a:t>
            </a:r>
            <a:r>
              <a:rPr lang="zh-CN" altLang="en-US" dirty="0"/>
              <a:t>）网络链路故障</a:t>
            </a:r>
          </a:p>
        </p:txBody>
      </p:sp>
      <p:sp>
        <p:nvSpPr>
          <p:cNvPr id="3" name="矩形 2">
            <a:extLst>
              <a:ext uri="{FF2B5EF4-FFF2-40B4-BE49-F238E27FC236}">
                <a16:creationId xmlns:a16="http://schemas.microsoft.com/office/drawing/2014/main" id="{C944608B-0DF9-47FE-909E-3AA4031D9E26}"/>
              </a:ext>
            </a:extLst>
          </p:cNvPr>
          <p:cNvSpPr/>
          <p:nvPr/>
        </p:nvSpPr>
        <p:spPr>
          <a:xfrm>
            <a:off x="971600" y="1268760"/>
            <a:ext cx="4068743" cy="461665"/>
          </a:xfrm>
          <a:prstGeom prst="rect">
            <a:avLst/>
          </a:prstGeom>
        </p:spPr>
        <p:txBody>
          <a:bodyPr wrap="none">
            <a:spAutoFit/>
          </a:bodyPr>
          <a:lstStyle/>
          <a:p>
            <a:r>
              <a:rPr lang="zh-CN" altLang="en-US" dirty="0"/>
              <a:t>（</a:t>
            </a:r>
            <a:r>
              <a:rPr lang="en-US" altLang="zh-CN" dirty="0"/>
              <a:t>3</a:t>
            </a:r>
            <a:r>
              <a:rPr lang="zh-CN" altLang="en-US" dirty="0"/>
              <a:t>）客户端已经崩溃并重启</a:t>
            </a:r>
          </a:p>
        </p:txBody>
      </p:sp>
      <p:sp>
        <p:nvSpPr>
          <p:cNvPr id="4" name="矩形 3">
            <a:extLst>
              <a:ext uri="{FF2B5EF4-FFF2-40B4-BE49-F238E27FC236}">
                <a16:creationId xmlns:a16="http://schemas.microsoft.com/office/drawing/2014/main" id="{9196B6F4-CB8E-4844-9D10-4CF4702BE4E9}"/>
              </a:ext>
            </a:extLst>
          </p:cNvPr>
          <p:cNvSpPr/>
          <p:nvPr/>
        </p:nvSpPr>
        <p:spPr>
          <a:xfrm>
            <a:off x="971601" y="1988840"/>
            <a:ext cx="7416824" cy="830997"/>
          </a:xfrm>
          <a:prstGeom prst="rect">
            <a:avLst/>
          </a:prstGeom>
        </p:spPr>
        <p:txBody>
          <a:bodyPr wrap="square">
            <a:spAutoFit/>
          </a:bodyPr>
          <a:lstStyle/>
          <a:p>
            <a:r>
              <a:rPr lang="zh-CN" altLang="en-US" dirty="0"/>
              <a:t>客户端已经重启，在收到服务器的探测报文后，客户端将返回一个</a:t>
            </a:r>
            <a:r>
              <a:rPr lang="en-US" altLang="zh-CN" dirty="0"/>
              <a:t>RST</a:t>
            </a:r>
            <a:r>
              <a:rPr lang="zh-CN" altLang="en-US" dirty="0"/>
              <a:t>报文。</a:t>
            </a:r>
          </a:p>
        </p:txBody>
      </p:sp>
      <p:sp>
        <p:nvSpPr>
          <p:cNvPr id="5" name="矩形 4">
            <a:extLst>
              <a:ext uri="{FF2B5EF4-FFF2-40B4-BE49-F238E27FC236}">
                <a16:creationId xmlns:a16="http://schemas.microsoft.com/office/drawing/2014/main" id="{9D1CDA1E-4A61-4E06-A112-43FFD3501EBC}"/>
              </a:ext>
            </a:extLst>
          </p:cNvPr>
          <p:cNvSpPr/>
          <p:nvPr/>
        </p:nvSpPr>
        <p:spPr>
          <a:xfrm>
            <a:off x="971600" y="2967335"/>
            <a:ext cx="5440913" cy="461665"/>
          </a:xfrm>
          <a:prstGeom prst="rect">
            <a:avLst/>
          </a:prstGeom>
        </p:spPr>
        <p:txBody>
          <a:bodyPr wrap="none">
            <a:spAutoFit/>
          </a:bodyPr>
          <a:lstStyle/>
          <a:p>
            <a:r>
              <a:rPr lang="zh-CN" altLang="en-US" dirty="0"/>
              <a:t>服务器在收到</a:t>
            </a:r>
            <a:r>
              <a:rPr lang="en-US" altLang="zh-CN" dirty="0"/>
              <a:t>RST</a:t>
            </a:r>
            <a:r>
              <a:rPr lang="zh-CN" altLang="en-US" dirty="0"/>
              <a:t>报文后即关闭连接。</a:t>
            </a:r>
          </a:p>
        </p:txBody>
      </p:sp>
      <p:sp>
        <p:nvSpPr>
          <p:cNvPr id="6" name="矩形 5">
            <a:extLst>
              <a:ext uri="{FF2B5EF4-FFF2-40B4-BE49-F238E27FC236}">
                <a16:creationId xmlns:a16="http://schemas.microsoft.com/office/drawing/2014/main" id="{880B7FDD-0B8E-446C-AE40-B916A85168F0}"/>
              </a:ext>
            </a:extLst>
          </p:cNvPr>
          <p:cNvSpPr/>
          <p:nvPr/>
        </p:nvSpPr>
        <p:spPr>
          <a:xfrm>
            <a:off x="971600" y="4293096"/>
            <a:ext cx="7416824" cy="830997"/>
          </a:xfrm>
          <a:prstGeom prst="rect">
            <a:avLst/>
          </a:prstGeom>
        </p:spPr>
        <p:txBody>
          <a:bodyPr wrap="square">
            <a:spAutoFit/>
          </a:bodyPr>
          <a:lstStyle/>
          <a:p>
            <a:r>
              <a:rPr lang="zh-CN" altLang="en-US" dirty="0"/>
              <a:t>客户端可能依然在正常运行，但无法收到来自服务器的探测报文，也无法向服务器发送数据报文。</a:t>
            </a:r>
          </a:p>
        </p:txBody>
      </p:sp>
      <p:sp>
        <p:nvSpPr>
          <p:cNvPr id="7" name="矩形 6">
            <a:extLst>
              <a:ext uri="{FF2B5EF4-FFF2-40B4-BE49-F238E27FC236}">
                <a16:creationId xmlns:a16="http://schemas.microsoft.com/office/drawing/2014/main" id="{1CE19673-9888-472F-AE23-EEBF52391407}"/>
              </a:ext>
            </a:extLst>
          </p:cNvPr>
          <p:cNvSpPr/>
          <p:nvPr/>
        </p:nvSpPr>
        <p:spPr>
          <a:xfrm>
            <a:off x="971601" y="5238492"/>
            <a:ext cx="7416824" cy="830997"/>
          </a:xfrm>
          <a:prstGeom prst="rect">
            <a:avLst/>
          </a:prstGeom>
        </p:spPr>
        <p:txBody>
          <a:bodyPr wrap="square">
            <a:spAutoFit/>
          </a:bodyPr>
          <a:lstStyle/>
          <a:p>
            <a:r>
              <a:rPr lang="zh-CN" altLang="en-US" dirty="0"/>
              <a:t>由于无法判断是链路故障还是客户端故障，因此服务器在</a:t>
            </a:r>
            <a:r>
              <a:rPr lang="en-US" altLang="zh-CN" dirty="0"/>
              <a:t>10</a:t>
            </a:r>
            <a:r>
              <a:rPr lang="zh-CN" altLang="en-US" dirty="0"/>
              <a:t>个探测报文后终止连接。</a:t>
            </a:r>
          </a:p>
        </p:txBody>
      </p:sp>
    </p:spTree>
    <p:extLst>
      <p:ext uri="{BB962C8B-B14F-4D97-AF65-F5344CB8AC3E}">
        <p14:creationId xmlns:p14="http://schemas.microsoft.com/office/powerpoint/2010/main" val="1334791481"/>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0790DE-4348-4808-8E8B-B7A0C2564B24}"/>
              </a:ext>
            </a:extLst>
          </p:cNvPr>
          <p:cNvSpPr/>
          <p:nvPr/>
        </p:nvSpPr>
        <p:spPr>
          <a:xfrm>
            <a:off x="1043608" y="1082353"/>
            <a:ext cx="2880320" cy="461665"/>
          </a:xfrm>
          <a:prstGeom prst="rect">
            <a:avLst/>
          </a:prstGeom>
        </p:spPr>
        <p:txBody>
          <a:bodyPr wrap="square">
            <a:spAutoFit/>
          </a:bodyPr>
          <a:lstStyle/>
          <a:p>
            <a:r>
              <a:rPr lang="en-US" altLang="zh-CN" dirty="0"/>
              <a:t>4</a:t>
            </a:r>
            <a:r>
              <a:rPr lang="zh-CN" altLang="en-US" dirty="0"/>
              <a:t>、时间等待计时器</a:t>
            </a:r>
            <a:endParaRPr lang="en-US" altLang="zh-CN" dirty="0"/>
          </a:p>
        </p:txBody>
      </p:sp>
      <p:sp>
        <p:nvSpPr>
          <p:cNvPr id="3" name="矩形 2">
            <a:extLst>
              <a:ext uri="{FF2B5EF4-FFF2-40B4-BE49-F238E27FC236}">
                <a16:creationId xmlns:a16="http://schemas.microsoft.com/office/drawing/2014/main" id="{9297ECD9-8A05-4DB0-A902-CA46F068C769}"/>
              </a:ext>
            </a:extLst>
          </p:cNvPr>
          <p:cNvSpPr/>
          <p:nvPr/>
        </p:nvSpPr>
        <p:spPr>
          <a:xfrm>
            <a:off x="1043608" y="1683966"/>
            <a:ext cx="7776864" cy="830997"/>
          </a:xfrm>
          <a:prstGeom prst="rect">
            <a:avLst/>
          </a:prstGeom>
        </p:spPr>
        <p:txBody>
          <a:bodyPr wrap="square">
            <a:spAutoFit/>
          </a:bodyPr>
          <a:lstStyle/>
          <a:p>
            <a:r>
              <a:rPr lang="zh-CN" altLang="en-US" dirty="0"/>
              <a:t>时间等待计时器（</a:t>
            </a:r>
            <a:r>
              <a:rPr lang="en-US" altLang="zh-CN" dirty="0" err="1"/>
              <a:t>Time_Wait</a:t>
            </a:r>
            <a:r>
              <a:rPr lang="en-US" altLang="zh-CN" dirty="0"/>
              <a:t> Timer</a:t>
            </a:r>
            <a:r>
              <a:rPr lang="zh-CN" altLang="en-US" dirty="0"/>
              <a:t>）也叫</a:t>
            </a:r>
            <a:r>
              <a:rPr lang="en-US" altLang="zh-CN" dirty="0"/>
              <a:t>2MSL</a:t>
            </a:r>
            <a:r>
              <a:rPr lang="zh-CN" altLang="en-US" dirty="0"/>
              <a:t>计时器，是</a:t>
            </a:r>
            <a:r>
              <a:rPr lang="en-US" altLang="zh-CN" dirty="0"/>
              <a:t>TCP</a:t>
            </a:r>
            <a:r>
              <a:rPr lang="zh-CN" altLang="en-US" dirty="0"/>
              <a:t>终止连接时启动的计时器。</a:t>
            </a:r>
          </a:p>
        </p:txBody>
      </p:sp>
      <p:sp>
        <p:nvSpPr>
          <p:cNvPr id="4" name="矩形 3">
            <a:extLst>
              <a:ext uri="{FF2B5EF4-FFF2-40B4-BE49-F238E27FC236}">
                <a16:creationId xmlns:a16="http://schemas.microsoft.com/office/drawing/2014/main" id="{B8553AB8-F749-4882-B1C0-999286411DF7}"/>
              </a:ext>
            </a:extLst>
          </p:cNvPr>
          <p:cNvSpPr/>
          <p:nvPr/>
        </p:nvSpPr>
        <p:spPr>
          <a:xfrm>
            <a:off x="1043608" y="4149080"/>
            <a:ext cx="7776864" cy="2308324"/>
          </a:xfrm>
          <a:prstGeom prst="rect">
            <a:avLst/>
          </a:prstGeom>
        </p:spPr>
        <p:txBody>
          <a:bodyPr wrap="square">
            <a:spAutoFit/>
          </a:bodyPr>
          <a:lstStyle/>
          <a:p>
            <a:r>
              <a:rPr lang="zh-CN" altLang="en-US" dirty="0"/>
              <a:t>当主动关闭的一方收到被动关闭一方</a:t>
            </a:r>
            <a:r>
              <a:rPr lang="en-US" altLang="zh-CN" dirty="0"/>
              <a:t>FIN=1</a:t>
            </a:r>
            <a:r>
              <a:rPr lang="zh-CN" altLang="en-US" dirty="0"/>
              <a:t>的控制报文信息后状态由</a:t>
            </a:r>
            <a:r>
              <a:rPr lang="en-US" altLang="zh-CN" dirty="0"/>
              <a:t>FIN-WAIT-2</a:t>
            </a:r>
            <a:r>
              <a:rPr lang="zh-CN" altLang="en-US" dirty="0"/>
              <a:t>变为</a:t>
            </a:r>
            <a:r>
              <a:rPr lang="en-US" altLang="zh-CN" dirty="0"/>
              <a:t>TIME-WAIT</a:t>
            </a:r>
            <a:r>
              <a:rPr lang="zh-CN" altLang="en-US" dirty="0"/>
              <a:t>，并发送一个</a:t>
            </a:r>
            <a:r>
              <a:rPr lang="en-US" altLang="zh-CN" dirty="0"/>
              <a:t>ACK</a:t>
            </a:r>
            <a:r>
              <a:rPr lang="zh-CN" altLang="en-US" dirty="0"/>
              <a:t>确认报文，同时启动计时器开始计时。如果被动关闭的一方在</a:t>
            </a:r>
            <a:r>
              <a:rPr lang="en-US" altLang="zh-CN" dirty="0"/>
              <a:t>2MSL</a:t>
            </a:r>
            <a:r>
              <a:rPr lang="zh-CN" altLang="en-US" dirty="0"/>
              <a:t>后没有发送重传请求，主动关闭的一方即认为对方已经收到</a:t>
            </a:r>
            <a:r>
              <a:rPr lang="en-US" altLang="zh-CN" dirty="0"/>
              <a:t>ACK</a:t>
            </a:r>
            <a:r>
              <a:rPr lang="zh-CN" altLang="en-US" dirty="0"/>
              <a:t>报文并关闭了连接，于是主动关闭的一方才把连接关闭。</a:t>
            </a:r>
          </a:p>
        </p:txBody>
      </p:sp>
      <p:sp>
        <p:nvSpPr>
          <p:cNvPr id="5" name="矩形 4">
            <a:extLst>
              <a:ext uri="{FF2B5EF4-FFF2-40B4-BE49-F238E27FC236}">
                <a16:creationId xmlns:a16="http://schemas.microsoft.com/office/drawing/2014/main" id="{CF93253F-6AFB-49B8-9E2B-3EC387CBE1BE}"/>
              </a:ext>
            </a:extLst>
          </p:cNvPr>
          <p:cNvSpPr/>
          <p:nvPr/>
        </p:nvSpPr>
        <p:spPr>
          <a:xfrm>
            <a:off x="1043608" y="2572692"/>
            <a:ext cx="7776864" cy="1569660"/>
          </a:xfrm>
          <a:prstGeom prst="rect">
            <a:avLst/>
          </a:prstGeom>
        </p:spPr>
        <p:txBody>
          <a:bodyPr wrap="square">
            <a:spAutoFit/>
          </a:bodyPr>
          <a:lstStyle/>
          <a:p>
            <a:r>
              <a:rPr lang="zh-CN" altLang="en-US" dirty="0"/>
              <a:t>设置时间等待计时器的主要目的是为了能够正常关闭服务端的连接，确保本次</a:t>
            </a:r>
            <a:r>
              <a:rPr lang="en-US" altLang="zh-CN" dirty="0"/>
              <a:t>TCP</a:t>
            </a:r>
            <a:r>
              <a:rPr lang="zh-CN" altLang="en-US" dirty="0"/>
              <a:t>连接中的所有报文都在连接断开前到达接收方，防止本次连接中的报文进入下次连接中。</a:t>
            </a:r>
          </a:p>
        </p:txBody>
      </p:sp>
    </p:spTree>
    <p:extLst>
      <p:ext uri="{BB962C8B-B14F-4D97-AF65-F5344CB8AC3E}">
        <p14:creationId xmlns:p14="http://schemas.microsoft.com/office/powerpoint/2010/main" val="3429021631"/>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AC7D16-8879-4EC0-896F-A502CC2041B4}"/>
              </a:ext>
            </a:extLst>
          </p:cNvPr>
          <p:cNvSpPr>
            <a:spLocks noGrp="1"/>
          </p:cNvSpPr>
          <p:nvPr>
            <p:ph type="title"/>
          </p:nvPr>
        </p:nvSpPr>
        <p:spPr/>
        <p:txBody>
          <a:bodyPr/>
          <a:lstStyle/>
          <a:p>
            <a:r>
              <a:rPr lang="en-US" altLang="zh-CN" dirty="0"/>
              <a:t>6.3.5 TCP</a:t>
            </a:r>
            <a:r>
              <a:rPr lang="zh-CN" altLang="en-US" dirty="0"/>
              <a:t>有限状态机 </a:t>
            </a:r>
          </a:p>
        </p:txBody>
      </p:sp>
      <p:sp>
        <p:nvSpPr>
          <p:cNvPr id="4" name="矩形 3">
            <a:extLst>
              <a:ext uri="{FF2B5EF4-FFF2-40B4-BE49-F238E27FC236}">
                <a16:creationId xmlns:a16="http://schemas.microsoft.com/office/drawing/2014/main" id="{646BA40A-FF11-49BB-8331-0E36EDB851AB}"/>
              </a:ext>
            </a:extLst>
          </p:cNvPr>
          <p:cNvSpPr/>
          <p:nvPr/>
        </p:nvSpPr>
        <p:spPr>
          <a:xfrm>
            <a:off x="755576" y="1268760"/>
            <a:ext cx="8046640" cy="4647426"/>
          </a:xfrm>
          <a:prstGeom prst="rect">
            <a:avLst/>
          </a:prstGeom>
        </p:spPr>
        <p:txBody>
          <a:bodyPr wrap="square">
            <a:spAutoFit/>
          </a:bodyPr>
          <a:lstStyle/>
          <a:p>
            <a:pPr eaLnBrk="1" hangingPunct="1"/>
            <a:r>
              <a:rPr lang="en-US" altLang="zh-CN" sz="2800" dirty="0"/>
              <a:t>TCP </a:t>
            </a:r>
            <a:r>
              <a:rPr lang="zh-CN" altLang="en-US" sz="2800" dirty="0"/>
              <a:t>有限状态机的图中每一个方框都是 </a:t>
            </a:r>
            <a:r>
              <a:rPr lang="en-US" altLang="zh-CN" sz="2800" dirty="0"/>
              <a:t>TCP </a:t>
            </a:r>
            <a:r>
              <a:rPr lang="zh-CN" altLang="en-US" sz="2800" dirty="0"/>
              <a:t>可能具有的状态。</a:t>
            </a:r>
          </a:p>
          <a:p>
            <a:pPr eaLnBrk="1" hangingPunct="1"/>
            <a:r>
              <a:rPr lang="zh-CN" altLang="en-US" sz="2800" dirty="0"/>
              <a:t>每个方框中的大写英文字符串是 </a:t>
            </a:r>
            <a:r>
              <a:rPr lang="en-US" altLang="zh-CN" sz="2800" dirty="0"/>
              <a:t>TCP </a:t>
            </a:r>
            <a:r>
              <a:rPr lang="zh-CN" altLang="en-US" sz="2800" dirty="0"/>
              <a:t>标准所使用的 </a:t>
            </a:r>
            <a:r>
              <a:rPr lang="en-US" altLang="zh-CN" sz="2800" dirty="0"/>
              <a:t>TCP </a:t>
            </a:r>
            <a:r>
              <a:rPr lang="zh-CN" altLang="en-US" sz="2800" dirty="0"/>
              <a:t>连接状态名。状态之间的箭头表示可能发生的状态变迁。</a:t>
            </a:r>
          </a:p>
          <a:p>
            <a:pPr eaLnBrk="1" hangingPunct="1"/>
            <a:r>
              <a:rPr lang="zh-CN" altLang="en-US" sz="2800" dirty="0"/>
              <a:t>箭头旁边的字，表明引起这种变迁的原因，或表明发生状态变迁后又出现什么动作。</a:t>
            </a:r>
          </a:p>
          <a:p>
            <a:pPr eaLnBrk="1" hangingPunct="1"/>
            <a:r>
              <a:rPr lang="zh-CN" altLang="en-US" sz="2800" dirty="0"/>
              <a:t>图中有三种不同的箭头。</a:t>
            </a:r>
          </a:p>
          <a:p>
            <a:pPr lvl="1" eaLnBrk="1" hangingPunct="1"/>
            <a:r>
              <a:rPr lang="zh-CN" altLang="en-US" dirty="0">
                <a:solidFill>
                  <a:srgbClr val="FF0000"/>
                </a:solidFill>
                <a:latin typeface="黑体" pitchFamily="49" charset="-122"/>
                <a:ea typeface="黑体" pitchFamily="49" charset="-122"/>
              </a:rPr>
              <a:t>红实线箭头</a:t>
            </a:r>
            <a:r>
              <a:rPr lang="zh-CN" altLang="en-US" dirty="0">
                <a:solidFill>
                  <a:schemeClr val="folHlink"/>
                </a:solidFill>
                <a:latin typeface="黑体" pitchFamily="49" charset="-122"/>
                <a:ea typeface="黑体" pitchFamily="49" charset="-122"/>
              </a:rPr>
              <a:t>表示客户进程的正常变迁。</a:t>
            </a:r>
          </a:p>
          <a:p>
            <a:pPr lvl="1" eaLnBrk="1" hangingPunct="1"/>
            <a:r>
              <a:rPr lang="zh-CN" altLang="en-US" dirty="0">
                <a:solidFill>
                  <a:srgbClr val="FF0000"/>
                </a:solidFill>
                <a:latin typeface="黑体" pitchFamily="49" charset="-122"/>
                <a:ea typeface="黑体" pitchFamily="49" charset="-122"/>
              </a:rPr>
              <a:t>蓝虚线箭头</a:t>
            </a:r>
            <a:r>
              <a:rPr lang="zh-CN" altLang="en-US" dirty="0">
                <a:solidFill>
                  <a:schemeClr val="folHlink"/>
                </a:solidFill>
                <a:latin typeface="黑体" pitchFamily="49" charset="-122"/>
                <a:ea typeface="黑体" pitchFamily="49" charset="-122"/>
              </a:rPr>
              <a:t>表示服务器进程的正常变迁。</a:t>
            </a:r>
          </a:p>
          <a:p>
            <a:pPr lvl="1" eaLnBrk="1" hangingPunct="1"/>
            <a:r>
              <a:rPr lang="zh-CN" altLang="en-US" dirty="0">
                <a:solidFill>
                  <a:srgbClr val="FF0000"/>
                </a:solidFill>
                <a:latin typeface="黑体" pitchFamily="49" charset="-122"/>
                <a:ea typeface="黑体" pitchFamily="49" charset="-122"/>
              </a:rPr>
              <a:t>黑细线箭头</a:t>
            </a:r>
            <a:r>
              <a:rPr lang="zh-CN" altLang="en-US" dirty="0">
                <a:solidFill>
                  <a:schemeClr val="folHlink"/>
                </a:solidFill>
                <a:latin typeface="黑体" pitchFamily="49" charset="-122"/>
                <a:ea typeface="黑体" pitchFamily="49" charset="-122"/>
              </a:rPr>
              <a:t>表示异常变迁。 </a:t>
            </a:r>
          </a:p>
        </p:txBody>
      </p:sp>
    </p:spTree>
    <p:extLst>
      <p:ext uri="{BB962C8B-B14F-4D97-AF65-F5344CB8AC3E}">
        <p14:creationId xmlns:p14="http://schemas.microsoft.com/office/powerpoint/2010/main" val="82559078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3">
            <a:extLst>
              <a:ext uri="{FF2B5EF4-FFF2-40B4-BE49-F238E27FC236}">
                <a16:creationId xmlns:a16="http://schemas.microsoft.com/office/drawing/2014/main" id="{E2E65980-A00A-40D9-B88F-F8E689FC6DED}"/>
              </a:ext>
            </a:extLst>
          </p:cNvPr>
          <p:cNvSpPr>
            <a:spLocks noChangeArrowheads="1"/>
          </p:cNvSpPr>
          <p:nvPr/>
        </p:nvSpPr>
        <p:spPr bwMode="auto">
          <a:xfrm>
            <a:off x="1042988" y="1268413"/>
            <a:ext cx="54761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dirty="0"/>
              <a:t>4.</a:t>
            </a:r>
            <a:r>
              <a:rPr lang="zh-CN" altLang="en-US" sz="2400" dirty="0"/>
              <a:t> 传输层协议与网络层协议的主要区别</a:t>
            </a:r>
          </a:p>
        </p:txBody>
      </p:sp>
      <p:sp>
        <p:nvSpPr>
          <p:cNvPr id="22531" name="Line 41">
            <a:extLst>
              <a:ext uri="{FF2B5EF4-FFF2-40B4-BE49-F238E27FC236}">
                <a16:creationId xmlns:a16="http://schemas.microsoft.com/office/drawing/2014/main" id="{803D5A7D-C7E3-42DC-85EF-9856C49346F7}"/>
              </a:ext>
            </a:extLst>
          </p:cNvPr>
          <p:cNvSpPr>
            <a:spLocks noChangeShapeType="1"/>
          </p:cNvSpPr>
          <p:nvPr/>
        </p:nvSpPr>
        <p:spPr bwMode="auto">
          <a:xfrm>
            <a:off x="2217738" y="4076700"/>
            <a:ext cx="492601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2" name="Rectangle 30">
            <a:extLst>
              <a:ext uri="{FF2B5EF4-FFF2-40B4-BE49-F238E27FC236}">
                <a16:creationId xmlns:a16="http://schemas.microsoft.com/office/drawing/2014/main" id="{02D35A37-750A-4EB7-89F6-65EB6CD63507}"/>
              </a:ext>
            </a:extLst>
          </p:cNvPr>
          <p:cNvSpPr>
            <a:spLocks noChangeArrowheads="1"/>
          </p:cNvSpPr>
          <p:nvPr/>
        </p:nvSpPr>
        <p:spPr bwMode="auto">
          <a:xfrm>
            <a:off x="1206500" y="2379663"/>
            <a:ext cx="1781175" cy="1033462"/>
          </a:xfrm>
          <a:prstGeom prst="rect">
            <a:avLst/>
          </a:prstGeom>
          <a:solidFill>
            <a:srgbClr val="CCECFF"/>
          </a:solidFill>
          <a:ln w="9525">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endParaRPr lang="zh-CN" altLang="en-US" sz="2400">
              <a:solidFill>
                <a:srgbClr val="000000"/>
              </a:solidFill>
            </a:endParaRPr>
          </a:p>
        </p:txBody>
      </p:sp>
      <p:sp>
        <p:nvSpPr>
          <p:cNvPr id="22533" name="Rectangle 36">
            <a:extLst>
              <a:ext uri="{FF2B5EF4-FFF2-40B4-BE49-F238E27FC236}">
                <a16:creationId xmlns:a16="http://schemas.microsoft.com/office/drawing/2014/main" id="{0A91CAA5-6689-4E8F-AF7A-2AF3EDD7A056}"/>
              </a:ext>
            </a:extLst>
          </p:cNvPr>
          <p:cNvSpPr>
            <a:spLocks noChangeArrowheads="1"/>
          </p:cNvSpPr>
          <p:nvPr/>
        </p:nvSpPr>
        <p:spPr bwMode="auto">
          <a:xfrm>
            <a:off x="6302375" y="2379663"/>
            <a:ext cx="1781175" cy="1033462"/>
          </a:xfrm>
          <a:prstGeom prst="rect">
            <a:avLst/>
          </a:prstGeom>
          <a:solidFill>
            <a:srgbClr val="CCECFF"/>
          </a:solidFill>
          <a:ln w="9525">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endParaRPr lang="zh-CN" altLang="en-US" sz="2400">
              <a:solidFill>
                <a:srgbClr val="000000"/>
              </a:solidFill>
            </a:endParaRPr>
          </a:p>
        </p:txBody>
      </p:sp>
      <p:sp>
        <p:nvSpPr>
          <p:cNvPr id="22534" name="Text Box 29">
            <a:extLst>
              <a:ext uri="{FF2B5EF4-FFF2-40B4-BE49-F238E27FC236}">
                <a16:creationId xmlns:a16="http://schemas.microsoft.com/office/drawing/2014/main" id="{0CD0E752-1253-428B-A193-F46F061025F5}"/>
              </a:ext>
            </a:extLst>
          </p:cNvPr>
          <p:cNvSpPr txBox="1">
            <a:spLocks noChangeArrowheads="1"/>
          </p:cNvSpPr>
          <p:nvPr/>
        </p:nvSpPr>
        <p:spPr bwMode="auto">
          <a:xfrm>
            <a:off x="1206500" y="2276475"/>
            <a:ext cx="822325"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7200">
                <a:solidFill>
                  <a:srgbClr val="333399"/>
                </a:solidFill>
                <a:ea typeface="黑体" panose="02010609060101010101" pitchFamily="49" charset="-122"/>
                <a:sym typeface="Wingdings" panose="05000000000000000000" pitchFamily="2" charset="2"/>
              </a:rPr>
              <a:t></a:t>
            </a:r>
            <a:endParaRPr lang="en-US" altLang="zh-CN" sz="7200">
              <a:solidFill>
                <a:srgbClr val="333399"/>
              </a:solidFill>
              <a:ea typeface="黑体" panose="02010609060101010101" pitchFamily="49" charset="-122"/>
            </a:endParaRPr>
          </a:p>
        </p:txBody>
      </p:sp>
      <p:sp>
        <p:nvSpPr>
          <p:cNvPr id="22535" name="Rectangle 31">
            <a:extLst>
              <a:ext uri="{FF2B5EF4-FFF2-40B4-BE49-F238E27FC236}">
                <a16:creationId xmlns:a16="http://schemas.microsoft.com/office/drawing/2014/main" id="{3360F8A0-1E8F-432B-974F-A7BA447919B6}"/>
              </a:ext>
            </a:extLst>
          </p:cNvPr>
          <p:cNvSpPr>
            <a:spLocks noChangeArrowheads="1"/>
          </p:cNvSpPr>
          <p:nvPr/>
        </p:nvSpPr>
        <p:spPr bwMode="auto">
          <a:xfrm>
            <a:off x="1476375" y="1924050"/>
            <a:ext cx="1400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rPr>
              <a:t>应用进程</a:t>
            </a:r>
          </a:p>
        </p:txBody>
      </p:sp>
      <p:sp>
        <p:nvSpPr>
          <p:cNvPr id="22536" name="Rectangle 32">
            <a:extLst>
              <a:ext uri="{FF2B5EF4-FFF2-40B4-BE49-F238E27FC236}">
                <a16:creationId xmlns:a16="http://schemas.microsoft.com/office/drawing/2014/main" id="{34207B2A-8384-41A8-BC5C-224A4BF77E35}"/>
              </a:ext>
            </a:extLst>
          </p:cNvPr>
          <p:cNvSpPr>
            <a:spLocks noChangeArrowheads="1"/>
          </p:cNvSpPr>
          <p:nvPr/>
        </p:nvSpPr>
        <p:spPr bwMode="auto">
          <a:xfrm>
            <a:off x="1889125" y="2849563"/>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t>
            </a:r>
          </a:p>
        </p:txBody>
      </p:sp>
      <p:sp>
        <p:nvSpPr>
          <p:cNvPr id="22537" name="Text Box 33">
            <a:extLst>
              <a:ext uri="{FF2B5EF4-FFF2-40B4-BE49-F238E27FC236}">
                <a16:creationId xmlns:a16="http://schemas.microsoft.com/office/drawing/2014/main" id="{8CE90CB6-3485-4984-8163-997B1AB2C2BA}"/>
              </a:ext>
            </a:extLst>
          </p:cNvPr>
          <p:cNvSpPr txBox="1">
            <a:spLocks noChangeArrowheads="1"/>
          </p:cNvSpPr>
          <p:nvPr/>
        </p:nvSpPr>
        <p:spPr bwMode="auto">
          <a:xfrm>
            <a:off x="2185988" y="2276475"/>
            <a:ext cx="822325"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7200">
                <a:solidFill>
                  <a:srgbClr val="333399"/>
                </a:solidFill>
                <a:ea typeface="黑体" panose="02010609060101010101" pitchFamily="49" charset="-122"/>
                <a:sym typeface="Wingdings" panose="05000000000000000000" pitchFamily="2" charset="2"/>
              </a:rPr>
              <a:t></a:t>
            </a:r>
            <a:endParaRPr lang="en-US" altLang="zh-CN" sz="7200">
              <a:solidFill>
                <a:srgbClr val="333399"/>
              </a:solidFill>
              <a:ea typeface="黑体" panose="02010609060101010101" pitchFamily="49" charset="-122"/>
            </a:endParaRPr>
          </a:p>
        </p:txBody>
      </p:sp>
      <p:sp>
        <p:nvSpPr>
          <p:cNvPr id="22538" name="Text Box 35">
            <a:extLst>
              <a:ext uri="{FF2B5EF4-FFF2-40B4-BE49-F238E27FC236}">
                <a16:creationId xmlns:a16="http://schemas.microsoft.com/office/drawing/2014/main" id="{D1F46977-9232-4803-838A-780D92CB0BD1}"/>
              </a:ext>
            </a:extLst>
          </p:cNvPr>
          <p:cNvSpPr txBox="1">
            <a:spLocks noChangeArrowheads="1"/>
          </p:cNvSpPr>
          <p:nvPr/>
        </p:nvSpPr>
        <p:spPr bwMode="auto">
          <a:xfrm>
            <a:off x="6302375" y="2276475"/>
            <a:ext cx="822325"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7200">
                <a:solidFill>
                  <a:srgbClr val="333399"/>
                </a:solidFill>
                <a:ea typeface="黑体" panose="02010609060101010101" pitchFamily="49" charset="-122"/>
                <a:sym typeface="Wingdings" panose="05000000000000000000" pitchFamily="2" charset="2"/>
              </a:rPr>
              <a:t></a:t>
            </a:r>
            <a:endParaRPr lang="en-US" altLang="zh-CN" sz="7200">
              <a:solidFill>
                <a:srgbClr val="333399"/>
              </a:solidFill>
              <a:ea typeface="黑体" panose="02010609060101010101" pitchFamily="49" charset="-122"/>
            </a:endParaRPr>
          </a:p>
        </p:txBody>
      </p:sp>
      <p:sp>
        <p:nvSpPr>
          <p:cNvPr id="22539" name="Rectangle 37">
            <a:extLst>
              <a:ext uri="{FF2B5EF4-FFF2-40B4-BE49-F238E27FC236}">
                <a16:creationId xmlns:a16="http://schemas.microsoft.com/office/drawing/2014/main" id="{CCAA4F72-5A36-43E0-A5D0-8E248D20A062}"/>
              </a:ext>
            </a:extLst>
          </p:cNvPr>
          <p:cNvSpPr>
            <a:spLocks noChangeArrowheads="1"/>
          </p:cNvSpPr>
          <p:nvPr/>
        </p:nvSpPr>
        <p:spPr bwMode="auto">
          <a:xfrm>
            <a:off x="6572250" y="1924050"/>
            <a:ext cx="1400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rPr>
              <a:t>应用进程</a:t>
            </a:r>
          </a:p>
        </p:txBody>
      </p:sp>
      <p:sp>
        <p:nvSpPr>
          <p:cNvPr id="22540" name="Rectangle 38">
            <a:extLst>
              <a:ext uri="{FF2B5EF4-FFF2-40B4-BE49-F238E27FC236}">
                <a16:creationId xmlns:a16="http://schemas.microsoft.com/office/drawing/2014/main" id="{8F9E2AA7-2323-4A6D-A703-FD58DF283031}"/>
              </a:ext>
            </a:extLst>
          </p:cNvPr>
          <p:cNvSpPr>
            <a:spLocks noChangeArrowheads="1"/>
          </p:cNvSpPr>
          <p:nvPr/>
        </p:nvSpPr>
        <p:spPr bwMode="auto">
          <a:xfrm>
            <a:off x="6985000" y="2849563"/>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t>
            </a:r>
          </a:p>
        </p:txBody>
      </p:sp>
      <p:sp>
        <p:nvSpPr>
          <p:cNvPr id="22541" name="Text Box 39">
            <a:extLst>
              <a:ext uri="{FF2B5EF4-FFF2-40B4-BE49-F238E27FC236}">
                <a16:creationId xmlns:a16="http://schemas.microsoft.com/office/drawing/2014/main" id="{EF2DD175-F67C-4BE4-AC48-7241E3043E6E}"/>
              </a:ext>
            </a:extLst>
          </p:cNvPr>
          <p:cNvSpPr txBox="1">
            <a:spLocks noChangeArrowheads="1"/>
          </p:cNvSpPr>
          <p:nvPr/>
        </p:nvSpPr>
        <p:spPr bwMode="auto">
          <a:xfrm>
            <a:off x="7281863" y="2276475"/>
            <a:ext cx="822325"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7200">
                <a:solidFill>
                  <a:srgbClr val="333399"/>
                </a:solidFill>
                <a:ea typeface="黑体" panose="02010609060101010101" pitchFamily="49" charset="-122"/>
                <a:sym typeface="Wingdings" panose="05000000000000000000" pitchFamily="2" charset="2"/>
              </a:rPr>
              <a:t></a:t>
            </a:r>
            <a:endParaRPr lang="en-US" altLang="zh-CN" sz="7200">
              <a:solidFill>
                <a:srgbClr val="333399"/>
              </a:solidFill>
              <a:ea typeface="黑体" panose="02010609060101010101" pitchFamily="49" charset="-122"/>
            </a:endParaRPr>
          </a:p>
        </p:txBody>
      </p:sp>
      <p:pic>
        <p:nvPicPr>
          <p:cNvPr id="22542" name="Picture 40">
            <a:extLst>
              <a:ext uri="{FF2B5EF4-FFF2-40B4-BE49-F238E27FC236}">
                <a16:creationId xmlns:a16="http://schemas.microsoft.com/office/drawing/2014/main" id="{1245FADE-11C0-472D-A280-DF2FED74A80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0550" y="3651250"/>
            <a:ext cx="5334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3" name="Picture 42">
            <a:extLst>
              <a:ext uri="{FF2B5EF4-FFF2-40B4-BE49-F238E27FC236}">
                <a16:creationId xmlns:a16="http://schemas.microsoft.com/office/drawing/2014/main" id="{F73F3E6E-EA79-4482-B56A-FF74A65390B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4363" y="3651250"/>
            <a:ext cx="5349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4" name="AutoShape 43">
            <a:extLst>
              <a:ext uri="{FF2B5EF4-FFF2-40B4-BE49-F238E27FC236}">
                <a16:creationId xmlns:a16="http://schemas.microsoft.com/office/drawing/2014/main" id="{56C2FE2A-51D1-4FDB-874F-1DBEF507068C}"/>
              </a:ext>
            </a:extLst>
          </p:cNvPr>
          <p:cNvSpPr>
            <a:spLocks noChangeArrowheads="1"/>
          </p:cNvSpPr>
          <p:nvPr/>
        </p:nvSpPr>
        <p:spPr bwMode="auto">
          <a:xfrm>
            <a:off x="7073900" y="3262313"/>
            <a:ext cx="255588" cy="573087"/>
          </a:xfrm>
          <a:prstGeom prst="upDownArrow">
            <a:avLst>
              <a:gd name="adj1" fmla="val 50000"/>
              <a:gd name="adj2" fmla="val 44845"/>
            </a:avLst>
          </a:prstGeom>
          <a:solidFill>
            <a:schemeClr val="accent1"/>
          </a:solidFill>
          <a:ln w="9525">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endParaRPr lang="zh-CN" altLang="en-US" sz="2400">
              <a:solidFill>
                <a:srgbClr val="000000"/>
              </a:solidFill>
            </a:endParaRPr>
          </a:p>
        </p:txBody>
      </p:sp>
      <p:sp>
        <p:nvSpPr>
          <p:cNvPr id="22545" name="Line 44">
            <a:extLst>
              <a:ext uri="{FF2B5EF4-FFF2-40B4-BE49-F238E27FC236}">
                <a16:creationId xmlns:a16="http://schemas.microsoft.com/office/drawing/2014/main" id="{9FDEA747-3CC4-48BB-A287-ED160076CB94}"/>
              </a:ext>
            </a:extLst>
          </p:cNvPr>
          <p:cNvSpPr>
            <a:spLocks noChangeShapeType="1"/>
          </p:cNvSpPr>
          <p:nvPr/>
        </p:nvSpPr>
        <p:spPr bwMode="auto">
          <a:xfrm>
            <a:off x="2132013" y="4160838"/>
            <a:ext cx="0" cy="11096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6" name="Line 45">
            <a:extLst>
              <a:ext uri="{FF2B5EF4-FFF2-40B4-BE49-F238E27FC236}">
                <a16:creationId xmlns:a16="http://schemas.microsoft.com/office/drawing/2014/main" id="{102F7318-AA65-469E-907B-AE9E6EDAA9A4}"/>
              </a:ext>
            </a:extLst>
          </p:cNvPr>
          <p:cNvSpPr>
            <a:spLocks noChangeShapeType="1"/>
          </p:cNvSpPr>
          <p:nvPr/>
        </p:nvSpPr>
        <p:spPr bwMode="auto">
          <a:xfrm>
            <a:off x="7229475" y="4160838"/>
            <a:ext cx="0" cy="11096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7" name="Line 46">
            <a:extLst>
              <a:ext uri="{FF2B5EF4-FFF2-40B4-BE49-F238E27FC236}">
                <a16:creationId xmlns:a16="http://schemas.microsoft.com/office/drawing/2014/main" id="{1D068F10-E2B2-4177-9A9B-8719FF795F67}"/>
              </a:ext>
            </a:extLst>
          </p:cNvPr>
          <p:cNvSpPr>
            <a:spLocks noChangeShapeType="1"/>
          </p:cNvSpPr>
          <p:nvPr/>
        </p:nvSpPr>
        <p:spPr bwMode="auto">
          <a:xfrm>
            <a:off x="2132013" y="5014913"/>
            <a:ext cx="5097462"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2548" name="Rectangle 47">
            <a:extLst>
              <a:ext uri="{FF2B5EF4-FFF2-40B4-BE49-F238E27FC236}">
                <a16:creationId xmlns:a16="http://schemas.microsoft.com/office/drawing/2014/main" id="{17B3488A-8757-4D3B-A8D1-C51D2EB78B83}"/>
              </a:ext>
            </a:extLst>
          </p:cNvPr>
          <p:cNvSpPr>
            <a:spLocks noChangeArrowheads="1"/>
          </p:cNvSpPr>
          <p:nvPr/>
        </p:nvSpPr>
        <p:spPr bwMode="auto">
          <a:xfrm>
            <a:off x="2574925" y="4557713"/>
            <a:ext cx="4203700" cy="8286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rPr>
              <a:t>网络层协议的作用范围</a:t>
            </a:r>
          </a:p>
          <a:p>
            <a:pPr algn="ctr">
              <a:spcBef>
                <a:spcPct val="0"/>
              </a:spcBef>
              <a:buClrTx/>
              <a:buSzTx/>
              <a:buFontTx/>
              <a:buNone/>
            </a:pPr>
            <a:r>
              <a:rPr lang="zh-CN" altLang="en-US" sz="2400">
                <a:solidFill>
                  <a:srgbClr val="333399"/>
                </a:solidFill>
              </a:rPr>
              <a:t>（提供主机之间的逻辑通信）</a:t>
            </a:r>
          </a:p>
        </p:txBody>
      </p:sp>
      <p:sp>
        <p:nvSpPr>
          <p:cNvPr id="22549" name="Line 48">
            <a:extLst>
              <a:ext uri="{FF2B5EF4-FFF2-40B4-BE49-F238E27FC236}">
                <a16:creationId xmlns:a16="http://schemas.microsoft.com/office/drawing/2014/main" id="{F1A66CAF-180A-4C00-B512-4D7D8361F604}"/>
              </a:ext>
            </a:extLst>
          </p:cNvPr>
          <p:cNvSpPr>
            <a:spLocks noChangeShapeType="1"/>
          </p:cNvSpPr>
          <p:nvPr/>
        </p:nvSpPr>
        <p:spPr bwMode="auto">
          <a:xfrm>
            <a:off x="1535113" y="3262313"/>
            <a:ext cx="3175" cy="28622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Line 49">
            <a:extLst>
              <a:ext uri="{FF2B5EF4-FFF2-40B4-BE49-F238E27FC236}">
                <a16:creationId xmlns:a16="http://schemas.microsoft.com/office/drawing/2014/main" id="{6793171B-6A51-4C49-AD08-96F1B00D80F8}"/>
              </a:ext>
            </a:extLst>
          </p:cNvPr>
          <p:cNvSpPr>
            <a:spLocks noChangeShapeType="1"/>
          </p:cNvSpPr>
          <p:nvPr/>
        </p:nvSpPr>
        <p:spPr bwMode="auto">
          <a:xfrm>
            <a:off x="7799388" y="3308350"/>
            <a:ext cx="6350" cy="27701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Line 50">
            <a:extLst>
              <a:ext uri="{FF2B5EF4-FFF2-40B4-BE49-F238E27FC236}">
                <a16:creationId xmlns:a16="http://schemas.microsoft.com/office/drawing/2014/main" id="{F78D7DB5-EF7F-4D8D-B698-AB812410B62C}"/>
              </a:ext>
            </a:extLst>
          </p:cNvPr>
          <p:cNvSpPr>
            <a:spLocks noChangeShapeType="1"/>
          </p:cNvSpPr>
          <p:nvPr/>
        </p:nvSpPr>
        <p:spPr bwMode="auto">
          <a:xfrm>
            <a:off x="1538288" y="5781675"/>
            <a:ext cx="6284912"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2552" name="Rectangle 51">
            <a:extLst>
              <a:ext uri="{FF2B5EF4-FFF2-40B4-BE49-F238E27FC236}">
                <a16:creationId xmlns:a16="http://schemas.microsoft.com/office/drawing/2014/main" id="{F27823B9-70EF-4B15-B745-0F29C02783F1}"/>
              </a:ext>
            </a:extLst>
          </p:cNvPr>
          <p:cNvSpPr>
            <a:spLocks noChangeArrowheads="1"/>
          </p:cNvSpPr>
          <p:nvPr/>
        </p:nvSpPr>
        <p:spPr bwMode="auto">
          <a:xfrm>
            <a:off x="2654300" y="5418138"/>
            <a:ext cx="4203700" cy="8286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rPr>
              <a:t>传输层协议的作用范围</a:t>
            </a:r>
          </a:p>
          <a:p>
            <a:pPr algn="ctr">
              <a:spcBef>
                <a:spcPct val="0"/>
              </a:spcBef>
              <a:buClrTx/>
              <a:buSzTx/>
              <a:buFontTx/>
              <a:buNone/>
            </a:pPr>
            <a:r>
              <a:rPr lang="zh-CN" altLang="en-US" sz="2400">
                <a:solidFill>
                  <a:srgbClr val="333399"/>
                </a:solidFill>
              </a:rPr>
              <a:t>（提供进程之间的逻辑通信）</a:t>
            </a:r>
          </a:p>
        </p:txBody>
      </p:sp>
      <p:sp>
        <p:nvSpPr>
          <p:cNvPr id="22553" name="AutoShape 52">
            <a:extLst>
              <a:ext uri="{FF2B5EF4-FFF2-40B4-BE49-F238E27FC236}">
                <a16:creationId xmlns:a16="http://schemas.microsoft.com/office/drawing/2014/main" id="{BD2D7166-71E2-49B6-B14C-58025DFBEEA9}"/>
              </a:ext>
            </a:extLst>
          </p:cNvPr>
          <p:cNvSpPr>
            <a:spLocks noChangeArrowheads="1"/>
          </p:cNvSpPr>
          <p:nvPr/>
        </p:nvSpPr>
        <p:spPr bwMode="auto">
          <a:xfrm>
            <a:off x="1984375" y="3279775"/>
            <a:ext cx="255588" cy="573088"/>
          </a:xfrm>
          <a:prstGeom prst="upDownArrow">
            <a:avLst>
              <a:gd name="adj1" fmla="val 50000"/>
              <a:gd name="adj2" fmla="val 44845"/>
            </a:avLst>
          </a:prstGeom>
          <a:solidFill>
            <a:schemeClr val="accent1"/>
          </a:solidFill>
          <a:ln w="9525">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endParaRPr lang="zh-CN" altLang="en-US" sz="2400">
              <a:solidFill>
                <a:srgbClr val="000000"/>
              </a:solidFill>
            </a:endParaRPr>
          </a:p>
        </p:txBody>
      </p:sp>
      <p:graphicFrame>
        <p:nvGraphicFramePr>
          <p:cNvPr id="22554" name="Object 53">
            <a:extLst>
              <a:ext uri="{FF2B5EF4-FFF2-40B4-BE49-F238E27FC236}">
                <a16:creationId xmlns:a16="http://schemas.microsoft.com/office/drawing/2014/main" id="{B345C2AA-2E76-4855-958B-2F1E3BB44BD8}"/>
              </a:ext>
            </a:extLst>
          </p:cNvPr>
          <p:cNvGraphicFramePr>
            <a:graphicFrameLocks noChangeAspect="1"/>
          </p:cNvGraphicFramePr>
          <p:nvPr/>
        </p:nvGraphicFramePr>
        <p:xfrm>
          <a:off x="3036888" y="3081338"/>
          <a:ext cx="3200400" cy="1525587"/>
        </p:xfrm>
        <a:graphic>
          <a:graphicData uri="http://schemas.openxmlformats.org/presentationml/2006/ole">
            <mc:AlternateContent xmlns:mc="http://schemas.openxmlformats.org/markup-compatibility/2006">
              <mc:Choice xmlns:v="urn:schemas-microsoft-com:vml" Requires="v">
                <p:oleObj spid="_x0000_s1063" name="VISIO" r:id="rId5" imgW="1687068" imgH="964692" progId="Visio.Drawing.6">
                  <p:embed/>
                </p:oleObj>
              </mc:Choice>
              <mc:Fallback>
                <p:oleObj name="VISIO" r:id="rId5" imgW="1687068" imgH="964692" progId="Visio.Drawing.6">
                  <p:embed/>
                  <p:pic>
                    <p:nvPicPr>
                      <p:cNvPr id="0"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6888" y="3081338"/>
                        <a:ext cx="3200400" cy="152558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2555" name="Rectangle 54">
            <a:extLst>
              <a:ext uri="{FF2B5EF4-FFF2-40B4-BE49-F238E27FC236}">
                <a16:creationId xmlns:a16="http://schemas.microsoft.com/office/drawing/2014/main" id="{1D8E3D5C-4BB5-4CFA-B3FE-0506A80870D8}"/>
              </a:ext>
            </a:extLst>
          </p:cNvPr>
          <p:cNvSpPr>
            <a:spLocks noChangeArrowheads="1"/>
          </p:cNvSpPr>
          <p:nvPr/>
        </p:nvSpPr>
        <p:spPr bwMode="auto">
          <a:xfrm>
            <a:off x="3851275" y="3594100"/>
            <a:ext cx="16414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rPr>
              <a:t>因  特  网</a:t>
            </a:r>
          </a:p>
        </p:txBody>
      </p:sp>
      <p:sp>
        <p:nvSpPr>
          <p:cNvPr id="28" name="Rectangle 4">
            <a:extLst>
              <a:ext uri="{FF2B5EF4-FFF2-40B4-BE49-F238E27FC236}">
                <a16:creationId xmlns:a16="http://schemas.microsoft.com/office/drawing/2014/main" id="{CAEEEEBE-730C-4A72-9704-6EFB4D0792DE}"/>
              </a:ext>
            </a:extLst>
          </p:cNvPr>
          <p:cNvSpPr>
            <a:spLocks noGrp="1" noChangeArrowheads="1"/>
          </p:cNvSpPr>
          <p:nvPr>
            <p:ph type="title"/>
          </p:nvPr>
        </p:nvSpPr>
        <p:spPr>
          <a:xfrm>
            <a:off x="971550" y="222250"/>
            <a:ext cx="7086600" cy="685800"/>
          </a:xfrm>
        </p:spPr>
        <p:txBody>
          <a:bodyPr/>
          <a:lstStyle/>
          <a:p>
            <a:pPr eaLnBrk="1" hangingPunct="1"/>
            <a:r>
              <a:rPr lang="en-US" altLang="zh-CN" dirty="0"/>
              <a:t>6.1.1 </a:t>
            </a:r>
            <a:r>
              <a:rPr lang="zh-CN" altLang="en-US" dirty="0"/>
              <a:t>端到端通信</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4">
            <a:extLst>
              <a:ext uri="{FF2B5EF4-FFF2-40B4-BE49-F238E27FC236}">
                <a16:creationId xmlns:a16="http://schemas.microsoft.com/office/drawing/2014/main" id="{BE192727-212B-47F9-91C4-20FAA519537F}"/>
              </a:ext>
            </a:extLst>
          </p:cNvPr>
          <p:cNvSpPr txBox="1">
            <a:spLocks noChangeArrowheads="1"/>
          </p:cNvSpPr>
          <p:nvPr/>
        </p:nvSpPr>
        <p:spPr bwMode="auto">
          <a:xfrm>
            <a:off x="129059" y="1600232"/>
            <a:ext cx="1021556"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charset="0"/>
                <a:ea typeface="黑体" pitchFamily="2" charset="-122"/>
              </a:defRPr>
            </a:lvl2pPr>
            <a:lvl3pPr algn="l" rtl="0" eaLnBrk="0" fontAlgn="base" hangingPunct="0">
              <a:spcBef>
                <a:spcPct val="0"/>
              </a:spcBef>
              <a:spcAft>
                <a:spcPct val="0"/>
              </a:spcAft>
              <a:defRPr sz="4400">
                <a:solidFill>
                  <a:srgbClr val="333399"/>
                </a:solidFill>
                <a:latin typeface="Arial" charset="0"/>
                <a:ea typeface="黑体" pitchFamily="2" charset="-122"/>
              </a:defRPr>
            </a:lvl3pPr>
            <a:lvl4pPr algn="l" rtl="0" eaLnBrk="0" fontAlgn="base" hangingPunct="0">
              <a:spcBef>
                <a:spcPct val="0"/>
              </a:spcBef>
              <a:spcAft>
                <a:spcPct val="0"/>
              </a:spcAft>
              <a:defRPr sz="4400">
                <a:solidFill>
                  <a:srgbClr val="333399"/>
                </a:solidFill>
                <a:latin typeface="Arial" charset="0"/>
                <a:ea typeface="黑体" pitchFamily="2" charset="-122"/>
              </a:defRPr>
            </a:lvl4pPr>
            <a:lvl5pPr algn="l" rtl="0" eaLnBrk="0" fontAlgn="base" hangingPunct="0">
              <a:spcBef>
                <a:spcPct val="0"/>
              </a:spcBef>
              <a:spcAft>
                <a:spcPct val="0"/>
              </a:spcAft>
              <a:defRPr sz="4400">
                <a:solidFill>
                  <a:srgbClr val="333399"/>
                </a:solidFill>
                <a:latin typeface="Arial" charset="0"/>
                <a:ea typeface="黑体" pitchFamily="2" charset="-122"/>
              </a:defRPr>
            </a:lvl5pPr>
            <a:lvl6pPr marL="457200" algn="l" rtl="0" fontAlgn="base">
              <a:spcBef>
                <a:spcPct val="0"/>
              </a:spcBef>
              <a:spcAft>
                <a:spcPct val="0"/>
              </a:spcAft>
              <a:defRPr sz="4400">
                <a:solidFill>
                  <a:srgbClr val="333399"/>
                </a:solidFill>
                <a:latin typeface="Arial" charset="0"/>
                <a:ea typeface="黑体" pitchFamily="2" charset="-122"/>
              </a:defRPr>
            </a:lvl6pPr>
            <a:lvl7pPr marL="914400" algn="l" rtl="0" fontAlgn="base">
              <a:spcBef>
                <a:spcPct val="0"/>
              </a:spcBef>
              <a:spcAft>
                <a:spcPct val="0"/>
              </a:spcAft>
              <a:defRPr sz="4400">
                <a:solidFill>
                  <a:srgbClr val="333399"/>
                </a:solidFill>
                <a:latin typeface="Arial" charset="0"/>
                <a:ea typeface="黑体" pitchFamily="2" charset="-122"/>
              </a:defRPr>
            </a:lvl7pPr>
            <a:lvl8pPr marL="1371600" algn="l" rtl="0" fontAlgn="base">
              <a:spcBef>
                <a:spcPct val="0"/>
              </a:spcBef>
              <a:spcAft>
                <a:spcPct val="0"/>
              </a:spcAft>
              <a:defRPr sz="4400">
                <a:solidFill>
                  <a:srgbClr val="333399"/>
                </a:solidFill>
                <a:latin typeface="Arial" charset="0"/>
                <a:ea typeface="黑体" pitchFamily="2" charset="-122"/>
              </a:defRPr>
            </a:lvl8pPr>
            <a:lvl9pPr marL="1828800" algn="l" rtl="0" fontAlgn="base">
              <a:spcBef>
                <a:spcPct val="0"/>
              </a:spcBef>
              <a:spcAft>
                <a:spcPct val="0"/>
              </a:spcAft>
              <a:defRPr sz="4400">
                <a:solidFill>
                  <a:srgbClr val="333399"/>
                </a:solidFill>
                <a:latin typeface="Arial"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0" cap="none" spc="0" normalizeH="0" baseline="0" noProof="0" dirty="0">
                <a:ln>
                  <a:noFill/>
                </a:ln>
                <a:solidFill>
                  <a:srgbClr val="333399"/>
                </a:solidFill>
                <a:effectLst/>
                <a:uLnTx/>
                <a:uFillTx/>
                <a:latin typeface="Arial"/>
                <a:ea typeface="黑体"/>
                <a:cs typeface="+mj-cs"/>
              </a:rPr>
              <a:t>TCP</a:t>
            </a:r>
            <a:br>
              <a:rPr kumimoji="0" lang="en-US" altLang="zh-CN" sz="3200" b="0" i="0" u="none" strike="noStrike" kern="0" cap="none" spc="0" normalizeH="0" baseline="0" noProof="0" dirty="0">
                <a:ln>
                  <a:noFill/>
                </a:ln>
                <a:solidFill>
                  <a:srgbClr val="333399"/>
                </a:solidFill>
                <a:effectLst/>
                <a:uLnTx/>
                <a:uFillTx/>
                <a:latin typeface="Arial"/>
                <a:ea typeface="黑体"/>
                <a:cs typeface="+mj-cs"/>
              </a:rPr>
            </a:br>
            <a:r>
              <a:rPr kumimoji="0" lang="zh-CN" altLang="en-US" sz="3200" b="0" i="0" u="none" strike="noStrike" kern="0" cap="none" spc="0" normalizeH="0" baseline="0" noProof="0" dirty="0">
                <a:ln>
                  <a:noFill/>
                </a:ln>
                <a:solidFill>
                  <a:srgbClr val="333399"/>
                </a:solidFill>
                <a:effectLst/>
                <a:uLnTx/>
                <a:uFillTx/>
                <a:latin typeface="Arial"/>
                <a:ea typeface="黑体"/>
                <a:cs typeface="+mj-cs"/>
              </a:rPr>
              <a:t>状</a:t>
            </a:r>
            <a:br>
              <a:rPr kumimoji="0" lang="zh-CN" altLang="en-US" sz="3200" b="0" i="0" u="none" strike="noStrike" kern="0" cap="none" spc="0" normalizeH="0" baseline="0" noProof="0" dirty="0">
                <a:ln>
                  <a:noFill/>
                </a:ln>
                <a:solidFill>
                  <a:srgbClr val="333399"/>
                </a:solidFill>
                <a:effectLst/>
                <a:uLnTx/>
                <a:uFillTx/>
                <a:latin typeface="Arial"/>
                <a:ea typeface="黑体"/>
                <a:cs typeface="+mj-cs"/>
              </a:rPr>
            </a:br>
            <a:r>
              <a:rPr kumimoji="0" lang="zh-CN" altLang="en-US" sz="3200" b="0" i="0" u="none" strike="noStrike" kern="0" cap="none" spc="0" normalizeH="0" baseline="0" noProof="0" dirty="0">
                <a:ln>
                  <a:noFill/>
                </a:ln>
                <a:solidFill>
                  <a:srgbClr val="333399"/>
                </a:solidFill>
                <a:effectLst/>
                <a:uLnTx/>
                <a:uFillTx/>
                <a:latin typeface="Arial"/>
                <a:ea typeface="黑体"/>
                <a:cs typeface="+mj-cs"/>
              </a:rPr>
              <a:t>态</a:t>
            </a:r>
            <a:br>
              <a:rPr kumimoji="0" lang="zh-CN" altLang="en-US" sz="3200" b="0" i="0" u="none" strike="noStrike" kern="0" cap="none" spc="0" normalizeH="0" baseline="0" noProof="0" dirty="0">
                <a:ln>
                  <a:noFill/>
                </a:ln>
                <a:solidFill>
                  <a:srgbClr val="333399"/>
                </a:solidFill>
                <a:effectLst/>
                <a:uLnTx/>
                <a:uFillTx/>
                <a:latin typeface="Arial"/>
                <a:ea typeface="黑体"/>
                <a:cs typeface="+mj-cs"/>
              </a:rPr>
            </a:br>
            <a:r>
              <a:rPr kumimoji="0" lang="zh-CN" altLang="en-US" sz="3200" b="0" i="0" u="none" strike="noStrike" kern="0" cap="none" spc="0" normalizeH="0" baseline="0" noProof="0" dirty="0">
                <a:ln>
                  <a:noFill/>
                </a:ln>
                <a:solidFill>
                  <a:srgbClr val="333399"/>
                </a:solidFill>
                <a:effectLst/>
                <a:uLnTx/>
                <a:uFillTx/>
                <a:latin typeface="Arial"/>
                <a:ea typeface="黑体"/>
                <a:cs typeface="+mj-cs"/>
              </a:rPr>
              <a:t>变</a:t>
            </a:r>
            <a:endParaRPr kumimoji="0" lang="en-US" altLang="zh-CN" sz="3200" b="0" i="0" u="none" strike="noStrike" kern="0" cap="none" spc="0" normalizeH="0" baseline="0" noProof="0" dirty="0">
              <a:ln>
                <a:noFill/>
              </a:ln>
              <a:solidFill>
                <a:srgbClr val="333399"/>
              </a:solidFill>
              <a:effectLst/>
              <a:uLnTx/>
              <a:uFillTx/>
              <a:latin typeface="Arial"/>
              <a:ea typeface="黑体"/>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0" cap="none" spc="0" normalizeH="0" baseline="0" noProof="0" dirty="0">
                <a:ln>
                  <a:noFill/>
                </a:ln>
                <a:solidFill>
                  <a:srgbClr val="333399"/>
                </a:solidFill>
                <a:effectLst/>
                <a:uLnTx/>
                <a:uFillTx/>
                <a:latin typeface="Arial"/>
                <a:ea typeface="黑体"/>
                <a:cs typeface="+mj-cs"/>
              </a:rPr>
              <a:t>迁</a:t>
            </a:r>
            <a:endParaRPr kumimoji="0" lang="en-US" altLang="zh-CN" sz="3200" b="0" i="0" u="none" strike="noStrike" kern="0" cap="none" spc="0" normalizeH="0" baseline="0" noProof="0" dirty="0">
              <a:ln>
                <a:noFill/>
              </a:ln>
              <a:solidFill>
                <a:srgbClr val="333399"/>
              </a:solidFill>
              <a:effectLst/>
              <a:uLnTx/>
              <a:uFillTx/>
              <a:latin typeface="Arial"/>
              <a:ea typeface="黑体"/>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0" cap="none" spc="0" normalizeH="0" baseline="0" noProof="0" dirty="0">
                <a:ln>
                  <a:noFill/>
                </a:ln>
                <a:solidFill>
                  <a:srgbClr val="333399"/>
                </a:solidFill>
                <a:effectLst/>
                <a:uLnTx/>
                <a:uFillTx/>
                <a:latin typeface="Arial"/>
                <a:ea typeface="黑体"/>
                <a:cs typeface="+mj-cs"/>
              </a:rPr>
              <a:t>过</a:t>
            </a:r>
            <a:endParaRPr kumimoji="0" lang="en-US" altLang="zh-CN" sz="3200" b="0" i="0" u="none" strike="noStrike" kern="0" cap="none" spc="0" normalizeH="0" baseline="0" noProof="0" dirty="0">
              <a:ln>
                <a:noFill/>
              </a:ln>
              <a:solidFill>
                <a:srgbClr val="333399"/>
              </a:solidFill>
              <a:effectLst/>
              <a:uLnTx/>
              <a:uFillTx/>
              <a:latin typeface="Arial"/>
              <a:ea typeface="黑体"/>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0" cap="none" spc="0" normalizeH="0" baseline="0" noProof="0" dirty="0">
                <a:ln>
                  <a:noFill/>
                </a:ln>
                <a:solidFill>
                  <a:srgbClr val="333399"/>
                </a:solidFill>
                <a:effectLst/>
                <a:uLnTx/>
                <a:uFillTx/>
                <a:latin typeface="Arial"/>
                <a:ea typeface="黑体"/>
                <a:cs typeface="+mj-cs"/>
              </a:rPr>
              <a:t>程 </a:t>
            </a:r>
          </a:p>
        </p:txBody>
      </p:sp>
      <p:sp>
        <p:nvSpPr>
          <p:cNvPr id="68" name="Rectangle 5">
            <a:extLst>
              <a:ext uri="{FF2B5EF4-FFF2-40B4-BE49-F238E27FC236}">
                <a16:creationId xmlns:a16="http://schemas.microsoft.com/office/drawing/2014/main" id="{F4249845-41FB-49F6-BC0B-9F275100B087}"/>
              </a:ext>
            </a:extLst>
          </p:cNvPr>
          <p:cNvSpPr>
            <a:spLocks noChangeArrowheads="1"/>
          </p:cNvSpPr>
          <p:nvPr/>
        </p:nvSpPr>
        <p:spPr bwMode="auto">
          <a:xfrm>
            <a:off x="1677665" y="4305331"/>
            <a:ext cx="4192588" cy="2263775"/>
          </a:xfrm>
          <a:prstGeom prst="rect">
            <a:avLst/>
          </a:prstGeom>
          <a:solidFill>
            <a:srgbClr val="CCECFF"/>
          </a:solidFill>
          <a:ln w="9525">
            <a:solidFill>
              <a:srgbClr val="000000"/>
            </a:solidFill>
            <a:prstDash val="dash"/>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9" name="Rectangle 6">
            <a:extLst>
              <a:ext uri="{FF2B5EF4-FFF2-40B4-BE49-F238E27FC236}">
                <a16:creationId xmlns:a16="http://schemas.microsoft.com/office/drawing/2014/main" id="{08104961-1E0C-4650-80C6-019FBE09FF5A}"/>
              </a:ext>
            </a:extLst>
          </p:cNvPr>
          <p:cNvSpPr>
            <a:spLocks noChangeArrowheads="1"/>
          </p:cNvSpPr>
          <p:nvPr/>
        </p:nvSpPr>
        <p:spPr bwMode="auto">
          <a:xfrm>
            <a:off x="6105203" y="3362356"/>
            <a:ext cx="1454150" cy="2012950"/>
          </a:xfrm>
          <a:prstGeom prst="rect">
            <a:avLst/>
          </a:prstGeom>
          <a:solidFill>
            <a:srgbClr val="CCECFF"/>
          </a:solidFill>
          <a:ln w="9525">
            <a:solidFill>
              <a:srgbClr val="000000"/>
            </a:solidFill>
            <a:prstDash val="dash"/>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0" name="Line 7">
            <a:extLst>
              <a:ext uri="{FF2B5EF4-FFF2-40B4-BE49-F238E27FC236}">
                <a16:creationId xmlns:a16="http://schemas.microsoft.com/office/drawing/2014/main" id="{1C011C7D-C577-4F46-AAAE-423066F3268A}"/>
              </a:ext>
            </a:extLst>
          </p:cNvPr>
          <p:cNvSpPr>
            <a:spLocks noChangeShapeType="1"/>
          </p:cNvSpPr>
          <p:nvPr/>
        </p:nvSpPr>
        <p:spPr bwMode="auto">
          <a:xfrm rot="5400000" flipV="1">
            <a:off x="5714678" y="3067081"/>
            <a:ext cx="0" cy="1095375"/>
          </a:xfrm>
          <a:prstGeom prst="line">
            <a:avLst/>
          </a:prstGeom>
          <a:noFill/>
          <a:ln w="57150">
            <a:solidFill>
              <a:srgbClr val="333399"/>
            </a:solidFill>
            <a:prstDash val="sysDot"/>
            <a:round/>
            <a:headEnd/>
            <a:tailEnd type="triangle" w="med"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71" name="Rectangle 8">
            <a:extLst>
              <a:ext uri="{FF2B5EF4-FFF2-40B4-BE49-F238E27FC236}">
                <a16:creationId xmlns:a16="http://schemas.microsoft.com/office/drawing/2014/main" id="{ABC1027F-AC7D-4EC7-BFD2-DACB9C06BE6C}"/>
              </a:ext>
            </a:extLst>
          </p:cNvPr>
          <p:cNvSpPr>
            <a:spLocks noChangeArrowheads="1"/>
          </p:cNvSpPr>
          <p:nvPr/>
        </p:nvSpPr>
        <p:spPr bwMode="auto">
          <a:xfrm>
            <a:off x="4150990" y="-33306"/>
            <a:ext cx="781050" cy="252412"/>
          </a:xfrm>
          <a:prstGeom prst="rect">
            <a:avLst/>
          </a:prstGeom>
          <a:solidFill>
            <a:srgbClr val="FFFF99"/>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Times New Roman" pitchFamily="18" charset="0"/>
              </a:rPr>
              <a:t>CLOSED</a:t>
            </a:r>
          </a:p>
        </p:txBody>
      </p:sp>
      <p:sp>
        <p:nvSpPr>
          <p:cNvPr id="72" name="Rectangle 9">
            <a:extLst>
              <a:ext uri="{FF2B5EF4-FFF2-40B4-BE49-F238E27FC236}">
                <a16:creationId xmlns:a16="http://schemas.microsoft.com/office/drawing/2014/main" id="{55AA0AE1-4CFE-4278-8BF1-B20D9829730B}"/>
              </a:ext>
            </a:extLst>
          </p:cNvPr>
          <p:cNvSpPr>
            <a:spLocks noChangeArrowheads="1"/>
          </p:cNvSpPr>
          <p:nvPr/>
        </p:nvSpPr>
        <p:spPr bwMode="auto">
          <a:xfrm>
            <a:off x="3838253" y="3489356"/>
            <a:ext cx="1328737" cy="250825"/>
          </a:xfrm>
          <a:prstGeom prst="rect">
            <a:avLst/>
          </a:prstGeom>
          <a:solidFill>
            <a:srgbClr val="FFFF99"/>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Times New Roman" pitchFamily="18" charset="0"/>
              </a:rPr>
              <a:t>ESTABLISHED</a:t>
            </a:r>
          </a:p>
        </p:txBody>
      </p:sp>
      <p:sp>
        <p:nvSpPr>
          <p:cNvPr id="73" name="Rectangle 10">
            <a:extLst>
              <a:ext uri="{FF2B5EF4-FFF2-40B4-BE49-F238E27FC236}">
                <a16:creationId xmlns:a16="http://schemas.microsoft.com/office/drawing/2014/main" id="{407D9617-CBEE-4916-B790-BF230CFAA3D6}"/>
              </a:ext>
            </a:extLst>
          </p:cNvPr>
          <p:cNvSpPr>
            <a:spLocks noChangeArrowheads="1"/>
          </p:cNvSpPr>
          <p:nvPr/>
        </p:nvSpPr>
        <p:spPr bwMode="auto">
          <a:xfrm>
            <a:off x="4150990" y="973169"/>
            <a:ext cx="781050" cy="252412"/>
          </a:xfrm>
          <a:prstGeom prst="rect">
            <a:avLst/>
          </a:prstGeom>
          <a:solidFill>
            <a:srgbClr val="FFFF99"/>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Times New Roman" pitchFamily="18" charset="0"/>
              </a:rPr>
              <a:t>LISTEN</a:t>
            </a:r>
          </a:p>
        </p:txBody>
      </p:sp>
      <p:sp>
        <p:nvSpPr>
          <p:cNvPr id="74" name="Rectangle 11">
            <a:extLst>
              <a:ext uri="{FF2B5EF4-FFF2-40B4-BE49-F238E27FC236}">
                <a16:creationId xmlns:a16="http://schemas.microsoft.com/office/drawing/2014/main" id="{74DBA75F-1AC0-43D2-BB9D-075834217129}"/>
              </a:ext>
            </a:extLst>
          </p:cNvPr>
          <p:cNvSpPr>
            <a:spLocks noChangeArrowheads="1"/>
          </p:cNvSpPr>
          <p:nvPr/>
        </p:nvSpPr>
        <p:spPr bwMode="auto">
          <a:xfrm>
            <a:off x="6222678" y="3489356"/>
            <a:ext cx="1250950" cy="250825"/>
          </a:xfrm>
          <a:prstGeom prst="rect">
            <a:avLst/>
          </a:prstGeom>
          <a:solidFill>
            <a:srgbClr val="FFFF99"/>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Times New Roman" pitchFamily="18" charset="0"/>
              </a:rPr>
              <a:t>CLOSE_WAIT</a:t>
            </a:r>
          </a:p>
        </p:txBody>
      </p:sp>
      <p:sp>
        <p:nvSpPr>
          <p:cNvPr id="75" name="Rectangle 12">
            <a:extLst>
              <a:ext uri="{FF2B5EF4-FFF2-40B4-BE49-F238E27FC236}">
                <a16:creationId xmlns:a16="http://schemas.microsoft.com/office/drawing/2014/main" id="{60A1C376-F932-4DFD-8E0C-6CAB4862F4F9}"/>
              </a:ext>
            </a:extLst>
          </p:cNvPr>
          <p:cNvSpPr>
            <a:spLocks noChangeArrowheads="1"/>
          </p:cNvSpPr>
          <p:nvPr/>
        </p:nvSpPr>
        <p:spPr bwMode="auto">
          <a:xfrm>
            <a:off x="1726878" y="4621244"/>
            <a:ext cx="1093787" cy="250825"/>
          </a:xfrm>
          <a:prstGeom prst="rect">
            <a:avLst/>
          </a:prstGeom>
          <a:solidFill>
            <a:srgbClr val="FFFF99"/>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Times New Roman" pitchFamily="18" charset="0"/>
              </a:rPr>
              <a:t>FIN_WAIT_1</a:t>
            </a:r>
          </a:p>
        </p:txBody>
      </p:sp>
      <p:sp>
        <p:nvSpPr>
          <p:cNvPr id="76" name="Rectangle 13">
            <a:extLst>
              <a:ext uri="{FF2B5EF4-FFF2-40B4-BE49-F238E27FC236}">
                <a16:creationId xmlns:a16="http://schemas.microsoft.com/office/drawing/2014/main" id="{0EE7814A-9FC9-4B3D-9B1E-B8C91621DF8F}"/>
              </a:ext>
            </a:extLst>
          </p:cNvPr>
          <p:cNvSpPr>
            <a:spLocks noChangeArrowheads="1"/>
          </p:cNvSpPr>
          <p:nvPr/>
        </p:nvSpPr>
        <p:spPr bwMode="auto">
          <a:xfrm>
            <a:off x="1726878" y="2043144"/>
            <a:ext cx="1093787" cy="250825"/>
          </a:xfrm>
          <a:prstGeom prst="rect">
            <a:avLst/>
          </a:prstGeom>
          <a:solidFill>
            <a:srgbClr val="FFFF99"/>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Times New Roman" pitchFamily="18" charset="0"/>
              </a:rPr>
              <a:t>SYN_RCVD</a:t>
            </a:r>
          </a:p>
        </p:txBody>
      </p:sp>
      <p:sp>
        <p:nvSpPr>
          <p:cNvPr id="77" name="Rectangle 14">
            <a:extLst>
              <a:ext uri="{FF2B5EF4-FFF2-40B4-BE49-F238E27FC236}">
                <a16:creationId xmlns:a16="http://schemas.microsoft.com/office/drawing/2014/main" id="{3903D1F0-C8AC-4826-BB5A-E7DE9173CD28}"/>
              </a:ext>
            </a:extLst>
          </p:cNvPr>
          <p:cNvSpPr>
            <a:spLocks noChangeArrowheads="1"/>
          </p:cNvSpPr>
          <p:nvPr/>
        </p:nvSpPr>
        <p:spPr bwMode="auto">
          <a:xfrm>
            <a:off x="1726878" y="6067456"/>
            <a:ext cx="1093787" cy="250825"/>
          </a:xfrm>
          <a:prstGeom prst="rect">
            <a:avLst/>
          </a:prstGeom>
          <a:solidFill>
            <a:srgbClr val="FFFF99"/>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Times New Roman" pitchFamily="18" charset="0"/>
              </a:rPr>
              <a:t>FIN_WAIT_2</a:t>
            </a:r>
          </a:p>
        </p:txBody>
      </p:sp>
      <p:sp>
        <p:nvSpPr>
          <p:cNvPr id="78" name="Rectangle 15">
            <a:extLst>
              <a:ext uri="{FF2B5EF4-FFF2-40B4-BE49-F238E27FC236}">
                <a16:creationId xmlns:a16="http://schemas.microsoft.com/office/drawing/2014/main" id="{216C0BA2-6DC8-4EB6-A62D-3BBA3567330C}"/>
              </a:ext>
            </a:extLst>
          </p:cNvPr>
          <p:cNvSpPr>
            <a:spLocks noChangeArrowheads="1"/>
          </p:cNvSpPr>
          <p:nvPr/>
        </p:nvSpPr>
        <p:spPr bwMode="auto">
          <a:xfrm>
            <a:off x="4111303" y="4621244"/>
            <a:ext cx="860425" cy="250825"/>
          </a:xfrm>
          <a:prstGeom prst="rect">
            <a:avLst/>
          </a:prstGeom>
          <a:solidFill>
            <a:srgbClr val="FFFF99"/>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Times New Roman" pitchFamily="18" charset="0"/>
              </a:rPr>
              <a:t>CLOSING</a:t>
            </a:r>
          </a:p>
        </p:txBody>
      </p:sp>
      <p:sp>
        <p:nvSpPr>
          <p:cNvPr id="79" name="Rectangle 16">
            <a:extLst>
              <a:ext uri="{FF2B5EF4-FFF2-40B4-BE49-F238E27FC236}">
                <a16:creationId xmlns:a16="http://schemas.microsoft.com/office/drawing/2014/main" id="{3B5C9F33-E852-4BDF-8BD0-D366B9EBA8FB}"/>
              </a:ext>
            </a:extLst>
          </p:cNvPr>
          <p:cNvSpPr>
            <a:spLocks noChangeArrowheads="1"/>
          </p:cNvSpPr>
          <p:nvPr/>
        </p:nvSpPr>
        <p:spPr bwMode="auto">
          <a:xfrm>
            <a:off x="3993828" y="6067456"/>
            <a:ext cx="1095375" cy="250825"/>
          </a:xfrm>
          <a:prstGeom prst="rect">
            <a:avLst/>
          </a:prstGeom>
          <a:solidFill>
            <a:srgbClr val="FFFF99"/>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Times New Roman" pitchFamily="18" charset="0"/>
              </a:rPr>
              <a:t>TIME_WAIT</a:t>
            </a:r>
          </a:p>
        </p:txBody>
      </p:sp>
      <p:sp>
        <p:nvSpPr>
          <p:cNvPr id="80" name="Rectangle 17">
            <a:extLst>
              <a:ext uri="{FF2B5EF4-FFF2-40B4-BE49-F238E27FC236}">
                <a16:creationId xmlns:a16="http://schemas.microsoft.com/office/drawing/2014/main" id="{8FEAFC13-0CA5-4995-A8BE-733E3ECED98E}"/>
              </a:ext>
            </a:extLst>
          </p:cNvPr>
          <p:cNvSpPr>
            <a:spLocks noChangeArrowheads="1"/>
          </p:cNvSpPr>
          <p:nvPr/>
        </p:nvSpPr>
        <p:spPr bwMode="auto">
          <a:xfrm>
            <a:off x="6340153" y="2043144"/>
            <a:ext cx="1016000" cy="250825"/>
          </a:xfrm>
          <a:prstGeom prst="rect">
            <a:avLst/>
          </a:prstGeom>
          <a:solidFill>
            <a:srgbClr val="FFFF99"/>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Times New Roman" pitchFamily="18" charset="0"/>
              </a:rPr>
              <a:t>SYN_SENT</a:t>
            </a:r>
          </a:p>
        </p:txBody>
      </p:sp>
      <p:sp>
        <p:nvSpPr>
          <p:cNvPr id="81" name="Rectangle 18">
            <a:extLst>
              <a:ext uri="{FF2B5EF4-FFF2-40B4-BE49-F238E27FC236}">
                <a16:creationId xmlns:a16="http://schemas.microsoft.com/office/drawing/2014/main" id="{A16DAC3A-7082-491D-9BB6-883241968595}"/>
              </a:ext>
            </a:extLst>
          </p:cNvPr>
          <p:cNvSpPr>
            <a:spLocks noChangeArrowheads="1"/>
          </p:cNvSpPr>
          <p:nvPr/>
        </p:nvSpPr>
        <p:spPr bwMode="auto">
          <a:xfrm>
            <a:off x="6300465" y="4997481"/>
            <a:ext cx="1095375" cy="252413"/>
          </a:xfrm>
          <a:prstGeom prst="rect">
            <a:avLst/>
          </a:prstGeom>
          <a:solidFill>
            <a:srgbClr val="FFFF99"/>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Times New Roman" pitchFamily="18" charset="0"/>
              </a:rPr>
              <a:t>LAST_ACK</a:t>
            </a:r>
          </a:p>
        </p:txBody>
      </p:sp>
      <p:sp>
        <p:nvSpPr>
          <p:cNvPr id="82" name="Line 19">
            <a:extLst>
              <a:ext uri="{FF2B5EF4-FFF2-40B4-BE49-F238E27FC236}">
                <a16:creationId xmlns:a16="http://schemas.microsoft.com/office/drawing/2014/main" id="{E840CE9C-6D5B-425F-9395-E1FF187E9648}"/>
              </a:ext>
            </a:extLst>
          </p:cNvPr>
          <p:cNvSpPr>
            <a:spLocks noChangeShapeType="1"/>
          </p:cNvSpPr>
          <p:nvPr/>
        </p:nvSpPr>
        <p:spPr bwMode="auto">
          <a:xfrm>
            <a:off x="4776465" y="219106"/>
            <a:ext cx="2071688" cy="1824038"/>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3" name="Line 20">
            <a:extLst>
              <a:ext uri="{FF2B5EF4-FFF2-40B4-BE49-F238E27FC236}">
                <a16:creationId xmlns:a16="http://schemas.microsoft.com/office/drawing/2014/main" id="{3E198838-A4F0-4356-ADE3-9A22D00D7510}"/>
              </a:ext>
            </a:extLst>
          </p:cNvPr>
          <p:cNvSpPr>
            <a:spLocks noChangeShapeType="1"/>
          </p:cNvSpPr>
          <p:nvPr/>
        </p:nvSpPr>
        <p:spPr bwMode="auto">
          <a:xfrm flipH="1">
            <a:off x="4854253" y="2293969"/>
            <a:ext cx="1603375" cy="1195387"/>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4" name="Line 21">
            <a:extLst>
              <a:ext uri="{FF2B5EF4-FFF2-40B4-BE49-F238E27FC236}">
                <a16:creationId xmlns:a16="http://schemas.microsoft.com/office/drawing/2014/main" id="{DBBC75B4-7AD4-460A-B30F-FDDD3D00DD26}"/>
              </a:ext>
            </a:extLst>
          </p:cNvPr>
          <p:cNvSpPr>
            <a:spLocks noChangeShapeType="1"/>
          </p:cNvSpPr>
          <p:nvPr/>
        </p:nvSpPr>
        <p:spPr bwMode="auto">
          <a:xfrm flipH="1">
            <a:off x="2587303" y="3740181"/>
            <a:ext cx="1563687" cy="881063"/>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5" name="Line 22">
            <a:extLst>
              <a:ext uri="{FF2B5EF4-FFF2-40B4-BE49-F238E27FC236}">
                <a16:creationId xmlns:a16="http://schemas.microsoft.com/office/drawing/2014/main" id="{465D18CE-F333-4385-BE1A-D14B93CAAF50}"/>
              </a:ext>
            </a:extLst>
          </p:cNvPr>
          <p:cNvSpPr>
            <a:spLocks noChangeShapeType="1"/>
          </p:cNvSpPr>
          <p:nvPr/>
        </p:nvSpPr>
        <p:spPr bwMode="auto">
          <a:xfrm flipH="1">
            <a:off x="2253928" y="4872069"/>
            <a:ext cx="0" cy="1195387"/>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6" name="Line 23">
            <a:extLst>
              <a:ext uri="{FF2B5EF4-FFF2-40B4-BE49-F238E27FC236}">
                <a16:creationId xmlns:a16="http://schemas.microsoft.com/office/drawing/2014/main" id="{FCE6DA2C-3409-421D-A0CC-E04A7C168618}"/>
              </a:ext>
            </a:extLst>
          </p:cNvPr>
          <p:cNvSpPr>
            <a:spLocks noChangeShapeType="1"/>
          </p:cNvSpPr>
          <p:nvPr/>
        </p:nvSpPr>
        <p:spPr bwMode="auto">
          <a:xfrm>
            <a:off x="2819078" y="6192869"/>
            <a:ext cx="1179512" cy="0"/>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7" name="Line 24">
            <a:extLst>
              <a:ext uri="{FF2B5EF4-FFF2-40B4-BE49-F238E27FC236}">
                <a16:creationId xmlns:a16="http://schemas.microsoft.com/office/drawing/2014/main" id="{98E93617-5CBA-4F1C-840F-EC9DC0AAD0FE}"/>
              </a:ext>
            </a:extLst>
          </p:cNvPr>
          <p:cNvSpPr>
            <a:spLocks noChangeShapeType="1"/>
          </p:cNvSpPr>
          <p:nvPr/>
        </p:nvSpPr>
        <p:spPr bwMode="auto">
          <a:xfrm>
            <a:off x="4379590" y="228631"/>
            <a:ext cx="6350" cy="736600"/>
          </a:xfrm>
          <a:prstGeom prst="line">
            <a:avLst/>
          </a:prstGeom>
          <a:noFill/>
          <a:ln w="57150">
            <a:solidFill>
              <a:srgbClr val="333399"/>
            </a:solidFill>
            <a:prstDash val="sysDot"/>
            <a:round/>
            <a:headEnd/>
            <a:tailEnd type="triangle" w="med"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88" name="Line 25">
            <a:extLst>
              <a:ext uri="{FF2B5EF4-FFF2-40B4-BE49-F238E27FC236}">
                <a16:creationId xmlns:a16="http://schemas.microsoft.com/office/drawing/2014/main" id="{F51CDFE9-7D39-4A88-82BA-B89EB17ADA65}"/>
              </a:ext>
            </a:extLst>
          </p:cNvPr>
          <p:cNvSpPr>
            <a:spLocks noChangeShapeType="1"/>
          </p:cNvSpPr>
          <p:nvPr/>
        </p:nvSpPr>
        <p:spPr bwMode="auto">
          <a:xfrm flipH="1">
            <a:off x="2077715" y="1036669"/>
            <a:ext cx="2073275" cy="1006475"/>
          </a:xfrm>
          <a:prstGeom prst="line">
            <a:avLst/>
          </a:prstGeom>
          <a:noFill/>
          <a:ln w="57150">
            <a:solidFill>
              <a:srgbClr val="333399"/>
            </a:solidFill>
            <a:prstDash val="sysDot"/>
            <a:round/>
            <a:headEnd/>
            <a:tailEnd type="triangle" w="med"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89" name="Line 26">
            <a:extLst>
              <a:ext uri="{FF2B5EF4-FFF2-40B4-BE49-F238E27FC236}">
                <a16:creationId xmlns:a16="http://schemas.microsoft.com/office/drawing/2014/main" id="{A27366FD-C84F-4721-A5A9-430635A0C882}"/>
              </a:ext>
            </a:extLst>
          </p:cNvPr>
          <p:cNvSpPr>
            <a:spLocks noChangeShapeType="1"/>
          </p:cNvSpPr>
          <p:nvPr/>
        </p:nvSpPr>
        <p:spPr bwMode="auto">
          <a:xfrm>
            <a:off x="2507928" y="2293969"/>
            <a:ext cx="1720850" cy="1195387"/>
          </a:xfrm>
          <a:prstGeom prst="line">
            <a:avLst/>
          </a:prstGeom>
          <a:noFill/>
          <a:ln w="57150">
            <a:solidFill>
              <a:srgbClr val="333399"/>
            </a:solidFill>
            <a:prstDash val="sysDot"/>
            <a:round/>
            <a:headEnd/>
            <a:tailEnd type="triangle" w="med"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90" name="Line 27">
            <a:extLst>
              <a:ext uri="{FF2B5EF4-FFF2-40B4-BE49-F238E27FC236}">
                <a16:creationId xmlns:a16="http://schemas.microsoft.com/office/drawing/2014/main" id="{62C4BCAE-9CA9-4CE7-AD4B-16B5033BDA51}"/>
              </a:ext>
            </a:extLst>
          </p:cNvPr>
          <p:cNvSpPr>
            <a:spLocks noChangeShapeType="1"/>
          </p:cNvSpPr>
          <p:nvPr/>
        </p:nvSpPr>
        <p:spPr bwMode="auto">
          <a:xfrm>
            <a:off x="6965628" y="3740181"/>
            <a:ext cx="0" cy="1257300"/>
          </a:xfrm>
          <a:prstGeom prst="line">
            <a:avLst/>
          </a:prstGeom>
          <a:noFill/>
          <a:ln w="57150">
            <a:solidFill>
              <a:srgbClr val="333399"/>
            </a:solidFill>
            <a:prstDash val="sysDot"/>
            <a:round/>
            <a:headEnd/>
            <a:tailEnd type="triangle" w="med"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91" name="Freeform 28">
            <a:extLst>
              <a:ext uri="{FF2B5EF4-FFF2-40B4-BE49-F238E27FC236}">
                <a16:creationId xmlns:a16="http://schemas.microsoft.com/office/drawing/2014/main" id="{05FAD83B-6630-41D5-AE72-8E124E3F3E1B}"/>
              </a:ext>
            </a:extLst>
          </p:cNvPr>
          <p:cNvSpPr>
            <a:spLocks/>
          </p:cNvSpPr>
          <p:nvPr/>
        </p:nvSpPr>
        <p:spPr bwMode="auto">
          <a:xfrm>
            <a:off x="7403778" y="5116544"/>
            <a:ext cx="1111250" cy="6350"/>
          </a:xfrm>
          <a:custGeom>
            <a:avLst/>
            <a:gdLst>
              <a:gd name="T0" fmla="*/ 0 w 682"/>
              <a:gd name="T1" fmla="*/ 5 h 5"/>
              <a:gd name="T2" fmla="*/ 682 w 682"/>
              <a:gd name="T3" fmla="*/ 0 h 5"/>
              <a:gd name="T4" fmla="*/ 0 60000 65536"/>
              <a:gd name="T5" fmla="*/ 0 60000 65536"/>
              <a:gd name="T6" fmla="*/ 0 w 682"/>
              <a:gd name="T7" fmla="*/ 0 h 5"/>
              <a:gd name="T8" fmla="*/ 682 w 682"/>
              <a:gd name="T9" fmla="*/ 5 h 5"/>
            </a:gdLst>
            <a:ahLst/>
            <a:cxnLst>
              <a:cxn ang="T4">
                <a:pos x="T0" y="T1"/>
              </a:cxn>
              <a:cxn ang="T5">
                <a:pos x="T2" y="T3"/>
              </a:cxn>
            </a:cxnLst>
            <a:rect l="T6" t="T7" r="T8" b="T9"/>
            <a:pathLst>
              <a:path w="682" h="5">
                <a:moveTo>
                  <a:pt x="0" y="5"/>
                </a:moveTo>
                <a:lnTo>
                  <a:pt x="682" y="0"/>
                </a:lnTo>
              </a:path>
            </a:pathLst>
          </a:custGeom>
          <a:noFill/>
          <a:ln w="57150" cmpd="sng">
            <a:solidFill>
              <a:srgbClr val="333399"/>
            </a:solidFill>
            <a:prstDash val="sysDot"/>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kumimoji="0" lang="zh-CN" altLang="en-US" sz="1800" b="0">
              <a:solidFill>
                <a:srgbClr val="000000"/>
              </a:solidFill>
              <a:latin typeface="Arial"/>
            </a:endParaRPr>
          </a:p>
        </p:txBody>
      </p:sp>
      <p:sp>
        <p:nvSpPr>
          <p:cNvPr id="92" name="Line 29">
            <a:extLst>
              <a:ext uri="{FF2B5EF4-FFF2-40B4-BE49-F238E27FC236}">
                <a16:creationId xmlns:a16="http://schemas.microsoft.com/office/drawing/2014/main" id="{7D84D485-915E-40DC-B644-83BDC3594B9A}"/>
              </a:ext>
            </a:extLst>
          </p:cNvPr>
          <p:cNvSpPr>
            <a:spLocks noChangeShapeType="1"/>
          </p:cNvSpPr>
          <p:nvPr/>
        </p:nvSpPr>
        <p:spPr bwMode="auto">
          <a:xfrm>
            <a:off x="2253928" y="2293969"/>
            <a:ext cx="0" cy="232727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3" name="Line 30">
            <a:extLst>
              <a:ext uri="{FF2B5EF4-FFF2-40B4-BE49-F238E27FC236}">
                <a16:creationId xmlns:a16="http://schemas.microsoft.com/office/drawing/2014/main" id="{528D1527-97E8-4F38-87FC-B732F7C44BE2}"/>
              </a:ext>
            </a:extLst>
          </p:cNvPr>
          <p:cNvSpPr>
            <a:spLocks noChangeShapeType="1"/>
          </p:cNvSpPr>
          <p:nvPr/>
        </p:nvSpPr>
        <p:spPr bwMode="auto">
          <a:xfrm>
            <a:off x="4541515" y="4872069"/>
            <a:ext cx="0" cy="1195387"/>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4" name="Line 31">
            <a:extLst>
              <a:ext uri="{FF2B5EF4-FFF2-40B4-BE49-F238E27FC236}">
                <a16:creationId xmlns:a16="http://schemas.microsoft.com/office/drawing/2014/main" id="{60BB0E29-4E1C-4F3F-B0D4-39BB73E9012B}"/>
              </a:ext>
            </a:extLst>
          </p:cNvPr>
          <p:cNvSpPr>
            <a:spLocks noChangeShapeType="1"/>
          </p:cNvSpPr>
          <p:nvPr/>
        </p:nvSpPr>
        <p:spPr bwMode="auto">
          <a:xfrm rot="-5400000">
            <a:off x="3462809" y="4102925"/>
            <a:ext cx="1587" cy="128587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5" name="Freeform 32">
            <a:extLst>
              <a:ext uri="{FF2B5EF4-FFF2-40B4-BE49-F238E27FC236}">
                <a16:creationId xmlns:a16="http://schemas.microsoft.com/office/drawing/2014/main" id="{196D16F6-4588-4E84-B5ED-D8F3D273418E}"/>
              </a:ext>
            </a:extLst>
          </p:cNvPr>
          <p:cNvSpPr>
            <a:spLocks/>
          </p:cNvSpPr>
          <p:nvPr/>
        </p:nvSpPr>
        <p:spPr bwMode="auto">
          <a:xfrm>
            <a:off x="7349803" y="2173319"/>
            <a:ext cx="1147762" cy="1587"/>
          </a:xfrm>
          <a:custGeom>
            <a:avLst/>
            <a:gdLst>
              <a:gd name="T0" fmla="*/ 0 w 704"/>
              <a:gd name="T1" fmla="*/ 1 h 1"/>
              <a:gd name="T2" fmla="*/ 704 w 704"/>
              <a:gd name="T3" fmla="*/ 0 h 1"/>
              <a:gd name="T4" fmla="*/ 0 60000 65536"/>
              <a:gd name="T5" fmla="*/ 0 60000 65536"/>
              <a:gd name="T6" fmla="*/ 0 w 704"/>
              <a:gd name="T7" fmla="*/ 0 h 1"/>
              <a:gd name="T8" fmla="*/ 704 w 704"/>
              <a:gd name="T9" fmla="*/ 1 h 1"/>
            </a:gdLst>
            <a:ahLst/>
            <a:cxnLst>
              <a:cxn ang="T4">
                <a:pos x="T0" y="T1"/>
              </a:cxn>
              <a:cxn ang="T5">
                <a:pos x="T2" y="T3"/>
              </a:cxn>
            </a:cxnLst>
            <a:rect l="T6" t="T7" r="T8" b="T9"/>
            <a:pathLst>
              <a:path w="704" h="1">
                <a:moveTo>
                  <a:pt x="0" y="1"/>
                </a:moveTo>
                <a:lnTo>
                  <a:pt x="704" y="0"/>
                </a:ln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6" name="Line 33">
            <a:extLst>
              <a:ext uri="{FF2B5EF4-FFF2-40B4-BE49-F238E27FC236}">
                <a16:creationId xmlns:a16="http://schemas.microsoft.com/office/drawing/2014/main" id="{C65CF291-9C0A-4E4D-9F02-3E4273E9B278}"/>
              </a:ext>
            </a:extLst>
          </p:cNvPr>
          <p:cNvSpPr>
            <a:spLocks noChangeShapeType="1"/>
          </p:cNvSpPr>
          <p:nvPr/>
        </p:nvSpPr>
        <p:spPr bwMode="auto">
          <a:xfrm rot="5400000" flipH="1">
            <a:off x="4600253" y="382619"/>
            <a:ext cx="0" cy="357505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7" name="Line 34">
            <a:extLst>
              <a:ext uri="{FF2B5EF4-FFF2-40B4-BE49-F238E27FC236}">
                <a16:creationId xmlns:a16="http://schemas.microsoft.com/office/drawing/2014/main" id="{91EB2F0A-872D-4C45-ADDA-BC52DA6E923A}"/>
              </a:ext>
            </a:extLst>
          </p:cNvPr>
          <p:cNvSpPr>
            <a:spLocks noChangeShapeType="1"/>
          </p:cNvSpPr>
          <p:nvPr/>
        </p:nvSpPr>
        <p:spPr bwMode="auto">
          <a:xfrm rot="-5400000">
            <a:off x="2801615" y="689006"/>
            <a:ext cx="876300" cy="182245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8" name="Line 35">
            <a:extLst>
              <a:ext uri="{FF2B5EF4-FFF2-40B4-BE49-F238E27FC236}">
                <a16:creationId xmlns:a16="http://schemas.microsoft.com/office/drawing/2014/main" id="{F18129E7-D8C9-491F-97C1-114015518A15}"/>
              </a:ext>
            </a:extLst>
          </p:cNvPr>
          <p:cNvSpPr>
            <a:spLocks noChangeShapeType="1"/>
          </p:cNvSpPr>
          <p:nvPr/>
        </p:nvSpPr>
        <p:spPr bwMode="auto">
          <a:xfrm>
            <a:off x="2587303" y="4872069"/>
            <a:ext cx="1563687" cy="1195387"/>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9" name="Freeform 36">
            <a:extLst>
              <a:ext uri="{FF2B5EF4-FFF2-40B4-BE49-F238E27FC236}">
                <a16:creationId xmlns:a16="http://schemas.microsoft.com/office/drawing/2014/main" id="{2A1928A1-9C5E-452A-A38F-9ADBD3401399}"/>
              </a:ext>
            </a:extLst>
          </p:cNvPr>
          <p:cNvSpPr>
            <a:spLocks/>
          </p:cNvSpPr>
          <p:nvPr/>
        </p:nvSpPr>
        <p:spPr bwMode="auto">
          <a:xfrm>
            <a:off x="4932040" y="1098581"/>
            <a:ext cx="1538288" cy="933450"/>
          </a:xfrm>
          <a:custGeom>
            <a:avLst/>
            <a:gdLst>
              <a:gd name="T0" fmla="*/ 0 w 944"/>
              <a:gd name="T1" fmla="*/ 0 h 712"/>
              <a:gd name="T2" fmla="*/ 944 w 944"/>
              <a:gd name="T3" fmla="*/ 712 h 712"/>
              <a:gd name="T4" fmla="*/ 0 60000 65536"/>
              <a:gd name="T5" fmla="*/ 0 60000 65536"/>
              <a:gd name="T6" fmla="*/ 0 w 944"/>
              <a:gd name="T7" fmla="*/ 0 h 712"/>
              <a:gd name="T8" fmla="*/ 944 w 944"/>
              <a:gd name="T9" fmla="*/ 712 h 712"/>
            </a:gdLst>
            <a:ahLst/>
            <a:cxnLst>
              <a:cxn ang="T4">
                <a:pos x="T0" y="T1"/>
              </a:cxn>
              <a:cxn ang="T5">
                <a:pos x="T2" y="T3"/>
              </a:cxn>
            </a:cxnLst>
            <a:rect l="T6" t="T7" r="T8" b="T9"/>
            <a:pathLst>
              <a:path w="944" h="712">
                <a:moveTo>
                  <a:pt x="0" y="0"/>
                </a:moveTo>
                <a:lnTo>
                  <a:pt x="944" y="712"/>
                </a:ln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00" name="Text Box 37">
            <a:extLst>
              <a:ext uri="{FF2B5EF4-FFF2-40B4-BE49-F238E27FC236}">
                <a16:creationId xmlns:a16="http://schemas.microsoft.com/office/drawing/2014/main" id="{254DAD06-45E1-41D8-87B5-7832CFB5060A}"/>
              </a:ext>
            </a:extLst>
          </p:cNvPr>
          <p:cNvSpPr txBox="1">
            <a:spLocks noChangeArrowheads="1"/>
          </p:cNvSpPr>
          <p:nvPr/>
        </p:nvSpPr>
        <p:spPr bwMode="auto">
          <a:xfrm>
            <a:off x="6436990" y="2284444"/>
            <a:ext cx="8953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0">
                <a:solidFill>
                  <a:srgbClr val="000000"/>
                </a:solidFill>
                <a:latin typeface="Times New Roman" pitchFamily="18" charset="0"/>
              </a:rPr>
              <a:t>主动打开</a:t>
            </a:r>
          </a:p>
        </p:txBody>
      </p:sp>
      <p:sp>
        <p:nvSpPr>
          <p:cNvPr id="101" name="Text Box 38">
            <a:extLst>
              <a:ext uri="{FF2B5EF4-FFF2-40B4-BE49-F238E27FC236}">
                <a16:creationId xmlns:a16="http://schemas.microsoft.com/office/drawing/2014/main" id="{AA2474CC-D841-4ACC-9067-FCEA9EBE7B26}"/>
              </a:ext>
            </a:extLst>
          </p:cNvPr>
          <p:cNvSpPr txBox="1">
            <a:spLocks noChangeArrowheads="1"/>
          </p:cNvSpPr>
          <p:nvPr/>
        </p:nvSpPr>
        <p:spPr bwMode="auto">
          <a:xfrm>
            <a:off x="4112890" y="1225581"/>
            <a:ext cx="8953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0">
                <a:solidFill>
                  <a:srgbClr val="000000"/>
                </a:solidFill>
                <a:latin typeface="Times New Roman" pitchFamily="18" charset="0"/>
              </a:rPr>
              <a:t>被动打开</a:t>
            </a:r>
          </a:p>
        </p:txBody>
      </p:sp>
      <p:sp>
        <p:nvSpPr>
          <p:cNvPr id="102" name="Text Box 39">
            <a:extLst>
              <a:ext uri="{FF2B5EF4-FFF2-40B4-BE49-F238E27FC236}">
                <a16:creationId xmlns:a16="http://schemas.microsoft.com/office/drawing/2014/main" id="{17B198FA-51CB-4C98-872C-442A440D6B19}"/>
              </a:ext>
            </a:extLst>
          </p:cNvPr>
          <p:cNvSpPr txBox="1">
            <a:spLocks noChangeArrowheads="1"/>
          </p:cNvSpPr>
          <p:nvPr/>
        </p:nvSpPr>
        <p:spPr bwMode="auto">
          <a:xfrm>
            <a:off x="6340153" y="3089306"/>
            <a:ext cx="8953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0">
                <a:solidFill>
                  <a:srgbClr val="000000"/>
                </a:solidFill>
                <a:latin typeface="Times New Roman" pitchFamily="18" charset="0"/>
              </a:rPr>
              <a:t>被动关闭</a:t>
            </a:r>
          </a:p>
        </p:txBody>
      </p:sp>
      <p:sp>
        <p:nvSpPr>
          <p:cNvPr id="103" name="Text Box 40">
            <a:extLst>
              <a:ext uri="{FF2B5EF4-FFF2-40B4-BE49-F238E27FC236}">
                <a16:creationId xmlns:a16="http://schemas.microsoft.com/office/drawing/2014/main" id="{03C6F51D-D763-42F4-A82F-2618C637CF67}"/>
              </a:ext>
            </a:extLst>
          </p:cNvPr>
          <p:cNvSpPr txBox="1">
            <a:spLocks noChangeArrowheads="1"/>
          </p:cNvSpPr>
          <p:nvPr/>
        </p:nvSpPr>
        <p:spPr bwMode="auto">
          <a:xfrm>
            <a:off x="4014465" y="3991006"/>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0">
                <a:solidFill>
                  <a:srgbClr val="000000"/>
                </a:solidFill>
                <a:latin typeface="Times New Roman" pitchFamily="18" charset="0"/>
              </a:rPr>
              <a:t>主动关闭</a:t>
            </a:r>
          </a:p>
        </p:txBody>
      </p:sp>
      <p:sp>
        <p:nvSpPr>
          <p:cNvPr id="104" name="Text Box 42">
            <a:extLst>
              <a:ext uri="{FF2B5EF4-FFF2-40B4-BE49-F238E27FC236}">
                <a16:creationId xmlns:a16="http://schemas.microsoft.com/office/drawing/2014/main" id="{04DA1EBC-FB52-4BF7-BBC0-8380A8109286}"/>
              </a:ext>
            </a:extLst>
          </p:cNvPr>
          <p:cNvSpPr txBox="1">
            <a:spLocks noChangeArrowheads="1"/>
          </p:cNvSpPr>
          <p:nvPr/>
        </p:nvSpPr>
        <p:spPr bwMode="auto">
          <a:xfrm>
            <a:off x="3444553" y="322294"/>
            <a:ext cx="8953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0">
                <a:solidFill>
                  <a:srgbClr val="000000"/>
                </a:solidFill>
                <a:latin typeface="Times New Roman" pitchFamily="18" charset="0"/>
              </a:rPr>
              <a:t>被动打开</a:t>
            </a:r>
          </a:p>
        </p:txBody>
      </p:sp>
      <p:sp>
        <p:nvSpPr>
          <p:cNvPr id="105" name="Text Box 43">
            <a:extLst>
              <a:ext uri="{FF2B5EF4-FFF2-40B4-BE49-F238E27FC236}">
                <a16:creationId xmlns:a16="http://schemas.microsoft.com/office/drawing/2014/main" id="{8FC7C440-C999-48AC-8ECE-3AA82FED9338}"/>
              </a:ext>
            </a:extLst>
          </p:cNvPr>
          <p:cNvSpPr txBox="1">
            <a:spLocks noChangeArrowheads="1"/>
          </p:cNvSpPr>
          <p:nvPr/>
        </p:nvSpPr>
        <p:spPr bwMode="auto">
          <a:xfrm>
            <a:off x="5474965" y="447706"/>
            <a:ext cx="10287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0">
                <a:solidFill>
                  <a:srgbClr val="000000"/>
                </a:solidFill>
                <a:latin typeface="Times New Roman" pitchFamily="18" charset="0"/>
              </a:rPr>
              <a:t>主动打开</a:t>
            </a:r>
          </a:p>
          <a:p>
            <a:pPr eaLnBrk="1" hangingPunct="1"/>
            <a:r>
              <a:rPr lang="zh-CN" altLang="en-US" sz="1400" b="0">
                <a:solidFill>
                  <a:srgbClr val="000000"/>
                </a:solidFill>
                <a:latin typeface="Times New Roman" pitchFamily="18" charset="0"/>
              </a:rPr>
              <a:t>  发送 </a:t>
            </a:r>
            <a:r>
              <a:rPr lang="en-US" altLang="zh-CN" sz="1400" b="0">
                <a:solidFill>
                  <a:srgbClr val="000000"/>
                </a:solidFill>
                <a:latin typeface="Times New Roman" pitchFamily="18" charset="0"/>
              </a:rPr>
              <a:t>SYN</a:t>
            </a:r>
          </a:p>
        </p:txBody>
      </p:sp>
      <p:sp>
        <p:nvSpPr>
          <p:cNvPr id="106" name="Text Box 44">
            <a:extLst>
              <a:ext uri="{FF2B5EF4-FFF2-40B4-BE49-F238E27FC236}">
                <a16:creationId xmlns:a16="http://schemas.microsoft.com/office/drawing/2014/main" id="{DEF6F3AE-6C25-48C0-B639-74AA69BA82C3}"/>
              </a:ext>
            </a:extLst>
          </p:cNvPr>
          <p:cNvSpPr txBox="1">
            <a:spLocks noChangeArrowheads="1"/>
          </p:cNvSpPr>
          <p:nvPr/>
        </p:nvSpPr>
        <p:spPr bwMode="auto">
          <a:xfrm>
            <a:off x="4150990" y="2168556"/>
            <a:ext cx="8953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0">
                <a:solidFill>
                  <a:srgbClr val="000000"/>
                </a:solidFill>
                <a:latin typeface="Times New Roman" pitchFamily="18" charset="0"/>
              </a:rPr>
              <a:t>同时打开</a:t>
            </a:r>
          </a:p>
        </p:txBody>
      </p:sp>
      <p:sp>
        <p:nvSpPr>
          <p:cNvPr id="107" name="Text Box 45">
            <a:extLst>
              <a:ext uri="{FF2B5EF4-FFF2-40B4-BE49-F238E27FC236}">
                <a16:creationId xmlns:a16="http://schemas.microsoft.com/office/drawing/2014/main" id="{3C895DE6-6FB9-41BD-A7C8-0E3509EAFD1F}"/>
              </a:ext>
            </a:extLst>
          </p:cNvPr>
          <p:cNvSpPr txBox="1">
            <a:spLocks noChangeArrowheads="1"/>
          </p:cNvSpPr>
          <p:nvPr/>
        </p:nvSpPr>
        <p:spPr bwMode="auto">
          <a:xfrm>
            <a:off x="3436615" y="1930431"/>
            <a:ext cx="233838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0">
                <a:solidFill>
                  <a:srgbClr val="000000"/>
                </a:solidFill>
                <a:latin typeface="Times New Roman" pitchFamily="18" charset="0"/>
              </a:rPr>
              <a:t>收到 </a:t>
            </a:r>
            <a:r>
              <a:rPr lang="en-US" altLang="zh-CN" sz="1400" b="0">
                <a:solidFill>
                  <a:srgbClr val="000000"/>
                </a:solidFill>
                <a:latin typeface="Times New Roman" pitchFamily="18" charset="0"/>
              </a:rPr>
              <a:t>SYN</a:t>
            </a:r>
            <a:r>
              <a:rPr lang="zh-CN" altLang="en-US" sz="1400" b="0">
                <a:solidFill>
                  <a:srgbClr val="000000"/>
                </a:solidFill>
                <a:latin typeface="Times New Roman" pitchFamily="18" charset="0"/>
              </a:rPr>
              <a:t>，发送 </a:t>
            </a:r>
            <a:r>
              <a:rPr lang="en-US" altLang="zh-CN" sz="1400" b="0">
                <a:solidFill>
                  <a:srgbClr val="000000"/>
                </a:solidFill>
                <a:latin typeface="Times New Roman" pitchFamily="18" charset="0"/>
              </a:rPr>
              <a:t>SYN, ACK</a:t>
            </a:r>
          </a:p>
        </p:txBody>
      </p:sp>
      <p:sp>
        <p:nvSpPr>
          <p:cNvPr id="108" name="Text Box 46">
            <a:extLst>
              <a:ext uri="{FF2B5EF4-FFF2-40B4-BE49-F238E27FC236}">
                <a16:creationId xmlns:a16="http://schemas.microsoft.com/office/drawing/2014/main" id="{187B82B6-828C-422C-9077-A77D67C47C7C}"/>
              </a:ext>
            </a:extLst>
          </p:cNvPr>
          <p:cNvSpPr txBox="1">
            <a:spLocks noChangeArrowheads="1"/>
          </p:cNvSpPr>
          <p:nvPr/>
        </p:nvSpPr>
        <p:spPr bwMode="auto">
          <a:xfrm>
            <a:off x="2950840" y="2400331"/>
            <a:ext cx="9604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0">
                <a:solidFill>
                  <a:srgbClr val="000000"/>
                </a:solidFill>
                <a:latin typeface="Times New Roman" pitchFamily="18" charset="0"/>
              </a:rPr>
              <a:t>收到 </a:t>
            </a:r>
            <a:r>
              <a:rPr lang="en-US" altLang="zh-CN" sz="1400" b="0">
                <a:solidFill>
                  <a:srgbClr val="000000"/>
                </a:solidFill>
                <a:latin typeface="Times New Roman" pitchFamily="18" charset="0"/>
              </a:rPr>
              <a:t>ACK</a:t>
            </a:r>
          </a:p>
        </p:txBody>
      </p:sp>
      <p:sp>
        <p:nvSpPr>
          <p:cNvPr id="109" name="Text Box 47">
            <a:extLst>
              <a:ext uri="{FF2B5EF4-FFF2-40B4-BE49-F238E27FC236}">
                <a16:creationId xmlns:a16="http://schemas.microsoft.com/office/drawing/2014/main" id="{2EA9F860-3997-4347-B0ED-0AC9B2448DF5}"/>
              </a:ext>
            </a:extLst>
          </p:cNvPr>
          <p:cNvSpPr txBox="1">
            <a:spLocks noChangeArrowheads="1"/>
          </p:cNvSpPr>
          <p:nvPr/>
        </p:nvSpPr>
        <p:spPr bwMode="auto">
          <a:xfrm>
            <a:off x="4035103" y="3068669"/>
            <a:ext cx="8953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0">
                <a:solidFill>
                  <a:srgbClr val="000000"/>
                </a:solidFill>
                <a:latin typeface="Times New Roman" pitchFamily="18" charset="0"/>
              </a:rPr>
              <a:t>数据传送</a:t>
            </a:r>
          </a:p>
          <a:p>
            <a:pPr eaLnBrk="1" hangingPunct="1"/>
            <a:r>
              <a:rPr lang="zh-CN" altLang="en-US" sz="1400" b="0">
                <a:solidFill>
                  <a:srgbClr val="000000"/>
                </a:solidFill>
                <a:latin typeface="Times New Roman" pitchFamily="18" charset="0"/>
              </a:rPr>
              <a:t>    阶段</a:t>
            </a:r>
          </a:p>
        </p:txBody>
      </p:sp>
      <p:sp>
        <p:nvSpPr>
          <p:cNvPr id="110" name="Text Box 48">
            <a:extLst>
              <a:ext uri="{FF2B5EF4-FFF2-40B4-BE49-F238E27FC236}">
                <a16:creationId xmlns:a16="http://schemas.microsoft.com/office/drawing/2014/main" id="{53012D4D-EA3A-4564-AB6A-77E683C18A08}"/>
              </a:ext>
            </a:extLst>
          </p:cNvPr>
          <p:cNvSpPr txBox="1">
            <a:spLocks noChangeArrowheads="1"/>
          </p:cNvSpPr>
          <p:nvPr/>
        </p:nvSpPr>
        <p:spPr bwMode="auto">
          <a:xfrm>
            <a:off x="6082978" y="4044981"/>
            <a:ext cx="8699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400" b="0">
                <a:solidFill>
                  <a:srgbClr val="000000"/>
                </a:solidFill>
                <a:latin typeface="Times New Roman" pitchFamily="18" charset="0"/>
              </a:rPr>
              <a:t>   </a:t>
            </a:r>
            <a:r>
              <a:rPr lang="zh-CN" altLang="en-US" sz="1400" b="0">
                <a:solidFill>
                  <a:srgbClr val="000000"/>
                </a:solidFill>
                <a:latin typeface="Times New Roman" pitchFamily="18" charset="0"/>
              </a:rPr>
              <a:t>关闭</a:t>
            </a:r>
          </a:p>
          <a:p>
            <a:pPr eaLnBrk="1" hangingPunct="1"/>
            <a:r>
              <a:rPr lang="zh-CN" altLang="en-US" sz="1400" b="0">
                <a:solidFill>
                  <a:srgbClr val="000000"/>
                </a:solidFill>
                <a:latin typeface="Times New Roman" pitchFamily="18" charset="0"/>
              </a:rPr>
              <a:t>发送 </a:t>
            </a:r>
            <a:r>
              <a:rPr lang="en-US" altLang="zh-CN" sz="1400" b="0">
                <a:solidFill>
                  <a:srgbClr val="000000"/>
                </a:solidFill>
                <a:latin typeface="Times New Roman" pitchFamily="18" charset="0"/>
              </a:rPr>
              <a:t>FIN</a:t>
            </a:r>
          </a:p>
        </p:txBody>
      </p:sp>
      <p:sp>
        <p:nvSpPr>
          <p:cNvPr id="111" name="Text Box 49">
            <a:extLst>
              <a:ext uri="{FF2B5EF4-FFF2-40B4-BE49-F238E27FC236}">
                <a16:creationId xmlns:a16="http://schemas.microsoft.com/office/drawing/2014/main" id="{2043D16E-EDBF-4B91-B4ED-DF70BD8E875E}"/>
              </a:ext>
            </a:extLst>
          </p:cNvPr>
          <p:cNvSpPr txBox="1">
            <a:spLocks noChangeArrowheads="1"/>
          </p:cNvSpPr>
          <p:nvPr/>
        </p:nvSpPr>
        <p:spPr bwMode="auto">
          <a:xfrm>
            <a:off x="2631753" y="3663981"/>
            <a:ext cx="8699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400" b="0">
                <a:solidFill>
                  <a:srgbClr val="000000"/>
                </a:solidFill>
                <a:latin typeface="Times New Roman" pitchFamily="18" charset="0"/>
              </a:rPr>
              <a:t>   </a:t>
            </a:r>
            <a:r>
              <a:rPr lang="zh-CN" altLang="en-US" sz="1400" b="0">
                <a:solidFill>
                  <a:srgbClr val="000000"/>
                </a:solidFill>
                <a:latin typeface="Times New Roman" pitchFamily="18" charset="0"/>
              </a:rPr>
              <a:t>关闭</a:t>
            </a:r>
          </a:p>
          <a:p>
            <a:pPr eaLnBrk="1" hangingPunct="1"/>
            <a:r>
              <a:rPr lang="zh-CN" altLang="en-US" sz="1400" b="0">
                <a:solidFill>
                  <a:srgbClr val="000000"/>
                </a:solidFill>
                <a:latin typeface="Times New Roman" pitchFamily="18" charset="0"/>
              </a:rPr>
              <a:t>发送 </a:t>
            </a:r>
            <a:r>
              <a:rPr lang="en-US" altLang="zh-CN" sz="1400" b="0">
                <a:solidFill>
                  <a:srgbClr val="000000"/>
                </a:solidFill>
                <a:latin typeface="Times New Roman" pitchFamily="18" charset="0"/>
              </a:rPr>
              <a:t>FIN</a:t>
            </a:r>
          </a:p>
        </p:txBody>
      </p:sp>
      <p:sp>
        <p:nvSpPr>
          <p:cNvPr id="112" name="Text Box 50">
            <a:extLst>
              <a:ext uri="{FF2B5EF4-FFF2-40B4-BE49-F238E27FC236}">
                <a16:creationId xmlns:a16="http://schemas.microsoft.com/office/drawing/2014/main" id="{F32F54D4-DB4D-4746-A0E9-A3AE1B6B1996}"/>
              </a:ext>
            </a:extLst>
          </p:cNvPr>
          <p:cNvSpPr txBox="1">
            <a:spLocks noChangeArrowheads="1"/>
          </p:cNvSpPr>
          <p:nvPr/>
        </p:nvSpPr>
        <p:spPr bwMode="auto">
          <a:xfrm>
            <a:off x="2209478" y="3159156"/>
            <a:ext cx="869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400" b="0">
                <a:solidFill>
                  <a:srgbClr val="000000"/>
                </a:solidFill>
                <a:latin typeface="Times New Roman" pitchFamily="18" charset="0"/>
              </a:rPr>
              <a:t>   </a:t>
            </a:r>
            <a:r>
              <a:rPr lang="zh-CN" altLang="en-US" sz="1400" b="0">
                <a:solidFill>
                  <a:srgbClr val="000000"/>
                </a:solidFill>
                <a:latin typeface="Times New Roman" pitchFamily="18" charset="0"/>
              </a:rPr>
              <a:t>关闭</a:t>
            </a:r>
          </a:p>
          <a:p>
            <a:pPr eaLnBrk="1" hangingPunct="1"/>
            <a:r>
              <a:rPr lang="zh-CN" altLang="en-US" sz="1400" b="0">
                <a:solidFill>
                  <a:srgbClr val="000000"/>
                </a:solidFill>
                <a:latin typeface="Times New Roman" pitchFamily="18" charset="0"/>
              </a:rPr>
              <a:t>发送 </a:t>
            </a:r>
            <a:r>
              <a:rPr lang="en-US" altLang="zh-CN" sz="1400" b="0">
                <a:solidFill>
                  <a:srgbClr val="000000"/>
                </a:solidFill>
                <a:latin typeface="Times New Roman" pitchFamily="18" charset="0"/>
              </a:rPr>
              <a:t>FIN</a:t>
            </a:r>
          </a:p>
        </p:txBody>
      </p:sp>
      <p:sp>
        <p:nvSpPr>
          <p:cNvPr id="113" name="Text Box 51">
            <a:extLst>
              <a:ext uri="{FF2B5EF4-FFF2-40B4-BE49-F238E27FC236}">
                <a16:creationId xmlns:a16="http://schemas.microsoft.com/office/drawing/2014/main" id="{21FFCEDC-3C0D-49FA-A22C-F7BE19DF6E99}"/>
              </a:ext>
            </a:extLst>
          </p:cNvPr>
          <p:cNvSpPr txBox="1">
            <a:spLocks noChangeArrowheads="1"/>
          </p:cNvSpPr>
          <p:nvPr/>
        </p:nvSpPr>
        <p:spPr bwMode="auto">
          <a:xfrm>
            <a:off x="3211190" y="1517681"/>
            <a:ext cx="909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0">
                <a:solidFill>
                  <a:srgbClr val="000000"/>
                </a:solidFill>
                <a:latin typeface="Times New Roman" pitchFamily="18" charset="0"/>
              </a:rPr>
              <a:t>收到 </a:t>
            </a:r>
            <a:r>
              <a:rPr lang="en-US" altLang="zh-CN" sz="1400" b="0">
                <a:solidFill>
                  <a:srgbClr val="000000"/>
                </a:solidFill>
                <a:latin typeface="Times New Roman" pitchFamily="18" charset="0"/>
              </a:rPr>
              <a:t>RST</a:t>
            </a:r>
          </a:p>
        </p:txBody>
      </p:sp>
      <p:sp>
        <p:nvSpPr>
          <p:cNvPr id="114" name="Text Box 52">
            <a:extLst>
              <a:ext uri="{FF2B5EF4-FFF2-40B4-BE49-F238E27FC236}">
                <a16:creationId xmlns:a16="http://schemas.microsoft.com/office/drawing/2014/main" id="{DAFBC75B-A75C-41BE-A1CE-22CA8F416510}"/>
              </a:ext>
            </a:extLst>
          </p:cNvPr>
          <p:cNvSpPr txBox="1">
            <a:spLocks noChangeArrowheads="1"/>
          </p:cNvSpPr>
          <p:nvPr/>
        </p:nvSpPr>
        <p:spPr bwMode="auto">
          <a:xfrm>
            <a:off x="1993578" y="973169"/>
            <a:ext cx="140493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400" b="0">
                <a:solidFill>
                  <a:srgbClr val="000000"/>
                </a:solidFill>
                <a:latin typeface="Times New Roman" pitchFamily="18" charset="0"/>
              </a:rPr>
              <a:t>         </a:t>
            </a:r>
            <a:r>
              <a:rPr lang="zh-CN" altLang="en-US" sz="1400" b="0">
                <a:solidFill>
                  <a:srgbClr val="000000"/>
                </a:solidFill>
                <a:latin typeface="Times New Roman" pitchFamily="18" charset="0"/>
              </a:rPr>
              <a:t>收到 </a:t>
            </a:r>
            <a:r>
              <a:rPr lang="en-US" altLang="zh-CN" sz="1400" b="0">
                <a:solidFill>
                  <a:srgbClr val="000000"/>
                </a:solidFill>
                <a:latin typeface="Times New Roman" pitchFamily="18" charset="0"/>
              </a:rPr>
              <a:t>SYN</a:t>
            </a:r>
          </a:p>
          <a:p>
            <a:pPr eaLnBrk="1" hangingPunct="1"/>
            <a:r>
              <a:rPr lang="zh-CN" altLang="en-US" sz="1400" b="0">
                <a:solidFill>
                  <a:srgbClr val="000000"/>
                </a:solidFill>
                <a:latin typeface="Times New Roman" pitchFamily="18" charset="0"/>
              </a:rPr>
              <a:t>发送 </a:t>
            </a:r>
            <a:r>
              <a:rPr lang="en-US" altLang="zh-CN" sz="1400" b="0">
                <a:solidFill>
                  <a:srgbClr val="000000"/>
                </a:solidFill>
                <a:latin typeface="Times New Roman" pitchFamily="18" charset="0"/>
              </a:rPr>
              <a:t>SYN, ACK</a:t>
            </a:r>
          </a:p>
        </p:txBody>
      </p:sp>
      <p:sp>
        <p:nvSpPr>
          <p:cNvPr id="115" name="Text Box 53">
            <a:extLst>
              <a:ext uri="{FF2B5EF4-FFF2-40B4-BE49-F238E27FC236}">
                <a16:creationId xmlns:a16="http://schemas.microsoft.com/office/drawing/2014/main" id="{75D1C956-07B9-4C00-959A-FFF668D3568E}"/>
              </a:ext>
            </a:extLst>
          </p:cNvPr>
          <p:cNvSpPr txBox="1">
            <a:spLocks noChangeArrowheads="1"/>
          </p:cNvSpPr>
          <p:nvPr/>
        </p:nvSpPr>
        <p:spPr bwMode="auto">
          <a:xfrm>
            <a:off x="7486328" y="1646269"/>
            <a:ext cx="7175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400" b="0">
                <a:solidFill>
                  <a:srgbClr val="000000"/>
                </a:solidFill>
                <a:latin typeface="Times New Roman" pitchFamily="18" charset="0"/>
              </a:rPr>
              <a:t>  </a:t>
            </a:r>
            <a:r>
              <a:rPr lang="zh-CN" altLang="en-US" sz="1400" b="0">
                <a:solidFill>
                  <a:srgbClr val="000000"/>
                </a:solidFill>
                <a:latin typeface="Times New Roman" pitchFamily="18" charset="0"/>
              </a:rPr>
              <a:t>关闭</a:t>
            </a:r>
          </a:p>
          <a:p>
            <a:pPr eaLnBrk="1" hangingPunct="1"/>
            <a:r>
              <a:rPr lang="zh-CN" altLang="en-US" sz="1400" b="0">
                <a:solidFill>
                  <a:srgbClr val="000000"/>
                </a:solidFill>
                <a:latin typeface="Times New Roman" pitchFamily="18" charset="0"/>
              </a:rPr>
              <a:t>或超时</a:t>
            </a:r>
          </a:p>
        </p:txBody>
      </p:sp>
      <p:sp>
        <p:nvSpPr>
          <p:cNvPr id="116" name="Text Box 54">
            <a:extLst>
              <a:ext uri="{FF2B5EF4-FFF2-40B4-BE49-F238E27FC236}">
                <a16:creationId xmlns:a16="http://schemas.microsoft.com/office/drawing/2014/main" id="{2A581DA3-AB61-4481-A100-34F20B98C6F8}"/>
              </a:ext>
            </a:extLst>
          </p:cNvPr>
          <p:cNvSpPr txBox="1">
            <a:spLocks noChangeArrowheads="1"/>
          </p:cNvSpPr>
          <p:nvPr/>
        </p:nvSpPr>
        <p:spPr bwMode="auto">
          <a:xfrm>
            <a:off x="7510140" y="4743481"/>
            <a:ext cx="9604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0">
                <a:solidFill>
                  <a:srgbClr val="000000"/>
                </a:solidFill>
                <a:latin typeface="Times New Roman" pitchFamily="18" charset="0"/>
              </a:rPr>
              <a:t>收到 </a:t>
            </a:r>
            <a:r>
              <a:rPr lang="en-US" altLang="zh-CN" sz="1400" b="0">
                <a:solidFill>
                  <a:srgbClr val="000000"/>
                </a:solidFill>
                <a:latin typeface="Times New Roman" pitchFamily="18" charset="0"/>
              </a:rPr>
              <a:t>ACK</a:t>
            </a:r>
          </a:p>
        </p:txBody>
      </p:sp>
      <p:sp>
        <p:nvSpPr>
          <p:cNvPr id="117" name="Text Box 55">
            <a:extLst>
              <a:ext uri="{FF2B5EF4-FFF2-40B4-BE49-F238E27FC236}">
                <a16:creationId xmlns:a16="http://schemas.microsoft.com/office/drawing/2014/main" id="{39C816D4-2F0B-4D12-A9A0-7BE1A35BA9E0}"/>
              </a:ext>
            </a:extLst>
          </p:cNvPr>
          <p:cNvSpPr txBox="1">
            <a:spLocks noChangeArrowheads="1"/>
          </p:cNvSpPr>
          <p:nvPr/>
        </p:nvSpPr>
        <p:spPr bwMode="auto">
          <a:xfrm>
            <a:off x="5752778" y="2576544"/>
            <a:ext cx="16271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400" b="0">
                <a:solidFill>
                  <a:srgbClr val="000000"/>
                </a:solidFill>
                <a:latin typeface="Times New Roman" pitchFamily="18" charset="0"/>
              </a:rPr>
              <a:t>     </a:t>
            </a:r>
            <a:r>
              <a:rPr lang="zh-CN" altLang="en-US" sz="1400" b="0">
                <a:solidFill>
                  <a:srgbClr val="000000"/>
                </a:solidFill>
                <a:latin typeface="Times New Roman" pitchFamily="18" charset="0"/>
              </a:rPr>
              <a:t>收到 </a:t>
            </a:r>
            <a:r>
              <a:rPr lang="en-US" altLang="zh-CN" sz="1400" b="0">
                <a:solidFill>
                  <a:srgbClr val="000000"/>
                </a:solidFill>
                <a:latin typeface="Times New Roman" pitchFamily="18" charset="0"/>
              </a:rPr>
              <a:t>SYN, ACK</a:t>
            </a:r>
          </a:p>
          <a:p>
            <a:pPr eaLnBrk="1" hangingPunct="1"/>
            <a:r>
              <a:rPr lang="zh-CN" altLang="en-US" sz="1400" b="0">
                <a:solidFill>
                  <a:srgbClr val="000000"/>
                </a:solidFill>
                <a:latin typeface="Times New Roman" pitchFamily="18" charset="0"/>
              </a:rPr>
              <a:t>发送 </a:t>
            </a:r>
            <a:r>
              <a:rPr lang="en-US" altLang="zh-CN" sz="1400" b="0">
                <a:solidFill>
                  <a:srgbClr val="000000"/>
                </a:solidFill>
                <a:latin typeface="Times New Roman" pitchFamily="18" charset="0"/>
              </a:rPr>
              <a:t>ACK</a:t>
            </a:r>
          </a:p>
        </p:txBody>
      </p:sp>
      <p:sp>
        <p:nvSpPr>
          <p:cNvPr id="118" name="Text Box 56">
            <a:extLst>
              <a:ext uri="{FF2B5EF4-FFF2-40B4-BE49-F238E27FC236}">
                <a16:creationId xmlns:a16="http://schemas.microsoft.com/office/drawing/2014/main" id="{5FC92A45-249D-4E7A-A2E3-5D9D001EB81A}"/>
              </a:ext>
            </a:extLst>
          </p:cNvPr>
          <p:cNvSpPr txBox="1">
            <a:spLocks noChangeArrowheads="1"/>
          </p:cNvSpPr>
          <p:nvPr/>
        </p:nvSpPr>
        <p:spPr bwMode="auto">
          <a:xfrm>
            <a:off x="4511353" y="5280056"/>
            <a:ext cx="96043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0">
                <a:solidFill>
                  <a:srgbClr val="000000"/>
                </a:solidFill>
                <a:latin typeface="Times New Roman" pitchFamily="18" charset="0"/>
              </a:rPr>
              <a:t>收到 </a:t>
            </a:r>
            <a:r>
              <a:rPr lang="en-US" altLang="zh-CN" sz="1400" b="0">
                <a:solidFill>
                  <a:srgbClr val="000000"/>
                </a:solidFill>
                <a:latin typeface="Times New Roman" pitchFamily="18" charset="0"/>
              </a:rPr>
              <a:t>ACK</a:t>
            </a:r>
          </a:p>
        </p:txBody>
      </p:sp>
      <p:sp>
        <p:nvSpPr>
          <p:cNvPr id="119" name="Text Box 57">
            <a:extLst>
              <a:ext uri="{FF2B5EF4-FFF2-40B4-BE49-F238E27FC236}">
                <a16:creationId xmlns:a16="http://schemas.microsoft.com/office/drawing/2014/main" id="{C16A5C53-C82F-4775-9856-65558B498290}"/>
              </a:ext>
            </a:extLst>
          </p:cNvPr>
          <p:cNvSpPr txBox="1">
            <a:spLocks noChangeArrowheads="1"/>
          </p:cNvSpPr>
          <p:nvPr/>
        </p:nvSpPr>
        <p:spPr bwMode="auto">
          <a:xfrm>
            <a:off x="2226940" y="5354669"/>
            <a:ext cx="96043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0">
                <a:solidFill>
                  <a:srgbClr val="000000"/>
                </a:solidFill>
                <a:latin typeface="Times New Roman" pitchFamily="18" charset="0"/>
              </a:rPr>
              <a:t>收到 </a:t>
            </a:r>
            <a:r>
              <a:rPr lang="en-US" altLang="zh-CN" sz="1400" b="0">
                <a:solidFill>
                  <a:srgbClr val="000000"/>
                </a:solidFill>
                <a:latin typeface="Times New Roman" pitchFamily="18" charset="0"/>
              </a:rPr>
              <a:t>ACK</a:t>
            </a:r>
          </a:p>
        </p:txBody>
      </p:sp>
      <p:sp>
        <p:nvSpPr>
          <p:cNvPr id="120" name="Text Box 58">
            <a:extLst>
              <a:ext uri="{FF2B5EF4-FFF2-40B4-BE49-F238E27FC236}">
                <a16:creationId xmlns:a16="http://schemas.microsoft.com/office/drawing/2014/main" id="{DE6A942C-9DDA-424B-888C-2F707ED456DE}"/>
              </a:ext>
            </a:extLst>
          </p:cNvPr>
          <p:cNvSpPr txBox="1">
            <a:spLocks noChangeArrowheads="1"/>
          </p:cNvSpPr>
          <p:nvPr/>
        </p:nvSpPr>
        <p:spPr bwMode="auto">
          <a:xfrm>
            <a:off x="2830190" y="5680106"/>
            <a:ext cx="960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0">
                <a:solidFill>
                  <a:srgbClr val="000000"/>
                </a:solidFill>
                <a:latin typeface="Times New Roman" pitchFamily="18" charset="0"/>
              </a:rPr>
              <a:t>收到 </a:t>
            </a:r>
            <a:r>
              <a:rPr lang="en-US" altLang="zh-CN" sz="1400" b="0">
                <a:solidFill>
                  <a:srgbClr val="000000"/>
                </a:solidFill>
                <a:latin typeface="Times New Roman" pitchFamily="18" charset="0"/>
              </a:rPr>
              <a:t>FIN</a:t>
            </a:r>
          </a:p>
          <a:p>
            <a:pPr eaLnBrk="1" hangingPunct="1"/>
            <a:r>
              <a:rPr lang="zh-CN" altLang="en-US" sz="1400" b="0">
                <a:solidFill>
                  <a:srgbClr val="000000"/>
                </a:solidFill>
                <a:latin typeface="Times New Roman" pitchFamily="18" charset="0"/>
              </a:rPr>
              <a:t>发送 </a:t>
            </a:r>
            <a:r>
              <a:rPr lang="en-US" altLang="zh-CN" sz="1400" b="0">
                <a:solidFill>
                  <a:srgbClr val="000000"/>
                </a:solidFill>
                <a:latin typeface="Times New Roman" pitchFamily="18" charset="0"/>
              </a:rPr>
              <a:t>ACK</a:t>
            </a:r>
          </a:p>
        </p:txBody>
      </p:sp>
      <p:sp>
        <p:nvSpPr>
          <p:cNvPr id="121" name="Text Box 59">
            <a:extLst>
              <a:ext uri="{FF2B5EF4-FFF2-40B4-BE49-F238E27FC236}">
                <a16:creationId xmlns:a16="http://schemas.microsoft.com/office/drawing/2014/main" id="{696FABD0-1A19-466C-87A6-51A5A99DAAE5}"/>
              </a:ext>
            </a:extLst>
          </p:cNvPr>
          <p:cNvSpPr txBox="1">
            <a:spLocks noChangeArrowheads="1"/>
          </p:cNvSpPr>
          <p:nvPr/>
        </p:nvSpPr>
        <p:spPr bwMode="auto">
          <a:xfrm>
            <a:off x="3003228" y="5040344"/>
            <a:ext cx="1335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0">
                <a:solidFill>
                  <a:srgbClr val="000000"/>
                </a:solidFill>
                <a:latin typeface="Times New Roman" pitchFamily="18" charset="0"/>
              </a:rPr>
              <a:t>收到 </a:t>
            </a:r>
            <a:r>
              <a:rPr lang="en-US" altLang="zh-CN" sz="1400" b="0">
                <a:solidFill>
                  <a:srgbClr val="000000"/>
                </a:solidFill>
                <a:latin typeface="Times New Roman" pitchFamily="18" charset="0"/>
              </a:rPr>
              <a:t>FIN, ACK</a:t>
            </a:r>
          </a:p>
          <a:p>
            <a:pPr eaLnBrk="1" hangingPunct="1"/>
            <a:r>
              <a:rPr lang="en-US" altLang="zh-CN" sz="1400" b="0">
                <a:solidFill>
                  <a:srgbClr val="000000"/>
                </a:solidFill>
                <a:latin typeface="Times New Roman" pitchFamily="18" charset="0"/>
              </a:rPr>
              <a:t>     </a:t>
            </a:r>
            <a:r>
              <a:rPr lang="zh-CN" altLang="en-US" sz="1400" b="0">
                <a:solidFill>
                  <a:srgbClr val="000000"/>
                </a:solidFill>
                <a:latin typeface="Times New Roman" pitchFamily="18" charset="0"/>
              </a:rPr>
              <a:t>发送 </a:t>
            </a:r>
            <a:r>
              <a:rPr lang="en-US" altLang="zh-CN" sz="1400" b="0">
                <a:solidFill>
                  <a:srgbClr val="000000"/>
                </a:solidFill>
                <a:latin typeface="Times New Roman" pitchFamily="18" charset="0"/>
              </a:rPr>
              <a:t>ACK</a:t>
            </a:r>
          </a:p>
        </p:txBody>
      </p:sp>
      <p:sp>
        <p:nvSpPr>
          <p:cNvPr id="122" name="Text Box 60">
            <a:extLst>
              <a:ext uri="{FF2B5EF4-FFF2-40B4-BE49-F238E27FC236}">
                <a16:creationId xmlns:a16="http://schemas.microsoft.com/office/drawing/2014/main" id="{D3FC8D08-1ECB-4702-B7BB-E4C06D0520DD}"/>
              </a:ext>
            </a:extLst>
          </p:cNvPr>
          <p:cNvSpPr txBox="1">
            <a:spLocks noChangeArrowheads="1"/>
          </p:cNvSpPr>
          <p:nvPr/>
        </p:nvSpPr>
        <p:spPr bwMode="auto">
          <a:xfrm>
            <a:off x="3054028" y="4311681"/>
            <a:ext cx="96043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0">
                <a:solidFill>
                  <a:srgbClr val="000000"/>
                </a:solidFill>
                <a:latin typeface="Times New Roman" pitchFamily="18" charset="0"/>
              </a:rPr>
              <a:t>收到 </a:t>
            </a:r>
            <a:r>
              <a:rPr lang="en-US" altLang="zh-CN" sz="1400" b="0">
                <a:solidFill>
                  <a:srgbClr val="000000"/>
                </a:solidFill>
                <a:latin typeface="Times New Roman" pitchFamily="18" charset="0"/>
              </a:rPr>
              <a:t>FIN</a:t>
            </a:r>
          </a:p>
          <a:p>
            <a:pPr eaLnBrk="1" hangingPunct="1"/>
            <a:r>
              <a:rPr lang="zh-CN" altLang="en-US" sz="1400" b="0">
                <a:solidFill>
                  <a:srgbClr val="000000"/>
                </a:solidFill>
                <a:latin typeface="Times New Roman" pitchFamily="18" charset="0"/>
              </a:rPr>
              <a:t>发送 </a:t>
            </a:r>
            <a:r>
              <a:rPr lang="en-US" altLang="zh-CN" sz="1400" b="0">
                <a:solidFill>
                  <a:srgbClr val="000000"/>
                </a:solidFill>
                <a:latin typeface="Times New Roman" pitchFamily="18" charset="0"/>
              </a:rPr>
              <a:t>ACK</a:t>
            </a:r>
          </a:p>
        </p:txBody>
      </p:sp>
      <p:sp>
        <p:nvSpPr>
          <p:cNvPr id="123" name="Text Box 61">
            <a:extLst>
              <a:ext uri="{FF2B5EF4-FFF2-40B4-BE49-F238E27FC236}">
                <a16:creationId xmlns:a16="http://schemas.microsoft.com/office/drawing/2014/main" id="{E756F28F-38EB-459F-AABA-0F0DFCB7E304}"/>
              </a:ext>
            </a:extLst>
          </p:cNvPr>
          <p:cNvSpPr txBox="1">
            <a:spLocks noChangeArrowheads="1"/>
          </p:cNvSpPr>
          <p:nvPr/>
        </p:nvSpPr>
        <p:spPr bwMode="auto">
          <a:xfrm>
            <a:off x="4081140" y="4360894"/>
            <a:ext cx="8953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0">
                <a:solidFill>
                  <a:srgbClr val="000000"/>
                </a:solidFill>
                <a:latin typeface="Times New Roman" pitchFamily="18" charset="0"/>
              </a:rPr>
              <a:t>同时关闭</a:t>
            </a:r>
          </a:p>
        </p:txBody>
      </p:sp>
      <p:sp>
        <p:nvSpPr>
          <p:cNvPr id="124" name="Text Box 62">
            <a:extLst>
              <a:ext uri="{FF2B5EF4-FFF2-40B4-BE49-F238E27FC236}">
                <a16:creationId xmlns:a16="http://schemas.microsoft.com/office/drawing/2014/main" id="{30297E75-F65D-4FA3-85CB-F4F72A6DC75F}"/>
              </a:ext>
            </a:extLst>
          </p:cNvPr>
          <p:cNvSpPr txBox="1">
            <a:spLocks noChangeArrowheads="1"/>
          </p:cNvSpPr>
          <p:nvPr/>
        </p:nvSpPr>
        <p:spPr bwMode="auto">
          <a:xfrm>
            <a:off x="5166990" y="3087719"/>
            <a:ext cx="9604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0">
                <a:solidFill>
                  <a:srgbClr val="000000"/>
                </a:solidFill>
                <a:latin typeface="Times New Roman" pitchFamily="18" charset="0"/>
              </a:rPr>
              <a:t>收到 </a:t>
            </a:r>
            <a:r>
              <a:rPr lang="en-US" altLang="zh-CN" sz="1400" b="0">
                <a:solidFill>
                  <a:srgbClr val="000000"/>
                </a:solidFill>
                <a:latin typeface="Times New Roman" pitchFamily="18" charset="0"/>
              </a:rPr>
              <a:t>FIN</a:t>
            </a:r>
          </a:p>
          <a:p>
            <a:pPr eaLnBrk="1" hangingPunct="1"/>
            <a:r>
              <a:rPr lang="zh-CN" altLang="en-US" sz="1400" b="0">
                <a:solidFill>
                  <a:srgbClr val="000000"/>
                </a:solidFill>
                <a:latin typeface="Times New Roman" pitchFamily="18" charset="0"/>
              </a:rPr>
              <a:t>发送 </a:t>
            </a:r>
            <a:r>
              <a:rPr lang="en-US" altLang="zh-CN" sz="1400" b="0">
                <a:solidFill>
                  <a:srgbClr val="000000"/>
                </a:solidFill>
                <a:latin typeface="Times New Roman" pitchFamily="18" charset="0"/>
              </a:rPr>
              <a:t>ACK</a:t>
            </a:r>
          </a:p>
        </p:txBody>
      </p:sp>
      <p:sp>
        <p:nvSpPr>
          <p:cNvPr id="125" name="Text Box 63">
            <a:extLst>
              <a:ext uri="{FF2B5EF4-FFF2-40B4-BE49-F238E27FC236}">
                <a16:creationId xmlns:a16="http://schemas.microsoft.com/office/drawing/2014/main" id="{1A9518A5-7AF9-4FD0-BD52-AFF4FD38AA8B}"/>
              </a:ext>
            </a:extLst>
          </p:cNvPr>
          <p:cNvSpPr txBox="1">
            <a:spLocks noChangeArrowheads="1"/>
          </p:cNvSpPr>
          <p:nvPr/>
        </p:nvSpPr>
        <p:spPr bwMode="auto">
          <a:xfrm>
            <a:off x="4776465" y="1538319"/>
            <a:ext cx="9398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0">
                <a:solidFill>
                  <a:srgbClr val="000000"/>
                </a:solidFill>
                <a:latin typeface="Times New Roman" pitchFamily="18" charset="0"/>
              </a:rPr>
              <a:t>发送 </a:t>
            </a:r>
            <a:r>
              <a:rPr lang="en-US" altLang="zh-CN" sz="1400" b="0">
                <a:solidFill>
                  <a:srgbClr val="000000"/>
                </a:solidFill>
                <a:latin typeface="Times New Roman" pitchFamily="18" charset="0"/>
              </a:rPr>
              <a:t>SYN</a:t>
            </a:r>
          </a:p>
        </p:txBody>
      </p:sp>
      <p:sp>
        <p:nvSpPr>
          <p:cNvPr id="126" name="Text Box 64">
            <a:extLst>
              <a:ext uri="{FF2B5EF4-FFF2-40B4-BE49-F238E27FC236}">
                <a16:creationId xmlns:a16="http://schemas.microsoft.com/office/drawing/2014/main" id="{F033269C-B6B5-4A4A-9BE4-EB141D81654D}"/>
              </a:ext>
            </a:extLst>
          </p:cNvPr>
          <p:cNvSpPr txBox="1">
            <a:spLocks noChangeArrowheads="1"/>
          </p:cNvSpPr>
          <p:nvPr/>
        </p:nvSpPr>
        <p:spPr bwMode="auto">
          <a:xfrm>
            <a:off x="3444553" y="6281769"/>
            <a:ext cx="23177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0">
                <a:solidFill>
                  <a:srgbClr val="000000"/>
                </a:solidFill>
                <a:latin typeface="Times New Roman" pitchFamily="18" charset="0"/>
              </a:rPr>
              <a:t>定时经过两倍报文段寿命后</a:t>
            </a:r>
          </a:p>
        </p:txBody>
      </p:sp>
      <p:sp>
        <p:nvSpPr>
          <p:cNvPr id="127" name="Line 65">
            <a:extLst>
              <a:ext uri="{FF2B5EF4-FFF2-40B4-BE49-F238E27FC236}">
                <a16:creationId xmlns:a16="http://schemas.microsoft.com/office/drawing/2014/main" id="{E5F7FC4E-6537-47B6-918C-0592E1BD6495}"/>
              </a:ext>
            </a:extLst>
          </p:cNvPr>
          <p:cNvSpPr>
            <a:spLocks noChangeShapeType="1"/>
          </p:cNvSpPr>
          <p:nvPr/>
        </p:nvSpPr>
        <p:spPr bwMode="auto">
          <a:xfrm flipV="1">
            <a:off x="4619303" y="219106"/>
            <a:ext cx="0" cy="75882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28" name="Text Box 66">
            <a:extLst>
              <a:ext uri="{FF2B5EF4-FFF2-40B4-BE49-F238E27FC236}">
                <a16:creationId xmlns:a16="http://schemas.microsoft.com/office/drawing/2014/main" id="{A53857D7-1160-4E33-996E-2F4B2CEA0792}"/>
              </a:ext>
            </a:extLst>
          </p:cNvPr>
          <p:cNvSpPr txBox="1">
            <a:spLocks noChangeArrowheads="1"/>
          </p:cNvSpPr>
          <p:nvPr/>
        </p:nvSpPr>
        <p:spPr bwMode="auto">
          <a:xfrm>
            <a:off x="4606603" y="576294"/>
            <a:ext cx="5397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0">
                <a:solidFill>
                  <a:srgbClr val="000000"/>
                </a:solidFill>
                <a:latin typeface="Times New Roman" pitchFamily="18" charset="0"/>
              </a:rPr>
              <a:t>关闭</a:t>
            </a:r>
          </a:p>
        </p:txBody>
      </p:sp>
      <p:sp>
        <p:nvSpPr>
          <p:cNvPr id="129" name="Freeform 67">
            <a:extLst>
              <a:ext uri="{FF2B5EF4-FFF2-40B4-BE49-F238E27FC236}">
                <a16:creationId xmlns:a16="http://schemas.microsoft.com/office/drawing/2014/main" id="{281A41B3-F15F-4201-AC81-0A788E35E464}"/>
              </a:ext>
            </a:extLst>
          </p:cNvPr>
          <p:cNvSpPr>
            <a:spLocks/>
          </p:cNvSpPr>
          <p:nvPr/>
        </p:nvSpPr>
        <p:spPr bwMode="auto">
          <a:xfrm>
            <a:off x="4932040" y="93694"/>
            <a:ext cx="3578225" cy="6094412"/>
          </a:xfrm>
          <a:custGeom>
            <a:avLst/>
            <a:gdLst>
              <a:gd name="T0" fmla="*/ 103 w 2196"/>
              <a:gd name="T1" fmla="*/ 4653 h 4653"/>
              <a:gd name="T2" fmla="*/ 1518 w 2196"/>
              <a:gd name="T3" fmla="*/ 4650 h 4653"/>
              <a:gd name="T4" fmla="*/ 1926 w 2196"/>
              <a:gd name="T5" fmla="*/ 4650 h 4653"/>
              <a:gd name="T6" fmla="*/ 2004 w 2196"/>
              <a:gd name="T7" fmla="*/ 4620 h 4653"/>
              <a:gd name="T8" fmla="*/ 2082 w 2196"/>
              <a:gd name="T9" fmla="*/ 4584 h 4653"/>
              <a:gd name="T10" fmla="*/ 2148 w 2196"/>
              <a:gd name="T11" fmla="*/ 4500 h 4653"/>
              <a:gd name="T12" fmla="*/ 2190 w 2196"/>
              <a:gd name="T13" fmla="*/ 4386 h 4653"/>
              <a:gd name="T14" fmla="*/ 2195 w 2196"/>
              <a:gd name="T15" fmla="*/ 4300 h 4653"/>
              <a:gd name="T16" fmla="*/ 2196 w 2196"/>
              <a:gd name="T17" fmla="*/ 336 h 4653"/>
              <a:gd name="T18" fmla="*/ 2184 w 2196"/>
              <a:gd name="T19" fmla="*/ 210 h 4653"/>
              <a:gd name="T20" fmla="*/ 2154 w 2196"/>
              <a:gd name="T21" fmla="*/ 126 h 4653"/>
              <a:gd name="T22" fmla="*/ 2070 w 2196"/>
              <a:gd name="T23" fmla="*/ 54 h 4653"/>
              <a:gd name="T24" fmla="*/ 1950 w 2196"/>
              <a:gd name="T25" fmla="*/ 6 h 4653"/>
              <a:gd name="T26" fmla="*/ 1806 w 2196"/>
              <a:gd name="T27" fmla="*/ 0 h 4653"/>
              <a:gd name="T28" fmla="*/ 256 w 2196"/>
              <a:gd name="T29" fmla="*/ 0 h 4653"/>
              <a:gd name="T30" fmla="*/ 0 w 2196"/>
              <a:gd name="T31" fmla="*/ 0 h 46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96"/>
              <a:gd name="T49" fmla="*/ 0 h 4653"/>
              <a:gd name="T50" fmla="*/ 2196 w 2196"/>
              <a:gd name="T51" fmla="*/ 4653 h 46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96" h="4653">
                <a:moveTo>
                  <a:pt x="103" y="4653"/>
                </a:moveTo>
                <a:lnTo>
                  <a:pt x="1518" y="4650"/>
                </a:lnTo>
                <a:lnTo>
                  <a:pt x="1926" y="4650"/>
                </a:lnTo>
                <a:lnTo>
                  <a:pt x="2004" y="4620"/>
                </a:lnTo>
                <a:lnTo>
                  <a:pt x="2082" y="4584"/>
                </a:lnTo>
                <a:lnTo>
                  <a:pt x="2148" y="4500"/>
                </a:lnTo>
                <a:lnTo>
                  <a:pt x="2190" y="4386"/>
                </a:lnTo>
                <a:lnTo>
                  <a:pt x="2195" y="4300"/>
                </a:lnTo>
                <a:lnTo>
                  <a:pt x="2196" y="336"/>
                </a:lnTo>
                <a:lnTo>
                  <a:pt x="2184" y="210"/>
                </a:lnTo>
                <a:lnTo>
                  <a:pt x="2154" y="126"/>
                </a:lnTo>
                <a:lnTo>
                  <a:pt x="2070" y="54"/>
                </a:lnTo>
                <a:lnTo>
                  <a:pt x="1950" y="6"/>
                </a:lnTo>
                <a:lnTo>
                  <a:pt x="1806" y="0"/>
                </a:lnTo>
                <a:lnTo>
                  <a:pt x="256" y="0"/>
                </a:lnTo>
                <a:lnTo>
                  <a:pt x="0" y="0"/>
                </a:lnTo>
              </a:path>
            </a:pathLst>
          </a:custGeom>
          <a:noFill/>
          <a:ln w="57150" cmpd="sng">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Tree>
    <p:extLst>
      <p:ext uri="{BB962C8B-B14F-4D97-AF65-F5344CB8AC3E}">
        <p14:creationId xmlns:p14="http://schemas.microsoft.com/office/powerpoint/2010/main" val="1237748890"/>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E1FED-A9DD-421A-811E-ABA458E69C0E}"/>
              </a:ext>
            </a:extLst>
          </p:cNvPr>
          <p:cNvSpPr>
            <a:spLocks noGrp="1"/>
          </p:cNvSpPr>
          <p:nvPr>
            <p:ph type="title"/>
          </p:nvPr>
        </p:nvSpPr>
        <p:spPr/>
        <p:txBody>
          <a:bodyPr/>
          <a:lstStyle/>
          <a:p>
            <a:r>
              <a:rPr lang="zh-CN" altLang="en-US" dirty="0"/>
              <a:t>非正常连接请求的讨论</a:t>
            </a:r>
          </a:p>
        </p:txBody>
      </p:sp>
      <p:sp>
        <p:nvSpPr>
          <p:cNvPr id="5" name="文本框 4">
            <a:extLst>
              <a:ext uri="{FF2B5EF4-FFF2-40B4-BE49-F238E27FC236}">
                <a16:creationId xmlns:a16="http://schemas.microsoft.com/office/drawing/2014/main" id="{1E873231-AA70-4BE2-B98D-AD22A50CF4F4}"/>
              </a:ext>
            </a:extLst>
          </p:cNvPr>
          <p:cNvSpPr txBox="1"/>
          <p:nvPr/>
        </p:nvSpPr>
        <p:spPr>
          <a:xfrm>
            <a:off x="971550" y="1331476"/>
            <a:ext cx="7641579" cy="830997"/>
          </a:xfrm>
          <a:prstGeom prst="rect">
            <a:avLst/>
          </a:prstGeom>
          <a:noFill/>
        </p:spPr>
        <p:txBody>
          <a:bodyPr wrap="square" rtlCol="0">
            <a:spAutoFit/>
          </a:bodyPr>
          <a:lstStyle/>
          <a:p>
            <a:r>
              <a:rPr lang="zh-CN" altLang="en-US" dirty="0">
                <a:latin typeface="+mn-ea"/>
                <a:ea typeface="+mn-ea"/>
              </a:rPr>
              <a:t>在</a:t>
            </a:r>
            <a:r>
              <a:rPr lang="en-US" altLang="zh-CN" dirty="0">
                <a:latin typeface="+mn-ea"/>
                <a:ea typeface="+mn-ea"/>
              </a:rPr>
              <a:t>TCP</a:t>
            </a:r>
            <a:r>
              <a:rPr lang="zh-CN" altLang="en-US" dirty="0">
                <a:latin typeface="+mn-ea"/>
                <a:ea typeface="+mn-ea"/>
              </a:rPr>
              <a:t>中，除了通信双方同时发起连接请求这样的巧合外，还有其他一些非正常的连接请求。</a:t>
            </a:r>
          </a:p>
        </p:txBody>
      </p:sp>
      <p:sp>
        <p:nvSpPr>
          <p:cNvPr id="6" name="矩形 5">
            <a:extLst>
              <a:ext uri="{FF2B5EF4-FFF2-40B4-BE49-F238E27FC236}">
                <a16:creationId xmlns:a16="http://schemas.microsoft.com/office/drawing/2014/main" id="{BEE702AC-A52F-448F-BDEC-987B0AAC2A6E}"/>
              </a:ext>
            </a:extLst>
          </p:cNvPr>
          <p:cNvSpPr/>
          <p:nvPr/>
        </p:nvSpPr>
        <p:spPr>
          <a:xfrm>
            <a:off x="971550" y="2348880"/>
            <a:ext cx="7616833" cy="830997"/>
          </a:xfrm>
          <a:prstGeom prst="rect">
            <a:avLst/>
          </a:prstGeom>
        </p:spPr>
        <p:txBody>
          <a:bodyPr wrap="square">
            <a:spAutoFit/>
          </a:bodyPr>
          <a:lstStyle/>
          <a:p>
            <a:r>
              <a:rPr lang="zh-CN" altLang="en-US" dirty="0">
                <a:latin typeface="+mn-ea"/>
                <a:ea typeface="+mn-ea"/>
              </a:rPr>
              <a:t>当通信的一方收到另一方的非正常连接请求时，会出现什么状况？</a:t>
            </a:r>
          </a:p>
        </p:txBody>
      </p:sp>
      <p:sp>
        <p:nvSpPr>
          <p:cNvPr id="7" name="文本框 6">
            <a:extLst>
              <a:ext uri="{FF2B5EF4-FFF2-40B4-BE49-F238E27FC236}">
                <a16:creationId xmlns:a16="http://schemas.microsoft.com/office/drawing/2014/main" id="{7E8EC15A-3376-4698-AD5C-19F695EF985F}"/>
              </a:ext>
            </a:extLst>
          </p:cNvPr>
          <p:cNvSpPr txBox="1"/>
          <p:nvPr/>
        </p:nvSpPr>
        <p:spPr>
          <a:xfrm>
            <a:off x="961982" y="3301504"/>
            <a:ext cx="7616833" cy="461665"/>
          </a:xfrm>
          <a:prstGeom prst="rect">
            <a:avLst/>
          </a:prstGeom>
          <a:noFill/>
        </p:spPr>
        <p:txBody>
          <a:bodyPr wrap="square" rtlCol="0">
            <a:spAutoFit/>
          </a:bodyPr>
          <a:lstStyle/>
          <a:p>
            <a:r>
              <a:rPr lang="zh-CN" altLang="en-US" dirty="0"/>
              <a:t>（</a:t>
            </a:r>
            <a:r>
              <a:rPr lang="en-US" altLang="zh-CN" dirty="0"/>
              <a:t>1</a:t>
            </a:r>
            <a:r>
              <a:rPr lang="zh-CN" altLang="en-US" dirty="0"/>
              <a:t>）双方同时发出连接请求，又同时发出同步确认</a:t>
            </a:r>
          </a:p>
        </p:txBody>
      </p:sp>
      <p:cxnSp>
        <p:nvCxnSpPr>
          <p:cNvPr id="8" name="直接连接符 7">
            <a:extLst>
              <a:ext uri="{FF2B5EF4-FFF2-40B4-BE49-F238E27FC236}">
                <a16:creationId xmlns:a16="http://schemas.microsoft.com/office/drawing/2014/main" id="{8447FC00-A296-49A2-B083-C1902761CA87}"/>
              </a:ext>
            </a:extLst>
          </p:cNvPr>
          <p:cNvCxnSpPr/>
          <p:nvPr/>
        </p:nvCxnSpPr>
        <p:spPr bwMode="auto">
          <a:xfrm>
            <a:off x="3923928" y="4399785"/>
            <a:ext cx="0" cy="205355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 name="直接连接符 8">
            <a:extLst>
              <a:ext uri="{FF2B5EF4-FFF2-40B4-BE49-F238E27FC236}">
                <a16:creationId xmlns:a16="http://schemas.microsoft.com/office/drawing/2014/main" id="{D2C8E8F1-5C71-4835-98F7-4BB72B956E4C}"/>
              </a:ext>
            </a:extLst>
          </p:cNvPr>
          <p:cNvCxnSpPr/>
          <p:nvPr/>
        </p:nvCxnSpPr>
        <p:spPr bwMode="auto">
          <a:xfrm>
            <a:off x="6804248" y="4399785"/>
            <a:ext cx="19555" cy="1981543"/>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 name="文本框 9">
            <a:extLst>
              <a:ext uri="{FF2B5EF4-FFF2-40B4-BE49-F238E27FC236}">
                <a16:creationId xmlns:a16="http://schemas.microsoft.com/office/drawing/2014/main" id="{6849D133-4EF1-4377-9EE9-5205B949EE40}"/>
              </a:ext>
            </a:extLst>
          </p:cNvPr>
          <p:cNvSpPr txBox="1"/>
          <p:nvPr/>
        </p:nvSpPr>
        <p:spPr>
          <a:xfrm>
            <a:off x="3563889" y="3823721"/>
            <a:ext cx="720077" cy="461665"/>
          </a:xfrm>
          <a:prstGeom prst="rect">
            <a:avLst/>
          </a:prstGeom>
          <a:noFill/>
        </p:spPr>
        <p:txBody>
          <a:bodyPr wrap="square" rtlCol="0">
            <a:spAutoFit/>
          </a:bodyPr>
          <a:lstStyle/>
          <a:p>
            <a:r>
              <a:rPr lang="en-US" altLang="zh-CN" dirty="0"/>
              <a:t>A</a:t>
            </a:r>
            <a:r>
              <a:rPr lang="zh-CN" altLang="en-US" dirty="0"/>
              <a:t>端</a:t>
            </a:r>
          </a:p>
        </p:txBody>
      </p:sp>
      <p:sp>
        <p:nvSpPr>
          <p:cNvPr id="11" name="文本框 10">
            <a:extLst>
              <a:ext uri="{FF2B5EF4-FFF2-40B4-BE49-F238E27FC236}">
                <a16:creationId xmlns:a16="http://schemas.microsoft.com/office/drawing/2014/main" id="{C134A4F8-7C5E-4400-8CD7-8FD67178C370}"/>
              </a:ext>
            </a:extLst>
          </p:cNvPr>
          <p:cNvSpPr txBox="1"/>
          <p:nvPr/>
        </p:nvSpPr>
        <p:spPr>
          <a:xfrm>
            <a:off x="6516216" y="3823721"/>
            <a:ext cx="720077" cy="461665"/>
          </a:xfrm>
          <a:prstGeom prst="rect">
            <a:avLst/>
          </a:prstGeom>
          <a:noFill/>
        </p:spPr>
        <p:txBody>
          <a:bodyPr wrap="square" rtlCol="0">
            <a:spAutoFit/>
          </a:bodyPr>
          <a:lstStyle/>
          <a:p>
            <a:r>
              <a:rPr lang="en-US" altLang="zh-CN" dirty="0"/>
              <a:t>B</a:t>
            </a:r>
            <a:r>
              <a:rPr lang="zh-CN" altLang="en-US" dirty="0"/>
              <a:t>端</a:t>
            </a:r>
          </a:p>
        </p:txBody>
      </p:sp>
      <p:grpSp>
        <p:nvGrpSpPr>
          <p:cNvPr id="12" name="组合 11">
            <a:extLst>
              <a:ext uri="{FF2B5EF4-FFF2-40B4-BE49-F238E27FC236}">
                <a16:creationId xmlns:a16="http://schemas.microsoft.com/office/drawing/2014/main" id="{7B661BBF-46DE-476E-AF67-E014AF6586BF}"/>
              </a:ext>
            </a:extLst>
          </p:cNvPr>
          <p:cNvGrpSpPr/>
          <p:nvPr/>
        </p:nvGrpSpPr>
        <p:grpSpPr>
          <a:xfrm>
            <a:off x="3923927" y="4318776"/>
            <a:ext cx="2880321" cy="657073"/>
            <a:chOff x="2411759" y="1835823"/>
            <a:chExt cx="2880321" cy="657073"/>
          </a:xfrm>
        </p:grpSpPr>
        <p:cxnSp>
          <p:nvCxnSpPr>
            <p:cNvPr id="13" name="直接箭头连接符 12">
              <a:extLst>
                <a:ext uri="{FF2B5EF4-FFF2-40B4-BE49-F238E27FC236}">
                  <a16:creationId xmlns:a16="http://schemas.microsoft.com/office/drawing/2014/main" id="{2AB1B568-2228-44CA-AC2E-5010190008A2}"/>
                </a:ext>
              </a:extLst>
            </p:cNvPr>
            <p:cNvCxnSpPr/>
            <p:nvPr/>
          </p:nvCxnSpPr>
          <p:spPr bwMode="auto">
            <a:xfrm>
              <a:off x="2411759" y="1916832"/>
              <a:ext cx="2880321" cy="576064"/>
            </a:xfrm>
            <a:prstGeom prst="straightConnector1">
              <a:avLst/>
            </a:prstGeom>
            <a:solidFill>
              <a:schemeClr val="accent1"/>
            </a:solidFill>
            <a:ln w="28575" cap="flat" cmpd="sng" algn="ctr">
              <a:solidFill>
                <a:srgbClr val="FF33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文本框 13">
              <a:extLst>
                <a:ext uri="{FF2B5EF4-FFF2-40B4-BE49-F238E27FC236}">
                  <a16:creationId xmlns:a16="http://schemas.microsoft.com/office/drawing/2014/main" id="{1F4E11B5-3C9E-4284-8E85-7F6B93F226BA}"/>
                </a:ext>
              </a:extLst>
            </p:cNvPr>
            <p:cNvSpPr txBox="1"/>
            <p:nvPr/>
          </p:nvSpPr>
          <p:spPr>
            <a:xfrm rot="657234">
              <a:off x="3077922" y="1835823"/>
              <a:ext cx="1224134" cy="307777"/>
            </a:xfrm>
            <a:prstGeom prst="rect">
              <a:avLst/>
            </a:prstGeom>
            <a:noFill/>
          </p:spPr>
          <p:txBody>
            <a:bodyPr wrap="square" rtlCol="0">
              <a:spAutoFit/>
            </a:bodyPr>
            <a:lstStyle/>
            <a:p>
              <a:r>
                <a:rPr lang="en-US" altLang="zh-CN" sz="1400" dirty="0">
                  <a:solidFill>
                    <a:srgbClr val="FF0000"/>
                  </a:solidFill>
                </a:rPr>
                <a:t>SYN J</a:t>
              </a:r>
              <a:endParaRPr lang="zh-CN" altLang="en-US" sz="1400" dirty="0">
                <a:solidFill>
                  <a:srgbClr val="FF0000"/>
                </a:solidFill>
              </a:endParaRPr>
            </a:p>
          </p:txBody>
        </p:sp>
      </p:grpSp>
      <p:grpSp>
        <p:nvGrpSpPr>
          <p:cNvPr id="15" name="组合 14">
            <a:extLst>
              <a:ext uri="{FF2B5EF4-FFF2-40B4-BE49-F238E27FC236}">
                <a16:creationId xmlns:a16="http://schemas.microsoft.com/office/drawing/2014/main" id="{24ED1567-422D-44B3-9EE4-5762F0B56283}"/>
              </a:ext>
            </a:extLst>
          </p:cNvPr>
          <p:cNvGrpSpPr/>
          <p:nvPr/>
        </p:nvGrpSpPr>
        <p:grpSpPr>
          <a:xfrm>
            <a:off x="3923926" y="4243496"/>
            <a:ext cx="2919433" cy="790370"/>
            <a:chOff x="2411758" y="1760543"/>
            <a:chExt cx="2919433" cy="790370"/>
          </a:xfrm>
        </p:grpSpPr>
        <p:cxnSp>
          <p:nvCxnSpPr>
            <p:cNvPr id="16" name="直接箭头连接符 15">
              <a:extLst>
                <a:ext uri="{FF2B5EF4-FFF2-40B4-BE49-F238E27FC236}">
                  <a16:creationId xmlns:a16="http://schemas.microsoft.com/office/drawing/2014/main" id="{C00A4D85-B313-4D77-8DF8-4626B8FE3FD3}"/>
                </a:ext>
              </a:extLst>
            </p:cNvPr>
            <p:cNvCxnSpPr>
              <a:cxnSpLocks/>
            </p:cNvCxnSpPr>
            <p:nvPr/>
          </p:nvCxnSpPr>
          <p:spPr bwMode="auto">
            <a:xfrm flipH="1">
              <a:off x="2411758" y="1946250"/>
              <a:ext cx="2919433" cy="604663"/>
            </a:xfrm>
            <a:prstGeom prst="straightConnector1">
              <a:avLst/>
            </a:prstGeom>
            <a:solidFill>
              <a:schemeClr val="accent1"/>
            </a:solidFill>
            <a:ln w="28575" cap="flat" cmpd="sng" algn="ctr">
              <a:solidFill>
                <a:srgbClr val="00B0F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文本框 16">
              <a:extLst>
                <a:ext uri="{FF2B5EF4-FFF2-40B4-BE49-F238E27FC236}">
                  <a16:creationId xmlns:a16="http://schemas.microsoft.com/office/drawing/2014/main" id="{8EF230E1-4A8E-4FF3-BBF2-0F03130B965E}"/>
                </a:ext>
              </a:extLst>
            </p:cNvPr>
            <p:cNvSpPr txBox="1"/>
            <p:nvPr/>
          </p:nvSpPr>
          <p:spPr>
            <a:xfrm rot="20720681">
              <a:off x="4009816" y="1760543"/>
              <a:ext cx="1224134" cy="307777"/>
            </a:xfrm>
            <a:prstGeom prst="rect">
              <a:avLst/>
            </a:prstGeom>
            <a:noFill/>
          </p:spPr>
          <p:txBody>
            <a:bodyPr wrap="square" rtlCol="0">
              <a:spAutoFit/>
            </a:bodyPr>
            <a:lstStyle/>
            <a:p>
              <a:r>
                <a:rPr lang="en-US" altLang="zh-CN" sz="1400" dirty="0">
                  <a:solidFill>
                    <a:srgbClr val="00B0F0"/>
                  </a:solidFill>
                </a:rPr>
                <a:t>SYN k</a:t>
              </a:r>
              <a:endParaRPr lang="zh-CN" altLang="en-US" sz="1400" dirty="0">
                <a:solidFill>
                  <a:srgbClr val="00B0F0"/>
                </a:solidFill>
              </a:endParaRPr>
            </a:p>
          </p:txBody>
        </p:sp>
      </p:grpSp>
      <p:grpSp>
        <p:nvGrpSpPr>
          <p:cNvPr id="18" name="组合 17">
            <a:extLst>
              <a:ext uri="{FF2B5EF4-FFF2-40B4-BE49-F238E27FC236}">
                <a16:creationId xmlns:a16="http://schemas.microsoft.com/office/drawing/2014/main" id="{6353691C-9AD8-448E-AA7E-3AB54EF5EFA9}"/>
              </a:ext>
            </a:extLst>
          </p:cNvPr>
          <p:cNvGrpSpPr/>
          <p:nvPr/>
        </p:nvGrpSpPr>
        <p:grpSpPr>
          <a:xfrm>
            <a:off x="3923927" y="5023440"/>
            <a:ext cx="3078254" cy="657073"/>
            <a:chOff x="2411759" y="2540487"/>
            <a:chExt cx="3078254" cy="657073"/>
          </a:xfrm>
        </p:grpSpPr>
        <p:cxnSp>
          <p:nvCxnSpPr>
            <p:cNvPr id="19" name="直接箭头连接符 18">
              <a:extLst>
                <a:ext uri="{FF2B5EF4-FFF2-40B4-BE49-F238E27FC236}">
                  <a16:creationId xmlns:a16="http://schemas.microsoft.com/office/drawing/2014/main" id="{04733CB7-98DD-4755-ABF6-6001EF5D44C1}"/>
                </a:ext>
              </a:extLst>
            </p:cNvPr>
            <p:cNvCxnSpPr/>
            <p:nvPr/>
          </p:nvCxnSpPr>
          <p:spPr bwMode="auto">
            <a:xfrm>
              <a:off x="2411759" y="2621496"/>
              <a:ext cx="2880321" cy="576064"/>
            </a:xfrm>
            <a:prstGeom prst="straightConnector1">
              <a:avLst/>
            </a:prstGeom>
            <a:solidFill>
              <a:schemeClr val="accent1"/>
            </a:solidFill>
            <a:ln w="28575" cap="flat" cmpd="sng" algn="ctr">
              <a:solidFill>
                <a:srgbClr val="FF33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 name="文本框 19">
              <a:extLst>
                <a:ext uri="{FF2B5EF4-FFF2-40B4-BE49-F238E27FC236}">
                  <a16:creationId xmlns:a16="http://schemas.microsoft.com/office/drawing/2014/main" id="{DAAD1001-B063-40F7-B3FB-4141E7499482}"/>
                </a:ext>
              </a:extLst>
            </p:cNvPr>
            <p:cNvSpPr txBox="1"/>
            <p:nvPr/>
          </p:nvSpPr>
          <p:spPr>
            <a:xfrm rot="657234">
              <a:off x="3005915" y="2540487"/>
              <a:ext cx="1224134" cy="307777"/>
            </a:xfrm>
            <a:prstGeom prst="rect">
              <a:avLst/>
            </a:prstGeom>
            <a:noFill/>
          </p:spPr>
          <p:txBody>
            <a:bodyPr wrap="square" rtlCol="0">
              <a:spAutoFit/>
            </a:bodyPr>
            <a:lstStyle/>
            <a:p>
              <a:r>
                <a:rPr lang="en-US" altLang="zh-CN" sz="1400" dirty="0">
                  <a:solidFill>
                    <a:srgbClr val="FF0000"/>
                  </a:solidFill>
                </a:rPr>
                <a:t>ack k+1</a:t>
              </a:r>
              <a:endParaRPr lang="zh-CN" altLang="en-US" sz="1400" dirty="0">
                <a:solidFill>
                  <a:srgbClr val="FF0000"/>
                </a:solidFill>
              </a:endParaRPr>
            </a:p>
          </p:txBody>
        </p:sp>
        <p:sp>
          <p:nvSpPr>
            <p:cNvPr id="21" name="文本框 20">
              <a:extLst>
                <a:ext uri="{FF2B5EF4-FFF2-40B4-BE49-F238E27FC236}">
                  <a16:creationId xmlns:a16="http://schemas.microsoft.com/office/drawing/2014/main" id="{B209E176-F853-4FB9-9435-E816302F48C7}"/>
                </a:ext>
              </a:extLst>
            </p:cNvPr>
            <p:cNvSpPr txBox="1"/>
            <p:nvPr/>
          </p:nvSpPr>
          <p:spPr>
            <a:xfrm rot="657234">
              <a:off x="4265879" y="2863706"/>
              <a:ext cx="1224134" cy="307777"/>
            </a:xfrm>
            <a:prstGeom prst="rect">
              <a:avLst/>
            </a:prstGeom>
            <a:noFill/>
          </p:spPr>
          <p:txBody>
            <a:bodyPr wrap="square" rtlCol="0">
              <a:spAutoFit/>
            </a:bodyPr>
            <a:lstStyle/>
            <a:p>
              <a:r>
                <a:rPr lang="en-US" altLang="zh-CN" sz="1400" dirty="0">
                  <a:solidFill>
                    <a:srgbClr val="FF0000"/>
                  </a:solidFill>
                </a:rPr>
                <a:t>SYN J</a:t>
              </a:r>
              <a:endParaRPr lang="zh-CN" altLang="en-US" sz="1400" dirty="0">
                <a:solidFill>
                  <a:srgbClr val="FF0000"/>
                </a:solidFill>
              </a:endParaRPr>
            </a:p>
          </p:txBody>
        </p:sp>
      </p:grpSp>
      <p:grpSp>
        <p:nvGrpSpPr>
          <p:cNvPr id="22" name="组合 21">
            <a:extLst>
              <a:ext uri="{FF2B5EF4-FFF2-40B4-BE49-F238E27FC236}">
                <a16:creationId xmlns:a16="http://schemas.microsoft.com/office/drawing/2014/main" id="{FD657F55-47B1-4656-A98E-1F1DF5A9FCBF}"/>
              </a:ext>
            </a:extLst>
          </p:cNvPr>
          <p:cNvGrpSpPr/>
          <p:nvPr/>
        </p:nvGrpSpPr>
        <p:grpSpPr>
          <a:xfrm>
            <a:off x="3904370" y="4890143"/>
            <a:ext cx="2919433" cy="790370"/>
            <a:chOff x="3059831" y="4657100"/>
            <a:chExt cx="2919433" cy="790370"/>
          </a:xfrm>
        </p:grpSpPr>
        <p:cxnSp>
          <p:nvCxnSpPr>
            <p:cNvPr id="23" name="直接箭头连接符 22">
              <a:extLst>
                <a:ext uri="{FF2B5EF4-FFF2-40B4-BE49-F238E27FC236}">
                  <a16:creationId xmlns:a16="http://schemas.microsoft.com/office/drawing/2014/main" id="{4B152B92-3458-4B08-8009-5772435FA7D6}"/>
                </a:ext>
              </a:extLst>
            </p:cNvPr>
            <p:cNvCxnSpPr>
              <a:cxnSpLocks/>
            </p:cNvCxnSpPr>
            <p:nvPr/>
          </p:nvCxnSpPr>
          <p:spPr bwMode="auto">
            <a:xfrm flipH="1">
              <a:off x="3059831" y="4842807"/>
              <a:ext cx="2919433" cy="604663"/>
            </a:xfrm>
            <a:prstGeom prst="straightConnector1">
              <a:avLst/>
            </a:prstGeom>
            <a:solidFill>
              <a:schemeClr val="accent1"/>
            </a:solidFill>
            <a:ln w="28575" cap="flat" cmpd="sng" algn="ctr">
              <a:solidFill>
                <a:srgbClr val="00B0F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 name="文本框 23">
              <a:extLst>
                <a:ext uri="{FF2B5EF4-FFF2-40B4-BE49-F238E27FC236}">
                  <a16:creationId xmlns:a16="http://schemas.microsoft.com/office/drawing/2014/main" id="{4B9F37C2-A612-443B-B5DF-7BE527950BA9}"/>
                </a:ext>
              </a:extLst>
            </p:cNvPr>
            <p:cNvSpPr txBox="1"/>
            <p:nvPr/>
          </p:nvSpPr>
          <p:spPr>
            <a:xfrm rot="20942710">
              <a:off x="4657889" y="4657100"/>
              <a:ext cx="1224134" cy="307777"/>
            </a:xfrm>
            <a:prstGeom prst="rect">
              <a:avLst/>
            </a:prstGeom>
            <a:noFill/>
          </p:spPr>
          <p:txBody>
            <a:bodyPr wrap="square" rtlCol="0">
              <a:spAutoFit/>
            </a:bodyPr>
            <a:lstStyle/>
            <a:p>
              <a:r>
                <a:rPr lang="en-US" altLang="zh-CN" sz="1400" dirty="0">
                  <a:solidFill>
                    <a:srgbClr val="00B0F0"/>
                  </a:solidFill>
                </a:rPr>
                <a:t>ack j+1</a:t>
              </a:r>
            </a:p>
          </p:txBody>
        </p:sp>
        <p:sp>
          <p:nvSpPr>
            <p:cNvPr id="25" name="文本框 24">
              <a:extLst>
                <a:ext uri="{FF2B5EF4-FFF2-40B4-BE49-F238E27FC236}">
                  <a16:creationId xmlns:a16="http://schemas.microsoft.com/office/drawing/2014/main" id="{B65AFD1C-C198-4F54-9045-C94911695EBA}"/>
                </a:ext>
              </a:extLst>
            </p:cNvPr>
            <p:cNvSpPr txBox="1"/>
            <p:nvPr/>
          </p:nvSpPr>
          <p:spPr>
            <a:xfrm rot="20911585">
              <a:off x="3313793" y="5005497"/>
              <a:ext cx="1224134" cy="307777"/>
            </a:xfrm>
            <a:prstGeom prst="rect">
              <a:avLst/>
            </a:prstGeom>
            <a:noFill/>
          </p:spPr>
          <p:txBody>
            <a:bodyPr wrap="square" rtlCol="0">
              <a:spAutoFit/>
            </a:bodyPr>
            <a:lstStyle/>
            <a:p>
              <a:r>
                <a:rPr lang="en-US" altLang="zh-CN" sz="1400" dirty="0">
                  <a:solidFill>
                    <a:srgbClr val="00B0F0"/>
                  </a:solidFill>
                </a:rPr>
                <a:t>SYN k</a:t>
              </a:r>
              <a:endParaRPr lang="zh-CN" altLang="en-US" sz="1400" dirty="0">
                <a:solidFill>
                  <a:srgbClr val="00B0F0"/>
                </a:solidFill>
              </a:endParaRPr>
            </a:p>
          </p:txBody>
        </p:sp>
      </p:grpSp>
      <p:grpSp>
        <p:nvGrpSpPr>
          <p:cNvPr id="26" name="组合 25">
            <a:extLst>
              <a:ext uri="{FF2B5EF4-FFF2-40B4-BE49-F238E27FC236}">
                <a16:creationId xmlns:a16="http://schemas.microsoft.com/office/drawing/2014/main" id="{6C892506-349F-430F-A962-1F699F2116D5}"/>
              </a:ext>
            </a:extLst>
          </p:cNvPr>
          <p:cNvGrpSpPr/>
          <p:nvPr/>
        </p:nvGrpSpPr>
        <p:grpSpPr>
          <a:xfrm>
            <a:off x="4176710" y="5638528"/>
            <a:ext cx="2448272" cy="369332"/>
            <a:chOff x="2664542" y="3155575"/>
            <a:chExt cx="2448272" cy="369332"/>
          </a:xfrm>
          <a:noFill/>
        </p:grpSpPr>
        <p:cxnSp>
          <p:nvCxnSpPr>
            <p:cNvPr id="27" name="直接箭头连接符 26">
              <a:extLst>
                <a:ext uri="{FF2B5EF4-FFF2-40B4-BE49-F238E27FC236}">
                  <a16:creationId xmlns:a16="http://schemas.microsoft.com/office/drawing/2014/main" id="{3768DC11-5E03-48CF-8AC9-74BF7CA05972}"/>
                </a:ext>
              </a:extLst>
            </p:cNvPr>
            <p:cNvCxnSpPr/>
            <p:nvPr/>
          </p:nvCxnSpPr>
          <p:spPr bwMode="auto">
            <a:xfrm>
              <a:off x="2664542" y="3501008"/>
              <a:ext cx="2448272" cy="0"/>
            </a:xfrm>
            <a:prstGeom prst="straightConnector1">
              <a:avLst/>
            </a:prstGeom>
            <a:grpFill/>
            <a:ln w="57150" cap="flat" cmpd="sng" algn="ctr">
              <a:solidFill>
                <a:srgbClr val="0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 name="文本框 27">
              <a:extLst>
                <a:ext uri="{FF2B5EF4-FFF2-40B4-BE49-F238E27FC236}">
                  <a16:creationId xmlns:a16="http://schemas.microsoft.com/office/drawing/2014/main" id="{613787FD-904C-42B5-AC43-9E0023B02F1F}"/>
                </a:ext>
              </a:extLst>
            </p:cNvPr>
            <p:cNvSpPr txBox="1"/>
            <p:nvPr/>
          </p:nvSpPr>
          <p:spPr>
            <a:xfrm>
              <a:off x="3419696" y="3155575"/>
              <a:ext cx="1656184" cy="369332"/>
            </a:xfrm>
            <a:prstGeom prst="rect">
              <a:avLst/>
            </a:prstGeom>
            <a:grpFill/>
          </p:spPr>
          <p:txBody>
            <a:bodyPr wrap="square" rtlCol="0">
              <a:spAutoFit/>
            </a:bodyPr>
            <a:lstStyle/>
            <a:p>
              <a:r>
                <a:rPr lang="en-US" altLang="zh-CN" sz="1800" dirty="0"/>
                <a:t>Data/ack</a:t>
              </a:r>
              <a:endParaRPr lang="zh-CN" altLang="en-US" sz="1800" dirty="0"/>
            </a:p>
          </p:txBody>
        </p:sp>
      </p:grpSp>
    </p:spTree>
    <p:extLst>
      <p:ext uri="{BB962C8B-B14F-4D97-AF65-F5344CB8AC3E}">
        <p14:creationId xmlns:p14="http://schemas.microsoft.com/office/powerpoint/2010/main" val="3174761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par>
                                <p:cTn id="34" presetID="22" presetClass="entr" presetSubtype="1"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par>
                                <p:cTn id="42" presetID="22" presetClass="entr" presetSubtype="2"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right)">
                                      <p:cBhvr>
                                        <p:cTn id="44" dur="500"/>
                                        <p:tgtEl>
                                          <p:spTgt spid="15"/>
                                        </p:tgtEl>
                                      </p:cBhvr>
                                    </p:animEffect>
                                  </p:childTnLst>
                                </p:cTn>
                              </p:par>
                            </p:childTnLst>
                          </p:cTn>
                        </p:par>
                        <p:par>
                          <p:cTn id="45" fill="hold">
                            <p:stCondLst>
                              <p:cond delay="500"/>
                            </p:stCondLst>
                            <p:childTnLst>
                              <p:par>
                                <p:cTn id="46" presetID="22" presetClass="entr" presetSubtype="2"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right)">
                                      <p:cBhvr>
                                        <p:cTn id="48" dur="500"/>
                                        <p:tgtEl>
                                          <p:spTgt spid="22"/>
                                        </p:tgtEl>
                                      </p:cBhvr>
                                    </p:animEffect>
                                  </p:childTnLst>
                                </p:cTn>
                              </p:par>
                              <p:par>
                                <p:cTn id="49" presetID="22" presetClass="entr" presetSubtype="8"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par>
                          <p:cTn id="52" fill="hold">
                            <p:stCondLst>
                              <p:cond delay="1000"/>
                            </p:stCondLst>
                            <p:childTnLst>
                              <p:par>
                                <p:cTn id="53" presetID="16" presetClass="entr" presetSubtype="37" fill="hold"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arn(outVertical)">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9E1934D-6E7D-4A7F-8A0B-271166D02B15}"/>
              </a:ext>
            </a:extLst>
          </p:cNvPr>
          <p:cNvSpPr txBox="1"/>
          <p:nvPr/>
        </p:nvSpPr>
        <p:spPr>
          <a:xfrm>
            <a:off x="763583" y="1340768"/>
            <a:ext cx="7912873" cy="461665"/>
          </a:xfrm>
          <a:prstGeom prst="rect">
            <a:avLst/>
          </a:prstGeom>
          <a:noFill/>
        </p:spPr>
        <p:txBody>
          <a:bodyPr wrap="square" rtlCol="0">
            <a:spAutoFit/>
          </a:bodyPr>
          <a:lstStyle/>
          <a:p>
            <a:r>
              <a:rPr lang="zh-CN" altLang="en-US" dirty="0"/>
              <a:t>（</a:t>
            </a:r>
            <a:r>
              <a:rPr lang="en-US" altLang="zh-CN" dirty="0"/>
              <a:t>2</a:t>
            </a:r>
            <a:r>
              <a:rPr lang="zh-CN" altLang="en-US" dirty="0"/>
              <a:t>）</a:t>
            </a:r>
            <a:r>
              <a:rPr lang="en-US" altLang="zh-CN" dirty="0"/>
              <a:t>A/B</a:t>
            </a:r>
            <a:r>
              <a:rPr lang="zh-CN" altLang="en-US" dirty="0"/>
              <a:t>连接已释放，</a:t>
            </a:r>
            <a:r>
              <a:rPr lang="en-US" altLang="zh-CN" dirty="0"/>
              <a:t>B</a:t>
            </a:r>
            <a:r>
              <a:rPr lang="zh-CN" altLang="en-US" dirty="0"/>
              <a:t>又收到</a:t>
            </a:r>
            <a:r>
              <a:rPr lang="en-US" altLang="zh-CN" dirty="0"/>
              <a:t>A</a:t>
            </a:r>
            <a:r>
              <a:rPr lang="zh-CN" altLang="en-US" dirty="0"/>
              <a:t>迟到的连接请求</a:t>
            </a:r>
          </a:p>
        </p:txBody>
      </p:sp>
      <p:grpSp>
        <p:nvGrpSpPr>
          <p:cNvPr id="38" name="组合 37">
            <a:extLst>
              <a:ext uri="{FF2B5EF4-FFF2-40B4-BE49-F238E27FC236}">
                <a16:creationId xmlns:a16="http://schemas.microsoft.com/office/drawing/2014/main" id="{5A0D7A61-0C4A-49E5-A0AF-2D47827F1DC3}"/>
              </a:ext>
            </a:extLst>
          </p:cNvPr>
          <p:cNvGrpSpPr/>
          <p:nvPr/>
        </p:nvGrpSpPr>
        <p:grpSpPr>
          <a:xfrm>
            <a:off x="5312346" y="4172253"/>
            <a:ext cx="2255838" cy="588962"/>
            <a:chOff x="3224114" y="4336753"/>
            <a:chExt cx="2255838" cy="588962"/>
          </a:xfrm>
        </p:grpSpPr>
        <p:sp>
          <p:nvSpPr>
            <p:cNvPr id="22" name="Line 9">
              <a:extLst>
                <a:ext uri="{FF2B5EF4-FFF2-40B4-BE49-F238E27FC236}">
                  <a16:creationId xmlns:a16="http://schemas.microsoft.com/office/drawing/2014/main" id="{5A16ABC2-79C2-449C-85F1-7358FD26C78B}"/>
                </a:ext>
              </a:extLst>
            </p:cNvPr>
            <p:cNvSpPr>
              <a:spLocks noChangeShapeType="1"/>
            </p:cNvSpPr>
            <p:nvPr/>
          </p:nvSpPr>
          <p:spPr bwMode="auto">
            <a:xfrm>
              <a:off x="3297139" y="4417715"/>
              <a:ext cx="2051050" cy="50800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6" name="Text Box 13">
              <a:extLst>
                <a:ext uri="{FF2B5EF4-FFF2-40B4-BE49-F238E27FC236}">
                  <a16:creationId xmlns:a16="http://schemas.microsoft.com/office/drawing/2014/main" id="{A6EF1D82-5173-45D6-BE9C-BFEE0C88349F}"/>
                </a:ext>
              </a:extLst>
            </p:cNvPr>
            <p:cNvSpPr txBox="1">
              <a:spLocks noChangeArrowheads="1"/>
            </p:cNvSpPr>
            <p:nvPr/>
          </p:nvSpPr>
          <p:spPr bwMode="auto">
            <a:xfrm rot="840000">
              <a:off x="3224114" y="4336753"/>
              <a:ext cx="225583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ctr"/>
              <a:r>
                <a:rPr kumimoji="0" lang="en-US" altLang="zh-CN" sz="1600" dirty="0">
                  <a:ea typeface="楷体_GB2312" pitchFamily="49" charset="-122"/>
                </a:rPr>
                <a:t>RC(ACK=y)</a:t>
              </a:r>
              <a:r>
                <a:rPr kumimoji="0" lang="en-US" altLang="zh-CN" sz="1600" dirty="0">
                  <a:ea typeface="宋体" panose="02010600030101010101" pitchFamily="2" charset="-122"/>
                </a:rPr>
                <a:t> </a:t>
              </a:r>
            </a:p>
          </p:txBody>
        </p:sp>
      </p:grpSp>
      <p:grpSp>
        <p:nvGrpSpPr>
          <p:cNvPr id="37" name="组合 36">
            <a:extLst>
              <a:ext uri="{FF2B5EF4-FFF2-40B4-BE49-F238E27FC236}">
                <a16:creationId xmlns:a16="http://schemas.microsoft.com/office/drawing/2014/main" id="{AD1DBF40-7AA4-4BF9-B7B0-8DA81438FFEE}"/>
              </a:ext>
            </a:extLst>
          </p:cNvPr>
          <p:cNvGrpSpPr/>
          <p:nvPr/>
        </p:nvGrpSpPr>
        <p:grpSpPr>
          <a:xfrm>
            <a:off x="5377433" y="3188003"/>
            <a:ext cx="2044700" cy="582613"/>
            <a:chOff x="3289201" y="3352503"/>
            <a:chExt cx="2044700" cy="582613"/>
          </a:xfrm>
        </p:grpSpPr>
        <p:sp>
          <p:nvSpPr>
            <p:cNvPr id="23" name="Line 10">
              <a:extLst>
                <a:ext uri="{FF2B5EF4-FFF2-40B4-BE49-F238E27FC236}">
                  <a16:creationId xmlns:a16="http://schemas.microsoft.com/office/drawing/2014/main" id="{8C239F27-DDFF-430F-B4DC-CFF062286C31}"/>
                </a:ext>
              </a:extLst>
            </p:cNvPr>
            <p:cNvSpPr>
              <a:spLocks noChangeShapeType="1"/>
            </p:cNvSpPr>
            <p:nvPr/>
          </p:nvSpPr>
          <p:spPr bwMode="auto">
            <a:xfrm flipV="1">
              <a:off x="3297139" y="3435053"/>
              <a:ext cx="2035175" cy="500063"/>
            </a:xfrm>
            <a:prstGeom prst="line">
              <a:avLst/>
            </a:prstGeom>
            <a:noFill/>
            <a:ln w="9525">
              <a:solidFill>
                <a:schemeClr val="tx1"/>
              </a:solidFill>
              <a:round/>
              <a:headEnd type="triangl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7" name="Text Box 14">
              <a:extLst>
                <a:ext uri="{FF2B5EF4-FFF2-40B4-BE49-F238E27FC236}">
                  <a16:creationId xmlns:a16="http://schemas.microsoft.com/office/drawing/2014/main" id="{41217831-0B83-4667-B7F4-75E36EC83652}"/>
                </a:ext>
              </a:extLst>
            </p:cNvPr>
            <p:cNvSpPr txBox="1">
              <a:spLocks noChangeArrowheads="1"/>
            </p:cNvSpPr>
            <p:nvPr/>
          </p:nvSpPr>
          <p:spPr bwMode="auto">
            <a:xfrm rot="20760000">
              <a:off x="3289201" y="3352503"/>
              <a:ext cx="20447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nchor="ctr" anchorCtr="1"/>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ctr">
                <a:lnSpc>
                  <a:spcPct val="96000"/>
                </a:lnSpc>
                <a:spcAft>
                  <a:spcPts val="300"/>
                </a:spcAft>
              </a:pPr>
              <a:r>
                <a:rPr kumimoji="0" lang="en-US" altLang="zh-CN" sz="1600" dirty="0">
                  <a:ea typeface="楷体_GB2312" pitchFamily="49" charset="-122"/>
                </a:rPr>
                <a:t>CA(seq=</a:t>
              </a:r>
              <a:r>
                <a:rPr kumimoji="0" lang="en-US" altLang="zh-CN" sz="1600" dirty="0" err="1">
                  <a:ea typeface="楷体_GB2312" pitchFamily="49" charset="-122"/>
                </a:rPr>
                <a:t>y,ACK</a:t>
              </a:r>
              <a:r>
                <a:rPr kumimoji="0" lang="en-US" altLang="zh-CN" sz="1600" dirty="0">
                  <a:ea typeface="楷体_GB2312" pitchFamily="49" charset="-122"/>
                </a:rPr>
                <a:t>=x) </a:t>
              </a:r>
            </a:p>
          </p:txBody>
        </p:sp>
      </p:grpSp>
      <p:grpSp>
        <p:nvGrpSpPr>
          <p:cNvPr id="35" name="组合 34">
            <a:extLst>
              <a:ext uri="{FF2B5EF4-FFF2-40B4-BE49-F238E27FC236}">
                <a16:creationId xmlns:a16="http://schemas.microsoft.com/office/drawing/2014/main" id="{086B6E44-163A-41B5-B198-585FB1FD5F25}"/>
              </a:ext>
            </a:extLst>
          </p:cNvPr>
          <p:cNvGrpSpPr/>
          <p:nvPr/>
        </p:nvGrpSpPr>
        <p:grpSpPr>
          <a:xfrm>
            <a:off x="4644008" y="1824340"/>
            <a:ext cx="3387725" cy="3413126"/>
            <a:chOff x="2555776" y="1988840"/>
            <a:chExt cx="3387725" cy="3413126"/>
          </a:xfrm>
        </p:grpSpPr>
        <p:sp>
          <p:nvSpPr>
            <p:cNvPr id="20" name="Rectangle 7">
              <a:extLst>
                <a:ext uri="{FF2B5EF4-FFF2-40B4-BE49-F238E27FC236}">
                  <a16:creationId xmlns:a16="http://schemas.microsoft.com/office/drawing/2014/main" id="{69334B53-C30F-40D0-BD13-3D866A85D700}"/>
                </a:ext>
              </a:extLst>
            </p:cNvPr>
            <p:cNvSpPr>
              <a:spLocks noChangeArrowheads="1"/>
            </p:cNvSpPr>
            <p:nvPr/>
          </p:nvSpPr>
          <p:spPr bwMode="auto">
            <a:xfrm>
              <a:off x="2912964" y="2311103"/>
              <a:ext cx="382588" cy="30908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21" name="Rectangle 8">
              <a:extLst>
                <a:ext uri="{FF2B5EF4-FFF2-40B4-BE49-F238E27FC236}">
                  <a16:creationId xmlns:a16="http://schemas.microsoft.com/office/drawing/2014/main" id="{E132E031-6BF9-477B-A3CE-D94048D3CD87}"/>
                </a:ext>
              </a:extLst>
            </p:cNvPr>
            <p:cNvSpPr>
              <a:spLocks noChangeArrowheads="1"/>
            </p:cNvSpPr>
            <p:nvPr/>
          </p:nvSpPr>
          <p:spPr bwMode="auto">
            <a:xfrm>
              <a:off x="5352951" y="2311103"/>
              <a:ext cx="381000" cy="30908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24" name="Text Box 11">
              <a:extLst>
                <a:ext uri="{FF2B5EF4-FFF2-40B4-BE49-F238E27FC236}">
                  <a16:creationId xmlns:a16="http://schemas.microsoft.com/office/drawing/2014/main" id="{1344679F-5AFD-4838-8EE7-D95BD683C670}"/>
                </a:ext>
              </a:extLst>
            </p:cNvPr>
            <p:cNvSpPr txBox="1">
              <a:spLocks noChangeArrowheads="1"/>
            </p:cNvSpPr>
            <p:nvPr/>
          </p:nvSpPr>
          <p:spPr bwMode="auto">
            <a:xfrm>
              <a:off x="2555776" y="3739853"/>
              <a:ext cx="2968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just"/>
              <a:r>
                <a:rPr kumimoji="0" lang="en-US" altLang="zh-CN" sz="1600">
                  <a:latin typeface="Times New Roman" panose="02020603050405020304" pitchFamily="18" charset="0"/>
                  <a:ea typeface="宋体" panose="02010600030101010101" pitchFamily="2" charset="-122"/>
                </a:rPr>
                <a:t>t</a:t>
              </a:r>
            </a:p>
          </p:txBody>
        </p:sp>
        <p:sp>
          <p:nvSpPr>
            <p:cNvPr id="25" name="Line 12">
              <a:extLst>
                <a:ext uri="{FF2B5EF4-FFF2-40B4-BE49-F238E27FC236}">
                  <a16:creationId xmlns:a16="http://schemas.microsoft.com/office/drawing/2014/main" id="{2611704B-1ADB-44C4-87E7-BC491702E28B}"/>
                </a:ext>
              </a:extLst>
            </p:cNvPr>
            <p:cNvSpPr>
              <a:spLocks noChangeShapeType="1"/>
            </p:cNvSpPr>
            <p:nvPr/>
          </p:nvSpPr>
          <p:spPr bwMode="auto">
            <a:xfrm>
              <a:off x="2789139" y="3528715"/>
              <a:ext cx="0" cy="81915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9" name="Text Box 16">
              <a:extLst>
                <a:ext uri="{FF2B5EF4-FFF2-40B4-BE49-F238E27FC236}">
                  <a16:creationId xmlns:a16="http://schemas.microsoft.com/office/drawing/2014/main" id="{17B0EFF7-A5AF-44F3-9271-081C981E2580}"/>
                </a:ext>
              </a:extLst>
            </p:cNvPr>
            <p:cNvSpPr txBox="1">
              <a:spLocks noChangeArrowheads="1"/>
            </p:cNvSpPr>
            <p:nvPr/>
          </p:nvSpPr>
          <p:spPr bwMode="auto">
            <a:xfrm>
              <a:off x="2766914" y="1988840"/>
              <a:ext cx="7429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ctr"/>
              <a:r>
                <a:rPr kumimoji="0" lang="en-US" altLang="zh-CN" sz="1600" dirty="0">
                  <a:latin typeface="Times New Roman" panose="02020603050405020304" pitchFamily="18" charset="0"/>
                  <a:ea typeface="幼圆" panose="02010509060101010101" pitchFamily="49" charset="-122"/>
                </a:rPr>
                <a:t>A</a:t>
              </a:r>
              <a:r>
                <a:rPr kumimoji="0" lang="zh-CN" altLang="en-US" sz="1600" dirty="0">
                  <a:latin typeface="Times New Roman" panose="02020603050405020304" pitchFamily="18" charset="0"/>
                  <a:ea typeface="幼圆" panose="02010509060101010101" pitchFamily="49" charset="-122"/>
                </a:rPr>
                <a:t>端</a:t>
              </a:r>
              <a:endParaRPr kumimoji="0" lang="en-US" altLang="zh-CN" sz="1600" dirty="0">
                <a:ea typeface="宋体" panose="02010600030101010101" pitchFamily="2" charset="-122"/>
              </a:endParaRPr>
            </a:p>
          </p:txBody>
        </p:sp>
        <p:sp>
          <p:nvSpPr>
            <p:cNvPr id="30" name="Text Box 17">
              <a:extLst>
                <a:ext uri="{FF2B5EF4-FFF2-40B4-BE49-F238E27FC236}">
                  <a16:creationId xmlns:a16="http://schemas.microsoft.com/office/drawing/2014/main" id="{D4F4A349-0D06-443F-A1BF-CC157D72F900}"/>
                </a:ext>
              </a:extLst>
            </p:cNvPr>
            <p:cNvSpPr txBox="1">
              <a:spLocks noChangeArrowheads="1"/>
            </p:cNvSpPr>
            <p:nvPr/>
          </p:nvSpPr>
          <p:spPr bwMode="auto">
            <a:xfrm>
              <a:off x="5200551" y="1988840"/>
              <a:ext cx="7429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ctr"/>
              <a:r>
                <a:rPr kumimoji="0" lang="en-US" altLang="zh-CN" sz="1600" dirty="0">
                  <a:latin typeface="Times New Roman" panose="02020603050405020304" pitchFamily="18" charset="0"/>
                  <a:ea typeface="幼圆" panose="02010509060101010101" pitchFamily="49" charset="-122"/>
                </a:rPr>
                <a:t>B</a:t>
              </a:r>
              <a:r>
                <a:rPr kumimoji="0" lang="zh-CN" altLang="en-US" sz="1600" dirty="0">
                  <a:latin typeface="Times New Roman" panose="02020603050405020304" pitchFamily="18" charset="0"/>
                  <a:ea typeface="幼圆" panose="02010509060101010101" pitchFamily="49" charset="-122"/>
                </a:rPr>
                <a:t>端</a:t>
              </a:r>
              <a:endParaRPr kumimoji="0" lang="en-US" altLang="zh-CN" sz="1600" dirty="0">
                <a:ea typeface="宋体" panose="02010600030101010101" pitchFamily="2" charset="-122"/>
              </a:endParaRPr>
            </a:p>
          </p:txBody>
        </p:sp>
      </p:grpSp>
      <p:grpSp>
        <p:nvGrpSpPr>
          <p:cNvPr id="36" name="组合 35">
            <a:extLst>
              <a:ext uri="{FF2B5EF4-FFF2-40B4-BE49-F238E27FC236}">
                <a16:creationId xmlns:a16="http://schemas.microsoft.com/office/drawing/2014/main" id="{3C2008D5-D991-426B-A348-1D21B477A691}"/>
              </a:ext>
            </a:extLst>
          </p:cNvPr>
          <p:cNvGrpSpPr/>
          <p:nvPr/>
        </p:nvGrpSpPr>
        <p:grpSpPr>
          <a:xfrm>
            <a:off x="5512371" y="2183115"/>
            <a:ext cx="1914525" cy="849313"/>
            <a:chOff x="3424139" y="2347615"/>
            <a:chExt cx="1914525" cy="849313"/>
          </a:xfrm>
        </p:grpSpPr>
        <p:sp>
          <p:nvSpPr>
            <p:cNvPr id="28" name="Text Box 15">
              <a:extLst>
                <a:ext uri="{FF2B5EF4-FFF2-40B4-BE49-F238E27FC236}">
                  <a16:creationId xmlns:a16="http://schemas.microsoft.com/office/drawing/2014/main" id="{7698A034-82F0-4192-B849-235ED0EAE0A4}"/>
                </a:ext>
              </a:extLst>
            </p:cNvPr>
            <p:cNvSpPr txBox="1">
              <a:spLocks noChangeArrowheads="1"/>
            </p:cNvSpPr>
            <p:nvPr/>
          </p:nvSpPr>
          <p:spPr bwMode="auto">
            <a:xfrm rot="840000">
              <a:off x="3997226" y="2684165"/>
              <a:ext cx="133508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ctr"/>
              <a:r>
                <a:rPr kumimoji="0" lang="en-US" altLang="zh-CN" sz="1600">
                  <a:ea typeface="宋体" panose="02010600030101010101" pitchFamily="2" charset="-122"/>
                </a:rPr>
                <a:t>CR(seq=x)</a:t>
              </a:r>
            </a:p>
          </p:txBody>
        </p:sp>
        <p:sp>
          <p:nvSpPr>
            <p:cNvPr id="32" name="Line 19">
              <a:extLst>
                <a:ext uri="{FF2B5EF4-FFF2-40B4-BE49-F238E27FC236}">
                  <a16:creationId xmlns:a16="http://schemas.microsoft.com/office/drawing/2014/main" id="{A95E25B1-068F-42D3-808A-9430F87F38CB}"/>
                </a:ext>
              </a:extLst>
            </p:cNvPr>
            <p:cNvSpPr>
              <a:spLocks noChangeShapeType="1"/>
            </p:cNvSpPr>
            <p:nvPr/>
          </p:nvSpPr>
          <p:spPr bwMode="auto">
            <a:xfrm>
              <a:off x="4082951" y="2919115"/>
              <a:ext cx="1255713" cy="277813"/>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3" name="AutoShape 20">
              <a:extLst>
                <a:ext uri="{FF2B5EF4-FFF2-40B4-BE49-F238E27FC236}">
                  <a16:creationId xmlns:a16="http://schemas.microsoft.com/office/drawing/2014/main" id="{0D396C60-2B6C-473B-92F3-F0CD37F979C4}"/>
                </a:ext>
              </a:extLst>
            </p:cNvPr>
            <p:cNvSpPr>
              <a:spLocks noChangeArrowheads="1"/>
            </p:cNvSpPr>
            <p:nvPr/>
          </p:nvSpPr>
          <p:spPr bwMode="auto">
            <a:xfrm>
              <a:off x="3509864" y="2568278"/>
              <a:ext cx="658813" cy="466725"/>
            </a:xfrm>
            <a:prstGeom prst="irregularSeal1">
              <a:avLst/>
            </a:prstGeom>
            <a:solidFill>
              <a:srgbClr val="FFC000"/>
            </a:solidFill>
            <a:ln w="9525">
              <a:solidFill>
                <a:srgbClr val="000000"/>
              </a:solidFill>
              <a:miter lim="800000"/>
              <a:headEnd/>
              <a:tailEnd/>
            </a:ln>
          </p:spPr>
          <p:txBody>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34" name="Rectangle 21">
              <a:extLst>
                <a:ext uri="{FF2B5EF4-FFF2-40B4-BE49-F238E27FC236}">
                  <a16:creationId xmlns:a16="http://schemas.microsoft.com/office/drawing/2014/main" id="{FE3E97C9-904B-476E-8748-B687AC0257CE}"/>
                </a:ext>
              </a:extLst>
            </p:cNvPr>
            <p:cNvSpPr>
              <a:spLocks noChangeArrowheads="1"/>
            </p:cNvSpPr>
            <p:nvPr/>
          </p:nvSpPr>
          <p:spPr bwMode="auto">
            <a:xfrm>
              <a:off x="3424139" y="2347615"/>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eaLnBrk="1" hangingPunct="1"/>
              <a:r>
                <a:rPr lang="zh-CN" altLang="en-US" sz="1600">
                  <a:ea typeface="幼圆" panose="02010509060101010101" pitchFamily="49" charset="-122"/>
                </a:rPr>
                <a:t>旧的重复</a:t>
              </a:r>
              <a:r>
                <a:rPr lang="zh-CN" altLang="en-US" sz="1600">
                  <a:ea typeface="楷体_GB2312" pitchFamily="49" charset="-122"/>
                </a:rPr>
                <a:t> </a:t>
              </a:r>
              <a:endParaRPr lang="zh-CN" altLang="en-US" sz="1600">
                <a:latin typeface="Times New Roman" panose="02020603050405020304" pitchFamily="18" charset="0"/>
                <a:ea typeface="宋体" panose="02010600030101010101" pitchFamily="2" charset="-122"/>
              </a:endParaRPr>
            </a:p>
          </p:txBody>
        </p:sp>
      </p:grpSp>
      <p:sp>
        <p:nvSpPr>
          <p:cNvPr id="39" name="Rectangle 22">
            <a:extLst>
              <a:ext uri="{FF2B5EF4-FFF2-40B4-BE49-F238E27FC236}">
                <a16:creationId xmlns:a16="http://schemas.microsoft.com/office/drawing/2014/main" id="{D7B089BF-D601-4505-BDED-161236D15770}"/>
              </a:ext>
            </a:extLst>
          </p:cNvPr>
          <p:cNvSpPr>
            <a:spLocks noChangeArrowheads="1"/>
          </p:cNvSpPr>
          <p:nvPr/>
        </p:nvSpPr>
        <p:spPr bwMode="auto">
          <a:xfrm>
            <a:off x="4283968" y="5372402"/>
            <a:ext cx="4942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eaLnBrk="1" hangingPunct="1"/>
            <a:r>
              <a:rPr lang="en-US" altLang="zh-CN" sz="1800" dirty="0">
                <a:latin typeface="+mn-lt"/>
                <a:ea typeface="楷体_GB2312" pitchFamily="49" charset="-122"/>
              </a:rPr>
              <a:t>CR</a:t>
            </a:r>
            <a:r>
              <a:rPr lang="zh-CN" altLang="en-US" sz="1800" dirty="0">
                <a:latin typeface="+mn-lt"/>
                <a:ea typeface="楷体_GB2312" pitchFamily="49" charset="-122"/>
              </a:rPr>
              <a:t>：</a:t>
            </a:r>
            <a:r>
              <a:rPr lang="en-US" altLang="zh-CN" sz="1800" dirty="0">
                <a:latin typeface="+mn-lt"/>
                <a:ea typeface="楷体_GB2312" pitchFamily="49" charset="-122"/>
              </a:rPr>
              <a:t>Connection Request</a:t>
            </a:r>
            <a:r>
              <a:rPr lang="zh-CN" altLang="en-US" sz="1800" dirty="0">
                <a:latin typeface="+mn-lt"/>
                <a:ea typeface="楷体_GB2312" pitchFamily="49" charset="-122"/>
              </a:rPr>
              <a:t>（连接请求）</a:t>
            </a:r>
          </a:p>
          <a:p>
            <a:r>
              <a:rPr lang="en-US" altLang="zh-CN" sz="1800" dirty="0">
                <a:latin typeface="+mn-lt"/>
                <a:ea typeface="楷体_GB2312" pitchFamily="49" charset="-122"/>
              </a:rPr>
              <a:t>CA</a:t>
            </a:r>
            <a:r>
              <a:rPr lang="zh-CN" altLang="en-US" sz="1800" dirty="0">
                <a:latin typeface="+mn-lt"/>
                <a:ea typeface="楷体_GB2312" pitchFamily="49" charset="-122"/>
              </a:rPr>
              <a:t>：</a:t>
            </a:r>
            <a:r>
              <a:rPr lang="en-US" altLang="zh-CN" sz="1800" dirty="0">
                <a:latin typeface="+mn-lt"/>
                <a:ea typeface="楷体_GB2312" pitchFamily="49" charset="-122"/>
              </a:rPr>
              <a:t>Connection Accepted</a:t>
            </a:r>
            <a:r>
              <a:rPr lang="zh-CN" altLang="en-US" sz="1800" dirty="0">
                <a:latin typeface="+mn-lt"/>
                <a:ea typeface="楷体_GB2312" pitchFamily="49" charset="-122"/>
              </a:rPr>
              <a:t>（接受连接）</a:t>
            </a:r>
            <a:endParaRPr lang="en-US" altLang="zh-CN" sz="1800" dirty="0">
              <a:latin typeface="+mn-lt"/>
              <a:ea typeface="楷体_GB2312" pitchFamily="49" charset="-122"/>
            </a:endParaRPr>
          </a:p>
        </p:txBody>
      </p:sp>
      <p:sp>
        <p:nvSpPr>
          <p:cNvPr id="40" name="矩形 39">
            <a:extLst>
              <a:ext uri="{FF2B5EF4-FFF2-40B4-BE49-F238E27FC236}">
                <a16:creationId xmlns:a16="http://schemas.microsoft.com/office/drawing/2014/main" id="{15D4E1C7-D8D3-44BD-B86D-77849094F019}"/>
              </a:ext>
            </a:extLst>
          </p:cNvPr>
          <p:cNvSpPr/>
          <p:nvPr/>
        </p:nvSpPr>
        <p:spPr>
          <a:xfrm>
            <a:off x="4283968" y="5928893"/>
            <a:ext cx="4826637" cy="369332"/>
          </a:xfrm>
          <a:prstGeom prst="rect">
            <a:avLst/>
          </a:prstGeom>
        </p:spPr>
        <p:txBody>
          <a:bodyPr wrap="square">
            <a:spAutoFit/>
          </a:bodyPr>
          <a:lstStyle/>
          <a:p>
            <a:r>
              <a:rPr lang="en-US" altLang="zh-CN" sz="1800" dirty="0">
                <a:latin typeface="+mn-lt"/>
                <a:ea typeface="楷体_GB2312" pitchFamily="49" charset="-122"/>
              </a:rPr>
              <a:t>RC</a:t>
            </a:r>
            <a:r>
              <a:rPr lang="zh-CN" altLang="en-US" sz="1800" dirty="0">
                <a:latin typeface="+mn-lt"/>
                <a:ea typeface="楷体_GB2312" pitchFamily="49" charset="-122"/>
              </a:rPr>
              <a:t>：</a:t>
            </a:r>
            <a:r>
              <a:rPr lang="en-US" altLang="zh-CN" sz="1800" dirty="0">
                <a:latin typeface="+mn-lt"/>
                <a:ea typeface="楷体_GB2312" pitchFamily="49" charset="-122"/>
              </a:rPr>
              <a:t>Reject Connection</a:t>
            </a:r>
            <a:r>
              <a:rPr lang="zh-CN" altLang="en-US" sz="1800" dirty="0">
                <a:latin typeface="+mn-lt"/>
                <a:ea typeface="楷体_GB2312" pitchFamily="49" charset="-122"/>
              </a:rPr>
              <a:t>（拒绝连接）</a:t>
            </a:r>
            <a:r>
              <a:rPr lang="en-US" altLang="zh-CN" sz="1800" dirty="0">
                <a:latin typeface="+mn-lt"/>
                <a:ea typeface="楷体_GB2312" pitchFamily="49" charset="-122"/>
              </a:rPr>
              <a:t> </a:t>
            </a:r>
            <a:endParaRPr lang="zh-CN" altLang="en-US" sz="1800" dirty="0">
              <a:latin typeface="+mn-lt"/>
            </a:endParaRPr>
          </a:p>
        </p:txBody>
      </p:sp>
      <p:grpSp>
        <p:nvGrpSpPr>
          <p:cNvPr id="44" name="组合 43">
            <a:extLst>
              <a:ext uri="{FF2B5EF4-FFF2-40B4-BE49-F238E27FC236}">
                <a16:creationId xmlns:a16="http://schemas.microsoft.com/office/drawing/2014/main" id="{34A81458-2952-4482-9E57-FBA3BE346AF9}"/>
              </a:ext>
            </a:extLst>
          </p:cNvPr>
          <p:cNvGrpSpPr/>
          <p:nvPr/>
        </p:nvGrpSpPr>
        <p:grpSpPr>
          <a:xfrm>
            <a:off x="5106978" y="4670910"/>
            <a:ext cx="2331863" cy="583651"/>
            <a:chOff x="3018746" y="4649003"/>
            <a:chExt cx="2331863" cy="583651"/>
          </a:xfrm>
        </p:grpSpPr>
        <p:sp>
          <p:nvSpPr>
            <p:cNvPr id="42" name="Line 9">
              <a:extLst>
                <a:ext uri="{FF2B5EF4-FFF2-40B4-BE49-F238E27FC236}">
                  <a16:creationId xmlns:a16="http://schemas.microsoft.com/office/drawing/2014/main" id="{C2263A40-0158-40CD-AB0A-3674ED4ABCF6}"/>
                </a:ext>
              </a:extLst>
            </p:cNvPr>
            <p:cNvSpPr>
              <a:spLocks noChangeShapeType="1"/>
            </p:cNvSpPr>
            <p:nvPr/>
          </p:nvSpPr>
          <p:spPr bwMode="auto">
            <a:xfrm rot="9334264">
              <a:off x="3302554" y="4675059"/>
              <a:ext cx="2003574" cy="557595"/>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 name="Text Box 13">
              <a:extLst>
                <a:ext uri="{FF2B5EF4-FFF2-40B4-BE49-F238E27FC236}">
                  <a16:creationId xmlns:a16="http://schemas.microsoft.com/office/drawing/2014/main" id="{3FE51E32-62CB-4842-8EAD-C1670D3CEC12}"/>
                </a:ext>
              </a:extLst>
            </p:cNvPr>
            <p:cNvSpPr txBox="1">
              <a:spLocks noChangeArrowheads="1"/>
            </p:cNvSpPr>
            <p:nvPr/>
          </p:nvSpPr>
          <p:spPr bwMode="auto">
            <a:xfrm rot="21043302">
              <a:off x="3018746" y="4649003"/>
              <a:ext cx="2331863" cy="21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ctr"/>
              <a:r>
                <a:rPr kumimoji="0" lang="en-US" altLang="zh-CN" sz="1600" dirty="0">
                  <a:ea typeface="楷体_GB2312" pitchFamily="49" charset="-122"/>
                </a:rPr>
                <a:t>RC(ACK=x)</a:t>
              </a:r>
              <a:r>
                <a:rPr kumimoji="0" lang="en-US" altLang="zh-CN" sz="1600" dirty="0">
                  <a:ea typeface="宋体" panose="02010600030101010101" pitchFamily="2" charset="-122"/>
                </a:rPr>
                <a:t> </a:t>
              </a:r>
            </a:p>
          </p:txBody>
        </p:sp>
      </p:grpSp>
      <p:sp>
        <p:nvSpPr>
          <p:cNvPr id="45" name="文本框 44">
            <a:extLst>
              <a:ext uri="{FF2B5EF4-FFF2-40B4-BE49-F238E27FC236}">
                <a16:creationId xmlns:a16="http://schemas.microsoft.com/office/drawing/2014/main" id="{4844942C-C6DB-477D-BE89-32EF90F5EEC6}"/>
              </a:ext>
            </a:extLst>
          </p:cNvPr>
          <p:cNvSpPr txBox="1"/>
          <p:nvPr/>
        </p:nvSpPr>
        <p:spPr>
          <a:xfrm>
            <a:off x="899592" y="2870503"/>
            <a:ext cx="3314205" cy="830997"/>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en-US" altLang="zh-CN" dirty="0"/>
              <a:t>A</a:t>
            </a:r>
            <a:r>
              <a:rPr lang="zh-CN" altLang="en-US" dirty="0"/>
              <a:t>端的拒绝是因为没有发起连接请求</a:t>
            </a:r>
          </a:p>
        </p:txBody>
      </p:sp>
      <p:sp>
        <p:nvSpPr>
          <p:cNvPr id="46" name="文本框 45">
            <a:extLst>
              <a:ext uri="{FF2B5EF4-FFF2-40B4-BE49-F238E27FC236}">
                <a16:creationId xmlns:a16="http://schemas.microsoft.com/office/drawing/2014/main" id="{E4332B88-B7AD-49E2-9B7F-1B73F1F4350F}"/>
              </a:ext>
            </a:extLst>
          </p:cNvPr>
          <p:cNvSpPr txBox="1"/>
          <p:nvPr/>
        </p:nvSpPr>
        <p:spPr>
          <a:xfrm>
            <a:off x="902910" y="4068855"/>
            <a:ext cx="3314205" cy="1200329"/>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en-US" altLang="zh-CN" dirty="0"/>
              <a:t>B</a:t>
            </a:r>
            <a:r>
              <a:rPr lang="zh-CN" altLang="en-US" dirty="0"/>
              <a:t>端的拒绝是因为</a:t>
            </a:r>
            <a:r>
              <a:rPr lang="en-US" altLang="zh-CN" dirty="0"/>
              <a:t>A</a:t>
            </a:r>
            <a:r>
              <a:rPr lang="zh-CN" altLang="en-US" dirty="0"/>
              <a:t>端的拒绝而放弃建立连接的过程。</a:t>
            </a:r>
          </a:p>
        </p:txBody>
      </p:sp>
    </p:spTree>
    <p:extLst>
      <p:ext uri="{BB962C8B-B14F-4D97-AF65-F5344CB8AC3E}">
        <p14:creationId xmlns:p14="http://schemas.microsoft.com/office/powerpoint/2010/main" val="15320309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up)">
                                      <p:cBhvr>
                                        <p:cTn id="14" dur="500"/>
                                        <p:tgtEl>
                                          <p:spTgt spid="3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par>
                          <p:cTn id="20" fill="hold">
                            <p:stCondLst>
                              <p:cond delay="500"/>
                            </p:stCondLst>
                            <p:childTnLst>
                              <p:par>
                                <p:cTn id="21" presetID="22" presetClass="entr" presetSubtype="2"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right)">
                                      <p:cBhvr>
                                        <p:cTn id="23" dur="500"/>
                                        <p:tgtEl>
                                          <p:spTgt spid="37"/>
                                        </p:tgtEl>
                                      </p:cBhvr>
                                    </p:animEffect>
                                  </p:childTnLst>
                                </p:cTn>
                              </p:par>
                            </p:childTnLst>
                          </p:cTn>
                        </p:par>
                        <p:par>
                          <p:cTn id="24" fill="hold">
                            <p:stCondLst>
                              <p:cond delay="1000"/>
                            </p:stCondLst>
                            <p:childTnLst>
                              <p:par>
                                <p:cTn id="25" presetID="22" presetClass="entr" presetSubtype="4" fill="hold" grpId="0"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down)">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childTnLst>
                          </p:cTn>
                        </p:par>
                        <p:par>
                          <p:cTn id="33" fill="hold">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down)">
                                      <p:cBhvr>
                                        <p:cTn id="36" dur="500"/>
                                        <p:tgtEl>
                                          <p:spTgt spid="40"/>
                                        </p:tgtEl>
                                      </p:cBhvr>
                                    </p:animEffect>
                                  </p:childTnLst>
                                </p:cTn>
                              </p:par>
                            </p:childTnLst>
                          </p:cTn>
                        </p:par>
                        <p:par>
                          <p:cTn id="37" fill="hold">
                            <p:stCondLst>
                              <p:cond delay="1000"/>
                            </p:stCondLst>
                            <p:childTnLst>
                              <p:par>
                                <p:cTn id="38" presetID="22" presetClass="entr" presetSubtype="2" fill="hold" nodeType="after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right)">
                                      <p:cBhvr>
                                        <p:cTn id="40" dur="5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1000"/>
                                        <p:tgtEl>
                                          <p:spTgt spid="45"/>
                                        </p:tgtEl>
                                      </p:cBhvr>
                                    </p:animEffect>
                                    <p:anim calcmode="lin" valueType="num">
                                      <p:cBhvr>
                                        <p:cTn id="46" dur="1000" fill="hold"/>
                                        <p:tgtEl>
                                          <p:spTgt spid="45"/>
                                        </p:tgtEl>
                                        <p:attrNameLst>
                                          <p:attrName>ppt_x</p:attrName>
                                        </p:attrNameLst>
                                      </p:cBhvr>
                                      <p:tavLst>
                                        <p:tav tm="0">
                                          <p:val>
                                            <p:strVal val="#ppt_x"/>
                                          </p:val>
                                        </p:tav>
                                        <p:tav tm="100000">
                                          <p:val>
                                            <p:strVal val="#ppt_x"/>
                                          </p:val>
                                        </p:tav>
                                      </p:tavLst>
                                    </p:anim>
                                    <p:anim calcmode="lin" valueType="num">
                                      <p:cBhvr>
                                        <p:cTn id="47"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9" grpId="0"/>
      <p:bldP spid="40" grpId="0"/>
      <p:bldP spid="45" grpId="0"/>
      <p:bldP spid="4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75196D2-7D36-494E-BC98-BCF15B22ABA8}"/>
              </a:ext>
            </a:extLst>
          </p:cNvPr>
          <p:cNvSpPr txBox="1"/>
          <p:nvPr/>
        </p:nvSpPr>
        <p:spPr>
          <a:xfrm>
            <a:off x="763583" y="1340768"/>
            <a:ext cx="7912873" cy="830997"/>
          </a:xfrm>
          <a:prstGeom prst="rect">
            <a:avLst/>
          </a:prstGeom>
          <a:noFill/>
        </p:spPr>
        <p:txBody>
          <a:bodyPr wrap="square" rtlCol="0">
            <a:spAutoFit/>
          </a:bodyPr>
          <a:lstStyle/>
          <a:p>
            <a:r>
              <a:rPr lang="zh-CN" altLang="en-US" dirty="0"/>
              <a:t>（</a:t>
            </a:r>
            <a:r>
              <a:rPr lang="en-US" altLang="zh-CN" dirty="0"/>
              <a:t>3</a:t>
            </a:r>
            <a:r>
              <a:rPr lang="zh-CN" altLang="en-US" dirty="0"/>
              <a:t>）</a:t>
            </a:r>
            <a:r>
              <a:rPr lang="en-US" altLang="zh-CN" dirty="0"/>
              <a:t>A/B</a:t>
            </a:r>
            <a:r>
              <a:rPr lang="zh-CN" altLang="en-US" dirty="0"/>
              <a:t>连接已释放，</a:t>
            </a:r>
            <a:r>
              <a:rPr lang="en-US" altLang="zh-CN" dirty="0"/>
              <a:t>B</a:t>
            </a:r>
            <a:r>
              <a:rPr lang="zh-CN" altLang="en-US" dirty="0"/>
              <a:t>又收到</a:t>
            </a:r>
            <a:r>
              <a:rPr lang="en-US" altLang="zh-CN" dirty="0"/>
              <a:t>A</a:t>
            </a:r>
            <a:r>
              <a:rPr lang="zh-CN" altLang="en-US" dirty="0"/>
              <a:t>迟到的连接请求和连接确认</a:t>
            </a:r>
          </a:p>
        </p:txBody>
      </p:sp>
      <p:grpSp>
        <p:nvGrpSpPr>
          <p:cNvPr id="28" name="组合 27">
            <a:extLst>
              <a:ext uri="{FF2B5EF4-FFF2-40B4-BE49-F238E27FC236}">
                <a16:creationId xmlns:a16="http://schemas.microsoft.com/office/drawing/2014/main" id="{375A77D4-17AE-4657-A28E-E0F0E7644E4F}"/>
              </a:ext>
            </a:extLst>
          </p:cNvPr>
          <p:cNvGrpSpPr/>
          <p:nvPr/>
        </p:nvGrpSpPr>
        <p:grpSpPr>
          <a:xfrm>
            <a:off x="5355528" y="4848071"/>
            <a:ext cx="2512941" cy="717084"/>
            <a:chOff x="1899144" y="4602071"/>
            <a:chExt cx="2512941" cy="717084"/>
          </a:xfrm>
        </p:grpSpPr>
        <p:sp>
          <p:nvSpPr>
            <p:cNvPr id="8" name="Line 9">
              <a:extLst>
                <a:ext uri="{FF2B5EF4-FFF2-40B4-BE49-F238E27FC236}">
                  <a16:creationId xmlns:a16="http://schemas.microsoft.com/office/drawing/2014/main" id="{96443DEF-229D-46DF-89E2-3B0D2FD6A3B4}"/>
                </a:ext>
              </a:extLst>
            </p:cNvPr>
            <p:cNvSpPr>
              <a:spLocks noChangeShapeType="1"/>
            </p:cNvSpPr>
            <p:nvPr/>
          </p:nvSpPr>
          <p:spPr bwMode="auto">
            <a:xfrm>
              <a:off x="2361035" y="4811155"/>
              <a:ext cx="2051050" cy="50800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2" name="Text Box 13">
              <a:extLst>
                <a:ext uri="{FF2B5EF4-FFF2-40B4-BE49-F238E27FC236}">
                  <a16:creationId xmlns:a16="http://schemas.microsoft.com/office/drawing/2014/main" id="{2232D7E2-A7EE-43F5-ACC6-76C3AC82703C}"/>
                </a:ext>
              </a:extLst>
            </p:cNvPr>
            <p:cNvSpPr txBox="1">
              <a:spLocks noChangeArrowheads="1"/>
            </p:cNvSpPr>
            <p:nvPr/>
          </p:nvSpPr>
          <p:spPr bwMode="auto">
            <a:xfrm rot="840000">
              <a:off x="1899144" y="4602071"/>
              <a:ext cx="225583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ctr"/>
              <a:r>
                <a:rPr kumimoji="0" lang="en-US" altLang="zh-CN" sz="1600" dirty="0">
                  <a:ea typeface="楷体_GB2312" pitchFamily="49" charset="-122"/>
                </a:rPr>
                <a:t>RC(ACK=y)</a:t>
              </a:r>
              <a:r>
                <a:rPr kumimoji="0" lang="en-US" altLang="zh-CN" sz="1600" dirty="0">
                  <a:ea typeface="宋体" panose="02010600030101010101" pitchFamily="2" charset="-122"/>
                </a:rPr>
                <a:t> </a:t>
              </a:r>
            </a:p>
          </p:txBody>
        </p:sp>
      </p:grpSp>
      <p:grpSp>
        <p:nvGrpSpPr>
          <p:cNvPr id="26" name="组合 25">
            <a:extLst>
              <a:ext uri="{FF2B5EF4-FFF2-40B4-BE49-F238E27FC236}">
                <a16:creationId xmlns:a16="http://schemas.microsoft.com/office/drawing/2014/main" id="{CF668522-F076-4CC6-8EAB-CF740E9E6361}"/>
              </a:ext>
            </a:extLst>
          </p:cNvPr>
          <p:cNvGrpSpPr/>
          <p:nvPr/>
        </p:nvGrpSpPr>
        <p:grpSpPr>
          <a:xfrm>
            <a:off x="5809481" y="3712543"/>
            <a:ext cx="2044700" cy="582613"/>
            <a:chOff x="2353097" y="3466543"/>
            <a:chExt cx="2044700" cy="582613"/>
          </a:xfrm>
        </p:grpSpPr>
        <p:sp>
          <p:nvSpPr>
            <p:cNvPr id="9" name="Line 10">
              <a:extLst>
                <a:ext uri="{FF2B5EF4-FFF2-40B4-BE49-F238E27FC236}">
                  <a16:creationId xmlns:a16="http://schemas.microsoft.com/office/drawing/2014/main" id="{A35A1D90-40F1-4F0E-954D-6CF2FF143316}"/>
                </a:ext>
              </a:extLst>
            </p:cNvPr>
            <p:cNvSpPr>
              <a:spLocks noChangeShapeType="1"/>
            </p:cNvSpPr>
            <p:nvPr/>
          </p:nvSpPr>
          <p:spPr bwMode="auto">
            <a:xfrm flipV="1">
              <a:off x="2361035" y="3549093"/>
              <a:ext cx="2035175" cy="500063"/>
            </a:xfrm>
            <a:prstGeom prst="line">
              <a:avLst/>
            </a:prstGeom>
            <a:noFill/>
            <a:ln w="9525">
              <a:solidFill>
                <a:schemeClr val="tx1"/>
              </a:solidFill>
              <a:round/>
              <a:headEnd type="triangl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3" name="Text Box 14">
              <a:extLst>
                <a:ext uri="{FF2B5EF4-FFF2-40B4-BE49-F238E27FC236}">
                  <a16:creationId xmlns:a16="http://schemas.microsoft.com/office/drawing/2014/main" id="{C77A232D-6216-43D7-B346-5D69BB09F1B2}"/>
                </a:ext>
              </a:extLst>
            </p:cNvPr>
            <p:cNvSpPr txBox="1">
              <a:spLocks noChangeArrowheads="1"/>
            </p:cNvSpPr>
            <p:nvPr/>
          </p:nvSpPr>
          <p:spPr bwMode="auto">
            <a:xfrm rot="20760000">
              <a:off x="2353097" y="3466543"/>
              <a:ext cx="20447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nchor="ctr" anchorCtr="1"/>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ctr">
                <a:lnSpc>
                  <a:spcPct val="96000"/>
                </a:lnSpc>
                <a:spcAft>
                  <a:spcPts val="300"/>
                </a:spcAft>
              </a:pPr>
              <a:r>
                <a:rPr kumimoji="0" lang="en-US" altLang="zh-CN" sz="1600" dirty="0">
                  <a:ea typeface="楷体_GB2312" pitchFamily="49" charset="-122"/>
                </a:rPr>
                <a:t>CA(seq=</a:t>
              </a:r>
              <a:r>
                <a:rPr kumimoji="0" lang="en-US" altLang="zh-CN" sz="1600" dirty="0" err="1">
                  <a:ea typeface="楷体_GB2312" pitchFamily="49" charset="-122"/>
                </a:rPr>
                <a:t>y,ACK</a:t>
              </a:r>
              <a:r>
                <a:rPr kumimoji="0" lang="en-US" altLang="zh-CN" sz="1600" dirty="0">
                  <a:ea typeface="楷体_GB2312" pitchFamily="49" charset="-122"/>
                </a:rPr>
                <a:t>=x) </a:t>
              </a:r>
            </a:p>
          </p:txBody>
        </p:sp>
      </p:grpSp>
      <p:grpSp>
        <p:nvGrpSpPr>
          <p:cNvPr id="24" name="组合 23">
            <a:extLst>
              <a:ext uri="{FF2B5EF4-FFF2-40B4-BE49-F238E27FC236}">
                <a16:creationId xmlns:a16="http://schemas.microsoft.com/office/drawing/2014/main" id="{9C45C134-CFFE-4F2C-8C99-F3A9846CD4F4}"/>
              </a:ext>
            </a:extLst>
          </p:cNvPr>
          <p:cNvGrpSpPr/>
          <p:nvPr/>
        </p:nvGrpSpPr>
        <p:grpSpPr>
          <a:xfrm>
            <a:off x="5076056" y="2348880"/>
            <a:ext cx="3373438" cy="3413126"/>
            <a:chOff x="1619672" y="2102880"/>
            <a:chExt cx="3373438" cy="3413126"/>
          </a:xfrm>
        </p:grpSpPr>
        <p:sp>
          <p:nvSpPr>
            <p:cNvPr id="6" name="Rectangle 7">
              <a:extLst>
                <a:ext uri="{FF2B5EF4-FFF2-40B4-BE49-F238E27FC236}">
                  <a16:creationId xmlns:a16="http://schemas.microsoft.com/office/drawing/2014/main" id="{5393C75B-BCE1-4816-AFFF-B4257F57F966}"/>
                </a:ext>
              </a:extLst>
            </p:cNvPr>
            <p:cNvSpPr>
              <a:spLocks noChangeArrowheads="1"/>
            </p:cNvSpPr>
            <p:nvPr/>
          </p:nvSpPr>
          <p:spPr bwMode="auto">
            <a:xfrm>
              <a:off x="1976860" y="2425143"/>
              <a:ext cx="382588" cy="30908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7" name="Rectangle 8">
              <a:extLst>
                <a:ext uri="{FF2B5EF4-FFF2-40B4-BE49-F238E27FC236}">
                  <a16:creationId xmlns:a16="http://schemas.microsoft.com/office/drawing/2014/main" id="{8DDF4530-D06B-4869-BED3-5F4DE500B318}"/>
                </a:ext>
              </a:extLst>
            </p:cNvPr>
            <p:cNvSpPr>
              <a:spLocks noChangeArrowheads="1"/>
            </p:cNvSpPr>
            <p:nvPr/>
          </p:nvSpPr>
          <p:spPr bwMode="auto">
            <a:xfrm>
              <a:off x="4416847" y="2425143"/>
              <a:ext cx="381000" cy="30908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 name="Text Box 11">
              <a:extLst>
                <a:ext uri="{FF2B5EF4-FFF2-40B4-BE49-F238E27FC236}">
                  <a16:creationId xmlns:a16="http://schemas.microsoft.com/office/drawing/2014/main" id="{5261D271-62C7-4E16-869A-6A9BF4EB15F4}"/>
                </a:ext>
              </a:extLst>
            </p:cNvPr>
            <p:cNvSpPr txBox="1">
              <a:spLocks noChangeArrowheads="1"/>
            </p:cNvSpPr>
            <p:nvPr/>
          </p:nvSpPr>
          <p:spPr bwMode="auto">
            <a:xfrm>
              <a:off x="1619672" y="3853893"/>
              <a:ext cx="2968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just"/>
              <a:r>
                <a:rPr kumimoji="0" lang="en-US" altLang="zh-CN" sz="1600">
                  <a:ea typeface="宋体" panose="02010600030101010101" pitchFamily="2" charset="-122"/>
                </a:rPr>
                <a:t>t</a:t>
              </a:r>
            </a:p>
          </p:txBody>
        </p:sp>
        <p:sp>
          <p:nvSpPr>
            <p:cNvPr id="11" name="Line 12">
              <a:extLst>
                <a:ext uri="{FF2B5EF4-FFF2-40B4-BE49-F238E27FC236}">
                  <a16:creationId xmlns:a16="http://schemas.microsoft.com/office/drawing/2014/main" id="{8297F6E4-5D5F-4864-A260-63CAF3650CC5}"/>
                </a:ext>
              </a:extLst>
            </p:cNvPr>
            <p:cNvSpPr>
              <a:spLocks noChangeShapeType="1"/>
            </p:cNvSpPr>
            <p:nvPr/>
          </p:nvSpPr>
          <p:spPr bwMode="auto">
            <a:xfrm>
              <a:off x="1853035" y="3642755"/>
              <a:ext cx="0" cy="81915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 name="Text Box 16">
              <a:extLst>
                <a:ext uri="{FF2B5EF4-FFF2-40B4-BE49-F238E27FC236}">
                  <a16:creationId xmlns:a16="http://schemas.microsoft.com/office/drawing/2014/main" id="{068B5CE6-3D9B-46FB-BC6A-4C3DFFDF65DA}"/>
                </a:ext>
              </a:extLst>
            </p:cNvPr>
            <p:cNvSpPr txBox="1">
              <a:spLocks noChangeArrowheads="1"/>
            </p:cNvSpPr>
            <p:nvPr/>
          </p:nvSpPr>
          <p:spPr bwMode="auto">
            <a:xfrm>
              <a:off x="1816522" y="2102880"/>
              <a:ext cx="7429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ctr"/>
              <a:r>
                <a:rPr kumimoji="0" lang="en-US" altLang="zh-CN" sz="1600" dirty="0">
                  <a:ea typeface="幼圆" panose="02010509060101010101" pitchFamily="49" charset="-122"/>
                </a:rPr>
                <a:t>A</a:t>
              </a:r>
              <a:r>
                <a:rPr kumimoji="0" lang="zh-CN" altLang="en-US" sz="1600" dirty="0">
                  <a:ea typeface="幼圆" panose="02010509060101010101" pitchFamily="49" charset="-122"/>
                </a:rPr>
                <a:t>端</a:t>
              </a:r>
              <a:endParaRPr kumimoji="0" lang="en-US" altLang="zh-CN" sz="1600" dirty="0">
                <a:ea typeface="宋体" panose="02010600030101010101" pitchFamily="2" charset="-122"/>
              </a:endParaRPr>
            </a:p>
          </p:txBody>
        </p:sp>
        <p:sp>
          <p:nvSpPr>
            <p:cNvPr id="16" name="Text Box 17">
              <a:extLst>
                <a:ext uri="{FF2B5EF4-FFF2-40B4-BE49-F238E27FC236}">
                  <a16:creationId xmlns:a16="http://schemas.microsoft.com/office/drawing/2014/main" id="{90A26EC0-512C-44A0-BEBC-F713283A2179}"/>
                </a:ext>
              </a:extLst>
            </p:cNvPr>
            <p:cNvSpPr txBox="1">
              <a:spLocks noChangeArrowheads="1"/>
            </p:cNvSpPr>
            <p:nvPr/>
          </p:nvSpPr>
          <p:spPr bwMode="auto">
            <a:xfrm>
              <a:off x="4250160" y="2102880"/>
              <a:ext cx="7429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ctr"/>
              <a:r>
                <a:rPr kumimoji="0" lang="en-US" altLang="zh-CN" sz="1600" dirty="0">
                  <a:ea typeface="幼圆" panose="02010509060101010101" pitchFamily="49" charset="-122"/>
                </a:rPr>
                <a:t>B</a:t>
              </a:r>
              <a:r>
                <a:rPr kumimoji="0" lang="zh-CN" altLang="en-US" sz="1600" dirty="0">
                  <a:ea typeface="幼圆" panose="02010509060101010101" pitchFamily="49" charset="-122"/>
                </a:rPr>
                <a:t>端</a:t>
              </a:r>
              <a:endParaRPr kumimoji="0" lang="en-US" altLang="zh-CN" sz="1600" dirty="0">
                <a:ea typeface="宋体" panose="02010600030101010101" pitchFamily="2" charset="-122"/>
              </a:endParaRPr>
            </a:p>
          </p:txBody>
        </p:sp>
      </p:grpSp>
      <p:grpSp>
        <p:nvGrpSpPr>
          <p:cNvPr id="25" name="组合 24">
            <a:extLst>
              <a:ext uri="{FF2B5EF4-FFF2-40B4-BE49-F238E27FC236}">
                <a16:creationId xmlns:a16="http://schemas.microsoft.com/office/drawing/2014/main" id="{EE7180DB-81E8-4ECA-BBA9-F1B89F10F674}"/>
              </a:ext>
            </a:extLst>
          </p:cNvPr>
          <p:cNvGrpSpPr/>
          <p:nvPr/>
        </p:nvGrpSpPr>
        <p:grpSpPr>
          <a:xfrm>
            <a:off x="5944419" y="2707655"/>
            <a:ext cx="1914525" cy="849313"/>
            <a:chOff x="2488035" y="2461655"/>
            <a:chExt cx="1914525" cy="849313"/>
          </a:xfrm>
        </p:grpSpPr>
        <p:sp>
          <p:nvSpPr>
            <p:cNvPr id="14" name="Text Box 15">
              <a:extLst>
                <a:ext uri="{FF2B5EF4-FFF2-40B4-BE49-F238E27FC236}">
                  <a16:creationId xmlns:a16="http://schemas.microsoft.com/office/drawing/2014/main" id="{2188E8EB-52F6-4B9F-AD2B-E257A3FF23C0}"/>
                </a:ext>
              </a:extLst>
            </p:cNvPr>
            <p:cNvSpPr txBox="1">
              <a:spLocks noChangeArrowheads="1"/>
            </p:cNvSpPr>
            <p:nvPr/>
          </p:nvSpPr>
          <p:spPr bwMode="auto">
            <a:xfrm rot="840000">
              <a:off x="3061122" y="2798205"/>
              <a:ext cx="133508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ctr"/>
              <a:r>
                <a:rPr kumimoji="0" lang="en-US" altLang="zh-CN" sz="1600">
                  <a:ea typeface="宋体" panose="02010600030101010101" pitchFamily="2" charset="-122"/>
                </a:rPr>
                <a:t>CR(seq=x)</a:t>
              </a:r>
            </a:p>
          </p:txBody>
        </p:sp>
        <p:sp>
          <p:nvSpPr>
            <p:cNvPr id="18" name="Line 19">
              <a:extLst>
                <a:ext uri="{FF2B5EF4-FFF2-40B4-BE49-F238E27FC236}">
                  <a16:creationId xmlns:a16="http://schemas.microsoft.com/office/drawing/2014/main" id="{06D598EA-2273-4C5D-B584-F91D419A620C}"/>
                </a:ext>
              </a:extLst>
            </p:cNvPr>
            <p:cNvSpPr>
              <a:spLocks noChangeShapeType="1"/>
            </p:cNvSpPr>
            <p:nvPr/>
          </p:nvSpPr>
          <p:spPr bwMode="auto">
            <a:xfrm>
              <a:off x="3146847" y="3033155"/>
              <a:ext cx="1255713" cy="277813"/>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9" name="AutoShape 20">
              <a:extLst>
                <a:ext uri="{FF2B5EF4-FFF2-40B4-BE49-F238E27FC236}">
                  <a16:creationId xmlns:a16="http://schemas.microsoft.com/office/drawing/2014/main" id="{C7159C1C-44E9-4B48-9CF9-28D7B98E0520}"/>
                </a:ext>
              </a:extLst>
            </p:cNvPr>
            <p:cNvSpPr>
              <a:spLocks noChangeArrowheads="1"/>
            </p:cNvSpPr>
            <p:nvPr/>
          </p:nvSpPr>
          <p:spPr bwMode="auto">
            <a:xfrm>
              <a:off x="2573760" y="2682318"/>
              <a:ext cx="658813" cy="466725"/>
            </a:xfrm>
            <a:prstGeom prst="irregularSeal1">
              <a:avLst/>
            </a:prstGeom>
            <a:solidFill>
              <a:srgbClr val="FFC000"/>
            </a:solidFill>
            <a:ln w="9525">
              <a:solidFill>
                <a:srgbClr val="000000"/>
              </a:solidFill>
              <a:miter lim="800000"/>
              <a:headEnd/>
              <a:tailEnd/>
            </a:ln>
          </p:spPr>
          <p:txBody>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20" name="Rectangle 21">
              <a:extLst>
                <a:ext uri="{FF2B5EF4-FFF2-40B4-BE49-F238E27FC236}">
                  <a16:creationId xmlns:a16="http://schemas.microsoft.com/office/drawing/2014/main" id="{2544AFAA-B589-469D-B694-FB39B0A90324}"/>
                </a:ext>
              </a:extLst>
            </p:cNvPr>
            <p:cNvSpPr>
              <a:spLocks noChangeArrowheads="1"/>
            </p:cNvSpPr>
            <p:nvPr/>
          </p:nvSpPr>
          <p:spPr bwMode="auto">
            <a:xfrm>
              <a:off x="2488035" y="2461655"/>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eaLnBrk="1" hangingPunct="1"/>
              <a:r>
                <a:rPr lang="zh-CN" altLang="en-US" sz="1600" dirty="0">
                  <a:ea typeface="幼圆" panose="02010509060101010101" pitchFamily="49" charset="-122"/>
                </a:rPr>
                <a:t>旧的重复</a:t>
              </a:r>
              <a:r>
                <a:rPr lang="zh-CN" altLang="en-US" sz="1600" dirty="0">
                  <a:ea typeface="楷体_GB2312" pitchFamily="49" charset="-122"/>
                </a:rPr>
                <a:t> </a:t>
              </a:r>
              <a:endParaRPr lang="zh-CN" altLang="en-US" sz="1600" dirty="0">
                <a:ea typeface="宋体" panose="02010600030101010101" pitchFamily="2" charset="-122"/>
              </a:endParaRPr>
            </a:p>
          </p:txBody>
        </p:sp>
      </p:grpSp>
      <p:grpSp>
        <p:nvGrpSpPr>
          <p:cNvPr id="27" name="组合 26">
            <a:extLst>
              <a:ext uri="{FF2B5EF4-FFF2-40B4-BE49-F238E27FC236}">
                <a16:creationId xmlns:a16="http://schemas.microsoft.com/office/drawing/2014/main" id="{BD540B6B-B1DE-48F6-B764-E00F179A2216}"/>
              </a:ext>
            </a:extLst>
          </p:cNvPr>
          <p:cNvGrpSpPr/>
          <p:nvPr/>
        </p:nvGrpSpPr>
        <p:grpSpPr>
          <a:xfrm>
            <a:off x="6050781" y="4234830"/>
            <a:ext cx="1946276" cy="688976"/>
            <a:chOff x="2594397" y="3988830"/>
            <a:chExt cx="1946276" cy="688976"/>
          </a:xfrm>
        </p:grpSpPr>
        <p:sp>
          <p:nvSpPr>
            <p:cNvPr id="21" name="Text Box 22">
              <a:extLst>
                <a:ext uri="{FF2B5EF4-FFF2-40B4-BE49-F238E27FC236}">
                  <a16:creationId xmlns:a16="http://schemas.microsoft.com/office/drawing/2014/main" id="{13AC8627-0BF6-4A36-B47F-0017786C664D}"/>
                </a:ext>
              </a:extLst>
            </p:cNvPr>
            <p:cNvSpPr txBox="1">
              <a:spLocks noChangeArrowheads="1"/>
            </p:cNvSpPr>
            <p:nvPr/>
          </p:nvSpPr>
          <p:spPr bwMode="auto">
            <a:xfrm rot="840000">
              <a:off x="3078585" y="3988830"/>
              <a:ext cx="146208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ctr"/>
              <a:r>
                <a:rPr kumimoji="0" lang="en-US" altLang="zh-CN" sz="1600">
                  <a:ea typeface="宋体" panose="02010600030101010101" pitchFamily="2" charset="-122"/>
                </a:rPr>
                <a:t>DATA(seq=x,ACK=z)</a:t>
              </a:r>
            </a:p>
          </p:txBody>
        </p:sp>
        <p:sp>
          <p:nvSpPr>
            <p:cNvPr id="22" name="Line 23">
              <a:extLst>
                <a:ext uri="{FF2B5EF4-FFF2-40B4-BE49-F238E27FC236}">
                  <a16:creationId xmlns:a16="http://schemas.microsoft.com/office/drawing/2014/main" id="{C10621EA-1797-4774-9C10-EE50EA78DF29}"/>
                </a:ext>
              </a:extLst>
            </p:cNvPr>
            <p:cNvSpPr>
              <a:spLocks noChangeShapeType="1"/>
            </p:cNvSpPr>
            <p:nvPr/>
          </p:nvSpPr>
          <p:spPr bwMode="auto">
            <a:xfrm>
              <a:off x="3167485" y="4399993"/>
              <a:ext cx="1255713" cy="277813"/>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 name="AutoShape 24">
              <a:extLst>
                <a:ext uri="{FF2B5EF4-FFF2-40B4-BE49-F238E27FC236}">
                  <a16:creationId xmlns:a16="http://schemas.microsoft.com/office/drawing/2014/main" id="{097E6FA0-70D7-4BDC-B43A-D6047E361B57}"/>
                </a:ext>
              </a:extLst>
            </p:cNvPr>
            <p:cNvSpPr>
              <a:spLocks noChangeArrowheads="1"/>
            </p:cNvSpPr>
            <p:nvPr/>
          </p:nvSpPr>
          <p:spPr bwMode="auto">
            <a:xfrm>
              <a:off x="2594397" y="4049155"/>
              <a:ext cx="658813" cy="466725"/>
            </a:xfrm>
            <a:prstGeom prst="irregularSeal1">
              <a:avLst/>
            </a:prstGeom>
            <a:solidFill>
              <a:srgbClr val="FFC000"/>
            </a:solidFill>
            <a:ln w="9525">
              <a:solidFill>
                <a:srgbClr val="000000"/>
              </a:solidFill>
              <a:miter lim="800000"/>
              <a:headEnd/>
              <a:tailEnd/>
            </a:ln>
          </p:spPr>
          <p:txBody>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pSp>
      <p:grpSp>
        <p:nvGrpSpPr>
          <p:cNvPr id="31" name="组合 30">
            <a:extLst>
              <a:ext uri="{FF2B5EF4-FFF2-40B4-BE49-F238E27FC236}">
                <a16:creationId xmlns:a16="http://schemas.microsoft.com/office/drawing/2014/main" id="{0B6B3BA3-1FA0-4575-864D-F8EDA90CB2B0}"/>
              </a:ext>
            </a:extLst>
          </p:cNvPr>
          <p:cNvGrpSpPr/>
          <p:nvPr/>
        </p:nvGrpSpPr>
        <p:grpSpPr>
          <a:xfrm rot="271619">
            <a:off x="5801138" y="5106287"/>
            <a:ext cx="2635332" cy="508000"/>
            <a:chOff x="6129168" y="4269525"/>
            <a:chExt cx="2635332" cy="508000"/>
          </a:xfrm>
        </p:grpSpPr>
        <p:sp>
          <p:nvSpPr>
            <p:cNvPr id="29" name="Line 9">
              <a:extLst>
                <a:ext uri="{FF2B5EF4-FFF2-40B4-BE49-F238E27FC236}">
                  <a16:creationId xmlns:a16="http://schemas.microsoft.com/office/drawing/2014/main" id="{8919F21E-0A11-4080-B6B9-338F227D5D99}"/>
                </a:ext>
              </a:extLst>
            </p:cNvPr>
            <p:cNvSpPr>
              <a:spLocks noChangeShapeType="1"/>
            </p:cNvSpPr>
            <p:nvPr/>
          </p:nvSpPr>
          <p:spPr bwMode="auto">
            <a:xfrm rot="8633136">
              <a:off x="6129168" y="4269525"/>
              <a:ext cx="2051050" cy="50800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 name="Text Box 13">
              <a:extLst>
                <a:ext uri="{FF2B5EF4-FFF2-40B4-BE49-F238E27FC236}">
                  <a16:creationId xmlns:a16="http://schemas.microsoft.com/office/drawing/2014/main" id="{CF68C35F-418A-4A12-88A3-1C42DE761D57}"/>
                </a:ext>
              </a:extLst>
            </p:cNvPr>
            <p:cNvSpPr txBox="1">
              <a:spLocks noChangeArrowheads="1"/>
            </p:cNvSpPr>
            <p:nvPr/>
          </p:nvSpPr>
          <p:spPr bwMode="auto">
            <a:xfrm rot="20342174">
              <a:off x="6508662" y="4357666"/>
              <a:ext cx="225583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Arial" panose="020B0604020202020204" pitchFamily="34" charset="0"/>
                  <a:ea typeface="黑体" panose="02010609060101010101" pitchFamily="49" charset="-122"/>
                </a:defRPr>
              </a:lvl1pPr>
              <a:lvl2pPr marL="742950" indent="-285750" eaLnBrk="0" hangingPunct="0">
                <a:defRPr kumimoji="1" sz="2800" b="1">
                  <a:solidFill>
                    <a:schemeClr val="tx1"/>
                  </a:solidFill>
                  <a:latin typeface="Arial" panose="020B0604020202020204" pitchFamily="34" charset="0"/>
                  <a:ea typeface="黑体" panose="02010609060101010101" pitchFamily="49" charset="-122"/>
                </a:defRPr>
              </a:lvl2pPr>
              <a:lvl3pPr marL="1143000" indent="-228600" eaLnBrk="0" hangingPunct="0">
                <a:defRPr kumimoji="1" sz="2800" b="1">
                  <a:solidFill>
                    <a:schemeClr val="tx1"/>
                  </a:solidFill>
                  <a:latin typeface="Arial" panose="020B0604020202020204" pitchFamily="34" charset="0"/>
                  <a:ea typeface="黑体" panose="02010609060101010101" pitchFamily="49" charset="-122"/>
                </a:defRPr>
              </a:lvl3pPr>
              <a:lvl4pPr marL="1600200" indent="-228600" eaLnBrk="0" hangingPunct="0">
                <a:defRPr kumimoji="1" sz="2800" b="1">
                  <a:solidFill>
                    <a:schemeClr val="tx1"/>
                  </a:solidFill>
                  <a:latin typeface="Arial" panose="020B0604020202020204" pitchFamily="34" charset="0"/>
                  <a:ea typeface="黑体" panose="02010609060101010101" pitchFamily="49" charset="-122"/>
                </a:defRPr>
              </a:lvl4pPr>
              <a:lvl5pPr marL="2057400" indent="-228600" eaLnBrk="0" hangingPunct="0">
                <a:defRPr kumimoji="1"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chemeClr val="tx1"/>
                  </a:solidFill>
                  <a:latin typeface="Arial" panose="020B0604020202020204" pitchFamily="34" charset="0"/>
                  <a:ea typeface="黑体" panose="02010609060101010101" pitchFamily="49" charset="-122"/>
                </a:defRPr>
              </a:lvl9pPr>
            </a:lstStyle>
            <a:p>
              <a:pPr algn="ctr"/>
              <a:r>
                <a:rPr kumimoji="0" lang="en-US" altLang="zh-CN" sz="1600" dirty="0">
                  <a:ea typeface="楷体_GB2312" pitchFamily="49" charset="-122"/>
                </a:rPr>
                <a:t>RC(ACK=x)</a:t>
              </a:r>
              <a:r>
                <a:rPr kumimoji="0" lang="en-US" altLang="zh-CN" sz="1600" dirty="0">
                  <a:ea typeface="宋体" panose="02010600030101010101" pitchFamily="2" charset="-122"/>
                </a:rPr>
                <a:t> </a:t>
              </a:r>
            </a:p>
          </p:txBody>
        </p:sp>
      </p:grpSp>
      <p:sp>
        <p:nvSpPr>
          <p:cNvPr id="32" name="文本框 31">
            <a:extLst>
              <a:ext uri="{FF2B5EF4-FFF2-40B4-BE49-F238E27FC236}">
                <a16:creationId xmlns:a16="http://schemas.microsoft.com/office/drawing/2014/main" id="{7E9A7B72-45E9-48B9-9FBB-32A6D44715DE}"/>
              </a:ext>
            </a:extLst>
          </p:cNvPr>
          <p:cNvSpPr txBox="1"/>
          <p:nvPr/>
        </p:nvSpPr>
        <p:spPr>
          <a:xfrm>
            <a:off x="802817" y="2475464"/>
            <a:ext cx="4395477" cy="1200329"/>
          </a:xfrm>
          <a:prstGeom prst="rect">
            <a:avLst/>
          </a:prstGeom>
          <a:noFill/>
        </p:spPr>
        <p:txBody>
          <a:bodyPr wrap="square" rtlCol="0">
            <a:spAutoFit/>
          </a:bodyPr>
          <a:lstStyle/>
          <a:p>
            <a:r>
              <a:rPr lang="zh-CN" altLang="en-US" dirty="0"/>
              <a:t>除了迟到的连接请求外，如果网络中还存在其他来自于</a:t>
            </a:r>
            <a:r>
              <a:rPr lang="en-US" altLang="zh-CN" dirty="0"/>
              <a:t>A</a:t>
            </a:r>
            <a:r>
              <a:rPr lang="zh-CN" altLang="en-US" dirty="0"/>
              <a:t>端的报文，情况会变得更加复杂。</a:t>
            </a:r>
          </a:p>
        </p:txBody>
      </p:sp>
      <p:sp>
        <p:nvSpPr>
          <p:cNvPr id="33" name="文本框 32">
            <a:extLst>
              <a:ext uri="{FF2B5EF4-FFF2-40B4-BE49-F238E27FC236}">
                <a16:creationId xmlns:a16="http://schemas.microsoft.com/office/drawing/2014/main" id="{7CBC7911-7D15-459B-AE42-CE7FA89438B8}"/>
              </a:ext>
            </a:extLst>
          </p:cNvPr>
          <p:cNvSpPr txBox="1"/>
          <p:nvPr/>
        </p:nvSpPr>
        <p:spPr>
          <a:xfrm>
            <a:off x="809771" y="4109793"/>
            <a:ext cx="4051971"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en-US" altLang="zh-CN" dirty="0"/>
              <a:t>A</a:t>
            </a:r>
            <a:r>
              <a:rPr lang="zh-CN" altLang="en-US" dirty="0"/>
              <a:t>端拒绝原因与（</a:t>
            </a:r>
            <a:r>
              <a:rPr lang="en-US" altLang="zh-CN" dirty="0"/>
              <a:t>2</a:t>
            </a:r>
            <a:r>
              <a:rPr lang="zh-CN" altLang="en-US" dirty="0"/>
              <a:t>）相同</a:t>
            </a:r>
          </a:p>
        </p:txBody>
      </p:sp>
      <p:sp>
        <p:nvSpPr>
          <p:cNvPr id="34" name="文本框 33">
            <a:extLst>
              <a:ext uri="{FF2B5EF4-FFF2-40B4-BE49-F238E27FC236}">
                <a16:creationId xmlns:a16="http://schemas.microsoft.com/office/drawing/2014/main" id="{01D53454-0C55-4722-91D9-4BBF60B7D537}"/>
              </a:ext>
            </a:extLst>
          </p:cNvPr>
          <p:cNvSpPr txBox="1"/>
          <p:nvPr/>
        </p:nvSpPr>
        <p:spPr>
          <a:xfrm>
            <a:off x="802817" y="4824722"/>
            <a:ext cx="4290846" cy="830997"/>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en-US" altLang="zh-CN" dirty="0"/>
              <a:t>B</a:t>
            </a:r>
            <a:r>
              <a:rPr lang="zh-CN" altLang="en-US" dirty="0"/>
              <a:t>端拒绝的原因是由于序号与期望的不符（</a:t>
            </a:r>
            <a:r>
              <a:rPr lang="en-US" altLang="zh-CN" dirty="0"/>
              <a:t>y</a:t>
            </a:r>
            <a:r>
              <a:rPr lang="zh-CN" altLang="en-US" dirty="0"/>
              <a:t>不等于</a:t>
            </a:r>
            <a:r>
              <a:rPr lang="en-US" altLang="zh-CN" dirty="0"/>
              <a:t>z</a:t>
            </a:r>
            <a:r>
              <a:rPr lang="zh-CN" altLang="en-US" dirty="0"/>
              <a:t>）</a:t>
            </a:r>
          </a:p>
        </p:txBody>
      </p:sp>
      <p:sp>
        <p:nvSpPr>
          <p:cNvPr id="35" name="文本框 34">
            <a:extLst>
              <a:ext uri="{FF2B5EF4-FFF2-40B4-BE49-F238E27FC236}">
                <a16:creationId xmlns:a16="http://schemas.microsoft.com/office/drawing/2014/main" id="{35FA56CE-AE3B-44A4-A583-1F3F6E01A2D0}"/>
              </a:ext>
            </a:extLst>
          </p:cNvPr>
          <p:cNvSpPr txBox="1"/>
          <p:nvPr/>
        </p:nvSpPr>
        <p:spPr>
          <a:xfrm>
            <a:off x="701064" y="5847783"/>
            <a:ext cx="4374992" cy="461665"/>
          </a:xfrm>
          <a:prstGeom prst="rect">
            <a:avLst/>
          </a:prstGeom>
          <a:solidFill>
            <a:srgbClr val="FFC000"/>
          </a:solidFill>
        </p:spPr>
        <p:txBody>
          <a:bodyPr wrap="square" rtlCol="0">
            <a:spAutoFit/>
          </a:bodyPr>
          <a:lstStyle/>
          <a:p>
            <a:r>
              <a:rPr lang="zh-CN" altLang="en-US" dirty="0">
                <a:solidFill>
                  <a:schemeClr val="bg1"/>
                </a:solidFill>
              </a:rPr>
              <a:t>在</a:t>
            </a:r>
            <a:r>
              <a:rPr lang="en-US" altLang="zh-CN" dirty="0">
                <a:solidFill>
                  <a:schemeClr val="bg1"/>
                </a:solidFill>
              </a:rPr>
              <a:t>TCP</a:t>
            </a:r>
            <a:r>
              <a:rPr lang="zh-CN" altLang="en-US" dirty="0">
                <a:solidFill>
                  <a:schemeClr val="bg1"/>
                </a:solidFill>
              </a:rPr>
              <a:t>传输中，序号很重要！</a:t>
            </a:r>
          </a:p>
        </p:txBody>
      </p:sp>
    </p:spTree>
    <p:extLst>
      <p:ext uri="{BB962C8B-B14F-4D97-AF65-F5344CB8AC3E}">
        <p14:creationId xmlns:p14="http://schemas.microsoft.com/office/powerpoint/2010/main" val="35982331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1000"/>
                                        <p:tgtEl>
                                          <p:spTgt spid="32"/>
                                        </p:tgtEl>
                                      </p:cBhvr>
                                    </p:animEffect>
                                    <p:anim calcmode="lin" valueType="num">
                                      <p:cBhvr>
                                        <p:cTn id="14" dur="1000" fill="hold"/>
                                        <p:tgtEl>
                                          <p:spTgt spid="32"/>
                                        </p:tgtEl>
                                        <p:attrNameLst>
                                          <p:attrName>ppt_x</p:attrName>
                                        </p:attrNameLst>
                                      </p:cBhvr>
                                      <p:tavLst>
                                        <p:tav tm="0">
                                          <p:val>
                                            <p:strVal val="#ppt_x"/>
                                          </p:val>
                                        </p:tav>
                                        <p:tav tm="100000">
                                          <p:val>
                                            <p:strVal val="#ppt_x"/>
                                          </p:val>
                                        </p:tav>
                                      </p:tavLst>
                                    </p:anim>
                                    <p:anim calcmode="lin" valueType="num">
                                      <p:cBhvr>
                                        <p:cTn id="1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up)">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right)">
                                      <p:cBhvr>
                                        <p:cTn id="29" dur="500"/>
                                        <p:tgtEl>
                                          <p:spTgt spid="26"/>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500"/>
                                        <p:tgtEl>
                                          <p:spTgt spid="28"/>
                                        </p:tgtEl>
                                      </p:cBhvr>
                                    </p:animEffect>
                                  </p:childTnLst>
                                </p:cTn>
                              </p:par>
                              <p:par>
                                <p:cTn id="39" presetID="22" presetClass="entr" presetSubtype="2"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right)">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1000"/>
                                        <p:tgtEl>
                                          <p:spTgt spid="33"/>
                                        </p:tgtEl>
                                      </p:cBhvr>
                                    </p:animEffect>
                                    <p:anim calcmode="lin" valueType="num">
                                      <p:cBhvr>
                                        <p:cTn id="47" dur="1000" fill="hold"/>
                                        <p:tgtEl>
                                          <p:spTgt spid="33"/>
                                        </p:tgtEl>
                                        <p:attrNameLst>
                                          <p:attrName>ppt_x</p:attrName>
                                        </p:attrNameLst>
                                      </p:cBhvr>
                                      <p:tavLst>
                                        <p:tav tm="0">
                                          <p:val>
                                            <p:strVal val="#ppt_x"/>
                                          </p:val>
                                        </p:tav>
                                        <p:tav tm="100000">
                                          <p:val>
                                            <p:strVal val="#ppt_x"/>
                                          </p:val>
                                        </p:tav>
                                      </p:tavLst>
                                    </p:anim>
                                    <p:anim calcmode="lin" valueType="num">
                                      <p:cBhvr>
                                        <p:cTn id="4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1000"/>
                                        <p:tgtEl>
                                          <p:spTgt spid="34"/>
                                        </p:tgtEl>
                                      </p:cBhvr>
                                    </p:animEffect>
                                    <p:anim calcmode="lin" valueType="num">
                                      <p:cBhvr>
                                        <p:cTn id="54" dur="1000" fill="hold"/>
                                        <p:tgtEl>
                                          <p:spTgt spid="34"/>
                                        </p:tgtEl>
                                        <p:attrNameLst>
                                          <p:attrName>ppt_x</p:attrName>
                                        </p:attrNameLst>
                                      </p:cBhvr>
                                      <p:tavLst>
                                        <p:tav tm="0">
                                          <p:val>
                                            <p:strVal val="#ppt_x"/>
                                          </p:val>
                                        </p:tav>
                                        <p:tav tm="100000">
                                          <p:val>
                                            <p:strVal val="#ppt_x"/>
                                          </p:val>
                                        </p:tav>
                                      </p:tavLst>
                                    </p:anim>
                                    <p:anim calcmode="lin" valueType="num">
                                      <p:cBhvr>
                                        <p:cTn id="5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1000"/>
                                        <p:tgtEl>
                                          <p:spTgt spid="35"/>
                                        </p:tgtEl>
                                      </p:cBhvr>
                                    </p:animEffect>
                                    <p:anim calcmode="lin" valueType="num">
                                      <p:cBhvr>
                                        <p:cTn id="61" dur="1000" fill="hold"/>
                                        <p:tgtEl>
                                          <p:spTgt spid="35"/>
                                        </p:tgtEl>
                                        <p:attrNameLst>
                                          <p:attrName>ppt_x</p:attrName>
                                        </p:attrNameLst>
                                      </p:cBhvr>
                                      <p:tavLst>
                                        <p:tav tm="0">
                                          <p:val>
                                            <p:strVal val="#ppt_x"/>
                                          </p:val>
                                        </p:tav>
                                        <p:tav tm="100000">
                                          <p:val>
                                            <p:strVal val="#ppt_x"/>
                                          </p:val>
                                        </p:tav>
                                      </p:tavLst>
                                    </p:anim>
                                    <p:anim calcmode="lin" valueType="num">
                                      <p:cBhvr>
                                        <p:cTn id="6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2" grpId="0"/>
      <p:bldP spid="33" grpId="0"/>
      <p:bldP spid="34" grpId="0"/>
      <p:bldP spid="3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35665-9221-42BF-A6CC-05AF0E3E8A92}"/>
              </a:ext>
            </a:extLst>
          </p:cNvPr>
          <p:cNvSpPr>
            <a:spLocks noGrp="1"/>
          </p:cNvSpPr>
          <p:nvPr>
            <p:ph type="title"/>
          </p:nvPr>
        </p:nvSpPr>
        <p:spPr/>
        <p:txBody>
          <a:bodyPr/>
          <a:lstStyle/>
          <a:p>
            <a:r>
              <a:rPr lang="en-US" altLang="zh-CN" dirty="0"/>
              <a:t>6.4 TCP</a:t>
            </a:r>
            <a:r>
              <a:rPr lang="zh-CN" altLang="en-US" dirty="0"/>
              <a:t>可靠传输原理</a:t>
            </a:r>
          </a:p>
        </p:txBody>
      </p:sp>
      <p:sp>
        <p:nvSpPr>
          <p:cNvPr id="3" name="文本框 2">
            <a:extLst>
              <a:ext uri="{FF2B5EF4-FFF2-40B4-BE49-F238E27FC236}">
                <a16:creationId xmlns:a16="http://schemas.microsoft.com/office/drawing/2014/main" id="{1709BFC8-4E23-4BD7-85A8-514F03231786}"/>
              </a:ext>
            </a:extLst>
          </p:cNvPr>
          <p:cNvSpPr txBox="1"/>
          <p:nvPr/>
        </p:nvSpPr>
        <p:spPr>
          <a:xfrm>
            <a:off x="971550" y="2132856"/>
            <a:ext cx="6192738" cy="461665"/>
          </a:xfrm>
          <a:prstGeom prst="rect">
            <a:avLst/>
          </a:prstGeom>
          <a:noFill/>
        </p:spPr>
        <p:txBody>
          <a:bodyPr wrap="square" rtlCol="0">
            <a:spAutoFit/>
          </a:bodyPr>
          <a:lstStyle/>
          <a:p>
            <a:r>
              <a:rPr lang="en-US" altLang="zh-CN" dirty="0"/>
              <a:t>1</a:t>
            </a:r>
            <a:r>
              <a:rPr lang="zh-CN" altLang="en-US" dirty="0"/>
              <a:t>、什么样的传输可以被称为是可靠传输？</a:t>
            </a:r>
          </a:p>
        </p:txBody>
      </p:sp>
      <p:sp>
        <p:nvSpPr>
          <p:cNvPr id="4" name="矩形 3">
            <a:extLst>
              <a:ext uri="{FF2B5EF4-FFF2-40B4-BE49-F238E27FC236}">
                <a16:creationId xmlns:a16="http://schemas.microsoft.com/office/drawing/2014/main" id="{FB415AF1-DB7A-477F-962A-D3D4AA69EA21}"/>
              </a:ext>
            </a:extLst>
          </p:cNvPr>
          <p:cNvSpPr/>
          <p:nvPr/>
        </p:nvSpPr>
        <p:spPr>
          <a:xfrm>
            <a:off x="899592" y="1412776"/>
            <a:ext cx="3897221" cy="461665"/>
          </a:xfrm>
          <a:prstGeom prst="rect">
            <a:avLst/>
          </a:prstGeom>
        </p:spPr>
        <p:txBody>
          <a:bodyPr wrap="none">
            <a:spAutoFit/>
          </a:bodyPr>
          <a:lstStyle/>
          <a:p>
            <a:r>
              <a:rPr lang="zh-CN" altLang="en-US" dirty="0"/>
              <a:t>首先，思考以下两个问题：</a:t>
            </a:r>
          </a:p>
        </p:txBody>
      </p:sp>
      <p:sp>
        <p:nvSpPr>
          <p:cNvPr id="5" name="文本框 4">
            <a:extLst>
              <a:ext uri="{FF2B5EF4-FFF2-40B4-BE49-F238E27FC236}">
                <a16:creationId xmlns:a16="http://schemas.microsoft.com/office/drawing/2014/main" id="{947EBC50-B453-4BA7-BFF8-758C0DAEB078}"/>
              </a:ext>
            </a:extLst>
          </p:cNvPr>
          <p:cNvSpPr txBox="1"/>
          <p:nvPr/>
        </p:nvSpPr>
        <p:spPr>
          <a:xfrm>
            <a:off x="971550" y="2967335"/>
            <a:ext cx="6192738" cy="461665"/>
          </a:xfrm>
          <a:prstGeom prst="rect">
            <a:avLst/>
          </a:prstGeom>
          <a:noFill/>
        </p:spPr>
        <p:txBody>
          <a:bodyPr wrap="square" rtlCol="0">
            <a:spAutoFit/>
          </a:bodyPr>
          <a:lstStyle/>
          <a:p>
            <a:r>
              <a:rPr lang="en-US" altLang="zh-CN" dirty="0"/>
              <a:t>2</a:t>
            </a:r>
            <a:r>
              <a:rPr lang="zh-CN" altLang="en-US" dirty="0"/>
              <a:t>、如何在不可靠的信道上实现可靠传输？</a:t>
            </a:r>
          </a:p>
        </p:txBody>
      </p:sp>
    </p:spTree>
    <p:extLst>
      <p:ext uri="{BB962C8B-B14F-4D97-AF65-F5344CB8AC3E}">
        <p14:creationId xmlns:p14="http://schemas.microsoft.com/office/powerpoint/2010/main" val="1135053131"/>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7463D-95A6-4BC3-8077-670DC90B4166}"/>
              </a:ext>
            </a:extLst>
          </p:cNvPr>
          <p:cNvSpPr>
            <a:spLocks noGrp="1"/>
          </p:cNvSpPr>
          <p:nvPr>
            <p:ph type="title"/>
          </p:nvPr>
        </p:nvSpPr>
        <p:spPr/>
        <p:txBody>
          <a:bodyPr/>
          <a:lstStyle/>
          <a:p>
            <a:r>
              <a:rPr lang="en-US" altLang="zh-CN" dirty="0"/>
              <a:t>6.4.1 </a:t>
            </a:r>
            <a:r>
              <a:rPr lang="zh-CN" altLang="en-US" dirty="0"/>
              <a:t>可靠传输概念</a:t>
            </a:r>
          </a:p>
        </p:txBody>
      </p:sp>
      <p:sp>
        <p:nvSpPr>
          <p:cNvPr id="4" name="文本框 3">
            <a:extLst>
              <a:ext uri="{FF2B5EF4-FFF2-40B4-BE49-F238E27FC236}">
                <a16:creationId xmlns:a16="http://schemas.microsoft.com/office/drawing/2014/main" id="{35B5B5F4-FF8F-4B6E-9622-51A49B5CBDB0}"/>
              </a:ext>
            </a:extLst>
          </p:cNvPr>
          <p:cNvSpPr txBox="1"/>
          <p:nvPr/>
        </p:nvSpPr>
        <p:spPr>
          <a:xfrm>
            <a:off x="1115616" y="1772816"/>
            <a:ext cx="7128792" cy="830997"/>
          </a:xfrm>
          <a:prstGeom prst="rect">
            <a:avLst/>
          </a:prstGeom>
          <a:noFill/>
        </p:spPr>
        <p:txBody>
          <a:bodyPr wrap="square" rtlCol="0">
            <a:spAutoFit/>
          </a:bodyPr>
          <a:lstStyle/>
          <a:p>
            <a:r>
              <a:rPr lang="zh-CN" altLang="en-US" dirty="0"/>
              <a:t>简单的说，可靠传输就是无差错传输。即，所有发送的数据都能被无差错接受。</a:t>
            </a:r>
          </a:p>
        </p:txBody>
      </p:sp>
      <p:sp>
        <p:nvSpPr>
          <p:cNvPr id="5" name="文本框 4">
            <a:extLst>
              <a:ext uri="{FF2B5EF4-FFF2-40B4-BE49-F238E27FC236}">
                <a16:creationId xmlns:a16="http://schemas.microsoft.com/office/drawing/2014/main" id="{DEC850C1-D17D-4A1A-BE64-276811E59A10}"/>
              </a:ext>
            </a:extLst>
          </p:cNvPr>
          <p:cNvSpPr txBox="1"/>
          <p:nvPr/>
        </p:nvSpPr>
        <p:spPr>
          <a:xfrm>
            <a:off x="1115616" y="4844280"/>
            <a:ext cx="7344816" cy="1200329"/>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dirty="0"/>
              <a:t>差错检测：具有发现传输过程中可能出现的各种差错的能力，即从发送到接受的传输过程的各个阶段都具有差错检测的能力。</a:t>
            </a:r>
          </a:p>
        </p:txBody>
      </p:sp>
      <p:sp>
        <p:nvSpPr>
          <p:cNvPr id="6" name="矩形 5">
            <a:extLst>
              <a:ext uri="{FF2B5EF4-FFF2-40B4-BE49-F238E27FC236}">
                <a16:creationId xmlns:a16="http://schemas.microsoft.com/office/drawing/2014/main" id="{C1B27F44-895E-45FB-97AF-5CFC6EE558B8}"/>
              </a:ext>
            </a:extLst>
          </p:cNvPr>
          <p:cNvSpPr/>
          <p:nvPr/>
        </p:nvSpPr>
        <p:spPr>
          <a:xfrm>
            <a:off x="1115617" y="2807442"/>
            <a:ext cx="7014542" cy="830997"/>
          </a:xfrm>
          <a:prstGeom prst="rect">
            <a:avLst/>
          </a:prstGeom>
        </p:spPr>
        <p:txBody>
          <a:bodyPr wrap="square">
            <a:spAutoFit/>
          </a:bodyPr>
          <a:lstStyle/>
          <a:p>
            <a:r>
              <a:rPr lang="zh-CN" altLang="en-US" dirty="0"/>
              <a:t>无差错接受是指只接受没有传输错误的数据，丢弃或更正所有在传输过程中发生错误的数据。</a:t>
            </a:r>
          </a:p>
        </p:txBody>
      </p:sp>
      <p:sp>
        <p:nvSpPr>
          <p:cNvPr id="7" name="矩形 6">
            <a:extLst>
              <a:ext uri="{FF2B5EF4-FFF2-40B4-BE49-F238E27FC236}">
                <a16:creationId xmlns:a16="http://schemas.microsoft.com/office/drawing/2014/main" id="{C78E5715-583A-4042-86F5-CC9D85BEBD7C}"/>
              </a:ext>
            </a:extLst>
          </p:cNvPr>
          <p:cNvSpPr/>
          <p:nvPr/>
        </p:nvSpPr>
        <p:spPr>
          <a:xfrm>
            <a:off x="1117401" y="3842068"/>
            <a:ext cx="7012757" cy="830997"/>
          </a:xfrm>
          <a:prstGeom prst="rect">
            <a:avLst/>
          </a:prstGeom>
        </p:spPr>
        <p:txBody>
          <a:bodyPr wrap="square">
            <a:spAutoFit/>
          </a:bodyPr>
          <a:lstStyle/>
          <a:p>
            <a:r>
              <a:rPr lang="zh-CN" altLang="en-US" dirty="0"/>
              <a:t>因此，发现传输过程中可能发生的各种错误是可靠传输的基础。这种发现错误的能力称为差错检测。</a:t>
            </a:r>
          </a:p>
        </p:txBody>
      </p:sp>
      <p:sp>
        <p:nvSpPr>
          <p:cNvPr id="8" name="矩形 7">
            <a:extLst>
              <a:ext uri="{FF2B5EF4-FFF2-40B4-BE49-F238E27FC236}">
                <a16:creationId xmlns:a16="http://schemas.microsoft.com/office/drawing/2014/main" id="{9CDC372C-88D1-4BFD-AC35-80A1AAB66FD2}"/>
              </a:ext>
            </a:extLst>
          </p:cNvPr>
          <p:cNvSpPr/>
          <p:nvPr/>
        </p:nvSpPr>
        <p:spPr>
          <a:xfrm>
            <a:off x="1115616" y="1209336"/>
            <a:ext cx="1903085" cy="461665"/>
          </a:xfrm>
          <a:prstGeom prst="rect">
            <a:avLst/>
          </a:prstGeom>
        </p:spPr>
        <p:txBody>
          <a:bodyPr wrap="none">
            <a:spAutoFit/>
          </a:bodyPr>
          <a:lstStyle/>
          <a:p>
            <a:r>
              <a:rPr lang="en-US" altLang="zh-CN" dirty="0"/>
              <a:t>1</a:t>
            </a:r>
            <a:r>
              <a:rPr lang="zh-CN" altLang="en-US" dirty="0"/>
              <a:t>、可靠传输</a:t>
            </a:r>
          </a:p>
        </p:txBody>
      </p:sp>
    </p:spTree>
    <p:extLst>
      <p:ext uri="{BB962C8B-B14F-4D97-AF65-F5344CB8AC3E}">
        <p14:creationId xmlns:p14="http://schemas.microsoft.com/office/powerpoint/2010/main" val="2638049783"/>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757B3DA-3289-4664-AA11-EC9BAA98F213}"/>
              </a:ext>
            </a:extLst>
          </p:cNvPr>
          <p:cNvSpPr/>
          <p:nvPr/>
        </p:nvSpPr>
        <p:spPr>
          <a:xfrm>
            <a:off x="1115616" y="1209336"/>
            <a:ext cx="2831224" cy="461665"/>
          </a:xfrm>
          <a:prstGeom prst="rect">
            <a:avLst/>
          </a:prstGeom>
        </p:spPr>
        <p:txBody>
          <a:bodyPr wrap="none">
            <a:spAutoFit/>
          </a:bodyPr>
          <a:lstStyle/>
          <a:p>
            <a:r>
              <a:rPr lang="en-US" altLang="zh-CN" dirty="0"/>
              <a:t>2</a:t>
            </a:r>
            <a:r>
              <a:rPr lang="zh-CN" altLang="en-US" dirty="0"/>
              <a:t>、差错检测和控制</a:t>
            </a:r>
          </a:p>
        </p:txBody>
      </p:sp>
      <p:sp>
        <p:nvSpPr>
          <p:cNvPr id="7" name="矩形 6">
            <a:extLst>
              <a:ext uri="{FF2B5EF4-FFF2-40B4-BE49-F238E27FC236}">
                <a16:creationId xmlns:a16="http://schemas.microsoft.com/office/drawing/2014/main" id="{0725B593-0606-40FD-B379-75EDD45B8FFF}"/>
              </a:ext>
            </a:extLst>
          </p:cNvPr>
          <p:cNvSpPr/>
          <p:nvPr/>
        </p:nvSpPr>
        <p:spPr>
          <a:xfrm>
            <a:off x="1115616" y="1916832"/>
            <a:ext cx="7346073" cy="830997"/>
          </a:xfrm>
          <a:prstGeom prst="rect">
            <a:avLst/>
          </a:prstGeom>
        </p:spPr>
        <p:txBody>
          <a:bodyPr wrap="square">
            <a:spAutoFit/>
          </a:bodyPr>
          <a:lstStyle/>
          <a:p>
            <a:r>
              <a:rPr lang="zh-CN" altLang="en-US" dirty="0"/>
              <a:t>在差错检测中，有纠错码和检错码两种不同的编码校验技术。</a:t>
            </a:r>
          </a:p>
        </p:txBody>
      </p:sp>
      <p:sp>
        <p:nvSpPr>
          <p:cNvPr id="8" name="矩形 7">
            <a:extLst>
              <a:ext uri="{FF2B5EF4-FFF2-40B4-BE49-F238E27FC236}">
                <a16:creationId xmlns:a16="http://schemas.microsoft.com/office/drawing/2014/main" id="{B9439882-6ADC-4C67-899D-CF521F883B88}"/>
              </a:ext>
            </a:extLst>
          </p:cNvPr>
          <p:cNvSpPr/>
          <p:nvPr/>
        </p:nvSpPr>
        <p:spPr>
          <a:xfrm>
            <a:off x="1121336" y="4741082"/>
            <a:ext cx="7346073" cy="461665"/>
          </a:xfrm>
          <a:prstGeom prst="rect">
            <a:avLst/>
          </a:prstGeom>
        </p:spPr>
        <p:txBody>
          <a:bodyPr wrap="square">
            <a:spAutoFit/>
          </a:bodyPr>
          <a:lstStyle/>
          <a:p>
            <a:pPr marL="342900" indent="-342900">
              <a:buClr>
                <a:srgbClr val="C00000"/>
              </a:buClr>
              <a:buFont typeface="Wingdings" panose="05000000000000000000" pitchFamily="2" charset="2"/>
              <a:buChar char="n"/>
            </a:pPr>
            <a:r>
              <a:rPr lang="zh-CN" altLang="en-US" dirty="0"/>
              <a:t>发送前：发送端计算检错码，并与数据同时发送。</a:t>
            </a:r>
            <a:endParaRPr lang="en-US" altLang="zh-CN" dirty="0"/>
          </a:p>
        </p:txBody>
      </p:sp>
      <p:sp>
        <p:nvSpPr>
          <p:cNvPr id="10" name="矩形 9">
            <a:extLst>
              <a:ext uri="{FF2B5EF4-FFF2-40B4-BE49-F238E27FC236}">
                <a16:creationId xmlns:a16="http://schemas.microsoft.com/office/drawing/2014/main" id="{A7BC4166-176A-4925-897A-7F5B083D06A8}"/>
              </a:ext>
            </a:extLst>
          </p:cNvPr>
          <p:cNvSpPr/>
          <p:nvPr/>
        </p:nvSpPr>
        <p:spPr>
          <a:xfrm>
            <a:off x="1118294" y="2863969"/>
            <a:ext cx="1903085" cy="461665"/>
          </a:xfrm>
          <a:prstGeom prst="rect">
            <a:avLst/>
          </a:prstGeom>
        </p:spPr>
        <p:txBody>
          <a:bodyPr wrap="none">
            <a:spAutoFit/>
          </a:bodyPr>
          <a:lstStyle/>
          <a:p>
            <a:r>
              <a:rPr lang="zh-CN" altLang="en-US" dirty="0"/>
              <a:t>（</a:t>
            </a:r>
            <a:r>
              <a:rPr lang="en-US" altLang="zh-CN" dirty="0"/>
              <a:t>1</a:t>
            </a:r>
            <a:r>
              <a:rPr lang="zh-CN" altLang="en-US" dirty="0"/>
              <a:t>）检错码</a:t>
            </a:r>
          </a:p>
        </p:txBody>
      </p:sp>
      <p:sp>
        <p:nvSpPr>
          <p:cNvPr id="11" name="矩形 10">
            <a:extLst>
              <a:ext uri="{FF2B5EF4-FFF2-40B4-BE49-F238E27FC236}">
                <a16:creationId xmlns:a16="http://schemas.microsoft.com/office/drawing/2014/main" id="{DFA8A37D-FA9B-4607-8294-D8046252C0F0}"/>
              </a:ext>
            </a:extLst>
          </p:cNvPr>
          <p:cNvSpPr/>
          <p:nvPr/>
        </p:nvSpPr>
        <p:spPr>
          <a:xfrm>
            <a:off x="1115616" y="3441774"/>
            <a:ext cx="7632848" cy="1200329"/>
          </a:xfrm>
          <a:prstGeom prst="rect">
            <a:avLst/>
          </a:prstGeom>
        </p:spPr>
        <p:txBody>
          <a:bodyPr wrap="square">
            <a:spAutoFit/>
          </a:bodyPr>
          <a:lstStyle/>
          <a:p>
            <a:r>
              <a:rPr lang="zh-CN" altLang="en-US" dirty="0"/>
              <a:t>接收端能够检测出传输过程中出现的数据差错，但不能确定发生错误的位置，也不进行错误纠正。编码效率高，译码速度快。</a:t>
            </a:r>
          </a:p>
        </p:txBody>
      </p:sp>
      <p:sp>
        <p:nvSpPr>
          <p:cNvPr id="12" name="矩形 11">
            <a:extLst>
              <a:ext uri="{FF2B5EF4-FFF2-40B4-BE49-F238E27FC236}">
                <a16:creationId xmlns:a16="http://schemas.microsoft.com/office/drawing/2014/main" id="{5EC61E44-87C9-4D9F-AE07-391F382AF210}"/>
              </a:ext>
            </a:extLst>
          </p:cNvPr>
          <p:cNvSpPr/>
          <p:nvPr/>
        </p:nvSpPr>
        <p:spPr>
          <a:xfrm>
            <a:off x="1115616" y="5336048"/>
            <a:ext cx="7346073" cy="830997"/>
          </a:xfrm>
          <a:prstGeom prst="rect">
            <a:avLst/>
          </a:prstGeom>
        </p:spPr>
        <p:txBody>
          <a:bodyPr wrap="square">
            <a:spAutoFit/>
          </a:bodyPr>
          <a:lstStyle/>
          <a:p>
            <a:pPr marL="342900" indent="-342900">
              <a:buClr>
                <a:srgbClr val="C00000"/>
              </a:buClr>
              <a:buFont typeface="Wingdings" panose="05000000000000000000" pitchFamily="2" charset="2"/>
              <a:buChar char="n"/>
            </a:pPr>
            <a:r>
              <a:rPr lang="zh-CN" altLang="en-US" dirty="0"/>
              <a:t>到达后：接收端进行校验。若无错，则确认；否则要求重新发送。</a:t>
            </a:r>
          </a:p>
        </p:txBody>
      </p:sp>
    </p:spTree>
    <p:extLst>
      <p:ext uri="{BB962C8B-B14F-4D97-AF65-F5344CB8AC3E}">
        <p14:creationId xmlns:p14="http://schemas.microsoft.com/office/powerpoint/2010/main" val="2143176094"/>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F3059B2-6807-4ED9-B37A-F0663367F74B}"/>
              </a:ext>
            </a:extLst>
          </p:cNvPr>
          <p:cNvSpPr/>
          <p:nvPr/>
        </p:nvSpPr>
        <p:spPr>
          <a:xfrm>
            <a:off x="1115616" y="3594423"/>
            <a:ext cx="7346072" cy="461665"/>
          </a:xfrm>
          <a:prstGeom prst="rect">
            <a:avLst/>
          </a:prstGeom>
        </p:spPr>
        <p:txBody>
          <a:bodyPr wrap="square">
            <a:spAutoFit/>
          </a:bodyPr>
          <a:lstStyle/>
          <a:p>
            <a:pPr marL="342900" indent="-342900">
              <a:buClr>
                <a:srgbClr val="C00000"/>
              </a:buClr>
              <a:buFont typeface="Wingdings" panose="05000000000000000000" pitchFamily="2" charset="2"/>
              <a:buChar char="n"/>
            </a:pPr>
            <a:r>
              <a:rPr lang="zh-CN" altLang="en-US" dirty="0"/>
              <a:t>发送前：发送端计算纠错码，并与数据同时发送；</a:t>
            </a:r>
            <a:endParaRPr lang="en-US" altLang="zh-CN" dirty="0"/>
          </a:p>
        </p:txBody>
      </p:sp>
      <p:sp>
        <p:nvSpPr>
          <p:cNvPr id="2" name="矩形 1">
            <a:extLst>
              <a:ext uri="{FF2B5EF4-FFF2-40B4-BE49-F238E27FC236}">
                <a16:creationId xmlns:a16="http://schemas.microsoft.com/office/drawing/2014/main" id="{084BEDC8-786E-4D63-9439-3304CA471128}"/>
              </a:ext>
            </a:extLst>
          </p:cNvPr>
          <p:cNvSpPr/>
          <p:nvPr/>
        </p:nvSpPr>
        <p:spPr>
          <a:xfrm>
            <a:off x="1115616" y="1268760"/>
            <a:ext cx="1903085" cy="461665"/>
          </a:xfrm>
          <a:prstGeom prst="rect">
            <a:avLst/>
          </a:prstGeom>
        </p:spPr>
        <p:txBody>
          <a:bodyPr wrap="none">
            <a:spAutoFit/>
          </a:bodyPr>
          <a:lstStyle/>
          <a:p>
            <a:r>
              <a:rPr lang="zh-CN" altLang="en-US" dirty="0"/>
              <a:t>（</a:t>
            </a:r>
            <a:r>
              <a:rPr lang="en-US" altLang="zh-CN" dirty="0"/>
              <a:t>2</a:t>
            </a:r>
            <a:r>
              <a:rPr lang="zh-CN" altLang="en-US" dirty="0"/>
              <a:t>）纠错码</a:t>
            </a:r>
          </a:p>
        </p:txBody>
      </p:sp>
      <p:sp>
        <p:nvSpPr>
          <p:cNvPr id="5" name="矩形 4">
            <a:extLst>
              <a:ext uri="{FF2B5EF4-FFF2-40B4-BE49-F238E27FC236}">
                <a16:creationId xmlns:a16="http://schemas.microsoft.com/office/drawing/2014/main" id="{CF7710C1-05B4-4F81-9248-079C447FB686}"/>
              </a:ext>
            </a:extLst>
          </p:cNvPr>
          <p:cNvSpPr/>
          <p:nvPr/>
        </p:nvSpPr>
        <p:spPr>
          <a:xfrm>
            <a:off x="1115616" y="1859340"/>
            <a:ext cx="7560840" cy="1569660"/>
          </a:xfrm>
          <a:prstGeom prst="rect">
            <a:avLst/>
          </a:prstGeom>
        </p:spPr>
        <p:txBody>
          <a:bodyPr wrap="square">
            <a:spAutoFit/>
          </a:bodyPr>
          <a:lstStyle/>
          <a:p>
            <a:r>
              <a:rPr lang="zh-CN" altLang="en-US" dirty="0"/>
              <a:t>也称为前向纠错（</a:t>
            </a:r>
            <a:r>
              <a:rPr lang="en-US" altLang="zh-CN" dirty="0"/>
              <a:t>Forward Error Correction</a:t>
            </a:r>
            <a:r>
              <a:rPr lang="zh-CN" altLang="en-US" dirty="0"/>
              <a:t>，</a:t>
            </a:r>
            <a:r>
              <a:rPr lang="en-US" altLang="zh-CN" dirty="0"/>
              <a:t>FEC</a:t>
            </a:r>
            <a:r>
              <a:rPr lang="zh-CN" altLang="en-US" dirty="0"/>
              <a:t>）。接收端能够检测出传输过程中出现的数据差错，并能确定发生错误的位置，可以进行错误纠正。编码效率低，译码速度慢。一般用于不可重传的场合。</a:t>
            </a:r>
          </a:p>
        </p:txBody>
      </p:sp>
      <p:sp>
        <p:nvSpPr>
          <p:cNvPr id="6" name="矩形 5">
            <a:extLst>
              <a:ext uri="{FF2B5EF4-FFF2-40B4-BE49-F238E27FC236}">
                <a16:creationId xmlns:a16="http://schemas.microsoft.com/office/drawing/2014/main" id="{FDD9E052-DBD3-49C5-A9B1-034ABACDACB3}"/>
              </a:ext>
            </a:extLst>
          </p:cNvPr>
          <p:cNvSpPr/>
          <p:nvPr/>
        </p:nvSpPr>
        <p:spPr>
          <a:xfrm>
            <a:off x="1115616" y="4257596"/>
            <a:ext cx="7560840" cy="461665"/>
          </a:xfrm>
          <a:prstGeom prst="rect">
            <a:avLst/>
          </a:prstGeom>
        </p:spPr>
        <p:txBody>
          <a:bodyPr wrap="square">
            <a:spAutoFit/>
          </a:bodyPr>
          <a:lstStyle/>
          <a:p>
            <a:pPr marL="342900" indent="-342900">
              <a:buClr>
                <a:srgbClr val="C00000"/>
              </a:buClr>
              <a:buFont typeface="Wingdings" panose="05000000000000000000" pitchFamily="2" charset="2"/>
              <a:buChar char="n"/>
            </a:pPr>
            <a:r>
              <a:rPr lang="zh-CN" altLang="en-US" dirty="0"/>
              <a:t>到达后：接收端进行校验。若有错则进行纠正。</a:t>
            </a:r>
          </a:p>
        </p:txBody>
      </p:sp>
      <p:sp>
        <p:nvSpPr>
          <p:cNvPr id="7" name="文本框 6">
            <a:extLst>
              <a:ext uri="{FF2B5EF4-FFF2-40B4-BE49-F238E27FC236}">
                <a16:creationId xmlns:a16="http://schemas.microsoft.com/office/drawing/2014/main" id="{226CF40B-D1DB-470B-BEC2-F7F95093AA77}"/>
              </a:ext>
            </a:extLst>
          </p:cNvPr>
          <p:cNvSpPr txBox="1"/>
          <p:nvPr/>
        </p:nvSpPr>
        <p:spPr>
          <a:xfrm>
            <a:off x="1115251" y="4884684"/>
            <a:ext cx="7704856" cy="1200329"/>
          </a:xfrm>
          <a:prstGeom prst="rect">
            <a:avLst/>
          </a:prstGeom>
          <a:noFill/>
        </p:spPr>
        <p:txBody>
          <a:bodyPr wrap="square" rtlCol="0">
            <a:spAutoFit/>
          </a:bodyPr>
          <a:lstStyle/>
          <a:p>
            <a:r>
              <a:rPr lang="zh-CN" altLang="en-US" dirty="0"/>
              <a:t>纠错码的编码效率低是因为需要比检错码长的多的编码才能拥有确定错误发生位置的能力。因此在相同长度的编码中，真正的数据部分占的比例远比检错码少。</a:t>
            </a:r>
          </a:p>
        </p:txBody>
      </p:sp>
    </p:spTree>
    <p:extLst>
      <p:ext uri="{BB962C8B-B14F-4D97-AF65-F5344CB8AC3E}">
        <p14:creationId xmlns:p14="http://schemas.microsoft.com/office/powerpoint/2010/main" val="19878677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3CB6B9F-4CA9-48D5-B3B4-50F90063CD93}"/>
              </a:ext>
            </a:extLst>
          </p:cNvPr>
          <p:cNvSpPr/>
          <p:nvPr/>
        </p:nvSpPr>
        <p:spPr>
          <a:xfrm>
            <a:off x="827583" y="1760043"/>
            <a:ext cx="7609776" cy="461665"/>
          </a:xfrm>
          <a:prstGeom prst="rect">
            <a:avLst/>
          </a:prstGeom>
        </p:spPr>
        <p:txBody>
          <a:bodyPr wrap="none">
            <a:spAutoFit/>
          </a:bodyPr>
          <a:lstStyle/>
          <a:p>
            <a:r>
              <a:rPr lang="zh-CN" altLang="en-US" dirty="0"/>
              <a:t>在不可靠的信道上实现可靠传输，需要达到以下条件：</a:t>
            </a:r>
          </a:p>
        </p:txBody>
      </p:sp>
      <p:sp>
        <p:nvSpPr>
          <p:cNvPr id="2" name="矩形 1">
            <a:extLst>
              <a:ext uri="{FF2B5EF4-FFF2-40B4-BE49-F238E27FC236}">
                <a16:creationId xmlns:a16="http://schemas.microsoft.com/office/drawing/2014/main" id="{2833E533-D07B-4A8F-9207-D43AF3ED5E6A}"/>
              </a:ext>
            </a:extLst>
          </p:cNvPr>
          <p:cNvSpPr/>
          <p:nvPr/>
        </p:nvSpPr>
        <p:spPr>
          <a:xfrm>
            <a:off x="827584" y="1210664"/>
            <a:ext cx="1903085" cy="461665"/>
          </a:xfrm>
          <a:prstGeom prst="rect">
            <a:avLst/>
          </a:prstGeom>
        </p:spPr>
        <p:txBody>
          <a:bodyPr wrap="none">
            <a:spAutoFit/>
          </a:bodyPr>
          <a:lstStyle/>
          <a:p>
            <a:r>
              <a:rPr lang="en-US" altLang="zh-CN" dirty="0"/>
              <a:t>3</a:t>
            </a:r>
            <a:r>
              <a:rPr lang="zh-CN" altLang="en-US" dirty="0"/>
              <a:t>、可靠传输</a:t>
            </a:r>
          </a:p>
        </p:txBody>
      </p:sp>
      <p:sp>
        <p:nvSpPr>
          <p:cNvPr id="5" name="矩形 4">
            <a:extLst>
              <a:ext uri="{FF2B5EF4-FFF2-40B4-BE49-F238E27FC236}">
                <a16:creationId xmlns:a16="http://schemas.microsoft.com/office/drawing/2014/main" id="{3355F7F8-D869-4045-9EF4-E2DB4EBDEC6E}"/>
              </a:ext>
            </a:extLst>
          </p:cNvPr>
          <p:cNvSpPr/>
          <p:nvPr/>
        </p:nvSpPr>
        <p:spPr>
          <a:xfrm>
            <a:off x="823364" y="2288976"/>
            <a:ext cx="2696572" cy="461665"/>
          </a:xfrm>
          <a:prstGeom prst="rect">
            <a:avLst/>
          </a:prstGeom>
        </p:spPr>
        <p:txBody>
          <a:bodyPr wrap="none">
            <a:spAutoFit/>
          </a:bodyPr>
          <a:lstStyle/>
          <a:p>
            <a:pPr marL="342900" indent="-342900">
              <a:buClr>
                <a:srgbClr val="C00000"/>
              </a:buClr>
              <a:buFont typeface="Wingdings" panose="05000000000000000000" pitchFamily="2" charset="2"/>
              <a:buChar char="n"/>
            </a:pPr>
            <a:r>
              <a:rPr lang="zh-CN" altLang="en-US" dirty="0"/>
              <a:t>各数据位无差错</a:t>
            </a:r>
          </a:p>
        </p:txBody>
      </p:sp>
      <p:sp>
        <p:nvSpPr>
          <p:cNvPr id="6" name="矩形 5">
            <a:extLst>
              <a:ext uri="{FF2B5EF4-FFF2-40B4-BE49-F238E27FC236}">
                <a16:creationId xmlns:a16="http://schemas.microsoft.com/office/drawing/2014/main" id="{EA390810-4EAA-4E83-A339-3998EEECE651}"/>
              </a:ext>
            </a:extLst>
          </p:cNvPr>
          <p:cNvSpPr/>
          <p:nvPr/>
        </p:nvSpPr>
        <p:spPr>
          <a:xfrm>
            <a:off x="823729" y="2819101"/>
            <a:ext cx="2077813" cy="461665"/>
          </a:xfrm>
          <a:prstGeom prst="rect">
            <a:avLst/>
          </a:prstGeom>
        </p:spPr>
        <p:txBody>
          <a:bodyPr wrap="none">
            <a:spAutoFit/>
          </a:bodyPr>
          <a:lstStyle/>
          <a:p>
            <a:pPr marL="342900" indent="-342900">
              <a:buClr>
                <a:srgbClr val="C00000"/>
              </a:buClr>
              <a:buFont typeface="Wingdings" panose="05000000000000000000" pitchFamily="2" charset="2"/>
              <a:buChar char="n"/>
            </a:pPr>
            <a:r>
              <a:rPr lang="zh-CN" altLang="en-US" dirty="0"/>
              <a:t>无数据丢失</a:t>
            </a:r>
          </a:p>
        </p:txBody>
      </p:sp>
      <p:sp>
        <p:nvSpPr>
          <p:cNvPr id="7" name="矩形 6">
            <a:extLst>
              <a:ext uri="{FF2B5EF4-FFF2-40B4-BE49-F238E27FC236}">
                <a16:creationId xmlns:a16="http://schemas.microsoft.com/office/drawing/2014/main" id="{6A4B39D0-29D1-4696-BB57-E82BA339E2B7}"/>
              </a:ext>
            </a:extLst>
          </p:cNvPr>
          <p:cNvSpPr/>
          <p:nvPr/>
        </p:nvSpPr>
        <p:spPr>
          <a:xfrm>
            <a:off x="823364" y="3367288"/>
            <a:ext cx="2077813" cy="461665"/>
          </a:xfrm>
          <a:prstGeom prst="rect">
            <a:avLst/>
          </a:prstGeom>
        </p:spPr>
        <p:txBody>
          <a:bodyPr wrap="none">
            <a:spAutoFit/>
          </a:bodyPr>
          <a:lstStyle/>
          <a:p>
            <a:pPr marL="342900" indent="-342900">
              <a:buClr>
                <a:srgbClr val="C00000"/>
              </a:buClr>
              <a:buFont typeface="Wingdings" panose="05000000000000000000" pitchFamily="2" charset="2"/>
              <a:buChar char="n"/>
            </a:pPr>
            <a:r>
              <a:rPr lang="zh-CN" altLang="en-US" dirty="0"/>
              <a:t>无数据重复</a:t>
            </a:r>
          </a:p>
        </p:txBody>
      </p:sp>
      <p:sp>
        <p:nvSpPr>
          <p:cNvPr id="8" name="矩形 7">
            <a:extLst>
              <a:ext uri="{FF2B5EF4-FFF2-40B4-BE49-F238E27FC236}">
                <a16:creationId xmlns:a16="http://schemas.microsoft.com/office/drawing/2014/main" id="{5BE32CA6-C048-4010-B0CB-FAB11369ECCB}"/>
              </a:ext>
            </a:extLst>
          </p:cNvPr>
          <p:cNvSpPr/>
          <p:nvPr/>
        </p:nvSpPr>
        <p:spPr>
          <a:xfrm>
            <a:off x="823364" y="3897413"/>
            <a:ext cx="5480988" cy="461665"/>
          </a:xfrm>
          <a:prstGeom prst="rect">
            <a:avLst/>
          </a:prstGeom>
        </p:spPr>
        <p:txBody>
          <a:bodyPr wrap="none">
            <a:spAutoFit/>
          </a:bodyPr>
          <a:lstStyle/>
          <a:p>
            <a:pPr marL="342900" indent="-342900">
              <a:buClr>
                <a:srgbClr val="C00000"/>
              </a:buClr>
              <a:buFont typeface="Wingdings" panose="05000000000000000000" pitchFamily="2" charset="2"/>
              <a:buChar char="n"/>
            </a:pPr>
            <a:r>
              <a:rPr lang="zh-CN" altLang="en-US" dirty="0"/>
              <a:t>接收到的数据顺序与发送端保持一致</a:t>
            </a:r>
          </a:p>
        </p:txBody>
      </p:sp>
      <p:sp>
        <p:nvSpPr>
          <p:cNvPr id="3" name="矩形 2">
            <a:extLst>
              <a:ext uri="{FF2B5EF4-FFF2-40B4-BE49-F238E27FC236}">
                <a16:creationId xmlns:a16="http://schemas.microsoft.com/office/drawing/2014/main" id="{F437F8B4-0765-4BCA-8F2D-C17974FC7445}"/>
              </a:ext>
            </a:extLst>
          </p:cNvPr>
          <p:cNvSpPr/>
          <p:nvPr/>
        </p:nvSpPr>
        <p:spPr>
          <a:xfrm>
            <a:off x="821660" y="4514060"/>
            <a:ext cx="5444119" cy="461665"/>
          </a:xfrm>
          <a:prstGeom prst="rect">
            <a:avLst/>
          </a:prstGeom>
        </p:spPr>
        <p:txBody>
          <a:bodyPr wrap="none">
            <a:spAutoFit/>
          </a:bodyPr>
          <a:lstStyle/>
          <a:p>
            <a:r>
              <a:rPr lang="zh-CN" altLang="en-US" dirty="0"/>
              <a:t>要达到上述条件，需要采用以下技术：</a:t>
            </a:r>
          </a:p>
        </p:txBody>
      </p:sp>
      <p:sp>
        <p:nvSpPr>
          <p:cNvPr id="9" name="矩形 8">
            <a:extLst>
              <a:ext uri="{FF2B5EF4-FFF2-40B4-BE49-F238E27FC236}">
                <a16:creationId xmlns:a16="http://schemas.microsoft.com/office/drawing/2014/main" id="{0EBC2A4C-3E58-44A6-9501-B8F357537ED4}"/>
              </a:ext>
            </a:extLst>
          </p:cNvPr>
          <p:cNvSpPr/>
          <p:nvPr/>
        </p:nvSpPr>
        <p:spPr>
          <a:xfrm>
            <a:off x="823364" y="5135185"/>
            <a:ext cx="1768433" cy="461665"/>
          </a:xfrm>
          <a:prstGeom prst="rect">
            <a:avLst/>
          </a:prstGeom>
        </p:spPr>
        <p:txBody>
          <a:bodyPr wrap="none">
            <a:spAutoFit/>
          </a:bodyPr>
          <a:lstStyle/>
          <a:p>
            <a:pPr marL="342900" indent="-342900">
              <a:buClr>
                <a:srgbClr val="C00000"/>
              </a:buClr>
              <a:buFont typeface="Wingdings" panose="05000000000000000000" pitchFamily="2" charset="2"/>
              <a:buChar char="n"/>
            </a:pPr>
            <a:r>
              <a:rPr lang="zh-CN" altLang="en-US" dirty="0"/>
              <a:t>差错检测</a:t>
            </a:r>
          </a:p>
        </p:txBody>
      </p:sp>
      <p:sp>
        <p:nvSpPr>
          <p:cNvPr id="10" name="矩形 9">
            <a:extLst>
              <a:ext uri="{FF2B5EF4-FFF2-40B4-BE49-F238E27FC236}">
                <a16:creationId xmlns:a16="http://schemas.microsoft.com/office/drawing/2014/main" id="{44A73EF3-4CBF-4782-AA77-4645AC8151BF}"/>
              </a:ext>
            </a:extLst>
          </p:cNvPr>
          <p:cNvSpPr/>
          <p:nvPr/>
        </p:nvSpPr>
        <p:spPr>
          <a:xfrm>
            <a:off x="823364" y="5665310"/>
            <a:ext cx="4862228" cy="461665"/>
          </a:xfrm>
          <a:prstGeom prst="rect">
            <a:avLst/>
          </a:prstGeom>
        </p:spPr>
        <p:txBody>
          <a:bodyPr wrap="none">
            <a:spAutoFit/>
          </a:bodyPr>
          <a:lstStyle/>
          <a:p>
            <a:pPr marL="342900" indent="-342900">
              <a:buClr>
                <a:srgbClr val="C00000"/>
              </a:buClr>
              <a:buFont typeface="Wingdings" panose="05000000000000000000" pitchFamily="2" charset="2"/>
              <a:buChar char="n"/>
            </a:pPr>
            <a:r>
              <a:rPr lang="zh-CN" altLang="en-US" dirty="0"/>
              <a:t>数据编号、数据确认、数据重传</a:t>
            </a:r>
          </a:p>
        </p:txBody>
      </p:sp>
    </p:spTree>
    <p:extLst>
      <p:ext uri="{BB962C8B-B14F-4D97-AF65-F5344CB8AC3E}">
        <p14:creationId xmlns:p14="http://schemas.microsoft.com/office/powerpoint/2010/main" val="4049980586"/>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163BE-34F8-4F62-A514-C22A48630F58}"/>
              </a:ext>
            </a:extLst>
          </p:cNvPr>
          <p:cNvSpPr>
            <a:spLocks noGrp="1"/>
          </p:cNvSpPr>
          <p:nvPr>
            <p:ph type="title"/>
          </p:nvPr>
        </p:nvSpPr>
        <p:spPr/>
        <p:txBody>
          <a:bodyPr/>
          <a:lstStyle/>
          <a:p>
            <a:r>
              <a:rPr lang="en-US" altLang="zh-CN" dirty="0"/>
              <a:t>6.4.2 </a:t>
            </a:r>
            <a:r>
              <a:rPr lang="zh-CN" altLang="en-US" dirty="0"/>
              <a:t>停止等待协议</a:t>
            </a:r>
          </a:p>
        </p:txBody>
      </p:sp>
      <p:sp>
        <p:nvSpPr>
          <p:cNvPr id="3" name="文本框 2">
            <a:extLst>
              <a:ext uri="{FF2B5EF4-FFF2-40B4-BE49-F238E27FC236}">
                <a16:creationId xmlns:a16="http://schemas.microsoft.com/office/drawing/2014/main" id="{3E6D583B-2615-41C8-9B6E-7960AC802F7E}"/>
              </a:ext>
            </a:extLst>
          </p:cNvPr>
          <p:cNvSpPr txBox="1"/>
          <p:nvPr/>
        </p:nvSpPr>
        <p:spPr>
          <a:xfrm>
            <a:off x="971550" y="1340768"/>
            <a:ext cx="1944266" cy="461665"/>
          </a:xfrm>
          <a:prstGeom prst="rect">
            <a:avLst/>
          </a:prstGeom>
          <a:noFill/>
        </p:spPr>
        <p:txBody>
          <a:bodyPr wrap="square" rtlCol="0">
            <a:spAutoFit/>
          </a:bodyPr>
          <a:lstStyle/>
          <a:p>
            <a:r>
              <a:rPr lang="en-US" altLang="zh-CN" dirty="0"/>
              <a:t>1</a:t>
            </a:r>
            <a:r>
              <a:rPr lang="zh-CN" altLang="en-US" dirty="0"/>
              <a:t>、简单流控</a:t>
            </a:r>
          </a:p>
        </p:txBody>
      </p:sp>
      <p:sp>
        <p:nvSpPr>
          <p:cNvPr id="4" name="矩形 3">
            <a:extLst>
              <a:ext uri="{FF2B5EF4-FFF2-40B4-BE49-F238E27FC236}">
                <a16:creationId xmlns:a16="http://schemas.microsoft.com/office/drawing/2014/main" id="{EABF6ED9-55BE-44F4-B40D-672DE491152C}"/>
              </a:ext>
            </a:extLst>
          </p:cNvPr>
          <p:cNvSpPr/>
          <p:nvPr/>
        </p:nvSpPr>
        <p:spPr>
          <a:xfrm>
            <a:off x="1001563" y="2636912"/>
            <a:ext cx="3759362" cy="461665"/>
          </a:xfrm>
          <a:prstGeom prst="rect">
            <a:avLst/>
          </a:prstGeom>
        </p:spPr>
        <p:txBody>
          <a:bodyPr wrap="none">
            <a:spAutoFit/>
          </a:bodyPr>
          <a:lstStyle/>
          <a:p>
            <a:r>
              <a:rPr lang="zh-CN" altLang="en-US" dirty="0"/>
              <a:t>（</a:t>
            </a:r>
            <a:r>
              <a:rPr lang="en-US" altLang="zh-CN" dirty="0"/>
              <a:t>1</a:t>
            </a:r>
            <a:r>
              <a:rPr lang="zh-CN" altLang="en-US" dirty="0"/>
              <a:t>）传输过程中不会出错</a:t>
            </a:r>
          </a:p>
        </p:txBody>
      </p:sp>
      <p:sp>
        <p:nvSpPr>
          <p:cNvPr id="5" name="矩形 4">
            <a:extLst>
              <a:ext uri="{FF2B5EF4-FFF2-40B4-BE49-F238E27FC236}">
                <a16:creationId xmlns:a16="http://schemas.microsoft.com/office/drawing/2014/main" id="{638FC240-585D-404B-8EDF-165D83D4E978}"/>
              </a:ext>
            </a:extLst>
          </p:cNvPr>
          <p:cNvSpPr/>
          <p:nvPr/>
        </p:nvSpPr>
        <p:spPr>
          <a:xfrm>
            <a:off x="1000759" y="3183358"/>
            <a:ext cx="7268031" cy="461665"/>
          </a:xfrm>
          <a:prstGeom prst="rect">
            <a:avLst/>
          </a:prstGeom>
        </p:spPr>
        <p:txBody>
          <a:bodyPr wrap="square">
            <a:spAutoFit/>
          </a:bodyPr>
          <a:lstStyle/>
          <a:p>
            <a:r>
              <a:rPr lang="zh-CN" altLang="en-US" dirty="0"/>
              <a:t>（</a:t>
            </a:r>
            <a:r>
              <a:rPr lang="en-US" altLang="zh-CN" dirty="0"/>
              <a:t>2</a:t>
            </a:r>
            <a:r>
              <a:rPr lang="zh-CN" altLang="en-US" dirty="0"/>
              <a:t>）接收端不保证总能及时接受发送端发出的数据</a:t>
            </a:r>
          </a:p>
        </p:txBody>
      </p:sp>
      <p:sp>
        <p:nvSpPr>
          <p:cNvPr id="6" name="矩形 5">
            <a:extLst>
              <a:ext uri="{FF2B5EF4-FFF2-40B4-BE49-F238E27FC236}">
                <a16:creationId xmlns:a16="http://schemas.microsoft.com/office/drawing/2014/main" id="{BE3F1816-444B-46BE-95A9-07F29B2E8140}"/>
              </a:ext>
            </a:extLst>
          </p:cNvPr>
          <p:cNvSpPr/>
          <p:nvPr/>
        </p:nvSpPr>
        <p:spPr>
          <a:xfrm>
            <a:off x="1001563" y="2118047"/>
            <a:ext cx="1459054" cy="461665"/>
          </a:xfrm>
          <a:prstGeom prst="rect">
            <a:avLst/>
          </a:prstGeom>
        </p:spPr>
        <p:txBody>
          <a:bodyPr wrap="none">
            <a:spAutoFit/>
          </a:bodyPr>
          <a:lstStyle/>
          <a:p>
            <a:pPr marL="342900" indent="-342900">
              <a:buClr>
                <a:srgbClr val="C00000"/>
              </a:buClr>
              <a:buFont typeface="Wingdings" panose="05000000000000000000" pitchFamily="2" charset="2"/>
              <a:buChar char="n"/>
            </a:pPr>
            <a:r>
              <a:rPr lang="zh-CN" altLang="en-US" dirty="0"/>
              <a:t>假设：</a:t>
            </a:r>
          </a:p>
        </p:txBody>
      </p:sp>
      <p:sp>
        <p:nvSpPr>
          <p:cNvPr id="7" name="矩形 6">
            <a:extLst>
              <a:ext uri="{FF2B5EF4-FFF2-40B4-BE49-F238E27FC236}">
                <a16:creationId xmlns:a16="http://schemas.microsoft.com/office/drawing/2014/main" id="{ED285E8B-1869-4581-8742-8BA0DAF32802}"/>
              </a:ext>
            </a:extLst>
          </p:cNvPr>
          <p:cNvSpPr/>
          <p:nvPr/>
        </p:nvSpPr>
        <p:spPr>
          <a:xfrm>
            <a:off x="1000759" y="3766476"/>
            <a:ext cx="1768433" cy="461665"/>
          </a:xfrm>
          <a:prstGeom prst="rect">
            <a:avLst/>
          </a:prstGeom>
        </p:spPr>
        <p:txBody>
          <a:bodyPr wrap="none">
            <a:spAutoFit/>
          </a:bodyPr>
          <a:lstStyle/>
          <a:p>
            <a:pPr marL="342900" indent="-342900">
              <a:buClr>
                <a:srgbClr val="C00000"/>
              </a:buClr>
              <a:buFont typeface="Wingdings" panose="05000000000000000000" pitchFamily="2" charset="2"/>
              <a:buChar char="n"/>
            </a:pPr>
            <a:r>
              <a:rPr lang="zh-CN" altLang="en-US" dirty="0"/>
              <a:t>流量控制</a:t>
            </a:r>
          </a:p>
        </p:txBody>
      </p:sp>
      <p:sp>
        <p:nvSpPr>
          <p:cNvPr id="8" name="矩形 7">
            <a:extLst>
              <a:ext uri="{FF2B5EF4-FFF2-40B4-BE49-F238E27FC236}">
                <a16:creationId xmlns:a16="http://schemas.microsoft.com/office/drawing/2014/main" id="{86056EF9-BB1B-4060-A369-E5AFCA23A921}"/>
              </a:ext>
            </a:extLst>
          </p:cNvPr>
          <p:cNvSpPr/>
          <p:nvPr/>
        </p:nvSpPr>
        <p:spPr>
          <a:xfrm>
            <a:off x="1347812" y="4344968"/>
            <a:ext cx="6681637" cy="461665"/>
          </a:xfrm>
          <a:prstGeom prst="rect">
            <a:avLst/>
          </a:prstGeom>
        </p:spPr>
        <p:txBody>
          <a:bodyPr wrap="none">
            <a:spAutoFit/>
          </a:bodyPr>
          <a:lstStyle/>
          <a:p>
            <a:r>
              <a:rPr lang="zh-CN" altLang="en-US" dirty="0"/>
              <a:t>基本思想：由接收端控制发送端发送数据的速度</a:t>
            </a:r>
          </a:p>
        </p:txBody>
      </p:sp>
      <p:sp>
        <p:nvSpPr>
          <p:cNvPr id="9" name="矩形 8">
            <a:extLst>
              <a:ext uri="{FF2B5EF4-FFF2-40B4-BE49-F238E27FC236}">
                <a16:creationId xmlns:a16="http://schemas.microsoft.com/office/drawing/2014/main" id="{5DE4CCBC-3DE0-4157-B943-051E8D74DA7B}"/>
              </a:ext>
            </a:extLst>
          </p:cNvPr>
          <p:cNvSpPr/>
          <p:nvPr/>
        </p:nvSpPr>
        <p:spPr>
          <a:xfrm>
            <a:off x="1347812" y="5037225"/>
            <a:ext cx="6991016" cy="461665"/>
          </a:xfrm>
          <a:prstGeom prst="rect">
            <a:avLst/>
          </a:prstGeom>
        </p:spPr>
        <p:txBody>
          <a:bodyPr wrap="none">
            <a:spAutoFit/>
          </a:bodyPr>
          <a:lstStyle/>
          <a:p>
            <a:r>
              <a:rPr lang="zh-CN" altLang="en-US" dirty="0"/>
              <a:t>这种思想是现代网络中各种流量控制方法的基础。</a:t>
            </a:r>
          </a:p>
        </p:txBody>
      </p:sp>
    </p:spTree>
    <p:extLst>
      <p:ext uri="{BB962C8B-B14F-4D97-AF65-F5344CB8AC3E}">
        <p14:creationId xmlns:p14="http://schemas.microsoft.com/office/powerpoint/2010/main" val="3258038570"/>
      </p:ext>
    </p:extLst>
  </p:cSld>
  <p:clrMapOvr>
    <a:masterClrMapping/>
  </p:clrMapOvr>
  <p:transition/>
</p:sld>
</file>

<file path=ppt/theme/theme1.xml><?xml version="1.0" encoding="utf-8"?>
<a:theme xmlns:a="http://schemas.openxmlformats.org/drawingml/2006/main" name="计算机网络">
  <a:themeElements>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计算机网络">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defRPr kumimoji="1" lang="zh-CN" altLang="en-US" sz="24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defRPr kumimoji="1" lang="zh-CN" altLang="en-US" sz="24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计算机网络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计算机网络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计算机网络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计算机网络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计算机网络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计算机网络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3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30241</TotalTime>
  <Words>19055</Words>
  <Application>Microsoft Office PowerPoint</Application>
  <PresentationFormat>全屏显示(4:3)</PresentationFormat>
  <Paragraphs>3415</Paragraphs>
  <Slides>202</Slides>
  <Notes>11</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202</vt:i4>
      </vt:variant>
    </vt:vector>
  </HeadingPairs>
  <TitlesOfParts>
    <vt:vector size="215" baseType="lpstr">
      <vt:lpstr>-apple-system</vt:lpstr>
      <vt:lpstr>Arial Unicode MS</vt:lpstr>
      <vt:lpstr>Helvetica Neue</vt:lpstr>
      <vt:lpstr>黑体</vt:lpstr>
      <vt:lpstr>宋体</vt:lpstr>
      <vt:lpstr>Arial</vt:lpstr>
      <vt:lpstr>Tahoma</vt:lpstr>
      <vt:lpstr>Times New Roman</vt:lpstr>
      <vt:lpstr>Verdana</vt:lpstr>
      <vt:lpstr>Wingdings</vt:lpstr>
      <vt:lpstr>计算机网络</vt:lpstr>
      <vt:lpstr>131_Blends</vt:lpstr>
      <vt:lpstr>VISIO</vt:lpstr>
      <vt:lpstr>第六章 传输层协议 </vt:lpstr>
      <vt:lpstr>本章内容</vt:lpstr>
      <vt:lpstr>6.1 传输层概述</vt:lpstr>
      <vt:lpstr>6.1.1 端到端通信</vt:lpstr>
      <vt:lpstr>6.1.1 端到端通信</vt:lpstr>
      <vt:lpstr>6.1.1 端到端通信</vt:lpstr>
      <vt:lpstr>6.1.1 端到端通信</vt:lpstr>
      <vt:lpstr>6.1.1 端到端通信</vt:lpstr>
      <vt:lpstr>6.1.1 端到端通信</vt:lpstr>
      <vt:lpstr>6.1.1 端到端通信</vt:lpstr>
      <vt:lpstr>6.1.2 传输层提供的服务 </vt:lpstr>
      <vt:lpstr>6.1.2 传输层提供的服务 </vt:lpstr>
      <vt:lpstr>6.1.2 传输层提供的服务 </vt:lpstr>
      <vt:lpstr>6.1.2 传输层提供的服务 </vt:lpstr>
      <vt:lpstr>6.1.3 传输层要素</vt:lpstr>
      <vt:lpstr>6.1.3 传输层要素</vt:lpstr>
      <vt:lpstr>6.1.3 传输层要素</vt:lpstr>
      <vt:lpstr>6.1.3 传输层要素</vt:lpstr>
      <vt:lpstr>6.1.3 传输层要素</vt:lpstr>
      <vt:lpstr>6.1.3 传输层要素</vt:lpstr>
      <vt:lpstr>6.1.3 传输层协议要素</vt:lpstr>
      <vt:lpstr>6.1.3 传输层协议要素</vt:lpstr>
      <vt:lpstr>6.1.4 传输层寻址和Socket</vt:lpstr>
      <vt:lpstr>6.1.4 传输层寻址和Socket</vt:lpstr>
      <vt:lpstr>6.1.4 传输层寻址和Socket</vt:lpstr>
      <vt:lpstr>6.1.4 传输层寻址和Socket</vt:lpstr>
      <vt:lpstr>6.1.4 传输层寻址和Socket</vt:lpstr>
      <vt:lpstr>6.1.4 传输层寻址和Socket</vt:lpstr>
      <vt:lpstr>6.1.4 传输层寻址和Socket</vt:lpstr>
      <vt:lpstr>6.1.4 传输层寻址和Socket</vt:lpstr>
      <vt:lpstr>6.1.4 传输层寻址和Socket</vt:lpstr>
      <vt:lpstr>6.1.4 传输层寻址和Socket</vt:lpstr>
      <vt:lpstr>6.1.4 传输层寻址和Socket</vt:lpstr>
      <vt:lpstr>6.2 用户数据报协议 </vt:lpstr>
      <vt:lpstr>6.2.1  UDP 概述 </vt:lpstr>
      <vt:lpstr>6.2.1  UDP 概述 </vt:lpstr>
      <vt:lpstr>6.2.1  UDP 概述 </vt:lpstr>
      <vt:lpstr>6.2.1  UDP 概述 </vt:lpstr>
      <vt:lpstr>6.2.2 UDP 报文结构</vt:lpstr>
      <vt:lpstr>6.2.2 UDP 报文结构</vt:lpstr>
      <vt:lpstr>6.2.2 UDP 报文结构</vt:lpstr>
      <vt:lpstr>附：计算 UDP 检验和的例子 </vt:lpstr>
      <vt:lpstr>6.2.3 UDP协议的典型应用</vt:lpstr>
      <vt:lpstr>6.2.3 UDP协议的典型应用</vt:lpstr>
      <vt:lpstr>6.2.3 UDP协议的典型应用</vt:lpstr>
      <vt:lpstr>6.2.3 UDP协议的典型应用</vt:lpstr>
      <vt:lpstr>6.3 传输控制协议初步 </vt:lpstr>
      <vt:lpstr>6.3.1 TCP协议概述</vt:lpstr>
      <vt:lpstr>PowerPoint 演示文稿</vt:lpstr>
      <vt:lpstr>PowerPoint 演示文稿</vt:lpstr>
      <vt:lpstr>6.3.2 TCP报文结构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窗口字段 —— 占 2 字节，可用的缓存空间，用来让对方设置发送窗口的依据，单位为字节。</vt:lpstr>
      <vt:lpstr>PowerPoint 演示文稿</vt:lpstr>
      <vt:lpstr>PowerPoint 演示文稿</vt:lpstr>
      <vt:lpstr>PowerPoint 演示文稿</vt:lpstr>
      <vt:lpstr>PowerPoint 演示文稿</vt:lpstr>
      <vt:lpstr>PowerPoint 演示文稿</vt:lpstr>
      <vt:lpstr>6.3.3 TCP 的连接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6.3.4 TCP的计时器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6.3.5 TCP有限状态机 </vt:lpstr>
      <vt:lpstr>PowerPoint 演示文稿</vt:lpstr>
      <vt:lpstr>非正常连接请求的讨论</vt:lpstr>
      <vt:lpstr>PowerPoint 演示文稿</vt:lpstr>
      <vt:lpstr>PowerPoint 演示文稿</vt:lpstr>
      <vt:lpstr>6.4 TCP可靠传输原理</vt:lpstr>
      <vt:lpstr>6.4.1 可靠传输概念</vt:lpstr>
      <vt:lpstr>PowerPoint 演示文稿</vt:lpstr>
      <vt:lpstr>PowerPoint 演示文稿</vt:lpstr>
      <vt:lpstr>PowerPoint 演示文稿</vt:lpstr>
      <vt:lpstr>6.4.2 停止等待协议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6.4.3 连续ARQ协议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6.5 TCP 可靠传输的实现</vt:lpstr>
      <vt:lpstr>6.5.1 基于字节的滑动窗口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6.5.2 超时重传时间的选择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附：RTO指数退避的例子</vt:lpstr>
      <vt:lpstr>PowerPoint 演示文稿</vt:lpstr>
      <vt:lpstr>PowerPoint 演示文稿</vt:lpstr>
      <vt:lpstr>6.5.3 选择确认</vt:lpstr>
      <vt:lpstr>PowerPoint 演示文稿</vt:lpstr>
      <vt:lpstr>PowerPoint 演示文稿</vt:lpstr>
      <vt:lpstr>6.6 TCP 流量控制</vt:lpstr>
      <vt:lpstr>附：流量控制示例</vt:lpstr>
      <vt:lpstr>PowerPoint 演示文稿</vt:lpstr>
      <vt:lpstr>PowerPoint 演示文稿</vt:lpstr>
      <vt:lpstr>糊涂窗口综合症</vt:lpstr>
      <vt:lpstr>糊涂窗口综合症治疗办法</vt:lpstr>
      <vt:lpstr>Nagle算法</vt:lpstr>
      <vt:lpstr>Clark方法</vt:lpstr>
      <vt:lpstr>延迟ACK</vt:lpstr>
      <vt:lpstr>当Nagle遇上延迟ACK</vt:lpstr>
      <vt:lpstr>6.7 TCP的拥塞控制</vt:lpstr>
      <vt:lpstr>6.7.1 拥塞控制的一般原理</vt:lpstr>
      <vt:lpstr>PowerPoint 演示文稿</vt:lpstr>
      <vt:lpstr>PowerPoint 演示文稿</vt:lpstr>
      <vt:lpstr>PowerPoint 演示文稿</vt:lpstr>
      <vt:lpstr>6.7.2 拥塞控制的一般方法</vt:lpstr>
      <vt:lpstr>PowerPoint 演示文稿</vt:lpstr>
      <vt:lpstr>PowerPoint 演示文稿</vt:lpstr>
      <vt:lpstr>PowerPoint 演示文稿</vt:lpstr>
      <vt:lpstr>PowerPoint 演示文稿</vt:lpstr>
      <vt:lpstr>PowerPoint 演示文稿</vt:lpstr>
      <vt:lpstr>PowerPoint 演示文稿</vt:lpstr>
      <vt:lpstr>慢开始和拥塞避免算法的实现举例 </vt:lpstr>
      <vt:lpstr>慢开始和拥塞避免算法的实现举例 </vt:lpstr>
      <vt:lpstr>慢开始和拥塞避免算法的实现举例 </vt:lpstr>
      <vt:lpstr>慢开始和拥塞避免算法的实现举例 </vt:lpstr>
      <vt:lpstr>慢开始和拥塞避免算法的实现举例 </vt:lpstr>
      <vt:lpstr>慢开始和拥塞避免算法的实现举例 </vt:lpstr>
      <vt:lpstr>慢开始和拥塞避免算法的实现举例 </vt:lpstr>
      <vt:lpstr>慢开始和拥塞避免算法的实现举例 </vt:lpstr>
      <vt:lpstr>慢开始和拥塞避免算法的实现举例 </vt:lpstr>
      <vt:lpstr>慢开始和拥塞避免算法的实现举例 </vt:lpstr>
      <vt:lpstr>PowerPoint 演示文稿</vt:lpstr>
      <vt:lpstr>PowerPoint 演示文稿</vt:lpstr>
      <vt:lpstr>PowerPoint 演示文稿</vt:lpstr>
      <vt:lpstr>PowerPoint 演示文稿</vt:lpstr>
      <vt:lpstr>PowerPoint 演示文稿</vt:lpstr>
      <vt:lpstr>本章小结</vt:lpstr>
      <vt:lpstr>本章作业</vt:lpstr>
      <vt:lpstr>PowerPoint 演示文稿</vt:lpstr>
      <vt:lpstr>课后任务</vt:lpstr>
    </vt:vector>
  </TitlesOfParts>
  <Company>合肥工业大学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第二章计算机网络协议和网络体系结构</dc:title>
  <dc:creator>侯整风</dc:creator>
  <cp:lastModifiedBy>Zhou James</cp:lastModifiedBy>
  <cp:revision>584</cp:revision>
  <cp:lastPrinted>2002-07-08T02:44:19Z</cp:lastPrinted>
  <dcterms:created xsi:type="dcterms:W3CDTF">2004-05-25T06:41:47Z</dcterms:created>
  <dcterms:modified xsi:type="dcterms:W3CDTF">2024-12-14T15:10:11Z</dcterms:modified>
</cp:coreProperties>
</file>