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66"/>
  </p:notesMasterIdLst>
  <p:handoutMasterIdLst>
    <p:handoutMasterId r:id="rId167"/>
  </p:handoutMasterIdLst>
  <p:sldIdLst>
    <p:sldId id="532" r:id="rId2"/>
    <p:sldId id="533" r:id="rId3"/>
    <p:sldId id="540" r:id="rId4"/>
    <p:sldId id="542" r:id="rId5"/>
    <p:sldId id="543" r:id="rId6"/>
    <p:sldId id="552" r:id="rId7"/>
    <p:sldId id="547" r:id="rId8"/>
    <p:sldId id="548" r:id="rId9"/>
    <p:sldId id="549" r:id="rId10"/>
    <p:sldId id="545" r:id="rId11"/>
    <p:sldId id="541" r:id="rId12"/>
    <p:sldId id="546" r:id="rId13"/>
    <p:sldId id="551" r:id="rId14"/>
    <p:sldId id="550" r:id="rId15"/>
    <p:sldId id="553" r:id="rId16"/>
    <p:sldId id="555" r:id="rId17"/>
    <p:sldId id="554" r:id="rId18"/>
    <p:sldId id="556" r:id="rId19"/>
    <p:sldId id="557" r:id="rId20"/>
    <p:sldId id="558" r:id="rId21"/>
    <p:sldId id="559" r:id="rId22"/>
    <p:sldId id="495" r:id="rId23"/>
    <p:sldId id="401" r:id="rId24"/>
    <p:sldId id="439" r:id="rId25"/>
    <p:sldId id="496" r:id="rId26"/>
    <p:sldId id="442" r:id="rId27"/>
    <p:sldId id="664" r:id="rId28"/>
    <p:sldId id="663" r:id="rId29"/>
    <p:sldId id="443" r:id="rId30"/>
    <p:sldId id="444" r:id="rId31"/>
    <p:sldId id="405" r:id="rId32"/>
    <p:sldId id="445" r:id="rId33"/>
    <p:sldId id="500" r:id="rId34"/>
    <p:sldId id="655" r:id="rId35"/>
    <p:sldId id="408" r:id="rId36"/>
    <p:sldId id="502" r:id="rId37"/>
    <p:sldId id="659" r:id="rId38"/>
    <p:sldId id="504" r:id="rId39"/>
    <p:sldId id="506" r:id="rId40"/>
    <p:sldId id="507" r:id="rId41"/>
    <p:sldId id="508" r:id="rId42"/>
    <p:sldId id="509" r:id="rId43"/>
    <p:sldId id="510" r:id="rId44"/>
    <p:sldId id="535" r:id="rId45"/>
    <p:sldId id="511" r:id="rId46"/>
    <p:sldId id="536" r:id="rId47"/>
    <p:sldId id="512" r:id="rId48"/>
    <p:sldId id="513" r:id="rId49"/>
    <p:sldId id="514" r:id="rId50"/>
    <p:sldId id="515" r:id="rId51"/>
    <p:sldId id="516" r:id="rId52"/>
    <p:sldId id="560" r:id="rId53"/>
    <p:sldId id="657" r:id="rId54"/>
    <p:sldId id="656" r:id="rId55"/>
    <p:sldId id="658" r:id="rId56"/>
    <p:sldId id="517" r:id="rId57"/>
    <p:sldId id="518" r:id="rId58"/>
    <p:sldId id="537" r:id="rId59"/>
    <p:sldId id="520" r:id="rId60"/>
    <p:sldId id="522" r:id="rId61"/>
    <p:sldId id="523" r:id="rId62"/>
    <p:sldId id="524" r:id="rId63"/>
    <p:sldId id="525" r:id="rId64"/>
    <p:sldId id="527" r:id="rId65"/>
    <p:sldId id="665" r:id="rId66"/>
    <p:sldId id="528" r:id="rId67"/>
    <p:sldId id="561" r:id="rId68"/>
    <p:sldId id="562" r:id="rId69"/>
    <p:sldId id="564" r:id="rId70"/>
    <p:sldId id="565" r:id="rId71"/>
    <p:sldId id="566" r:id="rId72"/>
    <p:sldId id="567" r:id="rId73"/>
    <p:sldId id="569" r:id="rId74"/>
    <p:sldId id="568" r:id="rId75"/>
    <p:sldId id="570" r:id="rId76"/>
    <p:sldId id="571" r:id="rId77"/>
    <p:sldId id="574" r:id="rId78"/>
    <p:sldId id="579" r:id="rId79"/>
    <p:sldId id="577" r:id="rId80"/>
    <p:sldId id="580" r:id="rId81"/>
    <p:sldId id="581" r:id="rId82"/>
    <p:sldId id="583" r:id="rId83"/>
    <p:sldId id="586" r:id="rId84"/>
    <p:sldId id="587" r:id="rId85"/>
    <p:sldId id="584" r:id="rId86"/>
    <p:sldId id="585" r:id="rId87"/>
    <p:sldId id="572" r:id="rId88"/>
    <p:sldId id="573" r:id="rId89"/>
    <p:sldId id="582" r:id="rId90"/>
    <p:sldId id="578" r:id="rId91"/>
    <p:sldId id="588" r:id="rId92"/>
    <p:sldId id="575" r:id="rId93"/>
    <p:sldId id="666" r:id="rId94"/>
    <p:sldId id="563" r:id="rId95"/>
    <p:sldId id="590" r:id="rId96"/>
    <p:sldId id="596" r:id="rId97"/>
    <p:sldId id="589" r:id="rId98"/>
    <p:sldId id="591" r:id="rId99"/>
    <p:sldId id="597" r:id="rId100"/>
    <p:sldId id="598" r:id="rId101"/>
    <p:sldId id="599" r:id="rId102"/>
    <p:sldId id="600" r:id="rId103"/>
    <p:sldId id="601" r:id="rId104"/>
    <p:sldId id="602" r:id="rId105"/>
    <p:sldId id="604" r:id="rId106"/>
    <p:sldId id="606" r:id="rId107"/>
    <p:sldId id="607" r:id="rId108"/>
    <p:sldId id="592" r:id="rId109"/>
    <p:sldId id="608" r:id="rId110"/>
    <p:sldId id="609" r:id="rId111"/>
    <p:sldId id="610" r:id="rId112"/>
    <p:sldId id="612" r:id="rId113"/>
    <p:sldId id="611" r:id="rId114"/>
    <p:sldId id="613" r:id="rId115"/>
    <p:sldId id="605" r:id="rId116"/>
    <p:sldId id="614" r:id="rId117"/>
    <p:sldId id="615" r:id="rId118"/>
    <p:sldId id="616" r:id="rId119"/>
    <p:sldId id="593" r:id="rId120"/>
    <p:sldId id="617" r:id="rId121"/>
    <p:sldId id="618" r:id="rId122"/>
    <p:sldId id="660" r:id="rId123"/>
    <p:sldId id="661" r:id="rId124"/>
    <p:sldId id="619" r:id="rId125"/>
    <p:sldId id="620" r:id="rId126"/>
    <p:sldId id="621" r:id="rId127"/>
    <p:sldId id="622" r:id="rId128"/>
    <p:sldId id="631" r:id="rId129"/>
    <p:sldId id="632" r:id="rId130"/>
    <p:sldId id="633" r:id="rId131"/>
    <p:sldId id="623" r:id="rId132"/>
    <p:sldId id="624" r:id="rId133"/>
    <p:sldId id="625" r:id="rId134"/>
    <p:sldId id="626" r:id="rId135"/>
    <p:sldId id="627" r:id="rId136"/>
    <p:sldId id="628" r:id="rId137"/>
    <p:sldId id="629" r:id="rId138"/>
    <p:sldId id="594" r:id="rId139"/>
    <p:sldId id="630" r:id="rId140"/>
    <p:sldId id="634" r:id="rId141"/>
    <p:sldId id="635" r:id="rId142"/>
    <p:sldId id="636" r:id="rId143"/>
    <p:sldId id="637" r:id="rId144"/>
    <p:sldId id="638" r:id="rId145"/>
    <p:sldId id="639" r:id="rId146"/>
    <p:sldId id="640" r:id="rId147"/>
    <p:sldId id="641" r:id="rId148"/>
    <p:sldId id="642" r:id="rId149"/>
    <p:sldId id="643" r:id="rId150"/>
    <p:sldId id="644" r:id="rId151"/>
    <p:sldId id="645" r:id="rId152"/>
    <p:sldId id="647" r:id="rId153"/>
    <p:sldId id="646" r:id="rId154"/>
    <p:sldId id="648" r:id="rId155"/>
    <p:sldId id="649" r:id="rId156"/>
    <p:sldId id="595" r:id="rId157"/>
    <p:sldId id="650" r:id="rId158"/>
    <p:sldId id="651" r:id="rId159"/>
    <p:sldId id="653" r:id="rId160"/>
    <p:sldId id="652" r:id="rId161"/>
    <p:sldId id="654" r:id="rId162"/>
    <p:sldId id="539" r:id="rId163"/>
    <p:sldId id="662" r:id="rId164"/>
    <p:sldId id="482" r:id="rId165"/>
  </p:sldIdLst>
  <p:sldSz cx="9144000" cy="6858000" type="screen4x3"/>
  <p:notesSz cx="6784975" cy="9856788"/>
  <p:defaultTextStyle>
    <a:defPPr>
      <a:defRPr lang="zh-CN"/>
    </a:defPPr>
    <a:lvl1pPr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9C2FF"/>
    <a:srgbClr val="4DC4FF"/>
    <a:srgbClr val="001C2A"/>
    <a:srgbClr val="00A8FC"/>
    <a:srgbClr val="A3E0FF"/>
    <a:srgbClr val="BDE9FF"/>
    <a:srgbClr val="AFE4FF"/>
    <a:srgbClr val="009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7" autoAdjust="0"/>
    <p:restoredTop sz="94646" autoAdjust="0"/>
  </p:normalViewPr>
  <p:slideViewPr>
    <p:cSldViewPr>
      <p:cViewPr varScale="1">
        <p:scale>
          <a:sx n="75" d="100"/>
          <a:sy n="75" d="100"/>
        </p:scale>
        <p:origin x="966" y="1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7074"/>
    </p:cViewPr>
  </p:sorterViewPr>
  <p:notesViewPr>
    <p:cSldViewPr>
      <p:cViewPr varScale="1">
        <p:scale>
          <a:sx n="48" d="100"/>
          <a:sy n="48" d="100"/>
        </p:scale>
        <p:origin x="-2994" y="-90"/>
      </p:cViewPr>
      <p:guideLst>
        <p:guide orient="horz" pos="3104"/>
        <p:guide pos="21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CDAA308-CD28-43EC-80DB-D78E66987A2D}"/>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1" name="Rectangle 3">
            <a:extLst>
              <a:ext uri="{FF2B5EF4-FFF2-40B4-BE49-F238E27FC236}">
                <a16:creationId xmlns:a16="http://schemas.microsoft.com/office/drawing/2014/main" id="{B2A44EF3-3D88-4C3C-9BD6-47563788977C}"/>
              </a:ext>
            </a:extLst>
          </p:cNvPr>
          <p:cNvSpPr>
            <a:spLocks noGrp="1" noChangeArrowheads="1"/>
          </p:cNvSpPr>
          <p:nvPr>
            <p:ph type="dt" sz="quarter"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2" name="Rectangle 4">
            <a:extLst>
              <a:ext uri="{FF2B5EF4-FFF2-40B4-BE49-F238E27FC236}">
                <a16:creationId xmlns:a16="http://schemas.microsoft.com/office/drawing/2014/main" id="{9274DC18-5B64-492F-B69F-D307AC983AB3}"/>
              </a:ext>
            </a:extLst>
          </p:cNvPr>
          <p:cNvSpPr>
            <a:spLocks noGrp="1" noChangeArrowheads="1"/>
          </p:cNvSpPr>
          <p:nvPr>
            <p:ph type="ftr" sz="quarter" idx="2"/>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3" name="Rectangle 5">
            <a:extLst>
              <a:ext uri="{FF2B5EF4-FFF2-40B4-BE49-F238E27FC236}">
                <a16:creationId xmlns:a16="http://schemas.microsoft.com/office/drawing/2014/main" id="{B0B2F66A-5228-441D-935A-EB53CF672989}"/>
              </a:ext>
            </a:extLst>
          </p:cNvPr>
          <p:cNvSpPr>
            <a:spLocks noGrp="1" noChangeArrowheads="1"/>
          </p:cNvSpPr>
          <p:nvPr>
            <p:ph type="sldNum" sz="quarter" idx="3"/>
          </p:nvPr>
        </p:nvSpPr>
        <p:spPr bwMode="auto">
          <a:xfrm>
            <a:off x="3844925"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E40B0CD8-5BF1-4201-9752-68EF24FED143}"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4B34229C-131A-465A-95EE-867153022C77}"/>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21507" name="Rectangle 1027">
            <a:extLst>
              <a:ext uri="{FF2B5EF4-FFF2-40B4-BE49-F238E27FC236}">
                <a16:creationId xmlns:a16="http://schemas.microsoft.com/office/drawing/2014/main" id="{26EFE7D2-FEBE-4EC0-AC30-2C649669FA1D}"/>
              </a:ext>
            </a:extLst>
          </p:cNvPr>
          <p:cNvSpPr>
            <a:spLocks noGrp="1" noChangeArrowheads="1"/>
          </p:cNvSpPr>
          <p:nvPr>
            <p:ph type="dt"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15364" name="Rectangle 1028">
            <a:extLst>
              <a:ext uri="{FF2B5EF4-FFF2-40B4-BE49-F238E27FC236}">
                <a16:creationId xmlns:a16="http://schemas.microsoft.com/office/drawing/2014/main" id="{DC4D7403-AD9C-4CE8-9595-35939F491D85}"/>
              </a:ext>
            </a:extLst>
          </p:cNvPr>
          <p:cNvSpPr>
            <a:spLocks noGrp="1" noRot="1" noChangeAspect="1" noChangeArrowheads="1" noTextEdit="1"/>
          </p:cNvSpPr>
          <p:nvPr>
            <p:ph type="sldImg" idx="2"/>
          </p:nvPr>
        </p:nvSpPr>
        <p:spPr bwMode="auto">
          <a:xfrm>
            <a:off x="928688" y="739775"/>
            <a:ext cx="4927600" cy="3695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1029">
            <a:extLst>
              <a:ext uri="{FF2B5EF4-FFF2-40B4-BE49-F238E27FC236}">
                <a16:creationId xmlns:a16="http://schemas.microsoft.com/office/drawing/2014/main" id="{BBBBC5E3-F0E0-466C-A792-0FB197F9BF2E}"/>
              </a:ext>
            </a:extLst>
          </p:cNvPr>
          <p:cNvSpPr>
            <a:spLocks noGrp="1" noChangeArrowheads="1"/>
          </p:cNvSpPr>
          <p:nvPr>
            <p:ph type="body" sz="quarter" idx="3"/>
          </p:nvPr>
        </p:nvSpPr>
        <p:spPr bwMode="auto">
          <a:xfrm>
            <a:off x="979488" y="4600575"/>
            <a:ext cx="4598987" cy="45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10" name="Rectangle 1030">
            <a:extLst>
              <a:ext uri="{FF2B5EF4-FFF2-40B4-BE49-F238E27FC236}">
                <a16:creationId xmlns:a16="http://schemas.microsoft.com/office/drawing/2014/main" id="{5790A228-EE37-4D89-B0AC-84DDAA9F2E3C}"/>
              </a:ext>
            </a:extLst>
          </p:cNvPr>
          <p:cNvSpPr>
            <a:spLocks noGrp="1" noChangeArrowheads="1"/>
          </p:cNvSpPr>
          <p:nvPr>
            <p:ph type="ftr" sz="quarter" idx="4"/>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21511" name="Rectangle 1031">
            <a:extLst>
              <a:ext uri="{FF2B5EF4-FFF2-40B4-BE49-F238E27FC236}">
                <a16:creationId xmlns:a16="http://schemas.microsoft.com/office/drawing/2014/main" id="{DB8AA8DE-11CC-4F66-9DA8-D60E34D4250E}"/>
              </a:ext>
            </a:extLst>
          </p:cNvPr>
          <p:cNvSpPr>
            <a:spLocks noGrp="1" noChangeArrowheads="1"/>
          </p:cNvSpPr>
          <p:nvPr>
            <p:ph type="sldNum" sz="quarter" idx="5"/>
          </p:nvPr>
        </p:nvSpPr>
        <p:spPr bwMode="auto">
          <a:xfrm>
            <a:off x="2895600" y="9144000"/>
            <a:ext cx="6858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509D1237-3780-4B94-8154-747154F9D3D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lnSpc>
        <a:spcPct val="120000"/>
      </a:lnSpc>
      <a:spcBef>
        <a:spcPct val="30000"/>
      </a:spcBef>
      <a:spcAft>
        <a:spcPct val="30000"/>
      </a:spcAft>
      <a:defRPr sz="1200" kern="1200">
        <a:solidFill>
          <a:schemeClr val="tx1"/>
        </a:solidFill>
        <a:latin typeface="Times New Roman" pitchFamily="18" charset="0"/>
        <a:ea typeface="宋体" pitchFamily="2" charset="-122"/>
        <a:cs typeface="+mn-cs"/>
      </a:defRPr>
    </a:lvl1pPr>
    <a:lvl2pPr marL="571500" indent="-114300" algn="l" rtl="0" eaLnBrk="0" fontAlgn="base" hangingPunct="0">
      <a:lnSpc>
        <a:spcPct val="120000"/>
      </a:lnSpc>
      <a:spcBef>
        <a:spcPct val="30000"/>
      </a:spcBef>
      <a:spcAft>
        <a:spcPct val="30000"/>
      </a:spcAft>
      <a:buSzPct val="70000"/>
      <a:buFont typeface="Wingdings" panose="05000000000000000000" pitchFamily="2" charset="2"/>
      <a:buChar char="l"/>
      <a:defRPr sz="1000" kern="1200">
        <a:solidFill>
          <a:schemeClr val="tx1"/>
        </a:solidFill>
        <a:latin typeface="Times New Roman" pitchFamily="18" charset="0"/>
        <a:ea typeface="宋体" pitchFamily="2" charset="-122"/>
        <a:cs typeface="+mn-cs"/>
      </a:defRPr>
    </a:lvl2pPr>
    <a:lvl3pPr marL="1047750" indent="-133350" algn="l" rtl="0" eaLnBrk="0" fontAlgn="base" hangingPunct="0">
      <a:lnSpc>
        <a:spcPct val="120000"/>
      </a:lnSpc>
      <a:spcBef>
        <a:spcPct val="30000"/>
      </a:spcBef>
      <a:spcAft>
        <a:spcPct val="30000"/>
      </a:spcAft>
      <a:buSzPct val="70000"/>
      <a:buFont typeface="Wingdings" panose="05000000000000000000" pitchFamily="2" charset="2"/>
      <a:buChar char="n"/>
      <a:defRPr sz="900" kern="1200">
        <a:solidFill>
          <a:schemeClr val="tx1"/>
        </a:solidFill>
        <a:latin typeface="Times New Roman" pitchFamily="18" charset="0"/>
        <a:ea typeface="宋体" pitchFamily="2" charset="-122"/>
        <a:cs typeface="+mn-cs"/>
      </a:defRPr>
    </a:lvl3pPr>
    <a:lvl4pPr marL="1371600" algn="l" rtl="0" eaLnBrk="0" fontAlgn="base" hangingPunct="0">
      <a:lnSpc>
        <a:spcPct val="120000"/>
      </a:lnSpc>
      <a:spcBef>
        <a:spcPct val="30000"/>
      </a:spcBef>
      <a:spcAft>
        <a:spcPct val="30000"/>
      </a:spcAft>
      <a:buSzPct val="70000"/>
      <a:buFont typeface="Wingdings" panose="05000000000000000000" pitchFamily="2" charset="2"/>
      <a:buChar char="è"/>
      <a:defRPr sz="900" kern="1200">
        <a:solidFill>
          <a:schemeClr val="tx1"/>
        </a:solidFill>
        <a:latin typeface="Times New Roman" pitchFamily="18" charset="0"/>
        <a:ea typeface="宋体" pitchFamily="2" charset="-122"/>
        <a:cs typeface="+mn-cs"/>
      </a:defRPr>
    </a:lvl4pPr>
    <a:lvl5pPr marL="1828800" algn="l" rtl="0" eaLnBrk="0" fontAlgn="base" hangingPunct="0">
      <a:lnSpc>
        <a:spcPct val="120000"/>
      </a:lnSpc>
      <a:spcBef>
        <a:spcPct val="30000"/>
      </a:spcBef>
      <a:spcAft>
        <a:spcPct val="30000"/>
      </a:spcAft>
      <a:defRPr sz="9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9D1237-3780-4B94-8154-747154F9D3D6}" type="slidenum">
              <a:rPr lang="en-US" altLang="zh-CN" smtClean="0"/>
              <a:pPr/>
              <a:t>101</a:t>
            </a:fld>
            <a:endParaRPr lang="en-US" altLang="zh-CN"/>
          </a:p>
        </p:txBody>
      </p:sp>
    </p:spTree>
    <p:extLst>
      <p:ext uri="{BB962C8B-B14F-4D97-AF65-F5344CB8AC3E}">
        <p14:creationId xmlns:p14="http://schemas.microsoft.com/office/powerpoint/2010/main" val="303862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9D1237-3780-4B94-8154-747154F9D3D6}" type="slidenum">
              <a:rPr lang="en-US" altLang="zh-CN" smtClean="0"/>
              <a:pPr/>
              <a:t>118</a:t>
            </a:fld>
            <a:endParaRPr lang="en-US" altLang="zh-CN"/>
          </a:p>
        </p:txBody>
      </p:sp>
    </p:spTree>
    <p:extLst>
      <p:ext uri="{BB962C8B-B14F-4D97-AF65-F5344CB8AC3E}">
        <p14:creationId xmlns:p14="http://schemas.microsoft.com/office/powerpoint/2010/main" val="4103456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D36ABC3B-31A3-4A1D-B630-AD71A4657E66}"/>
              </a:ext>
            </a:extLst>
          </p:cNvPr>
          <p:cNvSpPr>
            <a:spLocks noChangeArrowheads="1"/>
          </p:cNvSpPr>
          <p:nvPr userDrawn="1"/>
        </p:nvSpPr>
        <p:spPr bwMode="auto">
          <a:xfrm>
            <a:off x="0" y="0"/>
            <a:ext cx="9144000" cy="6858000"/>
          </a:xfrm>
          <a:prstGeom prst="rect">
            <a:avLst/>
          </a:prstGeom>
          <a:solidFill>
            <a:srgbClr val="AFE4FF"/>
          </a:solidFill>
          <a:ln w="9525" algn="ctr">
            <a:solidFill>
              <a:srgbClr val="BDE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chemeClr val="accent2"/>
              </a:buClr>
              <a:buSzPct val="70000"/>
              <a:buFont typeface="Wingdings" panose="05000000000000000000" pitchFamily="2" charset="2"/>
              <a:buNone/>
              <a:defRPr/>
            </a:pPr>
            <a:endParaRPr lang="zh-CN" altLang="en-US"/>
          </a:p>
        </p:txBody>
      </p:sp>
      <p:pic>
        <p:nvPicPr>
          <p:cNvPr id="3" name="Picture 10" descr="s-xyfg_zhulou_4">
            <a:extLst>
              <a:ext uri="{FF2B5EF4-FFF2-40B4-BE49-F238E27FC236}">
                <a16:creationId xmlns:a16="http://schemas.microsoft.com/office/drawing/2014/main" id="{19E4208E-292F-499A-AE2C-C76CBDE4A7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436938"/>
            <a:ext cx="9144000" cy="3421062"/>
          </a:xfrm>
          <a:prstGeom prst="rect">
            <a:avLst/>
          </a:prstGeom>
          <a:solidFill>
            <a:srgbClr val="BDE9FF"/>
          </a:solidFill>
          <a:ln w="9525">
            <a:solidFill>
              <a:srgbClr val="BDE9FF"/>
            </a:solidFill>
            <a:miter lim="800000"/>
            <a:headEnd/>
            <a:tailEnd/>
          </a:ln>
        </p:spPr>
      </p:pic>
    </p:spTree>
    <p:extLst>
      <p:ext uri="{BB962C8B-B14F-4D97-AF65-F5344CB8AC3E}">
        <p14:creationId xmlns:p14="http://schemas.microsoft.com/office/powerpoint/2010/main" val="5051089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59298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222250"/>
            <a:ext cx="1847850" cy="3136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2250"/>
            <a:ext cx="5391150" cy="3136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9005633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6495951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6300" y="1524000"/>
            <a:ext cx="3619500" cy="841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6300" y="2517775"/>
            <a:ext cx="3619500" cy="841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21388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marL="671513" indent="-285750">
              <a:buFont typeface="Wingdings" pitchFamily="2" charset="2"/>
              <a:buChar char="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858477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133151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01513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0716392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7072160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3265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3348071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4964532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7FBDC1E-0DF3-44CC-8C7A-5D83ECFB409F}"/>
              </a:ext>
            </a:extLst>
          </p:cNvPr>
          <p:cNvSpPr>
            <a:spLocks noChangeArrowheads="1"/>
          </p:cNvSpPr>
          <p:nvPr/>
        </p:nvSpPr>
        <p:spPr bwMode="auto">
          <a:xfrm>
            <a:off x="-7938" y="6480175"/>
            <a:ext cx="9144001" cy="404813"/>
          </a:xfrm>
          <a:prstGeom prst="rect">
            <a:avLst/>
          </a:prstGeom>
          <a:solidFill>
            <a:srgbClr val="A7E2FF">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a:defRPr/>
            </a:pPr>
            <a:endParaRPr kumimoji="0" lang="zh-CN" altLang="zh-CN" sz="1800" b="0"/>
          </a:p>
        </p:txBody>
      </p:sp>
      <p:sp>
        <p:nvSpPr>
          <p:cNvPr id="1027" name="Rectangle 4">
            <a:extLst>
              <a:ext uri="{FF2B5EF4-FFF2-40B4-BE49-F238E27FC236}">
                <a16:creationId xmlns:a16="http://schemas.microsoft.com/office/drawing/2014/main" id="{1EC2EC18-B6BC-44CE-8A5E-45260C2E9E48}"/>
              </a:ext>
            </a:extLst>
          </p:cNvPr>
          <p:cNvSpPr>
            <a:spLocks noGrp="1" noChangeArrowheads="1"/>
          </p:cNvSpPr>
          <p:nvPr>
            <p:ph type="title"/>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5">
            <a:extLst>
              <a:ext uri="{FF2B5EF4-FFF2-40B4-BE49-F238E27FC236}">
                <a16:creationId xmlns:a16="http://schemas.microsoft.com/office/drawing/2014/main" id="{74A9C702-B146-477D-B369-D3FAFFFECDE5}"/>
              </a:ext>
            </a:extLst>
          </p:cNvPr>
          <p:cNvSpPr>
            <a:spLocks noGrp="1" noChangeArrowheads="1"/>
          </p:cNvSpPr>
          <p:nvPr>
            <p:ph type="body" idx="1"/>
          </p:nvPr>
        </p:nvSpPr>
        <p:spPr bwMode="auto">
          <a:xfrm>
            <a:off x="914400" y="1524000"/>
            <a:ext cx="73914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7">
            <a:extLst>
              <a:ext uri="{FF2B5EF4-FFF2-40B4-BE49-F238E27FC236}">
                <a16:creationId xmlns:a16="http://schemas.microsoft.com/office/drawing/2014/main" id="{E5F87706-7FB7-4760-841A-E01ABBD5660E}"/>
              </a:ext>
            </a:extLst>
          </p:cNvPr>
          <p:cNvSpPr>
            <a:spLocks noChangeArrowheads="1"/>
          </p:cNvSpPr>
          <p:nvPr/>
        </p:nvSpPr>
        <p:spPr bwMode="auto">
          <a:xfrm>
            <a:off x="3116263" y="65246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100">
              <a:solidFill>
                <a:srgbClr val="666699"/>
              </a:solidFill>
              <a:latin typeface="Times New Roman" panose="02020603050405020304" pitchFamily="18" charset="0"/>
              <a:ea typeface="楷体_GB2312" pitchFamily="49" charset="-122"/>
            </a:endParaRPr>
          </a:p>
        </p:txBody>
      </p:sp>
      <p:sp>
        <p:nvSpPr>
          <p:cNvPr id="1030" name="Text Box 10">
            <a:extLst>
              <a:ext uri="{FF2B5EF4-FFF2-40B4-BE49-F238E27FC236}">
                <a16:creationId xmlns:a16="http://schemas.microsoft.com/office/drawing/2014/main" id="{C8A655E9-8B22-426D-81FA-5A3834F9F37F}"/>
              </a:ext>
            </a:extLst>
          </p:cNvPr>
          <p:cNvSpPr txBox="1">
            <a:spLocks noChangeArrowheads="1"/>
          </p:cNvSpPr>
          <p:nvPr userDrawn="1"/>
        </p:nvSpPr>
        <p:spPr bwMode="auto">
          <a:xfrm>
            <a:off x="8640763" y="60928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30000"/>
              </a:lnSpc>
              <a:spcBef>
                <a:spcPct val="20000"/>
              </a:spcBef>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1pPr>
            <a:lvl2pPr marL="742950" indent="-285750">
              <a:lnSpc>
                <a:spcPct val="130000"/>
              </a:lnSpc>
              <a:spcBef>
                <a:spcPct val="20000"/>
              </a:spcBef>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2pPr>
            <a:lvl3pPr marL="1143000" indent="-228600">
              <a:lnSpc>
                <a:spcPct val="130000"/>
              </a:lnSpc>
              <a:spcBef>
                <a:spcPct val="20000"/>
              </a:spcBef>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3pPr>
            <a:lvl4pPr marL="1600200" indent="-228600">
              <a:lnSpc>
                <a:spcPct val="130000"/>
              </a:lnSpc>
              <a:spcBef>
                <a:spcPct val="20000"/>
              </a:spcBef>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4pPr>
            <a:lvl5pPr marL="2057400" indent="-228600">
              <a:lnSpc>
                <a:spcPct val="130000"/>
              </a:lnSpc>
              <a:spcBef>
                <a:spcPct val="20000"/>
              </a:spcBef>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nSpc>
                <a:spcPct val="100000"/>
              </a:lnSpc>
              <a:spcBef>
                <a:spcPct val="50000"/>
              </a:spcBef>
              <a:buClrTx/>
              <a:buSzTx/>
              <a:buFontTx/>
              <a:buNone/>
            </a:pPr>
            <a:fld id="{A5278528-85A3-4D4C-BA16-9A57BAC26C79}" type="slidenum">
              <a:rPr kumimoji="0" lang="en-US" altLang="zh-CN" sz="1400">
                <a:solidFill>
                  <a:srgbClr val="0094DE"/>
                </a:solidFill>
              </a:rPr>
              <a:pPr>
                <a:lnSpc>
                  <a:spcPct val="100000"/>
                </a:lnSpc>
                <a:spcBef>
                  <a:spcPct val="50000"/>
                </a:spcBef>
                <a:buClrTx/>
                <a:buSzTx/>
                <a:buFontTx/>
                <a:buNone/>
              </a:pPr>
              <a:t>‹#›</a:t>
            </a:fld>
            <a:endParaRPr kumimoji="0" lang="en-US" altLang="zh-CN" sz="1400">
              <a:solidFill>
                <a:srgbClr val="0094DE"/>
              </a:solidFill>
            </a:endParaRPr>
          </a:p>
        </p:txBody>
      </p:sp>
      <p:sp>
        <p:nvSpPr>
          <p:cNvPr id="1031" name="Rectangle 11">
            <a:extLst>
              <a:ext uri="{FF2B5EF4-FFF2-40B4-BE49-F238E27FC236}">
                <a16:creationId xmlns:a16="http://schemas.microsoft.com/office/drawing/2014/main" id="{B0188F70-3CAB-434D-A7C1-B74EB0B8BEEF}"/>
              </a:ext>
            </a:extLst>
          </p:cNvPr>
          <p:cNvSpPr>
            <a:spLocks noChangeArrowheads="1"/>
          </p:cNvSpPr>
          <p:nvPr userDrawn="1"/>
        </p:nvSpPr>
        <p:spPr bwMode="auto">
          <a:xfrm>
            <a:off x="250825" y="6464300"/>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a:solidFill>
                  <a:srgbClr val="666699"/>
                </a:solidFill>
                <a:latin typeface="Times New Roman" panose="02020603050405020304" pitchFamily="18" charset="0"/>
                <a:ea typeface="楷体_GB2312" pitchFamily="49" charset="-122"/>
              </a:rPr>
              <a:t>计算机与信息学院</a:t>
            </a:r>
          </a:p>
        </p:txBody>
      </p:sp>
      <p:pic>
        <p:nvPicPr>
          <p:cNvPr id="1032" name="图片 7">
            <a:extLst>
              <a:ext uri="{FF2B5EF4-FFF2-40B4-BE49-F238E27FC236}">
                <a16:creationId xmlns:a16="http://schemas.microsoft.com/office/drawing/2014/main" id="{D6CE6E48-EA3B-46D3-9935-F2EDCE8C44C0}"/>
              </a:ext>
            </a:extLst>
          </p:cNvPr>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22275" y="388938"/>
            <a:ext cx="798513"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ransition/>
  <p:txStyles>
    <p:title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p:titleStyle>
    <p:body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17"/>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33.wmf"/><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13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6.wmf"/><Relationship Id="rId1" Type="http://schemas.openxmlformats.org/officeDocument/2006/relationships/slideLayout" Target="../slideLayouts/slideLayout2.xml"/><Relationship Id="rId5" Type="http://schemas.openxmlformats.org/officeDocument/2006/relationships/image" Target="../media/image33.wmf"/><Relationship Id="rId4" Type="http://schemas.openxmlformats.org/officeDocument/2006/relationships/image" Target="../media/image35.wmf"/></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E8358DD6-7840-4F38-8B9C-A3E83F248E54}"/>
              </a:ext>
            </a:extLst>
          </p:cNvPr>
          <p:cNvSpPr>
            <a:spLocks noChangeArrowheads="1"/>
          </p:cNvSpPr>
          <p:nvPr/>
        </p:nvSpPr>
        <p:spPr bwMode="auto">
          <a:xfrm>
            <a:off x="1042988" y="1125538"/>
            <a:ext cx="739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a:solidFill>
                  <a:srgbClr val="333399"/>
                </a:solidFill>
                <a:latin typeface="Times New Roman" panose="02020603050405020304" pitchFamily="18" charset="0"/>
                <a:ea typeface="黑体" panose="02010609060101010101" pitchFamily="49" charset="-122"/>
              </a:rPr>
              <a:t>课前思考</a:t>
            </a:r>
            <a:r>
              <a:rPr lang="zh-CN" altLang="en-US"/>
              <a:t> </a:t>
            </a:r>
          </a:p>
        </p:txBody>
      </p:sp>
      <p:pic>
        <p:nvPicPr>
          <p:cNvPr id="17411" name="Picture 5" descr="j0241227[1]">
            <a:extLst>
              <a:ext uri="{FF2B5EF4-FFF2-40B4-BE49-F238E27FC236}">
                <a16:creationId xmlns:a16="http://schemas.microsoft.com/office/drawing/2014/main" id="{07937133-EEC5-4228-98EB-323544506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4221163"/>
            <a:ext cx="1944688"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6">
            <a:extLst>
              <a:ext uri="{FF2B5EF4-FFF2-40B4-BE49-F238E27FC236}">
                <a16:creationId xmlns:a16="http://schemas.microsoft.com/office/drawing/2014/main" id="{9A39E830-E015-4BCF-9188-5FA255E7737B}"/>
              </a:ext>
            </a:extLst>
          </p:cNvPr>
          <p:cNvSpPr>
            <a:spLocks noChangeArrowheads="1"/>
          </p:cNvSpPr>
          <p:nvPr/>
        </p:nvSpPr>
        <p:spPr bwMode="auto">
          <a:xfrm>
            <a:off x="1042988" y="2060848"/>
            <a:ext cx="6265316" cy="2735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dirty="0"/>
              <a:t>如何才能做到向高层屏蔽物理通信的细节？</a:t>
            </a:r>
          </a:p>
          <a:p>
            <a:pPr algn="l" eaLnBrk="1" hangingPunct="1">
              <a:lnSpc>
                <a:spcPct val="130000"/>
              </a:lnSpc>
              <a:buFont typeface="Wingdings" panose="05000000000000000000" pitchFamily="2" charset="2"/>
              <a:buNone/>
            </a:pPr>
            <a:endParaRPr lang="en-US" altLang="zh-CN" sz="2400" dirty="0"/>
          </a:p>
          <a:p>
            <a:pPr algn="l" eaLnBrk="1" hangingPunct="1">
              <a:lnSpc>
                <a:spcPct val="130000"/>
              </a:lnSpc>
              <a:buFont typeface="Wingdings" panose="05000000000000000000" pitchFamily="2" charset="2"/>
              <a:buNone/>
            </a:pPr>
            <a:r>
              <a:rPr lang="zh-CN" altLang="en-US" sz="2400" dirty="0"/>
              <a:t>如何发现和纠正传输过程中发生的数据错误？</a:t>
            </a:r>
          </a:p>
          <a:p>
            <a:pPr algn="l" eaLnBrk="1" hangingPunct="1">
              <a:lnSpc>
                <a:spcPct val="130000"/>
              </a:lnSpc>
              <a:buFont typeface="Wingdings" panose="05000000000000000000" pitchFamily="2" charset="2"/>
              <a:buNone/>
            </a:pPr>
            <a:endParaRPr lang="en-US" altLang="zh-CN" sz="2400" dirty="0"/>
          </a:p>
          <a:p>
            <a:pPr algn="l" eaLnBrk="1" hangingPunct="1">
              <a:lnSpc>
                <a:spcPct val="130000"/>
              </a:lnSpc>
              <a:buFont typeface="Wingdings" panose="05000000000000000000" pitchFamily="2" charset="2"/>
              <a:buNone/>
            </a:pPr>
            <a:r>
              <a:rPr lang="zh-CN" altLang="en-US" sz="2400" dirty="0"/>
              <a:t>如何加快或减缓数据传输的速率？</a:t>
            </a:r>
          </a:p>
        </p:txBody>
      </p:sp>
      <p:sp>
        <p:nvSpPr>
          <p:cNvPr id="17413" name="Rectangle 8">
            <a:extLst>
              <a:ext uri="{FF2B5EF4-FFF2-40B4-BE49-F238E27FC236}">
                <a16:creationId xmlns:a16="http://schemas.microsoft.com/office/drawing/2014/main" id="{4C5A618C-AE07-4D48-A118-50A521536187}"/>
              </a:ext>
            </a:extLst>
          </p:cNvPr>
          <p:cNvSpPr>
            <a:spLocks noGrp="1" noChangeArrowheads="1"/>
          </p:cNvSpPr>
          <p:nvPr>
            <p:ph type="title"/>
          </p:nvPr>
        </p:nvSpPr>
        <p:spPr>
          <a:noFill/>
        </p:spPr>
        <p:txBody>
          <a:bodyPr/>
          <a:lstStyle/>
          <a:p>
            <a:pPr eaLnBrk="1" hangingPunct="1"/>
            <a:r>
              <a:rPr lang="zh-CN" altLang="en-US" dirty="0"/>
              <a:t>第四章 数据链路层</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511DAEF-265C-4169-B1E0-2E727CA76365}"/>
              </a:ext>
            </a:extLst>
          </p:cNvPr>
          <p:cNvSpPr>
            <a:spLocks noGrp="1"/>
          </p:cNvSpPr>
          <p:nvPr>
            <p:ph idx="1"/>
          </p:nvPr>
        </p:nvSpPr>
        <p:spPr>
          <a:xfrm>
            <a:off x="1115616" y="1916832"/>
            <a:ext cx="6840760" cy="3428631"/>
          </a:xfrm>
        </p:spPr>
        <p:txBody>
          <a:bodyPr/>
          <a:lstStyle/>
          <a:p>
            <a:r>
              <a:rPr lang="zh-CN" altLang="en-US" sz="2400" dirty="0">
                <a:latin typeface="+mn-ea"/>
              </a:rPr>
              <a:t>将网络层的报文封装成数据帧，并按顺序发送。</a:t>
            </a:r>
            <a:endParaRPr lang="en-US" altLang="zh-CN" sz="2400" dirty="0">
              <a:latin typeface="+mn-ea"/>
            </a:endParaRPr>
          </a:p>
          <a:p>
            <a:pPr lvl="1"/>
            <a:r>
              <a:rPr lang="zh-CN" altLang="en-US" sz="2000" dirty="0">
                <a:latin typeface="+mn-ea"/>
              </a:rPr>
              <a:t>根据协议的不同，一个数据帧可能会有几百到几千字节的长度。</a:t>
            </a:r>
            <a:endParaRPr lang="en-US" altLang="zh-CN" sz="2000" dirty="0">
              <a:latin typeface="+mn-ea"/>
            </a:endParaRPr>
          </a:p>
          <a:p>
            <a:r>
              <a:rPr lang="zh-CN" altLang="en-US" sz="2400" dirty="0"/>
              <a:t>为了保证可靠传输，需要具有以下功能：</a:t>
            </a:r>
            <a:endParaRPr lang="en-US" altLang="zh-CN" sz="2400" dirty="0"/>
          </a:p>
          <a:p>
            <a:pPr lvl="1"/>
            <a:r>
              <a:rPr lang="zh-CN" altLang="en-US" sz="2000" dirty="0"/>
              <a:t>一种合适的帧结构，以便封装上层数据</a:t>
            </a:r>
            <a:endParaRPr lang="en-US" altLang="zh-CN" sz="2000" dirty="0"/>
          </a:p>
          <a:p>
            <a:pPr lvl="1"/>
            <a:r>
              <a:rPr lang="zh-CN" altLang="en-US" sz="2000" dirty="0"/>
              <a:t>一种合适的数据识别机制，确保所有数据得到传输</a:t>
            </a:r>
            <a:endParaRPr lang="en-US" altLang="zh-CN" sz="2000" dirty="0"/>
          </a:p>
          <a:p>
            <a:pPr lvl="1"/>
            <a:r>
              <a:rPr lang="zh-CN" altLang="en-US" sz="2000" dirty="0"/>
              <a:t>一种检错或纠错机制，以发现并解决传输中的错误</a:t>
            </a:r>
            <a:endParaRPr lang="en-US" altLang="zh-CN" sz="2000" dirty="0"/>
          </a:p>
          <a:p>
            <a:pPr lvl="1"/>
            <a:r>
              <a:rPr lang="zh-CN" altLang="en-US" sz="2000" dirty="0"/>
              <a:t>一种合适的流量控制机制，以维持有序通信</a:t>
            </a:r>
          </a:p>
          <a:p>
            <a:pPr lvl="1"/>
            <a:r>
              <a:rPr lang="zh-CN" altLang="en-US" sz="2000" dirty="0"/>
              <a:t>一种获得发送数据权的判断和决策机制</a:t>
            </a:r>
            <a:endParaRPr lang="zh-CN" altLang="en-US" sz="2000" dirty="0">
              <a:latin typeface="+mn-ea"/>
            </a:endParaRPr>
          </a:p>
        </p:txBody>
      </p:sp>
      <p:sp>
        <p:nvSpPr>
          <p:cNvPr id="6" name="文本框 5">
            <a:extLst>
              <a:ext uri="{FF2B5EF4-FFF2-40B4-BE49-F238E27FC236}">
                <a16:creationId xmlns:a16="http://schemas.microsoft.com/office/drawing/2014/main" id="{4EBF092A-FAA8-479D-9C65-11725EBAE563}"/>
              </a:ext>
            </a:extLst>
          </p:cNvPr>
          <p:cNvSpPr txBox="1"/>
          <p:nvPr/>
        </p:nvSpPr>
        <p:spPr>
          <a:xfrm>
            <a:off x="1115616" y="1233099"/>
            <a:ext cx="2088232" cy="461665"/>
          </a:xfrm>
          <a:prstGeom prst="rect">
            <a:avLst/>
          </a:prstGeom>
          <a:noFill/>
        </p:spPr>
        <p:txBody>
          <a:bodyPr wrap="square" rtlCol="0">
            <a:spAutoFit/>
          </a:bodyPr>
          <a:lstStyle/>
          <a:p>
            <a:r>
              <a:rPr lang="zh-CN" altLang="en-US" dirty="0"/>
              <a:t>三、主要功能</a:t>
            </a:r>
          </a:p>
        </p:txBody>
      </p:sp>
    </p:spTree>
    <p:extLst>
      <p:ext uri="{BB962C8B-B14F-4D97-AF65-F5344CB8AC3E}">
        <p14:creationId xmlns:p14="http://schemas.microsoft.com/office/powerpoint/2010/main" val="3825420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3" end="3"/>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F1DA94E-F2BA-40AB-81E2-A4ECF0B1E539}"/>
              </a:ext>
            </a:extLst>
          </p:cNvPr>
          <p:cNvPicPr>
            <a:picLocks noChangeAspect="1"/>
          </p:cNvPicPr>
          <p:nvPr/>
        </p:nvPicPr>
        <p:blipFill>
          <a:blip r:embed="rId2"/>
          <a:stretch>
            <a:fillRect/>
          </a:stretch>
        </p:blipFill>
        <p:spPr>
          <a:xfrm>
            <a:off x="1115616" y="958416"/>
            <a:ext cx="7344816" cy="4661711"/>
          </a:xfrm>
          <a:prstGeom prst="rect">
            <a:avLst/>
          </a:prstGeom>
        </p:spPr>
      </p:pic>
      <p:sp>
        <p:nvSpPr>
          <p:cNvPr id="7" name="文本框 6">
            <a:extLst>
              <a:ext uri="{FF2B5EF4-FFF2-40B4-BE49-F238E27FC236}">
                <a16:creationId xmlns:a16="http://schemas.microsoft.com/office/drawing/2014/main" id="{CD4E251C-4791-45F7-9FD0-4469DA05F13C}"/>
              </a:ext>
            </a:extLst>
          </p:cNvPr>
          <p:cNvSpPr txBox="1"/>
          <p:nvPr/>
        </p:nvSpPr>
        <p:spPr>
          <a:xfrm>
            <a:off x="683568" y="5605789"/>
            <a:ext cx="7416824" cy="830997"/>
          </a:xfrm>
          <a:prstGeom prst="rect">
            <a:avLst/>
          </a:prstGeom>
          <a:noFill/>
        </p:spPr>
        <p:txBody>
          <a:bodyPr wrap="square">
            <a:spAutoFit/>
          </a:bodyPr>
          <a:lstStyle/>
          <a:p>
            <a:r>
              <a:rPr lang="en-US" altLang="zh-CN" dirty="0"/>
              <a:t>T</a:t>
            </a:r>
            <a:r>
              <a:rPr lang="en-US" altLang="zh-CN" baseline="-25000" dirty="0"/>
              <a:t>0</a:t>
            </a:r>
            <a:r>
              <a:rPr lang="zh-CN" altLang="en-US" dirty="0"/>
              <a:t>：指这个帧的发送时延（传输时延</a:t>
            </a:r>
            <a:r>
              <a:rPr lang="en-US" altLang="zh-CN" dirty="0"/>
              <a:t>+</a:t>
            </a:r>
            <a:r>
              <a:rPr lang="zh-CN" altLang="en-US" dirty="0"/>
              <a:t>传播时延），一个帧从刚开始发送到发送成功的时间。</a:t>
            </a:r>
          </a:p>
        </p:txBody>
      </p:sp>
    </p:spTree>
    <p:extLst>
      <p:ext uri="{BB962C8B-B14F-4D97-AF65-F5344CB8AC3E}">
        <p14:creationId xmlns:p14="http://schemas.microsoft.com/office/powerpoint/2010/main" val="3638031435"/>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0E3D3-C0BF-4CF4-AD58-3BD20D3D3DC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804AF3A-2C17-4F71-B4F6-6582871B0C89}"/>
              </a:ext>
            </a:extLst>
          </p:cNvPr>
          <p:cNvSpPr>
            <a:spLocks noGrp="1"/>
          </p:cNvSpPr>
          <p:nvPr>
            <p:ph idx="1"/>
          </p:nvPr>
        </p:nvSpPr>
        <p:spPr>
          <a:xfrm>
            <a:off x="1043608" y="1196752"/>
            <a:ext cx="7391400" cy="3637919"/>
          </a:xfrm>
        </p:spPr>
        <p:txBody>
          <a:bodyPr/>
          <a:lstStyle/>
          <a:p>
            <a:r>
              <a:rPr lang="zh-CN" altLang="en-US" sz="2400" dirty="0">
                <a:latin typeface="+mn-ea"/>
              </a:rPr>
              <a:t>站</a:t>
            </a:r>
            <a:r>
              <a:rPr lang="en-US" altLang="zh-CN" sz="2400" dirty="0">
                <a:latin typeface="+mn-ea"/>
              </a:rPr>
              <a:t>1</a:t>
            </a:r>
            <a:r>
              <a:rPr lang="zh-CN" altLang="en-US" sz="2400" dirty="0">
                <a:latin typeface="+mn-ea"/>
              </a:rPr>
              <a:t>：第一时间发送</a:t>
            </a:r>
            <a:r>
              <a:rPr lang="en-US" altLang="zh-CN" sz="2400" dirty="0">
                <a:latin typeface="+mn-ea"/>
              </a:rPr>
              <a:t>1</a:t>
            </a:r>
            <a:r>
              <a:rPr lang="zh-CN" altLang="en-US" sz="2400" dirty="0">
                <a:latin typeface="+mn-ea"/>
              </a:rPr>
              <a:t>号帧，在</a:t>
            </a:r>
            <a:r>
              <a:rPr lang="en-US" altLang="zh-CN" sz="2400" dirty="0">
                <a:latin typeface="+mn-ea"/>
              </a:rPr>
              <a:t>T</a:t>
            </a:r>
            <a:r>
              <a:rPr lang="en-US" altLang="zh-CN" sz="2400" baseline="-25000" dirty="0">
                <a:latin typeface="+mn-ea"/>
              </a:rPr>
              <a:t>0</a:t>
            </a:r>
            <a:r>
              <a:rPr lang="zh-CN" altLang="en-US" sz="2400" dirty="0">
                <a:latin typeface="+mn-ea"/>
              </a:rPr>
              <a:t>时间内并未与其他节点发送的数据帧发生冲突，即在这个时间段中只有该数据帧在传送，发送成功。</a:t>
            </a:r>
            <a:endParaRPr lang="en-US" altLang="zh-CN" sz="2400" dirty="0">
              <a:latin typeface="+mn-ea"/>
            </a:endParaRPr>
          </a:p>
          <a:p>
            <a:r>
              <a:rPr lang="zh-CN" altLang="en-US" sz="2400" dirty="0">
                <a:latin typeface="+mn-ea"/>
              </a:rPr>
              <a:t>站</a:t>
            </a:r>
            <a:r>
              <a:rPr lang="en-US" altLang="zh-CN" sz="2400" dirty="0">
                <a:latin typeface="+mn-ea"/>
              </a:rPr>
              <a:t>2</a:t>
            </a:r>
            <a:r>
              <a:rPr lang="zh-CN" altLang="en-US" sz="2400" dirty="0">
                <a:latin typeface="+mn-ea"/>
              </a:rPr>
              <a:t>：发送</a:t>
            </a:r>
            <a:r>
              <a:rPr lang="en-US" altLang="zh-CN" sz="2400" dirty="0">
                <a:latin typeface="+mn-ea"/>
              </a:rPr>
              <a:t>2</a:t>
            </a:r>
            <a:r>
              <a:rPr lang="zh-CN" altLang="en-US" sz="2400" dirty="0">
                <a:latin typeface="+mn-ea"/>
              </a:rPr>
              <a:t>号帧，在</a:t>
            </a:r>
            <a:r>
              <a:rPr lang="en-US" altLang="zh-CN" sz="2400" dirty="0">
                <a:latin typeface="+mn-ea"/>
              </a:rPr>
              <a:t>T</a:t>
            </a:r>
            <a:r>
              <a:rPr lang="en-US" altLang="zh-CN" sz="2400" baseline="-25000" dirty="0">
                <a:latin typeface="+mn-ea"/>
              </a:rPr>
              <a:t>0 </a:t>
            </a:r>
            <a:r>
              <a:rPr lang="zh-CN" altLang="en-US" sz="2400" dirty="0">
                <a:latin typeface="+mn-ea"/>
              </a:rPr>
              <a:t>时间内与站</a:t>
            </a:r>
            <a:r>
              <a:rPr lang="en-US" altLang="zh-CN" sz="2400" dirty="0">
                <a:latin typeface="+mn-ea"/>
              </a:rPr>
              <a:t>N-1</a:t>
            </a:r>
            <a:r>
              <a:rPr lang="zh-CN" altLang="en-US" sz="2400" dirty="0">
                <a:latin typeface="+mn-ea"/>
              </a:rPr>
              <a:t>发送数据帧发生冲突，发送失败。</a:t>
            </a:r>
            <a:endParaRPr lang="en-US" altLang="zh-CN" sz="2400" dirty="0">
              <a:latin typeface="+mn-ea"/>
            </a:endParaRPr>
          </a:p>
          <a:p>
            <a:r>
              <a:rPr lang="zh-CN" altLang="en-US" sz="2400" dirty="0">
                <a:latin typeface="+mn-ea"/>
              </a:rPr>
              <a:t>冲突解决办法：超时后等一个随机时间再重传。</a:t>
            </a:r>
            <a:endParaRPr lang="en-US" altLang="zh-CN" sz="2400" dirty="0">
              <a:latin typeface="+mn-ea"/>
            </a:endParaRPr>
          </a:p>
          <a:p>
            <a:r>
              <a:rPr lang="zh-CN" altLang="en-US" sz="2400" dirty="0">
                <a:latin typeface="+mn-ea"/>
              </a:rPr>
              <a:t>信道利用率：当网络中结点数量较多，且在单位时间内，结点发送帧的数量符合泊松分布时，信道利用率的理论值仅为</a:t>
            </a:r>
            <a:r>
              <a:rPr lang="en-US" altLang="zh-CN" sz="2400" dirty="0">
                <a:latin typeface="+mn-ea"/>
              </a:rPr>
              <a:t>18%</a:t>
            </a:r>
            <a:endParaRPr lang="zh-CN" altLang="en-US" sz="2400" dirty="0">
              <a:latin typeface="+mn-ea"/>
            </a:endParaRPr>
          </a:p>
        </p:txBody>
      </p:sp>
    </p:spTree>
    <p:extLst>
      <p:ext uri="{BB962C8B-B14F-4D97-AF65-F5344CB8AC3E}">
        <p14:creationId xmlns:p14="http://schemas.microsoft.com/office/powerpoint/2010/main" val="1808928766"/>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1E148-F45B-4894-B999-1AA9C14F8A08}"/>
              </a:ext>
            </a:extLst>
          </p:cNvPr>
          <p:cNvSpPr>
            <a:spLocks noGrp="1"/>
          </p:cNvSpPr>
          <p:nvPr>
            <p:ph type="title"/>
          </p:nvPr>
        </p:nvSpPr>
        <p:spPr/>
        <p:txBody>
          <a:bodyPr/>
          <a:lstStyle/>
          <a:p>
            <a:r>
              <a:rPr lang="en-US" altLang="zh-CN" dirty="0"/>
              <a:t>2</a:t>
            </a:r>
            <a:r>
              <a:rPr lang="zh-CN" altLang="en-US" dirty="0"/>
              <a:t>、时隙</a:t>
            </a:r>
            <a:r>
              <a:rPr lang="en-US" altLang="zh-CN" dirty="0"/>
              <a:t>ALOHA</a:t>
            </a:r>
            <a:endParaRPr lang="zh-CN" altLang="en-US" dirty="0"/>
          </a:p>
        </p:txBody>
      </p:sp>
      <p:sp>
        <p:nvSpPr>
          <p:cNvPr id="3" name="内容占位符 2">
            <a:extLst>
              <a:ext uri="{FF2B5EF4-FFF2-40B4-BE49-F238E27FC236}">
                <a16:creationId xmlns:a16="http://schemas.microsoft.com/office/drawing/2014/main" id="{EB67E141-08DF-4623-8CFC-78ED08C5AB85}"/>
              </a:ext>
            </a:extLst>
          </p:cNvPr>
          <p:cNvSpPr>
            <a:spLocks noGrp="1"/>
          </p:cNvSpPr>
          <p:nvPr>
            <p:ph idx="1"/>
          </p:nvPr>
        </p:nvSpPr>
        <p:spPr>
          <a:xfrm>
            <a:off x="1043608" y="4124694"/>
            <a:ext cx="7391400" cy="2086725"/>
          </a:xfrm>
        </p:spPr>
        <p:txBody>
          <a:bodyPr/>
          <a:lstStyle/>
          <a:p>
            <a:r>
              <a:rPr lang="zh-CN" altLang="en-US" sz="2400" dirty="0">
                <a:latin typeface="+mn-ea"/>
              </a:rPr>
              <a:t>将时间划分为等长的时隙</a:t>
            </a:r>
            <a:r>
              <a:rPr lang="en-US" altLang="zh-CN" sz="2400" dirty="0">
                <a:latin typeface="+mn-ea"/>
              </a:rPr>
              <a:t>(slot</a:t>
            </a:r>
            <a:r>
              <a:rPr lang="zh-CN" altLang="en-US" sz="2400" dirty="0">
                <a:latin typeface="+mn-ea"/>
              </a:rPr>
              <a:t>，也称时槽），每个时隙可以传输</a:t>
            </a:r>
            <a:r>
              <a:rPr lang="en-US" altLang="zh-CN" sz="2400" dirty="0">
                <a:latin typeface="+mn-ea"/>
              </a:rPr>
              <a:t>1</a:t>
            </a:r>
            <a:r>
              <a:rPr lang="zh-CN" altLang="en-US" sz="2400" dirty="0">
                <a:latin typeface="+mn-ea"/>
              </a:rPr>
              <a:t>个帧。</a:t>
            </a:r>
            <a:endParaRPr lang="en-US" altLang="zh-CN" sz="2400" dirty="0">
              <a:latin typeface="+mn-ea"/>
            </a:endParaRPr>
          </a:p>
          <a:p>
            <a:r>
              <a:rPr lang="zh-CN" altLang="en-US" sz="2400" dirty="0">
                <a:latin typeface="+mn-ea"/>
              </a:rPr>
              <a:t>结点间严格时钟同步，且只能在时隙开始时发送帧</a:t>
            </a:r>
          </a:p>
          <a:p>
            <a:r>
              <a:rPr lang="zh-CN" altLang="en-US" sz="2400" dirty="0">
                <a:latin typeface="+mn-ea"/>
              </a:rPr>
              <a:t>如果</a:t>
            </a:r>
            <a:r>
              <a:rPr lang="en-US" altLang="zh-CN" sz="2400" dirty="0">
                <a:latin typeface="+mn-ea"/>
              </a:rPr>
              <a:t>2</a:t>
            </a:r>
            <a:r>
              <a:rPr lang="zh-CN" altLang="en-US" sz="2400" dirty="0">
                <a:latin typeface="+mn-ea"/>
              </a:rPr>
              <a:t>个及以上结点在同一时隙发送帧，结点即检测到冲突</a:t>
            </a:r>
          </a:p>
        </p:txBody>
      </p:sp>
      <p:sp>
        <p:nvSpPr>
          <p:cNvPr id="5" name="文本框 4">
            <a:extLst>
              <a:ext uri="{FF2B5EF4-FFF2-40B4-BE49-F238E27FC236}">
                <a16:creationId xmlns:a16="http://schemas.microsoft.com/office/drawing/2014/main" id="{202D157D-608E-4337-810C-2AB564416035}"/>
              </a:ext>
            </a:extLst>
          </p:cNvPr>
          <p:cNvSpPr txBox="1"/>
          <p:nvPr/>
        </p:nvSpPr>
        <p:spPr>
          <a:xfrm>
            <a:off x="1043608" y="1340768"/>
            <a:ext cx="7391400" cy="830997"/>
          </a:xfrm>
          <a:prstGeom prst="rect">
            <a:avLst/>
          </a:prstGeom>
          <a:noFill/>
        </p:spPr>
        <p:txBody>
          <a:bodyPr wrap="square">
            <a:spAutoFit/>
          </a:bodyPr>
          <a:lstStyle/>
          <a:p>
            <a:r>
              <a:rPr lang="zh-CN" altLang="en-US" dirty="0"/>
              <a:t>时隙</a:t>
            </a:r>
            <a:r>
              <a:rPr lang="en-US" altLang="zh-CN" dirty="0"/>
              <a:t>ALOHA</a:t>
            </a:r>
            <a:r>
              <a:rPr lang="zh-CN" altLang="en-US" dirty="0"/>
              <a:t>协议是针对纯</a:t>
            </a:r>
            <a:r>
              <a:rPr lang="en-US" altLang="zh-CN" dirty="0"/>
              <a:t>ALOHA</a:t>
            </a:r>
            <a:r>
              <a:rPr lang="zh-CN" altLang="en-US" dirty="0"/>
              <a:t>协议中大量存在的碰撞而提出的一种改进型</a:t>
            </a:r>
            <a:r>
              <a:rPr lang="en-US" altLang="zh-CN" dirty="0"/>
              <a:t>ALOHA</a:t>
            </a:r>
            <a:r>
              <a:rPr lang="zh-CN" altLang="en-US" dirty="0"/>
              <a:t>协议。</a:t>
            </a:r>
          </a:p>
        </p:txBody>
      </p:sp>
      <p:sp>
        <p:nvSpPr>
          <p:cNvPr id="6" name="文本框 5">
            <a:extLst>
              <a:ext uri="{FF2B5EF4-FFF2-40B4-BE49-F238E27FC236}">
                <a16:creationId xmlns:a16="http://schemas.microsoft.com/office/drawing/2014/main" id="{0CD10DF6-9675-42FA-AD96-10973405017F}"/>
              </a:ext>
            </a:extLst>
          </p:cNvPr>
          <p:cNvSpPr txBox="1"/>
          <p:nvPr/>
        </p:nvSpPr>
        <p:spPr>
          <a:xfrm>
            <a:off x="1154088" y="2852936"/>
            <a:ext cx="4354016" cy="461665"/>
          </a:xfrm>
          <a:prstGeom prst="rect">
            <a:avLst/>
          </a:prstGeom>
          <a:noFill/>
        </p:spPr>
        <p:txBody>
          <a:bodyPr wrap="square">
            <a:spAutoFit/>
          </a:bodyPr>
          <a:lstStyle/>
          <a:p>
            <a:r>
              <a:rPr lang="zh-CN" altLang="en-US" dirty="0"/>
              <a:t>不监听信道，规定发送时间。</a:t>
            </a:r>
          </a:p>
        </p:txBody>
      </p:sp>
      <p:sp>
        <p:nvSpPr>
          <p:cNvPr id="7" name="文本框 6">
            <a:extLst>
              <a:ext uri="{FF2B5EF4-FFF2-40B4-BE49-F238E27FC236}">
                <a16:creationId xmlns:a16="http://schemas.microsoft.com/office/drawing/2014/main" id="{D39495A4-1538-490B-89B8-51E09D20C81A}"/>
              </a:ext>
            </a:extLst>
          </p:cNvPr>
          <p:cNvSpPr txBox="1"/>
          <p:nvPr/>
        </p:nvSpPr>
        <p:spPr>
          <a:xfrm>
            <a:off x="1082030" y="2299671"/>
            <a:ext cx="4592594" cy="461665"/>
          </a:xfrm>
          <a:prstGeom prst="rect">
            <a:avLst/>
          </a:prstGeom>
          <a:noFill/>
        </p:spPr>
        <p:txBody>
          <a:bodyPr wrap="square">
            <a:spAutoFit/>
          </a:bodyPr>
          <a:lstStyle/>
          <a:p>
            <a:r>
              <a:rPr lang="zh-CN" altLang="en-US" dirty="0"/>
              <a:t>（</a:t>
            </a:r>
            <a:r>
              <a:rPr lang="en-US" altLang="zh-CN" dirty="0"/>
              <a:t>1</a:t>
            </a:r>
            <a:r>
              <a:rPr lang="zh-CN" altLang="en-US" dirty="0"/>
              <a:t>）时隙</a:t>
            </a:r>
            <a:r>
              <a:rPr lang="en-US" altLang="zh-CN" dirty="0"/>
              <a:t>ALOHA</a:t>
            </a:r>
            <a:r>
              <a:rPr lang="zh-CN" altLang="en-US" dirty="0"/>
              <a:t>的基本思想</a:t>
            </a:r>
          </a:p>
        </p:txBody>
      </p:sp>
      <p:sp>
        <p:nvSpPr>
          <p:cNvPr id="8" name="文本框 7">
            <a:extLst>
              <a:ext uri="{FF2B5EF4-FFF2-40B4-BE49-F238E27FC236}">
                <a16:creationId xmlns:a16="http://schemas.microsoft.com/office/drawing/2014/main" id="{014D3E10-14E4-43C2-BFED-47F1A2E1BA90}"/>
              </a:ext>
            </a:extLst>
          </p:cNvPr>
          <p:cNvSpPr txBox="1"/>
          <p:nvPr/>
        </p:nvSpPr>
        <p:spPr>
          <a:xfrm>
            <a:off x="1028766" y="3406201"/>
            <a:ext cx="4479338" cy="461665"/>
          </a:xfrm>
          <a:prstGeom prst="rect">
            <a:avLst/>
          </a:prstGeom>
          <a:noFill/>
        </p:spPr>
        <p:txBody>
          <a:bodyPr wrap="square">
            <a:spAutoFit/>
          </a:bodyPr>
          <a:lstStyle/>
          <a:p>
            <a:r>
              <a:rPr lang="zh-CN" altLang="en-US" dirty="0"/>
              <a:t>（</a:t>
            </a:r>
            <a:r>
              <a:rPr lang="en-US" altLang="zh-CN" dirty="0"/>
              <a:t>2</a:t>
            </a:r>
            <a:r>
              <a:rPr lang="zh-CN" altLang="en-US" dirty="0"/>
              <a:t>）时隙</a:t>
            </a:r>
            <a:r>
              <a:rPr lang="en-US" altLang="zh-CN" dirty="0"/>
              <a:t>ALOHA</a:t>
            </a:r>
            <a:r>
              <a:rPr lang="zh-CN" altLang="en-US" dirty="0"/>
              <a:t>的传输机制</a:t>
            </a:r>
          </a:p>
        </p:txBody>
      </p:sp>
    </p:spTree>
    <p:extLst>
      <p:ext uri="{BB962C8B-B14F-4D97-AF65-F5344CB8AC3E}">
        <p14:creationId xmlns:p14="http://schemas.microsoft.com/office/powerpoint/2010/main" val="2213014135"/>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D13F6D-2CE5-4950-A8F6-2DCF5DED5C2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A975600-BAB9-45E7-8B1E-AF092A34B4F6}"/>
              </a:ext>
            </a:extLst>
          </p:cNvPr>
          <p:cNvSpPr>
            <a:spLocks noGrp="1"/>
          </p:cNvSpPr>
          <p:nvPr>
            <p:ph idx="1"/>
          </p:nvPr>
        </p:nvSpPr>
        <p:spPr>
          <a:xfrm>
            <a:off x="1115616" y="2152599"/>
            <a:ext cx="7391400" cy="904863"/>
          </a:xfrm>
        </p:spPr>
        <p:txBody>
          <a:bodyPr/>
          <a:lstStyle/>
          <a:p>
            <a:r>
              <a:rPr lang="zh-CN" altLang="en-US" sz="2400" dirty="0">
                <a:latin typeface="+mn-ea"/>
              </a:rPr>
              <a:t>无碰撞：可以在下一个时隙继续发送新的帧</a:t>
            </a:r>
          </a:p>
          <a:p>
            <a:r>
              <a:rPr lang="zh-CN" altLang="en-US" sz="2400" dirty="0">
                <a:latin typeface="+mn-ea"/>
              </a:rPr>
              <a:t>有碰撞：在下一个时隙以概率</a:t>
            </a:r>
            <a:r>
              <a:rPr lang="en-US" altLang="zh-CN" sz="2400" dirty="0">
                <a:latin typeface="+mn-ea"/>
              </a:rPr>
              <a:t>p</a:t>
            </a:r>
            <a:r>
              <a:rPr lang="zh-CN" altLang="en-US" sz="2400" dirty="0">
                <a:latin typeface="+mn-ea"/>
              </a:rPr>
              <a:t>重传该帧，直至成功</a:t>
            </a:r>
          </a:p>
        </p:txBody>
      </p:sp>
      <p:sp>
        <p:nvSpPr>
          <p:cNvPr id="5" name="文本框 4">
            <a:extLst>
              <a:ext uri="{FF2B5EF4-FFF2-40B4-BE49-F238E27FC236}">
                <a16:creationId xmlns:a16="http://schemas.microsoft.com/office/drawing/2014/main" id="{DD5BC1D4-56B9-40C5-BA34-FA1B6A0F131C}"/>
              </a:ext>
            </a:extLst>
          </p:cNvPr>
          <p:cNvSpPr txBox="1"/>
          <p:nvPr/>
        </p:nvSpPr>
        <p:spPr>
          <a:xfrm>
            <a:off x="1115616" y="1484784"/>
            <a:ext cx="4592594" cy="461665"/>
          </a:xfrm>
          <a:prstGeom prst="rect">
            <a:avLst/>
          </a:prstGeom>
          <a:noFill/>
        </p:spPr>
        <p:txBody>
          <a:bodyPr wrap="square">
            <a:spAutoFit/>
          </a:bodyPr>
          <a:lstStyle/>
          <a:p>
            <a:r>
              <a:rPr lang="zh-CN" altLang="en-US" dirty="0"/>
              <a:t>当某个结点发送一个帧后：</a:t>
            </a:r>
          </a:p>
        </p:txBody>
      </p:sp>
      <p:pic>
        <p:nvPicPr>
          <p:cNvPr id="6" name="图片 5">
            <a:extLst>
              <a:ext uri="{FF2B5EF4-FFF2-40B4-BE49-F238E27FC236}">
                <a16:creationId xmlns:a16="http://schemas.microsoft.com/office/drawing/2014/main" id="{FD40BD05-D483-4E02-83A7-0E61B01BDAB6}"/>
              </a:ext>
            </a:extLst>
          </p:cNvPr>
          <p:cNvPicPr>
            <a:picLocks noChangeAspect="1"/>
          </p:cNvPicPr>
          <p:nvPr/>
        </p:nvPicPr>
        <p:blipFill>
          <a:blip r:embed="rId2"/>
          <a:stretch>
            <a:fillRect/>
          </a:stretch>
        </p:blipFill>
        <p:spPr>
          <a:xfrm>
            <a:off x="-10955" y="3501008"/>
            <a:ext cx="9144000" cy="2632940"/>
          </a:xfrm>
          <a:prstGeom prst="rect">
            <a:avLst/>
          </a:prstGeom>
        </p:spPr>
      </p:pic>
    </p:spTree>
    <p:extLst>
      <p:ext uri="{BB962C8B-B14F-4D97-AF65-F5344CB8AC3E}">
        <p14:creationId xmlns:p14="http://schemas.microsoft.com/office/powerpoint/2010/main" val="2487927422"/>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74584-B0A9-4F1C-AF9F-F24F928CDD5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E8D04EE-73BC-4F5E-AA3F-383F11D22355}"/>
              </a:ext>
            </a:extLst>
          </p:cNvPr>
          <p:cNvSpPr>
            <a:spLocks noGrp="1"/>
          </p:cNvSpPr>
          <p:nvPr>
            <p:ph idx="1"/>
          </p:nvPr>
        </p:nvSpPr>
        <p:spPr>
          <a:xfrm>
            <a:off x="876300" y="1916832"/>
            <a:ext cx="7391400" cy="4302716"/>
          </a:xfrm>
        </p:spPr>
        <p:txBody>
          <a:bodyPr/>
          <a:lstStyle/>
          <a:p>
            <a:r>
              <a:rPr lang="zh-CN" altLang="en-US" sz="2400" dirty="0">
                <a:latin typeface="+mn-ea"/>
              </a:rPr>
              <a:t>优点</a:t>
            </a:r>
            <a:r>
              <a:rPr lang="en-US" altLang="zh-CN" sz="2400" dirty="0">
                <a:latin typeface="+mn-ea"/>
              </a:rPr>
              <a:t>:</a:t>
            </a:r>
          </a:p>
          <a:p>
            <a:pPr lvl="1"/>
            <a:r>
              <a:rPr lang="zh-CN" altLang="en-US" sz="2000" dirty="0">
                <a:latin typeface="+mn-ea"/>
              </a:rPr>
              <a:t>单个结点活动时，可以连续以信道全部速率传输数据</a:t>
            </a:r>
          </a:p>
          <a:p>
            <a:pPr lvl="1"/>
            <a:r>
              <a:rPr lang="zh-CN" altLang="en-US" sz="2000" dirty="0">
                <a:latin typeface="+mn-ea"/>
              </a:rPr>
              <a:t>高度分散化：只需同步时隙</a:t>
            </a:r>
          </a:p>
          <a:p>
            <a:pPr lvl="1"/>
            <a:r>
              <a:rPr lang="zh-CN" altLang="en-US" sz="2000" dirty="0">
                <a:latin typeface="+mn-ea"/>
              </a:rPr>
              <a:t>简单</a:t>
            </a:r>
          </a:p>
          <a:p>
            <a:r>
              <a:rPr lang="zh-CN" altLang="en-US" sz="2400" dirty="0">
                <a:latin typeface="+mn-ea"/>
              </a:rPr>
              <a:t>缺点</a:t>
            </a:r>
            <a:r>
              <a:rPr lang="en-US" altLang="zh-CN" sz="2400" dirty="0">
                <a:latin typeface="+mn-ea"/>
              </a:rPr>
              <a:t>:</a:t>
            </a:r>
          </a:p>
          <a:p>
            <a:pPr lvl="1"/>
            <a:r>
              <a:rPr lang="zh-CN" altLang="en-US" sz="2000" dirty="0">
                <a:latin typeface="+mn-ea"/>
              </a:rPr>
              <a:t>冲突，浪费时隙</a:t>
            </a:r>
          </a:p>
          <a:p>
            <a:pPr lvl="1"/>
            <a:r>
              <a:rPr lang="zh-CN" altLang="en-US" sz="2000" dirty="0">
                <a:latin typeface="+mn-ea"/>
              </a:rPr>
              <a:t>空闲时隙</a:t>
            </a:r>
          </a:p>
          <a:p>
            <a:pPr lvl="1"/>
            <a:r>
              <a:rPr lang="zh-CN" altLang="en-US" sz="2000" dirty="0">
                <a:latin typeface="+mn-ea"/>
              </a:rPr>
              <a:t>结点也许能以远小于分组传输时间检测到冲突</a:t>
            </a:r>
          </a:p>
          <a:p>
            <a:pPr lvl="1"/>
            <a:r>
              <a:rPr lang="zh-CN" altLang="en-US" sz="2000" dirty="0">
                <a:latin typeface="+mn-ea"/>
              </a:rPr>
              <a:t>时钟同步</a:t>
            </a:r>
            <a:endParaRPr lang="en-US" altLang="zh-CN" sz="2000" dirty="0">
              <a:latin typeface="+mn-ea"/>
            </a:endParaRPr>
          </a:p>
          <a:p>
            <a:r>
              <a:rPr lang="zh-CN" altLang="en-US" sz="2400" dirty="0">
                <a:latin typeface="+mn-ea"/>
              </a:rPr>
              <a:t>信道利用率：时隙</a:t>
            </a:r>
            <a:r>
              <a:rPr lang="en-US" altLang="zh-CN" sz="2400" dirty="0">
                <a:latin typeface="+mn-ea"/>
              </a:rPr>
              <a:t>ALOHA</a:t>
            </a:r>
            <a:r>
              <a:rPr lang="zh-CN" altLang="en-US" sz="2400" dirty="0">
                <a:latin typeface="+mn-ea"/>
              </a:rPr>
              <a:t>的信道利用率的理论值比纯</a:t>
            </a:r>
            <a:r>
              <a:rPr lang="en-US" altLang="zh-CN" sz="2400" dirty="0">
                <a:latin typeface="+mn-ea"/>
              </a:rPr>
              <a:t>ALOHA</a:t>
            </a:r>
            <a:r>
              <a:rPr lang="zh-CN" altLang="en-US" sz="2400" dirty="0">
                <a:latin typeface="+mn-ea"/>
              </a:rPr>
              <a:t>高出一倍有余，约为</a:t>
            </a:r>
            <a:r>
              <a:rPr lang="en-US" altLang="zh-CN" sz="2400" dirty="0">
                <a:latin typeface="+mn-ea"/>
              </a:rPr>
              <a:t>37%</a:t>
            </a:r>
          </a:p>
        </p:txBody>
      </p:sp>
      <p:sp>
        <p:nvSpPr>
          <p:cNvPr id="4" name="文本框 3">
            <a:extLst>
              <a:ext uri="{FF2B5EF4-FFF2-40B4-BE49-F238E27FC236}">
                <a16:creationId xmlns:a16="http://schemas.microsoft.com/office/drawing/2014/main" id="{76631059-2B76-49B7-81CF-31B91229236B}"/>
              </a:ext>
            </a:extLst>
          </p:cNvPr>
          <p:cNvSpPr txBox="1"/>
          <p:nvPr/>
        </p:nvSpPr>
        <p:spPr>
          <a:xfrm>
            <a:off x="755576" y="1296865"/>
            <a:ext cx="4479338" cy="461665"/>
          </a:xfrm>
          <a:prstGeom prst="rect">
            <a:avLst/>
          </a:prstGeom>
          <a:noFill/>
        </p:spPr>
        <p:txBody>
          <a:bodyPr wrap="square">
            <a:spAutoFit/>
          </a:bodyPr>
          <a:lstStyle/>
          <a:p>
            <a:r>
              <a:rPr lang="zh-CN" altLang="en-US" dirty="0"/>
              <a:t>（</a:t>
            </a:r>
            <a:r>
              <a:rPr lang="en-US" altLang="zh-CN" dirty="0"/>
              <a:t>3</a:t>
            </a:r>
            <a:r>
              <a:rPr lang="zh-CN" altLang="en-US" dirty="0"/>
              <a:t>）时隙</a:t>
            </a:r>
            <a:r>
              <a:rPr lang="en-US" altLang="zh-CN" dirty="0"/>
              <a:t>ALOHA</a:t>
            </a:r>
            <a:r>
              <a:rPr lang="zh-CN" altLang="en-US" dirty="0"/>
              <a:t>的优缺点</a:t>
            </a:r>
          </a:p>
        </p:txBody>
      </p:sp>
    </p:spTree>
    <p:extLst>
      <p:ext uri="{BB962C8B-B14F-4D97-AF65-F5344CB8AC3E}">
        <p14:creationId xmlns:p14="http://schemas.microsoft.com/office/powerpoint/2010/main" val="1539319451"/>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2ACE5-B87E-4E26-868C-D802F3AB26FB}"/>
              </a:ext>
            </a:extLst>
          </p:cNvPr>
          <p:cNvSpPr>
            <a:spLocks noGrp="1"/>
          </p:cNvSpPr>
          <p:nvPr>
            <p:ph type="title"/>
          </p:nvPr>
        </p:nvSpPr>
        <p:spPr/>
        <p:txBody>
          <a:bodyPr/>
          <a:lstStyle/>
          <a:p>
            <a:r>
              <a:rPr lang="zh-CN" altLang="en-US" dirty="0"/>
              <a:t>二、</a:t>
            </a:r>
            <a:r>
              <a:rPr lang="en-US" altLang="zh-CN" dirty="0"/>
              <a:t>CSMA</a:t>
            </a:r>
            <a:endParaRPr lang="zh-CN" altLang="en-US" dirty="0"/>
          </a:p>
        </p:txBody>
      </p:sp>
      <p:sp>
        <p:nvSpPr>
          <p:cNvPr id="3" name="内容占位符 2">
            <a:extLst>
              <a:ext uri="{FF2B5EF4-FFF2-40B4-BE49-F238E27FC236}">
                <a16:creationId xmlns:a16="http://schemas.microsoft.com/office/drawing/2014/main" id="{ACBEFE85-84B4-40D5-842D-7F68249792BF}"/>
              </a:ext>
            </a:extLst>
          </p:cNvPr>
          <p:cNvSpPr>
            <a:spLocks noGrp="1"/>
          </p:cNvSpPr>
          <p:nvPr>
            <p:ph idx="1"/>
          </p:nvPr>
        </p:nvSpPr>
        <p:spPr>
          <a:xfrm>
            <a:off x="1259632" y="2949597"/>
            <a:ext cx="7391400" cy="2012859"/>
          </a:xfrm>
        </p:spPr>
        <p:txBody>
          <a:bodyPr/>
          <a:lstStyle/>
          <a:p>
            <a:r>
              <a:rPr lang="en-US" altLang="zh-CN" sz="2400" b="0" dirty="0">
                <a:latin typeface="+mn-ea"/>
              </a:rPr>
              <a:t>CSMA</a:t>
            </a:r>
            <a:r>
              <a:rPr lang="zh-CN" altLang="en-US" sz="2400" b="0" dirty="0">
                <a:latin typeface="+mn-ea"/>
              </a:rPr>
              <a:t>认为：</a:t>
            </a:r>
            <a:r>
              <a:rPr lang="en-US" altLang="zh-CN" sz="2400" b="0" dirty="0">
                <a:latin typeface="+mn-ea"/>
              </a:rPr>
              <a:t>ALOHA</a:t>
            </a:r>
            <a:r>
              <a:rPr lang="zh-CN" altLang="en-US" sz="2400" b="0" dirty="0">
                <a:latin typeface="+mn-ea"/>
              </a:rPr>
              <a:t>的信道利用率低主要在于发送前没有查看信道是否被占用。</a:t>
            </a:r>
            <a:endParaRPr lang="en-US" altLang="zh-CN" sz="2400" b="0" dirty="0">
              <a:latin typeface="+mn-ea"/>
            </a:endParaRPr>
          </a:p>
          <a:p>
            <a:r>
              <a:rPr lang="en-US" altLang="zh-CN" sz="2400" b="0" dirty="0">
                <a:latin typeface="+mn-ea"/>
              </a:rPr>
              <a:t>CSMA</a:t>
            </a:r>
            <a:r>
              <a:rPr lang="zh-CN" altLang="en-US" sz="2400" b="0" dirty="0">
                <a:latin typeface="+mn-ea"/>
              </a:rPr>
              <a:t>提出了“载波侦听”的基本思想：发送数据前先检测信道。信道空闲，立即发送数据；若信道忙，则等待并继续检测信道。</a:t>
            </a:r>
          </a:p>
        </p:txBody>
      </p:sp>
      <p:sp>
        <p:nvSpPr>
          <p:cNvPr id="5" name="文本框 4">
            <a:extLst>
              <a:ext uri="{FF2B5EF4-FFF2-40B4-BE49-F238E27FC236}">
                <a16:creationId xmlns:a16="http://schemas.microsoft.com/office/drawing/2014/main" id="{2182FC3A-6FF1-44AE-80F8-471BC8B5AD16}"/>
              </a:ext>
            </a:extLst>
          </p:cNvPr>
          <p:cNvSpPr txBox="1"/>
          <p:nvPr/>
        </p:nvSpPr>
        <p:spPr>
          <a:xfrm>
            <a:off x="1259632" y="1268760"/>
            <a:ext cx="7391400" cy="830997"/>
          </a:xfrm>
          <a:prstGeom prst="rect">
            <a:avLst/>
          </a:prstGeom>
          <a:noFill/>
        </p:spPr>
        <p:txBody>
          <a:bodyPr wrap="square">
            <a:spAutoFit/>
          </a:bodyPr>
          <a:lstStyle/>
          <a:p>
            <a:r>
              <a:rPr lang="zh-CN" altLang="en-US" dirty="0"/>
              <a:t>无论是纯</a:t>
            </a:r>
            <a:r>
              <a:rPr lang="en-US" altLang="zh-CN" dirty="0"/>
              <a:t>ALOHA</a:t>
            </a:r>
            <a:r>
              <a:rPr lang="zh-CN" altLang="en-US" dirty="0"/>
              <a:t>还是时隙</a:t>
            </a:r>
            <a:r>
              <a:rPr lang="en-US" altLang="zh-CN" dirty="0"/>
              <a:t>ALOHA</a:t>
            </a:r>
            <a:r>
              <a:rPr lang="zh-CN" altLang="en-US" dirty="0"/>
              <a:t>，在广播信道中都存在严重的碰撞现象，造成信道利用率极低。</a:t>
            </a:r>
          </a:p>
        </p:txBody>
      </p:sp>
      <p:sp>
        <p:nvSpPr>
          <p:cNvPr id="7" name="文本框 6">
            <a:extLst>
              <a:ext uri="{FF2B5EF4-FFF2-40B4-BE49-F238E27FC236}">
                <a16:creationId xmlns:a16="http://schemas.microsoft.com/office/drawing/2014/main" id="{E8E30C8A-57B5-45CB-A3AF-CAA4944770C7}"/>
              </a:ext>
            </a:extLst>
          </p:cNvPr>
          <p:cNvSpPr txBox="1"/>
          <p:nvPr/>
        </p:nvSpPr>
        <p:spPr>
          <a:xfrm>
            <a:off x="1259632" y="2279684"/>
            <a:ext cx="7391400" cy="461665"/>
          </a:xfrm>
          <a:prstGeom prst="rect">
            <a:avLst/>
          </a:prstGeom>
          <a:noFill/>
        </p:spPr>
        <p:txBody>
          <a:bodyPr wrap="square">
            <a:spAutoFit/>
          </a:bodyPr>
          <a:lstStyle/>
          <a:p>
            <a:r>
              <a:rPr lang="en-US" altLang="zh-CN" dirty="0"/>
              <a:t>CSMA</a:t>
            </a:r>
            <a:r>
              <a:rPr lang="zh-CN" altLang="en-US" dirty="0"/>
              <a:t>就是针对</a:t>
            </a:r>
            <a:r>
              <a:rPr lang="en-US" altLang="zh-CN" dirty="0"/>
              <a:t>ALOHA</a:t>
            </a:r>
            <a:r>
              <a:rPr lang="zh-CN" altLang="en-US" dirty="0"/>
              <a:t>的弱点提出的一种改进机制。</a:t>
            </a:r>
          </a:p>
        </p:txBody>
      </p:sp>
    </p:spTree>
    <p:extLst>
      <p:ext uri="{BB962C8B-B14F-4D97-AF65-F5344CB8AC3E}">
        <p14:creationId xmlns:p14="http://schemas.microsoft.com/office/powerpoint/2010/main" val="3142522516"/>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4D2386F-704E-400E-9F91-E83099DC3D86}"/>
              </a:ext>
            </a:extLst>
          </p:cNvPr>
          <p:cNvSpPr txBox="1"/>
          <p:nvPr/>
        </p:nvSpPr>
        <p:spPr>
          <a:xfrm>
            <a:off x="970294" y="1037592"/>
            <a:ext cx="7391400" cy="461665"/>
          </a:xfrm>
          <a:prstGeom prst="rect">
            <a:avLst/>
          </a:prstGeom>
          <a:noFill/>
        </p:spPr>
        <p:txBody>
          <a:bodyPr wrap="square">
            <a:spAutoFit/>
          </a:bodyPr>
          <a:lstStyle/>
          <a:p>
            <a:r>
              <a:rPr lang="zh-CN" altLang="en-US" dirty="0"/>
              <a:t>根据检测到信道忙后所采取的策略，</a:t>
            </a:r>
            <a:r>
              <a:rPr lang="en-US" altLang="zh-CN" dirty="0"/>
              <a:t>CSMA</a:t>
            </a:r>
            <a:r>
              <a:rPr lang="zh-CN" altLang="en-US" dirty="0"/>
              <a:t>被分为：</a:t>
            </a:r>
          </a:p>
        </p:txBody>
      </p:sp>
      <p:graphicFrame>
        <p:nvGraphicFramePr>
          <p:cNvPr id="9" name="表格 9">
            <a:extLst>
              <a:ext uri="{FF2B5EF4-FFF2-40B4-BE49-F238E27FC236}">
                <a16:creationId xmlns:a16="http://schemas.microsoft.com/office/drawing/2014/main" id="{1BFC7E00-E66D-4499-BF63-2E97DE3CD1C1}"/>
              </a:ext>
            </a:extLst>
          </p:cNvPr>
          <p:cNvGraphicFramePr>
            <a:graphicFrameLocks noGrp="1"/>
          </p:cNvGraphicFramePr>
          <p:nvPr>
            <p:extLst>
              <p:ext uri="{D42A27DB-BD31-4B8C-83A1-F6EECF244321}">
                <p14:modId xmlns:p14="http://schemas.microsoft.com/office/powerpoint/2010/main" val="472701369"/>
              </p:ext>
            </p:extLst>
          </p:nvPr>
        </p:nvGraphicFramePr>
        <p:xfrm>
          <a:off x="35496" y="1700808"/>
          <a:ext cx="9108504" cy="2950056"/>
        </p:xfrm>
        <a:graphic>
          <a:graphicData uri="http://schemas.openxmlformats.org/drawingml/2006/table">
            <a:tbl>
              <a:tblPr firstRow="1" bandRow="1">
                <a:tableStyleId>{5C22544A-7EE6-4342-B048-85BDC9FD1C3A}</a:tableStyleId>
              </a:tblPr>
              <a:tblGrid>
                <a:gridCol w="3562844">
                  <a:extLst>
                    <a:ext uri="{9D8B030D-6E8A-4147-A177-3AD203B41FA5}">
                      <a16:colId xmlns:a16="http://schemas.microsoft.com/office/drawing/2014/main" val="3587963329"/>
                    </a:ext>
                  </a:extLst>
                </a:gridCol>
                <a:gridCol w="2814299">
                  <a:extLst>
                    <a:ext uri="{9D8B030D-6E8A-4147-A177-3AD203B41FA5}">
                      <a16:colId xmlns:a16="http://schemas.microsoft.com/office/drawing/2014/main" val="3246065969"/>
                    </a:ext>
                  </a:extLst>
                </a:gridCol>
                <a:gridCol w="2731361">
                  <a:extLst>
                    <a:ext uri="{9D8B030D-6E8A-4147-A177-3AD203B41FA5}">
                      <a16:colId xmlns:a16="http://schemas.microsoft.com/office/drawing/2014/main" val="1033163304"/>
                    </a:ext>
                  </a:extLst>
                </a:gridCol>
              </a:tblGrid>
              <a:tr h="504056">
                <a:tc>
                  <a:txBody>
                    <a:bodyPr/>
                    <a:lstStyle/>
                    <a:p>
                      <a:pPr algn="ctr"/>
                      <a:r>
                        <a:rPr lang="zh-CN" altLang="en-US" sz="2400" dirty="0"/>
                        <a:t>类型</a:t>
                      </a:r>
                    </a:p>
                  </a:txBody>
                  <a:tcPr/>
                </a:tc>
                <a:tc>
                  <a:txBody>
                    <a:bodyPr/>
                    <a:lstStyle/>
                    <a:p>
                      <a:pPr algn="ctr"/>
                      <a:r>
                        <a:rPr lang="zh-CN" altLang="en-US" sz="2400" dirty="0"/>
                        <a:t>信道空闲</a:t>
                      </a:r>
                    </a:p>
                  </a:txBody>
                  <a:tcPr/>
                </a:tc>
                <a:tc>
                  <a:txBody>
                    <a:bodyPr/>
                    <a:lstStyle/>
                    <a:p>
                      <a:pPr algn="ctr"/>
                      <a:r>
                        <a:rPr lang="zh-CN" altLang="en-US" sz="2400" dirty="0"/>
                        <a:t>信道忙</a:t>
                      </a:r>
                    </a:p>
                  </a:txBody>
                  <a:tcPr/>
                </a:tc>
                <a:extLst>
                  <a:ext uri="{0D108BD9-81ED-4DB2-BD59-A6C34878D82A}">
                    <a16:rowId xmlns:a16="http://schemas.microsoft.com/office/drawing/2014/main" val="2013347745"/>
                  </a:ext>
                </a:extLst>
              </a:tr>
              <a:tr h="388587">
                <a:tc>
                  <a:txBody>
                    <a:bodyPr/>
                    <a:lstStyle/>
                    <a:p>
                      <a:r>
                        <a:rPr lang="en-US" altLang="zh-CN" sz="2000" dirty="0">
                          <a:latin typeface="+mj-lt"/>
                        </a:rPr>
                        <a:t>1-Persistent CSMA</a:t>
                      </a:r>
                      <a:r>
                        <a:rPr lang="zh-CN" altLang="en-US" sz="2000" dirty="0">
                          <a:latin typeface="+mj-lt"/>
                        </a:rPr>
                        <a:t>（</a:t>
                      </a:r>
                      <a:r>
                        <a:rPr lang="en-US" altLang="zh-CN" sz="2000" dirty="0">
                          <a:latin typeface="+mj-lt"/>
                        </a:rPr>
                        <a:t>1-</a:t>
                      </a:r>
                      <a:r>
                        <a:rPr lang="zh-CN" altLang="en-US" sz="2000" dirty="0">
                          <a:latin typeface="+mj-lt"/>
                        </a:rPr>
                        <a:t>坚持</a:t>
                      </a:r>
                      <a:r>
                        <a:rPr lang="en-US" altLang="zh-CN" sz="2000" dirty="0">
                          <a:latin typeface="+mj-lt"/>
                        </a:rPr>
                        <a:t>CSMA</a:t>
                      </a:r>
                      <a:r>
                        <a:rPr lang="zh-CN" altLang="en-US" sz="2000" dirty="0">
                          <a:latin typeface="+mj-l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mj-lt"/>
                        </a:rPr>
                        <a:t>立即发送数据</a:t>
                      </a:r>
                    </a:p>
                    <a:p>
                      <a:endParaRPr lang="zh-CN" altLang="en-US" sz="20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mj-lt"/>
                        </a:rPr>
                        <a:t>持续检测，发现空闲立即发送</a:t>
                      </a:r>
                    </a:p>
                  </a:txBody>
                  <a:tcPr/>
                </a:tc>
                <a:extLst>
                  <a:ext uri="{0D108BD9-81ED-4DB2-BD59-A6C34878D82A}">
                    <a16:rowId xmlns:a16="http://schemas.microsoft.com/office/drawing/2014/main" val="2912727633"/>
                  </a:ext>
                </a:extLst>
              </a:tr>
              <a:tr h="739120">
                <a:tc>
                  <a:txBody>
                    <a:bodyPr/>
                    <a:lstStyle/>
                    <a:p>
                      <a:r>
                        <a:rPr lang="en-US" altLang="zh-CN" sz="2000" dirty="0">
                          <a:latin typeface="+mj-lt"/>
                        </a:rPr>
                        <a:t>Non-persistent CSMA</a:t>
                      </a:r>
                      <a:r>
                        <a:rPr lang="zh-CN" altLang="en-US" sz="2000" dirty="0">
                          <a:latin typeface="+mj-lt"/>
                        </a:rPr>
                        <a:t>（非坚持</a:t>
                      </a:r>
                      <a:r>
                        <a:rPr lang="en-US" altLang="zh-CN" sz="2000" dirty="0">
                          <a:latin typeface="+mj-lt"/>
                        </a:rPr>
                        <a:t>CSMA</a:t>
                      </a:r>
                      <a:r>
                        <a:rPr lang="zh-CN" altLang="en-US" sz="2000" dirty="0">
                          <a:latin typeface="+mj-lt"/>
                        </a:rPr>
                        <a:t>）	</a:t>
                      </a:r>
                    </a:p>
                  </a:txBody>
                  <a:tcPr/>
                </a:tc>
                <a:tc>
                  <a:txBody>
                    <a:bodyPr/>
                    <a:lstStyle/>
                    <a:p>
                      <a:r>
                        <a:rPr lang="zh-CN" altLang="en-US" sz="2000" dirty="0">
                          <a:latin typeface="+mj-lt"/>
                        </a:rPr>
                        <a:t>立即发送数据	</a:t>
                      </a:r>
                    </a:p>
                  </a:txBody>
                  <a:tcPr/>
                </a:tc>
                <a:tc>
                  <a:txBody>
                    <a:bodyPr/>
                    <a:lstStyle/>
                    <a:p>
                      <a:r>
                        <a:rPr lang="zh-CN" altLang="en-US" sz="2000" dirty="0">
                          <a:latin typeface="+mj-lt"/>
                        </a:rPr>
                        <a:t>等待随机时间后再检测</a:t>
                      </a:r>
                    </a:p>
                  </a:txBody>
                  <a:tcPr/>
                </a:tc>
                <a:extLst>
                  <a:ext uri="{0D108BD9-81ED-4DB2-BD59-A6C34878D82A}">
                    <a16:rowId xmlns:a16="http://schemas.microsoft.com/office/drawing/2014/main" val="3958308153"/>
                  </a:ext>
                </a:extLst>
              </a:tr>
              <a:tr h="888099">
                <a:tc>
                  <a:txBody>
                    <a:bodyPr/>
                    <a:lstStyle/>
                    <a:p>
                      <a:r>
                        <a:rPr lang="en-US" altLang="zh-CN" sz="2000" dirty="0">
                          <a:latin typeface="+mj-lt"/>
                        </a:rPr>
                        <a:t>p-persistent CSMA</a:t>
                      </a:r>
                      <a:r>
                        <a:rPr lang="zh-CN" altLang="en-US" sz="2000" dirty="0">
                          <a:latin typeface="+mj-lt"/>
                        </a:rPr>
                        <a:t>（</a:t>
                      </a:r>
                      <a:r>
                        <a:rPr lang="en-US" altLang="zh-CN" sz="2000" dirty="0">
                          <a:latin typeface="+mj-lt"/>
                        </a:rPr>
                        <a:t>p-</a:t>
                      </a:r>
                      <a:r>
                        <a:rPr lang="zh-CN" altLang="en-US" sz="2000" dirty="0">
                          <a:latin typeface="+mj-lt"/>
                        </a:rPr>
                        <a:t>坚持</a:t>
                      </a:r>
                      <a:r>
                        <a:rPr lang="en-US" altLang="zh-CN" sz="2000" dirty="0">
                          <a:latin typeface="+mj-lt"/>
                        </a:rPr>
                        <a:t>CSMA</a:t>
                      </a:r>
                      <a:r>
                        <a:rPr lang="zh-CN" altLang="en-US" sz="2000" dirty="0">
                          <a:latin typeface="+mj-lt"/>
                        </a:rPr>
                        <a:t>）（适用于分槽的信道）	</a:t>
                      </a:r>
                    </a:p>
                  </a:txBody>
                  <a:tcPr/>
                </a:tc>
                <a:tc>
                  <a:txBody>
                    <a:bodyPr/>
                    <a:lstStyle/>
                    <a:p>
                      <a:r>
                        <a:rPr lang="zh-CN" altLang="en-US" sz="2000" dirty="0">
                          <a:latin typeface="+mj-lt"/>
                        </a:rPr>
                        <a:t>按</a:t>
                      </a:r>
                      <a:r>
                        <a:rPr lang="en-US" altLang="zh-CN" sz="2000" dirty="0">
                          <a:latin typeface="+mj-lt"/>
                        </a:rPr>
                        <a:t>p</a:t>
                      </a:r>
                      <a:r>
                        <a:rPr lang="zh-CN" altLang="en-US" sz="2000" dirty="0">
                          <a:latin typeface="+mj-lt"/>
                        </a:rPr>
                        <a:t>概率发送数据，或按（</a:t>
                      </a:r>
                      <a:r>
                        <a:rPr lang="en-US" altLang="zh-CN" sz="2000" dirty="0">
                          <a:latin typeface="+mj-lt"/>
                        </a:rPr>
                        <a:t>1-p</a:t>
                      </a:r>
                      <a:r>
                        <a:rPr lang="zh-CN" altLang="en-US" sz="2000" dirty="0">
                          <a:latin typeface="+mj-lt"/>
                        </a:rPr>
                        <a:t>）概率等到下个时间槽再试</a:t>
                      </a:r>
                    </a:p>
                  </a:txBody>
                  <a:tcPr/>
                </a:tc>
                <a:tc>
                  <a:txBody>
                    <a:bodyPr/>
                    <a:lstStyle/>
                    <a:p>
                      <a:r>
                        <a:rPr lang="zh-CN" altLang="en-US" sz="2000" dirty="0">
                          <a:latin typeface="+mj-lt"/>
                        </a:rPr>
                        <a:t>等待下一个时间槽再试</a:t>
                      </a:r>
                    </a:p>
                  </a:txBody>
                  <a:tcPr/>
                </a:tc>
                <a:extLst>
                  <a:ext uri="{0D108BD9-81ED-4DB2-BD59-A6C34878D82A}">
                    <a16:rowId xmlns:a16="http://schemas.microsoft.com/office/drawing/2014/main" val="2793765307"/>
                  </a:ext>
                </a:extLst>
              </a:tr>
            </a:tbl>
          </a:graphicData>
        </a:graphic>
      </p:graphicFrame>
      <p:sp>
        <p:nvSpPr>
          <p:cNvPr id="11" name="文本框 10">
            <a:extLst>
              <a:ext uri="{FF2B5EF4-FFF2-40B4-BE49-F238E27FC236}">
                <a16:creationId xmlns:a16="http://schemas.microsoft.com/office/drawing/2014/main" id="{284CAEEF-A66F-4F13-B1CF-9D00ACC03955}"/>
              </a:ext>
            </a:extLst>
          </p:cNvPr>
          <p:cNvSpPr txBox="1"/>
          <p:nvPr/>
        </p:nvSpPr>
        <p:spPr>
          <a:xfrm>
            <a:off x="287524" y="4850912"/>
            <a:ext cx="8568952" cy="1200329"/>
          </a:xfrm>
          <a:prstGeom prst="rect">
            <a:avLst/>
          </a:prstGeom>
          <a:noFill/>
        </p:spPr>
        <p:txBody>
          <a:bodyPr wrap="square">
            <a:spAutoFit/>
          </a:bodyPr>
          <a:lstStyle/>
          <a:p>
            <a:r>
              <a:rPr lang="zh-CN" altLang="en-US" dirty="0"/>
              <a:t>由于只是在发送前检测信道是否被占用，当有两个或两个以上结点同时发送数据时，发送方只有在数据发送完成后才会获悉发生碰撞，数据无法使用，必须重发，从而浪费信道资源。</a:t>
            </a:r>
          </a:p>
        </p:txBody>
      </p:sp>
    </p:spTree>
    <p:extLst>
      <p:ext uri="{BB962C8B-B14F-4D97-AF65-F5344CB8AC3E}">
        <p14:creationId xmlns:p14="http://schemas.microsoft.com/office/powerpoint/2010/main" val="547416243"/>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EEEA7-F27F-48E6-B586-D77BE7DDD165}"/>
              </a:ext>
            </a:extLst>
          </p:cNvPr>
          <p:cNvSpPr>
            <a:spLocks noGrp="1"/>
          </p:cNvSpPr>
          <p:nvPr>
            <p:ph type="title"/>
          </p:nvPr>
        </p:nvSpPr>
        <p:spPr/>
        <p:txBody>
          <a:bodyPr/>
          <a:lstStyle/>
          <a:p>
            <a:endParaRPr lang="zh-CN" altLang="en-US"/>
          </a:p>
        </p:txBody>
      </p:sp>
      <p:pic>
        <p:nvPicPr>
          <p:cNvPr id="5" name="图片 4">
            <a:extLst>
              <a:ext uri="{FF2B5EF4-FFF2-40B4-BE49-F238E27FC236}">
                <a16:creationId xmlns:a16="http://schemas.microsoft.com/office/drawing/2014/main" id="{A490451B-EAE9-44EA-AD98-F29D7E30423B}"/>
              </a:ext>
            </a:extLst>
          </p:cNvPr>
          <p:cNvPicPr>
            <a:picLocks noChangeAspect="1"/>
          </p:cNvPicPr>
          <p:nvPr/>
        </p:nvPicPr>
        <p:blipFill>
          <a:blip r:embed="rId2"/>
          <a:stretch>
            <a:fillRect/>
          </a:stretch>
        </p:blipFill>
        <p:spPr>
          <a:xfrm>
            <a:off x="0" y="1241496"/>
            <a:ext cx="9144000" cy="4375007"/>
          </a:xfrm>
          <a:prstGeom prst="rect">
            <a:avLst/>
          </a:prstGeom>
        </p:spPr>
      </p:pic>
    </p:spTree>
    <p:extLst>
      <p:ext uri="{BB962C8B-B14F-4D97-AF65-F5344CB8AC3E}">
        <p14:creationId xmlns:p14="http://schemas.microsoft.com/office/powerpoint/2010/main" val="5184809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7B718-22A1-4475-92EF-C62ED934B4B6}"/>
              </a:ext>
            </a:extLst>
          </p:cNvPr>
          <p:cNvSpPr>
            <a:spLocks noGrp="1"/>
          </p:cNvSpPr>
          <p:nvPr>
            <p:ph type="title"/>
          </p:nvPr>
        </p:nvSpPr>
        <p:spPr/>
        <p:txBody>
          <a:bodyPr/>
          <a:lstStyle/>
          <a:p>
            <a:r>
              <a:rPr lang="en-US" altLang="zh-CN" dirty="0"/>
              <a:t>1</a:t>
            </a:r>
            <a:r>
              <a:rPr lang="zh-CN" altLang="en-US" dirty="0"/>
              <a:t>、</a:t>
            </a:r>
            <a:r>
              <a:rPr lang="en-US" altLang="zh-CN" dirty="0"/>
              <a:t> CSMA/CD</a:t>
            </a:r>
            <a:endParaRPr lang="zh-CN" altLang="en-US" dirty="0"/>
          </a:p>
        </p:txBody>
      </p:sp>
      <p:sp>
        <p:nvSpPr>
          <p:cNvPr id="6" name="文本框 5">
            <a:extLst>
              <a:ext uri="{FF2B5EF4-FFF2-40B4-BE49-F238E27FC236}">
                <a16:creationId xmlns:a16="http://schemas.microsoft.com/office/drawing/2014/main" id="{D5DB398C-B3F8-4128-93F9-FF50FC6A6F87}"/>
              </a:ext>
            </a:extLst>
          </p:cNvPr>
          <p:cNvSpPr txBox="1"/>
          <p:nvPr/>
        </p:nvSpPr>
        <p:spPr>
          <a:xfrm>
            <a:off x="1259632" y="1196752"/>
            <a:ext cx="7339295" cy="1569660"/>
          </a:xfrm>
          <a:prstGeom prst="rect">
            <a:avLst/>
          </a:prstGeom>
          <a:noFill/>
        </p:spPr>
        <p:txBody>
          <a:bodyPr wrap="square">
            <a:spAutoFit/>
          </a:bodyPr>
          <a:lstStyle/>
          <a:p>
            <a:r>
              <a:rPr lang="en-US" altLang="zh-CN" b="0" dirty="0">
                <a:latin typeface="+mn-ea"/>
                <a:ea typeface="+mn-ea"/>
              </a:rPr>
              <a:t>CSMA/CD </a:t>
            </a:r>
            <a:r>
              <a:rPr lang="zh-CN" altLang="en-US" b="0" dirty="0">
                <a:latin typeface="+mn-ea"/>
                <a:ea typeface="+mn-ea"/>
              </a:rPr>
              <a:t>（</a:t>
            </a:r>
            <a:r>
              <a:rPr lang="en-US" altLang="zh-CN" b="0" dirty="0">
                <a:latin typeface="+mn-ea"/>
                <a:ea typeface="+mn-ea"/>
              </a:rPr>
              <a:t>Carrier Sense Multiple Access with Collision Detection</a:t>
            </a:r>
            <a:r>
              <a:rPr lang="zh-CN" altLang="en-US" b="0" dirty="0">
                <a:latin typeface="+mn-ea"/>
                <a:ea typeface="+mn-ea"/>
              </a:rPr>
              <a:t>）是一种具有碰撞检测能力的广播信道多点接入技术，称为“载波侦听多址接入</a:t>
            </a:r>
            <a:r>
              <a:rPr lang="en-US" altLang="zh-CN" b="0" dirty="0">
                <a:latin typeface="+mn-ea"/>
                <a:ea typeface="+mn-ea"/>
              </a:rPr>
              <a:t>/</a:t>
            </a:r>
            <a:r>
              <a:rPr lang="zh-CN" altLang="en-US" b="0" dirty="0">
                <a:latin typeface="+mn-ea"/>
                <a:ea typeface="+mn-ea"/>
              </a:rPr>
              <a:t>碰撞检测”。</a:t>
            </a:r>
          </a:p>
        </p:txBody>
      </p:sp>
      <p:sp>
        <p:nvSpPr>
          <p:cNvPr id="10" name="文本框 9">
            <a:extLst>
              <a:ext uri="{FF2B5EF4-FFF2-40B4-BE49-F238E27FC236}">
                <a16:creationId xmlns:a16="http://schemas.microsoft.com/office/drawing/2014/main" id="{E7D2E790-78D0-4F1F-9BCB-1EB437F6A587}"/>
              </a:ext>
            </a:extLst>
          </p:cNvPr>
          <p:cNvSpPr txBox="1"/>
          <p:nvPr/>
        </p:nvSpPr>
        <p:spPr>
          <a:xfrm>
            <a:off x="1259632" y="2967335"/>
            <a:ext cx="7339294" cy="830997"/>
          </a:xfrm>
          <a:prstGeom prst="rect">
            <a:avLst/>
          </a:prstGeom>
          <a:noFill/>
        </p:spPr>
        <p:txBody>
          <a:bodyPr wrap="square">
            <a:spAutoFit/>
          </a:bodyPr>
          <a:lstStyle/>
          <a:p>
            <a:r>
              <a:rPr lang="en-US" altLang="zh-CN" b="0" dirty="0">
                <a:latin typeface="+mn-ea"/>
                <a:ea typeface="+mn-ea"/>
              </a:rPr>
              <a:t>CSMA/CD</a:t>
            </a:r>
            <a:r>
              <a:rPr lang="zh-CN" altLang="en-US" b="0" dirty="0">
                <a:latin typeface="+mn-ea"/>
                <a:ea typeface="+mn-ea"/>
              </a:rPr>
              <a:t>是针对纯</a:t>
            </a:r>
            <a:r>
              <a:rPr lang="en-US" altLang="zh-CN" b="0" dirty="0">
                <a:latin typeface="+mn-ea"/>
                <a:ea typeface="+mn-ea"/>
              </a:rPr>
              <a:t>CSMA</a:t>
            </a:r>
            <a:r>
              <a:rPr lang="zh-CN" altLang="en-US" b="0" dirty="0">
                <a:latin typeface="+mn-ea"/>
                <a:ea typeface="+mn-ea"/>
              </a:rPr>
              <a:t>在发送数据时无法检测到是否与其他结点发生碰撞问题而提出的一种改进协议。</a:t>
            </a:r>
            <a:r>
              <a:rPr lang="en-US" altLang="zh-CN" b="0" dirty="0">
                <a:latin typeface="+mn-ea"/>
                <a:ea typeface="+mn-ea"/>
              </a:rPr>
              <a:t> </a:t>
            </a:r>
            <a:endParaRPr lang="zh-CN" altLang="en-US" b="0" dirty="0">
              <a:latin typeface="+mn-ea"/>
              <a:ea typeface="+mn-ea"/>
            </a:endParaRPr>
          </a:p>
        </p:txBody>
      </p:sp>
    </p:spTree>
    <p:extLst>
      <p:ext uri="{BB962C8B-B14F-4D97-AF65-F5344CB8AC3E}">
        <p14:creationId xmlns:p14="http://schemas.microsoft.com/office/powerpoint/2010/main" val="472103049"/>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4DFCF-6D48-4964-A145-AA8075F7799C}"/>
              </a:ext>
            </a:extLst>
          </p:cNvPr>
          <p:cNvSpPr>
            <a:spLocks noGrp="1"/>
          </p:cNvSpPr>
          <p:nvPr>
            <p:ph type="title"/>
          </p:nvPr>
        </p:nvSpPr>
        <p:spPr/>
        <p:txBody>
          <a:bodyPr/>
          <a:lstStyle/>
          <a:p>
            <a:endParaRPr lang="zh-CN" altLang="en-US"/>
          </a:p>
        </p:txBody>
      </p:sp>
      <p:sp>
        <p:nvSpPr>
          <p:cNvPr id="6" name="内容占位符 5">
            <a:extLst>
              <a:ext uri="{FF2B5EF4-FFF2-40B4-BE49-F238E27FC236}">
                <a16:creationId xmlns:a16="http://schemas.microsoft.com/office/drawing/2014/main" id="{8C5D465F-569E-44ED-B890-9199222870DB}"/>
              </a:ext>
            </a:extLst>
          </p:cNvPr>
          <p:cNvSpPr>
            <a:spLocks noGrp="1"/>
          </p:cNvSpPr>
          <p:nvPr>
            <p:ph idx="1"/>
          </p:nvPr>
        </p:nvSpPr>
        <p:spPr>
          <a:xfrm>
            <a:off x="971550" y="1268760"/>
            <a:ext cx="7391400" cy="4081117"/>
          </a:xfrm>
        </p:spPr>
        <p:txBody>
          <a:bodyPr/>
          <a:lstStyle/>
          <a:p>
            <a:r>
              <a:rPr lang="zh-CN" altLang="en-US" sz="2400" b="0" dirty="0"/>
              <a:t>“碰撞检测”：结点边发送数据边检测信道上的信号电压大小。</a:t>
            </a:r>
          </a:p>
          <a:p>
            <a:r>
              <a:rPr lang="zh-CN" altLang="en-US" sz="2400" b="0" dirty="0"/>
              <a:t>若多个结点同时发送数据，由于各结点信号电压的叠加，信道上的信号电压会发生较大变化。</a:t>
            </a:r>
          </a:p>
          <a:p>
            <a:r>
              <a:rPr lang="zh-CN" altLang="en-US" sz="2400" b="0" dirty="0"/>
              <a:t>当结点检测到信号电压变化值超过了阈值时，就认为至少有两个结点同时在发送数据，即发生了碰撞。</a:t>
            </a:r>
          </a:p>
          <a:p>
            <a:r>
              <a:rPr lang="zh-CN" altLang="en-US" sz="2400" b="0" dirty="0"/>
              <a:t>“碰撞检测”也称“冲突检测”。</a:t>
            </a:r>
            <a:endParaRPr lang="en-US" altLang="zh-CN" sz="2400" b="0" dirty="0"/>
          </a:p>
          <a:p>
            <a:r>
              <a:rPr lang="zh-CN" altLang="en-US" sz="2400" b="0" dirty="0"/>
              <a:t>每个正在发送数据的结点，一旦发现碰撞，会立即停止发送，免得继续浪费网络资源，并在等待一段随机时间后再次发送。</a:t>
            </a:r>
          </a:p>
        </p:txBody>
      </p:sp>
      <p:grpSp>
        <p:nvGrpSpPr>
          <p:cNvPr id="9" name="组合 8">
            <a:extLst>
              <a:ext uri="{FF2B5EF4-FFF2-40B4-BE49-F238E27FC236}">
                <a16:creationId xmlns:a16="http://schemas.microsoft.com/office/drawing/2014/main" id="{C69BAA50-9965-4CCD-9E44-F2FB4A8A7866}"/>
              </a:ext>
            </a:extLst>
          </p:cNvPr>
          <p:cNvGrpSpPr/>
          <p:nvPr/>
        </p:nvGrpSpPr>
        <p:grpSpPr>
          <a:xfrm>
            <a:off x="502419" y="2636912"/>
            <a:ext cx="8329661" cy="1800200"/>
            <a:chOff x="611560" y="2780928"/>
            <a:chExt cx="8329661" cy="1800200"/>
          </a:xfrm>
        </p:grpSpPr>
        <p:sp>
          <p:nvSpPr>
            <p:cNvPr id="7" name="矩形 6">
              <a:extLst>
                <a:ext uri="{FF2B5EF4-FFF2-40B4-BE49-F238E27FC236}">
                  <a16:creationId xmlns:a16="http://schemas.microsoft.com/office/drawing/2014/main" id="{0297C070-4C3A-4894-A84D-C0B840155C32}"/>
                </a:ext>
              </a:extLst>
            </p:cNvPr>
            <p:cNvSpPr/>
            <p:nvPr/>
          </p:nvSpPr>
          <p:spPr bwMode="auto">
            <a:xfrm>
              <a:off x="611560" y="2780928"/>
              <a:ext cx="8136904" cy="1800200"/>
            </a:xfrm>
            <a:prstGeom prst="rect">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8" name="文本框 7">
              <a:extLst>
                <a:ext uri="{FF2B5EF4-FFF2-40B4-BE49-F238E27FC236}">
                  <a16:creationId xmlns:a16="http://schemas.microsoft.com/office/drawing/2014/main" id="{AABA41D6-BA6B-439A-821F-6EF513DBB6E6}"/>
                </a:ext>
              </a:extLst>
            </p:cNvPr>
            <p:cNvSpPr txBox="1"/>
            <p:nvPr/>
          </p:nvSpPr>
          <p:spPr>
            <a:xfrm>
              <a:off x="1380331" y="2826802"/>
              <a:ext cx="7560890" cy="1754326"/>
            </a:xfrm>
            <a:prstGeom prst="rect">
              <a:avLst/>
            </a:prstGeom>
            <a:noFill/>
          </p:spPr>
          <p:txBody>
            <a:bodyPr wrap="square" rtlCol="0">
              <a:spAutoFit/>
            </a:bodyPr>
            <a:lstStyle/>
            <a:p>
              <a:r>
                <a:rPr lang="zh-CN" altLang="en-US" sz="5400" dirty="0">
                  <a:solidFill>
                    <a:schemeClr val="bg1"/>
                  </a:solidFill>
                </a:rPr>
                <a:t>先听后说，边听边说，发生碰撞，随机避退。</a:t>
              </a:r>
            </a:p>
          </p:txBody>
        </p:sp>
      </p:grpSp>
      <p:sp>
        <p:nvSpPr>
          <p:cNvPr id="11" name="文本框 10">
            <a:extLst>
              <a:ext uri="{FF2B5EF4-FFF2-40B4-BE49-F238E27FC236}">
                <a16:creationId xmlns:a16="http://schemas.microsoft.com/office/drawing/2014/main" id="{2C0CF896-C864-4CA8-AF95-E2B8B767F7AE}"/>
              </a:ext>
            </a:extLst>
          </p:cNvPr>
          <p:cNvSpPr txBox="1"/>
          <p:nvPr/>
        </p:nvSpPr>
        <p:spPr>
          <a:xfrm>
            <a:off x="680530" y="5349877"/>
            <a:ext cx="8182475" cy="830997"/>
          </a:xfrm>
          <a:prstGeom prst="rect">
            <a:avLst/>
          </a:prstGeom>
          <a:noFill/>
        </p:spPr>
        <p:txBody>
          <a:bodyPr wrap="square">
            <a:spAutoFit/>
          </a:bodyPr>
          <a:lstStyle/>
          <a:p>
            <a:r>
              <a:rPr lang="en-US" altLang="zh-CN" dirty="0"/>
              <a:t>CSMA/CD</a:t>
            </a:r>
            <a:r>
              <a:rPr lang="zh-CN" altLang="en-US" dirty="0"/>
              <a:t>是以太网的基础。其主要贡献是解决了多个结点同时传输，由于距离等原因，无法立刻检测到冲突的问题。</a:t>
            </a:r>
          </a:p>
        </p:txBody>
      </p:sp>
    </p:spTree>
    <p:extLst>
      <p:ext uri="{BB962C8B-B14F-4D97-AF65-F5344CB8AC3E}">
        <p14:creationId xmlns:p14="http://schemas.microsoft.com/office/powerpoint/2010/main" val="918034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42"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9">
            <a:extLst>
              <a:ext uri="{FF2B5EF4-FFF2-40B4-BE49-F238E27FC236}">
                <a16:creationId xmlns:a16="http://schemas.microsoft.com/office/drawing/2014/main" id="{E7E1B26C-5DC5-48E0-9F05-E5021C8B8AF0}"/>
              </a:ext>
            </a:extLst>
          </p:cNvPr>
          <p:cNvSpPr>
            <a:spLocks/>
          </p:cNvSpPr>
          <p:nvPr/>
        </p:nvSpPr>
        <p:spPr bwMode="auto">
          <a:xfrm>
            <a:off x="803275" y="2212798"/>
            <a:ext cx="1752600" cy="508000"/>
          </a:xfrm>
          <a:custGeom>
            <a:avLst/>
            <a:gdLst>
              <a:gd name="T0" fmla="*/ 0 w 1104"/>
              <a:gd name="T1" fmla="*/ 320 h 320"/>
              <a:gd name="T2" fmla="*/ 568 w 1104"/>
              <a:gd name="T3" fmla="*/ 200 h 320"/>
              <a:gd name="T4" fmla="*/ 1104 w 1104"/>
              <a:gd name="T5" fmla="*/ 0 h 320"/>
              <a:gd name="T6" fmla="*/ 0 60000 65536"/>
              <a:gd name="T7" fmla="*/ 0 60000 65536"/>
              <a:gd name="T8" fmla="*/ 0 60000 65536"/>
              <a:gd name="T9" fmla="*/ 0 w 1104"/>
              <a:gd name="T10" fmla="*/ 0 h 320"/>
              <a:gd name="T11" fmla="*/ 1104 w 1104"/>
              <a:gd name="T12" fmla="*/ 320 h 320"/>
            </a:gdLst>
            <a:ahLst/>
            <a:cxnLst>
              <a:cxn ang="T6">
                <a:pos x="T0" y="T1"/>
              </a:cxn>
              <a:cxn ang="T7">
                <a:pos x="T2" y="T3"/>
              </a:cxn>
              <a:cxn ang="T8">
                <a:pos x="T4" y="T5"/>
              </a:cxn>
            </a:cxnLst>
            <a:rect l="T9" t="T10" r="T11" b="T12"/>
            <a:pathLst>
              <a:path w="1104" h="320">
                <a:moveTo>
                  <a:pt x="0" y="320"/>
                </a:moveTo>
                <a:lnTo>
                  <a:pt x="568" y="200"/>
                </a:lnTo>
                <a:lnTo>
                  <a:pt x="1104" y="0"/>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kumimoji="0" lang="zh-CN" altLang="en-US" sz="1800" b="0">
              <a:solidFill>
                <a:srgbClr val="000000"/>
              </a:solidFill>
              <a:latin typeface="Arial"/>
            </a:endParaRPr>
          </a:p>
        </p:txBody>
      </p:sp>
      <p:grpSp>
        <p:nvGrpSpPr>
          <p:cNvPr id="14" name="Group 10">
            <a:extLst>
              <a:ext uri="{FF2B5EF4-FFF2-40B4-BE49-F238E27FC236}">
                <a16:creationId xmlns:a16="http://schemas.microsoft.com/office/drawing/2014/main" id="{72748620-61A8-40FA-B751-709D6B555A8C}"/>
              </a:ext>
            </a:extLst>
          </p:cNvPr>
          <p:cNvGrpSpPr>
            <a:grpSpLocks/>
          </p:cNvGrpSpPr>
          <p:nvPr/>
        </p:nvGrpSpPr>
        <p:grpSpPr bwMode="auto">
          <a:xfrm>
            <a:off x="1158875" y="2022298"/>
            <a:ext cx="1128713" cy="781050"/>
            <a:chOff x="1680" y="240"/>
            <a:chExt cx="2529" cy="1270"/>
          </a:xfrm>
        </p:grpSpPr>
        <p:sp>
          <p:nvSpPr>
            <p:cNvPr id="15" name="Oval 11">
              <a:extLst>
                <a:ext uri="{FF2B5EF4-FFF2-40B4-BE49-F238E27FC236}">
                  <a16:creationId xmlns:a16="http://schemas.microsoft.com/office/drawing/2014/main" id="{FAAC4AF6-5B79-42F1-9B73-09C41BFE3DA8}"/>
                </a:ext>
              </a:extLst>
            </p:cNvPr>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16" name="Oval 12">
              <a:extLst>
                <a:ext uri="{FF2B5EF4-FFF2-40B4-BE49-F238E27FC236}">
                  <a16:creationId xmlns:a16="http://schemas.microsoft.com/office/drawing/2014/main" id="{56B6275B-2C0B-4929-B560-3764E97E0B1D}"/>
                </a:ext>
              </a:extLst>
            </p:cNvPr>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17" name="Oval 13">
              <a:extLst>
                <a:ext uri="{FF2B5EF4-FFF2-40B4-BE49-F238E27FC236}">
                  <a16:creationId xmlns:a16="http://schemas.microsoft.com/office/drawing/2014/main" id="{D066BA8B-2B85-4EF2-B9E9-6FC87F0FA8B6}"/>
                </a:ext>
              </a:extLst>
            </p:cNvPr>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18" name="Oval 14">
              <a:extLst>
                <a:ext uri="{FF2B5EF4-FFF2-40B4-BE49-F238E27FC236}">
                  <a16:creationId xmlns:a16="http://schemas.microsoft.com/office/drawing/2014/main" id="{F0F9562E-29ED-47AC-BECA-A56BDB50EA34}"/>
                </a:ext>
              </a:extLst>
            </p:cNvPr>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19" name="Oval 15">
              <a:extLst>
                <a:ext uri="{FF2B5EF4-FFF2-40B4-BE49-F238E27FC236}">
                  <a16:creationId xmlns:a16="http://schemas.microsoft.com/office/drawing/2014/main" id="{B8A7A627-0DC6-401F-A25B-30D8079DBFE9}"/>
                </a:ext>
              </a:extLst>
            </p:cNvPr>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20" name="Oval 16">
              <a:extLst>
                <a:ext uri="{FF2B5EF4-FFF2-40B4-BE49-F238E27FC236}">
                  <a16:creationId xmlns:a16="http://schemas.microsoft.com/office/drawing/2014/main" id="{43C092E4-F02D-432A-A5B7-303190FACAF4}"/>
                </a:ext>
              </a:extLst>
            </p:cNvPr>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21" name="Oval 17">
              <a:extLst>
                <a:ext uri="{FF2B5EF4-FFF2-40B4-BE49-F238E27FC236}">
                  <a16:creationId xmlns:a16="http://schemas.microsoft.com/office/drawing/2014/main" id="{8D608AEA-832C-431B-AB73-5C8CB0653F76}"/>
                </a:ext>
              </a:extLst>
            </p:cNvPr>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22" name="Oval 18">
              <a:extLst>
                <a:ext uri="{FF2B5EF4-FFF2-40B4-BE49-F238E27FC236}">
                  <a16:creationId xmlns:a16="http://schemas.microsoft.com/office/drawing/2014/main" id="{097BEB6C-A5E7-43F5-B9B2-685FF734FA83}"/>
                </a:ext>
              </a:extLst>
            </p:cNvPr>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23" name="Oval 19">
              <a:extLst>
                <a:ext uri="{FF2B5EF4-FFF2-40B4-BE49-F238E27FC236}">
                  <a16:creationId xmlns:a16="http://schemas.microsoft.com/office/drawing/2014/main" id="{2223F82C-1D74-41AC-A2B1-7432D277D9E0}"/>
                </a:ext>
              </a:extLst>
            </p:cNvPr>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grpSp>
      <p:sp>
        <p:nvSpPr>
          <p:cNvPr id="520" name="Line 517">
            <a:extLst>
              <a:ext uri="{FF2B5EF4-FFF2-40B4-BE49-F238E27FC236}">
                <a16:creationId xmlns:a16="http://schemas.microsoft.com/office/drawing/2014/main" id="{62FEFBFE-0925-43D7-969D-9880708B54F4}"/>
              </a:ext>
            </a:extLst>
          </p:cNvPr>
          <p:cNvSpPr>
            <a:spLocks noChangeShapeType="1"/>
          </p:cNvSpPr>
          <p:nvPr/>
        </p:nvSpPr>
        <p:spPr bwMode="auto">
          <a:xfrm flipV="1">
            <a:off x="1068388" y="2165173"/>
            <a:ext cx="1223962" cy="360362"/>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81" name="矩形 580">
            <a:extLst>
              <a:ext uri="{FF2B5EF4-FFF2-40B4-BE49-F238E27FC236}">
                <a16:creationId xmlns:a16="http://schemas.microsoft.com/office/drawing/2014/main" id="{BB8C8C2E-DA27-4485-8F9D-A89D6386D8CC}"/>
              </a:ext>
            </a:extLst>
          </p:cNvPr>
          <p:cNvSpPr/>
          <p:nvPr/>
        </p:nvSpPr>
        <p:spPr bwMode="auto">
          <a:xfrm>
            <a:off x="1009393" y="4654145"/>
            <a:ext cx="7821869" cy="253999"/>
          </a:xfrm>
          <a:prstGeom prst="rect">
            <a:avLst/>
          </a:prstGeom>
          <a:solidFill>
            <a:schemeClr val="accent3">
              <a:lumMod val="65000"/>
            </a:schemeClr>
          </a:solidFill>
          <a:ln>
            <a:solidFill>
              <a:schemeClr val="accent1"/>
            </a:solidFill>
            <a:prstDash val="dash"/>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2" name="标题 1">
            <a:extLst>
              <a:ext uri="{FF2B5EF4-FFF2-40B4-BE49-F238E27FC236}">
                <a16:creationId xmlns:a16="http://schemas.microsoft.com/office/drawing/2014/main" id="{A7CF5305-E02C-4B24-82B9-48F963C28FB5}"/>
              </a:ext>
            </a:extLst>
          </p:cNvPr>
          <p:cNvSpPr>
            <a:spLocks noGrp="1"/>
          </p:cNvSpPr>
          <p:nvPr>
            <p:ph type="title"/>
          </p:nvPr>
        </p:nvSpPr>
        <p:spPr>
          <a:xfrm>
            <a:off x="1146175" y="1202684"/>
            <a:ext cx="3650583" cy="489237"/>
          </a:xfrm>
        </p:spPr>
        <p:txBody>
          <a:bodyPr/>
          <a:lstStyle/>
          <a:p>
            <a:pPr algn="l"/>
            <a:r>
              <a:rPr lang="zh-CN" altLang="en-US" sz="2400" b="0" dirty="0">
                <a:latin typeface="+mn-ea"/>
                <a:ea typeface="+mn-ea"/>
              </a:rPr>
              <a:t>四、数据链路层简单模型</a:t>
            </a:r>
          </a:p>
        </p:txBody>
      </p:sp>
      <p:sp>
        <p:nvSpPr>
          <p:cNvPr id="6" name="内容占位符 5">
            <a:extLst>
              <a:ext uri="{FF2B5EF4-FFF2-40B4-BE49-F238E27FC236}">
                <a16:creationId xmlns:a16="http://schemas.microsoft.com/office/drawing/2014/main" id="{1939A158-4401-4454-897C-92EDCF6AC411}"/>
              </a:ext>
            </a:extLst>
          </p:cNvPr>
          <p:cNvSpPr>
            <a:spLocks noGrp="1"/>
          </p:cNvSpPr>
          <p:nvPr>
            <p:ph idx="1"/>
          </p:nvPr>
        </p:nvSpPr>
        <p:spPr>
          <a:xfrm>
            <a:off x="1146175" y="3004723"/>
            <a:ext cx="4742590" cy="461665"/>
          </a:xfrm>
        </p:spPr>
        <p:txBody>
          <a:bodyPr/>
          <a:lstStyle/>
          <a:p>
            <a:r>
              <a:rPr lang="zh-CN" altLang="en-US" sz="2400" b="0" dirty="0">
                <a:latin typeface="+mn-ea"/>
              </a:rPr>
              <a:t>当主机</a:t>
            </a:r>
            <a:r>
              <a:rPr lang="en-US" altLang="zh-CN" sz="2400" b="0" dirty="0">
                <a:latin typeface="+mn-ea"/>
              </a:rPr>
              <a:t>H1</a:t>
            </a:r>
            <a:r>
              <a:rPr lang="zh-CN" altLang="en-US" sz="2400" b="0" dirty="0">
                <a:latin typeface="+mn-ea"/>
              </a:rPr>
              <a:t>向主机</a:t>
            </a:r>
            <a:r>
              <a:rPr lang="en-US" altLang="zh-CN" sz="2400" b="0" dirty="0">
                <a:latin typeface="+mn-ea"/>
              </a:rPr>
              <a:t>H2</a:t>
            </a:r>
            <a:r>
              <a:rPr lang="zh-CN" altLang="en-US" sz="2400" b="0" dirty="0">
                <a:latin typeface="+mn-ea"/>
              </a:rPr>
              <a:t>发送数据时</a:t>
            </a:r>
          </a:p>
        </p:txBody>
      </p:sp>
      <p:sp>
        <p:nvSpPr>
          <p:cNvPr id="7" name="Line 3">
            <a:extLst>
              <a:ext uri="{FF2B5EF4-FFF2-40B4-BE49-F238E27FC236}">
                <a16:creationId xmlns:a16="http://schemas.microsoft.com/office/drawing/2014/main" id="{6155708E-5AE1-4117-9BF0-7BD4A106EFFC}"/>
              </a:ext>
            </a:extLst>
          </p:cNvPr>
          <p:cNvSpPr>
            <a:spLocks noChangeShapeType="1"/>
          </p:cNvSpPr>
          <p:nvPr/>
        </p:nvSpPr>
        <p:spPr bwMode="auto">
          <a:xfrm flipH="1" flipV="1">
            <a:off x="7864475" y="2568398"/>
            <a:ext cx="673100" cy="635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8" name="Line 4">
            <a:extLst>
              <a:ext uri="{FF2B5EF4-FFF2-40B4-BE49-F238E27FC236}">
                <a16:creationId xmlns:a16="http://schemas.microsoft.com/office/drawing/2014/main" id="{4AF438B3-27B0-442C-874D-8171BC2CDE96}"/>
              </a:ext>
            </a:extLst>
          </p:cNvPr>
          <p:cNvSpPr>
            <a:spLocks noChangeShapeType="1"/>
          </p:cNvSpPr>
          <p:nvPr/>
        </p:nvSpPr>
        <p:spPr bwMode="auto">
          <a:xfrm flipH="1" flipV="1">
            <a:off x="6772275" y="2263598"/>
            <a:ext cx="635000" cy="2159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9" name="Line 5">
            <a:extLst>
              <a:ext uri="{FF2B5EF4-FFF2-40B4-BE49-F238E27FC236}">
                <a16:creationId xmlns:a16="http://schemas.microsoft.com/office/drawing/2014/main" id="{C0598718-4705-42B3-A19B-7BABC661AC24}"/>
              </a:ext>
            </a:extLst>
          </p:cNvPr>
          <p:cNvSpPr>
            <a:spLocks noChangeShapeType="1"/>
          </p:cNvSpPr>
          <p:nvPr/>
        </p:nvSpPr>
        <p:spPr bwMode="auto">
          <a:xfrm flipV="1">
            <a:off x="5883275" y="2250898"/>
            <a:ext cx="762000" cy="1524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0" name="Line 6">
            <a:extLst>
              <a:ext uri="{FF2B5EF4-FFF2-40B4-BE49-F238E27FC236}">
                <a16:creationId xmlns:a16="http://schemas.microsoft.com/office/drawing/2014/main" id="{D84803A3-978B-4440-A7D3-328B2DA12E79}"/>
              </a:ext>
            </a:extLst>
          </p:cNvPr>
          <p:cNvSpPr>
            <a:spLocks noChangeShapeType="1"/>
          </p:cNvSpPr>
          <p:nvPr/>
        </p:nvSpPr>
        <p:spPr bwMode="auto">
          <a:xfrm flipV="1">
            <a:off x="4816475" y="2327098"/>
            <a:ext cx="914400" cy="762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1" name="Line 7">
            <a:extLst>
              <a:ext uri="{FF2B5EF4-FFF2-40B4-BE49-F238E27FC236}">
                <a16:creationId xmlns:a16="http://schemas.microsoft.com/office/drawing/2014/main" id="{504D0A88-C1C2-4402-8FF8-DEB58C4701D9}"/>
              </a:ext>
            </a:extLst>
          </p:cNvPr>
          <p:cNvSpPr>
            <a:spLocks noChangeShapeType="1"/>
          </p:cNvSpPr>
          <p:nvPr/>
        </p:nvSpPr>
        <p:spPr bwMode="auto">
          <a:xfrm>
            <a:off x="3749675" y="2403298"/>
            <a:ext cx="9144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2" name="Line 8">
            <a:extLst>
              <a:ext uri="{FF2B5EF4-FFF2-40B4-BE49-F238E27FC236}">
                <a16:creationId xmlns:a16="http://schemas.microsoft.com/office/drawing/2014/main" id="{687791B2-6539-4FC1-BD54-CDBA99FA0ADB}"/>
              </a:ext>
            </a:extLst>
          </p:cNvPr>
          <p:cNvSpPr>
            <a:spLocks noChangeShapeType="1"/>
          </p:cNvSpPr>
          <p:nvPr/>
        </p:nvSpPr>
        <p:spPr bwMode="auto">
          <a:xfrm>
            <a:off x="2606675" y="2174698"/>
            <a:ext cx="914400" cy="2286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grpSp>
        <p:nvGrpSpPr>
          <p:cNvPr id="24" name="Group 20">
            <a:extLst>
              <a:ext uri="{FF2B5EF4-FFF2-40B4-BE49-F238E27FC236}">
                <a16:creationId xmlns:a16="http://schemas.microsoft.com/office/drawing/2014/main" id="{B523355F-DADF-4248-B002-72F5BF18DD07}"/>
              </a:ext>
            </a:extLst>
          </p:cNvPr>
          <p:cNvGrpSpPr>
            <a:grpSpLocks/>
          </p:cNvGrpSpPr>
          <p:nvPr/>
        </p:nvGrpSpPr>
        <p:grpSpPr bwMode="auto">
          <a:xfrm>
            <a:off x="3063875" y="2022298"/>
            <a:ext cx="1128713" cy="781050"/>
            <a:chOff x="1680" y="240"/>
            <a:chExt cx="2529" cy="1270"/>
          </a:xfrm>
        </p:grpSpPr>
        <p:sp>
          <p:nvSpPr>
            <p:cNvPr id="25" name="Oval 21">
              <a:extLst>
                <a:ext uri="{FF2B5EF4-FFF2-40B4-BE49-F238E27FC236}">
                  <a16:creationId xmlns:a16="http://schemas.microsoft.com/office/drawing/2014/main" id="{F7CB1002-7ECD-40AB-832A-ADA4BDBB766A}"/>
                </a:ext>
              </a:extLst>
            </p:cNvPr>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26" name="Oval 22">
              <a:extLst>
                <a:ext uri="{FF2B5EF4-FFF2-40B4-BE49-F238E27FC236}">
                  <a16:creationId xmlns:a16="http://schemas.microsoft.com/office/drawing/2014/main" id="{85232319-F270-4810-B51E-C8A7BEB7A730}"/>
                </a:ext>
              </a:extLst>
            </p:cNvPr>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27" name="Oval 23">
              <a:extLst>
                <a:ext uri="{FF2B5EF4-FFF2-40B4-BE49-F238E27FC236}">
                  <a16:creationId xmlns:a16="http://schemas.microsoft.com/office/drawing/2014/main" id="{F111C66E-AAF6-492F-BC7A-17228C98BD97}"/>
                </a:ext>
              </a:extLst>
            </p:cNvPr>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28" name="Oval 24">
              <a:extLst>
                <a:ext uri="{FF2B5EF4-FFF2-40B4-BE49-F238E27FC236}">
                  <a16:creationId xmlns:a16="http://schemas.microsoft.com/office/drawing/2014/main" id="{D635BE5A-A11D-43B2-9862-2E6D0354B534}"/>
                </a:ext>
              </a:extLst>
            </p:cNvPr>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29" name="Oval 25">
              <a:extLst>
                <a:ext uri="{FF2B5EF4-FFF2-40B4-BE49-F238E27FC236}">
                  <a16:creationId xmlns:a16="http://schemas.microsoft.com/office/drawing/2014/main" id="{F48AAA5E-9CE3-430E-AB12-A5A6FCC48E4B}"/>
                </a:ext>
              </a:extLst>
            </p:cNvPr>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30" name="Oval 26">
              <a:extLst>
                <a:ext uri="{FF2B5EF4-FFF2-40B4-BE49-F238E27FC236}">
                  <a16:creationId xmlns:a16="http://schemas.microsoft.com/office/drawing/2014/main" id="{C8B0BC65-AAF7-4D5A-AC14-C8240199702B}"/>
                </a:ext>
              </a:extLst>
            </p:cNvPr>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31" name="Oval 27">
              <a:extLst>
                <a:ext uri="{FF2B5EF4-FFF2-40B4-BE49-F238E27FC236}">
                  <a16:creationId xmlns:a16="http://schemas.microsoft.com/office/drawing/2014/main" id="{2F10A3CB-18AA-41EF-8C6D-97B9F3229671}"/>
                </a:ext>
              </a:extLst>
            </p:cNvPr>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32" name="Oval 28">
              <a:extLst>
                <a:ext uri="{FF2B5EF4-FFF2-40B4-BE49-F238E27FC236}">
                  <a16:creationId xmlns:a16="http://schemas.microsoft.com/office/drawing/2014/main" id="{E36840BF-8610-49C1-BEDB-2DC96B07AD6B}"/>
                </a:ext>
              </a:extLst>
            </p:cNvPr>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33" name="Oval 29">
              <a:extLst>
                <a:ext uri="{FF2B5EF4-FFF2-40B4-BE49-F238E27FC236}">
                  <a16:creationId xmlns:a16="http://schemas.microsoft.com/office/drawing/2014/main" id="{189C05B8-9899-4B9C-B55D-E37E190B2C30}"/>
                </a:ext>
              </a:extLst>
            </p:cNvPr>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grpSp>
      <p:sp>
        <p:nvSpPr>
          <p:cNvPr id="34" name="Text Box 30">
            <a:extLst>
              <a:ext uri="{FF2B5EF4-FFF2-40B4-BE49-F238E27FC236}">
                <a16:creationId xmlns:a16="http://schemas.microsoft.com/office/drawing/2014/main" id="{D27EBF09-2644-41F1-8B26-3334C2D71EE1}"/>
              </a:ext>
            </a:extLst>
          </p:cNvPr>
          <p:cNvSpPr txBox="1">
            <a:spLocks noChangeArrowheads="1"/>
          </p:cNvSpPr>
          <p:nvPr/>
        </p:nvSpPr>
        <p:spPr bwMode="auto">
          <a:xfrm>
            <a:off x="3254375" y="221121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latin typeface="黑体" pitchFamily="49" charset="-122"/>
                <a:ea typeface="黑体" pitchFamily="49" charset="-122"/>
              </a:rPr>
              <a:t>局域网</a:t>
            </a:r>
          </a:p>
        </p:txBody>
      </p:sp>
      <p:pic>
        <p:nvPicPr>
          <p:cNvPr id="35" name="Picture 31">
            <a:extLst>
              <a:ext uri="{FF2B5EF4-FFF2-40B4-BE49-F238E27FC236}">
                <a16:creationId xmlns:a16="http://schemas.microsoft.com/office/drawing/2014/main" id="{B3355617-6C6A-482D-968D-FC9D34D10FA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6650" y="2054048"/>
            <a:ext cx="4413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32">
            <a:extLst>
              <a:ext uri="{FF2B5EF4-FFF2-40B4-BE49-F238E27FC236}">
                <a16:creationId xmlns:a16="http://schemas.microsoft.com/office/drawing/2014/main" id="{78DFC207-1D2F-4902-BB84-4B58FA0C9A9A}"/>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1675" y="2250898"/>
            <a:ext cx="4413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33">
            <a:extLst>
              <a:ext uri="{FF2B5EF4-FFF2-40B4-BE49-F238E27FC236}">
                <a16:creationId xmlns:a16="http://schemas.microsoft.com/office/drawing/2014/main" id="{D149C29F-B1BE-4D15-9E73-9347009EA433}"/>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5475" y="2314398"/>
            <a:ext cx="533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4">
            <a:extLst>
              <a:ext uri="{FF2B5EF4-FFF2-40B4-BE49-F238E27FC236}">
                <a16:creationId xmlns:a16="http://schemas.microsoft.com/office/drawing/2014/main" id="{9E07D653-A41D-419A-8082-7D670DDF8A50}"/>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2875" y="2101673"/>
            <a:ext cx="4413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39" name="Group 35">
            <a:extLst>
              <a:ext uri="{FF2B5EF4-FFF2-40B4-BE49-F238E27FC236}">
                <a16:creationId xmlns:a16="http://schemas.microsoft.com/office/drawing/2014/main" id="{638695D1-B8E3-4A09-9CDC-5A0CA21DBC41}"/>
              </a:ext>
            </a:extLst>
          </p:cNvPr>
          <p:cNvGrpSpPr>
            <a:grpSpLocks/>
          </p:cNvGrpSpPr>
          <p:nvPr/>
        </p:nvGrpSpPr>
        <p:grpSpPr bwMode="auto">
          <a:xfrm>
            <a:off x="5197475" y="2022298"/>
            <a:ext cx="1128713" cy="781050"/>
            <a:chOff x="1680" y="240"/>
            <a:chExt cx="2529" cy="1270"/>
          </a:xfrm>
        </p:grpSpPr>
        <p:sp>
          <p:nvSpPr>
            <p:cNvPr id="40" name="Oval 36">
              <a:extLst>
                <a:ext uri="{FF2B5EF4-FFF2-40B4-BE49-F238E27FC236}">
                  <a16:creationId xmlns:a16="http://schemas.microsoft.com/office/drawing/2014/main" id="{F8098AC4-299D-446A-8309-96F716F93216}"/>
                </a:ext>
              </a:extLst>
            </p:cNvPr>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41" name="Oval 37">
              <a:extLst>
                <a:ext uri="{FF2B5EF4-FFF2-40B4-BE49-F238E27FC236}">
                  <a16:creationId xmlns:a16="http://schemas.microsoft.com/office/drawing/2014/main" id="{4CECE2DF-3ADF-4625-AB74-DCCED6BAC013}"/>
                </a:ext>
              </a:extLst>
            </p:cNvPr>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42" name="Oval 38">
              <a:extLst>
                <a:ext uri="{FF2B5EF4-FFF2-40B4-BE49-F238E27FC236}">
                  <a16:creationId xmlns:a16="http://schemas.microsoft.com/office/drawing/2014/main" id="{49C3331F-1A2D-4359-8D23-16AD3DEDA13F}"/>
                </a:ext>
              </a:extLst>
            </p:cNvPr>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43" name="Oval 39">
              <a:extLst>
                <a:ext uri="{FF2B5EF4-FFF2-40B4-BE49-F238E27FC236}">
                  <a16:creationId xmlns:a16="http://schemas.microsoft.com/office/drawing/2014/main" id="{E206C365-C0D6-4C41-9136-581B29EAD1BD}"/>
                </a:ext>
              </a:extLst>
            </p:cNvPr>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44" name="Oval 40">
              <a:extLst>
                <a:ext uri="{FF2B5EF4-FFF2-40B4-BE49-F238E27FC236}">
                  <a16:creationId xmlns:a16="http://schemas.microsoft.com/office/drawing/2014/main" id="{3FD471EE-F194-4CED-91C4-E9D77744419B}"/>
                </a:ext>
              </a:extLst>
            </p:cNvPr>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45" name="Oval 41">
              <a:extLst>
                <a:ext uri="{FF2B5EF4-FFF2-40B4-BE49-F238E27FC236}">
                  <a16:creationId xmlns:a16="http://schemas.microsoft.com/office/drawing/2014/main" id="{067DF33B-8699-48B6-961B-5488C1816FCC}"/>
                </a:ext>
              </a:extLst>
            </p:cNvPr>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46" name="Oval 42">
              <a:extLst>
                <a:ext uri="{FF2B5EF4-FFF2-40B4-BE49-F238E27FC236}">
                  <a16:creationId xmlns:a16="http://schemas.microsoft.com/office/drawing/2014/main" id="{13D2B9BA-8125-45E2-B19E-3DD5EEB88A43}"/>
                </a:ext>
              </a:extLst>
            </p:cNvPr>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47" name="Oval 43">
              <a:extLst>
                <a:ext uri="{FF2B5EF4-FFF2-40B4-BE49-F238E27FC236}">
                  <a16:creationId xmlns:a16="http://schemas.microsoft.com/office/drawing/2014/main" id="{A9207169-0CA3-4089-8DDC-20E68C36067E}"/>
                </a:ext>
              </a:extLst>
            </p:cNvPr>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48" name="Oval 44">
              <a:extLst>
                <a:ext uri="{FF2B5EF4-FFF2-40B4-BE49-F238E27FC236}">
                  <a16:creationId xmlns:a16="http://schemas.microsoft.com/office/drawing/2014/main" id="{F396C8DD-83D5-44B0-992E-25C84099FE43}"/>
                </a:ext>
              </a:extLst>
            </p:cNvPr>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grpSp>
      <p:sp>
        <p:nvSpPr>
          <p:cNvPr id="49" name="Text Box 45">
            <a:extLst>
              <a:ext uri="{FF2B5EF4-FFF2-40B4-BE49-F238E27FC236}">
                <a16:creationId xmlns:a16="http://schemas.microsoft.com/office/drawing/2014/main" id="{BF2E41AE-038A-434A-997D-62C1A74DC14C}"/>
              </a:ext>
            </a:extLst>
          </p:cNvPr>
          <p:cNvSpPr txBox="1">
            <a:spLocks noChangeArrowheads="1"/>
          </p:cNvSpPr>
          <p:nvPr/>
        </p:nvSpPr>
        <p:spPr bwMode="auto">
          <a:xfrm>
            <a:off x="5362575" y="221121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latin typeface="黑体" pitchFamily="49" charset="-122"/>
                <a:ea typeface="黑体" pitchFamily="49" charset="-122"/>
              </a:rPr>
              <a:t>广域网</a:t>
            </a:r>
          </a:p>
        </p:txBody>
      </p:sp>
      <p:sp>
        <p:nvSpPr>
          <p:cNvPr id="50" name="Text Box 46">
            <a:extLst>
              <a:ext uri="{FF2B5EF4-FFF2-40B4-BE49-F238E27FC236}">
                <a16:creationId xmlns:a16="http://schemas.microsoft.com/office/drawing/2014/main" id="{C1CBFF77-C48E-46F5-89D5-723389FE5D1C}"/>
              </a:ext>
            </a:extLst>
          </p:cNvPr>
          <p:cNvSpPr txBox="1">
            <a:spLocks noChangeArrowheads="1"/>
          </p:cNvSpPr>
          <p:nvPr/>
        </p:nvSpPr>
        <p:spPr bwMode="auto">
          <a:xfrm>
            <a:off x="347663" y="1876248"/>
            <a:ext cx="939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ea typeface="黑体" pitchFamily="49" charset="-122"/>
              </a:rPr>
              <a:t>主机</a:t>
            </a:r>
            <a:r>
              <a:rPr lang="zh-CN" altLang="en-US" sz="1400" b="0">
                <a:solidFill>
                  <a:srgbClr val="333399"/>
                </a:solidFill>
                <a:ea typeface="黑体" pitchFamily="49" charset="-122"/>
              </a:rPr>
              <a:t> </a:t>
            </a:r>
            <a:r>
              <a:rPr lang="en-US" altLang="zh-CN" sz="1800">
                <a:solidFill>
                  <a:srgbClr val="333399"/>
                </a:solidFill>
                <a:ea typeface="黑体" pitchFamily="49" charset="-122"/>
              </a:rPr>
              <a:t>H</a:t>
            </a:r>
            <a:r>
              <a:rPr lang="en-US" altLang="zh-CN" sz="1800" baseline="-25000">
                <a:solidFill>
                  <a:srgbClr val="333399"/>
                </a:solidFill>
                <a:ea typeface="黑体" pitchFamily="49" charset="-122"/>
              </a:rPr>
              <a:t>1</a:t>
            </a:r>
          </a:p>
        </p:txBody>
      </p:sp>
      <p:sp>
        <p:nvSpPr>
          <p:cNvPr id="51" name="Text Box 47">
            <a:extLst>
              <a:ext uri="{FF2B5EF4-FFF2-40B4-BE49-F238E27FC236}">
                <a16:creationId xmlns:a16="http://schemas.microsoft.com/office/drawing/2014/main" id="{C5D978CE-FCE7-41FD-9311-EA87DB6C6441}"/>
              </a:ext>
            </a:extLst>
          </p:cNvPr>
          <p:cNvSpPr txBox="1">
            <a:spLocks noChangeArrowheads="1"/>
          </p:cNvSpPr>
          <p:nvPr/>
        </p:nvSpPr>
        <p:spPr bwMode="auto">
          <a:xfrm>
            <a:off x="8053388" y="1995310"/>
            <a:ext cx="93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ea typeface="黑体" pitchFamily="49" charset="-122"/>
              </a:rPr>
              <a:t>主机</a:t>
            </a:r>
            <a:r>
              <a:rPr lang="zh-CN" altLang="en-US" sz="1400">
                <a:solidFill>
                  <a:srgbClr val="333399"/>
                </a:solidFill>
                <a:ea typeface="黑体" pitchFamily="49" charset="-122"/>
              </a:rPr>
              <a:t> </a:t>
            </a:r>
            <a:r>
              <a:rPr lang="en-US" altLang="zh-CN" sz="1800">
                <a:solidFill>
                  <a:srgbClr val="333399"/>
                </a:solidFill>
                <a:ea typeface="黑体" pitchFamily="49" charset="-122"/>
              </a:rPr>
              <a:t>H</a:t>
            </a:r>
            <a:r>
              <a:rPr lang="en-US" altLang="zh-CN" sz="1800" baseline="-25000">
                <a:solidFill>
                  <a:srgbClr val="333399"/>
                </a:solidFill>
                <a:ea typeface="黑体" pitchFamily="49" charset="-122"/>
              </a:rPr>
              <a:t>2</a:t>
            </a:r>
          </a:p>
        </p:txBody>
      </p:sp>
      <p:sp>
        <p:nvSpPr>
          <p:cNvPr id="52" name="Text Box 48">
            <a:extLst>
              <a:ext uri="{FF2B5EF4-FFF2-40B4-BE49-F238E27FC236}">
                <a16:creationId xmlns:a16="http://schemas.microsoft.com/office/drawing/2014/main" id="{4B86D92D-4ED7-4E26-BDC5-F8F60797B5DD}"/>
              </a:ext>
            </a:extLst>
          </p:cNvPr>
          <p:cNvSpPr txBox="1">
            <a:spLocks noChangeArrowheads="1"/>
          </p:cNvSpPr>
          <p:nvPr/>
        </p:nvSpPr>
        <p:spPr bwMode="auto">
          <a:xfrm>
            <a:off x="2076450" y="1692098"/>
            <a:ext cx="1150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ea typeface="黑体" pitchFamily="49" charset="-122"/>
              </a:rPr>
              <a:t>路由器</a:t>
            </a:r>
            <a:r>
              <a:rPr lang="zh-CN" altLang="en-US" sz="900" b="0">
                <a:solidFill>
                  <a:srgbClr val="333399"/>
                </a:solidFill>
                <a:ea typeface="黑体" pitchFamily="49" charset="-122"/>
              </a:rPr>
              <a:t> </a:t>
            </a:r>
            <a:r>
              <a:rPr lang="en-US" altLang="zh-CN" sz="1800">
                <a:solidFill>
                  <a:srgbClr val="333399"/>
                </a:solidFill>
                <a:ea typeface="黑体" pitchFamily="49" charset="-122"/>
              </a:rPr>
              <a:t>R</a:t>
            </a:r>
            <a:r>
              <a:rPr lang="en-US" altLang="zh-CN" sz="1800" baseline="-25000">
                <a:solidFill>
                  <a:srgbClr val="333399"/>
                </a:solidFill>
                <a:ea typeface="黑体" pitchFamily="49" charset="-122"/>
              </a:rPr>
              <a:t>1</a:t>
            </a:r>
          </a:p>
        </p:txBody>
      </p:sp>
      <p:sp>
        <p:nvSpPr>
          <p:cNvPr id="53" name="Text Box 49">
            <a:extLst>
              <a:ext uri="{FF2B5EF4-FFF2-40B4-BE49-F238E27FC236}">
                <a16:creationId xmlns:a16="http://schemas.microsoft.com/office/drawing/2014/main" id="{2C20B282-01E2-4C4F-8E9B-E56025D0D0DA}"/>
              </a:ext>
            </a:extLst>
          </p:cNvPr>
          <p:cNvSpPr txBox="1">
            <a:spLocks noChangeArrowheads="1"/>
          </p:cNvSpPr>
          <p:nvPr/>
        </p:nvSpPr>
        <p:spPr bwMode="auto">
          <a:xfrm>
            <a:off x="4235450" y="1888948"/>
            <a:ext cx="1150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ea typeface="黑体" pitchFamily="49" charset="-122"/>
              </a:rPr>
              <a:t>路由器</a:t>
            </a:r>
            <a:r>
              <a:rPr lang="zh-CN" altLang="en-US" sz="900">
                <a:solidFill>
                  <a:srgbClr val="333399"/>
                </a:solidFill>
                <a:ea typeface="黑体" pitchFamily="49" charset="-122"/>
              </a:rPr>
              <a:t> </a:t>
            </a:r>
            <a:r>
              <a:rPr lang="en-US" altLang="zh-CN" sz="1800">
                <a:solidFill>
                  <a:srgbClr val="333399"/>
                </a:solidFill>
                <a:ea typeface="黑体" pitchFamily="49" charset="-122"/>
              </a:rPr>
              <a:t>R</a:t>
            </a:r>
            <a:r>
              <a:rPr lang="en-US" altLang="zh-CN" sz="1800" baseline="-25000">
                <a:solidFill>
                  <a:srgbClr val="333399"/>
                </a:solidFill>
                <a:ea typeface="黑体" pitchFamily="49" charset="-122"/>
              </a:rPr>
              <a:t>2</a:t>
            </a:r>
          </a:p>
        </p:txBody>
      </p:sp>
      <p:sp>
        <p:nvSpPr>
          <p:cNvPr id="54" name="Text Box 50">
            <a:extLst>
              <a:ext uri="{FF2B5EF4-FFF2-40B4-BE49-F238E27FC236}">
                <a16:creationId xmlns:a16="http://schemas.microsoft.com/office/drawing/2014/main" id="{265092D6-090C-47B4-A26B-DA85772B6D99}"/>
              </a:ext>
            </a:extLst>
          </p:cNvPr>
          <p:cNvSpPr txBox="1">
            <a:spLocks noChangeArrowheads="1"/>
          </p:cNvSpPr>
          <p:nvPr/>
        </p:nvSpPr>
        <p:spPr bwMode="auto">
          <a:xfrm>
            <a:off x="6180138" y="1749248"/>
            <a:ext cx="11509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ea typeface="黑体" pitchFamily="49" charset="-122"/>
              </a:rPr>
              <a:t>路由器</a:t>
            </a:r>
            <a:r>
              <a:rPr lang="zh-CN" altLang="en-US" sz="900">
                <a:solidFill>
                  <a:srgbClr val="333399"/>
                </a:solidFill>
                <a:ea typeface="黑体" pitchFamily="49" charset="-122"/>
              </a:rPr>
              <a:t> </a:t>
            </a:r>
            <a:r>
              <a:rPr lang="en-US" altLang="zh-CN" sz="1800">
                <a:solidFill>
                  <a:srgbClr val="333399"/>
                </a:solidFill>
                <a:ea typeface="黑体" pitchFamily="49" charset="-122"/>
              </a:rPr>
              <a:t>R</a:t>
            </a:r>
            <a:r>
              <a:rPr lang="en-US" altLang="zh-CN" sz="1800" baseline="-25000">
                <a:solidFill>
                  <a:srgbClr val="333399"/>
                </a:solidFill>
                <a:ea typeface="黑体" pitchFamily="49" charset="-122"/>
              </a:rPr>
              <a:t>3</a:t>
            </a:r>
          </a:p>
        </p:txBody>
      </p:sp>
      <p:sp>
        <p:nvSpPr>
          <p:cNvPr id="55" name="Text Box 51">
            <a:extLst>
              <a:ext uri="{FF2B5EF4-FFF2-40B4-BE49-F238E27FC236}">
                <a16:creationId xmlns:a16="http://schemas.microsoft.com/office/drawing/2014/main" id="{C08942DA-1016-4B9F-9512-952B7BD67BD8}"/>
              </a:ext>
            </a:extLst>
          </p:cNvPr>
          <p:cNvSpPr txBox="1">
            <a:spLocks noChangeArrowheads="1"/>
          </p:cNvSpPr>
          <p:nvPr/>
        </p:nvSpPr>
        <p:spPr bwMode="auto">
          <a:xfrm>
            <a:off x="1311275" y="222391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latin typeface="黑体" pitchFamily="49" charset="-122"/>
                <a:ea typeface="黑体" pitchFamily="49" charset="-122"/>
              </a:rPr>
              <a:t>电话网</a:t>
            </a:r>
          </a:p>
        </p:txBody>
      </p:sp>
      <p:grpSp>
        <p:nvGrpSpPr>
          <p:cNvPr id="56" name="Group 53">
            <a:extLst>
              <a:ext uri="{FF2B5EF4-FFF2-40B4-BE49-F238E27FC236}">
                <a16:creationId xmlns:a16="http://schemas.microsoft.com/office/drawing/2014/main" id="{F40C7BE4-84CD-48FE-ABD6-51327FFE4E17}"/>
              </a:ext>
            </a:extLst>
          </p:cNvPr>
          <p:cNvGrpSpPr>
            <a:grpSpLocks/>
          </p:cNvGrpSpPr>
          <p:nvPr/>
        </p:nvGrpSpPr>
        <p:grpSpPr bwMode="auto">
          <a:xfrm>
            <a:off x="396875" y="2250898"/>
            <a:ext cx="665163" cy="546100"/>
            <a:chOff x="624" y="2968"/>
            <a:chExt cx="1331" cy="920"/>
          </a:xfrm>
        </p:grpSpPr>
        <p:sp>
          <p:nvSpPr>
            <p:cNvPr id="57" name="Freeform 54">
              <a:extLst>
                <a:ext uri="{FF2B5EF4-FFF2-40B4-BE49-F238E27FC236}">
                  <a16:creationId xmlns:a16="http://schemas.microsoft.com/office/drawing/2014/main" id="{EE5748DE-15D4-477A-AEBF-B566A442812C}"/>
                </a:ext>
              </a:extLst>
            </p:cNvPr>
            <p:cNvSpPr>
              <a:spLocks/>
            </p:cNvSpPr>
            <p:nvPr/>
          </p:nvSpPr>
          <p:spPr bwMode="auto">
            <a:xfrm>
              <a:off x="1238" y="2968"/>
              <a:ext cx="713" cy="770"/>
            </a:xfrm>
            <a:custGeom>
              <a:avLst/>
              <a:gdLst>
                <a:gd name="T0" fmla="*/ 992 w 1426"/>
                <a:gd name="T1" fmla="*/ 2292 h 2309"/>
                <a:gd name="T2" fmla="*/ 964 w 1426"/>
                <a:gd name="T3" fmla="*/ 2309 h 2309"/>
                <a:gd name="T4" fmla="*/ 0 w 1426"/>
                <a:gd name="T5" fmla="*/ 1462 h 2309"/>
                <a:gd name="T6" fmla="*/ 326 w 1426"/>
                <a:gd name="T7" fmla="*/ 59 h 2309"/>
                <a:gd name="T8" fmla="*/ 369 w 1426"/>
                <a:gd name="T9" fmla="*/ 18 h 2309"/>
                <a:gd name="T10" fmla="*/ 414 w 1426"/>
                <a:gd name="T11" fmla="*/ 0 h 2309"/>
                <a:gd name="T12" fmla="*/ 457 w 1426"/>
                <a:gd name="T13" fmla="*/ 9 h 2309"/>
                <a:gd name="T14" fmla="*/ 1381 w 1426"/>
                <a:gd name="T15" fmla="*/ 400 h 2309"/>
                <a:gd name="T16" fmla="*/ 1411 w 1426"/>
                <a:gd name="T17" fmla="*/ 421 h 2309"/>
                <a:gd name="T18" fmla="*/ 1422 w 1426"/>
                <a:gd name="T19" fmla="*/ 425 h 2309"/>
                <a:gd name="T20" fmla="*/ 1426 w 1426"/>
                <a:gd name="T21" fmla="*/ 445 h 2309"/>
                <a:gd name="T22" fmla="*/ 1017 w 1426"/>
                <a:gd name="T23" fmla="*/ 2306 h 2309"/>
                <a:gd name="T24" fmla="*/ 992 w 1426"/>
                <a:gd name="T25" fmla="*/ 2292 h 2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2309"/>
                <a:gd name="T41" fmla="*/ 1426 w 1426"/>
                <a:gd name="T42" fmla="*/ 2309 h 23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2309">
                  <a:moveTo>
                    <a:pt x="992" y="2292"/>
                  </a:moveTo>
                  <a:lnTo>
                    <a:pt x="964" y="2309"/>
                  </a:lnTo>
                  <a:lnTo>
                    <a:pt x="0" y="1462"/>
                  </a:lnTo>
                  <a:lnTo>
                    <a:pt x="326" y="59"/>
                  </a:lnTo>
                  <a:lnTo>
                    <a:pt x="369" y="18"/>
                  </a:lnTo>
                  <a:lnTo>
                    <a:pt x="414" y="0"/>
                  </a:lnTo>
                  <a:lnTo>
                    <a:pt x="457" y="9"/>
                  </a:lnTo>
                  <a:lnTo>
                    <a:pt x="1381" y="400"/>
                  </a:lnTo>
                  <a:lnTo>
                    <a:pt x="1411" y="421"/>
                  </a:lnTo>
                  <a:lnTo>
                    <a:pt x="1422" y="425"/>
                  </a:lnTo>
                  <a:lnTo>
                    <a:pt x="1426" y="445"/>
                  </a:lnTo>
                  <a:lnTo>
                    <a:pt x="1017" y="2306"/>
                  </a:lnTo>
                  <a:lnTo>
                    <a:pt x="992" y="2292"/>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8" name="Freeform 55">
              <a:extLst>
                <a:ext uri="{FF2B5EF4-FFF2-40B4-BE49-F238E27FC236}">
                  <a16:creationId xmlns:a16="http://schemas.microsoft.com/office/drawing/2014/main" id="{95366308-0B6D-4AF0-8DEB-32634D44C0CD}"/>
                </a:ext>
              </a:extLst>
            </p:cNvPr>
            <p:cNvSpPr>
              <a:spLocks/>
            </p:cNvSpPr>
            <p:nvPr/>
          </p:nvSpPr>
          <p:spPr bwMode="auto">
            <a:xfrm>
              <a:off x="1668" y="3087"/>
              <a:ext cx="286" cy="660"/>
            </a:xfrm>
            <a:custGeom>
              <a:avLst/>
              <a:gdLst>
                <a:gd name="T0" fmla="*/ 573 w 573"/>
                <a:gd name="T1" fmla="*/ 86 h 1980"/>
                <a:gd name="T2" fmla="*/ 568 w 573"/>
                <a:gd name="T3" fmla="*/ 132 h 1980"/>
                <a:gd name="T4" fmla="*/ 155 w 573"/>
                <a:gd name="T5" fmla="*/ 1923 h 1980"/>
                <a:gd name="T6" fmla="*/ 151 w 573"/>
                <a:gd name="T7" fmla="*/ 1955 h 1980"/>
                <a:gd name="T8" fmla="*/ 140 w 573"/>
                <a:gd name="T9" fmla="*/ 1972 h 1980"/>
                <a:gd name="T10" fmla="*/ 125 w 573"/>
                <a:gd name="T11" fmla="*/ 1980 h 1980"/>
                <a:gd name="T12" fmla="*/ 111 w 573"/>
                <a:gd name="T13" fmla="*/ 1975 h 1980"/>
                <a:gd name="T14" fmla="*/ 86 w 573"/>
                <a:gd name="T15" fmla="*/ 1955 h 1980"/>
                <a:gd name="T16" fmla="*/ 0 w 573"/>
                <a:gd name="T17" fmla="*/ 1880 h 1980"/>
                <a:gd name="T18" fmla="*/ 425 w 573"/>
                <a:gd name="T19" fmla="*/ 39 h 1980"/>
                <a:gd name="T20" fmla="*/ 420 w 573"/>
                <a:gd name="T21" fmla="*/ 27 h 1980"/>
                <a:gd name="T22" fmla="*/ 396 w 573"/>
                <a:gd name="T23" fmla="*/ 0 h 1980"/>
                <a:gd name="T24" fmla="*/ 445 w 573"/>
                <a:gd name="T25" fmla="*/ 20 h 1980"/>
                <a:gd name="T26" fmla="*/ 541 w 573"/>
                <a:gd name="T27" fmla="*/ 61 h 1980"/>
                <a:gd name="T28" fmla="*/ 559 w 573"/>
                <a:gd name="T29" fmla="*/ 75 h 1980"/>
                <a:gd name="T30" fmla="*/ 573 w 573"/>
                <a:gd name="T31" fmla="*/ 86 h 19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73"/>
                <a:gd name="T49" fmla="*/ 0 h 1980"/>
                <a:gd name="T50" fmla="*/ 573 w 573"/>
                <a:gd name="T51" fmla="*/ 1980 h 19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73" h="1980">
                  <a:moveTo>
                    <a:pt x="573" y="86"/>
                  </a:moveTo>
                  <a:lnTo>
                    <a:pt x="568" y="132"/>
                  </a:lnTo>
                  <a:lnTo>
                    <a:pt x="155" y="1923"/>
                  </a:lnTo>
                  <a:lnTo>
                    <a:pt x="151" y="1955"/>
                  </a:lnTo>
                  <a:lnTo>
                    <a:pt x="140" y="1972"/>
                  </a:lnTo>
                  <a:lnTo>
                    <a:pt x="125" y="1980"/>
                  </a:lnTo>
                  <a:lnTo>
                    <a:pt x="111" y="1975"/>
                  </a:lnTo>
                  <a:lnTo>
                    <a:pt x="86" y="1955"/>
                  </a:lnTo>
                  <a:lnTo>
                    <a:pt x="0" y="1880"/>
                  </a:lnTo>
                  <a:lnTo>
                    <a:pt x="425" y="39"/>
                  </a:lnTo>
                  <a:lnTo>
                    <a:pt x="420" y="27"/>
                  </a:lnTo>
                  <a:lnTo>
                    <a:pt x="396" y="0"/>
                  </a:lnTo>
                  <a:lnTo>
                    <a:pt x="445" y="20"/>
                  </a:lnTo>
                  <a:lnTo>
                    <a:pt x="541" y="61"/>
                  </a:lnTo>
                  <a:lnTo>
                    <a:pt x="559" y="75"/>
                  </a:lnTo>
                  <a:lnTo>
                    <a:pt x="573" y="86"/>
                  </a:lnTo>
                  <a:close/>
                </a:path>
              </a:pathLst>
            </a:custGeom>
            <a:solidFill>
              <a:srgbClr val="202020"/>
            </a:solidFill>
            <a:ln w="7938">
              <a:solidFill>
                <a:srgbClr val="20202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9" name="Freeform 56">
              <a:extLst>
                <a:ext uri="{FF2B5EF4-FFF2-40B4-BE49-F238E27FC236}">
                  <a16:creationId xmlns:a16="http://schemas.microsoft.com/office/drawing/2014/main" id="{25B40588-3EF4-457D-8E10-EFCA9E753A76}"/>
                </a:ext>
              </a:extLst>
            </p:cNvPr>
            <p:cNvSpPr>
              <a:spLocks/>
            </p:cNvSpPr>
            <p:nvPr/>
          </p:nvSpPr>
          <p:spPr bwMode="auto">
            <a:xfrm>
              <a:off x="1432" y="2970"/>
              <a:ext cx="523" cy="147"/>
            </a:xfrm>
            <a:custGeom>
              <a:avLst/>
              <a:gdLst>
                <a:gd name="T0" fmla="*/ 0 w 1045"/>
                <a:gd name="T1" fmla="*/ 0 h 441"/>
                <a:gd name="T2" fmla="*/ 31 w 1045"/>
                <a:gd name="T3" fmla="*/ 1 h 441"/>
                <a:gd name="T4" fmla="*/ 62 w 1045"/>
                <a:gd name="T5" fmla="*/ 10 h 441"/>
                <a:gd name="T6" fmla="*/ 1005 w 1045"/>
                <a:gd name="T7" fmla="*/ 409 h 441"/>
                <a:gd name="T8" fmla="*/ 1037 w 1045"/>
                <a:gd name="T9" fmla="*/ 427 h 441"/>
                <a:gd name="T10" fmla="*/ 1045 w 1045"/>
                <a:gd name="T11" fmla="*/ 441 h 441"/>
                <a:gd name="T12" fmla="*/ 0 w 1045"/>
                <a:gd name="T13" fmla="*/ 0 h 441"/>
                <a:gd name="T14" fmla="*/ 0 60000 65536"/>
                <a:gd name="T15" fmla="*/ 0 60000 65536"/>
                <a:gd name="T16" fmla="*/ 0 60000 65536"/>
                <a:gd name="T17" fmla="*/ 0 60000 65536"/>
                <a:gd name="T18" fmla="*/ 0 60000 65536"/>
                <a:gd name="T19" fmla="*/ 0 60000 65536"/>
                <a:gd name="T20" fmla="*/ 0 60000 65536"/>
                <a:gd name="T21" fmla="*/ 0 w 1045"/>
                <a:gd name="T22" fmla="*/ 0 h 441"/>
                <a:gd name="T23" fmla="*/ 1045 w 1045"/>
                <a:gd name="T24" fmla="*/ 441 h 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45" h="441">
                  <a:moveTo>
                    <a:pt x="0" y="0"/>
                  </a:moveTo>
                  <a:lnTo>
                    <a:pt x="31" y="1"/>
                  </a:lnTo>
                  <a:lnTo>
                    <a:pt x="62" y="10"/>
                  </a:lnTo>
                  <a:lnTo>
                    <a:pt x="1005" y="409"/>
                  </a:lnTo>
                  <a:lnTo>
                    <a:pt x="1037" y="427"/>
                  </a:lnTo>
                  <a:lnTo>
                    <a:pt x="1045" y="441"/>
                  </a:lnTo>
                  <a:lnTo>
                    <a:pt x="0" y="0"/>
                  </a:lnTo>
                  <a:close/>
                </a:path>
              </a:pathLst>
            </a:custGeom>
            <a:solidFill>
              <a:srgbClr val="202020"/>
            </a:solidFill>
            <a:ln w="7938">
              <a:solidFill>
                <a:srgbClr val="20202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0" name="Freeform 57">
              <a:extLst>
                <a:ext uri="{FF2B5EF4-FFF2-40B4-BE49-F238E27FC236}">
                  <a16:creationId xmlns:a16="http://schemas.microsoft.com/office/drawing/2014/main" id="{B6E512C9-D1C3-4313-B2B6-6A2ADD78A178}"/>
                </a:ext>
              </a:extLst>
            </p:cNvPr>
            <p:cNvSpPr>
              <a:spLocks/>
            </p:cNvSpPr>
            <p:nvPr/>
          </p:nvSpPr>
          <p:spPr bwMode="auto">
            <a:xfrm>
              <a:off x="1315" y="3056"/>
              <a:ext cx="478" cy="573"/>
            </a:xfrm>
            <a:custGeom>
              <a:avLst/>
              <a:gdLst>
                <a:gd name="T0" fmla="*/ 619 w 955"/>
                <a:gd name="T1" fmla="*/ 1719 h 1719"/>
                <a:gd name="T2" fmla="*/ 0 w 955"/>
                <a:gd name="T3" fmla="*/ 1212 h 1719"/>
                <a:gd name="T4" fmla="*/ 290 w 955"/>
                <a:gd name="T5" fmla="*/ 0 h 1719"/>
                <a:gd name="T6" fmla="*/ 955 w 955"/>
                <a:gd name="T7" fmla="*/ 313 h 1719"/>
                <a:gd name="T8" fmla="*/ 619 w 955"/>
                <a:gd name="T9" fmla="*/ 1719 h 1719"/>
                <a:gd name="T10" fmla="*/ 0 60000 65536"/>
                <a:gd name="T11" fmla="*/ 0 60000 65536"/>
                <a:gd name="T12" fmla="*/ 0 60000 65536"/>
                <a:gd name="T13" fmla="*/ 0 60000 65536"/>
                <a:gd name="T14" fmla="*/ 0 60000 65536"/>
                <a:gd name="T15" fmla="*/ 0 w 955"/>
                <a:gd name="T16" fmla="*/ 0 h 1719"/>
                <a:gd name="T17" fmla="*/ 955 w 955"/>
                <a:gd name="T18" fmla="*/ 1719 h 1719"/>
              </a:gdLst>
              <a:ahLst/>
              <a:cxnLst>
                <a:cxn ang="T10">
                  <a:pos x="T0" y="T1"/>
                </a:cxn>
                <a:cxn ang="T11">
                  <a:pos x="T2" y="T3"/>
                </a:cxn>
                <a:cxn ang="T12">
                  <a:pos x="T4" y="T5"/>
                </a:cxn>
                <a:cxn ang="T13">
                  <a:pos x="T6" y="T7"/>
                </a:cxn>
                <a:cxn ang="T14">
                  <a:pos x="T8" y="T9"/>
                </a:cxn>
              </a:cxnLst>
              <a:rect l="T15" t="T16" r="T17" b="T18"/>
              <a:pathLst>
                <a:path w="955" h="1719">
                  <a:moveTo>
                    <a:pt x="619" y="1719"/>
                  </a:moveTo>
                  <a:lnTo>
                    <a:pt x="0" y="1212"/>
                  </a:lnTo>
                  <a:lnTo>
                    <a:pt x="290" y="0"/>
                  </a:lnTo>
                  <a:lnTo>
                    <a:pt x="955" y="313"/>
                  </a:lnTo>
                  <a:lnTo>
                    <a:pt x="619" y="1719"/>
                  </a:lnTo>
                  <a:close/>
                </a:path>
              </a:pathLst>
            </a:custGeom>
            <a:solidFill>
              <a:srgbClr val="000000"/>
            </a:solidFill>
            <a:ln w="7938">
              <a:solidFill>
                <a:srgbClr val="80808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1" name="Freeform 58">
              <a:extLst>
                <a:ext uri="{FF2B5EF4-FFF2-40B4-BE49-F238E27FC236}">
                  <a16:creationId xmlns:a16="http://schemas.microsoft.com/office/drawing/2014/main" id="{1F19D3C9-3307-468E-BB32-F042F21634D0}"/>
                </a:ext>
              </a:extLst>
            </p:cNvPr>
            <p:cNvSpPr>
              <a:spLocks/>
            </p:cNvSpPr>
            <p:nvPr/>
          </p:nvSpPr>
          <p:spPr bwMode="auto">
            <a:xfrm>
              <a:off x="1337" y="3076"/>
              <a:ext cx="431" cy="529"/>
            </a:xfrm>
            <a:custGeom>
              <a:avLst/>
              <a:gdLst>
                <a:gd name="T0" fmla="*/ 546 w 862"/>
                <a:gd name="T1" fmla="*/ 1587 h 1587"/>
                <a:gd name="T2" fmla="*/ 0 w 862"/>
                <a:gd name="T3" fmla="*/ 1134 h 1587"/>
                <a:gd name="T4" fmla="*/ 272 w 862"/>
                <a:gd name="T5" fmla="*/ 0 h 1587"/>
                <a:gd name="T6" fmla="*/ 862 w 862"/>
                <a:gd name="T7" fmla="*/ 268 h 1587"/>
                <a:gd name="T8" fmla="*/ 546 w 862"/>
                <a:gd name="T9" fmla="*/ 1587 h 1587"/>
                <a:gd name="T10" fmla="*/ 0 60000 65536"/>
                <a:gd name="T11" fmla="*/ 0 60000 65536"/>
                <a:gd name="T12" fmla="*/ 0 60000 65536"/>
                <a:gd name="T13" fmla="*/ 0 60000 65536"/>
                <a:gd name="T14" fmla="*/ 0 60000 65536"/>
                <a:gd name="T15" fmla="*/ 0 w 862"/>
                <a:gd name="T16" fmla="*/ 0 h 1587"/>
                <a:gd name="T17" fmla="*/ 862 w 862"/>
                <a:gd name="T18" fmla="*/ 1587 h 1587"/>
              </a:gdLst>
              <a:ahLst/>
              <a:cxnLst>
                <a:cxn ang="T10">
                  <a:pos x="T0" y="T1"/>
                </a:cxn>
                <a:cxn ang="T11">
                  <a:pos x="T2" y="T3"/>
                </a:cxn>
                <a:cxn ang="T12">
                  <a:pos x="T4" y="T5"/>
                </a:cxn>
                <a:cxn ang="T13">
                  <a:pos x="T6" y="T7"/>
                </a:cxn>
                <a:cxn ang="T14">
                  <a:pos x="T8" y="T9"/>
                </a:cxn>
              </a:cxnLst>
              <a:rect l="T15" t="T16" r="T17" b="T18"/>
              <a:pathLst>
                <a:path w="862" h="1587">
                  <a:moveTo>
                    <a:pt x="546" y="1587"/>
                  </a:moveTo>
                  <a:lnTo>
                    <a:pt x="0" y="1134"/>
                  </a:lnTo>
                  <a:lnTo>
                    <a:pt x="272" y="0"/>
                  </a:lnTo>
                  <a:lnTo>
                    <a:pt x="862" y="268"/>
                  </a:lnTo>
                  <a:lnTo>
                    <a:pt x="546" y="1587"/>
                  </a:lnTo>
                  <a:close/>
                </a:path>
              </a:pathLst>
            </a:custGeom>
            <a:solidFill>
              <a:srgbClr val="C7C7C7"/>
            </a:solidFill>
            <a:ln w="7938">
              <a:solidFill>
                <a:srgbClr val="40404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2" name="Freeform 59">
              <a:extLst>
                <a:ext uri="{FF2B5EF4-FFF2-40B4-BE49-F238E27FC236}">
                  <a16:creationId xmlns:a16="http://schemas.microsoft.com/office/drawing/2014/main" id="{24584CB3-6A10-45D9-8281-CD321396A9A1}"/>
                </a:ext>
              </a:extLst>
            </p:cNvPr>
            <p:cNvSpPr>
              <a:spLocks/>
            </p:cNvSpPr>
            <p:nvPr/>
          </p:nvSpPr>
          <p:spPr bwMode="auto">
            <a:xfrm>
              <a:off x="1233" y="2968"/>
              <a:ext cx="203" cy="494"/>
            </a:xfrm>
            <a:custGeom>
              <a:avLst/>
              <a:gdLst>
                <a:gd name="T0" fmla="*/ 393 w 408"/>
                <a:gd name="T1" fmla="*/ 0 h 1480"/>
                <a:gd name="T2" fmla="*/ 370 w 408"/>
                <a:gd name="T3" fmla="*/ 11 h 1480"/>
                <a:gd name="T4" fmla="*/ 356 w 408"/>
                <a:gd name="T5" fmla="*/ 19 h 1480"/>
                <a:gd name="T6" fmla="*/ 338 w 408"/>
                <a:gd name="T7" fmla="*/ 37 h 1480"/>
                <a:gd name="T8" fmla="*/ 325 w 408"/>
                <a:gd name="T9" fmla="*/ 59 h 1480"/>
                <a:gd name="T10" fmla="*/ 320 w 408"/>
                <a:gd name="T11" fmla="*/ 77 h 1480"/>
                <a:gd name="T12" fmla="*/ 0 w 408"/>
                <a:gd name="T13" fmla="*/ 1459 h 1480"/>
                <a:gd name="T14" fmla="*/ 12 w 408"/>
                <a:gd name="T15" fmla="*/ 1480 h 1480"/>
                <a:gd name="T16" fmla="*/ 337 w 408"/>
                <a:gd name="T17" fmla="*/ 77 h 1480"/>
                <a:gd name="T18" fmla="*/ 346 w 408"/>
                <a:gd name="T19" fmla="*/ 57 h 1480"/>
                <a:gd name="T20" fmla="*/ 355 w 408"/>
                <a:gd name="T21" fmla="*/ 43 h 1480"/>
                <a:gd name="T22" fmla="*/ 368 w 408"/>
                <a:gd name="T23" fmla="*/ 30 h 1480"/>
                <a:gd name="T24" fmla="*/ 384 w 408"/>
                <a:gd name="T25" fmla="*/ 19 h 1480"/>
                <a:gd name="T26" fmla="*/ 400 w 408"/>
                <a:gd name="T27" fmla="*/ 12 h 1480"/>
                <a:gd name="T28" fmla="*/ 408 w 408"/>
                <a:gd name="T29" fmla="*/ 5 h 1480"/>
                <a:gd name="T30" fmla="*/ 393 w 408"/>
                <a:gd name="T31" fmla="*/ 0 h 14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8"/>
                <a:gd name="T49" fmla="*/ 0 h 1480"/>
                <a:gd name="T50" fmla="*/ 408 w 408"/>
                <a:gd name="T51" fmla="*/ 1480 h 148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8" h="1480">
                  <a:moveTo>
                    <a:pt x="393" y="0"/>
                  </a:moveTo>
                  <a:lnTo>
                    <a:pt x="370" y="11"/>
                  </a:lnTo>
                  <a:lnTo>
                    <a:pt x="356" y="19"/>
                  </a:lnTo>
                  <a:lnTo>
                    <a:pt x="338" y="37"/>
                  </a:lnTo>
                  <a:lnTo>
                    <a:pt x="325" y="59"/>
                  </a:lnTo>
                  <a:lnTo>
                    <a:pt x="320" y="77"/>
                  </a:lnTo>
                  <a:lnTo>
                    <a:pt x="0" y="1459"/>
                  </a:lnTo>
                  <a:lnTo>
                    <a:pt x="12" y="1480"/>
                  </a:lnTo>
                  <a:lnTo>
                    <a:pt x="337" y="77"/>
                  </a:lnTo>
                  <a:lnTo>
                    <a:pt x="346" y="57"/>
                  </a:lnTo>
                  <a:lnTo>
                    <a:pt x="355" y="43"/>
                  </a:lnTo>
                  <a:lnTo>
                    <a:pt x="368" y="30"/>
                  </a:lnTo>
                  <a:lnTo>
                    <a:pt x="384" y="19"/>
                  </a:lnTo>
                  <a:lnTo>
                    <a:pt x="400" y="12"/>
                  </a:lnTo>
                  <a:lnTo>
                    <a:pt x="408" y="5"/>
                  </a:lnTo>
                  <a:lnTo>
                    <a:pt x="393" y="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3" name="Freeform 60">
              <a:extLst>
                <a:ext uri="{FF2B5EF4-FFF2-40B4-BE49-F238E27FC236}">
                  <a16:creationId xmlns:a16="http://schemas.microsoft.com/office/drawing/2014/main" id="{A4B07AB0-E5D2-4576-939C-BECBAF566FE1}"/>
                </a:ext>
              </a:extLst>
            </p:cNvPr>
            <p:cNvSpPr>
              <a:spLocks/>
            </p:cNvSpPr>
            <p:nvPr/>
          </p:nvSpPr>
          <p:spPr bwMode="auto">
            <a:xfrm>
              <a:off x="1204" y="3479"/>
              <a:ext cx="532" cy="321"/>
            </a:xfrm>
            <a:custGeom>
              <a:avLst/>
              <a:gdLst>
                <a:gd name="T0" fmla="*/ 1065 w 1065"/>
                <a:gd name="T1" fmla="*/ 963 h 963"/>
                <a:gd name="T2" fmla="*/ 1047 w 1065"/>
                <a:gd name="T3" fmla="*/ 833 h 963"/>
                <a:gd name="T4" fmla="*/ 1015 w 1065"/>
                <a:gd name="T5" fmla="*/ 776 h 963"/>
                <a:gd name="T6" fmla="*/ 137 w 1065"/>
                <a:gd name="T7" fmla="*/ 3 h 963"/>
                <a:gd name="T8" fmla="*/ 96 w 1065"/>
                <a:gd name="T9" fmla="*/ 0 h 963"/>
                <a:gd name="T10" fmla="*/ 59 w 1065"/>
                <a:gd name="T11" fmla="*/ 3 h 963"/>
                <a:gd name="T12" fmla="*/ 32 w 1065"/>
                <a:gd name="T13" fmla="*/ 42 h 963"/>
                <a:gd name="T14" fmla="*/ 0 w 1065"/>
                <a:gd name="T15" fmla="*/ 145 h 963"/>
                <a:gd name="T16" fmla="*/ 865 w 1065"/>
                <a:gd name="T17" fmla="*/ 954 h 963"/>
                <a:gd name="T18" fmla="*/ 1065 w 1065"/>
                <a:gd name="T19" fmla="*/ 963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5"/>
                <a:gd name="T31" fmla="*/ 0 h 963"/>
                <a:gd name="T32" fmla="*/ 1065 w 1065"/>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5" h="963">
                  <a:moveTo>
                    <a:pt x="1065" y="963"/>
                  </a:moveTo>
                  <a:lnTo>
                    <a:pt x="1047" y="833"/>
                  </a:lnTo>
                  <a:lnTo>
                    <a:pt x="1015" y="776"/>
                  </a:lnTo>
                  <a:lnTo>
                    <a:pt x="137" y="3"/>
                  </a:lnTo>
                  <a:lnTo>
                    <a:pt x="96" y="0"/>
                  </a:lnTo>
                  <a:lnTo>
                    <a:pt x="59" y="3"/>
                  </a:lnTo>
                  <a:lnTo>
                    <a:pt x="32" y="42"/>
                  </a:lnTo>
                  <a:lnTo>
                    <a:pt x="0" y="145"/>
                  </a:lnTo>
                  <a:lnTo>
                    <a:pt x="865" y="954"/>
                  </a:lnTo>
                  <a:lnTo>
                    <a:pt x="1065" y="963"/>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4" name="Freeform 61">
              <a:extLst>
                <a:ext uri="{FF2B5EF4-FFF2-40B4-BE49-F238E27FC236}">
                  <a16:creationId xmlns:a16="http://schemas.microsoft.com/office/drawing/2014/main" id="{960C3956-14DC-4196-96B2-D4E3B0F78A7B}"/>
                </a:ext>
              </a:extLst>
            </p:cNvPr>
            <p:cNvSpPr>
              <a:spLocks/>
            </p:cNvSpPr>
            <p:nvPr/>
          </p:nvSpPr>
          <p:spPr bwMode="auto">
            <a:xfrm>
              <a:off x="642" y="3519"/>
              <a:ext cx="985" cy="288"/>
            </a:xfrm>
            <a:custGeom>
              <a:avLst/>
              <a:gdLst>
                <a:gd name="T0" fmla="*/ 0 w 1969"/>
                <a:gd name="T1" fmla="*/ 0 h 862"/>
                <a:gd name="T2" fmla="*/ 1121 w 1969"/>
                <a:gd name="T3" fmla="*/ 24 h 862"/>
                <a:gd name="T4" fmla="*/ 1969 w 1969"/>
                <a:gd name="T5" fmla="*/ 814 h 862"/>
                <a:gd name="T6" fmla="*/ 478 w 1969"/>
                <a:gd name="T7" fmla="*/ 862 h 862"/>
                <a:gd name="T8" fmla="*/ 0 w 1969"/>
                <a:gd name="T9" fmla="*/ 0 h 862"/>
                <a:gd name="T10" fmla="*/ 0 60000 65536"/>
                <a:gd name="T11" fmla="*/ 0 60000 65536"/>
                <a:gd name="T12" fmla="*/ 0 60000 65536"/>
                <a:gd name="T13" fmla="*/ 0 60000 65536"/>
                <a:gd name="T14" fmla="*/ 0 60000 65536"/>
                <a:gd name="T15" fmla="*/ 0 w 1969"/>
                <a:gd name="T16" fmla="*/ 0 h 862"/>
                <a:gd name="T17" fmla="*/ 1969 w 1969"/>
                <a:gd name="T18" fmla="*/ 862 h 862"/>
              </a:gdLst>
              <a:ahLst/>
              <a:cxnLst>
                <a:cxn ang="T10">
                  <a:pos x="T0" y="T1"/>
                </a:cxn>
                <a:cxn ang="T11">
                  <a:pos x="T2" y="T3"/>
                </a:cxn>
                <a:cxn ang="T12">
                  <a:pos x="T4" y="T5"/>
                </a:cxn>
                <a:cxn ang="T13">
                  <a:pos x="T6" y="T7"/>
                </a:cxn>
                <a:cxn ang="T14">
                  <a:pos x="T8" y="T9"/>
                </a:cxn>
              </a:cxnLst>
              <a:rect l="T15" t="T16" r="T17" b="T18"/>
              <a:pathLst>
                <a:path w="1969" h="862">
                  <a:moveTo>
                    <a:pt x="0" y="0"/>
                  </a:moveTo>
                  <a:lnTo>
                    <a:pt x="1121" y="24"/>
                  </a:lnTo>
                  <a:lnTo>
                    <a:pt x="1969" y="814"/>
                  </a:lnTo>
                  <a:lnTo>
                    <a:pt x="478" y="862"/>
                  </a:lnTo>
                  <a:lnTo>
                    <a:pt x="0" y="0"/>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5" name="Freeform 62">
              <a:extLst>
                <a:ext uri="{FF2B5EF4-FFF2-40B4-BE49-F238E27FC236}">
                  <a16:creationId xmlns:a16="http://schemas.microsoft.com/office/drawing/2014/main" id="{5BC74759-1ED6-4324-A256-0AFF732BC636}"/>
                </a:ext>
              </a:extLst>
            </p:cNvPr>
            <p:cNvSpPr>
              <a:spLocks/>
            </p:cNvSpPr>
            <p:nvPr/>
          </p:nvSpPr>
          <p:spPr bwMode="auto">
            <a:xfrm>
              <a:off x="852" y="3789"/>
              <a:ext cx="889" cy="99"/>
            </a:xfrm>
            <a:custGeom>
              <a:avLst/>
              <a:gdLst>
                <a:gd name="T0" fmla="*/ 54 w 1777"/>
                <a:gd name="T1" fmla="*/ 52 h 297"/>
                <a:gd name="T2" fmla="*/ 0 w 1777"/>
                <a:gd name="T3" fmla="*/ 297 h 297"/>
                <a:gd name="T4" fmla="*/ 1759 w 1777"/>
                <a:gd name="T5" fmla="*/ 257 h 297"/>
                <a:gd name="T6" fmla="*/ 1777 w 1777"/>
                <a:gd name="T7" fmla="*/ 173 h 297"/>
                <a:gd name="T8" fmla="*/ 1773 w 1777"/>
                <a:gd name="T9" fmla="*/ 74 h 297"/>
                <a:gd name="T10" fmla="*/ 1768 w 1777"/>
                <a:gd name="T11" fmla="*/ 0 h 297"/>
                <a:gd name="T12" fmla="*/ 54 w 1777"/>
                <a:gd name="T13" fmla="*/ 52 h 297"/>
                <a:gd name="T14" fmla="*/ 0 60000 65536"/>
                <a:gd name="T15" fmla="*/ 0 60000 65536"/>
                <a:gd name="T16" fmla="*/ 0 60000 65536"/>
                <a:gd name="T17" fmla="*/ 0 60000 65536"/>
                <a:gd name="T18" fmla="*/ 0 60000 65536"/>
                <a:gd name="T19" fmla="*/ 0 60000 65536"/>
                <a:gd name="T20" fmla="*/ 0 60000 65536"/>
                <a:gd name="T21" fmla="*/ 0 w 1777"/>
                <a:gd name="T22" fmla="*/ 0 h 297"/>
                <a:gd name="T23" fmla="*/ 1777 w 1777"/>
                <a:gd name="T24" fmla="*/ 297 h 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77" h="297">
                  <a:moveTo>
                    <a:pt x="54" y="52"/>
                  </a:moveTo>
                  <a:lnTo>
                    <a:pt x="0" y="297"/>
                  </a:lnTo>
                  <a:lnTo>
                    <a:pt x="1759" y="257"/>
                  </a:lnTo>
                  <a:lnTo>
                    <a:pt x="1777" y="173"/>
                  </a:lnTo>
                  <a:lnTo>
                    <a:pt x="1773" y="74"/>
                  </a:lnTo>
                  <a:lnTo>
                    <a:pt x="1768" y="0"/>
                  </a:lnTo>
                  <a:lnTo>
                    <a:pt x="54" y="52"/>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6" name="Freeform 63">
              <a:extLst>
                <a:ext uri="{FF2B5EF4-FFF2-40B4-BE49-F238E27FC236}">
                  <a16:creationId xmlns:a16="http://schemas.microsoft.com/office/drawing/2014/main" id="{EA8EA481-77B4-4DDF-A17B-118A72566440}"/>
                </a:ext>
              </a:extLst>
            </p:cNvPr>
            <p:cNvSpPr>
              <a:spLocks/>
            </p:cNvSpPr>
            <p:nvPr/>
          </p:nvSpPr>
          <p:spPr bwMode="auto">
            <a:xfrm>
              <a:off x="624" y="3519"/>
              <a:ext cx="256" cy="369"/>
            </a:xfrm>
            <a:custGeom>
              <a:avLst/>
              <a:gdLst>
                <a:gd name="T0" fmla="*/ 37 w 513"/>
                <a:gd name="T1" fmla="*/ 0 h 1106"/>
                <a:gd name="T2" fmla="*/ 0 w 513"/>
                <a:gd name="T3" fmla="*/ 200 h 1106"/>
                <a:gd name="T4" fmla="*/ 457 w 513"/>
                <a:gd name="T5" fmla="*/ 1106 h 1106"/>
                <a:gd name="T6" fmla="*/ 513 w 513"/>
                <a:gd name="T7" fmla="*/ 862 h 1106"/>
                <a:gd name="T8" fmla="*/ 37 w 513"/>
                <a:gd name="T9" fmla="*/ 0 h 1106"/>
                <a:gd name="T10" fmla="*/ 0 60000 65536"/>
                <a:gd name="T11" fmla="*/ 0 60000 65536"/>
                <a:gd name="T12" fmla="*/ 0 60000 65536"/>
                <a:gd name="T13" fmla="*/ 0 60000 65536"/>
                <a:gd name="T14" fmla="*/ 0 60000 65536"/>
                <a:gd name="T15" fmla="*/ 0 w 513"/>
                <a:gd name="T16" fmla="*/ 0 h 1106"/>
                <a:gd name="T17" fmla="*/ 513 w 513"/>
                <a:gd name="T18" fmla="*/ 1106 h 1106"/>
              </a:gdLst>
              <a:ahLst/>
              <a:cxnLst>
                <a:cxn ang="T10">
                  <a:pos x="T0" y="T1"/>
                </a:cxn>
                <a:cxn ang="T11">
                  <a:pos x="T2" y="T3"/>
                </a:cxn>
                <a:cxn ang="T12">
                  <a:pos x="T4" y="T5"/>
                </a:cxn>
                <a:cxn ang="T13">
                  <a:pos x="T6" y="T7"/>
                </a:cxn>
                <a:cxn ang="T14">
                  <a:pos x="T8" y="T9"/>
                </a:cxn>
              </a:cxnLst>
              <a:rect l="T15" t="T16" r="T17" b="T18"/>
              <a:pathLst>
                <a:path w="513" h="1106">
                  <a:moveTo>
                    <a:pt x="37" y="0"/>
                  </a:moveTo>
                  <a:lnTo>
                    <a:pt x="0" y="200"/>
                  </a:lnTo>
                  <a:lnTo>
                    <a:pt x="457" y="1106"/>
                  </a:lnTo>
                  <a:lnTo>
                    <a:pt x="513" y="862"/>
                  </a:lnTo>
                  <a:lnTo>
                    <a:pt x="37"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7" name="Freeform 64">
              <a:extLst>
                <a:ext uri="{FF2B5EF4-FFF2-40B4-BE49-F238E27FC236}">
                  <a16:creationId xmlns:a16="http://schemas.microsoft.com/office/drawing/2014/main" id="{ECC42410-4563-4A1D-958A-277D411A22B5}"/>
                </a:ext>
              </a:extLst>
            </p:cNvPr>
            <p:cNvSpPr>
              <a:spLocks/>
            </p:cNvSpPr>
            <p:nvPr/>
          </p:nvSpPr>
          <p:spPr bwMode="auto">
            <a:xfrm>
              <a:off x="1206" y="3791"/>
              <a:ext cx="132" cy="8"/>
            </a:xfrm>
            <a:custGeom>
              <a:avLst/>
              <a:gdLst>
                <a:gd name="T0" fmla="*/ 2 w 262"/>
                <a:gd name="T1" fmla="*/ 25 h 25"/>
                <a:gd name="T2" fmla="*/ 0 w 262"/>
                <a:gd name="T3" fmla="*/ 0 h 25"/>
                <a:gd name="T4" fmla="*/ 249 w 262"/>
                <a:gd name="T5" fmla="*/ 0 h 25"/>
                <a:gd name="T6" fmla="*/ 262 w 262"/>
                <a:gd name="T7" fmla="*/ 19 h 25"/>
                <a:gd name="T8" fmla="*/ 2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2" y="25"/>
                  </a:moveTo>
                  <a:lnTo>
                    <a:pt x="0" y="0"/>
                  </a:lnTo>
                  <a:lnTo>
                    <a:pt x="249" y="0"/>
                  </a:lnTo>
                  <a:lnTo>
                    <a:pt x="262" y="19"/>
                  </a:lnTo>
                  <a:lnTo>
                    <a:pt x="2" y="2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8" name="Freeform 65">
              <a:extLst>
                <a:ext uri="{FF2B5EF4-FFF2-40B4-BE49-F238E27FC236}">
                  <a16:creationId xmlns:a16="http://schemas.microsoft.com/office/drawing/2014/main" id="{6D45DE8A-0A92-4D17-8906-301A29F33155}"/>
                </a:ext>
              </a:extLst>
            </p:cNvPr>
            <p:cNvSpPr>
              <a:spLocks/>
            </p:cNvSpPr>
            <p:nvPr/>
          </p:nvSpPr>
          <p:spPr bwMode="auto">
            <a:xfrm>
              <a:off x="927" y="3521"/>
              <a:ext cx="281" cy="279"/>
            </a:xfrm>
            <a:custGeom>
              <a:avLst/>
              <a:gdLst>
                <a:gd name="T0" fmla="*/ 557 w 561"/>
                <a:gd name="T1" fmla="*/ 801 h 836"/>
                <a:gd name="T2" fmla="*/ 0 w 561"/>
                <a:gd name="T3" fmla="*/ 0 h 836"/>
                <a:gd name="T4" fmla="*/ 561 w 561"/>
                <a:gd name="T5" fmla="*/ 836 h 836"/>
                <a:gd name="T6" fmla="*/ 557 w 561"/>
                <a:gd name="T7" fmla="*/ 801 h 836"/>
                <a:gd name="T8" fmla="*/ 0 60000 65536"/>
                <a:gd name="T9" fmla="*/ 0 60000 65536"/>
                <a:gd name="T10" fmla="*/ 0 60000 65536"/>
                <a:gd name="T11" fmla="*/ 0 60000 65536"/>
                <a:gd name="T12" fmla="*/ 0 w 561"/>
                <a:gd name="T13" fmla="*/ 0 h 836"/>
                <a:gd name="T14" fmla="*/ 561 w 561"/>
                <a:gd name="T15" fmla="*/ 836 h 836"/>
              </a:gdLst>
              <a:ahLst/>
              <a:cxnLst>
                <a:cxn ang="T8">
                  <a:pos x="T0" y="T1"/>
                </a:cxn>
                <a:cxn ang="T9">
                  <a:pos x="T2" y="T3"/>
                </a:cxn>
                <a:cxn ang="T10">
                  <a:pos x="T4" y="T5"/>
                </a:cxn>
                <a:cxn ang="T11">
                  <a:pos x="T6" y="T7"/>
                </a:cxn>
              </a:cxnLst>
              <a:rect l="T12" t="T13" r="T14" b="T15"/>
              <a:pathLst>
                <a:path w="561" h="836">
                  <a:moveTo>
                    <a:pt x="557" y="801"/>
                  </a:moveTo>
                  <a:lnTo>
                    <a:pt x="0" y="0"/>
                  </a:lnTo>
                  <a:lnTo>
                    <a:pt x="561" y="836"/>
                  </a:lnTo>
                  <a:lnTo>
                    <a:pt x="557" y="801"/>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69" name="Group 66">
              <a:extLst>
                <a:ext uri="{FF2B5EF4-FFF2-40B4-BE49-F238E27FC236}">
                  <a16:creationId xmlns:a16="http://schemas.microsoft.com/office/drawing/2014/main" id="{0A82A198-DB14-4589-8725-AAFE72FAD05E}"/>
                </a:ext>
              </a:extLst>
            </p:cNvPr>
            <p:cNvGrpSpPr>
              <a:grpSpLocks/>
            </p:cNvGrpSpPr>
            <p:nvPr/>
          </p:nvGrpSpPr>
          <p:grpSpPr bwMode="auto">
            <a:xfrm>
              <a:off x="700" y="3526"/>
              <a:ext cx="515" cy="270"/>
              <a:chOff x="700" y="3526"/>
              <a:chExt cx="515" cy="270"/>
            </a:xfrm>
          </p:grpSpPr>
          <p:grpSp>
            <p:nvGrpSpPr>
              <p:cNvPr id="95" name="Group 67">
                <a:extLst>
                  <a:ext uri="{FF2B5EF4-FFF2-40B4-BE49-F238E27FC236}">
                    <a16:creationId xmlns:a16="http://schemas.microsoft.com/office/drawing/2014/main" id="{34ABFB6A-8C8C-4BFB-8F64-6782F201D574}"/>
                  </a:ext>
                </a:extLst>
              </p:cNvPr>
              <p:cNvGrpSpPr>
                <a:grpSpLocks/>
              </p:cNvGrpSpPr>
              <p:nvPr/>
            </p:nvGrpSpPr>
            <p:grpSpPr bwMode="auto">
              <a:xfrm>
                <a:off x="737" y="3534"/>
                <a:ext cx="49" cy="23"/>
                <a:chOff x="737" y="3534"/>
                <a:chExt cx="49" cy="23"/>
              </a:xfrm>
            </p:grpSpPr>
            <p:sp>
              <p:nvSpPr>
                <p:cNvPr id="506" name="Freeform 68">
                  <a:extLst>
                    <a:ext uri="{FF2B5EF4-FFF2-40B4-BE49-F238E27FC236}">
                      <a16:creationId xmlns:a16="http://schemas.microsoft.com/office/drawing/2014/main" id="{ECD11341-5AD1-4A01-ABE3-85B0D7EB9545}"/>
                    </a:ext>
                  </a:extLst>
                </p:cNvPr>
                <p:cNvSpPr>
                  <a:spLocks/>
                </p:cNvSpPr>
                <p:nvPr/>
              </p:nvSpPr>
              <p:spPr bwMode="auto">
                <a:xfrm>
                  <a:off x="737" y="3534"/>
                  <a:ext cx="11" cy="23"/>
                </a:xfrm>
                <a:custGeom>
                  <a:avLst/>
                  <a:gdLst>
                    <a:gd name="T0" fmla="*/ 13 w 22"/>
                    <a:gd name="T1" fmla="*/ 67 h 67"/>
                    <a:gd name="T2" fmla="*/ 0 w 22"/>
                    <a:gd name="T3" fmla="*/ 26 h 67"/>
                    <a:gd name="T4" fmla="*/ 9 w 22"/>
                    <a:gd name="T5" fmla="*/ 0 h 67"/>
                    <a:gd name="T6" fmla="*/ 22 w 22"/>
                    <a:gd name="T7" fmla="*/ 30 h 67"/>
                    <a:gd name="T8" fmla="*/ 13 w 22"/>
                    <a:gd name="T9" fmla="*/ 67 h 67"/>
                    <a:gd name="T10" fmla="*/ 0 60000 65536"/>
                    <a:gd name="T11" fmla="*/ 0 60000 65536"/>
                    <a:gd name="T12" fmla="*/ 0 60000 65536"/>
                    <a:gd name="T13" fmla="*/ 0 60000 65536"/>
                    <a:gd name="T14" fmla="*/ 0 60000 65536"/>
                    <a:gd name="T15" fmla="*/ 0 w 22"/>
                    <a:gd name="T16" fmla="*/ 0 h 67"/>
                    <a:gd name="T17" fmla="*/ 22 w 22"/>
                    <a:gd name="T18" fmla="*/ 67 h 67"/>
                  </a:gdLst>
                  <a:ahLst/>
                  <a:cxnLst>
                    <a:cxn ang="T10">
                      <a:pos x="T0" y="T1"/>
                    </a:cxn>
                    <a:cxn ang="T11">
                      <a:pos x="T2" y="T3"/>
                    </a:cxn>
                    <a:cxn ang="T12">
                      <a:pos x="T4" y="T5"/>
                    </a:cxn>
                    <a:cxn ang="T13">
                      <a:pos x="T6" y="T7"/>
                    </a:cxn>
                    <a:cxn ang="T14">
                      <a:pos x="T8" y="T9"/>
                    </a:cxn>
                  </a:cxnLst>
                  <a:rect l="T15" t="T16" r="T17" b="T18"/>
                  <a:pathLst>
                    <a:path w="22" h="67">
                      <a:moveTo>
                        <a:pt x="13" y="67"/>
                      </a:moveTo>
                      <a:lnTo>
                        <a:pt x="0" y="26"/>
                      </a:lnTo>
                      <a:lnTo>
                        <a:pt x="9" y="0"/>
                      </a:lnTo>
                      <a:lnTo>
                        <a:pt x="22" y="30"/>
                      </a:lnTo>
                      <a:lnTo>
                        <a:pt x="13"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7" name="Freeform 69">
                  <a:extLst>
                    <a:ext uri="{FF2B5EF4-FFF2-40B4-BE49-F238E27FC236}">
                      <a16:creationId xmlns:a16="http://schemas.microsoft.com/office/drawing/2014/main" id="{4D824391-4C42-4E77-AB85-76F8CB50A53D}"/>
                    </a:ext>
                  </a:extLst>
                </p:cNvPr>
                <p:cNvSpPr>
                  <a:spLocks/>
                </p:cNvSpPr>
                <p:nvPr/>
              </p:nvSpPr>
              <p:spPr bwMode="auto">
                <a:xfrm>
                  <a:off x="742" y="3535"/>
                  <a:ext cx="36" cy="9"/>
                </a:xfrm>
                <a:custGeom>
                  <a:avLst/>
                  <a:gdLst>
                    <a:gd name="T0" fmla="*/ 2 w 73"/>
                    <a:gd name="T1" fmla="*/ 0 h 29"/>
                    <a:gd name="T2" fmla="*/ 50 w 73"/>
                    <a:gd name="T3" fmla="*/ 0 h 29"/>
                    <a:gd name="T4" fmla="*/ 52 w 73"/>
                    <a:gd name="T5" fmla="*/ 2 h 29"/>
                    <a:gd name="T6" fmla="*/ 55 w 73"/>
                    <a:gd name="T7" fmla="*/ 11 h 29"/>
                    <a:gd name="T8" fmla="*/ 73 w 73"/>
                    <a:gd name="T9" fmla="*/ 29 h 29"/>
                    <a:gd name="T10" fmla="*/ 17 w 73"/>
                    <a:gd name="T11" fmla="*/ 29 h 29"/>
                    <a:gd name="T12" fmla="*/ 8 w 73"/>
                    <a:gd name="T13" fmla="*/ 20 h 29"/>
                    <a:gd name="T14" fmla="*/ 0 w 73"/>
                    <a:gd name="T15" fmla="*/ 6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2" y="2"/>
                      </a:lnTo>
                      <a:lnTo>
                        <a:pt x="55" y="11"/>
                      </a:lnTo>
                      <a:lnTo>
                        <a:pt x="73" y="29"/>
                      </a:lnTo>
                      <a:lnTo>
                        <a:pt x="17" y="29"/>
                      </a:lnTo>
                      <a:lnTo>
                        <a:pt x="8"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8" name="Freeform 70">
                  <a:extLst>
                    <a:ext uri="{FF2B5EF4-FFF2-40B4-BE49-F238E27FC236}">
                      <a16:creationId xmlns:a16="http://schemas.microsoft.com/office/drawing/2014/main" id="{CBFC64AC-3155-406A-BAFE-2267F0AEE1B1}"/>
                    </a:ext>
                  </a:extLst>
                </p:cNvPr>
                <p:cNvSpPr>
                  <a:spLocks/>
                </p:cNvSpPr>
                <p:nvPr/>
              </p:nvSpPr>
              <p:spPr bwMode="auto">
                <a:xfrm>
                  <a:off x="744" y="3545"/>
                  <a:ext cx="42" cy="12"/>
                </a:xfrm>
                <a:custGeom>
                  <a:avLst/>
                  <a:gdLst>
                    <a:gd name="T0" fmla="*/ 0 w 82"/>
                    <a:gd name="T1" fmla="*/ 35 h 35"/>
                    <a:gd name="T2" fmla="*/ 1 w 82"/>
                    <a:gd name="T3" fmla="*/ 19 h 35"/>
                    <a:gd name="T4" fmla="*/ 6 w 82"/>
                    <a:gd name="T5" fmla="*/ 7 h 35"/>
                    <a:gd name="T6" fmla="*/ 10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7"/>
                      </a:lnTo>
                      <a:lnTo>
                        <a:pt x="10" y="0"/>
                      </a:lnTo>
                      <a:lnTo>
                        <a:pt x="67" y="0"/>
                      </a:lnTo>
                      <a:lnTo>
                        <a:pt x="82"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96" name="Group 71">
                <a:extLst>
                  <a:ext uri="{FF2B5EF4-FFF2-40B4-BE49-F238E27FC236}">
                    <a16:creationId xmlns:a16="http://schemas.microsoft.com/office/drawing/2014/main" id="{3B4546A6-C530-4088-9064-0ECC30A8B11B}"/>
                  </a:ext>
                </a:extLst>
              </p:cNvPr>
              <p:cNvGrpSpPr>
                <a:grpSpLocks/>
              </p:cNvGrpSpPr>
              <p:nvPr/>
            </p:nvGrpSpPr>
            <p:grpSpPr bwMode="auto">
              <a:xfrm>
                <a:off x="748" y="3547"/>
                <a:ext cx="50" cy="23"/>
                <a:chOff x="748" y="3547"/>
                <a:chExt cx="50" cy="23"/>
              </a:xfrm>
            </p:grpSpPr>
            <p:sp>
              <p:nvSpPr>
                <p:cNvPr id="503" name="Freeform 72">
                  <a:extLst>
                    <a:ext uri="{FF2B5EF4-FFF2-40B4-BE49-F238E27FC236}">
                      <a16:creationId xmlns:a16="http://schemas.microsoft.com/office/drawing/2014/main" id="{E9941B15-12EC-4DE8-A5BB-1D2125072040}"/>
                    </a:ext>
                  </a:extLst>
                </p:cNvPr>
                <p:cNvSpPr>
                  <a:spLocks/>
                </p:cNvSpPr>
                <p:nvPr/>
              </p:nvSpPr>
              <p:spPr bwMode="auto">
                <a:xfrm>
                  <a:off x="748" y="3547"/>
                  <a:ext cx="13" cy="23"/>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4" name="Freeform 73">
                  <a:extLst>
                    <a:ext uri="{FF2B5EF4-FFF2-40B4-BE49-F238E27FC236}">
                      <a16:creationId xmlns:a16="http://schemas.microsoft.com/office/drawing/2014/main" id="{66CF3904-F815-48CD-943F-C3A030551063}"/>
                    </a:ext>
                  </a:extLst>
                </p:cNvPr>
                <p:cNvSpPr>
                  <a:spLocks/>
                </p:cNvSpPr>
                <p:nvPr/>
              </p:nvSpPr>
              <p:spPr bwMode="auto">
                <a:xfrm>
                  <a:off x="753" y="3548"/>
                  <a:ext cx="37" cy="10"/>
                </a:xfrm>
                <a:custGeom>
                  <a:avLst/>
                  <a:gdLst>
                    <a:gd name="T0" fmla="*/ 1 w 74"/>
                    <a:gd name="T1" fmla="*/ 0 h 29"/>
                    <a:gd name="T2" fmla="*/ 49 w 74"/>
                    <a:gd name="T3" fmla="*/ 0 h 29"/>
                    <a:gd name="T4" fmla="*/ 50 w 74"/>
                    <a:gd name="T5" fmla="*/ 2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5" name="Freeform 74">
                  <a:extLst>
                    <a:ext uri="{FF2B5EF4-FFF2-40B4-BE49-F238E27FC236}">
                      <a16:creationId xmlns:a16="http://schemas.microsoft.com/office/drawing/2014/main" id="{EBFF8A59-A0ED-4D6C-8E86-9B142123DE5F}"/>
                    </a:ext>
                  </a:extLst>
                </p:cNvPr>
                <p:cNvSpPr>
                  <a:spLocks/>
                </p:cNvSpPr>
                <p:nvPr/>
              </p:nvSpPr>
              <p:spPr bwMode="auto">
                <a:xfrm>
                  <a:off x="757" y="3558"/>
                  <a:ext cx="41" cy="12"/>
                </a:xfrm>
                <a:custGeom>
                  <a:avLst/>
                  <a:gdLst>
                    <a:gd name="T0" fmla="*/ 0 w 81"/>
                    <a:gd name="T1" fmla="*/ 36 h 36"/>
                    <a:gd name="T2" fmla="*/ 1 w 81"/>
                    <a:gd name="T3" fmla="*/ 20 h 36"/>
                    <a:gd name="T4" fmla="*/ 5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97" name="Freeform 75">
                <a:extLst>
                  <a:ext uri="{FF2B5EF4-FFF2-40B4-BE49-F238E27FC236}">
                    <a16:creationId xmlns:a16="http://schemas.microsoft.com/office/drawing/2014/main" id="{0EFE416A-1611-4E8E-BA58-1F31A88A97AE}"/>
                  </a:ext>
                </a:extLst>
              </p:cNvPr>
              <p:cNvSpPr>
                <a:spLocks/>
              </p:cNvSpPr>
              <p:nvPr/>
            </p:nvSpPr>
            <p:spPr bwMode="auto">
              <a:xfrm>
                <a:off x="952" y="3538"/>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8" name="Freeform 76">
                <a:extLst>
                  <a:ext uri="{FF2B5EF4-FFF2-40B4-BE49-F238E27FC236}">
                    <a16:creationId xmlns:a16="http://schemas.microsoft.com/office/drawing/2014/main" id="{FEFAFEA5-97EA-46E3-B293-CAC8F3CC698E}"/>
                  </a:ext>
                </a:extLst>
              </p:cNvPr>
              <p:cNvSpPr>
                <a:spLocks/>
              </p:cNvSpPr>
              <p:nvPr/>
            </p:nvSpPr>
            <p:spPr bwMode="auto">
              <a:xfrm>
                <a:off x="861" y="3535"/>
                <a:ext cx="11" cy="22"/>
              </a:xfrm>
              <a:custGeom>
                <a:avLst/>
                <a:gdLst>
                  <a:gd name="T0" fmla="*/ 15 w 24"/>
                  <a:gd name="T1" fmla="*/ 68 h 68"/>
                  <a:gd name="T2" fmla="*/ 0 w 24"/>
                  <a:gd name="T3" fmla="*/ 27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9" name="Freeform 77">
                <a:extLst>
                  <a:ext uri="{FF2B5EF4-FFF2-40B4-BE49-F238E27FC236}">
                    <a16:creationId xmlns:a16="http://schemas.microsoft.com/office/drawing/2014/main" id="{A2820702-A22F-47BE-A2AE-C9BBA6354AE3}"/>
                  </a:ext>
                </a:extLst>
              </p:cNvPr>
              <p:cNvSpPr>
                <a:spLocks/>
              </p:cNvSpPr>
              <p:nvPr/>
            </p:nvSpPr>
            <p:spPr bwMode="auto">
              <a:xfrm>
                <a:off x="867" y="3535"/>
                <a:ext cx="34" cy="10"/>
              </a:xfrm>
              <a:custGeom>
                <a:avLst/>
                <a:gdLst>
                  <a:gd name="T0" fmla="*/ 0 w 70"/>
                  <a:gd name="T1" fmla="*/ 0 h 30"/>
                  <a:gd name="T2" fmla="*/ 49 w 70"/>
                  <a:gd name="T3" fmla="*/ 0 h 30"/>
                  <a:gd name="T4" fmla="*/ 50 w 70"/>
                  <a:gd name="T5" fmla="*/ 3 h 30"/>
                  <a:gd name="T6" fmla="*/ 54 w 70"/>
                  <a:gd name="T7" fmla="*/ 13 h 30"/>
                  <a:gd name="T8" fmla="*/ 70 w 70"/>
                  <a:gd name="T9" fmla="*/ 30 h 30"/>
                  <a:gd name="T10" fmla="*/ 16 w 70"/>
                  <a:gd name="T11" fmla="*/ 30 h 30"/>
                  <a:gd name="T12" fmla="*/ 7 w 70"/>
                  <a:gd name="T13" fmla="*/ 21 h 30"/>
                  <a:gd name="T14" fmla="*/ 0 w 70"/>
                  <a:gd name="T15" fmla="*/ 7 h 30"/>
                  <a:gd name="T16" fmla="*/ 0 w 70"/>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30"/>
                  <a:gd name="T29" fmla="*/ 70 w 70"/>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30">
                    <a:moveTo>
                      <a:pt x="0" y="0"/>
                    </a:moveTo>
                    <a:lnTo>
                      <a:pt x="49" y="0"/>
                    </a:lnTo>
                    <a:lnTo>
                      <a:pt x="50" y="3"/>
                    </a:lnTo>
                    <a:lnTo>
                      <a:pt x="54" y="13"/>
                    </a:lnTo>
                    <a:lnTo>
                      <a:pt x="70" y="30"/>
                    </a:lnTo>
                    <a:lnTo>
                      <a:pt x="16" y="30"/>
                    </a:lnTo>
                    <a:lnTo>
                      <a:pt x="7" y="21"/>
                    </a:lnTo>
                    <a:lnTo>
                      <a:pt x="0" y="7"/>
                    </a:lnTo>
                    <a:lnTo>
                      <a:pt x="0"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0" name="Freeform 78">
                <a:extLst>
                  <a:ext uri="{FF2B5EF4-FFF2-40B4-BE49-F238E27FC236}">
                    <a16:creationId xmlns:a16="http://schemas.microsoft.com/office/drawing/2014/main" id="{C20EA27E-06ED-403A-8053-8FDB20079624}"/>
                  </a:ext>
                </a:extLst>
              </p:cNvPr>
              <p:cNvSpPr>
                <a:spLocks/>
              </p:cNvSpPr>
              <p:nvPr/>
            </p:nvSpPr>
            <p:spPr bwMode="auto">
              <a:xfrm>
                <a:off x="868" y="3545"/>
                <a:ext cx="42" cy="12"/>
              </a:xfrm>
              <a:custGeom>
                <a:avLst/>
                <a:gdLst>
                  <a:gd name="T0" fmla="*/ 0 w 83"/>
                  <a:gd name="T1" fmla="*/ 36 h 36"/>
                  <a:gd name="T2" fmla="*/ 1 w 83"/>
                  <a:gd name="T3" fmla="*/ 19 h 36"/>
                  <a:gd name="T4" fmla="*/ 7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01" name="Group 79">
                <a:extLst>
                  <a:ext uri="{FF2B5EF4-FFF2-40B4-BE49-F238E27FC236}">
                    <a16:creationId xmlns:a16="http://schemas.microsoft.com/office/drawing/2014/main" id="{A6D66E5D-B965-485B-A8D3-93F1228F2984}"/>
                  </a:ext>
                </a:extLst>
              </p:cNvPr>
              <p:cNvGrpSpPr>
                <a:grpSpLocks/>
              </p:cNvGrpSpPr>
              <p:nvPr/>
            </p:nvGrpSpPr>
            <p:grpSpPr bwMode="auto">
              <a:xfrm>
                <a:off x="872" y="3547"/>
                <a:ext cx="50" cy="23"/>
                <a:chOff x="872" y="3547"/>
                <a:chExt cx="50" cy="23"/>
              </a:xfrm>
            </p:grpSpPr>
            <p:sp>
              <p:nvSpPr>
                <p:cNvPr id="500" name="Freeform 80">
                  <a:extLst>
                    <a:ext uri="{FF2B5EF4-FFF2-40B4-BE49-F238E27FC236}">
                      <a16:creationId xmlns:a16="http://schemas.microsoft.com/office/drawing/2014/main" id="{718BC467-E4CE-4749-BE9B-AC7B62E11FF6}"/>
                    </a:ext>
                  </a:extLst>
                </p:cNvPr>
                <p:cNvSpPr>
                  <a:spLocks/>
                </p:cNvSpPr>
                <p:nvPr/>
              </p:nvSpPr>
              <p:spPr bwMode="auto">
                <a:xfrm>
                  <a:off x="872" y="3547"/>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1" name="Freeform 81">
                  <a:extLst>
                    <a:ext uri="{FF2B5EF4-FFF2-40B4-BE49-F238E27FC236}">
                      <a16:creationId xmlns:a16="http://schemas.microsoft.com/office/drawing/2014/main" id="{824A7239-9F65-49D2-9E40-4C71B0E359C1}"/>
                    </a:ext>
                  </a:extLst>
                </p:cNvPr>
                <p:cNvSpPr>
                  <a:spLocks/>
                </p:cNvSpPr>
                <p:nvPr/>
              </p:nvSpPr>
              <p:spPr bwMode="auto">
                <a:xfrm>
                  <a:off x="878" y="3547"/>
                  <a:ext cx="36" cy="10"/>
                </a:xfrm>
                <a:custGeom>
                  <a:avLst/>
                  <a:gdLst>
                    <a:gd name="T0" fmla="*/ 2 w 73"/>
                    <a:gd name="T1" fmla="*/ 0 h 30"/>
                    <a:gd name="T2" fmla="*/ 49 w 73"/>
                    <a:gd name="T3" fmla="*/ 0 h 30"/>
                    <a:gd name="T4" fmla="*/ 50 w 73"/>
                    <a:gd name="T5" fmla="*/ 3 h 30"/>
                    <a:gd name="T6" fmla="*/ 57 w 73"/>
                    <a:gd name="T7" fmla="*/ 12 h 30"/>
                    <a:gd name="T8" fmla="*/ 73 w 73"/>
                    <a:gd name="T9" fmla="*/ 30 h 30"/>
                    <a:gd name="T10" fmla="*/ 19 w 73"/>
                    <a:gd name="T11" fmla="*/ 30 h 30"/>
                    <a:gd name="T12" fmla="*/ 10 w 73"/>
                    <a:gd name="T13" fmla="*/ 21 h 30"/>
                    <a:gd name="T14" fmla="*/ 0 w 73"/>
                    <a:gd name="T15" fmla="*/ 7 h 30"/>
                    <a:gd name="T16" fmla="*/ 2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2" y="0"/>
                      </a:moveTo>
                      <a:lnTo>
                        <a:pt x="49" y="0"/>
                      </a:lnTo>
                      <a:lnTo>
                        <a:pt x="50" y="3"/>
                      </a:lnTo>
                      <a:lnTo>
                        <a:pt x="57" y="12"/>
                      </a:lnTo>
                      <a:lnTo>
                        <a:pt x="73"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2" name="Freeform 82">
                  <a:extLst>
                    <a:ext uri="{FF2B5EF4-FFF2-40B4-BE49-F238E27FC236}">
                      <a16:creationId xmlns:a16="http://schemas.microsoft.com/office/drawing/2014/main" id="{E4A21635-12C1-4218-8DBF-3611B955C0C9}"/>
                    </a:ext>
                  </a:extLst>
                </p:cNvPr>
                <p:cNvSpPr>
                  <a:spLocks/>
                </p:cNvSpPr>
                <p:nvPr/>
              </p:nvSpPr>
              <p:spPr bwMode="auto">
                <a:xfrm>
                  <a:off x="880" y="3558"/>
                  <a:ext cx="42"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02" name="Group 83">
                <a:extLst>
                  <a:ext uri="{FF2B5EF4-FFF2-40B4-BE49-F238E27FC236}">
                    <a16:creationId xmlns:a16="http://schemas.microsoft.com/office/drawing/2014/main" id="{DD8F5562-4841-4074-80A5-2812FC68BC82}"/>
                  </a:ext>
                </a:extLst>
              </p:cNvPr>
              <p:cNvGrpSpPr>
                <a:grpSpLocks/>
              </p:cNvGrpSpPr>
              <p:nvPr/>
            </p:nvGrpSpPr>
            <p:grpSpPr bwMode="auto">
              <a:xfrm>
                <a:off x="885" y="3559"/>
                <a:ext cx="50" cy="23"/>
                <a:chOff x="885" y="3559"/>
                <a:chExt cx="50" cy="23"/>
              </a:xfrm>
            </p:grpSpPr>
            <p:sp>
              <p:nvSpPr>
                <p:cNvPr id="497" name="Freeform 84">
                  <a:extLst>
                    <a:ext uri="{FF2B5EF4-FFF2-40B4-BE49-F238E27FC236}">
                      <a16:creationId xmlns:a16="http://schemas.microsoft.com/office/drawing/2014/main" id="{E345FAD2-168E-499F-9874-D396D6DE27DC}"/>
                    </a:ext>
                  </a:extLst>
                </p:cNvPr>
                <p:cNvSpPr>
                  <a:spLocks/>
                </p:cNvSpPr>
                <p:nvPr/>
              </p:nvSpPr>
              <p:spPr bwMode="auto">
                <a:xfrm>
                  <a:off x="885" y="3559"/>
                  <a:ext cx="12" cy="23"/>
                </a:xfrm>
                <a:custGeom>
                  <a:avLst/>
                  <a:gdLst>
                    <a:gd name="T0" fmla="*/ 16 w 25"/>
                    <a:gd name="T1" fmla="*/ 68 h 68"/>
                    <a:gd name="T2" fmla="*/ 0 w 25"/>
                    <a:gd name="T3" fmla="*/ 26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8" name="Freeform 85">
                  <a:extLst>
                    <a:ext uri="{FF2B5EF4-FFF2-40B4-BE49-F238E27FC236}">
                      <a16:creationId xmlns:a16="http://schemas.microsoft.com/office/drawing/2014/main" id="{277D5BC9-C041-49AC-B60A-6675EA5BA344}"/>
                    </a:ext>
                  </a:extLst>
                </p:cNvPr>
                <p:cNvSpPr>
                  <a:spLocks/>
                </p:cNvSpPr>
                <p:nvPr/>
              </p:nvSpPr>
              <p:spPr bwMode="auto">
                <a:xfrm>
                  <a:off x="890" y="3560"/>
                  <a:ext cx="37" cy="10"/>
                </a:xfrm>
                <a:custGeom>
                  <a:avLst/>
                  <a:gdLst>
                    <a:gd name="T0" fmla="*/ 3 w 74"/>
                    <a:gd name="T1" fmla="*/ 0 h 30"/>
                    <a:gd name="T2" fmla="*/ 49 w 74"/>
                    <a:gd name="T3" fmla="*/ 0 h 30"/>
                    <a:gd name="T4" fmla="*/ 52 w 74"/>
                    <a:gd name="T5" fmla="*/ 3 h 30"/>
                    <a:gd name="T6" fmla="*/ 57 w 74"/>
                    <a:gd name="T7" fmla="*/ 12 h 30"/>
                    <a:gd name="T8" fmla="*/ 74 w 74"/>
                    <a:gd name="T9" fmla="*/ 30 h 30"/>
                    <a:gd name="T10" fmla="*/ 19 w 74"/>
                    <a:gd name="T11" fmla="*/ 30 h 30"/>
                    <a:gd name="T12" fmla="*/ 10 w 74"/>
                    <a:gd name="T13" fmla="*/ 21 h 30"/>
                    <a:gd name="T14" fmla="*/ 0 w 74"/>
                    <a:gd name="T15" fmla="*/ 6 h 30"/>
                    <a:gd name="T16" fmla="*/ 3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3" y="0"/>
                      </a:moveTo>
                      <a:lnTo>
                        <a:pt x="49" y="0"/>
                      </a:lnTo>
                      <a:lnTo>
                        <a:pt x="52" y="3"/>
                      </a:lnTo>
                      <a:lnTo>
                        <a:pt x="57" y="12"/>
                      </a:lnTo>
                      <a:lnTo>
                        <a:pt x="74" y="30"/>
                      </a:lnTo>
                      <a:lnTo>
                        <a:pt x="19" y="30"/>
                      </a:lnTo>
                      <a:lnTo>
                        <a:pt x="10"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9" name="Freeform 86">
                  <a:extLst>
                    <a:ext uri="{FF2B5EF4-FFF2-40B4-BE49-F238E27FC236}">
                      <a16:creationId xmlns:a16="http://schemas.microsoft.com/office/drawing/2014/main" id="{4FB32DBE-2EDD-4A5A-B2C8-22451908E9EA}"/>
                    </a:ext>
                  </a:extLst>
                </p:cNvPr>
                <p:cNvSpPr>
                  <a:spLocks/>
                </p:cNvSpPr>
                <p:nvPr/>
              </p:nvSpPr>
              <p:spPr bwMode="auto">
                <a:xfrm>
                  <a:off x="893" y="3570"/>
                  <a:ext cx="42" cy="12"/>
                </a:xfrm>
                <a:custGeom>
                  <a:avLst/>
                  <a:gdLst>
                    <a:gd name="T0" fmla="*/ 0 w 83"/>
                    <a:gd name="T1" fmla="*/ 36 h 36"/>
                    <a:gd name="T2" fmla="*/ 1 w 83"/>
                    <a:gd name="T3" fmla="*/ 19 h 36"/>
                    <a:gd name="T4" fmla="*/ 6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03" name="Group 87">
                <a:extLst>
                  <a:ext uri="{FF2B5EF4-FFF2-40B4-BE49-F238E27FC236}">
                    <a16:creationId xmlns:a16="http://schemas.microsoft.com/office/drawing/2014/main" id="{36FF6BC7-1424-4ACA-8B9E-2C5B9F8E5731}"/>
                  </a:ext>
                </a:extLst>
              </p:cNvPr>
              <p:cNvGrpSpPr>
                <a:grpSpLocks/>
              </p:cNvGrpSpPr>
              <p:nvPr/>
            </p:nvGrpSpPr>
            <p:grpSpPr bwMode="auto">
              <a:xfrm>
                <a:off x="898" y="3571"/>
                <a:ext cx="49" cy="23"/>
                <a:chOff x="898" y="3571"/>
                <a:chExt cx="49" cy="23"/>
              </a:xfrm>
            </p:grpSpPr>
            <p:sp>
              <p:nvSpPr>
                <p:cNvPr id="494" name="Freeform 88">
                  <a:extLst>
                    <a:ext uri="{FF2B5EF4-FFF2-40B4-BE49-F238E27FC236}">
                      <a16:creationId xmlns:a16="http://schemas.microsoft.com/office/drawing/2014/main" id="{CD691943-EF06-4869-9773-645DBAF0A2B6}"/>
                    </a:ext>
                  </a:extLst>
                </p:cNvPr>
                <p:cNvSpPr>
                  <a:spLocks/>
                </p:cNvSpPr>
                <p:nvPr/>
              </p:nvSpPr>
              <p:spPr bwMode="auto">
                <a:xfrm>
                  <a:off x="898" y="3571"/>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5" name="Freeform 89">
                  <a:extLst>
                    <a:ext uri="{FF2B5EF4-FFF2-40B4-BE49-F238E27FC236}">
                      <a16:creationId xmlns:a16="http://schemas.microsoft.com/office/drawing/2014/main" id="{01524032-596F-4931-83D9-F00C9A3EC7D6}"/>
                    </a:ext>
                  </a:extLst>
                </p:cNvPr>
                <p:cNvSpPr>
                  <a:spLocks/>
                </p:cNvSpPr>
                <p:nvPr/>
              </p:nvSpPr>
              <p:spPr bwMode="auto">
                <a:xfrm>
                  <a:off x="903" y="3572"/>
                  <a:ext cx="37" cy="10"/>
                </a:xfrm>
                <a:custGeom>
                  <a:avLst/>
                  <a:gdLst>
                    <a:gd name="T0" fmla="*/ 2 w 75"/>
                    <a:gd name="T1" fmla="*/ 0 h 29"/>
                    <a:gd name="T2" fmla="*/ 50 w 75"/>
                    <a:gd name="T3" fmla="*/ 0 h 29"/>
                    <a:gd name="T4" fmla="*/ 52 w 75"/>
                    <a:gd name="T5" fmla="*/ 2 h 29"/>
                    <a:gd name="T6" fmla="*/ 57 w 75"/>
                    <a:gd name="T7" fmla="*/ 11 h 29"/>
                    <a:gd name="T8" fmla="*/ 75 w 75"/>
                    <a:gd name="T9" fmla="*/ 29 h 29"/>
                    <a:gd name="T10" fmla="*/ 19 w 75"/>
                    <a:gd name="T11" fmla="*/ 29 h 29"/>
                    <a:gd name="T12" fmla="*/ 11 w 75"/>
                    <a:gd name="T13" fmla="*/ 20 h 29"/>
                    <a:gd name="T14" fmla="*/ 0 w 75"/>
                    <a:gd name="T15" fmla="*/ 5 h 29"/>
                    <a:gd name="T16" fmla="*/ 2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2"/>
                      </a:lnTo>
                      <a:lnTo>
                        <a:pt x="57" y="11"/>
                      </a:lnTo>
                      <a:lnTo>
                        <a:pt x="75" y="29"/>
                      </a:lnTo>
                      <a:lnTo>
                        <a:pt x="19" y="29"/>
                      </a:lnTo>
                      <a:lnTo>
                        <a:pt x="11"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6" name="Freeform 90">
                  <a:extLst>
                    <a:ext uri="{FF2B5EF4-FFF2-40B4-BE49-F238E27FC236}">
                      <a16:creationId xmlns:a16="http://schemas.microsoft.com/office/drawing/2014/main" id="{E9A9575B-FF9F-46E6-A83F-C69C4D1C3848}"/>
                    </a:ext>
                  </a:extLst>
                </p:cNvPr>
                <p:cNvSpPr>
                  <a:spLocks/>
                </p:cNvSpPr>
                <p:nvPr/>
              </p:nvSpPr>
              <p:spPr bwMode="auto">
                <a:xfrm>
                  <a:off x="907" y="3582"/>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04" name="Group 91">
                <a:extLst>
                  <a:ext uri="{FF2B5EF4-FFF2-40B4-BE49-F238E27FC236}">
                    <a16:creationId xmlns:a16="http://schemas.microsoft.com/office/drawing/2014/main" id="{F4A5D7CF-A595-4D1C-AE33-949C50BBFF97}"/>
                  </a:ext>
                </a:extLst>
              </p:cNvPr>
              <p:cNvGrpSpPr>
                <a:grpSpLocks/>
              </p:cNvGrpSpPr>
              <p:nvPr/>
            </p:nvGrpSpPr>
            <p:grpSpPr bwMode="auto">
              <a:xfrm>
                <a:off x="911" y="3585"/>
                <a:ext cx="49" cy="23"/>
                <a:chOff x="911" y="3585"/>
                <a:chExt cx="49" cy="23"/>
              </a:xfrm>
            </p:grpSpPr>
            <p:sp>
              <p:nvSpPr>
                <p:cNvPr id="491" name="Freeform 92">
                  <a:extLst>
                    <a:ext uri="{FF2B5EF4-FFF2-40B4-BE49-F238E27FC236}">
                      <a16:creationId xmlns:a16="http://schemas.microsoft.com/office/drawing/2014/main" id="{E5E51744-7F85-4AC9-AFE2-AC65BD074630}"/>
                    </a:ext>
                  </a:extLst>
                </p:cNvPr>
                <p:cNvSpPr>
                  <a:spLocks/>
                </p:cNvSpPr>
                <p:nvPr/>
              </p:nvSpPr>
              <p:spPr bwMode="auto">
                <a:xfrm>
                  <a:off x="911" y="3585"/>
                  <a:ext cx="12" cy="23"/>
                </a:xfrm>
                <a:custGeom>
                  <a:avLst/>
                  <a:gdLst>
                    <a:gd name="T0" fmla="*/ 15 w 24"/>
                    <a:gd name="T1" fmla="*/ 69 h 69"/>
                    <a:gd name="T2" fmla="*/ 0 w 24"/>
                    <a:gd name="T3" fmla="*/ 27 h 69"/>
                    <a:gd name="T4" fmla="*/ 10 w 24"/>
                    <a:gd name="T5" fmla="*/ 0 h 69"/>
                    <a:gd name="T6" fmla="*/ 24 w 24"/>
                    <a:gd name="T7" fmla="*/ 32 h 69"/>
                    <a:gd name="T8" fmla="*/ 15 w 24"/>
                    <a:gd name="T9" fmla="*/ 69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0"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2" name="Freeform 93">
                  <a:extLst>
                    <a:ext uri="{FF2B5EF4-FFF2-40B4-BE49-F238E27FC236}">
                      <a16:creationId xmlns:a16="http://schemas.microsoft.com/office/drawing/2014/main" id="{050822EB-FB55-4376-A98C-DB3EE5582198}"/>
                    </a:ext>
                  </a:extLst>
                </p:cNvPr>
                <p:cNvSpPr>
                  <a:spLocks/>
                </p:cNvSpPr>
                <p:nvPr/>
              </p:nvSpPr>
              <p:spPr bwMode="auto">
                <a:xfrm>
                  <a:off x="915" y="3585"/>
                  <a:ext cx="38" cy="10"/>
                </a:xfrm>
                <a:custGeom>
                  <a:avLst/>
                  <a:gdLst>
                    <a:gd name="T0" fmla="*/ 3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1 w 75"/>
                    <a:gd name="T13" fmla="*/ 21 h 30"/>
                    <a:gd name="T14" fmla="*/ 0 w 75"/>
                    <a:gd name="T15" fmla="*/ 6 h 30"/>
                    <a:gd name="T16" fmla="*/ 3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2" y="0"/>
                      </a:lnTo>
                      <a:lnTo>
                        <a:pt x="53" y="3"/>
                      </a:lnTo>
                      <a:lnTo>
                        <a:pt x="57" y="12"/>
                      </a:lnTo>
                      <a:lnTo>
                        <a:pt x="75" y="30"/>
                      </a:lnTo>
                      <a:lnTo>
                        <a:pt x="19" y="30"/>
                      </a:lnTo>
                      <a:lnTo>
                        <a:pt x="11" y="21"/>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3" name="Freeform 94">
                  <a:extLst>
                    <a:ext uri="{FF2B5EF4-FFF2-40B4-BE49-F238E27FC236}">
                      <a16:creationId xmlns:a16="http://schemas.microsoft.com/office/drawing/2014/main" id="{CBD37D09-C073-43B2-B9EF-870911D7C13C}"/>
                    </a:ext>
                  </a:extLst>
                </p:cNvPr>
                <p:cNvSpPr>
                  <a:spLocks/>
                </p:cNvSpPr>
                <p:nvPr/>
              </p:nvSpPr>
              <p:spPr bwMode="auto">
                <a:xfrm>
                  <a:off x="919" y="3596"/>
                  <a:ext cx="41" cy="12"/>
                </a:xfrm>
                <a:custGeom>
                  <a:avLst/>
                  <a:gdLst>
                    <a:gd name="T0" fmla="*/ 0 w 82"/>
                    <a:gd name="T1" fmla="*/ 36 h 36"/>
                    <a:gd name="T2" fmla="*/ 1 w 82"/>
                    <a:gd name="T3" fmla="*/ 19 h 36"/>
                    <a:gd name="T4" fmla="*/ 7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05" name="Group 95">
                <a:extLst>
                  <a:ext uri="{FF2B5EF4-FFF2-40B4-BE49-F238E27FC236}">
                    <a16:creationId xmlns:a16="http://schemas.microsoft.com/office/drawing/2014/main" id="{E35E7C87-E9C9-42A6-97E0-381FE78F7852}"/>
                  </a:ext>
                </a:extLst>
              </p:cNvPr>
              <p:cNvGrpSpPr>
                <a:grpSpLocks/>
              </p:cNvGrpSpPr>
              <p:nvPr/>
            </p:nvGrpSpPr>
            <p:grpSpPr bwMode="auto">
              <a:xfrm>
                <a:off x="923" y="3600"/>
                <a:ext cx="99" cy="73"/>
                <a:chOff x="923" y="3600"/>
                <a:chExt cx="99" cy="73"/>
              </a:xfrm>
            </p:grpSpPr>
            <p:grpSp>
              <p:nvGrpSpPr>
                <p:cNvPr id="471" name="Group 96">
                  <a:extLst>
                    <a:ext uri="{FF2B5EF4-FFF2-40B4-BE49-F238E27FC236}">
                      <a16:creationId xmlns:a16="http://schemas.microsoft.com/office/drawing/2014/main" id="{19F9F98E-74CF-4A11-A59C-3CF9BE8C2FC8}"/>
                    </a:ext>
                  </a:extLst>
                </p:cNvPr>
                <p:cNvGrpSpPr>
                  <a:grpSpLocks/>
                </p:cNvGrpSpPr>
                <p:nvPr/>
              </p:nvGrpSpPr>
              <p:grpSpPr bwMode="auto">
                <a:xfrm>
                  <a:off x="923" y="3600"/>
                  <a:ext cx="49" cy="23"/>
                  <a:chOff x="923" y="3600"/>
                  <a:chExt cx="49" cy="23"/>
                </a:xfrm>
              </p:grpSpPr>
              <p:sp>
                <p:nvSpPr>
                  <p:cNvPr id="488" name="Freeform 97">
                    <a:extLst>
                      <a:ext uri="{FF2B5EF4-FFF2-40B4-BE49-F238E27FC236}">
                        <a16:creationId xmlns:a16="http://schemas.microsoft.com/office/drawing/2014/main" id="{1DB90BD3-5131-49B5-91A8-5AEFB700D4C3}"/>
                      </a:ext>
                    </a:extLst>
                  </p:cNvPr>
                  <p:cNvSpPr>
                    <a:spLocks/>
                  </p:cNvSpPr>
                  <p:nvPr/>
                </p:nvSpPr>
                <p:spPr bwMode="auto">
                  <a:xfrm>
                    <a:off x="923" y="3600"/>
                    <a:ext cx="13" cy="23"/>
                  </a:xfrm>
                  <a:custGeom>
                    <a:avLst/>
                    <a:gdLst>
                      <a:gd name="T0" fmla="*/ 13 w 25"/>
                      <a:gd name="T1" fmla="*/ 69 h 69"/>
                      <a:gd name="T2" fmla="*/ 0 w 25"/>
                      <a:gd name="T3" fmla="*/ 27 h 69"/>
                      <a:gd name="T4" fmla="*/ 9 w 25"/>
                      <a:gd name="T5" fmla="*/ 0 h 69"/>
                      <a:gd name="T6" fmla="*/ 25 w 25"/>
                      <a:gd name="T7" fmla="*/ 30 h 69"/>
                      <a:gd name="T8" fmla="*/ 13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0"/>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9" name="Freeform 98">
                    <a:extLst>
                      <a:ext uri="{FF2B5EF4-FFF2-40B4-BE49-F238E27FC236}">
                        <a16:creationId xmlns:a16="http://schemas.microsoft.com/office/drawing/2014/main" id="{A81DEF33-0B1B-4712-B3EB-20F7AFFB8BE9}"/>
                      </a:ext>
                    </a:extLst>
                  </p:cNvPr>
                  <p:cNvSpPr>
                    <a:spLocks/>
                  </p:cNvSpPr>
                  <p:nvPr/>
                </p:nvSpPr>
                <p:spPr bwMode="auto">
                  <a:xfrm>
                    <a:off x="928" y="3600"/>
                    <a:ext cx="37" cy="10"/>
                  </a:xfrm>
                  <a:custGeom>
                    <a:avLst/>
                    <a:gdLst>
                      <a:gd name="T0" fmla="*/ 2 w 75"/>
                      <a:gd name="T1" fmla="*/ 0 h 29"/>
                      <a:gd name="T2" fmla="*/ 50 w 75"/>
                      <a:gd name="T3" fmla="*/ 0 h 29"/>
                      <a:gd name="T4" fmla="*/ 52 w 75"/>
                      <a:gd name="T5" fmla="*/ 3 h 29"/>
                      <a:gd name="T6" fmla="*/ 57 w 75"/>
                      <a:gd name="T7" fmla="*/ 12 h 29"/>
                      <a:gd name="T8" fmla="*/ 75 w 75"/>
                      <a:gd name="T9" fmla="*/ 29 h 29"/>
                      <a:gd name="T10" fmla="*/ 19 w 75"/>
                      <a:gd name="T11" fmla="*/ 29 h 29"/>
                      <a:gd name="T12" fmla="*/ 9 w 75"/>
                      <a:gd name="T13" fmla="*/ 20 h 29"/>
                      <a:gd name="T14" fmla="*/ 0 w 75"/>
                      <a:gd name="T15" fmla="*/ 6 h 29"/>
                      <a:gd name="T16" fmla="*/ 2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2" y="0"/>
                        </a:moveTo>
                        <a:lnTo>
                          <a:pt x="50" y="0"/>
                        </a:lnTo>
                        <a:lnTo>
                          <a:pt x="52" y="3"/>
                        </a:lnTo>
                        <a:lnTo>
                          <a:pt x="57" y="12"/>
                        </a:lnTo>
                        <a:lnTo>
                          <a:pt x="75" y="29"/>
                        </a:lnTo>
                        <a:lnTo>
                          <a:pt x="19" y="29"/>
                        </a:lnTo>
                        <a:lnTo>
                          <a:pt x="9"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0" name="Freeform 99">
                    <a:extLst>
                      <a:ext uri="{FF2B5EF4-FFF2-40B4-BE49-F238E27FC236}">
                        <a16:creationId xmlns:a16="http://schemas.microsoft.com/office/drawing/2014/main" id="{ADB3F881-D65B-4875-8056-054054D0C072}"/>
                      </a:ext>
                    </a:extLst>
                  </p:cNvPr>
                  <p:cNvSpPr>
                    <a:spLocks/>
                  </p:cNvSpPr>
                  <p:nvPr/>
                </p:nvSpPr>
                <p:spPr bwMode="auto">
                  <a:xfrm>
                    <a:off x="930" y="3610"/>
                    <a:ext cx="42" cy="13"/>
                  </a:xfrm>
                  <a:custGeom>
                    <a:avLst/>
                    <a:gdLst>
                      <a:gd name="T0" fmla="*/ 0 w 82"/>
                      <a:gd name="T1" fmla="*/ 37 h 37"/>
                      <a:gd name="T2" fmla="*/ 2 w 82"/>
                      <a:gd name="T3" fmla="*/ 22 h 37"/>
                      <a:gd name="T4" fmla="*/ 7 w 82"/>
                      <a:gd name="T5" fmla="*/ 7 h 37"/>
                      <a:gd name="T6" fmla="*/ 13 w 82"/>
                      <a:gd name="T7" fmla="*/ 0 h 37"/>
                      <a:gd name="T8" fmla="*/ 69 w 82"/>
                      <a:gd name="T9" fmla="*/ 0 h 37"/>
                      <a:gd name="T10" fmla="*/ 82 w 82"/>
                      <a:gd name="T11" fmla="*/ 37 h 37"/>
                      <a:gd name="T12" fmla="*/ 0 w 82"/>
                      <a:gd name="T13" fmla="*/ 37 h 37"/>
                      <a:gd name="T14" fmla="*/ 0 60000 65536"/>
                      <a:gd name="T15" fmla="*/ 0 60000 65536"/>
                      <a:gd name="T16" fmla="*/ 0 60000 65536"/>
                      <a:gd name="T17" fmla="*/ 0 60000 65536"/>
                      <a:gd name="T18" fmla="*/ 0 60000 65536"/>
                      <a:gd name="T19" fmla="*/ 0 60000 65536"/>
                      <a:gd name="T20" fmla="*/ 0 60000 65536"/>
                      <a:gd name="T21" fmla="*/ 0 w 82"/>
                      <a:gd name="T22" fmla="*/ 0 h 37"/>
                      <a:gd name="T23" fmla="*/ 82 w 82"/>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7">
                        <a:moveTo>
                          <a:pt x="0" y="37"/>
                        </a:moveTo>
                        <a:lnTo>
                          <a:pt x="2" y="22"/>
                        </a:lnTo>
                        <a:lnTo>
                          <a:pt x="7" y="7"/>
                        </a:lnTo>
                        <a:lnTo>
                          <a:pt x="13" y="0"/>
                        </a:lnTo>
                        <a:lnTo>
                          <a:pt x="69" y="0"/>
                        </a:lnTo>
                        <a:lnTo>
                          <a:pt x="82"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72" name="Group 100">
                  <a:extLst>
                    <a:ext uri="{FF2B5EF4-FFF2-40B4-BE49-F238E27FC236}">
                      <a16:creationId xmlns:a16="http://schemas.microsoft.com/office/drawing/2014/main" id="{E0DDD11B-9233-4548-B454-FE9CFCE2BB90}"/>
                    </a:ext>
                  </a:extLst>
                </p:cNvPr>
                <p:cNvGrpSpPr>
                  <a:grpSpLocks/>
                </p:cNvGrpSpPr>
                <p:nvPr/>
              </p:nvGrpSpPr>
              <p:grpSpPr bwMode="auto">
                <a:xfrm>
                  <a:off x="935" y="3612"/>
                  <a:ext cx="48" cy="23"/>
                  <a:chOff x="935" y="3612"/>
                  <a:chExt cx="48" cy="23"/>
                </a:xfrm>
              </p:grpSpPr>
              <p:sp>
                <p:nvSpPr>
                  <p:cNvPr id="485" name="Freeform 101">
                    <a:extLst>
                      <a:ext uri="{FF2B5EF4-FFF2-40B4-BE49-F238E27FC236}">
                        <a16:creationId xmlns:a16="http://schemas.microsoft.com/office/drawing/2014/main" id="{09E675FE-09C8-4FBD-BE63-163A5EE2ECC8}"/>
                      </a:ext>
                    </a:extLst>
                  </p:cNvPr>
                  <p:cNvSpPr>
                    <a:spLocks/>
                  </p:cNvSpPr>
                  <p:nvPr/>
                </p:nvSpPr>
                <p:spPr bwMode="auto">
                  <a:xfrm>
                    <a:off x="935" y="3612"/>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6" name="Freeform 102">
                    <a:extLst>
                      <a:ext uri="{FF2B5EF4-FFF2-40B4-BE49-F238E27FC236}">
                        <a16:creationId xmlns:a16="http://schemas.microsoft.com/office/drawing/2014/main" id="{B9F1446E-AA07-41C2-84AC-EDE82A126C08}"/>
                      </a:ext>
                    </a:extLst>
                  </p:cNvPr>
                  <p:cNvSpPr>
                    <a:spLocks/>
                  </p:cNvSpPr>
                  <p:nvPr/>
                </p:nvSpPr>
                <p:spPr bwMode="auto">
                  <a:xfrm>
                    <a:off x="939" y="3612"/>
                    <a:ext cx="38" cy="11"/>
                  </a:xfrm>
                  <a:custGeom>
                    <a:avLst/>
                    <a:gdLst>
                      <a:gd name="T0" fmla="*/ 1 w 75"/>
                      <a:gd name="T1" fmla="*/ 0 h 31"/>
                      <a:gd name="T2" fmla="*/ 50 w 75"/>
                      <a:gd name="T3" fmla="*/ 0 h 31"/>
                      <a:gd name="T4" fmla="*/ 53 w 75"/>
                      <a:gd name="T5" fmla="*/ 3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3" y="3"/>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7" name="Freeform 103">
                    <a:extLst>
                      <a:ext uri="{FF2B5EF4-FFF2-40B4-BE49-F238E27FC236}">
                        <a16:creationId xmlns:a16="http://schemas.microsoft.com/office/drawing/2014/main" id="{CF3B2F46-A52B-4B59-BFBF-691DF1B1C385}"/>
                      </a:ext>
                    </a:extLst>
                  </p:cNvPr>
                  <p:cNvSpPr>
                    <a:spLocks/>
                  </p:cNvSpPr>
                  <p:nvPr/>
                </p:nvSpPr>
                <p:spPr bwMode="auto">
                  <a:xfrm>
                    <a:off x="943" y="3623"/>
                    <a:ext cx="40" cy="12"/>
                  </a:xfrm>
                  <a:custGeom>
                    <a:avLst/>
                    <a:gdLst>
                      <a:gd name="T0" fmla="*/ 0 w 82"/>
                      <a:gd name="T1" fmla="*/ 36 h 36"/>
                      <a:gd name="T2" fmla="*/ 2 w 82"/>
                      <a:gd name="T3" fmla="*/ 19 h 36"/>
                      <a:gd name="T4" fmla="*/ 6 w 82"/>
                      <a:gd name="T5" fmla="*/ 8 h 36"/>
                      <a:gd name="T6" fmla="*/ 12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73" name="Group 104">
                  <a:extLst>
                    <a:ext uri="{FF2B5EF4-FFF2-40B4-BE49-F238E27FC236}">
                      <a16:creationId xmlns:a16="http://schemas.microsoft.com/office/drawing/2014/main" id="{24E5796A-5593-4B8F-89CD-232B332A73E6}"/>
                    </a:ext>
                  </a:extLst>
                </p:cNvPr>
                <p:cNvGrpSpPr>
                  <a:grpSpLocks/>
                </p:cNvGrpSpPr>
                <p:nvPr/>
              </p:nvGrpSpPr>
              <p:grpSpPr bwMode="auto">
                <a:xfrm>
                  <a:off x="947" y="3625"/>
                  <a:ext cx="50" cy="22"/>
                  <a:chOff x="947" y="3625"/>
                  <a:chExt cx="50" cy="22"/>
                </a:xfrm>
              </p:grpSpPr>
              <p:sp>
                <p:nvSpPr>
                  <p:cNvPr id="482" name="Freeform 105">
                    <a:extLst>
                      <a:ext uri="{FF2B5EF4-FFF2-40B4-BE49-F238E27FC236}">
                        <a16:creationId xmlns:a16="http://schemas.microsoft.com/office/drawing/2014/main" id="{35BEB34A-512C-4BF9-836E-43AA669699D5}"/>
                      </a:ext>
                    </a:extLst>
                  </p:cNvPr>
                  <p:cNvSpPr>
                    <a:spLocks/>
                  </p:cNvSpPr>
                  <p:nvPr/>
                </p:nvSpPr>
                <p:spPr bwMode="auto">
                  <a:xfrm>
                    <a:off x="947" y="3625"/>
                    <a:ext cx="13" cy="22"/>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3" name="Freeform 106">
                    <a:extLst>
                      <a:ext uri="{FF2B5EF4-FFF2-40B4-BE49-F238E27FC236}">
                        <a16:creationId xmlns:a16="http://schemas.microsoft.com/office/drawing/2014/main" id="{F0DE7E85-2C0C-4A26-A6AF-EB86E787D064}"/>
                      </a:ext>
                    </a:extLst>
                  </p:cNvPr>
                  <p:cNvSpPr>
                    <a:spLocks/>
                  </p:cNvSpPr>
                  <p:nvPr/>
                </p:nvSpPr>
                <p:spPr bwMode="auto">
                  <a:xfrm>
                    <a:off x="953" y="3625"/>
                    <a:ext cx="36" cy="10"/>
                  </a:xfrm>
                  <a:custGeom>
                    <a:avLst/>
                    <a:gdLst>
                      <a:gd name="T0" fmla="*/ 2 w 73"/>
                      <a:gd name="T1" fmla="*/ 0 h 29"/>
                      <a:gd name="T2" fmla="*/ 50 w 73"/>
                      <a:gd name="T3" fmla="*/ 0 h 29"/>
                      <a:gd name="T4" fmla="*/ 51 w 73"/>
                      <a:gd name="T5" fmla="*/ 2 h 29"/>
                      <a:gd name="T6" fmla="*/ 57 w 73"/>
                      <a:gd name="T7" fmla="*/ 11 h 29"/>
                      <a:gd name="T8" fmla="*/ 73 w 73"/>
                      <a:gd name="T9" fmla="*/ 29 h 29"/>
                      <a:gd name="T10" fmla="*/ 19 w 73"/>
                      <a:gd name="T11" fmla="*/ 29 h 29"/>
                      <a:gd name="T12" fmla="*/ 9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50" y="0"/>
                        </a:lnTo>
                        <a:lnTo>
                          <a:pt x="51" y="2"/>
                        </a:lnTo>
                        <a:lnTo>
                          <a:pt x="57" y="11"/>
                        </a:lnTo>
                        <a:lnTo>
                          <a:pt x="73" y="29"/>
                        </a:lnTo>
                        <a:lnTo>
                          <a:pt x="19"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4" name="Freeform 107">
                    <a:extLst>
                      <a:ext uri="{FF2B5EF4-FFF2-40B4-BE49-F238E27FC236}">
                        <a16:creationId xmlns:a16="http://schemas.microsoft.com/office/drawing/2014/main" id="{A560714A-D0B2-4D14-9CE3-FEEE08665B15}"/>
                      </a:ext>
                    </a:extLst>
                  </p:cNvPr>
                  <p:cNvSpPr>
                    <a:spLocks/>
                  </p:cNvSpPr>
                  <p:nvPr/>
                </p:nvSpPr>
                <p:spPr bwMode="auto">
                  <a:xfrm>
                    <a:off x="955" y="3635"/>
                    <a:ext cx="42" cy="12"/>
                  </a:xfrm>
                  <a:custGeom>
                    <a:avLst/>
                    <a:gdLst>
                      <a:gd name="T0" fmla="*/ 0 w 83"/>
                      <a:gd name="T1" fmla="*/ 36 h 36"/>
                      <a:gd name="T2" fmla="*/ 3 w 83"/>
                      <a:gd name="T3" fmla="*/ 20 h 36"/>
                      <a:gd name="T4" fmla="*/ 7 w 83"/>
                      <a:gd name="T5" fmla="*/ 8 h 36"/>
                      <a:gd name="T6" fmla="*/ 12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0"/>
                        </a:lnTo>
                        <a:lnTo>
                          <a:pt x="7" y="8"/>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74" name="Group 108">
                  <a:extLst>
                    <a:ext uri="{FF2B5EF4-FFF2-40B4-BE49-F238E27FC236}">
                      <a16:creationId xmlns:a16="http://schemas.microsoft.com/office/drawing/2014/main" id="{F432D8E6-C9EA-4D72-BD70-F2E5718EE4F3}"/>
                    </a:ext>
                  </a:extLst>
                </p:cNvPr>
                <p:cNvGrpSpPr>
                  <a:grpSpLocks/>
                </p:cNvGrpSpPr>
                <p:nvPr/>
              </p:nvGrpSpPr>
              <p:grpSpPr bwMode="auto">
                <a:xfrm>
                  <a:off x="960" y="3637"/>
                  <a:ext cx="50" cy="23"/>
                  <a:chOff x="960" y="3637"/>
                  <a:chExt cx="50" cy="23"/>
                </a:xfrm>
              </p:grpSpPr>
              <p:sp>
                <p:nvSpPr>
                  <p:cNvPr id="479" name="Freeform 109">
                    <a:extLst>
                      <a:ext uri="{FF2B5EF4-FFF2-40B4-BE49-F238E27FC236}">
                        <a16:creationId xmlns:a16="http://schemas.microsoft.com/office/drawing/2014/main" id="{4AE7A1BA-4647-4EE3-8CAA-C4DEFB4D42FB}"/>
                      </a:ext>
                    </a:extLst>
                  </p:cNvPr>
                  <p:cNvSpPr>
                    <a:spLocks/>
                  </p:cNvSpPr>
                  <p:nvPr/>
                </p:nvSpPr>
                <p:spPr bwMode="auto">
                  <a:xfrm>
                    <a:off x="960" y="3637"/>
                    <a:ext cx="12" cy="23"/>
                  </a:xfrm>
                  <a:custGeom>
                    <a:avLst/>
                    <a:gdLst>
                      <a:gd name="T0" fmla="*/ 15 w 25"/>
                      <a:gd name="T1" fmla="*/ 69 h 69"/>
                      <a:gd name="T2" fmla="*/ 0 w 25"/>
                      <a:gd name="T3" fmla="*/ 27 h 69"/>
                      <a:gd name="T4" fmla="*/ 12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7"/>
                        </a:lnTo>
                        <a:lnTo>
                          <a:pt x="12"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0" name="Freeform 110">
                    <a:extLst>
                      <a:ext uri="{FF2B5EF4-FFF2-40B4-BE49-F238E27FC236}">
                        <a16:creationId xmlns:a16="http://schemas.microsoft.com/office/drawing/2014/main" id="{0A9D7788-4F6F-454A-B9AD-E05EB9A2A869}"/>
                      </a:ext>
                    </a:extLst>
                  </p:cNvPr>
                  <p:cNvSpPr>
                    <a:spLocks/>
                  </p:cNvSpPr>
                  <p:nvPr/>
                </p:nvSpPr>
                <p:spPr bwMode="auto">
                  <a:xfrm>
                    <a:off x="965" y="3638"/>
                    <a:ext cx="37" cy="9"/>
                  </a:xfrm>
                  <a:custGeom>
                    <a:avLst/>
                    <a:gdLst>
                      <a:gd name="T0" fmla="*/ 3 w 74"/>
                      <a:gd name="T1" fmla="*/ 0 h 29"/>
                      <a:gd name="T2" fmla="*/ 49 w 74"/>
                      <a:gd name="T3" fmla="*/ 0 h 29"/>
                      <a:gd name="T4" fmla="*/ 53 w 74"/>
                      <a:gd name="T5" fmla="*/ 2 h 29"/>
                      <a:gd name="T6" fmla="*/ 57 w 74"/>
                      <a:gd name="T7" fmla="*/ 11 h 29"/>
                      <a:gd name="T8" fmla="*/ 74 w 74"/>
                      <a:gd name="T9" fmla="*/ 29 h 29"/>
                      <a:gd name="T10" fmla="*/ 19 w 74"/>
                      <a:gd name="T11" fmla="*/ 29 h 29"/>
                      <a:gd name="T12" fmla="*/ 9 w 74"/>
                      <a:gd name="T13" fmla="*/ 20 h 29"/>
                      <a:gd name="T14" fmla="*/ 0 w 74"/>
                      <a:gd name="T15" fmla="*/ 5 h 29"/>
                      <a:gd name="T16" fmla="*/ 3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3" y="0"/>
                        </a:moveTo>
                        <a:lnTo>
                          <a:pt x="49" y="0"/>
                        </a:lnTo>
                        <a:lnTo>
                          <a:pt x="53" y="2"/>
                        </a:lnTo>
                        <a:lnTo>
                          <a:pt x="57" y="11"/>
                        </a:lnTo>
                        <a:lnTo>
                          <a:pt x="74" y="29"/>
                        </a:lnTo>
                        <a:lnTo>
                          <a:pt x="19"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81" name="Freeform 111">
                    <a:extLst>
                      <a:ext uri="{FF2B5EF4-FFF2-40B4-BE49-F238E27FC236}">
                        <a16:creationId xmlns:a16="http://schemas.microsoft.com/office/drawing/2014/main" id="{631F45C3-AFF4-457C-BEB3-DA69744A5A44}"/>
                      </a:ext>
                    </a:extLst>
                  </p:cNvPr>
                  <p:cNvSpPr>
                    <a:spLocks/>
                  </p:cNvSpPr>
                  <p:nvPr/>
                </p:nvSpPr>
                <p:spPr bwMode="auto">
                  <a:xfrm>
                    <a:off x="968" y="3648"/>
                    <a:ext cx="42" cy="12"/>
                  </a:xfrm>
                  <a:custGeom>
                    <a:avLst/>
                    <a:gdLst>
                      <a:gd name="T0" fmla="*/ 0 w 83"/>
                      <a:gd name="T1" fmla="*/ 35 h 35"/>
                      <a:gd name="T2" fmla="*/ 1 w 83"/>
                      <a:gd name="T3" fmla="*/ 19 h 35"/>
                      <a:gd name="T4" fmla="*/ 6 w 83"/>
                      <a:gd name="T5" fmla="*/ 7 h 35"/>
                      <a:gd name="T6" fmla="*/ 10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1" y="19"/>
                        </a:lnTo>
                        <a:lnTo>
                          <a:pt x="6" y="7"/>
                        </a:lnTo>
                        <a:lnTo>
                          <a:pt x="10"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75" name="Group 112">
                  <a:extLst>
                    <a:ext uri="{FF2B5EF4-FFF2-40B4-BE49-F238E27FC236}">
                      <a16:creationId xmlns:a16="http://schemas.microsoft.com/office/drawing/2014/main" id="{3762911F-A5ED-440C-AA9E-56D26A1F870E}"/>
                    </a:ext>
                  </a:extLst>
                </p:cNvPr>
                <p:cNvGrpSpPr>
                  <a:grpSpLocks/>
                </p:cNvGrpSpPr>
                <p:nvPr/>
              </p:nvGrpSpPr>
              <p:grpSpPr bwMode="auto">
                <a:xfrm>
                  <a:off x="973" y="3650"/>
                  <a:ext cx="49" cy="23"/>
                  <a:chOff x="973" y="3650"/>
                  <a:chExt cx="49" cy="23"/>
                </a:xfrm>
              </p:grpSpPr>
              <p:sp>
                <p:nvSpPr>
                  <p:cNvPr id="476" name="Freeform 113">
                    <a:extLst>
                      <a:ext uri="{FF2B5EF4-FFF2-40B4-BE49-F238E27FC236}">
                        <a16:creationId xmlns:a16="http://schemas.microsoft.com/office/drawing/2014/main" id="{813EA1B5-DDBA-4CBF-AF01-E1E6F86F796F}"/>
                      </a:ext>
                    </a:extLst>
                  </p:cNvPr>
                  <p:cNvSpPr>
                    <a:spLocks/>
                  </p:cNvSpPr>
                  <p:nvPr/>
                </p:nvSpPr>
                <p:spPr bwMode="auto">
                  <a:xfrm>
                    <a:off x="973" y="3650"/>
                    <a:ext cx="12" cy="23"/>
                  </a:xfrm>
                  <a:custGeom>
                    <a:avLst/>
                    <a:gdLst>
                      <a:gd name="T0" fmla="*/ 16 w 25"/>
                      <a:gd name="T1" fmla="*/ 68 h 68"/>
                      <a:gd name="T2" fmla="*/ 0 w 25"/>
                      <a:gd name="T3" fmla="*/ 26 h 68"/>
                      <a:gd name="T4" fmla="*/ 10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77" name="Freeform 114">
                    <a:extLst>
                      <a:ext uri="{FF2B5EF4-FFF2-40B4-BE49-F238E27FC236}">
                        <a16:creationId xmlns:a16="http://schemas.microsoft.com/office/drawing/2014/main" id="{52F6D8D8-087A-4511-B809-F286B65DE35F}"/>
                      </a:ext>
                    </a:extLst>
                  </p:cNvPr>
                  <p:cNvSpPr>
                    <a:spLocks/>
                  </p:cNvSpPr>
                  <p:nvPr/>
                </p:nvSpPr>
                <p:spPr bwMode="auto">
                  <a:xfrm>
                    <a:off x="978" y="3651"/>
                    <a:ext cx="37" cy="10"/>
                  </a:xfrm>
                  <a:custGeom>
                    <a:avLst/>
                    <a:gdLst>
                      <a:gd name="T0" fmla="*/ 2 w 74"/>
                      <a:gd name="T1" fmla="*/ 0 h 29"/>
                      <a:gd name="T2" fmla="*/ 49 w 74"/>
                      <a:gd name="T3" fmla="*/ 0 h 29"/>
                      <a:gd name="T4" fmla="*/ 50 w 74"/>
                      <a:gd name="T5" fmla="*/ 2 h 29"/>
                      <a:gd name="T6" fmla="*/ 57 w 74"/>
                      <a:gd name="T7" fmla="*/ 11 h 29"/>
                      <a:gd name="T8" fmla="*/ 74 w 74"/>
                      <a:gd name="T9" fmla="*/ 29 h 29"/>
                      <a:gd name="T10" fmla="*/ 19 w 74"/>
                      <a:gd name="T11" fmla="*/ 29 h 29"/>
                      <a:gd name="T12" fmla="*/ 10 w 74"/>
                      <a:gd name="T13" fmla="*/ 20 h 29"/>
                      <a:gd name="T14" fmla="*/ 0 w 74"/>
                      <a:gd name="T15" fmla="*/ 5 h 29"/>
                      <a:gd name="T16" fmla="*/ 2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49" y="0"/>
                        </a:lnTo>
                        <a:lnTo>
                          <a:pt x="50" y="2"/>
                        </a:lnTo>
                        <a:lnTo>
                          <a:pt x="57" y="11"/>
                        </a:lnTo>
                        <a:lnTo>
                          <a:pt x="74" y="29"/>
                        </a:lnTo>
                        <a:lnTo>
                          <a:pt x="19" y="29"/>
                        </a:lnTo>
                        <a:lnTo>
                          <a:pt x="10"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78" name="Freeform 115">
                    <a:extLst>
                      <a:ext uri="{FF2B5EF4-FFF2-40B4-BE49-F238E27FC236}">
                        <a16:creationId xmlns:a16="http://schemas.microsoft.com/office/drawing/2014/main" id="{2FD37C77-8679-4DBF-BC62-C969EDAAD200}"/>
                      </a:ext>
                    </a:extLst>
                  </p:cNvPr>
                  <p:cNvSpPr>
                    <a:spLocks/>
                  </p:cNvSpPr>
                  <p:nvPr/>
                </p:nvSpPr>
                <p:spPr bwMode="auto">
                  <a:xfrm>
                    <a:off x="982" y="3661"/>
                    <a:ext cx="40" cy="12"/>
                  </a:xfrm>
                  <a:custGeom>
                    <a:avLst/>
                    <a:gdLst>
                      <a:gd name="T0" fmla="*/ 0 w 82"/>
                      <a:gd name="T1" fmla="*/ 36 h 36"/>
                      <a:gd name="T2" fmla="*/ 1 w 82"/>
                      <a:gd name="T3" fmla="*/ 20 h 36"/>
                      <a:gd name="T4" fmla="*/ 5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5"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06" name="Group 116">
                <a:extLst>
                  <a:ext uri="{FF2B5EF4-FFF2-40B4-BE49-F238E27FC236}">
                    <a16:creationId xmlns:a16="http://schemas.microsoft.com/office/drawing/2014/main" id="{B9AF3B70-4948-4E16-B71E-D701AAF3E673}"/>
                  </a:ext>
                </a:extLst>
              </p:cNvPr>
              <p:cNvGrpSpPr>
                <a:grpSpLocks/>
              </p:cNvGrpSpPr>
              <p:nvPr/>
            </p:nvGrpSpPr>
            <p:grpSpPr bwMode="auto">
              <a:xfrm>
                <a:off x="985" y="3665"/>
                <a:ext cx="100" cy="73"/>
                <a:chOff x="985" y="3665"/>
                <a:chExt cx="100" cy="73"/>
              </a:xfrm>
            </p:grpSpPr>
            <p:grpSp>
              <p:nvGrpSpPr>
                <p:cNvPr id="451" name="Group 117">
                  <a:extLst>
                    <a:ext uri="{FF2B5EF4-FFF2-40B4-BE49-F238E27FC236}">
                      <a16:creationId xmlns:a16="http://schemas.microsoft.com/office/drawing/2014/main" id="{83B3D664-0035-4BBA-A822-CD05A70ABF86}"/>
                    </a:ext>
                  </a:extLst>
                </p:cNvPr>
                <p:cNvGrpSpPr>
                  <a:grpSpLocks/>
                </p:cNvGrpSpPr>
                <p:nvPr/>
              </p:nvGrpSpPr>
              <p:grpSpPr bwMode="auto">
                <a:xfrm>
                  <a:off x="985" y="3665"/>
                  <a:ext cx="50" cy="23"/>
                  <a:chOff x="985" y="3665"/>
                  <a:chExt cx="50" cy="23"/>
                </a:xfrm>
              </p:grpSpPr>
              <p:sp>
                <p:nvSpPr>
                  <p:cNvPr id="468" name="Freeform 118">
                    <a:extLst>
                      <a:ext uri="{FF2B5EF4-FFF2-40B4-BE49-F238E27FC236}">
                        <a16:creationId xmlns:a16="http://schemas.microsoft.com/office/drawing/2014/main" id="{2ACC1D34-1541-4206-96EF-4389EDAFEBC0}"/>
                      </a:ext>
                    </a:extLst>
                  </p:cNvPr>
                  <p:cNvSpPr>
                    <a:spLocks/>
                  </p:cNvSpPr>
                  <p:nvPr/>
                </p:nvSpPr>
                <p:spPr bwMode="auto">
                  <a:xfrm>
                    <a:off x="985" y="3665"/>
                    <a:ext cx="12" cy="23"/>
                  </a:xfrm>
                  <a:custGeom>
                    <a:avLst/>
                    <a:gdLst>
                      <a:gd name="T0" fmla="*/ 15 w 25"/>
                      <a:gd name="T1" fmla="*/ 68 h 68"/>
                      <a:gd name="T2" fmla="*/ 0 w 25"/>
                      <a:gd name="T3" fmla="*/ 27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9" name="Freeform 119">
                    <a:extLst>
                      <a:ext uri="{FF2B5EF4-FFF2-40B4-BE49-F238E27FC236}">
                        <a16:creationId xmlns:a16="http://schemas.microsoft.com/office/drawing/2014/main" id="{E2CFC208-C9A7-4616-A9DA-B5371250E613}"/>
                      </a:ext>
                    </a:extLst>
                  </p:cNvPr>
                  <p:cNvSpPr>
                    <a:spLocks/>
                  </p:cNvSpPr>
                  <p:nvPr/>
                </p:nvSpPr>
                <p:spPr bwMode="auto">
                  <a:xfrm>
                    <a:off x="989" y="3665"/>
                    <a:ext cx="38"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10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70" name="Freeform 120">
                    <a:extLst>
                      <a:ext uri="{FF2B5EF4-FFF2-40B4-BE49-F238E27FC236}">
                        <a16:creationId xmlns:a16="http://schemas.microsoft.com/office/drawing/2014/main" id="{4DF44BBE-745A-4FB1-96C6-D64F40D8945D}"/>
                      </a:ext>
                    </a:extLst>
                  </p:cNvPr>
                  <p:cNvSpPr>
                    <a:spLocks/>
                  </p:cNvSpPr>
                  <p:nvPr/>
                </p:nvSpPr>
                <p:spPr bwMode="auto">
                  <a:xfrm>
                    <a:off x="993" y="3676"/>
                    <a:ext cx="42" cy="12"/>
                  </a:xfrm>
                  <a:custGeom>
                    <a:avLst/>
                    <a:gdLst>
                      <a:gd name="T0" fmla="*/ 0 w 83"/>
                      <a:gd name="T1" fmla="*/ 36 h 36"/>
                      <a:gd name="T2" fmla="*/ 1 w 83"/>
                      <a:gd name="T3" fmla="*/ 20 h 36"/>
                      <a:gd name="T4" fmla="*/ 6 w 83"/>
                      <a:gd name="T5" fmla="*/ 8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6" y="8"/>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52" name="Group 121">
                  <a:extLst>
                    <a:ext uri="{FF2B5EF4-FFF2-40B4-BE49-F238E27FC236}">
                      <a16:creationId xmlns:a16="http://schemas.microsoft.com/office/drawing/2014/main" id="{F9695C7F-9308-4787-A801-21A95CB7C743}"/>
                    </a:ext>
                  </a:extLst>
                </p:cNvPr>
                <p:cNvGrpSpPr>
                  <a:grpSpLocks/>
                </p:cNvGrpSpPr>
                <p:nvPr/>
              </p:nvGrpSpPr>
              <p:grpSpPr bwMode="auto">
                <a:xfrm>
                  <a:off x="997" y="3677"/>
                  <a:ext cx="49" cy="23"/>
                  <a:chOff x="997" y="3677"/>
                  <a:chExt cx="49" cy="23"/>
                </a:xfrm>
              </p:grpSpPr>
              <p:sp>
                <p:nvSpPr>
                  <p:cNvPr id="465" name="Freeform 122">
                    <a:extLst>
                      <a:ext uri="{FF2B5EF4-FFF2-40B4-BE49-F238E27FC236}">
                        <a16:creationId xmlns:a16="http://schemas.microsoft.com/office/drawing/2014/main" id="{D6880895-B618-43FF-BF41-3ECD076FEEE1}"/>
                      </a:ext>
                    </a:extLst>
                  </p:cNvPr>
                  <p:cNvSpPr>
                    <a:spLocks/>
                  </p:cNvSpPr>
                  <p:nvPr/>
                </p:nvSpPr>
                <p:spPr bwMode="auto">
                  <a:xfrm>
                    <a:off x="997" y="3677"/>
                    <a:ext cx="13" cy="23"/>
                  </a:xfrm>
                  <a:custGeom>
                    <a:avLst/>
                    <a:gdLst>
                      <a:gd name="T0" fmla="*/ 13 w 25"/>
                      <a:gd name="T1" fmla="*/ 69 h 69"/>
                      <a:gd name="T2" fmla="*/ 0 w 25"/>
                      <a:gd name="T3" fmla="*/ 27 h 69"/>
                      <a:gd name="T4" fmla="*/ 9 w 25"/>
                      <a:gd name="T5" fmla="*/ 0 h 69"/>
                      <a:gd name="T6" fmla="*/ 25 w 25"/>
                      <a:gd name="T7" fmla="*/ 31 h 69"/>
                      <a:gd name="T8" fmla="*/ 13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3" y="69"/>
                        </a:moveTo>
                        <a:lnTo>
                          <a:pt x="0" y="27"/>
                        </a:lnTo>
                        <a:lnTo>
                          <a:pt x="9" y="0"/>
                        </a:lnTo>
                        <a:lnTo>
                          <a:pt x="25" y="31"/>
                        </a:lnTo>
                        <a:lnTo>
                          <a:pt x="13"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6" name="Freeform 123">
                    <a:extLst>
                      <a:ext uri="{FF2B5EF4-FFF2-40B4-BE49-F238E27FC236}">
                        <a16:creationId xmlns:a16="http://schemas.microsoft.com/office/drawing/2014/main" id="{D134C30B-60F0-4192-A3AB-9719A0A7F100}"/>
                      </a:ext>
                    </a:extLst>
                  </p:cNvPr>
                  <p:cNvSpPr>
                    <a:spLocks/>
                  </p:cNvSpPr>
                  <p:nvPr/>
                </p:nvSpPr>
                <p:spPr bwMode="auto">
                  <a:xfrm>
                    <a:off x="1002" y="3678"/>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10 w 73"/>
                      <a:gd name="T13" fmla="*/ 21 h 30"/>
                      <a:gd name="T14" fmla="*/ 0 w 73"/>
                      <a:gd name="T15" fmla="*/ 7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10"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7" name="Freeform 124">
                    <a:extLst>
                      <a:ext uri="{FF2B5EF4-FFF2-40B4-BE49-F238E27FC236}">
                        <a16:creationId xmlns:a16="http://schemas.microsoft.com/office/drawing/2014/main" id="{25295A33-B07F-4C84-BA3F-296922D2FF51}"/>
                      </a:ext>
                    </a:extLst>
                  </p:cNvPr>
                  <p:cNvSpPr>
                    <a:spLocks/>
                  </p:cNvSpPr>
                  <p:nvPr/>
                </p:nvSpPr>
                <p:spPr bwMode="auto">
                  <a:xfrm>
                    <a:off x="1005" y="3688"/>
                    <a:ext cx="41" cy="12"/>
                  </a:xfrm>
                  <a:custGeom>
                    <a:avLst/>
                    <a:gdLst>
                      <a:gd name="T0" fmla="*/ 0 w 83"/>
                      <a:gd name="T1" fmla="*/ 37 h 37"/>
                      <a:gd name="T2" fmla="*/ 4 w 83"/>
                      <a:gd name="T3" fmla="*/ 19 h 37"/>
                      <a:gd name="T4" fmla="*/ 8 w 83"/>
                      <a:gd name="T5" fmla="*/ 8 h 37"/>
                      <a:gd name="T6" fmla="*/ 13 w 83"/>
                      <a:gd name="T7" fmla="*/ 0 h 37"/>
                      <a:gd name="T8" fmla="*/ 68 w 83"/>
                      <a:gd name="T9" fmla="*/ 0 h 37"/>
                      <a:gd name="T10" fmla="*/ 83 w 83"/>
                      <a:gd name="T11" fmla="*/ 37 h 37"/>
                      <a:gd name="T12" fmla="*/ 0 w 83"/>
                      <a:gd name="T13" fmla="*/ 37 h 37"/>
                      <a:gd name="T14" fmla="*/ 0 60000 65536"/>
                      <a:gd name="T15" fmla="*/ 0 60000 65536"/>
                      <a:gd name="T16" fmla="*/ 0 60000 65536"/>
                      <a:gd name="T17" fmla="*/ 0 60000 65536"/>
                      <a:gd name="T18" fmla="*/ 0 60000 65536"/>
                      <a:gd name="T19" fmla="*/ 0 60000 65536"/>
                      <a:gd name="T20" fmla="*/ 0 60000 65536"/>
                      <a:gd name="T21" fmla="*/ 0 w 83"/>
                      <a:gd name="T22" fmla="*/ 0 h 37"/>
                      <a:gd name="T23" fmla="*/ 83 w 83"/>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7">
                        <a:moveTo>
                          <a:pt x="0" y="37"/>
                        </a:moveTo>
                        <a:lnTo>
                          <a:pt x="4" y="19"/>
                        </a:lnTo>
                        <a:lnTo>
                          <a:pt x="8" y="8"/>
                        </a:lnTo>
                        <a:lnTo>
                          <a:pt x="13" y="0"/>
                        </a:lnTo>
                        <a:lnTo>
                          <a:pt x="68" y="0"/>
                        </a:lnTo>
                        <a:lnTo>
                          <a:pt x="83" y="37"/>
                        </a:lnTo>
                        <a:lnTo>
                          <a:pt x="0" y="3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53" name="Group 125">
                  <a:extLst>
                    <a:ext uri="{FF2B5EF4-FFF2-40B4-BE49-F238E27FC236}">
                      <a16:creationId xmlns:a16="http://schemas.microsoft.com/office/drawing/2014/main" id="{4074D094-8464-4E1E-B2BA-5805611A124F}"/>
                    </a:ext>
                  </a:extLst>
                </p:cNvPr>
                <p:cNvGrpSpPr>
                  <a:grpSpLocks/>
                </p:cNvGrpSpPr>
                <p:nvPr/>
              </p:nvGrpSpPr>
              <p:grpSpPr bwMode="auto">
                <a:xfrm>
                  <a:off x="1010" y="3690"/>
                  <a:ext cx="48" cy="23"/>
                  <a:chOff x="1010" y="3690"/>
                  <a:chExt cx="48" cy="23"/>
                </a:xfrm>
              </p:grpSpPr>
              <p:sp>
                <p:nvSpPr>
                  <p:cNvPr id="462" name="Freeform 126">
                    <a:extLst>
                      <a:ext uri="{FF2B5EF4-FFF2-40B4-BE49-F238E27FC236}">
                        <a16:creationId xmlns:a16="http://schemas.microsoft.com/office/drawing/2014/main" id="{1EAE43B2-4834-42BF-AAFF-60876BEFE188}"/>
                      </a:ext>
                    </a:extLst>
                  </p:cNvPr>
                  <p:cNvSpPr>
                    <a:spLocks/>
                  </p:cNvSpPr>
                  <p:nvPr/>
                </p:nvSpPr>
                <p:spPr bwMode="auto">
                  <a:xfrm>
                    <a:off x="1010" y="3690"/>
                    <a:ext cx="12" cy="23"/>
                  </a:xfrm>
                  <a:custGeom>
                    <a:avLst/>
                    <a:gdLst>
                      <a:gd name="T0" fmla="*/ 14 w 25"/>
                      <a:gd name="T1" fmla="*/ 69 h 69"/>
                      <a:gd name="T2" fmla="*/ 0 w 25"/>
                      <a:gd name="T3" fmla="*/ 28 h 69"/>
                      <a:gd name="T4" fmla="*/ 9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9"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3" name="Freeform 127">
                    <a:extLst>
                      <a:ext uri="{FF2B5EF4-FFF2-40B4-BE49-F238E27FC236}">
                        <a16:creationId xmlns:a16="http://schemas.microsoft.com/office/drawing/2014/main" id="{926DDB41-65AD-4DE4-B1CA-AE89941026D9}"/>
                      </a:ext>
                    </a:extLst>
                  </p:cNvPr>
                  <p:cNvSpPr>
                    <a:spLocks/>
                  </p:cNvSpPr>
                  <p:nvPr/>
                </p:nvSpPr>
                <p:spPr bwMode="auto">
                  <a:xfrm>
                    <a:off x="1014" y="3690"/>
                    <a:ext cx="38" cy="10"/>
                  </a:xfrm>
                  <a:custGeom>
                    <a:avLst/>
                    <a:gdLst>
                      <a:gd name="T0" fmla="*/ 1 w 75"/>
                      <a:gd name="T1" fmla="*/ 0 h 31"/>
                      <a:gd name="T2" fmla="*/ 50 w 75"/>
                      <a:gd name="T3" fmla="*/ 0 h 31"/>
                      <a:gd name="T4" fmla="*/ 52 w 75"/>
                      <a:gd name="T5" fmla="*/ 3 h 31"/>
                      <a:gd name="T6" fmla="*/ 56 w 75"/>
                      <a:gd name="T7" fmla="*/ 12 h 31"/>
                      <a:gd name="T8" fmla="*/ 75 w 75"/>
                      <a:gd name="T9" fmla="*/ 31 h 31"/>
                      <a:gd name="T10" fmla="*/ 18 w 75"/>
                      <a:gd name="T11" fmla="*/ 31 h 31"/>
                      <a:gd name="T12" fmla="*/ 9 w 75"/>
                      <a:gd name="T13" fmla="*/ 22 h 31"/>
                      <a:gd name="T14" fmla="*/ 0 w 75"/>
                      <a:gd name="T15" fmla="*/ 6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3"/>
                        </a:lnTo>
                        <a:lnTo>
                          <a:pt x="56" y="12"/>
                        </a:lnTo>
                        <a:lnTo>
                          <a:pt x="75" y="31"/>
                        </a:lnTo>
                        <a:lnTo>
                          <a:pt x="18" y="31"/>
                        </a:lnTo>
                        <a:lnTo>
                          <a:pt x="9" y="22"/>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4" name="Freeform 128">
                    <a:extLst>
                      <a:ext uri="{FF2B5EF4-FFF2-40B4-BE49-F238E27FC236}">
                        <a16:creationId xmlns:a16="http://schemas.microsoft.com/office/drawing/2014/main" id="{84FFCDDD-3F16-4AAE-815B-AFB550BA6E50}"/>
                      </a:ext>
                    </a:extLst>
                  </p:cNvPr>
                  <p:cNvSpPr>
                    <a:spLocks/>
                  </p:cNvSpPr>
                  <p:nvPr/>
                </p:nvSpPr>
                <p:spPr bwMode="auto">
                  <a:xfrm>
                    <a:off x="1018" y="3701"/>
                    <a:ext cx="40" cy="12"/>
                  </a:xfrm>
                  <a:custGeom>
                    <a:avLst/>
                    <a:gdLst>
                      <a:gd name="T0" fmla="*/ 0 w 82"/>
                      <a:gd name="T1" fmla="*/ 35 h 35"/>
                      <a:gd name="T2" fmla="*/ 2 w 82"/>
                      <a:gd name="T3" fmla="*/ 19 h 35"/>
                      <a:gd name="T4" fmla="*/ 8 w 82"/>
                      <a:gd name="T5" fmla="*/ 7 h 35"/>
                      <a:gd name="T6" fmla="*/ 12 w 82"/>
                      <a:gd name="T7" fmla="*/ 0 h 35"/>
                      <a:gd name="T8" fmla="*/ 69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8" y="7"/>
                        </a:lnTo>
                        <a:lnTo>
                          <a:pt x="12" y="0"/>
                        </a:lnTo>
                        <a:lnTo>
                          <a:pt x="69"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54" name="Group 129">
                  <a:extLst>
                    <a:ext uri="{FF2B5EF4-FFF2-40B4-BE49-F238E27FC236}">
                      <a16:creationId xmlns:a16="http://schemas.microsoft.com/office/drawing/2014/main" id="{ECE34B4A-20B7-4A4B-8BDA-C536F8FFC650}"/>
                    </a:ext>
                  </a:extLst>
                </p:cNvPr>
                <p:cNvGrpSpPr>
                  <a:grpSpLocks/>
                </p:cNvGrpSpPr>
                <p:nvPr/>
              </p:nvGrpSpPr>
              <p:grpSpPr bwMode="auto">
                <a:xfrm>
                  <a:off x="1023" y="3703"/>
                  <a:ext cx="49" cy="22"/>
                  <a:chOff x="1023" y="3703"/>
                  <a:chExt cx="49" cy="22"/>
                </a:xfrm>
              </p:grpSpPr>
              <p:sp>
                <p:nvSpPr>
                  <p:cNvPr id="459" name="Freeform 130">
                    <a:extLst>
                      <a:ext uri="{FF2B5EF4-FFF2-40B4-BE49-F238E27FC236}">
                        <a16:creationId xmlns:a16="http://schemas.microsoft.com/office/drawing/2014/main" id="{F96F627B-A3DC-4A85-8073-137A94FDA230}"/>
                      </a:ext>
                    </a:extLst>
                  </p:cNvPr>
                  <p:cNvSpPr>
                    <a:spLocks/>
                  </p:cNvSpPr>
                  <p:nvPr/>
                </p:nvSpPr>
                <p:spPr bwMode="auto">
                  <a:xfrm>
                    <a:off x="1023" y="3703"/>
                    <a:ext cx="12" cy="22"/>
                  </a:xfrm>
                  <a:custGeom>
                    <a:avLst/>
                    <a:gdLst>
                      <a:gd name="T0" fmla="*/ 13 w 25"/>
                      <a:gd name="T1" fmla="*/ 68 h 68"/>
                      <a:gd name="T2" fmla="*/ 0 w 25"/>
                      <a:gd name="T3" fmla="*/ 27 h 68"/>
                      <a:gd name="T4" fmla="*/ 9 w 25"/>
                      <a:gd name="T5" fmla="*/ 0 h 68"/>
                      <a:gd name="T6" fmla="*/ 25 w 25"/>
                      <a:gd name="T7" fmla="*/ 30 h 68"/>
                      <a:gd name="T8" fmla="*/ 13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3" y="68"/>
                        </a:moveTo>
                        <a:lnTo>
                          <a:pt x="0" y="27"/>
                        </a:lnTo>
                        <a:lnTo>
                          <a:pt x="9" y="0"/>
                        </a:lnTo>
                        <a:lnTo>
                          <a:pt x="25"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0" name="Freeform 131">
                    <a:extLst>
                      <a:ext uri="{FF2B5EF4-FFF2-40B4-BE49-F238E27FC236}">
                        <a16:creationId xmlns:a16="http://schemas.microsoft.com/office/drawing/2014/main" id="{1DF19659-2C96-4509-A43E-E56015102165}"/>
                      </a:ext>
                    </a:extLst>
                  </p:cNvPr>
                  <p:cNvSpPr>
                    <a:spLocks/>
                  </p:cNvSpPr>
                  <p:nvPr/>
                </p:nvSpPr>
                <p:spPr bwMode="auto">
                  <a:xfrm>
                    <a:off x="1028" y="3703"/>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1" name="Freeform 132">
                    <a:extLst>
                      <a:ext uri="{FF2B5EF4-FFF2-40B4-BE49-F238E27FC236}">
                        <a16:creationId xmlns:a16="http://schemas.microsoft.com/office/drawing/2014/main" id="{6B0E364C-235D-424E-B8E6-A1EF5A468AB2}"/>
                      </a:ext>
                    </a:extLst>
                  </p:cNvPr>
                  <p:cNvSpPr>
                    <a:spLocks/>
                  </p:cNvSpPr>
                  <p:nvPr/>
                </p:nvSpPr>
                <p:spPr bwMode="auto">
                  <a:xfrm>
                    <a:off x="1030" y="3713"/>
                    <a:ext cx="42" cy="12"/>
                  </a:xfrm>
                  <a:custGeom>
                    <a:avLst/>
                    <a:gdLst>
                      <a:gd name="T0" fmla="*/ 0 w 83"/>
                      <a:gd name="T1" fmla="*/ 36 h 36"/>
                      <a:gd name="T2" fmla="*/ 3 w 83"/>
                      <a:gd name="T3" fmla="*/ 19 h 36"/>
                      <a:gd name="T4" fmla="*/ 7 w 83"/>
                      <a:gd name="T5" fmla="*/ 7 h 36"/>
                      <a:gd name="T6" fmla="*/ 13 w 83"/>
                      <a:gd name="T7" fmla="*/ 0 h 36"/>
                      <a:gd name="T8" fmla="*/ 70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3" y="0"/>
                        </a:lnTo>
                        <a:lnTo>
                          <a:pt x="70"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55" name="Group 133">
                  <a:extLst>
                    <a:ext uri="{FF2B5EF4-FFF2-40B4-BE49-F238E27FC236}">
                      <a16:creationId xmlns:a16="http://schemas.microsoft.com/office/drawing/2014/main" id="{88308A8E-28C7-49C6-98F3-E6B8CD6203DF}"/>
                    </a:ext>
                  </a:extLst>
                </p:cNvPr>
                <p:cNvGrpSpPr>
                  <a:grpSpLocks/>
                </p:cNvGrpSpPr>
                <p:nvPr/>
              </p:nvGrpSpPr>
              <p:grpSpPr bwMode="auto">
                <a:xfrm>
                  <a:off x="1036" y="3716"/>
                  <a:ext cx="49" cy="22"/>
                  <a:chOff x="1036" y="3716"/>
                  <a:chExt cx="49" cy="22"/>
                </a:xfrm>
              </p:grpSpPr>
              <p:sp>
                <p:nvSpPr>
                  <p:cNvPr id="456" name="Freeform 134">
                    <a:extLst>
                      <a:ext uri="{FF2B5EF4-FFF2-40B4-BE49-F238E27FC236}">
                        <a16:creationId xmlns:a16="http://schemas.microsoft.com/office/drawing/2014/main" id="{BB0DC9B5-53CD-470A-AFF2-86F3FB79A7C7}"/>
                      </a:ext>
                    </a:extLst>
                  </p:cNvPr>
                  <p:cNvSpPr>
                    <a:spLocks/>
                  </p:cNvSpPr>
                  <p:nvPr/>
                </p:nvSpPr>
                <p:spPr bwMode="auto">
                  <a:xfrm>
                    <a:off x="1036" y="3716"/>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57" name="Freeform 135">
                    <a:extLst>
                      <a:ext uri="{FF2B5EF4-FFF2-40B4-BE49-F238E27FC236}">
                        <a16:creationId xmlns:a16="http://schemas.microsoft.com/office/drawing/2014/main" id="{B374D1F7-3393-45F5-BDCF-414A0A10CD98}"/>
                      </a:ext>
                    </a:extLst>
                  </p:cNvPr>
                  <p:cNvSpPr>
                    <a:spLocks/>
                  </p:cNvSpPr>
                  <p:nvPr/>
                </p:nvSpPr>
                <p:spPr bwMode="auto">
                  <a:xfrm>
                    <a:off x="1040" y="3716"/>
                    <a:ext cx="37" cy="10"/>
                  </a:xfrm>
                  <a:custGeom>
                    <a:avLst/>
                    <a:gdLst>
                      <a:gd name="T0" fmla="*/ 3 w 75"/>
                      <a:gd name="T1" fmla="*/ 0 h 29"/>
                      <a:gd name="T2" fmla="*/ 51 w 75"/>
                      <a:gd name="T3" fmla="*/ 0 h 29"/>
                      <a:gd name="T4" fmla="*/ 53 w 75"/>
                      <a:gd name="T5" fmla="*/ 2 h 29"/>
                      <a:gd name="T6" fmla="*/ 57 w 75"/>
                      <a:gd name="T7" fmla="*/ 11 h 29"/>
                      <a:gd name="T8" fmla="*/ 75 w 75"/>
                      <a:gd name="T9" fmla="*/ 29 h 29"/>
                      <a:gd name="T10" fmla="*/ 18 w 75"/>
                      <a:gd name="T11" fmla="*/ 29 h 29"/>
                      <a:gd name="T12" fmla="*/ 9 w 75"/>
                      <a:gd name="T13" fmla="*/ 20 h 29"/>
                      <a:gd name="T14" fmla="*/ 0 w 75"/>
                      <a:gd name="T15" fmla="*/ 5 h 29"/>
                      <a:gd name="T16" fmla="*/ 3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3" y="0"/>
                        </a:moveTo>
                        <a:lnTo>
                          <a:pt x="51" y="0"/>
                        </a:lnTo>
                        <a:lnTo>
                          <a:pt x="53" y="2"/>
                        </a:lnTo>
                        <a:lnTo>
                          <a:pt x="57" y="11"/>
                        </a:lnTo>
                        <a:lnTo>
                          <a:pt x="75" y="29"/>
                        </a:lnTo>
                        <a:lnTo>
                          <a:pt x="18" y="29"/>
                        </a:lnTo>
                        <a:lnTo>
                          <a:pt x="9" y="20"/>
                        </a:lnTo>
                        <a:lnTo>
                          <a:pt x="0" y="5"/>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58" name="Freeform 136">
                    <a:extLst>
                      <a:ext uri="{FF2B5EF4-FFF2-40B4-BE49-F238E27FC236}">
                        <a16:creationId xmlns:a16="http://schemas.microsoft.com/office/drawing/2014/main" id="{7939D6E8-6E81-4223-AB1E-B7F56E423898}"/>
                      </a:ext>
                    </a:extLst>
                  </p:cNvPr>
                  <p:cNvSpPr>
                    <a:spLocks/>
                  </p:cNvSpPr>
                  <p:nvPr/>
                </p:nvSpPr>
                <p:spPr bwMode="auto">
                  <a:xfrm>
                    <a:off x="1043" y="3726"/>
                    <a:ext cx="42" cy="12"/>
                  </a:xfrm>
                  <a:custGeom>
                    <a:avLst/>
                    <a:gdLst>
                      <a:gd name="T0" fmla="*/ 0 w 82"/>
                      <a:gd name="T1" fmla="*/ 36 h 36"/>
                      <a:gd name="T2" fmla="*/ 1 w 82"/>
                      <a:gd name="T3" fmla="*/ 20 h 36"/>
                      <a:gd name="T4" fmla="*/ 6 w 82"/>
                      <a:gd name="T5" fmla="*/ 8 h 36"/>
                      <a:gd name="T6" fmla="*/ 10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0"/>
                        </a:lnTo>
                        <a:lnTo>
                          <a:pt x="6" y="8"/>
                        </a:lnTo>
                        <a:lnTo>
                          <a:pt x="10"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07" name="Group 137">
                <a:extLst>
                  <a:ext uri="{FF2B5EF4-FFF2-40B4-BE49-F238E27FC236}">
                    <a16:creationId xmlns:a16="http://schemas.microsoft.com/office/drawing/2014/main" id="{E88447C4-997E-47FA-8123-9305D2E82ADE}"/>
                  </a:ext>
                </a:extLst>
              </p:cNvPr>
              <p:cNvGrpSpPr>
                <a:grpSpLocks/>
              </p:cNvGrpSpPr>
              <p:nvPr/>
            </p:nvGrpSpPr>
            <p:grpSpPr bwMode="auto">
              <a:xfrm>
                <a:off x="1046" y="3727"/>
                <a:ext cx="49" cy="23"/>
                <a:chOff x="1046" y="3727"/>
                <a:chExt cx="49" cy="23"/>
              </a:xfrm>
            </p:grpSpPr>
            <p:sp>
              <p:nvSpPr>
                <p:cNvPr id="448" name="Freeform 138">
                  <a:extLst>
                    <a:ext uri="{FF2B5EF4-FFF2-40B4-BE49-F238E27FC236}">
                      <a16:creationId xmlns:a16="http://schemas.microsoft.com/office/drawing/2014/main" id="{7876BDF3-A26A-4A24-BE6D-EEC9434913F6}"/>
                    </a:ext>
                  </a:extLst>
                </p:cNvPr>
                <p:cNvSpPr>
                  <a:spLocks/>
                </p:cNvSpPr>
                <p:nvPr/>
              </p:nvSpPr>
              <p:spPr bwMode="auto">
                <a:xfrm>
                  <a:off x="1046" y="3727"/>
                  <a:ext cx="12" cy="23"/>
                </a:xfrm>
                <a:custGeom>
                  <a:avLst/>
                  <a:gdLst>
                    <a:gd name="T0" fmla="*/ 14 w 24"/>
                    <a:gd name="T1" fmla="*/ 68 h 68"/>
                    <a:gd name="T2" fmla="*/ 0 w 24"/>
                    <a:gd name="T3" fmla="*/ 27 h 68"/>
                    <a:gd name="T4" fmla="*/ 10 w 24"/>
                    <a:gd name="T5" fmla="*/ 0 h 68"/>
                    <a:gd name="T6" fmla="*/ 24 w 24"/>
                    <a:gd name="T7" fmla="*/ 32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2"/>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9" name="Freeform 139">
                  <a:extLst>
                    <a:ext uri="{FF2B5EF4-FFF2-40B4-BE49-F238E27FC236}">
                      <a16:creationId xmlns:a16="http://schemas.microsoft.com/office/drawing/2014/main" id="{A7672CC7-E902-45A4-9EDF-EAB6A7CE9C31}"/>
                    </a:ext>
                  </a:extLst>
                </p:cNvPr>
                <p:cNvSpPr>
                  <a:spLocks/>
                </p:cNvSpPr>
                <p:nvPr/>
              </p:nvSpPr>
              <p:spPr bwMode="auto">
                <a:xfrm>
                  <a:off x="1051" y="3727"/>
                  <a:ext cx="36" cy="11"/>
                </a:xfrm>
                <a:custGeom>
                  <a:avLst/>
                  <a:gdLst>
                    <a:gd name="T0" fmla="*/ 2 w 73"/>
                    <a:gd name="T1" fmla="*/ 0 h 31"/>
                    <a:gd name="T2" fmla="*/ 49 w 73"/>
                    <a:gd name="T3" fmla="*/ 0 h 31"/>
                    <a:gd name="T4" fmla="*/ 50 w 73"/>
                    <a:gd name="T5" fmla="*/ 4 h 31"/>
                    <a:gd name="T6" fmla="*/ 57 w 73"/>
                    <a:gd name="T7" fmla="*/ 13 h 31"/>
                    <a:gd name="T8" fmla="*/ 73 w 73"/>
                    <a:gd name="T9" fmla="*/ 31 h 31"/>
                    <a:gd name="T10" fmla="*/ 17 w 73"/>
                    <a:gd name="T11" fmla="*/ 31 h 31"/>
                    <a:gd name="T12" fmla="*/ 10 w 73"/>
                    <a:gd name="T13" fmla="*/ 22 h 31"/>
                    <a:gd name="T14" fmla="*/ 0 w 73"/>
                    <a:gd name="T15" fmla="*/ 6 h 31"/>
                    <a:gd name="T16" fmla="*/ 2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9" y="0"/>
                      </a:lnTo>
                      <a:lnTo>
                        <a:pt x="50" y="4"/>
                      </a:lnTo>
                      <a:lnTo>
                        <a:pt x="57" y="13"/>
                      </a:lnTo>
                      <a:lnTo>
                        <a:pt x="73" y="31"/>
                      </a:lnTo>
                      <a:lnTo>
                        <a:pt x="17"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50" name="Freeform 140">
                  <a:extLst>
                    <a:ext uri="{FF2B5EF4-FFF2-40B4-BE49-F238E27FC236}">
                      <a16:creationId xmlns:a16="http://schemas.microsoft.com/office/drawing/2014/main" id="{1F5B9B8C-3AF0-4B6F-A83B-96F38ED8FFA4}"/>
                    </a:ext>
                  </a:extLst>
                </p:cNvPr>
                <p:cNvSpPr>
                  <a:spLocks/>
                </p:cNvSpPr>
                <p:nvPr/>
              </p:nvSpPr>
              <p:spPr bwMode="auto">
                <a:xfrm>
                  <a:off x="1054" y="3738"/>
                  <a:ext cx="41" cy="12"/>
                </a:xfrm>
                <a:custGeom>
                  <a:avLst/>
                  <a:gdLst>
                    <a:gd name="T0" fmla="*/ 0 w 82"/>
                    <a:gd name="T1" fmla="*/ 35 h 35"/>
                    <a:gd name="T2" fmla="*/ 1 w 82"/>
                    <a:gd name="T3" fmla="*/ 19 h 35"/>
                    <a:gd name="T4" fmla="*/ 6 w 82"/>
                    <a:gd name="T5" fmla="*/ 6 h 35"/>
                    <a:gd name="T6" fmla="*/ 10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1" y="19"/>
                      </a:lnTo>
                      <a:lnTo>
                        <a:pt x="6" y="6"/>
                      </a:lnTo>
                      <a:lnTo>
                        <a:pt x="10"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08" name="Group 141">
                <a:extLst>
                  <a:ext uri="{FF2B5EF4-FFF2-40B4-BE49-F238E27FC236}">
                    <a16:creationId xmlns:a16="http://schemas.microsoft.com/office/drawing/2014/main" id="{BD8C4357-5610-4EB2-A9A2-64E8160706C0}"/>
                  </a:ext>
                </a:extLst>
              </p:cNvPr>
              <p:cNvGrpSpPr>
                <a:grpSpLocks/>
              </p:cNvGrpSpPr>
              <p:nvPr/>
            </p:nvGrpSpPr>
            <p:grpSpPr bwMode="auto">
              <a:xfrm>
                <a:off x="1058" y="3739"/>
                <a:ext cx="50" cy="23"/>
                <a:chOff x="1058" y="3739"/>
                <a:chExt cx="50" cy="23"/>
              </a:xfrm>
            </p:grpSpPr>
            <p:sp>
              <p:nvSpPr>
                <p:cNvPr id="445" name="Freeform 142">
                  <a:extLst>
                    <a:ext uri="{FF2B5EF4-FFF2-40B4-BE49-F238E27FC236}">
                      <a16:creationId xmlns:a16="http://schemas.microsoft.com/office/drawing/2014/main" id="{EA490AC1-67C4-4C2C-9628-6C7F99E68C29}"/>
                    </a:ext>
                  </a:extLst>
                </p:cNvPr>
                <p:cNvSpPr>
                  <a:spLocks/>
                </p:cNvSpPr>
                <p:nvPr/>
              </p:nvSpPr>
              <p:spPr bwMode="auto">
                <a:xfrm>
                  <a:off x="1058" y="3739"/>
                  <a:ext cx="13" cy="23"/>
                </a:xfrm>
                <a:custGeom>
                  <a:avLst/>
                  <a:gdLst>
                    <a:gd name="T0" fmla="*/ 16 w 25"/>
                    <a:gd name="T1" fmla="*/ 68 h 68"/>
                    <a:gd name="T2" fmla="*/ 0 w 25"/>
                    <a:gd name="T3" fmla="*/ 27 h 68"/>
                    <a:gd name="T4" fmla="*/ 10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0"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6" name="Freeform 143">
                  <a:extLst>
                    <a:ext uri="{FF2B5EF4-FFF2-40B4-BE49-F238E27FC236}">
                      <a16:creationId xmlns:a16="http://schemas.microsoft.com/office/drawing/2014/main" id="{1407528D-E7EA-4D20-92A1-B681F32ACED2}"/>
                    </a:ext>
                  </a:extLst>
                </p:cNvPr>
                <p:cNvSpPr>
                  <a:spLocks/>
                </p:cNvSpPr>
                <p:nvPr/>
              </p:nvSpPr>
              <p:spPr bwMode="auto">
                <a:xfrm>
                  <a:off x="1063" y="3740"/>
                  <a:ext cx="37" cy="10"/>
                </a:xfrm>
                <a:custGeom>
                  <a:avLst/>
                  <a:gdLst>
                    <a:gd name="T0" fmla="*/ 3 w 75"/>
                    <a:gd name="T1" fmla="*/ 0 h 30"/>
                    <a:gd name="T2" fmla="*/ 50 w 75"/>
                    <a:gd name="T3" fmla="*/ 0 h 30"/>
                    <a:gd name="T4" fmla="*/ 51 w 75"/>
                    <a:gd name="T5" fmla="*/ 3 h 30"/>
                    <a:gd name="T6" fmla="*/ 58 w 75"/>
                    <a:gd name="T7" fmla="*/ 12 h 30"/>
                    <a:gd name="T8" fmla="*/ 75 w 75"/>
                    <a:gd name="T9" fmla="*/ 30 h 30"/>
                    <a:gd name="T10" fmla="*/ 18 w 75"/>
                    <a:gd name="T11" fmla="*/ 30 h 30"/>
                    <a:gd name="T12" fmla="*/ 11 w 75"/>
                    <a:gd name="T13" fmla="*/ 21 h 30"/>
                    <a:gd name="T14" fmla="*/ 0 w 75"/>
                    <a:gd name="T15" fmla="*/ 7 h 30"/>
                    <a:gd name="T16" fmla="*/ 3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3" y="0"/>
                      </a:moveTo>
                      <a:lnTo>
                        <a:pt x="50" y="0"/>
                      </a:lnTo>
                      <a:lnTo>
                        <a:pt x="51" y="3"/>
                      </a:lnTo>
                      <a:lnTo>
                        <a:pt x="58" y="12"/>
                      </a:lnTo>
                      <a:lnTo>
                        <a:pt x="75" y="30"/>
                      </a:lnTo>
                      <a:lnTo>
                        <a:pt x="18" y="30"/>
                      </a:lnTo>
                      <a:lnTo>
                        <a:pt x="11" y="21"/>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7" name="Freeform 144">
                  <a:extLst>
                    <a:ext uri="{FF2B5EF4-FFF2-40B4-BE49-F238E27FC236}">
                      <a16:creationId xmlns:a16="http://schemas.microsoft.com/office/drawing/2014/main" id="{DCB74D57-70C1-4014-832F-FD28BB03FCDA}"/>
                    </a:ext>
                  </a:extLst>
                </p:cNvPr>
                <p:cNvSpPr>
                  <a:spLocks/>
                </p:cNvSpPr>
                <p:nvPr/>
              </p:nvSpPr>
              <p:spPr bwMode="auto">
                <a:xfrm>
                  <a:off x="1067" y="3750"/>
                  <a:ext cx="41" cy="12"/>
                </a:xfrm>
                <a:custGeom>
                  <a:avLst/>
                  <a:gdLst>
                    <a:gd name="T0" fmla="*/ 0 w 81"/>
                    <a:gd name="T1" fmla="*/ 36 h 36"/>
                    <a:gd name="T2" fmla="*/ 1 w 81"/>
                    <a:gd name="T3" fmla="*/ 19 h 36"/>
                    <a:gd name="T4" fmla="*/ 5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09" name="Group 145">
                <a:extLst>
                  <a:ext uri="{FF2B5EF4-FFF2-40B4-BE49-F238E27FC236}">
                    <a16:creationId xmlns:a16="http://schemas.microsoft.com/office/drawing/2014/main" id="{07CCDE2E-6A4F-4B06-B079-6C0B26F937B2}"/>
                  </a:ext>
                </a:extLst>
              </p:cNvPr>
              <p:cNvGrpSpPr>
                <a:grpSpLocks/>
              </p:cNvGrpSpPr>
              <p:nvPr/>
            </p:nvGrpSpPr>
            <p:grpSpPr bwMode="auto">
              <a:xfrm>
                <a:off x="1072" y="3753"/>
                <a:ext cx="48" cy="22"/>
                <a:chOff x="1072" y="3753"/>
                <a:chExt cx="48" cy="22"/>
              </a:xfrm>
            </p:grpSpPr>
            <p:sp>
              <p:nvSpPr>
                <p:cNvPr id="442" name="Freeform 146">
                  <a:extLst>
                    <a:ext uri="{FF2B5EF4-FFF2-40B4-BE49-F238E27FC236}">
                      <a16:creationId xmlns:a16="http://schemas.microsoft.com/office/drawing/2014/main" id="{3CE9955D-C211-47CA-8276-9A082355022B}"/>
                    </a:ext>
                  </a:extLst>
                </p:cNvPr>
                <p:cNvSpPr>
                  <a:spLocks/>
                </p:cNvSpPr>
                <p:nvPr/>
              </p:nvSpPr>
              <p:spPr bwMode="auto">
                <a:xfrm>
                  <a:off x="1072" y="3753"/>
                  <a:ext cx="11" cy="22"/>
                </a:xfrm>
                <a:custGeom>
                  <a:avLst/>
                  <a:gdLst>
                    <a:gd name="T0" fmla="*/ 15 w 24"/>
                    <a:gd name="T1" fmla="*/ 68 h 68"/>
                    <a:gd name="T2" fmla="*/ 0 w 24"/>
                    <a:gd name="T3" fmla="*/ 27 h 68"/>
                    <a:gd name="T4" fmla="*/ 9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9"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3" name="Freeform 147">
                  <a:extLst>
                    <a:ext uri="{FF2B5EF4-FFF2-40B4-BE49-F238E27FC236}">
                      <a16:creationId xmlns:a16="http://schemas.microsoft.com/office/drawing/2014/main" id="{29119FB0-C4CF-4184-9BB0-111EDBA2C177}"/>
                    </a:ext>
                  </a:extLst>
                </p:cNvPr>
                <p:cNvSpPr>
                  <a:spLocks/>
                </p:cNvSpPr>
                <p:nvPr/>
              </p:nvSpPr>
              <p:spPr bwMode="auto">
                <a:xfrm>
                  <a:off x="1076" y="3753"/>
                  <a:ext cx="37" cy="10"/>
                </a:xfrm>
                <a:custGeom>
                  <a:avLst/>
                  <a:gdLst>
                    <a:gd name="T0" fmla="*/ 2 w 74"/>
                    <a:gd name="T1" fmla="*/ 0 h 31"/>
                    <a:gd name="T2" fmla="*/ 50 w 74"/>
                    <a:gd name="T3" fmla="*/ 0 h 31"/>
                    <a:gd name="T4" fmla="*/ 52 w 74"/>
                    <a:gd name="T5" fmla="*/ 4 h 31"/>
                    <a:gd name="T6" fmla="*/ 57 w 74"/>
                    <a:gd name="T7" fmla="*/ 13 h 31"/>
                    <a:gd name="T8" fmla="*/ 74 w 74"/>
                    <a:gd name="T9" fmla="*/ 31 h 31"/>
                    <a:gd name="T10" fmla="*/ 19 w 74"/>
                    <a:gd name="T11" fmla="*/ 31 h 31"/>
                    <a:gd name="T12" fmla="*/ 11 w 74"/>
                    <a:gd name="T13" fmla="*/ 20 h 31"/>
                    <a:gd name="T14" fmla="*/ 0 w 74"/>
                    <a:gd name="T15" fmla="*/ 6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0" y="0"/>
                      </a:lnTo>
                      <a:lnTo>
                        <a:pt x="52" y="4"/>
                      </a:lnTo>
                      <a:lnTo>
                        <a:pt x="57" y="13"/>
                      </a:lnTo>
                      <a:lnTo>
                        <a:pt x="74" y="31"/>
                      </a:lnTo>
                      <a:lnTo>
                        <a:pt x="19" y="31"/>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4" name="Freeform 148">
                  <a:extLst>
                    <a:ext uri="{FF2B5EF4-FFF2-40B4-BE49-F238E27FC236}">
                      <a16:creationId xmlns:a16="http://schemas.microsoft.com/office/drawing/2014/main" id="{D282AAD9-0DAD-4D2E-8511-EDD9AA62F345}"/>
                    </a:ext>
                  </a:extLst>
                </p:cNvPr>
                <p:cNvSpPr>
                  <a:spLocks/>
                </p:cNvSpPr>
                <p:nvPr/>
              </p:nvSpPr>
              <p:spPr bwMode="auto">
                <a:xfrm>
                  <a:off x="1079" y="3763"/>
                  <a:ext cx="41" cy="12"/>
                </a:xfrm>
                <a:custGeom>
                  <a:avLst/>
                  <a:gdLst>
                    <a:gd name="T0" fmla="*/ 0 w 81"/>
                    <a:gd name="T1" fmla="*/ 36 h 36"/>
                    <a:gd name="T2" fmla="*/ 3 w 81"/>
                    <a:gd name="T3" fmla="*/ 20 h 36"/>
                    <a:gd name="T4" fmla="*/ 6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3" y="20"/>
                      </a:lnTo>
                      <a:lnTo>
                        <a:pt x="6"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110" name="Freeform 149">
                <a:extLst>
                  <a:ext uri="{FF2B5EF4-FFF2-40B4-BE49-F238E27FC236}">
                    <a16:creationId xmlns:a16="http://schemas.microsoft.com/office/drawing/2014/main" id="{92AFCE9E-EAFF-47B1-8D28-0A4EF0259F6C}"/>
                  </a:ext>
                </a:extLst>
              </p:cNvPr>
              <p:cNvSpPr>
                <a:spLocks/>
              </p:cNvSpPr>
              <p:nvPr/>
            </p:nvSpPr>
            <p:spPr bwMode="auto">
              <a:xfrm>
                <a:off x="820" y="3535"/>
                <a:ext cx="12" cy="23"/>
              </a:xfrm>
              <a:custGeom>
                <a:avLst/>
                <a:gdLst>
                  <a:gd name="T0" fmla="*/ 14 w 23"/>
                  <a:gd name="T1" fmla="*/ 68 h 68"/>
                  <a:gd name="T2" fmla="*/ 0 w 23"/>
                  <a:gd name="T3" fmla="*/ 27 h 68"/>
                  <a:gd name="T4" fmla="*/ 9 w 23"/>
                  <a:gd name="T5" fmla="*/ 0 h 68"/>
                  <a:gd name="T6" fmla="*/ 23 w 23"/>
                  <a:gd name="T7" fmla="*/ 31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1"/>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1" name="Freeform 150">
                <a:extLst>
                  <a:ext uri="{FF2B5EF4-FFF2-40B4-BE49-F238E27FC236}">
                    <a16:creationId xmlns:a16="http://schemas.microsoft.com/office/drawing/2014/main" id="{B429C789-EB12-42AB-B237-FA1159E3FD4F}"/>
                  </a:ext>
                </a:extLst>
              </p:cNvPr>
              <p:cNvSpPr>
                <a:spLocks/>
              </p:cNvSpPr>
              <p:nvPr/>
            </p:nvSpPr>
            <p:spPr bwMode="auto">
              <a:xfrm>
                <a:off x="825" y="3535"/>
                <a:ext cx="36" cy="9"/>
              </a:xfrm>
              <a:custGeom>
                <a:avLst/>
                <a:gdLst>
                  <a:gd name="T0" fmla="*/ 0 w 71"/>
                  <a:gd name="T1" fmla="*/ 0 h 27"/>
                  <a:gd name="T2" fmla="*/ 49 w 71"/>
                  <a:gd name="T3" fmla="*/ 0 h 27"/>
                  <a:gd name="T4" fmla="*/ 51 w 71"/>
                  <a:gd name="T5" fmla="*/ 2 h 27"/>
                  <a:gd name="T6" fmla="*/ 55 w 71"/>
                  <a:gd name="T7" fmla="*/ 12 h 27"/>
                  <a:gd name="T8" fmla="*/ 71 w 71"/>
                  <a:gd name="T9" fmla="*/ 27 h 27"/>
                  <a:gd name="T10" fmla="*/ 17 w 71"/>
                  <a:gd name="T11" fmla="*/ 27 h 27"/>
                  <a:gd name="T12" fmla="*/ 8 w 71"/>
                  <a:gd name="T13" fmla="*/ 20 h 27"/>
                  <a:gd name="T14" fmla="*/ 0 w 71"/>
                  <a:gd name="T15" fmla="*/ 6 h 27"/>
                  <a:gd name="T16" fmla="*/ 0 w 71"/>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27"/>
                  <a:gd name="T29" fmla="*/ 71 w 71"/>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27">
                    <a:moveTo>
                      <a:pt x="0" y="0"/>
                    </a:moveTo>
                    <a:lnTo>
                      <a:pt x="49" y="0"/>
                    </a:lnTo>
                    <a:lnTo>
                      <a:pt x="51" y="2"/>
                    </a:lnTo>
                    <a:lnTo>
                      <a:pt x="55" y="12"/>
                    </a:lnTo>
                    <a:lnTo>
                      <a:pt x="71" y="27"/>
                    </a:lnTo>
                    <a:lnTo>
                      <a:pt x="17" y="27"/>
                    </a:lnTo>
                    <a:lnTo>
                      <a:pt x="8" y="20"/>
                    </a:lnTo>
                    <a:lnTo>
                      <a:pt x="0" y="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2" name="Freeform 151">
                <a:extLst>
                  <a:ext uri="{FF2B5EF4-FFF2-40B4-BE49-F238E27FC236}">
                    <a16:creationId xmlns:a16="http://schemas.microsoft.com/office/drawing/2014/main" id="{432C627D-255B-4959-9D92-E37F7AD78F76}"/>
                  </a:ext>
                </a:extLst>
              </p:cNvPr>
              <p:cNvSpPr>
                <a:spLocks/>
              </p:cNvSpPr>
              <p:nvPr/>
            </p:nvSpPr>
            <p:spPr bwMode="auto">
              <a:xfrm>
                <a:off x="828" y="3546"/>
                <a:ext cx="40" cy="12"/>
              </a:xfrm>
              <a:custGeom>
                <a:avLst/>
                <a:gdLst>
                  <a:gd name="T0" fmla="*/ 0 w 82"/>
                  <a:gd name="T1" fmla="*/ 36 h 36"/>
                  <a:gd name="T2" fmla="*/ 2 w 82"/>
                  <a:gd name="T3" fmla="*/ 21 h 36"/>
                  <a:gd name="T4" fmla="*/ 6 w 82"/>
                  <a:gd name="T5" fmla="*/ 8 h 36"/>
                  <a:gd name="T6" fmla="*/ 11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8"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13" name="Group 152">
                <a:extLst>
                  <a:ext uri="{FF2B5EF4-FFF2-40B4-BE49-F238E27FC236}">
                    <a16:creationId xmlns:a16="http://schemas.microsoft.com/office/drawing/2014/main" id="{F510EE13-33BF-49B5-AC2E-3DDEDCE7009E}"/>
                  </a:ext>
                </a:extLst>
              </p:cNvPr>
              <p:cNvGrpSpPr>
                <a:grpSpLocks/>
              </p:cNvGrpSpPr>
              <p:nvPr/>
            </p:nvGrpSpPr>
            <p:grpSpPr bwMode="auto">
              <a:xfrm>
                <a:off x="832" y="3547"/>
                <a:ext cx="49" cy="23"/>
                <a:chOff x="832" y="3547"/>
                <a:chExt cx="49" cy="23"/>
              </a:xfrm>
            </p:grpSpPr>
            <p:sp>
              <p:nvSpPr>
                <p:cNvPr id="439" name="Freeform 153">
                  <a:extLst>
                    <a:ext uri="{FF2B5EF4-FFF2-40B4-BE49-F238E27FC236}">
                      <a16:creationId xmlns:a16="http://schemas.microsoft.com/office/drawing/2014/main" id="{144C2F3B-4672-436F-9A1B-DD0E2BDD7D62}"/>
                    </a:ext>
                  </a:extLst>
                </p:cNvPr>
                <p:cNvSpPr>
                  <a:spLocks/>
                </p:cNvSpPr>
                <p:nvPr/>
              </p:nvSpPr>
              <p:spPr bwMode="auto">
                <a:xfrm>
                  <a:off x="832" y="3547"/>
                  <a:ext cx="12" cy="23"/>
                </a:xfrm>
                <a:custGeom>
                  <a:avLst/>
                  <a:gdLst>
                    <a:gd name="T0" fmla="*/ 15 w 24"/>
                    <a:gd name="T1" fmla="*/ 68 h 68"/>
                    <a:gd name="T2" fmla="*/ 0 w 24"/>
                    <a:gd name="T3" fmla="*/ 27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0" name="Freeform 154">
                  <a:extLst>
                    <a:ext uri="{FF2B5EF4-FFF2-40B4-BE49-F238E27FC236}">
                      <a16:creationId xmlns:a16="http://schemas.microsoft.com/office/drawing/2014/main" id="{C4AE4C04-B91C-409D-BEC7-93E22CB769E5}"/>
                    </a:ext>
                  </a:extLst>
                </p:cNvPr>
                <p:cNvSpPr>
                  <a:spLocks/>
                </p:cNvSpPr>
                <p:nvPr/>
              </p:nvSpPr>
              <p:spPr bwMode="auto">
                <a:xfrm>
                  <a:off x="837" y="3548"/>
                  <a:ext cx="36" cy="10"/>
                </a:xfrm>
                <a:custGeom>
                  <a:avLst/>
                  <a:gdLst>
                    <a:gd name="T0" fmla="*/ 1 w 72"/>
                    <a:gd name="T1" fmla="*/ 0 h 29"/>
                    <a:gd name="T2" fmla="*/ 49 w 72"/>
                    <a:gd name="T3" fmla="*/ 0 h 29"/>
                    <a:gd name="T4" fmla="*/ 50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1" name="Freeform 155">
                  <a:extLst>
                    <a:ext uri="{FF2B5EF4-FFF2-40B4-BE49-F238E27FC236}">
                      <a16:creationId xmlns:a16="http://schemas.microsoft.com/office/drawing/2014/main" id="{0BC30A59-9F7F-4056-B010-DF4B8EFD6EBD}"/>
                    </a:ext>
                  </a:extLst>
                </p:cNvPr>
                <p:cNvSpPr>
                  <a:spLocks/>
                </p:cNvSpPr>
                <p:nvPr/>
              </p:nvSpPr>
              <p:spPr bwMode="auto">
                <a:xfrm>
                  <a:off x="840" y="3558"/>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14" name="Group 156">
                <a:extLst>
                  <a:ext uri="{FF2B5EF4-FFF2-40B4-BE49-F238E27FC236}">
                    <a16:creationId xmlns:a16="http://schemas.microsoft.com/office/drawing/2014/main" id="{A4CA5028-278D-492D-8A3B-E9420F4DB634}"/>
                  </a:ext>
                </a:extLst>
              </p:cNvPr>
              <p:cNvGrpSpPr>
                <a:grpSpLocks/>
              </p:cNvGrpSpPr>
              <p:nvPr/>
            </p:nvGrpSpPr>
            <p:grpSpPr bwMode="auto">
              <a:xfrm>
                <a:off x="844" y="3560"/>
                <a:ext cx="49" cy="22"/>
                <a:chOff x="844" y="3560"/>
                <a:chExt cx="49" cy="22"/>
              </a:xfrm>
            </p:grpSpPr>
            <p:sp>
              <p:nvSpPr>
                <p:cNvPr id="436" name="Freeform 157">
                  <a:extLst>
                    <a:ext uri="{FF2B5EF4-FFF2-40B4-BE49-F238E27FC236}">
                      <a16:creationId xmlns:a16="http://schemas.microsoft.com/office/drawing/2014/main" id="{D4E81F76-AAC6-4CCE-96BD-6915EF648704}"/>
                    </a:ext>
                  </a:extLst>
                </p:cNvPr>
                <p:cNvSpPr>
                  <a:spLocks/>
                </p:cNvSpPr>
                <p:nvPr/>
              </p:nvSpPr>
              <p:spPr bwMode="auto">
                <a:xfrm>
                  <a:off x="844" y="3560"/>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7" name="Freeform 158">
                  <a:extLst>
                    <a:ext uri="{FF2B5EF4-FFF2-40B4-BE49-F238E27FC236}">
                      <a16:creationId xmlns:a16="http://schemas.microsoft.com/office/drawing/2014/main" id="{382B6F51-EB1D-4E87-BAE6-98599C1EC673}"/>
                    </a:ext>
                  </a:extLst>
                </p:cNvPr>
                <p:cNvSpPr>
                  <a:spLocks/>
                </p:cNvSpPr>
                <p:nvPr/>
              </p:nvSpPr>
              <p:spPr bwMode="auto">
                <a:xfrm>
                  <a:off x="849" y="3560"/>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8" name="Freeform 159">
                  <a:extLst>
                    <a:ext uri="{FF2B5EF4-FFF2-40B4-BE49-F238E27FC236}">
                      <a16:creationId xmlns:a16="http://schemas.microsoft.com/office/drawing/2014/main" id="{F94B591F-2BFA-46F7-BFAD-4B7731830308}"/>
                    </a:ext>
                  </a:extLst>
                </p:cNvPr>
                <p:cNvSpPr>
                  <a:spLocks/>
                </p:cNvSpPr>
                <p:nvPr/>
              </p:nvSpPr>
              <p:spPr bwMode="auto">
                <a:xfrm>
                  <a:off x="853" y="3571"/>
                  <a:ext cx="40" cy="11"/>
                </a:xfrm>
                <a:custGeom>
                  <a:avLst/>
                  <a:gdLst>
                    <a:gd name="T0" fmla="*/ 0 w 82"/>
                    <a:gd name="T1" fmla="*/ 35 h 35"/>
                    <a:gd name="T2" fmla="*/ 2 w 82"/>
                    <a:gd name="T3" fmla="*/ 19 h 35"/>
                    <a:gd name="T4" fmla="*/ 6 w 82"/>
                    <a:gd name="T5" fmla="*/ 7 h 35"/>
                    <a:gd name="T6" fmla="*/ 11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6"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15" name="Group 160">
                <a:extLst>
                  <a:ext uri="{FF2B5EF4-FFF2-40B4-BE49-F238E27FC236}">
                    <a16:creationId xmlns:a16="http://schemas.microsoft.com/office/drawing/2014/main" id="{CF08928F-1061-4BA5-B139-BF641FF120BF}"/>
                  </a:ext>
                </a:extLst>
              </p:cNvPr>
              <p:cNvGrpSpPr>
                <a:grpSpLocks/>
              </p:cNvGrpSpPr>
              <p:nvPr/>
            </p:nvGrpSpPr>
            <p:grpSpPr bwMode="auto">
              <a:xfrm>
                <a:off x="857" y="3572"/>
                <a:ext cx="50" cy="23"/>
                <a:chOff x="857" y="3572"/>
                <a:chExt cx="50" cy="23"/>
              </a:xfrm>
            </p:grpSpPr>
            <p:sp>
              <p:nvSpPr>
                <p:cNvPr id="433" name="Freeform 161">
                  <a:extLst>
                    <a:ext uri="{FF2B5EF4-FFF2-40B4-BE49-F238E27FC236}">
                      <a16:creationId xmlns:a16="http://schemas.microsoft.com/office/drawing/2014/main" id="{2A02A098-62CA-4913-8646-E5DFA1D4D6BD}"/>
                    </a:ext>
                  </a:extLst>
                </p:cNvPr>
                <p:cNvSpPr>
                  <a:spLocks/>
                </p:cNvSpPr>
                <p:nvPr/>
              </p:nvSpPr>
              <p:spPr bwMode="auto">
                <a:xfrm>
                  <a:off x="857" y="3572"/>
                  <a:ext cx="12" cy="23"/>
                </a:xfrm>
                <a:custGeom>
                  <a:avLst/>
                  <a:gdLst>
                    <a:gd name="T0" fmla="*/ 14 w 23"/>
                    <a:gd name="T1" fmla="*/ 68 h 68"/>
                    <a:gd name="T2" fmla="*/ 0 w 23"/>
                    <a:gd name="T3" fmla="*/ 25 h 68"/>
                    <a:gd name="T4" fmla="*/ 9 w 23"/>
                    <a:gd name="T5" fmla="*/ 0 h 68"/>
                    <a:gd name="T6" fmla="*/ 23 w 23"/>
                    <a:gd name="T7" fmla="*/ 30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5"/>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4" name="Freeform 162">
                  <a:extLst>
                    <a:ext uri="{FF2B5EF4-FFF2-40B4-BE49-F238E27FC236}">
                      <a16:creationId xmlns:a16="http://schemas.microsoft.com/office/drawing/2014/main" id="{4C958F2E-A253-43FD-9423-7A61125C1BF0}"/>
                    </a:ext>
                  </a:extLst>
                </p:cNvPr>
                <p:cNvSpPr>
                  <a:spLocks/>
                </p:cNvSpPr>
                <p:nvPr/>
              </p:nvSpPr>
              <p:spPr bwMode="auto">
                <a:xfrm>
                  <a:off x="862" y="3573"/>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10 w 73"/>
                    <a:gd name="T13" fmla="*/ 20 h 29"/>
                    <a:gd name="T14" fmla="*/ 0 w 73"/>
                    <a:gd name="T15" fmla="*/ 5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5" name="Freeform 163">
                  <a:extLst>
                    <a:ext uri="{FF2B5EF4-FFF2-40B4-BE49-F238E27FC236}">
                      <a16:creationId xmlns:a16="http://schemas.microsoft.com/office/drawing/2014/main" id="{B255C128-875F-458C-BF17-BAC77B831017}"/>
                    </a:ext>
                  </a:extLst>
                </p:cNvPr>
                <p:cNvSpPr>
                  <a:spLocks/>
                </p:cNvSpPr>
                <p:nvPr/>
              </p:nvSpPr>
              <p:spPr bwMode="auto">
                <a:xfrm>
                  <a:off x="865" y="3583"/>
                  <a:ext cx="42" cy="12"/>
                </a:xfrm>
                <a:custGeom>
                  <a:avLst/>
                  <a:gdLst>
                    <a:gd name="T0" fmla="*/ 0 w 83"/>
                    <a:gd name="T1" fmla="*/ 36 h 36"/>
                    <a:gd name="T2" fmla="*/ 3 w 83"/>
                    <a:gd name="T3" fmla="*/ 19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19"/>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16" name="Group 164">
                <a:extLst>
                  <a:ext uri="{FF2B5EF4-FFF2-40B4-BE49-F238E27FC236}">
                    <a16:creationId xmlns:a16="http://schemas.microsoft.com/office/drawing/2014/main" id="{B5622F88-1C3C-49D6-88BD-3FB6683E2D17}"/>
                  </a:ext>
                </a:extLst>
              </p:cNvPr>
              <p:cNvGrpSpPr>
                <a:grpSpLocks/>
              </p:cNvGrpSpPr>
              <p:nvPr/>
            </p:nvGrpSpPr>
            <p:grpSpPr bwMode="auto">
              <a:xfrm>
                <a:off x="870" y="3585"/>
                <a:ext cx="48" cy="23"/>
                <a:chOff x="870" y="3585"/>
                <a:chExt cx="48" cy="23"/>
              </a:xfrm>
            </p:grpSpPr>
            <p:sp>
              <p:nvSpPr>
                <p:cNvPr id="430" name="Freeform 165">
                  <a:extLst>
                    <a:ext uri="{FF2B5EF4-FFF2-40B4-BE49-F238E27FC236}">
                      <a16:creationId xmlns:a16="http://schemas.microsoft.com/office/drawing/2014/main" id="{B2EAC031-9635-432D-8383-82CD935A178A}"/>
                    </a:ext>
                  </a:extLst>
                </p:cNvPr>
                <p:cNvSpPr>
                  <a:spLocks/>
                </p:cNvSpPr>
                <p:nvPr/>
              </p:nvSpPr>
              <p:spPr bwMode="auto">
                <a:xfrm>
                  <a:off x="870" y="3585"/>
                  <a:ext cx="12" cy="23"/>
                </a:xfrm>
                <a:custGeom>
                  <a:avLst/>
                  <a:gdLst>
                    <a:gd name="T0" fmla="*/ 15 w 25"/>
                    <a:gd name="T1" fmla="*/ 68 h 68"/>
                    <a:gd name="T2" fmla="*/ 0 w 25"/>
                    <a:gd name="T3" fmla="*/ 26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6"/>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1" name="Freeform 166">
                  <a:extLst>
                    <a:ext uri="{FF2B5EF4-FFF2-40B4-BE49-F238E27FC236}">
                      <a16:creationId xmlns:a16="http://schemas.microsoft.com/office/drawing/2014/main" id="{6558814D-8973-42B8-99CA-4CD270848697}"/>
                    </a:ext>
                  </a:extLst>
                </p:cNvPr>
                <p:cNvSpPr>
                  <a:spLocks/>
                </p:cNvSpPr>
                <p:nvPr/>
              </p:nvSpPr>
              <p:spPr bwMode="auto">
                <a:xfrm>
                  <a:off x="874" y="3586"/>
                  <a:ext cx="38" cy="10"/>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2" name="Freeform 167">
                  <a:extLst>
                    <a:ext uri="{FF2B5EF4-FFF2-40B4-BE49-F238E27FC236}">
                      <a16:creationId xmlns:a16="http://schemas.microsoft.com/office/drawing/2014/main" id="{3B0224B1-1F20-4921-9353-31298EB27EF8}"/>
                    </a:ext>
                  </a:extLst>
                </p:cNvPr>
                <p:cNvSpPr>
                  <a:spLocks/>
                </p:cNvSpPr>
                <p:nvPr/>
              </p:nvSpPr>
              <p:spPr bwMode="auto">
                <a:xfrm>
                  <a:off x="878" y="3596"/>
                  <a:ext cx="40" cy="12"/>
                </a:xfrm>
                <a:custGeom>
                  <a:avLst/>
                  <a:gdLst>
                    <a:gd name="T0" fmla="*/ 0 w 80"/>
                    <a:gd name="T1" fmla="*/ 36 h 36"/>
                    <a:gd name="T2" fmla="*/ 1 w 80"/>
                    <a:gd name="T3" fmla="*/ 20 h 36"/>
                    <a:gd name="T4" fmla="*/ 6 w 80"/>
                    <a:gd name="T5" fmla="*/ 8 h 36"/>
                    <a:gd name="T6" fmla="*/ 10 w 80"/>
                    <a:gd name="T7" fmla="*/ 0 h 36"/>
                    <a:gd name="T8" fmla="*/ 67 w 80"/>
                    <a:gd name="T9" fmla="*/ 0 h 36"/>
                    <a:gd name="T10" fmla="*/ 80 w 80"/>
                    <a:gd name="T11" fmla="*/ 36 h 36"/>
                    <a:gd name="T12" fmla="*/ 0 w 80"/>
                    <a:gd name="T13" fmla="*/ 36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6"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17" name="Group 168">
                <a:extLst>
                  <a:ext uri="{FF2B5EF4-FFF2-40B4-BE49-F238E27FC236}">
                    <a16:creationId xmlns:a16="http://schemas.microsoft.com/office/drawing/2014/main" id="{FB3460F8-D42D-4FFD-8638-13CDAA7A69E2}"/>
                  </a:ext>
                </a:extLst>
              </p:cNvPr>
              <p:cNvGrpSpPr>
                <a:grpSpLocks/>
              </p:cNvGrpSpPr>
              <p:nvPr/>
            </p:nvGrpSpPr>
            <p:grpSpPr bwMode="auto">
              <a:xfrm>
                <a:off x="882" y="3600"/>
                <a:ext cx="100" cy="73"/>
                <a:chOff x="882" y="3600"/>
                <a:chExt cx="100" cy="73"/>
              </a:xfrm>
            </p:grpSpPr>
            <p:grpSp>
              <p:nvGrpSpPr>
                <p:cNvPr id="410" name="Group 169">
                  <a:extLst>
                    <a:ext uri="{FF2B5EF4-FFF2-40B4-BE49-F238E27FC236}">
                      <a16:creationId xmlns:a16="http://schemas.microsoft.com/office/drawing/2014/main" id="{39961DBF-D47F-4D2B-A223-7B9694F94323}"/>
                    </a:ext>
                  </a:extLst>
                </p:cNvPr>
                <p:cNvGrpSpPr>
                  <a:grpSpLocks/>
                </p:cNvGrpSpPr>
                <p:nvPr/>
              </p:nvGrpSpPr>
              <p:grpSpPr bwMode="auto">
                <a:xfrm>
                  <a:off x="882" y="3600"/>
                  <a:ext cx="49" cy="23"/>
                  <a:chOff x="882" y="3600"/>
                  <a:chExt cx="49" cy="23"/>
                </a:xfrm>
              </p:grpSpPr>
              <p:sp>
                <p:nvSpPr>
                  <p:cNvPr id="427" name="Freeform 170">
                    <a:extLst>
                      <a:ext uri="{FF2B5EF4-FFF2-40B4-BE49-F238E27FC236}">
                        <a16:creationId xmlns:a16="http://schemas.microsoft.com/office/drawing/2014/main" id="{19CDBA64-5FB6-4693-A58C-8291B15C526B}"/>
                      </a:ext>
                    </a:extLst>
                  </p:cNvPr>
                  <p:cNvSpPr>
                    <a:spLocks/>
                  </p:cNvSpPr>
                  <p:nvPr/>
                </p:nvSpPr>
                <p:spPr bwMode="auto">
                  <a:xfrm>
                    <a:off x="882" y="3600"/>
                    <a:ext cx="12" cy="23"/>
                  </a:xfrm>
                  <a:custGeom>
                    <a:avLst/>
                    <a:gdLst>
                      <a:gd name="T0" fmla="*/ 13 w 23"/>
                      <a:gd name="T1" fmla="*/ 70 h 70"/>
                      <a:gd name="T2" fmla="*/ 0 w 23"/>
                      <a:gd name="T3" fmla="*/ 27 h 70"/>
                      <a:gd name="T4" fmla="*/ 9 w 23"/>
                      <a:gd name="T5" fmla="*/ 0 h 70"/>
                      <a:gd name="T6" fmla="*/ 23 w 23"/>
                      <a:gd name="T7" fmla="*/ 31 h 70"/>
                      <a:gd name="T8" fmla="*/ 13 w 23"/>
                      <a:gd name="T9" fmla="*/ 70 h 70"/>
                      <a:gd name="T10" fmla="*/ 0 60000 65536"/>
                      <a:gd name="T11" fmla="*/ 0 60000 65536"/>
                      <a:gd name="T12" fmla="*/ 0 60000 65536"/>
                      <a:gd name="T13" fmla="*/ 0 60000 65536"/>
                      <a:gd name="T14" fmla="*/ 0 60000 65536"/>
                      <a:gd name="T15" fmla="*/ 0 w 23"/>
                      <a:gd name="T16" fmla="*/ 0 h 70"/>
                      <a:gd name="T17" fmla="*/ 23 w 23"/>
                      <a:gd name="T18" fmla="*/ 70 h 70"/>
                    </a:gdLst>
                    <a:ahLst/>
                    <a:cxnLst>
                      <a:cxn ang="T10">
                        <a:pos x="T0" y="T1"/>
                      </a:cxn>
                      <a:cxn ang="T11">
                        <a:pos x="T2" y="T3"/>
                      </a:cxn>
                      <a:cxn ang="T12">
                        <a:pos x="T4" y="T5"/>
                      </a:cxn>
                      <a:cxn ang="T13">
                        <a:pos x="T6" y="T7"/>
                      </a:cxn>
                      <a:cxn ang="T14">
                        <a:pos x="T8" y="T9"/>
                      </a:cxn>
                    </a:cxnLst>
                    <a:rect l="T15" t="T16" r="T17" b="T18"/>
                    <a:pathLst>
                      <a:path w="23" h="70">
                        <a:moveTo>
                          <a:pt x="13" y="70"/>
                        </a:moveTo>
                        <a:lnTo>
                          <a:pt x="0" y="27"/>
                        </a:lnTo>
                        <a:lnTo>
                          <a:pt x="9" y="0"/>
                        </a:lnTo>
                        <a:lnTo>
                          <a:pt x="23"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8" name="Freeform 171">
                    <a:extLst>
                      <a:ext uri="{FF2B5EF4-FFF2-40B4-BE49-F238E27FC236}">
                        <a16:creationId xmlns:a16="http://schemas.microsoft.com/office/drawing/2014/main" id="{ADC84AD1-041F-49E2-BC6E-D6479988C173}"/>
                      </a:ext>
                    </a:extLst>
                  </p:cNvPr>
                  <p:cNvSpPr>
                    <a:spLocks/>
                  </p:cNvSpPr>
                  <p:nvPr/>
                </p:nvSpPr>
                <p:spPr bwMode="auto">
                  <a:xfrm>
                    <a:off x="887" y="3600"/>
                    <a:ext cx="37" cy="11"/>
                  </a:xfrm>
                  <a:custGeom>
                    <a:avLst/>
                    <a:gdLst>
                      <a:gd name="T0" fmla="*/ 1 w 73"/>
                      <a:gd name="T1" fmla="*/ 0 h 31"/>
                      <a:gd name="T2" fmla="*/ 50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50" y="0"/>
                        </a:lnTo>
                        <a:lnTo>
                          <a:pt x="51"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9" name="Freeform 172">
                    <a:extLst>
                      <a:ext uri="{FF2B5EF4-FFF2-40B4-BE49-F238E27FC236}">
                        <a16:creationId xmlns:a16="http://schemas.microsoft.com/office/drawing/2014/main" id="{0DF7A05C-88B8-4AAD-A7B5-999A64FF995D}"/>
                      </a:ext>
                    </a:extLst>
                  </p:cNvPr>
                  <p:cNvSpPr>
                    <a:spLocks/>
                  </p:cNvSpPr>
                  <p:nvPr/>
                </p:nvSpPr>
                <p:spPr bwMode="auto">
                  <a:xfrm>
                    <a:off x="890" y="3611"/>
                    <a:ext cx="41" cy="12"/>
                  </a:xfrm>
                  <a:custGeom>
                    <a:avLst/>
                    <a:gdLst>
                      <a:gd name="T0" fmla="*/ 0 w 83"/>
                      <a:gd name="T1" fmla="*/ 38 h 38"/>
                      <a:gd name="T2" fmla="*/ 1 w 83"/>
                      <a:gd name="T3" fmla="*/ 22 h 38"/>
                      <a:gd name="T4" fmla="*/ 8 w 83"/>
                      <a:gd name="T5" fmla="*/ 8 h 38"/>
                      <a:gd name="T6" fmla="*/ 12 w 83"/>
                      <a:gd name="T7" fmla="*/ 0 h 38"/>
                      <a:gd name="T8" fmla="*/ 68 w 83"/>
                      <a:gd name="T9" fmla="*/ 0 h 38"/>
                      <a:gd name="T10" fmla="*/ 83 w 83"/>
                      <a:gd name="T11" fmla="*/ 38 h 38"/>
                      <a:gd name="T12" fmla="*/ 0 w 83"/>
                      <a:gd name="T13" fmla="*/ 38 h 38"/>
                      <a:gd name="T14" fmla="*/ 0 60000 65536"/>
                      <a:gd name="T15" fmla="*/ 0 60000 65536"/>
                      <a:gd name="T16" fmla="*/ 0 60000 65536"/>
                      <a:gd name="T17" fmla="*/ 0 60000 65536"/>
                      <a:gd name="T18" fmla="*/ 0 60000 65536"/>
                      <a:gd name="T19" fmla="*/ 0 60000 65536"/>
                      <a:gd name="T20" fmla="*/ 0 60000 65536"/>
                      <a:gd name="T21" fmla="*/ 0 w 83"/>
                      <a:gd name="T22" fmla="*/ 0 h 38"/>
                      <a:gd name="T23" fmla="*/ 83 w 83"/>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8">
                        <a:moveTo>
                          <a:pt x="0" y="38"/>
                        </a:moveTo>
                        <a:lnTo>
                          <a:pt x="1" y="22"/>
                        </a:lnTo>
                        <a:lnTo>
                          <a:pt x="8" y="8"/>
                        </a:lnTo>
                        <a:lnTo>
                          <a:pt x="12" y="0"/>
                        </a:lnTo>
                        <a:lnTo>
                          <a:pt x="68" y="0"/>
                        </a:lnTo>
                        <a:lnTo>
                          <a:pt x="83"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11" name="Group 173">
                  <a:extLst>
                    <a:ext uri="{FF2B5EF4-FFF2-40B4-BE49-F238E27FC236}">
                      <a16:creationId xmlns:a16="http://schemas.microsoft.com/office/drawing/2014/main" id="{03EC2D42-8045-48E3-9A08-E865B9782115}"/>
                    </a:ext>
                  </a:extLst>
                </p:cNvPr>
                <p:cNvGrpSpPr>
                  <a:grpSpLocks/>
                </p:cNvGrpSpPr>
                <p:nvPr/>
              </p:nvGrpSpPr>
              <p:grpSpPr bwMode="auto">
                <a:xfrm>
                  <a:off x="894" y="3612"/>
                  <a:ext cx="49" cy="23"/>
                  <a:chOff x="894" y="3612"/>
                  <a:chExt cx="49" cy="23"/>
                </a:xfrm>
              </p:grpSpPr>
              <p:sp>
                <p:nvSpPr>
                  <p:cNvPr id="424" name="Freeform 174">
                    <a:extLst>
                      <a:ext uri="{FF2B5EF4-FFF2-40B4-BE49-F238E27FC236}">
                        <a16:creationId xmlns:a16="http://schemas.microsoft.com/office/drawing/2014/main" id="{461A23A2-53BA-4CE4-B106-0D0159051F5B}"/>
                      </a:ext>
                    </a:extLst>
                  </p:cNvPr>
                  <p:cNvSpPr>
                    <a:spLocks/>
                  </p:cNvSpPr>
                  <p:nvPr/>
                </p:nvSpPr>
                <p:spPr bwMode="auto">
                  <a:xfrm>
                    <a:off x="894" y="3612"/>
                    <a:ext cx="13" cy="23"/>
                  </a:xfrm>
                  <a:custGeom>
                    <a:avLst/>
                    <a:gdLst>
                      <a:gd name="T0" fmla="*/ 15 w 25"/>
                      <a:gd name="T1" fmla="*/ 69 h 69"/>
                      <a:gd name="T2" fmla="*/ 0 w 25"/>
                      <a:gd name="T3" fmla="*/ 28 h 69"/>
                      <a:gd name="T4" fmla="*/ 9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9"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5" name="Freeform 175">
                    <a:extLst>
                      <a:ext uri="{FF2B5EF4-FFF2-40B4-BE49-F238E27FC236}">
                        <a16:creationId xmlns:a16="http://schemas.microsoft.com/office/drawing/2014/main" id="{530C7C8B-A9A6-47BF-BFEC-147E06408EA0}"/>
                      </a:ext>
                    </a:extLst>
                  </p:cNvPr>
                  <p:cNvSpPr>
                    <a:spLocks/>
                  </p:cNvSpPr>
                  <p:nvPr/>
                </p:nvSpPr>
                <p:spPr bwMode="auto">
                  <a:xfrm>
                    <a:off x="899" y="3613"/>
                    <a:ext cx="37" cy="10"/>
                  </a:xfrm>
                  <a:custGeom>
                    <a:avLst/>
                    <a:gdLst>
                      <a:gd name="T0" fmla="*/ 2 w 75"/>
                      <a:gd name="T1" fmla="*/ 0 h 32"/>
                      <a:gd name="T2" fmla="*/ 50 w 75"/>
                      <a:gd name="T3" fmla="*/ 0 h 32"/>
                      <a:gd name="T4" fmla="*/ 52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2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2" y="0"/>
                        </a:moveTo>
                        <a:lnTo>
                          <a:pt x="50" y="0"/>
                        </a:lnTo>
                        <a:lnTo>
                          <a:pt x="52" y="3"/>
                        </a:lnTo>
                        <a:lnTo>
                          <a:pt x="57" y="15"/>
                        </a:lnTo>
                        <a:lnTo>
                          <a:pt x="75" y="32"/>
                        </a:lnTo>
                        <a:lnTo>
                          <a:pt x="19" y="32"/>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6" name="Freeform 176">
                    <a:extLst>
                      <a:ext uri="{FF2B5EF4-FFF2-40B4-BE49-F238E27FC236}">
                        <a16:creationId xmlns:a16="http://schemas.microsoft.com/office/drawing/2014/main" id="{5F81C113-B3E7-41AC-BEBC-9A7A761C1A97}"/>
                      </a:ext>
                    </a:extLst>
                  </p:cNvPr>
                  <p:cNvSpPr>
                    <a:spLocks/>
                  </p:cNvSpPr>
                  <p:nvPr/>
                </p:nvSpPr>
                <p:spPr bwMode="auto">
                  <a:xfrm>
                    <a:off x="902" y="3623"/>
                    <a:ext cx="41" cy="12"/>
                  </a:xfrm>
                  <a:custGeom>
                    <a:avLst/>
                    <a:gdLst>
                      <a:gd name="T0" fmla="*/ 0 w 81"/>
                      <a:gd name="T1" fmla="*/ 36 h 36"/>
                      <a:gd name="T2" fmla="*/ 1 w 81"/>
                      <a:gd name="T3" fmla="*/ 21 h 36"/>
                      <a:gd name="T4" fmla="*/ 5 w 81"/>
                      <a:gd name="T5" fmla="*/ 8 h 36"/>
                      <a:gd name="T6" fmla="*/ 12 w 81"/>
                      <a:gd name="T7" fmla="*/ 0 h 36"/>
                      <a:gd name="T8" fmla="*/ 68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1"/>
                        </a:lnTo>
                        <a:lnTo>
                          <a:pt x="5" y="8"/>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12" name="Group 177">
                  <a:extLst>
                    <a:ext uri="{FF2B5EF4-FFF2-40B4-BE49-F238E27FC236}">
                      <a16:creationId xmlns:a16="http://schemas.microsoft.com/office/drawing/2014/main" id="{0F05DAFB-1C82-42DB-9683-72AD29825138}"/>
                    </a:ext>
                  </a:extLst>
                </p:cNvPr>
                <p:cNvGrpSpPr>
                  <a:grpSpLocks/>
                </p:cNvGrpSpPr>
                <p:nvPr/>
              </p:nvGrpSpPr>
              <p:grpSpPr bwMode="auto">
                <a:xfrm>
                  <a:off x="907" y="3625"/>
                  <a:ext cx="49" cy="23"/>
                  <a:chOff x="907" y="3625"/>
                  <a:chExt cx="49" cy="23"/>
                </a:xfrm>
              </p:grpSpPr>
              <p:sp>
                <p:nvSpPr>
                  <p:cNvPr id="421" name="Freeform 178">
                    <a:extLst>
                      <a:ext uri="{FF2B5EF4-FFF2-40B4-BE49-F238E27FC236}">
                        <a16:creationId xmlns:a16="http://schemas.microsoft.com/office/drawing/2014/main" id="{E08DEEB7-B4A8-4477-9701-F3378192E48E}"/>
                      </a:ext>
                    </a:extLst>
                  </p:cNvPr>
                  <p:cNvSpPr>
                    <a:spLocks/>
                  </p:cNvSpPr>
                  <p:nvPr/>
                </p:nvSpPr>
                <p:spPr bwMode="auto">
                  <a:xfrm>
                    <a:off x="907" y="3625"/>
                    <a:ext cx="11" cy="23"/>
                  </a:xfrm>
                  <a:custGeom>
                    <a:avLst/>
                    <a:gdLst>
                      <a:gd name="T0" fmla="*/ 15 w 24"/>
                      <a:gd name="T1" fmla="*/ 68 h 68"/>
                      <a:gd name="T2" fmla="*/ 0 w 24"/>
                      <a:gd name="T3" fmla="*/ 27 h 68"/>
                      <a:gd name="T4" fmla="*/ 11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1"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2" name="Freeform 179">
                    <a:extLst>
                      <a:ext uri="{FF2B5EF4-FFF2-40B4-BE49-F238E27FC236}">
                        <a16:creationId xmlns:a16="http://schemas.microsoft.com/office/drawing/2014/main" id="{59738840-1383-49CF-92EC-AD61C9544E07}"/>
                      </a:ext>
                    </a:extLst>
                  </p:cNvPr>
                  <p:cNvSpPr>
                    <a:spLocks/>
                  </p:cNvSpPr>
                  <p:nvPr/>
                </p:nvSpPr>
                <p:spPr bwMode="auto">
                  <a:xfrm>
                    <a:off x="912" y="3626"/>
                    <a:ext cx="36" cy="9"/>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3" name="Freeform 180">
                    <a:extLst>
                      <a:ext uri="{FF2B5EF4-FFF2-40B4-BE49-F238E27FC236}">
                        <a16:creationId xmlns:a16="http://schemas.microsoft.com/office/drawing/2014/main" id="{3225BB9A-14FE-4B81-B19A-C81252B3BE32}"/>
                      </a:ext>
                    </a:extLst>
                  </p:cNvPr>
                  <p:cNvSpPr>
                    <a:spLocks/>
                  </p:cNvSpPr>
                  <p:nvPr/>
                </p:nvSpPr>
                <p:spPr bwMode="auto">
                  <a:xfrm>
                    <a:off x="914" y="3636"/>
                    <a:ext cx="42" cy="12"/>
                  </a:xfrm>
                  <a:custGeom>
                    <a:avLst/>
                    <a:gdLst>
                      <a:gd name="T0" fmla="*/ 0 w 83"/>
                      <a:gd name="T1" fmla="*/ 36 h 36"/>
                      <a:gd name="T2" fmla="*/ 1 w 83"/>
                      <a:gd name="T3" fmla="*/ 19 h 36"/>
                      <a:gd name="T4" fmla="*/ 7 w 83"/>
                      <a:gd name="T5" fmla="*/ 7 h 36"/>
                      <a:gd name="T6" fmla="*/ 10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0"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13" name="Group 181">
                  <a:extLst>
                    <a:ext uri="{FF2B5EF4-FFF2-40B4-BE49-F238E27FC236}">
                      <a16:creationId xmlns:a16="http://schemas.microsoft.com/office/drawing/2014/main" id="{89C5CD99-2B96-4C46-B2B5-977B26A810A9}"/>
                    </a:ext>
                  </a:extLst>
                </p:cNvPr>
                <p:cNvGrpSpPr>
                  <a:grpSpLocks/>
                </p:cNvGrpSpPr>
                <p:nvPr/>
              </p:nvGrpSpPr>
              <p:grpSpPr bwMode="auto">
                <a:xfrm>
                  <a:off x="919" y="3638"/>
                  <a:ext cx="49" cy="22"/>
                  <a:chOff x="919" y="3638"/>
                  <a:chExt cx="49" cy="22"/>
                </a:xfrm>
              </p:grpSpPr>
              <p:sp>
                <p:nvSpPr>
                  <p:cNvPr id="418" name="Freeform 182">
                    <a:extLst>
                      <a:ext uri="{FF2B5EF4-FFF2-40B4-BE49-F238E27FC236}">
                        <a16:creationId xmlns:a16="http://schemas.microsoft.com/office/drawing/2014/main" id="{FAD83784-22F9-4E18-A188-28D76AD4312F}"/>
                      </a:ext>
                    </a:extLst>
                  </p:cNvPr>
                  <p:cNvSpPr>
                    <a:spLocks/>
                  </p:cNvSpPr>
                  <p:nvPr/>
                </p:nvSpPr>
                <p:spPr bwMode="auto">
                  <a:xfrm>
                    <a:off x="919" y="3638"/>
                    <a:ext cx="13"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19" name="Freeform 183">
                    <a:extLst>
                      <a:ext uri="{FF2B5EF4-FFF2-40B4-BE49-F238E27FC236}">
                        <a16:creationId xmlns:a16="http://schemas.microsoft.com/office/drawing/2014/main" id="{00298892-A3CF-4BDA-9FD1-1B3A9E533D4D}"/>
                      </a:ext>
                    </a:extLst>
                  </p:cNvPr>
                  <p:cNvSpPr>
                    <a:spLocks/>
                  </p:cNvSpPr>
                  <p:nvPr/>
                </p:nvSpPr>
                <p:spPr bwMode="auto">
                  <a:xfrm>
                    <a:off x="924" y="3638"/>
                    <a:ext cx="37" cy="10"/>
                  </a:xfrm>
                  <a:custGeom>
                    <a:avLst/>
                    <a:gdLst>
                      <a:gd name="T0" fmla="*/ 1 w 73"/>
                      <a:gd name="T1" fmla="*/ 0 h 30"/>
                      <a:gd name="T2" fmla="*/ 48 w 73"/>
                      <a:gd name="T3" fmla="*/ 0 h 30"/>
                      <a:gd name="T4" fmla="*/ 52 w 73"/>
                      <a:gd name="T5" fmla="*/ 3 h 30"/>
                      <a:gd name="T6" fmla="*/ 56 w 73"/>
                      <a:gd name="T7" fmla="*/ 12 h 30"/>
                      <a:gd name="T8" fmla="*/ 73 w 73"/>
                      <a:gd name="T9" fmla="*/ 30 h 30"/>
                      <a:gd name="T10" fmla="*/ 18 w 73"/>
                      <a:gd name="T11" fmla="*/ 30 h 30"/>
                      <a:gd name="T12" fmla="*/ 9 w 73"/>
                      <a:gd name="T13" fmla="*/ 21 h 30"/>
                      <a:gd name="T14" fmla="*/ 0 w 73"/>
                      <a:gd name="T15" fmla="*/ 5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48" y="0"/>
                        </a:lnTo>
                        <a:lnTo>
                          <a:pt x="52" y="3"/>
                        </a:lnTo>
                        <a:lnTo>
                          <a:pt x="56" y="12"/>
                        </a:lnTo>
                        <a:lnTo>
                          <a:pt x="73"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0" name="Freeform 184">
                    <a:extLst>
                      <a:ext uri="{FF2B5EF4-FFF2-40B4-BE49-F238E27FC236}">
                        <a16:creationId xmlns:a16="http://schemas.microsoft.com/office/drawing/2014/main" id="{ED8B8969-1696-4AA8-A00C-45A55D35C24D}"/>
                      </a:ext>
                    </a:extLst>
                  </p:cNvPr>
                  <p:cNvSpPr>
                    <a:spLocks/>
                  </p:cNvSpPr>
                  <p:nvPr/>
                </p:nvSpPr>
                <p:spPr bwMode="auto">
                  <a:xfrm>
                    <a:off x="928" y="3648"/>
                    <a:ext cx="40" cy="12"/>
                  </a:xfrm>
                  <a:custGeom>
                    <a:avLst/>
                    <a:gdLst>
                      <a:gd name="T0" fmla="*/ 0 w 82"/>
                      <a:gd name="T1" fmla="*/ 36 h 36"/>
                      <a:gd name="T2" fmla="*/ 2 w 82"/>
                      <a:gd name="T3" fmla="*/ 19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14" name="Group 185">
                  <a:extLst>
                    <a:ext uri="{FF2B5EF4-FFF2-40B4-BE49-F238E27FC236}">
                      <a16:creationId xmlns:a16="http://schemas.microsoft.com/office/drawing/2014/main" id="{5053BEF7-4DED-4CEE-8D1D-A599D10A475B}"/>
                    </a:ext>
                  </a:extLst>
                </p:cNvPr>
                <p:cNvGrpSpPr>
                  <a:grpSpLocks/>
                </p:cNvGrpSpPr>
                <p:nvPr/>
              </p:nvGrpSpPr>
              <p:grpSpPr bwMode="auto">
                <a:xfrm>
                  <a:off x="932" y="3651"/>
                  <a:ext cx="50" cy="22"/>
                  <a:chOff x="932" y="3651"/>
                  <a:chExt cx="50" cy="22"/>
                </a:xfrm>
              </p:grpSpPr>
              <p:sp>
                <p:nvSpPr>
                  <p:cNvPr id="415" name="Freeform 186">
                    <a:extLst>
                      <a:ext uri="{FF2B5EF4-FFF2-40B4-BE49-F238E27FC236}">
                        <a16:creationId xmlns:a16="http://schemas.microsoft.com/office/drawing/2014/main" id="{7970C31D-B710-443F-A39F-C4CE5773395E}"/>
                      </a:ext>
                    </a:extLst>
                  </p:cNvPr>
                  <p:cNvSpPr>
                    <a:spLocks/>
                  </p:cNvSpPr>
                  <p:nvPr/>
                </p:nvSpPr>
                <p:spPr bwMode="auto">
                  <a:xfrm>
                    <a:off x="932" y="3651"/>
                    <a:ext cx="12" cy="22"/>
                  </a:xfrm>
                  <a:custGeom>
                    <a:avLst/>
                    <a:gdLst>
                      <a:gd name="T0" fmla="*/ 15 w 24"/>
                      <a:gd name="T1" fmla="*/ 67 h 67"/>
                      <a:gd name="T2" fmla="*/ 0 w 24"/>
                      <a:gd name="T3" fmla="*/ 26 h 67"/>
                      <a:gd name="T4" fmla="*/ 11 w 24"/>
                      <a:gd name="T5" fmla="*/ 0 h 67"/>
                      <a:gd name="T6" fmla="*/ 24 w 24"/>
                      <a:gd name="T7" fmla="*/ 30 h 67"/>
                      <a:gd name="T8" fmla="*/ 15 w 24"/>
                      <a:gd name="T9" fmla="*/ 67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11" y="0"/>
                        </a:lnTo>
                        <a:lnTo>
                          <a:pt x="24"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16" name="Freeform 187">
                    <a:extLst>
                      <a:ext uri="{FF2B5EF4-FFF2-40B4-BE49-F238E27FC236}">
                        <a16:creationId xmlns:a16="http://schemas.microsoft.com/office/drawing/2014/main" id="{7D17FCC2-1BDD-4FF2-A0FE-AEF7FD0B801D}"/>
                      </a:ext>
                    </a:extLst>
                  </p:cNvPr>
                  <p:cNvSpPr>
                    <a:spLocks/>
                  </p:cNvSpPr>
                  <p:nvPr/>
                </p:nvSpPr>
                <p:spPr bwMode="auto">
                  <a:xfrm>
                    <a:off x="937" y="3651"/>
                    <a:ext cx="37"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17" name="Freeform 188">
                    <a:extLst>
                      <a:ext uri="{FF2B5EF4-FFF2-40B4-BE49-F238E27FC236}">
                        <a16:creationId xmlns:a16="http://schemas.microsoft.com/office/drawing/2014/main" id="{EBAD1366-53EB-4566-A0A6-34D23E085FB4}"/>
                      </a:ext>
                    </a:extLst>
                  </p:cNvPr>
                  <p:cNvSpPr>
                    <a:spLocks/>
                  </p:cNvSpPr>
                  <p:nvPr/>
                </p:nvSpPr>
                <p:spPr bwMode="auto">
                  <a:xfrm>
                    <a:off x="940" y="3662"/>
                    <a:ext cx="42" cy="11"/>
                  </a:xfrm>
                  <a:custGeom>
                    <a:avLst/>
                    <a:gdLst>
                      <a:gd name="T0" fmla="*/ 0 w 83"/>
                      <a:gd name="T1" fmla="*/ 35 h 35"/>
                      <a:gd name="T2" fmla="*/ 3 w 83"/>
                      <a:gd name="T3" fmla="*/ 19 h 35"/>
                      <a:gd name="T4" fmla="*/ 7 w 83"/>
                      <a:gd name="T5" fmla="*/ 7 h 35"/>
                      <a:gd name="T6" fmla="*/ 11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18" name="Group 189">
                <a:extLst>
                  <a:ext uri="{FF2B5EF4-FFF2-40B4-BE49-F238E27FC236}">
                    <a16:creationId xmlns:a16="http://schemas.microsoft.com/office/drawing/2014/main" id="{6B5F17F2-385D-46C8-86C8-A92E8BB7B928}"/>
                  </a:ext>
                </a:extLst>
              </p:cNvPr>
              <p:cNvGrpSpPr>
                <a:grpSpLocks/>
              </p:cNvGrpSpPr>
              <p:nvPr/>
            </p:nvGrpSpPr>
            <p:grpSpPr bwMode="auto">
              <a:xfrm>
                <a:off x="944" y="3665"/>
                <a:ext cx="99" cy="74"/>
                <a:chOff x="944" y="3665"/>
                <a:chExt cx="99" cy="74"/>
              </a:xfrm>
            </p:grpSpPr>
            <p:grpSp>
              <p:nvGrpSpPr>
                <p:cNvPr id="390" name="Group 190">
                  <a:extLst>
                    <a:ext uri="{FF2B5EF4-FFF2-40B4-BE49-F238E27FC236}">
                      <a16:creationId xmlns:a16="http://schemas.microsoft.com/office/drawing/2014/main" id="{A033B67E-9BA7-4299-BB14-29259CC8F5FE}"/>
                    </a:ext>
                  </a:extLst>
                </p:cNvPr>
                <p:cNvGrpSpPr>
                  <a:grpSpLocks/>
                </p:cNvGrpSpPr>
                <p:nvPr/>
              </p:nvGrpSpPr>
              <p:grpSpPr bwMode="auto">
                <a:xfrm>
                  <a:off x="944" y="3665"/>
                  <a:ext cx="49" cy="23"/>
                  <a:chOff x="944" y="3665"/>
                  <a:chExt cx="49" cy="23"/>
                </a:xfrm>
              </p:grpSpPr>
              <p:sp>
                <p:nvSpPr>
                  <p:cNvPr id="407" name="Freeform 191">
                    <a:extLst>
                      <a:ext uri="{FF2B5EF4-FFF2-40B4-BE49-F238E27FC236}">
                        <a16:creationId xmlns:a16="http://schemas.microsoft.com/office/drawing/2014/main" id="{14D4F11E-C4B3-45BC-907C-42F7DA104DFF}"/>
                      </a:ext>
                    </a:extLst>
                  </p:cNvPr>
                  <p:cNvSpPr>
                    <a:spLocks/>
                  </p:cNvSpPr>
                  <p:nvPr/>
                </p:nvSpPr>
                <p:spPr bwMode="auto">
                  <a:xfrm>
                    <a:off x="944" y="3665"/>
                    <a:ext cx="13" cy="23"/>
                  </a:xfrm>
                  <a:custGeom>
                    <a:avLst/>
                    <a:gdLst>
                      <a:gd name="T0" fmla="*/ 16 w 25"/>
                      <a:gd name="T1" fmla="*/ 69 h 69"/>
                      <a:gd name="T2" fmla="*/ 0 w 25"/>
                      <a:gd name="T3" fmla="*/ 27 h 69"/>
                      <a:gd name="T4" fmla="*/ 9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9"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8" name="Freeform 192">
                    <a:extLst>
                      <a:ext uri="{FF2B5EF4-FFF2-40B4-BE49-F238E27FC236}">
                        <a16:creationId xmlns:a16="http://schemas.microsoft.com/office/drawing/2014/main" id="{02968E1F-6938-41A7-BCBA-F2B8D5D6E62B}"/>
                      </a:ext>
                    </a:extLst>
                  </p:cNvPr>
                  <p:cNvSpPr>
                    <a:spLocks/>
                  </p:cNvSpPr>
                  <p:nvPr/>
                </p:nvSpPr>
                <p:spPr bwMode="auto">
                  <a:xfrm>
                    <a:off x="949" y="3666"/>
                    <a:ext cx="37" cy="10"/>
                  </a:xfrm>
                  <a:custGeom>
                    <a:avLst/>
                    <a:gdLst>
                      <a:gd name="T0" fmla="*/ 2 w 75"/>
                      <a:gd name="T1" fmla="*/ 0 h 31"/>
                      <a:gd name="T2" fmla="*/ 50 w 75"/>
                      <a:gd name="T3" fmla="*/ 0 h 31"/>
                      <a:gd name="T4" fmla="*/ 52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4"/>
                        </a:lnTo>
                        <a:lnTo>
                          <a:pt x="57" y="13"/>
                        </a:lnTo>
                        <a:lnTo>
                          <a:pt x="75" y="31"/>
                        </a:lnTo>
                        <a:lnTo>
                          <a:pt x="19" y="31"/>
                        </a:lnTo>
                        <a:lnTo>
                          <a:pt x="11"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9" name="Freeform 193">
                    <a:extLst>
                      <a:ext uri="{FF2B5EF4-FFF2-40B4-BE49-F238E27FC236}">
                        <a16:creationId xmlns:a16="http://schemas.microsoft.com/office/drawing/2014/main" id="{5C313722-726A-4464-A760-2126962AA7D0}"/>
                      </a:ext>
                    </a:extLst>
                  </p:cNvPr>
                  <p:cNvSpPr>
                    <a:spLocks/>
                  </p:cNvSpPr>
                  <p:nvPr/>
                </p:nvSpPr>
                <p:spPr bwMode="auto">
                  <a:xfrm>
                    <a:off x="953" y="3676"/>
                    <a:ext cx="40" cy="12"/>
                  </a:xfrm>
                  <a:custGeom>
                    <a:avLst/>
                    <a:gdLst>
                      <a:gd name="T0" fmla="*/ 0 w 82"/>
                      <a:gd name="T1" fmla="*/ 36 h 36"/>
                      <a:gd name="T2" fmla="*/ 2 w 82"/>
                      <a:gd name="T3" fmla="*/ 20 h 36"/>
                      <a:gd name="T4" fmla="*/ 5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5"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91" name="Group 194">
                  <a:extLst>
                    <a:ext uri="{FF2B5EF4-FFF2-40B4-BE49-F238E27FC236}">
                      <a16:creationId xmlns:a16="http://schemas.microsoft.com/office/drawing/2014/main" id="{7ADD213A-0D62-4156-8058-7302AA11766D}"/>
                    </a:ext>
                  </a:extLst>
                </p:cNvPr>
                <p:cNvGrpSpPr>
                  <a:grpSpLocks/>
                </p:cNvGrpSpPr>
                <p:nvPr/>
              </p:nvGrpSpPr>
              <p:grpSpPr bwMode="auto">
                <a:xfrm>
                  <a:off x="957" y="3678"/>
                  <a:ext cx="48" cy="23"/>
                  <a:chOff x="957" y="3678"/>
                  <a:chExt cx="48" cy="23"/>
                </a:xfrm>
              </p:grpSpPr>
              <p:sp>
                <p:nvSpPr>
                  <p:cNvPr id="404" name="Freeform 195">
                    <a:extLst>
                      <a:ext uri="{FF2B5EF4-FFF2-40B4-BE49-F238E27FC236}">
                        <a16:creationId xmlns:a16="http://schemas.microsoft.com/office/drawing/2014/main" id="{94F99505-73C2-4D85-B0E5-4801C5EE091E}"/>
                      </a:ext>
                    </a:extLst>
                  </p:cNvPr>
                  <p:cNvSpPr>
                    <a:spLocks/>
                  </p:cNvSpPr>
                  <p:nvPr/>
                </p:nvSpPr>
                <p:spPr bwMode="auto">
                  <a:xfrm>
                    <a:off x="957" y="3678"/>
                    <a:ext cx="11" cy="23"/>
                  </a:xfrm>
                  <a:custGeom>
                    <a:avLst/>
                    <a:gdLst>
                      <a:gd name="T0" fmla="*/ 13 w 24"/>
                      <a:gd name="T1" fmla="*/ 70 h 70"/>
                      <a:gd name="T2" fmla="*/ 0 w 24"/>
                      <a:gd name="T3" fmla="*/ 27 h 70"/>
                      <a:gd name="T4" fmla="*/ 9 w 24"/>
                      <a:gd name="T5" fmla="*/ 0 h 70"/>
                      <a:gd name="T6" fmla="*/ 24 w 24"/>
                      <a:gd name="T7" fmla="*/ 31 h 70"/>
                      <a:gd name="T8" fmla="*/ 13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3" y="70"/>
                        </a:moveTo>
                        <a:lnTo>
                          <a:pt x="0" y="27"/>
                        </a:lnTo>
                        <a:lnTo>
                          <a:pt x="9" y="0"/>
                        </a:lnTo>
                        <a:lnTo>
                          <a:pt x="24"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5" name="Freeform 196">
                    <a:extLst>
                      <a:ext uri="{FF2B5EF4-FFF2-40B4-BE49-F238E27FC236}">
                        <a16:creationId xmlns:a16="http://schemas.microsoft.com/office/drawing/2014/main" id="{911DF72F-6946-42F8-90FE-E664276AEDBE}"/>
                      </a:ext>
                    </a:extLst>
                  </p:cNvPr>
                  <p:cNvSpPr>
                    <a:spLocks/>
                  </p:cNvSpPr>
                  <p:nvPr/>
                </p:nvSpPr>
                <p:spPr bwMode="auto">
                  <a:xfrm>
                    <a:off x="961" y="3678"/>
                    <a:ext cx="37" cy="10"/>
                  </a:xfrm>
                  <a:custGeom>
                    <a:avLst/>
                    <a:gdLst>
                      <a:gd name="T0" fmla="*/ 2 w 74"/>
                      <a:gd name="T1" fmla="*/ 0 h 30"/>
                      <a:gd name="T2" fmla="*/ 50 w 74"/>
                      <a:gd name="T3" fmla="*/ 0 h 30"/>
                      <a:gd name="T4" fmla="*/ 52 w 74"/>
                      <a:gd name="T5" fmla="*/ 3 h 30"/>
                      <a:gd name="T6" fmla="*/ 56 w 74"/>
                      <a:gd name="T7" fmla="*/ 12 h 30"/>
                      <a:gd name="T8" fmla="*/ 74 w 74"/>
                      <a:gd name="T9" fmla="*/ 30 h 30"/>
                      <a:gd name="T10" fmla="*/ 19 w 74"/>
                      <a:gd name="T11" fmla="*/ 30 h 30"/>
                      <a:gd name="T12" fmla="*/ 11 w 74"/>
                      <a:gd name="T13" fmla="*/ 20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3"/>
                        </a:lnTo>
                        <a:lnTo>
                          <a:pt x="56" y="12"/>
                        </a:lnTo>
                        <a:lnTo>
                          <a:pt x="74"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6" name="Freeform 197">
                    <a:extLst>
                      <a:ext uri="{FF2B5EF4-FFF2-40B4-BE49-F238E27FC236}">
                        <a16:creationId xmlns:a16="http://schemas.microsoft.com/office/drawing/2014/main" id="{EE098D8B-749C-4803-ACE0-7BCC59D7DECB}"/>
                      </a:ext>
                    </a:extLst>
                  </p:cNvPr>
                  <p:cNvSpPr>
                    <a:spLocks/>
                  </p:cNvSpPr>
                  <p:nvPr/>
                </p:nvSpPr>
                <p:spPr bwMode="auto">
                  <a:xfrm>
                    <a:off x="964" y="3688"/>
                    <a:ext cx="41" cy="13"/>
                  </a:xfrm>
                  <a:custGeom>
                    <a:avLst/>
                    <a:gdLst>
                      <a:gd name="T0" fmla="*/ 0 w 82"/>
                      <a:gd name="T1" fmla="*/ 38 h 38"/>
                      <a:gd name="T2" fmla="*/ 2 w 82"/>
                      <a:gd name="T3" fmla="*/ 21 h 38"/>
                      <a:gd name="T4" fmla="*/ 7 w 82"/>
                      <a:gd name="T5" fmla="*/ 8 h 38"/>
                      <a:gd name="T6" fmla="*/ 11 w 82"/>
                      <a:gd name="T7" fmla="*/ 0 h 38"/>
                      <a:gd name="T8" fmla="*/ 68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1"/>
                        </a:lnTo>
                        <a:lnTo>
                          <a:pt x="7" y="8"/>
                        </a:lnTo>
                        <a:lnTo>
                          <a:pt x="11" y="0"/>
                        </a:lnTo>
                        <a:lnTo>
                          <a:pt x="68"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92" name="Group 198">
                  <a:extLst>
                    <a:ext uri="{FF2B5EF4-FFF2-40B4-BE49-F238E27FC236}">
                      <a16:creationId xmlns:a16="http://schemas.microsoft.com/office/drawing/2014/main" id="{1F413619-3BB8-46C0-B2C5-283B5A9DE78B}"/>
                    </a:ext>
                  </a:extLst>
                </p:cNvPr>
                <p:cNvGrpSpPr>
                  <a:grpSpLocks/>
                </p:cNvGrpSpPr>
                <p:nvPr/>
              </p:nvGrpSpPr>
              <p:grpSpPr bwMode="auto">
                <a:xfrm>
                  <a:off x="969" y="3690"/>
                  <a:ext cx="49" cy="23"/>
                  <a:chOff x="969" y="3690"/>
                  <a:chExt cx="49" cy="23"/>
                </a:xfrm>
              </p:grpSpPr>
              <p:sp>
                <p:nvSpPr>
                  <p:cNvPr id="401" name="Freeform 199">
                    <a:extLst>
                      <a:ext uri="{FF2B5EF4-FFF2-40B4-BE49-F238E27FC236}">
                        <a16:creationId xmlns:a16="http://schemas.microsoft.com/office/drawing/2014/main" id="{DA3A5D4E-956A-457F-921E-5190735490A6}"/>
                      </a:ext>
                    </a:extLst>
                  </p:cNvPr>
                  <p:cNvSpPr>
                    <a:spLocks/>
                  </p:cNvSpPr>
                  <p:nvPr/>
                </p:nvSpPr>
                <p:spPr bwMode="auto">
                  <a:xfrm>
                    <a:off x="969" y="3690"/>
                    <a:ext cx="13" cy="23"/>
                  </a:xfrm>
                  <a:custGeom>
                    <a:avLst/>
                    <a:gdLst>
                      <a:gd name="T0" fmla="*/ 15 w 25"/>
                      <a:gd name="T1" fmla="*/ 70 h 70"/>
                      <a:gd name="T2" fmla="*/ 0 w 25"/>
                      <a:gd name="T3" fmla="*/ 29 h 70"/>
                      <a:gd name="T4" fmla="*/ 9 w 25"/>
                      <a:gd name="T5" fmla="*/ 0 h 70"/>
                      <a:gd name="T6" fmla="*/ 25 w 25"/>
                      <a:gd name="T7" fmla="*/ 33 h 70"/>
                      <a:gd name="T8" fmla="*/ 15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9"/>
                        </a:lnTo>
                        <a:lnTo>
                          <a:pt x="9" y="0"/>
                        </a:lnTo>
                        <a:lnTo>
                          <a:pt x="25" y="33"/>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2" name="Freeform 200">
                    <a:extLst>
                      <a:ext uri="{FF2B5EF4-FFF2-40B4-BE49-F238E27FC236}">
                        <a16:creationId xmlns:a16="http://schemas.microsoft.com/office/drawing/2014/main" id="{13428A19-6C3B-426E-AA26-C25704D8FD82}"/>
                      </a:ext>
                    </a:extLst>
                  </p:cNvPr>
                  <p:cNvSpPr>
                    <a:spLocks/>
                  </p:cNvSpPr>
                  <p:nvPr/>
                </p:nvSpPr>
                <p:spPr bwMode="auto">
                  <a:xfrm>
                    <a:off x="974" y="3691"/>
                    <a:ext cx="37"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9 w 75"/>
                      <a:gd name="T13" fmla="*/ 22 h 31"/>
                      <a:gd name="T14" fmla="*/ 0 w 75"/>
                      <a:gd name="T15" fmla="*/ 6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9"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3" name="Freeform 201">
                    <a:extLst>
                      <a:ext uri="{FF2B5EF4-FFF2-40B4-BE49-F238E27FC236}">
                        <a16:creationId xmlns:a16="http://schemas.microsoft.com/office/drawing/2014/main" id="{4FA8766E-5BF6-450B-B954-3C7ED2C44D4B}"/>
                      </a:ext>
                    </a:extLst>
                  </p:cNvPr>
                  <p:cNvSpPr>
                    <a:spLocks/>
                  </p:cNvSpPr>
                  <p:nvPr/>
                </p:nvSpPr>
                <p:spPr bwMode="auto">
                  <a:xfrm>
                    <a:off x="977" y="3701"/>
                    <a:ext cx="41" cy="12"/>
                  </a:xfrm>
                  <a:custGeom>
                    <a:avLst/>
                    <a:gdLst>
                      <a:gd name="T0" fmla="*/ 0 w 81"/>
                      <a:gd name="T1" fmla="*/ 36 h 36"/>
                      <a:gd name="T2" fmla="*/ 1 w 81"/>
                      <a:gd name="T3" fmla="*/ 19 h 36"/>
                      <a:gd name="T4" fmla="*/ 6 w 81"/>
                      <a:gd name="T5" fmla="*/ 7 h 36"/>
                      <a:gd name="T6" fmla="*/ 12 w 81"/>
                      <a:gd name="T7" fmla="*/ 0 h 36"/>
                      <a:gd name="T8" fmla="*/ 68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6" y="7"/>
                        </a:lnTo>
                        <a:lnTo>
                          <a:pt x="12" y="0"/>
                        </a:lnTo>
                        <a:lnTo>
                          <a:pt x="68"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93" name="Group 202">
                  <a:extLst>
                    <a:ext uri="{FF2B5EF4-FFF2-40B4-BE49-F238E27FC236}">
                      <a16:creationId xmlns:a16="http://schemas.microsoft.com/office/drawing/2014/main" id="{E05A9D88-416D-4E10-B1E0-3AC17C50D585}"/>
                    </a:ext>
                  </a:extLst>
                </p:cNvPr>
                <p:cNvGrpSpPr>
                  <a:grpSpLocks/>
                </p:cNvGrpSpPr>
                <p:nvPr/>
              </p:nvGrpSpPr>
              <p:grpSpPr bwMode="auto">
                <a:xfrm>
                  <a:off x="982" y="3703"/>
                  <a:ext cx="49" cy="23"/>
                  <a:chOff x="982" y="3703"/>
                  <a:chExt cx="49" cy="23"/>
                </a:xfrm>
              </p:grpSpPr>
              <p:sp>
                <p:nvSpPr>
                  <p:cNvPr id="398" name="Freeform 203">
                    <a:extLst>
                      <a:ext uri="{FF2B5EF4-FFF2-40B4-BE49-F238E27FC236}">
                        <a16:creationId xmlns:a16="http://schemas.microsoft.com/office/drawing/2014/main" id="{C8644CBC-A83D-4DBA-8107-62A0BB0BF76D}"/>
                      </a:ext>
                    </a:extLst>
                  </p:cNvPr>
                  <p:cNvSpPr>
                    <a:spLocks/>
                  </p:cNvSpPr>
                  <p:nvPr/>
                </p:nvSpPr>
                <p:spPr bwMode="auto">
                  <a:xfrm>
                    <a:off x="982" y="3703"/>
                    <a:ext cx="13" cy="23"/>
                  </a:xfrm>
                  <a:custGeom>
                    <a:avLst/>
                    <a:gdLst>
                      <a:gd name="T0" fmla="*/ 14 w 25"/>
                      <a:gd name="T1" fmla="*/ 68 h 68"/>
                      <a:gd name="T2" fmla="*/ 0 w 25"/>
                      <a:gd name="T3" fmla="*/ 27 h 68"/>
                      <a:gd name="T4" fmla="*/ 10 w 25"/>
                      <a:gd name="T5" fmla="*/ 0 h 68"/>
                      <a:gd name="T6" fmla="*/ 25 w 25"/>
                      <a:gd name="T7" fmla="*/ 31 h 68"/>
                      <a:gd name="T8" fmla="*/ 14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4" y="68"/>
                        </a:moveTo>
                        <a:lnTo>
                          <a:pt x="0" y="27"/>
                        </a:lnTo>
                        <a:lnTo>
                          <a:pt x="10" y="0"/>
                        </a:lnTo>
                        <a:lnTo>
                          <a:pt x="25"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99" name="Freeform 204">
                    <a:extLst>
                      <a:ext uri="{FF2B5EF4-FFF2-40B4-BE49-F238E27FC236}">
                        <a16:creationId xmlns:a16="http://schemas.microsoft.com/office/drawing/2014/main" id="{36510A57-962A-4424-8DEC-36C566834E5A}"/>
                      </a:ext>
                    </a:extLst>
                  </p:cNvPr>
                  <p:cNvSpPr>
                    <a:spLocks/>
                  </p:cNvSpPr>
                  <p:nvPr/>
                </p:nvSpPr>
                <p:spPr bwMode="auto">
                  <a:xfrm>
                    <a:off x="987" y="3703"/>
                    <a:ext cx="37" cy="10"/>
                  </a:xfrm>
                  <a:custGeom>
                    <a:avLst/>
                    <a:gdLst>
                      <a:gd name="T0" fmla="*/ 1 w 73"/>
                      <a:gd name="T1" fmla="*/ 0 h 30"/>
                      <a:gd name="T2" fmla="*/ 50 w 73"/>
                      <a:gd name="T3" fmla="*/ 0 h 30"/>
                      <a:gd name="T4" fmla="*/ 51 w 73"/>
                      <a:gd name="T5" fmla="*/ 3 h 30"/>
                      <a:gd name="T6" fmla="*/ 56 w 73"/>
                      <a:gd name="T7" fmla="*/ 12 h 30"/>
                      <a:gd name="T8" fmla="*/ 73 w 73"/>
                      <a:gd name="T9" fmla="*/ 30 h 30"/>
                      <a:gd name="T10" fmla="*/ 18 w 73"/>
                      <a:gd name="T11" fmla="*/ 30 h 30"/>
                      <a:gd name="T12" fmla="*/ 9 w 73"/>
                      <a:gd name="T13" fmla="*/ 21 h 30"/>
                      <a:gd name="T14" fmla="*/ 0 w 73"/>
                      <a:gd name="T15" fmla="*/ 7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1" y="3"/>
                        </a:lnTo>
                        <a:lnTo>
                          <a:pt x="56" y="12"/>
                        </a:lnTo>
                        <a:lnTo>
                          <a:pt x="73"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0" name="Freeform 205">
                    <a:extLst>
                      <a:ext uri="{FF2B5EF4-FFF2-40B4-BE49-F238E27FC236}">
                        <a16:creationId xmlns:a16="http://schemas.microsoft.com/office/drawing/2014/main" id="{1AB61B04-A19C-48AF-A7CB-261445FC085A}"/>
                      </a:ext>
                    </a:extLst>
                  </p:cNvPr>
                  <p:cNvSpPr>
                    <a:spLocks/>
                  </p:cNvSpPr>
                  <p:nvPr/>
                </p:nvSpPr>
                <p:spPr bwMode="auto">
                  <a:xfrm>
                    <a:off x="989" y="3714"/>
                    <a:ext cx="42" cy="12"/>
                  </a:xfrm>
                  <a:custGeom>
                    <a:avLst/>
                    <a:gdLst>
                      <a:gd name="T0" fmla="*/ 0 w 83"/>
                      <a:gd name="T1" fmla="*/ 36 h 36"/>
                      <a:gd name="T2" fmla="*/ 1 w 83"/>
                      <a:gd name="T3" fmla="*/ 19 h 36"/>
                      <a:gd name="T4" fmla="*/ 6 w 83"/>
                      <a:gd name="T5" fmla="*/ 8 h 36"/>
                      <a:gd name="T6" fmla="*/ 13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94" name="Group 206">
                  <a:extLst>
                    <a:ext uri="{FF2B5EF4-FFF2-40B4-BE49-F238E27FC236}">
                      <a16:creationId xmlns:a16="http://schemas.microsoft.com/office/drawing/2014/main" id="{940AC929-8579-4056-9E25-05259645BC40}"/>
                    </a:ext>
                  </a:extLst>
                </p:cNvPr>
                <p:cNvGrpSpPr>
                  <a:grpSpLocks/>
                </p:cNvGrpSpPr>
                <p:nvPr/>
              </p:nvGrpSpPr>
              <p:grpSpPr bwMode="auto">
                <a:xfrm>
                  <a:off x="995" y="3716"/>
                  <a:ext cx="48" cy="23"/>
                  <a:chOff x="995" y="3716"/>
                  <a:chExt cx="48" cy="23"/>
                </a:xfrm>
              </p:grpSpPr>
              <p:sp>
                <p:nvSpPr>
                  <p:cNvPr id="395" name="Freeform 207">
                    <a:extLst>
                      <a:ext uri="{FF2B5EF4-FFF2-40B4-BE49-F238E27FC236}">
                        <a16:creationId xmlns:a16="http://schemas.microsoft.com/office/drawing/2014/main" id="{578A418B-7118-4A36-A2AD-820BA301A383}"/>
                      </a:ext>
                    </a:extLst>
                  </p:cNvPr>
                  <p:cNvSpPr>
                    <a:spLocks/>
                  </p:cNvSpPr>
                  <p:nvPr/>
                </p:nvSpPr>
                <p:spPr bwMode="auto">
                  <a:xfrm>
                    <a:off x="995" y="3716"/>
                    <a:ext cx="11" cy="23"/>
                  </a:xfrm>
                  <a:custGeom>
                    <a:avLst/>
                    <a:gdLst>
                      <a:gd name="T0" fmla="*/ 15 w 24"/>
                      <a:gd name="T1" fmla="*/ 68 h 68"/>
                      <a:gd name="T2" fmla="*/ 0 w 24"/>
                      <a:gd name="T3" fmla="*/ 27 h 68"/>
                      <a:gd name="T4" fmla="*/ 10 w 24"/>
                      <a:gd name="T5" fmla="*/ 0 h 68"/>
                      <a:gd name="T6" fmla="*/ 24 w 24"/>
                      <a:gd name="T7" fmla="*/ 30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7"/>
                        </a:lnTo>
                        <a:lnTo>
                          <a:pt x="10" y="0"/>
                        </a:lnTo>
                        <a:lnTo>
                          <a:pt x="24"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96" name="Freeform 208">
                    <a:extLst>
                      <a:ext uri="{FF2B5EF4-FFF2-40B4-BE49-F238E27FC236}">
                        <a16:creationId xmlns:a16="http://schemas.microsoft.com/office/drawing/2014/main" id="{E86F30BD-F868-4B9B-B0DF-2AE3D996CB2A}"/>
                      </a:ext>
                    </a:extLst>
                  </p:cNvPr>
                  <p:cNvSpPr>
                    <a:spLocks/>
                  </p:cNvSpPr>
                  <p:nvPr/>
                </p:nvSpPr>
                <p:spPr bwMode="auto">
                  <a:xfrm>
                    <a:off x="999" y="3717"/>
                    <a:ext cx="38" cy="9"/>
                  </a:xfrm>
                  <a:custGeom>
                    <a:avLst/>
                    <a:gdLst>
                      <a:gd name="T0" fmla="*/ 1 w 74"/>
                      <a:gd name="T1" fmla="*/ 0 h 29"/>
                      <a:gd name="T2" fmla="*/ 49 w 74"/>
                      <a:gd name="T3" fmla="*/ 0 h 29"/>
                      <a:gd name="T4" fmla="*/ 52 w 74"/>
                      <a:gd name="T5" fmla="*/ 3 h 29"/>
                      <a:gd name="T6" fmla="*/ 56 w 74"/>
                      <a:gd name="T7" fmla="*/ 11 h 29"/>
                      <a:gd name="T8" fmla="*/ 74 w 74"/>
                      <a:gd name="T9" fmla="*/ 29 h 29"/>
                      <a:gd name="T10" fmla="*/ 18 w 74"/>
                      <a:gd name="T11" fmla="*/ 29 h 29"/>
                      <a:gd name="T12" fmla="*/ 9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2" y="3"/>
                        </a:lnTo>
                        <a:lnTo>
                          <a:pt x="56" y="11"/>
                        </a:lnTo>
                        <a:lnTo>
                          <a:pt x="74"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97" name="Freeform 209">
                    <a:extLst>
                      <a:ext uri="{FF2B5EF4-FFF2-40B4-BE49-F238E27FC236}">
                        <a16:creationId xmlns:a16="http://schemas.microsoft.com/office/drawing/2014/main" id="{F270D7EE-CB32-444E-824A-BFAA5F45AAB0}"/>
                      </a:ext>
                    </a:extLst>
                  </p:cNvPr>
                  <p:cNvSpPr>
                    <a:spLocks/>
                  </p:cNvSpPr>
                  <p:nvPr/>
                </p:nvSpPr>
                <p:spPr bwMode="auto">
                  <a:xfrm>
                    <a:off x="1003" y="3727"/>
                    <a:ext cx="40" cy="12"/>
                  </a:xfrm>
                  <a:custGeom>
                    <a:avLst/>
                    <a:gdLst>
                      <a:gd name="T0" fmla="*/ 0 w 82"/>
                      <a:gd name="T1" fmla="*/ 36 h 36"/>
                      <a:gd name="T2" fmla="*/ 1 w 82"/>
                      <a:gd name="T3" fmla="*/ 19 h 36"/>
                      <a:gd name="T4" fmla="*/ 5 w 82"/>
                      <a:gd name="T5" fmla="*/ 7 h 36"/>
                      <a:gd name="T6" fmla="*/ 11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5" y="7"/>
                        </a:lnTo>
                        <a:lnTo>
                          <a:pt x="11"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19" name="Group 210">
                <a:extLst>
                  <a:ext uri="{FF2B5EF4-FFF2-40B4-BE49-F238E27FC236}">
                    <a16:creationId xmlns:a16="http://schemas.microsoft.com/office/drawing/2014/main" id="{AB0875A2-E8F0-4E36-91FB-D02655A1DDD6}"/>
                  </a:ext>
                </a:extLst>
              </p:cNvPr>
              <p:cNvGrpSpPr>
                <a:grpSpLocks/>
              </p:cNvGrpSpPr>
              <p:nvPr/>
            </p:nvGrpSpPr>
            <p:grpSpPr bwMode="auto">
              <a:xfrm>
                <a:off x="1005" y="3727"/>
                <a:ext cx="49" cy="23"/>
                <a:chOff x="1005" y="3727"/>
                <a:chExt cx="49" cy="23"/>
              </a:xfrm>
            </p:grpSpPr>
            <p:sp>
              <p:nvSpPr>
                <p:cNvPr id="387" name="Freeform 211">
                  <a:extLst>
                    <a:ext uri="{FF2B5EF4-FFF2-40B4-BE49-F238E27FC236}">
                      <a16:creationId xmlns:a16="http://schemas.microsoft.com/office/drawing/2014/main" id="{52A0E468-3274-4AE3-AB31-6C32958EE5C3}"/>
                    </a:ext>
                  </a:extLst>
                </p:cNvPr>
                <p:cNvSpPr>
                  <a:spLocks/>
                </p:cNvSpPr>
                <p:nvPr/>
              </p:nvSpPr>
              <p:spPr bwMode="auto">
                <a:xfrm>
                  <a:off x="1005" y="3727"/>
                  <a:ext cx="12" cy="23"/>
                </a:xfrm>
                <a:custGeom>
                  <a:avLst/>
                  <a:gdLst>
                    <a:gd name="T0" fmla="*/ 16 w 25"/>
                    <a:gd name="T1" fmla="*/ 69 h 69"/>
                    <a:gd name="T2" fmla="*/ 0 w 25"/>
                    <a:gd name="T3" fmla="*/ 27 h 69"/>
                    <a:gd name="T4" fmla="*/ 12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2"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8" name="Freeform 212">
                  <a:extLst>
                    <a:ext uri="{FF2B5EF4-FFF2-40B4-BE49-F238E27FC236}">
                      <a16:creationId xmlns:a16="http://schemas.microsoft.com/office/drawing/2014/main" id="{1AEE5ED2-643D-4796-8456-184C8286C8E6}"/>
                    </a:ext>
                  </a:extLst>
                </p:cNvPr>
                <p:cNvSpPr>
                  <a:spLocks/>
                </p:cNvSpPr>
                <p:nvPr/>
              </p:nvSpPr>
              <p:spPr bwMode="auto">
                <a:xfrm>
                  <a:off x="1010" y="3728"/>
                  <a:ext cx="37" cy="10"/>
                </a:xfrm>
                <a:custGeom>
                  <a:avLst/>
                  <a:gdLst>
                    <a:gd name="T0" fmla="*/ 2 w 73"/>
                    <a:gd name="T1" fmla="*/ 0 h 31"/>
                    <a:gd name="T2" fmla="*/ 48 w 73"/>
                    <a:gd name="T3" fmla="*/ 0 h 31"/>
                    <a:gd name="T4" fmla="*/ 51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2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2" y="0"/>
                      </a:moveTo>
                      <a:lnTo>
                        <a:pt x="48" y="0"/>
                      </a:lnTo>
                      <a:lnTo>
                        <a:pt x="51" y="4"/>
                      </a:lnTo>
                      <a:lnTo>
                        <a:pt x="56" y="13"/>
                      </a:lnTo>
                      <a:lnTo>
                        <a:pt x="73" y="31"/>
                      </a:lnTo>
                      <a:lnTo>
                        <a:pt x="18" y="31"/>
                      </a:lnTo>
                      <a:lnTo>
                        <a:pt x="9"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9" name="Freeform 213">
                  <a:extLst>
                    <a:ext uri="{FF2B5EF4-FFF2-40B4-BE49-F238E27FC236}">
                      <a16:creationId xmlns:a16="http://schemas.microsoft.com/office/drawing/2014/main" id="{D39E17FD-23F1-4315-A70E-181D7237F90C}"/>
                    </a:ext>
                  </a:extLst>
                </p:cNvPr>
                <p:cNvSpPr>
                  <a:spLocks/>
                </p:cNvSpPr>
                <p:nvPr/>
              </p:nvSpPr>
              <p:spPr bwMode="auto">
                <a:xfrm>
                  <a:off x="1013" y="3738"/>
                  <a:ext cx="41" cy="12"/>
                </a:xfrm>
                <a:custGeom>
                  <a:avLst/>
                  <a:gdLst>
                    <a:gd name="T0" fmla="*/ 0 w 83"/>
                    <a:gd name="T1" fmla="*/ 36 h 36"/>
                    <a:gd name="T2" fmla="*/ 1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20" name="Group 214">
                <a:extLst>
                  <a:ext uri="{FF2B5EF4-FFF2-40B4-BE49-F238E27FC236}">
                    <a16:creationId xmlns:a16="http://schemas.microsoft.com/office/drawing/2014/main" id="{74F17777-E500-461C-AE2C-B184423CB31B}"/>
                  </a:ext>
                </a:extLst>
              </p:cNvPr>
              <p:cNvGrpSpPr>
                <a:grpSpLocks/>
              </p:cNvGrpSpPr>
              <p:nvPr/>
            </p:nvGrpSpPr>
            <p:grpSpPr bwMode="auto">
              <a:xfrm>
                <a:off x="1018" y="3740"/>
                <a:ext cx="49" cy="22"/>
                <a:chOff x="1018" y="3740"/>
                <a:chExt cx="49" cy="22"/>
              </a:xfrm>
            </p:grpSpPr>
            <p:sp>
              <p:nvSpPr>
                <p:cNvPr id="384" name="Freeform 215">
                  <a:extLst>
                    <a:ext uri="{FF2B5EF4-FFF2-40B4-BE49-F238E27FC236}">
                      <a16:creationId xmlns:a16="http://schemas.microsoft.com/office/drawing/2014/main" id="{6F6BD614-920B-412B-B7EC-E00032F925EB}"/>
                    </a:ext>
                  </a:extLst>
                </p:cNvPr>
                <p:cNvSpPr>
                  <a:spLocks/>
                </p:cNvSpPr>
                <p:nvPr/>
              </p:nvSpPr>
              <p:spPr bwMode="auto">
                <a:xfrm>
                  <a:off x="1018" y="3740"/>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5" name="Freeform 216">
                  <a:extLst>
                    <a:ext uri="{FF2B5EF4-FFF2-40B4-BE49-F238E27FC236}">
                      <a16:creationId xmlns:a16="http://schemas.microsoft.com/office/drawing/2014/main" id="{AA02A690-ED18-44B4-A39F-E6DACBF99B26}"/>
                    </a:ext>
                  </a:extLst>
                </p:cNvPr>
                <p:cNvSpPr>
                  <a:spLocks/>
                </p:cNvSpPr>
                <p:nvPr/>
              </p:nvSpPr>
              <p:spPr bwMode="auto">
                <a:xfrm>
                  <a:off x="1022" y="3740"/>
                  <a:ext cx="38" cy="10"/>
                </a:xfrm>
                <a:custGeom>
                  <a:avLst/>
                  <a:gdLst>
                    <a:gd name="T0" fmla="*/ 2 w 74"/>
                    <a:gd name="T1" fmla="*/ 0 h 31"/>
                    <a:gd name="T2" fmla="*/ 49 w 74"/>
                    <a:gd name="T3" fmla="*/ 0 h 31"/>
                    <a:gd name="T4" fmla="*/ 51 w 74"/>
                    <a:gd name="T5" fmla="*/ 4 h 31"/>
                    <a:gd name="T6" fmla="*/ 57 w 74"/>
                    <a:gd name="T7" fmla="*/ 13 h 31"/>
                    <a:gd name="T8" fmla="*/ 74 w 74"/>
                    <a:gd name="T9" fmla="*/ 31 h 31"/>
                    <a:gd name="T10" fmla="*/ 18 w 74"/>
                    <a:gd name="T11" fmla="*/ 31 h 31"/>
                    <a:gd name="T12" fmla="*/ 10 w 74"/>
                    <a:gd name="T13" fmla="*/ 22 h 31"/>
                    <a:gd name="T14" fmla="*/ 0 w 74"/>
                    <a:gd name="T15" fmla="*/ 7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49" y="0"/>
                      </a:lnTo>
                      <a:lnTo>
                        <a:pt x="51" y="4"/>
                      </a:lnTo>
                      <a:lnTo>
                        <a:pt x="57"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6" name="Freeform 217">
                  <a:extLst>
                    <a:ext uri="{FF2B5EF4-FFF2-40B4-BE49-F238E27FC236}">
                      <a16:creationId xmlns:a16="http://schemas.microsoft.com/office/drawing/2014/main" id="{55041014-2E47-47AC-9ED8-A24C549C8250}"/>
                    </a:ext>
                  </a:extLst>
                </p:cNvPr>
                <p:cNvSpPr>
                  <a:spLocks/>
                </p:cNvSpPr>
                <p:nvPr/>
              </p:nvSpPr>
              <p:spPr bwMode="auto">
                <a:xfrm>
                  <a:off x="1026" y="3750"/>
                  <a:ext cx="41" cy="12"/>
                </a:xfrm>
                <a:custGeom>
                  <a:avLst/>
                  <a:gdLst>
                    <a:gd name="T0" fmla="*/ 0 w 82"/>
                    <a:gd name="T1" fmla="*/ 36 h 36"/>
                    <a:gd name="T2" fmla="*/ 2 w 82"/>
                    <a:gd name="T3" fmla="*/ 21 h 36"/>
                    <a:gd name="T4" fmla="*/ 6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1"/>
                      </a:lnTo>
                      <a:lnTo>
                        <a:pt x="6"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21" name="Group 218">
                <a:extLst>
                  <a:ext uri="{FF2B5EF4-FFF2-40B4-BE49-F238E27FC236}">
                    <a16:creationId xmlns:a16="http://schemas.microsoft.com/office/drawing/2014/main" id="{CAF95256-4F2E-4572-9BA5-5098E119E1D3}"/>
                  </a:ext>
                </a:extLst>
              </p:cNvPr>
              <p:cNvGrpSpPr>
                <a:grpSpLocks/>
              </p:cNvGrpSpPr>
              <p:nvPr/>
            </p:nvGrpSpPr>
            <p:grpSpPr bwMode="auto">
              <a:xfrm>
                <a:off x="1030" y="3753"/>
                <a:ext cx="49" cy="23"/>
                <a:chOff x="1030" y="3753"/>
                <a:chExt cx="49" cy="23"/>
              </a:xfrm>
            </p:grpSpPr>
            <p:sp>
              <p:nvSpPr>
                <p:cNvPr id="381" name="Freeform 219">
                  <a:extLst>
                    <a:ext uri="{FF2B5EF4-FFF2-40B4-BE49-F238E27FC236}">
                      <a16:creationId xmlns:a16="http://schemas.microsoft.com/office/drawing/2014/main" id="{84A35321-884A-4CC9-A656-EBB9DB1137FB}"/>
                    </a:ext>
                  </a:extLst>
                </p:cNvPr>
                <p:cNvSpPr>
                  <a:spLocks/>
                </p:cNvSpPr>
                <p:nvPr/>
              </p:nvSpPr>
              <p:spPr bwMode="auto">
                <a:xfrm>
                  <a:off x="1030" y="3753"/>
                  <a:ext cx="13" cy="23"/>
                </a:xfrm>
                <a:custGeom>
                  <a:avLst/>
                  <a:gdLst>
                    <a:gd name="T0" fmla="*/ 16 w 25"/>
                    <a:gd name="T1" fmla="*/ 68 h 68"/>
                    <a:gd name="T2" fmla="*/ 0 w 25"/>
                    <a:gd name="T3" fmla="*/ 27 h 68"/>
                    <a:gd name="T4" fmla="*/ 11 w 25"/>
                    <a:gd name="T5" fmla="*/ 0 h 68"/>
                    <a:gd name="T6" fmla="*/ 25 w 25"/>
                    <a:gd name="T7" fmla="*/ 32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2"/>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2" name="Freeform 220">
                  <a:extLst>
                    <a:ext uri="{FF2B5EF4-FFF2-40B4-BE49-F238E27FC236}">
                      <a16:creationId xmlns:a16="http://schemas.microsoft.com/office/drawing/2014/main" id="{C822DE7B-C81F-42CD-87C3-A83292FDE0AF}"/>
                    </a:ext>
                  </a:extLst>
                </p:cNvPr>
                <p:cNvSpPr>
                  <a:spLocks/>
                </p:cNvSpPr>
                <p:nvPr/>
              </p:nvSpPr>
              <p:spPr bwMode="auto">
                <a:xfrm>
                  <a:off x="1035" y="3753"/>
                  <a:ext cx="37" cy="11"/>
                </a:xfrm>
                <a:custGeom>
                  <a:avLst/>
                  <a:gdLst>
                    <a:gd name="T0" fmla="*/ 2 w 74"/>
                    <a:gd name="T1" fmla="*/ 0 h 31"/>
                    <a:gd name="T2" fmla="*/ 51 w 74"/>
                    <a:gd name="T3" fmla="*/ 0 h 31"/>
                    <a:gd name="T4" fmla="*/ 52 w 74"/>
                    <a:gd name="T5" fmla="*/ 4 h 31"/>
                    <a:gd name="T6" fmla="*/ 56 w 74"/>
                    <a:gd name="T7" fmla="*/ 13 h 31"/>
                    <a:gd name="T8" fmla="*/ 74 w 74"/>
                    <a:gd name="T9" fmla="*/ 31 h 31"/>
                    <a:gd name="T10" fmla="*/ 18 w 74"/>
                    <a:gd name="T11" fmla="*/ 31 h 31"/>
                    <a:gd name="T12" fmla="*/ 10 w 74"/>
                    <a:gd name="T13" fmla="*/ 22 h 31"/>
                    <a:gd name="T14" fmla="*/ 0 w 74"/>
                    <a:gd name="T15" fmla="*/ 7 h 31"/>
                    <a:gd name="T16" fmla="*/ 2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2" y="0"/>
                      </a:moveTo>
                      <a:lnTo>
                        <a:pt x="51" y="0"/>
                      </a:lnTo>
                      <a:lnTo>
                        <a:pt x="52" y="4"/>
                      </a:lnTo>
                      <a:lnTo>
                        <a:pt x="56" y="13"/>
                      </a:lnTo>
                      <a:lnTo>
                        <a:pt x="74" y="31"/>
                      </a:lnTo>
                      <a:lnTo>
                        <a:pt x="18" y="31"/>
                      </a:lnTo>
                      <a:lnTo>
                        <a:pt x="10" y="22"/>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3" name="Freeform 221">
                  <a:extLst>
                    <a:ext uri="{FF2B5EF4-FFF2-40B4-BE49-F238E27FC236}">
                      <a16:creationId xmlns:a16="http://schemas.microsoft.com/office/drawing/2014/main" id="{345439F1-9323-4CA2-8C8A-F4F3F0CC875F}"/>
                    </a:ext>
                  </a:extLst>
                </p:cNvPr>
                <p:cNvSpPr>
                  <a:spLocks/>
                </p:cNvSpPr>
                <p:nvPr/>
              </p:nvSpPr>
              <p:spPr bwMode="auto">
                <a:xfrm>
                  <a:off x="1039" y="3764"/>
                  <a:ext cx="40" cy="12"/>
                </a:xfrm>
                <a:custGeom>
                  <a:avLst/>
                  <a:gdLst>
                    <a:gd name="T0" fmla="*/ 0 w 82"/>
                    <a:gd name="T1" fmla="*/ 35 h 35"/>
                    <a:gd name="T2" fmla="*/ 2 w 82"/>
                    <a:gd name="T3" fmla="*/ 19 h 35"/>
                    <a:gd name="T4" fmla="*/ 7 w 82"/>
                    <a:gd name="T5" fmla="*/ 7 h 35"/>
                    <a:gd name="T6" fmla="*/ 11 w 82"/>
                    <a:gd name="T7" fmla="*/ 0 h 35"/>
                    <a:gd name="T8" fmla="*/ 67 w 82"/>
                    <a:gd name="T9" fmla="*/ 0 h 35"/>
                    <a:gd name="T10" fmla="*/ 82 w 82"/>
                    <a:gd name="T11" fmla="*/ 35 h 35"/>
                    <a:gd name="T12" fmla="*/ 0 w 82"/>
                    <a:gd name="T13" fmla="*/ 35 h 35"/>
                    <a:gd name="T14" fmla="*/ 0 60000 65536"/>
                    <a:gd name="T15" fmla="*/ 0 60000 65536"/>
                    <a:gd name="T16" fmla="*/ 0 60000 65536"/>
                    <a:gd name="T17" fmla="*/ 0 60000 65536"/>
                    <a:gd name="T18" fmla="*/ 0 60000 65536"/>
                    <a:gd name="T19" fmla="*/ 0 60000 65536"/>
                    <a:gd name="T20" fmla="*/ 0 60000 65536"/>
                    <a:gd name="T21" fmla="*/ 0 w 82"/>
                    <a:gd name="T22" fmla="*/ 0 h 35"/>
                    <a:gd name="T23" fmla="*/ 82 w 82"/>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5">
                      <a:moveTo>
                        <a:pt x="0" y="35"/>
                      </a:moveTo>
                      <a:lnTo>
                        <a:pt x="2" y="19"/>
                      </a:lnTo>
                      <a:lnTo>
                        <a:pt x="7" y="7"/>
                      </a:lnTo>
                      <a:lnTo>
                        <a:pt x="11" y="0"/>
                      </a:lnTo>
                      <a:lnTo>
                        <a:pt x="67" y="0"/>
                      </a:lnTo>
                      <a:lnTo>
                        <a:pt x="82"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122" name="Freeform 222">
                <a:extLst>
                  <a:ext uri="{FF2B5EF4-FFF2-40B4-BE49-F238E27FC236}">
                    <a16:creationId xmlns:a16="http://schemas.microsoft.com/office/drawing/2014/main" id="{4E09F7B7-3AF9-4B81-9F9A-06976FB1B447}"/>
                  </a:ext>
                </a:extLst>
              </p:cNvPr>
              <p:cNvSpPr>
                <a:spLocks/>
              </p:cNvSpPr>
              <p:nvPr/>
            </p:nvSpPr>
            <p:spPr bwMode="auto">
              <a:xfrm>
                <a:off x="778" y="3535"/>
                <a:ext cx="12" cy="23"/>
              </a:xfrm>
              <a:custGeom>
                <a:avLst/>
                <a:gdLst>
                  <a:gd name="T0" fmla="*/ 13 w 24"/>
                  <a:gd name="T1" fmla="*/ 68 h 68"/>
                  <a:gd name="T2" fmla="*/ 0 w 24"/>
                  <a:gd name="T3" fmla="*/ 27 h 68"/>
                  <a:gd name="T4" fmla="*/ 9 w 24"/>
                  <a:gd name="T5" fmla="*/ 0 h 68"/>
                  <a:gd name="T6" fmla="*/ 24 w 24"/>
                  <a:gd name="T7" fmla="*/ 31 h 68"/>
                  <a:gd name="T8" fmla="*/ 13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3" y="68"/>
                    </a:moveTo>
                    <a:lnTo>
                      <a:pt x="0" y="27"/>
                    </a:lnTo>
                    <a:lnTo>
                      <a:pt x="9" y="0"/>
                    </a:lnTo>
                    <a:lnTo>
                      <a:pt x="24"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3" name="Freeform 223">
                <a:extLst>
                  <a:ext uri="{FF2B5EF4-FFF2-40B4-BE49-F238E27FC236}">
                    <a16:creationId xmlns:a16="http://schemas.microsoft.com/office/drawing/2014/main" id="{D34081F7-5712-4763-8194-8A37AA70C25E}"/>
                  </a:ext>
                </a:extLst>
              </p:cNvPr>
              <p:cNvSpPr>
                <a:spLocks/>
              </p:cNvSpPr>
              <p:nvPr/>
            </p:nvSpPr>
            <p:spPr bwMode="auto">
              <a:xfrm>
                <a:off x="783" y="3535"/>
                <a:ext cx="36" cy="11"/>
              </a:xfrm>
              <a:custGeom>
                <a:avLst/>
                <a:gdLst>
                  <a:gd name="T0" fmla="*/ 1 w 72"/>
                  <a:gd name="T1" fmla="*/ 0 h 31"/>
                  <a:gd name="T2" fmla="*/ 50 w 72"/>
                  <a:gd name="T3" fmla="*/ 0 h 31"/>
                  <a:gd name="T4" fmla="*/ 51 w 72"/>
                  <a:gd name="T5" fmla="*/ 4 h 31"/>
                  <a:gd name="T6" fmla="*/ 57 w 72"/>
                  <a:gd name="T7" fmla="*/ 13 h 31"/>
                  <a:gd name="T8" fmla="*/ 72 w 72"/>
                  <a:gd name="T9" fmla="*/ 31 h 31"/>
                  <a:gd name="T10" fmla="*/ 18 w 72"/>
                  <a:gd name="T11" fmla="*/ 31 h 31"/>
                  <a:gd name="T12" fmla="*/ 9 w 72"/>
                  <a:gd name="T13" fmla="*/ 22 h 31"/>
                  <a:gd name="T14" fmla="*/ 0 w 72"/>
                  <a:gd name="T15" fmla="*/ 7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50" y="0"/>
                    </a:lnTo>
                    <a:lnTo>
                      <a:pt x="51" y="4"/>
                    </a:lnTo>
                    <a:lnTo>
                      <a:pt x="57" y="13"/>
                    </a:lnTo>
                    <a:lnTo>
                      <a:pt x="72" y="31"/>
                    </a:lnTo>
                    <a:lnTo>
                      <a:pt x="18" y="31"/>
                    </a:lnTo>
                    <a:lnTo>
                      <a:pt x="9" y="22"/>
                    </a:lnTo>
                    <a:lnTo>
                      <a:pt x="0" y="7"/>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4" name="Freeform 224">
                <a:extLst>
                  <a:ext uri="{FF2B5EF4-FFF2-40B4-BE49-F238E27FC236}">
                    <a16:creationId xmlns:a16="http://schemas.microsoft.com/office/drawing/2014/main" id="{C6DF0D21-5372-4934-95EA-8E038EABDB95}"/>
                  </a:ext>
                </a:extLst>
              </p:cNvPr>
              <p:cNvSpPr>
                <a:spLocks/>
              </p:cNvSpPr>
              <p:nvPr/>
            </p:nvSpPr>
            <p:spPr bwMode="auto">
              <a:xfrm>
                <a:off x="786" y="3546"/>
                <a:ext cx="41" cy="12"/>
              </a:xfrm>
              <a:custGeom>
                <a:avLst/>
                <a:gdLst>
                  <a:gd name="T0" fmla="*/ 0 w 83"/>
                  <a:gd name="T1" fmla="*/ 36 h 36"/>
                  <a:gd name="T2" fmla="*/ 3 w 83"/>
                  <a:gd name="T3" fmla="*/ 21 h 36"/>
                  <a:gd name="T4" fmla="*/ 7 w 83"/>
                  <a:gd name="T5" fmla="*/ 8 h 36"/>
                  <a:gd name="T6" fmla="*/ 12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3" y="21"/>
                    </a:lnTo>
                    <a:lnTo>
                      <a:pt x="7" y="8"/>
                    </a:lnTo>
                    <a:lnTo>
                      <a:pt x="12"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25" name="Group 225">
                <a:extLst>
                  <a:ext uri="{FF2B5EF4-FFF2-40B4-BE49-F238E27FC236}">
                    <a16:creationId xmlns:a16="http://schemas.microsoft.com/office/drawing/2014/main" id="{7643B8A8-D5B8-4662-8719-F03BCED0BA51}"/>
                  </a:ext>
                </a:extLst>
              </p:cNvPr>
              <p:cNvGrpSpPr>
                <a:grpSpLocks/>
              </p:cNvGrpSpPr>
              <p:nvPr/>
            </p:nvGrpSpPr>
            <p:grpSpPr bwMode="auto">
              <a:xfrm>
                <a:off x="790" y="3547"/>
                <a:ext cx="49" cy="23"/>
                <a:chOff x="790" y="3547"/>
                <a:chExt cx="49" cy="23"/>
              </a:xfrm>
            </p:grpSpPr>
            <p:sp>
              <p:nvSpPr>
                <p:cNvPr id="378" name="Freeform 226">
                  <a:extLst>
                    <a:ext uri="{FF2B5EF4-FFF2-40B4-BE49-F238E27FC236}">
                      <a16:creationId xmlns:a16="http://schemas.microsoft.com/office/drawing/2014/main" id="{3FC9C067-48B7-4087-8EA4-8B0512335B5A}"/>
                    </a:ext>
                  </a:extLst>
                </p:cNvPr>
                <p:cNvSpPr>
                  <a:spLocks/>
                </p:cNvSpPr>
                <p:nvPr/>
              </p:nvSpPr>
              <p:spPr bwMode="auto">
                <a:xfrm>
                  <a:off x="790" y="3547"/>
                  <a:ext cx="12" cy="23"/>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9" name="Freeform 227">
                  <a:extLst>
                    <a:ext uri="{FF2B5EF4-FFF2-40B4-BE49-F238E27FC236}">
                      <a16:creationId xmlns:a16="http://schemas.microsoft.com/office/drawing/2014/main" id="{CF9E3474-4572-4345-B70B-7FF7466061AA}"/>
                    </a:ext>
                  </a:extLst>
                </p:cNvPr>
                <p:cNvSpPr>
                  <a:spLocks/>
                </p:cNvSpPr>
                <p:nvPr/>
              </p:nvSpPr>
              <p:spPr bwMode="auto">
                <a:xfrm>
                  <a:off x="795" y="3548"/>
                  <a:ext cx="37" cy="10"/>
                </a:xfrm>
                <a:custGeom>
                  <a:avLst/>
                  <a:gdLst>
                    <a:gd name="T0" fmla="*/ 1 w 73"/>
                    <a:gd name="T1" fmla="*/ 0 h 29"/>
                    <a:gd name="T2" fmla="*/ 48 w 73"/>
                    <a:gd name="T3" fmla="*/ 0 h 29"/>
                    <a:gd name="T4" fmla="*/ 50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48" y="0"/>
                      </a:lnTo>
                      <a:lnTo>
                        <a:pt x="50"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0" name="Freeform 228">
                  <a:extLst>
                    <a:ext uri="{FF2B5EF4-FFF2-40B4-BE49-F238E27FC236}">
                      <a16:creationId xmlns:a16="http://schemas.microsoft.com/office/drawing/2014/main" id="{0ED5D564-469E-4B17-8D5E-C8A8F85EA196}"/>
                    </a:ext>
                  </a:extLst>
                </p:cNvPr>
                <p:cNvSpPr>
                  <a:spLocks/>
                </p:cNvSpPr>
                <p:nvPr/>
              </p:nvSpPr>
              <p:spPr bwMode="auto">
                <a:xfrm>
                  <a:off x="798" y="3558"/>
                  <a:ext cx="41" cy="12"/>
                </a:xfrm>
                <a:custGeom>
                  <a:avLst/>
                  <a:gdLst>
                    <a:gd name="T0" fmla="*/ 0 w 82"/>
                    <a:gd name="T1" fmla="*/ 36 h 36"/>
                    <a:gd name="T2" fmla="*/ 2 w 82"/>
                    <a:gd name="T3" fmla="*/ 20 h 36"/>
                    <a:gd name="T4" fmla="*/ 7 w 82"/>
                    <a:gd name="T5" fmla="*/ 8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7" y="8"/>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26" name="Group 229">
                <a:extLst>
                  <a:ext uri="{FF2B5EF4-FFF2-40B4-BE49-F238E27FC236}">
                    <a16:creationId xmlns:a16="http://schemas.microsoft.com/office/drawing/2014/main" id="{F05EDBB8-B088-4936-AE40-030AC8754F57}"/>
                  </a:ext>
                </a:extLst>
              </p:cNvPr>
              <p:cNvGrpSpPr>
                <a:grpSpLocks/>
              </p:cNvGrpSpPr>
              <p:nvPr/>
            </p:nvGrpSpPr>
            <p:grpSpPr bwMode="auto">
              <a:xfrm>
                <a:off x="803" y="3560"/>
                <a:ext cx="49" cy="22"/>
                <a:chOff x="803" y="3560"/>
                <a:chExt cx="49" cy="22"/>
              </a:xfrm>
            </p:grpSpPr>
            <p:sp>
              <p:nvSpPr>
                <p:cNvPr id="375" name="Freeform 230">
                  <a:extLst>
                    <a:ext uri="{FF2B5EF4-FFF2-40B4-BE49-F238E27FC236}">
                      <a16:creationId xmlns:a16="http://schemas.microsoft.com/office/drawing/2014/main" id="{407B9D56-446F-42C1-9565-9CB882D53B09}"/>
                    </a:ext>
                  </a:extLst>
                </p:cNvPr>
                <p:cNvSpPr>
                  <a:spLocks/>
                </p:cNvSpPr>
                <p:nvPr/>
              </p:nvSpPr>
              <p:spPr bwMode="auto">
                <a:xfrm>
                  <a:off x="803" y="3560"/>
                  <a:ext cx="12" cy="22"/>
                </a:xfrm>
                <a:custGeom>
                  <a:avLst/>
                  <a:gdLst>
                    <a:gd name="T0" fmla="*/ 14 w 24"/>
                    <a:gd name="T1" fmla="*/ 68 h 68"/>
                    <a:gd name="T2" fmla="*/ 0 w 24"/>
                    <a:gd name="T3" fmla="*/ 27 h 68"/>
                    <a:gd name="T4" fmla="*/ 10 w 24"/>
                    <a:gd name="T5" fmla="*/ 0 h 68"/>
                    <a:gd name="T6" fmla="*/ 24 w 24"/>
                    <a:gd name="T7" fmla="*/ 31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10"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6" name="Freeform 231">
                  <a:extLst>
                    <a:ext uri="{FF2B5EF4-FFF2-40B4-BE49-F238E27FC236}">
                      <a16:creationId xmlns:a16="http://schemas.microsoft.com/office/drawing/2014/main" id="{5E31C7D4-90E1-4B2F-B7A1-E334197D0EDD}"/>
                    </a:ext>
                  </a:extLst>
                </p:cNvPr>
                <p:cNvSpPr>
                  <a:spLocks/>
                </p:cNvSpPr>
                <p:nvPr/>
              </p:nvSpPr>
              <p:spPr bwMode="auto">
                <a:xfrm>
                  <a:off x="808" y="3560"/>
                  <a:ext cx="36" cy="10"/>
                </a:xfrm>
                <a:custGeom>
                  <a:avLst/>
                  <a:gdLst>
                    <a:gd name="T0" fmla="*/ 1 w 72"/>
                    <a:gd name="T1" fmla="*/ 0 h 29"/>
                    <a:gd name="T2" fmla="*/ 49 w 72"/>
                    <a:gd name="T3" fmla="*/ 0 h 29"/>
                    <a:gd name="T4" fmla="*/ 50 w 72"/>
                    <a:gd name="T5" fmla="*/ 2 h 29"/>
                    <a:gd name="T6" fmla="*/ 57 w 72"/>
                    <a:gd name="T7" fmla="*/ 11 h 29"/>
                    <a:gd name="T8" fmla="*/ 72 w 72"/>
                    <a:gd name="T9" fmla="*/ 29 h 29"/>
                    <a:gd name="T10" fmla="*/ 18 w 72"/>
                    <a:gd name="T11" fmla="*/ 29 h 29"/>
                    <a:gd name="T12" fmla="*/ 9 w 72"/>
                    <a:gd name="T13" fmla="*/ 20 h 29"/>
                    <a:gd name="T14" fmla="*/ 0 w 72"/>
                    <a:gd name="T15" fmla="*/ 5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49" y="0"/>
                      </a:lnTo>
                      <a:lnTo>
                        <a:pt x="50" y="2"/>
                      </a:lnTo>
                      <a:lnTo>
                        <a:pt x="57" y="11"/>
                      </a:lnTo>
                      <a:lnTo>
                        <a:pt x="72"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7" name="Freeform 232">
                  <a:extLst>
                    <a:ext uri="{FF2B5EF4-FFF2-40B4-BE49-F238E27FC236}">
                      <a16:creationId xmlns:a16="http://schemas.microsoft.com/office/drawing/2014/main" id="{814EB9D9-3349-4908-B82E-BCD3A2A9202C}"/>
                    </a:ext>
                  </a:extLst>
                </p:cNvPr>
                <p:cNvSpPr>
                  <a:spLocks/>
                </p:cNvSpPr>
                <p:nvPr/>
              </p:nvSpPr>
              <p:spPr bwMode="auto">
                <a:xfrm>
                  <a:off x="811" y="3571"/>
                  <a:ext cx="41" cy="11"/>
                </a:xfrm>
                <a:custGeom>
                  <a:avLst/>
                  <a:gdLst>
                    <a:gd name="T0" fmla="*/ 0 w 83"/>
                    <a:gd name="T1" fmla="*/ 35 h 35"/>
                    <a:gd name="T2" fmla="*/ 3 w 83"/>
                    <a:gd name="T3" fmla="*/ 19 h 35"/>
                    <a:gd name="T4" fmla="*/ 7 w 83"/>
                    <a:gd name="T5" fmla="*/ 7 h 35"/>
                    <a:gd name="T6" fmla="*/ 12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3" y="19"/>
                      </a:lnTo>
                      <a:lnTo>
                        <a:pt x="7" y="7"/>
                      </a:lnTo>
                      <a:lnTo>
                        <a:pt x="12"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27" name="Group 233">
                <a:extLst>
                  <a:ext uri="{FF2B5EF4-FFF2-40B4-BE49-F238E27FC236}">
                    <a16:creationId xmlns:a16="http://schemas.microsoft.com/office/drawing/2014/main" id="{45CD9156-0E0E-4150-B7DF-68F7A14FF2BB}"/>
                  </a:ext>
                </a:extLst>
              </p:cNvPr>
              <p:cNvGrpSpPr>
                <a:grpSpLocks/>
              </p:cNvGrpSpPr>
              <p:nvPr/>
            </p:nvGrpSpPr>
            <p:grpSpPr bwMode="auto">
              <a:xfrm>
                <a:off x="815" y="3572"/>
                <a:ext cx="50" cy="23"/>
                <a:chOff x="815" y="3572"/>
                <a:chExt cx="50" cy="23"/>
              </a:xfrm>
            </p:grpSpPr>
            <p:sp>
              <p:nvSpPr>
                <p:cNvPr id="372" name="Freeform 234">
                  <a:extLst>
                    <a:ext uri="{FF2B5EF4-FFF2-40B4-BE49-F238E27FC236}">
                      <a16:creationId xmlns:a16="http://schemas.microsoft.com/office/drawing/2014/main" id="{6E758A19-BEFE-4285-B904-07291DF103E1}"/>
                    </a:ext>
                  </a:extLst>
                </p:cNvPr>
                <p:cNvSpPr>
                  <a:spLocks/>
                </p:cNvSpPr>
                <p:nvPr/>
              </p:nvSpPr>
              <p:spPr bwMode="auto">
                <a:xfrm>
                  <a:off x="815" y="3572"/>
                  <a:ext cx="13" cy="23"/>
                </a:xfrm>
                <a:custGeom>
                  <a:avLst/>
                  <a:gdLst>
                    <a:gd name="T0" fmla="*/ 16 w 25"/>
                    <a:gd name="T1" fmla="*/ 68 h 68"/>
                    <a:gd name="T2" fmla="*/ 0 w 25"/>
                    <a:gd name="T3" fmla="*/ 25 h 68"/>
                    <a:gd name="T4" fmla="*/ 10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0"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3" name="Freeform 235">
                  <a:extLst>
                    <a:ext uri="{FF2B5EF4-FFF2-40B4-BE49-F238E27FC236}">
                      <a16:creationId xmlns:a16="http://schemas.microsoft.com/office/drawing/2014/main" id="{7F1E979D-20A6-485D-804B-5AF24770CDFB}"/>
                    </a:ext>
                  </a:extLst>
                </p:cNvPr>
                <p:cNvSpPr>
                  <a:spLocks/>
                </p:cNvSpPr>
                <p:nvPr/>
              </p:nvSpPr>
              <p:spPr bwMode="auto">
                <a:xfrm>
                  <a:off x="820" y="3573"/>
                  <a:ext cx="37" cy="9"/>
                </a:xfrm>
                <a:custGeom>
                  <a:avLst/>
                  <a:gdLst>
                    <a:gd name="T0" fmla="*/ 1 w 75"/>
                    <a:gd name="T1" fmla="*/ 0 h 29"/>
                    <a:gd name="T2" fmla="*/ 50 w 75"/>
                    <a:gd name="T3" fmla="*/ 0 h 29"/>
                    <a:gd name="T4" fmla="*/ 52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2"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4" name="Freeform 236">
                  <a:extLst>
                    <a:ext uri="{FF2B5EF4-FFF2-40B4-BE49-F238E27FC236}">
                      <a16:creationId xmlns:a16="http://schemas.microsoft.com/office/drawing/2014/main" id="{DA0F1FD8-C4F4-44C9-8A37-600FCBF9727D}"/>
                    </a:ext>
                  </a:extLst>
                </p:cNvPr>
                <p:cNvSpPr>
                  <a:spLocks/>
                </p:cNvSpPr>
                <p:nvPr/>
              </p:nvSpPr>
              <p:spPr bwMode="auto">
                <a:xfrm>
                  <a:off x="824" y="3583"/>
                  <a:ext cx="41" cy="12"/>
                </a:xfrm>
                <a:custGeom>
                  <a:avLst/>
                  <a:gdLst>
                    <a:gd name="T0" fmla="*/ 0 w 82"/>
                    <a:gd name="T1" fmla="*/ 36 h 36"/>
                    <a:gd name="T2" fmla="*/ 1 w 82"/>
                    <a:gd name="T3" fmla="*/ 19 h 36"/>
                    <a:gd name="T4" fmla="*/ 6 w 82"/>
                    <a:gd name="T5" fmla="*/ 7 h 36"/>
                    <a:gd name="T6" fmla="*/ 10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6" y="7"/>
                      </a:lnTo>
                      <a:lnTo>
                        <a:pt x="10"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28" name="Group 237">
                <a:extLst>
                  <a:ext uri="{FF2B5EF4-FFF2-40B4-BE49-F238E27FC236}">
                    <a16:creationId xmlns:a16="http://schemas.microsoft.com/office/drawing/2014/main" id="{A04F8225-CC6E-4E9E-8504-DE27455C6633}"/>
                  </a:ext>
                </a:extLst>
              </p:cNvPr>
              <p:cNvGrpSpPr>
                <a:grpSpLocks/>
              </p:cNvGrpSpPr>
              <p:nvPr/>
            </p:nvGrpSpPr>
            <p:grpSpPr bwMode="auto">
              <a:xfrm>
                <a:off x="828" y="3585"/>
                <a:ext cx="49" cy="23"/>
                <a:chOff x="828" y="3585"/>
                <a:chExt cx="49" cy="23"/>
              </a:xfrm>
            </p:grpSpPr>
            <p:sp>
              <p:nvSpPr>
                <p:cNvPr id="369" name="Freeform 238">
                  <a:extLst>
                    <a:ext uri="{FF2B5EF4-FFF2-40B4-BE49-F238E27FC236}">
                      <a16:creationId xmlns:a16="http://schemas.microsoft.com/office/drawing/2014/main" id="{57D223CF-CEE3-4E4E-9441-AC5E895EEC3E}"/>
                    </a:ext>
                  </a:extLst>
                </p:cNvPr>
                <p:cNvSpPr>
                  <a:spLocks/>
                </p:cNvSpPr>
                <p:nvPr/>
              </p:nvSpPr>
              <p:spPr bwMode="auto">
                <a:xfrm>
                  <a:off x="828" y="3585"/>
                  <a:ext cx="13" cy="23"/>
                </a:xfrm>
                <a:custGeom>
                  <a:avLst/>
                  <a:gdLst>
                    <a:gd name="T0" fmla="*/ 16 w 25"/>
                    <a:gd name="T1" fmla="*/ 68 h 68"/>
                    <a:gd name="T2" fmla="*/ 0 w 25"/>
                    <a:gd name="T3" fmla="*/ 26 h 68"/>
                    <a:gd name="T4" fmla="*/ 9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6"/>
                      </a:lnTo>
                      <a:lnTo>
                        <a:pt x="9"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0" name="Freeform 239">
                  <a:extLst>
                    <a:ext uri="{FF2B5EF4-FFF2-40B4-BE49-F238E27FC236}">
                      <a16:creationId xmlns:a16="http://schemas.microsoft.com/office/drawing/2014/main" id="{62823762-4323-4791-B1CD-7EC42CB91D26}"/>
                    </a:ext>
                  </a:extLst>
                </p:cNvPr>
                <p:cNvSpPr>
                  <a:spLocks/>
                </p:cNvSpPr>
                <p:nvPr/>
              </p:nvSpPr>
              <p:spPr bwMode="auto">
                <a:xfrm>
                  <a:off x="833" y="3586"/>
                  <a:ext cx="37" cy="10"/>
                </a:xfrm>
                <a:custGeom>
                  <a:avLst/>
                  <a:gdLst>
                    <a:gd name="T0" fmla="*/ 1 w 75"/>
                    <a:gd name="T1" fmla="*/ 0 h 29"/>
                    <a:gd name="T2" fmla="*/ 50 w 75"/>
                    <a:gd name="T3" fmla="*/ 0 h 29"/>
                    <a:gd name="T4" fmla="*/ 51 w 75"/>
                    <a:gd name="T5" fmla="*/ 2 h 29"/>
                    <a:gd name="T6" fmla="*/ 57 w 75"/>
                    <a:gd name="T7" fmla="*/ 11 h 29"/>
                    <a:gd name="T8" fmla="*/ 75 w 75"/>
                    <a:gd name="T9" fmla="*/ 29 h 29"/>
                    <a:gd name="T10" fmla="*/ 18 w 75"/>
                    <a:gd name="T11" fmla="*/ 29 h 29"/>
                    <a:gd name="T12" fmla="*/ 11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7" y="11"/>
                      </a:lnTo>
                      <a:lnTo>
                        <a:pt x="75" y="29"/>
                      </a:lnTo>
                      <a:lnTo>
                        <a:pt x="18"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1" name="Freeform 240">
                  <a:extLst>
                    <a:ext uri="{FF2B5EF4-FFF2-40B4-BE49-F238E27FC236}">
                      <a16:creationId xmlns:a16="http://schemas.microsoft.com/office/drawing/2014/main" id="{1CE37935-7F31-44E0-8DC3-9AA7BB3FC51D}"/>
                    </a:ext>
                  </a:extLst>
                </p:cNvPr>
                <p:cNvSpPr>
                  <a:spLocks/>
                </p:cNvSpPr>
                <p:nvPr/>
              </p:nvSpPr>
              <p:spPr bwMode="auto">
                <a:xfrm>
                  <a:off x="837" y="3596"/>
                  <a:ext cx="40" cy="12"/>
                </a:xfrm>
                <a:custGeom>
                  <a:avLst/>
                  <a:gdLst>
                    <a:gd name="T0" fmla="*/ 0 w 80"/>
                    <a:gd name="T1" fmla="*/ 36 h 36"/>
                    <a:gd name="T2" fmla="*/ 1 w 80"/>
                    <a:gd name="T3" fmla="*/ 20 h 36"/>
                    <a:gd name="T4" fmla="*/ 5 w 80"/>
                    <a:gd name="T5" fmla="*/ 8 h 36"/>
                    <a:gd name="T6" fmla="*/ 10 w 80"/>
                    <a:gd name="T7" fmla="*/ 0 h 36"/>
                    <a:gd name="T8" fmla="*/ 67 w 80"/>
                    <a:gd name="T9" fmla="*/ 0 h 36"/>
                    <a:gd name="T10" fmla="*/ 80 w 80"/>
                    <a:gd name="T11" fmla="*/ 36 h 36"/>
                    <a:gd name="T12" fmla="*/ 0 w 80"/>
                    <a:gd name="T13" fmla="*/ 36 h 36"/>
                    <a:gd name="T14" fmla="*/ 0 60000 65536"/>
                    <a:gd name="T15" fmla="*/ 0 60000 65536"/>
                    <a:gd name="T16" fmla="*/ 0 60000 65536"/>
                    <a:gd name="T17" fmla="*/ 0 60000 65536"/>
                    <a:gd name="T18" fmla="*/ 0 60000 65536"/>
                    <a:gd name="T19" fmla="*/ 0 60000 65536"/>
                    <a:gd name="T20" fmla="*/ 0 60000 65536"/>
                    <a:gd name="T21" fmla="*/ 0 w 80"/>
                    <a:gd name="T22" fmla="*/ 0 h 36"/>
                    <a:gd name="T23" fmla="*/ 80 w 8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36">
                      <a:moveTo>
                        <a:pt x="0" y="36"/>
                      </a:moveTo>
                      <a:lnTo>
                        <a:pt x="1" y="20"/>
                      </a:lnTo>
                      <a:lnTo>
                        <a:pt x="5" y="8"/>
                      </a:lnTo>
                      <a:lnTo>
                        <a:pt x="10" y="0"/>
                      </a:lnTo>
                      <a:lnTo>
                        <a:pt x="67" y="0"/>
                      </a:lnTo>
                      <a:lnTo>
                        <a:pt x="80"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29" name="Group 241">
                <a:extLst>
                  <a:ext uri="{FF2B5EF4-FFF2-40B4-BE49-F238E27FC236}">
                    <a16:creationId xmlns:a16="http://schemas.microsoft.com/office/drawing/2014/main" id="{55DE6219-972B-4460-9084-1FBD0D5F29C3}"/>
                  </a:ext>
                </a:extLst>
              </p:cNvPr>
              <p:cNvGrpSpPr>
                <a:grpSpLocks/>
              </p:cNvGrpSpPr>
              <p:nvPr/>
            </p:nvGrpSpPr>
            <p:grpSpPr bwMode="auto">
              <a:xfrm>
                <a:off x="840" y="3600"/>
                <a:ext cx="100" cy="73"/>
                <a:chOff x="840" y="3600"/>
                <a:chExt cx="100" cy="73"/>
              </a:xfrm>
            </p:grpSpPr>
            <p:grpSp>
              <p:nvGrpSpPr>
                <p:cNvPr id="349" name="Group 242">
                  <a:extLst>
                    <a:ext uri="{FF2B5EF4-FFF2-40B4-BE49-F238E27FC236}">
                      <a16:creationId xmlns:a16="http://schemas.microsoft.com/office/drawing/2014/main" id="{1620A400-2D2D-44B8-AD6C-3E66E9711555}"/>
                    </a:ext>
                  </a:extLst>
                </p:cNvPr>
                <p:cNvGrpSpPr>
                  <a:grpSpLocks/>
                </p:cNvGrpSpPr>
                <p:nvPr/>
              </p:nvGrpSpPr>
              <p:grpSpPr bwMode="auto">
                <a:xfrm>
                  <a:off x="840" y="3600"/>
                  <a:ext cx="49" cy="23"/>
                  <a:chOff x="840" y="3600"/>
                  <a:chExt cx="49" cy="23"/>
                </a:xfrm>
              </p:grpSpPr>
              <p:sp>
                <p:nvSpPr>
                  <p:cNvPr id="366" name="Freeform 243">
                    <a:extLst>
                      <a:ext uri="{FF2B5EF4-FFF2-40B4-BE49-F238E27FC236}">
                        <a16:creationId xmlns:a16="http://schemas.microsoft.com/office/drawing/2014/main" id="{7D4A8A0C-4B13-4065-96E7-2DB4009EF3E5}"/>
                      </a:ext>
                    </a:extLst>
                  </p:cNvPr>
                  <p:cNvSpPr>
                    <a:spLocks/>
                  </p:cNvSpPr>
                  <p:nvPr/>
                </p:nvSpPr>
                <p:spPr bwMode="auto">
                  <a:xfrm>
                    <a:off x="840" y="3600"/>
                    <a:ext cx="13" cy="23"/>
                  </a:xfrm>
                  <a:custGeom>
                    <a:avLst/>
                    <a:gdLst>
                      <a:gd name="T0" fmla="*/ 15 w 25"/>
                      <a:gd name="T1" fmla="*/ 70 h 70"/>
                      <a:gd name="T2" fmla="*/ 0 w 25"/>
                      <a:gd name="T3" fmla="*/ 27 h 70"/>
                      <a:gd name="T4" fmla="*/ 10 w 25"/>
                      <a:gd name="T5" fmla="*/ 0 h 70"/>
                      <a:gd name="T6" fmla="*/ 25 w 25"/>
                      <a:gd name="T7" fmla="*/ 31 h 70"/>
                      <a:gd name="T8" fmla="*/ 15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5" y="70"/>
                        </a:moveTo>
                        <a:lnTo>
                          <a:pt x="0" y="27"/>
                        </a:lnTo>
                        <a:lnTo>
                          <a:pt x="10" y="0"/>
                        </a:lnTo>
                        <a:lnTo>
                          <a:pt x="25" y="31"/>
                        </a:lnTo>
                        <a:lnTo>
                          <a:pt x="15"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67" name="Freeform 244">
                    <a:extLst>
                      <a:ext uri="{FF2B5EF4-FFF2-40B4-BE49-F238E27FC236}">
                        <a16:creationId xmlns:a16="http://schemas.microsoft.com/office/drawing/2014/main" id="{D961B2D9-472D-42FE-A856-6763462CA67E}"/>
                      </a:ext>
                    </a:extLst>
                  </p:cNvPr>
                  <p:cNvSpPr>
                    <a:spLocks/>
                  </p:cNvSpPr>
                  <p:nvPr/>
                </p:nvSpPr>
                <p:spPr bwMode="auto">
                  <a:xfrm>
                    <a:off x="845" y="3600"/>
                    <a:ext cx="37" cy="11"/>
                  </a:xfrm>
                  <a:custGeom>
                    <a:avLst/>
                    <a:gdLst>
                      <a:gd name="T0" fmla="*/ 1 w 75"/>
                      <a:gd name="T1" fmla="*/ 0 h 31"/>
                      <a:gd name="T2" fmla="*/ 50 w 75"/>
                      <a:gd name="T3" fmla="*/ 0 h 31"/>
                      <a:gd name="T4" fmla="*/ 52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2"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68" name="Freeform 245">
                    <a:extLst>
                      <a:ext uri="{FF2B5EF4-FFF2-40B4-BE49-F238E27FC236}">
                        <a16:creationId xmlns:a16="http://schemas.microsoft.com/office/drawing/2014/main" id="{AB2DB9DD-C338-4B14-A1AC-CC8A0C7346FC}"/>
                      </a:ext>
                    </a:extLst>
                  </p:cNvPr>
                  <p:cNvSpPr>
                    <a:spLocks/>
                  </p:cNvSpPr>
                  <p:nvPr/>
                </p:nvSpPr>
                <p:spPr bwMode="auto">
                  <a:xfrm>
                    <a:off x="848" y="3611"/>
                    <a:ext cx="41" cy="12"/>
                  </a:xfrm>
                  <a:custGeom>
                    <a:avLst/>
                    <a:gdLst>
                      <a:gd name="T0" fmla="*/ 0 w 82"/>
                      <a:gd name="T1" fmla="*/ 38 h 38"/>
                      <a:gd name="T2" fmla="*/ 2 w 82"/>
                      <a:gd name="T3" fmla="*/ 22 h 38"/>
                      <a:gd name="T4" fmla="*/ 8 w 82"/>
                      <a:gd name="T5" fmla="*/ 8 h 38"/>
                      <a:gd name="T6" fmla="*/ 12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8"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50" name="Group 246">
                  <a:extLst>
                    <a:ext uri="{FF2B5EF4-FFF2-40B4-BE49-F238E27FC236}">
                      <a16:creationId xmlns:a16="http://schemas.microsoft.com/office/drawing/2014/main" id="{2B6F97FA-51A4-4B37-B621-1590E815F9F4}"/>
                    </a:ext>
                  </a:extLst>
                </p:cNvPr>
                <p:cNvGrpSpPr>
                  <a:grpSpLocks/>
                </p:cNvGrpSpPr>
                <p:nvPr/>
              </p:nvGrpSpPr>
              <p:grpSpPr bwMode="auto">
                <a:xfrm>
                  <a:off x="853" y="3612"/>
                  <a:ext cx="48" cy="23"/>
                  <a:chOff x="853" y="3612"/>
                  <a:chExt cx="48" cy="23"/>
                </a:xfrm>
              </p:grpSpPr>
              <p:sp>
                <p:nvSpPr>
                  <p:cNvPr id="363" name="Freeform 247">
                    <a:extLst>
                      <a:ext uri="{FF2B5EF4-FFF2-40B4-BE49-F238E27FC236}">
                        <a16:creationId xmlns:a16="http://schemas.microsoft.com/office/drawing/2014/main" id="{0877FAB3-04D4-4D0A-8EB8-035D74D2E72A}"/>
                      </a:ext>
                    </a:extLst>
                  </p:cNvPr>
                  <p:cNvSpPr>
                    <a:spLocks/>
                  </p:cNvSpPr>
                  <p:nvPr/>
                </p:nvSpPr>
                <p:spPr bwMode="auto">
                  <a:xfrm>
                    <a:off x="853" y="3612"/>
                    <a:ext cx="12" cy="23"/>
                  </a:xfrm>
                  <a:custGeom>
                    <a:avLst/>
                    <a:gdLst>
                      <a:gd name="T0" fmla="*/ 14 w 25"/>
                      <a:gd name="T1" fmla="*/ 69 h 69"/>
                      <a:gd name="T2" fmla="*/ 0 w 25"/>
                      <a:gd name="T3" fmla="*/ 28 h 69"/>
                      <a:gd name="T4" fmla="*/ 10 w 25"/>
                      <a:gd name="T5" fmla="*/ 0 h 69"/>
                      <a:gd name="T6" fmla="*/ 25 w 25"/>
                      <a:gd name="T7" fmla="*/ 32 h 69"/>
                      <a:gd name="T8" fmla="*/ 14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4" y="69"/>
                        </a:moveTo>
                        <a:lnTo>
                          <a:pt x="0" y="28"/>
                        </a:lnTo>
                        <a:lnTo>
                          <a:pt x="10" y="0"/>
                        </a:lnTo>
                        <a:lnTo>
                          <a:pt x="25" y="32"/>
                        </a:lnTo>
                        <a:lnTo>
                          <a:pt x="14"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64" name="Freeform 248">
                    <a:extLst>
                      <a:ext uri="{FF2B5EF4-FFF2-40B4-BE49-F238E27FC236}">
                        <a16:creationId xmlns:a16="http://schemas.microsoft.com/office/drawing/2014/main" id="{F4A07EAC-BFDA-4EB8-808C-305B79414F19}"/>
                      </a:ext>
                    </a:extLst>
                  </p:cNvPr>
                  <p:cNvSpPr>
                    <a:spLocks/>
                  </p:cNvSpPr>
                  <p:nvPr/>
                </p:nvSpPr>
                <p:spPr bwMode="auto">
                  <a:xfrm>
                    <a:off x="857" y="3613"/>
                    <a:ext cx="37" cy="10"/>
                  </a:xfrm>
                  <a:custGeom>
                    <a:avLst/>
                    <a:gdLst>
                      <a:gd name="T0" fmla="*/ 1 w 73"/>
                      <a:gd name="T1" fmla="*/ 0 h 32"/>
                      <a:gd name="T2" fmla="*/ 50 w 73"/>
                      <a:gd name="T3" fmla="*/ 0 h 32"/>
                      <a:gd name="T4" fmla="*/ 51 w 73"/>
                      <a:gd name="T5" fmla="*/ 3 h 32"/>
                      <a:gd name="T6" fmla="*/ 56 w 73"/>
                      <a:gd name="T7" fmla="*/ 15 h 32"/>
                      <a:gd name="T8" fmla="*/ 73 w 73"/>
                      <a:gd name="T9" fmla="*/ 32 h 32"/>
                      <a:gd name="T10" fmla="*/ 18 w 73"/>
                      <a:gd name="T11" fmla="*/ 32 h 32"/>
                      <a:gd name="T12" fmla="*/ 9 w 73"/>
                      <a:gd name="T13" fmla="*/ 22 h 32"/>
                      <a:gd name="T14" fmla="*/ 0 w 73"/>
                      <a:gd name="T15" fmla="*/ 7 h 32"/>
                      <a:gd name="T16" fmla="*/ 1 w 73"/>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2"/>
                      <a:gd name="T29" fmla="*/ 73 w 7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2">
                        <a:moveTo>
                          <a:pt x="1" y="0"/>
                        </a:moveTo>
                        <a:lnTo>
                          <a:pt x="50" y="0"/>
                        </a:lnTo>
                        <a:lnTo>
                          <a:pt x="51" y="3"/>
                        </a:lnTo>
                        <a:lnTo>
                          <a:pt x="56" y="15"/>
                        </a:lnTo>
                        <a:lnTo>
                          <a:pt x="73" y="32"/>
                        </a:lnTo>
                        <a:lnTo>
                          <a:pt x="18" y="32"/>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65" name="Freeform 249">
                    <a:extLst>
                      <a:ext uri="{FF2B5EF4-FFF2-40B4-BE49-F238E27FC236}">
                        <a16:creationId xmlns:a16="http://schemas.microsoft.com/office/drawing/2014/main" id="{C811FC97-3393-4570-94E4-96681881B256}"/>
                      </a:ext>
                    </a:extLst>
                  </p:cNvPr>
                  <p:cNvSpPr>
                    <a:spLocks/>
                  </p:cNvSpPr>
                  <p:nvPr/>
                </p:nvSpPr>
                <p:spPr bwMode="auto">
                  <a:xfrm>
                    <a:off x="860" y="3623"/>
                    <a:ext cx="41" cy="12"/>
                  </a:xfrm>
                  <a:custGeom>
                    <a:avLst/>
                    <a:gdLst>
                      <a:gd name="T0" fmla="*/ 0 w 83"/>
                      <a:gd name="T1" fmla="*/ 36 h 36"/>
                      <a:gd name="T2" fmla="*/ 1 w 83"/>
                      <a:gd name="T3" fmla="*/ 21 h 36"/>
                      <a:gd name="T4" fmla="*/ 6 w 83"/>
                      <a:gd name="T5" fmla="*/ 8 h 36"/>
                      <a:gd name="T6" fmla="*/ 13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6" y="8"/>
                        </a:lnTo>
                        <a:lnTo>
                          <a:pt x="13"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51" name="Group 250">
                  <a:extLst>
                    <a:ext uri="{FF2B5EF4-FFF2-40B4-BE49-F238E27FC236}">
                      <a16:creationId xmlns:a16="http://schemas.microsoft.com/office/drawing/2014/main" id="{EF51EE6C-9120-4C8E-9F54-EFDF85E01A77}"/>
                    </a:ext>
                  </a:extLst>
                </p:cNvPr>
                <p:cNvGrpSpPr>
                  <a:grpSpLocks/>
                </p:cNvGrpSpPr>
                <p:nvPr/>
              </p:nvGrpSpPr>
              <p:grpSpPr bwMode="auto">
                <a:xfrm>
                  <a:off x="865" y="3625"/>
                  <a:ext cx="49" cy="23"/>
                  <a:chOff x="865" y="3625"/>
                  <a:chExt cx="49" cy="23"/>
                </a:xfrm>
              </p:grpSpPr>
              <p:sp>
                <p:nvSpPr>
                  <p:cNvPr id="360" name="Freeform 251">
                    <a:extLst>
                      <a:ext uri="{FF2B5EF4-FFF2-40B4-BE49-F238E27FC236}">
                        <a16:creationId xmlns:a16="http://schemas.microsoft.com/office/drawing/2014/main" id="{6AF4E0BF-38D5-4C34-B427-68C66F034DB9}"/>
                      </a:ext>
                    </a:extLst>
                  </p:cNvPr>
                  <p:cNvSpPr>
                    <a:spLocks/>
                  </p:cNvSpPr>
                  <p:nvPr/>
                </p:nvSpPr>
                <p:spPr bwMode="auto">
                  <a:xfrm>
                    <a:off x="865" y="3625"/>
                    <a:ext cx="12" cy="23"/>
                  </a:xfrm>
                  <a:custGeom>
                    <a:avLst/>
                    <a:gdLst>
                      <a:gd name="T0" fmla="*/ 16 w 25"/>
                      <a:gd name="T1" fmla="*/ 68 h 68"/>
                      <a:gd name="T2" fmla="*/ 0 w 25"/>
                      <a:gd name="T3" fmla="*/ 27 h 68"/>
                      <a:gd name="T4" fmla="*/ 11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61" name="Freeform 252">
                    <a:extLst>
                      <a:ext uri="{FF2B5EF4-FFF2-40B4-BE49-F238E27FC236}">
                        <a16:creationId xmlns:a16="http://schemas.microsoft.com/office/drawing/2014/main" id="{AD57C434-A297-4582-89E1-E56C476320F2}"/>
                      </a:ext>
                    </a:extLst>
                  </p:cNvPr>
                  <p:cNvSpPr>
                    <a:spLocks/>
                  </p:cNvSpPr>
                  <p:nvPr/>
                </p:nvSpPr>
                <p:spPr bwMode="auto">
                  <a:xfrm>
                    <a:off x="870" y="3626"/>
                    <a:ext cx="37" cy="9"/>
                  </a:xfrm>
                  <a:custGeom>
                    <a:avLst/>
                    <a:gdLst>
                      <a:gd name="T0" fmla="*/ 1 w 73"/>
                      <a:gd name="T1" fmla="*/ 0 h 29"/>
                      <a:gd name="T2" fmla="*/ 50 w 73"/>
                      <a:gd name="T3" fmla="*/ 0 h 29"/>
                      <a:gd name="T4" fmla="*/ 52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2"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62" name="Freeform 253">
                    <a:extLst>
                      <a:ext uri="{FF2B5EF4-FFF2-40B4-BE49-F238E27FC236}">
                        <a16:creationId xmlns:a16="http://schemas.microsoft.com/office/drawing/2014/main" id="{56713D64-713D-48F5-8194-45236896C23A}"/>
                      </a:ext>
                    </a:extLst>
                  </p:cNvPr>
                  <p:cNvSpPr>
                    <a:spLocks/>
                  </p:cNvSpPr>
                  <p:nvPr/>
                </p:nvSpPr>
                <p:spPr bwMode="auto">
                  <a:xfrm>
                    <a:off x="873" y="3636"/>
                    <a:ext cx="41" cy="12"/>
                  </a:xfrm>
                  <a:custGeom>
                    <a:avLst/>
                    <a:gdLst>
                      <a:gd name="T0" fmla="*/ 0 w 82"/>
                      <a:gd name="T1" fmla="*/ 36 h 36"/>
                      <a:gd name="T2" fmla="*/ 1 w 82"/>
                      <a:gd name="T3" fmla="*/ 19 h 36"/>
                      <a:gd name="T4" fmla="*/ 7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52" name="Group 254">
                  <a:extLst>
                    <a:ext uri="{FF2B5EF4-FFF2-40B4-BE49-F238E27FC236}">
                      <a16:creationId xmlns:a16="http://schemas.microsoft.com/office/drawing/2014/main" id="{B10617EF-39CB-4375-8DAD-316304D3CDCD}"/>
                    </a:ext>
                  </a:extLst>
                </p:cNvPr>
                <p:cNvGrpSpPr>
                  <a:grpSpLocks/>
                </p:cNvGrpSpPr>
                <p:nvPr/>
              </p:nvGrpSpPr>
              <p:grpSpPr bwMode="auto">
                <a:xfrm>
                  <a:off x="878" y="3638"/>
                  <a:ext cx="49" cy="22"/>
                  <a:chOff x="878" y="3638"/>
                  <a:chExt cx="49" cy="22"/>
                </a:xfrm>
              </p:grpSpPr>
              <p:sp>
                <p:nvSpPr>
                  <p:cNvPr id="357" name="Freeform 255">
                    <a:extLst>
                      <a:ext uri="{FF2B5EF4-FFF2-40B4-BE49-F238E27FC236}">
                        <a16:creationId xmlns:a16="http://schemas.microsoft.com/office/drawing/2014/main" id="{93588225-4333-4789-BC47-9F7E8B7B3B1B}"/>
                      </a:ext>
                    </a:extLst>
                  </p:cNvPr>
                  <p:cNvSpPr>
                    <a:spLocks/>
                  </p:cNvSpPr>
                  <p:nvPr/>
                </p:nvSpPr>
                <p:spPr bwMode="auto">
                  <a:xfrm>
                    <a:off x="878" y="3638"/>
                    <a:ext cx="12" cy="22"/>
                  </a:xfrm>
                  <a:custGeom>
                    <a:avLst/>
                    <a:gdLst>
                      <a:gd name="T0" fmla="*/ 16 w 25"/>
                      <a:gd name="T1" fmla="*/ 68 h 68"/>
                      <a:gd name="T2" fmla="*/ 0 w 25"/>
                      <a:gd name="T3" fmla="*/ 27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8" name="Freeform 256">
                    <a:extLst>
                      <a:ext uri="{FF2B5EF4-FFF2-40B4-BE49-F238E27FC236}">
                        <a16:creationId xmlns:a16="http://schemas.microsoft.com/office/drawing/2014/main" id="{A4894388-C93E-4848-9D02-29D46E11952C}"/>
                      </a:ext>
                    </a:extLst>
                  </p:cNvPr>
                  <p:cNvSpPr>
                    <a:spLocks/>
                  </p:cNvSpPr>
                  <p:nvPr/>
                </p:nvSpPr>
                <p:spPr bwMode="auto">
                  <a:xfrm>
                    <a:off x="883" y="3638"/>
                    <a:ext cx="36" cy="10"/>
                  </a:xfrm>
                  <a:custGeom>
                    <a:avLst/>
                    <a:gdLst>
                      <a:gd name="T0" fmla="*/ 1 w 72"/>
                      <a:gd name="T1" fmla="*/ 0 h 30"/>
                      <a:gd name="T2" fmla="*/ 49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5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6" y="12"/>
                        </a:lnTo>
                        <a:lnTo>
                          <a:pt x="72"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9" name="Freeform 257">
                    <a:extLst>
                      <a:ext uri="{FF2B5EF4-FFF2-40B4-BE49-F238E27FC236}">
                        <a16:creationId xmlns:a16="http://schemas.microsoft.com/office/drawing/2014/main" id="{BE1C2039-398A-4F4D-8EC8-16D9DE18A04D}"/>
                      </a:ext>
                    </a:extLst>
                  </p:cNvPr>
                  <p:cNvSpPr>
                    <a:spLocks/>
                  </p:cNvSpPr>
                  <p:nvPr/>
                </p:nvSpPr>
                <p:spPr bwMode="auto">
                  <a:xfrm>
                    <a:off x="886" y="3648"/>
                    <a:ext cx="41" cy="12"/>
                  </a:xfrm>
                  <a:custGeom>
                    <a:avLst/>
                    <a:gdLst>
                      <a:gd name="T0" fmla="*/ 0 w 82"/>
                      <a:gd name="T1" fmla="*/ 36 h 36"/>
                      <a:gd name="T2" fmla="*/ 2 w 82"/>
                      <a:gd name="T3" fmla="*/ 19 h 36"/>
                      <a:gd name="T4" fmla="*/ 6 w 82"/>
                      <a:gd name="T5" fmla="*/ 8 h 36"/>
                      <a:gd name="T6" fmla="*/ 11 w 82"/>
                      <a:gd name="T7" fmla="*/ 0 h 36"/>
                      <a:gd name="T8" fmla="*/ 66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8"/>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53" name="Group 258">
                  <a:extLst>
                    <a:ext uri="{FF2B5EF4-FFF2-40B4-BE49-F238E27FC236}">
                      <a16:creationId xmlns:a16="http://schemas.microsoft.com/office/drawing/2014/main" id="{7F786E5E-C9EA-45C2-813E-5025974D0974}"/>
                    </a:ext>
                  </a:extLst>
                </p:cNvPr>
                <p:cNvGrpSpPr>
                  <a:grpSpLocks/>
                </p:cNvGrpSpPr>
                <p:nvPr/>
              </p:nvGrpSpPr>
              <p:grpSpPr bwMode="auto">
                <a:xfrm>
                  <a:off x="890" y="3651"/>
                  <a:ext cx="50" cy="22"/>
                  <a:chOff x="890" y="3651"/>
                  <a:chExt cx="50" cy="22"/>
                </a:xfrm>
              </p:grpSpPr>
              <p:sp>
                <p:nvSpPr>
                  <p:cNvPr id="354" name="Freeform 259">
                    <a:extLst>
                      <a:ext uri="{FF2B5EF4-FFF2-40B4-BE49-F238E27FC236}">
                        <a16:creationId xmlns:a16="http://schemas.microsoft.com/office/drawing/2014/main" id="{F3B032F4-05D1-4DB0-8283-BA308099B5E3}"/>
                      </a:ext>
                    </a:extLst>
                  </p:cNvPr>
                  <p:cNvSpPr>
                    <a:spLocks/>
                  </p:cNvSpPr>
                  <p:nvPr/>
                </p:nvSpPr>
                <p:spPr bwMode="auto">
                  <a:xfrm>
                    <a:off x="890" y="3651"/>
                    <a:ext cx="13" cy="22"/>
                  </a:xfrm>
                  <a:custGeom>
                    <a:avLst/>
                    <a:gdLst>
                      <a:gd name="T0" fmla="*/ 16 w 25"/>
                      <a:gd name="T1" fmla="*/ 67 h 67"/>
                      <a:gd name="T2" fmla="*/ 0 w 25"/>
                      <a:gd name="T3" fmla="*/ 26 h 67"/>
                      <a:gd name="T4" fmla="*/ 12 w 25"/>
                      <a:gd name="T5" fmla="*/ 0 h 67"/>
                      <a:gd name="T6" fmla="*/ 25 w 25"/>
                      <a:gd name="T7" fmla="*/ 30 h 67"/>
                      <a:gd name="T8" fmla="*/ 16 w 25"/>
                      <a:gd name="T9" fmla="*/ 67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6" y="67"/>
                        </a:moveTo>
                        <a:lnTo>
                          <a:pt x="0" y="26"/>
                        </a:lnTo>
                        <a:lnTo>
                          <a:pt x="12" y="0"/>
                        </a:lnTo>
                        <a:lnTo>
                          <a:pt x="25" y="30"/>
                        </a:lnTo>
                        <a:lnTo>
                          <a:pt x="16"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5" name="Freeform 260">
                    <a:extLst>
                      <a:ext uri="{FF2B5EF4-FFF2-40B4-BE49-F238E27FC236}">
                        <a16:creationId xmlns:a16="http://schemas.microsoft.com/office/drawing/2014/main" id="{F62E53AF-9EB2-4FCD-875B-ED4EC026B9AC}"/>
                      </a:ext>
                    </a:extLst>
                  </p:cNvPr>
                  <p:cNvSpPr>
                    <a:spLocks/>
                  </p:cNvSpPr>
                  <p:nvPr/>
                </p:nvSpPr>
                <p:spPr bwMode="auto">
                  <a:xfrm>
                    <a:off x="895" y="3651"/>
                    <a:ext cx="37" cy="10"/>
                  </a:xfrm>
                  <a:custGeom>
                    <a:avLst/>
                    <a:gdLst>
                      <a:gd name="T0" fmla="*/ 2 w 73"/>
                      <a:gd name="T1" fmla="*/ 0 h 29"/>
                      <a:gd name="T2" fmla="*/ 48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8" y="0"/>
                        </a:lnTo>
                        <a:lnTo>
                          <a:pt x="51" y="2"/>
                        </a:lnTo>
                        <a:lnTo>
                          <a:pt x="56" y="11"/>
                        </a:lnTo>
                        <a:lnTo>
                          <a:pt x="73" y="29"/>
                        </a:lnTo>
                        <a:lnTo>
                          <a:pt x="18" y="29"/>
                        </a:lnTo>
                        <a:lnTo>
                          <a:pt x="9"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6" name="Freeform 261">
                    <a:extLst>
                      <a:ext uri="{FF2B5EF4-FFF2-40B4-BE49-F238E27FC236}">
                        <a16:creationId xmlns:a16="http://schemas.microsoft.com/office/drawing/2014/main" id="{7866648A-8C30-4F29-8FF5-ED33B6D3A0B5}"/>
                      </a:ext>
                    </a:extLst>
                  </p:cNvPr>
                  <p:cNvSpPr>
                    <a:spLocks/>
                  </p:cNvSpPr>
                  <p:nvPr/>
                </p:nvSpPr>
                <p:spPr bwMode="auto">
                  <a:xfrm>
                    <a:off x="899" y="3662"/>
                    <a:ext cx="41" cy="11"/>
                  </a:xfrm>
                  <a:custGeom>
                    <a:avLst/>
                    <a:gdLst>
                      <a:gd name="T0" fmla="*/ 0 w 83"/>
                      <a:gd name="T1" fmla="*/ 35 h 35"/>
                      <a:gd name="T2" fmla="*/ 2 w 83"/>
                      <a:gd name="T3" fmla="*/ 19 h 35"/>
                      <a:gd name="T4" fmla="*/ 7 w 83"/>
                      <a:gd name="T5" fmla="*/ 7 h 35"/>
                      <a:gd name="T6" fmla="*/ 11 w 83"/>
                      <a:gd name="T7" fmla="*/ 0 h 35"/>
                      <a:gd name="T8" fmla="*/ 67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7"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30" name="Group 262">
                <a:extLst>
                  <a:ext uri="{FF2B5EF4-FFF2-40B4-BE49-F238E27FC236}">
                    <a16:creationId xmlns:a16="http://schemas.microsoft.com/office/drawing/2014/main" id="{C961B85C-0F15-43B3-8CAD-FD8413A193F2}"/>
                  </a:ext>
                </a:extLst>
              </p:cNvPr>
              <p:cNvGrpSpPr>
                <a:grpSpLocks/>
              </p:cNvGrpSpPr>
              <p:nvPr/>
            </p:nvGrpSpPr>
            <p:grpSpPr bwMode="auto">
              <a:xfrm>
                <a:off x="903" y="3665"/>
                <a:ext cx="99" cy="74"/>
                <a:chOff x="903" y="3665"/>
                <a:chExt cx="99" cy="74"/>
              </a:xfrm>
            </p:grpSpPr>
            <p:grpSp>
              <p:nvGrpSpPr>
                <p:cNvPr id="329" name="Group 263">
                  <a:extLst>
                    <a:ext uri="{FF2B5EF4-FFF2-40B4-BE49-F238E27FC236}">
                      <a16:creationId xmlns:a16="http://schemas.microsoft.com/office/drawing/2014/main" id="{A87E5DFE-2887-4EB5-9BEB-A48F9A74F067}"/>
                    </a:ext>
                  </a:extLst>
                </p:cNvPr>
                <p:cNvGrpSpPr>
                  <a:grpSpLocks/>
                </p:cNvGrpSpPr>
                <p:nvPr/>
              </p:nvGrpSpPr>
              <p:grpSpPr bwMode="auto">
                <a:xfrm>
                  <a:off x="903" y="3665"/>
                  <a:ext cx="49" cy="23"/>
                  <a:chOff x="903" y="3665"/>
                  <a:chExt cx="49" cy="23"/>
                </a:xfrm>
              </p:grpSpPr>
              <p:sp>
                <p:nvSpPr>
                  <p:cNvPr id="346" name="Freeform 264">
                    <a:extLst>
                      <a:ext uri="{FF2B5EF4-FFF2-40B4-BE49-F238E27FC236}">
                        <a16:creationId xmlns:a16="http://schemas.microsoft.com/office/drawing/2014/main" id="{4EF17E28-68AB-47F0-A04E-3A085EFDC33F}"/>
                      </a:ext>
                    </a:extLst>
                  </p:cNvPr>
                  <p:cNvSpPr>
                    <a:spLocks/>
                  </p:cNvSpPr>
                  <p:nvPr/>
                </p:nvSpPr>
                <p:spPr bwMode="auto">
                  <a:xfrm>
                    <a:off x="903" y="3665"/>
                    <a:ext cx="12" cy="23"/>
                  </a:xfrm>
                  <a:custGeom>
                    <a:avLst/>
                    <a:gdLst>
                      <a:gd name="T0" fmla="*/ 16 w 25"/>
                      <a:gd name="T1" fmla="*/ 69 h 69"/>
                      <a:gd name="T2" fmla="*/ 0 w 25"/>
                      <a:gd name="T3" fmla="*/ 27 h 69"/>
                      <a:gd name="T4" fmla="*/ 10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0"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7" name="Freeform 265">
                    <a:extLst>
                      <a:ext uri="{FF2B5EF4-FFF2-40B4-BE49-F238E27FC236}">
                        <a16:creationId xmlns:a16="http://schemas.microsoft.com/office/drawing/2014/main" id="{050FC5A1-6A7C-4B66-85B6-03BE3412009D}"/>
                      </a:ext>
                    </a:extLst>
                  </p:cNvPr>
                  <p:cNvSpPr>
                    <a:spLocks/>
                  </p:cNvSpPr>
                  <p:nvPr/>
                </p:nvSpPr>
                <p:spPr bwMode="auto">
                  <a:xfrm>
                    <a:off x="907" y="3666"/>
                    <a:ext cx="37" cy="10"/>
                  </a:xfrm>
                  <a:custGeom>
                    <a:avLst/>
                    <a:gdLst>
                      <a:gd name="T0" fmla="*/ 1 w 73"/>
                      <a:gd name="T1" fmla="*/ 0 h 31"/>
                      <a:gd name="T2" fmla="*/ 49 w 73"/>
                      <a:gd name="T3" fmla="*/ 0 h 31"/>
                      <a:gd name="T4" fmla="*/ 51 w 73"/>
                      <a:gd name="T5" fmla="*/ 4 h 31"/>
                      <a:gd name="T6" fmla="*/ 56 w 73"/>
                      <a:gd name="T7" fmla="*/ 13 h 31"/>
                      <a:gd name="T8" fmla="*/ 73 w 73"/>
                      <a:gd name="T9" fmla="*/ 31 h 31"/>
                      <a:gd name="T10" fmla="*/ 18 w 73"/>
                      <a:gd name="T11" fmla="*/ 31 h 31"/>
                      <a:gd name="T12" fmla="*/ 10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9" y="0"/>
                        </a:lnTo>
                        <a:lnTo>
                          <a:pt x="51" y="4"/>
                        </a:lnTo>
                        <a:lnTo>
                          <a:pt x="56" y="13"/>
                        </a:lnTo>
                        <a:lnTo>
                          <a:pt x="73" y="31"/>
                        </a:lnTo>
                        <a:lnTo>
                          <a:pt x="18" y="31"/>
                        </a:lnTo>
                        <a:lnTo>
                          <a:pt x="10"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8" name="Freeform 266">
                    <a:extLst>
                      <a:ext uri="{FF2B5EF4-FFF2-40B4-BE49-F238E27FC236}">
                        <a16:creationId xmlns:a16="http://schemas.microsoft.com/office/drawing/2014/main" id="{C2763E2C-3168-457D-B0DC-EC67F1FE199B}"/>
                      </a:ext>
                    </a:extLst>
                  </p:cNvPr>
                  <p:cNvSpPr>
                    <a:spLocks/>
                  </p:cNvSpPr>
                  <p:nvPr/>
                </p:nvSpPr>
                <p:spPr bwMode="auto">
                  <a:xfrm>
                    <a:off x="911" y="3676"/>
                    <a:ext cx="41" cy="12"/>
                  </a:xfrm>
                  <a:custGeom>
                    <a:avLst/>
                    <a:gdLst>
                      <a:gd name="T0" fmla="*/ 0 w 82"/>
                      <a:gd name="T1" fmla="*/ 36 h 36"/>
                      <a:gd name="T2" fmla="*/ 2 w 82"/>
                      <a:gd name="T3" fmla="*/ 20 h 36"/>
                      <a:gd name="T4" fmla="*/ 6 w 82"/>
                      <a:gd name="T5" fmla="*/ 7 h 36"/>
                      <a:gd name="T6" fmla="*/ 11 w 82"/>
                      <a:gd name="T7" fmla="*/ 0 h 36"/>
                      <a:gd name="T8" fmla="*/ 66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6"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30" name="Group 267">
                  <a:extLst>
                    <a:ext uri="{FF2B5EF4-FFF2-40B4-BE49-F238E27FC236}">
                      <a16:creationId xmlns:a16="http://schemas.microsoft.com/office/drawing/2014/main" id="{900B0D02-4043-497B-9862-49A0FB04C854}"/>
                    </a:ext>
                  </a:extLst>
                </p:cNvPr>
                <p:cNvGrpSpPr>
                  <a:grpSpLocks/>
                </p:cNvGrpSpPr>
                <p:nvPr/>
              </p:nvGrpSpPr>
              <p:grpSpPr bwMode="auto">
                <a:xfrm>
                  <a:off x="914" y="3678"/>
                  <a:ext cx="49" cy="23"/>
                  <a:chOff x="914" y="3678"/>
                  <a:chExt cx="49" cy="23"/>
                </a:xfrm>
              </p:grpSpPr>
              <p:sp>
                <p:nvSpPr>
                  <p:cNvPr id="343" name="Freeform 268">
                    <a:extLst>
                      <a:ext uri="{FF2B5EF4-FFF2-40B4-BE49-F238E27FC236}">
                        <a16:creationId xmlns:a16="http://schemas.microsoft.com/office/drawing/2014/main" id="{1D04FF97-3D85-4E2C-A13D-4CE2B427F9A8}"/>
                      </a:ext>
                    </a:extLst>
                  </p:cNvPr>
                  <p:cNvSpPr>
                    <a:spLocks/>
                  </p:cNvSpPr>
                  <p:nvPr/>
                </p:nvSpPr>
                <p:spPr bwMode="auto">
                  <a:xfrm>
                    <a:off x="914" y="3678"/>
                    <a:ext cx="13" cy="23"/>
                  </a:xfrm>
                  <a:custGeom>
                    <a:avLst/>
                    <a:gdLst>
                      <a:gd name="T0" fmla="*/ 14 w 25"/>
                      <a:gd name="T1" fmla="*/ 70 h 70"/>
                      <a:gd name="T2" fmla="*/ 0 w 25"/>
                      <a:gd name="T3" fmla="*/ 27 h 70"/>
                      <a:gd name="T4" fmla="*/ 9 w 25"/>
                      <a:gd name="T5" fmla="*/ 0 h 70"/>
                      <a:gd name="T6" fmla="*/ 25 w 25"/>
                      <a:gd name="T7" fmla="*/ 31 h 70"/>
                      <a:gd name="T8" fmla="*/ 14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4" name="Freeform 269">
                    <a:extLst>
                      <a:ext uri="{FF2B5EF4-FFF2-40B4-BE49-F238E27FC236}">
                        <a16:creationId xmlns:a16="http://schemas.microsoft.com/office/drawing/2014/main" id="{3C05A009-FEDB-4B46-B4ED-FA35DFA37FBE}"/>
                      </a:ext>
                    </a:extLst>
                  </p:cNvPr>
                  <p:cNvSpPr>
                    <a:spLocks/>
                  </p:cNvSpPr>
                  <p:nvPr/>
                </p:nvSpPr>
                <p:spPr bwMode="auto">
                  <a:xfrm>
                    <a:off x="919" y="3678"/>
                    <a:ext cx="38" cy="10"/>
                  </a:xfrm>
                  <a:custGeom>
                    <a:avLst/>
                    <a:gdLst>
                      <a:gd name="T0" fmla="*/ 1 w 75"/>
                      <a:gd name="T1" fmla="*/ 0 h 30"/>
                      <a:gd name="T2" fmla="*/ 50 w 75"/>
                      <a:gd name="T3" fmla="*/ 0 h 30"/>
                      <a:gd name="T4" fmla="*/ 51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7" y="12"/>
                        </a:lnTo>
                        <a:lnTo>
                          <a:pt x="75" y="30"/>
                        </a:lnTo>
                        <a:lnTo>
                          <a:pt x="19" y="30"/>
                        </a:lnTo>
                        <a:lnTo>
                          <a:pt x="11"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5" name="Freeform 270">
                    <a:extLst>
                      <a:ext uri="{FF2B5EF4-FFF2-40B4-BE49-F238E27FC236}">
                        <a16:creationId xmlns:a16="http://schemas.microsoft.com/office/drawing/2014/main" id="{C421906D-0B44-472F-9031-25FA8D63E28F}"/>
                      </a:ext>
                    </a:extLst>
                  </p:cNvPr>
                  <p:cNvSpPr>
                    <a:spLocks/>
                  </p:cNvSpPr>
                  <p:nvPr/>
                </p:nvSpPr>
                <p:spPr bwMode="auto">
                  <a:xfrm>
                    <a:off x="922" y="3688"/>
                    <a:ext cx="41" cy="13"/>
                  </a:xfrm>
                  <a:custGeom>
                    <a:avLst/>
                    <a:gdLst>
                      <a:gd name="T0" fmla="*/ 0 w 81"/>
                      <a:gd name="T1" fmla="*/ 38 h 38"/>
                      <a:gd name="T2" fmla="*/ 2 w 81"/>
                      <a:gd name="T3" fmla="*/ 21 h 38"/>
                      <a:gd name="T4" fmla="*/ 8 w 81"/>
                      <a:gd name="T5" fmla="*/ 8 h 38"/>
                      <a:gd name="T6" fmla="*/ 12 w 81"/>
                      <a:gd name="T7" fmla="*/ 0 h 38"/>
                      <a:gd name="T8" fmla="*/ 68 w 81"/>
                      <a:gd name="T9" fmla="*/ 0 h 38"/>
                      <a:gd name="T10" fmla="*/ 81 w 81"/>
                      <a:gd name="T11" fmla="*/ 38 h 38"/>
                      <a:gd name="T12" fmla="*/ 0 w 81"/>
                      <a:gd name="T13" fmla="*/ 38 h 38"/>
                      <a:gd name="T14" fmla="*/ 0 60000 65536"/>
                      <a:gd name="T15" fmla="*/ 0 60000 65536"/>
                      <a:gd name="T16" fmla="*/ 0 60000 65536"/>
                      <a:gd name="T17" fmla="*/ 0 60000 65536"/>
                      <a:gd name="T18" fmla="*/ 0 60000 65536"/>
                      <a:gd name="T19" fmla="*/ 0 60000 65536"/>
                      <a:gd name="T20" fmla="*/ 0 60000 65536"/>
                      <a:gd name="T21" fmla="*/ 0 w 81"/>
                      <a:gd name="T22" fmla="*/ 0 h 38"/>
                      <a:gd name="T23" fmla="*/ 81 w 81"/>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8">
                        <a:moveTo>
                          <a:pt x="0" y="38"/>
                        </a:moveTo>
                        <a:lnTo>
                          <a:pt x="2" y="21"/>
                        </a:lnTo>
                        <a:lnTo>
                          <a:pt x="8" y="8"/>
                        </a:lnTo>
                        <a:lnTo>
                          <a:pt x="12" y="0"/>
                        </a:lnTo>
                        <a:lnTo>
                          <a:pt x="68" y="0"/>
                        </a:lnTo>
                        <a:lnTo>
                          <a:pt x="81"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31" name="Group 271">
                  <a:extLst>
                    <a:ext uri="{FF2B5EF4-FFF2-40B4-BE49-F238E27FC236}">
                      <a16:creationId xmlns:a16="http://schemas.microsoft.com/office/drawing/2014/main" id="{0BA6E492-FCD5-41C3-B1CB-41FF562BC25C}"/>
                    </a:ext>
                  </a:extLst>
                </p:cNvPr>
                <p:cNvGrpSpPr>
                  <a:grpSpLocks/>
                </p:cNvGrpSpPr>
                <p:nvPr/>
              </p:nvGrpSpPr>
              <p:grpSpPr bwMode="auto">
                <a:xfrm>
                  <a:off x="928" y="3690"/>
                  <a:ext cx="48" cy="23"/>
                  <a:chOff x="928" y="3690"/>
                  <a:chExt cx="48" cy="23"/>
                </a:xfrm>
              </p:grpSpPr>
              <p:sp>
                <p:nvSpPr>
                  <p:cNvPr id="340" name="Freeform 272">
                    <a:extLst>
                      <a:ext uri="{FF2B5EF4-FFF2-40B4-BE49-F238E27FC236}">
                        <a16:creationId xmlns:a16="http://schemas.microsoft.com/office/drawing/2014/main" id="{C0AC38C7-13A8-4DC5-AC13-0416E8B6A932}"/>
                      </a:ext>
                    </a:extLst>
                  </p:cNvPr>
                  <p:cNvSpPr>
                    <a:spLocks/>
                  </p:cNvSpPr>
                  <p:nvPr/>
                </p:nvSpPr>
                <p:spPr bwMode="auto">
                  <a:xfrm>
                    <a:off x="928" y="3690"/>
                    <a:ext cx="12" cy="23"/>
                  </a:xfrm>
                  <a:custGeom>
                    <a:avLst/>
                    <a:gdLst>
                      <a:gd name="T0" fmla="*/ 13 w 25"/>
                      <a:gd name="T1" fmla="*/ 70 h 70"/>
                      <a:gd name="T2" fmla="*/ 0 w 25"/>
                      <a:gd name="T3" fmla="*/ 29 h 70"/>
                      <a:gd name="T4" fmla="*/ 9 w 25"/>
                      <a:gd name="T5" fmla="*/ 0 h 70"/>
                      <a:gd name="T6" fmla="*/ 25 w 25"/>
                      <a:gd name="T7" fmla="*/ 33 h 70"/>
                      <a:gd name="T8" fmla="*/ 13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9"/>
                        </a:lnTo>
                        <a:lnTo>
                          <a:pt x="9" y="0"/>
                        </a:lnTo>
                        <a:lnTo>
                          <a:pt x="25" y="33"/>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1" name="Freeform 273">
                    <a:extLst>
                      <a:ext uri="{FF2B5EF4-FFF2-40B4-BE49-F238E27FC236}">
                        <a16:creationId xmlns:a16="http://schemas.microsoft.com/office/drawing/2014/main" id="{036ACCBD-8BC0-45CF-BBF3-8E62BB1749E2}"/>
                      </a:ext>
                    </a:extLst>
                  </p:cNvPr>
                  <p:cNvSpPr>
                    <a:spLocks/>
                  </p:cNvSpPr>
                  <p:nvPr/>
                </p:nvSpPr>
                <p:spPr bwMode="auto">
                  <a:xfrm>
                    <a:off x="932" y="3691"/>
                    <a:ext cx="38" cy="10"/>
                  </a:xfrm>
                  <a:custGeom>
                    <a:avLst/>
                    <a:gdLst>
                      <a:gd name="T0" fmla="*/ 2 w 75"/>
                      <a:gd name="T1" fmla="*/ 0 h 31"/>
                      <a:gd name="T2" fmla="*/ 50 w 75"/>
                      <a:gd name="T3" fmla="*/ 0 h 31"/>
                      <a:gd name="T4" fmla="*/ 52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2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2" y="0"/>
                        </a:moveTo>
                        <a:lnTo>
                          <a:pt x="50" y="0"/>
                        </a:lnTo>
                        <a:lnTo>
                          <a:pt x="52" y="2"/>
                        </a:lnTo>
                        <a:lnTo>
                          <a:pt x="57" y="11"/>
                        </a:lnTo>
                        <a:lnTo>
                          <a:pt x="75" y="31"/>
                        </a:lnTo>
                        <a:lnTo>
                          <a:pt x="19" y="31"/>
                        </a:lnTo>
                        <a:lnTo>
                          <a:pt x="10" y="22"/>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2" name="Freeform 274">
                    <a:extLst>
                      <a:ext uri="{FF2B5EF4-FFF2-40B4-BE49-F238E27FC236}">
                        <a16:creationId xmlns:a16="http://schemas.microsoft.com/office/drawing/2014/main" id="{8BD84713-EB04-437E-A2CA-9A2A70D02ABC}"/>
                      </a:ext>
                    </a:extLst>
                  </p:cNvPr>
                  <p:cNvSpPr>
                    <a:spLocks/>
                  </p:cNvSpPr>
                  <p:nvPr/>
                </p:nvSpPr>
                <p:spPr bwMode="auto">
                  <a:xfrm>
                    <a:off x="935" y="3701"/>
                    <a:ext cx="41" cy="12"/>
                  </a:xfrm>
                  <a:custGeom>
                    <a:avLst/>
                    <a:gdLst>
                      <a:gd name="T0" fmla="*/ 0 w 83"/>
                      <a:gd name="T1" fmla="*/ 36 h 36"/>
                      <a:gd name="T2" fmla="*/ 2 w 83"/>
                      <a:gd name="T3" fmla="*/ 19 h 36"/>
                      <a:gd name="T4" fmla="*/ 8 w 83"/>
                      <a:gd name="T5" fmla="*/ 7 h 36"/>
                      <a:gd name="T6" fmla="*/ 13 w 83"/>
                      <a:gd name="T7" fmla="*/ 0 h 36"/>
                      <a:gd name="T8" fmla="*/ 69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8" y="7"/>
                        </a:lnTo>
                        <a:lnTo>
                          <a:pt x="13"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32" name="Group 275">
                  <a:extLst>
                    <a:ext uri="{FF2B5EF4-FFF2-40B4-BE49-F238E27FC236}">
                      <a16:creationId xmlns:a16="http://schemas.microsoft.com/office/drawing/2014/main" id="{AD7158EF-F160-4DAC-BC9D-120F8F2DA3F0}"/>
                    </a:ext>
                  </a:extLst>
                </p:cNvPr>
                <p:cNvGrpSpPr>
                  <a:grpSpLocks/>
                </p:cNvGrpSpPr>
                <p:nvPr/>
              </p:nvGrpSpPr>
              <p:grpSpPr bwMode="auto">
                <a:xfrm>
                  <a:off x="940" y="3703"/>
                  <a:ext cx="49" cy="23"/>
                  <a:chOff x="940" y="3703"/>
                  <a:chExt cx="49" cy="23"/>
                </a:xfrm>
              </p:grpSpPr>
              <p:sp>
                <p:nvSpPr>
                  <p:cNvPr id="337" name="Freeform 276">
                    <a:extLst>
                      <a:ext uri="{FF2B5EF4-FFF2-40B4-BE49-F238E27FC236}">
                        <a16:creationId xmlns:a16="http://schemas.microsoft.com/office/drawing/2014/main" id="{3163326A-32EF-4594-A3BA-CE3980C13489}"/>
                      </a:ext>
                    </a:extLst>
                  </p:cNvPr>
                  <p:cNvSpPr>
                    <a:spLocks/>
                  </p:cNvSpPr>
                  <p:nvPr/>
                </p:nvSpPr>
                <p:spPr bwMode="auto">
                  <a:xfrm>
                    <a:off x="940" y="3703"/>
                    <a:ext cx="13" cy="23"/>
                  </a:xfrm>
                  <a:custGeom>
                    <a:avLst/>
                    <a:gdLst>
                      <a:gd name="T0" fmla="*/ 15 w 25"/>
                      <a:gd name="T1" fmla="*/ 68 h 68"/>
                      <a:gd name="T2" fmla="*/ 0 w 25"/>
                      <a:gd name="T3" fmla="*/ 27 h 68"/>
                      <a:gd name="T4" fmla="*/ 9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9"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8" name="Freeform 277">
                    <a:extLst>
                      <a:ext uri="{FF2B5EF4-FFF2-40B4-BE49-F238E27FC236}">
                        <a16:creationId xmlns:a16="http://schemas.microsoft.com/office/drawing/2014/main" id="{6196189A-5DEE-4D3B-A9DC-7DE3672A47E9}"/>
                      </a:ext>
                    </a:extLst>
                  </p:cNvPr>
                  <p:cNvSpPr>
                    <a:spLocks/>
                  </p:cNvSpPr>
                  <p:nvPr/>
                </p:nvSpPr>
                <p:spPr bwMode="auto">
                  <a:xfrm>
                    <a:off x="945" y="3703"/>
                    <a:ext cx="37" cy="10"/>
                  </a:xfrm>
                  <a:custGeom>
                    <a:avLst/>
                    <a:gdLst>
                      <a:gd name="T0" fmla="*/ 2 w 75"/>
                      <a:gd name="T1" fmla="*/ 0 h 30"/>
                      <a:gd name="T2" fmla="*/ 52 w 75"/>
                      <a:gd name="T3" fmla="*/ 0 h 30"/>
                      <a:gd name="T4" fmla="*/ 53 w 75"/>
                      <a:gd name="T5" fmla="*/ 3 h 30"/>
                      <a:gd name="T6" fmla="*/ 57 w 75"/>
                      <a:gd name="T7" fmla="*/ 12 h 30"/>
                      <a:gd name="T8" fmla="*/ 75 w 75"/>
                      <a:gd name="T9" fmla="*/ 30 h 30"/>
                      <a:gd name="T10" fmla="*/ 19 w 75"/>
                      <a:gd name="T11" fmla="*/ 30 h 30"/>
                      <a:gd name="T12" fmla="*/ 10 w 75"/>
                      <a:gd name="T13" fmla="*/ 21 h 30"/>
                      <a:gd name="T14" fmla="*/ 0 w 75"/>
                      <a:gd name="T15" fmla="*/ 7 h 30"/>
                      <a:gd name="T16" fmla="*/ 2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2" y="0"/>
                        </a:lnTo>
                        <a:lnTo>
                          <a:pt x="53" y="3"/>
                        </a:lnTo>
                        <a:lnTo>
                          <a:pt x="57" y="12"/>
                        </a:lnTo>
                        <a:lnTo>
                          <a:pt x="75" y="30"/>
                        </a:lnTo>
                        <a:lnTo>
                          <a:pt x="19" y="30"/>
                        </a:lnTo>
                        <a:lnTo>
                          <a:pt x="10" y="21"/>
                        </a:lnTo>
                        <a:lnTo>
                          <a:pt x="0" y="7"/>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9" name="Freeform 278">
                    <a:extLst>
                      <a:ext uri="{FF2B5EF4-FFF2-40B4-BE49-F238E27FC236}">
                        <a16:creationId xmlns:a16="http://schemas.microsoft.com/office/drawing/2014/main" id="{B186B605-6ED3-4EA1-82A1-89076B265050}"/>
                      </a:ext>
                    </a:extLst>
                  </p:cNvPr>
                  <p:cNvSpPr>
                    <a:spLocks/>
                  </p:cNvSpPr>
                  <p:nvPr/>
                </p:nvSpPr>
                <p:spPr bwMode="auto">
                  <a:xfrm>
                    <a:off x="948" y="3714"/>
                    <a:ext cx="41" cy="12"/>
                  </a:xfrm>
                  <a:custGeom>
                    <a:avLst/>
                    <a:gdLst>
                      <a:gd name="T0" fmla="*/ 0 w 82"/>
                      <a:gd name="T1" fmla="*/ 36 h 36"/>
                      <a:gd name="T2" fmla="*/ 1 w 82"/>
                      <a:gd name="T3" fmla="*/ 19 h 36"/>
                      <a:gd name="T4" fmla="*/ 7 w 82"/>
                      <a:gd name="T5" fmla="*/ 8 h 36"/>
                      <a:gd name="T6" fmla="*/ 12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19"/>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333" name="Group 279">
                  <a:extLst>
                    <a:ext uri="{FF2B5EF4-FFF2-40B4-BE49-F238E27FC236}">
                      <a16:creationId xmlns:a16="http://schemas.microsoft.com/office/drawing/2014/main" id="{26B1E4FD-5F6C-4373-832B-C5BC6D022198}"/>
                    </a:ext>
                  </a:extLst>
                </p:cNvPr>
                <p:cNvGrpSpPr>
                  <a:grpSpLocks/>
                </p:cNvGrpSpPr>
                <p:nvPr/>
              </p:nvGrpSpPr>
              <p:grpSpPr bwMode="auto">
                <a:xfrm>
                  <a:off x="953" y="3716"/>
                  <a:ext cx="49" cy="23"/>
                  <a:chOff x="953" y="3716"/>
                  <a:chExt cx="49" cy="23"/>
                </a:xfrm>
              </p:grpSpPr>
              <p:sp>
                <p:nvSpPr>
                  <p:cNvPr id="334" name="Freeform 280">
                    <a:extLst>
                      <a:ext uri="{FF2B5EF4-FFF2-40B4-BE49-F238E27FC236}">
                        <a16:creationId xmlns:a16="http://schemas.microsoft.com/office/drawing/2014/main" id="{AB33567D-F235-461D-BF00-B7E29EADFDE7}"/>
                      </a:ext>
                    </a:extLst>
                  </p:cNvPr>
                  <p:cNvSpPr>
                    <a:spLocks/>
                  </p:cNvSpPr>
                  <p:nvPr/>
                </p:nvSpPr>
                <p:spPr bwMode="auto">
                  <a:xfrm>
                    <a:off x="953" y="3716"/>
                    <a:ext cx="12" cy="23"/>
                  </a:xfrm>
                  <a:custGeom>
                    <a:avLst/>
                    <a:gdLst>
                      <a:gd name="T0" fmla="*/ 14 w 23"/>
                      <a:gd name="T1" fmla="*/ 68 h 68"/>
                      <a:gd name="T2" fmla="*/ 0 w 23"/>
                      <a:gd name="T3" fmla="*/ 27 h 68"/>
                      <a:gd name="T4" fmla="*/ 9 w 23"/>
                      <a:gd name="T5" fmla="*/ 0 h 68"/>
                      <a:gd name="T6" fmla="*/ 23 w 23"/>
                      <a:gd name="T7" fmla="*/ 30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9" y="0"/>
                        </a:lnTo>
                        <a:lnTo>
                          <a:pt x="23" y="30"/>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5" name="Freeform 281">
                    <a:extLst>
                      <a:ext uri="{FF2B5EF4-FFF2-40B4-BE49-F238E27FC236}">
                        <a16:creationId xmlns:a16="http://schemas.microsoft.com/office/drawing/2014/main" id="{8309617A-FA09-470F-9D57-6D0E53226735}"/>
                      </a:ext>
                    </a:extLst>
                  </p:cNvPr>
                  <p:cNvSpPr>
                    <a:spLocks/>
                  </p:cNvSpPr>
                  <p:nvPr/>
                </p:nvSpPr>
                <p:spPr bwMode="auto">
                  <a:xfrm>
                    <a:off x="958" y="3717"/>
                    <a:ext cx="37" cy="9"/>
                  </a:xfrm>
                  <a:custGeom>
                    <a:avLst/>
                    <a:gdLst>
                      <a:gd name="T0" fmla="*/ 1 w 75"/>
                      <a:gd name="T1" fmla="*/ 0 h 29"/>
                      <a:gd name="T2" fmla="*/ 50 w 75"/>
                      <a:gd name="T3" fmla="*/ 0 h 29"/>
                      <a:gd name="T4" fmla="*/ 51 w 75"/>
                      <a:gd name="T5" fmla="*/ 3 h 29"/>
                      <a:gd name="T6" fmla="*/ 56 w 75"/>
                      <a:gd name="T7" fmla="*/ 11 h 29"/>
                      <a:gd name="T8" fmla="*/ 75 w 75"/>
                      <a:gd name="T9" fmla="*/ 29 h 29"/>
                      <a:gd name="T10" fmla="*/ 18 w 75"/>
                      <a:gd name="T11" fmla="*/ 29 h 29"/>
                      <a:gd name="T12" fmla="*/ 9 w 75"/>
                      <a:gd name="T13" fmla="*/ 20 h 29"/>
                      <a:gd name="T14" fmla="*/ 0 w 75"/>
                      <a:gd name="T15" fmla="*/ 6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3"/>
                        </a:lnTo>
                        <a:lnTo>
                          <a:pt x="56" y="11"/>
                        </a:lnTo>
                        <a:lnTo>
                          <a:pt x="75"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6" name="Freeform 282">
                    <a:extLst>
                      <a:ext uri="{FF2B5EF4-FFF2-40B4-BE49-F238E27FC236}">
                        <a16:creationId xmlns:a16="http://schemas.microsoft.com/office/drawing/2014/main" id="{83E76071-DEB7-4D05-A38D-591CE1702B48}"/>
                      </a:ext>
                    </a:extLst>
                  </p:cNvPr>
                  <p:cNvSpPr>
                    <a:spLocks/>
                  </p:cNvSpPr>
                  <p:nvPr/>
                </p:nvSpPr>
                <p:spPr bwMode="auto">
                  <a:xfrm>
                    <a:off x="961" y="3727"/>
                    <a:ext cx="41" cy="12"/>
                  </a:xfrm>
                  <a:custGeom>
                    <a:avLst/>
                    <a:gdLst>
                      <a:gd name="T0" fmla="*/ 0 w 82"/>
                      <a:gd name="T1" fmla="*/ 36 h 36"/>
                      <a:gd name="T2" fmla="*/ 2 w 82"/>
                      <a:gd name="T3" fmla="*/ 19 h 36"/>
                      <a:gd name="T4" fmla="*/ 6 w 82"/>
                      <a:gd name="T5" fmla="*/ 7 h 36"/>
                      <a:gd name="T6" fmla="*/ 11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31" name="Group 283">
                <a:extLst>
                  <a:ext uri="{FF2B5EF4-FFF2-40B4-BE49-F238E27FC236}">
                    <a16:creationId xmlns:a16="http://schemas.microsoft.com/office/drawing/2014/main" id="{D87D292E-7FC2-4C66-AED8-62ED2EA5BBB7}"/>
                  </a:ext>
                </a:extLst>
              </p:cNvPr>
              <p:cNvGrpSpPr>
                <a:grpSpLocks/>
              </p:cNvGrpSpPr>
              <p:nvPr/>
            </p:nvGrpSpPr>
            <p:grpSpPr bwMode="auto">
              <a:xfrm>
                <a:off x="963" y="3727"/>
                <a:ext cx="49" cy="23"/>
                <a:chOff x="963" y="3727"/>
                <a:chExt cx="49" cy="23"/>
              </a:xfrm>
            </p:grpSpPr>
            <p:sp>
              <p:nvSpPr>
                <p:cNvPr id="326" name="Freeform 284">
                  <a:extLst>
                    <a:ext uri="{FF2B5EF4-FFF2-40B4-BE49-F238E27FC236}">
                      <a16:creationId xmlns:a16="http://schemas.microsoft.com/office/drawing/2014/main" id="{EAB9871D-8380-4611-B970-E1A9744AE54B}"/>
                    </a:ext>
                  </a:extLst>
                </p:cNvPr>
                <p:cNvSpPr>
                  <a:spLocks/>
                </p:cNvSpPr>
                <p:nvPr/>
              </p:nvSpPr>
              <p:spPr bwMode="auto">
                <a:xfrm>
                  <a:off x="963" y="3727"/>
                  <a:ext cx="13" cy="23"/>
                </a:xfrm>
                <a:custGeom>
                  <a:avLst/>
                  <a:gdLst>
                    <a:gd name="T0" fmla="*/ 16 w 25"/>
                    <a:gd name="T1" fmla="*/ 69 h 69"/>
                    <a:gd name="T2" fmla="*/ 0 w 25"/>
                    <a:gd name="T3" fmla="*/ 27 h 69"/>
                    <a:gd name="T4" fmla="*/ 11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7" name="Freeform 285">
                  <a:extLst>
                    <a:ext uri="{FF2B5EF4-FFF2-40B4-BE49-F238E27FC236}">
                      <a16:creationId xmlns:a16="http://schemas.microsoft.com/office/drawing/2014/main" id="{FF63FAF3-B699-4E62-B15A-123A650142D7}"/>
                    </a:ext>
                  </a:extLst>
                </p:cNvPr>
                <p:cNvSpPr>
                  <a:spLocks/>
                </p:cNvSpPr>
                <p:nvPr/>
              </p:nvSpPr>
              <p:spPr bwMode="auto">
                <a:xfrm>
                  <a:off x="968" y="3728"/>
                  <a:ext cx="37" cy="10"/>
                </a:xfrm>
                <a:custGeom>
                  <a:avLst/>
                  <a:gdLst>
                    <a:gd name="T0" fmla="*/ 1 w 73"/>
                    <a:gd name="T1" fmla="*/ 0 h 31"/>
                    <a:gd name="T2" fmla="*/ 48 w 73"/>
                    <a:gd name="T3" fmla="*/ 0 h 31"/>
                    <a:gd name="T4" fmla="*/ 50 w 73"/>
                    <a:gd name="T5" fmla="*/ 4 h 31"/>
                    <a:gd name="T6" fmla="*/ 56 w 73"/>
                    <a:gd name="T7" fmla="*/ 13 h 31"/>
                    <a:gd name="T8" fmla="*/ 73 w 73"/>
                    <a:gd name="T9" fmla="*/ 31 h 31"/>
                    <a:gd name="T10" fmla="*/ 18 w 73"/>
                    <a:gd name="T11" fmla="*/ 31 h 31"/>
                    <a:gd name="T12" fmla="*/ 9 w 73"/>
                    <a:gd name="T13" fmla="*/ 22 h 31"/>
                    <a:gd name="T14" fmla="*/ 0 w 73"/>
                    <a:gd name="T15" fmla="*/ 7 h 31"/>
                    <a:gd name="T16" fmla="*/ 1 w 73"/>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1"/>
                    <a:gd name="T29" fmla="*/ 73 w 73"/>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1">
                      <a:moveTo>
                        <a:pt x="1" y="0"/>
                      </a:moveTo>
                      <a:lnTo>
                        <a:pt x="48" y="0"/>
                      </a:lnTo>
                      <a:lnTo>
                        <a:pt x="50" y="4"/>
                      </a:lnTo>
                      <a:lnTo>
                        <a:pt x="56" y="13"/>
                      </a:lnTo>
                      <a:lnTo>
                        <a:pt x="73"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8" name="Freeform 286">
                  <a:extLst>
                    <a:ext uri="{FF2B5EF4-FFF2-40B4-BE49-F238E27FC236}">
                      <a16:creationId xmlns:a16="http://schemas.microsoft.com/office/drawing/2014/main" id="{CC2FD40E-4F12-4F26-9665-75D30220D0E7}"/>
                    </a:ext>
                  </a:extLst>
                </p:cNvPr>
                <p:cNvSpPr>
                  <a:spLocks/>
                </p:cNvSpPr>
                <p:nvPr/>
              </p:nvSpPr>
              <p:spPr bwMode="auto">
                <a:xfrm>
                  <a:off x="972" y="3738"/>
                  <a:ext cx="40" cy="12"/>
                </a:xfrm>
                <a:custGeom>
                  <a:avLst/>
                  <a:gdLst>
                    <a:gd name="T0" fmla="*/ 0 w 82"/>
                    <a:gd name="T1" fmla="*/ 36 h 36"/>
                    <a:gd name="T2" fmla="*/ 2 w 82"/>
                    <a:gd name="T3" fmla="*/ 20 h 36"/>
                    <a:gd name="T4" fmla="*/ 6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20"/>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32" name="Group 287">
                <a:extLst>
                  <a:ext uri="{FF2B5EF4-FFF2-40B4-BE49-F238E27FC236}">
                    <a16:creationId xmlns:a16="http://schemas.microsoft.com/office/drawing/2014/main" id="{59CF8662-AD22-4BF2-AE12-3F8C05E6F7DA}"/>
                  </a:ext>
                </a:extLst>
              </p:cNvPr>
              <p:cNvGrpSpPr>
                <a:grpSpLocks/>
              </p:cNvGrpSpPr>
              <p:nvPr/>
            </p:nvGrpSpPr>
            <p:grpSpPr bwMode="auto">
              <a:xfrm>
                <a:off x="976" y="3740"/>
                <a:ext cx="50" cy="22"/>
                <a:chOff x="976" y="3740"/>
                <a:chExt cx="50" cy="22"/>
              </a:xfrm>
            </p:grpSpPr>
            <p:sp>
              <p:nvSpPr>
                <p:cNvPr id="323" name="Freeform 288">
                  <a:extLst>
                    <a:ext uri="{FF2B5EF4-FFF2-40B4-BE49-F238E27FC236}">
                      <a16:creationId xmlns:a16="http://schemas.microsoft.com/office/drawing/2014/main" id="{1E6435FD-F52C-451E-99C6-CEADB5594F2F}"/>
                    </a:ext>
                  </a:extLst>
                </p:cNvPr>
                <p:cNvSpPr>
                  <a:spLocks/>
                </p:cNvSpPr>
                <p:nvPr/>
              </p:nvSpPr>
              <p:spPr bwMode="auto">
                <a:xfrm>
                  <a:off x="976" y="3740"/>
                  <a:ext cx="12" cy="22"/>
                </a:xfrm>
                <a:custGeom>
                  <a:avLst/>
                  <a:gdLst>
                    <a:gd name="T0" fmla="*/ 14 w 23"/>
                    <a:gd name="T1" fmla="*/ 68 h 68"/>
                    <a:gd name="T2" fmla="*/ 0 w 23"/>
                    <a:gd name="T3" fmla="*/ 27 h 68"/>
                    <a:gd name="T4" fmla="*/ 10 w 23"/>
                    <a:gd name="T5" fmla="*/ 0 h 68"/>
                    <a:gd name="T6" fmla="*/ 23 w 23"/>
                    <a:gd name="T7" fmla="*/ 31 h 68"/>
                    <a:gd name="T8" fmla="*/ 14 w 23"/>
                    <a:gd name="T9" fmla="*/ 6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14" y="68"/>
                      </a:moveTo>
                      <a:lnTo>
                        <a:pt x="0" y="27"/>
                      </a:lnTo>
                      <a:lnTo>
                        <a:pt x="10" y="0"/>
                      </a:lnTo>
                      <a:lnTo>
                        <a:pt x="23"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4" name="Freeform 289">
                  <a:extLst>
                    <a:ext uri="{FF2B5EF4-FFF2-40B4-BE49-F238E27FC236}">
                      <a16:creationId xmlns:a16="http://schemas.microsoft.com/office/drawing/2014/main" id="{FECB2E90-75CE-416A-B8CF-50736ECD93A4}"/>
                    </a:ext>
                  </a:extLst>
                </p:cNvPr>
                <p:cNvSpPr>
                  <a:spLocks/>
                </p:cNvSpPr>
                <p:nvPr/>
              </p:nvSpPr>
              <p:spPr bwMode="auto">
                <a:xfrm>
                  <a:off x="980" y="3740"/>
                  <a:ext cx="38" cy="10"/>
                </a:xfrm>
                <a:custGeom>
                  <a:avLst/>
                  <a:gdLst>
                    <a:gd name="T0" fmla="*/ 4 w 75"/>
                    <a:gd name="T1" fmla="*/ 0 h 31"/>
                    <a:gd name="T2" fmla="*/ 52 w 75"/>
                    <a:gd name="T3" fmla="*/ 0 h 31"/>
                    <a:gd name="T4" fmla="*/ 53 w 75"/>
                    <a:gd name="T5" fmla="*/ 4 h 31"/>
                    <a:gd name="T6" fmla="*/ 60 w 75"/>
                    <a:gd name="T7" fmla="*/ 13 h 31"/>
                    <a:gd name="T8" fmla="*/ 75 w 75"/>
                    <a:gd name="T9" fmla="*/ 31 h 31"/>
                    <a:gd name="T10" fmla="*/ 19 w 75"/>
                    <a:gd name="T11" fmla="*/ 31 h 31"/>
                    <a:gd name="T12" fmla="*/ 12 w 75"/>
                    <a:gd name="T13" fmla="*/ 22 h 31"/>
                    <a:gd name="T14" fmla="*/ 0 w 75"/>
                    <a:gd name="T15" fmla="*/ 7 h 31"/>
                    <a:gd name="T16" fmla="*/ 4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4" y="0"/>
                      </a:moveTo>
                      <a:lnTo>
                        <a:pt x="52" y="0"/>
                      </a:lnTo>
                      <a:lnTo>
                        <a:pt x="53" y="4"/>
                      </a:lnTo>
                      <a:lnTo>
                        <a:pt x="60" y="13"/>
                      </a:lnTo>
                      <a:lnTo>
                        <a:pt x="75" y="31"/>
                      </a:lnTo>
                      <a:lnTo>
                        <a:pt x="19" y="31"/>
                      </a:lnTo>
                      <a:lnTo>
                        <a:pt x="12" y="22"/>
                      </a:lnTo>
                      <a:lnTo>
                        <a:pt x="0" y="7"/>
                      </a:lnTo>
                      <a:lnTo>
                        <a:pt x="4"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5" name="Freeform 290">
                  <a:extLst>
                    <a:ext uri="{FF2B5EF4-FFF2-40B4-BE49-F238E27FC236}">
                      <a16:creationId xmlns:a16="http://schemas.microsoft.com/office/drawing/2014/main" id="{22C34236-3760-4825-A2A6-216D7952AD5A}"/>
                    </a:ext>
                  </a:extLst>
                </p:cNvPr>
                <p:cNvSpPr>
                  <a:spLocks/>
                </p:cNvSpPr>
                <p:nvPr/>
              </p:nvSpPr>
              <p:spPr bwMode="auto">
                <a:xfrm>
                  <a:off x="984" y="3750"/>
                  <a:ext cx="42" cy="12"/>
                </a:xfrm>
                <a:custGeom>
                  <a:avLst/>
                  <a:gdLst>
                    <a:gd name="T0" fmla="*/ 0 w 83"/>
                    <a:gd name="T1" fmla="*/ 36 h 36"/>
                    <a:gd name="T2" fmla="*/ 2 w 83"/>
                    <a:gd name="T3" fmla="*/ 21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1"/>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33" name="Group 291">
                <a:extLst>
                  <a:ext uri="{FF2B5EF4-FFF2-40B4-BE49-F238E27FC236}">
                    <a16:creationId xmlns:a16="http://schemas.microsoft.com/office/drawing/2014/main" id="{B0FDDE4E-2C24-4B5D-90CF-CCD885B46941}"/>
                  </a:ext>
                </a:extLst>
              </p:cNvPr>
              <p:cNvGrpSpPr>
                <a:grpSpLocks/>
              </p:cNvGrpSpPr>
              <p:nvPr/>
            </p:nvGrpSpPr>
            <p:grpSpPr bwMode="auto">
              <a:xfrm>
                <a:off x="761" y="3560"/>
                <a:ext cx="50" cy="22"/>
                <a:chOff x="761" y="3560"/>
                <a:chExt cx="50" cy="22"/>
              </a:xfrm>
            </p:grpSpPr>
            <p:sp>
              <p:nvSpPr>
                <p:cNvPr id="320" name="Freeform 292">
                  <a:extLst>
                    <a:ext uri="{FF2B5EF4-FFF2-40B4-BE49-F238E27FC236}">
                      <a16:creationId xmlns:a16="http://schemas.microsoft.com/office/drawing/2014/main" id="{939B30E4-E2ED-4F50-BACB-8BB8437DF00E}"/>
                    </a:ext>
                  </a:extLst>
                </p:cNvPr>
                <p:cNvSpPr>
                  <a:spLocks/>
                </p:cNvSpPr>
                <p:nvPr/>
              </p:nvSpPr>
              <p:spPr bwMode="auto">
                <a:xfrm>
                  <a:off x="761" y="3560"/>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1" name="Freeform 293">
                  <a:extLst>
                    <a:ext uri="{FF2B5EF4-FFF2-40B4-BE49-F238E27FC236}">
                      <a16:creationId xmlns:a16="http://schemas.microsoft.com/office/drawing/2014/main" id="{CECE406D-6586-47A6-99A7-DD1A4D6D94C5}"/>
                    </a:ext>
                  </a:extLst>
                </p:cNvPr>
                <p:cNvSpPr>
                  <a:spLocks/>
                </p:cNvSpPr>
                <p:nvPr/>
              </p:nvSpPr>
              <p:spPr bwMode="auto">
                <a:xfrm>
                  <a:off x="767" y="3560"/>
                  <a:ext cx="36" cy="10"/>
                </a:xfrm>
                <a:custGeom>
                  <a:avLst/>
                  <a:gdLst>
                    <a:gd name="T0" fmla="*/ 2 w 73"/>
                    <a:gd name="T1" fmla="*/ 0 h 29"/>
                    <a:gd name="T2" fmla="*/ 49 w 73"/>
                    <a:gd name="T3" fmla="*/ 0 h 29"/>
                    <a:gd name="T4" fmla="*/ 50 w 73"/>
                    <a:gd name="T5" fmla="*/ 2 h 29"/>
                    <a:gd name="T6" fmla="*/ 55 w 73"/>
                    <a:gd name="T7" fmla="*/ 11 h 29"/>
                    <a:gd name="T8" fmla="*/ 73 w 73"/>
                    <a:gd name="T9" fmla="*/ 29 h 29"/>
                    <a:gd name="T10" fmla="*/ 17 w 73"/>
                    <a:gd name="T11" fmla="*/ 29 h 29"/>
                    <a:gd name="T12" fmla="*/ 8 w 73"/>
                    <a:gd name="T13" fmla="*/ 20 h 29"/>
                    <a:gd name="T14" fmla="*/ 0 w 73"/>
                    <a:gd name="T15" fmla="*/ 5 h 29"/>
                    <a:gd name="T16" fmla="*/ 2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2" y="0"/>
                      </a:moveTo>
                      <a:lnTo>
                        <a:pt x="49" y="0"/>
                      </a:lnTo>
                      <a:lnTo>
                        <a:pt x="50" y="2"/>
                      </a:lnTo>
                      <a:lnTo>
                        <a:pt x="55" y="11"/>
                      </a:lnTo>
                      <a:lnTo>
                        <a:pt x="73" y="29"/>
                      </a:lnTo>
                      <a:lnTo>
                        <a:pt x="17" y="29"/>
                      </a:lnTo>
                      <a:lnTo>
                        <a:pt x="8" y="20"/>
                      </a:lnTo>
                      <a:lnTo>
                        <a:pt x="0" y="5"/>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2" name="Freeform 294">
                  <a:extLst>
                    <a:ext uri="{FF2B5EF4-FFF2-40B4-BE49-F238E27FC236}">
                      <a16:creationId xmlns:a16="http://schemas.microsoft.com/office/drawing/2014/main" id="{C9CE4240-4E6D-497B-83DC-1DDFB8BA3AE9}"/>
                    </a:ext>
                  </a:extLst>
                </p:cNvPr>
                <p:cNvSpPr>
                  <a:spLocks/>
                </p:cNvSpPr>
                <p:nvPr/>
              </p:nvSpPr>
              <p:spPr bwMode="auto">
                <a:xfrm>
                  <a:off x="769" y="3571"/>
                  <a:ext cx="42" cy="11"/>
                </a:xfrm>
                <a:custGeom>
                  <a:avLst/>
                  <a:gdLst>
                    <a:gd name="T0" fmla="*/ 0 w 83"/>
                    <a:gd name="T1" fmla="*/ 35 h 35"/>
                    <a:gd name="T2" fmla="*/ 2 w 83"/>
                    <a:gd name="T3" fmla="*/ 19 h 35"/>
                    <a:gd name="T4" fmla="*/ 7 w 83"/>
                    <a:gd name="T5" fmla="*/ 7 h 35"/>
                    <a:gd name="T6" fmla="*/ 11 w 83"/>
                    <a:gd name="T7" fmla="*/ 0 h 35"/>
                    <a:gd name="T8" fmla="*/ 68 w 83"/>
                    <a:gd name="T9" fmla="*/ 0 h 35"/>
                    <a:gd name="T10" fmla="*/ 83 w 83"/>
                    <a:gd name="T11" fmla="*/ 35 h 35"/>
                    <a:gd name="T12" fmla="*/ 0 w 83"/>
                    <a:gd name="T13" fmla="*/ 35 h 35"/>
                    <a:gd name="T14" fmla="*/ 0 60000 65536"/>
                    <a:gd name="T15" fmla="*/ 0 60000 65536"/>
                    <a:gd name="T16" fmla="*/ 0 60000 65536"/>
                    <a:gd name="T17" fmla="*/ 0 60000 65536"/>
                    <a:gd name="T18" fmla="*/ 0 60000 65536"/>
                    <a:gd name="T19" fmla="*/ 0 60000 65536"/>
                    <a:gd name="T20" fmla="*/ 0 60000 65536"/>
                    <a:gd name="T21" fmla="*/ 0 w 83"/>
                    <a:gd name="T22" fmla="*/ 0 h 35"/>
                    <a:gd name="T23" fmla="*/ 83 w 83"/>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5">
                      <a:moveTo>
                        <a:pt x="0" y="35"/>
                      </a:moveTo>
                      <a:lnTo>
                        <a:pt x="2" y="19"/>
                      </a:lnTo>
                      <a:lnTo>
                        <a:pt x="7" y="7"/>
                      </a:lnTo>
                      <a:lnTo>
                        <a:pt x="11" y="0"/>
                      </a:lnTo>
                      <a:lnTo>
                        <a:pt x="68" y="0"/>
                      </a:lnTo>
                      <a:lnTo>
                        <a:pt x="83"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34" name="Group 295">
                <a:extLst>
                  <a:ext uri="{FF2B5EF4-FFF2-40B4-BE49-F238E27FC236}">
                    <a16:creationId xmlns:a16="http://schemas.microsoft.com/office/drawing/2014/main" id="{8DB26283-2E56-4331-810C-876D3B1FF3E9}"/>
                  </a:ext>
                </a:extLst>
              </p:cNvPr>
              <p:cNvGrpSpPr>
                <a:grpSpLocks/>
              </p:cNvGrpSpPr>
              <p:nvPr/>
            </p:nvGrpSpPr>
            <p:grpSpPr bwMode="auto">
              <a:xfrm>
                <a:off x="774" y="3572"/>
                <a:ext cx="49" cy="23"/>
                <a:chOff x="774" y="3572"/>
                <a:chExt cx="49" cy="23"/>
              </a:xfrm>
            </p:grpSpPr>
            <p:sp>
              <p:nvSpPr>
                <p:cNvPr id="317" name="Freeform 296">
                  <a:extLst>
                    <a:ext uri="{FF2B5EF4-FFF2-40B4-BE49-F238E27FC236}">
                      <a16:creationId xmlns:a16="http://schemas.microsoft.com/office/drawing/2014/main" id="{11D63622-5717-48E4-B665-80B962B6C666}"/>
                    </a:ext>
                  </a:extLst>
                </p:cNvPr>
                <p:cNvSpPr>
                  <a:spLocks/>
                </p:cNvSpPr>
                <p:nvPr/>
              </p:nvSpPr>
              <p:spPr bwMode="auto">
                <a:xfrm>
                  <a:off x="774" y="3572"/>
                  <a:ext cx="12" cy="23"/>
                </a:xfrm>
                <a:custGeom>
                  <a:avLst/>
                  <a:gdLst>
                    <a:gd name="T0" fmla="*/ 15 w 25"/>
                    <a:gd name="T1" fmla="*/ 68 h 68"/>
                    <a:gd name="T2" fmla="*/ 0 w 25"/>
                    <a:gd name="T3" fmla="*/ 25 h 68"/>
                    <a:gd name="T4" fmla="*/ 9 w 25"/>
                    <a:gd name="T5" fmla="*/ 0 h 68"/>
                    <a:gd name="T6" fmla="*/ 25 w 25"/>
                    <a:gd name="T7" fmla="*/ 30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5"/>
                      </a:lnTo>
                      <a:lnTo>
                        <a:pt x="9" y="0"/>
                      </a:lnTo>
                      <a:lnTo>
                        <a:pt x="25" y="30"/>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8" name="Freeform 297">
                  <a:extLst>
                    <a:ext uri="{FF2B5EF4-FFF2-40B4-BE49-F238E27FC236}">
                      <a16:creationId xmlns:a16="http://schemas.microsoft.com/office/drawing/2014/main" id="{5E6FE671-339D-423A-9935-44A19D7E2DD7}"/>
                    </a:ext>
                  </a:extLst>
                </p:cNvPr>
                <p:cNvSpPr>
                  <a:spLocks/>
                </p:cNvSpPr>
                <p:nvPr/>
              </p:nvSpPr>
              <p:spPr bwMode="auto">
                <a:xfrm>
                  <a:off x="778" y="3573"/>
                  <a:ext cx="38" cy="9"/>
                </a:xfrm>
                <a:custGeom>
                  <a:avLst/>
                  <a:gdLst>
                    <a:gd name="T0" fmla="*/ 1 w 75"/>
                    <a:gd name="T1" fmla="*/ 0 h 29"/>
                    <a:gd name="T2" fmla="*/ 50 w 75"/>
                    <a:gd name="T3" fmla="*/ 0 h 29"/>
                    <a:gd name="T4" fmla="*/ 51 w 75"/>
                    <a:gd name="T5" fmla="*/ 2 h 29"/>
                    <a:gd name="T6" fmla="*/ 56 w 75"/>
                    <a:gd name="T7" fmla="*/ 11 h 29"/>
                    <a:gd name="T8" fmla="*/ 75 w 75"/>
                    <a:gd name="T9" fmla="*/ 29 h 29"/>
                    <a:gd name="T10" fmla="*/ 18 w 75"/>
                    <a:gd name="T11" fmla="*/ 29 h 29"/>
                    <a:gd name="T12" fmla="*/ 10 w 75"/>
                    <a:gd name="T13" fmla="*/ 20 h 29"/>
                    <a:gd name="T14" fmla="*/ 0 w 75"/>
                    <a:gd name="T15" fmla="*/ 5 h 29"/>
                    <a:gd name="T16" fmla="*/ 1 w 75"/>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29"/>
                    <a:gd name="T29" fmla="*/ 75 w 7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29">
                      <a:moveTo>
                        <a:pt x="1" y="0"/>
                      </a:moveTo>
                      <a:lnTo>
                        <a:pt x="50" y="0"/>
                      </a:lnTo>
                      <a:lnTo>
                        <a:pt x="51" y="2"/>
                      </a:lnTo>
                      <a:lnTo>
                        <a:pt x="56" y="11"/>
                      </a:lnTo>
                      <a:lnTo>
                        <a:pt x="75" y="29"/>
                      </a:lnTo>
                      <a:lnTo>
                        <a:pt x="18" y="29"/>
                      </a:lnTo>
                      <a:lnTo>
                        <a:pt x="10"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9" name="Freeform 298">
                  <a:extLst>
                    <a:ext uri="{FF2B5EF4-FFF2-40B4-BE49-F238E27FC236}">
                      <a16:creationId xmlns:a16="http://schemas.microsoft.com/office/drawing/2014/main" id="{375C77AC-2FC3-46EA-A714-8440A26C3375}"/>
                    </a:ext>
                  </a:extLst>
                </p:cNvPr>
                <p:cNvSpPr>
                  <a:spLocks/>
                </p:cNvSpPr>
                <p:nvPr/>
              </p:nvSpPr>
              <p:spPr bwMode="auto">
                <a:xfrm>
                  <a:off x="782" y="3583"/>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35" name="Group 299">
                <a:extLst>
                  <a:ext uri="{FF2B5EF4-FFF2-40B4-BE49-F238E27FC236}">
                    <a16:creationId xmlns:a16="http://schemas.microsoft.com/office/drawing/2014/main" id="{C9217502-A42F-421A-BD15-EC6E956A3543}"/>
                  </a:ext>
                </a:extLst>
              </p:cNvPr>
              <p:cNvGrpSpPr>
                <a:grpSpLocks/>
              </p:cNvGrpSpPr>
              <p:nvPr/>
            </p:nvGrpSpPr>
            <p:grpSpPr bwMode="auto">
              <a:xfrm>
                <a:off x="787" y="3585"/>
                <a:ext cx="49" cy="23"/>
                <a:chOff x="787" y="3585"/>
                <a:chExt cx="49" cy="23"/>
              </a:xfrm>
            </p:grpSpPr>
            <p:sp>
              <p:nvSpPr>
                <p:cNvPr id="314" name="Freeform 300">
                  <a:extLst>
                    <a:ext uri="{FF2B5EF4-FFF2-40B4-BE49-F238E27FC236}">
                      <a16:creationId xmlns:a16="http://schemas.microsoft.com/office/drawing/2014/main" id="{197B3382-11E6-4D27-BB92-94F94ACAE1BC}"/>
                    </a:ext>
                  </a:extLst>
                </p:cNvPr>
                <p:cNvSpPr>
                  <a:spLocks/>
                </p:cNvSpPr>
                <p:nvPr/>
              </p:nvSpPr>
              <p:spPr bwMode="auto">
                <a:xfrm>
                  <a:off x="787" y="3585"/>
                  <a:ext cx="12" cy="23"/>
                </a:xfrm>
                <a:custGeom>
                  <a:avLst/>
                  <a:gdLst>
                    <a:gd name="T0" fmla="*/ 14 w 24"/>
                    <a:gd name="T1" fmla="*/ 68 h 68"/>
                    <a:gd name="T2" fmla="*/ 0 w 24"/>
                    <a:gd name="T3" fmla="*/ 26 h 68"/>
                    <a:gd name="T4" fmla="*/ 9 w 24"/>
                    <a:gd name="T5" fmla="*/ 0 h 68"/>
                    <a:gd name="T6" fmla="*/ 24 w 24"/>
                    <a:gd name="T7" fmla="*/ 31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6"/>
                      </a:lnTo>
                      <a:lnTo>
                        <a:pt x="9" y="0"/>
                      </a:lnTo>
                      <a:lnTo>
                        <a:pt x="24" y="31"/>
                      </a:lnTo>
                      <a:lnTo>
                        <a:pt x="14"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5" name="Freeform 301">
                  <a:extLst>
                    <a:ext uri="{FF2B5EF4-FFF2-40B4-BE49-F238E27FC236}">
                      <a16:creationId xmlns:a16="http://schemas.microsoft.com/office/drawing/2014/main" id="{DD9AF363-E26D-4340-91F2-6C59B4952850}"/>
                    </a:ext>
                  </a:extLst>
                </p:cNvPr>
                <p:cNvSpPr>
                  <a:spLocks/>
                </p:cNvSpPr>
                <p:nvPr/>
              </p:nvSpPr>
              <p:spPr bwMode="auto">
                <a:xfrm>
                  <a:off x="792" y="3586"/>
                  <a:ext cx="36" cy="10"/>
                </a:xfrm>
                <a:custGeom>
                  <a:avLst/>
                  <a:gdLst>
                    <a:gd name="T0" fmla="*/ 1 w 74"/>
                    <a:gd name="T1" fmla="*/ 0 h 29"/>
                    <a:gd name="T2" fmla="*/ 50 w 74"/>
                    <a:gd name="T3" fmla="*/ 0 h 29"/>
                    <a:gd name="T4" fmla="*/ 51 w 74"/>
                    <a:gd name="T5" fmla="*/ 2 h 29"/>
                    <a:gd name="T6" fmla="*/ 55 w 74"/>
                    <a:gd name="T7" fmla="*/ 11 h 29"/>
                    <a:gd name="T8" fmla="*/ 74 w 74"/>
                    <a:gd name="T9" fmla="*/ 29 h 29"/>
                    <a:gd name="T10" fmla="*/ 19 w 74"/>
                    <a:gd name="T11" fmla="*/ 29 h 29"/>
                    <a:gd name="T12" fmla="*/ 11 w 74"/>
                    <a:gd name="T13" fmla="*/ 20 h 29"/>
                    <a:gd name="T14" fmla="*/ 0 w 74"/>
                    <a:gd name="T15" fmla="*/ 5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2"/>
                      </a:lnTo>
                      <a:lnTo>
                        <a:pt x="55" y="11"/>
                      </a:lnTo>
                      <a:lnTo>
                        <a:pt x="74" y="29"/>
                      </a:lnTo>
                      <a:lnTo>
                        <a:pt x="19" y="29"/>
                      </a:lnTo>
                      <a:lnTo>
                        <a:pt x="11"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6" name="Freeform 302">
                  <a:extLst>
                    <a:ext uri="{FF2B5EF4-FFF2-40B4-BE49-F238E27FC236}">
                      <a16:creationId xmlns:a16="http://schemas.microsoft.com/office/drawing/2014/main" id="{9580A729-A8AD-4DC6-B8B3-5B922E9D80A0}"/>
                    </a:ext>
                  </a:extLst>
                </p:cNvPr>
                <p:cNvSpPr>
                  <a:spLocks/>
                </p:cNvSpPr>
                <p:nvPr/>
              </p:nvSpPr>
              <p:spPr bwMode="auto">
                <a:xfrm>
                  <a:off x="795" y="3596"/>
                  <a:ext cx="41" cy="12"/>
                </a:xfrm>
                <a:custGeom>
                  <a:avLst/>
                  <a:gdLst>
                    <a:gd name="T0" fmla="*/ 0 w 81"/>
                    <a:gd name="T1" fmla="*/ 36 h 36"/>
                    <a:gd name="T2" fmla="*/ 1 w 81"/>
                    <a:gd name="T3" fmla="*/ 20 h 36"/>
                    <a:gd name="T4" fmla="*/ 6 w 81"/>
                    <a:gd name="T5" fmla="*/ 8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20"/>
                      </a:lnTo>
                      <a:lnTo>
                        <a:pt x="6" y="8"/>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36" name="Group 303">
                <a:extLst>
                  <a:ext uri="{FF2B5EF4-FFF2-40B4-BE49-F238E27FC236}">
                    <a16:creationId xmlns:a16="http://schemas.microsoft.com/office/drawing/2014/main" id="{3CE71934-4097-40D9-B9D7-7F5E8605B09F}"/>
                  </a:ext>
                </a:extLst>
              </p:cNvPr>
              <p:cNvGrpSpPr>
                <a:grpSpLocks/>
              </p:cNvGrpSpPr>
              <p:nvPr/>
            </p:nvGrpSpPr>
            <p:grpSpPr bwMode="auto">
              <a:xfrm>
                <a:off x="799" y="3600"/>
                <a:ext cx="99" cy="73"/>
                <a:chOff x="799" y="3600"/>
                <a:chExt cx="99" cy="73"/>
              </a:xfrm>
            </p:grpSpPr>
            <p:grpSp>
              <p:nvGrpSpPr>
                <p:cNvPr id="294" name="Group 304">
                  <a:extLst>
                    <a:ext uri="{FF2B5EF4-FFF2-40B4-BE49-F238E27FC236}">
                      <a16:creationId xmlns:a16="http://schemas.microsoft.com/office/drawing/2014/main" id="{0541189D-AC24-4D48-8D9E-EB41AEBE6EFD}"/>
                    </a:ext>
                  </a:extLst>
                </p:cNvPr>
                <p:cNvGrpSpPr>
                  <a:grpSpLocks/>
                </p:cNvGrpSpPr>
                <p:nvPr/>
              </p:nvGrpSpPr>
              <p:grpSpPr bwMode="auto">
                <a:xfrm>
                  <a:off x="799" y="3600"/>
                  <a:ext cx="48" cy="23"/>
                  <a:chOff x="799" y="3600"/>
                  <a:chExt cx="48" cy="23"/>
                </a:xfrm>
              </p:grpSpPr>
              <p:sp>
                <p:nvSpPr>
                  <p:cNvPr id="311" name="Freeform 305">
                    <a:extLst>
                      <a:ext uri="{FF2B5EF4-FFF2-40B4-BE49-F238E27FC236}">
                        <a16:creationId xmlns:a16="http://schemas.microsoft.com/office/drawing/2014/main" id="{4CF183A6-663D-4112-9B6E-B47FC6FBC8EF}"/>
                      </a:ext>
                    </a:extLst>
                  </p:cNvPr>
                  <p:cNvSpPr>
                    <a:spLocks/>
                  </p:cNvSpPr>
                  <p:nvPr/>
                </p:nvSpPr>
                <p:spPr bwMode="auto">
                  <a:xfrm>
                    <a:off x="799" y="3600"/>
                    <a:ext cx="12" cy="23"/>
                  </a:xfrm>
                  <a:custGeom>
                    <a:avLst/>
                    <a:gdLst>
                      <a:gd name="T0" fmla="*/ 14 w 25"/>
                      <a:gd name="T1" fmla="*/ 70 h 70"/>
                      <a:gd name="T2" fmla="*/ 0 w 25"/>
                      <a:gd name="T3" fmla="*/ 27 h 70"/>
                      <a:gd name="T4" fmla="*/ 9 w 25"/>
                      <a:gd name="T5" fmla="*/ 0 h 70"/>
                      <a:gd name="T6" fmla="*/ 25 w 25"/>
                      <a:gd name="T7" fmla="*/ 31 h 70"/>
                      <a:gd name="T8" fmla="*/ 14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4" y="70"/>
                        </a:moveTo>
                        <a:lnTo>
                          <a:pt x="0" y="27"/>
                        </a:lnTo>
                        <a:lnTo>
                          <a:pt x="9" y="0"/>
                        </a:lnTo>
                        <a:lnTo>
                          <a:pt x="25" y="31"/>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2" name="Freeform 306">
                    <a:extLst>
                      <a:ext uri="{FF2B5EF4-FFF2-40B4-BE49-F238E27FC236}">
                        <a16:creationId xmlns:a16="http://schemas.microsoft.com/office/drawing/2014/main" id="{2E4DFADB-DDE6-4884-8A7F-1CBEDB1D0FB4}"/>
                      </a:ext>
                    </a:extLst>
                  </p:cNvPr>
                  <p:cNvSpPr>
                    <a:spLocks/>
                  </p:cNvSpPr>
                  <p:nvPr/>
                </p:nvSpPr>
                <p:spPr bwMode="auto">
                  <a:xfrm>
                    <a:off x="803" y="3600"/>
                    <a:ext cx="38" cy="11"/>
                  </a:xfrm>
                  <a:custGeom>
                    <a:avLst/>
                    <a:gdLst>
                      <a:gd name="T0" fmla="*/ 1 w 75"/>
                      <a:gd name="T1" fmla="*/ 0 h 31"/>
                      <a:gd name="T2" fmla="*/ 50 w 75"/>
                      <a:gd name="T3" fmla="*/ 0 h 31"/>
                      <a:gd name="T4" fmla="*/ 51 w 75"/>
                      <a:gd name="T5" fmla="*/ 4 h 31"/>
                      <a:gd name="T6" fmla="*/ 56 w 75"/>
                      <a:gd name="T7" fmla="*/ 13 h 31"/>
                      <a:gd name="T8" fmla="*/ 75 w 75"/>
                      <a:gd name="T9" fmla="*/ 31 h 31"/>
                      <a:gd name="T10" fmla="*/ 18 w 75"/>
                      <a:gd name="T11" fmla="*/ 31 h 31"/>
                      <a:gd name="T12" fmla="*/ 9 w 75"/>
                      <a:gd name="T13" fmla="*/ 22 h 31"/>
                      <a:gd name="T14" fmla="*/ 0 w 75"/>
                      <a:gd name="T15" fmla="*/ 7 h 31"/>
                      <a:gd name="T16" fmla="*/ 1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1" y="0"/>
                        </a:moveTo>
                        <a:lnTo>
                          <a:pt x="50" y="0"/>
                        </a:lnTo>
                        <a:lnTo>
                          <a:pt x="51" y="4"/>
                        </a:lnTo>
                        <a:lnTo>
                          <a:pt x="56" y="13"/>
                        </a:lnTo>
                        <a:lnTo>
                          <a:pt x="75"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3" name="Freeform 307">
                    <a:extLst>
                      <a:ext uri="{FF2B5EF4-FFF2-40B4-BE49-F238E27FC236}">
                        <a16:creationId xmlns:a16="http://schemas.microsoft.com/office/drawing/2014/main" id="{7C9E73B2-DE96-46EE-96F7-7740FAC743F2}"/>
                      </a:ext>
                    </a:extLst>
                  </p:cNvPr>
                  <p:cNvSpPr>
                    <a:spLocks/>
                  </p:cNvSpPr>
                  <p:nvPr/>
                </p:nvSpPr>
                <p:spPr bwMode="auto">
                  <a:xfrm>
                    <a:off x="807" y="3611"/>
                    <a:ext cx="40" cy="12"/>
                  </a:xfrm>
                  <a:custGeom>
                    <a:avLst/>
                    <a:gdLst>
                      <a:gd name="T0" fmla="*/ 0 w 82"/>
                      <a:gd name="T1" fmla="*/ 38 h 38"/>
                      <a:gd name="T2" fmla="*/ 2 w 82"/>
                      <a:gd name="T3" fmla="*/ 22 h 38"/>
                      <a:gd name="T4" fmla="*/ 7 w 82"/>
                      <a:gd name="T5" fmla="*/ 8 h 38"/>
                      <a:gd name="T6" fmla="*/ 12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2" y="22"/>
                        </a:lnTo>
                        <a:lnTo>
                          <a:pt x="7" y="8"/>
                        </a:lnTo>
                        <a:lnTo>
                          <a:pt x="12"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95" name="Group 308">
                  <a:extLst>
                    <a:ext uri="{FF2B5EF4-FFF2-40B4-BE49-F238E27FC236}">
                      <a16:creationId xmlns:a16="http://schemas.microsoft.com/office/drawing/2014/main" id="{5723101F-CDC9-4525-A83E-D6022065DEE8}"/>
                    </a:ext>
                  </a:extLst>
                </p:cNvPr>
                <p:cNvGrpSpPr>
                  <a:grpSpLocks/>
                </p:cNvGrpSpPr>
                <p:nvPr/>
              </p:nvGrpSpPr>
              <p:grpSpPr bwMode="auto">
                <a:xfrm>
                  <a:off x="811" y="3612"/>
                  <a:ext cx="48" cy="23"/>
                  <a:chOff x="811" y="3612"/>
                  <a:chExt cx="48" cy="23"/>
                </a:xfrm>
              </p:grpSpPr>
              <p:sp>
                <p:nvSpPr>
                  <p:cNvPr id="308" name="Freeform 309">
                    <a:extLst>
                      <a:ext uri="{FF2B5EF4-FFF2-40B4-BE49-F238E27FC236}">
                        <a16:creationId xmlns:a16="http://schemas.microsoft.com/office/drawing/2014/main" id="{0ABD8FF0-37CF-4729-B1E7-5908CE655F4D}"/>
                      </a:ext>
                    </a:extLst>
                  </p:cNvPr>
                  <p:cNvSpPr>
                    <a:spLocks/>
                  </p:cNvSpPr>
                  <p:nvPr/>
                </p:nvSpPr>
                <p:spPr bwMode="auto">
                  <a:xfrm>
                    <a:off x="811" y="3612"/>
                    <a:ext cx="12" cy="23"/>
                  </a:xfrm>
                  <a:custGeom>
                    <a:avLst/>
                    <a:gdLst>
                      <a:gd name="T0" fmla="*/ 15 w 25"/>
                      <a:gd name="T1" fmla="*/ 69 h 69"/>
                      <a:gd name="T2" fmla="*/ 0 w 25"/>
                      <a:gd name="T3" fmla="*/ 28 h 69"/>
                      <a:gd name="T4" fmla="*/ 11 w 25"/>
                      <a:gd name="T5" fmla="*/ 0 h 69"/>
                      <a:gd name="T6" fmla="*/ 25 w 25"/>
                      <a:gd name="T7" fmla="*/ 32 h 69"/>
                      <a:gd name="T8" fmla="*/ 15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5" y="69"/>
                        </a:moveTo>
                        <a:lnTo>
                          <a:pt x="0" y="28"/>
                        </a:lnTo>
                        <a:lnTo>
                          <a:pt x="11" y="0"/>
                        </a:lnTo>
                        <a:lnTo>
                          <a:pt x="25"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9" name="Freeform 310">
                    <a:extLst>
                      <a:ext uri="{FF2B5EF4-FFF2-40B4-BE49-F238E27FC236}">
                        <a16:creationId xmlns:a16="http://schemas.microsoft.com/office/drawing/2014/main" id="{502DE518-6E44-4E97-A92E-32C872730BEA}"/>
                      </a:ext>
                    </a:extLst>
                  </p:cNvPr>
                  <p:cNvSpPr>
                    <a:spLocks/>
                  </p:cNvSpPr>
                  <p:nvPr/>
                </p:nvSpPr>
                <p:spPr bwMode="auto">
                  <a:xfrm>
                    <a:off x="815" y="3613"/>
                    <a:ext cx="38" cy="10"/>
                  </a:xfrm>
                  <a:custGeom>
                    <a:avLst/>
                    <a:gdLst>
                      <a:gd name="T0" fmla="*/ 3 w 75"/>
                      <a:gd name="T1" fmla="*/ 0 h 32"/>
                      <a:gd name="T2" fmla="*/ 52 w 75"/>
                      <a:gd name="T3" fmla="*/ 0 h 32"/>
                      <a:gd name="T4" fmla="*/ 53 w 75"/>
                      <a:gd name="T5" fmla="*/ 3 h 32"/>
                      <a:gd name="T6" fmla="*/ 57 w 75"/>
                      <a:gd name="T7" fmla="*/ 15 h 32"/>
                      <a:gd name="T8" fmla="*/ 75 w 75"/>
                      <a:gd name="T9" fmla="*/ 32 h 32"/>
                      <a:gd name="T10" fmla="*/ 19 w 75"/>
                      <a:gd name="T11" fmla="*/ 32 h 32"/>
                      <a:gd name="T12" fmla="*/ 10 w 75"/>
                      <a:gd name="T13" fmla="*/ 22 h 32"/>
                      <a:gd name="T14" fmla="*/ 0 w 75"/>
                      <a:gd name="T15" fmla="*/ 7 h 32"/>
                      <a:gd name="T16" fmla="*/ 3 w 75"/>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2"/>
                      <a:gd name="T29" fmla="*/ 75 w 75"/>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2">
                        <a:moveTo>
                          <a:pt x="3" y="0"/>
                        </a:moveTo>
                        <a:lnTo>
                          <a:pt x="52" y="0"/>
                        </a:lnTo>
                        <a:lnTo>
                          <a:pt x="53" y="3"/>
                        </a:lnTo>
                        <a:lnTo>
                          <a:pt x="57" y="15"/>
                        </a:lnTo>
                        <a:lnTo>
                          <a:pt x="75" y="32"/>
                        </a:lnTo>
                        <a:lnTo>
                          <a:pt x="19" y="32"/>
                        </a:lnTo>
                        <a:lnTo>
                          <a:pt x="10"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0" name="Freeform 311">
                    <a:extLst>
                      <a:ext uri="{FF2B5EF4-FFF2-40B4-BE49-F238E27FC236}">
                        <a16:creationId xmlns:a16="http://schemas.microsoft.com/office/drawing/2014/main" id="{453B23B1-7133-4276-B89F-D218B3C7B2FE}"/>
                      </a:ext>
                    </a:extLst>
                  </p:cNvPr>
                  <p:cNvSpPr>
                    <a:spLocks/>
                  </p:cNvSpPr>
                  <p:nvPr/>
                </p:nvSpPr>
                <p:spPr bwMode="auto">
                  <a:xfrm>
                    <a:off x="819" y="3623"/>
                    <a:ext cx="40" cy="12"/>
                  </a:xfrm>
                  <a:custGeom>
                    <a:avLst/>
                    <a:gdLst>
                      <a:gd name="T0" fmla="*/ 0 w 82"/>
                      <a:gd name="T1" fmla="*/ 36 h 36"/>
                      <a:gd name="T2" fmla="*/ 1 w 82"/>
                      <a:gd name="T3" fmla="*/ 21 h 36"/>
                      <a:gd name="T4" fmla="*/ 7 w 82"/>
                      <a:gd name="T5" fmla="*/ 8 h 36"/>
                      <a:gd name="T6" fmla="*/ 12 w 82"/>
                      <a:gd name="T7" fmla="*/ 0 h 36"/>
                      <a:gd name="T8" fmla="*/ 68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1" y="21"/>
                        </a:lnTo>
                        <a:lnTo>
                          <a:pt x="7" y="8"/>
                        </a:lnTo>
                        <a:lnTo>
                          <a:pt x="12" y="0"/>
                        </a:lnTo>
                        <a:lnTo>
                          <a:pt x="68"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96" name="Group 312">
                  <a:extLst>
                    <a:ext uri="{FF2B5EF4-FFF2-40B4-BE49-F238E27FC236}">
                      <a16:creationId xmlns:a16="http://schemas.microsoft.com/office/drawing/2014/main" id="{F12F7733-FCD3-4688-A8A5-BDBC75A42103}"/>
                    </a:ext>
                  </a:extLst>
                </p:cNvPr>
                <p:cNvGrpSpPr>
                  <a:grpSpLocks/>
                </p:cNvGrpSpPr>
                <p:nvPr/>
              </p:nvGrpSpPr>
              <p:grpSpPr bwMode="auto">
                <a:xfrm>
                  <a:off x="823" y="3625"/>
                  <a:ext cx="49" cy="23"/>
                  <a:chOff x="823" y="3625"/>
                  <a:chExt cx="49" cy="23"/>
                </a:xfrm>
              </p:grpSpPr>
              <p:sp>
                <p:nvSpPr>
                  <p:cNvPr id="305" name="Freeform 313">
                    <a:extLst>
                      <a:ext uri="{FF2B5EF4-FFF2-40B4-BE49-F238E27FC236}">
                        <a16:creationId xmlns:a16="http://schemas.microsoft.com/office/drawing/2014/main" id="{788F6252-2BFC-4BC0-9919-3C019F3BC707}"/>
                      </a:ext>
                    </a:extLst>
                  </p:cNvPr>
                  <p:cNvSpPr>
                    <a:spLocks/>
                  </p:cNvSpPr>
                  <p:nvPr/>
                </p:nvSpPr>
                <p:spPr bwMode="auto">
                  <a:xfrm>
                    <a:off x="823" y="3625"/>
                    <a:ext cx="13" cy="23"/>
                  </a:xfrm>
                  <a:custGeom>
                    <a:avLst/>
                    <a:gdLst>
                      <a:gd name="T0" fmla="*/ 16 w 25"/>
                      <a:gd name="T1" fmla="*/ 68 h 68"/>
                      <a:gd name="T2" fmla="*/ 0 w 25"/>
                      <a:gd name="T3" fmla="*/ 27 h 68"/>
                      <a:gd name="T4" fmla="*/ 11 w 25"/>
                      <a:gd name="T5" fmla="*/ 0 h 68"/>
                      <a:gd name="T6" fmla="*/ 25 w 25"/>
                      <a:gd name="T7" fmla="*/ 30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1" y="0"/>
                        </a:lnTo>
                        <a:lnTo>
                          <a:pt x="25" y="30"/>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6" name="Freeform 314">
                    <a:extLst>
                      <a:ext uri="{FF2B5EF4-FFF2-40B4-BE49-F238E27FC236}">
                        <a16:creationId xmlns:a16="http://schemas.microsoft.com/office/drawing/2014/main" id="{65B97B28-161B-40EA-BD86-1DA496A8E9A9}"/>
                      </a:ext>
                    </a:extLst>
                  </p:cNvPr>
                  <p:cNvSpPr>
                    <a:spLocks/>
                  </p:cNvSpPr>
                  <p:nvPr/>
                </p:nvSpPr>
                <p:spPr bwMode="auto">
                  <a:xfrm>
                    <a:off x="828" y="3626"/>
                    <a:ext cx="37" cy="9"/>
                  </a:xfrm>
                  <a:custGeom>
                    <a:avLst/>
                    <a:gdLst>
                      <a:gd name="T0" fmla="*/ 1 w 73"/>
                      <a:gd name="T1" fmla="*/ 0 h 29"/>
                      <a:gd name="T2" fmla="*/ 50 w 73"/>
                      <a:gd name="T3" fmla="*/ 0 h 29"/>
                      <a:gd name="T4" fmla="*/ 51 w 73"/>
                      <a:gd name="T5" fmla="*/ 2 h 29"/>
                      <a:gd name="T6" fmla="*/ 56 w 73"/>
                      <a:gd name="T7" fmla="*/ 11 h 29"/>
                      <a:gd name="T8" fmla="*/ 73 w 73"/>
                      <a:gd name="T9" fmla="*/ 29 h 29"/>
                      <a:gd name="T10" fmla="*/ 18 w 73"/>
                      <a:gd name="T11" fmla="*/ 29 h 29"/>
                      <a:gd name="T12" fmla="*/ 9 w 73"/>
                      <a:gd name="T13" fmla="*/ 20 h 29"/>
                      <a:gd name="T14" fmla="*/ 0 w 73"/>
                      <a:gd name="T15" fmla="*/ 6 h 29"/>
                      <a:gd name="T16" fmla="*/ 1 w 73"/>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29"/>
                      <a:gd name="T29" fmla="*/ 73 w 73"/>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29">
                        <a:moveTo>
                          <a:pt x="1" y="0"/>
                        </a:moveTo>
                        <a:lnTo>
                          <a:pt x="50" y="0"/>
                        </a:lnTo>
                        <a:lnTo>
                          <a:pt x="51" y="2"/>
                        </a:lnTo>
                        <a:lnTo>
                          <a:pt x="56" y="11"/>
                        </a:lnTo>
                        <a:lnTo>
                          <a:pt x="73" y="29"/>
                        </a:lnTo>
                        <a:lnTo>
                          <a:pt x="18" y="29"/>
                        </a:lnTo>
                        <a:lnTo>
                          <a:pt x="9"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7" name="Freeform 315">
                    <a:extLst>
                      <a:ext uri="{FF2B5EF4-FFF2-40B4-BE49-F238E27FC236}">
                        <a16:creationId xmlns:a16="http://schemas.microsoft.com/office/drawing/2014/main" id="{6A1DDB6E-E2AD-4C02-9C8F-D68FC40322F1}"/>
                      </a:ext>
                    </a:extLst>
                  </p:cNvPr>
                  <p:cNvSpPr>
                    <a:spLocks/>
                  </p:cNvSpPr>
                  <p:nvPr/>
                </p:nvSpPr>
                <p:spPr bwMode="auto">
                  <a:xfrm>
                    <a:off x="832" y="3636"/>
                    <a:ext cx="40" cy="12"/>
                  </a:xfrm>
                  <a:custGeom>
                    <a:avLst/>
                    <a:gdLst>
                      <a:gd name="T0" fmla="*/ 0 w 82"/>
                      <a:gd name="T1" fmla="*/ 36 h 36"/>
                      <a:gd name="T2" fmla="*/ 2 w 82"/>
                      <a:gd name="T3" fmla="*/ 19 h 36"/>
                      <a:gd name="T4" fmla="*/ 6 w 82"/>
                      <a:gd name="T5" fmla="*/ 7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7"/>
                        </a:lnTo>
                        <a:lnTo>
                          <a:pt x="11" y="0"/>
                        </a:lnTo>
                        <a:lnTo>
                          <a:pt x="67"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97" name="Group 316">
                  <a:extLst>
                    <a:ext uri="{FF2B5EF4-FFF2-40B4-BE49-F238E27FC236}">
                      <a16:creationId xmlns:a16="http://schemas.microsoft.com/office/drawing/2014/main" id="{074EC59C-5D56-4793-9D42-87A3D2506905}"/>
                    </a:ext>
                  </a:extLst>
                </p:cNvPr>
                <p:cNvGrpSpPr>
                  <a:grpSpLocks/>
                </p:cNvGrpSpPr>
                <p:nvPr/>
              </p:nvGrpSpPr>
              <p:grpSpPr bwMode="auto">
                <a:xfrm>
                  <a:off x="836" y="3638"/>
                  <a:ext cx="50" cy="22"/>
                  <a:chOff x="836" y="3638"/>
                  <a:chExt cx="50" cy="22"/>
                </a:xfrm>
              </p:grpSpPr>
              <p:sp>
                <p:nvSpPr>
                  <p:cNvPr id="302" name="Freeform 317">
                    <a:extLst>
                      <a:ext uri="{FF2B5EF4-FFF2-40B4-BE49-F238E27FC236}">
                        <a16:creationId xmlns:a16="http://schemas.microsoft.com/office/drawing/2014/main" id="{552B93A9-3418-4CFD-9678-DD9B8BE03A5E}"/>
                      </a:ext>
                    </a:extLst>
                  </p:cNvPr>
                  <p:cNvSpPr>
                    <a:spLocks/>
                  </p:cNvSpPr>
                  <p:nvPr/>
                </p:nvSpPr>
                <p:spPr bwMode="auto">
                  <a:xfrm>
                    <a:off x="836" y="3638"/>
                    <a:ext cx="12" cy="22"/>
                  </a:xfrm>
                  <a:custGeom>
                    <a:avLst/>
                    <a:gdLst>
                      <a:gd name="T0" fmla="*/ 16 w 25"/>
                      <a:gd name="T1" fmla="*/ 68 h 68"/>
                      <a:gd name="T2" fmla="*/ 0 w 25"/>
                      <a:gd name="T3" fmla="*/ 27 h 68"/>
                      <a:gd name="T4" fmla="*/ 12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7"/>
                        </a:lnTo>
                        <a:lnTo>
                          <a:pt x="12"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3" name="Freeform 318">
                    <a:extLst>
                      <a:ext uri="{FF2B5EF4-FFF2-40B4-BE49-F238E27FC236}">
                        <a16:creationId xmlns:a16="http://schemas.microsoft.com/office/drawing/2014/main" id="{28335ED6-2E1E-47AC-85BA-28E390EED887}"/>
                      </a:ext>
                    </a:extLst>
                  </p:cNvPr>
                  <p:cNvSpPr>
                    <a:spLocks/>
                  </p:cNvSpPr>
                  <p:nvPr/>
                </p:nvSpPr>
                <p:spPr bwMode="auto">
                  <a:xfrm>
                    <a:off x="842" y="3638"/>
                    <a:ext cx="36" cy="10"/>
                  </a:xfrm>
                  <a:custGeom>
                    <a:avLst/>
                    <a:gdLst>
                      <a:gd name="T0" fmla="*/ 1 w 72"/>
                      <a:gd name="T1" fmla="*/ 0 h 30"/>
                      <a:gd name="T2" fmla="*/ 49 w 72"/>
                      <a:gd name="T3" fmla="*/ 0 h 30"/>
                      <a:gd name="T4" fmla="*/ 51 w 72"/>
                      <a:gd name="T5" fmla="*/ 3 h 30"/>
                      <a:gd name="T6" fmla="*/ 55 w 72"/>
                      <a:gd name="T7" fmla="*/ 12 h 30"/>
                      <a:gd name="T8" fmla="*/ 72 w 72"/>
                      <a:gd name="T9" fmla="*/ 30 h 30"/>
                      <a:gd name="T10" fmla="*/ 17 w 72"/>
                      <a:gd name="T11" fmla="*/ 30 h 30"/>
                      <a:gd name="T12" fmla="*/ 8 w 72"/>
                      <a:gd name="T13" fmla="*/ 21 h 30"/>
                      <a:gd name="T14" fmla="*/ 0 w 72"/>
                      <a:gd name="T15" fmla="*/ 5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9" y="0"/>
                        </a:lnTo>
                        <a:lnTo>
                          <a:pt x="51" y="3"/>
                        </a:lnTo>
                        <a:lnTo>
                          <a:pt x="55" y="12"/>
                        </a:lnTo>
                        <a:lnTo>
                          <a:pt x="72" y="30"/>
                        </a:lnTo>
                        <a:lnTo>
                          <a:pt x="17" y="30"/>
                        </a:lnTo>
                        <a:lnTo>
                          <a:pt x="8"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4" name="Freeform 319">
                    <a:extLst>
                      <a:ext uri="{FF2B5EF4-FFF2-40B4-BE49-F238E27FC236}">
                        <a16:creationId xmlns:a16="http://schemas.microsoft.com/office/drawing/2014/main" id="{68D05D93-F38B-49EA-9AC9-1366EAD0E788}"/>
                      </a:ext>
                    </a:extLst>
                  </p:cNvPr>
                  <p:cNvSpPr>
                    <a:spLocks/>
                  </p:cNvSpPr>
                  <p:nvPr/>
                </p:nvSpPr>
                <p:spPr bwMode="auto">
                  <a:xfrm>
                    <a:off x="844" y="3648"/>
                    <a:ext cx="42" cy="12"/>
                  </a:xfrm>
                  <a:custGeom>
                    <a:avLst/>
                    <a:gdLst>
                      <a:gd name="T0" fmla="*/ 0 w 83"/>
                      <a:gd name="T1" fmla="*/ 36 h 36"/>
                      <a:gd name="T2" fmla="*/ 2 w 83"/>
                      <a:gd name="T3" fmla="*/ 19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98" name="Group 320">
                  <a:extLst>
                    <a:ext uri="{FF2B5EF4-FFF2-40B4-BE49-F238E27FC236}">
                      <a16:creationId xmlns:a16="http://schemas.microsoft.com/office/drawing/2014/main" id="{6F7BEF01-C95B-440F-8BA0-B0F3AFC02C60}"/>
                    </a:ext>
                  </a:extLst>
                </p:cNvPr>
                <p:cNvGrpSpPr>
                  <a:grpSpLocks/>
                </p:cNvGrpSpPr>
                <p:nvPr/>
              </p:nvGrpSpPr>
              <p:grpSpPr bwMode="auto">
                <a:xfrm>
                  <a:off x="849" y="3651"/>
                  <a:ext cx="49" cy="22"/>
                  <a:chOff x="849" y="3651"/>
                  <a:chExt cx="49" cy="22"/>
                </a:xfrm>
              </p:grpSpPr>
              <p:sp>
                <p:nvSpPr>
                  <p:cNvPr id="299" name="Freeform 321">
                    <a:extLst>
                      <a:ext uri="{FF2B5EF4-FFF2-40B4-BE49-F238E27FC236}">
                        <a16:creationId xmlns:a16="http://schemas.microsoft.com/office/drawing/2014/main" id="{F8264175-1DB9-40C0-9E2C-F1ADA7862732}"/>
                      </a:ext>
                    </a:extLst>
                  </p:cNvPr>
                  <p:cNvSpPr>
                    <a:spLocks/>
                  </p:cNvSpPr>
                  <p:nvPr/>
                </p:nvSpPr>
                <p:spPr bwMode="auto">
                  <a:xfrm>
                    <a:off x="849" y="3651"/>
                    <a:ext cx="12" cy="22"/>
                  </a:xfrm>
                  <a:custGeom>
                    <a:avLst/>
                    <a:gdLst>
                      <a:gd name="T0" fmla="*/ 15 w 25"/>
                      <a:gd name="T1" fmla="*/ 67 h 67"/>
                      <a:gd name="T2" fmla="*/ 0 w 25"/>
                      <a:gd name="T3" fmla="*/ 26 h 67"/>
                      <a:gd name="T4" fmla="*/ 10 w 25"/>
                      <a:gd name="T5" fmla="*/ 0 h 67"/>
                      <a:gd name="T6" fmla="*/ 25 w 25"/>
                      <a:gd name="T7" fmla="*/ 30 h 67"/>
                      <a:gd name="T8" fmla="*/ 15 w 25"/>
                      <a:gd name="T9" fmla="*/ 67 h 67"/>
                      <a:gd name="T10" fmla="*/ 0 60000 65536"/>
                      <a:gd name="T11" fmla="*/ 0 60000 65536"/>
                      <a:gd name="T12" fmla="*/ 0 60000 65536"/>
                      <a:gd name="T13" fmla="*/ 0 60000 65536"/>
                      <a:gd name="T14" fmla="*/ 0 60000 65536"/>
                      <a:gd name="T15" fmla="*/ 0 w 25"/>
                      <a:gd name="T16" fmla="*/ 0 h 67"/>
                      <a:gd name="T17" fmla="*/ 25 w 25"/>
                      <a:gd name="T18" fmla="*/ 67 h 67"/>
                    </a:gdLst>
                    <a:ahLst/>
                    <a:cxnLst>
                      <a:cxn ang="T10">
                        <a:pos x="T0" y="T1"/>
                      </a:cxn>
                      <a:cxn ang="T11">
                        <a:pos x="T2" y="T3"/>
                      </a:cxn>
                      <a:cxn ang="T12">
                        <a:pos x="T4" y="T5"/>
                      </a:cxn>
                      <a:cxn ang="T13">
                        <a:pos x="T6" y="T7"/>
                      </a:cxn>
                      <a:cxn ang="T14">
                        <a:pos x="T8" y="T9"/>
                      </a:cxn>
                    </a:cxnLst>
                    <a:rect l="T15" t="T16" r="T17" b="T18"/>
                    <a:pathLst>
                      <a:path w="25" h="67">
                        <a:moveTo>
                          <a:pt x="15" y="67"/>
                        </a:moveTo>
                        <a:lnTo>
                          <a:pt x="0" y="26"/>
                        </a:lnTo>
                        <a:lnTo>
                          <a:pt x="10" y="0"/>
                        </a:lnTo>
                        <a:lnTo>
                          <a:pt x="25" y="30"/>
                        </a:lnTo>
                        <a:lnTo>
                          <a:pt x="15" y="6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0" name="Freeform 322">
                    <a:extLst>
                      <a:ext uri="{FF2B5EF4-FFF2-40B4-BE49-F238E27FC236}">
                        <a16:creationId xmlns:a16="http://schemas.microsoft.com/office/drawing/2014/main" id="{C8232769-CC84-4E0C-A4BE-E5FABF85856B}"/>
                      </a:ext>
                    </a:extLst>
                  </p:cNvPr>
                  <p:cNvSpPr>
                    <a:spLocks/>
                  </p:cNvSpPr>
                  <p:nvPr/>
                </p:nvSpPr>
                <p:spPr bwMode="auto">
                  <a:xfrm>
                    <a:off x="854" y="3651"/>
                    <a:ext cx="37" cy="10"/>
                  </a:xfrm>
                  <a:custGeom>
                    <a:avLst/>
                    <a:gdLst>
                      <a:gd name="T0" fmla="*/ 1 w 74"/>
                      <a:gd name="T1" fmla="*/ 0 h 29"/>
                      <a:gd name="T2" fmla="*/ 49 w 74"/>
                      <a:gd name="T3" fmla="*/ 0 h 29"/>
                      <a:gd name="T4" fmla="*/ 50 w 74"/>
                      <a:gd name="T5" fmla="*/ 2 h 29"/>
                      <a:gd name="T6" fmla="*/ 57 w 74"/>
                      <a:gd name="T7" fmla="*/ 11 h 29"/>
                      <a:gd name="T8" fmla="*/ 74 w 74"/>
                      <a:gd name="T9" fmla="*/ 29 h 29"/>
                      <a:gd name="T10" fmla="*/ 18 w 74"/>
                      <a:gd name="T11" fmla="*/ 29 h 29"/>
                      <a:gd name="T12" fmla="*/ 9 w 74"/>
                      <a:gd name="T13" fmla="*/ 20 h 29"/>
                      <a:gd name="T14" fmla="*/ 0 w 74"/>
                      <a:gd name="T15" fmla="*/ 5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49" y="0"/>
                        </a:lnTo>
                        <a:lnTo>
                          <a:pt x="50" y="2"/>
                        </a:lnTo>
                        <a:lnTo>
                          <a:pt x="57" y="11"/>
                        </a:lnTo>
                        <a:lnTo>
                          <a:pt x="74" y="29"/>
                        </a:lnTo>
                        <a:lnTo>
                          <a:pt x="18" y="29"/>
                        </a:lnTo>
                        <a:lnTo>
                          <a:pt x="9" y="20"/>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1" name="Freeform 323">
                    <a:extLst>
                      <a:ext uri="{FF2B5EF4-FFF2-40B4-BE49-F238E27FC236}">
                        <a16:creationId xmlns:a16="http://schemas.microsoft.com/office/drawing/2014/main" id="{6480D027-3B86-4657-A4D2-9602C28D2C4D}"/>
                      </a:ext>
                    </a:extLst>
                  </p:cNvPr>
                  <p:cNvSpPr>
                    <a:spLocks/>
                  </p:cNvSpPr>
                  <p:nvPr/>
                </p:nvSpPr>
                <p:spPr bwMode="auto">
                  <a:xfrm>
                    <a:off x="857" y="36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37" name="Group 324">
                <a:extLst>
                  <a:ext uri="{FF2B5EF4-FFF2-40B4-BE49-F238E27FC236}">
                    <a16:creationId xmlns:a16="http://schemas.microsoft.com/office/drawing/2014/main" id="{1E35DDD8-32F2-49CA-A874-D9D730FEB460}"/>
                  </a:ext>
                </a:extLst>
              </p:cNvPr>
              <p:cNvGrpSpPr>
                <a:grpSpLocks/>
              </p:cNvGrpSpPr>
              <p:nvPr/>
            </p:nvGrpSpPr>
            <p:grpSpPr bwMode="auto">
              <a:xfrm>
                <a:off x="861" y="3665"/>
                <a:ext cx="99" cy="74"/>
                <a:chOff x="861" y="3665"/>
                <a:chExt cx="99" cy="74"/>
              </a:xfrm>
            </p:grpSpPr>
            <p:grpSp>
              <p:nvGrpSpPr>
                <p:cNvPr id="274" name="Group 325">
                  <a:extLst>
                    <a:ext uri="{FF2B5EF4-FFF2-40B4-BE49-F238E27FC236}">
                      <a16:creationId xmlns:a16="http://schemas.microsoft.com/office/drawing/2014/main" id="{9D131DAD-B503-408E-AB7D-206ABBA9A4C4}"/>
                    </a:ext>
                  </a:extLst>
                </p:cNvPr>
                <p:cNvGrpSpPr>
                  <a:grpSpLocks/>
                </p:cNvGrpSpPr>
                <p:nvPr/>
              </p:nvGrpSpPr>
              <p:grpSpPr bwMode="auto">
                <a:xfrm>
                  <a:off x="861" y="3665"/>
                  <a:ext cx="50" cy="23"/>
                  <a:chOff x="861" y="3665"/>
                  <a:chExt cx="50" cy="23"/>
                </a:xfrm>
              </p:grpSpPr>
              <p:sp>
                <p:nvSpPr>
                  <p:cNvPr id="291" name="Freeform 326">
                    <a:extLst>
                      <a:ext uri="{FF2B5EF4-FFF2-40B4-BE49-F238E27FC236}">
                        <a16:creationId xmlns:a16="http://schemas.microsoft.com/office/drawing/2014/main" id="{8E0A245D-6750-4FCA-896B-87CB7E10BD23}"/>
                      </a:ext>
                    </a:extLst>
                  </p:cNvPr>
                  <p:cNvSpPr>
                    <a:spLocks/>
                  </p:cNvSpPr>
                  <p:nvPr/>
                </p:nvSpPr>
                <p:spPr bwMode="auto">
                  <a:xfrm>
                    <a:off x="861" y="3665"/>
                    <a:ext cx="12" cy="23"/>
                  </a:xfrm>
                  <a:custGeom>
                    <a:avLst/>
                    <a:gdLst>
                      <a:gd name="T0" fmla="*/ 16 w 25"/>
                      <a:gd name="T1" fmla="*/ 69 h 69"/>
                      <a:gd name="T2" fmla="*/ 0 w 25"/>
                      <a:gd name="T3" fmla="*/ 27 h 69"/>
                      <a:gd name="T4" fmla="*/ 11 w 25"/>
                      <a:gd name="T5" fmla="*/ 0 h 69"/>
                      <a:gd name="T6" fmla="*/ 25 w 25"/>
                      <a:gd name="T7" fmla="*/ 32 h 69"/>
                      <a:gd name="T8" fmla="*/ 16 w 25"/>
                      <a:gd name="T9" fmla="*/ 69 h 69"/>
                      <a:gd name="T10" fmla="*/ 0 60000 65536"/>
                      <a:gd name="T11" fmla="*/ 0 60000 65536"/>
                      <a:gd name="T12" fmla="*/ 0 60000 65536"/>
                      <a:gd name="T13" fmla="*/ 0 60000 65536"/>
                      <a:gd name="T14" fmla="*/ 0 60000 65536"/>
                      <a:gd name="T15" fmla="*/ 0 w 25"/>
                      <a:gd name="T16" fmla="*/ 0 h 69"/>
                      <a:gd name="T17" fmla="*/ 25 w 25"/>
                      <a:gd name="T18" fmla="*/ 69 h 69"/>
                    </a:gdLst>
                    <a:ahLst/>
                    <a:cxnLst>
                      <a:cxn ang="T10">
                        <a:pos x="T0" y="T1"/>
                      </a:cxn>
                      <a:cxn ang="T11">
                        <a:pos x="T2" y="T3"/>
                      </a:cxn>
                      <a:cxn ang="T12">
                        <a:pos x="T4" y="T5"/>
                      </a:cxn>
                      <a:cxn ang="T13">
                        <a:pos x="T6" y="T7"/>
                      </a:cxn>
                      <a:cxn ang="T14">
                        <a:pos x="T8" y="T9"/>
                      </a:cxn>
                    </a:cxnLst>
                    <a:rect l="T15" t="T16" r="T17" b="T18"/>
                    <a:pathLst>
                      <a:path w="25" h="69">
                        <a:moveTo>
                          <a:pt x="16" y="69"/>
                        </a:moveTo>
                        <a:lnTo>
                          <a:pt x="0" y="27"/>
                        </a:lnTo>
                        <a:lnTo>
                          <a:pt x="11" y="0"/>
                        </a:lnTo>
                        <a:lnTo>
                          <a:pt x="25" y="32"/>
                        </a:lnTo>
                        <a:lnTo>
                          <a:pt x="16"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92" name="Freeform 327">
                    <a:extLst>
                      <a:ext uri="{FF2B5EF4-FFF2-40B4-BE49-F238E27FC236}">
                        <a16:creationId xmlns:a16="http://schemas.microsoft.com/office/drawing/2014/main" id="{1DCEA24D-BF48-4758-83A5-152EE4CB7070}"/>
                      </a:ext>
                    </a:extLst>
                  </p:cNvPr>
                  <p:cNvSpPr>
                    <a:spLocks/>
                  </p:cNvSpPr>
                  <p:nvPr/>
                </p:nvSpPr>
                <p:spPr bwMode="auto">
                  <a:xfrm>
                    <a:off x="865" y="3666"/>
                    <a:ext cx="38" cy="10"/>
                  </a:xfrm>
                  <a:custGeom>
                    <a:avLst/>
                    <a:gdLst>
                      <a:gd name="T0" fmla="*/ 3 w 75"/>
                      <a:gd name="T1" fmla="*/ 0 h 31"/>
                      <a:gd name="T2" fmla="*/ 52 w 75"/>
                      <a:gd name="T3" fmla="*/ 0 h 31"/>
                      <a:gd name="T4" fmla="*/ 53 w 75"/>
                      <a:gd name="T5" fmla="*/ 4 h 31"/>
                      <a:gd name="T6" fmla="*/ 57 w 75"/>
                      <a:gd name="T7" fmla="*/ 13 h 31"/>
                      <a:gd name="T8" fmla="*/ 75 w 75"/>
                      <a:gd name="T9" fmla="*/ 31 h 31"/>
                      <a:gd name="T10" fmla="*/ 19 w 75"/>
                      <a:gd name="T11" fmla="*/ 31 h 31"/>
                      <a:gd name="T12" fmla="*/ 11 w 75"/>
                      <a:gd name="T13" fmla="*/ 22 h 31"/>
                      <a:gd name="T14" fmla="*/ 0 w 75"/>
                      <a:gd name="T15" fmla="*/ 7 h 31"/>
                      <a:gd name="T16" fmla="*/ 3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4"/>
                        </a:lnTo>
                        <a:lnTo>
                          <a:pt x="57" y="13"/>
                        </a:lnTo>
                        <a:lnTo>
                          <a:pt x="75" y="31"/>
                        </a:lnTo>
                        <a:lnTo>
                          <a:pt x="19" y="31"/>
                        </a:lnTo>
                        <a:lnTo>
                          <a:pt x="11" y="22"/>
                        </a:lnTo>
                        <a:lnTo>
                          <a:pt x="0" y="7"/>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93" name="Freeform 328">
                    <a:extLst>
                      <a:ext uri="{FF2B5EF4-FFF2-40B4-BE49-F238E27FC236}">
                        <a16:creationId xmlns:a16="http://schemas.microsoft.com/office/drawing/2014/main" id="{BF9F7D2B-E31D-45FB-B727-1AF90BF1075A}"/>
                      </a:ext>
                    </a:extLst>
                  </p:cNvPr>
                  <p:cNvSpPr>
                    <a:spLocks/>
                  </p:cNvSpPr>
                  <p:nvPr/>
                </p:nvSpPr>
                <p:spPr bwMode="auto">
                  <a:xfrm>
                    <a:off x="869" y="3676"/>
                    <a:ext cx="42"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75" name="Group 329">
                  <a:extLst>
                    <a:ext uri="{FF2B5EF4-FFF2-40B4-BE49-F238E27FC236}">
                      <a16:creationId xmlns:a16="http://schemas.microsoft.com/office/drawing/2014/main" id="{3FA6FFFC-356F-4E8E-9378-BCB3730427A6}"/>
                    </a:ext>
                  </a:extLst>
                </p:cNvPr>
                <p:cNvGrpSpPr>
                  <a:grpSpLocks/>
                </p:cNvGrpSpPr>
                <p:nvPr/>
              </p:nvGrpSpPr>
              <p:grpSpPr bwMode="auto">
                <a:xfrm>
                  <a:off x="873" y="3678"/>
                  <a:ext cx="49" cy="23"/>
                  <a:chOff x="873" y="3678"/>
                  <a:chExt cx="49" cy="23"/>
                </a:xfrm>
              </p:grpSpPr>
              <p:sp>
                <p:nvSpPr>
                  <p:cNvPr id="288" name="Freeform 330">
                    <a:extLst>
                      <a:ext uri="{FF2B5EF4-FFF2-40B4-BE49-F238E27FC236}">
                        <a16:creationId xmlns:a16="http://schemas.microsoft.com/office/drawing/2014/main" id="{4B06545F-B86E-443A-8218-7049980A2F33}"/>
                      </a:ext>
                    </a:extLst>
                  </p:cNvPr>
                  <p:cNvSpPr>
                    <a:spLocks/>
                  </p:cNvSpPr>
                  <p:nvPr/>
                </p:nvSpPr>
                <p:spPr bwMode="auto">
                  <a:xfrm>
                    <a:off x="873" y="3678"/>
                    <a:ext cx="13" cy="23"/>
                  </a:xfrm>
                  <a:custGeom>
                    <a:avLst/>
                    <a:gdLst>
                      <a:gd name="T0" fmla="*/ 13 w 25"/>
                      <a:gd name="T1" fmla="*/ 70 h 70"/>
                      <a:gd name="T2" fmla="*/ 0 w 25"/>
                      <a:gd name="T3" fmla="*/ 27 h 70"/>
                      <a:gd name="T4" fmla="*/ 9 w 25"/>
                      <a:gd name="T5" fmla="*/ 0 h 70"/>
                      <a:gd name="T6" fmla="*/ 25 w 25"/>
                      <a:gd name="T7" fmla="*/ 31 h 70"/>
                      <a:gd name="T8" fmla="*/ 13 w 25"/>
                      <a:gd name="T9" fmla="*/ 70 h 70"/>
                      <a:gd name="T10" fmla="*/ 0 60000 65536"/>
                      <a:gd name="T11" fmla="*/ 0 60000 65536"/>
                      <a:gd name="T12" fmla="*/ 0 60000 65536"/>
                      <a:gd name="T13" fmla="*/ 0 60000 65536"/>
                      <a:gd name="T14" fmla="*/ 0 60000 65536"/>
                      <a:gd name="T15" fmla="*/ 0 w 25"/>
                      <a:gd name="T16" fmla="*/ 0 h 70"/>
                      <a:gd name="T17" fmla="*/ 25 w 25"/>
                      <a:gd name="T18" fmla="*/ 70 h 70"/>
                    </a:gdLst>
                    <a:ahLst/>
                    <a:cxnLst>
                      <a:cxn ang="T10">
                        <a:pos x="T0" y="T1"/>
                      </a:cxn>
                      <a:cxn ang="T11">
                        <a:pos x="T2" y="T3"/>
                      </a:cxn>
                      <a:cxn ang="T12">
                        <a:pos x="T4" y="T5"/>
                      </a:cxn>
                      <a:cxn ang="T13">
                        <a:pos x="T6" y="T7"/>
                      </a:cxn>
                      <a:cxn ang="T14">
                        <a:pos x="T8" y="T9"/>
                      </a:cxn>
                    </a:cxnLst>
                    <a:rect l="T15" t="T16" r="T17" b="T18"/>
                    <a:pathLst>
                      <a:path w="25" h="70">
                        <a:moveTo>
                          <a:pt x="13" y="70"/>
                        </a:moveTo>
                        <a:lnTo>
                          <a:pt x="0" y="27"/>
                        </a:lnTo>
                        <a:lnTo>
                          <a:pt x="9" y="0"/>
                        </a:lnTo>
                        <a:lnTo>
                          <a:pt x="25" y="31"/>
                        </a:lnTo>
                        <a:lnTo>
                          <a:pt x="13"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9" name="Freeform 331">
                    <a:extLst>
                      <a:ext uri="{FF2B5EF4-FFF2-40B4-BE49-F238E27FC236}">
                        <a16:creationId xmlns:a16="http://schemas.microsoft.com/office/drawing/2014/main" id="{FD503C04-8742-4367-BFCC-07A7341F3D73}"/>
                      </a:ext>
                    </a:extLst>
                  </p:cNvPr>
                  <p:cNvSpPr>
                    <a:spLocks/>
                  </p:cNvSpPr>
                  <p:nvPr/>
                </p:nvSpPr>
                <p:spPr bwMode="auto">
                  <a:xfrm>
                    <a:off x="878" y="3678"/>
                    <a:ext cx="37" cy="10"/>
                  </a:xfrm>
                  <a:custGeom>
                    <a:avLst/>
                    <a:gdLst>
                      <a:gd name="T0" fmla="*/ 2 w 75"/>
                      <a:gd name="T1" fmla="*/ 0 h 30"/>
                      <a:gd name="T2" fmla="*/ 50 w 75"/>
                      <a:gd name="T3" fmla="*/ 0 h 30"/>
                      <a:gd name="T4" fmla="*/ 52 w 75"/>
                      <a:gd name="T5" fmla="*/ 3 h 30"/>
                      <a:gd name="T6" fmla="*/ 57 w 75"/>
                      <a:gd name="T7" fmla="*/ 12 h 30"/>
                      <a:gd name="T8" fmla="*/ 75 w 75"/>
                      <a:gd name="T9" fmla="*/ 30 h 30"/>
                      <a:gd name="T10" fmla="*/ 19 w 75"/>
                      <a:gd name="T11" fmla="*/ 30 h 30"/>
                      <a:gd name="T12" fmla="*/ 11 w 75"/>
                      <a:gd name="T13" fmla="*/ 20 h 30"/>
                      <a:gd name="T14" fmla="*/ 0 w 75"/>
                      <a:gd name="T15" fmla="*/ 6 h 30"/>
                      <a:gd name="T16" fmla="*/ 2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2" y="0"/>
                        </a:moveTo>
                        <a:lnTo>
                          <a:pt x="50" y="0"/>
                        </a:lnTo>
                        <a:lnTo>
                          <a:pt x="52" y="3"/>
                        </a:lnTo>
                        <a:lnTo>
                          <a:pt x="57" y="12"/>
                        </a:lnTo>
                        <a:lnTo>
                          <a:pt x="75" y="30"/>
                        </a:lnTo>
                        <a:lnTo>
                          <a:pt x="19" y="30"/>
                        </a:lnTo>
                        <a:lnTo>
                          <a:pt x="11" y="20"/>
                        </a:lnTo>
                        <a:lnTo>
                          <a:pt x="0" y="6"/>
                        </a:lnTo>
                        <a:lnTo>
                          <a:pt x="2"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90" name="Freeform 332">
                    <a:extLst>
                      <a:ext uri="{FF2B5EF4-FFF2-40B4-BE49-F238E27FC236}">
                        <a16:creationId xmlns:a16="http://schemas.microsoft.com/office/drawing/2014/main" id="{38E6C420-D027-4B3C-B54C-3F0AEFFF73AC}"/>
                      </a:ext>
                    </a:extLst>
                  </p:cNvPr>
                  <p:cNvSpPr>
                    <a:spLocks/>
                  </p:cNvSpPr>
                  <p:nvPr/>
                </p:nvSpPr>
                <p:spPr bwMode="auto">
                  <a:xfrm>
                    <a:off x="880" y="3688"/>
                    <a:ext cx="42" cy="13"/>
                  </a:xfrm>
                  <a:custGeom>
                    <a:avLst/>
                    <a:gdLst>
                      <a:gd name="T0" fmla="*/ 0 w 82"/>
                      <a:gd name="T1" fmla="*/ 38 h 38"/>
                      <a:gd name="T2" fmla="*/ 4 w 82"/>
                      <a:gd name="T3" fmla="*/ 21 h 38"/>
                      <a:gd name="T4" fmla="*/ 8 w 82"/>
                      <a:gd name="T5" fmla="*/ 8 h 38"/>
                      <a:gd name="T6" fmla="*/ 13 w 82"/>
                      <a:gd name="T7" fmla="*/ 0 h 38"/>
                      <a:gd name="T8" fmla="*/ 69 w 82"/>
                      <a:gd name="T9" fmla="*/ 0 h 38"/>
                      <a:gd name="T10" fmla="*/ 82 w 82"/>
                      <a:gd name="T11" fmla="*/ 38 h 38"/>
                      <a:gd name="T12" fmla="*/ 0 w 82"/>
                      <a:gd name="T13" fmla="*/ 38 h 38"/>
                      <a:gd name="T14" fmla="*/ 0 60000 65536"/>
                      <a:gd name="T15" fmla="*/ 0 60000 65536"/>
                      <a:gd name="T16" fmla="*/ 0 60000 65536"/>
                      <a:gd name="T17" fmla="*/ 0 60000 65536"/>
                      <a:gd name="T18" fmla="*/ 0 60000 65536"/>
                      <a:gd name="T19" fmla="*/ 0 60000 65536"/>
                      <a:gd name="T20" fmla="*/ 0 60000 65536"/>
                      <a:gd name="T21" fmla="*/ 0 w 82"/>
                      <a:gd name="T22" fmla="*/ 0 h 38"/>
                      <a:gd name="T23" fmla="*/ 82 w 82"/>
                      <a:gd name="T24" fmla="*/ 38 h 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8">
                        <a:moveTo>
                          <a:pt x="0" y="38"/>
                        </a:moveTo>
                        <a:lnTo>
                          <a:pt x="4" y="21"/>
                        </a:lnTo>
                        <a:lnTo>
                          <a:pt x="8" y="8"/>
                        </a:lnTo>
                        <a:lnTo>
                          <a:pt x="13" y="0"/>
                        </a:lnTo>
                        <a:lnTo>
                          <a:pt x="69" y="0"/>
                        </a:lnTo>
                        <a:lnTo>
                          <a:pt x="82" y="38"/>
                        </a:lnTo>
                        <a:lnTo>
                          <a:pt x="0" y="38"/>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76" name="Group 333">
                  <a:extLst>
                    <a:ext uri="{FF2B5EF4-FFF2-40B4-BE49-F238E27FC236}">
                      <a16:creationId xmlns:a16="http://schemas.microsoft.com/office/drawing/2014/main" id="{9C97F1EC-FDA9-448B-BFD3-1C2F9BAEF612}"/>
                    </a:ext>
                  </a:extLst>
                </p:cNvPr>
                <p:cNvGrpSpPr>
                  <a:grpSpLocks/>
                </p:cNvGrpSpPr>
                <p:nvPr/>
              </p:nvGrpSpPr>
              <p:grpSpPr bwMode="auto">
                <a:xfrm>
                  <a:off x="886" y="3690"/>
                  <a:ext cx="49" cy="23"/>
                  <a:chOff x="886" y="3690"/>
                  <a:chExt cx="49" cy="23"/>
                </a:xfrm>
              </p:grpSpPr>
              <p:sp>
                <p:nvSpPr>
                  <p:cNvPr id="285" name="Freeform 334">
                    <a:extLst>
                      <a:ext uri="{FF2B5EF4-FFF2-40B4-BE49-F238E27FC236}">
                        <a16:creationId xmlns:a16="http://schemas.microsoft.com/office/drawing/2014/main" id="{0715FD50-72F2-4515-8592-4BA86A8178BE}"/>
                      </a:ext>
                    </a:extLst>
                  </p:cNvPr>
                  <p:cNvSpPr>
                    <a:spLocks/>
                  </p:cNvSpPr>
                  <p:nvPr/>
                </p:nvSpPr>
                <p:spPr bwMode="auto">
                  <a:xfrm>
                    <a:off x="886" y="3690"/>
                    <a:ext cx="12" cy="23"/>
                  </a:xfrm>
                  <a:custGeom>
                    <a:avLst/>
                    <a:gdLst>
                      <a:gd name="T0" fmla="*/ 14 w 24"/>
                      <a:gd name="T1" fmla="*/ 70 h 70"/>
                      <a:gd name="T2" fmla="*/ 0 w 24"/>
                      <a:gd name="T3" fmla="*/ 29 h 70"/>
                      <a:gd name="T4" fmla="*/ 10 w 24"/>
                      <a:gd name="T5" fmla="*/ 0 h 70"/>
                      <a:gd name="T6" fmla="*/ 24 w 24"/>
                      <a:gd name="T7" fmla="*/ 33 h 70"/>
                      <a:gd name="T8" fmla="*/ 14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4" y="70"/>
                        </a:moveTo>
                        <a:lnTo>
                          <a:pt x="0" y="29"/>
                        </a:lnTo>
                        <a:lnTo>
                          <a:pt x="10" y="0"/>
                        </a:lnTo>
                        <a:lnTo>
                          <a:pt x="24" y="33"/>
                        </a:lnTo>
                        <a:lnTo>
                          <a:pt x="14" y="7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6" name="Freeform 335">
                    <a:extLst>
                      <a:ext uri="{FF2B5EF4-FFF2-40B4-BE49-F238E27FC236}">
                        <a16:creationId xmlns:a16="http://schemas.microsoft.com/office/drawing/2014/main" id="{55DA7DCE-EE31-49B0-A12E-818859A38412}"/>
                      </a:ext>
                    </a:extLst>
                  </p:cNvPr>
                  <p:cNvSpPr>
                    <a:spLocks/>
                  </p:cNvSpPr>
                  <p:nvPr/>
                </p:nvSpPr>
                <p:spPr bwMode="auto">
                  <a:xfrm>
                    <a:off x="890" y="3691"/>
                    <a:ext cx="38" cy="10"/>
                  </a:xfrm>
                  <a:custGeom>
                    <a:avLst/>
                    <a:gdLst>
                      <a:gd name="T0" fmla="*/ 3 w 75"/>
                      <a:gd name="T1" fmla="*/ 0 h 31"/>
                      <a:gd name="T2" fmla="*/ 52 w 75"/>
                      <a:gd name="T3" fmla="*/ 0 h 31"/>
                      <a:gd name="T4" fmla="*/ 53 w 75"/>
                      <a:gd name="T5" fmla="*/ 2 h 31"/>
                      <a:gd name="T6" fmla="*/ 57 w 75"/>
                      <a:gd name="T7" fmla="*/ 11 h 31"/>
                      <a:gd name="T8" fmla="*/ 75 w 75"/>
                      <a:gd name="T9" fmla="*/ 31 h 31"/>
                      <a:gd name="T10" fmla="*/ 19 w 75"/>
                      <a:gd name="T11" fmla="*/ 31 h 31"/>
                      <a:gd name="T12" fmla="*/ 10 w 75"/>
                      <a:gd name="T13" fmla="*/ 22 h 31"/>
                      <a:gd name="T14" fmla="*/ 0 w 75"/>
                      <a:gd name="T15" fmla="*/ 6 h 31"/>
                      <a:gd name="T16" fmla="*/ 3 w 75"/>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1"/>
                      <a:gd name="T29" fmla="*/ 75 w 75"/>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1">
                        <a:moveTo>
                          <a:pt x="3" y="0"/>
                        </a:moveTo>
                        <a:lnTo>
                          <a:pt x="52" y="0"/>
                        </a:lnTo>
                        <a:lnTo>
                          <a:pt x="53" y="2"/>
                        </a:lnTo>
                        <a:lnTo>
                          <a:pt x="57" y="11"/>
                        </a:lnTo>
                        <a:lnTo>
                          <a:pt x="75" y="31"/>
                        </a:lnTo>
                        <a:lnTo>
                          <a:pt x="19" y="31"/>
                        </a:lnTo>
                        <a:lnTo>
                          <a:pt x="10" y="22"/>
                        </a:lnTo>
                        <a:lnTo>
                          <a:pt x="0" y="6"/>
                        </a:lnTo>
                        <a:lnTo>
                          <a:pt x="3"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7" name="Freeform 336">
                    <a:extLst>
                      <a:ext uri="{FF2B5EF4-FFF2-40B4-BE49-F238E27FC236}">
                        <a16:creationId xmlns:a16="http://schemas.microsoft.com/office/drawing/2014/main" id="{01D3D75B-E683-45F4-A386-2CD49CE87285}"/>
                      </a:ext>
                    </a:extLst>
                  </p:cNvPr>
                  <p:cNvSpPr>
                    <a:spLocks/>
                  </p:cNvSpPr>
                  <p:nvPr/>
                </p:nvSpPr>
                <p:spPr bwMode="auto">
                  <a:xfrm>
                    <a:off x="893" y="3701"/>
                    <a:ext cx="42" cy="12"/>
                  </a:xfrm>
                  <a:custGeom>
                    <a:avLst/>
                    <a:gdLst>
                      <a:gd name="T0" fmla="*/ 0 w 83"/>
                      <a:gd name="T1" fmla="*/ 36 h 36"/>
                      <a:gd name="T2" fmla="*/ 1 w 83"/>
                      <a:gd name="T3" fmla="*/ 19 h 36"/>
                      <a:gd name="T4" fmla="*/ 8 w 83"/>
                      <a:gd name="T5" fmla="*/ 7 h 36"/>
                      <a:gd name="T6" fmla="*/ 12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8" y="7"/>
                        </a:lnTo>
                        <a:lnTo>
                          <a:pt x="12" y="0"/>
                        </a:lnTo>
                        <a:lnTo>
                          <a:pt x="68"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77" name="Group 337">
                  <a:extLst>
                    <a:ext uri="{FF2B5EF4-FFF2-40B4-BE49-F238E27FC236}">
                      <a16:creationId xmlns:a16="http://schemas.microsoft.com/office/drawing/2014/main" id="{7DE1FBBC-7ED6-4415-ABEC-255B0ED25848}"/>
                    </a:ext>
                  </a:extLst>
                </p:cNvPr>
                <p:cNvGrpSpPr>
                  <a:grpSpLocks/>
                </p:cNvGrpSpPr>
                <p:nvPr/>
              </p:nvGrpSpPr>
              <p:grpSpPr bwMode="auto">
                <a:xfrm>
                  <a:off x="899" y="3703"/>
                  <a:ext cx="48" cy="23"/>
                  <a:chOff x="899" y="3703"/>
                  <a:chExt cx="48" cy="23"/>
                </a:xfrm>
              </p:grpSpPr>
              <p:sp>
                <p:nvSpPr>
                  <p:cNvPr id="282" name="Freeform 338">
                    <a:extLst>
                      <a:ext uri="{FF2B5EF4-FFF2-40B4-BE49-F238E27FC236}">
                        <a16:creationId xmlns:a16="http://schemas.microsoft.com/office/drawing/2014/main" id="{791708A2-ABD5-4745-A8A0-0E39AD359713}"/>
                      </a:ext>
                    </a:extLst>
                  </p:cNvPr>
                  <p:cNvSpPr>
                    <a:spLocks/>
                  </p:cNvSpPr>
                  <p:nvPr/>
                </p:nvSpPr>
                <p:spPr bwMode="auto">
                  <a:xfrm>
                    <a:off x="899" y="3703"/>
                    <a:ext cx="12" cy="23"/>
                  </a:xfrm>
                  <a:custGeom>
                    <a:avLst/>
                    <a:gdLst>
                      <a:gd name="T0" fmla="*/ 15 w 25"/>
                      <a:gd name="T1" fmla="*/ 68 h 68"/>
                      <a:gd name="T2" fmla="*/ 0 w 25"/>
                      <a:gd name="T3" fmla="*/ 27 h 68"/>
                      <a:gd name="T4" fmla="*/ 10 w 25"/>
                      <a:gd name="T5" fmla="*/ 0 h 68"/>
                      <a:gd name="T6" fmla="*/ 25 w 25"/>
                      <a:gd name="T7" fmla="*/ 31 h 68"/>
                      <a:gd name="T8" fmla="*/ 15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5" y="68"/>
                        </a:moveTo>
                        <a:lnTo>
                          <a:pt x="0" y="27"/>
                        </a:lnTo>
                        <a:lnTo>
                          <a:pt x="10" y="0"/>
                        </a:lnTo>
                        <a:lnTo>
                          <a:pt x="25"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3" name="Freeform 339">
                    <a:extLst>
                      <a:ext uri="{FF2B5EF4-FFF2-40B4-BE49-F238E27FC236}">
                        <a16:creationId xmlns:a16="http://schemas.microsoft.com/office/drawing/2014/main" id="{CE187C73-1D77-4DB1-907D-45A1AFC2DE71}"/>
                      </a:ext>
                    </a:extLst>
                  </p:cNvPr>
                  <p:cNvSpPr>
                    <a:spLocks/>
                  </p:cNvSpPr>
                  <p:nvPr/>
                </p:nvSpPr>
                <p:spPr bwMode="auto">
                  <a:xfrm>
                    <a:off x="903" y="3703"/>
                    <a:ext cx="38" cy="10"/>
                  </a:xfrm>
                  <a:custGeom>
                    <a:avLst/>
                    <a:gdLst>
                      <a:gd name="T0" fmla="*/ 1 w 75"/>
                      <a:gd name="T1" fmla="*/ 0 h 30"/>
                      <a:gd name="T2" fmla="*/ 50 w 75"/>
                      <a:gd name="T3" fmla="*/ 0 h 30"/>
                      <a:gd name="T4" fmla="*/ 51 w 75"/>
                      <a:gd name="T5" fmla="*/ 3 h 30"/>
                      <a:gd name="T6" fmla="*/ 56 w 75"/>
                      <a:gd name="T7" fmla="*/ 12 h 30"/>
                      <a:gd name="T8" fmla="*/ 75 w 75"/>
                      <a:gd name="T9" fmla="*/ 30 h 30"/>
                      <a:gd name="T10" fmla="*/ 18 w 75"/>
                      <a:gd name="T11" fmla="*/ 30 h 30"/>
                      <a:gd name="T12" fmla="*/ 9 w 75"/>
                      <a:gd name="T13" fmla="*/ 21 h 30"/>
                      <a:gd name="T14" fmla="*/ 0 w 75"/>
                      <a:gd name="T15" fmla="*/ 7 h 30"/>
                      <a:gd name="T16" fmla="*/ 1 w 7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
                      <a:gd name="T28" fmla="*/ 0 h 30"/>
                      <a:gd name="T29" fmla="*/ 75 w 7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 h="30">
                        <a:moveTo>
                          <a:pt x="1" y="0"/>
                        </a:moveTo>
                        <a:lnTo>
                          <a:pt x="50" y="0"/>
                        </a:lnTo>
                        <a:lnTo>
                          <a:pt x="51" y="3"/>
                        </a:lnTo>
                        <a:lnTo>
                          <a:pt x="56" y="12"/>
                        </a:lnTo>
                        <a:lnTo>
                          <a:pt x="75" y="30"/>
                        </a:lnTo>
                        <a:lnTo>
                          <a:pt x="18" y="30"/>
                        </a:lnTo>
                        <a:lnTo>
                          <a:pt x="9" y="21"/>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4" name="Freeform 340">
                    <a:extLst>
                      <a:ext uri="{FF2B5EF4-FFF2-40B4-BE49-F238E27FC236}">
                        <a16:creationId xmlns:a16="http://schemas.microsoft.com/office/drawing/2014/main" id="{5B61986C-E447-4E90-8B45-D67A8BC8E887}"/>
                      </a:ext>
                    </a:extLst>
                  </p:cNvPr>
                  <p:cNvSpPr>
                    <a:spLocks/>
                  </p:cNvSpPr>
                  <p:nvPr/>
                </p:nvSpPr>
                <p:spPr bwMode="auto">
                  <a:xfrm>
                    <a:off x="907" y="3714"/>
                    <a:ext cx="40" cy="12"/>
                  </a:xfrm>
                  <a:custGeom>
                    <a:avLst/>
                    <a:gdLst>
                      <a:gd name="T0" fmla="*/ 0 w 82"/>
                      <a:gd name="T1" fmla="*/ 36 h 36"/>
                      <a:gd name="T2" fmla="*/ 2 w 82"/>
                      <a:gd name="T3" fmla="*/ 19 h 36"/>
                      <a:gd name="T4" fmla="*/ 5 w 82"/>
                      <a:gd name="T5" fmla="*/ 8 h 36"/>
                      <a:gd name="T6" fmla="*/ 12 w 82"/>
                      <a:gd name="T7" fmla="*/ 0 h 36"/>
                      <a:gd name="T8" fmla="*/ 69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5" y="8"/>
                        </a:lnTo>
                        <a:lnTo>
                          <a:pt x="12" y="0"/>
                        </a:lnTo>
                        <a:lnTo>
                          <a:pt x="69" y="0"/>
                        </a:lnTo>
                        <a:lnTo>
                          <a:pt x="82"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78" name="Group 341">
                  <a:extLst>
                    <a:ext uri="{FF2B5EF4-FFF2-40B4-BE49-F238E27FC236}">
                      <a16:creationId xmlns:a16="http://schemas.microsoft.com/office/drawing/2014/main" id="{15743E75-A361-4271-82E5-8BBE52EAFE0D}"/>
                    </a:ext>
                  </a:extLst>
                </p:cNvPr>
                <p:cNvGrpSpPr>
                  <a:grpSpLocks/>
                </p:cNvGrpSpPr>
                <p:nvPr/>
              </p:nvGrpSpPr>
              <p:grpSpPr bwMode="auto">
                <a:xfrm>
                  <a:off x="912" y="3716"/>
                  <a:ext cx="48" cy="23"/>
                  <a:chOff x="912" y="3716"/>
                  <a:chExt cx="48" cy="23"/>
                </a:xfrm>
              </p:grpSpPr>
              <p:sp>
                <p:nvSpPr>
                  <p:cNvPr id="279" name="Freeform 342">
                    <a:extLst>
                      <a:ext uri="{FF2B5EF4-FFF2-40B4-BE49-F238E27FC236}">
                        <a16:creationId xmlns:a16="http://schemas.microsoft.com/office/drawing/2014/main" id="{5B14C475-56D7-438E-B78A-F658C6CB9129}"/>
                      </a:ext>
                    </a:extLst>
                  </p:cNvPr>
                  <p:cNvSpPr>
                    <a:spLocks/>
                  </p:cNvSpPr>
                  <p:nvPr/>
                </p:nvSpPr>
                <p:spPr bwMode="auto">
                  <a:xfrm>
                    <a:off x="912" y="3716"/>
                    <a:ext cx="11" cy="23"/>
                  </a:xfrm>
                  <a:custGeom>
                    <a:avLst/>
                    <a:gdLst>
                      <a:gd name="T0" fmla="*/ 13 w 22"/>
                      <a:gd name="T1" fmla="*/ 68 h 68"/>
                      <a:gd name="T2" fmla="*/ 0 w 22"/>
                      <a:gd name="T3" fmla="*/ 27 h 68"/>
                      <a:gd name="T4" fmla="*/ 9 w 22"/>
                      <a:gd name="T5" fmla="*/ 0 h 68"/>
                      <a:gd name="T6" fmla="*/ 22 w 22"/>
                      <a:gd name="T7" fmla="*/ 30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0"/>
                        </a:lnTo>
                        <a:lnTo>
                          <a:pt x="13"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0" name="Freeform 343">
                    <a:extLst>
                      <a:ext uri="{FF2B5EF4-FFF2-40B4-BE49-F238E27FC236}">
                        <a16:creationId xmlns:a16="http://schemas.microsoft.com/office/drawing/2014/main" id="{9A4AD169-C599-46CD-A218-4F8BC75AD969}"/>
                      </a:ext>
                    </a:extLst>
                  </p:cNvPr>
                  <p:cNvSpPr>
                    <a:spLocks/>
                  </p:cNvSpPr>
                  <p:nvPr/>
                </p:nvSpPr>
                <p:spPr bwMode="auto">
                  <a:xfrm>
                    <a:off x="916" y="3717"/>
                    <a:ext cx="37" cy="9"/>
                  </a:xfrm>
                  <a:custGeom>
                    <a:avLst/>
                    <a:gdLst>
                      <a:gd name="T0" fmla="*/ 1 w 74"/>
                      <a:gd name="T1" fmla="*/ 0 h 29"/>
                      <a:gd name="T2" fmla="*/ 50 w 74"/>
                      <a:gd name="T3" fmla="*/ 0 h 29"/>
                      <a:gd name="T4" fmla="*/ 51 w 74"/>
                      <a:gd name="T5" fmla="*/ 3 h 29"/>
                      <a:gd name="T6" fmla="*/ 55 w 74"/>
                      <a:gd name="T7" fmla="*/ 11 h 29"/>
                      <a:gd name="T8" fmla="*/ 74 w 74"/>
                      <a:gd name="T9" fmla="*/ 29 h 29"/>
                      <a:gd name="T10" fmla="*/ 18 w 74"/>
                      <a:gd name="T11" fmla="*/ 29 h 29"/>
                      <a:gd name="T12" fmla="*/ 8 w 74"/>
                      <a:gd name="T13" fmla="*/ 20 h 29"/>
                      <a:gd name="T14" fmla="*/ 0 w 74"/>
                      <a:gd name="T15" fmla="*/ 6 h 29"/>
                      <a:gd name="T16" fmla="*/ 1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1" y="0"/>
                        </a:moveTo>
                        <a:lnTo>
                          <a:pt x="50" y="0"/>
                        </a:lnTo>
                        <a:lnTo>
                          <a:pt x="51" y="3"/>
                        </a:lnTo>
                        <a:lnTo>
                          <a:pt x="55" y="11"/>
                        </a:lnTo>
                        <a:lnTo>
                          <a:pt x="74" y="29"/>
                        </a:lnTo>
                        <a:lnTo>
                          <a:pt x="18" y="29"/>
                        </a:lnTo>
                        <a:lnTo>
                          <a:pt x="8" y="20"/>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1" name="Freeform 344">
                    <a:extLst>
                      <a:ext uri="{FF2B5EF4-FFF2-40B4-BE49-F238E27FC236}">
                        <a16:creationId xmlns:a16="http://schemas.microsoft.com/office/drawing/2014/main" id="{0CAAE74D-B23B-40DA-BCE1-6AECF8A89BD8}"/>
                      </a:ext>
                    </a:extLst>
                  </p:cNvPr>
                  <p:cNvSpPr>
                    <a:spLocks/>
                  </p:cNvSpPr>
                  <p:nvPr/>
                </p:nvSpPr>
                <p:spPr bwMode="auto">
                  <a:xfrm>
                    <a:off x="919" y="3727"/>
                    <a:ext cx="41" cy="12"/>
                  </a:xfrm>
                  <a:custGeom>
                    <a:avLst/>
                    <a:gdLst>
                      <a:gd name="T0" fmla="*/ 0 w 83"/>
                      <a:gd name="T1" fmla="*/ 36 h 36"/>
                      <a:gd name="T2" fmla="*/ 1 w 83"/>
                      <a:gd name="T3" fmla="*/ 19 h 36"/>
                      <a:gd name="T4" fmla="*/ 7 w 83"/>
                      <a:gd name="T5" fmla="*/ 7 h 36"/>
                      <a:gd name="T6" fmla="*/ 11 w 83"/>
                      <a:gd name="T7" fmla="*/ 0 h 36"/>
                      <a:gd name="T8" fmla="*/ 69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7"/>
                        </a:lnTo>
                        <a:lnTo>
                          <a:pt x="11" y="0"/>
                        </a:lnTo>
                        <a:lnTo>
                          <a:pt x="69"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38" name="Group 345">
                <a:extLst>
                  <a:ext uri="{FF2B5EF4-FFF2-40B4-BE49-F238E27FC236}">
                    <a16:creationId xmlns:a16="http://schemas.microsoft.com/office/drawing/2014/main" id="{59F9E067-F7A1-4546-B26A-9EF2C6A81882}"/>
                  </a:ext>
                </a:extLst>
              </p:cNvPr>
              <p:cNvGrpSpPr>
                <a:grpSpLocks/>
              </p:cNvGrpSpPr>
              <p:nvPr/>
            </p:nvGrpSpPr>
            <p:grpSpPr bwMode="auto">
              <a:xfrm>
                <a:off x="922" y="3727"/>
                <a:ext cx="49" cy="23"/>
                <a:chOff x="922" y="3727"/>
                <a:chExt cx="49" cy="23"/>
              </a:xfrm>
            </p:grpSpPr>
            <p:sp>
              <p:nvSpPr>
                <p:cNvPr id="271" name="Freeform 346">
                  <a:extLst>
                    <a:ext uri="{FF2B5EF4-FFF2-40B4-BE49-F238E27FC236}">
                      <a16:creationId xmlns:a16="http://schemas.microsoft.com/office/drawing/2014/main" id="{DB229113-3313-4C0B-8B68-4D15600FC5FA}"/>
                    </a:ext>
                  </a:extLst>
                </p:cNvPr>
                <p:cNvSpPr>
                  <a:spLocks/>
                </p:cNvSpPr>
                <p:nvPr/>
              </p:nvSpPr>
              <p:spPr bwMode="auto">
                <a:xfrm>
                  <a:off x="922" y="3727"/>
                  <a:ext cx="12" cy="23"/>
                </a:xfrm>
                <a:custGeom>
                  <a:avLst/>
                  <a:gdLst>
                    <a:gd name="T0" fmla="*/ 15 w 24"/>
                    <a:gd name="T1" fmla="*/ 69 h 69"/>
                    <a:gd name="T2" fmla="*/ 0 w 24"/>
                    <a:gd name="T3" fmla="*/ 27 h 69"/>
                    <a:gd name="T4" fmla="*/ 11 w 24"/>
                    <a:gd name="T5" fmla="*/ 0 h 69"/>
                    <a:gd name="T6" fmla="*/ 24 w 24"/>
                    <a:gd name="T7" fmla="*/ 32 h 69"/>
                    <a:gd name="T8" fmla="*/ 15 w 24"/>
                    <a:gd name="T9" fmla="*/ 69 h 69"/>
                    <a:gd name="T10" fmla="*/ 0 60000 65536"/>
                    <a:gd name="T11" fmla="*/ 0 60000 65536"/>
                    <a:gd name="T12" fmla="*/ 0 60000 65536"/>
                    <a:gd name="T13" fmla="*/ 0 60000 65536"/>
                    <a:gd name="T14" fmla="*/ 0 60000 65536"/>
                    <a:gd name="T15" fmla="*/ 0 w 24"/>
                    <a:gd name="T16" fmla="*/ 0 h 69"/>
                    <a:gd name="T17" fmla="*/ 24 w 24"/>
                    <a:gd name="T18" fmla="*/ 69 h 69"/>
                  </a:gdLst>
                  <a:ahLst/>
                  <a:cxnLst>
                    <a:cxn ang="T10">
                      <a:pos x="T0" y="T1"/>
                    </a:cxn>
                    <a:cxn ang="T11">
                      <a:pos x="T2" y="T3"/>
                    </a:cxn>
                    <a:cxn ang="T12">
                      <a:pos x="T4" y="T5"/>
                    </a:cxn>
                    <a:cxn ang="T13">
                      <a:pos x="T6" y="T7"/>
                    </a:cxn>
                    <a:cxn ang="T14">
                      <a:pos x="T8" y="T9"/>
                    </a:cxn>
                  </a:cxnLst>
                  <a:rect l="T15" t="T16" r="T17" b="T18"/>
                  <a:pathLst>
                    <a:path w="24" h="69">
                      <a:moveTo>
                        <a:pt x="15" y="69"/>
                      </a:moveTo>
                      <a:lnTo>
                        <a:pt x="0" y="27"/>
                      </a:lnTo>
                      <a:lnTo>
                        <a:pt x="11" y="0"/>
                      </a:lnTo>
                      <a:lnTo>
                        <a:pt x="24" y="32"/>
                      </a:lnTo>
                      <a:lnTo>
                        <a:pt x="15" y="6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2" name="Freeform 347">
                  <a:extLst>
                    <a:ext uri="{FF2B5EF4-FFF2-40B4-BE49-F238E27FC236}">
                      <a16:creationId xmlns:a16="http://schemas.microsoft.com/office/drawing/2014/main" id="{9423E576-8D10-4835-A82C-AF6C47084063}"/>
                    </a:ext>
                  </a:extLst>
                </p:cNvPr>
                <p:cNvSpPr>
                  <a:spLocks/>
                </p:cNvSpPr>
                <p:nvPr/>
              </p:nvSpPr>
              <p:spPr bwMode="auto">
                <a:xfrm>
                  <a:off x="927" y="3728"/>
                  <a:ext cx="36" cy="10"/>
                </a:xfrm>
                <a:custGeom>
                  <a:avLst/>
                  <a:gdLst>
                    <a:gd name="T0" fmla="*/ 1 w 72"/>
                    <a:gd name="T1" fmla="*/ 0 h 31"/>
                    <a:gd name="T2" fmla="*/ 49 w 72"/>
                    <a:gd name="T3" fmla="*/ 0 h 31"/>
                    <a:gd name="T4" fmla="*/ 50 w 72"/>
                    <a:gd name="T5" fmla="*/ 4 h 31"/>
                    <a:gd name="T6" fmla="*/ 56 w 72"/>
                    <a:gd name="T7" fmla="*/ 13 h 31"/>
                    <a:gd name="T8" fmla="*/ 72 w 72"/>
                    <a:gd name="T9" fmla="*/ 31 h 31"/>
                    <a:gd name="T10" fmla="*/ 18 w 72"/>
                    <a:gd name="T11" fmla="*/ 31 h 31"/>
                    <a:gd name="T12" fmla="*/ 9 w 72"/>
                    <a:gd name="T13" fmla="*/ 22 h 31"/>
                    <a:gd name="T14" fmla="*/ 0 w 72"/>
                    <a:gd name="T15" fmla="*/ 7 h 31"/>
                    <a:gd name="T16" fmla="*/ 1 w 72"/>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1"/>
                    <a:gd name="T29" fmla="*/ 72 w 72"/>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1">
                      <a:moveTo>
                        <a:pt x="1" y="0"/>
                      </a:moveTo>
                      <a:lnTo>
                        <a:pt x="49" y="0"/>
                      </a:lnTo>
                      <a:lnTo>
                        <a:pt x="50" y="4"/>
                      </a:lnTo>
                      <a:lnTo>
                        <a:pt x="56" y="13"/>
                      </a:lnTo>
                      <a:lnTo>
                        <a:pt x="72" y="31"/>
                      </a:lnTo>
                      <a:lnTo>
                        <a:pt x="18" y="31"/>
                      </a:lnTo>
                      <a:lnTo>
                        <a:pt x="9" y="22"/>
                      </a:lnTo>
                      <a:lnTo>
                        <a:pt x="0" y="7"/>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3" name="Freeform 348">
                  <a:extLst>
                    <a:ext uri="{FF2B5EF4-FFF2-40B4-BE49-F238E27FC236}">
                      <a16:creationId xmlns:a16="http://schemas.microsoft.com/office/drawing/2014/main" id="{0EC82D3C-43D8-448D-8716-3CF095C98CD5}"/>
                    </a:ext>
                  </a:extLst>
                </p:cNvPr>
                <p:cNvSpPr>
                  <a:spLocks/>
                </p:cNvSpPr>
                <p:nvPr/>
              </p:nvSpPr>
              <p:spPr bwMode="auto">
                <a:xfrm>
                  <a:off x="930" y="3738"/>
                  <a:ext cx="41" cy="12"/>
                </a:xfrm>
                <a:custGeom>
                  <a:avLst/>
                  <a:gdLst>
                    <a:gd name="T0" fmla="*/ 0 w 83"/>
                    <a:gd name="T1" fmla="*/ 36 h 36"/>
                    <a:gd name="T2" fmla="*/ 2 w 83"/>
                    <a:gd name="T3" fmla="*/ 20 h 36"/>
                    <a:gd name="T4" fmla="*/ 7 w 83"/>
                    <a:gd name="T5" fmla="*/ 7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20"/>
                      </a:lnTo>
                      <a:lnTo>
                        <a:pt x="7" y="7"/>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39" name="Group 349">
                <a:extLst>
                  <a:ext uri="{FF2B5EF4-FFF2-40B4-BE49-F238E27FC236}">
                    <a16:creationId xmlns:a16="http://schemas.microsoft.com/office/drawing/2014/main" id="{58C10FB3-53CF-4AA1-8D9C-E1F2942A9874}"/>
                  </a:ext>
                </a:extLst>
              </p:cNvPr>
              <p:cNvGrpSpPr>
                <a:grpSpLocks/>
              </p:cNvGrpSpPr>
              <p:nvPr/>
            </p:nvGrpSpPr>
            <p:grpSpPr bwMode="auto">
              <a:xfrm>
                <a:off x="895" y="3526"/>
                <a:ext cx="44" cy="23"/>
                <a:chOff x="895" y="3526"/>
                <a:chExt cx="44" cy="23"/>
              </a:xfrm>
            </p:grpSpPr>
            <p:sp>
              <p:nvSpPr>
                <p:cNvPr id="268" name="Freeform 350">
                  <a:extLst>
                    <a:ext uri="{FF2B5EF4-FFF2-40B4-BE49-F238E27FC236}">
                      <a16:creationId xmlns:a16="http://schemas.microsoft.com/office/drawing/2014/main" id="{F1960BFC-C8CA-4246-88D6-913F3846B02C}"/>
                    </a:ext>
                  </a:extLst>
                </p:cNvPr>
                <p:cNvSpPr>
                  <a:spLocks/>
                </p:cNvSpPr>
                <p:nvPr/>
              </p:nvSpPr>
              <p:spPr bwMode="auto">
                <a:xfrm>
                  <a:off x="895" y="3526"/>
                  <a:ext cx="19" cy="23"/>
                </a:xfrm>
                <a:custGeom>
                  <a:avLst/>
                  <a:gdLst>
                    <a:gd name="T0" fmla="*/ 22 w 38"/>
                    <a:gd name="T1" fmla="*/ 69 h 69"/>
                    <a:gd name="T2" fmla="*/ 0 w 38"/>
                    <a:gd name="T3" fmla="*/ 34 h 69"/>
                    <a:gd name="T4" fmla="*/ 11 w 38"/>
                    <a:gd name="T5" fmla="*/ 0 h 69"/>
                    <a:gd name="T6" fmla="*/ 38 w 38"/>
                    <a:gd name="T7" fmla="*/ 34 h 69"/>
                    <a:gd name="T8" fmla="*/ 22 w 38"/>
                    <a:gd name="T9" fmla="*/ 69 h 69"/>
                    <a:gd name="T10" fmla="*/ 0 60000 65536"/>
                    <a:gd name="T11" fmla="*/ 0 60000 65536"/>
                    <a:gd name="T12" fmla="*/ 0 60000 65536"/>
                    <a:gd name="T13" fmla="*/ 0 60000 65536"/>
                    <a:gd name="T14" fmla="*/ 0 60000 65536"/>
                    <a:gd name="T15" fmla="*/ 0 w 38"/>
                    <a:gd name="T16" fmla="*/ 0 h 69"/>
                    <a:gd name="T17" fmla="*/ 38 w 38"/>
                    <a:gd name="T18" fmla="*/ 69 h 69"/>
                  </a:gdLst>
                  <a:ahLst/>
                  <a:cxnLst>
                    <a:cxn ang="T10">
                      <a:pos x="T0" y="T1"/>
                    </a:cxn>
                    <a:cxn ang="T11">
                      <a:pos x="T2" y="T3"/>
                    </a:cxn>
                    <a:cxn ang="T12">
                      <a:pos x="T4" y="T5"/>
                    </a:cxn>
                    <a:cxn ang="T13">
                      <a:pos x="T6" y="T7"/>
                    </a:cxn>
                    <a:cxn ang="T14">
                      <a:pos x="T8" y="T9"/>
                    </a:cxn>
                  </a:cxnLst>
                  <a:rect l="T15" t="T16" r="T17" b="T18"/>
                  <a:pathLst>
                    <a:path w="38" h="69">
                      <a:moveTo>
                        <a:pt x="22" y="69"/>
                      </a:moveTo>
                      <a:lnTo>
                        <a:pt x="0" y="34"/>
                      </a:lnTo>
                      <a:lnTo>
                        <a:pt x="11" y="0"/>
                      </a:lnTo>
                      <a:lnTo>
                        <a:pt x="38"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9" name="Freeform 351">
                  <a:extLst>
                    <a:ext uri="{FF2B5EF4-FFF2-40B4-BE49-F238E27FC236}">
                      <a16:creationId xmlns:a16="http://schemas.microsoft.com/office/drawing/2014/main" id="{938F9808-BFC6-476D-8BE7-53DBA46399EA}"/>
                    </a:ext>
                  </a:extLst>
                </p:cNvPr>
                <p:cNvSpPr>
                  <a:spLocks/>
                </p:cNvSpPr>
                <p:nvPr/>
              </p:nvSpPr>
              <p:spPr bwMode="auto">
                <a:xfrm>
                  <a:off x="901" y="3526"/>
                  <a:ext cx="33" cy="12"/>
                </a:xfrm>
                <a:custGeom>
                  <a:avLst/>
                  <a:gdLst>
                    <a:gd name="T0" fmla="*/ 0 w 64"/>
                    <a:gd name="T1" fmla="*/ 0 h 35"/>
                    <a:gd name="T2" fmla="*/ 40 w 64"/>
                    <a:gd name="T3" fmla="*/ 0 h 35"/>
                    <a:gd name="T4" fmla="*/ 64 w 64"/>
                    <a:gd name="T5" fmla="*/ 35 h 35"/>
                    <a:gd name="T6" fmla="*/ 23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0" y="0"/>
                      </a:lnTo>
                      <a:lnTo>
                        <a:pt x="64" y="35"/>
                      </a:lnTo>
                      <a:lnTo>
                        <a:pt x="23"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0" name="Freeform 352">
                  <a:extLst>
                    <a:ext uri="{FF2B5EF4-FFF2-40B4-BE49-F238E27FC236}">
                      <a16:creationId xmlns:a16="http://schemas.microsoft.com/office/drawing/2014/main" id="{798F4ADD-D570-421D-9A74-2BF9A7795DF9}"/>
                    </a:ext>
                  </a:extLst>
                </p:cNvPr>
                <p:cNvSpPr>
                  <a:spLocks/>
                </p:cNvSpPr>
                <p:nvPr/>
              </p:nvSpPr>
              <p:spPr bwMode="auto">
                <a:xfrm>
                  <a:off x="907" y="3538"/>
                  <a:ext cx="32" cy="11"/>
                </a:xfrm>
                <a:custGeom>
                  <a:avLst/>
                  <a:gdLst>
                    <a:gd name="T0" fmla="*/ 0 w 65"/>
                    <a:gd name="T1" fmla="*/ 31 h 31"/>
                    <a:gd name="T2" fmla="*/ 13 w 65"/>
                    <a:gd name="T3" fmla="*/ 0 h 31"/>
                    <a:gd name="T4" fmla="*/ 54 w 65"/>
                    <a:gd name="T5" fmla="*/ 0 h 31"/>
                    <a:gd name="T6" fmla="*/ 65 w 65"/>
                    <a:gd name="T7" fmla="*/ 31 h 31"/>
                    <a:gd name="T8" fmla="*/ 0 w 65"/>
                    <a:gd name="T9" fmla="*/ 31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3" y="0"/>
                      </a:lnTo>
                      <a:lnTo>
                        <a:pt x="54"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40" name="Group 353">
                <a:extLst>
                  <a:ext uri="{FF2B5EF4-FFF2-40B4-BE49-F238E27FC236}">
                    <a16:creationId xmlns:a16="http://schemas.microsoft.com/office/drawing/2014/main" id="{88A815BB-27EE-481A-829E-F0C494060966}"/>
                  </a:ext>
                </a:extLst>
              </p:cNvPr>
              <p:cNvGrpSpPr>
                <a:grpSpLocks/>
              </p:cNvGrpSpPr>
              <p:nvPr/>
            </p:nvGrpSpPr>
            <p:grpSpPr bwMode="auto">
              <a:xfrm>
                <a:off x="907" y="3540"/>
                <a:ext cx="45" cy="22"/>
                <a:chOff x="907" y="3540"/>
                <a:chExt cx="45" cy="22"/>
              </a:xfrm>
            </p:grpSpPr>
            <p:sp>
              <p:nvSpPr>
                <p:cNvPr id="265" name="Freeform 354">
                  <a:extLst>
                    <a:ext uri="{FF2B5EF4-FFF2-40B4-BE49-F238E27FC236}">
                      <a16:creationId xmlns:a16="http://schemas.microsoft.com/office/drawing/2014/main" id="{4B91492E-E33D-4395-AF5D-3B6587C0C076}"/>
                    </a:ext>
                  </a:extLst>
                </p:cNvPr>
                <p:cNvSpPr>
                  <a:spLocks/>
                </p:cNvSpPr>
                <p:nvPr/>
              </p:nvSpPr>
              <p:spPr bwMode="auto">
                <a:xfrm>
                  <a:off x="907" y="3540"/>
                  <a:ext cx="20" cy="22"/>
                </a:xfrm>
                <a:custGeom>
                  <a:avLst/>
                  <a:gdLst>
                    <a:gd name="T0" fmla="*/ 22 w 39"/>
                    <a:gd name="T1" fmla="*/ 68 h 68"/>
                    <a:gd name="T2" fmla="*/ 0 w 39"/>
                    <a:gd name="T3" fmla="*/ 34 h 68"/>
                    <a:gd name="T4" fmla="*/ 11 w 39"/>
                    <a:gd name="T5" fmla="*/ 0 h 68"/>
                    <a:gd name="T6" fmla="*/ 39 w 39"/>
                    <a:gd name="T7" fmla="*/ 34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4"/>
                      </a:lnTo>
                      <a:lnTo>
                        <a:pt x="11" y="0"/>
                      </a:lnTo>
                      <a:lnTo>
                        <a:pt x="39" y="34"/>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6" name="Freeform 355">
                  <a:extLst>
                    <a:ext uri="{FF2B5EF4-FFF2-40B4-BE49-F238E27FC236}">
                      <a16:creationId xmlns:a16="http://schemas.microsoft.com/office/drawing/2014/main" id="{D5C9668F-E35B-40D2-9CE6-45790A0CA58D}"/>
                    </a:ext>
                  </a:extLst>
                </p:cNvPr>
                <p:cNvSpPr>
                  <a:spLocks/>
                </p:cNvSpPr>
                <p:nvPr/>
              </p:nvSpPr>
              <p:spPr bwMode="auto">
                <a:xfrm>
                  <a:off x="914" y="3540"/>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7" name="Freeform 356">
                  <a:extLst>
                    <a:ext uri="{FF2B5EF4-FFF2-40B4-BE49-F238E27FC236}">
                      <a16:creationId xmlns:a16="http://schemas.microsoft.com/office/drawing/2014/main" id="{63877DBC-6042-490D-8B1E-DDEF83EA27D6}"/>
                    </a:ext>
                  </a:extLst>
                </p:cNvPr>
                <p:cNvSpPr>
                  <a:spLocks/>
                </p:cNvSpPr>
                <p:nvPr/>
              </p:nvSpPr>
              <p:spPr bwMode="auto">
                <a:xfrm>
                  <a:off x="919" y="3552"/>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41" name="Group 357">
                <a:extLst>
                  <a:ext uri="{FF2B5EF4-FFF2-40B4-BE49-F238E27FC236}">
                    <a16:creationId xmlns:a16="http://schemas.microsoft.com/office/drawing/2014/main" id="{DC48C445-7152-4606-A0A8-943B35A2B360}"/>
                  </a:ext>
                </a:extLst>
              </p:cNvPr>
              <p:cNvGrpSpPr>
                <a:grpSpLocks/>
              </p:cNvGrpSpPr>
              <p:nvPr/>
            </p:nvGrpSpPr>
            <p:grpSpPr bwMode="auto">
              <a:xfrm>
                <a:off x="920" y="3553"/>
                <a:ext cx="45" cy="23"/>
                <a:chOff x="920" y="3553"/>
                <a:chExt cx="45" cy="23"/>
              </a:xfrm>
            </p:grpSpPr>
            <p:sp>
              <p:nvSpPr>
                <p:cNvPr id="262" name="Freeform 358">
                  <a:extLst>
                    <a:ext uri="{FF2B5EF4-FFF2-40B4-BE49-F238E27FC236}">
                      <a16:creationId xmlns:a16="http://schemas.microsoft.com/office/drawing/2014/main" id="{8D96FA2D-A280-4492-BAA8-EDC2540BD432}"/>
                    </a:ext>
                  </a:extLst>
                </p:cNvPr>
                <p:cNvSpPr>
                  <a:spLocks/>
                </p:cNvSpPr>
                <p:nvPr/>
              </p:nvSpPr>
              <p:spPr bwMode="auto">
                <a:xfrm>
                  <a:off x="920" y="3553"/>
                  <a:ext cx="20" cy="23"/>
                </a:xfrm>
                <a:custGeom>
                  <a:avLst/>
                  <a:gdLst>
                    <a:gd name="T0" fmla="*/ 24 w 41"/>
                    <a:gd name="T1" fmla="*/ 68 h 68"/>
                    <a:gd name="T2" fmla="*/ 0 w 41"/>
                    <a:gd name="T3" fmla="*/ 32 h 68"/>
                    <a:gd name="T4" fmla="*/ 14 w 41"/>
                    <a:gd name="T5" fmla="*/ 0 h 68"/>
                    <a:gd name="T6" fmla="*/ 41 w 41"/>
                    <a:gd name="T7" fmla="*/ 32 h 68"/>
                    <a:gd name="T8" fmla="*/ 24 w 41"/>
                    <a:gd name="T9" fmla="*/ 68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4"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3" name="Freeform 359">
                  <a:extLst>
                    <a:ext uri="{FF2B5EF4-FFF2-40B4-BE49-F238E27FC236}">
                      <a16:creationId xmlns:a16="http://schemas.microsoft.com/office/drawing/2014/main" id="{432ABB7D-0AE6-4A2A-B2C3-350507E9F770}"/>
                    </a:ext>
                  </a:extLst>
                </p:cNvPr>
                <p:cNvSpPr>
                  <a:spLocks/>
                </p:cNvSpPr>
                <p:nvPr/>
              </p:nvSpPr>
              <p:spPr bwMode="auto">
                <a:xfrm>
                  <a:off x="927" y="3554"/>
                  <a:ext cx="32" cy="11"/>
                </a:xfrm>
                <a:custGeom>
                  <a:avLst/>
                  <a:gdLst>
                    <a:gd name="T0" fmla="*/ 0 w 63"/>
                    <a:gd name="T1" fmla="*/ 0 h 33"/>
                    <a:gd name="T2" fmla="*/ 39 w 63"/>
                    <a:gd name="T3" fmla="*/ 0 h 33"/>
                    <a:gd name="T4" fmla="*/ 63 w 63"/>
                    <a:gd name="T5" fmla="*/ 33 h 33"/>
                    <a:gd name="T6" fmla="*/ 24 w 63"/>
                    <a:gd name="T7" fmla="*/ 33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39"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4" name="Freeform 360">
                  <a:extLst>
                    <a:ext uri="{FF2B5EF4-FFF2-40B4-BE49-F238E27FC236}">
                      <a16:creationId xmlns:a16="http://schemas.microsoft.com/office/drawing/2014/main" id="{3383082A-212D-42BF-A6CA-F98EF161E97E}"/>
                    </a:ext>
                  </a:extLst>
                </p:cNvPr>
                <p:cNvSpPr>
                  <a:spLocks/>
                </p:cNvSpPr>
                <p:nvPr/>
              </p:nvSpPr>
              <p:spPr bwMode="auto">
                <a:xfrm>
                  <a:off x="932" y="3566"/>
                  <a:ext cx="33" cy="10"/>
                </a:xfrm>
                <a:custGeom>
                  <a:avLst/>
                  <a:gdLst>
                    <a:gd name="T0" fmla="*/ 0 w 66"/>
                    <a:gd name="T1" fmla="*/ 30 h 30"/>
                    <a:gd name="T2" fmla="*/ 12 w 66"/>
                    <a:gd name="T3" fmla="*/ 0 h 30"/>
                    <a:gd name="T4" fmla="*/ 53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3"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42" name="Group 361">
                <a:extLst>
                  <a:ext uri="{FF2B5EF4-FFF2-40B4-BE49-F238E27FC236}">
                    <a16:creationId xmlns:a16="http://schemas.microsoft.com/office/drawing/2014/main" id="{C171953B-962B-42B1-B7C8-81083711A504}"/>
                  </a:ext>
                </a:extLst>
              </p:cNvPr>
              <p:cNvGrpSpPr>
                <a:grpSpLocks/>
              </p:cNvGrpSpPr>
              <p:nvPr/>
            </p:nvGrpSpPr>
            <p:grpSpPr bwMode="auto">
              <a:xfrm>
                <a:off x="934" y="3566"/>
                <a:ext cx="44" cy="23"/>
                <a:chOff x="934" y="3566"/>
                <a:chExt cx="44" cy="23"/>
              </a:xfrm>
            </p:grpSpPr>
            <p:sp>
              <p:nvSpPr>
                <p:cNvPr id="259" name="Freeform 362">
                  <a:extLst>
                    <a:ext uri="{FF2B5EF4-FFF2-40B4-BE49-F238E27FC236}">
                      <a16:creationId xmlns:a16="http://schemas.microsoft.com/office/drawing/2014/main" id="{5BE9EE4F-790D-43A5-B74F-C5CF432B2A4B}"/>
                    </a:ext>
                  </a:extLst>
                </p:cNvPr>
                <p:cNvSpPr>
                  <a:spLocks/>
                </p:cNvSpPr>
                <p:nvPr/>
              </p:nvSpPr>
              <p:spPr bwMode="auto">
                <a:xfrm>
                  <a:off x="934" y="3566"/>
                  <a:ext cx="19" cy="23"/>
                </a:xfrm>
                <a:custGeom>
                  <a:avLst/>
                  <a:gdLst>
                    <a:gd name="T0" fmla="*/ 22 w 40"/>
                    <a:gd name="T1" fmla="*/ 68 h 68"/>
                    <a:gd name="T2" fmla="*/ 0 w 40"/>
                    <a:gd name="T3" fmla="*/ 33 h 68"/>
                    <a:gd name="T4" fmla="*/ 12 w 40"/>
                    <a:gd name="T5" fmla="*/ 0 h 68"/>
                    <a:gd name="T6" fmla="*/ 40 w 40"/>
                    <a:gd name="T7" fmla="*/ 33 h 68"/>
                    <a:gd name="T8" fmla="*/ 22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2" y="68"/>
                      </a:moveTo>
                      <a:lnTo>
                        <a:pt x="0" y="33"/>
                      </a:lnTo>
                      <a:lnTo>
                        <a:pt x="12" y="0"/>
                      </a:lnTo>
                      <a:lnTo>
                        <a:pt x="40"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0" name="Freeform 363">
                  <a:extLst>
                    <a:ext uri="{FF2B5EF4-FFF2-40B4-BE49-F238E27FC236}">
                      <a16:creationId xmlns:a16="http://schemas.microsoft.com/office/drawing/2014/main" id="{17DF3CF5-5090-45E7-80F2-31E608054337}"/>
                    </a:ext>
                  </a:extLst>
                </p:cNvPr>
                <p:cNvSpPr>
                  <a:spLocks/>
                </p:cNvSpPr>
                <p:nvPr/>
              </p:nvSpPr>
              <p:spPr bwMode="auto">
                <a:xfrm>
                  <a:off x="940" y="3567"/>
                  <a:ext cx="32" cy="11"/>
                </a:xfrm>
                <a:custGeom>
                  <a:avLst/>
                  <a:gdLst>
                    <a:gd name="T0" fmla="*/ 0 w 65"/>
                    <a:gd name="T1" fmla="*/ 0 h 35"/>
                    <a:gd name="T2" fmla="*/ 41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1"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1" name="Freeform 364">
                  <a:extLst>
                    <a:ext uri="{FF2B5EF4-FFF2-40B4-BE49-F238E27FC236}">
                      <a16:creationId xmlns:a16="http://schemas.microsoft.com/office/drawing/2014/main" id="{5D5258BB-B8AA-4ED0-9F51-3D31057EA9CA}"/>
                    </a:ext>
                  </a:extLst>
                </p:cNvPr>
                <p:cNvSpPr>
                  <a:spLocks/>
                </p:cNvSpPr>
                <p:nvPr/>
              </p:nvSpPr>
              <p:spPr bwMode="auto">
                <a:xfrm>
                  <a:off x="945" y="3579"/>
                  <a:ext cx="33" cy="9"/>
                </a:xfrm>
                <a:custGeom>
                  <a:avLst/>
                  <a:gdLst>
                    <a:gd name="T0" fmla="*/ 0 w 65"/>
                    <a:gd name="T1" fmla="*/ 28 h 28"/>
                    <a:gd name="T2" fmla="*/ 13 w 65"/>
                    <a:gd name="T3" fmla="*/ 0 h 28"/>
                    <a:gd name="T4" fmla="*/ 54 w 65"/>
                    <a:gd name="T5" fmla="*/ 0 h 28"/>
                    <a:gd name="T6" fmla="*/ 65 w 65"/>
                    <a:gd name="T7" fmla="*/ 28 h 28"/>
                    <a:gd name="T8" fmla="*/ 0 w 65"/>
                    <a:gd name="T9" fmla="*/ 28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3" y="0"/>
                      </a:lnTo>
                      <a:lnTo>
                        <a:pt x="54"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43" name="Group 365">
                <a:extLst>
                  <a:ext uri="{FF2B5EF4-FFF2-40B4-BE49-F238E27FC236}">
                    <a16:creationId xmlns:a16="http://schemas.microsoft.com/office/drawing/2014/main" id="{305D8C48-54DF-44D9-BDF4-C652439F8898}"/>
                  </a:ext>
                </a:extLst>
              </p:cNvPr>
              <p:cNvGrpSpPr>
                <a:grpSpLocks/>
              </p:cNvGrpSpPr>
              <p:nvPr/>
            </p:nvGrpSpPr>
            <p:grpSpPr bwMode="auto">
              <a:xfrm>
                <a:off x="949" y="3579"/>
                <a:ext cx="83" cy="63"/>
                <a:chOff x="949" y="3579"/>
                <a:chExt cx="83" cy="63"/>
              </a:xfrm>
            </p:grpSpPr>
            <p:grpSp>
              <p:nvGrpSpPr>
                <p:cNvPr id="243" name="Group 366">
                  <a:extLst>
                    <a:ext uri="{FF2B5EF4-FFF2-40B4-BE49-F238E27FC236}">
                      <a16:creationId xmlns:a16="http://schemas.microsoft.com/office/drawing/2014/main" id="{45397C20-946F-45FF-AC62-7A3D696CB253}"/>
                    </a:ext>
                  </a:extLst>
                </p:cNvPr>
                <p:cNvGrpSpPr>
                  <a:grpSpLocks/>
                </p:cNvGrpSpPr>
                <p:nvPr/>
              </p:nvGrpSpPr>
              <p:grpSpPr bwMode="auto">
                <a:xfrm>
                  <a:off x="949" y="3579"/>
                  <a:ext cx="44" cy="23"/>
                  <a:chOff x="949" y="3579"/>
                  <a:chExt cx="44" cy="23"/>
                </a:xfrm>
              </p:grpSpPr>
              <p:sp>
                <p:nvSpPr>
                  <p:cNvPr id="256" name="Freeform 367">
                    <a:extLst>
                      <a:ext uri="{FF2B5EF4-FFF2-40B4-BE49-F238E27FC236}">
                        <a16:creationId xmlns:a16="http://schemas.microsoft.com/office/drawing/2014/main" id="{D4B342B2-ED70-4F70-9984-462802725D15}"/>
                      </a:ext>
                    </a:extLst>
                  </p:cNvPr>
                  <p:cNvSpPr>
                    <a:spLocks/>
                  </p:cNvSpPr>
                  <p:nvPr/>
                </p:nvSpPr>
                <p:spPr bwMode="auto">
                  <a:xfrm>
                    <a:off x="949" y="3579"/>
                    <a:ext cx="19" cy="23"/>
                  </a:xfrm>
                  <a:custGeom>
                    <a:avLst/>
                    <a:gdLst>
                      <a:gd name="T0" fmla="*/ 21 w 38"/>
                      <a:gd name="T1" fmla="*/ 68 h 68"/>
                      <a:gd name="T2" fmla="*/ 0 w 38"/>
                      <a:gd name="T3" fmla="*/ 32 h 68"/>
                      <a:gd name="T4" fmla="*/ 11 w 38"/>
                      <a:gd name="T5" fmla="*/ 0 h 68"/>
                      <a:gd name="T6" fmla="*/ 38 w 38"/>
                      <a:gd name="T7" fmla="*/ 32 h 68"/>
                      <a:gd name="T8" fmla="*/ 21 w 38"/>
                      <a:gd name="T9" fmla="*/ 68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2"/>
                        </a:lnTo>
                        <a:lnTo>
                          <a:pt x="11" y="0"/>
                        </a:lnTo>
                        <a:lnTo>
                          <a:pt x="38" y="32"/>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7" name="Freeform 368">
                    <a:extLst>
                      <a:ext uri="{FF2B5EF4-FFF2-40B4-BE49-F238E27FC236}">
                        <a16:creationId xmlns:a16="http://schemas.microsoft.com/office/drawing/2014/main" id="{A7A09686-599F-418C-9B98-A62B4D381AF6}"/>
                      </a:ext>
                    </a:extLst>
                  </p:cNvPr>
                  <p:cNvSpPr>
                    <a:spLocks/>
                  </p:cNvSpPr>
                  <p:nvPr/>
                </p:nvSpPr>
                <p:spPr bwMode="auto">
                  <a:xfrm>
                    <a:off x="955" y="3579"/>
                    <a:ext cx="32" cy="11"/>
                  </a:xfrm>
                  <a:custGeom>
                    <a:avLst/>
                    <a:gdLst>
                      <a:gd name="T0" fmla="*/ 0 w 66"/>
                      <a:gd name="T1" fmla="*/ 0 h 32"/>
                      <a:gd name="T2" fmla="*/ 42 w 66"/>
                      <a:gd name="T3" fmla="*/ 0 h 32"/>
                      <a:gd name="T4" fmla="*/ 66 w 66"/>
                      <a:gd name="T5" fmla="*/ 32 h 32"/>
                      <a:gd name="T6" fmla="*/ 25 w 66"/>
                      <a:gd name="T7" fmla="*/ 32 h 32"/>
                      <a:gd name="T8" fmla="*/ 0 w 66"/>
                      <a:gd name="T9" fmla="*/ 0 h 32"/>
                      <a:gd name="T10" fmla="*/ 0 60000 65536"/>
                      <a:gd name="T11" fmla="*/ 0 60000 65536"/>
                      <a:gd name="T12" fmla="*/ 0 60000 65536"/>
                      <a:gd name="T13" fmla="*/ 0 60000 65536"/>
                      <a:gd name="T14" fmla="*/ 0 60000 65536"/>
                      <a:gd name="T15" fmla="*/ 0 w 66"/>
                      <a:gd name="T16" fmla="*/ 0 h 32"/>
                      <a:gd name="T17" fmla="*/ 66 w 66"/>
                      <a:gd name="T18" fmla="*/ 32 h 32"/>
                    </a:gdLst>
                    <a:ahLst/>
                    <a:cxnLst>
                      <a:cxn ang="T10">
                        <a:pos x="T0" y="T1"/>
                      </a:cxn>
                      <a:cxn ang="T11">
                        <a:pos x="T2" y="T3"/>
                      </a:cxn>
                      <a:cxn ang="T12">
                        <a:pos x="T4" y="T5"/>
                      </a:cxn>
                      <a:cxn ang="T13">
                        <a:pos x="T6" y="T7"/>
                      </a:cxn>
                      <a:cxn ang="T14">
                        <a:pos x="T8" y="T9"/>
                      </a:cxn>
                    </a:cxnLst>
                    <a:rect l="T15" t="T16" r="T17" b="T18"/>
                    <a:pathLst>
                      <a:path w="66" h="32">
                        <a:moveTo>
                          <a:pt x="0" y="0"/>
                        </a:moveTo>
                        <a:lnTo>
                          <a:pt x="42" y="0"/>
                        </a:lnTo>
                        <a:lnTo>
                          <a:pt x="66" y="32"/>
                        </a:lnTo>
                        <a:lnTo>
                          <a:pt x="25"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8" name="Freeform 369">
                    <a:extLst>
                      <a:ext uri="{FF2B5EF4-FFF2-40B4-BE49-F238E27FC236}">
                        <a16:creationId xmlns:a16="http://schemas.microsoft.com/office/drawing/2014/main" id="{554B3E01-98D2-44D8-926E-8C2AAEE8643F}"/>
                      </a:ext>
                    </a:extLst>
                  </p:cNvPr>
                  <p:cNvSpPr>
                    <a:spLocks/>
                  </p:cNvSpPr>
                  <p:nvPr/>
                </p:nvSpPr>
                <p:spPr bwMode="auto">
                  <a:xfrm>
                    <a:off x="960" y="3591"/>
                    <a:ext cx="33" cy="10"/>
                  </a:xfrm>
                  <a:custGeom>
                    <a:avLst/>
                    <a:gdLst>
                      <a:gd name="T0" fmla="*/ 0 w 65"/>
                      <a:gd name="T1" fmla="*/ 31 h 31"/>
                      <a:gd name="T2" fmla="*/ 14 w 65"/>
                      <a:gd name="T3" fmla="*/ 0 h 31"/>
                      <a:gd name="T4" fmla="*/ 55 w 65"/>
                      <a:gd name="T5" fmla="*/ 0 h 31"/>
                      <a:gd name="T6" fmla="*/ 65 w 65"/>
                      <a:gd name="T7" fmla="*/ 31 h 31"/>
                      <a:gd name="T8" fmla="*/ 0 w 65"/>
                      <a:gd name="T9" fmla="*/ 31 h 31"/>
                      <a:gd name="T10" fmla="*/ 0 60000 65536"/>
                      <a:gd name="T11" fmla="*/ 0 60000 65536"/>
                      <a:gd name="T12" fmla="*/ 0 60000 65536"/>
                      <a:gd name="T13" fmla="*/ 0 60000 65536"/>
                      <a:gd name="T14" fmla="*/ 0 60000 65536"/>
                      <a:gd name="T15" fmla="*/ 0 w 65"/>
                      <a:gd name="T16" fmla="*/ 0 h 31"/>
                      <a:gd name="T17" fmla="*/ 65 w 65"/>
                      <a:gd name="T18" fmla="*/ 31 h 31"/>
                    </a:gdLst>
                    <a:ahLst/>
                    <a:cxnLst>
                      <a:cxn ang="T10">
                        <a:pos x="T0" y="T1"/>
                      </a:cxn>
                      <a:cxn ang="T11">
                        <a:pos x="T2" y="T3"/>
                      </a:cxn>
                      <a:cxn ang="T12">
                        <a:pos x="T4" y="T5"/>
                      </a:cxn>
                      <a:cxn ang="T13">
                        <a:pos x="T6" y="T7"/>
                      </a:cxn>
                      <a:cxn ang="T14">
                        <a:pos x="T8" y="T9"/>
                      </a:cxn>
                    </a:cxnLst>
                    <a:rect l="T15" t="T16" r="T17" b="T18"/>
                    <a:pathLst>
                      <a:path w="65" h="31">
                        <a:moveTo>
                          <a:pt x="0" y="31"/>
                        </a:moveTo>
                        <a:lnTo>
                          <a:pt x="14" y="0"/>
                        </a:lnTo>
                        <a:lnTo>
                          <a:pt x="55" y="0"/>
                        </a:lnTo>
                        <a:lnTo>
                          <a:pt x="65"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44" name="Group 370">
                  <a:extLst>
                    <a:ext uri="{FF2B5EF4-FFF2-40B4-BE49-F238E27FC236}">
                      <a16:creationId xmlns:a16="http://schemas.microsoft.com/office/drawing/2014/main" id="{537DB994-3ED6-4322-AF92-403AA09826CA}"/>
                    </a:ext>
                  </a:extLst>
                </p:cNvPr>
                <p:cNvGrpSpPr>
                  <a:grpSpLocks/>
                </p:cNvGrpSpPr>
                <p:nvPr/>
              </p:nvGrpSpPr>
              <p:grpSpPr bwMode="auto">
                <a:xfrm>
                  <a:off x="961" y="3592"/>
                  <a:ext cx="45" cy="23"/>
                  <a:chOff x="961" y="3592"/>
                  <a:chExt cx="45" cy="23"/>
                </a:xfrm>
              </p:grpSpPr>
              <p:sp>
                <p:nvSpPr>
                  <p:cNvPr id="253" name="Freeform 371">
                    <a:extLst>
                      <a:ext uri="{FF2B5EF4-FFF2-40B4-BE49-F238E27FC236}">
                        <a16:creationId xmlns:a16="http://schemas.microsoft.com/office/drawing/2014/main" id="{92BFBF5F-57DE-4322-8B87-1C3674F79205}"/>
                      </a:ext>
                    </a:extLst>
                  </p:cNvPr>
                  <p:cNvSpPr>
                    <a:spLocks/>
                  </p:cNvSpPr>
                  <p:nvPr/>
                </p:nvSpPr>
                <p:spPr bwMode="auto">
                  <a:xfrm>
                    <a:off x="961" y="3592"/>
                    <a:ext cx="20" cy="23"/>
                  </a:xfrm>
                  <a:custGeom>
                    <a:avLst/>
                    <a:gdLst>
                      <a:gd name="T0" fmla="*/ 23 w 40"/>
                      <a:gd name="T1" fmla="*/ 69 h 69"/>
                      <a:gd name="T2" fmla="*/ 0 w 40"/>
                      <a:gd name="T3" fmla="*/ 33 h 69"/>
                      <a:gd name="T4" fmla="*/ 12 w 40"/>
                      <a:gd name="T5" fmla="*/ 0 h 69"/>
                      <a:gd name="T6" fmla="*/ 40 w 40"/>
                      <a:gd name="T7" fmla="*/ 33 h 69"/>
                      <a:gd name="T8" fmla="*/ 23 w 40"/>
                      <a:gd name="T9" fmla="*/ 69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3"/>
                        </a:lnTo>
                        <a:lnTo>
                          <a:pt x="12" y="0"/>
                        </a:lnTo>
                        <a:lnTo>
                          <a:pt x="40"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4" name="Freeform 372">
                    <a:extLst>
                      <a:ext uri="{FF2B5EF4-FFF2-40B4-BE49-F238E27FC236}">
                        <a16:creationId xmlns:a16="http://schemas.microsoft.com/office/drawing/2014/main" id="{FACF1376-7ED8-4FCF-9EEA-174CFA906E8B}"/>
                      </a:ext>
                    </a:extLst>
                  </p:cNvPr>
                  <p:cNvSpPr>
                    <a:spLocks/>
                  </p:cNvSpPr>
                  <p:nvPr/>
                </p:nvSpPr>
                <p:spPr bwMode="auto">
                  <a:xfrm>
                    <a:off x="968" y="3593"/>
                    <a:ext cx="33" cy="11"/>
                  </a:xfrm>
                  <a:custGeom>
                    <a:avLst/>
                    <a:gdLst>
                      <a:gd name="T0" fmla="*/ 0 w 66"/>
                      <a:gd name="T1" fmla="*/ 0 h 35"/>
                      <a:gd name="T2" fmla="*/ 41 w 66"/>
                      <a:gd name="T3" fmla="*/ 0 h 35"/>
                      <a:gd name="T4" fmla="*/ 66 w 66"/>
                      <a:gd name="T5" fmla="*/ 35 h 35"/>
                      <a:gd name="T6" fmla="*/ 24 w 66"/>
                      <a:gd name="T7" fmla="*/ 35 h 35"/>
                      <a:gd name="T8" fmla="*/ 0 w 66"/>
                      <a:gd name="T9" fmla="*/ 0 h 35"/>
                      <a:gd name="T10" fmla="*/ 0 60000 65536"/>
                      <a:gd name="T11" fmla="*/ 0 60000 65536"/>
                      <a:gd name="T12" fmla="*/ 0 60000 65536"/>
                      <a:gd name="T13" fmla="*/ 0 60000 65536"/>
                      <a:gd name="T14" fmla="*/ 0 60000 65536"/>
                      <a:gd name="T15" fmla="*/ 0 w 66"/>
                      <a:gd name="T16" fmla="*/ 0 h 35"/>
                      <a:gd name="T17" fmla="*/ 66 w 66"/>
                      <a:gd name="T18" fmla="*/ 35 h 35"/>
                    </a:gdLst>
                    <a:ahLst/>
                    <a:cxnLst>
                      <a:cxn ang="T10">
                        <a:pos x="T0" y="T1"/>
                      </a:cxn>
                      <a:cxn ang="T11">
                        <a:pos x="T2" y="T3"/>
                      </a:cxn>
                      <a:cxn ang="T12">
                        <a:pos x="T4" y="T5"/>
                      </a:cxn>
                      <a:cxn ang="T13">
                        <a:pos x="T6" y="T7"/>
                      </a:cxn>
                      <a:cxn ang="T14">
                        <a:pos x="T8" y="T9"/>
                      </a:cxn>
                    </a:cxnLst>
                    <a:rect l="T15" t="T16" r="T17" b="T18"/>
                    <a:pathLst>
                      <a:path w="66" h="35">
                        <a:moveTo>
                          <a:pt x="0" y="0"/>
                        </a:moveTo>
                        <a:lnTo>
                          <a:pt x="41" y="0"/>
                        </a:lnTo>
                        <a:lnTo>
                          <a:pt x="66"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5" name="Freeform 373">
                    <a:extLst>
                      <a:ext uri="{FF2B5EF4-FFF2-40B4-BE49-F238E27FC236}">
                        <a16:creationId xmlns:a16="http://schemas.microsoft.com/office/drawing/2014/main" id="{E1A82458-F413-46CA-AFBD-746DFC1E670A}"/>
                      </a:ext>
                    </a:extLst>
                  </p:cNvPr>
                  <p:cNvSpPr>
                    <a:spLocks/>
                  </p:cNvSpPr>
                  <p:nvPr/>
                </p:nvSpPr>
                <p:spPr bwMode="auto">
                  <a:xfrm>
                    <a:off x="973" y="3605"/>
                    <a:ext cx="33" cy="10"/>
                  </a:xfrm>
                  <a:custGeom>
                    <a:avLst/>
                    <a:gdLst>
                      <a:gd name="T0" fmla="*/ 0 w 66"/>
                      <a:gd name="T1" fmla="*/ 30 h 30"/>
                      <a:gd name="T2" fmla="*/ 13 w 66"/>
                      <a:gd name="T3" fmla="*/ 0 h 30"/>
                      <a:gd name="T4" fmla="*/ 55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3" y="0"/>
                        </a:lnTo>
                        <a:lnTo>
                          <a:pt x="55"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45" name="Group 374">
                  <a:extLst>
                    <a:ext uri="{FF2B5EF4-FFF2-40B4-BE49-F238E27FC236}">
                      <a16:creationId xmlns:a16="http://schemas.microsoft.com/office/drawing/2014/main" id="{9A65334A-D5A9-4F74-B8FE-032DA2D7BB9B}"/>
                    </a:ext>
                  </a:extLst>
                </p:cNvPr>
                <p:cNvGrpSpPr>
                  <a:grpSpLocks/>
                </p:cNvGrpSpPr>
                <p:nvPr/>
              </p:nvGrpSpPr>
              <p:grpSpPr bwMode="auto">
                <a:xfrm>
                  <a:off x="974" y="3606"/>
                  <a:ext cx="44" cy="23"/>
                  <a:chOff x="974" y="3606"/>
                  <a:chExt cx="44" cy="23"/>
                </a:xfrm>
              </p:grpSpPr>
              <p:sp>
                <p:nvSpPr>
                  <p:cNvPr id="250" name="Freeform 375">
                    <a:extLst>
                      <a:ext uri="{FF2B5EF4-FFF2-40B4-BE49-F238E27FC236}">
                        <a16:creationId xmlns:a16="http://schemas.microsoft.com/office/drawing/2014/main" id="{685A9149-646F-459C-A61C-BCB78460CCE9}"/>
                      </a:ext>
                    </a:extLst>
                  </p:cNvPr>
                  <p:cNvSpPr>
                    <a:spLocks/>
                  </p:cNvSpPr>
                  <p:nvPr/>
                </p:nvSpPr>
                <p:spPr bwMode="auto">
                  <a:xfrm>
                    <a:off x="974" y="3606"/>
                    <a:ext cx="19" cy="23"/>
                  </a:xfrm>
                  <a:custGeom>
                    <a:avLst/>
                    <a:gdLst>
                      <a:gd name="T0" fmla="*/ 24 w 40"/>
                      <a:gd name="T1" fmla="*/ 68 h 68"/>
                      <a:gd name="T2" fmla="*/ 0 w 40"/>
                      <a:gd name="T3" fmla="*/ 35 h 68"/>
                      <a:gd name="T4" fmla="*/ 12 w 40"/>
                      <a:gd name="T5" fmla="*/ 0 h 68"/>
                      <a:gd name="T6" fmla="*/ 40 w 40"/>
                      <a:gd name="T7" fmla="*/ 35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5"/>
                        </a:lnTo>
                        <a:lnTo>
                          <a:pt x="12" y="0"/>
                        </a:lnTo>
                        <a:lnTo>
                          <a:pt x="40" y="35"/>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1" name="Freeform 376">
                    <a:extLst>
                      <a:ext uri="{FF2B5EF4-FFF2-40B4-BE49-F238E27FC236}">
                        <a16:creationId xmlns:a16="http://schemas.microsoft.com/office/drawing/2014/main" id="{232E7F9F-2A9D-45CF-A8A7-6434AA49DAF2}"/>
                      </a:ext>
                    </a:extLst>
                  </p:cNvPr>
                  <p:cNvSpPr>
                    <a:spLocks/>
                  </p:cNvSpPr>
                  <p:nvPr/>
                </p:nvSpPr>
                <p:spPr bwMode="auto">
                  <a:xfrm>
                    <a:off x="980" y="3606"/>
                    <a:ext cx="32" cy="12"/>
                  </a:xfrm>
                  <a:custGeom>
                    <a:avLst/>
                    <a:gdLst>
                      <a:gd name="T0" fmla="*/ 0 w 65"/>
                      <a:gd name="T1" fmla="*/ 0 h 35"/>
                      <a:gd name="T2" fmla="*/ 42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2"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2" name="Freeform 377">
                    <a:extLst>
                      <a:ext uri="{FF2B5EF4-FFF2-40B4-BE49-F238E27FC236}">
                        <a16:creationId xmlns:a16="http://schemas.microsoft.com/office/drawing/2014/main" id="{1211F3DD-CF48-4E6F-9385-511B438ACED2}"/>
                      </a:ext>
                    </a:extLst>
                  </p:cNvPr>
                  <p:cNvSpPr>
                    <a:spLocks/>
                  </p:cNvSpPr>
                  <p:nvPr/>
                </p:nvSpPr>
                <p:spPr bwMode="auto">
                  <a:xfrm>
                    <a:off x="986" y="3619"/>
                    <a:ext cx="32" cy="9"/>
                  </a:xfrm>
                  <a:custGeom>
                    <a:avLst/>
                    <a:gdLst>
                      <a:gd name="T0" fmla="*/ 0 w 65"/>
                      <a:gd name="T1" fmla="*/ 29 h 29"/>
                      <a:gd name="T2" fmla="*/ 12 w 65"/>
                      <a:gd name="T3" fmla="*/ 0 h 29"/>
                      <a:gd name="T4" fmla="*/ 53 w 65"/>
                      <a:gd name="T5" fmla="*/ 0 h 29"/>
                      <a:gd name="T6" fmla="*/ 65 w 65"/>
                      <a:gd name="T7" fmla="*/ 29 h 29"/>
                      <a:gd name="T8" fmla="*/ 0 w 65"/>
                      <a:gd name="T9" fmla="*/ 29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2"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46" name="Group 378">
                  <a:extLst>
                    <a:ext uri="{FF2B5EF4-FFF2-40B4-BE49-F238E27FC236}">
                      <a16:creationId xmlns:a16="http://schemas.microsoft.com/office/drawing/2014/main" id="{834D0485-9D4D-46E9-A282-4B68A08E3205}"/>
                    </a:ext>
                  </a:extLst>
                </p:cNvPr>
                <p:cNvGrpSpPr>
                  <a:grpSpLocks/>
                </p:cNvGrpSpPr>
                <p:nvPr/>
              </p:nvGrpSpPr>
              <p:grpSpPr bwMode="auto">
                <a:xfrm>
                  <a:off x="987" y="3619"/>
                  <a:ext cx="45" cy="23"/>
                  <a:chOff x="987" y="3619"/>
                  <a:chExt cx="45" cy="23"/>
                </a:xfrm>
              </p:grpSpPr>
              <p:sp>
                <p:nvSpPr>
                  <p:cNvPr id="247" name="Freeform 379">
                    <a:extLst>
                      <a:ext uri="{FF2B5EF4-FFF2-40B4-BE49-F238E27FC236}">
                        <a16:creationId xmlns:a16="http://schemas.microsoft.com/office/drawing/2014/main" id="{AB8D3AB7-B766-453B-8004-A8EBDF8C5641}"/>
                      </a:ext>
                    </a:extLst>
                  </p:cNvPr>
                  <p:cNvSpPr>
                    <a:spLocks/>
                  </p:cNvSpPr>
                  <p:nvPr/>
                </p:nvSpPr>
                <p:spPr bwMode="auto">
                  <a:xfrm>
                    <a:off x="987" y="3619"/>
                    <a:ext cx="20" cy="23"/>
                  </a:xfrm>
                  <a:custGeom>
                    <a:avLst/>
                    <a:gdLst>
                      <a:gd name="T0" fmla="*/ 22 w 39"/>
                      <a:gd name="T1" fmla="*/ 68 h 68"/>
                      <a:gd name="T2" fmla="*/ 0 w 39"/>
                      <a:gd name="T3" fmla="*/ 33 h 68"/>
                      <a:gd name="T4" fmla="*/ 12 w 39"/>
                      <a:gd name="T5" fmla="*/ 0 h 68"/>
                      <a:gd name="T6" fmla="*/ 39 w 39"/>
                      <a:gd name="T7" fmla="*/ 33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3"/>
                        </a:lnTo>
                        <a:lnTo>
                          <a:pt x="12" y="0"/>
                        </a:lnTo>
                        <a:lnTo>
                          <a:pt x="39" y="33"/>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8" name="Freeform 380">
                    <a:extLst>
                      <a:ext uri="{FF2B5EF4-FFF2-40B4-BE49-F238E27FC236}">
                        <a16:creationId xmlns:a16="http://schemas.microsoft.com/office/drawing/2014/main" id="{6E840FED-288C-4133-9657-1F576EC962F5}"/>
                      </a:ext>
                    </a:extLst>
                  </p:cNvPr>
                  <p:cNvSpPr>
                    <a:spLocks/>
                  </p:cNvSpPr>
                  <p:nvPr/>
                </p:nvSpPr>
                <p:spPr bwMode="auto">
                  <a:xfrm>
                    <a:off x="994" y="3620"/>
                    <a:ext cx="32" cy="11"/>
                  </a:xfrm>
                  <a:custGeom>
                    <a:avLst/>
                    <a:gdLst>
                      <a:gd name="T0" fmla="*/ 0 w 64"/>
                      <a:gd name="T1" fmla="*/ 0 h 33"/>
                      <a:gd name="T2" fmla="*/ 41 w 64"/>
                      <a:gd name="T3" fmla="*/ 0 h 33"/>
                      <a:gd name="T4" fmla="*/ 64 w 64"/>
                      <a:gd name="T5" fmla="*/ 33 h 33"/>
                      <a:gd name="T6" fmla="*/ 25 w 64"/>
                      <a:gd name="T7" fmla="*/ 33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5"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9" name="Freeform 381">
                    <a:extLst>
                      <a:ext uri="{FF2B5EF4-FFF2-40B4-BE49-F238E27FC236}">
                        <a16:creationId xmlns:a16="http://schemas.microsoft.com/office/drawing/2014/main" id="{2CE0EDE1-8872-4188-9F06-AA8183BE5665}"/>
                      </a:ext>
                    </a:extLst>
                  </p:cNvPr>
                  <p:cNvSpPr>
                    <a:spLocks/>
                  </p:cNvSpPr>
                  <p:nvPr/>
                </p:nvSpPr>
                <p:spPr bwMode="auto">
                  <a:xfrm>
                    <a:off x="999" y="3632"/>
                    <a:ext cx="33" cy="9"/>
                  </a:xfrm>
                  <a:custGeom>
                    <a:avLst/>
                    <a:gdLst>
                      <a:gd name="T0" fmla="*/ 0 w 65"/>
                      <a:gd name="T1" fmla="*/ 29 h 29"/>
                      <a:gd name="T2" fmla="*/ 14 w 65"/>
                      <a:gd name="T3" fmla="*/ 0 h 29"/>
                      <a:gd name="T4" fmla="*/ 53 w 65"/>
                      <a:gd name="T5" fmla="*/ 0 h 29"/>
                      <a:gd name="T6" fmla="*/ 65 w 65"/>
                      <a:gd name="T7" fmla="*/ 29 h 29"/>
                      <a:gd name="T8" fmla="*/ 0 w 65"/>
                      <a:gd name="T9" fmla="*/ 29 h 29"/>
                      <a:gd name="T10" fmla="*/ 0 60000 65536"/>
                      <a:gd name="T11" fmla="*/ 0 60000 65536"/>
                      <a:gd name="T12" fmla="*/ 0 60000 65536"/>
                      <a:gd name="T13" fmla="*/ 0 60000 65536"/>
                      <a:gd name="T14" fmla="*/ 0 60000 65536"/>
                      <a:gd name="T15" fmla="*/ 0 w 65"/>
                      <a:gd name="T16" fmla="*/ 0 h 29"/>
                      <a:gd name="T17" fmla="*/ 65 w 65"/>
                      <a:gd name="T18" fmla="*/ 29 h 29"/>
                    </a:gdLst>
                    <a:ahLst/>
                    <a:cxnLst>
                      <a:cxn ang="T10">
                        <a:pos x="T0" y="T1"/>
                      </a:cxn>
                      <a:cxn ang="T11">
                        <a:pos x="T2" y="T3"/>
                      </a:cxn>
                      <a:cxn ang="T12">
                        <a:pos x="T4" y="T5"/>
                      </a:cxn>
                      <a:cxn ang="T13">
                        <a:pos x="T6" y="T7"/>
                      </a:cxn>
                      <a:cxn ang="T14">
                        <a:pos x="T8" y="T9"/>
                      </a:cxn>
                    </a:cxnLst>
                    <a:rect l="T15" t="T16" r="T17" b="T18"/>
                    <a:pathLst>
                      <a:path w="65" h="29">
                        <a:moveTo>
                          <a:pt x="0" y="29"/>
                        </a:moveTo>
                        <a:lnTo>
                          <a:pt x="14" y="0"/>
                        </a:lnTo>
                        <a:lnTo>
                          <a:pt x="53" y="0"/>
                        </a:lnTo>
                        <a:lnTo>
                          <a:pt x="65"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44" name="Group 382">
                <a:extLst>
                  <a:ext uri="{FF2B5EF4-FFF2-40B4-BE49-F238E27FC236}">
                    <a16:creationId xmlns:a16="http://schemas.microsoft.com/office/drawing/2014/main" id="{3605CB2E-E1A1-494A-97CC-19D6B4A60F8C}"/>
                  </a:ext>
                </a:extLst>
              </p:cNvPr>
              <p:cNvGrpSpPr>
                <a:grpSpLocks/>
              </p:cNvGrpSpPr>
              <p:nvPr/>
            </p:nvGrpSpPr>
            <p:grpSpPr bwMode="auto">
              <a:xfrm>
                <a:off x="1002" y="3632"/>
                <a:ext cx="83" cy="63"/>
                <a:chOff x="1002" y="3632"/>
                <a:chExt cx="83" cy="63"/>
              </a:xfrm>
            </p:grpSpPr>
            <p:grpSp>
              <p:nvGrpSpPr>
                <p:cNvPr id="227" name="Group 383">
                  <a:extLst>
                    <a:ext uri="{FF2B5EF4-FFF2-40B4-BE49-F238E27FC236}">
                      <a16:creationId xmlns:a16="http://schemas.microsoft.com/office/drawing/2014/main" id="{C263627F-072C-4653-A2DB-6019498AD0AD}"/>
                    </a:ext>
                  </a:extLst>
                </p:cNvPr>
                <p:cNvGrpSpPr>
                  <a:grpSpLocks/>
                </p:cNvGrpSpPr>
                <p:nvPr/>
              </p:nvGrpSpPr>
              <p:grpSpPr bwMode="auto">
                <a:xfrm>
                  <a:off x="1002" y="3632"/>
                  <a:ext cx="44" cy="22"/>
                  <a:chOff x="1002" y="3632"/>
                  <a:chExt cx="44" cy="22"/>
                </a:xfrm>
              </p:grpSpPr>
              <p:sp>
                <p:nvSpPr>
                  <p:cNvPr id="240" name="Freeform 384">
                    <a:extLst>
                      <a:ext uri="{FF2B5EF4-FFF2-40B4-BE49-F238E27FC236}">
                        <a16:creationId xmlns:a16="http://schemas.microsoft.com/office/drawing/2014/main" id="{B8A27F1C-93F5-4423-9FCB-3124DE9D09E1}"/>
                      </a:ext>
                    </a:extLst>
                  </p:cNvPr>
                  <p:cNvSpPr>
                    <a:spLocks/>
                  </p:cNvSpPr>
                  <p:nvPr/>
                </p:nvSpPr>
                <p:spPr bwMode="auto">
                  <a:xfrm>
                    <a:off x="1002" y="3632"/>
                    <a:ext cx="19" cy="22"/>
                  </a:xfrm>
                  <a:custGeom>
                    <a:avLst/>
                    <a:gdLst>
                      <a:gd name="T0" fmla="*/ 21 w 38"/>
                      <a:gd name="T1" fmla="*/ 68 h 68"/>
                      <a:gd name="T2" fmla="*/ 0 w 38"/>
                      <a:gd name="T3" fmla="*/ 33 h 68"/>
                      <a:gd name="T4" fmla="*/ 10 w 38"/>
                      <a:gd name="T5" fmla="*/ 0 h 68"/>
                      <a:gd name="T6" fmla="*/ 38 w 38"/>
                      <a:gd name="T7" fmla="*/ 33 h 68"/>
                      <a:gd name="T8" fmla="*/ 21 w 38"/>
                      <a:gd name="T9" fmla="*/ 68 h 68"/>
                      <a:gd name="T10" fmla="*/ 0 60000 65536"/>
                      <a:gd name="T11" fmla="*/ 0 60000 65536"/>
                      <a:gd name="T12" fmla="*/ 0 60000 65536"/>
                      <a:gd name="T13" fmla="*/ 0 60000 65536"/>
                      <a:gd name="T14" fmla="*/ 0 60000 65536"/>
                      <a:gd name="T15" fmla="*/ 0 w 38"/>
                      <a:gd name="T16" fmla="*/ 0 h 68"/>
                      <a:gd name="T17" fmla="*/ 38 w 38"/>
                      <a:gd name="T18" fmla="*/ 68 h 68"/>
                    </a:gdLst>
                    <a:ahLst/>
                    <a:cxnLst>
                      <a:cxn ang="T10">
                        <a:pos x="T0" y="T1"/>
                      </a:cxn>
                      <a:cxn ang="T11">
                        <a:pos x="T2" y="T3"/>
                      </a:cxn>
                      <a:cxn ang="T12">
                        <a:pos x="T4" y="T5"/>
                      </a:cxn>
                      <a:cxn ang="T13">
                        <a:pos x="T6" y="T7"/>
                      </a:cxn>
                      <a:cxn ang="T14">
                        <a:pos x="T8" y="T9"/>
                      </a:cxn>
                    </a:cxnLst>
                    <a:rect l="T15" t="T16" r="T17" b="T18"/>
                    <a:pathLst>
                      <a:path w="38" h="68">
                        <a:moveTo>
                          <a:pt x="21" y="68"/>
                        </a:moveTo>
                        <a:lnTo>
                          <a:pt x="0" y="33"/>
                        </a:lnTo>
                        <a:lnTo>
                          <a:pt x="10" y="0"/>
                        </a:lnTo>
                        <a:lnTo>
                          <a:pt x="38" y="33"/>
                        </a:lnTo>
                        <a:lnTo>
                          <a:pt x="21"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1" name="Freeform 385">
                    <a:extLst>
                      <a:ext uri="{FF2B5EF4-FFF2-40B4-BE49-F238E27FC236}">
                        <a16:creationId xmlns:a16="http://schemas.microsoft.com/office/drawing/2014/main" id="{4EAC3486-00E8-4077-A252-C0996A7AD03D}"/>
                      </a:ext>
                    </a:extLst>
                  </p:cNvPr>
                  <p:cNvSpPr>
                    <a:spLocks/>
                  </p:cNvSpPr>
                  <p:nvPr/>
                </p:nvSpPr>
                <p:spPr bwMode="auto">
                  <a:xfrm>
                    <a:off x="1008" y="3632"/>
                    <a:ext cx="33" cy="12"/>
                  </a:xfrm>
                  <a:custGeom>
                    <a:avLst/>
                    <a:gdLst>
                      <a:gd name="T0" fmla="*/ 0 w 65"/>
                      <a:gd name="T1" fmla="*/ 0 h 35"/>
                      <a:gd name="T2" fmla="*/ 40 w 65"/>
                      <a:gd name="T3" fmla="*/ 0 h 35"/>
                      <a:gd name="T4" fmla="*/ 65 w 65"/>
                      <a:gd name="T5" fmla="*/ 35 h 35"/>
                      <a:gd name="T6" fmla="*/ 25 w 65"/>
                      <a:gd name="T7" fmla="*/ 35 h 35"/>
                      <a:gd name="T8" fmla="*/ 0 w 65"/>
                      <a:gd name="T9" fmla="*/ 0 h 35"/>
                      <a:gd name="T10" fmla="*/ 0 60000 65536"/>
                      <a:gd name="T11" fmla="*/ 0 60000 65536"/>
                      <a:gd name="T12" fmla="*/ 0 60000 65536"/>
                      <a:gd name="T13" fmla="*/ 0 60000 65536"/>
                      <a:gd name="T14" fmla="*/ 0 60000 65536"/>
                      <a:gd name="T15" fmla="*/ 0 w 65"/>
                      <a:gd name="T16" fmla="*/ 0 h 35"/>
                      <a:gd name="T17" fmla="*/ 65 w 65"/>
                      <a:gd name="T18" fmla="*/ 35 h 35"/>
                    </a:gdLst>
                    <a:ahLst/>
                    <a:cxnLst>
                      <a:cxn ang="T10">
                        <a:pos x="T0" y="T1"/>
                      </a:cxn>
                      <a:cxn ang="T11">
                        <a:pos x="T2" y="T3"/>
                      </a:cxn>
                      <a:cxn ang="T12">
                        <a:pos x="T4" y="T5"/>
                      </a:cxn>
                      <a:cxn ang="T13">
                        <a:pos x="T6" y="T7"/>
                      </a:cxn>
                      <a:cxn ang="T14">
                        <a:pos x="T8" y="T9"/>
                      </a:cxn>
                    </a:cxnLst>
                    <a:rect l="T15" t="T16" r="T17" b="T18"/>
                    <a:pathLst>
                      <a:path w="65" h="35">
                        <a:moveTo>
                          <a:pt x="0" y="0"/>
                        </a:moveTo>
                        <a:lnTo>
                          <a:pt x="40" y="0"/>
                        </a:lnTo>
                        <a:lnTo>
                          <a:pt x="65"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2" name="Freeform 386">
                    <a:extLst>
                      <a:ext uri="{FF2B5EF4-FFF2-40B4-BE49-F238E27FC236}">
                        <a16:creationId xmlns:a16="http://schemas.microsoft.com/office/drawing/2014/main" id="{243C67FC-B276-40E7-A561-706496F0E14D}"/>
                      </a:ext>
                    </a:extLst>
                  </p:cNvPr>
                  <p:cNvSpPr>
                    <a:spLocks/>
                  </p:cNvSpPr>
                  <p:nvPr/>
                </p:nvSpPr>
                <p:spPr bwMode="auto">
                  <a:xfrm>
                    <a:off x="1013" y="3644"/>
                    <a:ext cx="33" cy="10"/>
                  </a:xfrm>
                  <a:custGeom>
                    <a:avLst/>
                    <a:gdLst>
                      <a:gd name="T0" fmla="*/ 0 w 66"/>
                      <a:gd name="T1" fmla="*/ 28 h 28"/>
                      <a:gd name="T2" fmla="*/ 13 w 66"/>
                      <a:gd name="T3" fmla="*/ 0 h 28"/>
                      <a:gd name="T4" fmla="*/ 55 w 66"/>
                      <a:gd name="T5" fmla="*/ 0 h 28"/>
                      <a:gd name="T6" fmla="*/ 66 w 66"/>
                      <a:gd name="T7" fmla="*/ 28 h 28"/>
                      <a:gd name="T8" fmla="*/ 0 w 66"/>
                      <a:gd name="T9" fmla="*/ 28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3" y="0"/>
                        </a:lnTo>
                        <a:lnTo>
                          <a:pt x="55"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28" name="Group 387">
                  <a:extLst>
                    <a:ext uri="{FF2B5EF4-FFF2-40B4-BE49-F238E27FC236}">
                      <a16:creationId xmlns:a16="http://schemas.microsoft.com/office/drawing/2014/main" id="{041DCF73-C671-44E9-BB3E-1C21E9E33D5E}"/>
                    </a:ext>
                  </a:extLst>
                </p:cNvPr>
                <p:cNvGrpSpPr>
                  <a:grpSpLocks/>
                </p:cNvGrpSpPr>
                <p:nvPr/>
              </p:nvGrpSpPr>
              <p:grpSpPr bwMode="auto">
                <a:xfrm>
                  <a:off x="1014" y="3645"/>
                  <a:ext cx="44" cy="23"/>
                  <a:chOff x="1014" y="3645"/>
                  <a:chExt cx="44" cy="23"/>
                </a:xfrm>
              </p:grpSpPr>
              <p:sp>
                <p:nvSpPr>
                  <p:cNvPr id="237" name="Freeform 388">
                    <a:extLst>
                      <a:ext uri="{FF2B5EF4-FFF2-40B4-BE49-F238E27FC236}">
                        <a16:creationId xmlns:a16="http://schemas.microsoft.com/office/drawing/2014/main" id="{C7F2FB8F-FEF6-4E43-A3BE-4C6C9BC0031D}"/>
                      </a:ext>
                    </a:extLst>
                  </p:cNvPr>
                  <p:cNvSpPr>
                    <a:spLocks/>
                  </p:cNvSpPr>
                  <p:nvPr/>
                </p:nvSpPr>
                <p:spPr bwMode="auto">
                  <a:xfrm>
                    <a:off x="1014" y="3645"/>
                    <a:ext cx="19" cy="23"/>
                  </a:xfrm>
                  <a:custGeom>
                    <a:avLst/>
                    <a:gdLst>
                      <a:gd name="T0" fmla="*/ 24 w 40"/>
                      <a:gd name="T1" fmla="*/ 68 h 68"/>
                      <a:gd name="T2" fmla="*/ 0 w 40"/>
                      <a:gd name="T3" fmla="*/ 33 h 68"/>
                      <a:gd name="T4" fmla="*/ 14 w 40"/>
                      <a:gd name="T5" fmla="*/ 0 h 68"/>
                      <a:gd name="T6" fmla="*/ 40 w 40"/>
                      <a:gd name="T7" fmla="*/ 33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4"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8" name="Freeform 389">
                    <a:extLst>
                      <a:ext uri="{FF2B5EF4-FFF2-40B4-BE49-F238E27FC236}">
                        <a16:creationId xmlns:a16="http://schemas.microsoft.com/office/drawing/2014/main" id="{8C49F2DC-3A44-4022-8C94-8395428A2F90}"/>
                      </a:ext>
                    </a:extLst>
                  </p:cNvPr>
                  <p:cNvSpPr>
                    <a:spLocks/>
                  </p:cNvSpPr>
                  <p:nvPr/>
                </p:nvSpPr>
                <p:spPr bwMode="auto">
                  <a:xfrm>
                    <a:off x="1021" y="3646"/>
                    <a:ext cx="32" cy="11"/>
                  </a:xfrm>
                  <a:custGeom>
                    <a:avLst/>
                    <a:gdLst>
                      <a:gd name="T0" fmla="*/ 0 w 63"/>
                      <a:gd name="T1" fmla="*/ 0 h 33"/>
                      <a:gd name="T2" fmla="*/ 41 w 63"/>
                      <a:gd name="T3" fmla="*/ 0 h 33"/>
                      <a:gd name="T4" fmla="*/ 63 w 63"/>
                      <a:gd name="T5" fmla="*/ 33 h 33"/>
                      <a:gd name="T6" fmla="*/ 24 w 63"/>
                      <a:gd name="T7" fmla="*/ 33 h 33"/>
                      <a:gd name="T8" fmla="*/ 0 w 63"/>
                      <a:gd name="T9" fmla="*/ 0 h 33"/>
                      <a:gd name="T10" fmla="*/ 0 60000 65536"/>
                      <a:gd name="T11" fmla="*/ 0 60000 65536"/>
                      <a:gd name="T12" fmla="*/ 0 60000 65536"/>
                      <a:gd name="T13" fmla="*/ 0 60000 65536"/>
                      <a:gd name="T14" fmla="*/ 0 60000 65536"/>
                      <a:gd name="T15" fmla="*/ 0 w 63"/>
                      <a:gd name="T16" fmla="*/ 0 h 33"/>
                      <a:gd name="T17" fmla="*/ 63 w 63"/>
                      <a:gd name="T18" fmla="*/ 33 h 33"/>
                    </a:gdLst>
                    <a:ahLst/>
                    <a:cxnLst>
                      <a:cxn ang="T10">
                        <a:pos x="T0" y="T1"/>
                      </a:cxn>
                      <a:cxn ang="T11">
                        <a:pos x="T2" y="T3"/>
                      </a:cxn>
                      <a:cxn ang="T12">
                        <a:pos x="T4" y="T5"/>
                      </a:cxn>
                      <a:cxn ang="T13">
                        <a:pos x="T6" y="T7"/>
                      </a:cxn>
                      <a:cxn ang="T14">
                        <a:pos x="T8" y="T9"/>
                      </a:cxn>
                    </a:cxnLst>
                    <a:rect l="T15" t="T16" r="T17" b="T18"/>
                    <a:pathLst>
                      <a:path w="63" h="33">
                        <a:moveTo>
                          <a:pt x="0" y="0"/>
                        </a:moveTo>
                        <a:lnTo>
                          <a:pt x="41" y="0"/>
                        </a:lnTo>
                        <a:lnTo>
                          <a:pt x="63" y="33"/>
                        </a:lnTo>
                        <a:lnTo>
                          <a:pt x="24"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9" name="Freeform 390">
                    <a:extLst>
                      <a:ext uri="{FF2B5EF4-FFF2-40B4-BE49-F238E27FC236}">
                        <a16:creationId xmlns:a16="http://schemas.microsoft.com/office/drawing/2014/main" id="{2D4E1012-2E72-4663-9BD4-89E5F28C4215}"/>
                      </a:ext>
                    </a:extLst>
                  </p:cNvPr>
                  <p:cNvSpPr>
                    <a:spLocks/>
                  </p:cNvSpPr>
                  <p:nvPr/>
                </p:nvSpPr>
                <p:spPr bwMode="auto">
                  <a:xfrm>
                    <a:off x="1026" y="3658"/>
                    <a:ext cx="32" cy="10"/>
                  </a:xfrm>
                  <a:custGeom>
                    <a:avLst/>
                    <a:gdLst>
                      <a:gd name="T0" fmla="*/ 0 w 65"/>
                      <a:gd name="T1" fmla="*/ 30 h 30"/>
                      <a:gd name="T2" fmla="*/ 12 w 65"/>
                      <a:gd name="T3" fmla="*/ 0 h 30"/>
                      <a:gd name="T4" fmla="*/ 53 w 65"/>
                      <a:gd name="T5" fmla="*/ 0 h 30"/>
                      <a:gd name="T6" fmla="*/ 65 w 65"/>
                      <a:gd name="T7" fmla="*/ 30 h 30"/>
                      <a:gd name="T8" fmla="*/ 0 w 65"/>
                      <a:gd name="T9" fmla="*/ 3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2"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29" name="Group 391">
                  <a:extLst>
                    <a:ext uri="{FF2B5EF4-FFF2-40B4-BE49-F238E27FC236}">
                      <a16:creationId xmlns:a16="http://schemas.microsoft.com/office/drawing/2014/main" id="{59EEB364-0483-4DB1-82C1-E04FC62A7B6E}"/>
                    </a:ext>
                  </a:extLst>
                </p:cNvPr>
                <p:cNvGrpSpPr>
                  <a:grpSpLocks/>
                </p:cNvGrpSpPr>
                <p:nvPr/>
              </p:nvGrpSpPr>
              <p:grpSpPr bwMode="auto">
                <a:xfrm>
                  <a:off x="1027" y="3659"/>
                  <a:ext cx="45" cy="23"/>
                  <a:chOff x="1027" y="3659"/>
                  <a:chExt cx="45" cy="23"/>
                </a:xfrm>
              </p:grpSpPr>
              <p:sp>
                <p:nvSpPr>
                  <p:cNvPr id="234" name="Freeform 392">
                    <a:extLst>
                      <a:ext uri="{FF2B5EF4-FFF2-40B4-BE49-F238E27FC236}">
                        <a16:creationId xmlns:a16="http://schemas.microsoft.com/office/drawing/2014/main" id="{5C881C9D-6105-4450-8E90-9BD286F9FFB7}"/>
                      </a:ext>
                    </a:extLst>
                  </p:cNvPr>
                  <p:cNvSpPr>
                    <a:spLocks/>
                  </p:cNvSpPr>
                  <p:nvPr/>
                </p:nvSpPr>
                <p:spPr bwMode="auto">
                  <a:xfrm>
                    <a:off x="1027" y="3659"/>
                    <a:ext cx="20" cy="23"/>
                  </a:xfrm>
                  <a:custGeom>
                    <a:avLst/>
                    <a:gdLst>
                      <a:gd name="T0" fmla="*/ 22 w 39"/>
                      <a:gd name="T1" fmla="*/ 70 h 70"/>
                      <a:gd name="T2" fmla="*/ 0 w 39"/>
                      <a:gd name="T3" fmla="*/ 34 h 70"/>
                      <a:gd name="T4" fmla="*/ 12 w 39"/>
                      <a:gd name="T5" fmla="*/ 0 h 70"/>
                      <a:gd name="T6" fmla="*/ 39 w 39"/>
                      <a:gd name="T7" fmla="*/ 34 h 70"/>
                      <a:gd name="T8" fmla="*/ 22 w 39"/>
                      <a:gd name="T9" fmla="*/ 7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2" y="70"/>
                        </a:moveTo>
                        <a:lnTo>
                          <a:pt x="0" y="34"/>
                        </a:lnTo>
                        <a:lnTo>
                          <a:pt x="12" y="0"/>
                        </a:lnTo>
                        <a:lnTo>
                          <a:pt x="39" y="34"/>
                        </a:lnTo>
                        <a:lnTo>
                          <a:pt x="22"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5" name="Freeform 393">
                    <a:extLst>
                      <a:ext uri="{FF2B5EF4-FFF2-40B4-BE49-F238E27FC236}">
                        <a16:creationId xmlns:a16="http://schemas.microsoft.com/office/drawing/2014/main" id="{15A94601-4A9F-4874-9D48-B7708EF55469}"/>
                      </a:ext>
                    </a:extLst>
                  </p:cNvPr>
                  <p:cNvSpPr>
                    <a:spLocks/>
                  </p:cNvSpPr>
                  <p:nvPr/>
                </p:nvSpPr>
                <p:spPr bwMode="auto">
                  <a:xfrm>
                    <a:off x="1033" y="3659"/>
                    <a:ext cx="33" cy="11"/>
                  </a:xfrm>
                  <a:custGeom>
                    <a:avLst/>
                    <a:gdLst>
                      <a:gd name="T0" fmla="*/ 0 w 64"/>
                      <a:gd name="T1" fmla="*/ 0 h 34"/>
                      <a:gd name="T2" fmla="*/ 39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6" name="Freeform 394">
                    <a:extLst>
                      <a:ext uri="{FF2B5EF4-FFF2-40B4-BE49-F238E27FC236}">
                        <a16:creationId xmlns:a16="http://schemas.microsoft.com/office/drawing/2014/main" id="{58B8759B-EF02-48C6-A73C-4B6EF8782EE6}"/>
                      </a:ext>
                    </a:extLst>
                  </p:cNvPr>
                  <p:cNvSpPr>
                    <a:spLocks/>
                  </p:cNvSpPr>
                  <p:nvPr/>
                </p:nvSpPr>
                <p:spPr bwMode="auto">
                  <a:xfrm>
                    <a:off x="1039" y="3671"/>
                    <a:ext cx="33" cy="10"/>
                  </a:xfrm>
                  <a:custGeom>
                    <a:avLst/>
                    <a:gdLst>
                      <a:gd name="T0" fmla="*/ 0 w 66"/>
                      <a:gd name="T1" fmla="*/ 30 h 30"/>
                      <a:gd name="T2" fmla="*/ 12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2"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230" name="Group 395">
                  <a:extLst>
                    <a:ext uri="{FF2B5EF4-FFF2-40B4-BE49-F238E27FC236}">
                      <a16:creationId xmlns:a16="http://schemas.microsoft.com/office/drawing/2014/main" id="{D00A51B1-C284-4CCD-B2AA-BBD0511C0FCC}"/>
                    </a:ext>
                  </a:extLst>
                </p:cNvPr>
                <p:cNvGrpSpPr>
                  <a:grpSpLocks/>
                </p:cNvGrpSpPr>
                <p:nvPr/>
              </p:nvGrpSpPr>
              <p:grpSpPr bwMode="auto">
                <a:xfrm>
                  <a:off x="1040" y="3672"/>
                  <a:ext cx="45" cy="23"/>
                  <a:chOff x="1040" y="3672"/>
                  <a:chExt cx="45" cy="23"/>
                </a:xfrm>
              </p:grpSpPr>
              <p:sp>
                <p:nvSpPr>
                  <p:cNvPr id="231" name="Freeform 396">
                    <a:extLst>
                      <a:ext uri="{FF2B5EF4-FFF2-40B4-BE49-F238E27FC236}">
                        <a16:creationId xmlns:a16="http://schemas.microsoft.com/office/drawing/2014/main" id="{88D0DF38-612F-4E68-B703-AA076E61BB38}"/>
                      </a:ext>
                    </a:extLst>
                  </p:cNvPr>
                  <p:cNvSpPr>
                    <a:spLocks/>
                  </p:cNvSpPr>
                  <p:nvPr/>
                </p:nvSpPr>
                <p:spPr bwMode="auto">
                  <a:xfrm>
                    <a:off x="1040" y="3672"/>
                    <a:ext cx="20" cy="23"/>
                  </a:xfrm>
                  <a:custGeom>
                    <a:avLst/>
                    <a:gdLst>
                      <a:gd name="T0" fmla="*/ 24 w 41"/>
                      <a:gd name="T1" fmla="*/ 70 h 70"/>
                      <a:gd name="T2" fmla="*/ 0 w 41"/>
                      <a:gd name="T3" fmla="*/ 35 h 70"/>
                      <a:gd name="T4" fmla="*/ 13 w 41"/>
                      <a:gd name="T5" fmla="*/ 0 h 70"/>
                      <a:gd name="T6" fmla="*/ 41 w 41"/>
                      <a:gd name="T7" fmla="*/ 35 h 70"/>
                      <a:gd name="T8" fmla="*/ 24 w 41"/>
                      <a:gd name="T9" fmla="*/ 70 h 70"/>
                      <a:gd name="T10" fmla="*/ 0 60000 65536"/>
                      <a:gd name="T11" fmla="*/ 0 60000 65536"/>
                      <a:gd name="T12" fmla="*/ 0 60000 65536"/>
                      <a:gd name="T13" fmla="*/ 0 60000 65536"/>
                      <a:gd name="T14" fmla="*/ 0 60000 65536"/>
                      <a:gd name="T15" fmla="*/ 0 w 41"/>
                      <a:gd name="T16" fmla="*/ 0 h 70"/>
                      <a:gd name="T17" fmla="*/ 41 w 41"/>
                      <a:gd name="T18" fmla="*/ 70 h 70"/>
                    </a:gdLst>
                    <a:ahLst/>
                    <a:cxnLst>
                      <a:cxn ang="T10">
                        <a:pos x="T0" y="T1"/>
                      </a:cxn>
                      <a:cxn ang="T11">
                        <a:pos x="T2" y="T3"/>
                      </a:cxn>
                      <a:cxn ang="T12">
                        <a:pos x="T4" y="T5"/>
                      </a:cxn>
                      <a:cxn ang="T13">
                        <a:pos x="T6" y="T7"/>
                      </a:cxn>
                      <a:cxn ang="T14">
                        <a:pos x="T8" y="T9"/>
                      </a:cxn>
                    </a:cxnLst>
                    <a:rect l="T15" t="T16" r="T17" b="T18"/>
                    <a:pathLst>
                      <a:path w="41" h="70">
                        <a:moveTo>
                          <a:pt x="24" y="70"/>
                        </a:moveTo>
                        <a:lnTo>
                          <a:pt x="0" y="35"/>
                        </a:lnTo>
                        <a:lnTo>
                          <a:pt x="13" y="0"/>
                        </a:lnTo>
                        <a:lnTo>
                          <a:pt x="41" y="35"/>
                        </a:lnTo>
                        <a:lnTo>
                          <a:pt x="24"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2" name="Freeform 397">
                    <a:extLst>
                      <a:ext uri="{FF2B5EF4-FFF2-40B4-BE49-F238E27FC236}">
                        <a16:creationId xmlns:a16="http://schemas.microsoft.com/office/drawing/2014/main" id="{B8490993-4763-4776-9F24-7275BEE760C0}"/>
                      </a:ext>
                    </a:extLst>
                  </p:cNvPr>
                  <p:cNvSpPr>
                    <a:spLocks/>
                  </p:cNvSpPr>
                  <p:nvPr/>
                </p:nvSpPr>
                <p:spPr bwMode="auto">
                  <a:xfrm>
                    <a:off x="1047" y="3672"/>
                    <a:ext cx="32" cy="12"/>
                  </a:xfrm>
                  <a:custGeom>
                    <a:avLst/>
                    <a:gdLst>
                      <a:gd name="T0" fmla="*/ 0 w 65"/>
                      <a:gd name="T1" fmla="*/ 0 h 34"/>
                      <a:gd name="T2" fmla="*/ 41 w 65"/>
                      <a:gd name="T3" fmla="*/ 0 h 34"/>
                      <a:gd name="T4" fmla="*/ 65 w 65"/>
                      <a:gd name="T5" fmla="*/ 34 h 34"/>
                      <a:gd name="T6" fmla="*/ 24 w 65"/>
                      <a:gd name="T7" fmla="*/ 34 h 34"/>
                      <a:gd name="T8" fmla="*/ 0 w 65"/>
                      <a:gd name="T9" fmla="*/ 0 h 34"/>
                      <a:gd name="T10" fmla="*/ 0 60000 65536"/>
                      <a:gd name="T11" fmla="*/ 0 60000 65536"/>
                      <a:gd name="T12" fmla="*/ 0 60000 65536"/>
                      <a:gd name="T13" fmla="*/ 0 60000 65536"/>
                      <a:gd name="T14" fmla="*/ 0 60000 65536"/>
                      <a:gd name="T15" fmla="*/ 0 w 65"/>
                      <a:gd name="T16" fmla="*/ 0 h 34"/>
                      <a:gd name="T17" fmla="*/ 65 w 65"/>
                      <a:gd name="T18" fmla="*/ 34 h 34"/>
                    </a:gdLst>
                    <a:ahLst/>
                    <a:cxnLst>
                      <a:cxn ang="T10">
                        <a:pos x="T0" y="T1"/>
                      </a:cxn>
                      <a:cxn ang="T11">
                        <a:pos x="T2" y="T3"/>
                      </a:cxn>
                      <a:cxn ang="T12">
                        <a:pos x="T4" y="T5"/>
                      </a:cxn>
                      <a:cxn ang="T13">
                        <a:pos x="T6" y="T7"/>
                      </a:cxn>
                      <a:cxn ang="T14">
                        <a:pos x="T8" y="T9"/>
                      </a:cxn>
                    </a:cxnLst>
                    <a:rect l="T15" t="T16" r="T17" b="T18"/>
                    <a:pathLst>
                      <a:path w="65" h="34">
                        <a:moveTo>
                          <a:pt x="0" y="0"/>
                        </a:moveTo>
                        <a:lnTo>
                          <a:pt x="41" y="0"/>
                        </a:lnTo>
                        <a:lnTo>
                          <a:pt x="65" y="34"/>
                        </a:lnTo>
                        <a:lnTo>
                          <a:pt x="2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3" name="Freeform 398">
                    <a:extLst>
                      <a:ext uri="{FF2B5EF4-FFF2-40B4-BE49-F238E27FC236}">
                        <a16:creationId xmlns:a16="http://schemas.microsoft.com/office/drawing/2014/main" id="{E292617C-8C67-4571-A457-6A0BD3A17E30}"/>
                      </a:ext>
                    </a:extLst>
                  </p:cNvPr>
                  <p:cNvSpPr>
                    <a:spLocks/>
                  </p:cNvSpPr>
                  <p:nvPr/>
                </p:nvSpPr>
                <p:spPr bwMode="auto">
                  <a:xfrm>
                    <a:off x="1053" y="3685"/>
                    <a:ext cx="32" cy="9"/>
                  </a:xfrm>
                  <a:custGeom>
                    <a:avLst/>
                    <a:gdLst>
                      <a:gd name="T0" fmla="*/ 0 w 66"/>
                      <a:gd name="T1" fmla="*/ 28 h 28"/>
                      <a:gd name="T2" fmla="*/ 12 w 66"/>
                      <a:gd name="T3" fmla="*/ 0 h 28"/>
                      <a:gd name="T4" fmla="*/ 54 w 66"/>
                      <a:gd name="T5" fmla="*/ 0 h 28"/>
                      <a:gd name="T6" fmla="*/ 66 w 66"/>
                      <a:gd name="T7" fmla="*/ 28 h 28"/>
                      <a:gd name="T8" fmla="*/ 0 w 66"/>
                      <a:gd name="T9" fmla="*/ 28 h 28"/>
                      <a:gd name="T10" fmla="*/ 0 60000 65536"/>
                      <a:gd name="T11" fmla="*/ 0 60000 65536"/>
                      <a:gd name="T12" fmla="*/ 0 60000 65536"/>
                      <a:gd name="T13" fmla="*/ 0 60000 65536"/>
                      <a:gd name="T14" fmla="*/ 0 60000 65536"/>
                      <a:gd name="T15" fmla="*/ 0 w 66"/>
                      <a:gd name="T16" fmla="*/ 0 h 28"/>
                      <a:gd name="T17" fmla="*/ 66 w 66"/>
                      <a:gd name="T18" fmla="*/ 28 h 28"/>
                    </a:gdLst>
                    <a:ahLst/>
                    <a:cxnLst>
                      <a:cxn ang="T10">
                        <a:pos x="T0" y="T1"/>
                      </a:cxn>
                      <a:cxn ang="T11">
                        <a:pos x="T2" y="T3"/>
                      </a:cxn>
                      <a:cxn ang="T12">
                        <a:pos x="T4" y="T5"/>
                      </a:cxn>
                      <a:cxn ang="T13">
                        <a:pos x="T6" y="T7"/>
                      </a:cxn>
                      <a:cxn ang="T14">
                        <a:pos x="T8" y="T9"/>
                      </a:cxn>
                    </a:cxnLst>
                    <a:rect l="T15" t="T16" r="T17" b="T18"/>
                    <a:pathLst>
                      <a:path w="66" h="28">
                        <a:moveTo>
                          <a:pt x="0" y="28"/>
                        </a:moveTo>
                        <a:lnTo>
                          <a:pt x="12" y="0"/>
                        </a:lnTo>
                        <a:lnTo>
                          <a:pt x="54" y="0"/>
                        </a:lnTo>
                        <a:lnTo>
                          <a:pt x="66"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145" name="Group 399">
                <a:extLst>
                  <a:ext uri="{FF2B5EF4-FFF2-40B4-BE49-F238E27FC236}">
                    <a16:creationId xmlns:a16="http://schemas.microsoft.com/office/drawing/2014/main" id="{8B417989-698B-49B9-B984-6B6ED3A4E0EF}"/>
                  </a:ext>
                </a:extLst>
              </p:cNvPr>
              <p:cNvGrpSpPr>
                <a:grpSpLocks/>
              </p:cNvGrpSpPr>
              <p:nvPr/>
            </p:nvGrpSpPr>
            <p:grpSpPr bwMode="auto">
              <a:xfrm>
                <a:off x="1054" y="3685"/>
                <a:ext cx="45" cy="23"/>
                <a:chOff x="1054" y="3685"/>
                <a:chExt cx="45" cy="23"/>
              </a:xfrm>
            </p:grpSpPr>
            <p:sp>
              <p:nvSpPr>
                <p:cNvPr id="224" name="Freeform 400">
                  <a:extLst>
                    <a:ext uri="{FF2B5EF4-FFF2-40B4-BE49-F238E27FC236}">
                      <a16:creationId xmlns:a16="http://schemas.microsoft.com/office/drawing/2014/main" id="{B081DB2F-69A8-4FA7-A24D-9932A8621B0C}"/>
                    </a:ext>
                  </a:extLst>
                </p:cNvPr>
                <p:cNvSpPr>
                  <a:spLocks/>
                </p:cNvSpPr>
                <p:nvPr/>
              </p:nvSpPr>
              <p:spPr bwMode="auto">
                <a:xfrm>
                  <a:off x="1054" y="3685"/>
                  <a:ext cx="20" cy="23"/>
                </a:xfrm>
                <a:custGeom>
                  <a:avLst/>
                  <a:gdLst>
                    <a:gd name="T0" fmla="*/ 23 w 39"/>
                    <a:gd name="T1" fmla="*/ 70 h 70"/>
                    <a:gd name="T2" fmla="*/ 0 w 39"/>
                    <a:gd name="T3" fmla="*/ 34 h 70"/>
                    <a:gd name="T4" fmla="*/ 13 w 39"/>
                    <a:gd name="T5" fmla="*/ 0 h 70"/>
                    <a:gd name="T6" fmla="*/ 39 w 39"/>
                    <a:gd name="T7" fmla="*/ 34 h 70"/>
                    <a:gd name="T8" fmla="*/ 23 w 39"/>
                    <a:gd name="T9" fmla="*/ 70 h 70"/>
                    <a:gd name="T10" fmla="*/ 0 60000 65536"/>
                    <a:gd name="T11" fmla="*/ 0 60000 65536"/>
                    <a:gd name="T12" fmla="*/ 0 60000 65536"/>
                    <a:gd name="T13" fmla="*/ 0 60000 65536"/>
                    <a:gd name="T14" fmla="*/ 0 60000 65536"/>
                    <a:gd name="T15" fmla="*/ 0 w 39"/>
                    <a:gd name="T16" fmla="*/ 0 h 70"/>
                    <a:gd name="T17" fmla="*/ 39 w 39"/>
                    <a:gd name="T18" fmla="*/ 70 h 70"/>
                  </a:gdLst>
                  <a:ahLst/>
                  <a:cxnLst>
                    <a:cxn ang="T10">
                      <a:pos x="T0" y="T1"/>
                    </a:cxn>
                    <a:cxn ang="T11">
                      <a:pos x="T2" y="T3"/>
                    </a:cxn>
                    <a:cxn ang="T12">
                      <a:pos x="T4" y="T5"/>
                    </a:cxn>
                    <a:cxn ang="T13">
                      <a:pos x="T6" y="T7"/>
                    </a:cxn>
                    <a:cxn ang="T14">
                      <a:pos x="T8" y="T9"/>
                    </a:cxn>
                  </a:cxnLst>
                  <a:rect l="T15" t="T16" r="T17" b="T18"/>
                  <a:pathLst>
                    <a:path w="39" h="70">
                      <a:moveTo>
                        <a:pt x="23" y="70"/>
                      </a:moveTo>
                      <a:lnTo>
                        <a:pt x="0" y="34"/>
                      </a:lnTo>
                      <a:lnTo>
                        <a:pt x="13" y="0"/>
                      </a:lnTo>
                      <a:lnTo>
                        <a:pt x="39" y="34"/>
                      </a:lnTo>
                      <a:lnTo>
                        <a:pt x="23" y="70"/>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5" name="Freeform 401">
                  <a:extLst>
                    <a:ext uri="{FF2B5EF4-FFF2-40B4-BE49-F238E27FC236}">
                      <a16:creationId xmlns:a16="http://schemas.microsoft.com/office/drawing/2014/main" id="{3C024F48-E280-4F77-9C06-EAD4CAB0560F}"/>
                    </a:ext>
                  </a:extLst>
                </p:cNvPr>
                <p:cNvSpPr>
                  <a:spLocks/>
                </p:cNvSpPr>
                <p:nvPr/>
              </p:nvSpPr>
              <p:spPr bwMode="auto">
                <a:xfrm>
                  <a:off x="1061" y="3685"/>
                  <a:ext cx="32" cy="12"/>
                </a:xfrm>
                <a:custGeom>
                  <a:avLst/>
                  <a:gdLst>
                    <a:gd name="T0" fmla="*/ 0 w 63"/>
                    <a:gd name="T1" fmla="*/ 0 h 35"/>
                    <a:gd name="T2" fmla="*/ 41 w 63"/>
                    <a:gd name="T3" fmla="*/ 0 h 35"/>
                    <a:gd name="T4" fmla="*/ 63 w 63"/>
                    <a:gd name="T5" fmla="*/ 35 h 35"/>
                    <a:gd name="T6" fmla="*/ 24 w 63"/>
                    <a:gd name="T7" fmla="*/ 35 h 35"/>
                    <a:gd name="T8" fmla="*/ 0 w 63"/>
                    <a:gd name="T9" fmla="*/ 0 h 35"/>
                    <a:gd name="T10" fmla="*/ 0 60000 65536"/>
                    <a:gd name="T11" fmla="*/ 0 60000 65536"/>
                    <a:gd name="T12" fmla="*/ 0 60000 65536"/>
                    <a:gd name="T13" fmla="*/ 0 60000 65536"/>
                    <a:gd name="T14" fmla="*/ 0 60000 65536"/>
                    <a:gd name="T15" fmla="*/ 0 w 63"/>
                    <a:gd name="T16" fmla="*/ 0 h 35"/>
                    <a:gd name="T17" fmla="*/ 63 w 63"/>
                    <a:gd name="T18" fmla="*/ 35 h 35"/>
                  </a:gdLst>
                  <a:ahLst/>
                  <a:cxnLst>
                    <a:cxn ang="T10">
                      <a:pos x="T0" y="T1"/>
                    </a:cxn>
                    <a:cxn ang="T11">
                      <a:pos x="T2" y="T3"/>
                    </a:cxn>
                    <a:cxn ang="T12">
                      <a:pos x="T4" y="T5"/>
                    </a:cxn>
                    <a:cxn ang="T13">
                      <a:pos x="T6" y="T7"/>
                    </a:cxn>
                    <a:cxn ang="T14">
                      <a:pos x="T8" y="T9"/>
                    </a:cxn>
                  </a:cxnLst>
                  <a:rect l="T15" t="T16" r="T17" b="T18"/>
                  <a:pathLst>
                    <a:path w="63" h="35">
                      <a:moveTo>
                        <a:pt x="0" y="0"/>
                      </a:moveTo>
                      <a:lnTo>
                        <a:pt x="41" y="0"/>
                      </a:lnTo>
                      <a:lnTo>
                        <a:pt x="63"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6" name="Freeform 402">
                  <a:extLst>
                    <a:ext uri="{FF2B5EF4-FFF2-40B4-BE49-F238E27FC236}">
                      <a16:creationId xmlns:a16="http://schemas.microsoft.com/office/drawing/2014/main" id="{1E177B92-CFA5-4EAE-81F6-5FCD52FB99FA}"/>
                    </a:ext>
                  </a:extLst>
                </p:cNvPr>
                <p:cNvSpPr>
                  <a:spLocks/>
                </p:cNvSpPr>
                <p:nvPr/>
              </p:nvSpPr>
              <p:spPr bwMode="auto">
                <a:xfrm>
                  <a:off x="1066" y="3697"/>
                  <a:ext cx="33" cy="10"/>
                </a:xfrm>
                <a:custGeom>
                  <a:avLst/>
                  <a:gdLst>
                    <a:gd name="T0" fmla="*/ 0 w 64"/>
                    <a:gd name="T1" fmla="*/ 30 h 30"/>
                    <a:gd name="T2" fmla="*/ 13 w 64"/>
                    <a:gd name="T3" fmla="*/ 0 h 30"/>
                    <a:gd name="T4" fmla="*/ 52 w 64"/>
                    <a:gd name="T5" fmla="*/ 0 h 30"/>
                    <a:gd name="T6" fmla="*/ 64 w 64"/>
                    <a:gd name="T7" fmla="*/ 30 h 30"/>
                    <a:gd name="T8" fmla="*/ 0 w 64"/>
                    <a:gd name="T9" fmla="*/ 30 h 30"/>
                    <a:gd name="T10" fmla="*/ 0 60000 65536"/>
                    <a:gd name="T11" fmla="*/ 0 60000 65536"/>
                    <a:gd name="T12" fmla="*/ 0 60000 65536"/>
                    <a:gd name="T13" fmla="*/ 0 60000 65536"/>
                    <a:gd name="T14" fmla="*/ 0 60000 65536"/>
                    <a:gd name="T15" fmla="*/ 0 w 64"/>
                    <a:gd name="T16" fmla="*/ 0 h 30"/>
                    <a:gd name="T17" fmla="*/ 64 w 64"/>
                    <a:gd name="T18" fmla="*/ 30 h 30"/>
                  </a:gdLst>
                  <a:ahLst/>
                  <a:cxnLst>
                    <a:cxn ang="T10">
                      <a:pos x="T0" y="T1"/>
                    </a:cxn>
                    <a:cxn ang="T11">
                      <a:pos x="T2" y="T3"/>
                    </a:cxn>
                    <a:cxn ang="T12">
                      <a:pos x="T4" y="T5"/>
                    </a:cxn>
                    <a:cxn ang="T13">
                      <a:pos x="T6" y="T7"/>
                    </a:cxn>
                    <a:cxn ang="T14">
                      <a:pos x="T8" y="T9"/>
                    </a:cxn>
                  </a:cxnLst>
                  <a:rect l="T15" t="T16" r="T17" b="T18"/>
                  <a:pathLst>
                    <a:path w="64" h="30">
                      <a:moveTo>
                        <a:pt x="0" y="30"/>
                      </a:moveTo>
                      <a:lnTo>
                        <a:pt x="13" y="0"/>
                      </a:lnTo>
                      <a:lnTo>
                        <a:pt x="52" y="0"/>
                      </a:lnTo>
                      <a:lnTo>
                        <a:pt x="64"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46" name="Group 403">
                <a:extLst>
                  <a:ext uri="{FF2B5EF4-FFF2-40B4-BE49-F238E27FC236}">
                    <a16:creationId xmlns:a16="http://schemas.microsoft.com/office/drawing/2014/main" id="{9FF3FFDE-3026-4F07-80AB-E367865A752A}"/>
                  </a:ext>
                </a:extLst>
              </p:cNvPr>
              <p:cNvGrpSpPr>
                <a:grpSpLocks/>
              </p:cNvGrpSpPr>
              <p:nvPr/>
            </p:nvGrpSpPr>
            <p:grpSpPr bwMode="auto">
              <a:xfrm>
                <a:off x="1067" y="3698"/>
                <a:ext cx="45" cy="23"/>
                <a:chOff x="1067" y="3698"/>
                <a:chExt cx="45" cy="23"/>
              </a:xfrm>
            </p:grpSpPr>
            <p:sp>
              <p:nvSpPr>
                <p:cNvPr id="221" name="Freeform 404">
                  <a:extLst>
                    <a:ext uri="{FF2B5EF4-FFF2-40B4-BE49-F238E27FC236}">
                      <a16:creationId xmlns:a16="http://schemas.microsoft.com/office/drawing/2014/main" id="{850FA4E0-4E3A-4000-8DFA-432A3C295FAE}"/>
                    </a:ext>
                  </a:extLst>
                </p:cNvPr>
                <p:cNvSpPr>
                  <a:spLocks/>
                </p:cNvSpPr>
                <p:nvPr/>
              </p:nvSpPr>
              <p:spPr bwMode="auto">
                <a:xfrm>
                  <a:off x="1067" y="3698"/>
                  <a:ext cx="20" cy="23"/>
                </a:xfrm>
                <a:custGeom>
                  <a:avLst/>
                  <a:gdLst>
                    <a:gd name="T0" fmla="*/ 22 w 39"/>
                    <a:gd name="T1" fmla="*/ 69 h 69"/>
                    <a:gd name="T2" fmla="*/ 0 w 39"/>
                    <a:gd name="T3" fmla="*/ 34 h 69"/>
                    <a:gd name="T4" fmla="*/ 12 w 39"/>
                    <a:gd name="T5" fmla="*/ 0 h 69"/>
                    <a:gd name="T6" fmla="*/ 39 w 39"/>
                    <a:gd name="T7" fmla="*/ 34 h 69"/>
                    <a:gd name="T8" fmla="*/ 22 w 39"/>
                    <a:gd name="T9" fmla="*/ 69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2" y="69"/>
                      </a:moveTo>
                      <a:lnTo>
                        <a:pt x="0" y="34"/>
                      </a:lnTo>
                      <a:lnTo>
                        <a:pt x="12" y="0"/>
                      </a:lnTo>
                      <a:lnTo>
                        <a:pt x="39" y="34"/>
                      </a:lnTo>
                      <a:lnTo>
                        <a:pt x="22"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2" name="Freeform 405">
                  <a:extLst>
                    <a:ext uri="{FF2B5EF4-FFF2-40B4-BE49-F238E27FC236}">
                      <a16:creationId xmlns:a16="http://schemas.microsoft.com/office/drawing/2014/main" id="{4D58DCAD-476B-49A8-811B-484F9260B6CB}"/>
                    </a:ext>
                  </a:extLst>
                </p:cNvPr>
                <p:cNvSpPr>
                  <a:spLocks/>
                </p:cNvSpPr>
                <p:nvPr/>
              </p:nvSpPr>
              <p:spPr bwMode="auto">
                <a:xfrm>
                  <a:off x="1074" y="3699"/>
                  <a:ext cx="32" cy="11"/>
                </a:xfrm>
                <a:custGeom>
                  <a:avLst/>
                  <a:gdLst>
                    <a:gd name="T0" fmla="*/ 0 w 64"/>
                    <a:gd name="T1" fmla="*/ 0 h 34"/>
                    <a:gd name="T2" fmla="*/ 39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39"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3" name="Freeform 406">
                  <a:extLst>
                    <a:ext uri="{FF2B5EF4-FFF2-40B4-BE49-F238E27FC236}">
                      <a16:creationId xmlns:a16="http://schemas.microsoft.com/office/drawing/2014/main" id="{8236D6A8-CDAB-4977-B4F0-7EF8CD0138AD}"/>
                    </a:ext>
                  </a:extLst>
                </p:cNvPr>
                <p:cNvSpPr>
                  <a:spLocks/>
                </p:cNvSpPr>
                <p:nvPr/>
              </p:nvSpPr>
              <p:spPr bwMode="auto">
                <a:xfrm>
                  <a:off x="1079" y="3711"/>
                  <a:ext cx="33" cy="10"/>
                </a:xfrm>
                <a:custGeom>
                  <a:avLst/>
                  <a:gdLst>
                    <a:gd name="T0" fmla="*/ 0 w 65"/>
                    <a:gd name="T1" fmla="*/ 30 h 30"/>
                    <a:gd name="T2" fmla="*/ 11 w 65"/>
                    <a:gd name="T3" fmla="*/ 0 h 30"/>
                    <a:gd name="T4" fmla="*/ 53 w 65"/>
                    <a:gd name="T5" fmla="*/ 0 h 30"/>
                    <a:gd name="T6" fmla="*/ 65 w 65"/>
                    <a:gd name="T7" fmla="*/ 30 h 30"/>
                    <a:gd name="T8" fmla="*/ 0 w 65"/>
                    <a:gd name="T9" fmla="*/ 30 h 30"/>
                    <a:gd name="T10" fmla="*/ 0 60000 65536"/>
                    <a:gd name="T11" fmla="*/ 0 60000 65536"/>
                    <a:gd name="T12" fmla="*/ 0 60000 65536"/>
                    <a:gd name="T13" fmla="*/ 0 60000 65536"/>
                    <a:gd name="T14" fmla="*/ 0 60000 65536"/>
                    <a:gd name="T15" fmla="*/ 0 w 65"/>
                    <a:gd name="T16" fmla="*/ 0 h 30"/>
                    <a:gd name="T17" fmla="*/ 65 w 65"/>
                    <a:gd name="T18" fmla="*/ 30 h 30"/>
                  </a:gdLst>
                  <a:ahLst/>
                  <a:cxnLst>
                    <a:cxn ang="T10">
                      <a:pos x="T0" y="T1"/>
                    </a:cxn>
                    <a:cxn ang="T11">
                      <a:pos x="T2" y="T3"/>
                    </a:cxn>
                    <a:cxn ang="T12">
                      <a:pos x="T4" y="T5"/>
                    </a:cxn>
                    <a:cxn ang="T13">
                      <a:pos x="T6" y="T7"/>
                    </a:cxn>
                    <a:cxn ang="T14">
                      <a:pos x="T8" y="T9"/>
                    </a:cxn>
                  </a:cxnLst>
                  <a:rect l="T15" t="T16" r="T17" b="T18"/>
                  <a:pathLst>
                    <a:path w="65" h="30">
                      <a:moveTo>
                        <a:pt x="0" y="30"/>
                      </a:moveTo>
                      <a:lnTo>
                        <a:pt x="11" y="0"/>
                      </a:lnTo>
                      <a:lnTo>
                        <a:pt x="53" y="0"/>
                      </a:lnTo>
                      <a:lnTo>
                        <a:pt x="65"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47" name="Group 407">
                <a:extLst>
                  <a:ext uri="{FF2B5EF4-FFF2-40B4-BE49-F238E27FC236}">
                    <a16:creationId xmlns:a16="http://schemas.microsoft.com/office/drawing/2014/main" id="{B80687D4-836B-4EF7-AA23-A20273062130}"/>
                  </a:ext>
                </a:extLst>
              </p:cNvPr>
              <p:cNvGrpSpPr>
                <a:grpSpLocks/>
              </p:cNvGrpSpPr>
              <p:nvPr/>
            </p:nvGrpSpPr>
            <p:grpSpPr bwMode="auto">
              <a:xfrm>
                <a:off x="1079" y="3712"/>
                <a:ext cx="44" cy="23"/>
                <a:chOff x="1079" y="3712"/>
                <a:chExt cx="44" cy="23"/>
              </a:xfrm>
            </p:grpSpPr>
            <p:sp>
              <p:nvSpPr>
                <p:cNvPr id="218" name="Freeform 408">
                  <a:extLst>
                    <a:ext uri="{FF2B5EF4-FFF2-40B4-BE49-F238E27FC236}">
                      <a16:creationId xmlns:a16="http://schemas.microsoft.com/office/drawing/2014/main" id="{7129776F-6444-4FB3-95B0-F6556AF36FD3}"/>
                    </a:ext>
                  </a:extLst>
                </p:cNvPr>
                <p:cNvSpPr>
                  <a:spLocks/>
                </p:cNvSpPr>
                <p:nvPr/>
              </p:nvSpPr>
              <p:spPr bwMode="auto">
                <a:xfrm>
                  <a:off x="1079" y="3712"/>
                  <a:ext cx="21" cy="23"/>
                </a:xfrm>
                <a:custGeom>
                  <a:avLst/>
                  <a:gdLst>
                    <a:gd name="T0" fmla="*/ 24 w 41"/>
                    <a:gd name="T1" fmla="*/ 68 h 68"/>
                    <a:gd name="T2" fmla="*/ 0 w 41"/>
                    <a:gd name="T3" fmla="*/ 32 h 68"/>
                    <a:gd name="T4" fmla="*/ 13 w 41"/>
                    <a:gd name="T5" fmla="*/ 0 h 68"/>
                    <a:gd name="T6" fmla="*/ 41 w 41"/>
                    <a:gd name="T7" fmla="*/ 32 h 68"/>
                    <a:gd name="T8" fmla="*/ 24 w 41"/>
                    <a:gd name="T9" fmla="*/ 68 h 68"/>
                    <a:gd name="T10" fmla="*/ 0 60000 65536"/>
                    <a:gd name="T11" fmla="*/ 0 60000 65536"/>
                    <a:gd name="T12" fmla="*/ 0 60000 65536"/>
                    <a:gd name="T13" fmla="*/ 0 60000 65536"/>
                    <a:gd name="T14" fmla="*/ 0 60000 65536"/>
                    <a:gd name="T15" fmla="*/ 0 w 41"/>
                    <a:gd name="T16" fmla="*/ 0 h 68"/>
                    <a:gd name="T17" fmla="*/ 41 w 41"/>
                    <a:gd name="T18" fmla="*/ 68 h 68"/>
                  </a:gdLst>
                  <a:ahLst/>
                  <a:cxnLst>
                    <a:cxn ang="T10">
                      <a:pos x="T0" y="T1"/>
                    </a:cxn>
                    <a:cxn ang="T11">
                      <a:pos x="T2" y="T3"/>
                    </a:cxn>
                    <a:cxn ang="T12">
                      <a:pos x="T4" y="T5"/>
                    </a:cxn>
                    <a:cxn ang="T13">
                      <a:pos x="T6" y="T7"/>
                    </a:cxn>
                    <a:cxn ang="T14">
                      <a:pos x="T8" y="T9"/>
                    </a:cxn>
                  </a:cxnLst>
                  <a:rect l="T15" t="T16" r="T17" b="T18"/>
                  <a:pathLst>
                    <a:path w="41" h="68">
                      <a:moveTo>
                        <a:pt x="24" y="68"/>
                      </a:moveTo>
                      <a:lnTo>
                        <a:pt x="0" y="32"/>
                      </a:lnTo>
                      <a:lnTo>
                        <a:pt x="13" y="0"/>
                      </a:lnTo>
                      <a:lnTo>
                        <a:pt x="41" y="32"/>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9" name="Freeform 409">
                  <a:extLst>
                    <a:ext uri="{FF2B5EF4-FFF2-40B4-BE49-F238E27FC236}">
                      <a16:creationId xmlns:a16="http://schemas.microsoft.com/office/drawing/2014/main" id="{3133BF64-A5FB-4D8E-8DA2-CDDF49359E76}"/>
                    </a:ext>
                  </a:extLst>
                </p:cNvPr>
                <p:cNvSpPr>
                  <a:spLocks/>
                </p:cNvSpPr>
                <p:nvPr/>
              </p:nvSpPr>
              <p:spPr bwMode="auto">
                <a:xfrm>
                  <a:off x="1087" y="3713"/>
                  <a:ext cx="31" cy="10"/>
                </a:xfrm>
                <a:custGeom>
                  <a:avLst/>
                  <a:gdLst>
                    <a:gd name="T0" fmla="*/ 0 w 63"/>
                    <a:gd name="T1" fmla="*/ 0 h 32"/>
                    <a:gd name="T2" fmla="*/ 40 w 63"/>
                    <a:gd name="T3" fmla="*/ 0 h 32"/>
                    <a:gd name="T4" fmla="*/ 63 w 63"/>
                    <a:gd name="T5" fmla="*/ 32 h 32"/>
                    <a:gd name="T6" fmla="*/ 23 w 63"/>
                    <a:gd name="T7" fmla="*/ 32 h 32"/>
                    <a:gd name="T8" fmla="*/ 0 w 63"/>
                    <a:gd name="T9" fmla="*/ 0 h 32"/>
                    <a:gd name="T10" fmla="*/ 0 60000 65536"/>
                    <a:gd name="T11" fmla="*/ 0 60000 65536"/>
                    <a:gd name="T12" fmla="*/ 0 60000 65536"/>
                    <a:gd name="T13" fmla="*/ 0 60000 65536"/>
                    <a:gd name="T14" fmla="*/ 0 60000 65536"/>
                    <a:gd name="T15" fmla="*/ 0 w 63"/>
                    <a:gd name="T16" fmla="*/ 0 h 32"/>
                    <a:gd name="T17" fmla="*/ 63 w 63"/>
                    <a:gd name="T18" fmla="*/ 32 h 32"/>
                  </a:gdLst>
                  <a:ahLst/>
                  <a:cxnLst>
                    <a:cxn ang="T10">
                      <a:pos x="T0" y="T1"/>
                    </a:cxn>
                    <a:cxn ang="T11">
                      <a:pos x="T2" y="T3"/>
                    </a:cxn>
                    <a:cxn ang="T12">
                      <a:pos x="T4" y="T5"/>
                    </a:cxn>
                    <a:cxn ang="T13">
                      <a:pos x="T6" y="T7"/>
                    </a:cxn>
                    <a:cxn ang="T14">
                      <a:pos x="T8" y="T9"/>
                    </a:cxn>
                  </a:cxnLst>
                  <a:rect l="T15" t="T16" r="T17" b="T18"/>
                  <a:pathLst>
                    <a:path w="63" h="32">
                      <a:moveTo>
                        <a:pt x="0" y="0"/>
                      </a:moveTo>
                      <a:lnTo>
                        <a:pt x="40" y="0"/>
                      </a:lnTo>
                      <a:lnTo>
                        <a:pt x="63" y="32"/>
                      </a:lnTo>
                      <a:lnTo>
                        <a:pt x="23" y="32"/>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0" name="Freeform 410">
                  <a:extLst>
                    <a:ext uri="{FF2B5EF4-FFF2-40B4-BE49-F238E27FC236}">
                      <a16:creationId xmlns:a16="http://schemas.microsoft.com/office/drawing/2014/main" id="{198DD612-6FE9-4CE6-9486-625E78FBC320}"/>
                    </a:ext>
                  </a:extLst>
                </p:cNvPr>
                <p:cNvSpPr>
                  <a:spLocks/>
                </p:cNvSpPr>
                <p:nvPr/>
              </p:nvSpPr>
              <p:spPr bwMode="auto">
                <a:xfrm>
                  <a:off x="1092" y="3724"/>
                  <a:ext cx="31" cy="11"/>
                </a:xfrm>
                <a:custGeom>
                  <a:avLst/>
                  <a:gdLst>
                    <a:gd name="T0" fmla="*/ 0 w 63"/>
                    <a:gd name="T1" fmla="*/ 31 h 31"/>
                    <a:gd name="T2" fmla="*/ 12 w 63"/>
                    <a:gd name="T3" fmla="*/ 0 h 31"/>
                    <a:gd name="T4" fmla="*/ 52 w 63"/>
                    <a:gd name="T5" fmla="*/ 0 h 31"/>
                    <a:gd name="T6" fmla="*/ 63 w 63"/>
                    <a:gd name="T7" fmla="*/ 31 h 31"/>
                    <a:gd name="T8" fmla="*/ 0 w 63"/>
                    <a:gd name="T9" fmla="*/ 31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2"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48" name="Group 411">
                <a:extLst>
                  <a:ext uri="{FF2B5EF4-FFF2-40B4-BE49-F238E27FC236}">
                    <a16:creationId xmlns:a16="http://schemas.microsoft.com/office/drawing/2014/main" id="{83C30827-6A36-4FCF-949E-F2458C78220C}"/>
                  </a:ext>
                </a:extLst>
              </p:cNvPr>
              <p:cNvGrpSpPr>
                <a:grpSpLocks/>
              </p:cNvGrpSpPr>
              <p:nvPr/>
            </p:nvGrpSpPr>
            <p:grpSpPr bwMode="auto">
              <a:xfrm>
                <a:off x="1093" y="3725"/>
                <a:ext cx="45" cy="23"/>
                <a:chOff x="1093" y="3725"/>
                <a:chExt cx="45" cy="23"/>
              </a:xfrm>
            </p:grpSpPr>
            <p:sp>
              <p:nvSpPr>
                <p:cNvPr id="215" name="Freeform 412">
                  <a:extLst>
                    <a:ext uri="{FF2B5EF4-FFF2-40B4-BE49-F238E27FC236}">
                      <a16:creationId xmlns:a16="http://schemas.microsoft.com/office/drawing/2014/main" id="{1E9F5FBA-8A3A-43FD-BB15-6B0D1573B27D}"/>
                    </a:ext>
                  </a:extLst>
                </p:cNvPr>
                <p:cNvSpPr>
                  <a:spLocks/>
                </p:cNvSpPr>
                <p:nvPr/>
              </p:nvSpPr>
              <p:spPr bwMode="auto">
                <a:xfrm>
                  <a:off x="1093" y="3725"/>
                  <a:ext cx="20" cy="23"/>
                </a:xfrm>
                <a:custGeom>
                  <a:avLst/>
                  <a:gdLst>
                    <a:gd name="T0" fmla="*/ 24 w 40"/>
                    <a:gd name="T1" fmla="*/ 68 h 68"/>
                    <a:gd name="T2" fmla="*/ 0 w 40"/>
                    <a:gd name="T3" fmla="*/ 33 h 68"/>
                    <a:gd name="T4" fmla="*/ 12 w 40"/>
                    <a:gd name="T5" fmla="*/ 0 h 68"/>
                    <a:gd name="T6" fmla="*/ 40 w 40"/>
                    <a:gd name="T7" fmla="*/ 33 h 68"/>
                    <a:gd name="T8" fmla="*/ 24 w 40"/>
                    <a:gd name="T9" fmla="*/ 68 h 68"/>
                    <a:gd name="T10" fmla="*/ 0 60000 65536"/>
                    <a:gd name="T11" fmla="*/ 0 60000 65536"/>
                    <a:gd name="T12" fmla="*/ 0 60000 65536"/>
                    <a:gd name="T13" fmla="*/ 0 60000 65536"/>
                    <a:gd name="T14" fmla="*/ 0 60000 65536"/>
                    <a:gd name="T15" fmla="*/ 0 w 40"/>
                    <a:gd name="T16" fmla="*/ 0 h 68"/>
                    <a:gd name="T17" fmla="*/ 40 w 40"/>
                    <a:gd name="T18" fmla="*/ 68 h 68"/>
                  </a:gdLst>
                  <a:ahLst/>
                  <a:cxnLst>
                    <a:cxn ang="T10">
                      <a:pos x="T0" y="T1"/>
                    </a:cxn>
                    <a:cxn ang="T11">
                      <a:pos x="T2" y="T3"/>
                    </a:cxn>
                    <a:cxn ang="T12">
                      <a:pos x="T4" y="T5"/>
                    </a:cxn>
                    <a:cxn ang="T13">
                      <a:pos x="T6" y="T7"/>
                    </a:cxn>
                    <a:cxn ang="T14">
                      <a:pos x="T8" y="T9"/>
                    </a:cxn>
                  </a:cxnLst>
                  <a:rect l="T15" t="T16" r="T17" b="T18"/>
                  <a:pathLst>
                    <a:path w="40" h="68">
                      <a:moveTo>
                        <a:pt x="24" y="68"/>
                      </a:moveTo>
                      <a:lnTo>
                        <a:pt x="0" y="33"/>
                      </a:lnTo>
                      <a:lnTo>
                        <a:pt x="12" y="0"/>
                      </a:lnTo>
                      <a:lnTo>
                        <a:pt x="40" y="33"/>
                      </a:lnTo>
                      <a:lnTo>
                        <a:pt x="24"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6" name="Freeform 413">
                  <a:extLst>
                    <a:ext uri="{FF2B5EF4-FFF2-40B4-BE49-F238E27FC236}">
                      <a16:creationId xmlns:a16="http://schemas.microsoft.com/office/drawing/2014/main" id="{175E74FB-72FB-43CB-943A-A6F9E56D070F}"/>
                    </a:ext>
                  </a:extLst>
                </p:cNvPr>
                <p:cNvSpPr>
                  <a:spLocks/>
                </p:cNvSpPr>
                <p:nvPr/>
              </p:nvSpPr>
              <p:spPr bwMode="auto">
                <a:xfrm>
                  <a:off x="1100" y="3726"/>
                  <a:ext cx="32" cy="11"/>
                </a:xfrm>
                <a:custGeom>
                  <a:avLst/>
                  <a:gdLst>
                    <a:gd name="T0" fmla="*/ 0 w 64"/>
                    <a:gd name="T1" fmla="*/ 0 h 34"/>
                    <a:gd name="T2" fmla="*/ 40 w 64"/>
                    <a:gd name="T3" fmla="*/ 0 h 34"/>
                    <a:gd name="T4" fmla="*/ 64 w 64"/>
                    <a:gd name="T5" fmla="*/ 34 h 34"/>
                    <a:gd name="T6" fmla="*/ 25 w 64"/>
                    <a:gd name="T7" fmla="*/ 34 h 34"/>
                    <a:gd name="T8" fmla="*/ 0 w 64"/>
                    <a:gd name="T9" fmla="*/ 0 h 34"/>
                    <a:gd name="T10" fmla="*/ 0 60000 65536"/>
                    <a:gd name="T11" fmla="*/ 0 60000 65536"/>
                    <a:gd name="T12" fmla="*/ 0 60000 65536"/>
                    <a:gd name="T13" fmla="*/ 0 60000 65536"/>
                    <a:gd name="T14" fmla="*/ 0 60000 65536"/>
                    <a:gd name="T15" fmla="*/ 0 w 64"/>
                    <a:gd name="T16" fmla="*/ 0 h 34"/>
                    <a:gd name="T17" fmla="*/ 64 w 64"/>
                    <a:gd name="T18" fmla="*/ 34 h 34"/>
                  </a:gdLst>
                  <a:ahLst/>
                  <a:cxnLst>
                    <a:cxn ang="T10">
                      <a:pos x="T0" y="T1"/>
                    </a:cxn>
                    <a:cxn ang="T11">
                      <a:pos x="T2" y="T3"/>
                    </a:cxn>
                    <a:cxn ang="T12">
                      <a:pos x="T4" y="T5"/>
                    </a:cxn>
                    <a:cxn ang="T13">
                      <a:pos x="T6" y="T7"/>
                    </a:cxn>
                    <a:cxn ang="T14">
                      <a:pos x="T8" y="T9"/>
                    </a:cxn>
                  </a:cxnLst>
                  <a:rect l="T15" t="T16" r="T17" b="T18"/>
                  <a:pathLst>
                    <a:path w="64" h="34">
                      <a:moveTo>
                        <a:pt x="0" y="0"/>
                      </a:moveTo>
                      <a:lnTo>
                        <a:pt x="40" y="0"/>
                      </a:lnTo>
                      <a:lnTo>
                        <a:pt x="64" y="34"/>
                      </a:lnTo>
                      <a:lnTo>
                        <a:pt x="25"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7" name="Freeform 414">
                  <a:extLst>
                    <a:ext uri="{FF2B5EF4-FFF2-40B4-BE49-F238E27FC236}">
                      <a16:creationId xmlns:a16="http://schemas.microsoft.com/office/drawing/2014/main" id="{927824BF-8B9A-446F-B81D-79C993C7B688}"/>
                    </a:ext>
                  </a:extLst>
                </p:cNvPr>
                <p:cNvSpPr>
                  <a:spLocks/>
                </p:cNvSpPr>
                <p:nvPr/>
              </p:nvSpPr>
              <p:spPr bwMode="auto">
                <a:xfrm>
                  <a:off x="1106" y="3738"/>
                  <a:ext cx="32" cy="9"/>
                </a:xfrm>
                <a:custGeom>
                  <a:avLst/>
                  <a:gdLst>
                    <a:gd name="T0" fmla="*/ 0 w 65"/>
                    <a:gd name="T1" fmla="*/ 28 h 28"/>
                    <a:gd name="T2" fmla="*/ 12 w 65"/>
                    <a:gd name="T3" fmla="*/ 0 h 28"/>
                    <a:gd name="T4" fmla="*/ 53 w 65"/>
                    <a:gd name="T5" fmla="*/ 0 h 28"/>
                    <a:gd name="T6" fmla="*/ 65 w 65"/>
                    <a:gd name="T7" fmla="*/ 28 h 28"/>
                    <a:gd name="T8" fmla="*/ 0 w 65"/>
                    <a:gd name="T9" fmla="*/ 28 h 28"/>
                    <a:gd name="T10" fmla="*/ 0 60000 65536"/>
                    <a:gd name="T11" fmla="*/ 0 60000 65536"/>
                    <a:gd name="T12" fmla="*/ 0 60000 65536"/>
                    <a:gd name="T13" fmla="*/ 0 60000 65536"/>
                    <a:gd name="T14" fmla="*/ 0 60000 65536"/>
                    <a:gd name="T15" fmla="*/ 0 w 65"/>
                    <a:gd name="T16" fmla="*/ 0 h 28"/>
                    <a:gd name="T17" fmla="*/ 65 w 65"/>
                    <a:gd name="T18" fmla="*/ 28 h 28"/>
                  </a:gdLst>
                  <a:ahLst/>
                  <a:cxnLst>
                    <a:cxn ang="T10">
                      <a:pos x="T0" y="T1"/>
                    </a:cxn>
                    <a:cxn ang="T11">
                      <a:pos x="T2" y="T3"/>
                    </a:cxn>
                    <a:cxn ang="T12">
                      <a:pos x="T4" y="T5"/>
                    </a:cxn>
                    <a:cxn ang="T13">
                      <a:pos x="T6" y="T7"/>
                    </a:cxn>
                    <a:cxn ang="T14">
                      <a:pos x="T8" y="T9"/>
                    </a:cxn>
                  </a:cxnLst>
                  <a:rect l="T15" t="T16" r="T17" b="T18"/>
                  <a:pathLst>
                    <a:path w="65" h="28">
                      <a:moveTo>
                        <a:pt x="0" y="28"/>
                      </a:moveTo>
                      <a:lnTo>
                        <a:pt x="12" y="0"/>
                      </a:lnTo>
                      <a:lnTo>
                        <a:pt x="53" y="0"/>
                      </a:lnTo>
                      <a:lnTo>
                        <a:pt x="65" y="28"/>
                      </a:lnTo>
                      <a:lnTo>
                        <a:pt x="0" y="2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49" name="Group 415">
                <a:extLst>
                  <a:ext uri="{FF2B5EF4-FFF2-40B4-BE49-F238E27FC236}">
                    <a16:creationId xmlns:a16="http://schemas.microsoft.com/office/drawing/2014/main" id="{835064D4-0868-4005-95B9-EF123952FDE3}"/>
                  </a:ext>
                </a:extLst>
              </p:cNvPr>
              <p:cNvGrpSpPr>
                <a:grpSpLocks/>
              </p:cNvGrpSpPr>
              <p:nvPr/>
            </p:nvGrpSpPr>
            <p:grpSpPr bwMode="auto">
              <a:xfrm>
                <a:off x="1108" y="3739"/>
                <a:ext cx="44" cy="23"/>
                <a:chOff x="1108" y="3739"/>
                <a:chExt cx="44" cy="23"/>
              </a:xfrm>
            </p:grpSpPr>
            <p:sp>
              <p:nvSpPr>
                <p:cNvPr id="212" name="Freeform 416">
                  <a:extLst>
                    <a:ext uri="{FF2B5EF4-FFF2-40B4-BE49-F238E27FC236}">
                      <a16:creationId xmlns:a16="http://schemas.microsoft.com/office/drawing/2014/main" id="{C996AAB5-75F3-444B-888B-ACE7AFF086DC}"/>
                    </a:ext>
                  </a:extLst>
                </p:cNvPr>
                <p:cNvSpPr>
                  <a:spLocks/>
                </p:cNvSpPr>
                <p:nvPr/>
              </p:nvSpPr>
              <p:spPr bwMode="auto">
                <a:xfrm>
                  <a:off x="1108" y="3739"/>
                  <a:ext cx="19" cy="23"/>
                </a:xfrm>
                <a:custGeom>
                  <a:avLst/>
                  <a:gdLst>
                    <a:gd name="T0" fmla="*/ 23 w 40"/>
                    <a:gd name="T1" fmla="*/ 69 h 69"/>
                    <a:gd name="T2" fmla="*/ 0 w 40"/>
                    <a:gd name="T3" fmla="*/ 34 h 69"/>
                    <a:gd name="T4" fmla="*/ 12 w 40"/>
                    <a:gd name="T5" fmla="*/ 0 h 69"/>
                    <a:gd name="T6" fmla="*/ 40 w 40"/>
                    <a:gd name="T7" fmla="*/ 34 h 69"/>
                    <a:gd name="T8" fmla="*/ 23 w 40"/>
                    <a:gd name="T9" fmla="*/ 69 h 69"/>
                    <a:gd name="T10" fmla="*/ 0 60000 65536"/>
                    <a:gd name="T11" fmla="*/ 0 60000 65536"/>
                    <a:gd name="T12" fmla="*/ 0 60000 65536"/>
                    <a:gd name="T13" fmla="*/ 0 60000 65536"/>
                    <a:gd name="T14" fmla="*/ 0 60000 65536"/>
                    <a:gd name="T15" fmla="*/ 0 w 40"/>
                    <a:gd name="T16" fmla="*/ 0 h 69"/>
                    <a:gd name="T17" fmla="*/ 40 w 40"/>
                    <a:gd name="T18" fmla="*/ 69 h 69"/>
                  </a:gdLst>
                  <a:ahLst/>
                  <a:cxnLst>
                    <a:cxn ang="T10">
                      <a:pos x="T0" y="T1"/>
                    </a:cxn>
                    <a:cxn ang="T11">
                      <a:pos x="T2" y="T3"/>
                    </a:cxn>
                    <a:cxn ang="T12">
                      <a:pos x="T4" y="T5"/>
                    </a:cxn>
                    <a:cxn ang="T13">
                      <a:pos x="T6" y="T7"/>
                    </a:cxn>
                    <a:cxn ang="T14">
                      <a:pos x="T8" y="T9"/>
                    </a:cxn>
                  </a:cxnLst>
                  <a:rect l="T15" t="T16" r="T17" b="T18"/>
                  <a:pathLst>
                    <a:path w="40" h="69">
                      <a:moveTo>
                        <a:pt x="23" y="69"/>
                      </a:moveTo>
                      <a:lnTo>
                        <a:pt x="0" y="34"/>
                      </a:lnTo>
                      <a:lnTo>
                        <a:pt x="12" y="0"/>
                      </a:lnTo>
                      <a:lnTo>
                        <a:pt x="40" y="34"/>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3" name="Freeform 417">
                  <a:extLst>
                    <a:ext uri="{FF2B5EF4-FFF2-40B4-BE49-F238E27FC236}">
                      <a16:creationId xmlns:a16="http://schemas.microsoft.com/office/drawing/2014/main" id="{1F3A8302-09C1-4600-8A49-E2B920D18C97}"/>
                    </a:ext>
                  </a:extLst>
                </p:cNvPr>
                <p:cNvSpPr>
                  <a:spLocks/>
                </p:cNvSpPr>
                <p:nvPr/>
              </p:nvSpPr>
              <p:spPr bwMode="auto">
                <a:xfrm>
                  <a:off x="1114" y="3740"/>
                  <a:ext cx="32" cy="11"/>
                </a:xfrm>
                <a:custGeom>
                  <a:avLst/>
                  <a:gdLst>
                    <a:gd name="T0" fmla="*/ 0 w 64"/>
                    <a:gd name="T1" fmla="*/ 0 h 35"/>
                    <a:gd name="T2" fmla="*/ 42 w 64"/>
                    <a:gd name="T3" fmla="*/ 0 h 35"/>
                    <a:gd name="T4" fmla="*/ 64 w 64"/>
                    <a:gd name="T5" fmla="*/ 35 h 35"/>
                    <a:gd name="T6" fmla="*/ 25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42" y="0"/>
                      </a:lnTo>
                      <a:lnTo>
                        <a:pt x="64" y="35"/>
                      </a:lnTo>
                      <a:lnTo>
                        <a:pt x="25"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4" name="Freeform 418">
                  <a:extLst>
                    <a:ext uri="{FF2B5EF4-FFF2-40B4-BE49-F238E27FC236}">
                      <a16:creationId xmlns:a16="http://schemas.microsoft.com/office/drawing/2014/main" id="{5413230D-23A6-48D8-9C78-98FE7235BF1C}"/>
                    </a:ext>
                  </a:extLst>
                </p:cNvPr>
                <p:cNvSpPr>
                  <a:spLocks/>
                </p:cNvSpPr>
                <p:nvPr/>
              </p:nvSpPr>
              <p:spPr bwMode="auto">
                <a:xfrm>
                  <a:off x="1120" y="3752"/>
                  <a:ext cx="32" cy="10"/>
                </a:xfrm>
                <a:custGeom>
                  <a:avLst/>
                  <a:gdLst>
                    <a:gd name="T0" fmla="*/ 0 w 66"/>
                    <a:gd name="T1" fmla="*/ 30 h 30"/>
                    <a:gd name="T2" fmla="*/ 15 w 66"/>
                    <a:gd name="T3" fmla="*/ 0 h 30"/>
                    <a:gd name="T4" fmla="*/ 54 w 66"/>
                    <a:gd name="T5" fmla="*/ 0 h 30"/>
                    <a:gd name="T6" fmla="*/ 66 w 66"/>
                    <a:gd name="T7" fmla="*/ 30 h 30"/>
                    <a:gd name="T8" fmla="*/ 0 w 66"/>
                    <a:gd name="T9" fmla="*/ 30 h 30"/>
                    <a:gd name="T10" fmla="*/ 0 60000 65536"/>
                    <a:gd name="T11" fmla="*/ 0 60000 65536"/>
                    <a:gd name="T12" fmla="*/ 0 60000 65536"/>
                    <a:gd name="T13" fmla="*/ 0 60000 65536"/>
                    <a:gd name="T14" fmla="*/ 0 60000 65536"/>
                    <a:gd name="T15" fmla="*/ 0 w 66"/>
                    <a:gd name="T16" fmla="*/ 0 h 30"/>
                    <a:gd name="T17" fmla="*/ 66 w 66"/>
                    <a:gd name="T18" fmla="*/ 30 h 30"/>
                  </a:gdLst>
                  <a:ahLst/>
                  <a:cxnLst>
                    <a:cxn ang="T10">
                      <a:pos x="T0" y="T1"/>
                    </a:cxn>
                    <a:cxn ang="T11">
                      <a:pos x="T2" y="T3"/>
                    </a:cxn>
                    <a:cxn ang="T12">
                      <a:pos x="T4" y="T5"/>
                    </a:cxn>
                    <a:cxn ang="T13">
                      <a:pos x="T6" y="T7"/>
                    </a:cxn>
                    <a:cxn ang="T14">
                      <a:pos x="T8" y="T9"/>
                    </a:cxn>
                  </a:cxnLst>
                  <a:rect l="T15" t="T16" r="T17" b="T18"/>
                  <a:pathLst>
                    <a:path w="66" h="30">
                      <a:moveTo>
                        <a:pt x="0" y="30"/>
                      </a:moveTo>
                      <a:lnTo>
                        <a:pt x="15" y="0"/>
                      </a:lnTo>
                      <a:lnTo>
                        <a:pt x="54" y="0"/>
                      </a:lnTo>
                      <a:lnTo>
                        <a:pt x="66" y="30"/>
                      </a:lnTo>
                      <a:lnTo>
                        <a:pt x="0" y="3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50" name="Group 419">
                <a:extLst>
                  <a:ext uri="{FF2B5EF4-FFF2-40B4-BE49-F238E27FC236}">
                    <a16:creationId xmlns:a16="http://schemas.microsoft.com/office/drawing/2014/main" id="{73082ED0-1B7C-47E6-AAB9-522EEEC991EC}"/>
                  </a:ext>
                </a:extLst>
              </p:cNvPr>
              <p:cNvGrpSpPr>
                <a:grpSpLocks/>
              </p:cNvGrpSpPr>
              <p:nvPr/>
            </p:nvGrpSpPr>
            <p:grpSpPr bwMode="auto">
              <a:xfrm>
                <a:off x="1121" y="3753"/>
                <a:ext cx="45" cy="23"/>
                <a:chOff x="1121" y="3753"/>
                <a:chExt cx="45" cy="23"/>
              </a:xfrm>
            </p:grpSpPr>
            <p:sp>
              <p:nvSpPr>
                <p:cNvPr id="209" name="Freeform 420">
                  <a:extLst>
                    <a:ext uri="{FF2B5EF4-FFF2-40B4-BE49-F238E27FC236}">
                      <a16:creationId xmlns:a16="http://schemas.microsoft.com/office/drawing/2014/main" id="{EEEC52C8-6F71-464D-8859-E9E4EBEAD6D7}"/>
                    </a:ext>
                  </a:extLst>
                </p:cNvPr>
                <p:cNvSpPr>
                  <a:spLocks/>
                </p:cNvSpPr>
                <p:nvPr/>
              </p:nvSpPr>
              <p:spPr bwMode="auto">
                <a:xfrm>
                  <a:off x="1121" y="3753"/>
                  <a:ext cx="20" cy="23"/>
                </a:xfrm>
                <a:custGeom>
                  <a:avLst/>
                  <a:gdLst>
                    <a:gd name="T0" fmla="*/ 22 w 39"/>
                    <a:gd name="T1" fmla="*/ 68 h 68"/>
                    <a:gd name="T2" fmla="*/ 0 w 39"/>
                    <a:gd name="T3" fmla="*/ 35 h 68"/>
                    <a:gd name="T4" fmla="*/ 12 w 39"/>
                    <a:gd name="T5" fmla="*/ 0 h 68"/>
                    <a:gd name="T6" fmla="*/ 39 w 39"/>
                    <a:gd name="T7" fmla="*/ 35 h 68"/>
                    <a:gd name="T8" fmla="*/ 22 w 39"/>
                    <a:gd name="T9" fmla="*/ 68 h 68"/>
                    <a:gd name="T10" fmla="*/ 0 60000 65536"/>
                    <a:gd name="T11" fmla="*/ 0 60000 65536"/>
                    <a:gd name="T12" fmla="*/ 0 60000 65536"/>
                    <a:gd name="T13" fmla="*/ 0 60000 65536"/>
                    <a:gd name="T14" fmla="*/ 0 60000 65536"/>
                    <a:gd name="T15" fmla="*/ 0 w 39"/>
                    <a:gd name="T16" fmla="*/ 0 h 68"/>
                    <a:gd name="T17" fmla="*/ 39 w 39"/>
                    <a:gd name="T18" fmla="*/ 68 h 68"/>
                  </a:gdLst>
                  <a:ahLst/>
                  <a:cxnLst>
                    <a:cxn ang="T10">
                      <a:pos x="T0" y="T1"/>
                    </a:cxn>
                    <a:cxn ang="T11">
                      <a:pos x="T2" y="T3"/>
                    </a:cxn>
                    <a:cxn ang="T12">
                      <a:pos x="T4" y="T5"/>
                    </a:cxn>
                    <a:cxn ang="T13">
                      <a:pos x="T6" y="T7"/>
                    </a:cxn>
                    <a:cxn ang="T14">
                      <a:pos x="T8" y="T9"/>
                    </a:cxn>
                  </a:cxnLst>
                  <a:rect l="T15" t="T16" r="T17" b="T18"/>
                  <a:pathLst>
                    <a:path w="39" h="68">
                      <a:moveTo>
                        <a:pt x="22" y="68"/>
                      </a:moveTo>
                      <a:lnTo>
                        <a:pt x="0" y="35"/>
                      </a:lnTo>
                      <a:lnTo>
                        <a:pt x="12" y="0"/>
                      </a:lnTo>
                      <a:lnTo>
                        <a:pt x="39" y="35"/>
                      </a:lnTo>
                      <a:lnTo>
                        <a:pt x="22" y="68"/>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0" name="Freeform 421">
                  <a:extLst>
                    <a:ext uri="{FF2B5EF4-FFF2-40B4-BE49-F238E27FC236}">
                      <a16:creationId xmlns:a16="http://schemas.microsoft.com/office/drawing/2014/main" id="{BE13BA7B-DA7B-4EEE-B021-6E01D228B994}"/>
                    </a:ext>
                  </a:extLst>
                </p:cNvPr>
                <p:cNvSpPr>
                  <a:spLocks/>
                </p:cNvSpPr>
                <p:nvPr/>
              </p:nvSpPr>
              <p:spPr bwMode="auto">
                <a:xfrm>
                  <a:off x="1127" y="3753"/>
                  <a:ext cx="33" cy="12"/>
                </a:xfrm>
                <a:custGeom>
                  <a:avLst/>
                  <a:gdLst>
                    <a:gd name="T0" fmla="*/ 0 w 64"/>
                    <a:gd name="T1" fmla="*/ 0 h 35"/>
                    <a:gd name="T2" fmla="*/ 39 w 64"/>
                    <a:gd name="T3" fmla="*/ 0 h 35"/>
                    <a:gd name="T4" fmla="*/ 64 w 64"/>
                    <a:gd name="T5" fmla="*/ 35 h 35"/>
                    <a:gd name="T6" fmla="*/ 24 w 64"/>
                    <a:gd name="T7" fmla="*/ 35 h 35"/>
                    <a:gd name="T8" fmla="*/ 0 w 64"/>
                    <a:gd name="T9" fmla="*/ 0 h 35"/>
                    <a:gd name="T10" fmla="*/ 0 60000 65536"/>
                    <a:gd name="T11" fmla="*/ 0 60000 65536"/>
                    <a:gd name="T12" fmla="*/ 0 60000 65536"/>
                    <a:gd name="T13" fmla="*/ 0 60000 65536"/>
                    <a:gd name="T14" fmla="*/ 0 60000 65536"/>
                    <a:gd name="T15" fmla="*/ 0 w 64"/>
                    <a:gd name="T16" fmla="*/ 0 h 35"/>
                    <a:gd name="T17" fmla="*/ 64 w 64"/>
                    <a:gd name="T18" fmla="*/ 35 h 35"/>
                  </a:gdLst>
                  <a:ahLst/>
                  <a:cxnLst>
                    <a:cxn ang="T10">
                      <a:pos x="T0" y="T1"/>
                    </a:cxn>
                    <a:cxn ang="T11">
                      <a:pos x="T2" y="T3"/>
                    </a:cxn>
                    <a:cxn ang="T12">
                      <a:pos x="T4" y="T5"/>
                    </a:cxn>
                    <a:cxn ang="T13">
                      <a:pos x="T6" y="T7"/>
                    </a:cxn>
                    <a:cxn ang="T14">
                      <a:pos x="T8" y="T9"/>
                    </a:cxn>
                  </a:cxnLst>
                  <a:rect l="T15" t="T16" r="T17" b="T18"/>
                  <a:pathLst>
                    <a:path w="64" h="35">
                      <a:moveTo>
                        <a:pt x="0" y="0"/>
                      </a:moveTo>
                      <a:lnTo>
                        <a:pt x="39" y="0"/>
                      </a:lnTo>
                      <a:lnTo>
                        <a:pt x="64" y="35"/>
                      </a:lnTo>
                      <a:lnTo>
                        <a:pt x="24" y="3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1" name="Freeform 422">
                  <a:extLst>
                    <a:ext uri="{FF2B5EF4-FFF2-40B4-BE49-F238E27FC236}">
                      <a16:creationId xmlns:a16="http://schemas.microsoft.com/office/drawing/2014/main" id="{C6559AA2-0355-465E-B16B-27BAD9EBBEA6}"/>
                    </a:ext>
                  </a:extLst>
                </p:cNvPr>
                <p:cNvSpPr>
                  <a:spLocks/>
                </p:cNvSpPr>
                <p:nvPr/>
              </p:nvSpPr>
              <p:spPr bwMode="auto">
                <a:xfrm>
                  <a:off x="1133" y="3766"/>
                  <a:ext cx="33" cy="9"/>
                </a:xfrm>
                <a:custGeom>
                  <a:avLst/>
                  <a:gdLst>
                    <a:gd name="T0" fmla="*/ 0 w 66"/>
                    <a:gd name="T1" fmla="*/ 29 h 29"/>
                    <a:gd name="T2" fmla="*/ 12 w 66"/>
                    <a:gd name="T3" fmla="*/ 0 h 29"/>
                    <a:gd name="T4" fmla="*/ 54 w 66"/>
                    <a:gd name="T5" fmla="*/ 0 h 29"/>
                    <a:gd name="T6" fmla="*/ 66 w 66"/>
                    <a:gd name="T7" fmla="*/ 29 h 29"/>
                    <a:gd name="T8" fmla="*/ 0 w 66"/>
                    <a:gd name="T9" fmla="*/ 29 h 29"/>
                    <a:gd name="T10" fmla="*/ 0 60000 65536"/>
                    <a:gd name="T11" fmla="*/ 0 60000 65536"/>
                    <a:gd name="T12" fmla="*/ 0 60000 65536"/>
                    <a:gd name="T13" fmla="*/ 0 60000 65536"/>
                    <a:gd name="T14" fmla="*/ 0 60000 65536"/>
                    <a:gd name="T15" fmla="*/ 0 w 66"/>
                    <a:gd name="T16" fmla="*/ 0 h 29"/>
                    <a:gd name="T17" fmla="*/ 66 w 66"/>
                    <a:gd name="T18" fmla="*/ 29 h 29"/>
                  </a:gdLst>
                  <a:ahLst/>
                  <a:cxnLst>
                    <a:cxn ang="T10">
                      <a:pos x="T0" y="T1"/>
                    </a:cxn>
                    <a:cxn ang="T11">
                      <a:pos x="T2" y="T3"/>
                    </a:cxn>
                    <a:cxn ang="T12">
                      <a:pos x="T4" y="T5"/>
                    </a:cxn>
                    <a:cxn ang="T13">
                      <a:pos x="T6" y="T7"/>
                    </a:cxn>
                    <a:cxn ang="T14">
                      <a:pos x="T8" y="T9"/>
                    </a:cxn>
                  </a:cxnLst>
                  <a:rect l="T15" t="T16" r="T17" b="T18"/>
                  <a:pathLst>
                    <a:path w="66" h="29">
                      <a:moveTo>
                        <a:pt x="0" y="29"/>
                      </a:moveTo>
                      <a:lnTo>
                        <a:pt x="12" y="0"/>
                      </a:lnTo>
                      <a:lnTo>
                        <a:pt x="54" y="0"/>
                      </a:lnTo>
                      <a:lnTo>
                        <a:pt x="66" y="29"/>
                      </a:lnTo>
                      <a:lnTo>
                        <a:pt x="0" y="2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51" name="Group 423">
                <a:extLst>
                  <a:ext uri="{FF2B5EF4-FFF2-40B4-BE49-F238E27FC236}">
                    <a16:creationId xmlns:a16="http://schemas.microsoft.com/office/drawing/2014/main" id="{80027F24-23D8-441A-9486-F30B3991E598}"/>
                  </a:ext>
                </a:extLst>
              </p:cNvPr>
              <p:cNvGrpSpPr>
                <a:grpSpLocks/>
              </p:cNvGrpSpPr>
              <p:nvPr/>
            </p:nvGrpSpPr>
            <p:grpSpPr bwMode="auto">
              <a:xfrm>
                <a:off x="1133" y="3767"/>
                <a:ext cx="44" cy="23"/>
                <a:chOff x="1133" y="3767"/>
                <a:chExt cx="44" cy="23"/>
              </a:xfrm>
            </p:grpSpPr>
            <p:sp>
              <p:nvSpPr>
                <p:cNvPr id="206" name="Freeform 424">
                  <a:extLst>
                    <a:ext uri="{FF2B5EF4-FFF2-40B4-BE49-F238E27FC236}">
                      <a16:creationId xmlns:a16="http://schemas.microsoft.com/office/drawing/2014/main" id="{B2DF62E8-AA67-4641-A223-31B539702D79}"/>
                    </a:ext>
                  </a:extLst>
                </p:cNvPr>
                <p:cNvSpPr>
                  <a:spLocks/>
                </p:cNvSpPr>
                <p:nvPr/>
              </p:nvSpPr>
              <p:spPr bwMode="auto">
                <a:xfrm>
                  <a:off x="1133" y="3767"/>
                  <a:ext cx="20" cy="23"/>
                </a:xfrm>
                <a:custGeom>
                  <a:avLst/>
                  <a:gdLst>
                    <a:gd name="T0" fmla="*/ 23 w 39"/>
                    <a:gd name="T1" fmla="*/ 69 h 69"/>
                    <a:gd name="T2" fmla="*/ 0 w 39"/>
                    <a:gd name="T3" fmla="*/ 33 h 69"/>
                    <a:gd name="T4" fmla="*/ 12 w 39"/>
                    <a:gd name="T5" fmla="*/ 0 h 69"/>
                    <a:gd name="T6" fmla="*/ 39 w 39"/>
                    <a:gd name="T7" fmla="*/ 33 h 69"/>
                    <a:gd name="T8" fmla="*/ 23 w 39"/>
                    <a:gd name="T9" fmla="*/ 69 h 69"/>
                    <a:gd name="T10" fmla="*/ 0 60000 65536"/>
                    <a:gd name="T11" fmla="*/ 0 60000 65536"/>
                    <a:gd name="T12" fmla="*/ 0 60000 65536"/>
                    <a:gd name="T13" fmla="*/ 0 60000 65536"/>
                    <a:gd name="T14" fmla="*/ 0 60000 65536"/>
                    <a:gd name="T15" fmla="*/ 0 w 39"/>
                    <a:gd name="T16" fmla="*/ 0 h 69"/>
                    <a:gd name="T17" fmla="*/ 39 w 39"/>
                    <a:gd name="T18" fmla="*/ 69 h 69"/>
                  </a:gdLst>
                  <a:ahLst/>
                  <a:cxnLst>
                    <a:cxn ang="T10">
                      <a:pos x="T0" y="T1"/>
                    </a:cxn>
                    <a:cxn ang="T11">
                      <a:pos x="T2" y="T3"/>
                    </a:cxn>
                    <a:cxn ang="T12">
                      <a:pos x="T4" y="T5"/>
                    </a:cxn>
                    <a:cxn ang="T13">
                      <a:pos x="T6" y="T7"/>
                    </a:cxn>
                    <a:cxn ang="T14">
                      <a:pos x="T8" y="T9"/>
                    </a:cxn>
                  </a:cxnLst>
                  <a:rect l="T15" t="T16" r="T17" b="T18"/>
                  <a:pathLst>
                    <a:path w="39" h="69">
                      <a:moveTo>
                        <a:pt x="23" y="69"/>
                      </a:moveTo>
                      <a:lnTo>
                        <a:pt x="0" y="33"/>
                      </a:lnTo>
                      <a:lnTo>
                        <a:pt x="12" y="0"/>
                      </a:lnTo>
                      <a:lnTo>
                        <a:pt x="39" y="33"/>
                      </a:lnTo>
                      <a:lnTo>
                        <a:pt x="23" y="69"/>
                      </a:lnTo>
                      <a:close/>
                    </a:path>
                  </a:pathLst>
                </a:custGeom>
                <a:solidFill>
                  <a:srgbClr val="20202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7" name="Freeform 425">
                  <a:extLst>
                    <a:ext uri="{FF2B5EF4-FFF2-40B4-BE49-F238E27FC236}">
                      <a16:creationId xmlns:a16="http://schemas.microsoft.com/office/drawing/2014/main" id="{D5641F66-A0C1-4E32-816C-A3E5EDCBD8DF}"/>
                    </a:ext>
                  </a:extLst>
                </p:cNvPr>
                <p:cNvSpPr>
                  <a:spLocks/>
                </p:cNvSpPr>
                <p:nvPr/>
              </p:nvSpPr>
              <p:spPr bwMode="auto">
                <a:xfrm>
                  <a:off x="1140" y="3767"/>
                  <a:ext cx="32" cy="11"/>
                </a:xfrm>
                <a:custGeom>
                  <a:avLst/>
                  <a:gdLst>
                    <a:gd name="T0" fmla="*/ 0 w 64"/>
                    <a:gd name="T1" fmla="*/ 0 h 33"/>
                    <a:gd name="T2" fmla="*/ 41 w 64"/>
                    <a:gd name="T3" fmla="*/ 0 h 33"/>
                    <a:gd name="T4" fmla="*/ 64 w 64"/>
                    <a:gd name="T5" fmla="*/ 33 h 33"/>
                    <a:gd name="T6" fmla="*/ 23 w 64"/>
                    <a:gd name="T7" fmla="*/ 33 h 33"/>
                    <a:gd name="T8" fmla="*/ 0 w 64"/>
                    <a:gd name="T9" fmla="*/ 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0"/>
                      </a:moveTo>
                      <a:lnTo>
                        <a:pt x="41" y="0"/>
                      </a:lnTo>
                      <a:lnTo>
                        <a:pt x="64" y="33"/>
                      </a:lnTo>
                      <a:lnTo>
                        <a:pt x="23" y="33"/>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8" name="Freeform 426">
                  <a:extLst>
                    <a:ext uri="{FF2B5EF4-FFF2-40B4-BE49-F238E27FC236}">
                      <a16:creationId xmlns:a16="http://schemas.microsoft.com/office/drawing/2014/main" id="{EBF43621-835E-4EDF-8F5C-335A88296448}"/>
                    </a:ext>
                  </a:extLst>
                </p:cNvPr>
                <p:cNvSpPr>
                  <a:spLocks/>
                </p:cNvSpPr>
                <p:nvPr/>
              </p:nvSpPr>
              <p:spPr bwMode="auto">
                <a:xfrm>
                  <a:off x="1146" y="3779"/>
                  <a:ext cx="31" cy="10"/>
                </a:xfrm>
                <a:custGeom>
                  <a:avLst/>
                  <a:gdLst>
                    <a:gd name="T0" fmla="*/ 0 w 63"/>
                    <a:gd name="T1" fmla="*/ 31 h 31"/>
                    <a:gd name="T2" fmla="*/ 11 w 63"/>
                    <a:gd name="T3" fmla="*/ 0 h 31"/>
                    <a:gd name="T4" fmla="*/ 52 w 63"/>
                    <a:gd name="T5" fmla="*/ 0 h 31"/>
                    <a:gd name="T6" fmla="*/ 63 w 63"/>
                    <a:gd name="T7" fmla="*/ 31 h 31"/>
                    <a:gd name="T8" fmla="*/ 0 w 63"/>
                    <a:gd name="T9" fmla="*/ 31 h 31"/>
                    <a:gd name="T10" fmla="*/ 0 60000 65536"/>
                    <a:gd name="T11" fmla="*/ 0 60000 65536"/>
                    <a:gd name="T12" fmla="*/ 0 60000 65536"/>
                    <a:gd name="T13" fmla="*/ 0 60000 65536"/>
                    <a:gd name="T14" fmla="*/ 0 60000 65536"/>
                    <a:gd name="T15" fmla="*/ 0 w 63"/>
                    <a:gd name="T16" fmla="*/ 0 h 31"/>
                    <a:gd name="T17" fmla="*/ 63 w 63"/>
                    <a:gd name="T18" fmla="*/ 31 h 31"/>
                  </a:gdLst>
                  <a:ahLst/>
                  <a:cxnLst>
                    <a:cxn ang="T10">
                      <a:pos x="T0" y="T1"/>
                    </a:cxn>
                    <a:cxn ang="T11">
                      <a:pos x="T2" y="T3"/>
                    </a:cxn>
                    <a:cxn ang="T12">
                      <a:pos x="T4" y="T5"/>
                    </a:cxn>
                    <a:cxn ang="T13">
                      <a:pos x="T6" y="T7"/>
                    </a:cxn>
                    <a:cxn ang="T14">
                      <a:pos x="T8" y="T9"/>
                    </a:cxn>
                  </a:cxnLst>
                  <a:rect l="T15" t="T16" r="T17" b="T18"/>
                  <a:pathLst>
                    <a:path w="63" h="31">
                      <a:moveTo>
                        <a:pt x="0" y="31"/>
                      </a:moveTo>
                      <a:lnTo>
                        <a:pt x="11" y="0"/>
                      </a:lnTo>
                      <a:lnTo>
                        <a:pt x="52" y="0"/>
                      </a:lnTo>
                      <a:lnTo>
                        <a:pt x="63" y="31"/>
                      </a:lnTo>
                      <a:lnTo>
                        <a:pt x="0"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152" name="Freeform 427">
                <a:extLst>
                  <a:ext uri="{FF2B5EF4-FFF2-40B4-BE49-F238E27FC236}">
                    <a16:creationId xmlns:a16="http://schemas.microsoft.com/office/drawing/2014/main" id="{B09C6DB8-91AB-43DF-A7B8-0AD0809B4CEB}"/>
                  </a:ext>
                </a:extLst>
              </p:cNvPr>
              <p:cNvSpPr>
                <a:spLocks/>
              </p:cNvSpPr>
              <p:nvPr/>
            </p:nvSpPr>
            <p:spPr bwMode="auto">
              <a:xfrm>
                <a:off x="972" y="3556"/>
                <a:ext cx="40" cy="12"/>
              </a:xfrm>
              <a:custGeom>
                <a:avLst/>
                <a:gdLst>
                  <a:gd name="T0" fmla="*/ 0 w 79"/>
                  <a:gd name="T1" fmla="*/ 0 h 36"/>
                  <a:gd name="T2" fmla="*/ 27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7"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3" name="Freeform 428">
                <a:extLst>
                  <a:ext uri="{FF2B5EF4-FFF2-40B4-BE49-F238E27FC236}">
                    <a16:creationId xmlns:a16="http://schemas.microsoft.com/office/drawing/2014/main" id="{B1E057E7-3506-4847-8754-FA59A8087CC4}"/>
                  </a:ext>
                </a:extLst>
              </p:cNvPr>
              <p:cNvSpPr>
                <a:spLocks/>
              </p:cNvSpPr>
              <p:nvPr/>
            </p:nvSpPr>
            <p:spPr bwMode="auto">
              <a:xfrm>
                <a:off x="993" y="3576"/>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4" name="Freeform 429">
                <a:extLst>
                  <a:ext uri="{FF2B5EF4-FFF2-40B4-BE49-F238E27FC236}">
                    <a16:creationId xmlns:a16="http://schemas.microsoft.com/office/drawing/2014/main" id="{10B25ADF-3BA9-4DC1-A5F7-BED85698A775}"/>
                  </a:ext>
                </a:extLst>
              </p:cNvPr>
              <p:cNvSpPr>
                <a:spLocks/>
              </p:cNvSpPr>
              <p:nvPr/>
            </p:nvSpPr>
            <p:spPr bwMode="auto">
              <a:xfrm>
                <a:off x="1012" y="3594"/>
                <a:ext cx="39" cy="12"/>
              </a:xfrm>
              <a:custGeom>
                <a:avLst/>
                <a:gdLst>
                  <a:gd name="T0" fmla="*/ 0 w 78"/>
                  <a:gd name="T1" fmla="*/ 0 h 36"/>
                  <a:gd name="T2" fmla="*/ 27 w 78"/>
                  <a:gd name="T3" fmla="*/ 36 h 36"/>
                  <a:gd name="T4" fmla="*/ 78 w 78"/>
                  <a:gd name="T5" fmla="*/ 36 h 36"/>
                  <a:gd name="T6" fmla="*/ 49 w 78"/>
                  <a:gd name="T7" fmla="*/ 0 h 36"/>
                  <a:gd name="T8" fmla="*/ 0 w 78"/>
                  <a:gd name="T9" fmla="*/ 0 h 36"/>
                  <a:gd name="T10" fmla="*/ 0 60000 65536"/>
                  <a:gd name="T11" fmla="*/ 0 60000 65536"/>
                  <a:gd name="T12" fmla="*/ 0 60000 65536"/>
                  <a:gd name="T13" fmla="*/ 0 60000 65536"/>
                  <a:gd name="T14" fmla="*/ 0 60000 65536"/>
                  <a:gd name="T15" fmla="*/ 0 w 78"/>
                  <a:gd name="T16" fmla="*/ 0 h 36"/>
                  <a:gd name="T17" fmla="*/ 78 w 78"/>
                  <a:gd name="T18" fmla="*/ 36 h 36"/>
                </a:gdLst>
                <a:ahLst/>
                <a:cxnLst>
                  <a:cxn ang="T10">
                    <a:pos x="T0" y="T1"/>
                  </a:cxn>
                  <a:cxn ang="T11">
                    <a:pos x="T2" y="T3"/>
                  </a:cxn>
                  <a:cxn ang="T12">
                    <a:pos x="T4" y="T5"/>
                  </a:cxn>
                  <a:cxn ang="T13">
                    <a:pos x="T6" y="T7"/>
                  </a:cxn>
                  <a:cxn ang="T14">
                    <a:pos x="T8" y="T9"/>
                  </a:cxn>
                </a:cxnLst>
                <a:rect l="T15" t="T16" r="T17" b="T18"/>
                <a:pathLst>
                  <a:path w="78" h="36">
                    <a:moveTo>
                      <a:pt x="0" y="0"/>
                    </a:moveTo>
                    <a:lnTo>
                      <a:pt x="27" y="36"/>
                    </a:lnTo>
                    <a:lnTo>
                      <a:pt x="78" y="36"/>
                    </a:lnTo>
                    <a:lnTo>
                      <a:pt x="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5" name="Freeform 430">
                <a:extLst>
                  <a:ext uri="{FF2B5EF4-FFF2-40B4-BE49-F238E27FC236}">
                    <a16:creationId xmlns:a16="http://schemas.microsoft.com/office/drawing/2014/main" id="{45406B85-12F5-456C-9E4E-0319D609419C}"/>
                  </a:ext>
                </a:extLst>
              </p:cNvPr>
              <p:cNvSpPr>
                <a:spLocks/>
              </p:cNvSpPr>
              <p:nvPr/>
            </p:nvSpPr>
            <p:spPr bwMode="auto">
              <a:xfrm>
                <a:off x="1032" y="3613"/>
                <a:ext cx="40"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6" name="Freeform 431">
                <a:extLst>
                  <a:ext uri="{FF2B5EF4-FFF2-40B4-BE49-F238E27FC236}">
                    <a16:creationId xmlns:a16="http://schemas.microsoft.com/office/drawing/2014/main" id="{77DB10BF-79B3-432E-A09F-1303B3589FBC}"/>
                  </a:ext>
                </a:extLst>
              </p:cNvPr>
              <p:cNvSpPr>
                <a:spLocks/>
              </p:cNvSpPr>
              <p:nvPr/>
            </p:nvSpPr>
            <p:spPr bwMode="auto">
              <a:xfrm>
                <a:off x="1053" y="3632"/>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7" name="Freeform 432">
                <a:extLst>
                  <a:ext uri="{FF2B5EF4-FFF2-40B4-BE49-F238E27FC236}">
                    <a16:creationId xmlns:a16="http://schemas.microsoft.com/office/drawing/2014/main" id="{24790633-2F0C-4715-B003-C32E6AE746D9}"/>
                  </a:ext>
                </a:extLst>
              </p:cNvPr>
              <p:cNvSpPr>
                <a:spLocks/>
              </p:cNvSpPr>
              <p:nvPr/>
            </p:nvSpPr>
            <p:spPr bwMode="auto">
              <a:xfrm>
                <a:off x="1074" y="3651"/>
                <a:ext cx="40" cy="12"/>
              </a:xfrm>
              <a:custGeom>
                <a:avLst/>
                <a:gdLst>
                  <a:gd name="T0" fmla="*/ 0 w 79"/>
                  <a:gd name="T1" fmla="*/ 0 h 35"/>
                  <a:gd name="T2" fmla="*/ 28 w 79"/>
                  <a:gd name="T3" fmla="*/ 35 h 35"/>
                  <a:gd name="T4" fmla="*/ 79 w 79"/>
                  <a:gd name="T5" fmla="*/ 35 h 35"/>
                  <a:gd name="T6" fmla="*/ 50 w 79"/>
                  <a:gd name="T7" fmla="*/ 0 h 35"/>
                  <a:gd name="T8" fmla="*/ 0 w 79"/>
                  <a:gd name="T9" fmla="*/ 0 h 35"/>
                  <a:gd name="T10" fmla="*/ 0 60000 65536"/>
                  <a:gd name="T11" fmla="*/ 0 60000 65536"/>
                  <a:gd name="T12" fmla="*/ 0 60000 65536"/>
                  <a:gd name="T13" fmla="*/ 0 60000 65536"/>
                  <a:gd name="T14" fmla="*/ 0 60000 65536"/>
                  <a:gd name="T15" fmla="*/ 0 w 79"/>
                  <a:gd name="T16" fmla="*/ 0 h 35"/>
                  <a:gd name="T17" fmla="*/ 79 w 79"/>
                  <a:gd name="T18" fmla="*/ 35 h 35"/>
                </a:gdLst>
                <a:ahLst/>
                <a:cxnLst>
                  <a:cxn ang="T10">
                    <a:pos x="T0" y="T1"/>
                  </a:cxn>
                  <a:cxn ang="T11">
                    <a:pos x="T2" y="T3"/>
                  </a:cxn>
                  <a:cxn ang="T12">
                    <a:pos x="T4" y="T5"/>
                  </a:cxn>
                  <a:cxn ang="T13">
                    <a:pos x="T6" y="T7"/>
                  </a:cxn>
                  <a:cxn ang="T14">
                    <a:pos x="T8" y="T9"/>
                  </a:cxn>
                </a:cxnLst>
                <a:rect l="T15" t="T16" r="T17" b="T18"/>
                <a:pathLst>
                  <a:path w="79" h="35">
                    <a:moveTo>
                      <a:pt x="0" y="0"/>
                    </a:moveTo>
                    <a:lnTo>
                      <a:pt x="28" y="35"/>
                    </a:lnTo>
                    <a:lnTo>
                      <a:pt x="79" y="35"/>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8" name="Freeform 433">
                <a:extLst>
                  <a:ext uri="{FF2B5EF4-FFF2-40B4-BE49-F238E27FC236}">
                    <a16:creationId xmlns:a16="http://schemas.microsoft.com/office/drawing/2014/main" id="{5066E31D-A2E0-4AFC-8F6E-AAB5202D97E4}"/>
                  </a:ext>
                </a:extLst>
              </p:cNvPr>
              <p:cNvSpPr>
                <a:spLocks/>
              </p:cNvSpPr>
              <p:nvPr/>
            </p:nvSpPr>
            <p:spPr bwMode="auto">
              <a:xfrm>
                <a:off x="1095" y="3669"/>
                <a:ext cx="40" cy="12"/>
              </a:xfrm>
              <a:custGeom>
                <a:avLst/>
                <a:gdLst>
                  <a:gd name="T0" fmla="*/ 0 w 80"/>
                  <a:gd name="T1" fmla="*/ 0 h 36"/>
                  <a:gd name="T2" fmla="*/ 28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8"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9" name="Freeform 434">
                <a:extLst>
                  <a:ext uri="{FF2B5EF4-FFF2-40B4-BE49-F238E27FC236}">
                    <a16:creationId xmlns:a16="http://schemas.microsoft.com/office/drawing/2014/main" id="{ACE025F8-3970-4C16-A529-5EA1E7853E49}"/>
                  </a:ext>
                </a:extLst>
              </p:cNvPr>
              <p:cNvSpPr>
                <a:spLocks/>
              </p:cNvSpPr>
              <p:nvPr/>
            </p:nvSpPr>
            <p:spPr bwMode="auto">
              <a:xfrm>
                <a:off x="1115" y="3688"/>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0" name="Freeform 435">
                <a:extLst>
                  <a:ext uri="{FF2B5EF4-FFF2-40B4-BE49-F238E27FC236}">
                    <a16:creationId xmlns:a16="http://schemas.microsoft.com/office/drawing/2014/main" id="{499B3E8B-B2F9-4D3A-A182-25697F9682AE}"/>
                  </a:ext>
                </a:extLst>
              </p:cNvPr>
              <p:cNvSpPr>
                <a:spLocks/>
              </p:cNvSpPr>
              <p:nvPr/>
            </p:nvSpPr>
            <p:spPr bwMode="auto">
              <a:xfrm>
                <a:off x="1134" y="3707"/>
                <a:ext cx="39" cy="12"/>
              </a:xfrm>
              <a:custGeom>
                <a:avLst/>
                <a:gdLst>
                  <a:gd name="T0" fmla="*/ 0 w 79"/>
                  <a:gd name="T1" fmla="*/ 0 h 36"/>
                  <a:gd name="T2" fmla="*/ 28 w 79"/>
                  <a:gd name="T3" fmla="*/ 36 h 36"/>
                  <a:gd name="T4" fmla="*/ 79 w 79"/>
                  <a:gd name="T5" fmla="*/ 36 h 36"/>
                  <a:gd name="T6" fmla="*/ 50 w 79"/>
                  <a:gd name="T7" fmla="*/ 0 h 36"/>
                  <a:gd name="T8" fmla="*/ 0 w 79"/>
                  <a:gd name="T9" fmla="*/ 0 h 36"/>
                  <a:gd name="T10" fmla="*/ 0 60000 65536"/>
                  <a:gd name="T11" fmla="*/ 0 60000 65536"/>
                  <a:gd name="T12" fmla="*/ 0 60000 65536"/>
                  <a:gd name="T13" fmla="*/ 0 60000 65536"/>
                  <a:gd name="T14" fmla="*/ 0 60000 65536"/>
                  <a:gd name="T15" fmla="*/ 0 w 79"/>
                  <a:gd name="T16" fmla="*/ 0 h 36"/>
                  <a:gd name="T17" fmla="*/ 79 w 79"/>
                  <a:gd name="T18" fmla="*/ 36 h 36"/>
                </a:gdLst>
                <a:ahLst/>
                <a:cxnLst>
                  <a:cxn ang="T10">
                    <a:pos x="T0" y="T1"/>
                  </a:cxn>
                  <a:cxn ang="T11">
                    <a:pos x="T2" y="T3"/>
                  </a:cxn>
                  <a:cxn ang="T12">
                    <a:pos x="T4" y="T5"/>
                  </a:cxn>
                  <a:cxn ang="T13">
                    <a:pos x="T6" y="T7"/>
                  </a:cxn>
                  <a:cxn ang="T14">
                    <a:pos x="T8" y="T9"/>
                  </a:cxn>
                </a:cxnLst>
                <a:rect l="T15" t="T16" r="T17" b="T18"/>
                <a:pathLst>
                  <a:path w="79" h="36">
                    <a:moveTo>
                      <a:pt x="0" y="0"/>
                    </a:moveTo>
                    <a:lnTo>
                      <a:pt x="28" y="36"/>
                    </a:lnTo>
                    <a:lnTo>
                      <a:pt x="79" y="36"/>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1" name="Freeform 436">
                <a:extLst>
                  <a:ext uri="{FF2B5EF4-FFF2-40B4-BE49-F238E27FC236}">
                    <a16:creationId xmlns:a16="http://schemas.microsoft.com/office/drawing/2014/main" id="{972DC30A-B2EC-42E8-8F48-C18CDB89C513}"/>
                  </a:ext>
                </a:extLst>
              </p:cNvPr>
              <p:cNvSpPr>
                <a:spLocks/>
              </p:cNvSpPr>
              <p:nvPr/>
            </p:nvSpPr>
            <p:spPr bwMode="auto">
              <a:xfrm>
                <a:off x="1154" y="3726"/>
                <a:ext cx="40" cy="12"/>
              </a:xfrm>
              <a:custGeom>
                <a:avLst/>
                <a:gdLst>
                  <a:gd name="T0" fmla="*/ 0 w 80"/>
                  <a:gd name="T1" fmla="*/ 0 h 36"/>
                  <a:gd name="T2" fmla="*/ 27 w 80"/>
                  <a:gd name="T3" fmla="*/ 36 h 36"/>
                  <a:gd name="T4" fmla="*/ 80 w 80"/>
                  <a:gd name="T5" fmla="*/ 36 h 36"/>
                  <a:gd name="T6" fmla="*/ 51 w 80"/>
                  <a:gd name="T7" fmla="*/ 0 h 36"/>
                  <a:gd name="T8" fmla="*/ 0 w 80"/>
                  <a:gd name="T9" fmla="*/ 0 h 36"/>
                  <a:gd name="T10" fmla="*/ 0 60000 65536"/>
                  <a:gd name="T11" fmla="*/ 0 60000 65536"/>
                  <a:gd name="T12" fmla="*/ 0 60000 65536"/>
                  <a:gd name="T13" fmla="*/ 0 60000 65536"/>
                  <a:gd name="T14" fmla="*/ 0 60000 65536"/>
                  <a:gd name="T15" fmla="*/ 0 w 80"/>
                  <a:gd name="T16" fmla="*/ 0 h 36"/>
                  <a:gd name="T17" fmla="*/ 80 w 80"/>
                  <a:gd name="T18" fmla="*/ 36 h 36"/>
                </a:gdLst>
                <a:ahLst/>
                <a:cxnLst>
                  <a:cxn ang="T10">
                    <a:pos x="T0" y="T1"/>
                  </a:cxn>
                  <a:cxn ang="T11">
                    <a:pos x="T2" y="T3"/>
                  </a:cxn>
                  <a:cxn ang="T12">
                    <a:pos x="T4" y="T5"/>
                  </a:cxn>
                  <a:cxn ang="T13">
                    <a:pos x="T6" y="T7"/>
                  </a:cxn>
                  <a:cxn ang="T14">
                    <a:pos x="T8" y="T9"/>
                  </a:cxn>
                </a:cxnLst>
                <a:rect l="T15" t="T16" r="T17" b="T18"/>
                <a:pathLst>
                  <a:path w="80" h="36">
                    <a:moveTo>
                      <a:pt x="0" y="0"/>
                    </a:moveTo>
                    <a:lnTo>
                      <a:pt x="27" y="36"/>
                    </a:lnTo>
                    <a:lnTo>
                      <a:pt x="80" y="36"/>
                    </a:lnTo>
                    <a:lnTo>
                      <a:pt x="51"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2" name="Freeform 437">
                <a:extLst>
                  <a:ext uri="{FF2B5EF4-FFF2-40B4-BE49-F238E27FC236}">
                    <a16:creationId xmlns:a16="http://schemas.microsoft.com/office/drawing/2014/main" id="{75ACFE94-2013-4F82-9FDA-27AFAC8CA0CA}"/>
                  </a:ext>
                </a:extLst>
              </p:cNvPr>
              <p:cNvSpPr>
                <a:spLocks/>
              </p:cNvSpPr>
              <p:nvPr/>
            </p:nvSpPr>
            <p:spPr bwMode="auto">
              <a:xfrm>
                <a:off x="1175" y="3745"/>
                <a:ext cx="40" cy="12"/>
              </a:xfrm>
              <a:custGeom>
                <a:avLst/>
                <a:gdLst>
                  <a:gd name="T0" fmla="*/ 0 w 81"/>
                  <a:gd name="T1" fmla="*/ 0 h 36"/>
                  <a:gd name="T2" fmla="*/ 28 w 81"/>
                  <a:gd name="T3" fmla="*/ 36 h 36"/>
                  <a:gd name="T4" fmla="*/ 81 w 81"/>
                  <a:gd name="T5" fmla="*/ 36 h 36"/>
                  <a:gd name="T6" fmla="*/ 52 w 81"/>
                  <a:gd name="T7" fmla="*/ 0 h 36"/>
                  <a:gd name="T8" fmla="*/ 0 w 81"/>
                  <a:gd name="T9" fmla="*/ 0 h 36"/>
                  <a:gd name="T10" fmla="*/ 0 60000 65536"/>
                  <a:gd name="T11" fmla="*/ 0 60000 65536"/>
                  <a:gd name="T12" fmla="*/ 0 60000 65536"/>
                  <a:gd name="T13" fmla="*/ 0 60000 65536"/>
                  <a:gd name="T14" fmla="*/ 0 60000 65536"/>
                  <a:gd name="T15" fmla="*/ 0 w 81"/>
                  <a:gd name="T16" fmla="*/ 0 h 36"/>
                  <a:gd name="T17" fmla="*/ 81 w 81"/>
                  <a:gd name="T18" fmla="*/ 36 h 36"/>
                </a:gdLst>
                <a:ahLst/>
                <a:cxnLst>
                  <a:cxn ang="T10">
                    <a:pos x="T0" y="T1"/>
                  </a:cxn>
                  <a:cxn ang="T11">
                    <a:pos x="T2" y="T3"/>
                  </a:cxn>
                  <a:cxn ang="T12">
                    <a:pos x="T4" y="T5"/>
                  </a:cxn>
                  <a:cxn ang="T13">
                    <a:pos x="T6" y="T7"/>
                  </a:cxn>
                  <a:cxn ang="T14">
                    <a:pos x="T8" y="T9"/>
                  </a:cxn>
                </a:cxnLst>
                <a:rect l="T15" t="T16" r="T17" b="T18"/>
                <a:pathLst>
                  <a:path w="81" h="36">
                    <a:moveTo>
                      <a:pt x="0" y="0"/>
                    </a:moveTo>
                    <a:lnTo>
                      <a:pt x="28" y="36"/>
                    </a:lnTo>
                    <a:lnTo>
                      <a:pt x="81" y="36"/>
                    </a:lnTo>
                    <a:lnTo>
                      <a:pt x="5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63" name="Group 438">
                <a:extLst>
                  <a:ext uri="{FF2B5EF4-FFF2-40B4-BE49-F238E27FC236}">
                    <a16:creationId xmlns:a16="http://schemas.microsoft.com/office/drawing/2014/main" id="{890F3260-D1D4-4B20-AD30-32ECA6814E79}"/>
                  </a:ext>
                </a:extLst>
              </p:cNvPr>
              <p:cNvGrpSpPr>
                <a:grpSpLocks/>
              </p:cNvGrpSpPr>
              <p:nvPr/>
            </p:nvGrpSpPr>
            <p:grpSpPr bwMode="auto">
              <a:xfrm>
                <a:off x="700" y="3535"/>
                <a:ext cx="49" cy="24"/>
                <a:chOff x="700" y="3535"/>
                <a:chExt cx="49" cy="24"/>
              </a:xfrm>
            </p:grpSpPr>
            <p:sp>
              <p:nvSpPr>
                <p:cNvPr id="203" name="Freeform 439">
                  <a:extLst>
                    <a:ext uri="{FF2B5EF4-FFF2-40B4-BE49-F238E27FC236}">
                      <a16:creationId xmlns:a16="http://schemas.microsoft.com/office/drawing/2014/main" id="{5D1578D8-215B-4DB0-A793-65B346E9549F}"/>
                    </a:ext>
                  </a:extLst>
                </p:cNvPr>
                <p:cNvSpPr>
                  <a:spLocks/>
                </p:cNvSpPr>
                <p:nvPr/>
              </p:nvSpPr>
              <p:spPr bwMode="auto">
                <a:xfrm>
                  <a:off x="700" y="3535"/>
                  <a:ext cx="12" cy="24"/>
                </a:xfrm>
                <a:custGeom>
                  <a:avLst/>
                  <a:gdLst>
                    <a:gd name="T0" fmla="*/ 15 w 24"/>
                    <a:gd name="T1" fmla="*/ 70 h 70"/>
                    <a:gd name="T2" fmla="*/ 0 w 24"/>
                    <a:gd name="T3" fmla="*/ 27 h 70"/>
                    <a:gd name="T4" fmla="*/ 10 w 24"/>
                    <a:gd name="T5" fmla="*/ 0 h 70"/>
                    <a:gd name="T6" fmla="*/ 24 w 24"/>
                    <a:gd name="T7" fmla="*/ 32 h 70"/>
                    <a:gd name="T8" fmla="*/ 15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10"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4" name="Freeform 440">
                  <a:extLst>
                    <a:ext uri="{FF2B5EF4-FFF2-40B4-BE49-F238E27FC236}">
                      <a16:creationId xmlns:a16="http://schemas.microsoft.com/office/drawing/2014/main" id="{654A8295-4359-4517-B79D-E9E6B0C18E10}"/>
                    </a:ext>
                  </a:extLst>
                </p:cNvPr>
                <p:cNvSpPr>
                  <a:spLocks/>
                </p:cNvSpPr>
                <p:nvPr/>
              </p:nvSpPr>
              <p:spPr bwMode="auto">
                <a:xfrm>
                  <a:off x="705" y="3536"/>
                  <a:ext cx="37" cy="10"/>
                </a:xfrm>
                <a:custGeom>
                  <a:avLst/>
                  <a:gdLst>
                    <a:gd name="T0" fmla="*/ 1 w 73"/>
                    <a:gd name="T1" fmla="*/ 0 h 30"/>
                    <a:gd name="T2" fmla="*/ 50 w 73"/>
                    <a:gd name="T3" fmla="*/ 0 h 30"/>
                    <a:gd name="T4" fmla="*/ 52 w 73"/>
                    <a:gd name="T5" fmla="*/ 4 h 30"/>
                    <a:gd name="T6" fmla="*/ 56 w 73"/>
                    <a:gd name="T7" fmla="*/ 12 h 30"/>
                    <a:gd name="T8" fmla="*/ 73 w 73"/>
                    <a:gd name="T9" fmla="*/ 30 h 30"/>
                    <a:gd name="T10" fmla="*/ 18 w 73"/>
                    <a:gd name="T11" fmla="*/ 30 h 30"/>
                    <a:gd name="T12" fmla="*/ 9 w 73"/>
                    <a:gd name="T13" fmla="*/ 21 h 30"/>
                    <a:gd name="T14" fmla="*/ 0 w 73"/>
                    <a:gd name="T15" fmla="*/ 6 h 30"/>
                    <a:gd name="T16" fmla="*/ 1 w 7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30"/>
                    <a:gd name="T29" fmla="*/ 73 w 7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30">
                      <a:moveTo>
                        <a:pt x="1" y="0"/>
                      </a:moveTo>
                      <a:lnTo>
                        <a:pt x="50" y="0"/>
                      </a:lnTo>
                      <a:lnTo>
                        <a:pt x="52" y="4"/>
                      </a:lnTo>
                      <a:lnTo>
                        <a:pt x="56" y="12"/>
                      </a:lnTo>
                      <a:lnTo>
                        <a:pt x="73"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5" name="Freeform 441">
                  <a:extLst>
                    <a:ext uri="{FF2B5EF4-FFF2-40B4-BE49-F238E27FC236}">
                      <a16:creationId xmlns:a16="http://schemas.microsoft.com/office/drawing/2014/main" id="{989D72C8-1AB3-4729-B733-C1E47E7E3397}"/>
                    </a:ext>
                  </a:extLst>
                </p:cNvPr>
                <p:cNvSpPr>
                  <a:spLocks/>
                </p:cNvSpPr>
                <p:nvPr/>
              </p:nvSpPr>
              <p:spPr bwMode="auto">
                <a:xfrm>
                  <a:off x="708" y="3547"/>
                  <a:ext cx="41" cy="12"/>
                </a:xfrm>
                <a:custGeom>
                  <a:avLst/>
                  <a:gdLst>
                    <a:gd name="T0" fmla="*/ 0 w 82"/>
                    <a:gd name="T1" fmla="*/ 36 h 36"/>
                    <a:gd name="T2" fmla="*/ 2 w 82"/>
                    <a:gd name="T3" fmla="*/ 19 h 36"/>
                    <a:gd name="T4" fmla="*/ 6 w 82"/>
                    <a:gd name="T5" fmla="*/ 6 h 36"/>
                    <a:gd name="T6" fmla="*/ 11 w 82"/>
                    <a:gd name="T7" fmla="*/ 0 h 36"/>
                    <a:gd name="T8" fmla="*/ 67 w 82"/>
                    <a:gd name="T9" fmla="*/ 0 h 36"/>
                    <a:gd name="T10" fmla="*/ 82 w 82"/>
                    <a:gd name="T11" fmla="*/ 36 h 36"/>
                    <a:gd name="T12" fmla="*/ 0 w 82"/>
                    <a:gd name="T13" fmla="*/ 36 h 36"/>
                    <a:gd name="T14" fmla="*/ 0 60000 65536"/>
                    <a:gd name="T15" fmla="*/ 0 60000 65536"/>
                    <a:gd name="T16" fmla="*/ 0 60000 65536"/>
                    <a:gd name="T17" fmla="*/ 0 60000 65536"/>
                    <a:gd name="T18" fmla="*/ 0 60000 65536"/>
                    <a:gd name="T19" fmla="*/ 0 60000 65536"/>
                    <a:gd name="T20" fmla="*/ 0 60000 65536"/>
                    <a:gd name="T21" fmla="*/ 0 w 82"/>
                    <a:gd name="T22" fmla="*/ 0 h 36"/>
                    <a:gd name="T23" fmla="*/ 82 w 82"/>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2" h="36">
                      <a:moveTo>
                        <a:pt x="0" y="36"/>
                      </a:moveTo>
                      <a:lnTo>
                        <a:pt x="2" y="19"/>
                      </a:lnTo>
                      <a:lnTo>
                        <a:pt x="6" y="6"/>
                      </a:lnTo>
                      <a:lnTo>
                        <a:pt x="11" y="0"/>
                      </a:lnTo>
                      <a:lnTo>
                        <a:pt x="67" y="0"/>
                      </a:lnTo>
                      <a:lnTo>
                        <a:pt x="82"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64" name="Group 442">
                <a:extLst>
                  <a:ext uri="{FF2B5EF4-FFF2-40B4-BE49-F238E27FC236}">
                    <a16:creationId xmlns:a16="http://schemas.microsoft.com/office/drawing/2014/main" id="{B69A8500-19CD-4B97-B656-08B1F24D6606}"/>
                  </a:ext>
                </a:extLst>
              </p:cNvPr>
              <p:cNvGrpSpPr>
                <a:grpSpLocks/>
              </p:cNvGrpSpPr>
              <p:nvPr/>
            </p:nvGrpSpPr>
            <p:grpSpPr bwMode="auto">
              <a:xfrm>
                <a:off x="714" y="3551"/>
                <a:ext cx="49" cy="22"/>
                <a:chOff x="714" y="3551"/>
                <a:chExt cx="49" cy="22"/>
              </a:xfrm>
            </p:grpSpPr>
            <p:sp>
              <p:nvSpPr>
                <p:cNvPr id="200" name="Freeform 443">
                  <a:extLst>
                    <a:ext uri="{FF2B5EF4-FFF2-40B4-BE49-F238E27FC236}">
                      <a16:creationId xmlns:a16="http://schemas.microsoft.com/office/drawing/2014/main" id="{51CC53BC-9037-47A3-8BA1-27F173C59A7B}"/>
                    </a:ext>
                  </a:extLst>
                </p:cNvPr>
                <p:cNvSpPr>
                  <a:spLocks/>
                </p:cNvSpPr>
                <p:nvPr/>
              </p:nvSpPr>
              <p:spPr bwMode="auto">
                <a:xfrm>
                  <a:off x="714" y="3551"/>
                  <a:ext cx="12" cy="22"/>
                </a:xfrm>
                <a:custGeom>
                  <a:avLst/>
                  <a:gdLst>
                    <a:gd name="T0" fmla="*/ 15 w 24"/>
                    <a:gd name="T1" fmla="*/ 67 h 67"/>
                    <a:gd name="T2" fmla="*/ 0 w 24"/>
                    <a:gd name="T3" fmla="*/ 26 h 67"/>
                    <a:gd name="T4" fmla="*/ 9 w 24"/>
                    <a:gd name="T5" fmla="*/ 0 h 67"/>
                    <a:gd name="T6" fmla="*/ 24 w 24"/>
                    <a:gd name="T7" fmla="*/ 30 h 67"/>
                    <a:gd name="T8" fmla="*/ 15 w 24"/>
                    <a:gd name="T9" fmla="*/ 67 h 67"/>
                    <a:gd name="T10" fmla="*/ 0 60000 65536"/>
                    <a:gd name="T11" fmla="*/ 0 60000 65536"/>
                    <a:gd name="T12" fmla="*/ 0 60000 65536"/>
                    <a:gd name="T13" fmla="*/ 0 60000 65536"/>
                    <a:gd name="T14" fmla="*/ 0 60000 65536"/>
                    <a:gd name="T15" fmla="*/ 0 w 24"/>
                    <a:gd name="T16" fmla="*/ 0 h 67"/>
                    <a:gd name="T17" fmla="*/ 24 w 24"/>
                    <a:gd name="T18" fmla="*/ 67 h 67"/>
                  </a:gdLst>
                  <a:ahLst/>
                  <a:cxnLst>
                    <a:cxn ang="T10">
                      <a:pos x="T0" y="T1"/>
                    </a:cxn>
                    <a:cxn ang="T11">
                      <a:pos x="T2" y="T3"/>
                    </a:cxn>
                    <a:cxn ang="T12">
                      <a:pos x="T4" y="T5"/>
                    </a:cxn>
                    <a:cxn ang="T13">
                      <a:pos x="T6" y="T7"/>
                    </a:cxn>
                    <a:cxn ang="T14">
                      <a:pos x="T8" y="T9"/>
                    </a:cxn>
                  </a:cxnLst>
                  <a:rect l="T15" t="T16" r="T17" b="T18"/>
                  <a:pathLst>
                    <a:path w="24" h="67">
                      <a:moveTo>
                        <a:pt x="15" y="67"/>
                      </a:moveTo>
                      <a:lnTo>
                        <a:pt x="0" y="26"/>
                      </a:lnTo>
                      <a:lnTo>
                        <a:pt x="9" y="0"/>
                      </a:lnTo>
                      <a:lnTo>
                        <a:pt x="24" y="30"/>
                      </a:lnTo>
                      <a:lnTo>
                        <a:pt x="15" y="67"/>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1" name="Freeform 444">
                  <a:extLst>
                    <a:ext uri="{FF2B5EF4-FFF2-40B4-BE49-F238E27FC236}">
                      <a16:creationId xmlns:a16="http://schemas.microsoft.com/office/drawing/2014/main" id="{3504C38A-10C7-417D-A498-9BF79313BBE7}"/>
                    </a:ext>
                  </a:extLst>
                </p:cNvPr>
                <p:cNvSpPr>
                  <a:spLocks/>
                </p:cNvSpPr>
                <p:nvPr/>
              </p:nvSpPr>
              <p:spPr bwMode="auto">
                <a:xfrm>
                  <a:off x="719" y="3551"/>
                  <a:ext cx="36" cy="10"/>
                </a:xfrm>
                <a:custGeom>
                  <a:avLst/>
                  <a:gdLst>
                    <a:gd name="T0" fmla="*/ 2 w 74"/>
                    <a:gd name="T1" fmla="*/ 0 h 29"/>
                    <a:gd name="T2" fmla="*/ 50 w 74"/>
                    <a:gd name="T3" fmla="*/ 0 h 29"/>
                    <a:gd name="T4" fmla="*/ 52 w 74"/>
                    <a:gd name="T5" fmla="*/ 2 h 29"/>
                    <a:gd name="T6" fmla="*/ 57 w 74"/>
                    <a:gd name="T7" fmla="*/ 13 h 29"/>
                    <a:gd name="T8" fmla="*/ 74 w 74"/>
                    <a:gd name="T9" fmla="*/ 29 h 29"/>
                    <a:gd name="T10" fmla="*/ 19 w 74"/>
                    <a:gd name="T11" fmla="*/ 29 h 29"/>
                    <a:gd name="T12" fmla="*/ 9 w 74"/>
                    <a:gd name="T13" fmla="*/ 20 h 29"/>
                    <a:gd name="T14" fmla="*/ 0 w 74"/>
                    <a:gd name="T15" fmla="*/ 6 h 29"/>
                    <a:gd name="T16" fmla="*/ 2 w 74"/>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29"/>
                    <a:gd name="T29" fmla="*/ 74 w 74"/>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29">
                      <a:moveTo>
                        <a:pt x="2" y="0"/>
                      </a:moveTo>
                      <a:lnTo>
                        <a:pt x="50" y="0"/>
                      </a:lnTo>
                      <a:lnTo>
                        <a:pt x="52" y="2"/>
                      </a:lnTo>
                      <a:lnTo>
                        <a:pt x="57" y="13"/>
                      </a:lnTo>
                      <a:lnTo>
                        <a:pt x="74" y="29"/>
                      </a:lnTo>
                      <a:lnTo>
                        <a:pt x="19" y="29"/>
                      </a:lnTo>
                      <a:lnTo>
                        <a:pt x="9" y="20"/>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2" name="Freeform 445">
                  <a:extLst>
                    <a:ext uri="{FF2B5EF4-FFF2-40B4-BE49-F238E27FC236}">
                      <a16:creationId xmlns:a16="http://schemas.microsoft.com/office/drawing/2014/main" id="{812357DE-A734-40F3-8347-ED11BEC5A381}"/>
                    </a:ext>
                  </a:extLst>
                </p:cNvPr>
                <p:cNvSpPr>
                  <a:spLocks/>
                </p:cNvSpPr>
                <p:nvPr/>
              </p:nvSpPr>
              <p:spPr bwMode="auto">
                <a:xfrm>
                  <a:off x="722" y="3562"/>
                  <a:ext cx="41" cy="11"/>
                </a:xfrm>
                <a:custGeom>
                  <a:avLst/>
                  <a:gdLst>
                    <a:gd name="T0" fmla="*/ 0 w 81"/>
                    <a:gd name="T1" fmla="*/ 35 h 35"/>
                    <a:gd name="T2" fmla="*/ 1 w 81"/>
                    <a:gd name="T3" fmla="*/ 19 h 35"/>
                    <a:gd name="T4" fmla="*/ 5 w 81"/>
                    <a:gd name="T5" fmla="*/ 7 h 35"/>
                    <a:gd name="T6" fmla="*/ 10 w 81"/>
                    <a:gd name="T7" fmla="*/ 0 h 35"/>
                    <a:gd name="T8" fmla="*/ 67 w 81"/>
                    <a:gd name="T9" fmla="*/ 0 h 35"/>
                    <a:gd name="T10" fmla="*/ 81 w 81"/>
                    <a:gd name="T11" fmla="*/ 35 h 35"/>
                    <a:gd name="T12" fmla="*/ 0 w 81"/>
                    <a:gd name="T13" fmla="*/ 35 h 35"/>
                    <a:gd name="T14" fmla="*/ 0 60000 65536"/>
                    <a:gd name="T15" fmla="*/ 0 60000 65536"/>
                    <a:gd name="T16" fmla="*/ 0 60000 65536"/>
                    <a:gd name="T17" fmla="*/ 0 60000 65536"/>
                    <a:gd name="T18" fmla="*/ 0 60000 65536"/>
                    <a:gd name="T19" fmla="*/ 0 60000 65536"/>
                    <a:gd name="T20" fmla="*/ 0 60000 65536"/>
                    <a:gd name="T21" fmla="*/ 0 w 81"/>
                    <a:gd name="T22" fmla="*/ 0 h 35"/>
                    <a:gd name="T23" fmla="*/ 81 w 81"/>
                    <a:gd name="T24" fmla="*/ 35 h 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5">
                      <a:moveTo>
                        <a:pt x="0" y="35"/>
                      </a:moveTo>
                      <a:lnTo>
                        <a:pt x="1" y="19"/>
                      </a:lnTo>
                      <a:lnTo>
                        <a:pt x="5" y="7"/>
                      </a:lnTo>
                      <a:lnTo>
                        <a:pt x="10" y="0"/>
                      </a:lnTo>
                      <a:lnTo>
                        <a:pt x="67" y="0"/>
                      </a:lnTo>
                      <a:lnTo>
                        <a:pt x="81" y="35"/>
                      </a:lnTo>
                      <a:lnTo>
                        <a:pt x="0" y="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65" name="Group 446">
                <a:extLst>
                  <a:ext uri="{FF2B5EF4-FFF2-40B4-BE49-F238E27FC236}">
                    <a16:creationId xmlns:a16="http://schemas.microsoft.com/office/drawing/2014/main" id="{25EF6B5A-9415-4E55-8130-380C12483BBB}"/>
                  </a:ext>
                </a:extLst>
              </p:cNvPr>
              <p:cNvGrpSpPr>
                <a:grpSpLocks/>
              </p:cNvGrpSpPr>
              <p:nvPr/>
            </p:nvGrpSpPr>
            <p:grpSpPr bwMode="auto">
              <a:xfrm>
                <a:off x="728" y="3564"/>
                <a:ext cx="48" cy="23"/>
                <a:chOff x="728" y="3564"/>
                <a:chExt cx="48" cy="23"/>
              </a:xfrm>
            </p:grpSpPr>
            <p:sp>
              <p:nvSpPr>
                <p:cNvPr id="197" name="Freeform 447">
                  <a:extLst>
                    <a:ext uri="{FF2B5EF4-FFF2-40B4-BE49-F238E27FC236}">
                      <a16:creationId xmlns:a16="http://schemas.microsoft.com/office/drawing/2014/main" id="{F8D20400-04D4-4053-9620-4E3AD46B634E}"/>
                    </a:ext>
                  </a:extLst>
                </p:cNvPr>
                <p:cNvSpPr>
                  <a:spLocks/>
                </p:cNvSpPr>
                <p:nvPr/>
              </p:nvSpPr>
              <p:spPr bwMode="auto">
                <a:xfrm>
                  <a:off x="728" y="3564"/>
                  <a:ext cx="11" cy="23"/>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8" name="Freeform 448">
                  <a:extLst>
                    <a:ext uri="{FF2B5EF4-FFF2-40B4-BE49-F238E27FC236}">
                      <a16:creationId xmlns:a16="http://schemas.microsoft.com/office/drawing/2014/main" id="{3FD14B84-96A3-445D-99BC-9C750FB816D7}"/>
                    </a:ext>
                  </a:extLst>
                </p:cNvPr>
                <p:cNvSpPr>
                  <a:spLocks/>
                </p:cNvSpPr>
                <p:nvPr/>
              </p:nvSpPr>
              <p:spPr bwMode="auto">
                <a:xfrm>
                  <a:off x="732" y="3565"/>
                  <a:ext cx="37" cy="10"/>
                </a:xfrm>
                <a:custGeom>
                  <a:avLst/>
                  <a:gdLst>
                    <a:gd name="T0" fmla="*/ 1 w 72"/>
                    <a:gd name="T1" fmla="*/ 0 h 30"/>
                    <a:gd name="T2" fmla="*/ 50 w 72"/>
                    <a:gd name="T3" fmla="*/ 0 h 30"/>
                    <a:gd name="T4" fmla="*/ 51 w 72"/>
                    <a:gd name="T5" fmla="*/ 3 h 30"/>
                    <a:gd name="T6" fmla="*/ 56 w 72"/>
                    <a:gd name="T7" fmla="*/ 12 h 30"/>
                    <a:gd name="T8" fmla="*/ 72 w 72"/>
                    <a:gd name="T9" fmla="*/ 30 h 30"/>
                    <a:gd name="T10" fmla="*/ 18 w 72"/>
                    <a:gd name="T11" fmla="*/ 30 h 30"/>
                    <a:gd name="T12" fmla="*/ 9 w 72"/>
                    <a:gd name="T13" fmla="*/ 21 h 30"/>
                    <a:gd name="T14" fmla="*/ 0 w 72"/>
                    <a:gd name="T15" fmla="*/ 6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50" y="0"/>
                      </a:lnTo>
                      <a:lnTo>
                        <a:pt x="51" y="3"/>
                      </a:lnTo>
                      <a:lnTo>
                        <a:pt x="56" y="12"/>
                      </a:lnTo>
                      <a:lnTo>
                        <a:pt x="72" y="30"/>
                      </a:lnTo>
                      <a:lnTo>
                        <a:pt x="18" y="30"/>
                      </a:lnTo>
                      <a:lnTo>
                        <a:pt x="9" y="21"/>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9" name="Freeform 449">
                  <a:extLst>
                    <a:ext uri="{FF2B5EF4-FFF2-40B4-BE49-F238E27FC236}">
                      <a16:creationId xmlns:a16="http://schemas.microsoft.com/office/drawing/2014/main" id="{8EA4D131-10B9-45C5-883D-78DEAAA08A11}"/>
                    </a:ext>
                  </a:extLst>
                </p:cNvPr>
                <p:cNvSpPr>
                  <a:spLocks/>
                </p:cNvSpPr>
                <p:nvPr/>
              </p:nvSpPr>
              <p:spPr bwMode="auto">
                <a:xfrm>
                  <a:off x="735" y="3575"/>
                  <a:ext cx="41" cy="12"/>
                </a:xfrm>
                <a:custGeom>
                  <a:avLst/>
                  <a:gdLst>
                    <a:gd name="T0" fmla="*/ 0 w 83"/>
                    <a:gd name="T1" fmla="*/ 36 h 36"/>
                    <a:gd name="T2" fmla="*/ 1 w 83"/>
                    <a:gd name="T3" fmla="*/ 21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1"/>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66" name="Group 450">
                <a:extLst>
                  <a:ext uri="{FF2B5EF4-FFF2-40B4-BE49-F238E27FC236}">
                    <a16:creationId xmlns:a16="http://schemas.microsoft.com/office/drawing/2014/main" id="{9C2A847B-0425-4519-9105-9842320C738C}"/>
                  </a:ext>
                </a:extLst>
              </p:cNvPr>
              <p:cNvGrpSpPr>
                <a:grpSpLocks/>
              </p:cNvGrpSpPr>
              <p:nvPr/>
            </p:nvGrpSpPr>
            <p:grpSpPr bwMode="auto">
              <a:xfrm>
                <a:off x="742" y="3582"/>
                <a:ext cx="49" cy="23"/>
                <a:chOff x="742" y="3582"/>
                <a:chExt cx="49" cy="23"/>
              </a:xfrm>
            </p:grpSpPr>
            <p:sp>
              <p:nvSpPr>
                <p:cNvPr id="194" name="Freeform 451">
                  <a:extLst>
                    <a:ext uri="{FF2B5EF4-FFF2-40B4-BE49-F238E27FC236}">
                      <a16:creationId xmlns:a16="http://schemas.microsoft.com/office/drawing/2014/main" id="{EF16B522-3891-4780-A9D2-F8250F3D3C2D}"/>
                    </a:ext>
                  </a:extLst>
                </p:cNvPr>
                <p:cNvSpPr>
                  <a:spLocks/>
                </p:cNvSpPr>
                <p:nvPr/>
              </p:nvSpPr>
              <p:spPr bwMode="auto">
                <a:xfrm>
                  <a:off x="742" y="3582"/>
                  <a:ext cx="11" cy="23"/>
                </a:xfrm>
                <a:custGeom>
                  <a:avLst/>
                  <a:gdLst>
                    <a:gd name="T0" fmla="*/ 15 w 24"/>
                    <a:gd name="T1" fmla="*/ 68 h 68"/>
                    <a:gd name="T2" fmla="*/ 0 w 24"/>
                    <a:gd name="T3" fmla="*/ 26 h 68"/>
                    <a:gd name="T4" fmla="*/ 11 w 24"/>
                    <a:gd name="T5" fmla="*/ 0 h 68"/>
                    <a:gd name="T6" fmla="*/ 24 w 24"/>
                    <a:gd name="T7" fmla="*/ 31 h 68"/>
                    <a:gd name="T8" fmla="*/ 15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5" y="68"/>
                      </a:moveTo>
                      <a:lnTo>
                        <a:pt x="0" y="26"/>
                      </a:lnTo>
                      <a:lnTo>
                        <a:pt x="11" y="0"/>
                      </a:lnTo>
                      <a:lnTo>
                        <a:pt x="24" y="31"/>
                      </a:lnTo>
                      <a:lnTo>
                        <a:pt x="15"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5" name="Freeform 452">
                  <a:extLst>
                    <a:ext uri="{FF2B5EF4-FFF2-40B4-BE49-F238E27FC236}">
                      <a16:creationId xmlns:a16="http://schemas.microsoft.com/office/drawing/2014/main" id="{D9FD3935-22AC-4A63-AEB7-1D037AD32037}"/>
                    </a:ext>
                  </a:extLst>
                </p:cNvPr>
                <p:cNvSpPr>
                  <a:spLocks/>
                </p:cNvSpPr>
                <p:nvPr/>
              </p:nvSpPr>
              <p:spPr bwMode="auto">
                <a:xfrm>
                  <a:off x="747" y="3582"/>
                  <a:ext cx="36" cy="10"/>
                </a:xfrm>
                <a:custGeom>
                  <a:avLst/>
                  <a:gdLst>
                    <a:gd name="T0" fmla="*/ 1 w 72"/>
                    <a:gd name="T1" fmla="*/ 0 h 30"/>
                    <a:gd name="T2" fmla="*/ 48 w 72"/>
                    <a:gd name="T3" fmla="*/ 0 h 30"/>
                    <a:gd name="T4" fmla="*/ 50 w 72"/>
                    <a:gd name="T5" fmla="*/ 3 h 30"/>
                    <a:gd name="T6" fmla="*/ 56 w 72"/>
                    <a:gd name="T7" fmla="*/ 12 h 30"/>
                    <a:gd name="T8" fmla="*/ 72 w 72"/>
                    <a:gd name="T9" fmla="*/ 30 h 30"/>
                    <a:gd name="T10" fmla="*/ 17 w 72"/>
                    <a:gd name="T11" fmla="*/ 30 h 30"/>
                    <a:gd name="T12" fmla="*/ 8 w 72"/>
                    <a:gd name="T13" fmla="*/ 21 h 30"/>
                    <a:gd name="T14" fmla="*/ 0 w 72"/>
                    <a:gd name="T15" fmla="*/ 6 h 30"/>
                    <a:gd name="T16" fmla="*/ 1 w 72"/>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30"/>
                    <a:gd name="T29" fmla="*/ 72 w 72"/>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30">
                      <a:moveTo>
                        <a:pt x="1" y="0"/>
                      </a:moveTo>
                      <a:lnTo>
                        <a:pt x="48" y="0"/>
                      </a:lnTo>
                      <a:lnTo>
                        <a:pt x="50" y="3"/>
                      </a:lnTo>
                      <a:lnTo>
                        <a:pt x="56" y="12"/>
                      </a:lnTo>
                      <a:lnTo>
                        <a:pt x="72" y="30"/>
                      </a:lnTo>
                      <a:lnTo>
                        <a:pt x="17" y="30"/>
                      </a:lnTo>
                      <a:lnTo>
                        <a:pt x="8" y="21"/>
                      </a:lnTo>
                      <a:lnTo>
                        <a:pt x="0" y="6"/>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6" name="Freeform 453">
                  <a:extLst>
                    <a:ext uri="{FF2B5EF4-FFF2-40B4-BE49-F238E27FC236}">
                      <a16:creationId xmlns:a16="http://schemas.microsoft.com/office/drawing/2014/main" id="{B45FCAA8-147E-42FC-AB68-0ECA2E82AC72}"/>
                    </a:ext>
                  </a:extLst>
                </p:cNvPr>
                <p:cNvSpPr>
                  <a:spLocks/>
                </p:cNvSpPr>
                <p:nvPr/>
              </p:nvSpPr>
              <p:spPr bwMode="auto">
                <a:xfrm>
                  <a:off x="750" y="3593"/>
                  <a:ext cx="41" cy="12"/>
                </a:xfrm>
                <a:custGeom>
                  <a:avLst/>
                  <a:gdLst>
                    <a:gd name="T0" fmla="*/ 0 w 83"/>
                    <a:gd name="T1" fmla="*/ 36 h 36"/>
                    <a:gd name="T2" fmla="*/ 1 w 83"/>
                    <a:gd name="T3" fmla="*/ 19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19"/>
                      </a:lnTo>
                      <a:lnTo>
                        <a:pt x="7" y="8"/>
                      </a:lnTo>
                      <a:lnTo>
                        <a:pt x="11" y="0"/>
                      </a:lnTo>
                      <a:lnTo>
                        <a:pt x="67" y="0"/>
                      </a:lnTo>
                      <a:lnTo>
                        <a:pt x="83"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67" name="Group 454">
                <a:extLst>
                  <a:ext uri="{FF2B5EF4-FFF2-40B4-BE49-F238E27FC236}">
                    <a16:creationId xmlns:a16="http://schemas.microsoft.com/office/drawing/2014/main" id="{B15D0A70-33F9-43A0-B0BF-6FD28C277423}"/>
                  </a:ext>
                </a:extLst>
              </p:cNvPr>
              <p:cNvGrpSpPr>
                <a:grpSpLocks/>
              </p:cNvGrpSpPr>
              <p:nvPr/>
            </p:nvGrpSpPr>
            <p:grpSpPr bwMode="auto">
              <a:xfrm>
                <a:off x="752" y="3597"/>
                <a:ext cx="133" cy="106"/>
                <a:chOff x="752" y="3597"/>
                <a:chExt cx="133" cy="106"/>
              </a:xfrm>
            </p:grpSpPr>
            <p:sp>
              <p:nvSpPr>
                <p:cNvPr id="191" name="Freeform 455">
                  <a:extLst>
                    <a:ext uri="{FF2B5EF4-FFF2-40B4-BE49-F238E27FC236}">
                      <a16:creationId xmlns:a16="http://schemas.microsoft.com/office/drawing/2014/main" id="{B8D4CE4A-DF05-4E5D-A1C9-7D4FE8CCFF7D}"/>
                    </a:ext>
                  </a:extLst>
                </p:cNvPr>
                <p:cNvSpPr>
                  <a:spLocks/>
                </p:cNvSpPr>
                <p:nvPr/>
              </p:nvSpPr>
              <p:spPr bwMode="auto">
                <a:xfrm>
                  <a:off x="752" y="3598"/>
                  <a:ext cx="91" cy="105"/>
                </a:xfrm>
                <a:custGeom>
                  <a:avLst/>
                  <a:gdLst>
                    <a:gd name="T0" fmla="*/ 171 w 182"/>
                    <a:gd name="T1" fmla="*/ 314 h 314"/>
                    <a:gd name="T2" fmla="*/ 0 w 182"/>
                    <a:gd name="T3" fmla="*/ 27 h 314"/>
                    <a:gd name="T4" fmla="*/ 13 w 182"/>
                    <a:gd name="T5" fmla="*/ 0 h 314"/>
                    <a:gd name="T6" fmla="*/ 182 w 182"/>
                    <a:gd name="T7" fmla="*/ 278 h 314"/>
                    <a:gd name="T8" fmla="*/ 171 w 182"/>
                    <a:gd name="T9" fmla="*/ 314 h 314"/>
                    <a:gd name="T10" fmla="*/ 0 60000 65536"/>
                    <a:gd name="T11" fmla="*/ 0 60000 65536"/>
                    <a:gd name="T12" fmla="*/ 0 60000 65536"/>
                    <a:gd name="T13" fmla="*/ 0 60000 65536"/>
                    <a:gd name="T14" fmla="*/ 0 60000 65536"/>
                    <a:gd name="T15" fmla="*/ 0 w 182"/>
                    <a:gd name="T16" fmla="*/ 0 h 314"/>
                    <a:gd name="T17" fmla="*/ 182 w 182"/>
                    <a:gd name="T18" fmla="*/ 314 h 314"/>
                  </a:gdLst>
                  <a:ahLst/>
                  <a:cxnLst>
                    <a:cxn ang="T10">
                      <a:pos x="T0" y="T1"/>
                    </a:cxn>
                    <a:cxn ang="T11">
                      <a:pos x="T2" y="T3"/>
                    </a:cxn>
                    <a:cxn ang="T12">
                      <a:pos x="T4" y="T5"/>
                    </a:cxn>
                    <a:cxn ang="T13">
                      <a:pos x="T6" y="T7"/>
                    </a:cxn>
                    <a:cxn ang="T14">
                      <a:pos x="T8" y="T9"/>
                    </a:cxn>
                  </a:cxnLst>
                  <a:rect l="T15" t="T16" r="T17" b="T18"/>
                  <a:pathLst>
                    <a:path w="182" h="314">
                      <a:moveTo>
                        <a:pt x="171" y="314"/>
                      </a:moveTo>
                      <a:lnTo>
                        <a:pt x="0" y="27"/>
                      </a:lnTo>
                      <a:lnTo>
                        <a:pt x="13" y="0"/>
                      </a:lnTo>
                      <a:lnTo>
                        <a:pt x="182" y="278"/>
                      </a:lnTo>
                      <a:lnTo>
                        <a:pt x="171" y="31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2" name="Freeform 456">
                  <a:extLst>
                    <a:ext uri="{FF2B5EF4-FFF2-40B4-BE49-F238E27FC236}">
                      <a16:creationId xmlns:a16="http://schemas.microsoft.com/office/drawing/2014/main" id="{C8F240F0-B3C1-4C2D-8410-9E85CBA3E27E}"/>
                    </a:ext>
                  </a:extLst>
                </p:cNvPr>
                <p:cNvSpPr>
                  <a:spLocks/>
                </p:cNvSpPr>
                <p:nvPr/>
              </p:nvSpPr>
              <p:spPr bwMode="auto">
                <a:xfrm>
                  <a:off x="759" y="3597"/>
                  <a:ext cx="118" cy="94"/>
                </a:xfrm>
                <a:custGeom>
                  <a:avLst/>
                  <a:gdLst>
                    <a:gd name="T0" fmla="*/ 1 w 235"/>
                    <a:gd name="T1" fmla="*/ 0 h 281"/>
                    <a:gd name="T2" fmla="*/ 56 w 235"/>
                    <a:gd name="T3" fmla="*/ 0 h 281"/>
                    <a:gd name="T4" fmla="*/ 58 w 235"/>
                    <a:gd name="T5" fmla="*/ 0 h 281"/>
                    <a:gd name="T6" fmla="*/ 65 w 235"/>
                    <a:gd name="T7" fmla="*/ 10 h 281"/>
                    <a:gd name="T8" fmla="*/ 235 w 235"/>
                    <a:gd name="T9" fmla="*/ 281 h 281"/>
                    <a:gd name="T10" fmla="*/ 165 w 235"/>
                    <a:gd name="T11" fmla="*/ 277 h 281"/>
                    <a:gd name="T12" fmla="*/ 9 w 235"/>
                    <a:gd name="T13" fmla="*/ 19 h 281"/>
                    <a:gd name="T14" fmla="*/ 0 w 235"/>
                    <a:gd name="T15" fmla="*/ 4 h 281"/>
                    <a:gd name="T16" fmla="*/ 1 w 235"/>
                    <a:gd name="T17" fmla="*/ 0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81"/>
                    <a:gd name="T29" fmla="*/ 235 w 235"/>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81">
                      <a:moveTo>
                        <a:pt x="1" y="0"/>
                      </a:moveTo>
                      <a:lnTo>
                        <a:pt x="56" y="0"/>
                      </a:lnTo>
                      <a:lnTo>
                        <a:pt x="58" y="0"/>
                      </a:lnTo>
                      <a:lnTo>
                        <a:pt x="65" y="10"/>
                      </a:lnTo>
                      <a:lnTo>
                        <a:pt x="235" y="281"/>
                      </a:lnTo>
                      <a:lnTo>
                        <a:pt x="165" y="277"/>
                      </a:lnTo>
                      <a:lnTo>
                        <a:pt x="9" y="19"/>
                      </a:lnTo>
                      <a:lnTo>
                        <a:pt x="0" y="4"/>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3" name="Freeform 457">
                  <a:extLst>
                    <a:ext uri="{FF2B5EF4-FFF2-40B4-BE49-F238E27FC236}">
                      <a16:creationId xmlns:a16="http://schemas.microsoft.com/office/drawing/2014/main" id="{46C186F4-63A5-4F82-B9BD-4241E225BDF5}"/>
                    </a:ext>
                  </a:extLst>
                </p:cNvPr>
                <p:cNvSpPr>
                  <a:spLocks/>
                </p:cNvSpPr>
                <p:nvPr/>
              </p:nvSpPr>
              <p:spPr bwMode="auto">
                <a:xfrm>
                  <a:off x="838" y="3691"/>
                  <a:ext cx="47" cy="12"/>
                </a:xfrm>
                <a:custGeom>
                  <a:avLst/>
                  <a:gdLst>
                    <a:gd name="T0" fmla="*/ 0 w 95"/>
                    <a:gd name="T1" fmla="*/ 36 h 36"/>
                    <a:gd name="T2" fmla="*/ 2 w 95"/>
                    <a:gd name="T3" fmla="*/ 19 h 36"/>
                    <a:gd name="T4" fmla="*/ 8 w 95"/>
                    <a:gd name="T5" fmla="*/ 7 h 36"/>
                    <a:gd name="T6" fmla="*/ 12 w 95"/>
                    <a:gd name="T7" fmla="*/ 0 h 36"/>
                    <a:gd name="T8" fmla="*/ 76 w 95"/>
                    <a:gd name="T9" fmla="*/ 0 h 36"/>
                    <a:gd name="T10" fmla="*/ 95 w 95"/>
                    <a:gd name="T11" fmla="*/ 36 h 36"/>
                    <a:gd name="T12" fmla="*/ 0 w 95"/>
                    <a:gd name="T13" fmla="*/ 36 h 36"/>
                    <a:gd name="T14" fmla="*/ 0 60000 65536"/>
                    <a:gd name="T15" fmla="*/ 0 60000 65536"/>
                    <a:gd name="T16" fmla="*/ 0 60000 65536"/>
                    <a:gd name="T17" fmla="*/ 0 60000 65536"/>
                    <a:gd name="T18" fmla="*/ 0 60000 65536"/>
                    <a:gd name="T19" fmla="*/ 0 60000 65536"/>
                    <a:gd name="T20" fmla="*/ 0 60000 65536"/>
                    <a:gd name="T21" fmla="*/ 0 w 95"/>
                    <a:gd name="T22" fmla="*/ 0 h 36"/>
                    <a:gd name="T23" fmla="*/ 95 w 95"/>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 h="36">
                      <a:moveTo>
                        <a:pt x="0" y="36"/>
                      </a:moveTo>
                      <a:lnTo>
                        <a:pt x="2" y="19"/>
                      </a:lnTo>
                      <a:lnTo>
                        <a:pt x="8" y="7"/>
                      </a:lnTo>
                      <a:lnTo>
                        <a:pt x="12" y="0"/>
                      </a:lnTo>
                      <a:lnTo>
                        <a:pt x="76" y="0"/>
                      </a:lnTo>
                      <a:lnTo>
                        <a:pt x="95"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68" name="Group 458">
                <a:extLst>
                  <a:ext uri="{FF2B5EF4-FFF2-40B4-BE49-F238E27FC236}">
                    <a16:creationId xmlns:a16="http://schemas.microsoft.com/office/drawing/2014/main" id="{335770E7-CC0E-4750-8DB7-9DDD3979A119}"/>
                  </a:ext>
                </a:extLst>
              </p:cNvPr>
              <p:cNvGrpSpPr>
                <a:grpSpLocks/>
              </p:cNvGrpSpPr>
              <p:nvPr/>
            </p:nvGrpSpPr>
            <p:grpSpPr bwMode="auto">
              <a:xfrm>
                <a:off x="844" y="3694"/>
                <a:ext cx="48" cy="23"/>
                <a:chOff x="844" y="3694"/>
                <a:chExt cx="48" cy="23"/>
              </a:xfrm>
            </p:grpSpPr>
            <p:sp>
              <p:nvSpPr>
                <p:cNvPr id="188" name="Freeform 459">
                  <a:extLst>
                    <a:ext uri="{FF2B5EF4-FFF2-40B4-BE49-F238E27FC236}">
                      <a16:creationId xmlns:a16="http://schemas.microsoft.com/office/drawing/2014/main" id="{666FE939-F565-4E31-A440-43043295A220}"/>
                    </a:ext>
                  </a:extLst>
                </p:cNvPr>
                <p:cNvSpPr>
                  <a:spLocks/>
                </p:cNvSpPr>
                <p:nvPr/>
              </p:nvSpPr>
              <p:spPr bwMode="auto">
                <a:xfrm>
                  <a:off x="844" y="3694"/>
                  <a:ext cx="11" cy="23"/>
                </a:xfrm>
                <a:custGeom>
                  <a:avLst/>
                  <a:gdLst>
                    <a:gd name="T0" fmla="*/ 14 w 24"/>
                    <a:gd name="T1" fmla="*/ 68 h 68"/>
                    <a:gd name="T2" fmla="*/ 0 w 24"/>
                    <a:gd name="T3" fmla="*/ 27 h 68"/>
                    <a:gd name="T4" fmla="*/ 9 w 24"/>
                    <a:gd name="T5" fmla="*/ 0 h 68"/>
                    <a:gd name="T6" fmla="*/ 24 w 24"/>
                    <a:gd name="T7" fmla="*/ 32 h 68"/>
                    <a:gd name="T8" fmla="*/ 14 w 24"/>
                    <a:gd name="T9" fmla="*/ 68 h 68"/>
                    <a:gd name="T10" fmla="*/ 0 60000 65536"/>
                    <a:gd name="T11" fmla="*/ 0 60000 65536"/>
                    <a:gd name="T12" fmla="*/ 0 60000 65536"/>
                    <a:gd name="T13" fmla="*/ 0 60000 65536"/>
                    <a:gd name="T14" fmla="*/ 0 60000 65536"/>
                    <a:gd name="T15" fmla="*/ 0 w 24"/>
                    <a:gd name="T16" fmla="*/ 0 h 68"/>
                    <a:gd name="T17" fmla="*/ 24 w 24"/>
                    <a:gd name="T18" fmla="*/ 68 h 68"/>
                  </a:gdLst>
                  <a:ahLst/>
                  <a:cxnLst>
                    <a:cxn ang="T10">
                      <a:pos x="T0" y="T1"/>
                    </a:cxn>
                    <a:cxn ang="T11">
                      <a:pos x="T2" y="T3"/>
                    </a:cxn>
                    <a:cxn ang="T12">
                      <a:pos x="T4" y="T5"/>
                    </a:cxn>
                    <a:cxn ang="T13">
                      <a:pos x="T6" y="T7"/>
                    </a:cxn>
                    <a:cxn ang="T14">
                      <a:pos x="T8" y="T9"/>
                    </a:cxn>
                  </a:cxnLst>
                  <a:rect l="T15" t="T16" r="T17" b="T18"/>
                  <a:pathLst>
                    <a:path w="24" h="68">
                      <a:moveTo>
                        <a:pt x="14" y="68"/>
                      </a:moveTo>
                      <a:lnTo>
                        <a:pt x="0" y="27"/>
                      </a:lnTo>
                      <a:lnTo>
                        <a:pt x="9" y="0"/>
                      </a:lnTo>
                      <a:lnTo>
                        <a:pt x="24" y="32"/>
                      </a:lnTo>
                      <a:lnTo>
                        <a:pt x="14"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9" name="Freeform 460">
                  <a:extLst>
                    <a:ext uri="{FF2B5EF4-FFF2-40B4-BE49-F238E27FC236}">
                      <a16:creationId xmlns:a16="http://schemas.microsoft.com/office/drawing/2014/main" id="{3E343CE7-8994-43CC-AAA6-B3E7D1695DB3}"/>
                    </a:ext>
                  </a:extLst>
                </p:cNvPr>
                <p:cNvSpPr>
                  <a:spLocks/>
                </p:cNvSpPr>
                <p:nvPr/>
              </p:nvSpPr>
              <p:spPr bwMode="auto">
                <a:xfrm>
                  <a:off x="848" y="3695"/>
                  <a:ext cx="37" cy="10"/>
                </a:xfrm>
                <a:custGeom>
                  <a:avLst/>
                  <a:gdLst>
                    <a:gd name="T0" fmla="*/ 2 w 74"/>
                    <a:gd name="T1" fmla="*/ 0 h 30"/>
                    <a:gd name="T2" fmla="*/ 50 w 74"/>
                    <a:gd name="T3" fmla="*/ 0 h 30"/>
                    <a:gd name="T4" fmla="*/ 51 w 74"/>
                    <a:gd name="T5" fmla="*/ 3 h 30"/>
                    <a:gd name="T6" fmla="*/ 57 w 74"/>
                    <a:gd name="T7" fmla="*/ 12 h 30"/>
                    <a:gd name="T8" fmla="*/ 74 w 74"/>
                    <a:gd name="T9" fmla="*/ 30 h 30"/>
                    <a:gd name="T10" fmla="*/ 19 w 74"/>
                    <a:gd name="T11" fmla="*/ 30 h 30"/>
                    <a:gd name="T12" fmla="*/ 9 w 74"/>
                    <a:gd name="T13" fmla="*/ 21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1" y="3"/>
                      </a:lnTo>
                      <a:lnTo>
                        <a:pt x="57" y="12"/>
                      </a:lnTo>
                      <a:lnTo>
                        <a:pt x="74" y="30"/>
                      </a:lnTo>
                      <a:lnTo>
                        <a:pt x="19" y="30"/>
                      </a:lnTo>
                      <a:lnTo>
                        <a:pt x="9" y="21"/>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0" name="Freeform 461">
                  <a:extLst>
                    <a:ext uri="{FF2B5EF4-FFF2-40B4-BE49-F238E27FC236}">
                      <a16:creationId xmlns:a16="http://schemas.microsoft.com/office/drawing/2014/main" id="{87F9FB46-446D-40DC-ADBE-A8D4FC4BE973}"/>
                    </a:ext>
                  </a:extLst>
                </p:cNvPr>
                <p:cNvSpPr>
                  <a:spLocks/>
                </p:cNvSpPr>
                <p:nvPr/>
              </p:nvSpPr>
              <p:spPr bwMode="auto">
                <a:xfrm>
                  <a:off x="851" y="3706"/>
                  <a:ext cx="41" cy="11"/>
                </a:xfrm>
                <a:custGeom>
                  <a:avLst/>
                  <a:gdLst>
                    <a:gd name="T0" fmla="*/ 0 w 81"/>
                    <a:gd name="T1" fmla="*/ 34 h 34"/>
                    <a:gd name="T2" fmla="*/ 1 w 81"/>
                    <a:gd name="T3" fmla="*/ 19 h 34"/>
                    <a:gd name="T4" fmla="*/ 5 w 81"/>
                    <a:gd name="T5" fmla="*/ 6 h 34"/>
                    <a:gd name="T6" fmla="*/ 10 w 81"/>
                    <a:gd name="T7" fmla="*/ 0 h 34"/>
                    <a:gd name="T8" fmla="*/ 67 w 81"/>
                    <a:gd name="T9" fmla="*/ 0 h 34"/>
                    <a:gd name="T10" fmla="*/ 81 w 81"/>
                    <a:gd name="T11" fmla="*/ 34 h 34"/>
                    <a:gd name="T12" fmla="*/ 0 w 81"/>
                    <a:gd name="T13" fmla="*/ 34 h 34"/>
                    <a:gd name="T14" fmla="*/ 0 60000 65536"/>
                    <a:gd name="T15" fmla="*/ 0 60000 65536"/>
                    <a:gd name="T16" fmla="*/ 0 60000 65536"/>
                    <a:gd name="T17" fmla="*/ 0 60000 65536"/>
                    <a:gd name="T18" fmla="*/ 0 60000 65536"/>
                    <a:gd name="T19" fmla="*/ 0 60000 65536"/>
                    <a:gd name="T20" fmla="*/ 0 60000 65536"/>
                    <a:gd name="T21" fmla="*/ 0 w 81"/>
                    <a:gd name="T22" fmla="*/ 0 h 34"/>
                    <a:gd name="T23" fmla="*/ 81 w 81"/>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4">
                      <a:moveTo>
                        <a:pt x="0" y="34"/>
                      </a:moveTo>
                      <a:lnTo>
                        <a:pt x="1" y="19"/>
                      </a:lnTo>
                      <a:lnTo>
                        <a:pt x="5" y="6"/>
                      </a:lnTo>
                      <a:lnTo>
                        <a:pt x="10" y="0"/>
                      </a:lnTo>
                      <a:lnTo>
                        <a:pt x="67" y="0"/>
                      </a:lnTo>
                      <a:lnTo>
                        <a:pt x="81" y="34"/>
                      </a:lnTo>
                      <a:lnTo>
                        <a:pt x="0" y="34"/>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69" name="Group 462">
                <a:extLst>
                  <a:ext uri="{FF2B5EF4-FFF2-40B4-BE49-F238E27FC236}">
                    <a16:creationId xmlns:a16="http://schemas.microsoft.com/office/drawing/2014/main" id="{7D998958-902D-4BB6-B481-7892D9CCE4CF}"/>
                  </a:ext>
                </a:extLst>
              </p:cNvPr>
              <p:cNvGrpSpPr>
                <a:grpSpLocks/>
              </p:cNvGrpSpPr>
              <p:nvPr/>
            </p:nvGrpSpPr>
            <p:grpSpPr bwMode="auto">
              <a:xfrm>
                <a:off x="857" y="3710"/>
                <a:ext cx="49" cy="22"/>
                <a:chOff x="857" y="3710"/>
                <a:chExt cx="49" cy="22"/>
              </a:xfrm>
            </p:grpSpPr>
            <p:sp>
              <p:nvSpPr>
                <p:cNvPr id="185" name="Freeform 463">
                  <a:extLst>
                    <a:ext uri="{FF2B5EF4-FFF2-40B4-BE49-F238E27FC236}">
                      <a16:creationId xmlns:a16="http://schemas.microsoft.com/office/drawing/2014/main" id="{5FCE2F64-E202-4F7D-9A5B-5DA5C42086DF}"/>
                    </a:ext>
                  </a:extLst>
                </p:cNvPr>
                <p:cNvSpPr>
                  <a:spLocks/>
                </p:cNvSpPr>
                <p:nvPr/>
              </p:nvSpPr>
              <p:spPr bwMode="auto">
                <a:xfrm>
                  <a:off x="857" y="3710"/>
                  <a:ext cx="11" cy="22"/>
                </a:xfrm>
                <a:custGeom>
                  <a:avLst/>
                  <a:gdLst>
                    <a:gd name="T0" fmla="*/ 13 w 22"/>
                    <a:gd name="T1" fmla="*/ 68 h 68"/>
                    <a:gd name="T2" fmla="*/ 0 w 22"/>
                    <a:gd name="T3" fmla="*/ 27 h 68"/>
                    <a:gd name="T4" fmla="*/ 9 w 22"/>
                    <a:gd name="T5" fmla="*/ 0 h 68"/>
                    <a:gd name="T6" fmla="*/ 22 w 22"/>
                    <a:gd name="T7" fmla="*/ 31 h 68"/>
                    <a:gd name="T8" fmla="*/ 13 w 22"/>
                    <a:gd name="T9" fmla="*/ 68 h 68"/>
                    <a:gd name="T10" fmla="*/ 0 60000 65536"/>
                    <a:gd name="T11" fmla="*/ 0 60000 65536"/>
                    <a:gd name="T12" fmla="*/ 0 60000 65536"/>
                    <a:gd name="T13" fmla="*/ 0 60000 65536"/>
                    <a:gd name="T14" fmla="*/ 0 60000 65536"/>
                    <a:gd name="T15" fmla="*/ 0 w 22"/>
                    <a:gd name="T16" fmla="*/ 0 h 68"/>
                    <a:gd name="T17" fmla="*/ 22 w 22"/>
                    <a:gd name="T18" fmla="*/ 68 h 68"/>
                  </a:gdLst>
                  <a:ahLst/>
                  <a:cxnLst>
                    <a:cxn ang="T10">
                      <a:pos x="T0" y="T1"/>
                    </a:cxn>
                    <a:cxn ang="T11">
                      <a:pos x="T2" y="T3"/>
                    </a:cxn>
                    <a:cxn ang="T12">
                      <a:pos x="T4" y="T5"/>
                    </a:cxn>
                    <a:cxn ang="T13">
                      <a:pos x="T6" y="T7"/>
                    </a:cxn>
                    <a:cxn ang="T14">
                      <a:pos x="T8" y="T9"/>
                    </a:cxn>
                  </a:cxnLst>
                  <a:rect l="T15" t="T16" r="T17" b="T18"/>
                  <a:pathLst>
                    <a:path w="22" h="68">
                      <a:moveTo>
                        <a:pt x="13" y="68"/>
                      </a:moveTo>
                      <a:lnTo>
                        <a:pt x="0" y="27"/>
                      </a:lnTo>
                      <a:lnTo>
                        <a:pt x="9" y="0"/>
                      </a:lnTo>
                      <a:lnTo>
                        <a:pt x="22" y="31"/>
                      </a:lnTo>
                      <a:lnTo>
                        <a:pt x="13" y="6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6" name="Freeform 464">
                  <a:extLst>
                    <a:ext uri="{FF2B5EF4-FFF2-40B4-BE49-F238E27FC236}">
                      <a16:creationId xmlns:a16="http://schemas.microsoft.com/office/drawing/2014/main" id="{7BB3AE60-D72C-4573-9C98-FD65C82296BF}"/>
                    </a:ext>
                  </a:extLst>
                </p:cNvPr>
                <p:cNvSpPr>
                  <a:spLocks/>
                </p:cNvSpPr>
                <p:nvPr/>
              </p:nvSpPr>
              <p:spPr bwMode="auto">
                <a:xfrm>
                  <a:off x="862" y="3710"/>
                  <a:ext cx="36" cy="10"/>
                </a:xfrm>
                <a:custGeom>
                  <a:avLst/>
                  <a:gdLst>
                    <a:gd name="T0" fmla="*/ 1 w 72"/>
                    <a:gd name="T1" fmla="*/ 0 h 29"/>
                    <a:gd name="T2" fmla="*/ 50 w 72"/>
                    <a:gd name="T3" fmla="*/ 0 h 29"/>
                    <a:gd name="T4" fmla="*/ 51 w 72"/>
                    <a:gd name="T5" fmla="*/ 2 h 29"/>
                    <a:gd name="T6" fmla="*/ 56 w 72"/>
                    <a:gd name="T7" fmla="*/ 11 h 29"/>
                    <a:gd name="T8" fmla="*/ 72 w 72"/>
                    <a:gd name="T9" fmla="*/ 29 h 29"/>
                    <a:gd name="T10" fmla="*/ 17 w 72"/>
                    <a:gd name="T11" fmla="*/ 29 h 29"/>
                    <a:gd name="T12" fmla="*/ 9 w 72"/>
                    <a:gd name="T13" fmla="*/ 20 h 29"/>
                    <a:gd name="T14" fmla="*/ 0 w 72"/>
                    <a:gd name="T15" fmla="*/ 6 h 29"/>
                    <a:gd name="T16" fmla="*/ 1 w 72"/>
                    <a:gd name="T17" fmla="*/ 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29"/>
                    <a:gd name="T29" fmla="*/ 72 w 7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29">
                      <a:moveTo>
                        <a:pt x="1" y="0"/>
                      </a:moveTo>
                      <a:lnTo>
                        <a:pt x="50" y="0"/>
                      </a:lnTo>
                      <a:lnTo>
                        <a:pt x="51" y="2"/>
                      </a:lnTo>
                      <a:lnTo>
                        <a:pt x="56" y="11"/>
                      </a:lnTo>
                      <a:lnTo>
                        <a:pt x="72" y="29"/>
                      </a:lnTo>
                      <a:lnTo>
                        <a:pt x="17" y="29"/>
                      </a:lnTo>
                      <a:lnTo>
                        <a:pt x="9" y="20"/>
                      </a:lnTo>
                      <a:lnTo>
                        <a:pt x="0" y="6"/>
                      </a:lnTo>
                      <a:lnTo>
                        <a:pt x="1"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7" name="Freeform 465">
                  <a:extLst>
                    <a:ext uri="{FF2B5EF4-FFF2-40B4-BE49-F238E27FC236}">
                      <a16:creationId xmlns:a16="http://schemas.microsoft.com/office/drawing/2014/main" id="{13A0DED6-7191-4C5A-8D80-E8CD6A6EC3D7}"/>
                    </a:ext>
                  </a:extLst>
                </p:cNvPr>
                <p:cNvSpPr>
                  <a:spLocks/>
                </p:cNvSpPr>
                <p:nvPr/>
              </p:nvSpPr>
              <p:spPr bwMode="auto">
                <a:xfrm>
                  <a:off x="865" y="3720"/>
                  <a:ext cx="41" cy="12"/>
                </a:xfrm>
                <a:custGeom>
                  <a:avLst/>
                  <a:gdLst>
                    <a:gd name="T0" fmla="*/ 0 w 83"/>
                    <a:gd name="T1" fmla="*/ 36 h 36"/>
                    <a:gd name="T2" fmla="*/ 1 w 83"/>
                    <a:gd name="T3" fmla="*/ 20 h 36"/>
                    <a:gd name="T4" fmla="*/ 7 w 83"/>
                    <a:gd name="T5" fmla="*/ 8 h 36"/>
                    <a:gd name="T6" fmla="*/ 11 w 83"/>
                    <a:gd name="T7" fmla="*/ 0 h 36"/>
                    <a:gd name="T8" fmla="*/ 67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1" y="20"/>
                      </a:lnTo>
                      <a:lnTo>
                        <a:pt x="7" y="8"/>
                      </a:lnTo>
                      <a:lnTo>
                        <a:pt x="11" y="0"/>
                      </a:lnTo>
                      <a:lnTo>
                        <a:pt x="67"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70" name="Group 466">
                <a:extLst>
                  <a:ext uri="{FF2B5EF4-FFF2-40B4-BE49-F238E27FC236}">
                    <a16:creationId xmlns:a16="http://schemas.microsoft.com/office/drawing/2014/main" id="{D9FC7E37-A741-4E1C-B499-262984C27BD4}"/>
                  </a:ext>
                </a:extLst>
              </p:cNvPr>
              <p:cNvGrpSpPr>
                <a:grpSpLocks/>
              </p:cNvGrpSpPr>
              <p:nvPr/>
            </p:nvGrpSpPr>
            <p:grpSpPr bwMode="auto">
              <a:xfrm>
                <a:off x="1086" y="3766"/>
                <a:ext cx="49" cy="23"/>
                <a:chOff x="1086" y="3766"/>
                <a:chExt cx="49" cy="23"/>
              </a:xfrm>
            </p:grpSpPr>
            <p:sp>
              <p:nvSpPr>
                <p:cNvPr id="182" name="Freeform 467">
                  <a:extLst>
                    <a:ext uri="{FF2B5EF4-FFF2-40B4-BE49-F238E27FC236}">
                      <a16:creationId xmlns:a16="http://schemas.microsoft.com/office/drawing/2014/main" id="{23E9F78C-0CA5-4124-9CC8-FF41FF3B194F}"/>
                    </a:ext>
                  </a:extLst>
                </p:cNvPr>
                <p:cNvSpPr>
                  <a:spLocks/>
                </p:cNvSpPr>
                <p:nvPr/>
              </p:nvSpPr>
              <p:spPr bwMode="auto">
                <a:xfrm>
                  <a:off x="1086" y="3766"/>
                  <a:ext cx="11" cy="23"/>
                </a:xfrm>
                <a:custGeom>
                  <a:avLst/>
                  <a:gdLst>
                    <a:gd name="T0" fmla="*/ 13 w 22"/>
                    <a:gd name="T1" fmla="*/ 69 h 69"/>
                    <a:gd name="T2" fmla="*/ 0 w 22"/>
                    <a:gd name="T3" fmla="*/ 27 h 69"/>
                    <a:gd name="T4" fmla="*/ 9 w 22"/>
                    <a:gd name="T5" fmla="*/ 0 h 69"/>
                    <a:gd name="T6" fmla="*/ 22 w 22"/>
                    <a:gd name="T7" fmla="*/ 32 h 69"/>
                    <a:gd name="T8" fmla="*/ 13 w 22"/>
                    <a:gd name="T9" fmla="*/ 69 h 69"/>
                    <a:gd name="T10" fmla="*/ 0 60000 65536"/>
                    <a:gd name="T11" fmla="*/ 0 60000 65536"/>
                    <a:gd name="T12" fmla="*/ 0 60000 65536"/>
                    <a:gd name="T13" fmla="*/ 0 60000 65536"/>
                    <a:gd name="T14" fmla="*/ 0 60000 65536"/>
                    <a:gd name="T15" fmla="*/ 0 w 22"/>
                    <a:gd name="T16" fmla="*/ 0 h 69"/>
                    <a:gd name="T17" fmla="*/ 22 w 22"/>
                    <a:gd name="T18" fmla="*/ 69 h 69"/>
                  </a:gdLst>
                  <a:ahLst/>
                  <a:cxnLst>
                    <a:cxn ang="T10">
                      <a:pos x="T0" y="T1"/>
                    </a:cxn>
                    <a:cxn ang="T11">
                      <a:pos x="T2" y="T3"/>
                    </a:cxn>
                    <a:cxn ang="T12">
                      <a:pos x="T4" y="T5"/>
                    </a:cxn>
                    <a:cxn ang="T13">
                      <a:pos x="T6" y="T7"/>
                    </a:cxn>
                    <a:cxn ang="T14">
                      <a:pos x="T8" y="T9"/>
                    </a:cxn>
                  </a:cxnLst>
                  <a:rect l="T15" t="T16" r="T17" b="T18"/>
                  <a:pathLst>
                    <a:path w="22" h="69">
                      <a:moveTo>
                        <a:pt x="13" y="69"/>
                      </a:moveTo>
                      <a:lnTo>
                        <a:pt x="0" y="27"/>
                      </a:lnTo>
                      <a:lnTo>
                        <a:pt x="9" y="0"/>
                      </a:lnTo>
                      <a:lnTo>
                        <a:pt x="22" y="32"/>
                      </a:lnTo>
                      <a:lnTo>
                        <a:pt x="13" y="69"/>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3" name="Freeform 468">
                  <a:extLst>
                    <a:ext uri="{FF2B5EF4-FFF2-40B4-BE49-F238E27FC236}">
                      <a16:creationId xmlns:a16="http://schemas.microsoft.com/office/drawing/2014/main" id="{76177913-37A6-4CB3-964B-0C61A189B60E}"/>
                    </a:ext>
                  </a:extLst>
                </p:cNvPr>
                <p:cNvSpPr>
                  <a:spLocks/>
                </p:cNvSpPr>
                <p:nvPr/>
              </p:nvSpPr>
              <p:spPr bwMode="auto">
                <a:xfrm>
                  <a:off x="1090" y="3767"/>
                  <a:ext cx="37" cy="10"/>
                </a:xfrm>
                <a:custGeom>
                  <a:avLst/>
                  <a:gdLst>
                    <a:gd name="T0" fmla="*/ 3 w 74"/>
                    <a:gd name="T1" fmla="*/ 0 h 31"/>
                    <a:gd name="T2" fmla="*/ 51 w 74"/>
                    <a:gd name="T3" fmla="*/ 0 h 31"/>
                    <a:gd name="T4" fmla="*/ 53 w 74"/>
                    <a:gd name="T5" fmla="*/ 4 h 31"/>
                    <a:gd name="T6" fmla="*/ 56 w 74"/>
                    <a:gd name="T7" fmla="*/ 13 h 31"/>
                    <a:gd name="T8" fmla="*/ 74 w 74"/>
                    <a:gd name="T9" fmla="*/ 31 h 31"/>
                    <a:gd name="T10" fmla="*/ 18 w 74"/>
                    <a:gd name="T11" fmla="*/ 31 h 31"/>
                    <a:gd name="T12" fmla="*/ 9 w 74"/>
                    <a:gd name="T13" fmla="*/ 22 h 31"/>
                    <a:gd name="T14" fmla="*/ 0 w 74"/>
                    <a:gd name="T15" fmla="*/ 6 h 31"/>
                    <a:gd name="T16" fmla="*/ 3 w 7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1"/>
                    <a:gd name="T29" fmla="*/ 74 w 74"/>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1">
                      <a:moveTo>
                        <a:pt x="3" y="0"/>
                      </a:moveTo>
                      <a:lnTo>
                        <a:pt x="51" y="0"/>
                      </a:lnTo>
                      <a:lnTo>
                        <a:pt x="53" y="4"/>
                      </a:lnTo>
                      <a:lnTo>
                        <a:pt x="56" y="13"/>
                      </a:lnTo>
                      <a:lnTo>
                        <a:pt x="74" y="31"/>
                      </a:lnTo>
                      <a:lnTo>
                        <a:pt x="18" y="31"/>
                      </a:lnTo>
                      <a:lnTo>
                        <a:pt x="9" y="22"/>
                      </a:lnTo>
                      <a:lnTo>
                        <a:pt x="0" y="6"/>
                      </a:lnTo>
                      <a:lnTo>
                        <a:pt x="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4" name="Freeform 469">
                  <a:extLst>
                    <a:ext uri="{FF2B5EF4-FFF2-40B4-BE49-F238E27FC236}">
                      <a16:creationId xmlns:a16="http://schemas.microsoft.com/office/drawing/2014/main" id="{8F11234A-06EE-473B-B95D-FEFEF29D6797}"/>
                    </a:ext>
                  </a:extLst>
                </p:cNvPr>
                <p:cNvSpPr>
                  <a:spLocks/>
                </p:cNvSpPr>
                <p:nvPr/>
              </p:nvSpPr>
              <p:spPr bwMode="auto">
                <a:xfrm>
                  <a:off x="1093" y="3777"/>
                  <a:ext cx="42" cy="12"/>
                </a:xfrm>
                <a:custGeom>
                  <a:avLst/>
                  <a:gdLst>
                    <a:gd name="T0" fmla="*/ 0 w 83"/>
                    <a:gd name="T1" fmla="*/ 36 h 36"/>
                    <a:gd name="T2" fmla="*/ 2 w 83"/>
                    <a:gd name="T3" fmla="*/ 19 h 36"/>
                    <a:gd name="T4" fmla="*/ 7 w 83"/>
                    <a:gd name="T5" fmla="*/ 6 h 36"/>
                    <a:gd name="T6" fmla="*/ 11 w 83"/>
                    <a:gd name="T7" fmla="*/ 0 h 36"/>
                    <a:gd name="T8" fmla="*/ 68 w 83"/>
                    <a:gd name="T9" fmla="*/ 0 h 36"/>
                    <a:gd name="T10" fmla="*/ 83 w 83"/>
                    <a:gd name="T11" fmla="*/ 36 h 36"/>
                    <a:gd name="T12" fmla="*/ 0 w 83"/>
                    <a:gd name="T13" fmla="*/ 36 h 36"/>
                    <a:gd name="T14" fmla="*/ 0 60000 65536"/>
                    <a:gd name="T15" fmla="*/ 0 60000 65536"/>
                    <a:gd name="T16" fmla="*/ 0 60000 65536"/>
                    <a:gd name="T17" fmla="*/ 0 60000 65536"/>
                    <a:gd name="T18" fmla="*/ 0 60000 65536"/>
                    <a:gd name="T19" fmla="*/ 0 60000 65536"/>
                    <a:gd name="T20" fmla="*/ 0 60000 65536"/>
                    <a:gd name="T21" fmla="*/ 0 w 83"/>
                    <a:gd name="T22" fmla="*/ 0 h 36"/>
                    <a:gd name="T23" fmla="*/ 83 w 83"/>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36">
                      <a:moveTo>
                        <a:pt x="0" y="36"/>
                      </a:moveTo>
                      <a:lnTo>
                        <a:pt x="2" y="19"/>
                      </a:lnTo>
                      <a:lnTo>
                        <a:pt x="7" y="6"/>
                      </a:lnTo>
                      <a:lnTo>
                        <a:pt x="11" y="0"/>
                      </a:lnTo>
                      <a:lnTo>
                        <a:pt x="68" y="0"/>
                      </a:lnTo>
                      <a:lnTo>
                        <a:pt x="83"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71" name="Group 470">
                <a:extLst>
                  <a:ext uri="{FF2B5EF4-FFF2-40B4-BE49-F238E27FC236}">
                    <a16:creationId xmlns:a16="http://schemas.microsoft.com/office/drawing/2014/main" id="{CBC432E0-47E9-4D44-848E-C0E26E1B4843}"/>
                  </a:ext>
                </a:extLst>
              </p:cNvPr>
              <p:cNvGrpSpPr>
                <a:grpSpLocks/>
              </p:cNvGrpSpPr>
              <p:nvPr/>
            </p:nvGrpSpPr>
            <p:grpSpPr bwMode="auto">
              <a:xfrm>
                <a:off x="934" y="3740"/>
                <a:ext cx="48" cy="23"/>
                <a:chOff x="934" y="3740"/>
                <a:chExt cx="48" cy="23"/>
              </a:xfrm>
            </p:grpSpPr>
            <p:sp>
              <p:nvSpPr>
                <p:cNvPr id="179" name="Freeform 471">
                  <a:extLst>
                    <a:ext uri="{FF2B5EF4-FFF2-40B4-BE49-F238E27FC236}">
                      <a16:creationId xmlns:a16="http://schemas.microsoft.com/office/drawing/2014/main" id="{66C98086-9CC0-475B-A45A-AF4958E59767}"/>
                    </a:ext>
                  </a:extLst>
                </p:cNvPr>
                <p:cNvSpPr>
                  <a:spLocks/>
                </p:cNvSpPr>
                <p:nvPr/>
              </p:nvSpPr>
              <p:spPr bwMode="auto">
                <a:xfrm>
                  <a:off x="934" y="3740"/>
                  <a:ext cx="11" cy="23"/>
                </a:xfrm>
                <a:custGeom>
                  <a:avLst/>
                  <a:gdLst>
                    <a:gd name="T0" fmla="*/ 15 w 24"/>
                    <a:gd name="T1" fmla="*/ 70 h 70"/>
                    <a:gd name="T2" fmla="*/ 0 w 24"/>
                    <a:gd name="T3" fmla="*/ 27 h 70"/>
                    <a:gd name="T4" fmla="*/ 9 w 24"/>
                    <a:gd name="T5" fmla="*/ 0 h 70"/>
                    <a:gd name="T6" fmla="*/ 24 w 24"/>
                    <a:gd name="T7" fmla="*/ 32 h 70"/>
                    <a:gd name="T8" fmla="*/ 15 w 24"/>
                    <a:gd name="T9" fmla="*/ 70 h 70"/>
                    <a:gd name="T10" fmla="*/ 0 60000 65536"/>
                    <a:gd name="T11" fmla="*/ 0 60000 65536"/>
                    <a:gd name="T12" fmla="*/ 0 60000 65536"/>
                    <a:gd name="T13" fmla="*/ 0 60000 65536"/>
                    <a:gd name="T14" fmla="*/ 0 60000 65536"/>
                    <a:gd name="T15" fmla="*/ 0 w 24"/>
                    <a:gd name="T16" fmla="*/ 0 h 70"/>
                    <a:gd name="T17" fmla="*/ 24 w 24"/>
                    <a:gd name="T18" fmla="*/ 70 h 70"/>
                  </a:gdLst>
                  <a:ahLst/>
                  <a:cxnLst>
                    <a:cxn ang="T10">
                      <a:pos x="T0" y="T1"/>
                    </a:cxn>
                    <a:cxn ang="T11">
                      <a:pos x="T2" y="T3"/>
                    </a:cxn>
                    <a:cxn ang="T12">
                      <a:pos x="T4" y="T5"/>
                    </a:cxn>
                    <a:cxn ang="T13">
                      <a:pos x="T6" y="T7"/>
                    </a:cxn>
                    <a:cxn ang="T14">
                      <a:pos x="T8" y="T9"/>
                    </a:cxn>
                  </a:cxnLst>
                  <a:rect l="T15" t="T16" r="T17" b="T18"/>
                  <a:pathLst>
                    <a:path w="24" h="70">
                      <a:moveTo>
                        <a:pt x="15" y="70"/>
                      </a:moveTo>
                      <a:lnTo>
                        <a:pt x="0" y="27"/>
                      </a:lnTo>
                      <a:lnTo>
                        <a:pt x="9" y="0"/>
                      </a:lnTo>
                      <a:lnTo>
                        <a:pt x="24" y="32"/>
                      </a:lnTo>
                      <a:lnTo>
                        <a:pt x="15" y="7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0" name="Freeform 472">
                  <a:extLst>
                    <a:ext uri="{FF2B5EF4-FFF2-40B4-BE49-F238E27FC236}">
                      <a16:creationId xmlns:a16="http://schemas.microsoft.com/office/drawing/2014/main" id="{8026491B-8D57-4483-AB31-2722AB5416B6}"/>
                    </a:ext>
                  </a:extLst>
                </p:cNvPr>
                <p:cNvSpPr>
                  <a:spLocks/>
                </p:cNvSpPr>
                <p:nvPr/>
              </p:nvSpPr>
              <p:spPr bwMode="auto">
                <a:xfrm>
                  <a:off x="938" y="3741"/>
                  <a:ext cx="37" cy="10"/>
                </a:xfrm>
                <a:custGeom>
                  <a:avLst/>
                  <a:gdLst>
                    <a:gd name="T0" fmla="*/ 2 w 74"/>
                    <a:gd name="T1" fmla="*/ 0 h 30"/>
                    <a:gd name="T2" fmla="*/ 50 w 74"/>
                    <a:gd name="T3" fmla="*/ 0 h 30"/>
                    <a:gd name="T4" fmla="*/ 52 w 74"/>
                    <a:gd name="T5" fmla="*/ 4 h 30"/>
                    <a:gd name="T6" fmla="*/ 57 w 74"/>
                    <a:gd name="T7" fmla="*/ 13 h 30"/>
                    <a:gd name="T8" fmla="*/ 74 w 74"/>
                    <a:gd name="T9" fmla="*/ 30 h 30"/>
                    <a:gd name="T10" fmla="*/ 19 w 74"/>
                    <a:gd name="T11" fmla="*/ 30 h 30"/>
                    <a:gd name="T12" fmla="*/ 9 w 74"/>
                    <a:gd name="T13" fmla="*/ 22 h 30"/>
                    <a:gd name="T14" fmla="*/ 0 w 74"/>
                    <a:gd name="T15" fmla="*/ 6 h 30"/>
                    <a:gd name="T16" fmla="*/ 2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2" y="0"/>
                      </a:moveTo>
                      <a:lnTo>
                        <a:pt x="50" y="0"/>
                      </a:lnTo>
                      <a:lnTo>
                        <a:pt x="52" y="4"/>
                      </a:lnTo>
                      <a:lnTo>
                        <a:pt x="57" y="13"/>
                      </a:lnTo>
                      <a:lnTo>
                        <a:pt x="74" y="30"/>
                      </a:lnTo>
                      <a:lnTo>
                        <a:pt x="19" y="30"/>
                      </a:lnTo>
                      <a:lnTo>
                        <a:pt x="9" y="22"/>
                      </a:lnTo>
                      <a:lnTo>
                        <a:pt x="0" y="6"/>
                      </a:lnTo>
                      <a:lnTo>
                        <a:pt x="2"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1" name="Freeform 473">
                  <a:extLst>
                    <a:ext uri="{FF2B5EF4-FFF2-40B4-BE49-F238E27FC236}">
                      <a16:creationId xmlns:a16="http://schemas.microsoft.com/office/drawing/2014/main" id="{495CFBF7-A28C-4BEC-9108-49ABC8B8B08E}"/>
                    </a:ext>
                  </a:extLst>
                </p:cNvPr>
                <p:cNvSpPr>
                  <a:spLocks/>
                </p:cNvSpPr>
                <p:nvPr/>
              </p:nvSpPr>
              <p:spPr bwMode="auto">
                <a:xfrm>
                  <a:off x="941" y="3751"/>
                  <a:ext cx="41" cy="12"/>
                </a:xfrm>
                <a:custGeom>
                  <a:avLst/>
                  <a:gdLst>
                    <a:gd name="T0" fmla="*/ 0 w 81"/>
                    <a:gd name="T1" fmla="*/ 36 h 36"/>
                    <a:gd name="T2" fmla="*/ 1 w 81"/>
                    <a:gd name="T3" fmla="*/ 19 h 36"/>
                    <a:gd name="T4" fmla="*/ 5 w 81"/>
                    <a:gd name="T5" fmla="*/ 6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6"/>
                      </a:lnTo>
                      <a:lnTo>
                        <a:pt x="10" y="0"/>
                      </a:lnTo>
                      <a:lnTo>
                        <a:pt x="67" y="0"/>
                      </a:lnTo>
                      <a:lnTo>
                        <a:pt x="81"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172" name="Group 474">
                <a:extLst>
                  <a:ext uri="{FF2B5EF4-FFF2-40B4-BE49-F238E27FC236}">
                    <a16:creationId xmlns:a16="http://schemas.microsoft.com/office/drawing/2014/main" id="{5013ECC7-D70A-4BA4-B412-139AC4A08F13}"/>
                  </a:ext>
                </a:extLst>
              </p:cNvPr>
              <p:cNvGrpSpPr>
                <a:grpSpLocks/>
              </p:cNvGrpSpPr>
              <p:nvPr/>
            </p:nvGrpSpPr>
            <p:grpSpPr bwMode="auto">
              <a:xfrm>
                <a:off x="943" y="3754"/>
                <a:ext cx="49" cy="23"/>
                <a:chOff x="943" y="3754"/>
                <a:chExt cx="49" cy="23"/>
              </a:xfrm>
            </p:grpSpPr>
            <p:sp>
              <p:nvSpPr>
                <p:cNvPr id="176" name="Freeform 475">
                  <a:extLst>
                    <a:ext uri="{FF2B5EF4-FFF2-40B4-BE49-F238E27FC236}">
                      <a16:creationId xmlns:a16="http://schemas.microsoft.com/office/drawing/2014/main" id="{ECE28C8C-BBAB-45F7-85D9-AE4166FEFBE7}"/>
                    </a:ext>
                  </a:extLst>
                </p:cNvPr>
                <p:cNvSpPr>
                  <a:spLocks/>
                </p:cNvSpPr>
                <p:nvPr/>
              </p:nvSpPr>
              <p:spPr bwMode="auto">
                <a:xfrm>
                  <a:off x="943" y="3754"/>
                  <a:ext cx="12" cy="23"/>
                </a:xfrm>
                <a:custGeom>
                  <a:avLst/>
                  <a:gdLst>
                    <a:gd name="T0" fmla="*/ 16 w 25"/>
                    <a:gd name="T1" fmla="*/ 68 h 68"/>
                    <a:gd name="T2" fmla="*/ 0 w 25"/>
                    <a:gd name="T3" fmla="*/ 25 h 68"/>
                    <a:gd name="T4" fmla="*/ 11 w 25"/>
                    <a:gd name="T5" fmla="*/ 0 h 68"/>
                    <a:gd name="T6" fmla="*/ 25 w 25"/>
                    <a:gd name="T7" fmla="*/ 31 h 68"/>
                    <a:gd name="T8" fmla="*/ 16 w 25"/>
                    <a:gd name="T9" fmla="*/ 68 h 68"/>
                    <a:gd name="T10" fmla="*/ 0 60000 65536"/>
                    <a:gd name="T11" fmla="*/ 0 60000 65536"/>
                    <a:gd name="T12" fmla="*/ 0 60000 65536"/>
                    <a:gd name="T13" fmla="*/ 0 60000 65536"/>
                    <a:gd name="T14" fmla="*/ 0 60000 65536"/>
                    <a:gd name="T15" fmla="*/ 0 w 25"/>
                    <a:gd name="T16" fmla="*/ 0 h 68"/>
                    <a:gd name="T17" fmla="*/ 25 w 25"/>
                    <a:gd name="T18" fmla="*/ 68 h 68"/>
                  </a:gdLst>
                  <a:ahLst/>
                  <a:cxnLst>
                    <a:cxn ang="T10">
                      <a:pos x="T0" y="T1"/>
                    </a:cxn>
                    <a:cxn ang="T11">
                      <a:pos x="T2" y="T3"/>
                    </a:cxn>
                    <a:cxn ang="T12">
                      <a:pos x="T4" y="T5"/>
                    </a:cxn>
                    <a:cxn ang="T13">
                      <a:pos x="T6" y="T7"/>
                    </a:cxn>
                    <a:cxn ang="T14">
                      <a:pos x="T8" y="T9"/>
                    </a:cxn>
                  </a:cxnLst>
                  <a:rect l="T15" t="T16" r="T17" b="T18"/>
                  <a:pathLst>
                    <a:path w="25" h="68">
                      <a:moveTo>
                        <a:pt x="16" y="68"/>
                      </a:moveTo>
                      <a:lnTo>
                        <a:pt x="0" y="25"/>
                      </a:lnTo>
                      <a:lnTo>
                        <a:pt x="11" y="0"/>
                      </a:lnTo>
                      <a:lnTo>
                        <a:pt x="25" y="31"/>
                      </a:lnTo>
                      <a:lnTo>
                        <a:pt x="16" y="68"/>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77" name="Freeform 476">
                  <a:extLst>
                    <a:ext uri="{FF2B5EF4-FFF2-40B4-BE49-F238E27FC236}">
                      <a16:creationId xmlns:a16="http://schemas.microsoft.com/office/drawing/2014/main" id="{17853E02-BEE3-4981-B34C-1DAB0A985AA4}"/>
                    </a:ext>
                  </a:extLst>
                </p:cNvPr>
                <p:cNvSpPr>
                  <a:spLocks/>
                </p:cNvSpPr>
                <p:nvPr/>
              </p:nvSpPr>
              <p:spPr bwMode="auto">
                <a:xfrm>
                  <a:off x="948" y="3755"/>
                  <a:ext cx="37" cy="10"/>
                </a:xfrm>
                <a:custGeom>
                  <a:avLst/>
                  <a:gdLst>
                    <a:gd name="T0" fmla="*/ 1 w 74"/>
                    <a:gd name="T1" fmla="*/ 0 h 30"/>
                    <a:gd name="T2" fmla="*/ 49 w 74"/>
                    <a:gd name="T3" fmla="*/ 0 h 30"/>
                    <a:gd name="T4" fmla="*/ 50 w 74"/>
                    <a:gd name="T5" fmla="*/ 3 h 30"/>
                    <a:gd name="T6" fmla="*/ 57 w 74"/>
                    <a:gd name="T7" fmla="*/ 12 h 30"/>
                    <a:gd name="T8" fmla="*/ 74 w 74"/>
                    <a:gd name="T9" fmla="*/ 30 h 30"/>
                    <a:gd name="T10" fmla="*/ 18 w 74"/>
                    <a:gd name="T11" fmla="*/ 30 h 30"/>
                    <a:gd name="T12" fmla="*/ 9 w 74"/>
                    <a:gd name="T13" fmla="*/ 21 h 30"/>
                    <a:gd name="T14" fmla="*/ 0 w 74"/>
                    <a:gd name="T15" fmla="*/ 5 h 30"/>
                    <a:gd name="T16" fmla="*/ 1 w 74"/>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30"/>
                    <a:gd name="T29" fmla="*/ 74 w 74"/>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30">
                      <a:moveTo>
                        <a:pt x="1" y="0"/>
                      </a:moveTo>
                      <a:lnTo>
                        <a:pt x="49" y="0"/>
                      </a:lnTo>
                      <a:lnTo>
                        <a:pt x="50" y="3"/>
                      </a:lnTo>
                      <a:lnTo>
                        <a:pt x="57" y="12"/>
                      </a:lnTo>
                      <a:lnTo>
                        <a:pt x="74" y="30"/>
                      </a:lnTo>
                      <a:lnTo>
                        <a:pt x="18" y="30"/>
                      </a:lnTo>
                      <a:lnTo>
                        <a:pt x="9" y="21"/>
                      </a:lnTo>
                      <a:lnTo>
                        <a:pt x="0" y="5"/>
                      </a:lnTo>
                      <a:lnTo>
                        <a:pt x="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78" name="Freeform 477">
                  <a:extLst>
                    <a:ext uri="{FF2B5EF4-FFF2-40B4-BE49-F238E27FC236}">
                      <a16:creationId xmlns:a16="http://schemas.microsoft.com/office/drawing/2014/main" id="{E0E53289-A3DB-47BE-AC39-EBD21D723C27}"/>
                    </a:ext>
                  </a:extLst>
                </p:cNvPr>
                <p:cNvSpPr>
                  <a:spLocks/>
                </p:cNvSpPr>
                <p:nvPr/>
              </p:nvSpPr>
              <p:spPr bwMode="auto">
                <a:xfrm>
                  <a:off x="951" y="3765"/>
                  <a:ext cx="41" cy="12"/>
                </a:xfrm>
                <a:custGeom>
                  <a:avLst/>
                  <a:gdLst>
                    <a:gd name="T0" fmla="*/ 0 w 81"/>
                    <a:gd name="T1" fmla="*/ 36 h 36"/>
                    <a:gd name="T2" fmla="*/ 1 w 81"/>
                    <a:gd name="T3" fmla="*/ 19 h 36"/>
                    <a:gd name="T4" fmla="*/ 5 w 81"/>
                    <a:gd name="T5" fmla="*/ 7 h 36"/>
                    <a:gd name="T6" fmla="*/ 10 w 81"/>
                    <a:gd name="T7" fmla="*/ 0 h 36"/>
                    <a:gd name="T8" fmla="*/ 67 w 81"/>
                    <a:gd name="T9" fmla="*/ 0 h 36"/>
                    <a:gd name="T10" fmla="*/ 81 w 81"/>
                    <a:gd name="T11" fmla="*/ 36 h 36"/>
                    <a:gd name="T12" fmla="*/ 0 w 81"/>
                    <a:gd name="T13" fmla="*/ 36 h 36"/>
                    <a:gd name="T14" fmla="*/ 0 60000 65536"/>
                    <a:gd name="T15" fmla="*/ 0 60000 65536"/>
                    <a:gd name="T16" fmla="*/ 0 60000 65536"/>
                    <a:gd name="T17" fmla="*/ 0 60000 65536"/>
                    <a:gd name="T18" fmla="*/ 0 60000 65536"/>
                    <a:gd name="T19" fmla="*/ 0 60000 65536"/>
                    <a:gd name="T20" fmla="*/ 0 60000 65536"/>
                    <a:gd name="T21" fmla="*/ 0 w 81"/>
                    <a:gd name="T22" fmla="*/ 0 h 36"/>
                    <a:gd name="T23" fmla="*/ 81 w 81"/>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 h="36">
                      <a:moveTo>
                        <a:pt x="0" y="36"/>
                      </a:moveTo>
                      <a:lnTo>
                        <a:pt x="1" y="19"/>
                      </a:lnTo>
                      <a:lnTo>
                        <a:pt x="5" y="7"/>
                      </a:lnTo>
                      <a:lnTo>
                        <a:pt x="10" y="0"/>
                      </a:lnTo>
                      <a:lnTo>
                        <a:pt x="67" y="0"/>
                      </a:lnTo>
                      <a:lnTo>
                        <a:pt x="81" y="36"/>
                      </a:lnTo>
                      <a:lnTo>
                        <a:pt x="0" y="3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173" name="Freeform 478">
                <a:extLst>
                  <a:ext uri="{FF2B5EF4-FFF2-40B4-BE49-F238E27FC236}">
                    <a16:creationId xmlns:a16="http://schemas.microsoft.com/office/drawing/2014/main" id="{FF062C7E-E347-475C-998E-20624B4B3E45}"/>
                  </a:ext>
                </a:extLst>
              </p:cNvPr>
              <p:cNvSpPr>
                <a:spLocks/>
              </p:cNvSpPr>
              <p:nvPr/>
            </p:nvSpPr>
            <p:spPr bwMode="auto">
              <a:xfrm>
                <a:off x="987" y="3753"/>
                <a:ext cx="25" cy="43"/>
              </a:xfrm>
              <a:custGeom>
                <a:avLst/>
                <a:gdLst>
                  <a:gd name="T0" fmla="*/ 40 w 51"/>
                  <a:gd name="T1" fmla="*/ 128 h 128"/>
                  <a:gd name="T2" fmla="*/ 0 w 51"/>
                  <a:gd name="T3" fmla="*/ 29 h 128"/>
                  <a:gd name="T4" fmla="*/ 0 w 51"/>
                  <a:gd name="T5" fmla="*/ 20 h 128"/>
                  <a:gd name="T6" fmla="*/ 2 w 51"/>
                  <a:gd name="T7" fmla="*/ 11 h 128"/>
                  <a:gd name="T8" fmla="*/ 10 w 51"/>
                  <a:gd name="T9" fmla="*/ 0 h 128"/>
                  <a:gd name="T10" fmla="*/ 51 w 51"/>
                  <a:gd name="T11" fmla="*/ 91 h 128"/>
                  <a:gd name="T12" fmla="*/ 40 w 51"/>
                  <a:gd name="T13" fmla="*/ 128 h 128"/>
                  <a:gd name="T14" fmla="*/ 0 60000 65536"/>
                  <a:gd name="T15" fmla="*/ 0 60000 65536"/>
                  <a:gd name="T16" fmla="*/ 0 60000 65536"/>
                  <a:gd name="T17" fmla="*/ 0 60000 65536"/>
                  <a:gd name="T18" fmla="*/ 0 60000 65536"/>
                  <a:gd name="T19" fmla="*/ 0 60000 65536"/>
                  <a:gd name="T20" fmla="*/ 0 60000 65536"/>
                  <a:gd name="T21" fmla="*/ 0 w 51"/>
                  <a:gd name="T22" fmla="*/ 0 h 128"/>
                  <a:gd name="T23" fmla="*/ 51 w 51"/>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8">
                    <a:moveTo>
                      <a:pt x="40" y="128"/>
                    </a:moveTo>
                    <a:lnTo>
                      <a:pt x="0" y="29"/>
                    </a:lnTo>
                    <a:lnTo>
                      <a:pt x="0" y="20"/>
                    </a:lnTo>
                    <a:lnTo>
                      <a:pt x="2" y="11"/>
                    </a:lnTo>
                    <a:lnTo>
                      <a:pt x="10" y="0"/>
                    </a:lnTo>
                    <a:lnTo>
                      <a:pt x="51" y="91"/>
                    </a:lnTo>
                    <a:lnTo>
                      <a:pt x="40" y="128"/>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74" name="Freeform 479">
                <a:extLst>
                  <a:ext uri="{FF2B5EF4-FFF2-40B4-BE49-F238E27FC236}">
                    <a16:creationId xmlns:a16="http://schemas.microsoft.com/office/drawing/2014/main" id="{1E0FD02D-D097-47E7-BFC0-E8A93DC5FC14}"/>
                  </a:ext>
                </a:extLst>
              </p:cNvPr>
              <p:cNvSpPr>
                <a:spLocks/>
              </p:cNvSpPr>
              <p:nvPr/>
            </p:nvSpPr>
            <p:spPr bwMode="auto">
              <a:xfrm>
                <a:off x="992" y="3753"/>
                <a:ext cx="91" cy="29"/>
              </a:xfrm>
              <a:custGeom>
                <a:avLst/>
                <a:gdLst>
                  <a:gd name="T0" fmla="*/ 0 w 183"/>
                  <a:gd name="T1" fmla="*/ 0 h 85"/>
                  <a:gd name="T2" fmla="*/ 64 w 183"/>
                  <a:gd name="T3" fmla="*/ 0 h 85"/>
                  <a:gd name="T4" fmla="*/ 67 w 183"/>
                  <a:gd name="T5" fmla="*/ 13 h 85"/>
                  <a:gd name="T6" fmla="*/ 75 w 183"/>
                  <a:gd name="T7" fmla="*/ 28 h 85"/>
                  <a:gd name="T8" fmla="*/ 84 w 183"/>
                  <a:gd name="T9" fmla="*/ 42 h 85"/>
                  <a:gd name="T10" fmla="*/ 158 w 183"/>
                  <a:gd name="T11" fmla="*/ 42 h 85"/>
                  <a:gd name="T12" fmla="*/ 163 w 183"/>
                  <a:gd name="T13" fmla="*/ 55 h 85"/>
                  <a:gd name="T14" fmla="*/ 172 w 183"/>
                  <a:gd name="T15" fmla="*/ 67 h 85"/>
                  <a:gd name="T16" fmla="*/ 183 w 183"/>
                  <a:gd name="T17" fmla="*/ 85 h 85"/>
                  <a:gd name="T18" fmla="*/ 64 w 183"/>
                  <a:gd name="T19" fmla="*/ 85 h 85"/>
                  <a:gd name="T20" fmla="*/ 41 w 183"/>
                  <a:gd name="T21" fmla="*/ 85 h 85"/>
                  <a:gd name="T22" fmla="*/ 0 w 183"/>
                  <a:gd name="T23" fmla="*/ 0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3"/>
                  <a:gd name="T37" fmla="*/ 0 h 85"/>
                  <a:gd name="T38" fmla="*/ 183 w 183"/>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3" h="85">
                    <a:moveTo>
                      <a:pt x="0" y="0"/>
                    </a:moveTo>
                    <a:lnTo>
                      <a:pt x="64" y="0"/>
                    </a:lnTo>
                    <a:lnTo>
                      <a:pt x="67" y="13"/>
                    </a:lnTo>
                    <a:lnTo>
                      <a:pt x="75" y="28"/>
                    </a:lnTo>
                    <a:lnTo>
                      <a:pt x="84" y="42"/>
                    </a:lnTo>
                    <a:lnTo>
                      <a:pt x="158" y="42"/>
                    </a:lnTo>
                    <a:lnTo>
                      <a:pt x="163" y="55"/>
                    </a:lnTo>
                    <a:lnTo>
                      <a:pt x="172" y="67"/>
                    </a:lnTo>
                    <a:lnTo>
                      <a:pt x="183" y="85"/>
                    </a:lnTo>
                    <a:lnTo>
                      <a:pt x="64" y="85"/>
                    </a:lnTo>
                    <a:lnTo>
                      <a:pt x="41" y="85"/>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75" name="Freeform 480">
                <a:extLst>
                  <a:ext uri="{FF2B5EF4-FFF2-40B4-BE49-F238E27FC236}">
                    <a16:creationId xmlns:a16="http://schemas.microsoft.com/office/drawing/2014/main" id="{52C18C03-CCAD-4815-A491-A72444835BD4}"/>
                  </a:ext>
                </a:extLst>
              </p:cNvPr>
              <p:cNvSpPr>
                <a:spLocks/>
              </p:cNvSpPr>
              <p:nvPr/>
            </p:nvSpPr>
            <p:spPr bwMode="auto">
              <a:xfrm>
                <a:off x="1008" y="3782"/>
                <a:ext cx="81" cy="12"/>
              </a:xfrm>
              <a:custGeom>
                <a:avLst/>
                <a:gdLst>
                  <a:gd name="T0" fmla="*/ 0 w 160"/>
                  <a:gd name="T1" fmla="*/ 36 h 36"/>
                  <a:gd name="T2" fmla="*/ 1 w 160"/>
                  <a:gd name="T3" fmla="*/ 20 h 36"/>
                  <a:gd name="T4" fmla="*/ 7 w 160"/>
                  <a:gd name="T5" fmla="*/ 8 h 36"/>
                  <a:gd name="T6" fmla="*/ 10 w 160"/>
                  <a:gd name="T7" fmla="*/ 0 h 36"/>
                  <a:gd name="T8" fmla="*/ 150 w 160"/>
                  <a:gd name="T9" fmla="*/ 0 h 36"/>
                  <a:gd name="T10" fmla="*/ 160 w 160"/>
                  <a:gd name="T11" fmla="*/ 36 h 36"/>
                  <a:gd name="T12" fmla="*/ 0 w 160"/>
                  <a:gd name="T13" fmla="*/ 36 h 36"/>
                  <a:gd name="T14" fmla="*/ 0 60000 65536"/>
                  <a:gd name="T15" fmla="*/ 0 60000 65536"/>
                  <a:gd name="T16" fmla="*/ 0 60000 65536"/>
                  <a:gd name="T17" fmla="*/ 0 60000 65536"/>
                  <a:gd name="T18" fmla="*/ 0 60000 65536"/>
                  <a:gd name="T19" fmla="*/ 0 60000 65536"/>
                  <a:gd name="T20" fmla="*/ 0 60000 65536"/>
                  <a:gd name="T21" fmla="*/ 0 w 160"/>
                  <a:gd name="T22" fmla="*/ 0 h 36"/>
                  <a:gd name="T23" fmla="*/ 160 w 160"/>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36">
                    <a:moveTo>
                      <a:pt x="0" y="36"/>
                    </a:moveTo>
                    <a:lnTo>
                      <a:pt x="1" y="20"/>
                    </a:lnTo>
                    <a:lnTo>
                      <a:pt x="7" y="8"/>
                    </a:lnTo>
                    <a:lnTo>
                      <a:pt x="10" y="0"/>
                    </a:lnTo>
                    <a:lnTo>
                      <a:pt x="150" y="0"/>
                    </a:lnTo>
                    <a:lnTo>
                      <a:pt x="160" y="36"/>
                    </a:lnTo>
                    <a:lnTo>
                      <a:pt x="0" y="36"/>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70" name="Group 481">
              <a:extLst>
                <a:ext uri="{FF2B5EF4-FFF2-40B4-BE49-F238E27FC236}">
                  <a16:creationId xmlns:a16="http://schemas.microsoft.com/office/drawing/2014/main" id="{26C9B96D-8F5C-42A0-B126-845B7611931F}"/>
                </a:ext>
              </a:extLst>
            </p:cNvPr>
            <p:cNvGrpSpPr>
              <a:grpSpLocks/>
            </p:cNvGrpSpPr>
            <p:nvPr/>
          </p:nvGrpSpPr>
          <p:grpSpPr bwMode="auto">
            <a:xfrm>
              <a:off x="920" y="3821"/>
              <a:ext cx="413" cy="50"/>
              <a:chOff x="920" y="3821"/>
              <a:chExt cx="413" cy="50"/>
            </a:xfrm>
          </p:grpSpPr>
          <p:sp>
            <p:nvSpPr>
              <p:cNvPr id="91" name="Freeform 482">
                <a:extLst>
                  <a:ext uri="{FF2B5EF4-FFF2-40B4-BE49-F238E27FC236}">
                    <a16:creationId xmlns:a16="http://schemas.microsoft.com/office/drawing/2014/main" id="{9436BDFE-CAB9-48FB-9A29-40639A3F6749}"/>
                  </a:ext>
                </a:extLst>
              </p:cNvPr>
              <p:cNvSpPr>
                <a:spLocks/>
              </p:cNvSpPr>
              <p:nvPr/>
            </p:nvSpPr>
            <p:spPr bwMode="auto">
              <a:xfrm>
                <a:off x="920" y="3821"/>
                <a:ext cx="413" cy="50"/>
              </a:xfrm>
              <a:custGeom>
                <a:avLst/>
                <a:gdLst>
                  <a:gd name="T0" fmla="*/ 35 w 825"/>
                  <a:gd name="T1" fmla="*/ 13 h 151"/>
                  <a:gd name="T2" fmla="*/ 17 w 825"/>
                  <a:gd name="T3" fmla="*/ 27 h 151"/>
                  <a:gd name="T4" fmla="*/ 9 w 825"/>
                  <a:gd name="T5" fmla="*/ 48 h 151"/>
                  <a:gd name="T6" fmla="*/ 0 w 825"/>
                  <a:gd name="T7" fmla="*/ 97 h 151"/>
                  <a:gd name="T8" fmla="*/ 4 w 825"/>
                  <a:gd name="T9" fmla="*/ 124 h 151"/>
                  <a:gd name="T10" fmla="*/ 13 w 825"/>
                  <a:gd name="T11" fmla="*/ 138 h 151"/>
                  <a:gd name="T12" fmla="*/ 26 w 825"/>
                  <a:gd name="T13" fmla="*/ 151 h 151"/>
                  <a:gd name="T14" fmla="*/ 783 w 825"/>
                  <a:gd name="T15" fmla="*/ 142 h 151"/>
                  <a:gd name="T16" fmla="*/ 807 w 825"/>
                  <a:gd name="T17" fmla="*/ 128 h 151"/>
                  <a:gd name="T18" fmla="*/ 816 w 825"/>
                  <a:gd name="T19" fmla="*/ 107 h 151"/>
                  <a:gd name="T20" fmla="*/ 825 w 825"/>
                  <a:gd name="T21" fmla="*/ 61 h 151"/>
                  <a:gd name="T22" fmla="*/ 821 w 825"/>
                  <a:gd name="T23" fmla="*/ 27 h 151"/>
                  <a:gd name="T24" fmla="*/ 806 w 825"/>
                  <a:gd name="T25" fmla="*/ 9 h 151"/>
                  <a:gd name="T26" fmla="*/ 785 w 825"/>
                  <a:gd name="T27" fmla="*/ 0 h 151"/>
                  <a:gd name="T28" fmla="*/ 35 w 825"/>
                  <a:gd name="T29" fmla="*/ 13 h 15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5"/>
                  <a:gd name="T46" fmla="*/ 0 h 151"/>
                  <a:gd name="T47" fmla="*/ 825 w 825"/>
                  <a:gd name="T48" fmla="*/ 151 h 15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5" h="151">
                    <a:moveTo>
                      <a:pt x="35" y="13"/>
                    </a:moveTo>
                    <a:lnTo>
                      <a:pt x="17" y="27"/>
                    </a:lnTo>
                    <a:lnTo>
                      <a:pt x="9" y="48"/>
                    </a:lnTo>
                    <a:lnTo>
                      <a:pt x="0" y="97"/>
                    </a:lnTo>
                    <a:lnTo>
                      <a:pt x="4" y="124"/>
                    </a:lnTo>
                    <a:lnTo>
                      <a:pt x="13" y="138"/>
                    </a:lnTo>
                    <a:lnTo>
                      <a:pt x="26" y="151"/>
                    </a:lnTo>
                    <a:lnTo>
                      <a:pt x="783" y="142"/>
                    </a:lnTo>
                    <a:lnTo>
                      <a:pt x="807" y="128"/>
                    </a:lnTo>
                    <a:lnTo>
                      <a:pt x="816" y="107"/>
                    </a:lnTo>
                    <a:lnTo>
                      <a:pt x="825" y="61"/>
                    </a:lnTo>
                    <a:lnTo>
                      <a:pt x="821" y="27"/>
                    </a:lnTo>
                    <a:lnTo>
                      <a:pt x="806" y="9"/>
                    </a:lnTo>
                    <a:lnTo>
                      <a:pt x="785" y="0"/>
                    </a:lnTo>
                    <a:lnTo>
                      <a:pt x="35" y="13"/>
                    </a:lnTo>
                    <a:close/>
                  </a:path>
                </a:pathLst>
              </a:custGeom>
              <a:solidFill>
                <a:srgbClr val="202020"/>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2" name="Freeform 483">
                <a:extLst>
                  <a:ext uri="{FF2B5EF4-FFF2-40B4-BE49-F238E27FC236}">
                    <a16:creationId xmlns:a16="http://schemas.microsoft.com/office/drawing/2014/main" id="{68C00945-282A-4381-B299-84CECBEE8848}"/>
                  </a:ext>
                </a:extLst>
              </p:cNvPr>
              <p:cNvSpPr>
                <a:spLocks/>
              </p:cNvSpPr>
              <p:nvPr/>
            </p:nvSpPr>
            <p:spPr bwMode="auto">
              <a:xfrm>
                <a:off x="972" y="3833"/>
                <a:ext cx="330" cy="27"/>
              </a:xfrm>
              <a:custGeom>
                <a:avLst/>
                <a:gdLst>
                  <a:gd name="T0" fmla="*/ 4 w 658"/>
                  <a:gd name="T1" fmla="*/ 23 h 79"/>
                  <a:gd name="T2" fmla="*/ 0 w 658"/>
                  <a:gd name="T3" fmla="*/ 50 h 79"/>
                  <a:gd name="T4" fmla="*/ 153 w 658"/>
                  <a:gd name="T5" fmla="*/ 50 h 79"/>
                  <a:gd name="T6" fmla="*/ 153 w 658"/>
                  <a:gd name="T7" fmla="*/ 79 h 79"/>
                  <a:gd name="T8" fmla="*/ 500 w 658"/>
                  <a:gd name="T9" fmla="*/ 73 h 79"/>
                  <a:gd name="T10" fmla="*/ 500 w 658"/>
                  <a:gd name="T11" fmla="*/ 50 h 79"/>
                  <a:gd name="T12" fmla="*/ 656 w 658"/>
                  <a:gd name="T13" fmla="*/ 50 h 79"/>
                  <a:gd name="T14" fmla="*/ 658 w 658"/>
                  <a:gd name="T15" fmla="*/ 23 h 79"/>
                  <a:gd name="T16" fmla="*/ 504 w 658"/>
                  <a:gd name="T17" fmla="*/ 23 h 79"/>
                  <a:gd name="T18" fmla="*/ 504 w 658"/>
                  <a:gd name="T19" fmla="*/ 0 h 79"/>
                  <a:gd name="T20" fmla="*/ 153 w 658"/>
                  <a:gd name="T21" fmla="*/ 8 h 79"/>
                  <a:gd name="T22" fmla="*/ 153 w 658"/>
                  <a:gd name="T23" fmla="*/ 23 h 79"/>
                  <a:gd name="T24" fmla="*/ 4 w 658"/>
                  <a:gd name="T25" fmla="*/ 23 h 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8"/>
                  <a:gd name="T40" fmla="*/ 0 h 79"/>
                  <a:gd name="T41" fmla="*/ 658 w 658"/>
                  <a:gd name="T42" fmla="*/ 79 h 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8" h="79">
                    <a:moveTo>
                      <a:pt x="4" y="23"/>
                    </a:moveTo>
                    <a:lnTo>
                      <a:pt x="0" y="50"/>
                    </a:lnTo>
                    <a:lnTo>
                      <a:pt x="153" y="50"/>
                    </a:lnTo>
                    <a:lnTo>
                      <a:pt x="153" y="79"/>
                    </a:lnTo>
                    <a:lnTo>
                      <a:pt x="500" y="73"/>
                    </a:lnTo>
                    <a:lnTo>
                      <a:pt x="500" y="50"/>
                    </a:lnTo>
                    <a:lnTo>
                      <a:pt x="656" y="50"/>
                    </a:lnTo>
                    <a:lnTo>
                      <a:pt x="658" y="23"/>
                    </a:lnTo>
                    <a:lnTo>
                      <a:pt x="504" y="23"/>
                    </a:lnTo>
                    <a:lnTo>
                      <a:pt x="504" y="0"/>
                    </a:lnTo>
                    <a:lnTo>
                      <a:pt x="153" y="8"/>
                    </a:lnTo>
                    <a:lnTo>
                      <a:pt x="153" y="23"/>
                    </a:lnTo>
                    <a:lnTo>
                      <a:pt x="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3" name="Rectangle 484">
                <a:extLst>
                  <a:ext uri="{FF2B5EF4-FFF2-40B4-BE49-F238E27FC236}">
                    <a16:creationId xmlns:a16="http://schemas.microsoft.com/office/drawing/2014/main" id="{F2B959A6-44EE-4CF0-942A-4D31D598C993}"/>
                  </a:ext>
                </a:extLst>
              </p:cNvPr>
              <p:cNvSpPr>
                <a:spLocks noChangeArrowheads="1"/>
              </p:cNvSpPr>
              <p:nvPr/>
            </p:nvSpPr>
            <p:spPr bwMode="auto">
              <a:xfrm>
                <a:off x="982" y="3856"/>
                <a:ext cx="26" cy="7"/>
              </a:xfrm>
              <a:prstGeom prst="rect">
                <a:avLst/>
              </a:prstGeom>
              <a:solidFill>
                <a:srgbClr val="00A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94" name="Rectangle 485">
                <a:extLst>
                  <a:ext uri="{FF2B5EF4-FFF2-40B4-BE49-F238E27FC236}">
                    <a16:creationId xmlns:a16="http://schemas.microsoft.com/office/drawing/2014/main" id="{4F350B14-3EA7-4CDF-A9D0-B7AA62F371EE}"/>
                  </a:ext>
                </a:extLst>
              </p:cNvPr>
              <p:cNvSpPr>
                <a:spLocks noChangeArrowheads="1"/>
              </p:cNvSpPr>
              <p:nvPr/>
            </p:nvSpPr>
            <p:spPr bwMode="auto">
              <a:xfrm>
                <a:off x="1237" y="3855"/>
                <a:ext cx="53" cy="6"/>
              </a:xfrm>
              <a:prstGeom prst="rect">
                <a:avLst/>
              </a:prstGeom>
              <a:solidFill>
                <a:srgbClr val="202020"/>
              </a:solidFill>
              <a:ln w="7938">
                <a:solidFill>
                  <a:srgbClr val="000000"/>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grpSp>
        <p:grpSp>
          <p:nvGrpSpPr>
            <p:cNvPr id="71" name="Group 486">
              <a:extLst>
                <a:ext uri="{FF2B5EF4-FFF2-40B4-BE49-F238E27FC236}">
                  <a16:creationId xmlns:a16="http://schemas.microsoft.com/office/drawing/2014/main" id="{E6456AAB-CF17-40CB-847F-8449D5369273}"/>
                </a:ext>
              </a:extLst>
            </p:cNvPr>
            <p:cNvGrpSpPr>
              <a:grpSpLocks/>
            </p:cNvGrpSpPr>
            <p:nvPr/>
          </p:nvGrpSpPr>
          <p:grpSpPr bwMode="auto">
            <a:xfrm>
              <a:off x="1227" y="3477"/>
              <a:ext cx="508" cy="321"/>
              <a:chOff x="1227" y="3477"/>
              <a:chExt cx="508" cy="321"/>
            </a:xfrm>
          </p:grpSpPr>
          <p:sp>
            <p:nvSpPr>
              <p:cNvPr id="72" name="Freeform 487">
                <a:extLst>
                  <a:ext uri="{FF2B5EF4-FFF2-40B4-BE49-F238E27FC236}">
                    <a16:creationId xmlns:a16="http://schemas.microsoft.com/office/drawing/2014/main" id="{5E6DD6C6-178B-476C-B987-D6CAD3D730E8}"/>
                  </a:ext>
                </a:extLst>
              </p:cNvPr>
              <p:cNvSpPr>
                <a:spLocks/>
              </p:cNvSpPr>
              <p:nvPr/>
            </p:nvSpPr>
            <p:spPr bwMode="auto">
              <a:xfrm>
                <a:off x="1640" y="3731"/>
                <a:ext cx="95" cy="66"/>
              </a:xfrm>
              <a:custGeom>
                <a:avLst/>
                <a:gdLst>
                  <a:gd name="T0" fmla="*/ 126 w 191"/>
                  <a:gd name="T1" fmla="*/ 9 h 200"/>
                  <a:gd name="T2" fmla="*/ 93 w 191"/>
                  <a:gd name="T3" fmla="*/ 0 h 200"/>
                  <a:gd name="T4" fmla="*/ 59 w 191"/>
                  <a:gd name="T5" fmla="*/ 5 h 200"/>
                  <a:gd name="T6" fmla="*/ 32 w 191"/>
                  <a:gd name="T7" fmla="*/ 17 h 200"/>
                  <a:gd name="T8" fmla="*/ 9 w 191"/>
                  <a:gd name="T9" fmla="*/ 45 h 200"/>
                  <a:gd name="T10" fmla="*/ 0 w 191"/>
                  <a:gd name="T11" fmla="*/ 94 h 200"/>
                  <a:gd name="T12" fmla="*/ 0 w 191"/>
                  <a:gd name="T13" fmla="*/ 137 h 200"/>
                  <a:gd name="T14" fmla="*/ 0 w 191"/>
                  <a:gd name="T15" fmla="*/ 200 h 200"/>
                  <a:gd name="T16" fmla="*/ 191 w 191"/>
                  <a:gd name="T17" fmla="*/ 200 h 200"/>
                  <a:gd name="T18" fmla="*/ 181 w 191"/>
                  <a:gd name="T19" fmla="*/ 81 h 200"/>
                  <a:gd name="T20" fmla="*/ 157 w 191"/>
                  <a:gd name="T21" fmla="*/ 30 h 200"/>
                  <a:gd name="T22" fmla="*/ 126 w 191"/>
                  <a:gd name="T23" fmla="*/ 9 h 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
                  <a:gd name="T37" fmla="*/ 0 h 200"/>
                  <a:gd name="T38" fmla="*/ 191 w 191"/>
                  <a:gd name="T39" fmla="*/ 200 h 2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 h="200">
                    <a:moveTo>
                      <a:pt x="126" y="9"/>
                    </a:moveTo>
                    <a:lnTo>
                      <a:pt x="93" y="0"/>
                    </a:lnTo>
                    <a:lnTo>
                      <a:pt x="59" y="5"/>
                    </a:lnTo>
                    <a:lnTo>
                      <a:pt x="32" y="17"/>
                    </a:lnTo>
                    <a:lnTo>
                      <a:pt x="9" y="45"/>
                    </a:lnTo>
                    <a:lnTo>
                      <a:pt x="0" y="94"/>
                    </a:lnTo>
                    <a:lnTo>
                      <a:pt x="0" y="137"/>
                    </a:lnTo>
                    <a:lnTo>
                      <a:pt x="0" y="200"/>
                    </a:lnTo>
                    <a:lnTo>
                      <a:pt x="191" y="200"/>
                    </a:lnTo>
                    <a:lnTo>
                      <a:pt x="181" y="81"/>
                    </a:lnTo>
                    <a:lnTo>
                      <a:pt x="157" y="30"/>
                    </a:lnTo>
                    <a:lnTo>
                      <a:pt x="126" y="9"/>
                    </a:lnTo>
                    <a:close/>
                  </a:path>
                </a:pathLst>
              </a:custGeom>
              <a:solidFill>
                <a:srgbClr val="1C1C1C"/>
              </a:solidFill>
              <a:ln w="7938">
                <a:solidFill>
                  <a:srgbClr val="40404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3" name="Freeform 488">
                <a:extLst>
                  <a:ext uri="{FF2B5EF4-FFF2-40B4-BE49-F238E27FC236}">
                    <a16:creationId xmlns:a16="http://schemas.microsoft.com/office/drawing/2014/main" id="{A56DFBAD-8DF2-4442-AA86-FE69C8693AB8}"/>
                  </a:ext>
                </a:extLst>
              </p:cNvPr>
              <p:cNvSpPr>
                <a:spLocks/>
              </p:cNvSpPr>
              <p:nvPr/>
            </p:nvSpPr>
            <p:spPr bwMode="auto">
              <a:xfrm>
                <a:off x="1227" y="3477"/>
                <a:ext cx="429" cy="264"/>
              </a:xfrm>
              <a:custGeom>
                <a:avLst/>
                <a:gdLst>
                  <a:gd name="T0" fmla="*/ 0 w 860"/>
                  <a:gd name="T1" fmla="*/ 0 h 791"/>
                  <a:gd name="T2" fmla="*/ 860 w 860"/>
                  <a:gd name="T3" fmla="*/ 764 h 791"/>
                  <a:gd name="T4" fmla="*/ 849 w 860"/>
                  <a:gd name="T5" fmla="*/ 777 h 791"/>
                  <a:gd name="T6" fmla="*/ 838 w 860"/>
                  <a:gd name="T7" fmla="*/ 791 h 791"/>
                  <a:gd name="T8" fmla="*/ 0 w 860"/>
                  <a:gd name="T9" fmla="*/ 0 h 791"/>
                  <a:gd name="T10" fmla="*/ 0 60000 65536"/>
                  <a:gd name="T11" fmla="*/ 0 60000 65536"/>
                  <a:gd name="T12" fmla="*/ 0 60000 65536"/>
                  <a:gd name="T13" fmla="*/ 0 60000 65536"/>
                  <a:gd name="T14" fmla="*/ 0 60000 65536"/>
                  <a:gd name="T15" fmla="*/ 0 w 860"/>
                  <a:gd name="T16" fmla="*/ 0 h 791"/>
                  <a:gd name="T17" fmla="*/ 860 w 860"/>
                  <a:gd name="T18" fmla="*/ 791 h 791"/>
                </a:gdLst>
                <a:ahLst/>
                <a:cxnLst>
                  <a:cxn ang="T10">
                    <a:pos x="T0" y="T1"/>
                  </a:cxn>
                  <a:cxn ang="T11">
                    <a:pos x="T2" y="T3"/>
                  </a:cxn>
                  <a:cxn ang="T12">
                    <a:pos x="T4" y="T5"/>
                  </a:cxn>
                  <a:cxn ang="T13">
                    <a:pos x="T6" y="T7"/>
                  </a:cxn>
                  <a:cxn ang="T14">
                    <a:pos x="T8" y="T9"/>
                  </a:cxn>
                </a:cxnLst>
                <a:rect l="T15" t="T16" r="T17" b="T18"/>
                <a:pathLst>
                  <a:path w="860" h="791">
                    <a:moveTo>
                      <a:pt x="0" y="0"/>
                    </a:moveTo>
                    <a:lnTo>
                      <a:pt x="860" y="764"/>
                    </a:lnTo>
                    <a:lnTo>
                      <a:pt x="849" y="777"/>
                    </a:lnTo>
                    <a:lnTo>
                      <a:pt x="838" y="791"/>
                    </a:lnTo>
                    <a:lnTo>
                      <a:pt x="0" y="0"/>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4" name="Freeform 489">
                <a:extLst>
                  <a:ext uri="{FF2B5EF4-FFF2-40B4-BE49-F238E27FC236}">
                    <a16:creationId xmlns:a16="http://schemas.microsoft.com/office/drawing/2014/main" id="{FFA06A6F-D1EB-4967-ADE7-91A4A2538328}"/>
                  </a:ext>
                </a:extLst>
              </p:cNvPr>
              <p:cNvSpPr>
                <a:spLocks/>
              </p:cNvSpPr>
              <p:nvPr/>
            </p:nvSpPr>
            <p:spPr bwMode="auto">
              <a:xfrm>
                <a:off x="1521" y="3650"/>
                <a:ext cx="141" cy="122"/>
              </a:xfrm>
              <a:custGeom>
                <a:avLst/>
                <a:gdLst>
                  <a:gd name="T0" fmla="*/ 4 w 281"/>
                  <a:gd name="T1" fmla="*/ 95 h 366"/>
                  <a:gd name="T2" fmla="*/ 24 w 281"/>
                  <a:gd name="T3" fmla="*/ 62 h 366"/>
                  <a:gd name="T4" fmla="*/ 54 w 281"/>
                  <a:gd name="T5" fmla="*/ 43 h 366"/>
                  <a:gd name="T6" fmla="*/ 78 w 281"/>
                  <a:gd name="T7" fmla="*/ 42 h 366"/>
                  <a:gd name="T8" fmla="*/ 128 w 281"/>
                  <a:gd name="T9" fmla="*/ 43 h 366"/>
                  <a:gd name="T10" fmla="*/ 132 w 281"/>
                  <a:gd name="T11" fmla="*/ 0 h 366"/>
                  <a:gd name="T12" fmla="*/ 281 w 281"/>
                  <a:gd name="T13" fmla="*/ 130 h 366"/>
                  <a:gd name="T14" fmla="*/ 272 w 281"/>
                  <a:gd name="T15" fmla="*/ 179 h 366"/>
                  <a:gd name="T16" fmla="*/ 228 w 281"/>
                  <a:gd name="T17" fmla="*/ 170 h 366"/>
                  <a:gd name="T18" fmla="*/ 191 w 281"/>
                  <a:gd name="T19" fmla="*/ 184 h 366"/>
                  <a:gd name="T20" fmla="*/ 158 w 281"/>
                  <a:gd name="T21" fmla="*/ 210 h 366"/>
                  <a:gd name="T22" fmla="*/ 150 w 281"/>
                  <a:gd name="T23" fmla="*/ 232 h 366"/>
                  <a:gd name="T24" fmla="*/ 149 w 281"/>
                  <a:gd name="T25" fmla="*/ 295 h 366"/>
                  <a:gd name="T26" fmla="*/ 149 w 281"/>
                  <a:gd name="T27" fmla="*/ 338 h 366"/>
                  <a:gd name="T28" fmla="*/ 150 w 281"/>
                  <a:gd name="T29" fmla="*/ 366 h 366"/>
                  <a:gd name="T30" fmla="*/ 0 w 281"/>
                  <a:gd name="T31" fmla="*/ 229 h 366"/>
                  <a:gd name="T32" fmla="*/ 0 w 281"/>
                  <a:gd name="T33" fmla="*/ 139 h 366"/>
                  <a:gd name="T34" fmla="*/ 4 w 281"/>
                  <a:gd name="T35" fmla="*/ 95 h 3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1"/>
                  <a:gd name="T55" fmla="*/ 0 h 366"/>
                  <a:gd name="T56" fmla="*/ 281 w 281"/>
                  <a:gd name="T57" fmla="*/ 366 h 3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1" h="366">
                    <a:moveTo>
                      <a:pt x="4" y="95"/>
                    </a:moveTo>
                    <a:lnTo>
                      <a:pt x="24" y="62"/>
                    </a:lnTo>
                    <a:lnTo>
                      <a:pt x="54" y="43"/>
                    </a:lnTo>
                    <a:lnTo>
                      <a:pt x="78" y="42"/>
                    </a:lnTo>
                    <a:lnTo>
                      <a:pt x="128" y="43"/>
                    </a:lnTo>
                    <a:lnTo>
                      <a:pt x="132" y="0"/>
                    </a:lnTo>
                    <a:lnTo>
                      <a:pt x="281" y="130"/>
                    </a:lnTo>
                    <a:lnTo>
                      <a:pt x="272" y="179"/>
                    </a:lnTo>
                    <a:lnTo>
                      <a:pt x="228" y="170"/>
                    </a:lnTo>
                    <a:lnTo>
                      <a:pt x="191" y="184"/>
                    </a:lnTo>
                    <a:lnTo>
                      <a:pt x="158" y="210"/>
                    </a:lnTo>
                    <a:lnTo>
                      <a:pt x="150" y="232"/>
                    </a:lnTo>
                    <a:lnTo>
                      <a:pt x="149" y="295"/>
                    </a:lnTo>
                    <a:lnTo>
                      <a:pt x="149" y="338"/>
                    </a:lnTo>
                    <a:lnTo>
                      <a:pt x="150" y="366"/>
                    </a:lnTo>
                    <a:lnTo>
                      <a:pt x="0" y="229"/>
                    </a:lnTo>
                    <a:lnTo>
                      <a:pt x="0" y="139"/>
                    </a:lnTo>
                    <a:lnTo>
                      <a:pt x="4" y="95"/>
                    </a:lnTo>
                    <a:close/>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5" name="Line 490">
                <a:extLst>
                  <a:ext uri="{FF2B5EF4-FFF2-40B4-BE49-F238E27FC236}">
                    <a16:creationId xmlns:a16="http://schemas.microsoft.com/office/drawing/2014/main" id="{4C173DF8-86A6-4ACC-86EA-24B5D2BBCEFC}"/>
                  </a:ext>
                </a:extLst>
              </p:cNvPr>
              <p:cNvSpPr>
                <a:spLocks noChangeShapeType="1"/>
              </p:cNvSpPr>
              <p:nvPr/>
            </p:nvSpPr>
            <p:spPr bwMode="auto">
              <a:xfrm>
                <a:off x="1586" y="3665"/>
                <a:ext cx="76" cy="4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6" name="Freeform 491">
                <a:extLst>
                  <a:ext uri="{FF2B5EF4-FFF2-40B4-BE49-F238E27FC236}">
                    <a16:creationId xmlns:a16="http://schemas.microsoft.com/office/drawing/2014/main" id="{5F08A02A-BD7C-4CD4-ABA1-9D4D4300CD5E}"/>
                  </a:ext>
                </a:extLst>
              </p:cNvPr>
              <p:cNvSpPr>
                <a:spLocks/>
              </p:cNvSpPr>
              <p:nvPr/>
            </p:nvSpPr>
            <p:spPr bwMode="auto">
              <a:xfrm>
                <a:off x="1242" y="3486"/>
                <a:ext cx="111" cy="96"/>
              </a:xfrm>
              <a:custGeom>
                <a:avLst/>
                <a:gdLst>
                  <a:gd name="T0" fmla="*/ 10 w 222"/>
                  <a:gd name="T1" fmla="*/ 98 h 289"/>
                  <a:gd name="T2" fmla="*/ 27 w 222"/>
                  <a:gd name="T3" fmla="*/ 64 h 289"/>
                  <a:gd name="T4" fmla="*/ 53 w 222"/>
                  <a:gd name="T5" fmla="*/ 45 h 289"/>
                  <a:gd name="T6" fmla="*/ 81 w 222"/>
                  <a:gd name="T7" fmla="*/ 41 h 289"/>
                  <a:gd name="T8" fmla="*/ 131 w 222"/>
                  <a:gd name="T9" fmla="*/ 42 h 289"/>
                  <a:gd name="T10" fmla="*/ 135 w 222"/>
                  <a:gd name="T11" fmla="*/ 0 h 289"/>
                  <a:gd name="T12" fmla="*/ 222 w 222"/>
                  <a:gd name="T13" fmla="*/ 80 h 289"/>
                  <a:gd name="T14" fmla="*/ 218 w 222"/>
                  <a:gd name="T15" fmla="*/ 120 h 289"/>
                  <a:gd name="T16" fmla="*/ 190 w 222"/>
                  <a:gd name="T17" fmla="*/ 118 h 289"/>
                  <a:gd name="T18" fmla="*/ 168 w 222"/>
                  <a:gd name="T19" fmla="*/ 116 h 289"/>
                  <a:gd name="T20" fmla="*/ 135 w 222"/>
                  <a:gd name="T21" fmla="*/ 125 h 289"/>
                  <a:gd name="T22" fmla="*/ 118 w 222"/>
                  <a:gd name="T23" fmla="*/ 137 h 289"/>
                  <a:gd name="T24" fmla="*/ 102 w 222"/>
                  <a:gd name="T25" fmla="*/ 161 h 289"/>
                  <a:gd name="T26" fmla="*/ 98 w 222"/>
                  <a:gd name="T27" fmla="*/ 192 h 289"/>
                  <a:gd name="T28" fmla="*/ 93 w 222"/>
                  <a:gd name="T29" fmla="*/ 289 h 289"/>
                  <a:gd name="T30" fmla="*/ 0 w 222"/>
                  <a:gd name="T31" fmla="*/ 197 h 289"/>
                  <a:gd name="T32" fmla="*/ 4 w 222"/>
                  <a:gd name="T33" fmla="*/ 138 h 289"/>
                  <a:gd name="T34" fmla="*/ 10 w 222"/>
                  <a:gd name="T35" fmla="*/ 98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89"/>
                  <a:gd name="T56" fmla="*/ 222 w 222"/>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89">
                    <a:moveTo>
                      <a:pt x="10" y="98"/>
                    </a:moveTo>
                    <a:lnTo>
                      <a:pt x="27" y="64"/>
                    </a:lnTo>
                    <a:lnTo>
                      <a:pt x="53" y="45"/>
                    </a:lnTo>
                    <a:lnTo>
                      <a:pt x="81" y="41"/>
                    </a:lnTo>
                    <a:lnTo>
                      <a:pt x="131" y="42"/>
                    </a:lnTo>
                    <a:lnTo>
                      <a:pt x="135" y="0"/>
                    </a:lnTo>
                    <a:lnTo>
                      <a:pt x="222" y="80"/>
                    </a:lnTo>
                    <a:lnTo>
                      <a:pt x="218" y="120"/>
                    </a:lnTo>
                    <a:lnTo>
                      <a:pt x="190" y="118"/>
                    </a:lnTo>
                    <a:lnTo>
                      <a:pt x="168" y="116"/>
                    </a:lnTo>
                    <a:lnTo>
                      <a:pt x="135" y="125"/>
                    </a:lnTo>
                    <a:lnTo>
                      <a:pt x="118" y="137"/>
                    </a:lnTo>
                    <a:lnTo>
                      <a:pt x="102" y="161"/>
                    </a:lnTo>
                    <a:lnTo>
                      <a:pt x="98" y="192"/>
                    </a:lnTo>
                    <a:lnTo>
                      <a:pt x="93" y="289"/>
                    </a:lnTo>
                    <a:lnTo>
                      <a:pt x="0" y="197"/>
                    </a:lnTo>
                    <a:lnTo>
                      <a:pt x="4" y="138"/>
                    </a:lnTo>
                    <a:lnTo>
                      <a:pt x="10" y="98"/>
                    </a:lnTo>
                    <a:close/>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7" name="Freeform 492">
                <a:extLst>
                  <a:ext uri="{FF2B5EF4-FFF2-40B4-BE49-F238E27FC236}">
                    <a16:creationId xmlns:a16="http://schemas.microsoft.com/office/drawing/2014/main" id="{5931AE6C-B3B1-42F8-A8B7-3431DDED1459}"/>
                  </a:ext>
                </a:extLst>
              </p:cNvPr>
              <p:cNvSpPr>
                <a:spLocks/>
              </p:cNvSpPr>
              <p:nvPr/>
            </p:nvSpPr>
            <p:spPr bwMode="auto">
              <a:xfrm>
                <a:off x="1456" y="3626"/>
                <a:ext cx="64" cy="62"/>
              </a:xfrm>
              <a:custGeom>
                <a:avLst/>
                <a:gdLst>
                  <a:gd name="T0" fmla="*/ 128 w 128"/>
                  <a:gd name="T1" fmla="*/ 5 h 186"/>
                  <a:gd name="T2" fmla="*/ 59 w 128"/>
                  <a:gd name="T3" fmla="*/ 0 h 186"/>
                  <a:gd name="T4" fmla="*/ 30 w 128"/>
                  <a:gd name="T5" fmla="*/ 14 h 186"/>
                  <a:gd name="T6" fmla="*/ 9 w 128"/>
                  <a:gd name="T7" fmla="*/ 40 h 186"/>
                  <a:gd name="T8" fmla="*/ 0 w 128"/>
                  <a:gd name="T9" fmla="*/ 89 h 186"/>
                  <a:gd name="T10" fmla="*/ 0 w 128"/>
                  <a:gd name="T11" fmla="*/ 186 h 186"/>
                  <a:gd name="T12" fmla="*/ 0 w 128"/>
                  <a:gd name="T13" fmla="*/ 182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5"/>
                    </a:moveTo>
                    <a:lnTo>
                      <a:pt x="59" y="0"/>
                    </a:lnTo>
                    <a:lnTo>
                      <a:pt x="30" y="14"/>
                    </a:lnTo>
                    <a:lnTo>
                      <a:pt x="9" y="40"/>
                    </a:lnTo>
                    <a:lnTo>
                      <a:pt x="0" y="89"/>
                    </a:lnTo>
                    <a:lnTo>
                      <a:pt x="0" y="186"/>
                    </a:lnTo>
                    <a:lnTo>
                      <a:pt x="0" y="182"/>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8" name="Freeform 493">
                <a:extLst>
                  <a:ext uri="{FF2B5EF4-FFF2-40B4-BE49-F238E27FC236}">
                    <a16:creationId xmlns:a16="http://schemas.microsoft.com/office/drawing/2014/main" id="{66E8BD65-E316-40ED-9D97-A4CDAF019FBB}"/>
                  </a:ext>
                </a:extLst>
              </p:cNvPr>
              <p:cNvSpPr>
                <a:spLocks/>
              </p:cNvSpPr>
              <p:nvPr/>
            </p:nvSpPr>
            <p:spPr bwMode="auto">
              <a:xfrm>
                <a:off x="1440" y="3615"/>
                <a:ext cx="63" cy="61"/>
              </a:xfrm>
              <a:custGeom>
                <a:avLst/>
                <a:gdLst>
                  <a:gd name="T0" fmla="*/ 126 w 126"/>
                  <a:gd name="T1" fmla="*/ 3 h 185"/>
                  <a:gd name="T2" fmla="*/ 59 w 126"/>
                  <a:gd name="T3" fmla="*/ 0 h 185"/>
                  <a:gd name="T4" fmla="*/ 24 w 126"/>
                  <a:gd name="T5" fmla="*/ 15 h 185"/>
                  <a:gd name="T6" fmla="*/ 9 w 126"/>
                  <a:gd name="T7" fmla="*/ 39 h 185"/>
                  <a:gd name="T8" fmla="*/ 0 w 126"/>
                  <a:gd name="T9" fmla="*/ 88 h 185"/>
                  <a:gd name="T10" fmla="*/ 0 w 126"/>
                  <a:gd name="T11" fmla="*/ 185 h 185"/>
                  <a:gd name="T12" fmla="*/ 0 w 126"/>
                  <a:gd name="T13" fmla="*/ 180 h 185"/>
                  <a:gd name="T14" fmla="*/ 0 60000 65536"/>
                  <a:gd name="T15" fmla="*/ 0 60000 65536"/>
                  <a:gd name="T16" fmla="*/ 0 60000 65536"/>
                  <a:gd name="T17" fmla="*/ 0 60000 65536"/>
                  <a:gd name="T18" fmla="*/ 0 60000 65536"/>
                  <a:gd name="T19" fmla="*/ 0 60000 65536"/>
                  <a:gd name="T20" fmla="*/ 0 60000 65536"/>
                  <a:gd name="T21" fmla="*/ 0 w 126"/>
                  <a:gd name="T22" fmla="*/ 0 h 185"/>
                  <a:gd name="T23" fmla="*/ 126 w 126"/>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5">
                    <a:moveTo>
                      <a:pt x="126" y="3"/>
                    </a:moveTo>
                    <a:lnTo>
                      <a:pt x="59" y="0"/>
                    </a:lnTo>
                    <a:lnTo>
                      <a:pt x="24" y="15"/>
                    </a:lnTo>
                    <a:lnTo>
                      <a:pt x="9" y="39"/>
                    </a:lnTo>
                    <a:lnTo>
                      <a:pt x="0" y="88"/>
                    </a:lnTo>
                    <a:lnTo>
                      <a:pt x="0" y="185"/>
                    </a:lnTo>
                    <a:lnTo>
                      <a:pt x="0" y="180"/>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9" name="Freeform 494">
                <a:extLst>
                  <a:ext uri="{FF2B5EF4-FFF2-40B4-BE49-F238E27FC236}">
                    <a16:creationId xmlns:a16="http://schemas.microsoft.com/office/drawing/2014/main" id="{9281BE05-8306-4B14-BD85-DBB28E54A88D}"/>
                  </a:ext>
                </a:extLst>
              </p:cNvPr>
              <p:cNvSpPr>
                <a:spLocks/>
              </p:cNvSpPr>
              <p:nvPr/>
            </p:nvSpPr>
            <p:spPr bwMode="auto">
              <a:xfrm>
                <a:off x="1422" y="3604"/>
                <a:ext cx="64" cy="62"/>
              </a:xfrm>
              <a:custGeom>
                <a:avLst/>
                <a:gdLst>
                  <a:gd name="T0" fmla="*/ 127 w 127"/>
                  <a:gd name="T1" fmla="*/ 5 h 185"/>
                  <a:gd name="T2" fmla="*/ 59 w 127"/>
                  <a:gd name="T3" fmla="*/ 0 h 185"/>
                  <a:gd name="T4" fmla="*/ 30 w 127"/>
                  <a:gd name="T5" fmla="*/ 14 h 185"/>
                  <a:gd name="T6" fmla="*/ 9 w 127"/>
                  <a:gd name="T7" fmla="*/ 39 h 185"/>
                  <a:gd name="T8" fmla="*/ 0 w 127"/>
                  <a:gd name="T9" fmla="*/ 88 h 185"/>
                  <a:gd name="T10" fmla="*/ 0 w 127"/>
                  <a:gd name="T11" fmla="*/ 185 h 185"/>
                  <a:gd name="T12" fmla="*/ 0 w 127"/>
                  <a:gd name="T13" fmla="*/ 182 h 185"/>
                  <a:gd name="T14" fmla="*/ 0 60000 65536"/>
                  <a:gd name="T15" fmla="*/ 0 60000 65536"/>
                  <a:gd name="T16" fmla="*/ 0 60000 65536"/>
                  <a:gd name="T17" fmla="*/ 0 60000 65536"/>
                  <a:gd name="T18" fmla="*/ 0 60000 65536"/>
                  <a:gd name="T19" fmla="*/ 0 60000 65536"/>
                  <a:gd name="T20" fmla="*/ 0 60000 65536"/>
                  <a:gd name="T21" fmla="*/ 0 w 127"/>
                  <a:gd name="T22" fmla="*/ 0 h 185"/>
                  <a:gd name="T23" fmla="*/ 127 w 127"/>
                  <a:gd name="T24" fmla="*/ 185 h 1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5">
                    <a:moveTo>
                      <a:pt x="127" y="5"/>
                    </a:moveTo>
                    <a:lnTo>
                      <a:pt x="59" y="0"/>
                    </a:lnTo>
                    <a:lnTo>
                      <a:pt x="30" y="14"/>
                    </a:lnTo>
                    <a:lnTo>
                      <a:pt x="9" y="39"/>
                    </a:lnTo>
                    <a:lnTo>
                      <a:pt x="0" y="88"/>
                    </a:lnTo>
                    <a:lnTo>
                      <a:pt x="0" y="185"/>
                    </a:lnTo>
                    <a:lnTo>
                      <a:pt x="0" y="182"/>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0" name="Freeform 495">
                <a:extLst>
                  <a:ext uri="{FF2B5EF4-FFF2-40B4-BE49-F238E27FC236}">
                    <a16:creationId xmlns:a16="http://schemas.microsoft.com/office/drawing/2014/main" id="{25011D7E-0471-406D-ABAB-B748D7162D02}"/>
                  </a:ext>
                </a:extLst>
              </p:cNvPr>
              <p:cNvSpPr>
                <a:spLocks/>
              </p:cNvSpPr>
              <p:nvPr/>
            </p:nvSpPr>
            <p:spPr bwMode="auto">
              <a:xfrm>
                <a:off x="1401" y="3594"/>
                <a:ext cx="64" cy="62"/>
              </a:xfrm>
              <a:custGeom>
                <a:avLst/>
                <a:gdLst>
                  <a:gd name="T0" fmla="*/ 127 w 127"/>
                  <a:gd name="T1" fmla="*/ 5 h 186"/>
                  <a:gd name="T2" fmla="*/ 59 w 127"/>
                  <a:gd name="T3" fmla="*/ 0 h 186"/>
                  <a:gd name="T4" fmla="*/ 32 w 127"/>
                  <a:gd name="T5" fmla="*/ 10 h 186"/>
                  <a:gd name="T6" fmla="*/ 9 w 127"/>
                  <a:gd name="T7" fmla="*/ 39 h 186"/>
                  <a:gd name="T8" fmla="*/ 0 w 127"/>
                  <a:gd name="T9" fmla="*/ 88 h 186"/>
                  <a:gd name="T10" fmla="*/ 0 w 127"/>
                  <a:gd name="T11" fmla="*/ 186 h 186"/>
                  <a:gd name="T12" fmla="*/ 0 w 127"/>
                  <a:gd name="T13" fmla="*/ 182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2" y="10"/>
                    </a:lnTo>
                    <a:lnTo>
                      <a:pt x="9" y="39"/>
                    </a:lnTo>
                    <a:lnTo>
                      <a:pt x="0" y="88"/>
                    </a:lnTo>
                    <a:lnTo>
                      <a:pt x="0" y="186"/>
                    </a:lnTo>
                    <a:lnTo>
                      <a:pt x="0" y="182"/>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1" name="Freeform 496">
                <a:extLst>
                  <a:ext uri="{FF2B5EF4-FFF2-40B4-BE49-F238E27FC236}">
                    <a16:creationId xmlns:a16="http://schemas.microsoft.com/office/drawing/2014/main" id="{FB658ABA-D1BE-4958-AA79-D25D23BCE516}"/>
                  </a:ext>
                </a:extLst>
              </p:cNvPr>
              <p:cNvSpPr>
                <a:spLocks/>
              </p:cNvSpPr>
              <p:nvPr/>
            </p:nvSpPr>
            <p:spPr bwMode="auto">
              <a:xfrm>
                <a:off x="1383" y="3583"/>
                <a:ext cx="64" cy="62"/>
              </a:xfrm>
              <a:custGeom>
                <a:avLst/>
                <a:gdLst>
                  <a:gd name="T0" fmla="*/ 128 w 128"/>
                  <a:gd name="T1" fmla="*/ 4 h 186"/>
                  <a:gd name="T2" fmla="*/ 59 w 128"/>
                  <a:gd name="T3" fmla="*/ 0 h 186"/>
                  <a:gd name="T4" fmla="*/ 32 w 128"/>
                  <a:gd name="T5" fmla="*/ 13 h 186"/>
                  <a:gd name="T6" fmla="*/ 9 w 128"/>
                  <a:gd name="T7" fmla="*/ 40 h 186"/>
                  <a:gd name="T8" fmla="*/ 0 w 128"/>
                  <a:gd name="T9" fmla="*/ 88 h 186"/>
                  <a:gd name="T10" fmla="*/ 0 w 128"/>
                  <a:gd name="T11" fmla="*/ 186 h 186"/>
                  <a:gd name="T12" fmla="*/ 0 w 128"/>
                  <a:gd name="T13" fmla="*/ 182 h 186"/>
                  <a:gd name="T14" fmla="*/ 0 60000 65536"/>
                  <a:gd name="T15" fmla="*/ 0 60000 65536"/>
                  <a:gd name="T16" fmla="*/ 0 60000 65536"/>
                  <a:gd name="T17" fmla="*/ 0 60000 65536"/>
                  <a:gd name="T18" fmla="*/ 0 60000 65536"/>
                  <a:gd name="T19" fmla="*/ 0 60000 65536"/>
                  <a:gd name="T20" fmla="*/ 0 60000 65536"/>
                  <a:gd name="T21" fmla="*/ 0 w 128"/>
                  <a:gd name="T22" fmla="*/ 0 h 186"/>
                  <a:gd name="T23" fmla="*/ 128 w 128"/>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 h="186">
                    <a:moveTo>
                      <a:pt x="128" y="4"/>
                    </a:moveTo>
                    <a:lnTo>
                      <a:pt x="59" y="0"/>
                    </a:lnTo>
                    <a:lnTo>
                      <a:pt x="32" y="13"/>
                    </a:lnTo>
                    <a:lnTo>
                      <a:pt x="9" y="40"/>
                    </a:lnTo>
                    <a:lnTo>
                      <a:pt x="0" y="88"/>
                    </a:lnTo>
                    <a:lnTo>
                      <a:pt x="0" y="186"/>
                    </a:lnTo>
                    <a:lnTo>
                      <a:pt x="0" y="182"/>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2" name="Freeform 497">
                <a:extLst>
                  <a:ext uri="{FF2B5EF4-FFF2-40B4-BE49-F238E27FC236}">
                    <a16:creationId xmlns:a16="http://schemas.microsoft.com/office/drawing/2014/main" id="{56387AEB-6540-4229-9456-7D06DACBA061}"/>
                  </a:ext>
                </a:extLst>
              </p:cNvPr>
              <p:cNvSpPr>
                <a:spLocks/>
              </p:cNvSpPr>
              <p:nvPr/>
            </p:nvSpPr>
            <p:spPr bwMode="auto">
              <a:xfrm>
                <a:off x="1365" y="3570"/>
                <a:ext cx="63" cy="62"/>
              </a:xfrm>
              <a:custGeom>
                <a:avLst/>
                <a:gdLst>
                  <a:gd name="T0" fmla="*/ 126 w 126"/>
                  <a:gd name="T1" fmla="*/ 4 h 186"/>
                  <a:gd name="T2" fmla="*/ 58 w 126"/>
                  <a:gd name="T3" fmla="*/ 0 h 186"/>
                  <a:gd name="T4" fmla="*/ 31 w 126"/>
                  <a:gd name="T5" fmla="*/ 14 h 186"/>
                  <a:gd name="T6" fmla="*/ 8 w 126"/>
                  <a:gd name="T7" fmla="*/ 40 h 186"/>
                  <a:gd name="T8" fmla="*/ 0 w 126"/>
                  <a:gd name="T9" fmla="*/ 89 h 186"/>
                  <a:gd name="T10" fmla="*/ 0 w 126"/>
                  <a:gd name="T11" fmla="*/ 186 h 186"/>
                  <a:gd name="T12" fmla="*/ 0 w 126"/>
                  <a:gd name="T13" fmla="*/ 182 h 186"/>
                  <a:gd name="T14" fmla="*/ 0 60000 65536"/>
                  <a:gd name="T15" fmla="*/ 0 60000 65536"/>
                  <a:gd name="T16" fmla="*/ 0 60000 65536"/>
                  <a:gd name="T17" fmla="*/ 0 60000 65536"/>
                  <a:gd name="T18" fmla="*/ 0 60000 65536"/>
                  <a:gd name="T19" fmla="*/ 0 60000 65536"/>
                  <a:gd name="T20" fmla="*/ 0 60000 65536"/>
                  <a:gd name="T21" fmla="*/ 0 w 126"/>
                  <a:gd name="T22" fmla="*/ 0 h 186"/>
                  <a:gd name="T23" fmla="*/ 126 w 126"/>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186">
                    <a:moveTo>
                      <a:pt x="126" y="4"/>
                    </a:moveTo>
                    <a:lnTo>
                      <a:pt x="58" y="0"/>
                    </a:lnTo>
                    <a:lnTo>
                      <a:pt x="31" y="14"/>
                    </a:lnTo>
                    <a:lnTo>
                      <a:pt x="8" y="40"/>
                    </a:lnTo>
                    <a:lnTo>
                      <a:pt x="0" y="89"/>
                    </a:lnTo>
                    <a:lnTo>
                      <a:pt x="0" y="186"/>
                    </a:lnTo>
                    <a:lnTo>
                      <a:pt x="0" y="182"/>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3" name="Freeform 498">
                <a:extLst>
                  <a:ext uri="{FF2B5EF4-FFF2-40B4-BE49-F238E27FC236}">
                    <a16:creationId xmlns:a16="http://schemas.microsoft.com/office/drawing/2014/main" id="{844D4FF5-A525-4210-AB85-77E54CE271C2}"/>
                  </a:ext>
                </a:extLst>
              </p:cNvPr>
              <p:cNvSpPr>
                <a:spLocks/>
              </p:cNvSpPr>
              <p:nvPr/>
            </p:nvSpPr>
            <p:spPr bwMode="auto">
              <a:xfrm>
                <a:off x="1349" y="3558"/>
                <a:ext cx="64" cy="62"/>
              </a:xfrm>
              <a:custGeom>
                <a:avLst/>
                <a:gdLst>
                  <a:gd name="T0" fmla="*/ 127 w 127"/>
                  <a:gd name="T1" fmla="*/ 5 h 186"/>
                  <a:gd name="T2" fmla="*/ 59 w 127"/>
                  <a:gd name="T3" fmla="*/ 0 h 186"/>
                  <a:gd name="T4" fmla="*/ 33 w 127"/>
                  <a:gd name="T5" fmla="*/ 16 h 186"/>
                  <a:gd name="T6" fmla="*/ 9 w 127"/>
                  <a:gd name="T7" fmla="*/ 40 h 186"/>
                  <a:gd name="T8" fmla="*/ 0 w 127"/>
                  <a:gd name="T9" fmla="*/ 89 h 186"/>
                  <a:gd name="T10" fmla="*/ 0 w 127"/>
                  <a:gd name="T11" fmla="*/ 186 h 186"/>
                  <a:gd name="T12" fmla="*/ 0 w 127"/>
                  <a:gd name="T13" fmla="*/ 182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5"/>
                    </a:moveTo>
                    <a:lnTo>
                      <a:pt x="59" y="0"/>
                    </a:lnTo>
                    <a:lnTo>
                      <a:pt x="33" y="16"/>
                    </a:lnTo>
                    <a:lnTo>
                      <a:pt x="9" y="40"/>
                    </a:lnTo>
                    <a:lnTo>
                      <a:pt x="0" y="89"/>
                    </a:lnTo>
                    <a:lnTo>
                      <a:pt x="0" y="186"/>
                    </a:lnTo>
                    <a:lnTo>
                      <a:pt x="0" y="182"/>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4" name="Freeform 499">
                <a:extLst>
                  <a:ext uri="{FF2B5EF4-FFF2-40B4-BE49-F238E27FC236}">
                    <a16:creationId xmlns:a16="http://schemas.microsoft.com/office/drawing/2014/main" id="{CA29CB22-5A7B-4205-B2B1-4681831ECFB3}"/>
                  </a:ext>
                </a:extLst>
              </p:cNvPr>
              <p:cNvSpPr>
                <a:spLocks/>
              </p:cNvSpPr>
              <p:nvPr/>
            </p:nvSpPr>
            <p:spPr bwMode="auto">
              <a:xfrm>
                <a:off x="1331" y="3550"/>
                <a:ext cx="63" cy="62"/>
              </a:xfrm>
              <a:custGeom>
                <a:avLst/>
                <a:gdLst>
                  <a:gd name="T0" fmla="*/ 127 w 127"/>
                  <a:gd name="T1" fmla="*/ 4 h 186"/>
                  <a:gd name="T2" fmla="*/ 59 w 127"/>
                  <a:gd name="T3" fmla="*/ 0 h 186"/>
                  <a:gd name="T4" fmla="*/ 32 w 127"/>
                  <a:gd name="T5" fmla="*/ 13 h 186"/>
                  <a:gd name="T6" fmla="*/ 10 w 127"/>
                  <a:gd name="T7" fmla="*/ 39 h 186"/>
                  <a:gd name="T8" fmla="*/ 0 w 127"/>
                  <a:gd name="T9" fmla="*/ 88 h 186"/>
                  <a:gd name="T10" fmla="*/ 0 w 127"/>
                  <a:gd name="T11" fmla="*/ 186 h 186"/>
                  <a:gd name="T12" fmla="*/ 0 w 127"/>
                  <a:gd name="T13" fmla="*/ 180 h 186"/>
                  <a:gd name="T14" fmla="*/ 0 60000 65536"/>
                  <a:gd name="T15" fmla="*/ 0 60000 65536"/>
                  <a:gd name="T16" fmla="*/ 0 60000 65536"/>
                  <a:gd name="T17" fmla="*/ 0 60000 65536"/>
                  <a:gd name="T18" fmla="*/ 0 60000 65536"/>
                  <a:gd name="T19" fmla="*/ 0 60000 65536"/>
                  <a:gd name="T20" fmla="*/ 0 60000 65536"/>
                  <a:gd name="T21" fmla="*/ 0 w 127"/>
                  <a:gd name="T22" fmla="*/ 0 h 186"/>
                  <a:gd name="T23" fmla="*/ 127 w 127"/>
                  <a:gd name="T24" fmla="*/ 186 h 1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86">
                    <a:moveTo>
                      <a:pt x="127" y="4"/>
                    </a:moveTo>
                    <a:lnTo>
                      <a:pt x="59" y="0"/>
                    </a:lnTo>
                    <a:lnTo>
                      <a:pt x="32" y="13"/>
                    </a:lnTo>
                    <a:lnTo>
                      <a:pt x="10" y="39"/>
                    </a:lnTo>
                    <a:lnTo>
                      <a:pt x="0" y="88"/>
                    </a:lnTo>
                    <a:lnTo>
                      <a:pt x="0" y="186"/>
                    </a:lnTo>
                    <a:lnTo>
                      <a:pt x="0" y="180"/>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5" name="Freeform 500">
                <a:extLst>
                  <a:ext uri="{FF2B5EF4-FFF2-40B4-BE49-F238E27FC236}">
                    <a16:creationId xmlns:a16="http://schemas.microsoft.com/office/drawing/2014/main" id="{69C914B3-3D1D-4BD9-84D4-4D68E01D290A}"/>
                  </a:ext>
                </a:extLst>
              </p:cNvPr>
              <p:cNvSpPr>
                <a:spLocks/>
              </p:cNvSpPr>
              <p:nvPr/>
            </p:nvSpPr>
            <p:spPr bwMode="auto">
              <a:xfrm>
                <a:off x="1308" y="3501"/>
                <a:ext cx="47" cy="25"/>
              </a:xfrm>
              <a:custGeom>
                <a:avLst/>
                <a:gdLst>
                  <a:gd name="T0" fmla="*/ 0 w 96"/>
                  <a:gd name="T1" fmla="*/ 0 h 74"/>
                  <a:gd name="T2" fmla="*/ 89 w 96"/>
                  <a:gd name="T3" fmla="*/ 74 h 74"/>
                  <a:gd name="T4" fmla="*/ 96 w 96"/>
                  <a:gd name="T5" fmla="*/ 74 h 74"/>
                  <a:gd name="T6" fmla="*/ 93 w 96"/>
                  <a:gd name="T7" fmla="*/ 74 h 74"/>
                  <a:gd name="T8" fmla="*/ 0 60000 65536"/>
                  <a:gd name="T9" fmla="*/ 0 60000 65536"/>
                  <a:gd name="T10" fmla="*/ 0 60000 65536"/>
                  <a:gd name="T11" fmla="*/ 0 60000 65536"/>
                  <a:gd name="T12" fmla="*/ 0 w 96"/>
                  <a:gd name="T13" fmla="*/ 0 h 74"/>
                  <a:gd name="T14" fmla="*/ 96 w 96"/>
                  <a:gd name="T15" fmla="*/ 74 h 74"/>
                </a:gdLst>
                <a:ahLst/>
                <a:cxnLst>
                  <a:cxn ang="T8">
                    <a:pos x="T0" y="T1"/>
                  </a:cxn>
                  <a:cxn ang="T9">
                    <a:pos x="T2" y="T3"/>
                  </a:cxn>
                  <a:cxn ang="T10">
                    <a:pos x="T4" y="T5"/>
                  </a:cxn>
                  <a:cxn ang="T11">
                    <a:pos x="T6" y="T7"/>
                  </a:cxn>
                </a:cxnLst>
                <a:rect l="T12" t="T13" r="T14" b="T15"/>
                <a:pathLst>
                  <a:path w="96" h="74">
                    <a:moveTo>
                      <a:pt x="0" y="0"/>
                    </a:moveTo>
                    <a:lnTo>
                      <a:pt x="89" y="74"/>
                    </a:lnTo>
                    <a:lnTo>
                      <a:pt x="96" y="74"/>
                    </a:lnTo>
                    <a:lnTo>
                      <a:pt x="93" y="74"/>
                    </a:lnTo>
                  </a:path>
                </a:pathLst>
              </a:custGeom>
              <a:solidFill>
                <a:srgbClr val="1C1C1C"/>
              </a:solidFill>
              <a:ln w="7938">
                <a:solidFill>
                  <a:srgbClr val="000000"/>
                </a:solid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6" name="Oval 501">
                <a:extLst>
                  <a:ext uri="{FF2B5EF4-FFF2-40B4-BE49-F238E27FC236}">
                    <a16:creationId xmlns:a16="http://schemas.microsoft.com/office/drawing/2014/main" id="{E06FEABD-B924-4A2E-B6CA-23A4890AF262}"/>
                  </a:ext>
                </a:extLst>
              </p:cNvPr>
              <p:cNvSpPr>
                <a:spLocks noChangeArrowheads="1"/>
              </p:cNvSpPr>
              <p:nvPr/>
            </p:nvSpPr>
            <p:spPr bwMode="auto">
              <a:xfrm>
                <a:off x="1339" y="3772"/>
                <a:ext cx="78" cy="26"/>
              </a:xfrm>
              <a:prstGeom prst="ellipse">
                <a:avLst/>
              </a:pr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87" name="Oval 502">
                <a:extLst>
                  <a:ext uri="{FF2B5EF4-FFF2-40B4-BE49-F238E27FC236}">
                    <a16:creationId xmlns:a16="http://schemas.microsoft.com/office/drawing/2014/main" id="{8AEBA912-B84D-44DF-8FB7-BF41F500E783}"/>
                  </a:ext>
                </a:extLst>
              </p:cNvPr>
              <p:cNvSpPr>
                <a:spLocks noChangeArrowheads="1"/>
              </p:cNvSpPr>
              <p:nvPr/>
            </p:nvSpPr>
            <p:spPr bwMode="auto">
              <a:xfrm>
                <a:off x="1432" y="3771"/>
                <a:ext cx="78" cy="25"/>
              </a:xfrm>
              <a:prstGeom prst="ellipse">
                <a:avLst/>
              </a:pr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88" name="Freeform 503">
                <a:extLst>
                  <a:ext uri="{FF2B5EF4-FFF2-40B4-BE49-F238E27FC236}">
                    <a16:creationId xmlns:a16="http://schemas.microsoft.com/office/drawing/2014/main" id="{EF2B1AEC-6E57-4321-9AA5-CFF3BE086008}"/>
                  </a:ext>
                </a:extLst>
              </p:cNvPr>
              <p:cNvSpPr>
                <a:spLocks/>
              </p:cNvSpPr>
              <p:nvPr/>
            </p:nvSpPr>
            <p:spPr bwMode="auto">
              <a:xfrm>
                <a:off x="1511" y="3785"/>
                <a:ext cx="94" cy="8"/>
              </a:xfrm>
              <a:custGeom>
                <a:avLst/>
                <a:gdLst>
                  <a:gd name="T0" fmla="*/ 0 w 188"/>
                  <a:gd name="T1" fmla="*/ 25 h 25"/>
                  <a:gd name="T2" fmla="*/ 6 w 188"/>
                  <a:gd name="T3" fmla="*/ 0 h 25"/>
                  <a:gd name="T4" fmla="*/ 175 w 188"/>
                  <a:gd name="T5" fmla="*/ 0 h 25"/>
                  <a:gd name="T6" fmla="*/ 188 w 188"/>
                  <a:gd name="T7" fmla="*/ 19 h 25"/>
                  <a:gd name="T8" fmla="*/ 0 w 188"/>
                  <a:gd name="T9" fmla="*/ 25 h 25"/>
                  <a:gd name="T10" fmla="*/ 0 60000 65536"/>
                  <a:gd name="T11" fmla="*/ 0 60000 65536"/>
                  <a:gd name="T12" fmla="*/ 0 60000 65536"/>
                  <a:gd name="T13" fmla="*/ 0 60000 65536"/>
                  <a:gd name="T14" fmla="*/ 0 60000 65536"/>
                  <a:gd name="T15" fmla="*/ 0 w 188"/>
                  <a:gd name="T16" fmla="*/ 0 h 25"/>
                  <a:gd name="T17" fmla="*/ 188 w 188"/>
                  <a:gd name="T18" fmla="*/ 25 h 25"/>
                </a:gdLst>
                <a:ahLst/>
                <a:cxnLst>
                  <a:cxn ang="T10">
                    <a:pos x="T0" y="T1"/>
                  </a:cxn>
                  <a:cxn ang="T11">
                    <a:pos x="T2" y="T3"/>
                  </a:cxn>
                  <a:cxn ang="T12">
                    <a:pos x="T4" y="T5"/>
                  </a:cxn>
                  <a:cxn ang="T13">
                    <a:pos x="T6" y="T7"/>
                  </a:cxn>
                  <a:cxn ang="T14">
                    <a:pos x="T8" y="T9"/>
                  </a:cxn>
                </a:cxnLst>
                <a:rect l="T15" t="T16" r="T17" b="T18"/>
                <a:pathLst>
                  <a:path w="188" h="25">
                    <a:moveTo>
                      <a:pt x="0" y="25"/>
                    </a:moveTo>
                    <a:lnTo>
                      <a:pt x="6" y="0"/>
                    </a:lnTo>
                    <a:lnTo>
                      <a:pt x="175" y="0"/>
                    </a:lnTo>
                    <a:lnTo>
                      <a:pt x="188" y="19"/>
                    </a:lnTo>
                    <a:lnTo>
                      <a:pt x="0" y="25"/>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9" name="Oval 504">
                <a:extLst>
                  <a:ext uri="{FF2B5EF4-FFF2-40B4-BE49-F238E27FC236}">
                    <a16:creationId xmlns:a16="http://schemas.microsoft.com/office/drawing/2014/main" id="{1F7720E9-D1E5-4E0B-B7D8-C553896C5168}"/>
                  </a:ext>
                </a:extLst>
              </p:cNvPr>
              <p:cNvSpPr>
                <a:spLocks noChangeArrowheads="1"/>
              </p:cNvSpPr>
              <p:nvPr/>
            </p:nvSpPr>
            <p:spPr bwMode="auto">
              <a:xfrm>
                <a:off x="1338" y="3767"/>
                <a:ext cx="78" cy="27"/>
              </a:xfrm>
              <a:prstGeom prst="ellipse">
                <a:avLst/>
              </a:pr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90" name="Oval 505">
                <a:extLst>
                  <a:ext uri="{FF2B5EF4-FFF2-40B4-BE49-F238E27FC236}">
                    <a16:creationId xmlns:a16="http://schemas.microsoft.com/office/drawing/2014/main" id="{C3F0A226-279B-4606-892A-0ED2C7ACBB62}"/>
                  </a:ext>
                </a:extLst>
              </p:cNvPr>
              <p:cNvSpPr>
                <a:spLocks noChangeArrowheads="1"/>
              </p:cNvSpPr>
              <p:nvPr/>
            </p:nvSpPr>
            <p:spPr bwMode="auto">
              <a:xfrm>
                <a:off x="1431" y="3766"/>
                <a:ext cx="77" cy="25"/>
              </a:xfrm>
              <a:prstGeom prst="ellipse">
                <a:avLst/>
              </a:pr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grpSp>
      </p:grpSp>
      <p:grpSp>
        <p:nvGrpSpPr>
          <p:cNvPr id="509" name="Group 506">
            <a:extLst>
              <a:ext uri="{FF2B5EF4-FFF2-40B4-BE49-F238E27FC236}">
                <a16:creationId xmlns:a16="http://schemas.microsoft.com/office/drawing/2014/main" id="{7CBA8C68-1DF1-45B5-8D3F-7C87F1399D93}"/>
              </a:ext>
            </a:extLst>
          </p:cNvPr>
          <p:cNvGrpSpPr>
            <a:grpSpLocks/>
          </p:cNvGrpSpPr>
          <p:nvPr/>
        </p:nvGrpSpPr>
        <p:grpSpPr bwMode="auto">
          <a:xfrm>
            <a:off x="7026275" y="2098498"/>
            <a:ext cx="1128713" cy="781050"/>
            <a:chOff x="1680" y="240"/>
            <a:chExt cx="2529" cy="1270"/>
          </a:xfrm>
        </p:grpSpPr>
        <p:sp>
          <p:nvSpPr>
            <p:cNvPr id="510" name="Oval 507">
              <a:extLst>
                <a:ext uri="{FF2B5EF4-FFF2-40B4-BE49-F238E27FC236}">
                  <a16:creationId xmlns:a16="http://schemas.microsoft.com/office/drawing/2014/main" id="{A66733E3-F534-4670-BDBE-CF471BC7D466}"/>
                </a:ext>
              </a:extLst>
            </p:cNvPr>
            <p:cNvSpPr>
              <a:spLocks noChangeArrowheads="1"/>
            </p:cNvSpPr>
            <p:nvPr/>
          </p:nvSpPr>
          <p:spPr bwMode="auto">
            <a:xfrm>
              <a:off x="2554" y="240"/>
              <a:ext cx="1088"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511" name="Oval 508">
              <a:extLst>
                <a:ext uri="{FF2B5EF4-FFF2-40B4-BE49-F238E27FC236}">
                  <a16:creationId xmlns:a16="http://schemas.microsoft.com/office/drawing/2014/main" id="{7FE93FE8-E6F3-49EE-A338-D06D55DD2CE4}"/>
                </a:ext>
              </a:extLst>
            </p:cNvPr>
            <p:cNvSpPr>
              <a:spLocks noChangeArrowheads="1"/>
            </p:cNvSpPr>
            <p:nvPr/>
          </p:nvSpPr>
          <p:spPr bwMode="auto">
            <a:xfrm>
              <a:off x="1941" y="381"/>
              <a:ext cx="827" cy="513"/>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512" name="Oval 509">
              <a:extLst>
                <a:ext uri="{FF2B5EF4-FFF2-40B4-BE49-F238E27FC236}">
                  <a16:creationId xmlns:a16="http://schemas.microsoft.com/office/drawing/2014/main" id="{EB3BF03E-B1A8-4A77-826D-172911193077}"/>
                </a:ext>
              </a:extLst>
            </p:cNvPr>
            <p:cNvSpPr>
              <a:spLocks noChangeArrowheads="1"/>
            </p:cNvSpPr>
            <p:nvPr/>
          </p:nvSpPr>
          <p:spPr bwMode="auto">
            <a:xfrm>
              <a:off x="1680" y="702"/>
              <a:ext cx="552" cy="411"/>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513" name="Oval 510">
              <a:extLst>
                <a:ext uri="{FF2B5EF4-FFF2-40B4-BE49-F238E27FC236}">
                  <a16:creationId xmlns:a16="http://schemas.microsoft.com/office/drawing/2014/main" id="{F5EE5566-493D-4EAF-924B-DBAD719FE15A}"/>
                </a:ext>
              </a:extLst>
            </p:cNvPr>
            <p:cNvSpPr>
              <a:spLocks noChangeArrowheads="1"/>
            </p:cNvSpPr>
            <p:nvPr/>
          </p:nvSpPr>
          <p:spPr bwMode="auto">
            <a:xfrm>
              <a:off x="1849" y="894"/>
              <a:ext cx="842" cy="450"/>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514" name="Oval 511">
              <a:extLst>
                <a:ext uri="{FF2B5EF4-FFF2-40B4-BE49-F238E27FC236}">
                  <a16:creationId xmlns:a16="http://schemas.microsoft.com/office/drawing/2014/main" id="{7470EBCC-2F33-4524-857D-800402618E85}"/>
                </a:ext>
              </a:extLst>
            </p:cNvPr>
            <p:cNvSpPr>
              <a:spLocks noChangeArrowheads="1"/>
            </p:cNvSpPr>
            <p:nvPr/>
          </p:nvSpPr>
          <p:spPr bwMode="auto">
            <a:xfrm>
              <a:off x="2462" y="971"/>
              <a:ext cx="1272" cy="539"/>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515" name="Oval 512">
              <a:extLst>
                <a:ext uri="{FF2B5EF4-FFF2-40B4-BE49-F238E27FC236}">
                  <a16:creationId xmlns:a16="http://schemas.microsoft.com/office/drawing/2014/main" id="{84BB4E91-9C8F-40A9-894F-4AC418E6008A}"/>
                </a:ext>
              </a:extLst>
            </p:cNvPr>
            <p:cNvSpPr>
              <a:spLocks noChangeArrowheads="1"/>
            </p:cNvSpPr>
            <p:nvPr/>
          </p:nvSpPr>
          <p:spPr bwMode="auto">
            <a:xfrm>
              <a:off x="3289" y="394"/>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516" name="Oval 513">
              <a:extLst>
                <a:ext uri="{FF2B5EF4-FFF2-40B4-BE49-F238E27FC236}">
                  <a16:creationId xmlns:a16="http://schemas.microsoft.com/office/drawing/2014/main" id="{32E6DF74-8CBC-483A-BF87-8501877242C4}"/>
                </a:ext>
              </a:extLst>
            </p:cNvPr>
            <p:cNvSpPr>
              <a:spLocks noChangeArrowheads="1"/>
            </p:cNvSpPr>
            <p:nvPr/>
          </p:nvSpPr>
          <p:spPr bwMode="auto">
            <a:xfrm>
              <a:off x="3412" y="663"/>
              <a:ext cx="797" cy="39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517" name="Oval 514">
              <a:extLst>
                <a:ext uri="{FF2B5EF4-FFF2-40B4-BE49-F238E27FC236}">
                  <a16:creationId xmlns:a16="http://schemas.microsoft.com/office/drawing/2014/main" id="{736E06AA-1E1F-47A8-9FF6-EAAF012B6140}"/>
                </a:ext>
              </a:extLst>
            </p:cNvPr>
            <p:cNvSpPr>
              <a:spLocks noChangeArrowheads="1"/>
            </p:cNvSpPr>
            <p:nvPr/>
          </p:nvSpPr>
          <p:spPr bwMode="auto">
            <a:xfrm>
              <a:off x="3335" y="753"/>
              <a:ext cx="797" cy="668"/>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sp>
          <p:nvSpPr>
            <p:cNvPr id="518" name="Oval 515">
              <a:extLst>
                <a:ext uri="{FF2B5EF4-FFF2-40B4-BE49-F238E27FC236}">
                  <a16:creationId xmlns:a16="http://schemas.microsoft.com/office/drawing/2014/main" id="{1F7FB1BD-1380-4BE5-A2CD-2386D424E72D}"/>
                </a:ext>
              </a:extLst>
            </p:cNvPr>
            <p:cNvSpPr>
              <a:spLocks noChangeArrowheads="1"/>
            </p:cNvSpPr>
            <p:nvPr/>
          </p:nvSpPr>
          <p:spPr bwMode="auto">
            <a:xfrm>
              <a:off x="2140" y="548"/>
              <a:ext cx="1640" cy="667"/>
            </a:xfrm>
            <a:prstGeom prst="ellipse">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2000" b="0">
                <a:solidFill>
                  <a:srgbClr val="000000"/>
                </a:solidFill>
                <a:latin typeface="Tahoma" pitchFamily="34" charset="0"/>
              </a:endParaRPr>
            </a:p>
          </p:txBody>
        </p:sp>
      </p:grpSp>
      <p:sp>
        <p:nvSpPr>
          <p:cNvPr id="519" name="Text Box 516">
            <a:extLst>
              <a:ext uri="{FF2B5EF4-FFF2-40B4-BE49-F238E27FC236}">
                <a16:creationId xmlns:a16="http://schemas.microsoft.com/office/drawing/2014/main" id="{99B9CC5D-93D4-48F6-9FD4-DA9D5069E463}"/>
              </a:ext>
            </a:extLst>
          </p:cNvPr>
          <p:cNvSpPr txBox="1">
            <a:spLocks noChangeArrowheads="1"/>
          </p:cNvSpPr>
          <p:nvPr/>
        </p:nvSpPr>
        <p:spPr bwMode="auto">
          <a:xfrm>
            <a:off x="7254875" y="228741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1800" b="0">
                <a:solidFill>
                  <a:srgbClr val="333399"/>
                </a:solidFill>
                <a:latin typeface="黑体" pitchFamily="49" charset="-122"/>
                <a:ea typeface="黑体" pitchFamily="49" charset="-122"/>
              </a:rPr>
              <a:t>局域网</a:t>
            </a:r>
          </a:p>
        </p:txBody>
      </p:sp>
      <p:grpSp>
        <p:nvGrpSpPr>
          <p:cNvPr id="524" name="Group 587">
            <a:extLst>
              <a:ext uri="{FF2B5EF4-FFF2-40B4-BE49-F238E27FC236}">
                <a16:creationId xmlns:a16="http://schemas.microsoft.com/office/drawing/2014/main" id="{124094A1-3D14-41EA-922D-BD78C0CFBAEC}"/>
              </a:ext>
            </a:extLst>
          </p:cNvPr>
          <p:cNvGrpSpPr>
            <a:grpSpLocks/>
          </p:cNvGrpSpPr>
          <p:nvPr/>
        </p:nvGrpSpPr>
        <p:grpSpPr bwMode="auto">
          <a:xfrm>
            <a:off x="207962" y="3157132"/>
            <a:ext cx="8728075" cy="2419350"/>
            <a:chOff x="158" y="2405"/>
            <a:chExt cx="5498" cy="1524"/>
          </a:xfrm>
        </p:grpSpPr>
        <p:sp>
          <p:nvSpPr>
            <p:cNvPr id="525" name="AutoShape 524">
              <a:extLst>
                <a:ext uri="{FF2B5EF4-FFF2-40B4-BE49-F238E27FC236}">
                  <a16:creationId xmlns:a16="http://schemas.microsoft.com/office/drawing/2014/main" id="{9D3BC621-9E81-4EA0-8030-876F0963F01B}"/>
                </a:ext>
              </a:extLst>
            </p:cNvPr>
            <p:cNvSpPr>
              <a:spLocks noChangeArrowheads="1"/>
            </p:cNvSpPr>
            <p:nvPr/>
          </p:nvSpPr>
          <p:spPr bwMode="auto">
            <a:xfrm>
              <a:off x="158" y="2633"/>
              <a:ext cx="564" cy="1144"/>
            </a:xfrm>
            <a:prstGeom prst="cube">
              <a:avLst>
                <a:gd name="adj" fmla="val 9250"/>
              </a:avLst>
            </a:prstGeom>
            <a:solidFill>
              <a:srgbClr val="FFFF66"/>
            </a:solidFill>
            <a:ln w="190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26" name="Freeform 525">
              <a:extLst>
                <a:ext uri="{FF2B5EF4-FFF2-40B4-BE49-F238E27FC236}">
                  <a16:creationId xmlns:a16="http://schemas.microsoft.com/office/drawing/2014/main" id="{6759FFAD-246C-4B92-91A0-B28BEA8B01E3}"/>
                </a:ext>
              </a:extLst>
            </p:cNvPr>
            <p:cNvSpPr>
              <a:spLocks/>
            </p:cNvSpPr>
            <p:nvPr/>
          </p:nvSpPr>
          <p:spPr bwMode="auto">
            <a:xfrm>
              <a:off x="158" y="3491"/>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7" name="Freeform 528">
              <a:extLst>
                <a:ext uri="{FF2B5EF4-FFF2-40B4-BE49-F238E27FC236}">
                  <a16:creationId xmlns:a16="http://schemas.microsoft.com/office/drawing/2014/main" id="{35B745FD-A53E-4685-BC55-5035C950AC51}"/>
                </a:ext>
              </a:extLst>
            </p:cNvPr>
            <p:cNvSpPr>
              <a:spLocks/>
            </p:cNvSpPr>
            <p:nvPr/>
          </p:nvSpPr>
          <p:spPr bwMode="auto">
            <a:xfrm>
              <a:off x="158" y="2844"/>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8" name="Freeform 526">
              <a:extLst>
                <a:ext uri="{FF2B5EF4-FFF2-40B4-BE49-F238E27FC236}">
                  <a16:creationId xmlns:a16="http://schemas.microsoft.com/office/drawing/2014/main" id="{ABCD9248-D8B9-4FBA-ADCD-D3F88F588F6F}"/>
                </a:ext>
              </a:extLst>
            </p:cNvPr>
            <p:cNvSpPr>
              <a:spLocks/>
            </p:cNvSpPr>
            <p:nvPr/>
          </p:nvSpPr>
          <p:spPr bwMode="auto">
            <a:xfrm>
              <a:off x="158" y="3273"/>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9" name="Freeform 527">
              <a:extLst>
                <a:ext uri="{FF2B5EF4-FFF2-40B4-BE49-F238E27FC236}">
                  <a16:creationId xmlns:a16="http://schemas.microsoft.com/office/drawing/2014/main" id="{84665B08-FBB7-4C94-90B6-9DF8C0EFB917}"/>
                </a:ext>
              </a:extLst>
            </p:cNvPr>
            <p:cNvSpPr>
              <a:spLocks/>
            </p:cNvSpPr>
            <p:nvPr/>
          </p:nvSpPr>
          <p:spPr bwMode="auto">
            <a:xfrm>
              <a:off x="158" y="3058"/>
              <a:ext cx="564" cy="76"/>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0" name="Rectangle 529">
              <a:extLst>
                <a:ext uri="{FF2B5EF4-FFF2-40B4-BE49-F238E27FC236}">
                  <a16:creationId xmlns:a16="http://schemas.microsoft.com/office/drawing/2014/main" id="{BC9124D8-0A7F-4D39-B90A-89CA4C353989}"/>
                </a:ext>
              </a:extLst>
            </p:cNvPr>
            <p:cNvSpPr>
              <a:spLocks noChangeArrowheads="1"/>
            </p:cNvSpPr>
            <p:nvPr/>
          </p:nvSpPr>
          <p:spPr bwMode="auto">
            <a:xfrm>
              <a:off x="170" y="3363"/>
              <a:ext cx="4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31" name="Text Box 530">
              <a:extLst>
                <a:ext uri="{FF2B5EF4-FFF2-40B4-BE49-F238E27FC236}">
                  <a16:creationId xmlns:a16="http://schemas.microsoft.com/office/drawing/2014/main" id="{04002CF8-AA8B-4A28-A4BE-32A3E5FB047F}"/>
                </a:ext>
              </a:extLst>
            </p:cNvPr>
            <p:cNvSpPr txBox="1">
              <a:spLocks noChangeArrowheads="1"/>
            </p:cNvSpPr>
            <p:nvPr/>
          </p:nvSpPr>
          <p:spPr bwMode="auto">
            <a:xfrm>
              <a:off x="158" y="3330"/>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链路层</a:t>
              </a:r>
            </a:p>
          </p:txBody>
        </p:sp>
        <p:sp>
          <p:nvSpPr>
            <p:cNvPr id="532" name="Text Box 531">
              <a:extLst>
                <a:ext uri="{FF2B5EF4-FFF2-40B4-BE49-F238E27FC236}">
                  <a16:creationId xmlns:a16="http://schemas.microsoft.com/office/drawing/2014/main" id="{C8B93478-4EBD-4FC9-A497-4E5AE6D5CE4B}"/>
                </a:ext>
              </a:extLst>
            </p:cNvPr>
            <p:cNvSpPr txBox="1">
              <a:spLocks noChangeArrowheads="1"/>
            </p:cNvSpPr>
            <p:nvPr/>
          </p:nvSpPr>
          <p:spPr bwMode="auto">
            <a:xfrm>
              <a:off x="160" y="2677"/>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应用层</a:t>
              </a:r>
            </a:p>
          </p:txBody>
        </p:sp>
        <p:sp>
          <p:nvSpPr>
            <p:cNvPr id="533" name="Text Box 532">
              <a:extLst>
                <a:ext uri="{FF2B5EF4-FFF2-40B4-BE49-F238E27FC236}">
                  <a16:creationId xmlns:a16="http://schemas.microsoft.com/office/drawing/2014/main" id="{50EBD2D5-60BC-4752-98AA-E13DFF82D18D}"/>
                </a:ext>
              </a:extLst>
            </p:cNvPr>
            <p:cNvSpPr txBox="1">
              <a:spLocks noChangeArrowheads="1"/>
            </p:cNvSpPr>
            <p:nvPr/>
          </p:nvSpPr>
          <p:spPr bwMode="auto">
            <a:xfrm>
              <a:off x="158" y="2894"/>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运输层</a:t>
              </a:r>
            </a:p>
          </p:txBody>
        </p:sp>
        <p:sp>
          <p:nvSpPr>
            <p:cNvPr id="534" name="Text Box 533">
              <a:extLst>
                <a:ext uri="{FF2B5EF4-FFF2-40B4-BE49-F238E27FC236}">
                  <a16:creationId xmlns:a16="http://schemas.microsoft.com/office/drawing/2014/main" id="{864CA67D-D404-4C5D-8D66-069D6CF4883A}"/>
                </a:ext>
              </a:extLst>
            </p:cNvPr>
            <p:cNvSpPr txBox="1">
              <a:spLocks noChangeArrowheads="1"/>
            </p:cNvSpPr>
            <p:nvPr/>
          </p:nvSpPr>
          <p:spPr bwMode="auto">
            <a:xfrm>
              <a:off x="158" y="311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网络层</a:t>
              </a:r>
            </a:p>
          </p:txBody>
        </p:sp>
        <p:sp>
          <p:nvSpPr>
            <p:cNvPr id="535" name="Text Box 534">
              <a:extLst>
                <a:ext uri="{FF2B5EF4-FFF2-40B4-BE49-F238E27FC236}">
                  <a16:creationId xmlns:a16="http://schemas.microsoft.com/office/drawing/2014/main" id="{B4C0E1D6-9630-45A2-AA88-D0053D6B0B62}"/>
                </a:ext>
              </a:extLst>
            </p:cNvPr>
            <p:cNvSpPr txBox="1">
              <a:spLocks noChangeArrowheads="1"/>
            </p:cNvSpPr>
            <p:nvPr/>
          </p:nvSpPr>
          <p:spPr bwMode="auto">
            <a:xfrm>
              <a:off x="158" y="354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物理层</a:t>
              </a:r>
            </a:p>
          </p:txBody>
        </p:sp>
        <p:sp>
          <p:nvSpPr>
            <p:cNvPr id="536" name="AutoShape 536">
              <a:extLst>
                <a:ext uri="{FF2B5EF4-FFF2-40B4-BE49-F238E27FC236}">
                  <a16:creationId xmlns:a16="http://schemas.microsoft.com/office/drawing/2014/main" id="{784F21BC-698D-4A1A-B31A-280501B6EC74}"/>
                </a:ext>
              </a:extLst>
            </p:cNvPr>
            <p:cNvSpPr>
              <a:spLocks noChangeArrowheads="1"/>
            </p:cNvSpPr>
            <p:nvPr/>
          </p:nvSpPr>
          <p:spPr bwMode="auto">
            <a:xfrm>
              <a:off x="5092" y="2633"/>
              <a:ext cx="564" cy="1144"/>
            </a:xfrm>
            <a:prstGeom prst="cube">
              <a:avLst>
                <a:gd name="adj" fmla="val 9250"/>
              </a:avLst>
            </a:prstGeom>
            <a:solidFill>
              <a:srgbClr val="FFFF66"/>
            </a:solidFill>
            <a:ln w="190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37" name="Freeform 537">
              <a:extLst>
                <a:ext uri="{FF2B5EF4-FFF2-40B4-BE49-F238E27FC236}">
                  <a16:creationId xmlns:a16="http://schemas.microsoft.com/office/drawing/2014/main" id="{5E24EE23-6724-4071-BDE9-B8662C6F2BBE}"/>
                </a:ext>
              </a:extLst>
            </p:cNvPr>
            <p:cNvSpPr>
              <a:spLocks/>
            </p:cNvSpPr>
            <p:nvPr/>
          </p:nvSpPr>
          <p:spPr bwMode="auto">
            <a:xfrm>
              <a:off x="5092" y="3491"/>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8" name="Freeform 538">
              <a:extLst>
                <a:ext uri="{FF2B5EF4-FFF2-40B4-BE49-F238E27FC236}">
                  <a16:creationId xmlns:a16="http://schemas.microsoft.com/office/drawing/2014/main" id="{0C707E89-3BEC-4A3B-AB73-ABE7581BF3CB}"/>
                </a:ext>
              </a:extLst>
            </p:cNvPr>
            <p:cNvSpPr>
              <a:spLocks/>
            </p:cNvSpPr>
            <p:nvPr/>
          </p:nvSpPr>
          <p:spPr bwMode="auto">
            <a:xfrm>
              <a:off x="5092" y="3273"/>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9" name="Freeform 539">
              <a:extLst>
                <a:ext uri="{FF2B5EF4-FFF2-40B4-BE49-F238E27FC236}">
                  <a16:creationId xmlns:a16="http://schemas.microsoft.com/office/drawing/2014/main" id="{AF1C63DC-A45C-4751-81EF-F96ED484C481}"/>
                </a:ext>
              </a:extLst>
            </p:cNvPr>
            <p:cNvSpPr>
              <a:spLocks/>
            </p:cNvSpPr>
            <p:nvPr/>
          </p:nvSpPr>
          <p:spPr bwMode="auto">
            <a:xfrm>
              <a:off x="5092" y="3058"/>
              <a:ext cx="564" cy="76"/>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40" name="Freeform 540">
              <a:extLst>
                <a:ext uri="{FF2B5EF4-FFF2-40B4-BE49-F238E27FC236}">
                  <a16:creationId xmlns:a16="http://schemas.microsoft.com/office/drawing/2014/main" id="{F6818761-DFAD-43F5-96A6-5A33B76DCCAF}"/>
                </a:ext>
              </a:extLst>
            </p:cNvPr>
            <p:cNvSpPr>
              <a:spLocks/>
            </p:cNvSpPr>
            <p:nvPr/>
          </p:nvSpPr>
          <p:spPr bwMode="auto">
            <a:xfrm>
              <a:off x="5092" y="2844"/>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41" name="Rectangle 541">
              <a:extLst>
                <a:ext uri="{FF2B5EF4-FFF2-40B4-BE49-F238E27FC236}">
                  <a16:creationId xmlns:a16="http://schemas.microsoft.com/office/drawing/2014/main" id="{4D598357-20F9-47A2-835C-6EB772E7468E}"/>
                </a:ext>
              </a:extLst>
            </p:cNvPr>
            <p:cNvSpPr>
              <a:spLocks noChangeArrowheads="1"/>
            </p:cNvSpPr>
            <p:nvPr/>
          </p:nvSpPr>
          <p:spPr bwMode="auto">
            <a:xfrm>
              <a:off x="5104" y="3362"/>
              <a:ext cx="48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42" name="Text Box 542">
              <a:extLst>
                <a:ext uri="{FF2B5EF4-FFF2-40B4-BE49-F238E27FC236}">
                  <a16:creationId xmlns:a16="http://schemas.microsoft.com/office/drawing/2014/main" id="{FB1A4259-74A3-4F93-8C01-30C3E7E0ECA1}"/>
                </a:ext>
              </a:extLst>
            </p:cNvPr>
            <p:cNvSpPr txBox="1">
              <a:spLocks noChangeArrowheads="1"/>
            </p:cNvSpPr>
            <p:nvPr/>
          </p:nvSpPr>
          <p:spPr bwMode="auto">
            <a:xfrm>
              <a:off x="5057" y="3339"/>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链路层</a:t>
              </a:r>
            </a:p>
          </p:txBody>
        </p:sp>
        <p:sp>
          <p:nvSpPr>
            <p:cNvPr id="543" name="Text Box 543">
              <a:extLst>
                <a:ext uri="{FF2B5EF4-FFF2-40B4-BE49-F238E27FC236}">
                  <a16:creationId xmlns:a16="http://schemas.microsoft.com/office/drawing/2014/main" id="{EA0C76FC-1E81-4A75-8EEE-2CD4D4DE31BE}"/>
                </a:ext>
              </a:extLst>
            </p:cNvPr>
            <p:cNvSpPr txBox="1">
              <a:spLocks noChangeArrowheads="1"/>
            </p:cNvSpPr>
            <p:nvPr/>
          </p:nvSpPr>
          <p:spPr bwMode="auto">
            <a:xfrm>
              <a:off x="5059" y="2677"/>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应用层</a:t>
              </a:r>
            </a:p>
          </p:txBody>
        </p:sp>
        <p:sp>
          <p:nvSpPr>
            <p:cNvPr id="544" name="Text Box 544">
              <a:extLst>
                <a:ext uri="{FF2B5EF4-FFF2-40B4-BE49-F238E27FC236}">
                  <a16:creationId xmlns:a16="http://schemas.microsoft.com/office/drawing/2014/main" id="{93B89C42-B88E-44CD-877E-641D4309E548}"/>
                </a:ext>
              </a:extLst>
            </p:cNvPr>
            <p:cNvSpPr txBox="1">
              <a:spLocks noChangeArrowheads="1"/>
            </p:cNvSpPr>
            <p:nvPr/>
          </p:nvSpPr>
          <p:spPr bwMode="auto">
            <a:xfrm>
              <a:off x="5057" y="2894"/>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运输层</a:t>
              </a:r>
            </a:p>
          </p:txBody>
        </p:sp>
        <p:sp>
          <p:nvSpPr>
            <p:cNvPr id="545" name="Text Box 545">
              <a:extLst>
                <a:ext uri="{FF2B5EF4-FFF2-40B4-BE49-F238E27FC236}">
                  <a16:creationId xmlns:a16="http://schemas.microsoft.com/office/drawing/2014/main" id="{7959AD5F-A9A7-440F-A0C5-7A67E4450249}"/>
                </a:ext>
              </a:extLst>
            </p:cNvPr>
            <p:cNvSpPr txBox="1">
              <a:spLocks noChangeArrowheads="1"/>
            </p:cNvSpPr>
            <p:nvPr/>
          </p:nvSpPr>
          <p:spPr bwMode="auto">
            <a:xfrm>
              <a:off x="5057" y="311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网络层</a:t>
              </a:r>
            </a:p>
          </p:txBody>
        </p:sp>
        <p:sp>
          <p:nvSpPr>
            <p:cNvPr id="546" name="Text Box 546">
              <a:extLst>
                <a:ext uri="{FF2B5EF4-FFF2-40B4-BE49-F238E27FC236}">
                  <a16:creationId xmlns:a16="http://schemas.microsoft.com/office/drawing/2014/main" id="{E3EF97AE-3DD1-49C3-8847-067DBDFAC8DB}"/>
                </a:ext>
              </a:extLst>
            </p:cNvPr>
            <p:cNvSpPr txBox="1">
              <a:spLocks noChangeArrowheads="1"/>
            </p:cNvSpPr>
            <p:nvPr/>
          </p:nvSpPr>
          <p:spPr bwMode="auto">
            <a:xfrm>
              <a:off x="5057" y="354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物理层</a:t>
              </a:r>
            </a:p>
          </p:txBody>
        </p:sp>
        <p:sp>
          <p:nvSpPr>
            <p:cNvPr id="547" name="AutoShape 547">
              <a:extLst>
                <a:ext uri="{FF2B5EF4-FFF2-40B4-BE49-F238E27FC236}">
                  <a16:creationId xmlns:a16="http://schemas.microsoft.com/office/drawing/2014/main" id="{4D953621-7990-4BD2-9F37-98B7C942A1F0}"/>
                </a:ext>
              </a:extLst>
            </p:cNvPr>
            <p:cNvSpPr>
              <a:spLocks noChangeArrowheads="1"/>
            </p:cNvSpPr>
            <p:nvPr/>
          </p:nvSpPr>
          <p:spPr bwMode="auto">
            <a:xfrm>
              <a:off x="1383" y="3081"/>
              <a:ext cx="564" cy="696"/>
            </a:xfrm>
            <a:prstGeom prst="cube">
              <a:avLst>
                <a:gd name="adj" fmla="val 9250"/>
              </a:avLst>
            </a:prstGeom>
            <a:solidFill>
              <a:srgbClr val="CCECFF"/>
            </a:solidFill>
            <a:ln w="190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48" name="Freeform 548">
              <a:extLst>
                <a:ext uri="{FF2B5EF4-FFF2-40B4-BE49-F238E27FC236}">
                  <a16:creationId xmlns:a16="http://schemas.microsoft.com/office/drawing/2014/main" id="{BF756E13-8A4D-49CC-A9BB-38768D3DC0F5}"/>
                </a:ext>
              </a:extLst>
            </p:cNvPr>
            <p:cNvSpPr>
              <a:spLocks/>
            </p:cNvSpPr>
            <p:nvPr/>
          </p:nvSpPr>
          <p:spPr bwMode="auto">
            <a:xfrm>
              <a:off x="1383" y="3491"/>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49" name="Rectangle 549">
              <a:extLst>
                <a:ext uri="{FF2B5EF4-FFF2-40B4-BE49-F238E27FC236}">
                  <a16:creationId xmlns:a16="http://schemas.microsoft.com/office/drawing/2014/main" id="{B44F34A1-785C-412C-8636-BDC150A387C0}"/>
                </a:ext>
              </a:extLst>
            </p:cNvPr>
            <p:cNvSpPr>
              <a:spLocks noChangeArrowheads="1"/>
            </p:cNvSpPr>
            <p:nvPr/>
          </p:nvSpPr>
          <p:spPr bwMode="auto">
            <a:xfrm>
              <a:off x="1408" y="3353"/>
              <a:ext cx="4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50" name="Freeform 550">
              <a:extLst>
                <a:ext uri="{FF2B5EF4-FFF2-40B4-BE49-F238E27FC236}">
                  <a16:creationId xmlns:a16="http://schemas.microsoft.com/office/drawing/2014/main" id="{497B08F6-7CD6-4B72-BFA3-845AEB81B391}"/>
                </a:ext>
              </a:extLst>
            </p:cNvPr>
            <p:cNvSpPr>
              <a:spLocks/>
            </p:cNvSpPr>
            <p:nvPr/>
          </p:nvSpPr>
          <p:spPr bwMode="auto">
            <a:xfrm>
              <a:off x="1383" y="3273"/>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51" name="Text Box 551">
              <a:extLst>
                <a:ext uri="{FF2B5EF4-FFF2-40B4-BE49-F238E27FC236}">
                  <a16:creationId xmlns:a16="http://schemas.microsoft.com/office/drawing/2014/main" id="{367232D1-225B-482A-83C4-4E4923453666}"/>
                </a:ext>
              </a:extLst>
            </p:cNvPr>
            <p:cNvSpPr txBox="1">
              <a:spLocks noChangeArrowheads="1"/>
            </p:cNvSpPr>
            <p:nvPr/>
          </p:nvSpPr>
          <p:spPr bwMode="auto">
            <a:xfrm>
              <a:off x="1379" y="3330"/>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链路层</a:t>
              </a:r>
            </a:p>
          </p:txBody>
        </p:sp>
        <p:sp>
          <p:nvSpPr>
            <p:cNvPr id="552" name="Text Box 552">
              <a:extLst>
                <a:ext uri="{FF2B5EF4-FFF2-40B4-BE49-F238E27FC236}">
                  <a16:creationId xmlns:a16="http://schemas.microsoft.com/office/drawing/2014/main" id="{D0BFE99A-C103-4927-9D83-67E53027F9FE}"/>
                </a:ext>
              </a:extLst>
            </p:cNvPr>
            <p:cNvSpPr txBox="1">
              <a:spLocks noChangeArrowheads="1"/>
            </p:cNvSpPr>
            <p:nvPr/>
          </p:nvSpPr>
          <p:spPr bwMode="auto">
            <a:xfrm>
              <a:off x="1379" y="311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网络层</a:t>
              </a:r>
            </a:p>
          </p:txBody>
        </p:sp>
        <p:sp>
          <p:nvSpPr>
            <p:cNvPr id="553" name="Text Box 553">
              <a:extLst>
                <a:ext uri="{FF2B5EF4-FFF2-40B4-BE49-F238E27FC236}">
                  <a16:creationId xmlns:a16="http://schemas.microsoft.com/office/drawing/2014/main" id="{013D0E0E-D5CC-4F05-90F0-06B20C53070E}"/>
                </a:ext>
              </a:extLst>
            </p:cNvPr>
            <p:cNvSpPr txBox="1">
              <a:spLocks noChangeArrowheads="1"/>
            </p:cNvSpPr>
            <p:nvPr/>
          </p:nvSpPr>
          <p:spPr bwMode="auto">
            <a:xfrm>
              <a:off x="1379" y="354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物理层</a:t>
              </a:r>
            </a:p>
          </p:txBody>
        </p:sp>
        <p:sp>
          <p:nvSpPr>
            <p:cNvPr id="554" name="AutoShape 554">
              <a:extLst>
                <a:ext uri="{FF2B5EF4-FFF2-40B4-BE49-F238E27FC236}">
                  <a16:creationId xmlns:a16="http://schemas.microsoft.com/office/drawing/2014/main" id="{22DAB8FA-40D1-45AE-8407-DBB5AB2A20E8}"/>
                </a:ext>
              </a:extLst>
            </p:cNvPr>
            <p:cNvSpPr>
              <a:spLocks noChangeArrowheads="1"/>
            </p:cNvSpPr>
            <p:nvPr/>
          </p:nvSpPr>
          <p:spPr bwMode="auto">
            <a:xfrm>
              <a:off x="2710" y="3081"/>
              <a:ext cx="564" cy="696"/>
            </a:xfrm>
            <a:prstGeom prst="cube">
              <a:avLst>
                <a:gd name="adj" fmla="val 9250"/>
              </a:avLst>
            </a:prstGeom>
            <a:solidFill>
              <a:srgbClr val="CCECFF"/>
            </a:solidFill>
            <a:ln w="190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55" name="Freeform 555">
              <a:extLst>
                <a:ext uri="{FF2B5EF4-FFF2-40B4-BE49-F238E27FC236}">
                  <a16:creationId xmlns:a16="http://schemas.microsoft.com/office/drawing/2014/main" id="{5BF84C35-6B2E-46AF-86FB-42768A461A86}"/>
                </a:ext>
              </a:extLst>
            </p:cNvPr>
            <p:cNvSpPr>
              <a:spLocks/>
            </p:cNvSpPr>
            <p:nvPr/>
          </p:nvSpPr>
          <p:spPr bwMode="auto">
            <a:xfrm>
              <a:off x="2710" y="3491"/>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56" name="Rectangle 556">
              <a:extLst>
                <a:ext uri="{FF2B5EF4-FFF2-40B4-BE49-F238E27FC236}">
                  <a16:creationId xmlns:a16="http://schemas.microsoft.com/office/drawing/2014/main" id="{C73A71F9-7F78-4408-ACEA-F409DD19E89C}"/>
                </a:ext>
              </a:extLst>
            </p:cNvPr>
            <p:cNvSpPr>
              <a:spLocks noChangeArrowheads="1"/>
            </p:cNvSpPr>
            <p:nvPr/>
          </p:nvSpPr>
          <p:spPr bwMode="auto">
            <a:xfrm>
              <a:off x="2722" y="3353"/>
              <a:ext cx="49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57" name="Freeform 557">
              <a:extLst>
                <a:ext uri="{FF2B5EF4-FFF2-40B4-BE49-F238E27FC236}">
                  <a16:creationId xmlns:a16="http://schemas.microsoft.com/office/drawing/2014/main" id="{1FBB2BC0-50E9-4173-8CDE-5363064243CF}"/>
                </a:ext>
              </a:extLst>
            </p:cNvPr>
            <p:cNvSpPr>
              <a:spLocks/>
            </p:cNvSpPr>
            <p:nvPr/>
          </p:nvSpPr>
          <p:spPr bwMode="auto">
            <a:xfrm>
              <a:off x="2710" y="3273"/>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58" name="Text Box 558">
              <a:extLst>
                <a:ext uri="{FF2B5EF4-FFF2-40B4-BE49-F238E27FC236}">
                  <a16:creationId xmlns:a16="http://schemas.microsoft.com/office/drawing/2014/main" id="{DA1659A4-0F6D-4045-96CB-1D989C64AFDC}"/>
                </a:ext>
              </a:extLst>
            </p:cNvPr>
            <p:cNvSpPr txBox="1">
              <a:spLocks noChangeArrowheads="1"/>
            </p:cNvSpPr>
            <p:nvPr/>
          </p:nvSpPr>
          <p:spPr bwMode="auto">
            <a:xfrm>
              <a:off x="2699" y="3330"/>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链路层</a:t>
              </a:r>
            </a:p>
          </p:txBody>
        </p:sp>
        <p:sp>
          <p:nvSpPr>
            <p:cNvPr id="559" name="Text Box 559">
              <a:extLst>
                <a:ext uri="{FF2B5EF4-FFF2-40B4-BE49-F238E27FC236}">
                  <a16:creationId xmlns:a16="http://schemas.microsoft.com/office/drawing/2014/main" id="{4F071912-F860-4510-893D-2D6273A212D3}"/>
                </a:ext>
              </a:extLst>
            </p:cNvPr>
            <p:cNvSpPr txBox="1">
              <a:spLocks noChangeArrowheads="1"/>
            </p:cNvSpPr>
            <p:nvPr/>
          </p:nvSpPr>
          <p:spPr bwMode="auto">
            <a:xfrm>
              <a:off x="2699" y="311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网络层</a:t>
              </a:r>
            </a:p>
          </p:txBody>
        </p:sp>
        <p:sp>
          <p:nvSpPr>
            <p:cNvPr id="560" name="Text Box 560">
              <a:extLst>
                <a:ext uri="{FF2B5EF4-FFF2-40B4-BE49-F238E27FC236}">
                  <a16:creationId xmlns:a16="http://schemas.microsoft.com/office/drawing/2014/main" id="{9DFEF6C7-DDD8-471A-BF6E-005A743FF0A9}"/>
                </a:ext>
              </a:extLst>
            </p:cNvPr>
            <p:cNvSpPr txBox="1">
              <a:spLocks noChangeArrowheads="1"/>
            </p:cNvSpPr>
            <p:nvPr/>
          </p:nvSpPr>
          <p:spPr bwMode="auto">
            <a:xfrm>
              <a:off x="2699" y="354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物理层</a:t>
              </a:r>
            </a:p>
          </p:txBody>
        </p:sp>
        <p:sp>
          <p:nvSpPr>
            <p:cNvPr id="561" name="AutoShape 561">
              <a:extLst>
                <a:ext uri="{FF2B5EF4-FFF2-40B4-BE49-F238E27FC236}">
                  <a16:creationId xmlns:a16="http://schemas.microsoft.com/office/drawing/2014/main" id="{DB73AE7F-FB53-4FBB-98D3-B90EB95483D0}"/>
                </a:ext>
              </a:extLst>
            </p:cNvPr>
            <p:cNvSpPr>
              <a:spLocks noChangeArrowheads="1"/>
            </p:cNvSpPr>
            <p:nvPr/>
          </p:nvSpPr>
          <p:spPr bwMode="auto">
            <a:xfrm>
              <a:off x="3901" y="3081"/>
              <a:ext cx="564" cy="696"/>
            </a:xfrm>
            <a:prstGeom prst="cube">
              <a:avLst>
                <a:gd name="adj" fmla="val 9250"/>
              </a:avLst>
            </a:prstGeom>
            <a:solidFill>
              <a:srgbClr val="CCECFF"/>
            </a:solidFill>
            <a:ln w="190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62" name="Freeform 562">
              <a:extLst>
                <a:ext uri="{FF2B5EF4-FFF2-40B4-BE49-F238E27FC236}">
                  <a16:creationId xmlns:a16="http://schemas.microsoft.com/office/drawing/2014/main" id="{C5ADD855-31DC-4AC7-98F8-6F86E253DB09}"/>
                </a:ext>
              </a:extLst>
            </p:cNvPr>
            <p:cNvSpPr>
              <a:spLocks/>
            </p:cNvSpPr>
            <p:nvPr/>
          </p:nvSpPr>
          <p:spPr bwMode="auto">
            <a:xfrm>
              <a:off x="3901" y="3491"/>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63" name="Rectangle 563">
              <a:extLst>
                <a:ext uri="{FF2B5EF4-FFF2-40B4-BE49-F238E27FC236}">
                  <a16:creationId xmlns:a16="http://schemas.microsoft.com/office/drawing/2014/main" id="{3FD66020-E46E-4E26-8248-0DB50C81A1C2}"/>
                </a:ext>
              </a:extLst>
            </p:cNvPr>
            <p:cNvSpPr>
              <a:spLocks noChangeArrowheads="1"/>
            </p:cNvSpPr>
            <p:nvPr/>
          </p:nvSpPr>
          <p:spPr bwMode="auto">
            <a:xfrm>
              <a:off x="3910" y="3353"/>
              <a:ext cx="49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64" name="Freeform 564">
              <a:extLst>
                <a:ext uri="{FF2B5EF4-FFF2-40B4-BE49-F238E27FC236}">
                  <a16:creationId xmlns:a16="http://schemas.microsoft.com/office/drawing/2014/main" id="{560942A4-85EF-445D-9166-3F589E88EF4E}"/>
                </a:ext>
              </a:extLst>
            </p:cNvPr>
            <p:cNvSpPr>
              <a:spLocks/>
            </p:cNvSpPr>
            <p:nvPr/>
          </p:nvSpPr>
          <p:spPr bwMode="auto">
            <a:xfrm>
              <a:off x="3901" y="3273"/>
              <a:ext cx="564" cy="75"/>
            </a:xfrm>
            <a:custGeom>
              <a:avLst/>
              <a:gdLst>
                <a:gd name="T0" fmla="*/ 0 w 1200"/>
                <a:gd name="T1" fmla="*/ 120 h 120"/>
                <a:gd name="T2" fmla="*/ 1080 w 1200"/>
                <a:gd name="T3" fmla="*/ 120 h 120"/>
                <a:gd name="T4" fmla="*/ 1200 w 1200"/>
                <a:gd name="T5" fmla="*/ 0 h 120"/>
                <a:gd name="T6" fmla="*/ 0 60000 65536"/>
                <a:gd name="T7" fmla="*/ 0 60000 65536"/>
                <a:gd name="T8" fmla="*/ 0 60000 65536"/>
                <a:gd name="T9" fmla="*/ 0 w 1200"/>
                <a:gd name="T10" fmla="*/ 0 h 120"/>
                <a:gd name="T11" fmla="*/ 1200 w 1200"/>
                <a:gd name="T12" fmla="*/ 120 h 120"/>
              </a:gdLst>
              <a:ahLst/>
              <a:cxnLst>
                <a:cxn ang="T6">
                  <a:pos x="T0" y="T1"/>
                </a:cxn>
                <a:cxn ang="T7">
                  <a:pos x="T2" y="T3"/>
                </a:cxn>
                <a:cxn ang="T8">
                  <a:pos x="T4" y="T5"/>
                </a:cxn>
              </a:cxnLst>
              <a:rect l="T9" t="T10" r="T11" b="T12"/>
              <a:pathLst>
                <a:path w="1200" h="120">
                  <a:moveTo>
                    <a:pt x="0" y="120"/>
                  </a:moveTo>
                  <a:lnTo>
                    <a:pt x="1080" y="120"/>
                  </a:lnTo>
                  <a:lnTo>
                    <a:pt x="120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65" name="Text Box 565">
              <a:extLst>
                <a:ext uri="{FF2B5EF4-FFF2-40B4-BE49-F238E27FC236}">
                  <a16:creationId xmlns:a16="http://schemas.microsoft.com/office/drawing/2014/main" id="{678B6930-CB70-4B99-81CC-8C63C672EDE5}"/>
                </a:ext>
              </a:extLst>
            </p:cNvPr>
            <p:cNvSpPr txBox="1">
              <a:spLocks noChangeArrowheads="1"/>
            </p:cNvSpPr>
            <p:nvPr/>
          </p:nvSpPr>
          <p:spPr bwMode="auto">
            <a:xfrm>
              <a:off x="3878" y="3330"/>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链路层</a:t>
              </a:r>
            </a:p>
          </p:txBody>
        </p:sp>
        <p:sp>
          <p:nvSpPr>
            <p:cNvPr id="566" name="Text Box 566">
              <a:extLst>
                <a:ext uri="{FF2B5EF4-FFF2-40B4-BE49-F238E27FC236}">
                  <a16:creationId xmlns:a16="http://schemas.microsoft.com/office/drawing/2014/main" id="{832D0AEA-2B57-4137-A412-D32B475325DF}"/>
                </a:ext>
              </a:extLst>
            </p:cNvPr>
            <p:cNvSpPr txBox="1">
              <a:spLocks noChangeArrowheads="1"/>
            </p:cNvSpPr>
            <p:nvPr/>
          </p:nvSpPr>
          <p:spPr bwMode="auto">
            <a:xfrm>
              <a:off x="3878" y="3112"/>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网络层</a:t>
              </a:r>
            </a:p>
          </p:txBody>
        </p:sp>
        <p:sp>
          <p:nvSpPr>
            <p:cNvPr id="567" name="Text Box 567">
              <a:extLst>
                <a:ext uri="{FF2B5EF4-FFF2-40B4-BE49-F238E27FC236}">
                  <a16:creationId xmlns:a16="http://schemas.microsoft.com/office/drawing/2014/main" id="{B18F8648-FD71-4E64-A04F-1A49D2F567AC}"/>
                </a:ext>
              </a:extLst>
            </p:cNvPr>
            <p:cNvSpPr txBox="1">
              <a:spLocks noChangeArrowheads="1"/>
            </p:cNvSpPr>
            <p:nvPr/>
          </p:nvSpPr>
          <p:spPr bwMode="auto">
            <a:xfrm>
              <a:off x="3878" y="354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黑体" pitchFamily="49" charset="-122"/>
                  <a:ea typeface="黑体" pitchFamily="49" charset="-122"/>
                </a:rPr>
                <a:t>物理层</a:t>
              </a:r>
            </a:p>
          </p:txBody>
        </p:sp>
        <p:sp>
          <p:nvSpPr>
            <p:cNvPr id="568" name="Freeform 572">
              <a:extLst>
                <a:ext uri="{FF2B5EF4-FFF2-40B4-BE49-F238E27FC236}">
                  <a16:creationId xmlns:a16="http://schemas.microsoft.com/office/drawing/2014/main" id="{3CEB1315-FB1A-4451-9B48-EA2833FA9964}"/>
                </a:ext>
              </a:extLst>
            </p:cNvPr>
            <p:cNvSpPr>
              <a:spLocks/>
            </p:cNvSpPr>
            <p:nvPr/>
          </p:nvSpPr>
          <p:spPr bwMode="auto">
            <a:xfrm>
              <a:off x="568"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69" name="Freeform 573">
              <a:extLst>
                <a:ext uri="{FF2B5EF4-FFF2-40B4-BE49-F238E27FC236}">
                  <a16:creationId xmlns:a16="http://schemas.microsoft.com/office/drawing/2014/main" id="{776EA8F8-45F0-4488-8BE6-AD486F964D38}"/>
                </a:ext>
              </a:extLst>
            </p:cNvPr>
            <p:cNvSpPr>
              <a:spLocks/>
            </p:cNvSpPr>
            <p:nvPr/>
          </p:nvSpPr>
          <p:spPr bwMode="auto">
            <a:xfrm>
              <a:off x="4264" y="3777"/>
              <a:ext cx="1072"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70" name="Freeform 574">
              <a:extLst>
                <a:ext uri="{FF2B5EF4-FFF2-40B4-BE49-F238E27FC236}">
                  <a16:creationId xmlns:a16="http://schemas.microsoft.com/office/drawing/2014/main" id="{9686E036-5F30-4774-B2FD-627A21A32808}"/>
                </a:ext>
              </a:extLst>
            </p:cNvPr>
            <p:cNvSpPr>
              <a:spLocks/>
            </p:cNvSpPr>
            <p:nvPr/>
          </p:nvSpPr>
          <p:spPr bwMode="auto">
            <a:xfrm>
              <a:off x="1896" y="3769"/>
              <a:ext cx="920" cy="160"/>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71" name="Freeform 575">
              <a:extLst>
                <a:ext uri="{FF2B5EF4-FFF2-40B4-BE49-F238E27FC236}">
                  <a16:creationId xmlns:a16="http://schemas.microsoft.com/office/drawing/2014/main" id="{33318C96-98F8-4D59-94BF-2265E54D6F94}"/>
                </a:ext>
              </a:extLst>
            </p:cNvPr>
            <p:cNvSpPr>
              <a:spLocks/>
            </p:cNvSpPr>
            <p:nvPr/>
          </p:nvSpPr>
          <p:spPr bwMode="auto">
            <a:xfrm>
              <a:off x="3112" y="3777"/>
              <a:ext cx="928" cy="152"/>
            </a:xfrm>
            <a:custGeom>
              <a:avLst/>
              <a:gdLst>
                <a:gd name="T0" fmla="*/ 0 w 1072"/>
                <a:gd name="T1" fmla="*/ 0 h 152"/>
                <a:gd name="T2" fmla="*/ 0 w 1072"/>
                <a:gd name="T3" fmla="*/ 152 h 152"/>
                <a:gd name="T4" fmla="*/ 1072 w 1072"/>
                <a:gd name="T5" fmla="*/ 152 h 152"/>
                <a:gd name="T6" fmla="*/ 1072 w 1072"/>
                <a:gd name="T7" fmla="*/ 8 h 152"/>
                <a:gd name="T8" fmla="*/ 0 60000 65536"/>
                <a:gd name="T9" fmla="*/ 0 60000 65536"/>
                <a:gd name="T10" fmla="*/ 0 60000 65536"/>
                <a:gd name="T11" fmla="*/ 0 60000 65536"/>
                <a:gd name="T12" fmla="*/ 0 w 1072"/>
                <a:gd name="T13" fmla="*/ 0 h 152"/>
                <a:gd name="T14" fmla="*/ 1072 w 1072"/>
                <a:gd name="T15" fmla="*/ 152 h 152"/>
              </a:gdLst>
              <a:ahLst/>
              <a:cxnLst>
                <a:cxn ang="T8">
                  <a:pos x="T0" y="T1"/>
                </a:cxn>
                <a:cxn ang="T9">
                  <a:pos x="T2" y="T3"/>
                </a:cxn>
                <a:cxn ang="T10">
                  <a:pos x="T4" y="T5"/>
                </a:cxn>
                <a:cxn ang="T11">
                  <a:pos x="T6" y="T7"/>
                </a:cxn>
              </a:cxnLst>
              <a:rect l="T12" t="T13" r="T14" b="T15"/>
              <a:pathLst>
                <a:path w="1072" h="152">
                  <a:moveTo>
                    <a:pt x="0" y="0"/>
                  </a:moveTo>
                  <a:lnTo>
                    <a:pt x="0" y="152"/>
                  </a:lnTo>
                  <a:lnTo>
                    <a:pt x="1072" y="152"/>
                  </a:lnTo>
                  <a:lnTo>
                    <a:pt x="1072" y="8"/>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72" name="Text Box 576">
              <a:extLst>
                <a:ext uri="{FF2B5EF4-FFF2-40B4-BE49-F238E27FC236}">
                  <a16:creationId xmlns:a16="http://schemas.microsoft.com/office/drawing/2014/main" id="{F1CEC31E-9D3E-4AFC-99C3-52D9A467576F}"/>
                </a:ext>
              </a:extLst>
            </p:cNvPr>
            <p:cNvSpPr txBox="1">
              <a:spLocks noChangeArrowheads="1"/>
            </p:cNvSpPr>
            <p:nvPr/>
          </p:nvSpPr>
          <p:spPr bwMode="auto">
            <a:xfrm>
              <a:off x="1531" y="2837"/>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rPr>
                <a:t>R</a:t>
              </a:r>
              <a:r>
                <a:rPr kumimoji="0" lang="en-US" altLang="zh-CN" sz="1800" b="0" i="0" u="none" strike="noStrike" kern="0" cap="none" spc="0" normalizeH="0" baseline="-25000" noProof="0">
                  <a:ln>
                    <a:noFill/>
                  </a:ln>
                  <a:solidFill>
                    <a:srgbClr val="333399"/>
                  </a:solidFill>
                  <a:effectLst/>
                  <a:uLnTx/>
                  <a:uFillTx/>
                  <a:latin typeface="Arial" pitchFamily="34" charset="0"/>
                  <a:ea typeface="黑体" pitchFamily="49" charset="-122"/>
                </a:rPr>
                <a:t>1</a:t>
              </a:r>
            </a:p>
          </p:txBody>
        </p:sp>
        <p:sp>
          <p:nvSpPr>
            <p:cNvPr id="573" name="Text Box 577">
              <a:extLst>
                <a:ext uri="{FF2B5EF4-FFF2-40B4-BE49-F238E27FC236}">
                  <a16:creationId xmlns:a16="http://schemas.microsoft.com/office/drawing/2014/main" id="{A6BEC4D0-B0C5-454C-8552-2AAAD8BF1452}"/>
                </a:ext>
              </a:extLst>
            </p:cNvPr>
            <p:cNvSpPr txBox="1">
              <a:spLocks noChangeArrowheads="1"/>
            </p:cNvSpPr>
            <p:nvPr/>
          </p:nvSpPr>
          <p:spPr bwMode="auto">
            <a:xfrm>
              <a:off x="2872" y="2837"/>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rPr>
                <a:t>R</a:t>
              </a:r>
              <a:r>
                <a:rPr kumimoji="0" lang="en-US" altLang="zh-CN" sz="1800" b="0" i="0" u="none" strike="noStrike" kern="0" cap="none" spc="0" normalizeH="0" baseline="-25000" noProof="0">
                  <a:ln>
                    <a:noFill/>
                  </a:ln>
                  <a:solidFill>
                    <a:srgbClr val="333399"/>
                  </a:solidFill>
                  <a:effectLst/>
                  <a:uLnTx/>
                  <a:uFillTx/>
                  <a:latin typeface="Arial" pitchFamily="34" charset="0"/>
                  <a:ea typeface="黑体" pitchFamily="49" charset="-122"/>
                </a:rPr>
                <a:t>2</a:t>
              </a:r>
            </a:p>
          </p:txBody>
        </p:sp>
        <p:sp>
          <p:nvSpPr>
            <p:cNvPr id="574" name="Text Box 578">
              <a:extLst>
                <a:ext uri="{FF2B5EF4-FFF2-40B4-BE49-F238E27FC236}">
                  <a16:creationId xmlns:a16="http://schemas.microsoft.com/office/drawing/2014/main" id="{762DB9F3-FF72-47EC-84A7-2A38E6723E3C}"/>
                </a:ext>
              </a:extLst>
            </p:cNvPr>
            <p:cNvSpPr txBox="1">
              <a:spLocks noChangeArrowheads="1"/>
            </p:cNvSpPr>
            <p:nvPr/>
          </p:nvSpPr>
          <p:spPr bwMode="auto">
            <a:xfrm>
              <a:off x="4067" y="2837"/>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rPr>
                <a:t>R</a:t>
              </a:r>
              <a:r>
                <a:rPr kumimoji="0" lang="en-US" altLang="zh-CN" sz="1800" b="0" i="0" u="none" strike="noStrike" kern="0" cap="none" spc="0" normalizeH="0" baseline="-25000" noProof="0">
                  <a:ln>
                    <a:noFill/>
                  </a:ln>
                  <a:solidFill>
                    <a:srgbClr val="333399"/>
                  </a:solidFill>
                  <a:effectLst/>
                  <a:uLnTx/>
                  <a:uFillTx/>
                  <a:latin typeface="Arial" pitchFamily="34" charset="0"/>
                  <a:ea typeface="黑体" pitchFamily="49" charset="-122"/>
                </a:rPr>
                <a:t>3</a:t>
              </a:r>
            </a:p>
          </p:txBody>
        </p:sp>
        <p:sp>
          <p:nvSpPr>
            <p:cNvPr id="575" name="Text Box 579">
              <a:extLst>
                <a:ext uri="{FF2B5EF4-FFF2-40B4-BE49-F238E27FC236}">
                  <a16:creationId xmlns:a16="http://schemas.microsoft.com/office/drawing/2014/main" id="{4DB2BBFF-8D41-4710-8519-0CCDCBA09764}"/>
                </a:ext>
              </a:extLst>
            </p:cNvPr>
            <p:cNvSpPr txBox="1">
              <a:spLocks noChangeArrowheads="1"/>
            </p:cNvSpPr>
            <p:nvPr/>
          </p:nvSpPr>
          <p:spPr bwMode="auto">
            <a:xfrm>
              <a:off x="326" y="240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rPr>
                <a:t>H</a:t>
              </a:r>
              <a:r>
                <a:rPr kumimoji="0" lang="en-US" altLang="zh-CN" sz="1800" b="0" i="0" u="none" strike="noStrike" kern="0" cap="none" spc="0" normalizeH="0" baseline="-25000" noProof="0">
                  <a:ln>
                    <a:noFill/>
                  </a:ln>
                  <a:solidFill>
                    <a:srgbClr val="333399"/>
                  </a:solidFill>
                  <a:effectLst/>
                  <a:uLnTx/>
                  <a:uFillTx/>
                  <a:latin typeface="Arial" pitchFamily="34" charset="0"/>
                  <a:ea typeface="黑体" pitchFamily="49" charset="-122"/>
                </a:rPr>
                <a:t>1</a:t>
              </a:r>
            </a:p>
          </p:txBody>
        </p:sp>
        <p:sp>
          <p:nvSpPr>
            <p:cNvPr id="576" name="Text Box 580">
              <a:extLst>
                <a:ext uri="{FF2B5EF4-FFF2-40B4-BE49-F238E27FC236}">
                  <a16:creationId xmlns:a16="http://schemas.microsoft.com/office/drawing/2014/main" id="{F1D98E6E-A90A-4300-89E7-76EB4A259977}"/>
                </a:ext>
              </a:extLst>
            </p:cNvPr>
            <p:cNvSpPr txBox="1">
              <a:spLocks noChangeArrowheads="1"/>
            </p:cNvSpPr>
            <p:nvPr/>
          </p:nvSpPr>
          <p:spPr bwMode="auto">
            <a:xfrm>
              <a:off x="5272" y="240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rPr>
                <a:t>H</a:t>
              </a:r>
              <a:r>
                <a:rPr kumimoji="0" lang="en-US" altLang="zh-CN" sz="1800" b="0" i="0" u="none" strike="noStrike" kern="0" cap="none" spc="0" normalizeH="0" baseline="-25000" noProof="0">
                  <a:ln>
                    <a:noFill/>
                  </a:ln>
                  <a:solidFill>
                    <a:srgbClr val="333399"/>
                  </a:solidFill>
                  <a:effectLst/>
                  <a:uLnTx/>
                  <a:uFillTx/>
                  <a:latin typeface="Arial" pitchFamily="34" charset="0"/>
                  <a:ea typeface="黑体" pitchFamily="49" charset="-122"/>
                </a:rPr>
                <a:t>2</a:t>
              </a:r>
            </a:p>
          </p:txBody>
        </p:sp>
      </p:grpSp>
      <p:sp>
        <p:nvSpPr>
          <p:cNvPr id="577" name="Text Box 582">
            <a:extLst>
              <a:ext uri="{FF2B5EF4-FFF2-40B4-BE49-F238E27FC236}">
                <a16:creationId xmlns:a16="http://schemas.microsoft.com/office/drawing/2014/main" id="{A84817E9-B429-4E2C-B50A-49D11B784971}"/>
              </a:ext>
            </a:extLst>
          </p:cNvPr>
          <p:cNvSpPr txBox="1">
            <a:spLocks noChangeArrowheads="1"/>
          </p:cNvSpPr>
          <p:nvPr/>
        </p:nvSpPr>
        <p:spPr bwMode="auto">
          <a:xfrm>
            <a:off x="2190654" y="5737928"/>
            <a:ext cx="45223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2800" b="0" dirty="0">
                <a:solidFill>
                  <a:srgbClr val="333399"/>
                </a:solidFill>
                <a:latin typeface="Tahoma" pitchFamily="34" charset="0"/>
                <a:ea typeface="黑体" pitchFamily="49" charset="-122"/>
              </a:rPr>
              <a:t>从各层次上来看数据的流动</a:t>
            </a:r>
          </a:p>
        </p:txBody>
      </p:sp>
      <p:sp>
        <p:nvSpPr>
          <p:cNvPr id="578" name="Freeform 583">
            <a:extLst>
              <a:ext uri="{FF2B5EF4-FFF2-40B4-BE49-F238E27FC236}">
                <a16:creationId xmlns:a16="http://schemas.microsoft.com/office/drawing/2014/main" id="{442560CC-24E7-490C-AD1F-4DA47AF32F3E}"/>
              </a:ext>
            </a:extLst>
          </p:cNvPr>
          <p:cNvSpPr>
            <a:spLocks/>
          </p:cNvSpPr>
          <p:nvPr/>
        </p:nvSpPr>
        <p:spPr bwMode="auto">
          <a:xfrm>
            <a:off x="1182687" y="3668307"/>
            <a:ext cx="6978650" cy="18716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96"/>
              <a:gd name="T109" fmla="*/ 0 h 1179"/>
              <a:gd name="T110" fmla="*/ 4396 w 4396"/>
              <a:gd name="T111" fmla="*/ 1179 h 117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76200" cmpd="sng">
            <a:solidFill>
              <a:srgbClr val="FF0000"/>
            </a:solidFill>
            <a:prstDash val="solid"/>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a:lstStyle/>
          <a:p>
            <a:pPr eaLnBrk="1" hangingPunct="1"/>
            <a:endParaRPr kumimoji="0" lang="zh-CN" altLang="en-US" sz="1800" b="0">
              <a:solidFill>
                <a:srgbClr val="000000"/>
              </a:solidFill>
              <a:latin typeface="Arial"/>
            </a:endParaRPr>
          </a:p>
        </p:txBody>
      </p:sp>
      <p:sp>
        <p:nvSpPr>
          <p:cNvPr id="580" name="Text Box 645">
            <a:extLst>
              <a:ext uri="{FF2B5EF4-FFF2-40B4-BE49-F238E27FC236}">
                <a16:creationId xmlns:a16="http://schemas.microsoft.com/office/drawing/2014/main" id="{D83DDA2D-6E46-4B8F-94F7-880ED68ABA43}"/>
              </a:ext>
            </a:extLst>
          </p:cNvPr>
          <p:cNvSpPr txBox="1">
            <a:spLocks noChangeArrowheads="1"/>
          </p:cNvSpPr>
          <p:nvPr/>
        </p:nvSpPr>
        <p:spPr bwMode="auto">
          <a:xfrm>
            <a:off x="2096122" y="5743963"/>
            <a:ext cx="4806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2800" b="0" dirty="0">
                <a:solidFill>
                  <a:srgbClr val="333399"/>
                </a:solidFill>
                <a:latin typeface="Tahoma" pitchFamily="34" charset="0"/>
                <a:ea typeface="黑体" pitchFamily="49" charset="-122"/>
              </a:rPr>
              <a:t>仅从数据链路层观察帧的流动</a:t>
            </a:r>
          </a:p>
        </p:txBody>
      </p:sp>
      <p:sp>
        <p:nvSpPr>
          <p:cNvPr id="582" name="箭头: 右 581">
            <a:extLst>
              <a:ext uri="{FF2B5EF4-FFF2-40B4-BE49-F238E27FC236}">
                <a16:creationId xmlns:a16="http://schemas.microsoft.com/office/drawing/2014/main" id="{726F5C1B-77A6-459C-BAC8-D8473B7ED41A}"/>
              </a:ext>
            </a:extLst>
          </p:cNvPr>
          <p:cNvSpPr/>
          <p:nvPr/>
        </p:nvSpPr>
        <p:spPr bwMode="auto">
          <a:xfrm>
            <a:off x="1075531" y="4719168"/>
            <a:ext cx="1089025" cy="119063"/>
          </a:xfrm>
          <a:prstGeom prst="rightArrow">
            <a:avLst/>
          </a:prstGeom>
          <a:solidFill>
            <a:schemeClr val="accent1"/>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583" name="箭头: 右 582">
            <a:extLst>
              <a:ext uri="{FF2B5EF4-FFF2-40B4-BE49-F238E27FC236}">
                <a16:creationId xmlns:a16="http://schemas.microsoft.com/office/drawing/2014/main" id="{2A078CF4-A1BA-44C6-A430-F78F3356E763}"/>
              </a:ext>
            </a:extLst>
          </p:cNvPr>
          <p:cNvSpPr/>
          <p:nvPr/>
        </p:nvSpPr>
        <p:spPr bwMode="auto">
          <a:xfrm>
            <a:off x="3105097" y="4728714"/>
            <a:ext cx="1136703" cy="101280"/>
          </a:xfrm>
          <a:prstGeom prst="rightArrow">
            <a:avLst/>
          </a:prstGeom>
          <a:solidFill>
            <a:schemeClr val="accent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584" name="箭头: 右 583">
            <a:extLst>
              <a:ext uri="{FF2B5EF4-FFF2-40B4-BE49-F238E27FC236}">
                <a16:creationId xmlns:a16="http://schemas.microsoft.com/office/drawing/2014/main" id="{454573F7-6683-4962-A152-35C96833BE70}"/>
              </a:ext>
            </a:extLst>
          </p:cNvPr>
          <p:cNvSpPr/>
          <p:nvPr/>
        </p:nvSpPr>
        <p:spPr bwMode="auto">
          <a:xfrm>
            <a:off x="5149594" y="4724487"/>
            <a:ext cx="986093" cy="140495"/>
          </a:xfrm>
          <a:prstGeom prst="rightArrow">
            <a:avLst/>
          </a:prstGeom>
          <a:solidFill>
            <a:schemeClr val="accent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585" name="箭头: 右 584">
            <a:extLst>
              <a:ext uri="{FF2B5EF4-FFF2-40B4-BE49-F238E27FC236}">
                <a16:creationId xmlns:a16="http://schemas.microsoft.com/office/drawing/2014/main" id="{432B8C35-A36A-4DF2-A5A3-57AE539FE65C}"/>
              </a:ext>
            </a:extLst>
          </p:cNvPr>
          <p:cNvSpPr/>
          <p:nvPr/>
        </p:nvSpPr>
        <p:spPr bwMode="auto">
          <a:xfrm>
            <a:off x="7042450" y="4723694"/>
            <a:ext cx="962391" cy="130176"/>
          </a:xfrm>
          <a:prstGeom prst="rightArrow">
            <a:avLst/>
          </a:prstGeom>
          <a:solidFill>
            <a:schemeClr val="accent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523" name="Line 520">
            <a:extLst>
              <a:ext uri="{FF2B5EF4-FFF2-40B4-BE49-F238E27FC236}">
                <a16:creationId xmlns:a16="http://schemas.microsoft.com/office/drawing/2014/main" id="{0D139AAF-0842-4D14-B210-293FB9B380C1}"/>
              </a:ext>
            </a:extLst>
          </p:cNvPr>
          <p:cNvSpPr>
            <a:spLocks noChangeShapeType="1"/>
          </p:cNvSpPr>
          <p:nvPr/>
        </p:nvSpPr>
        <p:spPr bwMode="auto">
          <a:xfrm>
            <a:off x="2935288" y="2135010"/>
            <a:ext cx="1543050" cy="142875"/>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1" name="Line 518">
            <a:extLst>
              <a:ext uri="{FF2B5EF4-FFF2-40B4-BE49-F238E27FC236}">
                <a16:creationId xmlns:a16="http://schemas.microsoft.com/office/drawing/2014/main" id="{C6AF97DD-EE49-4A9A-B8FE-A2ACB64CD994}"/>
              </a:ext>
            </a:extLst>
          </p:cNvPr>
          <p:cNvSpPr>
            <a:spLocks noChangeShapeType="1"/>
          </p:cNvSpPr>
          <p:nvPr/>
        </p:nvSpPr>
        <p:spPr bwMode="auto">
          <a:xfrm flipV="1">
            <a:off x="4999038" y="2177873"/>
            <a:ext cx="1406525" cy="115887"/>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2" name="Line 519">
            <a:extLst>
              <a:ext uri="{FF2B5EF4-FFF2-40B4-BE49-F238E27FC236}">
                <a16:creationId xmlns:a16="http://schemas.microsoft.com/office/drawing/2014/main" id="{3792BBD5-00C3-4A16-A27A-99A42A848DA9}"/>
              </a:ext>
            </a:extLst>
          </p:cNvPr>
          <p:cNvSpPr>
            <a:spLocks noChangeShapeType="1"/>
          </p:cNvSpPr>
          <p:nvPr/>
        </p:nvSpPr>
        <p:spPr bwMode="auto">
          <a:xfrm>
            <a:off x="7005638" y="2223910"/>
            <a:ext cx="1587500" cy="261938"/>
          </a:xfrm>
          <a:prstGeom prst="line">
            <a:avLst/>
          </a:prstGeom>
          <a:noFill/>
          <a:ln w="57150">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Tree>
    <p:extLst>
      <p:ext uri="{BB962C8B-B14F-4D97-AF65-F5344CB8AC3E}">
        <p14:creationId xmlns:p14="http://schemas.microsoft.com/office/powerpoint/2010/main" val="30491959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0"/>
                                        </p:tgtEl>
                                        <p:attrNameLst>
                                          <p:attrName>style.visibility</p:attrName>
                                        </p:attrNameLst>
                                      </p:cBhvr>
                                      <p:to>
                                        <p:strVal val="visible"/>
                                      </p:to>
                                    </p:set>
                                    <p:animEffect transition="in" filter="wipe(left)">
                                      <p:cBhvr>
                                        <p:cTn id="12" dur="500"/>
                                        <p:tgtEl>
                                          <p:spTgt spid="520"/>
                                        </p:tgtEl>
                                      </p:cBhvr>
                                    </p:animEffect>
                                  </p:childTnLst>
                                </p:cTn>
                              </p:par>
                            </p:childTnLst>
                          </p:cTn>
                        </p:par>
                        <p:par>
                          <p:cTn id="13" fill="hold">
                            <p:stCondLst>
                              <p:cond delay="500"/>
                            </p:stCondLst>
                            <p:childTnLst>
                              <p:par>
                                <p:cTn id="14" presetID="22" presetClass="entr" presetSubtype="8" fill="hold" grpId="0" nodeType="afterEffect">
                                  <p:stCondLst>
                                    <p:cond delay="500"/>
                                  </p:stCondLst>
                                  <p:childTnLst>
                                    <p:set>
                                      <p:cBhvr>
                                        <p:cTn id="15" dur="1" fill="hold">
                                          <p:stCondLst>
                                            <p:cond delay="0"/>
                                          </p:stCondLst>
                                        </p:cTn>
                                        <p:tgtEl>
                                          <p:spTgt spid="523"/>
                                        </p:tgtEl>
                                        <p:attrNameLst>
                                          <p:attrName>style.visibility</p:attrName>
                                        </p:attrNameLst>
                                      </p:cBhvr>
                                      <p:to>
                                        <p:strVal val="visible"/>
                                      </p:to>
                                    </p:set>
                                    <p:animEffect transition="in" filter="wipe(left)">
                                      <p:cBhvr>
                                        <p:cTn id="16" dur="500"/>
                                        <p:tgtEl>
                                          <p:spTgt spid="523"/>
                                        </p:tgtEl>
                                      </p:cBhvr>
                                    </p:animEffect>
                                  </p:childTnLst>
                                </p:cTn>
                              </p:par>
                            </p:childTnLst>
                          </p:cTn>
                        </p:par>
                        <p:par>
                          <p:cTn id="17" fill="hold">
                            <p:stCondLst>
                              <p:cond delay="1500"/>
                            </p:stCondLst>
                            <p:childTnLst>
                              <p:par>
                                <p:cTn id="18" presetID="22" presetClass="entr" presetSubtype="8" fill="hold" grpId="0" nodeType="afterEffect">
                                  <p:stCondLst>
                                    <p:cond delay="500"/>
                                  </p:stCondLst>
                                  <p:childTnLst>
                                    <p:set>
                                      <p:cBhvr>
                                        <p:cTn id="19" dur="1" fill="hold">
                                          <p:stCondLst>
                                            <p:cond delay="0"/>
                                          </p:stCondLst>
                                        </p:cTn>
                                        <p:tgtEl>
                                          <p:spTgt spid="521"/>
                                        </p:tgtEl>
                                        <p:attrNameLst>
                                          <p:attrName>style.visibility</p:attrName>
                                        </p:attrNameLst>
                                      </p:cBhvr>
                                      <p:to>
                                        <p:strVal val="visible"/>
                                      </p:to>
                                    </p:set>
                                    <p:animEffect transition="in" filter="wipe(left)">
                                      <p:cBhvr>
                                        <p:cTn id="20" dur="500"/>
                                        <p:tgtEl>
                                          <p:spTgt spid="521"/>
                                        </p:tgtEl>
                                      </p:cBhvr>
                                    </p:animEffect>
                                  </p:childTnLst>
                                </p:cTn>
                              </p:par>
                            </p:childTnLst>
                          </p:cTn>
                        </p:par>
                        <p:par>
                          <p:cTn id="21" fill="hold">
                            <p:stCondLst>
                              <p:cond delay="2500"/>
                            </p:stCondLst>
                            <p:childTnLst>
                              <p:par>
                                <p:cTn id="22" presetID="22" presetClass="entr" presetSubtype="8" fill="hold" grpId="0" nodeType="afterEffect">
                                  <p:stCondLst>
                                    <p:cond delay="500"/>
                                  </p:stCondLst>
                                  <p:childTnLst>
                                    <p:set>
                                      <p:cBhvr>
                                        <p:cTn id="23" dur="1" fill="hold">
                                          <p:stCondLst>
                                            <p:cond delay="0"/>
                                          </p:stCondLst>
                                        </p:cTn>
                                        <p:tgtEl>
                                          <p:spTgt spid="522"/>
                                        </p:tgtEl>
                                        <p:attrNameLst>
                                          <p:attrName>style.visibility</p:attrName>
                                        </p:attrNameLst>
                                      </p:cBhvr>
                                      <p:to>
                                        <p:strVal val="visible"/>
                                      </p:to>
                                    </p:set>
                                    <p:animEffect transition="in" filter="wipe(left)">
                                      <p:cBhvr>
                                        <p:cTn id="24" dur="500"/>
                                        <p:tgtEl>
                                          <p:spTgt spid="52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524"/>
                                        </p:tgtEl>
                                        <p:attrNameLst>
                                          <p:attrName>style.visibility</p:attrName>
                                        </p:attrNameLst>
                                      </p:cBhvr>
                                      <p:to>
                                        <p:strVal val="visible"/>
                                      </p:to>
                                    </p:set>
                                  </p:childTnLst>
                                </p:cTn>
                              </p:par>
                            </p:childTnLst>
                          </p:cTn>
                        </p:par>
                        <p:par>
                          <p:cTn id="32" fill="hold">
                            <p:stCondLst>
                              <p:cond delay="0"/>
                            </p:stCondLst>
                            <p:childTnLst>
                              <p:par>
                                <p:cTn id="33" presetID="22" presetClass="entr" presetSubtype="8" fill="hold" grpId="0" nodeType="afterEffect">
                                  <p:stCondLst>
                                    <p:cond delay="500"/>
                                  </p:stCondLst>
                                  <p:childTnLst>
                                    <p:set>
                                      <p:cBhvr>
                                        <p:cTn id="34" dur="1" fill="hold">
                                          <p:stCondLst>
                                            <p:cond delay="0"/>
                                          </p:stCondLst>
                                        </p:cTn>
                                        <p:tgtEl>
                                          <p:spTgt spid="578"/>
                                        </p:tgtEl>
                                        <p:attrNameLst>
                                          <p:attrName>style.visibility</p:attrName>
                                        </p:attrNameLst>
                                      </p:cBhvr>
                                      <p:to>
                                        <p:strVal val="visible"/>
                                      </p:to>
                                    </p:set>
                                    <p:animEffect transition="in" filter="wipe(left)">
                                      <p:cBhvr>
                                        <p:cTn id="35" dur="2000"/>
                                        <p:tgtEl>
                                          <p:spTgt spid="57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578"/>
                                        </p:tgtEl>
                                      </p:cBhvr>
                                    </p:animEffect>
                                    <p:set>
                                      <p:cBhvr>
                                        <p:cTn id="40" dur="1" fill="hold">
                                          <p:stCondLst>
                                            <p:cond delay="499"/>
                                          </p:stCondLst>
                                        </p:cTn>
                                        <p:tgtEl>
                                          <p:spTgt spid="57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577"/>
                                        </p:tgtEl>
                                      </p:cBhvr>
                                    </p:animEffect>
                                    <p:set>
                                      <p:cBhvr>
                                        <p:cTn id="43" dur="1" fill="hold">
                                          <p:stCondLst>
                                            <p:cond delay="499"/>
                                          </p:stCondLst>
                                        </p:cTn>
                                        <p:tgtEl>
                                          <p:spTgt spid="577"/>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580"/>
                                        </p:tgtEl>
                                        <p:attrNameLst>
                                          <p:attrName>style.visibility</p:attrName>
                                        </p:attrNameLst>
                                      </p:cBhvr>
                                      <p:to>
                                        <p:strVal val="visible"/>
                                      </p:to>
                                    </p:set>
                                    <p:animEffect transition="in" filter="fade">
                                      <p:cBhvr>
                                        <p:cTn id="46" dur="500"/>
                                        <p:tgtEl>
                                          <p:spTgt spid="58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81"/>
                                        </p:tgtEl>
                                        <p:attrNameLst>
                                          <p:attrName>style.visibility</p:attrName>
                                        </p:attrNameLst>
                                      </p:cBhvr>
                                      <p:to>
                                        <p:strVal val="visible"/>
                                      </p:to>
                                    </p:set>
                                    <p:animEffect transition="in" filter="wipe(left)">
                                      <p:cBhvr>
                                        <p:cTn id="51" dur="1000"/>
                                        <p:tgtEl>
                                          <p:spTgt spid="58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82"/>
                                        </p:tgtEl>
                                        <p:attrNameLst>
                                          <p:attrName>style.visibility</p:attrName>
                                        </p:attrNameLst>
                                      </p:cBhvr>
                                      <p:to>
                                        <p:strVal val="visible"/>
                                      </p:to>
                                    </p:set>
                                    <p:animEffect transition="in" filter="wipe(left)">
                                      <p:cBhvr>
                                        <p:cTn id="56" dur="500"/>
                                        <p:tgtEl>
                                          <p:spTgt spid="582"/>
                                        </p:tgtEl>
                                      </p:cBhvr>
                                    </p:animEffect>
                                  </p:childTnLst>
                                </p:cTn>
                              </p:par>
                            </p:childTnLst>
                          </p:cTn>
                        </p:par>
                        <p:par>
                          <p:cTn id="57" fill="hold">
                            <p:stCondLst>
                              <p:cond delay="500"/>
                            </p:stCondLst>
                            <p:childTnLst>
                              <p:par>
                                <p:cTn id="58" presetID="22" presetClass="entr" presetSubtype="8" fill="hold" grpId="0" nodeType="afterEffect">
                                  <p:stCondLst>
                                    <p:cond delay="250"/>
                                  </p:stCondLst>
                                  <p:childTnLst>
                                    <p:set>
                                      <p:cBhvr>
                                        <p:cTn id="59" dur="1" fill="hold">
                                          <p:stCondLst>
                                            <p:cond delay="0"/>
                                          </p:stCondLst>
                                        </p:cTn>
                                        <p:tgtEl>
                                          <p:spTgt spid="583"/>
                                        </p:tgtEl>
                                        <p:attrNameLst>
                                          <p:attrName>style.visibility</p:attrName>
                                        </p:attrNameLst>
                                      </p:cBhvr>
                                      <p:to>
                                        <p:strVal val="visible"/>
                                      </p:to>
                                    </p:set>
                                    <p:animEffect transition="in" filter="wipe(left)">
                                      <p:cBhvr>
                                        <p:cTn id="60" dur="500"/>
                                        <p:tgtEl>
                                          <p:spTgt spid="583"/>
                                        </p:tgtEl>
                                      </p:cBhvr>
                                    </p:animEffect>
                                  </p:childTnLst>
                                </p:cTn>
                              </p:par>
                            </p:childTnLst>
                          </p:cTn>
                        </p:par>
                        <p:par>
                          <p:cTn id="61" fill="hold">
                            <p:stCondLst>
                              <p:cond delay="1250"/>
                            </p:stCondLst>
                            <p:childTnLst>
                              <p:par>
                                <p:cTn id="62" presetID="22" presetClass="entr" presetSubtype="8" fill="hold" grpId="0" nodeType="afterEffect">
                                  <p:stCondLst>
                                    <p:cond delay="250"/>
                                  </p:stCondLst>
                                  <p:childTnLst>
                                    <p:set>
                                      <p:cBhvr>
                                        <p:cTn id="63" dur="1" fill="hold">
                                          <p:stCondLst>
                                            <p:cond delay="0"/>
                                          </p:stCondLst>
                                        </p:cTn>
                                        <p:tgtEl>
                                          <p:spTgt spid="584"/>
                                        </p:tgtEl>
                                        <p:attrNameLst>
                                          <p:attrName>style.visibility</p:attrName>
                                        </p:attrNameLst>
                                      </p:cBhvr>
                                      <p:to>
                                        <p:strVal val="visible"/>
                                      </p:to>
                                    </p:set>
                                    <p:animEffect transition="in" filter="wipe(left)">
                                      <p:cBhvr>
                                        <p:cTn id="64" dur="500"/>
                                        <p:tgtEl>
                                          <p:spTgt spid="584"/>
                                        </p:tgtEl>
                                      </p:cBhvr>
                                    </p:animEffect>
                                  </p:childTnLst>
                                </p:cTn>
                              </p:par>
                            </p:childTnLst>
                          </p:cTn>
                        </p:par>
                        <p:par>
                          <p:cTn id="65" fill="hold">
                            <p:stCondLst>
                              <p:cond delay="2000"/>
                            </p:stCondLst>
                            <p:childTnLst>
                              <p:par>
                                <p:cTn id="66" presetID="22" presetClass="entr" presetSubtype="8" fill="hold" grpId="0" nodeType="afterEffect">
                                  <p:stCondLst>
                                    <p:cond delay="250"/>
                                  </p:stCondLst>
                                  <p:childTnLst>
                                    <p:set>
                                      <p:cBhvr>
                                        <p:cTn id="67" dur="1" fill="hold">
                                          <p:stCondLst>
                                            <p:cond delay="0"/>
                                          </p:stCondLst>
                                        </p:cTn>
                                        <p:tgtEl>
                                          <p:spTgt spid="585"/>
                                        </p:tgtEl>
                                        <p:attrNameLst>
                                          <p:attrName>style.visibility</p:attrName>
                                        </p:attrNameLst>
                                      </p:cBhvr>
                                      <p:to>
                                        <p:strVal val="visible"/>
                                      </p:to>
                                    </p:set>
                                    <p:animEffect transition="in" filter="wipe(left)">
                                      <p:cBhvr>
                                        <p:cTn id="68" dur="500"/>
                                        <p:tgtEl>
                                          <p:spTgt spid="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 grpId="0" animBg="1"/>
      <p:bldP spid="581" grpId="0" animBg="1"/>
      <p:bldP spid="6" grpId="0" build="p"/>
      <p:bldP spid="577" grpId="0"/>
      <p:bldP spid="577" grpId="1"/>
      <p:bldP spid="578" grpId="0" animBg="1"/>
      <p:bldP spid="578" grpId="1" animBg="1"/>
      <p:bldP spid="580" grpId="0"/>
      <p:bldP spid="582" grpId="0" animBg="1"/>
      <p:bldP spid="583" grpId="0" animBg="1"/>
      <p:bldP spid="584" grpId="0" animBg="1"/>
      <p:bldP spid="585" grpId="0" animBg="1"/>
      <p:bldP spid="523" grpId="0" animBg="1"/>
      <p:bldP spid="521" grpId="0" animBg="1"/>
      <p:bldP spid="52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136DF-6F28-407C-8A04-DE083FD4B952}"/>
              </a:ext>
            </a:extLst>
          </p:cNvPr>
          <p:cNvSpPr>
            <a:spLocks noGrp="1"/>
          </p:cNvSpPr>
          <p:nvPr>
            <p:ph type="title"/>
          </p:nvPr>
        </p:nvSpPr>
        <p:spPr/>
        <p:txBody>
          <a:bodyPr/>
          <a:lstStyle/>
          <a:p>
            <a:r>
              <a:rPr lang="zh-CN" altLang="en-US" dirty="0"/>
              <a:t>碰撞对传输数据的影响</a:t>
            </a:r>
          </a:p>
        </p:txBody>
      </p:sp>
      <p:sp>
        <p:nvSpPr>
          <p:cNvPr id="3" name="内容占位符 2">
            <a:extLst>
              <a:ext uri="{FF2B5EF4-FFF2-40B4-BE49-F238E27FC236}">
                <a16:creationId xmlns:a16="http://schemas.microsoft.com/office/drawing/2014/main" id="{FE2B3943-D84C-4C61-999B-22CF8E9A40FA}"/>
              </a:ext>
            </a:extLst>
          </p:cNvPr>
          <p:cNvSpPr>
            <a:spLocks noGrp="1"/>
          </p:cNvSpPr>
          <p:nvPr>
            <p:ph idx="1"/>
          </p:nvPr>
        </p:nvSpPr>
        <p:spPr>
          <a:xfrm>
            <a:off x="914400" y="1524000"/>
            <a:ext cx="7391400" cy="2825389"/>
          </a:xfrm>
        </p:spPr>
        <p:txBody>
          <a:bodyPr/>
          <a:lstStyle/>
          <a:p>
            <a:r>
              <a:rPr lang="zh-CN" altLang="en-US" sz="2400" dirty="0">
                <a:latin typeface="+mn-ea"/>
              </a:rPr>
              <a:t>原因：电磁波在信道上传播速度有限性，体现为发送的数据信号在信道上传输时有一定的传输时延。</a:t>
            </a:r>
            <a:endParaRPr lang="en-US" altLang="zh-CN" sz="2400" dirty="0">
              <a:latin typeface="+mn-ea"/>
            </a:endParaRPr>
          </a:p>
          <a:p>
            <a:r>
              <a:rPr lang="zh-CN" altLang="en-US" sz="2400" dirty="0">
                <a:latin typeface="+mn-ea"/>
              </a:rPr>
              <a:t>导致：同时或相差时间不大的多个结点发送数据前无法检测到别的结点也在或已经发送了数据，导致发生碰撞。</a:t>
            </a:r>
            <a:endParaRPr lang="en-US" altLang="zh-CN" sz="2400" dirty="0">
              <a:latin typeface="+mn-ea"/>
            </a:endParaRPr>
          </a:p>
          <a:p>
            <a:r>
              <a:rPr lang="zh-CN" altLang="en-US" sz="2400" dirty="0">
                <a:latin typeface="+mn-ea"/>
              </a:rPr>
              <a:t>后果：发生碰撞后，信道上传输的信号将严重失真，无法从中得到出有价值的信息。</a:t>
            </a:r>
          </a:p>
        </p:txBody>
      </p:sp>
      <p:sp>
        <p:nvSpPr>
          <p:cNvPr id="5" name="文本框 4">
            <a:extLst>
              <a:ext uri="{FF2B5EF4-FFF2-40B4-BE49-F238E27FC236}">
                <a16:creationId xmlns:a16="http://schemas.microsoft.com/office/drawing/2014/main" id="{C960255D-2EE6-4016-BA70-3039ED4BD234}"/>
              </a:ext>
            </a:extLst>
          </p:cNvPr>
          <p:cNvSpPr txBox="1"/>
          <p:nvPr/>
        </p:nvSpPr>
        <p:spPr>
          <a:xfrm>
            <a:off x="918080" y="4481691"/>
            <a:ext cx="7391400" cy="1200329"/>
          </a:xfrm>
          <a:prstGeom prst="rect">
            <a:avLst/>
          </a:prstGeom>
          <a:noFill/>
        </p:spPr>
        <p:txBody>
          <a:bodyPr wrap="square">
            <a:spAutoFit/>
          </a:bodyPr>
          <a:lstStyle/>
          <a:p>
            <a:r>
              <a:rPr lang="zh-CN" altLang="en-US" dirty="0"/>
              <a:t>假设，在一个广播信道的两端各有一个结点，分别为结点</a:t>
            </a:r>
            <a:r>
              <a:rPr lang="en-US" altLang="zh-CN" dirty="0"/>
              <a:t>A</a:t>
            </a:r>
            <a:r>
              <a:rPr lang="zh-CN" altLang="en-US" dirty="0"/>
              <a:t>和结点</a:t>
            </a:r>
            <a:r>
              <a:rPr lang="en-US" altLang="zh-CN" dirty="0"/>
              <a:t>B</a:t>
            </a:r>
            <a:r>
              <a:rPr lang="zh-CN" altLang="en-US" dirty="0"/>
              <a:t>。从</a:t>
            </a:r>
            <a:r>
              <a:rPr lang="en-US" altLang="zh-CN" dirty="0"/>
              <a:t>A</a:t>
            </a:r>
            <a:r>
              <a:rPr lang="zh-CN" altLang="en-US" dirty="0"/>
              <a:t>到</a:t>
            </a:r>
            <a:r>
              <a:rPr lang="en-US" altLang="zh-CN" dirty="0"/>
              <a:t>B</a:t>
            </a:r>
            <a:r>
              <a:rPr lang="zh-CN" altLang="en-US" dirty="0"/>
              <a:t>的距离为</a:t>
            </a:r>
            <a:r>
              <a:rPr lang="en-US" altLang="zh-CN" dirty="0"/>
              <a:t>1km</a:t>
            </a:r>
            <a:r>
              <a:rPr lang="zh-CN" altLang="en-US" dirty="0"/>
              <a:t>，信号传输时间为</a:t>
            </a:r>
            <a:r>
              <a:rPr lang="zh-CN" altLang="en-US" dirty="0">
                <a:sym typeface="Symbol" panose="05050102010706020507" pitchFamily="18" charset="2"/>
              </a:rPr>
              <a:t>，则：</a:t>
            </a:r>
            <a:endParaRPr lang="zh-CN" altLang="en-US" dirty="0"/>
          </a:p>
        </p:txBody>
      </p:sp>
    </p:spTree>
    <p:extLst>
      <p:ext uri="{BB962C8B-B14F-4D97-AF65-F5344CB8AC3E}">
        <p14:creationId xmlns:p14="http://schemas.microsoft.com/office/powerpoint/2010/main" val="1040116978"/>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189FA5E-4F43-41A3-9484-F96552A12708}"/>
              </a:ext>
            </a:extLst>
          </p:cNvPr>
          <p:cNvSpPr>
            <a:spLocks noChangeArrowheads="1"/>
          </p:cNvSpPr>
          <p:nvPr/>
        </p:nvSpPr>
        <p:spPr bwMode="auto">
          <a:xfrm>
            <a:off x="5302250" y="5593184"/>
            <a:ext cx="1144588" cy="142875"/>
          </a:xfrm>
          <a:prstGeom prst="rect">
            <a:avLst/>
          </a:prstGeom>
          <a:solidFill>
            <a:srgbClr val="9966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 name="Rectangle 3">
            <a:extLst>
              <a:ext uri="{FF2B5EF4-FFF2-40B4-BE49-F238E27FC236}">
                <a16:creationId xmlns:a16="http://schemas.microsoft.com/office/drawing/2014/main" id="{0B07AEE5-2019-4D9E-BB74-44FBE6696EE4}"/>
              </a:ext>
            </a:extLst>
          </p:cNvPr>
          <p:cNvSpPr>
            <a:spLocks noChangeArrowheads="1"/>
          </p:cNvSpPr>
          <p:nvPr/>
        </p:nvSpPr>
        <p:spPr bwMode="auto">
          <a:xfrm>
            <a:off x="2060575" y="5377284"/>
            <a:ext cx="4386263" cy="142875"/>
          </a:xfrm>
          <a:prstGeom prst="rect">
            <a:avLst/>
          </a:prstGeom>
          <a:solidFill>
            <a:srgbClr val="00E4A8"/>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6" name="Line 4">
            <a:extLst>
              <a:ext uri="{FF2B5EF4-FFF2-40B4-BE49-F238E27FC236}">
                <a16:creationId xmlns:a16="http://schemas.microsoft.com/office/drawing/2014/main" id="{04C4892D-FBBC-49BF-84C8-CC63F125C45B}"/>
              </a:ext>
            </a:extLst>
          </p:cNvPr>
          <p:cNvSpPr>
            <a:spLocks noChangeShapeType="1"/>
          </p:cNvSpPr>
          <p:nvPr/>
        </p:nvSpPr>
        <p:spPr bwMode="auto">
          <a:xfrm>
            <a:off x="1908175" y="1333947"/>
            <a:ext cx="4660900" cy="0"/>
          </a:xfrm>
          <a:prstGeom prst="line">
            <a:avLst/>
          </a:prstGeom>
          <a:noFill/>
          <a:ln w="38100" cmpd="dbl">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7" name="Line 5">
            <a:extLst>
              <a:ext uri="{FF2B5EF4-FFF2-40B4-BE49-F238E27FC236}">
                <a16:creationId xmlns:a16="http://schemas.microsoft.com/office/drawing/2014/main" id="{B8D75D01-67BB-4E56-9824-7050846767E5}"/>
              </a:ext>
            </a:extLst>
          </p:cNvPr>
          <p:cNvSpPr>
            <a:spLocks noChangeShapeType="1"/>
          </p:cNvSpPr>
          <p:nvPr/>
        </p:nvSpPr>
        <p:spPr bwMode="auto">
          <a:xfrm>
            <a:off x="1901825" y="1045022"/>
            <a:ext cx="4673600" cy="0"/>
          </a:xfrm>
          <a:prstGeom prst="line">
            <a:avLst/>
          </a:prstGeom>
          <a:noFill/>
          <a:ln w="19050">
            <a:solidFill>
              <a:srgbClr val="333399"/>
            </a:solidFill>
            <a:round/>
            <a:headEnd type="triangle" w="med" len="med"/>
            <a:tailEnd type="triangle" w="sm" len="me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8" name="Rectangle 6">
            <a:extLst>
              <a:ext uri="{FF2B5EF4-FFF2-40B4-BE49-F238E27FC236}">
                <a16:creationId xmlns:a16="http://schemas.microsoft.com/office/drawing/2014/main" id="{17C2A7F5-788D-4741-9ECD-3BB58FEEC936}"/>
              </a:ext>
            </a:extLst>
          </p:cNvPr>
          <p:cNvSpPr>
            <a:spLocks noChangeArrowheads="1"/>
          </p:cNvSpPr>
          <p:nvPr/>
        </p:nvSpPr>
        <p:spPr bwMode="auto">
          <a:xfrm>
            <a:off x="3770313" y="835472"/>
            <a:ext cx="730250" cy="39528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1 km</a:t>
            </a:r>
          </a:p>
        </p:txBody>
      </p:sp>
      <p:sp>
        <p:nvSpPr>
          <p:cNvPr id="9" name="Line 7">
            <a:extLst>
              <a:ext uri="{FF2B5EF4-FFF2-40B4-BE49-F238E27FC236}">
                <a16:creationId xmlns:a16="http://schemas.microsoft.com/office/drawing/2014/main" id="{FE059DB0-41C2-4B9C-9EBC-36B89D725900}"/>
              </a:ext>
            </a:extLst>
          </p:cNvPr>
          <p:cNvSpPr>
            <a:spLocks noChangeShapeType="1"/>
          </p:cNvSpPr>
          <p:nvPr/>
        </p:nvSpPr>
        <p:spPr bwMode="auto">
          <a:xfrm>
            <a:off x="1897063" y="1338709"/>
            <a:ext cx="0" cy="18081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Line 8">
            <a:extLst>
              <a:ext uri="{FF2B5EF4-FFF2-40B4-BE49-F238E27FC236}">
                <a16:creationId xmlns:a16="http://schemas.microsoft.com/office/drawing/2014/main" id="{5DD7C13A-8CAB-4E9B-88A5-4C7AED6EF47E}"/>
              </a:ext>
            </a:extLst>
          </p:cNvPr>
          <p:cNvSpPr>
            <a:spLocks noChangeShapeType="1"/>
          </p:cNvSpPr>
          <p:nvPr/>
        </p:nvSpPr>
        <p:spPr bwMode="auto">
          <a:xfrm>
            <a:off x="1901825" y="1338709"/>
            <a:ext cx="4648200" cy="868363"/>
          </a:xfrm>
          <a:prstGeom prst="line">
            <a:avLst/>
          </a:prstGeom>
          <a:noFill/>
          <a:ln w="76200">
            <a:solidFill>
              <a:srgbClr val="00E4A8"/>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Rectangle 9">
            <a:extLst>
              <a:ext uri="{FF2B5EF4-FFF2-40B4-BE49-F238E27FC236}">
                <a16:creationId xmlns:a16="http://schemas.microsoft.com/office/drawing/2014/main" id="{EFD77C24-688F-4DF2-A583-11F2DD639C55}"/>
              </a:ext>
            </a:extLst>
          </p:cNvPr>
          <p:cNvSpPr>
            <a:spLocks noChangeArrowheads="1"/>
          </p:cNvSpPr>
          <p:nvPr/>
        </p:nvSpPr>
        <p:spPr bwMode="auto">
          <a:xfrm>
            <a:off x="1641475" y="989459"/>
            <a:ext cx="3508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2000" b="0">
                <a:solidFill>
                  <a:srgbClr val="333399"/>
                </a:solidFill>
                <a:latin typeface="Arial"/>
                <a:ea typeface="黑体"/>
              </a:rPr>
              <a:t>A</a:t>
            </a:r>
          </a:p>
        </p:txBody>
      </p:sp>
      <p:sp>
        <p:nvSpPr>
          <p:cNvPr id="12" name="Rectangle 10">
            <a:extLst>
              <a:ext uri="{FF2B5EF4-FFF2-40B4-BE49-F238E27FC236}">
                <a16:creationId xmlns:a16="http://schemas.microsoft.com/office/drawing/2014/main" id="{BF45DE67-32B3-4473-8DA4-2B5382B2FF9D}"/>
              </a:ext>
            </a:extLst>
          </p:cNvPr>
          <p:cNvSpPr>
            <a:spLocks noChangeArrowheads="1"/>
          </p:cNvSpPr>
          <p:nvPr/>
        </p:nvSpPr>
        <p:spPr bwMode="auto">
          <a:xfrm>
            <a:off x="6464300" y="989459"/>
            <a:ext cx="3508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2000" b="0">
                <a:solidFill>
                  <a:srgbClr val="333399"/>
                </a:solidFill>
                <a:latin typeface="Arial"/>
                <a:ea typeface="黑体"/>
              </a:rPr>
              <a:t>B</a:t>
            </a:r>
          </a:p>
        </p:txBody>
      </p:sp>
      <p:sp>
        <p:nvSpPr>
          <p:cNvPr id="13" name="Line 11">
            <a:extLst>
              <a:ext uri="{FF2B5EF4-FFF2-40B4-BE49-F238E27FC236}">
                <a16:creationId xmlns:a16="http://schemas.microsoft.com/office/drawing/2014/main" id="{CF5217E8-4D36-494B-BF19-045FF39E9998}"/>
              </a:ext>
            </a:extLst>
          </p:cNvPr>
          <p:cNvSpPr>
            <a:spLocks noChangeShapeType="1"/>
          </p:cNvSpPr>
          <p:nvPr/>
        </p:nvSpPr>
        <p:spPr bwMode="auto">
          <a:xfrm flipH="1">
            <a:off x="1779588" y="1681609"/>
            <a:ext cx="6350" cy="1090613"/>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4" name="Rectangle 12">
            <a:extLst>
              <a:ext uri="{FF2B5EF4-FFF2-40B4-BE49-F238E27FC236}">
                <a16:creationId xmlns:a16="http://schemas.microsoft.com/office/drawing/2014/main" id="{C0E7C352-2636-4641-B214-289CB84D41A0}"/>
              </a:ext>
            </a:extLst>
          </p:cNvPr>
          <p:cNvSpPr>
            <a:spLocks noChangeArrowheads="1"/>
          </p:cNvSpPr>
          <p:nvPr/>
        </p:nvSpPr>
        <p:spPr bwMode="auto">
          <a:xfrm>
            <a:off x="1560513" y="2013397"/>
            <a:ext cx="250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2000" b="0" i="1">
                <a:solidFill>
                  <a:srgbClr val="333399"/>
                </a:solidFill>
                <a:latin typeface="Arial"/>
                <a:ea typeface="黑体"/>
              </a:rPr>
              <a:t>t</a:t>
            </a:r>
          </a:p>
        </p:txBody>
      </p:sp>
      <p:sp>
        <p:nvSpPr>
          <p:cNvPr id="15" name="Line 13">
            <a:extLst>
              <a:ext uri="{FF2B5EF4-FFF2-40B4-BE49-F238E27FC236}">
                <a16:creationId xmlns:a16="http://schemas.microsoft.com/office/drawing/2014/main" id="{01CE8E4A-D524-4EAB-9AA8-059A4658F941}"/>
              </a:ext>
            </a:extLst>
          </p:cNvPr>
          <p:cNvSpPr>
            <a:spLocks noChangeShapeType="1"/>
          </p:cNvSpPr>
          <p:nvPr/>
        </p:nvSpPr>
        <p:spPr bwMode="auto">
          <a:xfrm>
            <a:off x="6569075" y="1327597"/>
            <a:ext cx="0" cy="1484312"/>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6" name="Line 14">
            <a:extLst>
              <a:ext uri="{FF2B5EF4-FFF2-40B4-BE49-F238E27FC236}">
                <a16:creationId xmlns:a16="http://schemas.microsoft.com/office/drawing/2014/main" id="{3134EC14-C98C-466F-858F-779E5D54BFAA}"/>
              </a:ext>
            </a:extLst>
          </p:cNvPr>
          <p:cNvSpPr>
            <a:spLocks noChangeShapeType="1"/>
          </p:cNvSpPr>
          <p:nvPr/>
        </p:nvSpPr>
        <p:spPr bwMode="auto">
          <a:xfrm flipH="1">
            <a:off x="1897063" y="2041972"/>
            <a:ext cx="4670425" cy="879475"/>
          </a:xfrm>
          <a:prstGeom prst="line">
            <a:avLst/>
          </a:prstGeom>
          <a:noFill/>
          <a:ln w="76200">
            <a:solidFill>
              <a:srgbClr val="996600"/>
            </a:solidFill>
            <a:round/>
            <a:headEnd/>
            <a:tailEnd type="triangle" w="sm" len="me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grpSp>
        <p:nvGrpSpPr>
          <p:cNvPr id="17" name="Group 15">
            <a:extLst>
              <a:ext uri="{FF2B5EF4-FFF2-40B4-BE49-F238E27FC236}">
                <a16:creationId xmlns:a16="http://schemas.microsoft.com/office/drawing/2014/main" id="{3A45F999-8D89-400F-A548-F561ADB09688}"/>
              </a:ext>
            </a:extLst>
          </p:cNvPr>
          <p:cNvGrpSpPr>
            <a:grpSpLocks/>
          </p:cNvGrpSpPr>
          <p:nvPr/>
        </p:nvGrpSpPr>
        <p:grpSpPr bwMode="auto">
          <a:xfrm>
            <a:off x="5340350" y="1333947"/>
            <a:ext cx="965200" cy="793750"/>
            <a:chOff x="3364" y="411"/>
            <a:chExt cx="608" cy="500"/>
          </a:xfrm>
        </p:grpSpPr>
        <p:sp>
          <p:nvSpPr>
            <p:cNvPr id="18" name="Line 16">
              <a:extLst>
                <a:ext uri="{FF2B5EF4-FFF2-40B4-BE49-F238E27FC236}">
                  <a16:creationId xmlns:a16="http://schemas.microsoft.com/office/drawing/2014/main" id="{1E7A2D13-D430-4E45-B29C-2B9C81D5744D}"/>
                </a:ext>
              </a:extLst>
            </p:cNvPr>
            <p:cNvSpPr>
              <a:spLocks noChangeShapeType="1"/>
            </p:cNvSpPr>
            <p:nvPr/>
          </p:nvSpPr>
          <p:spPr bwMode="auto">
            <a:xfrm>
              <a:off x="3755" y="728"/>
              <a:ext cx="112" cy="18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AutoShape 17">
              <a:extLst>
                <a:ext uri="{FF2B5EF4-FFF2-40B4-BE49-F238E27FC236}">
                  <a16:creationId xmlns:a16="http://schemas.microsoft.com/office/drawing/2014/main" id="{31655E9E-6417-4514-AB88-B96E20D7CE31}"/>
                </a:ext>
              </a:extLst>
            </p:cNvPr>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headEnd/>
              <a:tailEnd/>
            </a:ln>
            <a:effectLst>
              <a:outerShdw dist="35921" dir="2700000" algn="ctr" rotWithShape="0">
                <a:srgbClr val="1C1C1C"/>
              </a:outerShdw>
            </a:effectLst>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碰撞</a:t>
              </a:r>
            </a:p>
          </p:txBody>
        </p:sp>
      </p:grpSp>
      <p:sp>
        <p:nvSpPr>
          <p:cNvPr id="20" name="Text Box 18">
            <a:extLst>
              <a:ext uri="{FF2B5EF4-FFF2-40B4-BE49-F238E27FC236}">
                <a16:creationId xmlns:a16="http://schemas.microsoft.com/office/drawing/2014/main" id="{ED2FCE15-AC53-4B15-9966-165876789E9A}"/>
              </a:ext>
            </a:extLst>
          </p:cNvPr>
          <p:cNvSpPr txBox="1">
            <a:spLocks noChangeArrowheads="1"/>
          </p:cNvSpPr>
          <p:nvPr/>
        </p:nvSpPr>
        <p:spPr bwMode="auto">
          <a:xfrm>
            <a:off x="6877050" y="3825057"/>
            <a:ext cx="220186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pPr>
            <a:r>
              <a:rPr lang="en-US" altLang="zh-CN" sz="2000" b="0" i="1">
                <a:solidFill>
                  <a:srgbClr val="333399"/>
                </a:solidFill>
                <a:ea typeface="黑体" pitchFamily="49" charset="-122"/>
              </a:rPr>
              <a:t>t</a:t>
            </a:r>
            <a:r>
              <a:rPr lang="en-US" altLang="zh-CN" sz="2000" b="0">
                <a:solidFill>
                  <a:srgbClr val="333399"/>
                </a:solidFill>
                <a:ea typeface="黑体" pitchFamily="49" charset="-122"/>
              </a:rPr>
              <a:t> = </a:t>
            </a:r>
            <a:r>
              <a:rPr lang="en-US" altLang="zh-CN" sz="2000" b="0">
                <a:solidFill>
                  <a:srgbClr val="333399"/>
                </a:solidFill>
                <a:latin typeface="Tahoma" pitchFamily="34" charset="0"/>
                <a:sym typeface="Symbol" pitchFamily="18" charset="2"/>
              </a:rPr>
              <a:t></a:t>
            </a:r>
            <a:r>
              <a:rPr lang="en-US" altLang="zh-CN" sz="2000" b="0">
                <a:solidFill>
                  <a:srgbClr val="333399"/>
                </a:solidFill>
                <a:ea typeface="黑体" pitchFamily="49" charset="-122"/>
              </a:rPr>
              <a:t> </a:t>
            </a:r>
            <a:r>
              <a:rPr lang="en-US" altLang="zh-CN" sz="2000" b="0">
                <a:solidFill>
                  <a:srgbClr val="333399"/>
                </a:solidFill>
                <a:ea typeface="黑体" pitchFamily="49" charset="-122"/>
                <a:sym typeface="Symbol" pitchFamily="18" charset="2"/>
              </a:rPr>
              <a:t> </a:t>
            </a:r>
            <a:endParaRPr lang="en-US" altLang="zh-CN" sz="2000" b="0">
              <a:solidFill>
                <a:srgbClr val="333399"/>
              </a:solidFill>
              <a:ea typeface="黑体" pitchFamily="49" charset="-122"/>
            </a:endParaRPr>
          </a:p>
          <a:p>
            <a:pPr>
              <a:lnSpc>
                <a:spcPct val="90000"/>
              </a:lnSpc>
            </a:pPr>
            <a:r>
              <a:rPr lang="en-US" altLang="zh-CN" sz="2000" b="0">
                <a:solidFill>
                  <a:srgbClr val="333399"/>
                </a:solidFill>
                <a:ea typeface="黑体" pitchFamily="49" charset="-122"/>
              </a:rPr>
              <a:t>B </a:t>
            </a:r>
            <a:r>
              <a:rPr lang="zh-CN" altLang="en-US" sz="2000" b="0">
                <a:solidFill>
                  <a:srgbClr val="333399"/>
                </a:solidFill>
                <a:ea typeface="黑体" pitchFamily="49" charset="-122"/>
              </a:rPr>
              <a:t>检测到</a:t>
            </a:r>
            <a:r>
              <a:rPr lang="zh-CN" altLang="en-US" sz="2000" b="0">
                <a:solidFill>
                  <a:srgbClr val="FF0000"/>
                </a:solidFill>
                <a:ea typeface="黑体" pitchFamily="49" charset="-122"/>
              </a:rPr>
              <a:t>信道空闲</a:t>
            </a:r>
          </a:p>
          <a:p>
            <a:pPr>
              <a:lnSpc>
                <a:spcPct val="90000"/>
              </a:lnSpc>
            </a:pPr>
            <a:r>
              <a:rPr lang="zh-CN" altLang="en-US" sz="2000" b="0">
                <a:solidFill>
                  <a:srgbClr val="333399"/>
                </a:solidFill>
                <a:ea typeface="黑体" pitchFamily="49" charset="-122"/>
              </a:rPr>
              <a:t>发送数据</a:t>
            </a:r>
          </a:p>
        </p:txBody>
      </p:sp>
      <p:sp>
        <p:nvSpPr>
          <p:cNvPr id="21" name="Text Box 19">
            <a:extLst>
              <a:ext uri="{FF2B5EF4-FFF2-40B4-BE49-F238E27FC236}">
                <a16:creationId xmlns:a16="http://schemas.microsoft.com/office/drawing/2014/main" id="{B363F1F9-D7F8-426D-8CA8-3AAA9888D4DE}"/>
              </a:ext>
            </a:extLst>
          </p:cNvPr>
          <p:cNvSpPr txBox="1">
            <a:spLocks noChangeArrowheads="1"/>
          </p:cNvSpPr>
          <p:nvPr/>
        </p:nvSpPr>
        <p:spPr bwMode="auto">
          <a:xfrm>
            <a:off x="6877050" y="4587850"/>
            <a:ext cx="14176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pPr>
            <a:r>
              <a:rPr lang="en-US" altLang="zh-CN" sz="2000" b="0" i="1">
                <a:solidFill>
                  <a:srgbClr val="333399"/>
                </a:solidFill>
                <a:ea typeface="黑体" pitchFamily="49" charset="-122"/>
              </a:rPr>
              <a:t>t</a:t>
            </a:r>
            <a:r>
              <a:rPr lang="en-US" altLang="zh-CN" sz="2000" b="0">
                <a:solidFill>
                  <a:srgbClr val="333399"/>
                </a:solidFill>
                <a:ea typeface="黑体" pitchFamily="49" charset="-122"/>
              </a:rPr>
              <a:t> = </a:t>
            </a:r>
            <a:r>
              <a:rPr lang="en-US" altLang="zh-CN" sz="2000" b="0">
                <a:solidFill>
                  <a:srgbClr val="333399"/>
                </a:solidFill>
                <a:latin typeface="Tahoma" pitchFamily="34" charset="0"/>
                <a:sym typeface="Symbol" pitchFamily="18" charset="2"/>
              </a:rPr>
              <a:t></a:t>
            </a:r>
            <a:r>
              <a:rPr lang="en-US" altLang="zh-CN" sz="2000" b="0">
                <a:solidFill>
                  <a:srgbClr val="000000"/>
                </a:solidFill>
                <a:latin typeface="Tahoma" pitchFamily="34" charset="0"/>
              </a:rPr>
              <a:t> </a:t>
            </a:r>
            <a:r>
              <a:rPr lang="en-US" altLang="zh-CN" sz="2000" b="0">
                <a:solidFill>
                  <a:srgbClr val="333399"/>
                </a:solidFill>
                <a:ea typeface="黑体" pitchFamily="49" charset="-122"/>
                <a:sym typeface="Symbol" pitchFamily="18" charset="2"/>
              </a:rPr>
              <a:t>  / 2</a:t>
            </a:r>
            <a:endParaRPr lang="en-US" altLang="zh-CN" sz="2000" b="0" baseline="30000">
              <a:solidFill>
                <a:srgbClr val="333399"/>
              </a:solidFill>
              <a:ea typeface="黑体" pitchFamily="49" charset="-122"/>
            </a:endParaRPr>
          </a:p>
          <a:p>
            <a:pPr>
              <a:lnSpc>
                <a:spcPct val="90000"/>
              </a:lnSpc>
            </a:pPr>
            <a:r>
              <a:rPr lang="zh-CN" altLang="en-US" sz="2000" b="0">
                <a:solidFill>
                  <a:srgbClr val="333399"/>
                </a:solidFill>
                <a:ea typeface="黑体" pitchFamily="49" charset="-122"/>
              </a:rPr>
              <a:t>发生碰撞</a:t>
            </a:r>
          </a:p>
        </p:txBody>
      </p:sp>
      <p:grpSp>
        <p:nvGrpSpPr>
          <p:cNvPr id="22" name="Group 20">
            <a:extLst>
              <a:ext uri="{FF2B5EF4-FFF2-40B4-BE49-F238E27FC236}">
                <a16:creationId xmlns:a16="http://schemas.microsoft.com/office/drawing/2014/main" id="{FBC7F28F-2E0D-419C-AC37-6C75FADE12A2}"/>
              </a:ext>
            </a:extLst>
          </p:cNvPr>
          <p:cNvGrpSpPr>
            <a:grpSpLocks/>
          </p:cNvGrpSpPr>
          <p:nvPr/>
        </p:nvGrpSpPr>
        <p:grpSpPr bwMode="auto">
          <a:xfrm>
            <a:off x="250825" y="1878459"/>
            <a:ext cx="3960813" cy="1214438"/>
            <a:chOff x="158" y="754"/>
            <a:chExt cx="2495" cy="765"/>
          </a:xfrm>
        </p:grpSpPr>
        <p:sp>
          <p:nvSpPr>
            <p:cNvPr id="23" name="Text Box 21">
              <a:extLst>
                <a:ext uri="{FF2B5EF4-FFF2-40B4-BE49-F238E27FC236}">
                  <a16:creationId xmlns:a16="http://schemas.microsoft.com/office/drawing/2014/main" id="{BDE43DB0-8FDD-48C5-85C3-A7C14836D053}"/>
                </a:ext>
              </a:extLst>
            </p:cNvPr>
            <p:cNvSpPr txBox="1">
              <a:spLocks noChangeArrowheads="1"/>
            </p:cNvSpPr>
            <p:nvPr/>
          </p:nvSpPr>
          <p:spPr bwMode="auto">
            <a:xfrm>
              <a:off x="158" y="1269"/>
              <a:ext cx="7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dirty="0">
                  <a:ln>
                    <a:noFill/>
                  </a:ln>
                  <a:solidFill>
                    <a:srgbClr val="333399"/>
                  </a:solidFill>
                  <a:effectLst/>
                  <a:uLnTx/>
                  <a:uFillTx/>
                  <a:latin typeface="Arial" pitchFamily="34" charset="0"/>
                  <a:ea typeface="黑体" pitchFamily="49" charset="-122"/>
                </a:rPr>
                <a:t>t</a:t>
              </a:r>
              <a:r>
                <a:rPr kumimoji="0" lang="en-US" altLang="zh-CN" sz="2000" b="0" i="0" u="none" strike="noStrike" kern="0" cap="none" spc="0" normalizeH="0" baseline="0" noProof="0" dirty="0">
                  <a:ln>
                    <a:noFill/>
                  </a:ln>
                  <a:solidFill>
                    <a:srgbClr val="333399"/>
                  </a:solidFill>
                  <a:effectLst/>
                  <a:uLnTx/>
                  <a:uFillTx/>
                  <a:latin typeface="Arial" pitchFamily="34" charset="0"/>
                  <a:ea typeface="黑体" pitchFamily="49" charset="-122"/>
                </a:rPr>
                <a:t> = 2</a:t>
              </a:r>
              <a:r>
                <a:rPr kumimoji="0" lang="en-US" altLang="zh-CN" sz="2000" b="0" i="0" u="none" strike="noStrike" kern="0" cap="none" spc="0" normalizeH="0" baseline="0" noProof="0" dirty="0">
                  <a:ln>
                    <a:noFill/>
                  </a:ln>
                  <a:solidFill>
                    <a:srgbClr val="333399"/>
                  </a:solidFill>
                  <a:effectLst/>
                  <a:uLnTx/>
                  <a:uFillTx/>
                  <a:latin typeface="Arial" pitchFamily="34" charset="0"/>
                  <a:ea typeface="黑体" pitchFamily="49" charset="-122"/>
                  <a:sym typeface="Symbol" pitchFamily="18" charset="2"/>
                </a:rPr>
                <a:t></a:t>
              </a:r>
              <a:r>
                <a:rPr kumimoji="0" lang="en-US" altLang="zh-CN" sz="2000" b="0" i="0" u="none" strike="noStrike" kern="0" cap="none" spc="0" normalizeH="0" baseline="0" noProof="0" dirty="0">
                  <a:ln>
                    <a:noFill/>
                  </a:ln>
                  <a:solidFill>
                    <a:srgbClr val="333399"/>
                  </a:solidFill>
                  <a:effectLst/>
                  <a:uLnTx/>
                  <a:uFillTx/>
                  <a:latin typeface="Arial" pitchFamily="34" charset="0"/>
                  <a:ea typeface="黑体" pitchFamily="49" charset="-122"/>
                </a:rPr>
                <a:t> </a:t>
              </a:r>
              <a:r>
                <a:rPr kumimoji="0" lang="en-US" altLang="zh-CN" sz="2000" b="0" i="0" u="none" strike="noStrike" kern="0" cap="none" spc="0" normalizeH="0" baseline="0" noProof="0" dirty="0">
                  <a:ln>
                    <a:noFill/>
                  </a:ln>
                  <a:solidFill>
                    <a:srgbClr val="333399"/>
                  </a:solidFill>
                  <a:effectLst/>
                  <a:uLnTx/>
                  <a:uFillTx/>
                  <a:latin typeface="Arial" pitchFamily="34" charset="0"/>
                  <a:ea typeface="黑体" pitchFamily="49" charset="-122"/>
                  <a:sym typeface="Symbol" pitchFamily="18" charset="2"/>
                </a:rPr>
                <a:t> </a:t>
              </a:r>
            </a:p>
          </p:txBody>
        </p:sp>
        <p:sp>
          <p:nvSpPr>
            <p:cNvPr id="24" name="Line 22">
              <a:extLst>
                <a:ext uri="{FF2B5EF4-FFF2-40B4-BE49-F238E27FC236}">
                  <a16:creationId xmlns:a16="http://schemas.microsoft.com/office/drawing/2014/main" id="{8CDD0F43-A067-4660-9C1F-3148BD9926DC}"/>
                </a:ext>
              </a:extLst>
            </p:cNvPr>
            <p:cNvSpPr>
              <a:spLocks noChangeShapeType="1"/>
            </p:cNvSpPr>
            <p:nvPr/>
          </p:nvSpPr>
          <p:spPr bwMode="auto">
            <a:xfrm>
              <a:off x="913" y="1417"/>
              <a:ext cx="26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25" name="Group 23">
              <a:extLst>
                <a:ext uri="{FF2B5EF4-FFF2-40B4-BE49-F238E27FC236}">
                  <a16:creationId xmlns:a16="http://schemas.microsoft.com/office/drawing/2014/main" id="{E5CAC1B8-2777-4A3A-A6E1-9250B5404945}"/>
                </a:ext>
              </a:extLst>
            </p:cNvPr>
            <p:cNvGrpSpPr>
              <a:grpSpLocks/>
            </p:cNvGrpSpPr>
            <p:nvPr/>
          </p:nvGrpSpPr>
          <p:grpSpPr bwMode="auto">
            <a:xfrm>
              <a:off x="1247" y="754"/>
              <a:ext cx="1406" cy="272"/>
              <a:chOff x="1247" y="754"/>
              <a:chExt cx="1406" cy="272"/>
            </a:xfrm>
          </p:grpSpPr>
          <p:sp>
            <p:nvSpPr>
              <p:cNvPr id="26" name="AutoShape 24">
                <a:extLst>
                  <a:ext uri="{FF2B5EF4-FFF2-40B4-BE49-F238E27FC236}">
                    <a16:creationId xmlns:a16="http://schemas.microsoft.com/office/drawing/2014/main" id="{0A0508C3-519E-4FC5-8DC3-03EE28327B18}"/>
                  </a:ext>
                </a:extLst>
              </p:cNvPr>
              <p:cNvSpPr>
                <a:spLocks noChangeArrowheads="1"/>
              </p:cNvSpPr>
              <p:nvPr/>
            </p:nvSpPr>
            <p:spPr bwMode="auto">
              <a:xfrm>
                <a:off x="1247" y="754"/>
                <a:ext cx="1406" cy="272"/>
              </a:xfrm>
              <a:prstGeom prst="wedgeRoundRectCallout">
                <a:avLst>
                  <a:gd name="adj1" fmla="val -52986"/>
                  <a:gd name="adj2" fmla="val 182352"/>
                  <a:gd name="adj3" fmla="val 16667"/>
                </a:avLst>
              </a:prstGeom>
              <a:solidFill>
                <a:srgbClr val="FFFF99"/>
              </a:solidFill>
              <a:ln w="12700">
                <a:solidFill>
                  <a:srgbClr val="000000"/>
                </a:solidFill>
                <a:miter lim="800000"/>
                <a:headEnd/>
                <a:tailEnd/>
              </a:ln>
            </p:spPr>
            <p:txBody>
              <a:bodyPr/>
              <a:lstStyle/>
              <a:p>
                <a:pPr marL="0" marR="0" lvl="0" indent="0" algn="ctr" defTabSz="7620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a:ln>
                    <a:noFill/>
                  </a:ln>
                  <a:solidFill>
                    <a:srgbClr val="333399"/>
                  </a:solidFill>
                  <a:effectLst/>
                  <a:uLnTx/>
                  <a:uFillTx/>
                  <a:latin typeface="Arial"/>
                  <a:ea typeface="黑体"/>
                </a:endParaRPr>
              </a:p>
            </p:txBody>
          </p:sp>
          <p:sp>
            <p:nvSpPr>
              <p:cNvPr id="27" name="Text Box 25">
                <a:extLst>
                  <a:ext uri="{FF2B5EF4-FFF2-40B4-BE49-F238E27FC236}">
                    <a16:creationId xmlns:a16="http://schemas.microsoft.com/office/drawing/2014/main" id="{C7F02CD4-F2DE-4539-8258-BC00CDB00EE8}"/>
                  </a:ext>
                </a:extLst>
              </p:cNvPr>
              <p:cNvSpPr txBox="1">
                <a:spLocks noChangeArrowheads="1"/>
              </p:cNvSpPr>
              <p:nvPr/>
            </p:nvSpPr>
            <p:spPr bwMode="auto">
              <a:xfrm>
                <a:off x="1247" y="754"/>
                <a:ext cx="13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A </a:t>
                </a: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检测到发生碰撞</a:t>
                </a:r>
              </a:p>
            </p:txBody>
          </p:sp>
        </p:grpSp>
      </p:grpSp>
      <p:grpSp>
        <p:nvGrpSpPr>
          <p:cNvPr id="28" name="Group 26">
            <a:extLst>
              <a:ext uri="{FF2B5EF4-FFF2-40B4-BE49-F238E27FC236}">
                <a16:creationId xmlns:a16="http://schemas.microsoft.com/office/drawing/2014/main" id="{E467CCB9-6EC1-4708-AD93-00026D8FF7DD}"/>
              </a:ext>
            </a:extLst>
          </p:cNvPr>
          <p:cNvGrpSpPr>
            <a:grpSpLocks/>
          </p:cNvGrpSpPr>
          <p:nvPr/>
        </p:nvGrpSpPr>
        <p:grpSpPr bwMode="auto">
          <a:xfrm>
            <a:off x="6615113" y="1214884"/>
            <a:ext cx="1844675" cy="969963"/>
            <a:chOff x="4167" y="336"/>
            <a:chExt cx="1162" cy="611"/>
          </a:xfrm>
        </p:grpSpPr>
        <p:grpSp>
          <p:nvGrpSpPr>
            <p:cNvPr id="29" name="Group 27">
              <a:extLst>
                <a:ext uri="{FF2B5EF4-FFF2-40B4-BE49-F238E27FC236}">
                  <a16:creationId xmlns:a16="http://schemas.microsoft.com/office/drawing/2014/main" id="{42F41765-0254-4C8C-85D1-0EEEE374C9D7}"/>
                </a:ext>
              </a:extLst>
            </p:cNvPr>
            <p:cNvGrpSpPr>
              <a:grpSpLocks/>
            </p:cNvGrpSpPr>
            <p:nvPr/>
          </p:nvGrpSpPr>
          <p:grpSpPr bwMode="auto">
            <a:xfrm>
              <a:off x="4167" y="697"/>
              <a:ext cx="1027" cy="250"/>
              <a:chOff x="4167" y="697"/>
              <a:chExt cx="1027" cy="250"/>
            </a:xfrm>
          </p:grpSpPr>
          <p:sp>
            <p:nvSpPr>
              <p:cNvPr id="33" name="Line 28">
                <a:extLst>
                  <a:ext uri="{FF2B5EF4-FFF2-40B4-BE49-F238E27FC236}">
                    <a16:creationId xmlns:a16="http://schemas.microsoft.com/office/drawing/2014/main" id="{6298ED03-E97C-4E1D-A099-4B5652B41579}"/>
                  </a:ext>
                </a:extLst>
              </p:cNvPr>
              <p:cNvSpPr>
                <a:spLocks noChangeShapeType="1"/>
              </p:cNvSpPr>
              <p:nvPr/>
            </p:nvSpPr>
            <p:spPr bwMode="auto">
              <a:xfrm flipH="1">
                <a:off x="4167" y="847"/>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Text Box 29">
                <a:extLst>
                  <a:ext uri="{FF2B5EF4-FFF2-40B4-BE49-F238E27FC236}">
                    <a16:creationId xmlns:a16="http://schemas.microsoft.com/office/drawing/2014/main" id="{0336E8DE-F72C-4F79-AFEB-488D803D53A2}"/>
                  </a:ext>
                </a:extLst>
              </p:cNvPr>
              <p:cNvSpPr txBox="1">
                <a:spLocks noChangeArrowheads="1"/>
              </p:cNvSpPr>
              <p:nvPr/>
            </p:nvSpPr>
            <p:spPr bwMode="auto">
              <a:xfrm>
                <a:off x="4411" y="697"/>
                <a:ext cx="7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333399"/>
                    </a:solidFill>
                    <a:effectLst/>
                    <a:uLnTx/>
                    <a:uFillTx/>
                    <a:latin typeface="Arial" pitchFamily="34" charset="0"/>
                    <a:ea typeface="黑体" pitchFamily="49" charset="-122"/>
                  </a:rPr>
                  <a:t>  t</a:t>
                </a: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 = </a:t>
                </a:r>
                <a:r>
                  <a:rPr kumimoji="0" lang="en-US" altLang="zh-CN" sz="2000" b="0" i="0" u="none" strike="noStrike" kern="0" cap="none" spc="0" normalizeH="0" baseline="0" noProof="0">
                    <a:ln>
                      <a:noFill/>
                    </a:ln>
                    <a:solidFill>
                      <a:srgbClr val="333399"/>
                    </a:solidFill>
                    <a:effectLst/>
                    <a:uLnTx/>
                    <a:uFillTx/>
                    <a:latin typeface="Tahoma" pitchFamily="34" charset="0"/>
                    <a:ea typeface="宋体" pitchFamily="2" charset="-122"/>
                    <a:sym typeface="Symbol" pitchFamily="18" charset="2"/>
                  </a:rPr>
                  <a:t></a:t>
                </a: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 </a:t>
                </a: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sym typeface="Symbol" pitchFamily="18" charset="2"/>
                  </a:rPr>
                  <a:t> </a:t>
                </a:r>
                <a:r>
                  <a:rPr kumimoji="0" lang="en-US" altLang="zh-CN" sz="2000" b="0" i="0" u="none" strike="noStrike" kern="0" cap="none" spc="0" normalizeH="0" baseline="30000" noProof="0">
                    <a:ln>
                      <a:noFill/>
                    </a:ln>
                    <a:solidFill>
                      <a:srgbClr val="333399"/>
                    </a:solidFill>
                    <a:effectLst/>
                    <a:uLnTx/>
                    <a:uFillTx/>
                    <a:latin typeface="Arial" pitchFamily="34" charset="0"/>
                    <a:ea typeface="黑体" pitchFamily="49" charset="-122"/>
                  </a:rPr>
                  <a:t> </a:t>
                </a:r>
              </a:p>
            </p:txBody>
          </p:sp>
        </p:grpSp>
        <p:grpSp>
          <p:nvGrpSpPr>
            <p:cNvPr id="30" name="Group 30">
              <a:extLst>
                <a:ext uri="{FF2B5EF4-FFF2-40B4-BE49-F238E27FC236}">
                  <a16:creationId xmlns:a16="http://schemas.microsoft.com/office/drawing/2014/main" id="{DF01908D-1AF3-460C-9C82-CB397CD7E524}"/>
                </a:ext>
              </a:extLst>
            </p:cNvPr>
            <p:cNvGrpSpPr>
              <a:grpSpLocks/>
            </p:cNvGrpSpPr>
            <p:nvPr/>
          </p:nvGrpSpPr>
          <p:grpSpPr bwMode="auto">
            <a:xfrm>
              <a:off x="4286" y="336"/>
              <a:ext cx="1043" cy="256"/>
              <a:chOff x="4286" y="336"/>
              <a:chExt cx="1043" cy="256"/>
            </a:xfrm>
          </p:grpSpPr>
          <p:sp>
            <p:nvSpPr>
              <p:cNvPr id="31" name="AutoShape 31">
                <a:extLst>
                  <a:ext uri="{FF2B5EF4-FFF2-40B4-BE49-F238E27FC236}">
                    <a16:creationId xmlns:a16="http://schemas.microsoft.com/office/drawing/2014/main" id="{B221A97F-EEB6-47D7-B6A4-BD074B2ADA82}"/>
                  </a:ext>
                </a:extLst>
              </p:cNvPr>
              <p:cNvSpPr>
                <a:spLocks noChangeArrowheads="1"/>
              </p:cNvSpPr>
              <p:nvPr/>
            </p:nvSpPr>
            <p:spPr bwMode="auto">
              <a:xfrm>
                <a:off x="4341" y="346"/>
                <a:ext cx="988" cy="246"/>
              </a:xfrm>
              <a:prstGeom prst="wedgeRoundRectCallout">
                <a:avLst>
                  <a:gd name="adj1" fmla="val -70042"/>
                  <a:gd name="adj2" fmla="val 145528"/>
                  <a:gd name="adj3" fmla="val 16667"/>
                </a:avLst>
              </a:prstGeom>
              <a:solidFill>
                <a:srgbClr val="FFFF99"/>
              </a:solidFill>
              <a:ln w="12700">
                <a:solidFill>
                  <a:srgbClr val="000000"/>
                </a:solidFill>
                <a:miter lim="800000"/>
                <a:headEnd/>
                <a:tailEnd/>
              </a:ln>
            </p:spPr>
            <p:txBody>
              <a:bodyPr/>
              <a:lstStyle/>
              <a:p>
                <a:pPr marL="0" marR="0" lvl="0" indent="0" algn="ctr" defTabSz="7620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a:ln>
                    <a:noFill/>
                  </a:ln>
                  <a:solidFill>
                    <a:srgbClr val="333399"/>
                  </a:solidFill>
                  <a:effectLst/>
                  <a:uLnTx/>
                  <a:uFillTx/>
                  <a:latin typeface="Arial"/>
                  <a:ea typeface="黑体"/>
                </a:endParaRPr>
              </a:p>
            </p:txBody>
          </p:sp>
          <p:sp>
            <p:nvSpPr>
              <p:cNvPr id="32" name="Text Box 32">
                <a:extLst>
                  <a:ext uri="{FF2B5EF4-FFF2-40B4-BE49-F238E27FC236}">
                    <a16:creationId xmlns:a16="http://schemas.microsoft.com/office/drawing/2014/main" id="{A84EA837-C5F7-4C70-A315-305617E28C54}"/>
                  </a:ext>
                </a:extLst>
              </p:cNvPr>
              <p:cNvSpPr txBox="1">
                <a:spLocks noChangeArrowheads="1"/>
              </p:cNvSpPr>
              <p:nvPr/>
            </p:nvSpPr>
            <p:spPr bwMode="auto">
              <a:xfrm>
                <a:off x="4286" y="336"/>
                <a:ext cx="99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  B </a:t>
                </a: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发送数据</a:t>
                </a:r>
              </a:p>
            </p:txBody>
          </p:sp>
        </p:grpSp>
      </p:grpSp>
      <p:grpSp>
        <p:nvGrpSpPr>
          <p:cNvPr id="35" name="Group 33">
            <a:extLst>
              <a:ext uri="{FF2B5EF4-FFF2-40B4-BE49-F238E27FC236}">
                <a16:creationId xmlns:a16="http://schemas.microsoft.com/office/drawing/2014/main" id="{6262F1F1-45AB-46D6-B836-039CAF4B3B12}"/>
              </a:ext>
            </a:extLst>
          </p:cNvPr>
          <p:cNvGrpSpPr>
            <a:grpSpLocks/>
          </p:cNvGrpSpPr>
          <p:nvPr/>
        </p:nvGrpSpPr>
        <p:grpSpPr bwMode="auto">
          <a:xfrm>
            <a:off x="4067175" y="2054672"/>
            <a:ext cx="3725863" cy="1006475"/>
            <a:chOff x="2562" y="865"/>
            <a:chExt cx="2347" cy="634"/>
          </a:xfrm>
        </p:grpSpPr>
        <p:grpSp>
          <p:nvGrpSpPr>
            <p:cNvPr id="36" name="Group 34">
              <a:extLst>
                <a:ext uri="{FF2B5EF4-FFF2-40B4-BE49-F238E27FC236}">
                  <a16:creationId xmlns:a16="http://schemas.microsoft.com/office/drawing/2014/main" id="{F16C4EB2-8800-4987-8D45-F272777578AB}"/>
                </a:ext>
              </a:extLst>
            </p:cNvPr>
            <p:cNvGrpSpPr>
              <a:grpSpLocks/>
            </p:cNvGrpSpPr>
            <p:nvPr/>
          </p:nvGrpSpPr>
          <p:grpSpPr bwMode="auto">
            <a:xfrm>
              <a:off x="2562" y="1240"/>
              <a:ext cx="1546" cy="259"/>
              <a:chOff x="2562" y="1240"/>
              <a:chExt cx="1546" cy="259"/>
            </a:xfrm>
          </p:grpSpPr>
          <p:sp>
            <p:nvSpPr>
              <p:cNvPr id="39" name="AutoShape 35">
                <a:extLst>
                  <a:ext uri="{FF2B5EF4-FFF2-40B4-BE49-F238E27FC236}">
                    <a16:creationId xmlns:a16="http://schemas.microsoft.com/office/drawing/2014/main" id="{90C045C1-FEEC-4467-B152-C7392006995B}"/>
                  </a:ext>
                </a:extLst>
              </p:cNvPr>
              <p:cNvSpPr>
                <a:spLocks noChangeArrowheads="1"/>
              </p:cNvSpPr>
              <p:nvPr/>
            </p:nvSpPr>
            <p:spPr bwMode="auto">
              <a:xfrm>
                <a:off x="2562" y="1253"/>
                <a:ext cx="1407" cy="246"/>
              </a:xfrm>
              <a:prstGeom prst="wedgeRoundRectCallout">
                <a:avLst>
                  <a:gd name="adj1" fmla="val 61231"/>
                  <a:gd name="adj2" fmla="val -165449"/>
                  <a:gd name="adj3" fmla="val 16667"/>
                </a:avLst>
              </a:prstGeom>
              <a:solidFill>
                <a:srgbClr val="FFFF99"/>
              </a:solidFill>
              <a:ln w="12700">
                <a:solidFill>
                  <a:srgbClr val="000000"/>
                </a:solidFill>
                <a:miter lim="800000"/>
                <a:headEnd/>
                <a:tailEnd/>
              </a:ln>
            </p:spPr>
            <p:txBody>
              <a:bodyPr/>
              <a:lstStyle/>
              <a:p>
                <a:pPr marL="0" marR="0" lvl="0" indent="0" algn="ctr" defTabSz="7620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a:ln>
                    <a:noFill/>
                  </a:ln>
                  <a:solidFill>
                    <a:srgbClr val="333399"/>
                  </a:solidFill>
                  <a:effectLst/>
                  <a:uLnTx/>
                  <a:uFillTx/>
                  <a:latin typeface="Arial"/>
                  <a:ea typeface="黑体"/>
                </a:endParaRPr>
              </a:p>
            </p:txBody>
          </p:sp>
          <p:sp>
            <p:nvSpPr>
              <p:cNvPr id="40" name="Text Box 36">
                <a:extLst>
                  <a:ext uri="{FF2B5EF4-FFF2-40B4-BE49-F238E27FC236}">
                    <a16:creationId xmlns:a16="http://schemas.microsoft.com/office/drawing/2014/main" id="{465C3B09-794F-45D7-91FE-BB1836F436B4}"/>
                  </a:ext>
                </a:extLst>
              </p:cNvPr>
              <p:cNvSpPr txBox="1">
                <a:spLocks noChangeArrowheads="1"/>
              </p:cNvSpPr>
              <p:nvPr/>
            </p:nvSpPr>
            <p:spPr bwMode="auto">
              <a:xfrm>
                <a:off x="2562" y="1240"/>
                <a:ext cx="15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B </a:t>
                </a: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检测到发生碰撞</a:t>
                </a:r>
              </a:p>
            </p:txBody>
          </p:sp>
        </p:grpSp>
        <p:sp>
          <p:nvSpPr>
            <p:cNvPr id="37" name="Line 37">
              <a:extLst>
                <a:ext uri="{FF2B5EF4-FFF2-40B4-BE49-F238E27FC236}">
                  <a16:creationId xmlns:a16="http://schemas.microsoft.com/office/drawing/2014/main" id="{2AB1D37D-27A5-412D-9F36-EF81A4570C85}"/>
                </a:ext>
              </a:extLst>
            </p:cNvPr>
            <p:cNvSpPr>
              <a:spLocks noChangeShapeType="1"/>
            </p:cNvSpPr>
            <p:nvPr/>
          </p:nvSpPr>
          <p:spPr bwMode="auto">
            <a:xfrm flipH="1">
              <a:off x="4167" y="964"/>
              <a:ext cx="261"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 name="Text Box 38">
              <a:extLst>
                <a:ext uri="{FF2B5EF4-FFF2-40B4-BE49-F238E27FC236}">
                  <a16:creationId xmlns:a16="http://schemas.microsoft.com/office/drawing/2014/main" id="{57C72625-6704-4DEB-841A-8AC9B28927B9}"/>
                </a:ext>
              </a:extLst>
            </p:cNvPr>
            <p:cNvSpPr txBox="1">
              <a:spLocks noChangeArrowheads="1"/>
            </p:cNvSpPr>
            <p:nvPr/>
          </p:nvSpPr>
          <p:spPr bwMode="auto">
            <a:xfrm>
              <a:off x="4410" y="865"/>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333399"/>
                  </a:solidFill>
                  <a:effectLst/>
                  <a:uLnTx/>
                  <a:uFillTx/>
                  <a:latin typeface="Arial" pitchFamily="34" charset="0"/>
                  <a:ea typeface="黑体" pitchFamily="49" charset="-122"/>
                </a:rPr>
                <a:t>  t</a:t>
              </a: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 = </a:t>
              </a:r>
              <a:r>
                <a:rPr kumimoji="0" lang="en-US" altLang="zh-CN" sz="2000" b="0" i="0" u="none" strike="noStrike" kern="0" cap="none" spc="0" normalizeH="0" baseline="0" noProof="0">
                  <a:ln>
                    <a:noFill/>
                  </a:ln>
                  <a:solidFill>
                    <a:srgbClr val="333399"/>
                  </a:solidFill>
                  <a:effectLst/>
                  <a:uLnTx/>
                  <a:uFillTx/>
                  <a:latin typeface="Tahoma" pitchFamily="34" charset="0"/>
                  <a:ea typeface="宋体" pitchFamily="2" charset="-122"/>
                  <a:sym typeface="Symbol" pitchFamily="18" charset="2"/>
                </a:rPr>
                <a:t></a:t>
              </a:r>
            </a:p>
          </p:txBody>
        </p:sp>
      </p:grpSp>
      <p:sp>
        <p:nvSpPr>
          <p:cNvPr id="41" name="Rectangle 39">
            <a:extLst>
              <a:ext uri="{FF2B5EF4-FFF2-40B4-BE49-F238E27FC236}">
                <a16:creationId xmlns:a16="http://schemas.microsoft.com/office/drawing/2014/main" id="{1AC84056-9A96-488A-AF5E-F09B082C05A0}"/>
              </a:ext>
            </a:extLst>
          </p:cNvPr>
          <p:cNvSpPr>
            <a:spLocks noChangeArrowheads="1"/>
          </p:cNvSpPr>
          <p:nvPr/>
        </p:nvSpPr>
        <p:spPr bwMode="auto">
          <a:xfrm>
            <a:off x="1692275" y="4705325"/>
            <a:ext cx="400050" cy="504825"/>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A</a:t>
            </a:r>
          </a:p>
        </p:txBody>
      </p:sp>
      <p:sp>
        <p:nvSpPr>
          <p:cNvPr id="42" name="Rectangle 40">
            <a:extLst>
              <a:ext uri="{FF2B5EF4-FFF2-40B4-BE49-F238E27FC236}">
                <a16:creationId xmlns:a16="http://schemas.microsoft.com/office/drawing/2014/main" id="{BB009895-D051-4DEC-ACF7-4E7722024759}"/>
              </a:ext>
            </a:extLst>
          </p:cNvPr>
          <p:cNvSpPr>
            <a:spLocks noChangeArrowheads="1"/>
          </p:cNvSpPr>
          <p:nvPr/>
        </p:nvSpPr>
        <p:spPr bwMode="auto">
          <a:xfrm>
            <a:off x="6403975" y="5305847"/>
            <a:ext cx="400050" cy="501650"/>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B</a:t>
            </a:r>
          </a:p>
        </p:txBody>
      </p:sp>
      <p:grpSp>
        <p:nvGrpSpPr>
          <p:cNvPr id="43" name="Group 41">
            <a:extLst>
              <a:ext uri="{FF2B5EF4-FFF2-40B4-BE49-F238E27FC236}">
                <a16:creationId xmlns:a16="http://schemas.microsoft.com/office/drawing/2014/main" id="{2973BD6D-0BEE-497A-9C83-93ED80D4FAEE}"/>
              </a:ext>
            </a:extLst>
          </p:cNvPr>
          <p:cNvGrpSpPr>
            <a:grpSpLocks/>
          </p:cNvGrpSpPr>
          <p:nvPr/>
        </p:nvGrpSpPr>
        <p:grpSpPr bwMode="auto">
          <a:xfrm>
            <a:off x="2092325" y="4759237"/>
            <a:ext cx="4100513" cy="142875"/>
            <a:chOff x="1318" y="2795"/>
            <a:chExt cx="2583" cy="90"/>
          </a:xfrm>
        </p:grpSpPr>
        <p:sp>
          <p:nvSpPr>
            <p:cNvPr id="44" name="Rectangle 42">
              <a:extLst>
                <a:ext uri="{FF2B5EF4-FFF2-40B4-BE49-F238E27FC236}">
                  <a16:creationId xmlns:a16="http://schemas.microsoft.com/office/drawing/2014/main" id="{FC231CC7-448C-43B3-8714-6F283260851A}"/>
                </a:ext>
              </a:extLst>
            </p:cNvPr>
            <p:cNvSpPr>
              <a:spLocks noChangeArrowheads="1"/>
            </p:cNvSpPr>
            <p:nvPr/>
          </p:nvSpPr>
          <p:spPr bwMode="auto">
            <a:xfrm>
              <a:off x="1318" y="2795"/>
              <a:ext cx="2462" cy="90"/>
            </a:xfrm>
            <a:prstGeom prst="rect">
              <a:avLst/>
            </a:prstGeom>
            <a:solidFill>
              <a:srgbClr val="00E4A8"/>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5" name="Line 43">
              <a:extLst>
                <a:ext uri="{FF2B5EF4-FFF2-40B4-BE49-F238E27FC236}">
                  <a16:creationId xmlns:a16="http://schemas.microsoft.com/office/drawing/2014/main" id="{D36791B4-BABC-4BFE-A7F7-1DEE2EAD4123}"/>
                </a:ext>
              </a:extLst>
            </p:cNvPr>
            <p:cNvSpPr>
              <a:spLocks noChangeShapeType="1"/>
            </p:cNvSpPr>
            <p:nvPr/>
          </p:nvSpPr>
          <p:spPr bwMode="auto">
            <a:xfrm>
              <a:off x="3780" y="2841"/>
              <a:ext cx="121"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nvGrpSpPr>
          <p:cNvPr id="46" name="Group 44">
            <a:extLst>
              <a:ext uri="{FF2B5EF4-FFF2-40B4-BE49-F238E27FC236}">
                <a16:creationId xmlns:a16="http://schemas.microsoft.com/office/drawing/2014/main" id="{DC8C6E7E-E1B9-4DF9-B101-EC010A043232}"/>
              </a:ext>
            </a:extLst>
          </p:cNvPr>
          <p:cNvGrpSpPr>
            <a:grpSpLocks/>
          </p:cNvGrpSpPr>
          <p:nvPr/>
        </p:nvGrpSpPr>
        <p:grpSpPr bwMode="auto">
          <a:xfrm>
            <a:off x="5810250" y="4992662"/>
            <a:ext cx="636588" cy="146050"/>
            <a:chOff x="3660" y="2930"/>
            <a:chExt cx="401" cy="92"/>
          </a:xfrm>
        </p:grpSpPr>
        <p:sp>
          <p:nvSpPr>
            <p:cNvPr id="47" name="Rectangle 45">
              <a:extLst>
                <a:ext uri="{FF2B5EF4-FFF2-40B4-BE49-F238E27FC236}">
                  <a16:creationId xmlns:a16="http://schemas.microsoft.com/office/drawing/2014/main" id="{7DA384C0-5DD1-40E3-A658-01B109B28966}"/>
                </a:ext>
              </a:extLst>
            </p:cNvPr>
            <p:cNvSpPr>
              <a:spLocks noChangeArrowheads="1"/>
            </p:cNvSpPr>
            <p:nvPr/>
          </p:nvSpPr>
          <p:spPr bwMode="auto">
            <a:xfrm>
              <a:off x="3780" y="2930"/>
              <a:ext cx="281" cy="92"/>
            </a:xfrm>
            <a:prstGeom prst="rect">
              <a:avLst/>
            </a:prstGeom>
            <a:solidFill>
              <a:srgbClr val="9966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8" name="Line 46">
              <a:extLst>
                <a:ext uri="{FF2B5EF4-FFF2-40B4-BE49-F238E27FC236}">
                  <a16:creationId xmlns:a16="http://schemas.microsoft.com/office/drawing/2014/main" id="{7DF74E2B-816C-4397-9F30-C2D9776BCA43}"/>
                </a:ext>
              </a:extLst>
            </p:cNvPr>
            <p:cNvSpPr>
              <a:spLocks noChangeShapeType="1"/>
            </p:cNvSpPr>
            <p:nvPr/>
          </p:nvSpPr>
          <p:spPr bwMode="auto">
            <a:xfrm flipH="1">
              <a:off x="3660" y="2976"/>
              <a:ext cx="12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49" name="Line 47">
            <a:extLst>
              <a:ext uri="{FF2B5EF4-FFF2-40B4-BE49-F238E27FC236}">
                <a16:creationId xmlns:a16="http://schemas.microsoft.com/office/drawing/2014/main" id="{C4204A46-3471-41EE-BF78-1B28BF4A590D}"/>
              </a:ext>
            </a:extLst>
          </p:cNvPr>
          <p:cNvSpPr>
            <a:spLocks noChangeShapeType="1"/>
          </p:cNvSpPr>
          <p:nvPr/>
        </p:nvSpPr>
        <p:spPr bwMode="auto">
          <a:xfrm>
            <a:off x="6345238" y="5448722"/>
            <a:ext cx="19050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grpSp>
        <p:nvGrpSpPr>
          <p:cNvPr id="50" name="Group 48">
            <a:extLst>
              <a:ext uri="{FF2B5EF4-FFF2-40B4-BE49-F238E27FC236}">
                <a16:creationId xmlns:a16="http://schemas.microsoft.com/office/drawing/2014/main" id="{879F2FC0-FDFF-43E9-86B6-3133D3411948}"/>
              </a:ext>
            </a:extLst>
          </p:cNvPr>
          <p:cNvGrpSpPr>
            <a:grpSpLocks/>
          </p:cNvGrpSpPr>
          <p:nvPr/>
        </p:nvGrpSpPr>
        <p:grpSpPr bwMode="auto">
          <a:xfrm>
            <a:off x="1692275" y="5903913"/>
            <a:ext cx="5111750" cy="503237"/>
            <a:chOff x="1066" y="3719"/>
            <a:chExt cx="3220" cy="317"/>
          </a:xfrm>
        </p:grpSpPr>
        <p:sp>
          <p:nvSpPr>
            <p:cNvPr id="51" name="Rectangle 49">
              <a:extLst>
                <a:ext uri="{FF2B5EF4-FFF2-40B4-BE49-F238E27FC236}">
                  <a16:creationId xmlns:a16="http://schemas.microsoft.com/office/drawing/2014/main" id="{DB01E766-73E8-40EA-9EF4-9F3B2692E259}"/>
                </a:ext>
              </a:extLst>
            </p:cNvPr>
            <p:cNvSpPr>
              <a:spLocks noChangeArrowheads="1"/>
            </p:cNvSpPr>
            <p:nvPr/>
          </p:nvSpPr>
          <p:spPr bwMode="auto">
            <a:xfrm>
              <a:off x="1298" y="3900"/>
              <a:ext cx="720" cy="92"/>
            </a:xfrm>
            <a:prstGeom prst="rect">
              <a:avLst/>
            </a:prstGeom>
            <a:solidFill>
              <a:srgbClr val="9966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2" name="Rectangle 50">
              <a:extLst>
                <a:ext uri="{FF2B5EF4-FFF2-40B4-BE49-F238E27FC236}">
                  <a16:creationId xmlns:a16="http://schemas.microsoft.com/office/drawing/2014/main" id="{29A1A1B2-9F86-4F36-8190-AD4D009ED4C8}"/>
                </a:ext>
              </a:extLst>
            </p:cNvPr>
            <p:cNvSpPr>
              <a:spLocks noChangeArrowheads="1"/>
            </p:cNvSpPr>
            <p:nvPr/>
          </p:nvSpPr>
          <p:spPr bwMode="auto">
            <a:xfrm>
              <a:off x="1298" y="3765"/>
              <a:ext cx="2763" cy="90"/>
            </a:xfrm>
            <a:prstGeom prst="rect">
              <a:avLst/>
            </a:prstGeom>
            <a:solidFill>
              <a:srgbClr val="00E4A8"/>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3" name="Rectangle 51">
              <a:extLst>
                <a:ext uri="{FF2B5EF4-FFF2-40B4-BE49-F238E27FC236}">
                  <a16:creationId xmlns:a16="http://schemas.microsoft.com/office/drawing/2014/main" id="{AAAAE836-4B54-4999-9DAA-1EAF6A178ADF}"/>
                </a:ext>
              </a:extLst>
            </p:cNvPr>
            <p:cNvSpPr>
              <a:spLocks noChangeArrowheads="1"/>
            </p:cNvSpPr>
            <p:nvPr/>
          </p:nvSpPr>
          <p:spPr bwMode="auto">
            <a:xfrm>
              <a:off x="1066" y="3719"/>
              <a:ext cx="252" cy="317"/>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A</a:t>
              </a:r>
            </a:p>
          </p:txBody>
        </p:sp>
        <p:sp>
          <p:nvSpPr>
            <p:cNvPr id="54" name="Rectangle 52">
              <a:extLst>
                <a:ext uri="{FF2B5EF4-FFF2-40B4-BE49-F238E27FC236}">
                  <a16:creationId xmlns:a16="http://schemas.microsoft.com/office/drawing/2014/main" id="{62029B3A-745A-410C-84B0-7E99F2B622FA}"/>
                </a:ext>
              </a:extLst>
            </p:cNvPr>
            <p:cNvSpPr>
              <a:spLocks noChangeArrowheads="1"/>
            </p:cNvSpPr>
            <p:nvPr/>
          </p:nvSpPr>
          <p:spPr bwMode="auto">
            <a:xfrm>
              <a:off x="4034" y="3719"/>
              <a:ext cx="252" cy="317"/>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B</a:t>
              </a:r>
            </a:p>
          </p:txBody>
        </p:sp>
        <p:sp>
          <p:nvSpPr>
            <p:cNvPr id="55" name="Line 53">
              <a:extLst>
                <a:ext uri="{FF2B5EF4-FFF2-40B4-BE49-F238E27FC236}">
                  <a16:creationId xmlns:a16="http://schemas.microsoft.com/office/drawing/2014/main" id="{F3921181-16A2-4762-B69C-B5D4084BCDF6}"/>
                </a:ext>
              </a:extLst>
            </p:cNvPr>
            <p:cNvSpPr>
              <a:spLocks noChangeShapeType="1"/>
            </p:cNvSpPr>
            <p:nvPr/>
          </p:nvSpPr>
          <p:spPr bwMode="auto">
            <a:xfrm flipH="1">
              <a:off x="1217" y="3946"/>
              <a:ext cx="12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56" name="Rectangle 54">
            <a:extLst>
              <a:ext uri="{FF2B5EF4-FFF2-40B4-BE49-F238E27FC236}">
                <a16:creationId xmlns:a16="http://schemas.microsoft.com/office/drawing/2014/main" id="{2D025E4A-2D88-4F68-9D0F-C68C673CD1E3}"/>
              </a:ext>
            </a:extLst>
          </p:cNvPr>
          <p:cNvSpPr>
            <a:spLocks noChangeArrowheads="1"/>
          </p:cNvSpPr>
          <p:nvPr/>
        </p:nvSpPr>
        <p:spPr bwMode="auto">
          <a:xfrm>
            <a:off x="6319838" y="4367982"/>
            <a:ext cx="127000" cy="146050"/>
          </a:xfrm>
          <a:prstGeom prst="rect">
            <a:avLst/>
          </a:prstGeom>
          <a:solidFill>
            <a:srgbClr val="9966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7" name="Rectangle 55">
            <a:extLst>
              <a:ext uri="{FF2B5EF4-FFF2-40B4-BE49-F238E27FC236}">
                <a16:creationId xmlns:a16="http://schemas.microsoft.com/office/drawing/2014/main" id="{95D7AD61-7B47-475E-A22E-AEEA7D55C906}"/>
              </a:ext>
            </a:extLst>
          </p:cNvPr>
          <p:cNvSpPr>
            <a:spLocks noChangeArrowheads="1"/>
          </p:cNvSpPr>
          <p:nvPr/>
        </p:nvSpPr>
        <p:spPr bwMode="auto">
          <a:xfrm>
            <a:off x="2092325" y="4197242"/>
            <a:ext cx="3400425" cy="144462"/>
          </a:xfrm>
          <a:prstGeom prst="rect">
            <a:avLst/>
          </a:prstGeom>
          <a:solidFill>
            <a:srgbClr val="00E4A8"/>
          </a:solidFill>
          <a:ln w="12700">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8" name="Rectangle 56">
            <a:extLst>
              <a:ext uri="{FF2B5EF4-FFF2-40B4-BE49-F238E27FC236}">
                <a16:creationId xmlns:a16="http://schemas.microsoft.com/office/drawing/2014/main" id="{7A2C320B-BAA8-4D12-8A54-00BE66381D71}"/>
              </a:ext>
            </a:extLst>
          </p:cNvPr>
          <p:cNvSpPr>
            <a:spLocks noChangeArrowheads="1"/>
          </p:cNvSpPr>
          <p:nvPr/>
        </p:nvSpPr>
        <p:spPr bwMode="auto">
          <a:xfrm>
            <a:off x="1692275" y="4080644"/>
            <a:ext cx="400050" cy="504825"/>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A</a:t>
            </a:r>
          </a:p>
        </p:txBody>
      </p:sp>
      <p:sp>
        <p:nvSpPr>
          <p:cNvPr id="59" name="Rectangle 57">
            <a:extLst>
              <a:ext uri="{FF2B5EF4-FFF2-40B4-BE49-F238E27FC236}">
                <a16:creationId xmlns:a16="http://schemas.microsoft.com/office/drawing/2014/main" id="{E46B840B-EF1E-4718-B345-E1AE382518CC}"/>
              </a:ext>
            </a:extLst>
          </p:cNvPr>
          <p:cNvSpPr>
            <a:spLocks noChangeArrowheads="1"/>
          </p:cNvSpPr>
          <p:nvPr/>
        </p:nvSpPr>
        <p:spPr bwMode="auto">
          <a:xfrm>
            <a:off x="6403975" y="4080644"/>
            <a:ext cx="400050" cy="504825"/>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B</a:t>
            </a:r>
          </a:p>
        </p:txBody>
      </p:sp>
      <p:sp>
        <p:nvSpPr>
          <p:cNvPr id="60" name="Line 58">
            <a:extLst>
              <a:ext uri="{FF2B5EF4-FFF2-40B4-BE49-F238E27FC236}">
                <a16:creationId xmlns:a16="http://schemas.microsoft.com/office/drawing/2014/main" id="{2A390AC8-F748-4751-A474-015F5B6CF532}"/>
              </a:ext>
            </a:extLst>
          </p:cNvPr>
          <p:cNvSpPr>
            <a:spLocks noChangeShapeType="1"/>
          </p:cNvSpPr>
          <p:nvPr/>
        </p:nvSpPr>
        <p:spPr bwMode="auto">
          <a:xfrm>
            <a:off x="5492750" y="4369123"/>
            <a:ext cx="19050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sp>
        <p:nvSpPr>
          <p:cNvPr id="61" name="Line 59">
            <a:extLst>
              <a:ext uri="{FF2B5EF4-FFF2-40B4-BE49-F238E27FC236}">
                <a16:creationId xmlns:a16="http://schemas.microsoft.com/office/drawing/2014/main" id="{7C6A2588-7ED9-4AAF-B86A-04077ACB7593}"/>
              </a:ext>
            </a:extLst>
          </p:cNvPr>
          <p:cNvSpPr>
            <a:spLocks noChangeShapeType="1"/>
          </p:cNvSpPr>
          <p:nvPr/>
        </p:nvSpPr>
        <p:spPr bwMode="auto">
          <a:xfrm flipH="1">
            <a:off x="6129338" y="4583435"/>
            <a:ext cx="190500" cy="0"/>
          </a:xfrm>
          <a:prstGeom prst="line">
            <a:avLst/>
          </a:prstGeom>
          <a:noFill/>
          <a:ln w="1270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sp>
        <p:nvSpPr>
          <p:cNvPr id="62" name="Text Box 60">
            <a:extLst>
              <a:ext uri="{FF2B5EF4-FFF2-40B4-BE49-F238E27FC236}">
                <a16:creationId xmlns:a16="http://schemas.microsoft.com/office/drawing/2014/main" id="{081418FB-754C-46EA-807C-66179F1019E1}"/>
              </a:ext>
            </a:extLst>
          </p:cNvPr>
          <p:cNvSpPr txBox="1">
            <a:spLocks noChangeArrowheads="1"/>
          </p:cNvSpPr>
          <p:nvPr/>
        </p:nvSpPr>
        <p:spPr bwMode="auto">
          <a:xfrm>
            <a:off x="293688" y="3068960"/>
            <a:ext cx="1325562"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ctr">
              <a:lnSpc>
                <a:spcPct val="90000"/>
              </a:lnSpc>
            </a:pPr>
            <a:r>
              <a:rPr lang="en-US" altLang="zh-CN" sz="2000" b="0" i="1" dirty="0">
                <a:solidFill>
                  <a:srgbClr val="333399"/>
                </a:solidFill>
                <a:ea typeface="黑体" pitchFamily="49" charset="-122"/>
              </a:rPr>
              <a:t> t</a:t>
            </a:r>
            <a:r>
              <a:rPr lang="en-US" altLang="zh-CN" sz="2000" b="0" dirty="0">
                <a:solidFill>
                  <a:srgbClr val="333399"/>
                </a:solidFill>
                <a:ea typeface="黑体" pitchFamily="49" charset="-122"/>
              </a:rPr>
              <a:t> = 0</a:t>
            </a:r>
            <a:endParaRPr lang="en-US" altLang="zh-CN" sz="2000" b="0" baseline="30000" dirty="0">
              <a:solidFill>
                <a:srgbClr val="333399"/>
              </a:solidFill>
              <a:ea typeface="黑体" pitchFamily="49" charset="-122"/>
            </a:endParaRPr>
          </a:p>
          <a:p>
            <a:pPr algn="ctr">
              <a:lnSpc>
                <a:spcPct val="95000"/>
              </a:lnSpc>
            </a:pPr>
            <a:r>
              <a:rPr lang="en-US" altLang="zh-CN" sz="2000" b="0" dirty="0">
                <a:solidFill>
                  <a:srgbClr val="333399"/>
                </a:solidFill>
                <a:ea typeface="黑体" pitchFamily="49" charset="-122"/>
              </a:rPr>
              <a:t>  A </a:t>
            </a:r>
            <a:r>
              <a:rPr lang="zh-CN" altLang="en-US" sz="2000" b="0" dirty="0">
                <a:solidFill>
                  <a:srgbClr val="333399"/>
                </a:solidFill>
                <a:ea typeface="黑体" pitchFamily="49" charset="-122"/>
              </a:rPr>
              <a:t>检测到</a:t>
            </a:r>
          </a:p>
          <a:p>
            <a:pPr algn="ctr">
              <a:lnSpc>
                <a:spcPct val="95000"/>
              </a:lnSpc>
            </a:pPr>
            <a:r>
              <a:rPr lang="zh-CN" altLang="en-US" sz="2000" b="0" dirty="0">
                <a:solidFill>
                  <a:srgbClr val="333399"/>
                </a:solidFill>
                <a:ea typeface="黑体" pitchFamily="49" charset="-122"/>
              </a:rPr>
              <a:t>信道空闲</a:t>
            </a:r>
          </a:p>
          <a:p>
            <a:pPr algn="ctr">
              <a:lnSpc>
                <a:spcPct val="95000"/>
              </a:lnSpc>
            </a:pPr>
            <a:r>
              <a:rPr lang="zh-CN" altLang="en-US" sz="2000" b="0" dirty="0">
                <a:solidFill>
                  <a:srgbClr val="333399"/>
                </a:solidFill>
                <a:ea typeface="黑体" pitchFamily="49" charset="-122"/>
              </a:rPr>
              <a:t>发送数据</a:t>
            </a:r>
          </a:p>
        </p:txBody>
      </p:sp>
      <p:grpSp>
        <p:nvGrpSpPr>
          <p:cNvPr id="63" name="Group 61">
            <a:extLst>
              <a:ext uri="{FF2B5EF4-FFF2-40B4-BE49-F238E27FC236}">
                <a16:creationId xmlns:a16="http://schemas.microsoft.com/office/drawing/2014/main" id="{C09D6005-8922-418C-879E-C64A142AC1F5}"/>
              </a:ext>
            </a:extLst>
          </p:cNvPr>
          <p:cNvGrpSpPr>
            <a:grpSpLocks/>
          </p:cNvGrpSpPr>
          <p:nvPr/>
        </p:nvGrpSpPr>
        <p:grpSpPr bwMode="auto">
          <a:xfrm>
            <a:off x="1995488" y="3502348"/>
            <a:ext cx="446087" cy="142875"/>
            <a:chOff x="1176" y="1872"/>
            <a:chExt cx="336" cy="96"/>
          </a:xfrm>
        </p:grpSpPr>
        <p:sp>
          <p:nvSpPr>
            <p:cNvPr id="64" name="Rectangle 62">
              <a:extLst>
                <a:ext uri="{FF2B5EF4-FFF2-40B4-BE49-F238E27FC236}">
                  <a16:creationId xmlns:a16="http://schemas.microsoft.com/office/drawing/2014/main" id="{4C0D3A63-ACEA-4A61-9EF2-C65D210DFF8A}"/>
                </a:ext>
              </a:extLst>
            </p:cNvPr>
            <p:cNvSpPr>
              <a:spLocks noChangeArrowheads="1"/>
            </p:cNvSpPr>
            <p:nvPr/>
          </p:nvSpPr>
          <p:spPr bwMode="auto">
            <a:xfrm>
              <a:off x="1176" y="1872"/>
              <a:ext cx="192" cy="96"/>
            </a:xfrm>
            <a:prstGeom prst="rect">
              <a:avLst/>
            </a:prstGeom>
            <a:solidFill>
              <a:srgbClr val="00E4A8"/>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65" name="Line 63">
              <a:extLst>
                <a:ext uri="{FF2B5EF4-FFF2-40B4-BE49-F238E27FC236}">
                  <a16:creationId xmlns:a16="http://schemas.microsoft.com/office/drawing/2014/main" id="{E76A02B4-C101-4725-864F-0FF80568AE19}"/>
                </a:ext>
              </a:extLst>
            </p:cNvPr>
            <p:cNvSpPr>
              <a:spLocks noChangeShapeType="1"/>
            </p:cNvSpPr>
            <p:nvPr/>
          </p:nvSpPr>
          <p:spPr bwMode="auto">
            <a:xfrm>
              <a:off x="1368" y="1926"/>
              <a:ext cx="144" cy="0"/>
            </a:xfrm>
            <a:prstGeom prst="line">
              <a:avLst/>
            </a:prstGeom>
            <a:noFill/>
            <a:ln w="1270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66" name="Rectangle 64">
            <a:extLst>
              <a:ext uri="{FF2B5EF4-FFF2-40B4-BE49-F238E27FC236}">
                <a16:creationId xmlns:a16="http://schemas.microsoft.com/office/drawing/2014/main" id="{3B1C1E97-5A8E-4E22-A2A3-DC453ADB1618}"/>
              </a:ext>
            </a:extLst>
          </p:cNvPr>
          <p:cNvSpPr>
            <a:spLocks noChangeArrowheads="1"/>
          </p:cNvSpPr>
          <p:nvPr/>
        </p:nvSpPr>
        <p:spPr bwMode="auto">
          <a:xfrm>
            <a:off x="1692275" y="3430910"/>
            <a:ext cx="400050" cy="503238"/>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A</a:t>
            </a:r>
          </a:p>
        </p:txBody>
      </p:sp>
      <p:sp>
        <p:nvSpPr>
          <p:cNvPr id="67" name="Rectangle 65">
            <a:extLst>
              <a:ext uri="{FF2B5EF4-FFF2-40B4-BE49-F238E27FC236}">
                <a16:creationId xmlns:a16="http://schemas.microsoft.com/office/drawing/2014/main" id="{B3E0B060-AFB5-4826-855A-01BC991C8874}"/>
              </a:ext>
            </a:extLst>
          </p:cNvPr>
          <p:cNvSpPr>
            <a:spLocks noChangeArrowheads="1"/>
          </p:cNvSpPr>
          <p:nvPr/>
        </p:nvSpPr>
        <p:spPr bwMode="auto">
          <a:xfrm>
            <a:off x="6403975" y="3430910"/>
            <a:ext cx="400050" cy="503238"/>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B</a:t>
            </a:r>
          </a:p>
        </p:txBody>
      </p:sp>
      <p:sp>
        <p:nvSpPr>
          <p:cNvPr id="68" name="Text Box 66">
            <a:extLst>
              <a:ext uri="{FF2B5EF4-FFF2-40B4-BE49-F238E27FC236}">
                <a16:creationId xmlns:a16="http://schemas.microsoft.com/office/drawing/2014/main" id="{417A270F-86A8-4813-AC9D-19BEF4C864B9}"/>
              </a:ext>
            </a:extLst>
          </p:cNvPr>
          <p:cNvSpPr txBox="1">
            <a:spLocks noChangeArrowheads="1"/>
          </p:cNvSpPr>
          <p:nvPr/>
        </p:nvSpPr>
        <p:spPr bwMode="auto">
          <a:xfrm>
            <a:off x="779463" y="1129159"/>
            <a:ext cx="682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0" i="1">
                <a:solidFill>
                  <a:srgbClr val="333399"/>
                </a:solidFill>
                <a:ea typeface="黑体" pitchFamily="49" charset="-122"/>
              </a:rPr>
              <a:t>t</a:t>
            </a:r>
            <a:r>
              <a:rPr lang="en-US" altLang="zh-CN" sz="2000" b="0">
                <a:solidFill>
                  <a:srgbClr val="333399"/>
                </a:solidFill>
                <a:ea typeface="黑体" pitchFamily="49" charset="-122"/>
              </a:rPr>
              <a:t> = 0</a:t>
            </a:r>
            <a:endParaRPr lang="en-US" altLang="zh-CN" sz="2000" b="0" baseline="30000">
              <a:solidFill>
                <a:srgbClr val="333399"/>
              </a:solidFill>
              <a:ea typeface="黑体" pitchFamily="49" charset="-122"/>
            </a:endParaRPr>
          </a:p>
        </p:txBody>
      </p:sp>
      <p:sp>
        <p:nvSpPr>
          <p:cNvPr id="69" name="Line 67">
            <a:extLst>
              <a:ext uri="{FF2B5EF4-FFF2-40B4-BE49-F238E27FC236}">
                <a16:creationId xmlns:a16="http://schemas.microsoft.com/office/drawing/2014/main" id="{A73DE18A-BCE1-45B1-92A7-5DBBFF83977F}"/>
              </a:ext>
            </a:extLst>
          </p:cNvPr>
          <p:cNvSpPr>
            <a:spLocks noChangeShapeType="1"/>
          </p:cNvSpPr>
          <p:nvPr/>
        </p:nvSpPr>
        <p:spPr bwMode="auto">
          <a:xfrm>
            <a:off x="1449388" y="1333947"/>
            <a:ext cx="41275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grpSp>
        <p:nvGrpSpPr>
          <p:cNvPr id="70" name="Group 68">
            <a:extLst>
              <a:ext uri="{FF2B5EF4-FFF2-40B4-BE49-F238E27FC236}">
                <a16:creationId xmlns:a16="http://schemas.microsoft.com/office/drawing/2014/main" id="{1C420349-0852-4CF1-8FBC-86247CA2D10D}"/>
              </a:ext>
            </a:extLst>
          </p:cNvPr>
          <p:cNvGrpSpPr>
            <a:grpSpLocks/>
          </p:cNvGrpSpPr>
          <p:nvPr/>
        </p:nvGrpSpPr>
        <p:grpSpPr bwMode="auto">
          <a:xfrm>
            <a:off x="4500563" y="5085184"/>
            <a:ext cx="4578350" cy="915988"/>
            <a:chOff x="2835" y="3100"/>
            <a:chExt cx="2884" cy="577"/>
          </a:xfrm>
        </p:grpSpPr>
        <p:sp>
          <p:nvSpPr>
            <p:cNvPr id="71" name="Text Box 69">
              <a:extLst>
                <a:ext uri="{FF2B5EF4-FFF2-40B4-BE49-F238E27FC236}">
                  <a16:creationId xmlns:a16="http://schemas.microsoft.com/office/drawing/2014/main" id="{69DC46A0-11F4-4603-B04E-F0221E777AED}"/>
                </a:ext>
              </a:extLst>
            </p:cNvPr>
            <p:cNvSpPr txBox="1">
              <a:spLocks noChangeArrowheads="1"/>
            </p:cNvSpPr>
            <p:nvPr/>
          </p:nvSpPr>
          <p:spPr bwMode="auto">
            <a:xfrm>
              <a:off x="4332" y="3100"/>
              <a:ext cx="1387"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pPr>
              <a:r>
                <a:rPr lang="en-US" altLang="zh-CN" sz="2000" b="0" i="1" dirty="0">
                  <a:solidFill>
                    <a:srgbClr val="333399"/>
                  </a:solidFill>
                  <a:ea typeface="黑体" pitchFamily="49" charset="-122"/>
                </a:rPr>
                <a:t>t</a:t>
              </a:r>
              <a:r>
                <a:rPr lang="en-US" altLang="zh-CN" sz="2000" b="0" dirty="0">
                  <a:solidFill>
                    <a:srgbClr val="333399"/>
                  </a:solidFill>
                  <a:ea typeface="黑体" pitchFamily="49" charset="-122"/>
                </a:rPr>
                <a:t> = </a:t>
              </a:r>
              <a:r>
                <a:rPr lang="en-US" altLang="zh-CN" sz="2000" b="0" dirty="0">
                  <a:solidFill>
                    <a:srgbClr val="333399"/>
                  </a:solidFill>
                  <a:latin typeface="Tahoma" pitchFamily="34" charset="0"/>
                  <a:sym typeface="Symbol" pitchFamily="18" charset="2"/>
                </a:rPr>
                <a:t></a:t>
              </a:r>
              <a:endParaRPr lang="en-US" altLang="zh-CN" sz="2000" b="0" baseline="30000" dirty="0">
                <a:solidFill>
                  <a:srgbClr val="333399"/>
                </a:solidFill>
                <a:ea typeface="黑体" pitchFamily="49" charset="-122"/>
              </a:endParaRPr>
            </a:p>
            <a:p>
              <a:pPr>
                <a:lnSpc>
                  <a:spcPct val="90000"/>
                </a:lnSpc>
              </a:pPr>
              <a:r>
                <a:rPr lang="en-US" altLang="zh-CN" sz="2000" b="0" dirty="0">
                  <a:solidFill>
                    <a:srgbClr val="333399"/>
                  </a:solidFill>
                  <a:ea typeface="黑体" pitchFamily="49" charset="-122"/>
                </a:rPr>
                <a:t>B </a:t>
              </a:r>
              <a:r>
                <a:rPr lang="zh-CN" altLang="en-US" sz="2000" b="0" dirty="0">
                  <a:solidFill>
                    <a:srgbClr val="333399"/>
                  </a:solidFill>
                  <a:ea typeface="黑体" pitchFamily="49" charset="-122"/>
                </a:rPr>
                <a:t>检测到发生碰撞</a:t>
              </a:r>
            </a:p>
            <a:p>
              <a:pPr>
                <a:lnSpc>
                  <a:spcPct val="90000"/>
                </a:lnSpc>
              </a:pPr>
              <a:r>
                <a:rPr lang="zh-CN" altLang="en-US" sz="2000" b="0" dirty="0">
                  <a:solidFill>
                    <a:srgbClr val="333399"/>
                  </a:solidFill>
                  <a:ea typeface="黑体" pitchFamily="49" charset="-122"/>
                </a:rPr>
                <a:t>停止发送</a:t>
              </a:r>
            </a:p>
          </p:txBody>
        </p:sp>
        <p:sp>
          <p:nvSpPr>
            <p:cNvPr id="72" name="Text Box 70">
              <a:extLst>
                <a:ext uri="{FF2B5EF4-FFF2-40B4-BE49-F238E27FC236}">
                  <a16:creationId xmlns:a16="http://schemas.microsoft.com/office/drawing/2014/main" id="{7ACA3FAA-C778-41DC-9EDE-107A6497940D}"/>
                </a:ext>
              </a:extLst>
            </p:cNvPr>
            <p:cNvSpPr txBox="1">
              <a:spLocks noChangeArrowheads="1"/>
            </p:cNvSpPr>
            <p:nvPr/>
          </p:nvSpPr>
          <p:spPr bwMode="auto">
            <a:xfrm>
              <a:off x="2835" y="3339"/>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2000">
                  <a:solidFill>
                    <a:srgbClr val="FF0000"/>
                  </a:solidFill>
                  <a:latin typeface="Tahoma" pitchFamily="34" charset="0"/>
                </a:rPr>
                <a:t>STOP</a:t>
              </a:r>
            </a:p>
          </p:txBody>
        </p:sp>
      </p:grpSp>
      <p:grpSp>
        <p:nvGrpSpPr>
          <p:cNvPr id="73" name="Group 71">
            <a:extLst>
              <a:ext uri="{FF2B5EF4-FFF2-40B4-BE49-F238E27FC236}">
                <a16:creationId xmlns:a16="http://schemas.microsoft.com/office/drawing/2014/main" id="{7D81A30D-1B30-4D54-9E88-A513B5435930}"/>
              </a:ext>
            </a:extLst>
          </p:cNvPr>
          <p:cNvGrpSpPr>
            <a:grpSpLocks/>
          </p:cNvGrpSpPr>
          <p:nvPr/>
        </p:nvGrpSpPr>
        <p:grpSpPr bwMode="auto">
          <a:xfrm>
            <a:off x="323850" y="5661025"/>
            <a:ext cx="2592388" cy="939800"/>
            <a:chOff x="204" y="3566"/>
            <a:chExt cx="1633" cy="592"/>
          </a:xfrm>
        </p:grpSpPr>
        <p:sp>
          <p:nvSpPr>
            <p:cNvPr id="74" name="Text Box 72">
              <a:extLst>
                <a:ext uri="{FF2B5EF4-FFF2-40B4-BE49-F238E27FC236}">
                  <a16:creationId xmlns:a16="http://schemas.microsoft.com/office/drawing/2014/main" id="{16988677-4D78-46C5-B94F-069EF8C44065}"/>
                </a:ext>
              </a:extLst>
            </p:cNvPr>
            <p:cNvSpPr txBox="1">
              <a:spLocks noChangeArrowheads="1"/>
            </p:cNvSpPr>
            <p:nvPr/>
          </p:nvSpPr>
          <p:spPr bwMode="auto">
            <a:xfrm>
              <a:off x="204" y="3581"/>
              <a:ext cx="75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pPr>
              <a:r>
                <a:rPr lang="en-US" altLang="zh-CN" sz="2000" b="0" i="1">
                  <a:solidFill>
                    <a:srgbClr val="333399"/>
                  </a:solidFill>
                  <a:ea typeface="黑体" pitchFamily="49" charset="-122"/>
                </a:rPr>
                <a:t>t</a:t>
              </a:r>
              <a:r>
                <a:rPr lang="en-US" altLang="zh-CN" sz="2000" b="0">
                  <a:solidFill>
                    <a:srgbClr val="333399"/>
                  </a:solidFill>
                  <a:ea typeface="黑体" pitchFamily="49" charset="-122"/>
                </a:rPr>
                <a:t> = 2</a:t>
              </a:r>
              <a:r>
                <a:rPr lang="en-US" altLang="zh-CN" sz="2000" b="0">
                  <a:solidFill>
                    <a:srgbClr val="333399"/>
                  </a:solidFill>
                  <a:latin typeface="Tahoma" pitchFamily="34" charset="0"/>
                  <a:sym typeface="Symbol" pitchFamily="18" charset="2"/>
                </a:rPr>
                <a:t></a:t>
              </a:r>
              <a:r>
                <a:rPr lang="en-US" altLang="zh-CN" sz="2000" b="0">
                  <a:solidFill>
                    <a:srgbClr val="333399"/>
                  </a:solidFill>
                  <a:ea typeface="黑体" pitchFamily="49" charset="-122"/>
                </a:rPr>
                <a:t> </a:t>
              </a:r>
              <a:r>
                <a:rPr lang="en-US" altLang="zh-CN" sz="2000" b="0">
                  <a:solidFill>
                    <a:srgbClr val="333399"/>
                  </a:solidFill>
                  <a:ea typeface="黑体" pitchFamily="49" charset="-122"/>
                  <a:sym typeface="Symbol" pitchFamily="18" charset="2"/>
                </a:rPr>
                <a:t> </a:t>
              </a:r>
              <a:endParaRPr lang="en-US" altLang="zh-CN" sz="2000" b="0" baseline="30000">
                <a:solidFill>
                  <a:srgbClr val="333399"/>
                </a:solidFill>
                <a:ea typeface="黑体" pitchFamily="49" charset="-122"/>
              </a:endParaRPr>
            </a:p>
            <a:p>
              <a:pPr>
                <a:lnSpc>
                  <a:spcPct val="90000"/>
                </a:lnSpc>
              </a:pPr>
              <a:r>
                <a:rPr lang="en-US" altLang="zh-CN" sz="2000" b="0">
                  <a:solidFill>
                    <a:srgbClr val="333399"/>
                  </a:solidFill>
                  <a:ea typeface="黑体" pitchFamily="49" charset="-122"/>
                </a:rPr>
                <a:t>A </a:t>
              </a:r>
              <a:r>
                <a:rPr lang="zh-CN" altLang="en-US" sz="2000" b="0">
                  <a:solidFill>
                    <a:srgbClr val="333399"/>
                  </a:solidFill>
                  <a:ea typeface="黑体" pitchFamily="49" charset="-122"/>
                </a:rPr>
                <a:t>检测到</a:t>
              </a:r>
            </a:p>
            <a:p>
              <a:pPr>
                <a:lnSpc>
                  <a:spcPct val="90000"/>
                </a:lnSpc>
              </a:pPr>
              <a:r>
                <a:rPr lang="zh-CN" altLang="en-US" sz="2000" b="0">
                  <a:solidFill>
                    <a:srgbClr val="333399"/>
                  </a:solidFill>
                  <a:ea typeface="黑体" pitchFamily="49" charset="-122"/>
                </a:rPr>
                <a:t>发生碰撞</a:t>
              </a:r>
            </a:p>
          </p:txBody>
        </p:sp>
        <p:sp>
          <p:nvSpPr>
            <p:cNvPr id="75" name="Text Box 73">
              <a:extLst>
                <a:ext uri="{FF2B5EF4-FFF2-40B4-BE49-F238E27FC236}">
                  <a16:creationId xmlns:a16="http://schemas.microsoft.com/office/drawing/2014/main" id="{A3A40DAA-62D6-43D5-BCC9-EE3764127B65}"/>
                </a:ext>
              </a:extLst>
            </p:cNvPr>
            <p:cNvSpPr txBox="1">
              <a:spLocks noChangeArrowheads="1"/>
            </p:cNvSpPr>
            <p:nvPr/>
          </p:nvSpPr>
          <p:spPr bwMode="auto">
            <a:xfrm>
              <a:off x="1294" y="3566"/>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2000">
                  <a:solidFill>
                    <a:srgbClr val="FF0000"/>
                  </a:solidFill>
                  <a:latin typeface="Tahoma" pitchFamily="34" charset="0"/>
                </a:rPr>
                <a:t>STOP</a:t>
              </a:r>
            </a:p>
          </p:txBody>
        </p:sp>
      </p:grpSp>
      <p:sp>
        <p:nvSpPr>
          <p:cNvPr id="76" name="Rectangle 74">
            <a:extLst>
              <a:ext uri="{FF2B5EF4-FFF2-40B4-BE49-F238E27FC236}">
                <a16:creationId xmlns:a16="http://schemas.microsoft.com/office/drawing/2014/main" id="{DDF98BE9-A9EF-49D6-A108-7A0409915426}"/>
              </a:ext>
            </a:extLst>
          </p:cNvPr>
          <p:cNvSpPr>
            <a:spLocks noChangeArrowheads="1"/>
          </p:cNvSpPr>
          <p:nvPr/>
        </p:nvSpPr>
        <p:spPr bwMode="auto">
          <a:xfrm>
            <a:off x="1692275" y="5305847"/>
            <a:ext cx="400050" cy="501650"/>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A</a:t>
            </a:r>
          </a:p>
        </p:txBody>
      </p:sp>
      <p:sp>
        <p:nvSpPr>
          <p:cNvPr id="77" name="Rectangle 75">
            <a:extLst>
              <a:ext uri="{FF2B5EF4-FFF2-40B4-BE49-F238E27FC236}">
                <a16:creationId xmlns:a16="http://schemas.microsoft.com/office/drawing/2014/main" id="{972A0807-CF77-4261-BEEA-62CF74DD597A}"/>
              </a:ext>
            </a:extLst>
          </p:cNvPr>
          <p:cNvSpPr>
            <a:spLocks noChangeArrowheads="1"/>
          </p:cNvSpPr>
          <p:nvPr/>
        </p:nvSpPr>
        <p:spPr bwMode="auto">
          <a:xfrm>
            <a:off x="6403975" y="4705325"/>
            <a:ext cx="400050" cy="504825"/>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B</a:t>
            </a:r>
          </a:p>
        </p:txBody>
      </p:sp>
      <p:sp>
        <p:nvSpPr>
          <p:cNvPr id="78" name="Text Box 76">
            <a:extLst>
              <a:ext uri="{FF2B5EF4-FFF2-40B4-BE49-F238E27FC236}">
                <a16:creationId xmlns:a16="http://schemas.microsoft.com/office/drawing/2014/main" id="{C01806D6-0B1E-467C-8742-0FD7B21F9F21}"/>
              </a:ext>
            </a:extLst>
          </p:cNvPr>
          <p:cNvSpPr txBox="1">
            <a:spLocks noChangeArrowheads="1"/>
          </p:cNvSpPr>
          <p:nvPr/>
        </p:nvSpPr>
        <p:spPr bwMode="auto">
          <a:xfrm>
            <a:off x="6662738" y="2462659"/>
            <a:ext cx="22304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b="0">
                <a:solidFill>
                  <a:srgbClr val="333399"/>
                </a:solidFill>
                <a:ea typeface="黑体" pitchFamily="49" charset="-122"/>
              </a:rPr>
              <a:t>单程端到端</a:t>
            </a:r>
          </a:p>
          <a:p>
            <a:pPr algn="ctr" eaLnBrk="1" hangingPunct="1"/>
            <a:r>
              <a:rPr kumimoji="0" lang="zh-CN" altLang="en-US" b="0">
                <a:solidFill>
                  <a:srgbClr val="333399"/>
                </a:solidFill>
                <a:ea typeface="黑体" pitchFamily="49" charset="-122"/>
              </a:rPr>
              <a:t>传播时延记为</a:t>
            </a:r>
            <a:r>
              <a:rPr kumimoji="0" lang="zh-CN" altLang="en-US" b="0" i="1">
                <a:solidFill>
                  <a:srgbClr val="333399"/>
                </a:solidFill>
                <a:ea typeface="黑体" pitchFamily="49" charset="-122"/>
                <a:sym typeface="Symbol" pitchFamily="18" charset="2"/>
              </a:rPr>
              <a:t></a:t>
            </a:r>
            <a:r>
              <a:rPr kumimoji="0" lang="zh-CN" altLang="en-US" b="0">
                <a:solidFill>
                  <a:srgbClr val="333399"/>
                </a:solidFill>
                <a:ea typeface="黑体" pitchFamily="49" charset="-122"/>
              </a:rPr>
              <a:t> </a:t>
            </a:r>
          </a:p>
        </p:txBody>
      </p:sp>
    </p:spTree>
    <p:extLst>
      <p:ext uri="{BB962C8B-B14F-4D97-AF65-F5344CB8AC3E}">
        <p14:creationId xmlns:p14="http://schemas.microsoft.com/office/powerpoint/2010/main" val="13858156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35" presetClass="emph" presetSubtype="0" repeatCount="3000" fill="hold" grpId="1" nodeType="withEffect">
                                  <p:stCondLst>
                                    <p:cond delay="500"/>
                                  </p:stCondLst>
                                  <p:childTnLst>
                                    <p:anim calcmode="discrete" valueType="str">
                                      <p:cBhvr>
                                        <p:cTn id="14" dur="1000" fill="hold"/>
                                        <p:tgtEl>
                                          <p:spTgt spid="62"/>
                                        </p:tgtEl>
                                        <p:attrNameLst>
                                          <p:attrName>style.visibility</p:attrName>
                                        </p:attrNameLst>
                                      </p:cBhvr>
                                      <p:tavLst>
                                        <p:tav tm="0">
                                          <p:val>
                                            <p:strVal val="hidden"/>
                                          </p:val>
                                        </p:tav>
                                        <p:tav tm="50000">
                                          <p:val>
                                            <p:strVal val="visible"/>
                                          </p:val>
                                        </p:tav>
                                      </p:tavLst>
                                    </p:anim>
                                  </p:childTnLst>
                                </p:cTn>
                              </p:par>
                              <p:par>
                                <p:cTn id="15" presetID="35" presetClass="emph" presetSubtype="0" repeatCount="3000" fill="hold" nodeType="withEffect">
                                  <p:stCondLst>
                                    <p:cond delay="500"/>
                                  </p:stCondLst>
                                  <p:childTnLst>
                                    <p:anim calcmode="discrete" valueType="str">
                                      <p:cBhvr>
                                        <p:cTn id="16" dur="1000" fill="hold"/>
                                        <p:tgtEl>
                                          <p:spTgt spid="63"/>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par>
                          <p:cTn id="21" fill="hold">
                            <p:stCondLst>
                              <p:cond delay="0"/>
                            </p:stCondLst>
                            <p:childTnLst>
                              <p:par>
                                <p:cTn id="22" presetID="22" presetClass="entr" presetSubtype="8" fill="hold" grpId="0"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left)">
                                      <p:cBhvr>
                                        <p:cTn id="24" dur="500"/>
                                        <p:tgtEl>
                                          <p:spTgt spid="57"/>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35" presetClass="emph" presetSubtype="0" repeatCount="3000" fill="hold" grpId="1" nodeType="withEffect">
                                  <p:stCondLst>
                                    <p:cond delay="500"/>
                                  </p:stCondLst>
                                  <p:childTnLst>
                                    <p:anim calcmode="discrete" valueType="str">
                                      <p:cBhvr>
                                        <p:cTn id="36" dur="1000" fill="hold"/>
                                        <p:tgtEl>
                                          <p:spTgt spid="20"/>
                                        </p:tgtEl>
                                        <p:attrNameLst>
                                          <p:attrName>style.visibility</p:attrName>
                                        </p:attrNameLst>
                                      </p:cBhvr>
                                      <p:tavLst>
                                        <p:tav tm="0">
                                          <p:val>
                                            <p:strVal val="hidden"/>
                                          </p:val>
                                        </p:tav>
                                        <p:tav tm="50000">
                                          <p:val>
                                            <p:strVal val="visible"/>
                                          </p:val>
                                        </p:tav>
                                      </p:tavLst>
                                    </p:anim>
                                  </p:childTnLst>
                                </p:cTn>
                              </p:par>
                              <p:par>
                                <p:cTn id="37" presetID="35" presetClass="emph" presetSubtype="0" repeatCount="3000" fill="hold" grpId="1" nodeType="withEffect">
                                  <p:stCondLst>
                                    <p:cond delay="500"/>
                                  </p:stCondLst>
                                  <p:childTnLst>
                                    <p:anim calcmode="discrete" valueType="str">
                                      <p:cBhvr>
                                        <p:cTn id="38" dur="1000" fill="hold"/>
                                        <p:tgtEl>
                                          <p:spTgt spid="56"/>
                                        </p:tgtEl>
                                        <p:attrNameLst>
                                          <p:attrName>style.visibility</p:attrName>
                                        </p:attrNameLst>
                                      </p:cBhvr>
                                      <p:tavLst>
                                        <p:tav tm="0">
                                          <p:val>
                                            <p:strVal val="hidden"/>
                                          </p:val>
                                        </p:tav>
                                        <p:tav tm="50000">
                                          <p:val>
                                            <p:strVal val="visible"/>
                                          </p:val>
                                        </p:tav>
                                      </p:tavLst>
                                    </p:anim>
                                  </p:childTnLst>
                                </p:cTn>
                              </p:par>
                              <p:par>
                                <p:cTn id="39" presetID="35" presetClass="emph" presetSubtype="0" repeatCount="3000" fill="hold" grpId="2" nodeType="withEffect">
                                  <p:stCondLst>
                                    <p:cond delay="500"/>
                                  </p:stCondLst>
                                  <p:childTnLst>
                                    <p:anim calcmode="discrete" valueType="str">
                                      <p:cBhvr>
                                        <p:cTn id="40" dur="1000" fill="hold"/>
                                        <p:tgtEl>
                                          <p:spTgt spid="56"/>
                                        </p:tgtEl>
                                        <p:attrNameLst>
                                          <p:attrName>style.visibility</p:attrName>
                                        </p:attrNameLst>
                                      </p:cBhvr>
                                      <p:tavLst>
                                        <p:tav tm="0">
                                          <p:val>
                                            <p:strVal val="hidden"/>
                                          </p:val>
                                        </p:tav>
                                        <p:tav tm="50000">
                                          <p:val>
                                            <p:strVal val="visible"/>
                                          </p:val>
                                        </p:tav>
                                      </p:tavLst>
                                    </p:anim>
                                  </p:childTnLst>
                                </p:cTn>
                              </p:par>
                              <p:par>
                                <p:cTn id="41" presetID="35" presetClass="emph" presetSubtype="0" repeatCount="3000" fill="hold" grpId="1" nodeType="withEffect">
                                  <p:stCondLst>
                                    <p:cond delay="500"/>
                                  </p:stCondLst>
                                  <p:childTnLst>
                                    <p:anim calcmode="discrete" valueType="str">
                                      <p:cBhvr>
                                        <p:cTn id="42" dur="10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childTnLst>
                          </p:cTn>
                        </p:par>
                        <p:par>
                          <p:cTn id="49" fill="hold">
                            <p:stCondLst>
                              <p:cond delay="0"/>
                            </p:stCondLst>
                            <p:childTnLst>
                              <p:par>
                                <p:cTn id="50" presetID="22" presetClass="entr" presetSubtype="8" fill="hold" nodeType="after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6000"/>
                                        <p:tgtEl>
                                          <p:spTgt spid="43"/>
                                        </p:tgtEl>
                                      </p:cBhvr>
                                    </p:animEffect>
                                  </p:childTnLst>
                                </p:cTn>
                              </p:par>
                              <p:par>
                                <p:cTn id="53" presetID="22" presetClass="entr" presetSubtype="2" fill="hold" nodeType="withEffect">
                                  <p:stCondLst>
                                    <p:cond delay="6000"/>
                                  </p:stCondLst>
                                  <p:childTnLst>
                                    <p:set>
                                      <p:cBhvr>
                                        <p:cTn id="54" dur="1" fill="hold">
                                          <p:stCondLst>
                                            <p:cond delay="0"/>
                                          </p:stCondLst>
                                        </p:cTn>
                                        <p:tgtEl>
                                          <p:spTgt spid="46"/>
                                        </p:tgtEl>
                                        <p:attrNameLst>
                                          <p:attrName>style.visibility</p:attrName>
                                        </p:attrNameLst>
                                      </p:cBhvr>
                                      <p:to>
                                        <p:strVal val="visible"/>
                                      </p:to>
                                    </p:set>
                                    <p:animEffect transition="in" filter="wipe(right)">
                                      <p:cBhvr>
                                        <p:cTn id="55" dur="1000"/>
                                        <p:tgtEl>
                                          <p:spTgt spid="46"/>
                                        </p:tgtEl>
                                      </p:cBhvr>
                                    </p:animEffect>
                                  </p:childTnLst>
                                </p:cTn>
                              </p:par>
                            </p:childTnLst>
                          </p:cTn>
                        </p:par>
                        <p:par>
                          <p:cTn id="56" fill="hold">
                            <p:stCondLst>
                              <p:cond delay="7000"/>
                            </p:stCondLst>
                            <p:childTnLst>
                              <p:par>
                                <p:cTn id="57" presetID="1" presetClass="entr" presetSubtype="0"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par>
                          <p:cTn id="59" fill="hold">
                            <p:stCondLst>
                              <p:cond delay="7000"/>
                            </p:stCondLst>
                            <p:childTnLst>
                              <p:par>
                                <p:cTn id="60" presetID="35" presetClass="emph" presetSubtype="0" repeatCount="4000" fill="hold" grpId="1" nodeType="afterEffect">
                                  <p:stCondLst>
                                    <p:cond delay="0"/>
                                  </p:stCondLst>
                                  <p:childTnLst>
                                    <p:anim calcmode="discrete" valueType="str">
                                      <p:cBhvr>
                                        <p:cTn id="61" dur="10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6"/>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0" nodeType="after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grpId="0" nodeType="afterEffect">
                                  <p:stCondLst>
                                    <p:cond delay="0"/>
                                  </p:stCondLst>
                                  <p:childTnLst>
                                    <p:set>
                                      <p:cBhvr>
                                        <p:cTn id="71" dur="1" fill="hold">
                                          <p:stCondLst>
                                            <p:cond delay="0"/>
                                          </p:stCondLst>
                                        </p:cTn>
                                        <p:tgtEl>
                                          <p:spTgt spid="4"/>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nodeType="after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childTnLst>
                          </p:cTn>
                        </p:par>
                        <p:par>
                          <p:cTn id="79" fill="hold">
                            <p:stCondLst>
                              <p:cond delay="0"/>
                            </p:stCondLst>
                            <p:childTnLst>
                              <p:par>
                                <p:cTn id="80" presetID="35" presetClass="emph" presetSubtype="0" repeatCount="3000" fill="hold" nodeType="afterEffect">
                                  <p:stCondLst>
                                    <p:cond delay="0"/>
                                  </p:stCondLst>
                                  <p:childTnLst>
                                    <p:anim calcmode="discrete" valueType="str">
                                      <p:cBhvr>
                                        <p:cTn id="81"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50"/>
                                        </p:tgtEl>
                                        <p:attrNameLst>
                                          <p:attrName>style.visibility</p:attrName>
                                        </p:attrNameLst>
                                      </p:cBhvr>
                                      <p:to>
                                        <p:strVal val="visible"/>
                                      </p:to>
                                    </p:set>
                                  </p:childTnLst>
                                </p:cTn>
                              </p:par>
                            </p:childTnLst>
                          </p:cTn>
                        </p:par>
                        <p:par>
                          <p:cTn id="86" fill="hold">
                            <p:stCondLst>
                              <p:cond delay="0"/>
                            </p:stCondLst>
                            <p:childTnLst>
                              <p:par>
                                <p:cTn id="87" presetID="1" presetClass="entr" presetSubtype="0" fill="hold" nodeType="afterEffect">
                                  <p:stCondLst>
                                    <p:cond delay="0"/>
                                  </p:stCondLst>
                                  <p:childTnLst>
                                    <p:set>
                                      <p:cBhvr>
                                        <p:cTn id="88" dur="1" fill="hold">
                                          <p:stCondLst>
                                            <p:cond delay="0"/>
                                          </p:stCondLst>
                                        </p:cTn>
                                        <p:tgtEl>
                                          <p:spTgt spid="73"/>
                                        </p:tgtEl>
                                        <p:attrNameLst>
                                          <p:attrName>style.visibility</p:attrName>
                                        </p:attrNameLst>
                                      </p:cBhvr>
                                      <p:to>
                                        <p:strVal val="visible"/>
                                      </p:to>
                                    </p:set>
                                  </p:childTnLst>
                                </p:cTn>
                              </p:par>
                            </p:childTnLst>
                          </p:cTn>
                        </p:par>
                        <p:par>
                          <p:cTn id="89" fill="hold">
                            <p:stCondLst>
                              <p:cond delay="0"/>
                            </p:stCondLst>
                            <p:childTnLst>
                              <p:par>
                                <p:cTn id="90" presetID="35" presetClass="emph" presetSubtype="0" repeatCount="3000" fill="hold" nodeType="afterEffect">
                                  <p:stCondLst>
                                    <p:cond delay="0"/>
                                  </p:stCondLst>
                                  <p:childTnLst>
                                    <p:anim calcmode="discrete" valueType="str">
                                      <p:cBhvr>
                                        <p:cTn id="91" dur="1000" fill="hold"/>
                                        <p:tgtEl>
                                          <p:spTgt spid="7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0" grpId="0"/>
      <p:bldP spid="20" grpId="1"/>
      <p:bldP spid="21" grpId="0"/>
      <p:bldP spid="21" grpId="1"/>
      <p:bldP spid="41" grpId="0" animBg="1"/>
      <p:bldP spid="42" grpId="0" animBg="1"/>
      <p:bldP spid="49" grpId="0" animBg="1"/>
      <p:bldP spid="56" grpId="0" animBg="1"/>
      <p:bldP spid="56" grpId="1" animBg="1"/>
      <p:bldP spid="56" grpId="2" animBg="1"/>
      <p:bldP spid="57" grpId="0" animBg="1"/>
      <p:bldP spid="58" grpId="0" animBg="1"/>
      <p:bldP spid="59" grpId="0" animBg="1"/>
      <p:bldP spid="60" grpId="0" animBg="1"/>
      <p:bldP spid="61" grpId="0" animBg="1"/>
      <p:bldP spid="61" grpId="1" animBg="1"/>
      <p:bldP spid="62" grpId="0"/>
      <p:bldP spid="62" grpId="1"/>
      <p:bldP spid="66" grpId="0" animBg="1"/>
      <p:bldP spid="67" grpId="0" animBg="1"/>
      <p:bldP spid="76" grpId="0" animBg="1"/>
      <p:bldP spid="77"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9F8B8-1416-4748-8705-433427ADB59F}"/>
              </a:ext>
            </a:extLst>
          </p:cNvPr>
          <p:cNvSpPr>
            <a:spLocks noGrp="1"/>
          </p:cNvSpPr>
          <p:nvPr>
            <p:ph type="title"/>
          </p:nvPr>
        </p:nvSpPr>
        <p:spPr/>
        <p:txBody>
          <a:bodyPr/>
          <a:lstStyle/>
          <a:p>
            <a:r>
              <a:rPr lang="zh-CN" altLang="en-US" dirty="0"/>
              <a:t>碰撞避退算法</a:t>
            </a:r>
          </a:p>
        </p:txBody>
      </p:sp>
      <p:sp>
        <p:nvSpPr>
          <p:cNvPr id="5" name="文本框 4">
            <a:extLst>
              <a:ext uri="{FF2B5EF4-FFF2-40B4-BE49-F238E27FC236}">
                <a16:creationId xmlns:a16="http://schemas.microsoft.com/office/drawing/2014/main" id="{06D9E673-A88B-40FE-82EC-A457E54CB98A}"/>
              </a:ext>
            </a:extLst>
          </p:cNvPr>
          <p:cNvSpPr txBox="1"/>
          <p:nvPr/>
        </p:nvSpPr>
        <p:spPr>
          <a:xfrm>
            <a:off x="948384" y="1325624"/>
            <a:ext cx="7391400" cy="830997"/>
          </a:xfrm>
          <a:prstGeom prst="rect">
            <a:avLst/>
          </a:prstGeom>
          <a:noFill/>
        </p:spPr>
        <p:txBody>
          <a:bodyPr wrap="square">
            <a:spAutoFit/>
          </a:bodyPr>
          <a:lstStyle/>
          <a:p>
            <a:r>
              <a:rPr lang="zh-CN" altLang="en-US" dirty="0"/>
              <a:t>当判断发生了碰撞，</a:t>
            </a:r>
            <a:r>
              <a:rPr lang="en-US" altLang="zh-CN" dirty="0"/>
              <a:t>CSMA/CD</a:t>
            </a:r>
            <a:r>
              <a:rPr lang="zh-CN" altLang="en-US" dirty="0"/>
              <a:t>采用了一种称为“二进制指数退避”的算法。</a:t>
            </a:r>
          </a:p>
        </p:txBody>
      </p:sp>
      <p:sp>
        <p:nvSpPr>
          <p:cNvPr id="7" name="Rectangle 3">
            <a:extLst>
              <a:ext uri="{FF2B5EF4-FFF2-40B4-BE49-F238E27FC236}">
                <a16:creationId xmlns:a16="http://schemas.microsoft.com/office/drawing/2014/main" id="{540DCDC3-264A-4AFF-A8B9-24278B4CAC03}"/>
              </a:ext>
            </a:extLst>
          </p:cNvPr>
          <p:cNvSpPr txBox="1">
            <a:spLocks noChangeArrowheads="1"/>
          </p:cNvSpPr>
          <p:nvPr/>
        </p:nvSpPr>
        <p:spPr bwMode="auto">
          <a:xfrm>
            <a:off x="971550" y="2237396"/>
            <a:ext cx="6840810" cy="305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r>
              <a:rPr lang="zh-CN" altLang="en-US" sz="2400" kern="0" dirty="0"/>
              <a:t>随机等待时间的确定采用二进制指数退避算法</a:t>
            </a:r>
          </a:p>
          <a:p>
            <a:pPr lvl="1" algn="l" eaLnBrk="1" hangingPunct="1"/>
            <a:r>
              <a:rPr lang="zh-CN" altLang="en-US" sz="2000" kern="0" dirty="0"/>
              <a:t>每个站点确定一个基本推迟时间</a:t>
            </a:r>
            <a:r>
              <a:rPr lang="en-US" altLang="zh-CN" sz="2000" kern="0" dirty="0" err="1"/>
              <a:t>Ti</a:t>
            </a:r>
            <a:r>
              <a:rPr lang="zh-CN" altLang="en-US" sz="2000" kern="0" dirty="0"/>
              <a:t>（如</a:t>
            </a:r>
            <a:r>
              <a:rPr lang="en-US" altLang="zh-CN" sz="2000" kern="0" dirty="0" err="1"/>
              <a:t>Ti</a:t>
            </a:r>
            <a:r>
              <a:rPr lang="zh-CN" altLang="en-US" sz="2000" kern="0" dirty="0"/>
              <a:t>＝</a:t>
            </a:r>
            <a:r>
              <a:rPr lang="en-US" altLang="zh-CN" sz="2000" kern="0" dirty="0"/>
              <a:t>2</a:t>
            </a:r>
            <a:r>
              <a:rPr lang="en-US" altLang="zh-CN" sz="2000" kern="0" dirty="0">
                <a:sym typeface="Symbol" panose="05050102010706020507" pitchFamily="18" charset="2"/>
              </a:rPr>
              <a:t></a:t>
            </a:r>
            <a:r>
              <a:rPr lang="en-US" altLang="zh-CN" sz="2000" kern="0" dirty="0"/>
              <a:t> </a:t>
            </a:r>
            <a:r>
              <a:rPr lang="zh-CN" altLang="en-US" sz="2000" kern="0" dirty="0"/>
              <a:t>）</a:t>
            </a:r>
          </a:p>
          <a:p>
            <a:pPr lvl="1" eaLnBrk="1" hangingPunct="1"/>
            <a:r>
              <a:rPr lang="zh-CN" altLang="en-US" sz="2000" kern="0" dirty="0"/>
              <a:t>从整数集合</a:t>
            </a:r>
            <a:r>
              <a:rPr lang="en-US" altLang="zh-CN" sz="2000" kern="0" dirty="0"/>
              <a:t>{0,1,2,3,…,2</a:t>
            </a:r>
            <a:r>
              <a:rPr lang="en-US" altLang="zh-CN" sz="2000" kern="0" baseline="30000" dirty="0"/>
              <a:t>k-1</a:t>
            </a:r>
            <a:r>
              <a:rPr lang="en-US" altLang="zh-CN" sz="2000" kern="0" dirty="0"/>
              <a:t>}</a:t>
            </a:r>
            <a:r>
              <a:rPr lang="zh-CN" altLang="en-US" sz="2000" kern="0" dirty="0"/>
              <a:t>中随机抽取一个整数</a:t>
            </a:r>
            <a:r>
              <a:rPr lang="en-US" altLang="zh-CN" sz="2000" kern="0" dirty="0"/>
              <a:t>r</a:t>
            </a:r>
            <a:r>
              <a:rPr lang="zh-CN" altLang="en-US" sz="2000" kern="0" dirty="0"/>
              <a:t>，其中</a:t>
            </a:r>
            <a:r>
              <a:rPr lang="en-US" altLang="zh-CN" sz="2000" kern="0" dirty="0"/>
              <a:t>k</a:t>
            </a:r>
            <a:r>
              <a:rPr lang="zh-CN" altLang="en-US" sz="2000" kern="0" dirty="0"/>
              <a:t>＝</a:t>
            </a:r>
            <a:r>
              <a:rPr lang="en-US" altLang="zh-CN" sz="2000" kern="0" dirty="0"/>
              <a:t>Min</a:t>
            </a:r>
            <a:r>
              <a:rPr lang="zh-CN" altLang="en-US" sz="2000" kern="0" dirty="0"/>
              <a:t>（重发次数，</a:t>
            </a:r>
            <a:r>
              <a:rPr lang="en-US" altLang="zh-CN" sz="2000" kern="0" dirty="0"/>
              <a:t>10</a:t>
            </a:r>
            <a:r>
              <a:rPr lang="zh-CN" altLang="en-US" sz="2000" kern="0" dirty="0"/>
              <a:t>）；</a:t>
            </a:r>
          </a:p>
          <a:p>
            <a:pPr lvl="1" eaLnBrk="1" hangingPunct="1"/>
            <a:r>
              <a:rPr lang="zh-CN" altLang="en-US" sz="2000" kern="0" dirty="0"/>
              <a:t>随机等待时间</a:t>
            </a:r>
            <a:r>
              <a:rPr lang="en-US" altLang="zh-CN" sz="2000" kern="0" dirty="0"/>
              <a:t>T</a:t>
            </a:r>
            <a:r>
              <a:rPr lang="en-US" altLang="zh-CN" sz="2000" kern="0" baseline="-25000" dirty="0"/>
              <a:t>W</a:t>
            </a:r>
            <a:r>
              <a:rPr lang="zh-CN" altLang="en-US" sz="2000" kern="0" dirty="0"/>
              <a:t>＝</a:t>
            </a:r>
            <a:r>
              <a:rPr lang="en-US" altLang="zh-CN" sz="2000" kern="0" dirty="0" err="1"/>
              <a:t>r×Ti</a:t>
            </a:r>
            <a:r>
              <a:rPr lang="zh-CN" altLang="en-US" sz="2000" kern="0" dirty="0"/>
              <a:t>；</a:t>
            </a:r>
          </a:p>
          <a:p>
            <a:pPr lvl="1" eaLnBrk="1" hangingPunct="1"/>
            <a:r>
              <a:rPr lang="zh-CN" altLang="en-US" sz="2000" kern="0" dirty="0"/>
              <a:t>若连续</a:t>
            </a:r>
            <a:r>
              <a:rPr lang="en-US" altLang="zh-CN" sz="2000" kern="0" dirty="0"/>
              <a:t>16</a:t>
            </a:r>
            <a:r>
              <a:rPr lang="zh-CN" altLang="en-US" sz="2000" kern="0" dirty="0"/>
              <a:t>次发送不能成功，则放弃发送并向高层报告。</a:t>
            </a:r>
          </a:p>
          <a:p>
            <a:pPr eaLnBrk="1" hangingPunct="1"/>
            <a:r>
              <a:rPr lang="zh-CN" altLang="en-US" sz="2400" kern="0" dirty="0"/>
              <a:t>算法要点</a:t>
            </a:r>
          </a:p>
          <a:p>
            <a:pPr lvl="1" eaLnBrk="1" hangingPunct="1"/>
            <a:r>
              <a:rPr lang="zh-CN" altLang="en-US" sz="2000" kern="0" dirty="0"/>
              <a:t>重发次数越多，等待时间越长。</a:t>
            </a:r>
          </a:p>
        </p:txBody>
      </p:sp>
    </p:spTree>
    <p:extLst>
      <p:ext uri="{BB962C8B-B14F-4D97-AF65-F5344CB8AC3E}">
        <p14:creationId xmlns:p14="http://schemas.microsoft.com/office/powerpoint/2010/main" val="3598845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8D22E-37D0-4064-8DDC-522196E2BC61}"/>
              </a:ext>
            </a:extLst>
          </p:cNvPr>
          <p:cNvSpPr>
            <a:spLocks noGrp="1"/>
          </p:cNvSpPr>
          <p:nvPr>
            <p:ph type="title"/>
          </p:nvPr>
        </p:nvSpPr>
        <p:spPr/>
        <p:txBody>
          <a:bodyPr/>
          <a:lstStyle/>
          <a:p>
            <a:r>
              <a:rPr lang="en-US" altLang="zh-CN" dirty="0"/>
              <a:t>CSMA/CD</a:t>
            </a:r>
            <a:r>
              <a:rPr lang="zh-CN" altLang="en-US" dirty="0"/>
              <a:t>的一些特性</a:t>
            </a:r>
          </a:p>
        </p:txBody>
      </p:sp>
      <p:sp>
        <p:nvSpPr>
          <p:cNvPr id="3" name="内容占位符 2">
            <a:extLst>
              <a:ext uri="{FF2B5EF4-FFF2-40B4-BE49-F238E27FC236}">
                <a16:creationId xmlns:a16="http://schemas.microsoft.com/office/drawing/2014/main" id="{C704C1A6-2655-45C7-8FE5-780C256FAB73}"/>
              </a:ext>
            </a:extLst>
          </p:cNvPr>
          <p:cNvSpPr>
            <a:spLocks noGrp="1"/>
          </p:cNvSpPr>
          <p:nvPr>
            <p:ph idx="1"/>
          </p:nvPr>
        </p:nvSpPr>
        <p:spPr>
          <a:xfrm>
            <a:off x="971550" y="1268760"/>
            <a:ext cx="7391400" cy="4893647"/>
          </a:xfrm>
        </p:spPr>
        <p:txBody>
          <a:bodyPr/>
          <a:lstStyle/>
          <a:p>
            <a:r>
              <a:rPr lang="en-US" altLang="zh-CN" sz="2400" b="0" dirty="0">
                <a:latin typeface="+mn-ea"/>
              </a:rPr>
              <a:t>CSMA/CD</a:t>
            </a:r>
            <a:r>
              <a:rPr lang="zh-CN" altLang="en-US" sz="2400" b="0" dirty="0">
                <a:latin typeface="+mn-ea"/>
              </a:rPr>
              <a:t>只支持半双工</a:t>
            </a:r>
            <a:endParaRPr lang="en-US" altLang="zh-CN" sz="2400" b="0" dirty="0">
              <a:latin typeface="+mn-ea"/>
            </a:endParaRPr>
          </a:p>
          <a:p>
            <a:r>
              <a:rPr lang="zh-CN" altLang="en-US" sz="2400" b="0" dirty="0">
                <a:latin typeface="+mn-ea"/>
              </a:rPr>
              <a:t>发送数据帧后最多经过</a:t>
            </a:r>
            <a:r>
              <a:rPr lang="en-US" altLang="zh-CN" sz="2400" b="0" dirty="0">
                <a:latin typeface="+mn-ea"/>
              </a:rPr>
              <a:t>2</a:t>
            </a:r>
            <a:r>
              <a:rPr lang="en-US" altLang="zh-CN" sz="2400" b="0" dirty="0">
                <a:latin typeface="+mn-ea"/>
                <a:sym typeface="Symbol" panose="05050102010706020507" pitchFamily="18" charset="2"/>
              </a:rPr>
              <a:t></a:t>
            </a:r>
            <a:r>
              <a:rPr lang="zh-CN" altLang="en-US" sz="2400" b="0" dirty="0">
                <a:latin typeface="+mn-ea"/>
                <a:sym typeface="Symbol" panose="05050102010706020507" pitchFamily="18" charset="2"/>
              </a:rPr>
              <a:t>的</a:t>
            </a:r>
            <a:r>
              <a:rPr lang="zh-CN" altLang="en-US" sz="2400" b="0" dirty="0">
                <a:latin typeface="+mn-ea"/>
              </a:rPr>
              <a:t>时间，发送端就可知道是否遭受了碰撞。这个时间称为</a:t>
            </a:r>
            <a:r>
              <a:rPr lang="zh-CN" altLang="en-US" sz="2400" b="0" dirty="0">
                <a:solidFill>
                  <a:srgbClr val="C00000"/>
                </a:solidFill>
                <a:latin typeface="+mn-ea"/>
              </a:rPr>
              <a:t>争用期</a:t>
            </a:r>
            <a:r>
              <a:rPr lang="zh-CN" altLang="en-US" sz="2400" b="0" dirty="0">
                <a:latin typeface="+mn-ea"/>
              </a:rPr>
              <a:t>或</a:t>
            </a:r>
            <a:r>
              <a:rPr lang="zh-CN" altLang="en-US" sz="2400" b="0" dirty="0">
                <a:solidFill>
                  <a:srgbClr val="C00000"/>
                </a:solidFill>
                <a:latin typeface="+mn-ea"/>
              </a:rPr>
              <a:t>碰撞窗口</a:t>
            </a:r>
            <a:r>
              <a:rPr lang="zh-CN" altLang="en-US" sz="2400" b="0" dirty="0">
                <a:latin typeface="+mn-ea"/>
              </a:rPr>
              <a:t>。只要超过这个时间就不会发生碰撞。</a:t>
            </a:r>
            <a:endParaRPr lang="en-US" altLang="zh-CN" sz="2400" b="0" dirty="0">
              <a:latin typeface="+mn-ea"/>
            </a:endParaRPr>
          </a:p>
          <a:p>
            <a:r>
              <a:rPr lang="zh-CN" altLang="en-US" sz="2400" b="0" dirty="0">
                <a:latin typeface="+mn-ea"/>
              </a:rPr>
              <a:t>为了确保发送端能够在发送完成前检测到碰撞，采用</a:t>
            </a:r>
            <a:r>
              <a:rPr lang="en-US" altLang="zh-CN" sz="2400" b="0" dirty="0">
                <a:latin typeface="+mn-ea"/>
              </a:rPr>
              <a:t>CSMA/CD</a:t>
            </a:r>
            <a:r>
              <a:rPr lang="zh-CN" altLang="en-US" sz="2400" b="0" dirty="0">
                <a:latin typeface="+mn-ea"/>
              </a:rPr>
              <a:t>的网络必须确定最小帧长度。</a:t>
            </a:r>
            <a:endParaRPr lang="en-US" altLang="zh-CN" sz="2400" b="0" dirty="0">
              <a:latin typeface="+mn-ea"/>
            </a:endParaRPr>
          </a:p>
          <a:p>
            <a:r>
              <a:rPr lang="zh-CN" altLang="en-US" sz="2400" b="0" dirty="0">
                <a:latin typeface="+mn-ea"/>
              </a:rPr>
              <a:t>凡是收到长度小于最小帧长度的帧都是无效帧。</a:t>
            </a:r>
            <a:endParaRPr lang="en-US" altLang="zh-CN" sz="2400" b="0" dirty="0">
              <a:latin typeface="+mn-ea"/>
            </a:endParaRPr>
          </a:p>
          <a:p>
            <a:r>
              <a:rPr lang="zh-CN" altLang="en-US" sz="2400" b="0" dirty="0">
                <a:latin typeface="+mn-ea"/>
              </a:rPr>
              <a:t>检测到碰撞后，发送端立即停止发送数据，并发送若干比特</a:t>
            </a:r>
            <a:r>
              <a:rPr lang="zh-CN" altLang="en-US" sz="2400" b="0" dirty="0">
                <a:solidFill>
                  <a:srgbClr val="C00000"/>
                </a:solidFill>
                <a:latin typeface="+mn-ea"/>
              </a:rPr>
              <a:t>干扰信号</a:t>
            </a:r>
            <a:r>
              <a:rPr lang="zh-CN" altLang="en-US" sz="2400" b="0" dirty="0">
                <a:latin typeface="+mn-ea"/>
              </a:rPr>
              <a:t>（</a:t>
            </a:r>
            <a:r>
              <a:rPr lang="en-US" altLang="zh-CN" sz="2400" b="0" dirty="0">
                <a:latin typeface="+mn-ea"/>
              </a:rPr>
              <a:t>jamming signal</a:t>
            </a:r>
            <a:r>
              <a:rPr lang="zh-CN" altLang="en-US" sz="2400" b="0" dirty="0">
                <a:latin typeface="+mn-ea"/>
              </a:rPr>
              <a:t>）通知其他结点。</a:t>
            </a:r>
            <a:endParaRPr lang="en-US" altLang="zh-CN" sz="2400" b="0" dirty="0">
              <a:latin typeface="+mn-ea"/>
            </a:endParaRPr>
          </a:p>
          <a:p>
            <a:r>
              <a:rPr lang="zh-CN" altLang="en-US" sz="2400" b="0" dirty="0">
                <a:latin typeface="+mn-ea"/>
              </a:rPr>
              <a:t>由于存在发送成功与否的不确定性，因此采用</a:t>
            </a:r>
            <a:r>
              <a:rPr lang="en-US" altLang="zh-CN" sz="2400" b="0" dirty="0">
                <a:latin typeface="+mn-ea"/>
              </a:rPr>
              <a:t>CSMA/CD</a:t>
            </a:r>
            <a:r>
              <a:rPr lang="zh-CN" altLang="en-US" sz="2400" b="0" dirty="0">
                <a:latin typeface="+mn-ea"/>
              </a:rPr>
              <a:t>协议的网络的平均通信量远低于其最高数据速率。</a:t>
            </a:r>
          </a:p>
        </p:txBody>
      </p:sp>
    </p:spTree>
    <p:extLst>
      <p:ext uri="{BB962C8B-B14F-4D97-AF65-F5344CB8AC3E}">
        <p14:creationId xmlns:p14="http://schemas.microsoft.com/office/powerpoint/2010/main" val="3221467646"/>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B508A40-37A3-4161-AF38-79B5E0B93381}"/>
              </a:ext>
            </a:extLst>
          </p:cNvPr>
          <p:cNvSpPr>
            <a:spLocks noChangeArrowheads="1"/>
          </p:cNvSpPr>
          <p:nvPr/>
        </p:nvSpPr>
        <p:spPr bwMode="auto">
          <a:xfrm>
            <a:off x="1185863" y="3959225"/>
            <a:ext cx="292100" cy="3000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 name="Rectangle 3">
            <a:extLst>
              <a:ext uri="{FF2B5EF4-FFF2-40B4-BE49-F238E27FC236}">
                <a16:creationId xmlns:a16="http://schemas.microsoft.com/office/drawing/2014/main" id="{EB6A2E4E-6CD0-432B-84EE-BFCAF7B6FA95}"/>
              </a:ext>
            </a:extLst>
          </p:cNvPr>
          <p:cNvSpPr>
            <a:spLocks noChangeArrowheads="1"/>
          </p:cNvSpPr>
          <p:nvPr/>
        </p:nvSpPr>
        <p:spPr bwMode="auto">
          <a:xfrm>
            <a:off x="1219200" y="3114675"/>
            <a:ext cx="211138" cy="28416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grpSp>
        <p:nvGrpSpPr>
          <p:cNvPr id="6" name="Group 4">
            <a:extLst>
              <a:ext uri="{FF2B5EF4-FFF2-40B4-BE49-F238E27FC236}">
                <a16:creationId xmlns:a16="http://schemas.microsoft.com/office/drawing/2014/main" id="{721D31E4-BA0F-459D-A21E-1E29942D68D7}"/>
              </a:ext>
            </a:extLst>
          </p:cNvPr>
          <p:cNvGrpSpPr>
            <a:grpSpLocks/>
          </p:cNvGrpSpPr>
          <p:nvPr/>
        </p:nvGrpSpPr>
        <p:grpSpPr bwMode="auto">
          <a:xfrm>
            <a:off x="1068388" y="1346200"/>
            <a:ext cx="6545262" cy="3309938"/>
            <a:chOff x="673" y="1619"/>
            <a:chExt cx="4123" cy="2085"/>
          </a:xfrm>
        </p:grpSpPr>
        <p:grpSp>
          <p:nvGrpSpPr>
            <p:cNvPr id="7" name="Group 5">
              <a:extLst>
                <a:ext uri="{FF2B5EF4-FFF2-40B4-BE49-F238E27FC236}">
                  <a16:creationId xmlns:a16="http://schemas.microsoft.com/office/drawing/2014/main" id="{897A154D-7DCD-4930-89F0-693E6116B525}"/>
                </a:ext>
              </a:extLst>
            </p:cNvPr>
            <p:cNvGrpSpPr>
              <a:grpSpLocks/>
            </p:cNvGrpSpPr>
            <p:nvPr/>
          </p:nvGrpSpPr>
          <p:grpSpPr bwMode="auto">
            <a:xfrm>
              <a:off x="992" y="1619"/>
              <a:ext cx="3804" cy="1645"/>
              <a:chOff x="992" y="1619"/>
              <a:chExt cx="3804" cy="1645"/>
            </a:xfrm>
          </p:grpSpPr>
          <p:sp>
            <p:nvSpPr>
              <p:cNvPr id="21" name="AutoShape 6">
                <a:extLst>
                  <a:ext uri="{FF2B5EF4-FFF2-40B4-BE49-F238E27FC236}">
                    <a16:creationId xmlns:a16="http://schemas.microsoft.com/office/drawing/2014/main" id="{97B1ACE1-7960-4BBD-9E61-B7C10941C046}"/>
                  </a:ext>
                </a:extLst>
              </p:cNvPr>
              <p:cNvSpPr>
                <a:spLocks noChangeArrowheads="1"/>
              </p:cNvSpPr>
              <p:nvPr/>
            </p:nvSpPr>
            <p:spPr bwMode="auto">
              <a:xfrm rot="5400000">
                <a:off x="2071" y="540"/>
                <a:ext cx="1645" cy="3804"/>
              </a:xfrm>
              <a:prstGeom prst="parallelogram">
                <a:avLst>
                  <a:gd name="adj" fmla="val 37968"/>
                </a:avLst>
              </a:prstGeom>
              <a:solidFill>
                <a:srgbClr val="00E4A8"/>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2" name="AutoShape 7">
                <a:extLst>
                  <a:ext uri="{FF2B5EF4-FFF2-40B4-BE49-F238E27FC236}">
                    <a16:creationId xmlns:a16="http://schemas.microsoft.com/office/drawing/2014/main" id="{821A85BE-656E-4BE9-8DA0-B6925E90149F}"/>
                  </a:ext>
                </a:extLst>
              </p:cNvPr>
              <p:cNvSpPr>
                <a:spLocks noChangeArrowheads="1"/>
              </p:cNvSpPr>
              <p:nvPr/>
            </p:nvSpPr>
            <p:spPr bwMode="auto">
              <a:xfrm rot="601221">
                <a:off x="2228" y="2087"/>
                <a:ext cx="1066" cy="424"/>
              </a:xfrm>
              <a:prstGeom prst="rightArrow">
                <a:avLst>
                  <a:gd name="adj1" fmla="val 49370"/>
                  <a:gd name="adj2" fmla="val 80790"/>
                </a:avLst>
              </a:prstGeom>
              <a:solidFill>
                <a:srgbClr val="FFFF99"/>
              </a:solidFill>
              <a:ln w="28575">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数据帧</a:t>
                </a:r>
              </a:p>
            </p:txBody>
          </p:sp>
        </p:grpSp>
        <p:grpSp>
          <p:nvGrpSpPr>
            <p:cNvPr id="8" name="Group 8">
              <a:extLst>
                <a:ext uri="{FF2B5EF4-FFF2-40B4-BE49-F238E27FC236}">
                  <a16:creationId xmlns:a16="http://schemas.microsoft.com/office/drawing/2014/main" id="{0CA8EDC5-0927-45DC-A2FE-505A21A6458E}"/>
                </a:ext>
              </a:extLst>
            </p:cNvPr>
            <p:cNvGrpSpPr>
              <a:grpSpLocks/>
            </p:cNvGrpSpPr>
            <p:nvPr/>
          </p:nvGrpSpPr>
          <p:grpSpPr bwMode="auto">
            <a:xfrm>
              <a:off x="673" y="2614"/>
              <a:ext cx="4123" cy="1090"/>
              <a:chOff x="673" y="2606"/>
              <a:chExt cx="4123" cy="1090"/>
            </a:xfrm>
          </p:grpSpPr>
          <p:grpSp>
            <p:nvGrpSpPr>
              <p:cNvPr id="9" name="Group 9">
                <a:extLst>
                  <a:ext uri="{FF2B5EF4-FFF2-40B4-BE49-F238E27FC236}">
                    <a16:creationId xmlns:a16="http://schemas.microsoft.com/office/drawing/2014/main" id="{8B286F65-93FD-4339-ACCA-E4AC2C3CFB52}"/>
                  </a:ext>
                </a:extLst>
              </p:cNvPr>
              <p:cNvGrpSpPr>
                <a:grpSpLocks/>
              </p:cNvGrpSpPr>
              <p:nvPr/>
            </p:nvGrpSpPr>
            <p:grpSpPr bwMode="auto">
              <a:xfrm>
                <a:off x="992" y="2627"/>
                <a:ext cx="3804" cy="1061"/>
                <a:chOff x="992" y="2627"/>
                <a:chExt cx="3804" cy="1061"/>
              </a:xfrm>
            </p:grpSpPr>
            <p:grpSp>
              <p:nvGrpSpPr>
                <p:cNvPr id="17" name="Group 10">
                  <a:extLst>
                    <a:ext uri="{FF2B5EF4-FFF2-40B4-BE49-F238E27FC236}">
                      <a16:creationId xmlns:a16="http://schemas.microsoft.com/office/drawing/2014/main" id="{3EC11CEB-08B5-45BD-82AE-47A77D88F362}"/>
                    </a:ext>
                  </a:extLst>
                </p:cNvPr>
                <p:cNvGrpSpPr>
                  <a:grpSpLocks/>
                </p:cNvGrpSpPr>
                <p:nvPr/>
              </p:nvGrpSpPr>
              <p:grpSpPr bwMode="auto">
                <a:xfrm>
                  <a:off x="992" y="2627"/>
                  <a:ext cx="3804" cy="1061"/>
                  <a:chOff x="992" y="2627"/>
                  <a:chExt cx="3804" cy="1061"/>
                </a:xfrm>
              </p:grpSpPr>
              <p:sp>
                <p:nvSpPr>
                  <p:cNvPr id="19" name="AutoShape 11">
                    <a:extLst>
                      <a:ext uri="{FF2B5EF4-FFF2-40B4-BE49-F238E27FC236}">
                        <a16:creationId xmlns:a16="http://schemas.microsoft.com/office/drawing/2014/main" id="{14AF5B61-ED78-4F16-97EA-19989D515D8B}"/>
                      </a:ext>
                    </a:extLst>
                  </p:cNvPr>
                  <p:cNvSpPr>
                    <a:spLocks noChangeArrowheads="1"/>
                  </p:cNvSpPr>
                  <p:nvPr/>
                </p:nvSpPr>
                <p:spPr bwMode="auto">
                  <a:xfrm rot="5400000">
                    <a:off x="2363" y="1256"/>
                    <a:ext cx="1061" cy="3804"/>
                  </a:xfrm>
                  <a:prstGeom prst="parallelogram">
                    <a:avLst>
                      <a:gd name="adj" fmla="val 59685"/>
                    </a:avLst>
                  </a:prstGeom>
                  <a:solidFill>
                    <a:srgbClr val="FF33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0" name="AutoShape 12">
                    <a:extLst>
                      <a:ext uri="{FF2B5EF4-FFF2-40B4-BE49-F238E27FC236}">
                        <a16:creationId xmlns:a16="http://schemas.microsoft.com/office/drawing/2014/main" id="{858FE6B0-C9BC-49C7-AC3F-7E9944B14923}"/>
                      </a:ext>
                    </a:extLst>
                  </p:cNvPr>
                  <p:cNvSpPr>
                    <a:spLocks noChangeArrowheads="1"/>
                  </p:cNvSpPr>
                  <p:nvPr/>
                </p:nvSpPr>
                <p:spPr bwMode="auto">
                  <a:xfrm rot="601221">
                    <a:off x="2272" y="2973"/>
                    <a:ext cx="1737" cy="469"/>
                  </a:xfrm>
                  <a:prstGeom prst="rightArrow">
                    <a:avLst>
                      <a:gd name="adj1" fmla="val 49370"/>
                      <a:gd name="adj2" fmla="val 119013"/>
                    </a:avLst>
                  </a:prstGeom>
                  <a:solidFill>
                    <a:srgbClr val="FFFF99"/>
                  </a:solidFill>
                  <a:ln w="38100" cmpd="dbl">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grpSp>
            <p:sp>
              <p:nvSpPr>
                <p:cNvPr id="18" name="Text Box 13">
                  <a:extLst>
                    <a:ext uri="{FF2B5EF4-FFF2-40B4-BE49-F238E27FC236}">
                      <a16:creationId xmlns:a16="http://schemas.microsoft.com/office/drawing/2014/main" id="{1CB4EB67-2538-4D07-8C1F-7335C1001DA8}"/>
                    </a:ext>
                  </a:extLst>
                </p:cNvPr>
                <p:cNvSpPr txBox="1">
                  <a:spLocks noChangeArrowheads="1"/>
                </p:cNvSpPr>
                <p:nvPr/>
              </p:nvSpPr>
              <p:spPr bwMode="auto">
                <a:xfrm rot="595815">
                  <a:off x="2531" y="3035"/>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干扰信号</a:t>
                  </a:r>
                </a:p>
              </p:txBody>
            </p:sp>
          </p:grpSp>
          <p:grpSp>
            <p:nvGrpSpPr>
              <p:cNvPr id="10" name="Group 14">
                <a:extLst>
                  <a:ext uri="{FF2B5EF4-FFF2-40B4-BE49-F238E27FC236}">
                    <a16:creationId xmlns:a16="http://schemas.microsoft.com/office/drawing/2014/main" id="{7D78FCDE-0E6A-4376-A7C9-08C1C6DB9F50}"/>
                  </a:ext>
                </a:extLst>
              </p:cNvPr>
              <p:cNvGrpSpPr>
                <a:grpSpLocks/>
              </p:cNvGrpSpPr>
              <p:nvPr/>
            </p:nvGrpSpPr>
            <p:grpSpPr bwMode="auto">
              <a:xfrm>
                <a:off x="673" y="2606"/>
                <a:ext cx="319" cy="1090"/>
                <a:chOff x="673" y="2606"/>
                <a:chExt cx="319" cy="1090"/>
              </a:xfrm>
            </p:grpSpPr>
            <p:sp>
              <p:nvSpPr>
                <p:cNvPr id="11" name="Line 15">
                  <a:extLst>
                    <a:ext uri="{FF2B5EF4-FFF2-40B4-BE49-F238E27FC236}">
                      <a16:creationId xmlns:a16="http://schemas.microsoft.com/office/drawing/2014/main" id="{9B748E2A-883B-41A9-8284-7D5EA2C3BEE2}"/>
                    </a:ext>
                  </a:extLst>
                </p:cNvPr>
                <p:cNvSpPr>
                  <a:spLocks noChangeShapeType="1"/>
                </p:cNvSpPr>
                <p:nvPr/>
              </p:nvSpPr>
              <p:spPr bwMode="auto">
                <a:xfrm>
                  <a:off x="823" y="3057"/>
                  <a:ext cx="0" cy="639"/>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 name="Line 16">
                  <a:extLst>
                    <a:ext uri="{FF2B5EF4-FFF2-40B4-BE49-F238E27FC236}">
                      <a16:creationId xmlns:a16="http://schemas.microsoft.com/office/drawing/2014/main" id="{B45FE33B-0ADE-4007-86F2-7B08563A19B0}"/>
                    </a:ext>
                  </a:extLst>
                </p:cNvPr>
                <p:cNvSpPr>
                  <a:spLocks noChangeShapeType="1"/>
                </p:cNvSpPr>
                <p:nvPr/>
              </p:nvSpPr>
              <p:spPr bwMode="auto">
                <a:xfrm>
                  <a:off x="814" y="2606"/>
                  <a:ext cx="9" cy="445"/>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3" name="Rectangle 17">
                  <a:extLst>
                    <a:ext uri="{FF2B5EF4-FFF2-40B4-BE49-F238E27FC236}">
                      <a16:creationId xmlns:a16="http://schemas.microsoft.com/office/drawing/2014/main" id="{04ECC464-CD9C-4AED-8952-5F8EB0BC337D}"/>
                    </a:ext>
                  </a:extLst>
                </p:cNvPr>
                <p:cNvSpPr>
                  <a:spLocks noChangeArrowheads="1"/>
                </p:cNvSpPr>
                <p:nvPr/>
              </p:nvSpPr>
              <p:spPr bwMode="auto">
                <a:xfrm>
                  <a:off x="728" y="3259"/>
                  <a:ext cx="184" cy="24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sym typeface="Symbol" pitchFamily="18" charset="2"/>
                    </a:rPr>
                    <a:t></a:t>
                  </a:r>
                </a:p>
              </p:txBody>
            </p:sp>
            <p:sp>
              <p:nvSpPr>
                <p:cNvPr id="14" name="Line 18">
                  <a:extLst>
                    <a:ext uri="{FF2B5EF4-FFF2-40B4-BE49-F238E27FC236}">
                      <a16:creationId xmlns:a16="http://schemas.microsoft.com/office/drawing/2014/main" id="{4AAD34B5-A1EA-4E7A-9C82-2CE438FD2E17}"/>
                    </a:ext>
                  </a:extLst>
                </p:cNvPr>
                <p:cNvSpPr>
                  <a:spLocks noChangeShapeType="1"/>
                </p:cNvSpPr>
                <p:nvPr/>
              </p:nvSpPr>
              <p:spPr bwMode="auto">
                <a:xfrm>
                  <a:off x="739" y="3051"/>
                  <a:ext cx="25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 name="Line 19">
                  <a:extLst>
                    <a:ext uri="{FF2B5EF4-FFF2-40B4-BE49-F238E27FC236}">
                      <a16:creationId xmlns:a16="http://schemas.microsoft.com/office/drawing/2014/main" id="{A87CC40C-0AD9-467A-BC2C-04470F84AFD9}"/>
                    </a:ext>
                  </a:extLst>
                </p:cNvPr>
                <p:cNvSpPr>
                  <a:spLocks noChangeShapeType="1"/>
                </p:cNvSpPr>
                <p:nvPr/>
              </p:nvSpPr>
              <p:spPr bwMode="auto">
                <a:xfrm>
                  <a:off x="739" y="3696"/>
                  <a:ext cx="25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 name="Text Box 20">
                  <a:extLst>
                    <a:ext uri="{FF2B5EF4-FFF2-40B4-BE49-F238E27FC236}">
                      <a16:creationId xmlns:a16="http://schemas.microsoft.com/office/drawing/2014/main" id="{47FF62E9-9FD1-438F-B0BE-A6F89C10A5E4}"/>
                    </a:ext>
                  </a:extLst>
                </p:cNvPr>
                <p:cNvSpPr txBox="1">
                  <a:spLocks noChangeArrowheads="1"/>
                </p:cNvSpPr>
                <p:nvPr/>
              </p:nvSpPr>
              <p:spPr bwMode="auto">
                <a:xfrm>
                  <a:off x="673" y="2722"/>
                  <a:ext cx="266" cy="2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333399"/>
                      </a:solidFill>
                      <a:effectLst/>
                      <a:uLnTx/>
                      <a:uFillTx/>
                      <a:latin typeface="Arial" pitchFamily="34" charset="0"/>
                      <a:ea typeface="黑体" pitchFamily="49" charset="-122"/>
                    </a:rPr>
                    <a:t>T</a:t>
                  </a:r>
                  <a:r>
                    <a:rPr kumimoji="0" lang="en-US" altLang="zh-CN" sz="2000" b="0" i="1" u="none" strike="noStrike" kern="0" cap="none" spc="0" normalizeH="0" baseline="-25000" noProof="0">
                      <a:ln>
                        <a:noFill/>
                      </a:ln>
                      <a:solidFill>
                        <a:srgbClr val="333399"/>
                      </a:solidFill>
                      <a:effectLst/>
                      <a:uLnTx/>
                      <a:uFillTx/>
                      <a:latin typeface="Arial" pitchFamily="34" charset="0"/>
                      <a:ea typeface="黑体" pitchFamily="49" charset="-122"/>
                    </a:rPr>
                    <a:t>J</a:t>
                  </a:r>
                  <a:endPar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endParaRPr>
                </a:p>
              </p:txBody>
            </p:sp>
          </p:grpSp>
        </p:grpSp>
      </p:grpSp>
      <p:sp>
        <p:nvSpPr>
          <p:cNvPr id="23" name="Rectangle 21">
            <a:extLst>
              <a:ext uri="{FF2B5EF4-FFF2-40B4-BE49-F238E27FC236}">
                <a16:creationId xmlns:a16="http://schemas.microsoft.com/office/drawing/2014/main" id="{9BC84095-6873-4F62-A5C5-48DB152DFE60}"/>
              </a:ext>
            </a:extLst>
          </p:cNvPr>
          <p:cNvSpPr txBox="1">
            <a:spLocks noChangeArrowheads="1"/>
          </p:cNvSpPr>
          <p:nvPr/>
        </p:nvSpPr>
        <p:spPr bwMode="auto">
          <a:xfrm>
            <a:off x="777876" y="190501"/>
            <a:ext cx="77930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0" i="0" u="none" strike="noStrike" kern="0" cap="none" spc="0" normalizeH="0" baseline="0" noProof="0">
                <a:ln>
                  <a:noFill/>
                </a:ln>
                <a:solidFill>
                  <a:srgbClr val="333399"/>
                </a:solidFill>
                <a:effectLst/>
                <a:uLnTx/>
                <a:uFillTx/>
                <a:latin typeface="Arial"/>
                <a:ea typeface="黑体"/>
                <a:cs typeface="+mj-cs"/>
              </a:rPr>
              <a:t>人为干扰信号 </a:t>
            </a:r>
          </a:p>
        </p:txBody>
      </p:sp>
      <p:sp>
        <p:nvSpPr>
          <p:cNvPr id="24" name="Line 22">
            <a:extLst>
              <a:ext uri="{FF2B5EF4-FFF2-40B4-BE49-F238E27FC236}">
                <a16:creationId xmlns:a16="http://schemas.microsoft.com/office/drawing/2014/main" id="{747BAE6A-0CE7-4EFE-8B68-F1885CE3CE83}"/>
              </a:ext>
            </a:extLst>
          </p:cNvPr>
          <p:cNvSpPr>
            <a:spLocks noChangeShapeType="1"/>
          </p:cNvSpPr>
          <p:nvPr/>
        </p:nvSpPr>
        <p:spPr bwMode="auto">
          <a:xfrm>
            <a:off x="1589088" y="1346200"/>
            <a:ext cx="6021387" cy="0"/>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 name="Line 23">
            <a:extLst>
              <a:ext uri="{FF2B5EF4-FFF2-40B4-BE49-F238E27FC236}">
                <a16:creationId xmlns:a16="http://schemas.microsoft.com/office/drawing/2014/main" id="{D320A465-5AD3-4404-BFF6-851491EA2171}"/>
              </a:ext>
            </a:extLst>
          </p:cNvPr>
          <p:cNvSpPr>
            <a:spLocks noChangeShapeType="1"/>
          </p:cNvSpPr>
          <p:nvPr/>
        </p:nvSpPr>
        <p:spPr bwMode="auto">
          <a:xfrm>
            <a:off x="1574800" y="1354138"/>
            <a:ext cx="0" cy="3435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 name="Line 24">
            <a:extLst>
              <a:ext uri="{FF2B5EF4-FFF2-40B4-BE49-F238E27FC236}">
                <a16:creationId xmlns:a16="http://schemas.microsoft.com/office/drawing/2014/main" id="{05369A93-4914-46A4-B4FA-056CBD878F6B}"/>
              </a:ext>
            </a:extLst>
          </p:cNvPr>
          <p:cNvSpPr>
            <a:spLocks noChangeShapeType="1"/>
          </p:cNvSpPr>
          <p:nvPr/>
        </p:nvSpPr>
        <p:spPr bwMode="auto">
          <a:xfrm>
            <a:off x="7661275" y="1346200"/>
            <a:ext cx="94297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 name="Line 25">
            <a:extLst>
              <a:ext uri="{FF2B5EF4-FFF2-40B4-BE49-F238E27FC236}">
                <a16:creationId xmlns:a16="http://schemas.microsoft.com/office/drawing/2014/main" id="{BBD20780-C2E7-4DE7-B64E-D9F87163C1B8}"/>
              </a:ext>
            </a:extLst>
          </p:cNvPr>
          <p:cNvSpPr>
            <a:spLocks noChangeShapeType="1"/>
          </p:cNvSpPr>
          <p:nvPr/>
        </p:nvSpPr>
        <p:spPr bwMode="auto">
          <a:xfrm>
            <a:off x="7661275" y="2357438"/>
            <a:ext cx="4016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 name="Line 26">
            <a:extLst>
              <a:ext uri="{FF2B5EF4-FFF2-40B4-BE49-F238E27FC236}">
                <a16:creationId xmlns:a16="http://schemas.microsoft.com/office/drawing/2014/main" id="{77D1673B-8F19-43E3-9D81-B2D0DE01852F}"/>
              </a:ext>
            </a:extLst>
          </p:cNvPr>
          <p:cNvSpPr>
            <a:spLocks noChangeShapeType="1"/>
          </p:cNvSpPr>
          <p:nvPr/>
        </p:nvSpPr>
        <p:spPr bwMode="auto">
          <a:xfrm>
            <a:off x="7848600" y="1354138"/>
            <a:ext cx="0" cy="1003300"/>
          </a:xfrm>
          <a:prstGeom prst="line">
            <a:avLst/>
          </a:prstGeom>
          <a:noFill/>
          <a:ln w="19050">
            <a:solidFill>
              <a:srgbClr val="333399"/>
            </a:solidFill>
            <a:round/>
            <a:headEnd type="triangle" w="med" len="med"/>
            <a:tailEnd type="triangle" w="sm" len="me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9" name="Rectangle 27">
            <a:extLst>
              <a:ext uri="{FF2B5EF4-FFF2-40B4-BE49-F238E27FC236}">
                <a16:creationId xmlns:a16="http://schemas.microsoft.com/office/drawing/2014/main" id="{63CA7A5E-451C-43F2-9617-AE7BAB9FDBDB}"/>
              </a:ext>
            </a:extLst>
          </p:cNvPr>
          <p:cNvSpPr>
            <a:spLocks noChangeArrowheads="1"/>
          </p:cNvSpPr>
          <p:nvPr/>
        </p:nvSpPr>
        <p:spPr bwMode="auto">
          <a:xfrm>
            <a:off x="1201738" y="908050"/>
            <a:ext cx="4175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2800" b="0">
                <a:solidFill>
                  <a:srgbClr val="333399"/>
                </a:solidFill>
                <a:latin typeface="Arial"/>
                <a:ea typeface="黑体"/>
              </a:rPr>
              <a:t>A</a:t>
            </a:r>
          </a:p>
        </p:txBody>
      </p:sp>
      <p:sp>
        <p:nvSpPr>
          <p:cNvPr id="30" name="Rectangle 28">
            <a:extLst>
              <a:ext uri="{FF2B5EF4-FFF2-40B4-BE49-F238E27FC236}">
                <a16:creationId xmlns:a16="http://schemas.microsoft.com/office/drawing/2014/main" id="{50474211-2155-41F1-9CA6-7D642E953E4C}"/>
              </a:ext>
            </a:extLst>
          </p:cNvPr>
          <p:cNvSpPr>
            <a:spLocks noChangeArrowheads="1"/>
          </p:cNvSpPr>
          <p:nvPr/>
        </p:nvSpPr>
        <p:spPr bwMode="auto">
          <a:xfrm>
            <a:off x="7451725" y="908050"/>
            <a:ext cx="4175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2800" b="0">
                <a:solidFill>
                  <a:srgbClr val="333399"/>
                </a:solidFill>
                <a:latin typeface="Arial"/>
                <a:ea typeface="黑体"/>
              </a:rPr>
              <a:t>B</a:t>
            </a:r>
          </a:p>
        </p:txBody>
      </p:sp>
      <p:sp>
        <p:nvSpPr>
          <p:cNvPr id="31" name="Line 29">
            <a:extLst>
              <a:ext uri="{FF2B5EF4-FFF2-40B4-BE49-F238E27FC236}">
                <a16:creationId xmlns:a16="http://schemas.microsoft.com/office/drawing/2014/main" id="{96446F80-3DDA-4C9F-8AE5-A12FADD32914}"/>
              </a:ext>
            </a:extLst>
          </p:cNvPr>
          <p:cNvSpPr>
            <a:spLocks noChangeShapeType="1"/>
          </p:cNvSpPr>
          <p:nvPr/>
        </p:nvSpPr>
        <p:spPr bwMode="auto">
          <a:xfrm>
            <a:off x="863600" y="1550988"/>
            <a:ext cx="0" cy="2322512"/>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32" name="Line 30">
            <a:extLst>
              <a:ext uri="{FF2B5EF4-FFF2-40B4-BE49-F238E27FC236}">
                <a16:creationId xmlns:a16="http://schemas.microsoft.com/office/drawing/2014/main" id="{A0C16529-ACC0-41E0-88D0-E1D4726AF20B}"/>
              </a:ext>
            </a:extLst>
          </p:cNvPr>
          <p:cNvSpPr>
            <a:spLocks noChangeShapeType="1"/>
          </p:cNvSpPr>
          <p:nvPr/>
        </p:nvSpPr>
        <p:spPr bwMode="auto">
          <a:xfrm>
            <a:off x="7610475" y="1339850"/>
            <a:ext cx="0" cy="34575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 name="Line 31">
            <a:extLst>
              <a:ext uri="{FF2B5EF4-FFF2-40B4-BE49-F238E27FC236}">
                <a16:creationId xmlns:a16="http://schemas.microsoft.com/office/drawing/2014/main" id="{809C426F-3BB3-4074-A8C5-D0F7C412DE3A}"/>
              </a:ext>
            </a:extLst>
          </p:cNvPr>
          <p:cNvSpPr>
            <a:spLocks noChangeShapeType="1"/>
          </p:cNvSpPr>
          <p:nvPr/>
        </p:nvSpPr>
        <p:spPr bwMode="auto">
          <a:xfrm>
            <a:off x="1125538" y="2928938"/>
            <a:ext cx="4000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Line 32">
            <a:extLst>
              <a:ext uri="{FF2B5EF4-FFF2-40B4-BE49-F238E27FC236}">
                <a16:creationId xmlns:a16="http://schemas.microsoft.com/office/drawing/2014/main" id="{BE99F68E-7AA4-4218-B828-A40BD817D0BF}"/>
              </a:ext>
            </a:extLst>
          </p:cNvPr>
          <p:cNvSpPr>
            <a:spLocks noChangeShapeType="1"/>
          </p:cNvSpPr>
          <p:nvPr/>
        </p:nvSpPr>
        <p:spPr bwMode="auto">
          <a:xfrm>
            <a:off x="1101725" y="1346200"/>
            <a:ext cx="40005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 name="Line 33">
            <a:extLst>
              <a:ext uri="{FF2B5EF4-FFF2-40B4-BE49-F238E27FC236}">
                <a16:creationId xmlns:a16="http://schemas.microsoft.com/office/drawing/2014/main" id="{9288AB18-A753-4B00-B1C0-CD21CAA43D9F}"/>
              </a:ext>
            </a:extLst>
          </p:cNvPr>
          <p:cNvSpPr>
            <a:spLocks noChangeShapeType="1"/>
          </p:cNvSpPr>
          <p:nvPr/>
        </p:nvSpPr>
        <p:spPr bwMode="auto">
          <a:xfrm>
            <a:off x="1306513" y="1346200"/>
            <a:ext cx="0" cy="1570038"/>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grpSp>
        <p:nvGrpSpPr>
          <p:cNvPr id="36" name="Group 34">
            <a:extLst>
              <a:ext uri="{FF2B5EF4-FFF2-40B4-BE49-F238E27FC236}">
                <a16:creationId xmlns:a16="http://schemas.microsoft.com/office/drawing/2014/main" id="{71AC80A3-AE33-4624-A9AE-92BA9445BAE2}"/>
              </a:ext>
            </a:extLst>
          </p:cNvPr>
          <p:cNvGrpSpPr>
            <a:grpSpLocks/>
          </p:cNvGrpSpPr>
          <p:nvPr/>
        </p:nvGrpSpPr>
        <p:grpSpPr bwMode="auto">
          <a:xfrm>
            <a:off x="1095375" y="1870075"/>
            <a:ext cx="449263" cy="398463"/>
            <a:chOff x="4272" y="1968"/>
            <a:chExt cx="241" cy="227"/>
          </a:xfrm>
        </p:grpSpPr>
        <p:sp>
          <p:nvSpPr>
            <p:cNvPr id="37" name="Rectangle 35">
              <a:extLst>
                <a:ext uri="{FF2B5EF4-FFF2-40B4-BE49-F238E27FC236}">
                  <a16:creationId xmlns:a16="http://schemas.microsoft.com/office/drawing/2014/main" id="{1C6832C0-CE4E-4A55-A77C-3B1D61800E8B}"/>
                </a:ext>
              </a:extLst>
            </p:cNvPr>
            <p:cNvSpPr>
              <a:spLocks noChangeArrowheads="1"/>
            </p:cNvSpPr>
            <p:nvPr/>
          </p:nvSpPr>
          <p:spPr bwMode="auto">
            <a:xfrm>
              <a:off x="4309" y="2009"/>
              <a:ext cx="181" cy="18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38" name="Text Box 36">
              <a:extLst>
                <a:ext uri="{FF2B5EF4-FFF2-40B4-BE49-F238E27FC236}">
                  <a16:creationId xmlns:a16="http://schemas.microsoft.com/office/drawing/2014/main" id="{FB5D29E8-FCCA-4F83-863F-6F2BAB149054}"/>
                </a:ext>
              </a:extLst>
            </p:cNvPr>
            <p:cNvSpPr txBox="1">
              <a:spLocks noChangeArrowheads="1"/>
            </p:cNvSpPr>
            <p:nvPr/>
          </p:nvSpPr>
          <p:spPr bwMode="auto">
            <a:xfrm>
              <a:off x="4272" y="1968"/>
              <a:ext cx="24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1" u="none" strike="noStrike" kern="0" cap="none" spc="0" normalizeH="0" baseline="0" noProof="0">
                  <a:ln>
                    <a:noFill/>
                  </a:ln>
                  <a:solidFill>
                    <a:srgbClr val="333399"/>
                  </a:solidFill>
                  <a:effectLst/>
                  <a:uLnTx/>
                  <a:uFillTx/>
                  <a:latin typeface="Arial" pitchFamily="34" charset="0"/>
                  <a:ea typeface="黑体" pitchFamily="49" charset="-122"/>
                </a:rPr>
                <a:t>T</a:t>
              </a:r>
              <a:r>
                <a:rPr kumimoji="0" lang="en-US" altLang="zh-CN" sz="2000" b="0" i="1" u="none" strike="noStrike" kern="0" cap="none" spc="0" normalizeH="0" baseline="-25000" noProof="0">
                  <a:ln>
                    <a:noFill/>
                  </a:ln>
                  <a:solidFill>
                    <a:srgbClr val="333399"/>
                  </a:solidFill>
                  <a:effectLst/>
                  <a:uLnTx/>
                  <a:uFillTx/>
                  <a:latin typeface="Arial" pitchFamily="34" charset="0"/>
                  <a:ea typeface="黑体" pitchFamily="49" charset="-122"/>
                </a:rPr>
                <a:t>B</a:t>
              </a:r>
              <a:endPar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endParaRPr>
            </a:p>
          </p:txBody>
        </p:sp>
      </p:grpSp>
      <p:sp>
        <p:nvSpPr>
          <p:cNvPr id="39" name="Text Box 37">
            <a:extLst>
              <a:ext uri="{FF2B5EF4-FFF2-40B4-BE49-F238E27FC236}">
                <a16:creationId xmlns:a16="http://schemas.microsoft.com/office/drawing/2014/main" id="{D2612DDB-906A-44D6-871E-7759A3468228}"/>
              </a:ext>
            </a:extLst>
          </p:cNvPr>
          <p:cNvSpPr txBox="1">
            <a:spLocks noChangeArrowheads="1"/>
          </p:cNvSpPr>
          <p:nvPr/>
        </p:nvSpPr>
        <p:spPr bwMode="auto">
          <a:xfrm>
            <a:off x="684213" y="3843338"/>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0" i="1">
                <a:solidFill>
                  <a:srgbClr val="333399"/>
                </a:solidFill>
                <a:ea typeface="黑体" pitchFamily="49" charset="-122"/>
              </a:rPr>
              <a:t>t</a:t>
            </a:r>
          </a:p>
        </p:txBody>
      </p:sp>
      <p:sp>
        <p:nvSpPr>
          <p:cNvPr id="40" name="Line 38">
            <a:extLst>
              <a:ext uri="{FF2B5EF4-FFF2-40B4-BE49-F238E27FC236}">
                <a16:creationId xmlns:a16="http://schemas.microsoft.com/office/drawing/2014/main" id="{A18FE75F-6CCF-4E55-BC13-FD489E20791D}"/>
              </a:ext>
            </a:extLst>
          </p:cNvPr>
          <p:cNvSpPr>
            <a:spLocks noChangeShapeType="1"/>
          </p:cNvSpPr>
          <p:nvPr/>
        </p:nvSpPr>
        <p:spPr bwMode="auto">
          <a:xfrm>
            <a:off x="1574800" y="4643438"/>
            <a:ext cx="6051550" cy="0"/>
          </a:xfrm>
          <a:prstGeom prst="line">
            <a:avLst/>
          </a:prstGeom>
          <a:noFill/>
          <a:ln w="19050">
            <a:solidFill>
              <a:srgbClr val="000000"/>
            </a:solidFill>
            <a:prstDash val="dash"/>
            <a:round/>
            <a:headEnd type="none" w="sm" len="med"/>
            <a:tailEnd type="non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1" name="Rectangle 39">
            <a:extLst>
              <a:ext uri="{FF2B5EF4-FFF2-40B4-BE49-F238E27FC236}">
                <a16:creationId xmlns:a16="http://schemas.microsoft.com/office/drawing/2014/main" id="{71CF75BF-D226-4C95-8D58-2E31A7D87380}"/>
              </a:ext>
            </a:extLst>
          </p:cNvPr>
          <p:cNvSpPr>
            <a:spLocks noChangeArrowheads="1"/>
          </p:cNvSpPr>
          <p:nvPr/>
        </p:nvSpPr>
        <p:spPr bwMode="auto">
          <a:xfrm>
            <a:off x="7723188" y="1620838"/>
            <a:ext cx="292100" cy="3937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sym typeface="Symbol" pitchFamily="18" charset="2"/>
              </a:rPr>
              <a:t></a:t>
            </a:r>
          </a:p>
        </p:txBody>
      </p:sp>
      <p:grpSp>
        <p:nvGrpSpPr>
          <p:cNvPr id="42" name="Group 40">
            <a:extLst>
              <a:ext uri="{FF2B5EF4-FFF2-40B4-BE49-F238E27FC236}">
                <a16:creationId xmlns:a16="http://schemas.microsoft.com/office/drawing/2014/main" id="{E2114550-AE06-4762-91E9-FA24DEA1B152}"/>
              </a:ext>
            </a:extLst>
          </p:cNvPr>
          <p:cNvGrpSpPr>
            <a:grpSpLocks/>
          </p:cNvGrpSpPr>
          <p:nvPr/>
        </p:nvGrpSpPr>
        <p:grpSpPr bwMode="auto">
          <a:xfrm>
            <a:off x="6129338" y="620713"/>
            <a:ext cx="1497012" cy="1316037"/>
            <a:chOff x="3861" y="1162"/>
            <a:chExt cx="943" cy="829"/>
          </a:xfrm>
        </p:grpSpPr>
        <p:sp>
          <p:nvSpPr>
            <p:cNvPr id="43" name="AutoShape 41">
              <a:extLst>
                <a:ext uri="{FF2B5EF4-FFF2-40B4-BE49-F238E27FC236}">
                  <a16:creationId xmlns:a16="http://schemas.microsoft.com/office/drawing/2014/main" id="{7B19A0F8-71FF-4C5A-BE2D-C4D40799543E}"/>
                </a:ext>
              </a:extLst>
            </p:cNvPr>
            <p:cNvSpPr>
              <a:spLocks noChangeArrowheads="1"/>
            </p:cNvSpPr>
            <p:nvPr/>
          </p:nvSpPr>
          <p:spPr bwMode="auto">
            <a:xfrm flipH="1">
              <a:off x="3861" y="1171"/>
              <a:ext cx="924" cy="225"/>
            </a:xfrm>
            <a:prstGeom prst="roundRect">
              <a:avLst>
                <a:gd name="adj" fmla="val 35417"/>
              </a:avLst>
            </a:prstGeom>
            <a:solidFill>
              <a:srgbClr val="FFFF99"/>
            </a:solidFill>
            <a:ln w="1905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4" name="Text Box 42">
              <a:extLst>
                <a:ext uri="{FF2B5EF4-FFF2-40B4-BE49-F238E27FC236}">
                  <a16:creationId xmlns:a16="http://schemas.microsoft.com/office/drawing/2014/main" id="{CDA89DC8-F99E-4DD3-A96A-6314984C1A95}"/>
                </a:ext>
              </a:extLst>
            </p:cNvPr>
            <p:cNvSpPr txBox="1">
              <a:spLocks noChangeArrowheads="1"/>
            </p:cNvSpPr>
            <p:nvPr/>
          </p:nvSpPr>
          <p:spPr bwMode="auto">
            <a:xfrm>
              <a:off x="3878" y="1162"/>
              <a:ext cx="9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B </a:t>
              </a: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发送数据</a:t>
              </a:r>
            </a:p>
          </p:txBody>
        </p:sp>
        <p:sp>
          <p:nvSpPr>
            <p:cNvPr id="45" name="Line 43">
              <a:extLst>
                <a:ext uri="{FF2B5EF4-FFF2-40B4-BE49-F238E27FC236}">
                  <a16:creationId xmlns:a16="http://schemas.microsoft.com/office/drawing/2014/main" id="{ACC0FEE9-E25B-43DF-8F40-7BCB6FC1A0C2}"/>
                </a:ext>
              </a:extLst>
            </p:cNvPr>
            <p:cNvSpPr>
              <a:spLocks noChangeShapeType="1"/>
            </p:cNvSpPr>
            <p:nvPr/>
          </p:nvSpPr>
          <p:spPr bwMode="auto">
            <a:xfrm>
              <a:off x="4377" y="1389"/>
              <a:ext cx="427" cy="602"/>
            </a:xfrm>
            <a:prstGeom prst="line">
              <a:avLst/>
            </a:prstGeom>
            <a:noFill/>
            <a:ln w="19050">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46" name="Line 45">
            <a:extLst>
              <a:ext uri="{FF2B5EF4-FFF2-40B4-BE49-F238E27FC236}">
                <a16:creationId xmlns:a16="http://schemas.microsoft.com/office/drawing/2014/main" id="{DFD6E1E3-E1D5-4141-B2E4-E34E9A288241}"/>
              </a:ext>
            </a:extLst>
          </p:cNvPr>
          <p:cNvSpPr>
            <a:spLocks noChangeShapeType="1"/>
          </p:cNvSpPr>
          <p:nvPr/>
        </p:nvSpPr>
        <p:spPr bwMode="auto">
          <a:xfrm flipH="1">
            <a:off x="1568450" y="2357438"/>
            <a:ext cx="539750" cy="579437"/>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7" name="AutoShape 46">
            <a:extLst>
              <a:ext uri="{FF2B5EF4-FFF2-40B4-BE49-F238E27FC236}">
                <a16:creationId xmlns:a16="http://schemas.microsoft.com/office/drawing/2014/main" id="{8EB81799-0AB9-41CC-BB70-5EFA9E61FBB8}"/>
              </a:ext>
            </a:extLst>
          </p:cNvPr>
          <p:cNvSpPr>
            <a:spLocks noChangeArrowheads="1"/>
          </p:cNvSpPr>
          <p:nvPr/>
        </p:nvSpPr>
        <p:spPr bwMode="auto">
          <a:xfrm>
            <a:off x="1574800" y="1557338"/>
            <a:ext cx="1701800" cy="1584325"/>
          </a:xfrm>
          <a:prstGeom prst="irregularSeal1">
            <a:avLst/>
          </a:prstGeom>
          <a:solidFill>
            <a:srgbClr val="FFCCFF"/>
          </a:solidFill>
          <a:ln w="190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8" name="Text Box 47">
            <a:extLst>
              <a:ext uri="{FF2B5EF4-FFF2-40B4-BE49-F238E27FC236}">
                <a16:creationId xmlns:a16="http://schemas.microsoft.com/office/drawing/2014/main" id="{8E3FFA80-9A22-40D7-9F3A-4D4F6142FE21}"/>
              </a:ext>
            </a:extLst>
          </p:cNvPr>
          <p:cNvSpPr txBox="1">
            <a:spLocks noChangeArrowheads="1"/>
          </p:cNvSpPr>
          <p:nvPr/>
        </p:nvSpPr>
        <p:spPr bwMode="auto">
          <a:xfrm>
            <a:off x="1855788" y="2005013"/>
            <a:ext cx="10985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85000"/>
              </a:lnSpc>
            </a:pPr>
            <a:r>
              <a:rPr lang="en-US" altLang="zh-CN" b="0">
                <a:solidFill>
                  <a:srgbClr val="333399"/>
                </a:solidFill>
                <a:ea typeface="黑体" pitchFamily="49" charset="-122"/>
              </a:rPr>
              <a:t>A </a:t>
            </a:r>
            <a:r>
              <a:rPr lang="zh-CN" altLang="en-US" b="0">
                <a:solidFill>
                  <a:srgbClr val="333399"/>
                </a:solidFill>
                <a:ea typeface="黑体" pitchFamily="49" charset="-122"/>
              </a:rPr>
              <a:t>检测</a:t>
            </a:r>
          </a:p>
          <a:p>
            <a:pPr>
              <a:lnSpc>
                <a:spcPct val="85000"/>
              </a:lnSpc>
            </a:pPr>
            <a:r>
              <a:rPr lang="zh-CN" altLang="en-US" b="0">
                <a:solidFill>
                  <a:srgbClr val="333399"/>
                </a:solidFill>
                <a:ea typeface="黑体" pitchFamily="49" charset="-122"/>
              </a:rPr>
              <a:t>到冲突</a:t>
            </a:r>
          </a:p>
        </p:txBody>
      </p:sp>
      <p:grpSp>
        <p:nvGrpSpPr>
          <p:cNvPr id="49" name="Group 48">
            <a:extLst>
              <a:ext uri="{FF2B5EF4-FFF2-40B4-BE49-F238E27FC236}">
                <a16:creationId xmlns:a16="http://schemas.microsoft.com/office/drawing/2014/main" id="{60CE9963-DB95-4687-B1AD-8E9FE2BDCC01}"/>
              </a:ext>
            </a:extLst>
          </p:cNvPr>
          <p:cNvGrpSpPr>
            <a:grpSpLocks/>
          </p:cNvGrpSpPr>
          <p:nvPr/>
        </p:nvGrpSpPr>
        <p:grpSpPr bwMode="auto">
          <a:xfrm>
            <a:off x="4641850" y="750888"/>
            <a:ext cx="1779588" cy="1397000"/>
            <a:chOff x="2925" y="1207"/>
            <a:chExt cx="1121" cy="880"/>
          </a:xfrm>
        </p:grpSpPr>
        <p:sp>
          <p:nvSpPr>
            <p:cNvPr id="50" name="Line 49">
              <a:extLst>
                <a:ext uri="{FF2B5EF4-FFF2-40B4-BE49-F238E27FC236}">
                  <a16:creationId xmlns:a16="http://schemas.microsoft.com/office/drawing/2014/main" id="{838D01CB-AF88-40DF-9901-A1FE25FF96EE}"/>
                </a:ext>
              </a:extLst>
            </p:cNvPr>
            <p:cNvSpPr>
              <a:spLocks noChangeShapeType="1"/>
            </p:cNvSpPr>
            <p:nvPr/>
          </p:nvSpPr>
          <p:spPr bwMode="auto">
            <a:xfrm>
              <a:off x="3787" y="1706"/>
              <a:ext cx="232" cy="381"/>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51" name="Group 50">
              <a:extLst>
                <a:ext uri="{FF2B5EF4-FFF2-40B4-BE49-F238E27FC236}">
                  <a16:creationId xmlns:a16="http://schemas.microsoft.com/office/drawing/2014/main" id="{DA02EDA9-D5C2-46F3-91F5-0F9E74BA48A4}"/>
                </a:ext>
              </a:extLst>
            </p:cNvPr>
            <p:cNvGrpSpPr>
              <a:grpSpLocks/>
            </p:cNvGrpSpPr>
            <p:nvPr/>
          </p:nvGrpSpPr>
          <p:grpSpPr bwMode="auto">
            <a:xfrm>
              <a:off x="2925" y="1207"/>
              <a:ext cx="1121" cy="681"/>
              <a:chOff x="3514" y="2256"/>
              <a:chExt cx="1121" cy="681"/>
            </a:xfrm>
          </p:grpSpPr>
          <p:sp>
            <p:nvSpPr>
              <p:cNvPr id="52" name="AutoShape 51">
                <a:extLst>
                  <a:ext uri="{FF2B5EF4-FFF2-40B4-BE49-F238E27FC236}">
                    <a16:creationId xmlns:a16="http://schemas.microsoft.com/office/drawing/2014/main" id="{D98CF72E-598C-4E9B-99BE-0D426D81D1F1}"/>
                  </a:ext>
                </a:extLst>
              </p:cNvPr>
              <p:cNvSpPr>
                <a:spLocks noChangeArrowheads="1"/>
              </p:cNvSpPr>
              <p:nvPr/>
            </p:nvSpPr>
            <p:spPr bwMode="auto">
              <a:xfrm>
                <a:off x="3514" y="2256"/>
                <a:ext cx="1121" cy="681"/>
              </a:xfrm>
              <a:prstGeom prst="irregularSeal1">
                <a:avLst/>
              </a:prstGeom>
              <a:solidFill>
                <a:srgbClr val="FFCCFF"/>
              </a:solidFill>
              <a:ln w="190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3" name="Text Box 52">
                <a:extLst>
                  <a:ext uri="{FF2B5EF4-FFF2-40B4-BE49-F238E27FC236}">
                    <a16:creationId xmlns:a16="http://schemas.microsoft.com/office/drawing/2014/main" id="{B617FB75-1A13-4F95-B03E-D911ABB23BB8}"/>
                  </a:ext>
                </a:extLst>
              </p:cNvPr>
              <p:cNvSpPr txBox="1">
                <a:spLocks noChangeArrowheads="1"/>
              </p:cNvSpPr>
              <p:nvPr/>
            </p:nvSpPr>
            <p:spPr bwMode="auto">
              <a:xfrm>
                <a:off x="3701" y="2427"/>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开始冲突</a:t>
                </a:r>
              </a:p>
            </p:txBody>
          </p:sp>
        </p:grpSp>
      </p:grpSp>
      <p:sp>
        <p:nvSpPr>
          <p:cNvPr id="54" name="Line 54">
            <a:extLst>
              <a:ext uri="{FF2B5EF4-FFF2-40B4-BE49-F238E27FC236}">
                <a16:creationId xmlns:a16="http://schemas.microsoft.com/office/drawing/2014/main" id="{5F4923EE-D512-44E9-8A9D-93FCC4B12F4F}"/>
              </a:ext>
            </a:extLst>
          </p:cNvPr>
          <p:cNvSpPr>
            <a:spLocks noChangeShapeType="1"/>
          </p:cNvSpPr>
          <p:nvPr/>
        </p:nvSpPr>
        <p:spPr bwMode="auto">
          <a:xfrm>
            <a:off x="7689850" y="4643438"/>
            <a:ext cx="9144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5" name="Line 55">
            <a:extLst>
              <a:ext uri="{FF2B5EF4-FFF2-40B4-BE49-F238E27FC236}">
                <a16:creationId xmlns:a16="http://schemas.microsoft.com/office/drawing/2014/main" id="{C6AF44F4-5833-4316-8350-5E72C8B6F405}"/>
              </a:ext>
            </a:extLst>
          </p:cNvPr>
          <p:cNvSpPr>
            <a:spLocks noChangeShapeType="1"/>
          </p:cNvSpPr>
          <p:nvPr/>
        </p:nvSpPr>
        <p:spPr bwMode="auto">
          <a:xfrm>
            <a:off x="8315325" y="1323975"/>
            <a:ext cx="0" cy="3306763"/>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56" name="Text Box 56">
            <a:extLst>
              <a:ext uri="{FF2B5EF4-FFF2-40B4-BE49-F238E27FC236}">
                <a16:creationId xmlns:a16="http://schemas.microsoft.com/office/drawing/2014/main" id="{B2ABC4AD-C5C9-451B-B3EB-499AE76718F1}"/>
              </a:ext>
            </a:extLst>
          </p:cNvPr>
          <p:cNvSpPr txBox="1">
            <a:spLocks noChangeArrowheads="1"/>
          </p:cNvSpPr>
          <p:nvPr/>
        </p:nvSpPr>
        <p:spPr bwMode="auto">
          <a:xfrm>
            <a:off x="8081963" y="1952625"/>
            <a:ext cx="488950" cy="228282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Arial" pitchFamily="34" charset="0"/>
                <a:ea typeface="黑体" pitchFamily="49" charset="-122"/>
              </a:rPr>
              <a:t>信</a:t>
            </a:r>
          </a:p>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Arial" pitchFamily="34" charset="0"/>
                <a:ea typeface="黑体" pitchFamily="49" charset="-122"/>
              </a:rPr>
              <a:t>道</a:t>
            </a:r>
          </a:p>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Arial" pitchFamily="34" charset="0"/>
                <a:ea typeface="黑体" pitchFamily="49" charset="-122"/>
              </a:rPr>
              <a:t>占</a:t>
            </a:r>
          </a:p>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Arial" pitchFamily="34" charset="0"/>
                <a:ea typeface="黑体" pitchFamily="49" charset="-122"/>
              </a:rPr>
              <a:t>用</a:t>
            </a:r>
          </a:p>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Arial" pitchFamily="34" charset="0"/>
                <a:ea typeface="黑体" pitchFamily="49" charset="-122"/>
              </a:rPr>
              <a:t>时</a:t>
            </a:r>
          </a:p>
          <a:p>
            <a:pPr marL="0" marR="0" lvl="0" indent="0" defTabSz="762000" eaLnBrk="0" fontAlgn="auto" latinLnBrk="0" hangingPunct="0">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Arial" pitchFamily="34" charset="0"/>
                <a:ea typeface="黑体" pitchFamily="49" charset="-122"/>
              </a:rPr>
              <a:t>间</a:t>
            </a:r>
          </a:p>
        </p:txBody>
      </p:sp>
      <p:grpSp>
        <p:nvGrpSpPr>
          <p:cNvPr id="57" name="Group 57">
            <a:extLst>
              <a:ext uri="{FF2B5EF4-FFF2-40B4-BE49-F238E27FC236}">
                <a16:creationId xmlns:a16="http://schemas.microsoft.com/office/drawing/2014/main" id="{3EC57A6E-2780-4BD4-B001-D07BD26A7CD2}"/>
              </a:ext>
            </a:extLst>
          </p:cNvPr>
          <p:cNvGrpSpPr>
            <a:grpSpLocks/>
          </p:cNvGrpSpPr>
          <p:nvPr/>
        </p:nvGrpSpPr>
        <p:grpSpPr bwMode="auto">
          <a:xfrm>
            <a:off x="1619250" y="620713"/>
            <a:ext cx="1611313" cy="720725"/>
            <a:chOff x="1020" y="1162"/>
            <a:chExt cx="1015" cy="454"/>
          </a:xfrm>
        </p:grpSpPr>
        <p:sp>
          <p:nvSpPr>
            <p:cNvPr id="58" name="AutoShape 58">
              <a:extLst>
                <a:ext uri="{FF2B5EF4-FFF2-40B4-BE49-F238E27FC236}">
                  <a16:creationId xmlns:a16="http://schemas.microsoft.com/office/drawing/2014/main" id="{231C31ED-3243-4E08-94DF-2B4C954D4AF1}"/>
                </a:ext>
              </a:extLst>
            </p:cNvPr>
            <p:cNvSpPr>
              <a:spLocks noChangeArrowheads="1"/>
            </p:cNvSpPr>
            <p:nvPr/>
          </p:nvSpPr>
          <p:spPr bwMode="auto">
            <a:xfrm flipH="1">
              <a:off x="1111" y="1171"/>
              <a:ext cx="924" cy="225"/>
            </a:xfrm>
            <a:prstGeom prst="roundRect">
              <a:avLst>
                <a:gd name="adj" fmla="val 35417"/>
              </a:avLst>
            </a:prstGeom>
            <a:solidFill>
              <a:srgbClr val="FFFF99"/>
            </a:solidFill>
            <a:ln w="19050">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9" name="Text Box 59">
              <a:extLst>
                <a:ext uri="{FF2B5EF4-FFF2-40B4-BE49-F238E27FC236}">
                  <a16:creationId xmlns:a16="http://schemas.microsoft.com/office/drawing/2014/main" id="{67AF12CE-C385-4B62-B620-CCD49D60F2B6}"/>
                </a:ext>
              </a:extLst>
            </p:cNvPr>
            <p:cNvSpPr txBox="1">
              <a:spLocks noChangeArrowheads="1"/>
            </p:cNvSpPr>
            <p:nvPr/>
          </p:nvSpPr>
          <p:spPr bwMode="auto">
            <a:xfrm>
              <a:off x="1111" y="1162"/>
              <a:ext cx="9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A </a:t>
              </a: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发送数据</a:t>
              </a:r>
            </a:p>
          </p:txBody>
        </p:sp>
        <p:sp>
          <p:nvSpPr>
            <p:cNvPr id="60" name="Line 60">
              <a:extLst>
                <a:ext uri="{FF2B5EF4-FFF2-40B4-BE49-F238E27FC236}">
                  <a16:creationId xmlns:a16="http://schemas.microsoft.com/office/drawing/2014/main" id="{E146C648-DD8C-4A6F-AC14-4B549233022D}"/>
                </a:ext>
              </a:extLst>
            </p:cNvPr>
            <p:cNvSpPr>
              <a:spLocks noChangeShapeType="1"/>
            </p:cNvSpPr>
            <p:nvPr/>
          </p:nvSpPr>
          <p:spPr bwMode="auto">
            <a:xfrm flipH="1">
              <a:off x="1020" y="1389"/>
              <a:ext cx="409" cy="227"/>
            </a:xfrm>
            <a:prstGeom prst="line">
              <a:avLst/>
            </a:prstGeom>
            <a:noFill/>
            <a:ln w="19050">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61" name="Line 61">
            <a:extLst>
              <a:ext uri="{FF2B5EF4-FFF2-40B4-BE49-F238E27FC236}">
                <a16:creationId xmlns:a16="http://schemas.microsoft.com/office/drawing/2014/main" id="{7305E3B3-75A4-461E-BC0F-1A281AEA99B9}"/>
              </a:ext>
            </a:extLst>
          </p:cNvPr>
          <p:cNvSpPr>
            <a:spLocks noChangeShapeType="1"/>
          </p:cNvSpPr>
          <p:nvPr/>
        </p:nvSpPr>
        <p:spPr bwMode="auto">
          <a:xfrm flipH="1">
            <a:off x="1562100" y="1936750"/>
            <a:ext cx="6026150" cy="1008063"/>
          </a:xfrm>
          <a:prstGeom prst="line">
            <a:avLst/>
          </a:prstGeom>
          <a:noFill/>
          <a:ln w="57150">
            <a:solidFill>
              <a:srgbClr val="333399"/>
            </a:solidFill>
            <a:round/>
            <a:headEnd/>
            <a:tailEnd type="triangle" w="sm"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2" name="Rectangle 62">
            <a:extLst>
              <a:ext uri="{FF2B5EF4-FFF2-40B4-BE49-F238E27FC236}">
                <a16:creationId xmlns:a16="http://schemas.microsoft.com/office/drawing/2014/main" id="{29EC8954-41CD-40E9-9561-26AC15B83190}"/>
              </a:ext>
            </a:extLst>
          </p:cNvPr>
          <p:cNvSpPr>
            <a:spLocks noChangeArrowheads="1"/>
          </p:cNvSpPr>
          <p:nvPr/>
        </p:nvSpPr>
        <p:spPr bwMode="auto">
          <a:xfrm>
            <a:off x="1189038" y="5164138"/>
            <a:ext cx="430212"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63" name="Text Box 63">
            <a:extLst>
              <a:ext uri="{FF2B5EF4-FFF2-40B4-BE49-F238E27FC236}">
                <a16:creationId xmlns:a16="http://schemas.microsoft.com/office/drawing/2014/main" id="{9CDD7AE5-765B-463D-8FB9-6566C0D16E83}"/>
              </a:ext>
            </a:extLst>
          </p:cNvPr>
          <p:cNvSpPr txBox="1">
            <a:spLocks noChangeArrowheads="1"/>
          </p:cNvSpPr>
          <p:nvPr/>
        </p:nvSpPr>
        <p:spPr bwMode="auto">
          <a:xfrm>
            <a:off x="395288" y="5008563"/>
            <a:ext cx="8229600" cy="954107"/>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en-US" altLang="zh-CN" sz="2800" b="0" dirty="0">
                <a:solidFill>
                  <a:srgbClr val="333399"/>
                </a:solidFill>
                <a:ea typeface="黑体" pitchFamily="49" charset="-122"/>
              </a:rPr>
              <a:t>B </a:t>
            </a:r>
            <a:r>
              <a:rPr kumimoji="0" lang="zh-CN" altLang="en-US" sz="2800" b="0" dirty="0">
                <a:solidFill>
                  <a:srgbClr val="333399"/>
                </a:solidFill>
                <a:ea typeface="黑体" pitchFamily="49" charset="-122"/>
              </a:rPr>
              <a:t>也能够检测到冲突，并立即停止发送数据帧，接着就发送干扰信号。</a:t>
            </a:r>
          </a:p>
        </p:txBody>
      </p:sp>
    </p:spTree>
    <p:extLst>
      <p:ext uri="{BB962C8B-B14F-4D97-AF65-F5344CB8AC3E}">
        <p14:creationId xmlns:p14="http://schemas.microsoft.com/office/powerpoint/2010/main" val="8012500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8000"/>
                                        <p:tgtEl>
                                          <p:spTgt spid="6"/>
                                        </p:tgtEl>
                                      </p:cBhvr>
                                    </p:animEffect>
                                  </p:childTnLst>
                                </p:cTn>
                              </p:par>
                              <p:par>
                                <p:cTn id="8" presetID="1" presetClass="entr" presetSubtype="0" fill="hold" nodeType="withEffect">
                                  <p:stCondLst>
                                    <p:cond delay="3500"/>
                                  </p:stCondLst>
                                  <p:childTnLst>
                                    <p:set>
                                      <p:cBhvr>
                                        <p:cTn id="9" dur="1" fill="hold">
                                          <p:stCondLst>
                                            <p:cond delay="0"/>
                                          </p:stCondLst>
                                        </p:cTn>
                                        <p:tgtEl>
                                          <p:spTgt spid="42"/>
                                        </p:tgtEl>
                                        <p:attrNameLst>
                                          <p:attrName>style.visibility</p:attrName>
                                        </p:attrNameLst>
                                      </p:cBhvr>
                                      <p:to>
                                        <p:strVal val="visible"/>
                                      </p:to>
                                    </p:set>
                                  </p:childTnLst>
                                </p:cTn>
                              </p:par>
                              <p:par>
                                <p:cTn id="10" presetID="22" presetClass="entr" presetSubtype="2" fill="hold" grpId="0" nodeType="withEffect">
                                  <p:stCondLst>
                                    <p:cond delay="3500"/>
                                  </p:stCondLst>
                                  <p:childTnLst>
                                    <p:set>
                                      <p:cBhvr>
                                        <p:cTn id="11" dur="1" fill="hold">
                                          <p:stCondLst>
                                            <p:cond delay="0"/>
                                          </p:stCondLst>
                                        </p:cTn>
                                        <p:tgtEl>
                                          <p:spTgt spid="61"/>
                                        </p:tgtEl>
                                        <p:attrNameLst>
                                          <p:attrName>style.visibility</p:attrName>
                                        </p:attrNameLst>
                                      </p:cBhvr>
                                      <p:to>
                                        <p:strVal val="visible"/>
                                      </p:to>
                                    </p:set>
                                    <p:animEffect transition="in" filter="wipe(right)">
                                      <p:cBhvr>
                                        <p:cTn id="12" dur="5000"/>
                                        <p:tgtEl>
                                          <p:spTgt spid="61"/>
                                        </p:tgtEl>
                                      </p:cBhvr>
                                    </p:animEffect>
                                  </p:childTnLst>
                                </p:cTn>
                              </p:par>
                              <p:par>
                                <p:cTn id="13" presetID="1" presetClass="entr" presetSubtype="0" fill="hold" nodeType="withEffect">
                                  <p:stCondLst>
                                    <p:cond delay="4000"/>
                                  </p:stCondLst>
                                  <p:childTnLst>
                                    <p:set>
                                      <p:cBhvr>
                                        <p:cTn id="14" dur="1" fill="hold">
                                          <p:stCondLst>
                                            <p:cond delay="0"/>
                                          </p:stCondLst>
                                        </p:cTn>
                                        <p:tgtEl>
                                          <p:spTgt spid="49"/>
                                        </p:tgtEl>
                                        <p:attrNameLst>
                                          <p:attrName>style.visibility</p:attrName>
                                        </p:attrNameLst>
                                      </p:cBhvr>
                                      <p:to>
                                        <p:strVal val="visible"/>
                                      </p:to>
                                    </p:set>
                                  </p:childTnLst>
                                </p:cTn>
                              </p:par>
                              <p:par>
                                <p:cTn id="15" presetID="35" presetClass="emph" presetSubtype="0" repeatCount="4000" fill="hold" nodeType="withEffect">
                                  <p:stCondLst>
                                    <p:cond delay="4000"/>
                                  </p:stCondLst>
                                  <p:childTnLst>
                                    <p:anim calcmode="discrete" valueType="str">
                                      <p:cBhvr>
                                        <p:cTn id="16" dur="1000" fill="hold"/>
                                        <p:tgtEl>
                                          <p:spTgt spid="49"/>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3"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3A570-07B5-42E6-9535-56F6FB5CF541}"/>
              </a:ext>
            </a:extLst>
          </p:cNvPr>
          <p:cNvSpPr>
            <a:spLocks noGrp="1"/>
          </p:cNvSpPr>
          <p:nvPr>
            <p:ph type="title"/>
          </p:nvPr>
        </p:nvSpPr>
        <p:spPr/>
        <p:txBody>
          <a:bodyPr/>
          <a:lstStyle/>
          <a:p>
            <a:r>
              <a:rPr lang="en-US" altLang="zh-CN" dirty="0"/>
              <a:t>2</a:t>
            </a:r>
            <a:r>
              <a:rPr lang="zh-CN" altLang="en-US" dirty="0"/>
              <a:t>、</a:t>
            </a:r>
            <a:r>
              <a:rPr lang="en-US" altLang="zh-CN" dirty="0"/>
              <a:t>CSMA/CA</a:t>
            </a:r>
            <a:endParaRPr lang="zh-CN" altLang="en-US" dirty="0"/>
          </a:p>
        </p:txBody>
      </p:sp>
      <p:sp>
        <p:nvSpPr>
          <p:cNvPr id="3" name="内容占位符 2">
            <a:extLst>
              <a:ext uri="{FF2B5EF4-FFF2-40B4-BE49-F238E27FC236}">
                <a16:creationId xmlns:a16="http://schemas.microsoft.com/office/drawing/2014/main" id="{8BFB2CED-BC39-4946-AD07-8351131D49F4}"/>
              </a:ext>
            </a:extLst>
          </p:cNvPr>
          <p:cNvSpPr>
            <a:spLocks noGrp="1"/>
          </p:cNvSpPr>
          <p:nvPr>
            <p:ph idx="1"/>
          </p:nvPr>
        </p:nvSpPr>
        <p:spPr>
          <a:xfrm>
            <a:off x="971550" y="3140968"/>
            <a:ext cx="7391400" cy="2086725"/>
          </a:xfrm>
        </p:spPr>
        <p:txBody>
          <a:bodyPr/>
          <a:lstStyle/>
          <a:p>
            <a:r>
              <a:rPr lang="zh-CN" altLang="en-US" sz="2400" dirty="0">
                <a:latin typeface="+mn-ea"/>
              </a:rPr>
              <a:t>发生碰撞的信号能量通常较小，很难被检测出来；</a:t>
            </a:r>
            <a:endParaRPr lang="en-US" altLang="zh-CN" sz="2400" dirty="0">
              <a:latin typeface="+mn-ea"/>
            </a:endParaRPr>
          </a:p>
          <a:p>
            <a:r>
              <a:rPr lang="zh-CN" altLang="en-US" sz="2400" dirty="0">
                <a:latin typeface="+mn-ea"/>
              </a:rPr>
              <a:t>隐蔽结点问题：发送结点无法检测到隐蔽结点，从而存在冲突的可能性；</a:t>
            </a:r>
            <a:endParaRPr lang="en-US" altLang="zh-CN" sz="2400" dirty="0">
              <a:latin typeface="+mn-ea"/>
            </a:endParaRPr>
          </a:p>
          <a:p>
            <a:r>
              <a:rPr lang="zh-CN" altLang="en-US" sz="2400" dirty="0">
                <a:latin typeface="+mn-ea"/>
              </a:rPr>
              <a:t>暴露结点的问题：发送结点检测到有冲突的结点其实并不影响其发送数据。</a:t>
            </a:r>
          </a:p>
        </p:txBody>
      </p:sp>
      <p:sp>
        <p:nvSpPr>
          <p:cNvPr id="5" name="文本框 4">
            <a:extLst>
              <a:ext uri="{FF2B5EF4-FFF2-40B4-BE49-F238E27FC236}">
                <a16:creationId xmlns:a16="http://schemas.microsoft.com/office/drawing/2014/main" id="{80D48792-EE2E-46BA-8AB3-A138328598AF}"/>
              </a:ext>
            </a:extLst>
          </p:cNvPr>
          <p:cNvSpPr txBox="1"/>
          <p:nvPr/>
        </p:nvSpPr>
        <p:spPr>
          <a:xfrm>
            <a:off x="971550" y="1199029"/>
            <a:ext cx="7632898" cy="1200329"/>
          </a:xfrm>
          <a:prstGeom prst="rect">
            <a:avLst/>
          </a:prstGeom>
          <a:noFill/>
        </p:spPr>
        <p:txBody>
          <a:bodyPr wrap="square">
            <a:spAutoFit/>
          </a:bodyPr>
          <a:lstStyle/>
          <a:p>
            <a:r>
              <a:rPr lang="en-US" altLang="zh-CN" dirty="0"/>
              <a:t>CSMA/CA(Carrier Sense Multiple Access with Collision Avoidance)</a:t>
            </a:r>
            <a:r>
              <a:rPr lang="zh-CN" altLang="en-US" dirty="0"/>
              <a:t>，载波监听多路访问</a:t>
            </a:r>
            <a:r>
              <a:rPr lang="en-US" altLang="zh-CN" dirty="0"/>
              <a:t>/</a:t>
            </a:r>
            <a:r>
              <a:rPr lang="zh-CN" altLang="en-US" dirty="0"/>
              <a:t>冲突避免机制，一般工作在无线网中。</a:t>
            </a:r>
          </a:p>
        </p:txBody>
      </p:sp>
      <p:sp>
        <p:nvSpPr>
          <p:cNvPr id="7" name="文本框 6">
            <a:extLst>
              <a:ext uri="{FF2B5EF4-FFF2-40B4-BE49-F238E27FC236}">
                <a16:creationId xmlns:a16="http://schemas.microsoft.com/office/drawing/2014/main" id="{67BC090E-FE0F-4DA2-8F30-4F8128D0D297}"/>
              </a:ext>
            </a:extLst>
          </p:cNvPr>
          <p:cNvSpPr txBox="1"/>
          <p:nvPr/>
        </p:nvSpPr>
        <p:spPr>
          <a:xfrm>
            <a:off x="971550" y="2533736"/>
            <a:ext cx="5040610" cy="461665"/>
          </a:xfrm>
          <a:prstGeom prst="rect">
            <a:avLst/>
          </a:prstGeom>
          <a:noFill/>
        </p:spPr>
        <p:txBody>
          <a:bodyPr wrap="square">
            <a:spAutoFit/>
          </a:bodyPr>
          <a:lstStyle/>
          <a:p>
            <a:r>
              <a:rPr lang="zh-CN" altLang="en-US" dirty="0"/>
              <a:t>无线网与有线网有很大区别，如：</a:t>
            </a:r>
          </a:p>
        </p:txBody>
      </p:sp>
      <p:sp>
        <p:nvSpPr>
          <p:cNvPr id="9" name="文本框 8">
            <a:extLst>
              <a:ext uri="{FF2B5EF4-FFF2-40B4-BE49-F238E27FC236}">
                <a16:creationId xmlns:a16="http://schemas.microsoft.com/office/drawing/2014/main" id="{948F63DE-5630-457C-B63A-58E94BDA3B34}"/>
              </a:ext>
            </a:extLst>
          </p:cNvPr>
          <p:cNvSpPr txBox="1"/>
          <p:nvPr/>
        </p:nvSpPr>
        <p:spPr>
          <a:xfrm>
            <a:off x="966700" y="5340528"/>
            <a:ext cx="7632898" cy="830997"/>
          </a:xfrm>
          <a:prstGeom prst="rect">
            <a:avLst/>
          </a:prstGeom>
          <a:noFill/>
        </p:spPr>
        <p:txBody>
          <a:bodyPr wrap="square">
            <a:spAutoFit/>
          </a:bodyPr>
          <a:lstStyle/>
          <a:p>
            <a:r>
              <a:rPr lang="zh-CN" altLang="en-US" dirty="0">
                <a:latin typeface="+mn-ea"/>
                <a:ea typeface="+mn-ea"/>
              </a:rPr>
              <a:t>因此，在无线网中无法使用</a:t>
            </a:r>
            <a:r>
              <a:rPr lang="en-US" altLang="zh-CN" dirty="0">
                <a:latin typeface="+mn-ea"/>
                <a:ea typeface="+mn-ea"/>
              </a:rPr>
              <a:t>CSMA/CD</a:t>
            </a:r>
            <a:r>
              <a:rPr lang="zh-CN" altLang="en-US" dirty="0">
                <a:latin typeface="+mn-ea"/>
                <a:ea typeface="+mn-ea"/>
              </a:rPr>
              <a:t>，只能设法避免冲突。</a:t>
            </a:r>
            <a:r>
              <a:rPr lang="en-US" altLang="zh-CN" dirty="0">
                <a:latin typeface="+mn-ea"/>
                <a:ea typeface="+mn-ea"/>
              </a:rPr>
              <a:t>CSMA/CA</a:t>
            </a:r>
            <a:r>
              <a:rPr lang="zh-CN" altLang="en-US" dirty="0">
                <a:latin typeface="+mn-ea"/>
                <a:ea typeface="+mn-ea"/>
              </a:rPr>
              <a:t>就是为此而提出的协议。</a:t>
            </a:r>
          </a:p>
        </p:txBody>
      </p:sp>
    </p:spTree>
    <p:extLst>
      <p:ext uri="{BB962C8B-B14F-4D97-AF65-F5344CB8AC3E}">
        <p14:creationId xmlns:p14="http://schemas.microsoft.com/office/powerpoint/2010/main" val="4148643488"/>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9">
            <a:extLst>
              <a:ext uri="{FF2B5EF4-FFF2-40B4-BE49-F238E27FC236}">
                <a16:creationId xmlns:a16="http://schemas.microsoft.com/office/drawing/2014/main" id="{29EE36FB-F6E8-4EAB-BBBA-999A6DA06FD5}"/>
              </a:ext>
            </a:extLst>
          </p:cNvPr>
          <p:cNvSpPr txBox="1">
            <a:spLocks noChangeArrowheads="1"/>
          </p:cNvSpPr>
          <p:nvPr/>
        </p:nvSpPr>
        <p:spPr bwMode="auto">
          <a:xfrm>
            <a:off x="296863" y="5718175"/>
            <a:ext cx="8626475" cy="955675"/>
          </a:xfrm>
          <a:prstGeom prst="rect">
            <a:avLst/>
          </a:prstGeom>
          <a:solidFill>
            <a:srgbClr val="FFFF66"/>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800" b="0">
                <a:solidFill>
                  <a:srgbClr val="333399"/>
                </a:solidFill>
                <a:ea typeface="黑体" pitchFamily="49" charset="-122"/>
              </a:rPr>
              <a:t>当 </a:t>
            </a:r>
            <a:r>
              <a:rPr lang="en-US" altLang="zh-CN" sz="2800" b="0">
                <a:solidFill>
                  <a:srgbClr val="333399"/>
                </a:solidFill>
                <a:ea typeface="黑体" pitchFamily="49" charset="-122"/>
              </a:rPr>
              <a:t>A </a:t>
            </a:r>
            <a:r>
              <a:rPr lang="zh-CN" altLang="en-US" sz="2800" b="0">
                <a:solidFill>
                  <a:srgbClr val="333399"/>
                </a:solidFill>
                <a:ea typeface="黑体" pitchFamily="49" charset="-122"/>
              </a:rPr>
              <a:t>和 </a:t>
            </a:r>
            <a:r>
              <a:rPr lang="en-US" altLang="zh-CN" sz="2800" b="0">
                <a:solidFill>
                  <a:srgbClr val="333399"/>
                </a:solidFill>
                <a:ea typeface="黑体" pitchFamily="49" charset="-122"/>
              </a:rPr>
              <a:t>C </a:t>
            </a:r>
            <a:r>
              <a:rPr lang="zh-CN" altLang="en-US" sz="2800" b="0">
                <a:solidFill>
                  <a:srgbClr val="333399"/>
                </a:solidFill>
                <a:ea typeface="黑体" pitchFamily="49" charset="-122"/>
              </a:rPr>
              <a:t>检测不到无线信号时，都以为 </a:t>
            </a:r>
            <a:r>
              <a:rPr lang="en-US" altLang="zh-CN" sz="2800" b="0">
                <a:solidFill>
                  <a:srgbClr val="333399"/>
                </a:solidFill>
                <a:ea typeface="黑体" pitchFamily="49" charset="-122"/>
              </a:rPr>
              <a:t>B </a:t>
            </a:r>
            <a:r>
              <a:rPr lang="zh-CN" altLang="en-US" sz="2800" b="0">
                <a:solidFill>
                  <a:srgbClr val="333399"/>
                </a:solidFill>
                <a:ea typeface="黑体" pitchFamily="49" charset="-122"/>
              </a:rPr>
              <a:t>是空闲的，</a:t>
            </a:r>
          </a:p>
          <a:p>
            <a:pPr algn="ctr" eaLnBrk="1" hangingPunct="1"/>
            <a:r>
              <a:rPr lang="zh-CN" altLang="en-US" sz="2800" b="0">
                <a:solidFill>
                  <a:srgbClr val="333399"/>
                </a:solidFill>
                <a:ea typeface="黑体" pitchFamily="49" charset="-122"/>
              </a:rPr>
              <a:t>因而都向 </a:t>
            </a:r>
            <a:r>
              <a:rPr lang="en-US" altLang="zh-CN" sz="2800" b="0">
                <a:solidFill>
                  <a:srgbClr val="333399"/>
                </a:solidFill>
                <a:ea typeface="黑体" pitchFamily="49" charset="-122"/>
              </a:rPr>
              <a:t>B </a:t>
            </a:r>
            <a:r>
              <a:rPr lang="zh-CN" altLang="en-US" sz="2800" b="0">
                <a:solidFill>
                  <a:srgbClr val="333399"/>
                </a:solidFill>
                <a:ea typeface="黑体" pitchFamily="49" charset="-122"/>
              </a:rPr>
              <a:t>发送数据，结果发生碰撞。</a:t>
            </a:r>
          </a:p>
        </p:txBody>
      </p:sp>
      <p:sp>
        <p:nvSpPr>
          <p:cNvPr id="7" name="Oval 86">
            <a:extLst>
              <a:ext uri="{FF2B5EF4-FFF2-40B4-BE49-F238E27FC236}">
                <a16:creationId xmlns:a16="http://schemas.microsoft.com/office/drawing/2014/main" id="{2BDB7DEF-305F-46EC-BA63-0C56F207BF63}"/>
              </a:ext>
            </a:extLst>
          </p:cNvPr>
          <p:cNvSpPr>
            <a:spLocks noChangeArrowheads="1"/>
          </p:cNvSpPr>
          <p:nvPr/>
        </p:nvSpPr>
        <p:spPr bwMode="auto">
          <a:xfrm>
            <a:off x="4319588" y="2573338"/>
            <a:ext cx="3190875" cy="3014662"/>
          </a:xfrm>
          <a:prstGeom prst="ellipse">
            <a:avLst/>
          </a:prstGeom>
          <a:solidFill>
            <a:srgbClr val="FFFF99"/>
          </a:solidFill>
          <a:ln w="9525">
            <a:solidFill>
              <a:srgbClr val="333399"/>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Text Box 87">
            <a:extLst>
              <a:ext uri="{FF2B5EF4-FFF2-40B4-BE49-F238E27FC236}">
                <a16:creationId xmlns:a16="http://schemas.microsoft.com/office/drawing/2014/main" id="{FF18C074-4C02-4727-868F-12A04B1D8F77}"/>
              </a:ext>
            </a:extLst>
          </p:cNvPr>
          <p:cNvSpPr txBox="1">
            <a:spLocks noChangeArrowheads="1"/>
          </p:cNvSpPr>
          <p:nvPr/>
        </p:nvSpPr>
        <p:spPr bwMode="auto">
          <a:xfrm>
            <a:off x="1220788" y="1963738"/>
            <a:ext cx="199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b="0">
                <a:solidFill>
                  <a:srgbClr val="333399"/>
                </a:solidFill>
                <a:ea typeface="黑体" pitchFamily="49" charset="-122"/>
              </a:rPr>
              <a:t>A </a:t>
            </a:r>
            <a:r>
              <a:rPr lang="zh-CN" altLang="en-US" b="0">
                <a:solidFill>
                  <a:srgbClr val="333399"/>
                </a:solidFill>
                <a:ea typeface="黑体" pitchFamily="49" charset="-122"/>
              </a:rPr>
              <a:t>的作用范围</a:t>
            </a:r>
          </a:p>
        </p:txBody>
      </p:sp>
      <p:sp>
        <p:nvSpPr>
          <p:cNvPr id="9" name="Oval 88">
            <a:extLst>
              <a:ext uri="{FF2B5EF4-FFF2-40B4-BE49-F238E27FC236}">
                <a16:creationId xmlns:a16="http://schemas.microsoft.com/office/drawing/2014/main" id="{72E4321E-ED8C-4DF3-8FDB-9E16DA5869A6}"/>
              </a:ext>
            </a:extLst>
          </p:cNvPr>
          <p:cNvSpPr>
            <a:spLocks noChangeArrowheads="1"/>
          </p:cNvSpPr>
          <p:nvPr/>
        </p:nvSpPr>
        <p:spPr bwMode="auto">
          <a:xfrm>
            <a:off x="1627188" y="2573338"/>
            <a:ext cx="3190875" cy="3014662"/>
          </a:xfrm>
          <a:prstGeom prst="ellipse">
            <a:avLst/>
          </a:prstGeom>
          <a:solidFill>
            <a:srgbClr val="CCECFF">
              <a:alpha val="23921"/>
            </a:srgbClr>
          </a:solidFill>
          <a:ln w="9525">
            <a:solidFill>
              <a:srgbClr val="333399"/>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Text Box 89">
            <a:extLst>
              <a:ext uri="{FF2B5EF4-FFF2-40B4-BE49-F238E27FC236}">
                <a16:creationId xmlns:a16="http://schemas.microsoft.com/office/drawing/2014/main" id="{9FBD1B9B-AB65-4788-AF4B-7760CF3524B6}"/>
              </a:ext>
            </a:extLst>
          </p:cNvPr>
          <p:cNvSpPr txBox="1">
            <a:spLocks noChangeArrowheads="1"/>
          </p:cNvSpPr>
          <p:nvPr/>
        </p:nvSpPr>
        <p:spPr bwMode="auto">
          <a:xfrm>
            <a:off x="4137025" y="1963738"/>
            <a:ext cx="2011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b="0">
                <a:solidFill>
                  <a:srgbClr val="333399"/>
                </a:solidFill>
                <a:ea typeface="黑体" pitchFamily="49" charset="-122"/>
              </a:rPr>
              <a:t>C </a:t>
            </a:r>
            <a:r>
              <a:rPr lang="zh-CN" altLang="en-US" b="0">
                <a:solidFill>
                  <a:srgbClr val="333399"/>
                </a:solidFill>
                <a:ea typeface="黑体" pitchFamily="49" charset="-122"/>
              </a:rPr>
              <a:t>的作用范围</a:t>
            </a:r>
          </a:p>
        </p:txBody>
      </p:sp>
      <p:sp>
        <p:nvSpPr>
          <p:cNvPr id="11" name="Text Box 90">
            <a:extLst>
              <a:ext uri="{FF2B5EF4-FFF2-40B4-BE49-F238E27FC236}">
                <a16:creationId xmlns:a16="http://schemas.microsoft.com/office/drawing/2014/main" id="{E3DE3C55-2127-4099-AA45-C3BE0C09C234}"/>
              </a:ext>
            </a:extLst>
          </p:cNvPr>
          <p:cNvSpPr txBox="1">
            <a:spLocks noChangeArrowheads="1"/>
          </p:cNvSpPr>
          <p:nvPr/>
        </p:nvSpPr>
        <p:spPr bwMode="auto">
          <a:xfrm>
            <a:off x="3033713" y="4338638"/>
            <a:ext cx="3873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0">
                <a:solidFill>
                  <a:srgbClr val="333399"/>
                </a:solidFill>
                <a:ea typeface="黑体" pitchFamily="49" charset="-122"/>
              </a:rPr>
              <a:t>A</a:t>
            </a:r>
          </a:p>
        </p:txBody>
      </p:sp>
      <p:sp>
        <p:nvSpPr>
          <p:cNvPr id="12" name="Text Box 91">
            <a:extLst>
              <a:ext uri="{FF2B5EF4-FFF2-40B4-BE49-F238E27FC236}">
                <a16:creationId xmlns:a16="http://schemas.microsoft.com/office/drawing/2014/main" id="{64F008D4-D68D-45F8-9E69-A8A6D9E62D4A}"/>
              </a:ext>
            </a:extLst>
          </p:cNvPr>
          <p:cNvSpPr txBox="1">
            <a:spLocks noChangeArrowheads="1"/>
          </p:cNvSpPr>
          <p:nvPr/>
        </p:nvSpPr>
        <p:spPr bwMode="auto">
          <a:xfrm>
            <a:off x="4354513" y="43402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333399"/>
                </a:solidFill>
                <a:ea typeface="黑体" pitchFamily="49" charset="-122"/>
              </a:rPr>
              <a:t>B</a:t>
            </a:r>
          </a:p>
        </p:txBody>
      </p:sp>
      <p:sp>
        <p:nvSpPr>
          <p:cNvPr id="13" name="Text Box 92">
            <a:extLst>
              <a:ext uri="{FF2B5EF4-FFF2-40B4-BE49-F238E27FC236}">
                <a16:creationId xmlns:a16="http://schemas.microsoft.com/office/drawing/2014/main" id="{0F639CFB-DB5B-4DB4-B7F1-2AD74433A0AE}"/>
              </a:ext>
            </a:extLst>
          </p:cNvPr>
          <p:cNvSpPr txBox="1">
            <a:spLocks noChangeArrowheads="1"/>
          </p:cNvSpPr>
          <p:nvPr/>
        </p:nvSpPr>
        <p:spPr bwMode="auto">
          <a:xfrm>
            <a:off x="5713413" y="4340225"/>
            <a:ext cx="40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333399"/>
                </a:solidFill>
                <a:ea typeface="黑体" pitchFamily="49" charset="-122"/>
              </a:rPr>
              <a:t>C</a:t>
            </a:r>
          </a:p>
        </p:txBody>
      </p:sp>
      <p:sp>
        <p:nvSpPr>
          <p:cNvPr id="14" name="Text Box 93">
            <a:extLst>
              <a:ext uri="{FF2B5EF4-FFF2-40B4-BE49-F238E27FC236}">
                <a16:creationId xmlns:a16="http://schemas.microsoft.com/office/drawing/2014/main" id="{A32D4606-2907-457E-A382-DC574026C397}"/>
              </a:ext>
            </a:extLst>
          </p:cNvPr>
          <p:cNvSpPr txBox="1">
            <a:spLocks noChangeArrowheads="1"/>
          </p:cNvSpPr>
          <p:nvPr/>
        </p:nvSpPr>
        <p:spPr bwMode="auto">
          <a:xfrm>
            <a:off x="7119938" y="4340225"/>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333399"/>
                </a:solidFill>
                <a:ea typeface="黑体" pitchFamily="49" charset="-122"/>
              </a:rPr>
              <a:t>D</a:t>
            </a:r>
          </a:p>
        </p:txBody>
      </p:sp>
      <p:grpSp>
        <p:nvGrpSpPr>
          <p:cNvPr id="15" name="Group 94">
            <a:extLst>
              <a:ext uri="{FF2B5EF4-FFF2-40B4-BE49-F238E27FC236}">
                <a16:creationId xmlns:a16="http://schemas.microsoft.com/office/drawing/2014/main" id="{11BEE257-85B9-41AC-BB20-41E915163DCF}"/>
              </a:ext>
            </a:extLst>
          </p:cNvPr>
          <p:cNvGrpSpPr>
            <a:grpSpLocks/>
          </p:cNvGrpSpPr>
          <p:nvPr/>
        </p:nvGrpSpPr>
        <p:grpSpPr bwMode="auto">
          <a:xfrm>
            <a:off x="4087813" y="3798888"/>
            <a:ext cx="809625" cy="547687"/>
            <a:chOff x="762" y="2391"/>
            <a:chExt cx="423" cy="312"/>
          </a:xfrm>
        </p:grpSpPr>
        <p:grpSp>
          <p:nvGrpSpPr>
            <p:cNvPr id="16" name="Group 95">
              <a:extLst>
                <a:ext uri="{FF2B5EF4-FFF2-40B4-BE49-F238E27FC236}">
                  <a16:creationId xmlns:a16="http://schemas.microsoft.com/office/drawing/2014/main" id="{40F85C22-E5CD-4B0D-B55D-D0EBCC6BB3E0}"/>
                </a:ext>
              </a:extLst>
            </p:cNvPr>
            <p:cNvGrpSpPr>
              <a:grpSpLocks/>
            </p:cNvGrpSpPr>
            <p:nvPr/>
          </p:nvGrpSpPr>
          <p:grpSpPr bwMode="auto">
            <a:xfrm>
              <a:off x="867" y="2432"/>
              <a:ext cx="318" cy="271"/>
              <a:chOff x="657" y="1570"/>
              <a:chExt cx="318" cy="311"/>
            </a:xfrm>
          </p:grpSpPr>
          <p:sp>
            <p:nvSpPr>
              <p:cNvPr id="24" name="Line 96">
                <a:extLst>
                  <a:ext uri="{FF2B5EF4-FFF2-40B4-BE49-F238E27FC236}">
                    <a16:creationId xmlns:a16="http://schemas.microsoft.com/office/drawing/2014/main" id="{7AC2AA93-9723-4C3C-A77B-BA18C313884F}"/>
                  </a:ext>
                </a:extLst>
              </p:cNvPr>
              <p:cNvSpPr>
                <a:spLocks noChangeShapeType="1"/>
              </p:cNvSpPr>
              <p:nvPr/>
            </p:nvSpPr>
            <p:spPr bwMode="auto">
              <a:xfrm flipH="1">
                <a:off x="703" y="1570"/>
                <a:ext cx="0" cy="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25" name="Picture 97" descr="laptop copy">
                <a:extLst>
                  <a:ext uri="{FF2B5EF4-FFF2-40B4-BE49-F238E27FC236}">
                    <a16:creationId xmlns:a16="http://schemas.microsoft.com/office/drawing/2014/main" id="{DAA7B12C-7EAA-4DD3-97EB-C930E8BC5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98">
              <a:extLst>
                <a:ext uri="{FF2B5EF4-FFF2-40B4-BE49-F238E27FC236}">
                  <a16:creationId xmlns:a16="http://schemas.microsoft.com/office/drawing/2014/main" id="{E6AEF0E5-5108-4E18-8119-149EA832E066}"/>
                </a:ext>
              </a:extLst>
            </p:cNvPr>
            <p:cNvGrpSpPr>
              <a:grpSpLocks/>
            </p:cNvGrpSpPr>
            <p:nvPr/>
          </p:nvGrpSpPr>
          <p:grpSpPr bwMode="auto">
            <a:xfrm>
              <a:off x="762" y="2391"/>
              <a:ext cx="306" cy="90"/>
              <a:chOff x="748" y="2251"/>
              <a:chExt cx="306" cy="90"/>
            </a:xfrm>
          </p:grpSpPr>
          <p:sp>
            <p:nvSpPr>
              <p:cNvPr id="18" name="AutoShape 99">
                <a:extLst>
                  <a:ext uri="{FF2B5EF4-FFF2-40B4-BE49-F238E27FC236}">
                    <a16:creationId xmlns:a16="http://schemas.microsoft.com/office/drawing/2014/main" id="{33295078-B03D-4741-B1F7-043E33C92293}"/>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AutoShape 100">
                <a:extLst>
                  <a:ext uri="{FF2B5EF4-FFF2-40B4-BE49-F238E27FC236}">
                    <a16:creationId xmlns:a16="http://schemas.microsoft.com/office/drawing/2014/main" id="{39A13672-67DE-4DB2-86B0-11D5D44EB04D}"/>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 name="AutoShape 101">
                <a:extLst>
                  <a:ext uri="{FF2B5EF4-FFF2-40B4-BE49-F238E27FC236}">
                    <a16:creationId xmlns:a16="http://schemas.microsoft.com/office/drawing/2014/main" id="{B801EC44-E9D7-4EA4-9D81-A295D81886E8}"/>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 name="AutoShape 102">
                <a:extLst>
                  <a:ext uri="{FF2B5EF4-FFF2-40B4-BE49-F238E27FC236}">
                    <a16:creationId xmlns:a16="http://schemas.microsoft.com/office/drawing/2014/main" id="{277B5531-D45F-42F6-B698-A9564E72ACE6}"/>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 name="AutoShape 103">
                <a:extLst>
                  <a:ext uri="{FF2B5EF4-FFF2-40B4-BE49-F238E27FC236}">
                    <a16:creationId xmlns:a16="http://schemas.microsoft.com/office/drawing/2014/main" id="{99F5687B-BFE1-4443-A21C-DE4821CF209D}"/>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 name="AutoShape 104">
                <a:extLst>
                  <a:ext uri="{FF2B5EF4-FFF2-40B4-BE49-F238E27FC236}">
                    <a16:creationId xmlns:a16="http://schemas.microsoft.com/office/drawing/2014/main" id="{4B0E2BBF-4558-4AEB-97C9-DE2FFBF644DD}"/>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26" name="Group 105">
            <a:extLst>
              <a:ext uri="{FF2B5EF4-FFF2-40B4-BE49-F238E27FC236}">
                <a16:creationId xmlns:a16="http://schemas.microsoft.com/office/drawing/2014/main" id="{3565A55C-A8C8-4644-B023-759089E9FA2A}"/>
              </a:ext>
            </a:extLst>
          </p:cNvPr>
          <p:cNvGrpSpPr>
            <a:grpSpLocks/>
          </p:cNvGrpSpPr>
          <p:nvPr/>
        </p:nvGrpSpPr>
        <p:grpSpPr bwMode="auto">
          <a:xfrm>
            <a:off x="2817813" y="3798888"/>
            <a:ext cx="809625" cy="547687"/>
            <a:chOff x="762" y="2391"/>
            <a:chExt cx="423" cy="312"/>
          </a:xfrm>
        </p:grpSpPr>
        <p:grpSp>
          <p:nvGrpSpPr>
            <p:cNvPr id="27" name="Group 106">
              <a:extLst>
                <a:ext uri="{FF2B5EF4-FFF2-40B4-BE49-F238E27FC236}">
                  <a16:creationId xmlns:a16="http://schemas.microsoft.com/office/drawing/2014/main" id="{6C347AA6-BCB7-40B4-8763-76AB951B8692}"/>
                </a:ext>
              </a:extLst>
            </p:cNvPr>
            <p:cNvGrpSpPr>
              <a:grpSpLocks/>
            </p:cNvGrpSpPr>
            <p:nvPr/>
          </p:nvGrpSpPr>
          <p:grpSpPr bwMode="auto">
            <a:xfrm>
              <a:off x="867" y="2432"/>
              <a:ext cx="318" cy="271"/>
              <a:chOff x="657" y="1570"/>
              <a:chExt cx="318" cy="311"/>
            </a:xfrm>
          </p:grpSpPr>
          <p:sp>
            <p:nvSpPr>
              <p:cNvPr id="35" name="Line 107">
                <a:extLst>
                  <a:ext uri="{FF2B5EF4-FFF2-40B4-BE49-F238E27FC236}">
                    <a16:creationId xmlns:a16="http://schemas.microsoft.com/office/drawing/2014/main" id="{FAF64804-0EE7-4180-A333-7B7FE8C65B64}"/>
                  </a:ext>
                </a:extLst>
              </p:cNvPr>
              <p:cNvSpPr>
                <a:spLocks noChangeShapeType="1"/>
              </p:cNvSpPr>
              <p:nvPr/>
            </p:nvSpPr>
            <p:spPr bwMode="auto">
              <a:xfrm flipH="1">
                <a:off x="703" y="1570"/>
                <a:ext cx="0" cy="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36" name="Picture 108" descr="laptop copy">
                <a:extLst>
                  <a:ext uri="{FF2B5EF4-FFF2-40B4-BE49-F238E27FC236}">
                    <a16:creationId xmlns:a16="http://schemas.microsoft.com/office/drawing/2014/main" id="{3B7F4F51-0364-45EB-86CF-7E7F0DD6D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109">
              <a:extLst>
                <a:ext uri="{FF2B5EF4-FFF2-40B4-BE49-F238E27FC236}">
                  <a16:creationId xmlns:a16="http://schemas.microsoft.com/office/drawing/2014/main" id="{C7005DFA-58D3-4DE5-978D-A7D96BF09643}"/>
                </a:ext>
              </a:extLst>
            </p:cNvPr>
            <p:cNvGrpSpPr>
              <a:grpSpLocks/>
            </p:cNvGrpSpPr>
            <p:nvPr/>
          </p:nvGrpSpPr>
          <p:grpSpPr bwMode="auto">
            <a:xfrm>
              <a:off x="762" y="2391"/>
              <a:ext cx="306" cy="90"/>
              <a:chOff x="748" y="2251"/>
              <a:chExt cx="306" cy="90"/>
            </a:xfrm>
          </p:grpSpPr>
          <p:sp>
            <p:nvSpPr>
              <p:cNvPr id="29" name="AutoShape 110">
                <a:extLst>
                  <a:ext uri="{FF2B5EF4-FFF2-40B4-BE49-F238E27FC236}">
                    <a16:creationId xmlns:a16="http://schemas.microsoft.com/office/drawing/2014/main" id="{28B238D8-D4E4-4AE0-AD53-45A9B1A47C99}"/>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 name="AutoShape 111">
                <a:extLst>
                  <a:ext uri="{FF2B5EF4-FFF2-40B4-BE49-F238E27FC236}">
                    <a16:creationId xmlns:a16="http://schemas.microsoft.com/office/drawing/2014/main" id="{22FEE3F8-6CD1-4B16-A3FA-69A03DFFAD7F}"/>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AutoShape 112">
                <a:extLst>
                  <a:ext uri="{FF2B5EF4-FFF2-40B4-BE49-F238E27FC236}">
                    <a16:creationId xmlns:a16="http://schemas.microsoft.com/office/drawing/2014/main" id="{6558A9F0-2AE7-4310-8CC8-560DCDD51C21}"/>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 name="AutoShape 113">
                <a:extLst>
                  <a:ext uri="{FF2B5EF4-FFF2-40B4-BE49-F238E27FC236}">
                    <a16:creationId xmlns:a16="http://schemas.microsoft.com/office/drawing/2014/main" id="{1A48DA5F-EC79-47FF-90FD-B8E1A39AD0D9}"/>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 name="AutoShape 114">
                <a:extLst>
                  <a:ext uri="{FF2B5EF4-FFF2-40B4-BE49-F238E27FC236}">
                    <a16:creationId xmlns:a16="http://schemas.microsoft.com/office/drawing/2014/main" id="{5A075859-1E80-41E1-84F4-32A56EA34296}"/>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AutoShape 115">
                <a:extLst>
                  <a:ext uri="{FF2B5EF4-FFF2-40B4-BE49-F238E27FC236}">
                    <a16:creationId xmlns:a16="http://schemas.microsoft.com/office/drawing/2014/main" id="{89A615C3-817C-4314-A28F-ECC9D14D7D52}"/>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37" name="Group 116">
            <a:extLst>
              <a:ext uri="{FF2B5EF4-FFF2-40B4-BE49-F238E27FC236}">
                <a16:creationId xmlns:a16="http://schemas.microsoft.com/office/drawing/2014/main" id="{3063CD0F-8EB0-409F-9343-C7C0CD91CF8A}"/>
              </a:ext>
            </a:extLst>
          </p:cNvPr>
          <p:cNvGrpSpPr>
            <a:grpSpLocks/>
          </p:cNvGrpSpPr>
          <p:nvPr/>
        </p:nvGrpSpPr>
        <p:grpSpPr bwMode="auto">
          <a:xfrm>
            <a:off x="6858000" y="3798888"/>
            <a:ext cx="809625" cy="547687"/>
            <a:chOff x="762" y="2391"/>
            <a:chExt cx="423" cy="312"/>
          </a:xfrm>
        </p:grpSpPr>
        <p:grpSp>
          <p:nvGrpSpPr>
            <p:cNvPr id="38" name="Group 117">
              <a:extLst>
                <a:ext uri="{FF2B5EF4-FFF2-40B4-BE49-F238E27FC236}">
                  <a16:creationId xmlns:a16="http://schemas.microsoft.com/office/drawing/2014/main" id="{244C7DB2-8141-4647-8EE2-482795F80D6C}"/>
                </a:ext>
              </a:extLst>
            </p:cNvPr>
            <p:cNvGrpSpPr>
              <a:grpSpLocks/>
            </p:cNvGrpSpPr>
            <p:nvPr/>
          </p:nvGrpSpPr>
          <p:grpSpPr bwMode="auto">
            <a:xfrm>
              <a:off x="867" y="2432"/>
              <a:ext cx="318" cy="271"/>
              <a:chOff x="657" y="1570"/>
              <a:chExt cx="318" cy="311"/>
            </a:xfrm>
          </p:grpSpPr>
          <p:sp>
            <p:nvSpPr>
              <p:cNvPr id="46" name="Line 118">
                <a:extLst>
                  <a:ext uri="{FF2B5EF4-FFF2-40B4-BE49-F238E27FC236}">
                    <a16:creationId xmlns:a16="http://schemas.microsoft.com/office/drawing/2014/main" id="{899CBC4F-B3A2-4E22-ACBE-52CD31B32E49}"/>
                  </a:ext>
                </a:extLst>
              </p:cNvPr>
              <p:cNvSpPr>
                <a:spLocks noChangeShapeType="1"/>
              </p:cNvSpPr>
              <p:nvPr/>
            </p:nvSpPr>
            <p:spPr bwMode="auto">
              <a:xfrm flipH="1">
                <a:off x="703" y="1570"/>
                <a:ext cx="0" cy="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47" name="Picture 119" descr="laptop copy">
                <a:extLst>
                  <a:ext uri="{FF2B5EF4-FFF2-40B4-BE49-F238E27FC236}">
                    <a16:creationId xmlns:a16="http://schemas.microsoft.com/office/drawing/2014/main" id="{9C870F1A-9805-413E-AB97-7456E4AA4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120">
              <a:extLst>
                <a:ext uri="{FF2B5EF4-FFF2-40B4-BE49-F238E27FC236}">
                  <a16:creationId xmlns:a16="http://schemas.microsoft.com/office/drawing/2014/main" id="{2BB43D5C-8324-4B61-BD2E-B76EBAC3468C}"/>
                </a:ext>
              </a:extLst>
            </p:cNvPr>
            <p:cNvGrpSpPr>
              <a:grpSpLocks/>
            </p:cNvGrpSpPr>
            <p:nvPr/>
          </p:nvGrpSpPr>
          <p:grpSpPr bwMode="auto">
            <a:xfrm>
              <a:off x="762" y="2391"/>
              <a:ext cx="306" cy="90"/>
              <a:chOff x="748" y="2251"/>
              <a:chExt cx="306" cy="90"/>
            </a:xfrm>
          </p:grpSpPr>
          <p:sp>
            <p:nvSpPr>
              <p:cNvPr id="40" name="AutoShape 121">
                <a:extLst>
                  <a:ext uri="{FF2B5EF4-FFF2-40B4-BE49-F238E27FC236}">
                    <a16:creationId xmlns:a16="http://schemas.microsoft.com/office/drawing/2014/main" id="{807EB0C8-4E30-4246-A4E1-CA2AFE946F62}"/>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1" name="AutoShape 122">
                <a:extLst>
                  <a:ext uri="{FF2B5EF4-FFF2-40B4-BE49-F238E27FC236}">
                    <a16:creationId xmlns:a16="http://schemas.microsoft.com/office/drawing/2014/main" id="{D29AE761-E06C-46E4-B6CC-18D419C18875}"/>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 name="AutoShape 123">
                <a:extLst>
                  <a:ext uri="{FF2B5EF4-FFF2-40B4-BE49-F238E27FC236}">
                    <a16:creationId xmlns:a16="http://schemas.microsoft.com/office/drawing/2014/main" id="{98BCE2C1-7DD5-41D5-BC79-888110179B44}"/>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 name="AutoShape 124">
                <a:extLst>
                  <a:ext uri="{FF2B5EF4-FFF2-40B4-BE49-F238E27FC236}">
                    <a16:creationId xmlns:a16="http://schemas.microsoft.com/office/drawing/2014/main" id="{33218E0D-0444-4FF2-8623-1A1357254739}"/>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 name="AutoShape 125">
                <a:extLst>
                  <a:ext uri="{FF2B5EF4-FFF2-40B4-BE49-F238E27FC236}">
                    <a16:creationId xmlns:a16="http://schemas.microsoft.com/office/drawing/2014/main" id="{C0739B29-DC31-4BFB-BC4B-D3D10CDDA925}"/>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5" name="AutoShape 126">
                <a:extLst>
                  <a:ext uri="{FF2B5EF4-FFF2-40B4-BE49-F238E27FC236}">
                    <a16:creationId xmlns:a16="http://schemas.microsoft.com/office/drawing/2014/main" id="{C8E13AA8-9AD1-4D0E-AC8D-B30B87659ACD}"/>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48" name="Group 127">
            <a:extLst>
              <a:ext uri="{FF2B5EF4-FFF2-40B4-BE49-F238E27FC236}">
                <a16:creationId xmlns:a16="http://schemas.microsoft.com/office/drawing/2014/main" id="{74CE9687-0DC5-4DE5-96E0-CDCC53B619AD}"/>
              </a:ext>
            </a:extLst>
          </p:cNvPr>
          <p:cNvGrpSpPr>
            <a:grpSpLocks/>
          </p:cNvGrpSpPr>
          <p:nvPr/>
        </p:nvGrpSpPr>
        <p:grpSpPr bwMode="auto">
          <a:xfrm>
            <a:off x="5472113" y="3798888"/>
            <a:ext cx="809625" cy="547687"/>
            <a:chOff x="762" y="2391"/>
            <a:chExt cx="423" cy="312"/>
          </a:xfrm>
        </p:grpSpPr>
        <p:grpSp>
          <p:nvGrpSpPr>
            <p:cNvPr id="49" name="Group 128">
              <a:extLst>
                <a:ext uri="{FF2B5EF4-FFF2-40B4-BE49-F238E27FC236}">
                  <a16:creationId xmlns:a16="http://schemas.microsoft.com/office/drawing/2014/main" id="{EC385E05-AEC0-41B5-81E0-0A3B62A588A4}"/>
                </a:ext>
              </a:extLst>
            </p:cNvPr>
            <p:cNvGrpSpPr>
              <a:grpSpLocks/>
            </p:cNvGrpSpPr>
            <p:nvPr/>
          </p:nvGrpSpPr>
          <p:grpSpPr bwMode="auto">
            <a:xfrm>
              <a:off x="867" y="2432"/>
              <a:ext cx="318" cy="271"/>
              <a:chOff x="657" y="1570"/>
              <a:chExt cx="318" cy="311"/>
            </a:xfrm>
          </p:grpSpPr>
          <p:sp>
            <p:nvSpPr>
              <p:cNvPr id="57" name="Line 129">
                <a:extLst>
                  <a:ext uri="{FF2B5EF4-FFF2-40B4-BE49-F238E27FC236}">
                    <a16:creationId xmlns:a16="http://schemas.microsoft.com/office/drawing/2014/main" id="{D7957F95-1C4E-46CD-828C-6F975695EFD3}"/>
                  </a:ext>
                </a:extLst>
              </p:cNvPr>
              <p:cNvSpPr>
                <a:spLocks noChangeShapeType="1"/>
              </p:cNvSpPr>
              <p:nvPr/>
            </p:nvSpPr>
            <p:spPr bwMode="auto">
              <a:xfrm flipH="1">
                <a:off x="703" y="1570"/>
                <a:ext cx="0" cy="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58" name="Picture 130" descr="laptop copy">
                <a:extLst>
                  <a:ext uri="{FF2B5EF4-FFF2-40B4-BE49-F238E27FC236}">
                    <a16:creationId xmlns:a16="http://schemas.microsoft.com/office/drawing/2014/main" id="{155A220C-75A6-4DC2-AC7C-0AEBEB87D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 name="Group 131">
              <a:extLst>
                <a:ext uri="{FF2B5EF4-FFF2-40B4-BE49-F238E27FC236}">
                  <a16:creationId xmlns:a16="http://schemas.microsoft.com/office/drawing/2014/main" id="{A4B648CC-2420-4ACB-BDFE-AC9A3807BC5F}"/>
                </a:ext>
              </a:extLst>
            </p:cNvPr>
            <p:cNvGrpSpPr>
              <a:grpSpLocks/>
            </p:cNvGrpSpPr>
            <p:nvPr/>
          </p:nvGrpSpPr>
          <p:grpSpPr bwMode="auto">
            <a:xfrm>
              <a:off x="762" y="2391"/>
              <a:ext cx="306" cy="90"/>
              <a:chOff x="748" y="2251"/>
              <a:chExt cx="306" cy="90"/>
            </a:xfrm>
          </p:grpSpPr>
          <p:sp>
            <p:nvSpPr>
              <p:cNvPr id="51" name="AutoShape 132">
                <a:extLst>
                  <a:ext uri="{FF2B5EF4-FFF2-40B4-BE49-F238E27FC236}">
                    <a16:creationId xmlns:a16="http://schemas.microsoft.com/office/drawing/2014/main" id="{209BA510-13EF-4F0A-96E2-529AD6AC45D8}"/>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 name="AutoShape 133">
                <a:extLst>
                  <a:ext uri="{FF2B5EF4-FFF2-40B4-BE49-F238E27FC236}">
                    <a16:creationId xmlns:a16="http://schemas.microsoft.com/office/drawing/2014/main" id="{A96FCD89-83F9-45CC-8987-A7F530626BEA}"/>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 name="AutoShape 134">
                <a:extLst>
                  <a:ext uri="{FF2B5EF4-FFF2-40B4-BE49-F238E27FC236}">
                    <a16:creationId xmlns:a16="http://schemas.microsoft.com/office/drawing/2014/main" id="{BD7B8481-6470-4137-8D1A-FFD2B9F7AC49}"/>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4" name="AutoShape 135">
                <a:extLst>
                  <a:ext uri="{FF2B5EF4-FFF2-40B4-BE49-F238E27FC236}">
                    <a16:creationId xmlns:a16="http://schemas.microsoft.com/office/drawing/2014/main" id="{F3704DDB-1218-4C76-ADD8-2A505984B22B}"/>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5" name="AutoShape 136">
                <a:extLst>
                  <a:ext uri="{FF2B5EF4-FFF2-40B4-BE49-F238E27FC236}">
                    <a16:creationId xmlns:a16="http://schemas.microsoft.com/office/drawing/2014/main" id="{BA46303F-9DD5-41DE-AD61-7C62DB47C0E9}"/>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6" name="AutoShape 137">
                <a:extLst>
                  <a:ext uri="{FF2B5EF4-FFF2-40B4-BE49-F238E27FC236}">
                    <a16:creationId xmlns:a16="http://schemas.microsoft.com/office/drawing/2014/main" id="{D5907609-C0D8-4229-A53A-D72DCAA39F93}"/>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sp>
        <p:nvSpPr>
          <p:cNvPr id="59" name="Line 138">
            <a:extLst>
              <a:ext uri="{FF2B5EF4-FFF2-40B4-BE49-F238E27FC236}">
                <a16:creationId xmlns:a16="http://schemas.microsoft.com/office/drawing/2014/main" id="{0B604DD9-1C36-48E7-8B11-0E7721A070E5}"/>
              </a:ext>
            </a:extLst>
          </p:cNvPr>
          <p:cNvSpPr>
            <a:spLocks noChangeShapeType="1"/>
          </p:cNvSpPr>
          <p:nvPr/>
        </p:nvSpPr>
        <p:spPr bwMode="auto">
          <a:xfrm>
            <a:off x="1954213" y="2376488"/>
            <a:ext cx="460375" cy="436562"/>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0" name="Line 139">
            <a:extLst>
              <a:ext uri="{FF2B5EF4-FFF2-40B4-BE49-F238E27FC236}">
                <a16:creationId xmlns:a16="http://schemas.microsoft.com/office/drawing/2014/main" id="{83740BEA-AF46-4263-BB8D-CBD4D2ABCFD6}"/>
              </a:ext>
            </a:extLst>
          </p:cNvPr>
          <p:cNvSpPr>
            <a:spLocks noChangeShapeType="1"/>
          </p:cNvSpPr>
          <p:nvPr/>
        </p:nvSpPr>
        <p:spPr bwMode="auto">
          <a:xfrm>
            <a:off x="4751388" y="2362200"/>
            <a:ext cx="392112" cy="390525"/>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 name="Text Box 85">
            <a:extLst>
              <a:ext uri="{FF2B5EF4-FFF2-40B4-BE49-F238E27FC236}">
                <a16:creationId xmlns:a16="http://schemas.microsoft.com/office/drawing/2014/main" id="{EB72E678-A582-4D9E-ABD5-4294D879C179}"/>
              </a:ext>
            </a:extLst>
          </p:cNvPr>
          <p:cNvSpPr txBox="1">
            <a:spLocks noChangeArrowheads="1"/>
          </p:cNvSpPr>
          <p:nvPr/>
        </p:nvSpPr>
        <p:spPr bwMode="auto">
          <a:xfrm>
            <a:off x="735054" y="2971339"/>
            <a:ext cx="8166018" cy="1077218"/>
          </a:xfrm>
          <a:prstGeom prst="rect">
            <a:avLst/>
          </a:prstGeom>
          <a:solidFill>
            <a:srgbClr val="CCECFF"/>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sz="3200" b="0" dirty="0">
                <a:solidFill>
                  <a:srgbClr val="333399"/>
                </a:solidFill>
                <a:ea typeface="黑体" pitchFamily="49" charset="-122"/>
              </a:rPr>
              <a:t>这种未能检测出媒体上已存在的信号的问题</a:t>
            </a:r>
          </a:p>
          <a:p>
            <a:pPr algn="ctr" eaLnBrk="1" hangingPunct="1"/>
            <a:r>
              <a:rPr kumimoji="0" lang="zh-CN" altLang="en-US" sz="3200" b="0" dirty="0">
                <a:solidFill>
                  <a:srgbClr val="333399"/>
                </a:solidFill>
                <a:ea typeface="黑体" pitchFamily="49" charset="-122"/>
              </a:rPr>
              <a:t>叫做</a:t>
            </a:r>
            <a:r>
              <a:rPr kumimoji="0" lang="zh-CN" altLang="en-US" sz="3200" b="0" dirty="0">
                <a:solidFill>
                  <a:srgbClr val="FF0000"/>
                </a:solidFill>
                <a:ea typeface="黑体" pitchFamily="49" charset="-122"/>
              </a:rPr>
              <a:t>隐蔽结点问题</a:t>
            </a:r>
            <a:r>
              <a:rPr kumimoji="0" lang="en-US" altLang="zh-CN" sz="3200" b="0" dirty="0">
                <a:solidFill>
                  <a:srgbClr val="333399"/>
                </a:solidFill>
                <a:ea typeface="黑体" pitchFamily="49" charset="-122"/>
              </a:rPr>
              <a:t>(hidden node problem) </a:t>
            </a:r>
          </a:p>
        </p:txBody>
      </p:sp>
      <p:sp>
        <p:nvSpPr>
          <p:cNvPr id="61" name="Rectangle 6">
            <a:extLst>
              <a:ext uri="{FF2B5EF4-FFF2-40B4-BE49-F238E27FC236}">
                <a16:creationId xmlns:a16="http://schemas.microsoft.com/office/drawing/2014/main" id="{E2F6B559-15C0-4578-BADE-564BABF389F8}"/>
              </a:ext>
            </a:extLst>
          </p:cNvPr>
          <p:cNvSpPr txBox="1">
            <a:spLocks noChangeArrowheads="1"/>
          </p:cNvSpPr>
          <p:nvPr/>
        </p:nvSpPr>
        <p:spPr bwMode="auto">
          <a:xfrm>
            <a:off x="708026" y="44624"/>
            <a:ext cx="8116887" cy="84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dirty="0">
                <a:ln>
                  <a:noFill/>
                </a:ln>
                <a:solidFill>
                  <a:srgbClr val="333399"/>
                </a:solidFill>
                <a:effectLst/>
                <a:uLnTx/>
                <a:uFillTx/>
                <a:latin typeface="Arial"/>
                <a:ea typeface="黑体"/>
                <a:cs typeface="+mj-cs"/>
              </a:rPr>
              <a:t>无线网络的特殊问题 </a:t>
            </a:r>
          </a:p>
        </p:txBody>
      </p:sp>
    </p:spTree>
    <p:extLst>
      <p:ext uri="{BB962C8B-B14F-4D97-AF65-F5344CB8AC3E}">
        <p14:creationId xmlns:p14="http://schemas.microsoft.com/office/powerpoint/2010/main" val="2872352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2000" fill="hold" grpId="0" nodeType="afterEffect">
                                  <p:stCondLst>
                                    <p:cond delay="500"/>
                                  </p:stCondLst>
                                  <p:childTnLst>
                                    <p:anim calcmode="discrete" valueType="str">
                                      <p:cBhvr>
                                        <p:cTn id="9"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5604858-0645-4047-9B72-04C47723DCF7}"/>
              </a:ext>
            </a:extLst>
          </p:cNvPr>
          <p:cNvSpPr txBox="1">
            <a:spLocks noChangeArrowheads="1"/>
          </p:cNvSpPr>
          <p:nvPr/>
        </p:nvSpPr>
        <p:spPr bwMode="auto">
          <a:xfrm>
            <a:off x="708026" y="44624"/>
            <a:ext cx="8116887" cy="84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charset="0"/>
                <a:ea typeface="黑体" pitchFamily="2" charset="-122"/>
              </a:defRPr>
            </a:lvl2pPr>
            <a:lvl3pPr algn="l" rtl="0" eaLnBrk="0" fontAlgn="base" hangingPunct="0">
              <a:spcBef>
                <a:spcPct val="0"/>
              </a:spcBef>
              <a:spcAft>
                <a:spcPct val="0"/>
              </a:spcAft>
              <a:defRPr sz="4400">
                <a:solidFill>
                  <a:srgbClr val="333399"/>
                </a:solidFill>
                <a:latin typeface="Arial" charset="0"/>
                <a:ea typeface="黑体" pitchFamily="2" charset="-122"/>
              </a:defRPr>
            </a:lvl3pPr>
            <a:lvl4pPr algn="l" rtl="0" eaLnBrk="0" fontAlgn="base" hangingPunct="0">
              <a:spcBef>
                <a:spcPct val="0"/>
              </a:spcBef>
              <a:spcAft>
                <a:spcPct val="0"/>
              </a:spcAft>
              <a:defRPr sz="4400">
                <a:solidFill>
                  <a:srgbClr val="333399"/>
                </a:solidFill>
                <a:latin typeface="Arial" charset="0"/>
                <a:ea typeface="黑体" pitchFamily="2" charset="-122"/>
              </a:defRPr>
            </a:lvl4pPr>
            <a:lvl5pPr algn="l" rtl="0" eaLnBrk="0" fontAlgn="base" hangingPunct="0">
              <a:spcBef>
                <a:spcPct val="0"/>
              </a:spcBef>
              <a:spcAft>
                <a:spcPct val="0"/>
              </a:spcAft>
              <a:defRPr sz="4400">
                <a:solidFill>
                  <a:srgbClr val="333399"/>
                </a:solidFill>
                <a:latin typeface="Arial" charset="0"/>
                <a:ea typeface="黑体" pitchFamily="2" charset="-122"/>
              </a:defRPr>
            </a:lvl5pPr>
            <a:lvl6pPr marL="457200" algn="l" rtl="0" fontAlgn="base">
              <a:spcBef>
                <a:spcPct val="0"/>
              </a:spcBef>
              <a:spcAft>
                <a:spcPct val="0"/>
              </a:spcAft>
              <a:defRPr sz="4400">
                <a:solidFill>
                  <a:srgbClr val="333399"/>
                </a:solidFill>
                <a:latin typeface="Arial" charset="0"/>
                <a:ea typeface="黑体" pitchFamily="2" charset="-122"/>
              </a:defRPr>
            </a:lvl6pPr>
            <a:lvl7pPr marL="914400" algn="l" rtl="0" fontAlgn="base">
              <a:spcBef>
                <a:spcPct val="0"/>
              </a:spcBef>
              <a:spcAft>
                <a:spcPct val="0"/>
              </a:spcAft>
              <a:defRPr sz="4400">
                <a:solidFill>
                  <a:srgbClr val="333399"/>
                </a:solidFill>
                <a:latin typeface="Arial" charset="0"/>
                <a:ea typeface="黑体" pitchFamily="2" charset="-122"/>
              </a:defRPr>
            </a:lvl7pPr>
            <a:lvl8pPr marL="1371600" algn="l" rtl="0" fontAlgn="base">
              <a:spcBef>
                <a:spcPct val="0"/>
              </a:spcBef>
              <a:spcAft>
                <a:spcPct val="0"/>
              </a:spcAft>
              <a:defRPr sz="4400">
                <a:solidFill>
                  <a:srgbClr val="333399"/>
                </a:solidFill>
                <a:latin typeface="Arial" charset="0"/>
                <a:ea typeface="黑体" pitchFamily="2" charset="-122"/>
              </a:defRPr>
            </a:lvl8pPr>
            <a:lvl9pPr marL="1828800" algn="l" rtl="0" fontAlgn="base">
              <a:spcBef>
                <a:spcPct val="0"/>
              </a:spcBef>
              <a:spcAft>
                <a:spcPct val="0"/>
              </a:spcAft>
              <a:defRPr sz="4400">
                <a:solidFill>
                  <a:srgbClr val="333399"/>
                </a:solidFill>
                <a:latin typeface="Arial" charset="0"/>
                <a:ea typeface="黑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0" i="0" u="none" strike="noStrike" kern="0" cap="none" spc="0" normalizeH="0" baseline="0" noProof="0" dirty="0">
                <a:ln>
                  <a:noFill/>
                </a:ln>
                <a:solidFill>
                  <a:srgbClr val="333399"/>
                </a:solidFill>
                <a:effectLst/>
                <a:uLnTx/>
                <a:uFillTx/>
                <a:latin typeface="Arial"/>
                <a:ea typeface="黑体"/>
                <a:cs typeface="+mj-cs"/>
              </a:rPr>
              <a:t>无线局域网的特殊问题 </a:t>
            </a:r>
          </a:p>
        </p:txBody>
      </p:sp>
      <p:sp>
        <p:nvSpPr>
          <p:cNvPr id="5" name="Text Box 81">
            <a:extLst>
              <a:ext uri="{FF2B5EF4-FFF2-40B4-BE49-F238E27FC236}">
                <a16:creationId xmlns:a16="http://schemas.microsoft.com/office/drawing/2014/main" id="{A1E727F8-3090-4294-8D95-642DEC4A60CA}"/>
              </a:ext>
            </a:extLst>
          </p:cNvPr>
          <p:cNvSpPr txBox="1">
            <a:spLocks noChangeArrowheads="1"/>
          </p:cNvSpPr>
          <p:nvPr/>
        </p:nvSpPr>
        <p:spPr bwMode="auto">
          <a:xfrm>
            <a:off x="255588" y="5516563"/>
            <a:ext cx="8569325" cy="955675"/>
          </a:xfrm>
          <a:prstGeom prst="rect">
            <a:avLst/>
          </a:prstGeom>
          <a:solidFill>
            <a:srgbClr val="FFFF99"/>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en-US" altLang="zh-CN" sz="2800" b="0">
                <a:solidFill>
                  <a:srgbClr val="333399"/>
                </a:solidFill>
                <a:ea typeface="黑体" pitchFamily="49" charset="-122"/>
              </a:rPr>
              <a:t>B </a:t>
            </a:r>
            <a:r>
              <a:rPr kumimoji="0" lang="zh-CN" altLang="en-US" sz="2800" b="0">
                <a:solidFill>
                  <a:srgbClr val="333399"/>
                </a:solidFill>
                <a:ea typeface="黑体" pitchFamily="49" charset="-122"/>
              </a:rPr>
              <a:t>向 </a:t>
            </a:r>
            <a:r>
              <a:rPr kumimoji="0" lang="en-US" altLang="zh-CN" sz="2800" b="0">
                <a:solidFill>
                  <a:srgbClr val="333399"/>
                </a:solidFill>
                <a:ea typeface="黑体" pitchFamily="49" charset="-122"/>
              </a:rPr>
              <a:t>A </a:t>
            </a:r>
            <a:r>
              <a:rPr kumimoji="0" lang="zh-CN" altLang="en-US" sz="2800" b="0">
                <a:solidFill>
                  <a:srgbClr val="333399"/>
                </a:solidFill>
                <a:ea typeface="黑体" pitchFamily="49" charset="-122"/>
              </a:rPr>
              <a:t>发送数据，而 </a:t>
            </a:r>
            <a:r>
              <a:rPr kumimoji="0" lang="en-US" altLang="zh-CN" sz="2800" b="0">
                <a:solidFill>
                  <a:srgbClr val="333399"/>
                </a:solidFill>
                <a:ea typeface="黑体" pitchFamily="49" charset="-122"/>
              </a:rPr>
              <a:t>C </a:t>
            </a:r>
            <a:r>
              <a:rPr kumimoji="0" lang="zh-CN" altLang="en-US" sz="2800" b="0">
                <a:solidFill>
                  <a:srgbClr val="333399"/>
                </a:solidFill>
                <a:ea typeface="黑体" pitchFamily="49" charset="-122"/>
              </a:rPr>
              <a:t>又想和 </a:t>
            </a:r>
            <a:r>
              <a:rPr kumimoji="0" lang="en-US" altLang="zh-CN" sz="2800" b="0">
                <a:solidFill>
                  <a:srgbClr val="333399"/>
                </a:solidFill>
                <a:ea typeface="黑体" pitchFamily="49" charset="-122"/>
              </a:rPr>
              <a:t>D </a:t>
            </a:r>
            <a:r>
              <a:rPr kumimoji="0" lang="zh-CN" altLang="en-US" sz="2800" b="0">
                <a:solidFill>
                  <a:srgbClr val="333399"/>
                </a:solidFill>
                <a:ea typeface="黑体" pitchFamily="49" charset="-122"/>
              </a:rPr>
              <a:t>通信。</a:t>
            </a:r>
          </a:p>
          <a:p>
            <a:pPr algn="ctr" eaLnBrk="1" hangingPunct="1"/>
            <a:r>
              <a:rPr kumimoji="0" lang="en-US" altLang="zh-CN" sz="2800" b="0">
                <a:solidFill>
                  <a:srgbClr val="333399"/>
                </a:solidFill>
                <a:ea typeface="黑体" pitchFamily="49" charset="-122"/>
              </a:rPr>
              <a:t>C </a:t>
            </a:r>
            <a:r>
              <a:rPr kumimoji="0" lang="zh-CN" altLang="en-US" sz="2800" b="0">
                <a:solidFill>
                  <a:srgbClr val="333399"/>
                </a:solidFill>
                <a:ea typeface="黑体" pitchFamily="49" charset="-122"/>
              </a:rPr>
              <a:t>检测到媒体上有信号，于是就不敢向 </a:t>
            </a:r>
            <a:r>
              <a:rPr kumimoji="0" lang="en-US" altLang="zh-CN" sz="2800" b="0">
                <a:solidFill>
                  <a:srgbClr val="333399"/>
                </a:solidFill>
                <a:ea typeface="黑体" pitchFamily="49" charset="-122"/>
              </a:rPr>
              <a:t>D </a:t>
            </a:r>
            <a:r>
              <a:rPr kumimoji="0" lang="zh-CN" altLang="en-US" sz="2800" b="0">
                <a:solidFill>
                  <a:srgbClr val="333399"/>
                </a:solidFill>
                <a:ea typeface="黑体" pitchFamily="49" charset="-122"/>
              </a:rPr>
              <a:t>发送数据。 </a:t>
            </a:r>
          </a:p>
        </p:txBody>
      </p:sp>
      <p:sp>
        <p:nvSpPr>
          <p:cNvPr id="7" name="Oval 85">
            <a:extLst>
              <a:ext uri="{FF2B5EF4-FFF2-40B4-BE49-F238E27FC236}">
                <a16:creationId xmlns:a16="http://schemas.microsoft.com/office/drawing/2014/main" id="{7B6B7CC4-2121-4AF9-95F5-C5E23EB962D3}"/>
              </a:ext>
            </a:extLst>
          </p:cNvPr>
          <p:cNvSpPr>
            <a:spLocks noChangeArrowheads="1"/>
          </p:cNvSpPr>
          <p:nvPr/>
        </p:nvSpPr>
        <p:spPr bwMode="auto">
          <a:xfrm>
            <a:off x="3738563" y="2149475"/>
            <a:ext cx="3336925" cy="3224213"/>
          </a:xfrm>
          <a:prstGeom prst="ellipse">
            <a:avLst/>
          </a:prstGeom>
          <a:solidFill>
            <a:srgbClr val="FFFF99"/>
          </a:solidFill>
          <a:ln w="9525">
            <a:solidFill>
              <a:srgbClr val="333399"/>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Oval 86">
            <a:extLst>
              <a:ext uri="{FF2B5EF4-FFF2-40B4-BE49-F238E27FC236}">
                <a16:creationId xmlns:a16="http://schemas.microsoft.com/office/drawing/2014/main" id="{4F8793AE-8A88-46C2-B036-7CDC682CB874}"/>
              </a:ext>
            </a:extLst>
          </p:cNvPr>
          <p:cNvSpPr>
            <a:spLocks noChangeArrowheads="1"/>
          </p:cNvSpPr>
          <p:nvPr/>
        </p:nvSpPr>
        <p:spPr bwMode="auto">
          <a:xfrm>
            <a:off x="2338388" y="2149475"/>
            <a:ext cx="3340100" cy="3224213"/>
          </a:xfrm>
          <a:prstGeom prst="ellipse">
            <a:avLst/>
          </a:prstGeom>
          <a:solidFill>
            <a:srgbClr val="CCECFF">
              <a:alpha val="30196"/>
            </a:srgbClr>
          </a:solidFill>
          <a:ln w="9525">
            <a:solidFill>
              <a:srgbClr val="333399"/>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 name="Line 87">
            <a:extLst>
              <a:ext uri="{FF2B5EF4-FFF2-40B4-BE49-F238E27FC236}">
                <a16:creationId xmlns:a16="http://schemas.microsoft.com/office/drawing/2014/main" id="{C1A470AF-D65E-45AA-8078-0EAC31164926}"/>
              </a:ext>
            </a:extLst>
          </p:cNvPr>
          <p:cNvSpPr>
            <a:spLocks noChangeShapeType="1"/>
          </p:cNvSpPr>
          <p:nvPr/>
        </p:nvSpPr>
        <p:spPr bwMode="auto">
          <a:xfrm flipV="1">
            <a:off x="5678488" y="3789363"/>
            <a:ext cx="981075" cy="23812"/>
          </a:xfrm>
          <a:prstGeom prst="line">
            <a:avLst/>
          </a:prstGeom>
          <a:noFill/>
          <a:ln w="57150">
            <a:solidFill>
              <a:srgbClr val="FF0000"/>
            </a:solidFill>
            <a:prstDash val="sysDot"/>
            <a:round/>
            <a:headEnd/>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Text Box 88">
            <a:extLst>
              <a:ext uri="{FF2B5EF4-FFF2-40B4-BE49-F238E27FC236}">
                <a16:creationId xmlns:a16="http://schemas.microsoft.com/office/drawing/2014/main" id="{4286388E-7099-49C8-9E45-A09EC4F01D87}"/>
              </a:ext>
            </a:extLst>
          </p:cNvPr>
          <p:cNvSpPr txBox="1">
            <a:spLocks noChangeArrowheads="1"/>
          </p:cNvSpPr>
          <p:nvPr/>
        </p:nvSpPr>
        <p:spPr bwMode="auto">
          <a:xfrm>
            <a:off x="2443163" y="39798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0">
                <a:solidFill>
                  <a:srgbClr val="333399"/>
                </a:solidFill>
                <a:ea typeface="黑体" pitchFamily="49" charset="-122"/>
              </a:rPr>
              <a:t>A</a:t>
            </a:r>
          </a:p>
        </p:txBody>
      </p:sp>
      <p:sp>
        <p:nvSpPr>
          <p:cNvPr id="11" name="Text Box 89">
            <a:extLst>
              <a:ext uri="{FF2B5EF4-FFF2-40B4-BE49-F238E27FC236}">
                <a16:creationId xmlns:a16="http://schemas.microsoft.com/office/drawing/2014/main" id="{0E4F6A66-693C-4B69-808F-4033B1DA1F13}"/>
              </a:ext>
            </a:extLst>
          </p:cNvPr>
          <p:cNvSpPr txBox="1">
            <a:spLocks noChangeArrowheads="1"/>
          </p:cNvSpPr>
          <p:nvPr/>
        </p:nvSpPr>
        <p:spPr bwMode="auto">
          <a:xfrm>
            <a:off x="6688138" y="397986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333399"/>
                </a:solidFill>
                <a:ea typeface="黑体" pitchFamily="49" charset="-122"/>
              </a:rPr>
              <a:t>D</a:t>
            </a:r>
          </a:p>
        </p:txBody>
      </p:sp>
      <p:sp>
        <p:nvSpPr>
          <p:cNvPr id="12" name="Text Box 90">
            <a:extLst>
              <a:ext uri="{FF2B5EF4-FFF2-40B4-BE49-F238E27FC236}">
                <a16:creationId xmlns:a16="http://schemas.microsoft.com/office/drawing/2014/main" id="{DA298618-5C22-46FE-ABD3-360A4EF769C0}"/>
              </a:ext>
            </a:extLst>
          </p:cNvPr>
          <p:cNvSpPr txBox="1">
            <a:spLocks noChangeArrowheads="1"/>
          </p:cNvSpPr>
          <p:nvPr/>
        </p:nvSpPr>
        <p:spPr bwMode="auto">
          <a:xfrm>
            <a:off x="5286375" y="397986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333399"/>
                </a:solidFill>
                <a:ea typeface="黑体" pitchFamily="49" charset="-122"/>
              </a:rPr>
              <a:t>C</a:t>
            </a:r>
          </a:p>
        </p:txBody>
      </p:sp>
      <p:sp>
        <p:nvSpPr>
          <p:cNvPr id="13" name="Text Box 91">
            <a:extLst>
              <a:ext uri="{FF2B5EF4-FFF2-40B4-BE49-F238E27FC236}">
                <a16:creationId xmlns:a16="http://schemas.microsoft.com/office/drawing/2014/main" id="{F9827291-1845-4BF9-B650-400E6CC84C5E}"/>
              </a:ext>
            </a:extLst>
          </p:cNvPr>
          <p:cNvSpPr txBox="1">
            <a:spLocks noChangeArrowheads="1"/>
          </p:cNvSpPr>
          <p:nvPr/>
        </p:nvSpPr>
        <p:spPr bwMode="auto">
          <a:xfrm>
            <a:off x="3798888" y="397986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333399"/>
                </a:solidFill>
                <a:ea typeface="黑体" pitchFamily="49" charset="-122"/>
              </a:rPr>
              <a:t>B</a:t>
            </a:r>
          </a:p>
        </p:txBody>
      </p:sp>
      <p:sp>
        <p:nvSpPr>
          <p:cNvPr id="14" name="Text Box 92">
            <a:extLst>
              <a:ext uri="{FF2B5EF4-FFF2-40B4-BE49-F238E27FC236}">
                <a16:creationId xmlns:a16="http://schemas.microsoft.com/office/drawing/2014/main" id="{AABC54F1-AFBB-4A9E-86A2-2F69EA3DA10E}"/>
              </a:ext>
            </a:extLst>
          </p:cNvPr>
          <p:cNvSpPr txBox="1">
            <a:spLocks noChangeArrowheads="1"/>
          </p:cNvSpPr>
          <p:nvPr/>
        </p:nvSpPr>
        <p:spPr bwMode="auto">
          <a:xfrm>
            <a:off x="5794375" y="3035300"/>
            <a:ext cx="79375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4800" b="0">
                <a:solidFill>
                  <a:srgbClr val="333399"/>
                </a:solidFill>
                <a:ea typeface="黑体" pitchFamily="49" charset="-122"/>
              </a:rPr>
              <a:t>？</a:t>
            </a:r>
          </a:p>
        </p:txBody>
      </p:sp>
      <p:grpSp>
        <p:nvGrpSpPr>
          <p:cNvPr id="15" name="Group 93">
            <a:extLst>
              <a:ext uri="{FF2B5EF4-FFF2-40B4-BE49-F238E27FC236}">
                <a16:creationId xmlns:a16="http://schemas.microsoft.com/office/drawing/2014/main" id="{15B244FC-4CB6-40E6-B2B0-765C239F72D0}"/>
              </a:ext>
            </a:extLst>
          </p:cNvPr>
          <p:cNvGrpSpPr>
            <a:grpSpLocks/>
          </p:cNvGrpSpPr>
          <p:nvPr/>
        </p:nvGrpSpPr>
        <p:grpSpPr bwMode="auto">
          <a:xfrm>
            <a:off x="6388100" y="3417888"/>
            <a:ext cx="847725" cy="585787"/>
            <a:chOff x="762" y="2391"/>
            <a:chExt cx="423" cy="312"/>
          </a:xfrm>
        </p:grpSpPr>
        <p:grpSp>
          <p:nvGrpSpPr>
            <p:cNvPr id="16" name="Group 94">
              <a:extLst>
                <a:ext uri="{FF2B5EF4-FFF2-40B4-BE49-F238E27FC236}">
                  <a16:creationId xmlns:a16="http://schemas.microsoft.com/office/drawing/2014/main" id="{F178B50D-6511-4574-87FE-5FCE36D9E78D}"/>
                </a:ext>
              </a:extLst>
            </p:cNvPr>
            <p:cNvGrpSpPr>
              <a:grpSpLocks/>
            </p:cNvGrpSpPr>
            <p:nvPr/>
          </p:nvGrpSpPr>
          <p:grpSpPr bwMode="auto">
            <a:xfrm>
              <a:off x="867" y="2432"/>
              <a:ext cx="318" cy="271"/>
              <a:chOff x="657" y="1570"/>
              <a:chExt cx="318" cy="311"/>
            </a:xfrm>
          </p:grpSpPr>
          <p:sp>
            <p:nvSpPr>
              <p:cNvPr id="24" name="Line 95">
                <a:extLst>
                  <a:ext uri="{FF2B5EF4-FFF2-40B4-BE49-F238E27FC236}">
                    <a16:creationId xmlns:a16="http://schemas.microsoft.com/office/drawing/2014/main" id="{9BC286AC-2082-49A8-826F-45DB5C297B07}"/>
                  </a:ext>
                </a:extLst>
              </p:cNvPr>
              <p:cNvSpPr>
                <a:spLocks noChangeShapeType="1"/>
              </p:cNvSpPr>
              <p:nvPr/>
            </p:nvSpPr>
            <p:spPr bwMode="auto">
              <a:xfrm flipH="1">
                <a:off x="703" y="1570"/>
                <a:ext cx="0" cy="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25" name="Picture 96" descr="laptop copy">
                <a:extLst>
                  <a:ext uri="{FF2B5EF4-FFF2-40B4-BE49-F238E27FC236}">
                    <a16:creationId xmlns:a16="http://schemas.microsoft.com/office/drawing/2014/main" id="{198EB83F-00D2-4BB9-87D1-CB80192902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97">
              <a:extLst>
                <a:ext uri="{FF2B5EF4-FFF2-40B4-BE49-F238E27FC236}">
                  <a16:creationId xmlns:a16="http://schemas.microsoft.com/office/drawing/2014/main" id="{483B6CC2-F29C-4479-90EA-E1E563F989CB}"/>
                </a:ext>
              </a:extLst>
            </p:cNvPr>
            <p:cNvGrpSpPr>
              <a:grpSpLocks/>
            </p:cNvGrpSpPr>
            <p:nvPr/>
          </p:nvGrpSpPr>
          <p:grpSpPr bwMode="auto">
            <a:xfrm>
              <a:off x="762" y="2391"/>
              <a:ext cx="306" cy="90"/>
              <a:chOff x="748" y="2251"/>
              <a:chExt cx="306" cy="90"/>
            </a:xfrm>
          </p:grpSpPr>
          <p:sp>
            <p:nvSpPr>
              <p:cNvPr id="18" name="AutoShape 98">
                <a:extLst>
                  <a:ext uri="{FF2B5EF4-FFF2-40B4-BE49-F238E27FC236}">
                    <a16:creationId xmlns:a16="http://schemas.microsoft.com/office/drawing/2014/main" id="{F2DBA066-2422-44CD-8FEF-15548B63226F}"/>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AutoShape 99">
                <a:extLst>
                  <a:ext uri="{FF2B5EF4-FFF2-40B4-BE49-F238E27FC236}">
                    <a16:creationId xmlns:a16="http://schemas.microsoft.com/office/drawing/2014/main" id="{26210C40-8030-4CB9-9263-2972BD82BCD1}"/>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 name="AutoShape 100">
                <a:extLst>
                  <a:ext uri="{FF2B5EF4-FFF2-40B4-BE49-F238E27FC236}">
                    <a16:creationId xmlns:a16="http://schemas.microsoft.com/office/drawing/2014/main" id="{DFA96836-85C8-4E7A-AC4F-5697D898DF27}"/>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 name="AutoShape 101">
                <a:extLst>
                  <a:ext uri="{FF2B5EF4-FFF2-40B4-BE49-F238E27FC236}">
                    <a16:creationId xmlns:a16="http://schemas.microsoft.com/office/drawing/2014/main" id="{01375F52-AAB3-4EF1-BE5F-FA074E8CD91B}"/>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 name="AutoShape 102">
                <a:extLst>
                  <a:ext uri="{FF2B5EF4-FFF2-40B4-BE49-F238E27FC236}">
                    <a16:creationId xmlns:a16="http://schemas.microsoft.com/office/drawing/2014/main" id="{238920C5-7576-415E-9135-BD4CCB037523}"/>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 name="AutoShape 103">
                <a:extLst>
                  <a:ext uri="{FF2B5EF4-FFF2-40B4-BE49-F238E27FC236}">
                    <a16:creationId xmlns:a16="http://schemas.microsoft.com/office/drawing/2014/main" id="{6722D9EB-8DB5-428B-93CE-88153A441066}"/>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26" name="Group 104">
            <a:extLst>
              <a:ext uri="{FF2B5EF4-FFF2-40B4-BE49-F238E27FC236}">
                <a16:creationId xmlns:a16="http://schemas.microsoft.com/office/drawing/2014/main" id="{1FCC2397-7D44-465D-B7F4-1A3DD048499C}"/>
              </a:ext>
            </a:extLst>
          </p:cNvPr>
          <p:cNvGrpSpPr>
            <a:grpSpLocks/>
          </p:cNvGrpSpPr>
          <p:nvPr/>
        </p:nvGrpSpPr>
        <p:grpSpPr bwMode="auto">
          <a:xfrm>
            <a:off x="2039938" y="3421063"/>
            <a:ext cx="846137" cy="585787"/>
            <a:chOff x="762" y="2391"/>
            <a:chExt cx="423" cy="312"/>
          </a:xfrm>
        </p:grpSpPr>
        <p:grpSp>
          <p:nvGrpSpPr>
            <p:cNvPr id="27" name="Group 105">
              <a:extLst>
                <a:ext uri="{FF2B5EF4-FFF2-40B4-BE49-F238E27FC236}">
                  <a16:creationId xmlns:a16="http://schemas.microsoft.com/office/drawing/2014/main" id="{BB2CA65C-E9BE-4AF7-8C53-CF267AF8FE65}"/>
                </a:ext>
              </a:extLst>
            </p:cNvPr>
            <p:cNvGrpSpPr>
              <a:grpSpLocks/>
            </p:cNvGrpSpPr>
            <p:nvPr/>
          </p:nvGrpSpPr>
          <p:grpSpPr bwMode="auto">
            <a:xfrm>
              <a:off x="867" y="2432"/>
              <a:ext cx="318" cy="271"/>
              <a:chOff x="657" y="1570"/>
              <a:chExt cx="318" cy="311"/>
            </a:xfrm>
          </p:grpSpPr>
          <p:sp>
            <p:nvSpPr>
              <p:cNvPr id="35" name="Line 106">
                <a:extLst>
                  <a:ext uri="{FF2B5EF4-FFF2-40B4-BE49-F238E27FC236}">
                    <a16:creationId xmlns:a16="http://schemas.microsoft.com/office/drawing/2014/main" id="{17B22944-FFF6-4446-B1A3-31B810B8470E}"/>
                  </a:ext>
                </a:extLst>
              </p:cNvPr>
              <p:cNvSpPr>
                <a:spLocks noChangeShapeType="1"/>
              </p:cNvSpPr>
              <p:nvPr/>
            </p:nvSpPr>
            <p:spPr bwMode="auto">
              <a:xfrm flipH="1">
                <a:off x="703" y="1570"/>
                <a:ext cx="0" cy="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36" name="Picture 107" descr="laptop copy">
                <a:extLst>
                  <a:ext uri="{FF2B5EF4-FFF2-40B4-BE49-F238E27FC236}">
                    <a16:creationId xmlns:a16="http://schemas.microsoft.com/office/drawing/2014/main" id="{E2EECEE5-3D52-46B4-A350-25690ED856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108">
              <a:extLst>
                <a:ext uri="{FF2B5EF4-FFF2-40B4-BE49-F238E27FC236}">
                  <a16:creationId xmlns:a16="http://schemas.microsoft.com/office/drawing/2014/main" id="{08293F06-E9F9-41DB-A479-923BC4E2AE8E}"/>
                </a:ext>
              </a:extLst>
            </p:cNvPr>
            <p:cNvGrpSpPr>
              <a:grpSpLocks/>
            </p:cNvGrpSpPr>
            <p:nvPr/>
          </p:nvGrpSpPr>
          <p:grpSpPr bwMode="auto">
            <a:xfrm>
              <a:off x="762" y="2391"/>
              <a:ext cx="306" cy="90"/>
              <a:chOff x="748" y="2251"/>
              <a:chExt cx="306" cy="90"/>
            </a:xfrm>
          </p:grpSpPr>
          <p:sp>
            <p:nvSpPr>
              <p:cNvPr id="29" name="AutoShape 109">
                <a:extLst>
                  <a:ext uri="{FF2B5EF4-FFF2-40B4-BE49-F238E27FC236}">
                    <a16:creationId xmlns:a16="http://schemas.microsoft.com/office/drawing/2014/main" id="{9E4C831F-EB48-49F5-AE8D-45726AF48098}"/>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 name="AutoShape 110">
                <a:extLst>
                  <a:ext uri="{FF2B5EF4-FFF2-40B4-BE49-F238E27FC236}">
                    <a16:creationId xmlns:a16="http://schemas.microsoft.com/office/drawing/2014/main" id="{864FFC56-46BA-41C0-B128-22FD6429F9D4}"/>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AutoShape 111">
                <a:extLst>
                  <a:ext uri="{FF2B5EF4-FFF2-40B4-BE49-F238E27FC236}">
                    <a16:creationId xmlns:a16="http://schemas.microsoft.com/office/drawing/2014/main" id="{9C51EEF2-0A3D-4132-BD7E-7962AE3C8ED7}"/>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 name="AutoShape 112">
                <a:extLst>
                  <a:ext uri="{FF2B5EF4-FFF2-40B4-BE49-F238E27FC236}">
                    <a16:creationId xmlns:a16="http://schemas.microsoft.com/office/drawing/2014/main" id="{7799D126-71DF-4A62-8337-F525335B6129}"/>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 name="AutoShape 113">
                <a:extLst>
                  <a:ext uri="{FF2B5EF4-FFF2-40B4-BE49-F238E27FC236}">
                    <a16:creationId xmlns:a16="http://schemas.microsoft.com/office/drawing/2014/main" id="{23150A68-770D-44A5-9C5F-58160B019460}"/>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AutoShape 114">
                <a:extLst>
                  <a:ext uri="{FF2B5EF4-FFF2-40B4-BE49-F238E27FC236}">
                    <a16:creationId xmlns:a16="http://schemas.microsoft.com/office/drawing/2014/main" id="{33E584E9-D75D-4FAD-B22B-57D96D4E7E6F}"/>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37" name="Group 115">
            <a:extLst>
              <a:ext uri="{FF2B5EF4-FFF2-40B4-BE49-F238E27FC236}">
                <a16:creationId xmlns:a16="http://schemas.microsoft.com/office/drawing/2014/main" id="{16543C88-7D2A-4126-B8E1-A311BE8C765F}"/>
              </a:ext>
            </a:extLst>
          </p:cNvPr>
          <p:cNvGrpSpPr>
            <a:grpSpLocks/>
          </p:cNvGrpSpPr>
          <p:nvPr/>
        </p:nvGrpSpPr>
        <p:grpSpPr bwMode="auto">
          <a:xfrm>
            <a:off x="4937125" y="3421063"/>
            <a:ext cx="847725" cy="585787"/>
            <a:chOff x="762" y="2391"/>
            <a:chExt cx="423" cy="312"/>
          </a:xfrm>
        </p:grpSpPr>
        <p:grpSp>
          <p:nvGrpSpPr>
            <p:cNvPr id="38" name="Group 116">
              <a:extLst>
                <a:ext uri="{FF2B5EF4-FFF2-40B4-BE49-F238E27FC236}">
                  <a16:creationId xmlns:a16="http://schemas.microsoft.com/office/drawing/2014/main" id="{9BF86660-C389-4710-8969-BFBD24ECA31D}"/>
                </a:ext>
              </a:extLst>
            </p:cNvPr>
            <p:cNvGrpSpPr>
              <a:grpSpLocks/>
            </p:cNvGrpSpPr>
            <p:nvPr/>
          </p:nvGrpSpPr>
          <p:grpSpPr bwMode="auto">
            <a:xfrm>
              <a:off x="867" y="2432"/>
              <a:ext cx="318" cy="271"/>
              <a:chOff x="657" y="1570"/>
              <a:chExt cx="318" cy="311"/>
            </a:xfrm>
          </p:grpSpPr>
          <p:sp>
            <p:nvSpPr>
              <p:cNvPr id="46" name="Line 117">
                <a:extLst>
                  <a:ext uri="{FF2B5EF4-FFF2-40B4-BE49-F238E27FC236}">
                    <a16:creationId xmlns:a16="http://schemas.microsoft.com/office/drawing/2014/main" id="{69125ED7-2EBD-42BE-8A17-50D4A33A86DA}"/>
                  </a:ext>
                </a:extLst>
              </p:cNvPr>
              <p:cNvSpPr>
                <a:spLocks noChangeShapeType="1"/>
              </p:cNvSpPr>
              <p:nvPr/>
            </p:nvSpPr>
            <p:spPr bwMode="auto">
              <a:xfrm flipH="1">
                <a:off x="703" y="1570"/>
                <a:ext cx="0" cy="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47" name="Picture 118" descr="laptop copy">
                <a:extLst>
                  <a:ext uri="{FF2B5EF4-FFF2-40B4-BE49-F238E27FC236}">
                    <a16:creationId xmlns:a16="http://schemas.microsoft.com/office/drawing/2014/main" id="{260FE876-FC04-4AB0-BBFF-2C874F17CA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119">
              <a:extLst>
                <a:ext uri="{FF2B5EF4-FFF2-40B4-BE49-F238E27FC236}">
                  <a16:creationId xmlns:a16="http://schemas.microsoft.com/office/drawing/2014/main" id="{6B0BCBC4-55AB-45D8-8130-CDC14789EE42}"/>
                </a:ext>
              </a:extLst>
            </p:cNvPr>
            <p:cNvGrpSpPr>
              <a:grpSpLocks/>
            </p:cNvGrpSpPr>
            <p:nvPr/>
          </p:nvGrpSpPr>
          <p:grpSpPr bwMode="auto">
            <a:xfrm>
              <a:off x="762" y="2391"/>
              <a:ext cx="306" cy="90"/>
              <a:chOff x="748" y="2251"/>
              <a:chExt cx="306" cy="90"/>
            </a:xfrm>
          </p:grpSpPr>
          <p:sp>
            <p:nvSpPr>
              <p:cNvPr id="40" name="AutoShape 120">
                <a:extLst>
                  <a:ext uri="{FF2B5EF4-FFF2-40B4-BE49-F238E27FC236}">
                    <a16:creationId xmlns:a16="http://schemas.microsoft.com/office/drawing/2014/main" id="{7C2B59F3-ADB6-4FDB-99B3-B93365BA6F60}"/>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1" name="AutoShape 121">
                <a:extLst>
                  <a:ext uri="{FF2B5EF4-FFF2-40B4-BE49-F238E27FC236}">
                    <a16:creationId xmlns:a16="http://schemas.microsoft.com/office/drawing/2014/main" id="{2FC6A5F2-D3FB-4538-B117-0488D9346856}"/>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 name="AutoShape 122">
                <a:extLst>
                  <a:ext uri="{FF2B5EF4-FFF2-40B4-BE49-F238E27FC236}">
                    <a16:creationId xmlns:a16="http://schemas.microsoft.com/office/drawing/2014/main" id="{7D74EB5A-1153-4B8E-995B-580B63654A9F}"/>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 name="AutoShape 123">
                <a:extLst>
                  <a:ext uri="{FF2B5EF4-FFF2-40B4-BE49-F238E27FC236}">
                    <a16:creationId xmlns:a16="http://schemas.microsoft.com/office/drawing/2014/main" id="{6B1901B2-DF00-4979-93C5-5569C58E6B2F}"/>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 name="AutoShape 124">
                <a:extLst>
                  <a:ext uri="{FF2B5EF4-FFF2-40B4-BE49-F238E27FC236}">
                    <a16:creationId xmlns:a16="http://schemas.microsoft.com/office/drawing/2014/main" id="{18562FD7-D0D5-4DA8-9A4A-0B4AE2339639}"/>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5" name="AutoShape 125">
                <a:extLst>
                  <a:ext uri="{FF2B5EF4-FFF2-40B4-BE49-F238E27FC236}">
                    <a16:creationId xmlns:a16="http://schemas.microsoft.com/office/drawing/2014/main" id="{8354395B-7607-4C3C-B7F0-544F364720D7}"/>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48" name="Group 126">
            <a:extLst>
              <a:ext uri="{FF2B5EF4-FFF2-40B4-BE49-F238E27FC236}">
                <a16:creationId xmlns:a16="http://schemas.microsoft.com/office/drawing/2014/main" id="{EAA76ED8-4C38-4994-A95D-055F3345EE3A}"/>
              </a:ext>
            </a:extLst>
          </p:cNvPr>
          <p:cNvGrpSpPr>
            <a:grpSpLocks/>
          </p:cNvGrpSpPr>
          <p:nvPr/>
        </p:nvGrpSpPr>
        <p:grpSpPr bwMode="auto">
          <a:xfrm>
            <a:off x="3487738" y="3421063"/>
            <a:ext cx="847725" cy="585787"/>
            <a:chOff x="762" y="2391"/>
            <a:chExt cx="423" cy="312"/>
          </a:xfrm>
        </p:grpSpPr>
        <p:grpSp>
          <p:nvGrpSpPr>
            <p:cNvPr id="49" name="Group 127">
              <a:extLst>
                <a:ext uri="{FF2B5EF4-FFF2-40B4-BE49-F238E27FC236}">
                  <a16:creationId xmlns:a16="http://schemas.microsoft.com/office/drawing/2014/main" id="{8882F66E-6529-4A37-96E7-10E8C895C20D}"/>
                </a:ext>
              </a:extLst>
            </p:cNvPr>
            <p:cNvGrpSpPr>
              <a:grpSpLocks/>
            </p:cNvGrpSpPr>
            <p:nvPr/>
          </p:nvGrpSpPr>
          <p:grpSpPr bwMode="auto">
            <a:xfrm>
              <a:off x="867" y="2432"/>
              <a:ext cx="318" cy="271"/>
              <a:chOff x="657" y="1570"/>
              <a:chExt cx="318" cy="311"/>
            </a:xfrm>
          </p:grpSpPr>
          <p:sp>
            <p:nvSpPr>
              <p:cNvPr id="57" name="Line 128">
                <a:extLst>
                  <a:ext uri="{FF2B5EF4-FFF2-40B4-BE49-F238E27FC236}">
                    <a16:creationId xmlns:a16="http://schemas.microsoft.com/office/drawing/2014/main" id="{F8A2DD11-B64A-40B1-A959-A1DF9DDAC91C}"/>
                  </a:ext>
                </a:extLst>
              </p:cNvPr>
              <p:cNvSpPr>
                <a:spLocks noChangeShapeType="1"/>
              </p:cNvSpPr>
              <p:nvPr/>
            </p:nvSpPr>
            <p:spPr bwMode="auto">
              <a:xfrm flipH="1">
                <a:off x="703" y="1570"/>
                <a:ext cx="0" cy="7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58" name="Picture 129" descr="laptop copy">
                <a:extLst>
                  <a:ext uri="{FF2B5EF4-FFF2-40B4-BE49-F238E27FC236}">
                    <a16:creationId xmlns:a16="http://schemas.microsoft.com/office/drawing/2014/main" id="{1757CD9D-4DC4-4F12-8A22-93789C29A6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161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 name="Group 130">
              <a:extLst>
                <a:ext uri="{FF2B5EF4-FFF2-40B4-BE49-F238E27FC236}">
                  <a16:creationId xmlns:a16="http://schemas.microsoft.com/office/drawing/2014/main" id="{1DBB45F0-BAF6-42EB-8491-AF16D0606A6F}"/>
                </a:ext>
              </a:extLst>
            </p:cNvPr>
            <p:cNvGrpSpPr>
              <a:grpSpLocks/>
            </p:cNvGrpSpPr>
            <p:nvPr/>
          </p:nvGrpSpPr>
          <p:grpSpPr bwMode="auto">
            <a:xfrm>
              <a:off x="762" y="2391"/>
              <a:ext cx="306" cy="90"/>
              <a:chOff x="748" y="2251"/>
              <a:chExt cx="306" cy="90"/>
            </a:xfrm>
          </p:grpSpPr>
          <p:sp>
            <p:nvSpPr>
              <p:cNvPr id="51" name="AutoShape 131">
                <a:extLst>
                  <a:ext uri="{FF2B5EF4-FFF2-40B4-BE49-F238E27FC236}">
                    <a16:creationId xmlns:a16="http://schemas.microsoft.com/office/drawing/2014/main" id="{9AACECF2-6784-4902-AD50-65C4A404226D}"/>
                  </a:ext>
                </a:extLst>
              </p:cNvPr>
              <p:cNvSpPr>
                <a:spLocks noChangeArrowheads="1"/>
              </p:cNvSpPr>
              <p:nvPr/>
            </p:nvSpPr>
            <p:spPr bwMode="auto">
              <a:xfrm>
                <a:off x="748"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 name="AutoShape 132">
                <a:extLst>
                  <a:ext uri="{FF2B5EF4-FFF2-40B4-BE49-F238E27FC236}">
                    <a16:creationId xmlns:a16="http://schemas.microsoft.com/office/drawing/2014/main" id="{09F148D7-61FC-44F2-BB5E-928478FFF691}"/>
                  </a:ext>
                </a:extLst>
              </p:cNvPr>
              <p:cNvSpPr>
                <a:spLocks noChangeArrowheads="1"/>
              </p:cNvSpPr>
              <p:nvPr/>
            </p:nvSpPr>
            <p:spPr bwMode="auto">
              <a:xfrm flipH="1">
                <a:off x="943" y="2251"/>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 name="AutoShape 133">
                <a:extLst>
                  <a:ext uri="{FF2B5EF4-FFF2-40B4-BE49-F238E27FC236}">
                    <a16:creationId xmlns:a16="http://schemas.microsoft.com/office/drawing/2014/main" id="{4E92547A-C3E3-46A1-ADC3-1DCD634D23A2}"/>
                  </a:ext>
                </a:extLst>
              </p:cNvPr>
              <p:cNvSpPr>
                <a:spLocks noChangeArrowheads="1"/>
              </p:cNvSpPr>
              <p:nvPr/>
            </p:nvSpPr>
            <p:spPr bwMode="auto">
              <a:xfrm flipH="1">
                <a:off x="922"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4" name="AutoShape 134">
                <a:extLst>
                  <a:ext uri="{FF2B5EF4-FFF2-40B4-BE49-F238E27FC236}">
                    <a16:creationId xmlns:a16="http://schemas.microsoft.com/office/drawing/2014/main" id="{EE4D38E4-BA7C-4EAD-AB75-9A767B9D7D76}"/>
                  </a:ext>
                </a:extLst>
              </p:cNvPr>
              <p:cNvSpPr>
                <a:spLocks noChangeArrowheads="1"/>
              </p:cNvSpPr>
              <p:nvPr/>
            </p:nvSpPr>
            <p:spPr bwMode="auto">
              <a:xfrm>
                <a:off x="806" y="2266"/>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5" name="AutoShape 135">
                <a:extLst>
                  <a:ext uri="{FF2B5EF4-FFF2-40B4-BE49-F238E27FC236}">
                    <a16:creationId xmlns:a16="http://schemas.microsoft.com/office/drawing/2014/main" id="{18CEC399-F678-43D4-B318-079374640215}"/>
                  </a:ext>
                </a:extLst>
              </p:cNvPr>
              <p:cNvSpPr>
                <a:spLocks noChangeArrowheads="1"/>
              </p:cNvSpPr>
              <p:nvPr/>
            </p:nvSpPr>
            <p:spPr bwMode="auto">
              <a:xfrm flipH="1">
                <a:off x="905"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6" name="AutoShape 136">
                <a:extLst>
                  <a:ext uri="{FF2B5EF4-FFF2-40B4-BE49-F238E27FC236}">
                    <a16:creationId xmlns:a16="http://schemas.microsoft.com/office/drawing/2014/main" id="{6857B834-8D37-460F-A709-49DF96550F96}"/>
                  </a:ext>
                </a:extLst>
              </p:cNvPr>
              <p:cNvSpPr>
                <a:spLocks noChangeArrowheads="1"/>
              </p:cNvSpPr>
              <p:nvPr/>
            </p:nvSpPr>
            <p:spPr bwMode="auto">
              <a:xfrm>
                <a:off x="857" y="2281"/>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sp>
        <p:nvSpPr>
          <p:cNvPr id="59" name="Text Box 137">
            <a:extLst>
              <a:ext uri="{FF2B5EF4-FFF2-40B4-BE49-F238E27FC236}">
                <a16:creationId xmlns:a16="http://schemas.microsoft.com/office/drawing/2014/main" id="{6990DC33-7724-4FC6-9080-8B504E54E1DB}"/>
              </a:ext>
            </a:extLst>
          </p:cNvPr>
          <p:cNvSpPr txBox="1">
            <a:spLocks noChangeArrowheads="1"/>
          </p:cNvSpPr>
          <p:nvPr/>
        </p:nvSpPr>
        <p:spPr bwMode="auto">
          <a:xfrm>
            <a:off x="323850" y="2036763"/>
            <a:ext cx="199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b="0">
                <a:solidFill>
                  <a:srgbClr val="333399"/>
                </a:solidFill>
                <a:ea typeface="黑体" pitchFamily="49" charset="-122"/>
              </a:rPr>
              <a:t>B </a:t>
            </a:r>
            <a:r>
              <a:rPr lang="zh-CN" altLang="en-US" b="0">
                <a:solidFill>
                  <a:srgbClr val="333399"/>
                </a:solidFill>
                <a:ea typeface="黑体" pitchFamily="49" charset="-122"/>
              </a:rPr>
              <a:t>的作用范围</a:t>
            </a:r>
          </a:p>
        </p:txBody>
      </p:sp>
      <p:sp>
        <p:nvSpPr>
          <p:cNvPr id="60" name="Text Box 138">
            <a:extLst>
              <a:ext uri="{FF2B5EF4-FFF2-40B4-BE49-F238E27FC236}">
                <a16:creationId xmlns:a16="http://schemas.microsoft.com/office/drawing/2014/main" id="{6768DC06-D911-4358-988A-83DB9E3D5329}"/>
              </a:ext>
            </a:extLst>
          </p:cNvPr>
          <p:cNvSpPr txBox="1">
            <a:spLocks noChangeArrowheads="1"/>
          </p:cNvSpPr>
          <p:nvPr/>
        </p:nvSpPr>
        <p:spPr bwMode="auto">
          <a:xfrm>
            <a:off x="6735763" y="1819275"/>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b="0">
                <a:solidFill>
                  <a:srgbClr val="333399"/>
                </a:solidFill>
                <a:ea typeface="黑体" pitchFamily="49" charset="-122"/>
              </a:rPr>
              <a:t>C </a:t>
            </a:r>
            <a:r>
              <a:rPr lang="zh-CN" altLang="en-US" b="0">
                <a:solidFill>
                  <a:srgbClr val="333399"/>
                </a:solidFill>
                <a:ea typeface="黑体" pitchFamily="49" charset="-122"/>
              </a:rPr>
              <a:t>的作用范围</a:t>
            </a:r>
          </a:p>
        </p:txBody>
      </p:sp>
      <p:sp>
        <p:nvSpPr>
          <p:cNvPr id="61" name="Line 139">
            <a:extLst>
              <a:ext uri="{FF2B5EF4-FFF2-40B4-BE49-F238E27FC236}">
                <a16:creationId xmlns:a16="http://schemas.microsoft.com/office/drawing/2014/main" id="{16F8999D-A535-49A1-9BFA-0A46FA19F7A6}"/>
              </a:ext>
            </a:extLst>
          </p:cNvPr>
          <p:cNvSpPr>
            <a:spLocks noChangeShapeType="1"/>
          </p:cNvSpPr>
          <p:nvPr/>
        </p:nvSpPr>
        <p:spPr bwMode="auto">
          <a:xfrm>
            <a:off x="2339975" y="2276475"/>
            <a:ext cx="647700" cy="21590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2" name="Line 140">
            <a:extLst>
              <a:ext uri="{FF2B5EF4-FFF2-40B4-BE49-F238E27FC236}">
                <a16:creationId xmlns:a16="http://schemas.microsoft.com/office/drawing/2014/main" id="{67DC71B2-FAB7-4BED-A80C-6603234CF2A3}"/>
              </a:ext>
            </a:extLst>
          </p:cNvPr>
          <p:cNvSpPr>
            <a:spLocks noChangeShapeType="1"/>
          </p:cNvSpPr>
          <p:nvPr/>
        </p:nvSpPr>
        <p:spPr bwMode="auto">
          <a:xfrm flipH="1">
            <a:off x="6300788" y="2060575"/>
            <a:ext cx="431800" cy="288925"/>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 name="Text Box 82">
            <a:extLst>
              <a:ext uri="{FF2B5EF4-FFF2-40B4-BE49-F238E27FC236}">
                <a16:creationId xmlns:a16="http://schemas.microsoft.com/office/drawing/2014/main" id="{6627C146-8F70-46E2-91A9-440D5C226600}"/>
              </a:ext>
            </a:extLst>
          </p:cNvPr>
          <p:cNvSpPr txBox="1">
            <a:spLocks noChangeArrowheads="1"/>
          </p:cNvSpPr>
          <p:nvPr/>
        </p:nvSpPr>
        <p:spPr bwMode="auto">
          <a:xfrm>
            <a:off x="96838" y="3147628"/>
            <a:ext cx="8728075" cy="1076325"/>
          </a:xfrm>
          <a:prstGeom prst="rect">
            <a:avLst/>
          </a:prstGeom>
          <a:solidFill>
            <a:srgbClr val="CCECFF"/>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sz="3200" b="0" dirty="0">
                <a:solidFill>
                  <a:srgbClr val="333399"/>
                </a:solidFill>
                <a:ea typeface="黑体" pitchFamily="49" charset="-122"/>
              </a:rPr>
              <a:t>其实 </a:t>
            </a:r>
            <a:r>
              <a:rPr kumimoji="0" lang="en-US" altLang="zh-CN" sz="3200" b="0" dirty="0">
                <a:solidFill>
                  <a:srgbClr val="333399"/>
                </a:solidFill>
                <a:ea typeface="黑体" pitchFamily="49" charset="-122"/>
              </a:rPr>
              <a:t>B </a:t>
            </a:r>
            <a:r>
              <a:rPr kumimoji="0" lang="zh-CN" altLang="en-US" sz="3200" b="0" dirty="0">
                <a:solidFill>
                  <a:srgbClr val="333399"/>
                </a:solidFill>
                <a:ea typeface="黑体" pitchFamily="49" charset="-122"/>
              </a:rPr>
              <a:t>向 </a:t>
            </a:r>
            <a:r>
              <a:rPr kumimoji="0" lang="en-US" altLang="zh-CN" sz="3200" b="0" dirty="0">
                <a:solidFill>
                  <a:srgbClr val="333399"/>
                </a:solidFill>
                <a:ea typeface="黑体" pitchFamily="49" charset="-122"/>
              </a:rPr>
              <a:t>A </a:t>
            </a:r>
            <a:r>
              <a:rPr kumimoji="0" lang="zh-CN" altLang="en-US" sz="3200" b="0" dirty="0">
                <a:solidFill>
                  <a:srgbClr val="333399"/>
                </a:solidFill>
                <a:ea typeface="黑体" pitchFamily="49" charset="-122"/>
              </a:rPr>
              <a:t>发送数据并不影响 </a:t>
            </a:r>
            <a:r>
              <a:rPr kumimoji="0" lang="en-US" altLang="zh-CN" sz="3200" b="0" dirty="0">
                <a:solidFill>
                  <a:srgbClr val="333399"/>
                </a:solidFill>
                <a:ea typeface="黑体" pitchFamily="49" charset="-122"/>
              </a:rPr>
              <a:t>C </a:t>
            </a:r>
            <a:r>
              <a:rPr kumimoji="0" lang="zh-CN" altLang="en-US" sz="3200" b="0" dirty="0">
                <a:solidFill>
                  <a:srgbClr val="333399"/>
                </a:solidFill>
                <a:ea typeface="黑体" pitchFamily="49" charset="-122"/>
              </a:rPr>
              <a:t>向 </a:t>
            </a:r>
            <a:r>
              <a:rPr kumimoji="0" lang="en-US" altLang="zh-CN" sz="3200" b="0" dirty="0">
                <a:solidFill>
                  <a:srgbClr val="333399"/>
                </a:solidFill>
                <a:ea typeface="黑体" pitchFamily="49" charset="-122"/>
              </a:rPr>
              <a:t>D </a:t>
            </a:r>
            <a:r>
              <a:rPr kumimoji="0" lang="zh-CN" altLang="en-US" sz="3200" b="0" dirty="0">
                <a:solidFill>
                  <a:srgbClr val="333399"/>
                </a:solidFill>
                <a:ea typeface="黑体" pitchFamily="49" charset="-122"/>
              </a:rPr>
              <a:t>发送数据</a:t>
            </a:r>
          </a:p>
          <a:p>
            <a:pPr algn="ctr" eaLnBrk="1" hangingPunct="1"/>
            <a:r>
              <a:rPr kumimoji="0" lang="zh-CN" altLang="en-US" sz="3200" b="0" dirty="0">
                <a:solidFill>
                  <a:srgbClr val="333399"/>
                </a:solidFill>
                <a:ea typeface="黑体" pitchFamily="49" charset="-122"/>
              </a:rPr>
              <a:t>这就是</a:t>
            </a:r>
            <a:r>
              <a:rPr kumimoji="0" lang="zh-CN" altLang="en-US" sz="3200" b="0" dirty="0">
                <a:solidFill>
                  <a:srgbClr val="FF0000"/>
                </a:solidFill>
                <a:ea typeface="黑体" pitchFamily="49" charset="-122"/>
              </a:rPr>
              <a:t>暴露结点问题</a:t>
            </a:r>
            <a:r>
              <a:rPr kumimoji="0" lang="en-US" altLang="zh-CN" sz="3200" b="0" dirty="0">
                <a:solidFill>
                  <a:srgbClr val="333399"/>
                </a:solidFill>
                <a:ea typeface="黑体" pitchFamily="49" charset="-122"/>
              </a:rPr>
              <a:t>(exposed node problem) </a:t>
            </a:r>
          </a:p>
        </p:txBody>
      </p:sp>
    </p:spTree>
    <p:extLst>
      <p:ext uri="{BB962C8B-B14F-4D97-AF65-F5344CB8AC3E}">
        <p14:creationId xmlns:p14="http://schemas.microsoft.com/office/powerpoint/2010/main" val="67926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6916A-EA11-4717-BA1D-DDE43E642B2F}"/>
              </a:ext>
            </a:extLst>
          </p:cNvPr>
          <p:cNvSpPr>
            <a:spLocks noGrp="1"/>
          </p:cNvSpPr>
          <p:nvPr>
            <p:ph type="title"/>
          </p:nvPr>
        </p:nvSpPr>
        <p:spPr/>
        <p:txBody>
          <a:bodyPr/>
          <a:lstStyle/>
          <a:p>
            <a:r>
              <a:rPr lang="en-US" altLang="zh-CN" dirty="0"/>
              <a:t>CSMA/CA</a:t>
            </a:r>
            <a:r>
              <a:rPr lang="zh-CN" altLang="en-US" dirty="0"/>
              <a:t>原理</a:t>
            </a:r>
          </a:p>
        </p:txBody>
      </p:sp>
      <p:sp>
        <p:nvSpPr>
          <p:cNvPr id="3" name="内容占位符 2">
            <a:extLst>
              <a:ext uri="{FF2B5EF4-FFF2-40B4-BE49-F238E27FC236}">
                <a16:creationId xmlns:a16="http://schemas.microsoft.com/office/drawing/2014/main" id="{714881FE-0179-4C3E-9946-7968B2042F54}"/>
              </a:ext>
            </a:extLst>
          </p:cNvPr>
          <p:cNvSpPr>
            <a:spLocks noGrp="1"/>
          </p:cNvSpPr>
          <p:nvPr>
            <p:ph idx="1"/>
          </p:nvPr>
        </p:nvSpPr>
        <p:spPr>
          <a:xfrm>
            <a:off x="914400" y="1524000"/>
            <a:ext cx="7762056" cy="4598182"/>
          </a:xfrm>
        </p:spPr>
        <p:txBody>
          <a:bodyPr/>
          <a:lstStyle/>
          <a:p>
            <a:r>
              <a:rPr lang="zh-CN" altLang="en-US" sz="2400" b="0" dirty="0">
                <a:latin typeface="+mn-ea"/>
              </a:rPr>
              <a:t>发送数据前，监听信道，若有冲突，则进行二进制指数避退。若信道空闲，则在维持一段时间后，再等待一段随机的时间后依然没有别的结点使用，即发送数据。由於每个结点采用的随机时间不同，这样可以减少冲突的机会。</a:t>
            </a:r>
            <a:endParaRPr lang="en-US" altLang="zh-CN" sz="2400" b="0" dirty="0">
              <a:latin typeface="+mn-ea"/>
            </a:endParaRPr>
          </a:p>
          <a:p>
            <a:r>
              <a:rPr lang="zh-CN" altLang="en-US" sz="2400" b="0" dirty="0">
                <a:latin typeface="+mn-ea"/>
              </a:rPr>
              <a:t>先发送一段很小的请求传送报文</a:t>
            </a:r>
            <a:r>
              <a:rPr lang="en-US" altLang="zh-CN" sz="2400" b="0" dirty="0">
                <a:latin typeface="+mn-ea"/>
              </a:rPr>
              <a:t>RTS</a:t>
            </a:r>
            <a:r>
              <a:rPr lang="zh-CN" altLang="en-US" sz="2400" b="0" dirty="0">
                <a:latin typeface="+mn-ea"/>
              </a:rPr>
              <a:t>（</a:t>
            </a:r>
            <a:r>
              <a:rPr lang="en-US" altLang="zh-CN" sz="2400" b="0" dirty="0">
                <a:latin typeface="+mn-ea"/>
              </a:rPr>
              <a:t>Request to Send)</a:t>
            </a:r>
            <a:r>
              <a:rPr lang="zh-CN" altLang="en-US" sz="2400" b="0" dirty="0">
                <a:latin typeface="+mn-ea"/>
              </a:rPr>
              <a:t>给目标结点，并等待目标端回应报文</a:t>
            </a:r>
            <a:r>
              <a:rPr lang="en-US" altLang="zh-CN" sz="2400" b="0" dirty="0">
                <a:latin typeface="+mn-ea"/>
              </a:rPr>
              <a:t>CTS</a:t>
            </a:r>
            <a:r>
              <a:rPr lang="zh-CN" altLang="en-US" sz="2400" b="0" dirty="0">
                <a:latin typeface="+mn-ea"/>
              </a:rPr>
              <a:t>（</a:t>
            </a:r>
            <a:r>
              <a:rPr lang="en-US" altLang="zh-CN" sz="2400" b="0" dirty="0">
                <a:latin typeface="+mn-ea"/>
              </a:rPr>
              <a:t>Clear to Send</a:t>
            </a:r>
            <a:r>
              <a:rPr lang="zh-CN" altLang="en-US" sz="2400" b="0" dirty="0">
                <a:latin typeface="+mn-ea"/>
              </a:rPr>
              <a:t>）后，才开始传送数据。在</a:t>
            </a:r>
            <a:r>
              <a:rPr lang="en-US" altLang="zh-CN" sz="2400" b="0" dirty="0">
                <a:latin typeface="+mn-ea"/>
              </a:rPr>
              <a:t>RTS</a:t>
            </a:r>
            <a:r>
              <a:rPr lang="zh-CN" altLang="en-US" sz="2400" b="0" dirty="0">
                <a:latin typeface="+mn-ea"/>
              </a:rPr>
              <a:t>、</a:t>
            </a:r>
            <a:r>
              <a:rPr lang="en-US" altLang="zh-CN" sz="2400" b="0" dirty="0">
                <a:latin typeface="+mn-ea"/>
              </a:rPr>
              <a:t>CTS</a:t>
            </a:r>
            <a:r>
              <a:rPr lang="zh-CN" altLang="en-US" sz="2400" b="0" dirty="0">
                <a:latin typeface="+mn-ea"/>
              </a:rPr>
              <a:t>和后面发送的数据帧中都有一个称为网络分配向量的数据结构，指明本次发送数据所需要的时间，凡是能收到报文的其他结点将不会在这段时间里发送数据，确保接下来传送资料时，不会被碰撞。</a:t>
            </a:r>
          </a:p>
        </p:txBody>
      </p:sp>
    </p:spTree>
    <p:extLst>
      <p:ext uri="{BB962C8B-B14F-4D97-AF65-F5344CB8AC3E}">
        <p14:creationId xmlns:p14="http://schemas.microsoft.com/office/powerpoint/2010/main" val="1881529265"/>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9415A-28F8-4E9C-9A42-141736FC0F8B}"/>
              </a:ext>
            </a:extLst>
          </p:cNvPr>
          <p:cNvSpPr>
            <a:spLocks noGrp="1"/>
          </p:cNvSpPr>
          <p:nvPr>
            <p:ph type="title"/>
          </p:nvPr>
        </p:nvSpPr>
        <p:spPr/>
        <p:txBody>
          <a:bodyPr/>
          <a:lstStyle/>
          <a:p>
            <a:r>
              <a:rPr lang="en-US" altLang="zh-CN" dirty="0"/>
              <a:t>4.5.3 </a:t>
            </a:r>
            <a:r>
              <a:rPr lang="zh-CN" altLang="en-US" dirty="0"/>
              <a:t>局域网</a:t>
            </a:r>
          </a:p>
        </p:txBody>
      </p:sp>
      <p:sp>
        <p:nvSpPr>
          <p:cNvPr id="4" name="矩形 3">
            <a:extLst>
              <a:ext uri="{FF2B5EF4-FFF2-40B4-BE49-F238E27FC236}">
                <a16:creationId xmlns:a16="http://schemas.microsoft.com/office/drawing/2014/main" id="{47DF2EA6-0AC0-4542-9E41-AC319964250F}"/>
              </a:ext>
            </a:extLst>
          </p:cNvPr>
          <p:cNvSpPr/>
          <p:nvPr/>
        </p:nvSpPr>
        <p:spPr>
          <a:xfrm>
            <a:off x="971600" y="1628800"/>
            <a:ext cx="7416824" cy="1569660"/>
          </a:xfrm>
          <a:prstGeom prst="rect">
            <a:avLst/>
          </a:prstGeom>
        </p:spPr>
        <p:txBody>
          <a:bodyPr wrap="square">
            <a:spAutoFit/>
          </a:bodyPr>
          <a:lstStyle/>
          <a:p>
            <a:r>
              <a:rPr lang="zh-CN" altLang="en-US" dirty="0"/>
              <a:t>一般认为，局域网（</a:t>
            </a:r>
            <a:r>
              <a:rPr lang="en-US" altLang="zh-CN" dirty="0"/>
              <a:t>Local Area Network</a:t>
            </a:r>
            <a:r>
              <a:rPr lang="zh-CN" altLang="en-US" dirty="0"/>
              <a:t>，</a:t>
            </a:r>
            <a:r>
              <a:rPr lang="en-US" altLang="zh-CN" dirty="0"/>
              <a:t>LAN</a:t>
            </a:r>
            <a:r>
              <a:rPr lang="zh-CN" altLang="en-US" dirty="0"/>
              <a:t>）是在一个局部的地理范围内（如一个学校、工厂和机关内），一般是方圆几千米以内，将各种计算机，外部设备和数据库等互相联接起来组成的计算机通信网。</a:t>
            </a:r>
          </a:p>
        </p:txBody>
      </p:sp>
      <p:sp>
        <p:nvSpPr>
          <p:cNvPr id="5" name="矩形 4">
            <a:extLst>
              <a:ext uri="{FF2B5EF4-FFF2-40B4-BE49-F238E27FC236}">
                <a16:creationId xmlns:a16="http://schemas.microsoft.com/office/drawing/2014/main" id="{622201FB-A81F-48A8-975B-E59117DA8BCA}"/>
              </a:ext>
            </a:extLst>
          </p:cNvPr>
          <p:cNvSpPr/>
          <p:nvPr/>
        </p:nvSpPr>
        <p:spPr>
          <a:xfrm>
            <a:off x="971600" y="3429000"/>
            <a:ext cx="7488832" cy="1200329"/>
          </a:xfrm>
          <a:prstGeom prst="rect">
            <a:avLst/>
          </a:prstGeom>
        </p:spPr>
        <p:txBody>
          <a:bodyPr wrap="square">
            <a:spAutoFit/>
          </a:bodyPr>
          <a:lstStyle/>
          <a:p>
            <a:r>
              <a:rPr lang="zh-CN" altLang="en-US" dirty="0"/>
              <a:t>局域网可以实现文件管理、应用软件共享、打印机共享、扫描仪共享、工作组内的日程安排、电子邮件和传真通信服务等功能。</a:t>
            </a:r>
          </a:p>
        </p:txBody>
      </p:sp>
    </p:spTree>
    <p:extLst>
      <p:ext uri="{BB962C8B-B14F-4D97-AF65-F5344CB8AC3E}">
        <p14:creationId xmlns:p14="http://schemas.microsoft.com/office/powerpoint/2010/main" val="158241375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7C34E78-1CD2-4E5B-8791-75D4E30DD734}"/>
              </a:ext>
            </a:extLst>
          </p:cNvPr>
          <p:cNvSpPr>
            <a:spLocks noGrp="1"/>
          </p:cNvSpPr>
          <p:nvPr>
            <p:ph idx="1"/>
          </p:nvPr>
        </p:nvSpPr>
        <p:spPr>
          <a:xfrm>
            <a:off x="1146175" y="2908857"/>
            <a:ext cx="7391400" cy="3120854"/>
          </a:xfrm>
        </p:spPr>
        <p:txBody>
          <a:bodyPr/>
          <a:lstStyle/>
          <a:p>
            <a:r>
              <a:rPr lang="zh-CN" altLang="en-US" sz="2400" b="0" dirty="0">
                <a:latin typeface="+mn-ea"/>
              </a:rPr>
              <a:t>点对点信道数据传输：在一个数据链路上有且仅有两个结点。两个结点间以双工的方式进行传输数据，即双向都可以发送</a:t>
            </a:r>
            <a:r>
              <a:rPr lang="en-US" altLang="zh-CN" sz="2400" b="0" dirty="0">
                <a:latin typeface="+mn-ea"/>
              </a:rPr>
              <a:t>/</a:t>
            </a:r>
            <a:r>
              <a:rPr lang="zh-CN" altLang="en-US" sz="2400" b="0" dirty="0">
                <a:latin typeface="+mn-ea"/>
              </a:rPr>
              <a:t>接收数据。</a:t>
            </a:r>
            <a:endParaRPr lang="en-US" altLang="zh-CN" sz="2400" b="0" dirty="0">
              <a:latin typeface="+mn-ea"/>
            </a:endParaRPr>
          </a:p>
          <a:p>
            <a:pPr lvl="1"/>
            <a:r>
              <a:rPr lang="zh-CN" altLang="en-US" sz="2000" b="0" dirty="0">
                <a:latin typeface="+mn-ea"/>
              </a:rPr>
              <a:t>主要用于通信子网的结点</a:t>
            </a:r>
            <a:r>
              <a:rPr lang="en-US" altLang="zh-CN" sz="2000" b="0" dirty="0">
                <a:latin typeface="+mn-ea"/>
              </a:rPr>
              <a:t>(</a:t>
            </a:r>
            <a:r>
              <a:rPr lang="zh-CN" altLang="en-US" sz="2000" b="0" dirty="0">
                <a:latin typeface="+mn-ea"/>
              </a:rPr>
              <a:t>路由器</a:t>
            </a:r>
            <a:r>
              <a:rPr lang="en-US" altLang="zh-CN" sz="2000" b="0" dirty="0">
                <a:latin typeface="+mn-ea"/>
              </a:rPr>
              <a:t>)</a:t>
            </a:r>
            <a:r>
              <a:rPr lang="zh-CN" altLang="en-US" sz="2000" b="0" dirty="0">
                <a:latin typeface="+mn-ea"/>
              </a:rPr>
              <a:t>间数据传输。</a:t>
            </a:r>
            <a:endParaRPr lang="en-US" altLang="zh-CN" sz="2000" b="0" dirty="0">
              <a:latin typeface="+mn-ea"/>
            </a:endParaRPr>
          </a:p>
          <a:p>
            <a:r>
              <a:rPr lang="zh-CN" altLang="en-US" sz="2400" b="0" dirty="0">
                <a:latin typeface="+mn-ea"/>
              </a:rPr>
              <a:t>广播信道数据传输：多个结点共享一个信道，每个结点都可以通过这个信道向其他结点发送数据，每个结点只接收发送给自己的数据。</a:t>
            </a:r>
            <a:endParaRPr lang="en-US" altLang="zh-CN" sz="2400" b="0" dirty="0">
              <a:latin typeface="+mn-ea"/>
            </a:endParaRPr>
          </a:p>
          <a:p>
            <a:pPr lvl="1"/>
            <a:r>
              <a:rPr lang="zh-CN" altLang="en-US" sz="2000" b="0" dirty="0">
                <a:latin typeface="+mn-ea"/>
              </a:rPr>
              <a:t>主要用于资源子网的同一局域网结点间数据传输。</a:t>
            </a:r>
          </a:p>
        </p:txBody>
      </p:sp>
      <p:sp>
        <p:nvSpPr>
          <p:cNvPr id="4" name="标题 1">
            <a:extLst>
              <a:ext uri="{FF2B5EF4-FFF2-40B4-BE49-F238E27FC236}">
                <a16:creationId xmlns:a16="http://schemas.microsoft.com/office/drawing/2014/main" id="{A024C202-7E3D-4D4C-AF9C-FF6CE1CF7178}"/>
              </a:ext>
            </a:extLst>
          </p:cNvPr>
          <p:cNvSpPr txBox="1">
            <a:spLocks/>
          </p:cNvSpPr>
          <p:nvPr/>
        </p:nvSpPr>
        <p:spPr bwMode="auto">
          <a:xfrm>
            <a:off x="1146175" y="1202684"/>
            <a:ext cx="3650583" cy="489237"/>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algn="l"/>
            <a:r>
              <a:rPr lang="zh-CN" altLang="en-US" sz="2400" b="0" kern="0" dirty="0">
                <a:latin typeface="+mn-ea"/>
                <a:ea typeface="+mn-ea"/>
              </a:rPr>
              <a:t>五、两种传输方式</a:t>
            </a:r>
          </a:p>
        </p:txBody>
      </p:sp>
      <p:sp>
        <p:nvSpPr>
          <p:cNvPr id="5" name="文本框 4">
            <a:extLst>
              <a:ext uri="{FF2B5EF4-FFF2-40B4-BE49-F238E27FC236}">
                <a16:creationId xmlns:a16="http://schemas.microsoft.com/office/drawing/2014/main" id="{53401390-2484-4F95-8B50-630FB12EBFAF}"/>
              </a:ext>
            </a:extLst>
          </p:cNvPr>
          <p:cNvSpPr txBox="1"/>
          <p:nvPr/>
        </p:nvSpPr>
        <p:spPr>
          <a:xfrm>
            <a:off x="1146175" y="1950804"/>
            <a:ext cx="7113307" cy="830997"/>
          </a:xfrm>
          <a:prstGeom prst="rect">
            <a:avLst/>
          </a:prstGeom>
          <a:noFill/>
        </p:spPr>
        <p:txBody>
          <a:bodyPr wrap="square" rtlCol="0">
            <a:spAutoFit/>
          </a:bodyPr>
          <a:lstStyle/>
          <a:p>
            <a:r>
              <a:rPr lang="zh-CN" altLang="en-US" b="0" dirty="0"/>
              <a:t>数据链路层的两种数据传输方式分别代表了两种不同的网络应用场景：</a:t>
            </a:r>
          </a:p>
        </p:txBody>
      </p:sp>
    </p:spTree>
    <p:extLst>
      <p:ext uri="{BB962C8B-B14F-4D97-AF65-F5344CB8AC3E}">
        <p14:creationId xmlns:p14="http://schemas.microsoft.com/office/powerpoint/2010/main" val="3065466861"/>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69FF06-EA1B-4532-816C-68680495D522}"/>
              </a:ext>
            </a:extLst>
          </p:cNvPr>
          <p:cNvSpPr>
            <a:spLocks noGrp="1"/>
          </p:cNvSpPr>
          <p:nvPr>
            <p:ph type="title"/>
          </p:nvPr>
        </p:nvSpPr>
        <p:spPr/>
        <p:txBody>
          <a:bodyPr/>
          <a:lstStyle/>
          <a:p>
            <a:r>
              <a:rPr lang="zh-CN" altLang="en-US" dirty="0"/>
              <a:t>一、局域网的特点</a:t>
            </a:r>
          </a:p>
        </p:txBody>
      </p:sp>
      <p:sp>
        <p:nvSpPr>
          <p:cNvPr id="3" name="内容占位符 2">
            <a:extLst>
              <a:ext uri="{FF2B5EF4-FFF2-40B4-BE49-F238E27FC236}">
                <a16:creationId xmlns:a16="http://schemas.microsoft.com/office/drawing/2014/main" id="{12425DFC-8298-4049-8182-692F58DC166D}"/>
              </a:ext>
            </a:extLst>
          </p:cNvPr>
          <p:cNvSpPr>
            <a:spLocks noGrp="1"/>
          </p:cNvSpPr>
          <p:nvPr>
            <p:ph idx="1"/>
          </p:nvPr>
        </p:nvSpPr>
        <p:spPr>
          <a:xfrm>
            <a:off x="971550" y="1988840"/>
            <a:ext cx="7391400" cy="2456057"/>
          </a:xfrm>
        </p:spPr>
        <p:txBody>
          <a:bodyPr/>
          <a:lstStyle/>
          <a:p>
            <a:pPr eaLnBrk="1" hangingPunct="1">
              <a:defRPr/>
            </a:pPr>
            <a:r>
              <a:rPr lang="zh-CN" altLang="en-US" sz="2400" dirty="0">
                <a:latin typeface="+mn-ea"/>
              </a:rPr>
              <a:t>具有广播功能，从一个站点可很方便地访问全网。局域网上的主机可共享连接在局域网上的各种硬件和软件资源。 </a:t>
            </a:r>
          </a:p>
          <a:p>
            <a:pPr eaLnBrk="1" hangingPunct="1">
              <a:defRPr/>
            </a:pPr>
            <a:r>
              <a:rPr lang="zh-CN" altLang="en-US" sz="2400" dirty="0">
                <a:latin typeface="+mn-ea"/>
              </a:rPr>
              <a:t>便于系统的扩展和逐渐地演变，各设备的位置可灵活调整和改变。</a:t>
            </a:r>
          </a:p>
          <a:p>
            <a:pPr eaLnBrk="1" hangingPunct="1">
              <a:defRPr/>
            </a:pPr>
            <a:r>
              <a:rPr lang="zh-CN" altLang="en-US" sz="2400" dirty="0">
                <a:latin typeface="+mn-ea"/>
              </a:rPr>
              <a:t>提高了系统的可靠性、可用性和残存性。</a:t>
            </a:r>
          </a:p>
        </p:txBody>
      </p:sp>
      <p:sp>
        <p:nvSpPr>
          <p:cNvPr id="5" name="矩形 4">
            <a:extLst>
              <a:ext uri="{FF2B5EF4-FFF2-40B4-BE49-F238E27FC236}">
                <a16:creationId xmlns:a16="http://schemas.microsoft.com/office/drawing/2014/main" id="{A16F196E-4ACA-46EA-B2F6-B79335ABDA95}"/>
              </a:ext>
            </a:extLst>
          </p:cNvPr>
          <p:cNvSpPr/>
          <p:nvPr/>
        </p:nvSpPr>
        <p:spPr>
          <a:xfrm>
            <a:off x="899592" y="1412776"/>
            <a:ext cx="3897221" cy="461665"/>
          </a:xfrm>
          <a:prstGeom prst="rect">
            <a:avLst/>
          </a:prstGeom>
        </p:spPr>
        <p:txBody>
          <a:bodyPr wrap="none">
            <a:spAutoFit/>
          </a:bodyPr>
          <a:lstStyle/>
          <a:p>
            <a:r>
              <a:rPr lang="zh-CN" altLang="en-US" dirty="0"/>
              <a:t>局域网具有以下一些特点：</a:t>
            </a:r>
          </a:p>
        </p:txBody>
      </p:sp>
    </p:spTree>
    <p:extLst>
      <p:ext uri="{BB962C8B-B14F-4D97-AF65-F5344CB8AC3E}">
        <p14:creationId xmlns:p14="http://schemas.microsoft.com/office/powerpoint/2010/main" val="563809907"/>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D6EBA-D577-4550-8871-9F089A2261B0}"/>
              </a:ext>
            </a:extLst>
          </p:cNvPr>
          <p:cNvSpPr>
            <a:spLocks noGrp="1"/>
          </p:cNvSpPr>
          <p:nvPr>
            <p:ph type="title"/>
          </p:nvPr>
        </p:nvSpPr>
        <p:spPr/>
        <p:txBody>
          <a:bodyPr/>
          <a:lstStyle/>
          <a:p>
            <a:r>
              <a:rPr lang="zh-CN" altLang="en-US" dirty="0"/>
              <a:t>二、局域网的拓扑 </a:t>
            </a:r>
          </a:p>
        </p:txBody>
      </p:sp>
      <p:sp>
        <p:nvSpPr>
          <p:cNvPr id="5" name="Line 3">
            <a:extLst>
              <a:ext uri="{FF2B5EF4-FFF2-40B4-BE49-F238E27FC236}">
                <a16:creationId xmlns:a16="http://schemas.microsoft.com/office/drawing/2014/main" id="{9FEB6573-4568-465D-90E4-D9434321CD0F}"/>
              </a:ext>
            </a:extLst>
          </p:cNvPr>
          <p:cNvSpPr>
            <a:spLocks noChangeShapeType="1"/>
          </p:cNvSpPr>
          <p:nvPr/>
        </p:nvSpPr>
        <p:spPr bwMode="auto">
          <a:xfrm flipH="1" flipV="1">
            <a:off x="1693863" y="1444625"/>
            <a:ext cx="533400" cy="4572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 name="Line 4">
            <a:extLst>
              <a:ext uri="{FF2B5EF4-FFF2-40B4-BE49-F238E27FC236}">
                <a16:creationId xmlns:a16="http://schemas.microsoft.com/office/drawing/2014/main" id="{27296F8F-E799-43D1-BE5E-F1A877C1AA94}"/>
              </a:ext>
            </a:extLst>
          </p:cNvPr>
          <p:cNvSpPr>
            <a:spLocks noChangeShapeType="1"/>
          </p:cNvSpPr>
          <p:nvPr/>
        </p:nvSpPr>
        <p:spPr bwMode="auto">
          <a:xfrm flipV="1">
            <a:off x="2379663" y="1368425"/>
            <a:ext cx="0" cy="5334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7" name="Line 5">
            <a:extLst>
              <a:ext uri="{FF2B5EF4-FFF2-40B4-BE49-F238E27FC236}">
                <a16:creationId xmlns:a16="http://schemas.microsoft.com/office/drawing/2014/main" id="{F8E593DF-9520-4A8B-8CDC-BFFBF122003D}"/>
              </a:ext>
            </a:extLst>
          </p:cNvPr>
          <p:cNvSpPr>
            <a:spLocks noChangeShapeType="1"/>
          </p:cNvSpPr>
          <p:nvPr/>
        </p:nvSpPr>
        <p:spPr bwMode="auto">
          <a:xfrm flipH="1">
            <a:off x="1770063" y="2130425"/>
            <a:ext cx="425450" cy="3651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8" name="Line 6">
            <a:extLst>
              <a:ext uri="{FF2B5EF4-FFF2-40B4-BE49-F238E27FC236}">
                <a16:creationId xmlns:a16="http://schemas.microsoft.com/office/drawing/2014/main" id="{56C32FD2-0D1F-4AE3-97B1-E3510FB38F5B}"/>
              </a:ext>
            </a:extLst>
          </p:cNvPr>
          <p:cNvSpPr>
            <a:spLocks noChangeShapeType="1"/>
          </p:cNvSpPr>
          <p:nvPr/>
        </p:nvSpPr>
        <p:spPr bwMode="auto">
          <a:xfrm>
            <a:off x="2379663" y="2130425"/>
            <a:ext cx="673100" cy="5064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9" name="Line 7">
            <a:extLst>
              <a:ext uri="{FF2B5EF4-FFF2-40B4-BE49-F238E27FC236}">
                <a16:creationId xmlns:a16="http://schemas.microsoft.com/office/drawing/2014/main" id="{3B98F4F7-03CC-455E-8CE5-DD5E7BF39D98}"/>
              </a:ext>
            </a:extLst>
          </p:cNvPr>
          <p:cNvSpPr>
            <a:spLocks noChangeShapeType="1"/>
          </p:cNvSpPr>
          <p:nvPr/>
        </p:nvSpPr>
        <p:spPr bwMode="auto">
          <a:xfrm flipV="1">
            <a:off x="2455863" y="1597025"/>
            <a:ext cx="533400" cy="3810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0" name="Rectangle 8">
            <a:extLst>
              <a:ext uri="{FF2B5EF4-FFF2-40B4-BE49-F238E27FC236}">
                <a16:creationId xmlns:a16="http://schemas.microsoft.com/office/drawing/2014/main" id="{664CE099-61B0-4C67-8D2B-C85B9D78804A}"/>
              </a:ext>
            </a:extLst>
          </p:cNvPr>
          <p:cNvSpPr>
            <a:spLocks noChangeArrowheads="1"/>
          </p:cNvSpPr>
          <p:nvPr/>
        </p:nvSpPr>
        <p:spPr bwMode="auto">
          <a:xfrm>
            <a:off x="2151063" y="1825625"/>
            <a:ext cx="368300" cy="368300"/>
          </a:xfrm>
          <a:prstGeom prst="rect">
            <a:avLst/>
          </a:prstGeom>
          <a:solidFill>
            <a:srgbClr val="FFFFFF"/>
          </a:solidFill>
          <a:ln w="25400">
            <a:solidFill>
              <a:srgbClr val="333399"/>
            </a:solid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1" name="Rectangle 9">
            <a:extLst>
              <a:ext uri="{FF2B5EF4-FFF2-40B4-BE49-F238E27FC236}">
                <a16:creationId xmlns:a16="http://schemas.microsoft.com/office/drawing/2014/main" id="{84CCAF8E-7F54-4579-A949-C1FD6CF570E6}"/>
              </a:ext>
            </a:extLst>
          </p:cNvPr>
          <p:cNvSpPr>
            <a:spLocks noChangeArrowheads="1"/>
          </p:cNvSpPr>
          <p:nvPr/>
        </p:nvSpPr>
        <p:spPr bwMode="auto">
          <a:xfrm>
            <a:off x="7053263" y="5487988"/>
            <a:ext cx="101600" cy="101600"/>
          </a:xfrm>
          <a:prstGeom prst="rect">
            <a:avLst/>
          </a:prstGeom>
          <a:solidFill>
            <a:srgbClr val="3333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2" name="Rectangle 10">
            <a:extLst>
              <a:ext uri="{FF2B5EF4-FFF2-40B4-BE49-F238E27FC236}">
                <a16:creationId xmlns:a16="http://schemas.microsoft.com/office/drawing/2014/main" id="{9840AF79-805D-4E2D-AAF5-56278308EC60}"/>
              </a:ext>
            </a:extLst>
          </p:cNvPr>
          <p:cNvSpPr>
            <a:spLocks noChangeArrowheads="1"/>
          </p:cNvSpPr>
          <p:nvPr/>
        </p:nvSpPr>
        <p:spPr bwMode="auto">
          <a:xfrm>
            <a:off x="7034213" y="4310063"/>
            <a:ext cx="101600" cy="101600"/>
          </a:xfrm>
          <a:prstGeom prst="rect">
            <a:avLst/>
          </a:prstGeom>
          <a:solidFill>
            <a:srgbClr val="3333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3" name="Rectangle 11">
            <a:extLst>
              <a:ext uri="{FF2B5EF4-FFF2-40B4-BE49-F238E27FC236}">
                <a16:creationId xmlns:a16="http://schemas.microsoft.com/office/drawing/2014/main" id="{9243141E-8DE8-470A-B873-8E6F0523655D}"/>
              </a:ext>
            </a:extLst>
          </p:cNvPr>
          <p:cNvSpPr>
            <a:spLocks noChangeArrowheads="1"/>
          </p:cNvSpPr>
          <p:nvPr/>
        </p:nvSpPr>
        <p:spPr bwMode="auto">
          <a:xfrm>
            <a:off x="7062788" y="4824413"/>
            <a:ext cx="101600" cy="101600"/>
          </a:xfrm>
          <a:prstGeom prst="rect">
            <a:avLst/>
          </a:prstGeom>
          <a:solidFill>
            <a:srgbClr val="3333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4" name="Rectangle 12">
            <a:extLst>
              <a:ext uri="{FF2B5EF4-FFF2-40B4-BE49-F238E27FC236}">
                <a16:creationId xmlns:a16="http://schemas.microsoft.com/office/drawing/2014/main" id="{8AECDB9C-227A-4B57-92D0-56FB76322069}"/>
              </a:ext>
            </a:extLst>
          </p:cNvPr>
          <p:cNvSpPr>
            <a:spLocks noChangeArrowheads="1"/>
          </p:cNvSpPr>
          <p:nvPr/>
        </p:nvSpPr>
        <p:spPr bwMode="auto">
          <a:xfrm>
            <a:off x="5135563" y="4310063"/>
            <a:ext cx="101600" cy="101600"/>
          </a:xfrm>
          <a:prstGeom prst="rect">
            <a:avLst/>
          </a:prstGeom>
          <a:solidFill>
            <a:srgbClr val="333399"/>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5" name="Line 13">
            <a:extLst>
              <a:ext uri="{FF2B5EF4-FFF2-40B4-BE49-F238E27FC236}">
                <a16:creationId xmlns:a16="http://schemas.microsoft.com/office/drawing/2014/main" id="{BAB0E3D8-66ED-4EA1-A4FA-F83009D6CD1B}"/>
              </a:ext>
            </a:extLst>
          </p:cNvPr>
          <p:cNvSpPr>
            <a:spLocks noChangeShapeType="1"/>
          </p:cNvSpPr>
          <p:nvPr/>
        </p:nvSpPr>
        <p:spPr bwMode="auto">
          <a:xfrm>
            <a:off x="5314950" y="2114550"/>
            <a:ext cx="21558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6" name="Rectangle 14">
            <a:extLst>
              <a:ext uri="{FF2B5EF4-FFF2-40B4-BE49-F238E27FC236}">
                <a16:creationId xmlns:a16="http://schemas.microsoft.com/office/drawing/2014/main" id="{E8391B11-61C5-4F78-84F2-EAA8AD91F4D4}"/>
              </a:ext>
            </a:extLst>
          </p:cNvPr>
          <p:cNvSpPr>
            <a:spLocks noChangeArrowheads="1"/>
          </p:cNvSpPr>
          <p:nvPr/>
        </p:nvSpPr>
        <p:spPr bwMode="auto">
          <a:xfrm>
            <a:off x="7423150" y="2063750"/>
            <a:ext cx="101600" cy="101600"/>
          </a:xfrm>
          <a:prstGeom prst="rect">
            <a:avLst/>
          </a:prstGeom>
          <a:solidFill>
            <a:srgbClr val="000000"/>
          </a:solidFill>
          <a:ln w="12700">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7" name="Rectangle 15">
            <a:extLst>
              <a:ext uri="{FF2B5EF4-FFF2-40B4-BE49-F238E27FC236}">
                <a16:creationId xmlns:a16="http://schemas.microsoft.com/office/drawing/2014/main" id="{49ECA049-5A94-4491-9E37-FC1567B8B92F}"/>
              </a:ext>
            </a:extLst>
          </p:cNvPr>
          <p:cNvSpPr>
            <a:spLocks noChangeArrowheads="1"/>
          </p:cNvSpPr>
          <p:nvPr/>
        </p:nvSpPr>
        <p:spPr bwMode="auto">
          <a:xfrm>
            <a:off x="5203825" y="2063750"/>
            <a:ext cx="101600" cy="101600"/>
          </a:xfrm>
          <a:prstGeom prst="rect">
            <a:avLst/>
          </a:prstGeom>
          <a:solidFill>
            <a:srgbClr val="000000"/>
          </a:solidFill>
          <a:ln w="12700">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8" name="Line 16">
            <a:extLst>
              <a:ext uri="{FF2B5EF4-FFF2-40B4-BE49-F238E27FC236}">
                <a16:creationId xmlns:a16="http://schemas.microsoft.com/office/drawing/2014/main" id="{108B3179-05F4-4E6F-B9BE-0E910F8E9A45}"/>
              </a:ext>
            </a:extLst>
          </p:cNvPr>
          <p:cNvSpPr>
            <a:spLocks noChangeShapeType="1"/>
          </p:cNvSpPr>
          <p:nvPr/>
        </p:nvSpPr>
        <p:spPr bwMode="auto">
          <a:xfrm flipV="1">
            <a:off x="5740400" y="1797050"/>
            <a:ext cx="0" cy="3206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9" name="Line 17">
            <a:extLst>
              <a:ext uri="{FF2B5EF4-FFF2-40B4-BE49-F238E27FC236}">
                <a16:creationId xmlns:a16="http://schemas.microsoft.com/office/drawing/2014/main" id="{0B017B03-98B0-41B1-AFF0-4302EF9A050C}"/>
              </a:ext>
            </a:extLst>
          </p:cNvPr>
          <p:cNvSpPr>
            <a:spLocks noChangeShapeType="1"/>
          </p:cNvSpPr>
          <p:nvPr/>
        </p:nvSpPr>
        <p:spPr bwMode="auto">
          <a:xfrm>
            <a:off x="6121400" y="2127250"/>
            <a:ext cx="0" cy="3460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0" name="Line 18">
            <a:extLst>
              <a:ext uri="{FF2B5EF4-FFF2-40B4-BE49-F238E27FC236}">
                <a16:creationId xmlns:a16="http://schemas.microsoft.com/office/drawing/2014/main" id="{EE02FD80-22A8-43D6-A446-745CF1E6241D}"/>
              </a:ext>
            </a:extLst>
          </p:cNvPr>
          <p:cNvSpPr>
            <a:spLocks noChangeShapeType="1"/>
          </p:cNvSpPr>
          <p:nvPr/>
        </p:nvSpPr>
        <p:spPr bwMode="auto">
          <a:xfrm flipV="1">
            <a:off x="6597650" y="1768475"/>
            <a:ext cx="0" cy="3587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1" name="Line 19">
            <a:extLst>
              <a:ext uri="{FF2B5EF4-FFF2-40B4-BE49-F238E27FC236}">
                <a16:creationId xmlns:a16="http://schemas.microsoft.com/office/drawing/2014/main" id="{CC781C9C-F4EE-43F3-A844-17673814079B}"/>
              </a:ext>
            </a:extLst>
          </p:cNvPr>
          <p:cNvSpPr>
            <a:spLocks noChangeShapeType="1"/>
          </p:cNvSpPr>
          <p:nvPr/>
        </p:nvSpPr>
        <p:spPr bwMode="auto">
          <a:xfrm>
            <a:off x="7083425" y="2127250"/>
            <a:ext cx="0" cy="3460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2" name="Line 20">
            <a:extLst>
              <a:ext uri="{FF2B5EF4-FFF2-40B4-BE49-F238E27FC236}">
                <a16:creationId xmlns:a16="http://schemas.microsoft.com/office/drawing/2014/main" id="{6DAD5602-FB85-4F0B-9D04-6407A46B3EF1}"/>
              </a:ext>
            </a:extLst>
          </p:cNvPr>
          <p:cNvSpPr>
            <a:spLocks noChangeShapeType="1"/>
          </p:cNvSpPr>
          <p:nvPr/>
        </p:nvSpPr>
        <p:spPr bwMode="auto">
          <a:xfrm>
            <a:off x="5354638" y="4884738"/>
            <a:ext cx="17748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3" name="Line 21">
            <a:extLst>
              <a:ext uri="{FF2B5EF4-FFF2-40B4-BE49-F238E27FC236}">
                <a16:creationId xmlns:a16="http://schemas.microsoft.com/office/drawing/2014/main" id="{400513BC-3FA2-4051-9BA6-8F306EA41518}"/>
              </a:ext>
            </a:extLst>
          </p:cNvPr>
          <p:cNvSpPr>
            <a:spLocks noChangeShapeType="1"/>
          </p:cNvSpPr>
          <p:nvPr/>
        </p:nvSpPr>
        <p:spPr bwMode="auto">
          <a:xfrm flipV="1">
            <a:off x="5695950" y="4735513"/>
            <a:ext cx="0" cy="146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 name="Line 22">
            <a:extLst>
              <a:ext uri="{FF2B5EF4-FFF2-40B4-BE49-F238E27FC236}">
                <a16:creationId xmlns:a16="http://schemas.microsoft.com/office/drawing/2014/main" id="{FDBC2951-F01B-4775-9951-625550E50552}"/>
              </a:ext>
            </a:extLst>
          </p:cNvPr>
          <p:cNvSpPr>
            <a:spLocks noChangeShapeType="1"/>
          </p:cNvSpPr>
          <p:nvPr/>
        </p:nvSpPr>
        <p:spPr bwMode="auto">
          <a:xfrm flipV="1">
            <a:off x="6380163" y="4751388"/>
            <a:ext cx="0" cy="14605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 name="Line 23">
            <a:extLst>
              <a:ext uri="{FF2B5EF4-FFF2-40B4-BE49-F238E27FC236}">
                <a16:creationId xmlns:a16="http://schemas.microsoft.com/office/drawing/2014/main" id="{0253762C-CD63-48B2-9A95-EC84A79D9310}"/>
              </a:ext>
            </a:extLst>
          </p:cNvPr>
          <p:cNvSpPr>
            <a:spLocks noChangeShapeType="1"/>
          </p:cNvSpPr>
          <p:nvPr/>
        </p:nvSpPr>
        <p:spPr bwMode="auto">
          <a:xfrm>
            <a:off x="5827713" y="4211638"/>
            <a:ext cx="0" cy="136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 name="Line 24">
            <a:extLst>
              <a:ext uri="{FF2B5EF4-FFF2-40B4-BE49-F238E27FC236}">
                <a16:creationId xmlns:a16="http://schemas.microsoft.com/office/drawing/2014/main" id="{3FC4A6D3-B36E-4037-911C-2A2CE1A4F077}"/>
              </a:ext>
            </a:extLst>
          </p:cNvPr>
          <p:cNvSpPr>
            <a:spLocks noChangeShapeType="1"/>
          </p:cNvSpPr>
          <p:nvPr/>
        </p:nvSpPr>
        <p:spPr bwMode="auto">
          <a:xfrm>
            <a:off x="6684963" y="4221163"/>
            <a:ext cx="0" cy="1365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 name="Line 25">
            <a:extLst>
              <a:ext uri="{FF2B5EF4-FFF2-40B4-BE49-F238E27FC236}">
                <a16:creationId xmlns:a16="http://schemas.microsoft.com/office/drawing/2014/main" id="{5613EA41-F460-4756-A0CC-0A74A5838CDC}"/>
              </a:ext>
            </a:extLst>
          </p:cNvPr>
          <p:cNvSpPr>
            <a:spLocks noChangeShapeType="1"/>
          </p:cNvSpPr>
          <p:nvPr/>
        </p:nvSpPr>
        <p:spPr bwMode="auto">
          <a:xfrm flipV="1">
            <a:off x="6713538" y="5348288"/>
            <a:ext cx="0" cy="1873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 name="Line 26">
            <a:extLst>
              <a:ext uri="{FF2B5EF4-FFF2-40B4-BE49-F238E27FC236}">
                <a16:creationId xmlns:a16="http://schemas.microsoft.com/office/drawing/2014/main" id="{9CBBB81D-043E-4ECE-BD5A-1502212FE9F6}"/>
              </a:ext>
            </a:extLst>
          </p:cNvPr>
          <p:cNvSpPr>
            <a:spLocks noChangeShapeType="1"/>
          </p:cNvSpPr>
          <p:nvPr/>
        </p:nvSpPr>
        <p:spPr bwMode="auto">
          <a:xfrm>
            <a:off x="5237163" y="4351338"/>
            <a:ext cx="18224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9" name="Freeform 27">
            <a:extLst>
              <a:ext uri="{FF2B5EF4-FFF2-40B4-BE49-F238E27FC236}">
                <a16:creationId xmlns:a16="http://schemas.microsoft.com/office/drawing/2014/main" id="{1EE46048-C3C1-4EBE-819D-F3663EAE035F}"/>
              </a:ext>
            </a:extLst>
          </p:cNvPr>
          <p:cNvSpPr>
            <a:spLocks/>
          </p:cNvSpPr>
          <p:nvPr/>
        </p:nvSpPr>
        <p:spPr bwMode="auto">
          <a:xfrm>
            <a:off x="5341938" y="4360863"/>
            <a:ext cx="1735137" cy="1182687"/>
          </a:xfrm>
          <a:custGeom>
            <a:avLst/>
            <a:gdLst>
              <a:gd name="T0" fmla="*/ 0 w 1093"/>
              <a:gd name="T1" fmla="*/ 0 h 745"/>
              <a:gd name="T2" fmla="*/ 0 w 1093"/>
              <a:gd name="T3" fmla="*/ 744 h 745"/>
              <a:gd name="T4" fmla="*/ 1092 w 1093"/>
              <a:gd name="T5" fmla="*/ 744 h 745"/>
              <a:gd name="T6" fmla="*/ 0 60000 65536"/>
              <a:gd name="T7" fmla="*/ 0 60000 65536"/>
              <a:gd name="T8" fmla="*/ 0 60000 65536"/>
              <a:gd name="T9" fmla="*/ 0 w 1093"/>
              <a:gd name="T10" fmla="*/ 0 h 745"/>
              <a:gd name="T11" fmla="*/ 1093 w 1093"/>
              <a:gd name="T12" fmla="*/ 745 h 745"/>
            </a:gdLst>
            <a:ahLst/>
            <a:cxnLst>
              <a:cxn ang="T6">
                <a:pos x="T0" y="T1"/>
              </a:cxn>
              <a:cxn ang="T7">
                <a:pos x="T2" y="T3"/>
              </a:cxn>
              <a:cxn ang="T8">
                <a:pos x="T4" y="T5"/>
              </a:cxn>
            </a:cxnLst>
            <a:rect l="T9" t="T10" r="T11" b="T12"/>
            <a:pathLst>
              <a:path w="1093" h="745">
                <a:moveTo>
                  <a:pt x="0" y="0"/>
                </a:moveTo>
                <a:lnTo>
                  <a:pt x="0" y="744"/>
                </a:lnTo>
                <a:lnTo>
                  <a:pt x="1092" y="744"/>
                </a:lnTo>
              </a:path>
            </a:pathLst>
          </a:custGeom>
          <a:noFill/>
          <a:ln w="28575" cap="rnd" cmpd="sng">
            <a:solidFill>
              <a:srgbClr val="33339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hangingPunct="1"/>
            <a:endParaRPr kumimoji="0" lang="zh-CN" altLang="en-US" sz="1800" b="0">
              <a:solidFill>
                <a:srgbClr val="000000"/>
              </a:solidFill>
              <a:latin typeface="Arial"/>
            </a:endParaRPr>
          </a:p>
        </p:txBody>
      </p:sp>
      <p:sp>
        <p:nvSpPr>
          <p:cNvPr id="30" name="Rectangle 28">
            <a:extLst>
              <a:ext uri="{FF2B5EF4-FFF2-40B4-BE49-F238E27FC236}">
                <a16:creationId xmlns:a16="http://schemas.microsoft.com/office/drawing/2014/main" id="{D969BB59-CDDC-4653-BA94-15F82E0AD18F}"/>
              </a:ext>
            </a:extLst>
          </p:cNvPr>
          <p:cNvSpPr>
            <a:spLocks noChangeArrowheads="1"/>
          </p:cNvSpPr>
          <p:nvPr/>
        </p:nvSpPr>
        <p:spPr bwMode="auto">
          <a:xfrm>
            <a:off x="7667625" y="3141663"/>
            <a:ext cx="1196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Times New Roman" pitchFamily="18" charset="0"/>
                <a:ea typeface="黑体"/>
              </a:rPr>
              <a:t>匹配电阻</a:t>
            </a:r>
          </a:p>
        </p:txBody>
      </p:sp>
      <p:sp>
        <p:nvSpPr>
          <p:cNvPr id="31" name="Line 29">
            <a:extLst>
              <a:ext uri="{FF2B5EF4-FFF2-40B4-BE49-F238E27FC236}">
                <a16:creationId xmlns:a16="http://schemas.microsoft.com/office/drawing/2014/main" id="{567EC958-550A-448F-8942-4BADD8BC2132}"/>
              </a:ext>
            </a:extLst>
          </p:cNvPr>
          <p:cNvSpPr>
            <a:spLocks noChangeShapeType="1"/>
          </p:cNvSpPr>
          <p:nvPr/>
        </p:nvSpPr>
        <p:spPr bwMode="auto">
          <a:xfrm>
            <a:off x="7524750" y="2205038"/>
            <a:ext cx="360363" cy="936625"/>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32" name="Line 30">
            <a:extLst>
              <a:ext uri="{FF2B5EF4-FFF2-40B4-BE49-F238E27FC236}">
                <a16:creationId xmlns:a16="http://schemas.microsoft.com/office/drawing/2014/main" id="{63F5B8E4-465F-4541-A056-CA5E094F0671}"/>
              </a:ext>
            </a:extLst>
          </p:cNvPr>
          <p:cNvSpPr>
            <a:spLocks noChangeShapeType="1"/>
          </p:cNvSpPr>
          <p:nvPr/>
        </p:nvSpPr>
        <p:spPr bwMode="auto">
          <a:xfrm flipH="1">
            <a:off x="7107238" y="3573463"/>
            <a:ext cx="704850" cy="7112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33" name="Rectangle 31">
            <a:extLst>
              <a:ext uri="{FF2B5EF4-FFF2-40B4-BE49-F238E27FC236}">
                <a16:creationId xmlns:a16="http://schemas.microsoft.com/office/drawing/2014/main" id="{365D4B7E-9C6F-48F9-9362-983BD1D0860E}"/>
              </a:ext>
            </a:extLst>
          </p:cNvPr>
          <p:cNvSpPr>
            <a:spLocks noChangeArrowheads="1"/>
          </p:cNvSpPr>
          <p:nvPr/>
        </p:nvSpPr>
        <p:spPr bwMode="auto">
          <a:xfrm>
            <a:off x="3413125" y="1557338"/>
            <a:ext cx="942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Times New Roman" pitchFamily="18" charset="0"/>
                <a:ea typeface="黑体"/>
              </a:rPr>
              <a:t>集线器</a:t>
            </a:r>
          </a:p>
        </p:txBody>
      </p:sp>
      <p:sp>
        <p:nvSpPr>
          <p:cNvPr id="34" name="Line 32">
            <a:extLst>
              <a:ext uri="{FF2B5EF4-FFF2-40B4-BE49-F238E27FC236}">
                <a16:creationId xmlns:a16="http://schemas.microsoft.com/office/drawing/2014/main" id="{B1B37D40-1748-4C27-A4E9-069F63DBC27D}"/>
              </a:ext>
            </a:extLst>
          </p:cNvPr>
          <p:cNvSpPr>
            <a:spLocks noChangeShapeType="1"/>
          </p:cNvSpPr>
          <p:nvPr/>
        </p:nvSpPr>
        <p:spPr bwMode="auto">
          <a:xfrm flipV="1">
            <a:off x="6008688" y="5332413"/>
            <a:ext cx="0" cy="20637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 name="Line 33">
            <a:extLst>
              <a:ext uri="{FF2B5EF4-FFF2-40B4-BE49-F238E27FC236}">
                <a16:creationId xmlns:a16="http://schemas.microsoft.com/office/drawing/2014/main" id="{CD0FA51F-CE47-42C8-8895-083EB2FA27FB}"/>
              </a:ext>
            </a:extLst>
          </p:cNvPr>
          <p:cNvSpPr>
            <a:spLocks noChangeShapeType="1"/>
          </p:cNvSpPr>
          <p:nvPr/>
        </p:nvSpPr>
        <p:spPr bwMode="auto">
          <a:xfrm flipH="1" flipV="1">
            <a:off x="1738313" y="4325938"/>
            <a:ext cx="119062" cy="123825"/>
          </a:xfrm>
          <a:prstGeom prst="line">
            <a:avLst/>
          </a:prstGeom>
          <a:noFill/>
          <a:ln w="254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36" name="Rectangle 34">
            <a:extLst>
              <a:ext uri="{FF2B5EF4-FFF2-40B4-BE49-F238E27FC236}">
                <a16:creationId xmlns:a16="http://schemas.microsoft.com/office/drawing/2014/main" id="{056FD73A-0ADC-4C96-BD37-071ED0B416DB}"/>
              </a:ext>
            </a:extLst>
          </p:cNvPr>
          <p:cNvSpPr>
            <a:spLocks noChangeArrowheads="1"/>
          </p:cNvSpPr>
          <p:nvPr/>
        </p:nvSpPr>
        <p:spPr bwMode="auto">
          <a:xfrm>
            <a:off x="3203575" y="4652963"/>
            <a:ext cx="1450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Times New Roman" pitchFamily="18" charset="0"/>
                <a:ea typeface="黑体"/>
              </a:rPr>
              <a:t>干线耦合器</a:t>
            </a:r>
          </a:p>
        </p:txBody>
      </p:sp>
      <p:sp>
        <p:nvSpPr>
          <p:cNvPr id="37" name="Line 35">
            <a:extLst>
              <a:ext uri="{FF2B5EF4-FFF2-40B4-BE49-F238E27FC236}">
                <a16:creationId xmlns:a16="http://schemas.microsoft.com/office/drawing/2014/main" id="{FDCC7376-65A8-4645-B7C7-107FBB16CB14}"/>
              </a:ext>
            </a:extLst>
          </p:cNvPr>
          <p:cNvSpPr>
            <a:spLocks noChangeShapeType="1"/>
          </p:cNvSpPr>
          <p:nvPr/>
        </p:nvSpPr>
        <p:spPr bwMode="auto">
          <a:xfrm flipH="1">
            <a:off x="2736850" y="4327525"/>
            <a:ext cx="111125" cy="104775"/>
          </a:xfrm>
          <a:prstGeom prst="line">
            <a:avLst/>
          </a:prstGeom>
          <a:noFill/>
          <a:ln w="254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38" name="Line 36">
            <a:extLst>
              <a:ext uri="{FF2B5EF4-FFF2-40B4-BE49-F238E27FC236}">
                <a16:creationId xmlns:a16="http://schemas.microsoft.com/office/drawing/2014/main" id="{0F819563-628C-4F35-A843-A9A1C720B8FF}"/>
              </a:ext>
            </a:extLst>
          </p:cNvPr>
          <p:cNvSpPr>
            <a:spLocks noChangeShapeType="1"/>
          </p:cNvSpPr>
          <p:nvPr/>
        </p:nvSpPr>
        <p:spPr bwMode="auto">
          <a:xfrm flipH="1" flipV="1">
            <a:off x="2755900" y="5272088"/>
            <a:ext cx="131763" cy="139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39" name="Line 37">
            <a:extLst>
              <a:ext uri="{FF2B5EF4-FFF2-40B4-BE49-F238E27FC236}">
                <a16:creationId xmlns:a16="http://schemas.microsoft.com/office/drawing/2014/main" id="{D4499193-AA8D-4FCF-A302-DACADC75154E}"/>
              </a:ext>
            </a:extLst>
          </p:cNvPr>
          <p:cNvSpPr>
            <a:spLocks noChangeShapeType="1"/>
          </p:cNvSpPr>
          <p:nvPr/>
        </p:nvSpPr>
        <p:spPr bwMode="auto">
          <a:xfrm flipH="1">
            <a:off x="1768475" y="5313363"/>
            <a:ext cx="98425" cy="1206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40" name="Oval 38">
            <a:extLst>
              <a:ext uri="{FF2B5EF4-FFF2-40B4-BE49-F238E27FC236}">
                <a16:creationId xmlns:a16="http://schemas.microsoft.com/office/drawing/2014/main" id="{AB44E67D-4BF7-4ACC-A941-3DE2AE07346C}"/>
              </a:ext>
            </a:extLst>
          </p:cNvPr>
          <p:cNvSpPr>
            <a:spLocks noChangeArrowheads="1"/>
          </p:cNvSpPr>
          <p:nvPr/>
        </p:nvSpPr>
        <p:spPr bwMode="auto">
          <a:xfrm rot="-2760000">
            <a:off x="1704975" y="4254500"/>
            <a:ext cx="1203325" cy="1203325"/>
          </a:xfrm>
          <a:prstGeom prst="ellipse">
            <a:avLst/>
          </a:prstGeom>
          <a:solidFill>
            <a:srgbClr val="FFFFFF"/>
          </a:solidFill>
          <a:ln w="28575">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1" name="Rectangle 39">
            <a:extLst>
              <a:ext uri="{FF2B5EF4-FFF2-40B4-BE49-F238E27FC236}">
                <a16:creationId xmlns:a16="http://schemas.microsoft.com/office/drawing/2014/main" id="{CAC0F085-0FDB-4399-9EC1-5B3B70E9E820}"/>
              </a:ext>
            </a:extLst>
          </p:cNvPr>
          <p:cNvSpPr>
            <a:spLocks noChangeArrowheads="1"/>
          </p:cNvSpPr>
          <p:nvPr/>
        </p:nvSpPr>
        <p:spPr bwMode="auto">
          <a:xfrm rot="-2760000">
            <a:off x="1795462" y="4397376"/>
            <a:ext cx="136525" cy="88900"/>
          </a:xfrm>
          <a:prstGeom prst="rect">
            <a:avLst/>
          </a:prstGeom>
          <a:solidFill>
            <a:srgbClr val="FFFFFF"/>
          </a:solidFill>
          <a:ln w="28575">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2" name="Rectangle 40">
            <a:extLst>
              <a:ext uri="{FF2B5EF4-FFF2-40B4-BE49-F238E27FC236}">
                <a16:creationId xmlns:a16="http://schemas.microsoft.com/office/drawing/2014/main" id="{87B547FC-3197-4D10-B622-016884089C71}"/>
              </a:ext>
            </a:extLst>
          </p:cNvPr>
          <p:cNvSpPr>
            <a:spLocks noChangeArrowheads="1"/>
          </p:cNvSpPr>
          <p:nvPr/>
        </p:nvSpPr>
        <p:spPr bwMode="auto">
          <a:xfrm rot="-2760000">
            <a:off x="2679700" y="5224463"/>
            <a:ext cx="136525" cy="88900"/>
          </a:xfrm>
          <a:prstGeom prst="rect">
            <a:avLst/>
          </a:prstGeom>
          <a:solidFill>
            <a:srgbClr val="FFFFFF"/>
          </a:solidFill>
          <a:ln w="25400">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3" name="Rectangle 41">
            <a:extLst>
              <a:ext uri="{FF2B5EF4-FFF2-40B4-BE49-F238E27FC236}">
                <a16:creationId xmlns:a16="http://schemas.microsoft.com/office/drawing/2014/main" id="{2C018A5C-9197-46C7-B438-F139A72ED6D1}"/>
              </a:ext>
            </a:extLst>
          </p:cNvPr>
          <p:cNvSpPr>
            <a:spLocks noChangeArrowheads="1"/>
          </p:cNvSpPr>
          <p:nvPr/>
        </p:nvSpPr>
        <p:spPr bwMode="auto">
          <a:xfrm rot="-2760000">
            <a:off x="2695576" y="4359275"/>
            <a:ext cx="88900" cy="136525"/>
          </a:xfrm>
          <a:prstGeom prst="rect">
            <a:avLst/>
          </a:prstGeom>
          <a:solidFill>
            <a:srgbClr val="FFFFFF"/>
          </a:solidFill>
          <a:ln w="28575">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4" name="Line 42">
            <a:extLst>
              <a:ext uri="{FF2B5EF4-FFF2-40B4-BE49-F238E27FC236}">
                <a16:creationId xmlns:a16="http://schemas.microsoft.com/office/drawing/2014/main" id="{775AC591-5280-46EF-B0F4-158CDB258206}"/>
              </a:ext>
            </a:extLst>
          </p:cNvPr>
          <p:cNvSpPr>
            <a:spLocks noChangeShapeType="1"/>
          </p:cNvSpPr>
          <p:nvPr/>
        </p:nvSpPr>
        <p:spPr bwMode="auto">
          <a:xfrm>
            <a:off x="2800350" y="4486275"/>
            <a:ext cx="476250" cy="38258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45" name="Rectangle 43">
            <a:extLst>
              <a:ext uri="{FF2B5EF4-FFF2-40B4-BE49-F238E27FC236}">
                <a16:creationId xmlns:a16="http://schemas.microsoft.com/office/drawing/2014/main" id="{00C73C79-DDAB-4D63-80C5-1E245C9BBF74}"/>
              </a:ext>
            </a:extLst>
          </p:cNvPr>
          <p:cNvSpPr>
            <a:spLocks noChangeArrowheads="1"/>
          </p:cNvSpPr>
          <p:nvPr/>
        </p:nvSpPr>
        <p:spPr bwMode="auto">
          <a:xfrm rot="-2760000">
            <a:off x="1858963" y="5200650"/>
            <a:ext cx="88900" cy="136525"/>
          </a:xfrm>
          <a:prstGeom prst="rect">
            <a:avLst/>
          </a:prstGeom>
          <a:solidFill>
            <a:srgbClr val="FFFFFF"/>
          </a:solidFill>
          <a:ln w="25400">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6" name="Arc 44">
            <a:extLst>
              <a:ext uri="{FF2B5EF4-FFF2-40B4-BE49-F238E27FC236}">
                <a16:creationId xmlns:a16="http://schemas.microsoft.com/office/drawing/2014/main" id="{E091B9BE-EED6-47C4-A0FC-2BB45EDA6E52}"/>
              </a:ext>
            </a:extLst>
          </p:cNvPr>
          <p:cNvSpPr>
            <a:spLocks/>
          </p:cNvSpPr>
          <p:nvPr/>
        </p:nvSpPr>
        <p:spPr bwMode="auto">
          <a:xfrm flipV="1">
            <a:off x="2122488" y="4675188"/>
            <a:ext cx="627062" cy="636587"/>
          </a:xfrm>
          <a:custGeom>
            <a:avLst/>
            <a:gdLst>
              <a:gd name="T0" fmla="*/ 0 w 25403"/>
              <a:gd name="T1" fmla="*/ 7127 h 30101"/>
              <a:gd name="T2" fmla="*/ 584037 w 25403"/>
              <a:gd name="T3" fmla="*/ 636587 h 30101"/>
              <a:gd name="T4" fmla="*/ 93875 w 25403"/>
              <a:gd name="T5" fmla="*/ 456805 h 30101"/>
              <a:gd name="T6" fmla="*/ 0 60000 65536"/>
              <a:gd name="T7" fmla="*/ 0 60000 65536"/>
              <a:gd name="T8" fmla="*/ 0 60000 65536"/>
              <a:gd name="T9" fmla="*/ 0 w 25403"/>
              <a:gd name="T10" fmla="*/ 0 h 30101"/>
              <a:gd name="T11" fmla="*/ 25403 w 25403"/>
              <a:gd name="T12" fmla="*/ 30101 h 30101"/>
            </a:gdLst>
            <a:ahLst/>
            <a:cxnLst>
              <a:cxn ang="T6">
                <a:pos x="T0" y="T1"/>
              </a:cxn>
              <a:cxn ang="T7">
                <a:pos x="T2" y="T3"/>
              </a:cxn>
              <a:cxn ang="T8">
                <a:pos x="T4" y="T5"/>
              </a:cxn>
            </a:cxnLst>
            <a:rect l="T9" t="T10" r="T11" b="T12"/>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28575">
            <a:solidFill>
              <a:srgbClr val="333399"/>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kumimoji="0" lang="zh-CN" altLang="en-US" sz="1800" b="0">
              <a:solidFill>
                <a:srgbClr val="000000"/>
              </a:solidFill>
              <a:latin typeface="Arial"/>
            </a:endParaRPr>
          </a:p>
        </p:txBody>
      </p:sp>
      <p:pic>
        <p:nvPicPr>
          <p:cNvPr id="47" name="Picture 45">
            <a:extLst>
              <a:ext uri="{FF2B5EF4-FFF2-40B4-BE49-F238E27FC236}">
                <a16:creationId xmlns:a16="http://schemas.microsoft.com/office/drawing/2014/main" id="{AF4C715D-E333-4C91-93AE-11B75994E09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8963" y="395128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6">
            <a:extLst>
              <a:ext uri="{FF2B5EF4-FFF2-40B4-BE49-F238E27FC236}">
                <a16:creationId xmlns:a16="http://schemas.microsoft.com/office/drawing/2014/main" id="{C67FA250-397E-43CC-966D-DABE29C86C1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1463" y="3967163"/>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7">
            <a:extLst>
              <a:ext uri="{FF2B5EF4-FFF2-40B4-BE49-F238E27FC236}">
                <a16:creationId xmlns:a16="http://schemas.microsoft.com/office/drawing/2014/main" id="{727E625E-0155-4918-B2CC-16C6A5AE14F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0" y="4005263"/>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8">
            <a:extLst>
              <a:ext uri="{FF2B5EF4-FFF2-40B4-BE49-F238E27FC236}">
                <a16:creationId xmlns:a16="http://schemas.microsoft.com/office/drawing/2014/main" id="{9357431F-AC1A-41AC-BA89-9A36BA35FB6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775" y="5300663"/>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9">
            <a:extLst>
              <a:ext uri="{FF2B5EF4-FFF2-40B4-BE49-F238E27FC236}">
                <a16:creationId xmlns:a16="http://schemas.microsoft.com/office/drawing/2014/main" id="{4AAE0BA0-0922-4FAB-8DB1-A1CBC56904AA}"/>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2250" y="5376863"/>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0">
            <a:extLst>
              <a:ext uri="{FF2B5EF4-FFF2-40B4-BE49-F238E27FC236}">
                <a16:creationId xmlns:a16="http://schemas.microsoft.com/office/drawing/2014/main" id="{C3D594B9-2A18-444F-93A7-42EE067CDB9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0338" y="227647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1">
            <a:extLst>
              <a:ext uri="{FF2B5EF4-FFF2-40B4-BE49-F238E27FC236}">
                <a16:creationId xmlns:a16="http://schemas.microsoft.com/office/drawing/2014/main" id="{B5E5A8F5-0D20-429B-8CCB-03187E3EB44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7663" y="228282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2">
            <a:extLst>
              <a:ext uri="{FF2B5EF4-FFF2-40B4-BE49-F238E27FC236}">
                <a16:creationId xmlns:a16="http://schemas.microsoft.com/office/drawing/2014/main" id="{0C50A22C-618E-4DE0-81DA-00AEEDAE4180}"/>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1463" y="129222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53">
            <a:extLst>
              <a:ext uri="{FF2B5EF4-FFF2-40B4-BE49-F238E27FC236}">
                <a16:creationId xmlns:a16="http://schemas.microsoft.com/office/drawing/2014/main" id="{D771724D-E547-4783-A978-771D7435A6F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6863" y="136842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54">
            <a:extLst>
              <a:ext uri="{FF2B5EF4-FFF2-40B4-BE49-F238E27FC236}">
                <a16:creationId xmlns:a16="http://schemas.microsoft.com/office/drawing/2014/main" id="{2F1C5C8A-3061-47DF-BC78-7E0D7122811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6463" y="103822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55">
            <a:extLst>
              <a:ext uri="{FF2B5EF4-FFF2-40B4-BE49-F238E27FC236}">
                <a16:creationId xmlns:a16="http://schemas.microsoft.com/office/drawing/2014/main" id="{C55B3F63-1CEC-4591-BE35-9FF39D10B49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3875" y="228282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56">
            <a:extLst>
              <a:ext uri="{FF2B5EF4-FFF2-40B4-BE49-F238E27FC236}">
                <a16:creationId xmlns:a16="http://schemas.microsoft.com/office/drawing/2014/main" id="{DBBE65A2-1820-491F-BF59-9F4B17B4599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4075" y="229552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57">
            <a:extLst>
              <a:ext uri="{FF2B5EF4-FFF2-40B4-BE49-F238E27FC236}">
                <a16:creationId xmlns:a16="http://schemas.microsoft.com/office/drawing/2014/main" id="{50A0BBBA-FD7E-43D3-8520-90B65A4E497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1275" y="153352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58">
            <a:extLst>
              <a:ext uri="{FF2B5EF4-FFF2-40B4-BE49-F238E27FC236}">
                <a16:creationId xmlns:a16="http://schemas.microsoft.com/office/drawing/2014/main" id="{D429BE4A-8BB6-4A4D-895B-CCE328DFA73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7675" y="1520825"/>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59">
            <a:extLst>
              <a:ext uri="{FF2B5EF4-FFF2-40B4-BE49-F238E27FC236}">
                <a16:creationId xmlns:a16="http://schemas.microsoft.com/office/drawing/2014/main" id="{91A36AD2-CCF2-4120-9D34-CCE45C04F86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7963" y="510698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60">
            <a:extLst>
              <a:ext uri="{FF2B5EF4-FFF2-40B4-BE49-F238E27FC236}">
                <a16:creationId xmlns:a16="http://schemas.microsoft.com/office/drawing/2014/main" id="{259CCCD4-E2FE-4970-88C0-3BDE2CC99FE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34063" y="511968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61">
            <a:extLst>
              <a:ext uri="{FF2B5EF4-FFF2-40B4-BE49-F238E27FC236}">
                <a16:creationId xmlns:a16="http://schemas.microsoft.com/office/drawing/2014/main" id="{ABFCF6ED-8617-4F55-814E-27C90429386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7763" y="448468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62">
            <a:extLst>
              <a:ext uri="{FF2B5EF4-FFF2-40B4-BE49-F238E27FC236}">
                <a16:creationId xmlns:a16="http://schemas.microsoft.com/office/drawing/2014/main" id="{8407FA33-7251-4685-9F27-1F9FB6EE13D9}"/>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6563" y="449738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63">
            <a:extLst>
              <a:ext uri="{FF2B5EF4-FFF2-40B4-BE49-F238E27FC236}">
                <a16:creationId xmlns:a16="http://schemas.microsoft.com/office/drawing/2014/main" id="{004C1DD5-4532-4DBE-A903-58458B5A5E7A}"/>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7163" y="3951288"/>
            <a:ext cx="320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Line 64">
            <a:extLst>
              <a:ext uri="{FF2B5EF4-FFF2-40B4-BE49-F238E27FC236}">
                <a16:creationId xmlns:a16="http://schemas.microsoft.com/office/drawing/2014/main" id="{EFA42DFD-F712-4983-B126-990D3A4584DB}"/>
              </a:ext>
            </a:extLst>
          </p:cNvPr>
          <p:cNvSpPr>
            <a:spLocks noChangeShapeType="1"/>
          </p:cNvSpPr>
          <p:nvPr/>
        </p:nvSpPr>
        <p:spPr bwMode="auto">
          <a:xfrm flipV="1">
            <a:off x="2455863" y="1844675"/>
            <a:ext cx="1030287" cy="20955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7" name="Text Box 65">
            <a:extLst>
              <a:ext uri="{FF2B5EF4-FFF2-40B4-BE49-F238E27FC236}">
                <a16:creationId xmlns:a16="http://schemas.microsoft.com/office/drawing/2014/main" id="{836CDFB2-538F-497F-B30C-58D4A05A2537}"/>
              </a:ext>
            </a:extLst>
          </p:cNvPr>
          <p:cNvSpPr txBox="1">
            <a:spLocks noChangeArrowheads="1"/>
          </p:cNvSpPr>
          <p:nvPr/>
        </p:nvSpPr>
        <p:spPr bwMode="auto">
          <a:xfrm>
            <a:off x="5795963" y="27813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b="0">
                <a:solidFill>
                  <a:srgbClr val="333399"/>
                </a:solidFill>
                <a:latin typeface="黑体" pitchFamily="49" charset="-122"/>
                <a:ea typeface="黑体" pitchFamily="49" charset="-122"/>
              </a:rPr>
              <a:t>总线网</a:t>
            </a:r>
          </a:p>
        </p:txBody>
      </p:sp>
      <p:sp>
        <p:nvSpPr>
          <p:cNvPr id="68" name="Text Box 66">
            <a:extLst>
              <a:ext uri="{FF2B5EF4-FFF2-40B4-BE49-F238E27FC236}">
                <a16:creationId xmlns:a16="http://schemas.microsoft.com/office/drawing/2014/main" id="{58D8AB9C-049B-4E3A-8EB0-9C918218E094}"/>
              </a:ext>
            </a:extLst>
          </p:cNvPr>
          <p:cNvSpPr txBox="1">
            <a:spLocks noChangeArrowheads="1"/>
          </p:cNvSpPr>
          <p:nvPr/>
        </p:nvSpPr>
        <p:spPr bwMode="auto">
          <a:xfrm>
            <a:off x="1673225" y="27813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b="0">
                <a:solidFill>
                  <a:srgbClr val="333399"/>
                </a:solidFill>
                <a:latin typeface="黑体" pitchFamily="49" charset="-122"/>
                <a:ea typeface="黑体" pitchFamily="49" charset="-122"/>
              </a:rPr>
              <a:t>星形网</a:t>
            </a:r>
          </a:p>
        </p:txBody>
      </p:sp>
      <p:sp>
        <p:nvSpPr>
          <p:cNvPr id="69" name="Text Box 67">
            <a:extLst>
              <a:ext uri="{FF2B5EF4-FFF2-40B4-BE49-F238E27FC236}">
                <a16:creationId xmlns:a16="http://schemas.microsoft.com/office/drawing/2014/main" id="{9CFEA7EA-49FB-4B44-930F-7400261FDA94}"/>
              </a:ext>
            </a:extLst>
          </p:cNvPr>
          <p:cNvSpPr txBox="1">
            <a:spLocks noChangeArrowheads="1"/>
          </p:cNvSpPr>
          <p:nvPr/>
        </p:nvSpPr>
        <p:spPr bwMode="auto">
          <a:xfrm>
            <a:off x="5651500" y="5851525"/>
            <a:ext cx="125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b="0">
                <a:solidFill>
                  <a:srgbClr val="333399"/>
                </a:solidFill>
                <a:latin typeface="黑体" pitchFamily="49" charset="-122"/>
                <a:ea typeface="黑体" pitchFamily="49" charset="-122"/>
              </a:rPr>
              <a:t>树形网 </a:t>
            </a:r>
          </a:p>
        </p:txBody>
      </p:sp>
      <p:sp>
        <p:nvSpPr>
          <p:cNvPr id="70" name="Text Box 68">
            <a:extLst>
              <a:ext uri="{FF2B5EF4-FFF2-40B4-BE49-F238E27FC236}">
                <a16:creationId xmlns:a16="http://schemas.microsoft.com/office/drawing/2014/main" id="{D5DA57A5-0E63-44A3-9BC4-BD15D8FBE8FD}"/>
              </a:ext>
            </a:extLst>
          </p:cNvPr>
          <p:cNvSpPr txBox="1">
            <a:spLocks noChangeArrowheads="1"/>
          </p:cNvSpPr>
          <p:nvPr/>
        </p:nvSpPr>
        <p:spPr bwMode="auto">
          <a:xfrm>
            <a:off x="1763713" y="585152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b="0">
                <a:solidFill>
                  <a:srgbClr val="333399"/>
                </a:solidFill>
                <a:latin typeface="黑体" pitchFamily="49" charset="-122"/>
                <a:ea typeface="黑体" pitchFamily="49" charset="-122"/>
              </a:rPr>
              <a:t>环形网</a:t>
            </a:r>
          </a:p>
        </p:txBody>
      </p:sp>
    </p:spTree>
    <p:extLst>
      <p:ext uri="{BB962C8B-B14F-4D97-AF65-F5344CB8AC3E}">
        <p14:creationId xmlns:p14="http://schemas.microsoft.com/office/powerpoint/2010/main" val="3736306547"/>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DCC6B-D184-486D-A9FE-781223C11FF1}"/>
              </a:ext>
            </a:extLst>
          </p:cNvPr>
          <p:cNvSpPr>
            <a:spLocks noGrp="1"/>
          </p:cNvSpPr>
          <p:nvPr>
            <p:ph type="title"/>
          </p:nvPr>
        </p:nvSpPr>
        <p:spPr/>
        <p:txBody>
          <a:bodyPr/>
          <a:lstStyle/>
          <a:p>
            <a:r>
              <a:rPr lang="zh-CN" altLang="en-US" dirty="0"/>
              <a:t>三、</a:t>
            </a:r>
            <a:r>
              <a:rPr lang="en-US" altLang="zh-CN" dirty="0"/>
              <a:t>IEEE802</a:t>
            </a:r>
            <a:r>
              <a:rPr lang="zh-CN" altLang="en-US" dirty="0"/>
              <a:t>协议簇</a:t>
            </a:r>
          </a:p>
        </p:txBody>
      </p:sp>
      <p:sp>
        <p:nvSpPr>
          <p:cNvPr id="3" name="内容占位符 2">
            <a:extLst>
              <a:ext uri="{FF2B5EF4-FFF2-40B4-BE49-F238E27FC236}">
                <a16:creationId xmlns:a16="http://schemas.microsoft.com/office/drawing/2014/main" id="{515E5143-1CEB-448C-AF65-FB82ED8DBA99}"/>
              </a:ext>
            </a:extLst>
          </p:cNvPr>
          <p:cNvSpPr>
            <a:spLocks noGrp="1"/>
          </p:cNvSpPr>
          <p:nvPr>
            <p:ph idx="1"/>
          </p:nvPr>
        </p:nvSpPr>
        <p:spPr>
          <a:xfrm>
            <a:off x="914400" y="1524000"/>
            <a:ext cx="7258000" cy="1815882"/>
          </a:xfrm>
        </p:spPr>
        <p:txBody>
          <a:bodyPr/>
          <a:lstStyle/>
          <a:p>
            <a:r>
              <a:rPr lang="en-US" altLang="zh-CN" dirty="0"/>
              <a:t>1980</a:t>
            </a:r>
            <a:r>
              <a:rPr lang="zh-CN" altLang="en-US" dirty="0"/>
              <a:t>年</a:t>
            </a:r>
            <a:r>
              <a:rPr lang="en-US" altLang="zh-CN" dirty="0"/>
              <a:t>2</a:t>
            </a:r>
            <a:r>
              <a:rPr lang="zh-CN" altLang="en-US" dirty="0"/>
              <a:t>月，国际电气电子工程师学会（</a:t>
            </a:r>
            <a:r>
              <a:rPr lang="en-US" altLang="zh-CN" dirty="0"/>
              <a:t>IEEE</a:t>
            </a:r>
            <a:r>
              <a:rPr lang="zh-CN" altLang="en-US" dirty="0"/>
              <a:t>）成立局域网标准委员会（</a:t>
            </a:r>
            <a:r>
              <a:rPr lang="en-US" altLang="zh-CN" dirty="0"/>
              <a:t>IEEE 802</a:t>
            </a:r>
            <a:r>
              <a:rPr lang="zh-CN" altLang="en-US" dirty="0"/>
              <a:t>委员会），专门从事局域网模型及相关协议的标准制定与颁布。</a:t>
            </a:r>
          </a:p>
        </p:txBody>
      </p:sp>
      <p:sp>
        <p:nvSpPr>
          <p:cNvPr id="5" name="文本框 4">
            <a:extLst>
              <a:ext uri="{FF2B5EF4-FFF2-40B4-BE49-F238E27FC236}">
                <a16:creationId xmlns:a16="http://schemas.microsoft.com/office/drawing/2014/main" id="{804AB496-0717-4BEB-BF56-316E117D013A}"/>
              </a:ext>
            </a:extLst>
          </p:cNvPr>
          <p:cNvSpPr txBox="1"/>
          <p:nvPr/>
        </p:nvSpPr>
        <p:spPr>
          <a:xfrm>
            <a:off x="914400" y="3573016"/>
            <a:ext cx="7762056" cy="2246769"/>
          </a:xfrm>
          <a:prstGeom prst="rect">
            <a:avLst/>
          </a:prstGeom>
          <a:noFill/>
        </p:spPr>
        <p:txBody>
          <a:bodyPr wrap="square">
            <a:spAutoFit/>
          </a:bodyPr>
          <a:lstStyle/>
          <a:p>
            <a:r>
              <a:rPr lang="zh-CN" altLang="en-US" sz="2800" dirty="0">
                <a:latin typeface="+mn-ea"/>
                <a:ea typeface="+mn-ea"/>
              </a:rPr>
              <a:t>因为只考虑局域网内部的数据交换，</a:t>
            </a:r>
            <a:r>
              <a:rPr lang="en-US" altLang="zh-CN" sz="2800" dirty="0">
                <a:latin typeface="+mn-ea"/>
                <a:ea typeface="+mn-ea"/>
              </a:rPr>
              <a:t>802</a:t>
            </a:r>
            <a:r>
              <a:rPr lang="zh-CN" altLang="en-US" sz="2800" dirty="0">
                <a:latin typeface="+mn-ea"/>
                <a:ea typeface="+mn-ea"/>
              </a:rPr>
              <a:t>制定的局域网参考模型只有逻辑链路控制（</a:t>
            </a:r>
            <a:r>
              <a:rPr lang="en-US" altLang="zh-CN" sz="2800" dirty="0">
                <a:latin typeface="+mn-ea"/>
                <a:ea typeface="+mn-ea"/>
              </a:rPr>
              <a:t>Logical Link </a:t>
            </a:r>
            <a:r>
              <a:rPr lang="en-US" altLang="zh-CN" sz="2800" dirty="0" err="1">
                <a:latin typeface="+mn-ea"/>
                <a:ea typeface="+mn-ea"/>
              </a:rPr>
              <a:t>Control,LLC</a:t>
            </a:r>
            <a:r>
              <a:rPr lang="zh-CN" altLang="en-US" sz="2800" dirty="0">
                <a:latin typeface="+mn-ea"/>
                <a:ea typeface="+mn-ea"/>
              </a:rPr>
              <a:t>）子层与 介质访问控制（</a:t>
            </a:r>
            <a:r>
              <a:rPr lang="en-US" altLang="zh-CN" sz="2800" dirty="0">
                <a:latin typeface="+mn-ea"/>
                <a:ea typeface="+mn-ea"/>
              </a:rPr>
              <a:t>Media Access </a:t>
            </a:r>
            <a:r>
              <a:rPr lang="en-US" altLang="zh-CN" sz="2800" dirty="0" err="1">
                <a:latin typeface="+mn-ea"/>
                <a:ea typeface="+mn-ea"/>
              </a:rPr>
              <a:t>Control,MAC</a:t>
            </a:r>
            <a:r>
              <a:rPr lang="zh-CN" altLang="en-US" sz="2800" dirty="0">
                <a:latin typeface="+mn-ea"/>
                <a:ea typeface="+mn-ea"/>
              </a:rPr>
              <a:t>）子层，基本对应</a:t>
            </a:r>
            <a:r>
              <a:rPr lang="en-US" altLang="zh-CN" sz="2800" dirty="0">
                <a:latin typeface="+mn-ea"/>
                <a:ea typeface="+mn-ea"/>
              </a:rPr>
              <a:t>OSI</a:t>
            </a:r>
            <a:r>
              <a:rPr lang="zh-CN" altLang="en-US" sz="2800" dirty="0">
                <a:latin typeface="+mn-ea"/>
                <a:ea typeface="+mn-ea"/>
              </a:rPr>
              <a:t>参考模型的数据链路层与物理层 。</a:t>
            </a:r>
          </a:p>
        </p:txBody>
      </p:sp>
    </p:spTree>
    <p:extLst>
      <p:ext uri="{BB962C8B-B14F-4D97-AF65-F5344CB8AC3E}">
        <p14:creationId xmlns:p14="http://schemas.microsoft.com/office/powerpoint/2010/main" val="3075729644"/>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05B04B6E-642B-49AE-9B63-2CCD08C234A6}"/>
              </a:ext>
            </a:extLst>
          </p:cNvPr>
          <p:cNvSpPr>
            <a:spLocks noGrp="1"/>
          </p:cNvSpPr>
          <p:nvPr>
            <p:ph idx="1"/>
          </p:nvPr>
        </p:nvSpPr>
        <p:spPr>
          <a:xfrm>
            <a:off x="914400" y="1523999"/>
            <a:ext cx="7258000" cy="2000548"/>
          </a:xfrm>
        </p:spPr>
        <p:txBody>
          <a:bodyPr/>
          <a:lstStyle/>
          <a:p>
            <a:r>
              <a:rPr lang="en-US" altLang="zh-CN" dirty="0"/>
              <a:t>802</a:t>
            </a:r>
            <a:r>
              <a:rPr lang="zh-CN" altLang="en-US" dirty="0"/>
              <a:t>模型有数据链路层和物理层的规定</a:t>
            </a:r>
            <a:endParaRPr lang="en-US" altLang="zh-CN" dirty="0"/>
          </a:p>
          <a:p>
            <a:pPr lvl="1"/>
            <a:r>
              <a:rPr lang="zh-CN" altLang="en-US" sz="1600" dirty="0">
                <a:latin typeface="+mn-ea"/>
              </a:rPr>
              <a:t>数据链路层分为：逻辑链路控制层和媒体访问控制两个子层</a:t>
            </a:r>
            <a:endParaRPr lang="en-US" altLang="zh-CN" sz="1600" dirty="0">
              <a:latin typeface="+mn-ea"/>
            </a:endParaRPr>
          </a:p>
          <a:p>
            <a:pPr lvl="1"/>
            <a:r>
              <a:rPr lang="zh-CN" altLang="en-US" sz="1600" dirty="0">
                <a:latin typeface="+mn-ea"/>
              </a:rPr>
              <a:t>物理层：与</a:t>
            </a:r>
            <a:r>
              <a:rPr lang="en-US" altLang="zh-CN" sz="1600" dirty="0">
                <a:latin typeface="+mn-ea"/>
              </a:rPr>
              <a:t>OSI/RM</a:t>
            </a:r>
            <a:r>
              <a:rPr lang="zh-CN" altLang="en-US" sz="1600" dirty="0">
                <a:latin typeface="+mn-ea"/>
              </a:rPr>
              <a:t>的物理层一样，规定了机械特性、电气特性等。</a:t>
            </a:r>
            <a:endParaRPr lang="en-US" altLang="zh-CN" sz="1600" dirty="0">
              <a:latin typeface="+mn-ea"/>
            </a:endParaRPr>
          </a:p>
          <a:p>
            <a:r>
              <a:rPr lang="en-US" altLang="zh-CN" dirty="0"/>
              <a:t>IEEE 802</a:t>
            </a:r>
            <a:r>
              <a:rPr lang="zh-CN" altLang="en-US" dirty="0"/>
              <a:t>委员会制定和颁布了众多协议</a:t>
            </a:r>
            <a:endParaRPr lang="en-US" altLang="zh-CN" dirty="0"/>
          </a:p>
          <a:p>
            <a:pPr lvl="1"/>
            <a:r>
              <a:rPr lang="en-US" altLang="zh-CN" sz="2000" dirty="0">
                <a:latin typeface="+mn-ea"/>
              </a:rPr>
              <a:t>802.1~802.23</a:t>
            </a:r>
            <a:r>
              <a:rPr lang="zh-CN" altLang="en-US" sz="2000" dirty="0">
                <a:latin typeface="+mn-ea"/>
              </a:rPr>
              <a:t>（没有</a:t>
            </a:r>
            <a:r>
              <a:rPr lang="en-US" altLang="zh-CN" sz="2000" dirty="0">
                <a:latin typeface="+mn-ea"/>
              </a:rPr>
              <a:t>802.13</a:t>
            </a:r>
            <a:r>
              <a:rPr lang="zh-CN" altLang="en-US" sz="2000" dirty="0">
                <a:latin typeface="+mn-ea"/>
              </a:rPr>
              <a:t>）</a:t>
            </a:r>
            <a:endParaRPr lang="en-US" altLang="zh-CN" sz="2000" dirty="0">
              <a:latin typeface="+mn-ea"/>
            </a:endParaRPr>
          </a:p>
        </p:txBody>
      </p:sp>
      <p:pic>
        <p:nvPicPr>
          <p:cNvPr id="7" name="图片 6">
            <a:extLst>
              <a:ext uri="{FF2B5EF4-FFF2-40B4-BE49-F238E27FC236}">
                <a16:creationId xmlns:a16="http://schemas.microsoft.com/office/drawing/2014/main" id="{50DDE2D7-E8D4-4626-A461-21ACC9179174}"/>
              </a:ext>
            </a:extLst>
          </p:cNvPr>
          <p:cNvPicPr>
            <a:picLocks noChangeAspect="1"/>
          </p:cNvPicPr>
          <p:nvPr/>
        </p:nvPicPr>
        <p:blipFill>
          <a:blip r:embed="rId2"/>
          <a:stretch>
            <a:fillRect/>
          </a:stretch>
        </p:blipFill>
        <p:spPr>
          <a:xfrm>
            <a:off x="971600" y="3717032"/>
            <a:ext cx="5885653" cy="2376264"/>
          </a:xfrm>
          <a:prstGeom prst="rect">
            <a:avLst/>
          </a:prstGeom>
        </p:spPr>
      </p:pic>
      <p:pic>
        <p:nvPicPr>
          <p:cNvPr id="3" name="图片 2">
            <a:extLst>
              <a:ext uri="{FF2B5EF4-FFF2-40B4-BE49-F238E27FC236}">
                <a16:creationId xmlns:a16="http://schemas.microsoft.com/office/drawing/2014/main" id="{4BC61A41-6BD0-42A6-88E0-DF62474A4834}"/>
              </a:ext>
            </a:extLst>
          </p:cNvPr>
          <p:cNvPicPr>
            <a:picLocks noChangeAspect="1"/>
          </p:cNvPicPr>
          <p:nvPr/>
        </p:nvPicPr>
        <p:blipFill>
          <a:blip r:embed="rId3"/>
          <a:stretch>
            <a:fillRect/>
          </a:stretch>
        </p:blipFill>
        <p:spPr>
          <a:xfrm>
            <a:off x="2555776" y="188640"/>
            <a:ext cx="4127350" cy="877900"/>
          </a:xfrm>
          <a:prstGeom prst="rect">
            <a:avLst/>
          </a:prstGeom>
        </p:spPr>
      </p:pic>
    </p:spTree>
    <p:extLst>
      <p:ext uri="{BB962C8B-B14F-4D97-AF65-F5344CB8AC3E}">
        <p14:creationId xmlns:p14="http://schemas.microsoft.com/office/powerpoint/2010/main" val="515731749"/>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E56B2-B905-4824-B9C5-267C53BE5536}"/>
              </a:ext>
            </a:extLst>
          </p:cNvPr>
          <p:cNvSpPr>
            <a:spLocks noGrp="1"/>
          </p:cNvSpPr>
          <p:nvPr>
            <p:ph type="title"/>
          </p:nvPr>
        </p:nvSpPr>
        <p:spPr/>
        <p:txBody>
          <a:bodyPr/>
          <a:lstStyle/>
          <a:p>
            <a:r>
              <a:rPr lang="zh-CN" altLang="en-US" dirty="0"/>
              <a:t>四、经典以太网</a:t>
            </a:r>
          </a:p>
        </p:txBody>
      </p:sp>
      <p:sp>
        <p:nvSpPr>
          <p:cNvPr id="3" name="内容占位符 2">
            <a:extLst>
              <a:ext uri="{FF2B5EF4-FFF2-40B4-BE49-F238E27FC236}">
                <a16:creationId xmlns:a16="http://schemas.microsoft.com/office/drawing/2014/main" id="{DF883DBE-26C0-4EA2-B177-44FBCC1EAF93}"/>
              </a:ext>
            </a:extLst>
          </p:cNvPr>
          <p:cNvSpPr>
            <a:spLocks noGrp="1"/>
          </p:cNvSpPr>
          <p:nvPr>
            <p:ph idx="1"/>
          </p:nvPr>
        </p:nvSpPr>
        <p:spPr>
          <a:xfrm>
            <a:off x="1043608" y="1124744"/>
            <a:ext cx="7632848" cy="5262979"/>
          </a:xfrm>
        </p:spPr>
        <p:txBody>
          <a:bodyPr/>
          <a:lstStyle/>
          <a:p>
            <a:r>
              <a:rPr lang="zh-CN" altLang="en-US" sz="2400" b="0" dirty="0">
                <a:latin typeface="+mn-ea"/>
              </a:rPr>
              <a:t>两个以太网标准：一个是</a:t>
            </a:r>
            <a:r>
              <a:rPr lang="en-US" altLang="zh-CN" sz="2400" b="0" dirty="0">
                <a:latin typeface="+mn-ea"/>
              </a:rPr>
              <a:t>DIX Ethernet V2 </a:t>
            </a:r>
            <a:r>
              <a:rPr lang="zh-CN" altLang="en-US" sz="2400" b="0" dirty="0">
                <a:latin typeface="+mn-ea"/>
              </a:rPr>
              <a:t>，世界上第一个局域网产品（以太网）的标准。另一个是</a:t>
            </a:r>
            <a:r>
              <a:rPr lang="en-US" altLang="zh-CN" sz="2400" b="0" dirty="0">
                <a:latin typeface="+mn-ea"/>
              </a:rPr>
              <a:t>IEEE </a:t>
            </a:r>
            <a:r>
              <a:rPr lang="zh-CN" altLang="en-US" sz="2400" b="0" dirty="0">
                <a:latin typeface="+mn-ea"/>
              </a:rPr>
              <a:t>的 </a:t>
            </a:r>
            <a:r>
              <a:rPr lang="en-US" altLang="zh-CN" sz="2400" b="0" dirty="0">
                <a:latin typeface="+mn-ea"/>
              </a:rPr>
              <a:t>802.3 </a:t>
            </a:r>
            <a:r>
              <a:rPr lang="zh-CN" altLang="en-US" sz="2400" b="0" dirty="0">
                <a:latin typeface="+mn-ea"/>
              </a:rPr>
              <a:t>标准。</a:t>
            </a:r>
          </a:p>
          <a:p>
            <a:r>
              <a:rPr lang="en-US" altLang="zh-CN" sz="2400" b="0" dirty="0">
                <a:latin typeface="+mn-ea"/>
              </a:rPr>
              <a:t>DIX Ethernet V2 </a:t>
            </a:r>
            <a:r>
              <a:rPr lang="zh-CN" altLang="en-US" sz="2400" b="0" dirty="0">
                <a:latin typeface="+mn-ea"/>
              </a:rPr>
              <a:t>与 </a:t>
            </a:r>
            <a:r>
              <a:rPr lang="en-US" altLang="zh-CN" sz="2400" b="0" dirty="0">
                <a:latin typeface="+mn-ea"/>
              </a:rPr>
              <a:t>IEEE </a:t>
            </a:r>
            <a:r>
              <a:rPr lang="zh-CN" altLang="en-US" sz="2400" b="0" dirty="0">
                <a:latin typeface="+mn-ea"/>
              </a:rPr>
              <a:t>的 </a:t>
            </a:r>
            <a:r>
              <a:rPr lang="en-US" altLang="zh-CN" sz="2400" b="0" dirty="0">
                <a:latin typeface="+mn-ea"/>
              </a:rPr>
              <a:t>802.3 </a:t>
            </a:r>
            <a:r>
              <a:rPr lang="zh-CN" altLang="en-US" sz="2400" b="0" dirty="0">
                <a:latin typeface="+mn-ea"/>
              </a:rPr>
              <a:t>只有很小的差别，因此也可以将 </a:t>
            </a:r>
            <a:r>
              <a:rPr lang="en-US" altLang="zh-CN" sz="2400" b="0" dirty="0">
                <a:latin typeface="+mn-ea"/>
              </a:rPr>
              <a:t>802.3</a:t>
            </a:r>
            <a:r>
              <a:rPr lang="zh-CN" altLang="en-US" sz="2400" b="0" dirty="0">
                <a:latin typeface="+mn-ea"/>
              </a:rPr>
              <a:t>局域网称为“以太网”。</a:t>
            </a:r>
          </a:p>
          <a:p>
            <a:r>
              <a:rPr lang="zh-CN" altLang="en-US" sz="2400" b="0" dirty="0">
                <a:latin typeface="+mn-ea"/>
              </a:rPr>
              <a:t>严格说来，“以太网”应当是指符合 </a:t>
            </a:r>
            <a:r>
              <a:rPr lang="en-US" altLang="zh-CN" sz="2400" b="0" dirty="0">
                <a:latin typeface="+mn-ea"/>
              </a:rPr>
              <a:t>DIX Ethernet V2 </a:t>
            </a:r>
            <a:r>
              <a:rPr lang="zh-CN" altLang="en-US" sz="2400" b="0" dirty="0">
                <a:latin typeface="+mn-ea"/>
              </a:rPr>
              <a:t>标准的局域网 </a:t>
            </a:r>
            <a:endParaRPr lang="en-US" altLang="zh-CN" sz="2400" b="0" dirty="0">
              <a:latin typeface="+mn-ea"/>
            </a:endParaRPr>
          </a:p>
          <a:p>
            <a:r>
              <a:rPr lang="zh-CN" altLang="en-US" sz="2400" b="0" dirty="0">
                <a:latin typeface="+mn-ea"/>
              </a:rPr>
              <a:t>由于</a:t>
            </a:r>
            <a:r>
              <a:rPr lang="en-US" altLang="zh-CN" sz="2400" b="0" dirty="0">
                <a:latin typeface="+mn-ea"/>
              </a:rPr>
              <a:t>TCP/IP</a:t>
            </a:r>
            <a:r>
              <a:rPr lang="zh-CN" altLang="en-US" sz="2400" b="0" dirty="0">
                <a:latin typeface="+mn-ea"/>
              </a:rPr>
              <a:t>使用的局域网是</a:t>
            </a:r>
            <a:r>
              <a:rPr lang="en-US" altLang="zh-CN" sz="2400" b="0" dirty="0">
                <a:latin typeface="+mn-ea"/>
              </a:rPr>
              <a:t>DIX Ethernet V2 </a:t>
            </a:r>
            <a:r>
              <a:rPr lang="zh-CN" altLang="en-US" sz="2400" b="0" dirty="0">
                <a:latin typeface="+mn-ea"/>
              </a:rPr>
              <a:t>而不是 </a:t>
            </a:r>
            <a:r>
              <a:rPr lang="en-US" altLang="zh-CN" sz="2400" b="0" dirty="0">
                <a:latin typeface="+mn-ea"/>
              </a:rPr>
              <a:t>802.3 </a:t>
            </a:r>
            <a:r>
              <a:rPr lang="zh-CN" altLang="en-US" sz="2400" b="0" dirty="0">
                <a:latin typeface="+mn-ea"/>
              </a:rPr>
              <a:t>标准中的几种局域网，因此逻辑链路控制子层 </a:t>
            </a:r>
            <a:r>
              <a:rPr lang="en-US" altLang="zh-CN" sz="2400" b="0" dirty="0">
                <a:latin typeface="+mn-ea"/>
              </a:rPr>
              <a:t>LLC</a:t>
            </a:r>
            <a:r>
              <a:rPr lang="zh-CN" altLang="en-US" sz="2400" b="0" dirty="0">
                <a:latin typeface="+mn-ea"/>
              </a:rPr>
              <a:t>（即 </a:t>
            </a:r>
            <a:r>
              <a:rPr lang="en-US" altLang="zh-CN" sz="2400" b="0" dirty="0">
                <a:latin typeface="+mn-ea"/>
              </a:rPr>
              <a:t>802.2 </a:t>
            </a:r>
            <a:r>
              <a:rPr lang="zh-CN" altLang="en-US" sz="2400" b="0" dirty="0">
                <a:latin typeface="+mn-ea"/>
              </a:rPr>
              <a:t>标准）的作用已经不大了。</a:t>
            </a:r>
          </a:p>
          <a:p>
            <a:r>
              <a:rPr lang="zh-CN" altLang="en-US" sz="2400" b="0" dirty="0">
                <a:latin typeface="+mn-ea"/>
              </a:rPr>
              <a:t>很多厂商生产的适配器上就仅装有 </a:t>
            </a:r>
            <a:r>
              <a:rPr lang="en-US" altLang="zh-CN" sz="2400" b="0" dirty="0">
                <a:latin typeface="+mn-ea"/>
              </a:rPr>
              <a:t>MAC </a:t>
            </a:r>
            <a:r>
              <a:rPr lang="zh-CN" altLang="en-US" sz="2400" b="0" dirty="0">
                <a:latin typeface="+mn-ea"/>
              </a:rPr>
              <a:t>协议而没有 </a:t>
            </a:r>
            <a:r>
              <a:rPr lang="en-US" altLang="zh-CN" sz="2400" b="0" dirty="0">
                <a:latin typeface="+mn-ea"/>
              </a:rPr>
              <a:t>LLC </a:t>
            </a:r>
            <a:r>
              <a:rPr lang="zh-CN" altLang="en-US" sz="2400" b="0" dirty="0">
                <a:latin typeface="+mn-ea"/>
              </a:rPr>
              <a:t>协议。</a:t>
            </a:r>
            <a:endParaRPr lang="en-US" altLang="zh-CN" sz="2400" b="0" dirty="0">
              <a:latin typeface="+mn-ea"/>
            </a:endParaRPr>
          </a:p>
          <a:p>
            <a:r>
              <a:rPr lang="zh-CN" altLang="en-US" sz="2400" b="0" dirty="0">
                <a:latin typeface="+mn-ea"/>
              </a:rPr>
              <a:t>在路由器的互连中依然能看到</a:t>
            </a:r>
            <a:r>
              <a:rPr lang="en-US" altLang="zh-CN" sz="2400" b="0" dirty="0">
                <a:latin typeface="+mn-ea"/>
              </a:rPr>
              <a:t>LLC</a:t>
            </a:r>
            <a:r>
              <a:rPr lang="zh-CN" altLang="en-US" sz="2400" b="0" dirty="0">
                <a:latin typeface="+mn-ea"/>
              </a:rPr>
              <a:t>协议。</a:t>
            </a:r>
          </a:p>
        </p:txBody>
      </p:sp>
    </p:spTree>
    <p:extLst>
      <p:ext uri="{BB962C8B-B14F-4D97-AF65-F5344CB8AC3E}">
        <p14:creationId xmlns:p14="http://schemas.microsoft.com/office/powerpoint/2010/main" val="3092190016"/>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D9533-3EB6-433A-87D2-761420971328}"/>
              </a:ext>
            </a:extLst>
          </p:cNvPr>
          <p:cNvSpPr>
            <a:spLocks noGrp="1"/>
          </p:cNvSpPr>
          <p:nvPr>
            <p:ph type="title"/>
          </p:nvPr>
        </p:nvSpPr>
        <p:spPr/>
        <p:txBody>
          <a:bodyPr/>
          <a:lstStyle/>
          <a:p>
            <a:r>
              <a:rPr lang="zh-CN" altLang="en-US" dirty="0"/>
              <a:t>最初以太网的连接方式</a:t>
            </a:r>
          </a:p>
        </p:txBody>
      </p:sp>
      <p:sp>
        <p:nvSpPr>
          <p:cNvPr id="51" name="内容占位符 50">
            <a:extLst>
              <a:ext uri="{FF2B5EF4-FFF2-40B4-BE49-F238E27FC236}">
                <a16:creationId xmlns:a16="http://schemas.microsoft.com/office/drawing/2014/main" id="{4CE71FD1-0946-4F39-9AAB-6E3DB2FD3B3E}"/>
              </a:ext>
            </a:extLst>
          </p:cNvPr>
          <p:cNvSpPr>
            <a:spLocks noGrp="1"/>
          </p:cNvSpPr>
          <p:nvPr>
            <p:ph idx="1"/>
          </p:nvPr>
        </p:nvSpPr>
        <p:spPr>
          <a:xfrm>
            <a:off x="768690" y="1415815"/>
            <a:ext cx="7391400" cy="1384995"/>
          </a:xfrm>
        </p:spPr>
        <p:txBody>
          <a:bodyPr/>
          <a:lstStyle/>
          <a:p>
            <a:r>
              <a:rPr lang="zh-CN" altLang="en-US" dirty="0"/>
              <a:t>最初的以太网是将许多计算机都连接到一根总线上。当初认为这样的连接方法既简单又可靠，因为总线上没有有源器件。 </a:t>
            </a:r>
          </a:p>
        </p:txBody>
      </p:sp>
      <p:grpSp>
        <p:nvGrpSpPr>
          <p:cNvPr id="5" name="Group 4">
            <a:extLst>
              <a:ext uri="{FF2B5EF4-FFF2-40B4-BE49-F238E27FC236}">
                <a16:creationId xmlns:a16="http://schemas.microsoft.com/office/drawing/2014/main" id="{BE7C6EDC-2FC7-4CC6-82E0-00C7B1CA88E4}"/>
              </a:ext>
            </a:extLst>
          </p:cNvPr>
          <p:cNvGrpSpPr>
            <a:grpSpLocks/>
          </p:cNvGrpSpPr>
          <p:nvPr/>
        </p:nvGrpSpPr>
        <p:grpSpPr bwMode="auto">
          <a:xfrm>
            <a:off x="4494683" y="3881661"/>
            <a:ext cx="471488" cy="1406525"/>
            <a:chOff x="1177" y="1994"/>
            <a:chExt cx="258" cy="714"/>
          </a:xfrm>
        </p:grpSpPr>
        <p:sp>
          <p:nvSpPr>
            <p:cNvPr id="6" name="Line 5">
              <a:extLst>
                <a:ext uri="{FF2B5EF4-FFF2-40B4-BE49-F238E27FC236}">
                  <a16:creationId xmlns:a16="http://schemas.microsoft.com/office/drawing/2014/main" id="{EA82310D-6E11-4A6E-98F9-5F2FA423FB41}"/>
                </a:ext>
              </a:extLst>
            </p:cNvPr>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pic>
          <p:nvPicPr>
            <p:cNvPr id="7" name="Picture 6">
              <a:extLst>
                <a:ext uri="{FF2B5EF4-FFF2-40B4-BE49-F238E27FC236}">
                  <a16:creationId xmlns:a16="http://schemas.microsoft.com/office/drawing/2014/main" id="{BDE27FC7-F8AA-45EA-B7B1-D78515BBAC5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Line 7">
            <a:extLst>
              <a:ext uri="{FF2B5EF4-FFF2-40B4-BE49-F238E27FC236}">
                <a16:creationId xmlns:a16="http://schemas.microsoft.com/office/drawing/2014/main" id="{76442B48-82A5-42AE-84E1-179F0A0B3AD2}"/>
              </a:ext>
            </a:extLst>
          </p:cNvPr>
          <p:cNvSpPr>
            <a:spLocks noChangeShapeType="1"/>
          </p:cNvSpPr>
          <p:nvPr/>
        </p:nvSpPr>
        <p:spPr bwMode="auto">
          <a:xfrm flipV="1">
            <a:off x="800571" y="3870548"/>
            <a:ext cx="781685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9" name="Rectangle 8">
            <a:extLst>
              <a:ext uri="{FF2B5EF4-FFF2-40B4-BE49-F238E27FC236}">
                <a16:creationId xmlns:a16="http://schemas.microsoft.com/office/drawing/2014/main" id="{65A7A408-BBBE-493A-81ED-117E60DB3524}"/>
              </a:ext>
            </a:extLst>
          </p:cNvPr>
          <p:cNvSpPr>
            <a:spLocks noChangeArrowheads="1"/>
          </p:cNvSpPr>
          <p:nvPr/>
        </p:nvSpPr>
        <p:spPr bwMode="auto">
          <a:xfrm>
            <a:off x="8499946" y="3803873"/>
            <a:ext cx="117475" cy="125413"/>
          </a:xfrm>
          <a:prstGeom prst="rect">
            <a:avLst/>
          </a:prstGeom>
          <a:solidFill>
            <a:srgbClr val="333399"/>
          </a:solidFill>
          <a:ln w="12700">
            <a:solidFill>
              <a:srgbClr val="333399"/>
            </a:solidFill>
            <a:miter lim="800000"/>
            <a:headEnd/>
            <a:tailEnd/>
          </a:ln>
        </p:spPr>
        <p:txBody>
          <a:bodyPr wrap="none" anchor="ctr"/>
          <a:lstStyle/>
          <a:p>
            <a:pPr eaLnBrk="1" hangingPunct="1"/>
            <a:endParaRPr kumimoji="0" lang="zh-CN" altLang="en-US" sz="2000" b="0">
              <a:solidFill>
                <a:srgbClr val="000000"/>
              </a:solidFill>
              <a:latin typeface="Tahoma" pitchFamily="34" charset="0"/>
            </a:endParaRPr>
          </a:p>
        </p:txBody>
      </p:sp>
      <p:sp>
        <p:nvSpPr>
          <p:cNvPr id="10" name="Rectangle 9">
            <a:extLst>
              <a:ext uri="{FF2B5EF4-FFF2-40B4-BE49-F238E27FC236}">
                <a16:creationId xmlns:a16="http://schemas.microsoft.com/office/drawing/2014/main" id="{72010D70-64EF-407B-8707-7EBC38F8E435}"/>
              </a:ext>
            </a:extLst>
          </p:cNvPr>
          <p:cNvSpPr>
            <a:spLocks noChangeArrowheads="1"/>
          </p:cNvSpPr>
          <p:nvPr/>
        </p:nvSpPr>
        <p:spPr bwMode="auto">
          <a:xfrm>
            <a:off x="697383" y="3803873"/>
            <a:ext cx="117475" cy="125413"/>
          </a:xfrm>
          <a:prstGeom prst="rect">
            <a:avLst/>
          </a:prstGeom>
          <a:solidFill>
            <a:srgbClr val="333399"/>
          </a:solidFill>
          <a:ln w="12700">
            <a:solidFill>
              <a:srgbClr val="333399"/>
            </a:solidFill>
            <a:miter lim="800000"/>
            <a:headEnd/>
            <a:tailEnd/>
          </a:ln>
        </p:spPr>
        <p:txBody>
          <a:bodyPr wrap="none" anchor="ctr"/>
          <a:lstStyle/>
          <a:p>
            <a:pPr eaLnBrk="1" hangingPunct="1"/>
            <a:endParaRPr kumimoji="0" lang="zh-CN" altLang="en-US" sz="2000" b="0">
              <a:solidFill>
                <a:srgbClr val="000000"/>
              </a:solidFill>
              <a:latin typeface="Tahoma" pitchFamily="34" charset="0"/>
            </a:endParaRPr>
          </a:p>
        </p:txBody>
      </p:sp>
      <p:sp>
        <p:nvSpPr>
          <p:cNvPr id="11" name="Line 10">
            <a:extLst>
              <a:ext uri="{FF2B5EF4-FFF2-40B4-BE49-F238E27FC236}">
                <a16:creationId xmlns:a16="http://schemas.microsoft.com/office/drawing/2014/main" id="{FA8E739A-4E3D-4935-B314-BD025E8C35F2}"/>
              </a:ext>
            </a:extLst>
          </p:cNvPr>
          <p:cNvSpPr>
            <a:spLocks noChangeShapeType="1"/>
          </p:cNvSpPr>
          <p:nvPr/>
        </p:nvSpPr>
        <p:spPr bwMode="auto">
          <a:xfrm>
            <a:off x="8042746" y="3662586"/>
            <a:ext cx="493712" cy="2397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2" name="Group 11">
            <a:extLst>
              <a:ext uri="{FF2B5EF4-FFF2-40B4-BE49-F238E27FC236}">
                <a16:creationId xmlns:a16="http://schemas.microsoft.com/office/drawing/2014/main" id="{330AA22E-ECBF-4A49-8424-06E90D7CDA09}"/>
              </a:ext>
            </a:extLst>
          </p:cNvPr>
          <p:cNvGrpSpPr>
            <a:grpSpLocks/>
          </p:cNvGrpSpPr>
          <p:nvPr/>
        </p:nvGrpSpPr>
        <p:grpSpPr bwMode="auto">
          <a:xfrm>
            <a:off x="1548283" y="3881661"/>
            <a:ext cx="471488" cy="1406525"/>
            <a:chOff x="1177" y="1994"/>
            <a:chExt cx="258" cy="714"/>
          </a:xfrm>
        </p:grpSpPr>
        <p:sp>
          <p:nvSpPr>
            <p:cNvPr id="13" name="Line 12">
              <a:extLst>
                <a:ext uri="{FF2B5EF4-FFF2-40B4-BE49-F238E27FC236}">
                  <a16:creationId xmlns:a16="http://schemas.microsoft.com/office/drawing/2014/main" id="{FCCA6CDE-6283-4340-9B3F-8630F8289548}"/>
                </a:ext>
              </a:extLst>
            </p:cNvPr>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pic>
          <p:nvPicPr>
            <p:cNvPr id="14" name="Picture 13">
              <a:extLst>
                <a:ext uri="{FF2B5EF4-FFF2-40B4-BE49-F238E27FC236}">
                  <a16:creationId xmlns:a16="http://schemas.microsoft.com/office/drawing/2014/main" id="{1091A2D2-128E-42D3-BA06-C727B992EEA5}"/>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Freeform 14">
            <a:extLst>
              <a:ext uri="{FF2B5EF4-FFF2-40B4-BE49-F238E27FC236}">
                <a16:creationId xmlns:a16="http://schemas.microsoft.com/office/drawing/2014/main" id="{1DD300CB-B330-4B63-B6B6-ED85C5A0055D}"/>
              </a:ext>
            </a:extLst>
          </p:cNvPr>
          <p:cNvSpPr>
            <a:spLocks/>
          </p:cNvSpPr>
          <p:nvPr/>
        </p:nvSpPr>
        <p:spPr bwMode="auto">
          <a:xfrm>
            <a:off x="3259608" y="3883248"/>
            <a:ext cx="3175" cy="1027113"/>
          </a:xfrm>
          <a:custGeom>
            <a:avLst/>
            <a:gdLst>
              <a:gd name="T0" fmla="*/ 0 w 2"/>
              <a:gd name="T1" fmla="*/ 521 h 521"/>
              <a:gd name="T2" fmla="*/ 2 w 2"/>
              <a:gd name="T3" fmla="*/ 0 h 521"/>
              <a:gd name="T4" fmla="*/ 0 60000 65536"/>
              <a:gd name="T5" fmla="*/ 0 60000 65536"/>
              <a:gd name="T6" fmla="*/ 0 w 2"/>
              <a:gd name="T7" fmla="*/ 0 h 521"/>
              <a:gd name="T8" fmla="*/ 2 w 2"/>
              <a:gd name="T9" fmla="*/ 521 h 521"/>
            </a:gdLst>
            <a:ahLst/>
            <a:cxnLst>
              <a:cxn ang="T4">
                <a:pos x="T0" y="T1"/>
              </a:cxn>
              <a:cxn ang="T5">
                <a:pos x="T2" y="T3"/>
              </a:cxn>
            </a:cxnLst>
            <a:rect l="T6" t="T7" r="T8" b="T9"/>
            <a:pathLst>
              <a:path w="2" h="521">
                <a:moveTo>
                  <a:pt x="0" y="521"/>
                </a:moveTo>
                <a:lnTo>
                  <a:pt x="2" y="0"/>
                </a:lnTo>
              </a:path>
            </a:pathLst>
          </a:custGeom>
          <a:solidFill>
            <a:srgbClr val="333399"/>
          </a:solidFill>
          <a:ln w="38100" cmpd="sng">
            <a:solidFill>
              <a:srgbClr val="333399"/>
            </a:solidFill>
            <a:round/>
            <a:headEnd/>
            <a:tailEnd/>
          </a:ln>
        </p:spPr>
        <p:txBody>
          <a:bodyPr wrap="none" anchor="ctr"/>
          <a:lstStyle/>
          <a:p>
            <a:pPr eaLnBrk="1" hangingPunct="1"/>
            <a:endParaRPr kumimoji="0" lang="zh-CN" altLang="en-US" sz="1800" b="0">
              <a:solidFill>
                <a:srgbClr val="000000"/>
              </a:solidFill>
              <a:latin typeface="Arial"/>
            </a:endParaRPr>
          </a:p>
        </p:txBody>
      </p:sp>
      <p:pic>
        <p:nvPicPr>
          <p:cNvPr id="16" name="Picture 15">
            <a:extLst>
              <a:ext uri="{FF2B5EF4-FFF2-40B4-BE49-F238E27FC236}">
                <a16:creationId xmlns:a16="http://schemas.microsoft.com/office/drawing/2014/main" id="{5E2D35FC-EDD6-4B1A-BF12-DF672B5CD3F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1483" y="4775423"/>
            <a:ext cx="471488"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a:extLst>
              <a:ext uri="{FF2B5EF4-FFF2-40B4-BE49-F238E27FC236}">
                <a16:creationId xmlns:a16="http://schemas.microsoft.com/office/drawing/2014/main" id="{F8D71AE4-1EC0-4E9F-8180-AF41EC5895AE}"/>
              </a:ext>
            </a:extLst>
          </p:cNvPr>
          <p:cNvGrpSpPr>
            <a:grpSpLocks/>
          </p:cNvGrpSpPr>
          <p:nvPr/>
        </p:nvGrpSpPr>
        <p:grpSpPr bwMode="auto">
          <a:xfrm>
            <a:off x="5967883" y="3881661"/>
            <a:ext cx="471488" cy="1406525"/>
            <a:chOff x="1177" y="1994"/>
            <a:chExt cx="258" cy="714"/>
          </a:xfrm>
        </p:grpSpPr>
        <p:sp>
          <p:nvSpPr>
            <p:cNvPr id="18" name="Line 17">
              <a:extLst>
                <a:ext uri="{FF2B5EF4-FFF2-40B4-BE49-F238E27FC236}">
                  <a16:creationId xmlns:a16="http://schemas.microsoft.com/office/drawing/2014/main" id="{CFBBEAE7-048A-4351-AD56-AE19D91EDBED}"/>
                </a:ext>
              </a:extLst>
            </p:cNvPr>
            <p:cNvSpPr>
              <a:spLocks noChangeShapeType="1"/>
            </p:cNvSpPr>
            <p:nvPr/>
          </p:nvSpPr>
          <p:spPr bwMode="auto">
            <a:xfrm rot="16200000" flipV="1">
              <a:off x="1043" y="2261"/>
              <a:ext cx="537" cy="4"/>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pic>
          <p:nvPicPr>
            <p:cNvPr id="19" name="Picture 18">
              <a:extLst>
                <a:ext uri="{FF2B5EF4-FFF2-40B4-BE49-F238E27FC236}">
                  <a16:creationId xmlns:a16="http://schemas.microsoft.com/office/drawing/2014/main" id="{691CC02B-F57F-4501-BD8A-06AEE4FA908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7" y="2448"/>
              <a:ext cx="25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Freeform 19">
            <a:extLst>
              <a:ext uri="{FF2B5EF4-FFF2-40B4-BE49-F238E27FC236}">
                <a16:creationId xmlns:a16="http://schemas.microsoft.com/office/drawing/2014/main" id="{B701BF5E-A266-4E55-B912-0C3B1DAD1D2F}"/>
              </a:ext>
            </a:extLst>
          </p:cNvPr>
          <p:cNvSpPr>
            <a:spLocks/>
          </p:cNvSpPr>
          <p:nvPr/>
        </p:nvSpPr>
        <p:spPr bwMode="auto">
          <a:xfrm>
            <a:off x="7680796" y="3883248"/>
            <a:ext cx="3175" cy="1042988"/>
          </a:xfrm>
          <a:custGeom>
            <a:avLst/>
            <a:gdLst>
              <a:gd name="T0" fmla="*/ 0 w 2"/>
              <a:gd name="T1" fmla="*/ 529 h 529"/>
              <a:gd name="T2" fmla="*/ 2 w 2"/>
              <a:gd name="T3" fmla="*/ 0 h 529"/>
              <a:gd name="T4" fmla="*/ 0 60000 65536"/>
              <a:gd name="T5" fmla="*/ 0 60000 65536"/>
              <a:gd name="T6" fmla="*/ 0 w 2"/>
              <a:gd name="T7" fmla="*/ 0 h 529"/>
              <a:gd name="T8" fmla="*/ 2 w 2"/>
              <a:gd name="T9" fmla="*/ 529 h 529"/>
            </a:gdLst>
            <a:ahLst/>
            <a:cxnLst>
              <a:cxn ang="T4">
                <a:pos x="T0" y="T1"/>
              </a:cxn>
              <a:cxn ang="T5">
                <a:pos x="T2" y="T3"/>
              </a:cxn>
            </a:cxnLst>
            <a:rect l="T6" t="T7" r="T8" b="T9"/>
            <a:pathLst>
              <a:path w="2" h="529">
                <a:moveTo>
                  <a:pt x="0" y="529"/>
                </a:moveTo>
                <a:lnTo>
                  <a:pt x="2" y="0"/>
                </a:lnTo>
              </a:path>
            </a:pathLst>
          </a:custGeom>
          <a:solidFill>
            <a:srgbClr val="333399"/>
          </a:solidFill>
          <a:ln w="38100" cmpd="sng">
            <a:solidFill>
              <a:srgbClr val="333399"/>
            </a:solidFill>
            <a:round/>
            <a:headEnd/>
            <a:tailEnd/>
          </a:ln>
        </p:spPr>
        <p:txBody>
          <a:bodyPr wrap="none" anchor="ctr"/>
          <a:lstStyle/>
          <a:p>
            <a:pPr eaLnBrk="1" hangingPunct="1"/>
            <a:endParaRPr kumimoji="0" lang="zh-CN" altLang="en-US" sz="1800" b="0">
              <a:solidFill>
                <a:srgbClr val="000000"/>
              </a:solidFill>
              <a:latin typeface="Arial"/>
            </a:endParaRPr>
          </a:p>
        </p:txBody>
      </p:sp>
      <p:pic>
        <p:nvPicPr>
          <p:cNvPr id="21" name="Picture 20">
            <a:extLst>
              <a:ext uri="{FF2B5EF4-FFF2-40B4-BE49-F238E27FC236}">
                <a16:creationId xmlns:a16="http://schemas.microsoft.com/office/drawing/2014/main" id="{F9253C1C-C422-4D18-B3BC-979272A4950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2671" y="4775423"/>
            <a:ext cx="47148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21">
            <a:extLst>
              <a:ext uri="{FF2B5EF4-FFF2-40B4-BE49-F238E27FC236}">
                <a16:creationId xmlns:a16="http://schemas.microsoft.com/office/drawing/2014/main" id="{40F04B67-72E0-40D7-810A-5A3AE568F948}"/>
              </a:ext>
            </a:extLst>
          </p:cNvPr>
          <p:cNvSpPr txBox="1">
            <a:spLocks noChangeArrowheads="1"/>
          </p:cNvSpPr>
          <p:nvPr/>
        </p:nvSpPr>
        <p:spPr bwMode="auto">
          <a:xfrm>
            <a:off x="2665883" y="5607273"/>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2000" b="0">
                <a:solidFill>
                  <a:srgbClr val="333399"/>
                </a:solidFill>
                <a:ea typeface="黑体" pitchFamily="49" charset="-122"/>
              </a:rPr>
              <a:t>B</a:t>
            </a:r>
            <a:r>
              <a:rPr lang="zh-CN" altLang="en-US" sz="2000" b="0">
                <a:solidFill>
                  <a:srgbClr val="333399"/>
                </a:solidFill>
                <a:ea typeface="黑体" pitchFamily="49" charset="-122"/>
              </a:rPr>
              <a:t>向</a:t>
            </a:r>
            <a:r>
              <a:rPr lang="zh-CN" altLang="en-US" sz="1200" b="0">
                <a:solidFill>
                  <a:srgbClr val="333399"/>
                </a:solidFill>
                <a:ea typeface="黑体" pitchFamily="49" charset="-122"/>
              </a:rPr>
              <a:t> </a:t>
            </a:r>
            <a:r>
              <a:rPr lang="en-US" altLang="zh-CN" sz="2000" b="0">
                <a:solidFill>
                  <a:srgbClr val="333399"/>
                </a:solidFill>
                <a:ea typeface="黑体" pitchFamily="49" charset="-122"/>
              </a:rPr>
              <a:t>D</a:t>
            </a:r>
          </a:p>
          <a:p>
            <a:pPr algn="ctr" eaLnBrk="1" hangingPunct="1"/>
            <a:r>
              <a:rPr lang="zh-CN" altLang="en-US" sz="2000" b="0">
                <a:solidFill>
                  <a:srgbClr val="333399"/>
                </a:solidFill>
                <a:ea typeface="黑体" pitchFamily="49" charset="-122"/>
              </a:rPr>
              <a:t>发送数据</a:t>
            </a:r>
          </a:p>
        </p:txBody>
      </p:sp>
      <p:sp>
        <p:nvSpPr>
          <p:cNvPr id="23" name="Text Box 22">
            <a:extLst>
              <a:ext uri="{FF2B5EF4-FFF2-40B4-BE49-F238E27FC236}">
                <a16:creationId xmlns:a16="http://schemas.microsoft.com/office/drawing/2014/main" id="{095B7BD5-0FFB-4FD0-A7F7-DA68DBEDF96B}"/>
              </a:ext>
            </a:extLst>
          </p:cNvPr>
          <p:cNvSpPr txBox="1">
            <a:spLocks noChangeArrowheads="1"/>
          </p:cNvSpPr>
          <p:nvPr/>
        </p:nvSpPr>
        <p:spPr bwMode="auto">
          <a:xfrm>
            <a:off x="4283546" y="5281836"/>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    C</a:t>
            </a:r>
          </a:p>
        </p:txBody>
      </p:sp>
      <p:sp>
        <p:nvSpPr>
          <p:cNvPr id="24" name="Text Box 23">
            <a:extLst>
              <a:ext uri="{FF2B5EF4-FFF2-40B4-BE49-F238E27FC236}">
                <a16:creationId xmlns:a16="http://schemas.microsoft.com/office/drawing/2014/main" id="{10EFA05B-AB46-44FE-8965-FEECF9811B5F}"/>
              </a:ext>
            </a:extLst>
          </p:cNvPr>
          <p:cNvSpPr txBox="1">
            <a:spLocks noChangeArrowheads="1"/>
          </p:cNvSpPr>
          <p:nvPr/>
        </p:nvSpPr>
        <p:spPr bwMode="auto">
          <a:xfrm>
            <a:off x="5825008" y="5267548"/>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   D</a:t>
            </a:r>
          </a:p>
        </p:txBody>
      </p:sp>
      <p:sp>
        <p:nvSpPr>
          <p:cNvPr id="25" name="Text Box 24">
            <a:extLst>
              <a:ext uri="{FF2B5EF4-FFF2-40B4-BE49-F238E27FC236}">
                <a16:creationId xmlns:a16="http://schemas.microsoft.com/office/drawing/2014/main" id="{6D0400A3-19F1-4A1F-87D8-7A752B974FCC}"/>
              </a:ext>
            </a:extLst>
          </p:cNvPr>
          <p:cNvSpPr txBox="1">
            <a:spLocks noChangeArrowheads="1"/>
          </p:cNvSpPr>
          <p:nvPr/>
        </p:nvSpPr>
        <p:spPr bwMode="auto">
          <a:xfrm>
            <a:off x="1345083" y="5267548"/>
            <a:ext cx="633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    A</a:t>
            </a:r>
          </a:p>
        </p:txBody>
      </p:sp>
      <p:sp>
        <p:nvSpPr>
          <p:cNvPr id="26" name="Text Box 25">
            <a:extLst>
              <a:ext uri="{FF2B5EF4-FFF2-40B4-BE49-F238E27FC236}">
                <a16:creationId xmlns:a16="http://schemas.microsoft.com/office/drawing/2014/main" id="{8AAA1C38-8BFD-44FF-854D-4784C555B69D}"/>
              </a:ext>
            </a:extLst>
          </p:cNvPr>
          <p:cNvSpPr txBox="1">
            <a:spLocks noChangeArrowheads="1"/>
          </p:cNvSpPr>
          <p:nvPr/>
        </p:nvSpPr>
        <p:spPr bwMode="auto">
          <a:xfrm>
            <a:off x="7204546" y="5264373"/>
            <a:ext cx="633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    E</a:t>
            </a:r>
          </a:p>
        </p:txBody>
      </p:sp>
      <p:sp>
        <p:nvSpPr>
          <p:cNvPr id="27" name="Line 26">
            <a:extLst>
              <a:ext uri="{FF2B5EF4-FFF2-40B4-BE49-F238E27FC236}">
                <a16:creationId xmlns:a16="http://schemas.microsoft.com/office/drawing/2014/main" id="{317B279B-991B-4805-9D7E-272B3D5D0757}"/>
              </a:ext>
            </a:extLst>
          </p:cNvPr>
          <p:cNvSpPr>
            <a:spLocks noChangeShapeType="1"/>
          </p:cNvSpPr>
          <p:nvPr/>
        </p:nvSpPr>
        <p:spPr bwMode="auto">
          <a:xfrm flipH="1">
            <a:off x="800571" y="3589561"/>
            <a:ext cx="544512" cy="2809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 name="Text Box 27">
            <a:extLst>
              <a:ext uri="{FF2B5EF4-FFF2-40B4-BE49-F238E27FC236}">
                <a16:creationId xmlns:a16="http://schemas.microsoft.com/office/drawing/2014/main" id="{358FBE87-102E-44B9-9D41-3FDF66613871}"/>
              </a:ext>
            </a:extLst>
          </p:cNvPr>
          <p:cNvSpPr txBox="1">
            <a:spLocks noChangeArrowheads="1"/>
          </p:cNvSpPr>
          <p:nvPr/>
        </p:nvSpPr>
        <p:spPr bwMode="auto">
          <a:xfrm>
            <a:off x="1210146" y="3265711"/>
            <a:ext cx="475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匹配电阻（用来吸收总线上传播的信号）</a:t>
            </a:r>
          </a:p>
        </p:txBody>
      </p:sp>
      <p:sp>
        <p:nvSpPr>
          <p:cNvPr id="29" name="Text Box 28">
            <a:extLst>
              <a:ext uri="{FF2B5EF4-FFF2-40B4-BE49-F238E27FC236}">
                <a16:creationId xmlns:a16="http://schemas.microsoft.com/office/drawing/2014/main" id="{4109C1BD-A894-4E70-ABAB-29C4FA63F352}"/>
              </a:ext>
            </a:extLst>
          </p:cNvPr>
          <p:cNvSpPr txBox="1">
            <a:spLocks noChangeArrowheads="1"/>
          </p:cNvSpPr>
          <p:nvPr/>
        </p:nvSpPr>
        <p:spPr bwMode="auto">
          <a:xfrm>
            <a:off x="6999758" y="3265711"/>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匹配电阻</a:t>
            </a:r>
          </a:p>
        </p:txBody>
      </p:sp>
      <p:sp>
        <p:nvSpPr>
          <p:cNvPr id="30" name="Freeform 29">
            <a:extLst>
              <a:ext uri="{FF2B5EF4-FFF2-40B4-BE49-F238E27FC236}">
                <a16:creationId xmlns:a16="http://schemas.microsoft.com/office/drawing/2014/main" id="{E1917926-FFAB-47A9-81A8-B957BA026F9F}"/>
              </a:ext>
            </a:extLst>
          </p:cNvPr>
          <p:cNvSpPr>
            <a:spLocks/>
          </p:cNvSpPr>
          <p:nvPr/>
        </p:nvSpPr>
        <p:spPr bwMode="auto">
          <a:xfrm>
            <a:off x="3173883" y="3970561"/>
            <a:ext cx="1582738" cy="915987"/>
          </a:xfrm>
          <a:custGeom>
            <a:avLst/>
            <a:gdLst>
              <a:gd name="T0" fmla="*/ 27 w 997"/>
              <a:gd name="T1" fmla="*/ 577 h 577"/>
              <a:gd name="T2" fmla="*/ 139 w 997"/>
              <a:gd name="T3" fmla="*/ 80 h 577"/>
              <a:gd name="T4" fmla="*/ 861 w 997"/>
              <a:gd name="T5" fmla="*/ 98 h 577"/>
              <a:gd name="T6" fmla="*/ 953 w 997"/>
              <a:gd name="T7" fmla="*/ 573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FF0000"/>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Freeform 30">
            <a:extLst>
              <a:ext uri="{FF2B5EF4-FFF2-40B4-BE49-F238E27FC236}">
                <a16:creationId xmlns:a16="http://schemas.microsoft.com/office/drawing/2014/main" id="{A93A9BC0-1DDA-4FE1-AC38-2C4A56D7B17B}"/>
              </a:ext>
            </a:extLst>
          </p:cNvPr>
          <p:cNvSpPr>
            <a:spLocks/>
          </p:cNvSpPr>
          <p:nvPr/>
        </p:nvSpPr>
        <p:spPr bwMode="auto">
          <a:xfrm>
            <a:off x="3216746" y="3983261"/>
            <a:ext cx="3082925" cy="998537"/>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 name="T10" fmla="*/ 0 60000 65536"/>
              <a:gd name="T11" fmla="*/ 0 60000 65536"/>
              <a:gd name="T12" fmla="*/ 0 60000 65536"/>
              <a:gd name="T13" fmla="*/ 0 60000 65536"/>
              <a:gd name="T14" fmla="*/ 0 60000 65536"/>
              <a:gd name="T15" fmla="*/ 0 w 1895"/>
              <a:gd name="T16" fmla="*/ 0 h 629"/>
              <a:gd name="T17" fmla="*/ 1895 w 1895"/>
              <a:gd name="T18" fmla="*/ 629 h 629"/>
            </a:gdLst>
            <a:ahLst/>
            <a:cxnLst>
              <a:cxn ang="T10">
                <a:pos x="T0" y="T1"/>
              </a:cxn>
              <a:cxn ang="T11">
                <a:pos x="T2" y="T3"/>
              </a:cxn>
              <a:cxn ang="T12">
                <a:pos x="T4" y="T5"/>
              </a:cxn>
              <a:cxn ang="T13">
                <a:pos x="T6" y="T7"/>
              </a:cxn>
              <a:cxn ang="T14">
                <a:pos x="T8" y="T9"/>
              </a:cxn>
            </a:cxnLst>
            <a:rect l="T15" t="T16" r="T17" b="T18"/>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76200" cmpd="sng">
            <a:solidFill>
              <a:srgbClr val="FF0000"/>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 name="Freeform 31">
            <a:extLst>
              <a:ext uri="{FF2B5EF4-FFF2-40B4-BE49-F238E27FC236}">
                <a16:creationId xmlns:a16="http://schemas.microsoft.com/office/drawing/2014/main" id="{39B36EFD-4B0B-46ED-AFDC-860F47061853}"/>
              </a:ext>
            </a:extLst>
          </p:cNvPr>
          <p:cNvSpPr>
            <a:spLocks/>
          </p:cNvSpPr>
          <p:nvPr/>
        </p:nvSpPr>
        <p:spPr bwMode="auto">
          <a:xfrm>
            <a:off x="3216746" y="3986436"/>
            <a:ext cx="4432300" cy="962025"/>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 name="T10" fmla="*/ 0 60000 65536"/>
              <a:gd name="T11" fmla="*/ 0 60000 65536"/>
              <a:gd name="T12" fmla="*/ 0 60000 65536"/>
              <a:gd name="T13" fmla="*/ 0 60000 65536"/>
              <a:gd name="T14" fmla="*/ 0 60000 65536"/>
              <a:gd name="T15" fmla="*/ 0 w 2601"/>
              <a:gd name="T16" fmla="*/ 0 h 606"/>
              <a:gd name="T17" fmla="*/ 2601 w 2601"/>
              <a:gd name="T18" fmla="*/ 606 h 606"/>
            </a:gdLst>
            <a:ahLst/>
            <a:cxnLst>
              <a:cxn ang="T10">
                <a:pos x="T0" y="T1"/>
              </a:cxn>
              <a:cxn ang="T11">
                <a:pos x="T2" y="T3"/>
              </a:cxn>
              <a:cxn ang="T12">
                <a:pos x="T4" y="T5"/>
              </a:cxn>
              <a:cxn ang="T13">
                <a:pos x="T6" y="T7"/>
              </a:cxn>
              <a:cxn ang="T14">
                <a:pos x="T8" y="T9"/>
              </a:cxn>
            </a:cxnLst>
            <a:rect l="T15" t="T16" r="T17" b="T18"/>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76200" cmpd="sng">
            <a:solidFill>
              <a:srgbClr val="FF0000"/>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 name="Freeform 32">
            <a:extLst>
              <a:ext uri="{FF2B5EF4-FFF2-40B4-BE49-F238E27FC236}">
                <a16:creationId xmlns:a16="http://schemas.microsoft.com/office/drawing/2014/main" id="{61C4DBF8-7104-4D05-9A08-CDA9136351F0}"/>
              </a:ext>
            </a:extLst>
          </p:cNvPr>
          <p:cNvSpPr>
            <a:spLocks/>
          </p:cNvSpPr>
          <p:nvPr/>
        </p:nvSpPr>
        <p:spPr bwMode="auto">
          <a:xfrm>
            <a:off x="3216746" y="3949923"/>
            <a:ext cx="5157787" cy="846138"/>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 name="T10" fmla="*/ 0 60000 65536"/>
              <a:gd name="T11" fmla="*/ 0 60000 65536"/>
              <a:gd name="T12" fmla="*/ 0 60000 65536"/>
              <a:gd name="T13" fmla="*/ 0 60000 65536"/>
              <a:gd name="T14" fmla="*/ 0 60000 65536"/>
              <a:gd name="T15" fmla="*/ 0 w 3249"/>
              <a:gd name="T16" fmla="*/ 0 h 533"/>
              <a:gd name="T17" fmla="*/ 3249 w 3249"/>
              <a:gd name="T18" fmla="*/ 533 h 533"/>
            </a:gdLst>
            <a:ahLst/>
            <a:cxnLst>
              <a:cxn ang="T10">
                <a:pos x="T0" y="T1"/>
              </a:cxn>
              <a:cxn ang="T11">
                <a:pos x="T2" y="T3"/>
              </a:cxn>
              <a:cxn ang="T12">
                <a:pos x="T4" y="T5"/>
              </a:cxn>
              <a:cxn ang="T13">
                <a:pos x="T6" y="T7"/>
              </a:cxn>
              <a:cxn ang="T14">
                <a:pos x="T8" y="T9"/>
              </a:cxn>
            </a:cxnLst>
            <a:rect l="T15" t="T16" r="T17" b="T18"/>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76200" cmpd="sng">
            <a:solidFill>
              <a:srgbClr val="FF0000"/>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Freeform 33">
            <a:extLst>
              <a:ext uri="{FF2B5EF4-FFF2-40B4-BE49-F238E27FC236}">
                <a16:creationId xmlns:a16="http://schemas.microsoft.com/office/drawing/2014/main" id="{569F675B-D9B6-44C9-AA82-4D0A2A4CC7AD}"/>
              </a:ext>
            </a:extLst>
          </p:cNvPr>
          <p:cNvSpPr>
            <a:spLocks/>
          </p:cNvSpPr>
          <p:nvPr/>
        </p:nvSpPr>
        <p:spPr bwMode="auto">
          <a:xfrm>
            <a:off x="697383" y="3949923"/>
            <a:ext cx="2609850" cy="846138"/>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 name="T10" fmla="*/ 0 60000 65536"/>
              <a:gd name="T11" fmla="*/ 0 60000 65536"/>
              <a:gd name="T12" fmla="*/ 0 60000 65536"/>
              <a:gd name="T13" fmla="*/ 0 60000 65536"/>
              <a:gd name="T14" fmla="*/ 0 60000 65536"/>
              <a:gd name="T15" fmla="*/ 0 w 1644"/>
              <a:gd name="T16" fmla="*/ 0 h 533"/>
              <a:gd name="T17" fmla="*/ 1644 w 1644"/>
              <a:gd name="T18" fmla="*/ 533 h 533"/>
            </a:gdLst>
            <a:ahLst/>
            <a:cxnLst>
              <a:cxn ang="T10">
                <a:pos x="T0" y="T1"/>
              </a:cxn>
              <a:cxn ang="T11">
                <a:pos x="T2" y="T3"/>
              </a:cxn>
              <a:cxn ang="T12">
                <a:pos x="T4" y="T5"/>
              </a:cxn>
              <a:cxn ang="T13">
                <a:pos x="T6" y="T7"/>
              </a:cxn>
              <a:cxn ang="T14">
                <a:pos x="T8" y="T9"/>
              </a:cxn>
            </a:cxnLst>
            <a:rect l="T15" t="T16" r="T17" b="T18"/>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76200" cmpd="sng">
            <a:solidFill>
              <a:srgbClr val="FF0000"/>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 name="Freeform 34">
            <a:extLst>
              <a:ext uri="{FF2B5EF4-FFF2-40B4-BE49-F238E27FC236}">
                <a16:creationId xmlns:a16="http://schemas.microsoft.com/office/drawing/2014/main" id="{6AC65F60-B997-4901-A279-F304D448FF62}"/>
              </a:ext>
            </a:extLst>
          </p:cNvPr>
          <p:cNvSpPr>
            <a:spLocks/>
          </p:cNvSpPr>
          <p:nvPr/>
        </p:nvSpPr>
        <p:spPr bwMode="auto">
          <a:xfrm flipH="1">
            <a:off x="1634008" y="3949923"/>
            <a:ext cx="1582738" cy="915988"/>
          </a:xfrm>
          <a:custGeom>
            <a:avLst/>
            <a:gdLst>
              <a:gd name="T0" fmla="*/ 27 w 997"/>
              <a:gd name="T1" fmla="*/ 577 h 577"/>
              <a:gd name="T2" fmla="*/ 139 w 997"/>
              <a:gd name="T3" fmla="*/ 80 h 577"/>
              <a:gd name="T4" fmla="*/ 861 w 997"/>
              <a:gd name="T5" fmla="*/ 98 h 577"/>
              <a:gd name="T6" fmla="*/ 953 w 997"/>
              <a:gd name="T7" fmla="*/ 573 h 577"/>
              <a:gd name="T8" fmla="*/ 0 60000 65536"/>
              <a:gd name="T9" fmla="*/ 0 60000 65536"/>
              <a:gd name="T10" fmla="*/ 0 60000 65536"/>
              <a:gd name="T11" fmla="*/ 0 60000 65536"/>
              <a:gd name="T12" fmla="*/ 0 w 997"/>
              <a:gd name="T13" fmla="*/ 0 h 577"/>
              <a:gd name="T14" fmla="*/ 997 w 997"/>
              <a:gd name="T15" fmla="*/ 577 h 577"/>
            </a:gdLst>
            <a:ahLst/>
            <a:cxnLst>
              <a:cxn ang="T8">
                <a:pos x="T0" y="T1"/>
              </a:cxn>
              <a:cxn ang="T9">
                <a:pos x="T2" y="T3"/>
              </a:cxn>
              <a:cxn ang="T10">
                <a:pos x="T4" y="T5"/>
              </a:cxn>
              <a:cxn ang="T11">
                <a:pos x="T6" y="T7"/>
              </a:cxn>
            </a:cxnLst>
            <a:rect l="T12" t="T13" r="T14" b="T15"/>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76200" cmpd="sng">
            <a:solidFill>
              <a:srgbClr val="FF0000"/>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36" name="Group 35">
            <a:extLst>
              <a:ext uri="{FF2B5EF4-FFF2-40B4-BE49-F238E27FC236}">
                <a16:creationId xmlns:a16="http://schemas.microsoft.com/office/drawing/2014/main" id="{F8019CD7-2049-4136-8F8E-6138EAB3CFFF}"/>
              </a:ext>
            </a:extLst>
          </p:cNvPr>
          <p:cNvGrpSpPr>
            <a:grpSpLocks/>
          </p:cNvGrpSpPr>
          <p:nvPr/>
        </p:nvGrpSpPr>
        <p:grpSpPr bwMode="auto">
          <a:xfrm>
            <a:off x="7418858" y="4891311"/>
            <a:ext cx="249238" cy="268287"/>
            <a:chOff x="1474" y="3430"/>
            <a:chExt cx="136" cy="136"/>
          </a:xfrm>
        </p:grpSpPr>
        <p:sp>
          <p:nvSpPr>
            <p:cNvPr id="37" name="Line 36">
              <a:extLst>
                <a:ext uri="{FF2B5EF4-FFF2-40B4-BE49-F238E27FC236}">
                  <a16:creationId xmlns:a16="http://schemas.microsoft.com/office/drawing/2014/main" id="{5B298848-7B38-4618-83E4-50081E6E9740}"/>
                </a:ext>
              </a:extLst>
            </p:cNvPr>
            <p:cNvSpPr>
              <a:spLocks noChangeShapeType="1"/>
            </p:cNvSpPr>
            <p:nvPr/>
          </p:nvSpPr>
          <p:spPr bwMode="auto">
            <a:xfrm>
              <a:off x="1474" y="3430"/>
              <a:ext cx="136" cy="136"/>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 name="Line 37">
              <a:extLst>
                <a:ext uri="{FF2B5EF4-FFF2-40B4-BE49-F238E27FC236}">
                  <a16:creationId xmlns:a16="http://schemas.microsoft.com/office/drawing/2014/main" id="{9B11A3C8-3F94-4810-BB65-84586637A1E4}"/>
                </a:ext>
              </a:extLst>
            </p:cNvPr>
            <p:cNvSpPr>
              <a:spLocks noChangeShapeType="1"/>
            </p:cNvSpPr>
            <p:nvPr/>
          </p:nvSpPr>
          <p:spPr bwMode="auto">
            <a:xfrm flipH="1">
              <a:off x="1474" y="3430"/>
              <a:ext cx="136" cy="136"/>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39" name="AutoShape 38">
            <a:extLst>
              <a:ext uri="{FF2B5EF4-FFF2-40B4-BE49-F238E27FC236}">
                <a16:creationId xmlns:a16="http://schemas.microsoft.com/office/drawing/2014/main" id="{838884D3-EA2A-4B7B-A2C8-2487A669BF72}"/>
              </a:ext>
            </a:extLst>
          </p:cNvPr>
          <p:cNvSpPr>
            <a:spLocks noChangeArrowheads="1"/>
          </p:cNvSpPr>
          <p:nvPr/>
        </p:nvSpPr>
        <p:spPr bwMode="auto">
          <a:xfrm>
            <a:off x="7236296" y="5661248"/>
            <a:ext cx="877887" cy="377825"/>
          </a:xfrm>
          <a:prstGeom prst="roundRect">
            <a:avLst>
              <a:gd name="adj" fmla="val 16667"/>
            </a:avLst>
          </a:prstGeom>
          <a:solidFill>
            <a:srgbClr val="FFFF66"/>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Tahoma" pitchFamily="34" charset="0"/>
                <a:ea typeface="黑体"/>
              </a:rPr>
              <a:t>不接受</a:t>
            </a:r>
          </a:p>
        </p:txBody>
      </p:sp>
      <p:grpSp>
        <p:nvGrpSpPr>
          <p:cNvPr id="40" name="Group 39">
            <a:extLst>
              <a:ext uri="{FF2B5EF4-FFF2-40B4-BE49-F238E27FC236}">
                <a16:creationId xmlns:a16="http://schemas.microsoft.com/office/drawing/2014/main" id="{B23812F8-E040-46DF-8972-576D1B7230FF}"/>
              </a:ext>
            </a:extLst>
          </p:cNvPr>
          <p:cNvGrpSpPr>
            <a:grpSpLocks/>
          </p:cNvGrpSpPr>
          <p:nvPr/>
        </p:nvGrpSpPr>
        <p:grpSpPr bwMode="auto">
          <a:xfrm>
            <a:off x="4480396" y="4891311"/>
            <a:ext cx="249237" cy="268287"/>
            <a:chOff x="1474" y="3430"/>
            <a:chExt cx="136" cy="136"/>
          </a:xfrm>
        </p:grpSpPr>
        <p:sp>
          <p:nvSpPr>
            <p:cNvPr id="41" name="Line 40">
              <a:extLst>
                <a:ext uri="{FF2B5EF4-FFF2-40B4-BE49-F238E27FC236}">
                  <a16:creationId xmlns:a16="http://schemas.microsoft.com/office/drawing/2014/main" id="{1449F87E-8730-403B-81C8-B05AE8F33ACF}"/>
                </a:ext>
              </a:extLst>
            </p:cNvPr>
            <p:cNvSpPr>
              <a:spLocks noChangeShapeType="1"/>
            </p:cNvSpPr>
            <p:nvPr/>
          </p:nvSpPr>
          <p:spPr bwMode="auto">
            <a:xfrm>
              <a:off x="1474" y="3430"/>
              <a:ext cx="136" cy="136"/>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 name="Line 41">
              <a:extLst>
                <a:ext uri="{FF2B5EF4-FFF2-40B4-BE49-F238E27FC236}">
                  <a16:creationId xmlns:a16="http://schemas.microsoft.com/office/drawing/2014/main" id="{AE004AAA-24F7-4FDF-A0B0-14C3EDD315C4}"/>
                </a:ext>
              </a:extLst>
            </p:cNvPr>
            <p:cNvSpPr>
              <a:spLocks noChangeShapeType="1"/>
            </p:cNvSpPr>
            <p:nvPr/>
          </p:nvSpPr>
          <p:spPr bwMode="auto">
            <a:xfrm flipH="1">
              <a:off x="1474" y="3430"/>
              <a:ext cx="136" cy="136"/>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43" name="AutoShape 42">
            <a:extLst>
              <a:ext uri="{FF2B5EF4-FFF2-40B4-BE49-F238E27FC236}">
                <a16:creationId xmlns:a16="http://schemas.microsoft.com/office/drawing/2014/main" id="{A02AB477-5E7C-4BAA-B2D7-845825688F3D}"/>
              </a:ext>
            </a:extLst>
          </p:cNvPr>
          <p:cNvSpPr>
            <a:spLocks noChangeArrowheads="1"/>
          </p:cNvSpPr>
          <p:nvPr/>
        </p:nvSpPr>
        <p:spPr bwMode="auto">
          <a:xfrm>
            <a:off x="4297833" y="5661248"/>
            <a:ext cx="877888" cy="377825"/>
          </a:xfrm>
          <a:prstGeom prst="roundRect">
            <a:avLst>
              <a:gd name="adj" fmla="val 16667"/>
            </a:avLst>
          </a:prstGeom>
          <a:solidFill>
            <a:srgbClr val="FFFF66"/>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Tahoma" pitchFamily="34" charset="0"/>
                <a:ea typeface="黑体"/>
              </a:rPr>
              <a:t>不接受</a:t>
            </a:r>
          </a:p>
        </p:txBody>
      </p:sp>
      <p:grpSp>
        <p:nvGrpSpPr>
          <p:cNvPr id="44" name="Group 43">
            <a:extLst>
              <a:ext uri="{FF2B5EF4-FFF2-40B4-BE49-F238E27FC236}">
                <a16:creationId xmlns:a16="http://schemas.microsoft.com/office/drawing/2014/main" id="{FE5F5AA3-FEB3-4826-B38F-B514D70A632A}"/>
              </a:ext>
            </a:extLst>
          </p:cNvPr>
          <p:cNvGrpSpPr>
            <a:grpSpLocks/>
          </p:cNvGrpSpPr>
          <p:nvPr/>
        </p:nvGrpSpPr>
        <p:grpSpPr bwMode="auto">
          <a:xfrm>
            <a:off x="1527646" y="4891311"/>
            <a:ext cx="249237" cy="268287"/>
            <a:chOff x="1474" y="3430"/>
            <a:chExt cx="136" cy="136"/>
          </a:xfrm>
        </p:grpSpPr>
        <p:sp>
          <p:nvSpPr>
            <p:cNvPr id="45" name="Line 44">
              <a:extLst>
                <a:ext uri="{FF2B5EF4-FFF2-40B4-BE49-F238E27FC236}">
                  <a16:creationId xmlns:a16="http://schemas.microsoft.com/office/drawing/2014/main" id="{A2E9AA26-569D-43B3-BDB6-4829F3823EE8}"/>
                </a:ext>
              </a:extLst>
            </p:cNvPr>
            <p:cNvSpPr>
              <a:spLocks noChangeShapeType="1"/>
            </p:cNvSpPr>
            <p:nvPr/>
          </p:nvSpPr>
          <p:spPr bwMode="auto">
            <a:xfrm>
              <a:off x="1474" y="3430"/>
              <a:ext cx="136" cy="136"/>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 name="Line 45">
              <a:extLst>
                <a:ext uri="{FF2B5EF4-FFF2-40B4-BE49-F238E27FC236}">
                  <a16:creationId xmlns:a16="http://schemas.microsoft.com/office/drawing/2014/main" id="{CE3D60FB-30F6-48AD-97E6-BB0DEEC7FBDE}"/>
                </a:ext>
              </a:extLst>
            </p:cNvPr>
            <p:cNvSpPr>
              <a:spLocks noChangeShapeType="1"/>
            </p:cNvSpPr>
            <p:nvPr/>
          </p:nvSpPr>
          <p:spPr bwMode="auto">
            <a:xfrm flipH="1">
              <a:off x="1474" y="3430"/>
              <a:ext cx="136" cy="136"/>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47" name="AutoShape 46">
            <a:extLst>
              <a:ext uri="{FF2B5EF4-FFF2-40B4-BE49-F238E27FC236}">
                <a16:creationId xmlns:a16="http://schemas.microsoft.com/office/drawing/2014/main" id="{6F95D6A0-7253-40CF-B82F-36AE19FA3F30}"/>
              </a:ext>
            </a:extLst>
          </p:cNvPr>
          <p:cNvSpPr>
            <a:spLocks noChangeArrowheads="1"/>
          </p:cNvSpPr>
          <p:nvPr/>
        </p:nvSpPr>
        <p:spPr bwMode="auto">
          <a:xfrm>
            <a:off x="1345083" y="5661248"/>
            <a:ext cx="877888" cy="377825"/>
          </a:xfrm>
          <a:prstGeom prst="roundRect">
            <a:avLst>
              <a:gd name="adj" fmla="val 16667"/>
            </a:avLst>
          </a:prstGeom>
          <a:solidFill>
            <a:srgbClr val="FFFF66"/>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Tahoma" pitchFamily="34" charset="0"/>
                <a:ea typeface="黑体"/>
              </a:rPr>
              <a:t>不接受</a:t>
            </a:r>
          </a:p>
        </p:txBody>
      </p:sp>
      <p:sp>
        <p:nvSpPr>
          <p:cNvPr id="48" name="Text Box 47">
            <a:extLst>
              <a:ext uri="{FF2B5EF4-FFF2-40B4-BE49-F238E27FC236}">
                <a16:creationId xmlns:a16="http://schemas.microsoft.com/office/drawing/2014/main" id="{250421D8-809F-4E13-9EE6-57C79637183C}"/>
              </a:ext>
            </a:extLst>
          </p:cNvPr>
          <p:cNvSpPr txBox="1">
            <a:spLocks noChangeArrowheads="1"/>
          </p:cNvSpPr>
          <p:nvPr/>
        </p:nvSpPr>
        <p:spPr bwMode="auto">
          <a:xfrm>
            <a:off x="5882158" y="5678711"/>
            <a:ext cx="701675" cy="406400"/>
          </a:xfrm>
          <a:prstGeom prst="rect">
            <a:avLst/>
          </a:prstGeom>
          <a:solidFill>
            <a:srgbClr val="FFCCFF"/>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接受</a:t>
            </a:r>
          </a:p>
        </p:txBody>
      </p:sp>
      <p:sp>
        <p:nvSpPr>
          <p:cNvPr id="49" name="Text Box 48">
            <a:extLst>
              <a:ext uri="{FF2B5EF4-FFF2-40B4-BE49-F238E27FC236}">
                <a16:creationId xmlns:a16="http://schemas.microsoft.com/office/drawing/2014/main" id="{5A91CCD1-FCDC-4DA4-B33E-C0258F07CB4A}"/>
              </a:ext>
            </a:extLst>
          </p:cNvPr>
          <p:cNvSpPr txBox="1">
            <a:spLocks noChangeArrowheads="1"/>
          </p:cNvSpPr>
          <p:nvPr/>
        </p:nvSpPr>
        <p:spPr bwMode="auto">
          <a:xfrm>
            <a:off x="3080221" y="5267548"/>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B</a:t>
            </a:r>
          </a:p>
        </p:txBody>
      </p:sp>
      <p:sp>
        <p:nvSpPr>
          <p:cNvPr id="50" name="Text Box 49">
            <a:extLst>
              <a:ext uri="{FF2B5EF4-FFF2-40B4-BE49-F238E27FC236}">
                <a16:creationId xmlns:a16="http://schemas.microsoft.com/office/drawing/2014/main" id="{43D6894D-9983-426F-AC7C-1CDB5975628C}"/>
              </a:ext>
            </a:extLst>
          </p:cNvPr>
          <p:cNvSpPr txBox="1">
            <a:spLocks noChangeArrowheads="1"/>
          </p:cNvSpPr>
          <p:nvPr/>
        </p:nvSpPr>
        <p:spPr bwMode="auto">
          <a:xfrm>
            <a:off x="3932708" y="4238848"/>
            <a:ext cx="1703388" cy="711200"/>
          </a:xfrm>
          <a:prstGeom prst="rect">
            <a:avLst/>
          </a:prstGeom>
          <a:solidFill>
            <a:srgbClr val="FFFF99"/>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sz="2000" b="0">
                <a:solidFill>
                  <a:srgbClr val="333399"/>
                </a:solidFill>
                <a:ea typeface="黑体" pitchFamily="49" charset="-122"/>
              </a:rPr>
              <a:t>只有 </a:t>
            </a:r>
            <a:r>
              <a:rPr kumimoji="0" lang="en-US" altLang="zh-CN" sz="2000" b="0">
                <a:solidFill>
                  <a:srgbClr val="333399"/>
                </a:solidFill>
                <a:ea typeface="黑体" pitchFamily="49" charset="-122"/>
              </a:rPr>
              <a:t>D </a:t>
            </a:r>
            <a:r>
              <a:rPr kumimoji="0" lang="zh-CN" altLang="en-US" sz="2000" b="0">
                <a:solidFill>
                  <a:srgbClr val="333399"/>
                </a:solidFill>
                <a:ea typeface="黑体" pitchFamily="49" charset="-122"/>
              </a:rPr>
              <a:t>接受</a:t>
            </a:r>
          </a:p>
          <a:p>
            <a:pPr algn="ctr" eaLnBrk="1" hangingPunct="1"/>
            <a:r>
              <a:rPr kumimoji="0" lang="en-US" altLang="zh-CN" sz="2000" b="0">
                <a:solidFill>
                  <a:srgbClr val="333399"/>
                </a:solidFill>
                <a:ea typeface="黑体" pitchFamily="49" charset="-122"/>
              </a:rPr>
              <a:t>B </a:t>
            </a:r>
            <a:r>
              <a:rPr kumimoji="0" lang="zh-CN" altLang="en-US" sz="2000" b="0">
                <a:solidFill>
                  <a:srgbClr val="333399"/>
                </a:solidFill>
                <a:ea typeface="黑体" pitchFamily="49" charset="-122"/>
              </a:rPr>
              <a:t>发送的数据</a:t>
            </a:r>
          </a:p>
        </p:txBody>
      </p:sp>
    </p:spTree>
    <p:extLst>
      <p:ext uri="{BB962C8B-B14F-4D97-AF65-F5344CB8AC3E}">
        <p14:creationId xmlns:p14="http://schemas.microsoft.com/office/powerpoint/2010/main" val="2692534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0"/>
                                  </p:stCondLst>
                                  <p:childTnLst>
                                    <p:anim calcmode="discrete" valueType="str">
                                      <p:cBhvr>
                                        <p:cTn id="9" dur="500" fill="hold"/>
                                        <p:tgtEl>
                                          <p:spTgt spid="22"/>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2000"/>
                                        <p:tgtEl>
                                          <p:spTgt spid="34"/>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right)">
                                      <p:cBhvr>
                                        <p:cTn id="16" dur="2000"/>
                                        <p:tgtEl>
                                          <p:spTgt spid="3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2000"/>
                                        <p:tgtEl>
                                          <p:spTgt spid="3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2000"/>
                                        <p:tgtEl>
                                          <p:spTgt spid="3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2000"/>
                                        <p:tgtEl>
                                          <p:spTgt spid="3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2000"/>
                                        <p:tgtEl>
                                          <p:spTgt spid="30"/>
                                        </p:tgtEl>
                                      </p:cBhvr>
                                    </p:animEffect>
                                  </p:childTnLst>
                                </p:cTn>
                              </p:par>
                            </p:childTnLst>
                          </p:cTn>
                        </p:par>
                        <p:par>
                          <p:cTn id="29" fill="hold">
                            <p:stCondLst>
                              <p:cond delay="4000"/>
                            </p:stCondLst>
                            <p:childTnLst>
                              <p:par>
                                <p:cTn id="30" presetID="1" presetClass="entr" presetSubtype="0"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childTnLst>
                                </p:cTn>
                              </p:par>
                            </p:childTnLst>
                          </p:cTn>
                        </p:par>
                        <p:par>
                          <p:cTn id="44" fill="hold">
                            <p:stCondLst>
                              <p:cond delay="4000"/>
                            </p:stCondLst>
                            <p:childTnLst>
                              <p:par>
                                <p:cTn id="45" presetID="35" presetClass="emph" presetSubtype="0" repeatCount="5000" fill="hold" grpId="1" nodeType="afterEffect">
                                  <p:stCondLst>
                                    <p:cond delay="0"/>
                                  </p:stCondLst>
                                  <p:childTnLst>
                                    <p:anim calcmode="discrete" valueType="str">
                                      <p:cBhvr>
                                        <p:cTn id="46" dur="500" fill="hold"/>
                                        <p:tgtEl>
                                          <p:spTgt spid="47"/>
                                        </p:tgtEl>
                                        <p:attrNameLst>
                                          <p:attrName>style.visibility</p:attrName>
                                        </p:attrNameLst>
                                      </p:cBhvr>
                                      <p:tavLst>
                                        <p:tav tm="0">
                                          <p:val>
                                            <p:strVal val="hidden"/>
                                          </p:val>
                                        </p:tav>
                                        <p:tav tm="50000">
                                          <p:val>
                                            <p:strVal val="visible"/>
                                          </p:val>
                                        </p:tav>
                                      </p:tavLst>
                                    </p:anim>
                                  </p:childTnLst>
                                </p:cTn>
                              </p:par>
                              <p:par>
                                <p:cTn id="47" presetID="35" presetClass="emph" presetSubtype="0" repeatCount="5000" fill="hold" grpId="1" nodeType="withEffect">
                                  <p:stCondLst>
                                    <p:cond delay="0"/>
                                  </p:stCondLst>
                                  <p:childTnLst>
                                    <p:anim calcmode="discrete" valueType="str">
                                      <p:cBhvr>
                                        <p:cTn id="48" dur="500" fill="hold"/>
                                        <p:tgtEl>
                                          <p:spTgt spid="43"/>
                                        </p:tgtEl>
                                        <p:attrNameLst>
                                          <p:attrName>style.visibility</p:attrName>
                                        </p:attrNameLst>
                                      </p:cBhvr>
                                      <p:tavLst>
                                        <p:tav tm="0">
                                          <p:val>
                                            <p:strVal val="hidden"/>
                                          </p:val>
                                        </p:tav>
                                        <p:tav tm="50000">
                                          <p:val>
                                            <p:strVal val="visible"/>
                                          </p:val>
                                        </p:tav>
                                      </p:tavLst>
                                    </p:anim>
                                  </p:childTnLst>
                                </p:cTn>
                              </p:par>
                              <p:par>
                                <p:cTn id="49" presetID="35" presetClass="emph" presetSubtype="0" repeatCount="5000" fill="hold" grpId="1" nodeType="withEffect">
                                  <p:stCondLst>
                                    <p:cond delay="0"/>
                                  </p:stCondLst>
                                  <p:childTnLst>
                                    <p:anim calcmode="discrete" valueType="str">
                                      <p:cBhvr>
                                        <p:cTn id="50" dur="500" fill="hold"/>
                                        <p:tgtEl>
                                          <p:spTgt spid="48"/>
                                        </p:tgtEl>
                                        <p:attrNameLst>
                                          <p:attrName>style.visibility</p:attrName>
                                        </p:attrNameLst>
                                      </p:cBhvr>
                                      <p:tavLst>
                                        <p:tav tm="0">
                                          <p:val>
                                            <p:strVal val="hidden"/>
                                          </p:val>
                                        </p:tav>
                                        <p:tav tm="50000">
                                          <p:val>
                                            <p:strVal val="visible"/>
                                          </p:val>
                                        </p:tav>
                                      </p:tavLst>
                                    </p:anim>
                                  </p:childTnLst>
                                </p:cTn>
                              </p:par>
                              <p:par>
                                <p:cTn id="51" presetID="35" presetClass="emph" presetSubtype="0" repeatCount="5000" fill="hold" grpId="1" nodeType="withEffect">
                                  <p:stCondLst>
                                    <p:cond delay="0"/>
                                  </p:stCondLst>
                                  <p:childTnLst>
                                    <p:anim calcmode="discrete" valueType="str">
                                      <p:cBhvr>
                                        <p:cTn id="52" dur="500" fill="hold"/>
                                        <p:tgtEl>
                                          <p:spTgt spid="39"/>
                                        </p:tgtEl>
                                        <p:attrNameLst>
                                          <p:attrName>style.visibility</p:attrName>
                                        </p:attrNameLst>
                                      </p:cBhvr>
                                      <p:tavLst>
                                        <p:tav tm="0">
                                          <p:val>
                                            <p:strVal val="hidden"/>
                                          </p:val>
                                        </p:tav>
                                        <p:tav tm="50000">
                                          <p:val>
                                            <p:strVal val="visible"/>
                                          </p:val>
                                        </p:tav>
                                      </p:tavLst>
                                    </p:anim>
                                  </p:childTnLst>
                                </p:cTn>
                              </p:par>
                              <p:par>
                                <p:cTn id="53" presetID="35" presetClass="emph" presetSubtype="0" repeatCount="5000" fill="hold" nodeType="withEffect">
                                  <p:stCondLst>
                                    <p:cond delay="0"/>
                                  </p:stCondLst>
                                  <p:childTnLst>
                                    <p:anim calcmode="discrete" valueType="str">
                                      <p:cBhvr>
                                        <p:cTn id="54" dur="500" fill="hold"/>
                                        <p:tgtEl>
                                          <p:spTgt spid="36"/>
                                        </p:tgtEl>
                                        <p:attrNameLst>
                                          <p:attrName>style.visibility</p:attrName>
                                        </p:attrNameLst>
                                      </p:cBhvr>
                                      <p:tavLst>
                                        <p:tav tm="0">
                                          <p:val>
                                            <p:strVal val="hidden"/>
                                          </p:val>
                                        </p:tav>
                                        <p:tav tm="50000">
                                          <p:val>
                                            <p:strVal val="visible"/>
                                          </p:val>
                                        </p:tav>
                                      </p:tavLst>
                                    </p:anim>
                                  </p:childTnLst>
                                </p:cTn>
                              </p:par>
                              <p:par>
                                <p:cTn id="55" presetID="35" presetClass="emph" presetSubtype="0" repeatCount="5000" fill="hold" nodeType="withEffect">
                                  <p:stCondLst>
                                    <p:cond delay="0"/>
                                  </p:stCondLst>
                                  <p:childTnLst>
                                    <p:anim calcmode="discrete" valueType="str">
                                      <p:cBhvr>
                                        <p:cTn id="56" dur="500" fill="hold"/>
                                        <p:tgtEl>
                                          <p:spTgt spid="40"/>
                                        </p:tgtEl>
                                        <p:attrNameLst>
                                          <p:attrName>style.visibility</p:attrName>
                                        </p:attrNameLst>
                                      </p:cBhvr>
                                      <p:tavLst>
                                        <p:tav tm="0">
                                          <p:val>
                                            <p:strVal val="hidden"/>
                                          </p:val>
                                        </p:tav>
                                        <p:tav tm="50000">
                                          <p:val>
                                            <p:strVal val="visible"/>
                                          </p:val>
                                        </p:tav>
                                      </p:tavLst>
                                    </p:anim>
                                  </p:childTnLst>
                                </p:cTn>
                              </p:par>
                              <p:par>
                                <p:cTn id="57" presetID="35" presetClass="emph" presetSubtype="0" repeatCount="5000" fill="hold" nodeType="withEffect">
                                  <p:stCondLst>
                                    <p:cond delay="0"/>
                                  </p:stCondLst>
                                  <p:childTnLst>
                                    <p:anim calcmode="discrete" valueType="str">
                                      <p:cBhvr>
                                        <p:cTn id="58" dur="500" fill="hold"/>
                                        <p:tgtEl>
                                          <p:spTgt spid="44"/>
                                        </p:tgtEl>
                                        <p:attrNameLst>
                                          <p:attrName>style.visibility</p:attrName>
                                        </p:attrNameLst>
                                      </p:cBhvr>
                                      <p:tavLst>
                                        <p:tav tm="0">
                                          <p:val>
                                            <p:strVal val="hidden"/>
                                          </p:val>
                                        </p:tav>
                                        <p:tav tm="50000">
                                          <p:val>
                                            <p:strVal val="visible"/>
                                          </p:val>
                                        </p:tav>
                                      </p:tavLst>
                                    </p:anim>
                                  </p:childTnLst>
                                </p:cTn>
                              </p:par>
                            </p:childTnLst>
                          </p:cTn>
                        </p:par>
                        <p:par>
                          <p:cTn id="59" fill="hold">
                            <p:stCondLst>
                              <p:cond delay="6500"/>
                            </p:stCondLst>
                            <p:childTnLst>
                              <p:par>
                                <p:cTn id="60" presetID="10" presetClass="exit" presetSubtype="0" fill="hold" grpId="1" nodeType="afterEffect">
                                  <p:stCondLst>
                                    <p:cond delay="0"/>
                                  </p:stCondLst>
                                  <p:childTnLst>
                                    <p:animEffect transition="out" filter="fade">
                                      <p:cBhvr>
                                        <p:cTn id="61" dur="2000"/>
                                        <p:tgtEl>
                                          <p:spTgt spid="30"/>
                                        </p:tgtEl>
                                      </p:cBhvr>
                                    </p:animEffect>
                                    <p:set>
                                      <p:cBhvr>
                                        <p:cTn id="62" dur="1" fill="hold">
                                          <p:stCondLst>
                                            <p:cond delay="1999"/>
                                          </p:stCondLst>
                                        </p:cTn>
                                        <p:tgtEl>
                                          <p:spTgt spid="30"/>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2000"/>
                                        <p:tgtEl>
                                          <p:spTgt spid="32"/>
                                        </p:tgtEl>
                                      </p:cBhvr>
                                    </p:animEffect>
                                    <p:set>
                                      <p:cBhvr>
                                        <p:cTn id="65" dur="1" fill="hold">
                                          <p:stCondLst>
                                            <p:cond delay="1999"/>
                                          </p:stCondLst>
                                        </p:cTn>
                                        <p:tgtEl>
                                          <p:spTgt spid="32"/>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2000"/>
                                        <p:tgtEl>
                                          <p:spTgt spid="33"/>
                                        </p:tgtEl>
                                      </p:cBhvr>
                                    </p:animEffect>
                                    <p:set>
                                      <p:cBhvr>
                                        <p:cTn id="68" dur="1" fill="hold">
                                          <p:stCondLst>
                                            <p:cond delay="1999"/>
                                          </p:stCondLst>
                                        </p:cTn>
                                        <p:tgtEl>
                                          <p:spTgt spid="33"/>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2000"/>
                                        <p:tgtEl>
                                          <p:spTgt spid="35"/>
                                        </p:tgtEl>
                                      </p:cBhvr>
                                    </p:animEffect>
                                    <p:set>
                                      <p:cBhvr>
                                        <p:cTn id="71" dur="1" fill="hold">
                                          <p:stCondLst>
                                            <p:cond delay="1999"/>
                                          </p:stCondLst>
                                        </p:cTn>
                                        <p:tgtEl>
                                          <p:spTgt spid="35"/>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2000"/>
                                        <p:tgtEl>
                                          <p:spTgt spid="34"/>
                                        </p:tgtEl>
                                      </p:cBhvr>
                                    </p:animEffect>
                                    <p:set>
                                      <p:cBhvr>
                                        <p:cTn id="74" dur="1" fill="hold">
                                          <p:stCondLst>
                                            <p:cond delay="1999"/>
                                          </p:stCondLst>
                                        </p:cTn>
                                        <p:tgtEl>
                                          <p:spTgt spid="34"/>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2000"/>
                                        <p:tgtEl>
                                          <p:spTgt spid="44"/>
                                        </p:tgtEl>
                                      </p:cBhvr>
                                    </p:animEffect>
                                    <p:set>
                                      <p:cBhvr>
                                        <p:cTn id="77" dur="1" fill="hold">
                                          <p:stCondLst>
                                            <p:cond delay="1999"/>
                                          </p:stCondLst>
                                        </p:cTn>
                                        <p:tgtEl>
                                          <p:spTgt spid="44"/>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2000"/>
                                        <p:tgtEl>
                                          <p:spTgt spid="40"/>
                                        </p:tgtEl>
                                      </p:cBhvr>
                                    </p:animEffect>
                                    <p:set>
                                      <p:cBhvr>
                                        <p:cTn id="80" dur="1" fill="hold">
                                          <p:stCondLst>
                                            <p:cond delay="1999"/>
                                          </p:stCondLst>
                                        </p:cTn>
                                        <p:tgtEl>
                                          <p:spTgt spid="40"/>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2000"/>
                                        <p:tgtEl>
                                          <p:spTgt spid="36"/>
                                        </p:tgtEl>
                                      </p:cBhvr>
                                    </p:animEffect>
                                    <p:set>
                                      <p:cBhvr>
                                        <p:cTn id="83" dur="1" fill="hold">
                                          <p:stCondLst>
                                            <p:cond delay="1999"/>
                                          </p:stCondLst>
                                        </p:cTn>
                                        <p:tgtEl>
                                          <p:spTgt spid="36"/>
                                        </p:tgtEl>
                                        <p:attrNameLst>
                                          <p:attrName>style.visibility</p:attrName>
                                        </p:attrNameLst>
                                      </p:cBhvr>
                                      <p:to>
                                        <p:strVal val="hidden"/>
                                      </p:to>
                                    </p:set>
                                  </p:childTnLst>
                                </p:cTn>
                              </p:par>
                            </p:childTnLst>
                          </p:cTn>
                        </p:par>
                        <p:par>
                          <p:cTn id="84" fill="hold">
                            <p:stCondLst>
                              <p:cond delay="8500"/>
                            </p:stCondLst>
                            <p:childTnLst>
                              <p:par>
                                <p:cTn id="85" presetID="1" presetClass="entr" presetSubtype="0" fill="hold" grpId="1" nodeType="after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childTnLst>
                          </p:cTn>
                        </p:par>
                        <p:par>
                          <p:cTn id="87" fill="hold">
                            <p:stCondLst>
                              <p:cond delay="8500"/>
                            </p:stCondLst>
                            <p:childTnLst>
                              <p:par>
                                <p:cTn id="88" presetID="35" presetClass="emph" presetSubtype="0" repeatCount="3000" fill="hold" grpId="0" nodeType="afterEffect">
                                  <p:stCondLst>
                                    <p:cond delay="0"/>
                                  </p:stCondLst>
                                  <p:childTnLst>
                                    <p:anim calcmode="discrete" valueType="str">
                                      <p:cBhvr>
                                        <p:cTn id="89" dur="1000" fill="hold"/>
                                        <p:tgtEl>
                                          <p:spTgt spid="5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30" grpId="0" animBg="1"/>
      <p:bldP spid="30" grpId="1" animBg="1"/>
      <p:bldP spid="31" grpId="0" animBg="1"/>
      <p:bldP spid="32" grpId="0" animBg="1"/>
      <p:bldP spid="32" grpId="1" animBg="1"/>
      <p:bldP spid="33" grpId="0" animBg="1"/>
      <p:bldP spid="33" grpId="1" animBg="1"/>
      <p:bldP spid="34" grpId="0" animBg="1"/>
      <p:bldP spid="34" grpId="1" animBg="1"/>
      <p:bldP spid="35" grpId="0" animBg="1"/>
      <p:bldP spid="35" grpId="1" animBg="1"/>
      <p:bldP spid="39" grpId="0" animBg="1"/>
      <p:bldP spid="39" grpId="1" animBg="1"/>
      <p:bldP spid="43" grpId="0" animBg="1"/>
      <p:bldP spid="43" grpId="1" animBg="1"/>
      <p:bldP spid="47" grpId="0" animBg="1"/>
      <p:bldP spid="47" grpId="1" animBg="1"/>
      <p:bldP spid="48" grpId="0" animBg="1"/>
      <p:bldP spid="48" grpId="1" animBg="1"/>
      <p:bldP spid="50" grpId="0" animBg="1"/>
      <p:bldP spid="50" grpId="1"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0AE24-074E-43AD-AF35-63FFF8FF858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2BB1DDD-6036-4EFA-9F61-7867CCABD6AA}"/>
              </a:ext>
            </a:extLst>
          </p:cNvPr>
          <p:cNvSpPr>
            <a:spLocks noGrp="1"/>
          </p:cNvSpPr>
          <p:nvPr>
            <p:ph idx="1"/>
          </p:nvPr>
        </p:nvSpPr>
        <p:spPr>
          <a:xfrm>
            <a:off x="914400" y="1524000"/>
            <a:ext cx="7391400" cy="2899255"/>
          </a:xfrm>
        </p:spPr>
        <p:txBody>
          <a:bodyPr/>
          <a:lstStyle/>
          <a:p>
            <a:r>
              <a:rPr lang="zh-CN" altLang="en-US" sz="2400" b="0" dirty="0">
                <a:latin typeface="+mn-ea"/>
              </a:rPr>
              <a:t>信道上的每一个工作的结点都能检测到 </a:t>
            </a:r>
            <a:r>
              <a:rPr lang="en-US" altLang="zh-CN" sz="2400" b="0" dirty="0">
                <a:latin typeface="+mn-ea"/>
              </a:rPr>
              <a:t>B </a:t>
            </a:r>
            <a:r>
              <a:rPr lang="zh-CN" altLang="en-US" sz="2400" b="0" dirty="0">
                <a:latin typeface="+mn-ea"/>
              </a:rPr>
              <a:t>发送的数据信号。 </a:t>
            </a:r>
          </a:p>
          <a:p>
            <a:r>
              <a:rPr lang="zh-CN" altLang="en-US" sz="2400" b="0" dirty="0">
                <a:latin typeface="+mn-ea"/>
              </a:rPr>
              <a:t>由于只有结点</a:t>
            </a:r>
            <a:r>
              <a:rPr lang="en-US" altLang="zh-CN" sz="2400" b="0" dirty="0">
                <a:latin typeface="+mn-ea"/>
              </a:rPr>
              <a:t>D </a:t>
            </a:r>
            <a:r>
              <a:rPr lang="zh-CN" altLang="en-US" sz="2400" b="0" dirty="0">
                <a:latin typeface="+mn-ea"/>
              </a:rPr>
              <a:t>的地址与数据帧首部写入的地址一致，因此只有 </a:t>
            </a:r>
            <a:r>
              <a:rPr lang="en-US" altLang="zh-CN" sz="2400" b="0" dirty="0">
                <a:latin typeface="+mn-ea"/>
              </a:rPr>
              <a:t>D </a:t>
            </a:r>
            <a:r>
              <a:rPr lang="zh-CN" altLang="en-US" sz="2400" b="0" dirty="0">
                <a:latin typeface="+mn-ea"/>
              </a:rPr>
              <a:t>才接收这个数据帧。 </a:t>
            </a:r>
          </a:p>
          <a:p>
            <a:r>
              <a:rPr lang="zh-CN" altLang="en-US" sz="2400" b="0" dirty="0">
                <a:latin typeface="+mn-ea"/>
              </a:rPr>
              <a:t>其他所有的结点（</a:t>
            </a:r>
            <a:r>
              <a:rPr lang="en-US" altLang="zh-CN" sz="2400" b="0" dirty="0">
                <a:latin typeface="+mn-ea"/>
              </a:rPr>
              <a:t>A, C </a:t>
            </a:r>
            <a:r>
              <a:rPr lang="zh-CN" altLang="en-US" sz="2400" b="0" dirty="0">
                <a:latin typeface="+mn-ea"/>
              </a:rPr>
              <a:t>和 </a:t>
            </a:r>
            <a:r>
              <a:rPr lang="en-US" altLang="zh-CN" sz="2400" b="0" dirty="0">
                <a:latin typeface="+mn-ea"/>
              </a:rPr>
              <a:t>E</a:t>
            </a:r>
            <a:r>
              <a:rPr lang="zh-CN" altLang="en-US" sz="2400" b="0" dirty="0">
                <a:latin typeface="+mn-ea"/>
              </a:rPr>
              <a:t>）都检测到数据帧首部的地址与自身的地址不同，因而将数据帧丢弃。</a:t>
            </a:r>
          </a:p>
          <a:p>
            <a:r>
              <a:rPr lang="zh-CN" altLang="en-US" sz="2400" b="0" dirty="0">
                <a:latin typeface="+mn-ea"/>
              </a:rPr>
              <a:t>在具有广播特性的总线上实现了一对一的通信。 </a:t>
            </a:r>
          </a:p>
        </p:txBody>
      </p:sp>
    </p:spTree>
    <p:extLst>
      <p:ext uri="{BB962C8B-B14F-4D97-AF65-F5344CB8AC3E}">
        <p14:creationId xmlns:p14="http://schemas.microsoft.com/office/powerpoint/2010/main" val="2306965395"/>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106619F-CEE5-4BA8-A555-8344BA8B05E5}"/>
              </a:ext>
            </a:extLst>
          </p:cNvPr>
          <p:cNvSpPr>
            <a:spLocks noGrp="1"/>
          </p:cNvSpPr>
          <p:nvPr>
            <p:ph type="title"/>
          </p:nvPr>
        </p:nvSpPr>
        <p:spPr/>
        <p:txBody>
          <a:bodyPr/>
          <a:lstStyle/>
          <a:p>
            <a:r>
              <a:rPr lang="zh-CN" altLang="en-US" dirty="0"/>
              <a:t>一些概念</a:t>
            </a:r>
          </a:p>
        </p:txBody>
      </p:sp>
      <p:sp>
        <p:nvSpPr>
          <p:cNvPr id="3" name="内容占位符 2">
            <a:extLst>
              <a:ext uri="{FF2B5EF4-FFF2-40B4-BE49-F238E27FC236}">
                <a16:creationId xmlns:a16="http://schemas.microsoft.com/office/drawing/2014/main" id="{B5345F06-262C-42EA-9D43-4EE432A279BB}"/>
              </a:ext>
            </a:extLst>
          </p:cNvPr>
          <p:cNvSpPr>
            <a:spLocks noGrp="1"/>
          </p:cNvSpPr>
          <p:nvPr>
            <p:ph idx="1"/>
          </p:nvPr>
        </p:nvSpPr>
        <p:spPr>
          <a:xfrm>
            <a:off x="755576" y="1412776"/>
            <a:ext cx="7978080" cy="4672048"/>
          </a:xfrm>
        </p:spPr>
        <p:txBody>
          <a:bodyPr/>
          <a:lstStyle/>
          <a:p>
            <a:r>
              <a:rPr lang="zh-CN" altLang="en-US" sz="2400" b="0" dirty="0">
                <a:latin typeface="+mn-ea"/>
              </a:rPr>
              <a:t>采用</a:t>
            </a:r>
            <a:r>
              <a:rPr lang="en-US" altLang="zh-CN" sz="2400" b="0" dirty="0">
                <a:latin typeface="+mn-ea"/>
              </a:rPr>
              <a:t>CSMA/CD</a:t>
            </a:r>
            <a:r>
              <a:rPr lang="zh-CN" altLang="en-US" sz="2400" b="0" dirty="0">
                <a:latin typeface="+mn-ea"/>
              </a:rPr>
              <a:t>协议作为基本工作机制。</a:t>
            </a:r>
            <a:endParaRPr lang="en-US" altLang="zh-CN" sz="2400" b="0" dirty="0">
              <a:latin typeface="+mn-ea"/>
            </a:endParaRPr>
          </a:p>
          <a:p>
            <a:r>
              <a:rPr lang="zh-CN" altLang="en-US" sz="2400" b="0" dirty="0">
                <a:latin typeface="+mn-ea"/>
              </a:rPr>
              <a:t>以粗电缆为传输媒介，单段传输距离可达</a:t>
            </a:r>
            <a:r>
              <a:rPr lang="en-US" altLang="zh-CN" sz="2400" b="0" dirty="0">
                <a:latin typeface="+mn-ea"/>
              </a:rPr>
              <a:t>500m</a:t>
            </a:r>
            <a:r>
              <a:rPr lang="zh-CN" altLang="en-US" sz="2400" b="0" dirty="0">
                <a:latin typeface="+mn-ea"/>
              </a:rPr>
              <a:t>，最多可连接</a:t>
            </a:r>
            <a:r>
              <a:rPr lang="en-US" altLang="zh-CN" sz="2400" b="0" dirty="0">
                <a:latin typeface="+mn-ea"/>
              </a:rPr>
              <a:t>4</a:t>
            </a:r>
            <a:r>
              <a:rPr lang="zh-CN" altLang="en-US" sz="2400" b="0" dirty="0">
                <a:latin typeface="+mn-ea"/>
              </a:rPr>
              <a:t>台中继器，最长可达</a:t>
            </a:r>
            <a:r>
              <a:rPr lang="en-US" altLang="zh-CN" sz="2400" b="0" dirty="0">
                <a:latin typeface="+mn-ea"/>
              </a:rPr>
              <a:t>2500m</a:t>
            </a:r>
            <a:r>
              <a:rPr lang="zh-CN" altLang="en-US" sz="2400" b="0" dirty="0">
                <a:latin typeface="+mn-ea"/>
              </a:rPr>
              <a:t>。</a:t>
            </a:r>
            <a:endParaRPr lang="en-US" altLang="zh-CN" sz="2400" b="0" dirty="0">
              <a:latin typeface="+mn-ea"/>
            </a:endParaRPr>
          </a:p>
          <a:p>
            <a:r>
              <a:rPr lang="zh-CN" altLang="en-US" sz="2400" b="0" dirty="0">
                <a:latin typeface="+mn-ea"/>
              </a:rPr>
              <a:t>采用较为灵活的无连接的工作方式，即不必先建立连接就可以直接发送数据。采用曼彻斯特编码</a:t>
            </a:r>
          </a:p>
          <a:p>
            <a:r>
              <a:rPr lang="zh-CN" altLang="en-US" sz="2400" b="0" dirty="0">
                <a:latin typeface="+mn-ea"/>
              </a:rPr>
              <a:t>不对发送的数据帧编号，也不要求对方发回确认。</a:t>
            </a:r>
          </a:p>
          <a:p>
            <a:pPr lvl="1"/>
            <a:r>
              <a:rPr lang="zh-CN" altLang="en-US" b="0" dirty="0">
                <a:latin typeface="+mn-ea"/>
              </a:rPr>
              <a:t>局域网信道质量好，因其而产生差错的概率很小。</a:t>
            </a:r>
          </a:p>
          <a:p>
            <a:r>
              <a:rPr lang="zh-CN" altLang="en-US" sz="2400" b="0" dirty="0">
                <a:latin typeface="+mn-ea"/>
              </a:rPr>
              <a:t>争用期为</a:t>
            </a:r>
            <a:r>
              <a:rPr lang="en-US" altLang="zh-CN" sz="2400" b="0" dirty="0">
                <a:latin typeface="+mn-ea"/>
              </a:rPr>
              <a:t>2</a:t>
            </a:r>
            <a:r>
              <a:rPr lang="zh-CN" altLang="en-US" sz="2400" b="0" dirty="0">
                <a:latin typeface="+mn-ea"/>
              </a:rPr>
              <a:t>倍的端到端往返时延，并被规定为</a:t>
            </a:r>
            <a:r>
              <a:rPr lang="en-US" altLang="zh-CN" sz="2400" b="0" dirty="0">
                <a:latin typeface="+mn-ea"/>
              </a:rPr>
              <a:t>51.2us</a:t>
            </a:r>
          </a:p>
          <a:p>
            <a:r>
              <a:rPr lang="zh-CN" altLang="en-US" sz="2400" b="0" dirty="0">
                <a:latin typeface="+mn-ea"/>
              </a:rPr>
              <a:t>争用期内可发送</a:t>
            </a:r>
            <a:r>
              <a:rPr lang="en-US" altLang="zh-CN" sz="2400" b="0" dirty="0">
                <a:latin typeface="+mn-ea"/>
              </a:rPr>
              <a:t>512bit</a:t>
            </a:r>
            <a:r>
              <a:rPr lang="zh-CN" altLang="en-US" sz="2400" b="0" dirty="0">
                <a:latin typeface="+mn-ea"/>
              </a:rPr>
              <a:t>，即</a:t>
            </a:r>
            <a:r>
              <a:rPr lang="en-US" altLang="zh-CN" sz="2400" b="0" dirty="0">
                <a:latin typeface="+mn-ea"/>
              </a:rPr>
              <a:t>64byte</a:t>
            </a:r>
            <a:r>
              <a:rPr lang="zh-CN" altLang="en-US" sz="2400" b="0" dirty="0">
                <a:latin typeface="+mn-ea"/>
              </a:rPr>
              <a:t>。如发送了</a:t>
            </a:r>
            <a:r>
              <a:rPr lang="en-US" altLang="zh-CN" sz="2400" b="0" dirty="0">
                <a:latin typeface="+mn-ea"/>
              </a:rPr>
              <a:t>64byte</a:t>
            </a:r>
            <a:r>
              <a:rPr lang="zh-CN" altLang="en-US" sz="2400" b="0" dirty="0">
                <a:latin typeface="+mn-ea"/>
              </a:rPr>
              <a:t>均未遇到碰撞即不会再遇到碰撞。</a:t>
            </a:r>
            <a:endParaRPr lang="en-US" altLang="zh-CN" sz="2400" b="0" dirty="0">
              <a:latin typeface="+mn-ea"/>
            </a:endParaRPr>
          </a:p>
          <a:p>
            <a:r>
              <a:rPr lang="zh-CN" altLang="en-US" sz="2400" b="0" dirty="0">
                <a:latin typeface="+mn-ea"/>
              </a:rPr>
              <a:t>最短有效帧长为 </a:t>
            </a:r>
            <a:r>
              <a:rPr lang="en-US" altLang="zh-CN" sz="2400" b="0" dirty="0">
                <a:latin typeface="+mn-ea"/>
              </a:rPr>
              <a:t>64 </a:t>
            </a:r>
            <a:r>
              <a:rPr lang="zh-CN" altLang="en-US" sz="2400" b="0" dirty="0">
                <a:latin typeface="+mn-ea"/>
              </a:rPr>
              <a:t>字节，小于</a:t>
            </a:r>
            <a:r>
              <a:rPr lang="en-US" altLang="zh-CN" sz="2400" b="0" dirty="0">
                <a:latin typeface="+mn-ea"/>
              </a:rPr>
              <a:t>64</a:t>
            </a:r>
            <a:r>
              <a:rPr lang="zh-CN" altLang="en-US" sz="2400" b="0" dirty="0">
                <a:latin typeface="+mn-ea"/>
              </a:rPr>
              <a:t>字节的帧都是无效帧</a:t>
            </a:r>
          </a:p>
        </p:txBody>
      </p:sp>
    </p:spTree>
    <p:extLst>
      <p:ext uri="{BB962C8B-B14F-4D97-AF65-F5344CB8AC3E}">
        <p14:creationId xmlns:p14="http://schemas.microsoft.com/office/powerpoint/2010/main" val="4094754702"/>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3F766-6A53-4F61-9E67-3A5A2E38D3DC}"/>
              </a:ext>
            </a:extLst>
          </p:cNvPr>
          <p:cNvSpPr>
            <a:spLocks noGrp="1"/>
          </p:cNvSpPr>
          <p:nvPr>
            <p:ph type="title"/>
          </p:nvPr>
        </p:nvSpPr>
        <p:spPr/>
        <p:txBody>
          <a:bodyPr/>
          <a:lstStyle/>
          <a:p>
            <a:r>
              <a:rPr lang="zh-CN" altLang="en-US" dirty="0"/>
              <a:t>以太网的信道利用率</a:t>
            </a:r>
          </a:p>
        </p:txBody>
      </p:sp>
      <p:sp>
        <p:nvSpPr>
          <p:cNvPr id="3" name="内容占位符 2">
            <a:extLst>
              <a:ext uri="{FF2B5EF4-FFF2-40B4-BE49-F238E27FC236}">
                <a16:creationId xmlns:a16="http://schemas.microsoft.com/office/drawing/2014/main" id="{F6841275-8162-42BC-AC09-8AA01999FF29}"/>
              </a:ext>
            </a:extLst>
          </p:cNvPr>
          <p:cNvSpPr>
            <a:spLocks noGrp="1"/>
          </p:cNvSpPr>
          <p:nvPr>
            <p:ph idx="1"/>
          </p:nvPr>
        </p:nvSpPr>
        <p:spPr>
          <a:xfrm>
            <a:off x="914400" y="1524000"/>
            <a:ext cx="7391400" cy="1717393"/>
          </a:xfrm>
        </p:spPr>
        <p:txBody>
          <a:bodyPr/>
          <a:lstStyle/>
          <a:p>
            <a:r>
              <a:rPr lang="en-US" altLang="zh-CN" sz="2400" b="0" i="1" dirty="0">
                <a:sym typeface="Symbol" panose="05050102010706020507" pitchFamily="18" charset="2"/>
              </a:rPr>
              <a:t>L</a:t>
            </a:r>
            <a:r>
              <a:rPr lang="zh-CN" altLang="en-US" sz="2400" b="0" i="1" dirty="0">
                <a:sym typeface="Symbol" panose="05050102010706020507" pitchFamily="18" charset="2"/>
              </a:rPr>
              <a:t>（</a:t>
            </a:r>
            <a:r>
              <a:rPr lang="en-US" altLang="zh-CN" sz="2400" b="0" i="1" dirty="0">
                <a:sym typeface="Symbol" panose="05050102010706020507" pitchFamily="18" charset="2"/>
              </a:rPr>
              <a:t>bit</a:t>
            </a:r>
            <a:r>
              <a:rPr lang="zh-CN" altLang="en-US" sz="2400" b="0" i="1" dirty="0">
                <a:sym typeface="Symbol" panose="05050102010706020507" pitchFamily="18" charset="2"/>
              </a:rPr>
              <a:t>）</a:t>
            </a:r>
            <a:r>
              <a:rPr lang="zh-CN" altLang="en-US" sz="2400" b="0" dirty="0">
                <a:sym typeface="Symbol" panose="05050102010706020507" pitchFamily="18" charset="2"/>
              </a:rPr>
              <a:t>为帧长；数据发送速率为 </a:t>
            </a:r>
            <a:r>
              <a:rPr lang="en-US" altLang="zh-CN" sz="2400" b="0" i="1" dirty="0">
                <a:sym typeface="Symbol" panose="05050102010706020507" pitchFamily="18" charset="2"/>
              </a:rPr>
              <a:t>C</a:t>
            </a:r>
            <a:r>
              <a:rPr lang="en-US" altLang="zh-CN" sz="2400" b="0" dirty="0">
                <a:sym typeface="Symbol" panose="05050102010706020507" pitchFamily="18" charset="2"/>
              </a:rPr>
              <a:t> (bit/s)</a:t>
            </a:r>
            <a:r>
              <a:rPr lang="zh-CN" altLang="en-US" sz="2400" b="0" dirty="0">
                <a:sym typeface="Symbol" panose="05050102010706020507" pitchFamily="18" charset="2"/>
              </a:rPr>
              <a:t>，因而帧的发送时间为 </a:t>
            </a:r>
            <a:r>
              <a:rPr lang="en-US" altLang="zh-CN" sz="2400" b="0" i="1" dirty="0">
                <a:sym typeface="Symbol" panose="05050102010706020507" pitchFamily="18" charset="2"/>
              </a:rPr>
              <a:t>L/C </a:t>
            </a:r>
            <a:r>
              <a:rPr lang="en-US" altLang="zh-CN" sz="2400" b="0" dirty="0">
                <a:sym typeface="Symbol" panose="05050102010706020507" pitchFamily="18" charset="2"/>
              </a:rPr>
              <a:t>= T</a:t>
            </a:r>
            <a:r>
              <a:rPr lang="en-US" altLang="zh-CN" sz="2400" b="0" baseline="-25000" dirty="0">
                <a:sym typeface="Symbol" panose="05050102010706020507" pitchFamily="18" charset="2"/>
              </a:rPr>
              <a:t>0</a:t>
            </a:r>
            <a:r>
              <a:rPr lang="en-US" altLang="zh-CN" sz="2400" b="0" dirty="0">
                <a:sym typeface="Symbol" panose="05050102010706020507" pitchFamily="18" charset="2"/>
              </a:rPr>
              <a:t> (s)</a:t>
            </a:r>
            <a:r>
              <a:rPr lang="zh-CN" altLang="en-US" sz="2400" b="0" dirty="0">
                <a:sym typeface="Symbol" panose="05050102010706020507" pitchFamily="18" charset="2"/>
              </a:rPr>
              <a:t>。 </a:t>
            </a:r>
            <a:endParaRPr lang="en-US" altLang="zh-CN" sz="2400" b="0" dirty="0">
              <a:sym typeface="Symbol" panose="05050102010706020507" pitchFamily="18" charset="2"/>
            </a:endParaRPr>
          </a:p>
          <a:p>
            <a:r>
              <a:rPr lang="zh-CN" altLang="en-US" sz="2400" dirty="0">
                <a:sym typeface="Symbol" panose="05050102010706020507" pitchFamily="18" charset="2"/>
              </a:rPr>
              <a:t>：端到端传输时延；</a:t>
            </a:r>
            <a:endParaRPr lang="en-US" altLang="zh-CN" sz="2400" dirty="0">
              <a:sym typeface="Symbol" panose="05050102010706020507" pitchFamily="18" charset="2"/>
            </a:endParaRPr>
          </a:p>
          <a:p>
            <a:endParaRPr lang="zh-CN" altLang="en-US" sz="2400" dirty="0"/>
          </a:p>
        </p:txBody>
      </p:sp>
      <p:sp>
        <p:nvSpPr>
          <p:cNvPr id="5" name="文本框 4">
            <a:extLst>
              <a:ext uri="{FF2B5EF4-FFF2-40B4-BE49-F238E27FC236}">
                <a16:creationId xmlns:a16="http://schemas.microsoft.com/office/drawing/2014/main" id="{7712CFDD-D73B-4C2F-B6F2-083C3ADB3CDF}"/>
              </a:ext>
            </a:extLst>
          </p:cNvPr>
          <p:cNvSpPr txBox="1"/>
          <p:nvPr/>
        </p:nvSpPr>
        <p:spPr>
          <a:xfrm>
            <a:off x="914400" y="1062335"/>
            <a:ext cx="993304" cy="461665"/>
          </a:xfrm>
          <a:prstGeom prst="rect">
            <a:avLst/>
          </a:prstGeom>
          <a:noFill/>
        </p:spPr>
        <p:txBody>
          <a:bodyPr wrap="square">
            <a:spAutoFit/>
          </a:bodyPr>
          <a:lstStyle/>
          <a:p>
            <a:r>
              <a:rPr lang="zh-CN" altLang="en-US" dirty="0"/>
              <a:t>若：</a:t>
            </a:r>
          </a:p>
        </p:txBody>
      </p:sp>
      <p:sp>
        <p:nvSpPr>
          <p:cNvPr id="6" name="Line 4">
            <a:extLst>
              <a:ext uri="{FF2B5EF4-FFF2-40B4-BE49-F238E27FC236}">
                <a16:creationId xmlns:a16="http://schemas.microsoft.com/office/drawing/2014/main" id="{3D2DA8B9-2C8B-437A-9BF0-78CF1947166F}"/>
              </a:ext>
            </a:extLst>
          </p:cNvPr>
          <p:cNvSpPr>
            <a:spLocks noChangeShapeType="1"/>
          </p:cNvSpPr>
          <p:nvPr/>
        </p:nvSpPr>
        <p:spPr bwMode="auto">
          <a:xfrm>
            <a:off x="708025" y="5238553"/>
            <a:ext cx="7597775"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 name="Rectangle 5">
            <a:extLst>
              <a:ext uri="{FF2B5EF4-FFF2-40B4-BE49-F238E27FC236}">
                <a16:creationId xmlns:a16="http://schemas.microsoft.com/office/drawing/2014/main" id="{DBAB59D1-C94F-4954-B2DB-C2A7F3A45713}"/>
              </a:ext>
            </a:extLst>
          </p:cNvPr>
          <p:cNvSpPr>
            <a:spLocks noChangeArrowheads="1"/>
          </p:cNvSpPr>
          <p:nvPr/>
        </p:nvSpPr>
        <p:spPr bwMode="auto">
          <a:xfrm>
            <a:off x="4508500" y="5079803"/>
            <a:ext cx="420687" cy="3984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8" name="Line 6">
            <a:extLst>
              <a:ext uri="{FF2B5EF4-FFF2-40B4-BE49-F238E27FC236}">
                <a16:creationId xmlns:a16="http://schemas.microsoft.com/office/drawing/2014/main" id="{8EA7D05C-2D93-4182-9B60-756DB5EAA637}"/>
              </a:ext>
            </a:extLst>
          </p:cNvPr>
          <p:cNvSpPr>
            <a:spLocks noChangeShapeType="1"/>
          </p:cNvSpPr>
          <p:nvPr/>
        </p:nvSpPr>
        <p:spPr bwMode="auto">
          <a:xfrm>
            <a:off x="708025" y="3476428"/>
            <a:ext cx="4051300"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 name="Line 7">
            <a:extLst>
              <a:ext uri="{FF2B5EF4-FFF2-40B4-BE49-F238E27FC236}">
                <a16:creationId xmlns:a16="http://schemas.microsoft.com/office/drawing/2014/main" id="{26CEE505-C86B-4FE7-AAF1-499381EBC703}"/>
              </a:ext>
            </a:extLst>
          </p:cNvPr>
          <p:cNvSpPr>
            <a:spLocks noChangeShapeType="1"/>
          </p:cNvSpPr>
          <p:nvPr/>
        </p:nvSpPr>
        <p:spPr bwMode="auto">
          <a:xfrm>
            <a:off x="4759325" y="3476428"/>
            <a:ext cx="3546475"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Line 8">
            <a:extLst>
              <a:ext uri="{FF2B5EF4-FFF2-40B4-BE49-F238E27FC236}">
                <a16:creationId xmlns:a16="http://schemas.microsoft.com/office/drawing/2014/main" id="{1A3708AD-9133-4C25-BBD7-06B4B7664BB4}"/>
              </a:ext>
            </a:extLst>
          </p:cNvPr>
          <p:cNvSpPr>
            <a:spLocks noChangeShapeType="1"/>
          </p:cNvSpPr>
          <p:nvPr/>
        </p:nvSpPr>
        <p:spPr bwMode="auto">
          <a:xfrm>
            <a:off x="7799387" y="4757540"/>
            <a:ext cx="506413" cy="0"/>
          </a:xfrm>
          <a:prstGeom prst="line">
            <a:avLst/>
          </a:prstGeom>
          <a:noFill/>
          <a:ln w="19050">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Rectangle 9">
            <a:extLst>
              <a:ext uri="{FF2B5EF4-FFF2-40B4-BE49-F238E27FC236}">
                <a16:creationId xmlns:a16="http://schemas.microsoft.com/office/drawing/2014/main" id="{D4D6DFF8-8B7A-4CC7-AF42-D1241FCAADC3}"/>
              </a:ext>
            </a:extLst>
          </p:cNvPr>
          <p:cNvSpPr>
            <a:spLocks noChangeArrowheads="1"/>
          </p:cNvSpPr>
          <p:nvPr/>
        </p:nvSpPr>
        <p:spPr bwMode="auto">
          <a:xfrm>
            <a:off x="7980362" y="4657528"/>
            <a:ext cx="166688" cy="209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2" name="Line 10">
            <a:extLst>
              <a:ext uri="{FF2B5EF4-FFF2-40B4-BE49-F238E27FC236}">
                <a16:creationId xmlns:a16="http://schemas.microsoft.com/office/drawing/2014/main" id="{46BB1A46-F353-4EB9-AF67-486712520579}"/>
              </a:ext>
            </a:extLst>
          </p:cNvPr>
          <p:cNvSpPr>
            <a:spLocks noChangeShapeType="1"/>
          </p:cNvSpPr>
          <p:nvPr/>
        </p:nvSpPr>
        <p:spPr bwMode="auto">
          <a:xfrm>
            <a:off x="4759325" y="4757540"/>
            <a:ext cx="3040062"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3" name="Line 11">
            <a:extLst>
              <a:ext uri="{FF2B5EF4-FFF2-40B4-BE49-F238E27FC236}">
                <a16:creationId xmlns:a16="http://schemas.microsoft.com/office/drawing/2014/main" id="{399DA763-3574-40B9-A495-9F061EA8E032}"/>
              </a:ext>
            </a:extLst>
          </p:cNvPr>
          <p:cNvSpPr>
            <a:spLocks noChangeShapeType="1"/>
          </p:cNvSpPr>
          <p:nvPr/>
        </p:nvSpPr>
        <p:spPr bwMode="auto">
          <a:xfrm>
            <a:off x="3746500" y="4757540"/>
            <a:ext cx="1012825"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4" name="Rectangle 12">
            <a:extLst>
              <a:ext uri="{FF2B5EF4-FFF2-40B4-BE49-F238E27FC236}">
                <a16:creationId xmlns:a16="http://schemas.microsoft.com/office/drawing/2014/main" id="{EBC1722C-1546-4CFE-A27A-E045AC0734EC}"/>
              </a:ext>
            </a:extLst>
          </p:cNvPr>
          <p:cNvSpPr>
            <a:spLocks noChangeArrowheads="1"/>
          </p:cNvSpPr>
          <p:nvPr/>
        </p:nvSpPr>
        <p:spPr bwMode="auto">
          <a:xfrm>
            <a:off x="4041775" y="4648003"/>
            <a:ext cx="307975" cy="260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5" name="Line 13">
            <a:extLst>
              <a:ext uri="{FF2B5EF4-FFF2-40B4-BE49-F238E27FC236}">
                <a16:creationId xmlns:a16="http://schemas.microsoft.com/office/drawing/2014/main" id="{BF13C4B2-D6D4-401A-B613-500CA8E41366}"/>
              </a:ext>
            </a:extLst>
          </p:cNvPr>
          <p:cNvSpPr>
            <a:spLocks noChangeShapeType="1"/>
          </p:cNvSpPr>
          <p:nvPr/>
        </p:nvSpPr>
        <p:spPr bwMode="auto">
          <a:xfrm>
            <a:off x="1720850" y="4757540"/>
            <a:ext cx="1014412"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 name="Rectangle 14">
            <a:extLst>
              <a:ext uri="{FF2B5EF4-FFF2-40B4-BE49-F238E27FC236}">
                <a16:creationId xmlns:a16="http://schemas.microsoft.com/office/drawing/2014/main" id="{C1CBD35F-4BB4-4201-960A-09CF3BD223C6}"/>
              </a:ext>
            </a:extLst>
          </p:cNvPr>
          <p:cNvSpPr>
            <a:spLocks noChangeArrowheads="1"/>
          </p:cNvSpPr>
          <p:nvPr/>
        </p:nvSpPr>
        <p:spPr bwMode="auto">
          <a:xfrm>
            <a:off x="2016125" y="4573390"/>
            <a:ext cx="306387" cy="2301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7" name="Line 15">
            <a:extLst>
              <a:ext uri="{FF2B5EF4-FFF2-40B4-BE49-F238E27FC236}">
                <a16:creationId xmlns:a16="http://schemas.microsoft.com/office/drawing/2014/main" id="{554FA255-8DED-418A-BE79-4A2CE0A0DE99}"/>
              </a:ext>
            </a:extLst>
          </p:cNvPr>
          <p:cNvSpPr>
            <a:spLocks noChangeShapeType="1"/>
          </p:cNvSpPr>
          <p:nvPr/>
        </p:nvSpPr>
        <p:spPr bwMode="auto">
          <a:xfrm>
            <a:off x="708025" y="4757540"/>
            <a:ext cx="1012825"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 name="Freeform 16">
            <a:extLst>
              <a:ext uri="{FF2B5EF4-FFF2-40B4-BE49-F238E27FC236}">
                <a16:creationId xmlns:a16="http://schemas.microsoft.com/office/drawing/2014/main" id="{A34E7F8D-936F-44C6-9893-E5DE0B7DA7B0}"/>
              </a:ext>
            </a:extLst>
          </p:cNvPr>
          <p:cNvSpPr>
            <a:spLocks/>
          </p:cNvSpPr>
          <p:nvPr/>
        </p:nvSpPr>
        <p:spPr bwMode="auto">
          <a:xfrm>
            <a:off x="4759325" y="3797103"/>
            <a:ext cx="3040062" cy="720725"/>
          </a:xfrm>
          <a:custGeom>
            <a:avLst/>
            <a:gdLst>
              <a:gd name="T0" fmla="*/ 0 w 1728"/>
              <a:gd name="T1" fmla="*/ 432 h 432"/>
              <a:gd name="T2" fmla="*/ 0 w 1728"/>
              <a:gd name="T3" fmla="*/ 0 h 432"/>
              <a:gd name="T4" fmla="*/ 1728 w 1728"/>
              <a:gd name="T5" fmla="*/ 0 h 432"/>
              <a:gd name="T6" fmla="*/ 1728 w 1728"/>
              <a:gd name="T7" fmla="*/ 432 h 432"/>
              <a:gd name="T8" fmla="*/ 0 60000 65536"/>
              <a:gd name="T9" fmla="*/ 0 60000 65536"/>
              <a:gd name="T10" fmla="*/ 0 60000 65536"/>
              <a:gd name="T11" fmla="*/ 0 60000 65536"/>
              <a:gd name="T12" fmla="*/ 0 w 1728"/>
              <a:gd name="T13" fmla="*/ 0 h 432"/>
              <a:gd name="T14" fmla="*/ 1728 w 1728"/>
              <a:gd name="T15" fmla="*/ 432 h 432"/>
            </a:gdLst>
            <a:ahLst/>
            <a:cxnLst>
              <a:cxn ang="T8">
                <a:pos x="T0" y="T1"/>
              </a:cxn>
              <a:cxn ang="T9">
                <a:pos x="T2" y="T3"/>
              </a:cxn>
              <a:cxn ang="T10">
                <a:pos x="T4" y="T5"/>
              </a:cxn>
              <a:cxn ang="T11">
                <a:pos x="T6" y="T7"/>
              </a:cxn>
            </a:cxnLst>
            <a:rect l="T12" t="T13" r="T14" b="T15"/>
            <a:pathLst>
              <a:path w="1728" h="432">
                <a:moveTo>
                  <a:pt x="0" y="432"/>
                </a:moveTo>
                <a:lnTo>
                  <a:pt x="0" y="0"/>
                </a:lnTo>
                <a:lnTo>
                  <a:pt x="1728" y="0"/>
                </a:lnTo>
                <a:lnTo>
                  <a:pt x="1728" y="432"/>
                </a:lnTo>
              </a:path>
            </a:pathLst>
          </a:custGeom>
          <a:solidFill>
            <a:srgbClr val="FFCCFF"/>
          </a:solidFill>
          <a:ln w="28575" cmpd="sng">
            <a:solidFill>
              <a:srgbClr val="333399"/>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Text Box 17">
            <a:extLst>
              <a:ext uri="{FF2B5EF4-FFF2-40B4-BE49-F238E27FC236}">
                <a16:creationId xmlns:a16="http://schemas.microsoft.com/office/drawing/2014/main" id="{6725EF60-D466-4D55-9FBA-6CF53332F33B}"/>
              </a:ext>
            </a:extLst>
          </p:cNvPr>
          <p:cNvSpPr txBox="1">
            <a:spLocks noChangeArrowheads="1"/>
          </p:cNvSpPr>
          <p:nvPr/>
        </p:nvSpPr>
        <p:spPr bwMode="auto">
          <a:xfrm>
            <a:off x="5435600" y="3924103"/>
            <a:ext cx="193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99"/>
                </a:solidFill>
                <a:latin typeface="Times New Roman" pitchFamily="18" charset="0"/>
                <a:ea typeface="黑体" pitchFamily="49" charset="-122"/>
              </a:rPr>
              <a:t>发  送  成  功 </a:t>
            </a:r>
          </a:p>
        </p:txBody>
      </p:sp>
      <p:sp>
        <p:nvSpPr>
          <p:cNvPr id="20" name="Text Box 18">
            <a:extLst>
              <a:ext uri="{FF2B5EF4-FFF2-40B4-BE49-F238E27FC236}">
                <a16:creationId xmlns:a16="http://schemas.microsoft.com/office/drawing/2014/main" id="{C329AD2F-3D0B-4AFA-9642-F8DF44D62611}"/>
              </a:ext>
            </a:extLst>
          </p:cNvPr>
          <p:cNvSpPr txBox="1">
            <a:spLocks noChangeArrowheads="1"/>
          </p:cNvSpPr>
          <p:nvPr/>
        </p:nvSpPr>
        <p:spPr bwMode="auto">
          <a:xfrm>
            <a:off x="652462" y="3900290"/>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99"/>
                </a:solidFill>
                <a:latin typeface="Times New Roman" pitchFamily="18" charset="0"/>
                <a:ea typeface="黑体" pitchFamily="49" charset="-122"/>
              </a:rPr>
              <a:t>争用期 </a:t>
            </a:r>
          </a:p>
        </p:txBody>
      </p:sp>
      <p:sp>
        <p:nvSpPr>
          <p:cNvPr id="21" name="Text Box 19">
            <a:extLst>
              <a:ext uri="{FF2B5EF4-FFF2-40B4-BE49-F238E27FC236}">
                <a16:creationId xmlns:a16="http://schemas.microsoft.com/office/drawing/2014/main" id="{78B3E160-E776-4BB0-A0E6-9E6314F575FF}"/>
              </a:ext>
            </a:extLst>
          </p:cNvPr>
          <p:cNvSpPr txBox="1">
            <a:spLocks noChangeArrowheads="1"/>
          </p:cNvSpPr>
          <p:nvPr/>
        </p:nvSpPr>
        <p:spPr bwMode="auto">
          <a:xfrm>
            <a:off x="1660525" y="3886003"/>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99"/>
                </a:solidFill>
                <a:latin typeface="Times New Roman" pitchFamily="18" charset="0"/>
                <a:ea typeface="黑体" pitchFamily="49" charset="-122"/>
              </a:rPr>
              <a:t>争用期 </a:t>
            </a:r>
          </a:p>
        </p:txBody>
      </p:sp>
      <p:sp>
        <p:nvSpPr>
          <p:cNvPr id="22" name="Text Box 20">
            <a:extLst>
              <a:ext uri="{FF2B5EF4-FFF2-40B4-BE49-F238E27FC236}">
                <a16:creationId xmlns:a16="http://schemas.microsoft.com/office/drawing/2014/main" id="{1A9C302C-2E76-492B-87EE-B28DAB35B2AD}"/>
              </a:ext>
            </a:extLst>
          </p:cNvPr>
          <p:cNvSpPr txBox="1">
            <a:spLocks noChangeArrowheads="1"/>
          </p:cNvSpPr>
          <p:nvPr/>
        </p:nvSpPr>
        <p:spPr bwMode="auto">
          <a:xfrm>
            <a:off x="3725862" y="3900290"/>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99"/>
                </a:solidFill>
                <a:latin typeface="Times New Roman" pitchFamily="18" charset="0"/>
                <a:ea typeface="黑体" pitchFamily="49" charset="-122"/>
              </a:rPr>
              <a:t>争用期 </a:t>
            </a:r>
          </a:p>
        </p:txBody>
      </p:sp>
      <p:sp>
        <p:nvSpPr>
          <p:cNvPr id="23" name="Line 21">
            <a:extLst>
              <a:ext uri="{FF2B5EF4-FFF2-40B4-BE49-F238E27FC236}">
                <a16:creationId xmlns:a16="http://schemas.microsoft.com/office/drawing/2014/main" id="{2E7A8069-ACE1-4ED6-A3A5-613677AB48CA}"/>
              </a:ext>
            </a:extLst>
          </p:cNvPr>
          <p:cNvSpPr>
            <a:spLocks noChangeShapeType="1"/>
          </p:cNvSpPr>
          <p:nvPr/>
        </p:nvSpPr>
        <p:spPr bwMode="auto">
          <a:xfrm>
            <a:off x="3746500" y="3797103"/>
            <a:ext cx="0" cy="720725"/>
          </a:xfrm>
          <a:prstGeom prst="line">
            <a:avLst/>
          </a:prstGeom>
          <a:noFill/>
          <a:ln w="28575">
            <a:solidFill>
              <a:srgbClr val="333399"/>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 name="Line 22">
            <a:extLst>
              <a:ext uri="{FF2B5EF4-FFF2-40B4-BE49-F238E27FC236}">
                <a16:creationId xmlns:a16="http://schemas.microsoft.com/office/drawing/2014/main" id="{84D6CCC6-CF46-4698-837B-A012A0AC3357}"/>
              </a:ext>
            </a:extLst>
          </p:cNvPr>
          <p:cNvSpPr>
            <a:spLocks noChangeShapeType="1"/>
          </p:cNvSpPr>
          <p:nvPr/>
        </p:nvSpPr>
        <p:spPr bwMode="auto">
          <a:xfrm>
            <a:off x="2735262" y="3797103"/>
            <a:ext cx="0" cy="720725"/>
          </a:xfrm>
          <a:prstGeom prst="line">
            <a:avLst/>
          </a:prstGeom>
          <a:noFill/>
          <a:ln w="28575">
            <a:solidFill>
              <a:srgbClr val="333399"/>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 name="Line 23">
            <a:extLst>
              <a:ext uri="{FF2B5EF4-FFF2-40B4-BE49-F238E27FC236}">
                <a16:creationId xmlns:a16="http://schemas.microsoft.com/office/drawing/2014/main" id="{868E54A3-1617-48A0-8CD9-A73E463695E8}"/>
              </a:ext>
            </a:extLst>
          </p:cNvPr>
          <p:cNvSpPr>
            <a:spLocks noChangeShapeType="1"/>
          </p:cNvSpPr>
          <p:nvPr/>
        </p:nvSpPr>
        <p:spPr bwMode="auto">
          <a:xfrm>
            <a:off x="1720850" y="3797103"/>
            <a:ext cx="0" cy="720725"/>
          </a:xfrm>
          <a:prstGeom prst="line">
            <a:avLst/>
          </a:prstGeom>
          <a:noFill/>
          <a:ln w="28575">
            <a:solidFill>
              <a:srgbClr val="333399"/>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 name="Line 24">
            <a:extLst>
              <a:ext uri="{FF2B5EF4-FFF2-40B4-BE49-F238E27FC236}">
                <a16:creationId xmlns:a16="http://schemas.microsoft.com/office/drawing/2014/main" id="{5E2AA276-E4B9-4724-B7DF-C232ABEE5DB6}"/>
              </a:ext>
            </a:extLst>
          </p:cNvPr>
          <p:cNvSpPr>
            <a:spLocks noChangeShapeType="1"/>
          </p:cNvSpPr>
          <p:nvPr/>
        </p:nvSpPr>
        <p:spPr bwMode="auto">
          <a:xfrm>
            <a:off x="708025" y="3797103"/>
            <a:ext cx="0" cy="720725"/>
          </a:xfrm>
          <a:prstGeom prst="line">
            <a:avLst/>
          </a:prstGeom>
          <a:noFill/>
          <a:ln w="28575">
            <a:solidFill>
              <a:srgbClr val="333399"/>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 name="Line 25">
            <a:extLst>
              <a:ext uri="{FF2B5EF4-FFF2-40B4-BE49-F238E27FC236}">
                <a16:creationId xmlns:a16="http://schemas.microsoft.com/office/drawing/2014/main" id="{1B496CD0-7611-46AB-AB9A-8A2FBD119584}"/>
              </a:ext>
            </a:extLst>
          </p:cNvPr>
          <p:cNvSpPr>
            <a:spLocks noChangeShapeType="1"/>
          </p:cNvSpPr>
          <p:nvPr/>
        </p:nvSpPr>
        <p:spPr bwMode="auto">
          <a:xfrm>
            <a:off x="708025" y="4517828"/>
            <a:ext cx="0" cy="9604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 name="Line 26">
            <a:extLst>
              <a:ext uri="{FF2B5EF4-FFF2-40B4-BE49-F238E27FC236}">
                <a16:creationId xmlns:a16="http://schemas.microsoft.com/office/drawing/2014/main" id="{A1B1DF66-9351-4ADA-B93C-84E3211D7132}"/>
              </a:ext>
            </a:extLst>
          </p:cNvPr>
          <p:cNvSpPr>
            <a:spLocks noChangeShapeType="1"/>
          </p:cNvSpPr>
          <p:nvPr/>
        </p:nvSpPr>
        <p:spPr bwMode="auto">
          <a:xfrm>
            <a:off x="2735262" y="4517828"/>
            <a:ext cx="0" cy="401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9" name="Line 27">
            <a:extLst>
              <a:ext uri="{FF2B5EF4-FFF2-40B4-BE49-F238E27FC236}">
                <a16:creationId xmlns:a16="http://schemas.microsoft.com/office/drawing/2014/main" id="{893309CE-19B7-4A2F-AC04-5355F52FC4DE}"/>
              </a:ext>
            </a:extLst>
          </p:cNvPr>
          <p:cNvSpPr>
            <a:spLocks noChangeShapeType="1"/>
          </p:cNvSpPr>
          <p:nvPr/>
        </p:nvSpPr>
        <p:spPr bwMode="auto">
          <a:xfrm>
            <a:off x="3746500" y="4517828"/>
            <a:ext cx="0" cy="401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 name="Line 28">
            <a:extLst>
              <a:ext uri="{FF2B5EF4-FFF2-40B4-BE49-F238E27FC236}">
                <a16:creationId xmlns:a16="http://schemas.microsoft.com/office/drawing/2014/main" id="{B2B3FA1A-586D-4D9D-93EC-98DAA59C8723}"/>
              </a:ext>
            </a:extLst>
          </p:cNvPr>
          <p:cNvSpPr>
            <a:spLocks noChangeShapeType="1"/>
          </p:cNvSpPr>
          <p:nvPr/>
        </p:nvSpPr>
        <p:spPr bwMode="auto">
          <a:xfrm>
            <a:off x="4759325" y="4517828"/>
            <a:ext cx="0" cy="401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Line 29">
            <a:extLst>
              <a:ext uri="{FF2B5EF4-FFF2-40B4-BE49-F238E27FC236}">
                <a16:creationId xmlns:a16="http://schemas.microsoft.com/office/drawing/2014/main" id="{4C1FB1A9-DEA2-49AC-B8F3-8207A477118A}"/>
              </a:ext>
            </a:extLst>
          </p:cNvPr>
          <p:cNvSpPr>
            <a:spLocks noChangeShapeType="1"/>
          </p:cNvSpPr>
          <p:nvPr/>
        </p:nvSpPr>
        <p:spPr bwMode="auto">
          <a:xfrm>
            <a:off x="7799387" y="4517828"/>
            <a:ext cx="0" cy="401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 name="Line 30">
            <a:extLst>
              <a:ext uri="{FF2B5EF4-FFF2-40B4-BE49-F238E27FC236}">
                <a16:creationId xmlns:a16="http://schemas.microsoft.com/office/drawing/2014/main" id="{B79629B6-75AD-4F82-9960-918BEB54E3ED}"/>
              </a:ext>
            </a:extLst>
          </p:cNvPr>
          <p:cNvSpPr>
            <a:spLocks noChangeShapeType="1"/>
          </p:cNvSpPr>
          <p:nvPr/>
        </p:nvSpPr>
        <p:spPr bwMode="auto">
          <a:xfrm>
            <a:off x="8305800" y="4517828"/>
            <a:ext cx="0" cy="8810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 name="Line 31">
            <a:extLst>
              <a:ext uri="{FF2B5EF4-FFF2-40B4-BE49-F238E27FC236}">
                <a16:creationId xmlns:a16="http://schemas.microsoft.com/office/drawing/2014/main" id="{5B01AA86-1673-4BD2-80D4-D0B909EFF4CD}"/>
              </a:ext>
            </a:extLst>
          </p:cNvPr>
          <p:cNvSpPr>
            <a:spLocks noChangeShapeType="1"/>
          </p:cNvSpPr>
          <p:nvPr/>
        </p:nvSpPr>
        <p:spPr bwMode="auto">
          <a:xfrm>
            <a:off x="1720850" y="4517828"/>
            <a:ext cx="0" cy="401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Rectangle 32">
            <a:extLst>
              <a:ext uri="{FF2B5EF4-FFF2-40B4-BE49-F238E27FC236}">
                <a16:creationId xmlns:a16="http://schemas.microsoft.com/office/drawing/2014/main" id="{85AC6F17-64D7-4C91-BBE2-237C9FD5962D}"/>
              </a:ext>
            </a:extLst>
          </p:cNvPr>
          <p:cNvSpPr>
            <a:spLocks noChangeArrowheads="1"/>
          </p:cNvSpPr>
          <p:nvPr/>
        </p:nvSpPr>
        <p:spPr bwMode="auto">
          <a:xfrm>
            <a:off x="1014412" y="4525765"/>
            <a:ext cx="315913"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35" name="Text Box 33">
            <a:extLst>
              <a:ext uri="{FF2B5EF4-FFF2-40B4-BE49-F238E27FC236}">
                <a16:creationId xmlns:a16="http://schemas.microsoft.com/office/drawing/2014/main" id="{04515173-53E8-4F03-9549-E5A485F11477}"/>
              </a:ext>
            </a:extLst>
          </p:cNvPr>
          <p:cNvSpPr txBox="1">
            <a:spLocks noChangeArrowheads="1"/>
          </p:cNvSpPr>
          <p:nvPr/>
        </p:nvSpPr>
        <p:spPr bwMode="auto">
          <a:xfrm>
            <a:off x="1109514" y="4541640"/>
            <a:ext cx="438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i="1">
                <a:solidFill>
                  <a:srgbClr val="333399"/>
                </a:solidFill>
                <a:latin typeface="Times New Roman" pitchFamily="18" charset="0"/>
                <a:ea typeface="黑体" pitchFamily="49" charset="-122"/>
              </a:rPr>
              <a:t>τ</a:t>
            </a:r>
          </a:p>
        </p:txBody>
      </p:sp>
      <p:sp>
        <p:nvSpPr>
          <p:cNvPr id="36" name="Text Box 34">
            <a:extLst>
              <a:ext uri="{FF2B5EF4-FFF2-40B4-BE49-F238E27FC236}">
                <a16:creationId xmlns:a16="http://schemas.microsoft.com/office/drawing/2014/main" id="{DDEAB889-6A8B-45E3-9508-B33F77F4DDB0}"/>
              </a:ext>
            </a:extLst>
          </p:cNvPr>
          <p:cNvSpPr txBox="1">
            <a:spLocks noChangeArrowheads="1"/>
          </p:cNvSpPr>
          <p:nvPr/>
        </p:nvSpPr>
        <p:spPr bwMode="auto">
          <a:xfrm>
            <a:off x="948482" y="454164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latin typeface="Times New Roman" pitchFamily="18" charset="0"/>
                <a:ea typeface="黑体" pitchFamily="49" charset="-122"/>
              </a:rPr>
              <a:t>2</a:t>
            </a:r>
          </a:p>
        </p:txBody>
      </p:sp>
      <p:sp>
        <p:nvSpPr>
          <p:cNvPr id="37" name="Text Box 35">
            <a:extLst>
              <a:ext uri="{FF2B5EF4-FFF2-40B4-BE49-F238E27FC236}">
                <a16:creationId xmlns:a16="http://schemas.microsoft.com/office/drawing/2014/main" id="{EF0DF0FD-8C56-4A62-971F-482E2CD2ED4C}"/>
              </a:ext>
            </a:extLst>
          </p:cNvPr>
          <p:cNvSpPr txBox="1">
            <a:spLocks noChangeArrowheads="1"/>
          </p:cNvSpPr>
          <p:nvPr/>
        </p:nvSpPr>
        <p:spPr bwMode="auto">
          <a:xfrm>
            <a:off x="2045618" y="454164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i="1">
                <a:solidFill>
                  <a:srgbClr val="333399"/>
                </a:solidFill>
                <a:latin typeface="Times New Roman" pitchFamily="18" charset="0"/>
                <a:ea typeface="黑体" pitchFamily="49" charset="-122"/>
              </a:rPr>
              <a:t>τ</a:t>
            </a:r>
          </a:p>
        </p:txBody>
      </p:sp>
      <p:sp>
        <p:nvSpPr>
          <p:cNvPr id="38" name="Text Box 36">
            <a:extLst>
              <a:ext uri="{FF2B5EF4-FFF2-40B4-BE49-F238E27FC236}">
                <a16:creationId xmlns:a16="http://schemas.microsoft.com/office/drawing/2014/main" id="{E93A5D14-3A91-4DC6-8FF1-8200C6A07EF1}"/>
              </a:ext>
            </a:extLst>
          </p:cNvPr>
          <p:cNvSpPr txBox="1">
            <a:spLocks noChangeArrowheads="1"/>
          </p:cNvSpPr>
          <p:nvPr/>
        </p:nvSpPr>
        <p:spPr bwMode="auto">
          <a:xfrm>
            <a:off x="1907704" y="454164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dirty="0">
                <a:solidFill>
                  <a:srgbClr val="333399"/>
                </a:solidFill>
                <a:latin typeface="Times New Roman" pitchFamily="18" charset="0"/>
                <a:ea typeface="黑体" pitchFamily="49" charset="-122"/>
              </a:rPr>
              <a:t>2</a:t>
            </a:r>
          </a:p>
        </p:txBody>
      </p:sp>
      <p:sp>
        <p:nvSpPr>
          <p:cNvPr id="39" name="Text Box 37">
            <a:extLst>
              <a:ext uri="{FF2B5EF4-FFF2-40B4-BE49-F238E27FC236}">
                <a16:creationId xmlns:a16="http://schemas.microsoft.com/office/drawing/2014/main" id="{A040E1CA-7B69-47C9-94EF-7BE4D7186A10}"/>
              </a:ext>
            </a:extLst>
          </p:cNvPr>
          <p:cNvSpPr txBox="1">
            <a:spLocks noChangeArrowheads="1"/>
          </p:cNvSpPr>
          <p:nvPr/>
        </p:nvSpPr>
        <p:spPr bwMode="auto">
          <a:xfrm>
            <a:off x="4133850" y="454164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i="1" dirty="0">
                <a:solidFill>
                  <a:srgbClr val="333399"/>
                </a:solidFill>
                <a:latin typeface="Times New Roman" pitchFamily="18" charset="0"/>
                <a:ea typeface="黑体" pitchFamily="49" charset="-122"/>
              </a:rPr>
              <a:t>τ</a:t>
            </a:r>
          </a:p>
        </p:txBody>
      </p:sp>
      <p:sp>
        <p:nvSpPr>
          <p:cNvPr id="40" name="Text Box 38">
            <a:extLst>
              <a:ext uri="{FF2B5EF4-FFF2-40B4-BE49-F238E27FC236}">
                <a16:creationId xmlns:a16="http://schemas.microsoft.com/office/drawing/2014/main" id="{D376D9FF-0F51-4FE9-BD46-143712827A92}"/>
              </a:ext>
            </a:extLst>
          </p:cNvPr>
          <p:cNvSpPr txBox="1">
            <a:spLocks noChangeArrowheads="1"/>
          </p:cNvSpPr>
          <p:nvPr/>
        </p:nvSpPr>
        <p:spPr bwMode="auto">
          <a:xfrm>
            <a:off x="3972818" y="454640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dirty="0">
                <a:solidFill>
                  <a:srgbClr val="333399"/>
                </a:solidFill>
                <a:latin typeface="Times New Roman" pitchFamily="18" charset="0"/>
                <a:ea typeface="黑体" pitchFamily="49" charset="-122"/>
              </a:rPr>
              <a:t>2</a:t>
            </a:r>
          </a:p>
        </p:txBody>
      </p:sp>
      <p:sp>
        <p:nvSpPr>
          <p:cNvPr id="41" name="Rectangle 39">
            <a:extLst>
              <a:ext uri="{FF2B5EF4-FFF2-40B4-BE49-F238E27FC236}">
                <a16:creationId xmlns:a16="http://schemas.microsoft.com/office/drawing/2014/main" id="{780E2769-AFB9-4572-BF28-51045504BF7B}"/>
              </a:ext>
            </a:extLst>
          </p:cNvPr>
          <p:cNvSpPr>
            <a:spLocks noChangeArrowheads="1"/>
          </p:cNvSpPr>
          <p:nvPr/>
        </p:nvSpPr>
        <p:spPr bwMode="auto">
          <a:xfrm>
            <a:off x="6175375" y="4597203"/>
            <a:ext cx="252412" cy="322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2" name="Text Box 40">
            <a:extLst>
              <a:ext uri="{FF2B5EF4-FFF2-40B4-BE49-F238E27FC236}">
                <a16:creationId xmlns:a16="http://schemas.microsoft.com/office/drawing/2014/main" id="{B4AEB4C5-7475-4681-A646-B93037C79DD9}"/>
              </a:ext>
            </a:extLst>
          </p:cNvPr>
          <p:cNvSpPr txBox="1">
            <a:spLocks noChangeArrowheads="1"/>
          </p:cNvSpPr>
          <p:nvPr/>
        </p:nvSpPr>
        <p:spPr bwMode="auto">
          <a:xfrm>
            <a:off x="6103937" y="4552753"/>
            <a:ext cx="407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i="1">
                <a:solidFill>
                  <a:srgbClr val="333399"/>
                </a:solidFill>
                <a:latin typeface="Times New Roman" pitchFamily="18" charset="0"/>
                <a:ea typeface="黑体" pitchFamily="49" charset="-122"/>
              </a:rPr>
              <a:t>T</a:t>
            </a:r>
            <a:r>
              <a:rPr lang="en-US" altLang="zh-CN" sz="2000" b="0" baseline="-25000">
                <a:solidFill>
                  <a:srgbClr val="333399"/>
                </a:solidFill>
                <a:latin typeface="Times New Roman" pitchFamily="18" charset="0"/>
                <a:ea typeface="黑体" pitchFamily="49" charset="-122"/>
              </a:rPr>
              <a:t>0</a:t>
            </a:r>
            <a:endParaRPr lang="en-US" altLang="zh-CN" sz="2000" b="0">
              <a:solidFill>
                <a:srgbClr val="333399"/>
              </a:solidFill>
              <a:latin typeface="Times New Roman" pitchFamily="18" charset="0"/>
              <a:ea typeface="黑体" pitchFamily="49" charset="-122"/>
            </a:endParaRPr>
          </a:p>
        </p:txBody>
      </p:sp>
      <p:sp>
        <p:nvSpPr>
          <p:cNvPr id="43" name="Text Box 41">
            <a:extLst>
              <a:ext uri="{FF2B5EF4-FFF2-40B4-BE49-F238E27FC236}">
                <a16:creationId xmlns:a16="http://schemas.microsoft.com/office/drawing/2014/main" id="{432ACB24-20C2-436E-9E60-9EDA4C094EA8}"/>
              </a:ext>
            </a:extLst>
          </p:cNvPr>
          <p:cNvSpPr txBox="1">
            <a:spLocks noChangeArrowheads="1"/>
          </p:cNvSpPr>
          <p:nvPr/>
        </p:nvSpPr>
        <p:spPr bwMode="auto">
          <a:xfrm>
            <a:off x="7890762" y="4541640"/>
            <a:ext cx="2760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2000" b="0" i="1">
                <a:solidFill>
                  <a:srgbClr val="333399"/>
                </a:solidFill>
                <a:latin typeface="Times New Roman" pitchFamily="18" charset="0"/>
                <a:ea typeface="黑体" pitchFamily="49" charset="-122"/>
              </a:rPr>
              <a:t>τ</a:t>
            </a:r>
          </a:p>
        </p:txBody>
      </p:sp>
      <p:sp>
        <p:nvSpPr>
          <p:cNvPr id="44" name="Text Box 42">
            <a:extLst>
              <a:ext uri="{FF2B5EF4-FFF2-40B4-BE49-F238E27FC236}">
                <a16:creationId xmlns:a16="http://schemas.microsoft.com/office/drawing/2014/main" id="{90673C68-330C-4256-B437-E71CCEE99474}"/>
              </a:ext>
            </a:extLst>
          </p:cNvPr>
          <p:cNvSpPr txBox="1">
            <a:spLocks noChangeArrowheads="1"/>
          </p:cNvSpPr>
          <p:nvPr/>
        </p:nvSpPr>
        <p:spPr bwMode="auto">
          <a:xfrm>
            <a:off x="8516937" y="4144765"/>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i="1">
                <a:solidFill>
                  <a:srgbClr val="333399"/>
                </a:solidFill>
                <a:latin typeface="Times New Roman" pitchFamily="18" charset="0"/>
                <a:ea typeface="黑体" pitchFamily="49" charset="-122"/>
              </a:rPr>
              <a:t>t</a:t>
            </a:r>
          </a:p>
        </p:txBody>
      </p:sp>
      <p:sp>
        <p:nvSpPr>
          <p:cNvPr id="45" name="Line 43">
            <a:extLst>
              <a:ext uri="{FF2B5EF4-FFF2-40B4-BE49-F238E27FC236}">
                <a16:creationId xmlns:a16="http://schemas.microsoft.com/office/drawing/2014/main" id="{6E6054BB-46C7-40F8-97FA-713C4ADE4893}"/>
              </a:ext>
            </a:extLst>
          </p:cNvPr>
          <p:cNvSpPr>
            <a:spLocks noChangeShapeType="1"/>
          </p:cNvSpPr>
          <p:nvPr/>
        </p:nvSpPr>
        <p:spPr bwMode="auto">
          <a:xfrm>
            <a:off x="4759325" y="3316090"/>
            <a:ext cx="0" cy="4000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 name="Line 44">
            <a:extLst>
              <a:ext uri="{FF2B5EF4-FFF2-40B4-BE49-F238E27FC236}">
                <a16:creationId xmlns:a16="http://schemas.microsoft.com/office/drawing/2014/main" id="{5CD8EBA8-43EE-4441-8972-1A986ADB4D12}"/>
              </a:ext>
            </a:extLst>
          </p:cNvPr>
          <p:cNvSpPr>
            <a:spLocks noChangeShapeType="1"/>
          </p:cNvSpPr>
          <p:nvPr/>
        </p:nvSpPr>
        <p:spPr bwMode="auto">
          <a:xfrm>
            <a:off x="8305800" y="3316090"/>
            <a:ext cx="0" cy="12017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7" name="Text Box 45">
            <a:extLst>
              <a:ext uri="{FF2B5EF4-FFF2-40B4-BE49-F238E27FC236}">
                <a16:creationId xmlns:a16="http://schemas.microsoft.com/office/drawing/2014/main" id="{20A58BD9-30B2-4A03-B685-5A14A2F3AA61}"/>
              </a:ext>
            </a:extLst>
          </p:cNvPr>
          <p:cNvSpPr txBox="1">
            <a:spLocks noChangeArrowheads="1"/>
          </p:cNvSpPr>
          <p:nvPr/>
        </p:nvSpPr>
        <p:spPr bwMode="auto">
          <a:xfrm>
            <a:off x="5942012" y="3230365"/>
            <a:ext cx="117475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Times New Roman" pitchFamily="18" charset="0"/>
                <a:ea typeface="黑体" pitchFamily="49" charset="-122"/>
              </a:rPr>
              <a:t>占用期 </a:t>
            </a:r>
          </a:p>
        </p:txBody>
      </p:sp>
      <p:sp>
        <p:nvSpPr>
          <p:cNvPr id="48" name="Text Box 46">
            <a:extLst>
              <a:ext uri="{FF2B5EF4-FFF2-40B4-BE49-F238E27FC236}">
                <a16:creationId xmlns:a16="http://schemas.microsoft.com/office/drawing/2014/main" id="{AEE446AF-9756-43EC-8346-4C89041D0A22}"/>
              </a:ext>
            </a:extLst>
          </p:cNvPr>
          <p:cNvSpPr txBox="1">
            <a:spLocks noChangeArrowheads="1"/>
          </p:cNvSpPr>
          <p:nvPr/>
        </p:nvSpPr>
        <p:spPr bwMode="auto">
          <a:xfrm>
            <a:off x="2052637" y="3230365"/>
            <a:ext cx="147955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Times New Roman" pitchFamily="18" charset="0"/>
                <a:ea typeface="黑体" pitchFamily="49" charset="-122"/>
              </a:rPr>
              <a:t>发生碰撞 </a:t>
            </a:r>
          </a:p>
        </p:txBody>
      </p:sp>
      <p:sp>
        <p:nvSpPr>
          <p:cNvPr id="49" name="Line 47">
            <a:extLst>
              <a:ext uri="{FF2B5EF4-FFF2-40B4-BE49-F238E27FC236}">
                <a16:creationId xmlns:a16="http://schemas.microsoft.com/office/drawing/2014/main" id="{72B517A1-78A9-4B19-87CA-3216833A5440}"/>
              </a:ext>
            </a:extLst>
          </p:cNvPr>
          <p:cNvSpPr>
            <a:spLocks noChangeShapeType="1"/>
          </p:cNvSpPr>
          <p:nvPr/>
        </p:nvSpPr>
        <p:spPr bwMode="auto">
          <a:xfrm>
            <a:off x="708025" y="3316090"/>
            <a:ext cx="0" cy="3810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0" name="Text Box 48">
            <a:extLst>
              <a:ext uri="{FF2B5EF4-FFF2-40B4-BE49-F238E27FC236}">
                <a16:creationId xmlns:a16="http://schemas.microsoft.com/office/drawing/2014/main" id="{0321596F-F376-4368-AD9D-B051363D9ADD}"/>
              </a:ext>
            </a:extLst>
          </p:cNvPr>
          <p:cNvSpPr txBox="1">
            <a:spLocks noChangeArrowheads="1"/>
          </p:cNvSpPr>
          <p:nvPr/>
        </p:nvSpPr>
        <p:spPr bwMode="auto">
          <a:xfrm>
            <a:off x="2884487" y="4973440"/>
            <a:ext cx="353695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1800" b="0" i="0" u="none" strike="noStrike" kern="0" cap="none" spc="0" normalizeH="0" baseline="0" noProof="0">
                <a:ln>
                  <a:noFill/>
                </a:ln>
                <a:solidFill>
                  <a:srgbClr val="333399"/>
                </a:solidFill>
                <a:effectLst/>
                <a:uLnTx/>
                <a:uFillTx/>
                <a:latin typeface="Times New Roman" pitchFamily="18" charset="0"/>
                <a:ea typeface="黑体" pitchFamily="49" charset="-122"/>
              </a:rPr>
              <a:t>发送一帧所需的平均时间</a:t>
            </a:r>
            <a:endParaRPr kumimoji="0" lang="zh-CN" altLang="en-US" sz="1800" b="0" i="0" u="none" strike="noStrike" kern="0" cap="none" spc="0" normalizeH="0" baseline="0" noProof="0">
              <a:ln>
                <a:noFill/>
              </a:ln>
              <a:solidFill>
                <a:srgbClr val="333399"/>
              </a:solidFill>
              <a:effectLst/>
              <a:uLnTx/>
              <a:uFillTx/>
              <a:latin typeface="Times New Roman" pitchFamily="18" charset="0"/>
              <a:ea typeface="黑体" pitchFamily="49" charset="-122"/>
            </a:endParaRPr>
          </a:p>
        </p:txBody>
      </p:sp>
      <p:sp>
        <p:nvSpPr>
          <p:cNvPr id="51" name="Text Box 49">
            <a:extLst>
              <a:ext uri="{FF2B5EF4-FFF2-40B4-BE49-F238E27FC236}">
                <a16:creationId xmlns:a16="http://schemas.microsoft.com/office/drawing/2014/main" id="{5FEE1523-7D5C-4CE7-A574-7463F43B8946}"/>
              </a:ext>
            </a:extLst>
          </p:cNvPr>
          <p:cNvSpPr txBox="1">
            <a:spLocks noChangeArrowheads="1"/>
          </p:cNvSpPr>
          <p:nvPr/>
        </p:nvSpPr>
        <p:spPr bwMode="auto">
          <a:xfrm>
            <a:off x="3063875" y="390505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latin typeface="Times New Roman" pitchFamily="18" charset="0"/>
                <a:ea typeface="黑体" pitchFamily="49" charset="-122"/>
              </a:rPr>
              <a:t>…</a:t>
            </a:r>
          </a:p>
        </p:txBody>
      </p:sp>
      <p:sp>
        <p:nvSpPr>
          <p:cNvPr id="52" name="Line 50">
            <a:extLst>
              <a:ext uri="{FF2B5EF4-FFF2-40B4-BE49-F238E27FC236}">
                <a16:creationId xmlns:a16="http://schemas.microsoft.com/office/drawing/2014/main" id="{60B29C32-7174-43A8-A28B-A43C4DC80F74}"/>
              </a:ext>
            </a:extLst>
          </p:cNvPr>
          <p:cNvSpPr>
            <a:spLocks noChangeShapeType="1"/>
          </p:cNvSpPr>
          <p:nvPr/>
        </p:nvSpPr>
        <p:spPr bwMode="auto">
          <a:xfrm>
            <a:off x="201612" y="4517828"/>
            <a:ext cx="8442325" cy="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Tree>
    <p:extLst>
      <p:ext uri="{BB962C8B-B14F-4D97-AF65-F5344CB8AC3E}">
        <p14:creationId xmlns:p14="http://schemas.microsoft.com/office/powerpoint/2010/main" val="1828478184"/>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8C0B638-195A-4AA0-BA20-5AB1EF397F4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69EE1F1-DD33-45F1-A6B5-6AAB3090D169}"/>
              </a:ext>
            </a:extLst>
          </p:cNvPr>
          <p:cNvSpPr>
            <a:spLocks noGrp="1"/>
          </p:cNvSpPr>
          <p:nvPr>
            <p:ph idx="1"/>
          </p:nvPr>
        </p:nvSpPr>
        <p:spPr>
          <a:xfrm>
            <a:off x="914400" y="1303234"/>
            <a:ext cx="7391400" cy="830997"/>
          </a:xfrm>
        </p:spPr>
        <p:txBody>
          <a:bodyPr/>
          <a:lstStyle/>
          <a:p>
            <a:r>
              <a:rPr lang="zh-CN" altLang="en-US" sz="2400" b="0" dirty="0">
                <a:latin typeface="+mn-ea"/>
              </a:rPr>
              <a:t>占用期是成功发送一个帧所需要的时间，其中</a:t>
            </a:r>
            <a:r>
              <a:rPr lang="en-US" altLang="zh-CN" sz="2400" b="0" dirty="0">
                <a:latin typeface="+mn-ea"/>
              </a:rPr>
              <a:t>T</a:t>
            </a:r>
            <a:r>
              <a:rPr lang="en-US" altLang="zh-CN" sz="2400" b="0" baseline="-25000" dirty="0">
                <a:latin typeface="+mn-ea"/>
              </a:rPr>
              <a:t>0</a:t>
            </a:r>
            <a:r>
              <a:rPr lang="zh-CN" altLang="en-US" sz="2400" b="0" dirty="0">
                <a:latin typeface="+mn-ea"/>
              </a:rPr>
              <a:t>是发送帧的时间，而</a:t>
            </a:r>
            <a:r>
              <a:rPr lang="zh-CN" altLang="en-US" sz="2400" b="0" dirty="0">
                <a:latin typeface="+mn-ea"/>
                <a:sym typeface="Symbol" panose="05050102010706020507" pitchFamily="18" charset="2"/>
              </a:rPr>
              <a:t>是传输时间。</a:t>
            </a:r>
            <a:endParaRPr lang="en-US" altLang="zh-CN" sz="2400" b="0" dirty="0">
              <a:latin typeface="+mn-ea"/>
              <a:sym typeface="Symbol" panose="05050102010706020507" pitchFamily="18" charset="2"/>
            </a:endParaRPr>
          </a:p>
        </p:txBody>
      </p:sp>
      <p:sp>
        <p:nvSpPr>
          <p:cNvPr id="4" name="文本框 3">
            <a:extLst>
              <a:ext uri="{FF2B5EF4-FFF2-40B4-BE49-F238E27FC236}">
                <a16:creationId xmlns:a16="http://schemas.microsoft.com/office/drawing/2014/main" id="{809B093A-10C3-4D0B-905D-6160195992BC}"/>
              </a:ext>
            </a:extLst>
          </p:cNvPr>
          <p:cNvSpPr txBox="1"/>
          <p:nvPr/>
        </p:nvSpPr>
        <p:spPr>
          <a:xfrm>
            <a:off x="1043608" y="2324705"/>
            <a:ext cx="1368152" cy="461665"/>
          </a:xfrm>
          <a:prstGeom prst="rect">
            <a:avLst/>
          </a:prstGeom>
          <a:noFill/>
        </p:spPr>
        <p:txBody>
          <a:bodyPr wrap="square" rtlCol="0">
            <a:spAutoFit/>
          </a:bodyPr>
          <a:lstStyle/>
          <a:p>
            <a:r>
              <a:rPr lang="zh-CN" altLang="en-US" dirty="0"/>
              <a:t>定义：</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F06C402-D298-4172-AD68-28255414C554}"/>
                  </a:ext>
                </a:extLst>
              </p:cNvPr>
              <p:cNvSpPr txBox="1"/>
              <p:nvPr/>
            </p:nvSpPr>
            <p:spPr>
              <a:xfrm>
                <a:off x="2987824" y="2243945"/>
                <a:ext cx="951607" cy="6231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a</m:t>
                      </m:r>
                      <m:r>
                        <a:rPr lang="en-US" altLang="zh-CN" b="1" i="0"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i="1">
                              <a:latin typeface="Cambria Math" panose="02040503050406030204" pitchFamily="18" charset="0"/>
                              <a:sym typeface="Symbol" panose="05050102010706020507" pitchFamily="18" charset="2"/>
                            </a:rPr>
                            <m:t></m:t>
                          </m:r>
                        </m:num>
                        <m:den>
                          <m:r>
                            <a:rPr lang="en-US" altLang="zh-CN" b="1" i="1" smtClean="0">
                              <a:latin typeface="Cambria Math" panose="02040503050406030204" pitchFamily="18" charset="0"/>
                            </a:rPr>
                            <m:t>𝑻</m:t>
                          </m:r>
                          <m:r>
                            <a:rPr lang="en-US" altLang="zh-CN" b="1" i="1" baseline="-25000" smtClean="0">
                              <a:latin typeface="Cambria Math" panose="02040503050406030204" pitchFamily="18" charset="0"/>
                            </a:rPr>
                            <m:t>𝟎</m:t>
                          </m:r>
                        </m:den>
                      </m:f>
                    </m:oMath>
                  </m:oMathPara>
                </a14:m>
                <a:endParaRPr lang="zh-CN" altLang="en-US" dirty="0"/>
              </a:p>
            </p:txBody>
          </p:sp>
        </mc:Choice>
        <mc:Fallback xmlns="">
          <p:sp>
            <p:nvSpPr>
              <p:cNvPr id="5" name="文本框 4">
                <a:extLst>
                  <a:ext uri="{FF2B5EF4-FFF2-40B4-BE49-F238E27FC236}">
                    <a16:creationId xmlns:a16="http://schemas.microsoft.com/office/drawing/2014/main" id="{9F06C402-D298-4172-AD68-28255414C554}"/>
                  </a:ext>
                </a:extLst>
              </p:cNvPr>
              <p:cNvSpPr txBox="1">
                <a:spLocks noRot="1" noChangeAspect="1" noMove="1" noResize="1" noEditPoints="1" noAdjustHandles="1" noChangeArrowheads="1" noChangeShapeType="1" noTextEdit="1"/>
              </p:cNvSpPr>
              <p:nvPr/>
            </p:nvSpPr>
            <p:spPr>
              <a:xfrm>
                <a:off x="2987824" y="2243945"/>
                <a:ext cx="951607" cy="623184"/>
              </a:xfrm>
              <a:prstGeom prst="rect">
                <a:avLst/>
              </a:prstGeom>
              <a:blipFill>
                <a:blip r:embed="rId2"/>
                <a:stretch>
                  <a:fillRect b="-11765"/>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704D58A4-6134-48BB-94C0-4902572E31F2}"/>
              </a:ext>
            </a:extLst>
          </p:cNvPr>
          <p:cNvSpPr txBox="1"/>
          <p:nvPr/>
        </p:nvSpPr>
        <p:spPr>
          <a:xfrm>
            <a:off x="914400" y="3212976"/>
            <a:ext cx="7762056" cy="830997"/>
          </a:xfrm>
          <a:prstGeom prst="rect">
            <a:avLst/>
          </a:prstGeom>
          <a:noFill/>
        </p:spPr>
        <p:txBody>
          <a:bodyPr wrap="square">
            <a:spAutoFit/>
          </a:bodyPr>
          <a:lstStyle/>
          <a:p>
            <a:pPr marL="195263" indent="-195263" algn="just">
              <a:spcBef>
                <a:spcPct val="20000"/>
              </a:spcBef>
              <a:buClr>
                <a:schemeClr val="accent2"/>
              </a:buClr>
              <a:buSzPct val="70000"/>
              <a:buBlip>
                <a:blip r:embed="rId3"/>
              </a:buBlip>
            </a:pPr>
            <a:r>
              <a:rPr lang="en-US" altLang="zh-CN" sz="2400" b="0" dirty="0">
                <a:latin typeface="+mn-ea"/>
                <a:sym typeface="Symbol" panose="05050102010706020507" pitchFamily="18" charset="2"/>
              </a:rPr>
              <a:t> </a:t>
            </a:r>
            <a:r>
              <a:rPr lang="en-US" altLang="zh-CN" b="0" dirty="0">
                <a:latin typeface="+mn-ea"/>
                <a:ea typeface="+mn-ea"/>
                <a:sym typeface="Symbol" panose="05050102010706020507" pitchFamily="18" charset="2"/>
              </a:rPr>
              <a:t>a→0 </a:t>
            </a:r>
            <a:r>
              <a:rPr lang="zh-CN" altLang="en-US" b="0" dirty="0">
                <a:latin typeface="+mn-ea"/>
                <a:ea typeface="+mn-ea"/>
                <a:sym typeface="Symbol" panose="05050102010706020507" pitchFamily="18" charset="2"/>
              </a:rPr>
              <a:t>表示一发生碰撞就立即可以检测出来，并立即停止发送，因而信道利用率很高。</a:t>
            </a:r>
          </a:p>
        </p:txBody>
      </p:sp>
      <p:sp>
        <p:nvSpPr>
          <p:cNvPr id="12" name="文本框 11">
            <a:extLst>
              <a:ext uri="{FF2B5EF4-FFF2-40B4-BE49-F238E27FC236}">
                <a16:creationId xmlns:a16="http://schemas.microsoft.com/office/drawing/2014/main" id="{F767156B-E7AE-4E06-8D17-294450898D1A}"/>
              </a:ext>
            </a:extLst>
          </p:cNvPr>
          <p:cNvSpPr txBox="1"/>
          <p:nvPr/>
        </p:nvSpPr>
        <p:spPr>
          <a:xfrm>
            <a:off x="914400" y="4093214"/>
            <a:ext cx="7762056" cy="830997"/>
          </a:xfrm>
          <a:prstGeom prst="rect">
            <a:avLst/>
          </a:prstGeom>
          <a:noFill/>
        </p:spPr>
        <p:txBody>
          <a:bodyPr wrap="square">
            <a:spAutoFit/>
          </a:bodyPr>
          <a:lstStyle/>
          <a:p>
            <a:pPr marL="195263" indent="-195263" algn="just">
              <a:spcBef>
                <a:spcPct val="20000"/>
              </a:spcBef>
              <a:buClr>
                <a:schemeClr val="accent2"/>
              </a:buClr>
              <a:buSzPct val="70000"/>
              <a:buBlip>
                <a:blip r:embed="rId3"/>
              </a:buBlip>
            </a:pPr>
            <a:r>
              <a:rPr lang="en-US" altLang="zh-CN" b="0" dirty="0">
                <a:latin typeface="+mn-ea"/>
                <a:ea typeface="+mn-ea"/>
                <a:sym typeface="Symbol" panose="05050102010706020507" pitchFamily="18" charset="2"/>
              </a:rPr>
              <a:t>a </a:t>
            </a:r>
            <a:r>
              <a:rPr lang="zh-CN" altLang="en-US" b="0" dirty="0">
                <a:latin typeface="+mn-ea"/>
                <a:ea typeface="+mn-ea"/>
                <a:sym typeface="Symbol" panose="05050102010706020507" pitchFamily="18" charset="2"/>
              </a:rPr>
              <a:t>越大，表明争用期所占的比例增大，每发生一次碰撞就浪费许多信道资源，使得信道利用率明显降低。</a:t>
            </a:r>
            <a:endParaRPr lang="en-US" altLang="zh-CN" b="0" dirty="0">
              <a:latin typeface="+mn-ea"/>
              <a:ea typeface="+mn-ea"/>
              <a:sym typeface="Symbol" panose="05050102010706020507" pitchFamily="18" charset="2"/>
            </a:endParaRPr>
          </a:p>
        </p:txBody>
      </p:sp>
      <p:sp>
        <p:nvSpPr>
          <p:cNvPr id="14" name="文本框 13">
            <a:extLst>
              <a:ext uri="{FF2B5EF4-FFF2-40B4-BE49-F238E27FC236}">
                <a16:creationId xmlns:a16="http://schemas.microsoft.com/office/drawing/2014/main" id="{D03E8447-2CFD-48C2-B905-3B728E3EEAE7}"/>
              </a:ext>
            </a:extLst>
          </p:cNvPr>
          <p:cNvSpPr txBox="1"/>
          <p:nvPr/>
        </p:nvSpPr>
        <p:spPr>
          <a:xfrm>
            <a:off x="914400" y="4974890"/>
            <a:ext cx="7704906" cy="461665"/>
          </a:xfrm>
          <a:prstGeom prst="rect">
            <a:avLst/>
          </a:prstGeom>
          <a:noFill/>
        </p:spPr>
        <p:txBody>
          <a:bodyPr wrap="square">
            <a:spAutoFit/>
          </a:bodyPr>
          <a:lstStyle/>
          <a:p>
            <a:pPr marL="195263" indent="-195263" algn="just">
              <a:spcBef>
                <a:spcPct val="20000"/>
              </a:spcBef>
              <a:buClr>
                <a:schemeClr val="accent2"/>
              </a:buClr>
              <a:buSzPct val="70000"/>
              <a:buBlip>
                <a:blip r:embed="rId3"/>
              </a:buBlip>
            </a:pPr>
            <a:r>
              <a:rPr lang="zh-CN" altLang="en-US" b="0" dirty="0">
                <a:latin typeface="+mn-ea"/>
                <a:ea typeface="+mn-ea"/>
                <a:sym typeface="Symbol" panose="05050102010706020507" pitchFamily="18" charset="2"/>
              </a:rPr>
              <a:t>当数据率一定时，以太网的媒介过长，  值会很大。</a:t>
            </a:r>
          </a:p>
        </p:txBody>
      </p:sp>
      <p:sp>
        <p:nvSpPr>
          <p:cNvPr id="16" name="文本框 15">
            <a:extLst>
              <a:ext uri="{FF2B5EF4-FFF2-40B4-BE49-F238E27FC236}">
                <a16:creationId xmlns:a16="http://schemas.microsoft.com/office/drawing/2014/main" id="{559CE24A-B70B-474A-B9D5-6CD02BAEC7EA}"/>
              </a:ext>
            </a:extLst>
          </p:cNvPr>
          <p:cNvSpPr txBox="1"/>
          <p:nvPr/>
        </p:nvSpPr>
        <p:spPr>
          <a:xfrm>
            <a:off x="914892" y="5487234"/>
            <a:ext cx="7761564" cy="461665"/>
          </a:xfrm>
          <a:prstGeom prst="rect">
            <a:avLst/>
          </a:prstGeom>
          <a:noFill/>
        </p:spPr>
        <p:txBody>
          <a:bodyPr wrap="square">
            <a:spAutoFit/>
          </a:bodyPr>
          <a:lstStyle/>
          <a:p>
            <a:pPr marL="195263" indent="-195263" algn="just">
              <a:spcBef>
                <a:spcPct val="20000"/>
              </a:spcBef>
              <a:buClr>
                <a:schemeClr val="accent2"/>
              </a:buClr>
              <a:buSzPct val="70000"/>
              <a:buBlip>
                <a:blip r:embed="rId3"/>
              </a:buBlip>
            </a:pPr>
            <a:r>
              <a:rPr lang="zh-CN" altLang="en-US" b="0" dirty="0">
                <a:latin typeface="+mn-ea"/>
                <a:ea typeface="+mn-ea"/>
                <a:sym typeface="Symbol" panose="05050102010706020507" pitchFamily="18" charset="2"/>
              </a:rPr>
              <a:t>帧的长度不能太短，否则</a:t>
            </a:r>
            <a:r>
              <a:rPr lang="en-US" altLang="zh-CN" b="0" dirty="0">
                <a:latin typeface="+mn-ea"/>
                <a:ea typeface="+mn-ea"/>
                <a:sym typeface="Symbol" panose="05050102010706020507" pitchFamily="18" charset="2"/>
              </a:rPr>
              <a:t>T</a:t>
            </a:r>
            <a:r>
              <a:rPr lang="en-US" altLang="zh-CN" b="0" baseline="-25000" dirty="0">
                <a:latin typeface="+mn-ea"/>
                <a:ea typeface="+mn-ea"/>
                <a:sym typeface="Symbol" panose="05050102010706020507" pitchFamily="18" charset="2"/>
              </a:rPr>
              <a:t>0</a:t>
            </a:r>
            <a:r>
              <a:rPr lang="zh-CN" altLang="en-US" b="0" dirty="0">
                <a:latin typeface="+mn-ea"/>
                <a:ea typeface="+mn-ea"/>
                <a:sym typeface="Symbol" panose="05050102010706020507" pitchFamily="18" charset="2"/>
              </a:rPr>
              <a:t>的值会太小，使</a:t>
            </a:r>
            <a:r>
              <a:rPr lang="en-US" altLang="zh-CN" b="0" dirty="0">
                <a:latin typeface="+mn-ea"/>
                <a:ea typeface="+mn-ea"/>
                <a:sym typeface="Symbol" panose="05050102010706020507" pitchFamily="18" charset="2"/>
              </a:rPr>
              <a:t>a</a:t>
            </a:r>
            <a:r>
              <a:rPr lang="zh-CN" altLang="en-US" b="0" dirty="0">
                <a:latin typeface="+mn-ea"/>
                <a:ea typeface="+mn-ea"/>
                <a:sym typeface="Symbol" panose="05050102010706020507" pitchFamily="18" charset="2"/>
              </a:rPr>
              <a:t>值太大。 </a:t>
            </a:r>
          </a:p>
        </p:txBody>
      </p:sp>
    </p:spTree>
    <p:extLst>
      <p:ext uri="{BB962C8B-B14F-4D97-AF65-F5344CB8AC3E}">
        <p14:creationId xmlns:p14="http://schemas.microsoft.com/office/powerpoint/2010/main" val="3127260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12" grpId="0"/>
      <p:bldP spid="14"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33EE0-305F-4E43-A26A-1320994F8E42}"/>
              </a:ext>
            </a:extLst>
          </p:cNvPr>
          <p:cNvSpPr>
            <a:spLocks noGrp="1"/>
          </p:cNvSpPr>
          <p:nvPr>
            <p:ph type="title"/>
          </p:nvPr>
        </p:nvSpPr>
        <p:spPr/>
        <p:txBody>
          <a:bodyPr/>
          <a:lstStyle/>
          <a:p>
            <a:r>
              <a:rPr lang="en-US" altLang="zh-CN" dirty="0"/>
              <a:t>4.1.2 </a:t>
            </a:r>
            <a:r>
              <a:rPr lang="zh-CN" altLang="en-US" dirty="0"/>
              <a:t>数据链路层的基本问题</a:t>
            </a:r>
          </a:p>
        </p:txBody>
      </p:sp>
      <p:sp>
        <p:nvSpPr>
          <p:cNvPr id="3" name="内容占位符 2">
            <a:extLst>
              <a:ext uri="{FF2B5EF4-FFF2-40B4-BE49-F238E27FC236}">
                <a16:creationId xmlns:a16="http://schemas.microsoft.com/office/drawing/2014/main" id="{10EACC44-8C12-49A5-B3E0-277393AD3E98}"/>
              </a:ext>
            </a:extLst>
          </p:cNvPr>
          <p:cNvSpPr>
            <a:spLocks noGrp="1"/>
          </p:cNvSpPr>
          <p:nvPr>
            <p:ph idx="1"/>
          </p:nvPr>
        </p:nvSpPr>
        <p:spPr>
          <a:xfrm>
            <a:off x="971550" y="2708920"/>
            <a:ext cx="7560890" cy="2086725"/>
          </a:xfrm>
        </p:spPr>
        <p:txBody>
          <a:bodyPr/>
          <a:lstStyle/>
          <a:p>
            <a:r>
              <a:rPr lang="zh-CN" altLang="en-US" sz="2400" b="0" dirty="0">
                <a:latin typeface="+mn-ea"/>
              </a:rPr>
              <a:t>封装成帧：发送结点的数据链路层将网络层的数据报文添加首部和尾部后封装成帧。</a:t>
            </a:r>
            <a:endParaRPr lang="en-US" altLang="zh-CN" sz="2400" b="0" dirty="0">
              <a:latin typeface="+mn-ea"/>
            </a:endParaRPr>
          </a:p>
          <a:p>
            <a:r>
              <a:rPr lang="zh-CN" altLang="en-US" sz="2400" b="0" dirty="0">
                <a:latin typeface="+mn-ea"/>
              </a:rPr>
              <a:t>透明传输：数据报文中的任意数据都可以得到传输，高层应用无需担心特殊字符的传输问题。</a:t>
            </a:r>
            <a:endParaRPr lang="en-US" altLang="zh-CN" sz="2400" b="0" dirty="0">
              <a:latin typeface="+mn-ea"/>
            </a:endParaRPr>
          </a:p>
          <a:p>
            <a:r>
              <a:rPr lang="zh-CN" altLang="en-US" sz="2400" b="0" dirty="0">
                <a:latin typeface="+mn-ea"/>
              </a:rPr>
              <a:t>差错控制：接收方只接收无差错的数据帧（见</a:t>
            </a:r>
            <a:r>
              <a:rPr lang="en-US" altLang="zh-CN" sz="2400" b="0" dirty="0">
                <a:latin typeface="+mn-ea"/>
              </a:rPr>
              <a:t>4.2</a:t>
            </a:r>
            <a:r>
              <a:rPr lang="zh-CN" altLang="en-US" sz="2400" b="0" dirty="0">
                <a:latin typeface="+mn-ea"/>
              </a:rPr>
              <a:t>）。</a:t>
            </a:r>
          </a:p>
        </p:txBody>
      </p:sp>
      <p:sp>
        <p:nvSpPr>
          <p:cNvPr id="4" name="文本框 3">
            <a:extLst>
              <a:ext uri="{FF2B5EF4-FFF2-40B4-BE49-F238E27FC236}">
                <a16:creationId xmlns:a16="http://schemas.microsoft.com/office/drawing/2014/main" id="{8A19CCC8-F491-40CE-A463-9E97A1BC7E3F}"/>
              </a:ext>
            </a:extLst>
          </p:cNvPr>
          <p:cNvSpPr txBox="1"/>
          <p:nvPr/>
        </p:nvSpPr>
        <p:spPr>
          <a:xfrm>
            <a:off x="1115616" y="1340768"/>
            <a:ext cx="7240970" cy="1200329"/>
          </a:xfrm>
          <a:prstGeom prst="rect">
            <a:avLst/>
          </a:prstGeom>
          <a:noFill/>
        </p:spPr>
        <p:txBody>
          <a:bodyPr wrap="square" rtlCol="0">
            <a:spAutoFit/>
          </a:bodyPr>
          <a:lstStyle/>
          <a:p>
            <a:r>
              <a:rPr lang="zh-CN" altLang="en-US" b="0" dirty="0"/>
              <a:t>面对物理链路的恶劣环境，为实现可靠数据传输，数据链路层有许多问题需要解决，其中以下三个是最基本的共性问题：</a:t>
            </a:r>
          </a:p>
        </p:txBody>
      </p:sp>
    </p:spTree>
    <p:extLst>
      <p:ext uri="{BB962C8B-B14F-4D97-AF65-F5344CB8AC3E}">
        <p14:creationId xmlns:p14="http://schemas.microsoft.com/office/powerpoint/2010/main" val="2714363195"/>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2195E-B7C3-4521-B393-B2188FE05133}"/>
              </a:ext>
            </a:extLst>
          </p:cNvPr>
          <p:cNvSpPr>
            <a:spLocks noGrp="1"/>
          </p:cNvSpPr>
          <p:nvPr>
            <p:ph type="title"/>
          </p:nvPr>
        </p:nvSpPr>
        <p:spPr/>
        <p:txBody>
          <a:bodyPr/>
          <a:lstStyle/>
          <a:p>
            <a:r>
              <a:rPr lang="zh-CN" altLang="en-US" dirty="0"/>
              <a:t>最大信道利用率</a:t>
            </a:r>
          </a:p>
        </p:txBody>
      </p:sp>
      <p:sp>
        <p:nvSpPr>
          <p:cNvPr id="3" name="内容占位符 2">
            <a:extLst>
              <a:ext uri="{FF2B5EF4-FFF2-40B4-BE49-F238E27FC236}">
                <a16:creationId xmlns:a16="http://schemas.microsoft.com/office/drawing/2014/main" id="{5DDC5AD9-3CD7-48B5-AC39-6F728C1A0310}"/>
              </a:ext>
            </a:extLst>
          </p:cNvPr>
          <p:cNvSpPr>
            <a:spLocks noGrp="1"/>
          </p:cNvSpPr>
          <p:nvPr>
            <p:ph idx="1"/>
          </p:nvPr>
        </p:nvSpPr>
        <p:spPr>
          <a:xfrm>
            <a:off x="914400" y="1524000"/>
            <a:ext cx="7391400" cy="1200329"/>
          </a:xfrm>
        </p:spPr>
        <p:txBody>
          <a:bodyPr/>
          <a:lstStyle/>
          <a:p>
            <a:r>
              <a:rPr lang="zh-CN" altLang="en-US" sz="2400" dirty="0">
                <a:latin typeface="+mn-ea"/>
              </a:rPr>
              <a:t>在理想状态下：</a:t>
            </a:r>
            <a:endParaRPr lang="en-US" altLang="zh-CN" sz="2400" dirty="0">
              <a:latin typeface="+mn-ea"/>
            </a:endParaRPr>
          </a:p>
          <a:p>
            <a:pPr lvl="1"/>
            <a:r>
              <a:rPr lang="zh-CN" altLang="en-US" sz="2000" dirty="0">
                <a:latin typeface="+mn-ea"/>
              </a:rPr>
              <a:t>各结点发送数据时都不会产生碰撞</a:t>
            </a:r>
            <a:endParaRPr lang="en-US" altLang="zh-CN" sz="2000" dirty="0">
              <a:latin typeface="+mn-ea"/>
            </a:endParaRPr>
          </a:p>
          <a:p>
            <a:pPr lvl="1"/>
            <a:r>
              <a:rPr lang="zh-CN" altLang="en-US" sz="2000" dirty="0">
                <a:latin typeface="+mn-ea"/>
              </a:rPr>
              <a:t>媒介一旦空闲就有结点立即发送数据</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CC8C5A0-031A-4E97-8AD8-62308F1C2E2D}"/>
                  </a:ext>
                </a:extLst>
              </p:cNvPr>
              <p:cNvSpPr txBox="1"/>
              <p:nvPr/>
            </p:nvSpPr>
            <p:spPr>
              <a:xfrm>
                <a:off x="2915816" y="4365104"/>
                <a:ext cx="2664296" cy="555024"/>
              </a:xfrm>
              <a:prstGeom prst="rect">
                <a:avLst/>
              </a:prstGeom>
              <a:noFill/>
            </p:spPr>
            <p:txBody>
              <a:bodyPr wrap="square" lIns="0" tIns="0" rIns="0" bIns="0" rtlCol="0">
                <a:spAutoFit/>
              </a:bodyPr>
              <a:lstStyle/>
              <a:p>
                <a14:m>
                  <m:oMath xmlns:m="http://schemas.openxmlformats.org/officeDocument/2006/math">
                    <m:r>
                      <m:rPr>
                        <m:sty m:val="p"/>
                      </m:rPr>
                      <a:rPr lang="en-US" altLang="zh-CN" i="1" smtClean="0">
                        <a:latin typeface="Cambria Math" panose="02040503050406030204" pitchFamily="18" charset="0"/>
                      </a:rPr>
                      <m:t>S</m:t>
                    </m:r>
                    <m:r>
                      <m:rPr>
                        <m:sty m:val="p"/>
                      </m:rPr>
                      <a:rPr lang="en-US" altLang="zh-CN" i="1" baseline="-25000" smtClean="0">
                        <a:latin typeface="Cambria Math" panose="02040503050406030204" pitchFamily="18" charset="0"/>
                      </a:rPr>
                      <m:t>max</m:t>
                    </m:r>
                  </m:oMath>
                </a14:m>
                <a:r>
                  <a:rPr lang="en-US" altLang="zh-CN" dirty="0">
                    <a:latin typeface="+mn-lt"/>
                  </a:rPr>
                  <a:t>=</a:t>
                </a:r>
                <a14:m>
                  <m:oMath xmlns:m="http://schemas.openxmlformats.org/officeDocument/2006/math">
                    <m:f>
                      <m:fPr>
                        <m:ctrlPr>
                          <a:rPr lang="en-US" altLang="zh-CN" i="1" dirty="0" smtClean="0">
                            <a:latin typeface="Cambria Math" panose="02040503050406030204" pitchFamily="18" charset="0"/>
                          </a:rPr>
                        </m:ctrlPr>
                      </m:fPr>
                      <m:num>
                        <m:r>
                          <m:rPr>
                            <m:sty m:val="p"/>
                          </m:rPr>
                          <a:rPr lang="en-US" altLang="zh-CN" i="1" dirty="0">
                            <a:latin typeface="Cambria Math" panose="02040503050406030204" pitchFamily="18" charset="0"/>
                          </a:rPr>
                          <m:t>T</m:t>
                        </m:r>
                        <m:r>
                          <a:rPr lang="en-US" altLang="zh-CN" b="1" i="1" baseline="-25000" dirty="0" smtClean="0">
                            <a:latin typeface="Cambria Math" panose="02040503050406030204" pitchFamily="18" charset="0"/>
                          </a:rPr>
                          <m:t>𝟎</m:t>
                        </m:r>
                      </m:num>
                      <m:den>
                        <m:r>
                          <m:rPr>
                            <m:sty m:val="p"/>
                          </m:rPr>
                          <a:rPr lang="en-US" altLang="zh-CN" i="1" dirty="0">
                            <a:latin typeface="Cambria Math" panose="02040503050406030204" pitchFamily="18" charset="0"/>
                          </a:rPr>
                          <m:t>T</m:t>
                        </m:r>
                        <m:r>
                          <a:rPr lang="en-US" altLang="zh-CN" b="1" i="1" baseline="-25000" dirty="0" smtClean="0">
                            <a:latin typeface="Cambria Math" panose="02040503050406030204" pitchFamily="18" charset="0"/>
                          </a:rPr>
                          <m:t>𝟎</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sym typeface="Symbol" panose="05050102010706020507" pitchFamily="18" charset="2"/>
                          </a:rPr>
                          <m:t></m:t>
                        </m:r>
                      </m:den>
                    </m:f>
                  </m:oMath>
                </a14:m>
                <a:r>
                  <a:rPr lang="en-US" altLang="zh-CN" dirty="0">
                    <a:latin typeface="+mn-lt"/>
                  </a:rPr>
                  <a:t>=</a:t>
                </a:r>
                <a14:m>
                  <m:oMath xmlns:m="http://schemas.openxmlformats.org/officeDocument/2006/math">
                    <m:f>
                      <m:fPr>
                        <m:ctrlPr>
                          <a:rPr lang="en-US" altLang="zh-CN" i="1" dirty="0" smtClean="0">
                            <a:latin typeface="Cambria Math" panose="02040503050406030204" pitchFamily="18" charset="0"/>
                          </a:rPr>
                        </m:ctrlPr>
                      </m:fPr>
                      <m:num>
                        <m:r>
                          <a:rPr lang="en-US" altLang="zh-CN" b="1" i="1" dirty="0" smtClean="0">
                            <a:latin typeface="Cambria Math" panose="02040503050406030204" pitchFamily="18" charset="0"/>
                          </a:rPr>
                          <m:t>𝟏</m:t>
                        </m:r>
                      </m:num>
                      <m:den>
                        <m:r>
                          <a:rPr lang="en-US" altLang="zh-CN" b="1" i="1" dirty="0" smtClean="0">
                            <a:latin typeface="Cambria Math" panose="02040503050406030204" pitchFamily="18" charset="0"/>
                          </a:rPr>
                          <m:t>𝟏</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𝒂</m:t>
                        </m:r>
                      </m:den>
                    </m:f>
                  </m:oMath>
                </a14:m>
                <a:endParaRPr lang="zh-CN" altLang="en-US" dirty="0">
                  <a:latin typeface="+mn-lt"/>
                </a:endParaRPr>
              </a:p>
            </p:txBody>
          </p:sp>
        </mc:Choice>
        <mc:Fallback xmlns="">
          <p:sp>
            <p:nvSpPr>
              <p:cNvPr id="4" name="文本框 3">
                <a:extLst>
                  <a:ext uri="{FF2B5EF4-FFF2-40B4-BE49-F238E27FC236}">
                    <a16:creationId xmlns:a16="http://schemas.microsoft.com/office/drawing/2014/main" id="{ACC8C5A0-031A-4E97-8AD8-62308F1C2E2D}"/>
                  </a:ext>
                </a:extLst>
              </p:cNvPr>
              <p:cNvSpPr txBox="1">
                <a:spLocks noRot="1" noChangeAspect="1" noMove="1" noResize="1" noEditPoints="1" noAdjustHandles="1" noChangeArrowheads="1" noChangeShapeType="1" noTextEdit="1"/>
              </p:cNvSpPr>
              <p:nvPr/>
            </p:nvSpPr>
            <p:spPr>
              <a:xfrm>
                <a:off x="2915816" y="4365104"/>
                <a:ext cx="2664296" cy="555024"/>
              </a:xfrm>
              <a:prstGeom prst="rect">
                <a:avLst/>
              </a:prstGeom>
              <a:blipFill>
                <a:blip r:embed="rId2"/>
                <a:stretch>
                  <a:fillRect t="-2198" b="-14286"/>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D7265131-DD23-450A-BC6C-1DE39123A77F}"/>
              </a:ext>
            </a:extLst>
          </p:cNvPr>
          <p:cNvSpPr txBox="1"/>
          <p:nvPr/>
        </p:nvSpPr>
        <p:spPr>
          <a:xfrm>
            <a:off x="971550" y="2850714"/>
            <a:ext cx="7334250" cy="1200329"/>
          </a:xfrm>
          <a:prstGeom prst="rect">
            <a:avLst/>
          </a:prstGeom>
          <a:noFill/>
        </p:spPr>
        <p:txBody>
          <a:bodyPr wrap="square">
            <a:spAutoFit/>
          </a:bodyPr>
          <a:lstStyle/>
          <a:p>
            <a:pPr marL="195263" indent="-195263" algn="just">
              <a:spcBef>
                <a:spcPct val="20000"/>
              </a:spcBef>
              <a:buClr>
                <a:schemeClr val="accent2"/>
              </a:buClr>
              <a:buSzPct val="70000"/>
              <a:buBlip>
                <a:blip r:embed="rId3"/>
              </a:buBlip>
            </a:pPr>
            <a:r>
              <a:rPr lang="zh-CN" altLang="en-US" dirty="0">
                <a:latin typeface="+mn-ea"/>
                <a:ea typeface="+mn-ea"/>
              </a:rPr>
              <a:t>发送一帧占用媒介的时间是：</a:t>
            </a:r>
            <a:r>
              <a:rPr lang="en-US" altLang="zh-CN" dirty="0">
                <a:latin typeface="+mn-ea"/>
                <a:ea typeface="+mn-ea"/>
              </a:rPr>
              <a:t>T</a:t>
            </a:r>
            <a:r>
              <a:rPr lang="en-US" altLang="zh-CN" baseline="-25000" dirty="0">
                <a:latin typeface="+mn-ea"/>
                <a:ea typeface="+mn-ea"/>
              </a:rPr>
              <a:t>0</a:t>
            </a:r>
            <a:r>
              <a:rPr lang="en-US" altLang="zh-CN" dirty="0">
                <a:latin typeface="+mn-ea"/>
                <a:ea typeface="+mn-ea"/>
              </a:rPr>
              <a:t> + </a:t>
            </a:r>
            <a:r>
              <a:rPr lang="en-US" altLang="zh-CN" dirty="0">
                <a:latin typeface="+mn-ea"/>
                <a:ea typeface="+mn-ea"/>
                <a:sym typeface="Symbol" panose="05050102010706020507" pitchFamily="18" charset="2"/>
              </a:rPr>
              <a:t></a:t>
            </a:r>
            <a:r>
              <a:rPr lang="zh-CN" altLang="en-US" dirty="0">
                <a:latin typeface="+mn-ea"/>
                <a:ea typeface="+mn-ea"/>
              </a:rPr>
              <a:t>，其中</a:t>
            </a:r>
            <a:r>
              <a:rPr lang="en-US" altLang="zh-CN" dirty="0">
                <a:latin typeface="+mn-ea"/>
                <a:ea typeface="+mn-ea"/>
              </a:rPr>
              <a:t>T</a:t>
            </a:r>
            <a:r>
              <a:rPr lang="en-US" altLang="zh-CN" baseline="-25000" dirty="0">
                <a:latin typeface="+mn-ea"/>
                <a:ea typeface="+mn-ea"/>
              </a:rPr>
              <a:t>0</a:t>
            </a:r>
            <a:r>
              <a:rPr lang="zh-CN" altLang="en-US" dirty="0">
                <a:latin typeface="+mn-ea"/>
                <a:ea typeface="+mn-ea"/>
              </a:rPr>
              <a:t>是数据帧的发送时间，</a:t>
            </a:r>
            <a:r>
              <a:rPr lang="zh-CN" altLang="en-US" dirty="0">
                <a:latin typeface="+mn-ea"/>
                <a:ea typeface="+mn-ea"/>
                <a:sym typeface="Symbol" panose="05050102010706020507" pitchFamily="18" charset="2"/>
              </a:rPr>
              <a:t>是端到端的传输时延，则</a:t>
            </a:r>
            <a:r>
              <a:rPr lang="zh-CN" altLang="en-US" dirty="0">
                <a:latin typeface="+mn-ea"/>
                <a:ea typeface="+mn-ea"/>
              </a:rPr>
              <a:t>极限信道利用率 </a:t>
            </a:r>
            <a:r>
              <a:rPr lang="en-US" altLang="zh-CN" dirty="0">
                <a:latin typeface="+mn-ea"/>
                <a:ea typeface="+mn-ea"/>
              </a:rPr>
              <a:t>Smax</a:t>
            </a:r>
            <a:r>
              <a:rPr lang="zh-CN" altLang="en-US" dirty="0">
                <a:latin typeface="+mn-ea"/>
                <a:ea typeface="+mn-ea"/>
              </a:rPr>
              <a:t>为： </a:t>
            </a:r>
          </a:p>
        </p:txBody>
      </p:sp>
    </p:spTree>
    <p:extLst>
      <p:ext uri="{BB962C8B-B14F-4D97-AF65-F5344CB8AC3E}">
        <p14:creationId xmlns:p14="http://schemas.microsoft.com/office/powerpoint/2010/main" val="3046698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8DF7D-D79D-491E-9455-82A8B8B79BFE}"/>
              </a:ext>
            </a:extLst>
          </p:cNvPr>
          <p:cNvSpPr>
            <a:spLocks noGrp="1"/>
          </p:cNvSpPr>
          <p:nvPr>
            <p:ph type="title"/>
          </p:nvPr>
        </p:nvSpPr>
        <p:spPr/>
        <p:txBody>
          <a:bodyPr/>
          <a:lstStyle/>
          <a:p>
            <a:r>
              <a:rPr lang="zh-CN" altLang="en-US" dirty="0"/>
              <a:t>以太网帧结构</a:t>
            </a:r>
          </a:p>
        </p:txBody>
      </p:sp>
      <p:sp>
        <p:nvSpPr>
          <p:cNvPr id="7" name="内容占位符 6">
            <a:extLst>
              <a:ext uri="{FF2B5EF4-FFF2-40B4-BE49-F238E27FC236}">
                <a16:creationId xmlns:a16="http://schemas.microsoft.com/office/drawing/2014/main" id="{B592D134-0093-4B2D-96F0-CD4F3AFD8E0B}"/>
              </a:ext>
            </a:extLst>
          </p:cNvPr>
          <p:cNvSpPr>
            <a:spLocks noGrp="1"/>
          </p:cNvSpPr>
          <p:nvPr>
            <p:ph idx="1"/>
          </p:nvPr>
        </p:nvSpPr>
        <p:spPr>
          <a:xfrm>
            <a:off x="1120638" y="2060848"/>
            <a:ext cx="7391400" cy="4376583"/>
          </a:xfrm>
        </p:spPr>
        <p:txBody>
          <a:bodyPr/>
          <a:lstStyle/>
          <a:p>
            <a:r>
              <a:rPr lang="en-US" altLang="zh-CN" sz="2400" dirty="0">
                <a:latin typeface="+mn-ea"/>
              </a:rPr>
              <a:t>DIX Ethernet II</a:t>
            </a:r>
            <a:r>
              <a:rPr lang="zh-CN" altLang="en-US" sz="2400" dirty="0">
                <a:latin typeface="+mn-ea"/>
              </a:rPr>
              <a:t>：也有称为</a:t>
            </a:r>
            <a:r>
              <a:rPr lang="en-US" altLang="zh-CN" sz="2400" dirty="0">
                <a:latin typeface="+mn-ea"/>
              </a:rPr>
              <a:t>Ethernet V2(ARPA)</a:t>
            </a:r>
            <a:r>
              <a:rPr lang="zh-CN" altLang="en-US" sz="2400" dirty="0">
                <a:latin typeface="+mn-ea"/>
              </a:rPr>
              <a:t>，以示其来源的正宗性。由</a:t>
            </a:r>
            <a:r>
              <a:rPr lang="en-US" altLang="zh-CN" sz="2400" dirty="0">
                <a:latin typeface="+mn-ea"/>
              </a:rPr>
              <a:t>DEC</a:t>
            </a:r>
            <a:r>
              <a:rPr lang="zh-CN" altLang="en-US" sz="2400" dirty="0">
                <a:latin typeface="+mn-ea"/>
              </a:rPr>
              <a:t>、</a:t>
            </a:r>
            <a:r>
              <a:rPr lang="en-US" altLang="zh-CN" sz="2400" dirty="0">
                <a:latin typeface="+mn-ea"/>
              </a:rPr>
              <a:t>Intel</a:t>
            </a:r>
            <a:r>
              <a:rPr lang="zh-CN" altLang="en-US" sz="2400" dirty="0">
                <a:latin typeface="+mn-ea"/>
              </a:rPr>
              <a:t>和</a:t>
            </a:r>
            <a:r>
              <a:rPr lang="en-US" altLang="zh-CN" sz="2400" dirty="0">
                <a:latin typeface="+mn-ea"/>
              </a:rPr>
              <a:t>Xerox</a:t>
            </a:r>
            <a:r>
              <a:rPr lang="zh-CN" altLang="en-US" sz="2400" dirty="0">
                <a:latin typeface="+mn-ea"/>
              </a:rPr>
              <a:t>三家企业开发的经典以太网，目前的主流。</a:t>
            </a:r>
            <a:endParaRPr lang="en-US" altLang="zh-CN" sz="2400" dirty="0">
              <a:latin typeface="+mn-ea"/>
            </a:endParaRPr>
          </a:p>
          <a:p>
            <a:r>
              <a:rPr lang="en-US" altLang="zh-CN" sz="2400" dirty="0">
                <a:latin typeface="+mn-ea"/>
              </a:rPr>
              <a:t>IEEE 802.3/802.2 LLC</a:t>
            </a:r>
            <a:r>
              <a:rPr lang="zh-CN" altLang="en-US" sz="2400" dirty="0">
                <a:latin typeface="+mn-ea"/>
              </a:rPr>
              <a:t>：以</a:t>
            </a:r>
            <a:r>
              <a:rPr lang="en-US" altLang="zh-CN" sz="2400" dirty="0">
                <a:latin typeface="+mn-ea"/>
              </a:rPr>
              <a:t>Ethernet V2</a:t>
            </a:r>
            <a:r>
              <a:rPr lang="zh-CN" altLang="en-US" sz="2400" dirty="0">
                <a:latin typeface="+mn-ea"/>
              </a:rPr>
              <a:t>为基础，除了将原协议类型字段替换为长度字段外，还加入</a:t>
            </a:r>
            <a:r>
              <a:rPr lang="en-US" altLang="zh-CN" sz="2400" dirty="0">
                <a:latin typeface="+mn-ea"/>
              </a:rPr>
              <a:t>802.2 LLC</a:t>
            </a:r>
            <a:r>
              <a:rPr lang="zh-CN" altLang="en-US" sz="2400" dirty="0">
                <a:latin typeface="+mn-ea"/>
              </a:rPr>
              <a:t>头用以标志上层协议。</a:t>
            </a:r>
            <a:endParaRPr lang="en-US" altLang="zh-CN" sz="2400" dirty="0">
              <a:latin typeface="+mn-ea"/>
            </a:endParaRPr>
          </a:p>
          <a:p>
            <a:r>
              <a:rPr lang="en-US" altLang="zh-CN" sz="2400" dirty="0">
                <a:latin typeface="+mn-ea"/>
              </a:rPr>
              <a:t>IEEE 802.3/802.2 SNAP</a:t>
            </a:r>
            <a:r>
              <a:rPr lang="zh-CN" altLang="en-US" sz="2400" dirty="0">
                <a:latin typeface="+mn-ea"/>
              </a:rPr>
              <a:t>：</a:t>
            </a:r>
            <a:r>
              <a:rPr lang="en-US" altLang="zh-CN" sz="2400" dirty="0">
                <a:latin typeface="+mn-ea"/>
              </a:rPr>
              <a:t>IEEE</a:t>
            </a:r>
            <a:r>
              <a:rPr lang="zh-CN" altLang="en-US" sz="2400" dirty="0">
                <a:latin typeface="+mn-ea"/>
              </a:rPr>
              <a:t>为支持更多的上层协议而发布，在保留</a:t>
            </a:r>
            <a:r>
              <a:rPr lang="en-US" altLang="zh-CN" sz="2400" dirty="0">
                <a:latin typeface="+mn-ea"/>
              </a:rPr>
              <a:t>LLC</a:t>
            </a:r>
            <a:r>
              <a:rPr lang="zh-CN" altLang="en-US" sz="2400" dirty="0">
                <a:latin typeface="+mn-ea"/>
              </a:rPr>
              <a:t>头的同时，新增加了一个</a:t>
            </a:r>
            <a:r>
              <a:rPr lang="en-US" altLang="zh-CN" sz="2400" dirty="0">
                <a:latin typeface="+mn-ea"/>
              </a:rPr>
              <a:t>2Bytes</a:t>
            </a:r>
            <a:r>
              <a:rPr lang="zh-CN" altLang="en-US" sz="2400" dirty="0">
                <a:latin typeface="+mn-ea"/>
              </a:rPr>
              <a:t>的协议类型域。</a:t>
            </a:r>
            <a:endParaRPr lang="en-US" altLang="zh-CN" sz="2400" dirty="0">
              <a:latin typeface="+mn-ea"/>
            </a:endParaRPr>
          </a:p>
          <a:p>
            <a:r>
              <a:rPr lang="en-US" altLang="zh-CN" sz="2400" dirty="0">
                <a:latin typeface="+mn-ea"/>
              </a:rPr>
              <a:t>RAW 802.3</a:t>
            </a:r>
            <a:r>
              <a:rPr lang="zh-CN" altLang="en-US" sz="2400" dirty="0">
                <a:latin typeface="+mn-ea"/>
              </a:rPr>
              <a:t>：也称为</a:t>
            </a:r>
            <a:r>
              <a:rPr lang="en-US" altLang="zh-CN" sz="2400" dirty="0">
                <a:latin typeface="+mn-ea"/>
              </a:rPr>
              <a:t>NOVELL Ethernet 802.3</a:t>
            </a:r>
            <a:r>
              <a:rPr lang="zh-CN" altLang="en-US" sz="2400" dirty="0">
                <a:latin typeface="+mn-ea"/>
              </a:rPr>
              <a:t>。仅支持</a:t>
            </a:r>
            <a:r>
              <a:rPr lang="en-US" altLang="zh-CN" sz="2400" dirty="0">
                <a:latin typeface="+mn-ea"/>
              </a:rPr>
              <a:t>IPX/SPX</a:t>
            </a:r>
            <a:r>
              <a:rPr lang="zh-CN" altLang="en-US" sz="2400" dirty="0">
                <a:latin typeface="+mn-ea"/>
              </a:rPr>
              <a:t>网络。</a:t>
            </a:r>
          </a:p>
        </p:txBody>
      </p:sp>
      <p:sp>
        <p:nvSpPr>
          <p:cNvPr id="4" name="文本框 3">
            <a:extLst>
              <a:ext uri="{FF2B5EF4-FFF2-40B4-BE49-F238E27FC236}">
                <a16:creationId xmlns:a16="http://schemas.microsoft.com/office/drawing/2014/main" id="{744EABA0-A0C5-46B9-A389-1C57022F14B5}"/>
              </a:ext>
            </a:extLst>
          </p:cNvPr>
          <p:cNvSpPr txBox="1"/>
          <p:nvPr/>
        </p:nvSpPr>
        <p:spPr>
          <a:xfrm>
            <a:off x="1120638" y="1140958"/>
            <a:ext cx="7272808" cy="830997"/>
          </a:xfrm>
          <a:prstGeom prst="rect">
            <a:avLst/>
          </a:prstGeom>
          <a:noFill/>
        </p:spPr>
        <p:txBody>
          <a:bodyPr wrap="square" rtlCol="0">
            <a:spAutoFit/>
          </a:bodyPr>
          <a:lstStyle/>
          <a:p>
            <a:r>
              <a:rPr lang="zh-CN" altLang="en-US" dirty="0"/>
              <a:t>因为历史和利益诉求的不同，形成了大致相同略有区别的多种以太网协议，在封装格式上也有明显体现：</a:t>
            </a:r>
          </a:p>
        </p:txBody>
      </p:sp>
    </p:spTree>
    <p:extLst>
      <p:ext uri="{BB962C8B-B14F-4D97-AF65-F5344CB8AC3E}">
        <p14:creationId xmlns:p14="http://schemas.microsoft.com/office/powerpoint/2010/main" val="3417596154"/>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B5082F8-150A-45D7-BA69-9275BA348EA8}"/>
              </a:ext>
            </a:extLst>
          </p:cNvPr>
          <p:cNvPicPr>
            <a:picLocks noChangeAspect="1"/>
          </p:cNvPicPr>
          <p:nvPr/>
        </p:nvPicPr>
        <p:blipFill>
          <a:blip r:embed="rId2"/>
          <a:stretch>
            <a:fillRect/>
          </a:stretch>
        </p:blipFill>
        <p:spPr>
          <a:xfrm>
            <a:off x="675409" y="0"/>
            <a:ext cx="7793182" cy="6858000"/>
          </a:xfrm>
          <a:prstGeom prst="rect">
            <a:avLst/>
          </a:prstGeom>
        </p:spPr>
      </p:pic>
    </p:spTree>
    <p:extLst>
      <p:ext uri="{BB962C8B-B14F-4D97-AF65-F5344CB8AC3E}">
        <p14:creationId xmlns:p14="http://schemas.microsoft.com/office/powerpoint/2010/main" val="1288480233"/>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42C2C-0AFE-42CD-BA52-7BCA2C9F217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7373A70-AEEB-4267-8C58-8BBA3E192F3B}"/>
              </a:ext>
            </a:extLst>
          </p:cNvPr>
          <p:cNvSpPr>
            <a:spLocks noGrp="1"/>
          </p:cNvSpPr>
          <p:nvPr>
            <p:ph idx="1"/>
          </p:nvPr>
        </p:nvSpPr>
        <p:spPr>
          <a:xfrm>
            <a:off x="975988" y="1268760"/>
            <a:ext cx="7391400" cy="4819781"/>
          </a:xfrm>
        </p:spPr>
        <p:txBody>
          <a:bodyPr/>
          <a:lstStyle/>
          <a:p>
            <a:r>
              <a:rPr lang="zh-CN" altLang="en-US" sz="2400" b="0" dirty="0">
                <a:latin typeface="+mn-ea"/>
              </a:rPr>
              <a:t>目的</a:t>
            </a:r>
            <a:r>
              <a:rPr lang="en-US" altLang="zh-CN" sz="2400" b="0" dirty="0">
                <a:latin typeface="+mn-ea"/>
              </a:rPr>
              <a:t>/</a:t>
            </a:r>
            <a:r>
              <a:rPr lang="zh-CN" altLang="en-US" sz="2400" b="0" dirty="0">
                <a:latin typeface="+mn-ea"/>
              </a:rPr>
              <a:t>源地址：</a:t>
            </a:r>
            <a:r>
              <a:rPr lang="en-US" altLang="zh-CN" sz="2400" b="0" dirty="0">
                <a:latin typeface="+mn-ea"/>
              </a:rPr>
              <a:t>48bit</a:t>
            </a:r>
            <a:r>
              <a:rPr lang="zh-CN" altLang="en-US" sz="2400" b="0" dirty="0">
                <a:latin typeface="+mn-ea"/>
              </a:rPr>
              <a:t>，</a:t>
            </a:r>
            <a:r>
              <a:rPr lang="en-US" altLang="zh-CN" sz="2400" b="0" dirty="0">
                <a:latin typeface="+mn-ea"/>
              </a:rPr>
              <a:t>MAC</a:t>
            </a:r>
            <a:r>
              <a:rPr lang="zh-CN" altLang="en-US" sz="2400" b="0" dirty="0">
                <a:latin typeface="+mn-ea"/>
              </a:rPr>
              <a:t>地址，也称为物理地址、硬件地址等。由</a:t>
            </a:r>
            <a:r>
              <a:rPr lang="en-US" altLang="zh-CN" sz="2400" b="0" dirty="0">
                <a:latin typeface="+mn-ea"/>
              </a:rPr>
              <a:t>IEEE</a:t>
            </a:r>
            <a:r>
              <a:rPr lang="zh-CN" altLang="en-US" sz="2400" b="0" dirty="0">
                <a:latin typeface="+mn-ea"/>
              </a:rPr>
              <a:t>管理和颁发，其中前</a:t>
            </a:r>
            <a:r>
              <a:rPr lang="en-US" altLang="zh-CN" sz="2400" b="0" dirty="0">
                <a:latin typeface="+mn-ea"/>
              </a:rPr>
              <a:t>24</a:t>
            </a:r>
            <a:r>
              <a:rPr lang="zh-CN" altLang="en-US" sz="2400" b="0" dirty="0">
                <a:latin typeface="+mn-ea"/>
              </a:rPr>
              <a:t>位由</a:t>
            </a:r>
            <a:r>
              <a:rPr lang="en-US" altLang="zh-CN" sz="2400" b="0" dirty="0">
                <a:latin typeface="+mn-ea"/>
              </a:rPr>
              <a:t>IEEE</a:t>
            </a:r>
            <a:r>
              <a:rPr lang="zh-CN" altLang="en-US" sz="2400" b="0" dirty="0">
                <a:latin typeface="+mn-ea"/>
              </a:rPr>
              <a:t>确定，后</a:t>
            </a:r>
            <a:r>
              <a:rPr lang="en-US" altLang="zh-CN" sz="2400" b="0" dirty="0">
                <a:latin typeface="+mn-ea"/>
              </a:rPr>
              <a:t>24</a:t>
            </a:r>
            <a:r>
              <a:rPr lang="zh-CN" altLang="en-US" sz="2400" b="0" dirty="0">
                <a:latin typeface="+mn-ea"/>
              </a:rPr>
              <a:t>位由硬件厂商确定。在以太网中，每个适配器只接受与自身</a:t>
            </a:r>
            <a:r>
              <a:rPr lang="en-US" altLang="zh-CN" sz="2400" b="0" dirty="0">
                <a:latin typeface="+mn-ea"/>
              </a:rPr>
              <a:t>MAC</a:t>
            </a:r>
            <a:r>
              <a:rPr lang="zh-CN" altLang="en-US" sz="2400" b="0" dirty="0">
                <a:latin typeface="+mn-ea"/>
              </a:rPr>
              <a:t>相匹配的数据帧：</a:t>
            </a:r>
            <a:endParaRPr lang="en-US" altLang="zh-CN" sz="2400" b="0" dirty="0">
              <a:latin typeface="+mn-ea"/>
            </a:endParaRPr>
          </a:p>
          <a:p>
            <a:pPr lvl="1"/>
            <a:r>
              <a:rPr lang="zh-CN" altLang="en-US" sz="2000" b="0" dirty="0">
                <a:latin typeface="+mn-ea"/>
              </a:rPr>
              <a:t>广播帧、多播帧和发给自己的单播帧</a:t>
            </a:r>
            <a:endParaRPr lang="en-US" altLang="zh-CN" sz="2000" b="0" dirty="0">
              <a:latin typeface="+mn-ea"/>
            </a:endParaRPr>
          </a:p>
          <a:p>
            <a:r>
              <a:rPr lang="zh-CN" altLang="en-US" sz="2400" b="0" dirty="0">
                <a:latin typeface="+mn-ea"/>
              </a:rPr>
              <a:t>类型：指承载的上层协议，即在数据字段里封装着什么样的上层协议报文。</a:t>
            </a:r>
            <a:endParaRPr lang="en-US" altLang="zh-CN" sz="2400" b="0" dirty="0">
              <a:latin typeface="+mn-ea"/>
            </a:endParaRPr>
          </a:p>
          <a:p>
            <a:pPr lvl="1"/>
            <a:r>
              <a:rPr lang="en-US" altLang="zh-CN" sz="2000" b="0" dirty="0">
                <a:latin typeface="+mn-ea"/>
              </a:rPr>
              <a:t>IP</a:t>
            </a:r>
            <a:r>
              <a:rPr lang="zh-CN" altLang="en-US" sz="2000" b="0" dirty="0">
                <a:latin typeface="+mn-ea"/>
              </a:rPr>
              <a:t>、</a:t>
            </a:r>
            <a:r>
              <a:rPr lang="en-US" altLang="zh-CN" sz="2000" b="0" dirty="0">
                <a:latin typeface="+mn-ea"/>
              </a:rPr>
              <a:t>ARP</a:t>
            </a:r>
            <a:r>
              <a:rPr lang="zh-CN" altLang="en-US" sz="2000" b="0" dirty="0">
                <a:latin typeface="+mn-ea"/>
              </a:rPr>
              <a:t>、</a:t>
            </a:r>
            <a:r>
              <a:rPr lang="en-US" altLang="zh-CN" sz="2000" b="0" dirty="0">
                <a:latin typeface="+mn-ea"/>
              </a:rPr>
              <a:t>RPAR</a:t>
            </a:r>
          </a:p>
          <a:p>
            <a:r>
              <a:rPr lang="zh-CN" altLang="en-US" sz="2400" b="0" dirty="0">
                <a:latin typeface="+mn-ea"/>
              </a:rPr>
              <a:t>数据：至少</a:t>
            </a:r>
            <a:r>
              <a:rPr lang="en-US" altLang="zh-CN" sz="2400" b="0" dirty="0">
                <a:latin typeface="+mn-ea"/>
              </a:rPr>
              <a:t>46</a:t>
            </a:r>
            <a:r>
              <a:rPr lang="zh-CN" altLang="en-US" sz="2400" b="0" dirty="0">
                <a:latin typeface="+mn-ea"/>
              </a:rPr>
              <a:t>字节，不足则填充补足。</a:t>
            </a:r>
            <a:endParaRPr lang="en-US" altLang="zh-CN" sz="2400" b="0" dirty="0">
              <a:latin typeface="+mn-ea"/>
            </a:endParaRPr>
          </a:p>
          <a:p>
            <a:r>
              <a:rPr lang="en-US" altLang="zh-CN" sz="2400" b="0" dirty="0">
                <a:latin typeface="+mn-ea"/>
              </a:rPr>
              <a:t>CRC</a:t>
            </a:r>
            <a:r>
              <a:rPr lang="zh-CN" altLang="en-US" sz="2400" b="0" dirty="0">
                <a:latin typeface="+mn-ea"/>
              </a:rPr>
              <a:t>：采用</a:t>
            </a:r>
            <a:r>
              <a:rPr lang="en-US" altLang="zh-CN" sz="2400" b="0" dirty="0">
                <a:latin typeface="+mn-ea"/>
              </a:rPr>
              <a:t>CRC-32</a:t>
            </a:r>
            <a:r>
              <a:rPr lang="zh-CN" altLang="en-US" sz="2400" b="0" dirty="0">
                <a:latin typeface="+mn-ea"/>
              </a:rPr>
              <a:t>的生成多项式</a:t>
            </a:r>
            <a:endParaRPr lang="en-US" altLang="zh-CN" sz="2400" b="0" dirty="0">
              <a:latin typeface="+mn-ea"/>
            </a:endParaRPr>
          </a:p>
          <a:p>
            <a:pPr lvl="1"/>
            <a:r>
              <a:rPr lang="en-US" altLang="zh-CN" sz="2000" b="0" dirty="0">
                <a:latin typeface="+mn-ea"/>
              </a:rPr>
              <a:t>G</a:t>
            </a:r>
            <a:r>
              <a:rPr lang="zh-CN" altLang="en-US" sz="2000" b="0" dirty="0">
                <a:latin typeface="+mn-ea"/>
              </a:rPr>
              <a:t>（</a:t>
            </a:r>
            <a:r>
              <a:rPr lang="en-US" altLang="zh-CN" sz="2000" b="0" dirty="0">
                <a:latin typeface="+mn-ea"/>
              </a:rPr>
              <a:t>x</a:t>
            </a:r>
            <a:r>
              <a:rPr lang="zh-CN" altLang="en-US" sz="2000" b="0" dirty="0">
                <a:latin typeface="+mn-ea"/>
              </a:rPr>
              <a:t>）</a:t>
            </a:r>
            <a:r>
              <a:rPr lang="en-US" altLang="zh-CN" sz="2000" b="0" dirty="0">
                <a:latin typeface="+mn-ea"/>
              </a:rPr>
              <a:t>= x</a:t>
            </a:r>
            <a:r>
              <a:rPr lang="en-US" altLang="zh-CN" sz="2000" b="0" baseline="30000" dirty="0">
                <a:latin typeface="+mn-ea"/>
              </a:rPr>
              <a:t>32</a:t>
            </a:r>
            <a:r>
              <a:rPr lang="en-US" altLang="zh-CN" sz="2000" b="0" dirty="0">
                <a:latin typeface="+mn-ea"/>
              </a:rPr>
              <a:t>+x</a:t>
            </a:r>
            <a:r>
              <a:rPr lang="en-US" altLang="zh-CN" sz="2000" b="0" baseline="30000" dirty="0">
                <a:latin typeface="+mn-ea"/>
              </a:rPr>
              <a:t>26</a:t>
            </a:r>
            <a:r>
              <a:rPr lang="en-US" altLang="zh-CN" sz="2000" b="0" dirty="0">
                <a:latin typeface="+mn-ea"/>
              </a:rPr>
              <a:t>+x</a:t>
            </a:r>
            <a:r>
              <a:rPr lang="en-US" altLang="zh-CN" sz="2000" b="0" baseline="30000" dirty="0">
                <a:latin typeface="+mn-ea"/>
              </a:rPr>
              <a:t>23</a:t>
            </a:r>
            <a:r>
              <a:rPr lang="en-US" altLang="zh-CN" sz="2000" b="0" dirty="0">
                <a:latin typeface="+mn-ea"/>
              </a:rPr>
              <a:t>+x</a:t>
            </a:r>
            <a:r>
              <a:rPr lang="en-US" altLang="zh-CN" sz="2000" b="0" baseline="30000" dirty="0">
                <a:latin typeface="+mn-ea"/>
              </a:rPr>
              <a:t>22</a:t>
            </a:r>
            <a:r>
              <a:rPr lang="en-US" altLang="zh-CN" sz="2000" b="0" dirty="0">
                <a:latin typeface="+mn-ea"/>
              </a:rPr>
              <a:t>+x</a:t>
            </a:r>
            <a:r>
              <a:rPr lang="en-US" altLang="zh-CN" sz="2000" b="0" baseline="30000" dirty="0">
                <a:latin typeface="+mn-ea"/>
              </a:rPr>
              <a:t>16</a:t>
            </a:r>
            <a:r>
              <a:rPr lang="en-US" altLang="zh-CN" sz="2000" b="0" dirty="0">
                <a:latin typeface="+mn-ea"/>
              </a:rPr>
              <a:t>+x</a:t>
            </a:r>
            <a:r>
              <a:rPr lang="en-US" altLang="zh-CN" sz="2000" b="0" baseline="30000" dirty="0">
                <a:latin typeface="+mn-ea"/>
              </a:rPr>
              <a:t>12</a:t>
            </a:r>
            <a:r>
              <a:rPr lang="en-US" altLang="zh-CN" sz="2000" b="0" dirty="0">
                <a:latin typeface="+mn-ea"/>
              </a:rPr>
              <a:t>+x</a:t>
            </a:r>
            <a:r>
              <a:rPr lang="en-US" altLang="zh-CN" sz="2000" b="0" baseline="30000" dirty="0">
                <a:latin typeface="+mn-ea"/>
              </a:rPr>
              <a:t>11</a:t>
            </a:r>
            <a:r>
              <a:rPr lang="en-US" altLang="zh-CN" sz="2000" b="0" dirty="0">
                <a:latin typeface="+mn-ea"/>
              </a:rPr>
              <a:t>+x</a:t>
            </a:r>
            <a:r>
              <a:rPr lang="en-US" altLang="zh-CN" sz="2000" b="0" baseline="30000" dirty="0">
                <a:latin typeface="+mn-ea"/>
              </a:rPr>
              <a:t>10</a:t>
            </a:r>
            <a:r>
              <a:rPr lang="en-US" altLang="zh-CN" sz="2000" b="0" dirty="0">
                <a:latin typeface="+mn-ea"/>
              </a:rPr>
              <a:t>+x</a:t>
            </a:r>
            <a:r>
              <a:rPr lang="en-US" altLang="zh-CN" sz="2000" b="0" baseline="30000" dirty="0">
                <a:latin typeface="+mn-ea"/>
              </a:rPr>
              <a:t>8</a:t>
            </a:r>
            <a:r>
              <a:rPr lang="en-US" altLang="zh-CN" sz="2000" b="0" dirty="0">
                <a:latin typeface="+mn-ea"/>
              </a:rPr>
              <a:t>+x</a:t>
            </a:r>
            <a:r>
              <a:rPr lang="en-US" altLang="zh-CN" sz="2000" b="0" baseline="30000" dirty="0">
                <a:latin typeface="+mn-ea"/>
              </a:rPr>
              <a:t>5</a:t>
            </a:r>
            <a:r>
              <a:rPr lang="en-US" altLang="zh-CN" sz="2000" b="0" dirty="0">
                <a:latin typeface="+mn-ea"/>
              </a:rPr>
              <a:t>+x</a:t>
            </a:r>
            <a:r>
              <a:rPr lang="en-US" altLang="zh-CN" sz="2000" b="0" baseline="30000" dirty="0">
                <a:latin typeface="+mn-ea"/>
              </a:rPr>
              <a:t>4</a:t>
            </a:r>
            <a:r>
              <a:rPr lang="en-US" altLang="zh-CN" sz="2000" b="0" dirty="0">
                <a:latin typeface="+mn-ea"/>
              </a:rPr>
              <a:t>+x</a:t>
            </a:r>
            <a:r>
              <a:rPr lang="en-US" altLang="zh-CN" sz="2000" b="0" baseline="30000" dirty="0">
                <a:latin typeface="+mn-ea"/>
              </a:rPr>
              <a:t>2</a:t>
            </a:r>
            <a:r>
              <a:rPr lang="en-US" altLang="zh-CN" sz="2000" b="0" dirty="0">
                <a:latin typeface="+mn-ea"/>
              </a:rPr>
              <a:t>+x+1</a:t>
            </a:r>
          </a:p>
          <a:p>
            <a:endParaRPr lang="zh-CN" altLang="en-US" sz="2400" b="0" dirty="0">
              <a:latin typeface="+mn-ea"/>
            </a:endParaRPr>
          </a:p>
        </p:txBody>
      </p:sp>
    </p:spTree>
    <p:extLst>
      <p:ext uri="{BB962C8B-B14F-4D97-AF65-F5344CB8AC3E}">
        <p14:creationId xmlns:p14="http://schemas.microsoft.com/office/powerpoint/2010/main" val="1889039152"/>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EA1E1B-2CA0-491F-A0FA-6397B1F0AD36}"/>
              </a:ext>
            </a:extLst>
          </p:cNvPr>
          <p:cNvSpPr>
            <a:spLocks noGrp="1"/>
          </p:cNvSpPr>
          <p:nvPr>
            <p:ph type="title"/>
          </p:nvPr>
        </p:nvSpPr>
        <p:spPr/>
        <p:txBody>
          <a:bodyPr/>
          <a:lstStyle/>
          <a:p>
            <a:endParaRPr lang="zh-CN" altLang="en-US"/>
          </a:p>
        </p:txBody>
      </p:sp>
      <p:sp>
        <p:nvSpPr>
          <p:cNvPr id="4" name="Line 2">
            <a:extLst>
              <a:ext uri="{FF2B5EF4-FFF2-40B4-BE49-F238E27FC236}">
                <a16:creationId xmlns:a16="http://schemas.microsoft.com/office/drawing/2014/main" id="{74FED849-5664-48D6-9470-5FF4B9D80774}"/>
              </a:ext>
            </a:extLst>
          </p:cNvPr>
          <p:cNvSpPr>
            <a:spLocks noChangeShapeType="1"/>
          </p:cNvSpPr>
          <p:nvPr/>
        </p:nvSpPr>
        <p:spPr bwMode="auto">
          <a:xfrm>
            <a:off x="152400" y="4495800"/>
            <a:ext cx="8915400" cy="0"/>
          </a:xfrm>
          <a:prstGeom prst="line">
            <a:avLst/>
          </a:prstGeom>
          <a:noFill/>
          <a:ln w="38100" cmpd="dbl">
            <a:solidFill>
              <a:srgbClr val="3333CC"/>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 name="Rectangle 3">
            <a:extLst>
              <a:ext uri="{FF2B5EF4-FFF2-40B4-BE49-F238E27FC236}">
                <a16:creationId xmlns:a16="http://schemas.microsoft.com/office/drawing/2014/main" id="{FAA4ACBC-7D36-4342-8CFD-47B68228BF97}"/>
              </a:ext>
            </a:extLst>
          </p:cNvPr>
          <p:cNvSpPr>
            <a:spLocks noChangeArrowheads="1"/>
          </p:cNvSpPr>
          <p:nvPr/>
        </p:nvSpPr>
        <p:spPr bwMode="auto">
          <a:xfrm>
            <a:off x="1554163" y="4730750"/>
            <a:ext cx="6413500" cy="495300"/>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6" name="Rectangle 4">
            <a:extLst>
              <a:ext uri="{FF2B5EF4-FFF2-40B4-BE49-F238E27FC236}">
                <a16:creationId xmlns:a16="http://schemas.microsoft.com/office/drawing/2014/main" id="{A31A8773-5C04-4B38-8906-264D057A5A4B}"/>
              </a:ext>
            </a:extLst>
          </p:cNvPr>
          <p:cNvSpPr>
            <a:spLocks noChangeArrowheads="1"/>
          </p:cNvSpPr>
          <p:nvPr/>
        </p:nvSpPr>
        <p:spPr bwMode="auto">
          <a:xfrm>
            <a:off x="1547813" y="4730750"/>
            <a:ext cx="6419850" cy="488950"/>
          </a:xfrm>
          <a:prstGeom prst="rect">
            <a:avLst/>
          </a:prstGeom>
          <a:noFill/>
          <a:ln w="2857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7" name="Rectangle 5">
            <a:extLst>
              <a:ext uri="{FF2B5EF4-FFF2-40B4-BE49-F238E27FC236}">
                <a16:creationId xmlns:a16="http://schemas.microsoft.com/office/drawing/2014/main" id="{A0C51E06-915C-42B2-A17F-C034303C6966}"/>
              </a:ext>
            </a:extLst>
          </p:cNvPr>
          <p:cNvSpPr>
            <a:spLocks noChangeArrowheads="1"/>
          </p:cNvSpPr>
          <p:nvPr/>
        </p:nvSpPr>
        <p:spPr bwMode="auto">
          <a:xfrm>
            <a:off x="4256088" y="4835525"/>
            <a:ext cx="8969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rPr>
              <a:t>MAC </a:t>
            </a:r>
            <a:r>
              <a:rPr lang="zh-CN" altLang="en-US" sz="1600" b="0">
                <a:solidFill>
                  <a:srgbClr val="333399"/>
                </a:solidFill>
                <a:latin typeface="Times New Roman" pitchFamily="18" charset="0"/>
              </a:rPr>
              <a:t>帧</a:t>
            </a:r>
          </a:p>
        </p:txBody>
      </p:sp>
      <p:sp>
        <p:nvSpPr>
          <p:cNvPr id="8" name="Rectangle 6">
            <a:extLst>
              <a:ext uri="{FF2B5EF4-FFF2-40B4-BE49-F238E27FC236}">
                <a16:creationId xmlns:a16="http://schemas.microsoft.com/office/drawing/2014/main" id="{7EACFED9-1821-4310-B21A-DC07A3A1EF5E}"/>
              </a:ext>
            </a:extLst>
          </p:cNvPr>
          <p:cNvSpPr>
            <a:spLocks noChangeArrowheads="1"/>
          </p:cNvSpPr>
          <p:nvPr/>
        </p:nvSpPr>
        <p:spPr bwMode="auto">
          <a:xfrm>
            <a:off x="8243888" y="4814888"/>
            <a:ext cx="790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600" b="0">
                <a:solidFill>
                  <a:srgbClr val="333399"/>
                </a:solidFill>
                <a:latin typeface="Times New Roman" pitchFamily="18" charset="0"/>
              </a:rPr>
              <a:t>物理层</a:t>
            </a:r>
          </a:p>
        </p:txBody>
      </p:sp>
      <p:sp>
        <p:nvSpPr>
          <p:cNvPr id="9" name="Rectangle 7">
            <a:extLst>
              <a:ext uri="{FF2B5EF4-FFF2-40B4-BE49-F238E27FC236}">
                <a16:creationId xmlns:a16="http://schemas.microsoft.com/office/drawing/2014/main" id="{927BD2DB-0B7F-46D5-B55F-34E05381C1F0}"/>
              </a:ext>
            </a:extLst>
          </p:cNvPr>
          <p:cNvSpPr>
            <a:spLocks noChangeArrowheads="1"/>
          </p:cNvSpPr>
          <p:nvPr/>
        </p:nvSpPr>
        <p:spPr bwMode="auto">
          <a:xfrm>
            <a:off x="8213725" y="3886200"/>
            <a:ext cx="896938" cy="3333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MAC </a:t>
            </a:r>
            <a:r>
              <a:rPr kumimoji="0" lang="zh-CN" altLang="en-US" sz="1600" b="0" i="0" u="none" strike="noStrike" kern="0" cap="none" spc="0" normalizeH="0" baseline="0" noProof="0">
                <a:ln>
                  <a:noFill/>
                </a:ln>
                <a:solidFill>
                  <a:srgbClr val="333399"/>
                </a:solidFill>
                <a:effectLst/>
                <a:uLnTx/>
                <a:uFillTx/>
                <a:latin typeface="Times New Roman" pitchFamily="18" charset="0"/>
              </a:rPr>
              <a:t>层</a:t>
            </a:r>
          </a:p>
        </p:txBody>
      </p:sp>
      <p:sp>
        <p:nvSpPr>
          <p:cNvPr id="10" name="Line 8">
            <a:extLst>
              <a:ext uri="{FF2B5EF4-FFF2-40B4-BE49-F238E27FC236}">
                <a16:creationId xmlns:a16="http://schemas.microsoft.com/office/drawing/2014/main" id="{C7053BCB-E2EB-4795-A72D-F041A5071373}"/>
              </a:ext>
            </a:extLst>
          </p:cNvPr>
          <p:cNvSpPr>
            <a:spLocks noChangeShapeType="1"/>
          </p:cNvSpPr>
          <p:nvPr/>
        </p:nvSpPr>
        <p:spPr bwMode="auto">
          <a:xfrm flipH="1">
            <a:off x="1546225" y="4221163"/>
            <a:ext cx="1588" cy="51435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Line 9">
            <a:extLst>
              <a:ext uri="{FF2B5EF4-FFF2-40B4-BE49-F238E27FC236}">
                <a16:creationId xmlns:a16="http://schemas.microsoft.com/office/drawing/2014/main" id="{9A873952-EF4C-411A-9EC9-39D8D637DFEB}"/>
              </a:ext>
            </a:extLst>
          </p:cNvPr>
          <p:cNvSpPr>
            <a:spLocks noChangeShapeType="1"/>
          </p:cNvSpPr>
          <p:nvPr/>
        </p:nvSpPr>
        <p:spPr bwMode="auto">
          <a:xfrm>
            <a:off x="7956550" y="4292600"/>
            <a:ext cx="11113" cy="43180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 name="Rectangle 10">
            <a:extLst>
              <a:ext uri="{FF2B5EF4-FFF2-40B4-BE49-F238E27FC236}">
                <a16:creationId xmlns:a16="http://schemas.microsoft.com/office/drawing/2014/main" id="{96AF0184-130C-4194-882B-925242E6A746}"/>
              </a:ext>
            </a:extLst>
          </p:cNvPr>
          <p:cNvSpPr>
            <a:spLocks noChangeArrowheads="1"/>
          </p:cNvSpPr>
          <p:nvPr/>
        </p:nvSpPr>
        <p:spPr bwMode="auto">
          <a:xfrm>
            <a:off x="8348663" y="2971800"/>
            <a:ext cx="615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rPr>
              <a:t>IP </a:t>
            </a:r>
            <a:r>
              <a:rPr lang="zh-CN" altLang="en-US" sz="1600" b="0">
                <a:solidFill>
                  <a:srgbClr val="333399"/>
                </a:solidFill>
                <a:latin typeface="Times New Roman" pitchFamily="18" charset="0"/>
              </a:rPr>
              <a:t>层</a:t>
            </a:r>
          </a:p>
        </p:txBody>
      </p:sp>
      <p:sp>
        <p:nvSpPr>
          <p:cNvPr id="13" name="Line 11">
            <a:extLst>
              <a:ext uri="{FF2B5EF4-FFF2-40B4-BE49-F238E27FC236}">
                <a16:creationId xmlns:a16="http://schemas.microsoft.com/office/drawing/2014/main" id="{020CDDCD-0D51-4C1B-B130-46DA84433ADC}"/>
              </a:ext>
            </a:extLst>
          </p:cNvPr>
          <p:cNvSpPr>
            <a:spLocks noChangeShapeType="1"/>
          </p:cNvSpPr>
          <p:nvPr/>
        </p:nvSpPr>
        <p:spPr bwMode="auto">
          <a:xfrm>
            <a:off x="8196263" y="3505200"/>
            <a:ext cx="820737" cy="11113"/>
          </a:xfrm>
          <a:prstGeom prst="line">
            <a:avLst/>
          </a:prstGeom>
          <a:noFill/>
          <a:ln w="12700">
            <a:solidFill>
              <a:srgbClr val="000000"/>
            </a:solidFill>
            <a:prstDash val="lg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4" name="Group 15">
            <a:extLst>
              <a:ext uri="{FF2B5EF4-FFF2-40B4-BE49-F238E27FC236}">
                <a16:creationId xmlns:a16="http://schemas.microsoft.com/office/drawing/2014/main" id="{E422FFA9-AFD6-48DF-BD0D-B892A644541D}"/>
              </a:ext>
            </a:extLst>
          </p:cNvPr>
          <p:cNvGrpSpPr>
            <a:grpSpLocks/>
          </p:cNvGrpSpPr>
          <p:nvPr/>
        </p:nvGrpSpPr>
        <p:grpSpPr bwMode="auto">
          <a:xfrm>
            <a:off x="1046163" y="3463925"/>
            <a:ext cx="6929437" cy="1412875"/>
            <a:chOff x="659" y="2182"/>
            <a:chExt cx="4365" cy="890"/>
          </a:xfrm>
        </p:grpSpPr>
        <p:sp>
          <p:nvSpPr>
            <p:cNvPr id="15" name="AutoShape 16">
              <a:extLst>
                <a:ext uri="{FF2B5EF4-FFF2-40B4-BE49-F238E27FC236}">
                  <a16:creationId xmlns:a16="http://schemas.microsoft.com/office/drawing/2014/main" id="{D92937F3-D63E-4CE0-8802-AC92672E1908}"/>
                </a:ext>
              </a:extLst>
            </p:cNvPr>
            <p:cNvSpPr>
              <a:spLocks noChangeArrowheads="1"/>
            </p:cNvSpPr>
            <p:nvPr/>
          </p:nvSpPr>
          <p:spPr bwMode="auto">
            <a:xfrm rot="16200000" flipH="1">
              <a:off x="2830" y="2807"/>
              <a:ext cx="384" cy="145"/>
            </a:xfrm>
            <a:prstGeom prst="rightArrow">
              <a:avLst>
                <a:gd name="adj1" fmla="val 50000"/>
                <a:gd name="adj2" fmla="val 132426"/>
              </a:avLst>
            </a:prstGeom>
            <a:solidFill>
              <a:srgbClr val="00E4A8"/>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grpSp>
          <p:nvGrpSpPr>
            <p:cNvPr id="16" name="Group 17">
              <a:extLst>
                <a:ext uri="{FF2B5EF4-FFF2-40B4-BE49-F238E27FC236}">
                  <a16:creationId xmlns:a16="http://schemas.microsoft.com/office/drawing/2014/main" id="{E350A35A-DE59-448D-B124-04901EED32B3}"/>
                </a:ext>
              </a:extLst>
            </p:cNvPr>
            <p:cNvGrpSpPr>
              <a:grpSpLocks/>
            </p:cNvGrpSpPr>
            <p:nvPr/>
          </p:nvGrpSpPr>
          <p:grpSpPr bwMode="auto">
            <a:xfrm>
              <a:off x="659" y="2182"/>
              <a:ext cx="4365" cy="506"/>
              <a:chOff x="659" y="2182"/>
              <a:chExt cx="4365" cy="506"/>
            </a:xfrm>
          </p:grpSpPr>
          <p:sp>
            <p:nvSpPr>
              <p:cNvPr id="17" name="Rectangle 18">
                <a:extLst>
                  <a:ext uri="{FF2B5EF4-FFF2-40B4-BE49-F238E27FC236}">
                    <a16:creationId xmlns:a16="http://schemas.microsoft.com/office/drawing/2014/main" id="{803725ED-0536-47E8-9DC3-2ED2156CF130}"/>
                  </a:ext>
                </a:extLst>
              </p:cNvPr>
              <p:cNvSpPr>
                <a:spLocks noChangeArrowheads="1"/>
              </p:cNvSpPr>
              <p:nvPr/>
            </p:nvSpPr>
            <p:spPr bwMode="auto">
              <a:xfrm>
                <a:off x="974" y="2400"/>
                <a:ext cx="4045" cy="288"/>
              </a:xfrm>
              <a:prstGeom prst="rect">
                <a:avLst/>
              </a:prstGeom>
              <a:solidFill>
                <a:srgbClr val="FFCCFF"/>
              </a:solidFill>
              <a:ln w="19050">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8" name="Line 19">
                <a:extLst>
                  <a:ext uri="{FF2B5EF4-FFF2-40B4-BE49-F238E27FC236}">
                    <a16:creationId xmlns:a16="http://schemas.microsoft.com/office/drawing/2014/main" id="{4CA595C7-8E04-4990-9DE4-B4B94C392C25}"/>
                  </a:ext>
                </a:extLst>
              </p:cNvPr>
              <p:cNvSpPr>
                <a:spLocks noChangeShapeType="1"/>
              </p:cNvSpPr>
              <p:nvPr/>
            </p:nvSpPr>
            <p:spPr bwMode="auto">
              <a:xfrm>
                <a:off x="1563" y="2400"/>
                <a:ext cx="0" cy="2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Line 20">
                <a:extLst>
                  <a:ext uri="{FF2B5EF4-FFF2-40B4-BE49-F238E27FC236}">
                    <a16:creationId xmlns:a16="http://schemas.microsoft.com/office/drawing/2014/main" id="{40E009F1-1776-4B48-9E87-173580CCE792}"/>
                  </a:ext>
                </a:extLst>
              </p:cNvPr>
              <p:cNvSpPr>
                <a:spLocks noChangeShapeType="1"/>
              </p:cNvSpPr>
              <p:nvPr/>
            </p:nvSpPr>
            <p:spPr bwMode="auto">
              <a:xfrm>
                <a:off x="2139" y="2400"/>
                <a:ext cx="0" cy="2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0" name="Line 21">
                <a:extLst>
                  <a:ext uri="{FF2B5EF4-FFF2-40B4-BE49-F238E27FC236}">
                    <a16:creationId xmlns:a16="http://schemas.microsoft.com/office/drawing/2014/main" id="{9E82A3F3-653E-4BC5-9369-CF219999C8A2}"/>
                  </a:ext>
                </a:extLst>
              </p:cNvPr>
              <p:cNvSpPr>
                <a:spLocks noChangeShapeType="1"/>
              </p:cNvSpPr>
              <p:nvPr/>
            </p:nvSpPr>
            <p:spPr bwMode="auto">
              <a:xfrm>
                <a:off x="2715" y="2400"/>
                <a:ext cx="0" cy="2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 name="Line 22">
                <a:extLst>
                  <a:ext uri="{FF2B5EF4-FFF2-40B4-BE49-F238E27FC236}">
                    <a16:creationId xmlns:a16="http://schemas.microsoft.com/office/drawing/2014/main" id="{03187BF5-F439-4114-AD71-00121E040A13}"/>
                  </a:ext>
                </a:extLst>
              </p:cNvPr>
              <p:cNvSpPr>
                <a:spLocks noChangeShapeType="1"/>
              </p:cNvSpPr>
              <p:nvPr/>
            </p:nvSpPr>
            <p:spPr bwMode="auto">
              <a:xfrm>
                <a:off x="4683" y="2400"/>
                <a:ext cx="0" cy="2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 name="Rectangle 23">
                <a:extLst>
                  <a:ext uri="{FF2B5EF4-FFF2-40B4-BE49-F238E27FC236}">
                    <a16:creationId xmlns:a16="http://schemas.microsoft.com/office/drawing/2014/main" id="{DEB81E4C-3C8A-4C87-940D-4A67A30CFFBA}"/>
                  </a:ext>
                </a:extLst>
              </p:cNvPr>
              <p:cNvSpPr>
                <a:spLocks noChangeArrowheads="1"/>
              </p:cNvSpPr>
              <p:nvPr/>
            </p:nvSpPr>
            <p:spPr bwMode="auto">
              <a:xfrm>
                <a:off x="963" y="2445"/>
                <a:ext cx="62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目的地址</a:t>
                </a:r>
              </a:p>
            </p:txBody>
          </p:sp>
          <p:sp>
            <p:nvSpPr>
              <p:cNvPr id="23" name="Rectangle 24">
                <a:extLst>
                  <a:ext uri="{FF2B5EF4-FFF2-40B4-BE49-F238E27FC236}">
                    <a16:creationId xmlns:a16="http://schemas.microsoft.com/office/drawing/2014/main" id="{F892CBD7-86E4-4882-941A-8DED2A7070A2}"/>
                  </a:ext>
                </a:extLst>
              </p:cNvPr>
              <p:cNvSpPr>
                <a:spLocks noChangeArrowheads="1"/>
              </p:cNvSpPr>
              <p:nvPr/>
            </p:nvSpPr>
            <p:spPr bwMode="auto">
              <a:xfrm>
                <a:off x="1609" y="2445"/>
                <a:ext cx="49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源地址</a:t>
                </a:r>
              </a:p>
            </p:txBody>
          </p:sp>
          <p:sp>
            <p:nvSpPr>
              <p:cNvPr id="24" name="Rectangle 25">
                <a:extLst>
                  <a:ext uri="{FF2B5EF4-FFF2-40B4-BE49-F238E27FC236}">
                    <a16:creationId xmlns:a16="http://schemas.microsoft.com/office/drawing/2014/main" id="{217D2871-4DCD-4F46-BA8C-B9D476BE5851}"/>
                  </a:ext>
                </a:extLst>
              </p:cNvPr>
              <p:cNvSpPr>
                <a:spLocks noChangeArrowheads="1"/>
              </p:cNvSpPr>
              <p:nvPr/>
            </p:nvSpPr>
            <p:spPr bwMode="auto">
              <a:xfrm>
                <a:off x="2241" y="2445"/>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类型</a:t>
                </a:r>
              </a:p>
            </p:txBody>
          </p:sp>
          <p:sp>
            <p:nvSpPr>
              <p:cNvPr id="25" name="Rectangle 26">
                <a:extLst>
                  <a:ext uri="{FF2B5EF4-FFF2-40B4-BE49-F238E27FC236}">
                    <a16:creationId xmlns:a16="http://schemas.microsoft.com/office/drawing/2014/main" id="{4F05571F-E33B-4F61-920B-89B295C17DE6}"/>
                  </a:ext>
                </a:extLst>
              </p:cNvPr>
              <p:cNvSpPr>
                <a:spLocks noChangeArrowheads="1"/>
              </p:cNvSpPr>
              <p:nvPr/>
            </p:nvSpPr>
            <p:spPr bwMode="auto">
              <a:xfrm>
                <a:off x="3406" y="2445"/>
                <a:ext cx="62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数        据</a:t>
                </a:r>
              </a:p>
            </p:txBody>
          </p:sp>
          <p:sp>
            <p:nvSpPr>
              <p:cNvPr id="26" name="Rectangle 27">
                <a:extLst>
                  <a:ext uri="{FF2B5EF4-FFF2-40B4-BE49-F238E27FC236}">
                    <a16:creationId xmlns:a16="http://schemas.microsoft.com/office/drawing/2014/main" id="{380E7BD4-39A5-430E-A567-2F7D42FD2F08}"/>
                  </a:ext>
                </a:extLst>
              </p:cNvPr>
              <p:cNvSpPr>
                <a:spLocks noChangeArrowheads="1"/>
              </p:cNvSpPr>
              <p:nvPr/>
            </p:nvSpPr>
            <p:spPr bwMode="auto">
              <a:xfrm>
                <a:off x="4683" y="2445"/>
                <a:ext cx="34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FCS</a:t>
                </a:r>
              </a:p>
            </p:txBody>
          </p:sp>
          <p:sp>
            <p:nvSpPr>
              <p:cNvPr id="27" name="Rectangle 28">
                <a:extLst>
                  <a:ext uri="{FF2B5EF4-FFF2-40B4-BE49-F238E27FC236}">
                    <a16:creationId xmlns:a16="http://schemas.microsoft.com/office/drawing/2014/main" id="{98A246BC-CC00-4231-823F-9C5E87A225C1}"/>
                  </a:ext>
                </a:extLst>
              </p:cNvPr>
              <p:cNvSpPr>
                <a:spLocks noChangeArrowheads="1"/>
              </p:cNvSpPr>
              <p:nvPr/>
            </p:nvSpPr>
            <p:spPr bwMode="auto">
              <a:xfrm>
                <a:off x="1193" y="2205"/>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6</a:t>
                </a:r>
              </a:p>
            </p:txBody>
          </p:sp>
          <p:sp>
            <p:nvSpPr>
              <p:cNvPr id="28" name="Rectangle 29">
                <a:extLst>
                  <a:ext uri="{FF2B5EF4-FFF2-40B4-BE49-F238E27FC236}">
                    <a16:creationId xmlns:a16="http://schemas.microsoft.com/office/drawing/2014/main" id="{7E7F3581-CE1B-4649-B3E3-AA7DA4227E3B}"/>
                  </a:ext>
                </a:extLst>
              </p:cNvPr>
              <p:cNvSpPr>
                <a:spLocks noChangeArrowheads="1"/>
              </p:cNvSpPr>
              <p:nvPr/>
            </p:nvSpPr>
            <p:spPr bwMode="auto">
              <a:xfrm>
                <a:off x="1810" y="2205"/>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6</a:t>
                </a:r>
              </a:p>
            </p:txBody>
          </p:sp>
          <p:sp>
            <p:nvSpPr>
              <p:cNvPr id="29" name="Rectangle 30">
                <a:extLst>
                  <a:ext uri="{FF2B5EF4-FFF2-40B4-BE49-F238E27FC236}">
                    <a16:creationId xmlns:a16="http://schemas.microsoft.com/office/drawing/2014/main" id="{04896BFB-CE4D-41AB-841F-AF36C4FA1D52}"/>
                  </a:ext>
                </a:extLst>
              </p:cNvPr>
              <p:cNvSpPr>
                <a:spLocks noChangeArrowheads="1"/>
              </p:cNvSpPr>
              <p:nvPr/>
            </p:nvSpPr>
            <p:spPr bwMode="auto">
              <a:xfrm>
                <a:off x="2379" y="2205"/>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2</a:t>
                </a:r>
              </a:p>
            </p:txBody>
          </p:sp>
          <p:sp>
            <p:nvSpPr>
              <p:cNvPr id="30" name="Rectangle 31">
                <a:extLst>
                  <a:ext uri="{FF2B5EF4-FFF2-40B4-BE49-F238E27FC236}">
                    <a16:creationId xmlns:a16="http://schemas.microsoft.com/office/drawing/2014/main" id="{2366F256-F504-492E-AF92-C192B3E1599C}"/>
                  </a:ext>
                </a:extLst>
              </p:cNvPr>
              <p:cNvSpPr>
                <a:spLocks noChangeArrowheads="1"/>
              </p:cNvSpPr>
              <p:nvPr/>
            </p:nvSpPr>
            <p:spPr bwMode="auto">
              <a:xfrm>
                <a:off x="4786" y="2205"/>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4</a:t>
                </a:r>
              </a:p>
            </p:txBody>
          </p:sp>
          <p:sp>
            <p:nvSpPr>
              <p:cNvPr id="31" name="Rectangle 32">
                <a:extLst>
                  <a:ext uri="{FF2B5EF4-FFF2-40B4-BE49-F238E27FC236}">
                    <a16:creationId xmlns:a16="http://schemas.microsoft.com/office/drawing/2014/main" id="{94788891-B27B-4930-869B-5D943594480A}"/>
                  </a:ext>
                </a:extLst>
              </p:cNvPr>
              <p:cNvSpPr>
                <a:spLocks noChangeArrowheads="1"/>
              </p:cNvSpPr>
              <p:nvPr/>
            </p:nvSpPr>
            <p:spPr bwMode="auto">
              <a:xfrm>
                <a:off x="659" y="2182"/>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字节</a:t>
                </a:r>
              </a:p>
            </p:txBody>
          </p:sp>
          <p:sp>
            <p:nvSpPr>
              <p:cNvPr id="32" name="Text Box 33">
                <a:extLst>
                  <a:ext uri="{FF2B5EF4-FFF2-40B4-BE49-F238E27FC236}">
                    <a16:creationId xmlns:a16="http://schemas.microsoft.com/office/drawing/2014/main" id="{BC666945-DCA1-4B48-B902-3060DC27B945}"/>
                  </a:ext>
                </a:extLst>
              </p:cNvPr>
              <p:cNvSpPr txBox="1">
                <a:spLocks noChangeArrowheads="1"/>
              </p:cNvSpPr>
              <p:nvPr/>
            </p:nvSpPr>
            <p:spPr bwMode="auto">
              <a:xfrm>
                <a:off x="3777" y="2185"/>
                <a:ext cx="6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ea typeface="宋体" pitchFamily="2" charset="-122"/>
                  </a:rPr>
                  <a:t>46 ~ 1500</a:t>
                </a:r>
              </a:p>
            </p:txBody>
          </p:sp>
        </p:grpSp>
      </p:grpSp>
      <p:grpSp>
        <p:nvGrpSpPr>
          <p:cNvPr id="33" name="Group 34">
            <a:extLst>
              <a:ext uri="{FF2B5EF4-FFF2-40B4-BE49-F238E27FC236}">
                <a16:creationId xmlns:a16="http://schemas.microsoft.com/office/drawing/2014/main" id="{EDF0FBBB-323D-481D-949E-7F8E7F9E7D62}"/>
              </a:ext>
            </a:extLst>
          </p:cNvPr>
          <p:cNvGrpSpPr>
            <a:grpSpLocks/>
          </p:cNvGrpSpPr>
          <p:nvPr/>
        </p:nvGrpSpPr>
        <p:grpSpPr bwMode="auto">
          <a:xfrm>
            <a:off x="4310063" y="2971800"/>
            <a:ext cx="3124200" cy="990600"/>
            <a:chOff x="2715" y="1872"/>
            <a:chExt cx="1968" cy="624"/>
          </a:xfrm>
        </p:grpSpPr>
        <p:sp>
          <p:nvSpPr>
            <p:cNvPr id="34" name="AutoShape 35">
              <a:extLst>
                <a:ext uri="{FF2B5EF4-FFF2-40B4-BE49-F238E27FC236}">
                  <a16:creationId xmlns:a16="http://schemas.microsoft.com/office/drawing/2014/main" id="{0D842962-4472-4960-A96A-95A8AD68EFFF}"/>
                </a:ext>
              </a:extLst>
            </p:cNvPr>
            <p:cNvSpPr>
              <a:spLocks noChangeArrowheads="1"/>
            </p:cNvSpPr>
            <p:nvPr/>
          </p:nvSpPr>
          <p:spPr bwMode="auto">
            <a:xfrm rot="16200000" flipH="1">
              <a:off x="3508" y="2231"/>
              <a:ext cx="384" cy="145"/>
            </a:xfrm>
            <a:prstGeom prst="rightArrow">
              <a:avLst>
                <a:gd name="adj1" fmla="val 50000"/>
                <a:gd name="adj2" fmla="val 132426"/>
              </a:avLst>
            </a:prstGeom>
            <a:solidFill>
              <a:srgbClr val="00E4A8"/>
            </a:solidFill>
            <a:ln w="12700">
              <a:solidFill>
                <a:srgbClr val="3333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35" name="Rectangle 36">
              <a:extLst>
                <a:ext uri="{FF2B5EF4-FFF2-40B4-BE49-F238E27FC236}">
                  <a16:creationId xmlns:a16="http://schemas.microsoft.com/office/drawing/2014/main" id="{6AF511AA-6F73-4096-A886-A5BC49D4BD77}"/>
                </a:ext>
              </a:extLst>
            </p:cNvPr>
            <p:cNvSpPr>
              <a:spLocks noChangeArrowheads="1"/>
            </p:cNvSpPr>
            <p:nvPr/>
          </p:nvSpPr>
          <p:spPr bwMode="auto">
            <a:xfrm>
              <a:off x="2715" y="1872"/>
              <a:ext cx="1968" cy="240"/>
            </a:xfrm>
            <a:prstGeom prst="rect">
              <a:avLst/>
            </a:prstGeom>
            <a:solidFill>
              <a:srgbClr val="CCECFF"/>
            </a:solidFill>
            <a:ln w="19050">
              <a:solidFill>
                <a:srgbClr val="3333CC"/>
              </a:solidFill>
              <a:miter lim="800000"/>
              <a:headEnd/>
              <a:tailEnd/>
            </a:ln>
            <a:effectLst>
              <a:outerShdw dist="35921" dir="2700000" algn="ctr" rotWithShape="0">
                <a:srgbClr val="1C1C1C"/>
              </a:outerShdw>
            </a:effectLst>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zh-CN" altLang="en-US" sz="1600" b="0" kern="0" dirty="0">
                  <a:solidFill>
                    <a:srgbClr val="333399"/>
                  </a:solidFill>
                  <a:latin typeface="Times New Roman" pitchFamily="18" charset="0"/>
                </a:rPr>
                <a:t>网络层数据</a:t>
              </a:r>
              <a:r>
                <a:rPr kumimoji="0" lang="zh-CN" altLang="en-US" sz="1600" b="0" i="0" u="none" strike="noStrike" kern="0" cap="none" spc="0" normalizeH="0" baseline="0" noProof="0" dirty="0">
                  <a:ln>
                    <a:noFill/>
                  </a:ln>
                  <a:solidFill>
                    <a:srgbClr val="333399"/>
                  </a:solidFill>
                  <a:effectLst/>
                  <a:uLnTx/>
                  <a:uFillTx/>
                  <a:latin typeface="Times New Roman" pitchFamily="18" charset="0"/>
                </a:rPr>
                <a:t>报文</a:t>
              </a:r>
            </a:p>
          </p:txBody>
        </p:sp>
      </p:grpSp>
      <p:grpSp>
        <p:nvGrpSpPr>
          <p:cNvPr id="36" name="Group 38">
            <a:extLst>
              <a:ext uri="{FF2B5EF4-FFF2-40B4-BE49-F238E27FC236}">
                <a16:creationId xmlns:a16="http://schemas.microsoft.com/office/drawing/2014/main" id="{B141AAB9-2C94-4DFC-856D-49587D07A6BA}"/>
              </a:ext>
            </a:extLst>
          </p:cNvPr>
          <p:cNvGrpSpPr>
            <a:grpSpLocks/>
          </p:cNvGrpSpPr>
          <p:nvPr/>
        </p:nvGrpSpPr>
        <p:grpSpPr bwMode="auto">
          <a:xfrm>
            <a:off x="176213" y="4343400"/>
            <a:ext cx="4092575" cy="2286000"/>
            <a:chOff x="111" y="2736"/>
            <a:chExt cx="2578" cy="1440"/>
          </a:xfrm>
        </p:grpSpPr>
        <p:sp>
          <p:nvSpPr>
            <p:cNvPr id="37" name="Rectangle 39">
              <a:extLst>
                <a:ext uri="{FF2B5EF4-FFF2-40B4-BE49-F238E27FC236}">
                  <a16:creationId xmlns:a16="http://schemas.microsoft.com/office/drawing/2014/main" id="{64BEF08D-67BE-470A-BAAE-DC20DAD30DED}"/>
                </a:ext>
              </a:extLst>
            </p:cNvPr>
            <p:cNvSpPr>
              <a:spLocks noChangeArrowheads="1"/>
            </p:cNvSpPr>
            <p:nvPr/>
          </p:nvSpPr>
          <p:spPr bwMode="auto">
            <a:xfrm>
              <a:off x="123" y="3606"/>
              <a:ext cx="2526" cy="262"/>
            </a:xfrm>
            <a:prstGeom prst="rect">
              <a:avLst/>
            </a:prstGeom>
            <a:solidFill>
              <a:srgbClr val="FFFF99"/>
            </a:solidFill>
            <a:ln w="1905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38" name="Rectangle 40">
              <a:extLst>
                <a:ext uri="{FF2B5EF4-FFF2-40B4-BE49-F238E27FC236}">
                  <a16:creationId xmlns:a16="http://schemas.microsoft.com/office/drawing/2014/main" id="{BD20BA40-E7DA-455C-B605-BC87EED81DFE}"/>
                </a:ext>
              </a:extLst>
            </p:cNvPr>
            <p:cNvSpPr>
              <a:spLocks noChangeArrowheads="1"/>
            </p:cNvSpPr>
            <p:nvPr/>
          </p:nvSpPr>
          <p:spPr bwMode="auto">
            <a:xfrm>
              <a:off x="111" y="3633"/>
              <a:ext cx="25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333399"/>
                  </a:solidFill>
                  <a:effectLst/>
                  <a:uLnTx/>
                  <a:uFillTx/>
                  <a:latin typeface="Times New Roman" pitchFamily="18" charset="0"/>
                </a:rPr>
                <a:t>10101010101010         10101010101010101011</a:t>
              </a:r>
            </a:p>
          </p:txBody>
        </p:sp>
        <p:sp>
          <p:nvSpPr>
            <p:cNvPr id="39" name="Line 41">
              <a:extLst>
                <a:ext uri="{FF2B5EF4-FFF2-40B4-BE49-F238E27FC236}">
                  <a16:creationId xmlns:a16="http://schemas.microsoft.com/office/drawing/2014/main" id="{2DDB5B1C-59F1-463A-BC06-E61A848CBC79}"/>
                </a:ext>
              </a:extLst>
            </p:cNvPr>
            <p:cNvSpPr>
              <a:spLocks noChangeShapeType="1"/>
            </p:cNvSpPr>
            <p:nvPr/>
          </p:nvSpPr>
          <p:spPr bwMode="auto">
            <a:xfrm>
              <a:off x="2125" y="3604"/>
              <a:ext cx="0" cy="27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 name="Rectangle 42">
              <a:extLst>
                <a:ext uri="{FF2B5EF4-FFF2-40B4-BE49-F238E27FC236}">
                  <a16:creationId xmlns:a16="http://schemas.microsoft.com/office/drawing/2014/main" id="{B0884904-73A5-4BC3-98E1-F99FB7E9AD49}"/>
                </a:ext>
              </a:extLst>
            </p:cNvPr>
            <p:cNvSpPr>
              <a:spLocks noChangeArrowheads="1"/>
            </p:cNvSpPr>
            <p:nvPr/>
          </p:nvSpPr>
          <p:spPr bwMode="auto">
            <a:xfrm>
              <a:off x="841" y="3892"/>
              <a:ext cx="62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前同步码</a:t>
              </a:r>
            </a:p>
          </p:txBody>
        </p:sp>
        <p:sp>
          <p:nvSpPr>
            <p:cNvPr id="41" name="Rectangle 43">
              <a:extLst>
                <a:ext uri="{FF2B5EF4-FFF2-40B4-BE49-F238E27FC236}">
                  <a16:creationId xmlns:a16="http://schemas.microsoft.com/office/drawing/2014/main" id="{CB68125E-4629-47CB-8132-66BADD24C599}"/>
                </a:ext>
              </a:extLst>
            </p:cNvPr>
            <p:cNvSpPr>
              <a:spLocks noChangeArrowheads="1"/>
            </p:cNvSpPr>
            <p:nvPr/>
          </p:nvSpPr>
          <p:spPr bwMode="auto">
            <a:xfrm>
              <a:off x="2169" y="3874"/>
              <a:ext cx="49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8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帧开始</a:t>
              </a:r>
            </a:p>
            <a:p>
              <a:pPr marL="0" marR="0" lvl="0" indent="0" defTabSz="762000" eaLnBrk="1" fontAlgn="auto" latinLnBrk="0" hangingPunct="1">
                <a:lnSpc>
                  <a:spcPct val="80000"/>
                </a:lnSpc>
                <a:spcBef>
                  <a:spcPts val="0"/>
                </a:spcBef>
                <a:spcAft>
                  <a:spcPts val="0"/>
                </a:spcAft>
                <a:buClrTx/>
                <a:buSzTx/>
                <a:buFontTx/>
                <a:buNone/>
                <a:tabLst/>
                <a:defRPr/>
              </a:pPr>
              <a:r>
                <a:rPr kumimoji="0" lang="zh-CN" altLang="en-US" sz="1600" b="0" i="0" u="none" strike="noStrike" kern="0" cap="none" spc="0" normalizeH="0" baseline="0" noProof="0">
                  <a:ln>
                    <a:noFill/>
                  </a:ln>
                  <a:solidFill>
                    <a:srgbClr val="333399"/>
                  </a:solidFill>
                  <a:effectLst/>
                  <a:uLnTx/>
                  <a:uFillTx/>
                  <a:latin typeface="Times New Roman" pitchFamily="18" charset="0"/>
                </a:rPr>
                <a:t>定界符</a:t>
              </a:r>
            </a:p>
          </p:txBody>
        </p:sp>
        <p:sp>
          <p:nvSpPr>
            <p:cNvPr id="42" name="Rectangle 44">
              <a:extLst>
                <a:ext uri="{FF2B5EF4-FFF2-40B4-BE49-F238E27FC236}">
                  <a16:creationId xmlns:a16="http://schemas.microsoft.com/office/drawing/2014/main" id="{EDFFF786-E93B-4EA7-BC3F-42693B520060}"/>
                </a:ext>
              </a:extLst>
            </p:cNvPr>
            <p:cNvSpPr>
              <a:spLocks noChangeArrowheads="1"/>
            </p:cNvSpPr>
            <p:nvPr/>
          </p:nvSpPr>
          <p:spPr bwMode="auto">
            <a:xfrm>
              <a:off x="884" y="3394"/>
              <a:ext cx="46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7 </a:t>
              </a:r>
              <a:r>
                <a:rPr kumimoji="0" lang="zh-CN" altLang="en-US" sz="1600" b="0" i="0" u="none" strike="noStrike" kern="0" cap="none" spc="0" normalizeH="0" baseline="0" noProof="0">
                  <a:ln>
                    <a:noFill/>
                  </a:ln>
                  <a:solidFill>
                    <a:srgbClr val="333399"/>
                  </a:solidFill>
                  <a:effectLst/>
                  <a:uLnTx/>
                  <a:uFillTx/>
                  <a:latin typeface="Times New Roman" pitchFamily="18" charset="0"/>
                </a:rPr>
                <a:t>字节</a:t>
              </a:r>
            </a:p>
          </p:txBody>
        </p:sp>
        <p:sp>
          <p:nvSpPr>
            <p:cNvPr id="43" name="Rectangle 45">
              <a:extLst>
                <a:ext uri="{FF2B5EF4-FFF2-40B4-BE49-F238E27FC236}">
                  <a16:creationId xmlns:a16="http://schemas.microsoft.com/office/drawing/2014/main" id="{23C25679-A0C2-4129-A7A8-24A4F6997374}"/>
                </a:ext>
              </a:extLst>
            </p:cNvPr>
            <p:cNvSpPr>
              <a:spLocks noChangeArrowheads="1"/>
            </p:cNvSpPr>
            <p:nvPr/>
          </p:nvSpPr>
          <p:spPr bwMode="auto">
            <a:xfrm>
              <a:off x="2157" y="3394"/>
              <a:ext cx="46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1 </a:t>
              </a:r>
              <a:r>
                <a:rPr kumimoji="0" lang="zh-CN" altLang="en-US" sz="1600" b="0" i="0" u="none" strike="noStrike" kern="0" cap="none" spc="0" normalizeH="0" baseline="0" noProof="0">
                  <a:ln>
                    <a:noFill/>
                  </a:ln>
                  <a:solidFill>
                    <a:srgbClr val="333399"/>
                  </a:solidFill>
                  <a:effectLst/>
                  <a:uLnTx/>
                  <a:uFillTx/>
                  <a:latin typeface="Times New Roman" pitchFamily="18" charset="0"/>
                </a:rPr>
                <a:t>字节</a:t>
              </a:r>
            </a:p>
          </p:txBody>
        </p:sp>
        <p:sp>
          <p:nvSpPr>
            <p:cNvPr id="44" name="Line 46">
              <a:extLst>
                <a:ext uri="{FF2B5EF4-FFF2-40B4-BE49-F238E27FC236}">
                  <a16:creationId xmlns:a16="http://schemas.microsoft.com/office/drawing/2014/main" id="{2E10E861-5EE1-496E-ADAB-A67C4F296B47}"/>
                </a:ext>
              </a:extLst>
            </p:cNvPr>
            <p:cNvSpPr>
              <a:spLocks noChangeShapeType="1"/>
            </p:cNvSpPr>
            <p:nvPr/>
          </p:nvSpPr>
          <p:spPr bwMode="auto">
            <a:xfrm flipV="1">
              <a:off x="131" y="3294"/>
              <a:ext cx="184" cy="31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5" name="Line 47">
              <a:extLst>
                <a:ext uri="{FF2B5EF4-FFF2-40B4-BE49-F238E27FC236}">
                  <a16:creationId xmlns:a16="http://schemas.microsoft.com/office/drawing/2014/main" id="{38B02BE5-891F-4945-BA91-2919A7A30894}"/>
                </a:ext>
              </a:extLst>
            </p:cNvPr>
            <p:cNvSpPr>
              <a:spLocks noChangeShapeType="1"/>
            </p:cNvSpPr>
            <p:nvPr/>
          </p:nvSpPr>
          <p:spPr bwMode="auto">
            <a:xfrm>
              <a:off x="969" y="3302"/>
              <a:ext cx="1680" cy="304"/>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6" name="Text Box 48">
              <a:extLst>
                <a:ext uri="{FF2B5EF4-FFF2-40B4-BE49-F238E27FC236}">
                  <a16:creationId xmlns:a16="http://schemas.microsoft.com/office/drawing/2014/main" id="{4E744AD8-6187-4647-B9A2-04EC9C492DF1}"/>
                </a:ext>
              </a:extLst>
            </p:cNvPr>
            <p:cNvSpPr txBox="1">
              <a:spLocks noChangeArrowheads="1"/>
            </p:cNvSpPr>
            <p:nvPr/>
          </p:nvSpPr>
          <p:spPr bwMode="auto">
            <a:xfrm>
              <a:off x="1100" y="3613"/>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Times New Roman" pitchFamily="18" charset="0"/>
                  <a:ea typeface="宋体" pitchFamily="2" charset="-122"/>
                </a:rPr>
                <a:t>…</a:t>
              </a:r>
            </a:p>
          </p:txBody>
        </p:sp>
        <p:grpSp>
          <p:nvGrpSpPr>
            <p:cNvPr id="47" name="Group 49">
              <a:extLst>
                <a:ext uri="{FF2B5EF4-FFF2-40B4-BE49-F238E27FC236}">
                  <a16:creationId xmlns:a16="http://schemas.microsoft.com/office/drawing/2014/main" id="{8853F3B2-B908-42BB-BFAE-2A6F7BFC163A}"/>
                </a:ext>
              </a:extLst>
            </p:cNvPr>
            <p:cNvGrpSpPr>
              <a:grpSpLocks/>
            </p:cNvGrpSpPr>
            <p:nvPr/>
          </p:nvGrpSpPr>
          <p:grpSpPr bwMode="auto">
            <a:xfrm>
              <a:off x="171" y="2736"/>
              <a:ext cx="804" cy="548"/>
              <a:chOff x="171" y="2736"/>
              <a:chExt cx="804" cy="548"/>
            </a:xfrm>
          </p:grpSpPr>
          <p:grpSp>
            <p:nvGrpSpPr>
              <p:cNvPr id="48" name="Group 50">
                <a:extLst>
                  <a:ext uri="{FF2B5EF4-FFF2-40B4-BE49-F238E27FC236}">
                    <a16:creationId xmlns:a16="http://schemas.microsoft.com/office/drawing/2014/main" id="{A216F048-2FB2-42A9-A5EC-528C96DCB6BF}"/>
                  </a:ext>
                </a:extLst>
              </p:cNvPr>
              <p:cNvGrpSpPr>
                <a:grpSpLocks/>
              </p:cNvGrpSpPr>
              <p:nvPr/>
            </p:nvGrpSpPr>
            <p:grpSpPr bwMode="auto">
              <a:xfrm>
                <a:off x="333" y="2976"/>
                <a:ext cx="642" cy="308"/>
                <a:chOff x="333" y="2976"/>
                <a:chExt cx="642" cy="308"/>
              </a:xfrm>
            </p:grpSpPr>
            <p:sp>
              <p:nvSpPr>
                <p:cNvPr id="51" name="Rectangle 51">
                  <a:extLst>
                    <a:ext uri="{FF2B5EF4-FFF2-40B4-BE49-F238E27FC236}">
                      <a16:creationId xmlns:a16="http://schemas.microsoft.com/office/drawing/2014/main" id="{47A7E7AE-4E22-4CE2-8493-D3D2D0A6025D}"/>
                    </a:ext>
                  </a:extLst>
                </p:cNvPr>
                <p:cNvSpPr>
                  <a:spLocks noChangeArrowheads="1"/>
                </p:cNvSpPr>
                <p:nvPr/>
              </p:nvSpPr>
              <p:spPr bwMode="auto">
                <a:xfrm>
                  <a:off x="333" y="2976"/>
                  <a:ext cx="642" cy="308"/>
                </a:xfrm>
                <a:prstGeom prst="rect">
                  <a:avLst/>
                </a:prstGeom>
                <a:solidFill>
                  <a:srgbClr val="FFFF99"/>
                </a:solidFill>
                <a:ln w="28575">
                  <a:solidFill>
                    <a:srgbClr val="3333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2" name="Rectangle 52">
                  <a:extLst>
                    <a:ext uri="{FF2B5EF4-FFF2-40B4-BE49-F238E27FC236}">
                      <a16:creationId xmlns:a16="http://schemas.microsoft.com/office/drawing/2014/main" id="{AE5E2F21-1B01-489E-892B-EAA5132E5C7A}"/>
                    </a:ext>
                  </a:extLst>
                </p:cNvPr>
                <p:cNvSpPr>
                  <a:spLocks noChangeArrowheads="1"/>
                </p:cNvSpPr>
                <p:nvPr/>
              </p:nvSpPr>
              <p:spPr bwMode="auto">
                <a:xfrm>
                  <a:off x="419" y="3034"/>
                  <a:ext cx="46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rPr>
                    <a:t>8 </a:t>
                  </a:r>
                  <a:r>
                    <a:rPr kumimoji="0" lang="zh-CN" altLang="en-US" sz="1600" b="0" i="0" u="none" strike="noStrike" kern="0" cap="none" spc="0" normalizeH="0" baseline="0" noProof="0">
                      <a:ln>
                        <a:noFill/>
                      </a:ln>
                      <a:solidFill>
                        <a:srgbClr val="333399"/>
                      </a:solidFill>
                      <a:effectLst/>
                      <a:uLnTx/>
                      <a:uFillTx/>
                      <a:latin typeface="Times New Roman" pitchFamily="18" charset="0"/>
                    </a:rPr>
                    <a:t>字节</a:t>
                  </a:r>
                </a:p>
              </p:txBody>
            </p:sp>
          </p:grpSp>
          <p:sp>
            <p:nvSpPr>
              <p:cNvPr id="49" name="AutoShape 53">
                <a:extLst>
                  <a:ext uri="{FF2B5EF4-FFF2-40B4-BE49-F238E27FC236}">
                    <a16:creationId xmlns:a16="http://schemas.microsoft.com/office/drawing/2014/main" id="{7930080E-788F-4402-A0A1-EB90DAA5C2F3}"/>
                  </a:ext>
                </a:extLst>
              </p:cNvPr>
              <p:cNvSpPr>
                <a:spLocks noChangeArrowheads="1"/>
              </p:cNvSpPr>
              <p:nvPr/>
            </p:nvSpPr>
            <p:spPr bwMode="auto">
              <a:xfrm>
                <a:off x="171" y="2752"/>
                <a:ext cx="386" cy="193"/>
              </a:xfrm>
              <a:prstGeom prst="wedgeRoundRectCallout">
                <a:avLst>
                  <a:gd name="adj1" fmla="val 48000"/>
                  <a:gd name="adj2" fmla="val 139880"/>
                  <a:gd name="adj3" fmla="val 16667"/>
                </a:avLst>
              </a:prstGeom>
              <a:solidFill>
                <a:srgbClr val="FFFFFF"/>
              </a:solidFill>
              <a:ln w="12700">
                <a:solidFill>
                  <a:srgbClr val="000000"/>
                </a:solidFill>
                <a:miter lim="800000"/>
                <a:headEnd/>
                <a:tailEnd/>
              </a:ln>
            </p:spPr>
            <p:txBody>
              <a:bodyPr/>
              <a:lstStyle/>
              <a:p>
                <a:pPr marL="0" marR="0" lvl="0" indent="0" algn="ctr" defTabSz="762000" eaLnBrk="1" fontAlgn="auto" latinLnBrk="0" hangingPunct="1">
                  <a:lnSpc>
                    <a:spcPct val="100000"/>
                  </a:lnSpc>
                  <a:spcBef>
                    <a:spcPts val="0"/>
                  </a:spcBef>
                  <a:spcAft>
                    <a:spcPts val="0"/>
                  </a:spcAft>
                  <a:buClrTx/>
                  <a:buSzTx/>
                  <a:buFontTx/>
                  <a:buNone/>
                  <a:tabLst/>
                  <a:defRPr/>
                </a:pPr>
                <a:endParaRPr kumimoji="0" lang="zh-CN" altLang="zh-CN" sz="1600" b="0" i="0" u="none" strike="noStrike" kern="0" cap="none" spc="0" normalizeH="0" baseline="0" noProof="0">
                  <a:ln>
                    <a:noFill/>
                  </a:ln>
                  <a:solidFill>
                    <a:srgbClr val="333399"/>
                  </a:solidFill>
                  <a:effectLst/>
                  <a:uLnTx/>
                  <a:uFillTx/>
                  <a:latin typeface="Times New Roman" pitchFamily="18" charset="0"/>
                </a:endParaRPr>
              </a:p>
            </p:txBody>
          </p:sp>
          <p:sp>
            <p:nvSpPr>
              <p:cNvPr id="50" name="Rectangle 54">
                <a:extLst>
                  <a:ext uri="{FF2B5EF4-FFF2-40B4-BE49-F238E27FC236}">
                    <a16:creationId xmlns:a16="http://schemas.microsoft.com/office/drawing/2014/main" id="{C24A8AC4-3277-4C1B-AC6A-5875D53ED6D8}"/>
                  </a:ext>
                </a:extLst>
              </p:cNvPr>
              <p:cNvSpPr>
                <a:spLocks noChangeArrowheads="1"/>
              </p:cNvSpPr>
              <p:nvPr/>
            </p:nvSpPr>
            <p:spPr bwMode="auto">
              <a:xfrm>
                <a:off x="187" y="2736"/>
                <a:ext cx="5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333399"/>
                    </a:solidFill>
                    <a:effectLst/>
                    <a:uLnTx/>
                    <a:uFillTx/>
                    <a:latin typeface="Times New Roman" pitchFamily="18" charset="0"/>
                  </a:rPr>
                  <a:t>插入</a:t>
                </a:r>
              </a:p>
            </p:txBody>
          </p:sp>
        </p:grpSp>
      </p:grpSp>
      <p:sp>
        <p:nvSpPr>
          <p:cNvPr id="53" name="Text Box 55">
            <a:extLst>
              <a:ext uri="{FF2B5EF4-FFF2-40B4-BE49-F238E27FC236}">
                <a16:creationId xmlns:a16="http://schemas.microsoft.com/office/drawing/2014/main" id="{FE20474B-4074-41E5-AEF9-1772B34D5294}"/>
              </a:ext>
            </a:extLst>
          </p:cNvPr>
          <p:cNvSpPr txBox="1">
            <a:spLocks noChangeArrowheads="1"/>
          </p:cNvSpPr>
          <p:nvPr/>
        </p:nvSpPr>
        <p:spPr bwMode="auto">
          <a:xfrm>
            <a:off x="592138" y="1000125"/>
            <a:ext cx="8355012" cy="1196975"/>
          </a:xfrm>
          <a:prstGeom prst="rect">
            <a:avLst/>
          </a:prstGeom>
          <a:solidFill>
            <a:srgbClr val="FFFF99"/>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b="0" dirty="0">
                <a:solidFill>
                  <a:srgbClr val="333399"/>
                </a:solidFill>
                <a:ea typeface="黑体" pitchFamily="49" charset="-122"/>
              </a:rPr>
              <a:t>在帧的前面插入的 </a:t>
            </a:r>
            <a:r>
              <a:rPr kumimoji="0" lang="en-US" altLang="zh-CN" b="0" dirty="0">
                <a:solidFill>
                  <a:srgbClr val="333399"/>
                </a:solidFill>
                <a:ea typeface="黑体" pitchFamily="49" charset="-122"/>
              </a:rPr>
              <a:t>8 </a:t>
            </a:r>
            <a:r>
              <a:rPr kumimoji="0" lang="zh-CN" altLang="en-US" b="0" dirty="0">
                <a:solidFill>
                  <a:srgbClr val="333399"/>
                </a:solidFill>
                <a:ea typeface="黑体" pitchFamily="49" charset="-122"/>
              </a:rPr>
              <a:t>字节</a:t>
            </a:r>
            <a:r>
              <a:rPr kumimoji="0" lang="en-US" altLang="zh-CN" b="0" dirty="0">
                <a:solidFill>
                  <a:srgbClr val="333399"/>
                </a:solidFill>
                <a:ea typeface="黑体" pitchFamily="49" charset="-122"/>
              </a:rPr>
              <a:t>,</a:t>
            </a:r>
            <a:r>
              <a:rPr kumimoji="0" lang="zh-CN" altLang="en-US" b="0" dirty="0">
                <a:solidFill>
                  <a:srgbClr val="333399"/>
                </a:solidFill>
                <a:ea typeface="黑体" pitchFamily="49" charset="-122"/>
              </a:rPr>
              <a:t>其中的第一个字段共 </a:t>
            </a:r>
            <a:r>
              <a:rPr kumimoji="0" lang="en-US" altLang="zh-CN" b="0" dirty="0">
                <a:solidFill>
                  <a:srgbClr val="333399"/>
                </a:solidFill>
                <a:ea typeface="黑体" pitchFamily="49" charset="-122"/>
              </a:rPr>
              <a:t>7 </a:t>
            </a:r>
            <a:r>
              <a:rPr kumimoji="0" lang="zh-CN" altLang="en-US" b="0" dirty="0">
                <a:solidFill>
                  <a:srgbClr val="333399"/>
                </a:solidFill>
                <a:ea typeface="黑体" pitchFamily="49" charset="-122"/>
              </a:rPr>
              <a:t>个字节，</a:t>
            </a:r>
          </a:p>
          <a:p>
            <a:pPr eaLnBrk="1" hangingPunct="1"/>
            <a:r>
              <a:rPr kumimoji="0" lang="zh-CN" altLang="en-US" b="0" dirty="0">
                <a:solidFill>
                  <a:srgbClr val="333399"/>
                </a:solidFill>
                <a:ea typeface="黑体" pitchFamily="49" charset="-122"/>
              </a:rPr>
              <a:t>是前同步码，用来迅速实现 </a:t>
            </a:r>
            <a:r>
              <a:rPr kumimoji="0" lang="en-US" altLang="zh-CN" b="0" dirty="0">
                <a:solidFill>
                  <a:srgbClr val="333399"/>
                </a:solidFill>
                <a:ea typeface="黑体" pitchFamily="49" charset="-122"/>
              </a:rPr>
              <a:t>MAC </a:t>
            </a:r>
            <a:r>
              <a:rPr kumimoji="0" lang="zh-CN" altLang="en-US" b="0" dirty="0">
                <a:solidFill>
                  <a:srgbClr val="333399"/>
                </a:solidFill>
                <a:ea typeface="黑体" pitchFamily="49" charset="-122"/>
              </a:rPr>
              <a:t>帧的比特同步。</a:t>
            </a:r>
          </a:p>
          <a:p>
            <a:pPr eaLnBrk="1" hangingPunct="1"/>
            <a:r>
              <a:rPr kumimoji="0" lang="zh-CN" altLang="en-US" b="0" dirty="0">
                <a:solidFill>
                  <a:srgbClr val="333399"/>
                </a:solidFill>
                <a:ea typeface="黑体" pitchFamily="49" charset="-122"/>
              </a:rPr>
              <a:t>第二个字段是帧开始定界符，表示后面的信息就是</a:t>
            </a:r>
            <a:r>
              <a:rPr kumimoji="0" lang="en-US" altLang="zh-CN" b="0" dirty="0">
                <a:solidFill>
                  <a:srgbClr val="333399"/>
                </a:solidFill>
                <a:ea typeface="黑体" pitchFamily="49" charset="-122"/>
              </a:rPr>
              <a:t>MAC </a:t>
            </a:r>
            <a:r>
              <a:rPr kumimoji="0" lang="zh-CN" altLang="en-US" b="0" dirty="0">
                <a:solidFill>
                  <a:srgbClr val="333399"/>
                </a:solidFill>
                <a:ea typeface="黑体" pitchFamily="49" charset="-122"/>
              </a:rPr>
              <a:t>帧。 </a:t>
            </a:r>
          </a:p>
        </p:txBody>
      </p:sp>
      <p:sp>
        <p:nvSpPr>
          <p:cNvPr id="54" name="Text Box 56">
            <a:extLst>
              <a:ext uri="{FF2B5EF4-FFF2-40B4-BE49-F238E27FC236}">
                <a16:creationId xmlns:a16="http://schemas.microsoft.com/office/drawing/2014/main" id="{1CC13B04-6466-46B1-BF6A-CE713DD7BBFC}"/>
              </a:ext>
            </a:extLst>
          </p:cNvPr>
          <p:cNvSpPr txBox="1">
            <a:spLocks noChangeArrowheads="1"/>
          </p:cNvSpPr>
          <p:nvPr/>
        </p:nvSpPr>
        <p:spPr bwMode="auto">
          <a:xfrm>
            <a:off x="4987925" y="5445125"/>
            <a:ext cx="3816350" cy="1196975"/>
          </a:xfrm>
          <a:prstGeom prst="rect">
            <a:avLst/>
          </a:prstGeom>
          <a:solidFill>
            <a:srgbClr val="FFFF99"/>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b="0">
                <a:solidFill>
                  <a:srgbClr val="333399"/>
                </a:solidFill>
                <a:latin typeface="Tahoma" pitchFamily="34" charset="0"/>
              </a:rPr>
              <a:t>为了达到比特同步，</a:t>
            </a:r>
          </a:p>
          <a:p>
            <a:pPr algn="ctr" eaLnBrk="1" hangingPunct="1"/>
            <a:r>
              <a:rPr kumimoji="0" lang="zh-CN" altLang="en-US" b="0">
                <a:solidFill>
                  <a:srgbClr val="333399"/>
                </a:solidFill>
                <a:ea typeface="黑体" pitchFamily="49" charset="-122"/>
              </a:rPr>
              <a:t>在传输媒体上实际传送的</a:t>
            </a:r>
          </a:p>
          <a:p>
            <a:pPr algn="ctr" eaLnBrk="1" hangingPunct="1"/>
            <a:r>
              <a:rPr kumimoji="0" lang="zh-CN" altLang="en-US" b="0">
                <a:solidFill>
                  <a:srgbClr val="333399"/>
                </a:solidFill>
                <a:ea typeface="黑体" pitchFamily="49" charset="-122"/>
              </a:rPr>
              <a:t>要比 </a:t>
            </a:r>
            <a:r>
              <a:rPr kumimoji="0" lang="en-US" altLang="zh-CN" b="0">
                <a:solidFill>
                  <a:srgbClr val="333399"/>
                </a:solidFill>
                <a:ea typeface="黑体" pitchFamily="49" charset="-122"/>
              </a:rPr>
              <a:t>MAC </a:t>
            </a:r>
            <a:r>
              <a:rPr kumimoji="0" lang="zh-CN" altLang="en-US" b="0">
                <a:solidFill>
                  <a:srgbClr val="333399"/>
                </a:solidFill>
                <a:ea typeface="黑体" pitchFamily="49" charset="-122"/>
              </a:rPr>
              <a:t>帧还多 </a:t>
            </a:r>
            <a:r>
              <a:rPr kumimoji="0" lang="en-US" altLang="zh-CN" b="0">
                <a:solidFill>
                  <a:srgbClr val="333399"/>
                </a:solidFill>
                <a:ea typeface="黑体" pitchFamily="49" charset="-122"/>
              </a:rPr>
              <a:t>8 </a:t>
            </a:r>
            <a:r>
              <a:rPr kumimoji="0" lang="zh-CN" altLang="en-US" b="0">
                <a:solidFill>
                  <a:srgbClr val="333399"/>
                </a:solidFill>
                <a:ea typeface="黑体" pitchFamily="49" charset="-122"/>
              </a:rPr>
              <a:t>个字节</a:t>
            </a:r>
          </a:p>
        </p:txBody>
      </p:sp>
    </p:spTree>
    <p:extLst>
      <p:ext uri="{BB962C8B-B14F-4D97-AF65-F5344CB8AC3E}">
        <p14:creationId xmlns:p14="http://schemas.microsoft.com/office/powerpoint/2010/main" val="32450755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6"/>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500" fill="hold"/>
                                        <p:tgtEl>
                                          <p:spTgt spid="36"/>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A33F2-A780-4D50-8DBD-1DAE6FE1BF39}"/>
              </a:ext>
            </a:extLst>
          </p:cNvPr>
          <p:cNvSpPr>
            <a:spLocks noGrp="1"/>
          </p:cNvSpPr>
          <p:nvPr>
            <p:ph type="title"/>
          </p:nvPr>
        </p:nvSpPr>
        <p:spPr/>
        <p:txBody>
          <a:bodyPr/>
          <a:lstStyle/>
          <a:p>
            <a:r>
              <a:rPr lang="zh-CN" altLang="en-US" dirty="0"/>
              <a:t>四、</a:t>
            </a:r>
            <a:r>
              <a:rPr lang="en-US" altLang="zh-CN" dirty="0"/>
              <a:t>10BASE-T</a:t>
            </a:r>
            <a:r>
              <a:rPr lang="zh-CN" altLang="en-US" dirty="0"/>
              <a:t>以太网</a:t>
            </a:r>
          </a:p>
        </p:txBody>
      </p:sp>
      <p:sp>
        <p:nvSpPr>
          <p:cNvPr id="3" name="内容占位符 2">
            <a:extLst>
              <a:ext uri="{FF2B5EF4-FFF2-40B4-BE49-F238E27FC236}">
                <a16:creationId xmlns:a16="http://schemas.microsoft.com/office/drawing/2014/main" id="{2BB0C8EF-B02E-4685-928C-E1F270CDAEFB}"/>
              </a:ext>
            </a:extLst>
          </p:cNvPr>
          <p:cNvSpPr>
            <a:spLocks noGrp="1"/>
          </p:cNvSpPr>
          <p:nvPr>
            <p:ph idx="1"/>
          </p:nvPr>
        </p:nvSpPr>
        <p:spPr/>
        <p:txBody>
          <a:bodyPr/>
          <a:lstStyle/>
          <a:p>
            <a:r>
              <a:rPr lang="zh-CN" altLang="en-US" sz="2400" b="0" dirty="0">
                <a:latin typeface="+mn-ea"/>
              </a:rPr>
              <a:t>传统以太网最初是使用粗同轴电缆，后来演进到使用比较便宜的细同轴电缆，最后发展为使用更便宜和更灵活的双绞线。</a:t>
            </a:r>
          </a:p>
          <a:p>
            <a:r>
              <a:rPr lang="zh-CN" altLang="en-US" sz="2400" b="0" dirty="0">
                <a:latin typeface="+mn-ea"/>
              </a:rPr>
              <a:t>以双绞线为物理传输介质的以太网，其物理拓扑结构为星形，中心结点为一种有很高可靠性的设备</a:t>
            </a:r>
            <a:r>
              <a:rPr lang="en-US" altLang="zh-CN" sz="2400" b="0" dirty="0">
                <a:latin typeface="+mn-ea"/>
              </a:rPr>
              <a:t>--</a:t>
            </a:r>
            <a:r>
              <a:rPr lang="zh-CN" altLang="en-US" sz="2400" b="0" dirty="0">
                <a:latin typeface="+mn-ea"/>
              </a:rPr>
              <a:t>集线器</a:t>
            </a:r>
            <a:r>
              <a:rPr lang="en-US" altLang="zh-CN" sz="2400" b="0" dirty="0">
                <a:latin typeface="+mn-ea"/>
              </a:rPr>
              <a:t>(Hub)</a:t>
            </a:r>
          </a:p>
        </p:txBody>
      </p:sp>
      <p:pic>
        <p:nvPicPr>
          <p:cNvPr id="4" name="图片 3">
            <a:extLst>
              <a:ext uri="{FF2B5EF4-FFF2-40B4-BE49-F238E27FC236}">
                <a16:creationId xmlns:a16="http://schemas.microsoft.com/office/drawing/2014/main" id="{59813478-5A0D-4440-BC4D-8D1B265EEDE7}"/>
              </a:ext>
            </a:extLst>
          </p:cNvPr>
          <p:cNvPicPr>
            <a:picLocks noChangeAspect="1"/>
          </p:cNvPicPr>
          <p:nvPr/>
        </p:nvPicPr>
        <p:blipFill>
          <a:blip r:embed="rId2"/>
          <a:stretch>
            <a:fillRect/>
          </a:stretch>
        </p:blipFill>
        <p:spPr>
          <a:xfrm>
            <a:off x="3851920" y="3573016"/>
            <a:ext cx="4731887" cy="2706398"/>
          </a:xfrm>
          <a:prstGeom prst="rect">
            <a:avLst/>
          </a:prstGeom>
        </p:spPr>
      </p:pic>
      <p:sp>
        <p:nvSpPr>
          <p:cNvPr id="6" name="文本框 5">
            <a:extLst>
              <a:ext uri="{FF2B5EF4-FFF2-40B4-BE49-F238E27FC236}">
                <a16:creationId xmlns:a16="http://schemas.microsoft.com/office/drawing/2014/main" id="{4BDCD5DC-A14E-496E-87AC-CA41149D55F0}"/>
              </a:ext>
            </a:extLst>
          </p:cNvPr>
          <p:cNvSpPr txBox="1"/>
          <p:nvPr/>
        </p:nvSpPr>
        <p:spPr>
          <a:xfrm>
            <a:off x="971550" y="3861048"/>
            <a:ext cx="2736354" cy="1200329"/>
          </a:xfrm>
          <a:prstGeom prst="rect">
            <a:avLst/>
          </a:prstGeom>
          <a:noFill/>
        </p:spPr>
        <p:txBody>
          <a:bodyPr wrap="square">
            <a:spAutoFit/>
          </a:bodyPr>
          <a:lstStyle/>
          <a:p>
            <a:pPr marL="195263" marR="0" lvl="0" indent="-195263" algn="just" defTabSz="914400" rtl="0" eaLnBrk="0" fontAlgn="base" latinLnBrk="0" hangingPunct="0">
              <a:lnSpc>
                <a:spcPct val="100000"/>
              </a:lnSpc>
              <a:spcBef>
                <a:spcPct val="20000"/>
              </a:spcBef>
              <a:spcAft>
                <a:spcPct val="0"/>
              </a:spcAft>
              <a:buClr>
                <a:srgbClr val="3333CC"/>
              </a:buClr>
              <a:buSzPct val="70000"/>
              <a:buFont typeface="Wingdings" panose="05000000000000000000" pitchFamily="2" charset="2"/>
              <a:buBlip>
                <a:blip r:embed="rId3"/>
              </a:buBlip>
              <a:tabLst/>
              <a:defRPr/>
            </a:pPr>
            <a:r>
              <a:rPr kumimoji="1" lang="zh-CN" altLang="en-US" sz="2400" b="0" i="0" u="none" strike="noStrike" kern="0" cap="none" spc="0" normalizeH="0" baseline="0" noProof="0" dirty="0">
                <a:ln>
                  <a:noFill/>
                </a:ln>
                <a:solidFill>
                  <a:srgbClr val="000000"/>
                </a:solidFill>
                <a:effectLst/>
                <a:uLnTx/>
                <a:uFillTx/>
                <a:latin typeface="宋体"/>
                <a:ea typeface="宋体"/>
                <a:cs typeface="+mn-cs"/>
              </a:rPr>
              <a:t>集线器工作在物理层，形状类似多接口转发器。</a:t>
            </a:r>
          </a:p>
        </p:txBody>
      </p:sp>
    </p:spTree>
    <p:extLst>
      <p:ext uri="{BB962C8B-B14F-4D97-AF65-F5344CB8AC3E}">
        <p14:creationId xmlns:p14="http://schemas.microsoft.com/office/powerpoint/2010/main" val="17949027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C58D0-A3ED-4EF8-80B1-D066137566A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21A45DE-F6D8-4590-AE6E-4EA2503B9720}"/>
              </a:ext>
            </a:extLst>
          </p:cNvPr>
          <p:cNvSpPr>
            <a:spLocks noGrp="1"/>
          </p:cNvSpPr>
          <p:nvPr>
            <p:ph idx="1"/>
          </p:nvPr>
        </p:nvSpPr>
        <p:spPr>
          <a:xfrm>
            <a:off x="914400" y="1524000"/>
            <a:ext cx="7391400" cy="4081117"/>
          </a:xfrm>
        </p:spPr>
        <p:txBody>
          <a:bodyPr/>
          <a:lstStyle/>
          <a:p>
            <a:r>
              <a:rPr lang="zh-CN" altLang="en-US" sz="2400" dirty="0">
                <a:latin typeface="+mn-ea"/>
              </a:rPr>
              <a:t>由</a:t>
            </a:r>
            <a:r>
              <a:rPr lang="en-US" altLang="zh-CN" sz="2400" dirty="0">
                <a:latin typeface="+mn-ea"/>
              </a:rPr>
              <a:t>Hub</a:t>
            </a:r>
            <a:r>
              <a:rPr lang="zh-CN" altLang="en-US" sz="2400" dirty="0">
                <a:latin typeface="+mn-ea"/>
              </a:rPr>
              <a:t>构成的星形网络在逻辑上依然是总线结构。 </a:t>
            </a:r>
            <a:endParaRPr lang="en-US" altLang="zh-CN" sz="2400" dirty="0">
              <a:latin typeface="+mn-ea"/>
            </a:endParaRPr>
          </a:p>
          <a:p>
            <a:r>
              <a:rPr lang="zh-CN" altLang="en-US" sz="2400" dirty="0">
                <a:latin typeface="+mn-ea"/>
              </a:rPr>
              <a:t>依然使用 </a:t>
            </a:r>
            <a:r>
              <a:rPr lang="en-US" altLang="zh-CN" sz="2400" dirty="0">
                <a:latin typeface="+mn-ea"/>
              </a:rPr>
              <a:t>CSMA/CD </a:t>
            </a:r>
            <a:r>
              <a:rPr lang="zh-CN" altLang="en-US" sz="2400" dirty="0">
                <a:latin typeface="+mn-ea"/>
              </a:rPr>
              <a:t>协议，并共享逻辑上的总线。 半双工方式传输数据。</a:t>
            </a:r>
            <a:r>
              <a:rPr lang="en-US" altLang="zh-CN" sz="2400" dirty="0">
                <a:latin typeface="+mn-ea"/>
              </a:rPr>
              <a:t>10BASE-T </a:t>
            </a:r>
            <a:r>
              <a:rPr lang="zh-CN" altLang="en-US" sz="2400" dirty="0">
                <a:latin typeface="+mn-ea"/>
              </a:rPr>
              <a:t>的通信距离稍短，每个站到集线器的距离不超过 </a:t>
            </a:r>
            <a:r>
              <a:rPr lang="en-US" altLang="zh-CN" sz="2400" dirty="0">
                <a:latin typeface="+mn-ea"/>
              </a:rPr>
              <a:t>100 m</a:t>
            </a:r>
            <a:r>
              <a:rPr lang="zh-CN" altLang="en-US" sz="2400" dirty="0">
                <a:latin typeface="+mn-ea"/>
              </a:rPr>
              <a:t>。</a:t>
            </a:r>
          </a:p>
          <a:p>
            <a:r>
              <a:rPr lang="zh-CN" altLang="en-US" sz="2400" dirty="0">
                <a:latin typeface="+mn-ea"/>
              </a:rPr>
              <a:t>这种 </a:t>
            </a:r>
            <a:r>
              <a:rPr lang="en-US" altLang="zh-CN" sz="2400" dirty="0">
                <a:latin typeface="+mn-ea"/>
              </a:rPr>
              <a:t>10 Mb/s </a:t>
            </a:r>
            <a:r>
              <a:rPr lang="zh-CN" altLang="en-US" sz="2400" dirty="0">
                <a:latin typeface="+mn-ea"/>
              </a:rPr>
              <a:t>速率的无屏蔽双绞线星形网的出现，既降低了成本，又提高了可靠性。 </a:t>
            </a:r>
          </a:p>
          <a:p>
            <a:r>
              <a:rPr lang="en-US" altLang="zh-CN" sz="2400" dirty="0">
                <a:latin typeface="+mn-ea"/>
              </a:rPr>
              <a:t>10BASE-T </a:t>
            </a:r>
            <a:r>
              <a:rPr lang="zh-CN" altLang="en-US" sz="2400" dirty="0">
                <a:latin typeface="+mn-ea"/>
              </a:rPr>
              <a:t>双绞线以太网的出现，是局域网发展史上的一个非常重要的里程碑，为以太网在局域网中的统治地位奠定了牢固的基础。 </a:t>
            </a:r>
          </a:p>
          <a:p>
            <a:endParaRPr lang="zh-CN" altLang="en-US" sz="2400" dirty="0">
              <a:latin typeface="+mn-ea"/>
            </a:endParaRPr>
          </a:p>
        </p:txBody>
      </p:sp>
    </p:spTree>
    <p:extLst>
      <p:ext uri="{BB962C8B-B14F-4D97-AF65-F5344CB8AC3E}">
        <p14:creationId xmlns:p14="http://schemas.microsoft.com/office/powerpoint/2010/main" val="1356840281"/>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47A69-2A39-4CC7-89E0-E7360C0F98DF}"/>
              </a:ext>
            </a:extLst>
          </p:cNvPr>
          <p:cNvSpPr>
            <a:spLocks noGrp="1"/>
          </p:cNvSpPr>
          <p:nvPr>
            <p:ph type="title"/>
          </p:nvPr>
        </p:nvSpPr>
        <p:spPr>
          <a:xfrm>
            <a:off x="1028700" y="5085184"/>
            <a:ext cx="7086600" cy="685800"/>
          </a:xfrm>
        </p:spPr>
        <p:txBody>
          <a:bodyPr/>
          <a:lstStyle/>
          <a:p>
            <a:r>
              <a:rPr lang="zh-CN" altLang="en-US" dirty="0"/>
              <a:t>一个三接口的</a:t>
            </a:r>
            <a:r>
              <a:rPr lang="en-US" altLang="zh-CN" dirty="0"/>
              <a:t>HUB</a:t>
            </a:r>
            <a:endParaRPr lang="zh-CN" altLang="en-US" dirty="0"/>
          </a:p>
        </p:txBody>
      </p:sp>
      <p:pic>
        <p:nvPicPr>
          <p:cNvPr id="4" name="图片 3">
            <a:extLst>
              <a:ext uri="{FF2B5EF4-FFF2-40B4-BE49-F238E27FC236}">
                <a16:creationId xmlns:a16="http://schemas.microsoft.com/office/drawing/2014/main" id="{FD47FCA4-33DE-4EFE-B000-DDAE8C3A6DF6}"/>
              </a:ext>
            </a:extLst>
          </p:cNvPr>
          <p:cNvPicPr>
            <a:picLocks noChangeAspect="1"/>
          </p:cNvPicPr>
          <p:nvPr/>
        </p:nvPicPr>
        <p:blipFill>
          <a:blip r:embed="rId2"/>
          <a:stretch>
            <a:fillRect/>
          </a:stretch>
        </p:blipFill>
        <p:spPr>
          <a:xfrm>
            <a:off x="1407902" y="1556792"/>
            <a:ext cx="6328196" cy="3218967"/>
          </a:xfrm>
          <a:prstGeom prst="rect">
            <a:avLst/>
          </a:prstGeom>
        </p:spPr>
      </p:pic>
    </p:spTree>
    <p:extLst>
      <p:ext uri="{BB962C8B-B14F-4D97-AF65-F5344CB8AC3E}">
        <p14:creationId xmlns:p14="http://schemas.microsoft.com/office/powerpoint/2010/main" val="1672287937"/>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0310E-931B-4423-BA0F-923D93C24CAE}"/>
              </a:ext>
            </a:extLst>
          </p:cNvPr>
          <p:cNvSpPr>
            <a:spLocks noGrp="1"/>
          </p:cNvSpPr>
          <p:nvPr>
            <p:ph type="title"/>
          </p:nvPr>
        </p:nvSpPr>
        <p:spPr/>
        <p:txBody>
          <a:bodyPr/>
          <a:lstStyle/>
          <a:p>
            <a:r>
              <a:rPr lang="en-US" altLang="zh-CN" dirty="0"/>
              <a:t>4.5.4</a:t>
            </a:r>
            <a:r>
              <a:rPr lang="zh-CN" altLang="en-US" dirty="0"/>
              <a:t> 局域网扩展</a:t>
            </a:r>
          </a:p>
        </p:txBody>
      </p:sp>
      <p:sp>
        <p:nvSpPr>
          <p:cNvPr id="3" name="内容占位符 2">
            <a:extLst>
              <a:ext uri="{FF2B5EF4-FFF2-40B4-BE49-F238E27FC236}">
                <a16:creationId xmlns:a16="http://schemas.microsoft.com/office/drawing/2014/main" id="{C80DFE23-91EC-4457-8D36-9F651281899E}"/>
              </a:ext>
            </a:extLst>
          </p:cNvPr>
          <p:cNvSpPr>
            <a:spLocks noGrp="1"/>
          </p:cNvSpPr>
          <p:nvPr>
            <p:ph idx="1"/>
          </p:nvPr>
        </p:nvSpPr>
        <p:spPr>
          <a:xfrm>
            <a:off x="993593" y="2060848"/>
            <a:ext cx="7391400" cy="904863"/>
          </a:xfrm>
        </p:spPr>
        <p:txBody>
          <a:bodyPr/>
          <a:lstStyle/>
          <a:p>
            <a:r>
              <a:rPr lang="zh-CN" altLang="en-US" sz="2400" dirty="0"/>
              <a:t>利用光纤作为传输介质</a:t>
            </a:r>
            <a:endParaRPr lang="en-US" altLang="zh-CN" sz="2400" dirty="0"/>
          </a:p>
          <a:p>
            <a:r>
              <a:rPr lang="zh-CN" altLang="en-US" sz="2400" dirty="0"/>
              <a:t>利用集线器的级联</a:t>
            </a:r>
          </a:p>
        </p:txBody>
      </p:sp>
      <p:sp>
        <p:nvSpPr>
          <p:cNvPr id="4" name="文本框 3">
            <a:extLst>
              <a:ext uri="{FF2B5EF4-FFF2-40B4-BE49-F238E27FC236}">
                <a16:creationId xmlns:a16="http://schemas.microsoft.com/office/drawing/2014/main" id="{0136D905-3D19-4F27-A150-EE0A3F69CC90}"/>
              </a:ext>
            </a:extLst>
          </p:cNvPr>
          <p:cNvSpPr txBox="1"/>
          <p:nvPr/>
        </p:nvSpPr>
        <p:spPr>
          <a:xfrm>
            <a:off x="993593" y="1346819"/>
            <a:ext cx="7632848" cy="461665"/>
          </a:xfrm>
          <a:prstGeom prst="rect">
            <a:avLst/>
          </a:prstGeom>
          <a:noFill/>
        </p:spPr>
        <p:txBody>
          <a:bodyPr wrap="square" rtlCol="0">
            <a:spAutoFit/>
          </a:bodyPr>
          <a:lstStyle/>
          <a:p>
            <a:r>
              <a:rPr lang="zh-CN" altLang="en-US" dirty="0"/>
              <a:t>一、从物理层进行扩展</a:t>
            </a:r>
          </a:p>
        </p:txBody>
      </p:sp>
      <p:pic>
        <p:nvPicPr>
          <p:cNvPr id="5" name="Picture 5">
            <a:extLst>
              <a:ext uri="{FF2B5EF4-FFF2-40B4-BE49-F238E27FC236}">
                <a16:creationId xmlns:a16="http://schemas.microsoft.com/office/drawing/2014/main" id="{11AA93D2-4C01-4DF3-86D4-6430BD97C4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448914">
            <a:off x="7521757" y="3417627"/>
            <a:ext cx="11953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Text Box 6">
            <a:extLst>
              <a:ext uri="{FF2B5EF4-FFF2-40B4-BE49-F238E27FC236}">
                <a16:creationId xmlns:a16="http://schemas.microsoft.com/office/drawing/2014/main" id="{8FDA30EC-7F8A-4769-8477-2E69B52AED18}"/>
              </a:ext>
            </a:extLst>
          </p:cNvPr>
          <p:cNvSpPr txBox="1">
            <a:spLocks noChangeArrowheads="1"/>
          </p:cNvSpPr>
          <p:nvPr/>
        </p:nvSpPr>
        <p:spPr bwMode="auto">
          <a:xfrm>
            <a:off x="7394757" y="2361940"/>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kumimoji="0" lang="zh-CN" altLang="zh-CN" sz="2800" b="0">
              <a:solidFill>
                <a:srgbClr val="3333CC"/>
              </a:solidFill>
              <a:ea typeface="黑体" pitchFamily="49" charset="-122"/>
            </a:endParaRPr>
          </a:p>
        </p:txBody>
      </p:sp>
      <p:sp>
        <p:nvSpPr>
          <p:cNvPr id="7" name="Text Box 7">
            <a:extLst>
              <a:ext uri="{FF2B5EF4-FFF2-40B4-BE49-F238E27FC236}">
                <a16:creationId xmlns:a16="http://schemas.microsoft.com/office/drawing/2014/main" id="{3AF10C9E-2BA7-4424-A18F-96CB55A2AD02}"/>
              </a:ext>
            </a:extLst>
          </p:cNvPr>
          <p:cNvSpPr txBox="1">
            <a:spLocks noChangeArrowheads="1"/>
          </p:cNvSpPr>
          <p:nvPr/>
        </p:nvSpPr>
        <p:spPr bwMode="auto">
          <a:xfrm>
            <a:off x="7493182" y="2785802"/>
            <a:ext cx="10985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pPr>
            <a:r>
              <a:rPr kumimoji="0" lang="zh-CN" altLang="en-US" b="0">
                <a:solidFill>
                  <a:srgbClr val="3333CC"/>
                </a:solidFill>
                <a:ea typeface="黑体" pitchFamily="49" charset="-122"/>
              </a:rPr>
              <a:t>以太网</a:t>
            </a:r>
          </a:p>
          <a:p>
            <a:pPr eaLnBrk="1" hangingPunct="1">
              <a:lnSpc>
                <a:spcPct val="90000"/>
              </a:lnSpc>
            </a:pPr>
            <a:r>
              <a:rPr kumimoji="0" lang="zh-CN" altLang="en-US" b="0">
                <a:solidFill>
                  <a:srgbClr val="3333CC"/>
                </a:solidFill>
                <a:ea typeface="黑体" pitchFamily="49" charset="-122"/>
              </a:rPr>
              <a:t>集线器</a:t>
            </a:r>
          </a:p>
        </p:txBody>
      </p:sp>
      <p:sp>
        <p:nvSpPr>
          <p:cNvPr id="8" name="Line 8">
            <a:extLst>
              <a:ext uri="{FF2B5EF4-FFF2-40B4-BE49-F238E27FC236}">
                <a16:creationId xmlns:a16="http://schemas.microsoft.com/office/drawing/2014/main" id="{8FCA441E-DC5A-41B4-B2A2-C4D5C58CE287}"/>
              </a:ext>
            </a:extLst>
          </p:cNvPr>
          <p:cNvSpPr>
            <a:spLocks noChangeShapeType="1"/>
          </p:cNvSpPr>
          <p:nvPr/>
        </p:nvSpPr>
        <p:spPr bwMode="auto">
          <a:xfrm>
            <a:off x="759007" y="3892290"/>
            <a:ext cx="7062788" cy="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 name="Text Box 9">
            <a:extLst>
              <a:ext uri="{FF2B5EF4-FFF2-40B4-BE49-F238E27FC236}">
                <a16:creationId xmlns:a16="http://schemas.microsoft.com/office/drawing/2014/main" id="{B3B4E506-115C-40EC-89F7-48156A7BD365}"/>
              </a:ext>
            </a:extLst>
          </p:cNvPr>
          <p:cNvSpPr txBox="1">
            <a:spLocks noChangeArrowheads="1"/>
          </p:cNvSpPr>
          <p:nvPr/>
        </p:nvSpPr>
        <p:spPr bwMode="auto">
          <a:xfrm>
            <a:off x="3722870" y="3347777"/>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2800" b="0" dirty="0">
                <a:solidFill>
                  <a:srgbClr val="3333CC"/>
                </a:solidFill>
                <a:ea typeface="黑体" pitchFamily="49" charset="-122"/>
              </a:rPr>
              <a:t>光纤</a:t>
            </a:r>
          </a:p>
        </p:txBody>
      </p:sp>
      <p:sp>
        <p:nvSpPr>
          <p:cNvPr id="10" name="Text Box 10">
            <a:extLst>
              <a:ext uri="{FF2B5EF4-FFF2-40B4-BE49-F238E27FC236}">
                <a16:creationId xmlns:a16="http://schemas.microsoft.com/office/drawing/2014/main" id="{7AA54F31-3698-41A3-A601-6097D6D0A651}"/>
              </a:ext>
            </a:extLst>
          </p:cNvPr>
          <p:cNvSpPr txBox="1">
            <a:spLocks noChangeArrowheads="1"/>
          </p:cNvSpPr>
          <p:nvPr/>
        </p:nvSpPr>
        <p:spPr bwMode="auto">
          <a:xfrm>
            <a:off x="6196195" y="4125652"/>
            <a:ext cx="17081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90000"/>
              </a:lnSpc>
            </a:pPr>
            <a:r>
              <a:rPr kumimoji="0" lang="zh-CN" altLang="en-US" b="0">
                <a:solidFill>
                  <a:srgbClr val="3333CC"/>
                </a:solidFill>
                <a:ea typeface="黑体" pitchFamily="49" charset="-122"/>
              </a:rPr>
              <a:t>光纤</a:t>
            </a:r>
          </a:p>
          <a:p>
            <a:pPr algn="ctr" eaLnBrk="1" hangingPunct="1">
              <a:lnSpc>
                <a:spcPct val="90000"/>
              </a:lnSpc>
            </a:pPr>
            <a:r>
              <a:rPr kumimoji="0" lang="zh-CN" altLang="en-US" b="0">
                <a:solidFill>
                  <a:srgbClr val="3333CC"/>
                </a:solidFill>
                <a:ea typeface="黑体" pitchFamily="49" charset="-122"/>
              </a:rPr>
              <a:t>调制解调器</a:t>
            </a:r>
          </a:p>
        </p:txBody>
      </p:sp>
      <p:pic>
        <p:nvPicPr>
          <p:cNvPr id="11" name="Picture 11">
            <a:extLst>
              <a:ext uri="{FF2B5EF4-FFF2-40B4-BE49-F238E27FC236}">
                <a16:creationId xmlns:a16="http://schemas.microsoft.com/office/drawing/2014/main" id="{DC8041E6-97D9-48E6-A03C-E447434287C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82" y="3320790"/>
            <a:ext cx="665163"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a:extLst>
              <a:ext uri="{FF2B5EF4-FFF2-40B4-BE49-F238E27FC236}">
                <a16:creationId xmlns:a16="http://schemas.microsoft.com/office/drawing/2014/main" id="{7C983F48-66C8-4ED0-B412-F6C73E8347E9}"/>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4120" y="3693852"/>
            <a:ext cx="6016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 name="Picture 13">
            <a:extLst>
              <a:ext uri="{FF2B5EF4-FFF2-40B4-BE49-F238E27FC236}">
                <a16:creationId xmlns:a16="http://schemas.microsoft.com/office/drawing/2014/main" id="{3659212B-1DB6-4CD1-86D6-C860032CD551}"/>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24845" y="3693852"/>
            <a:ext cx="6000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4" name="Text Box 14">
            <a:extLst>
              <a:ext uri="{FF2B5EF4-FFF2-40B4-BE49-F238E27FC236}">
                <a16:creationId xmlns:a16="http://schemas.microsoft.com/office/drawing/2014/main" id="{2EF21022-CCED-4BF6-A713-6DB9D7CE8AE2}"/>
              </a:ext>
            </a:extLst>
          </p:cNvPr>
          <p:cNvSpPr txBox="1">
            <a:spLocks noChangeArrowheads="1"/>
          </p:cNvSpPr>
          <p:nvPr/>
        </p:nvSpPr>
        <p:spPr bwMode="auto">
          <a:xfrm>
            <a:off x="436745" y="4082790"/>
            <a:ext cx="17081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90000"/>
              </a:lnSpc>
            </a:pPr>
            <a:r>
              <a:rPr kumimoji="0" lang="zh-CN" altLang="en-US" b="0">
                <a:solidFill>
                  <a:srgbClr val="3333CC"/>
                </a:solidFill>
                <a:ea typeface="黑体" pitchFamily="49" charset="-122"/>
              </a:rPr>
              <a:t>光纤</a:t>
            </a:r>
          </a:p>
          <a:p>
            <a:pPr algn="ctr" eaLnBrk="1" hangingPunct="1">
              <a:lnSpc>
                <a:spcPct val="90000"/>
              </a:lnSpc>
            </a:pPr>
            <a:r>
              <a:rPr kumimoji="0" lang="zh-CN" altLang="en-US" b="0">
                <a:solidFill>
                  <a:srgbClr val="3333CC"/>
                </a:solidFill>
                <a:ea typeface="黑体" pitchFamily="49" charset="-122"/>
              </a:rPr>
              <a:t>调制解调器</a:t>
            </a:r>
          </a:p>
        </p:txBody>
      </p:sp>
      <p:sp>
        <p:nvSpPr>
          <p:cNvPr id="16" name="文本框 15">
            <a:extLst>
              <a:ext uri="{FF2B5EF4-FFF2-40B4-BE49-F238E27FC236}">
                <a16:creationId xmlns:a16="http://schemas.microsoft.com/office/drawing/2014/main" id="{0C42527B-41EF-41E5-B796-D43344EFB94D}"/>
              </a:ext>
            </a:extLst>
          </p:cNvPr>
          <p:cNvSpPr txBox="1"/>
          <p:nvPr/>
        </p:nvSpPr>
        <p:spPr>
          <a:xfrm>
            <a:off x="2232251" y="4884477"/>
            <a:ext cx="4592594" cy="4616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a:ln>
                  <a:noFill/>
                </a:ln>
                <a:effectLst/>
                <a:uLnTx/>
                <a:uFillTx/>
                <a:latin typeface="+mn-ea"/>
                <a:ea typeface="+mn-ea"/>
                <a:cs typeface="+mn-cs"/>
              </a:rPr>
              <a:t>利用光纤和光纤调制解调器扩展</a:t>
            </a:r>
          </a:p>
        </p:txBody>
      </p:sp>
    </p:spTree>
    <p:extLst>
      <p:ext uri="{BB962C8B-B14F-4D97-AF65-F5344CB8AC3E}">
        <p14:creationId xmlns:p14="http://schemas.microsoft.com/office/powerpoint/2010/main" val="3066726320"/>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46BE5-44EE-42AE-9F57-B63FDBDD9CEC}"/>
              </a:ext>
            </a:extLst>
          </p:cNvPr>
          <p:cNvSpPr>
            <a:spLocks noGrp="1"/>
          </p:cNvSpPr>
          <p:nvPr>
            <p:ph type="title"/>
          </p:nvPr>
        </p:nvSpPr>
        <p:spPr/>
        <p:txBody>
          <a:bodyPr/>
          <a:lstStyle/>
          <a:p>
            <a:r>
              <a:rPr lang="zh-CN" altLang="en-US" dirty="0"/>
              <a:t>多个集线器级联成更大的局域网</a:t>
            </a:r>
          </a:p>
        </p:txBody>
      </p:sp>
      <p:sp>
        <p:nvSpPr>
          <p:cNvPr id="4" name="Rectangle 2">
            <a:extLst>
              <a:ext uri="{FF2B5EF4-FFF2-40B4-BE49-F238E27FC236}">
                <a16:creationId xmlns:a16="http://schemas.microsoft.com/office/drawing/2014/main" id="{6D978947-D478-401F-A1C3-75DC694209E0}"/>
              </a:ext>
            </a:extLst>
          </p:cNvPr>
          <p:cNvSpPr txBox="1">
            <a:spLocks noChangeArrowheads="1"/>
          </p:cNvSpPr>
          <p:nvPr/>
        </p:nvSpPr>
        <p:spPr bwMode="auto">
          <a:xfrm>
            <a:off x="1082402" y="1287091"/>
            <a:ext cx="7850187"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itchFamily="2" charset="2"/>
              <a:buChar char="n"/>
              <a:tabLst/>
              <a:defRPr/>
            </a:pPr>
            <a:r>
              <a:rPr kumimoji="0" lang="zh-CN" altLang="en-US" sz="2800" b="0" i="0" u="none" strike="noStrike" kern="0" cap="none" spc="0" normalizeH="0" baseline="0" noProof="0">
                <a:ln>
                  <a:noFill/>
                </a:ln>
                <a:solidFill>
                  <a:srgbClr val="333399"/>
                </a:solidFill>
                <a:effectLst/>
                <a:uLnTx/>
                <a:uFillTx/>
                <a:latin typeface="Arial"/>
                <a:ea typeface="黑体"/>
                <a:cs typeface="+mn-cs"/>
              </a:rPr>
              <a:t>某大学有三个系，各自有一个局域网</a:t>
            </a:r>
          </a:p>
        </p:txBody>
      </p:sp>
      <p:sp>
        <p:nvSpPr>
          <p:cNvPr id="5" name="Text Box 43">
            <a:extLst>
              <a:ext uri="{FF2B5EF4-FFF2-40B4-BE49-F238E27FC236}">
                <a16:creationId xmlns:a16="http://schemas.microsoft.com/office/drawing/2014/main" id="{0AA8ED46-D727-4FEC-8FBC-3A15C29BB0AE}"/>
              </a:ext>
            </a:extLst>
          </p:cNvPr>
          <p:cNvSpPr txBox="1">
            <a:spLocks noChangeArrowheads="1"/>
          </p:cNvSpPr>
          <p:nvPr/>
        </p:nvSpPr>
        <p:spPr bwMode="auto">
          <a:xfrm>
            <a:off x="3214414" y="1982416"/>
            <a:ext cx="262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99"/>
                </a:solidFill>
                <a:latin typeface="Times New Roman" pitchFamily="18" charset="0"/>
                <a:ea typeface="黑体" pitchFamily="49" charset="-122"/>
              </a:rPr>
              <a:t>三个独立的碰撞域</a:t>
            </a:r>
          </a:p>
        </p:txBody>
      </p:sp>
      <p:sp>
        <p:nvSpPr>
          <p:cNvPr id="6" name="AutoShape 44">
            <a:extLst>
              <a:ext uri="{FF2B5EF4-FFF2-40B4-BE49-F238E27FC236}">
                <a16:creationId xmlns:a16="http://schemas.microsoft.com/office/drawing/2014/main" id="{83A4286B-DDA2-4953-BBE4-B76A6BA9F071}"/>
              </a:ext>
            </a:extLst>
          </p:cNvPr>
          <p:cNvSpPr>
            <a:spLocks noChangeArrowheads="1"/>
          </p:cNvSpPr>
          <p:nvPr/>
        </p:nvSpPr>
        <p:spPr bwMode="auto">
          <a:xfrm>
            <a:off x="515664" y="2780928"/>
            <a:ext cx="2560638" cy="2971800"/>
          </a:xfrm>
          <a:prstGeom prst="roundRect">
            <a:avLst>
              <a:gd name="adj" fmla="val 16667"/>
            </a:avLst>
          </a:prstGeom>
          <a:solidFill>
            <a:srgbClr val="FF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7" name="Line 45">
            <a:extLst>
              <a:ext uri="{FF2B5EF4-FFF2-40B4-BE49-F238E27FC236}">
                <a16:creationId xmlns:a16="http://schemas.microsoft.com/office/drawing/2014/main" id="{451FFECA-F2DE-4381-AD25-55AEB777CC59}"/>
              </a:ext>
            </a:extLst>
          </p:cNvPr>
          <p:cNvSpPr>
            <a:spLocks noChangeShapeType="1"/>
          </p:cNvSpPr>
          <p:nvPr/>
        </p:nvSpPr>
        <p:spPr bwMode="auto">
          <a:xfrm flipH="1">
            <a:off x="917302" y="4331916"/>
            <a:ext cx="639762" cy="736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8" name="Picture 46">
            <a:extLst>
              <a:ext uri="{FF2B5EF4-FFF2-40B4-BE49-F238E27FC236}">
                <a16:creationId xmlns:a16="http://schemas.microsoft.com/office/drawing/2014/main" id="{D83C3778-2A41-448A-9164-8599DA03C78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477" y="4879603"/>
            <a:ext cx="48101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 name="Line 47">
            <a:extLst>
              <a:ext uri="{FF2B5EF4-FFF2-40B4-BE49-F238E27FC236}">
                <a16:creationId xmlns:a16="http://schemas.microsoft.com/office/drawing/2014/main" id="{4F509E57-DFAC-41BD-8940-40F6FF7D7A71}"/>
              </a:ext>
            </a:extLst>
          </p:cNvPr>
          <p:cNvSpPr>
            <a:spLocks noChangeShapeType="1"/>
          </p:cNvSpPr>
          <p:nvPr/>
        </p:nvSpPr>
        <p:spPr bwMode="auto">
          <a:xfrm>
            <a:off x="1919014" y="4470028"/>
            <a:ext cx="177800" cy="574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Line 48">
            <a:extLst>
              <a:ext uri="{FF2B5EF4-FFF2-40B4-BE49-F238E27FC236}">
                <a16:creationId xmlns:a16="http://schemas.microsoft.com/office/drawing/2014/main" id="{1B9D1A7D-0FA0-45DD-AF5C-6936D85D1DDF}"/>
              </a:ext>
            </a:extLst>
          </p:cNvPr>
          <p:cNvSpPr>
            <a:spLocks noChangeShapeType="1"/>
          </p:cNvSpPr>
          <p:nvPr/>
        </p:nvSpPr>
        <p:spPr bwMode="auto">
          <a:xfrm>
            <a:off x="2096814" y="4446216"/>
            <a:ext cx="630238" cy="574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Line 49">
            <a:extLst>
              <a:ext uri="{FF2B5EF4-FFF2-40B4-BE49-F238E27FC236}">
                <a16:creationId xmlns:a16="http://schemas.microsoft.com/office/drawing/2014/main" id="{004DDECE-C331-4C87-B99B-A7B2A44C68D5}"/>
              </a:ext>
            </a:extLst>
          </p:cNvPr>
          <p:cNvSpPr>
            <a:spLocks noChangeShapeType="1"/>
          </p:cNvSpPr>
          <p:nvPr/>
        </p:nvSpPr>
        <p:spPr bwMode="auto">
          <a:xfrm flipH="1">
            <a:off x="1514202" y="4343028"/>
            <a:ext cx="171450" cy="7429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12" name="Picture 50">
            <a:extLst>
              <a:ext uri="{FF2B5EF4-FFF2-40B4-BE49-F238E27FC236}">
                <a16:creationId xmlns:a16="http://schemas.microsoft.com/office/drawing/2014/main" id="{9198129B-56A0-4639-8447-95331D66AC5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9727" y="4879603"/>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 name="Picture 51">
            <a:extLst>
              <a:ext uri="{FF2B5EF4-FFF2-40B4-BE49-F238E27FC236}">
                <a16:creationId xmlns:a16="http://schemas.microsoft.com/office/drawing/2014/main" id="{07F55401-F2F9-404A-9BE8-012AF44B420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1389" y="4879603"/>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4" name="Picture 52">
            <a:extLst>
              <a:ext uri="{FF2B5EF4-FFF2-40B4-BE49-F238E27FC236}">
                <a16:creationId xmlns:a16="http://schemas.microsoft.com/office/drawing/2014/main" id="{358A63BE-753D-4AC6-B6D4-460185BAC6F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3052" y="4879603"/>
            <a:ext cx="48101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5" name="Text Box 53">
            <a:extLst>
              <a:ext uri="{FF2B5EF4-FFF2-40B4-BE49-F238E27FC236}">
                <a16:creationId xmlns:a16="http://schemas.microsoft.com/office/drawing/2014/main" id="{C2DF8AD8-F102-4C3D-883C-873879E6CE3C}"/>
              </a:ext>
            </a:extLst>
          </p:cNvPr>
          <p:cNvSpPr txBox="1">
            <a:spLocks noChangeArrowheads="1"/>
          </p:cNvSpPr>
          <p:nvPr/>
        </p:nvSpPr>
        <p:spPr bwMode="auto">
          <a:xfrm>
            <a:off x="650602" y="392710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99"/>
                </a:solidFill>
                <a:latin typeface="Times New Roman" pitchFamily="18" charset="0"/>
                <a:ea typeface="黑体" pitchFamily="49" charset="-122"/>
              </a:rPr>
              <a:t>一系</a:t>
            </a:r>
          </a:p>
        </p:txBody>
      </p:sp>
      <p:pic>
        <p:nvPicPr>
          <p:cNvPr id="16" name="Picture 54">
            <a:extLst>
              <a:ext uri="{FF2B5EF4-FFF2-40B4-BE49-F238E27FC236}">
                <a16:creationId xmlns:a16="http://schemas.microsoft.com/office/drawing/2014/main" id="{10932912-791C-47E8-B372-166EB1A9EA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1318939" y="3971553"/>
            <a:ext cx="11080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7" name="AutoShape 55">
            <a:extLst>
              <a:ext uri="{FF2B5EF4-FFF2-40B4-BE49-F238E27FC236}">
                <a16:creationId xmlns:a16="http://schemas.microsoft.com/office/drawing/2014/main" id="{F7875A61-61A4-4433-928F-ACEC751CD43C}"/>
              </a:ext>
            </a:extLst>
          </p:cNvPr>
          <p:cNvSpPr>
            <a:spLocks noChangeArrowheads="1"/>
          </p:cNvSpPr>
          <p:nvPr/>
        </p:nvSpPr>
        <p:spPr bwMode="auto">
          <a:xfrm>
            <a:off x="3227114" y="2780928"/>
            <a:ext cx="2559050" cy="2971800"/>
          </a:xfrm>
          <a:prstGeom prst="roundRect">
            <a:avLst>
              <a:gd name="adj" fmla="val 1666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18" name="Line 56">
            <a:extLst>
              <a:ext uri="{FF2B5EF4-FFF2-40B4-BE49-F238E27FC236}">
                <a16:creationId xmlns:a16="http://schemas.microsoft.com/office/drawing/2014/main" id="{32C65B13-CA0C-4A5D-8F2A-6FDDF626B5A5}"/>
              </a:ext>
            </a:extLst>
          </p:cNvPr>
          <p:cNvSpPr>
            <a:spLocks noChangeShapeType="1"/>
          </p:cNvSpPr>
          <p:nvPr/>
        </p:nvSpPr>
        <p:spPr bwMode="auto">
          <a:xfrm flipH="1">
            <a:off x="3627164" y="4331916"/>
            <a:ext cx="641350" cy="736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19" name="Picture 57">
            <a:extLst>
              <a:ext uri="{FF2B5EF4-FFF2-40B4-BE49-F238E27FC236}">
                <a16:creationId xmlns:a16="http://schemas.microsoft.com/office/drawing/2014/main" id="{37D6BAF2-15B7-4678-ABA9-1FEA3B64897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6339" y="4879603"/>
            <a:ext cx="4810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0" name="Line 58">
            <a:extLst>
              <a:ext uri="{FF2B5EF4-FFF2-40B4-BE49-F238E27FC236}">
                <a16:creationId xmlns:a16="http://schemas.microsoft.com/office/drawing/2014/main" id="{DB539DB9-1420-46FB-8830-F0835072541F}"/>
              </a:ext>
            </a:extLst>
          </p:cNvPr>
          <p:cNvSpPr>
            <a:spLocks noChangeShapeType="1"/>
          </p:cNvSpPr>
          <p:nvPr/>
        </p:nvSpPr>
        <p:spPr bwMode="auto">
          <a:xfrm>
            <a:off x="4628877" y="4470028"/>
            <a:ext cx="177800" cy="574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 name="Line 59">
            <a:extLst>
              <a:ext uri="{FF2B5EF4-FFF2-40B4-BE49-F238E27FC236}">
                <a16:creationId xmlns:a16="http://schemas.microsoft.com/office/drawing/2014/main" id="{82985FAE-4941-4547-81A1-A5032E5B50DB}"/>
              </a:ext>
            </a:extLst>
          </p:cNvPr>
          <p:cNvSpPr>
            <a:spLocks noChangeShapeType="1"/>
          </p:cNvSpPr>
          <p:nvPr/>
        </p:nvSpPr>
        <p:spPr bwMode="auto">
          <a:xfrm>
            <a:off x="4806677" y="4446216"/>
            <a:ext cx="631825" cy="574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 name="Line 60">
            <a:extLst>
              <a:ext uri="{FF2B5EF4-FFF2-40B4-BE49-F238E27FC236}">
                <a16:creationId xmlns:a16="http://schemas.microsoft.com/office/drawing/2014/main" id="{77206324-23FD-4312-AF0A-D77E1E39B406}"/>
              </a:ext>
            </a:extLst>
          </p:cNvPr>
          <p:cNvSpPr>
            <a:spLocks noChangeShapeType="1"/>
          </p:cNvSpPr>
          <p:nvPr/>
        </p:nvSpPr>
        <p:spPr bwMode="auto">
          <a:xfrm flipH="1">
            <a:off x="4224064" y="4343028"/>
            <a:ext cx="173038" cy="7429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23" name="Picture 61">
            <a:extLst>
              <a:ext uri="{FF2B5EF4-FFF2-40B4-BE49-F238E27FC236}">
                <a16:creationId xmlns:a16="http://schemas.microsoft.com/office/drawing/2014/main" id="{B8C6DA85-DF6D-4A24-9D9E-D18B0FA8333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9589" y="4879603"/>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4" name="Picture 62">
            <a:extLst>
              <a:ext uri="{FF2B5EF4-FFF2-40B4-BE49-F238E27FC236}">
                <a16:creationId xmlns:a16="http://schemas.microsoft.com/office/drawing/2014/main" id="{54323F03-4684-4C15-B5E4-F527A5024AD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1252" y="4879603"/>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5" name="Picture 63">
            <a:extLst>
              <a:ext uri="{FF2B5EF4-FFF2-40B4-BE49-F238E27FC236}">
                <a16:creationId xmlns:a16="http://schemas.microsoft.com/office/drawing/2014/main" id="{B7C634AB-A2B0-4E93-915A-D4C08205F58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2914" y="4879603"/>
            <a:ext cx="4810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6" name="Text Box 64">
            <a:extLst>
              <a:ext uri="{FF2B5EF4-FFF2-40B4-BE49-F238E27FC236}">
                <a16:creationId xmlns:a16="http://schemas.microsoft.com/office/drawing/2014/main" id="{3A8BB5E3-7611-44C7-827D-5248428C5823}"/>
              </a:ext>
            </a:extLst>
          </p:cNvPr>
          <p:cNvSpPr txBox="1">
            <a:spLocks noChangeArrowheads="1"/>
          </p:cNvSpPr>
          <p:nvPr/>
        </p:nvSpPr>
        <p:spPr bwMode="auto">
          <a:xfrm>
            <a:off x="3314427" y="392710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99"/>
                </a:solidFill>
                <a:latin typeface="Times New Roman" pitchFamily="18" charset="0"/>
                <a:ea typeface="黑体" pitchFamily="49" charset="-122"/>
              </a:rPr>
              <a:t>二系</a:t>
            </a:r>
          </a:p>
        </p:txBody>
      </p:sp>
      <p:pic>
        <p:nvPicPr>
          <p:cNvPr id="27" name="Picture 65">
            <a:extLst>
              <a:ext uri="{FF2B5EF4-FFF2-40B4-BE49-F238E27FC236}">
                <a16:creationId xmlns:a16="http://schemas.microsoft.com/office/drawing/2014/main" id="{C0F28647-4788-408B-BD3C-E0F61E5E8A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4028802" y="3971553"/>
            <a:ext cx="11080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 name="AutoShape 66">
            <a:extLst>
              <a:ext uri="{FF2B5EF4-FFF2-40B4-BE49-F238E27FC236}">
                <a16:creationId xmlns:a16="http://schemas.microsoft.com/office/drawing/2014/main" id="{A0E21915-35C8-49A3-9281-1E0516DD0DE4}"/>
              </a:ext>
            </a:extLst>
          </p:cNvPr>
          <p:cNvSpPr>
            <a:spLocks noChangeArrowheads="1"/>
          </p:cNvSpPr>
          <p:nvPr/>
        </p:nvSpPr>
        <p:spPr bwMode="auto">
          <a:xfrm>
            <a:off x="5940152" y="2780928"/>
            <a:ext cx="2559050" cy="2971800"/>
          </a:xfrm>
          <a:prstGeom prst="roundRect">
            <a:avLst>
              <a:gd name="adj" fmla="val 16667"/>
            </a:avLst>
          </a:prstGeom>
          <a:solidFill>
            <a:srgbClr val="FFCC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29" name="Line 67">
            <a:extLst>
              <a:ext uri="{FF2B5EF4-FFF2-40B4-BE49-F238E27FC236}">
                <a16:creationId xmlns:a16="http://schemas.microsoft.com/office/drawing/2014/main" id="{3C302ADE-32C5-40E0-BF17-CC7C985667B9}"/>
              </a:ext>
            </a:extLst>
          </p:cNvPr>
          <p:cNvSpPr>
            <a:spLocks noChangeShapeType="1"/>
          </p:cNvSpPr>
          <p:nvPr/>
        </p:nvSpPr>
        <p:spPr bwMode="auto">
          <a:xfrm flipH="1">
            <a:off x="6341789" y="4331916"/>
            <a:ext cx="639763" cy="736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30" name="Picture 68">
            <a:extLst>
              <a:ext uri="{FF2B5EF4-FFF2-40B4-BE49-F238E27FC236}">
                <a16:creationId xmlns:a16="http://schemas.microsoft.com/office/drawing/2014/main" id="{E882FBE4-6EAB-4340-9473-DC7F51201B6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0964" y="4879603"/>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 name="Line 69">
            <a:extLst>
              <a:ext uri="{FF2B5EF4-FFF2-40B4-BE49-F238E27FC236}">
                <a16:creationId xmlns:a16="http://schemas.microsoft.com/office/drawing/2014/main" id="{D5FEF246-6EAF-4565-9413-4409104EC80B}"/>
              </a:ext>
            </a:extLst>
          </p:cNvPr>
          <p:cNvSpPr>
            <a:spLocks noChangeShapeType="1"/>
          </p:cNvSpPr>
          <p:nvPr/>
        </p:nvSpPr>
        <p:spPr bwMode="auto">
          <a:xfrm>
            <a:off x="7341914" y="4470028"/>
            <a:ext cx="179388" cy="574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 name="Line 70">
            <a:extLst>
              <a:ext uri="{FF2B5EF4-FFF2-40B4-BE49-F238E27FC236}">
                <a16:creationId xmlns:a16="http://schemas.microsoft.com/office/drawing/2014/main" id="{2DBCB58F-02EF-48CA-ADD9-24037204DCF0}"/>
              </a:ext>
            </a:extLst>
          </p:cNvPr>
          <p:cNvSpPr>
            <a:spLocks noChangeShapeType="1"/>
          </p:cNvSpPr>
          <p:nvPr/>
        </p:nvSpPr>
        <p:spPr bwMode="auto">
          <a:xfrm>
            <a:off x="7521302" y="4446216"/>
            <a:ext cx="630237" cy="5746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 name="Line 71">
            <a:extLst>
              <a:ext uri="{FF2B5EF4-FFF2-40B4-BE49-F238E27FC236}">
                <a16:creationId xmlns:a16="http://schemas.microsoft.com/office/drawing/2014/main" id="{4B284FF9-FB3D-46AC-A0EA-481B5237427F}"/>
              </a:ext>
            </a:extLst>
          </p:cNvPr>
          <p:cNvSpPr>
            <a:spLocks noChangeShapeType="1"/>
          </p:cNvSpPr>
          <p:nvPr/>
        </p:nvSpPr>
        <p:spPr bwMode="auto">
          <a:xfrm flipH="1">
            <a:off x="6937102" y="4343028"/>
            <a:ext cx="173037" cy="7429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34" name="Picture 72">
            <a:extLst>
              <a:ext uri="{FF2B5EF4-FFF2-40B4-BE49-F238E27FC236}">
                <a16:creationId xmlns:a16="http://schemas.microsoft.com/office/drawing/2014/main" id="{CBE9E513-E0FD-4015-8095-3944B052EFE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2627" y="4879603"/>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73">
            <a:extLst>
              <a:ext uri="{FF2B5EF4-FFF2-40B4-BE49-F238E27FC236}">
                <a16:creationId xmlns:a16="http://schemas.microsoft.com/office/drawing/2014/main" id="{F3AD9D5D-C7C4-40CE-87B4-D367E2A05AB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94289" y="4879603"/>
            <a:ext cx="4810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74">
            <a:extLst>
              <a:ext uri="{FF2B5EF4-FFF2-40B4-BE49-F238E27FC236}">
                <a16:creationId xmlns:a16="http://schemas.microsoft.com/office/drawing/2014/main" id="{57628E73-395F-423E-84FD-BDD9E039B544}"/>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7539" y="4879603"/>
            <a:ext cx="4794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7" name="Text Box 75">
            <a:extLst>
              <a:ext uri="{FF2B5EF4-FFF2-40B4-BE49-F238E27FC236}">
                <a16:creationId xmlns:a16="http://schemas.microsoft.com/office/drawing/2014/main" id="{D5D3C723-0D18-4FF4-A451-BCE3EBD56BF1}"/>
              </a:ext>
            </a:extLst>
          </p:cNvPr>
          <p:cNvSpPr txBox="1">
            <a:spLocks noChangeArrowheads="1"/>
          </p:cNvSpPr>
          <p:nvPr/>
        </p:nvSpPr>
        <p:spPr bwMode="auto">
          <a:xfrm>
            <a:off x="5978252" y="392710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99"/>
                </a:solidFill>
                <a:latin typeface="Times New Roman" pitchFamily="18" charset="0"/>
                <a:ea typeface="黑体" pitchFamily="49" charset="-122"/>
              </a:rPr>
              <a:t>三系</a:t>
            </a:r>
          </a:p>
        </p:txBody>
      </p:sp>
      <p:pic>
        <p:nvPicPr>
          <p:cNvPr id="38" name="Picture 76">
            <a:extLst>
              <a:ext uri="{FF2B5EF4-FFF2-40B4-BE49-F238E27FC236}">
                <a16:creationId xmlns:a16="http://schemas.microsoft.com/office/drawing/2014/main" id="{9BB2E3A8-5276-4B70-ABAA-E133DF961C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6743427" y="3971553"/>
            <a:ext cx="1106487"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9" name="AutoShape 77">
            <a:extLst>
              <a:ext uri="{FF2B5EF4-FFF2-40B4-BE49-F238E27FC236}">
                <a16:creationId xmlns:a16="http://schemas.microsoft.com/office/drawing/2014/main" id="{3AB4BA0C-B092-42C7-A92A-ACDC4E735984}"/>
              </a:ext>
            </a:extLst>
          </p:cNvPr>
          <p:cNvSpPr>
            <a:spLocks/>
          </p:cNvSpPr>
          <p:nvPr/>
        </p:nvSpPr>
        <p:spPr bwMode="auto">
          <a:xfrm rot="5400000" flipV="1">
            <a:off x="4354239" y="-252784"/>
            <a:ext cx="415925" cy="5689600"/>
          </a:xfrm>
          <a:prstGeom prst="leftBrace">
            <a:avLst>
              <a:gd name="adj1" fmla="val 113995"/>
              <a:gd name="adj2" fmla="val 50000"/>
            </a:avLst>
          </a:prstGeom>
          <a:noFill/>
          <a:ln w="9525">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40" name="Text Box 78">
            <a:extLst>
              <a:ext uri="{FF2B5EF4-FFF2-40B4-BE49-F238E27FC236}">
                <a16:creationId xmlns:a16="http://schemas.microsoft.com/office/drawing/2014/main" id="{E7CBE6D6-5826-4D35-BA1A-390143A47CAC}"/>
              </a:ext>
            </a:extLst>
          </p:cNvPr>
          <p:cNvSpPr txBox="1">
            <a:spLocks noChangeArrowheads="1"/>
          </p:cNvSpPr>
          <p:nvPr/>
        </p:nvSpPr>
        <p:spPr bwMode="auto">
          <a:xfrm>
            <a:off x="1210989" y="2847603"/>
            <a:ext cx="1096963"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Times New Roman" pitchFamily="18" charset="0"/>
                <a:ea typeface="黑体" pitchFamily="49" charset="-122"/>
              </a:rPr>
              <a:t>碰撞域</a:t>
            </a:r>
          </a:p>
        </p:txBody>
      </p:sp>
      <p:sp>
        <p:nvSpPr>
          <p:cNvPr id="41" name="Text Box 79">
            <a:extLst>
              <a:ext uri="{FF2B5EF4-FFF2-40B4-BE49-F238E27FC236}">
                <a16:creationId xmlns:a16="http://schemas.microsoft.com/office/drawing/2014/main" id="{3D4C57CD-46D2-43B5-935C-B502FE0C469E}"/>
              </a:ext>
            </a:extLst>
          </p:cNvPr>
          <p:cNvSpPr txBox="1">
            <a:spLocks noChangeArrowheads="1"/>
          </p:cNvSpPr>
          <p:nvPr/>
        </p:nvSpPr>
        <p:spPr bwMode="auto">
          <a:xfrm>
            <a:off x="4019277" y="2847603"/>
            <a:ext cx="1096962"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Times New Roman" pitchFamily="18" charset="0"/>
                <a:ea typeface="黑体" pitchFamily="49" charset="-122"/>
              </a:rPr>
              <a:t>碰撞域</a:t>
            </a:r>
          </a:p>
        </p:txBody>
      </p:sp>
      <p:sp>
        <p:nvSpPr>
          <p:cNvPr id="42" name="Text Box 80">
            <a:extLst>
              <a:ext uri="{FF2B5EF4-FFF2-40B4-BE49-F238E27FC236}">
                <a16:creationId xmlns:a16="http://schemas.microsoft.com/office/drawing/2014/main" id="{DE1A9CFB-E641-4513-9AB7-DA105404965B}"/>
              </a:ext>
            </a:extLst>
          </p:cNvPr>
          <p:cNvSpPr txBox="1">
            <a:spLocks noChangeArrowheads="1"/>
          </p:cNvSpPr>
          <p:nvPr/>
        </p:nvSpPr>
        <p:spPr bwMode="auto">
          <a:xfrm>
            <a:off x="6681514" y="2847603"/>
            <a:ext cx="109855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Times New Roman" pitchFamily="18" charset="0"/>
                <a:ea typeface="黑体" pitchFamily="49" charset="-122"/>
              </a:rPr>
              <a:t>碰撞域</a:t>
            </a:r>
          </a:p>
        </p:txBody>
      </p:sp>
    </p:spTree>
    <p:extLst>
      <p:ext uri="{BB962C8B-B14F-4D97-AF65-F5344CB8AC3E}">
        <p14:creationId xmlns:p14="http://schemas.microsoft.com/office/powerpoint/2010/main" val="274220112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EC13A9-3D9C-4D11-98CD-F78A98530F88}"/>
              </a:ext>
            </a:extLst>
          </p:cNvPr>
          <p:cNvSpPr>
            <a:spLocks noGrp="1"/>
          </p:cNvSpPr>
          <p:nvPr>
            <p:ph idx="1"/>
          </p:nvPr>
        </p:nvSpPr>
        <p:spPr>
          <a:xfrm>
            <a:off x="978630" y="2915460"/>
            <a:ext cx="7391400" cy="1274195"/>
          </a:xfrm>
        </p:spPr>
        <p:txBody>
          <a:bodyPr/>
          <a:lstStyle/>
          <a:p>
            <a:r>
              <a:rPr lang="zh-CN" altLang="en-US" sz="2400" b="0" dirty="0">
                <a:latin typeface="+mn-ea"/>
              </a:rPr>
              <a:t>封装成帧</a:t>
            </a:r>
            <a:r>
              <a:rPr lang="en-US" altLang="zh-CN" sz="2400" b="0" dirty="0">
                <a:latin typeface="+mn-ea"/>
              </a:rPr>
              <a:t>(framing)</a:t>
            </a:r>
            <a:r>
              <a:rPr lang="zh-CN" altLang="en-US" sz="2400" b="0" dirty="0">
                <a:latin typeface="+mn-ea"/>
              </a:rPr>
              <a:t>是在网络层报文的前后分别添加首部和尾部，构成一个帧。</a:t>
            </a:r>
            <a:endParaRPr lang="en-US" altLang="zh-CN" sz="2400" b="0" dirty="0">
              <a:latin typeface="+mn-ea"/>
            </a:endParaRPr>
          </a:p>
          <a:p>
            <a:r>
              <a:rPr lang="zh-CN" altLang="en-US" sz="2400" b="0" dirty="0">
                <a:latin typeface="+mn-ea"/>
              </a:rPr>
              <a:t>首部和尾部的重要作用之一就是进行</a:t>
            </a:r>
            <a:r>
              <a:rPr lang="zh-CN" altLang="en-US" sz="2400" b="0" dirty="0">
                <a:solidFill>
                  <a:srgbClr val="FF0000"/>
                </a:solidFill>
                <a:latin typeface="+mn-ea"/>
              </a:rPr>
              <a:t>帧定界</a:t>
            </a:r>
            <a:r>
              <a:rPr lang="zh-CN" altLang="en-US" sz="2400" b="0" dirty="0">
                <a:latin typeface="+mn-ea"/>
              </a:rPr>
              <a:t>。</a:t>
            </a:r>
          </a:p>
        </p:txBody>
      </p:sp>
      <p:sp>
        <p:nvSpPr>
          <p:cNvPr id="5" name="文本框 4">
            <a:extLst>
              <a:ext uri="{FF2B5EF4-FFF2-40B4-BE49-F238E27FC236}">
                <a16:creationId xmlns:a16="http://schemas.microsoft.com/office/drawing/2014/main" id="{49B9981A-A4CD-4C12-A668-F441FA7847E1}"/>
              </a:ext>
            </a:extLst>
          </p:cNvPr>
          <p:cNvSpPr txBox="1"/>
          <p:nvPr/>
        </p:nvSpPr>
        <p:spPr>
          <a:xfrm>
            <a:off x="978630" y="1668226"/>
            <a:ext cx="7409793" cy="1200329"/>
          </a:xfrm>
          <a:prstGeom prst="rect">
            <a:avLst/>
          </a:prstGeom>
          <a:noFill/>
        </p:spPr>
        <p:txBody>
          <a:bodyPr wrap="square">
            <a:spAutoFit/>
          </a:bodyPr>
          <a:lstStyle/>
          <a:p>
            <a:r>
              <a:rPr lang="zh-CN" altLang="en-US" dirty="0"/>
              <a:t>为方便接收方数据链路层能够以帧为单位处理接收的数据，发送方必须按照正确的标定起始和终止的方式对数据进行封装，也就是进行帧定界。</a:t>
            </a:r>
          </a:p>
        </p:txBody>
      </p:sp>
      <p:sp>
        <p:nvSpPr>
          <p:cNvPr id="7" name="文本框 6">
            <a:extLst>
              <a:ext uri="{FF2B5EF4-FFF2-40B4-BE49-F238E27FC236}">
                <a16:creationId xmlns:a16="http://schemas.microsoft.com/office/drawing/2014/main" id="{BC06B1CE-956C-4840-B601-853071EA8EFC}"/>
              </a:ext>
            </a:extLst>
          </p:cNvPr>
          <p:cNvSpPr txBox="1"/>
          <p:nvPr/>
        </p:nvSpPr>
        <p:spPr>
          <a:xfrm>
            <a:off x="976469" y="1206561"/>
            <a:ext cx="2299387" cy="461665"/>
          </a:xfrm>
          <a:prstGeom prst="rect">
            <a:avLst/>
          </a:prstGeom>
          <a:noFill/>
        </p:spPr>
        <p:txBody>
          <a:bodyPr wrap="square">
            <a:spAutoFit/>
          </a:bodyPr>
          <a:lstStyle/>
          <a:p>
            <a:r>
              <a:rPr lang="zh-CN" altLang="en-US" dirty="0"/>
              <a:t>一、封装成帧</a:t>
            </a:r>
          </a:p>
        </p:txBody>
      </p:sp>
      <p:sp>
        <p:nvSpPr>
          <p:cNvPr id="8" name="Text Box 4">
            <a:extLst>
              <a:ext uri="{FF2B5EF4-FFF2-40B4-BE49-F238E27FC236}">
                <a16:creationId xmlns:a16="http://schemas.microsoft.com/office/drawing/2014/main" id="{C2A52690-B044-4870-A604-3BCFEF6A8288}"/>
              </a:ext>
            </a:extLst>
          </p:cNvPr>
          <p:cNvSpPr txBox="1">
            <a:spLocks noChangeArrowheads="1"/>
          </p:cNvSpPr>
          <p:nvPr/>
        </p:nvSpPr>
        <p:spPr bwMode="auto">
          <a:xfrm>
            <a:off x="7508875" y="4362451"/>
            <a:ext cx="9589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dirty="0">
                <a:solidFill>
                  <a:srgbClr val="3333CC"/>
                </a:solidFill>
                <a:latin typeface="+mn-ea"/>
                <a:ea typeface="+mn-ea"/>
              </a:rPr>
              <a:t>帧结束</a:t>
            </a:r>
          </a:p>
        </p:txBody>
      </p:sp>
      <p:sp>
        <p:nvSpPr>
          <p:cNvPr id="9" name="Rectangle 5">
            <a:extLst>
              <a:ext uri="{FF2B5EF4-FFF2-40B4-BE49-F238E27FC236}">
                <a16:creationId xmlns:a16="http://schemas.microsoft.com/office/drawing/2014/main" id="{5B1788A2-991F-4B13-B3A3-700339E5A9DA}"/>
              </a:ext>
            </a:extLst>
          </p:cNvPr>
          <p:cNvSpPr>
            <a:spLocks noChangeArrowheads="1"/>
          </p:cNvSpPr>
          <p:nvPr/>
        </p:nvSpPr>
        <p:spPr bwMode="auto">
          <a:xfrm>
            <a:off x="1427105" y="5121276"/>
            <a:ext cx="1193800" cy="385762"/>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zh-CN" altLang="en-US" sz="2000" dirty="0">
                <a:solidFill>
                  <a:srgbClr val="3333CC"/>
                </a:solidFill>
                <a:latin typeface="+mn-ea"/>
              </a:rPr>
              <a:t>帧首部</a:t>
            </a:r>
          </a:p>
        </p:txBody>
      </p:sp>
      <p:sp>
        <p:nvSpPr>
          <p:cNvPr id="10" name="Rectangle 6">
            <a:extLst>
              <a:ext uri="{FF2B5EF4-FFF2-40B4-BE49-F238E27FC236}">
                <a16:creationId xmlns:a16="http://schemas.microsoft.com/office/drawing/2014/main" id="{890BA7C8-00E5-4A0A-8C28-F58EABFC803A}"/>
              </a:ext>
            </a:extLst>
          </p:cNvPr>
          <p:cNvSpPr>
            <a:spLocks noChangeArrowheads="1"/>
          </p:cNvSpPr>
          <p:nvPr/>
        </p:nvSpPr>
        <p:spPr bwMode="auto">
          <a:xfrm>
            <a:off x="2628279" y="4310063"/>
            <a:ext cx="4278313" cy="385763"/>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2000" dirty="0">
                <a:solidFill>
                  <a:srgbClr val="3333CC"/>
                </a:solidFill>
                <a:latin typeface="+mn-ea"/>
              </a:rPr>
              <a:t>IP </a:t>
            </a:r>
            <a:r>
              <a:rPr kumimoji="1" lang="zh-CN" altLang="en-US" sz="2000" dirty="0">
                <a:solidFill>
                  <a:srgbClr val="3333CC"/>
                </a:solidFill>
                <a:latin typeface="+mn-ea"/>
              </a:rPr>
              <a:t>数据报</a:t>
            </a:r>
          </a:p>
        </p:txBody>
      </p:sp>
      <p:sp>
        <p:nvSpPr>
          <p:cNvPr id="12" name="Rectangle 8">
            <a:extLst>
              <a:ext uri="{FF2B5EF4-FFF2-40B4-BE49-F238E27FC236}">
                <a16:creationId xmlns:a16="http://schemas.microsoft.com/office/drawing/2014/main" id="{8072575C-F4AA-411B-AA5D-12B24B560DE0}"/>
              </a:ext>
            </a:extLst>
          </p:cNvPr>
          <p:cNvSpPr>
            <a:spLocks noChangeArrowheads="1"/>
          </p:cNvSpPr>
          <p:nvPr/>
        </p:nvSpPr>
        <p:spPr bwMode="auto">
          <a:xfrm>
            <a:off x="6917566" y="5113678"/>
            <a:ext cx="1193800" cy="393359"/>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zh-CN" altLang="en-US" sz="2000">
                <a:solidFill>
                  <a:srgbClr val="3333CC"/>
                </a:solidFill>
                <a:latin typeface="+mn-ea"/>
              </a:rPr>
              <a:t>帧尾部</a:t>
            </a:r>
          </a:p>
        </p:txBody>
      </p:sp>
      <p:sp>
        <p:nvSpPr>
          <p:cNvPr id="13" name="Line 9">
            <a:extLst>
              <a:ext uri="{FF2B5EF4-FFF2-40B4-BE49-F238E27FC236}">
                <a16:creationId xmlns:a16="http://schemas.microsoft.com/office/drawing/2014/main" id="{1F56DFFE-D2E9-49A1-A9BD-51A1DF25C56A}"/>
              </a:ext>
            </a:extLst>
          </p:cNvPr>
          <p:cNvSpPr>
            <a:spLocks noChangeShapeType="1"/>
          </p:cNvSpPr>
          <p:nvPr/>
        </p:nvSpPr>
        <p:spPr bwMode="auto">
          <a:xfrm>
            <a:off x="2639253" y="5733256"/>
            <a:ext cx="4278313"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mn-ea"/>
            </a:endParaRPr>
          </a:p>
        </p:txBody>
      </p:sp>
      <p:sp>
        <p:nvSpPr>
          <p:cNvPr id="14" name="Line 10">
            <a:extLst>
              <a:ext uri="{FF2B5EF4-FFF2-40B4-BE49-F238E27FC236}">
                <a16:creationId xmlns:a16="http://schemas.microsoft.com/office/drawing/2014/main" id="{184386B7-C72D-43E8-829C-8AF5BC790593}"/>
              </a:ext>
            </a:extLst>
          </p:cNvPr>
          <p:cNvSpPr>
            <a:spLocks noChangeShapeType="1"/>
          </p:cNvSpPr>
          <p:nvPr/>
        </p:nvSpPr>
        <p:spPr bwMode="auto">
          <a:xfrm>
            <a:off x="1445453" y="6049963"/>
            <a:ext cx="6665913"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mn-ea"/>
            </a:endParaRPr>
          </a:p>
        </p:txBody>
      </p:sp>
      <p:sp>
        <p:nvSpPr>
          <p:cNvPr id="15" name="Line 11">
            <a:extLst>
              <a:ext uri="{FF2B5EF4-FFF2-40B4-BE49-F238E27FC236}">
                <a16:creationId xmlns:a16="http://schemas.microsoft.com/office/drawing/2014/main" id="{88CF4226-F743-4F2A-B6B9-2CD7F3AB44E9}"/>
              </a:ext>
            </a:extLst>
          </p:cNvPr>
          <p:cNvSpPr>
            <a:spLocks noChangeShapeType="1"/>
          </p:cNvSpPr>
          <p:nvPr/>
        </p:nvSpPr>
        <p:spPr bwMode="auto">
          <a:xfrm flipH="1">
            <a:off x="1445452" y="5562600"/>
            <a:ext cx="1" cy="818728"/>
          </a:xfrm>
          <a:prstGeom prst="line">
            <a:avLst/>
          </a:prstGeom>
          <a:noFill/>
          <a:ln w="57150">
            <a:solidFill>
              <a:schemeClr val="accent2"/>
            </a:solidFill>
            <a:round/>
            <a:head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mn-ea"/>
            </a:endParaRPr>
          </a:p>
        </p:txBody>
      </p:sp>
      <p:sp>
        <p:nvSpPr>
          <p:cNvPr id="16" name="Line 12">
            <a:extLst>
              <a:ext uri="{FF2B5EF4-FFF2-40B4-BE49-F238E27FC236}">
                <a16:creationId xmlns:a16="http://schemas.microsoft.com/office/drawing/2014/main" id="{1B25725C-2ADF-487C-ADDD-E2720D767CC4}"/>
              </a:ext>
            </a:extLst>
          </p:cNvPr>
          <p:cNvSpPr>
            <a:spLocks noChangeShapeType="1"/>
          </p:cNvSpPr>
          <p:nvPr/>
        </p:nvSpPr>
        <p:spPr bwMode="auto">
          <a:xfrm>
            <a:off x="8111366" y="5562600"/>
            <a:ext cx="0" cy="8187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mn-ea"/>
            </a:endParaRPr>
          </a:p>
        </p:txBody>
      </p:sp>
      <p:sp>
        <p:nvSpPr>
          <p:cNvPr id="17" name="Line 13">
            <a:extLst>
              <a:ext uri="{FF2B5EF4-FFF2-40B4-BE49-F238E27FC236}">
                <a16:creationId xmlns:a16="http://schemas.microsoft.com/office/drawing/2014/main" id="{1AFD3CA6-061E-4AC4-AA33-96A3E944C6C0}"/>
              </a:ext>
            </a:extLst>
          </p:cNvPr>
          <p:cNvSpPr>
            <a:spLocks noChangeShapeType="1"/>
          </p:cNvSpPr>
          <p:nvPr/>
        </p:nvSpPr>
        <p:spPr bwMode="auto">
          <a:xfrm>
            <a:off x="2639253" y="5562600"/>
            <a:ext cx="0" cy="4778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mn-ea"/>
            </a:endParaRPr>
          </a:p>
        </p:txBody>
      </p:sp>
      <p:sp>
        <p:nvSpPr>
          <p:cNvPr id="19" name="Text Box 15">
            <a:extLst>
              <a:ext uri="{FF2B5EF4-FFF2-40B4-BE49-F238E27FC236}">
                <a16:creationId xmlns:a16="http://schemas.microsoft.com/office/drawing/2014/main" id="{9D821986-A08E-4726-9DB9-7B0655C834FD}"/>
              </a:ext>
            </a:extLst>
          </p:cNvPr>
          <p:cNvSpPr txBox="1">
            <a:spLocks noChangeArrowheads="1"/>
          </p:cNvSpPr>
          <p:nvPr/>
        </p:nvSpPr>
        <p:spPr bwMode="auto">
          <a:xfrm>
            <a:off x="4253862" y="5525854"/>
            <a:ext cx="845103"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000" dirty="0">
                <a:solidFill>
                  <a:srgbClr val="3333CC"/>
                </a:solidFill>
                <a:latin typeface="+mn-ea"/>
                <a:ea typeface="+mn-ea"/>
                <a:sym typeface="Symbol" panose="05050102010706020507" pitchFamily="18" charset="2"/>
              </a:rPr>
              <a:t> </a:t>
            </a:r>
            <a:r>
              <a:rPr kumimoji="1" lang="en-US" altLang="zh-CN" sz="2000" dirty="0">
                <a:solidFill>
                  <a:srgbClr val="3333CC"/>
                </a:solidFill>
                <a:latin typeface="+mn-ea"/>
                <a:ea typeface="+mn-ea"/>
              </a:rPr>
              <a:t>MTU</a:t>
            </a:r>
          </a:p>
        </p:txBody>
      </p:sp>
      <p:sp>
        <p:nvSpPr>
          <p:cNvPr id="18" name="Line 14">
            <a:extLst>
              <a:ext uri="{FF2B5EF4-FFF2-40B4-BE49-F238E27FC236}">
                <a16:creationId xmlns:a16="http://schemas.microsoft.com/office/drawing/2014/main" id="{2D937DDC-9CC2-475B-8F40-CB99BB58DC1C}"/>
              </a:ext>
            </a:extLst>
          </p:cNvPr>
          <p:cNvSpPr>
            <a:spLocks noChangeShapeType="1"/>
          </p:cNvSpPr>
          <p:nvPr/>
        </p:nvSpPr>
        <p:spPr bwMode="auto">
          <a:xfrm>
            <a:off x="6917566" y="5562600"/>
            <a:ext cx="0" cy="4778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mn-ea"/>
            </a:endParaRPr>
          </a:p>
        </p:txBody>
      </p:sp>
      <p:sp>
        <p:nvSpPr>
          <p:cNvPr id="20" name="Text Box 16">
            <a:extLst>
              <a:ext uri="{FF2B5EF4-FFF2-40B4-BE49-F238E27FC236}">
                <a16:creationId xmlns:a16="http://schemas.microsoft.com/office/drawing/2014/main" id="{A12D44C7-C4AD-4A77-877E-CBFAA3BE2FAF}"/>
              </a:ext>
            </a:extLst>
          </p:cNvPr>
          <p:cNvSpPr txBox="1">
            <a:spLocks noChangeArrowheads="1"/>
          </p:cNvSpPr>
          <p:nvPr/>
        </p:nvSpPr>
        <p:spPr bwMode="auto">
          <a:xfrm>
            <a:off x="3563888" y="5831743"/>
            <a:ext cx="2249334"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dirty="0">
                <a:solidFill>
                  <a:srgbClr val="3333CC"/>
                </a:solidFill>
                <a:latin typeface="+mn-ea"/>
                <a:ea typeface="+mn-ea"/>
              </a:rPr>
              <a:t>数据链路层的帧长</a:t>
            </a:r>
          </a:p>
        </p:txBody>
      </p:sp>
      <p:sp>
        <p:nvSpPr>
          <p:cNvPr id="21" name="AutoShape 17">
            <a:extLst>
              <a:ext uri="{FF2B5EF4-FFF2-40B4-BE49-F238E27FC236}">
                <a16:creationId xmlns:a16="http://schemas.microsoft.com/office/drawing/2014/main" id="{29B47D56-974B-46FC-8645-7ECAF73A747C}"/>
              </a:ext>
            </a:extLst>
          </p:cNvPr>
          <p:cNvSpPr>
            <a:spLocks noChangeArrowheads="1"/>
          </p:cNvSpPr>
          <p:nvPr/>
        </p:nvSpPr>
        <p:spPr bwMode="auto">
          <a:xfrm>
            <a:off x="4572000" y="4698775"/>
            <a:ext cx="543891" cy="396875"/>
          </a:xfrm>
          <a:prstGeom prst="downArrow">
            <a:avLst>
              <a:gd name="adj1" fmla="val 50000"/>
              <a:gd name="adj2" fmla="val 25000"/>
            </a:avLst>
          </a:prstGeom>
          <a:solidFill>
            <a:srgbClr val="66FF33"/>
          </a:solidFill>
          <a:ln w="9525">
            <a:solidFill>
              <a:schemeClr val="tx1"/>
            </a:solidFill>
            <a:miter lim="800000"/>
          </a:ln>
          <a:effectLst>
            <a:outerShdw dist="35921" dir="2700000" algn="ctr" rotWithShape="0">
              <a:schemeClr val="bg2"/>
            </a:outerShdw>
          </a:effec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mn-ea"/>
            </a:endParaRPr>
          </a:p>
        </p:txBody>
      </p:sp>
      <p:sp>
        <p:nvSpPr>
          <p:cNvPr id="22" name="Text Box 18">
            <a:extLst>
              <a:ext uri="{FF2B5EF4-FFF2-40B4-BE49-F238E27FC236}">
                <a16:creationId xmlns:a16="http://schemas.microsoft.com/office/drawing/2014/main" id="{6C4BFF00-A4A9-43C2-865E-E4D64F3EB9EA}"/>
              </a:ext>
            </a:extLst>
          </p:cNvPr>
          <p:cNvSpPr txBox="1">
            <a:spLocks noChangeArrowheads="1"/>
          </p:cNvSpPr>
          <p:nvPr/>
        </p:nvSpPr>
        <p:spPr bwMode="auto">
          <a:xfrm>
            <a:off x="540628" y="4920263"/>
            <a:ext cx="700833"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dirty="0">
                <a:solidFill>
                  <a:srgbClr val="3333CC"/>
                </a:solidFill>
                <a:latin typeface="+mn-ea"/>
                <a:ea typeface="+mn-ea"/>
              </a:rPr>
              <a:t>开始</a:t>
            </a:r>
          </a:p>
          <a:p>
            <a:pPr eaLnBrk="1" fontAlgn="base" hangingPunct="1">
              <a:spcBef>
                <a:spcPct val="0"/>
              </a:spcBef>
              <a:spcAft>
                <a:spcPct val="0"/>
              </a:spcAft>
            </a:pPr>
            <a:r>
              <a:rPr kumimoji="1" lang="zh-CN" altLang="en-US" sz="2000" dirty="0">
                <a:solidFill>
                  <a:srgbClr val="3333CC"/>
                </a:solidFill>
                <a:latin typeface="+mn-ea"/>
                <a:ea typeface="+mn-ea"/>
              </a:rPr>
              <a:t>发送</a:t>
            </a:r>
          </a:p>
        </p:txBody>
      </p:sp>
      <p:sp>
        <p:nvSpPr>
          <p:cNvPr id="23" name="Line 19">
            <a:extLst>
              <a:ext uri="{FF2B5EF4-FFF2-40B4-BE49-F238E27FC236}">
                <a16:creationId xmlns:a16="http://schemas.microsoft.com/office/drawing/2014/main" id="{4F4B8E89-72B3-45E0-8FCE-3948639C496A}"/>
              </a:ext>
            </a:extLst>
          </p:cNvPr>
          <p:cNvSpPr>
            <a:spLocks noChangeShapeType="1"/>
          </p:cNvSpPr>
          <p:nvPr/>
        </p:nvSpPr>
        <p:spPr bwMode="auto">
          <a:xfrm flipH="1" flipV="1">
            <a:off x="1434479" y="4636463"/>
            <a:ext cx="0" cy="457201"/>
          </a:xfrm>
          <a:prstGeom prst="line">
            <a:avLst/>
          </a:prstGeom>
          <a:noFill/>
          <a:ln w="38100">
            <a:solidFill>
              <a:schemeClr val="accent1"/>
            </a:solidFill>
            <a:round/>
            <a:headEnd type="triangle" w="med" len="lg"/>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mn-ea"/>
            </a:endParaRPr>
          </a:p>
        </p:txBody>
      </p:sp>
      <p:sp>
        <p:nvSpPr>
          <p:cNvPr id="24" name="Line 20">
            <a:extLst>
              <a:ext uri="{FF2B5EF4-FFF2-40B4-BE49-F238E27FC236}">
                <a16:creationId xmlns:a16="http://schemas.microsoft.com/office/drawing/2014/main" id="{2B20C525-D247-4A66-BA67-3010593C1AEE}"/>
              </a:ext>
            </a:extLst>
          </p:cNvPr>
          <p:cNvSpPr>
            <a:spLocks noChangeShapeType="1"/>
          </p:cNvSpPr>
          <p:nvPr/>
        </p:nvSpPr>
        <p:spPr bwMode="auto">
          <a:xfrm flipH="1" flipV="1">
            <a:off x="8094041" y="4756491"/>
            <a:ext cx="1" cy="364783"/>
          </a:xfrm>
          <a:prstGeom prst="line">
            <a:avLst/>
          </a:prstGeom>
          <a:noFill/>
          <a:ln w="38100">
            <a:solidFill>
              <a:schemeClr val="accent1"/>
            </a:solidFill>
            <a:round/>
            <a:headEnd type="triangle" w="med" len="lg"/>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mn-ea"/>
            </a:endParaRPr>
          </a:p>
        </p:txBody>
      </p:sp>
      <p:sp>
        <p:nvSpPr>
          <p:cNvPr id="25" name="Text Box 21">
            <a:extLst>
              <a:ext uri="{FF2B5EF4-FFF2-40B4-BE49-F238E27FC236}">
                <a16:creationId xmlns:a16="http://schemas.microsoft.com/office/drawing/2014/main" id="{783F3C95-E30F-471A-A303-6A56DA58EB24}"/>
              </a:ext>
            </a:extLst>
          </p:cNvPr>
          <p:cNvSpPr txBox="1">
            <a:spLocks noChangeArrowheads="1"/>
          </p:cNvSpPr>
          <p:nvPr/>
        </p:nvSpPr>
        <p:spPr bwMode="auto">
          <a:xfrm>
            <a:off x="971550" y="4271147"/>
            <a:ext cx="9589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dirty="0">
                <a:solidFill>
                  <a:srgbClr val="3333CC"/>
                </a:solidFill>
                <a:latin typeface="+mn-ea"/>
                <a:ea typeface="+mn-ea"/>
              </a:rPr>
              <a:t>帧开始</a:t>
            </a:r>
          </a:p>
        </p:txBody>
      </p:sp>
      <p:sp>
        <p:nvSpPr>
          <p:cNvPr id="11" name="Rectangle 7">
            <a:extLst>
              <a:ext uri="{FF2B5EF4-FFF2-40B4-BE49-F238E27FC236}">
                <a16:creationId xmlns:a16="http://schemas.microsoft.com/office/drawing/2014/main" id="{89088B1D-CD75-4657-93D9-7235E6A3A1E1}"/>
              </a:ext>
            </a:extLst>
          </p:cNvPr>
          <p:cNvSpPr>
            <a:spLocks noChangeArrowheads="1"/>
          </p:cNvSpPr>
          <p:nvPr/>
        </p:nvSpPr>
        <p:spPr bwMode="auto">
          <a:xfrm>
            <a:off x="2630079" y="5124450"/>
            <a:ext cx="4278313" cy="385762"/>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zh-CN" altLang="en-US" sz="2000" dirty="0">
                <a:solidFill>
                  <a:srgbClr val="3333CC"/>
                </a:solidFill>
                <a:latin typeface="+mn-ea"/>
              </a:rPr>
              <a:t>帧的数据部分</a:t>
            </a:r>
          </a:p>
        </p:txBody>
      </p:sp>
    </p:spTree>
    <p:extLst>
      <p:ext uri="{BB962C8B-B14F-4D97-AF65-F5344CB8AC3E}">
        <p14:creationId xmlns:p14="http://schemas.microsoft.com/office/powerpoint/2010/main" val="2860090939"/>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标题 42">
            <a:extLst>
              <a:ext uri="{FF2B5EF4-FFF2-40B4-BE49-F238E27FC236}">
                <a16:creationId xmlns:a16="http://schemas.microsoft.com/office/drawing/2014/main" id="{DCA57ACC-972E-4F2B-84A8-C4D4E53B14FF}"/>
              </a:ext>
            </a:extLst>
          </p:cNvPr>
          <p:cNvSpPr>
            <a:spLocks noGrp="1"/>
          </p:cNvSpPr>
          <p:nvPr>
            <p:ph type="title"/>
          </p:nvPr>
        </p:nvSpPr>
        <p:spPr/>
        <p:txBody>
          <a:bodyPr/>
          <a:lstStyle/>
          <a:p>
            <a:endParaRPr lang="zh-CN" altLang="en-US"/>
          </a:p>
        </p:txBody>
      </p:sp>
      <p:sp>
        <p:nvSpPr>
          <p:cNvPr id="44" name="内容占位符 43">
            <a:extLst>
              <a:ext uri="{FF2B5EF4-FFF2-40B4-BE49-F238E27FC236}">
                <a16:creationId xmlns:a16="http://schemas.microsoft.com/office/drawing/2014/main" id="{479DAF8C-1354-4222-A656-3A114FDC0E3E}"/>
              </a:ext>
            </a:extLst>
          </p:cNvPr>
          <p:cNvSpPr>
            <a:spLocks noGrp="1"/>
          </p:cNvSpPr>
          <p:nvPr>
            <p:ph idx="1"/>
          </p:nvPr>
        </p:nvSpPr>
        <p:spPr>
          <a:xfrm>
            <a:off x="1270793" y="5155778"/>
            <a:ext cx="4179868" cy="523220"/>
          </a:xfrm>
        </p:spPr>
        <p:txBody>
          <a:bodyPr/>
          <a:lstStyle/>
          <a:p>
            <a:r>
              <a:rPr lang="zh-CN" altLang="en-US" dirty="0"/>
              <a:t>碰撞的可能性更大！</a:t>
            </a:r>
          </a:p>
        </p:txBody>
      </p:sp>
      <p:sp>
        <p:nvSpPr>
          <p:cNvPr id="4" name="AutoShape 42">
            <a:extLst>
              <a:ext uri="{FF2B5EF4-FFF2-40B4-BE49-F238E27FC236}">
                <a16:creationId xmlns:a16="http://schemas.microsoft.com/office/drawing/2014/main" id="{254DB656-82BE-4C7E-B863-B45D4D150398}"/>
              </a:ext>
            </a:extLst>
          </p:cNvPr>
          <p:cNvSpPr>
            <a:spLocks noChangeArrowheads="1"/>
          </p:cNvSpPr>
          <p:nvPr/>
        </p:nvSpPr>
        <p:spPr bwMode="auto">
          <a:xfrm>
            <a:off x="114300" y="1772816"/>
            <a:ext cx="8915400" cy="3078162"/>
          </a:xfrm>
          <a:prstGeom prst="roundRect">
            <a:avLst>
              <a:gd name="adj" fmla="val 16667"/>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5" name="Line 43">
            <a:extLst>
              <a:ext uri="{FF2B5EF4-FFF2-40B4-BE49-F238E27FC236}">
                <a16:creationId xmlns:a16="http://schemas.microsoft.com/office/drawing/2014/main" id="{A64CBCD3-AA59-4D70-8E18-D21C1E87FCB3}"/>
              </a:ext>
            </a:extLst>
          </p:cNvPr>
          <p:cNvSpPr>
            <a:spLocks noChangeShapeType="1"/>
          </p:cNvSpPr>
          <p:nvPr/>
        </p:nvSpPr>
        <p:spPr bwMode="auto">
          <a:xfrm flipH="1">
            <a:off x="2036762" y="2442741"/>
            <a:ext cx="2147888" cy="962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 name="Line 44">
            <a:extLst>
              <a:ext uri="{FF2B5EF4-FFF2-40B4-BE49-F238E27FC236}">
                <a16:creationId xmlns:a16="http://schemas.microsoft.com/office/drawing/2014/main" id="{EFAA1835-B371-4188-9302-C2D194B87C82}"/>
              </a:ext>
            </a:extLst>
          </p:cNvPr>
          <p:cNvSpPr>
            <a:spLocks noChangeShapeType="1"/>
          </p:cNvSpPr>
          <p:nvPr/>
        </p:nvSpPr>
        <p:spPr bwMode="auto">
          <a:xfrm>
            <a:off x="4872037" y="2450678"/>
            <a:ext cx="2671763" cy="9191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 name="Line 45">
            <a:extLst>
              <a:ext uri="{FF2B5EF4-FFF2-40B4-BE49-F238E27FC236}">
                <a16:creationId xmlns:a16="http://schemas.microsoft.com/office/drawing/2014/main" id="{BA904467-C231-4E74-891A-4FF5913E5D9E}"/>
              </a:ext>
            </a:extLst>
          </p:cNvPr>
          <p:cNvSpPr>
            <a:spLocks noChangeShapeType="1"/>
          </p:cNvSpPr>
          <p:nvPr/>
        </p:nvSpPr>
        <p:spPr bwMode="auto">
          <a:xfrm>
            <a:off x="4519612" y="2498303"/>
            <a:ext cx="209550" cy="892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Text Box 46">
            <a:extLst>
              <a:ext uri="{FF2B5EF4-FFF2-40B4-BE49-F238E27FC236}">
                <a16:creationId xmlns:a16="http://schemas.microsoft.com/office/drawing/2014/main" id="{D98880D0-F1D8-4508-BD6D-2D0031725C01}"/>
              </a:ext>
            </a:extLst>
          </p:cNvPr>
          <p:cNvSpPr txBox="1">
            <a:spLocks noChangeArrowheads="1"/>
          </p:cNvSpPr>
          <p:nvPr/>
        </p:nvSpPr>
        <p:spPr bwMode="auto">
          <a:xfrm>
            <a:off x="676275" y="3168228"/>
            <a:ext cx="7921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CC"/>
                </a:solidFill>
                <a:latin typeface="Times New Roman" pitchFamily="18" charset="0"/>
                <a:ea typeface="黑体" pitchFamily="49" charset="-122"/>
              </a:rPr>
              <a:t>一系</a:t>
            </a:r>
          </a:p>
        </p:txBody>
      </p:sp>
      <p:sp>
        <p:nvSpPr>
          <p:cNvPr id="9" name="Text Box 47">
            <a:extLst>
              <a:ext uri="{FF2B5EF4-FFF2-40B4-BE49-F238E27FC236}">
                <a16:creationId xmlns:a16="http://schemas.microsoft.com/office/drawing/2014/main" id="{47B262F6-B4E8-48EF-8A4A-FF493748ADD2}"/>
              </a:ext>
            </a:extLst>
          </p:cNvPr>
          <p:cNvSpPr txBox="1">
            <a:spLocks noChangeArrowheads="1"/>
          </p:cNvSpPr>
          <p:nvPr/>
        </p:nvSpPr>
        <p:spPr bwMode="auto">
          <a:xfrm>
            <a:off x="6362700" y="3168228"/>
            <a:ext cx="795337"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CC"/>
                </a:solidFill>
                <a:latin typeface="Times New Roman" pitchFamily="18" charset="0"/>
                <a:ea typeface="黑体" pitchFamily="49" charset="-122"/>
              </a:rPr>
              <a:t>三系</a:t>
            </a:r>
          </a:p>
        </p:txBody>
      </p:sp>
      <p:sp>
        <p:nvSpPr>
          <p:cNvPr id="10" name="Text Box 48">
            <a:extLst>
              <a:ext uri="{FF2B5EF4-FFF2-40B4-BE49-F238E27FC236}">
                <a16:creationId xmlns:a16="http://schemas.microsoft.com/office/drawing/2014/main" id="{8DC42E8F-D15C-4BCC-A74D-67A8A734468D}"/>
              </a:ext>
            </a:extLst>
          </p:cNvPr>
          <p:cNvSpPr txBox="1">
            <a:spLocks noChangeArrowheads="1"/>
          </p:cNvSpPr>
          <p:nvPr/>
        </p:nvSpPr>
        <p:spPr bwMode="auto">
          <a:xfrm>
            <a:off x="3482975" y="3168228"/>
            <a:ext cx="7937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CC"/>
                </a:solidFill>
                <a:latin typeface="Times New Roman" pitchFamily="18" charset="0"/>
                <a:ea typeface="黑体" pitchFamily="49" charset="-122"/>
              </a:rPr>
              <a:t>二系</a:t>
            </a:r>
          </a:p>
        </p:txBody>
      </p:sp>
      <p:sp>
        <p:nvSpPr>
          <p:cNvPr id="11" name="Text Box 49">
            <a:extLst>
              <a:ext uri="{FF2B5EF4-FFF2-40B4-BE49-F238E27FC236}">
                <a16:creationId xmlns:a16="http://schemas.microsoft.com/office/drawing/2014/main" id="{BAECF78C-6A00-4FA1-8EF3-DA9FA0143136}"/>
              </a:ext>
            </a:extLst>
          </p:cNvPr>
          <p:cNvSpPr txBox="1">
            <a:spLocks noChangeArrowheads="1"/>
          </p:cNvSpPr>
          <p:nvPr/>
        </p:nvSpPr>
        <p:spPr bwMode="auto">
          <a:xfrm>
            <a:off x="2281237" y="1945853"/>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CC"/>
                </a:solidFill>
                <a:latin typeface="Times New Roman" pitchFamily="18" charset="0"/>
                <a:ea typeface="黑体" pitchFamily="49" charset="-122"/>
              </a:rPr>
              <a:t>主干集线器</a:t>
            </a:r>
          </a:p>
        </p:txBody>
      </p:sp>
      <p:sp>
        <p:nvSpPr>
          <p:cNvPr id="12" name="Text Box 50">
            <a:extLst>
              <a:ext uri="{FF2B5EF4-FFF2-40B4-BE49-F238E27FC236}">
                <a16:creationId xmlns:a16="http://schemas.microsoft.com/office/drawing/2014/main" id="{60EB8D80-E3C8-4366-AF06-05FB80B6AB63}"/>
              </a:ext>
            </a:extLst>
          </p:cNvPr>
          <p:cNvSpPr txBox="1">
            <a:spLocks noChangeArrowheads="1"/>
          </p:cNvSpPr>
          <p:nvPr/>
        </p:nvSpPr>
        <p:spPr bwMode="auto">
          <a:xfrm>
            <a:off x="3167062" y="1225128"/>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0">
                <a:solidFill>
                  <a:srgbClr val="3333CC"/>
                </a:solidFill>
                <a:latin typeface="Times New Roman" pitchFamily="18" charset="0"/>
                <a:ea typeface="黑体" pitchFamily="49" charset="-122"/>
              </a:rPr>
              <a:t>一个更大的碰撞域</a:t>
            </a:r>
          </a:p>
        </p:txBody>
      </p:sp>
      <p:sp>
        <p:nvSpPr>
          <p:cNvPr id="13" name="Line 51">
            <a:extLst>
              <a:ext uri="{FF2B5EF4-FFF2-40B4-BE49-F238E27FC236}">
                <a16:creationId xmlns:a16="http://schemas.microsoft.com/office/drawing/2014/main" id="{8A66B9AC-257D-4A93-B084-35D99BAD6DB3}"/>
              </a:ext>
            </a:extLst>
          </p:cNvPr>
          <p:cNvSpPr>
            <a:spLocks noChangeShapeType="1"/>
          </p:cNvSpPr>
          <p:nvPr/>
        </p:nvSpPr>
        <p:spPr bwMode="auto">
          <a:xfrm flipH="1">
            <a:off x="938212" y="3538116"/>
            <a:ext cx="665163" cy="6810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14" name="Picture 52">
            <a:extLst>
              <a:ext uri="{FF2B5EF4-FFF2-40B4-BE49-F238E27FC236}">
                <a16:creationId xmlns:a16="http://schemas.microsoft.com/office/drawing/2014/main" id="{63477BD1-BFDD-4728-A4F8-42026CF6DD9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862"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5" name="Line 53">
            <a:extLst>
              <a:ext uri="{FF2B5EF4-FFF2-40B4-BE49-F238E27FC236}">
                <a16:creationId xmlns:a16="http://schemas.microsoft.com/office/drawing/2014/main" id="{6471E19C-6DB0-444F-80F9-054247CDE638}"/>
              </a:ext>
            </a:extLst>
          </p:cNvPr>
          <p:cNvSpPr>
            <a:spLocks noChangeShapeType="1"/>
          </p:cNvSpPr>
          <p:nvPr/>
        </p:nvSpPr>
        <p:spPr bwMode="auto">
          <a:xfrm>
            <a:off x="1978025" y="3666703"/>
            <a:ext cx="185737" cy="530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 name="Line 54">
            <a:extLst>
              <a:ext uri="{FF2B5EF4-FFF2-40B4-BE49-F238E27FC236}">
                <a16:creationId xmlns:a16="http://schemas.microsoft.com/office/drawing/2014/main" id="{234E4114-4C33-4D70-B3AA-B619D86A8D7A}"/>
              </a:ext>
            </a:extLst>
          </p:cNvPr>
          <p:cNvSpPr>
            <a:spLocks noChangeShapeType="1"/>
          </p:cNvSpPr>
          <p:nvPr/>
        </p:nvSpPr>
        <p:spPr bwMode="auto">
          <a:xfrm>
            <a:off x="2163762" y="3644478"/>
            <a:ext cx="655638" cy="530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7" name="Line 55">
            <a:extLst>
              <a:ext uri="{FF2B5EF4-FFF2-40B4-BE49-F238E27FC236}">
                <a16:creationId xmlns:a16="http://schemas.microsoft.com/office/drawing/2014/main" id="{33D6C541-0CDB-41D2-AAF0-0EAAD159C455}"/>
              </a:ext>
            </a:extLst>
          </p:cNvPr>
          <p:cNvSpPr>
            <a:spLocks noChangeShapeType="1"/>
          </p:cNvSpPr>
          <p:nvPr/>
        </p:nvSpPr>
        <p:spPr bwMode="auto">
          <a:xfrm flipH="1">
            <a:off x="1557337" y="3549228"/>
            <a:ext cx="179388" cy="685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18" name="Picture 56">
            <a:extLst>
              <a:ext uri="{FF2B5EF4-FFF2-40B4-BE49-F238E27FC236}">
                <a16:creationId xmlns:a16="http://schemas.microsoft.com/office/drawing/2014/main" id="{B8834721-8E0F-4CDD-872F-D5CAFF67B85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3337"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9" name="Picture 57">
            <a:extLst>
              <a:ext uri="{FF2B5EF4-FFF2-40B4-BE49-F238E27FC236}">
                <a16:creationId xmlns:a16="http://schemas.microsoft.com/office/drawing/2014/main" id="{FB03D715-D332-47F1-AB94-DDDC03EC3820}"/>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8812"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0" name="Picture 58">
            <a:extLst>
              <a:ext uri="{FF2B5EF4-FFF2-40B4-BE49-F238E27FC236}">
                <a16:creationId xmlns:a16="http://schemas.microsoft.com/office/drawing/2014/main" id="{A066EE4F-45BB-466D-8B95-DC3BA7B6141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4287"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1" name="Picture 59">
            <a:extLst>
              <a:ext uri="{FF2B5EF4-FFF2-40B4-BE49-F238E27FC236}">
                <a16:creationId xmlns:a16="http://schemas.microsoft.com/office/drawing/2014/main" id="{0C1F71AC-AAD1-4671-BED1-3D594CF7F3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1355725" y="3206328"/>
            <a:ext cx="1150937"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 name="Line 60">
            <a:extLst>
              <a:ext uri="{FF2B5EF4-FFF2-40B4-BE49-F238E27FC236}">
                <a16:creationId xmlns:a16="http://schemas.microsoft.com/office/drawing/2014/main" id="{12CA7C3E-088D-4A96-A022-D96835D77834}"/>
              </a:ext>
            </a:extLst>
          </p:cNvPr>
          <p:cNvSpPr>
            <a:spLocks noChangeShapeType="1"/>
          </p:cNvSpPr>
          <p:nvPr/>
        </p:nvSpPr>
        <p:spPr bwMode="auto">
          <a:xfrm flipH="1">
            <a:off x="3754437" y="3538116"/>
            <a:ext cx="665163" cy="6810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23" name="Picture 61">
            <a:extLst>
              <a:ext uri="{FF2B5EF4-FFF2-40B4-BE49-F238E27FC236}">
                <a16:creationId xmlns:a16="http://schemas.microsoft.com/office/drawing/2014/main" id="{FC9F1051-0967-4F46-96A5-DF54CD8CABDF}"/>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4087"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4" name="Line 62">
            <a:extLst>
              <a:ext uri="{FF2B5EF4-FFF2-40B4-BE49-F238E27FC236}">
                <a16:creationId xmlns:a16="http://schemas.microsoft.com/office/drawing/2014/main" id="{89FBC42C-807C-41EC-93E1-EC736036CB4A}"/>
              </a:ext>
            </a:extLst>
          </p:cNvPr>
          <p:cNvSpPr>
            <a:spLocks noChangeShapeType="1"/>
          </p:cNvSpPr>
          <p:nvPr/>
        </p:nvSpPr>
        <p:spPr bwMode="auto">
          <a:xfrm>
            <a:off x="4794250" y="3666703"/>
            <a:ext cx="185737" cy="530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 name="Line 63">
            <a:extLst>
              <a:ext uri="{FF2B5EF4-FFF2-40B4-BE49-F238E27FC236}">
                <a16:creationId xmlns:a16="http://schemas.microsoft.com/office/drawing/2014/main" id="{1108B782-EFCF-4FDB-9902-8057DFDF1885}"/>
              </a:ext>
            </a:extLst>
          </p:cNvPr>
          <p:cNvSpPr>
            <a:spLocks noChangeShapeType="1"/>
          </p:cNvSpPr>
          <p:nvPr/>
        </p:nvSpPr>
        <p:spPr bwMode="auto">
          <a:xfrm>
            <a:off x="4979987" y="3644478"/>
            <a:ext cx="654050" cy="530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 name="Line 64">
            <a:extLst>
              <a:ext uri="{FF2B5EF4-FFF2-40B4-BE49-F238E27FC236}">
                <a16:creationId xmlns:a16="http://schemas.microsoft.com/office/drawing/2014/main" id="{F6D2CCA1-3F46-4DA9-99DA-83F9501847E8}"/>
              </a:ext>
            </a:extLst>
          </p:cNvPr>
          <p:cNvSpPr>
            <a:spLocks noChangeShapeType="1"/>
          </p:cNvSpPr>
          <p:nvPr/>
        </p:nvSpPr>
        <p:spPr bwMode="auto">
          <a:xfrm flipH="1">
            <a:off x="4373562" y="3549228"/>
            <a:ext cx="179388" cy="685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27" name="Picture 65">
            <a:extLst>
              <a:ext uri="{FF2B5EF4-FFF2-40B4-BE49-F238E27FC236}">
                <a16:creationId xmlns:a16="http://schemas.microsoft.com/office/drawing/2014/main" id="{AF958E1F-80DD-470C-8F8F-56D45D09B01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9562"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8" name="Picture 66">
            <a:extLst>
              <a:ext uri="{FF2B5EF4-FFF2-40B4-BE49-F238E27FC236}">
                <a16:creationId xmlns:a16="http://schemas.microsoft.com/office/drawing/2014/main" id="{D07DD28E-2C0D-4346-A5F4-B84EC1075C0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45037"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9" name="Picture 67">
            <a:extLst>
              <a:ext uri="{FF2B5EF4-FFF2-40B4-BE49-F238E27FC236}">
                <a16:creationId xmlns:a16="http://schemas.microsoft.com/office/drawing/2014/main" id="{3616718C-C279-473F-B53D-B344C5BA8BE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0512"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0" name="Picture 68">
            <a:extLst>
              <a:ext uri="{FF2B5EF4-FFF2-40B4-BE49-F238E27FC236}">
                <a16:creationId xmlns:a16="http://schemas.microsoft.com/office/drawing/2014/main" id="{285F9F44-C631-492C-9BEA-5D089523A0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4171950" y="3206328"/>
            <a:ext cx="11493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1" name="Line 69">
            <a:extLst>
              <a:ext uri="{FF2B5EF4-FFF2-40B4-BE49-F238E27FC236}">
                <a16:creationId xmlns:a16="http://schemas.microsoft.com/office/drawing/2014/main" id="{C1EDCFDB-2B30-4456-9B11-7D25A301BC32}"/>
              </a:ext>
            </a:extLst>
          </p:cNvPr>
          <p:cNvSpPr>
            <a:spLocks noChangeShapeType="1"/>
          </p:cNvSpPr>
          <p:nvPr/>
        </p:nvSpPr>
        <p:spPr bwMode="auto">
          <a:xfrm flipH="1">
            <a:off x="6572250" y="3538116"/>
            <a:ext cx="665162" cy="6810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32" name="Picture 70">
            <a:extLst>
              <a:ext uri="{FF2B5EF4-FFF2-40B4-BE49-F238E27FC236}">
                <a16:creationId xmlns:a16="http://schemas.microsoft.com/office/drawing/2014/main" id="{962DD6DB-53F4-4EEC-847A-FC266C095B5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1900"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3" name="Line 71">
            <a:extLst>
              <a:ext uri="{FF2B5EF4-FFF2-40B4-BE49-F238E27FC236}">
                <a16:creationId xmlns:a16="http://schemas.microsoft.com/office/drawing/2014/main" id="{9B3D18B8-6A1A-4BF2-8D7C-73F2D6ED0182}"/>
              </a:ext>
            </a:extLst>
          </p:cNvPr>
          <p:cNvSpPr>
            <a:spLocks noChangeShapeType="1"/>
          </p:cNvSpPr>
          <p:nvPr/>
        </p:nvSpPr>
        <p:spPr bwMode="auto">
          <a:xfrm>
            <a:off x="7612062" y="3666703"/>
            <a:ext cx="185738" cy="530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4" name="Line 72">
            <a:extLst>
              <a:ext uri="{FF2B5EF4-FFF2-40B4-BE49-F238E27FC236}">
                <a16:creationId xmlns:a16="http://schemas.microsoft.com/office/drawing/2014/main" id="{F9014B1D-97D7-42C8-B8DE-42CD763DF46D}"/>
              </a:ext>
            </a:extLst>
          </p:cNvPr>
          <p:cNvSpPr>
            <a:spLocks noChangeShapeType="1"/>
          </p:cNvSpPr>
          <p:nvPr/>
        </p:nvSpPr>
        <p:spPr bwMode="auto">
          <a:xfrm>
            <a:off x="7797800" y="3644478"/>
            <a:ext cx="655637" cy="5302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5" name="Line 73">
            <a:extLst>
              <a:ext uri="{FF2B5EF4-FFF2-40B4-BE49-F238E27FC236}">
                <a16:creationId xmlns:a16="http://schemas.microsoft.com/office/drawing/2014/main" id="{53AB88E8-EFE3-47F3-BD5F-F049C0876A88}"/>
              </a:ext>
            </a:extLst>
          </p:cNvPr>
          <p:cNvSpPr>
            <a:spLocks noChangeShapeType="1"/>
          </p:cNvSpPr>
          <p:nvPr/>
        </p:nvSpPr>
        <p:spPr bwMode="auto">
          <a:xfrm flipH="1">
            <a:off x="7191375" y="3549228"/>
            <a:ext cx="179387" cy="6858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36" name="Picture 74">
            <a:extLst>
              <a:ext uri="{FF2B5EF4-FFF2-40B4-BE49-F238E27FC236}">
                <a16:creationId xmlns:a16="http://schemas.microsoft.com/office/drawing/2014/main" id="{000DE807-656F-4A98-97C7-35426F369B8A}"/>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7375"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 name="Picture 75">
            <a:extLst>
              <a:ext uri="{FF2B5EF4-FFF2-40B4-BE49-F238E27FC236}">
                <a16:creationId xmlns:a16="http://schemas.microsoft.com/office/drawing/2014/main" id="{6EA04586-08AA-4EE8-90A4-6FDDB0E7809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2850"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8" name="Picture 76">
            <a:extLst>
              <a:ext uri="{FF2B5EF4-FFF2-40B4-BE49-F238E27FC236}">
                <a16:creationId xmlns:a16="http://schemas.microsoft.com/office/drawing/2014/main" id="{70B7C550-5067-42B1-A413-A0149C98969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8325" y="4044528"/>
            <a:ext cx="4984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9" name="Picture 77">
            <a:extLst>
              <a:ext uri="{FF2B5EF4-FFF2-40B4-BE49-F238E27FC236}">
                <a16:creationId xmlns:a16="http://schemas.microsoft.com/office/drawing/2014/main" id="{1F31C6FB-DC40-4235-B0CB-3B616AC761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6989762" y="3206328"/>
            <a:ext cx="115093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0" name="Picture 78">
            <a:extLst>
              <a:ext uri="{FF2B5EF4-FFF2-40B4-BE49-F238E27FC236}">
                <a16:creationId xmlns:a16="http://schemas.microsoft.com/office/drawing/2014/main" id="{C7047D7A-8C21-41DF-A8DC-B758D1A6C7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102812">
            <a:off x="3832225" y="1931566"/>
            <a:ext cx="153828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 name="Text Box 79">
            <a:extLst>
              <a:ext uri="{FF2B5EF4-FFF2-40B4-BE49-F238E27FC236}">
                <a16:creationId xmlns:a16="http://schemas.microsoft.com/office/drawing/2014/main" id="{96E089D2-06BC-4659-9967-5F851A285D4D}"/>
              </a:ext>
            </a:extLst>
          </p:cNvPr>
          <p:cNvSpPr txBox="1">
            <a:spLocks noChangeArrowheads="1"/>
          </p:cNvSpPr>
          <p:nvPr/>
        </p:nvSpPr>
        <p:spPr bwMode="auto">
          <a:xfrm>
            <a:off x="7354887" y="1939503"/>
            <a:ext cx="109855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CC"/>
                </a:solidFill>
                <a:effectLst/>
                <a:uLnTx/>
                <a:uFillTx/>
                <a:latin typeface="Times New Roman" pitchFamily="18" charset="0"/>
                <a:ea typeface="黑体" pitchFamily="49" charset="-122"/>
              </a:rPr>
              <a:t>碰撞域</a:t>
            </a:r>
          </a:p>
        </p:txBody>
      </p:sp>
    </p:spTree>
    <p:extLst>
      <p:ext uri="{BB962C8B-B14F-4D97-AF65-F5344CB8AC3E}">
        <p14:creationId xmlns:p14="http://schemas.microsoft.com/office/powerpoint/2010/main" val="57780312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68366-92BF-4200-9C25-5D511599A9C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83C07F8-BED1-40B3-BE1B-1FF846ECAC85}"/>
              </a:ext>
            </a:extLst>
          </p:cNvPr>
          <p:cNvSpPr>
            <a:spLocks noGrp="1"/>
          </p:cNvSpPr>
          <p:nvPr>
            <p:ph idx="1"/>
          </p:nvPr>
        </p:nvSpPr>
        <p:spPr>
          <a:xfrm>
            <a:off x="914400" y="1524000"/>
            <a:ext cx="7391400" cy="2689967"/>
          </a:xfrm>
        </p:spPr>
        <p:txBody>
          <a:bodyPr/>
          <a:lstStyle/>
          <a:p>
            <a:r>
              <a:rPr lang="zh-CN" altLang="en-US" sz="2400" b="0" dirty="0">
                <a:latin typeface="+mn-ea"/>
              </a:rPr>
              <a:t>优点</a:t>
            </a:r>
          </a:p>
          <a:p>
            <a:pPr lvl="1"/>
            <a:r>
              <a:rPr lang="zh-CN" altLang="en-US" sz="2000" b="0" dirty="0">
                <a:latin typeface="+mn-ea"/>
              </a:rPr>
              <a:t>使原来属于不同碰撞域的局域网上的计算机能够进行跨碰撞域的通信。</a:t>
            </a:r>
          </a:p>
          <a:p>
            <a:pPr lvl="1"/>
            <a:r>
              <a:rPr lang="zh-CN" altLang="en-US" sz="2000" b="0" dirty="0">
                <a:latin typeface="+mn-ea"/>
              </a:rPr>
              <a:t>扩大了局域网覆盖的地理范围。</a:t>
            </a:r>
          </a:p>
          <a:p>
            <a:r>
              <a:rPr lang="zh-CN" altLang="en-US" sz="2400" b="0" dirty="0">
                <a:latin typeface="+mn-ea"/>
              </a:rPr>
              <a:t>缺点</a:t>
            </a:r>
          </a:p>
          <a:p>
            <a:pPr lvl="1"/>
            <a:r>
              <a:rPr lang="zh-CN" altLang="en-US" sz="2000" b="0" dirty="0">
                <a:latin typeface="+mn-ea"/>
              </a:rPr>
              <a:t>碰撞域增大了，但总的吞吐量并未提高。</a:t>
            </a:r>
          </a:p>
          <a:p>
            <a:pPr lvl="1"/>
            <a:r>
              <a:rPr lang="zh-CN" altLang="en-US" sz="2000" b="0" dirty="0">
                <a:latin typeface="+mn-ea"/>
              </a:rPr>
              <a:t>只能级联相同速率的集线器。</a:t>
            </a:r>
          </a:p>
        </p:txBody>
      </p:sp>
    </p:spTree>
    <p:extLst>
      <p:ext uri="{BB962C8B-B14F-4D97-AF65-F5344CB8AC3E}">
        <p14:creationId xmlns:p14="http://schemas.microsoft.com/office/powerpoint/2010/main" val="14021887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46D12-953D-4E05-9346-8F0DF23673D8}"/>
              </a:ext>
            </a:extLst>
          </p:cNvPr>
          <p:cNvSpPr>
            <a:spLocks noGrp="1"/>
          </p:cNvSpPr>
          <p:nvPr>
            <p:ph type="title"/>
          </p:nvPr>
        </p:nvSpPr>
        <p:spPr/>
        <p:txBody>
          <a:bodyPr/>
          <a:lstStyle/>
          <a:p>
            <a:r>
              <a:rPr lang="zh-CN" altLang="en-US" dirty="0"/>
              <a:t>二、数据链路层的扩展</a:t>
            </a:r>
          </a:p>
        </p:txBody>
      </p:sp>
      <p:sp>
        <p:nvSpPr>
          <p:cNvPr id="3" name="内容占位符 2">
            <a:extLst>
              <a:ext uri="{FF2B5EF4-FFF2-40B4-BE49-F238E27FC236}">
                <a16:creationId xmlns:a16="http://schemas.microsoft.com/office/drawing/2014/main" id="{44A7351B-321C-45EB-BDCA-24386A3BF32F}"/>
              </a:ext>
            </a:extLst>
          </p:cNvPr>
          <p:cNvSpPr>
            <a:spLocks noGrp="1"/>
          </p:cNvSpPr>
          <p:nvPr>
            <p:ph idx="1"/>
          </p:nvPr>
        </p:nvSpPr>
        <p:spPr>
          <a:xfrm>
            <a:off x="1115616" y="1340768"/>
            <a:ext cx="7391400" cy="2456057"/>
          </a:xfrm>
        </p:spPr>
        <p:txBody>
          <a:bodyPr/>
          <a:lstStyle/>
          <a:p>
            <a:r>
              <a:rPr lang="zh-CN" altLang="en-US" sz="2400" dirty="0">
                <a:latin typeface="+mn-ea"/>
              </a:rPr>
              <a:t>网桥工作在数据链路层，根据 </a:t>
            </a:r>
            <a:r>
              <a:rPr lang="en-US" altLang="zh-CN" sz="2400" dirty="0">
                <a:latin typeface="+mn-ea"/>
              </a:rPr>
              <a:t>MAC </a:t>
            </a:r>
            <a:r>
              <a:rPr lang="zh-CN" altLang="en-US" sz="2400" dirty="0">
                <a:latin typeface="+mn-ea"/>
              </a:rPr>
              <a:t>帧的目的地址对收到的帧进行转发。</a:t>
            </a:r>
          </a:p>
          <a:p>
            <a:r>
              <a:rPr lang="zh-CN" altLang="en-US" sz="2400" dirty="0">
                <a:latin typeface="+mn-ea"/>
              </a:rPr>
              <a:t>网桥具有过滤帧的功能。当网桥收到一个帧时，并不是向所有的接口转发此帧，而是先检查此帧的目的 </a:t>
            </a:r>
            <a:r>
              <a:rPr lang="en-US" altLang="zh-CN" sz="2400" dirty="0">
                <a:latin typeface="+mn-ea"/>
              </a:rPr>
              <a:t>MAC </a:t>
            </a:r>
            <a:r>
              <a:rPr lang="zh-CN" altLang="en-US" sz="2400" dirty="0">
                <a:latin typeface="+mn-ea"/>
              </a:rPr>
              <a:t>地址，然后再确定将该帧转发到哪一个接口 </a:t>
            </a:r>
          </a:p>
          <a:p>
            <a:r>
              <a:rPr lang="zh-CN" altLang="en-US" sz="2400" dirty="0">
                <a:latin typeface="+mn-ea"/>
              </a:rPr>
              <a:t>利用网桥可以将两个不同的局域网互连</a:t>
            </a:r>
          </a:p>
        </p:txBody>
      </p:sp>
    </p:spTree>
    <p:extLst>
      <p:ext uri="{BB962C8B-B14F-4D97-AF65-F5344CB8AC3E}">
        <p14:creationId xmlns:p14="http://schemas.microsoft.com/office/powerpoint/2010/main" val="1359211071"/>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F136C-F8F1-4EF0-A455-AC4C0F22E087}"/>
              </a:ext>
            </a:extLst>
          </p:cNvPr>
          <p:cNvSpPr>
            <a:spLocks noGrp="1"/>
          </p:cNvSpPr>
          <p:nvPr>
            <p:ph type="title"/>
          </p:nvPr>
        </p:nvSpPr>
        <p:spPr/>
        <p:txBody>
          <a:bodyPr/>
          <a:lstStyle/>
          <a:p>
            <a:endParaRPr lang="zh-CN" altLang="en-US"/>
          </a:p>
        </p:txBody>
      </p:sp>
      <p:sp>
        <p:nvSpPr>
          <p:cNvPr id="4" name="Freeform 82">
            <a:extLst>
              <a:ext uri="{FF2B5EF4-FFF2-40B4-BE49-F238E27FC236}">
                <a16:creationId xmlns:a16="http://schemas.microsoft.com/office/drawing/2014/main" id="{A21753D9-BA5E-4927-8ED4-F9AA3DFE1C4E}"/>
              </a:ext>
            </a:extLst>
          </p:cNvPr>
          <p:cNvSpPr>
            <a:spLocks/>
          </p:cNvSpPr>
          <p:nvPr/>
        </p:nvSpPr>
        <p:spPr bwMode="auto">
          <a:xfrm>
            <a:off x="2895600" y="1190625"/>
            <a:ext cx="1400175" cy="3667125"/>
          </a:xfrm>
          <a:custGeom>
            <a:avLst/>
            <a:gdLst>
              <a:gd name="T0" fmla="*/ 0 w 882"/>
              <a:gd name="T1" fmla="*/ 2310 h 2310"/>
              <a:gd name="T2" fmla="*/ 0 w 882"/>
              <a:gd name="T3" fmla="*/ 1896 h 2310"/>
              <a:gd name="T4" fmla="*/ 882 w 882"/>
              <a:gd name="T5" fmla="*/ 0 h 2310"/>
              <a:gd name="T6" fmla="*/ 882 w 882"/>
              <a:gd name="T7" fmla="*/ 2034 h 2310"/>
              <a:gd name="T8" fmla="*/ 0 w 882"/>
              <a:gd name="T9" fmla="*/ 2310 h 2310"/>
              <a:gd name="T10" fmla="*/ 0 60000 65536"/>
              <a:gd name="T11" fmla="*/ 0 60000 65536"/>
              <a:gd name="T12" fmla="*/ 0 60000 65536"/>
              <a:gd name="T13" fmla="*/ 0 60000 65536"/>
              <a:gd name="T14" fmla="*/ 0 60000 65536"/>
              <a:gd name="T15" fmla="*/ 0 w 882"/>
              <a:gd name="T16" fmla="*/ 0 h 2310"/>
              <a:gd name="T17" fmla="*/ 882 w 882"/>
              <a:gd name="T18" fmla="*/ 2310 h 2310"/>
            </a:gdLst>
            <a:ahLst/>
            <a:cxnLst>
              <a:cxn ang="T10">
                <a:pos x="T0" y="T1"/>
              </a:cxn>
              <a:cxn ang="T11">
                <a:pos x="T2" y="T3"/>
              </a:cxn>
              <a:cxn ang="T12">
                <a:pos x="T4" y="T5"/>
              </a:cxn>
              <a:cxn ang="T13">
                <a:pos x="T6" y="T7"/>
              </a:cxn>
              <a:cxn ang="T14">
                <a:pos x="T8" y="T9"/>
              </a:cxn>
            </a:cxnLst>
            <a:rect l="T15" t="T16" r="T17" b="T18"/>
            <a:pathLst>
              <a:path w="882" h="2310">
                <a:moveTo>
                  <a:pt x="0" y="2310"/>
                </a:moveTo>
                <a:lnTo>
                  <a:pt x="0" y="1896"/>
                </a:lnTo>
                <a:lnTo>
                  <a:pt x="882" y="0"/>
                </a:lnTo>
                <a:lnTo>
                  <a:pt x="882" y="2034"/>
                </a:lnTo>
                <a:lnTo>
                  <a:pt x="0" y="2310"/>
                </a:lnTo>
                <a:close/>
              </a:path>
            </a:pathLst>
          </a:custGeom>
          <a:gradFill rotWithShape="1">
            <a:gsLst>
              <a:gs pos="0">
                <a:srgbClr val="BABA95"/>
              </a:gs>
              <a:gs pos="100000">
                <a:srgbClr val="FFFFCC"/>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1800" b="0">
              <a:solidFill>
                <a:srgbClr val="000000"/>
              </a:solidFill>
              <a:latin typeface="Arial"/>
            </a:endParaRPr>
          </a:p>
        </p:txBody>
      </p:sp>
      <p:sp>
        <p:nvSpPr>
          <p:cNvPr id="5" name="Line 6">
            <a:extLst>
              <a:ext uri="{FF2B5EF4-FFF2-40B4-BE49-F238E27FC236}">
                <a16:creationId xmlns:a16="http://schemas.microsoft.com/office/drawing/2014/main" id="{3654DC2C-D29D-41F1-9684-0126ED901590}"/>
              </a:ext>
            </a:extLst>
          </p:cNvPr>
          <p:cNvSpPr>
            <a:spLocks noChangeShapeType="1"/>
          </p:cNvSpPr>
          <p:nvPr/>
        </p:nvSpPr>
        <p:spPr bwMode="auto">
          <a:xfrm flipH="1">
            <a:off x="2713038" y="4926013"/>
            <a:ext cx="0" cy="3730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 name="Line 7">
            <a:extLst>
              <a:ext uri="{FF2B5EF4-FFF2-40B4-BE49-F238E27FC236}">
                <a16:creationId xmlns:a16="http://schemas.microsoft.com/office/drawing/2014/main" id="{4D7B5CF3-CF7A-4172-B940-BE119F0A9CAB}"/>
              </a:ext>
            </a:extLst>
          </p:cNvPr>
          <p:cNvSpPr>
            <a:spLocks noChangeShapeType="1"/>
          </p:cNvSpPr>
          <p:nvPr/>
        </p:nvSpPr>
        <p:spPr bwMode="auto">
          <a:xfrm flipH="1">
            <a:off x="1797050" y="4945063"/>
            <a:ext cx="0" cy="3857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7" name="Rectangle 8">
            <a:extLst>
              <a:ext uri="{FF2B5EF4-FFF2-40B4-BE49-F238E27FC236}">
                <a16:creationId xmlns:a16="http://schemas.microsoft.com/office/drawing/2014/main" id="{1363EFEB-998B-481C-AE10-B5ECA27224EE}"/>
              </a:ext>
            </a:extLst>
          </p:cNvPr>
          <p:cNvSpPr>
            <a:spLocks noChangeArrowheads="1"/>
          </p:cNvSpPr>
          <p:nvPr/>
        </p:nvSpPr>
        <p:spPr bwMode="auto">
          <a:xfrm>
            <a:off x="4318000" y="1204913"/>
            <a:ext cx="4575175" cy="3208337"/>
          </a:xfrm>
          <a:prstGeom prst="rect">
            <a:avLst/>
          </a:prstGeom>
          <a:solidFill>
            <a:srgbClr val="FFFFCC"/>
          </a:solidFill>
          <a:ln w="9525">
            <a:solidFill>
              <a:srgbClr val="333399"/>
            </a:solidFill>
            <a:miter lim="800000"/>
            <a:headEnd/>
            <a:tailEnd/>
          </a:ln>
          <a:effectLst>
            <a:outerShdw dist="28398" dir="3806097" algn="ctr" rotWithShape="0">
              <a:srgbClr val="000000"/>
            </a:outerShdw>
          </a:effectLst>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333399"/>
              </a:solidFill>
              <a:effectLst/>
              <a:uLnTx/>
              <a:uFillTx/>
              <a:latin typeface="Arial"/>
              <a:ea typeface="黑体"/>
            </a:endParaRPr>
          </a:p>
        </p:txBody>
      </p:sp>
      <p:sp>
        <p:nvSpPr>
          <p:cNvPr id="8" name="Rectangle 9">
            <a:extLst>
              <a:ext uri="{FF2B5EF4-FFF2-40B4-BE49-F238E27FC236}">
                <a16:creationId xmlns:a16="http://schemas.microsoft.com/office/drawing/2014/main" id="{02CE31FD-458B-4B84-B1DC-FD1D074CB466}"/>
              </a:ext>
            </a:extLst>
          </p:cNvPr>
          <p:cNvSpPr>
            <a:spLocks noChangeArrowheads="1"/>
          </p:cNvSpPr>
          <p:nvPr/>
        </p:nvSpPr>
        <p:spPr bwMode="auto">
          <a:xfrm>
            <a:off x="6076950" y="1595438"/>
            <a:ext cx="712788" cy="522287"/>
          </a:xfrm>
          <a:prstGeom prst="rect">
            <a:avLst/>
          </a:prstGeom>
          <a:solidFill>
            <a:srgbClr val="FFCCFF"/>
          </a:solidFill>
          <a:ln w="9525">
            <a:solidFill>
              <a:srgbClr val="333399"/>
            </a:solidFill>
            <a:miter lim="800000"/>
            <a:headEnd/>
            <a:tailEnd/>
          </a:ln>
          <a:effectLst>
            <a:outerShdw dist="35921" dir="2700000" algn="ctr" rotWithShape="0">
              <a:srgbClr val="00000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9" name="Rectangle 10">
            <a:extLst>
              <a:ext uri="{FF2B5EF4-FFF2-40B4-BE49-F238E27FC236}">
                <a16:creationId xmlns:a16="http://schemas.microsoft.com/office/drawing/2014/main" id="{406462E0-4AB8-4FEB-8659-0A684FA4D857}"/>
              </a:ext>
            </a:extLst>
          </p:cNvPr>
          <p:cNvSpPr>
            <a:spLocks noChangeArrowheads="1"/>
          </p:cNvSpPr>
          <p:nvPr/>
        </p:nvSpPr>
        <p:spPr bwMode="auto">
          <a:xfrm>
            <a:off x="6070717" y="1719057"/>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400" b="0" dirty="0">
                <a:solidFill>
                  <a:srgbClr val="333399"/>
                </a:solidFill>
                <a:latin typeface="Arial"/>
                <a:ea typeface="黑体"/>
              </a:rPr>
              <a:t>地址表</a:t>
            </a:r>
          </a:p>
        </p:txBody>
      </p:sp>
      <p:sp>
        <p:nvSpPr>
          <p:cNvPr id="10" name="Line 11">
            <a:extLst>
              <a:ext uri="{FF2B5EF4-FFF2-40B4-BE49-F238E27FC236}">
                <a16:creationId xmlns:a16="http://schemas.microsoft.com/office/drawing/2014/main" id="{32A87E9A-BA51-47AA-A801-DE94C4CBB2DB}"/>
              </a:ext>
            </a:extLst>
          </p:cNvPr>
          <p:cNvSpPr>
            <a:spLocks noChangeShapeType="1"/>
          </p:cNvSpPr>
          <p:nvPr/>
        </p:nvSpPr>
        <p:spPr bwMode="auto">
          <a:xfrm flipV="1">
            <a:off x="6770688" y="1385888"/>
            <a:ext cx="693737" cy="233362"/>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Line 12">
            <a:extLst>
              <a:ext uri="{FF2B5EF4-FFF2-40B4-BE49-F238E27FC236}">
                <a16:creationId xmlns:a16="http://schemas.microsoft.com/office/drawing/2014/main" id="{ABD81E4A-4BC0-476C-96D1-20194EF51071}"/>
              </a:ext>
            </a:extLst>
          </p:cNvPr>
          <p:cNvSpPr>
            <a:spLocks noChangeShapeType="1"/>
          </p:cNvSpPr>
          <p:nvPr/>
        </p:nvSpPr>
        <p:spPr bwMode="auto">
          <a:xfrm>
            <a:off x="6791325" y="2105025"/>
            <a:ext cx="682625" cy="1503363"/>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2" name="Rectangle 13">
            <a:extLst>
              <a:ext uri="{FF2B5EF4-FFF2-40B4-BE49-F238E27FC236}">
                <a16:creationId xmlns:a16="http://schemas.microsoft.com/office/drawing/2014/main" id="{DD8DFEBD-F0B1-4D08-A059-C9B4A5553092}"/>
              </a:ext>
            </a:extLst>
          </p:cNvPr>
          <p:cNvSpPr>
            <a:spLocks noChangeArrowheads="1"/>
          </p:cNvSpPr>
          <p:nvPr/>
        </p:nvSpPr>
        <p:spPr bwMode="auto">
          <a:xfrm>
            <a:off x="4497388" y="2667000"/>
            <a:ext cx="2411412" cy="712788"/>
          </a:xfrm>
          <a:prstGeom prst="rect">
            <a:avLst/>
          </a:prstGeom>
          <a:solidFill>
            <a:srgbClr val="FFFFFF"/>
          </a:solidFill>
          <a:ln w="9525">
            <a:solidFill>
              <a:srgbClr val="333399"/>
            </a:solidFill>
            <a:miter lim="800000"/>
            <a:headEnd/>
            <a:tailEnd/>
          </a:ln>
          <a:effectLst>
            <a:outerShdw dist="35921" dir="2700000" algn="ctr" rotWithShape="0">
              <a:srgbClr val="00000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3" name="Rectangle 14">
            <a:extLst>
              <a:ext uri="{FF2B5EF4-FFF2-40B4-BE49-F238E27FC236}">
                <a16:creationId xmlns:a16="http://schemas.microsoft.com/office/drawing/2014/main" id="{8AA8EB01-9393-4CF5-9D79-400F2532F3CA}"/>
              </a:ext>
            </a:extLst>
          </p:cNvPr>
          <p:cNvSpPr>
            <a:spLocks noChangeArrowheads="1"/>
          </p:cNvSpPr>
          <p:nvPr/>
        </p:nvSpPr>
        <p:spPr bwMode="auto">
          <a:xfrm>
            <a:off x="4468813" y="2720975"/>
            <a:ext cx="1095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99"/>
                </a:solidFill>
                <a:latin typeface="Arial"/>
                <a:ea typeface="黑体"/>
              </a:rPr>
              <a:t>接口管理</a:t>
            </a:r>
          </a:p>
          <a:p>
            <a:pPr defTabSz="762000"/>
            <a:r>
              <a:rPr lang="zh-CN" altLang="en-US" sz="1800" b="0">
                <a:solidFill>
                  <a:srgbClr val="333399"/>
                </a:solidFill>
                <a:latin typeface="Arial"/>
                <a:ea typeface="黑体"/>
              </a:rPr>
              <a:t>    软件</a:t>
            </a:r>
          </a:p>
        </p:txBody>
      </p:sp>
      <p:sp>
        <p:nvSpPr>
          <p:cNvPr id="14" name="Rectangle 15">
            <a:extLst>
              <a:ext uri="{FF2B5EF4-FFF2-40B4-BE49-F238E27FC236}">
                <a16:creationId xmlns:a16="http://schemas.microsoft.com/office/drawing/2014/main" id="{A0C9F985-DD31-4EA8-84EF-A9527079E9B1}"/>
              </a:ext>
            </a:extLst>
          </p:cNvPr>
          <p:cNvSpPr>
            <a:spLocks noChangeArrowheads="1"/>
          </p:cNvSpPr>
          <p:nvPr/>
        </p:nvSpPr>
        <p:spPr bwMode="auto">
          <a:xfrm>
            <a:off x="5895975" y="2716213"/>
            <a:ext cx="1095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99"/>
                </a:solidFill>
                <a:latin typeface="Arial"/>
                <a:ea typeface="黑体"/>
              </a:rPr>
              <a:t>网桥协议</a:t>
            </a:r>
          </a:p>
          <a:p>
            <a:pPr defTabSz="762000"/>
            <a:r>
              <a:rPr lang="zh-CN" altLang="en-US" sz="1800" b="0">
                <a:solidFill>
                  <a:srgbClr val="333399"/>
                </a:solidFill>
                <a:latin typeface="Arial"/>
                <a:ea typeface="黑体"/>
              </a:rPr>
              <a:t>    实体</a:t>
            </a:r>
          </a:p>
        </p:txBody>
      </p:sp>
      <p:sp>
        <p:nvSpPr>
          <p:cNvPr id="15" name="Line 16">
            <a:extLst>
              <a:ext uri="{FF2B5EF4-FFF2-40B4-BE49-F238E27FC236}">
                <a16:creationId xmlns:a16="http://schemas.microsoft.com/office/drawing/2014/main" id="{8BFA1FFD-F8AB-4E9A-9990-4A63C7ED1A89}"/>
              </a:ext>
            </a:extLst>
          </p:cNvPr>
          <p:cNvSpPr>
            <a:spLocks noChangeShapeType="1"/>
          </p:cNvSpPr>
          <p:nvPr/>
        </p:nvSpPr>
        <p:spPr bwMode="auto">
          <a:xfrm>
            <a:off x="5514975" y="2851150"/>
            <a:ext cx="488950" cy="0"/>
          </a:xfrm>
          <a:prstGeom prst="line">
            <a:avLst/>
          </a:prstGeom>
          <a:noFill/>
          <a:ln w="28575">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6" name="Line 17">
            <a:extLst>
              <a:ext uri="{FF2B5EF4-FFF2-40B4-BE49-F238E27FC236}">
                <a16:creationId xmlns:a16="http://schemas.microsoft.com/office/drawing/2014/main" id="{D72E7F5E-E71F-4414-9440-D9CCC9A01627}"/>
              </a:ext>
            </a:extLst>
          </p:cNvPr>
          <p:cNvSpPr>
            <a:spLocks noChangeShapeType="1"/>
          </p:cNvSpPr>
          <p:nvPr/>
        </p:nvSpPr>
        <p:spPr bwMode="auto">
          <a:xfrm flipH="1">
            <a:off x="5476875" y="3028950"/>
            <a:ext cx="484188" cy="0"/>
          </a:xfrm>
          <a:prstGeom prst="line">
            <a:avLst/>
          </a:prstGeom>
          <a:noFill/>
          <a:ln w="28575">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7" name="Line 18">
            <a:extLst>
              <a:ext uri="{FF2B5EF4-FFF2-40B4-BE49-F238E27FC236}">
                <a16:creationId xmlns:a16="http://schemas.microsoft.com/office/drawing/2014/main" id="{DB698BB1-7A45-407A-9805-29B21FD54983}"/>
              </a:ext>
            </a:extLst>
          </p:cNvPr>
          <p:cNvSpPr>
            <a:spLocks noChangeShapeType="1"/>
          </p:cNvSpPr>
          <p:nvPr/>
        </p:nvSpPr>
        <p:spPr bwMode="auto">
          <a:xfrm>
            <a:off x="5778500" y="2651125"/>
            <a:ext cx="0" cy="728663"/>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8" name="Line 19">
            <a:extLst>
              <a:ext uri="{FF2B5EF4-FFF2-40B4-BE49-F238E27FC236}">
                <a16:creationId xmlns:a16="http://schemas.microsoft.com/office/drawing/2014/main" id="{2E1CA8AE-C47E-4628-BABA-D9BBDF5E44BA}"/>
              </a:ext>
            </a:extLst>
          </p:cNvPr>
          <p:cNvSpPr>
            <a:spLocks noChangeShapeType="1"/>
          </p:cNvSpPr>
          <p:nvPr/>
        </p:nvSpPr>
        <p:spPr bwMode="auto">
          <a:xfrm>
            <a:off x="6399213" y="2125663"/>
            <a:ext cx="0" cy="546100"/>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9" name="Rectangle 20">
            <a:extLst>
              <a:ext uri="{FF2B5EF4-FFF2-40B4-BE49-F238E27FC236}">
                <a16:creationId xmlns:a16="http://schemas.microsoft.com/office/drawing/2014/main" id="{4538C1FE-CC0F-453E-83A6-74D93B8D2D4A}"/>
              </a:ext>
            </a:extLst>
          </p:cNvPr>
          <p:cNvSpPr>
            <a:spLocks noChangeArrowheads="1"/>
          </p:cNvSpPr>
          <p:nvPr/>
        </p:nvSpPr>
        <p:spPr bwMode="auto">
          <a:xfrm>
            <a:off x="6003925" y="3767138"/>
            <a:ext cx="725488" cy="407987"/>
          </a:xfrm>
          <a:prstGeom prst="rect">
            <a:avLst/>
          </a:prstGeom>
          <a:solidFill>
            <a:srgbClr val="FFFFFF"/>
          </a:solidFill>
          <a:ln w="12700">
            <a:solidFill>
              <a:srgbClr val="000000"/>
            </a:solidFill>
            <a:miter lim="800000"/>
            <a:headEnd/>
            <a:tailEnd/>
          </a:ln>
          <a:effectLst>
            <a:outerShdw dist="35921" dir="2700000" algn="ctr" rotWithShape="0">
              <a:srgbClr val="000000"/>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Tahoma" pitchFamily="34" charset="0"/>
                <a:ea typeface="黑体"/>
              </a:rPr>
              <a:t>缓存</a:t>
            </a:r>
          </a:p>
        </p:txBody>
      </p:sp>
      <p:sp>
        <p:nvSpPr>
          <p:cNvPr id="20" name="Rectangle 21">
            <a:extLst>
              <a:ext uri="{FF2B5EF4-FFF2-40B4-BE49-F238E27FC236}">
                <a16:creationId xmlns:a16="http://schemas.microsoft.com/office/drawing/2014/main" id="{42955426-2F92-414B-8155-D93D5A299688}"/>
              </a:ext>
            </a:extLst>
          </p:cNvPr>
          <p:cNvSpPr>
            <a:spLocks noChangeArrowheads="1"/>
          </p:cNvSpPr>
          <p:nvPr/>
        </p:nvSpPr>
        <p:spPr bwMode="auto">
          <a:xfrm>
            <a:off x="4414838" y="3767138"/>
            <a:ext cx="836612" cy="401637"/>
          </a:xfrm>
          <a:prstGeom prst="rect">
            <a:avLst/>
          </a:prstGeom>
          <a:solidFill>
            <a:srgbClr val="FFFFFF"/>
          </a:solidFill>
          <a:ln w="9525">
            <a:solidFill>
              <a:srgbClr val="333399"/>
            </a:solidFill>
            <a:miter lim="800000"/>
            <a:headEnd/>
            <a:tailEnd/>
          </a:ln>
          <a:effectLst>
            <a:outerShdw dist="35921" dir="2700000" algn="ctr" rotWithShape="0">
              <a:srgbClr val="000000"/>
            </a:outerShdw>
          </a:effectLst>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Arial"/>
                <a:ea typeface="黑体"/>
              </a:rPr>
              <a:t>接口 </a:t>
            </a:r>
            <a:r>
              <a:rPr kumimoji="0" lang="en-US" altLang="zh-CN" sz="1800" b="0" i="0" u="none" strike="noStrike" kern="0" cap="none" spc="0" normalizeH="0" baseline="0" noProof="0">
                <a:ln>
                  <a:noFill/>
                </a:ln>
                <a:solidFill>
                  <a:srgbClr val="333399"/>
                </a:solidFill>
                <a:effectLst/>
                <a:uLnTx/>
                <a:uFillTx/>
                <a:latin typeface="Arial"/>
                <a:ea typeface="黑体"/>
              </a:rPr>
              <a:t>1</a:t>
            </a:r>
          </a:p>
        </p:txBody>
      </p:sp>
      <p:sp>
        <p:nvSpPr>
          <p:cNvPr id="21" name="Rectangle 22">
            <a:extLst>
              <a:ext uri="{FF2B5EF4-FFF2-40B4-BE49-F238E27FC236}">
                <a16:creationId xmlns:a16="http://schemas.microsoft.com/office/drawing/2014/main" id="{CEB6B2FC-3A97-4244-8A94-9E121FE305CF}"/>
              </a:ext>
            </a:extLst>
          </p:cNvPr>
          <p:cNvSpPr>
            <a:spLocks noChangeArrowheads="1"/>
          </p:cNvSpPr>
          <p:nvPr/>
        </p:nvSpPr>
        <p:spPr bwMode="auto">
          <a:xfrm>
            <a:off x="7483475" y="3767138"/>
            <a:ext cx="835025" cy="401637"/>
          </a:xfrm>
          <a:prstGeom prst="rect">
            <a:avLst/>
          </a:prstGeom>
          <a:solidFill>
            <a:srgbClr val="FFFFFF"/>
          </a:solidFill>
          <a:ln w="9525">
            <a:solidFill>
              <a:srgbClr val="333399"/>
            </a:solidFill>
            <a:miter lim="800000"/>
            <a:headEnd/>
            <a:tailEnd/>
          </a:ln>
          <a:effectLst>
            <a:outerShdw dist="35921" dir="2700000" algn="ctr" rotWithShape="0">
              <a:srgbClr val="000000"/>
            </a:outerShdw>
          </a:effectLst>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333399"/>
                </a:solidFill>
                <a:effectLst/>
                <a:uLnTx/>
                <a:uFillTx/>
                <a:latin typeface="Arial"/>
                <a:ea typeface="黑体"/>
              </a:rPr>
              <a:t>接口 </a:t>
            </a:r>
            <a:r>
              <a:rPr kumimoji="0" lang="en-US" altLang="zh-CN" sz="1800" b="0" i="0" u="none" strike="noStrike" kern="0" cap="none" spc="0" normalizeH="0" baseline="0" noProof="0">
                <a:ln>
                  <a:noFill/>
                </a:ln>
                <a:solidFill>
                  <a:srgbClr val="333399"/>
                </a:solidFill>
                <a:effectLst/>
                <a:uLnTx/>
                <a:uFillTx/>
                <a:latin typeface="Arial"/>
                <a:ea typeface="黑体"/>
              </a:rPr>
              <a:t>2</a:t>
            </a:r>
          </a:p>
        </p:txBody>
      </p:sp>
      <p:sp>
        <p:nvSpPr>
          <p:cNvPr id="22" name="Line 23">
            <a:extLst>
              <a:ext uri="{FF2B5EF4-FFF2-40B4-BE49-F238E27FC236}">
                <a16:creationId xmlns:a16="http://schemas.microsoft.com/office/drawing/2014/main" id="{30303B3D-4E91-4BD6-A055-0F7F84B8A984}"/>
              </a:ext>
            </a:extLst>
          </p:cNvPr>
          <p:cNvSpPr>
            <a:spLocks noChangeShapeType="1"/>
          </p:cNvSpPr>
          <p:nvPr/>
        </p:nvSpPr>
        <p:spPr bwMode="auto">
          <a:xfrm>
            <a:off x="6372225" y="3367088"/>
            <a:ext cx="0" cy="412750"/>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3" name="Line 25">
            <a:extLst>
              <a:ext uri="{FF2B5EF4-FFF2-40B4-BE49-F238E27FC236}">
                <a16:creationId xmlns:a16="http://schemas.microsoft.com/office/drawing/2014/main" id="{73213251-8748-4D8D-862B-04EF8DB0BD13}"/>
              </a:ext>
            </a:extLst>
          </p:cNvPr>
          <p:cNvSpPr>
            <a:spLocks noChangeShapeType="1"/>
          </p:cNvSpPr>
          <p:nvPr/>
        </p:nvSpPr>
        <p:spPr bwMode="auto">
          <a:xfrm>
            <a:off x="4824413" y="4175125"/>
            <a:ext cx="0" cy="706438"/>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4" name="Line 26">
            <a:extLst>
              <a:ext uri="{FF2B5EF4-FFF2-40B4-BE49-F238E27FC236}">
                <a16:creationId xmlns:a16="http://schemas.microsoft.com/office/drawing/2014/main" id="{262032EB-6C15-4C97-8EE2-277552AB4E1F}"/>
              </a:ext>
            </a:extLst>
          </p:cNvPr>
          <p:cNvSpPr>
            <a:spLocks noChangeShapeType="1"/>
          </p:cNvSpPr>
          <p:nvPr/>
        </p:nvSpPr>
        <p:spPr bwMode="auto">
          <a:xfrm>
            <a:off x="7964488" y="4175125"/>
            <a:ext cx="0" cy="687388"/>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5" name="Line 27">
            <a:extLst>
              <a:ext uri="{FF2B5EF4-FFF2-40B4-BE49-F238E27FC236}">
                <a16:creationId xmlns:a16="http://schemas.microsoft.com/office/drawing/2014/main" id="{632A3277-5C6D-44B2-934F-884F6402BDD2}"/>
              </a:ext>
            </a:extLst>
          </p:cNvPr>
          <p:cNvSpPr>
            <a:spLocks noChangeShapeType="1"/>
          </p:cNvSpPr>
          <p:nvPr/>
        </p:nvSpPr>
        <p:spPr bwMode="auto">
          <a:xfrm>
            <a:off x="1103313" y="5326063"/>
            <a:ext cx="0" cy="5302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6" name="Line 28">
            <a:extLst>
              <a:ext uri="{FF2B5EF4-FFF2-40B4-BE49-F238E27FC236}">
                <a16:creationId xmlns:a16="http://schemas.microsoft.com/office/drawing/2014/main" id="{5CA21D95-CEDE-4C3B-A018-0B22B90709FD}"/>
              </a:ext>
            </a:extLst>
          </p:cNvPr>
          <p:cNvSpPr>
            <a:spLocks noChangeShapeType="1"/>
          </p:cNvSpPr>
          <p:nvPr/>
        </p:nvSpPr>
        <p:spPr bwMode="auto">
          <a:xfrm>
            <a:off x="1687513" y="5326063"/>
            <a:ext cx="0" cy="5302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7" name="Rectangle 29">
            <a:extLst>
              <a:ext uri="{FF2B5EF4-FFF2-40B4-BE49-F238E27FC236}">
                <a16:creationId xmlns:a16="http://schemas.microsoft.com/office/drawing/2014/main" id="{9FAE391F-8623-47ED-A4E3-ED66C87484A2}"/>
              </a:ext>
            </a:extLst>
          </p:cNvPr>
          <p:cNvSpPr>
            <a:spLocks noChangeArrowheads="1"/>
          </p:cNvSpPr>
          <p:nvPr/>
        </p:nvSpPr>
        <p:spPr bwMode="auto">
          <a:xfrm>
            <a:off x="46038" y="5278438"/>
            <a:ext cx="104775" cy="109537"/>
          </a:xfrm>
          <a:prstGeom prst="rect">
            <a:avLst/>
          </a:prstGeom>
          <a:solidFill>
            <a:srgbClr val="0000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8" name="Line 30">
            <a:extLst>
              <a:ext uri="{FF2B5EF4-FFF2-40B4-BE49-F238E27FC236}">
                <a16:creationId xmlns:a16="http://schemas.microsoft.com/office/drawing/2014/main" id="{F9071C11-B026-4B0D-8D50-BFAC30402E08}"/>
              </a:ext>
            </a:extLst>
          </p:cNvPr>
          <p:cNvSpPr>
            <a:spLocks noChangeShapeType="1"/>
          </p:cNvSpPr>
          <p:nvPr/>
        </p:nvSpPr>
        <p:spPr bwMode="auto">
          <a:xfrm flipV="1">
            <a:off x="93663" y="5332413"/>
            <a:ext cx="18351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9" name="Rectangle 31">
            <a:extLst>
              <a:ext uri="{FF2B5EF4-FFF2-40B4-BE49-F238E27FC236}">
                <a16:creationId xmlns:a16="http://schemas.microsoft.com/office/drawing/2014/main" id="{278C873C-ABC1-4360-B944-7F64B3FAB3F2}"/>
              </a:ext>
            </a:extLst>
          </p:cNvPr>
          <p:cNvSpPr>
            <a:spLocks noChangeArrowheads="1"/>
          </p:cNvSpPr>
          <p:nvPr/>
        </p:nvSpPr>
        <p:spPr bwMode="auto">
          <a:xfrm>
            <a:off x="1884363" y="5260975"/>
            <a:ext cx="104775" cy="111125"/>
          </a:xfrm>
          <a:prstGeom prst="rect">
            <a:avLst/>
          </a:prstGeom>
          <a:solidFill>
            <a:srgbClr val="0000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30" name="Line 32">
            <a:extLst>
              <a:ext uri="{FF2B5EF4-FFF2-40B4-BE49-F238E27FC236}">
                <a16:creationId xmlns:a16="http://schemas.microsoft.com/office/drawing/2014/main" id="{715E5A54-3B86-4BDC-AA84-BAC444649F72}"/>
              </a:ext>
            </a:extLst>
          </p:cNvPr>
          <p:cNvSpPr>
            <a:spLocks noChangeShapeType="1"/>
          </p:cNvSpPr>
          <p:nvPr/>
        </p:nvSpPr>
        <p:spPr bwMode="auto">
          <a:xfrm>
            <a:off x="469900" y="5335588"/>
            <a:ext cx="0" cy="511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31" name="Rectangle 33">
            <a:extLst>
              <a:ext uri="{FF2B5EF4-FFF2-40B4-BE49-F238E27FC236}">
                <a16:creationId xmlns:a16="http://schemas.microsoft.com/office/drawing/2014/main" id="{3ED24649-A7D5-4942-9A37-2EC6B748C9E9}"/>
              </a:ext>
            </a:extLst>
          </p:cNvPr>
          <p:cNvSpPr>
            <a:spLocks noChangeArrowheads="1"/>
          </p:cNvSpPr>
          <p:nvPr/>
        </p:nvSpPr>
        <p:spPr bwMode="auto">
          <a:xfrm>
            <a:off x="76200" y="548005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①</a:t>
            </a:r>
          </a:p>
        </p:txBody>
      </p:sp>
      <p:sp>
        <p:nvSpPr>
          <p:cNvPr id="32" name="Rectangle 34">
            <a:extLst>
              <a:ext uri="{FF2B5EF4-FFF2-40B4-BE49-F238E27FC236}">
                <a16:creationId xmlns:a16="http://schemas.microsoft.com/office/drawing/2014/main" id="{F21DDF3A-BC02-4CFC-8EA6-3BC57DDEBC6D}"/>
              </a:ext>
            </a:extLst>
          </p:cNvPr>
          <p:cNvSpPr>
            <a:spLocks noChangeArrowheads="1"/>
          </p:cNvSpPr>
          <p:nvPr/>
        </p:nvSpPr>
        <p:spPr bwMode="auto">
          <a:xfrm>
            <a:off x="679450" y="548005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②</a:t>
            </a:r>
          </a:p>
        </p:txBody>
      </p:sp>
      <p:sp>
        <p:nvSpPr>
          <p:cNvPr id="33" name="Rectangle 35">
            <a:extLst>
              <a:ext uri="{FF2B5EF4-FFF2-40B4-BE49-F238E27FC236}">
                <a16:creationId xmlns:a16="http://schemas.microsoft.com/office/drawing/2014/main" id="{9DEB64B6-716C-4CA1-8DC3-AFB668E56564}"/>
              </a:ext>
            </a:extLst>
          </p:cNvPr>
          <p:cNvSpPr>
            <a:spLocks noChangeArrowheads="1"/>
          </p:cNvSpPr>
          <p:nvPr/>
        </p:nvSpPr>
        <p:spPr bwMode="auto">
          <a:xfrm>
            <a:off x="1281113" y="548005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③</a:t>
            </a:r>
          </a:p>
        </p:txBody>
      </p:sp>
      <p:sp>
        <p:nvSpPr>
          <p:cNvPr id="34" name="Rectangle 36">
            <a:extLst>
              <a:ext uri="{FF2B5EF4-FFF2-40B4-BE49-F238E27FC236}">
                <a16:creationId xmlns:a16="http://schemas.microsoft.com/office/drawing/2014/main" id="{5172B1EC-6968-4F68-AD8A-376802DD9B1B}"/>
              </a:ext>
            </a:extLst>
          </p:cNvPr>
          <p:cNvSpPr>
            <a:spLocks noChangeArrowheads="1"/>
          </p:cNvSpPr>
          <p:nvPr/>
        </p:nvSpPr>
        <p:spPr bwMode="auto">
          <a:xfrm>
            <a:off x="3081338" y="4946650"/>
            <a:ext cx="854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99"/>
                </a:solidFill>
                <a:latin typeface="Arial"/>
                <a:ea typeface="黑体"/>
              </a:rPr>
              <a:t>网段 </a:t>
            </a:r>
            <a:r>
              <a:rPr lang="en-US" altLang="zh-CN" sz="1800" b="0">
                <a:solidFill>
                  <a:srgbClr val="333399"/>
                </a:solidFill>
                <a:latin typeface="Arial"/>
                <a:ea typeface="黑体"/>
              </a:rPr>
              <a:t>B</a:t>
            </a:r>
          </a:p>
        </p:txBody>
      </p:sp>
      <p:sp>
        <p:nvSpPr>
          <p:cNvPr id="35" name="Rectangle 37">
            <a:extLst>
              <a:ext uri="{FF2B5EF4-FFF2-40B4-BE49-F238E27FC236}">
                <a16:creationId xmlns:a16="http://schemas.microsoft.com/office/drawing/2014/main" id="{3B896B98-9933-47AC-A0BF-A43C2D03DA52}"/>
              </a:ext>
            </a:extLst>
          </p:cNvPr>
          <p:cNvSpPr>
            <a:spLocks noChangeArrowheads="1"/>
          </p:cNvSpPr>
          <p:nvPr/>
        </p:nvSpPr>
        <p:spPr bwMode="auto">
          <a:xfrm>
            <a:off x="581025" y="4946650"/>
            <a:ext cx="854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99"/>
                </a:solidFill>
                <a:latin typeface="Arial"/>
                <a:ea typeface="黑体"/>
              </a:rPr>
              <a:t>网段 </a:t>
            </a:r>
            <a:r>
              <a:rPr lang="en-US" altLang="zh-CN" sz="1800" b="0">
                <a:solidFill>
                  <a:srgbClr val="333399"/>
                </a:solidFill>
                <a:latin typeface="Arial"/>
                <a:ea typeface="黑体"/>
              </a:rPr>
              <a:t>A</a:t>
            </a:r>
          </a:p>
        </p:txBody>
      </p:sp>
      <p:sp>
        <p:nvSpPr>
          <p:cNvPr id="36" name="Rectangle 38">
            <a:extLst>
              <a:ext uri="{FF2B5EF4-FFF2-40B4-BE49-F238E27FC236}">
                <a16:creationId xmlns:a16="http://schemas.microsoft.com/office/drawing/2014/main" id="{B0B7ED38-A66A-4F56-BA9E-82FE1D9BA92F}"/>
              </a:ext>
            </a:extLst>
          </p:cNvPr>
          <p:cNvSpPr>
            <a:spLocks noChangeArrowheads="1"/>
          </p:cNvSpPr>
          <p:nvPr/>
        </p:nvSpPr>
        <p:spPr bwMode="auto">
          <a:xfrm>
            <a:off x="7464425" y="1371600"/>
            <a:ext cx="1314450" cy="2227263"/>
          </a:xfrm>
          <a:prstGeom prst="rect">
            <a:avLst/>
          </a:prstGeom>
          <a:solidFill>
            <a:srgbClr val="FFCCFF"/>
          </a:solidFill>
          <a:ln w="9525">
            <a:solidFill>
              <a:srgbClr val="333399"/>
            </a:solidFill>
            <a:miter lim="800000"/>
            <a:headEnd/>
            <a:tailEnd/>
          </a:ln>
          <a:effectLst>
            <a:outerShdw dist="35921" dir="2700000" algn="ctr" rotWithShape="0">
              <a:srgbClr val="000000"/>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37" name="Rectangle 39">
            <a:extLst>
              <a:ext uri="{FF2B5EF4-FFF2-40B4-BE49-F238E27FC236}">
                <a16:creationId xmlns:a16="http://schemas.microsoft.com/office/drawing/2014/main" id="{A21A7042-6029-4F96-BC79-0A0A3C557944}"/>
              </a:ext>
            </a:extLst>
          </p:cNvPr>
          <p:cNvSpPr>
            <a:spLocks noChangeArrowheads="1"/>
          </p:cNvSpPr>
          <p:nvPr/>
        </p:nvSpPr>
        <p:spPr bwMode="auto">
          <a:xfrm>
            <a:off x="8340725" y="1663700"/>
            <a:ext cx="3302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a:r>
              <a:rPr lang="en-US" altLang="zh-CN" sz="1800" b="0">
                <a:solidFill>
                  <a:srgbClr val="333399"/>
                </a:solidFill>
                <a:latin typeface="Arial"/>
                <a:ea typeface="黑体"/>
              </a:rPr>
              <a:t>1</a:t>
            </a:r>
          </a:p>
        </p:txBody>
      </p:sp>
      <p:sp>
        <p:nvSpPr>
          <p:cNvPr id="38" name="Rectangle 40">
            <a:extLst>
              <a:ext uri="{FF2B5EF4-FFF2-40B4-BE49-F238E27FC236}">
                <a16:creationId xmlns:a16="http://schemas.microsoft.com/office/drawing/2014/main" id="{658798AC-BDCC-40A2-9F9E-BC0C7AE07AED}"/>
              </a:ext>
            </a:extLst>
          </p:cNvPr>
          <p:cNvSpPr>
            <a:spLocks noChangeArrowheads="1"/>
          </p:cNvSpPr>
          <p:nvPr/>
        </p:nvSpPr>
        <p:spPr bwMode="auto">
          <a:xfrm>
            <a:off x="8340725" y="19907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1</a:t>
            </a:r>
          </a:p>
        </p:txBody>
      </p:sp>
      <p:sp>
        <p:nvSpPr>
          <p:cNvPr id="39" name="Rectangle 41">
            <a:extLst>
              <a:ext uri="{FF2B5EF4-FFF2-40B4-BE49-F238E27FC236}">
                <a16:creationId xmlns:a16="http://schemas.microsoft.com/office/drawing/2014/main" id="{AFDE622F-0D4D-4E43-B138-D74F1D196890}"/>
              </a:ext>
            </a:extLst>
          </p:cNvPr>
          <p:cNvSpPr>
            <a:spLocks noChangeArrowheads="1"/>
          </p:cNvSpPr>
          <p:nvPr/>
        </p:nvSpPr>
        <p:spPr bwMode="auto">
          <a:xfrm>
            <a:off x="8340725" y="2325688"/>
            <a:ext cx="3302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a:r>
              <a:rPr lang="en-US" altLang="zh-CN" sz="1800" b="0">
                <a:solidFill>
                  <a:srgbClr val="333399"/>
                </a:solidFill>
                <a:latin typeface="Arial"/>
                <a:ea typeface="黑体"/>
              </a:rPr>
              <a:t>1</a:t>
            </a:r>
          </a:p>
        </p:txBody>
      </p:sp>
      <p:sp>
        <p:nvSpPr>
          <p:cNvPr id="40" name="Rectangle 42">
            <a:extLst>
              <a:ext uri="{FF2B5EF4-FFF2-40B4-BE49-F238E27FC236}">
                <a16:creationId xmlns:a16="http://schemas.microsoft.com/office/drawing/2014/main" id="{262227CE-A21D-4703-9037-9AD87A9CA254}"/>
              </a:ext>
            </a:extLst>
          </p:cNvPr>
          <p:cNvSpPr>
            <a:spLocks noChangeArrowheads="1"/>
          </p:cNvSpPr>
          <p:nvPr/>
        </p:nvSpPr>
        <p:spPr bwMode="auto">
          <a:xfrm>
            <a:off x="8340725" y="262731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2</a:t>
            </a:r>
          </a:p>
        </p:txBody>
      </p:sp>
      <p:sp>
        <p:nvSpPr>
          <p:cNvPr id="41" name="Rectangle 43">
            <a:extLst>
              <a:ext uri="{FF2B5EF4-FFF2-40B4-BE49-F238E27FC236}">
                <a16:creationId xmlns:a16="http://schemas.microsoft.com/office/drawing/2014/main" id="{4C489793-A287-4663-B360-4FE71B5CBC0C}"/>
              </a:ext>
            </a:extLst>
          </p:cNvPr>
          <p:cNvSpPr>
            <a:spLocks noChangeArrowheads="1"/>
          </p:cNvSpPr>
          <p:nvPr/>
        </p:nvSpPr>
        <p:spPr bwMode="auto">
          <a:xfrm>
            <a:off x="7664450" y="1666875"/>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①</a:t>
            </a:r>
          </a:p>
        </p:txBody>
      </p:sp>
      <p:sp>
        <p:nvSpPr>
          <p:cNvPr id="42" name="Rectangle 44">
            <a:extLst>
              <a:ext uri="{FF2B5EF4-FFF2-40B4-BE49-F238E27FC236}">
                <a16:creationId xmlns:a16="http://schemas.microsoft.com/office/drawing/2014/main" id="{B16953E3-2A6C-4BD0-9EBA-E2D24392E39F}"/>
              </a:ext>
            </a:extLst>
          </p:cNvPr>
          <p:cNvSpPr>
            <a:spLocks noChangeArrowheads="1"/>
          </p:cNvSpPr>
          <p:nvPr/>
        </p:nvSpPr>
        <p:spPr bwMode="auto">
          <a:xfrm>
            <a:off x="7664450" y="2309813"/>
            <a:ext cx="409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dirty="0">
                <a:solidFill>
                  <a:srgbClr val="333399"/>
                </a:solidFill>
                <a:latin typeface="Arial"/>
                <a:ea typeface="黑体"/>
              </a:rPr>
              <a:t>③</a:t>
            </a:r>
          </a:p>
        </p:txBody>
      </p:sp>
      <p:sp>
        <p:nvSpPr>
          <p:cNvPr id="43" name="Rectangle 45">
            <a:extLst>
              <a:ext uri="{FF2B5EF4-FFF2-40B4-BE49-F238E27FC236}">
                <a16:creationId xmlns:a16="http://schemas.microsoft.com/office/drawing/2014/main" id="{42125B1F-A73C-4A66-BEBA-6DC39DFC45D8}"/>
              </a:ext>
            </a:extLst>
          </p:cNvPr>
          <p:cNvSpPr>
            <a:spLocks noChangeArrowheads="1"/>
          </p:cNvSpPr>
          <p:nvPr/>
        </p:nvSpPr>
        <p:spPr bwMode="auto">
          <a:xfrm>
            <a:off x="7664450" y="2938463"/>
            <a:ext cx="4095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⑤</a:t>
            </a:r>
          </a:p>
        </p:txBody>
      </p:sp>
      <p:sp>
        <p:nvSpPr>
          <p:cNvPr id="44" name="Rectangle 46">
            <a:extLst>
              <a:ext uri="{FF2B5EF4-FFF2-40B4-BE49-F238E27FC236}">
                <a16:creationId xmlns:a16="http://schemas.microsoft.com/office/drawing/2014/main" id="{D2E6B6E1-2DB8-47FC-B2FA-9FD564B7EEE5}"/>
              </a:ext>
            </a:extLst>
          </p:cNvPr>
          <p:cNvSpPr>
            <a:spLocks noChangeArrowheads="1"/>
          </p:cNvSpPr>
          <p:nvPr/>
        </p:nvSpPr>
        <p:spPr bwMode="auto">
          <a:xfrm>
            <a:off x="8340725" y="2927350"/>
            <a:ext cx="3302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a:r>
              <a:rPr lang="en-US" altLang="zh-CN" sz="1800" b="0">
                <a:solidFill>
                  <a:srgbClr val="333399"/>
                </a:solidFill>
                <a:latin typeface="Arial"/>
                <a:ea typeface="黑体"/>
              </a:rPr>
              <a:t>2</a:t>
            </a:r>
          </a:p>
        </p:txBody>
      </p:sp>
      <p:sp>
        <p:nvSpPr>
          <p:cNvPr id="45" name="Rectangle 47">
            <a:extLst>
              <a:ext uri="{FF2B5EF4-FFF2-40B4-BE49-F238E27FC236}">
                <a16:creationId xmlns:a16="http://schemas.microsoft.com/office/drawing/2014/main" id="{91C6B955-B469-4C11-B485-633238E72977}"/>
              </a:ext>
            </a:extLst>
          </p:cNvPr>
          <p:cNvSpPr>
            <a:spLocks noChangeArrowheads="1"/>
          </p:cNvSpPr>
          <p:nvPr/>
        </p:nvSpPr>
        <p:spPr bwMode="auto">
          <a:xfrm>
            <a:off x="7664450" y="198755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②</a:t>
            </a:r>
          </a:p>
        </p:txBody>
      </p:sp>
      <p:sp>
        <p:nvSpPr>
          <p:cNvPr id="46" name="Rectangle 48">
            <a:extLst>
              <a:ext uri="{FF2B5EF4-FFF2-40B4-BE49-F238E27FC236}">
                <a16:creationId xmlns:a16="http://schemas.microsoft.com/office/drawing/2014/main" id="{79C7FACE-7931-4BE0-959A-C231FCC5EF75}"/>
              </a:ext>
            </a:extLst>
          </p:cNvPr>
          <p:cNvSpPr>
            <a:spLocks noChangeArrowheads="1"/>
          </p:cNvSpPr>
          <p:nvPr/>
        </p:nvSpPr>
        <p:spPr bwMode="auto">
          <a:xfrm>
            <a:off x="7664450" y="262255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④</a:t>
            </a:r>
          </a:p>
        </p:txBody>
      </p:sp>
      <p:sp>
        <p:nvSpPr>
          <p:cNvPr id="47" name="Rectangle 49">
            <a:extLst>
              <a:ext uri="{FF2B5EF4-FFF2-40B4-BE49-F238E27FC236}">
                <a16:creationId xmlns:a16="http://schemas.microsoft.com/office/drawing/2014/main" id="{61259B17-9D36-4C0D-BB86-A1A9C42EBBC1}"/>
              </a:ext>
            </a:extLst>
          </p:cNvPr>
          <p:cNvSpPr>
            <a:spLocks noChangeArrowheads="1"/>
          </p:cNvSpPr>
          <p:nvPr/>
        </p:nvSpPr>
        <p:spPr bwMode="auto">
          <a:xfrm>
            <a:off x="7662863" y="3228975"/>
            <a:ext cx="481012"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a:r>
              <a:rPr lang="en-US" altLang="zh-CN" sz="1800" b="0">
                <a:solidFill>
                  <a:srgbClr val="333399"/>
                </a:solidFill>
                <a:latin typeface="Arial"/>
                <a:ea typeface="黑体"/>
              </a:rPr>
              <a:t>⑥</a:t>
            </a:r>
          </a:p>
        </p:txBody>
      </p:sp>
      <p:sp>
        <p:nvSpPr>
          <p:cNvPr id="48" name="Rectangle 50">
            <a:extLst>
              <a:ext uri="{FF2B5EF4-FFF2-40B4-BE49-F238E27FC236}">
                <a16:creationId xmlns:a16="http://schemas.microsoft.com/office/drawing/2014/main" id="{B0C13E0C-E467-4B1E-A46C-8BF38099BE45}"/>
              </a:ext>
            </a:extLst>
          </p:cNvPr>
          <p:cNvSpPr>
            <a:spLocks noChangeArrowheads="1"/>
          </p:cNvSpPr>
          <p:nvPr/>
        </p:nvSpPr>
        <p:spPr bwMode="auto">
          <a:xfrm>
            <a:off x="8340725" y="3243263"/>
            <a:ext cx="330200"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defTabSz="762000"/>
            <a:r>
              <a:rPr lang="en-US" altLang="zh-CN" sz="1800" b="0">
                <a:solidFill>
                  <a:srgbClr val="333399"/>
                </a:solidFill>
                <a:latin typeface="Arial"/>
                <a:ea typeface="黑体"/>
              </a:rPr>
              <a:t>2</a:t>
            </a:r>
          </a:p>
        </p:txBody>
      </p:sp>
      <p:sp>
        <p:nvSpPr>
          <p:cNvPr id="49" name="Rectangle 51">
            <a:extLst>
              <a:ext uri="{FF2B5EF4-FFF2-40B4-BE49-F238E27FC236}">
                <a16:creationId xmlns:a16="http://schemas.microsoft.com/office/drawing/2014/main" id="{C35EAF39-A6EF-46CD-8EEA-A2E19E7C70C1}"/>
              </a:ext>
            </a:extLst>
          </p:cNvPr>
          <p:cNvSpPr>
            <a:spLocks noChangeArrowheads="1"/>
          </p:cNvSpPr>
          <p:nvPr/>
        </p:nvSpPr>
        <p:spPr bwMode="auto">
          <a:xfrm>
            <a:off x="7435850" y="1343025"/>
            <a:ext cx="64440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dirty="0">
                <a:solidFill>
                  <a:srgbClr val="333399"/>
                </a:solidFill>
                <a:latin typeface="Arial"/>
                <a:ea typeface="黑体"/>
              </a:rPr>
              <a:t>地址</a:t>
            </a:r>
          </a:p>
        </p:txBody>
      </p:sp>
      <p:sp>
        <p:nvSpPr>
          <p:cNvPr id="50" name="Rectangle 52">
            <a:extLst>
              <a:ext uri="{FF2B5EF4-FFF2-40B4-BE49-F238E27FC236}">
                <a16:creationId xmlns:a16="http://schemas.microsoft.com/office/drawing/2014/main" id="{8C34D3DD-A141-4AD4-9E7E-7FB29B76F797}"/>
              </a:ext>
            </a:extLst>
          </p:cNvPr>
          <p:cNvSpPr>
            <a:spLocks noChangeArrowheads="1"/>
          </p:cNvSpPr>
          <p:nvPr/>
        </p:nvSpPr>
        <p:spPr bwMode="auto">
          <a:xfrm>
            <a:off x="8189913" y="1347788"/>
            <a:ext cx="638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99"/>
                </a:solidFill>
                <a:latin typeface="Arial"/>
                <a:ea typeface="黑体"/>
              </a:rPr>
              <a:t>接口</a:t>
            </a:r>
          </a:p>
        </p:txBody>
      </p:sp>
      <p:sp>
        <p:nvSpPr>
          <p:cNvPr id="51" name="Line 53">
            <a:extLst>
              <a:ext uri="{FF2B5EF4-FFF2-40B4-BE49-F238E27FC236}">
                <a16:creationId xmlns:a16="http://schemas.microsoft.com/office/drawing/2014/main" id="{8DBB8390-D990-4995-85C2-3535213931D7}"/>
              </a:ext>
            </a:extLst>
          </p:cNvPr>
          <p:cNvSpPr>
            <a:spLocks noChangeShapeType="1"/>
          </p:cNvSpPr>
          <p:nvPr/>
        </p:nvSpPr>
        <p:spPr bwMode="auto">
          <a:xfrm>
            <a:off x="7464425" y="2005013"/>
            <a:ext cx="13287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 name="Line 54">
            <a:extLst>
              <a:ext uri="{FF2B5EF4-FFF2-40B4-BE49-F238E27FC236}">
                <a16:creationId xmlns:a16="http://schemas.microsoft.com/office/drawing/2014/main" id="{BEE5C8AF-A23C-48E6-9AFB-55CD7002C7CE}"/>
              </a:ext>
            </a:extLst>
          </p:cNvPr>
          <p:cNvSpPr>
            <a:spLocks noChangeShapeType="1"/>
          </p:cNvSpPr>
          <p:nvPr/>
        </p:nvSpPr>
        <p:spPr bwMode="auto">
          <a:xfrm>
            <a:off x="8228013" y="1371600"/>
            <a:ext cx="0" cy="22177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 name="Line 55">
            <a:extLst>
              <a:ext uri="{FF2B5EF4-FFF2-40B4-BE49-F238E27FC236}">
                <a16:creationId xmlns:a16="http://schemas.microsoft.com/office/drawing/2014/main" id="{7F04FA4F-241B-4850-BBA6-DFBFB00FA90A}"/>
              </a:ext>
            </a:extLst>
          </p:cNvPr>
          <p:cNvSpPr>
            <a:spLocks noChangeShapeType="1"/>
          </p:cNvSpPr>
          <p:nvPr/>
        </p:nvSpPr>
        <p:spPr bwMode="auto">
          <a:xfrm>
            <a:off x="7464425" y="2322513"/>
            <a:ext cx="1338263"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Arial"/>
            </a:endParaRPr>
          </a:p>
        </p:txBody>
      </p:sp>
      <p:sp>
        <p:nvSpPr>
          <p:cNvPr id="54" name="Line 56">
            <a:extLst>
              <a:ext uri="{FF2B5EF4-FFF2-40B4-BE49-F238E27FC236}">
                <a16:creationId xmlns:a16="http://schemas.microsoft.com/office/drawing/2014/main" id="{2E3C01F1-AC32-4724-B49D-F880D37731A6}"/>
              </a:ext>
            </a:extLst>
          </p:cNvPr>
          <p:cNvSpPr>
            <a:spLocks noChangeShapeType="1"/>
          </p:cNvSpPr>
          <p:nvPr/>
        </p:nvSpPr>
        <p:spPr bwMode="auto">
          <a:xfrm>
            <a:off x="7464425" y="2638425"/>
            <a:ext cx="134778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5" name="Line 57">
            <a:extLst>
              <a:ext uri="{FF2B5EF4-FFF2-40B4-BE49-F238E27FC236}">
                <a16:creationId xmlns:a16="http://schemas.microsoft.com/office/drawing/2014/main" id="{AB50AF0A-87F7-4270-99BB-ABE962E7EB80}"/>
              </a:ext>
            </a:extLst>
          </p:cNvPr>
          <p:cNvSpPr>
            <a:spLocks noChangeShapeType="1"/>
          </p:cNvSpPr>
          <p:nvPr/>
        </p:nvSpPr>
        <p:spPr bwMode="auto">
          <a:xfrm>
            <a:off x="7464425" y="2955925"/>
            <a:ext cx="132873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6" name="Line 58">
            <a:extLst>
              <a:ext uri="{FF2B5EF4-FFF2-40B4-BE49-F238E27FC236}">
                <a16:creationId xmlns:a16="http://schemas.microsoft.com/office/drawing/2014/main" id="{3C00BBEF-0B6B-4543-83A0-747A864F8DFD}"/>
              </a:ext>
            </a:extLst>
          </p:cNvPr>
          <p:cNvSpPr>
            <a:spLocks noChangeShapeType="1"/>
          </p:cNvSpPr>
          <p:nvPr/>
        </p:nvSpPr>
        <p:spPr bwMode="auto">
          <a:xfrm>
            <a:off x="7464425" y="3271838"/>
            <a:ext cx="130968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7" name="Line 59">
            <a:extLst>
              <a:ext uri="{FF2B5EF4-FFF2-40B4-BE49-F238E27FC236}">
                <a16:creationId xmlns:a16="http://schemas.microsoft.com/office/drawing/2014/main" id="{184F36B7-85E8-48E6-B5D9-5B70112CA74F}"/>
              </a:ext>
            </a:extLst>
          </p:cNvPr>
          <p:cNvSpPr>
            <a:spLocks noChangeShapeType="1"/>
          </p:cNvSpPr>
          <p:nvPr/>
        </p:nvSpPr>
        <p:spPr bwMode="auto">
          <a:xfrm>
            <a:off x="7464425" y="1689100"/>
            <a:ext cx="13287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8" name="Rectangle 60">
            <a:extLst>
              <a:ext uri="{FF2B5EF4-FFF2-40B4-BE49-F238E27FC236}">
                <a16:creationId xmlns:a16="http://schemas.microsoft.com/office/drawing/2014/main" id="{F95BEFB9-887B-4673-AA1B-AD60FDC82B26}"/>
              </a:ext>
            </a:extLst>
          </p:cNvPr>
          <p:cNvSpPr>
            <a:spLocks noChangeArrowheads="1"/>
          </p:cNvSpPr>
          <p:nvPr/>
        </p:nvSpPr>
        <p:spPr bwMode="auto">
          <a:xfrm>
            <a:off x="4394200" y="1246188"/>
            <a:ext cx="7905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99"/>
                </a:solidFill>
                <a:latin typeface="Arial"/>
                <a:ea typeface="黑体"/>
              </a:rPr>
              <a:t>网桥</a:t>
            </a:r>
          </a:p>
        </p:txBody>
      </p:sp>
      <p:pic>
        <p:nvPicPr>
          <p:cNvPr id="59" name="Picture 61">
            <a:extLst>
              <a:ext uri="{FF2B5EF4-FFF2-40B4-BE49-F238E27FC236}">
                <a16:creationId xmlns:a16="http://schemas.microsoft.com/office/drawing/2014/main" id="{A547E4D8-029B-4F90-8CA4-6D5CCE884BD5}"/>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075" y="5816600"/>
            <a:ext cx="506413"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62">
            <a:extLst>
              <a:ext uri="{FF2B5EF4-FFF2-40B4-BE49-F238E27FC236}">
                <a16:creationId xmlns:a16="http://schemas.microsoft.com/office/drawing/2014/main" id="{BD79D60D-B1E5-4905-9C4D-1512F381C0F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088" y="5816600"/>
            <a:ext cx="50641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63">
            <a:extLst>
              <a:ext uri="{FF2B5EF4-FFF2-40B4-BE49-F238E27FC236}">
                <a16:creationId xmlns:a16="http://schemas.microsoft.com/office/drawing/2014/main" id="{97874568-7E59-4867-A35F-40DAC201439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2875" y="5815013"/>
            <a:ext cx="5080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Line 64">
            <a:extLst>
              <a:ext uri="{FF2B5EF4-FFF2-40B4-BE49-F238E27FC236}">
                <a16:creationId xmlns:a16="http://schemas.microsoft.com/office/drawing/2014/main" id="{1D680579-6618-4396-80D3-5D6BF796E9D4}"/>
              </a:ext>
            </a:extLst>
          </p:cNvPr>
          <p:cNvSpPr>
            <a:spLocks noChangeShapeType="1"/>
          </p:cNvSpPr>
          <p:nvPr/>
        </p:nvSpPr>
        <p:spPr bwMode="auto">
          <a:xfrm flipV="1">
            <a:off x="5251450" y="3976688"/>
            <a:ext cx="752475" cy="1587"/>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3" name="Line 65">
            <a:extLst>
              <a:ext uri="{FF2B5EF4-FFF2-40B4-BE49-F238E27FC236}">
                <a16:creationId xmlns:a16="http://schemas.microsoft.com/office/drawing/2014/main" id="{2FA9C932-5689-45E9-9951-A04D2220607E}"/>
              </a:ext>
            </a:extLst>
          </p:cNvPr>
          <p:cNvSpPr>
            <a:spLocks noChangeShapeType="1"/>
          </p:cNvSpPr>
          <p:nvPr/>
        </p:nvSpPr>
        <p:spPr bwMode="auto">
          <a:xfrm flipV="1">
            <a:off x="6757988" y="3981450"/>
            <a:ext cx="711200" cy="6350"/>
          </a:xfrm>
          <a:prstGeom prst="line">
            <a:avLst/>
          </a:prstGeom>
          <a:noFill/>
          <a:ln w="28575">
            <a:solidFill>
              <a:srgbClr val="333399"/>
            </a:solidFill>
            <a:round/>
            <a:headEnd type="triangle" w="sm" len="med"/>
            <a:tailEnd type="triangle" w="med" len="lg"/>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4" name="Rectangle 66">
            <a:extLst>
              <a:ext uri="{FF2B5EF4-FFF2-40B4-BE49-F238E27FC236}">
                <a16:creationId xmlns:a16="http://schemas.microsoft.com/office/drawing/2014/main" id="{994BFEF8-2077-4FDD-A2E4-BF5CF46AE20F}"/>
              </a:ext>
            </a:extLst>
          </p:cNvPr>
          <p:cNvSpPr>
            <a:spLocks noChangeArrowheads="1"/>
          </p:cNvSpPr>
          <p:nvPr/>
        </p:nvSpPr>
        <p:spPr bwMode="auto">
          <a:xfrm>
            <a:off x="1960563" y="3976688"/>
            <a:ext cx="638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99"/>
                </a:solidFill>
                <a:latin typeface="Arial"/>
                <a:ea typeface="黑体"/>
              </a:rPr>
              <a:t>网桥</a:t>
            </a:r>
          </a:p>
        </p:txBody>
      </p:sp>
      <p:pic>
        <p:nvPicPr>
          <p:cNvPr id="65" name="Picture 67">
            <a:extLst>
              <a:ext uri="{FF2B5EF4-FFF2-40B4-BE49-F238E27FC236}">
                <a16:creationId xmlns:a16="http://schemas.microsoft.com/office/drawing/2014/main" id="{F288F3F0-7DB8-465F-9881-A5EEAEE7919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938" y="4133850"/>
            <a:ext cx="1281112"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66" name="Line 68">
            <a:extLst>
              <a:ext uri="{FF2B5EF4-FFF2-40B4-BE49-F238E27FC236}">
                <a16:creationId xmlns:a16="http://schemas.microsoft.com/office/drawing/2014/main" id="{96406184-A106-46A5-9F25-8D30B88397E8}"/>
              </a:ext>
            </a:extLst>
          </p:cNvPr>
          <p:cNvSpPr>
            <a:spLocks noChangeShapeType="1"/>
          </p:cNvSpPr>
          <p:nvPr/>
        </p:nvSpPr>
        <p:spPr bwMode="auto">
          <a:xfrm>
            <a:off x="3543300" y="5307013"/>
            <a:ext cx="0" cy="5318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7" name="Line 69">
            <a:extLst>
              <a:ext uri="{FF2B5EF4-FFF2-40B4-BE49-F238E27FC236}">
                <a16:creationId xmlns:a16="http://schemas.microsoft.com/office/drawing/2014/main" id="{D4B726B4-A0A1-478C-9239-B28AD858734A}"/>
              </a:ext>
            </a:extLst>
          </p:cNvPr>
          <p:cNvSpPr>
            <a:spLocks noChangeShapeType="1"/>
          </p:cNvSpPr>
          <p:nvPr/>
        </p:nvSpPr>
        <p:spPr bwMode="auto">
          <a:xfrm>
            <a:off x="4127500" y="5307013"/>
            <a:ext cx="0" cy="5318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8" name="Rectangle 70">
            <a:extLst>
              <a:ext uri="{FF2B5EF4-FFF2-40B4-BE49-F238E27FC236}">
                <a16:creationId xmlns:a16="http://schemas.microsoft.com/office/drawing/2014/main" id="{2D0140C5-50F1-4BCF-A135-F076860A351B}"/>
              </a:ext>
            </a:extLst>
          </p:cNvPr>
          <p:cNvSpPr>
            <a:spLocks noChangeArrowheads="1"/>
          </p:cNvSpPr>
          <p:nvPr/>
        </p:nvSpPr>
        <p:spPr bwMode="auto">
          <a:xfrm>
            <a:off x="2487613" y="5259388"/>
            <a:ext cx="104775" cy="111125"/>
          </a:xfrm>
          <a:prstGeom prst="rect">
            <a:avLst/>
          </a:prstGeom>
          <a:solidFill>
            <a:srgbClr val="0000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69" name="Line 71">
            <a:extLst>
              <a:ext uri="{FF2B5EF4-FFF2-40B4-BE49-F238E27FC236}">
                <a16:creationId xmlns:a16="http://schemas.microsoft.com/office/drawing/2014/main" id="{53BF8685-0818-4ECD-8B0D-7C89EDF402B4}"/>
              </a:ext>
            </a:extLst>
          </p:cNvPr>
          <p:cNvSpPr>
            <a:spLocks noChangeShapeType="1"/>
          </p:cNvSpPr>
          <p:nvPr/>
        </p:nvSpPr>
        <p:spPr bwMode="auto">
          <a:xfrm flipV="1">
            <a:off x="2535238" y="5313363"/>
            <a:ext cx="18351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70" name="Rectangle 72">
            <a:extLst>
              <a:ext uri="{FF2B5EF4-FFF2-40B4-BE49-F238E27FC236}">
                <a16:creationId xmlns:a16="http://schemas.microsoft.com/office/drawing/2014/main" id="{7604106A-94AC-4375-A55F-B19A6A03103F}"/>
              </a:ext>
            </a:extLst>
          </p:cNvPr>
          <p:cNvSpPr>
            <a:spLocks noChangeArrowheads="1"/>
          </p:cNvSpPr>
          <p:nvPr/>
        </p:nvSpPr>
        <p:spPr bwMode="auto">
          <a:xfrm>
            <a:off x="4325938" y="5243513"/>
            <a:ext cx="104775" cy="109537"/>
          </a:xfrm>
          <a:prstGeom prst="rect">
            <a:avLst/>
          </a:prstGeom>
          <a:solidFill>
            <a:srgbClr val="0000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71" name="Line 73">
            <a:extLst>
              <a:ext uri="{FF2B5EF4-FFF2-40B4-BE49-F238E27FC236}">
                <a16:creationId xmlns:a16="http://schemas.microsoft.com/office/drawing/2014/main" id="{20F58BC6-C0A1-491D-8D16-81F23D474472}"/>
              </a:ext>
            </a:extLst>
          </p:cNvPr>
          <p:cNvSpPr>
            <a:spLocks noChangeShapeType="1"/>
          </p:cNvSpPr>
          <p:nvPr/>
        </p:nvSpPr>
        <p:spPr bwMode="auto">
          <a:xfrm>
            <a:off x="2911475" y="5316538"/>
            <a:ext cx="0" cy="51276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72" name="Rectangle 74">
            <a:extLst>
              <a:ext uri="{FF2B5EF4-FFF2-40B4-BE49-F238E27FC236}">
                <a16:creationId xmlns:a16="http://schemas.microsoft.com/office/drawing/2014/main" id="{33E2D291-40F6-4CB8-BCB4-9A0EB877E99E}"/>
              </a:ext>
            </a:extLst>
          </p:cNvPr>
          <p:cNvSpPr>
            <a:spLocks noChangeArrowheads="1"/>
          </p:cNvSpPr>
          <p:nvPr/>
        </p:nvSpPr>
        <p:spPr bwMode="auto">
          <a:xfrm>
            <a:off x="2517775" y="548005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④</a:t>
            </a:r>
          </a:p>
        </p:txBody>
      </p:sp>
      <p:sp>
        <p:nvSpPr>
          <p:cNvPr id="73" name="Rectangle 75">
            <a:extLst>
              <a:ext uri="{FF2B5EF4-FFF2-40B4-BE49-F238E27FC236}">
                <a16:creationId xmlns:a16="http://schemas.microsoft.com/office/drawing/2014/main" id="{389A8B56-9EFA-494C-8F2F-3281976E8BE9}"/>
              </a:ext>
            </a:extLst>
          </p:cNvPr>
          <p:cNvSpPr>
            <a:spLocks noChangeArrowheads="1"/>
          </p:cNvSpPr>
          <p:nvPr/>
        </p:nvSpPr>
        <p:spPr bwMode="auto">
          <a:xfrm>
            <a:off x="3119438" y="548005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⑤</a:t>
            </a:r>
          </a:p>
        </p:txBody>
      </p:sp>
      <p:sp>
        <p:nvSpPr>
          <p:cNvPr id="74" name="Rectangle 76">
            <a:extLst>
              <a:ext uri="{FF2B5EF4-FFF2-40B4-BE49-F238E27FC236}">
                <a16:creationId xmlns:a16="http://schemas.microsoft.com/office/drawing/2014/main" id="{BAB56416-9467-4999-942D-F33C3FA52DC9}"/>
              </a:ext>
            </a:extLst>
          </p:cNvPr>
          <p:cNvSpPr>
            <a:spLocks noChangeArrowheads="1"/>
          </p:cNvSpPr>
          <p:nvPr/>
        </p:nvSpPr>
        <p:spPr bwMode="auto">
          <a:xfrm>
            <a:off x="3724275" y="5480050"/>
            <a:ext cx="409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⑥</a:t>
            </a:r>
          </a:p>
        </p:txBody>
      </p:sp>
      <p:pic>
        <p:nvPicPr>
          <p:cNvPr id="75" name="Picture 77">
            <a:extLst>
              <a:ext uri="{FF2B5EF4-FFF2-40B4-BE49-F238E27FC236}">
                <a16:creationId xmlns:a16="http://schemas.microsoft.com/office/drawing/2014/main" id="{DF15B04B-BEA2-46E6-9301-BB4411D1B17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0650" y="5799138"/>
            <a:ext cx="506413"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78">
            <a:extLst>
              <a:ext uri="{FF2B5EF4-FFF2-40B4-BE49-F238E27FC236}">
                <a16:creationId xmlns:a16="http://schemas.microsoft.com/office/drawing/2014/main" id="{FF220A9C-3AC8-4DD0-9431-A076C9FE1AD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7075" y="5799138"/>
            <a:ext cx="5080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79">
            <a:extLst>
              <a:ext uri="{FF2B5EF4-FFF2-40B4-BE49-F238E27FC236}">
                <a16:creationId xmlns:a16="http://schemas.microsoft.com/office/drawing/2014/main" id="{649236F9-C42F-44CF-9F43-995493D4F73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4450" y="5797550"/>
            <a:ext cx="5080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ectangle 84">
            <a:extLst>
              <a:ext uri="{FF2B5EF4-FFF2-40B4-BE49-F238E27FC236}">
                <a16:creationId xmlns:a16="http://schemas.microsoft.com/office/drawing/2014/main" id="{2A219EC6-20E5-430D-90F6-7EBB614666CF}"/>
              </a:ext>
            </a:extLst>
          </p:cNvPr>
          <p:cNvSpPr>
            <a:spLocks noChangeArrowheads="1"/>
          </p:cNvSpPr>
          <p:nvPr/>
        </p:nvSpPr>
        <p:spPr bwMode="auto">
          <a:xfrm>
            <a:off x="3924300" y="4437063"/>
            <a:ext cx="828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99"/>
                </a:solidFill>
                <a:latin typeface="Arial"/>
                <a:ea typeface="黑体"/>
              </a:rPr>
              <a:t>接口 </a:t>
            </a:r>
            <a:r>
              <a:rPr lang="en-US" altLang="zh-CN" sz="1800" b="0">
                <a:solidFill>
                  <a:srgbClr val="333399"/>
                </a:solidFill>
                <a:latin typeface="Arial"/>
                <a:ea typeface="黑体"/>
              </a:rPr>
              <a:t>1</a:t>
            </a:r>
          </a:p>
        </p:txBody>
      </p:sp>
      <p:sp>
        <p:nvSpPr>
          <p:cNvPr id="79" name="Rectangle 85">
            <a:extLst>
              <a:ext uri="{FF2B5EF4-FFF2-40B4-BE49-F238E27FC236}">
                <a16:creationId xmlns:a16="http://schemas.microsoft.com/office/drawing/2014/main" id="{DFCDCC03-15DF-40EF-8F1E-46171AFE2AC5}"/>
              </a:ext>
            </a:extLst>
          </p:cNvPr>
          <p:cNvSpPr>
            <a:spLocks noChangeArrowheads="1"/>
          </p:cNvSpPr>
          <p:nvPr/>
        </p:nvSpPr>
        <p:spPr bwMode="auto">
          <a:xfrm>
            <a:off x="7127875" y="4437063"/>
            <a:ext cx="828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800" b="0">
                <a:solidFill>
                  <a:srgbClr val="333399"/>
                </a:solidFill>
                <a:latin typeface="Arial"/>
                <a:ea typeface="黑体"/>
              </a:rPr>
              <a:t>接口 </a:t>
            </a:r>
            <a:r>
              <a:rPr lang="en-US" altLang="zh-CN" sz="1800" b="0">
                <a:solidFill>
                  <a:srgbClr val="333399"/>
                </a:solidFill>
                <a:latin typeface="Arial"/>
                <a:ea typeface="黑体"/>
              </a:rPr>
              <a:t>2</a:t>
            </a:r>
          </a:p>
        </p:txBody>
      </p:sp>
      <p:sp>
        <p:nvSpPr>
          <p:cNvPr id="80" name="Rectangle 86">
            <a:extLst>
              <a:ext uri="{FF2B5EF4-FFF2-40B4-BE49-F238E27FC236}">
                <a16:creationId xmlns:a16="http://schemas.microsoft.com/office/drawing/2014/main" id="{640779AD-5AC9-4962-A90C-64633A0F6104}"/>
              </a:ext>
            </a:extLst>
          </p:cNvPr>
          <p:cNvSpPr>
            <a:spLocks noChangeArrowheads="1"/>
          </p:cNvSpPr>
          <p:nvPr/>
        </p:nvSpPr>
        <p:spPr bwMode="auto">
          <a:xfrm>
            <a:off x="1763713" y="49418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1</a:t>
            </a:r>
          </a:p>
        </p:txBody>
      </p:sp>
      <p:sp>
        <p:nvSpPr>
          <p:cNvPr id="81" name="Rectangle 87">
            <a:extLst>
              <a:ext uri="{FF2B5EF4-FFF2-40B4-BE49-F238E27FC236}">
                <a16:creationId xmlns:a16="http://schemas.microsoft.com/office/drawing/2014/main" id="{FD5CEA81-8381-4617-A3A7-2881229A4023}"/>
              </a:ext>
            </a:extLst>
          </p:cNvPr>
          <p:cNvSpPr>
            <a:spLocks noChangeArrowheads="1"/>
          </p:cNvSpPr>
          <p:nvPr/>
        </p:nvSpPr>
        <p:spPr bwMode="auto">
          <a:xfrm>
            <a:off x="2411413" y="49371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99"/>
                </a:solidFill>
                <a:latin typeface="Arial"/>
                <a:ea typeface="黑体"/>
              </a:rPr>
              <a:t>2</a:t>
            </a:r>
          </a:p>
        </p:txBody>
      </p:sp>
    </p:spTree>
    <p:extLst>
      <p:ext uri="{BB962C8B-B14F-4D97-AF65-F5344CB8AC3E}">
        <p14:creationId xmlns:p14="http://schemas.microsoft.com/office/powerpoint/2010/main" val="1157729816"/>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B9F1B-5857-4ED8-896A-73B184E08076}"/>
              </a:ext>
            </a:extLst>
          </p:cNvPr>
          <p:cNvSpPr>
            <a:spLocks noGrp="1"/>
          </p:cNvSpPr>
          <p:nvPr>
            <p:ph type="title"/>
          </p:nvPr>
        </p:nvSpPr>
        <p:spPr/>
        <p:txBody>
          <a:bodyPr/>
          <a:lstStyle/>
          <a:p>
            <a:r>
              <a:rPr lang="zh-CN" altLang="en-US" dirty="0"/>
              <a:t>网桥隔离了碰撞域 </a:t>
            </a:r>
          </a:p>
        </p:txBody>
      </p:sp>
      <p:sp>
        <p:nvSpPr>
          <p:cNvPr id="4" name="Oval 30">
            <a:extLst>
              <a:ext uri="{FF2B5EF4-FFF2-40B4-BE49-F238E27FC236}">
                <a16:creationId xmlns:a16="http://schemas.microsoft.com/office/drawing/2014/main" id="{7E1CB346-0C4D-4128-9505-8D9F1F013CC4}"/>
              </a:ext>
            </a:extLst>
          </p:cNvPr>
          <p:cNvSpPr>
            <a:spLocks noChangeArrowheads="1"/>
          </p:cNvSpPr>
          <p:nvPr/>
        </p:nvSpPr>
        <p:spPr bwMode="auto">
          <a:xfrm>
            <a:off x="6216578" y="2564904"/>
            <a:ext cx="2720975" cy="2447925"/>
          </a:xfrm>
          <a:prstGeom prst="ellipse">
            <a:avLst/>
          </a:prstGeom>
          <a:solidFill>
            <a:srgbClr val="CCECFF"/>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5" name="Oval 29">
            <a:extLst>
              <a:ext uri="{FF2B5EF4-FFF2-40B4-BE49-F238E27FC236}">
                <a16:creationId xmlns:a16="http://schemas.microsoft.com/office/drawing/2014/main" id="{8830D1A8-C68A-4EC5-B0CF-BBD4D989797D}"/>
              </a:ext>
            </a:extLst>
          </p:cNvPr>
          <p:cNvSpPr>
            <a:spLocks noChangeArrowheads="1"/>
          </p:cNvSpPr>
          <p:nvPr/>
        </p:nvSpPr>
        <p:spPr bwMode="auto">
          <a:xfrm>
            <a:off x="3068565" y="2564904"/>
            <a:ext cx="2722563" cy="2447925"/>
          </a:xfrm>
          <a:prstGeom prst="ellipse">
            <a:avLst/>
          </a:prstGeom>
          <a:solidFill>
            <a:srgbClr val="99FF99"/>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6" name="Oval 31">
            <a:extLst>
              <a:ext uri="{FF2B5EF4-FFF2-40B4-BE49-F238E27FC236}">
                <a16:creationId xmlns:a16="http://schemas.microsoft.com/office/drawing/2014/main" id="{5C029B59-1201-49D0-AEEA-57AFF10C9423}"/>
              </a:ext>
            </a:extLst>
          </p:cNvPr>
          <p:cNvSpPr>
            <a:spLocks noChangeArrowheads="1"/>
          </p:cNvSpPr>
          <p:nvPr/>
        </p:nvSpPr>
        <p:spPr bwMode="auto">
          <a:xfrm>
            <a:off x="6278" y="2564904"/>
            <a:ext cx="2720975" cy="2447925"/>
          </a:xfrm>
          <a:prstGeom prst="ellipse">
            <a:avLst/>
          </a:prstGeom>
          <a:solidFill>
            <a:srgbClr val="FFCC99"/>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7" name="Line 5">
            <a:extLst>
              <a:ext uri="{FF2B5EF4-FFF2-40B4-BE49-F238E27FC236}">
                <a16:creationId xmlns:a16="http://schemas.microsoft.com/office/drawing/2014/main" id="{E01C5CE3-EA3E-40A4-A51E-610977A4ABBE}"/>
              </a:ext>
            </a:extLst>
          </p:cNvPr>
          <p:cNvSpPr>
            <a:spLocks noChangeShapeType="1"/>
          </p:cNvSpPr>
          <p:nvPr/>
        </p:nvSpPr>
        <p:spPr bwMode="auto">
          <a:xfrm>
            <a:off x="8183490" y="3374529"/>
            <a:ext cx="0" cy="63658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Line 6">
            <a:extLst>
              <a:ext uri="{FF2B5EF4-FFF2-40B4-BE49-F238E27FC236}">
                <a16:creationId xmlns:a16="http://schemas.microsoft.com/office/drawing/2014/main" id="{72F06C28-9345-48A9-9742-43CF6A0E09E5}"/>
              </a:ext>
            </a:extLst>
          </p:cNvPr>
          <p:cNvSpPr>
            <a:spLocks noChangeShapeType="1"/>
          </p:cNvSpPr>
          <p:nvPr/>
        </p:nvSpPr>
        <p:spPr bwMode="auto">
          <a:xfrm flipV="1">
            <a:off x="6442003" y="3384054"/>
            <a:ext cx="2003425" cy="476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 name="Rectangle 7">
            <a:extLst>
              <a:ext uri="{FF2B5EF4-FFF2-40B4-BE49-F238E27FC236}">
                <a16:creationId xmlns:a16="http://schemas.microsoft.com/office/drawing/2014/main" id="{6DF969B5-77FA-4B2E-9006-9C734E8D8A30}"/>
              </a:ext>
            </a:extLst>
          </p:cNvPr>
          <p:cNvSpPr>
            <a:spLocks noChangeArrowheads="1"/>
          </p:cNvSpPr>
          <p:nvPr/>
        </p:nvSpPr>
        <p:spPr bwMode="auto">
          <a:xfrm>
            <a:off x="8399390" y="3298329"/>
            <a:ext cx="114300" cy="133350"/>
          </a:xfrm>
          <a:prstGeom prst="rect">
            <a:avLst/>
          </a:prstGeom>
          <a:solidFill>
            <a:srgbClr val="0000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0" name="Line 8">
            <a:extLst>
              <a:ext uri="{FF2B5EF4-FFF2-40B4-BE49-F238E27FC236}">
                <a16:creationId xmlns:a16="http://schemas.microsoft.com/office/drawing/2014/main" id="{40C236A9-184F-4ADE-987E-BFE9CABFFEC7}"/>
              </a:ext>
            </a:extLst>
          </p:cNvPr>
          <p:cNvSpPr>
            <a:spLocks noChangeShapeType="1"/>
          </p:cNvSpPr>
          <p:nvPr/>
        </p:nvSpPr>
        <p:spPr bwMode="auto">
          <a:xfrm>
            <a:off x="6853165" y="3388816"/>
            <a:ext cx="0" cy="60960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11" name="Picture 9">
            <a:extLst>
              <a:ext uri="{FF2B5EF4-FFF2-40B4-BE49-F238E27FC236}">
                <a16:creationId xmlns:a16="http://schemas.microsoft.com/office/drawing/2014/main" id="{473B70D5-2B9D-4C94-80F2-98D4E611778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8528" y="3965079"/>
            <a:ext cx="5540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a:extLst>
              <a:ext uri="{FF2B5EF4-FFF2-40B4-BE49-F238E27FC236}">
                <a16:creationId xmlns:a16="http://schemas.microsoft.com/office/drawing/2014/main" id="{0E902954-D6B6-45FC-AE7F-43D38338729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3453" y="3961904"/>
            <a:ext cx="555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11">
            <a:extLst>
              <a:ext uri="{FF2B5EF4-FFF2-40B4-BE49-F238E27FC236}">
                <a16:creationId xmlns:a16="http://schemas.microsoft.com/office/drawing/2014/main" id="{9FEE4C7C-4670-4150-998B-CF5085153AFF}"/>
              </a:ext>
            </a:extLst>
          </p:cNvPr>
          <p:cNvSpPr>
            <a:spLocks noChangeShapeType="1"/>
          </p:cNvSpPr>
          <p:nvPr/>
        </p:nvSpPr>
        <p:spPr bwMode="auto">
          <a:xfrm>
            <a:off x="5121203" y="3357066"/>
            <a:ext cx="0" cy="63658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4" name="Line 12">
            <a:extLst>
              <a:ext uri="{FF2B5EF4-FFF2-40B4-BE49-F238E27FC236}">
                <a16:creationId xmlns:a16="http://schemas.microsoft.com/office/drawing/2014/main" id="{FA8605FE-E269-4021-84F2-F4C0880B9D42}"/>
              </a:ext>
            </a:extLst>
          </p:cNvPr>
          <p:cNvSpPr>
            <a:spLocks noChangeShapeType="1"/>
          </p:cNvSpPr>
          <p:nvPr/>
        </p:nvSpPr>
        <p:spPr bwMode="auto">
          <a:xfrm flipV="1">
            <a:off x="3378128" y="3366591"/>
            <a:ext cx="2005012" cy="317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5" name="Line 13">
            <a:extLst>
              <a:ext uri="{FF2B5EF4-FFF2-40B4-BE49-F238E27FC236}">
                <a16:creationId xmlns:a16="http://schemas.microsoft.com/office/drawing/2014/main" id="{E69F7B83-3BC7-423A-9FF4-0E2163DA1952}"/>
              </a:ext>
            </a:extLst>
          </p:cNvPr>
          <p:cNvSpPr>
            <a:spLocks noChangeShapeType="1"/>
          </p:cNvSpPr>
          <p:nvPr/>
        </p:nvSpPr>
        <p:spPr bwMode="auto">
          <a:xfrm>
            <a:off x="3790878" y="3369766"/>
            <a:ext cx="0" cy="60960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16" name="Picture 14">
            <a:extLst>
              <a:ext uri="{FF2B5EF4-FFF2-40B4-BE49-F238E27FC236}">
                <a16:creationId xmlns:a16="http://schemas.microsoft.com/office/drawing/2014/main" id="{E1E02055-6DA8-4B2F-B94E-02215DE69B35}"/>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4653" y="3946029"/>
            <a:ext cx="555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a:extLst>
              <a:ext uri="{FF2B5EF4-FFF2-40B4-BE49-F238E27FC236}">
                <a16:creationId xmlns:a16="http://schemas.microsoft.com/office/drawing/2014/main" id="{4CA65DC4-4FA5-441A-9183-739ADF27110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1165" y="3944441"/>
            <a:ext cx="5540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ine 16">
            <a:extLst>
              <a:ext uri="{FF2B5EF4-FFF2-40B4-BE49-F238E27FC236}">
                <a16:creationId xmlns:a16="http://schemas.microsoft.com/office/drawing/2014/main" id="{EB1996E0-27CF-47C3-BDAF-5BAB7C8FCA85}"/>
              </a:ext>
            </a:extLst>
          </p:cNvPr>
          <p:cNvSpPr>
            <a:spLocks noChangeShapeType="1"/>
          </p:cNvSpPr>
          <p:nvPr/>
        </p:nvSpPr>
        <p:spPr bwMode="auto">
          <a:xfrm>
            <a:off x="2025578" y="3379291"/>
            <a:ext cx="0" cy="63500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Rectangle 17">
            <a:extLst>
              <a:ext uri="{FF2B5EF4-FFF2-40B4-BE49-F238E27FC236}">
                <a16:creationId xmlns:a16="http://schemas.microsoft.com/office/drawing/2014/main" id="{125F0C7F-76A7-43C2-A67D-D42D70A6F48F}"/>
              </a:ext>
            </a:extLst>
          </p:cNvPr>
          <p:cNvSpPr>
            <a:spLocks noChangeArrowheads="1"/>
          </p:cNvSpPr>
          <p:nvPr/>
        </p:nvSpPr>
        <p:spPr bwMode="auto">
          <a:xfrm>
            <a:off x="233290" y="3323729"/>
            <a:ext cx="114300" cy="130175"/>
          </a:xfrm>
          <a:prstGeom prst="rect">
            <a:avLst/>
          </a:prstGeom>
          <a:solidFill>
            <a:srgbClr val="0000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0" name="Line 18">
            <a:extLst>
              <a:ext uri="{FF2B5EF4-FFF2-40B4-BE49-F238E27FC236}">
                <a16:creationId xmlns:a16="http://schemas.microsoft.com/office/drawing/2014/main" id="{3450B5ED-1A4B-4332-B2B7-20AEAC29D0CD}"/>
              </a:ext>
            </a:extLst>
          </p:cNvPr>
          <p:cNvSpPr>
            <a:spLocks noChangeShapeType="1"/>
          </p:cNvSpPr>
          <p:nvPr/>
        </p:nvSpPr>
        <p:spPr bwMode="auto">
          <a:xfrm flipV="1">
            <a:off x="284090" y="3388816"/>
            <a:ext cx="2006600" cy="158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1" name="Line 19">
            <a:extLst>
              <a:ext uri="{FF2B5EF4-FFF2-40B4-BE49-F238E27FC236}">
                <a16:creationId xmlns:a16="http://schemas.microsoft.com/office/drawing/2014/main" id="{24451C25-8BD0-40B0-8A87-7B26AF15559E}"/>
              </a:ext>
            </a:extLst>
          </p:cNvPr>
          <p:cNvSpPr>
            <a:spLocks noChangeShapeType="1"/>
          </p:cNvSpPr>
          <p:nvPr/>
        </p:nvSpPr>
        <p:spPr bwMode="auto">
          <a:xfrm>
            <a:off x="696840" y="3390404"/>
            <a:ext cx="0" cy="61277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22" name="Picture 20">
            <a:extLst>
              <a:ext uri="{FF2B5EF4-FFF2-40B4-BE49-F238E27FC236}">
                <a16:creationId xmlns:a16="http://schemas.microsoft.com/office/drawing/2014/main" id="{89B9C3E7-E887-473B-8541-753F9B00FE01}"/>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203" y="3966666"/>
            <a:ext cx="5540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a:extLst>
              <a:ext uri="{FF2B5EF4-FFF2-40B4-BE49-F238E27FC236}">
                <a16:creationId xmlns:a16="http://schemas.microsoft.com/office/drawing/2014/main" id="{6CB04694-9117-4B7B-BC93-1E7F8A30786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8715" y="3965079"/>
            <a:ext cx="5524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22">
            <a:extLst>
              <a:ext uri="{FF2B5EF4-FFF2-40B4-BE49-F238E27FC236}">
                <a16:creationId xmlns:a16="http://schemas.microsoft.com/office/drawing/2014/main" id="{0AF486CA-7DD8-42C2-BC56-4BF688688AD4}"/>
              </a:ext>
            </a:extLst>
          </p:cNvPr>
          <p:cNvSpPr>
            <a:spLocks noChangeArrowheads="1"/>
          </p:cNvSpPr>
          <p:nvPr/>
        </p:nvSpPr>
        <p:spPr bwMode="auto">
          <a:xfrm>
            <a:off x="5721278" y="2768104"/>
            <a:ext cx="4968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B</a:t>
            </a:r>
            <a:r>
              <a:rPr lang="en-US" altLang="zh-CN" b="0" baseline="-25000">
                <a:solidFill>
                  <a:srgbClr val="3333CC"/>
                </a:solidFill>
                <a:latin typeface="Arial"/>
                <a:ea typeface="黑体"/>
              </a:rPr>
              <a:t>2</a:t>
            </a:r>
          </a:p>
        </p:txBody>
      </p:sp>
      <p:pic>
        <p:nvPicPr>
          <p:cNvPr id="25" name="Picture 23">
            <a:extLst>
              <a:ext uri="{FF2B5EF4-FFF2-40B4-BE49-F238E27FC236}">
                <a16:creationId xmlns:a16="http://schemas.microsoft.com/office/drawing/2014/main" id="{E6306B19-3BD7-417C-A933-48282D27FCD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115" y="2871291"/>
            <a:ext cx="11906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6" name="Picture 24">
            <a:extLst>
              <a:ext uri="{FF2B5EF4-FFF2-40B4-BE49-F238E27FC236}">
                <a16:creationId xmlns:a16="http://schemas.microsoft.com/office/drawing/2014/main" id="{30A3CED2-1A14-472F-B1AA-95B118377F9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990" y="2871291"/>
            <a:ext cx="11906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7" name="Rectangle 25">
            <a:extLst>
              <a:ext uri="{FF2B5EF4-FFF2-40B4-BE49-F238E27FC236}">
                <a16:creationId xmlns:a16="http://schemas.microsoft.com/office/drawing/2014/main" id="{FD76CEA9-B79D-42FA-9102-EDE71918334A}"/>
              </a:ext>
            </a:extLst>
          </p:cNvPr>
          <p:cNvSpPr>
            <a:spLocks noChangeArrowheads="1"/>
          </p:cNvSpPr>
          <p:nvPr/>
        </p:nvSpPr>
        <p:spPr bwMode="auto">
          <a:xfrm>
            <a:off x="2658990" y="2768104"/>
            <a:ext cx="4968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B</a:t>
            </a:r>
            <a:r>
              <a:rPr lang="en-US" altLang="zh-CN" b="0" baseline="-25000">
                <a:solidFill>
                  <a:srgbClr val="3333CC"/>
                </a:solidFill>
                <a:latin typeface="Arial"/>
                <a:ea typeface="黑体"/>
              </a:rPr>
              <a:t>1</a:t>
            </a:r>
          </a:p>
        </p:txBody>
      </p:sp>
      <p:sp>
        <p:nvSpPr>
          <p:cNvPr id="28" name="Line 26">
            <a:extLst>
              <a:ext uri="{FF2B5EF4-FFF2-40B4-BE49-F238E27FC236}">
                <a16:creationId xmlns:a16="http://schemas.microsoft.com/office/drawing/2014/main" id="{6145F8AF-103B-4190-B52C-79B075E33E58}"/>
              </a:ext>
            </a:extLst>
          </p:cNvPr>
          <p:cNvSpPr>
            <a:spLocks noChangeShapeType="1"/>
          </p:cNvSpPr>
          <p:nvPr/>
        </p:nvSpPr>
        <p:spPr bwMode="auto">
          <a:xfrm>
            <a:off x="855590" y="3584079"/>
            <a:ext cx="936625" cy="0"/>
          </a:xfrm>
          <a:prstGeom prst="line">
            <a:avLst/>
          </a:prstGeom>
          <a:noFill/>
          <a:ln w="38100">
            <a:solidFill>
              <a:srgbClr val="3333CC"/>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9" name="Line 27">
            <a:extLst>
              <a:ext uri="{FF2B5EF4-FFF2-40B4-BE49-F238E27FC236}">
                <a16:creationId xmlns:a16="http://schemas.microsoft.com/office/drawing/2014/main" id="{FE6750F0-1A8A-4563-A34C-E75EDC96A9A2}"/>
              </a:ext>
            </a:extLst>
          </p:cNvPr>
          <p:cNvSpPr>
            <a:spLocks noChangeShapeType="1"/>
          </p:cNvSpPr>
          <p:nvPr/>
        </p:nvSpPr>
        <p:spPr bwMode="auto">
          <a:xfrm>
            <a:off x="4003603" y="3584079"/>
            <a:ext cx="935037" cy="0"/>
          </a:xfrm>
          <a:prstGeom prst="line">
            <a:avLst/>
          </a:prstGeom>
          <a:noFill/>
          <a:ln w="38100">
            <a:solidFill>
              <a:srgbClr val="3333CC"/>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 name="Line 28">
            <a:extLst>
              <a:ext uri="{FF2B5EF4-FFF2-40B4-BE49-F238E27FC236}">
                <a16:creationId xmlns:a16="http://schemas.microsoft.com/office/drawing/2014/main" id="{B109203C-9E2C-4F41-9C53-99C7E44EE0A5}"/>
              </a:ext>
            </a:extLst>
          </p:cNvPr>
          <p:cNvSpPr>
            <a:spLocks noChangeShapeType="1"/>
          </p:cNvSpPr>
          <p:nvPr/>
        </p:nvSpPr>
        <p:spPr bwMode="auto">
          <a:xfrm>
            <a:off x="7065890" y="3584079"/>
            <a:ext cx="935038" cy="0"/>
          </a:xfrm>
          <a:prstGeom prst="line">
            <a:avLst/>
          </a:prstGeom>
          <a:noFill/>
          <a:ln w="38100">
            <a:solidFill>
              <a:srgbClr val="3333CC"/>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Rectangle 32">
            <a:extLst>
              <a:ext uri="{FF2B5EF4-FFF2-40B4-BE49-F238E27FC236}">
                <a16:creationId xmlns:a16="http://schemas.microsoft.com/office/drawing/2014/main" id="{F8266F2C-FE37-4E28-AE8F-65F56FB385BB}"/>
              </a:ext>
            </a:extLst>
          </p:cNvPr>
          <p:cNvSpPr>
            <a:spLocks noChangeArrowheads="1"/>
          </p:cNvSpPr>
          <p:nvPr/>
        </p:nvSpPr>
        <p:spPr bwMode="auto">
          <a:xfrm>
            <a:off x="855590" y="2871291"/>
            <a:ext cx="1095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碰撞域</a:t>
            </a:r>
            <a:endParaRPr lang="zh-CN" altLang="en-US" b="0" baseline="-25000">
              <a:solidFill>
                <a:srgbClr val="3333CC"/>
              </a:solidFill>
              <a:latin typeface="Arial"/>
              <a:ea typeface="黑体"/>
            </a:endParaRPr>
          </a:p>
        </p:txBody>
      </p:sp>
      <p:sp>
        <p:nvSpPr>
          <p:cNvPr id="32" name="Rectangle 33">
            <a:extLst>
              <a:ext uri="{FF2B5EF4-FFF2-40B4-BE49-F238E27FC236}">
                <a16:creationId xmlns:a16="http://schemas.microsoft.com/office/drawing/2014/main" id="{732A0BC3-F57B-4CB4-9688-9A10850550A3}"/>
              </a:ext>
            </a:extLst>
          </p:cNvPr>
          <p:cNvSpPr>
            <a:spLocks noChangeArrowheads="1"/>
          </p:cNvSpPr>
          <p:nvPr/>
        </p:nvSpPr>
        <p:spPr bwMode="auto">
          <a:xfrm>
            <a:off x="4003603" y="2871291"/>
            <a:ext cx="1095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碰撞域</a:t>
            </a:r>
            <a:endParaRPr lang="zh-CN" altLang="en-US" b="0" baseline="-25000">
              <a:solidFill>
                <a:srgbClr val="3333CC"/>
              </a:solidFill>
              <a:latin typeface="Arial"/>
              <a:ea typeface="黑体"/>
            </a:endParaRPr>
          </a:p>
        </p:txBody>
      </p:sp>
      <p:sp>
        <p:nvSpPr>
          <p:cNvPr id="33" name="Rectangle 34">
            <a:extLst>
              <a:ext uri="{FF2B5EF4-FFF2-40B4-BE49-F238E27FC236}">
                <a16:creationId xmlns:a16="http://schemas.microsoft.com/office/drawing/2014/main" id="{7C6584F8-0040-4D20-8ED9-720DFD7FEEFC}"/>
              </a:ext>
            </a:extLst>
          </p:cNvPr>
          <p:cNvSpPr>
            <a:spLocks noChangeArrowheads="1"/>
          </p:cNvSpPr>
          <p:nvPr/>
        </p:nvSpPr>
        <p:spPr bwMode="auto">
          <a:xfrm>
            <a:off x="7067478" y="2871291"/>
            <a:ext cx="10953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碰撞域</a:t>
            </a:r>
            <a:endParaRPr lang="zh-CN" altLang="en-US" b="0" baseline="-25000">
              <a:solidFill>
                <a:srgbClr val="3333CC"/>
              </a:solidFill>
              <a:latin typeface="Arial"/>
              <a:ea typeface="黑体"/>
            </a:endParaRPr>
          </a:p>
        </p:txBody>
      </p:sp>
      <p:sp>
        <p:nvSpPr>
          <p:cNvPr id="34" name="Rectangle 35">
            <a:extLst>
              <a:ext uri="{FF2B5EF4-FFF2-40B4-BE49-F238E27FC236}">
                <a16:creationId xmlns:a16="http://schemas.microsoft.com/office/drawing/2014/main" id="{D4163662-9C25-4223-AC7D-0CDC6D311E34}"/>
              </a:ext>
            </a:extLst>
          </p:cNvPr>
          <p:cNvSpPr>
            <a:spLocks noChangeArrowheads="1"/>
          </p:cNvSpPr>
          <p:nvPr/>
        </p:nvSpPr>
        <p:spPr bwMode="auto">
          <a:xfrm>
            <a:off x="174553" y="3890466"/>
            <a:ext cx="3857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A</a:t>
            </a:r>
            <a:endParaRPr lang="en-US" altLang="zh-CN" b="0" baseline="-25000">
              <a:solidFill>
                <a:srgbClr val="3333CC"/>
              </a:solidFill>
              <a:latin typeface="Arial"/>
              <a:ea typeface="黑体"/>
            </a:endParaRPr>
          </a:p>
        </p:txBody>
      </p:sp>
      <p:sp>
        <p:nvSpPr>
          <p:cNvPr id="35" name="Rectangle 36">
            <a:extLst>
              <a:ext uri="{FF2B5EF4-FFF2-40B4-BE49-F238E27FC236}">
                <a16:creationId xmlns:a16="http://schemas.microsoft.com/office/drawing/2014/main" id="{FC68CBE0-A2D2-454C-97DE-6C4EEE822D13}"/>
              </a:ext>
            </a:extLst>
          </p:cNvPr>
          <p:cNvSpPr>
            <a:spLocks noChangeArrowheads="1"/>
          </p:cNvSpPr>
          <p:nvPr/>
        </p:nvSpPr>
        <p:spPr bwMode="auto">
          <a:xfrm>
            <a:off x="1504878" y="3890466"/>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B</a:t>
            </a:r>
            <a:endParaRPr lang="en-US" altLang="zh-CN" b="0" baseline="-25000">
              <a:solidFill>
                <a:srgbClr val="3333CC"/>
              </a:solidFill>
              <a:latin typeface="Arial"/>
              <a:ea typeface="黑体"/>
            </a:endParaRPr>
          </a:p>
        </p:txBody>
      </p:sp>
      <p:sp>
        <p:nvSpPr>
          <p:cNvPr id="36" name="Rectangle 37">
            <a:extLst>
              <a:ext uri="{FF2B5EF4-FFF2-40B4-BE49-F238E27FC236}">
                <a16:creationId xmlns:a16="http://schemas.microsoft.com/office/drawing/2014/main" id="{F5492920-270A-4685-89D2-C8A2399943CD}"/>
              </a:ext>
            </a:extLst>
          </p:cNvPr>
          <p:cNvSpPr>
            <a:spLocks noChangeArrowheads="1"/>
          </p:cNvSpPr>
          <p:nvPr/>
        </p:nvSpPr>
        <p:spPr bwMode="auto">
          <a:xfrm>
            <a:off x="3238428" y="3890466"/>
            <a:ext cx="4000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C</a:t>
            </a:r>
            <a:endParaRPr lang="en-US" altLang="zh-CN" b="0" baseline="-25000">
              <a:solidFill>
                <a:srgbClr val="3333CC"/>
              </a:solidFill>
              <a:latin typeface="Arial"/>
              <a:ea typeface="黑体"/>
            </a:endParaRPr>
          </a:p>
        </p:txBody>
      </p:sp>
      <p:sp>
        <p:nvSpPr>
          <p:cNvPr id="37" name="Rectangle 38">
            <a:extLst>
              <a:ext uri="{FF2B5EF4-FFF2-40B4-BE49-F238E27FC236}">
                <a16:creationId xmlns:a16="http://schemas.microsoft.com/office/drawing/2014/main" id="{90A57341-BEF2-42C7-9195-D302292BFA0B}"/>
              </a:ext>
            </a:extLst>
          </p:cNvPr>
          <p:cNvSpPr>
            <a:spLocks noChangeArrowheads="1"/>
          </p:cNvSpPr>
          <p:nvPr/>
        </p:nvSpPr>
        <p:spPr bwMode="auto">
          <a:xfrm>
            <a:off x="4598915" y="3890466"/>
            <a:ext cx="4016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D</a:t>
            </a:r>
            <a:endParaRPr lang="en-US" altLang="zh-CN" b="0" baseline="-25000">
              <a:solidFill>
                <a:srgbClr val="3333CC"/>
              </a:solidFill>
              <a:latin typeface="Arial"/>
              <a:ea typeface="黑体"/>
            </a:endParaRPr>
          </a:p>
        </p:txBody>
      </p:sp>
      <p:sp>
        <p:nvSpPr>
          <p:cNvPr id="38" name="Rectangle 39">
            <a:extLst>
              <a:ext uri="{FF2B5EF4-FFF2-40B4-BE49-F238E27FC236}">
                <a16:creationId xmlns:a16="http://schemas.microsoft.com/office/drawing/2014/main" id="{5A60CC1C-4597-48A9-8FE0-28B529137922}"/>
              </a:ext>
            </a:extLst>
          </p:cNvPr>
          <p:cNvSpPr>
            <a:spLocks noChangeArrowheads="1"/>
          </p:cNvSpPr>
          <p:nvPr/>
        </p:nvSpPr>
        <p:spPr bwMode="auto">
          <a:xfrm>
            <a:off x="6365803" y="3890466"/>
            <a:ext cx="384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E</a:t>
            </a:r>
            <a:endParaRPr lang="en-US" altLang="zh-CN" b="0" baseline="-25000">
              <a:solidFill>
                <a:srgbClr val="3333CC"/>
              </a:solidFill>
              <a:latin typeface="Arial"/>
              <a:ea typeface="黑体"/>
            </a:endParaRPr>
          </a:p>
        </p:txBody>
      </p:sp>
      <p:sp>
        <p:nvSpPr>
          <p:cNvPr id="39" name="Rectangle 40">
            <a:extLst>
              <a:ext uri="{FF2B5EF4-FFF2-40B4-BE49-F238E27FC236}">
                <a16:creationId xmlns:a16="http://schemas.microsoft.com/office/drawing/2014/main" id="{9FB90B77-AA31-41E5-A993-2EE7746A106E}"/>
              </a:ext>
            </a:extLst>
          </p:cNvPr>
          <p:cNvSpPr>
            <a:spLocks noChangeArrowheads="1"/>
          </p:cNvSpPr>
          <p:nvPr/>
        </p:nvSpPr>
        <p:spPr bwMode="auto">
          <a:xfrm>
            <a:off x="7662790" y="3890466"/>
            <a:ext cx="3667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F</a:t>
            </a:r>
            <a:endParaRPr lang="en-US" altLang="zh-CN" b="0" baseline="-25000">
              <a:solidFill>
                <a:srgbClr val="3333CC"/>
              </a:solidFill>
              <a:latin typeface="Arial"/>
              <a:ea typeface="黑体"/>
            </a:endParaRPr>
          </a:p>
        </p:txBody>
      </p:sp>
      <p:sp>
        <p:nvSpPr>
          <p:cNvPr id="40" name="Text Box 53">
            <a:extLst>
              <a:ext uri="{FF2B5EF4-FFF2-40B4-BE49-F238E27FC236}">
                <a16:creationId xmlns:a16="http://schemas.microsoft.com/office/drawing/2014/main" id="{1A3332CF-2B70-4863-8B1D-96AD618219E2}"/>
              </a:ext>
            </a:extLst>
          </p:cNvPr>
          <p:cNvSpPr txBox="1">
            <a:spLocks noChangeArrowheads="1"/>
          </p:cNvSpPr>
          <p:nvPr/>
        </p:nvSpPr>
        <p:spPr bwMode="auto">
          <a:xfrm>
            <a:off x="1603338" y="5570369"/>
            <a:ext cx="6670603" cy="523220"/>
          </a:xfrm>
          <a:prstGeom prst="rect">
            <a:avLst/>
          </a:prstGeom>
          <a:solidFill>
            <a:srgbClr val="FFFF99"/>
          </a:solidFill>
          <a:ln w="9525">
            <a:solidFill>
              <a:srgbClr val="333399"/>
            </a:solidFill>
            <a:miter lim="800000"/>
            <a:headEnd/>
            <a:tailEnd/>
          </a:ln>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dirty="0">
                <a:solidFill>
                  <a:srgbClr val="333399"/>
                </a:solidFill>
                <a:latin typeface="黑体" pitchFamily="49" charset="-122"/>
                <a:ea typeface="黑体" pitchFamily="49" charset="-122"/>
              </a:rPr>
              <a:t>网桥分离了广播域和碰撞域（冲突域）</a:t>
            </a:r>
          </a:p>
        </p:txBody>
      </p:sp>
    </p:spTree>
    <p:extLst>
      <p:ext uri="{BB962C8B-B14F-4D97-AF65-F5344CB8AC3E}">
        <p14:creationId xmlns:p14="http://schemas.microsoft.com/office/powerpoint/2010/main" val="40674191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33DD5B-6971-43C9-A77A-F689BAEAAF9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453F2C1-C173-4434-A012-AD5C348B3ED9}"/>
              </a:ext>
            </a:extLst>
          </p:cNvPr>
          <p:cNvSpPr>
            <a:spLocks noGrp="1"/>
          </p:cNvSpPr>
          <p:nvPr>
            <p:ph idx="1"/>
          </p:nvPr>
        </p:nvSpPr>
        <p:spPr>
          <a:xfrm>
            <a:off x="1115616" y="1124744"/>
            <a:ext cx="7391400" cy="5324535"/>
          </a:xfrm>
        </p:spPr>
        <p:txBody>
          <a:bodyPr/>
          <a:lstStyle/>
          <a:p>
            <a:r>
              <a:rPr lang="zh-CN" altLang="en-US" dirty="0"/>
              <a:t>优点</a:t>
            </a:r>
            <a:endParaRPr lang="en-US" altLang="zh-CN" dirty="0"/>
          </a:p>
          <a:p>
            <a:pPr lvl="1"/>
            <a:r>
              <a:rPr lang="zh-CN" altLang="en-US" dirty="0"/>
              <a:t>过滤通信量，隔离冲突域。 </a:t>
            </a:r>
          </a:p>
          <a:p>
            <a:pPr lvl="1"/>
            <a:r>
              <a:rPr lang="zh-CN" altLang="en-US" dirty="0"/>
              <a:t>扩大了物理覆盖范围。</a:t>
            </a:r>
          </a:p>
          <a:p>
            <a:pPr lvl="1"/>
            <a:r>
              <a:rPr lang="zh-CN" altLang="en-US" dirty="0"/>
              <a:t>提高了可靠性。</a:t>
            </a:r>
          </a:p>
          <a:p>
            <a:pPr lvl="1"/>
            <a:r>
              <a:rPr lang="zh-CN" altLang="en-US" dirty="0"/>
              <a:t>可互连不同物理层、不同 </a:t>
            </a:r>
            <a:r>
              <a:rPr lang="en-US" altLang="zh-CN" dirty="0"/>
              <a:t>MAC </a:t>
            </a:r>
            <a:r>
              <a:rPr lang="zh-CN" altLang="en-US" dirty="0"/>
              <a:t>子层和不同速率（如</a:t>
            </a:r>
            <a:r>
              <a:rPr lang="en-US" altLang="zh-CN" dirty="0"/>
              <a:t>10 Mb/s </a:t>
            </a:r>
            <a:r>
              <a:rPr lang="zh-CN" altLang="en-US" dirty="0"/>
              <a:t>和 </a:t>
            </a:r>
            <a:r>
              <a:rPr lang="en-US" altLang="zh-CN" dirty="0"/>
              <a:t>100 Mb/s </a:t>
            </a:r>
            <a:r>
              <a:rPr lang="zh-CN" altLang="en-US" dirty="0"/>
              <a:t>以太网）的局域网</a:t>
            </a:r>
            <a:endParaRPr lang="en-US" altLang="zh-CN" dirty="0"/>
          </a:p>
          <a:p>
            <a:r>
              <a:rPr lang="zh-CN" altLang="en-US" dirty="0"/>
              <a:t>缺点</a:t>
            </a:r>
            <a:endParaRPr lang="en-US" altLang="zh-CN" dirty="0"/>
          </a:p>
          <a:p>
            <a:pPr lvl="1"/>
            <a:r>
              <a:rPr lang="zh-CN" altLang="en-US" dirty="0"/>
              <a:t>存储转发增加了时延。 </a:t>
            </a:r>
          </a:p>
          <a:p>
            <a:pPr lvl="1"/>
            <a:r>
              <a:rPr lang="zh-CN" altLang="en-US" dirty="0"/>
              <a:t>在</a:t>
            </a:r>
            <a:r>
              <a:rPr lang="en-US" altLang="zh-CN" dirty="0"/>
              <a:t>MAC </a:t>
            </a:r>
            <a:r>
              <a:rPr lang="zh-CN" altLang="en-US" dirty="0"/>
              <a:t>子层并没有流量控制功能。 </a:t>
            </a:r>
          </a:p>
          <a:p>
            <a:pPr lvl="1"/>
            <a:r>
              <a:rPr lang="zh-CN" altLang="en-US" dirty="0"/>
              <a:t>不同 </a:t>
            </a:r>
            <a:r>
              <a:rPr lang="en-US" altLang="zh-CN" dirty="0"/>
              <a:t>MAC </a:t>
            </a:r>
            <a:r>
              <a:rPr lang="zh-CN" altLang="en-US" dirty="0"/>
              <a:t>子层的网段桥接在一起时时延更大。</a:t>
            </a:r>
          </a:p>
          <a:p>
            <a:pPr lvl="1"/>
            <a:r>
              <a:rPr lang="zh-CN" altLang="en-US" dirty="0"/>
              <a:t>扩大了广播域，当结点数量较多时容易形成广播风暴，导致网络拥塞而不可用。</a:t>
            </a:r>
          </a:p>
        </p:txBody>
      </p:sp>
    </p:spTree>
    <p:extLst>
      <p:ext uri="{BB962C8B-B14F-4D97-AF65-F5344CB8AC3E}">
        <p14:creationId xmlns:p14="http://schemas.microsoft.com/office/powerpoint/2010/main" val="77245184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CDD27-E08D-4CE7-AFB8-7968F67DEB2B}"/>
              </a:ext>
            </a:extLst>
          </p:cNvPr>
          <p:cNvSpPr>
            <a:spLocks noGrp="1"/>
          </p:cNvSpPr>
          <p:nvPr>
            <p:ph type="title"/>
          </p:nvPr>
        </p:nvSpPr>
        <p:spPr/>
        <p:txBody>
          <a:bodyPr/>
          <a:lstStyle/>
          <a:p>
            <a:r>
              <a:rPr lang="zh-CN" altLang="en-US" dirty="0"/>
              <a:t>透明网桥</a:t>
            </a:r>
          </a:p>
        </p:txBody>
      </p:sp>
      <p:sp>
        <p:nvSpPr>
          <p:cNvPr id="3" name="内容占位符 2">
            <a:extLst>
              <a:ext uri="{FF2B5EF4-FFF2-40B4-BE49-F238E27FC236}">
                <a16:creationId xmlns:a16="http://schemas.microsoft.com/office/drawing/2014/main" id="{49185127-5907-4AC8-A94F-AC43F9A8F1F6}"/>
              </a:ext>
            </a:extLst>
          </p:cNvPr>
          <p:cNvSpPr>
            <a:spLocks noGrp="1"/>
          </p:cNvSpPr>
          <p:nvPr>
            <p:ph idx="1"/>
          </p:nvPr>
        </p:nvSpPr>
        <p:spPr>
          <a:xfrm>
            <a:off x="915430" y="1185068"/>
            <a:ext cx="7391400" cy="1643527"/>
          </a:xfrm>
        </p:spPr>
        <p:txBody>
          <a:bodyPr/>
          <a:lstStyle/>
          <a:p>
            <a:r>
              <a:rPr lang="zh-CN" altLang="en-US" sz="2400" dirty="0">
                <a:latin typeface="+mn-ea"/>
              </a:rPr>
              <a:t>“透明”是指局域网上的结点并不知道也不用关心所发送的帧将经过哪几个网桥。</a:t>
            </a:r>
          </a:p>
          <a:p>
            <a:r>
              <a:rPr lang="zh-CN" altLang="en-US" sz="2400" dirty="0">
                <a:latin typeface="+mn-ea"/>
              </a:rPr>
              <a:t>透明网桥是一种即插即用设备，其标准是 </a:t>
            </a:r>
            <a:r>
              <a:rPr lang="en-US" altLang="zh-CN" sz="2400" dirty="0">
                <a:latin typeface="+mn-ea"/>
              </a:rPr>
              <a:t>IEEE 802.1D</a:t>
            </a:r>
            <a:r>
              <a:rPr lang="zh-CN" altLang="en-US" sz="2400" dirty="0">
                <a:latin typeface="+mn-ea"/>
              </a:rPr>
              <a:t>。 </a:t>
            </a:r>
          </a:p>
        </p:txBody>
      </p:sp>
      <p:grpSp>
        <p:nvGrpSpPr>
          <p:cNvPr id="70" name="组合 69">
            <a:extLst>
              <a:ext uri="{FF2B5EF4-FFF2-40B4-BE49-F238E27FC236}">
                <a16:creationId xmlns:a16="http://schemas.microsoft.com/office/drawing/2014/main" id="{33672AC7-769B-4F84-AA30-6AC4172E7C2B}"/>
              </a:ext>
            </a:extLst>
          </p:cNvPr>
          <p:cNvGrpSpPr/>
          <p:nvPr/>
        </p:nvGrpSpPr>
        <p:grpSpPr>
          <a:xfrm>
            <a:off x="284114" y="2576977"/>
            <a:ext cx="8848725" cy="3887787"/>
            <a:chOff x="284114" y="2576977"/>
            <a:chExt cx="8848725" cy="3887787"/>
          </a:xfrm>
        </p:grpSpPr>
        <p:sp>
          <p:nvSpPr>
            <p:cNvPr id="4" name="Rectangle 6">
              <a:extLst>
                <a:ext uri="{FF2B5EF4-FFF2-40B4-BE49-F238E27FC236}">
                  <a16:creationId xmlns:a16="http://schemas.microsoft.com/office/drawing/2014/main" id="{FB4AA199-9BAE-4490-99DA-AC37B0672ED5}"/>
                </a:ext>
              </a:extLst>
            </p:cNvPr>
            <p:cNvSpPr>
              <a:spLocks noChangeArrowheads="1"/>
            </p:cNvSpPr>
            <p:nvPr/>
          </p:nvSpPr>
          <p:spPr bwMode="auto">
            <a:xfrm>
              <a:off x="2392314" y="4537539"/>
              <a:ext cx="14763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zh-CN" altLang="en-US" sz="1800" b="0">
                  <a:solidFill>
                    <a:srgbClr val="3333CC"/>
                  </a:solidFill>
                  <a:latin typeface="Arial"/>
                  <a:ea typeface="黑体"/>
                </a:rPr>
                <a:t>地址      接口</a:t>
              </a:r>
              <a:endParaRPr lang="zh-CN" altLang="en-US" sz="1800" b="0" baseline="-25000">
                <a:solidFill>
                  <a:srgbClr val="3333CC"/>
                </a:solidFill>
                <a:latin typeface="Arial"/>
                <a:ea typeface="黑体"/>
              </a:endParaRPr>
            </a:p>
          </p:txBody>
        </p:sp>
        <p:sp>
          <p:nvSpPr>
            <p:cNvPr id="5" name="Line 5">
              <a:extLst>
                <a:ext uri="{FF2B5EF4-FFF2-40B4-BE49-F238E27FC236}">
                  <a16:creationId xmlns:a16="http://schemas.microsoft.com/office/drawing/2014/main" id="{E1458381-C7B5-4694-A255-F92268ACDBC0}"/>
                </a:ext>
              </a:extLst>
            </p:cNvPr>
            <p:cNvSpPr>
              <a:spLocks noChangeShapeType="1"/>
            </p:cNvSpPr>
            <p:nvPr/>
          </p:nvSpPr>
          <p:spPr bwMode="auto">
            <a:xfrm>
              <a:off x="5267276" y="3218327"/>
              <a:ext cx="0" cy="59213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 name="Line 7">
              <a:extLst>
                <a:ext uri="{FF2B5EF4-FFF2-40B4-BE49-F238E27FC236}">
                  <a16:creationId xmlns:a16="http://schemas.microsoft.com/office/drawing/2014/main" id="{E4D64763-82AC-4849-9089-60962A336667}"/>
                </a:ext>
              </a:extLst>
            </p:cNvPr>
            <p:cNvSpPr>
              <a:spLocks noChangeShapeType="1"/>
            </p:cNvSpPr>
            <p:nvPr/>
          </p:nvSpPr>
          <p:spPr bwMode="auto">
            <a:xfrm>
              <a:off x="8799464" y="3235789"/>
              <a:ext cx="0" cy="59055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 name="Line 8">
              <a:extLst>
                <a:ext uri="{FF2B5EF4-FFF2-40B4-BE49-F238E27FC236}">
                  <a16:creationId xmlns:a16="http://schemas.microsoft.com/office/drawing/2014/main" id="{1B060CCB-6576-44AD-BA0D-F703B1BB131F}"/>
                </a:ext>
              </a:extLst>
            </p:cNvPr>
            <p:cNvSpPr>
              <a:spLocks noChangeShapeType="1"/>
            </p:cNvSpPr>
            <p:nvPr/>
          </p:nvSpPr>
          <p:spPr bwMode="auto">
            <a:xfrm flipV="1">
              <a:off x="7040514" y="3243727"/>
              <a:ext cx="2024062" cy="4762"/>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Rectangle 9">
              <a:extLst>
                <a:ext uri="{FF2B5EF4-FFF2-40B4-BE49-F238E27FC236}">
                  <a16:creationId xmlns:a16="http://schemas.microsoft.com/office/drawing/2014/main" id="{0C35BC81-4A1D-4548-A780-99D28AD6F324}"/>
                </a:ext>
              </a:extLst>
            </p:cNvPr>
            <p:cNvSpPr>
              <a:spLocks noChangeArrowheads="1"/>
            </p:cNvSpPr>
            <p:nvPr/>
          </p:nvSpPr>
          <p:spPr bwMode="auto">
            <a:xfrm>
              <a:off x="9016951" y="3164352"/>
              <a:ext cx="115888" cy="123825"/>
            </a:xfrm>
            <a:prstGeom prst="rect">
              <a:avLst/>
            </a:prstGeom>
            <a:solidFill>
              <a:srgbClr val="3333CC"/>
            </a:solidFill>
            <a:ln w="12700">
              <a:solidFill>
                <a:srgbClr val="3333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9" name="Line 10">
              <a:extLst>
                <a:ext uri="{FF2B5EF4-FFF2-40B4-BE49-F238E27FC236}">
                  <a16:creationId xmlns:a16="http://schemas.microsoft.com/office/drawing/2014/main" id="{FD1BC21E-0B59-48E1-9FEF-DC41053BB0D6}"/>
                </a:ext>
              </a:extLst>
            </p:cNvPr>
            <p:cNvSpPr>
              <a:spLocks noChangeShapeType="1"/>
            </p:cNvSpPr>
            <p:nvPr/>
          </p:nvSpPr>
          <p:spPr bwMode="auto">
            <a:xfrm>
              <a:off x="7648526" y="3248489"/>
              <a:ext cx="0" cy="56515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10" name="Picture 11">
              <a:extLst>
                <a:ext uri="{FF2B5EF4-FFF2-40B4-BE49-F238E27FC236}">
                  <a16:creationId xmlns:a16="http://schemas.microsoft.com/office/drawing/2014/main" id="{A6807FFA-E8DA-411B-BFD0-FBF5712B68D4}"/>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9126" y="3783477"/>
              <a:ext cx="560388"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a:extLst>
                <a:ext uri="{FF2B5EF4-FFF2-40B4-BE49-F238E27FC236}">
                  <a16:creationId xmlns:a16="http://schemas.microsoft.com/office/drawing/2014/main" id="{139AC254-CD57-4147-943E-A5AB15C2A44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6251" y="3780302"/>
              <a:ext cx="5603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13">
              <a:extLst>
                <a:ext uri="{FF2B5EF4-FFF2-40B4-BE49-F238E27FC236}">
                  <a16:creationId xmlns:a16="http://schemas.microsoft.com/office/drawing/2014/main" id="{7A36C889-74E1-4643-9694-A119674AB676}"/>
                </a:ext>
              </a:extLst>
            </p:cNvPr>
            <p:cNvSpPr>
              <a:spLocks noChangeShapeType="1"/>
            </p:cNvSpPr>
            <p:nvPr/>
          </p:nvSpPr>
          <p:spPr bwMode="auto">
            <a:xfrm>
              <a:off x="3519439" y="3231027"/>
              <a:ext cx="2509837" cy="158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3" name="Line 14">
              <a:extLst>
                <a:ext uri="{FF2B5EF4-FFF2-40B4-BE49-F238E27FC236}">
                  <a16:creationId xmlns:a16="http://schemas.microsoft.com/office/drawing/2014/main" id="{756E75C1-AD4D-42F1-B81B-DFC392C7B46D}"/>
                </a:ext>
              </a:extLst>
            </p:cNvPr>
            <p:cNvSpPr>
              <a:spLocks noChangeShapeType="1"/>
            </p:cNvSpPr>
            <p:nvPr/>
          </p:nvSpPr>
          <p:spPr bwMode="auto">
            <a:xfrm>
              <a:off x="4211589" y="3231027"/>
              <a:ext cx="0" cy="566737"/>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14" name="Picture 15">
              <a:extLst>
                <a:ext uri="{FF2B5EF4-FFF2-40B4-BE49-F238E27FC236}">
                  <a16:creationId xmlns:a16="http://schemas.microsoft.com/office/drawing/2014/main" id="{36B58981-265A-4AEE-A15E-71D74390EC5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3776" y="3766014"/>
              <a:ext cx="56038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a:extLst>
                <a:ext uri="{FF2B5EF4-FFF2-40B4-BE49-F238E27FC236}">
                  <a16:creationId xmlns:a16="http://schemas.microsoft.com/office/drawing/2014/main" id="{3D13E17D-6192-4B7B-8F3F-E4903715DF00}"/>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5176" y="3764427"/>
              <a:ext cx="560388"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Line 17">
              <a:extLst>
                <a:ext uri="{FF2B5EF4-FFF2-40B4-BE49-F238E27FC236}">
                  <a16:creationId xmlns:a16="http://schemas.microsoft.com/office/drawing/2014/main" id="{FF563976-7E61-4E4F-A94F-3433533C0628}"/>
                </a:ext>
              </a:extLst>
            </p:cNvPr>
            <p:cNvSpPr>
              <a:spLocks noChangeShapeType="1"/>
            </p:cNvSpPr>
            <p:nvPr/>
          </p:nvSpPr>
          <p:spPr bwMode="auto">
            <a:xfrm>
              <a:off x="2154189" y="3238964"/>
              <a:ext cx="0" cy="59055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7" name="Rectangle 18">
              <a:extLst>
                <a:ext uri="{FF2B5EF4-FFF2-40B4-BE49-F238E27FC236}">
                  <a16:creationId xmlns:a16="http://schemas.microsoft.com/office/drawing/2014/main" id="{59CB50FB-6ACA-46D5-98D3-C1F8DC510942}"/>
                </a:ext>
              </a:extLst>
            </p:cNvPr>
            <p:cNvSpPr>
              <a:spLocks noChangeArrowheads="1"/>
            </p:cNvSpPr>
            <p:nvPr/>
          </p:nvSpPr>
          <p:spPr bwMode="auto">
            <a:xfrm>
              <a:off x="342851" y="3186577"/>
              <a:ext cx="115888" cy="122237"/>
            </a:xfrm>
            <a:prstGeom prst="rect">
              <a:avLst/>
            </a:prstGeom>
            <a:solidFill>
              <a:srgbClr val="3333CC"/>
            </a:solidFill>
            <a:ln w="12700">
              <a:solidFill>
                <a:srgbClr val="3333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8" name="Line 19">
              <a:extLst>
                <a:ext uri="{FF2B5EF4-FFF2-40B4-BE49-F238E27FC236}">
                  <a16:creationId xmlns:a16="http://schemas.microsoft.com/office/drawing/2014/main" id="{D13C3997-2A25-404F-9DEF-96C1B3478E7A}"/>
                </a:ext>
              </a:extLst>
            </p:cNvPr>
            <p:cNvSpPr>
              <a:spLocks noChangeShapeType="1"/>
            </p:cNvSpPr>
            <p:nvPr/>
          </p:nvSpPr>
          <p:spPr bwMode="auto">
            <a:xfrm flipV="1">
              <a:off x="419051" y="3248489"/>
              <a:ext cx="2001838" cy="1588"/>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9" name="Line 20">
              <a:extLst>
                <a:ext uri="{FF2B5EF4-FFF2-40B4-BE49-F238E27FC236}">
                  <a16:creationId xmlns:a16="http://schemas.microsoft.com/office/drawing/2014/main" id="{4BCB9F26-E2B0-417E-88B6-4E968909FBC0}"/>
                </a:ext>
              </a:extLst>
            </p:cNvPr>
            <p:cNvSpPr>
              <a:spLocks noChangeShapeType="1"/>
            </p:cNvSpPr>
            <p:nvPr/>
          </p:nvSpPr>
          <p:spPr bwMode="auto">
            <a:xfrm>
              <a:off x="811164" y="3250077"/>
              <a:ext cx="0" cy="5683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20" name="Picture 21">
              <a:extLst>
                <a:ext uri="{FF2B5EF4-FFF2-40B4-BE49-F238E27FC236}">
                  <a16:creationId xmlns:a16="http://schemas.microsoft.com/office/drawing/2014/main" id="{E3D63972-457B-45F5-A7D6-F3E770CB1A8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351" y="3785064"/>
              <a:ext cx="5588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a:extLst>
                <a:ext uri="{FF2B5EF4-FFF2-40B4-BE49-F238E27FC236}">
                  <a16:creationId xmlns:a16="http://schemas.microsoft.com/office/drawing/2014/main" id="{45B1783E-D48C-46C7-92B3-FF25487BF3D4}"/>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2564" y="3783477"/>
              <a:ext cx="558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3">
              <a:extLst>
                <a:ext uri="{FF2B5EF4-FFF2-40B4-BE49-F238E27FC236}">
                  <a16:creationId xmlns:a16="http://schemas.microsoft.com/office/drawing/2014/main" id="{23AC00B2-91C9-4372-964E-D75C491734E1}"/>
                </a:ext>
              </a:extLst>
            </p:cNvPr>
            <p:cNvSpPr>
              <a:spLocks noChangeArrowheads="1"/>
            </p:cNvSpPr>
            <p:nvPr/>
          </p:nvSpPr>
          <p:spPr bwMode="auto">
            <a:xfrm>
              <a:off x="6268989" y="2576977"/>
              <a:ext cx="4175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B</a:t>
              </a:r>
              <a:r>
                <a:rPr lang="en-US" altLang="zh-CN" sz="1800" b="0" baseline="-25000">
                  <a:solidFill>
                    <a:srgbClr val="3333CC"/>
                  </a:solidFill>
                  <a:latin typeface="Arial"/>
                  <a:ea typeface="黑体"/>
                </a:rPr>
                <a:t>2</a:t>
              </a:r>
            </a:p>
          </p:txBody>
        </p:sp>
        <p:pic>
          <p:nvPicPr>
            <p:cNvPr id="23" name="Picture 24">
              <a:extLst>
                <a:ext uri="{FF2B5EF4-FFF2-40B4-BE49-F238E27FC236}">
                  <a16:creationId xmlns:a16="http://schemas.microsoft.com/office/drawing/2014/main" id="{01F991D2-6D00-4D51-845E-17D0FE146F3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14" y="2673814"/>
              <a:ext cx="1201737"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4" name="Picture 25">
              <a:extLst>
                <a:ext uri="{FF2B5EF4-FFF2-40B4-BE49-F238E27FC236}">
                  <a16:creationId xmlns:a16="http://schemas.microsoft.com/office/drawing/2014/main" id="{2FEDE133-A54C-4CC4-89CD-575212B2E66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939" y="2673814"/>
              <a:ext cx="12033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5" name="Rectangle 26">
              <a:extLst>
                <a:ext uri="{FF2B5EF4-FFF2-40B4-BE49-F238E27FC236}">
                  <a16:creationId xmlns:a16="http://schemas.microsoft.com/office/drawing/2014/main" id="{380D964E-3A9E-4895-A93E-BE017FD78CC2}"/>
                </a:ext>
              </a:extLst>
            </p:cNvPr>
            <p:cNvSpPr>
              <a:spLocks noChangeArrowheads="1"/>
            </p:cNvSpPr>
            <p:nvPr/>
          </p:nvSpPr>
          <p:spPr bwMode="auto">
            <a:xfrm>
              <a:off x="2792364" y="2576977"/>
              <a:ext cx="41751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B</a:t>
              </a:r>
              <a:r>
                <a:rPr lang="en-US" altLang="zh-CN" sz="1800" b="0" baseline="-25000">
                  <a:solidFill>
                    <a:srgbClr val="3333CC"/>
                  </a:solidFill>
                  <a:latin typeface="Arial"/>
                  <a:ea typeface="黑体"/>
                </a:rPr>
                <a:t>1</a:t>
              </a:r>
            </a:p>
          </p:txBody>
        </p:sp>
        <p:sp>
          <p:nvSpPr>
            <p:cNvPr id="26" name="Rectangle 27">
              <a:extLst>
                <a:ext uri="{FF2B5EF4-FFF2-40B4-BE49-F238E27FC236}">
                  <a16:creationId xmlns:a16="http://schemas.microsoft.com/office/drawing/2014/main" id="{77F9FE7F-C11B-465B-9E39-95A16DE2A967}"/>
                </a:ext>
              </a:extLst>
            </p:cNvPr>
            <p:cNvSpPr>
              <a:spLocks noChangeArrowheads="1"/>
            </p:cNvSpPr>
            <p:nvPr/>
          </p:nvSpPr>
          <p:spPr bwMode="auto">
            <a:xfrm>
              <a:off x="284114" y="3713627"/>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A</a:t>
              </a:r>
              <a:endParaRPr lang="en-US" altLang="zh-CN" sz="1800" b="0" baseline="-25000">
                <a:solidFill>
                  <a:srgbClr val="3333CC"/>
                </a:solidFill>
                <a:latin typeface="Arial"/>
                <a:ea typeface="黑体"/>
              </a:endParaRPr>
            </a:p>
          </p:txBody>
        </p:sp>
        <p:sp>
          <p:nvSpPr>
            <p:cNvPr id="27" name="Rectangle 28">
              <a:extLst>
                <a:ext uri="{FF2B5EF4-FFF2-40B4-BE49-F238E27FC236}">
                  <a16:creationId xmlns:a16="http://schemas.microsoft.com/office/drawing/2014/main" id="{80C28AAE-F35C-49D0-AF52-A5E58913C2FB}"/>
                </a:ext>
              </a:extLst>
            </p:cNvPr>
            <p:cNvSpPr>
              <a:spLocks noChangeArrowheads="1"/>
            </p:cNvSpPr>
            <p:nvPr/>
          </p:nvSpPr>
          <p:spPr bwMode="auto">
            <a:xfrm>
              <a:off x="1627139" y="3713627"/>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B</a:t>
              </a:r>
              <a:endParaRPr lang="en-US" altLang="zh-CN" sz="1800" b="0" baseline="-25000">
                <a:solidFill>
                  <a:srgbClr val="3333CC"/>
                </a:solidFill>
                <a:latin typeface="Arial"/>
                <a:ea typeface="黑体"/>
              </a:endParaRPr>
            </a:p>
          </p:txBody>
        </p:sp>
        <p:sp>
          <p:nvSpPr>
            <p:cNvPr id="28" name="Rectangle 29">
              <a:extLst>
                <a:ext uri="{FF2B5EF4-FFF2-40B4-BE49-F238E27FC236}">
                  <a16:creationId xmlns:a16="http://schemas.microsoft.com/office/drawing/2014/main" id="{77E1E8D8-D774-47A4-BB5B-D67554513FCD}"/>
                </a:ext>
              </a:extLst>
            </p:cNvPr>
            <p:cNvSpPr>
              <a:spLocks noChangeArrowheads="1"/>
            </p:cNvSpPr>
            <p:nvPr/>
          </p:nvSpPr>
          <p:spPr bwMode="auto">
            <a:xfrm>
              <a:off x="3652789" y="3713627"/>
              <a:ext cx="346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C</a:t>
              </a:r>
              <a:endParaRPr lang="en-US" altLang="zh-CN" sz="1800" b="0" baseline="-25000">
                <a:solidFill>
                  <a:srgbClr val="3333CC"/>
                </a:solidFill>
                <a:latin typeface="Arial"/>
                <a:ea typeface="黑体"/>
              </a:endParaRPr>
            </a:p>
          </p:txBody>
        </p:sp>
        <p:sp>
          <p:nvSpPr>
            <p:cNvPr id="29" name="Rectangle 30">
              <a:extLst>
                <a:ext uri="{FF2B5EF4-FFF2-40B4-BE49-F238E27FC236}">
                  <a16:creationId xmlns:a16="http://schemas.microsoft.com/office/drawing/2014/main" id="{2DC6A106-0275-488C-B120-C70F017DBDC6}"/>
                </a:ext>
              </a:extLst>
            </p:cNvPr>
            <p:cNvSpPr>
              <a:spLocks noChangeArrowheads="1"/>
            </p:cNvSpPr>
            <p:nvPr/>
          </p:nvSpPr>
          <p:spPr bwMode="auto">
            <a:xfrm>
              <a:off x="4751339" y="3713627"/>
              <a:ext cx="346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D</a:t>
              </a:r>
              <a:endParaRPr lang="en-US" altLang="zh-CN" sz="1800" b="0" baseline="-25000">
                <a:solidFill>
                  <a:srgbClr val="3333CC"/>
                </a:solidFill>
                <a:latin typeface="Arial"/>
                <a:ea typeface="黑体"/>
              </a:endParaRPr>
            </a:p>
          </p:txBody>
        </p:sp>
        <p:sp>
          <p:nvSpPr>
            <p:cNvPr id="30" name="Rectangle 31">
              <a:extLst>
                <a:ext uri="{FF2B5EF4-FFF2-40B4-BE49-F238E27FC236}">
                  <a16:creationId xmlns:a16="http://schemas.microsoft.com/office/drawing/2014/main" id="{AB17AA2C-FF39-4E70-BE1F-CF32E2F71C39}"/>
                </a:ext>
              </a:extLst>
            </p:cNvPr>
            <p:cNvSpPr>
              <a:spLocks noChangeArrowheads="1"/>
            </p:cNvSpPr>
            <p:nvPr/>
          </p:nvSpPr>
          <p:spPr bwMode="auto">
            <a:xfrm>
              <a:off x="7154814" y="3713627"/>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E</a:t>
              </a:r>
              <a:endParaRPr lang="en-US" altLang="zh-CN" sz="1800" b="0" baseline="-25000">
                <a:solidFill>
                  <a:srgbClr val="3333CC"/>
                </a:solidFill>
                <a:latin typeface="Arial"/>
                <a:ea typeface="黑体"/>
              </a:endParaRPr>
            </a:p>
          </p:txBody>
        </p:sp>
        <p:sp>
          <p:nvSpPr>
            <p:cNvPr id="31" name="Rectangle 32">
              <a:extLst>
                <a:ext uri="{FF2B5EF4-FFF2-40B4-BE49-F238E27FC236}">
                  <a16:creationId xmlns:a16="http://schemas.microsoft.com/office/drawing/2014/main" id="{8B4FBF97-595E-4D23-B2D7-FD26ECE1F43D}"/>
                </a:ext>
              </a:extLst>
            </p:cNvPr>
            <p:cNvSpPr>
              <a:spLocks noChangeArrowheads="1"/>
            </p:cNvSpPr>
            <p:nvPr/>
          </p:nvSpPr>
          <p:spPr bwMode="auto">
            <a:xfrm>
              <a:off x="8272414" y="3713627"/>
              <a:ext cx="320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F</a:t>
              </a:r>
              <a:endParaRPr lang="en-US" altLang="zh-CN" sz="1800" b="0" baseline="-25000">
                <a:solidFill>
                  <a:srgbClr val="3333CC"/>
                </a:solidFill>
                <a:latin typeface="Arial"/>
                <a:ea typeface="黑体"/>
              </a:endParaRPr>
            </a:p>
          </p:txBody>
        </p:sp>
        <p:sp>
          <p:nvSpPr>
            <p:cNvPr id="32" name="Rectangle 33">
              <a:extLst>
                <a:ext uri="{FF2B5EF4-FFF2-40B4-BE49-F238E27FC236}">
                  <a16:creationId xmlns:a16="http://schemas.microsoft.com/office/drawing/2014/main" id="{88CEB390-0391-45DD-B295-09D387DB76E0}"/>
                </a:ext>
              </a:extLst>
            </p:cNvPr>
            <p:cNvSpPr>
              <a:spLocks noChangeArrowheads="1"/>
            </p:cNvSpPr>
            <p:nvPr/>
          </p:nvSpPr>
          <p:spPr bwMode="auto">
            <a:xfrm>
              <a:off x="2089101" y="2802402"/>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1</a:t>
              </a:r>
              <a:endParaRPr lang="en-US" altLang="zh-CN" sz="1800" b="0" baseline="-25000">
                <a:solidFill>
                  <a:srgbClr val="3333CC"/>
                </a:solidFill>
                <a:latin typeface="Arial"/>
                <a:ea typeface="黑体"/>
              </a:endParaRPr>
            </a:p>
          </p:txBody>
        </p:sp>
        <p:sp>
          <p:nvSpPr>
            <p:cNvPr id="33" name="Rectangle 34">
              <a:extLst>
                <a:ext uri="{FF2B5EF4-FFF2-40B4-BE49-F238E27FC236}">
                  <a16:creationId xmlns:a16="http://schemas.microsoft.com/office/drawing/2014/main" id="{A88F323E-2300-4203-A415-BD25EE5C485A}"/>
                </a:ext>
              </a:extLst>
            </p:cNvPr>
            <p:cNvSpPr>
              <a:spLocks noChangeArrowheads="1"/>
            </p:cNvSpPr>
            <p:nvPr/>
          </p:nvSpPr>
          <p:spPr bwMode="auto">
            <a:xfrm>
              <a:off x="3549601" y="2802402"/>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2</a:t>
              </a:r>
              <a:endParaRPr lang="en-US" altLang="zh-CN" sz="1800" b="0" baseline="-25000">
                <a:solidFill>
                  <a:srgbClr val="3333CC"/>
                </a:solidFill>
                <a:latin typeface="Arial"/>
                <a:ea typeface="黑体"/>
              </a:endParaRPr>
            </a:p>
          </p:txBody>
        </p:sp>
        <p:sp>
          <p:nvSpPr>
            <p:cNvPr id="34" name="Rectangle 35">
              <a:extLst>
                <a:ext uri="{FF2B5EF4-FFF2-40B4-BE49-F238E27FC236}">
                  <a16:creationId xmlns:a16="http://schemas.microsoft.com/office/drawing/2014/main" id="{DEDB1C3D-3EF8-4902-8C41-F68D114B80ED}"/>
                </a:ext>
              </a:extLst>
            </p:cNvPr>
            <p:cNvSpPr>
              <a:spLocks noChangeArrowheads="1"/>
            </p:cNvSpPr>
            <p:nvPr/>
          </p:nvSpPr>
          <p:spPr bwMode="auto">
            <a:xfrm>
              <a:off x="5565726" y="2802402"/>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1</a:t>
              </a:r>
              <a:endParaRPr lang="en-US" altLang="zh-CN" sz="1800" b="0" baseline="-25000">
                <a:solidFill>
                  <a:srgbClr val="3333CC"/>
                </a:solidFill>
                <a:latin typeface="Arial"/>
                <a:ea typeface="黑体"/>
              </a:endParaRPr>
            </a:p>
          </p:txBody>
        </p:sp>
        <p:sp>
          <p:nvSpPr>
            <p:cNvPr id="35" name="Rectangle 36">
              <a:extLst>
                <a:ext uri="{FF2B5EF4-FFF2-40B4-BE49-F238E27FC236}">
                  <a16:creationId xmlns:a16="http://schemas.microsoft.com/office/drawing/2014/main" id="{E12E5058-DB8A-475C-B49C-568BC9714BCF}"/>
                </a:ext>
              </a:extLst>
            </p:cNvPr>
            <p:cNvSpPr>
              <a:spLocks noChangeArrowheads="1"/>
            </p:cNvSpPr>
            <p:nvPr/>
          </p:nvSpPr>
          <p:spPr bwMode="auto">
            <a:xfrm>
              <a:off x="7075439" y="2802402"/>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2</a:t>
              </a:r>
              <a:endParaRPr lang="en-US" altLang="zh-CN" sz="1800" b="0" baseline="-25000">
                <a:solidFill>
                  <a:srgbClr val="3333CC"/>
                </a:solidFill>
                <a:latin typeface="Arial"/>
                <a:ea typeface="黑体"/>
              </a:endParaRPr>
            </a:p>
          </p:txBody>
        </p:sp>
        <p:sp>
          <p:nvSpPr>
            <p:cNvPr id="36" name="Line 38">
              <a:extLst>
                <a:ext uri="{FF2B5EF4-FFF2-40B4-BE49-F238E27FC236}">
                  <a16:creationId xmlns:a16="http://schemas.microsoft.com/office/drawing/2014/main" id="{FD41FABF-4332-4511-8379-4959E186051E}"/>
                </a:ext>
              </a:extLst>
            </p:cNvPr>
            <p:cNvSpPr>
              <a:spLocks noChangeShapeType="1"/>
            </p:cNvSpPr>
            <p:nvPr/>
          </p:nvSpPr>
          <p:spPr bwMode="auto">
            <a:xfrm>
              <a:off x="2262139" y="4947114"/>
              <a:ext cx="1717675"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 name="Line 39">
              <a:extLst>
                <a:ext uri="{FF2B5EF4-FFF2-40B4-BE49-F238E27FC236}">
                  <a16:creationId xmlns:a16="http://schemas.microsoft.com/office/drawing/2014/main" id="{FC63F44F-1E5D-43D1-8D03-CB758DB2E8C0}"/>
                </a:ext>
              </a:extLst>
            </p:cNvPr>
            <p:cNvSpPr>
              <a:spLocks noChangeShapeType="1"/>
            </p:cNvSpPr>
            <p:nvPr/>
          </p:nvSpPr>
          <p:spPr bwMode="auto">
            <a:xfrm>
              <a:off x="2262139" y="5324939"/>
              <a:ext cx="1717675"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 name="Line 40">
              <a:extLst>
                <a:ext uri="{FF2B5EF4-FFF2-40B4-BE49-F238E27FC236}">
                  <a16:creationId xmlns:a16="http://schemas.microsoft.com/office/drawing/2014/main" id="{D5BE60A4-A853-4EB1-9E69-19771B2DE76B}"/>
                </a:ext>
              </a:extLst>
            </p:cNvPr>
            <p:cNvSpPr>
              <a:spLocks noChangeShapeType="1"/>
            </p:cNvSpPr>
            <p:nvPr/>
          </p:nvSpPr>
          <p:spPr bwMode="auto">
            <a:xfrm>
              <a:off x="2262139" y="5704352"/>
              <a:ext cx="1717675" cy="1587"/>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9" name="Line 41">
              <a:extLst>
                <a:ext uri="{FF2B5EF4-FFF2-40B4-BE49-F238E27FC236}">
                  <a16:creationId xmlns:a16="http://schemas.microsoft.com/office/drawing/2014/main" id="{0C2E04FB-4410-499F-B799-6E37C06D16EA}"/>
                </a:ext>
              </a:extLst>
            </p:cNvPr>
            <p:cNvSpPr>
              <a:spLocks noChangeShapeType="1"/>
            </p:cNvSpPr>
            <p:nvPr/>
          </p:nvSpPr>
          <p:spPr bwMode="auto">
            <a:xfrm>
              <a:off x="3119389" y="4569289"/>
              <a:ext cx="0" cy="1895475"/>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 name="Rectangle 43">
              <a:extLst>
                <a:ext uri="{FF2B5EF4-FFF2-40B4-BE49-F238E27FC236}">
                  <a16:creationId xmlns:a16="http://schemas.microsoft.com/office/drawing/2014/main" id="{487FAD53-B1E6-43F0-BA61-1EDBE1F0FE69}"/>
                </a:ext>
              </a:extLst>
            </p:cNvPr>
            <p:cNvSpPr>
              <a:spLocks noChangeArrowheads="1"/>
            </p:cNvSpPr>
            <p:nvPr/>
          </p:nvSpPr>
          <p:spPr bwMode="auto">
            <a:xfrm>
              <a:off x="5797501" y="4553414"/>
              <a:ext cx="14763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zh-CN" altLang="en-US" sz="1800" b="0">
                  <a:solidFill>
                    <a:srgbClr val="3333CC"/>
                  </a:solidFill>
                  <a:latin typeface="Arial"/>
                  <a:ea typeface="黑体"/>
                </a:rPr>
                <a:t>地址      接口</a:t>
              </a:r>
              <a:endParaRPr lang="zh-CN" altLang="en-US" sz="1800" b="0" baseline="-25000">
                <a:solidFill>
                  <a:srgbClr val="3333CC"/>
                </a:solidFill>
                <a:latin typeface="Arial"/>
                <a:ea typeface="黑体"/>
              </a:endParaRPr>
            </a:p>
          </p:txBody>
        </p:sp>
        <p:sp>
          <p:nvSpPr>
            <p:cNvPr id="41" name="Line 45">
              <a:extLst>
                <a:ext uri="{FF2B5EF4-FFF2-40B4-BE49-F238E27FC236}">
                  <a16:creationId xmlns:a16="http://schemas.microsoft.com/office/drawing/2014/main" id="{C62B38B3-39CD-4F78-A362-5338E47C0214}"/>
                </a:ext>
              </a:extLst>
            </p:cNvPr>
            <p:cNvSpPr>
              <a:spLocks noChangeShapeType="1"/>
            </p:cNvSpPr>
            <p:nvPr/>
          </p:nvSpPr>
          <p:spPr bwMode="auto">
            <a:xfrm>
              <a:off x="5697489" y="4947114"/>
              <a:ext cx="1717675"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 name="Line 46">
              <a:extLst>
                <a:ext uri="{FF2B5EF4-FFF2-40B4-BE49-F238E27FC236}">
                  <a16:creationId xmlns:a16="http://schemas.microsoft.com/office/drawing/2014/main" id="{85D3DB84-2B55-4EF7-BE67-3CE5A0F017AD}"/>
                </a:ext>
              </a:extLst>
            </p:cNvPr>
            <p:cNvSpPr>
              <a:spLocks noChangeShapeType="1"/>
            </p:cNvSpPr>
            <p:nvPr/>
          </p:nvSpPr>
          <p:spPr bwMode="auto">
            <a:xfrm>
              <a:off x="5697489" y="5324939"/>
              <a:ext cx="1717675"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3" name="Line 47">
              <a:extLst>
                <a:ext uri="{FF2B5EF4-FFF2-40B4-BE49-F238E27FC236}">
                  <a16:creationId xmlns:a16="http://schemas.microsoft.com/office/drawing/2014/main" id="{04291B84-BFA5-4ECC-B43A-4FCC0C6EB51E}"/>
                </a:ext>
              </a:extLst>
            </p:cNvPr>
            <p:cNvSpPr>
              <a:spLocks noChangeShapeType="1"/>
            </p:cNvSpPr>
            <p:nvPr/>
          </p:nvSpPr>
          <p:spPr bwMode="auto">
            <a:xfrm>
              <a:off x="5697489" y="5704352"/>
              <a:ext cx="1717675" cy="1587"/>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4" name="Line 48">
              <a:extLst>
                <a:ext uri="{FF2B5EF4-FFF2-40B4-BE49-F238E27FC236}">
                  <a16:creationId xmlns:a16="http://schemas.microsoft.com/office/drawing/2014/main" id="{D580BF1A-F6DE-48D4-92EC-2BF514753270}"/>
                </a:ext>
              </a:extLst>
            </p:cNvPr>
            <p:cNvSpPr>
              <a:spLocks noChangeShapeType="1"/>
            </p:cNvSpPr>
            <p:nvPr/>
          </p:nvSpPr>
          <p:spPr bwMode="auto">
            <a:xfrm>
              <a:off x="6554739" y="4569289"/>
              <a:ext cx="1587" cy="1514475"/>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5" name="Freeform 50">
              <a:extLst>
                <a:ext uri="{FF2B5EF4-FFF2-40B4-BE49-F238E27FC236}">
                  <a16:creationId xmlns:a16="http://schemas.microsoft.com/office/drawing/2014/main" id="{54A5B088-99D9-4BB8-9E49-10D5F7211BD3}"/>
                </a:ext>
              </a:extLst>
            </p:cNvPr>
            <p:cNvSpPr>
              <a:spLocks/>
            </p:cNvSpPr>
            <p:nvPr/>
          </p:nvSpPr>
          <p:spPr bwMode="auto">
            <a:xfrm>
              <a:off x="2262139" y="3242139"/>
              <a:ext cx="1717675" cy="1327150"/>
            </a:xfrm>
            <a:custGeom>
              <a:avLst/>
              <a:gdLst>
                <a:gd name="T0" fmla="*/ 0 w 907"/>
                <a:gd name="T1" fmla="*/ 635 h 635"/>
                <a:gd name="T2" fmla="*/ 317 w 907"/>
                <a:gd name="T3" fmla="*/ 0 h 635"/>
                <a:gd name="T4" fmla="*/ 453 w 907"/>
                <a:gd name="T5" fmla="*/ 0 h 635"/>
                <a:gd name="T6" fmla="*/ 907 w 907"/>
                <a:gd name="T7" fmla="*/ 635 h 635"/>
                <a:gd name="T8" fmla="*/ 0 w 907"/>
                <a:gd name="T9" fmla="*/ 635 h 635"/>
                <a:gd name="T10" fmla="*/ 0 60000 65536"/>
                <a:gd name="T11" fmla="*/ 0 60000 65536"/>
                <a:gd name="T12" fmla="*/ 0 60000 65536"/>
                <a:gd name="T13" fmla="*/ 0 60000 65536"/>
                <a:gd name="T14" fmla="*/ 0 60000 65536"/>
                <a:gd name="T15" fmla="*/ 0 w 907"/>
                <a:gd name="T16" fmla="*/ 0 h 635"/>
                <a:gd name="T17" fmla="*/ 907 w 907"/>
                <a:gd name="T18" fmla="*/ 635 h 635"/>
              </a:gdLst>
              <a:ahLst/>
              <a:cxnLst>
                <a:cxn ang="T10">
                  <a:pos x="T0" y="T1"/>
                </a:cxn>
                <a:cxn ang="T11">
                  <a:pos x="T2" y="T3"/>
                </a:cxn>
                <a:cxn ang="T12">
                  <a:pos x="T4" y="T5"/>
                </a:cxn>
                <a:cxn ang="T13">
                  <a:pos x="T6" y="T7"/>
                </a:cxn>
                <a:cxn ang="T14">
                  <a:pos x="T8" y="T9"/>
                </a:cxn>
              </a:cxnLst>
              <a:rect l="T15" t="T16" r="T17" b="T18"/>
              <a:pathLst>
                <a:path w="907" h="635">
                  <a:moveTo>
                    <a:pt x="0" y="635"/>
                  </a:moveTo>
                  <a:lnTo>
                    <a:pt x="317" y="0"/>
                  </a:lnTo>
                  <a:lnTo>
                    <a:pt x="453" y="0"/>
                  </a:lnTo>
                  <a:lnTo>
                    <a:pt x="907" y="635"/>
                  </a:lnTo>
                  <a:lnTo>
                    <a:pt x="0" y="635"/>
                  </a:lnTo>
                  <a:close/>
                </a:path>
              </a:pathLst>
            </a:custGeom>
            <a:gradFill rotWithShape="1">
              <a:gsLst>
                <a:gs pos="0">
                  <a:srgbClr val="767647"/>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1800" b="0">
                <a:solidFill>
                  <a:srgbClr val="000000"/>
                </a:solidFill>
                <a:latin typeface="Arial"/>
              </a:endParaRPr>
            </a:p>
          </p:txBody>
        </p:sp>
        <p:sp>
          <p:nvSpPr>
            <p:cNvPr id="46" name="Freeform 51">
              <a:extLst>
                <a:ext uri="{FF2B5EF4-FFF2-40B4-BE49-F238E27FC236}">
                  <a16:creationId xmlns:a16="http://schemas.microsoft.com/office/drawing/2014/main" id="{4732C4A9-7E31-449D-B31B-E1CAE680314B}"/>
                </a:ext>
              </a:extLst>
            </p:cNvPr>
            <p:cNvSpPr>
              <a:spLocks/>
            </p:cNvSpPr>
            <p:nvPr/>
          </p:nvSpPr>
          <p:spPr bwMode="auto">
            <a:xfrm>
              <a:off x="5697489" y="3242139"/>
              <a:ext cx="1717675" cy="1327150"/>
            </a:xfrm>
            <a:custGeom>
              <a:avLst/>
              <a:gdLst>
                <a:gd name="T0" fmla="*/ 0 w 907"/>
                <a:gd name="T1" fmla="*/ 635 h 635"/>
                <a:gd name="T2" fmla="*/ 317 w 907"/>
                <a:gd name="T3" fmla="*/ 0 h 635"/>
                <a:gd name="T4" fmla="*/ 453 w 907"/>
                <a:gd name="T5" fmla="*/ 0 h 635"/>
                <a:gd name="T6" fmla="*/ 907 w 907"/>
                <a:gd name="T7" fmla="*/ 635 h 635"/>
                <a:gd name="T8" fmla="*/ 0 w 907"/>
                <a:gd name="T9" fmla="*/ 635 h 635"/>
                <a:gd name="T10" fmla="*/ 0 60000 65536"/>
                <a:gd name="T11" fmla="*/ 0 60000 65536"/>
                <a:gd name="T12" fmla="*/ 0 60000 65536"/>
                <a:gd name="T13" fmla="*/ 0 60000 65536"/>
                <a:gd name="T14" fmla="*/ 0 60000 65536"/>
                <a:gd name="T15" fmla="*/ 0 w 907"/>
                <a:gd name="T16" fmla="*/ 0 h 635"/>
                <a:gd name="T17" fmla="*/ 907 w 907"/>
                <a:gd name="T18" fmla="*/ 635 h 635"/>
              </a:gdLst>
              <a:ahLst/>
              <a:cxnLst>
                <a:cxn ang="T10">
                  <a:pos x="T0" y="T1"/>
                </a:cxn>
                <a:cxn ang="T11">
                  <a:pos x="T2" y="T3"/>
                </a:cxn>
                <a:cxn ang="T12">
                  <a:pos x="T4" y="T5"/>
                </a:cxn>
                <a:cxn ang="T13">
                  <a:pos x="T6" y="T7"/>
                </a:cxn>
                <a:cxn ang="T14">
                  <a:pos x="T8" y="T9"/>
                </a:cxn>
              </a:cxnLst>
              <a:rect l="T15" t="T16" r="T17" b="T18"/>
              <a:pathLst>
                <a:path w="907" h="635">
                  <a:moveTo>
                    <a:pt x="0" y="635"/>
                  </a:moveTo>
                  <a:lnTo>
                    <a:pt x="317" y="0"/>
                  </a:lnTo>
                  <a:lnTo>
                    <a:pt x="453" y="0"/>
                  </a:lnTo>
                  <a:lnTo>
                    <a:pt x="907" y="635"/>
                  </a:lnTo>
                  <a:lnTo>
                    <a:pt x="0" y="635"/>
                  </a:lnTo>
                  <a:close/>
                </a:path>
              </a:pathLst>
            </a:custGeom>
            <a:gradFill rotWithShape="1">
              <a:gsLst>
                <a:gs pos="0">
                  <a:srgbClr val="767647"/>
                </a:gs>
                <a:gs pos="100000">
                  <a:srgbClr val="FFFF99"/>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a:lstStyle/>
            <a:p>
              <a:pPr eaLnBrk="1" hangingPunct="1"/>
              <a:endParaRPr kumimoji="0" lang="zh-CN" altLang="en-US" sz="1800" b="0">
                <a:solidFill>
                  <a:srgbClr val="000000"/>
                </a:solidFill>
                <a:latin typeface="Arial"/>
              </a:endParaRPr>
            </a:p>
          </p:txBody>
        </p:sp>
        <p:grpSp>
          <p:nvGrpSpPr>
            <p:cNvPr id="47" name="Group 72">
              <a:extLst>
                <a:ext uri="{FF2B5EF4-FFF2-40B4-BE49-F238E27FC236}">
                  <a16:creationId xmlns:a16="http://schemas.microsoft.com/office/drawing/2014/main" id="{C2127798-EE7A-4FF3-B483-2F73E8D454EA}"/>
                </a:ext>
              </a:extLst>
            </p:cNvPr>
            <p:cNvGrpSpPr>
              <a:grpSpLocks/>
            </p:cNvGrpSpPr>
            <p:nvPr/>
          </p:nvGrpSpPr>
          <p:grpSpPr bwMode="auto">
            <a:xfrm>
              <a:off x="2414539" y="5509089"/>
              <a:ext cx="4768850" cy="887413"/>
              <a:chOff x="1415" y="3100"/>
              <a:chExt cx="3004" cy="559"/>
            </a:xfrm>
          </p:grpSpPr>
          <p:sp>
            <p:nvSpPr>
              <p:cNvPr id="48" name="Rectangle 52">
                <a:extLst>
                  <a:ext uri="{FF2B5EF4-FFF2-40B4-BE49-F238E27FC236}">
                    <a16:creationId xmlns:a16="http://schemas.microsoft.com/office/drawing/2014/main" id="{086C89D8-4AE9-4F26-89D1-F4C6A769271B}"/>
                  </a:ext>
                </a:extLst>
              </p:cNvPr>
              <p:cNvSpPr>
                <a:spLocks noChangeArrowheads="1"/>
              </p:cNvSpPr>
              <p:nvPr/>
            </p:nvSpPr>
            <p:spPr bwMode="auto">
              <a:xfrm>
                <a:off x="1415" y="3337"/>
                <a:ext cx="30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b="0">
                    <a:solidFill>
                      <a:srgbClr val="3333CC"/>
                    </a:solidFill>
                    <a:latin typeface="Arial"/>
                    <a:ea typeface="黑体"/>
                  </a:rPr>
                  <a:t>…</a:t>
                </a:r>
                <a:endParaRPr lang="en-US" altLang="zh-CN" b="0" baseline="-25000">
                  <a:solidFill>
                    <a:srgbClr val="3333CC"/>
                  </a:solidFill>
                  <a:latin typeface="Arial"/>
                  <a:ea typeface="黑体"/>
                </a:endParaRPr>
              </a:p>
            </p:txBody>
          </p:sp>
          <p:sp>
            <p:nvSpPr>
              <p:cNvPr id="49" name="Rectangle 53">
                <a:extLst>
                  <a:ext uri="{FF2B5EF4-FFF2-40B4-BE49-F238E27FC236}">
                    <a16:creationId xmlns:a16="http://schemas.microsoft.com/office/drawing/2014/main" id="{19CCBDB0-3E76-40B2-B7CA-769029C10366}"/>
                  </a:ext>
                </a:extLst>
              </p:cNvPr>
              <p:cNvSpPr>
                <a:spLocks noChangeArrowheads="1"/>
              </p:cNvSpPr>
              <p:nvPr/>
            </p:nvSpPr>
            <p:spPr bwMode="auto">
              <a:xfrm>
                <a:off x="1927" y="3337"/>
                <a:ext cx="30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b="0">
                    <a:solidFill>
                      <a:srgbClr val="3333CC"/>
                    </a:solidFill>
                    <a:latin typeface="Arial"/>
                    <a:ea typeface="黑体"/>
                  </a:rPr>
                  <a:t>…</a:t>
                </a:r>
                <a:endParaRPr lang="en-US" altLang="zh-CN" b="0" baseline="-25000">
                  <a:solidFill>
                    <a:srgbClr val="3333CC"/>
                  </a:solidFill>
                  <a:latin typeface="Arial"/>
                  <a:ea typeface="黑体"/>
                </a:endParaRPr>
              </a:p>
            </p:txBody>
          </p:sp>
          <p:sp>
            <p:nvSpPr>
              <p:cNvPr id="50" name="Rectangle 54">
                <a:extLst>
                  <a:ext uri="{FF2B5EF4-FFF2-40B4-BE49-F238E27FC236}">
                    <a16:creationId xmlns:a16="http://schemas.microsoft.com/office/drawing/2014/main" id="{DFF3F7EA-404B-4353-AAEF-D57B655C7348}"/>
                  </a:ext>
                </a:extLst>
              </p:cNvPr>
              <p:cNvSpPr>
                <a:spLocks noChangeArrowheads="1"/>
              </p:cNvSpPr>
              <p:nvPr/>
            </p:nvSpPr>
            <p:spPr bwMode="auto">
              <a:xfrm>
                <a:off x="4113" y="3100"/>
                <a:ext cx="30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b="0">
                    <a:solidFill>
                      <a:srgbClr val="3333CC"/>
                    </a:solidFill>
                    <a:latin typeface="Arial"/>
                    <a:ea typeface="黑体"/>
                  </a:rPr>
                  <a:t>…</a:t>
                </a:r>
                <a:endParaRPr lang="en-US" altLang="zh-CN" b="0" baseline="-25000">
                  <a:solidFill>
                    <a:srgbClr val="3333CC"/>
                  </a:solidFill>
                  <a:latin typeface="Arial"/>
                  <a:ea typeface="黑体"/>
                </a:endParaRPr>
              </a:p>
            </p:txBody>
          </p:sp>
          <p:sp>
            <p:nvSpPr>
              <p:cNvPr id="51" name="Rectangle 55">
                <a:extLst>
                  <a:ext uri="{FF2B5EF4-FFF2-40B4-BE49-F238E27FC236}">
                    <a16:creationId xmlns:a16="http://schemas.microsoft.com/office/drawing/2014/main" id="{4D11D0E4-CD75-4908-B6B3-2B89DE014280}"/>
                  </a:ext>
                </a:extLst>
              </p:cNvPr>
              <p:cNvSpPr>
                <a:spLocks noChangeArrowheads="1"/>
              </p:cNvSpPr>
              <p:nvPr/>
            </p:nvSpPr>
            <p:spPr bwMode="auto">
              <a:xfrm>
                <a:off x="3588" y="3100"/>
                <a:ext cx="30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b="0">
                    <a:solidFill>
                      <a:srgbClr val="3333CC"/>
                    </a:solidFill>
                    <a:latin typeface="Arial"/>
                    <a:ea typeface="黑体"/>
                  </a:rPr>
                  <a:t>…</a:t>
                </a:r>
                <a:endParaRPr lang="en-US" altLang="zh-CN" b="0" baseline="-25000">
                  <a:solidFill>
                    <a:srgbClr val="3333CC"/>
                  </a:solidFill>
                  <a:latin typeface="Arial"/>
                  <a:ea typeface="黑体"/>
                </a:endParaRPr>
              </a:p>
            </p:txBody>
          </p:sp>
        </p:grpSp>
        <p:sp>
          <p:nvSpPr>
            <p:cNvPr id="52" name="Line 56">
              <a:extLst>
                <a:ext uri="{FF2B5EF4-FFF2-40B4-BE49-F238E27FC236}">
                  <a16:creationId xmlns:a16="http://schemas.microsoft.com/office/drawing/2014/main" id="{E6942674-2878-4A6E-985F-9DB58991C43E}"/>
                </a:ext>
              </a:extLst>
            </p:cNvPr>
            <p:cNvSpPr>
              <a:spLocks noChangeShapeType="1"/>
            </p:cNvSpPr>
            <p:nvPr/>
          </p:nvSpPr>
          <p:spPr bwMode="auto">
            <a:xfrm>
              <a:off x="2262139" y="6082177"/>
              <a:ext cx="1717675" cy="1587"/>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53" name="Group 69">
              <a:extLst>
                <a:ext uri="{FF2B5EF4-FFF2-40B4-BE49-F238E27FC236}">
                  <a16:creationId xmlns:a16="http://schemas.microsoft.com/office/drawing/2014/main" id="{D8E1E00E-30D7-470D-8931-CD57FECCFE58}"/>
                </a:ext>
              </a:extLst>
            </p:cNvPr>
            <p:cNvGrpSpPr>
              <a:grpSpLocks/>
            </p:cNvGrpSpPr>
            <p:nvPr/>
          </p:nvGrpSpPr>
          <p:grpSpPr bwMode="auto">
            <a:xfrm>
              <a:off x="1355676" y="5699589"/>
              <a:ext cx="2328863" cy="404813"/>
              <a:chOff x="748" y="3220"/>
              <a:chExt cx="1467" cy="255"/>
            </a:xfrm>
          </p:grpSpPr>
          <p:sp>
            <p:nvSpPr>
              <p:cNvPr id="54" name="Rectangle 57">
                <a:extLst>
                  <a:ext uri="{FF2B5EF4-FFF2-40B4-BE49-F238E27FC236}">
                    <a16:creationId xmlns:a16="http://schemas.microsoft.com/office/drawing/2014/main" id="{3FC7C497-9D78-4489-BDCA-85AAE1532F21}"/>
                  </a:ext>
                </a:extLst>
              </p:cNvPr>
              <p:cNvSpPr>
                <a:spLocks noChangeArrowheads="1"/>
              </p:cNvSpPr>
              <p:nvPr/>
            </p:nvSpPr>
            <p:spPr bwMode="auto">
              <a:xfrm>
                <a:off x="1485" y="3233"/>
                <a:ext cx="7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B           1</a:t>
                </a:r>
                <a:endParaRPr lang="en-US" altLang="zh-CN" sz="1800" b="0" baseline="-25000">
                  <a:solidFill>
                    <a:srgbClr val="3333CC"/>
                  </a:solidFill>
                  <a:latin typeface="Arial"/>
                  <a:ea typeface="黑体"/>
                </a:endParaRPr>
              </a:p>
            </p:txBody>
          </p:sp>
          <p:sp>
            <p:nvSpPr>
              <p:cNvPr id="55" name="Rectangle 61">
                <a:extLst>
                  <a:ext uri="{FF2B5EF4-FFF2-40B4-BE49-F238E27FC236}">
                    <a16:creationId xmlns:a16="http://schemas.microsoft.com/office/drawing/2014/main" id="{0C53C50B-C717-4FBC-971C-8081E36B14FE}"/>
                  </a:ext>
                </a:extLst>
              </p:cNvPr>
              <p:cNvSpPr>
                <a:spLocks noChangeArrowheads="1"/>
              </p:cNvSpPr>
              <p:nvPr/>
            </p:nvSpPr>
            <p:spPr bwMode="auto">
              <a:xfrm>
                <a:off x="748" y="3220"/>
                <a:ext cx="5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sz="1800" b="0">
                    <a:solidFill>
                      <a:srgbClr val="3333CC"/>
                    </a:solidFill>
                    <a:latin typeface="Arial"/>
                    <a:ea typeface="黑体"/>
                  </a:rPr>
                  <a:t>B → A</a:t>
                </a:r>
                <a:endParaRPr lang="en-US" altLang="zh-CN" sz="1800" b="0" baseline="-25000">
                  <a:solidFill>
                    <a:srgbClr val="3333CC"/>
                  </a:solidFill>
                  <a:latin typeface="Arial"/>
                  <a:ea typeface="黑体"/>
                </a:endParaRPr>
              </a:p>
            </p:txBody>
          </p:sp>
        </p:grpSp>
        <p:grpSp>
          <p:nvGrpSpPr>
            <p:cNvPr id="56" name="Group 67">
              <a:extLst>
                <a:ext uri="{FF2B5EF4-FFF2-40B4-BE49-F238E27FC236}">
                  <a16:creationId xmlns:a16="http://schemas.microsoft.com/office/drawing/2014/main" id="{F3C2D370-FC5B-47AE-A02A-9D39F439ECB3}"/>
                </a:ext>
              </a:extLst>
            </p:cNvPr>
            <p:cNvGrpSpPr>
              <a:grpSpLocks/>
            </p:cNvGrpSpPr>
            <p:nvPr/>
          </p:nvGrpSpPr>
          <p:grpSpPr bwMode="auto">
            <a:xfrm>
              <a:off x="1346151" y="4929652"/>
              <a:ext cx="2338388" cy="404812"/>
              <a:chOff x="742" y="2735"/>
              <a:chExt cx="1473" cy="255"/>
            </a:xfrm>
          </p:grpSpPr>
          <p:sp>
            <p:nvSpPr>
              <p:cNvPr id="57" name="Rectangle 42">
                <a:extLst>
                  <a:ext uri="{FF2B5EF4-FFF2-40B4-BE49-F238E27FC236}">
                    <a16:creationId xmlns:a16="http://schemas.microsoft.com/office/drawing/2014/main" id="{9B0314B0-C99D-4CA6-9DFB-44CF9F018905}"/>
                  </a:ext>
                </a:extLst>
              </p:cNvPr>
              <p:cNvSpPr>
                <a:spLocks noChangeArrowheads="1"/>
              </p:cNvSpPr>
              <p:nvPr/>
            </p:nvSpPr>
            <p:spPr bwMode="auto">
              <a:xfrm>
                <a:off x="742" y="2735"/>
                <a:ext cx="5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sz="1800" b="0">
                    <a:solidFill>
                      <a:srgbClr val="3333CC"/>
                    </a:solidFill>
                    <a:latin typeface="Arial"/>
                    <a:ea typeface="黑体"/>
                  </a:rPr>
                  <a:t>A → B</a:t>
                </a:r>
                <a:endParaRPr lang="en-US" altLang="zh-CN" sz="1800" b="0" baseline="-25000">
                  <a:solidFill>
                    <a:srgbClr val="3333CC"/>
                  </a:solidFill>
                  <a:latin typeface="Arial"/>
                  <a:ea typeface="黑体"/>
                </a:endParaRPr>
              </a:p>
            </p:txBody>
          </p:sp>
          <p:sp>
            <p:nvSpPr>
              <p:cNvPr id="58" name="Rectangle 63">
                <a:extLst>
                  <a:ext uri="{FF2B5EF4-FFF2-40B4-BE49-F238E27FC236}">
                    <a16:creationId xmlns:a16="http://schemas.microsoft.com/office/drawing/2014/main" id="{E47A0733-5655-44DE-AB5F-F98058A96029}"/>
                  </a:ext>
                </a:extLst>
              </p:cNvPr>
              <p:cNvSpPr>
                <a:spLocks noChangeArrowheads="1"/>
              </p:cNvSpPr>
              <p:nvPr/>
            </p:nvSpPr>
            <p:spPr bwMode="auto">
              <a:xfrm>
                <a:off x="1485" y="2748"/>
                <a:ext cx="7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A           1</a:t>
                </a:r>
                <a:endParaRPr lang="en-US" altLang="zh-CN" sz="1800" b="0" baseline="-25000">
                  <a:solidFill>
                    <a:srgbClr val="3333CC"/>
                  </a:solidFill>
                  <a:latin typeface="Arial"/>
                  <a:ea typeface="黑体"/>
                </a:endParaRPr>
              </a:p>
            </p:txBody>
          </p:sp>
        </p:grpSp>
        <p:grpSp>
          <p:nvGrpSpPr>
            <p:cNvPr id="59" name="Group 68">
              <a:extLst>
                <a:ext uri="{FF2B5EF4-FFF2-40B4-BE49-F238E27FC236}">
                  <a16:creationId xmlns:a16="http://schemas.microsoft.com/office/drawing/2014/main" id="{94F80821-1AF2-493D-ABA4-D133DBBED053}"/>
                </a:ext>
              </a:extLst>
            </p:cNvPr>
            <p:cNvGrpSpPr>
              <a:grpSpLocks/>
            </p:cNvGrpSpPr>
            <p:nvPr/>
          </p:nvGrpSpPr>
          <p:grpSpPr bwMode="auto">
            <a:xfrm>
              <a:off x="1355676" y="5312239"/>
              <a:ext cx="2322513" cy="404813"/>
              <a:chOff x="748" y="2976"/>
              <a:chExt cx="1463" cy="255"/>
            </a:xfrm>
          </p:grpSpPr>
          <p:sp>
            <p:nvSpPr>
              <p:cNvPr id="60" name="Rectangle 60">
                <a:extLst>
                  <a:ext uri="{FF2B5EF4-FFF2-40B4-BE49-F238E27FC236}">
                    <a16:creationId xmlns:a16="http://schemas.microsoft.com/office/drawing/2014/main" id="{94FCA3BB-E93E-438B-9F86-DE24CD9431BA}"/>
                  </a:ext>
                </a:extLst>
              </p:cNvPr>
              <p:cNvSpPr>
                <a:spLocks noChangeArrowheads="1"/>
              </p:cNvSpPr>
              <p:nvPr/>
            </p:nvSpPr>
            <p:spPr bwMode="auto">
              <a:xfrm>
                <a:off x="748" y="2976"/>
                <a:ext cx="5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sz="1800" b="0">
                    <a:solidFill>
                      <a:srgbClr val="3333CC"/>
                    </a:solidFill>
                    <a:latin typeface="Arial"/>
                    <a:ea typeface="黑体"/>
                  </a:rPr>
                  <a:t>F → C</a:t>
                </a:r>
                <a:endParaRPr lang="en-US" altLang="zh-CN" sz="1800" b="0" baseline="-25000">
                  <a:solidFill>
                    <a:srgbClr val="3333CC"/>
                  </a:solidFill>
                  <a:latin typeface="Arial"/>
                  <a:ea typeface="黑体"/>
                </a:endParaRPr>
              </a:p>
            </p:txBody>
          </p:sp>
          <p:sp>
            <p:nvSpPr>
              <p:cNvPr id="61" name="Rectangle 64">
                <a:extLst>
                  <a:ext uri="{FF2B5EF4-FFF2-40B4-BE49-F238E27FC236}">
                    <a16:creationId xmlns:a16="http://schemas.microsoft.com/office/drawing/2014/main" id="{08DBF1D7-D5B8-4212-8351-8DDD4327E9C5}"/>
                  </a:ext>
                </a:extLst>
              </p:cNvPr>
              <p:cNvSpPr>
                <a:spLocks noChangeArrowheads="1"/>
              </p:cNvSpPr>
              <p:nvPr/>
            </p:nvSpPr>
            <p:spPr bwMode="auto">
              <a:xfrm>
                <a:off x="1489" y="2989"/>
                <a:ext cx="72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F           2</a:t>
                </a:r>
                <a:endParaRPr lang="en-US" altLang="zh-CN" sz="1800" b="0" baseline="-25000">
                  <a:solidFill>
                    <a:srgbClr val="3333CC"/>
                  </a:solidFill>
                  <a:latin typeface="Arial"/>
                  <a:ea typeface="黑体"/>
                </a:endParaRPr>
              </a:p>
            </p:txBody>
          </p:sp>
        </p:grpSp>
        <p:grpSp>
          <p:nvGrpSpPr>
            <p:cNvPr id="62" name="Group 70">
              <a:extLst>
                <a:ext uri="{FF2B5EF4-FFF2-40B4-BE49-F238E27FC236}">
                  <a16:creationId xmlns:a16="http://schemas.microsoft.com/office/drawing/2014/main" id="{5240E1B2-60F2-46D5-9116-0924179EB86E}"/>
                </a:ext>
              </a:extLst>
            </p:cNvPr>
            <p:cNvGrpSpPr>
              <a:grpSpLocks/>
            </p:cNvGrpSpPr>
            <p:nvPr/>
          </p:nvGrpSpPr>
          <p:grpSpPr bwMode="auto">
            <a:xfrm>
              <a:off x="4783089" y="4907427"/>
              <a:ext cx="2333625" cy="404812"/>
              <a:chOff x="2907" y="2721"/>
              <a:chExt cx="1470" cy="255"/>
            </a:xfrm>
          </p:grpSpPr>
          <p:sp>
            <p:nvSpPr>
              <p:cNvPr id="63" name="Rectangle 49">
                <a:extLst>
                  <a:ext uri="{FF2B5EF4-FFF2-40B4-BE49-F238E27FC236}">
                    <a16:creationId xmlns:a16="http://schemas.microsoft.com/office/drawing/2014/main" id="{C89B7F72-E315-49B2-BE2F-B477C6E5F128}"/>
                  </a:ext>
                </a:extLst>
              </p:cNvPr>
              <p:cNvSpPr>
                <a:spLocks noChangeArrowheads="1"/>
              </p:cNvSpPr>
              <p:nvPr/>
            </p:nvSpPr>
            <p:spPr bwMode="auto">
              <a:xfrm>
                <a:off x="2907" y="2721"/>
                <a:ext cx="5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sz="1800" b="0">
                    <a:solidFill>
                      <a:srgbClr val="3333CC"/>
                    </a:solidFill>
                    <a:latin typeface="Arial"/>
                    <a:ea typeface="黑体"/>
                  </a:rPr>
                  <a:t>A → B</a:t>
                </a:r>
              </a:p>
            </p:txBody>
          </p:sp>
          <p:sp>
            <p:nvSpPr>
              <p:cNvPr id="64" name="Rectangle 65">
                <a:extLst>
                  <a:ext uri="{FF2B5EF4-FFF2-40B4-BE49-F238E27FC236}">
                    <a16:creationId xmlns:a16="http://schemas.microsoft.com/office/drawing/2014/main" id="{5595A1B5-11FE-43E1-8B79-D805295EA79E}"/>
                  </a:ext>
                </a:extLst>
              </p:cNvPr>
              <p:cNvSpPr>
                <a:spLocks noChangeArrowheads="1"/>
              </p:cNvSpPr>
              <p:nvPr/>
            </p:nvSpPr>
            <p:spPr bwMode="auto">
              <a:xfrm>
                <a:off x="3647" y="2747"/>
                <a:ext cx="73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A           1</a:t>
                </a:r>
                <a:endParaRPr lang="en-US" altLang="zh-CN" sz="1800" b="0" baseline="-25000">
                  <a:solidFill>
                    <a:srgbClr val="3333CC"/>
                  </a:solidFill>
                  <a:latin typeface="Arial"/>
                  <a:ea typeface="黑体"/>
                </a:endParaRPr>
              </a:p>
            </p:txBody>
          </p:sp>
        </p:grpSp>
        <p:grpSp>
          <p:nvGrpSpPr>
            <p:cNvPr id="65" name="Group 71">
              <a:extLst>
                <a:ext uri="{FF2B5EF4-FFF2-40B4-BE49-F238E27FC236}">
                  <a16:creationId xmlns:a16="http://schemas.microsoft.com/office/drawing/2014/main" id="{0FD216AD-CF7F-4163-877D-9B3D2A4F2977}"/>
                </a:ext>
              </a:extLst>
            </p:cNvPr>
            <p:cNvGrpSpPr>
              <a:grpSpLocks/>
            </p:cNvGrpSpPr>
            <p:nvPr/>
          </p:nvGrpSpPr>
          <p:grpSpPr bwMode="auto">
            <a:xfrm>
              <a:off x="4811664" y="5326527"/>
              <a:ext cx="2305050" cy="404812"/>
              <a:chOff x="2925" y="2985"/>
              <a:chExt cx="1452" cy="255"/>
            </a:xfrm>
          </p:grpSpPr>
          <p:sp>
            <p:nvSpPr>
              <p:cNvPr id="66" name="Rectangle 62">
                <a:extLst>
                  <a:ext uri="{FF2B5EF4-FFF2-40B4-BE49-F238E27FC236}">
                    <a16:creationId xmlns:a16="http://schemas.microsoft.com/office/drawing/2014/main" id="{21BF9C61-5482-49A8-A657-747DC47FF021}"/>
                  </a:ext>
                </a:extLst>
              </p:cNvPr>
              <p:cNvSpPr>
                <a:spLocks noChangeArrowheads="1"/>
              </p:cNvSpPr>
              <p:nvPr/>
            </p:nvSpPr>
            <p:spPr bwMode="auto">
              <a:xfrm>
                <a:off x="2925" y="2985"/>
                <a:ext cx="53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115000"/>
                  </a:lnSpc>
                </a:pPr>
                <a:r>
                  <a:rPr lang="en-US" altLang="zh-CN" sz="1800" b="0">
                    <a:solidFill>
                      <a:srgbClr val="3333CC"/>
                    </a:solidFill>
                    <a:latin typeface="Arial"/>
                    <a:ea typeface="黑体"/>
                  </a:rPr>
                  <a:t>F → C</a:t>
                </a:r>
                <a:endParaRPr lang="en-US" altLang="zh-CN" sz="1800" b="0" baseline="-25000">
                  <a:solidFill>
                    <a:srgbClr val="3333CC"/>
                  </a:solidFill>
                  <a:latin typeface="Arial"/>
                  <a:ea typeface="黑体"/>
                </a:endParaRPr>
              </a:p>
            </p:txBody>
          </p:sp>
          <p:sp>
            <p:nvSpPr>
              <p:cNvPr id="67" name="Rectangle 66">
                <a:extLst>
                  <a:ext uri="{FF2B5EF4-FFF2-40B4-BE49-F238E27FC236}">
                    <a16:creationId xmlns:a16="http://schemas.microsoft.com/office/drawing/2014/main" id="{AB43A28C-E60C-4F30-B9E5-4E1A91E94CF7}"/>
                  </a:ext>
                </a:extLst>
              </p:cNvPr>
              <p:cNvSpPr>
                <a:spLocks noChangeArrowheads="1"/>
              </p:cNvSpPr>
              <p:nvPr/>
            </p:nvSpPr>
            <p:spPr bwMode="auto">
              <a:xfrm>
                <a:off x="3655" y="2998"/>
                <a:ext cx="72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800" b="0">
                    <a:solidFill>
                      <a:srgbClr val="3333CC"/>
                    </a:solidFill>
                    <a:latin typeface="Arial"/>
                    <a:ea typeface="黑体"/>
                  </a:rPr>
                  <a:t>F           2</a:t>
                </a:r>
                <a:endParaRPr lang="en-US" altLang="zh-CN" sz="1800" b="0" baseline="-25000">
                  <a:solidFill>
                    <a:srgbClr val="3333CC"/>
                  </a:solidFill>
                  <a:latin typeface="Arial"/>
                  <a:ea typeface="黑体"/>
                </a:endParaRPr>
              </a:p>
            </p:txBody>
          </p:sp>
        </p:grpSp>
        <p:sp>
          <p:nvSpPr>
            <p:cNvPr id="68" name="Rectangle 37">
              <a:extLst>
                <a:ext uri="{FF2B5EF4-FFF2-40B4-BE49-F238E27FC236}">
                  <a16:creationId xmlns:a16="http://schemas.microsoft.com/office/drawing/2014/main" id="{3206D037-4A27-49E3-82CF-DAA69D6876D1}"/>
                </a:ext>
              </a:extLst>
            </p:cNvPr>
            <p:cNvSpPr>
              <a:spLocks noChangeArrowheads="1"/>
            </p:cNvSpPr>
            <p:nvPr/>
          </p:nvSpPr>
          <p:spPr bwMode="auto">
            <a:xfrm>
              <a:off x="2262139" y="4569289"/>
              <a:ext cx="1717675" cy="1895475"/>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69" name="Rectangle 44">
              <a:extLst>
                <a:ext uri="{FF2B5EF4-FFF2-40B4-BE49-F238E27FC236}">
                  <a16:creationId xmlns:a16="http://schemas.microsoft.com/office/drawing/2014/main" id="{BEE757F3-6272-436A-BFF8-0EA47D47CC13}"/>
                </a:ext>
              </a:extLst>
            </p:cNvPr>
            <p:cNvSpPr>
              <a:spLocks noChangeArrowheads="1"/>
            </p:cNvSpPr>
            <p:nvPr/>
          </p:nvSpPr>
          <p:spPr bwMode="auto">
            <a:xfrm>
              <a:off x="5697489" y="4569289"/>
              <a:ext cx="1717675" cy="1514475"/>
            </a:xfrm>
            <a:prstGeom prst="rect">
              <a:avLst/>
            </a:prstGeom>
            <a:noFill/>
            <a:ln w="95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grpSp>
    </p:spTree>
    <p:extLst>
      <p:ext uri="{BB962C8B-B14F-4D97-AF65-F5344CB8AC3E}">
        <p14:creationId xmlns:p14="http://schemas.microsoft.com/office/powerpoint/2010/main" val="2330413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down)">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8DAC2-E9C9-4409-8F4A-1FE15196E58F}"/>
              </a:ext>
            </a:extLst>
          </p:cNvPr>
          <p:cNvSpPr>
            <a:spLocks noGrp="1"/>
          </p:cNvSpPr>
          <p:nvPr>
            <p:ph type="title"/>
          </p:nvPr>
        </p:nvSpPr>
        <p:spPr/>
        <p:txBody>
          <a:bodyPr/>
          <a:lstStyle/>
          <a:p>
            <a:r>
              <a:rPr lang="zh-CN" altLang="en-US" dirty="0"/>
              <a:t>基于自学习算法的帧转发</a:t>
            </a:r>
          </a:p>
        </p:txBody>
      </p:sp>
      <p:sp>
        <p:nvSpPr>
          <p:cNvPr id="3" name="内容占位符 2">
            <a:extLst>
              <a:ext uri="{FF2B5EF4-FFF2-40B4-BE49-F238E27FC236}">
                <a16:creationId xmlns:a16="http://schemas.microsoft.com/office/drawing/2014/main" id="{BF456A66-AA6E-4C3A-9229-6CC1079DC6FF}"/>
              </a:ext>
            </a:extLst>
          </p:cNvPr>
          <p:cNvSpPr>
            <a:spLocks noGrp="1"/>
          </p:cNvSpPr>
          <p:nvPr>
            <p:ph idx="1"/>
          </p:nvPr>
        </p:nvSpPr>
        <p:spPr>
          <a:xfrm>
            <a:off x="959426" y="1250311"/>
            <a:ext cx="7391400" cy="4745915"/>
          </a:xfrm>
        </p:spPr>
        <p:txBody>
          <a:bodyPr/>
          <a:lstStyle/>
          <a:p>
            <a:r>
              <a:rPr lang="zh-CN" altLang="en-US" sz="2400" dirty="0">
                <a:latin typeface="+mn-ea"/>
              </a:rPr>
              <a:t>基本思想：若从</a:t>
            </a:r>
            <a:r>
              <a:rPr lang="en-US" altLang="zh-CN" sz="2400" dirty="0">
                <a:latin typeface="+mn-ea"/>
              </a:rPr>
              <a:t>A</a:t>
            </a:r>
            <a:r>
              <a:rPr lang="zh-CN" altLang="en-US" sz="2400" dirty="0">
                <a:latin typeface="+mn-ea"/>
              </a:rPr>
              <a:t>发出的帧从接口</a:t>
            </a:r>
            <a:r>
              <a:rPr lang="en-US" altLang="zh-CN" sz="2400" dirty="0">
                <a:latin typeface="+mn-ea"/>
              </a:rPr>
              <a:t>x</a:t>
            </a:r>
            <a:r>
              <a:rPr lang="zh-CN" altLang="en-US" sz="2400" dirty="0">
                <a:latin typeface="+mn-ea"/>
              </a:rPr>
              <a:t>进入了某网桥，那么从这个接口出发沿相反方向一定可把一个帧传送到</a:t>
            </a:r>
            <a:r>
              <a:rPr lang="en-US" altLang="zh-CN" sz="2400" dirty="0">
                <a:latin typeface="+mn-ea"/>
              </a:rPr>
              <a:t>A</a:t>
            </a:r>
            <a:r>
              <a:rPr lang="zh-CN" altLang="en-US" sz="2400" dirty="0">
                <a:latin typeface="+mn-ea"/>
              </a:rPr>
              <a:t>。</a:t>
            </a:r>
          </a:p>
          <a:p>
            <a:r>
              <a:rPr lang="zh-CN" altLang="en-US" sz="2400" dirty="0">
                <a:latin typeface="+mn-ea"/>
              </a:rPr>
              <a:t>每个网桥都一个</a:t>
            </a:r>
            <a:r>
              <a:rPr lang="zh-CN" altLang="en-US" sz="2400" dirty="0">
                <a:solidFill>
                  <a:srgbClr val="FF0000"/>
                </a:solidFill>
                <a:latin typeface="+mn-ea"/>
              </a:rPr>
              <a:t>转发表，</a:t>
            </a:r>
            <a:r>
              <a:rPr lang="zh-CN" altLang="en-US" sz="2400" dirty="0">
                <a:latin typeface="+mn-ea"/>
              </a:rPr>
              <a:t>每收到一个帧，就在表中记录其源地址和进入网桥的接口</a:t>
            </a:r>
          </a:p>
          <a:p>
            <a:r>
              <a:rPr lang="zh-CN" altLang="en-US" sz="2400" dirty="0">
                <a:latin typeface="+mn-ea"/>
              </a:rPr>
              <a:t>在转发帧时，根据收到的帧的目的地址进行转发。这时就把在“地址”栏下面已经记下的源地址当作目的地址，而把记下的进入接口当作转发接口。</a:t>
            </a:r>
            <a:endParaRPr lang="en-US" altLang="zh-CN" sz="2400" dirty="0">
              <a:latin typeface="+mn-ea"/>
            </a:endParaRPr>
          </a:p>
          <a:p>
            <a:r>
              <a:rPr lang="zh-CN" altLang="en-US" sz="2400" dirty="0">
                <a:latin typeface="+mn-ea"/>
              </a:rPr>
              <a:t>为了适应网络拓扑的变化，除了地址和接口外，转发表还有一个老化时间。每发送或接受一个帧，就更新转发表中的相应条目的时间戳，使网桥时刻反应最新的拓扑。</a:t>
            </a:r>
          </a:p>
        </p:txBody>
      </p:sp>
    </p:spTree>
    <p:extLst>
      <p:ext uri="{BB962C8B-B14F-4D97-AF65-F5344CB8AC3E}">
        <p14:creationId xmlns:p14="http://schemas.microsoft.com/office/powerpoint/2010/main" val="3103272089"/>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69EDE-C4F2-4ACF-844D-7A782174786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7B0A146-BF84-469A-B90A-DB93DE31399B}"/>
              </a:ext>
            </a:extLst>
          </p:cNvPr>
          <p:cNvSpPr>
            <a:spLocks noGrp="1"/>
          </p:cNvSpPr>
          <p:nvPr>
            <p:ph idx="1"/>
          </p:nvPr>
        </p:nvSpPr>
        <p:spPr>
          <a:xfrm>
            <a:off x="942950" y="1412776"/>
            <a:ext cx="7391400" cy="4548938"/>
          </a:xfrm>
        </p:spPr>
        <p:txBody>
          <a:bodyPr/>
          <a:lstStyle/>
          <a:p>
            <a:r>
              <a:rPr lang="zh-CN" altLang="en-US" sz="2400" b="0" dirty="0">
                <a:latin typeface="+mn-ea"/>
              </a:rPr>
              <a:t>网桥收到一帧后先进行自学习。查找转发表中与收到帧的源地址有无相匹配的项目。</a:t>
            </a:r>
            <a:endParaRPr lang="en-US" altLang="zh-CN" sz="2400" b="0" dirty="0">
              <a:latin typeface="+mn-ea"/>
            </a:endParaRPr>
          </a:p>
          <a:p>
            <a:pPr lvl="1"/>
            <a:r>
              <a:rPr lang="zh-CN" altLang="en-US" sz="2000" b="0" dirty="0">
                <a:latin typeface="+mn-ea"/>
              </a:rPr>
              <a:t>如没有，就在转发表中增加一个项目（源地址、进入的接口和时间）。</a:t>
            </a:r>
            <a:endParaRPr lang="en-US" altLang="zh-CN" sz="2000" b="0" dirty="0">
              <a:latin typeface="+mn-ea"/>
            </a:endParaRPr>
          </a:p>
          <a:p>
            <a:pPr lvl="1"/>
            <a:r>
              <a:rPr lang="zh-CN" altLang="en-US" sz="2000" b="0" dirty="0">
                <a:latin typeface="+mn-ea"/>
              </a:rPr>
              <a:t>如有，则把原有的项目进行更新。</a:t>
            </a:r>
          </a:p>
          <a:p>
            <a:r>
              <a:rPr lang="zh-CN" altLang="en-US" sz="2400" b="0" dirty="0">
                <a:latin typeface="+mn-ea"/>
              </a:rPr>
              <a:t>转发帧。查找转发表中与收到帧的目的地址有无相匹配的项目。</a:t>
            </a:r>
            <a:endParaRPr lang="en-US" altLang="zh-CN" sz="2400" b="0" dirty="0">
              <a:latin typeface="+mn-ea"/>
            </a:endParaRPr>
          </a:p>
          <a:p>
            <a:pPr lvl="1"/>
            <a:r>
              <a:rPr lang="zh-CN" altLang="en-US" sz="2000" b="0" dirty="0">
                <a:latin typeface="+mn-ea"/>
              </a:rPr>
              <a:t>如没有，则通过所有其他接口（但进入网桥的接口除外）进行转发。</a:t>
            </a:r>
            <a:endParaRPr lang="en-US" altLang="zh-CN" sz="2000" b="0" dirty="0">
              <a:latin typeface="+mn-ea"/>
            </a:endParaRPr>
          </a:p>
          <a:p>
            <a:pPr lvl="1"/>
            <a:r>
              <a:rPr lang="zh-CN" altLang="en-US" sz="2000" b="0" dirty="0">
                <a:latin typeface="+mn-ea"/>
              </a:rPr>
              <a:t>如有，则按转发表中给出的接口进行转发。</a:t>
            </a:r>
          </a:p>
          <a:p>
            <a:r>
              <a:rPr lang="zh-CN" altLang="en-US" sz="2400" b="0" dirty="0">
                <a:latin typeface="+mn-ea"/>
              </a:rPr>
              <a:t>若转发表中给出的接口就是该帧进入网桥的接口，则应丢弃该帧（因为这时不需要经过网桥进行转发）。</a:t>
            </a:r>
          </a:p>
        </p:txBody>
      </p:sp>
    </p:spTree>
    <p:extLst>
      <p:ext uri="{BB962C8B-B14F-4D97-AF65-F5344CB8AC3E}">
        <p14:creationId xmlns:p14="http://schemas.microsoft.com/office/powerpoint/2010/main" val="861831281"/>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AE741-F17F-4579-A6D6-48329B9D02E6}"/>
              </a:ext>
            </a:extLst>
          </p:cNvPr>
          <p:cNvSpPr>
            <a:spLocks noGrp="1"/>
          </p:cNvSpPr>
          <p:nvPr>
            <p:ph type="title"/>
          </p:nvPr>
        </p:nvSpPr>
        <p:spPr/>
        <p:txBody>
          <a:bodyPr/>
          <a:lstStyle/>
          <a:p>
            <a:r>
              <a:rPr lang="zh-CN" altLang="en-US" dirty="0"/>
              <a:t>避免网络成环</a:t>
            </a:r>
          </a:p>
        </p:txBody>
      </p:sp>
      <p:sp>
        <p:nvSpPr>
          <p:cNvPr id="4" name="文本框 3">
            <a:extLst>
              <a:ext uri="{FF2B5EF4-FFF2-40B4-BE49-F238E27FC236}">
                <a16:creationId xmlns:a16="http://schemas.microsoft.com/office/drawing/2014/main" id="{E60D8E81-4A18-4F8B-93C6-5A88AFAFCF96}"/>
              </a:ext>
            </a:extLst>
          </p:cNvPr>
          <p:cNvSpPr txBox="1"/>
          <p:nvPr/>
        </p:nvSpPr>
        <p:spPr>
          <a:xfrm>
            <a:off x="1187624" y="1484784"/>
            <a:ext cx="4464496" cy="461665"/>
          </a:xfrm>
          <a:prstGeom prst="rect">
            <a:avLst/>
          </a:prstGeom>
          <a:noFill/>
        </p:spPr>
        <p:txBody>
          <a:bodyPr wrap="square" rtlCol="0">
            <a:spAutoFit/>
          </a:bodyPr>
          <a:lstStyle/>
          <a:p>
            <a:r>
              <a:rPr lang="zh-CN" altLang="en-US" dirty="0"/>
              <a:t>网络成环后会产生广播风暴</a:t>
            </a:r>
          </a:p>
        </p:txBody>
      </p:sp>
      <p:sp>
        <p:nvSpPr>
          <p:cNvPr id="5" name="Line 4">
            <a:extLst>
              <a:ext uri="{FF2B5EF4-FFF2-40B4-BE49-F238E27FC236}">
                <a16:creationId xmlns:a16="http://schemas.microsoft.com/office/drawing/2014/main" id="{3A2B207C-276A-439C-80B5-6EF5F1BFF0BB}"/>
              </a:ext>
            </a:extLst>
          </p:cNvPr>
          <p:cNvSpPr>
            <a:spLocks noChangeShapeType="1"/>
          </p:cNvSpPr>
          <p:nvPr/>
        </p:nvSpPr>
        <p:spPr bwMode="auto">
          <a:xfrm>
            <a:off x="2345457" y="3393107"/>
            <a:ext cx="494506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 name="Line 5">
            <a:extLst>
              <a:ext uri="{FF2B5EF4-FFF2-40B4-BE49-F238E27FC236}">
                <a16:creationId xmlns:a16="http://schemas.microsoft.com/office/drawing/2014/main" id="{3DA56411-A6D6-459C-88DC-F887770C322A}"/>
              </a:ext>
            </a:extLst>
          </p:cNvPr>
          <p:cNvSpPr>
            <a:spLocks noChangeShapeType="1"/>
          </p:cNvSpPr>
          <p:nvPr/>
        </p:nvSpPr>
        <p:spPr bwMode="auto">
          <a:xfrm flipV="1">
            <a:off x="1985094" y="5131420"/>
            <a:ext cx="5280025" cy="12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7" name="Rectangle 6">
            <a:extLst>
              <a:ext uri="{FF2B5EF4-FFF2-40B4-BE49-F238E27FC236}">
                <a16:creationId xmlns:a16="http://schemas.microsoft.com/office/drawing/2014/main" id="{EE042B38-9B0F-424A-80F8-039E2869FEE6}"/>
              </a:ext>
            </a:extLst>
          </p:cNvPr>
          <p:cNvSpPr>
            <a:spLocks noChangeArrowheads="1"/>
          </p:cNvSpPr>
          <p:nvPr/>
        </p:nvSpPr>
        <p:spPr bwMode="auto">
          <a:xfrm>
            <a:off x="7242894" y="3169270"/>
            <a:ext cx="11557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Arial"/>
                <a:ea typeface="黑体"/>
              </a:rPr>
              <a:t>局域网 </a:t>
            </a:r>
            <a:r>
              <a:rPr lang="en-US" altLang="zh-CN" sz="2000" b="0">
                <a:solidFill>
                  <a:srgbClr val="333399"/>
                </a:solidFill>
                <a:latin typeface="Arial"/>
                <a:ea typeface="黑体"/>
              </a:rPr>
              <a:t>2</a:t>
            </a:r>
          </a:p>
        </p:txBody>
      </p:sp>
      <p:sp>
        <p:nvSpPr>
          <p:cNvPr id="8" name="Rectangle 7">
            <a:extLst>
              <a:ext uri="{FF2B5EF4-FFF2-40B4-BE49-F238E27FC236}">
                <a16:creationId xmlns:a16="http://schemas.microsoft.com/office/drawing/2014/main" id="{93C0105D-77C7-4BFF-89E3-7F2A85EB9984}"/>
              </a:ext>
            </a:extLst>
          </p:cNvPr>
          <p:cNvSpPr>
            <a:spLocks noChangeArrowheads="1"/>
          </p:cNvSpPr>
          <p:nvPr/>
        </p:nvSpPr>
        <p:spPr bwMode="auto">
          <a:xfrm>
            <a:off x="7209557" y="4861545"/>
            <a:ext cx="1154112"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Arial"/>
                <a:ea typeface="黑体"/>
              </a:rPr>
              <a:t>局域网 </a:t>
            </a:r>
            <a:r>
              <a:rPr lang="en-US" altLang="zh-CN" sz="2000" b="0">
                <a:solidFill>
                  <a:srgbClr val="333399"/>
                </a:solidFill>
                <a:latin typeface="Arial"/>
                <a:ea typeface="黑体"/>
              </a:rPr>
              <a:t>1</a:t>
            </a:r>
          </a:p>
        </p:txBody>
      </p:sp>
      <p:sp>
        <p:nvSpPr>
          <p:cNvPr id="9" name="Line 8">
            <a:extLst>
              <a:ext uri="{FF2B5EF4-FFF2-40B4-BE49-F238E27FC236}">
                <a16:creationId xmlns:a16="http://schemas.microsoft.com/office/drawing/2014/main" id="{0F48BD67-BC7D-492A-8724-062FB9C290B7}"/>
              </a:ext>
            </a:extLst>
          </p:cNvPr>
          <p:cNvSpPr>
            <a:spLocks noChangeShapeType="1"/>
          </p:cNvSpPr>
          <p:nvPr/>
        </p:nvSpPr>
        <p:spPr bwMode="auto">
          <a:xfrm flipH="1">
            <a:off x="2755032" y="3375645"/>
            <a:ext cx="0" cy="7572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0" name="Line 9">
            <a:extLst>
              <a:ext uri="{FF2B5EF4-FFF2-40B4-BE49-F238E27FC236}">
                <a16:creationId xmlns:a16="http://schemas.microsoft.com/office/drawing/2014/main" id="{D0E51480-0C97-4759-A500-F807C81B3A24}"/>
              </a:ext>
            </a:extLst>
          </p:cNvPr>
          <p:cNvSpPr>
            <a:spLocks noChangeShapeType="1"/>
          </p:cNvSpPr>
          <p:nvPr/>
        </p:nvSpPr>
        <p:spPr bwMode="auto">
          <a:xfrm>
            <a:off x="2743919" y="4467845"/>
            <a:ext cx="0" cy="65563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1" name="Line 10">
            <a:extLst>
              <a:ext uri="{FF2B5EF4-FFF2-40B4-BE49-F238E27FC236}">
                <a16:creationId xmlns:a16="http://schemas.microsoft.com/office/drawing/2014/main" id="{430CC395-C78E-47CE-B792-B18889117A16}"/>
              </a:ext>
            </a:extLst>
          </p:cNvPr>
          <p:cNvSpPr>
            <a:spLocks noChangeShapeType="1"/>
          </p:cNvSpPr>
          <p:nvPr/>
        </p:nvSpPr>
        <p:spPr bwMode="auto">
          <a:xfrm flipH="1">
            <a:off x="6376119" y="3399457"/>
            <a:ext cx="1588" cy="72548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2" name="Line 11">
            <a:extLst>
              <a:ext uri="{FF2B5EF4-FFF2-40B4-BE49-F238E27FC236}">
                <a16:creationId xmlns:a16="http://schemas.microsoft.com/office/drawing/2014/main" id="{31AB4441-3A19-4E31-A72B-3A237FF8F70C}"/>
              </a:ext>
            </a:extLst>
          </p:cNvPr>
          <p:cNvSpPr>
            <a:spLocks noChangeShapeType="1"/>
          </p:cNvSpPr>
          <p:nvPr/>
        </p:nvSpPr>
        <p:spPr bwMode="auto">
          <a:xfrm>
            <a:off x="6376119" y="4478957"/>
            <a:ext cx="0" cy="6556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3" name="Arc 12">
            <a:extLst>
              <a:ext uri="{FF2B5EF4-FFF2-40B4-BE49-F238E27FC236}">
                <a16:creationId xmlns:a16="http://schemas.microsoft.com/office/drawing/2014/main" id="{6CD11536-A845-483E-8C6F-ED285E54E6F3}"/>
              </a:ext>
            </a:extLst>
          </p:cNvPr>
          <p:cNvSpPr>
            <a:spLocks/>
          </p:cNvSpPr>
          <p:nvPr/>
        </p:nvSpPr>
        <p:spPr bwMode="auto">
          <a:xfrm rot="5255629" flipH="1">
            <a:off x="4217913" y="2428701"/>
            <a:ext cx="685800" cy="2205038"/>
          </a:xfrm>
          <a:custGeom>
            <a:avLst/>
            <a:gdLst>
              <a:gd name="T0" fmla="*/ 0 w 21653"/>
              <a:gd name="T1" fmla="*/ 0 h 42096"/>
              <a:gd name="T2" fmla="*/ 217589 w 21653"/>
              <a:gd name="T3" fmla="*/ 2205038 h 42096"/>
              <a:gd name="T4" fmla="*/ 1679 w 21653"/>
              <a:gd name="T5" fmla="*/ 1131433 h 42096"/>
              <a:gd name="T6" fmla="*/ 0 60000 65536"/>
              <a:gd name="T7" fmla="*/ 0 60000 65536"/>
              <a:gd name="T8" fmla="*/ 0 60000 65536"/>
              <a:gd name="T9" fmla="*/ 0 w 21653"/>
              <a:gd name="T10" fmla="*/ 0 h 42096"/>
              <a:gd name="T11" fmla="*/ 21653 w 21653"/>
              <a:gd name="T12" fmla="*/ 42096 h 42096"/>
            </a:gdLst>
            <a:ahLst/>
            <a:cxnLst>
              <a:cxn ang="T6">
                <a:pos x="T0" y="T1"/>
              </a:cxn>
              <a:cxn ang="T7">
                <a:pos x="T2" y="T3"/>
              </a:cxn>
              <a:cxn ang="T8">
                <a:pos x="T4" y="T5"/>
              </a:cxn>
            </a:cxnLst>
            <a:rect l="T9" t="T10" r="T11" b="T12"/>
            <a:pathLst>
              <a:path w="21653" h="42096" fill="none" extrusionOk="0">
                <a:moveTo>
                  <a:pt x="0" y="0"/>
                </a:moveTo>
                <a:cubicBezTo>
                  <a:pt x="17" y="0"/>
                  <a:pt x="35" y="-1"/>
                  <a:pt x="53" y="0"/>
                </a:cubicBezTo>
                <a:cubicBezTo>
                  <a:pt x="11982" y="0"/>
                  <a:pt x="21653" y="9670"/>
                  <a:pt x="21653" y="21600"/>
                </a:cubicBezTo>
                <a:cubicBezTo>
                  <a:pt x="21653" y="30902"/>
                  <a:pt x="15697" y="39160"/>
                  <a:pt x="6870" y="42096"/>
                </a:cubicBezTo>
              </a:path>
              <a:path w="21653" h="42096" stroke="0" extrusionOk="0">
                <a:moveTo>
                  <a:pt x="0" y="0"/>
                </a:moveTo>
                <a:cubicBezTo>
                  <a:pt x="17" y="0"/>
                  <a:pt x="35" y="-1"/>
                  <a:pt x="53" y="0"/>
                </a:cubicBezTo>
                <a:cubicBezTo>
                  <a:pt x="11982" y="0"/>
                  <a:pt x="21653" y="9670"/>
                  <a:pt x="21653" y="21600"/>
                </a:cubicBezTo>
                <a:cubicBezTo>
                  <a:pt x="21653" y="30902"/>
                  <a:pt x="15697" y="39160"/>
                  <a:pt x="6870" y="42096"/>
                </a:cubicBezTo>
                <a:lnTo>
                  <a:pt x="53" y="21600"/>
                </a:lnTo>
                <a:close/>
              </a:path>
            </a:pathLst>
          </a:custGeom>
          <a:noFill/>
          <a:ln w="76200" cap="rnd">
            <a:solidFill>
              <a:srgbClr val="333399"/>
            </a:solidFill>
            <a:round/>
            <a:headEnd type="triangle" w="med" len="lg"/>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4" name="Rectangle 13">
            <a:extLst>
              <a:ext uri="{FF2B5EF4-FFF2-40B4-BE49-F238E27FC236}">
                <a16:creationId xmlns:a16="http://schemas.microsoft.com/office/drawing/2014/main" id="{67EEE81B-4151-4914-A3E7-4080BE5075CA}"/>
              </a:ext>
            </a:extLst>
          </p:cNvPr>
          <p:cNvSpPr>
            <a:spLocks noChangeArrowheads="1"/>
          </p:cNvSpPr>
          <p:nvPr/>
        </p:nvSpPr>
        <p:spPr bwMode="auto">
          <a:xfrm>
            <a:off x="6846019" y="3978895"/>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Arial"/>
                <a:ea typeface="黑体"/>
              </a:rPr>
              <a:t>网桥 </a:t>
            </a:r>
            <a:r>
              <a:rPr lang="en-US" altLang="zh-CN" sz="2000" b="0">
                <a:solidFill>
                  <a:srgbClr val="333399"/>
                </a:solidFill>
                <a:latin typeface="Arial"/>
                <a:ea typeface="黑体"/>
              </a:rPr>
              <a:t>2</a:t>
            </a:r>
          </a:p>
        </p:txBody>
      </p:sp>
      <p:sp>
        <p:nvSpPr>
          <p:cNvPr id="15" name="Rectangle 14">
            <a:extLst>
              <a:ext uri="{FF2B5EF4-FFF2-40B4-BE49-F238E27FC236}">
                <a16:creationId xmlns:a16="http://schemas.microsoft.com/office/drawing/2014/main" id="{3DBD9BD3-8CB8-4CB8-912C-1D18ECF23779}"/>
              </a:ext>
            </a:extLst>
          </p:cNvPr>
          <p:cNvSpPr>
            <a:spLocks noChangeArrowheads="1"/>
          </p:cNvSpPr>
          <p:nvPr/>
        </p:nvSpPr>
        <p:spPr bwMode="auto">
          <a:xfrm>
            <a:off x="1416769" y="4016995"/>
            <a:ext cx="9001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2000" b="0">
                <a:solidFill>
                  <a:srgbClr val="333399"/>
                </a:solidFill>
                <a:latin typeface="Arial"/>
                <a:ea typeface="黑体"/>
              </a:rPr>
              <a:t>网桥 </a:t>
            </a:r>
            <a:r>
              <a:rPr lang="en-US" altLang="zh-CN" sz="2000" b="0">
                <a:solidFill>
                  <a:srgbClr val="333399"/>
                </a:solidFill>
                <a:latin typeface="Arial"/>
                <a:ea typeface="黑体"/>
              </a:rPr>
              <a:t>1</a:t>
            </a:r>
          </a:p>
        </p:txBody>
      </p:sp>
      <p:pic>
        <p:nvPicPr>
          <p:cNvPr id="16" name="Picture 15">
            <a:extLst>
              <a:ext uri="{FF2B5EF4-FFF2-40B4-BE49-F238E27FC236}">
                <a16:creationId xmlns:a16="http://schemas.microsoft.com/office/drawing/2014/main" id="{487A0A8C-0639-4818-90C1-C8B3ECA6D24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144" y="4685332"/>
            <a:ext cx="763588"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09380D5A-B176-4BAF-8B04-7EEF584819E6}"/>
              </a:ext>
            </a:extLst>
          </p:cNvPr>
          <p:cNvSpPr>
            <a:spLocks noChangeArrowheads="1"/>
          </p:cNvSpPr>
          <p:nvPr/>
        </p:nvSpPr>
        <p:spPr bwMode="auto">
          <a:xfrm>
            <a:off x="1173882" y="4713907"/>
            <a:ext cx="42068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zh-CN" sz="2000" b="0">
                <a:solidFill>
                  <a:srgbClr val="333399"/>
                </a:solidFill>
                <a:latin typeface="Arial"/>
                <a:ea typeface="黑体"/>
              </a:rPr>
              <a:t> </a:t>
            </a:r>
            <a:r>
              <a:rPr lang="en-US" altLang="zh-CN" sz="2000" b="0">
                <a:solidFill>
                  <a:srgbClr val="333399"/>
                </a:solidFill>
                <a:latin typeface="Arial"/>
                <a:ea typeface="黑体"/>
              </a:rPr>
              <a:t>A</a:t>
            </a:r>
          </a:p>
        </p:txBody>
      </p:sp>
      <p:sp>
        <p:nvSpPr>
          <p:cNvPr id="18" name="Rectangle 17">
            <a:extLst>
              <a:ext uri="{FF2B5EF4-FFF2-40B4-BE49-F238E27FC236}">
                <a16:creationId xmlns:a16="http://schemas.microsoft.com/office/drawing/2014/main" id="{DA907CA8-E407-401B-8C41-98AB440A0D09}"/>
              </a:ext>
            </a:extLst>
          </p:cNvPr>
          <p:cNvSpPr>
            <a:spLocks noChangeArrowheads="1"/>
          </p:cNvSpPr>
          <p:nvPr/>
        </p:nvSpPr>
        <p:spPr bwMode="auto">
          <a:xfrm>
            <a:off x="2267669" y="5323507"/>
            <a:ext cx="735013" cy="357188"/>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F</a:t>
            </a:r>
          </a:p>
        </p:txBody>
      </p:sp>
      <p:sp>
        <p:nvSpPr>
          <p:cNvPr id="19" name="Text Box 28">
            <a:extLst>
              <a:ext uri="{FF2B5EF4-FFF2-40B4-BE49-F238E27FC236}">
                <a16:creationId xmlns:a16="http://schemas.microsoft.com/office/drawing/2014/main" id="{995B9226-1AE6-4CA9-BEC7-149E780AA260}"/>
              </a:ext>
            </a:extLst>
          </p:cNvPr>
          <p:cNvSpPr txBox="1">
            <a:spLocks noChangeArrowheads="1"/>
          </p:cNvSpPr>
          <p:nvPr/>
        </p:nvSpPr>
        <p:spPr bwMode="auto">
          <a:xfrm>
            <a:off x="4086944" y="3789982"/>
            <a:ext cx="1098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b="0">
                <a:solidFill>
                  <a:srgbClr val="333399"/>
                </a:solidFill>
                <a:ea typeface="黑体" pitchFamily="49" charset="-122"/>
              </a:rPr>
              <a:t>不停地</a:t>
            </a:r>
          </a:p>
          <a:p>
            <a:r>
              <a:rPr lang="zh-CN" altLang="en-US" b="0">
                <a:solidFill>
                  <a:srgbClr val="333399"/>
                </a:solidFill>
                <a:ea typeface="黑体" pitchFamily="49" charset="-122"/>
              </a:rPr>
              <a:t>兜圈子</a:t>
            </a:r>
          </a:p>
        </p:txBody>
      </p:sp>
      <p:pic>
        <p:nvPicPr>
          <p:cNvPr id="20" name="Picture 29">
            <a:extLst>
              <a:ext uri="{FF2B5EF4-FFF2-40B4-BE49-F238E27FC236}">
                <a16:creationId xmlns:a16="http://schemas.microsoft.com/office/drawing/2014/main" id="{38197F23-871B-45DB-AF8A-D385A665123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4332" y="3713782"/>
            <a:ext cx="10477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1" name="Picture 30">
            <a:extLst>
              <a:ext uri="{FF2B5EF4-FFF2-40B4-BE49-F238E27FC236}">
                <a16:creationId xmlns:a16="http://schemas.microsoft.com/office/drawing/2014/main" id="{AEF06137-7501-4250-A672-D03F162E56E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544" y="3713782"/>
            <a:ext cx="10461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22" name="Group 48">
            <a:extLst>
              <a:ext uri="{FF2B5EF4-FFF2-40B4-BE49-F238E27FC236}">
                <a16:creationId xmlns:a16="http://schemas.microsoft.com/office/drawing/2014/main" id="{BAF928EA-A607-4CFC-9AFA-6AFEFDB8FC88}"/>
              </a:ext>
            </a:extLst>
          </p:cNvPr>
          <p:cNvGrpSpPr>
            <a:grpSpLocks/>
          </p:cNvGrpSpPr>
          <p:nvPr/>
        </p:nvGrpSpPr>
        <p:grpSpPr bwMode="auto">
          <a:xfrm>
            <a:off x="2154957" y="4364657"/>
            <a:ext cx="455612" cy="1004888"/>
            <a:chOff x="1379" y="2993"/>
            <a:chExt cx="287" cy="633"/>
          </a:xfrm>
        </p:grpSpPr>
        <p:sp>
          <p:nvSpPr>
            <p:cNvPr id="23" name="Line 32">
              <a:extLst>
                <a:ext uri="{FF2B5EF4-FFF2-40B4-BE49-F238E27FC236}">
                  <a16:creationId xmlns:a16="http://schemas.microsoft.com/office/drawing/2014/main" id="{5E66BEBD-B77A-45C0-A2E8-C55D97B19F23}"/>
                </a:ext>
              </a:extLst>
            </p:cNvPr>
            <p:cNvSpPr>
              <a:spLocks noChangeShapeType="1"/>
            </p:cNvSpPr>
            <p:nvPr/>
          </p:nvSpPr>
          <p:spPr bwMode="auto">
            <a:xfrm flipH="1" flipV="1">
              <a:off x="1655" y="2993"/>
              <a:ext cx="11" cy="633"/>
            </a:xfrm>
            <a:prstGeom prst="line">
              <a:avLst/>
            </a:prstGeom>
            <a:noFill/>
            <a:ln w="7620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 name="Text Box 33">
              <a:extLst>
                <a:ext uri="{FF2B5EF4-FFF2-40B4-BE49-F238E27FC236}">
                  <a16:creationId xmlns:a16="http://schemas.microsoft.com/office/drawing/2014/main" id="{C6606499-65E0-4C1E-830E-6909BA8D6BC6}"/>
                </a:ext>
              </a:extLst>
            </p:cNvPr>
            <p:cNvSpPr txBox="1">
              <a:spLocks noChangeArrowheads="1"/>
            </p:cNvSpPr>
            <p:nvPr/>
          </p:nvSpPr>
          <p:spPr bwMode="auto">
            <a:xfrm>
              <a:off x="1379" y="3110"/>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sym typeface="Wingdings" pitchFamily="2" charset="2"/>
                </a:rPr>
                <a:t></a:t>
              </a:r>
            </a:p>
          </p:txBody>
        </p:sp>
      </p:grpSp>
      <p:grpSp>
        <p:nvGrpSpPr>
          <p:cNvPr id="25" name="Group 34">
            <a:extLst>
              <a:ext uri="{FF2B5EF4-FFF2-40B4-BE49-F238E27FC236}">
                <a16:creationId xmlns:a16="http://schemas.microsoft.com/office/drawing/2014/main" id="{540A2EDF-0ADC-4DBA-B174-D9086C491EE8}"/>
              </a:ext>
            </a:extLst>
          </p:cNvPr>
          <p:cNvGrpSpPr>
            <a:grpSpLocks/>
          </p:cNvGrpSpPr>
          <p:nvPr/>
        </p:nvGrpSpPr>
        <p:grpSpPr bwMode="auto">
          <a:xfrm>
            <a:off x="3059832" y="4509120"/>
            <a:ext cx="3173412" cy="996950"/>
            <a:chOff x="1949" y="3067"/>
            <a:chExt cx="1999" cy="628"/>
          </a:xfrm>
        </p:grpSpPr>
        <p:sp>
          <p:nvSpPr>
            <p:cNvPr id="26" name="Freeform 35">
              <a:extLst>
                <a:ext uri="{FF2B5EF4-FFF2-40B4-BE49-F238E27FC236}">
                  <a16:creationId xmlns:a16="http://schemas.microsoft.com/office/drawing/2014/main" id="{358A7C06-3901-461B-B070-53F611029D46}"/>
                </a:ext>
              </a:extLst>
            </p:cNvPr>
            <p:cNvSpPr>
              <a:spLocks/>
            </p:cNvSpPr>
            <p:nvPr/>
          </p:nvSpPr>
          <p:spPr bwMode="auto">
            <a:xfrm>
              <a:off x="1949" y="3067"/>
              <a:ext cx="1999" cy="624"/>
            </a:xfrm>
            <a:custGeom>
              <a:avLst/>
              <a:gdLst>
                <a:gd name="T0" fmla="*/ 0 w 1866"/>
                <a:gd name="T1" fmla="*/ 522 h 523"/>
                <a:gd name="T2" fmla="*/ 1059 w 1866"/>
                <a:gd name="T3" fmla="*/ 510 h 523"/>
                <a:gd name="T4" fmla="*/ 1308 w 1866"/>
                <a:gd name="T5" fmla="*/ 504 h 523"/>
                <a:gd name="T6" fmla="*/ 1494 w 1866"/>
                <a:gd name="T7" fmla="*/ 489 h 523"/>
                <a:gd name="T8" fmla="*/ 1653 w 1866"/>
                <a:gd name="T9" fmla="*/ 456 h 523"/>
                <a:gd name="T10" fmla="*/ 1723 w 1866"/>
                <a:gd name="T11" fmla="*/ 432 h 523"/>
                <a:gd name="T12" fmla="*/ 1788 w 1866"/>
                <a:gd name="T13" fmla="*/ 357 h 523"/>
                <a:gd name="T14" fmla="*/ 1842 w 1866"/>
                <a:gd name="T15" fmla="*/ 204 h 523"/>
                <a:gd name="T16" fmla="*/ 1857 w 1866"/>
                <a:gd name="T17" fmla="*/ 0 h 5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6"/>
                <a:gd name="T28" fmla="*/ 0 h 523"/>
                <a:gd name="T29" fmla="*/ 1866 w 1866"/>
                <a:gd name="T30" fmla="*/ 523 h 5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6" h="523">
                  <a:moveTo>
                    <a:pt x="0" y="522"/>
                  </a:moveTo>
                  <a:cubicBezTo>
                    <a:pt x="174" y="523"/>
                    <a:pt x="817" y="514"/>
                    <a:pt x="1059" y="510"/>
                  </a:cubicBezTo>
                  <a:cubicBezTo>
                    <a:pt x="1277" y="507"/>
                    <a:pt x="1236" y="507"/>
                    <a:pt x="1308" y="504"/>
                  </a:cubicBezTo>
                  <a:cubicBezTo>
                    <a:pt x="1349" y="489"/>
                    <a:pt x="1443" y="504"/>
                    <a:pt x="1494" y="489"/>
                  </a:cubicBezTo>
                  <a:cubicBezTo>
                    <a:pt x="1549" y="479"/>
                    <a:pt x="1615" y="465"/>
                    <a:pt x="1653" y="456"/>
                  </a:cubicBezTo>
                  <a:cubicBezTo>
                    <a:pt x="1691" y="447"/>
                    <a:pt x="1700" y="448"/>
                    <a:pt x="1723" y="432"/>
                  </a:cubicBezTo>
                  <a:cubicBezTo>
                    <a:pt x="1734" y="420"/>
                    <a:pt x="1777" y="369"/>
                    <a:pt x="1788" y="357"/>
                  </a:cubicBezTo>
                  <a:cubicBezTo>
                    <a:pt x="1793" y="351"/>
                    <a:pt x="1839" y="216"/>
                    <a:pt x="1842" y="204"/>
                  </a:cubicBezTo>
                  <a:cubicBezTo>
                    <a:pt x="1866" y="115"/>
                    <a:pt x="1857" y="110"/>
                    <a:pt x="1857" y="0"/>
                  </a:cubicBezTo>
                </a:path>
              </a:pathLst>
            </a:custGeom>
            <a:noFill/>
            <a:ln w="76200" cap="flat" cmpd="sng">
              <a:solidFill>
                <a:srgbClr val="FF0000"/>
              </a:solidFill>
              <a:prstDash val="solid"/>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 name="Text Box 36">
              <a:extLst>
                <a:ext uri="{FF2B5EF4-FFF2-40B4-BE49-F238E27FC236}">
                  <a16:creationId xmlns:a16="http://schemas.microsoft.com/office/drawing/2014/main" id="{9F556FF4-A8A1-4B93-98E8-6602DBFF4142}"/>
                </a:ext>
              </a:extLst>
            </p:cNvPr>
            <p:cNvSpPr txBox="1">
              <a:spLocks noChangeArrowheads="1"/>
            </p:cNvSpPr>
            <p:nvPr/>
          </p:nvSpPr>
          <p:spPr bwMode="auto">
            <a:xfrm>
              <a:off x="2014" y="3407"/>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sym typeface="Wingdings" pitchFamily="2" charset="2"/>
                </a:rPr>
                <a:t></a:t>
              </a:r>
            </a:p>
          </p:txBody>
        </p:sp>
      </p:grpSp>
      <p:grpSp>
        <p:nvGrpSpPr>
          <p:cNvPr id="28" name="Group 52">
            <a:extLst>
              <a:ext uri="{FF2B5EF4-FFF2-40B4-BE49-F238E27FC236}">
                <a16:creationId xmlns:a16="http://schemas.microsoft.com/office/drawing/2014/main" id="{09A613E2-B8A4-40BD-8D08-E845251914F0}"/>
              </a:ext>
            </a:extLst>
          </p:cNvPr>
          <p:cNvGrpSpPr>
            <a:grpSpLocks/>
          </p:cNvGrpSpPr>
          <p:nvPr/>
        </p:nvGrpSpPr>
        <p:grpSpPr bwMode="auto">
          <a:xfrm>
            <a:off x="3132857" y="2407270"/>
            <a:ext cx="3100387" cy="1454150"/>
            <a:chOff x="1995" y="1743"/>
            <a:chExt cx="1953" cy="916"/>
          </a:xfrm>
        </p:grpSpPr>
        <p:sp>
          <p:nvSpPr>
            <p:cNvPr id="29" name="Arc 39">
              <a:extLst>
                <a:ext uri="{FF2B5EF4-FFF2-40B4-BE49-F238E27FC236}">
                  <a16:creationId xmlns:a16="http://schemas.microsoft.com/office/drawing/2014/main" id="{4830C2ED-7F8D-435C-A0F6-DA5823F5D96D}"/>
                </a:ext>
              </a:extLst>
            </p:cNvPr>
            <p:cNvSpPr>
              <a:spLocks/>
            </p:cNvSpPr>
            <p:nvPr/>
          </p:nvSpPr>
          <p:spPr bwMode="auto">
            <a:xfrm>
              <a:off x="1995" y="2052"/>
              <a:ext cx="1953" cy="607"/>
            </a:xfrm>
            <a:custGeom>
              <a:avLst/>
              <a:gdLst>
                <a:gd name="T0" fmla="*/ 0 w 21600"/>
                <a:gd name="T1" fmla="*/ 0 h 26015"/>
                <a:gd name="T2" fmla="*/ 1912 w 21600"/>
                <a:gd name="T3" fmla="*/ 607 h 26015"/>
                <a:gd name="T4" fmla="*/ 0 w 21600"/>
                <a:gd name="T5" fmla="*/ 504 h 26015"/>
                <a:gd name="T6" fmla="*/ 0 60000 65536"/>
                <a:gd name="T7" fmla="*/ 0 60000 65536"/>
                <a:gd name="T8" fmla="*/ 0 60000 65536"/>
                <a:gd name="T9" fmla="*/ 0 w 21600"/>
                <a:gd name="T10" fmla="*/ 0 h 26015"/>
                <a:gd name="T11" fmla="*/ 21600 w 21600"/>
                <a:gd name="T12" fmla="*/ 26015 h 26015"/>
              </a:gdLst>
              <a:ahLst/>
              <a:cxnLst>
                <a:cxn ang="T6">
                  <a:pos x="T0" y="T1"/>
                </a:cxn>
                <a:cxn ang="T7">
                  <a:pos x="T2" y="T3"/>
                </a:cxn>
                <a:cxn ang="T8">
                  <a:pos x="T4" y="T5"/>
                </a:cxn>
              </a:cxnLst>
              <a:rect l="T9" t="T10" r="T11" b="T12"/>
              <a:pathLst>
                <a:path w="21600" h="26015" fill="none" extrusionOk="0">
                  <a:moveTo>
                    <a:pt x="-1" y="0"/>
                  </a:moveTo>
                  <a:cubicBezTo>
                    <a:pt x="11929" y="0"/>
                    <a:pt x="21600" y="9670"/>
                    <a:pt x="21600" y="21600"/>
                  </a:cubicBezTo>
                  <a:cubicBezTo>
                    <a:pt x="21600" y="23083"/>
                    <a:pt x="21447" y="24562"/>
                    <a:pt x="21143" y="26014"/>
                  </a:cubicBezTo>
                </a:path>
                <a:path w="21600" h="26015" stroke="0" extrusionOk="0">
                  <a:moveTo>
                    <a:pt x="-1" y="0"/>
                  </a:moveTo>
                  <a:cubicBezTo>
                    <a:pt x="11929" y="0"/>
                    <a:pt x="21600" y="9670"/>
                    <a:pt x="21600" y="21600"/>
                  </a:cubicBezTo>
                  <a:cubicBezTo>
                    <a:pt x="21600" y="23083"/>
                    <a:pt x="21447" y="24562"/>
                    <a:pt x="21143" y="26014"/>
                  </a:cubicBezTo>
                  <a:lnTo>
                    <a:pt x="0" y="21600"/>
                  </a:lnTo>
                  <a:close/>
                </a:path>
              </a:pathLst>
            </a:custGeom>
            <a:noFill/>
            <a:ln w="76200">
              <a:solidFill>
                <a:srgbClr val="FF00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 name="Text Box 40">
              <a:extLst>
                <a:ext uri="{FF2B5EF4-FFF2-40B4-BE49-F238E27FC236}">
                  <a16:creationId xmlns:a16="http://schemas.microsoft.com/office/drawing/2014/main" id="{74130317-11A6-4BD6-A361-EFA1A72BAF6F}"/>
                </a:ext>
              </a:extLst>
            </p:cNvPr>
            <p:cNvSpPr txBox="1">
              <a:spLocks noChangeArrowheads="1"/>
            </p:cNvSpPr>
            <p:nvPr/>
          </p:nvSpPr>
          <p:spPr bwMode="auto">
            <a:xfrm>
              <a:off x="2041" y="1743"/>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sym typeface="Wingdings" pitchFamily="2" charset="2"/>
                </a:rPr>
                <a:t></a:t>
              </a:r>
            </a:p>
          </p:txBody>
        </p:sp>
      </p:grpSp>
      <p:grpSp>
        <p:nvGrpSpPr>
          <p:cNvPr id="31" name="Group 54">
            <a:extLst>
              <a:ext uri="{FF2B5EF4-FFF2-40B4-BE49-F238E27FC236}">
                <a16:creationId xmlns:a16="http://schemas.microsoft.com/office/drawing/2014/main" id="{74FD5D81-EA71-470A-AF8F-39B91990CA03}"/>
              </a:ext>
            </a:extLst>
          </p:cNvPr>
          <p:cNvGrpSpPr>
            <a:grpSpLocks/>
          </p:cNvGrpSpPr>
          <p:nvPr/>
        </p:nvGrpSpPr>
        <p:grpSpPr bwMode="auto">
          <a:xfrm>
            <a:off x="453157" y="2704132"/>
            <a:ext cx="2679700" cy="1235075"/>
            <a:chOff x="307" y="1930"/>
            <a:chExt cx="1688" cy="778"/>
          </a:xfrm>
        </p:grpSpPr>
        <p:grpSp>
          <p:nvGrpSpPr>
            <p:cNvPr id="32" name="Group 23">
              <a:extLst>
                <a:ext uri="{FF2B5EF4-FFF2-40B4-BE49-F238E27FC236}">
                  <a16:creationId xmlns:a16="http://schemas.microsoft.com/office/drawing/2014/main" id="{A2524F22-0AEA-4CD7-B65D-4FDBF8B7CFF1}"/>
                </a:ext>
              </a:extLst>
            </p:cNvPr>
            <p:cNvGrpSpPr>
              <a:grpSpLocks/>
            </p:cNvGrpSpPr>
            <p:nvPr/>
          </p:nvGrpSpPr>
          <p:grpSpPr bwMode="auto">
            <a:xfrm>
              <a:off x="1378" y="1930"/>
              <a:ext cx="617" cy="778"/>
              <a:chOff x="1378" y="1930"/>
              <a:chExt cx="617" cy="778"/>
            </a:xfrm>
          </p:grpSpPr>
          <p:sp>
            <p:nvSpPr>
              <p:cNvPr id="34" name="Rectangle 24">
                <a:extLst>
                  <a:ext uri="{FF2B5EF4-FFF2-40B4-BE49-F238E27FC236}">
                    <a16:creationId xmlns:a16="http://schemas.microsoft.com/office/drawing/2014/main" id="{B6F79BD0-6E9E-488E-82C5-9B886FC7B6C7}"/>
                  </a:ext>
                </a:extLst>
              </p:cNvPr>
              <p:cNvSpPr>
                <a:spLocks noChangeArrowheads="1"/>
              </p:cNvSpPr>
              <p:nvPr/>
            </p:nvSpPr>
            <p:spPr bwMode="auto">
              <a:xfrm>
                <a:off x="1532" y="1930"/>
                <a:ext cx="463" cy="280"/>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F</a:t>
                </a:r>
                <a:r>
                  <a:rPr kumimoji="0" lang="en-US" altLang="zh-CN" sz="2000" b="0" i="0" u="none" strike="noStrike" kern="0" cap="none" spc="0" normalizeH="0" baseline="-25000" noProof="0">
                    <a:ln>
                      <a:noFill/>
                    </a:ln>
                    <a:solidFill>
                      <a:srgbClr val="333399"/>
                    </a:solidFill>
                    <a:effectLst/>
                    <a:uLnTx/>
                    <a:uFillTx/>
                    <a:latin typeface="Arial"/>
                    <a:ea typeface="黑体"/>
                  </a:rPr>
                  <a:t>1</a:t>
                </a:r>
              </a:p>
            </p:txBody>
          </p:sp>
          <p:grpSp>
            <p:nvGrpSpPr>
              <p:cNvPr id="35" name="Group 25">
                <a:extLst>
                  <a:ext uri="{FF2B5EF4-FFF2-40B4-BE49-F238E27FC236}">
                    <a16:creationId xmlns:a16="http://schemas.microsoft.com/office/drawing/2014/main" id="{6EC01B09-016E-4C04-971C-C0D8F2A0D6C8}"/>
                  </a:ext>
                </a:extLst>
              </p:cNvPr>
              <p:cNvGrpSpPr>
                <a:grpSpLocks/>
              </p:cNvGrpSpPr>
              <p:nvPr/>
            </p:nvGrpSpPr>
            <p:grpSpPr bwMode="auto">
              <a:xfrm>
                <a:off x="1378" y="2153"/>
                <a:ext cx="288" cy="555"/>
                <a:chOff x="1378" y="2153"/>
                <a:chExt cx="288" cy="555"/>
              </a:xfrm>
            </p:grpSpPr>
            <p:sp>
              <p:nvSpPr>
                <p:cNvPr id="36" name="Line 26">
                  <a:extLst>
                    <a:ext uri="{FF2B5EF4-FFF2-40B4-BE49-F238E27FC236}">
                      <a16:creationId xmlns:a16="http://schemas.microsoft.com/office/drawing/2014/main" id="{94DECDE9-B528-47A9-A32A-007B232812F0}"/>
                    </a:ext>
                  </a:extLst>
                </p:cNvPr>
                <p:cNvSpPr>
                  <a:spLocks noChangeShapeType="1"/>
                </p:cNvSpPr>
                <p:nvPr/>
              </p:nvSpPr>
              <p:spPr bwMode="auto">
                <a:xfrm flipV="1">
                  <a:off x="1666" y="2153"/>
                  <a:ext cx="0" cy="555"/>
                </a:xfrm>
                <a:prstGeom prst="line">
                  <a:avLst/>
                </a:prstGeom>
                <a:noFill/>
                <a:ln w="7620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 name="Text Box 27">
                  <a:extLst>
                    <a:ext uri="{FF2B5EF4-FFF2-40B4-BE49-F238E27FC236}">
                      <a16:creationId xmlns:a16="http://schemas.microsoft.com/office/drawing/2014/main" id="{4D2217D8-B6C8-482A-8FFF-FD12001B7D3F}"/>
                    </a:ext>
                  </a:extLst>
                </p:cNvPr>
                <p:cNvSpPr txBox="1">
                  <a:spLocks noChangeArrowheads="1"/>
                </p:cNvSpPr>
                <p:nvPr/>
              </p:nvSpPr>
              <p:spPr bwMode="auto">
                <a:xfrm>
                  <a:off x="1378" y="2329"/>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sym typeface="Wingdings" pitchFamily="2" charset="2"/>
                    </a:rPr>
                    <a:t></a:t>
                  </a:r>
                </a:p>
              </p:txBody>
            </p:sp>
          </p:grpSp>
        </p:grpSp>
        <p:sp>
          <p:nvSpPr>
            <p:cNvPr id="33" name="Rectangle 41">
              <a:extLst>
                <a:ext uri="{FF2B5EF4-FFF2-40B4-BE49-F238E27FC236}">
                  <a16:creationId xmlns:a16="http://schemas.microsoft.com/office/drawing/2014/main" id="{5F8258CA-2D60-4D6F-BB8D-017B3437A4CC}"/>
                </a:ext>
              </a:extLst>
            </p:cNvPr>
            <p:cNvSpPr>
              <a:spLocks noChangeArrowheads="1"/>
            </p:cNvSpPr>
            <p:nvPr/>
          </p:nvSpPr>
          <p:spPr bwMode="auto">
            <a:xfrm>
              <a:off x="307" y="1938"/>
              <a:ext cx="125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网桥 </a:t>
              </a:r>
              <a:r>
                <a:rPr kumimoji="0" lang="en-US" altLang="zh-CN" sz="2000" b="0" i="0" u="none" strike="noStrike" kern="0" cap="none" spc="0" normalizeH="0" baseline="0" noProof="0">
                  <a:ln>
                    <a:noFill/>
                  </a:ln>
                  <a:solidFill>
                    <a:srgbClr val="333399"/>
                  </a:solidFill>
                  <a:effectLst/>
                  <a:uLnTx/>
                  <a:uFillTx/>
                  <a:latin typeface="Arial"/>
                  <a:ea typeface="黑体"/>
                </a:rPr>
                <a:t>1 </a:t>
              </a:r>
              <a:r>
                <a:rPr kumimoji="0" lang="zh-CN" altLang="en-US" sz="2000" b="0" i="0" u="none" strike="noStrike" kern="0" cap="none" spc="0" normalizeH="0" baseline="0" noProof="0">
                  <a:ln>
                    <a:noFill/>
                  </a:ln>
                  <a:solidFill>
                    <a:srgbClr val="333399"/>
                  </a:solidFill>
                  <a:effectLst/>
                  <a:uLnTx/>
                  <a:uFillTx/>
                  <a:latin typeface="Arial"/>
                  <a:ea typeface="黑体"/>
                </a:rPr>
                <a:t>转发的帧</a:t>
              </a:r>
            </a:p>
          </p:txBody>
        </p:sp>
      </p:grpSp>
      <p:grpSp>
        <p:nvGrpSpPr>
          <p:cNvPr id="38" name="Group 53">
            <a:extLst>
              <a:ext uri="{FF2B5EF4-FFF2-40B4-BE49-F238E27FC236}">
                <a16:creationId xmlns:a16="http://schemas.microsoft.com/office/drawing/2014/main" id="{363EB11F-E7AE-4A5B-96A5-DD9A533B5A1B}"/>
              </a:ext>
            </a:extLst>
          </p:cNvPr>
          <p:cNvGrpSpPr>
            <a:grpSpLocks/>
          </p:cNvGrpSpPr>
          <p:nvPr/>
        </p:nvGrpSpPr>
        <p:grpSpPr bwMode="auto">
          <a:xfrm>
            <a:off x="2886794" y="2388220"/>
            <a:ext cx="3100388" cy="1393825"/>
            <a:chOff x="1840" y="1731"/>
            <a:chExt cx="1953" cy="878"/>
          </a:xfrm>
        </p:grpSpPr>
        <p:sp>
          <p:nvSpPr>
            <p:cNvPr id="39" name="Arc 43">
              <a:extLst>
                <a:ext uri="{FF2B5EF4-FFF2-40B4-BE49-F238E27FC236}">
                  <a16:creationId xmlns:a16="http://schemas.microsoft.com/office/drawing/2014/main" id="{D54B6C75-DDE2-4E75-AE74-9F226C7A60B8}"/>
                </a:ext>
              </a:extLst>
            </p:cNvPr>
            <p:cNvSpPr>
              <a:spLocks/>
            </p:cNvSpPr>
            <p:nvPr/>
          </p:nvSpPr>
          <p:spPr bwMode="auto">
            <a:xfrm flipH="1">
              <a:off x="1840" y="2024"/>
              <a:ext cx="1953" cy="585"/>
            </a:xfrm>
            <a:custGeom>
              <a:avLst/>
              <a:gdLst>
                <a:gd name="T0" fmla="*/ 0 w 21600"/>
                <a:gd name="T1" fmla="*/ 0 h 25085"/>
                <a:gd name="T2" fmla="*/ 1927 w 21600"/>
                <a:gd name="T3" fmla="*/ 585 h 25085"/>
                <a:gd name="T4" fmla="*/ 0 w 21600"/>
                <a:gd name="T5" fmla="*/ 504 h 25085"/>
                <a:gd name="T6" fmla="*/ 0 60000 65536"/>
                <a:gd name="T7" fmla="*/ 0 60000 65536"/>
                <a:gd name="T8" fmla="*/ 0 60000 65536"/>
                <a:gd name="T9" fmla="*/ 0 w 21600"/>
                <a:gd name="T10" fmla="*/ 0 h 25085"/>
                <a:gd name="T11" fmla="*/ 21600 w 21600"/>
                <a:gd name="T12" fmla="*/ 25085 h 25085"/>
              </a:gdLst>
              <a:ahLst/>
              <a:cxnLst>
                <a:cxn ang="T6">
                  <a:pos x="T0" y="T1"/>
                </a:cxn>
                <a:cxn ang="T7">
                  <a:pos x="T2" y="T3"/>
                </a:cxn>
                <a:cxn ang="T8">
                  <a:pos x="T4" y="T5"/>
                </a:cxn>
              </a:cxnLst>
              <a:rect l="T9" t="T10" r="T11" b="T12"/>
              <a:pathLst>
                <a:path w="21600" h="25085" fill="none" extrusionOk="0">
                  <a:moveTo>
                    <a:pt x="-1" y="0"/>
                  </a:moveTo>
                  <a:cubicBezTo>
                    <a:pt x="11929" y="0"/>
                    <a:pt x="21600" y="9670"/>
                    <a:pt x="21600" y="21600"/>
                  </a:cubicBezTo>
                  <a:cubicBezTo>
                    <a:pt x="21600" y="22767"/>
                    <a:pt x="21505" y="23932"/>
                    <a:pt x="21317" y="25085"/>
                  </a:cubicBezTo>
                </a:path>
                <a:path w="21600" h="25085" stroke="0" extrusionOk="0">
                  <a:moveTo>
                    <a:pt x="-1" y="0"/>
                  </a:moveTo>
                  <a:cubicBezTo>
                    <a:pt x="11929" y="0"/>
                    <a:pt x="21600" y="9670"/>
                    <a:pt x="21600" y="21600"/>
                  </a:cubicBezTo>
                  <a:cubicBezTo>
                    <a:pt x="21600" y="22767"/>
                    <a:pt x="21505" y="23932"/>
                    <a:pt x="21317" y="25085"/>
                  </a:cubicBezTo>
                  <a:lnTo>
                    <a:pt x="0" y="21600"/>
                  </a:lnTo>
                  <a:close/>
                </a:path>
              </a:pathLst>
            </a:custGeom>
            <a:noFill/>
            <a:ln w="76200">
              <a:solidFill>
                <a:srgbClr val="FF0000"/>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0" name="Text Box 44">
              <a:extLst>
                <a:ext uri="{FF2B5EF4-FFF2-40B4-BE49-F238E27FC236}">
                  <a16:creationId xmlns:a16="http://schemas.microsoft.com/office/drawing/2014/main" id="{6D9CAC03-131E-4A9B-B5AE-666E429E3B16}"/>
                </a:ext>
              </a:extLst>
            </p:cNvPr>
            <p:cNvSpPr txBox="1">
              <a:spLocks noChangeArrowheads="1"/>
            </p:cNvSpPr>
            <p:nvPr/>
          </p:nvSpPr>
          <p:spPr bwMode="auto">
            <a:xfrm>
              <a:off x="3269" y="1731"/>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sym typeface="Wingdings" pitchFamily="2" charset="2"/>
                </a:rPr>
                <a:t></a:t>
              </a:r>
            </a:p>
          </p:txBody>
        </p:sp>
      </p:grpSp>
      <p:grpSp>
        <p:nvGrpSpPr>
          <p:cNvPr id="41" name="Group 55">
            <a:extLst>
              <a:ext uri="{FF2B5EF4-FFF2-40B4-BE49-F238E27FC236}">
                <a16:creationId xmlns:a16="http://schemas.microsoft.com/office/drawing/2014/main" id="{9688CBD1-E913-452B-A7FA-531E47999A37}"/>
              </a:ext>
            </a:extLst>
          </p:cNvPr>
          <p:cNvGrpSpPr>
            <a:grpSpLocks/>
          </p:cNvGrpSpPr>
          <p:nvPr/>
        </p:nvGrpSpPr>
        <p:grpSpPr bwMode="auto">
          <a:xfrm>
            <a:off x="5987182" y="2667620"/>
            <a:ext cx="2697162" cy="1285875"/>
            <a:chOff x="3793" y="1907"/>
            <a:chExt cx="1699" cy="810"/>
          </a:xfrm>
        </p:grpSpPr>
        <p:grpSp>
          <p:nvGrpSpPr>
            <p:cNvPr id="42" name="Group 51">
              <a:extLst>
                <a:ext uri="{FF2B5EF4-FFF2-40B4-BE49-F238E27FC236}">
                  <a16:creationId xmlns:a16="http://schemas.microsoft.com/office/drawing/2014/main" id="{9E560ABE-DEC2-4424-9ADF-681B8DE95172}"/>
                </a:ext>
              </a:extLst>
            </p:cNvPr>
            <p:cNvGrpSpPr>
              <a:grpSpLocks/>
            </p:cNvGrpSpPr>
            <p:nvPr/>
          </p:nvGrpSpPr>
          <p:grpSpPr bwMode="auto">
            <a:xfrm>
              <a:off x="3793" y="1938"/>
              <a:ext cx="626" cy="779"/>
              <a:chOff x="3793" y="1938"/>
              <a:chExt cx="626" cy="779"/>
            </a:xfrm>
          </p:grpSpPr>
          <p:grpSp>
            <p:nvGrpSpPr>
              <p:cNvPr id="44" name="Group 49">
                <a:extLst>
                  <a:ext uri="{FF2B5EF4-FFF2-40B4-BE49-F238E27FC236}">
                    <a16:creationId xmlns:a16="http://schemas.microsoft.com/office/drawing/2014/main" id="{41CA264A-0DBA-4083-A5CC-E692BE13A243}"/>
                  </a:ext>
                </a:extLst>
              </p:cNvPr>
              <p:cNvGrpSpPr>
                <a:grpSpLocks/>
              </p:cNvGrpSpPr>
              <p:nvPr/>
            </p:nvGrpSpPr>
            <p:grpSpPr bwMode="auto">
              <a:xfrm>
                <a:off x="4131" y="2162"/>
                <a:ext cx="288" cy="555"/>
                <a:chOff x="4131" y="2162"/>
                <a:chExt cx="288" cy="555"/>
              </a:xfrm>
            </p:grpSpPr>
            <p:sp>
              <p:nvSpPr>
                <p:cNvPr id="46" name="Line 21">
                  <a:extLst>
                    <a:ext uri="{FF2B5EF4-FFF2-40B4-BE49-F238E27FC236}">
                      <a16:creationId xmlns:a16="http://schemas.microsoft.com/office/drawing/2014/main" id="{660A6F8E-1450-43BB-9691-787407013236}"/>
                    </a:ext>
                  </a:extLst>
                </p:cNvPr>
                <p:cNvSpPr>
                  <a:spLocks noChangeShapeType="1"/>
                </p:cNvSpPr>
                <p:nvPr/>
              </p:nvSpPr>
              <p:spPr bwMode="auto">
                <a:xfrm flipV="1">
                  <a:off x="4131" y="2162"/>
                  <a:ext cx="0" cy="555"/>
                </a:xfrm>
                <a:prstGeom prst="line">
                  <a:avLst/>
                </a:prstGeom>
                <a:noFill/>
                <a:ln w="7620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7" name="Text Box 22">
                  <a:extLst>
                    <a:ext uri="{FF2B5EF4-FFF2-40B4-BE49-F238E27FC236}">
                      <a16:creationId xmlns:a16="http://schemas.microsoft.com/office/drawing/2014/main" id="{8C21CED3-79C0-479E-9D26-0C24A8147494}"/>
                    </a:ext>
                  </a:extLst>
                </p:cNvPr>
                <p:cNvSpPr txBox="1">
                  <a:spLocks noChangeArrowheads="1"/>
                </p:cNvSpPr>
                <p:nvPr/>
              </p:nvSpPr>
              <p:spPr bwMode="auto">
                <a:xfrm>
                  <a:off x="4132" y="2338"/>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itchFamily="34" charset="0"/>
                      <a:ea typeface="宋体" pitchFamily="2" charset="-122"/>
                    </a:defRPr>
                  </a:lvl1pPr>
                  <a:lvl2pPr marL="742950" indent="-285750" defTabSz="762000" eaLnBrk="0" hangingPunct="0">
                    <a:defRPr>
                      <a:solidFill>
                        <a:schemeClr val="tx1"/>
                      </a:solidFill>
                      <a:latin typeface="Arial" pitchFamily="34" charset="0"/>
                      <a:ea typeface="宋体" pitchFamily="2" charset="-122"/>
                    </a:defRPr>
                  </a:lvl2pPr>
                  <a:lvl3pPr marL="1143000" indent="-228600" defTabSz="762000" eaLnBrk="0" hangingPunct="0">
                    <a:defRPr>
                      <a:solidFill>
                        <a:schemeClr val="tx1"/>
                      </a:solidFill>
                      <a:latin typeface="Arial" pitchFamily="34" charset="0"/>
                      <a:ea typeface="宋体" pitchFamily="2" charset="-122"/>
                    </a:defRPr>
                  </a:lvl3pPr>
                  <a:lvl4pPr marL="1600200" indent="-228600" defTabSz="762000" eaLnBrk="0" hangingPunct="0">
                    <a:defRPr>
                      <a:solidFill>
                        <a:schemeClr val="tx1"/>
                      </a:solidFill>
                      <a:latin typeface="Arial" pitchFamily="34" charset="0"/>
                      <a:ea typeface="宋体" pitchFamily="2" charset="-122"/>
                    </a:defRPr>
                  </a:lvl4pPr>
                  <a:lvl5pPr marL="2057400" indent="-228600" defTabSz="762000" eaLnBrk="0" hangingPunct="0">
                    <a:defRPr>
                      <a:solidFill>
                        <a:schemeClr val="tx1"/>
                      </a:solidFill>
                      <a:latin typeface="Arial" pitchFamily="34"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762000" eaLnBrk="0" fontAlgn="auto" latinLnBrk="0" hangingPunct="0">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333399"/>
                      </a:solidFill>
                      <a:effectLst/>
                      <a:uLnTx/>
                      <a:uFillTx/>
                      <a:latin typeface="Arial" pitchFamily="34" charset="0"/>
                      <a:ea typeface="黑体" pitchFamily="49" charset="-122"/>
                      <a:sym typeface="Wingdings" pitchFamily="2" charset="2"/>
                    </a:rPr>
                    <a:t></a:t>
                  </a:r>
                </a:p>
              </p:txBody>
            </p:sp>
          </p:grpSp>
          <p:sp>
            <p:nvSpPr>
              <p:cNvPr id="45" name="Rectangle 19">
                <a:extLst>
                  <a:ext uri="{FF2B5EF4-FFF2-40B4-BE49-F238E27FC236}">
                    <a16:creationId xmlns:a16="http://schemas.microsoft.com/office/drawing/2014/main" id="{A3FBAFEF-39B9-4150-858D-AA43520B2A2A}"/>
                  </a:ext>
                </a:extLst>
              </p:cNvPr>
              <p:cNvSpPr>
                <a:spLocks noChangeArrowheads="1"/>
              </p:cNvSpPr>
              <p:nvPr/>
            </p:nvSpPr>
            <p:spPr bwMode="auto">
              <a:xfrm>
                <a:off x="3793" y="1938"/>
                <a:ext cx="464" cy="256"/>
              </a:xfrm>
              <a:prstGeom prst="rect">
                <a:avLst/>
              </a:prstGeom>
              <a:solidFill>
                <a:srgbClr val="FFFF99"/>
              </a:solidFill>
              <a:ln w="12700">
                <a:solidFill>
                  <a:srgbClr val="000000"/>
                </a:solidFill>
                <a:miter lim="800000"/>
                <a:headEnd/>
                <a:tailEnd/>
              </a:ln>
            </p:spPr>
            <p:txBody>
              <a:bodyPr wrap="none" anchor="ctr"/>
              <a:lstStyle/>
              <a:p>
                <a:pPr marL="0" marR="0" lvl="0" indent="0" algn="ctr" defTabSz="7620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F</a:t>
                </a:r>
                <a:r>
                  <a:rPr kumimoji="0" lang="en-US" altLang="zh-CN" sz="2000" b="0" i="0" u="none" strike="noStrike" kern="0" cap="none" spc="0" normalizeH="0" baseline="-25000" noProof="0">
                    <a:ln>
                      <a:noFill/>
                    </a:ln>
                    <a:solidFill>
                      <a:srgbClr val="333399"/>
                    </a:solidFill>
                    <a:effectLst/>
                    <a:uLnTx/>
                    <a:uFillTx/>
                    <a:latin typeface="Arial"/>
                    <a:ea typeface="黑体"/>
                  </a:rPr>
                  <a:t>2</a:t>
                </a:r>
              </a:p>
            </p:txBody>
          </p:sp>
        </p:grpSp>
        <p:sp>
          <p:nvSpPr>
            <p:cNvPr id="43" name="Rectangle 45">
              <a:extLst>
                <a:ext uri="{FF2B5EF4-FFF2-40B4-BE49-F238E27FC236}">
                  <a16:creationId xmlns:a16="http://schemas.microsoft.com/office/drawing/2014/main" id="{713264B1-41C0-4558-B555-F7BFB73D3B95}"/>
                </a:ext>
              </a:extLst>
            </p:cNvPr>
            <p:cNvSpPr>
              <a:spLocks noChangeArrowheads="1"/>
            </p:cNvSpPr>
            <p:nvPr/>
          </p:nvSpPr>
          <p:spPr bwMode="auto">
            <a:xfrm>
              <a:off x="4240" y="1907"/>
              <a:ext cx="125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网桥 </a:t>
              </a:r>
              <a:r>
                <a:rPr kumimoji="0" lang="en-US" altLang="zh-CN" sz="2000" b="0" i="0" u="none" strike="noStrike" kern="0" cap="none" spc="0" normalizeH="0" baseline="0" noProof="0">
                  <a:ln>
                    <a:noFill/>
                  </a:ln>
                  <a:solidFill>
                    <a:srgbClr val="333399"/>
                  </a:solidFill>
                  <a:effectLst/>
                  <a:uLnTx/>
                  <a:uFillTx/>
                  <a:latin typeface="Arial"/>
                  <a:ea typeface="黑体"/>
                </a:rPr>
                <a:t>2 </a:t>
              </a:r>
              <a:r>
                <a:rPr kumimoji="0" lang="zh-CN" altLang="en-US" sz="2000" b="0" i="0" u="none" strike="noStrike" kern="0" cap="none" spc="0" normalizeH="0" baseline="0" noProof="0">
                  <a:ln>
                    <a:noFill/>
                  </a:ln>
                  <a:solidFill>
                    <a:srgbClr val="333399"/>
                  </a:solidFill>
                  <a:effectLst/>
                  <a:uLnTx/>
                  <a:uFillTx/>
                  <a:latin typeface="Arial"/>
                  <a:ea typeface="黑体"/>
                </a:rPr>
                <a:t>转发的帧</a:t>
              </a:r>
            </a:p>
          </p:txBody>
        </p:sp>
      </p:grpSp>
      <p:sp>
        <p:nvSpPr>
          <p:cNvPr id="48" name="Arc 46">
            <a:extLst>
              <a:ext uri="{FF2B5EF4-FFF2-40B4-BE49-F238E27FC236}">
                <a16:creationId xmlns:a16="http://schemas.microsoft.com/office/drawing/2014/main" id="{7D181A2E-B12C-464A-A460-C685D8D3EE65}"/>
              </a:ext>
            </a:extLst>
          </p:cNvPr>
          <p:cNvSpPr>
            <a:spLocks/>
          </p:cNvSpPr>
          <p:nvPr/>
        </p:nvSpPr>
        <p:spPr bwMode="auto">
          <a:xfrm rot="-5199144">
            <a:off x="4217913" y="2454101"/>
            <a:ext cx="685800" cy="2205038"/>
          </a:xfrm>
          <a:custGeom>
            <a:avLst/>
            <a:gdLst>
              <a:gd name="T0" fmla="*/ 0 w 21653"/>
              <a:gd name="T1" fmla="*/ 0 h 42096"/>
              <a:gd name="T2" fmla="*/ 217589 w 21653"/>
              <a:gd name="T3" fmla="*/ 2205038 h 42096"/>
              <a:gd name="T4" fmla="*/ 1679 w 21653"/>
              <a:gd name="T5" fmla="*/ 1131433 h 42096"/>
              <a:gd name="T6" fmla="*/ 0 60000 65536"/>
              <a:gd name="T7" fmla="*/ 0 60000 65536"/>
              <a:gd name="T8" fmla="*/ 0 60000 65536"/>
              <a:gd name="T9" fmla="*/ 0 w 21653"/>
              <a:gd name="T10" fmla="*/ 0 h 42096"/>
              <a:gd name="T11" fmla="*/ 21653 w 21653"/>
              <a:gd name="T12" fmla="*/ 42096 h 42096"/>
            </a:gdLst>
            <a:ahLst/>
            <a:cxnLst>
              <a:cxn ang="T6">
                <a:pos x="T0" y="T1"/>
              </a:cxn>
              <a:cxn ang="T7">
                <a:pos x="T2" y="T3"/>
              </a:cxn>
              <a:cxn ang="T8">
                <a:pos x="T4" y="T5"/>
              </a:cxn>
            </a:cxnLst>
            <a:rect l="T9" t="T10" r="T11" b="T12"/>
            <a:pathLst>
              <a:path w="21653" h="42096" fill="none" extrusionOk="0">
                <a:moveTo>
                  <a:pt x="0" y="0"/>
                </a:moveTo>
                <a:cubicBezTo>
                  <a:pt x="17" y="0"/>
                  <a:pt x="35" y="-1"/>
                  <a:pt x="53" y="0"/>
                </a:cubicBezTo>
                <a:cubicBezTo>
                  <a:pt x="11982" y="0"/>
                  <a:pt x="21653" y="9670"/>
                  <a:pt x="21653" y="21600"/>
                </a:cubicBezTo>
                <a:cubicBezTo>
                  <a:pt x="21653" y="30902"/>
                  <a:pt x="15697" y="39160"/>
                  <a:pt x="6870" y="42096"/>
                </a:cubicBezTo>
              </a:path>
              <a:path w="21653" h="42096" stroke="0" extrusionOk="0">
                <a:moveTo>
                  <a:pt x="0" y="0"/>
                </a:moveTo>
                <a:cubicBezTo>
                  <a:pt x="17" y="0"/>
                  <a:pt x="35" y="-1"/>
                  <a:pt x="53" y="0"/>
                </a:cubicBezTo>
                <a:cubicBezTo>
                  <a:pt x="11982" y="0"/>
                  <a:pt x="21653" y="9670"/>
                  <a:pt x="21653" y="21600"/>
                </a:cubicBezTo>
                <a:cubicBezTo>
                  <a:pt x="21653" y="30902"/>
                  <a:pt x="15697" y="39160"/>
                  <a:pt x="6870" y="42096"/>
                </a:cubicBezTo>
                <a:lnTo>
                  <a:pt x="53" y="21600"/>
                </a:lnTo>
                <a:close/>
              </a:path>
            </a:pathLst>
          </a:custGeom>
          <a:noFill/>
          <a:ln w="76200" cap="rnd">
            <a:solidFill>
              <a:srgbClr val="333399"/>
            </a:solidFill>
            <a:round/>
            <a:headEnd type="triangle" w="med" len="lg"/>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9" name="Text Box 47">
            <a:extLst>
              <a:ext uri="{FF2B5EF4-FFF2-40B4-BE49-F238E27FC236}">
                <a16:creationId xmlns:a16="http://schemas.microsoft.com/office/drawing/2014/main" id="{776378DF-1DC7-46DF-A213-22248F7758D3}"/>
              </a:ext>
            </a:extLst>
          </p:cNvPr>
          <p:cNvSpPr txBox="1">
            <a:spLocks noChangeArrowheads="1"/>
          </p:cNvSpPr>
          <p:nvPr/>
        </p:nvSpPr>
        <p:spPr bwMode="auto">
          <a:xfrm>
            <a:off x="3169369" y="4582145"/>
            <a:ext cx="2936875" cy="466725"/>
          </a:xfrm>
          <a:prstGeom prst="rect">
            <a:avLst/>
          </a:prstGeom>
          <a:solidFill>
            <a:srgbClr val="FFFF99"/>
          </a:solidFill>
          <a:ln w="9525">
            <a:solidFill>
              <a:srgbClr val="333399"/>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333399"/>
                </a:solidFill>
                <a:effectLst/>
                <a:uLnTx/>
                <a:uFillTx/>
                <a:latin typeface="黑体" pitchFamily="49" charset="-122"/>
                <a:ea typeface="黑体" pitchFamily="49" charset="-122"/>
              </a:rPr>
              <a:t>网络资源白白消耗了</a:t>
            </a:r>
          </a:p>
        </p:txBody>
      </p:sp>
    </p:spTree>
    <p:extLst>
      <p:ext uri="{BB962C8B-B14F-4D97-AF65-F5344CB8AC3E}">
        <p14:creationId xmlns:p14="http://schemas.microsoft.com/office/powerpoint/2010/main" val="3884140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1000"/>
                                        <p:tgtEl>
                                          <p:spTgt spid="22"/>
                                        </p:tgtEl>
                                      </p:cBhvr>
                                    </p:animEffect>
                                  </p:childTnLst>
                                </p:cTn>
                              </p:par>
                              <p:par>
                                <p:cTn id="8" presetID="22" presetClass="entr" presetSubtype="8"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1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down)">
                                      <p:cBhvr>
                                        <p:cTn id="15" dur="1000"/>
                                        <p:tgtEl>
                                          <p:spTgt spid="31"/>
                                        </p:tgtEl>
                                      </p:cBhvr>
                                    </p:animEffect>
                                  </p:childTnLst>
                                </p:cTn>
                              </p:par>
                              <p:par>
                                <p:cTn id="16" presetID="22" presetClass="entr" presetSubtype="4"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wipe(down)">
                                      <p:cBhvr>
                                        <p:cTn id="18" dur="10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1000"/>
                                        <p:tgtEl>
                                          <p:spTgt spid="28"/>
                                        </p:tgtEl>
                                      </p:cBhvr>
                                    </p:animEffect>
                                  </p:childTnLst>
                                </p:cTn>
                              </p:par>
                              <p:par>
                                <p:cTn id="24" presetID="22" presetClass="entr" presetSubtype="2"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1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par>
                          <p:cTn id="35" fill="hold">
                            <p:stCondLst>
                              <p:cond delay="500"/>
                            </p:stCondLst>
                            <p:childTnLst>
                              <p:par>
                                <p:cTn id="36" presetID="1" presetClass="exit" presetSubtype="0" fill="hold" grpId="1" nodeType="afterEffect">
                                  <p:stCondLst>
                                    <p:cond delay="500"/>
                                  </p:stCondLst>
                                  <p:childTnLst>
                                    <p:set>
                                      <p:cBhvr>
                                        <p:cTn id="37" dur="1" fill="hold">
                                          <p:stCondLst>
                                            <p:cond delay="0"/>
                                          </p:stCondLst>
                                        </p:cTn>
                                        <p:tgtEl>
                                          <p:spTgt spid="13"/>
                                        </p:tgtEl>
                                        <p:attrNameLst>
                                          <p:attrName>style.visibility</p:attrName>
                                        </p:attrNameLst>
                                      </p:cBhvr>
                                      <p:to>
                                        <p:strVal val="hidden"/>
                                      </p:to>
                                    </p:set>
                                  </p:childTnLst>
                                </p:cTn>
                              </p:par>
                            </p:childTnLst>
                          </p:cTn>
                        </p:par>
                        <p:par>
                          <p:cTn id="38" fill="hold">
                            <p:stCondLst>
                              <p:cond delay="1000"/>
                            </p:stCondLst>
                            <p:childTnLst>
                              <p:par>
                                <p:cTn id="39" presetID="22" presetClass="entr" presetSubtype="2" fill="hold" grpId="0" nodeType="after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wipe(right)">
                                      <p:cBhvr>
                                        <p:cTn id="41" dur="500"/>
                                        <p:tgtEl>
                                          <p:spTgt spid="48"/>
                                        </p:tgtEl>
                                      </p:cBhvr>
                                    </p:animEffect>
                                  </p:childTnLst>
                                </p:cTn>
                              </p:par>
                            </p:childTnLst>
                          </p:cTn>
                        </p:par>
                        <p:par>
                          <p:cTn id="42" fill="hold">
                            <p:stCondLst>
                              <p:cond delay="1500"/>
                            </p:stCondLst>
                            <p:childTnLst>
                              <p:par>
                                <p:cTn id="43" presetID="1" presetClass="exit" presetSubtype="0" fill="hold" grpId="1" nodeType="afterEffect">
                                  <p:stCondLst>
                                    <p:cond delay="500"/>
                                  </p:stCondLst>
                                  <p:childTnLst>
                                    <p:set>
                                      <p:cBhvr>
                                        <p:cTn id="44" dur="1" fill="hold">
                                          <p:stCondLst>
                                            <p:cond delay="0"/>
                                          </p:stCondLst>
                                        </p:cTn>
                                        <p:tgtEl>
                                          <p:spTgt spid="48"/>
                                        </p:tgtEl>
                                        <p:attrNameLst>
                                          <p:attrName>style.visibility</p:attrName>
                                        </p:attrNameLst>
                                      </p:cBhvr>
                                      <p:to>
                                        <p:strVal val="hidden"/>
                                      </p:to>
                                    </p:set>
                                  </p:childTnLst>
                                </p:cTn>
                              </p:par>
                            </p:childTnLst>
                          </p:cTn>
                        </p:par>
                        <p:par>
                          <p:cTn id="45" fill="hold">
                            <p:stCondLst>
                              <p:cond delay="2000"/>
                            </p:stCondLst>
                            <p:childTnLst>
                              <p:par>
                                <p:cTn id="46" presetID="22" presetClass="entr" presetSubtype="8" fill="hold" grpId="2"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par>
                          <p:cTn id="49" fill="hold">
                            <p:stCondLst>
                              <p:cond delay="2500"/>
                            </p:stCondLst>
                            <p:childTnLst>
                              <p:par>
                                <p:cTn id="50" presetID="1" presetClass="exit" presetSubtype="0" fill="hold" grpId="3" nodeType="afterEffect">
                                  <p:stCondLst>
                                    <p:cond delay="500"/>
                                  </p:stCondLst>
                                  <p:childTnLst>
                                    <p:set>
                                      <p:cBhvr>
                                        <p:cTn id="51" dur="1" fill="hold">
                                          <p:stCondLst>
                                            <p:cond delay="0"/>
                                          </p:stCondLst>
                                        </p:cTn>
                                        <p:tgtEl>
                                          <p:spTgt spid="13"/>
                                        </p:tgtEl>
                                        <p:attrNameLst>
                                          <p:attrName>style.visibility</p:attrName>
                                        </p:attrNameLst>
                                      </p:cBhvr>
                                      <p:to>
                                        <p:strVal val="hidden"/>
                                      </p:to>
                                    </p:set>
                                  </p:childTnLst>
                                </p:cTn>
                              </p:par>
                            </p:childTnLst>
                          </p:cTn>
                        </p:par>
                        <p:par>
                          <p:cTn id="52" fill="hold">
                            <p:stCondLst>
                              <p:cond delay="3000"/>
                            </p:stCondLst>
                            <p:childTnLst>
                              <p:par>
                                <p:cTn id="53" presetID="22" presetClass="entr" presetSubtype="2" fill="hold" grpId="2"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right)">
                                      <p:cBhvr>
                                        <p:cTn id="55" dur="500"/>
                                        <p:tgtEl>
                                          <p:spTgt spid="48"/>
                                        </p:tgtEl>
                                      </p:cBhvr>
                                    </p:animEffect>
                                  </p:childTnLst>
                                </p:cTn>
                              </p:par>
                            </p:childTnLst>
                          </p:cTn>
                        </p:par>
                        <p:par>
                          <p:cTn id="56" fill="hold">
                            <p:stCondLst>
                              <p:cond delay="3500"/>
                            </p:stCondLst>
                            <p:childTnLst>
                              <p:par>
                                <p:cTn id="57" presetID="1" presetClass="exit" presetSubtype="0" fill="hold" grpId="3" nodeType="afterEffect">
                                  <p:stCondLst>
                                    <p:cond delay="500"/>
                                  </p:stCondLst>
                                  <p:childTnLst>
                                    <p:set>
                                      <p:cBhvr>
                                        <p:cTn id="58" dur="1" fill="hold">
                                          <p:stCondLst>
                                            <p:cond delay="0"/>
                                          </p:stCondLst>
                                        </p:cTn>
                                        <p:tgtEl>
                                          <p:spTgt spid="48"/>
                                        </p:tgtEl>
                                        <p:attrNameLst>
                                          <p:attrName>style.visibility</p:attrName>
                                        </p:attrNameLst>
                                      </p:cBhvr>
                                      <p:to>
                                        <p:strVal val="hidden"/>
                                      </p:to>
                                    </p:set>
                                  </p:childTnLst>
                                </p:cTn>
                              </p:par>
                            </p:childTnLst>
                          </p:cTn>
                        </p:par>
                        <p:par>
                          <p:cTn id="59" fill="hold">
                            <p:stCondLst>
                              <p:cond delay="4000"/>
                            </p:stCondLst>
                            <p:childTnLst>
                              <p:par>
                                <p:cTn id="60" presetID="22" presetClass="entr" presetSubtype="8" fill="hold" grpId="4"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500"/>
                                        <p:tgtEl>
                                          <p:spTgt spid="13"/>
                                        </p:tgtEl>
                                      </p:cBhvr>
                                    </p:animEffect>
                                  </p:childTnLst>
                                </p:cTn>
                              </p:par>
                            </p:childTnLst>
                          </p:cTn>
                        </p:par>
                        <p:par>
                          <p:cTn id="63" fill="hold">
                            <p:stCondLst>
                              <p:cond delay="4500"/>
                            </p:stCondLst>
                            <p:childTnLst>
                              <p:par>
                                <p:cTn id="64" presetID="1" presetClass="exit" presetSubtype="0" fill="hold" grpId="5" nodeType="afterEffect">
                                  <p:stCondLst>
                                    <p:cond delay="500"/>
                                  </p:stCondLst>
                                  <p:childTnLst>
                                    <p:set>
                                      <p:cBhvr>
                                        <p:cTn id="65" dur="1" fill="hold">
                                          <p:stCondLst>
                                            <p:cond delay="0"/>
                                          </p:stCondLst>
                                        </p:cTn>
                                        <p:tgtEl>
                                          <p:spTgt spid="13"/>
                                        </p:tgtEl>
                                        <p:attrNameLst>
                                          <p:attrName>style.visibility</p:attrName>
                                        </p:attrNameLst>
                                      </p:cBhvr>
                                      <p:to>
                                        <p:strVal val="hidden"/>
                                      </p:to>
                                    </p:set>
                                  </p:childTnLst>
                                </p:cTn>
                              </p:par>
                            </p:childTnLst>
                          </p:cTn>
                        </p:par>
                        <p:par>
                          <p:cTn id="66" fill="hold">
                            <p:stCondLst>
                              <p:cond delay="5000"/>
                            </p:stCondLst>
                            <p:childTnLst>
                              <p:par>
                                <p:cTn id="67" presetID="22" presetClass="entr" presetSubtype="2" fill="hold" grpId="4" nodeType="after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wipe(right)">
                                      <p:cBhvr>
                                        <p:cTn id="69" dur="500"/>
                                        <p:tgtEl>
                                          <p:spTgt spid="48"/>
                                        </p:tgtEl>
                                      </p:cBhvr>
                                    </p:animEffect>
                                  </p:childTnLst>
                                </p:cTn>
                              </p:par>
                            </p:childTnLst>
                          </p:cTn>
                        </p:par>
                        <p:par>
                          <p:cTn id="70" fill="hold">
                            <p:stCondLst>
                              <p:cond delay="5500"/>
                            </p:stCondLst>
                            <p:childTnLst>
                              <p:par>
                                <p:cTn id="71" presetID="1" presetClass="entr" presetSubtype="0" fill="hold" grpId="0" nodeType="after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3" grpId="3" animBg="1"/>
      <p:bldP spid="13" grpId="4" animBg="1"/>
      <p:bldP spid="13" grpId="5" animBg="1"/>
      <p:bldP spid="19" grpId="0"/>
      <p:bldP spid="48" grpId="0" animBg="1"/>
      <p:bldP spid="48" grpId="1" animBg="1"/>
      <p:bldP spid="48" grpId="2" animBg="1"/>
      <p:bldP spid="48" grpId="3" animBg="1"/>
      <p:bldP spid="48" grpId="4" animBg="1"/>
      <p:bldP spid="4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4">
            <a:extLst>
              <a:ext uri="{FF2B5EF4-FFF2-40B4-BE49-F238E27FC236}">
                <a16:creationId xmlns:a16="http://schemas.microsoft.com/office/drawing/2014/main" id="{E00D8C0C-A128-4C53-A414-88E0F02E586A}"/>
              </a:ext>
            </a:extLst>
          </p:cNvPr>
          <p:cNvSpPr>
            <a:spLocks noChangeArrowheads="1"/>
          </p:cNvSpPr>
          <p:nvPr/>
        </p:nvSpPr>
        <p:spPr bwMode="auto">
          <a:xfrm>
            <a:off x="7954442" y="3933999"/>
            <a:ext cx="496888" cy="337490"/>
          </a:xfrm>
          <a:prstGeom prst="rect">
            <a:avLst/>
          </a:prstGeom>
          <a:solidFill>
            <a:srgbClr val="FFC000"/>
          </a:solidFill>
          <a:ln>
            <a:solidFill>
              <a:srgbClr val="FFC000"/>
            </a:solidFill>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1600">
                <a:solidFill>
                  <a:srgbClr val="3333CC"/>
                </a:solidFill>
                <a:latin typeface="+mn-ea"/>
              </a:rPr>
              <a:t>EOT</a:t>
            </a:r>
          </a:p>
        </p:txBody>
      </p:sp>
      <p:sp>
        <p:nvSpPr>
          <p:cNvPr id="3" name="内容占位符 2">
            <a:extLst>
              <a:ext uri="{FF2B5EF4-FFF2-40B4-BE49-F238E27FC236}">
                <a16:creationId xmlns:a16="http://schemas.microsoft.com/office/drawing/2014/main" id="{51A3F879-0C41-4C92-A7A7-A90C48337A54}"/>
              </a:ext>
            </a:extLst>
          </p:cNvPr>
          <p:cNvSpPr>
            <a:spLocks noGrp="1"/>
          </p:cNvSpPr>
          <p:nvPr>
            <p:ph idx="1"/>
          </p:nvPr>
        </p:nvSpPr>
        <p:spPr>
          <a:xfrm>
            <a:off x="923883" y="1625239"/>
            <a:ext cx="7391400" cy="1680460"/>
          </a:xfrm>
        </p:spPr>
        <p:txBody>
          <a:bodyPr/>
          <a:lstStyle/>
          <a:p>
            <a:r>
              <a:rPr lang="zh-CN" altLang="en-US" sz="2000" dirty="0">
                <a:latin typeface="+mn-ea"/>
              </a:rPr>
              <a:t>当数据是由可打印的</a:t>
            </a:r>
            <a:r>
              <a:rPr lang="en-US" altLang="zh-CN" sz="2000" dirty="0">
                <a:latin typeface="+mn-ea"/>
              </a:rPr>
              <a:t>ASCII</a:t>
            </a:r>
            <a:r>
              <a:rPr lang="zh-CN" altLang="en-US" sz="2000" dirty="0">
                <a:latin typeface="+mn-ea"/>
              </a:rPr>
              <a:t>码组成的文本文件时，帧定界可以使用控制字符作为帧定界符。</a:t>
            </a:r>
          </a:p>
          <a:p>
            <a:r>
              <a:rPr lang="zh-CN" altLang="en-US" sz="2000" dirty="0">
                <a:latin typeface="+mn-ea"/>
              </a:rPr>
              <a:t>控制字符</a:t>
            </a:r>
            <a:r>
              <a:rPr lang="en-US" altLang="zh-CN" sz="2000" dirty="0">
                <a:latin typeface="+mn-ea"/>
              </a:rPr>
              <a:t>SOH (Start Of Header)</a:t>
            </a:r>
            <a:r>
              <a:rPr lang="zh-CN" altLang="en-US" sz="2000" dirty="0">
                <a:latin typeface="+mn-ea"/>
              </a:rPr>
              <a:t>放在帧的最前面，表示帧首部开始，控制字符</a:t>
            </a:r>
            <a:r>
              <a:rPr lang="en-US" altLang="zh-CN" sz="2000" dirty="0">
                <a:latin typeface="+mn-ea"/>
              </a:rPr>
              <a:t>EOT (End Of Transmission)</a:t>
            </a:r>
            <a:r>
              <a:rPr lang="zh-CN" altLang="en-US" sz="2000" dirty="0">
                <a:latin typeface="+mn-ea"/>
              </a:rPr>
              <a:t>表示帧结束；</a:t>
            </a:r>
            <a:endParaRPr lang="en-US" altLang="zh-CN" sz="2000" dirty="0">
              <a:latin typeface="+mn-ea"/>
            </a:endParaRPr>
          </a:p>
          <a:p>
            <a:pPr lvl="1"/>
            <a:r>
              <a:rPr lang="en-US" altLang="zh-CN" sz="1600" dirty="0">
                <a:latin typeface="+mn-ea"/>
              </a:rPr>
              <a:t>SOH</a:t>
            </a:r>
            <a:r>
              <a:rPr lang="zh-CN" altLang="en-US" sz="1600" dirty="0">
                <a:latin typeface="+mn-ea"/>
              </a:rPr>
              <a:t>和</a:t>
            </a:r>
            <a:r>
              <a:rPr lang="en-US" altLang="zh-CN" sz="1600" dirty="0">
                <a:latin typeface="+mn-ea"/>
              </a:rPr>
              <a:t>EOT</a:t>
            </a:r>
            <a:r>
              <a:rPr lang="zh-CN" altLang="en-US" sz="1600" dirty="0">
                <a:latin typeface="+mn-ea"/>
              </a:rPr>
              <a:t>只是控制字符的名字，分别十六进制编码</a:t>
            </a:r>
            <a:r>
              <a:rPr lang="en-US" altLang="zh-CN" sz="1600" dirty="0">
                <a:latin typeface="+mn-ea"/>
              </a:rPr>
              <a:t>01</a:t>
            </a:r>
            <a:r>
              <a:rPr lang="zh-CN" altLang="en-US" sz="1600" dirty="0">
                <a:latin typeface="+mn-ea"/>
              </a:rPr>
              <a:t>和</a:t>
            </a:r>
            <a:r>
              <a:rPr lang="en-US" altLang="zh-CN" sz="1600" dirty="0">
                <a:latin typeface="+mn-ea"/>
              </a:rPr>
              <a:t>04</a:t>
            </a:r>
            <a:r>
              <a:rPr lang="zh-CN" altLang="en-US" sz="1600" dirty="0">
                <a:latin typeface="+mn-ea"/>
              </a:rPr>
              <a:t>。</a:t>
            </a:r>
            <a:endParaRPr lang="en-US" altLang="zh-CN" sz="1600" dirty="0">
              <a:latin typeface="+mn-ea"/>
            </a:endParaRPr>
          </a:p>
        </p:txBody>
      </p:sp>
      <p:sp>
        <p:nvSpPr>
          <p:cNvPr id="4" name="Rectangle 4">
            <a:extLst>
              <a:ext uri="{FF2B5EF4-FFF2-40B4-BE49-F238E27FC236}">
                <a16:creationId xmlns:a16="http://schemas.microsoft.com/office/drawing/2014/main" id="{8417830A-65AB-485A-80DE-B18798D96E52}"/>
              </a:ext>
            </a:extLst>
          </p:cNvPr>
          <p:cNvSpPr>
            <a:spLocks noChangeArrowheads="1"/>
          </p:cNvSpPr>
          <p:nvPr/>
        </p:nvSpPr>
        <p:spPr bwMode="auto">
          <a:xfrm>
            <a:off x="953567" y="3933999"/>
            <a:ext cx="495300" cy="338551"/>
          </a:xfrm>
          <a:prstGeom prst="rect">
            <a:avLst/>
          </a:prstGeom>
          <a:solidFill>
            <a:srgbClr val="FFC000"/>
          </a:solidFill>
          <a:ln>
            <a:solidFill>
              <a:srgbClr val="FFC000"/>
            </a:solidFill>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1600" dirty="0">
                <a:solidFill>
                  <a:srgbClr val="3333CC"/>
                </a:solidFill>
                <a:latin typeface="+mn-ea"/>
              </a:rPr>
              <a:t>SOH</a:t>
            </a:r>
          </a:p>
        </p:txBody>
      </p:sp>
      <p:sp>
        <p:nvSpPr>
          <p:cNvPr id="5" name="Rectangle 5">
            <a:extLst>
              <a:ext uri="{FF2B5EF4-FFF2-40B4-BE49-F238E27FC236}">
                <a16:creationId xmlns:a16="http://schemas.microsoft.com/office/drawing/2014/main" id="{009C5B5E-E557-4D96-A2F9-44A3D66020C4}"/>
              </a:ext>
            </a:extLst>
          </p:cNvPr>
          <p:cNvSpPr>
            <a:spLocks noChangeArrowheads="1"/>
          </p:cNvSpPr>
          <p:nvPr/>
        </p:nvSpPr>
        <p:spPr bwMode="auto">
          <a:xfrm>
            <a:off x="1448867" y="3933999"/>
            <a:ext cx="6527800" cy="338554"/>
          </a:xfrm>
          <a:prstGeom prst="rect">
            <a:avLst/>
          </a:prstGeom>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zh-CN" altLang="en-US" sz="1600" dirty="0">
                <a:solidFill>
                  <a:srgbClr val="3333CC"/>
                </a:solidFill>
                <a:latin typeface="+mn-ea"/>
              </a:rPr>
              <a:t>装在帧中的数据部分</a:t>
            </a:r>
          </a:p>
        </p:txBody>
      </p:sp>
      <p:sp>
        <p:nvSpPr>
          <p:cNvPr id="6" name="Line 6">
            <a:extLst>
              <a:ext uri="{FF2B5EF4-FFF2-40B4-BE49-F238E27FC236}">
                <a16:creationId xmlns:a16="http://schemas.microsoft.com/office/drawing/2014/main" id="{BDB649B7-855C-4E1F-A999-5FDEABFCB370}"/>
              </a:ext>
            </a:extLst>
          </p:cNvPr>
          <p:cNvSpPr>
            <a:spLocks noChangeShapeType="1"/>
          </p:cNvSpPr>
          <p:nvPr/>
        </p:nvSpPr>
        <p:spPr bwMode="auto">
          <a:xfrm>
            <a:off x="971550" y="4478026"/>
            <a:ext cx="751998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1600">
              <a:solidFill>
                <a:srgbClr val="000000"/>
              </a:solidFill>
              <a:latin typeface="+mn-ea"/>
            </a:endParaRPr>
          </a:p>
        </p:txBody>
      </p:sp>
      <p:sp>
        <p:nvSpPr>
          <p:cNvPr id="7" name="Text Box 7">
            <a:extLst>
              <a:ext uri="{FF2B5EF4-FFF2-40B4-BE49-F238E27FC236}">
                <a16:creationId xmlns:a16="http://schemas.microsoft.com/office/drawing/2014/main" id="{EF54A744-F352-4CDA-8514-080FCE8C8C0B}"/>
              </a:ext>
            </a:extLst>
          </p:cNvPr>
          <p:cNvSpPr txBox="1">
            <a:spLocks noChangeArrowheads="1"/>
          </p:cNvSpPr>
          <p:nvPr/>
        </p:nvSpPr>
        <p:spPr bwMode="auto">
          <a:xfrm>
            <a:off x="4471523" y="4308749"/>
            <a:ext cx="391454"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1600" dirty="0">
                <a:solidFill>
                  <a:srgbClr val="3333CC"/>
                </a:solidFill>
                <a:latin typeface="+mn-ea"/>
                <a:ea typeface="+mn-ea"/>
              </a:rPr>
              <a:t>帧</a:t>
            </a:r>
          </a:p>
        </p:txBody>
      </p:sp>
      <p:sp>
        <p:nvSpPr>
          <p:cNvPr id="8" name="Line 8">
            <a:extLst>
              <a:ext uri="{FF2B5EF4-FFF2-40B4-BE49-F238E27FC236}">
                <a16:creationId xmlns:a16="http://schemas.microsoft.com/office/drawing/2014/main" id="{98EDD51F-4BDF-4F46-914A-A700DF32C7AE}"/>
              </a:ext>
            </a:extLst>
          </p:cNvPr>
          <p:cNvSpPr>
            <a:spLocks noChangeShapeType="1"/>
          </p:cNvSpPr>
          <p:nvPr/>
        </p:nvSpPr>
        <p:spPr bwMode="auto">
          <a:xfrm>
            <a:off x="1196085" y="3665698"/>
            <a:ext cx="5132" cy="268301"/>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1600">
              <a:solidFill>
                <a:srgbClr val="000000"/>
              </a:solidFill>
              <a:latin typeface="+mn-ea"/>
            </a:endParaRPr>
          </a:p>
        </p:txBody>
      </p:sp>
      <p:sp>
        <p:nvSpPr>
          <p:cNvPr id="9" name="Text Box 9">
            <a:extLst>
              <a:ext uri="{FF2B5EF4-FFF2-40B4-BE49-F238E27FC236}">
                <a16:creationId xmlns:a16="http://schemas.microsoft.com/office/drawing/2014/main" id="{5681DCC0-7DA0-4729-B6EE-AFDB54B899A9}"/>
              </a:ext>
            </a:extLst>
          </p:cNvPr>
          <p:cNvSpPr txBox="1">
            <a:spLocks noChangeArrowheads="1"/>
          </p:cNvSpPr>
          <p:nvPr/>
        </p:nvSpPr>
        <p:spPr bwMode="auto">
          <a:xfrm>
            <a:off x="690177" y="3327147"/>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1600" dirty="0">
                <a:solidFill>
                  <a:srgbClr val="3333CC"/>
                </a:solidFill>
                <a:latin typeface="+mn-ea"/>
                <a:ea typeface="+mn-ea"/>
              </a:rPr>
              <a:t>帧开始符</a:t>
            </a:r>
          </a:p>
        </p:txBody>
      </p:sp>
      <p:sp>
        <p:nvSpPr>
          <p:cNvPr id="10" name="Text Box 10">
            <a:extLst>
              <a:ext uri="{FF2B5EF4-FFF2-40B4-BE49-F238E27FC236}">
                <a16:creationId xmlns:a16="http://schemas.microsoft.com/office/drawing/2014/main" id="{B8C10713-1129-40B3-8183-880338BF20CC}"/>
              </a:ext>
            </a:extLst>
          </p:cNvPr>
          <p:cNvSpPr txBox="1">
            <a:spLocks noChangeArrowheads="1"/>
          </p:cNvSpPr>
          <p:nvPr/>
        </p:nvSpPr>
        <p:spPr bwMode="auto">
          <a:xfrm>
            <a:off x="7696978" y="3322900"/>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1600">
                <a:solidFill>
                  <a:srgbClr val="3333CC"/>
                </a:solidFill>
                <a:latin typeface="+mn-ea"/>
                <a:ea typeface="+mn-ea"/>
              </a:rPr>
              <a:t>帧结束符</a:t>
            </a:r>
          </a:p>
        </p:txBody>
      </p:sp>
      <p:sp>
        <p:nvSpPr>
          <p:cNvPr id="11" name="Line 11">
            <a:extLst>
              <a:ext uri="{FF2B5EF4-FFF2-40B4-BE49-F238E27FC236}">
                <a16:creationId xmlns:a16="http://schemas.microsoft.com/office/drawing/2014/main" id="{8DECF3F1-EAA2-44C7-A455-188271F3AD66}"/>
              </a:ext>
            </a:extLst>
          </p:cNvPr>
          <p:cNvSpPr>
            <a:spLocks noChangeShapeType="1"/>
          </p:cNvSpPr>
          <p:nvPr/>
        </p:nvSpPr>
        <p:spPr bwMode="auto">
          <a:xfrm flipH="1">
            <a:off x="8225904" y="3665698"/>
            <a:ext cx="5131" cy="268301"/>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1600">
              <a:solidFill>
                <a:srgbClr val="000000"/>
              </a:solidFill>
              <a:latin typeface="+mn-ea"/>
            </a:endParaRPr>
          </a:p>
        </p:txBody>
      </p:sp>
      <p:sp>
        <p:nvSpPr>
          <p:cNvPr id="12" name="Line 12">
            <a:extLst>
              <a:ext uri="{FF2B5EF4-FFF2-40B4-BE49-F238E27FC236}">
                <a16:creationId xmlns:a16="http://schemas.microsoft.com/office/drawing/2014/main" id="{6F4F9F27-7EC3-477D-947C-05FDC3EF2F04}"/>
              </a:ext>
            </a:extLst>
          </p:cNvPr>
          <p:cNvSpPr>
            <a:spLocks noChangeShapeType="1"/>
          </p:cNvSpPr>
          <p:nvPr/>
        </p:nvSpPr>
        <p:spPr bwMode="auto">
          <a:xfrm flipV="1">
            <a:off x="953567" y="4263487"/>
            <a:ext cx="0" cy="549275"/>
          </a:xfrm>
          <a:prstGeom prst="line">
            <a:avLst/>
          </a:prstGeom>
          <a:noFill/>
          <a:ln w="38100">
            <a:solidFill>
              <a:schemeClr val="accent2"/>
            </a:solidFill>
            <a:round/>
            <a:tailEnd type="triangle" w="med" len="lg"/>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1600">
              <a:solidFill>
                <a:srgbClr val="000000"/>
              </a:solidFill>
              <a:latin typeface="+mn-ea"/>
            </a:endParaRPr>
          </a:p>
        </p:txBody>
      </p:sp>
      <p:sp>
        <p:nvSpPr>
          <p:cNvPr id="13" name="Text Box 13">
            <a:extLst>
              <a:ext uri="{FF2B5EF4-FFF2-40B4-BE49-F238E27FC236}">
                <a16:creationId xmlns:a16="http://schemas.microsoft.com/office/drawing/2014/main" id="{30515766-87E9-413A-967A-87A69A01D81D}"/>
              </a:ext>
            </a:extLst>
          </p:cNvPr>
          <p:cNvSpPr txBox="1">
            <a:spLocks noChangeArrowheads="1"/>
          </p:cNvSpPr>
          <p:nvPr/>
        </p:nvSpPr>
        <p:spPr bwMode="auto">
          <a:xfrm>
            <a:off x="308670" y="4789610"/>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1600" dirty="0">
                <a:solidFill>
                  <a:srgbClr val="3333CC"/>
                </a:solidFill>
                <a:latin typeface="+mn-ea"/>
                <a:ea typeface="+mn-ea"/>
              </a:rPr>
              <a:t>发送在前</a:t>
            </a:r>
          </a:p>
        </p:txBody>
      </p:sp>
      <p:sp>
        <p:nvSpPr>
          <p:cNvPr id="16" name="文本框 15">
            <a:extLst>
              <a:ext uri="{FF2B5EF4-FFF2-40B4-BE49-F238E27FC236}">
                <a16:creationId xmlns:a16="http://schemas.microsoft.com/office/drawing/2014/main" id="{3B15B058-ED3A-4DA6-BD6C-E1E3FF8ADA29}"/>
              </a:ext>
            </a:extLst>
          </p:cNvPr>
          <p:cNvSpPr txBox="1"/>
          <p:nvPr/>
        </p:nvSpPr>
        <p:spPr>
          <a:xfrm>
            <a:off x="917823" y="1140313"/>
            <a:ext cx="1562857" cy="461665"/>
          </a:xfrm>
          <a:prstGeom prst="rect">
            <a:avLst/>
          </a:prstGeom>
          <a:noFill/>
        </p:spPr>
        <p:txBody>
          <a:bodyPr wrap="square">
            <a:spAutoFit/>
          </a:bodyPr>
          <a:lstStyle/>
          <a:p>
            <a:r>
              <a:rPr lang="zh-CN" altLang="en-US" dirty="0">
                <a:solidFill>
                  <a:srgbClr val="FF0000"/>
                </a:solidFill>
              </a:rPr>
              <a:t>帧定界符</a:t>
            </a:r>
          </a:p>
        </p:txBody>
      </p:sp>
      <p:sp>
        <p:nvSpPr>
          <p:cNvPr id="17" name="内容占位符 2">
            <a:extLst>
              <a:ext uri="{FF2B5EF4-FFF2-40B4-BE49-F238E27FC236}">
                <a16:creationId xmlns:a16="http://schemas.microsoft.com/office/drawing/2014/main" id="{1CFC0227-F2FF-43D0-AD0F-68BEDCD8744D}"/>
              </a:ext>
            </a:extLst>
          </p:cNvPr>
          <p:cNvSpPr txBox="1">
            <a:spLocks/>
          </p:cNvSpPr>
          <p:nvPr/>
        </p:nvSpPr>
        <p:spPr bwMode="auto">
          <a:xfrm>
            <a:off x="971550" y="5294599"/>
            <a:ext cx="7391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sz="2000" kern="0" dirty="0">
                <a:latin typeface="+mn-ea"/>
              </a:rPr>
              <a:t>若发送端在发送一个帧时出现故障，发送中断，随后又恢复正常，重新发送。接收端通过判断</a:t>
            </a:r>
            <a:r>
              <a:rPr lang="en-US" altLang="zh-CN" sz="2000" kern="0" dirty="0">
                <a:latin typeface="+mn-ea"/>
              </a:rPr>
              <a:t>SOH</a:t>
            </a:r>
            <a:r>
              <a:rPr lang="zh-CN" altLang="en-US" sz="2000" kern="0" dirty="0">
                <a:latin typeface="+mn-ea"/>
              </a:rPr>
              <a:t>与</a:t>
            </a:r>
            <a:r>
              <a:rPr lang="en-US" altLang="zh-CN" sz="2000" kern="0" dirty="0">
                <a:latin typeface="+mn-ea"/>
              </a:rPr>
              <a:t>EOT</a:t>
            </a:r>
            <a:r>
              <a:rPr lang="zh-CN" altLang="en-US" sz="2000" kern="0" dirty="0">
                <a:latin typeface="+mn-ea"/>
              </a:rPr>
              <a:t>之间的匹配情况就可以判断前面收到的是个不完整的帧，丢弃即可。</a:t>
            </a:r>
          </a:p>
        </p:txBody>
      </p:sp>
    </p:spTree>
    <p:extLst>
      <p:ext uri="{BB962C8B-B14F-4D97-AF65-F5344CB8AC3E}">
        <p14:creationId xmlns:p14="http://schemas.microsoft.com/office/powerpoint/2010/main" val="971088672"/>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F5C91-5C23-450C-93AE-DE376CE308D7}"/>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778CCBFE-448C-4929-976F-413AFC92B977}"/>
              </a:ext>
            </a:extLst>
          </p:cNvPr>
          <p:cNvSpPr>
            <a:spLocks noGrp="1"/>
          </p:cNvSpPr>
          <p:nvPr>
            <p:ph idx="1"/>
          </p:nvPr>
        </p:nvSpPr>
        <p:spPr>
          <a:xfrm>
            <a:off x="819150" y="1988840"/>
            <a:ext cx="7391400" cy="4105739"/>
          </a:xfrm>
        </p:spPr>
        <p:txBody>
          <a:bodyPr/>
          <a:lstStyle/>
          <a:p>
            <a:r>
              <a:rPr lang="zh-CN" altLang="en-US" sz="2400" b="0" dirty="0">
                <a:latin typeface="+mn-ea"/>
              </a:rPr>
              <a:t>生成树协议（</a:t>
            </a:r>
            <a:r>
              <a:rPr lang="en-US" altLang="zh-CN" sz="2400" b="0" dirty="0">
                <a:latin typeface="+mn-ea"/>
              </a:rPr>
              <a:t>Spanning Tree Protocol</a:t>
            </a:r>
            <a:r>
              <a:rPr lang="zh-CN" altLang="en-US" sz="2400" b="0" dirty="0">
                <a:latin typeface="+mn-ea"/>
              </a:rPr>
              <a:t>，</a:t>
            </a:r>
            <a:r>
              <a:rPr lang="en-US" altLang="zh-CN" sz="2400" b="0" dirty="0">
                <a:latin typeface="+mn-ea"/>
              </a:rPr>
              <a:t>STP</a:t>
            </a:r>
            <a:r>
              <a:rPr lang="zh-CN" altLang="en-US" sz="2400" b="0" dirty="0">
                <a:latin typeface="+mn-ea"/>
              </a:rPr>
              <a:t>）是一种工作在数据链路层的通信协议，基本功能是防止由于冗余链路产生的环，确保网络中无环路的逻辑拓扑结构，从而避免广播风暴，大量占用网络资源。</a:t>
            </a:r>
            <a:endParaRPr lang="en-US" altLang="zh-CN" sz="2400" b="0" dirty="0">
              <a:latin typeface="+mn-ea"/>
            </a:endParaRPr>
          </a:p>
          <a:p>
            <a:r>
              <a:rPr lang="en-US" altLang="zh-CN" sz="2400" b="0" dirty="0">
                <a:latin typeface="+mn-ea"/>
              </a:rPr>
              <a:t>STP</a:t>
            </a:r>
            <a:r>
              <a:rPr lang="zh-CN" altLang="en-US" sz="2400" b="0" dirty="0">
                <a:latin typeface="+mn-ea"/>
              </a:rPr>
              <a:t>算法：</a:t>
            </a:r>
            <a:endParaRPr lang="en-US" altLang="zh-CN" sz="2400" b="0" dirty="0">
              <a:latin typeface="+mn-ea"/>
            </a:endParaRPr>
          </a:p>
          <a:p>
            <a:pPr lvl="1"/>
            <a:r>
              <a:rPr lang="zh-CN" altLang="en-US" sz="2000" b="0" dirty="0">
                <a:latin typeface="+mn-ea"/>
              </a:rPr>
              <a:t>选举根网桥：以网桥优先级（</a:t>
            </a:r>
            <a:r>
              <a:rPr lang="en-US" altLang="zh-CN" sz="2000" b="0" dirty="0">
                <a:latin typeface="+mn-ea"/>
              </a:rPr>
              <a:t>bridge priority</a:t>
            </a:r>
            <a:r>
              <a:rPr lang="zh-CN" altLang="en-US" sz="2000" b="0" dirty="0">
                <a:latin typeface="+mn-ea"/>
              </a:rPr>
              <a:t>）和</a:t>
            </a:r>
            <a:r>
              <a:rPr lang="en-US" altLang="zh-CN" sz="2000" b="0" dirty="0">
                <a:latin typeface="+mn-ea"/>
              </a:rPr>
              <a:t>MAC</a:t>
            </a:r>
            <a:r>
              <a:rPr lang="zh-CN" altLang="en-US" sz="2000" b="0" dirty="0">
                <a:latin typeface="+mn-ea"/>
              </a:rPr>
              <a:t>地址组合生成的桥</a:t>
            </a:r>
            <a:r>
              <a:rPr lang="en-US" altLang="zh-CN" sz="2000" b="0" dirty="0">
                <a:latin typeface="+mn-ea"/>
              </a:rPr>
              <a:t>ID</a:t>
            </a:r>
            <a:r>
              <a:rPr lang="zh-CN" altLang="en-US" sz="2000" b="0" dirty="0">
                <a:latin typeface="+mn-ea"/>
              </a:rPr>
              <a:t>，</a:t>
            </a:r>
            <a:r>
              <a:rPr lang="en-US" altLang="zh-CN" sz="2000" b="0" dirty="0">
                <a:latin typeface="+mn-ea"/>
              </a:rPr>
              <a:t>ID</a:t>
            </a:r>
            <a:r>
              <a:rPr lang="zh-CN" altLang="en-US" sz="2000" b="0" dirty="0">
                <a:latin typeface="+mn-ea"/>
              </a:rPr>
              <a:t>最小者为根。</a:t>
            </a:r>
            <a:endParaRPr lang="en-US" altLang="zh-CN" sz="2000" b="0" dirty="0">
              <a:latin typeface="+mn-ea"/>
            </a:endParaRPr>
          </a:p>
          <a:p>
            <a:pPr lvl="1"/>
            <a:r>
              <a:rPr lang="zh-CN" altLang="en-US" sz="2000" b="0" dirty="0">
                <a:latin typeface="+mn-ea"/>
              </a:rPr>
              <a:t>遍历各结点到根网桥的所有路径，并计算每个路径的代价</a:t>
            </a:r>
            <a:endParaRPr lang="en-US" altLang="zh-CN" sz="2000" b="0" dirty="0">
              <a:latin typeface="+mn-ea"/>
            </a:endParaRPr>
          </a:p>
          <a:p>
            <a:pPr lvl="1"/>
            <a:r>
              <a:rPr lang="zh-CN" altLang="en-US" sz="2000" b="0" dirty="0">
                <a:latin typeface="+mn-ea"/>
              </a:rPr>
              <a:t>在每个结点的所有到根网桥的路径中选择代价最小的路径为通信路径，其余路径作为备份路径并阻塞。</a:t>
            </a:r>
            <a:endParaRPr lang="en-US" altLang="zh-CN" sz="2000" b="0" dirty="0">
              <a:latin typeface="+mn-ea"/>
            </a:endParaRPr>
          </a:p>
          <a:p>
            <a:pPr lvl="1"/>
            <a:r>
              <a:rPr lang="zh-CN" altLang="en-US" sz="2000" b="0" dirty="0">
                <a:latin typeface="+mn-ea"/>
              </a:rPr>
              <a:t>为使适应网络拓扑变化，需定时重新计算生成树。</a:t>
            </a:r>
          </a:p>
        </p:txBody>
      </p:sp>
      <p:sp>
        <p:nvSpPr>
          <p:cNvPr id="5" name="文本框 4">
            <a:extLst>
              <a:ext uri="{FF2B5EF4-FFF2-40B4-BE49-F238E27FC236}">
                <a16:creationId xmlns:a16="http://schemas.microsoft.com/office/drawing/2014/main" id="{59F8DEAE-E072-41D7-B533-5D31054D0F43}"/>
              </a:ext>
            </a:extLst>
          </p:cNvPr>
          <p:cNvSpPr txBox="1"/>
          <p:nvPr/>
        </p:nvSpPr>
        <p:spPr>
          <a:xfrm>
            <a:off x="971550" y="1268760"/>
            <a:ext cx="6624786" cy="461665"/>
          </a:xfrm>
          <a:prstGeom prst="rect">
            <a:avLst/>
          </a:prstGeom>
          <a:noFill/>
        </p:spPr>
        <p:txBody>
          <a:bodyPr wrap="square">
            <a:spAutoFit/>
          </a:bodyPr>
          <a:lstStyle/>
          <a:p>
            <a:r>
              <a:rPr lang="zh-CN" altLang="en-US" dirty="0"/>
              <a:t>在透明网桥中默认使用生成树协议以破除环。</a:t>
            </a:r>
          </a:p>
        </p:txBody>
      </p:sp>
    </p:spTree>
    <p:extLst>
      <p:ext uri="{BB962C8B-B14F-4D97-AF65-F5344CB8AC3E}">
        <p14:creationId xmlns:p14="http://schemas.microsoft.com/office/powerpoint/2010/main" val="772327686"/>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AE9AB-2ACE-4182-9CF1-21451EB1EA93}"/>
              </a:ext>
            </a:extLst>
          </p:cNvPr>
          <p:cNvSpPr>
            <a:spLocks noGrp="1"/>
          </p:cNvSpPr>
          <p:nvPr>
            <p:ph type="title"/>
          </p:nvPr>
        </p:nvSpPr>
        <p:spPr/>
        <p:txBody>
          <a:bodyPr/>
          <a:lstStyle/>
          <a:p>
            <a:r>
              <a:rPr lang="zh-CN" altLang="en-US" dirty="0"/>
              <a:t>三、以太网交换机</a:t>
            </a:r>
          </a:p>
        </p:txBody>
      </p:sp>
      <p:sp>
        <p:nvSpPr>
          <p:cNvPr id="3" name="内容占位符 2">
            <a:extLst>
              <a:ext uri="{FF2B5EF4-FFF2-40B4-BE49-F238E27FC236}">
                <a16:creationId xmlns:a16="http://schemas.microsoft.com/office/drawing/2014/main" id="{35D24EA1-B46B-42FB-A765-2BC5E0DB82F2}"/>
              </a:ext>
            </a:extLst>
          </p:cNvPr>
          <p:cNvSpPr>
            <a:spLocks noGrp="1"/>
          </p:cNvSpPr>
          <p:nvPr>
            <p:ph idx="1"/>
          </p:nvPr>
        </p:nvSpPr>
        <p:spPr>
          <a:xfrm>
            <a:off x="1043608" y="1268760"/>
            <a:ext cx="7391400" cy="4992136"/>
          </a:xfrm>
        </p:spPr>
        <p:txBody>
          <a:bodyPr/>
          <a:lstStyle/>
          <a:p>
            <a:r>
              <a:rPr lang="en-US" altLang="zh-CN" sz="2400" b="0" dirty="0">
                <a:latin typeface="+mn-ea"/>
              </a:rPr>
              <a:t>1990 </a:t>
            </a:r>
            <a:r>
              <a:rPr lang="zh-CN" altLang="en-US" sz="2400" b="0" dirty="0">
                <a:latin typeface="+mn-ea"/>
              </a:rPr>
              <a:t>年问世的交换式集线器</a:t>
            </a:r>
            <a:r>
              <a:rPr lang="en-US" altLang="zh-CN" sz="2400" b="0" dirty="0">
                <a:latin typeface="+mn-ea"/>
              </a:rPr>
              <a:t>(switching hub)</a:t>
            </a:r>
            <a:r>
              <a:rPr lang="zh-CN" altLang="en-US" sz="2400" b="0" dirty="0">
                <a:latin typeface="+mn-ea"/>
              </a:rPr>
              <a:t>，可明显地提高局域网的性能。</a:t>
            </a:r>
          </a:p>
          <a:p>
            <a:r>
              <a:rPr lang="zh-CN" altLang="en-US" sz="2400" b="0" dirty="0">
                <a:latin typeface="+mn-ea"/>
              </a:rPr>
              <a:t>交换式集线器常称为以太网交换机</a:t>
            </a:r>
            <a:r>
              <a:rPr lang="en-US" altLang="zh-CN" sz="2400" b="0" dirty="0">
                <a:latin typeface="+mn-ea"/>
              </a:rPr>
              <a:t>(switch)</a:t>
            </a:r>
            <a:r>
              <a:rPr lang="zh-CN" altLang="en-US" sz="2400" b="0" dirty="0">
                <a:latin typeface="+mn-ea"/>
              </a:rPr>
              <a:t> 。</a:t>
            </a:r>
          </a:p>
          <a:p>
            <a:r>
              <a:rPr lang="zh-CN" altLang="en-US" sz="2400" b="0" dirty="0">
                <a:latin typeface="+mn-ea"/>
              </a:rPr>
              <a:t>以太网交换机通常都有十几个接口。因此，以太网交换机实质上就是一个多接口的网桥，也是工作在数据链路层，因此也称为第二层交换机。</a:t>
            </a:r>
          </a:p>
          <a:p>
            <a:r>
              <a:rPr lang="zh-CN" altLang="en-US" sz="2400" b="0" dirty="0">
                <a:latin typeface="+mn-ea"/>
              </a:rPr>
              <a:t>以太网交换机的特点</a:t>
            </a:r>
            <a:endParaRPr lang="en-US" altLang="zh-CN" sz="2400" b="0" dirty="0">
              <a:latin typeface="+mn-ea"/>
            </a:endParaRPr>
          </a:p>
          <a:p>
            <a:pPr lvl="1"/>
            <a:r>
              <a:rPr lang="zh-CN" altLang="en-US" sz="2000" b="0" dirty="0">
                <a:latin typeface="+mn-ea"/>
              </a:rPr>
              <a:t>每个接口都直接与结点相连，并且以全双工方式工作。</a:t>
            </a:r>
          </a:p>
          <a:p>
            <a:pPr lvl="1"/>
            <a:r>
              <a:rPr lang="zh-CN" altLang="en-US" sz="2000" b="0" dirty="0">
                <a:latin typeface="+mn-ea"/>
              </a:rPr>
              <a:t>能同时连通许多对接口，使每一对相互通信的结点都能像独占通信媒体那样，进行无碰撞地传输数据。 </a:t>
            </a:r>
          </a:p>
          <a:p>
            <a:pPr lvl="1"/>
            <a:r>
              <a:rPr lang="zh-CN" altLang="en-US" sz="2000" b="0" dirty="0">
                <a:latin typeface="+mn-ea"/>
              </a:rPr>
              <a:t>使用专用的交换结构芯片，交换速率较高。 </a:t>
            </a:r>
            <a:endParaRPr lang="en-US" altLang="zh-CN" sz="2000" b="0" dirty="0">
              <a:latin typeface="+mn-ea"/>
            </a:endParaRPr>
          </a:p>
          <a:p>
            <a:pPr lvl="1"/>
            <a:r>
              <a:rPr lang="zh-CN" altLang="en-US" sz="2000" b="0" dirty="0">
                <a:latin typeface="+mn-ea"/>
              </a:rPr>
              <a:t>交换机的每个接口都有独享带宽，对于</a:t>
            </a:r>
            <a:r>
              <a:rPr lang="en-US" altLang="zh-CN" sz="2000" b="0" dirty="0">
                <a:latin typeface="+mn-ea"/>
              </a:rPr>
              <a:t>N</a:t>
            </a:r>
            <a:r>
              <a:rPr lang="zh-CN" altLang="en-US" sz="2000" b="0" dirty="0">
                <a:latin typeface="+mn-ea"/>
              </a:rPr>
              <a:t>个接口的交换机，其总容量是同样带宽</a:t>
            </a:r>
            <a:r>
              <a:rPr lang="en-US" altLang="zh-CN" sz="2000" b="0" dirty="0">
                <a:latin typeface="+mn-ea"/>
              </a:rPr>
              <a:t>HUB</a:t>
            </a:r>
            <a:r>
              <a:rPr lang="zh-CN" altLang="en-US" sz="2000" b="0" dirty="0">
                <a:latin typeface="+mn-ea"/>
              </a:rPr>
              <a:t>的</a:t>
            </a:r>
            <a:r>
              <a:rPr lang="en-US" altLang="zh-CN" sz="2000" b="0" dirty="0">
                <a:latin typeface="+mn-ea"/>
              </a:rPr>
              <a:t>N</a:t>
            </a:r>
            <a:r>
              <a:rPr lang="zh-CN" altLang="en-US" sz="2000" b="0" dirty="0">
                <a:latin typeface="+mn-ea"/>
              </a:rPr>
              <a:t>倍。</a:t>
            </a:r>
          </a:p>
        </p:txBody>
      </p:sp>
    </p:spTree>
    <p:extLst>
      <p:ext uri="{BB962C8B-B14F-4D97-AF65-F5344CB8AC3E}">
        <p14:creationId xmlns:p14="http://schemas.microsoft.com/office/powerpoint/2010/main" val="1187484197"/>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标题 56">
            <a:extLst>
              <a:ext uri="{FF2B5EF4-FFF2-40B4-BE49-F238E27FC236}">
                <a16:creationId xmlns:a16="http://schemas.microsoft.com/office/drawing/2014/main" id="{F3D1E634-FAFA-438C-9CF0-16A64FA2BF18}"/>
              </a:ext>
            </a:extLst>
          </p:cNvPr>
          <p:cNvSpPr>
            <a:spLocks noGrp="1"/>
          </p:cNvSpPr>
          <p:nvPr>
            <p:ph type="title"/>
          </p:nvPr>
        </p:nvSpPr>
        <p:spPr/>
        <p:txBody>
          <a:bodyPr/>
          <a:lstStyle/>
          <a:p>
            <a:endParaRPr lang="zh-CN" altLang="en-US"/>
          </a:p>
        </p:txBody>
      </p:sp>
      <p:sp>
        <p:nvSpPr>
          <p:cNvPr id="58" name="内容占位符 57">
            <a:extLst>
              <a:ext uri="{FF2B5EF4-FFF2-40B4-BE49-F238E27FC236}">
                <a16:creationId xmlns:a16="http://schemas.microsoft.com/office/drawing/2014/main" id="{F011BF9B-BF4B-4DAB-9B0A-9CD461107278}"/>
              </a:ext>
            </a:extLst>
          </p:cNvPr>
          <p:cNvSpPr>
            <a:spLocks noGrp="1"/>
          </p:cNvSpPr>
          <p:nvPr>
            <p:ph idx="1"/>
          </p:nvPr>
        </p:nvSpPr>
        <p:spPr>
          <a:xfrm>
            <a:off x="921593" y="4731962"/>
            <a:ext cx="7391400" cy="830997"/>
          </a:xfrm>
        </p:spPr>
        <p:txBody>
          <a:bodyPr/>
          <a:lstStyle/>
          <a:p>
            <a:r>
              <a:rPr lang="zh-CN" altLang="en-US" sz="2400" b="0" dirty="0">
                <a:latin typeface="+mn-ea"/>
              </a:rPr>
              <a:t>利用交换机进行局域网扩展可以隔离冲突域，扩大广播域，同时也扩大了广播风暴范围。</a:t>
            </a:r>
          </a:p>
        </p:txBody>
      </p:sp>
      <p:sp>
        <p:nvSpPr>
          <p:cNvPr id="4" name="Freeform 3">
            <a:extLst>
              <a:ext uri="{FF2B5EF4-FFF2-40B4-BE49-F238E27FC236}">
                <a16:creationId xmlns:a16="http://schemas.microsoft.com/office/drawing/2014/main" id="{B3214F48-B8BA-49D2-8845-FB4B3449D640}"/>
              </a:ext>
            </a:extLst>
          </p:cNvPr>
          <p:cNvSpPr>
            <a:spLocks noChangeArrowheads="1"/>
          </p:cNvSpPr>
          <p:nvPr/>
        </p:nvSpPr>
        <p:spPr bwMode="auto">
          <a:xfrm flipV="1">
            <a:off x="5084812" y="2469133"/>
            <a:ext cx="2003425" cy="88900"/>
          </a:xfrm>
          <a:custGeom>
            <a:avLst/>
            <a:gdLst>
              <a:gd name="T0" fmla="*/ 689 w 689"/>
              <a:gd name="T1" fmla="*/ 178 h 178"/>
              <a:gd name="T2" fmla="*/ 0 w 689"/>
              <a:gd name="T3" fmla="*/ 0 h 178"/>
              <a:gd name="T4" fmla="*/ 0 60000 65536"/>
              <a:gd name="T5" fmla="*/ 0 60000 65536"/>
              <a:gd name="T6" fmla="*/ 0 w 689"/>
              <a:gd name="T7" fmla="*/ 0 h 178"/>
              <a:gd name="T8" fmla="*/ 689 w 689"/>
              <a:gd name="T9" fmla="*/ 178 h 178"/>
            </a:gdLst>
            <a:ahLst/>
            <a:cxnLst>
              <a:cxn ang="T4">
                <a:pos x="T0" y="T1"/>
              </a:cxn>
              <a:cxn ang="T5">
                <a:pos x="T2" y="T3"/>
              </a:cxn>
            </a:cxnLst>
            <a:rect l="T6" t="T7" r="T8" b="T9"/>
            <a:pathLst>
              <a:path w="689" h="178">
                <a:moveTo>
                  <a:pt x="689" y="178"/>
                </a:moveTo>
                <a:lnTo>
                  <a:pt x="0" y="0"/>
                </a:ln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 name="Freeform 4">
            <a:extLst>
              <a:ext uri="{FF2B5EF4-FFF2-40B4-BE49-F238E27FC236}">
                <a16:creationId xmlns:a16="http://schemas.microsoft.com/office/drawing/2014/main" id="{3293A7C2-0084-40A4-BFB4-A56C3A784E8F}"/>
              </a:ext>
            </a:extLst>
          </p:cNvPr>
          <p:cNvSpPr>
            <a:spLocks noChangeArrowheads="1"/>
          </p:cNvSpPr>
          <p:nvPr/>
        </p:nvSpPr>
        <p:spPr bwMode="auto">
          <a:xfrm rot="9955067">
            <a:off x="7281912" y="2211958"/>
            <a:ext cx="1382713" cy="144462"/>
          </a:xfrm>
          <a:custGeom>
            <a:avLst/>
            <a:gdLst>
              <a:gd name="T0" fmla="*/ 956 w 956"/>
              <a:gd name="T1" fmla="*/ 122 h 122"/>
              <a:gd name="T2" fmla="*/ 467 w 956"/>
              <a:gd name="T3" fmla="*/ 11 h 122"/>
              <a:gd name="T4" fmla="*/ 511 w 956"/>
              <a:gd name="T5" fmla="*/ 111 h 122"/>
              <a:gd name="T6" fmla="*/ 0 w 956"/>
              <a:gd name="T7" fmla="*/ 0 h 122"/>
              <a:gd name="T8" fmla="*/ 0 60000 65536"/>
              <a:gd name="T9" fmla="*/ 0 60000 65536"/>
              <a:gd name="T10" fmla="*/ 0 60000 65536"/>
              <a:gd name="T11" fmla="*/ 0 60000 65536"/>
              <a:gd name="T12" fmla="*/ 0 w 956"/>
              <a:gd name="T13" fmla="*/ 0 h 122"/>
              <a:gd name="T14" fmla="*/ 956 w 956"/>
              <a:gd name="T15" fmla="*/ 122 h 122"/>
            </a:gdLst>
            <a:ahLst/>
            <a:cxnLst>
              <a:cxn ang="T8">
                <a:pos x="T0" y="T1"/>
              </a:cxn>
              <a:cxn ang="T9">
                <a:pos x="T2" y="T3"/>
              </a:cxn>
              <a:cxn ang="T10">
                <a:pos x="T4" y="T5"/>
              </a:cxn>
              <a:cxn ang="T11">
                <a:pos x="T6" y="T7"/>
              </a:cxn>
            </a:cxnLst>
            <a:rect l="T12" t="T13" r="T14" b="T15"/>
            <a:pathLst>
              <a:path w="956" h="122">
                <a:moveTo>
                  <a:pt x="956" y="122"/>
                </a:moveTo>
                <a:lnTo>
                  <a:pt x="467" y="11"/>
                </a:lnTo>
                <a:lnTo>
                  <a:pt x="511" y="111"/>
                </a:lnTo>
                <a:lnTo>
                  <a:pt x="0" y="0"/>
                </a:lnTo>
              </a:path>
            </a:pathLst>
          </a:custGeom>
          <a:noFill/>
          <a:ln w="38100"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 name="Line 5">
            <a:extLst>
              <a:ext uri="{FF2B5EF4-FFF2-40B4-BE49-F238E27FC236}">
                <a16:creationId xmlns:a16="http://schemas.microsoft.com/office/drawing/2014/main" id="{3A6F1D6B-13F0-465E-93AF-8679FD9A8012}"/>
              </a:ext>
            </a:extLst>
          </p:cNvPr>
          <p:cNvSpPr>
            <a:spLocks noChangeShapeType="1"/>
          </p:cNvSpPr>
          <p:nvPr/>
        </p:nvSpPr>
        <p:spPr bwMode="auto">
          <a:xfrm flipH="1" flipV="1">
            <a:off x="1973312" y="1953195"/>
            <a:ext cx="2190750" cy="38100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7" name="Line 6">
            <a:extLst>
              <a:ext uri="{FF2B5EF4-FFF2-40B4-BE49-F238E27FC236}">
                <a16:creationId xmlns:a16="http://schemas.microsoft.com/office/drawing/2014/main" id="{8BAF2E3E-9CF9-4106-AFE5-97EF378C01D6}"/>
              </a:ext>
            </a:extLst>
          </p:cNvPr>
          <p:cNvSpPr>
            <a:spLocks noChangeShapeType="1"/>
          </p:cNvSpPr>
          <p:nvPr/>
        </p:nvSpPr>
        <p:spPr bwMode="auto">
          <a:xfrm flipH="1">
            <a:off x="2046337" y="2518345"/>
            <a:ext cx="2139950" cy="442913"/>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 name="Line 7">
            <a:extLst>
              <a:ext uri="{FF2B5EF4-FFF2-40B4-BE49-F238E27FC236}">
                <a16:creationId xmlns:a16="http://schemas.microsoft.com/office/drawing/2014/main" id="{92EE071A-B73E-4B00-ABCD-B5368469CFAA}"/>
              </a:ext>
            </a:extLst>
          </p:cNvPr>
          <p:cNvSpPr>
            <a:spLocks noChangeShapeType="1"/>
          </p:cNvSpPr>
          <p:nvPr/>
        </p:nvSpPr>
        <p:spPr bwMode="auto">
          <a:xfrm flipH="1">
            <a:off x="3125837" y="2651695"/>
            <a:ext cx="1182688" cy="9572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9" name="Line 8">
            <a:extLst>
              <a:ext uri="{FF2B5EF4-FFF2-40B4-BE49-F238E27FC236}">
                <a16:creationId xmlns:a16="http://schemas.microsoft.com/office/drawing/2014/main" id="{CB50171F-903D-432E-9FCE-195C3B19C08E}"/>
              </a:ext>
            </a:extLst>
          </p:cNvPr>
          <p:cNvSpPr>
            <a:spLocks noChangeShapeType="1"/>
          </p:cNvSpPr>
          <p:nvPr/>
        </p:nvSpPr>
        <p:spPr bwMode="auto">
          <a:xfrm>
            <a:off x="5010200" y="2561208"/>
            <a:ext cx="1212850" cy="9763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0" name="Line 9">
            <a:extLst>
              <a:ext uri="{FF2B5EF4-FFF2-40B4-BE49-F238E27FC236}">
                <a16:creationId xmlns:a16="http://schemas.microsoft.com/office/drawing/2014/main" id="{8583E9A6-9712-45CD-B2DE-D1D6768FA5F4}"/>
              </a:ext>
            </a:extLst>
          </p:cNvPr>
          <p:cNvSpPr>
            <a:spLocks noChangeShapeType="1"/>
          </p:cNvSpPr>
          <p:nvPr/>
        </p:nvSpPr>
        <p:spPr bwMode="auto">
          <a:xfrm flipH="1">
            <a:off x="4565700" y="2651695"/>
            <a:ext cx="12700" cy="8858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1" name="Text Box 37">
            <a:extLst>
              <a:ext uri="{FF2B5EF4-FFF2-40B4-BE49-F238E27FC236}">
                <a16:creationId xmlns:a16="http://schemas.microsoft.com/office/drawing/2014/main" id="{09AD58DD-4A5B-497A-BC3E-63659FBA102A}"/>
              </a:ext>
            </a:extLst>
          </p:cNvPr>
          <p:cNvSpPr txBox="1">
            <a:spLocks noChangeArrowheads="1"/>
          </p:cNvSpPr>
          <p:nvPr/>
        </p:nvSpPr>
        <p:spPr bwMode="auto">
          <a:xfrm>
            <a:off x="2262237" y="3393058"/>
            <a:ext cx="690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一系</a:t>
            </a:r>
          </a:p>
        </p:txBody>
      </p:sp>
      <p:sp>
        <p:nvSpPr>
          <p:cNvPr id="12" name="Text Box 38">
            <a:extLst>
              <a:ext uri="{FF2B5EF4-FFF2-40B4-BE49-F238E27FC236}">
                <a16:creationId xmlns:a16="http://schemas.microsoft.com/office/drawing/2014/main" id="{E08E5ED4-6FA0-4B83-9396-FEAFF482BB8C}"/>
              </a:ext>
            </a:extLst>
          </p:cNvPr>
          <p:cNvSpPr txBox="1">
            <a:spLocks noChangeArrowheads="1"/>
          </p:cNvSpPr>
          <p:nvPr/>
        </p:nvSpPr>
        <p:spPr bwMode="auto">
          <a:xfrm>
            <a:off x="5286425" y="346449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三系</a:t>
            </a:r>
          </a:p>
        </p:txBody>
      </p:sp>
      <p:sp>
        <p:nvSpPr>
          <p:cNvPr id="13" name="Text Box 39">
            <a:extLst>
              <a:ext uri="{FF2B5EF4-FFF2-40B4-BE49-F238E27FC236}">
                <a16:creationId xmlns:a16="http://schemas.microsoft.com/office/drawing/2014/main" id="{21BB0865-D6B4-4403-9659-F508690B67B6}"/>
              </a:ext>
            </a:extLst>
          </p:cNvPr>
          <p:cNvSpPr txBox="1">
            <a:spLocks noChangeArrowheads="1"/>
          </p:cNvSpPr>
          <p:nvPr/>
        </p:nvSpPr>
        <p:spPr bwMode="auto">
          <a:xfrm>
            <a:off x="3702100" y="346449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二系</a:t>
            </a:r>
          </a:p>
        </p:txBody>
      </p:sp>
      <p:sp>
        <p:nvSpPr>
          <p:cNvPr id="14" name="Text Box 40">
            <a:extLst>
              <a:ext uri="{FF2B5EF4-FFF2-40B4-BE49-F238E27FC236}">
                <a16:creationId xmlns:a16="http://schemas.microsoft.com/office/drawing/2014/main" id="{3652F4F6-05C9-40D0-97FD-E6D0D9A3921A}"/>
              </a:ext>
            </a:extLst>
          </p:cNvPr>
          <p:cNvSpPr txBox="1">
            <a:spLocks noChangeArrowheads="1"/>
          </p:cNvSpPr>
          <p:nvPr/>
        </p:nvSpPr>
        <p:spPr bwMode="auto">
          <a:xfrm>
            <a:off x="6510387" y="3464495"/>
            <a:ext cx="1385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10BASE-T</a:t>
            </a:r>
          </a:p>
        </p:txBody>
      </p:sp>
      <p:pic>
        <p:nvPicPr>
          <p:cNvPr id="15" name="Picture 41">
            <a:extLst>
              <a:ext uri="{FF2B5EF4-FFF2-40B4-BE49-F238E27FC236}">
                <a16:creationId xmlns:a16="http://schemas.microsoft.com/office/drawing/2014/main" id="{40C87076-1DA6-4FBB-9A02-8DB70DEC818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1987" y="2126233"/>
            <a:ext cx="9398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6" name="Picture 42">
            <a:extLst>
              <a:ext uri="{FF2B5EF4-FFF2-40B4-BE49-F238E27FC236}">
                <a16:creationId xmlns:a16="http://schemas.microsoft.com/office/drawing/2014/main" id="{CC75CB57-05DA-4EF6-A436-8BF894834D3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75" y="1365820"/>
            <a:ext cx="690562"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3">
            <a:extLst>
              <a:ext uri="{FF2B5EF4-FFF2-40B4-BE49-F238E27FC236}">
                <a16:creationId xmlns:a16="http://schemas.microsoft.com/office/drawing/2014/main" id="{DCDBC1E4-F7D3-4AD8-B2BF-CA525CF9485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087" y="2600895"/>
            <a:ext cx="6921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44">
            <a:extLst>
              <a:ext uri="{FF2B5EF4-FFF2-40B4-BE49-F238E27FC236}">
                <a16:creationId xmlns:a16="http://schemas.microsoft.com/office/drawing/2014/main" id="{65817A90-9F73-4E85-A4F6-3E6D4B1FB47F}"/>
              </a:ext>
            </a:extLst>
          </p:cNvPr>
          <p:cNvSpPr txBox="1">
            <a:spLocks noChangeArrowheads="1"/>
          </p:cNvSpPr>
          <p:nvPr/>
        </p:nvSpPr>
        <p:spPr bwMode="auto">
          <a:xfrm>
            <a:off x="7589887" y="1715070"/>
            <a:ext cx="1201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至因特网</a:t>
            </a:r>
          </a:p>
        </p:txBody>
      </p:sp>
      <p:sp>
        <p:nvSpPr>
          <p:cNvPr id="19" name="Text Box 45">
            <a:extLst>
              <a:ext uri="{FF2B5EF4-FFF2-40B4-BE49-F238E27FC236}">
                <a16:creationId xmlns:a16="http://schemas.microsoft.com/office/drawing/2014/main" id="{35528105-F132-46F9-9F92-86F8CF26FB32}"/>
              </a:ext>
            </a:extLst>
          </p:cNvPr>
          <p:cNvSpPr txBox="1">
            <a:spLocks noChangeArrowheads="1"/>
          </p:cNvSpPr>
          <p:nvPr/>
        </p:nvSpPr>
        <p:spPr bwMode="auto">
          <a:xfrm>
            <a:off x="5357862" y="2096070"/>
            <a:ext cx="1227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100 Mb/s</a:t>
            </a:r>
          </a:p>
        </p:txBody>
      </p:sp>
      <p:sp>
        <p:nvSpPr>
          <p:cNvPr id="20" name="Text Box 46">
            <a:extLst>
              <a:ext uri="{FF2B5EF4-FFF2-40B4-BE49-F238E27FC236}">
                <a16:creationId xmlns:a16="http://schemas.microsoft.com/office/drawing/2014/main" id="{C34447B9-87D6-406D-8ABF-B96DAD97CAA5}"/>
              </a:ext>
            </a:extLst>
          </p:cNvPr>
          <p:cNvSpPr txBox="1">
            <a:spLocks noChangeArrowheads="1"/>
          </p:cNvSpPr>
          <p:nvPr/>
        </p:nvSpPr>
        <p:spPr bwMode="auto">
          <a:xfrm>
            <a:off x="2330500" y="2348483"/>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100 Mb/s</a:t>
            </a:r>
          </a:p>
        </p:txBody>
      </p:sp>
      <p:sp>
        <p:nvSpPr>
          <p:cNvPr id="21" name="Text Box 47">
            <a:extLst>
              <a:ext uri="{FF2B5EF4-FFF2-40B4-BE49-F238E27FC236}">
                <a16:creationId xmlns:a16="http://schemas.microsoft.com/office/drawing/2014/main" id="{43AF98E6-5B4B-42CA-AB6A-BEFB95883F33}"/>
              </a:ext>
            </a:extLst>
          </p:cNvPr>
          <p:cNvSpPr txBox="1">
            <a:spLocks noChangeArrowheads="1"/>
          </p:cNvSpPr>
          <p:nvPr/>
        </p:nvSpPr>
        <p:spPr bwMode="auto">
          <a:xfrm>
            <a:off x="2546400" y="1699195"/>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100 Mb/s</a:t>
            </a:r>
          </a:p>
        </p:txBody>
      </p:sp>
      <p:sp>
        <p:nvSpPr>
          <p:cNvPr id="22" name="Text Box 48">
            <a:extLst>
              <a:ext uri="{FF2B5EF4-FFF2-40B4-BE49-F238E27FC236}">
                <a16:creationId xmlns:a16="http://schemas.microsoft.com/office/drawing/2014/main" id="{7AD7D2C1-58C9-479C-819B-53D6CDD08462}"/>
              </a:ext>
            </a:extLst>
          </p:cNvPr>
          <p:cNvSpPr txBox="1">
            <a:spLocks noChangeArrowheads="1"/>
          </p:cNvSpPr>
          <p:nvPr/>
        </p:nvSpPr>
        <p:spPr bwMode="auto">
          <a:xfrm>
            <a:off x="739825" y="1395983"/>
            <a:ext cx="95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dirty="0">
                <a:solidFill>
                  <a:srgbClr val="333399"/>
                </a:solidFill>
                <a:ea typeface="黑体" pitchFamily="49" charset="-122"/>
              </a:rPr>
              <a:t>WEB</a:t>
            </a:r>
            <a:endParaRPr lang="zh-CN" altLang="en-US" sz="2000" b="0" dirty="0">
              <a:solidFill>
                <a:srgbClr val="333399"/>
              </a:solidFill>
              <a:ea typeface="黑体" pitchFamily="49" charset="-122"/>
            </a:endParaRPr>
          </a:p>
          <a:p>
            <a:pPr eaLnBrk="1" hangingPunct="1"/>
            <a:r>
              <a:rPr lang="zh-CN" altLang="en-US" sz="2000" b="0" dirty="0">
                <a:solidFill>
                  <a:srgbClr val="333399"/>
                </a:solidFill>
                <a:ea typeface="黑体" pitchFamily="49" charset="-122"/>
              </a:rPr>
              <a:t>服务器</a:t>
            </a:r>
          </a:p>
        </p:txBody>
      </p:sp>
      <p:sp>
        <p:nvSpPr>
          <p:cNvPr id="23" name="Text Box 49">
            <a:extLst>
              <a:ext uri="{FF2B5EF4-FFF2-40B4-BE49-F238E27FC236}">
                <a16:creationId xmlns:a16="http://schemas.microsoft.com/office/drawing/2014/main" id="{5A3D2553-23C5-4742-BC8C-E462ED4F0D66}"/>
              </a:ext>
            </a:extLst>
          </p:cNvPr>
          <p:cNvSpPr txBox="1">
            <a:spLocks noChangeArrowheads="1"/>
          </p:cNvSpPr>
          <p:nvPr/>
        </p:nvSpPr>
        <p:spPr bwMode="auto">
          <a:xfrm>
            <a:off x="462012" y="2672333"/>
            <a:ext cx="119856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电子邮件</a:t>
            </a:r>
          </a:p>
          <a:p>
            <a:pPr eaLnBrk="1" hangingPunct="1"/>
            <a:r>
              <a:rPr lang="zh-CN" altLang="en-US" sz="2000" b="0">
                <a:solidFill>
                  <a:srgbClr val="333399"/>
                </a:solidFill>
                <a:ea typeface="黑体" pitchFamily="49" charset="-122"/>
              </a:rPr>
              <a:t>  服务器</a:t>
            </a:r>
          </a:p>
        </p:txBody>
      </p:sp>
      <p:sp>
        <p:nvSpPr>
          <p:cNvPr id="24" name="AutoShape 50">
            <a:extLst>
              <a:ext uri="{FF2B5EF4-FFF2-40B4-BE49-F238E27FC236}">
                <a16:creationId xmlns:a16="http://schemas.microsoft.com/office/drawing/2014/main" id="{D9C2B37C-305B-4400-B360-E6D3BCE9F306}"/>
              </a:ext>
            </a:extLst>
          </p:cNvPr>
          <p:cNvSpPr>
            <a:spLocks noChangeArrowheads="1"/>
          </p:cNvSpPr>
          <p:nvPr/>
        </p:nvSpPr>
        <p:spPr bwMode="auto">
          <a:xfrm>
            <a:off x="4060875" y="1830958"/>
            <a:ext cx="1303337" cy="1023937"/>
          </a:xfrm>
          <a:prstGeom prst="cube">
            <a:avLst>
              <a:gd name="adj" fmla="val 25000"/>
            </a:avLst>
          </a:prstGeom>
          <a:solidFill>
            <a:srgbClr val="CCECFF"/>
          </a:solidFill>
          <a:ln w="9525">
            <a:solidFill>
              <a:srgbClr val="3333CC"/>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5" name="Text Box 51">
            <a:extLst>
              <a:ext uri="{FF2B5EF4-FFF2-40B4-BE49-F238E27FC236}">
                <a16:creationId xmlns:a16="http://schemas.microsoft.com/office/drawing/2014/main" id="{5B624FF4-B71C-4046-ADDF-EF96DEF4755F}"/>
              </a:ext>
            </a:extLst>
          </p:cNvPr>
          <p:cNvSpPr txBox="1">
            <a:spLocks noChangeArrowheads="1"/>
          </p:cNvSpPr>
          <p:nvPr/>
        </p:nvSpPr>
        <p:spPr bwMode="auto">
          <a:xfrm>
            <a:off x="4108500" y="2096070"/>
            <a:ext cx="94615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以太网</a:t>
            </a:r>
          </a:p>
          <a:p>
            <a:pPr eaLnBrk="1" hangingPunct="1"/>
            <a:r>
              <a:rPr lang="zh-CN" altLang="en-US" sz="2000" b="0">
                <a:solidFill>
                  <a:srgbClr val="333399"/>
                </a:solidFill>
                <a:ea typeface="黑体" pitchFamily="49" charset="-122"/>
              </a:rPr>
              <a:t>交换机</a:t>
            </a:r>
          </a:p>
        </p:txBody>
      </p:sp>
      <p:sp>
        <p:nvSpPr>
          <p:cNvPr id="26" name="Text Box 52">
            <a:extLst>
              <a:ext uri="{FF2B5EF4-FFF2-40B4-BE49-F238E27FC236}">
                <a16:creationId xmlns:a16="http://schemas.microsoft.com/office/drawing/2014/main" id="{1AB23F6F-484F-4839-997E-483A6F128819}"/>
              </a:ext>
            </a:extLst>
          </p:cNvPr>
          <p:cNvSpPr txBox="1">
            <a:spLocks noChangeArrowheads="1"/>
          </p:cNvSpPr>
          <p:nvPr/>
        </p:nvSpPr>
        <p:spPr bwMode="auto">
          <a:xfrm>
            <a:off x="6556425" y="1684908"/>
            <a:ext cx="944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路由器</a:t>
            </a:r>
          </a:p>
        </p:txBody>
      </p:sp>
      <p:grpSp>
        <p:nvGrpSpPr>
          <p:cNvPr id="27" name="Group 53">
            <a:extLst>
              <a:ext uri="{FF2B5EF4-FFF2-40B4-BE49-F238E27FC236}">
                <a16:creationId xmlns:a16="http://schemas.microsoft.com/office/drawing/2014/main" id="{E348DE73-A42F-404E-9DA5-24A35BA44BA4}"/>
              </a:ext>
            </a:extLst>
          </p:cNvPr>
          <p:cNvGrpSpPr>
            <a:grpSpLocks/>
          </p:cNvGrpSpPr>
          <p:nvPr/>
        </p:nvGrpSpPr>
        <p:grpSpPr bwMode="auto">
          <a:xfrm>
            <a:off x="2549575" y="3501008"/>
            <a:ext cx="1157287" cy="828675"/>
            <a:chOff x="1755" y="2723"/>
            <a:chExt cx="729" cy="522"/>
          </a:xfrm>
        </p:grpSpPr>
        <p:sp>
          <p:nvSpPr>
            <p:cNvPr id="28" name="Line 54">
              <a:extLst>
                <a:ext uri="{FF2B5EF4-FFF2-40B4-BE49-F238E27FC236}">
                  <a16:creationId xmlns:a16="http://schemas.microsoft.com/office/drawing/2014/main" id="{B8B581A2-AB52-4969-B993-656282207F3E}"/>
                </a:ext>
              </a:extLst>
            </p:cNvPr>
            <p:cNvSpPr>
              <a:spLocks noChangeShapeType="1"/>
            </p:cNvSpPr>
            <p:nvPr/>
          </p:nvSpPr>
          <p:spPr bwMode="auto">
            <a:xfrm flipH="1">
              <a:off x="1835" y="2871"/>
              <a:ext cx="217" cy="2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29" name="Picture 55">
              <a:extLst>
                <a:ext uri="{FF2B5EF4-FFF2-40B4-BE49-F238E27FC236}">
                  <a16:creationId xmlns:a16="http://schemas.microsoft.com/office/drawing/2014/main" id="{B4CC02F3-84AB-43A1-8CB7-CCE54413B8AC}"/>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0" name="Line 56">
              <a:extLst>
                <a:ext uri="{FF2B5EF4-FFF2-40B4-BE49-F238E27FC236}">
                  <a16:creationId xmlns:a16="http://schemas.microsoft.com/office/drawing/2014/main" id="{7F60FB09-DAF9-4942-973E-C482BF666557}"/>
                </a:ext>
              </a:extLst>
            </p:cNvPr>
            <p:cNvSpPr>
              <a:spLocks noChangeShapeType="1"/>
            </p:cNvSpPr>
            <p:nvPr/>
          </p:nvSpPr>
          <p:spPr bwMode="auto">
            <a:xfrm>
              <a:off x="2171" y="2886"/>
              <a:ext cx="40" cy="2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Line 57">
              <a:extLst>
                <a:ext uri="{FF2B5EF4-FFF2-40B4-BE49-F238E27FC236}">
                  <a16:creationId xmlns:a16="http://schemas.microsoft.com/office/drawing/2014/main" id="{472FD83A-B314-4421-A18A-00828FB00AF3}"/>
                </a:ext>
              </a:extLst>
            </p:cNvPr>
            <p:cNvSpPr>
              <a:spLocks noChangeShapeType="1"/>
            </p:cNvSpPr>
            <p:nvPr/>
          </p:nvSpPr>
          <p:spPr bwMode="auto">
            <a:xfrm>
              <a:off x="2235" y="2892"/>
              <a:ext cx="177" cy="2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2" name="Line 58">
              <a:extLst>
                <a:ext uri="{FF2B5EF4-FFF2-40B4-BE49-F238E27FC236}">
                  <a16:creationId xmlns:a16="http://schemas.microsoft.com/office/drawing/2014/main" id="{0CB2A591-9112-4F55-8CB4-C6867CE0A9B4}"/>
                </a:ext>
              </a:extLst>
            </p:cNvPr>
            <p:cNvSpPr>
              <a:spLocks noChangeShapeType="1"/>
            </p:cNvSpPr>
            <p:nvPr/>
          </p:nvSpPr>
          <p:spPr bwMode="auto">
            <a:xfrm flipH="1">
              <a:off x="2025" y="2881"/>
              <a:ext cx="76" cy="2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33" name="Picture 59">
              <a:extLst>
                <a:ext uri="{FF2B5EF4-FFF2-40B4-BE49-F238E27FC236}">
                  <a16:creationId xmlns:a16="http://schemas.microsoft.com/office/drawing/2014/main" id="{0F1D84E8-69E8-446F-8C5A-E7BB24F4FC40}"/>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60">
              <a:extLst>
                <a:ext uri="{FF2B5EF4-FFF2-40B4-BE49-F238E27FC236}">
                  <a16:creationId xmlns:a16="http://schemas.microsoft.com/office/drawing/2014/main" id="{FFC52353-8179-493C-A83E-F8E9572F8B4A}"/>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5" name="Picture 61">
              <a:extLst>
                <a:ext uri="{FF2B5EF4-FFF2-40B4-BE49-F238E27FC236}">
                  <a16:creationId xmlns:a16="http://schemas.microsoft.com/office/drawing/2014/main" id="{EC017280-207B-4173-8C55-E794CDBA0D01}"/>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 name="Picture 62">
              <a:extLst>
                <a:ext uri="{FF2B5EF4-FFF2-40B4-BE49-F238E27FC236}">
                  <a16:creationId xmlns:a16="http://schemas.microsoft.com/office/drawing/2014/main" id="{977E6D56-A445-4796-9375-F086D86B6E9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37" name="Group 63">
            <a:extLst>
              <a:ext uri="{FF2B5EF4-FFF2-40B4-BE49-F238E27FC236}">
                <a16:creationId xmlns:a16="http://schemas.microsoft.com/office/drawing/2014/main" id="{DAF60D30-B1AA-47CA-BBCE-FEA141750916}"/>
              </a:ext>
            </a:extLst>
          </p:cNvPr>
          <p:cNvGrpSpPr>
            <a:grpSpLocks/>
          </p:cNvGrpSpPr>
          <p:nvPr/>
        </p:nvGrpSpPr>
        <p:grpSpPr bwMode="auto">
          <a:xfrm>
            <a:off x="3991025" y="3501008"/>
            <a:ext cx="1157287" cy="828675"/>
            <a:chOff x="1755" y="2723"/>
            <a:chExt cx="729" cy="522"/>
          </a:xfrm>
        </p:grpSpPr>
        <p:sp>
          <p:nvSpPr>
            <p:cNvPr id="38" name="Line 64">
              <a:extLst>
                <a:ext uri="{FF2B5EF4-FFF2-40B4-BE49-F238E27FC236}">
                  <a16:creationId xmlns:a16="http://schemas.microsoft.com/office/drawing/2014/main" id="{B3C3A440-A5D9-4E50-9908-1D0B73EF45CB}"/>
                </a:ext>
              </a:extLst>
            </p:cNvPr>
            <p:cNvSpPr>
              <a:spLocks noChangeShapeType="1"/>
            </p:cNvSpPr>
            <p:nvPr/>
          </p:nvSpPr>
          <p:spPr bwMode="auto">
            <a:xfrm flipH="1">
              <a:off x="1835" y="2871"/>
              <a:ext cx="217" cy="2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39" name="Picture 65">
              <a:extLst>
                <a:ext uri="{FF2B5EF4-FFF2-40B4-BE49-F238E27FC236}">
                  <a16:creationId xmlns:a16="http://schemas.microsoft.com/office/drawing/2014/main" id="{BF02C6E9-BCE4-4ED3-8CFD-5A9F34CE30DA}"/>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0" name="Line 66">
              <a:extLst>
                <a:ext uri="{FF2B5EF4-FFF2-40B4-BE49-F238E27FC236}">
                  <a16:creationId xmlns:a16="http://schemas.microsoft.com/office/drawing/2014/main" id="{684E46A2-B248-445F-ABB5-B5659184176B}"/>
                </a:ext>
              </a:extLst>
            </p:cNvPr>
            <p:cNvSpPr>
              <a:spLocks noChangeShapeType="1"/>
            </p:cNvSpPr>
            <p:nvPr/>
          </p:nvSpPr>
          <p:spPr bwMode="auto">
            <a:xfrm>
              <a:off x="2171" y="2886"/>
              <a:ext cx="40" cy="2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1" name="Line 67">
              <a:extLst>
                <a:ext uri="{FF2B5EF4-FFF2-40B4-BE49-F238E27FC236}">
                  <a16:creationId xmlns:a16="http://schemas.microsoft.com/office/drawing/2014/main" id="{6E2C7D3A-6DED-4351-98C1-56886890D259}"/>
                </a:ext>
              </a:extLst>
            </p:cNvPr>
            <p:cNvSpPr>
              <a:spLocks noChangeShapeType="1"/>
            </p:cNvSpPr>
            <p:nvPr/>
          </p:nvSpPr>
          <p:spPr bwMode="auto">
            <a:xfrm>
              <a:off x="2235" y="2892"/>
              <a:ext cx="177" cy="2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42" name="Line 68">
              <a:extLst>
                <a:ext uri="{FF2B5EF4-FFF2-40B4-BE49-F238E27FC236}">
                  <a16:creationId xmlns:a16="http://schemas.microsoft.com/office/drawing/2014/main" id="{4DB75C4B-91D7-468C-A9B8-0A408997A25E}"/>
                </a:ext>
              </a:extLst>
            </p:cNvPr>
            <p:cNvSpPr>
              <a:spLocks noChangeShapeType="1"/>
            </p:cNvSpPr>
            <p:nvPr/>
          </p:nvSpPr>
          <p:spPr bwMode="auto">
            <a:xfrm flipH="1">
              <a:off x="2025" y="2881"/>
              <a:ext cx="76" cy="2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43" name="Picture 69">
              <a:extLst>
                <a:ext uri="{FF2B5EF4-FFF2-40B4-BE49-F238E27FC236}">
                  <a16:creationId xmlns:a16="http://schemas.microsoft.com/office/drawing/2014/main" id="{88D594BF-6743-47A8-A8FC-2420CA3AD9C2}"/>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4" name="Picture 70">
              <a:extLst>
                <a:ext uri="{FF2B5EF4-FFF2-40B4-BE49-F238E27FC236}">
                  <a16:creationId xmlns:a16="http://schemas.microsoft.com/office/drawing/2014/main" id="{05376DC8-C911-445F-8926-9292AB56646E}"/>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5" name="Picture 71">
              <a:extLst>
                <a:ext uri="{FF2B5EF4-FFF2-40B4-BE49-F238E27FC236}">
                  <a16:creationId xmlns:a16="http://schemas.microsoft.com/office/drawing/2014/main" id="{642F2EEA-0C56-4946-AA2C-E88C283863B5}"/>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46" name="Picture 72">
              <a:extLst>
                <a:ext uri="{FF2B5EF4-FFF2-40B4-BE49-F238E27FC236}">
                  <a16:creationId xmlns:a16="http://schemas.microsoft.com/office/drawing/2014/main" id="{4C43DCEF-F67E-42C4-8708-7974625CC5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grpSp>
        <p:nvGrpSpPr>
          <p:cNvPr id="47" name="Group 73">
            <a:extLst>
              <a:ext uri="{FF2B5EF4-FFF2-40B4-BE49-F238E27FC236}">
                <a16:creationId xmlns:a16="http://schemas.microsoft.com/office/drawing/2014/main" id="{CC0DF919-4722-4C63-9D7C-23DB78BB4907}"/>
              </a:ext>
            </a:extLst>
          </p:cNvPr>
          <p:cNvGrpSpPr>
            <a:grpSpLocks/>
          </p:cNvGrpSpPr>
          <p:nvPr/>
        </p:nvGrpSpPr>
        <p:grpSpPr bwMode="auto">
          <a:xfrm>
            <a:off x="5580112" y="3501008"/>
            <a:ext cx="1157288" cy="828675"/>
            <a:chOff x="1755" y="2723"/>
            <a:chExt cx="729" cy="522"/>
          </a:xfrm>
        </p:grpSpPr>
        <p:sp>
          <p:nvSpPr>
            <p:cNvPr id="48" name="Line 74">
              <a:extLst>
                <a:ext uri="{FF2B5EF4-FFF2-40B4-BE49-F238E27FC236}">
                  <a16:creationId xmlns:a16="http://schemas.microsoft.com/office/drawing/2014/main" id="{725B61A7-DFF0-457D-8CC8-DE615EDDB29F}"/>
                </a:ext>
              </a:extLst>
            </p:cNvPr>
            <p:cNvSpPr>
              <a:spLocks noChangeShapeType="1"/>
            </p:cNvSpPr>
            <p:nvPr/>
          </p:nvSpPr>
          <p:spPr bwMode="auto">
            <a:xfrm flipH="1">
              <a:off x="1835" y="2871"/>
              <a:ext cx="217" cy="26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49" name="Picture 75">
              <a:extLst>
                <a:ext uri="{FF2B5EF4-FFF2-40B4-BE49-F238E27FC236}">
                  <a16:creationId xmlns:a16="http://schemas.microsoft.com/office/drawing/2014/main" id="{9918418F-07EA-4C69-8BC5-3FB7D94CAB14}"/>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5"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0" name="Line 76">
              <a:extLst>
                <a:ext uri="{FF2B5EF4-FFF2-40B4-BE49-F238E27FC236}">
                  <a16:creationId xmlns:a16="http://schemas.microsoft.com/office/drawing/2014/main" id="{A6CCE684-32B6-4878-BD88-E02AE25BF18A}"/>
                </a:ext>
              </a:extLst>
            </p:cNvPr>
            <p:cNvSpPr>
              <a:spLocks noChangeShapeType="1"/>
            </p:cNvSpPr>
            <p:nvPr/>
          </p:nvSpPr>
          <p:spPr bwMode="auto">
            <a:xfrm>
              <a:off x="2171" y="2886"/>
              <a:ext cx="40" cy="2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1" name="Line 77">
              <a:extLst>
                <a:ext uri="{FF2B5EF4-FFF2-40B4-BE49-F238E27FC236}">
                  <a16:creationId xmlns:a16="http://schemas.microsoft.com/office/drawing/2014/main" id="{556187FC-6A2E-4C3D-81E5-D37EE4CF1FDE}"/>
                </a:ext>
              </a:extLst>
            </p:cNvPr>
            <p:cNvSpPr>
              <a:spLocks noChangeShapeType="1"/>
            </p:cNvSpPr>
            <p:nvPr/>
          </p:nvSpPr>
          <p:spPr bwMode="auto">
            <a:xfrm>
              <a:off x="2235" y="2892"/>
              <a:ext cx="177" cy="2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2" name="Line 78">
              <a:extLst>
                <a:ext uri="{FF2B5EF4-FFF2-40B4-BE49-F238E27FC236}">
                  <a16:creationId xmlns:a16="http://schemas.microsoft.com/office/drawing/2014/main" id="{CBDA5DAF-9931-4C7D-8232-9999AF793407}"/>
                </a:ext>
              </a:extLst>
            </p:cNvPr>
            <p:cNvSpPr>
              <a:spLocks noChangeShapeType="1"/>
            </p:cNvSpPr>
            <p:nvPr/>
          </p:nvSpPr>
          <p:spPr bwMode="auto">
            <a:xfrm flipH="1">
              <a:off x="2025" y="2881"/>
              <a:ext cx="76" cy="2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pic>
          <p:nvPicPr>
            <p:cNvPr id="53" name="Picture 79">
              <a:extLst>
                <a:ext uri="{FF2B5EF4-FFF2-40B4-BE49-F238E27FC236}">
                  <a16:creationId xmlns:a16="http://schemas.microsoft.com/office/drawing/2014/main" id="{4E627458-601F-4198-BDBD-4B720C076B3E}"/>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7"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4" name="Picture 80">
              <a:extLst>
                <a:ext uri="{FF2B5EF4-FFF2-40B4-BE49-F238E27FC236}">
                  <a16:creationId xmlns:a16="http://schemas.microsoft.com/office/drawing/2014/main" id="{2ACEFA2E-D2FB-4CFB-BF3A-60F23B887816}"/>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9"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5" name="Picture 81">
              <a:extLst>
                <a:ext uri="{FF2B5EF4-FFF2-40B4-BE49-F238E27FC236}">
                  <a16:creationId xmlns:a16="http://schemas.microsoft.com/office/drawing/2014/main" id="{87BF9DF3-D8F4-42BC-8FA0-4D02EFBED151}"/>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 y="3072"/>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56" name="Picture 82">
              <a:extLst>
                <a:ext uri="{FF2B5EF4-FFF2-40B4-BE49-F238E27FC236}">
                  <a16:creationId xmlns:a16="http://schemas.microsoft.com/office/drawing/2014/main" id="{EF5C5731-619A-4657-ABA2-F233D4B3CBC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02812">
              <a:off x="1973" y="2723"/>
              <a:ext cx="35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705887735"/>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D8263-379D-4CEB-B63F-91F98D501D9A}"/>
              </a:ext>
            </a:extLst>
          </p:cNvPr>
          <p:cNvSpPr>
            <a:spLocks noGrp="1"/>
          </p:cNvSpPr>
          <p:nvPr>
            <p:ph type="title"/>
          </p:nvPr>
        </p:nvSpPr>
        <p:spPr/>
        <p:txBody>
          <a:bodyPr/>
          <a:lstStyle/>
          <a:p>
            <a:r>
              <a:rPr lang="zh-CN" altLang="en-US" dirty="0"/>
              <a:t>四、虚拟局域网</a:t>
            </a:r>
          </a:p>
        </p:txBody>
      </p:sp>
      <p:sp>
        <p:nvSpPr>
          <p:cNvPr id="3" name="内容占位符 2">
            <a:extLst>
              <a:ext uri="{FF2B5EF4-FFF2-40B4-BE49-F238E27FC236}">
                <a16:creationId xmlns:a16="http://schemas.microsoft.com/office/drawing/2014/main" id="{E89C0F4B-3CEF-47E6-9528-4AE7E2C2FF30}"/>
              </a:ext>
            </a:extLst>
          </p:cNvPr>
          <p:cNvSpPr>
            <a:spLocks noGrp="1"/>
          </p:cNvSpPr>
          <p:nvPr>
            <p:ph idx="1"/>
          </p:nvPr>
        </p:nvSpPr>
        <p:spPr>
          <a:xfrm>
            <a:off x="1115616" y="1340768"/>
            <a:ext cx="7391400" cy="3342453"/>
          </a:xfrm>
        </p:spPr>
        <p:txBody>
          <a:bodyPr/>
          <a:lstStyle/>
          <a:p>
            <a:r>
              <a:rPr lang="zh-CN" altLang="en-US" sz="2400" b="0" dirty="0">
                <a:latin typeface="+mn-ea"/>
              </a:rPr>
              <a:t>虚拟局域网（</a:t>
            </a:r>
            <a:r>
              <a:rPr lang="en-US" altLang="zh-CN" sz="2400" b="0" dirty="0">
                <a:latin typeface="+mn-ea"/>
              </a:rPr>
              <a:t>Virtual Local Area Network</a:t>
            </a:r>
            <a:r>
              <a:rPr lang="zh-CN" altLang="en-US" sz="2400" b="0" dirty="0">
                <a:latin typeface="+mn-ea"/>
              </a:rPr>
              <a:t>，</a:t>
            </a:r>
            <a:r>
              <a:rPr lang="en-US" altLang="zh-CN" sz="2400" b="0" dirty="0">
                <a:latin typeface="+mn-ea"/>
              </a:rPr>
              <a:t>VLAN</a:t>
            </a:r>
            <a:r>
              <a:rPr lang="zh-CN" altLang="en-US" sz="2400" b="0" dirty="0">
                <a:latin typeface="+mn-ea"/>
              </a:rPr>
              <a:t>）</a:t>
            </a:r>
            <a:r>
              <a:rPr lang="en-US" altLang="zh-CN" sz="2400" b="0" dirty="0">
                <a:latin typeface="+mn-ea"/>
              </a:rPr>
              <a:t> </a:t>
            </a:r>
            <a:r>
              <a:rPr lang="zh-CN" altLang="en-US" sz="2400" b="0" dirty="0">
                <a:latin typeface="+mn-ea"/>
              </a:rPr>
              <a:t>是由局域网中不同网段上的结点所构成的逻辑网段，这些结点与其真实的物理位置和真实网段无关。</a:t>
            </a:r>
          </a:p>
          <a:p>
            <a:r>
              <a:rPr lang="zh-CN" altLang="en-US" sz="2400" b="0" dirty="0">
                <a:latin typeface="+mn-ea"/>
              </a:rPr>
              <a:t>通常，这些结点具有某些共同的需求。</a:t>
            </a:r>
          </a:p>
          <a:p>
            <a:r>
              <a:rPr lang="zh-CN" altLang="en-US" sz="2400" b="0" dirty="0">
                <a:latin typeface="+mn-ea"/>
              </a:rPr>
              <a:t>每个 </a:t>
            </a:r>
            <a:r>
              <a:rPr lang="en-US" altLang="zh-CN" sz="2400" b="0" dirty="0">
                <a:latin typeface="+mn-ea"/>
              </a:rPr>
              <a:t>VLAN </a:t>
            </a:r>
            <a:r>
              <a:rPr lang="zh-CN" altLang="en-US" sz="2400" b="0" dirty="0">
                <a:latin typeface="+mn-ea"/>
              </a:rPr>
              <a:t>的帧中都会插入一个明确的标识符，指明发送这个帧的结点所属 </a:t>
            </a:r>
            <a:r>
              <a:rPr lang="en-US" altLang="zh-CN" sz="2400" b="0" dirty="0">
                <a:latin typeface="+mn-ea"/>
              </a:rPr>
              <a:t>VLAN</a:t>
            </a:r>
            <a:r>
              <a:rPr lang="zh-CN" altLang="en-US" sz="2400" b="0" dirty="0">
                <a:latin typeface="+mn-ea"/>
              </a:rPr>
              <a:t>。</a:t>
            </a:r>
          </a:p>
          <a:p>
            <a:r>
              <a:rPr lang="en-US" altLang="zh-CN" sz="2400" b="0" dirty="0">
                <a:latin typeface="+mn-ea"/>
              </a:rPr>
              <a:t>VLAN</a:t>
            </a:r>
            <a:r>
              <a:rPr lang="zh-CN" altLang="en-US" sz="2400" b="0" dirty="0">
                <a:latin typeface="+mn-ea"/>
              </a:rPr>
              <a:t>只是一种服务，而不是一种新型局域网。 </a:t>
            </a:r>
          </a:p>
          <a:p>
            <a:r>
              <a:rPr lang="zh-CN" altLang="en-US" sz="2400" b="0" dirty="0">
                <a:latin typeface="+mn-ea"/>
              </a:rPr>
              <a:t>和真实局域网一样，</a:t>
            </a:r>
            <a:r>
              <a:rPr lang="en-US" altLang="zh-CN" sz="2400" b="0" dirty="0">
                <a:latin typeface="+mn-ea"/>
              </a:rPr>
              <a:t>VLAN</a:t>
            </a:r>
            <a:r>
              <a:rPr lang="zh-CN" altLang="en-US" sz="2400" b="0" dirty="0">
                <a:latin typeface="+mn-ea"/>
              </a:rPr>
              <a:t>也能隔离广播风暴和冲突。</a:t>
            </a:r>
          </a:p>
        </p:txBody>
      </p:sp>
    </p:spTree>
    <p:extLst>
      <p:ext uri="{BB962C8B-B14F-4D97-AF65-F5344CB8AC3E}">
        <p14:creationId xmlns:p14="http://schemas.microsoft.com/office/powerpoint/2010/main" val="4107338108"/>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77709-38CD-4128-A9AE-D8ECE83BF714}"/>
              </a:ext>
            </a:extLst>
          </p:cNvPr>
          <p:cNvSpPr>
            <a:spLocks noGrp="1"/>
          </p:cNvSpPr>
          <p:nvPr>
            <p:ph type="title"/>
          </p:nvPr>
        </p:nvSpPr>
        <p:spPr/>
        <p:txBody>
          <a:bodyPr/>
          <a:lstStyle/>
          <a:p>
            <a:endParaRPr lang="zh-CN" altLang="en-US"/>
          </a:p>
        </p:txBody>
      </p:sp>
      <p:sp>
        <p:nvSpPr>
          <p:cNvPr id="4" name="AutoShape 2">
            <a:extLst>
              <a:ext uri="{FF2B5EF4-FFF2-40B4-BE49-F238E27FC236}">
                <a16:creationId xmlns:a16="http://schemas.microsoft.com/office/drawing/2014/main" id="{D753DBC5-5817-475A-AC41-884863DC46B7}"/>
              </a:ext>
            </a:extLst>
          </p:cNvPr>
          <p:cNvSpPr>
            <a:spLocks noChangeArrowheads="1"/>
          </p:cNvSpPr>
          <p:nvPr/>
        </p:nvSpPr>
        <p:spPr bwMode="auto">
          <a:xfrm flipH="1">
            <a:off x="827088" y="4111625"/>
            <a:ext cx="7561262" cy="1398588"/>
          </a:xfrm>
          <a:prstGeom prst="cube">
            <a:avLst>
              <a:gd name="adj" fmla="val 93745"/>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5" name="Line 3">
            <a:extLst>
              <a:ext uri="{FF2B5EF4-FFF2-40B4-BE49-F238E27FC236}">
                <a16:creationId xmlns:a16="http://schemas.microsoft.com/office/drawing/2014/main" id="{98B1A458-C3C1-4B69-8A27-9F51C8190B15}"/>
              </a:ext>
            </a:extLst>
          </p:cNvPr>
          <p:cNvSpPr>
            <a:spLocks noChangeShapeType="1"/>
          </p:cNvSpPr>
          <p:nvPr/>
        </p:nvSpPr>
        <p:spPr bwMode="auto">
          <a:xfrm>
            <a:off x="2247900" y="6208713"/>
            <a:ext cx="1568450" cy="0"/>
          </a:xfrm>
          <a:prstGeom prst="line">
            <a:avLst/>
          </a:prstGeom>
          <a:noFill/>
          <a:ln w="762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6" name="AutoShape 4">
            <a:extLst>
              <a:ext uri="{FF2B5EF4-FFF2-40B4-BE49-F238E27FC236}">
                <a16:creationId xmlns:a16="http://schemas.microsoft.com/office/drawing/2014/main" id="{50438A50-D7AA-4618-B0D5-3E6271CECF4F}"/>
              </a:ext>
            </a:extLst>
          </p:cNvPr>
          <p:cNvSpPr>
            <a:spLocks noChangeArrowheads="1"/>
          </p:cNvSpPr>
          <p:nvPr/>
        </p:nvSpPr>
        <p:spPr bwMode="auto">
          <a:xfrm flipH="1">
            <a:off x="827088" y="2170113"/>
            <a:ext cx="7561262" cy="1397000"/>
          </a:xfrm>
          <a:prstGeom prst="cube">
            <a:avLst>
              <a:gd name="adj" fmla="val 93745"/>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7" name="AutoShape 5">
            <a:extLst>
              <a:ext uri="{FF2B5EF4-FFF2-40B4-BE49-F238E27FC236}">
                <a16:creationId xmlns:a16="http://schemas.microsoft.com/office/drawing/2014/main" id="{0F673155-9C2F-45FA-8A4A-2E41A01F5831}"/>
              </a:ext>
            </a:extLst>
          </p:cNvPr>
          <p:cNvSpPr>
            <a:spLocks noChangeArrowheads="1"/>
          </p:cNvSpPr>
          <p:nvPr/>
        </p:nvSpPr>
        <p:spPr bwMode="auto">
          <a:xfrm flipH="1">
            <a:off x="901700" y="304800"/>
            <a:ext cx="7412038" cy="1398588"/>
          </a:xfrm>
          <a:prstGeom prst="cube">
            <a:avLst>
              <a:gd name="adj" fmla="val 93745"/>
            </a:avLst>
          </a:prstGeom>
          <a:solidFill>
            <a:srgbClr val="FFFFFF"/>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8" name="Line 6">
            <a:extLst>
              <a:ext uri="{FF2B5EF4-FFF2-40B4-BE49-F238E27FC236}">
                <a16:creationId xmlns:a16="http://schemas.microsoft.com/office/drawing/2014/main" id="{C97002BD-5B47-4B34-B0DB-AAAD87857042}"/>
              </a:ext>
            </a:extLst>
          </p:cNvPr>
          <p:cNvSpPr>
            <a:spLocks noChangeShapeType="1"/>
          </p:cNvSpPr>
          <p:nvPr/>
        </p:nvSpPr>
        <p:spPr bwMode="auto">
          <a:xfrm>
            <a:off x="2679700" y="693738"/>
            <a:ext cx="39179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9" name="Line 7">
            <a:extLst>
              <a:ext uri="{FF2B5EF4-FFF2-40B4-BE49-F238E27FC236}">
                <a16:creationId xmlns:a16="http://schemas.microsoft.com/office/drawing/2014/main" id="{E3BE421B-DFA6-449A-B1AD-C2594DFF2187}"/>
              </a:ext>
            </a:extLst>
          </p:cNvPr>
          <p:cNvSpPr>
            <a:spLocks noChangeShapeType="1"/>
          </p:cNvSpPr>
          <p:nvPr/>
        </p:nvSpPr>
        <p:spPr bwMode="auto">
          <a:xfrm>
            <a:off x="2828925" y="849313"/>
            <a:ext cx="23622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0" name="Line 8">
            <a:extLst>
              <a:ext uri="{FF2B5EF4-FFF2-40B4-BE49-F238E27FC236}">
                <a16:creationId xmlns:a16="http://schemas.microsoft.com/office/drawing/2014/main" id="{56735A08-36B2-496F-9171-9A3C53A8790F}"/>
              </a:ext>
            </a:extLst>
          </p:cNvPr>
          <p:cNvSpPr>
            <a:spLocks noChangeShapeType="1"/>
          </p:cNvSpPr>
          <p:nvPr/>
        </p:nvSpPr>
        <p:spPr bwMode="auto">
          <a:xfrm>
            <a:off x="2976563" y="1003300"/>
            <a:ext cx="51911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1" name="Line 9">
            <a:extLst>
              <a:ext uri="{FF2B5EF4-FFF2-40B4-BE49-F238E27FC236}">
                <a16:creationId xmlns:a16="http://schemas.microsoft.com/office/drawing/2014/main" id="{9D1ACE9A-13A0-40DB-825E-AB80E5A04988}"/>
              </a:ext>
            </a:extLst>
          </p:cNvPr>
          <p:cNvSpPr>
            <a:spLocks noChangeShapeType="1"/>
          </p:cNvSpPr>
          <p:nvPr/>
        </p:nvSpPr>
        <p:spPr bwMode="auto">
          <a:xfrm>
            <a:off x="2976563" y="2946400"/>
            <a:ext cx="51911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2" name="Line 10">
            <a:extLst>
              <a:ext uri="{FF2B5EF4-FFF2-40B4-BE49-F238E27FC236}">
                <a16:creationId xmlns:a16="http://schemas.microsoft.com/office/drawing/2014/main" id="{BAEAB531-41D4-4E14-BAD2-F2A2E1E3107B}"/>
              </a:ext>
            </a:extLst>
          </p:cNvPr>
          <p:cNvSpPr>
            <a:spLocks noChangeShapeType="1"/>
          </p:cNvSpPr>
          <p:nvPr/>
        </p:nvSpPr>
        <p:spPr bwMode="auto">
          <a:xfrm>
            <a:off x="2828925" y="2713038"/>
            <a:ext cx="26162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3" name="Line 11">
            <a:extLst>
              <a:ext uri="{FF2B5EF4-FFF2-40B4-BE49-F238E27FC236}">
                <a16:creationId xmlns:a16="http://schemas.microsoft.com/office/drawing/2014/main" id="{1873D220-F0FE-4429-BB90-D5EE4533F0A5}"/>
              </a:ext>
            </a:extLst>
          </p:cNvPr>
          <p:cNvSpPr>
            <a:spLocks noChangeShapeType="1"/>
          </p:cNvSpPr>
          <p:nvPr/>
        </p:nvSpPr>
        <p:spPr bwMode="auto">
          <a:xfrm>
            <a:off x="2606675" y="2479675"/>
            <a:ext cx="397827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4" name="Line 12">
            <a:extLst>
              <a:ext uri="{FF2B5EF4-FFF2-40B4-BE49-F238E27FC236}">
                <a16:creationId xmlns:a16="http://schemas.microsoft.com/office/drawing/2014/main" id="{68B09427-2A15-4A65-A8B5-7A84CADFB6D2}"/>
              </a:ext>
            </a:extLst>
          </p:cNvPr>
          <p:cNvSpPr>
            <a:spLocks noChangeShapeType="1"/>
          </p:cNvSpPr>
          <p:nvPr/>
        </p:nvSpPr>
        <p:spPr bwMode="auto">
          <a:xfrm>
            <a:off x="2754313" y="4732338"/>
            <a:ext cx="140811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5" name="Line 13">
            <a:extLst>
              <a:ext uri="{FF2B5EF4-FFF2-40B4-BE49-F238E27FC236}">
                <a16:creationId xmlns:a16="http://schemas.microsoft.com/office/drawing/2014/main" id="{C3A297E1-C804-4E67-8DD7-573F6FAD86CB}"/>
              </a:ext>
            </a:extLst>
          </p:cNvPr>
          <p:cNvSpPr>
            <a:spLocks noChangeShapeType="1"/>
          </p:cNvSpPr>
          <p:nvPr/>
        </p:nvSpPr>
        <p:spPr bwMode="auto">
          <a:xfrm>
            <a:off x="2754313" y="4887913"/>
            <a:ext cx="7461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6" name="Line 14">
            <a:extLst>
              <a:ext uri="{FF2B5EF4-FFF2-40B4-BE49-F238E27FC236}">
                <a16:creationId xmlns:a16="http://schemas.microsoft.com/office/drawing/2014/main" id="{EBD89E73-CB15-4192-82B5-DA0D16151320}"/>
              </a:ext>
            </a:extLst>
          </p:cNvPr>
          <p:cNvSpPr>
            <a:spLocks noChangeShapeType="1"/>
          </p:cNvSpPr>
          <p:nvPr/>
        </p:nvSpPr>
        <p:spPr bwMode="auto">
          <a:xfrm>
            <a:off x="2405063" y="4422775"/>
            <a:ext cx="424180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7" name="Line 15">
            <a:extLst>
              <a:ext uri="{FF2B5EF4-FFF2-40B4-BE49-F238E27FC236}">
                <a16:creationId xmlns:a16="http://schemas.microsoft.com/office/drawing/2014/main" id="{CC8E0565-DC23-4962-9068-41636831995C}"/>
              </a:ext>
            </a:extLst>
          </p:cNvPr>
          <p:cNvSpPr>
            <a:spLocks noChangeShapeType="1"/>
          </p:cNvSpPr>
          <p:nvPr/>
        </p:nvSpPr>
        <p:spPr bwMode="auto">
          <a:xfrm>
            <a:off x="2606675" y="4578350"/>
            <a:ext cx="2643188"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18" name="AutoShape 16">
            <a:extLst>
              <a:ext uri="{FF2B5EF4-FFF2-40B4-BE49-F238E27FC236}">
                <a16:creationId xmlns:a16="http://schemas.microsoft.com/office/drawing/2014/main" id="{D229AE4F-0D13-4236-A7D8-75D311A24894}"/>
              </a:ext>
            </a:extLst>
          </p:cNvPr>
          <p:cNvSpPr>
            <a:spLocks noChangeArrowheads="1"/>
          </p:cNvSpPr>
          <p:nvPr/>
        </p:nvSpPr>
        <p:spPr bwMode="auto">
          <a:xfrm flipH="1">
            <a:off x="1790700" y="4189413"/>
            <a:ext cx="1185863" cy="931862"/>
          </a:xfrm>
          <a:prstGeom prst="cube">
            <a:avLst>
              <a:gd name="adj" fmla="val 28329"/>
            </a:avLst>
          </a:prstGeom>
          <a:solidFill>
            <a:srgbClr val="99FFCC"/>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以太网</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交换机</a:t>
            </a:r>
          </a:p>
        </p:txBody>
      </p:sp>
      <p:sp>
        <p:nvSpPr>
          <p:cNvPr id="19" name="AutoShape 17">
            <a:extLst>
              <a:ext uri="{FF2B5EF4-FFF2-40B4-BE49-F238E27FC236}">
                <a16:creationId xmlns:a16="http://schemas.microsoft.com/office/drawing/2014/main" id="{D19B12FB-3215-4457-BE59-B2CC81459E6E}"/>
              </a:ext>
            </a:extLst>
          </p:cNvPr>
          <p:cNvSpPr>
            <a:spLocks noChangeArrowheads="1"/>
          </p:cNvSpPr>
          <p:nvPr/>
        </p:nvSpPr>
        <p:spPr bwMode="auto">
          <a:xfrm>
            <a:off x="4978400" y="538163"/>
            <a:ext cx="1111250" cy="4583112"/>
          </a:xfrm>
          <a:prstGeom prst="roundRect">
            <a:avLst>
              <a:gd name="adj" fmla="val 50000"/>
            </a:avLst>
          </a:prstGeom>
          <a:solidFill>
            <a:srgbClr val="FFFF66">
              <a:alpha val="50195"/>
            </a:srgbClr>
          </a:solidFill>
          <a:ln w="19050">
            <a:solidFill>
              <a:srgbClr val="000000"/>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0" name="AutoShape 18">
            <a:extLst>
              <a:ext uri="{FF2B5EF4-FFF2-40B4-BE49-F238E27FC236}">
                <a16:creationId xmlns:a16="http://schemas.microsoft.com/office/drawing/2014/main" id="{126CE407-6292-4B5E-88DC-8AD0313F765C}"/>
              </a:ext>
            </a:extLst>
          </p:cNvPr>
          <p:cNvSpPr>
            <a:spLocks noChangeArrowheads="1"/>
          </p:cNvSpPr>
          <p:nvPr/>
        </p:nvSpPr>
        <p:spPr bwMode="auto">
          <a:xfrm>
            <a:off x="3273425" y="538163"/>
            <a:ext cx="1557338" cy="5127625"/>
          </a:xfrm>
          <a:prstGeom prst="roundRect">
            <a:avLst>
              <a:gd name="adj" fmla="val 50000"/>
            </a:avLst>
          </a:prstGeom>
          <a:solidFill>
            <a:srgbClr val="CCECFF">
              <a:alpha val="50195"/>
            </a:srgbClr>
          </a:solidFill>
          <a:ln w="19050">
            <a:solidFill>
              <a:srgbClr val="000000"/>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1" name="Text Box 19">
            <a:extLst>
              <a:ext uri="{FF2B5EF4-FFF2-40B4-BE49-F238E27FC236}">
                <a16:creationId xmlns:a16="http://schemas.microsoft.com/office/drawing/2014/main" id="{3CD585CB-2981-45E3-8011-19956FE74087}"/>
              </a:ext>
            </a:extLst>
          </p:cNvPr>
          <p:cNvSpPr txBox="1">
            <a:spLocks noChangeArrowheads="1"/>
          </p:cNvSpPr>
          <p:nvPr/>
        </p:nvSpPr>
        <p:spPr bwMode="auto">
          <a:xfrm>
            <a:off x="3838575" y="858838"/>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A</a:t>
            </a:r>
            <a:r>
              <a:rPr lang="en-US" altLang="zh-CN" sz="2000" b="0" baseline="-25000">
                <a:solidFill>
                  <a:srgbClr val="333399"/>
                </a:solidFill>
                <a:ea typeface="黑体" pitchFamily="49" charset="-122"/>
              </a:rPr>
              <a:t>4</a:t>
            </a:r>
            <a:endParaRPr lang="en-US" altLang="zh-CN" sz="2000" b="0">
              <a:solidFill>
                <a:srgbClr val="333399"/>
              </a:solidFill>
              <a:ea typeface="黑体" pitchFamily="49" charset="-122"/>
            </a:endParaRPr>
          </a:p>
        </p:txBody>
      </p:sp>
      <p:sp>
        <p:nvSpPr>
          <p:cNvPr id="22" name="Text Box 20">
            <a:extLst>
              <a:ext uri="{FF2B5EF4-FFF2-40B4-BE49-F238E27FC236}">
                <a16:creationId xmlns:a16="http://schemas.microsoft.com/office/drawing/2014/main" id="{A6404A3D-F9AA-40D1-B6F1-F7C35019D60A}"/>
              </a:ext>
            </a:extLst>
          </p:cNvPr>
          <p:cNvSpPr txBox="1">
            <a:spLocks noChangeArrowheads="1"/>
          </p:cNvSpPr>
          <p:nvPr/>
        </p:nvSpPr>
        <p:spPr bwMode="auto">
          <a:xfrm>
            <a:off x="5646738" y="4457700"/>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B</a:t>
            </a:r>
            <a:r>
              <a:rPr lang="en-US" altLang="zh-CN" sz="2000" b="0" baseline="-25000">
                <a:solidFill>
                  <a:srgbClr val="333399"/>
                </a:solidFill>
                <a:ea typeface="黑体" pitchFamily="49" charset="-122"/>
              </a:rPr>
              <a:t>1</a:t>
            </a:r>
            <a:endParaRPr lang="en-US" altLang="zh-CN" sz="2000" b="0">
              <a:solidFill>
                <a:srgbClr val="333399"/>
              </a:solidFill>
              <a:ea typeface="黑体" pitchFamily="49" charset="-122"/>
            </a:endParaRPr>
          </a:p>
        </p:txBody>
      </p:sp>
      <p:sp>
        <p:nvSpPr>
          <p:cNvPr id="23" name="AutoShape 21">
            <a:extLst>
              <a:ext uri="{FF2B5EF4-FFF2-40B4-BE49-F238E27FC236}">
                <a16:creationId xmlns:a16="http://schemas.microsoft.com/office/drawing/2014/main" id="{DCD68501-25EA-49DC-B60D-DED93C0C4A14}"/>
              </a:ext>
            </a:extLst>
          </p:cNvPr>
          <p:cNvSpPr>
            <a:spLocks noChangeArrowheads="1"/>
          </p:cNvSpPr>
          <p:nvPr/>
        </p:nvSpPr>
        <p:spPr bwMode="auto">
          <a:xfrm>
            <a:off x="6313488" y="382588"/>
            <a:ext cx="1036637" cy="4583112"/>
          </a:xfrm>
          <a:prstGeom prst="roundRect">
            <a:avLst>
              <a:gd name="adj" fmla="val 50000"/>
            </a:avLst>
          </a:prstGeom>
          <a:solidFill>
            <a:srgbClr val="FF99CC">
              <a:alpha val="50195"/>
            </a:srgbClr>
          </a:solidFill>
          <a:ln w="19050">
            <a:solidFill>
              <a:srgbClr val="000000"/>
            </a:solidFill>
            <a:prstDash val="dash"/>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4" name="AutoShape 22">
            <a:extLst>
              <a:ext uri="{FF2B5EF4-FFF2-40B4-BE49-F238E27FC236}">
                <a16:creationId xmlns:a16="http://schemas.microsoft.com/office/drawing/2014/main" id="{A9FD14EC-0A71-408F-8A62-3FD0FBFF375C}"/>
              </a:ext>
            </a:extLst>
          </p:cNvPr>
          <p:cNvSpPr>
            <a:spLocks noChangeArrowheads="1"/>
          </p:cNvSpPr>
          <p:nvPr/>
        </p:nvSpPr>
        <p:spPr bwMode="auto">
          <a:xfrm flipH="1">
            <a:off x="1790700" y="382588"/>
            <a:ext cx="1185863" cy="931862"/>
          </a:xfrm>
          <a:prstGeom prst="cube">
            <a:avLst>
              <a:gd name="adj" fmla="val 28329"/>
            </a:avLst>
          </a:prstGeom>
          <a:solidFill>
            <a:srgbClr val="99FFCC"/>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以太网</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交换机</a:t>
            </a:r>
          </a:p>
        </p:txBody>
      </p:sp>
      <p:sp>
        <p:nvSpPr>
          <p:cNvPr id="25" name="Line 23">
            <a:extLst>
              <a:ext uri="{FF2B5EF4-FFF2-40B4-BE49-F238E27FC236}">
                <a16:creationId xmlns:a16="http://schemas.microsoft.com/office/drawing/2014/main" id="{E086A379-F956-47DE-B5D1-98A9BC6EAFFE}"/>
              </a:ext>
            </a:extLst>
          </p:cNvPr>
          <p:cNvSpPr>
            <a:spLocks noChangeShapeType="1"/>
          </p:cNvSpPr>
          <p:nvPr/>
        </p:nvSpPr>
        <p:spPr bwMode="auto">
          <a:xfrm>
            <a:off x="1568450" y="938213"/>
            <a:ext cx="0" cy="5037137"/>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6" name="Line 24">
            <a:extLst>
              <a:ext uri="{FF2B5EF4-FFF2-40B4-BE49-F238E27FC236}">
                <a16:creationId xmlns:a16="http://schemas.microsoft.com/office/drawing/2014/main" id="{E29AA26B-50D2-4EEC-B7BE-430D97626582}"/>
              </a:ext>
            </a:extLst>
          </p:cNvPr>
          <p:cNvSpPr>
            <a:spLocks noChangeShapeType="1"/>
          </p:cNvSpPr>
          <p:nvPr/>
        </p:nvSpPr>
        <p:spPr bwMode="auto">
          <a:xfrm>
            <a:off x="1554163" y="927100"/>
            <a:ext cx="458787"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27" name="Text Box 25">
            <a:extLst>
              <a:ext uri="{FF2B5EF4-FFF2-40B4-BE49-F238E27FC236}">
                <a16:creationId xmlns:a16="http://schemas.microsoft.com/office/drawing/2014/main" id="{B17170EA-BC19-4E75-BE7B-9BDBDF6F1DA1}"/>
              </a:ext>
            </a:extLst>
          </p:cNvPr>
          <p:cNvSpPr txBox="1">
            <a:spLocks noChangeArrowheads="1"/>
          </p:cNvSpPr>
          <p:nvPr/>
        </p:nvSpPr>
        <p:spPr bwMode="auto">
          <a:xfrm>
            <a:off x="6346825" y="1735138"/>
            <a:ext cx="941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VLAN</a:t>
            </a:r>
            <a:r>
              <a:rPr lang="en-US" altLang="zh-CN" sz="2000" b="0" baseline="-25000">
                <a:solidFill>
                  <a:srgbClr val="333399"/>
                </a:solidFill>
                <a:ea typeface="黑体" pitchFamily="49" charset="-122"/>
              </a:rPr>
              <a:t>3</a:t>
            </a:r>
            <a:endParaRPr lang="en-US" altLang="zh-CN" sz="2000" b="0">
              <a:solidFill>
                <a:srgbClr val="333399"/>
              </a:solidFill>
              <a:ea typeface="黑体" pitchFamily="49" charset="-122"/>
            </a:endParaRPr>
          </a:p>
        </p:txBody>
      </p:sp>
      <p:sp>
        <p:nvSpPr>
          <p:cNvPr id="28" name="Text Box 26">
            <a:extLst>
              <a:ext uri="{FF2B5EF4-FFF2-40B4-BE49-F238E27FC236}">
                <a16:creationId xmlns:a16="http://schemas.microsoft.com/office/drawing/2014/main" id="{6279B032-BE93-486A-A8B6-A5F256103189}"/>
              </a:ext>
            </a:extLst>
          </p:cNvPr>
          <p:cNvSpPr txBox="1">
            <a:spLocks noChangeArrowheads="1"/>
          </p:cNvSpPr>
          <p:nvPr/>
        </p:nvSpPr>
        <p:spPr bwMode="auto">
          <a:xfrm>
            <a:off x="6865938" y="45561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C</a:t>
            </a:r>
            <a:r>
              <a:rPr lang="en-US" altLang="zh-CN" sz="2000" b="0" baseline="-25000">
                <a:solidFill>
                  <a:srgbClr val="333399"/>
                </a:solidFill>
                <a:ea typeface="黑体" pitchFamily="49" charset="-122"/>
              </a:rPr>
              <a:t>3</a:t>
            </a:r>
            <a:endParaRPr lang="en-US" altLang="zh-CN" sz="2000" b="0">
              <a:solidFill>
                <a:srgbClr val="333399"/>
              </a:solidFill>
              <a:ea typeface="黑体" pitchFamily="49" charset="-122"/>
            </a:endParaRPr>
          </a:p>
        </p:txBody>
      </p:sp>
      <p:sp>
        <p:nvSpPr>
          <p:cNvPr id="29" name="Text Box 27">
            <a:extLst>
              <a:ext uri="{FF2B5EF4-FFF2-40B4-BE49-F238E27FC236}">
                <a16:creationId xmlns:a16="http://schemas.microsoft.com/office/drawing/2014/main" id="{A855BF7F-9A47-4258-846A-9C6AF50030FB}"/>
              </a:ext>
            </a:extLst>
          </p:cNvPr>
          <p:cNvSpPr txBox="1">
            <a:spLocks noChangeArrowheads="1"/>
          </p:cNvSpPr>
          <p:nvPr/>
        </p:nvSpPr>
        <p:spPr bwMode="auto">
          <a:xfrm>
            <a:off x="5459413" y="735013"/>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B</a:t>
            </a:r>
            <a:r>
              <a:rPr lang="en-US" altLang="zh-CN" sz="2000" b="0" baseline="-25000">
                <a:solidFill>
                  <a:srgbClr val="333399"/>
                </a:solidFill>
                <a:ea typeface="黑体" pitchFamily="49" charset="-122"/>
              </a:rPr>
              <a:t>3</a:t>
            </a:r>
            <a:endParaRPr lang="en-US" altLang="zh-CN" sz="2000" b="0">
              <a:solidFill>
                <a:srgbClr val="333399"/>
              </a:solidFill>
              <a:ea typeface="黑体" pitchFamily="49" charset="-122"/>
            </a:endParaRPr>
          </a:p>
        </p:txBody>
      </p:sp>
      <p:sp>
        <p:nvSpPr>
          <p:cNvPr id="30" name="Text Box 28">
            <a:extLst>
              <a:ext uri="{FF2B5EF4-FFF2-40B4-BE49-F238E27FC236}">
                <a16:creationId xmlns:a16="http://schemas.microsoft.com/office/drawing/2014/main" id="{B869B0E6-85A7-4262-8426-B18528FAFA09}"/>
              </a:ext>
            </a:extLst>
          </p:cNvPr>
          <p:cNvSpPr txBox="1">
            <a:spLocks noChangeArrowheads="1"/>
          </p:cNvSpPr>
          <p:nvPr/>
        </p:nvSpPr>
        <p:spPr bwMode="auto">
          <a:xfrm>
            <a:off x="3495675" y="1738313"/>
            <a:ext cx="941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VLAN</a:t>
            </a:r>
            <a:r>
              <a:rPr lang="en-US" altLang="zh-CN" sz="2000" b="0" baseline="-25000">
                <a:solidFill>
                  <a:srgbClr val="333399"/>
                </a:solidFill>
                <a:ea typeface="黑体" pitchFamily="49" charset="-122"/>
              </a:rPr>
              <a:t>1</a:t>
            </a:r>
            <a:endParaRPr lang="en-US" altLang="zh-CN" sz="2000" b="0">
              <a:solidFill>
                <a:srgbClr val="333399"/>
              </a:solidFill>
              <a:ea typeface="黑体" pitchFamily="49" charset="-122"/>
            </a:endParaRPr>
          </a:p>
        </p:txBody>
      </p:sp>
      <p:sp>
        <p:nvSpPr>
          <p:cNvPr id="31" name="Text Box 29">
            <a:extLst>
              <a:ext uri="{FF2B5EF4-FFF2-40B4-BE49-F238E27FC236}">
                <a16:creationId xmlns:a16="http://schemas.microsoft.com/office/drawing/2014/main" id="{1FA4E5D2-BD01-47BA-94A2-DFF8E67F9541}"/>
              </a:ext>
            </a:extLst>
          </p:cNvPr>
          <p:cNvSpPr txBox="1">
            <a:spLocks noChangeArrowheads="1"/>
          </p:cNvSpPr>
          <p:nvPr/>
        </p:nvSpPr>
        <p:spPr bwMode="auto">
          <a:xfrm>
            <a:off x="5021263" y="1738313"/>
            <a:ext cx="941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VLAN</a:t>
            </a:r>
            <a:r>
              <a:rPr lang="en-US" altLang="zh-CN" sz="2000" b="0" baseline="-25000">
                <a:solidFill>
                  <a:srgbClr val="333399"/>
                </a:solidFill>
                <a:ea typeface="黑体" pitchFamily="49" charset="-122"/>
              </a:rPr>
              <a:t>2</a:t>
            </a:r>
            <a:endParaRPr lang="en-US" altLang="zh-CN" sz="2000" b="0">
              <a:solidFill>
                <a:srgbClr val="333399"/>
              </a:solidFill>
              <a:ea typeface="黑体" pitchFamily="49" charset="-122"/>
            </a:endParaRPr>
          </a:p>
        </p:txBody>
      </p:sp>
      <p:sp>
        <p:nvSpPr>
          <p:cNvPr id="32" name="Text Box 30">
            <a:extLst>
              <a:ext uri="{FF2B5EF4-FFF2-40B4-BE49-F238E27FC236}">
                <a16:creationId xmlns:a16="http://schemas.microsoft.com/office/drawing/2014/main" id="{7F494C52-E3F9-483E-A021-A62B9713A774}"/>
              </a:ext>
            </a:extLst>
          </p:cNvPr>
          <p:cNvSpPr txBox="1">
            <a:spLocks noChangeArrowheads="1"/>
          </p:cNvSpPr>
          <p:nvPr/>
        </p:nvSpPr>
        <p:spPr bwMode="auto">
          <a:xfrm>
            <a:off x="6907213" y="416083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C</a:t>
            </a:r>
            <a:r>
              <a:rPr lang="en-US" altLang="zh-CN" sz="2000" b="0" baseline="-25000">
                <a:solidFill>
                  <a:srgbClr val="333399"/>
                </a:solidFill>
                <a:ea typeface="黑体" pitchFamily="49" charset="-122"/>
              </a:rPr>
              <a:t>1</a:t>
            </a:r>
            <a:endParaRPr lang="en-US" altLang="zh-CN" sz="2000" b="0">
              <a:solidFill>
                <a:srgbClr val="333399"/>
              </a:solidFill>
              <a:ea typeface="黑体" pitchFamily="49" charset="-122"/>
            </a:endParaRPr>
          </a:p>
        </p:txBody>
      </p:sp>
      <p:sp>
        <p:nvSpPr>
          <p:cNvPr id="33" name="Text Box 31">
            <a:extLst>
              <a:ext uri="{FF2B5EF4-FFF2-40B4-BE49-F238E27FC236}">
                <a16:creationId xmlns:a16="http://schemas.microsoft.com/office/drawing/2014/main" id="{73429AAD-6F9E-418D-806E-6634934D1FE6}"/>
              </a:ext>
            </a:extLst>
          </p:cNvPr>
          <p:cNvSpPr txBox="1">
            <a:spLocks noChangeArrowheads="1"/>
          </p:cNvSpPr>
          <p:nvPr/>
        </p:nvSpPr>
        <p:spPr bwMode="auto">
          <a:xfrm>
            <a:off x="4433888" y="4573588"/>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A</a:t>
            </a:r>
            <a:r>
              <a:rPr lang="en-US" altLang="zh-CN" sz="2000" b="0" baseline="-25000">
                <a:solidFill>
                  <a:srgbClr val="333399"/>
                </a:solidFill>
                <a:ea typeface="黑体" pitchFamily="49" charset="-122"/>
              </a:rPr>
              <a:t>2</a:t>
            </a:r>
            <a:endParaRPr lang="en-US" altLang="zh-CN" sz="2000" b="0">
              <a:solidFill>
                <a:srgbClr val="333399"/>
              </a:solidFill>
              <a:ea typeface="黑体" pitchFamily="49" charset="-122"/>
            </a:endParaRPr>
          </a:p>
        </p:txBody>
      </p:sp>
      <p:sp>
        <p:nvSpPr>
          <p:cNvPr id="34" name="Text Box 32">
            <a:extLst>
              <a:ext uri="{FF2B5EF4-FFF2-40B4-BE49-F238E27FC236}">
                <a16:creationId xmlns:a16="http://schemas.microsoft.com/office/drawing/2014/main" id="{2BC9A660-CA28-4B9F-AEF7-EAAA223A94D4}"/>
              </a:ext>
            </a:extLst>
          </p:cNvPr>
          <p:cNvSpPr txBox="1">
            <a:spLocks noChangeArrowheads="1"/>
          </p:cNvSpPr>
          <p:nvPr/>
        </p:nvSpPr>
        <p:spPr bwMode="auto">
          <a:xfrm>
            <a:off x="3792538" y="5018088"/>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A</a:t>
            </a:r>
            <a:r>
              <a:rPr lang="en-US" altLang="zh-CN" sz="2000" b="0" baseline="-25000">
                <a:solidFill>
                  <a:srgbClr val="333399"/>
                </a:solidFill>
                <a:ea typeface="黑体" pitchFamily="49" charset="-122"/>
              </a:rPr>
              <a:t>1</a:t>
            </a:r>
            <a:endParaRPr lang="en-US" altLang="zh-CN" sz="2000" b="0">
              <a:solidFill>
                <a:srgbClr val="333399"/>
              </a:solidFill>
              <a:ea typeface="黑体" pitchFamily="49" charset="-122"/>
            </a:endParaRPr>
          </a:p>
        </p:txBody>
      </p:sp>
      <p:sp>
        <p:nvSpPr>
          <p:cNvPr id="35" name="Text Box 33">
            <a:extLst>
              <a:ext uri="{FF2B5EF4-FFF2-40B4-BE49-F238E27FC236}">
                <a16:creationId xmlns:a16="http://schemas.microsoft.com/office/drawing/2014/main" id="{67E224E3-BA23-46EB-B926-D7E3BA6964F7}"/>
              </a:ext>
            </a:extLst>
          </p:cNvPr>
          <p:cNvSpPr txBox="1">
            <a:spLocks noChangeArrowheads="1"/>
          </p:cNvSpPr>
          <p:nvPr/>
        </p:nvSpPr>
        <p:spPr bwMode="auto">
          <a:xfrm>
            <a:off x="3822700" y="2816225"/>
            <a:ext cx="44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A</a:t>
            </a:r>
            <a:r>
              <a:rPr lang="en-US" altLang="zh-CN" sz="2000" b="0" baseline="-25000">
                <a:solidFill>
                  <a:srgbClr val="333399"/>
                </a:solidFill>
                <a:ea typeface="黑体" pitchFamily="49" charset="-122"/>
              </a:rPr>
              <a:t>3</a:t>
            </a:r>
            <a:endParaRPr lang="en-US" altLang="zh-CN" sz="2000" b="0">
              <a:solidFill>
                <a:srgbClr val="333399"/>
              </a:solidFill>
              <a:ea typeface="黑体" pitchFamily="49" charset="-122"/>
            </a:endParaRPr>
          </a:p>
        </p:txBody>
      </p:sp>
      <p:sp>
        <p:nvSpPr>
          <p:cNvPr id="36" name="Text Box 34">
            <a:extLst>
              <a:ext uri="{FF2B5EF4-FFF2-40B4-BE49-F238E27FC236}">
                <a16:creationId xmlns:a16="http://schemas.microsoft.com/office/drawing/2014/main" id="{93358D93-6B1F-4A65-8143-D1CA0A4781AC}"/>
              </a:ext>
            </a:extLst>
          </p:cNvPr>
          <p:cNvSpPr txBox="1">
            <a:spLocks noChangeArrowheads="1"/>
          </p:cNvSpPr>
          <p:nvPr/>
        </p:nvSpPr>
        <p:spPr bwMode="auto">
          <a:xfrm>
            <a:off x="6932613" y="230187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C</a:t>
            </a:r>
            <a:r>
              <a:rPr lang="en-US" altLang="zh-CN" sz="2000" b="0" baseline="-25000">
                <a:solidFill>
                  <a:srgbClr val="333399"/>
                </a:solidFill>
                <a:ea typeface="黑体" pitchFamily="49" charset="-122"/>
              </a:rPr>
              <a:t>2</a:t>
            </a:r>
            <a:endParaRPr lang="en-US" altLang="zh-CN" sz="2000" b="0">
              <a:solidFill>
                <a:srgbClr val="333399"/>
              </a:solidFill>
              <a:ea typeface="黑体" pitchFamily="49" charset="-122"/>
            </a:endParaRPr>
          </a:p>
        </p:txBody>
      </p:sp>
      <p:sp>
        <p:nvSpPr>
          <p:cNvPr id="37" name="Text Box 35">
            <a:extLst>
              <a:ext uri="{FF2B5EF4-FFF2-40B4-BE49-F238E27FC236}">
                <a16:creationId xmlns:a16="http://schemas.microsoft.com/office/drawing/2014/main" id="{E9519867-E41D-4F3E-83C6-E5C942A8BB02}"/>
              </a:ext>
            </a:extLst>
          </p:cNvPr>
          <p:cNvSpPr txBox="1">
            <a:spLocks noChangeArrowheads="1"/>
          </p:cNvSpPr>
          <p:nvPr/>
        </p:nvSpPr>
        <p:spPr bwMode="auto">
          <a:xfrm>
            <a:off x="5688013" y="2454275"/>
            <a:ext cx="44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B</a:t>
            </a:r>
            <a:r>
              <a:rPr lang="en-US" altLang="zh-CN" sz="2000" b="0" baseline="-25000">
                <a:solidFill>
                  <a:srgbClr val="333399"/>
                </a:solidFill>
                <a:ea typeface="黑体" pitchFamily="49" charset="-122"/>
              </a:rPr>
              <a:t>2</a:t>
            </a:r>
            <a:endParaRPr lang="en-US" altLang="zh-CN" sz="2000" b="0">
              <a:solidFill>
                <a:srgbClr val="333399"/>
              </a:solidFill>
              <a:ea typeface="黑体" pitchFamily="49" charset="-122"/>
            </a:endParaRPr>
          </a:p>
        </p:txBody>
      </p:sp>
      <p:pic>
        <p:nvPicPr>
          <p:cNvPr id="38" name="Picture 36">
            <a:extLst>
              <a:ext uri="{FF2B5EF4-FFF2-40B4-BE49-F238E27FC236}">
                <a16:creationId xmlns:a16="http://schemas.microsoft.com/office/drawing/2014/main" id="{9FE7CCEA-3848-439D-B6C2-544DCBC7D0A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8038" y="927100"/>
            <a:ext cx="5095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7">
            <a:extLst>
              <a:ext uri="{FF2B5EF4-FFF2-40B4-BE49-F238E27FC236}">
                <a16:creationId xmlns:a16="http://schemas.microsoft.com/office/drawing/2014/main" id="{318963D9-9FD1-4384-B540-CF3F25E6635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1125" y="538163"/>
            <a:ext cx="5095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8">
            <a:extLst>
              <a:ext uri="{FF2B5EF4-FFF2-40B4-BE49-F238E27FC236}">
                <a16:creationId xmlns:a16="http://schemas.microsoft.com/office/drawing/2014/main" id="{68A6875A-4BCE-413D-BD8A-6214D1E59CA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3013" y="771525"/>
            <a:ext cx="5095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39">
            <a:extLst>
              <a:ext uri="{FF2B5EF4-FFF2-40B4-BE49-F238E27FC236}">
                <a16:creationId xmlns:a16="http://schemas.microsoft.com/office/drawing/2014/main" id="{21A7B21D-8C05-44D0-9221-431F243E58E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0650" y="2324100"/>
            <a:ext cx="50958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0">
            <a:extLst>
              <a:ext uri="{FF2B5EF4-FFF2-40B4-BE49-F238E27FC236}">
                <a16:creationId xmlns:a16="http://schemas.microsoft.com/office/drawing/2014/main" id="{1656CC53-CA0B-4F68-AFB7-410A097CD84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4788" y="2557463"/>
            <a:ext cx="5095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1">
            <a:extLst>
              <a:ext uri="{FF2B5EF4-FFF2-40B4-BE49-F238E27FC236}">
                <a16:creationId xmlns:a16="http://schemas.microsoft.com/office/drawing/2014/main" id="{D0B62BB3-9C17-44F3-9A03-112AA8317FF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8038" y="2790825"/>
            <a:ext cx="509587"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2">
            <a:extLst>
              <a:ext uri="{FF2B5EF4-FFF2-40B4-BE49-F238E27FC236}">
                <a16:creationId xmlns:a16="http://schemas.microsoft.com/office/drawing/2014/main" id="{DAD2C537-FE41-4C35-AE38-B6B6F784E4D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8038" y="4740275"/>
            <a:ext cx="5095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3">
            <a:extLst>
              <a:ext uri="{FF2B5EF4-FFF2-40B4-BE49-F238E27FC236}">
                <a16:creationId xmlns:a16="http://schemas.microsoft.com/office/drawing/2014/main" id="{7D98366B-387A-4DF1-9BB1-0556C38CAE6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4788" y="4578350"/>
            <a:ext cx="5095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4">
            <a:extLst>
              <a:ext uri="{FF2B5EF4-FFF2-40B4-BE49-F238E27FC236}">
                <a16:creationId xmlns:a16="http://schemas.microsoft.com/office/drawing/2014/main" id="{1502C82D-35B0-449B-80F0-51F3D8032FDC}"/>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6038" y="4422775"/>
            <a:ext cx="5095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5">
            <a:extLst>
              <a:ext uri="{FF2B5EF4-FFF2-40B4-BE49-F238E27FC236}">
                <a16:creationId xmlns:a16="http://schemas.microsoft.com/office/drawing/2014/main" id="{7DC721C4-92DF-412E-A5F4-B1282E5AFD1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1125" y="4267200"/>
            <a:ext cx="5095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AutoShape 46">
            <a:extLst>
              <a:ext uri="{FF2B5EF4-FFF2-40B4-BE49-F238E27FC236}">
                <a16:creationId xmlns:a16="http://schemas.microsoft.com/office/drawing/2014/main" id="{CAECF10E-7FF6-4E9D-9445-DC3872ED8815}"/>
              </a:ext>
            </a:extLst>
          </p:cNvPr>
          <p:cNvSpPr>
            <a:spLocks noChangeArrowheads="1"/>
          </p:cNvSpPr>
          <p:nvPr/>
        </p:nvSpPr>
        <p:spPr bwMode="auto">
          <a:xfrm flipH="1">
            <a:off x="1790700" y="2246313"/>
            <a:ext cx="1185863" cy="933450"/>
          </a:xfrm>
          <a:prstGeom prst="cube">
            <a:avLst>
              <a:gd name="adj" fmla="val 28329"/>
            </a:avLst>
          </a:prstGeom>
          <a:solidFill>
            <a:srgbClr val="99FFCC"/>
          </a:solidFill>
          <a:ln w="952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以太网</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交换机</a:t>
            </a:r>
          </a:p>
        </p:txBody>
      </p:sp>
      <p:sp>
        <p:nvSpPr>
          <p:cNvPr id="49" name="Line 47">
            <a:extLst>
              <a:ext uri="{FF2B5EF4-FFF2-40B4-BE49-F238E27FC236}">
                <a16:creationId xmlns:a16="http://schemas.microsoft.com/office/drawing/2014/main" id="{DBA786BA-FCED-4C5F-B5E5-FFAE24FFC943}"/>
              </a:ext>
            </a:extLst>
          </p:cNvPr>
          <p:cNvSpPr>
            <a:spLocks noChangeShapeType="1"/>
          </p:cNvSpPr>
          <p:nvPr/>
        </p:nvSpPr>
        <p:spPr bwMode="auto">
          <a:xfrm>
            <a:off x="1716088" y="2784475"/>
            <a:ext cx="0" cy="334645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50" name="Line 48">
            <a:extLst>
              <a:ext uri="{FF2B5EF4-FFF2-40B4-BE49-F238E27FC236}">
                <a16:creationId xmlns:a16="http://schemas.microsoft.com/office/drawing/2014/main" id="{FE18DB89-B097-4078-97D2-2FFDBB3F75C6}"/>
              </a:ext>
            </a:extLst>
          </p:cNvPr>
          <p:cNvSpPr>
            <a:spLocks noChangeShapeType="1"/>
          </p:cNvSpPr>
          <p:nvPr/>
        </p:nvSpPr>
        <p:spPr bwMode="auto">
          <a:xfrm>
            <a:off x="1703388" y="2790825"/>
            <a:ext cx="2762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51" name="Line 49">
            <a:extLst>
              <a:ext uri="{FF2B5EF4-FFF2-40B4-BE49-F238E27FC236}">
                <a16:creationId xmlns:a16="http://schemas.microsoft.com/office/drawing/2014/main" id="{5C2BCBB6-380D-410B-AEC6-BC867E247200}"/>
              </a:ext>
            </a:extLst>
          </p:cNvPr>
          <p:cNvSpPr>
            <a:spLocks noChangeShapeType="1"/>
          </p:cNvSpPr>
          <p:nvPr/>
        </p:nvSpPr>
        <p:spPr bwMode="auto">
          <a:xfrm>
            <a:off x="1865313" y="4772025"/>
            <a:ext cx="0" cy="1514475"/>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52" name="Line 50">
            <a:extLst>
              <a:ext uri="{FF2B5EF4-FFF2-40B4-BE49-F238E27FC236}">
                <a16:creationId xmlns:a16="http://schemas.microsoft.com/office/drawing/2014/main" id="{6AD192B5-24DA-4EA0-B271-105324758B20}"/>
              </a:ext>
            </a:extLst>
          </p:cNvPr>
          <p:cNvSpPr>
            <a:spLocks noChangeShapeType="1"/>
          </p:cNvSpPr>
          <p:nvPr/>
        </p:nvSpPr>
        <p:spPr bwMode="auto">
          <a:xfrm>
            <a:off x="1851025" y="4772025"/>
            <a:ext cx="15240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eaLnBrk="1" hangingPunct="1"/>
            <a:endParaRPr kumimoji="0" lang="zh-CN" altLang="en-US" sz="1800" b="0">
              <a:solidFill>
                <a:srgbClr val="000000"/>
              </a:solidFill>
              <a:latin typeface="Arial"/>
            </a:endParaRPr>
          </a:p>
        </p:txBody>
      </p:sp>
      <p:sp>
        <p:nvSpPr>
          <p:cNvPr id="53" name="AutoShape 51">
            <a:extLst>
              <a:ext uri="{FF2B5EF4-FFF2-40B4-BE49-F238E27FC236}">
                <a16:creationId xmlns:a16="http://schemas.microsoft.com/office/drawing/2014/main" id="{4FEF45DA-E867-44B5-B220-592B8C97A73D}"/>
              </a:ext>
            </a:extLst>
          </p:cNvPr>
          <p:cNvSpPr>
            <a:spLocks noChangeArrowheads="1"/>
          </p:cNvSpPr>
          <p:nvPr/>
        </p:nvSpPr>
        <p:spPr bwMode="auto">
          <a:xfrm flipH="1">
            <a:off x="1196975" y="5665788"/>
            <a:ext cx="1187450" cy="931862"/>
          </a:xfrm>
          <a:prstGeom prst="cube">
            <a:avLst>
              <a:gd name="adj" fmla="val 28329"/>
            </a:avLst>
          </a:prstGeom>
          <a:solidFill>
            <a:srgbClr val="99FFCC"/>
          </a:solidFill>
          <a:ln w="9525">
            <a:solidFill>
              <a:srgbClr val="3333C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以太网</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Arial"/>
                <a:ea typeface="黑体"/>
              </a:rPr>
              <a:t>交换机</a:t>
            </a:r>
          </a:p>
        </p:txBody>
      </p:sp>
      <p:sp>
        <p:nvSpPr>
          <p:cNvPr id="54" name="Text Box 52">
            <a:extLst>
              <a:ext uri="{FF2B5EF4-FFF2-40B4-BE49-F238E27FC236}">
                <a16:creationId xmlns:a16="http://schemas.microsoft.com/office/drawing/2014/main" id="{82F5AED4-3F49-4957-A3E2-F779D2D35A84}"/>
              </a:ext>
            </a:extLst>
          </p:cNvPr>
          <p:cNvSpPr txBox="1">
            <a:spLocks noChangeArrowheads="1"/>
          </p:cNvSpPr>
          <p:nvPr/>
        </p:nvSpPr>
        <p:spPr bwMode="auto">
          <a:xfrm>
            <a:off x="4675188" y="5805488"/>
            <a:ext cx="36115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0" lang="zh-CN" altLang="en-US" b="0">
                <a:solidFill>
                  <a:srgbClr val="333399"/>
                </a:solidFill>
                <a:ea typeface="黑体" pitchFamily="49" charset="-122"/>
              </a:rPr>
              <a:t>三个虚拟局域网</a:t>
            </a:r>
            <a:r>
              <a:rPr kumimoji="0" lang="en-US" altLang="zh-CN" b="0">
                <a:solidFill>
                  <a:srgbClr val="333399"/>
                </a:solidFill>
                <a:ea typeface="黑体" pitchFamily="49" charset="-122"/>
              </a:rPr>
              <a:t>:</a:t>
            </a:r>
          </a:p>
          <a:p>
            <a:pPr algn="ctr" eaLnBrk="1" hangingPunct="1"/>
            <a:r>
              <a:rPr kumimoji="0" lang="en-US" altLang="zh-CN" b="0">
                <a:solidFill>
                  <a:srgbClr val="333399"/>
                </a:solidFill>
                <a:ea typeface="黑体" pitchFamily="49" charset="-122"/>
              </a:rPr>
              <a:t> VLAN</a:t>
            </a:r>
            <a:r>
              <a:rPr kumimoji="0" lang="en-US" altLang="zh-CN" b="0" baseline="-25000">
                <a:solidFill>
                  <a:srgbClr val="333399"/>
                </a:solidFill>
                <a:ea typeface="黑体" pitchFamily="49" charset="-122"/>
              </a:rPr>
              <a:t>1</a:t>
            </a:r>
            <a:r>
              <a:rPr kumimoji="0" lang="en-US" altLang="zh-CN" b="0">
                <a:solidFill>
                  <a:srgbClr val="333399"/>
                </a:solidFill>
                <a:ea typeface="黑体" pitchFamily="49" charset="-122"/>
              </a:rPr>
              <a:t>, VLAN</a:t>
            </a:r>
            <a:r>
              <a:rPr kumimoji="0" lang="en-US" altLang="zh-CN" b="0" baseline="-25000">
                <a:solidFill>
                  <a:srgbClr val="333399"/>
                </a:solidFill>
                <a:ea typeface="黑体" pitchFamily="49" charset="-122"/>
              </a:rPr>
              <a:t>2 </a:t>
            </a:r>
            <a:r>
              <a:rPr kumimoji="0" lang="zh-CN" altLang="en-US" b="0">
                <a:solidFill>
                  <a:srgbClr val="333399"/>
                </a:solidFill>
                <a:ea typeface="黑体" pitchFamily="49" charset="-122"/>
              </a:rPr>
              <a:t>和 </a:t>
            </a:r>
            <a:r>
              <a:rPr kumimoji="0" lang="en-US" altLang="zh-CN" b="0">
                <a:solidFill>
                  <a:srgbClr val="333399"/>
                </a:solidFill>
                <a:ea typeface="黑体" pitchFamily="49" charset="-122"/>
              </a:rPr>
              <a:t>VLAN</a:t>
            </a:r>
            <a:r>
              <a:rPr kumimoji="0" lang="en-US" altLang="zh-CN" b="0" baseline="-25000">
                <a:solidFill>
                  <a:srgbClr val="333399"/>
                </a:solidFill>
                <a:ea typeface="黑体" pitchFamily="49" charset="-122"/>
              </a:rPr>
              <a:t>3</a:t>
            </a:r>
            <a:endParaRPr kumimoji="0" lang="en-US" altLang="zh-CN" b="0">
              <a:solidFill>
                <a:srgbClr val="333399"/>
              </a:solidFill>
              <a:ea typeface="黑体" pitchFamily="49" charset="-122"/>
            </a:endParaRPr>
          </a:p>
        </p:txBody>
      </p:sp>
      <p:sp>
        <p:nvSpPr>
          <p:cNvPr id="55" name="Text Box 53">
            <a:extLst>
              <a:ext uri="{FF2B5EF4-FFF2-40B4-BE49-F238E27FC236}">
                <a16:creationId xmlns:a16="http://schemas.microsoft.com/office/drawing/2014/main" id="{C3ACDCEA-8BB7-43FC-9DB1-AA77BE271226}"/>
              </a:ext>
            </a:extLst>
          </p:cNvPr>
          <p:cNvSpPr txBox="1">
            <a:spLocks noChangeArrowheads="1"/>
          </p:cNvSpPr>
          <p:nvPr/>
        </p:nvSpPr>
        <p:spPr bwMode="auto">
          <a:xfrm>
            <a:off x="395288" y="5692775"/>
            <a:ext cx="8353425" cy="831850"/>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lang="zh-CN" altLang="en-US" sz="2400">
                <a:solidFill>
                  <a:srgbClr val="333399"/>
                </a:solidFill>
                <a:latin typeface="+mn-ea"/>
                <a:ea typeface="+mn-ea"/>
              </a:rPr>
              <a:t>当 </a:t>
            </a:r>
            <a:r>
              <a:rPr lang="en-US" altLang="zh-CN" sz="2400">
                <a:solidFill>
                  <a:srgbClr val="333399"/>
                </a:solidFill>
                <a:latin typeface="+mn-ea"/>
                <a:ea typeface="+mn-ea"/>
              </a:rPr>
              <a:t>B</a:t>
            </a:r>
            <a:r>
              <a:rPr lang="en-US" altLang="zh-CN" sz="2400" baseline="-25000">
                <a:solidFill>
                  <a:srgbClr val="333399"/>
                </a:solidFill>
                <a:latin typeface="+mn-ea"/>
                <a:ea typeface="+mn-ea"/>
              </a:rPr>
              <a:t>1</a:t>
            </a:r>
            <a:r>
              <a:rPr lang="en-US" altLang="zh-CN" sz="2400">
                <a:solidFill>
                  <a:srgbClr val="333399"/>
                </a:solidFill>
                <a:latin typeface="+mn-ea"/>
                <a:ea typeface="+mn-ea"/>
              </a:rPr>
              <a:t> </a:t>
            </a:r>
            <a:r>
              <a:rPr lang="zh-CN" altLang="en-US" sz="2400">
                <a:solidFill>
                  <a:srgbClr val="333399"/>
                </a:solidFill>
                <a:latin typeface="+mn-ea"/>
                <a:ea typeface="+mn-ea"/>
              </a:rPr>
              <a:t>向 </a:t>
            </a:r>
            <a:r>
              <a:rPr lang="en-US" altLang="zh-CN" sz="2400">
                <a:solidFill>
                  <a:srgbClr val="333399"/>
                </a:solidFill>
                <a:latin typeface="+mn-ea"/>
                <a:ea typeface="+mn-ea"/>
              </a:rPr>
              <a:t>VLAN</a:t>
            </a:r>
            <a:r>
              <a:rPr lang="en-US" altLang="zh-CN" sz="2400" baseline="-25000">
                <a:solidFill>
                  <a:srgbClr val="333399"/>
                </a:solidFill>
                <a:latin typeface="+mn-ea"/>
                <a:ea typeface="+mn-ea"/>
              </a:rPr>
              <a:t>2</a:t>
            </a:r>
            <a:r>
              <a:rPr lang="en-US" altLang="zh-CN" sz="2400">
                <a:solidFill>
                  <a:srgbClr val="333399"/>
                </a:solidFill>
                <a:latin typeface="+mn-ea"/>
                <a:ea typeface="+mn-ea"/>
              </a:rPr>
              <a:t> </a:t>
            </a:r>
            <a:r>
              <a:rPr lang="zh-CN" altLang="en-US" sz="2400">
                <a:solidFill>
                  <a:srgbClr val="333399"/>
                </a:solidFill>
                <a:latin typeface="+mn-ea"/>
                <a:ea typeface="+mn-ea"/>
              </a:rPr>
              <a:t>工作组内成员发送数据时，</a:t>
            </a:r>
          </a:p>
          <a:p>
            <a:pPr algn="ctr" eaLnBrk="1" fontAlgn="base" hangingPunct="1">
              <a:spcBef>
                <a:spcPct val="0"/>
              </a:spcBef>
              <a:spcAft>
                <a:spcPct val="0"/>
              </a:spcAft>
            </a:pPr>
            <a:r>
              <a:rPr lang="zh-CN" altLang="en-US" sz="2400">
                <a:solidFill>
                  <a:srgbClr val="333399"/>
                </a:solidFill>
                <a:latin typeface="+mn-ea"/>
                <a:ea typeface="+mn-ea"/>
              </a:rPr>
              <a:t>工作站 </a:t>
            </a:r>
            <a:r>
              <a:rPr lang="en-US" altLang="zh-CN" sz="2400">
                <a:solidFill>
                  <a:srgbClr val="333399"/>
                </a:solidFill>
                <a:latin typeface="+mn-ea"/>
                <a:ea typeface="+mn-ea"/>
              </a:rPr>
              <a:t>B</a:t>
            </a:r>
            <a:r>
              <a:rPr lang="en-US" altLang="zh-CN" sz="2400" baseline="-25000">
                <a:solidFill>
                  <a:srgbClr val="333399"/>
                </a:solidFill>
                <a:latin typeface="+mn-ea"/>
                <a:ea typeface="+mn-ea"/>
              </a:rPr>
              <a:t>2 </a:t>
            </a:r>
            <a:r>
              <a:rPr lang="zh-CN" altLang="en-US" sz="2400">
                <a:solidFill>
                  <a:srgbClr val="333399"/>
                </a:solidFill>
                <a:latin typeface="+mn-ea"/>
                <a:ea typeface="+mn-ea"/>
              </a:rPr>
              <a:t>和 </a:t>
            </a:r>
            <a:r>
              <a:rPr lang="en-US" altLang="zh-CN" sz="2400">
                <a:solidFill>
                  <a:srgbClr val="333399"/>
                </a:solidFill>
                <a:latin typeface="+mn-ea"/>
                <a:ea typeface="+mn-ea"/>
              </a:rPr>
              <a:t>B</a:t>
            </a:r>
            <a:r>
              <a:rPr lang="en-US" altLang="zh-CN" sz="2400" baseline="-25000">
                <a:solidFill>
                  <a:srgbClr val="333399"/>
                </a:solidFill>
                <a:latin typeface="+mn-ea"/>
                <a:ea typeface="+mn-ea"/>
              </a:rPr>
              <a:t>3 </a:t>
            </a:r>
            <a:r>
              <a:rPr lang="zh-CN" altLang="en-US" sz="2400">
                <a:solidFill>
                  <a:srgbClr val="333399"/>
                </a:solidFill>
                <a:latin typeface="+mn-ea"/>
                <a:ea typeface="+mn-ea"/>
              </a:rPr>
              <a:t>将会收到广播的信息。</a:t>
            </a:r>
          </a:p>
        </p:txBody>
      </p:sp>
      <p:sp>
        <p:nvSpPr>
          <p:cNvPr id="56" name="Text Box 53">
            <a:extLst>
              <a:ext uri="{FF2B5EF4-FFF2-40B4-BE49-F238E27FC236}">
                <a16:creationId xmlns:a16="http://schemas.microsoft.com/office/drawing/2014/main" id="{571FC4CB-E7BF-48CA-91C0-179CCE748329}"/>
              </a:ext>
            </a:extLst>
          </p:cNvPr>
          <p:cNvSpPr txBox="1">
            <a:spLocks noChangeArrowheads="1"/>
          </p:cNvSpPr>
          <p:nvPr/>
        </p:nvSpPr>
        <p:spPr bwMode="auto">
          <a:xfrm>
            <a:off x="395287" y="5672138"/>
            <a:ext cx="8353425" cy="831850"/>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ase" hangingPunct="1">
              <a:spcBef>
                <a:spcPct val="0"/>
              </a:spcBef>
              <a:spcAft>
                <a:spcPct val="0"/>
              </a:spcAft>
            </a:pPr>
            <a:r>
              <a:rPr lang="en-US" altLang="zh-CN" sz="2400">
                <a:solidFill>
                  <a:srgbClr val="333399"/>
                </a:solidFill>
                <a:ea typeface="黑体" pitchFamily="49" charset="-122"/>
              </a:rPr>
              <a:t>B</a:t>
            </a:r>
            <a:r>
              <a:rPr lang="en-US" altLang="zh-CN" sz="2400" baseline="-25000">
                <a:solidFill>
                  <a:srgbClr val="333399"/>
                </a:solidFill>
                <a:ea typeface="黑体" pitchFamily="49" charset="-122"/>
              </a:rPr>
              <a:t>1 </a:t>
            </a:r>
            <a:r>
              <a:rPr lang="zh-CN" altLang="en-US" sz="2400">
                <a:solidFill>
                  <a:srgbClr val="333399"/>
                </a:solidFill>
                <a:ea typeface="黑体" pitchFamily="49" charset="-122"/>
              </a:rPr>
              <a:t>发送数据时，工作站 </a:t>
            </a:r>
            <a:r>
              <a:rPr lang="en-US" altLang="zh-CN" sz="2400">
                <a:solidFill>
                  <a:srgbClr val="333399"/>
                </a:solidFill>
                <a:ea typeface="黑体" pitchFamily="49" charset="-122"/>
              </a:rPr>
              <a:t>A</a:t>
            </a:r>
            <a:r>
              <a:rPr lang="en-US" altLang="zh-CN" sz="2400" baseline="-25000">
                <a:solidFill>
                  <a:srgbClr val="333399"/>
                </a:solidFill>
                <a:ea typeface="黑体" pitchFamily="49" charset="-122"/>
              </a:rPr>
              <a:t>1</a:t>
            </a:r>
            <a:r>
              <a:rPr lang="en-US" altLang="zh-CN" sz="2400">
                <a:solidFill>
                  <a:srgbClr val="333399"/>
                </a:solidFill>
                <a:ea typeface="黑体" pitchFamily="49" charset="-122"/>
              </a:rPr>
              <a:t>, A</a:t>
            </a:r>
            <a:r>
              <a:rPr lang="en-US" altLang="zh-CN" sz="2400" baseline="-25000">
                <a:solidFill>
                  <a:srgbClr val="333399"/>
                </a:solidFill>
                <a:ea typeface="黑体" pitchFamily="49" charset="-122"/>
              </a:rPr>
              <a:t>2 </a:t>
            </a:r>
            <a:r>
              <a:rPr lang="zh-CN" altLang="en-US" sz="2400">
                <a:solidFill>
                  <a:srgbClr val="333399"/>
                </a:solidFill>
                <a:ea typeface="黑体" pitchFamily="49" charset="-122"/>
              </a:rPr>
              <a:t>和 </a:t>
            </a:r>
            <a:r>
              <a:rPr lang="en-US" altLang="zh-CN" sz="2400">
                <a:solidFill>
                  <a:srgbClr val="333399"/>
                </a:solidFill>
                <a:ea typeface="黑体" pitchFamily="49" charset="-122"/>
              </a:rPr>
              <a:t>C</a:t>
            </a:r>
            <a:r>
              <a:rPr lang="en-US" altLang="zh-CN" sz="2400" baseline="-25000">
                <a:solidFill>
                  <a:srgbClr val="333399"/>
                </a:solidFill>
                <a:ea typeface="黑体" pitchFamily="49" charset="-122"/>
              </a:rPr>
              <a:t>1</a:t>
            </a:r>
          </a:p>
          <a:p>
            <a:pPr algn="ctr" eaLnBrk="1" fontAlgn="base" hangingPunct="1">
              <a:spcBef>
                <a:spcPct val="0"/>
              </a:spcBef>
              <a:spcAft>
                <a:spcPct val="0"/>
              </a:spcAft>
            </a:pPr>
            <a:r>
              <a:rPr lang="zh-CN" altLang="en-US" sz="2400">
                <a:solidFill>
                  <a:srgbClr val="333399"/>
                </a:solidFill>
                <a:ea typeface="黑体" pitchFamily="49" charset="-122"/>
              </a:rPr>
              <a:t>都不会收到 </a:t>
            </a:r>
            <a:r>
              <a:rPr lang="en-US" altLang="zh-CN" sz="2400">
                <a:solidFill>
                  <a:srgbClr val="333399"/>
                </a:solidFill>
                <a:ea typeface="黑体" pitchFamily="49" charset="-122"/>
              </a:rPr>
              <a:t>B</a:t>
            </a:r>
            <a:r>
              <a:rPr lang="en-US" altLang="zh-CN" sz="2400" baseline="-25000">
                <a:solidFill>
                  <a:srgbClr val="333399"/>
                </a:solidFill>
                <a:ea typeface="黑体" pitchFamily="49" charset="-122"/>
              </a:rPr>
              <a:t>1 </a:t>
            </a:r>
            <a:r>
              <a:rPr lang="zh-CN" altLang="en-US" sz="2400">
                <a:solidFill>
                  <a:srgbClr val="333399"/>
                </a:solidFill>
                <a:ea typeface="黑体" pitchFamily="49" charset="-122"/>
              </a:rPr>
              <a:t>发出的广播信息。 </a:t>
            </a:r>
          </a:p>
        </p:txBody>
      </p:sp>
      <p:sp>
        <p:nvSpPr>
          <p:cNvPr id="57" name="Text Box 53">
            <a:extLst>
              <a:ext uri="{FF2B5EF4-FFF2-40B4-BE49-F238E27FC236}">
                <a16:creationId xmlns:a16="http://schemas.microsoft.com/office/drawing/2014/main" id="{27A98144-D296-470D-A576-41CB8E14D8B2}"/>
              </a:ext>
            </a:extLst>
          </p:cNvPr>
          <p:cNvSpPr txBox="1">
            <a:spLocks noChangeArrowheads="1"/>
          </p:cNvSpPr>
          <p:nvPr/>
        </p:nvSpPr>
        <p:spPr bwMode="auto">
          <a:xfrm>
            <a:off x="388808" y="5662611"/>
            <a:ext cx="8353425" cy="830997"/>
          </a:xfrm>
          <a:prstGeom prst="rect">
            <a:avLst/>
          </a:prstGeom>
          <a:solidFill>
            <a:srgbClr val="FFFF99"/>
          </a:solidFill>
          <a:ln w="9525">
            <a:solidFill>
              <a:srgbClr val="333399"/>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400" dirty="0">
                <a:solidFill>
                  <a:srgbClr val="333399"/>
                </a:solidFill>
                <a:latin typeface="黑体" pitchFamily="49" charset="-122"/>
                <a:ea typeface="黑体" pitchFamily="49" charset="-122"/>
              </a:rPr>
              <a:t>虚拟局域网限制了接收广播信息的结点数，使网络不会因传播过多的广播信息</a:t>
            </a:r>
            <a:r>
              <a:rPr lang="en-US" altLang="zh-CN" sz="2400" dirty="0">
                <a:solidFill>
                  <a:srgbClr val="333399"/>
                </a:solidFill>
                <a:latin typeface="黑体" pitchFamily="49" charset="-122"/>
                <a:ea typeface="黑体" pitchFamily="49" charset="-122"/>
              </a:rPr>
              <a:t>(</a:t>
            </a:r>
            <a:r>
              <a:rPr lang="zh-CN" altLang="en-US" sz="2400" dirty="0">
                <a:solidFill>
                  <a:srgbClr val="333399"/>
                </a:solidFill>
                <a:latin typeface="黑体" pitchFamily="49" charset="-122"/>
                <a:ea typeface="黑体" pitchFamily="49" charset="-122"/>
              </a:rPr>
              <a:t>即</a:t>
            </a:r>
            <a:r>
              <a:rPr lang="zh-CN" altLang="en-US" sz="2400" dirty="0">
                <a:solidFill>
                  <a:srgbClr val="333399"/>
                </a:solidFill>
                <a:ea typeface="黑体" pitchFamily="49" charset="-122"/>
              </a:rPr>
              <a:t>“</a:t>
            </a:r>
            <a:r>
              <a:rPr lang="zh-CN" altLang="en-US" sz="2400" dirty="0">
                <a:solidFill>
                  <a:srgbClr val="333399"/>
                </a:solidFill>
                <a:latin typeface="黑体" pitchFamily="49" charset="-122"/>
                <a:ea typeface="黑体" pitchFamily="49" charset="-122"/>
              </a:rPr>
              <a:t>广播风暴</a:t>
            </a:r>
            <a:r>
              <a:rPr lang="zh-CN" altLang="en-US" sz="2400" dirty="0">
                <a:solidFill>
                  <a:srgbClr val="333399"/>
                </a:solidFill>
                <a:ea typeface="黑体" pitchFamily="49" charset="-122"/>
              </a:rPr>
              <a:t>”</a:t>
            </a:r>
            <a:r>
              <a:rPr lang="en-US" altLang="zh-CN" sz="2400" dirty="0">
                <a:solidFill>
                  <a:srgbClr val="333399"/>
                </a:solidFill>
                <a:latin typeface="黑体" pitchFamily="49" charset="-122"/>
                <a:ea typeface="黑体" pitchFamily="49" charset="-122"/>
              </a:rPr>
              <a:t>)</a:t>
            </a:r>
            <a:r>
              <a:rPr lang="zh-CN" altLang="en-US" sz="2400" dirty="0">
                <a:solidFill>
                  <a:srgbClr val="333399"/>
                </a:solidFill>
                <a:latin typeface="黑体" pitchFamily="49" charset="-122"/>
                <a:ea typeface="黑体" pitchFamily="49" charset="-122"/>
              </a:rPr>
              <a:t>而引起性能恶化。 </a:t>
            </a:r>
          </a:p>
        </p:txBody>
      </p:sp>
    </p:spTree>
    <p:extLst>
      <p:ext uri="{BB962C8B-B14F-4D97-AF65-F5344CB8AC3E}">
        <p14:creationId xmlns:p14="http://schemas.microsoft.com/office/powerpoint/2010/main" val="3179802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56"/>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0" animBg="1"/>
      <p:bldP spid="56" grpId="1" animBg="1"/>
      <p:bldP spid="57"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F1460-DDB6-47BC-B370-FD400B15D60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D817374-06D6-4C32-9EB7-34099FC3BE7A}"/>
              </a:ext>
            </a:extLst>
          </p:cNvPr>
          <p:cNvSpPr>
            <a:spLocks noGrp="1"/>
          </p:cNvSpPr>
          <p:nvPr>
            <p:ph idx="1"/>
          </p:nvPr>
        </p:nvSpPr>
        <p:spPr>
          <a:xfrm>
            <a:off x="971550" y="1759033"/>
            <a:ext cx="7391400" cy="1200329"/>
          </a:xfrm>
        </p:spPr>
        <p:txBody>
          <a:bodyPr/>
          <a:lstStyle/>
          <a:p>
            <a:r>
              <a:rPr lang="en-US" altLang="zh-CN" sz="2400" b="0" dirty="0">
                <a:latin typeface="+mn-ea"/>
              </a:rPr>
              <a:t>VLAN</a:t>
            </a:r>
            <a:r>
              <a:rPr lang="zh-CN" altLang="en-US" sz="2400" b="0" dirty="0">
                <a:latin typeface="+mn-ea"/>
              </a:rPr>
              <a:t>协议允许在以太网的帧格式中插入一个 </a:t>
            </a:r>
            <a:r>
              <a:rPr lang="en-US" altLang="zh-CN" sz="2400" b="0" dirty="0">
                <a:latin typeface="+mn-ea"/>
              </a:rPr>
              <a:t>4 </a:t>
            </a:r>
            <a:r>
              <a:rPr lang="zh-CN" altLang="en-US" sz="2400" b="0" dirty="0">
                <a:latin typeface="+mn-ea"/>
              </a:rPr>
              <a:t>字节的标识符，称为 </a:t>
            </a:r>
            <a:r>
              <a:rPr lang="en-US" altLang="zh-CN" sz="2400" b="0" dirty="0">
                <a:latin typeface="+mn-ea"/>
              </a:rPr>
              <a:t>VLAN </a:t>
            </a:r>
            <a:r>
              <a:rPr lang="zh-CN" altLang="en-US" sz="2400" b="0" dirty="0">
                <a:latin typeface="+mn-ea"/>
              </a:rPr>
              <a:t>标记</a:t>
            </a:r>
            <a:r>
              <a:rPr lang="en-US" altLang="zh-CN" sz="2400" b="0" dirty="0">
                <a:latin typeface="+mn-ea"/>
              </a:rPr>
              <a:t>(tag)</a:t>
            </a:r>
            <a:r>
              <a:rPr lang="zh-CN" altLang="en-US" sz="2400" b="0" dirty="0">
                <a:latin typeface="+mn-ea"/>
              </a:rPr>
              <a:t>，用来指明发送该帧的结点属于哪一个</a:t>
            </a:r>
            <a:r>
              <a:rPr lang="en-US" altLang="zh-CN" sz="2400" b="0" dirty="0">
                <a:latin typeface="+mn-ea"/>
              </a:rPr>
              <a:t>VLAN</a:t>
            </a:r>
            <a:r>
              <a:rPr lang="zh-CN" altLang="en-US" sz="2400" b="0" dirty="0">
                <a:latin typeface="+mn-ea"/>
              </a:rPr>
              <a:t>。</a:t>
            </a:r>
          </a:p>
        </p:txBody>
      </p:sp>
      <p:sp>
        <p:nvSpPr>
          <p:cNvPr id="5" name="文本框 4">
            <a:extLst>
              <a:ext uri="{FF2B5EF4-FFF2-40B4-BE49-F238E27FC236}">
                <a16:creationId xmlns:a16="http://schemas.microsoft.com/office/drawing/2014/main" id="{2DAE06CA-353E-42D5-AC31-6AD9DB9A9B85}"/>
              </a:ext>
            </a:extLst>
          </p:cNvPr>
          <p:cNvSpPr txBox="1"/>
          <p:nvPr/>
        </p:nvSpPr>
        <p:spPr>
          <a:xfrm>
            <a:off x="971550" y="1247091"/>
            <a:ext cx="4592594" cy="461665"/>
          </a:xfrm>
          <a:prstGeom prst="rect">
            <a:avLst/>
          </a:prstGeom>
          <a:noFill/>
        </p:spPr>
        <p:txBody>
          <a:bodyPr wrap="square">
            <a:spAutoFit/>
          </a:bodyPr>
          <a:lstStyle/>
          <a:p>
            <a:r>
              <a:rPr lang="zh-CN" altLang="en-US" dirty="0"/>
              <a:t>使用虚拟局域网帧格式：</a:t>
            </a:r>
          </a:p>
        </p:txBody>
      </p:sp>
      <p:sp>
        <p:nvSpPr>
          <p:cNvPr id="6" name="Rectangle 5">
            <a:extLst>
              <a:ext uri="{FF2B5EF4-FFF2-40B4-BE49-F238E27FC236}">
                <a16:creationId xmlns:a16="http://schemas.microsoft.com/office/drawing/2014/main" id="{B0A8770D-7C17-43D5-A8FE-1545E320ECB5}"/>
              </a:ext>
            </a:extLst>
          </p:cNvPr>
          <p:cNvSpPr>
            <a:spLocks noChangeArrowheads="1"/>
          </p:cNvSpPr>
          <p:nvPr/>
        </p:nvSpPr>
        <p:spPr bwMode="auto">
          <a:xfrm>
            <a:off x="1953419" y="4998318"/>
            <a:ext cx="5483225" cy="669925"/>
          </a:xfrm>
          <a:prstGeom prst="rect">
            <a:avLst/>
          </a:prstGeom>
          <a:solidFill>
            <a:srgbClr val="CCECFF"/>
          </a:solidFill>
          <a:ln w="19050">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7" name="Rectangle 6">
            <a:extLst>
              <a:ext uri="{FF2B5EF4-FFF2-40B4-BE49-F238E27FC236}">
                <a16:creationId xmlns:a16="http://schemas.microsoft.com/office/drawing/2014/main" id="{79BD757F-8F86-4AE1-9236-61E00D4E5433}"/>
              </a:ext>
            </a:extLst>
          </p:cNvPr>
          <p:cNvSpPr>
            <a:spLocks noChangeArrowheads="1"/>
          </p:cNvSpPr>
          <p:nvPr/>
        </p:nvSpPr>
        <p:spPr bwMode="auto">
          <a:xfrm>
            <a:off x="645319" y="4022005"/>
            <a:ext cx="8969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lnSpc>
                <a:spcPct val="80000"/>
              </a:lnSpc>
            </a:pPr>
            <a:r>
              <a:rPr lang="en-US" altLang="zh-CN" sz="1600" b="0">
                <a:solidFill>
                  <a:srgbClr val="333399"/>
                </a:solidFill>
                <a:latin typeface="Times New Roman" pitchFamily="18" charset="0"/>
                <a:ea typeface="黑体"/>
              </a:rPr>
              <a:t>  802.3</a:t>
            </a:r>
          </a:p>
          <a:p>
            <a:pPr defTabSz="762000">
              <a:lnSpc>
                <a:spcPct val="80000"/>
              </a:lnSpc>
            </a:pPr>
            <a:r>
              <a:rPr lang="en-US" altLang="zh-CN" sz="1600" b="0">
                <a:solidFill>
                  <a:srgbClr val="333399"/>
                </a:solidFill>
                <a:latin typeface="Times New Roman" pitchFamily="18" charset="0"/>
                <a:ea typeface="黑体"/>
              </a:rPr>
              <a:t>MAC </a:t>
            </a:r>
            <a:r>
              <a:rPr lang="zh-CN" altLang="en-US" sz="1600" b="0">
                <a:solidFill>
                  <a:srgbClr val="333399"/>
                </a:solidFill>
                <a:latin typeface="Times New Roman" pitchFamily="18" charset="0"/>
                <a:ea typeface="黑体"/>
              </a:rPr>
              <a:t>帧</a:t>
            </a:r>
          </a:p>
        </p:txBody>
      </p:sp>
      <p:sp>
        <p:nvSpPr>
          <p:cNvPr id="8" name="Rectangle 7">
            <a:extLst>
              <a:ext uri="{FF2B5EF4-FFF2-40B4-BE49-F238E27FC236}">
                <a16:creationId xmlns:a16="http://schemas.microsoft.com/office/drawing/2014/main" id="{1CF3AF2A-520A-4474-821B-B073DF027A5A}"/>
              </a:ext>
            </a:extLst>
          </p:cNvPr>
          <p:cNvSpPr>
            <a:spLocks noChangeArrowheads="1"/>
          </p:cNvSpPr>
          <p:nvPr/>
        </p:nvSpPr>
        <p:spPr bwMode="auto">
          <a:xfrm>
            <a:off x="1100931" y="3760068"/>
            <a:ext cx="5873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600" b="0">
                <a:solidFill>
                  <a:srgbClr val="333399"/>
                </a:solidFill>
                <a:latin typeface="Times New Roman" pitchFamily="18" charset="0"/>
                <a:ea typeface="黑体"/>
              </a:rPr>
              <a:t>字节</a:t>
            </a:r>
          </a:p>
        </p:txBody>
      </p:sp>
      <p:sp>
        <p:nvSpPr>
          <p:cNvPr id="9" name="Rectangle 8">
            <a:extLst>
              <a:ext uri="{FF2B5EF4-FFF2-40B4-BE49-F238E27FC236}">
                <a16:creationId xmlns:a16="http://schemas.microsoft.com/office/drawing/2014/main" id="{48A6E80F-AFD1-47B0-B087-24519BACC117}"/>
              </a:ext>
            </a:extLst>
          </p:cNvPr>
          <p:cNvSpPr>
            <a:spLocks noChangeArrowheads="1"/>
          </p:cNvSpPr>
          <p:nvPr/>
        </p:nvSpPr>
        <p:spPr bwMode="auto">
          <a:xfrm>
            <a:off x="1943894" y="3744193"/>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6</a:t>
            </a:r>
          </a:p>
        </p:txBody>
      </p:sp>
      <p:sp>
        <p:nvSpPr>
          <p:cNvPr id="10" name="Rectangle 9">
            <a:extLst>
              <a:ext uri="{FF2B5EF4-FFF2-40B4-BE49-F238E27FC236}">
                <a16:creationId xmlns:a16="http://schemas.microsoft.com/office/drawing/2014/main" id="{DA7DD021-2F65-489A-B164-722D867C3BB5}"/>
              </a:ext>
            </a:extLst>
          </p:cNvPr>
          <p:cNvSpPr>
            <a:spLocks noChangeArrowheads="1"/>
          </p:cNvSpPr>
          <p:nvPr/>
        </p:nvSpPr>
        <p:spPr bwMode="auto">
          <a:xfrm>
            <a:off x="2905919" y="3744193"/>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6</a:t>
            </a:r>
          </a:p>
        </p:txBody>
      </p:sp>
      <p:sp>
        <p:nvSpPr>
          <p:cNvPr id="11" name="Rectangle 10">
            <a:extLst>
              <a:ext uri="{FF2B5EF4-FFF2-40B4-BE49-F238E27FC236}">
                <a16:creationId xmlns:a16="http://schemas.microsoft.com/office/drawing/2014/main" id="{9C1D626B-1048-482A-8ADF-41A39E7F1A02}"/>
              </a:ext>
            </a:extLst>
          </p:cNvPr>
          <p:cNvSpPr>
            <a:spLocks noChangeArrowheads="1"/>
          </p:cNvSpPr>
          <p:nvPr/>
        </p:nvSpPr>
        <p:spPr bwMode="auto">
          <a:xfrm>
            <a:off x="4876006" y="3744193"/>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2</a:t>
            </a:r>
          </a:p>
        </p:txBody>
      </p:sp>
      <p:sp>
        <p:nvSpPr>
          <p:cNvPr id="12" name="Rectangle 11">
            <a:extLst>
              <a:ext uri="{FF2B5EF4-FFF2-40B4-BE49-F238E27FC236}">
                <a16:creationId xmlns:a16="http://schemas.microsoft.com/office/drawing/2014/main" id="{72AFE22A-1D41-430C-8333-999A653BBE55}"/>
              </a:ext>
            </a:extLst>
          </p:cNvPr>
          <p:cNvSpPr>
            <a:spLocks noChangeArrowheads="1"/>
          </p:cNvSpPr>
          <p:nvPr/>
        </p:nvSpPr>
        <p:spPr bwMode="auto">
          <a:xfrm>
            <a:off x="5930106" y="3744193"/>
            <a:ext cx="10017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46 ~ 1500</a:t>
            </a:r>
          </a:p>
        </p:txBody>
      </p:sp>
      <p:sp>
        <p:nvSpPr>
          <p:cNvPr id="13" name="Rectangle 12">
            <a:extLst>
              <a:ext uri="{FF2B5EF4-FFF2-40B4-BE49-F238E27FC236}">
                <a16:creationId xmlns:a16="http://schemas.microsoft.com/office/drawing/2014/main" id="{7ECFB2EB-1046-494B-B1D0-A9256A7A3A8B}"/>
              </a:ext>
            </a:extLst>
          </p:cNvPr>
          <p:cNvSpPr>
            <a:spLocks noChangeArrowheads="1"/>
          </p:cNvSpPr>
          <p:nvPr/>
        </p:nvSpPr>
        <p:spPr bwMode="auto">
          <a:xfrm>
            <a:off x="7749381" y="3744193"/>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4</a:t>
            </a:r>
          </a:p>
        </p:txBody>
      </p:sp>
      <p:sp>
        <p:nvSpPr>
          <p:cNvPr id="14" name="Line 13">
            <a:extLst>
              <a:ext uri="{FF2B5EF4-FFF2-40B4-BE49-F238E27FC236}">
                <a16:creationId xmlns:a16="http://schemas.microsoft.com/office/drawing/2014/main" id="{C3367C49-B220-4101-9916-0BBC0CAA5094}"/>
              </a:ext>
            </a:extLst>
          </p:cNvPr>
          <p:cNvSpPr>
            <a:spLocks noChangeShapeType="1"/>
          </p:cNvSpPr>
          <p:nvPr/>
        </p:nvSpPr>
        <p:spPr bwMode="auto">
          <a:xfrm>
            <a:off x="1527969" y="4299818"/>
            <a:ext cx="5772150" cy="0"/>
          </a:xfrm>
          <a:prstGeom prst="line">
            <a:avLst/>
          </a:prstGeom>
          <a:noFill/>
          <a:ln w="127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15" name="Group 14">
            <a:extLst>
              <a:ext uri="{FF2B5EF4-FFF2-40B4-BE49-F238E27FC236}">
                <a16:creationId xmlns:a16="http://schemas.microsoft.com/office/drawing/2014/main" id="{C4850715-14F1-4D1F-8EF5-1655D7F253DE}"/>
              </a:ext>
            </a:extLst>
          </p:cNvPr>
          <p:cNvGrpSpPr>
            <a:grpSpLocks/>
          </p:cNvGrpSpPr>
          <p:nvPr/>
        </p:nvGrpSpPr>
        <p:grpSpPr bwMode="auto">
          <a:xfrm>
            <a:off x="4872831" y="4082330"/>
            <a:ext cx="968375" cy="411163"/>
            <a:chOff x="2494" y="1932"/>
            <a:chExt cx="677" cy="295"/>
          </a:xfrm>
        </p:grpSpPr>
        <p:sp>
          <p:nvSpPr>
            <p:cNvPr id="16" name="Rectangle 15">
              <a:extLst>
                <a:ext uri="{FF2B5EF4-FFF2-40B4-BE49-F238E27FC236}">
                  <a16:creationId xmlns:a16="http://schemas.microsoft.com/office/drawing/2014/main" id="{34362610-1E92-4091-9AE6-5B82894A1638}"/>
                </a:ext>
              </a:extLst>
            </p:cNvPr>
            <p:cNvSpPr>
              <a:spLocks noChangeArrowheads="1"/>
            </p:cNvSpPr>
            <p:nvPr/>
          </p:nvSpPr>
          <p:spPr bwMode="auto">
            <a:xfrm>
              <a:off x="2513" y="1932"/>
              <a:ext cx="658" cy="2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7" name="Rectangle 16">
              <a:extLst>
                <a:ext uri="{FF2B5EF4-FFF2-40B4-BE49-F238E27FC236}">
                  <a16:creationId xmlns:a16="http://schemas.microsoft.com/office/drawing/2014/main" id="{14BBD48D-6671-4D9E-89D7-408E491EB0B3}"/>
                </a:ext>
              </a:extLst>
            </p:cNvPr>
            <p:cNvSpPr>
              <a:spLocks noChangeArrowheads="1"/>
            </p:cNvSpPr>
            <p:nvPr/>
          </p:nvSpPr>
          <p:spPr bwMode="auto">
            <a:xfrm>
              <a:off x="2494" y="1988"/>
              <a:ext cx="62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marL="0" marR="0" lvl="0" indent="0" defTabSz="7620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333399"/>
                  </a:solidFill>
                  <a:effectLst/>
                  <a:uLnTx/>
                  <a:uFillTx/>
                  <a:latin typeface="Times New Roman" pitchFamily="18" charset="0"/>
                  <a:ea typeface="黑体"/>
                </a:rPr>
                <a:t>MAC </a:t>
              </a:r>
              <a:r>
                <a:rPr kumimoji="0" lang="zh-CN" altLang="en-US" sz="1600" b="0" i="0" u="none" strike="noStrike" kern="0" cap="none" spc="0" normalizeH="0" baseline="0" noProof="0">
                  <a:ln>
                    <a:noFill/>
                  </a:ln>
                  <a:solidFill>
                    <a:srgbClr val="333399"/>
                  </a:solidFill>
                  <a:effectLst/>
                  <a:uLnTx/>
                  <a:uFillTx/>
                  <a:latin typeface="Times New Roman" pitchFamily="18" charset="0"/>
                  <a:ea typeface="黑体"/>
                </a:rPr>
                <a:t>帧</a:t>
              </a:r>
            </a:p>
          </p:txBody>
        </p:sp>
      </p:grpSp>
      <p:sp>
        <p:nvSpPr>
          <p:cNvPr id="18" name="Rectangle 17">
            <a:extLst>
              <a:ext uri="{FF2B5EF4-FFF2-40B4-BE49-F238E27FC236}">
                <a16:creationId xmlns:a16="http://schemas.microsoft.com/office/drawing/2014/main" id="{0D596421-F24E-49F0-8A44-6B33E2AA48EA}"/>
              </a:ext>
            </a:extLst>
          </p:cNvPr>
          <p:cNvSpPr>
            <a:spLocks noChangeArrowheads="1"/>
          </p:cNvSpPr>
          <p:nvPr/>
        </p:nvSpPr>
        <p:spPr bwMode="auto">
          <a:xfrm>
            <a:off x="1523206" y="4064868"/>
            <a:ext cx="6746875" cy="401637"/>
          </a:xfrm>
          <a:prstGeom prst="rect">
            <a:avLst/>
          </a:prstGeom>
          <a:solidFill>
            <a:srgbClr val="FFFFFF"/>
          </a:solidFill>
          <a:ln w="12700">
            <a:solidFill>
              <a:srgbClr val="3333CC"/>
            </a:solidFill>
            <a:miter lim="800000"/>
            <a:headEnd/>
            <a:tailEnd/>
          </a:ln>
          <a:effectLst>
            <a:outerShdw dist="35921" dir="2700000" algn="ctr" rotWithShape="0">
              <a:srgbClr val="1C1C1C"/>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9" name="Freeform 18">
            <a:extLst>
              <a:ext uri="{FF2B5EF4-FFF2-40B4-BE49-F238E27FC236}">
                <a16:creationId xmlns:a16="http://schemas.microsoft.com/office/drawing/2014/main" id="{66A6A3C2-CF0F-4F7C-A56C-1C320D40EE55}"/>
              </a:ext>
            </a:extLst>
          </p:cNvPr>
          <p:cNvSpPr>
            <a:spLocks/>
          </p:cNvSpPr>
          <p:nvPr/>
        </p:nvSpPr>
        <p:spPr bwMode="auto">
          <a:xfrm>
            <a:off x="1988344" y="4485555"/>
            <a:ext cx="5411787" cy="501650"/>
          </a:xfrm>
          <a:custGeom>
            <a:avLst/>
            <a:gdLst>
              <a:gd name="T0" fmla="*/ 1100 w 3784"/>
              <a:gd name="T1" fmla="*/ 4 h 360"/>
              <a:gd name="T2" fmla="*/ 1800 w 3784"/>
              <a:gd name="T3" fmla="*/ 0 h 360"/>
              <a:gd name="T4" fmla="*/ 3784 w 3784"/>
              <a:gd name="T5" fmla="*/ 360 h 360"/>
              <a:gd name="T6" fmla="*/ 0 w 3784"/>
              <a:gd name="T7" fmla="*/ 360 h 360"/>
              <a:gd name="T8" fmla="*/ 1100 w 3784"/>
              <a:gd name="T9" fmla="*/ 4 h 360"/>
              <a:gd name="T10" fmla="*/ 0 60000 65536"/>
              <a:gd name="T11" fmla="*/ 0 60000 65536"/>
              <a:gd name="T12" fmla="*/ 0 60000 65536"/>
              <a:gd name="T13" fmla="*/ 0 60000 65536"/>
              <a:gd name="T14" fmla="*/ 0 60000 65536"/>
              <a:gd name="T15" fmla="*/ 0 w 3784"/>
              <a:gd name="T16" fmla="*/ 0 h 360"/>
              <a:gd name="T17" fmla="*/ 3784 w 3784"/>
              <a:gd name="T18" fmla="*/ 360 h 360"/>
            </a:gdLst>
            <a:ahLst/>
            <a:cxnLst>
              <a:cxn ang="T10">
                <a:pos x="T0" y="T1"/>
              </a:cxn>
              <a:cxn ang="T11">
                <a:pos x="T2" y="T3"/>
              </a:cxn>
              <a:cxn ang="T12">
                <a:pos x="T4" y="T5"/>
              </a:cxn>
              <a:cxn ang="T13">
                <a:pos x="T6" y="T7"/>
              </a:cxn>
              <a:cxn ang="T14">
                <a:pos x="T8" y="T9"/>
              </a:cxn>
            </a:cxnLst>
            <a:rect l="T15" t="T16" r="T17" b="T18"/>
            <a:pathLst>
              <a:path w="3784" h="360">
                <a:moveTo>
                  <a:pt x="1100" y="4"/>
                </a:moveTo>
                <a:lnTo>
                  <a:pt x="1800" y="0"/>
                </a:lnTo>
                <a:lnTo>
                  <a:pt x="3784" y="360"/>
                </a:lnTo>
                <a:lnTo>
                  <a:pt x="0" y="360"/>
                </a:lnTo>
                <a:lnTo>
                  <a:pt x="1100" y="4"/>
                </a:lnTo>
                <a:close/>
              </a:path>
            </a:pathLst>
          </a:custGeom>
          <a:gradFill rotWithShape="1">
            <a:gsLst>
              <a:gs pos="0">
                <a:srgbClr val="5E6D76"/>
              </a:gs>
              <a:gs pos="100000">
                <a:srgbClr val="CCE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endParaRPr kumimoji="0" lang="zh-CN" altLang="en-US" sz="1800" b="0">
              <a:solidFill>
                <a:srgbClr val="000000"/>
              </a:solidFill>
              <a:latin typeface="Arial"/>
            </a:endParaRPr>
          </a:p>
        </p:txBody>
      </p:sp>
      <p:sp>
        <p:nvSpPr>
          <p:cNvPr id="20" name="Rectangle 19">
            <a:extLst>
              <a:ext uri="{FF2B5EF4-FFF2-40B4-BE49-F238E27FC236}">
                <a16:creationId xmlns:a16="http://schemas.microsoft.com/office/drawing/2014/main" id="{120BE712-56C9-4AFF-9904-C47A5E2C6C59}"/>
              </a:ext>
            </a:extLst>
          </p:cNvPr>
          <p:cNvSpPr>
            <a:spLocks noChangeArrowheads="1"/>
          </p:cNvSpPr>
          <p:nvPr/>
        </p:nvSpPr>
        <p:spPr bwMode="auto">
          <a:xfrm>
            <a:off x="3590131" y="4080743"/>
            <a:ext cx="973138" cy="3905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21" name="Line 20">
            <a:extLst>
              <a:ext uri="{FF2B5EF4-FFF2-40B4-BE49-F238E27FC236}">
                <a16:creationId xmlns:a16="http://schemas.microsoft.com/office/drawing/2014/main" id="{458AACE9-382B-4265-B92D-C93A8D20A782}"/>
              </a:ext>
            </a:extLst>
          </p:cNvPr>
          <p:cNvSpPr>
            <a:spLocks noChangeShapeType="1"/>
          </p:cNvSpPr>
          <p:nvPr/>
        </p:nvSpPr>
        <p:spPr bwMode="auto">
          <a:xfrm>
            <a:off x="2553494" y="4064868"/>
            <a:ext cx="0" cy="4016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 name="Line 21">
            <a:extLst>
              <a:ext uri="{FF2B5EF4-FFF2-40B4-BE49-F238E27FC236}">
                <a16:creationId xmlns:a16="http://schemas.microsoft.com/office/drawing/2014/main" id="{8018F8B5-A442-43E7-8395-F209D0E0D81F}"/>
              </a:ext>
            </a:extLst>
          </p:cNvPr>
          <p:cNvSpPr>
            <a:spLocks noChangeShapeType="1"/>
          </p:cNvSpPr>
          <p:nvPr/>
        </p:nvSpPr>
        <p:spPr bwMode="auto">
          <a:xfrm>
            <a:off x="3583781" y="4064868"/>
            <a:ext cx="0" cy="4016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3" name="Line 22">
            <a:extLst>
              <a:ext uri="{FF2B5EF4-FFF2-40B4-BE49-F238E27FC236}">
                <a16:creationId xmlns:a16="http://schemas.microsoft.com/office/drawing/2014/main" id="{1C7ED33D-308D-4FD7-9B99-BE12190C7AB5}"/>
              </a:ext>
            </a:extLst>
          </p:cNvPr>
          <p:cNvSpPr>
            <a:spLocks noChangeShapeType="1"/>
          </p:cNvSpPr>
          <p:nvPr/>
        </p:nvSpPr>
        <p:spPr bwMode="auto">
          <a:xfrm>
            <a:off x="5561806" y="4064868"/>
            <a:ext cx="0" cy="4016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 name="Line 23">
            <a:extLst>
              <a:ext uri="{FF2B5EF4-FFF2-40B4-BE49-F238E27FC236}">
                <a16:creationId xmlns:a16="http://schemas.microsoft.com/office/drawing/2014/main" id="{1CA7E7E1-AAF2-4C7A-9102-24CAEF444BFC}"/>
              </a:ext>
            </a:extLst>
          </p:cNvPr>
          <p:cNvSpPr>
            <a:spLocks noChangeShapeType="1"/>
          </p:cNvSpPr>
          <p:nvPr/>
        </p:nvSpPr>
        <p:spPr bwMode="auto">
          <a:xfrm>
            <a:off x="7554119" y="4064868"/>
            <a:ext cx="0" cy="401637"/>
          </a:xfrm>
          <a:prstGeom prst="line">
            <a:avLst/>
          </a:prstGeom>
          <a:noFill/>
          <a:ln w="12700">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5" name="Rectangle 24">
            <a:extLst>
              <a:ext uri="{FF2B5EF4-FFF2-40B4-BE49-F238E27FC236}">
                <a16:creationId xmlns:a16="http://schemas.microsoft.com/office/drawing/2014/main" id="{7A626D3F-E0A2-45E1-BF52-2A0357F26387}"/>
              </a:ext>
            </a:extLst>
          </p:cNvPr>
          <p:cNvSpPr>
            <a:spLocks noChangeArrowheads="1"/>
          </p:cNvSpPr>
          <p:nvPr/>
        </p:nvSpPr>
        <p:spPr bwMode="auto">
          <a:xfrm>
            <a:off x="1561306" y="4099793"/>
            <a:ext cx="993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600" b="0">
                <a:solidFill>
                  <a:srgbClr val="333399"/>
                </a:solidFill>
                <a:latin typeface="Times New Roman" pitchFamily="18" charset="0"/>
                <a:ea typeface="黑体"/>
              </a:rPr>
              <a:t>目地地址</a:t>
            </a:r>
          </a:p>
        </p:txBody>
      </p:sp>
      <p:sp>
        <p:nvSpPr>
          <p:cNvPr id="26" name="Rectangle 25">
            <a:extLst>
              <a:ext uri="{FF2B5EF4-FFF2-40B4-BE49-F238E27FC236}">
                <a16:creationId xmlns:a16="http://schemas.microsoft.com/office/drawing/2014/main" id="{49DD07E7-4CA6-4BAD-A1C4-0ABB1627AF65}"/>
              </a:ext>
            </a:extLst>
          </p:cNvPr>
          <p:cNvSpPr>
            <a:spLocks noChangeArrowheads="1"/>
          </p:cNvSpPr>
          <p:nvPr/>
        </p:nvSpPr>
        <p:spPr bwMode="auto">
          <a:xfrm>
            <a:off x="2674144" y="4112493"/>
            <a:ext cx="790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600" b="0">
                <a:solidFill>
                  <a:srgbClr val="333399"/>
                </a:solidFill>
                <a:latin typeface="Times New Roman" pitchFamily="18" charset="0"/>
                <a:ea typeface="黑体"/>
              </a:rPr>
              <a:t>源地址</a:t>
            </a:r>
          </a:p>
        </p:txBody>
      </p:sp>
      <p:sp>
        <p:nvSpPr>
          <p:cNvPr id="27" name="Rectangle 26">
            <a:extLst>
              <a:ext uri="{FF2B5EF4-FFF2-40B4-BE49-F238E27FC236}">
                <a16:creationId xmlns:a16="http://schemas.microsoft.com/office/drawing/2014/main" id="{325366C3-6E4B-47FE-85B2-EC0B545D4858}"/>
              </a:ext>
            </a:extLst>
          </p:cNvPr>
          <p:cNvSpPr>
            <a:spLocks noChangeArrowheads="1"/>
          </p:cNvSpPr>
          <p:nvPr/>
        </p:nvSpPr>
        <p:spPr bwMode="auto">
          <a:xfrm>
            <a:off x="4544219" y="4112493"/>
            <a:ext cx="10509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600" b="0">
                <a:solidFill>
                  <a:srgbClr val="333399"/>
                </a:solidFill>
                <a:latin typeface="Times New Roman" pitchFamily="18" charset="0"/>
                <a:ea typeface="黑体"/>
              </a:rPr>
              <a:t>长度</a:t>
            </a:r>
            <a:r>
              <a:rPr lang="en-US" altLang="zh-CN" sz="1600" b="0">
                <a:solidFill>
                  <a:srgbClr val="333399"/>
                </a:solidFill>
                <a:latin typeface="Times New Roman" pitchFamily="18" charset="0"/>
                <a:ea typeface="黑体"/>
              </a:rPr>
              <a:t>/</a:t>
            </a:r>
            <a:r>
              <a:rPr lang="zh-CN" altLang="en-US" sz="1600" b="0">
                <a:solidFill>
                  <a:srgbClr val="333399"/>
                </a:solidFill>
                <a:latin typeface="Times New Roman" pitchFamily="18" charset="0"/>
                <a:ea typeface="黑体"/>
              </a:rPr>
              <a:t>类型</a:t>
            </a:r>
          </a:p>
        </p:txBody>
      </p:sp>
      <p:sp>
        <p:nvSpPr>
          <p:cNvPr id="28" name="Rectangle 27">
            <a:extLst>
              <a:ext uri="{FF2B5EF4-FFF2-40B4-BE49-F238E27FC236}">
                <a16:creationId xmlns:a16="http://schemas.microsoft.com/office/drawing/2014/main" id="{B562FFB1-F8C0-4701-81E6-60932C9E36F2}"/>
              </a:ext>
            </a:extLst>
          </p:cNvPr>
          <p:cNvSpPr>
            <a:spLocks noChangeArrowheads="1"/>
          </p:cNvSpPr>
          <p:nvPr/>
        </p:nvSpPr>
        <p:spPr bwMode="auto">
          <a:xfrm>
            <a:off x="6096794" y="4125193"/>
            <a:ext cx="8921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sz="1600" b="0">
                <a:solidFill>
                  <a:srgbClr val="333399"/>
                </a:solidFill>
                <a:latin typeface="Times New Roman" pitchFamily="18" charset="0"/>
                <a:ea typeface="黑体"/>
              </a:rPr>
              <a:t>数      据</a:t>
            </a:r>
          </a:p>
        </p:txBody>
      </p:sp>
      <p:sp>
        <p:nvSpPr>
          <p:cNvPr id="29" name="Rectangle 28">
            <a:extLst>
              <a:ext uri="{FF2B5EF4-FFF2-40B4-BE49-F238E27FC236}">
                <a16:creationId xmlns:a16="http://schemas.microsoft.com/office/drawing/2014/main" id="{CD210B4D-AC81-4F20-9B84-C0D581B597C3}"/>
              </a:ext>
            </a:extLst>
          </p:cNvPr>
          <p:cNvSpPr>
            <a:spLocks noChangeArrowheads="1"/>
          </p:cNvSpPr>
          <p:nvPr/>
        </p:nvSpPr>
        <p:spPr bwMode="auto">
          <a:xfrm>
            <a:off x="7635081" y="4114080"/>
            <a:ext cx="54133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FCS</a:t>
            </a:r>
          </a:p>
        </p:txBody>
      </p:sp>
      <p:sp>
        <p:nvSpPr>
          <p:cNvPr id="30" name="Line 29">
            <a:extLst>
              <a:ext uri="{FF2B5EF4-FFF2-40B4-BE49-F238E27FC236}">
                <a16:creationId xmlns:a16="http://schemas.microsoft.com/office/drawing/2014/main" id="{93B754C9-BE20-42EF-8C9A-2758CC063C51}"/>
              </a:ext>
            </a:extLst>
          </p:cNvPr>
          <p:cNvSpPr>
            <a:spLocks noChangeShapeType="1"/>
          </p:cNvSpPr>
          <p:nvPr/>
        </p:nvSpPr>
        <p:spPr bwMode="auto">
          <a:xfrm>
            <a:off x="4563269" y="4060105"/>
            <a:ext cx="0" cy="4079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Text Box 30">
            <a:extLst>
              <a:ext uri="{FF2B5EF4-FFF2-40B4-BE49-F238E27FC236}">
                <a16:creationId xmlns:a16="http://schemas.microsoft.com/office/drawing/2014/main" id="{52384F18-F343-4753-93AA-9ED51E9F1D78}"/>
              </a:ext>
            </a:extLst>
          </p:cNvPr>
          <p:cNvSpPr txBox="1">
            <a:spLocks noChangeArrowheads="1"/>
          </p:cNvSpPr>
          <p:nvPr/>
        </p:nvSpPr>
        <p:spPr bwMode="auto">
          <a:xfrm>
            <a:off x="1956594" y="4941168"/>
            <a:ext cx="5469254" cy="72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5000"/>
              </a:lnSpc>
            </a:pPr>
            <a:r>
              <a:rPr lang="en-US" altLang="zh-CN" sz="1600" b="0" dirty="0">
                <a:solidFill>
                  <a:srgbClr val="333399"/>
                </a:solidFill>
                <a:latin typeface="Times New Roman" pitchFamily="18" charset="0"/>
                <a:ea typeface="黑体" pitchFamily="49" charset="-122"/>
              </a:rPr>
              <a:t>           802.1Q </a:t>
            </a:r>
            <a:r>
              <a:rPr lang="zh-CN" altLang="en-US" sz="1600" b="0" dirty="0">
                <a:solidFill>
                  <a:srgbClr val="333399"/>
                </a:solidFill>
                <a:latin typeface="Times New Roman" pitchFamily="18" charset="0"/>
                <a:ea typeface="黑体" pitchFamily="49" charset="-122"/>
              </a:rPr>
              <a:t>标记类型                          标记控制信息</a:t>
            </a:r>
          </a:p>
          <a:p>
            <a:pPr eaLnBrk="1" hangingPunct="1">
              <a:lnSpc>
                <a:spcPct val="135000"/>
              </a:lnSpc>
            </a:pPr>
            <a:r>
              <a:rPr lang="zh-CN" altLang="en-US" sz="1600" b="0" dirty="0">
                <a:solidFill>
                  <a:srgbClr val="333399"/>
                </a:solidFill>
                <a:latin typeface="Times New Roman" pitchFamily="18" charset="0"/>
                <a:ea typeface="黑体" pitchFamily="49" charset="-122"/>
              </a:rPr>
              <a:t> </a:t>
            </a:r>
            <a:r>
              <a:rPr lang="en-US" altLang="zh-CN" sz="1600" b="0" dirty="0">
                <a:solidFill>
                  <a:srgbClr val="333399"/>
                </a:solidFill>
                <a:latin typeface="Times New Roman" pitchFamily="18" charset="0"/>
                <a:ea typeface="黑体" pitchFamily="49" charset="-122"/>
              </a:rPr>
              <a:t>1 0 0 0 0 0 0 1  0 0 0 0 0 0 0 0                             VID                  </a:t>
            </a:r>
          </a:p>
        </p:txBody>
      </p:sp>
      <p:sp>
        <p:nvSpPr>
          <p:cNvPr id="32" name="Line 31">
            <a:extLst>
              <a:ext uri="{FF2B5EF4-FFF2-40B4-BE49-F238E27FC236}">
                <a16:creationId xmlns:a16="http://schemas.microsoft.com/office/drawing/2014/main" id="{4F654D4A-F586-4AE7-8140-1EC8B829FCBD}"/>
              </a:ext>
            </a:extLst>
          </p:cNvPr>
          <p:cNvSpPr>
            <a:spLocks noChangeShapeType="1"/>
          </p:cNvSpPr>
          <p:nvPr/>
        </p:nvSpPr>
        <p:spPr bwMode="auto">
          <a:xfrm>
            <a:off x="4699794" y="4998318"/>
            <a:ext cx="0" cy="6699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3" name="Rectangle 32">
            <a:extLst>
              <a:ext uri="{FF2B5EF4-FFF2-40B4-BE49-F238E27FC236}">
                <a16:creationId xmlns:a16="http://schemas.microsoft.com/office/drawing/2014/main" id="{CD80BE93-3CC8-486C-AD91-70631504F401}"/>
              </a:ext>
            </a:extLst>
          </p:cNvPr>
          <p:cNvSpPr>
            <a:spLocks noChangeArrowheads="1"/>
          </p:cNvSpPr>
          <p:nvPr/>
        </p:nvSpPr>
        <p:spPr bwMode="auto">
          <a:xfrm>
            <a:off x="2971006" y="5668243"/>
            <a:ext cx="739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2 </a:t>
            </a:r>
            <a:r>
              <a:rPr lang="zh-CN" altLang="en-US" sz="1600" b="0">
                <a:solidFill>
                  <a:srgbClr val="333399"/>
                </a:solidFill>
                <a:latin typeface="Times New Roman" pitchFamily="18" charset="0"/>
                <a:ea typeface="黑体"/>
              </a:rPr>
              <a:t>字节</a:t>
            </a:r>
          </a:p>
        </p:txBody>
      </p:sp>
      <p:sp>
        <p:nvSpPr>
          <p:cNvPr id="34" name="Rectangle 33">
            <a:extLst>
              <a:ext uri="{FF2B5EF4-FFF2-40B4-BE49-F238E27FC236}">
                <a16:creationId xmlns:a16="http://schemas.microsoft.com/office/drawing/2014/main" id="{9751AE7B-7C57-4DBC-8C70-DBDCF3939C06}"/>
              </a:ext>
            </a:extLst>
          </p:cNvPr>
          <p:cNvSpPr>
            <a:spLocks noChangeArrowheads="1"/>
          </p:cNvSpPr>
          <p:nvPr/>
        </p:nvSpPr>
        <p:spPr bwMode="auto">
          <a:xfrm>
            <a:off x="5649119" y="5668243"/>
            <a:ext cx="739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2 </a:t>
            </a:r>
            <a:r>
              <a:rPr lang="zh-CN" altLang="en-US" sz="1600" b="0">
                <a:solidFill>
                  <a:srgbClr val="333399"/>
                </a:solidFill>
                <a:latin typeface="Times New Roman" pitchFamily="18" charset="0"/>
                <a:ea typeface="黑体"/>
              </a:rPr>
              <a:t>字节</a:t>
            </a:r>
          </a:p>
        </p:txBody>
      </p:sp>
      <p:sp>
        <p:nvSpPr>
          <p:cNvPr id="36" name="Rectangle 35">
            <a:extLst>
              <a:ext uri="{FF2B5EF4-FFF2-40B4-BE49-F238E27FC236}">
                <a16:creationId xmlns:a16="http://schemas.microsoft.com/office/drawing/2014/main" id="{EEE87CA5-3551-48D4-B6C0-80E10C6FFF4D}"/>
              </a:ext>
            </a:extLst>
          </p:cNvPr>
          <p:cNvSpPr>
            <a:spLocks noChangeArrowheads="1"/>
          </p:cNvSpPr>
          <p:nvPr/>
        </p:nvSpPr>
        <p:spPr bwMode="auto">
          <a:xfrm>
            <a:off x="3945731" y="3741018"/>
            <a:ext cx="282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sz="1600" b="0">
                <a:solidFill>
                  <a:srgbClr val="333399"/>
                </a:solidFill>
                <a:latin typeface="Times New Roman" pitchFamily="18" charset="0"/>
                <a:ea typeface="黑体"/>
              </a:rPr>
              <a:t>4</a:t>
            </a:r>
          </a:p>
        </p:txBody>
      </p:sp>
      <p:sp>
        <p:nvSpPr>
          <p:cNvPr id="37" name="Line 36">
            <a:extLst>
              <a:ext uri="{FF2B5EF4-FFF2-40B4-BE49-F238E27FC236}">
                <a16:creationId xmlns:a16="http://schemas.microsoft.com/office/drawing/2014/main" id="{A9637F40-A6D1-4236-8537-EB448D8A3EF8}"/>
              </a:ext>
            </a:extLst>
          </p:cNvPr>
          <p:cNvSpPr>
            <a:spLocks noChangeShapeType="1"/>
          </p:cNvSpPr>
          <p:nvPr/>
        </p:nvSpPr>
        <p:spPr bwMode="auto">
          <a:xfrm>
            <a:off x="1953419" y="5355505"/>
            <a:ext cx="5492750" cy="0"/>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 name="Line 37">
            <a:extLst>
              <a:ext uri="{FF2B5EF4-FFF2-40B4-BE49-F238E27FC236}">
                <a16:creationId xmlns:a16="http://schemas.microsoft.com/office/drawing/2014/main" id="{0028A751-A382-4967-BDD1-1AF81D58D063}"/>
              </a:ext>
            </a:extLst>
          </p:cNvPr>
          <p:cNvSpPr>
            <a:spLocks noChangeShapeType="1"/>
          </p:cNvSpPr>
          <p:nvPr/>
        </p:nvSpPr>
        <p:spPr bwMode="auto">
          <a:xfrm>
            <a:off x="5295106" y="5355505"/>
            <a:ext cx="0" cy="3349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9" name="Line 38">
            <a:extLst>
              <a:ext uri="{FF2B5EF4-FFF2-40B4-BE49-F238E27FC236}">
                <a16:creationId xmlns:a16="http://schemas.microsoft.com/office/drawing/2014/main" id="{AF675199-9A46-4E1D-87B8-D0AF0726D45E}"/>
              </a:ext>
            </a:extLst>
          </p:cNvPr>
          <p:cNvSpPr>
            <a:spLocks noChangeShapeType="1"/>
          </p:cNvSpPr>
          <p:nvPr/>
        </p:nvSpPr>
        <p:spPr bwMode="auto">
          <a:xfrm>
            <a:off x="5158581" y="5355505"/>
            <a:ext cx="0" cy="3349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47" name="组合 46">
            <a:extLst>
              <a:ext uri="{FF2B5EF4-FFF2-40B4-BE49-F238E27FC236}">
                <a16:creationId xmlns:a16="http://schemas.microsoft.com/office/drawing/2014/main" id="{9DE120DA-77E8-4BE7-98AD-E7FFC4E535A8}"/>
              </a:ext>
            </a:extLst>
          </p:cNvPr>
          <p:cNvGrpSpPr/>
          <p:nvPr/>
        </p:nvGrpSpPr>
        <p:grpSpPr>
          <a:xfrm>
            <a:off x="1386965" y="3116982"/>
            <a:ext cx="3013869" cy="411226"/>
            <a:chOff x="5134259" y="2984091"/>
            <a:chExt cx="3013869" cy="411226"/>
          </a:xfrm>
        </p:grpSpPr>
        <p:sp>
          <p:nvSpPr>
            <p:cNvPr id="45" name="对话气泡: 圆角矩形 44">
              <a:extLst>
                <a:ext uri="{FF2B5EF4-FFF2-40B4-BE49-F238E27FC236}">
                  <a16:creationId xmlns:a16="http://schemas.microsoft.com/office/drawing/2014/main" id="{B4A3C1E8-2AD6-48BD-8D39-D20FEF635800}"/>
                </a:ext>
              </a:extLst>
            </p:cNvPr>
            <p:cNvSpPr/>
            <p:nvPr/>
          </p:nvSpPr>
          <p:spPr bwMode="auto">
            <a:xfrm>
              <a:off x="5134259" y="2984091"/>
              <a:ext cx="3013869" cy="411226"/>
            </a:xfrm>
            <a:prstGeom prst="wedgeRoundRectCallout">
              <a:avLst>
                <a:gd name="adj1" fmla="val 43946"/>
                <a:gd name="adj2" fmla="val 236782"/>
                <a:gd name="adj3" fmla="val 16667"/>
              </a:avLst>
            </a:prstGeom>
            <a:solidFill>
              <a:srgbClr val="49C2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pitchFamily="34" charset="0"/>
                <a:ea typeface="宋体" pitchFamily="2" charset="-122"/>
              </a:endParaRPr>
            </a:p>
          </p:txBody>
        </p:sp>
        <p:sp>
          <p:nvSpPr>
            <p:cNvPr id="46" name="文本框 45">
              <a:extLst>
                <a:ext uri="{FF2B5EF4-FFF2-40B4-BE49-F238E27FC236}">
                  <a16:creationId xmlns:a16="http://schemas.microsoft.com/office/drawing/2014/main" id="{20402C6E-4728-45ED-9AF6-00158AFB16D2}"/>
                </a:ext>
              </a:extLst>
            </p:cNvPr>
            <p:cNvSpPr txBox="1"/>
            <p:nvPr/>
          </p:nvSpPr>
          <p:spPr>
            <a:xfrm>
              <a:off x="5782924" y="3026496"/>
              <a:ext cx="2363638" cy="338554"/>
            </a:xfrm>
            <a:prstGeom prst="rect">
              <a:avLst/>
            </a:prstGeom>
            <a:noFill/>
          </p:spPr>
          <p:txBody>
            <a:bodyPr wrap="square" rtlCol="0">
              <a:spAutoFit/>
            </a:bodyPr>
            <a:lstStyle/>
            <a:p>
              <a:r>
                <a:rPr lang="en-US" altLang="zh-CN" sz="1600" dirty="0">
                  <a:solidFill>
                    <a:schemeClr val="bg1"/>
                  </a:solidFill>
                  <a:latin typeface="+mn-ea"/>
                  <a:ea typeface="+mn-ea"/>
                </a:rPr>
                <a:t>VLAN </a:t>
              </a:r>
              <a:r>
                <a:rPr lang="zh-CN" altLang="en-US" sz="1600" dirty="0">
                  <a:solidFill>
                    <a:schemeClr val="bg1"/>
                  </a:solidFill>
                  <a:latin typeface="+mn-ea"/>
                  <a:ea typeface="+mn-ea"/>
                </a:rPr>
                <a:t>标记，</a:t>
              </a:r>
              <a:r>
                <a:rPr lang="en-US" altLang="zh-CN" sz="1600" dirty="0">
                  <a:solidFill>
                    <a:schemeClr val="bg1"/>
                  </a:solidFill>
                  <a:latin typeface="+mn-ea"/>
                  <a:ea typeface="+mn-ea"/>
                </a:rPr>
                <a:t>4 </a:t>
              </a:r>
              <a:r>
                <a:rPr lang="zh-CN" altLang="en-US" sz="1600" dirty="0">
                  <a:solidFill>
                    <a:schemeClr val="bg1"/>
                  </a:solidFill>
                  <a:latin typeface="+mn-ea"/>
                  <a:ea typeface="+mn-ea"/>
                </a:rPr>
                <a:t>字节</a:t>
              </a:r>
            </a:p>
          </p:txBody>
        </p:sp>
      </p:grpSp>
      <p:grpSp>
        <p:nvGrpSpPr>
          <p:cNvPr id="48" name="组合 47">
            <a:extLst>
              <a:ext uri="{FF2B5EF4-FFF2-40B4-BE49-F238E27FC236}">
                <a16:creationId xmlns:a16="http://schemas.microsoft.com/office/drawing/2014/main" id="{A5643FC5-233D-46E2-97C6-BD411EC45D84}"/>
              </a:ext>
            </a:extLst>
          </p:cNvPr>
          <p:cNvGrpSpPr/>
          <p:nvPr/>
        </p:nvGrpSpPr>
        <p:grpSpPr>
          <a:xfrm>
            <a:off x="5114860" y="3012286"/>
            <a:ext cx="3013869" cy="411226"/>
            <a:chOff x="5134259" y="2984091"/>
            <a:chExt cx="3013869" cy="411226"/>
          </a:xfrm>
          <a:solidFill>
            <a:srgbClr val="49C2FF"/>
          </a:solidFill>
        </p:grpSpPr>
        <p:sp>
          <p:nvSpPr>
            <p:cNvPr id="49" name="对话气泡: 圆角矩形 48">
              <a:extLst>
                <a:ext uri="{FF2B5EF4-FFF2-40B4-BE49-F238E27FC236}">
                  <a16:creationId xmlns:a16="http://schemas.microsoft.com/office/drawing/2014/main" id="{AE3214CB-1B5F-4019-A8A7-7E6F54347C79}"/>
                </a:ext>
              </a:extLst>
            </p:cNvPr>
            <p:cNvSpPr/>
            <p:nvPr/>
          </p:nvSpPr>
          <p:spPr bwMode="auto">
            <a:xfrm>
              <a:off x="5134259" y="2984091"/>
              <a:ext cx="3013869" cy="411226"/>
            </a:xfrm>
            <a:prstGeom prst="wedgeRoundRectCallout">
              <a:avLst>
                <a:gd name="adj1" fmla="val -57460"/>
                <a:gd name="adj2" fmla="val 553294"/>
                <a:gd name="adj3" fmla="val 16667"/>
              </a:avLst>
            </a:prstGeom>
            <a:gr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pitchFamily="34" charset="0"/>
                <a:ea typeface="宋体" pitchFamily="2" charset="-122"/>
              </a:endParaRPr>
            </a:p>
          </p:txBody>
        </p:sp>
        <p:sp>
          <p:nvSpPr>
            <p:cNvPr id="50" name="文本框 49">
              <a:extLst>
                <a:ext uri="{FF2B5EF4-FFF2-40B4-BE49-F238E27FC236}">
                  <a16:creationId xmlns:a16="http://schemas.microsoft.com/office/drawing/2014/main" id="{3645A1D9-AD7E-4FA7-80C6-4AFD63FA7DF3}"/>
                </a:ext>
              </a:extLst>
            </p:cNvPr>
            <p:cNvSpPr txBox="1"/>
            <p:nvPr/>
          </p:nvSpPr>
          <p:spPr>
            <a:xfrm>
              <a:off x="5782924" y="3026496"/>
              <a:ext cx="2363638" cy="338554"/>
            </a:xfrm>
            <a:prstGeom prst="rect">
              <a:avLst/>
            </a:prstGeom>
            <a:grpFill/>
          </p:spPr>
          <p:txBody>
            <a:bodyPr wrap="square" rtlCol="0">
              <a:spAutoFit/>
            </a:bodyPr>
            <a:lstStyle/>
            <a:p>
              <a:r>
                <a:rPr lang="zh-CN" altLang="en-US" sz="1600" dirty="0">
                  <a:solidFill>
                    <a:schemeClr val="bg1"/>
                  </a:solidFill>
                  <a:latin typeface="+mn-ea"/>
                  <a:ea typeface="+mn-ea"/>
                </a:rPr>
                <a:t>优先级，</a:t>
              </a:r>
              <a:r>
                <a:rPr lang="en-US" altLang="zh-CN" sz="1600" dirty="0">
                  <a:solidFill>
                    <a:schemeClr val="bg1"/>
                  </a:solidFill>
                  <a:latin typeface="+mn-ea"/>
                  <a:ea typeface="+mn-ea"/>
                </a:rPr>
                <a:t>3</a:t>
              </a:r>
              <a:r>
                <a:rPr lang="zh-CN" altLang="en-US" sz="1600" dirty="0">
                  <a:solidFill>
                    <a:schemeClr val="bg1"/>
                  </a:solidFill>
                  <a:latin typeface="+mn-ea"/>
                  <a:ea typeface="+mn-ea"/>
                </a:rPr>
                <a:t>位</a:t>
              </a:r>
            </a:p>
          </p:txBody>
        </p:sp>
      </p:grpSp>
      <p:grpSp>
        <p:nvGrpSpPr>
          <p:cNvPr id="51" name="组合 50">
            <a:extLst>
              <a:ext uri="{FF2B5EF4-FFF2-40B4-BE49-F238E27FC236}">
                <a16:creationId xmlns:a16="http://schemas.microsoft.com/office/drawing/2014/main" id="{D8DDAB97-45A3-48A6-8A4E-2856BC10CC0C}"/>
              </a:ext>
            </a:extLst>
          </p:cNvPr>
          <p:cNvGrpSpPr/>
          <p:nvPr/>
        </p:nvGrpSpPr>
        <p:grpSpPr>
          <a:xfrm>
            <a:off x="5552132" y="3491686"/>
            <a:ext cx="3591868" cy="537609"/>
            <a:chOff x="5134259" y="2984091"/>
            <a:chExt cx="3013868" cy="495036"/>
          </a:xfrm>
          <a:solidFill>
            <a:srgbClr val="49C2FF"/>
          </a:solidFill>
        </p:grpSpPr>
        <p:sp>
          <p:nvSpPr>
            <p:cNvPr id="52" name="对话气泡: 圆角矩形 51">
              <a:extLst>
                <a:ext uri="{FF2B5EF4-FFF2-40B4-BE49-F238E27FC236}">
                  <a16:creationId xmlns:a16="http://schemas.microsoft.com/office/drawing/2014/main" id="{E267F351-0EB3-42BE-83C0-017D4E5AA935}"/>
                </a:ext>
              </a:extLst>
            </p:cNvPr>
            <p:cNvSpPr/>
            <p:nvPr/>
          </p:nvSpPr>
          <p:spPr bwMode="auto">
            <a:xfrm>
              <a:off x="5134259" y="2984091"/>
              <a:ext cx="3013868" cy="495036"/>
            </a:xfrm>
            <a:prstGeom prst="wedgeRoundRectCallout">
              <a:avLst>
                <a:gd name="adj1" fmla="val -59449"/>
                <a:gd name="adj2" fmla="val 323715"/>
                <a:gd name="adj3" fmla="val 16667"/>
              </a:avLst>
            </a:prstGeom>
            <a:gr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bg1"/>
                </a:solidFill>
                <a:effectLst/>
                <a:latin typeface="Arial" pitchFamily="34" charset="0"/>
                <a:ea typeface="宋体" pitchFamily="2" charset="-122"/>
              </a:endParaRPr>
            </a:p>
          </p:txBody>
        </p:sp>
        <p:sp>
          <p:nvSpPr>
            <p:cNvPr id="53" name="文本框 52">
              <a:extLst>
                <a:ext uri="{FF2B5EF4-FFF2-40B4-BE49-F238E27FC236}">
                  <a16:creationId xmlns:a16="http://schemas.microsoft.com/office/drawing/2014/main" id="{50DBED02-D37A-40B4-B001-77ADF1640862}"/>
                </a:ext>
              </a:extLst>
            </p:cNvPr>
            <p:cNvSpPr txBox="1"/>
            <p:nvPr/>
          </p:nvSpPr>
          <p:spPr>
            <a:xfrm>
              <a:off x="5213785" y="3087181"/>
              <a:ext cx="2932777" cy="311744"/>
            </a:xfrm>
            <a:prstGeom prst="rect">
              <a:avLst/>
            </a:prstGeom>
            <a:grpFill/>
          </p:spPr>
          <p:txBody>
            <a:bodyPr wrap="square" rtlCol="0">
              <a:spAutoFit/>
            </a:bodyPr>
            <a:lstStyle/>
            <a:p>
              <a:r>
                <a:rPr lang="zh-CN" altLang="en-US" sz="1600" dirty="0">
                  <a:solidFill>
                    <a:schemeClr val="bg1"/>
                  </a:solidFill>
                  <a:latin typeface="+mn-ea"/>
                  <a:ea typeface="+mn-ea"/>
                </a:rPr>
                <a:t>封装格式标记，</a:t>
              </a:r>
              <a:r>
                <a:rPr lang="en-US" altLang="zh-CN" sz="1600" dirty="0">
                  <a:solidFill>
                    <a:schemeClr val="bg1"/>
                  </a:solidFill>
                  <a:latin typeface="+mn-ea"/>
                  <a:ea typeface="+mn-ea"/>
                </a:rPr>
                <a:t>1</a:t>
              </a:r>
              <a:r>
                <a:rPr lang="zh-CN" altLang="en-US" sz="1600" dirty="0">
                  <a:solidFill>
                    <a:schemeClr val="bg1"/>
                  </a:solidFill>
                  <a:latin typeface="+mn-ea"/>
                  <a:ea typeface="+mn-ea"/>
                </a:rPr>
                <a:t>位，“</a:t>
              </a:r>
              <a:r>
                <a:rPr lang="en-US" altLang="zh-CN" sz="1600" dirty="0">
                  <a:solidFill>
                    <a:schemeClr val="bg1"/>
                  </a:solidFill>
                  <a:latin typeface="+mn-ea"/>
                  <a:ea typeface="+mn-ea"/>
                </a:rPr>
                <a:t>0</a:t>
              </a:r>
              <a:r>
                <a:rPr lang="zh-CN" altLang="en-US" sz="1600" dirty="0">
                  <a:solidFill>
                    <a:schemeClr val="bg1"/>
                  </a:solidFill>
                  <a:latin typeface="+mn-ea"/>
                  <a:ea typeface="+mn-ea"/>
                </a:rPr>
                <a:t>”，以太网</a:t>
              </a:r>
            </a:p>
          </p:txBody>
        </p:sp>
      </p:grpSp>
      <p:grpSp>
        <p:nvGrpSpPr>
          <p:cNvPr id="54" name="组合 53">
            <a:extLst>
              <a:ext uri="{FF2B5EF4-FFF2-40B4-BE49-F238E27FC236}">
                <a16:creationId xmlns:a16="http://schemas.microsoft.com/office/drawing/2014/main" id="{DE6BF0E6-272A-4020-B1C1-41D1ED21CC7B}"/>
              </a:ext>
            </a:extLst>
          </p:cNvPr>
          <p:cNvGrpSpPr/>
          <p:nvPr/>
        </p:nvGrpSpPr>
        <p:grpSpPr>
          <a:xfrm>
            <a:off x="1539365" y="3269382"/>
            <a:ext cx="3112116" cy="537609"/>
            <a:chOff x="5134259" y="2984091"/>
            <a:chExt cx="3112116" cy="537609"/>
          </a:xfrm>
          <a:solidFill>
            <a:srgbClr val="49C2FF"/>
          </a:solidFill>
        </p:grpSpPr>
        <p:sp>
          <p:nvSpPr>
            <p:cNvPr id="55" name="对话气泡: 圆角矩形 54">
              <a:extLst>
                <a:ext uri="{FF2B5EF4-FFF2-40B4-BE49-F238E27FC236}">
                  <a16:creationId xmlns:a16="http://schemas.microsoft.com/office/drawing/2014/main" id="{994E3CAE-7C9A-4A08-98EC-AC4645CCE152}"/>
                </a:ext>
              </a:extLst>
            </p:cNvPr>
            <p:cNvSpPr/>
            <p:nvPr/>
          </p:nvSpPr>
          <p:spPr bwMode="auto">
            <a:xfrm>
              <a:off x="5134259" y="2984091"/>
              <a:ext cx="3112116" cy="537609"/>
            </a:xfrm>
            <a:prstGeom prst="wedgeRoundRectCallout">
              <a:avLst>
                <a:gd name="adj1" fmla="val 97151"/>
                <a:gd name="adj2" fmla="val 373158"/>
                <a:gd name="adj3" fmla="val 16667"/>
              </a:avLst>
            </a:prstGeom>
            <a:grp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bg1"/>
                </a:solidFill>
                <a:effectLst/>
                <a:latin typeface="Arial" pitchFamily="34" charset="0"/>
                <a:ea typeface="宋体" pitchFamily="2" charset="-122"/>
              </a:endParaRPr>
            </a:p>
          </p:txBody>
        </p:sp>
        <p:sp>
          <p:nvSpPr>
            <p:cNvPr id="56" name="文本框 55">
              <a:extLst>
                <a:ext uri="{FF2B5EF4-FFF2-40B4-BE49-F238E27FC236}">
                  <a16:creationId xmlns:a16="http://schemas.microsoft.com/office/drawing/2014/main" id="{E97F1C7E-176E-4913-B739-741C7DB4415D}"/>
                </a:ext>
              </a:extLst>
            </p:cNvPr>
            <p:cNvSpPr txBox="1"/>
            <p:nvPr/>
          </p:nvSpPr>
          <p:spPr>
            <a:xfrm>
              <a:off x="5283200" y="3092400"/>
              <a:ext cx="2715078" cy="338554"/>
            </a:xfrm>
            <a:prstGeom prst="rect">
              <a:avLst/>
            </a:prstGeom>
            <a:grpFill/>
          </p:spPr>
          <p:txBody>
            <a:bodyPr wrap="square" rtlCol="0">
              <a:spAutoFit/>
            </a:bodyPr>
            <a:lstStyle/>
            <a:p>
              <a:r>
                <a:rPr lang="en-US" altLang="zh-CN" sz="1600" dirty="0">
                  <a:solidFill>
                    <a:schemeClr val="bg1"/>
                  </a:solidFill>
                  <a:latin typeface="+mn-ea"/>
                  <a:ea typeface="+mn-ea"/>
                </a:rPr>
                <a:t>VLAN</a:t>
              </a:r>
              <a:r>
                <a:rPr lang="zh-CN" altLang="en-US" sz="1600" dirty="0">
                  <a:solidFill>
                    <a:schemeClr val="bg1"/>
                  </a:solidFill>
                  <a:latin typeface="+mn-ea"/>
                  <a:ea typeface="+mn-ea"/>
                </a:rPr>
                <a:t>编号，</a:t>
              </a:r>
              <a:r>
                <a:rPr lang="en-US" altLang="zh-CN" sz="1600" dirty="0">
                  <a:solidFill>
                    <a:schemeClr val="bg1"/>
                  </a:solidFill>
                  <a:latin typeface="+mn-ea"/>
                  <a:ea typeface="+mn-ea"/>
                </a:rPr>
                <a:t>2 </a:t>
              </a:r>
              <a:r>
                <a:rPr lang="zh-CN" altLang="en-US" sz="1600" dirty="0">
                  <a:solidFill>
                    <a:schemeClr val="bg1"/>
                  </a:solidFill>
                  <a:latin typeface="+mn-ea"/>
                  <a:ea typeface="+mn-ea"/>
                </a:rPr>
                <a:t>字节，</a:t>
              </a:r>
              <a:r>
                <a:rPr lang="en-US" altLang="zh-CN" sz="1600" dirty="0">
                  <a:solidFill>
                    <a:schemeClr val="bg1"/>
                  </a:solidFill>
                  <a:latin typeface="+mn-ea"/>
                  <a:ea typeface="+mn-ea"/>
                </a:rPr>
                <a:t>0-4095</a:t>
              </a:r>
              <a:endParaRPr lang="zh-CN" altLang="en-US" sz="1600" dirty="0">
                <a:solidFill>
                  <a:schemeClr val="bg1"/>
                </a:solidFill>
                <a:latin typeface="+mn-ea"/>
                <a:ea typeface="+mn-ea"/>
              </a:endParaRPr>
            </a:p>
          </p:txBody>
        </p:sp>
      </p:grpSp>
    </p:spTree>
    <p:extLst>
      <p:ext uri="{BB962C8B-B14F-4D97-AF65-F5344CB8AC3E}">
        <p14:creationId xmlns:p14="http://schemas.microsoft.com/office/powerpoint/2010/main" val="2354548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47"/>
                                        </p:tgtEl>
                                        <p:attrNameLst>
                                          <p:attrName>style.visibility</p:attrName>
                                        </p:attrNameLst>
                                      </p:cBhvr>
                                      <p:to>
                                        <p:strVal val="hidden"/>
                                      </p:to>
                                    </p:set>
                                  </p:childTnLst>
                                </p:cTn>
                              </p:par>
                              <p:par>
                                <p:cTn id="12" presetID="22" presetClass="entr" presetSubtype="2" fill="hold" nodeType="with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right)">
                                      <p:cBhvr>
                                        <p:cTn id="14" dur="500"/>
                                        <p:tgtEl>
                                          <p:spTgt spid="4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8"/>
                                        </p:tgtEl>
                                        <p:attrNameLst>
                                          <p:attrName>style.visibility</p:attrName>
                                        </p:attrNameLst>
                                      </p:cBhvr>
                                      <p:to>
                                        <p:strVal val="hidden"/>
                                      </p:to>
                                    </p:set>
                                  </p:childTnLst>
                                </p:cTn>
                              </p:par>
                              <p:par>
                                <p:cTn id="19" presetID="22" presetClass="entr" presetSubtype="8"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ipe(left)">
                                      <p:cBhvr>
                                        <p:cTn id="21" dur="5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51"/>
                                        </p:tgtEl>
                                        <p:attrNameLst>
                                          <p:attrName>style.visibility</p:attrName>
                                        </p:attrNameLst>
                                      </p:cBhvr>
                                      <p:to>
                                        <p:strVal val="hidden"/>
                                      </p:to>
                                    </p:set>
                                  </p:childTnLst>
                                </p:cTn>
                              </p:par>
                              <p:par>
                                <p:cTn id="26" presetID="22" presetClass="entr" presetSubtype="8"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wipe(left)">
                                      <p:cBhvr>
                                        <p:cTn id="28" dur="500"/>
                                        <p:tgtEl>
                                          <p:spTgt spid="5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5203F-A0B5-4D8C-A8F0-DDD3BAE21C13}"/>
              </a:ext>
            </a:extLst>
          </p:cNvPr>
          <p:cNvSpPr>
            <a:spLocks noGrp="1"/>
          </p:cNvSpPr>
          <p:nvPr>
            <p:ph type="title"/>
          </p:nvPr>
        </p:nvSpPr>
        <p:spPr/>
        <p:txBody>
          <a:bodyPr/>
          <a:lstStyle/>
          <a:p>
            <a:r>
              <a:rPr lang="en-US" altLang="zh-CN" dirty="0"/>
              <a:t>4.6 </a:t>
            </a:r>
            <a:r>
              <a:rPr lang="zh-CN" altLang="en-US" dirty="0"/>
              <a:t>以太网的演进</a:t>
            </a:r>
          </a:p>
        </p:txBody>
      </p:sp>
      <p:sp>
        <p:nvSpPr>
          <p:cNvPr id="3" name="内容占位符 2">
            <a:extLst>
              <a:ext uri="{FF2B5EF4-FFF2-40B4-BE49-F238E27FC236}">
                <a16:creationId xmlns:a16="http://schemas.microsoft.com/office/drawing/2014/main" id="{0128927D-3012-4965-A6FD-6A0A7788E571}"/>
              </a:ext>
            </a:extLst>
          </p:cNvPr>
          <p:cNvSpPr>
            <a:spLocks noGrp="1"/>
          </p:cNvSpPr>
          <p:nvPr>
            <p:ph idx="1"/>
          </p:nvPr>
        </p:nvSpPr>
        <p:spPr>
          <a:xfrm>
            <a:off x="914400" y="1524000"/>
            <a:ext cx="7391400" cy="3317831"/>
          </a:xfrm>
        </p:spPr>
        <p:txBody>
          <a:bodyPr/>
          <a:lstStyle/>
          <a:p>
            <a:r>
              <a:rPr lang="zh-CN" altLang="en-US" dirty="0"/>
              <a:t>以太网成为主要局域网组网方式</a:t>
            </a:r>
            <a:endParaRPr lang="en-US" altLang="zh-CN" dirty="0"/>
          </a:p>
          <a:p>
            <a:r>
              <a:rPr lang="zh-CN" altLang="en-US" dirty="0"/>
              <a:t>以太网技术发展极为迅速，特别是在与</a:t>
            </a:r>
            <a:r>
              <a:rPr lang="en-US" altLang="zh-CN" dirty="0"/>
              <a:t>ATM</a:t>
            </a:r>
            <a:r>
              <a:rPr lang="zh-CN" altLang="en-US" dirty="0"/>
              <a:t>技术的竞争中获胜后</a:t>
            </a:r>
            <a:endParaRPr lang="en-US" altLang="zh-CN" dirty="0"/>
          </a:p>
          <a:p>
            <a:r>
              <a:rPr lang="zh-CN" altLang="en-US" dirty="0"/>
              <a:t>高速以太网技术</a:t>
            </a:r>
            <a:endParaRPr lang="en-US" altLang="zh-CN" dirty="0"/>
          </a:p>
          <a:p>
            <a:pPr lvl="1"/>
            <a:r>
              <a:rPr lang="zh-CN" altLang="en-US" dirty="0"/>
              <a:t>快速以太网</a:t>
            </a:r>
            <a:endParaRPr lang="en-US" altLang="zh-CN" dirty="0"/>
          </a:p>
          <a:p>
            <a:pPr lvl="1"/>
            <a:r>
              <a:rPr lang="zh-CN" altLang="en-US" dirty="0"/>
              <a:t>千兆以太网</a:t>
            </a:r>
            <a:endParaRPr lang="en-US" altLang="zh-CN" dirty="0"/>
          </a:p>
          <a:p>
            <a:pPr lvl="1"/>
            <a:r>
              <a:rPr lang="zh-CN" altLang="en-US" dirty="0"/>
              <a:t>万兆以太网</a:t>
            </a:r>
            <a:endParaRPr lang="en-US" altLang="zh-CN" dirty="0"/>
          </a:p>
        </p:txBody>
      </p:sp>
    </p:spTree>
    <p:extLst>
      <p:ext uri="{BB962C8B-B14F-4D97-AF65-F5344CB8AC3E}">
        <p14:creationId xmlns:p14="http://schemas.microsoft.com/office/powerpoint/2010/main" val="4210245135"/>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63368-09D2-452F-862A-3AEC63FAA3E9}"/>
              </a:ext>
            </a:extLst>
          </p:cNvPr>
          <p:cNvSpPr>
            <a:spLocks noGrp="1"/>
          </p:cNvSpPr>
          <p:nvPr>
            <p:ph type="title"/>
          </p:nvPr>
        </p:nvSpPr>
        <p:spPr/>
        <p:txBody>
          <a:bodyPr/>
          <a:lstStyle/>
          <a:p>
            <a:r>
              <a:rPr lang="en-US" altLang="zh-CN" dirty="0"/>
              <a:t>4.6.1 </a:t>
            </a:r>
            <a:r>
              <a:rPr lang="zh-CN" altLang="en-US" dirty="0"/>
              <a:t>快速以太网</a:t>
            </a:r>
          </a:p>
        </p:txBody>
      </p:sp>
      <p:sp>
        <p:nvSpPr>
          <p:cNvPr id="3" name="内容占位符 2">
            <a:extLst>
              <a:ext uri="{FF2B5EF4-FFF2-40B4-BE49-F238E27FC236}">
                <a16:creationId xmlns:a16="http://schemas.microsoft.com/office/drawing/2014/main" id="{5E0F45A9-6723-4FEC-86F2-969F69F1519A}"/>
              </a:ext>
            </a:extLst>
          </p:cNvPr>
          <p:cNvSpPr>
            <a:spLocks noGrp="1"/>
          </p:cNvSpPr>
          <p:nvPr>
            <p:ph idx="1"/>
          </p:nvPr>
        </p:nvSpPr>
        <p:spPr>
          <a:xfrm>
            <a:off x="914400" y="1524000"/>
            <a:ext cx="7391400" cy="3280898"/>
          </a:xfrm>
        </p:spPr>
        <p:txBody>
          <a:bodyPr/>
          <a:lstStyle/>
          <a:p>
            <a:r>
              <a:rPr lang="zh-CN" altLang="en-US" dirty="0"/>
              <a:t>速率达到或超过 </a:t>
            </a:r>
            <a:r>
              <a:rPr lang="en-US" altLang="zh-CN" dirty="0"/>
              <a:t>100 Mb/s </a:t>
            </a:r>
            <a:r>
              <a:rPr lang="zh-CN" altLang="en-US" dirty="0"/>
              <a:t>的以太网称为快速以太网。</a:t>
            </a:r>
          </a:p>
          <a:p>
            <a:r>
              <a:rPr lang="zh-CN" altLang="en-US" dirty="0"/>
              <a:t>在双绞线上传送 </a:t>
            </a:r>
            <a:r>
              <a:rPr lang="en-US" altLang="zh-CN" dirty="0"/>
              <a:t>100 Mb/s </a:t>
            </a:r>
            <a:r>
              <a:rPr lang="zh-CN" altLang="en-US" dirty="0"/>
              <a:t>基带信号的星型拓扑以太网，仍使用 </a:t>
            </a:r>
            <a:r>
              <a:rPr lang="en-US" altLang="zh-CN" dirty="0"/>
              <a:t>IEEE 802.3 </a:t>
            </a:r>
            <a:r>
              <a:rPr lang="zh-CN" altLang="en-US" dirty="0"/>
              <a:t>的</a:t>
            </a:r>
            <a:r>
              <a:rPr lang="en-US" altLang="zh-CN" dirty="0"/>
              <a:t>CSMA/CD </a:t>
            </a:r>
            <a:r>
              <a:rPr lang="zh-CN" altLang="en-US" dirty="0"/>
              <a:t>协议。</a:t>
            </a:r>
            <a:endParaRPr lang="en-US" altLang="zh-CN" dirty="0"/>
          </a:p>
          <a:p>
            <a:r>
              <a:rPr lang="en-US" altLang="zh-CN" dirty="0"/>
              <a:t>100BASE-T </a:t>
            </a:r>
            <a:r>
              <a:rPr lang="zh-CN" altLang="en-US" dirty="0"/>
              <a:t>以太网又称为快速以太网</a:t>
            </a:r>
            <a:r>
              <a:rPr lang="en-US" altLang="zh-CN" dirty="0"/>
              <a:t>(Fast Ethernet)</a:t>
            </a:r>
            <a:r>
              <a:rPr lang="zh-CN" altLang="en-US" dirty="0"/>
              <a:t>。 </a:t>
            </a:r>
          </a:p>
        </p:txBody>
      </p:sp>
    </p:spTree>
    <p:extLst>
      <p:ext uri="{BB962C8B-B14F-4D97-AF65-F5344CB8AC3E}">
        <p14:creationId xmlns:p14="http://schemas.microsoft.com/office/powerpoint/2010/main" val="3314854261"/>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FCB2D-AFAA-4BF1-BEA2-7F4FD963DE6A}"/>
              </a:ext>
            </a:extLst>
          </p:cNvPr>
          <p:cNvSpPr>
            <a:spLocks noGrp="1"/>
          </p:cNvSpPr>
          <p:nvPr>
            <p:ph type="title"/>
          </p:nvPr>
        </p:nvSpPr>
        <p:spPr/>
        <p:txBody>
          <a:bodyPr/>
          <a:lstStyle/>
          <a:p>
            <a:r>
              <a:rPr lang="en-US" altLang="zh-CN" dirty="0"/>
              <a:t>100BASE-T </a:t>
            </a:r>
            <a:r>
              <a:rPr lang="zh-CN" altLang="en-US" dirty="0"/>
              <a:t>以太网的特点</a:t>
            </a:r>
          </a:p>
        </p:txBody>
      </p:sp>
      <p:sp>
        <p:nvSpPr>
          <p:cNvPr id="3" name="内容占位符 2">
            <a:extLst>
              <a:ext uri="{FF2B5EF4-FFF2-40B4-BE49-F238E27FC236}">
                <a16:creationId xmlns:a16="http://schemas.microsoft.com/office/drawing/2014/main" id="{11D7B7A7-883C-4360-8E72-510B19079C9D}"/>
              </a:ext>
            </a:extLst>
          </p:cNvPr>
          <p:cNvSpPr>
            <a:spLocks noGrp="1"/>
          </p:cNvSpPr>
          <p:nvPr>
            <p:ph idx="1"/>
          </p:nvPr>
        </p:nvSpPr>
        <p:spPr>
          <a:xfrm>
            <a:off x="914400" y="1524000"/>
            <a:ext cx="7391400" cy="3367076"/>
          </a:xfrm>
        </p:spPr>
        <p:txBody>
          <a:bodyPr/>
          <a:lstStyle/>
          <a:p>
            <a:r>
              <a:rPr lang="zh-CN" altLang="en-US" dirty="0"/>
              <a:t>可在全双工方式下工作而无冲突发生。因此，不使用 </a:t>
            </a:r>
            <a:r>
              <a:rPr lang="en-US" altLang="zh-CN" dirty="0"/>
              <a:t>CSMA/CD </a:t>
            </a:r>
            <a:r>
              <a:rPr lang="zh-CN" altLang="en-US" dirty="0"/>
              <a:t>协议。</a:t>
            </a:r>
          </a:p>
          <a:p>
            <a:r>
              <a:rPr lang="en-US" altLang="zh-CN" dirty="0"/>
              <a:t>MAC </a:t>
            </a:r>
            <a:r>
              <a:rPr lang="zh-CN" altLang="en-US" dirty="0"/>
              <a:t>帧格式仍然是 </a:t>
            </a:r>
            <a:r>
              <a:rPr lang="en-US" altLang="zh-CN" dirty="0"/>
              <a:t>802.3 </a:t>
            </a:r>
            <a:r>
              <a:rPr lang="zh-CN" altLang="en-US" dirty="0"/>
              <a:t>标准规定的。</a:t>
            </a:r>
          </a:p>
          <a:p>
            <a:r>
              <a:rPr lang="zh-CN" altLang="en-US" dirty="0"/>
              <a:t>保持最短帧长不变，但将一个网段的最大电缆长度减小到 </a:t>
            </a:r>
            <a:r>
              <a:rPr lang="en-US" altLang="zh-CN" dirty="0"/>
              <a:t>100 m</a:t>
            </a:r>
            <a:r>
              <a:rPr lang="zh-CN" altLang="en-US" dirty="0"/>
              <a:t>。</a:t>
            </a:r>
          </a:p>
          <a:p>
            <a:r>
              <a:rPr lang="zh-CN" altLang="en-US" dirty="0"/>
              <a:t>帧间时间间隔从原来的 </a:t>
            </a:r>
            <a:r>
              <a:rPr lang="en-US" altLang="zh-CN" dirty="0"/>
              <a:t>9.6 </a:t>
            </a:r>
            <a:r>
              <a:rPr lang="en-US" altLang="zh-CN" dirty="0">
                <a:latin typeface="Symbol" panose="05050102010706020507" pitchFamily="18" charset="2"/>
              </a:rPr>
              <a:t></a:t>
            </a:r>
            <a:r>
              <a:rPr lang="en-US" altLang="zh-CN" dirty="0"/>
              <a:t>s </a:t>
            </a:r>
            <a:r>
              <a:rPr lang="zh-CN" altLang="en-US" dirty="0"/>
              <a:t>改为现在的 </a:t>
            </a:r>
            <a:r>
              <a:rPr lang="en-US" altLang="zh-CN" dirty="0"/>
              <a:t>0.96 </a:t>
            </a:r>
            <a:r>
              <a:rPr lang="en-US" altLang="zh-CN" dirty="0">
                <a:latin typeface="Symbol" panose="05050102010706020507" pitchFamily="18" charset="2"/>
              </a:rPr>
              <a:t></a:t>
            </a:r>
            <a:r>
              <a:rPr lang="en-US" altLang="zh-CN" dirty="0"/>
              <a:t>s</a:t>
            </a:r>
            <a:r>
              <a:rPr lang="zh-CN" altLang="en-US" dirty="0"/>
              <a:t>。 </a:t>
            </a:r>
          </a:p>
        </p:txBody>
      </p:sp>
    </p:spTree>
    <p:extLst>
      <p:ext uri="{BB962C8B-B14F-4D97-AF65-F5344CB8AC3E}">
        <p14:creationId xmlns:p14="http://schemas.microsoft.com/office/powerpoint/2010/main" val="59634000"/>
      </p:ext>
    </p:extLst>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E3537-F28D-432B-9CE5-D80F019E618A}"/>
              </a:ext>
            </a:extLst>
          </p:cNvPr>
          <p:cNvSpPr>
            <a:spLocks noGrp="1"/>
          </p:cNvSpPr>
          <p:nvPr>
            <p:ph type="title"/>
          </p:nvPr>
        </p:nvSpPr>
        <p:spPr/>
        <p:txBody>
          <a:bodyPr/>
          <a:lstStyle/>
          <a:p>
            <a:r>
              <a:rPr lang="zh-CN" altLang="en-US" dirty="0"/>
              <a:t>三种不同的物理层</a:t>
            </a:r>
          </a:p>
        </p:txBody>
      </p:sp>
      <p:sp>
        <p:nvSpPr>
          <p:cNvPr id="3" name="内容占位符 2">
            <a:extLst>
              <a:ext uri="{FF2B5EF4-FFF2-40B4-BE49-F238E27FC236}">
                <a16:creationId xmlns:a16="http://schemas.microsoft.com/office/drawing/2014/main" id="{FED134CB-F464-4FD6-A686-828F62D9884B}"/>
              </a:ext>
            </a:extLst>
          </p:cNvPr>
          <p:cNvSpPr>
            <a:spLocks noGrp="1"/>
          </p:cNvSpPr>
          <p:nvPr>
            <p:ph idx="1"/>
          </p:nvPr>
        </p:nvSpPr>
        <p:spPr>
          <a:xfrm>
            <a:off x="914400" y="1524000"/>
            <a:ext cx="7391400" cy="3477875"/>
          </a:xfrm>
        </p:spPr>
        <p:txBody>
          <a:bodyPr/>
          <a:lstStyle/>
          <a:p>
            <a:r>
              <a:rPr lang="en-US" altLang="zh-CN" dirty="0"/>
              <a:t>100BASE-TX</a:t>
            </a:r>
          </a:p>
          <a:p>
            <a:pPr lvl="1"/>
            <a:r>
              <a:rPr lang="zh-CN" altLang="en-US" dirty="0"/>
              <a:t>使用 </a:t>
            </a:r>
            <a:r>
              <a:rPr lang="en-US" altLang="zh-CN" dirty="0"/>
              <a:t>2 </a:t>
            </a:r>
            <a:r>
              <a:rPr lang="zh-CN" altLang="en-US" dirty="0"/>
              <a:t>对 </a:t>
            </a:r>
            <a:r>
              <a:rPr lang="en-US" altLang="zh-CN" dirty="0"/>
              <a:t>UTP 5 </a:t>
            </a:r>
            <a:r>
              <a:rPr lang="zh-CN" altLang="en-US" dirty="0"/>
              <a:t>类线或屏蔽双绞线 </a:t>
            </a:r>
            <a:r>
              <a:rPr lang="en-US" altLang="zh-CN" dirty="0"/>
              <a:t>STP</a:t>
            </a:r>
            <a:r>
              <a:rPr lang="zh-CN" altLang="en-US" dirty="0"/>
              <a:t>。  </a:t>
            </a:r>
          </a:p>
          <a:p>
            <a:r>
              <a:rPr lang="en-US" altLang="zh-CN" dirty="0"/>
              <a:t>100BASE-FX </a:t>
            </a:r>
          </a:p>
          <a:p>
            <a:pPr lvl="1"/>
            <a:r>
              <a:rPr lang="zh-CN" altLang="en-US" dirty="0"/>
              <a:t>使用 </a:t>
            </a:r>
            <a:r>
              <a:rPr lang="en-US" altLang="zh-CN" dirty="0"/>
              <a:t>2 </a:t>
            </a:r>
            <a:r>
              <a:rPr lang="zh-CN" altLang="en-US" dirty="0"/>
              <a:t>对光纤。 </a:t>
            </a:r>
          </a:p>
          <a:p>
            <a:r>
              <a:rPr lang="en-US" altLang="zh-CN" dirty="0"/>
              <a:t>100BASE-T4</a:t>
            </a:r>
          </a:p>
          <a:p>
            <a:pPr lvl="1"/>
            <a:r>
              <a:rPr lang="zh-CN" altLang="en-US" dirty="0"/>
              <a:t>使用 </a:t>
            </a:r>
            <a:r>
              <a:rPr lang="en-US" altLang="zh-CN" dirty="0"/>
              <a:t>4 </a:t>
            </a:r>
            <a:r>
              <a:rPr lang="zh-CN" altLang="en-US" dirty="0"/>
              <a:t>对 </a:t>
            </a:r>
            <a:r>
              <a:rPr lang="en-US" altLang="zh-CN" dirty="0"/>
              <a:t>UTP 3 </a:t>
            </a:r>
            <a:r>
              <a:rPr lang="zh-CN" altLang="en-US" dirty="0"/>
              <a:t>类线或 </a:t>
            </a:r>
            <a:r>
              <a:rPr lang="en-US" altLang="zh-CN" dirty="0"/>
              <a:t>5 </a:t>
            </a:r>
            <a:r>
              <a:rPr lang="zh-CN" altLang="en-US" dirty="0"/>
              <a:t>类线。 </a:t>
            </a:r>
          </a:p>
          <a:p>
            <a:endParaRPr lang="zh-CN" altLang="en-US" dirty="0"/>
          </a:p>
        </p:txBody>
      </p:sp>
    </p:spTree>
    <p:extLst>
      <p:ext uri="{BB962C8B-B14F-4D97-AF65-F5344CB8AC3E}">
        <p14:creationId xmlns:p14="http://schemas.microsoft.com/office/powerpoint/2010/main" val="238903824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328A08A-D78F-4632-8540-AA39E370CB6E}"/>
              </a:ext>
            </a:extLst>
          </p:cNvPr>
          <p:cNvSpPr txBox="1"/>
          <p:nvPr/>
        </p:nvSpPr>
        <p:spPr>
          <a:xfrm>
            <a:off x="976469" y="1206561"/>
            <a:ext cx="2299387" cy="461665"/>
          </a:xfrm>
          <a:prstGeom prst="rect">
            <a:avLst/>
          </a:prstGeom>
          <a:noFill/>
        </p:spPr>
        <p:txBody>
          <a:bodyPr wrap="square">
            <a:spAutoFit/>
          </a:bodyPr>
          <a:lstStyle/>
          <a:p>
            <a:r>
              <a:rPr lang="zh-CN" altLang="en-US" dirty="0"/>
              <a:t>二、透明传输</a:t>
            </a:r>
          </a:p>
        </p:txBody>
      </p:sp>
      <p:sp>
        <p:nvSpPr>
          <p:cNvPr id="5" name="文本框 4">
            <a:extLst>
              <a:ext uri="{FF2B5EF4-FFF2-40B4-BE49-F238E27FC236}">
                <a16:creationId xmlns:a16="http://schemas.microsoft.com/office/drawing/2014/main" id="{0CBB38D3-3CCA-4366-8370-1428BCB02F32}"/>
              </a:ext>
            </a:extLst>
          </p:cNvPr>
          <p:cNvSpPr txBox="1"/>
          <p:nvPr/>
        </p:nvSpPr>
        <p:spPr>
          <a:xfrm>
            <a:off x="1043608" y="1844824"/>
            <a:ext cx="7272808" cy="461665"/>
          </a:xfrm>
          <a:prstGeom prst="rect">
            <a:avLst/>
          </a:prstGeom>
          <a:noFill/>
        </p:spPr>
        <p:txBody>
          <a:bodyPr wrap="square" rtlCol="0">
            <a:spAutoFit/>
          </a:bodyPr>
          <a:lstStyle/>
          <a:p>
            <a:r>
              <a:rPr lang="zh-CN" altLang="en-US" dirty="0"/>
              <a:t>如果帧定界符出现在被传输的数据中，有什么后果？</a:t>
            </a:r>
          </a:p>
        </p:txBody>
      </p:sp>
      <p:grpSp>
        <p:nvGrpSpPr>
          <p:cNvPr id="29" name="组合 28">
            <a:extLst>
              <a:ext uri="{FF2B5EF4-FFF2-40B4-BE49-F238E27FC236}">
                <a16:creationId xmlns:a16="http://schemas.microsoft.com/office/drawing/2014/main" id="{85DDDAE4-B2A3-4BAE-9288-0484E13A6DBB}"/>
              </a:ext>
            </a:extLst>
          </p:cNvPr>
          <p:cNvGrpSpPr/>
          <p:nvPr/>
        </p:nvGrpSpPr>
        <p:grpSpPr>
          <a:xfrm>
            <a:off x="3789486" y="4638973"/>
            <a:ext cx="5175250" cy="685800"/>
            <a:chOff x="3789486" y="4638973"/>
            <a:chExt cx="5175250" cy="685800"/>
          </a:xfrm>
        </p:grpSpPr>
        <p:sp>
          <p:nvSpPr>
            <p:cNvPr id="12" name="AutoShape 9">
              <a:extLst>
                <a:ext uri="{FF2B5EF4-FFF2-40B4-BE49-F238E27FC236}">
                  <a16:creationId xmlns:a16="http://schemas.microsoft.com/office/drawing/2014/main" id="{EE9518B0-25D2-429C-9279-6E1A48234D22}"/>
                </a:ext>
              </a:extLst>
            </p:cNvPr>
            <p:cNvSpPr/>
            <p:nvPr/>
          </p:nvSpPr>
          <p:spPr bwMode="auto">
            <a:xfrm rot="-5400000">
              <a:off x="6213598" y="2214861"/>
              <a:ext cx="327025" cy="5175250"/>
            </a:xfrm>
            <a:prstGeom prst="leftBrace">
              <a:avLst>
                <a:gd name="adj1" fmla="val 131877"/>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3" name="Text Box 10">
              <a:extLst>
                <a:ext uri="{FF2B5EF4-FFF2-40B4-BE49-F238E27FC236}">
                  <a16:creationId xmlns:a16="http://schemas.microsoft.com/office/drawing/2014/main" id="{84A77994-EB4F-4426-8201-42F25D243795}"/>
                </a:ext>
              </a:extLst>
            </p:cNvPr>
            <p:cNvSpPr txBox="1">
              <a:spLocks noChangeArrowheads="1"/>
            </p:cNvSpPr>
            <p:nvPr/>
          </p:nvSpPr>
          <p:spPr bwMode="auto">
            <a:xfrm>
              <a:off x="4788024" y="4869160"/>
              <a:ext cx="38417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base" hangingPunct="1">
                <a:spcBef>
                  <a:spcPct val="0"/>
                </a:spcBef>
                <a:spcAft>
                  <a:spcPct val="0"/>
                </a:spcAft>
              </a:pPr>
              <a:r>
                <a:rPr kumimoji="1" lang="zh-CN" altLang="en-US" sz="2400">
                  <a:solidFill>
                    <a:srgbClr val="3333CC"/>
                  </a:solidFill>
                  <a:ea typeface="黑体" panose="02010609060101010101" pitchFamily="2" charset="-122"/>
                </a:rPr>
                <a:t>被接收端当作无效帧而丢弃</a:t>
              </a:r>
            </a:p>
          </p:txBody>
        </p:sp>
      </p:grpSp>
      <p:grpSp>
        <p:nvGrpSpPr>
          <p:cNvPr id="28" name="组合 27">
            <a:extLst>
              <a:ext uri="{FF2B5EF4-FFF2-40B4-BE49-F238E27FC236}">
                <a16:creationId xmlns:a16="http://schemas.microsoft.com/office/drawing/2014/main" id="{C515D3F4-D925-4545-A264-27803B7EF6DD}"/>
              </a:ext>
            </a:extLst>
          </p:cNvPr>
          <p:cNvGrpSpPr/>
          <p:nvPr/>
        </p:nvGrpSpPr>
        <p:grpSpPr>
          <a:xfrm>
            <a:off x="1055811" y="4619923"/>
            <a:ext cx="2687638" cy="1065212"/>
            <a:chOff x="1055811" y="4619923"/>
            <a:chExt cx="2687638" cy="1065212"/>
          </a:xfrm>
        </p:grpSpPr>
        <p:sp>
          <p:nvSpPr>
            <p:cNvPr id="14" name="AutoShape 11">
              <a:extLst>
                <a:ext uri="{FF2B5EF4-FFF2-40B4-BE49-F238E27FC236}">
                  <a16:creationId xmlns:a16="http://schemas.microsoft.com/office/drawing/2014/main" id="{0452364D-7EF0-40B0-988F-4D89D23B97C9}"/>
                </a:ext>
              </a:extLst>
            </p:cNvPr>
            <p:cNvSpPr/>
            <p:nvPr/>
          </p:nvSpPr>
          <p:spPr bwMode="auto">
            <a:xfrm rot="-5400000">
              <a:off x="2247230" y="3428504"/>
              <a:ext cx="304800" cy="2687638"/>
            </a:xfrm>
            <a:prstGeom prst="leftBrace">
              <a:avLst>
                <a:gd name="adj1" fmla="val 73481"/>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5" name="Text Box 12">
              <a:extLst>
                <a:ext uri="{FF2B5EF4-FFF2-40B4-BE49-F238E27FC236}">
                  <a16:creationId xmlns:a16="http://schemas.microsoft.com/office/drawing/2014/main" id="{D6D60ADE-65EC-4A4D-8836-80E1E2EA279E}"/>
                </a:ext>
              </a:extLst>
            </p:cNvPr>
            <p:cNvSpPr txBox="1">
              <a:spLocks noChangeArrowheads="1"/>
            </p:cNvSpPr>
            <p:nvPr/>
          </p:nvSpPr>
          <p:spPr bwMode="auto">
            <a:xfrm>
              <a:off x="1259011" y="4862810"/>
              <a:ext cx="2317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zh-CN" altLang="en-US" sz="2400" dirty="0">
                  <a:solidFill>
                    <a:srgbClr val="FF0000"/>
                  </a:solidFill>
                  <a:ea typeface="黑体" panose="02010609060101010101" pitchFamily="2" charset="-122"/>
                </a:rPr>
                <a:t>被接收端</a:t>
              </a:r>
            </a:p>
            <a:p>
              <a:pPr algn="ctr" eaLnBrk="1" fontAlgn="base" hangingPunct="1">
                <a:spcBef>
                  <a:spcPct val="0"/>
                </a:spcBef>
                <a:spcAft>
                  <a:spcPct val="0"/>
                </a:spcAft>
              </a:pPr>
              <a:r>
                <a:rPr kumimoji="1" lang="zh-CN" altLang="en-US" sz="2400" dirty="0">
                  <a:solidFill>
                    <a:srgbClr val="FF0000"/>
                  </a:solidFill>
                  <a:ea typeface="黑体" panose="02010609060101010101" pitchFamily="2" charset="-122"/>
                </a:rPr>
                <a:t>误认为是一个帧</a:t>
              </a:r>
            </a:p>
          </p:txBody>
        </p:sp>
      </p:grpSp>
      <p:grpSp>
        <p:nvGrpSpPr>
          <p:cNvPr id="27" name="组合 26">
            <a:extLst>
              <a:ext uri="{FF2B5EF4-FFF2-40B4-BE49-F238E27FC236}">
                <a16:creationId xmlns:a16="http://schemas.microsoft.com/office/drawing/2014/main" id="{FD002A4F-946F-4106-A52D-EC76753CC444}"/>
              </a:ext>
            </a:extLst>
          </p:cNvPr>
          <p:cNvGrpSpPr/>
          <p:nvPr/>
        </p:nvGrpSpPr>
        <p:grpSpPr>
          <a:xfrm>
            <a:off x="216024" y="2489498"/>
            <a:ext cx="8748712" cy="2066925"/>
            <a:chOff x="216024" y="2489498"/>
            <a:chExt cx="8748712" cy="2066925"/>
          </a:xfrm>
        </p:grpSpPr>
        <p:sp>
          <p:nvSpPr>
            <p:cNvPr id="6" name="Line 22">
              <a:extLst>
                <a:ext uri="{FF2B5EF4-FFF2-40B4-BE49-F238E27FC236}">
                  <a16:creationId xmlns:a16="http://schemas.microsoft.com/office/drawing/2014/main" id="{BFD17D25-A11A-4488-AFAA-1AA0E22614F8}"/>
                </a:ext>
              </a:extLst>
            </p:cNvPr>
            <p:cNvSpPr>
              <a:spLocks noChangeShapeType="1"/>
            </p:cNvSpPr>
            <p:nvPr/>
          </p:nvSpPr>
          <p:spPr bwMode="auto">
            <a:xfrm rot="16200000" flipV="1">
              <a:off x="790699" y="3740447"/>
              <a:ext cx="14288" cy="1065213"/>
            </a:xfrm>
            <a:prstGeom prst="line">
              <a:avLst/>
            </a:prstGeom>
            <a:noFill/>
            <a:ln w="38100">
              <a:solidFill>
                <a:schemeClr val="accent1"/>
              </a:solidFill>
              <a:round/>
              <a:tailEnd type="triangle" w="med" len="lg"/>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7" name="Rectangle 4">
              <a:extLst>
                <a:ext uri="{FF2B5EF4-FFF2-40B4-BE49-F238E27FC236}">
                  <a16:creationId xmlns:a16="http://schemas.microsoft.com/office/drawing/2014/main" id="{63D59AEB-5027-4F4A-BB02-98C34273AD3E}"/>
                </a:ext>
              </a:extLst>
            </p:cNvPr>
            <p:cNvSpPr>
              <a:spLocks noChangeArrowheads="1"/>
            </p:cNvSpPr>
            <p:nvPr/>
          </p:nvSpPr>
          <p:spPr bwMode="auto">
            <a:xfrm>
              <a:off x="1039936" y="3945235"/>
              <a:ext cx="577850"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2000">
                  <a:solidFill>
                    <a:srgbClr val="3333CC"/>
                  </a:solidFill>
                </a:rPr>
                <a:t>SOH</a:t>
              </a:r>
            </a:p>
          </p:txBody>
        </p:sp>
        <p:sp>
          <p:nvSpPr>
            <p:cNvPr id="8" name="Rectangle 5">
              <a:extLst>
                <a:ext uri="{FF2B5EF4-FFF2-40B4-BE49-F238E27FC236}">
                  <a16:creationId xmlns:a16="http://schemas.microsoft.com/office/drawing/2014/main" id="{FCEF8DC0-FD32-4A20-9E27-D31C9FDA8A9F}"/>
                </a:ext>
              </a:extLst>
            </p:cNvPr>
            <p:cNvSpPr>
              <a:spLocks noChangeArrowheads="1"/>
            </p:cNvSpPr>
            <p:nvPr/>
          </p:nvSpPr>
          <p:spPr bwMode="auto">
            <a:xfrm>
              <a:off x="1603499" y="3945235"/>
              <a:ext cx="6948487" cy="611188"/>
            </a:xfrm>
            <a:prstGeom prst="rect">
              <a:avLst/>
            </a:prstGeom>
            <a:solidFill>
              <a:srgbClr val="CCFF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9" name="Rectangle 6">
              <a:extLst>
                <a:ext uri="{FF2B5EF4-FFF2-40B4-BE49-F238E27FC236}">
                  <a16:creationId xmlns:a16="http://schemas.microsoft.com/office/drawing/2014/main" id="{422EFB74-9E43-4349-A43C-EB5840B50DCA}"/>
                </a:ext>
              </a:extLst>
            </p:cNvPr>
            <p:cNvSpPr>
              <a:spLocks noChangeArrowheads="1"/>
            </p:cNvSpPr>
            <p:nvPr/>
          </p:nvSpPr>
          <p:spPr bwMode="auto">
            <a:xfrm>
              <a:off x="3240211" y="3945235"/>
              <a:ext cx="523875" cy="611188"/>
            </a:xfrm>
            <a:prstGeom prst="rect">
              <a:avLst/>
            </a:prstGeom>
            <a:solidFill>
              <a:srgbClr val="FFFF99"/>
            </a:solidFill>
            <a:ln w="9525">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2000">
                  <a:solidFill>
                    <a:srgbClr val="3333CC"/>
                  </a:solidFill>
                </a:rPr>
                <a:t>EOT</a:t>
              </a:r>
            </a:p>
          </p:txBody>
        </p:sp>
        <p:sp>
          <p:nvSpPr>
            <p:cNvPr id="10" name="Line 7">
              <a:extLst>
                <a:ext uri="{FF2B5EF4-FFF2-40B4-BE49-F238E27FC236}">
                  <a16:creationId xmlns:a16="http://schemas.microsoft.com/office/drawing/2014/main" id="{8D4A3E8F-EF02-4DD4-96F3-26ED1B9F1699}"/>
                </a:ext>
              </a:extLst>
            </p:cNvPr>
            <p:cNvSpPr>
              <a:spLocks noChangeShapeType="1"/>
            </p:cNvSpPr>
            <p:nvPr/>
          </p:nvSpPr>
          <p:spPr bwMode="auto">
            <a:xfrm>
              <a:off x="3267199" y="2913360"/>
              <a:ext cx="234950" cy="1031875"/>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1" name="Text Box 8">
              <a:extLst>
                <a:ext uri="{FF2B5EF4-FFF2-40B4-BE49-F238E27FC236}">
                  <a16:creationId xmlns:a16="http://schemas.microsoft.com/office/drawing/2014/main" id="{C3808C76-A30A-43CE-B6AF-1872C1E3D14E}"/>
                </a:ext>
              </a:extLst>
            </p:cNvPr>
            <p:cNvSpPr txBox="1">
              <a:spLocks noChangeArrowheads="1"/>
            </p:cNvSpPr>
            <p:nvPr/>
          </p:nvSpPr>
          <p:spPr bwMode="auto">
            <a:xfrm>
              <a:off x="2278186" y="2489498"/>
              <a:ext cx="19272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zh-CN" altLang="en-US" sz="2400">
                  <a:solidFill>
                    <a:srgbClr val="3333CC"/>
                  </a:solidFill>
                  <a:ea typeface="黑体" panose="02010609060101010101" pitchFamily="2" charset="-122"/>
                </a:rPr>
                <a:t>出现了“</a:t>
              </a:r>
              <a:r>
                <a:rPr kumimoji="1" lang="en-US" altLang="zh-CN" sz="2400">
                  <a:solidFill>
                    <a:srgbClr val="3333CC"/>
                  </a:solidFill>
                  <a:ea typeface="黑体" panose="02010609060101010101" pitchFamily="2" charset="-122"/>
                </a:rPr>
                <a:t>EOT”</a:t>
              </a:r>
            </a:p>
          </p:txBody>
        </p:sp>
        <p:sp>
          <p:nvSpPr>
            <p:cNvPr id="16" name="Line 13">
              <a:extLst>
                <a:ext uri="{FF2B5EF4-FFF2-40B4-BE49-F238E27FC236}">
                  <a16:creationId xmlns:a16="http://schemas.microsoft.com/office/drawing/2014/main" id="{BD9AD866-8B32-4058-85E0-90C45B68F9D1}"/>
                </a:ext>
              </a:extLst>
            </p:cNvPr>
            <p:cNvSpPr>
              <a:spLocks noChangeShapeType="1"/>
            </p:cNvSpPr>
            <p:nvPr/>
          </p:nvSpPr>
          <p:spPr bwMode="auto">
            <a:xfrm>
              <a:off x="1617786" y="3683298"/>
              <a:ext cx="6770688"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7" name="Text Box 14">
              <a:extLst>
                <a:ext uri="{FF2B5EF4-FFF2-40B4-BE49-F238E27FC236}">
                  <a16:creationId xmlns:a16="http://schemas.microsoft.com/office/drawing/2014/main" id="{2ED026ED-9F50-41BE-9CE5-71FAE27F8B65}"/>
                </a:ext>
              </a:extLst>
            </p:cNvPr>
            <p:cNvSpPr txBox="1">
              <a:spLocks noChangeArrowheads="1"/>
            </p:cNvSpPr>
            <p:nvPr/>
          </p:nvSpPr>
          <p:spPr bwMode="auto">
            <a:xfrm>
              <a:off x="4333999" y="3426123"/>
              <a:ext cx="1403350" cy="4587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zh-CN" altLang="en-US" sz="2400">
                  <a:solidFill>
                    <a:srgbClr val="3333CC"/>
                  </a:solidFill>
                  <a:ea typeface="黑体" panose="02010609060101010101" pitchFamily="2" charset="-122"/>
                </a:rPr>
                <a:t>数据部分</a:t>
              </a:r>
            </a:p>
          </p:txBody>
        </p:sp>
        <p:sp>
          <p:nvSpPr>
            <p:cNvPr id="18" name="Rectangle 15">
              <a:extLst>
                <a:ext uri="{FF2B5EF4-FFF2-40B4-BE49-F238E27FC236}">
                  <a16:creationId xmlns:a16="http://schemas.microsoft.com/office/drawing/2014/main" id="{21A0373A-88EB-4797-8BFC-1FA0E02E51EC}"/>
                </a:ext>
              </a:extLst>
            </p:cNvPr>
            <p:cNvSpPr>
              <a:spLocks noChangeArrowheads="1"/>
            </p:cNvSpPr>
            <p:nvPr/>
          </p:nvSpPr>
          <p:spPr bwMode="auto">
            <a:xfrm>
              <a:off x="8388474" y="3945235"/>
              <a:ext cx="576262" cy="611188"/>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2000">
                  <a:solidFill>
                    <a:srgbClr val="3333CC"/>
                  </a:solidFill>
                </a:rPr>
                <a:t>EOT</a:t>
              </a:r>
            </a:p>
          </p:txBody>
        </p:sp>
        <p:sp>
          <p:nvSpPr>
            <p:cNvPr id="19" name="Line 16">
              <a:extLst>
                <a:ext uri="{FF2B5EF4-FFF2-40B4-BE49-F238E27FC236}">
                  <a16:creationId xmlns:a16="http://schemas.microsoft.com/office/drawing/2014/main" id="{0298BEFA-9C19-4115-A961-B725281F3064}"/>
                </a:ext>
              </a:extLst>
            </p:cNvPr>
            <p:cNvSpPr>
              <a:spLocks noChangeShapeType="1"/>
            </p:cNvSpPr>
            <p:nvPr/>
          </p:nvSpPr>
          <p:spPr bwMode="auto">
            <a:xfrm>
              <a:off x="1039936" y="3200698"/>
              <a:ext cx="7924800"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0" name="Text Box 17">
              <a:extLst>
                <a:ext uri="{FF2B5EF4-FFF2-40B4-BE49-F238E27FC236}">
                  <a16:creationId xmlns:a16="http://schemas.microsoft.com/office/drawing/2014/main" id="{A059AB47-4690-43AD-B2AF-94EE3E6C4D5D}"/>
                </a:ext>
              </a:extLst>
            </p:cNvPr>
            <p:cNvSpPr txBox="1">
              <a:spLocks noChangeArrowheads="1"/>
            </p:cNvSpPr>
            <p:nvPr/>
          </p:nvSpPr>
          <p:spPr bwMode="auto">
            <a:xfrm>
              <a:off x="3965699" y="2922885"/>
              <a:ext cx="1401762" cy="458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zh-CN" altLang="en-US" sz="2400">
                  <a:solidFill>
                    <a:srgbClr val="3333CC"/>
                  </a:solidFill>
                  <a:ea typeface="黑体" panose="02010609060101010101" pitchFamily="2" charset="-122"/>
                </a:rPr>
                <a:t>完整的帧</a:t>
              </a:r>
            </a:p>
          </p:txBody>
        </p:sp>
        <p:sp>
          <p:nvSpPr>
            <p:cNvPr id="21" name="Line 18">
              <a:extLst>
                <a:ext uri="{FF2B5EF4-FFF2-40B4-BE49-F238E27FC236}">
                  <a16:creationId xmlns:a16="http://schemas.microsoft.com/office/drawing/2014/main" id="{5BE09AB0-88BD-42CA-98FE-0BCBEE509119}"/>
                </a:ext>
              </a:extLst>
            </p:cNvPr>
            <p:cNvSpPr>
              <a:spLocks noChangeShapeType="1"/>
            </p:cNvSpPr>
            <p:nvPr/>
          </p:nvSpPr>
          <p:spPr bwMode="auto">
            <a:xfrm>
              <a:off x="1039936" y="3103860"/>
              <a:ext cx="0" cy="7699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2" name="Line 19">
              <a:extLst>
                <a:ext uri="{FF2B5EF4-FFF2-40B4-BE49-F238E27FC236}">
                  <a16:creationId xmlns:a16="http://schemas.microsoft.com/office/drawing/2014/main" id="{EB760CD2-E580-4837-841C-15A5B6B91915}"/>
                </a:ext>
              </a:extLst>
            </p:cNvPr>
            <p:cNvSpPr>
              <a:spLocks noChangeShapeType="1"/>
            </p:cNvSpPr>
            <p:nvPr/>
          </p:nvSpPr>
          <p:spPr bwMode="auto">
            <a:xfrm>
              <a:off x="8964736" y="3103860"/>
              <a:ext cx="0" cy="7699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3" name="Line 20">
              <a:extLst>
                <a:ext uri="{FF2B5EF4-FFF2-40B4-BE49-F238E27FC236}">
                  <a16:creationId xmlns:a16="http://schemas.microsoft.com/office/drawing/2014/main" id="{6BF7A280-8C11-447F-B4C6-D4B6842EDD42}"/>
                </a:ext>
              </a:extLst>
            </p:cNvPr>
            <p:cNvSpPr>
              <a:spLocks noChangeShapeType="1"/>
            </p:cNvSpPr>
            <p:nvPr/>
          </p:nvSpPr>
          <p:spPr bwMode="auto">
            <a:xfrm>
              <a:off x="1617786" y="3489623"/>
              <a:ext cx="0" cy="3841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4" name="Line 21">
              <a:extLst>
                <a:ext uri="{FF2B5EF4-FFF2-40B4-BE49-F238E27FC236}">
                  <a16:creationId xmlns:a16="http://schemas.microsoft.com/office/drawing/2014/main" id="{BA0B5D93-B6C5-4653-AD93-684AD3295CF6}"/>
                </a:ext>
              </a:extLst>
            </p:cNvPr>
            <p:cNvSpPr>
              <a:spLocks noChangeShapeType="1"/>
            </p:cNvSpPr>
            <p:nvPr/>
          </p:nvSpPr>
          <p:spPr bwMode="auto">
            <a:xfrm>
              <a:off x="8388474" y="3489623"/>
              <a:ext cx="0" cy="3841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5" name="Text Box 23">
              <a:extLst>
                <a:ext uri="{FF2B5EF4-FFF2-40B4-BE49-F238E27FC236}">
                  <a16:creationId xmlns:a16="http://schemas.microsoft.com/office/drawing/2014/main" id="{0CE5BA54-1C38-4CAA-93A1-FB4F223922C4}"/>
                </a:ext>
              </a:extLst>
            </p:cNvPr>
            <p:cNvSpPr txBox="1">
              <a:spLocks noChangeArrowheads="1"/>
            </p:cNvSpPr>
            <p:nvPr/>
          </p:nvSpPr>
          <p:spPr bwMode="auto">
            <a:xfrm>
              <a:off x="216024" y="3445173"/>
              <a:ext cx="793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a:solidFill>
                    <a:srgbClr val="3333CC"/>
                  </a:solidFill>
                  <a:ea typeface="黑体" panose="02010609060101010101" pitchFamily="2" charset="-122"/>
                </a:rPr>
                <a:t>发送</a:t>
              </a:r>
            </a:p>
            <a:p>
              <a:pPr eaLnBrk="1" fontAlgn="base" hangingPunct="1">
                <a:spcBef>
                  <a:spcPct val="0"/>
                </a:spcBef>
                <a:spcAft>
                  <a:spcPct val="0"/>
                </a:spcAft>
              </a:pPr>
              <a:r>
                <a:rPr kumimoji="1" lang="zh-CN" altLang="en-US" sz="2400">
                  <a:solidFill>
                    <a:srgbClr val="3333CC"/>
                  </a:solidFill>
                  <a:ea typeface="黑体" panose="02010609060101010101" pitchFamily="2" charset="-122"/>
                </a:rPr>
                <a:t>在前</a:t>
              </a:r>
            </a:p>
          </p:txBody>
        </p:sp>
      </p:grpSp>
    </p:spTree>
    <p:extLst>
      <p:ext uri="{BB962C8B-B14F-4D97-AF65-F5344CB8AC3E}">
        <p14:creationId xmlns:p14="http://schemas.microsoft.com/office/powerpoint/2010/main" val="41080503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par>
                                <p:cTn id="13" presetID="22" presetClass="entr" presetSubtype="1"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AB0633-53E4-4014-9E4E-AF55FC33946E}"/>
              </a:ext>
            </a:extLst>
          </p:cNvPr>
          <p:cNvSpPr>
            <a:spLocks noGrp="1"/>
          </p:cNvSpPr>
          <p:nvPr>
            <p:ph type="title"/>
          </p:nvPr>
        </p:nvSpPr>
        <p:spPr/>
        <p:txBody>
          <a:bodyPr/>
          <a:lstStyle/>
          <a:p>
            <a:r>
              <a:rPr lang="en-US" altLang="zh-CN" dirty="0"/>
              <a:t>4.6.2 </a:t>
            </a:r>
            <a:r>
              <a:rPr lang="zh-CN" altLang="en-US" dirty="0"/>
              <a:t>千兆以太网</a:t>
            </a:r>
          </a:p>
        </p:txBody>
      </p:sp>
      <p:sp>
        <p:nvSpPr>
          <p:cNvPr id="3" name="内容占位符 2">
            <a:extLst>
              <a:ext uri="{FF2B5EF4-FFF2-40B4-BE49-F238E27FC236}">
                <a16:creationId xmlns:a16="http://schemas.microsoft.com/office/drawing/2014/main" id="{DC8397D5-2E39-4DC0-8F0E-51FDDB78DB00}"/>
              </a:ext>
            </a:extLst>
          </p:cNvPr>
          <p:cNvSpPr>
            <a:spLocks noGrp="1"/>
          </p:cNvSpPr>
          <p:nvPr>
            <p:ph idx="1"/>
          </p:nvPr>
        </p:nvSpPr>
        <p:spPr>
          <a:xfrm>
            <a:off x="967750" y="1412776"/>
            <a:ext cx="7391400" cy="5041380"/>
          </a:xfrm>
        </p:spPr>
        <p:txBody>
          <a:bodyPr/>
          <a:lstStyle/>
          <a:p>
            <a:r>
              <a:rPr lang="zh-CN" altLang="en-US" sz="2400" dirty="0">
                <a:latin typeface="+mn-ea"/>
              </a:rPr>
              <a:t>允许在 </a:t>
            </a:r>
            <a:r>
              <a:rPr lang="en-US" altLang="zh-CN" sz="2400" dirty="0">
                <a:latin typeface="+mn-ea"/>
              </a:rPr>
              <a:t>1 Gb/s </a:t>
            </a:r>
            <a:r>
              <a:rPr lang="zh-CN" altLang="en-US" sz="2400" dirty="0">
                <a:latin typeface="+mn-ea"/>
              </a:rPr>
              <a:t>下全双工和半双工两种方式工作。</a:t>
            </a:r>
          </a:p>
          <a:p>
            <a:r>
              <a:rPr lang="zh-CN" altLang="en-US" sz="2400" dirty="0">
                <a:latin typeface="+mn-ea"/>
              </a:rPr>
              <a:t>使用 </a:t>
            </a:r>
            <a:r>
              <a:rPr lang="en-US" altLang="zh-CN" sz="2400" dirty="0">
                <a:latin typeface="+mn-ea"/>
              </a:rPr>
              <a:t>802.3 </a:t>
            </a:r>
            <a:r>
              <a:rPr lang="zh-CN" altLang="en-US" sz="2400" dirty="0">
                <a:latin typeface="+mn-ea"/>
              </a:rPr>
              <a:t>协议规定的帧格式。</a:t>
            </a:r>
          </a:p>
          <a:p>
            <a:r>
              <a:rPr lang="zh-CN" altLang="en-US" sz="2400" dirty="0">
                <a:latin typeface="+mn-ea"/>
              </a:rPr>
              <a:t>在半双工方式下使用 </a:t>
            </a:r>
            <a:r>
              <a:rPr lang="en-US" altLang="zh-CN" sz="2400" dirty="0">
                <a:latin typeface="+mn-ea"/>
              </a:rPr>
              <a:t>CSMA/CD </a:t>
            </a:r>
            <a:r>
              <a:rPr lang="zh-CN" altLang="en-US" sz="2400" dirty="0">
                <a:latin typeface="+mn-ea"/>
              </a:rPr>
              <a:t>协议（全双工方式不需要使用 </a:t>
            </a:r>
            <a:r>
              <a:rPr lang="en-US" altLang="zh-CN" sz="2400" dirty="0">
                <a:latin typeface="+mn-ea"/>
              </a:rPr>
              <a:t>CSMA/CD </a:t>
            </a:r>
            <a:r>
              <a:rPr lang="zh-CN" altLang="en-US" sz="2400" dirty="0">
                <a:latin typeface="+mn-ea"/>
              </a:rPr>
              <a:t>协议）。</a:t>
            </a:r>
          </a:p>
          <a:p>
            <a:r>
              <a:rPr lang="zh-CN" altLang="en-US" sz="2400" dirty="0">
                <a:latin typeface="+mn-ea"/>
              </a:rPr>
              <a:t>与 </a:t>
            </a:r>
            <a:r>
              <a:rPr lang="en-US" altLang="zh-CN" sz="2400" dirty="0">
                <a:latin typeface="+mn-ea"/>
              </a:rPr>
              <a:t>10BASE-T </a:t>
            </a:r>
            <a:r>
              <a:rPr lang="zh-CN" altLang="en-US" sz="2400" dirty="0">
                <a:latin typeface="+mn-ea"/>
              </a:rPr>
              <a:t>和 </a:t>
            </a:r>
            <a:r>
              <a:rPr lang="en-US" altLang="zh-CN" sz="2400" dirty="0">
                <a:latin typeface="+mn-ea"/>
              </a:rPr>
              <a:t>100BASE-T </a:t>
            </a:r>
            <a:r>
              <a:rPr lang="zh-CN" altLang="en-US" sz="2400" dirty="0">
                <a:latin typeface="+mn-ea"/>
              </a:rPr>
              <a:t>技术向后兼容。</a:t>
            </a:r>
            <a:endParaRPr lang="en-US" altLang="zh-CN" sz="2400" dirty="0">
              <a:latin typeface="+mn-ea"/>
            </a:endParaRPr>
          </a:p>
          <a:p>
            <a:r>
              <a:rPr lang="zh-CN" altLang="en-US" sz="2400" dirty="0">
                <a:latin typeface="+mn-ea"/>
              </a:rPr>
              <a:t>物理层</a:t>
            </a:r>
            <a:endParaRPr lang="en-US" altLang="zh-CN" sz="2400" dirty="0">
              <a:latin typeface="+mn-ea"/>
            </a:endParaRPr>
          </a:p>
          <a:p>
            <a:pPr lvl="1"/>
            <a:r>
              <a:rPr lang="en-US" altLang="zh-CN" sz="2000" dirty="0">
                <a:latin typeface="+mn-ea"/>
              </a:rPr>
              <a:t>1000BASE-X      </a:t>
            </a:r>
            <a:r>
              <a:rPr lang="zh-CN" altLang="en-US" sz="2000" dirty="0">
                <a:latin typeface="+mn-ea"/>
              </a:rPr>
              <a:t>基于光纤通道的物理层：</a:t>
            </a:r>
          </a:p>
          <a:p>
            <a:pPr lvl="2"/>
            <a:r>
              <a:rPr lang="en-US" altLang="zh-CN" sz="1600" dirty="0">
                <a:latin typeface="+mn-ea"/>
              </a:rPr>
              <a:t>1000BASE-SX   SX</a:t>
            </a:r>
            <a:r>
              <a:rPr lang="zh-CN" altLang="en-US" sz="1600" dirty="0">
                <a:latin typeface="+mn-ea"/>
              </a:rPr>
              <a:t>表示短波长</a:t>
            </a:r>
          </a:p>
          <a:p>
            <a:pPr lvl="2"/>
            <a:r>
              <a:rPr lang="en-US" altLang="zh-CN" sz="1600" dirty="0">
                <a:latin typeface="+mn-ea"/>
              </a:rPr>
              <a:t>1000BASE-LX   LX</a:t>
            </a:r>
            <a:r>
              <a:rPr lang="zh-CN" altLang="en-US" sz="1600" dirty="0">
                <a:latin typeface="+mn-ea"/>
              </a:rPr>
              <a:t>表示长波长</a:t>
            </a:r>
          </a:p>
          <a:p>
            <a:pPr lvl="2"/>
            <a:r>
              <a:rPr lang="en-US" altLang="zh-CN" sz="1600" dirty="0">
                <a:latin typeface="+mn-ea"/>
              </a:rPr>
              <a:t>1000BASE-CX   CX</a:t>
            </a:r>
            <a:r>
              <a:rPr lang="zh-CN" altLang="en-US" sz="1600" dirty="0">
                <a:latin typeface="+mn-ea"/>
              </a:rPr>
              <a:t>表示铜线</a:t>
            </a:r>
          </a:p>
          <a:p>
            <a:pPr lvl="1"/>
            <a:r>
              <a:rPr lang="en-US" altLang="zh-CN" sz="2000" dirty="0">
                <a:latin typeface="+mn-ea"/>
              </a:rPr>
              <a:t>1000BASE-T </a:t>
            </a:r>
          </a:p>
          <a:p>
            <a:pPr lvl="2"/>
            <a:r>
              <a:rPr lang="zh-CN" altLang="en-US" sz="1600" dirty="0">
                <a:latin typeface="+mn-ea"/>
              </a:rPr>
              <a:t>使用 </a:t>
            </a:r>
            <a:r>
              <a:rPr lang="en-US" altLang="zh-CN" sz="1600" dirty="0">
                <a:latin typeface="+mn-ea"/>
              </a:rPr>
              <a:t>4</a:t>
            </a:r>
            <a:r>
              <a:rPr lang="zh-CN" altLang="en-US" sz="1600" dirty="0">
                <a:latin typeface="+mn-ea"/>
              </a:rPr>
              <a:t>对 </a:t>
            </a:r>
            <a:r>
              <a:rPr lang="en-US" altLang="zh-CN" sz="1600" dirty="0">
                <a:latin typeface="+mn-ea"/>
              </a:rPr>
              <a:t>5 </a:t>
            </a:r>
            <a:r>
              <a:rPr lang="zh-CN" altLang="en-US" sz="1600" dirty="0">
                <a:latin typeface="+mn-ea"/>
              </a:rPr>
              <a:t>类线 </a:t>
            </a:r>
            <a:r>
              <a:rPr lang="en-US" altLang="zh-CN" sz="1600" dirty="0">
                <a:latin typeface="+mn-ea"/>
              </a:rPr>
              <a:t>UTP </a:t>
            </a:r>
          </a:p>
          <a:p>
            <a:endParaRPr lang="zh-CN" altLang="en-US" sz="2400" dirty="0">
              <a:latin typeface="+mn-ea"/>
            </a:endParaRPr>
          </a:p>
        </p:txBody>
      </p:sp>
    </p:spTree>
    <p:extLst>
      <p:ext uri="{BB962C8B-B14F-4D97-AF65-F5344CB8AC3E}">
        <p14:creationId xmlns:p14="http://schemas.microsoft.com/office/powerpoint/2010/main" val="2523474182"/>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E5184-ADBE-4FFC-A3D4-2763D8A8B4E6}"/>
              </a:ext>
            </a:extLst>
          </p:cNvPr>
          <p:cNvSpPr>
            <a:spLocks noGrp="1"/>
          </p:cNvSpPr>
          <p:nvPr>
            <p:ph type="title"/>
          </p:nvPr>
        </p:nvSpPr>
        <p:spPr/>
        <p:txBody>
          <a:bodyPr/>
          <a:lstStyle/>
          <a:p>
            <a:r>
              <a:rPr lang="en-US" altLang="zh-CN" dirty="0"/>
              <a:t>4.6.3 </a:t>
            </a:r>
            <a:r>
              <a:rPr lang="zh-CN" altLang="en-US" dirty="0"/>
              <a:t>万兆以太网</a:t>
            </a:r>
          </a:p>
        </p:txBody>
      </p:sp>
      <p:sp>
        <p:nvSpPr>
          <p:cNvPr id="3" name="内容占位符 2">
            <a:extLst>
              <a:ext uri="{FF2B5EF4-FFF2-40B4-BE49-F238E27FC236}">
                <a16:creationId xmlns:a16="http://schemas.microsoft.com/office/drawing/2014/main" id="{48C12659-413E-407C-A97A-89114C6A3846}"/>
              </a:ext>
            </a:extLst>
          </p:cNvPr>
          <p:cNvSpPr>
            <a:spLocks noGrp="1"/>
          </p:cNvSpPr>
          <p:nvPr>
            <p:ph idx="1"/>
          </p:nvPr>
        </p:nvSpPr>
        <p:spPr>
          <a:xfrm>
            <a:off x="914400" y="1524000"/>
            <a:ext cx="7391400" cy="3367076"/>
          </a:xfrm>
        </p:spPr>
        <p:txBody>
          <a:bodyPr/>
          <a:lstStyle/>
          <a:p>
            <a:r>
              <a:rPr lang="zh-CN" altLang="en-US" dirty="0"/>
              <a:t>与 </a:t>
            </a:r>
            <a:r>
              <a:rPr lang="en-US" altLang="zh-CN" dirty="0"/>
              <a:t>10 Mb/s</a:t>
            </a:r>
            <a:r>
              <a:rPr lang="zh-CN" altLang="en-US" dirty="0"/>
              <a:t>，</a:t>
            </a:r>
            <a:r>
              <a:rPr lang="en-US" altLang="zh-CN" dirty="0"/>
              <a:t>100 Mb/s </a:t>
            </a:r>
            <a:r>
              <a:rPr lang="zh-CN" altLang="en-US" dirty="0"/>
              <a:t>和 </a:t>
            </a:r>
            <a:r>
              <a:rPr lang="en-US" altLang="zh-CN" dirty="0"/>
              <a:t>1 Gb/s </a:t>
            </a:r>
            <a:r>
              <a:rPr lang="zh-CN" altLang="en-US" dirty="0"/>
              <a:t>以太网的帧格式完全相同。</a:t>
            </a:r>
          </a:p>
          <a:p>
            <a:r>
              <a:rPr lang="zh-CN" altLang="en-US" dirty="0"/>
              <a:t>保留了 </a:t>
            </a:r>
            <a:r>
              <a:rPr lang="en-US" altLang="zh-CN" dirty="0"/>
              <a:t>802.3 </a:t>
            </a:r>
            <a:r>
              <a:rPr lang="zh-CN" altLang="en-US" dirty="0"/>
              <a:t>标准规定的以太网最小和最大帧长，便于升级。</a:t>
            </a:r>
          </a:p>
          <a:p>
            <a:r>
              <a:rPr lang="zh-CN" altLang="en-US" dirty="0"/>
              <a:t>不再使用铜线而只使用光纤作为传输媒体。</a:t>
            </a:r>
          </a:p>
          <a:p>
            <a:r>
              <a:rPr lang="zh-CN" altLang="en-US" dirty="0"/>
              <a:t>只工作在全双工方式，因此没有争用问题，也不使用 </a:t>
            </a:r>
            <a:r>
              <a:rPr lang="en-US" altLang="zh-CN" dirty="0"/>
              <a:t>CSMA/CD </a:t>
            </a:r>
            <a:r>
              <a:rPr lang="zh-CN" altLang="en-US" dirty="0"/>
              <a:t>协议。 </a:t>
            </a:r>
          </a:p>
        </p:txBody>
      </p:sp>
    </p:spTree>
    <p:extLst>
      <p:ext uri="{BB962C8B-B14F-4D97-AF65-F5344CB8AC3E}">
        <p14:creationId xmlns:p14="http://schemas.microsoft.com/office/powerpoint/2010/main" val="2754935847"/>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E70D017-8048-4C14-AE73-4709C9F6EBF3}"/>
              </a:ext>
            </a:extLst>
          </p:cNvPr>
          <p:cNvSpPr>
            <a:spLocks noGrp="1" noChangeArrowheads="1"/>
          </p:cNvSpPr>
          <p:nvPr>
            <p:ph type="title"/>
          </p:nvPr>
        </p:nvSpPr>
        <p:spPr/>
        <p:txBody>
          <a:bodyPr/>
          <a:lstStyle/>
          <a:p>
            <a:pPr eaLnBrk="1" hangingPunct="1"/>
            <a:r>
              <a:rPr lang="zh-CN" altLang="en-US" dirty="0"/>
              <a:t>本章作业</a:t>
            </a:r>
          </a:p>
        </p:txBody>
      </p:sp>
      <p:sp>
        <p:nvSpPr>
          <p:cNvPr id="2" name="内容占位符 1">
            <a:extLst>
              <a:ext uri="{FF2B5EF4-FFF2-40B4-BE49-F238E27FC236}">
                <a16:creationId xmlns:a16="http://schemas.microsoft.com/office/drawing/2014/main" id="{690A9884-9FE0-46B2-8D45-3041252841D0}"/>
              </a:ext>
            </a:extLst>
          </p:cNvPr>
          <p:cNvSpPr>
            <a:spLocks noGrp="1"/>
          </p:cNvSpPr>
          <p:nvPr>
            <p:ph idx="1"/>
          </p:nvPr>
        </p:nvSpPr>
        <p:spPr>
          <a:xfrm>
            <a:off x="971550" y="1412776"/>
            <a:ext cx="7391400" cy="3600986"/>
          </a:xfrm>
        </p:spPr>
        <p:txBody>
          <a:bodyPr/>
          <a:lstStyle/>
          <a:p>
            <a:pPr marL="0" indent="0">
              <a:buNone/>
            </a:pPr>
            <a:r>
              <a:rPr lang="en-US" altLang="zh-CN" sz="2000" dirty="0">
                <a:latin typeface="+mn-ea"/>
              </a:rPr>
              <a:t>1</a:t>
            </a:r>
            <a:r>
              <a:rPr lang="zh-CN" altLang="en-US" sz="2000" dirty="0">
                <a:latin typeface="+mn-ea"/>
              </a:rPr>
              <a:t>、数据链路层提供的哪些服务？具有哪些主要功能？</a:t>
            </a:r>
            <a:endParaRPr lang="en-US" altLang="zh-CN" sz="2000" dirty="0">
              <a:latin typeface="+mn-ea"/>
            </a:endParaRPr>
          </a:p>
          <a:p>
            <a:pPr marL="0" indent="0">
              <a:buNone/>
            </a:pPr>
            <a:r>
              <a:rPr lang="en-US" altLang="zh-CN" sz="2000" dirty="0">
                <a:latin typeface="+mn-ea"/>
              </a:rPr>
              <a:t>2</a:t>
            </a:r>
            <a:r>
              <a:rPr lang="zh-CN" altLang="en-US" sz="2000" dirty="0">
                <a:latin typeface="+mn-ea"/>
              </a:rPr>
              <a:t>、总结数据链路层的基本问题及其解决办法</a:t>
            </a:r>
            <a:endParaRPr lang="en-US" altLang="zh-CN" sz="2000" dirty="0">
              <a:latin typeface="+mn-ea"/>
            </a:endParaRPr>
          </a:p>
          <a:p>
            <a:pPr marL="0" indent="0">
              <a:buNone/>
            </a:pPr>
            <a:r>
              <a:rPr lang="en-US" altLang="zh-CN" sz="2000" dirty="0">
                <a:latin typeface="+mn-ea"/>
              </a:rPr>
              <a:t>3</a:t>
            </a:r>
            <a:r>
              <a:rPr lang="zh-CN" altLang="en-US" sz="2000" dirty="0">
                <a:latin typeface="+mn-ea"/>
              </a:rPr>
              <a:t>、比较分析</a:t>
            </a:r>
            <a:r>
              <a:rPr lang="en-US" altLang="zh-CN" sz="2000" dirty="0">
                <a:latin typeface="+mn-ea"/>
              </a:rPr>
              <a:t>HDLC</a:t>
            </a:r>
            <a:r>
              <a:rPr lang="zh-CN" altLang="en-US" sz="2000" dirty="0">
                <a:latin typeface="+mn-ea"/>
              </a:rPr>
              <a:t>和</a:t>
            </a:r>
            <a:r>
              <a:rPr lang="en-US" altLang="zh-CN" sz="2000" dirty="0">
                <a:latin typeface="+mn-ea"/>
              </a:rPr>
              <a:t>PPP</a:t>
            </a:r>
            <a:r>
              <a:rPr lang="zh-CN" altLang="en-US" sz="2000" dirty="0">
                <a:latin typeface="+mn-ea"/>
              </a:rPr>
              <a:t>协议的异同</a:t>
            </a:r>
            <a:endParaRPr lang="en-US" altLang="zh-CN" sz="2000" dirty="0">
              <a:latin typeface="+mn-ea"/>
            </a:endParaRPr>
          </a:p>
          <a:p>
            <a:pPr marL="0" indent="0">
              <a:buNone/>
            </a:pPr>
            <a:r>
              <a:rPr lang="en-US" altLang="zh-CN" sz="2000" dirty="0">
                <a:latin typeface="+mn-ea"/>
              </a:rPr>
              <a:t>4</a:t>
            </a:r>
            <a:r>
              <a:rPr lang="zh-CN" altLang="en-US" sz="2000" dirty="0">
                <a:latin typeface="+mn-ea"/>
              </a:rPr>
              <a:t>、</a:t>
            </a:r>
            <a:r>
              <a:rPr lang="en-US" altLang="zh-CN" sz="2000" dirty="0">
                <a:latin typeface="+mn-ea"/>
              </a:rPr>
              <a:t>PPP</a:t>
            </a:r>
            <a:r>
              <a:rPr lang="zh-CN" altLang="en-US" sz="2000" dirty="0">
                <a:latin typeface="+mn-ea"/>
              </a:rPr>
              <a:t>协议的</a:t>
            </a:r>
            <a:r>
              <a:rPr lang="en-US" altLang="zh-CN" sz="2000" dirty="0">
                <a:latin typeface="+mn-ea"/>
              </a:rPr>
              <a:t>LCP</a:t>
            </a:r>
            <a:r>
              <a:rPr lang="zh-CN" altLang="en-US" sz="2000" dirty="0">
                <a:latin typeface="+mn-ea"/>
              </a:rPr>
              <a:t>子协议中有哪几类报文？各有什么作用？</a:t>
            </a:r>
            <a:endParaRPr lang="en-US" altLang="zh-CN" sz="2000" dirty="0">
              <a:latin typeface="+mn-ea"/>
            </a:endParaRPr>
          </a:p>
          <a:p>
            <a:pPr marL="0" indent="0">
              <a:buNone/>
            </a:pPr>
            <a:r>
              <a:rPr lang="en-US" altLang="zh-CN" sz="2000" dirty="0">
                <a:latin typeface="+mn-ea"/>
              </a:rPr>
              <a:t>5</a:t>
            </a:r>
            <a:r>
              <a:rPr lang="zh-CN" altLang="en-US" sz="2000" dirty="0">
                <a:latin typeface="+mn-ea"/>
              </a:rPr>
              <a:t>、阐述</a:t>
            </a:r>
            <a:r>
              <a:rPr lang="en-US" altLang="zh-CN" sz="2000" dirty="0">
                <a:latin typeface="+mn-ea"/>
              </a:rPr>
              <a:t>CSMA/CD</a:t>
            </a:r>
            <a:r>
              <a:rPr lang="zh-CN" altLang="en-US" sz="2000" dirty="0">
                <a:latin typeface="+mn-ea"/>
              </a:rPr>
              <a:t>协议的基本原理、工作机制和主要特点。</a:t>
            </a:r>
            <a:endParaRPr lang="en-US" altLang="zh-CN" sz="2000" dirty="0">
              <a:latin typeface="+mn-ea"/>
            </a:endParaRPr>
          </a:p>
          <a:p>
            <a:pPr marL="0" indent="0">
              <a:buNone/>
            </a:pPr>
            <a:r>
              <a:rPr lang="en-US" altLang="zh-CN" sz="2000" dirty="0">
                <a:latin typeface="+mn-ea"/>
              </a:rPr>
              <a:t>6</a:t>
            </a:r>
            <a:r>
              <a:rPr lang="zh-CN" altLang="en-US" sz="2000" dirty="0">
                <a:latin typeface="+mn-ea"/>
              </a:rPr>
              <a:t>、阐述经典以太网的基本概念，比较经典以太网协议与</a:t>
            </a:r>
            <a:r>
              <a:rPr lang="en-US" altLang="zh-CN" sz="2000" dirty="0">
                <a:latin typeface="+mn-ea"/>
              </a:rPr>
              <a:t>802.3</a:t>
            </a:r>
            <a:r>
              <a:rPr lang="zh-CN" altLang="en-US" sz="2000" dirty="0">
                <a:latin typeface="+mn-ea"/>
              </a:rPr>
              <a:t>协议在报文格式方面的异同。</a:t>
            </a:r>
            <a:endParaRPr lang="en-US" altLang="zh-CN" sz="2000" dirty="0">
              <a:latin typeface="+mn-ea"/>
            </a:endParaRPr>
          </a:p>
          <a:p>
            <a:pPr marL="0" indent="0">
              <a:buNone/>
            </a:pPr>
            <a:r>
              <a:rPr lang="en-US" altLang="zh-CN" sz="2000" dirty="0">
                <a:latin typeface="+mn-ea"/>
              </a:rPr>
              <a:t>7</a:t>
            </a:r>
            <a:r>
              <a:rPr lang="zh-CN" altLang="en-US" sz="2000">
                <a:latin typeface="+mn-ea"/>
              </a:rPr>
              <a:t>、为什么说网桥和交换机隔离了冲突域、扩大了广播域？</a:t>
            </a:r>
            <a:endParaRPr lang="en-US" altLang="zh-CN" sz="2000" dirty="0">
              <a:latin typeface="+mn-ea"/>
            </a:endParaRPr>
          </a:p>
          <a:p>
            <a:pPr marL="0" indent="0">
              <a:buNone/>
            </a:pPr>
            <a:r>
              <a:rPr lang="en-US" altLang="zh-CN" sz="2000" dirty="0">
                <a:latin typeface="+mn-ea"/>
              </a:rPr>
              <a:t>7</a:t>
            </a:r>
            <a:r>
              <a:rPr lang="zh-CN" altLang="en-US" sz="2000" dirty="0">
                <a:latin typeface="+mn-ea"/>
              </a:rPr>
              <a:t>、什么是虚拟局域网？为什么说虚拟局域网可以隔离广播风暴和冲突？</a:t>
            </a:r>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DDAE4-7105-4DB6-BA7C-8E40BAC68F06}"/>
              </a:ext>
            </a:extLst>
          </p:cNvPr>
          <p:cNvSpPr>
            <a:spLocks noGrp="1"/>
          </p:cNvSpPr>
          <p:nvPr>
            <p:ph type="title"/>
          </p:nvPr>
        </p:nvSpPr>
        <p:spPr/>
        <p:txBody>
          <a:bodyPr/>
          <a:lstStyle/>
          <a:p>
            <a:r>
              <a:rPr lang="zh-CN" altLang="en-US" dirty="0"/>
              <a:t>本章任务</a:t>
            </a:r>
          </a:p>
        </p:txBody>
      </p:sp>
      <p:sp>
        <p:nvSpPr>
          <p:cNvPr id="3" name="内容占位符 2">
            <a:extLst>
              <a:ext uri="{FF2B5EF4-FFF2-40B4-BE49-F238E27FC236}">
                <a16:creationId xmlns:a16="http://schemas.microsoft.com/office/drawing/2014/main" id="{37AFF4E2-1793-4A54-9A9F-B13A886D1F63}"/>
              </a:ext>
            </a:extLst>
          </p:cNvPr>
          <p:cNvSpPr>
            <a:spLocks noGrp="1"/>
          </p:cNvSpPr>
          <p:nvPr>
            <p:ph idx="1"/>
          </p:nvPr>
        </p:nvSpPr>
        <p:spPr>
          <a:xfrm>
            <a:off x="914400" y="1524000"/>
            <a:ext cx="7391400" cy="4265783"/>
          </a:xfrm>
        </p:spPr>
        <p:txBody>
          <a:bodyPr/>
          <a:lstStyle/>
          <a:p>
            <a:r>
              <a:rPr lang="zh-CN" altLang="en-US" dirty="0"/>
              <a:t>阅读若干篇关于数据链路层的学术论文</a:t>
            </a:r>
            <a:endParaRPr lang="en-US" altLang="zh-CN" dirty="0"/>
          </a:p>
          <a:p>
            <a:r>
              <a:rPr lang="zh-CN" altLang="en-US" dirty="0"/>
              <a:t>数字图书馆（如万方知识服务平台、中国知网、维普中文期刊服务平台等）</a:t>
            </a:r>
            <a:endParaRPr lang="en-US" altLang="zh-CN" dirty="0"/>
          </a:p>
          <a:p>
            <a:r>
              <a:rPr lang="zh-CN" altLang="en-US" dirty="0"/>
              <a:t>选择以下一个方面进行阅读，并给出阅读报告：</a:t>
            </a:r>
            <a:endParaRPr lang="en-US" altLang="zh-CN" dirty="0"/>
          </a:p>
          <a:p>
            <a:pPr lvl="1"/>
            <a:r>
              <a:rPr lang="en-US" altLang="zh-CN" dirty="0"/>
              <a:t>HDLC</a:t>
            </a:r>
            <a:r>
              <a:rPr lang="zh-CN" altLang="en-US" dirty="0"/>
              <a:t>、</a:t>
            </a:r>
            <a:r>
              <a:rPr lang="en-US" altLang="zh-CN" dirty="0"/>
              <a:t>PPP</a:t>
            </a:r>
          </a:p>
          <a:p>
            <a:pPr lvl="1"/>
            <a:r>
              <a:rPr lang="en-US" altLang="zh-CN" dirty="0"/>
              <a:t>CSMA/CD</a:t>
            </a:r>
            <a:r>
              <a:rPr lang="zh-CN" altLang="en-US" dirty="0"/>
              <a:t>、</a:t>
            </a:r>
            <a:r>
              <a:rPr lang="en-US" altLang="zh-CN" dirty="0"/>
              <a:t>CSMA/CA</a:t>
            </a:r>
          </a:p>
          <a:p>
            <a:pPr lvl="1"/>
            <a:r>
              <a:rPr lang="zh-CN" altLang="en-US" dirty="0"/>
              <a:t>虚拟局域网</a:t>
            </a:r>
            <a:endParaRPr lang="en-US" altLang="zh-CN" dirty="0"/>
          </a:p>
          <a:p>
            <a:pPr marL="195263" lvl="1" indent="-195263">
              <a:buBlip>
                <a:blip r:embed="rId2"/>
              </a:buBlip>
            </a:pPr>
            <a:r>
              <a:rPr lang="zh-CN" altLang="en-US" sz="2800" dirty="0">
                <a:cs typeface="+mn-cs"/>
              </a:rPr>
              <a:t>两周后提交</a:t>
            </a:r>
            <a:endParaRPr lang="en-US" altLang="zh-CN" sz="2800" dirty="0">
              <a:cs typeface="+mn-cs"/>
            </a:endParaRPr>
          </a:p>
        </p:txBody>
      </p:sp>
    </p:spTree>
    <p:extLst>
      <p:ext uri="{BB962C8B-B14F-4D97-AF65-F5344CB8AC3E}">
        <p14:creationId xmlns:p14="http://schemas.microsoft.com/office/powerpoint/2010/main" val="4056632184"/>
      </p:ext>
    </p:extLst>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4"/>
          <p:cNvGrpSpPr>
            <a:grpSpLocks/>
          </p:cNvGrpSpPr>
          <p:nvPr/>
        </p:nvGrpSpPr>
        <p:grpSpPr bwMode="auto">
          <a:xfrm>
            <a:off x="0" y="0"/>
            <a:ext cx="9144000" cy="6858000"/>
            <a:chOff x="1" y="0"/>
            <a:chExt cx="9144000" cy="6858000"/>
          </a:xfrm>
        </p:grpSpPr>
        <p:sp>
          <p:nvSpPr>
            <p:cNvPr id="4" name="文本框 3"/>
            <p:cNvSpPr txBox="1"/>
            <p:nvPr/>
          </p:nvSpPr>
          <p:spPr>
            <a:xfrm>
              <a:off x="1555423" y="2384981"/>
              <a:ext cx="6221690" cy="1569660"/>
            </a:xfrm>
            <a:prstGeom prst="rect">
              <a:avLst/>
            </a:prstGeom>
            <a:solidFill>
              <a:schemeClr val="accent5">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eaLnBrk="1" fontAlgn="auto" hangingPunct="1">
                <a:spcBef>
                  <a:spcPts val="0"/>
                </a:spcBef>
                <a:spcAft>
                  <a:spcPts val="0"/>
                </a:spcAft>
                <a:defRPr/>
              </a:pPr>
              <a:r>
                <a:rPr lang="zh-CN" altLang="en-US" sz="4800" dirty="0">
                  <a:solidFill>
                    <a:srgbClr val="0070C0"/>
                  </a:solidFill>
                  <a:latin typeface="+mj-ea"/>
                  <a:ea typeface="+mj-ea"/>
                </a:rPr>
                <a:t>第四章结束</a:t>
              </a:r>
              <a:endParaRPr lang="en-US" altLang="zh-CN" sz="4800" dirty="0">
                <a:solidFill>
                  <a:srgbClr val="0070C0"/>
                </a:solidFill>
                <a:latin typeface="+mj-ea"/>
                <a:ea typeface="+mj-ea"/>
              </a:endParaRPr>
            </a:p>
            <a:p>
              <a:pPr algn="ctr" eaLnBrk="1" fontAlgn="auto" hangingPunct="1">
                <a:spcBef>
                  <a:spcPts val="0"/>
                </a:spcBef>
                <a:spcAft>
                  <a:spcPts val="0"/>
                </a:spcAft>
                <a:defRPr/>
              </a:pPr>
              <a:r>
                <a:rPr lang="zh-CN" altLang="en-US" sz="4800" dirty="0">
                  <a:solidFill>
                    <a:srgbClr val="0070C0"/>
                  </a:solidFill>
                  <a:latin typeface="+mj-ea"/>
                  <a:ea typeface="+mj-ea"/>
                </a:rPr>
                <a:t>谢谢！</a:t>
              </a:r>
            </a:p>
          </p:txBody>
        </p:sp>
        <p:sp>
          <p:nvSpPr>
            <p:cNvPr id="3" name="矩形 2">
              <a:hlinkClick r:id="" action="ppaction://hlinkshowjump?jump=endshow"/>
            </p:cNvPr>
            <p:cNvSpPr/>
            <p:nvPr/>
          </p:nvSpPr>
          <p:spPr>
            <a:xfrm>
              <a:off x="1"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5FB462-D9E0-43C8-A7F4-F417D52F01F3}"/>
              </a:ext>
            </a:extLst>
          </p:cNvPr>
          <p:cNvSpPr>
            <a:spLocks noGrp="1"/>
          </p:cNvSpPr>
          <p:nvPr>
            <p:ph idx="1"/>
          </p:nvPr>
        </p:nvSpPr>
        <p:spPr>
          <a:xfrm>
            <a:off x="976469" y="1844824"/>
            <a:ext cx="7391400" cy="3194721"/>
          </a:xfrm>
        </p:spPr>
        <p:txBody>
          <a:bodyPr/>
          <a:lstStyle/>
          <a:p>
            <a:r>
              <a:rPr lang="zh-CN" altLang="en-US" sz="2400" b="0" dirty="0">
                <a:latin typeface="+mn-ea"/>
              </a:rPr>
              <a:t>透明是指某个实际存在的事物看起来似乎不存在。</a:t>
            </a:r>
          </a:p>
          <a:p>
            <a:r>
              <a:rPr lang="zh-CN" altLang="en-US" sz="2400" b="0" dirty="0">
                <a:latin typeface="+mn-ea"/>
              </a:rPr>
              <a:t>透明传输是指无论被传数据是什么样的比特组合，都能够在链路上传送。</a:t>
            </a:r>
            <a:endParaRPr lang="en-US" altLang="zh-CN" sz="2400" b="0" dirty="0">
              <a:latin typeface="+mn-ea"/>
            </a:endParaRPr>
          </a:p>
          <a:p>
            <a:r>
              <a:rPr lang="zh-CN" altLang="en-US" sz="2400" b="0" dirty="0">
                <a:latin typeface="+mn-ea"/>
              </a:rPr>
              <a:t>若被传数据中存在与某个控制信息相同的比特组合，则发送方必须采取适当的措施，使接收方不会将此数据误认为是某种控制信息。</a:t>
            </a:r>
            <a:endParaRPr lang="en-US" altLang="zh-CN" sz="2400" b="0" dirty="0">
              <a:latin typeface="+mn-ea"/>
            </a:endParaRPr>
          </a:p>
          <a:p>
            <a:pPr lvl="1"/>
            <a:r>
              <a:rPr lang="zh-CN" altLang="en-US" sz="2000" b="0" dirty="0">
                <a:latin typeface="+mn-ea"/>
              </a:rPr>
              <a:t>被传数据对于数据链路层而言是不可见的、透明的。</a:t>
            </a:r>
            <a:endParaRPr lang="en-US" altLang="zh-CN" sz="2000" b="0" dirty="0">
              <a:latin typeface="+mn-ea"/>
            </a:endParaRPr>
          </a:p>
          <a:p>
            <a:pPr lvl="1"/>
            <a:r>
              <a:rPr lang="zh-CN" altLang="en-US" sz="2000" b="0" dirty="0">
                <a:latin typeface="+mn-ea"/>
              </a:rPr>
              <a:t>透明传输相当于是黑盒，进来什么就出去什么。</a:t>
            </a:r>
          </a:p>
        </p:txBody>
      </p:sp>
      <p:sp>
        <p:nvSpPr>
          <p:cNvPr id="8" name="文本框 7">
            <a:extLst>
              <a:ext uri="{FF2B5EF4-FFF2-40B4-BE49-F238E27FC236}">
                <a16:creationId xmlns:a16="http://schemas.microsoft.com/office/drawing/2014/main" id="{10C05027-5163-4994-A0B0-FA13F6EC272E}"/>
              </a:ext>
            </a:extLst>
          </p:cNvPr>
          <p:cNvSpPr txBox="1"/>
          <p:nvPr/>
        </p:nvSpPr>
        <p:spPr>
          <a:xfrm>
            <a:off x="899592" y="1268760"/>
            <a:ext cx="2880320" cy="461665"/>
          </a:xfrm>
          <a:prstGeom prst="rect">
            <a:avLst/>
          </a:prstGeom>
          <a:noFill/>
        </p:spPr>
        <p:txBody>
          <a:bodyPr wrap="square">
            <a:spAutoFit/>
          </a:bodyPr>
          <a:lstStyle/>
          <a:p>
            <a:r>
              <a:rPr lang="en-US" altLang="zh-CN" dirty="0"/>
              <a:t>1</a:t>
            </a:r>
            <a:r>
              <a:rPr lang="zh-CN" altLang="en-US" dirty="0"/>
              <a:t>、透明传输及特点</a:t>
            </a:r>
          </a:p>
        </p:txBody>
      </p:sp>
    </p:spTree>
    <p:extLst>
      <p:ext uri="{BB962C8B-B14F-4D97-AF65-F5344CB8AC3E}">
        <p14:creationId xmlns:p14="http://schemas.microsoft.com/office/powerpoint/2010/main" val="188001102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299D734-2302-4C53-A82D-CCABB2035F86}"/>
              </a:ext>
            </a:extLst>
          </p:cNvPr>
          <p:cNvSpPr>
            <a:spLocks noGrp="1"/>
          </p:cNvSpPr>
          <p:nvPr>
            <p:ph idx="1"/>
          </p:nvPr>
        </p:nvSpPr>
        <p:spPr>
          <a:xfrm>
            <a:off x="868099" y="2636912"/>
            <a:ext cx="7391400" cy="3268587"/>
          </a:xfrm>
        </p:spPr>
        <p:txBody>
          <a:bodyPr/>
          <a:lstStyle/>
          <a:p>
            <a:r>
              <a:rPr lang="zh-CN" altLang="en-US" sz="2400" b="0" dirty="0">
                <a:latin typeface="+mn-ea"/>
              </a:rPr>
              <a:t>若被传数据中出现控制字符“</a:t>
            </a:r>
            <a:r>
              <a:rPr lang="en-US" altLang="zh-CN" sz="2400" b="0" dirty="0">
                <a:latin typeface="+mn-ea"/>
              </a:rPr>
              <a:t>SOH”</a:t>
            </a:r>
            <a:r>
              <a:rPr lang="zh-CN" altLang="en-US" sz="2400" b="0" dirty="0">
                <a:latin typeface="+mn-ea"/>
              </a:rPr>
              <a:t>或“</a:t>
            </a:r>
            <a:r>
              <a:rPr lang="en-US" altLang="zh-CN" sz="2400" b="0" dirty="0">
                <a:latin typeface="+mn-ea"/>
              </a:rPr>
              <a:t>EOT”</a:t>
            </a:r>
            <a:r>
              <a:rPr lang="zh-CN" altLang="en-US" sz="2400" b="0" dirty="0">
                <a:latin typeface="+mn-ea"/>
              </a:rPr>
              <a:t>时，发送端的数据链路层则在其前插入一个转义字符“</a:t>
            </a:r>
            <a:r>
              <a:rPr lang="en-US" altLang="zh-CN" sz="2400" b="0" dirty="0">
                <a:latin typeface="+mn-ea"/>
              </a:rPr>
              <a:t>ESC”(</a:t>
            </a:r>
            <a:r>
              <a:rPr lang="zh-CN" altLang="en-US" sz="2400" b="0" dirty="0">
                <a:latin typeface="+mn-ea"/>
              </a:rPr>
              <a:t>其十六进制编码是 </a:t>
            </a:r>
            <a:r>
              <a:rPr lang="en-US" altLang="zh-CN" sz="2400" b="0" dirty="0">
                <a:latin typeface="+mn-ea"/>
              </a:rPr>
              <a:t>1B)</a:t>
            </a:r>
            <a:r>
              <a:rPr lang="zh-CN" altLang="en-US" sz="2400" b="0" dirty="0">
                <a:latin typeface="+mn-ea"/>
              </a:rPr>
              <a:t>。</a:t>
            </a:r>
          </a:p>
          <a:p>
            <a:r>
              <a:rPr lang="zh-CN" altLang="en-US" sz="2400" b="0" dirty="0">
                <a:latin typeface="+mn-ea"/>
              </a:rPr>
              <a:t>接收端的数据链路层在将数据送往网络层之前删除插入的转义字符。</a:t>
            </a:r>
            <a:endParaRPr lang="en-US" altLang="zh-CN" sz="2400" b="0" dirty="0">
              <a:latin typeface="+mn-ea"/>
            </a:endParaRPr>
          </a:p>
          <a:p>
            <a:r>
              <a:rPr lang="zh-CN" altLang="en-US" sz="2400" b="0" dirty="0">
                <a:latin typeface="+mn-ea"/>
              </a:rPr>
              <a:t>如果被传数据中有转义字符时，那么应在转义字符前面再插入一个转义字符。</a:t>
            </a:r>
            <a:endParaRPr lang="en-US" altLang="zh-CN" sz="2400" b="0" dirty="0">
              <a:latin typeface="+mn-ea"/>
            </a:endParaRPr>
          </a:p>
          <a:p>
            <a:r>
              <a:rPr lang="zh-CN" altLang="en-US" sz="2400" b="0" dirty="0">
                <a:latin typeface="+mn-ea"/>
              </a:rPr>
              <a:t>接收端收到连续的两个转义字符时，删除前面一个。 </a:t>
            </a:r>
          </a:p>
        </p:txBody>
      </p:sp>
      <p:sp>
        <p:nvSpPr>
          <p:cNvPr id="4" name="文本框 3">
            <a:extLst>
              <a:ext uri="{FF2B5EF4-FFF2-40B4-BE49-F238E27FC236}">
                <a16:creationId xmlns:a16="http://schemas.microsoft.com/office/drawing/2014/main" id="{6F9FAC36-D799-4EE2-8862-4291B14C994D}"/>
              </a:ext>
            </a:extLst>
          </p:cNvPr>
          <p:cNvSpPr txBox="1"/>
          <p:nvPr/>
        </p:nvSpPr>
        <p:spPr>
          <a:xfrm>
            <a:off x="868100" y="1196752"/>
            <a:ext cx="4423979" cy="461665"/>
          </a:xfrm>
          <a:prstGeom prst="rect">
            <a:avLst/>
          </a:prstGeom>
          <a:noFill/>
        </p:spPr>
        <p:txBody>
          <a:bodyPr wrap="square">
            <a:spAutoFit/>
          </a:bodyPr>
          <a:lstStyle/>
          <a:p>
            <a:r>
              <a:rPr lang="en-US" altLang="zh-CN" dirty="0"/>
              <a:t>2</a:t>
            </a:r>
            <a:r>
              <a:rPr lang="zh-CN" altLang="en-US" dirty="0"/>
              <a:t>、透明传输方法</a:t>
            </a:r>
            <a:r>
              <a:rPr lang="en-US" altLang="zh-CN" dirty="0"/>
              <a:t>—</a:t>
            </a:r>
            <a:r>
              <a:rPr lang="zh-CN" altLang="en-US" dirty="0"/>
              <a:t>字节填充法</a:t>
            </a:r>
          </a:p>
        </p:txBody>
      </p:sp>
      <p:sp>
        <p:nvSpPr>
          <p:cNvPr id="6" name="文本框 5">
            <a:extLst>
              <a:ext uri="{FF2B5EF4-FFF2-40B4-BE49-F238E27FC236}">
                <a16:creationId xmlns:a16="http://schemas.microsoft.com/office/drawing/2014/main" id="{B1A464F0-14C7-4376-968C-BA74FC87C9DE}"/>
              </a:ext>
            </a:extLst>
          </p:cNvPr>
          <p:cNvSpPr txBox="1"/>
          <p:nvPr/>
        </p:nvSpPr>
        <p:spPr>
          <a:xfrm>
            <a:off x="868100" y="1772816"/>
            <a:ext cx="7391399" cy="830997"/>
          </a:xfrm>
          <a:prstGeom prst="rect">
            <a:avLst/>
          </a:prstGeom>
          <a:noFill/>
        </p:spPr>
        <p:txBody>
          <a:bodyPr wrap="square">
            <a:spAutoFit/>
          </a:bodyPr>
          <a:lstStyle/>
          <a:p>
            <a:r>
              <a:rPr lang="zh-CN" altLang="en-US" sz="2400" b="0" dirty="0">
                <a:latin typeface="+mn-ea"/>
              </a:rPr>
              <a:t>字节填充</a:t>
            </a:r>
            <a:r>
              <a:rPr lang="en-US" altLang="zh-CN" sz="2400" b="0" dirty="0">
                <a:latin typeface="+mn-ea"/>
              </a:rPr>
              <a:t>(byte stuffing)</a:t>
            </a:r>
            <a:r>
              <a:rPr lang="zh-CN" altLang="en-US" sz="2400" b="0" dirty="0">
                <a:latin typeface="+mn-ea"/>
              </a:rPr>
              <a:t>方法，也称为字符填充</a:t>
            </a:r>
            <a:r>
              <a:rPr lang="en-US" altLang="zh-CN" sz="2400" b="0" dirty="0">
                <a:latin typeface="+mn-ea"/>
              </a:rPr>
              <a:t>(character stuffing)</a:t>
            </a:r>
            <a:r>
              <a:rPr lang="zh-CN" altLang="en-US" sz="2400" b="0" dirty="0">
                <a:latin typeface="+mn-ea"/>
              </a:rPr>
              <a:t>方法：</a:t>
            </a:r>
            <a:endParaRPr lang="en-US" altLang="zh-CN" sz="2400" b="0" dirty="0">
              <a:latin typeface="+mn-ea"/>
            </a:endParaRPr>
          </a:p>
        </p:txBody>
      </p:sp>
    </p:spTree>
    <p:extLst>
      <p:ext uri="{BB962C8B-B14F-4D97-AF65-F5344CB8AC3E}">
        <p14:creationId xmlns:p14="http://schemas.microsoft.com/office/powerpoint/2010/main" val="85065535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74CA1B8E-064C-4AFD-871A-0806426BF807}"/>
              </a:ext>
            </a:extLst>
          </p:cNvPr>
          <p:cNvSpPr>
            <a:spLocks noChangeArrowheads="1"/>
          </p:cNvSpPr>
          <p:nvPr/>
        </p:nvSpPr>
        <p:spPr bwMode="auto">
          <a:xfrm>
            <a:off x="190500" y="4035426"/>
            <a:ext cx="4572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1600">
                <a:solidFill>
                  <a:srgbClr val="3333CC"/>
                </a:solidFill>
              </a:rPr>
              <a:t>SOH</a:t>
            </a:r>
          </a:p>
        </p:txBody>
      </p:sp>
      <p:sp>
        <p:nvSpPr>
          <p:cNvPr id="5" name="Freeform 5">
            <a:extLst>
              <a:ext uri="{FF2B5EF4-FFF2-40B4-BE49-F238E27FC236}">
                <a16:creationId xmlns:a16="http://schemas.microsoft.com/office/drawing/2014/main" id="{CE69FC6C-2994-4331-B5D2-D484F641F400}"/>
              </a:ext>
            </a:extLst>
          </p:cNvPr>
          <p:cNvSpPr/>
          <p:nvPr/>
        </p:nvSpPr>
        <p:spPr bwMode="auto">
          <a:xfrm>
            <a:off x="6286500" y="3044826"/>
            <a:ext cx="1524000" cy="990600"/>
          </a:xfrm>
          <a:custGeom>
            <a:avLst/>
            <a:gdLst>
              <a:gd name="T0" fmla="*/ 671 w 960"/>
              <a:gd name="T1" fmla="*/ 624 h 624"/>
              <a:gd name="T2" fmla="*/ 960 w 960"/>
              <a:gd name="T3" fmla="*/ 624 h 624"/>
              <a:gd name="T4" fmla="*/ 288 w 960"/>
              <a:gd name="T5" fmla="*/ 0 h 624"/>
              <a:gd name="T6" fmla="*/ 0 w 960"/>
              <a:gd name="T7" fmla="*/ 0 h 624"/>
              <a:gd name="T8" fmla="*/ 0 60000 65536"/>
              <a:gd name="T9" fmla="*/ 0 60000 65536"/>
              <a:gd name="T10" fmla="*/ 0 60000 65536"/>
              <a:gd name="T11" fmla="*/ 0 60000 65536"/>
              <a:gd name="T12" fmla="*/ 0 w 960"/>
              <a:gd name="T13" fmla="*/ 0 h 624"/>
              <a:gd name="T14" fmla="*/ 960 w 960"/>
              <a:gd name="T15" fmla="*/ 624 h 624"/>
            </a:gdLst>
            <a:ahLst/>
            <a:cxnLst>
              <a:cxn ang="T8">
                <a:pos x="T0" y="T1"/>
              </a:cxn>
              <a:cxn ang="T9">
                <a:pos x="T2" y="T3"/>
              </a:cxn>
              <a:cxn ang="T10">
                <a:pos x="T4" y="T5"/>
              </a:cxn>
              <a:cxn ang="T11">
                <a:pos x="T6" y="T7"/>
              </a:cxn>
            </a:cxnLst>
            <a:rect l="T12" t="T13" r="T14" b="T15"/>
            <a:pathLst>
              <a:path w="960" h="624">
                <a:moveTo>
                  <a:pt x="671" y="624"/>
                </a:moveTo>
                <a:lnTo>
                  <a:pt x="960" y="624"/>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6" name="Freeform 6">
            <a:extLst>
              <a:ext uri="{FF2B5EF4-FFF2-40B4-BE49-F238E27FC236}">
                <a16:creationId xmlns:a16="http://schemas.microsoft.com/office/drawing/2014/main" id="{54E789B7-9877-4429-BE48-178C3F597F43}"/>
              </a:ext>
            </a:extLst>
          </p:cNvPr>
          <p:cNvSpPr/>
          <p:nvPr/>
        </p:nvSpPr>
        <p:spPr bwMode="auto">
          <a:xfrm>
            <a:off x="4981575" y="3044826"/>
            <a:ext cx="1076325" cy="1000125"/>
          </a:xfrm>
          <a:custGeom>
            <a:avLst/>
            <a:gdLst>
              <a:gd name="T0" fmla="*/ 386 w 678"/>
              <a:gd name="T1" fmla="*/ 621 h 630"/>
              <a:gd name="T2" fmla="*/ 678 w 678"/>
              <a:gd name="T3" fmla="*/ 630 h 630"/>
              <a:gd name="T4" fmla="*/ 288 w 678"/>
              <a:gd name="T5" fmla="*/ 0 h 630"/>
              <a:gd name="T6" fmla="*/ 0 w 678"/>
              <a:gd name="T7" fmla="*/ 0 h 630"/>
              <a:gd name="T8" fmla="*/ 0 60000 65536"/>
              <a:gd name="T9" fmla="*/ 0 60000 65536"/>
              <a:gd name="T10" fmla="*/ 0 60000 65536"/>
              <a:gd name="T11" fmla="*/ 0 60000 65536"/>
              <a:gd name="T12" fmla="*/ 0 w 678"/>
              <a:gd name="T13" fmla="*/ 0 h 630"/>
              <a:gd name="T14" fmla="*/ 678 w 678"/>
              <a:gd name="T15" fmla="*/ 630 h 630"/>
            </a:gdLst>
            <a:ahLst/>
            <a:cxnLst>
              <a:cxn ang="T8">
                <a:pos x="T0" y="T1"/>
              </a:cxn>
              <a:cxn ang="T9">
                <a:pos x="T2" y="T3"/>
              </a:cxn>
              <a:cxn ang="T10">
                <a:pos x="T4" y="T5"/>
              </a:cxn>
              <a:cxn ang="T11">
                <a:pos x="T6" y="T7"/>
              </a:cxn>
            </a:cxnLst>
            <a:rect l="T12" t="T13" r="T14" b="T15"/>
            <a:pathLst>
              <a:path w="678" h="630">
                <a:moveTo>
                  <a:pt x="386" y="621"/>
                </a:moveTo>
                <a:lnTo>
                  <a:pt x="678" y="630"/>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7" name="Freeform 7">
            <a:extLst>
              <a:ext uri="{FF2B5EF4-FFF2-40B4-BE49-F238E27FC236}">
                <a16:creationId xmlns:a16="http://schemas.microsoft.com/office/drawing/2014/main" id="{29386CCB-F654-4642-986E-EE7D9215516D}"/>
              </a:ext>
            </a:extLst>
          </p:cNvPr>
          <p:cNvSpPr/>
          <p:nvPr/>
        </p:nvSpPr>
        <p:spPr bwMode="auto">
          <a:xfrm>
            <a:off x="3467100" y="3044826"/>
            <a:ext cx="600075" cy="990600"/>
          </a:xfrm>
          <a:custGeom>
            <a:avLst/>
            <a:gdLst>
              <a:gd name="T0" fmla="*/ 92 w 378"/>
              <a:gd name="T1" fmla="*/ 624 h 624"/>
              <a:gd name="T2" fmla="*/ 378 w 378"/>
              <a:gd name="T3" fmla="*/ 624 h 624"/>
              <a:gd name="T4" fmla="*/ 288 w 378"/>
              <a:gd name="T5" fmla="*/ 0 h 624"/>
              <a:gd name="T6" fmla="*/ 0 w 378"/>
              <a:gd name="T7" fmla="*/ 0 h 624"/>
              <a:gd name="T8" fmla="*/ 0 60000 65536"/>
              <a:gd name="T9" fmla="*/ 0 60000 65536"/>
              <a:gd name="T10" fmla="*/ 0 60000 65536"/>
              <a:gd name="T11" fmla="*/ 0 60000 65536"/>
              <a:gd name="T12" fmla="*/ 0 w 378"/>
              <a:gd name="T13" fmla="*/ 0 h 624"/>
              <a:gd name="T14" fmla="*/ 378 w 378"/>
              <a:gd name="T15" fmla="*/ 624 h 624"/>
            </a:gdLst>
            <a:ahLst/>
            <a:cxnLst>
              <a:cxn ang="T8">
                <a:pos x="T0" y="T1"/>
              </a:cxn>
              <a:cxn ang="T9">
                <a:pos x="T2" y="T3"/>
              </a:cxn>
              <a:cxn ang="T10">
                <a:pos x="T4" y="T5"/>
              </a:cxn>
              <a:cxn ang="T11">
                <a:pos x="T6" y="T7"/>
              </a:cxn>
            </a:cxnLst>
            <a:rect l="T12" t="T13" r="T14" b="T15"/>
            <a:pathLst>
              <a:path w="378" h="624">
                <a:moveTo>
                  <a:pt x="92" y="624"/>
                </a:moveTo>
                <a:lnTo>
                  <a:pt x="378" y="624"/>
                </a:lnTo>
                <a:lnTo>
                  <a:pt x="288" y="0"/>
                </a:lnTo>
                <a:lnTo>
                  <a:pt x="0"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8" name="Freeform 8">
            <a:extLst>
              <a:ext uri="{FF2B5EF4-FFF2-40B4-BE49-F238E27FC236}">
                <a16:creationId xmlns:a16="http://schemas.microsoft.com/office/drawing/2014/main" id="{76053ED2-4C90-42BE-8B07-E15B6554B3FA}"/>
              </a:ext>
            </a:extLst>
          </p:cNvPr>
          <p:cNvSpPr/>
          <p:nvPr/>
        </p:nvSpPr>
        <p:spPr bwMode="auto">
          <a:xfrm>
            <a:off x="1789113" y="3044826"/>
            <a:ext cx="763587" cy="990600"/>
          </a:xfrm>
          <a:custGeom>
            <a:avLst/>
            <a:gdLst>
              <a:gd name="T0" fmla="*/ 0 w 481"/>
              <a:gd name="T1" fmla="*/ 621 h 624"/>
              <a:gd name="T2" fmla="*/ 289 w 481"/>
              <a:gd name="T3" fmla="*/ 624 h 624"/>
              <a:gd name="T4" fmla="*/ 481 w 481"/>
              <a:gd name="T5" fmla="*/ 0 h 624"/>
              <a:gd name="T6" fmla="*/ 193 w 481"/>
              <a:gd name="T7" fmla="*/ 0 h 624"/>
              <a:gd name="T8" fmla="*/ 0 60000 65536"/>
              <a:gd name="T9" fmla="*/ 0 60000 65536"/>
              <a:gd name="T10" fmla="*/ 0 60000 65536"/>
              <a:gd name="T11" fmla="*/ 0 60000 65536"/>
              <a:gd name="T12" fmla="*/ 0 w 481"/>
              <a:gd name="T13" fmla="*/ 0 h 624"/>
              <a:gd name="T14" fmla="*/ 481 w 481"/>
              <a:gd name="T15" fmla="*/ 624 h 624"/>
            </a:gdLst>
            <a:ahLst/>
            <a:cxnLst>
              <a:cxn ang="T8">
                <a:pos x="T0" y="T1"/>
              </a:cxn>
              <a:cxn ang="T9">
                <a:pos x="T2" y="T3"/>
              </a:cxn>
              <a:cxn ang="T10">
                <a:pos x="T4" y="T5"/>
              </a:cxn>
              <a:cxn ang="T11">
                <a:pos x="T6" y="T7"/>
              </a:cxn>
            </a:cxnLst>
            <a:rect l="T12" t="T13" r="T14" b="T15"/>
            <a:pathLst>
              <a:path w="481" h="624">
                <a:moveTo>
                  <a:pt x="0" y="621"/>
                </a:moveTo>
                <a:lnTo>
                  <a:pt x="289" y="624"/>
                </a:lnTo>
                <a:lnTo>
                  <a:pt x="481" y="0"/>
                </a:lnTo>
                <a:lnTo>
                  <a:pt x="193" y="0"/>
                </a:lnTo>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9" name="Rectangle 9">
            <a:extLst>
              <a:ext uri="{FF2B5EF4-FFF2-40B4-BE49-F238E27FC236}">
                <a16:creationId xmlns:a16="http://schemas.microsoft.com/office/drawing/2014/main" id="{4BE38D65-7E48-42E6-843C-F9722422793D}"/>
              </a:ext>
            </a:extLst>
          </p:cNvPr>
          <p:cNvSpPr>
            <a:spLocks noChangeArrowheads="1"/>
          </p:cNvSpPr>
          <p:nvPr/>
        </p:nvSpPr>
        <p:spPr bwMode="auto">
          <a:xfrm>
            <a:off x="952500" y="2587626"/>
            <a:ext cx="4572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1600">
                <a:solidFill>
                  <a:srgbClr val="3333CC"/>
                </a:solidFill>
              </a:rPr>
              <a:t>SOH</a:t>
            </a:r>
          </a:p>
        </p:txBody>
      </p:sp>
      <p:sp>
        <p:nvSpPr>
          <p:cNvPr id="10" name="Rectangle 10">
            <a:extLst>
              <a:ext uri="{FF2B5EF4-FFF2-40B4-BE49-F238E27FC236}">
                <a16:creationId xmlns:a16="http://schemas.microsoft.com/office/drawing/2014/main" id="{411AA2B7-BC33-4508-BA75-3FBF3B75EE8A}"/>
              </a:ext>
            </a:extLst>
          </p:cNvPr>
          <p:cNvSpPr>
            <a:spLocks noChangeArrowheads="1"/>
          </p:cNvSpPr>
          <p:nvPr/>
        </p:nvSpPr>
        <p:spPr bwMode="auto">
          <a:xfrm>
            <a:off x="1409700" y="2587626"/>
            <a:ext cx="601980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11" name="Rectangle 11">
            <a:extLst>
              <a:ext uri="{FF2B5EF4-FFF2-40B4-BE49-F238E27FC236}">
                <a16:creationId xmlns:a16="http://schemas.microsoft.com/office/drawing/2014/main" id="{E17A2E34-4F05-421B-8DCF-824BA40D3032}"/>
              </a:ext>
            </a:extLst>
          </p:cNvPr>
          <p:cNvSpPr>
            <a:spLocks noChangeArrowheads="1"/>
          </p:cNvSpPr>
          <p:nvPr/>
        </p:nvSpPr>
        <p:spPr bwMode="auto">
          <a:xfrm>
            <a:off x="2095500" y="2587626"/>
            <a:ext cx="457200" cy="457200"/>
          </a:xfrm>
          <a:prstGeom prst="rect">
            <a:avLst/>
          </a:prstGeom>
          <a:solidFill>
            <a:srgbClr val="99FF66"/>
          </a:solidFill>
          <a:ln w="9525">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EOT</a:t>
            </a:r>
          </a:p>
        </p:txBody>
      </p:sp>
      <p:sp>
        <p:nvSpPr>
          <p:cNvPr id="12" name="Rectangle 12">
            <a:extLst>
              <a:ext uri="{FF2B5EF4-FFF2-40B4-BE49-F238E27FC236}">
                <a16:creationId xmlns:a16="http://schemas.microsoft.com/office/drawing/2014/main" id="{183625C4-E2F0-4E19-B041-5D38FA704AAE}"/>
              </a:ext>
            </a:extLst>
          </p:cNvPr>
          <p:cNvSpPr>
            <a:spLocks noChangeArrowheads="1"/>
          </p:cNvSpPr>
          <p:nvPr/>
        </p:nvSpPr>
        <p:spPr bwMode="auto">
          <a:xfrm>
            <a:off x="6286500" y="2587626"/>
            <a:ext cx="4572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1600">
                <a:solidFill>
                  <a:srgbClr val="3333CC"/>
                </a:solidFill>
              </a:rPr>
              <a:t>SOH</a:t>
            </a:r>
          </a:p>
        </p:txBody>
      </p:sp>
      <p:sp>
        <p:nvSpPr>
          <p:cNvPr id="13" name="Rectangle 14">
            <a:extLst>
              <a:ext uri="{FF2B5EF4-FFF2-40B4-BE49-F238E27FC236}">
                <a16:creationId xmlns:a16="http://schemas.microsoft.com/office/drawing/2014/main" id="{F6CF371A-366B-4179-AC5F-CC80459EB000}"/>
              </a:ext>
            </a:extLst>
          </p:cNvPr>
          <p:cNvSpPr>
            <a:spLocks noChangeArrowheads="1"/>
          </p:cNvSpPr>
          <p:nvPr/>
        </p:nvSpPr>
        <p:spPr bwMode="auto">
          <a:xfrm>
            <a:off x="4991100" y="2587626"/>
            <a:ext cx="457200" cy="457200"/>
          </a:xfrm>
          <a:prstGeom prst="rect">
            <a:avLst/>
          </a:prstGeom>
          <a:solidFill>
            <a:srgbClr val="33CCFF"/>
          </a:solidFill>
          <a:ln w="9525" algn="ctr">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ESC</a:t>
            </a:r>
          </a:p>
        </p:txBody>
      </p:sp>
      <p:sp>
        <p:nvSpPr>
          <p:cNvPr id="14" name="Rectangle 15">
            <a:extLst>
              <a:ext uri="{FF2B5EF4-FFF2-40B4-BE49-F238E27FC236}">
                <a16:creationId xmlns:a16="http://schemas.microsoft.com/office/drawing/2014/main" id="{7E71D5BD-7B8A-4F43-AC34-AD0ACCF06005}"/>
              </a:ext>
            </a:extLst>
          </p:cNvPr>
          <p:cNvSpPr>
            <a:spLocks noChangeArrowheads="1"/>
          </p:cNvSpPr>
          <p:nvPr/>
        </p:nvSpPr>
        <p:spPr bwMode="auto">
          <a:xfrm>
            <a:off x="647700" y="4035426"/>
            <a:ext cx="7848600" cy="457200"/>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15" name="Rectangle 16">
            <a:extLst>
              <a:ext uri="{FF2B5EF4-FFF2-40B4-BE49-F238E27FC236}">
                <a16:creationId xmlns:a16="http://schemas.microsoft.com/office/drawing/2014/main" id="{745A7F4A-2CF8-4ADD-A264-E9FD3287A93F}"/>
              </a:ext>
            </a:extLst>
          </p:cNvPr>
          <p:cNvSpPr>
            <a:spLocks noChangeArrowheads="1"/>
          </p:cNvSpPr>
          <p:nvPr/>
        </p:nvSpPr>
        <p:spPr bwMode="auto">
          <a:xfrm>
            <a:off x="1333500" y="4035426"/>
            <a:ext cx="457200" cy="457200"/>
          </a:xfrm>
          <a:prstGeom prst="rect">
            <a:avLst/>
          </a:prstGeom>
          <a:solidFill>
            <a:srgbClr val="33CCFF"/>
          </a:solidFill>
          <a:ln w="9525" algn="ctr">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ESC</a:t>
            </a:r>
          </a:p>
        </p:txBody>
      </p:sp>
      <p:sp>
        <p:nvSpPr>
          <p:cNvPr id="16" name="Rectangle 17">
            <a:extLst>
              <a:ext uri="{FF2B5EF4-FFF2-40B4-BE49-F238E27FC236}">
                <a16:creationId xmlns:a16="http://schemas.microsoft.com/office/drawing/2014/main" id="{A5640775-BBBA-42F9-BDE9-8C63168AD30C}"/>
              </a:ext>
            </a:extLst>
          </p:cNvPr>
          <p:cNvSpPr>
            <a:spLocks noChangeArrowheads="1"/>
          </p:cNvSpPr>
          <p:nvPr/>
        </p:nvSpPr>
        <p:spPr bwMode="auto">
          <a:xfrm>
            <a:off x="1790700" y="4035426"/>
            <a:ext cx="457200" cy="457200"/>
          </a:xfrm>
          <a:prstGeom prst="rect">
            <a:avLst/>
          </a:prstGeom>
          <a:solidFill>
            <a:srgbClr val="99FF66"/>
          </a:solidFill>
          <a:ln w="9525" algn="ctr">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EOT</a:t>
            </a:r>
          </a:p>
        </p:txBody>
      </p:sp>
      <p:sp>
        <p:nvSpPr>
          <p:cNvPr id="17" name="Rectangle 18">
            <a:extLst>
              <a:ext uri="{FF2B5EF4-FFF2-40B4-BE49-F238E27FC236}">
                <a16:creationId xmlns:a16="http://schemas.microsoft.com/office/drawing/2014/main" id="{C590D828-8E9B-4949-BD87-8ECE9F92DC92}"/>
              </a:ext>
            </a:extLst>
          </p:cNvPr>
          <p:cNvSpPr>
            <a:spLocks noChangeArrowheads="1"/>
          </p:cNvSpPr>
          <p:nvPr/>
        </p:nvSpPr>
        <p:spPr bwMode="auto">
          <a:xfrm>
            <a:off x="3162300" y="4035426"/>
            <a:ext cx="457200" cy="457200"/>
          </a:xfrm>
          <a:prstGeom prst="rect">
            <a:avLst/>
          </a:prstGeom>
          <a:solidFill>
            <a:srgbClr val="33CCFF"/>
          </a:solidFill>
          <a:ln w="9525" algn="ctr">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ESC</a:t>
            </a:r>
          </a:p>
        </p:txBody>
      </p:sp>
      <p:sp>
        <p:nvSpPr>
          <p:cNvPr id="18" name="Rectangle 19">
            <a:extLst>
              <a:ext uri="{FF2B5EF4-FFF2-40B4-BE49-F238E27FC236}">
                <a16:creationId xmlns:a16="http://schemas.microsoft.com/office/drawing/2014/main" id="{B7562AE1-138E-4EF7-A0DA-68219950E99B}"/>
              </a:ext>
            </a:extLst>
          </p:cNvPr>
          <p:cNvSpPr>
            <a:spLocks noChangeArrowheads="1"/>
          </p:cNvSpPr>
          <p:nvPr/>
        </p:nvSpPr>
        <p:spPr bwMode="auto">
          <a:xfrm>
            <a:off x="3619500" y="4035426"/>
            <a:ext cx="457200" cy="457200"/>
          </a:xfrm>
          <a:prstGeom prst="rect">
            <a:avLst/>
          </a:prstGeom>
          <a:solidFill>
            <a:srgbClr val="CCFFFF"/>
          </a:solidFill>
          <a:ln w="9525" algn="ctr">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SOH</a:t>
            </a:r>
          </a:p>
        </p:txBody>
      </p:sp>
      <p:sp>
        <p:nvSpPr>
          <p:cNvPr id="19" name="Rectangle 20">
            <a:extLst>
              <a:ext uri="{FF2B5EF4-FFF2-40B4-BE49-F238E27FC236}">
                <a16:creationId xmlns:a16="http://schemas.microsoft.com/office/drawing/2014/main" id="{7D230E3A-B3CB-4FA5-8421-29D564CFB315}"/>
              </a:ext>
            </a:extLst>
          </p:cNvPr>
          <p:cNvSpPr>
            <a:spLocks noChangeArrowheads="1"/>
          </p:cNvSpPr>
          <p:nvPr/>
        </p:nvSpPr>
        <p:spPr bwMode="auto">
          <a:xfrm>
            <a:off x="5143500" y="4035426"/>
            <a:ext cx="457200" cy="457200"/>
          </a:xfrm>
          <a:prstGeom prst="rect">
            <a:avLst/>
          </a:prstGeom>
          <a:solidFill>
            <a:srgbClr val="33CCFF"/>
          </a:solidFill>
          <a:ln w="9525" algn="ctr">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ESC</a:t>
            </a:r>
          </a:p>
        </p:txBody>
      </p:sp>
      <p:sp>
        <p:nvSpPr>
          <p:cNvPr id="20" name="Rectangle 21">
            <a:extLst>
              <a:ext uri="{FF2B5EF4-FFF2-40B4-BE49-F238E27FC236}">
                <a16:creationId xmlns:a16="http://schemas.microsoft.com/office/drawing/2014/main" id="{29824E70-CB9D-42D9-9B3F-45934990FCE0}"/>
              </a:ext>
            </a:extLst>
          </p:cNvPr>
          <p:cNvSpPr>
            <a:spLocks noChangeArrowheads="1"/>
          </p:cNvSpPr>
          <p:nvPr/>
        </p:nvSpPr>
        <p:spPr bwMode="auto">
          <a:xfrm>
            <a:off x="5600700" y="4035426"/>
            <a:ext cx="457200" cy="457200"/>
          </a:xfrm>
          <a:prstGeom prst="rect">
            <a:avLst/>
          </a:prstGeom>
          <a:solidFill>
            <a:srgbClr val="33CCFF"/>
          </a:solidFill>
          <a:ln w="9525" algn="ctr">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ESC</a:t>
            </a:r>
          </a:p>
        </p:txBody>
      </p:sp>
      <p:sp>
        <p:nvSpPr>
          <p:cNvPr id="21" name="Rectangle 22">
            <a:extLst>
              <a:ext uri="{FF2B5EF4-FFF2-40B4-BE49-F238E27FC236}">
                <a16:creationId xmlns:a16="http://schemas.microsoft.com/office/drawing/2014/main" id="{E4A14265-9AF7-4A35-8140-75B35676712F}"/>
              </a:ext>
            </a:extLst>
          </p:cNvPr>
          <p:cNvSpPr>
            <a:spLocks noChangeArrowheads="1"/>
          </p:cNvSpPr>
          <p:nvPr/>
        </p:nvSpPr>
        <p:spPr bwMode="auto">
          <a:xfrm>
            <a:off x="6896100" y="4035426"/>
            <a:ext cx="457200" cy="457200"/>
          </a:xfrm>
          <a:prstGeom prst="rect">
            <a:avLst/>
          </a:prstGeom>
          <a:solidFill>
            <a:srgbClr val="33CCFF"/>
          </a:solidFill>
          <a:ln w="9525" algn="ctr">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ESC</a:t>
            </a:r>
          </a:p>
        </p:txBody>
      </p:sp>
      <p:sp>
        <p:nvSpPr>
          <p:cNvPr id="22" name="Rectangle 23">
            <a:extLst>
              <a:ext uri="{FF2B5EF4-FFF2-40B4-BE49-F238E27FC236}">
                <a16:creationId xmlns:a16="http://schemas.microsoft.com/office/drawing/2014/main" id="{32326604-4DF6-431F-9736-E46F7B6BC1E6}"/>
              </a:ext>
            </a:extLst>
          </p:cNvPr>
          <p:cNvSpPr>
            <a:spLocks noChangeArrowheads="1"/>
          </p:cNvSpPr>
          <p:nvPr/>
        </p:nvSpPr>
        <p:spPr bwMode="auto">
          <a:xfrm>
            <a:off x="7353300" y="4035426"/>
            <a:ext cx="457200" cy="457200"/>
          </a:xfrm>
          <a:prstGeom prst="rect">
            <a:avLst/>
          </a:prstGeom>
          <a:solidFill>
            <a:srgbClr val="FFCCFF"/>
          </a:solidFill>
          <a:ln w="9525" algn="ctr">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1600">
                <a:solidFill>
                  <a:srgbClr val="3333CC"/>
                </a:solidFill>
              </a:rPr>
              <a:t>SOH</a:t>
            </a:r>
          </a:p>
        </p:txBody>
      </p:sp>
      <p:sp>
        <p:nvSpPr>
          <p:cNvPr id="23" name="Freeform 24">
            <a:extLst>
              <a:ext uri="{FF2B5EF4-FFF2-40B4-BE49-F238E27FC236}">
                <a16:creationId xmlns:a16="http://schemas.microsoft.com/office/drawing/2014/main" id="{89B6BD43-C7B9-41EA-BAD4-01927C4CEFFF}"/>
              </a:ext>
            </a:extLst>
          </p:cNvPr>
          <p:cNvSpPr/>
          <p:nvPr/>
        </p:nvSpPr>
        <p:spPr bwMode="auto">
          <a:xfrm>
            <a:off x="1789113" y="3044826"/>
            <a:ext cx="306387" cy="995362"/>
          </a:xfrm>
          <a:custGeom>
            <a:avLst/>
            <a:gdLst>
              <a:gd name="T0" fmla="*/ 193 w 193"/>
              <a:gd name="T1" fmla="*/ 0 h 627"/>
              <a:gd name="T2" fmla="*/ 0 w 193"/>
              <a:gd name="T3" fmla="*/ 627 h 627"/>
              <a:gd name="T4" fmla="*/ 0 60000 65536"/>
              <a:gd name="T5" fmla="*/ 0 60000 65536"/>
              <a:gd name="T6" fmla="*/ 0 w 193"/>
              <a:gd name="T7" fmla="*/ 0 h 627"/>
              <a:gd name="T8" fmla="*/ 193 w 193"/>
              <a:gd name="T9" fmla="*/ 627 h 627"/>
            </a:gdLst>
            <a:ahLst/>
            <a:cxnLst>
              <a:cxn ang="T4">
                <a:pos x="T0" y="T1"/>
              </a:cxn>
              <a:cxn ang="T5">
                <a:pos x="T2" y="T3"/>
              </a:cxn>
            </a:cxnLst>
            <a:rect l="T6" t="T7" r="T8" b="T9"/>
            <a:pathLst>
              <a:path w="193" h="627">
                <a:moveTo>
                  <a:pt x="193" y="0"/>
                </a:moveTo>
                <a:lnTo>
                  <a:pt x="0" y="627"/>
                </a:lnTo>
              </a:path>
            </a:pathLst>
          </a:cu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4" name="Line 25">
            <a:extLst>
              <a:ext uri="{FF2B5EF4-FFF2-40B4-BE49-F238E27FC236}">
                <a16:creationId xmlns:a16="http://schemas.microsoft.com/office/drawing/2014/main" id="{492E41A2-7FE9-4772-A8C5-90ED899EBFB8}"/>
              </a:ext>
            </a:extLst>
          </p:cNvPr>
          <p:cNvSpPr>
            <a:spLocks noChangeShapeType="1"/>
          </p:cNvSpPr>
          <p:nvPr/>
        </p:nvSpPr>
        <p:spPr bwMode="auto">
          <a:xfrm flipH="1">
            <a:off x="2247900" y="3044826"/>
            <a:ext cx="304800" cy="9906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5" name="Line 26">
            <a:extLst>
              <a:ext uri="{FF2B5EF4-FFF2-40B4-BE49-F238E27FC236}">
                <a16:creationId xmlns:a16="http://schemas.microsoft.com/office/drawing/2014/main" id="{4FDD94E0-A57D-46B3-9CFD-32AD1073C37A}"/>
              </a:ext>
            </a:extLst>
          </p:cNvPr>
          <p:cNvSpPr>
            <a:spLocks noChangeShapeType="1"/>
          </p:cNvSpPr>
          <p:nvPr/>
        </p:nvSpPr>
        <p:spPr bwMode="auto">
          <a:xfrm>
            <a:off x="3467100" y="3044826"/>
            <a:ext cx="142875" cy="9906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6" name="Line 27">
            <a:extLst>
              <a:ext uri="{FF2B5EF4-FFF2-40B4-BE49-F238E27FC236}">
                <a16:creationId xmlns:a16="http://schemas.microsoft.com/office/drawing/2014/main" id="{0F63450F-1128-421D-920E-A43622394DA7}"/>
              </a:ext>
            </a:extLst>
          </p:cNvPr>
          <p:cNvSpPr>
            <a:spLocks noChangeShapeType="1"/>
          </p:cNvSpPr>
          <p:nvPr/>
        </p:nvSpPr>
        <p:spPr bwMode="auto">
          <a:xfrm>
            <a:off x="3924300" y="3044826"/>
            <a:ext cx="152400" cy="9906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7" name="Freeform 28">
            <a:extLst>
              <a:ext uri="{FF2B5EF4-FFF2-40B4-BE49-F238E27FC236}">
                <a16:creationId xmlns:a16="http://schemas.microsoft.com/office/drawing/2014/main" id="{DF7D7282-1FDB-4D47-8373-F58CB590AED8}"/>
              </a:ext>
            </a:extLst>
          </p:cNvPr>
          <p:cNvSpPr/>
          <p:nvPr/>
        </p:nvSpPr>
        <p:spPr bwMode="auto">
          <a:xfrm>
            <a:off x="4991100" y="3044826"/>
            <a:ext cx="603250" cy="995362"/>
          </a:xfrm>
          <a:custGeom>
            <a:avLst/>
            <a:gdLst>
              <a:gd name="T0" fmla="*/ 0 w 380"/>
              <a:gd name="T1" fmla="*/ 0 h 627"/>
              <a:gd name="T2" fmla="*/ 380 w 380"/>
              <a:gd name="T3" fmla="*/ 627 h 627"/>
              <a:gd name="T4" fmla="*/ 0 60000 65536"/>
              <a:gd name="T5" fmla="*/ 0 60000 65536"/>
              <a:gd name="T6" fmla="*/ 0 w 380"/>
              <a:gd name="T7" fmla="*/ 0 h 627"/>
              <a:gd name="T8" fmla="*/ 380 w 380"/>
              <a:gd name="T9" fmla="*/ 627 h 627"/>
            </a:gdLst>
            <a:ahLst/>
            <a:cxnLst>
              <a:cxn ang="T4">
                <a:pos x="T0" y="T1"/>
              </a:cxn>
              <a:cxn ang="T5">
                <a:pos x="T2" y="T3"/>
              </a:cxn>
            </a:cxnLst>
            <a:rect l="T6" t="T7" r="T8" b="T9"/>
            <a:pathLst>
              <a:path w="380" h="627">
                <a:moveTo>
                  <a:pt x="0" y="0"/>
                </a:moveTo>
                <a:lnTo>
                  <a:pt x="380" y="627"/>
                </a:lnTo>
              </a:path>
            </a:pathLst>
          </a:cu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8" name="Line 29">
            <a:extLst>
              <a:ext uri="{FF2B5EF4-FFF2-40B4-BE49-F238E27FC236}">
                <a16:creationId xmlns:a16="http://schemas.microsoft.com/office/drawing/2014/main" id="{0D42C932-FB4C-466A-BB1A-D3351ED8072D}"/>
              </a:ext>
            </a:extLst>
          </p:cNvPr>
          <p:cNvSpPr>
            <a:spLocks noChangeShapeType="1"/>
          </p:cNvSpPr>
          <p:nvPr/>
        </p:nvSpPr>
        <p:spPr bwMode="auto">
          <a:xfrm>
            <a:off x="5448300" y="3044826"/>
            <a:ext cx="609600" cy="9906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29" name="Freeform 30">
            <a:extLst>
              <a:ext uri="{FF2B5EF4-FFF2-40B4-BE49-F238E27FC236}">
                <a16:creationId xmlns:a16="http://schemas.microsoft.com/office/drawing/2014/main" id="{435DED8A-B251-43B1-A778-FBBC33EF91FA}"/>
              </a:ext>
            </a:extLst>
          </p:cNvPr>
          <p:cNvSpPr/>
          <p:nvPr/>
        </p:nvSpPr>
        <p:spPr bwMode="auto">
          <a:xfrm>
            <a:off x="6286500" y="3044826"/>
            <a:ext cx="1060450" cy="985837"/>
          </a:xfrm>
          <a:custGeom>
            <a:avLst/>
            <a:gdLst>
              <a:gd name="T0" fmla="*/ 0 w 668"/>
              <a:gd name="T1" fmla="*/ 0 h 621"/>
              <a:gd name="T2" fmla="*/ 668 w 668"/>
              <a:gd name="T3" fmla="*/ 621 h 621"/>
              <a:gd name="T4" fmla="*/ 0 60000 65536"/>
              <a:gd name="T5" fmla="*/ 0 60000 65536"/>
              <a:gd name="T6" fmla="*/ 0 w 668"/>
              <a:gd name="T7" fmla="*/ 0 h 621"/>
              <a:gd name="T8" fmla="*/ 668 w 668"/>
              <a:gd name="T9" fmla="*/ 621 h 621"/>
            </a:gdLst>
            <a:ahLst/>
            <a:cxnLst>
              <a:cxn ang="T4">
                <a:pos x="T0" y="T1"/>
              </a:cxn>
              <a:cxn ang="T5">
                <a:pos x="T2" y="T3"/>
              </a:cxn>
            </a:cxnLst>
            <a:rect l="T6" t="T7" r="T8" b="T9"/>
            <a:pathLst>
              <a:path w="668" h="621">
                <a:moveTo>
                  <a:pt x="0" y="0"/>
                </a:moveTo>
                <a:lnTo>
                  <a:pt x="668" y="621"/>
                </a:lnTo>
              </a:path>
            </a:pathLst>
          </a:cu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30" name="Line 31">
            <a:extLst>
              <a:ext uri="{FF2B5EF4-FFF2-40B4-BE49-F238E27FC236}">
                <a16:creationId xmlns:a16="http://schemas.microsoft.com/office/drawing/2014/main" id="{EB910CA9-EE3F-4B1D-BFFF-42C2A9D5EF7D}"/>
              </a:ext>
            </a:extLst>
          </p:cNvPr>
          <p:cNvSpPr>
            <a:spLocks noChangeShapeType="1"/>
          </p:cNvSpPr>
          <p:nvPr/>
        </p:nvSpPr>
        <p:spPr bwMode="auto">
          <a:xfrm>
            <a:off x="6743700" y="3044826"/>
            <a:ext cx="1066800" cy="9906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31" name="Line 32">
            <a:extLst>
              <a:ext uri="{FF2B5EF4-FFF2-40B4-BE49-F238E27FC236}">
                <a16:creationId xmlns:a16="http://schemas.microsoft.com/office/drawing/2014/main" id="{6418641F-5F01-46F2-9479-AD2E4CC546C9}"/>
              </a:ext>
            </a:extLst>
          </p:cNvPr>
          <p:cNvSpPr>
            <a:spLocks noChangeShapeType="1"/>
          </p:cNvSpPr>
          <p:nvPr/>
        </p:nvSpPr>
        <p:spPr bwMode="auto">
          <a:xfrm>
            <a:off x="1409700" y="2359026"/>
            <a:ext cx="6019800"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32" name="Text Box 33">
            <a:extLst>
              <a:ext uri="{FF2B5EF4-FFF2-40B4-BE49-F238E27FC236}">
                <a16:creationId xmlns:a16="http://schemas.microsoft.com/office/drawing/2014/main" id="{448A9952-C769-405B-A820-E56AC0F1A059}"/>
              </a:ext>
            </a:extLst>
          </p:cNvPr>
          <p:cNvSpPr txBox="1">
            <a:spLocks noChangeArrowheads="1"/>
          </p:cNvSpPr>
          <p:nvPr/>
        </p:nvSpPr>
        <p:spPr bwMode="auto">
          <a:xfrm>
            <a:off x="3771900" y="2125663"/>
            <a:ext cx="1200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a:solidFill>
                  <a:srgbClr val="3333CC"/>
                </a:solidFill>
                <a:ea typeface="黑体" panose="02010609060101010101" pitchFamily="2" charset="-122"/>
              </a:rPr>
              <a:t>原始数据</a:t>
            </a:r>
          </a:p>
        </p:txBody>
      </p:sp>
      <p:sp>
        <p:nvSpPr>
          <p:cNvPr id="33" name="Line 34">
            <a:extLst>
              <a:ext uri="{FF2B5EF4-FFF2-40B4-BE49-F238E27FC236}">
                <a16:creationId xmlns:a16="http://schemas.microsoft.com/office/drawing/2014/main" id="{80DB0898-B88A-4E25-98AA-02BC0FBC3039}"/>
              </a:ext>
            </a:extLst>
          </p:cNvPr>
          <p:cNvSpPr>
            <a:spLocks noChangeShapeType="1"/>
          </p:cNvSpPr>
          <p:nvPr/>
        </p:nvSpPr>
        <p:spPr bwMode="auto">
          <a:xfrm>
            <a:off x="647700" y="4797426"/>
            <a:ext cx="7848600"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34" name="Rectangle 35">
            <a:extLst>
              <a:ext uri="{FF2B5EF4-FFF2-40B4-BE49-F238E27FC236}">
                <a16:creationId xmlns:a16="http://schemas.microsoft.com/office/drawing/2014/main" id="{9B049392-86C1-4EA9-A57F-76915A1278B2}"/>
              </a:ext>
            </a:extLst>
          </p:cNvPr>
          <p:cNvSpPr>
            <a:spLocks noChangeArrowheads="1"/>
          </p:cNvSpPr>
          <p:nvPr/>
        </p:nvSpPr>
        <p:spPr bwMode="auto">
          <a:xfrm>
            <a:off x="8496300" y="4035426"/>
            <a:ext cx="4572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1600">
                <a:solidFill>
                  <a:srgbClr val="3333CC"/>
                </a:solidFill>
              </a:rPr>
              <a:t>EOT</a:t>
            </a:r>
          </a:p>
        </p:txBody>
      </p:sp>
      <p:sp>
        <p:nvSpPr>
          <p:cNvPr id="35" name="Rectangle 36">
            <a:extLst>
              <a:ext uri="{FF2B5EF4-FFF2-40B4-BE49-F238E27FC236}">
                <a16:creationId xmlns:a16="http://schemas.microsoft.com/office/drawing/2014/main" id="{A52AC56F-E254-47F5-B1C8-C2636633C525}"/>
              </a:ext>
            </a:extLst>
          </p:cNvPr>
          <p:cNvSpPr>
            <a:spLocks noChangeArrowheads="1"/>
          </p:cNvSpPr>
          <p:nvPr/>
        </p:nvSpPr>
        <p:spPr bwMode="auto">
          <a:xfrm>
            <a:off x="7429500" y="2587626"/>
            <a:ext cx="457200" cy="457200"/>
          </a:xfrm>
          <a:prstGeom prst="rect">
            <a:avLst/>
          </a:prstGeom>
          <a:solidFill>
            <a:srgbClr val="FFCCFF"/>
          </a:solidFill>
          <a:ln w="9525">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kumimoji="1" lang="en-US" altLang="zh-CN" sz="1600">
                <a:solidFill>
                  <a:srgbClr val="3333CC"/>
                </a:solidFill>
              </a:rPr>
              <a:t>EOT</a:t>
            </a:r>
          </a:p>
        </p:txBody>
      </p:sp>
      <p:sp>
        <p:nvSpPr>
          <p:cNvPr id="36" name="Text Box 37">
            <a:extLst>
              <a:ext uri="{FF2B5EF4-FFF2-40B4-BE49-F238E27FC236}">
                <a16:creationId xmlns:a16="http://schemas.microsoft.com/office/drawing/2014/main" id="{09B29329-A912-4D88-B815-2789B243023F}"/>
              </a:ext>
            </a:extLst>
          </p:cNvPr>
          <p:cNvSpPr txBox="1">
            <a:spLocks noChangeArrowheads="1"/>
          </p:cNvSpPr>
          <p:nvPr/>
        </p:nvSpPr>
        <p:spPr bwMode="auto">
          <a:xfrm>
            <a:off x="3241675" y="4560888"/>
            <a:ext cx="3232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a:solidFill>
                  <a:srgbClr val="3333CC"/>
                </a:solidFill>
                <a:ea typeface="黑体" panose="02010609060101010101" pitchFamily="2" charset="-122"/>
              </a:rPr>
              <a:t>经过字节填充后发送的数据</a:t>
            </a:r>
          </a:p>
        </p:txBody>
      </p:sp>
      <p:sp>
        <p:nvSpPr>
          <p:cNvPr id="37" name="Text Box 38">
            <a:extLst>
              <a:ext uri="{FF2B5EF4-FFF2-40B4-BE49-F238E27FC236}">
                <a16:creationId xmlns:a16="http://schemas.microsoft.com/office/drawing/2014/main" id="{4F994547-602F-4095-914E-ED2617B9D7DF}"/>
              </a:ext>
            </a:extLst>
          </p:cNvPr>
          <p:cNvSpPr txBox="1">
            <a:spLocks noChangeArrowheads="1"/>
          </p:cNvSpPr>
          <p:nvPr/>
        </p:nvSpPr>
        <p:spPr bwMode="auto">
          <a:xfrm>
            <a:off x="6661150" y="3302001"/>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a:solidFill>
                  <a:srgbClr val="3333CC"/>
                </a:solidFill>
                <a:ea typeface="黑体" panose="02010609060101010101" pitchFamily="2" charset="-122"/>
              </a:rPr>
              <a:t>字节填充</a:t>
            </a:r>
          </a:p>
        </p:txBody>
      </p:sp>
      <p:sp>
        <p:nvSpPr>
          <p:cNvPr id="38" name="Text Box 39">
            <a:extLst>
              <a:ext uri="{FF2B5EF4-FFF2-40B4-BE49-F238E27FC236}">
                <a16:creationId xmlns:a16="http://schemas.microsoft.com/office/drawing/2014/main" id="{7E59030F-5387-406E-B2E7-280A7926CFC2}"/>
              </a:ext>
            </a:extLst>
          </p:cNvPr>
          <p:cNvSpPr txBox="1">
            <a:spLocks noChangeArrowheads="1"/>
          </p:cNvSpPr>
          <p:nvPr/>
        </p:nvSpPr>
        <p:spPr bwMode="auto">
          <a:xfrm>
            <a:off x="4776788" y="3302001"/>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a:solidFill>
                  <a:srgbClr val="3333CC"/>
                </a:solidFill>
                <a:ea typeface="黑体" panose="02010609060101010101" pitchFamily="2" charset="-122"/>
              </a:rPr>
              <a:t>字节填充</a:t>
            </a:r>
          </a:p>
        </p:txBody>
      </p:sp>
      <p:sp>
        <p:nvSpPr>
          <p:cNvPr id="39" name="Text Box 40">
            <a:extLst>
              <a:ext uri="{FF2B5EF4-FFF2-40B4-BE49-F238E27FC236}">
                <a16:creationId xmlns:a16="http://schemas.microsoft.com/office/drawing/2014/main" id="{9F57448F-37C2-4959-B1B5-15B2DAAD7FC8}"/>
              </a:ext>
            </a:extLst>
          </p:cNvPr>
          <p:cNvSpPr txBox="1">
            <a:spLocks noChangeArrowheads="1"/>
          </p:cNvSpPr>
          <p:nvPr/>
        </p:nvSpPr>
        <p:spPr bwMode="auto">
          <a:xfrm>
            <a:off x="2833688" y="3302001"/>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a:solidFill>
                  <a:srgbClr val="3333CC"/>
                </a:solidFill>
                <a:ea typeface="黑体" panose="02010609060101010101" pitchFamily="2" charset="-122"/>
              </a:rPr>
              <a:t>字节填充</a:t>
            </a:r>
          </a:p>
        </p:txBody>
      </p:sp>
      <p:sp>
        <p:nvSpPr>
          <p:cNvPr id="40" name="Text Box 41">
            <a:extLst>
              <a:ext uri="{FF2B5EF4-FFF2-40B4-BE49-F238E27FC236}">
                <a16:creationId xmlns:a16="http://schemas.microsoft.com/office/drawing/2014/main" id="{736C687D-DBD4-4294-9867-197EEB6C12E5}"/>
              </a:ext>
            </a:extLst>
          </p:cNvPr>
          <p:cNvSpPr txBox="1">
            <a:spLocks noChangeArrowheads="1"/>
          </p:cNvSpPr>
          <p:nvPr/>
        </p:nvSpPr>
        <p:spPr bwMode="auto">
          <a:xfrm>
            <a:off x="1104900" y="3302001"/>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a:solidFill>
                  <a:srgbClr val="3333CC"/>
                </a:solidFill>
                <a:ea typeface="黑体" panose="02010609060101010101" pitchFamily="2" charset="-122"/>
              </a:rPr>
              <a:t>字节填充</a:t>
            </a:r>
          </a:p>
        </p:txBody>
      </p:sp>
      <p:sp>
        <p:nvSpPr>
          <p:cNvPr id="41" name="Line 42">
            <a:extLst>
              <a:ext uri="{FF2B5EF4-FFF2-40B4-BE49-F238E27FC236}">
                <a16:creationId xmlns:a16="http://schemas.microsoft.com/office/drawing/2014/main" id="{A35138E4-9060-4789-8BD7-E5A7AD2B9799}"/>
              </a:ext>
            </a:extLst>
          </p:cNvPr>
          <p:cNvSpPr>
            <a:spLocks noChangeShapeType="1"/>
          </p:cNvSpPr>
          <p:nvPr/>
        </p:nvSpPr>
        <p:spPr bwMode="auto">
          <a:xfrm flipV="1">
            <a:off x="217488" y="4505326"/>
            <a:ext cx="0" cy="355600"/>
          </a:xfrm>
          <a:prstGeom prst="line">
            <a:avLst/>
          </a:prstGeom>
          <a:noFill/>
          <a:ln w="38100">
            <a:solidFill>
              <a:schemeClr val="accent1"/>
            </a:solidFill>
            <a:round/>
            <a:tailEnd type="triangle" w="med" len="lg"/>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42" name="Line 44">
            <a:extLst>
              <a:ext uri="{FF2B5EF4-FFF2-40B4-BE49-F238E27FC236}">
                <a16:creationId xmlns:a16="http://schemas.microsoft.com/office/drawing/2014/main" id="{0134A05E-2D17-4FD5-ADE4-C91A7F5DFB6B}"/>
              </a:ext>
            </a:extLst>
          </p:cNvPr>
          <p:cNvSpPr>
            <a:spLocks noChangeShapeType="1"/>
          </p:cNvSpPr>
          <p:nvPr/>
        </p:nvSpPr>
        <p:spPr bwMode="auto">
          <a:xfrm>
            <a:off x="1203325" y="2257426"/>
            <a:ext cx="0" cy="30480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43" name="Text Box 45">
            <a:extLst>
              <a:ext uri="{FF2B5EF4-FFF2-40B4-BE49-F238E27FC236}">
                <a16:creationId xmlns:a16="http://schemas.microsoft.com/office/drawing/2014/main" id="{C7C4B57F-0DF5-4A87-AC7F-F4DB8A5EA39F}"/>
              </a:ext>
            </a:extLst>
          </p:cNvPr>
          <p:cNvSpPr txBox="1">
            <a:spLocks noChangeArrowheads="1"/>
          </p:cNvSpPr>
          <p:nvPr/>
        </p:nvSpPr>
        <p:spPr bwMode="auto">
          <a:xfrm>
            <a:off x="744538" y="190023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a:solidFill>
                  <a:srgbClr val="3333CC"/>
                </a:solidFill>
                <a:ea typeface="黑体" panose="02010609060101010101" pitchFamily="2" charset="-122"/>
              </a:rPr>
              <a:t>帧开始符</a:t>
            </a:r>
          </a:p>
        </p:txBody>
      </p:sp>
      <p:sp>
        <p:nvSpPr>
          <p:cNvPr id="44" name="Text Box 46">
            <a:extLst>
              <a:ext uri="{FF2B5EF4-FFF2-40B4-BE49-F238E27FC236}">
                <a16:creationId xmlns:a16="http://schemas.microsoft.com/office/drawing/2014/main" id="{3C4F57F2-9735-4F32-BBA7-281CC64C3678}"/>
              </a:ext>
            </a:extLst>
          </p:cNvPr>
          <p:cNvSpPr txBox="1">
            <a:spLocks noChangeArrowheads="1"/>
          </p:cNvSpPr>
          <p:nvPr/>
        </p:nvSpPr>
        <p:spPr bwMode="auto">
          <a:xfrm>
            <a:off x="7164388" y="190023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a:solidFill>
                  <a:srgbClr val="3333CC"/>
                </a:solidFill>
                <a:ea typeface="黑体" panose="02010609060101010101" pitchFamily="2" charset="-122"/>
              </a:rPr>
              <a:t>帧结束符</a:t>
            </a:r>
          </a:p>
        </p:txBody>
      </p:sp>
      <p:sp>
        <p:nvSpPr>
          <p:cNvPr id="45" name="Line 47">
            <a:extLst>
              <a:ext uri="{FF2B5EF4-FFF2-40B4-BE49-F238E27FC236}">
                <a16:creationId xmlns:a16="http://schemas.microsoft.com/office/drawing/2014/main" id="{41A722BC-2401-44FB-82FF-F66D2A8B2FC4}"/>
              </a:ext>
            </a:extLst>
          </p:cNvPr>
          <p:cNvSpPr>
            <a:spLocks noChangeShapeType="1"/>
          </p:cNvSpPr>
          <p:nvPr/>
        </p:nvSpPr>
        <p:spPr bwMode="auto">
          <a:xfrm>
            <a:off x="7680325" y="2257426"/>
            <a:ext cx="0" cy="304800"/>
          </a:xfrm>
          <a:prstGeom prst="line">
            <a:avLst/>
          </a:prstGeom>
          <a:noFill/>
          <a:ln w="9525">
            <a:solidFill>
              <a:schemeClr val="tx1"/>
            </a:solidFill>
            <a:roun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46" name="AutoShape 48">
            <a:extLst>
              <a:ext uri="{FF2B5EF4-FFF2-40B4-BE49-F238E27FC236}">
                <a16:creationId xmlns:a16="http://schemas.microsoft.com/office/drawing/2014/main" id="{4EA6EC62-071F-4835-9D57-52C326B3456A}"/>
              </a:ext>
            </a:extLst>
          </p:cNvPr>
          <p:cNvSpPr>
            <a:spLocks noChangeArrowheads="1"/>
          </p:cNvSpPr>
          <p:nvPr/>
        </p:nvSpPr>
        <p:spPr bwMode="auto">
          <a:xfrm>
            <a:off x="1465263" y="3713163"/>
            <a:ext cx="225425" cy="431800"/>
          </a:xfrm>
          <a:prstGeom prst="downArrow">
            <a:avLst>
              <a:gd name="adj1" fmla="val 39435"/>
              <a:gd name="adj2" fmla="val 90143"/>
            </a:avLst>
          </a:prstGeom>
          <a:solidFill>
            <a:srgbClr val="FF0000"/>
          </a:solidFill>
          <a:ln w="9525">
            <a:solidFill>
              <a:srgbClr val="FF0000"/>
            </a:solidFill>
            <a:miter lim="800000"/>
            <a:headEnd/>
            <a:tailE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47" name="AutoShape 49">
            <a:extLst>
              <a:ext uri="{FF2B5EF4-FFF2-40B4-BE49-F238E27FC236}">
                <a16:creationId xmlns:a16="http://schemas.microsoft.com/office/drawing/2014/main" id="{4059D82C-F80A-4B85-BE58-70C9768EAABC}"/>
              </a:ext>
            </a:extLst>
          </p:cNvPr>
          <p:cNvSpPr>
            <a:spLocks noChangeArrowheads="1"/>
          </p:cNvSpPr>
          <p:nvPr/>
        </p:nvSpPr>
        <p:spPr bwMode="auto">
          <a:xfrm>
            <a:off x="3255963" y="3713163"/>
            <a:ext cx="225425" cy="431800"/>
          </a:xfrm>
          <a:prstGeom prst="downArrow">
            <a:avLst>
              <a:gd name="adj1" fmla="val 39435"/>
              <a:gd name="adj2" fmla="val 90143"/>
            </a:avLst>
          </a:prstGeom>
          <a:solidFill>
            <a:srgbClr val="FF0000"/>
          </a:solidFill>
          <a:ln>
            <a:solidFill>
              <a:srgbClr val="FF0000"/>
            </a:solidFill>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48" name="AutoShape 50">
            <a:extLst>
              <a:ext uri="{FF2B5EF4-FFF2-40B4-BE49-F238E27FC236}">
                <a16:creationId xmlns:a16="http://schemas.microsoft.com/office/drawing/2014/main" id="{918B4B54-F993-4E25-8CA3-AF79788D34E4}"/>
              </a:ext>
            </a:extLst>
          </p:cNvPr>
          <p:cNvSpPr>
            <a:spLocks noChangeArrowheads="1"/>
          </p:cNvSpPr>
          <p:nvPr/>
        </p:nvSpPr>
        <p:spPr bwMode="auto">
          <a:xfrm>
            <a:off x="5272088" y="3713163"/>
            <a:ext cx="225425" cy="431800"/>
          </a:xfrm>
          <a:prstGeom prst="downArrow">
            <a:avLst>
              <a:gd name="adj1" fmla="val 39435"/>
              <a:gd name="adj2" fmla="val 90143"/>
            </a:avLst>
          </a:prstGeom>
          <a:solidFill>
            <a:srgbClr val="FF0000"/>
          </a:solidFill>
          <a:ln w="9525">
            <a:solidFill>
              <a:srgbClr val="000000"/>
            </a:solidFill>
            <a:miter lim="800000"/>
            <a:headEnd/>
            <a:tailE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49" name="AutoShape 51">
            <a:extLst>
              <a:ext uri="{FF2B5EF4-FFF2-40B4-BE49-F238E27FC236}">
                <a16:creationId xmlns:a16="http://schemas.microsoft.com/office/drawing/2014/main" id="{9B10C86B-B6BA-4B09-8C7E-3F8F6DA8B9ED}"/>
              </a:ext>
            </a:extLst>
          </p:cNvPr>
          <p:cNvSpPr>
            <a:spLocks noChangeArrowheads="1"/>
          </p:cNvSpPr>
          <p:nvPr/>
        </p:nvSpPr>
        <p:spPr bwMode="auto">
          <a:xfrm>
            <a:off x="7010400" y="3713163"/>
            <a:ext cx="225425" cy="431800"/>
          </a:xfrm>
          <a:prstGeom prst="downArrow">
            <a:avLst>
              <a:gd name="adj1" fmla="val 39435"/>
              <a:gd name="adj2" fmla="val 90143"/>
            </a:avLst>
          </a:prstGeom>
          <a:solidFill>
            <a:srgbClr val="FF0000"/>
          </a:solidFill>
          <a:ln w="9525">
            <a:solidFill>
              <a:srgbClr val="000000"/>
            </a:solidFill>
            <a:miter lim="800000"/>
            <a:headEnd/>
            <a:tailEnd/>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50" name="Rectangle 13">
            <a:extLst>
              <a:ext uri="{FF2B5EF4-FFF2-40B4-BE49-F238E27FC236}">
                <a16:creationId xmlns:a16="http://schemas.microsoft.com/office/drawing/2014/main" id="{FD33BCAE-F90C-40A0-8BC8-703CDCF66879}"/>
              </a:ext>
            </a:extLst>
          </p:cNvPr>
          <p:cNvSpPr>
            <a:spLocks noChangeArrowheads="1"/>
          </p:cNvSpPr>
          <p:nvPr/>
        </p:nvSpPr>
        <p:spPr bwMode="auto">
          <a:xfrm>
            <a:off x="3467100" y="2587626"/>
            <a:ext cx="457200" cy="457200"/>
          </a:xfrm>
          <a:prstGeom prst="rect">
            <a:avLst/>
          </a:prstGeom>
          <a:solidFill>
            <a:srgbClr val="CCFFFF"/>
          </a:solidFill>
          <a:ln w="9525">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kumimoji="1" lang="en-US" altLang="zh-CN" sz="1600">
                <a:solidFill>
                  <a:srgbClr val="3333CC"/>
                </a:solidFill>
              </a:rPr>
              <a:t>SOH</a:t>
            </a:r>
          </a:p>
        </p:txBody>
      </p:sp>
    </p:spTree>
    <p:extLst>
      <p:ext uri="{BB962C8B-B14F-4D97-AF65-F5344CB8AC3E}">
        <p14:creationId xmlns:p14="http://schemas.microsoft.com/office/powerpoint/2010/main" val="38435301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CF8539E-9970-453E-8205-C36ED12E2AB5}"/>
              </a:ext>
            </a:extLst>
          </p:cNvPr>
          <p:cNvSpPr>
            <a:spLocks noGrp="1" noChangeArrowheads="1"/>
          </p:cNvSpPr>
          <p:nvPr>
            <p:ph type="title"/>
          </p:nvPr>
        </p:nvSpPr>
        <p:spPr/>
        <p:txBody>
          <a:bodyPr/>
          <a:lstStyle/>
          <a:p>
            <a:pPr eaLnBrk="1" hangingPunct="1"/>
            <a:r>
              <a:rPr lang="zh-CN" altLang="en-US"/>
              <a:t>本章内容</a:t>
            </a:r>
          </a:p>
        </p:txBody>
      </p:sp>
      <p:sp>
        <p:nvSpPr>
          <p:cNvPr id="6" name="内容占位符 5">
            <a:extLst>
              <a:ext uri="{FF2B5EF4-FFF2-40B4-BE49-F238E27FC236}">
                <a16:creationId xmlns:a16="http://schemas.microsoft.com/office/drawing/2014/main" id="{F0ED4031-DD9B-4A00-97AD-C3D3003EE95B}"/>
              </a:ext>
            </a:extLst>
          </p:cNvPr>
          <p:cNvSpPr>
            <a:spLocks noGrp="1"/>
          </p:cNvSpPr>
          <p:nvPr>
            <p:ph sz="half" idx="1"/>
          </p:nvPr>
        </p:nvSpPr>
        <p:spPr>
          <a:xfrm>
            <a:off x="751042" y="1196752"/>
            <a:ext cx="3964682" cy="4610493"/>
          </a:xfrm>
        </p:spPr>
        <p:txBody>
          <a:bodyPr/>
          <a:lstStyle/>
          <a:p>
            <a:pPr marL="0" indent="0" eaLnBrk="1" hangingPunct="1">
              <a:buNone/>
            </a:pPr>
            <a:r>
              <a:rPr lang="en-US" altLang="zh-CN" sz="2400" dirty="0">
                <a:latin typeface="+mn-ea"/>
              </a:rPr>
              <a:t>4.1</a:t>
            </a:r>
            <a:r>
              <a:rPr lang="zh-CN" altLang="en-US" sz="2400" dirty="0">
                <a:latin typeface="+mn-ea"/>
              </a:rPr>
              <a:t>数据链路层概述</a:t>
            </a:r>
            <a:endParaRPr lang="en-US" altLang="zh-CN" sz="2400" dirty="0">
              <a:latin typeface="+mn-ea"/>
            </a:endParaRPr>
          </a:p>
          <a:p>
            <a:pPr marL="385763" lvl="1" indent="0" eaLnBrk="1" hangingPunct="1">
              <a:buNone/>
            </a:pPr>
            <a:r>
              <a:rPr lang="en-US" altLang="zh-CN" sz="2000" dirty="0">
                <a:latin typeface="+mn-ea"/>
              </a:rPr>
              <a:t>4.1.1 </a:t>
            </a:r>
            <a:r>
              <a:rPr lang="zh-CN" altLang="en-US" sz="2000" dirty="0">
                <a:latin typeface="+mn-ea"/>
              </a:rPr>
              <a:t>基本概念</a:t>
            </a:r>
            <a:endParaRPr lang="en-US" altLang="zh-CN" sz="2000" dirty="0">
              <a:latin typeface="+mn-ea"/>
            </a:endParaRPr>
          </a:p>
          <a:p>
            <a:pPr marL="385763" lvl="1" indent="0" eaLnBrk="1" hangingPunct="1">
              <a:buNone/>
            </a:pPr>
            <a:r>
              <a:rPr lang="en-US" altLang="zh-CN" sz="2000" dirty="0">
                <a:latin typeface="+mn-ea"/>
              </a:rPr>
              <a:t>4.1.2 </a:t>
            </a:r>
            <a:r>
              <a:rPr lang="zh-CN" altLang="en-US" sz="2000" dirty="0">
                <a:latin typeface="+mn-ea"/>
              </a:rPr>
              <a:t>数据链路层的基本问题</a:t>
            </a:r>
            <a:endParaRPr lang="en-US" altLang="zh-CN" sz="2000" dirty="0">
              <a:latin typeface="+mn-ea"/>
            </a:endParaRPr>
          </a:p>
          <a:p>
            <a:pPr marL="0" indent="0" eaLnBrk="1" hangingPunct="1">
              <a:buNone/>
            </a:pPr>
            <a:r>
              <a:rPr lang="en-US" altLang="zh-CN" sz="2400" dirty="0">
                <a:latin typeface="+mn-ea"/>
              </a:rPr>
              <a:t>4.2 </a:t>
            </a:r>
            <a:r>
              <a:rPr lang="zh-CN" altLang="en-US" sz="2400" dirty="0">
                <a:latin typeface="+mn-ea"/>
              </a:rPr>
              <a:t>差错控制</a:t>
            </a:r>
          </a:p>
          <a:p>
            <a:pPr marL="385763" lvl="1" indent="0" eaLnBrk="1" hangingPunct="1">
              <a:buNone/>
            </a:pPr>
            <a:r>
              <a:rPr lang="en-US" altLang="zh-CN" sz="2000" dirty="0">
                <a:latin typeface="+mn-ea"/>
              </a:rPr>
              <a:t>4.2.1 </a:t>
            </a:r>
            <a:r>
              <a:rPr lang="zh-CN" altLang="en-US" sz="2000" dirty="0">
                <a:latin typeface="+mn-ea"/>
              </a:rPr>
              <a:t>差错控制方法及分类 </a:t>
            </a:r>
          </a:p>
          <a:p>
            <a:pPr marL="385763" lvl="1" indent="0" eaLnBrk="1" hangingPunct="1">
              <a:buNone/>
            </a:pPr>
            <a:r>
              <a:rPr lang="en-US" altLang="zh-CN" sz="2000" dirty="0">
                <a:latin typeface="+mn-ea"/>
              </a:rPr>
              <a:t>4.2.2 </a:t>
            </a:r>
            <a:r>
              <a:rPr lang="zh-CN" altLang="en-US" sz="2000" dirty="0">
                <a:latin typeface="+mn-ea"/>
              </a:rPr>
              <a:t>编码效率、检错和纠错能力</a:t>
            </a:r>
          </a:p>
          <a:p>
            <a:pPr marL="385763" lvl="1" indent="0" eaLnBrk="1" hangingPunct="1">
              <a:buNone/>
            </a:pPr>
            <a:r>
              <a:rPr lang="en-US" altLang="zh-CN" sz="2000" dirty="0">
                <a:latin typeface="+mn-ea"/>
              </a:rPr>
              <a:t>4.2.3 </a:t>
            </a:r>
            <a:r>
              <a:rPr lang="zh-CN" altLang="en-US" sz="2000" dirty="0">
                <a:latin typeface="+mn-ea"/>
              </a:rPr>
              <a:t>海明码</a:t>
            </a:r>
          </a:p>
          <a:p>
            <a:pPr marL="385763" lvl="1" indent="0" eaLnBrk="1" hangingPunct="1">
              <a:buNone/>
            </a:pPr>
            <a:r>
              <a:rPr lang="en-US" altLang="zh-CN" sz="2000" dirty="0">
                <a:latin typeface="+mn-ea"/>
              </a:rPr>
              <a:t>4.2.4 </a:t>
            </a:r>
            <a:r>
              <a:rPr lang="zh-CN" altLang="en-US" sz="2000" dirty="0">
                <a:latin typeface="+mn-ea"/>
              </a:rPr>
              <a:t>循环冗余码</a:t>
            </a:r>
          </a:p>
          <a:p>
            <a:pPr marL="385763" lvl="1" indent="0" eaLnBrk="1" hangingPunct="1">
              <a:buNone/>
            </a:pPr>
            <a:r>
              <a:rPr lang="en-US" altLang="zh-CN" sz="2000" dirty="0">
                <a:latin typeface="+mn-ea"/>
              </a:rPr>
              <a:t>4.2.5 </a:t>
            </a:r>
            <a:r>
              <a:rPr lang="zh-CN" altLang="en-US" sz="2000" dirty="0">
                <a:latin typeface="+mn-ea"/>
              </a:rPr>
              <a:t>其它差错控制编码 </a:t>
            </a:r>
          </a:p>
          <a:p>
            <a:pPr marL="0" indent="0" eaLnBrk="1" hangingPunct="1">
              <a:buNone/>
            </a:pPr>
            <a:r>
              <a:rPr lang="en-US" altLang="zh-CN" sz="2400" dirty="0">
                <a:latin typeface="+mn-ea"/>
              </a:rPr>
              <a:t>4.3 </a:t>
            </a:r>
            <a:r>
              <a:rPr lang="zh-CN" altLang="en-US" sz="2400" dirty="0">
                <a:latin typeface="+mn-ea"/>
              </a:rPr>
              <a:t>流量控制 </a:t>
            </a:r>
          </a:p>
          <a:p>
            <a:pPr marL="385763" lvl="1" indent="0" eaLnBrk="1" hangingPunct="1">
              <a:buNone/>
            </a:pPr>
            <a:r>
              <a:rPr lang="en-US" altLang="zh-CN" sz="2000" dirty="0">
                <a:latin typeface="+mn-ea"/>
              </a:rPr>
              <a:t>(</a:t>
            </a:r>
            <a:r>
              <a:rPr lang="zh-CN" altLang="en-US" sz="2000" dirty="0">
                <a:latin typeface="+mn-ea"/>
              </a:rPr>
              <a:t>略</a:t>
            </a:r>
            <a:r>
              <a:rPr lang="en-US" altLang="zh-CN" sz="2000" dirty="0">
                <a:latin typeface="+mn-ea"/>
              </a:rPr>
              <a:t>)</a:t>
            </a:r>
            <a:endParaRPr lang="zh-CN" altLang="en-US" sz="2000" dirty="0">
              <a:latin typeface="+mn-ea"/>
            </a:endParaRPr>
          </a:p>
        </p:txBody>
      </p:sp>
      <p:sp>
        <p:nvSpPr>
          <p:cNvPr id="7" name="内容占位符 6">
            <a:extLst>
              <a:ext uri="{FF2B5EF4-FFF2-40B4-BE49-F238E27FC236}">
                <a16:creationId xmlns:a16="http://schemas.microsoft.com/office/drawing/2014/main" id="{5CA9C756-E06A-4918-8677-B4C0CF261331}"/>
              </a:ext>
            </a:extLst>
          </p:cNvPr>
          <p:cNvSpPr>
            <a:spLocks noGrp="1"/>
          </p:cNvSpPr>
          <p:nvPr>
            <p:ph sz="half" idx="2"/>
          </p:nvPr>
        </p:nvSpPr>
        <p:spPr>
          <a:xfrm>
            <a:off x="4716016" y="1196752"/>
            <a:ext cx="3888432" cy="4450449"/>
          </a:xfrm>
        </p:spPr>
        <p:txBody>
          <a:bodyPr/>
          <a:lstStyle/>
          <a:p>
            <a:pPr marL="0" indent="0" eaLnBrk="1" hangingPunct="1">
              <a:buNone/>
            </a:pPr>
            <a:r>
              <a:rPr lang="en-US" altLang="zh-CN" sz="2400" dirty="0">
                <a:latin typeface="+mn-ea"/>
              </a:rPr>
              <a:t>4.4 </a:t>
            </a:r>
            <a:r>
              <a:rPr lang="zh-CN" altLang="en-US" sz="2400" dirty="0">
                <a:latin typeface="+mn-ea"/>
              </a:rPr>
              <a:t>点到点信道数据链路层协议</a:t>
            </a:r>
          </a:p>
          <a:p>
            <a:pPr marL="385763" lvl="1" indent="0" eaLnBrk="1" hangingPunct="1">
              <a:buNone/>
            </a:pPr>
            <a:r>
              <a:rPr lang="en-US" altLang="zh-CN" sz="2000" dirty="0">
                <a:latin typeface="+mn-ea"/>
              </a:rPr>
              <a:t>4.4.1 HDLC</a:t>
            </a:r>
            <a:r>
              <a:rPr lang="zh-CN" altLang="en-US" sz="2000" dirty="0">
                <a:latin typeface="+mn-ea"/>
              </a:rPr>
              <a:t>协议</a:t>
            </a:r>
          </a:p>
          <a:p>
            <a:pPr marL="385763" lvl="1" indent="0" eaLnBrk="1" hangingPunct="1">
              <a:buNone/>
            </a:pPr>
            <a:r>
              <a:rPr lang="en-US" altLang="zh-CN" sz="2000" dirty="0">
                <a:latin typeface="+mn-ea"/>
              </a:rPr>
              <a:t>4.4.2 PPP</a:t>
            </a:r>
            <a:r>
              <a:rPr lang="zh-CN" altLang="en-US" sz="2000" dirty="0">
                <a:latin typeface="+mn-ea"/>
              </a:rPr>
              <a:t>协议</a:t>
            </a:r>
          </a:p>
          <a:p>
            <a:pPr marL="0" indent="0">
              <a:buNone/>
            </a:pPr>
            <a:r>
              <a:rPr lang="en-US" altLang="zh-CN" sz="2400" dirty="0">
                <a:latin typeface="+mn-ea"/>
              </a:rPr>
              <a:t>4.5 </a:t>
            </a:r>
            <a:r>
              <a:rPr lang="zh-CN" altLang="en-US" sz="2400" dirty="0">
                <a:latin typeface="+mn-ea"/>
              </a:rPr>
              <a:t>广播信道数据链路层</a:t>
            </a:r>
            <a:endParaRPr lang="en-US" altLang="zh-CN" sz="2400" dirty="0">
              <a:latin typeface="+mn-ea"/>
            </a:endParaRPr>
          </a:p>
          <a:p>
            <a:pPr marL="385763" lvl="1" indent="0" eaLnBrk="1" hangingPunct="1">
              <a:buNone/>
            </a:pPr>
            <a:r>
              <a:rPr lang="en-US" altLang="zh-CN" sz="2000" dirty="0">
                <a:latin typeface="+mn-ea"/>
              </a:rPr>
              <a:t>4.5.1 </a:t>
            </a:r>
            <a:r>
              <a:rPr lang="zh-CN" altLang="en-US" sz="2000" dirty="0">
                <a:latin typeface="+mn-ea"/>
              </a:rPr>
              <a:t>概述</a:t>
            </a:r>
            <a:endParaRPr lang="en-US" altLang="zh-CN" sz="2000" dirty="0">
              <a:latin typeface="+mn-ea"/>
            </a:endParaRPr>
          </a:p>
          <a:p>
            <a:pPr marL="385763" lvl="1" indent="0" eaLnBrk="1" hangingPunct="1">
              <a:buNone/>
            </a:pPr>
            <a:r>
              <a:rPr lang="en-US" altLang="zh-CN" sz="2000" dirty="0">
                <a:latin typeface="+mn-ea"/>
              </a:rPr>
              <a:t>4.5.2 </a:t>
            </a:r>
            <a:r>
              <a:rPr lang="zh-CN" altLang="en-US" sz="2000" dirty="0">
                <a:latin typeface="+mn-ea"/>
              </a:rPr>
              <a:t>动态接入分配协议</a:t>
            </a:r>
            <a:r>
              <a:rPr lang="en-US" altLang="zh-CN" sz="2000" dirty="0">
                <a:latin typeface="+mn-ea"/>
              </a:rPr>
              <a:t> </a:t>
            </a:r>
          </a:p>
          <a:p>
            <a:pPr marL="385763" lvl="1" indent="0" eaLnBrk="1" hangingPunct="1">
              <a:buNone/>
            </a:pPr>
            <a:r>
              <a:rPr lang="en-US" altLang="zh-CN" sz="2000" dirty="0">
                <a:latin typeface="+mn-ea"/>
              </a:rPr>
              <a:t>4.5.3 </a:t>
            </a:r>
            <a:r>
              <a:rPr lang="zh-CN" altLang="en-US" sz="2000" dirty="0">
                <a:latin typeface="+mn-ea"/>
              </a:rPr>
              <a:t>局域网</a:t>
            </a:r>
            <a:endParaRPr lang="en-US" altLang="zh-CN" sz="2000" dirty="0">
              <a:latin typeface="+mn-ea"/>
            </a:endParaRPr>
          </a:p>
          <a:p>
            <a:pPr marL="385763" lvl="1" indent="0" eaLnBrk="1" hangingPunct="1">
              <a:buNone/>
            </a:pPr>
            <a:r>
              <a:rPr lang="en-US" altLang="zh-CN" sz="2000" dirty="0">
                <a:latin typeface="+mn-ea"/>
              </a:rPr>
              <a:t>4.5.4</a:t>
            </a:r>
            <a:r>
              <a:rPr lang="zh-CN" altLang="en-US" sz="2000" dirty="0">
                <a:latin typeface="+mn-ea"/>
              </a:rPr>
              <a:t> 局域网扩展</a:t>
            </a:r>
            <a:endParaRPr lang="en-US" altLang="zh-CN" sz="2000" dirty="0">
              <a:latin typeface="+mn-ea"/>
            </a:endParaRPr>
          </a:p>
          <a:p>
            <a:pPr marL="0" indent="0">
              <a:buNone/>
            </a:pPr>
            <a:r>
              <a:rPr lang="en-US" altLang="zh-CN" sz="2400" dirty="0">
                <a:latin typeface="+mn-ea"/>
              </a:rPr>
              <a:t>4.6 </a:t>
            </a:r>
            <a:r>
              <a:rPr lang="zh-CN" altLang="en-US" sz="2400" dirty="0">
                <a:latin typeface="+mn-ea"/>
              </a:rPr>
              <a:t>以太网的演进</a:t>
            </a:r>
            <a:endParaRPr lang="en-US" altLang="zh-CN" sz="2400" dirty="0">
              <a:latin typeface="+mn-ea"/>
            </a:endParaRPr>
          </a:p>
          <a:p>
            <a:pPr marL="0" indent="0">
              <a:buNone/>
            </a:pPr>
            <a:endParaRPr lang="zh-CN" altLang="en-US" sz="2400" dirty="0">
              <a:latin typeface="+mn-ea"/>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98E09-794F-4B36-BBD5-B7E6CA72223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ABCA13E-D893-49EA-8006-73E9E9526B32}"/>
              </a:ext>
            </a:extLst>
          </p:cNvPr>
          <p:cNvSpPr>
            <a:spLocks noGrp="1"/>
          </p:cNvSpPr>
          <p:nvPr>
            <p:ph idx="1"/>
          </p:nvPr>
        </p:nvSpPr>
        <p:spPr>
          <a:xfrm>
            <a:off x="969546" y="2699529"/>
            <a:ext cx="7391400" cy="2086725"/>
          </a:xfrm>
        </p:spPr>
        <p:txBody>
          <a:bodyPr/>
          <a:lstStyle/>
          <a:p>
            <a:r>
              <a:rPr lang="zh-CN" altLang="en-US" sz="2400" dirty="0">
                <a:latin typeface="+mn-ea"/>
              </a:rPr>
              <a:t>设帧定界符中有连续</a:t>
            </a:r>
            <a:r>
              <a:rPr lang="en-US" altLang="zh-CN" sz="2400" dirty="0">
                <a:latin typeface="+mn-ea"/>
              </a:rPr>
              <a:t>n</a:t>
            </a:r>
            <a:r>
              <a:rPr lang="zh-CN" altLang="en-US" sz="2400" dirty="0">
                <a:latin typeface="+mn-ea"/>
              </a:rPr>
              <a:t>个“</a:t>
            </a:r>
            <a:r>
              <a:rPr lang="en-US" altLang="zh-CN" sz="2400" dirty="0">
                <a:latin typeface="+mn-ea"/>
              </a:rPr>
              <a:t>1</a:t>
            </a:r>
            <a:r>
              <a:rPr lang="zh-CN" altLang="en-US" sz="2400" dirty="0">
                <a:latin typeface="+mn-ea"/>
              </a:rPr>
              <a:t>”；</a:t>
            </a:r>
            <a:endParaRPr lang="en-US" altLang="zh-CN" sz="2400" dirty="0">
              <a:latin typeface="+mn-ea"/>
            </a:endParaRPr>
          </a:p>
          <a:p>
            <a:r>
              <a:rPr lang="zh-CN" altLang="en-US" sz="2400" dirty="0">
                <a:latin typeface="+mn-ea"/>
              </a:rPr>
              <a:t>发送端，只要在帧的数据字段发现有</a:t>
            </a:r>
            <a:r>
              <a:rPr lang="en-US" altLang="zh-CN" sz="2400" dirty="0">
                <a:latin typeface="+mn-ea"/>
              </a:rPr>
              <a:t>n-1</a:t>
            </a:r>
            <a:r>
              <a:rPr lang="zh-CN" altLang="en-US" sz="2400" dirty="0">
                <a:latin typeface="+mn-ea"/>
              </a:rPr>
              <a:t>个连续“</a:t>
            </a:r>
            <a:r>
              <a:rPr lang="en-US" altLang="zh-CN" sz="2400" dirty="0">
                <a:latin typeface="+mn-ea"/>
              </a:rPr>
              <a:t>1</a:t>
            </a:r>
            <a:r>
              <a:rPr lang="zh-CN" altLang="en-US" sz="2400" dirty="0">
                <a:latin typeface="+mn-ea"/>
              </a:rPr>
              <a:t>”时，则立即填入一个“</a:t>
            </a:r>
            <a:r>
              <a:rPr lang="en-US" altLang="zh-CN" sz="2400" dirty="0">
                <a:latin typeface="+mn-ea"/>
              </a:rPr>
              <a:t>0</a:t>
            </a:r>
            <a:r>
              <a:rPr lang="zh-CN" altLang="en-US" sz="2400" dirty="0">
                <a:latin typeface="+mn-ea"/>
              </a:rPr>
              <a:t>”；</a:t>
            </a:r>
            <a:endParaRPr lang="en-US" altLang="zh-CN" sz="2400" dirty="0">
              <a:latin typeface="+mn-ea"/>
            </a:endParaRPr>
          </a:p>
          <a:p>
            <a:r>
              <a:rPr lang="zh-CN" altLang="en-US" sz="2400" dirty="0">
                <a:latin typeface="+mn-ea"/>
              </a:rPr>
              <a:t>接收端，对帧的数据字段比特流进行扫描。每当发现</a:t>
            </a:r>
            <a:r>
              <a:rPr lang="en-US" altLang="zh-CN" sz="2400" dirty="0">
                <a:latin typeface="+mn-ea"/>
              </a:rPr>
              <a:t>n-1</a:t>
            </a:r>
            <a:r>
              <a:rPr lang="zh-CN" altLang="en-US" sz="2400" dirty="0">
                <a:latin typeface="+mn-ea"/>
              </a:rPr>
              <a:t>个连续“</a:t>
            </a:r>
            <a:r>
              <a:rPr lang="en-US" altLang="zh-CN" sz="2400" dirty="0">
                <a:latin typeface="+mn-ea"/>
              </a:rPr>
              <a:t>1</a:t>
            </a:r>
            <a:r>
              <a:rPr lang="zh-CN" altLang="en-US" sz="2400" dirty="0">
                <a:latin typeface="+mn-ea"/>
              </a:rPr>
              <a:t>”时，就删除其后的“</a:t>
            </a:r>
            <a:r>
              <a:rPr lang="en-US" altLang="zh-CN" sz="2400" dirty="0">
                <a:latin typeface="+mn-ea"/>
              </a:rPr>
              <a:t>0</a:t>
            </a:r>
            <a:r>
              <a:rPr lang="zh-CN" altLang="en-US" sz="2400" dirty="0">
                <a:latin typeface="+mn-ea"/>
              </a:rPr>
              <a:t>”。</a:t>
            </a:r>
          </a:p>
        </p:txBody>
      </p:sp>
      <p:sp>
        <p:nvSpPr>
          <p:cNvPr id="4" name="文本框 3">
            <a:extLst>
              <a:ext uri="{FF2B5EF4-FFF2-40B4-BE49-F238E27FC236}">
                <a16:creationId xmlns:a16="http://schemas.microsoft.com/office/drawing/2014/main" id="{384F326F-9F1A-4275-A090-E19C317C68B2}"/>
              </a:ext>
            </a:extLst>
          </p:cNvPr>
          <p:cNvSpPr txBox="1"/>
          <p:nvPr/>
        </p:nvSpPr>
        <p:spPr>
          <a:xfrm>
            <a:off x="868100" y="1196752"/>
            <a:ext cx="4423979" cy="461665"/>
          </a:xfrm>
          <a:prstGeom prst="rect">
            <a:avLst/>
          </a:prstGeom>
          <a:noFill/>
        </p:spPr>
        <p:txBody>
          <a:bodyPr wrap="square">
            <a:spAutoFit/>
          </a:bodyPr>
          <a:lstStyle/>
          <a:p>
            <a:r>
              <a:rPr lang="en-US" altLang="zh-CN" dirty="0"/>
              <a:t>3</a:t>
            </a:r>
            <a:r>
              <a:rPr lang="zh-CN" altLang="en-US" dirty="0"/>
              <a:t>、透明传输方法</a:t>
            </a:r>
            <a:r>
              <a:rPr lang="en-US" altLang="zh-CN" dirty="0"/>
              <a:t>—</a:t>
            </a:r>
            <a:r>
              <a:rPr lang="zh-CN" altLang="en-US" dirty="0"/>
              <a:t>比特填充法</a:t>
            </a:r>
          </a:p>
        </p:txBody>
      </p:sp>
      <p:sp>
        <p:nvSpPr>
          <p:cNvPr id="6" name="文本框 5">
            <a:extLst>
              <a:ext uri="{FF2B5EF4-FFF2-40B4-BE49-F238E27FC236}">
                <a16:creationId xmlns:a16="http://schemas.microsoft.com/office/drawing/2014/main" id="{DA301A3C-2611-4B2E-8A90-97ED79850D19}"/>
              </a:ext>
            </a:extLst>
          </p:cNvPr>
          <p:cNvSpPr txBox="1"/>
          <p:nvPr/>
        </p:nvSpPr>
        <p:spPr>
          <a:xfrm>
            <a:off x="969546" y="1757681"/>
            <a:ext cx="7086599" cy="830997"/>
          </a:xfrm>
          <a:prstGeom prst="rect">
            <a:avLst/>
          </a:prstGeom>
          <a:noFill/>
        </p:spPr>
        <p:txBody>
          <a:bodyPr wrap="square">
            <a:spAutoFit/>
          </a:bodyPr>
          <a:lstStyle/>
          <a:p>
            <a:r>
              <a:rPr lang="zh-CN" altLang="en-US" dirty="0"/>
              <a:t>当连续的多个“</a:t>
            </a:r>
            <a:r>
              <a:rPr lang="en-US" altLang="zh-CN" dirty="0"/>
              <a:t>1</a:t>
            </a:r>
            <a:r>
              <a:rPr lang="zh-CN" altLang="en-US" dirty="0"/>
              <a:t>”或多个“</a:t>
            </a:r>
            <a:r>
              <a:rPr lang="en-US" altLang="zh-CN" dirty="0"/>
              <a:t>0</a:t>
            </a:r>
            <a:r>
              <a:rPr lang="zh-CN" altLang="en-US" dirty="0"/>
              <a:t>”作为帧定界符中的一部分时，可采用一种比较简单的透明传输方法：</a:t>
            </a:r>
            <a:endParaRPr lang="en-US" altLang="zh-CN" dirty="0"/>
          </a:p>
        </p:txBody>
      </p:sp>
      <p:sp>
        <p:nvSpPr>
          <p:cNvPr id="8" name="文本框 7">
            <a:extLst>
              <a:ext uri="{FF2B5EF4-FFF2-40B4-BE49-F238E27FC236}">
                <a16:creationId xmlns:a16="http://schemas.microsoft.com/office/drawing/2014/main" id="{93C88A33-74D8-48B8-9046-57930CF95F3F}"/>
              </a:ext>
            </a:extLst>
          </p:cNvPr>
          <p:cNvSpPr txBox="1"/>
          <p:nvPr/>
        </p:nvSpPr>
        <p:spPr>
          <a:xfrm>
            <a:off x="969546" y="4897105"/>
            <a:ext cx="7418878" cy="1200329"/>
          </a:xfrm>
          <a:prstGeom prst="rect">
            <a:avLst/>
          </a:prstGeom>
          <a:noFill/>
        </p:spPr>
        <p:txBody>
          <a:bodyPr wrap="square">
            <a:spAutoFit/>
          </a:bodyPr>
          <a:lstStyle/>
          <a:p>
            <a:r>
              <a:rPr lang="zh-CN" altLang="en-US" dirty="0"/>
              <a:t>如，在</a:t>
            </a:r>
            <a:r>
              <a:rPr lang="en-US" altLang="zh-CN" dirty="0"/>
              <a:t>HDLC</a:t>
            </a:r>
            <a:r>
              <a:rPr lang="zh-CN" altLang="en-US" dirty="0"/>
              <a:t>协议中 ，帧定界符为“</a:t>
            </a:r>
            <a:r>
              <a:rPr lang="en-US" altLang="zh-CN" dirty="0"/>
              <a:t>01111110</a:t>
            </a:r>
            <a:r>
              <a:rPr lang="zh-CN" altLang="en-US" dirty="0"/>
              <a:t>”，</a:t>
            </a:r>
            <a:endParaRPr lang="en-US" altLang="zh-CN" dirty="0"/>
          </a:p>
          <a:p>
            <a:r>
              <a:rPr lang="zh-CN" altLang="en-US" dirty="0"/>
              <a:t>在其数据字段中只要发现有连续</a:t>
            </a:r>
            <a:r>
              <a:rPr lang="en-US" altLang="zh-CN" dirty="0"/>
              <a:t>5</a:t>
            </a:r>
            <a:r>
              <a:rPr lang="zh-CN" altLang="en-US" dirty="0"/>
              <a:t>个“</a:t>
            </a:r>
            <a:r>
              <a:rPr lang="en-US" altLang="zh-CN" dirty="0"/>
              <a:t>1</a:t>
            </a:r>
            <a:r>
              <a:rPr lang="zh-CN" altLang="en-US" dirty="0"/>
              <a:t>”，就在其后插入一个“</a:t>
            </a:r>
            <a:r>
              <a:rPr lang="en-US" altLang="zh-CN" dirty="0"/>
              <a:t>0</a:t>
            </a:r>
            <a:r>
              <a:rPr lang="zh-CN" altLang="en-US" dirty="0"/>
              <a:t>”。</a:t>
            </a:r>
          </a:p>
        </p:txBody>
      </p:sp>
    </p:spTree>
    <p:extLst>
      <p:ext uri="{BB962C8B-B14F-4D97-AF65-F5344CB8AC3E}">
        <p14:creationId xmlns:p14="http://schemas.microsoft.com/office/powerpoint/2010/main" val="9154187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A6F66-5BC6-405F-BBCB-930ED4E21D70}"/>
              </a:ext>
            </a:extLst>
          </p:cNvPr>
          <p:cNvSpPr>
            <a:spLocks noGrp="1"/>
          </p:cNvSpPr>
          <p:nvPr>
            <p:ph type="title"/>
          </p:nvPr>
        </p:nvSpPr>
        <p:spPr/>
        <p:txBody>
          <a:bodyPr/>
          <a:lstStyle/>
          <a:p>
            <a:endParaRPr lang="zh-CN" altLang="en-US"/>
          </a:p>
        </p:txBody>
      </p:sp>
      <p:sp>
        <p:nvSpPr>
          <p:cNvPr id="4" name="AutoShape 20">
            <a:extLst>
              <a:ext uri="{FF2B5EF4-FFF2-40B4-BE49-F238E27FC236}">
                <a16:creationId xmlns:a16="http://schemas.microsoft.com/office/drawing/2014/main" id="{2FD93F81-FF69-4B24-87B0-01E9D0A75352}"/>
              </a:ext>
            </a:extLst>
          </p:cNvPr>
          <p:cNvSpPr>
            <a:spLocks noChangeArrowheads="1"/>
          </p:cNvSpPr>
          <p:nvPr/>
        </p:nvSpPr>
        <p:spPr bwMode="auto">
          <a:xfrm>
            <a:off x="4840288" y="4830763"/>
            <a:ext cx="2305050" cy="4318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5" name="AutoShape 5">
            <a:extLst>
              <a:ext uri="{FF2B5EF4-FFF2-40B4-BE49-F238E27FC236}">
                <a16:creationId xmlns:a16="http://schemas.microsoft.com/office/drawing/2014/main" id="{EDDF1830-B362-45A7-A24C-FF690F546F4E}"/>
              </a:ext>
            </a:extLst>
          </p:cNvPr>
          <p:cNvSpPr>
            <a:spLocks noChangeArrowheads="1"/>
          </p:cNvSpPr>
          <p:nvPr/>
        </p:nvSpPr>
        <p:spPr bwMode="auto">
          <a:xfrm>
            <a:off x="6613525" y="4860925"/>
            <a:ext cx="242888" cy="350838"/>
          </a:xfrm>
          <a:prstGeom prst="roundRect">
            <a:avLst>
              <a:gd name="adj" fmla="val 16667"/>
            </a:avLst>
          </a:prstGeom>
          <a:solidFill>
            <a:srgbClr val="FFCF01"/>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6" name="Rectangle 17">
            <a:extLst>
              <a:ext uri="{FF2B5EF4-FFF2-40B4-BE49-F238E27FC236}">
                <a16:creationId xmlns:a16="http://schemas.microsoft.com/office/drawing/2014/main" id="{14AAAD88-F823-4BD8-8A0A-69375C9989B5}"/>
              </a:ext>
            </a:extLst>
          </p:cNvPr>
          <p:cNvSpPr>
            <a:spLocks noChangeArrowheads="1"/>
          </p:cNvSpPr>
          <p:nvPr/>
        </p:nvSpPr>
        <p:spPr bwMode="auto">
          <a:xfrm>
            <a:off x="4284663" y="4797425"/>
            <a:ext cx="4668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0 1 0 0 1 1 1 1 1 0 1 0 0 0 1 0 1 0</a:t>
            </a:r>
          </a:p>
        </p:txBody>
      </p:sp>
      <p:sp>
        <p:nvSpPr>
          <p:cNvPr id="7" name="AutoShape 19">
            <a:extLst>
              <a:ext uri="{FF2B5EF4-FFF2-40B4-BE49-F238E27FC236}">
                <a16:creationId xmlns:a16="http://schemas.microsoft.com/office/drawing/2014/main" id="{A66C78CA-F4E8-4A6B-B551-7C27D82519B6}"/>
              </a:ext>
            </a:extLst>
          </p:cNvPr>
          <p:cNvSpPr>
            <a:spLocks noChangeArrowheads="1"/>
          </p:cNvSpPr>
          <p:nvPr/>
        </p:nvSpPr>
        <p:spPr bwMode="auto">
          <a:xfrm>
            <a:off x="5003800" y="3213100"/>
            <a:ext cx="2305050" cy="4318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8" name="AutoShape 6">
            <a:extLst>
              <a:ext uri="{FF2B5EF4-FFF2-40B4-BE49-F238E27FC236}">
                <a16:creationId xmlns:a16="http://schemas.microsoft.com/office/drawing/2014/main" id="{6128075E-56DF-4B24-A340-090F4A602197}"/>
              </a:ext>
            </a:extLst>
          </p:cNvPr>
          <p:cNvSpPr>
            <a:spLocks noChangeArrowheads="1"/>
          </p:cNvSpPr>
          <p:nvPr/>
        </p:nvSpPr>
        <p:spPr bwMode="auto">
          <a:xfrm>
            <a:off x="4976813" y="1557338"/>
            <a:ext cx="2043112" cy="4318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9" name="Rectangle 8">
            <a:extLst>
              <a:ext uri="{FF2B5EF4-FFF2-40B4-BE49-F238E27FC236}">
                <a16:creationId xmlns:a16="http://schemas.microsoft.com/office/drawing/2014/main" id="{FB2B988A-39A2-47B3-B6F0-697243034523}"/>
              </a:ext>
            </a:extLst>
          </p:cNvPr>
          <p:cNvSpPr>
            <a:spLocks noChangeArrowheads="1"/>
          </p:cNvSpPr>
          <p:nvPr/>
        </p:nvSpPr>
        <p:spPr bwMode="auto">
          <a:xfrm>
            <a:off x="4189413" y="1557338"/>
            <a:ext cx="4414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dirty="0">
                <a:solidFill>
                  <a:srgbClr val="3333CC"/>
                </a:solidFill>
                <a:latin typeface="Arial"/>
                <a:ea typeface="黑体"/>
              </a:rPr>
              <a:t>0 1 0 0 1 1 1 1 1 1 0 0 0 1 0 1 0</a:t>
            </a:r>
          </a:p>
        </p:txBody>
      </p:sp>
      <p:sp>
        <p:nvSpPr>
          <p:cNvPr id="10" name="AutoShape 4">
            <a:extLst>
              <a:ext uri="{FF2B5EF4-FFF2-40B4-BE49-F238E27FC236}">
                <a16:creationId xmlns:a16="http://schemas.microsoft.com/office/drawing/2014/main" id="{F568DDB9-994A-45F3-8A33-4B0ABEE760C2}"/>
              </a:ext>
            </a:extLst>
          </p:cNvPr>
          <p:cNvSpPr>
            <a:spLocks noChangeArrowheads="1"/>
          </p:cNvSpPr>
          <p:nvPr/>
        </p:nvSpPr>
        <p:spPr bwMode="auto">
          <a:xfrm>
            <a:off x="6561138" y="3244850"/>
            <a:ext cx="242887" cy="371475"/>
          </a:xfrm>
          <a:prstGeom prst="roundRect">
            <a:avLst>
              <a:gd name="adj" fmla="val 16667"/>
            </a:avLst>
          </a:prstGeom>
          <a:solidFill>
            <a:srgbClr val="FFCF01"/>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1" name="Rectangle 16">
            <a:extLst>
              <a:ext uri="{FF2B5EF4-FFF2-40B4-BE49-F238E27FC236}">
                <a16:creationId xmlns:a16="http://schemas.microsoft.com/office/drawing/2014/main" id="{C09A07FD-812B-4E8B-A998-60AA9B1DFA6B}"/>
              </a:ext>
            </a:extLst>
          </p:cNvPr>
          <p:cNvSpPr>
            <a:spLocks noChangeArrowheads="1"/>
          </p:cNvSpPr>
          <p:nvPr/>
        </p:nvSpPr>
        <p:spPr bwMode="auto">
          <a:xfrm>
            <a:off x="4224338" y="3208338"/>
            <a:ext cx="4668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0 1 0 0 1 1 1 1 1 0 1 0 0 0 1 0 1 0</a:t>
            </a:r>
          </a:p>
        </p:txBody>
      </p:sp>
      <p:sp>
        <p:nvSpPr>
          <p:cNvPr id="12" name="Rectangle 7">
            <a:extLst>
              <a:ext uri="{FF2B5EF4-FFF2-40B4-BE49-F238E27FC236}">
                <a16:creationId xmlns:a16="http://schemas.microsoft.com/office/drawing/2014/main" id="{C73EF33E-C086-4E16-9E78-3F284CE75FB7}"/>
              </a:ext>
            </a:extLst>
          </p:cNvPr>
          <p:cNvSpPr>
            <a:spLocks noChangeArrowheads="1"/>
          </p:cNvSpPr>
          <p:nvPr/>
        </p:nvSpPr>
        <p:spPr bwMode="auto">
          <a:xfrm>
            <a:off x="369656" y="1522413"/>
            <a:ext cx="3554272"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a:r>
              <a:rPr lang="zh-CN" altLang="en-US" b="0" dirty="0">
                <a:solidFill>
                  <a:srgbClr val="3333CC"/>
                </a:solidFill>
                <a:latin typeface="Arial"/>
                <a:ea typeface="黑体"/>
              </a:rPr>
              <a:t>数据字段中出现了和帧定界符字段完全一样的</a:t>
            </a:r>
            <a:r>
              <a:rPr lang="en-US" altLang="zh-CN" b="0" dirty="0">
                <a:solidFill>
                  <a:srgbClr val="3333CC"/>
                </a:solidFill>
                <a:latin typeface="Arial"/>
                <a:ea typeface="黑体"/>
              </a:rPr>
              <a:t>8</a:t>
            </a:r>
            <a:r>
              <a:rPr lang="zh-CN" altLang="en-US" b="0" dirty="0">
                <a:solidFill>
                  <a:srgbClr val="3333CC"/>
                </a:solidFill>
                <a:latin typeface="Arial"/>
                <a:ea typeface="黑体"/>
              </a:rPr>
              <a:t>个比特组合</a:t>
            </a:r>
          </a:p>
        </p:txBody>
      </p:sp>
      <p:sp>
        <p:nvSpPr>
          <p:cNvPr id="13" name="Rectangle 9">
            <a:extLst>
              <a:ext uri="{FF2B5EF4-FFF2-40B4-BE49-F238E27FC236}">
                <a16:creationId xmlns:a16="http://schemas.microsoft.com/office/drawing/2014/main" id="{3A78C320-CEFA-48AD-9081-D85F6C8295E9}"/>
              </a:ext>
            </a:extLst>
          </p:cNvPr>
          <p:cNvSpPr>
            <a:spLocks noChangeArrowheads="1"/>
          </p:cNvSpPr>
          <p:nvPr/>
        </p:nvSpPr>
        <p:spPr bwMode="auto">
          <a:xfrm>
            <a:off x="369656" y="3046018"/>
            <a:ext cx="3554272"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a:r>
              <a:rPr lang="zh-CN" altLang="en-US" b="0" dirty="0">
                <a:solidFill>
                  <a:srgbClr val="3333CC"/>
                </a:solidFill>
                <a:latin typeface="Arial"/>
                <a:ea typeface="黑体"/>
              </a:rPr>
              <a:t>发送端在连续发送 </a:t>
            </a:r>
            <a:r>
              <a:rPr lang="en-US" altLang="zh-CN" b="0" dirty="0">
                <a:solidFill>
                  <a:srgbClr val="3333CC"/>
                </a:solidFill>
                <a:latin typeface="Arial"/>
                <a:ea typeface="黑体"/>
              </a:rPr>
              <a:t>5 </a:t>
            </a:r>
            <a:r>
              <a:rPr lang="zh-CN" altLang="en-US" b="0" dirty="0">
                <a:solidFill>
                  <a:srgbClr val="3333CC"/>
                </a:solidFill>
                <a:latin typeface="Arial"/>
                <a:ea typeface="黑体"/>
              </a:rPr>
              <a:t>个“</a:t>
            </a:r>
            <a:r>
              <a:rPr lang="en-US" altLang="zh-CN" b="0" dirty="0">
                <a:solidFill>
                  <a:srgbClr val="3333CC"/>
                </a:solidFill>
                <a:latin typeface="Arial"/>
                <a:ea typeface="黑体"/>
              </a:rPr>
              <a:t>1</a:t>
            </a:r>
            <a:r>
              <a:rPr lang="zh-CN" altLang="en-US" b="0" dirty="0">
                <a:solidFill>
                  <a:srgbClr val="3333CC"/>
                </a:solidFill>
                <a:latin typeface="Arial"/>
                <a:ea typeface="黑体"/>
              </a:rPr>
              <a:t>”</a:t>
            </a:r>
            <a:r>
              <a:rPr lang="en-US" altLang="zh-CN" b="0" dirty="0">
                <a:solidFill>
                  <a:srgbClr val="3333CC"/>
                </a:solidFill>
                <a:latin typeface="Arial"/>
                <a:ea typeface="黑体"/>
              </a:rPr>
              <a:t> </a:t>
            </a:r>
            <a:r>
              <a:rPr lang="zh-CN" altLang="en-US" b="0" dirty="0">
                <a:solidFill>
                  <a:srgbClr val="3333CC"/>
                </a:solidFill>
                <a:latin typeface="Arial"/>
                <a:ea typeface="黑体"/>
              </a:rPr>
              <a:t>之后填入“</a:t>
            </a:r>
            <a:r>
              <a:rPr lang="en-US" altLang="zh-CN" b="0" dirty="0">
                <a:solidFill>
                  <a:srgbClr val="3333CC"/>
                </a:solidFill>
                <a:latin typeface="Arial"/>
                <a:ea typeface="黑体"/>
              </a:rPr>
              <a:t>0</a:t>
            </a:r>
            <a:r>
              <a:rPr lang="zh-CN" altLang="en-US" b="0" dirty="0">
                <a:solidFill>
                  <a:srgbClr val="3333CC"/>
                </a:solidFill>
                <a:latin typeface="Arial"/>
                <a:ea typeface="黑体"/>
              </a:rPr>
              <a:t>”再发送</a:t>
            </a:r>
          </a:p>
        </p:txBody>
      </p:sp>
      <p:sp>
        <p:nvSpPr>
          <p:cNvPr id="14" name="Rectangle 10">
            <a:extLst>
              <a:ext uri="{FF2B5EF4-FFF2-40B4-BE49-F238E27FC236}">
                <a16:creationId xmlns:a16="http://schemas.microsoft.com/office/drawing/2014/main" id="{DF605B36-B239-4544-8F60-D1C463D61808}"/>
              </a:ext>
            </a:extLst>
          </p:cNvPr>
          <p:cNvSpPr>
            <a:spLocks noChangeArrowheads="1"/>
          </p:cNvSpPr>
          <p:nvPr/>
        </p:nvSpPr>
        <p:spPr bwMode="auto">
          <a:xfrm>
            <a:off x="369657" y="4509120"/>
            <a:ext cx="3626082" cy="11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a:r>
              <a:rPr lang="zh-CN" altLang="en-US" b="0" dirty="0">
                <a:solidFill>
                  <a:srgbClr val="3333CC"/>
                </a:solidFill>
                <a:latin typeface="Arial"/>
                <a:ea typeface="黑体"/>
              </a:rPr>
              <a:t>接收端在连续接收到 </a:t>
            </a:r>
            <a:r>
              <a:rPr lang="en-US" altLang="zh-CN" b="0" dirty="0">
                <a:solidFill>
                  <a:srgbClr val="3333CC"/>
                </a:solidFill>
                <a:latin typeface="Arial"/>
                <a:ea typeface="黑体"/>
              </a:rPr>
              <a:t>5 </a:t>
            </a:r>
            <a:r>
              <a:rPr lang="zh-CN" altLang="en-US" b="0" dirty="0">
                <a:solidFill>
                  <a:srgbClr val="3333CC"/>
                </a:solidFill>
                <a:latin typeface="Arial"/>
                <a:ea typeface="黑体"/>
              </a:rPr>
              <a:t>个“ </a:t>
            </a:r>
            <a:r>
              <a:rPr lang="en-US" altLang="zh-CN" b="0" dirty="0">
                <a:solidFill>
                  <a:srgbClr val="3333CC"/>
                </a:solidFill>
                <a:latin typeface="Arial"/>
                <a:ea typeface="黑体"/>
              </a:rPr>
              <a:t>1</a:t>
            </a:r>
            <a:r>
              <a:rPr lang="zh-CN" altLang="en-US" b="0" dirty="0">
                <a:solidFill>
                  <a:srgbClr val="3333CC"/>
                </a:solidFill>
                <a:latin typeface="Arial"/>
                <a:ea typeface="黑体"/>
              </a:rPr>
              <a:t>”之后，删除其后的 “</a:t>
            </a:r>
            <a:r>
              <a:rPr lang="en-US" altLang="zh-CN" b="0" dirty="0">
                <a:solidFill>
                  <a:srgbClr val="3333CC"/>
                </a:solidFill>
                <a:latin typeface="Arial"/>
                <a:ea typeface="黑体"/>
              </a:rPr>
              <a:t>0</a:t>
            </a:r>
            <a:r>
              <a:rPr lang="zh-CN" altLang="en-US" b="0" dirty="0">
                <a:solidFill>
                  <a:srgbClr val="3333CC"/>
                </a:solidFill>
                <a:latin typeface="Arial"/>
                <a:ea typeface="黑体"/>
              </a:rPr>
              <a:t>”</a:t>
            </a:r>
          </a:p>
        </p:txBody>
      </p:sp>
      <p:sp>
        <p:nvSpPr>
          <p:cNvPr id="15" name="Rectangle 11">
            <a:extLst>
              <a:ext uri="{FF2B5EF4-FFF2-40B4-BE49-F238E27FC236}">
                <a16:creationId xmlns:a16="http://schemas.microsoft.com/office/drawing/2014/main" id="{54532049-10C5-43F4-B275-C3B4BF4A967E}"/>
              </a:ext>
            </a:extLst>
          </p:cNvPr>
          <p:cNvSpPr>
            <a:spLocks noChangeArrowheads="1"/>
          </p:cNvSpPr>
          <p:nvPr/>
        </p:nvSpPr>
        <p:spPr bwMode="auto">
          <a:xfrm>
            <a:off x="4445000" y="2327275"/>
            <a:ext cx="3876062"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dirty="0">
                <a:solidFill>
                  <a:srgbClr val="3333CC"/>
                </a:solidFill>
                <a:latin typeface="Arial"/>
                <a:ea typeface="黑体"/>
              </a:rPr>
              <a:t>会被误认为是帧定界符字段</a:t>
            </a:r>
            <a:endParaRPr lang="en-US" altLang="zh-CN" b="0" dirty="0">
              <a:solidFill>
                <a:srgbClr val="3333CC"/>
              </a:solidFill>
              <a:latin typeface="Arial"/>
              <a:ea typeface="黑体"/>
            </a:endParaRPr>
          </a:p>
        </p:txBody>
      </p:sp>
      <p:sp>
        <p:nvSpPr>
          <p:cNvPr id="16" name="AutoShape 12">
            <a:extLst>
              <a:ext uri="{FF2B5EF4-FFF2-40B4-BE49-F238E27FC236}">
                <a16:creationId xmlns:a16="http://schemas.microsoft.com/office/drawing/2014/main" id="{4605ADF8-AB3E-41C2-926B-6112C678CBCC}"/>
              </a:ext>
            </a:extLst>
          </p:cNvPr>
          <p:cNvSpPr>
            <a:spLocks noChangeArrowheads="1"/>
          </p:cNvSpPr>
          <p:nvPr/>
        </p:nvSpPr>
        <p:spPr bwMode="auto">
          <a:xfrm rot="-5400000">
            <a:off x="6491288" y="3692525"/>
            <a:ext cx="327025" cy="155575"/>
          </a:xfrm>
          <a:prstGeom prst="rightArrow">
            <a:avLst>
              <a:gd name="adj1" fmla="val 50000"/>
              <a:gd name="adj2" fmla="val 105112"/>
            </a:avLst>
          </a:prstGeom>
          <a:solidFill>
            <a:srgbClr val="FF0000"/>
          </a:solidFill>
          <a:ln w="12700">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7" name="Rectangle 13">
            <a:extLst>
              <a:ext uri="{FF2B5EF4-FFF2-40B4-BE49-F238E27FC236}">
                <a16:creationId xmlns:a16="http://schemas.microsoft.com/office/drawing/2014/main" id="{D3FC12A7-F2F5-42DD-A276-FF8668D1EDD4}"/>
              </a:ext>
            </a:extLst>
          </p:cNvPr>
          <p:cNvSpPr>
            <a:spLocks noChangeArrowheads="1"/>
          </p:cNvSpPr>
          <p:nvPr/>
        </p:nvSpPr>
        <p:spPr bwMode="auto">
          <a:xfrm>
            <a:off x="4799013" y="3911600"/>
            <a:ext cx="26527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发送端填入 </a:t>
            </a:r>
            <a:r>
              <a:rPr lang="en-US" altLang="zh-CN" b="0">
                <a:solidFill>
                  <a:srgbClr val="3333CC"/>
                </a:solidFill>
                <a:latin typeface="Arial"/>
                <a:ea typeface="黑体"/>
              </a:rPr>
              <a:t>0 </a:t>
            </a:r>
            <a:r>
              <a:rPr lang="zh-CN" altLang="en-US" b="0">
                <a:solidFill>
                  <a:srgbClr val="3333CC"/>
                </a:solidFill>
                <a:latin typeface="Arial"/>
                <a:ea typeface="黑体"/>
              </a:rPr>
              <a:t>比特</a:t>
            </a:r>
          </a:p>
        </p:txBody>
      </p:sp>
      <p:sp>
        <p:nvSpPr>
          <p:cNvPr id="18" name="AutoShape 14">
            <a:extLst>
              <a:ext uri="{FF2B5EF4-FFF2-40B4-BE49-F238E27FC236}">
                <a16:creationId xmlns:a16="http://schemas.microsoft.com/office/drawing/2014/main" id="{53792244-FC40-4208-8F79-F433AAC6C65D}"/>
              </a:ext>
            </a:extLst>
          </p:cNvPr>
          <p:cNvSpPr>
            <a:spLocks noChangeArrowheads="1"/>
          </p:cNvSpPr>
          <p:nvPr/>
        </p:nvSpPr>
        <p:spPr bwMode="auto">
          <a:xfrm rot="5400000" flipV="1">
            <a:off x="6569075" y="5256213"/>
            <a:ext cx="365125" cy="155575"/>
          </a:xfrm>
          <a:prstGeom prst="rightArrow">
            <a:avLst>
              <a:gd name="adj1" fmla="val 50000"/>
              <a:gd name="adj2" fmla="val 117358"/>
            </a:avLst>
          </a:prstGeom>
          <a:solidFill>
            <a:srgbClr val="FF0000"/>
          </a:solidFill>
          <a:ln w="12700">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9" name="Rectangle 15">
            <a:extLst>
              <a:ext uri="{FF2B5EF4-FFF2-40B4-BE49-F238E27FC236}">
                <a16:creationId xmlns:a16="http://schemas.microsoft.com/office/drawing/2014/main" id="{9E86009C-F455-47CD-A043-9D30EB0F8CF8}"/>
              </a:ext>
            </a:extLst>
          </p:cNvPr>
          <p:cNvSpPr>
            <a:spLocks noChangeArrowheads="1"/>
          </p:cNvSpPr>
          <p:nvPr/>
        </p:nvSpPr>
        <p:spPr bwMode="auto">
          <a:xfrm>
            <a:off x="4749800" y="5567363"/>
            <a:ext cx="35671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接收端删除填入的 </a:t>
            </a:r>
            <a:r>
              <a:rPr lang="en-US" altLang="zh-CN" b="0">
                <a:solidFill>
                  <a:srgbClr val="3333CC"/>
                </a:solidFill>
                <a:latin typeface="Arial"/>
                <a:ea typeface="黑体"/>
              </a:rPr>
              <a:t>0 </a:t>
            </a:r>
            <a:r>
              <a:rPr lang="zh-CN" altLang="en-US" b="0">
                <a:solidFill>
                  <a:srgbClr val="3333CC"/>
                </a:solidFill>
                <a:latin typeface="Arial"/>
                <a:ea typeface="黑体"/>
              </a:rPr>
              <a:t>比特</a:t>
            </a:r>
          </a:p>
        </p:txBody>
      </p:sp>
      <p:sp>
        <p:nvSpPr>
          <p:cNvPr id="20" name="AutoShape 18">
            <a:extLst>
              <a:ext uri="{FF2B5EF4-FFF2-40B4-BE49-F238E27FC236}">
                <a16:creationId xmlns:a16="http://schemas.microsoft.com/office/drawing/2014/main" id="{EC3EA0BE-77C4-4D1B-801D-C1476A67CC59}"/>
              </a:ext>
            </a:extLst>
          </p:cNvPr>
          <p:cNvSpPr>
            <a:spLocks/>
          </p:cNvSpPr>
          <p:nvPr/>
        </p:nvSpPr>
        <p:spPr bwMode="auto">
          <a:xfrm rot="-5400000">
            <a:off x="5827713" y="1155700"/>
            <a:ext cx="296862" cy="1944688"/>
          </a:xfrm>
          <a:prstGeom prst="leftBrace">
            <a:avLst>
              <a:gd name="adj1" fmla="val 54590"/>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Tree>
    <p:extLst>
      <p:ext uri="{BB962C8B-B14F-4D97-AF65-F5344CB8AC3E}">
        <p14:creationId xmlns:p14="http://schemas.microsoft.com/office/powerpoint/2010/main" val="355416285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8C1C23C-6EF7-49A3-AEAA-2DED495D15B5}"/>
              </a:ext>
            </a:extLst>
          </p:cNvPr>
          <p:cNvSpPr>
            <a:spLocks noGrp="1" noChangeArrowheads="1"/>
          </p:cNvSpPr>
          <p:nvPr>
            <p:ph type="title"/>
          </p:nvPr>
        </p:nvSpPr>
        <p:spPr/>
        <p:txBody>
          <a:bodyPr/>
          <a:lstStyle/>
          <a:p>
            <a:pPr eaLnBrk="1" hangingPunct="1"/>
            <a:r>
              <a:rPr lang="en-US" altLang="zh-CN" dirty="0"/>
              <a:t>4.2 </a:t>
            </a:r>
            <a:r>
              <a:rPr lang="zh-CN" altLang="en-US" dirty="0"/>
              <a:t>差错控制</a:t>
            </a:r>
          </a:p>
        </p:txBody>
      </p:sp>
      <p:sp>
        <p:nvSpPr>
          <p:cNvPr id="19460" name="AutoShape 5">
            <a:extLst>
              <a:ext uri="{FF2B5EF4-FFF2-40B4-BE49-F238E27FC236}">
                <a16:creationId xmlns:a16="http://schemas.microsoft.com/office/drawing/2014/main" id="{438E8775-D677-482D-88A4-5AC4347F7C39}"/>
              </a:ext>
            </a:extLst>
          </p:cNvPr>
          <p:cNvSpPr>
            <a:spLocks/>
          </p:cNvSpPr>
          <p:nvPr/>
        </p:nvSpPr>
        <p:spPr bwMode="auto">
          <a:xfrm>
            <a:off x="1408113" y="3672681"/>
            <a:ext cx="288925" cy="795338"/>
          </a:xfrm>
          <a:prstGeom prst="leftBrace">
            <a:avLst>
              <a:gd name="adj1" fmla="val 2495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latin typeface="+mn-ea"/>
              <a:ea typeface="+mn-ea"/>
            </a:endParaRPr>
          </a:p>
        </p:txBody>
      </p:sp>
      <p:sp>
        <p:nvSpPr>
          <p:cNvPr id="19461" name="AutoShape 4">
            <a:extLst>
              <a:ext uri="{FF2B5EF4-FFF2-40B4-BE49-F238E27FC236}">
                <a16:creationId xmlns:a16="http://schemas.microsoft.com/office/drawing/2014/main" id="{F19123D2-DB03-4B0A-A2E9-A6A012F58655}"/>
              </a:ext>
            </a:extLst>
          </p:cNvPr>
          <p:cNvSpPr>
            <a:spLocks/>
          </p:cNvSpPr>
          <p:nvPr/>
        </p:nvSpPr>
        <p:spPr bwMode="auto">
          <a:xfrm>
            <a:off x="3249901" y="2298279"/>
            <a:ext cx="287337" cy="764397"/>
          </a:xfrm>
          <a:prstGeom prst="leftBrace">
            <a:avLst>
              <a:gd name="adj1" fmla="val 2509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latin typeface="+mn-ea"/>
              <a:ea typeface="+mn-ea"/>
            </a:endParaRPr>
          </a:p>
        </p:txBody>
      </p:sp>
      <p:sp>
        <p:nvSpPr>
          <p:cNvPr id="19462" name="Rectangle 6">
            <a:extLst>
              <a:ext uri="{FF2B5EF4-FFF2-40B4-BE49-F238E27FC236}">
                <a16:creationId xmlns:a16="http://schemas.microsoft.com/office/drawing/2014/main" id="{C0DD6B98-382E-4C82-89F5-51419EF9E5DC}"/>
              </a:ext>
            </a:extLst>
          </p:cNvPr>
          <p:cNvSpPr>
            <a:spLocks noChangeArrowheads="1"/>
          </p:cNvSpPr>
          <p:nvPr/>
        </p:nvSpPr>
        <p:spPr bwMode="auto">
          <a:xfrm>
            <a:off x="0" y="260826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19463" name="Rectangle 7">
            <a:extLst>
              <a:ext uri="{FF2B5EF4-FFF2-40B4-BE49-F238E27FC236}">
                <a16:creationId xmlns:a16="http://schemas.microsoft.com/office/drawing/2014/main" id="{80F4714D-AAAC-4B6C-9ADB-17CDF8885BBE}"/>
              </a:ext>
            </a:extLst>
          </p:cNvPr>
          <p:cNvSpPr>
            <a:spLocks noChangeArrowheads="1"/>
          </p:cNvSpPr>
          <p:nvPr/>
        </p:nvSpPr>
        <p:spPr bwMode="auto">
          <a:xfrm>
            <a:off x="3483554" y="2071475"/>
            <a:ext cx="4824412"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tabLst>
                <a:tab pos="1400175" algn="l"/>
                <a:tab pos="14382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400175" algn="l"/>
                <a:tab pos="14382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400175" algn="l"/>
                <a:tab pos="14382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400175" algn="l"/>
                <a:tab pos="14382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400175" algn="l"/>
                <a:tab pos="143827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dirty="0">
                <a:latin typeface="+mn-ea"/>
                <a:ea typeface="+mn-ea"/>
                <a:cs typeface="Times New Roman" panose="02020603050405020304" pitchFamily="18" charset="0"/>
              </a:rPr>
              <a:t>热噪声</a:t>
            </a:r>
            <a:r>
              <a:rPr lang="en-US" altLang="zh-CN" sz="2400" dirty="0">
                <a:latin typeface="+mn-ea"/>
                <a:ea typeface="+mn-ea"/>
                <a:cs typeface="Times New Roman" panose="02020603050405020304" pitchFamily="18" charset="0"/>
              </a:rPr>
              <a:t>:</a:t>
            </a:r>
            <a:r>
              <a:rPr lang="zh-CN" altLang="en-US" sz="2400" dirty="0">
                <a:latin typeface="+mn-ea"/>
                <a:ea typeface="+mn-ea"/>
                <a:cs typeface="Times New Roman" panose="02020603050405020304" pitchFamily="18" charset="0"/>
              </a:rPr>
              <a:t>传输介质内的分子热运动</a:t>
            </a:r>
          </a:p>
          <a:p>
            <a:pPr algn="l" eaLnBrk="1" hangingPunct="1">
              <a:spcBef>
                <a:spcPct val="0"/>
              </a:spcBef>
              <a:buClrTx/>
              <a:buSzTx/>
              <a:buFontTx/>
              <a:buNone/>
            </a:pPr>
            <a:endParaRPr lang="zh-CN" altLang="en-US" sz="2400" dirty="0">
              <a:latin typeface="+mn-ea"/>
              <a:ea typeface="+mn-ea"/>
              <a:cs typeface="Times New Roman" panose="02020603050405020304" pitchFamily="18" charset="0"/>
            </a:endParaRPr>
          </a:p>
          <a:p>
            <a:pPr algn="l" eaLnBrk="1" hangingPunct="1">
              <a:spcBef>
                <a:spcPct val="0"/>
              </a:spcBef>
              <a:buClrTx/>
              <a:buSzTx/>
              <a:buFontTx/>
              <a:buNone/>
            </a:pPr>
            <a:r>
              <a:rPr lang="zh-CN" altLang="en-US" sz="2400" dirty="0">
                <a:latin typeface="+mn-ea"/>
                <a:ea typeface="+mn-ea"/>
                <a:cs typeface="Times New Roman" panose="02020603050405020304" pitchFamily="18" charset="0"/>
              </a:rPr>
              <a:t>冲击噪</a:t>
            </a:r>
            <a:r>
              <a:rPr lang="zh-CN" altLang="en-US" sz="2400" dirty="0">
                <a:latin typeface="+mn-ea"/>
                <a:ea typeface="+mn-ea"/>
              </a:rPr>
              <a:t>声</a:t>
            </a:r>
            <a:r>
              <a:rPr lang="zh-CN" altLang="en-US" sz="2400" dirty="0">
                <a:latin typeface="+mn-ea"/>
                <a:ea typeface="+mn-ea"/>
                <a:cs typeface="Times New Roman" panose="02020603050405020304" pitchFamily="18" charset="0"/>
              </a:rPr>
              <a:t>：外界干扰</a:t>
            </a:r>
          </a:p>
        </p:txBody>
      </p:sp>
      <p:sp>
        <p:nvSpPr>
          <p:cNvPr id="19464" name="Rectangle 8">
            <a:extLst>
              <a:ext uri="{FF2B5EF4-FFF2-40B4-BE49-F238E27FC236}">
                <a16:creationId xmlns:a16="http://schemas.microsoft.com/office/drawing/2014/main" id="{47F5A5E2-237D-4CA1-BFF5-E273C4F697CA}"/>
              </a:ext>
            </a:extLst>
          </p:cNvPr>
          <p:cNvSpPr>
            <a:spLocks noChangeArrowheads="1"/>
          </p:cNvSpPr>
          <p:nvPr/>
        </p:nvSpPr>
        <p:spPr bwMode="auto">
          <a:xfrm>
            <a:off x="1008063" y="3470186"/>
            <a:ext cx="8135937"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685800" algn="just">
              <a:spcBef>
                <a:spcPct val="20000"/>
              </a:spcBef>
              <a:buClr>
                <a:schemeClr val="accent2"/>
              </a:buClr>
              <a:buSzPct val="70000"/>
              <a:buFont typeface="Wingdings" panose="05000000000000000000" pitchFamily="2" charset="2"/>
              <a:buBlip>
                <a:blip r:embed="rId2"/>
              </a:buBlip>
              <a:tabLst>
                <a:tab pos="22764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22764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22764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22764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22764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dirty="0">
                <a:latin typeface="+mn-ea"/>
                <a:ea typeface="+mn-ea"/>
                <a:cs typeface="Times New Roman" panose="02020603050405020304" pitchFamily="18" charset="0"/>
              </a:rPr>
              <a:t>热噪</a:t>
            </a:r>
            <a:r>
              <a:rPr lang="zh-CN" altLang="en-US" sz="2400" dirty="0">
                <a:latin typeface="+mn-ea"/>
                <a:ea typeface="+mn-ea"/>
              </a:rPr>
              <a:t>声</a:t>
            </a:r>
            <a:r>
              <a:rPr lang="en-US" altLang="zh-CN" sz="2400" dirty="0">
                <a:latin typeface="+mn-ea"/>
                <a:ea typeface="+mn-ea"/>
                <a:cs typeface="Times New Roman" panose="02020603050405020304" pitchFamily="18" charset="0"/>
              </a:rPr>
              <a:t>:</a:t>
            </a:r>
            <a:r>
              <a:rPr lang="zh-CN" altLang="en-US" sz="2400" dirty="0">
                <a:latin typeface="+mn-ea"/>
                <a:ea typeface="+mn-ea"/>
                <a:cs typeface="Times New Roman" panose="02020603050405020304" pitchFamily="18" charset="0"/>
              </a:rPr>
              <a:t>干扰幅度小，持续性，对模拟通信影响大。</a:t>
            </a:r>
            <a:r>
              <a:rPr lang="zh-CN" altLang="en-US" sz="2400" dirty="0">
                <a:latin typeface="+mn-ea"/>
                <a:ea typeface="+mn-ea"/>
              </a:rPr>
              <a:t> </a:t>
            </a:r>
            <a:r>
              <a:rPr lang="zh-CN" altLang="en-US" sz="2400" dirty="0">
                <a:latin typeface="+mn-ea"/>
                <a:ea typeface="+mn-ea"/>
                <a:cs typeface="Times New Roman" panose="02020603050405020304" pitchFamily="18" charset="0"/>
              </a:rPr>
              <a:t>	</a:t>
            </a:r>
            <a:endParaRPr lang="zh-CN" altLang="en-US" sz="2400" dirty="0">
              <a:latin typeface="+mn-ea"/>
              <a:ea typeface="+mn-ea"/>
            </a:endParaRPr>
          </a:p>
          <a:p>
            <a:pPr algn="l">
              <a:spcBef>
                <a:spcPct val="0"/>
              </a:spcBef>
              <a:buClrTx/>
              <a:buSzTx/>
              <a:buFontTx/>
              <a:buNone/>
            </a:pPr>
            <a:r>
              <a:rPr lang="zh-CN" altLang="en-US" sz="2400" dirty="0">
                <a:latin typeface="+mn-ea"/>
                <a:ea typeface="+mn-ea"/>
                <a:cs typeface="Times New Roman" panose="02020603050405020304" pitchFamily="18" charset="0"/>
              </a:rPr>
              <a:t>冲击噪</a:t>
            </a:r>
            <a:r>
              <a:rPr lang="zh-CN" altLang="en-US" sz="2400" dirty="0">
                <a:latin typeface="+mn-ea"/>
                <a:ea typeface="+mn-ea"/>
              </a:rPr>
              <a:t>声</a:t>
            </a:r>
            <a:r>
              <a:rPr lang="zh-CN" altLang="en-US" sz="2400" dirty="0">
                <a:latin typeface="+mn-ea"/>
                <a:ea typeface="+mn-ea"/>
                <a:cs typeface="Times New Roman" panose="02020603050405020304" pitchFamily="18" charset="0"/>
              </a:rPr>
              <a:t>：干扰幅度大，突发性，对数字通信影响大</a:t>
            </a:r>
          </a:p>
        </p:txBody>
      </p:sp>
      <p:sp>
        <p:nvSpPr>
          <p:cNvPr id="19465" name="Rectangle 9">
            <a:extLst>
              <a:ext uri="{FF2B5EF4-FFF2-40B4-BE49-F238E27FC236}">
                <a16:creationId xmlns:a16="http://schemas.microsoft.com/office/drawing/2014/main" id="{E55B2C0C-4848-4E3B-BBD8-4CBFDCCD7596}"/>
              </a:ext>
            </a:extLst>
          </p:cNvPr>
          <p:cNvSpPr>
            <a:spLocks noChangeArrowheads="1"/>
          </p:cNvSpPr>
          <p:nvPr/>
        </p:nvSpPr>
        <p:spPr bwMode="auto">
          <a:xfrm>
            <a:off x="582354" y="3786981"/>
            <a:ext cx="803425" cy="504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2400" dirty="0">
                <a:latin typeface="+mn-ea"/>
                <a:ea typeface="+mn-ea"/>
              </a:rPr>
              <a:t>特征</a:t>
            </a:r>
          </a:p>
        </p:txBody>
      </p:sp>
      <p:sp>
        <p:nvSpPr>
          <p:cNvPr id="19466" name="Rectangle 10">
            <a:extLst>
              <a:ext uri="{FF2B5EF4-FFF2-40B4-BE49-F238E27FC236}">
                <a16:creationId xmlns:a16="http://schemas.microsoft.com/office/drawing/2014/main" id="{A0A52B62-9F61-4B74-BCEA-7B483ED494C1}"/>
              </a:ext>
            </a:extLst>
          </p:cNvPr>
          <p:cNvSpPr>
            <a:spLocks noChangeArrowheads="1"/>
          </p:cNvSpPr>
          <p:nvPr/>
        </p:nvSpPr>
        <p:spPr bwMode="auto">
          <a:xfrm>
            <a:off x="611188" y="5301208"/>
            <a:ext cx="7993062" cy="98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dirty="0">
                <a:latin typeface="+mn-ea"/>
                <a:ea typeface="+mn-ea"/>
              </a:rPr>
              <a:t>如数据率为</a:t>
            </a:r>
            <a:r>
              <a:rPr lang="en-US" altLang="zh-CN" sz="2400" dirty="0">
                <a:latin typeface="+mn-ea"/>
                <a:ea typeface="+mn-ea"/>
              </a:rPr>
              <a:t>9600bps</a:t>
            </a:r>
            <a:r>
              <a:rPr lang="zh-CN" altLang="en-US" sz="2400" dirty="0">
                <a:latin typeface="+mn-ea"/>
                <a:ea typeface="+mn-ea"/>
              </a:rPr>
              <a:t>，一次闪电持续时间为</a:t>
            </a:r>
            <a:r>
              <a:rPr lang="en-US" altLang="zh-CN" sz="2400" dirty="0">
                <a:latin typeface="+mn-ea"/>
                <a:ea typeface="+mn-ea"/>
              </a:rPr>
              <a:t>10ms</a:t>
            </a:r>
            <a:r>
              <a:rPr lang="zh-CN" altLang="en-US" sz="2400" dirty="0">
                <a:latin typeface="+mn-ea"/>
                <a:ea typeface="+mn-ea"/>
              </a:rPr>
              <a:t>，则连续破坏</a:t>
            </a:r>
            <a:r>
              <a:rPr lang="en-US" altLang="zh-CN" sz="2400" dirty="0">
                <a:latin typeface="+mn-ea"/>
                <a:ea typeface="+mn-ea"/>
              </a:rPr>
              <a:t>96</a:t>
            </a:r>
            <a:r>
              <a:rPr lang="zh-CN" altLang="en-US" sz="2400" dirty="0">
                <a:latin typeface="+mn-ea"/>
                <a:ea typeface="+mn-ea"/>
              </a:rPr>
              <a:t>位。</a:t>
            </a:r>
          </a:p>
        </p:txBody>
      </p:sp>
      <p:sp>
        <p:nvSpPr>
          <p:cNvPr id="19467" name="Rectangle 11">
            <a:extLst>
              <a:ext uri="{FF2B5EF4-FFF2-40B4-BE49-F238E27FC236}">
                <a16:creationId xmlns:a16="http://schemas.microsoft.com/office/drawing/2014/main" id="{D5C3C0C0-FD4E-4DB4-A2F4-B0ABC994A158}"/>
              </a:ext>
            </a:extLst>
          </p:cNvPr>
          <p:cNvSpPr>
            <a:spLocks noChangeArrowheads="1"/>
          </p:cNvSpPr>
          <p:nvPr/>
        </p:nvSpPr>
        <p:spPr bwMode="auto">
          <a:xfrm>
            <a:off x="1805675" y="2420886"/>
            <a:ext cx="1422184" cy="519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2400" dirty="0">
                <a:latin typeface="+mn-ea"/>
                <a:ea typeface="+mn-ea"/>
              </a:rPr>
              <a:t>主要原因</a:t>
            </a:r>
          </a:p>
        </p:txBody>
      </p:sp>
      <p:sp>
        <p:nvSpPr>
          <p:cNvPr id="19468" name="Rectangle 12">
            <a:extLst>
              <a:ext uri="{FF2B5EF4-FFF2-40B4-BE49-F238E27FC236}">
                <a16:creationId xmlns:a16="http://schemas.microsoft.com/office/drawing/2014/main" id="{FA31D56E-98AF-4A77-B5FB-86250ED3076A}"/>
              </a:ext>
            </a:extLst>
          </p:cNvPr>
          <p:cNvSpPr>
            <a:spLocks noChangeArrowheads="1"/>
          </p:cNvSpPr>
          <p:nvPr/>
        </p:nvSpPr>
        <p:spPr bwMode="auto">
          <a:xfrm>
            <a:off x="611188" y="4770438"/>
            <a:ext cx="8207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tabLst>
                <a:tab pos="22764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22764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22764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22764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22764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dirty="0">
                <a:latin typeface="+mn-ea"/>
                <a:ea typeface="+mn-ea"/>
              </a:rPr>
              <a:t>计算机网络通信中，差错控制主要针对冲击噪声。</a:t>
            </a:r>
          </a:p>
        </p:txBody>
      </p:sp>
      <p:sp>
        <p:nvSpPr>
          <p:cNvPr id="14" name="文本框 13">
            <a:extLst>
              <a:ext uri="{FF2B5EF4-FFF2-40B4-BE49-F238E27FC236}">
                <a16:creationId xmlns:a16="http://schemas.microsoft.com/office/drawing/2014/main" id="{46E72BF6-AA70-47ED-9E29-C42CB0FD4086}"/>
              </a:ext>
            </a:extLst>
          </p:cNvPr>
          <p:cNvSpPr txBox="1"/>
          <p:nvPr/>
        </p:nvSpPr>
        <p:spPr>
          <a:xfrm>
            <a:off x="1008063" y="1141105"/>
            <a:ext cx="6948313" cy="830997"/>
          </a:xfrm>
          <a:prstGeom prst="rect">
            <a:avLst/>
          </a:prstGeom>
          <a:noFill/>
        </p:spPr>
        <p:txBody>
          <a:bodyPr wrap="square">
            <a:spAutoFit/>
          </a:bodyPr>
          <a:lstStyle/>
          <a:p>
            <a:r>
              <a:rPr lang="zh-CN" altLang="en-US" dirty="0"/>
              <a:t>在数据通信过程中，由于自然环境等因素，差错总是不可避免。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467"/>
                                        </p:tgtEl>
                                        <p:attrNameLst>
                                          <p:attrName>style.visibility</p:attrName>
                                        </p:attrNameLst>
                                      </p:cBhvr>
                                      <p:to>
                                        <p:strVal val="visible"/>
                                      </p:to>
                                    </p:set>
                                    <p:animEffect transition="in" filter="wipe(up)">
                                      <p:cBhvr>
                                        <p:cTn id="7" dur="500"/>
                                        <p:tgtEl>
                                          <p:spTgt spid="1946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461"/>
                                        </p:tgtEl>
                                        <p:attrNameLst>
                                          <p:attrName>style.visibility</p:attrName>
                                        </p:attrNameLst>
                                      </p:cBhvr>
                                      <p:to>
                                        <p:strVal val="visible"/>
                                      </p:to>
                                    </p:set>
                                    <p:animEffect transition="in" filter="wipe(up)">
                                      <p:cBhvr>
                                        <p:cTn id="11" dur="500"/>
                                        <p:tgtEl>
                                          <p:spTgt spid="19461"/>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9463"/>
                                        </p:tgtEl>
                                        <p:attrNameLst>
                                          <p:attrName>style.visibility</p:attrName>
                                        </p:attrNameLst>
                                      </p:cBhvr>
                                      <p:to>
                                        <p:strVal val="visible"/>
                                      </p:to>
                                    </p:set>
                                    <p:animEffect transition="in" filter="wipe(up)">
                                      <p:cBhvr>
                                        <p:cTn id="14" dur="500"/>
                                        <p:tgtEl>
                                          <p:spTgt spid="1946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9465"/>
                                        </p:tgtEl>
                                        <p:attrNameLst>
                                          <p:attrName>style.visibility</p:attrName>
                                        </p:attrNameLst>
                                      </p:cBhvr>
                                      <p:to>
                                        <p:strVal val="visible"/>
                                      </p:to>
                                    </p:set>
                                    <p:animEffect transition="in" filter="wipe(up)">
                                      <p:cBhvr>
                                        <p:cTn id="19" dur="500"/>
                                        <p:tgtEl>
                                          <p:spTgt spid="19465"/>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19460"/>
                                        </p:tgtEl>
                                        <p:attrNameLst>
                                          <p:attrName>style.visibility</p:attrName>
                                        </p:attrNameLst>
                                      </p:cBhvr>
                                      <p:to>
                                        <p:strVal val="visible"/>
                                      </p:to>
                                    </p:set>
                                    <p:animEffect transition="in" filter="wipe(up)">
                                      <p:cBhvr>
                                        <p:cTn id="23" dur="500"/>
                                        <p:tgtEl>
                                          <p:spTgt spid="1946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9464"/>
                                        </p:tgtEl>
                                        <p:attrNameLst>
                                          <p:attrName>style.visibility</p:attrName>
                                        </p:attrNameLst>
                                      </p:cBhvr>
                                      <p:to>
                                        <p:strVal val="visible"/>
                                      </p:to>
                                    </p:set>
                                    <p:animEffect transition="in" filter="wipe(up)">
                                      <p:cBhvr>
                                        <p:cTn id="26" dur="500"/>
                                        <p:tgtEl>
                                          <p:spTgt spid="1946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9468"/>
                                        </p:tgtEl>
                                        <p:attrNameLst>
                                          <p:attrName>style.visibility</p:attrName>
                                        </p:attrNameLst>
                                      </p:cBhvr>
                                      <p:to>
                                        <p:strVal val="visible"/>
                                      </p:to>
                                    </p:set>
                                    <p:animEffect transition="in" filter="wipe(up)">
                                      <p:cBhvr>
                                        <p:cTn id="31" dur="500"/>
                                        <p:tgtEl>
                                          <p:spTgt spid="1946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9466"/>
                                        </p:tgtEl>
                                        <p:attrNameLst>
                                          <p:attrName>style.visibility</p:attrName>
                                        </p:attrNameLst>
                                      </p:cBhvr>
                                      <p:to>
                                        <p:strVal val="visible"/>
                                      </p:to>
                                    </p:set>
                                    <p:animEffect transition="in" filter="wipe(up)">
                                      <p:cBhvr>
                                        <p:cTn id="36" dur="500"/>
                                        <p:tgtEl>
                                          <p:spTgt spid="1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P spid="19463" grpId="0"/>
      <p:bldP spid="19464" grpId="0"/>
      <p:bldP spid="19465" grpId="0"/>
      <p:bldP spid="19466" grpId="0"/>
      <p:bldP spid="19467" grpId="0"/>
      <p:bldP spid="194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71C0026-5D92-4E7C-9223-353BF51326C7}"/>
              </a:ext>
            </a:extLst>
          </p:cNvPr>
          <p:cNvSpPr>
            <a:spLocks noGrp="1" noChangeArrowheads="1"/>
          </p:cNvSpPr>
          <p:nvPr>
            <p:ph type="title"/>
          </p:nvPr>
        </p:nvSpPr>
        <p:spPr/>
        <p:txBody>
          <a:bodyPr/>
          <a:lstStyle/>
          <a:p>
            <a:pPr eaLnBrk="1" hangingPunct="1"/>
            <a:r>
              <a:rPr lang="en-US" altLang="zh-CN" dirty="0"/>
              <a:t>4.2.1 </a:t>
            </a:r>
            <a:r>
              <a:rPr lang="zh-CN" altLang="en-US" dirty="0"/>
              <a:t>差错控制方法及分类 </a:t>
            </a:r>
          </a:p>
        </p:txBody>
      </p:sp>
      <p:sp>
        <p:nvSpPr>
          <p:cNvPr id="20483" name="Rectangle 17">
            <a:extLst>
              <a:ext uri="{FF2B5EF4-FFF2-40B4-BE49-F238E27FC236}">
                <a16:creationId xmlns:a16="http://schemas.microsoft.com/office/drawing/2014/main" id="{CFD6E7CB-6EA5-4EBD-8A50-F462B6D7B801}"/>
              </a:ext>
            </a:extLst>
          </p:cNvPr>
          <p:cNvSpPr>
            <a:spLocks noChangeArrowheads="1"/>
          </p:cNvSpPr>
          <p:nvPr/>
        </p:nvSpPr>
        <p:spPr bwMode="auto">
          <a:xfrm>
            <a:off x="0" y="198278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1270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zh-CN" sz="2400" b="0">
              <a:latin typeface="Times New Roman" panose="02020603050405020304" pitchFamily="18" charset="0"/>
            </a:endParaRPr>
          </a:p>
        </p:txBody>
      </p:sp>
      <p:sp>
        <p:nvSpPr>
          <p:cNvPr id="612393" name="Rectangle 41">
            <a:extLst>
              <a:ext uri="{FF2B5EF4-FFF2-40B4-BE49-F238E27FC236}">
                <a16:creationId xmlns:a16="http://schemas.microsoft.com/office/drawing/2014/main" id="{36E019F9-0C68-437F-B922-DAC0705492AE}"/>
              </a:ext>
            </a:extLst>
          </p:cNvPr>
          <p:cNvSpPr>
            <a:spLocks noChangeArrowheads="1"/>
          </p:cNvSpPr>
          <p:nvPr/>
        </p:nvSpPr>
        <p:spPr bwMode="auto">
          <a:xfrm>
            <a:off x="1042988" y="1052513"/>
            <a:ext cx="7850187" cy="409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842963" indent="-4572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243013" indent="-3810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dirty="0"/>
              <a:t>差错控制方法</a:t>
            </a:r>
          </a:p>
          <a:p>
            <a:pPr lvl="1" eaLnBrk="1" hangingPunct="1"/>
            <a:r>
              <a:rPr lang="zh-CN" altLang="en-US" dirty="0"/>
              <a:t>通过特殊的编码（差错控制码），使接收端能够发现甚至自动纠正错误。</a:t>
            </a:r>
          </a:p>
          <a:p>
            <a:pPr eaLnBrk="1" hangingPunct="1"/>
            <a:r>
              <a:rPr lang="zh-CN" altLang="en-US" dirty="0"/>
              <a:t>常用的差错控制编码有两类 </a:t>
            </a:r>
          </a:p>
          <a:p>
            <a:pPr lvl="1" eaLnBrk="1" hangingPunct="1"/>
            <a:r>
              <a:rPr lang="zh-CN" altLang="en-US" dirty="0"/>
              <a:t>检错码</a:t>
            </a:r>
          </a:p>
          <a:p>
            <a:pPr lvl="2" eaLnBrk="1" hangingPunct="1"/>
            <a:r>
              <a:rPr lang="zh-CN" altLang="en-US" dirty="0"/>
              <a:t>能够发现差错，但无法自动纠正差错，通过发送方重传来获得正确的数据。</a:t>
            </a:r>
          </a:p>
          <a:p>
            <a:pPr lvl="1" eaLnBrk="1" hangingPunct="1"/>
            <a:r>
              <a:rPr lang="zh-CN" altLang="en-US" dirty="0"/>
              <a:t>纠错码</a:t>
            </a:r>
          </a:p>
          <a:p>
            <a:pPr lvl="2" eaLnBrk="1" hangingPunct="1"/>
            <a:r>
              <a:rPr lang="zh-CN" altLang="en-US" dirty="0"/>
              <a:t>不但能过发现差错，而且能够知道哪里出错，从而自动纠正差错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239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239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1239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1239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239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239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23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B6B6463-76BD-46E6-B1AA-81C87F2D637A}"/>
              </a:ext>
            </a:extLst>
          </p:cNvPr>
          <p:cNvSpPr>
            <a:spLocks noGrp="1" noChangeArrowheads="1"/>
          </p:cNvSpPr>
          <p:nvPr>
            <p:ph type="title"/>
          </p:nvPr>
        </p:nvSpPr>
        <p:spPr/>
        <p:txBody>
          <a:bodyPr/>
          <a:lstStyle/>
          <a:p>
            <a:pPr marL="609600" indent="-609600" eaLnBrk="1" hangingPunct="1"/>
            <a:r>
              <a:rPr lang="en-US" altLang="zh-CN" dirty="0"/>
              <a:t>4.2.2 </a:t>
            </a:r>
            <a:r>
              <a:rPr lang="zh-CN" altLang="en-US" dirty="0"/>
              <a:t>编码效率、检错和纠错能力</a:t>
            </a:r>
          </a:p>
        </p:txBody>
      </p:sp>
      <p:sp>
        <p:nvSpPr>
          <p:cNvPr id="654339" name="Rectangle 3">
            <a:extLst>
              <a:ext uri="{FF2B5EF4-FFF2-40B4-BE49-F238E27FC236}">
                <a16:creationId xmlns:a16="http://schemas.microsoft.com/office/drawing/2014/main" id="{6E13BCAD-34D0-448C-9E7A-EC5D3C99389C}"/>
              </a:ext>
            </a:extLst>
          </p:cNvPr>
          <p:cNvSpPr>
            <a:spLocks noGrp="1" noChangeArrowheads="1"/>
          </p:cNvSpPr>
          <p:nvPr>
            <p:ph type="body" idx="1"/>
          </p:nvPr>
        </p:nvSpPr>
        <p:spPr>
          <a:xfrm>
            <a:off x="971550" y="908050"/>
            <a:ext cx="7761288" cy="5634038"/>
          </a:xfrm>
        </p:spPr>
        <p:txBody>
          <a:bodyPr/>
          <a:lstStyle/>
          <a:p>
            <a:pPr marL="533400" indent="-533400" eaLnBrk="1" hangingPunct="1"/>
            <a:r>
              <a:rPr lang="zh-CN" altLang="en-US"/>
              <a:t>码字</a:t>
            </a:r>
          </a:p>
          <a:p>
            <a:pPr marL="842963" lvl="1" indent="-457200" eaLnBrk="1" hangingPunct="1"/>
            <a:r>
              <a:rPr lang="zh-CN" altLang="en-US"/>
              <a:t>码字有信息位和校验位（冗余位）组成。</a:t>
            </a:r>
          </a:p>
          <a:p>
            <a:pPr marL="842963" lvl="1" indent="-457200" eaLnBrk="1" hangingPunct="1"/>
            <a:r>
              <a:rPr lang="zh-CN" altLang="en-US"/>
              <a:t>设信息位为</a:t>
            </a:r>
            <a:r>
              <a:rPr lang="en-US" altLang="zh-CN"/>
              <a:t>m</a:t>
            </a:r>
            <a:r>
              <a:rPr lang="zh-CN" altLang="en-US"/>
              <a:t>位，校验位为</a:t>
            </a:r>
            <a:r>
              <a:rPr lang="en-US" altLang="zh-CN"/>
              <a:t>r</a:t>
            </a:r>
            <a:r>
              <a:rPr lang="zh-CN" altLang="en-US"/>
              <a:t>位，则码字长度为</a:t>
            </a:r>
            <a:r>
              <a:rPr lang="en-US" altLang="zh-CN"/>
              <a:t>n=m+r</a:t>
            </a:r>
          </a:p>
          <a:p>
            <a:pPr marL="533400" indent="-533400" eaLnBrk="1" hangingPunct="1"/>
            <a:r>
              <a:rPr lang="zh-CN" altLang="en-US"/>
              <a:t>两个码字的距离</a:t>
            </a:r>
          </a:p>
          <a:p>
            <a:pPr marL="842963" lvl="1" indent="-457200" eaLnBrk="1" hangingPunct="1"/>
            <a:r>
              <a:rPr lang="zh-CN" altLang="en-US"/>
              <a:t>两个码字的不同位数称为这两个码字的距离。</a:t>
            </a:r>
          </a:p>
          <a:p>
            <a:pPr marL="842963" lvl="1" indent="-457200" eaLnBrk="1" hangingPunct="1"/>
            <a:r>
              <a:rPr lang="zh-CN" altLang="en-US"/>
              <a:t>例：</a:t>
            </a:r>
            <a:r>
              <a:rPr lang="en-US" altLang="zh-CN"/>
              <a:t>10001001</a:t>
            </a:r>
            <a:r>
              <a:rPr lang="zh-CN" altLang="en-US"/>
              <a:t>和</a:t>
            </a:r>
            <a:r>
              <a:rPr lang="en-US" altLang="zh-CN"/>
              <a:t>10110001</a:t>
            </a:r>
            <a:r>
              <a:rPr lang="zh-CN" altLang="en-US"/>
              <a:t>的距离为</a:t>
            </a:r>
            <a:r>
              <a:rPr lang="en-US" altLang="zh-CN"/>
              <a:t>3</a:t>
            </a:r>
            <a:r>
              <a:rPr lang="zh-CN" altLang="en-US"/>
              <a:t>。</a:t>
            </a:r>
          </a:p>
          <a:p>
            <a:pPr marL="533400" indent="-533400" eaLnBrk="1" hangingPunct="1"/>
            <a:r>
              <a:rPr lang="zh-CN" altLang="en-US"/>
              <a:t>海明距离</a:t>
            </a:r>
          </a:p>
          <a:p>
            <a:pPr marL="842963" lvl="1" indent="-457200" eaLnBrk="1" hangingPunct="1"/>
            <a:r>
              <a:rPr lang="zh-CN" altLang="en-US"/>
              <a:t>给定某种编码算法，就能够造出包含全部合法码字的码字表（编码系统）。该码字表中必存在着两个码字之间的距离最小，这个最小距离称为该码字表（编码系统）的海明距离。</a:t>
            </a:r>
          </a:p>
          <a:p>
            <a:pPr marL="842963" lvl="1" indent="-457200" eaLnBrk="1" hangingPunct="1"/>
            <a:r>
              <a:rPr lang="zh-CN" altLang="en-US"/>
              <a:t>海明距离决定了编码系统的检错和纠错能力</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4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433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43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433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433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5433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5433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433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5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9" name="Rectangle 3">
            <a:extLst>
              <a:ext uri="{FF2B5EF4-FFF2-40B4-BE49-F238E27FC236}">
                <a16:creationId xmlns:a16="http://schemas.microsoft.com/office/drawing/2014/main" id="{4857F09A-243F-42CE-9954-B1D9F5EFE986}"/>
              </a:ext>
            </a:extLst>
          </p:cNvPr>
          <p:cNvSpPr>
            <a:spLocks noGrp="1" noChangeArrowheads="1"/>
          </p:cNvSpPr>
          <p:nvPr>
            <p:ph type="body" idx="1"/>
          </p:nvPr>
        </p:nvSpPr>
        <p:spPr>
          <a:xfrm>
            <a:off x="925513" y="1916113"/>
            <a:ext cx="7391400" cy="895350"/>
          </a:xfrm>
        </p:spPr>
        <p:txBody>
          <a:bodyPr/>
          <a:lstStyle/>
          <a:p>
            <a:pPr eaLnBrk="1" hangingPunct="1"/>
            <a:r>
              <a:rPr lang="zh-CN" altLang="en-US" sz="2400"/>
              <a:t>若检测</a:t>
            </a:r>
            <a:r>
              <a:rPr lang="en-US" altLang="zh-CN" sz="2400"/>
              <a:t>d</a:t>
            </a:r>
            <a:r>
              <a:rPr lang="zh-CN" altLang="en-US" sz="2400"/>
              <a:t>位出错，则海明距离至少为</a:t>
            </a:r>
            <a:r>
              <a:rPr lang="en-US" altLang="zh-CN" sz="2400"/>
              <a:t>d+1.</a:t>
            </a:r>
          </a:p>
          <a:p>
            <a:pPr eaLnBrk="1" hangingPunct="1"/>
            <a:r>
              <a:rPr lang="zh-CN" altLang="en-US" sz="2400"/>
              <a:t>若纠正</a:t>
            </a:r>
            <a:r>
              <a:rPr lang="en-US" altLang="zh-CN" sz="2400"/>
              <a:t>d</a:t>
            </a:r>
            <a:r>
              <a:rPr lang="zh-CN" altLang="en-US" sz="2400"/>
              <a:t>位出错，则海明距离至少为</a:t>
            </a:r>
            <a:r>
              <a:rPr lang="en-US" altLang="zh-CN" sz="2400"/>
              <a:t>2d+1.</a:t>
            </a:r>
          </a:p>
        </p:txBody>
      </p:sp>
      <p:sp>
        <p:nvSpPr>
          <p:cNvPr id="715781" name="Rectangle 5">
            <a:extLst>
              <a:ext uri="{FF2B5EF4-FFF2-40B4-BE49-F238E27FC236}">
                <a16:creationId xmlns:a16="http://schemas.microsoft.com/office/drawing/2014/main" id="{6CE6A502-0816-4755-A52C-DA0FE0A5F732}"/>
              </a:ext>
            </a:extLst>
          </p:cNvPr>
          <p:cNvSpPr>
            <a:spLocks noChangeArrowheads="1"/>
          </p:cNvSpPr>
          <p:nvPr/>
        </p:nvSpPr>
        <p:spPr bwMode="auto">
          <a:xfrm>
            <a:off x="900113" y="2863850"/>
            <a:ext cx="7632700" cy="353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114300" algn="just">
              <a:spcBef>
                <a:spcPct val="20000"/>
              </a:spcBef>
              <a:buClr>
                <a:schemeClr val="accent2"/>
              </a:buClr>
              <a:buSzPct val="70000"/>
              <a:buFont typeface="Wingdings" panose="05000000000000000000" pitchFamily="2" charset="2"/>
              <a:buBlip>
                <a:blip r:embed="rId2"/>
              </a:buBlip>
              <a:tabLst>
                <a:tab pos="22764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22764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22764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22764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22764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227647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10000"/>
              </a:lnSpc>
              <a:buFont typeface="Wingdings" panose="05000000000000000000" pitchFamily="2" charset="2"/>
              <a:buNone/>
            </a:pPr>
            <a:r>
              <a:rPr lang="zh-CN" altLang="en-US" sz="2000" dirty="0"/>
              <a:t>例：设有一编码系统的码字表有</a:t>
            </a:r>
            <a:r>
              <a:rPr lang="en-US" altLang="zh-CN" sz="2000" dirty="0"/>
              <a:t>4</a:t>
            </a:r>
            <a:r>
              <a:rPr lang="zh-CN" altLang="en-US" sz="2000" dirty="0"/>
              <a:t>个码字组成：</a:t>
            </a:r>
          </a:p>
          <a:p>
            <a:pPr algn="l" eaLnBrk="1" hangingPunct="1">
              <a:lnSpc>
                <a:spcPct val="110000"/>
              </a:lnSpc>
              <a:buFont typeface="Wingdings" panose="05000000000000000000" pitchFamily="2" charset="2"/>
              <a:buNone/>
            </a:pPr>
            <a:r>
              <a:rPr lang="en-US" altLang="zh-CN" sz="2000" dirty="0"/>
              <a:t>0000000000            0000011111</a:t>
            </a:r>
          </a:p>
          <a:p>
            <a:pPr algn="l" eaLnBrk="1" hangingPunct="1">
              <a:lnSpc>
                <a:spcPct val="110000"/>
              </a:lnSpc>
              <a:buFont typeface="Wingdings" panose="05000000000000000000" pitchFamily="2" charset="2"/>
              <a:buNone/>
            </a:pPr>
            <a:r>
              <a:rPr lang="en-US" altLang="zh-CN" sz="2000" dirty="0"/>
              <a:t>1111100000            1111111111</a:t>
            </a:r>
          </a:p>
          <a:p>
            <a:pPr algn="l" eaLnBrk="1" hangingPunct="1">
              <a:lnSpc>
                <a:spcPct val="130000"/>
              </a:lnSpc>
              <a:buFont typeface="Wingdings" panose="05000000000000000000" pitchFamily="2" charset="2"/>
              <a:buChar char="ü"/>
            </a:pPr>
            <a:r>
              <a:rPr lang="zh-CN" altLang="en-US" sz="2000" dirty="0"/>
              <a:t>海明距离为</a:t>
            </a:r>
            <a:r>
              <a:rPr lang="en-US" altLang="zh-CN" sz="2000" dirty="0"/>
              <a:t>5</a:t>
            </a:r>
            <a:r>
              <a:rPr lang="zh-CN" altLang="en-US" sz="2000" dirty="0"/>
              <a:t>，则可检测出</a:t>
            </a:r>
            <a:r>
              <a:rPr lang="en-US" altLang="zh-CN" sz="2000" dirty="0"/>
              <a:t>4</a:t>
            </a:r>
            <a:r>
              <a:rPr lang="zh-CN" altLang="en-US" sz="2000" dirty="0"/>
              <a:t>位出错，纠正两位出错。</a:t>
            </a:r>
          </a:p>
          <a:p>
            <a:pPr algn="l" eaLnBrk="1" hangingPunct="1">
              <a:lnSpc>
                <a:spcPct val="130000"/>
              </a:lnSpc>
              <a:buFont typeface="Wingdings" panose="05000000000000000000" pitchFamily="2" charset="2"/>
              <a:buChar char="ü"/>
            </a:pPr>
            <a:r>
              <a:rPr lang="zh-CN" altLang="en-US" sz="2000" dirty="0"/>
              <a:t>如果收到一个码字：</a:t>
            </a:r>
            <a:r>
              <a:rPr lang="en-US" altLang="zh-CN" sz="2000" dirty="0"/>
              <a:t>0000000111</a:t>
            </a:r>
            <a:r>
              <a:rPr lang="zh-CN" altLang="en-US" sz="2000" dirty="0"/>
              <a:t>，判断出错。</a:t>
            </a:r>
          </a:p>
          <a:p>
            <a:pPr algn="l" eaLnBrk="1" hangingPunct="1">
              <a:lnSpc>
                <a:spcPct val="130000"/>
              </a:lnSpc>
              <a:buFont typeface="Wingdings" panose="05000000000000000000" pitchFamily="2" charset="2"/>
              <a:buChar char="ü"/>
            </a:pPr>
            <a:r>
              <a:rPr lang="zh-CN" altLang="en-US" sz="2000" dirty="0"/>
              <a:t>如果出错位不超过两位，则可以断定其正确码字为</a:t>
            </a:r>
            <a:r>
              <a:rPr lang="en-US" altLang="zh-CN" sz="2000" dirty="0"/>
              <a:t>0000011111</a:t>
            </a:r>
          </a:p>
          <a:p>
            <a:pPr algn="l" eaLnBrk="1" hangingPunct="1">
              <a:lnSpc>
                <a:spcPct val="130000"/>
              </a:lnSpc>
              <a:buFont typeface="Wingdings" panose="05000000000000000000" pitchFamily="2" charset="2"/>
              <a:buChar char="ü"/>
            </a:pPr>
            <a:r>
              <a:rPr lang="zh-CN" altLang="en-US" sz="2000" dirty="0"/>
              <a:t>如果出错为超过两位（如</a:t>
            </a:r>
            <a:r>
              <a:rPr lang="en-US" altLang="zh-CN" sz="2000" dirty="0"/>
              <a:t>3</a:t>
            </a:r>
            <a:r>
              <a:rPr lang="zh-CN" altLang="en-US" sz="2000" dirty="0"/>
              <a:t>位），则无法断定其正确码字是  </a:t>
            </a:r>
            <a:r>
              <a:rPr lang="en-US" altLang="zh-CN" sz="2000" dirty="0"/>
              <a:t>0000011111</a:t>
            </a:r>
            <a:r>
              <a:rPr lang="zh-CN" altLang="en-US" sz="2000" dirty="0"/>
              <a:t>，还是</a:t>
            </a:r>
            <a:r>
              <a:rPr lang="en-US" altLang="zh-CN" sz="2000" dirty="0"/>
              <a:t>0000000000</a:t>
            </a:r>
            <a:r>
              <a:rPr lang="zh-CN" altLang="en-US" sz="2000" dirty="0"/>
              <a:t>。</a:t>
            </a:r>
          </a:p>
        </p:txBody>
      </p:sp>
      <p:sp>
        <p:nvSpPr>
          <p:cNvPr id="715782" name="Rectangle 6">
            <a:extLst>
              <a:ext uri="{FF2B5EF4-FFF2-40B4-BE49-F238E27FC236}">
                <a16:creationId xmlns:a16="http://schemas.microsoft.com/office/drawing/2014/main" id="{BBF84888-B5CA-426E-BF82-50AEF263A765}"/>
              </a:ext>
            </a:extLst>
          </p:cNvPr>
          <p:cNvSpPr>
            <a:spLocks noChangeArrowheads="1"/>
          </p:cNvSpPr>
          <p:nvPr/>
        </p:nvSpPr>
        <p:spPr bwMode="auto">
          <a:xfrm>
            <a:off x="900113" y="1052513"/>
            <a:ext cx="388620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a:t>编码效率</a:t>
            </a:r>
            <a:r>
              <a:rPr lang="en-US" altLang="zh-CN" sz="2400"/>
              <a:t>R=m/n=m/(m+r).</a:t>
            </a:r>
          </a:p>
          <a:p>
            <a:pPr algn="l" eaLnBrk="1" hangingPunct="1">
              <a:buFont typeface="Wingdings" panose="05000000000000000000" pitchFamily="2" charset="2"/>
              <a:buNone/>
            </a:pPr>
            <a:r>
              <a:rPr lang="en-US" altLang="zh-CN" sz="2000"/>
              <a:t>  </a:t>
            </a:r>
            <a:r>
              <a:rPr lang="zh-CN" altLang="en-US" sz="2000"/>
              <a:t>信息位为</a:t>
            </a:r>
            <a:r>
              <a:rPr lang="en-US" altLang="zh-CN" sz="2000"/>
              <a:t>m</a:t>
            </a:r>
            <a:r>
              <a:rPr lang="zh-CN" altLang="en-US" sz="2000"/>
              <a:t>位，校验位为</a:t>
            </a:r>
            <a:r>
              <a:rPr lang="en-US" altLang="zh-CN" sz="2000"/>
              <a:t>r</a:t>
            </a:r>
            <a:r>
              <a:rPr lang="zh-CN" altLang="en-US" sz="2000"/>
              <a:t>位</a:t>
            </a:r>
          </a:p>
        </p:txBody>
      </p:sp>
      <p:sp>
        <p:nvSpPr>
          <p:cNvPr id="22533" name="Rectangle 7">
            <a:extLst>
              <a:ext uri="{FF2B5EF4-FFF2-40B4-BE49-F238E27FC236}">
                <a16:creationId xmlns:a16="http://schemas.microsoft.com/office/drawing/2014/main" id="{DDE09FF8-17E8-43A2-ABFF-FD94430B6D3B}"/>
              </a:ext>
            </a:extLst>
          </p:cNvPr>
          <p:cNvSpPr>
            <a:spLocks noGrp="1" noChangeArrowheads="1"/>
          </p:cNvSpPr>
          <p:nvPr>
            <p:ph type="title"/>
          </p:nvPr>
        </p:nvSpPr>
        <p:spPr/>
        <p:txBody>
          <a:bodyPr/>
          <a:lstStyle/>
          <a:p>
            <a:pPr eaLnBrk="1" hangingPunct="1"/>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57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577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577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578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5781">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5781">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5781">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5781">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15781">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157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p:bldP spid="7157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13">
            <a:extLst>
              <a:ext uri="{FF2B5EF4-FFF2-40B4-BE49-F238E27FC236}">
                <a16:creationId xmlns:a16="http://schemas.microsoft.com/office/drawing/2014/main" id="{FBF1B6B6-F04E-44AC-AF25-262DC2AFB464}"/>
              </a:ext>
            </a:extLst>
          </p:cNvPr>
          <p:cNvSpPr>
            <a:spLocks noGrp="1" noChangeArrowheads="1"/>
          </p:cNvSpPr>
          <p:nvPr>
            <p:ph type="title"/>
          </p:nvPr>
        </p:nvSpPr>
        <p:spPr>
          <a:noFill/>
        </p:spPr>
        <p:txBody>
          <a:bodyPr/>
          <a:lstStyle/>
          <a:p>
            <a:pPr eaLnBrk="1" hangingPunct="1"/>
            <a:r>
              <a:rPr lang="en-US" altLang="zh-CN" dirty="0"/>
              <a:t>4.2.3 </a:t>
            </a:r>
            <a:r>
              <a:rPr lang="zh-CN" altLang="en-US" dirty="0"/>
              <a:t>海明码</a:t>
            </a:r>
            <a:r>
              <a:rPr lang="en-US" altLang="zh-CN" dirty="0"/>
              <a:t>(</a:t>
            </a:r>
            <a:r>
              <a:rPr lang="zh-CN" altLang="en-US" dirty="0"/>
              <a:t>纠错码</a:t>
            </a:r>
            <a:r>
              <a:rPr lang="en-US" altLang="zh-CN" dirty="0"/>
              <a:t>)</a:t>
            </a:r>
          </a:p>
        </p:txBody>
      </p:sp>
      <p:sp>
        <p:nvSpPr>
          <p:cNvPr id="2" name="内容占位符 1">
            <a:extLst>
              <a:ext uri="{FF2B5EF4-FFF2-40B4-BE49-F238E27FC236}">
                <a16:creationId xmlns:a16="http://schemas.microsoft.com/office/drawing/2014/main" id="{1138FCBD-9D22-4F80-83AB-D246C1A3529E}"/>
              </a:ext>
            </a:extLst>
          </p:cNvPr>
          <p:cNvSpPr>
            <a:spLocks noGrp="1"/>
          </p:cNvSpPr>
          <p:nvPr>
            <p:ph idx="1"/>
          </p:nvPr>
        </p:nvSpPr>
        <p:spPr>
          <a:xfrm>
            <a:off x="914400" y="1340768"/>
            <a:ext cx="7391400" cy="2419124"/>
          </a:xfrm>
        </p:spPr>
        <p:txBody>
          <a:bodyPr/>
          <a:lstStyle/>
          <a:p>
            <a:r>
              <a:rPr lang="en-US" altLang="zh-CN" dirty="0"/>
              <a:t>1950</a:t>
            </a:r>
            <a:r>
              <a:rPr lang="zh-CN" altLang="en-US" dirty="0"/>
              <a:t>年海明发明海明码（</a:t>
            </a:r>
            <a:r>
              <a:rPr lang="en-US" altLang="zh-CN" dirty="0"/>
              <a:t>Hamming Code</a:t>
            </a:r>
            <a:r>
              <a:rPr lang="zh-CN" altLang="en-US" dirty="0"/>
              <a:t>）</a:t>
            </a:r>
          </a:p>
          <a:p>
            <a:r>
              <a:rPr lang="zh-CN" altLang="en-US" dirty="0"/>
              <a:t>海明码是一种纠错码，检测</a:t>
            </a:r>
            <a:r>
              <a:rPr lang="en-US" altLang="zh-CN" dirty="0"/>
              <a:t>2</a:t>
            </a:r>
            <a:r>
              <a:rPr lang="zh-CN" altLang="en-US" dirty="0"/>
              <a:t>位错误并纠正</a:t>
            </a:r>
            <a:r>
              <a:rPr lang="en-US" altLang="zh-CN" dirty="0"/>
              <a:t>1</a:t>
            </a:r>
            <a:r>
              <a:rPr lang="zh-CN" altLang="en-US" dirty="0"/>
              <a:t>位错误。</a:t>
            </a:r>
            <a:endParaRPr lang="en-US" altLang="zh-CN" dirty="0"/>
          </a:p>
          <a:p>
            <a:r>
              <a:rPr lang="zh-CN" altLang="en-US" dirty="0"/>
              <a:t>海明码是一种分组码，有</a:t>
            </a:r>
            <a:r>
              <a:rPr lang="en-US" altLang="zh-CN" dirty="0"/>
              <a:t>m</a:t>
            </a:r>
            <a:r>
              <a:rPr lang="zh-CN" altLang="en-US" dirty="0"/>
              <a:t>位信息位和</a:t>
            </a:r>
            <a:r>
              <a:rPr lang="en-US" altLang="zh-CN" dirty="0"/>
              <a:t>r</a:t>
            </a:r>
            <a:r>
              <a:rPr lang="zh-CN" altLang="en-US" dirty="0"/>
              <a:t>位校验位构成。</a:t>
            </a:r>
          </a:p>
        </p:txBody>
      </p:sp>
      <p:sp>
        <p:nvSpPr>
          <p:cNvPr id="14" name="文本框 13">
            <a:extLst>
              <a:ext uri="{FF2B5EF4-FFF2-40B4-BE49-F238E27FC236}">
                <a16:creationId xmlns:a16="http://schemas.microsoft.com/office/drawing/2014/main" id="{0416CEC2-742E-4401-A5B1-A94F9B3F1720}"/>
              </a:ext>
            </a:extLst>
          </p:cNvPr>
          <p:cNvSpPr txBox="1"/>
          <p:nvPr/>
        </p:nvSpPr>
        <p:spPr>
          <a:xfrm>
            <a:off x="914400" y="3854950"/>
            <a:ext cx="1785392" cy="461665"/>
          </a:xfrm>
          <a:prstGeom prst="rect">
            <a:avLst/>
          </a:prstGeom>
          <a:noFill/>
        </p:spPr>
        <p:txBody>
          <a:bodyPr wrap="square">
            <a:spAutoFit/>
          </a:bodyPr>
          <a:lstStyle/>
          <a:p>
            <a:r>
              <a:rPr lang="zh-CN" altLang="en-US" dirty="0"/>
              <a:t>要求满足：</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DE97C56-F0F7-4C3F-BB16-B06955F50033}"/>
                  </a:ext>
                </a:extLst>
              </p:cNvPr>
              <p:cNvSpPr txBox="1"/>
              <p:nvPr/>
            </p:nvSpPr>
            <p:spPr>
              <a:xfrm>
                <a:off x="2699792" y="3854949"/>
                <a:ext cx="4595282" cy="461665"/>
              </a:xfrm>
              <a:prstGeom prst="rect">
                <a:avLst/>
              </a:prstGeom>
              <a:noFill/>
            </p:spPr>
            <p:txBody>
              <a:bodyPr wrap="square">
                <a:spAutoFit/>
              </a:bodyPr>
              <a:lstStyle/>
              <a:p>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𝟐</m:t>
                        </m:r>
                      </m:e>
                      <m:sup>
                        <m:r>
                          <a:rPr lang="en-US" altLang="zh-CN" b="1" i="1" smtClean="0">
                            <a:latin typeface="Cambria Math" panose="02040503050406030204" pitchFamily="18" charset="0"/>
                          </a:rPr>
                          <m:t>𝒓</m:t>
                        </m:r>
                      </m:sup>
                    </m:sSup>
                  </m:oMath>
                </a14:m>
                <a:r>
                  <a:rPr lang="zh-CN" altLang="en-US" dirty="0">
                    <a:sym typeface="Symbol" panose="05050102010706020507" pitchFamily="18" charset="2"/>
                  </a:rPr>
                  <a:t></a:t>
                </a:r>
                <a:r>
                  <a:rPr lang="en-US" altLang="zh-CN" dirty="0">
                    <a:sym typeface="Symbol" panose="05050102010706020507" pitchFamily="18" charset="2"/>
                  </a:rPr>
                  <a:t>m+r+1</a:t>
                </a:r>
                <a:endParaRPr lang="zh-CN" altLang="en-US" dirty="0"/>
              </a:p>
            </p:txBody>
          </p:sp>
        </mc:Choice>
        <mc:Fallback xmlns="">
          <p:sp>
            <p:nvSpPr>
              <p:cNvPr id="16" name="文本框 15">
                <a:extLst>
                  <a:ext uri="{FF2B5EF4-FFF2-40B4-BE49-F238E27FC236}">
                    <a16:creationId xmlns:a16="http://schemas.microsoft.com/office/drawing/2014/main" id="{9DE97C56-F0F7-4C3F-BB16-B06955F50033}"/>
                  </a:ext>
                </a:extLst>
              </p:cNvPr>
              <p:cNvSpPr txBox="1">
                <a:spLocks noRot="1" noChangeAspect="1" noMove="1" noResize="1" noEditPoints="1" noAdjustHandles="1" noChangeArrowheads="1" noChangeShapeType="1" noTextEdit="1"/>
              </p:cNvSpPr>
              <p:nvPr/>
            </p:nvSpPr>
            <p:spPr>
              <a:xfrm>
                <a:off x="2699792" y="3854949"/>
                <a:ext cx="4595282" cy="461665"/>
              </a:xfrm>
              <a:prstGeom prst="rect">
                <a:avLst/>
              </a:prstGeom>
              <a:blipFill>
                <a:blip r:embed="rId2"/>
                <a:stretch>
                  <a:fillRect l="-398" t="-10526" b="-30263"/>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69EC6189-96FF-4813-B82C-84767E1F8CBD}"/>
              </a:ext>
            </a:extLst>
          </p:cNvPr>
          <p:cNvSpPr txBox="1"/>
          <p:nvPr/>
        </p:nvSpPr>
        <p:spPr>
          <a:xfrm>
            <a:off x="973671" y="4437112"/>
            <a:ext cx="7272858" cy="830997"/>
          </a:xfrm>
          <a:prstGeom prst="rect">
            <a:avLst/>
          </a:prstGeom>
          <a:noFill/>
        </p:spPr>
        <p:txBody>
          <a:bodyPr wrap="square">
            <a:spAutoFit/>
          </a:bodyPr>
          <a:lstStyle/>
          <a:p>
            <a:r>
              <a:rPr lang="zh-CN" altLang="en-US" dirty="0"/>
              <a:t>理论上，</a:t>
            </a:r>
            <a:r>
              <a:rPr lang="en-US" altLang="zh-CN" dirty="0"/>
              <a:t>r</a:t>
            </a:r>
            <a:r>
              <a:rPr lang="zh-CN" altLang="en-US" dirty="0"/>
              <a:t>个校验位可以出现在任意位置上，比如集中到信息位的末尾，类似：</a:t>
            </a:r>
          </a:p>
        </p:txBody>
      </p:sp>
      <p:sp>
        <p:nvSpPr>
          <p:cNvPr id="7" name="文本框 6">
            <a:extLst>
              <a:ext uri="{FF2B5EF4-FFF2-40B4-BE49-F238E27FC236}">
                <a16:creationId xmlns:a16="http://schemas.microsoft.com/office/drawing/2014/main" id="{1FC0CF43-377E-44EC-A2C2-77B47CF7D508}"/>
              </a:ext>
            </a:extLst>
          </p:cNvPr>
          <p:cNvSpPr txBox="1"/>
          <p:nvPr/>
        </p:nvSpPr>
        <p:spPr>
          <a:xfrm>
            <a:off x="2690581" y="5265364"/>
            <a:ext cx="3168352" cy="461665"/>
          </a:xfrm>
          <a:prstGeom prst="rect">
            <a:avLst/>
          </a:prstGeom>
          <a:noFill/>
        </p:spPr>
        <p:txBody>
          <a:bodyPr wrap="square" rtlCol="0">
            <a:spAutoFit/>
          </a:bodyPr>
          <a:lstStyle/>
          <a:p>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a:t>
            </a:r>
            <a:r>
              <a:rPr lang="en-US" altLang="zh-CN" baseline="-25000" dirty="0"/>
              <a:t>4</a:t>
            </a:r>
            <a:r>
              <a:rPr lang="en-US" altLang="zh-CN" dirty="0"/>
              <a:t>,a</a:t>
            </a:r>
            <a:r>
              <a:rPr lang="en-US" altLang="zh-CN" baseline="-25000" dirty="0"/>
              <a:t>5</a:t>
            </a:r>
            <a:r>
              <a:rPr lang="en-US" altLang="zh-CN" dirty="0"/>
              <a:t>,a</a:t>
            </a:r>
            <a:r>
              <a:rPr lang="en-US" altLang="zh-CN" baseline="-25000" dirty="0"/>
              <a:t>6</a:t>
            </a:r>
            <a:r>
              <a:rPr lang="en-US" altLang="zh-CN" dirty="0"/>
              <a:t>,a</a:t>
            </a:r>
            <a:r>
              <a:rPr lang="en-US" altLang="zh-CN" baseline="-25000" dirty="0"/>
              <a:t>7</a:t>
            </a:r>
            <a:endParaRPr lang="zh-CN" altLang="en-US" baseline="-25000" dirty="0"/>
          </a:p>
        </p:txBody>
      </p:sp>
      <p:sp>
        <p:nvSpPr>
          <p:cNvPr id="8" name="文本框 7">
            <a:extLst>
              <a:ext uri="{FF2B5EF4-FFF2-40B4-BE49-F238E27FC236}">
                <a16:creationId xmlns:a16="http://schemas.microsoft.com/office/drawing/2014/main" id="{617533B9-8F34-4A0F-8694-B4E04254A843}"/>
              </a:ext>
            </a:extLst>
          </p:cNvPr>
          <p:cNvSpPr txBox="1"/>
          <p:nvPr/>
        </p:nvSpPr>
        <p:spPr>
          <a:xfrm>
            <a:off x="1807096" y="5805264"/>
            <a:ext cx="5487978" cy="461665"/>
          </a:xfrm>
          <a:prstGeom prst="rect">
            <a:avLst/>
          </a:prstGeom>
          <a:noFill/>
        </p:spPr>
        <p:txBody>
          <a:bodyPr wrap="square" rtlCol="0">
            <a:spAutoFit/>
          </a:bodyPr>
          <a:lstStyle/>
          <a:p>
            <a:r>
              <a:rPr lang="zh-CN" altLang="en-US" dirty="0"/>
              <a:t>其中前</a:t>
            </a:r>
            <a:r>
              <a:rPr lang="en-US" altLang="zh-CN" dirty="0"/>
              <a:t>4</a:t>
            </a:r>
            <a:r>
              <a:rPr lang="zh-CN" altLang="en-US" dirty="0"/>
              <a:t>位为信息位，后</a:t>
            </a:r>
            <a:r>
              <a:rPr lang="en-US" altLang="zh-CN" dirty="0"/>
              <a:t>3</a:t>
            </a:r>
            <a:r>
              <a:rPr lang="zh-CN" altLang="en-US" dirty="0"/>
              <a:t>位为校验位。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1000"/>
                                        <p:tgtEl>
                                          <p:spTgt spid="18"/>
                                        </p:tgtEl>
                                      </p:cBhvr>
                                    </p:animEffect>
                                    <p:anim calcmode="lin" valueType="num">
                                      <p:cBhvr>
                                        <p:cTn id="17" dur="1000" fill="hold"/>
                                        <p:tgtEl>
                                          <p:spTgt spid="18"/>
                                        </p:tgtEl>
                                        <p:attrNameLst>
                                          <p:attrName>ppt_x</p:attrName>
                                        </p:attrNameLst>
                                      </p:cBhvr>
                                      <p:tavLst>
                                        <p:tav tm="0">
                                          <p:val>
                                            <p:strVal val="#ppt_x"/>
                                          </p:val>
                                        </p:tav>
                                        <p:tav tm="100000">
                                          <p:val>
                                            <p:strVal val="#ppt_x"/>
                                          </p:val>
                                        </p:tav>
                                      </p:tavLst>
                                    </p:anim>
                                    <p:anim calcmode="lin" valueType="num">
                                      <p:cBhvr>
                                        <p:cTn id="1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E66C83-A86E-46CD-AB4F-D3713176A0C2}"/>
              </a:ext>
            </a:extLst>
          </p:cNvPr>
          <p:cNvSpPr>
            <a:spLocks noGrp="1"/>
          </p:cNvSpPr>
          <p:nvPr>
            <p:ph idx="1"/>
          </p:nvPr>
        </p:nvSpPr>
        <p:spPr>
          <a:xfrm>
            <a:off x="914400" y="1524000"/>
            <a:ext cx="7391400" cy="1815882"/>
          </a:xfrm>
        </p:spPr>
        <p:txBody>
          <a:bodyPr/>
          <a:lstStyle/>
          <a:p>
            <a:r>
              <a:rPr lang="zh-CN" altLang="en-US" dirty="0"/>
              <a:t>习惯上，这些校验位通常被安排在</a:t>
            </a:r>
            <a:r>
              <a:rPr lang="en-US" altLang="zh-CN" dirty="0"/>
              <a:t>2</a:t>
            </a:r>
            <a:r>
              <a:rPr lang="zh-CN" altLang="en-US" dirty="0"/>
              <a:t>的整数次幂的位置上。如</a:t>
            </a:r>
            <a:r>
              <a:rPr lang="en-US" altLang="zh-CN" dirty="0"/>
              <a:t>4</a:t>
            </a:r>
            <a:r>
              <a:rPr lang="zh-CN" altLang="en-US" dirty="0"/>
              <a:t>位信息位，则校验位至少是</a:t>
            </a:r>
            <a:r>
              <a:rPr lang="en-US" altLang="zh-CN" dirty="0"/>
              <a:t>3</a:t>
            </a:r>
            <a:r>
              <a:rPr lang="zh-CN" altLang="en-US" dirty="0"/>
              <a:t>位。因此在第</a:t>
            </a:r>
            <a:r>
              <a:rPr lang="en-US" altLang="zh-CN" dirty="0"/>
              <a:t>1</a:t>
            </a:r>
            <a:r>
              <a:rPr lang="zh-CN" altLang="en-US" dirty="0"/>
              <a:t>、</a:t>
            </a:r>
            <a:r>
              <a:rPr lang="en-US" altLang="zh-CN" dirty="0"/>
              <a:t>2</a:t>
            </a:r>
            <a:r>
              <a:rPr lang="zh-CN" altLang="en-US" dirty="0"/>
              <a:t>和</a:t>
            </a:r>
            <a:r>
              <a:rPr lang="en-US" altLang="zh-CN" dirty="0"/>
              <a:t>4</a:t>
            </a:r>
            <a:r>
              <a:rPr lang="zh-CN" altLang="en-US" dirty="0"/>
              <a:t>位上，剩余位置按照顺序插入信息位。</a:t>
            </a:r>
          </a:p>
        </p:txBody>
      </p:sp>
      <p:sp>
        <p:nvSpPr>
          <p:cNvPr id="4" name="Rectangle 13">
            <a:extLst>
              <a:ext uri="{FF2B5EF4-FFF2-40B4-BE49-F238E27FC236}">
                <a16:creationId xmlns:a16="http://schemas.microsoft.com/office/drawing/2014/main" id="{325C8E22-C934-4101-8DE4-80018A7794AD}"/>
              </a:ext>
            </a:extLst>
          </p:cNvPr>
          <p:cNvSpPr>
            <a:spLocks noGrp="1" noChangeArrowheads="1"/>
          </p:cNvSpPr>
          <p:nvPr>
            <p:ph type="title"/>
          </p:nvPr>
        </p:nvSpPr>
        <p:spPr>
          <a:xfrm>
            <a:off x="971550" y="222250"/>
            <a:ext cx="7086600" cy="685800"/>
          </a:xfrm>
          <a:noFill/>
        </p:spPr>
        <p:txBody>
          <a:bodyPr/>
          <a:lstStyle/>
          <a:p>
            <a:pPr eaLnBrk="1" hangingPunct="1"/>
            <a:r>
              <a:rPr lang="en-US" altLang="zh-CN" dirty="0"/>
              <a:t>4.2.3 </a:t>
            </a:r>
            <a:r>
              <a:rPr lang="zh-CN" altLang="en-US" dirty="0"/>
              <a:t>海明码</a:t>
            </a:r>
            <a:r>
              <a:rPr lang="en-US" altLang="zh-CN" dirty="0"/>
              <a:t>(</a:t>
            </a:r>
            <a:r>
              <a:rPr lang="zh-CN" altLang="en-US" dirty="0"/>
              <a:t>纠错码</a:t>
            </a:r>
            <a:r>
              <a:rPr lang="en-US" altLang="zh-CN" dirty="0"/>
              <a:t>)</a:t>
            </a:r>
          </a:p>
        </p:txBody>
      </p:sp>
      <p:sp>
        <p:nvSpPr>
          <p:cNvPr id="5" name="文本框 4">
            <a:extLst>
              <a:ext uri="{FF2B5EF4-FFF2-40B4-BE49-F238E27FC236}">
                <a16:creationId xmlns:a16="http://schemas.microsoft.com/office/drawing/2014/main" id="{D9ABCB63-E169-4AFC-B992-0E6AE9F3A1B2}"/>
              </a:ext>
            </a:extLst>
          </p:cNvPr>
          <p:cNvSpPr txBox="1"/>
          <p:nvPr/>
        </p:nvSpPr>
        <p:spPr>
          <a:xfrm>
            <a:off x="1115616" y="3540333"/>
            <a:ext cx="6696744" cy="830997"/>
          </a:xfrm>
          <a:prstGeom prst="rect">
            <a:avLst/>
          </a:prstGeom>
          <a:noFill/>
        </p:spPr>
        <p:txBody>
          <a:bodyPr wrap="square" rtlCol="0">
            <a:spAutoFit/>
          </a:bodyPr>
          <a:lstStyle/>
          <a:p>
            <a:r>
              <a:rPr lang="zh-CN" altLang="en-US" dirty="0"/>
              <a:t>如有信息位为：</a:t>
            </a:r>
            <a:r>
              <a:rPr lang="en-US" altLang="zh-CN" dirty="0"/>
              <a:t>a</a:t>
            </a:r>
            <a:r>
              <a:rPr lang="en-US" altLang="zh-CN" baseline="-25000" dirty="0"/>
              <a:t>1</a:t>
            </a:r>
            <a:r>
              <a:rPr lang="en-US" altLang="zh-CN" dirty="0"/>
              <a:t>a</a:t>
            </a:r>
            <a:r>
              <a:rPr lang="en-US" altLang="zh-CN" baseline="-25000" dirty="0"/>
              <a:t>2</a:t>
            </a:r>
            <a:r>
              <a:rPr lang="en-US" altLang="zh-CN" dirty="0"/>
              <a:t>a</a:t>
            </a:r>
            <a:r>
              <a:rPr lang="en-US" altLang="zh-CN" baseline="-25000" dirty="0"/>
              <a:t>3</a:t>
            </a:r>
            <a:r>
              <a:rPr lang="en-US" altLang="zh-CN" dirty="0"/>
              <a:t>a</a:t>
            </a:r>
            <a:r>
              <a:rPr lang="en-US" altLang="zh-CN" baseline="-25000" dirty="0"/>
              <a:t>4</a:t>
            </a:r>
            <a:r>
              <a:rPr lang="zh-CN" altLang="en-US" dirty="0"/>
              <a:t>，校验位为：</a:t>
            </a:r>
            <a:r>
              <a:rPr lang="en-US" altLang="zh-CN" dirty="0"/>
              <a:t>p</a:t>
            </a:r>
            <a:r>
              <a:rPr lang="en-US" altLang="zh-CN" baseline="-25000" dirty="0"/>
              <a:t>1</a:t>
            </a:r>
            <a:r>
              <a:rPr lang="en-US" altLang="zh-CN" dirty="0"/>
              <a:t>p</a:t>
            </a:r>
            <a:r>
              <a:rPr lang="en-US" altLang="zh-CN" baseline="-25000" dirty="0"/>
              <a:t>2</a:t>
            </a:r>
            <a:r>
              <a:rPr lang="en-US" altLang="zh-CN" dirty="0"/>
              <a:t>p</a:t>
            </a:r>
            <a:r>
              <a:rPr lang="en-US" altLang="zh-CN" baseline="-25000" dirty="0"/>
              <a:t>3</a:t>
            </a:r>
            <a:r>
              <a:rPr lang="zh-CN" altLang="en-US" dirty="0"/>
              <a:t>，则组合成的结构为：</a:t>
            </a:r>
          </a:p>
        </p:txBody>
      </p:sp>
      <p:sp>
        <p:nvSpPr>
          <p:cNvPr id="7" name="文本框 6">
            <a:extLst>
              <a:ext uri="{FF2B5EF4-FFF2-40B4-BE49-F238E27FC236}">
                <a16:creationId xmlns:a16="http://schemas.microsoft.com/office/drawing/2014/main" id="{0B193EE4-AAC9-44AE-8BC3-7E70A3976DF4}"/>
              </a:ext>
            </a:extLst>
          </p:cNvPr>
          <p:cNvSpPr txBox="1"/>
          <p:nvPr/>
        </p:nvSpPr>
        <p:spPr>
          <a:xfrm>
            <a:off x="3217078" y="4371330"/>
            <a:ext cx="4595282" cy="461665"/>
          </a:xfrm>
          <a:prstGeom prst="rect">
            <a:avLst/>
          </a:prstGeom>
          <a:noFill/>
        </p:spPr>
        <p:txBody>
          <a:bodyPr wrap="square">
            <a:spAutoFit/>
          </a:bodyPr>
          <a:lstStyle/>
          <a:p>
            <a:r>
              <a:rPr lang="en-US" altLang="zh-CN" dirty="0"/>
              <a:t>p</a:t>
            </a:r>
            <a:r>
              <a:rPr lang="en-US" altLang="zh-CN" baseline="-25000" dirty="0"/>
              <a:t>1</a:t>
            </a:r>
            <a:r>
              <a:rPr lang="en-US" altLang="zh-CN" dirty="0"/>
              <a:t>p</a:t>
            </a:r>
            <a:r>
              <a:rPr lang="en-US" altLang="zh-CN" baseline="-25000" dirty="0"/>
              <a:t>2</a:t>
            </a:r>
            <a:r>
              <a:rPr lang="en-US" altLang="zh-CN" dirty="0"/>
              <a:t>a</a:t>
            </a:r>
            <a:r>
              <a:rPr lang="en-US" altLang="zh-CN" baseline="-25000" dirty="0"/>
              <a:t>1</a:t>
            </a:r>
            <a:r>
              <a:rPr lang="en-US" altLang="zh-CN" dirty="0"/>
              <a:t>p</a:t>
            </a:r>
            <a:r>
              <a:rPr lang="en-US" altLang="zh-CN" baseline="-25000" dirty="0"/>
              <a:t>3 </a:t>
            </a:r>
            <a:r>
              <a:rPr lang="en-US" altLang="zh-CN" dirty="0"/>
              <a:t>a</a:t>
            </a:r>
            <a:r>
              <a:rPr lang="en-US" altLang="zh-CN" baseline="-25000" dirty="0"/>
              <a:t>2</a:t>
            </a:r>
            <a:r>
              <a:rPr lang="en-US" altLang="zh-CN" dirty="0"/>
              <a:t>a</a:t>
            </a:r>
            <a:r>
              <a:rPr lang="en-US" altLang="zh-CN" baseline="-25000" dirty="0"/>
              <a:t>3</a:t>
            </a:r>
            <a:r>
              <a:rPr lang="en-US" altLang="zh-CN" dirty="0"/>
              <a:t>a</a:t>
            </a:r>
            <a:r>
              <a:rPr lang="en-US" altLang="zh-CN" baseline="-25000" dirty="0"/>
              <a:t>4</a:t>
            </a:r>
            <a:endParaRPr lang="zh-CN" altLang="en-US" dirty="0"/>
          </a:p>
        </p:txBody>
      </p:sp>
    </p:spTree>
    <p:extLst>
      <p:ext uri="{BB962C8B-B14F-4D97-AF65-F5344CB8AC3E}">
        <p14:creationId xmlns:p14="http://schemas.microsoft.com/office/powerpoint/2010/main" val="3886424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E3A7040F-3C7B-4BC1-B180-0EC7A4D645C1}"/>
              </a:ext>
            </a:extLst>
          </p:cNvPr>
          <p:cNvSpPr>
            <a:spLocks noGrp="1" noChangeArrowheads="1"/>
          </p:cNvSpPr>
          <p:nvPr>
            <p:ph type="body" idx="1"/>
          </p:nvPr>
        </p:nvSpPr>
        <p:spPr>
          <a:xfrm>
            <a:off x="2347610" y="2348880"/>
            <a:ext cx="3081337" cy="1348061"/>
          </a:xfrm>
        </p:spPr>
        <p:txBody>
          <a:bodyPr/>
          <a:lstStyle/>
          <a:p>
            <a:pPr eaLnBrk="1" hangingPunct="1">
              <a:buFont typeface="Wingdings" panose="05000000000000000000" pitchFamily="2" charset="2"/>
              <a:buNone/>
            </a:pPr>
            <a:r>
              <a:rPr lang="en-US" altLang="zh-CN" sz="2400" dirty="0"/>
              <a:t>	p</a:t>
            </a:r>
            <a:r>
              <a:rPr lang="en-US" altLang="zh-CN" sz="2400" baseline="-25000" dirty="0"/>
              <a:t>1</a:t>
            </a:r>
            <a:r>
              <a:rPr lang="en-US" altLang="zh-CN" sz="2400" dirty="0"/>
              <a:t>= a</a:t>
            </a:r>
            <a:r>
              <a:rPr lang="en-US" altLang="zh-CN" sz="2400" baseline="-25000" dirty="0"/>
              <a:t>1</a:t>
            </a:r>
            <a:r>
              <a:rPr lang="en-US" altLang="zh-CN" sz="2400" dirty="0"/>
              <a:t> +a</a:t>
            </a:r>
            <a:r>
              <a:rPr lang="en-US" altLang="zh-CN" sz="2400" baseline="-25000" dirty="0"/>
              <a:t>2</a:t>
            </a:r>
            <a:r>
              <a:rPr lang="en-US" altLang="zh-CN" sz="2400" dirty="0"/>
              <a:t>+ a</a:t>
            </a:r>
            <a:r>
              <a:rPr lang="en-US" altLang="zh-CN" sz="2400" baseline="-25000" dirty="0"/>
              <a:t>4</a:t>
            </a:r>
            <a:r>
              <a:rPr lang="en-US" altLang="zh-CN" sz="2400" dirty="0"/>
              <a:t>	</a:t>
            </a:r>
          </a:p>
          <a:p>
            <a:pPr eaLnBrk="1" hangingPunct="1">
              <a:buFont typeface="Wingdings" panose="05000000000000000000" pitchFamily="2" charset="2"/>
              <a:buNone/>
            </a:pPr>
            <a:r>
              <a:rPr lang="en-US" altLang="zh-CN" sz="2400" dirty="0"/>
              <a:t>	p</a:t>
            </a:r>
            <a:r>
              <a:rPr lang="en-US" altLang="zh-CN" sz="2400" baseline="-25000" dirty="0"/>
              <a:t>2</a:t>
            </a:r>
            <a:r>
              <a:rPr lang="en-US" altLang="zh-CN" sz="2400" dirty="0"/>
              <a:t>= a</a:t>
            </a:r>
            <a:r>
              <a:rPr lang="en-US" altLang="zh-CN" sz="2400" baseline="-25000" dirty="0"/>
              <a:t>1 </a:t>
            </a:r>
            <a:r>
              <a:rPr lang="en-US" altLang="zh-CN" sz="2400" dirty="0"/>
              <a:t>+a</a:t>
            </a:r>
            <a:r>
              <a:rPr lang="en-US" altLang="zh-CN" sz="2400" baseline="-25000" dirty="0"/>
              <a:t>3</a:t>
            </a:r>
            <a:r>
              <a:rPr lang="en-US" altLang="zh-CN" sz="2400" dirty="0"/>
              <a:t>+ a</a:t>
            </a:r>
            <a:r>
              <a:rPr lang="en-US" altLang="zh-CN" sz="2400" baseline="-25000" dirty="0"/>
              <a:t>4</a:t>
            </a:r>
          </a:p>
          <a:p>
            <a:pPr eaLnBrk="1" hangingPunct="1">
              <a:buFont typeface="Wingdings" panose="05000000000000000000" pitchFamily="2" charset="2"/>
              <a:buNone/>
            </a:pPr>
            <a:r>
              <a:rPr lang="en-US" altLang="zh-CN" sz="2400" dirty="0"/>
              <a:t>	p</a:t>
            </a:r>
            <a:r>
              <a:rPr lang="en-US" altLang="zh-CN" sz="2400" baseline="-25000" dirty="0"/>
              <a:t>3</a:t>
            </a:r>
            <a:r>
              <a:rPr lang="en-US" altLang="zh-CN" sz="2400" dirty="0"/>
              <a:t>= a</a:t>
            </a:r>
            <a:r>
              <a:rPr lang="en-US" altLang="zh-CN" sz="2400" baseline="-25000" dirty="0"/>
              <a:t>2</a:t>
            </a:r>
            <a:r>
              <a:rPr lang="en-US" altLang="zh-CN" sz="2400" dirty="0"/>
              <a:t> +a</a:t>
            </a:r>
            <a:r>
              <a:rPr lang="en-US" altLang="zh-CN" sz="2400" baseline="-25000" dirty="0"/>
              <a:t>3</a:t>
            </a:r>
            <a:r>
              <a:rPr lang="en-US" altLang="zh-CN" sz="2400" dirty="0"/>
              <a:t>+ a</a:t>
            </a:r>
            <a:r>
              <a:rPr lang="en-US" altLang="zh-CN" sz="2400" baseline="-25000" dirty="0"/>
              <a:t>4</a:t>
            </a:r>
          </a:p>
        </p:txBody>
      </p:sp>
      <p:sp>
        <p:nvSpPr>
          <p:cNvPr id="23559" name="Rectangle 8">
            <a:extLst>
              <a:ext uri="{FF2B5EF4-FFF2-40B4-BE49-F238E27FC236}">
                <a16:creationId xmlns:a16="http://schemas.microsoft.com/office/drawing/2014/main" id="{B376F306-3488-4662-A719-9E2B11E52BEE}"/>
              </a:ext>
            </a:extLst>
          </p:cNvPr>
          <p:cNvSpPr>
            <a:spLocks noChangeArrowheads="1"/>
          </p:cNvSpPr>
          <p:nvPr/>
        </p:nvSpPr>
        <p:spPr bwMode="auto">
          <a:xfrm>
            <a:off x="5499057" y="2794764"/>
            <a:ext cx="2880320" cy="519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dirty="0"/>
              <a:t>+</a:t>
            </a:r>
            <a:r>
              <a:rPr lang="zh-CN" altLang="en-US" sz="2400" dirty="0"/>
              <a:t>为异或运算</a:t>
            </a:r>
            <a:endParaRPr lang="en-US" altLang="zh-CN" sz="2400" dirty="0"/>
          </a:p>
        </p:txBody>
      </p:sp>
      <p:sp>
        <p:nvSpPr>
          <p:cNvPr id="23560" name="Rectangle 11">
            <a:extLst>
              <a:ext uri="{FF2B5EF4-FFF2-40B4-BE49-F238E27FC236}">
                <a16:creationId xmlns:a16="http://schemas.microsoft.com/office/drawing/2014/main" id="{E5D480E5-FBA6-44D8-A839-E253A44C7662}"/>
              </a:ext>
            </a:extLst>
          </p:cNvPr>
          <p:cNvSpPr>
            <a:spLocks noChangeArrowheads="1"/>
          </p:cNvSpPr>
          <p:nvPr/>
        </p:nvSpPr>
        <p:spPr bwMode="auto">
          <a:xfrm>
            <a:off x="824218" y="1767273"/>
            <a:ext cx="755967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None/>
            </a:pPr>
            <a:r>
              <a:rPr lang="zh-CN" altLang="en-US" sz="2000" dirty="0">
                <a:latin typeface="+mn-ea"/>
                <a:ea typeface="+mn-ea"/>
              </a:rPr>
              <a:t>每一位校验位均对若干位信息位进行检验，默认偶校验。具体为：</a:t>
            </a:r>
          </a:p>
        </p:txBody>
      </p:sp>
      <p:sp>
        <p:nvSpPr>
          <p:cNvPr id="23561" name="Rectangle 13">
            <a:extLst>
              <a:ext uri="{FF2B5EF4-FFF2-40B4-BE49-F238E27FC236}">
                <a16:creationId xmlns:a16="http://schemas.microsoft.com/office/drawing/2014/main" id="{FBF1B6B6-F04E-44AC-AF25-262DC2AFB464}"/>
              </a:ext>
            </a:extLst>
          </p:cNvPr>
          <p:cNvSpPr>
            <a:spLocks noGrp="1" noChangeArrowheads="1"/>
          </p:cNvSpPr>
          <p:nvPr>
            <p:ph type="title"/>
          </p:nvPr>
        </p:nvSpPr>
        <p:spPr>
          <a:xfrm>
            <a:off x="971600" y="233723"/>
            <a:ext cx="7086600" cy="685800"/>
          </a:xfrm>
          <a:noFill/>
        </p:spPr>
        <p:txBody>
          <a:bodyPr/>
          <a:lstStyle/>
          <a:p>
            <a:pPr eaLnBrk="1" hangingPunct="1"/>
            <a:r>
              <a:rPr lang="en-US" altLang="zh-CN" dirty="0"/>
              <a:t>4.2.3 </a:t>
            </a:r>
            <a:r>
              <a:rPr lang="zh-CN" altLang="en-US" dirty="0"/>
              <a:t>海明码</a:t>
            </a:r>
            <a:r>
              <a:rPr lang="en-US" altLang="zh-CN" dirty="0"/>
              <a:t>(</a:t>
            </a:r>
            <a:r>
              <a:rPr lang="zh-CN" altLang="en-US" dirty="0"/>
              <a:t>纠错码</a:t>
            </a:r>
            <a:r>
              <a:rPr lang="en-US" altLang="zh-CN" dirty="0"/>
              <a:t>)</a:t>
            </a:r>
          </a:p>
        </p:txBody>
      </p:sp>
      <p:sp>
        <p:nvSpPr>
          <p:cNvPr id="13" name="文本框 12">
            <a:extLst>
              <a:ext uri="{FF2B5EF4-FFF2-40B4-BE49-F238E27FC236}">
                <a16:creationId xmlns:a16="http://schemas.microsoft.com/office/drawing/2014/main" id="{F789C5E8-ABFB-4620-92EE-5D7BE1B5BECF}"/>
              </a:ext>
            </a:extLst>
          </p:cNvPr>
          <p:cNvSpPr txBox="1"/>
          <p:nvPr/>
        </p:nvSpPr>
        <p:spPr>
          <a:xfrm>
            <a:off x="827584" y="1180783"/>
            <a:ext cx="46230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a:spcBef>
                <a:spcPct val="20000"/>
              </a:spcBef>
              <a:buClr>
                <a:schemeClr val="accent2"/>
              </a:buClr>
              <a:buSzPct val="70000"/>
              <a:buFont typeface="Wingdings" panose="05000000000000000000" pitchFamily="2" charset="2"/>
              <a:buBlip>
                <a:blip r:embed="rId2"/>
              </a:buBlip>
              <a:defRPr sz="2800">
                <a:latin typeface="+mn-lt"/>
                <a:ea typeface="+mn-ea"/>
              </a:defRPr>
            </a:lvl1pPr>
            <a:lvl2pPr marL="671513" indent="-285750" algn="just">
              <a:spcBef>
                <a:spcPct val="20000"/>
              </a:spcBef>
              <a:buClr>
                <a:schemeClr val="accent2"/>
              </a:buClr>
              <a:buSzPct val="70000"/>
              <a:buFont typeface="Wingdings" pitchFamily="2" charset="2"/>
              <a:buChar char="l"/>
              <a:defRPr>
                <a:latin typeface="+mn-lt"/>
                <a:ea typeface="+mn-ea"/>
              </a:defRPr>
            </a:lvl2pPr>
            <a:lvl3pPr marL="1090613" indent="-228600" algn="just">
              <a:spcBef>
                <a:spcPct val="20000"/>
              </a:spcBef>
              <a:buClr>
                <a:schemeClr val="accent2"/>
              </a:buClr>
              <a:buFont typeface="Wingdings" panose="05000000000000000000" pitchFamily="2" charset="2"/>
              <a:buChar char="Ø"/>
              <a:defRPr sz="2000">
                <a:latin typeface="+mn-lt"/>
                <a:ea typeface="+mn-ea"/>
              </a:defRPr>
            </a:lvl3pPr>
            <a:lvl4pPr marL="1509713" indent="-228600" algn="just">
              <a:spcBef>
                <a:spcPct val="20000"/>
              </a:spcBef>
              <a:buChar char="–"/>
              <a:defRPr sz="1600">
                <a:latin typeface="+mn-lt"/>
                <a:ea typeface="+mn-ea"/>
              </a:defRPr>
            </a:lvl4pPr>
            <a:lvl5pPr marL="1928813" indent="-228600" algn="just">
              <a:spcBef>
                <a:spcPct val="20000"/>
              </a:spcBef>
              <a:buChar char="»"/>
              <a:defRPr sz="1200">
                <a:latin typeface="+mn-lt"/>
                <a:ea typeface="+mn-ea"/>
              </a:defRPr>
            </a:lvl5pPr>
            <a:lvl6pPr marL="2386013" indent="-228600" algn="just" fontAlgn="base">
              <a:spcBef>
                <a:spcPct val="20000"/>
              </a:spcBef>
              <a:spcAft>
                <a:spcPct val="0"/>
              </a:spcAft>
              <a:buChar char="»"/>
              <a:defRPr sz="1200">
                <a:latin typeface="+mn-lt"/>
                <a:ea typeface="+mn-ea"/>
              </a:defRPr>
            </a:lvl6pPr>
            <a:lvl7pPr marL="2843213" indent="-228600" algn="just" fontAlgn="base">
              <a:spcBef>
                <a:spcPct val="20000"/>
              </a:spcBef>
              <a:spcAft>
                <a:spcPct val="0"/>
              </a:spcAft>
              <a:buChar char="»"/>
              <a:defRPr sz="1200">
                <a:latin typeface="+mn-lt"/>
                <a:ea typeface="+mn-ea"/>
              </a:defRPr>
            </a:lvl7pPr>
            <a:lvl8pPr marL="3300413" indent="-228600" algn="just" fontAlgn="base">
              <a:spcBef>
                <a:spcPct val="20000"/>
              </a:spcBef>
              <a:spcAft>
                <a:spcPct val="0"/>
              </a:spcAft>
              <a:buChar char="»"/>
              <a:defRPr sz="1200">
                <a:latin typeface="+mn-lt"/>
                <a:ea typeface="+mn-ea"/>
              </a:defRPr>
            </a:lvl8pPr>
            <a:lvl9pPr marL="3757613" indent="-228600" algn="just" fontAlgn="base">
              <a:spcBef>
                <a:spcPct val="20000"/>
              </a:spcBef>
              <a:spcAft>
                <a:spcPct val="0"/>
              </a:spcAft>
              <a:buChar char="»"/>
              <a:defRPr sz="1200">
                <a:latin typeface="+mn-lt"/>
                <a:ea typeface="+mn-ea"/>
              </a:defRPr>
            </a:lvl9pPr>
          </a:lstStyle>
          <a:p>
            <a:r>
              <a:rPr lang="zh-CN" altLang="en-US" dirty="0"/>
              <a:t>校验位的取值</a:t>
            </a:r>
          </a:p>
        </p:txBody>
      </p:sp>
      <p:sp>
        <p:nvSpPr>
          <p:cNvPr id="12" name="文本框 11">
            <a:extLst>
              <a:ext uri="{FF2B5EF4-FFF2-40B4-BE49-F238E27FC236}">
                <a16:creationId xmlns:a16="http://schemas.microsoft.com/office/drawing/2014/main" id="{9A2E27EC-2F23-40F6-BC6B-4BD5EE83B145}"/>
              </a:ext>
            </a:extLst>
          </p:cNvPr>
          <p:cNvSpPr txBox="1"/>
          <p:nvPr/>
        </p:nvSpPr>
        <p:spPr>
          <a:xfrm>
            <a:off x="827584" y="3872672"/>
            <a:ext cx="23042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a:spcBef>
                <a:spcPct val="20000"/>
              </a:spcBef>
              <a:buClr>
                <a:schemeClr val="accent2"/>
              </a:buClr>
              <a:buSzPct val="70000"/>
              <a:buFont typeface="Wingdings" panose="05000000000000000000" pitchFamily="2" charset="2"/>
              <a:buBlip>
                <a:blip r:embed="rId2"/>
              </a:buBlip>
              <a:defRPr sz="2800">
                <a:latin typeface="+mn-lt"/>
                <a:ea typeface="+mn-ea"/>
              </a:defRPr>
            </a:lvl1pPr>
            <a:lvl2pPr marL="671513" indent="-285750" algn="just">
              <a:spcBef>
                <a:spcPct val="20000"/>
              </a:spcBef>
              <a:buClr>
                <a:schemeClr val="accent2"/>
              </a:buClr>
              <a:buSzPct val="70000"/>
              <a:buFont typeface="Wingdings" pitchFamily="2" charset="2"/>
              <a:buChar char="l"/>
              <a:defRPr>
                <a:latin typeface="+mn-lt"/>
                <a:ea typeface="+mn-ea"/>
              </a:defRPr>
            </a:lvl2pPr>
            <a:lvl3pPr marL="1090613" indent="-228600" algn="just">
              <a:spcBef>
                <a:spcPct val="20000"/>
              </a:spcBef>
              <a:buClr>
                <a:schemeClr val="accent2"/>
              </a:buClr>
              <a:buFont typeface="Wingdings" panose="05000000000000000000" pitchFamily="2" charset="2"/>
              <a:buChar char="Ø"/>
              <a:defRPr sz="2000">
                <a:latin typeface="+mn-lt"/>
                <a:ea typeface="+mn-ea"/>
              </a:defRPr>
            </a:lvl3pPr>
            <a:lvl4pPr marL="1509713" indent="-228600" algn="just">
              <a:spcBef>
                <a:spcPct val="20000"/>
              </a:spcBef>
              <a:buChar char="–"/>
              <a:defRPr sz="1600">
                <a:latin typeface="+mn-lt"/>
                <a:ea typeface="+mn-ea"/>
              </a:defRPr>
            </a:lvl4pPr>
            <a:lvl5pPr marL="1928813" indent="-228600" algn="just">
              <a:spcBef>
                <a:spcPct val="20000"/>
              </a:spcBef>
              <a:buChar char="»"/>
              <a:defRPr sz="1200">
                <a:latin typeface="+mn-lt"/>
                <a:ea typeface="+mn-ea"/>
              </a:defRPr>
            </a:lvl5pPr>
            <a:lvl6pPr marL="2386013" indent="-228600" algn="just" fontAlgn="base">
              <a:spcBef>
                <a:spcPct val="20000"/>
              </a:spcBef>
              <a:spcAft>
                <a:spcPct val="0"/>
              </a:spcAft>
              <a:buChar char="»"/>
              <a:defRPr sz="1200">
                <a:latin typeface="+mn-lt"/>
                <a:ea typeface="+mn-ea"/>
              </a:defRPr>
            </a:lvl6pPr>
            <a:lvl7pPr marL="2843213" indent="-228600" algn="just" fontAlgn="base">
              <a:spcBef>
                <a:spcPct val="20000"/>
              </a:spcBef>
              <a:spcAft>
                <a:spcPct val="0"/>
              </a:spcAft>
              <a:buChar char="»"/>
              <a:defRPr sz="1200">
                <a:latin typeface="+mn-lt"/>
                <a:ea typeface="+mn-ea"/>
              </a:defRPr>
            </a:lvl7pPr>
            <a:lvl8pPr marL="3300413" indent="-228600" algn="just" fontAlgn="base">
              <a:spcBef>
                <a:spcPct val="20000"/>
              </a:spcBef>
              <a:spcAft>
                <a:spcPct val="0"/>
              </a:spcAft>
              <a:buChar char="»"/>
              <a:defRPr sz="1200">
                <a:latin typeface="+mn-lt"/>
                <a:ea typeface="+mn-ea"/>
              </a:defRPr>
            </a:lvl8pPr>
            <a:lvl9pPr marL="3757613" indent="-228600" algn="just" fontAlgn="base">
              <a:spcBef>
                <a:spcPct val="20000"/>
              </a:spcBef>
              <a:spcAft>
                <a:spcPct val="0"/>
              </a:spcAft>
              <a:buChar char="»"/>
              <a:defRPr sz="1200">
                <a:latin typeface="+mn-lt"/>
                <a:ea typeface="+mn-ea"/>
              </a:defRPr>
            </a:lvl9pPr>
          </a:lstStyle>
          <a:p>
            <a:r>
              <a:rPr lang="zh-CN" altLang="en-US" dirty="0"/>
              <a:t>校验及纠错</a:t>
            </a:r>
          </a:p>
        </p:txBody>
      </p:sp>
      <p:sp>
        <p:nvSpPr>
          <p:cNvPr id="14" name="Rectangle 3">
            <a:extLst>
              <a:ext uri="{FF2B5EF4-FFF2-40B4-BE49-F238E27FC236}">
                <a16:creationId xmlns:a16="http://schemas.microsoft.com/office/drawing/2014/main" id="{43AB3BE0-1284-4C97-BA40-445349388A52}"/>
              </a:ext>
            </a:extLst>
          </p:cNvPr>
          <p:cNvSpPr txBox="1">
            <a:spLocks noChangeArrowheads="1"/>
          </p:cNvSpPr>
          <p:nvPr/>
        </p:nvSpPr>
        <p:spPr bwMode="auto">
          <a:xfrm>
            <a:off x="2267744" y="4571623"/>
            <a:ext cx="3081337"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buFont typeface="Wingdings" panose="05000000000000000000" pitchFamily="2" charset="2"/>
              <a:buNone/>
            </a:pPr>
            <a:r>
              <a:rPr lang="en-US" altLang="zh-CN" sz="2400" kern="0" dirty="0"/>
              <a:t>	e</a:t>
            </a:r>
            <a:r>
              <a:rPr lang="en-US" altLang="zh-CN" sz="2400" kern="0" baseline="-25000" dirty="0"/>
              <a:t>1</a:t>
            </a:r>
            <a:r>
              <a:rPr lang="en-US" altLang="zh-CN" sz="2400" kern="0" dirty="0"/>
              <a:t>=p</a:t>
            </a:r>
            <a:r>
              <a:rPr lang="en-US" altLang="zh-CN" sz="2400" kern="0" baseline="-25000" dirty="0"/>
              <a:t>1</a:t>
            </a:r>
            <a:r>
              <a:rPr lang="en-US" altLang="zh-CN" sz="2400" kern="0" dirty="0"/>
              <a:t>+ a</a:t>
            </a:r>
            <a:r>
              <a:rPr lang="en-US" altLang="zh-CN" sz="2400" kern="0" baseline="-25000" dirty="0"/>
              <a:t>1</a:t>
            </a:r>
            <a:r>
              <a:rPr lang="en-US" altLang="zh-CN" sz="2400" kern="0" dirty="0"/>
              <a:t> +a</a:t>
            </a:r>
            <a:r>
              <a:rPr lang="en-US" altLang="zh-CN" sz="2400" kern="0" baseline="-25000" dirty="0"/>
              <a:t>2</a:t>
            </a:r>
            <a:r>
              <a:rPr lang="en-US" altLang="zh-CN" sz="2400" kern="0" dirty="0"/>
              <a:t>+ a</a:t>
            </a:r>
            <a:r>
              <a:rPr lang="en-US" altLang="zh-CN" sz="2400" kern="0" baseline="-25000" dirty="0"/>
              <a:t>4</a:t>
            </a:r>
            <a:r>
              <a:rPr lang="en-US" altLang="zh-CN" sz="2400" kern="0" dirty="0"/>
              <a:t>	</a:t>
            </a:r>
          </a:p>
          <a:p>
            <a:pPr eaLnBrk="1" hangingPunct="1">
              <a:buFont typeface="Wingdings" panose="05000000000000000000" pitchFamily="2" charset="2"/>
              <a:buNone/>
            </a:pPr>
            <a:r>
              <a:rPr lang="en-US" altLang="zh-CN" sz="2400" kern="0" dirty="0"/>
              <a:t>	e</a:t>
            </a:r>
            <a:r>
              <a:rPr lang="en-US" altLang="zh-CN" sz="2400" kern="0" baseline="-25000" dirty="0"/>
              <a:t>2</a:t>
            </a:r>
            <a:r>
              <a:rPr lang="en-US" altLang="zh-CN" sz="2400" kern="0" dirty="0"/>
              <a:t>= p</a:t>
            </a:r>
            <a:r>
              <a:rPr lang="en-US" altLang="zh-CN" sz="2400" kern="0" baseline="-25000" dirty="0"/>
              <a:t>2</a:t>
            </a:r>
            <a:r>
              <a:rPr lang="en-US" altLang="zh-CN" sz="2400" kern="0" dirty="0"/>
              <a:t>+a</a:t>
            </a:r>
            <a:r>
              <a:rPr lang="en-US" altLang="zh-CN" sz="2400" kern="0" baseline="-25000" dirty="0"/>
              <a:t>1 </a:t>
            </a:r>
            <a:r>
              <a:rPr lang="en-US" altLang="zh-CN" sz="2400" kern="0" dirty="0"/>
              <a:t>+a</a:t>
            </a:r>
            <a:r>
              <a:rPr lang="en-US" altLang="zh-CN" sz="2400" kern="0" baseline="-25000" dirty="0"/>
              <a:t>3</a:t>
            </a:r>
            <a:r>
              <a:rPr lang="en-US" altLang="zh-CN" sz="2400" kern="0" dirty="0"/>
              <a:t>+ a</a:t>
            </a:r>
            <a:r>
              <a:rPr lang="en-US" altLang="zh-CN" sz="2400" kern="0" baseline="-25000" dirty="0"/>
              <a:t>4</a:t>
            </a:r>
          </a:p>
          <a:p>
            <a:pPr eaLnBrk="1" hangingPunct="1">
              <a:buFont typeface="Wingdings" panose="05000000000000000000" pitchFamily="2" charset="2"/>
              <a:buNone/>
            </a:pPr>
            <a:r>
              <a:rPr lang="en-US" altLang="zh-CN" sz="2400" kern="0" dirty="0"/>
              <a:t>	e</a:t>
            </a:r>
            <a:r>
              <a:rPr lang="en-US" altLang="zh-CN" sz="2400" kern="0" baseline="-25000" dirty="0"/>
              <a:t>3</a:t>
            </a:r>
            <a:r>
              <a:rPr lang="en-US" altLang="zh-CN" sz="2400" kern="0" dirty="0"/>
              <a:t>= p</a:t>
            </a:r>
            <a:r>
              <a:rPr lang="en-US" altLang="zh-CN" sz="2400" kern="0" baseline="-25000" dirty="0"/>
              <a:t>3</a:t>
            </a:r>
            <a:r>
              <a:rPr lang="en-US" altLang="zh-CN" sz="2400" kern="0" dirty="0"/>
              <a:t>+a</a:t>
            </a:r>
            <a:r>
              <a:rPr lang="en-US" altLang="zh-CN" sz="2400" kern="0" baseline="-25000" dirty="0"/>
              <a:t>2</a:t>
            </a:r>
            <a:r>
              <a:rPr lang="en-US" altLang="zh-CN" sz="2400" kern="0" dirty="0"/>
              <a:t> +a</a:t>
            </a:r>
            <a:r>
              <a:rPr lang="en-US" altLang="zh-CN" sz="2400" kern="0" baseline="-25000" dirty="0"/>
              <a:t>3</a:t>
            </a:r>
            <a:r>
              <a:rPr lang="en-US" altLang="zh-CN" sz="2400" kern="0" dirty="0"/>
              <a:t>+ a</a:t>
            </a:r>
            <a:r>
              <a:rPr lang="en-US" altLang="zh-CN" sz="2400" kern="0" baseline="-25000" dirty="0"/>
              <a:t>4</a:t>
            </a:r>
          </a:p>
        </p:txBody>
      </p:sp>
    </p:spTree>
    <p:extLst>
      <p:ext uri="{BB962C8B-B14F-4D97-AF65-F5344CB8AC3E}">
        <p14:creationId xmlns:p14="http://schemas.microsoft.com/office/powerpoint/2010/main" val="521171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3823C7AC-ACC2-46BA-92E1-4C05ADE29F4F}"/>
              </a:ext>
            </a:extLst>
          </p:cNvPr>
          <p:cNvSpPr txBox="1"/>
          <p:nvPr/>
        </p:nvSpPr>
        <p:spPr>
          <a:xfrm>
            <a:off x="1187624" y="1289889"/>
            <a:ext cx="23042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a:spcBef>
                <a:spcPct val="20000"/>
              </a:spcBef>
              <a:buClr>
                <a:schemeClr val="accent2"/>
              </a:buClr>
              <a:buSzPct val="70000"/>
              <a:buFont typeface="Wingdings" panose="05000000000000000000" pitchFamily="2" charset="2"/>
              <a:buBlip>
                <a:blip r:embed="rId2"/>
              </a:buBlip>
              <a:defRPr sz="2800">
                <a:latin typeface="+mn-lt"/>
                <a:ea typeface="+mn-ea"/>
              </a:defRPr>
            </a:lvl1pPr>
            <a:lvl2pPr marL="671513" indent="-285750" algn="just">
              <a:spcBef>
                <a:spcPct val="20000"/>
              </a:spcBef>
              <a:buClr>
                <a:schemeClr val="accent2"/>
              </a:buClr>
              <a:buSzPct val="70000"/>
              <a:buFont typeface="Wingdings" pitchFamily="2" charset="2"/>
              <a:buChar char="l"/>
              <a:defRPr>
                <a:latin typeface="+mn-lt"/>
                <a:ea typeface="+mn-ea"/>
              </a:defRPr>
            </a:lvl2pPr>
            <a:lvl3pPr marL="1090613" indent="-228600" algn="just">
              <a:spcBef>
                <a:spcPct val="20000"/>
              </a:spcBef>
              <a:buClr>
                <a:schemeClr val="accent2"/>
              </a:buClr>
              <a:buFont typeface="Wingdings" panose="05000000000000000000" pitchFamily="2" charset="2"/>
              <a:buChar char="Ø"/>
              <a:defRPr sz="2000">
                <a:latin typeface="+mn-lt"/>
                <a:ea typeface="+mn-ea"/>
              </a:defRPr>
            </a:lvl3pPr>
            <a:lvl4pPr marL="1509713" indent="-228600" algn="just">
              <a:spcBef>
                <a:spcPct val="20000"/>
              </a:spcBef>
              <a:buChar char="–"/>
              <a:defRPr sz="1600">
                <a:latin typeface="+mn-lt"/>
                <a:ea typeface="+mn-ea"/>
              </a:defRPr>
            </a:lvl4pPr>
            <a:lvl5pPr marL="1928813" indent="-228600" algn="just">
              <a:spcBef>
                <a:spcPct val="20000"/>
              </a:spcBef>
              <a:buChar char="»"/>
              <a:defRPr sz="1200">
                <a:latin typeface="+mn-lt"/>
                <a:ea typeface="+mn-ea"/>
              </a:defRPr>
            </a:lvl5pPr>
            <a:lvl6pPr marL="2386013" indent="-228600" algn="just" fontAlgn="base">
              <a:spcBef>
                <a:spcPct val="20000"/>
              </a:spcBef>
              <a:spcAft>
                <a:spcPct val="0"/>
              </a:spcAft>
              <a:buChar char="»"/>
              <a:defRPr sz="1200">
                <a:latin typeface="+mn-lt"/>
                <a:ea typeface="+mn-ea"/>
              </a:defRPr>
            </a:lvl6pPr>
            <a:lvl7pPr marL="2843213" indent="-228600" algn="just" fontAlgn="base">
              <a:spcBef>
                <a:spcPct val="20000"/>
              </a:spcBef>
              <a:spcAft>
                <a:spcPct val="0"/>
              </a:spcAft>
              <a:buChar char="»"/>
              <a:defRPr sz="1200">
                <a:latin typeface="+mn-lt"/>
                <a:ea typeface="+mn-ea"/>
              </a:defRPr>
            </a:lvl7pPr>
            <a:lvl8pPr marL="3300413" indent="-228600" algn="just" fontAlgn="base">
              <a:spcBef>
                <a:spcPct val="20000"/>
              </a:spcBef>
              <a:spcAft>
                <a:spcPct val="0"/>
              </a:spcAft>
              <a:buChar char="»"/>
              <a:defRPr sz="1200">
                <a:latin typeface="+mn-lt"/>
                <a:ea typeface="+mn-ea"/>
              </a:defRPr>
            </a:lvl8pPr>
            <a:lvl9pPr marL="3757613" indent="-228600" algn="just" fontAlgn="base">
              <a:spcBef>
                <a:spcPct val="20000"/>
              </a:spcBef>
              <a:spcAft>
                <a:spcPct val="0"/>
              </a:spcAft>
              <a:buChar char="»"/>
              <a:defRPr sz="1200">
                <a:latin typeface="+mn-lt"/>
                <a:ea typeface="+mn-ea"/>
              </a:defRPr>
            </a:lvl9pPr>
          </a:lstStyle>
          <a:p>
            <a:r>
              <a:rPr lang="zh-CN" altLang="en-US" dirty="0"/>
              <a:t>校验及纠错</a:t>
            </a:r>
          </a:p>
        </p:txBody>
      </p:sp>
      <p:sp>
        <p:nvSpPr>
          <p:cNvPr id="16" name="Rectangle 3">
            <a:extLst>
              <a:ext uri="{FF2B5EF4-FFF2-40B4-BE49-F238E27FC236}">
                <a16:creationId xmlns:a16="http://schemas.microsoft.com/office/drawing/2014/main" id="{1844A698-0802-4255-AA2D-DC9F5219AF45}"/>
              </a:ext>
            </a:extLst>
          </p:cNvPr>
          <p:cNvSpPr txBox="1">
            <a:spLocks noChangeArrowheads="1"/>
          </p:cNvSpPr>
          <p:nvPr/>
        </p:nvSpPr>
        <p:spPr bwMode="auto">
          <a:xfrm>
            <a:off x="2627784" y="2011777"/>
            <a:ext cx="3081337"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buFont typeface="Wingdings" panose="05000000000000000000" pitchFamily="2" charset="2"/>
              <a:buNone/>
            </a:pPr>
            <a:r>
              <a:rPr lang="en-US" altLang="zh-CN" sz="2400" kern="0" dirty="0"/>
              <a:t>	e</a:t>
            </a:r>
            <a:r>
              <a:rPr lang="en-US" altLang="zh-CN" sz="2400" kern="0" baseline="-25000" dirty="0"/>
              <a:t>1</a:t>
            </a:r>
            <a:r>
              <a:rPr lang="en-US" altLang="zh-CN" sz="2400" kern="0" dirty="0"/>
              <a:t>=p</a:t>
            </a:r>
            <a:r>
              <a:rPr lang="en-US" altLang="zh-CN" sz="2400" kern="0" baseline="-25000" dirty="0"/>
              <a:t>1</a:t>
            </a:r>
            <a:r>
              <a:rPr lang="en-US" altLang="zh-CN" sz="2400" kern="0" dirty="0"/>
              <a:t>+ a</a:t>
            </a:r>
            <a:r>
              <a:rPr lang="en-US" altLang="zh-CN" sz="2400" kern="0" baseline="-25000" dirty="0"/>
              <a:t>1</a:t>
            </a:r>
            <a:r>
              <a:rPr lang="en-US" altLang="zh-CN" sz="2400" kern="0" dirty="0"/>
              <a:t> +a</a:t>
            </a:r>
            <a:r>
              <a:rPr lang="en-US" altLang="zh-CN" sz="2400" kern="0" baseline="-25000" dirty="0"/>
              <a:t>2</a:t>
            </a:r>
            <a:r>
              <a:rPr lang="en-US" altLang="zh-CN" sz="2400" kern="0" dirty="0"/>
              <a:t>+ a</a:t>
            </a:r>
            <a:r>
              <a:rPr lang="en-US" altLang="zh-CN" sz="2400" kern="0" baseline="-25000" dirty="0"/>
              <a:t>4</a:t>
            </a:r>
            <a:r>
              <a:rPr lang="en-US" altLang="zh-CN" sz="2400" kern="0" dirty="0"/>
              <a:t>	</a:t>
            </a:r>
          </a:p>
          <a:p>
            <a:pPr eaLnBrk="1" hangingPunct="1">
              <a:buFont typeface="Wingdings" panose="05000000000000000000" pitchFamily="2" charset="2"/>
              <a:buNone/>
            </a:pPr>
            <a:r>
              <a:rPr lang="en-US" altLang="zh-CN" sz="2400" kern="0" dirty="0"/>
              <a:t>	e</a:t>
            </a:r>
            <a:r>
              <a:rPr lang="en-US" altLang="zh-CN" sz="2400" kern="0" baseline="-25000" dirty="0"/>
              <a:t>2</a:t>
            </a:r>
            <a:r>
              <a:rPr lang="en-US" altLang="zh-CN" sz="2400" kern="0" dirty="0"/>
              <a:t>= p</a:t>
            </a:r>
            <a:r>
              <a:rPr lang="en-US" altLang="zh-CN" sz="2400" kern="0" baseline="-25000" dirty="0"/>
              <a:t>2</a:t>
            </a:r>
            <a:r>
              <a:rPr lang="en-US" altLang="zh-CN" sz="2400" kern="0" dirty="0"/>
              <a:t>+a</a:t>
            </a:r>
            <a:r>
              <a:rPr lang="en-US" altLang="zh-CN" sz="2400" kern="0" baseline="-25000" dirty="0"/>
              <a:t>1 </a:t>
            </a:r>
            <a:r>
              <a:rPr lang="en-US" altLang="zh-CN" sz="2400" kern="0" dirty="0"/>
              <a:t>+a</a:t>
            </a:r>
            <a:r>
              <a:rPr lang="en-US" altLang="zh-CN" sz="2400" kern="0" baseline="-25000" dirty="0"/>
              <a:t>3</a:t>
            </a:r>
            <a:r>
              <a:rPr lang="en-US" altLang="zh-CN" sz="2400" kern="0" dirty="0"/>
              <a:t>+ a</a:t>
            </a:r>
            <a:r>
              <a:rPr lang="en-US" altLang="zh-CN" sz="2400" kern="0" baseline="-25000" dirty="0"/>
              <a:t>4</a:t>
            </a:r>
          </a:p>
          <a:p>
            <a:pPr eaLnBrk="1" hangingPunct="1">
              <a:buFont typeface="Wingdings" panose="05000000000000000000" pitchFamily="2" charset="2"/>
              <a:buNone/>
            </a:pPr>
            <a:r>
              <a:rPr lang="en-US" altLang="zh-CN" sz="2400" kern="0" dirty="0"/>
              <a:t>	e</a:t>
            </a:r>
            <a:r>
              <a:rPr lang="en-US" altLang="zh-CN" sz="2400" kern="0" baseline="-25000" dirty="0"/>
              <a:t>3</a:t>
            </a:r>
            <a:r>
              <a:rPr lang="en-US" altLang="zh-CN" sz="2400" kern="0" dirty="0"/>
              <a:t>= p</a:t>
            </a:r>
            <a:r>
              <a:rPr lang="en-US" altLang="zh-CN" sz="2400" kern="0" baseline="-25000" dirty="0"/>
              <a:t>3</a:t>
            </a:r>
            <a:r>
              <a:rPr lang="en-US" altLang="zh-CN" sz="2400" kern="0" dirty="0"/>
              <a:t>+a</a:t>
            </a:r>
            <a:r>
              <a:rPr lang="en-US" altLang="zh-CN" sz="2400" kern="0" baseline="-25000" dirty="0"/>
              <a:t>2</a:t>
            </a:r>
            <a:r>
              <a:rPr lang="en-US" altLang="zh-CN" sz="2400" kern="0" dirty="0"/>
              <a:t> +a</a:t>
            </a:r>
            <a:r>
              <a:rPr lang="en-US" altLang="zh-CN" sz="2400" kern="0" baseline="-25000" dirty="0"/>
              <a:t>3</a:t>
            </a:r>
            <a:r>
              <a:rPr lang="en-US" altLang="zh-CN" sz="2400" kern="0" dirty="0"/>
              <a:t>+ a</a:t>
            </a:r>
            <a:r>
              <a:rPr lang="en-US" altLang="zh-CN" sz="2400" kern="0" baseline="-25000" dirty="0"/>
              <a:t>4</a:t>
            </a:r>
          </a:p>
        </p:txBody>
      </p:sp>
      <p:sp>
        <p:nvSpPr>
          <p:cNvPr id="20" name="文本框 19">
            <a:extLst>
              <a:ext uri="{FF2B5EF4-FFF2-40B4-BE49-F238E27FC236}">
                <a16:creationId xmlns:a16="http://schemas.microsoft.com/office/drawing/2014/main" id="{54F15223-3D5E-4400-B2FE-2B439EB8A194}"/>
              </a:ext>
            </a:extLst>
          </p:cNvPr>
          <p:cNvSpPr txBox="1"/>
          <p:nvPr/>
        </p:nvSpPr>
        <p:spPr>
          <a:xfrm>
            <a:off x="1331640" y="3645024"/>
            <a:ext cx="5760640" cy="461665"/>
          </a:xfrm>
          <a:prstGeom prst="rect">
            <a:avLst/>
          </a:prstGeom>
          <a:noFill/>
        </p:spPr>
        <p:txBody>
          <a:bodyPr wrap="square">
            <a:spAutoFit/>
          </a:bodyPr>
          <a:lstStyle/>
          <a:p>
            <a:r>
              <a:rPr lang="zh-CN" altLang="en-US" kern="0" dirty="0"/>
              <a:t>若</a:t>
            </a:r>
            <a:r>
              <a:rPr lang="en-US" altLang="zh-CN" sz="2400" kern="0" dirty="0"/>
              <a:t>e</a:t>
            </a:r>
            <a:r>
              <a:rPr lang="en-US" altLang="zh-CN" sz="2400" kern="0" baseline="-25000" dirty="0"/>
              <a:t>1</a:t>
            </a:r>
            <a:r>
              <a:rPr lang="en-US" altLang="zh-CN" sz="2400" kern="0" dirty="0"/>
              <a:t>e</a:t>
            </a:r>
            <a:r>
              <a:rPr lang="en-US" altLang="zh-CN" sz="2400" kern="0" baseline="-25000" dirty="0"/>
              <a:t>2</a:t>
            </a:r>
            <a:r>
              <a:rPr lang="en-US" altLang="zh-CN" sz="2400" kern="0" dirty="0"/>
              <a:t>e</a:t>
            </a:r>
            <a:r>
              <a:rPr lang="en-US" altLang="zh-CN" sz="2400" kern="0" baseline="-25000" dirty="0"/>
              <a:t>3</a:t>
            </a:r>
            <a:r>
              <a:rPr lang="zh-CN" altLang="en-US" sz="2400" kern="0" dirty="0"/>
              <a:t>为</a:t>
            </a:r>
            <a:r>
              <a:rPr lang="en-US" altLang="zh-CN" sz="2400" kern="0" dirty="0"/>
              <a:t>000</a:t>
            </a:r>
            <a:r>
              <a:rPr lang="zh-CN" altLang="en-US" sz="2400" kern="0" dirty="0"/>
              <a:t>，表明传输没有出错。</a:t>
            </a:r>
            <a:endParaRPr lang="zh-CN" altLang="en-US" dirty="0"/>
          </a:p>
        </p:txBody>
      </p:sp>
      <p:sp>
        <p:nvSpPr>
          <p:cNvPr id="21" name="文本框 20">
            <a:extLst>
              <a:ext uri="{FF2B5EF4-FFF2-40B4-BE49-F238E27FC236}">
                <a16:creationId xmlns:a16="http://schemas.microsoft.com/office/drawing/2014/main" id="{C4458504-6D17-4489-8695-1D82F8A1AA95}"/>
              </a:ext>
            </a:extLst>
          </p:cNvPr>
          <p:cNvSpPr txBox="1"/>
          <p:nvPr/>
        </p:nvSpPr>
        <p:spPr>
          <a:xfrm>
            <a:off x="1331640" y="4337819"/>
            <a:ext cx="7172300" cy="830997"/>
          </a:xfrm>
          <a:prstGeom prst="rect">
            <a:avLst/>
          </a:prstGeom>
          <a:noFill/>
        </p:spPr>
        <p:txBody>
          <a:bodyPr wrap="square">
            <a:spAutoFit/>
          </a:bodyPr>
          <a:lstStyle/>
          <a:p>
            <a:r>
              <a:rPr lang="zh-CN" altLang="en-US" sz="2400" kern="0" dirty="0"/>
              <a:t>否则，即表示在由</a:t>
            </a:r>
            <a:r>
              <a:rPr lang="en-US" altLang="zh-CN" sz="2400" kern="0" dirty="0"/>
              <a:t>e</a:t>
            </a:r>
            <a:r>
              <a:rPr lang="en-US" altLang="zh-CN" sz="2400" kern="0" baseline="-25000" dirty="0"/>
              <a:t>1</a:t>
            </a:r>
            <a:r>
              <a:rPr lang="en-US" altLang="zh-CN" sz="2400" kern="0" dirty="0"/>
              <a:t>e</a:t>
            </a:r>
            <a:r>
              <a:rPr lang="en-US" altLang="zh-CN" sz="2400" kern="0" baseline="-25000" dirty="0"/>
              <a:t>2</a:t>
            </a:r>
            <a:r>
              <a:rPr lang="en-US" altLang="zh-CN" sz="2400" kern="0" dirty="0"/>
              <a:t>e</a:t>
            </a:r>
            <a:r>
              <a:rPr lang="en-US" altLang="zh-CN" sz="2400" kern="0" baseline="-25000" dirty="0"/>
              <a:t>3</a:t>
            </a:r>
            <a:r>
              <a:rPr lang="zh-CN" altLang="en-US" sz="2400" kern="0" dirty="0"/>
              <a:t>对应的十进制数位置出错，并将其取反即可纠正。如：</a:t>
            </a:r>
            <a:endParaRPr lang="zh-CN" altLang="en-US" dirty="0"/>
          </a:p>
        </p:txBody>
      </p:sp>
      <p:sp>
        <p:nvSpPr>
          <p:cNvPr id="25" name="文本框 24">
            <a:extLst>
              <a:ext uri="{FF2B5EF4-FFF2-40B4-BE49-F238E27FC236}">
                <a16:creationId xmlns:a16="http://schemas.microsoft.com/office/drawing/2014/main" id="{E1E780D1-8189-4292-B422-581EB78A22E2}"/>
              </a:ext>
            </a:extLst>
          </p:cNvPr>
          <p:cNvSpPr txBox="1"/>
          <p:nvPr/>
        </p:nvSpPr>
        <p:spPr>
          <a:xfrm>
            <a:off x="1403648" y="5392967"/>
            <a:ext cx="6840760" cy="461665"/>
          </a:xfrm>
          <a:prstGeom prst="rect">
            <a:avLst/>
          </a:prstGeom>
          <a:noFill/>
        </p:spPr>
        <p:txBody>
          <a:bodyPr wrap="square">
            <a:spAutoFit/>
          </a:bodyPr>
          <a:lstStyle/>
          <a:p>
            <a:r>
              <a:rPr lang="en-US" altLang="zh-CN" sz="2400" kern="0" dirty="0"/>
              <a:t>e</a:t>
            </a:r>
            <a:r>
              <a:rPr lang="en-US" altLang="zh-CN" sz="2400" kern="0" baseline="-25000" dirty="0"/>
              <a:t>1</a:t>
            </a:r>
            <a:r>
              <a:rPr lang="en-US" altLang="zh-CN" sz="2400" kern="0" dirty="0"/>
              <a:t>e</a:t>
            </a:r>
            <a:r>
              <a:rPr lang="en-US" altLang="zh-CN" sz="2400" kern="0" baseline="-25000" dirty="0"/>
              <a:t>2</a:t>
            </a:r>
            <a:r>
              <a:rPr lang="en-US" altLang="zh-CN" sz="2400" kern="0" dirty="0"/>
              <a:t>e</a:t>
            </a:r>
            <a:r>
              <a:rPr lang="en-US" altLang="zh-CN" sz="2400" kern="0" baseline="-25000" dirty="0"/>
              <a:t>3</a:t>
            </a:r>
            <a:r>
              <a:rPr lang="en-US" altLang="zh-CN" sz="2400" kern="0" dirty="0"/>
              <a:t>=101</a:t>
            </a:r>
            <a:r>
              <a:rPr lang="zh-CN" altLang="en-US" sz="2400" kern="0" dirty="0"/>
              <a:t>，</a:t>
            </a:r>
            <a:r>
              <a:rPr lang="zh-CN" altLang="en-US" kern="0" dirty="0"/>
              <a:t>即表示在第五位出错，取反即可。</a:t>
            </a:r>
            <a:endParaRPr lang="zh-CN" altLang="en-US" dirty="0"/>
          </a:p>
        </p:txBody>
      </p:sp>
      <p:sp>
        <p:nvSpPr>
          <p:cNvPr id="26" name="Rectangle 13">
            <a:extLst>
              <a:ext uri="{FF2B5EF4-FFF2-40B4-BE49-F238E27FC236}">
                <a16:creationId xmlns:a16="http://schemas.microsoft.com/office/drawing/2014/main" id="{095CCBBE-0639-49B1-A2EA-634C722A3070}"/>
              </a:ext>
            </a:extLst>
          </p:cNvPr>
          <p:cNvSpPr>
            <a:spLocks noGrp="1" noChangeArrowheads="1"/>
          </p:cNvSpPr>
          <p:nvPr>
            <p:ph type="title"/>
          </p:nvPr>
        </p:nvSpPr>
        <p:spPr>
          <a:xfrm>
            <a:off x="971600" y="233723"/>
            <a:ext cx="7086600" cy="685800"/>
          </a:xfrm>
          <a:noFill/>
        </p:spPr>
        <p:txBody>
          <a:bodyPr/>
          <a:lstStyle/>
          <a:p>
            <a:pPr eaLnBrk="1" hangingPunct="1"/>
            <a:r>
              <a:rPr lang="en-US" altLang="zh-CN" dirty="0"/>
              <a:t>4.2.3 </a:t>
            </a:r>
            <a:r>
              <a:rPr lang="zh-CN" altLang="en-US" dirty="0"/>
              <a:t>海明码</a:t>
            </a:r>
            <a:r>
              <a:rPr lang="en-US" altLang="zh-CN" dirty="0"/>
              <a:t>(</a:t>
            </a:r>
            <a:r>
              <a:rPr lang="zh-CN" altLang="en-US" dirty="0"/>
              <a:t>纠错码</a:t>
            </a:r>
            <a:r>
              <a:rPr lang="en-US" altLang="zh-CN"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C1728-B6F3-4961-ACF5-9DBA9742EBAB}"/>
              </a:ext>
            </a:extLst>
          </p:cNvPr>
          <p:cNvSpPr>
            <a:spLocks noGrp="1"/>
          </p:cNvSpPr>
          <p:nvPr>
            <p:ph type="title"/>
          </p:nvPr>
        </p:nvSpPr>
        <p:spPr/>
        <p:txBody>
          <a:bodyPr/>
          <a:lstStyle/>
          <a:p>
            <a:r>
              <a:rPr lang="en-US" altLang="zh-CN" dirty="0"/>
              <a:t>4.1</a:t>
            </a:r>
            <a:r>
              <a:rPr lang="zh-CN" altLang="en-US" dirty="0"/>
              <a:t>数据链路层概述</a:t>
            </a:r>
          </a:p>
        </p:txBody>
      </p:sp>
      <p:sp>
        <p:nvSpPr>
          <p:cNvPr id="3" name="内容占位符 2">
            <a:extLst>
              <a:ext uri="{FF2B5EF4-FFF2-40B4-BE49-F238E27FC236}">
                <a16:creationId xmlns:a16="http://schemas.microsoft.com/office/drawing/2014/main" id="{0C11E728-4BFF-4A3C-9356-DA168F8FD675}"/>
              </a:ext>
            </a:extLst>
          </p:cNvPr>
          <p:cNvSpPr>
            <a:spLocks noGrp="1"/>
          </p:cNvSpPr>
          <p:nvPr>
            <p:ph idx="1"/>
          </p:nvPr>
        </p:nvSpPr>
        <p:spPr>
          <a:xfrm>
            <a:off x="971550" y="1772816"/>
            <a:ext cx="7391400" cy="2850011"/>
          </a:xfrm>
        </p:spPr>
        <p:txBody>
          <a:bodyPr/>
          <a:lstStyle/>
          <a:p>
            <a:r>
              <a:rPr lang="zh-CN" altLang="en-US" b="0" dirty="0">
                <a:latin typeface="+mn-ea"/>
              </a:rPr>
              <a:t>在传输信号时，物理线路可能会有差错。</a:t>
            </a:r>
            <a:endParaRPr lang="en-US" altLang="zh-CN" b="0" dirty="0">
              <a:latin typeface="+mn-ea"/>
            </a:endParaRPr>
          </a:p>
          <a:p>
            <a:r>
              <a:rPr lang="zh-CN" altLang="en-US" b="0" dirty="0">
                <a:latin typeface="+mn-ea"/>
              </a:rPr>
              <a:t>在可能出错的物理线路基础上，构造一个无差错的逻辑数据链路，从而为网络层提供高质量服务。</a:t>
            </a:r>
            <a:endParaRPr lang="en-US" altLang="zh-CN" b="0" dirty="0">
              <a:latin typeface="+mn-ea"/>
            </a:endParaRPr>
          </a:p>
          <a:p>
            <a:r>
              <a:rPr lang="zh-CN" altLang="en-US" b="0" dirty="0">
                <a:latin typeface="+mn-ea"/>
              </a:rPr>
              <a:t>数据链路层是整个模型中提供高质量数据通信服务最重要的一层。</a:t>
            </a:r>
            <a:endParaRPr lang="zh-CN" altLang="en-US" b="0" dirty="0"/>
          </a:p>
        </p:txBody>
      </p:sp>
    </p:spTree>
    <p:extLst>
      <p:ext uri="{BB962C8B-B14F-4D97-AF65-F5344CB8AC3E}">
        <p14:creationId xmlns:p14="http://schemas.microsoft.com/office/powerpoint/2010/main" val="86270552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a:extLst>
              <a:ext uri="{FF2B5EF4-FFF2-40B4-BE49-F238E27FC236}">
                <a16:creationId xmlns:a16="http://schemas.microsoft.com/office/drawing/2014/main" id="{80566D9B-EC4C-4D9B-8660-05365BE5DE3B}"/>
              </a:ext>
            </a:extLst>
          </p:cNvPr>
          <p:cNvSpPr>
            <a:spLocks noGrp="1" noChangeArrowheads="1"/>
          </p:cNvSpPr>
          <p:nvPr>
            <p:ph type="title"/>
          </p:nvPr>
        </p:nvSpPr>
        <p:spPr/>
        <p:txBody>
          <a:bodyPr/>
          <a:lstStyle/>
          <a:p>
            <a:pPr eaLnBrk="1" hangingPunct="1"/>
            <a:endParaRPr lang="zh-CN" altLang="zh-CN"/>
          </a:p>
        </p:txBody>
      </p:sp>
      <p:sp>
        <p:nvSpPr>
          <p:cNvPr id="659459" name="Rectangle 3">
            <a:extLst>
              <a:ext uri="{FF2B5EF4-FFF2-40B4-BE49-F238E27FC236}">
                <a16:creationId xmlns:a16="http://schemas.microsoft.com/office/drawing/2014/main" id="{0F50A7B2-569D-415F-90BE-133A620453EF}"/>
              </a:ext>
            </a:extLst>
          </p:cNvPr>
          <p:cNvSpPr>
            <a:spLocks noGrp="1" noChangeArrowheads="1"/>
          </p:cNvSpPr>
          <p:nvPr>
            <p:ph type="body" sz="half" idx="1"/>
          </p:nvPr>
        </p:nvSpPr>
        <p:spPr>
          <a:xfrm>
            <a:off x="878681" y="1772816"/>
            <a:ext cx="7272337" cy="2864439"/>
          </a:xfrm>
        </p:spPr>
        <p:txBody>
          <a:bodyPr/>
          <a:lstStyle/>
          <a:p>
            <a:pPr eaLnBrk="1" hangingPunct="1">
              <a:lnSpc>
                <a:spcPct val="150000"/>
              </a:lnSpc>
            </a:pPr>
            <a:r>
              <a:rPr lang="zh-CN" altLang="zh-CN" sz="2400" dirty="0"/>
              <a:t>海明距离只能纠正一位出错，而实际通信过程中经常发生的是突发性错误（一连串位出错）。</a:t>
            </a:r>
            <a:endParaRPr lang="zh-CN" altLang="en-US" sz="2400" dirty="0"/>
          </a:p>
          <a:p>
            <a:pPr eaLnBrk="1" hangingPunct="1">
              <a:lnSpc>
                <a:spcPct val="150000"/>
              </a:lnSpc>
            </a:pPr>
            <a:r>
              <a:rPr lang="zh-CN" altLang="zh-CN" sz="2400" dirty="0"/>
              <a:t>要纠正这样的突发性出错，则必须加大海明距离；但加大海明距离势必会增加校验位长度，从而降低了编码效率。同时也会使编码系统过于复杂。</a:t>
            </a:r>
            <a:endParaRPr lang="zh-CN" altLang="en-US" sz="2400" dirty="0"/>
          </a:p>
        </p:txBody>
      </p:sp>
      <p:sp>
        <p:nvSpPr>
          <p:cNvPr id="26628" name="Text Box 7">
            <a:extLst>
              <a:ext uri="{FF2B5EF4-FFF2-40B4-BE49-F238E27FC236}">
                <a16:creationId xmlns:a16="http://schemas.microsoft.com/office/drawing/2014/main" id="{D431CE60-762E-4B64-BE2B-550A6F91F034}"/>
              </a:ext>
            </a:extLst>
          </p:cNvPr>
          <p:cNvSpPr txBox="1">
            <a:spLocks noChangeArrowheads="1"/>
          </p:cNvSpPr>
          <p:nvPr/>
        </p:nvSpPr>
        <p:spPr bwMode="auto">
          <a:xfrm>
            <a:off x="6877050" y="4149725"/>
            <a:ext cx="12239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endParaRPr lang="zh-CN" altLang="zh-CN" sz="2400"/>
          </a:p>
        </p:txBody>
      </p:sp>
      <p:sp>
        <p:nvSpPr>
          <p:cNvPr id="6" name="文本框 5">
            <a:extLst>
              <a:ext uri="{FF2B5EF4-FFF2-40B4-BE49-F238E27FC236}">
                <a16:creationId xmlns:a16="http://schemas.microsoft.com/office/drawing/2014/main" id="{DA106F55-7BE6-4448-83AD-DFF5CE5D7AC0}"/>
              </a:ext>
            </a:extLst>
          </p:cNvPr>
          <p:cNvSpPr txBox="1"/>
          <p:nvPr/>
        </p:nvSpPr>
        <p:spPr>
          <a:xfrm>
            <a:off x="899592" y="1343479"/>
            <a:ext cx="2448272" cy="461665"/>
          </a:xfrm>
          <a:prstGeom prst="rect">
            <a:avLst/>
          </a:prstGeom>
          <a:noFill/>
        </p:spPr>
        <p:txBody>
          <a:bodyPr wrap="square">
            <a:spAutoFit/>
          </a:bodyPr>
          <a:lstStyle/>
          <a:p>
            <a:r>
              <a:rPr lang="zh-CN" altLang="en-US" dirty="0"/>
              <a:t>二、海明码特性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94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940B4C51-0B5F-49B9-A55C-B0A6A8842665}"/>
              </a:ext>
            </a:extLst>
          </p:cNvPr>
          <p:cNvSpPr>
            <a:spLocks noChangeArrowheads="1"/>
          </p:cNvSpPr>
          <p:nvPr/>
        </p:nvSpPr>
        <p:spPr bwMode="auto">
          <a:xfrm>
            <a:off x="827088" y="2414588"/>
            <a:ext cx="66960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Blip>
                <a:blip r:embed="rId2"/>
              </a:buBlip>
            </a:pPr>
            <a:endParaRPr lang="zh-CN" altLang="zh-CN" sz="2400"/>
          </a:p>
        </p:txBody>
      </p:sp>
      <p:sp>
        <p:nvSpPr>
          <p:cNvPr id="28675" name="Rectangle 5">
            <a:extLst>
              <a:ext uri="{FF2B5EF4-FFF2-40B4-BE49-F238E27FC236}">
                <a16:creationId xmlns:a16="http://schemas.microsoft.com/office/drawing/2014/main" id="{2ADF6E0C-A562-4B19-B630-0C3F75664085}"/>
              </a:ext>
            </a:extLst>
          </p:cNvPr>
          <p:cNvSpPr>
            <a:spLocks noGrp="1" noChangeArrowheads="1"/>
          </p:cNvSpPr>
          <p:nvPr>
            <p:ph type="title"/>
          </p:nvPr>
        </p:nvSpPr>
        <p:spPr>
          <a:xfrm>
            <a:off x="971550" y="222250"/>
            <a:ext cx="7848600" cy="685800"/>
          </a:xfrm>
          <a:noFill/>
        </p:spPr>
        <p:txBody>
          <a:bodyPr/>
          <a:lstStyle/>
          <a:p>
            <a:pPr eaLnBrk="1" hangingPunct="1"/>
            <a:r>
              <a:rPr lang="en-US" altLang="zh-CN" dirty="0"/>
              <a:t>4.2.4 </a:t>
            </a:r>
            <a:r>
              <a:rPr lang="zh-CN" altLang="en-US" dirty="0"/>
              <a:t>循环冗余码</a:t>
            </a:r>
            <a:r>
              <a:rPr lang="en-US" altLang="zh-CN" dirty="0"/>
              <a:t>(</a:t>
            </a:r>
            <a:r>
              <a:rPr lang="zh-CN" altLang="en-US" sz="3300" dirty="0"/>
              <a:t>检错码</a:t>
            </a:r>
            <a:r>
              <a:rPr lang="en-US" altLang="zh-CN" sz="3300" dirty="0"/>
              <a:t>)</a:t>
            </a:r>
            <a:r>
              <a:rPr lang="en-US" altLang="zh-CN" dirty="0"/>
              <a:t> </a:t>
            </a:r>
          </a:p>
        </p:txBody>
      </p:sp>
      <p:sp>
        <p:nvSpPr>
          <p:cNvPr id="616455" name="Rectangle 7">
            <a:extLst>
              <a:ext uri="{FF2B5EF4-FFF2-40B4-BE49-F238E27FC236}">
                <a16:creationId xmlns:a16="http://schemas.microsoft.com/office/drawing/2014/main" id="{85939E7D-2D81-4558-AE67-00F35E802003}"/>
              </a:ext>
            </a:extLst>
          </p:cNvPr>
          <p:cNvSpPr>
            <a:spLocks noGrp="1" noChangeArrowheads="1"/>
          </p:cNvSpPr>
          <p:nvPr>
            <p:ph type="body" idx="1"/>
          </p:nvPr>
        </p:nvSpPr>
        <p:spPr>
          <a:xfrm>
            <a:off x="468313" y="1341438"/>
            <a:ext cx="7956550" cy="3590925"/>
          </a:xfrm>
          <a:noFill/>
        </p:spPr>
        <p:txBody>
          <a:bodyPr/>
          <a:lstStyle/>
          <a:p>
            <a:pPr algn="l" eaLnBrk="1" hangingPunct="1">
              <a:lnSpc>
                <a:spcPct val="150000"/>
              </a:lnSpc>
              <a:spcBef>
                <a:spcPct val="0"/>
              </a:spcBef>
            </a:pPr>
            <a:r>
              <a:rPr lang="zh-CN" altLang="zh-CN" sz="2500" dirty="0"/>
              <a:t> 循环冗余码简称为</a:t>
            </a:r>
            <a:r>
              <a:rPr lang="en-US" altLang="zh-CN" sz="2500" dirty="0"/>
              <a:t>CRC</a:t>
            </a:r>
            <a:r>
              <a:rPr lang="zh-CN" altLang="en-US" sz="2500" dirty="0"/>
              <a:t>码</a:t>
            </a:r>
            <a:r>
              <a:rPr lang="en-US" altLang="zh-CN" sz="2500" dirty="0"/>
              <a:t>(Cyclic  </a:t>
            </a:r>
            <a:r>
              <a:rPr lang="en-US" altLang="zh-CN" sz="2500" dirty="0" err="1"/>
              <a:t>Redunancy</a:t>
            </a:r>
            <a:r>
              <a:rPr lang="en-US" altLang="zh-CN" sz="2500" dirty="0"/>
              <a:t> Code) </a:t>
            </a:r>
            <a:r>
              <a:rPr lang="zh-CN" altLang="en-US" sz="2500" dirty="0"/>
              <a:t>是目前计算机网络中使用最广泛的一种检错码</a:t>
            </a:r>
          </a:p>
          <a:p>
            <a:pPr eaLnBrk="1" hangingPunct="1">
              <a:lnSpc>
                <a:spcPct val="150000"/>
              </a:lnSpc>
              <a:spcBef>
                <a:spcPct val="0"/>
              </a:spcBef>
            </a:pPr>
            <a:r>
              <a:rPr lang="zh-CN" altLang="en-US" sz="2500" dirty="0"/>
              <a:t>  </a:t>
            </a:r>
            <a:r>
              <a:rPr lang="en-US" altLang="zh-CN" sz="2500" dirty="0"/>
              <a:t>CRC</a:t>
            </a:r>
            <a:r>
              <a:rPr lang="zh-CN" altLang="en-US" sz="2500" dirty="0"/>
              <a:t>码又称多项式码，每个码字对应于一个多项式。</a:t>
            </a:r>
          </a:p>
          <a:p>
            <a:pPr eaLnBrk="1" hangingPunct="1">
              <a:lnSpc>
                <a:spcPct val="150000"/>
              </a:lnSpc>
              <a:spcBef>
                <a:spcPct val="0"/>
              </a:spcBef>
              <a:buFont typeface="Wingdings" panose="05000000000000000000" pitchFamily="2" charset="2"/>
              <a:buNone/>
            </a:pPr>
            <a:r>
              <a:rPr lang="zh-CN" altLang="en-US" sz="2500" dirty="0"/>
              <a:t>		设码字为</a:t>
            </a:r>
            <a:r>
              <a:rPr lang="en-US" altLang="zh-CN" sz="2500" dirty="0"/>
              <a:t>a</a:t>
            </a:r>
            <a:r>
              <a:rPr lang="en-US" altLang="zh-CN" sz="2500" baseline="-25000" dirty="0"/>
              <a:t>1</a:t>
            </a:r>
            <a:r>
              <a:rPr lang="en-US" altLang="zh-CN" sz="2500" dirty="0"/>
              <a:t>a</a:t>
            </a:r>
            <a:r>
              <a:rPr lang="en-US" altLang="zh-CN" sz="2500" baseline="-25000" dirty="0"/>
              <a:t>2</a:t>
            </a:r>
            <a:r>
              <a:rPr lang="en-US" altLang="zh-CN" sz="2500" dirty="0"/>
              <a:t>a</a:t>
            </a:r>
            <a:r>
              <a:rPr lang="en-US" altLang="zh-CN" sz="2500" baseline="-25000" dirty="0"/>
              <a:t>3</a:t>
            </a:r>
            <a:r>
              <a:rPr lang="en-US" altLang="zh-CN" sz="2500" dirty="0"/>
              <a:t>….a</a:t>
            </a:r>
            <a:r>
              <a:rPr lang="en-US" altLang="zh-CN" sz="2500" baseline="-25000" dirty="0"/>
              <a:t>n</a:t>
            </a:r>
            <a:r>
              <a:rPr lang="zh-CN" altLang="en-US" sz="2500" baseline="-25000" dirty="0"/>
              <a:t>，</a:t>
            </a:r>
            <a:r>
              <a:rPr lang="zh-CN" altLang="en-US" sz="2500" dirty="0"/>
              <a:t>则对应的多项式为：</a:t>
            </a:r>
          </a:p>
          <a:p>
            <a:pPr eaLnBrk="1" hangingPunct="1">
              <a:lnSpc>
                <a:spcPct val="150000"/>
              </a:lnSpc>
              <a:spcBef>
                <a:spcPct val="0"/>
              </a:spcBef>
              <a:buFont typeface="Wingdings" panose="05000000000000000000" pitchFamily="2" charset="2"/>
              <a:buNone/>
            </a:pPr>
            <a:r>
              <a:rPr lang="zh-CN" altLang="en-US" sz="2500" dirty="0"/>
              <a:t>		</a:t>
            </a:r>
            <a:r>
              <a:rPr lang="en-US" altLang="zh-CN" sz="2500" dirty="0"/>
              <a:t>A(x)=a</a:t>
            </a:r>
            <a:r>
              <a:rPr lang="en-US" altLang="zh-CN" sz="2500" baseline="-25000" dirty="0"/>
              <a:t>1</a:t>
            </a:r>
            <a:r>
              <a:rPr lang="en-US" altLang="zh-CN" sz="2500" dirty="0"/>
              <a:t>x</a:t>
            </a:r>
            <a:r>
              <a:rPr lang="en-US" altLang="zh-CN" sz="2500" baseline="30000" dirty="0"/>
              <a:t>n-1</a:t>
            </a:r>
            <a:r>
              <a:rPr lang="en-US" altLang="zh-CN" sz="2500" dirty="0"/>
              <a:t>+ a</a:t>
            </a:r>
            <a:r>
              <a:rPr lang="en-US" altLang="zh-CN" sz="2500" baseline="-25000" dirty="0"/>
              <a:t>2</a:t>
            </a:r>
            <a:r>
              <a:rPr lang="en-US" altLang="zh-CN" sz="2500" dirty="0"/>
              <a:t>x</a:t>
            </a:r>
            <a:r>
              <a:rPr lang="en-US" altLang="zh-CN" sz="2500" baseline="30000" dirty="0"/>
              <a:t>n-2</a:t>
            </a:r>
            <a:r>
              <a:rPr lang="en-US" altLang="zh-CN" sz="2500" dirty="0"/>
              <a:t>+ a</a:t>
            </a:r>
            <a:r>
              <a:rPr lang="en-US" altLang="zh-CN" sz="2500" baseline="-25000" dirty="0"/>
              <a:t>3</a:t>
            </a:r>
            <a:r>
              <a:rPr lang="en-US" altLang="zh-CN" sz="2500" dirty="0"/>
              <a:t>x</a:t>
            </a:r>
            <a:r>
              <a:rPr lang="en-US" altLang="zh-CN" sz="2500" baseline="30000" dirty="0"/>
              <a:t>n-3</a:t>
            </a:r>
            <a:r>
              <a:rPr lang="en-US" altLang="zh-CN" sz="2500" dirty="0"/>
              <a:t>+. …+a</a:t>
            </a:r>
            <a:r>
              <a:rPr lang="en-US" altLang="zh-CN" sz="2500" baseline="-25000" dirty="0"/>
              <a:t>n</a:t>
            </a:r>
          </a:p>
          <a:p>
            <a:pPr eaLnBrk="1" hangingPunct="1">
              <a:lnSpc>
                <a:spcPct val="150000"/>
              </a:lnSpc>
              <a:spcBef>
                <a:spcPct val="0"/>
              </a:spcBef>
              <a:buFont typeface="Wingdings" panose="05000000000000000000" pitchFamily="2" charset="2"/>
              <a:buNone/>
            </a:pPr>
            <a:r>
              <a:rPr lang="en-US" altLang="zh-CN" sz="2500" dirty="0"/>
              <a:t>		</a:t>
            </a:r>
            <a:r>
              <a:rPr lang="zh-CN" altLang="en-US" sz="2500" dirty="0"/>
              <a:t>如 </a:t>
            </a:r>
            <a:r>
              <a:rPr lang="en-US" altLang="zh-CN" sz="2500" dirty="0"/>
              <a:t>110001   </a:t>
            </a:r>
            <a:r>
              <a:rPr lang="en-US" altLang="zh-CN" dirty="0"/>
              <a:t>→</a:t>
            </a:r>
            <a:r>
              <a:rPr lang="en-US" altLang="zh-CN" sz="2500" dirty="0"/>
              <a:t>x</a:t>
            </a:r>
            <a:r>
              <a:rPr lang="en-US" altLang="zh-CN" sz="2500" baseline="30000" dirty="0"/>
              <a:t>5</a:t>
            </a:r>
            <a:r>
              <a:rPr lang="en-US" altLang="zh-CN" sz="2500" dirty="0"/>
              <a:t>+x</a:t>
            </a:r>
            <a:r>
              <a:rPr lang="en-US" altLang="zh-CN" sz="2500" baseline="30000" dirty="0"/>
              <a:t>4</a:t>
            </a:r>
            <a:r>
              <a:rPr lang="en-US" altLang="zh-CN" sz="2500" dirty="0"/>
              <a:t>+1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64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64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645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645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164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5" name="Rectangle 5">
            <a:extLst>
              <a:ext uri="{FF2B5EF4-FFF2-40B4-BE49-F238E27FC236}">
                <a16:creationId xmlns:a16="http://schemas.microsoft.com/office/drawing/2014/main" id="{13B3AF08-FEE7-4BD2-84B3-763D601C1559}"/>
              </a:ext>
            </a:extLst>
          </p:cNvPr>
          <p:cNvSpPr>
            <a:spLocks noGrp="1" noChangeArrowheads="1"/>
          </p:cNvSpPr>
          <p:nvPr>
            <p:ph type="body" idx="1"/>
          </p:nvPr>
        </p:nvSpPr>
        <p:spPr>
          <a:xfrm>
            <a:off x="1115616" y="1844824"/>
            <a:ext cx="7391400" cy="2862322"/>
          </a:xfrm>
        </p:spPr>
        <p:txBody>
          <a:bodyPr/>
          <a:lstStyle/>
          <a:p>
            <a:pPr eaLnBrk="1" hangingPunct="1"/>
            <a:r>
              <a:rPr lang="zh-CN" altLang="en-US" sz="2000" dirty="0">
                <a:latin typeface="+mn-ea"/>
              </a:rPr>
              <a:t>设信息位串为</a:t>
            </a:r>
            <a:r>
              <a:rPr lang="en-US" altLang="zh-CN" sz="2000" dirty="0">
                <a:latin typeface="+mn-ea"/>
              </a:rPr>
              <a:t>a</a:t>
            </a:r>
            <a:r>
              <a:rPr lang="en-US" altLang="zh-CN" sz="2000" baseline="-25000" dirty="0">
                <a:latin typeface="+mn-ea"/>
              </a:rPr>
              <a:t>1</a:t>
            </a:r>
            <a:r>
              <a:rPr lang="en-US" altLang="zh-CN" sz="2000" dirty="0">
                <a:latin typeface="+mn-ea"/>
              </a:rPr>
              <a:t>a</a:t>
            </a:r>
            <a:r>
              <a:rPr lang="en-US" altLang="zh-CN" sz="2000" baseline="-25000" dirty="0">
                <a:latin typeface="+mn-ea"/>
              </a:rPr>
              <a:t>2</a:t>
            </a:r>
            <a:r>
              <a:rPr lang="en-US" altLang="zh-CN" sz="2000" dirty="0">
                <a:latin typeface="+mn-ea"/>
              </a:rPr>
              <a:t>a</a:t>
            </a:r>
            <a:r>
              <a:rPr lang="en-US" altLang="zh-CN" sz="2000" baseline="-25000" dirty="0">
                <a:latin typeface="+mn-ea"/>
              </a:rPr>
              <a:t>3</a:t>
            </a:r>
            <a:r>
              <a:rPr lang="en-US" altLang="zh-CN" sz="2000" dirty="0">
                <a:latin typeface="+mn-ea"/>
              </a:rPr>
              <a:t>….a</a:t>
            </a:r>
            <a:r>
              <a:rPr lang="en-US" altLang="zh-CN" sz="2000" baseline="-25000" dirty="0">
                <a:latin typeface="+mn-ea"/>
              </a:rPr>
              <a:t>m</a:t>
            </a:r>
            <a:r>
              <a:rPr lang="en-US" altLang="zh-CN" sz="2000" dirty="0">
                <a:latin typeface="+mn-ea"/>
              </a:rPr>
              <a:t> </a:t>
            </a:r>
            <a:r>
              <a:rPr lang="zh-CN" altLang="en-US" sz="2000" dirty="0">
                <a:latin typeface="+mn-ea"/>
              </a:rPr>
              <a:t>，则信息编码多项式为</a:t>
            </a:r>
            <a:r>
              <a:rPr lang="en-US" altLang="zh-CN" sz="2000" dirty="0">
                <a:latin typeface="+mn-ea"/>
              </a:rPr>
              <a:t>M(x)=a</a:t>
            </a:r>
            <a:r>
              <a:rPr lang="en-US" altLang="zh-CN" sz="2000" baseline="-25000" dirty="0">
                <a:latin typeface="+mn-ea"/>
              </a:rPr>
              <a:t>1</a:t>
            </a:r>
            <a:r>
              <a:rPr lang="en-US" altLang="zh-CN" sz="2000" dirty="0">
                <a:latin typeface="+mn-ea"/>
              </a:rPr>
              <a:t>x</a:t>
            </a:r>
            <a:r>
              <a:rPr lang="en-US" altLang="zh-CN" sz="2000" baseline="30000" dirty="0">
                <a:latin typeface="+mn-ea"/>
              </a:rPr>
              <a:t>m-1</a:t>
            </a:r>
            <a:r>
              <a:rPr lang="en-US" altLang="zh-CN" sz="2000" dirty="0">
                <a:latin typeface="+mn-ea"/>
              </a:rPr>
              <a:t>+ a</a:t>
            </a:r>
            <a:r>
              <a:rPr lang="en-US" altLang="zh-CN" sz="2000" baseline="-25000" dirty="0">
                <a:latin typeface="+mn-ea"/>
              </a:rPr>
              <a:t>2</a:t>
            </a:r>
            <a:r>
              <a:rPr lang="en-US" altLang="zh-CN" sz="2000" dirty="0">
                <a:latin typeface="+mn-ea"/>
              </a:rPr>
              <a:t>x</a:t>
            </a:r>
            <a:r>
              <a:rPr lang="en-US" altLang="zh-CN" sz="2000" baseline="30000" dirty="0">
                <a:latin typeface="+mn-ea"/>
              </a:rPr>
              <a:t>m-2</a:t>
            </a:r>
            <a:r>
              <a:rPr lang="en-US" altLang="zh-CN" sz="2000" dirty="0">
                <a:latin typeface="+mn-ea"/>
              </a:rPr>
              <a:t>+ a</a:t>
            </a:r>
            <a:r>
              <a:rPr lang="en-US" altLang="zh-CN" sz="2000" baseline="-25000" dirty="0">
                <a:latin typeface="+mn-ea"/>
              </a:rPr>
              <a:t>3</a:t>
            </a:r>
            <a:r>
              <a:rPr lang="en-US" altLang="zh-CN" sz="2000" dirty="0">
                <a:latin typeface="+mn-ea"/>
              </a:rPr>
              <a:t>x</a:t>
            </a:r>
            <a:r>
              <a:rPr lang="en-US" altLang="zh-CN" sz="2000" baseline="30000" dirty="0">
                <a:latin typeface="+mn-ea"/>
              </a:rPr>
              <a:t>m-3</a:t>
            </a:r>
            <a:r>
              <a:rPr lang="en-US" altLang="zh-CN" sz="2000" dirty="0">
                <a:latin typeface="+mn-ea"/>
              </a:rPr>
              <a:t>+. …+a</a:t>
            </a:r>
            <a:r>
              <a:rPr lang="en-US" altLang="zh-CN" sz="2000" baseline="-25000" dirty="0">
                <a:latin typeface="+mn-ea"/>
              </a:rPr>
              <a:t>m</a:t>
            </a:r>
          </a:p>
          <a:p>
            <a:pPr eaLnBrk="1" hangingPunct="1"/>
            <a:r>
              <a:rPr lang="zh-CN" altLang="en-US" sz="2000" dirty="0">
                <a:latin typeface="+mn-ea"/>
              </a:rPr>
              <a:t>选择一个</a:t>
            </a:r>
            <a:r>
              <a:rPr lang="en-US" altLang="zh-CN" sz="2000" dirty="0">
                <a:latin typeface="+mn-ea"/>
              </a:rPr>
              <a:t>r</a:t>
            </a:r>
            <a:r>
              <a:rPr lang="zh-CN" altLang="en-US" sz="2000" dirty="0">
                <a:latin typeface="+mn-ea"/>
              </a:rPr>
              <a:t>次多项式</a:t>
            </a:r>
            <a:r>
              <a:rPr lang="en-US" altLang="zh-CN" sz="2000" dirty="0">
                <a:latin typeface="+mn-ea"/>
              </a:rPr>
              <a:t>G(x)</a:t>
            </a:r>
            <a:r>
              <a:rPr lang="zh-CN" altLang="en-US" sz="2000" dirty="0">
                <a:latin typeface="+mn-ea"/>
              </a:rPr>
              <a:t>作为生成多项式，按下面步骤生成校验串：</a:t>
            </a:r>
          </a:p>
          <a:p>
            <a:pPr lvl="1" eaLnBrk="1" hangingPunct="1"/>
            <a:r>
              <a:rPr lang="zh-CN" altLang="en-US" sz="2000" dirty="0">
                <a:latin typeface="+mn-ea"/>
              </a:rPr>
              <a:t>在信息位串后补</a:t>
            </a:r>
            <a:r>
              <a:rPr lang="en-US" altLang="zh-CN" sz="2000" dirty="0">
                <a:latin typeface="+mn-ea"/>
              </a:rPr>
              <a:t>r</a:t>
            </a:r>
            <a:r>
              <a:rPr lang="zh-CN" altLang="en-US" sz="2000" dirty="0">
                <a:latin typeface="+mn-ea"/>
              </a:rPr>
              <a:t>个</a:t>
            </a:r>
            <a:r>
              <a:rPr lang="en-US" altLang="zh-CN" sz="2000" dirty="0">
                <a:latin typeface="+mn-ea"/>
              </a:rPr>
              <a:t>0</a:t>
            </a:r>
            <a:r>
              <a:rPr lang="zh-CN" altLang="en-US" sz="2000" dirty="0">
                <a:latin typeface="+mn-ea"/>
              </a:rPr>
              <a:t>，对应的多项式为</a:t>
            </a:r>
            <a:r>
              <a:rPr lang="en-US" altLang="zh-CN" sz="2000" dirty="0" err="1">
                <a:latin typeface="+mn-ea"/>
              </a:rPr>
              <a:t>x</a:t>
            </a:r>
            <a:r>
              <a:rPr lang="en-US" altLang="zh-CN" sz="2000" baseline="30000" dirty="0" err="1">
                <a:latin typeface="+mn-ea"/>
              </a:rPr>
              <a:t>r</a:t>
            </a:r>
            <a:r>
              <a:rPr lang="en-US" altLang="zh-CN" sz="2000" dirty="0" err="1">
                <a:latin typeface="+mn-ea"/>
              </a:rPr>
              <a:t>M</a:t>
            </a:r>
            <a:r>
              <a:rPr lang="en-US" altLang="zh-CN" sz="2000" dirty="0">
                <a:latin typeface="+mn-ea"/>
              </a:rPr>
              <a:t>(x). </a:t>
            </a:r>
          </a:p>
          <a:p>
            <a:pPr lvl="1" eaLnBrk="1" hangingPunct="1"/>
            <a:r>
              <a:rPr lang="zh-CN" altLang="en-US" sz="2000" dirty="0">
                <a:latin typeface="+mn-ea"/>
              </a:rPr>
              <a:t>用模</a:t>
            </a:r>
            <a:r>
              <a:rPr lang="en-US" altLang="zh-CN" sz="2000" dirty="0">
                <a:latin typeface="+mn-ea"/>
              </a:rPr>
              <a:t>2</a:t>
            </a:r>
            <a:r>
              <a:rPr lang="zh-CN" altLang="en-US" sz="2000" dirty="0">
                <a:latin typeface="+mn-ea"/>
              </a:rPr>
              <a:t>除运算，计算余数</a:t>
            </a:r>
            <a:r>
              <a:rPr lang="en-US" altLang="zh-CN" sz="2000" dirty="0">
                <a:latin typeface="+mn-ea"/>
              </a:rPr>
              <a:t>R(x)</a:t>
            </a:r>
          </a:p>
          <a:p>
            <a:pPr lvl="1" eaLnBrk="1" hangingPunct="1">
              <a:buFont typeface="Wingdings" pitchFamily="2" charset="2"/>
              <a:buNone/>
            </a:pPr>
            <a:r>
              <a:rPr lang="en-US" altLang="zh-CN" sz="2000" dirty="0">
                <a:latin typeface="+mn-ea"/>
              </a:rPr>
              <a:t>    R(x)= MOD(</a:t>
            </a:r>
            <a:r>
              <a:rPr lang="en-US" altLang="zh-CN" sz="2000" dirty="0" err="1">
                <a:latin typeface="+mn-ea"/>
              </a:rPr>
              <a:t>x</a:t>
            </a:r>
            <a:r>
              <a:rPr lang="en-US" altLang="zh-CN" sz="2000" baseline="30000" dirty="0" err="1">
                <a:latin typeface="+mn-ea"/>
              </a:rPr>
              <a:t>r</a:t>
            </a:r>
            <a:r>
              <a:rPr lang="en-US" altLang="zh-CN" sz="2000" dirty="0" err="1">
                <a:latin typeface="+mn-ea"/>
              </a:rPr>
              <a:t>M</a:t>
            </a:r>
            <a:r>
              <a:rPr lang="en-US" altLang="zh-CN" sz="2000" dirty="0">
                <a:latin typeface="+mn-ea"/>
              </a:rPr>
              <a:t>(x)/G(x))</a:t>
            </a:r>
          </a:p>
          <a:p>
            <a:pPr lvl="1" eaLnBrk="1" hangingPunct="1"/>
            <a:r>
              <a:rPr lang="zh-CN" altLang="en-US" sz="2000" dirty="0">
                <a:latin typeface="+mn-ea"/>
              </a:rPr>
              <a:t>要发送的码字多项式</a:t>
            </a:r>
            <a:r>
              <a:rPr lang="en-US" altLang="zh-CN" sz="2000" dirty="0">
                <a:latin typeface="+mn-ea"/>
              </a:rPr>
              <a:t>T(x)=</a:t>
            </a:r>
            <a:r>
              <a:rPr lang="en-US" altLang="zh-CN" sz="2000" dirty="0" err="1">
                <a:latin typeface="+mn-ea"/>
              </a:rPr>
              <a:t>x</a:t>
            </a:r>
            <a:r>
              <a:rPr lang="en-US" altLang="zh-CN" sz="2000" baseline="30000" dirty="0" err="1">
                <a:latin typeface="+mn-ea"/>
              </a:rPr>
              <a:t>r</a:t>
            </a:r>
            <a:r>
              <a:rPr lang="en-US" altLang="zh-CN" sz="2000" dirty="0" err="1">
                <a:latin typeface="+mn-ea"/>
              </a:rPr>
              <a:t>M</a:t>
            </a:r>
            <a:r>
              <a:rPr lang="en-US" altLang="zh-CN" sz="2000" dirty="0">
                <a:latin typeface="+mn-ea"/>
              </a:rPr>
              <a:t>(x)+ R(x)</a:t>
            </a:r>
          </a:p>
        </p:txBody>
      </p:sp>
      <p:sp>
        <p:nvSpPr>
          <p:cNvPr id="660486" name="Rectangle 6">
            <a:extLst>
              <a:ext uri="{FF2B5EF4-FFF2-40B4-BE49-F238E27FC236}">
                <a16:creationId xmlns:a16="http://schemas.microsoft.com/office/drawing/2014/main" id="{C1FA8C85-BFC9-4790-AE88-90219BD60342}"/>
              </a:ext>
            </a:extLst>
          </p:cNvPr>
          <p:cNvSpPr>
            <a:spLocks noChangeArrowheads="1"/>
          </p:cNvSpPr>
          <p:nvPr/>
        </p:nvSpPr>
        <p:spPr bwMode="auto">
          <a:xfrm>
            <a:off x="1187624" y="4869160"/>
            <a:ext cx="7391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dirty="0">
                <a:latin typeface="+mn-ea"/>
                <a:ea typeface="+mn-ea"/>
              </a:rPr>
              <a:t>例：信息位串为</a:t>
            </a:r>
            <a:r>
              <a:rPr lang="en-US" altLang="zh-CN" sz="2000" dirty="0">
                <a:latin typeface="+mn-ea"/>
                <a:ea typeface="+mn-ea"/>
              </a:rPr>
              <a:t>1010001</a:t>
            </a:r>
            <a:r>
              <a:rPr lang="zh-CN" altLang="en-US" sz="2000" dirty="0">
                <a:latin typeface="+mn-ea"/>
                <a:ea typeface="+mn-ea"/>
              </a:rPr>
              <a:t>，若</a:t>
            </a:r>
            <a:r>
              <a:rPr lang="en-US" altLang="zh-CN" sz="2000" dirty="0">
                <a:latin typeface="+mn-ea"/>
                <a:ea typeface="+mn-ea"/>
              </a:rPr>
              <a:t>G(x)= x</a:t>
            </a:r>
            <a:r>
              <a:rPr lang="en-US" altLang="zh-CN" sz="2000" baseline="30000" dirty="0">
                <a:latin typeface="+mn-ea"/>
                <a:ea typeface="+mn-ea"/>
              </a:rPr>
              <a:t>4</a:t>
            </a:r>
            <a:r>
              <a:rPr lang="en-US" altLang="zh-CN" sz="2000" dirty="0">
                <a:latin typeface="+mn-ea"/>
                <a:ea typeface="+mn-ea"/>
              </a:rPr>
              <a:t>+x</a:t>
            </a:r>
            <a:r>
              <a:rPr lang="en-US" altLang="zh-CN" sz="2000" baseline="30000" dirty="0">
                <a:latin typeface="+mn-ea"/>
                <a:ea typeface="+mn-ea"/>
              </a:rPr>
              <a:t>2</a:t>
            </a:r>
            <a:r>
              <a:rPr lang="en-US" altLang="zh-CN" sz="2000" dirty="0">
                <a:latin typeface="+mn-ea"/>
                <a:ea typeface="+mn-ea"/>
              </a:rPr>
              <a:t>+x+1</a:t>
            </a:r>
            <a:r>
              <a:rPr lang="zh-CN" altLang="en-US" sz="2000" dirty="0">
                <a:latin typeface="+mn-ea"/>
                <a:ea typeface="+mn-ea"/>
              </a:rPr>
              <a:t>，求</a:t>
            </a:r>
            <a:r>
              <a:rPr lang="en-US" altLang="zh-CN" sz="2000" dirty="0">
                <a:latin typeface="+mn-ea"/>
                <a:ea typeface="+mn-ea"/>
              </a:rPr>
              <a:t>CRC</a:t>
            </a:r>
            <a:r>
              <a:rPr lang="zh-CN" altLang="en-US" sz="2000" dirty="0">
                <a:latin typeface="+mn-ea"/>
                <a:ea typeface="+mn-ea"/>
              </a:rPr>
              <a:t>码。 </a:t>
            </a:r>
          </a:p>
          <a:p>
            <a:pPr eaLnBrk="1" hangingPunct="1">
              <a:spcBef>
                <a:spcPct val="0"/>
              </a:spcBef>
              <a:buFont typeface="Wingdings" panose="05000000000000000000" pitchFamily="2" charset="2"/>
              <a:buNone/>
            </a:pPr>
            <a:r>
              <a:rPr lang="zh-CN" altLang="en-US" sz="2000" dirty="0">
                <a:latin typeface="+mn-ea"/>
                <a:ea typeface="+mn-ea"/>
              </a:rPr>
              <a:t> 解：</a:t>
            </a:r>
            <a:r>
              <a:rPr lang="en-US" altLang="zh-CN" sz="2000" dirty="0">
                <a:latin typeface="+mn-ea"/>
                <a:ea typeface="+mn-ea"/>
              </a:rPr>
              <a:t>M</a:t>
            </a:r>
            <a:r>
              <a:rPr lang="zh-CN" altLang="en-US" sz="2000" dirty="0">
                <a:latin typeface="+mn-ea"/>
                <a:ea typeface="+mn-ea"/>
              </a:rPr>
              <a:t>（</a:t>
            </a:r>
            <a:r>
              <a:rPr lang="en-US" altLang="zh-CN" sz="2000" dirty="0">
                <a:latin typeface="+mn-ea"/>
                <a:ea typeface="+mn-ea"/>
              </a:rPr>
              <a:t>x</a:t>
            </a:r>
            <a:r>
              <a:rPr lang="zh-CN" altLang="en-US" sz="2000" dirty="0">
                <a:latin typeface="+mn-ea"/>
                <a:ea typeface="+mn-ea"/>
              </a:rPr>
              <a:t>）</a:t>
            </a:r>
            <a:r>
              <a:rPr lang="en-US" altLang="zh-CN" sz="2000" dirty="0">
                <a:latin typeface="+mn-ea"/>
                <a:ea typeface="+mn-ea"/>
              </a:rPr>
              <a:t>= x</a:t>
            </a:r>
            <a:r>
              <a:rPr lang="en-US" altLang="zh-CN" sz="2000" baseline="30000" dirty="0">
                <a:latin typeface="+mn-ea"/>
                <a:ea typeface="+mn-ea"/>
              </a:rPr>
              <a:t>6</a:t>
            </a:r>
            <a:r>
              <a:rPr lang="en-US" altLang="zh-CN" sz="2000" dirty="0">
                <a:latin typeface="+mn-ea"/>
                <a:ea typeface="+mn-ea"/>
              </a:rPr>
              <a:t>+x</a:t>
            </a:r>
            <a:r>
              <a:rPr lang="en-US" altLang="zh-CN" sz="2000" baseline="30000" dirty="0">
                <a:latin typeface="+mn-ea"/>
                <a:ea typeface="+mn-ea"/>
              </a:rPr>
              <a:t>4</a:t>
            </a:r>
            <a:r>
              <a:rPr lang="en-US" altLang="zh-CN" sz="2000" dirty="0">
                <a:latin typeface="+mn-ea"/>
                <a:ea typeface="+mn-ea"/>
              </a:rPr>
              <a:t>+ 1    r=4</a:t>
            </a:r>
          </a:p>
          <a:p>
            <a:pPr eaLnBrk="1" hangingPunct="1">
              <a:spcBef>
                <a:spcPct val="0"/>
              </a:spcBef>
              <a:buFont typeface="Wingdings" panose="05000000000000000000" pitchFamily="2" charset="2"/>
              <a:buNone/>
            </a:pPr>
            <a:r>
              <a:rPr lang="en-US" altLang="zh-CN" sz="2000" dirty="0">
                <a:latin typeface="+mn-ea"/>
                <a:ea typeface="+mn-ea"/>
              </a:rPr>
              <a:t>	      </a:t>
            </a:r>
            <a:r>
              <a:rPr lang="en-US" altLang="zh-CN" sz="2000" dirty="0" err="1">
                <a:latin typeface="+mn-ea"/>
                <a:ea typeface="+mn-ea"/>
              </a:rPr>
              <a:t>x</a:t>
            </a:r>
            <a:r>
              <a:rPr lang="en-US" altLang="zh-CN" sz="2000" baseline="30000" dirty="0" err="1">
                <a:latin typeface="+mn-ea"/>
                <a:ea typeface="+mn-ea"/>
              </a:rPr>
              <a:t>r</a:t>
            </a:r>
            <a:r>
              <a:rPr lang="en-US" altLang="zh-CN" sz="2000" dirty="0" err="1">
                <a:latin typeface="+mn-ea"/>
                <a:ea typeface="+mn-ea"/>
              </a:rPr>
              <a:t>M</a:t>
            </a:r>
            <a:r>
              <a:rPr lang="en-US" altLang="zh-CN" sz="2000" dirty="0">
                <a:latin typeface="+mn-ea"/>
                <a:ea typeface="+mn-ea"/>
              </a:rPr>
              <a:t>(x)= x</a:t>
            </a:r>
            <a:r>
              <a:rPr lang="en-US" altLang="zh-CN" sz="2000" baseline="30000" dirty="0">
                <a:latin typeface="+mn-ea"/>
                <a:ea typeface="+mn-ea"/>
              </a:rPr>
              <a:t>10</a:t>
            </a:r>
            <a:r>
              <a:rPr lang="en-US" altLang="zh-CN" sz="2000" dirty="0">
                <a:latin typeface="+mn-ea"/>
                <a:ea typeface="+mn-ea"/>
              </a:rPr>
              <a:t>+x</a:t>
            </a:r>
            <a:r>
              <a:rPr lang="en-US" altLang="zh-CN" sz="2000" baseline="30000" dirty="0">
                <a:latin typeface="+mn-ea"/>
                <a:ea typeface="+mn-ea"/>
              </a:rPr>
              <a:t>8</a:t>
            </a:r>
            <a:r>
              <a:rPr lang="en-US" altLang="zh-CN" sz="2000" dirty="0">
                <a:latin typeface="+mn-ea"/>
                <a:ea typeface="+mn-ea"/>
              </a:rPr>
              <a:t>+ x</a:t>
            </a:r>
            <a:r>
              <a:rPr lang="en-US" altLang="zh-CN" sz="2000" baseline="30000" dirty="0">
                <a:latin typeface="+mn-ea"/>
                <a:ea typeface="+mn-ea"/>
              </a:rPr>
              <a:t>4</a:t>
            </a:r>
            <a:r>
              <a:rPr lang="en-US" altLang="zh-CN" sz="2000" dirty="0">
                <a:latin typeface="+mn-ea"/>
                <a:ea typeface="+mn-ea"/>
              </a:rPr>
              <a:t>	→10100010000</a:t>
            </a:r>
          </a:p>
          <a:p>
            <a:pPr eaLnBrk="1" hangingPunct="1">
              <a:spcBef>
                <a:spcPct val="0"/>
              </a:spcBef>
              <a:buFont typeface="Wingdings" panose="05000000000000000000" pitchFamily="2" charset="2"/>
              <a:buNone/>
            </a:pPr>
            <a:r>
              <a:rPr lang="zh-CN" altLang="en-US" sz="2000" dirty="0">
                <a:latin typeface="+mn-ea"/>
                <a:ea typeface="+mn-ea"/>
              </a:rPr>
              <a:t>计算 </a:t>
            </a:r>
            <a:r>
              <a:rPr lang="en-US" altLang="zh-CN" sz="2000" dirty="0">
                <a:latin typeface="+mn-ea"/>
                <a:ea typeface="+mn-ea"/>
              </a:rPr>
              <a:t>R(x)= MOD(</a:t>
            </a:r>
            <a:r>
              <a:rPr lang="en-US" altLang="zh-CN" sz="2000" dirty="0" err="1">
                <a:latin typeface="+mn-ea"/>
                <a:ea typeface="+mn-ea"/>
              </a:rPr>
              <a:t>x</a:t>
            </a:r>
            <a:r>
              <a:rPr lang="en-US" altLang="zh-CN" sz="2000" baseline="30000" dirty="0" err="1">
                <a:latin typeface="+mn-ea"/>
                <a:ea typeface="+mn-ea"/>
              </a:rPr>
              <a:t>r</a:t>
            </a:r>
            <a:r>
              <a:rPr lang="en-US" altLang="zh-CN" sz="2000" dirty="0" err="1">
                <a:latin typeface="+mn-ea"/>
                <a:ea typeface="+mn-ea"/>
              </a:rPr>
              <a:t>M</a:t>
            </a:r>
            <a:r>
              <a:rPr lang="en-US" altLang="zh-CN" sz="2000" dirty="0">
                <a:latin typeface="+mn-ea"/>
                <a:ea typeface="+mn-ea"/>
              </a:rPr>
              <a:t>(x)/G(x))</a:t>
            </a:r>
          </a:p>
        </p:txBody>
      </p:sp>
      <p:sp>
        <p:nvSpPr>
          <p:cNvPr id="7" name="文本框 6">
            <a:extLst>
              <a:ext uri="{FF2B5EF4-FFF2-40B4-BE49-F238E27FC236}">
                <a16:creationId xmlns:a16="http://schemas.microsoft.com/office/drawing/2014/main" id="{FBEC390B-D830-4B67-864F-7B14FBD8CEE7}"/>
              </a:ext>
            </a:extLst>
          </p:cNvPr>
          <p:cNvSpPr txBox="1"/>
          <p:nvPr/>
        </p:nvSpPr>
        <p:spPr>
          <a:xfrm>
            <a:off x="1093228" y="1268760"/>
            <a:ext cx="2398652" cy="461665"/>
          </a:xfrm>
          <a:prstGeom prst="rect">
            <a:avLst/>
          </a:prstGeom>
          <a:noFill/>
        </p:spPr>
        <p:txBody>
          <a:bodyPr wrap="square">
            <a:spAutoFit/>
          </a:bodyPr>
          <a:lstStyle/>
          <a:p>
            <a:r>
              <a:rPr lang="zh-CN" altLang="en-US" dirty="0"/>
              <a:t>一、编码原理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04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048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048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048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048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60485">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60486">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60486">
                                            <p:txEl>
                                              <p:pRg st="1" end="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60486">
                                            <p:txEl>
                                              <p:pRg st="2" end="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604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911" name="Rectangle 39">
            <a:extLst>
              <a:ext uri="{FF2B5EF4-FFF2-40B4-BE49-F238E27FC236}">
                <a16:creationId xmlns:a16="http://schemas.microsoft.com/office/drawing/2014/main" id="{3CD7E60B-A874-4692-882C-904AAADF0287}"/>
              </a:ext>
            </a:extLst>
          </p:cNvPr>
          <p:cNvSpPr>
            <a:spLocks noChangeArrowheads="1"/>
          </p:cNvSpPr>
          <p:nvPr/>
        </p:nvSpPr>
        <p:spPr bwMode="auto">
          <a:xfrm>
            <a:off x="1042988" y="4221163"/>
            <a:ext cx="2974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819150" algn="l"/>
                <a:tab pos="221932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 pos="221932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 pos="221932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 pos="221932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 pos="221932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 pos="221932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 pos="221932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 pos="221932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 pos="221932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 x</a:t>
            </a:r>
            <a:r>
              <a:rPr lang="en-US" altLang="zh-CN" sz="2400" baseline="30000">
                <a:latin typeface="Times New Roman" panose="02020603050405020304" pitchFamily="18" charset="0"/>
                <a:cs typeface="Times New Roman" panose="02020603050405020304" pitchFamily="18" charset="0"/>
              </a:rPr>
              <a:t>10</a:t>
            </a:r>
            <a:r>
              <a:rPr lang="en-US" altLang="zh-CN" sz="2400">
                <a:latin typeface="Times New Roman" panose="02020603050405020304" pitchFamily="18" charset="0"/>
                <a:cs typeface="Times New Roman" panose="02020603050405020304" pitchFamily="18" charset="0"/>
              </a:rPr>
              <a:t>+x</a:t>
            </a:r>
            <a:r>
              <a:rPr lang="en-US" altLang="zh-CN" sz="2400" baseline="30000">
                <a:latin typeface="Times New Roman" panose="02020603050405020304" pitchFamily="18" charset="0"/>
                <a:cs typeface="Times New Roman" panose="02020603050405020304" pitchFamily="18" charset="0"/>
              </a:rPr>
              <a:t>8</a:t>
            </a:r>
            <a:r>
              <a:rPr lang="en-US" altLang="zh-CN" sz="2400">
                <a:latin typeface="Times New Roman" panose="02020603050405020304" pitchFamily="18" charset="0"/>
                <a:cs typeface="Times New Roman" panose="02020603050405020304" pitchFamily="18" charset="0"/>
              </a:rPr>
              <a:t>+ x</a:t>
            </a:r>
            <a:r>
              <a:rPr lang="en-US" altLang="zh-CN" sz="2400" baseline="30000">
                <a:latin typeface="Times New Roman" panose="02020603050405020304" pitchFamily="18" charset="0"/>
                <a:cs typeface="Times New Roman" panose="02020603050405020304" pitchFamily="18" charset="0"/>
              </a:rPr>
              <a:t>4</a:t>
            </a:r>
            <a:r>
              <a:rPr lang="en-US" altLang="zh-CN" sz="2400">
                <a:latin typeface="Times New Roman" panose="02020603050405020304" pitchFamily="18" charset="0"/>
                <a:cs typeface="Times New Roman" panose="02020603050405020304" pitchFamily="18" charset="0"/>
              </a:rPr>
              <a:t>+x</a:t>
            </a:r>
            <a:r>
              <a:rPr lang="en-US" altLang="zh-CN" sz="2400" baseline="30000">
                <a:latin typeface="Times New Roman" panose="02020603050405020304" pitchFamily="18" charset="0"/>
                <a:cs typeface="Times New Roman" panose="02020603050405020304" pitchFamily="18" charset="0"/>
              </a:rPr>
              <a:t>3</a:t>
            </a:r>
            <a:r>
              <a:rPr lang="en-US" altLang="zh-CN" sz="2400">
                <a:latin typeface="Times New Roman" panose="02020603050405020304" pitchFamily="18" charset="0"/>
                <a:cs typeface="Times New Roman" panose="02020603050405020304" pitchFamily="18" charset="0"/>
              </a:rPr>
              <a:t>+x</a:t>
            </a:r>
            <a:r>
              <a:rPr lang="en-US" altLang="zh-CN" sz="2400" baseline="30000">
                <a:latin typeface="Times New Roman" panose="02020603050405020304" pitchFamily="18" charset="0"/>
                <a:cs typeface="Times New Roman" panose="02020603050405020304" pitchFamily="18" charset="0"/>
              </a:rPr>
              <a:t>2</a:t>
            </a:r>
            <a:r>
              <a:rPr lang="en-US" altLang="zh-CN" sz="2400">
                <a:latin typeface="Times New Roman" panose="02020603050405020304" pitchFamily="18" charset="0"/>
                <a:cs typeface="Times New Roman" panose="02020603050405020304" pitchFamily="18" charset="0"/>
              </a:rPr>
              <a:t>+ 1</a:t>
            </a:r>
          </a:p>
        </p:txBody>
      </p:sp>
      <p:sp>
        <p:nvSpPr>
          <p:cNvPr id="30723" name="Rectangle 13">
            <a:extLst>
              <a:ext uri="{FF2B5EF4-FFF2-40B4-BE49-F238E27FC236}">
                <a16:creationId xmlns:a16="http://schemas.microsoft.com/office/drawing/2014/main" id="{3D650655-AE96-480C-B028-41E4507C3079}"/>
              </a:ext>
            </a:extLst>
          </p:cNvPr>
          <p:cNvSpPr>
            <a:spLocks noChangeArrowheads="1"/>
          </p:cNvSpPr>
          <p:nvPr/>
        </p:nvSpPr>
        <p:spPr bwMode="auto">
          <a:xfrm>
            <a:off x="2124075" y="1316038"/>
            <a:ext cx="3662363"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742950" algn="just">
              <a:spcBef>
                <a:spcPct val="20000"/>
              </a:spcBef>
              <a:buClr>
                <a:schemeClr val="accent2"/>
              </a:buClr>
              <a:buSzPct val="70000"/>
              <a:buFont typeface="Wingdings" panose="05000000000000000000" pitchFamily="2" charset="2"/>
              <a:buBlip>
                <a:blip r:embed="rId2"/>
              </a:buBlip>
              <a:tabLst>
                <a:tab pos="819150" algn="l"/>
                <a:tab pos="20193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 pos="20193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 pos="20193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 pos="20193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10111  10100010000</a:t>
            </a:r>
            <a:endParaRPr lang="en-US" altLang="zh-CN" sz="2400"/>
          </a:p>
          <a:p>
            <a:pPr algn="l">
              <a:spcBef>
                <a:spcPct val="0"/>
              </a:spcBef>
              <a:buClrTx/>
              <a:buSzTx/>
              <a:buFontTx/>
              <a:buNone/>
            </a:pPr>
            <a:r>
              <a:rPr lang="en-US" altLang="zh-CN" sz="2400">
                <a:latin typeface="Times New Roman" panose="02020603050405020304" pitchFamily="18" charset="0"/>
                <a:cs typeface="Times New Roman" panose="02020603050405020304" pitchFamily="18" charset="0"/>
              </a:rPr>
              <a:t>            10111</a:t>
            </a:r>
            <a:endParaRPr lang="en-US" altLang="zh-CN" sz="2400"/>
          </a:p>
          <a:p>
            <a:pPr algn="l">
              <a:spcBef>
                <a:spcPct val="0"/>
              </a:spcBef>
              <a:buClrTx/>
              <a:buSzTx/>
              <a:buFontTx/>
              <a:buNone/>
            </a:pPr>
            <a:endParaRPr lang="en-US" altLang="zh-CN" sz="2400">
              <a:latin typeface="Times New Roman" panose="02020603050405020304" pitchFamily="18" charset="0"/>
            </a:endParaRPr>
          </a:p>
        </p:txBody>
      </p:sp>
      <p:sp>
        <p:nvSpPr>
          <p:cNvPr id="719910" name="Rectangle 38">
            <a:extLst>
              <a:ext uri="{FF2B5EF4-FFF2-40B4-BE49-F238E27FC236}">
                <a16:creationId xmlns:a16="http://schemas.microsoft.com/office/drawing/2014/main" id="{6ED3C450-9787-4444-B459-DC57C6D5C37D}"/>
              </a:ext>
            </a:extLst>
          </p:cNvPr>
          <p:cNvSpPr>
            <a:spLocks noChangeArrowheads="1"/>
          </p:cNvSpPr>
          <p:nvPr/>
        </p:nvSpPr>
        <p:spPr bwMode="auto">
          <a:xfrm>
            <a:off x="381000" y="3759200"/>
            <a:ext cx="27035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81915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T(x)= x</a:t>
            </a:r>
            <a:r>
              <a:rPr lang="en-US" altLang="zh-CN" sz="2400" baseline="30000">
                <a:latin typeface="Times New Roman" panose="02020603050405020304" pitchFamily="18" charset="0"/>
                <a:cs typeface="Times New Roman" panose="02020603050405020304" pitchFamily="18" charset="0"/>
              </a:rPr>
              <a:t>r</a:t>
            </a:r>
            <a:r>
              <a:rPr lang="en-US" altLang="zh-CN" sz="2400">
                <a:latin typeface="Times New Roman" panose="02020603050405020304" pitchFamily="18" charset="0"/>
                <a:cs typeface="Times New Roman" panose="02020603050405020304" pitchFamily="18" charset="0"/>
              </a:rPr>
              <a:t>M(x)+ R(x)</a:t>
            </a:r>
            <a:endParaRPr lang="en-US" altLang="zh-CN" sz="2400">
              <a:latin typeface="Times New Roman" panose="02020603050405020304" pitchFamily="18" charset="0"/>
            </a:endParaRPr>
          </a:p>
        </p:txBody>
      </p:sp>
      <p:sp>
        <p:nvSpPr>
          <p:cNvPr id="719913" name="Rectangle 41">
            <a:extLst>
              <a:ext uri="{FF2B5EF4-FFF2-40B4-BE49-F238E27FC236}">
                <a16:creationId xmlns:a16="http://schemas.microsoft.com/office/drawing/2014/main" id="{50D698EE-A3BD-45A2-AA1B-415D2C4FE615}"/>
              </a:ext>
            </a:extLst>
          </p:cNvPr>
          <p:cNvSpPr>
            <a:spLocks noChangeArrowheads="1"/>
          </p:cNvSpPr>
          <p:nvPr/>
        </p:nvSpPr>
        <p:spPr bwMode="auto">
          <a:xfrm>
            <a:off x="1116013" y="5084763"/>
            <a:ext cx="1409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latin typeface="Times New Roman" panose="02020603050405020304" pitchFamily="18" charset="0"/>
                <a:cs typeface="Times New Roman" panose="02020603050405020304" pitchFamily="18" charset="0"/>
              </a:rPr>
              <a:t>信息位串</a:t>
            </a:r>
            <a:endParaRPr lang="zh-CN" altLang="en-US" sz="2400">
              <a:latin typeface="Times New Roman" panose="02020603050405020304" pitchFamily="18" charset="0"/>
            </a:endParaRPr>
          </a:p>
        </p:txBody>
      </p:sp>
      <p:grpSp>
        <p:nvGrpSpPr>
          <p:cNvPr id="30726" name="Group 47">
            <a:extLst>
              <a:ext uri="{FF2B5EF4-FFF2-40B4-BE49-F238E27FC236}">
                <a16:creationId xmlns:a16="http://schemas.microsoft.com/office/drawing/2014/main" id="{7A38350D-9F47-4A19-BE44-95FD3BA62B92}"/>
              </a:ext>
            </a:extLst>
          </p:cNvPr>
          <p:cNvGrpSpPr>
            <a:grpSpLocks/>
          </p:cNvGrpSpPr>
          <p:nvPr/>
        </p:nvGrpSpPr>
        <p:grpSpPr bwMode="auto">
          <a:xfrm>
            <a:off x="2700338" y="836613"/>
            <a:ext cx="4032250" cy="5305425"/>
            <a:chOff x="1701" y="527"/>
            <a:chExt cx="2540" cy="3342"/>
          </a:xfrm>
        </p:grpSpPr>
        <p:sp>
          <p:nvSpPr>
            <p:cNvPr id="30739" name="Rectangle 14">
              <a:extLst>
                <a:ext uri="{FF2B5EF4-FFF2-40B4-BE49-F238E27FC236}">
                  <a16:creationId xmlns:a16="http://schemas.microsoft.com/office/drawing/2014/main" id="{123FEDE3-70BE-456F-B616-84551D18C188}"/>
                </a:ext>
              </a:extLst>
            </p:cNvPr>
            <p:cNvSpPr>
              <a:spLocks noChangeArrowheads="1"/>
            </p:cNvSpPr>
            <p:nvPr/>
          </p:nvSpPr>
          <p:spPr bwMode="auto">
            <a:xfrm>
              <a:off x="1701" y="1289"/>
              <a:ext cx="1544"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742950" algn="just">
                <a:spcBef>
                  <a:spcPct val="20000"/>
                </a:spcBef>
                <a:buClr>
                  <a:schemeClr val="accent2"/>
                </a:buClr>
                <a:buSzPct val="70000"/>
                <a:buFont typeface="Wingdings" panose="05000000000000000000" pitchFamily="2" charset="2"/>
                <a:buBlip>
                  <a:blip r:embed="rId2"/>
                </a:buBlip>
                <a:tabLst>
                  <a:tab pos="819150" algn="l"/>
                  <a:tab pos="20193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 pos="20193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 pos="20193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 pos="20193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dirty="0">
                  <a:latin typeface="Times New Roman" panose="02020603050405020304" pitchFamily="18" charset="0"/>
                  <a:cs typeface="Times New Roman" panose="02020603050405020304" pitchFamily="18" charset="0"/>
                </a:rPr>
                <a:t>          11010</a:t>
              </a:r>
              <a:endParaRPr lang="en-US" altLang="zh-CN" sz="2400" dirty="0"/>
            </a:p>
            <a:p>
              <a:pPr algn="l">
                <a:spcBef>
                  <a:spcPct val="0"/>
                </a:spcBef>
                <a:buClrTx/>
                <a:buSzTx/>
                <a:buFontTx/>
                <a:buNone/>
              </a:pPr>
              <a:r>
                <a:rPr lang="en-US" altLang="zh-CN" sz="2400" dirty="0">
                  <a:latin typeface="Times New Roman" panose="02020603050405020304" pitchFamily="18" charset="0"/>
                  <a:cs typeface="Times New Roman" panose="02020603050405020304" pitchFamily="18" charset="0"/>
                </a:rPr>
                <a:t>          10111</a:t>
              </a:r>
              <a:endParaRPr lang="en-US" altLang="zh-CN" sz="2400" dirty="0"/>
            </a:p>
            <a:p>
              <a:pPr algn="l">
                <a:spcBef>
                  <a:spcPct val="0"/>
                </a:spcBef>
                <a:buClrTx/>
                <a:buSzTx/>
                <a:buFontTx/>
                <a:buNone/>
              </a:pPr>
              <a:endParaRPr lang="en-US" altLang="zh-CN" sz="2400" dirty="0">
                <a:latin typeface="Times New Roman" panose="02020603050405020304" pitchFamily="18" charset="0"/>
              </a:endParaRPr>
            </a:p>
          </p:txBody>
        </p:sp>
        <p:sp>
          <p:nvSpPr>
            <p:cNvPr id="30740" name="Rectangle 12">
              <a:extLst>
                <a:ext uri="{FF2B5EF4-FFF2-40B4-BE49-F238E27FC236}">
                  <a16:creationId xmlns:a16="http://schemas.microsoft.com/office/drawing/2014/main" id="{70FBB633-7F78-466D-AC59-57526E6340A2}"/>
                </a:ext>
              </a:extLst>
            </p:cNvPr>
            <p:cNvSpPr>
              <a:spLocks noChangeArrowheads="1"/>
            </p:cNvSpPr>
            <p:nvPr/>
          </p:nvSpPr>
          <p:spPr bwMode="auto">
            <a:xfrm>
              <a:off x="2200" y="527"/>
              <a:ext cx="1352" cy="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742950" algn="just">
                <a:spcBef>
                  <a:spcPct val="20000"/>
                </a:spcBef>
                <a:buClr>
                  <a:schemeClr val="accent2"/>
                </a:buClr>
                <a:buSzPct val="70000"/>
                <a:buFont typeface="Wingdings" panose="05000000000000000000" pitchFamily="2" charset="2"/>
                <a:buBlip>
                  <a:blip r:embed="rId2"/>
                </a:buBlip>
                <a:tabLst>
                  <a:tab pos="819150" algn="l"/>
                  <a:tab pos="20193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 pos="20193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 pos="20193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 pos="20193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  1001111</a:t>
              </a:r>
              <a:endParaRPr lang="en-US" altLang="zh-CN" sz="2400"/>
            </a:p>
            <a:p>
              <a:pPr algn="l">
                <a:spcBef>
                  <a:spcPct val="0"/>
                </a:spcBef>
                <a:buClrTx/>
                <a:buSzTx/>
                <a:buFontTx/>
                <a:buNone/>
              </a:pPr>
              <a:endParaRPr lang="en-US" altLang="zh-CN" sz="2400">
                <a:latin typeface="Times New Roman" panose="02020603050405020304" pitchFamily="18" charset="0"/>
              </a:endParaRPr>
            </a:p>
          </p:txBody>
        </p:sp>
        <p:sp>
          <p:nvSpPr>
            <p:cNvPr id="30741" name="Rectangle 15">
              <a:extLst>
                <a:ext uri="{FF2B5EF4-FFF2-40B4-BE49-F238E27FC236}">
                  <a16:creationId xmlns:a16="http://schemas.microsoft.com/office/drawing/2014/main" id="{3F9143B9-C1C1-4FE4-BE1F-D7191C69CC13}"/>
                </a:ext>
              </a:extLst>
            </p:cNvPr>
            <p:cNvSpPr>
              <a:spLocks noChangeArrowheads="1"/>
            </p:cNvSpPr>
            <p:nvPr/>
          </p:nvSpPr>
          <p:spPr bwMode="auto">
            <a:xfrm>
              <a:off x="1787" y="1749"/>
              <a:ext cx="1592"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742950" algn="just">
                <a:spcBef>
                  <a:spcPct val="20000"/>
                </a:spcBef>
                <a:buClr>
                  <a:schemeClr val="accent2"/>
                </a:buClr>
                <a:buSzPct val="70000"/>
                <a:buFont typeface="Wingdings" panose="05000000000000000000" pitchFamily="2" charset="2"/>
                <a:buBlip>
                  <a:blip r:embed="rId2"/>
                </a:buBlip>
                <a:tabLst>
                  <a:tab pos="819150" algn="l"/>
                  <a:tab pos="20193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 pos="20193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 pos="20193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 pos="20193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           11010</a:t>
              </a:r>
              <a:endParaRPr lang="en-US" altLang="zh-CN" sz="2400"/>
            </a:p>
            <a:p>
              <a:pPr algn="l">
                <a:spcBef>
                  <a:spcPct val="0"/>
                </a:spcBef>
                <a:buClrTx/>
                <a:buSzTx/>
                <a:buFontTx/>
                <a:buNone/>
              </a:pPr>
              <a:r>
                <a:rPr lang="en-US" altLang="zh-CN" sz="2400">
                  <a:latin typeface="Times New Roman" panose="02020603050405020304" pitchFamily="18" charset="0"/>
                  <a:cs typeface="Times New Roman" panose="02020603050405020304" pitchFamily="18" charset="0"/>
                </a:rPr>
                <a:t>           10111</a:t>
              </a:r>
              <a:endParaRPr lang="en-US" altLang="zh-CN" sz="2400"/>
            </a:p>
            <a:p>
              <a:pPr algn="l">
                <a:spcBef>
                  <a:spcPct val="0"/>
                </a:spcBef>
                <a:buClrTx/>
                <a:buSzTx/>
                <a:buFontTx/>
                <a:buNone/>
              </a:pPr>
              <a:endParaRPr lang="en-US" altLang="zh-CN" sz="2400">
                <a:latin typeface="Times New Roman" panose="02020603050405020304" pitchFamily="18" charset="0"/>
              </a:endParaRPr>
            </a:p>
          </p:txBody>
        </p:sp>
        <p:sp>
          <p:nvSpPr>
            <p:cNvPr id="30742" name="Rectangle 16">
              <a:extLst>
                <a:ext uri="{FF2B5EF4-FFF2-40B4-BE49-F238E27FC236}">
                  <a16:creationId xmlns:a16="http://schemas.microsoft.com/office/drawing/2014/main" id="{9112C194-9304-4465-BAD1-1F1E3AE252DF}"/>
                </a:ext>
              </a:extLst>
            </p:cNvPr>
            <p:cNvSpPr>
              <a:spLocks noChangeArrowheads="1"/>
            </p:cNvSpPr>
            <p:nvPr/>
          </p:nvSpPr>
          <p:spPr bwMode="auto">
            <a:xfrm>
              <a:off x="1875" y="2209"/>
              <a:ext cx="1640"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742950" algn="just">
                <a:spcBef>
                  <a:spcPct val="20000"/>
                </a:spcBef>
                <a:buClr>
                  <a:schemeClr val="accent2"/>
                </a:buClr>
                <a:buSzPct val="70000"/>
                <a:buFont typeface="Wingdings" panose="05000000000000000000" pitchFamily="2" charset="2"/>
                <a:buBlip>
                  <a:blip r:embed="rId2"/>
                </a:buBlip>
                <a:tabLst>
                  <a:tab pos="819150" algn="l"/>
                  <a:tab pos="20193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 pos="20193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 pos="20193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 pos="20193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            11010</a:t>
              </a:r>
              <a:endParaRPr lang="en-US" altLang="zh-CN" sz="2400"/>
            </a:p>
            <a:p>
              <a:pPr algn="l">
                <a:spcBef>
                  <a:spcPct val="0"/>
                </a:spcBef>
                <a:buClrTx/>
                <a:buSzTx/>
                <a:buFontTx/>
                <a:buNone/>
              </a:pPr>
              <a:r>
                <a:rPr lang="en-US" altLang="zh-CN" sz="2400">
                  <a:latin typeface="Times New Roman" panose="02020603050405020304" pitchFamily="18" charset="0"/>
                  <a:cs typeface="Times New Roman" panose="02020603050405020304" pitchFamily="18" charset="0"/>
                </a:rPr>
                <a:t>            10111</a:t>
              </a:r>
              <a:endParaRPr lang="en-US" altLang="zh-CN" sz="2400"/>
            </a:p>
            <a:p>
              <a:pPr algn="l">
                <a:spcBef>
                  <a:spcPct val="0"/>
                </a:spcBef>
                <a:buClrTx/>
                <a:buSzTx/>
                <a:buFontTx/>
                <a:buNone/>
              </a:pPr>
              <a:endParaRPr lang="en-US" altLang="zh-CN" sz="2400">
                <a:latin typeface="Times New Roman" panose="02020603050405020304" pitchFamily="18" charset="0"/>
              </a:endParaRPr>
            </a:p>
          </p:txBody>
        </p:sp>
        <p:sp>
          <p:nvSpPr>
            <p:cNvPr id="30743" name="Rectangle 17">
              <a:extLst>
                <a:ext uri="{FF2B5EF4-FFF2-40B4-BE49-F238E27FC236}">
                  <a16:creationId xmlns:a16="http://schemas.microsoft.com/office/drawing/2014/main" id="{10CCA82F-E04E-4C1E-8C3D-686B80E4A155}"/>
                </a:ext>
              </a:extLst>
            </p:cNvPr>
            <p:cNvSpPr>
              <a:spLocks noChangeArrowheads="1"/>
            </p:cNvSpPr>
            <p:nvPr/>
          </p:nvSpPr>
          <p:spPr bwMode="auto">
            <a:xfrm>
              <a:off x="1918" y="2669"/>
              <a:ext cx="1688"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742950" algn="just">
                <a:spcBef>
                  <a:spcPct val="20000"/>
                </a:spcBef>
                <a:buClr>
                  <a:schemeClr val="accent2"/>
                </a:buClr>
                <a:buSzPct val="70000"/>
                <a:buFont typeface="Wingdings" panose="05000000000000000000" pitchFamily="2" charset="2"/>
                <a:buBlip>
                  <a:blip r:embed="rId2"/>
                </a:buBlip>
                <a:tabLst>
                  <a:tab pos="819150" algn="l"/>
                  <a:tab pos="20193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 pos="20193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 pos="20193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 pos="20193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             11010</a:t>
              </a:r>
              <a:endParaRPr lang="en-US" altLang="zh-CN" sz="2400"/>
            </a:p>
            <a:p>
              <a:pPr algn="l">
                <a:spcBef>
                  <a:spcPct val="0"/>
                </a:spcBef>
                <a:buClrTx/>
                <a:buSzTx/>
                <a:buFontTx/>
                <a:buNone/>
              </a:pPr>
              <a:r>
                <a:rPr lang="en-US" altLang="zh-CN" sz="2400">
                  <a:latin typeface="Times New Roman" panose="02020603050405020304" pitchFamily="18" charset="0"/>
                  <a:cs typeface="Times New Roman" panose="02020603050405020304" pitchFamily="18" charset="0"/>
                </a:rPr>
                <a:t>             10111</a:t>
              </a:r>
              <a:endParaRPr lang="en-US" altLang="zh-CN" sz="2400"/>
            </a:p>
            <a:p>
              <a:pPr algn="l">
                <a:spcBef>
                  <a:spcPct val="0"/>
                </a:spcBef>
                <a:buClrTx/>
                <a:buSzTx/>
                <a:buFontTx/>
                <a:buNone/>
              </a:pPr>
              <a:endParaRPr lang="en-US" altLang="zh-CN" sz="2400">
                <a:latin typeface="Times New Roman" panose="02020603050405020304" pitchFamily="18" charset="0"/>
              </a:endParaRPr>
            </a:p>
          </p:txBody>
        </p:sp>
        <p:sp>
          <p:nvSpPr>
            <p:cNvPr id="30744" name="Rectangle 18">
              <a:extLst>
                <a:ext uri="{FF2B5EF4-FFF2-40B4-BE49-F238E27FC236}">
                  <a16:creationId xmlns:a16="http://schemas.microsoft.com/office/drawing/2014/main" id="{92146BD1-8701-44DC-B4EB-090E0A7152CD}"/>
                </a:ext>
              </a:extLst>
            </p:cNvPr>
            <p:cNvSpPr>
              <a:spLocks noChangeArrowheads="1"/>
            </p:cNvSpPr>
            <p:nvPr/>
          </p:nvSpPr>
          <p:spPr bwMode="auto">
            <a:xfrm>
              <a:off x="2426" y="3203"/>
              <a:ext cx="11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819150" algn="l"/>
                  <a:tab pos="20193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819150" algn="l"/>
                  <a:tab pos="20193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819150" algn="l"/>
                  <a:tab pos="20193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819150" algn="l"/>
                  <a:tab pos="20193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819150" algn="l"/>
                  <a:tab pos="20193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              1101</a:t>
              </a:r>
              <a:endParaRPr lang="en-US" altLang="zh-CN" sz="2400">
                <a:latin typeface="Times New Roman" panose="02020603050405020304" pitchFamily="18" charset="0"/>
              </a:endParaRPr>
            </a:p>
          </p:txBody>
        </p:sp>
        <p:grpSp>
          <p:nvGrpSpPr>
            <p:cNvPr id="30745" name="Group 31">
              <a:extLst>
                <a:ext uri="{FF2B5EF4-FFF2-40B4-BE49-F238E27FC236}">
                  <a16:creationId xmlns:a16="http://schemas.microsoft.com/office/drawing/2014/main" id="{1C18E86C-C082-42AD-84D4-D67F7DEB852F}"/>
                </a:ext>
              </a:extLst>
            </p:cNvPr>
            <p:cNvGrpSpPr>
              <a:grpSpLocks/>
            </p:cNvGrpSpPr>
            <p:nvPr/>
          </p:nvGrpSpPr>
          <p:grpSpPr bwMode="auto">
            <a:xfrm>
              <a:off x="2381" y="841"/>
              <a:ext cx="1543" cy="2358"/>
              <a:chOff x="2381" y="845"/>
              <a:chExt cx="1543" cy="2358"/>
            </a:xfrm>
          </p:grpSpPr>
          <p:sp>
            <p:nvSpPr>
              <p:cNvPr id="30752" name="Line 24">
                <a:extLst>
                  <a:ext uri="{FF2B5EF4-FFF2-40B4-BE49-F238E27FC236}">
                    <a16:creationId xmlns:a16="http://schemas.microsoft.com/office/drawing/2014/main" id="{7679FF6A-ECA9-494D-8736-ADF4A75A133D}"/>
                  </a:ext>
                </a:extLst>
              </p:cNvPr>
              <p:cNvSpPr>
                <a:spLocks noChangeShapeType="1"/>
              </p:cNvSpPr>
              <p:nvPr/>
            </p:nvSpPr>
            <p:spPr bwMode="auto">
              <a:xfrm>
                <a:off x="2562" y="1344"/>
                <a:ext cx="11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30753" name="Line 25">
                <a:extLst>
                  <a:ext uri="{FF2B5EF4-FFF2-40B4-BE49-F238E27FC236}">
                    <a16:creationId xmlns:a16="http://schemas.microsoft.com/office/drawing/2014/main" id="{5340FC48-22F0-4C2B-9A4F-2631BDD0FECD}"/>
                  </a:ext>
                </a:extLst>
              </p:cNvPr>
              <p:cNvSpPr>
                <a:spLocks noChangeShapeType="1"/>
              </p:cNvSpPr>
              <p:nvPr/>
            </p:nvSpPr>
            <p:spPr bwMode="auto">
              <a:xfrm>
                <a:off x="2426" y="845"/>
                <a:ext cx="11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30754" name="Line 26">
                <a:extLst>
                  <a:ext uri="{FF2B5EF4-FFF2-40B4-BE49-F238E27FC236}">
                    <a16:creationId xmlns:a16="http://schemas.microsoft.com/office/drawing/2014/main" id="{6789FFEB-1E05-4392-BAE9-97BE19D4D0F1}"/>
                  </a:ext>
                </a:extLst>
              </p:cNvPr>
              <p:cNvSpPr>
                <a:spLocks noChangeShapeType="1"/>
              </p:cNvSpPr>
              <p:nvPr/>
            </p:nvSpPr>
            <p:spPr bwMode="auto">
              <a:xfrm>
                <a:off x="2744" y="3203"/>
                <a:ext cx="11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30755" name="Line 27">
                <a:extLst>
                  <a:ext uri="{FF2B5EF4-FFF2-40B4-BE49-F238E27FC236}">
                    <a16:creationId xmlns:a16="http://schemas.microsoft.com/office/drawing/2014/main" id="{1300531B-BFFE-403B-868D-50E0D1EE3A8B}"/>
                  </a:ext>
                </a:extLst>
              </p:cNvPr>
              <p:cNvSpPr>
                <a:spLocks noChangeShapeType="1"/>
              </p:cNvSpPr>
              <p:nvPr/>
            </p:nvSpPr>
            <p:spPr bwMode="auto">
              <a:xfrm>
                <a:off x="2608" y="1797"/>
                <a:ext cx="11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30756" name="Line 28">
                <a:extLst>
                  <a:ext uri="{FF2B5EF4-FFF2-40B4-BE49-F238E27FC236}">
                    <a16:creationId xmlns:a16="http://schemas.microsoft.com/office/drawing/2014/main" id="{DD33220B-C8AC-47CE-8132-1BD39832589D}"/>
                  </a:ext>
                </a:extLst>
              </p:cNvPr>
              <p:cNvSpPr>
                <a:spLocks noChangeShapeType="1"/>
              </p:cNvSpPr>
              <p:nvPr/>
            </p:nvSpPr>
            <p:spPr bwMode="auto">
              <a:xfrm>
                <a:off x="2699" y="2251"/>
                <a:ext cx="11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30757" name="Line 29">
                <a:extLst>
                  <a:ext uri="{FF2B5EF4-FFF2-40B4-BE49-F238E27FC236}">
                    <a16:creationId xmlns:a16="http://schemas.microsoft.com/office/drawing/2014/main" id="{7A1DEA73-D307-44AB-ADE1-D09FE8B35A56}"/>
                  </a:ext>
                </a:extLst>
              </p:cNvPr>
              <p:cNvSpPr>
                <a:spLocks noChangeShapeType="1"/>
              </p:cNvSpPr>
              <p:nvPr/>
            </p:nvSpPr>
            <p:spPr bwMode="auto">
              <a:xfrm>
                <a:off x="2743" y="2704"/>
                <a:ext cx="118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30758" name="Line 30">
                <a:extLst>
                  <a:ext uri="{FF2B5EF4-FFF2-40B4-BE49-F238E27FC236}">
                    <a16:creationId xmlns:a16="http://schemas.microsoft.com/office/drawing/2014/main" id="{EB199EF5-BD76-4F60-AC18-771DC5BCC1F6}"/>
                  </a:ext>
                </a:extLst>
              </p:cNvPr>
              <p:cNvSpPr>
                <a:spLocks noChangeShapeType="1"/>
              </p:cNvSpPr>
              <p:nvPr/>
            </p:nvSpPr>
            <p:spPr bwMode="auto">
              <a:xfrm flipH="1">
                <a:off x="2381" y="845"/>
                <a:ext cx="45" cy="2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grpSp>
        <p:sp>
          <p:nvSpPr>
            <p:cNvPr id="30746" name="Line 33">
              <a:extLst>
                <a:ext uri="{FF2B5EF4-FFF2-40B4-BE49-F238E27FC236}">
                  <a16:creationId xmlns:a16="http://schemas.microsoft.com/office/drawing/2014/main" id="{4A99E30D-E3C8-4607-A34A-164A2688A332}"/>
                </a:ext>
              </a:extLst>
            </p:cNvPr>
            <p:cNvSpPr>
              <a:spLocks noChangeShapeType="1"/>
            </p:cNvSpPr>
            <p:nvPr/>
          </p:nvSpPr>
          <p:spPr bwMode="auto">
            <a:xfrm flipV="1">
              <a:off x="2925" y="3385"/>
              <a:ext cx="216" cy="1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7" name="Rectangle 34">
              <a:extLst>
                <a:ext uri="{FF2B5EF4-FFF2-40B4-BE49-F238E27FC236}">
                  <a16:creationId xmlns:a16="http://schemas.microsoft.com/office/drawing/2014/main" id="{4AD46495-C664-4BB3-98E2-706EAC5AB6B4}"/>
                </a:ext>
              </a:extLst>
            </p:cNvPr>
            <p:cNvSpPr>
              <a:spLocks noChangeArrowheads="1"/>
            </p:cNvSpPr>
            <p:nvPr/>
          </p:nvSpPr>
          <p:spPr bwMode="auto">
            <a:xfrm>
              <a:off x="2608" y="3581"/>
              <a:ext cx="16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R(x)= x</a:t>
              </a:r>
              <a:r>
                <a:rPr lang="en-US" altLang="zh-CN" sz="2000" baseline="30000"/>
                <a:t>3</a:t>
              </a:r>
              <a:r>
                <a:rPr lang="en-US" altLang="zh-CN" sz="2000"/>
                <a:t>+x</a:t>
              </a:r>
              <a:r>
                <a:rPr lang="en-US" altLang="zh-CN" sz="2000" baseline="30000"/>
                <a:t>2</a:t>
              </a:r>
              <a:r>
                <a:rPr lang="en-US" altLang="zh-CN" sz="2000"/>
                <a:t>+ 1</a:t>
              </a:r>
              <a:r>
                <a:rPr lang="en-US" altLang="zh-CN" sz="2400"/>
                <a:t> </a:t>
              </a:r>
            </a:p>
          </p:txBody>
        </p:sp>
        <p:sp>
          <p:nvSpPr>
            <p:cNvPr id="30748" name="Line 42">
              <a:extLst>
                <a:ext uri="{FF2B5EF4-FFF2-40B4-BE49-F238E27FC236}">
                  <a16:creationId xmlns:a16="http://schemas.microsoft.com/office/drawing/2014/main" id="{37C6576D-6D37-46FC-8726-4B12B1848E8E}"/>
                </a:ext>
              </a:extLst>
            </p:cNvPr>
            <p:cNvSpPr>
              <a:spLocks noChangeShapeType="1"/>
            </p:cNvSpPr>
            <p:nvPr/>
          </p:nvSpPr>
          <p:spPr bwMode="auto">
            <a:xfrm>
              <a:off x="3152" y="1026"/>
              <a:ext cx="0" cy="363"/>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30749" name="Line 43">
              <a:extLst>
                <a:ext uri="{FF2B5EF4-FFF2-40B4-BE49-F238E27FC236}">
                  <a16:creationId xmlns:a16="http://schemas.microsoft.com/office/drawing/2014/main" id="{81257FAB-6EF7-4797-9347-F1599A19B8E7}"/>
                </a:ext>
              </a:extLst>
            </p:cNvPr>
            <p:cNvSpPr>
              <a:spLocks noChangeShapeType="1"/>
            </p:cNvSpPr>
            <p:nvPr/>
          </p:nvSpPr>
          <p:spPr bwMode="auto">
            <a:xfrm>
              <a:off x="3288" y="935"/>
              <a:ext cx="0" cy="862"/>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30750" name="Line 44">
              <a:extLst>
                <a:ext uri="{FF2B5EF4-FFF2-40B4-BE49-F238E27FC236}">
                  <a16:creationId xmlns:a16="http://schemas.microsoft.com/office/drawing/2014/main" id="{2F98AAA0-ECC3-4B74-A2FE-A5EBC2570B7E}"/>
                </a:ext>
              </a:extLst>
            </p:cNvPr>
            <p:cNvSpPr>
              <a:spLocks noChangeShapeType="1"/>
            </p:cNvSpPr>
            <p:nvPr/>
          </p:nvSpPr>
          <p:spPr bwMode="auto">
            <a:xfrm>
              <a:off x="3379" y="1026"/>
              <a:ext cx="45" cy="1361"/>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30751" name="Line 45">
              <a:extLst>
                <a:ext uri="{FF2B5EF4-FFF2-40B4-BE49-F238E27FC236}">
                  <a16:creationId xmlns:a16="http://schemas.microsoft.com/office/drawing/2014/main" id="{07C84C83-4FA6-452A-9E7A-C8D2E273F8EF}"/>
                </a:ext>
              </a:extLst>
            </p:cNvPr>
            <p:cNvSpPr>
              <a:spLocks noChangeShapeType="1"/>
            </p:cNvSpPr>
            <p:nvPr/>
          </p:nvSpPr>
          <p:spPr bwMode="auto">
            <a:xfrm>
              <a:off x="3470" y="1026"/>
              <a:ext cx="45" cy="1678"/>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719921" name="Group 49">
            <a:extLst>
              <a:ext uri="{FF2B5EF4-FFF2-40B4-BE49-F238E27FC236}">
                <a16:creationId xmlns:a16="http://schemas.microsoft.com/office/drawing/2014/main" id="{B0DDF5E4-6509-45B2-AE0E-CDBD67235A09}"/>
              </a:ext>
            </a:extLst>
          </p:cNvPr>
          <p:cNvGrpSpPr>
            <a:grpSpLocks/>
          </p:cNvGrpSpPr>
          <p:nvPr/>
        </p:nvGrpSpPr>
        <p:grpSpPr bwMode="auto">
          <a:xfrm>
            <a:off x="684213" y="4437063"/>
            <a:ext cx="2522537" cy="647700"/>
            <a:chOff x="431" y="2795"/>
            <a:chExt cx="1589" cy="408"/>
          </a:xfrm>
        </p:grpSpPr>
        <p:sp>
          <p:nvSpPr>
            <p:cNvPr id="30735" name="Rectangle 48">
              <a:extLst>
                <a:ext uri="{FF2B5EF4-FFF2-40B4-BE49-F238E27FC236}">
                  <a16:creationId xmlns:a16="http://schemas.microsoft.com/office/drawing/2014/main" id="{BFD634CD-1DDD-4653-B72E-33D8F7B2D37C}"/>
                </a:ext>
              </a:extLst>
            </p:cNvPr>
            <p:cNvSpPr>
              <a:spLocks noChangeArrowheads="1"/>
            </p:cNvSpPr>
            <p:nvPr/>
          </p:nvSpPr>
          <p:spPr bwMode="auto">
            <a:xfrm>
              <a:off x="793" y="2916"/>
              <a:ext cx="122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 1010001  1101</a:t>
              </a:r>
            </a:p>
          </p:txBody>
        </p:sp>
        <p:sp>
          <p:nvSpPr>
            <p:cNvPr id="30736" name="Line 35">
              <a:extLst>
                <a:ext uri="{FF2B5EF4-FFF2-40B4-BE49-F238E27FC236}">
                  <a16:creationId xmlns:a16="http://schemas.microsoft.com/office/drawing/2014/main" id="{6E51DC49-8035-40A2-8B6E-9B4589EBC493}"/>
                </a:ext>
              </a:extLst>
            </p:cNvPr>
            <p:cNvSpPr>
              <a:spLocks noChangeShapeType="1"/>
            </p:cNvSpPr>
            <p:nvPr/>
          </p:nvSpPr>
          <p:spPr bwMode="auto">
            <a:xfrm>
              <a:off x="930" y="3158"/>
              <a:ext cx="5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36">
              <a:extLst>
                <a:ext uri="{FF2B5EF4-FFF2-40B4-BE49-F238E27FC236}">
                  <a16:creationId xmlns:a16="http://schemas.microsoft.com/office/drawing/2014/main" id="{3D0C2397-163C-4FC2-9C6A-889903BDCD1E}"/>
                </a:ext>
              </a:extLst>
            </p:cNvPr>
            <p:cNvSpPr>
              <a:spLocks noChangeShapeType="1"/>
            </p:cNvSpPr>
            <p:nvPr/>
          </p:nvSpPr>
          <p:spPr bwMode="auto">
            <a:xfrm>
              <a:off x="1655" y="3158"/>
              <a:ext cx="3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8" name="Rectangle 46">
              <a:extLst>
                <a:ext uri="{FF2B5EF4-FFF2-40B4-BE49-F238E27FC236}">
                  <a16:creationId xmlns:a16="http://schemas.microsoft.com/office/drawing/2014/main" id="{7FC68E1F-F49F-489D-8E4D-867CEF538212}"/>
                </a:ext>
              </a:extLst>
            </p:cNvPr>
            <p:cNvSpPr>
              <a:spLocks noChangeArrowheads="1"/>
            </p:cNvSpPr>
            <p:nvPr/>
          </p:nvSpPr>
          <p:spPr bwMode="auto">
            <a:xfrm>
              <a:off x="431" y="2795"/>
              <a:ext cx="341"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a:t>→</a:t>
              </a:r>
            </a:p>
          </p:txBody>
        </p:sp>
      </p:grpSp>
      <p:sp>
        <p:nvSpPr>
          <p:cNvPr id="30728" name="Line 51">
            <a:extLst>
              <a:ext uri="{FF2B5EF4-FFF2-40B4-BE49-F238E27FC236}">
                <a16:creationId xmlns:a16="http://schemas.microsoft.com/office/drawing/2014/main" id="{647AB038-1B69-4D4A-AA5B-11A80E5A8279}"/>
              </a:ext>
            </a:extLst>
          </p:cNvPr>
          <p:cNvSpPr>
            <a:spLocks noChangeShapeType="1"/>
          </p:cNvSpPr>
          <p:nvPr/>
        </p:nvSpPr>
        <p:spPr bwMode="auto">
          <a:xfrm>
            <a:off x="4716463" y="1628775"/>
            <a:ext cx="0" cy="576263"/>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30729" name="Line 52">
            <a:extLst>
              <a:ext uri="{FF2B5EF4-FFF2-40B4-BE49-F238E27FC236}">
                <a16:creationId xmlns:a16="http://schemas.microsoft.com/office/drawing/2014/main" id="{5C832FC6-9707-4E39-ABF7-DFE2276CD63D}"/>
              </a:ext>
            </a:extLst>
          </p:cNvPr>
          <p:cNvSpPr>
            <a:spLocks noChangeShapeType="1"/>
          </p:cNvSpPr>
          <p:nvPr/>
        </p:nvSpPr>
        <p:spPr bwMode="auto">
          <a:xfrm>
            <a:off x="4859338" y="1628775"/>
            <a:ext cx="0" cy="576263"/>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719933" name="AutoShape 61">
            <a:extLst>
              <a:ext uri="{FF2B5EF4-FFF2-40B4-BE49-F238E27FC236}">
                <a16:creationId xmlns:a16="http://schemas.microsoft.com/office/drawing/2014/main" id="{2B8153F0-6B43-413F-BBC4-D4BBEB8D4C2C}"/>
              </a:ext>
            </a:extLst>
          </p:cNvPr>
          <p:cNvSpPr>
            <a:spLocks noChangeArrowheads="1"/>
          </p:cNvSpPr>
          <p:nvPr/>
        </p:nvSpPr>
        <p:spPr bwMode="auto">
          <a:xfrm flipH="1">
            <a:off x="5867400" y="836613"/>
            <a:ext cx="792163" cy="431800"/>
          </a:xfrm>
          <a:prstGeom prst="wedgeRoundRectCallout">
            <a:avLst>
              <a:gd name="adj1" fmla="val 96491"/>
              <a:gd name="adj2" fmla="val 5880"/>
              <a:gd name="adj3" fmla="val 16667"/>
            </a:avLst>
          </a:prstGeom>
          <a:gradFill rotWithShape="1">
            <a:gsLst>
              <a:gs pos="0">
                <a:schemeClr val="bg1"/>
              </a:gs>
              <a:gs pos="100000">
                <a:srgbClr val="BDE9FF"/>
              </a:gs>
            </a:gsLst>
            <a:lin ang="5400000" scaled="1"/>
          </a:gradFill>
          <a:ln w="9525">
            <a:solidFill>
              <a:srgbClr val="00A8F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chemeClr val="accent2"/>
                </a:solidFill>
                <a:latin typeface="Times New Roman" panose="02020603050405020304" pitchFamily="18" charset="0"/>
                <a:ea typeface="楷体_GB2312" pitchFamily="49" charset="-122"/>
              </a:rPr>
              <a:t>商</a:t>
            </a:r>
            <a:endParaRPr lang="zh-CN" altLang="en-US" sz="2000">
              <a:solidFill>
                <a:schemeClr val="accent2"/>
              </a:solidFill>
              <a:latin typeface="Times New Roman" panose="02020603050405020304" pitchFamily="18" charset="0"/>
              <a:ea typeface="楷体_GB2312" pitchFamily="49" charset="-122"/>
              <a:sym typeface="Symbol" panose="05050102010706020507" pitchFamily="18" charset="2"/>
            </a:endParaRPr>
          </a:p>
        </p:txBody>
      </p:sp>
      <p:sp>
        <p:nvSpPr>
          <p:cNvPr id="719935" name="AutoShape 63">
            <a:extLst>
              <a:ext uri="{FF2B5EF4-FFF2-40B4-BE49-F238E27FC236}">
                <a16:creationId xmlns:a16="http://schemas.microsoft.com/office/drawing/2014/main" id="{76A0D307-7ABE-4397-954A-E0209CA277C2}"/>
              </a:ext>
            </a:extLst>
          </p:cNvPr>
          <p:cNvSpPr>
            <a:spLocks noChangeArrowheads="1"/>
          </p:cNvSpPr>
          <p:nvPr/>
        </p:nvSpPr>
        <p:spPr bwMode="auto">
          <a:xfrm flipH="1">
            <a:off x="1187450" y="1341438"/>
            <a:ext cx="1657350" cy="431800"/>
          </a:xfrm>
          <a:prstGeom prst="wedgeRoundRectCallout">
            <a:avLst>
              <a:gd name="adj1" fmla="val -61880"/>
              <a:gd name="adj2" fmla="val 18745"/>
              <a:gd name="adj3" fmla="val 16667"/>
            </a:avLst>
          </a:prstGeom>
          <a:gradFill rotWithShape="1">
            <a:gsLst>
              <a:gs pos="0">
                <a:schemeClr val="bg1"/>
              </a:gs>
              <a:gs pos="100000">
                <a:srgbClr val="BDE9FF"/>
              </a:gs>
            </a:gsLst>
            <a:lin ang="5400000" scaled="1"/>
          </a:gradFill>
          <a:ln w="9525">
            <a:solidFill>
              <a:srgbClr val="00A8F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chemeClr val="accent2"/>
                </a:solidFill>
                <a:latin typeface="楷体_GB2312" pitchFamily="49" charset="-122"/>
                <a:ea typeface="楷体_GB2312" pitchFamily="49" charset="-122"/>
              </a:rPr>
              <a:t>除数</a:t>
            </a:r>
            <a:r>
              <a:rPr lang="en-US" altLang="zh-CN" sz="2000">
                <a:solidFill>
                  <a:schemeClr val="accent2"/>
                </a:solidFill>
                <a:latin typeface="楷体_GB2312" pitchFamily="49" charset="-122"/>
                <a:ea typeface="楷体_GB2312" pitchFamily="49" charset="-122"/>
              </a:rPr>
              <a:t>G(X</a:t>
            </a:r>
            <a:r>
              <a:rPr lang="en-US" altLang="zh-CN" sz="2000">
                <a:latin typeface="楷体_GB2312" pitchFamily="49" charset="-122"/>
                <a:ea typeface="楷体_GB2312" pitchFamily="49" charset="-122"/>
              </a:rPr>
              <a:t>)</a:t>
            </a:r>
          </a:p>
        </p:txBody>
      </p:sp>
      <p:sp>
        <p:nvSpPr>
          <p:cNvPr id="719936" name="AutoShape 64">
            <a:extLst>
              <a:ext uri="{FF2B5EF4-FFF2-40B4-BE49-F238E27FC236}">
                <a16:creationId xmlns:a16="http://schemas.microsoft.com/office/drawing/2014/main" id="{E4D2DBB4-DAC4-4EFC-BA55-33E6683984EA}"/>
              </a:ext>
            </a:extLst>
          </p:cNvPr>
          <p:cNvSpPr>
            <a:spLocks noChangeArrowheads="1"/>
          </p:cNvSpPr>
          <p:nvPr/>
        </p:nvSpPr>
        <p:spPr bwMode="auto">
          <a:xfrm flipH="1">
            <a:off x="5867400" y="5229225"/>
            <a:ext cx="792163" cy="431800"/>
          </a:xfrm>
          <a:prstGeom prst="wedgeRoundRectCallout">
            <a:avLst>
              <a:gd name="adj1" fmla="val 82060"/>
              <a:gd name="adj2" fmla="val -38972"/>
              <a:gd name="adj3" fmla="val 16667"/>
            </a:avLst>
          </a:prstGeom>
          <a:gradFill rotWithShape="1">
            <a:gsLst>
              <a:gs pos="0">
                <a:schemeClr val="bg1"/>
              </a:gs>
              <a:gs pos="100000">
                <a:srgbClr val="BDE9FF"/>
              </a:gs>
            </a:gsLst>
            <a:lin ang="5400000" scaled="1"/>
          </a:gradFill>
          <a:ln w="9525">
            <a:solidFill>
              <a:srgbClr val="00A8F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chemeClr val="accent2"/>
                </a:solidFill>
                <a:latin typeface="Times New Roman" panose="02020603050405020304" pitchFamily="18" charset="0"/>
                <a:ea typeface="楷体_GB2312" pitchFamily="49" charset="-122"/>
              </a:rPr>
              <a:t>余数</a:t>
            </a:r>
          </a:p>
        </p:txBody>
      </p:sp>
      <p:sp>
        <p:nvSpPr>
          <p:cNvPr id="719937" name="AutoShape 65">
            <a:extLst>
              <a:ext uri="{FF2B5EF4-FFF2-40B4-BE49-F238E27FC236}">
                <a16:creationId xmlns:a16="http://schemas.microsoft.com/office/drawing/2014/main" id="{E180DF0F-6273-4795-BC39-FEE442E12C6F}"/>
              </a:ext>
            </a:extLst>
          </p:cNvPr>
          <p:cNvSpPr>
            <a:spLocks noChangeArrowheads="1"/>
          </p:cNvSpPr>
          <p:nvPr/>
        </p:nvSpPr>
        <p:spPr bwMode="auto">
          <a:xfrm flipH="1">
            <a:off x="6084888" y="1989138"/>
            <a:ext cx="1223962" cy="431800"/>
          </a:xfrm>
          <a:prstGeom prst="wedgeRoundRectCallout">
            <a:avLst>
              <a:gd name="adj1" fmla="val 88389"/>
              <a:gd name="adj2" fmla="val -137870"/>
              <a:gd name="adj3" fmla="val 16667"/>
            </a:avLst>
          </a:prstGeom>
          <a:gradFill rotWithShape="1">
            <a:gsLst>
              <a:gs pos="0">
                <a:schemeClr val="bg1"/>
              </a:gs>
              <a:gs pos="100000">
                <a:srgbClr val="BDE9FF"/>
              </a:gs>
            </a:gsLst>
            <a:lin ang="5400000" scaled="1"/>
          </a:gradFill>
          <a:ln w="9525">
            <a:solidFill>
              <a:srgbClr val="00A8F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chemeClr val="accent2"/>
                </a:solidFill>
                <a:latin typeface="楷体_GB2312" pitchFamily="49" charset="-122"/>
                <a:ea typeface="楷体_GB2312" pitchFamily="49" charset="-122"/>
              </a:rPr>
              <a:t>被除数</a:t>
            </a:r>
            <a:endParaRPr lang="zh-CN" altLang="en-US" sz="2000">
              <a:latin typeface="楷体_GB2312" pitchFamily="49" charset="-122"/>
              <a:ea typeface="楷体_GB2312" pitchFamily="49" charset="-122"/>
            </a:endParaRPr>
          </a:p>
        </p:txBody>
      </p:sp>
      <p:sp>
        <p:nvSpPr>
          <p:cNvPr id="719938" name="Rectangle 66">
            <a:extLst>
              <a:ext uri="{FF2B5EF4-FFF2-40B4-BE49-F238E27FC236}">
                <a16:creationId xmlns:a16="http://schemas.microsoft.com/office/drawing/2014/main" id="{129EC92B-A048-4567-9DB2-F3F8588A3E0F}"/>
              </a:ext>
            </a:extLst>
          </p:cNvPr>
          <p:cNvSpPr>
            <a:spLocks noChangeArrowheads="1"/>
          </p:cNvSpPr>
          <p:nvPr/>
        </p:nvSpPr>
        <p:spPr bwMode="auto">
          <a:xfrm>
            <a:off x="2484438" y="5084763"/>
            <a:ext cx="14938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t>校验位串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99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99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99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99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99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991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1992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19913"/>
                                        </p:tgtEl>
                                        <p:attrNameLst>
                                          <p:attrName>style.visibility</p:attrName>
                                        </p:attrNameLst>
                                      </p:cBhvr>
                                      <p:to>
                                        <p:strVal val="visible"/>
                                      </p:to>
                                    </p:set>
                                    <p:animEffect transition="in" filter="wipe(down)">
                                      <p:cBhvr>
                                        <p:cTn id="33" dur="500"/>
                                        <p:tgtEl>
                                          <p:spTgt spid="7199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19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911" grpId="0"/>
      <p:bldP spid="719910" grpId="0"/>
      <p:bldP spid="719913" grpId="0"/>
      <p:bldP spid="719933" grpId="0" animBg="1"/>
      <p:bldP spid="719935" grpId="0" animBg="1"/>
      <p:bldP spid="719936" grpId="0" animBg="1"/>
      <p:bldP spid="719937" grpId="0" animBg="1"/>
      <p:bldP spid="71993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1A8828-86DC-47B2-AF2D-676847B00203}"/>
              </a:ext>
            </a:extLst>
          </p:cNvPr>
          <p:cNvSpPr txBox="1"/>
          <p:nvPr/>
        </p:nvSpPr>
        <p:spPr>
          <a:xfrm>
            <a:off x="1093228" y="1268760"/>
            <a:ext cx="2398652" cy="461665"/>
          </a:xfrm>
          <a:prstGeom prst="rect">
            <a:avLst/>
          </a:prstGeom>
          <a:noFill/>
        </p:spPr>
        <p:txBody>
          <a:bodyPr wrap="square">
            <a:spAutoFit/>
          </a:bodyPr>
          <a:lstStyle/>
          <a:p>
            <a:r>
              <a:rPr lang="zh-CN" altLang="en-US" dirty="0"/>
              <a:t>二、译码原理</a:t>
            </a:r>
          </a:p>
        </p:txBody>
      </p:sp>
      <p:sp>
        <p:nvSpPr>
          <p:cNvPr id="5" name="Rectangle 7">
            <a:extLst>
              <a:ext uri="{FF2B5EF4-FFF2-40B4-BE49-F238E27FC236}">
                <a16:creationId xmlns:a16="http://schemas.microsoft.com/office/drawing/2014/main" id="{B59F6FE0-CDF6-4CBC-A0F1-BBC05AA84EBE}"/>
              </a:ext>
            </a:extLst>
          </p:cNvPr>
          <p:cNvSpPr txBox="1">
            <a:spLocks noChangeArrowheads="1"/>
          </p:cNvSpPr>
          <p:nvPr/>
        </p:nvSpPr>
        <p:spPr bwMode="auto">
          <a:xfrm>
            <a:off x="827584" y="1916832"/>
            <a:ext cx="7704856" cy="95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algn="l" eaLnBrk="1" hangingPunct="1">
              <a:lnSpc>
                <a:spcPct val="150000"/>
              </a:lnSpc>
              <a:spcBef>
                <a:spcPct val="0"/>
              </a:spcBef>
            </a:pPr>
            <a:r>
              <a:rPr lang="zh-CN" altLang="zh-CN" sz="2000" kern="0" dirty="0">
                <a:latin typeface="+mn-ea"/>
              </a:rPr>
              <a:t> </a:t>
            </a:r>
            <a:r>
              <a:rPr lang="zh-CN" altLang="en-US" sz="2000" kern="0" dirty="0">
                <a:latin typeface="+mn-ea"/>
              </a:rPr>
              <a:t>接收端收到码字</a:t>
            </a:r>
            <a:r>
              <a:rPr lang="en-US" altLang="zh-CN" sz="2000" kern="0" dirty="0">
                <a:latin typeface="Arial" panose="020B0604020202020204" pitchFamily="34" charset="0"/>
                <a:cs typeface="Arial" panose="020B0604020202020204" pitchFamily="34" charset="0"/>
              </a:rPr>
              <a:t>T′(x)</a:t>
            </a:r>
            <a:r>
              <a:rPr lang="zh-CN" altLang="en-US" sz="2000" kern="0" dirty="0">
                <a:latin typeface="+mn-ea"/>
              </a:rPr>
              <a:t>后，用同一生成多项式</a:t>
            </a:r>
            <a:r>
              <a:rPr lang="en-US" altLang="zh-CN" sz="2000" kern="0" dirty="0">
                <a:latin typeface="+mn-ea"/>
              </a:rPr>
              <a:t>G(x)</a:t>
            </a:r>
            <a:r>
              <a:rPr lang="zh-CN" altLang="en-US" sz="2000" kern="0" dirty="0">
                <a:latin typeface="+mn-ea"/>
              </a:rPr>
              <a:t>对</a:t>
            </a:r>
            <a:r>
              <a:rPr lang="en-US" altLang="zh-CN" sz="2000" kern="0" dirty="0">
                <a:latin typeface="Arial" panose="020B0604020202020204" pitchFamily="34" charset="0"/>
                <a:cs typeface="Arial" panose="020B0604020202020204" pitchFamily="34" charset="0"/>
              </a:rPr>
              <a:t>T’(x)</a:t>
            </a:r>
            <a:r>
              <a:rPr lang="zh-CN" altLang="en-US" sz="2000" kern="0" dirty="0">
                <a:latin typeface="Arial" panose="020B0604020202020204" pitchFamily="34" charset="0"/>
                <a:cs typeface="Arial" panose="020B0604020202020204" pitchFamily="34" charset="0"/>
              </a:rPr>
              <a:t>也进行模</a:t>
            </a:r>
            <a:r>
              <a:rPr lang="en-US" altLang="zh-CN" sz="2000" kern="0" dirty="0">
                <a:latin typeface="Arial" panose="020B0604020202020204" pitchFamily="34" charset="0"/>
                <a:cs typeface="Arial" panose="020B0604020202020204" pitchFamily="34" charset="0"/>
              </a:rPr>
              <a:t>2</a:t>
            </a:r>
            <a:r>
              <a:rPr lang="zh-CN" altLang="en-US" sz="2000" kern="0" dirty="0">
                <a:latin typeface="Arial" panose="020B0604020202020204" pitchFamily="34" charset="0"/>
                <a:cs typeface="Arial" panose="020B0604020202020204" pitchFamily="34" charset="0"/>
              </a:rPr>
              <a:t>除运算：</a:t>
            </a:r>
            <a:endParaRPr lang="en-US" altLang="zh-CN" sz="2000" kern="0" dirty="0">
              <a:latin typeface="Arial" panose="020B0604020202020204" pitchFamily="34" charset="0"/>
              <a:cs typeface="Arial" panose="020B0604020202020204" pitchFamily="34" charset="0"/>
            </a:endParaRPr>
          </a:p>
        </p:txBody>
      </p:sp>
      <p:sp>
        <p:nvSpPr>
          <p:cNvPr id="6" name="Rectangle 7">
            <a:extLst>
              <a:ext uri="{FF2B5EF4-FFF2-40B4-BE49-F238E27FC236}">
                <a16:creationId xmlns:a16="http://schemas.microsoft.com/office/drawing/2014/main" id="{D6CB25E1-1182-4533-B672-4E652AB2D75F}"/>
              </a:ext>
            </a:extLst>
          </p:cNvPr>
          <p:cNvSpPr txBox="1">
            <a:spLocks noChangeArrowheads="1"/>
          </p:cNvSpPr>
          <p:nvPr/>
        </p:nvSpPr>
        <p:spPr bwMode="auto">
          <a:xfrm>
            <a:off x="827584" y="2947338"/>
            <a:ext cx="7704856" cy="49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algn="l" eaLnBrk="1" hangingPunct="1">
              <a:lnSpc>
                <a:spcPct val="150000"/>
              </a:lnSpc>
              <a:spcBef>
                <a:spcPct val="0"/>
              </a:spcBef>
            </a:pPr>
            <a:r>
              <a:rPr lang="zh-CN" altLang="zh-CN" sz="2000" kern="0" dirty="0">
                <a:latin typeface="+mn-ea"/>
              </a:rPr>
              <a:t> </a:t>
            </a:r>
            <a:r>
              <a:rPr lang="zh-CN" altLang="en-US" sz="2000" kern="0" dirty="0">
                <a:latin typeface="+mn-ea"/>
              </a:rPr>
              <a:t>若</a:t>
            </a:r>
            <a:r>
              <a:rPr lang="en-US" altLang="zh-CN" sz="2000" kern="0" dirty="0">
                <a:latin typeface="+mn-ea"/>
              </a:rPr>
              <a:t>MOD(</a:t>
            </a:r>
            <a:r>
              <a:rPr lang="en-US" altLang="zh-CN" sz="2000" kern="0" dirty="0">
                <a:latin typeface="Arial" panose="020B0604020202020204" pitchFamily="34" charset="0"/>
                <a:cs typeface="Arial" panose="020B0604020202020204" pitchFamily="34" charset="0"/>
              </a:rPr>
              <a:t>T′(x)/G(X))=0</a:t>
            </a:r>
            <a:r>
              <a:rPr lang="zh-CN" altLang="en-US" sz="2000" kern="0" dirty="0">
                <a:latin typeface="Arial" panose="020B0604020202020204" pitchFamily="34" charset="0"/>
                <a:cs typeface="Arial" panose="020B0604020202020204" pitchFamily="34" charset="0"/>
              </a:rPr>
              <a:t>，则表示传输过程中没有出错；</a:t>
            </a:r>
            <a:endParaRPr lang="en-US" altLang="zh-CN" sz="2000" kern="0" dirty="0">
              <a:latin typeface="Arial" panose="020B0604020202020204" pitchFamily="34" charset="0"/>
              <a:cs typeface="Arial" panose="020B0604020202020204" pitchFamily="34" charset="0"/>
            </a:endParaRPr>
          </a:p>
        </p:txBody>
      </p:sp>
      <p:sp>
        <p:nvSpPr>
          <p:cNvPr id="7" name="Rectangle 7">
            <a:extLst>
              <a:ext uri="{FF2B5EF4-FFF2-40B4-BE49-F238E27FC236}">
                <a16:creationId xmlns:a16="http://schemas.microsoft.com/office/drawing/2014/main" id="{3234A654-3A07-492D-9236-1BB900409673}"/>
              </a:ext>
            </a:extLst>
          </p:cNvPr>
          <p:cNvSpPr txBox="1">
            <a:spLocks noChangeArrowheads="1"/>
          </p:cNvSpPr>
          <p:nvPr/>
        </p:nvSpPr>
        <p:spPr bwMode="auto">
          <a:xfrm>
            <a:off x="827584" y="3513422"/>
            <a:ext cx="7704856" cy="49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algn="l" eaLnBrk="1" hangingPunct="1">
              <a:lnSpc>
                <a:spcPct val="150000"/>
              </a:lnSpc>
              <a:spcBef>
                <a:spcPct val="0"/>
              </a:spcBef>
            </a:pPr>
            <a:r>
              <a:rPr lang="zh-CN" altLang="zh-CN" sz="2000" kern="0" dirty="0">
                <a:latin typeface="+mn-ea"/>
              </a:rPr>
              <a:t> </a:t>
            </a:r>
            <a:r>
              <a:rPr lang="zh-CN" altLang="en-US" sz="2000" kern="0" dirty="0">
                <a:latin typeface="+mn-ea"/>
              </a:rPr>
              <a:t>若</a:t>
            </a:r>
            <a:r>
              <a:rPr lang="en-US" altLang="zh-CN" sz="2000" kern="0" dirty="0">
                <a:latin typeface="+mn-ea"/>
              </a:rPr>
              <a:t>MOD(</a:t>
            </a:r>
            <a:r>
              <a:rPr lang="en-US" altLang="zh-CN" sz="2000" kern="0" dirty="0">
                <a:latin typeface="Arial" panose="020B0604020202020204" pitchFamily="34" charset="0"/>
                <a:cs typeface="Arial" panose="020B0604020202020204" pitchFamily="34" charset="0"/>
              </a:rPr>
              <a:t>T′(x)/G(X))</a:t>
            </a:r>
            <a:r>
              <a:rPr lang="en-US" altLang="en-US" sz="2000" dirty="0"/>
              <a:t>≠</a:t>
            </a:r>
            <a:r>
              <a:rPr lang="en-US" altLang="zh-CN" sz="2000" kern="0" dirty="0">
                <a:latin typeface="Arial" panose="020B0604020202020204" pitchFamily="34" charset="0"/>
                <a:cs typeface="Arial" panose="020B0604020202020204" pitchFamily="34" charset="0"/>
              </a:rPr>
              <a:t>0</a:t>
            </a:r>
            <a:r>
              <a:rPr lang="zh-CN" altLang="en-US" sz="2000" kern="0" dirty="0">
                <a:latin typeface="Arial" panose="020B0604020202020204" pitchFamily="34" charset="0"/>
                <a:cs typeface="Arial" panose="020B0604020202020204" pitchFamily="34" charset="0"/>
              </a:rPr>
              <a:t>，则表示传输过程中有出错；</a:t>
            </a:r>
            <a:endParaRPr lang="en-US" altLang="zh-CN"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87610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5" name="Rectangle 5">
            <a:extLst>
              <a:ext uri="{FF2B5EF4-FFF2-40B4-BE49-F238E27FC236}">
                <a16:creationId xmlns:a16="http://schemas.microsoft.com/office/drawing/2014/main" id="{2F50A8E1-C671-4A81-BD38-654D6950FFB0}"/>
              </a:ext>
            </a:extLst>
          </p:cNvPr>
          <p:cNvSpPr>
            <a:spLocks noGrp="1" noChangeArrowheads="1"/>
          </p:cNvSpPr>
          <p:nvPr>
            <p:ph type="body" idx="1"/>
          </p:nvPr>
        </p:nvSpPr>
        <p:spPr>
          <a:xfrm>
            <a:off x="1069975" y="2098583"/>
            <a:ext cx="7391400" cy="3160713"/>
          </a:xfrm>
        </p:spPr>
        <p:txBody>
          <a:bodyPr/>
          <a:lstStyle/>
          <a:p>
            <a:pPr marL="711200" indent="-711200" eaLnBrk="1" hangingPunct="1">
              <a:buFont typeface="Wingdings" panose="05000000000000000000" pitchFamily="2" charset="2"/>
              <a:buNone/>
            </a:pPr>
            <a:r>
              <a:rPr lang="zh-CN" altLang="en-US" sz="2400" dirty="0"/>
              <a:t>思考：</a:t>
            </a:r>
          </a:p>
          <a:p>
            <a:pPr marL="711200" indent="-711200" eaLnBrk="1" hangingPunct="1">
              <a:buFont typeface="Wingdings" panose="05000000000000000000" pitchFamily="2" charset="2"/>
              <a:buNone/>
            </a:pPr>
            <a:r>
              <a:rPr lang="en-US" altLang="zh-CN" sz="2400" dirty="0"/>
              <a:t>1.</a:t>
            </a:r>
            <a:r>
              <a:rPr lang="zh-CN" altLang="en-US" sz="2400" dirty="0"/>
              <a:t>若</a:t>
            </a:r>
            <a:r>
              <a:rPr lang="en-US" altLang="zh-CN" sz="2400" dirty="0"/>
              <a:t>MOD(</a:t>
            </a:r>
            <a:r>
              <a:rPr lang="en-US" altLang="zh-CN" sz="2400" dirty="0">
                <a:latin typeface="Gulim" panose="020B0600000101010101" pitchFamily="34" charset="-127"/>
                <a:ea typeface="Gulim" panose="020B0600000101010101" pitchFamily="34" charset="-127"/>
              </a:rPr>
              <a:t>T′(x)</a:t>
            </a:r>
            <a:r>
              <a:rPr lang="en-US" altLang="zh-CN" sz="2400" dirty="0"/>
              <a:t>)/G(x))=0</a:t>
            </a:r>
            <a:r>
              <a:rPr lang="zh-CN" altLang="en-US" sz="2400" dirty="0"/>
              <a:t>，是否一定正确</a:t>
            </a:r>
          </a:p>
          <a:p>
            <a:pPr marL="711200" indent="-711200" eaLnBrk="1" hangingPunct="1">
              <a:buFont typeface="Wingdings" panose="05000000000000000000" pitchFamily="2" charset="2"/>
              <a:buNone/>
            </a:pPr>
            <a:r>
              <a:rPr lang="en-US" altLang="zh-CN" sz="2400" dirty="0"/>
              <a:t>2.</a:t>
            </a:r>
            <a:r>
              <a:rPr lang="zh-CN" altLang="en-US" sz="2400" dirty="0"/>
              <a:t>若</a:t>
            </a:r>
            <a:r>
              <a:rPr lang="en-US" altLang="zh-CN" sz="2400" dirty="0"/>
              <a:t>MOD(</a:t>
            </a:r>
            <a:r>
              <a:rPr lang="en-US" altLang="zh-CN" sz="2400" dirty="0">
                <a:latin typeface="Gulim" panose="020B0600000101010101" pitchFamily="34" charset="-127"/>
                <a:ea typeface="Gulim" panose="020B0600000101010101" pitchFamily="34" charset="-127"/>
              </a:rPr>
              <a:t>T′(x)</a:t>
            </a:r>
            <a:r>
              <a:rPr lang="en-US" altLang="zh-CN" sz="2400" dirty="0"/>
              <a:t>)/G(x)) </a:t>
            </a:r>
            <a:r>
              <a:rPr lang="en-US" altLang="en-US" sz="2400" dirty="0"/>
              <a:t>≠</a:t>
            </a:r>
            <a:r>
              <a:rPr lang="en-US" altLang="zh-CN" sz="2400" dirty="0"/>
              <a:t>0</a:t>
            </a:r>
            <a:r>
              <a:rPr lang="zh-CN" altLang="en-US" sz="2400" dirty="0"/>
              <a:t>，是否一定出错</a:t>
            </a:r>
          </a:p>
          <a:p>
            <a:pPr marL="711200" indent="-711200" eaLnBrk="1" hangingPunct="1">
              <a:buFont typeface="Wingdings" panose="05000000000000000000" pitchFamily="2" charset="2"/>
              <a:buNone/>
            </a:pPr>
            <a:endParaRPr lang="zh-CN" altLang="en-US" dirty="0"/>
          </a:p>
          <a:p>
            <a:pPr marL="711200" indent="-711200" eaLnBrk="1" hangingPunct="1">
              <a:buFont typeface="Wingdings" panose="05000000000000000000" pitchFamily="2" charset="2"/>
              <a:buNone/>
            </a:pPr>
            <a:r>
              <a:rPr lang="en-US" altLang="zh-CN" sz="2400" dirty="0"/>
              <a:t>CRC</a:t>
            </a:r>
            <a:r>
              <a:rPr lang="zh-CN" altLang="en-US" sz="2400" dirty="0"/>
              <a:t>码不能</a:t>
            </a:r>
            <a:r>
              <a:rPr lang="en-US" altLang="zh-CN" sz="2400" dirty="0"/>
              <a:t>100%</a:t>
            </a:r>
            <a:r>
              <a:rPr lang="zh-CN" altLang="en-US" sz="2400" dirty="0"/>
              <a:t>的发现错误，</a:t>
            </a:r>
          </a:p>
          <a:p>
            <a:pPr marL="711200" indent="-711200" eaLnBrk="1" hangingPunct="1">
              <a:buFont typeface="Wingdings" panose="05000000000000000000" pitchFamily="2" charset="2"/>
              <a:buNone/>
            </a:pPr>
            <a:r>
              <a:rPr lang="zh-CN" altLang="en-US" sz="2400" dirty="0"/>
              <a:t>当余数为“</a:t>
            </a:r>
            <a:r>
              <a:rPr lang="en-US" altLang="zh-CN" sz="2400" dirty="0"/>
              <a:t>0”</a:t>
            </a:r>
            <a:r>
              <a:rPr lang="zh-CN" altLang="en-US" sz="2400" dirty="0"/>
              <a:t>时可能发生错误。</a:t>
            </a:r>
          </a:p>
          <a:p>
            <a:pPr marL="711200" indent="-711200" eaLnBrk="1" hangingPunct="1">
              <a:buFont typeface="Wingdings" panose="05000000000000000000" pitchFamily="2" charset="2"/>
              <a:buNone/>
            </a:pPr>
            <a:r>
              <a:rPr lang="en-US" altLang="zh-CN" sz="2400" dirty="0"/>
              <a:t>CRC</a:t>
            </a:r>
            <a:r>
              <a:rPr lang="zh-CN" altLang="en-US" sz="2400" dirty="0"/>
              <a:t>检错率取决于生成多项式</a:t>
            </a:r>
            <a:r>
              <a:rPr lang="en-US" altLang="zh-CN" sz="2400" dirty="0"/>
              <a:t>G(x)</a:t>
            </a:r>
          </a:p>
        </p:txBody>
      </p:sp>
      <p:pic>
        <p:nvPicPr>
          <p:cNvPr id="33796" name="Picture 6" descr="j0299125">
            <a:extLst>
              <a:ext uri="{FF2B5EF4-FFF2-40B4-BE49-F238E27FC236}">
                <a16:creationId xmlns:a16="http://schemas.microsoft.com/office/drawing/2014/main" id="{C772BC96-C8AF-47AB-827E-5EFF15B0DB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1628775"/>
            <a:ext cx="105410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EB88ECC9-9A11-400D-8322-F1B91B137921}"/>
              </a:ext>
            </a:extLst>
          </p:cNvPr>
          <p:cNvSpPr txBox="1"/>
          <p:nvPr/>
        </p:nvSpPr>
        <p:spPr>
          <a:xfrm>
            <a:off x="1069975" y="1422322"/>
            <a:ext cx="3286001" cy="461665"/>
          </a:xfrm>
          <a:prstGeom prst="rect">
            <a:avLst/>
          </a:prstGeom>
          <a:noFill/>
        </p:spPr>
        <p:txBody>
          <a:bodyPr wrap="square">
            <a:spAutoFit/>
          </a:bodyPr>
          <a:lstStyle/>
          <a:p>
            <a:pPr eaLnBrk="1" hangingPunct="1"/>
            <a:r>
              <a:rPr lang="zh-CN" altLang="en-US" dirty="0"/>
              <a:t>三、</a:t>
            </a:r>
            <a:r>
              <a:rPr lang="en-US" altLang="zh-CN" dirty="0"/>
              <a:t>CRC</a:t>
            </a:r>
            <a:r>
              <a:rPr lang="zh-CN" altLang="en-US" dirty="0"/>
              <a:t>码检错能力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19525">
                                            <p:txEl>
                                              <p:pRg st="0" end="0"/>
                                            </p:txEl>
                                          </p:spTgt>
                                        </p:tgtEl>
                                        <p:attrNameLst>
                                          <p:attrName>style.visibility</p:attrName>
                                        </p:attrNameLst>
                                      </p:cBhvr>
                                      <p:to>
                                        <p:strVal val="visible"/>
                                      </p:to>
                                    </p:set>
                                    <p:animEffect transition="in" filter="diamond(in)">
                                      <p:cBhvr>
                                        <p:cTn id="7" dur="2000"/>
                                        <p:tgtEl>
                                          <p:spTgt spid="6195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19525">
                                            <p:txEl>
                                              <p:pRg st="1" end="1"/>
                                            </p:txEl>
                                          </p:spTgt>
                                        </p:tgtEl>
                                        <p:attrNameLst>
                                          <p:attrName>style.visibility</p:attrName>
                                        </p:attrNameLst>
                                      </p:cBhvr>
                                      <p:to>
                                        <p:strVal val="visible"/>
                                      </p:to>
                                    </p:set>
                                    <p:animEffect transition="in" filter="diamond(in)">
                                      <p:cBhvr>
                                        <p:cTn id="12" dur="2000"/>
                                        <p:tgtEl>
                                          <p:spTgt spid="619525">
                                            <p:txEl>
                                              <p:pRg st="1" end="1"/>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619525">
                                            <p:txEl>
                                              <p:pRg st="2" end="2"/>
                                            </p:txEl>
                                          </p:spTgt>
                                        </p:tgtEl>
                                        <p:attrNameLst>
                                          <p:attrName>style.visibility</p:attrName>
                                        </p:attrNameLst>
                                      </p:cBhvr>
                                      <p:to>
                                        <p:strVal val="visible"/>
                                      </p:to>
                                    </p:set>
                                    <p:animEffect transition="in" filter="diamond(in)">
                                      <p:cBhvr>
                                        <p:cTn id="15" dur="2000"/>
                                        <p:tgtEl>
                                          <p:spTgt spid="61952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619525">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19525">
                                            <p:txEl>
                                              <p:pRg st="5" end="5"/>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6195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3DA529E-1144-4D98-834A-3D749F810C21}"/>
              </a:ext>
            </a:extLst>
          </p:cNvPr>
          <p:cNvSpPr>
            <a:spLocks noGrp="1" noChangeArrowheads="1"/>
          </p:cNvSpPr>
          <p:nvPr>
            <p:ph type="title"/>
          </p:nvPr>
        </p:nvSpPr>
        <p:spPr/>
        <p:txBody>
          <a:bodyPr/>
          <a:lstStyle/>
          <a:p>
            <a:pPr eaLnBrk="1" hangingPunct="1"/>
            <a:r>
              <a:rPr lang="zh-CN" altLang="en-US" dirty="0"/>
              <a:t>生成多项式性质</a:t>
            </a:r>
          </a:p>
        </p:txBody>
      </p:sp>
      <p:sp>
        <p:nvSpPr>
          <p:cNvPr id="34819" name="Rectangle 3">
            <a:extLst>
              <a:ext uri="{FF2B5EF4-FFF2-40B4-BE49-F238E27FC236}">
                <a16:creationId xmlns:a16="http://schemas.microsoft.com/office/drawing/2014/main" id="{7B302390-1BC3-455C-9754-5EC117780E37}"/>
              </a:ext>
            </a:extLst>
          </p:cNvPr>
          <p:cNvSpPr>
            <a:spLocks noGrp="1" noChangeArrowheads="1"/>
          </p:cNvSpPr>
          <p:nvPr>
            <p:ph type="body" idx="1"/>
          </p:nvPr>
        </p:nvSpPr>
        <p:spPr>
          <a:xfrm>
            <a:off x="914400" y="1196975"/>
            <a:ext cx="7391400" cy="4110038"/>
          </a:xfrm>
        </p:spPr>
        <p:txBody>
          <a:bodyPr/>
          <a:lstStyle/>
          <a:p>
            <a:pPr marL="533400" indent="-533400" eaLnBrk="1" hangingPunct="1"/>
            <a:r>
              <a:rPr lang="zh-CN" altLang="en-US" sz="2400" dirty="0"/>
              <a:t>若</a:t>
            </a:r>
            <a:r>
              <a:rPr lang="en-US" altLang="zh-CN" sz="2400" dirty="0"/>
              <a:t>G(x)</a:t>
            </a:r>
            <a:r>
              <a:rPr lang="zh-CN" altLang="en-US" sz="2400" dirty="0"/>
              <a:t>中含有</a:t>
            </a:r>
            <a:r>
              <a:rPr lang="en-US" altLang="zh-CN" sz="2400" dirty="0"/>
              <a:t>x+1</a:t>
            </a:r>
            <a:r>
              <a:rPr lang="zh-CN" altLang="en-US" sz="2400" dirty="0"/>
              <a:t>因子，则能检测出所有的奇数位错。</a:t>
            </a:r>
          </a:p>
          <a:p>
            <a:pPr marL="533400" indent="-533400" eaLnBrk="1" hangingPunct="1"/>
            <a:r>
              <a:rPr lang="zh-CN" altLang="en-US" sz="2400" dirty="0"/>
              <a:t>若</a:t>
            </a:r>
            <a:r>
              <a:rPr lang="en-US" altLang="zh-CN" sz="2400" dirty="0"/>
              <a:t>G(x)</a:t>
            </a:r>
            <a:r>
              <a:rPr lang="zh-CN" altLang="en-US" sz="2400" dirty="0"/>
              <a:t>中不含有</a:t>
            </a:r>
            <a:r>
              <a:rPr lang="en-US" altLang="zh-CN" sz="2400" dirty="0"/>
              <a:t>x</a:t>
            </a:r>
            <a:r>
              <a:rPr lang="zh-CN" altLang="en-US" sz="2400" dirty="0"/>
              <a:t>因子，或者说，</a:t>
            </a:r>
            <a:r>
              <a:rPr lang="en-US" altLang="zh-CN" sz="2400" dirty="0"/>
              <a:t>G(x)</a:t>
            </a:r>
            <a:r>
              <a:rPr lang="zh-CN" altLang="en-US" sz="2400" dirty="0"/>
              <a:t>含有常数项</a:t>
            </a:r>
            <a:r>
              <a:rPr lang="en-US" altLang="zh-CN" sz="2400" dirty="0"/>
              <a:t>1</a:t>
            </a:r>
            <a:r>
              <a:rPr lang="zh-CN" altLang="en-US" sz="2400" dirty="0"/>
              <a:t>，那么能检测出所有突发长度≦</a:t>
            </a:r>
            <a:r>
              <a:rPr lang="en-US" altLang="zh-CN" sz="2400" dirty="0"/>
              <a:t>r</a:t>
            </a:r>
            <a:r>
              <a:rPr lang="zh-CN" altLang="en-US" sz="2400" dirty="0"/>
              <a:t>的突发错。</a:t>
            </a:r>
          </a:p>
          <a:p>
            <a:pPr marL="533400" indent="-533400" eaLnBrk="1" hangingPunct="1"/>
            <a:r>
              <a:rPr lang="zh-CN" altLang="en-US" sz="2400" dirty="0"/>
              <a:t>若</a:t>
            </a:r>
            <a:r>
              <a:rPr lang="en-US" altLang="zh-CN" sz="2400" dirty="0"/>
              <a:t>G(x)</a:t>
            </a:r>
            <a:r>
              <a:rPr lang="zh-CN" altLang="en-US" sz="2400" dirty="0"/>
              <a:t>中不含有</a:t>
            </a:r>
            <a:r>
              <a:rPr lang="en-US" altLang="zh-CN" sz="2400" dirty="0"/>
              <a:t>x</a:t>
            </a:r>
            <a:r>
              <a:rPr lang="zh-CN" altLang="en-US" sz="2400" dirty="0"/>
              <a:t>因子，且对任何</a:t>
            </a:r>
            <a:r>
              <a:rPr lang="en-US" altLang="zh-CN" sz="2400" dirty="0"/>
              <a:t>0&lt;e</a:t>
            </a:r>
            <a:r>
              <a:rPr lang="en-US" altLang="en-US" dirty="0"/>
              <a:t>≤</a:t>
            </a:r>
            <a:r>
              <a:rPr lang="en-US" altLang="zh-CN" sz="2400" dirty="0"/>
              <a:t>n-1 </a:t>
            </a:r>
            <a:r>
              <a:rPr lang="zh-CN" altLang="en-US" sz="2400" dirty="0"/>
              <a:t>的</a:t>
            </a:r>
            <a:r>
              <a:rPr lang="en-US" altLang="zh-CN" sz="2400" dirty="0"/>
              <a:t>e,</a:t>
            </a:r>
            <a:r>
              <a:rPr lang="zh-CN" altLang="en-US" sz="2400" dirty="0"/>
              <a:t>除不尽</a:t>
            </a:r>
            <a:r>
              <a:rPr lang="en-US" altLang="zh-CN" sz="2400" dirty="0"/>
              <a:t>x</a:t>
            </a:r>
            <a:r>
              <a:rPr lang="en-US" altLang="zh-CN" sz="2400" baseline="30000" dirty="0"/>
              <a:t>e</a:t>
            </a:r>
            <a:r>
              <a:rPr lang="en-US" altLang="zh-CN" sz="2400" dirty="0"/>
              <a:t>+1,</a:t>
            </a:r>
            <a:r>
              <a:rPr lang="zh-CN" altLang="en-US" sz="2400" dirty="0"/>
              <a:t>则能检测出所有的双位错。</a:t>
            </a:r>
          </a:p>
          <a:p>
            <a:pPr marL="533400" indent="-533400" eaLnBrk="1" hangingPunct="1"/>
            <a:r>
              <a:rPr lang="zh-CN" altLang="en-US" sz="2400" dirty="0"/>
              <a:t>若</a:t>
            </a:r>
            <a:r>
              <a:rPr lang="en-US" altLang="zh-CN" sz="2400" dirty="0"/>
              <a:t>G(x)</a:t>
            </a:r>
            <a:r>
              <a:rPr lang="zh-CN" altLang="en-US" sz="2400" dirty="0"/>
              <a:t>中不含有</a:t>
            </a:r>
            <a:r>
              <a:rPr lang="en-US" altLang="zh-CN" sz="2400" dirty="0"/>
              <a:t>x</a:t>
            </a:r>
            <a:r>
              <a:rPr lang="zh-CN" altLang="en-US" sz="2400" dirty="0"/>
              <a:t>因子，则对于突发长度为</a:t>
            </a:r>
            <a:r>
              <a:rPr lang="en-US" altLang="zh-CN" sz="2400" dirty="0"/>
              <a:t>r+1</a:t>
            </a:r>
            <a:r>
              <a:rPr lang="zh-CN" altLang="en-US" sz="2400" dirty="0"/>
              <a:t>的突发错误的漏校率为</a:t>
            </a:r>
            <a:r>
              <a:rPr lang="en-US" altLang="zh-CN" sz="2400" dirty="0"/>
              <a:t>2</a:t>
            </a:r>
            <a:r>
              <a:rPr lang="en-US" altLang="zh-CN" sz="2400" baseline="30000" dirty="0"/>
              <a:t>-(r-1).</a:t>
            </a:r>
          </a:p>
          <a:p>
            <a:pPr marL="533400" indent="-533400" eaLnBrk="1" hangingPunct="1"/>
            <a:r>
              <a:rPr lang="zh-CN" altLang="en-US" sz="2400" dirty="0"/>
              <a:t>若</a:t>
            </a:r>
            <a:r>
              <a:rPr lang="en-US" altLang="zh-CN" sz="2400" dirty="0"/>
              <a:t>G(x)</a:t>
            </a:r>
            <a:r>
              <a:rPr lang="zh-CN" altLang="en-US" sz="2400" dirty="0"/>
              <a:t>中不含有</a:t>
            </a:r>
            <a:r>
              <a:rPr lang="en-US" altLang="zh-CN" sz="2400" dirty="0"/>
              <a:t>x</a:t>
            </a:r>
            <a:r>
              <a:rPr lang="zh-CN" altLang="en-US" sz="2400" dirty="0"/>
              <a:t>因子</a:t>
            </a:r>
            <a:r>
              <a:rPr lang="en-US" altLang="zh-CN" sz="2400" dirty="0"/>
              <a:t>, </a:t>
            </a:r>
            <a:r>
              <a:rPr lang="zh-CN" altLang="en-US" sz="2400" dirty="0"/>
              <a:t>则对突发长度大于</a:t>
            </a:r>
            <a:r>
              <a:rPr lang="en-US" altLang="zh-CN" sz="2400" dirty="0"/>
              <a:t>r+1</a:t>
            </a:r>
            <a:r>
              <a:rPr lang="zh-CN" altLang="en-US" sz="2400" dirty="0"/>
              <a:t>的突发错误的漏校率为</a:t>
            </a:r>
            <a:r>
              <a:rPr lang="en-US" altLang="zh-CN" sz="2400" dirty="0"/>
              <a:t>2</a:t>
            </a:r>
            <a:r>
              <a:rPr lang="en-US" altLang="zh-CN" sz="2400" baseline="30000" dirty="0"/>
              <a:t>-r</a:t>
            </a:r>
            <a:r>
              <a:rPr lang="en-US" altLang="zh-CN" sz="2400" dirty="0"/>
              <a: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3A3176-3FCE-48EB-8E99-F3D3565265BB}"/>
              </a:ext>
            </a:extLst>
          </p:cNvPr>
          <p:cNvSpPr>
            <a:spLocks noGrp="1"/>
          </p:cNvSpPr>
          <p:nvPr>
            <p:ph idx="1"/>
          </p:nvPr>
        </p:nvSpPr>
        <p:spPr>
          <a:xfrm>
            <a:off x="1043608" y="1196752"/>
            <a:ext cx="7391400" cy="523220"/>
          </a:xfrm>
        </p:spPr>
        <p:txBody>
          <a:bodyPr/>
          <a:lstStyle/>
          <a:p>
            <a:pPr marL="0" indent="0">
              <a:buNone/>
            </a:pPr>
            <a:r>
              <a:rPr lang="zh-CN" altLang="en-US" dirty="0"/>
              <a:t>由此可以得出下述推论：</a:t>
            </a:r>
            <a:endParaRPr lang="en-US" altLang="zh-CN" dirty="0"/>
          </a:p>
        </p:txBody>
      </p:sp>
      <p:sp>
        <p:nvSpPr>
          <p:cNvPr id="4" name="Rectangle 2">
            <a:extLst>
              <a:ext uri="{FF2B5EF4-FFF2-40B4-BE49-F238E27FC236}">
                <a16:creationId xmlns:a16="http://schemas.microsoft.com/office/drawing/2014/main" id="{400751D5-5CD9-4F7D-8EDA-9653A3E706DA}"/>
              </a:ext>
            </a:extLst>
          </p:cNvPr>
          <p:cNvSpPr>
            <a:spLocks noGrp="1" noChangeArrowheads="1"/>
          </p:cNvSpPr>
          <p:nvPr>
            <p:ph type="title"/>
          </p:nvPr>
        </p:nvSpPr>
        <p:spPr>
          <a:xfrm>
            <a:off x="971550" y="222250"/>
            <a:ext cx="7086600" cy="685800"/>
          </a:xfrm>
        </p:spPr>
        <p:txBody>
          <a:bodyPr/>
          <a:lstStyle/>
          <a:p>
            <a:pPr eaLnBrk="1" hangingPunct="1"/>
            <a:r>
              <a:rPr lang="zh-CN" altLang="en-US" dirty="0"/>
              <a:t>生成多项式性质</a:t>
            </a:r>
          </a:p>
        </p:txBody>
      </p:sp>
      <p:sp>
        <p:nvSpPr>
          <p:cNvPr id="5" name="内容占位符 2">
            <a:extLst>
              <a:ext uri="{FF2B5EF4-FFF2-40B4-BE49-F238E27FC236}">
                <a16:creationId xmlns:a16="http://schemas.microsoft.com/office/drawing/2014/main" id="{415A640F-7747-4F43-9E0B-CBDD1CE01B5D}"/>
              </a:ext>
            </a:extLst>
          </p:cNvPr>
          <p:cNvSpPr txBox="1">
            <a:spLocks/>
          </p:cNvSpPr>
          <p:nvPr/>
        </p:nvSpPr>
        <p:spPr bwMode="auto">
          <a:xfrm>
            <a:off x="1115616" y="1772816"/>
            <a:ext cx="73914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sz="2000" b="0" kern="0" dirty="0">
                <a:latin typeface="+mn-ea"/>
              </a:rPr>
              <a:t>若适当选取</a:t>
            </a:r>
            <a:r>
              <a:rPr lang="en-US" altLang="zh-CN" sz="2000" b="0" kern="0" dirty="0">
                <a:latin typeface="+mn-ea"/>
              </a:rPr>
              <a:t>G(x)</a:t>
            </a:r>
            <a:r>
              <a:rPr lang="zh-CN" altLang="en-US" sz="2000" b="0" kern="0" dirty="0">
                <a:latin typeface="+mn-ea"/>
              </a:rPr>
              <a:t>，使其不含（</a:t>
            </a:r>
            <a:r>
              <a:rPr lang="en-US" altLang="zh-CN" sz="2000" b="0" kern="0" dirty="0">
                <a:latin typeface="+mn-ea"/>
              </a:rPr>
              <a:t>x+1</a:t>
            </a:r>
            <a:r>
              <a:rPr lang="zh-CN" altLang="en-US" sz="2000" b="0" kern="0" dirty="0">
                <a:latin typeface="+mn-ea"/>
              </a:rPr>
              <a:t>）因子，且常数项不为零，则由此生成多项式</a:t>
            </a:r>
            <a:r>
              <a:rPr lang="en-US" altLang="zh-CN" sz="2000" b="0" kern="0" dirty="0">
                <a:latin typeface="+mn-ea"/>
              </a:rPr>
              <a:t>CRC</a:t>
            </a:r>
            <a:r>
              <a:rPr lang="zh-CN" altLang="en-US" sz="2000" b="0" kern="0" dirty="0">
                <a:latin typeface="+mn-ea"/>
              </a:rPr>
              <a:t>码可以检出：</a:t>
            </a:r>
            <a:endParaRPr lang="en-US" altLang="zh-CN" sz="2000" b="0" kern="0" dirty="0">
              <a:latin typeface="+mn-ea"/>
            </a:endParaRPr>
          </a:p>
          <a:p>
            <a:r>
              <a:rPr lang="zh-CN" altLang="en-US" sz="2000" b="0" kern="0" dirty="0">
                <a:latin typeface="+mn-ea"/>
              </a:rPr>
              <a:t>所有的双位错、奇数位错和突发长度不大于</a:t>
            </a:r>
            <a:r>
              <a:rPr lang="en-US" altLang="zh-CN" sz="2000" b="0" kern="0" dirty="0">
                <a:latin typeface="+mn-ea"/>
              </a:rPr>
              <a:t>r</a:t>
            </a:r>
            <a:r>
              <a:rPr lang="zh-CN" altLang="en-US" sz="2000" b="0" kern="0" dirty="0">
                <a:latin typeface="+mn-ea"/>
              </a:rPr>
              <a:t>的突发错误</a:t>
            </a:r>
            <a:r>
              <a:rPr lang="en-US" altLang="zh-CN" sz="2000" b="0" kern="0" dirty="0">
                <a:latin typeface="+mn-ea"/>
              </a:rPr>
              <a:t>;</a:t>
            </a:r>
          </a:p>
          <a:p>
            <a:r>
              <a:rPr lang="zh-CN" altLang="en-US" sz="2000" b="0" kern="0" dirty="0">
                <a:latin typeface="+mn-ea"/>
              </a:rPr>
              <a:t>突发长度为</a:t>
            </a:r>
            <a:r>
              <a:rPr lang="en-US" altLang="zh-CN" sz="2000" b="0" kern="0" dirty="0">
                <a:latin typeface="+mn-ea"/>
              </a:rPr>
              <a:t>r+1</a:t>
            </a:r>
            <a:r>
              <a:rPr lang="zh-CN" altLang="en-US" sz="2000" b="0" kern="0" dirty="0">
                <a:latin typeface="+mn-ea"/>
              </a:rPr>
              <a:t>的突发错误检出率可达（</a:t>
            </a:r>
            <a:r>
              <a:rPr lang="en-US" altLang="zh-CN" sz="2000" b="0" kern="0" dirty="0">
                <a:latin typeface="+mn-ea"/>
              </a:rPr>
              <a:t>1-2</a:t>
            </a:r>
            <a:r>
              <a:rPr lang="en-US" altLang="zh-CN" sz="2000" b="0" kern="0" baseline="30000" dirty="0">
                <a:latin typeface="+mn-ea"/>
              </a:rPr>
              <a:t>-(r-1)</a:t>
            </a:r>
            <a:r>
              <a:rPr lang="en-US" altLang="zh-CN" sz="2000" b="0" kern="0" dirty="0">
                <a:latin typeface="+mn-ea"/>
              </a:rPr>
              <a:t>);</a:t>
            </a:r>
          </a:p>
          <a:p>
            <a:r>
              <a:rPr lang="zh-CN" altLang="en-US" sz="2000" b="0" kern="0" dirty="0">
                <a:latin typeface="+mn-ea"/>
              </a:rPr>
              <a:t>突发长度大于</a:t>
            </a:r>
            <a:r>
              <a:rPr lang="en-US" altLang="zh-CN" sz="2000" b="0" kern="0" dirty="0">
                <a:latin typeface="+mn-ea"/>
              </a:rPr>
              <a:t>r+1</a:t>
            </a:r>
            <a:r>
              <a:rPr lang="zh-CN" altLang="en-US" sz="2000" b="0" kern="0" dirty="0">
                <a:latin typeface="+mn-ea"/>
              </a:rPr>
              <a:t>的突发错误检出率可达（</a:t>
            </a:r>
            <a:r>
              <a:rPr lang="en-US" altLang="zh-CN" sz="2000" b="0" kern="0" dirty="0">
                <a:latin typeface="+mn-ea"/>
              </a:rPr>
              <a:t>1-2</a:t>
            </a:r>
            <a:r>
              <a:rPr lang="en-US" altLang="zh-CN" sz="2000" b="0" kern="0" baseline="30000" dirty="0">
                <a:latin typeface="+mn-ea"/>
              </a:rPr>
              <a:t>-r</a:t>
            </a:r>
            <a:r>
              <a:rPr lang="en-US" altLang="zh-CN" sz="2000" b="0" kern="0" dirty="0">
                <a:latin typeface="+mn-ea"/>
              </a:rPr>
              <a:t>);</a:t>
            </a:r>
          </a:p>
        </p:txBody>
      </p:sp>
      <p:sp>
        <p:nvSpPr>
          <p:cNvPr id="6" name="内容占位符 2">
            <a:extLst>
              <a:ext uri="{FF2B5EF4-FFF2-40B4-BE49-F238E27FC236}">
                <a16:creationId xmlns:a16="http://schemas.microsoft.com/office/drawing/2014/main" id="{67499CB2-DB6C-46BC-97FC-DD1FE312CDC7}"/>
              </a:ext>
            </a:extLst>
          </p:cNvPr>
          <p:cNvSpPr txBox="1">
            <a:spLocks/>
          </p:cNvSpPr>
          <p:nvPr/>
        </p:nvSpPr>
        <p:spPr bwMode="auto">
          <a:xfrm>
            <a:off x="971550" y="3824174"/>
            <a:ext cx="129614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0" indent="0">
              <a:buFont typeface="Wingdings" panose="05000000000000000000" pitchFamily="2" charset="2"/>
              <a:buNone/>
            </a:pPr>
            <a:r>
              <a:rPr lang="zh-CN" altLang="en-US" kern="0" dirty="0"/>
              <a:t>例如：</a:t>
            </a:r>
            <a:endParaRPr lang="en-US" altLang="zh-CN" kern="0" dirty="0"/>
          </a:p>
        </p:txBody>
      </p:sp>
      <p:sp>
        <p:nvSpPr>
          <p:cNvPr id="7" name="内容占位符 2">
            <a:extLst>
              <a:ext uri="{FF2B5EF4-FFF2-40B4-BE49-F238E27FC236}">
                <a16:creationId xmlns:a16="http://schemas.microsoft.com/office/drawing/2014/main" id="{411B30E9-1E31-42C9-858A-DA42E5BF8F9E}"/>
              </a:ext>
            </a:extLst>
          </p:cNvPr>
          <p:cNvSpPr txBox="1">
            <a:spLocks/>
          </p:cNvSpPr>
          <p:nvPr/>
        </p:nvSpPr>
        <p:spPr bwMode="auto">
          <a:xfrm>
            <a:off x="971550" y="4326632"/>
            <a:ext cx="7391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0" indent="0">
              <a:buFont typeface="Wingdings" panose="05000000000000000000" pitchFamily="2" charset="2"/>
              <a:buNone/>
            </a:pPr>
            <a:r>
              <a:rPr lang="zh-CN" altLang="en-US" sz="2000" b="0" kern="0" dirty="0">
                <a:latin typeface="+mn-ea"/>
              </a:rPr>
              <a:t>若</a:t>
            </a:r>
            <a:r>
              <a:rPr lang="en-US" altLang="zh-CN" sz="2000" b="0" kern="0" dirty="0">
                <a:latin typeface="+mn-ea"/>
              </a:rPr>
              <a:t>r=16,</a:t>
            </a:r>
            <a:r>
              <a:rPr lang="zh-CN" altLang="en-US" sz="2000" b="0" kern="0" dirty="0">
                <a:latin typeface="+mn-ea"/>
              </a:rPr>
              <a:t>且</a:t>
            </a:r>
            <a:r>
              <a:rPr lang="en-US" altLang="zh-CN" sz="2000" b="0" kern="0" dirty="0">
                <a:latin typeface="+mn-ea"/>
              </a:rPr>
              <a:t>G(X)</a:t>
            </a:r>
            <a:r>
              <a:rPr lang="zh-CN" altLang="en-US" sz="2000" b="0" kern="0" dirty="0">
                <a:latin typeface="+mn-ea"/>
              </a:rPr>
              <a:t>满足上述要求，则：</a:t>
            </a:r>
            <a:endParaRPr lang="en-US" altLang="zh-CN" sz="2000" b="0" kern="0" dirty="0">
              <a:latin typeface="+mn-ea"/>
            </a:endParaRPr>
          </a:p>
        </p:txBody>
      </p:sp>
      <p:sp>
        <p:nvSpPr>
          <p:cNvPr id="8" name="内容占位符 2">
            <a:extLst>
              <a:ext uri="{FF2B5EF4-FFF2-40B4-BE49-F238E27FC236}">
                <a16:creationId xmlns:a16="http://schemas.microsoft.com/office/drawing/2014/main" id="{F56A87BD-564B-468F-8510-1638A5AE1CE1}"/>
              </a:ext>
            </a:extLst>
          </p:cNvPr>
          <p:cNvSpPr txBox="1">
            <a:spLocks/>
          </p:cNvSpPr>
          <p:nvPr/>
        </p:nvSpPr>
        <p:spPr bwMode="auto">
          <a:xfrm>
            <a:off x="971550" y="4797152"/>
            <a:ext cx="73914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defPPr>
              <a:defRPr lang="zh-CN"/>
            </a:defPPr>
            <a:lvl1pPr marL="195263" indent="-195263" algn="just">
              <a:spcBef>
                <a:spcPct val="20000"/>
              </a:spcBef>
              <a:buClr>
                <a:schemeClr val="accent2"/>
              </a:buClr>
              <a:buSzPct val="70000"/>
              <a:buFont typeface="Wingdings" panose="05000000000000000000" pitchFamily="2" charset="2"/>
              <a:buBlip>
                <a:blip r:embed="rId2"/>
              </a:buBlip>
              <a:defRPr sz="2000" b="0" kern="0">
                <a:latin typeface="+mn-ea"/>
                <a:ea typeface="+mn-ea"/>
              </a:defRPr>
            </a:lvl1pPr>
            <a:lvl2pPr marL="671513" indent="-285750" algn="just">
              <a:spcBef>
                <a:spcPct val="20000"/>
              </a:spcBef>
              <a:buClr>
                <a:schemeClr val="accent2"/>
              </a:buClr>
              <a:buSzPct val="70000"/>
              <a:buFont typeface="Wingdings" pitchFamily="2" charset="2"/>
              <a:buChar char="l"/>
              <a:defRPr>
                <a:latin typeface="+mn-lt"/>
                <a:ea typeface="+mn-ea"/>
              </a:defRPr>
            </a:lvl2pPr>
            <a:lvl3pPr marL="1090613" indent="-228600" algn="just">
              <a:spcBef>
                <a:spcPct val="20000"/>
              </a:spcBef>
              <a:buClr>
                <a:schemeClr val="accent2"/>
              </a:buClr>
              <a:buFont typeface="Wingdings" panose="05000000000000000000" pitchFamily="2" charset="2"/>
              <a:buChar char="Ø"/>
              <a:defRPr sz="2000">
                <a:latin typeface="+mn-lt"/>
                <a:ea typeface="+mn-ea"/>
              </a:defRPr>
            </a:lvl3pPr>
            <a:lvl4pPr marL="1509713" indent="-228600" algn="just">
              <a:spcBef>
                <a:spcPct val="20000"/>
              </a:spcBef>
              <a:buChar char="–"/>
              <a:defRPr sz="1600">
                <a:latin typeface="+mn-lt"/>
                <a:ea typeface="+mn-ea"/>
              </a:defRPr>
            </a:lvl4pPr>
            <a:lvl5pPr marL="1928813" indent="-228600" algn="just">
              <a:spcBef>
                <a:spcPct val="20000"/>
              </a:spcBef>
              <a:buChar char="»"/>
              <a:defRPr sz="1200">
                <a:latin typeface="+mn-lt"/>
                <a:ea typeface="+mn-ea"/>
              </a:defRPr>
            </a:lvl5pPr>
            <a:lvl6pPr marL="2386013" indent="-228600" algn="just" fontAlgn="base">
              <a:spcBef>
                <a:spcPct val="20000"/>
              </a:spcBef>
              <a:spcAft>
                <a:spcPct val="0"/>
              </a:spcAft>
              <a:buChar char="»"/>
              <a:defRPr sz="1200">
                <a:latin typeface="+mn-lt"/>
                <a:ea typeface="+mn-ea"/>
              </a:defRPr>
            </a:lvl6pPr>
            <a:lvl7pPr marL="2843213" indent="-228600" algn="just" fontAlgn="base">
              <a:spcBef>
                <a:spcPct val="20000"/>
              </a:spcBef>
              <a:spcAft>
                <a:spcPct val="0"/>
              </a:spcAft>
              <a:buChar char="»"/>
              <a:defRPr sz="1200">
                <a:latin typeface="+mn-lt"/>
                <a:ea typeface="+mn-ea"/>
              </a:defRPr>
            </a:lvl7pPr>
            <a:lvl8pPr marL="3300413" indent="-228600" algn="just" fontAlgn="base">
              <a:spcBef>
                <a:spcPct val="20000"/>
              </a:spcBef>
              <a:spcAft>
                <a:spcPct val="0"/>
              </a:spcAft>
              <a:buChar char="»"/>
              <a:defRPr sz="1200">
                <a:latin typeface="+mn-lt"/>
                <a:ea typeface="+mn-ea"/>
              </a:defRPr>
            </a:lvl8pPr>
            <a:lvl9pPr marL="3757613" indent="-228600" algn="just" fontAlgn="base">
              <a:spcBef>
                <a:spcPct val="20000"/>
              </a:spcBef>
              <a:spcAft>
                <a:spcPct val="0"/>
              </a:spcAft>
              <a:buChar char="»"/>
              <a:defRPr sz="1200">
                <a:latin typeface="+mn-lt"/>
                <a:ea typeface="+mn-ea"/>
              </a:defRPr>
            </a:lvl9pPr>
          </a:lstStyle>
          <a:p>
            <a:r>
              <a:rPr lang="zh-CN" altLang="en-US" dirty="0"/>
              <a:t>可以检出所有的双位错和奇数位错；</a:t>
            </a:r>
            <a:endParaRPr lang="en-US" altLang="zh-CN" dirty="0"/>
          </a:p>
          <a:p>
            <a:r>
              <a:rPr lang="zh-CN" altLang="en-US" dirty="0"/>
              <a:t>突发长度不大于</a:t>
            </a:r>
            <a:r>
              <a:rPr lang="en-US" altLang="zh-CN" dirty="0"/>
              <a:t>16</a:t>
            </a:r>
            <a:r>
              <a:rPr lang="zh-CN" altLang="en-US" dirty="0"/>
              <a:t>的突发错误；</a:t>
            </a:r>
            <a:endParaRPr lang="en-US" altLang="zh-CN" dirty="0"/>
          </a:p>
          <a:p>
            <a:r>
              <a:rPr lang="zh-CN" altLang="en-US" dirty="0"/>
              <a:t>突发长度为</a:t>
            </a:r>
            <a:r>
              <a:rPr lang="en-US" altLang="zh-CN" dirty="0"/>
              <a:t>17</a:t>
            </a:r>
            <a:r>
              <a:rPr lang="zh-CN" altLang="en-US" dirty="0"/>
              <a:t>的突发错误检出率可达</a:t>
            </a:r>
            <a:r>
              <a:rPr lang="en-US" altLang="zh-CN" dirty="0"/>
              <a:t>1-2</a:t>
            </a:r>
            <a:r>
              <a:rPr lang="en-US" altLang="zh-CN" baseline="30000" dirty="0"/>
              <a:t>-15</a:t>
            </a:r>
            <a:r>
              <a:rPr lang="zh-CN" altLang="en-US" dirty="0"/>
              <a:t>（约</a:t>
            </a:r>
            <a:r>
              <a:rPr lang="en-US" altLang="zh-CN" dirty="0"/>
              <a:t>99.997%</a:t>
            </a:r>
            <a:r>
              <a:rPr lang="zh-CN" altLang="en-US" dirty="0"/>
              <a:t>）；</a:t>
            </a:r>
            <a:endParaRPr lang="en-US" altLang="zh-CN" dirty="0"/>
          </a:p>
          <a:p>
            <a:r>
              <a:rPr lang="zh-CN" altLang="en-US" dirty="0"/>
              <a:t>突发长度为</a:t>
            </a:r>
            <a:r>
              <a:rPr lang="en-US" altLang="zh-CN" dirty="0"/>
              <a:t>18</a:t>
            </a:r>
            <a:r>
              <a:rPr lang="zh-CN" altLang="en-US" dirty="0"/>
              <a:t>的突发错误检出率可达</a:t>
            </a:r>
            <a:r>
              <a:rPr lang="en-US" altLang="zh-CN" dirty="0"/>
              <a:t>1-2</a:t>
            </a:r>
            <a:r>
              <a:rPr lang="en-US" altLang="zh-CN" baseline="30000" dirty="0"/>
              <a:t>-16</a:t>
            </a:r>
            <a:r>
              <a:rPr lang="zh-CN" altLang="en-US" dirty="0"/>
              <a:t>（约</a:t>
            </a:r>
            <a:r>
              <a:rPr lang="en-US" altLang="zh-CN" dirty="0"/>
              <a:t>99.998%</a:t>
            </a:r>
            <a:r>
              <a:rPr lang="zh-CN" altLang="en-US" dirty="0"/>
              <a:t>）。</a:t>
            </a:r>
            <a:endParaRPr lang="en-US" altLang="zh-CN" dirty="0"/>
          </a:p>
        </p:txBody>
      </p:sp>
    </p:spTree>
    <p:extLst>
      <p:ext uri="{BB962C8B-B14F-4D97-AF65-F5344CB8AC3E}">
        <p14:creationId xmlns:p14="http://schemas.microsoft.com/office/powerpoint/2010/main" val="3167018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id="{85B33966-A8B5-42E3-91A0-ECFCAFCCEE00}"/>
              </a:ext>
            </a:extLst>
          </p:cNvPr>
          <p:cNvSpPr>
            <a:spLocks noGrp="1" noChangeArrowheads="1"/>
          </p:cNvSpPr>
          <p:nvPr>
            <p:ph type="body" idx="1"/>
          </p:nvPr>
        </p:nvSpPr>
        <p:spPr>
          <a:xfrm>
            <a:off x="1476375" y="1524000"/>
            <a:ext cx="6829425" cy="2057400"/>
          </a:xfrm>
        </p:spPr>
        <p:txBody>
          <a:bodyPr/>
          <a:lstStyle/>
          <a:p>
            <a:pPr eaLnBrk="1" hangingPunct="1"/>
            <a:r>
              <a:rPr lang="zh-CN" altLang="en-US"/>
              <a:t>三个标准</a:t>
            </a:r>
            <a:r>
              <a:rPr lang="en-US" altLang="zh-CN"/>
              <a:t>CRC</a:t>
            </a:r>
            <a:r>
              <a:rPr lang="zh-CN" altLang="en-US"/>
              <a:t>生成多项式：</a:t>
            </a:r>
          </a:p>
          <a:p>
            <a:pPr eaLnBrk="1" hangingPunct="1">
              <a:buFont typeface="Wingdings" panose="05000000000000000000" pitchFamily="2" charset="2"/>
              <a:buNone/>
            </a:pPr>
            <a:r>
              <a:rPr lang="en-US" altLang="zh-CN"/>
              <a:t>CRC-12= x</a:t>
            </a:r>
            <a:r>
              <a:rPr lang="en-US" altLang="zh-CN" baseline="30000"/>
              <a:t>12</a:t>
            </a:r>
            <a:r>
              <a:rPr lang="en-US" altLang="zh-CN"/>
              <a:t>+x</a:t>
            </a:r>
            <a:r>
              <a:rPr lang="en-US" altLang="zh-CN" baseline="30000"/>
              <a:t>11</a:t>
            </a:r>
            <a:r>
              <a:rPr lang="en-US" altLang="zh-CN"/>
              <a:t>+x</a:t>
            </a:r>
            <a:r>
              <a:rPr lang="en-US" altLang="zh-CN" baseline="30000"/>
              <a:t>3</a:t>
            </a:r>
            <a:r>
              <a:rPr lang="en-US" altLang="zh-CN"/>
              <a:t>+x</a:t>
            </a:r>
            <a:r>
              <a:rPr lang="en-US" altLang="zh-CN" baseline="30000"/>
              <a:t>2</a:t>
            </a:r>
            <a:r>
              <a:rPr lang="en-US" altLang="zh-CN"/>
              <a:t>+x+1</a:t>
            </a:r>
          </a:p>
          <a:p>
            <a:pPr eaLnBrk="1" hangingPunct="1">
              <a:buFont typeface="Wingdings" panose="05000000000000000000" pitchFamily="2" charset="2"/>
              <a:buNone/>
            </a:pPr>
            <a:r>
              <a:rPr lang="en-US" altLang="zh-CN"/>
              <a:t>CRC-16= x</a:t>
            </a:r>
            <a:r>
              <a:rPr lang="en-US" altLang="zh-CN" baseline="30000"/>
              <a:t>16</a:t>
            </a:r>
            <a:r>
              <a:rPr lang="en-US" altLang="zh-CN"/>
              <a:t>+x</a:t>
            </a:r>
            <a:r>
              <a:rPr lang="en-US" altLang="zh-CN" baseline="30000"/>
              <a:t>15</a:t>
            </a:r>
            <a:r>
              <a:rPr lang="en-US" altLang="zh-CN"/>
              <a:t>+x</a:t>
            </a:r>
            <a:r>
              <a:rPr lang="en-US" altLang="zh-CN" baseline="30000"/>
              <a:t>2</a:t>
            </a:r>
            <a:r>
              <a:rPr lang="en-US" altLang="zh-CN"/>
              <a:t>+1</a:t>
            </a:r>
          </a:p>
          <a:p>
            <a:pPr eaLnBrk="1" hangingPunct="1">
              <a:buFont typeface="Wingdings" panose="05000000000000000000" pitchFamily="2" charset="2"/>
              <a:buNone/>
            </a:pPr>
            <a:r>
              <a:rPr lang="en-US" altLang="zh-CN"/>
              <a:t>CRC-CCITT= x</a:t>
            </a:r>
            <a:r>
              <a:rPr lang="en-US" altLang="zh-CN" baseline="30000"/>
              <a:t>16</a:t>
            </a:r>
            <a:r>
              <a:rPr lang="en-US" altLang="zh-CN"/>
              <a:t>+x</a:t>
            </a:r>
            <a:r>
              <a:rPr lang="en-US" altLang="zh-CN" baseline="30000"/>
              <a:t>12</a:t>
            </a:r>
            <a:r>
              <a:rPr lang="en-US" altLang="zh-CN"/>
              <a:t>+x</a:t>
            </a:r>
            <a:r>
              <a:rPr lang="en-US" altLang="zh-CN" baseline="30000"/>
              <a:t>5</a:t>
            </a:r>
            <a:r>
              <a:rPr lang="en-US" altLang="zh-CN"/>
              <a:t>+1</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98EA500-38B3-4328-9E44-EE11EA5388CB}"/>
              </a:ext>
            </a:extLst>
          </p:cNvPr>
          <p:cNvSpPr>
            <a:spLocks noGrp="1" noChangeArrowheads="1"/>
          </p:cNvSpPr>
          <p:nvPr>
            <p:ph type="title"/>
          </p:nvPr>
        </p:nvSpPr>
        <p:spPr/>
        <p:txBody>
          <a:bodyPr/>
          <a:lstStyle/>
          <a:p>
            <a:pPr eaLnBrk="1" hangingPunct="1"/>
            <a:r>
              <a:rPr lang="en-US" altLang="zh-CN" dirty="0"/>
              <a:t>4.2.5 </a:t>
            </a:r>
            <a:r>
              <a:rPr lang="zh-CN" altLang="en-US" dirty="0"/>
              <a:t>其它差错控制编码 </a:t>
            </a:r>
          </a:p>
        </p:txBody>
      </p:sp>
      <p:sp>
        <p:nvSpPr>
          <p:cNvPr id="726019" name="Rectangle 3">
            <a:extLst>
              <a:ext uri="{FF2B5EF4-FFF2-40B4-BE49-F238E27FC236}">
                <a16:creationId xmlns:a16="http://schemas.microsoft.com/office/drawing/2014/main" id="{2AEA5DCB-4A91-4800-9A3A-DBD2FEB54605}"/>
              </a:ext>
            </a:extLst>
          </p:cNvPr>
          <p:cNvSpPr>
            <a:spLocks noGrp="1" noChangeArrowheads="1"/>
          </p:cNvSpPr>
          <p:nvPr>
            <p:ph type="body" idx="1"/>
          </p:nvPr>
        </p:nvSpPr>
        <p:spPr>
          <a:xfrm>
            <a:off x="1116013" y="981075"/>
            <a:ext cx="7380287" cy="4259263"/>
          </a:xfrm>
        </p:spPr>
        <p:txBody>
          <a:bodyPr/>
          <a:lstStyle/>
          <a:p>
            <a:pPr eaLnBrk="1" hangingPunct="1"/>
            <a:r>
              <a:rPr lang="en-US" altLang="zh-CN" dirty="0"/>
              <a:t> </a:t>
            </a:r>
            <a:r>
              <a:rPr lang="zh-CN" altLang="en-US" dirty="0"/>
              <a:t>奇偶校验码</a:t>
            </a:r>
          </a:p>
          <a:p>
            <a:pPr eaLnBrk="1" hangingPunct="1"/>
            <a:r>
              <a:rPr lang="zh-CN" altLang="en-US" dirty="0"/>
              <a:t> 定比码 </a:t>
            </a:r>
          </a:p>
          <a:p>
            <a:pPr lvl="1" eaLnBrk="1" hangingPunct="1"/>
            <a:r>
              <a:rPr lang="zh-CN" altLang="en-US" dirty="0"/>
              <a:t>指定每个码字中均含有相同数目的“</a:t>
            </a:r>
            <a:r>
              <a:rPr lang="en-US" altLang="zh-CN" dirty="0"/>
              <a:t>1” </a:t>
            </a:r>
          </a:p>
          <a:p>
            <a:pPr lvl="1" eaLnBrk="1" hangingPunct="1"/>
            <a:r>
              <a:rPr lang="en-US" altLang="zh-CN" dirty="0"/>
              <a:t> </a:t>
            </a:r>
            <a:r>
              <a:rPr lang="zh-CN" altLang="en-US" dirty="0"/>
              <a:t>编码效率</a:t>
            </a:r>
          </a:p>
          <a:p>
            <a:pPr lvl="2" eaLnBrk="1" hangingPunct="1"/>
            <a:r>
              <a:rPr lang="zh-CN" altLang="en-US" dirty="0"/>
              <a:t> </a:t>
            </a:r>
            <a:r>
              <a:rPr lang="en-US" altLang="zh-CN" dirty="0"/>
              <a:t>R=log</a:t>
            </a:r>
            <a:r>
              <a:rPr lang="en-US" altLang="zh-CN" baseline="-25000" dirty="0"/>
              <a:t>2</a:t>
            </a:r>
            <a:r>
              <a:rPr lang="en-US" altLang="zh-CN" dirty="0"/>
              <a:t>C</a:t>
            </a:r>
            <a:r>
              <a:rPr lang="en-US" altLang="zh-CN" baseline="-25000" dirty="0"/>
              <a:t>n</a:t>
            </a:r>
            <a:r>
              <a:rPr lang="en-US" altLang="zh-CN" baseline="30000" dirty="0"/>
              <a:t>m</a:t>
            </a:r>
            <a:r>
              <a:rPr lang="en-US" altLang="zh-CN" dirty="0"/>
              <a:t>/n ( n</a:t>
            </a:r>
            <a:r>
              <a:rPr lang="zh-CN" altLang="en-US" dirty="0"/>
              <a:t>为码字的长度，</a:t>
            </a:r>
            <a:r>
              <a:rPr lang="en-US" altLang="zh-CN" dirty="0"/>
              <a:t>m</a:t>
            </a:r>
            <a:r>
              <a:rPr lang="zh-CN" altLang="en-US" dirty="0"/>
              <a:t>为“</a:t>
            </a:r>
            <a:r>
              <a:rPr lang="en-US" altLang="zh-CN" dirty="0"/>
              <a:t>1”</a:t>
            </a:r>
            <a:r>
              <a:rPr lang="zh-CN" altLang="en-US" dirty="0"/>
              <a:t>的数目。</a:t>
            </a:r>
            <a:r>
              <a:rPr lang="en-US" altLang="zh-CN" dirty="0"/>
              <a:t>)</a:t>
            </a:r>
          </a:p>
          <a:p>
            <a:pPr lvl="2" eaLnBrk="1" hangingPunct="1"/>
            <a:r>
              <a:rPr lang="zh-CN" altLang="en-US" dirty="0"/>
              <a:t>编码效率较低。</a:t>
            </a:r>
          </a:p>
          <a:p>
            <a:pPr lvl="1" eaLnBrk="1" hangingPunct="1"/>
            <a:r>
              <a:rPr lang="zh-CN" altLang="en-US" dirty="0"/>
              <a:t>检错能力</a:t>
            </a:r>
          </a:p>
          <a:p>
            <a:pPr lvl="2" eaLnBrk="1" hangingPunct="1"/>
            <a:r>
              <a:rPr lang="zh-CN" altLang="en-US" dirty="0"/>
              <a:t>除了码字中“</a:t>
            </a:r>
            <a:r>
              <a:rPr lang="en-US" altLang="zh-CN" dirty="0"/>
              <a:t>1”</a:t>
            </a:r>
            <a:r>
              <a:rPr lang="zh-CN" altLang="en-US" dirty="0"/>
              <a:t>变为“</a:t>
            </a:r>
            <a:r>
              <a:rPr lang="en-US" altLang="zh-CN" dirty="0"/>
              <a:t>0”</a:t>
            </a:r>
            <a:r>
              <a:rPr lang="zh-CN" altLang="en-US" dirty="0"/>
              <a:t>和“</a:t>
            </a:r>
            <a:r>
              <a:rPr lang="en-US" altLang="zh-CN" dirty="0"/>
              <a:t>0”</a:t>
            </a:r>
            <a:r>
              <a:rPr lang="zh-CN" altLang="en-US" dirty="0"/>
              <a:t>变为“</a:t>
            </a:r>
            <a:r>
              <a:rPr lang="en-US" altLang="zh-CN" dirty="0"/>
              <a:t>1”</a:t>
            </a:r>
            <a:r>
              <a:rPr lang="zh-CN" altLang="en-US" dirty="0"/>
              <a:t>成对出现外，其余所有差错都能被检测出来，</a:t>
            </a:r>
          </a:p>
          <a:p>
            <a:pPr eaLnBrk="1" hangingPunct="1"/>
            <a:r>
              <a:rPr lang="zh-CN" altLang="en-US" dirty="0"/>
              <a:t> 正反码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601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60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60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601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601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6019">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260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EC0B7-069F-4CE5-AD30-6BD9E2546329}"/>
              </a:ext>
            </a:extLst>
          </p:cNvPr>
          <p:cNvSpPr>
            <a:spLocks noGrp="1"/>
          </p:cNvSpPr>
          <p:nvPr>
            <p:ph type="title"/>
          </p:nvPr>
        </p:nvSpPr>
        <p:spPr/>
        <p:txBody>
          <a:bodyPr/>
          <a:lstStyle/>
          <a:p>
            <a:r>
              <a:rPr lang="en-US" altLang="zh-CN" dirty="0"/>
              <a:t>4.1.1 </a:t>
            </a:r>
            <a:r>
              <a:rPr lang="zh-CN" altLang="en-US" dirty="0"/>
              <a:t>基本概念</a:t>
            </a:r>
          </a:p>
        </p:txBody>
      </p:sp>
      <p:sp>
        <p:nvSpPr>
          <p:cNvPr id="6" name="内容占位符 3">
            <a:extLst>
              <a:ext uri="{FF2B5EF4-FFF2-40B4-BE49-F238E27FC236}">
                <a16:creationId xmlns:a16="http://schemas.microsoft.com/office/drawing/2014/main" id="{29B72077-035A-478C-AB13-4FAD9E293072}"/>
              </a:ext>
            </a:extLst>
          </p:cNvPr>
          <p:cNvSpPr>
            <a:spLocks noGrp="1"/>
          </p:cNvSpPr>
          <p:nvPr>
            <p:ph idx="1"/>
          </p:nvPr>
        </p:nvSpPr>
        <p:spPr>
          <a:xfrm>
            <a:off x="1110095" y="1586409"/>
            <a:ext cx="7560840" cy="4979825"/>
          </a:xfrm>
        </p:spPr>
        <p:txBody>
          <a:bodyPr/>
          <a:lstStyle/>
          <a:p>
            <a:r>
              <a:rPr lang="zh-CN" altLang="en-US" sz="2400" dirty="0">
                <a:latin typeface="+mn-ea"/>
              </a:rPr>
              <a:t>结点（</a:t>
            </a:r>
            <a:r>
              <a:rPr lang="en-US" altLang="zh-CN" sz="2400" dirty="0">
                <a:latin typeface="+mn-ea"/>
              </a:rPr>
              <a:t>node</a:t>
            </a:r>
            <a:r>
              <a:rPr lang="zh-CN" altLang="en-US" sz="2400" dirty="0">
                <a:latin typeface="+mn-ea"/>
              </a:rPr>
              <a:t>）：可能是计算机或网络设备（如路由器、交换机或集线器等）。</a:t>
            </a:r>
            <a:endParaRPr lang="en-US" altLang="zh-CN" sz="2400" dirty="0">
              <a:latin typeface="+mn-ea"/>
            </a:endParaRPr>
          </a:p>
          <a:p>
            <a:r>
              <a:rPr lang="zh-CN" altLang="en-US" sz="2400" dirty="0">
                <a:latin typeface="+mn-ea"/>
              </a:rPr>
              <a:t>帧（</a:t>
            </a:r>
            <a:r>
              <a:rPr lang="en-US" altLang="zh-CN" sz="2400" dirty="0">
                <a:latin typeface="+mn-ea"/>
              </a:rPr>
              <a:t>frame</a:t>
            </a:r>
            <a:r>
              <a:rPr lang="zh-CN" altLang="en-US" sz="2400" dirty="0">
                <a:latin typeface="+mn-ea"/>
              </a:rPr>
              <a:t>）：数据链路层的协议数据单元（</a:t>
            </a:r>
            <a:r>
              <a:rPr lang="en-US" altLang="zh-CN" sz="2400" dirty="0">
                <a:latin typeface="+mn-ea"/>
              </a:rPr>
              <a:t>PDU</a:t>
            </a:r>
            <a:r>
              <a:rPr lang="zh-CN" altLang="en-US" sz="2400" dirty="0">
                <a:latin typeface="+mn-ea"/>
              </a:rPr>
              <a:t>），用于封装网络层数据报，包括帧首部、数据（网络层的</a:t>
            </a:r>
            <a:r>
              <a:rPr lang="en-US" altLang="zh-CN" sz="2400" dirty="0">
                <a:latin typeface="+mn-ea"/>
              </a:rPr>
              <a:t>PDU</a:t>
            </a:r>
            <a:r>
              <a:rPr lang="zh-CN" altLang="en-US" sz="2400" dirty="0">
                <a:latin typeface="+mn-ea"/>
              </a:rPr>
              <a:t>）和帧尾。</a:t>
            </a:r>
            <a:endParaRPr lang="en-US" altLang="zh-CN" sz="2400" dirty="0">
              <a:latin typeface="+mn-ea"/>
            </a:endParaRPr>
          </a:p>
          <a:p>
            <a:r>
              <a:rPr lang="zh-CN" altLang="en-US" sz="2400" dirty="0">
                <a:latin typeface="+mn-ea"/>
              </a:rPr>
              <a:t>最大传输单元（</a:t>
            </a:r>
            <a:r>
              <a:rPr lang="en-US" altLang="zh-CN" sz="2400" dirty="0">
                <a:latin typeface="+mn-ea"/>
              </a:rPr>
              <a:t>MTU</a:t>
            </a:r>
            <a:r>
              <a:rPr lang="zh-CN" altLang="en-US" sz="2400" dirty="0">
                <a:latin typeface="+mn-ea"/>
              </a:rPr>
              <a:t>）：</a:t>
            </a:r>
            <a:r>
              <a:rPr lang="en-US" altLang="zh-CN" sz="2400" dirty="0">
                <a:latin typeface="+mn-ea"/>
              </a:rPr>
              <a:t>Maximum Transmission Unit</a:t>
            </a:r>
            <a:r>
              <a:rPr lang="zh-CN" altLang="en-US" sz="2400" dirty="0">
                <a:latin typeface="+mn-ea"/>
              </a:rPr>
              <a:t>，结点可以接受报文的最大尺寸。</a:t>
            </a:r>
            <a:endParaRPr lang="en-US" altLang="zh-CN" sz="2400" dirty="0">
              <a:latin typeface="+mn-ea"/>
            </a:endParaRPr>
          </a:p>
          <a:p>
            <a:pPr lvl="1"/>
            <a:r>
              <a:rPr lang="zh-CN" altLang="en-US" sz="2000" dirty="0">
                <a:latin typeface="+mn-ea"/>
              </a:rPr>
              <a:t>发送方如果要发送一个超过</a:t>
            </a:r>
            <a:r>
              <a:rPr lang="en-US" altLang="zh-CN" sz="2000" dirty="0">
                <a:latin typeface="+mn-ea"/>
              </a:rPr>
              <a:t>MTU</a:t>
            </a:r>
            <a:r>
              <a:rPr lang="zh-CN" altLang="en-US" sz="2000" dirty="0">
                <a:latin typeface="+mn-ea"/>
              </a:rPr>
              <a:t>的报文，分片；</a:t>
            </a:r>
            <a:endParaRPr lang="en-US" altLang="zh-CN" sz="2000" dirty="0">
              <a:latin typeface="+mn-ea"/>
            </a:endParaRPr>
          </a:p>
          <a:p>
            <a:pPr lvl="1"/>
            <a:r>
              <a:rPr lang="zh-CN" altLang="en-US" sz="2000" dirty="0">
                <a:latin typeface="+mn-ea"/>
              </a:rPr>
              <a:t>接收方收到一个超过</a:t>
            </a:r>
            <a:r>
              <a:rPr lang="en-US" altLang="zh-CN" sz="2000" dirty="0">
                <a:latin typeface="+mn-ea"/>
              </a:rPr>
              <a:t>MTU</a:t>
            </a:r>
            <a:r>
              <a:rPr lang="zh-CN" altLang="en-US" sz="2000" dirty="0">
                <a:latin typeface="+mn-ea"/>
              </a:rPr>
              <a:t>的报文，丢弃。</a:t>
            </a:r>
            <a:endParaRPr lang="en-US" altLang="zh-CN" sz="2000" dirty="0">
              <a:latin typeface="+mn-ea"/>
            </a:endParaRPr>
          </a:p>
          <a:p>
            <a:pPr lvl="1"/>
            <a:r>
              <a:rPr lang="zh-CN" altLang="en-US" sz="2000" dirty="0">
                <a:latin typeface="+mn-ea"/>
              </a:rPr>
              <a:t>同一链路上两个方向的</a:t>
            </a:r>
            <a:r>
              <a:rPr lang="en-US" altLang="zh-CN" sz="2000" dirty="0">
                <a:latin typeface="+mn-ea"/>
              </a:rPr>
              <a:t>MTU</a:t>
            </a:r>
            <a:r>
              <a:rPr lang="zh-CN" altLang="en-US" sz="2000" dirty="0">
                <a:latin typeface="+mn-ea"/>
              </a:rPr>
              <a:t>未必相同。</a:t>
            </a:r>
            <a:endParaRPr lang="en-US" altLang="zh-CN" sz="2000" dirty="0">
              <a:latin typeface="+mn-ea"/>
            </a:endParaRPr>
          </a:p>
          <a:p>
            <a:pPr lvl="1"/>
            <a:r>
              <a:rPr lang="en-US" altLang="zh-CN" sz="2000" dirty="0">
                <a:latin typeface="+mn-ea"/>
              </a:rPr>
              <a:t>PMTU</a:t>
            </a:r>
            <a:r>
              <a:rPr lang="zh-CN" altLang="en-US" sz="2000" dirty="0">
                <a:latin typeface="+mn-ea"/>
              </a:rPr>
              <a:t>，路径最大数据单元（</a:t>
            </a:r>
            <a:r>
              <a:rPr lang="en-US" altLang="zh-CN" sz="2000" dirty="0">
                <a:latin typeface="+mn-ea"/>
              </a:rPr>
              <a:t>Path MTU</a:t>
            </a:r>
            <a:r>
              <a:rPr lang="zh-CN" altLang="en-US" sz="2000" dirty="0">
                <a:latin typeface="+mn-ea"/>
              </a:rPr>
              <a:t>），通信的结点间需要跨越网络时，</a:t>
            </a:r>
            <a:r>
              <a:rPr lang="en-US" altLang="zh-CN" sz="2000" dirty="0">
                <a:latin typeface="+mn-ea"/>
              </a:rPr>
              <a:t>PMTU</a:t>
            </a:r>
            <a:r>
              <a:rPr lang="zh-CN" altLang="en-US" sz="2000" dirty="0">
                <a:latin typeface="+mn-ea"/>
              </a:rPr>
              <a:t>是两个结点路径上的最小</a:t>
            </a:r>
            <a:r>
              <a:rPr lang="en-US" altLang="zh-CN" sz="2000" dirty="0">
                <a:latin typeface="+mn-ea"/>
              </a:rPr>
              <a:t>MTU</a:t>
            </a:r>
            <a:r>
              <a:rPr lang="zh-CN" altLang="en-US" sz="2000" dirty="0">
                <a:latin typeface="+mn-ea"/>
              </a:rPr>
              <a:t>。</a:t>
            </a:r>
          </a:p>
          <a:p>
            <a:pPr lvl="1"/>
            <a:endParaRPr lang="zh-CN" altLang="en-US" sz="2000" dirty="0">
              <a:latin typeface="+mn-ea"/>
            </a:endParaRPr>
          </a:p>
        </p:txBody>
      </p:sp>
      <p:sp>
        <p:nvSpPr>
          <p:cNvPr id="7" name="文本框 6">
            <a:extLst>
              <a:ext uri="{FF2B5EF4-FFF2-40B4-BE49-F238E27FC236}">
                <a16:creationId xmlns:a16="http://schemas.microsoft.com/office/drawing/2014/main" id="{F00DC0EC-6F41-45E4-9A18-0C41F43F4927}"/>
              </a:ext>
            </a:extLst>
          </p:cNvPr>
          <p:cNvSpPr txBox="1"/>
          <p:nvPr/>
        </p:nvSpPr>
        <p:spPr>
          <a:xfrm>
            <a:off x="1110095" y="1124744"/>
            <a:ext cx="3096344" cy="461665"/>
          </a:xfrm>
          <a:prstGeom prst="rect">
            <a:avLst/>
          </a:prstGeom>
          <a:noFill/>
        </p:spPr>
        <p:txBody>
          <a:bodyPr wrap="square" rtlCol="0">
            <a:spAutoFit/>
          </a:bodyPr>
          <a:lstStyle/>
          <a:p>
            <a:r>
              <a:rPr lang="zh-CN" altLang="en-US" dirty="0"/>
              <a:t>一、专业术语和名词</a:t>
            </a:r>
          </a:p>
        </p:txBody>
      </p:sp>
    </p:spTree>
    <p:extLst>
      <p:ext uri="{BB962C8B-B14F-4D97-AF65-F5344CB8AC3E}">
        <p14:creationId xmlns:p14="http://schemas.microsoft.com/office/powerpoint/2010/main" val="389921606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F9E5931-0CE2-4C66-BA58-D7885C42AE3B}"/>
              </a:ext>
            </a:extLst>
          </p:cNvPr>
          <p:cNvSpPr>
            <a:spLocks noGrp="1" noChangeArrowheads="1"/>
          </p:cNvSpPr>
          <p:nvPr>
            <p:ph type="title"/>
          </p:nvPr>
        </p:nvSpPr>
        <p:spPr/>
        <p:txBody>
          <a:bodyPr/>
          <a:lstStyle/>
          <a:p>
            <a:pPr eaLnBrk="1" hangingPunct="1"/>
            <a:r>
              <a:rPr lang="en-US" altLang="zh-CN" dirty="0"/>
              <a:t>4.3 </a:t>
            </a:r>
            <a:r>
              <a:rPr lang="zh-CN" altLang="en-US" dirty="0"/>
              <a:t>流量控制（跳过） </a:t>
            </a:r>
          </a:p>
        </p:txBody>
      </p:sp>
      <p:sp>
        <p:nvSpPr>
          <p:cNvPr id="727044" name="Rectangle 4">
            <a:extLst>
              <a:ext uri="{FF2B5EF4-FFF2-40B4-BE49-F238E27FC236}">
                <a16:creationId xmlns:a16="http://schemas.microsoft.com/office/drawing/2014/main" id="{608FA8EC-6BA4-4A47-9678-FF05E7CA424F}"/>
              </a:ext>
            </a:extLst>
          </p:cNvPr>
          <p:cNvSpPr>
            <a:spLocks noChangeArrowheads="1"/>
          </p:cNvSpPr>
          <p:nvPr/>
        </p:nvSpPr>
        <p:spPr bwMode="auto">
          <a:xfrm>
            <a:off x="969963" y="981075"/>
            <a:ext cx="2885726" cy="590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dirty="0">
                <a:solidFill>
                  <a:srgbClr val="333399"/>
                </a:solidFill>
              </a:rPr>
              <a:t>4.3.1 </a:t>
            </a:r>
            <a:r>
              <a:rPr lang="zh-CN" altLang="en-US" dirty="0">
                <a:solidFill>
                  <a:srgbClr val="333399"/>
                </a:solidFill>
              </a:rPr>
              <a:t>停</a:t>
            </a:r>
            <a:r>
              <a:rPr lang="en-US" altLang="zh-CN" dirty="0">
                <a:solidFill>
                  <a:srgbClr val="333399"/>
                </a:solidFill>
              </a:rPr>
              <a:t>—</a:t>
            </a:r>
            <a:r>
              <a:rPr lang="zh-CN" altLang="en-US" dirty="0">
                <a:solidFill>
                  <a:srgbClr val="333399"/>
                </a:solidFill>
              </a:rPr>
              <a:t>等协议</a:t>
            </a:r>
          </a:p>
        </p:txBody>
      </p:sp>
      <p:grpSp>
        <p:nvGrpSpPr>
          <p:cNvPr id="727053" name="Group 13">
            <a:extLst>
              <a:ext uri="{FF2B5EF4-FFF2-40B4-BE49-F238E27FC236}">
                <a16:creationId xmlns:a16="http://schemas.microsoft.com/office/drawing/2014/main" id="{5BFC24BA-8F55-417C-90C0-6C9B162216AD}"/>
              </a:ext>
            </a:extLst>
          </p:cNvPr>
          <p:cNvGrpSpPr>
            <a:grpSpLocks/>
          </p:cNvGrpSpPr>
          <p:nvPr/>
        </p:nvGrpSpPr>
        <p:grpSpPr bwMode="auto">
          <a:xfrm>
            <a:off x="2124075" y="1557338"/>
            <a:ext cx="4560888" cy="981075"/>
            <a:chOff x="839" y="1435"/>
            <a:chExt cx="3148" cy="812"/>
          </a:xfrm>
        </p:grpSpPr>
        <p:sp>
          <p:nvSpPr>
            <p:cNvPr id="37894" name="Rectangle 6">
              <a:extLst>
                <a:ext uri="{FF2B5EF4-FFF2-40B4-BE49-F238E27FC236}">
                  <a16:creationId xmlns:a16="http://schemas.microsoft.com/office/drawing/2014/main" id="{E4393AA8-AFEF-4581-8825-37D88B93FE16}"/>
                </a:ext>
              </a:extLst>
            </p:cNvPr>
            <p:cNvSpPr>
              <a:spLocks noChangeArrowheads="1"/>
            </p:cNvSpPr>
            <p:nvPr/>
          </p:nvSpPr>
          <p:spPr bwMode="auto">
            <a:xfrm>
              <a:off x="839" y="1435"/>
              <a:ext cx="626" cy="40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A </a:t>
              </a:r>
              <a:endParaRPr lang="en-US" altLang="zh-CN" sz="1800"/>
            </a:p>
          </p:txBody>
        </p:sp>
        <p:sp>
          <p:nvSpPr>
            <p:cNvPr id="37895" name="Rectangle 7">
              <a:extLst>
                <a:ext uri="{FF2B5EF4-FFF2-40B4-BE49-F238E27FC236}">
                  <a16:creationId xmlns:a16="http://schemas.microsoft.com/office/drawing/2014/main" id="{6B3674F8-3EBC-4940-9A8C-E975D9FA4205}"/>
                </a:ext>
              </a:extLst>
            </p:cNvPr>
            <p:cNvSpPr>
              <a:spLocks noChangeArrowheads="1"/>
            </p:cNvSpPr>
            <p:nvPr/>
          </p:nvSpPr>
          <p:spPr bwMode="auto">
            <a:xfrm>
              <a:off x="3343" y="1435"/>
              <a:ext cx="626" cy="40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 B</a:t>
              </a:r>
              <a:endParaRPr lang="en-US" altLang="zh-CN" sz="1800"/>
            </a:p>
          </p:txBody>
        </p:sp>
        <p:sp>
          <p:nvSpPr>
            <p:cNvPr id="37896" name="Line 8">
              <a:extLst>
                <a:ext uri="{FF2B5EF4-FFF2-40B4-BE49-F238E27FC236}">
                  <a16:creationId xmlns:a16="http://schemas.microsoft.com/office/drawing/2014/main" id="{574D6CD4-4CA2-4C91-8B5E-E366D45F5DA9}"/>
                </a:ext>
              </a:extLst>
            </p:cNvPr>
            <p:cNvSpPr>
              <a:spLocks noChangeShapeType="1"/>
            </p:cNvSpPr>
            <p:nvPr/>
          </p:nvSpPr>
          <p:spPr bwMode="auto">
            <a:xfrm flipH="1">
              <a:off x="1465" y="1571"/>
              <a:ext cx="1878"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7" name="Rectangle 10">
              <a:extLst>
                <a:ext uri="{FF2B5EF4-FFF2-40B4-BE49-F238E27FC236}">
                  <a16:creationId xmlns:a16="http://schemas.microsoft.com/office/drawing/2014/main" id="{891F9C16-1767-4FEB-9AD6-F0A4A4C68A4E}"/>
                </a:ext>
              </a:extLst>
            </p:cNvPr>
            <p:cNvSpPr>
              <a:spLocks noChangeArrowheads="1"/>
            </p:cNvSpPr>
            <p:nvPr/>
          </p:nvSpPr>
          <p:spPr bwMode="auto">
            <a:xfrm>
              <a:off x="839" y="1842"/>
              <a:ext cx="653"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000"/>
                <a:t>发送方</a:t>
              </a:r>
            </a:p>
          </p:txBody>
        </p:sp>
        <p:sp>
          <p:nvSpPr>
            <p:cNvPr id="37898" name="Rectangle 11">
              <a:extLst>
                <a:ext uri="{FF2B5EF4-FFF2-40B4-BE49-F238E27FC236}">
                  <a16:creationId xmlns:a16="http://schemas.microsoft.com/office/drawing/2014/main" id="{5D928EB4-BDEB-40C9-B3D7-4CC751F11638}"/>
                </a:ext>
              </a:extLst>
            </p:cNvPr>
            <p:cNvSpPr>
              <a:spLocks noChangeArrowheads="1"/>
            </p:cNvSpPr>
            <p:nvPr/>
          </p:nvSpPr>
          <p:spPr bwMode="auto">
            <a:xfrm>
              <a:off x="3334" y="1842"/>
              <a:ext cx="653"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t>接收方</a:t>
              </a:r>
            </a:p>
          </p:txBody>
        </p:sp>
      </p:grpSp>
      <p:sp>
        <p:nvSpPr>
          <p:cNvPr id="727052" name="Rectangle 12">
            <a:extLst>
              <a:ext uri="{FF2B5EF4-FFF2-40B4-BE49-F238E27FC236}">
                <a16:creationId xmlns:a16="http://schemas.microsoft.com/office/drawing/2014/main" id="{693EF584-CCD0-4648-B98B-62F5ED9670CC}"/>
              </a:ext>
            </a:extLst>
          </p:cNvPr>
          <p:cNvSpPr>
            <a:spLocks noChangeArrowheads="1"/>
          </p:cNvSpPr>
          <p:nvPr/>
        </p:nvSpPr>
        <p:spPr bwMode="auto">
          <a:xfrm>
            <a:off x="898525" y="2462213"/>
            <a:ext cx="7704138"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发送方发送一帧后，等待对方的应答。</a:t>
            </a:r>
          </a:p>
          <a:p>
            <a:pPr eaLnBrk="1" hangingPunct="1"/>
            <a:r>
              <a:rPr lang="zh-CN" altLang="en-US" sz="2400"/>
              <a:t>接收端收到一帧后，检查校验位串。若出错，返回“否认”信息；若无错，返回“确认”信息。</a:t>
            </a:r>
          </a:p>
          <a:p>
            <a:pPr eaLnBrk="1" hangingPunct="1"/>
            <a:r>
              <a:rPr lang="zh-CN" altLang="en-US" sz="2400"/>
              <a:t>发送端收到“确认”后，立即发送下一帧；收到“否认”则重发该帧。</a:t>
            </a:r>
          </a:p>
          <a:p>
            <a:pPr eaLnBrk="1" hangingPunct="1"/>
            <a:r>
              <a:rPr lang="zh-CN" altLang="en-US" sz="2400"/>
              <a:t>发送端发送一帧后，立即启动超时计时器。若超时中断，重发该帧。</a:t>
            </a:r>
          </a:p>
          <a:p>
            <a:pPr eaLnBrk="1" hangingPunct="1"/>
            <a:r>
              <a:rPr lang="zh-CN" altLang="en-US" sz="2400"/>
              <a:t>接收端应保存最近收到的帧序号，若下一个到达帧的序号与该序号相同，则丢弃并返回“确认”信息。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70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7052">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7052">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27052">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27052">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270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C57A75C-FEEF-4702-A4CF-46AF6A1245A4}"/>
              </a:ext>
            </a:extLst>
          </p:cNvPr>
          <p:cNvSpPr>
            <a:spLocks noGrp="1" noChangeArrowheads="1"/>
          </p:cNvSpPr>
          <p:nvPr>
            <p:ph type="title"/>
          </p:nvPr>
        </p:nvSpPr>
        <p:spPr/>
        <p:txBody>
          <a:bodyPr/>
          <a:lstStyle/>
          <a:p>
            <a:pPr eaLnBrk="1" hangingPunct="1"/>
            <a:r>
              <a:rPr lang="zh-CN" altLang="en-US"/>
              <a:t>停</a:t>
            </a:r>
            <a:r>
              <a:rPr lang="en-US" altLang="zh-CN"/>
              <a:t>—</a:t>
            </a:r>
            <a:r>
              <a:rPr lang="zh-CN" altLang="en-US"/>
              <a:t>等协议</a:t>
            </a:r>
          </a:p>
        </p:txBody>
      </p:sp>
      <p:sp>
        <p:nvSpPr>
          <p:cNvPr id="728067" name="Rectangle 3">
            <a:extLst>
              <a:ext uri="{FF2B5EF4-FFF2-40B4-BE49-F238E27FC236}">
                <a16:creationId xmlns:a16="http://schemas.microsoft.com/office/drawing/2014/main" id="{78863CE1-DE53-46D5-B6E5-69A571F0592F}"/>
              </a:ext>
            </a:extLst>
          </p:cNvPr>
          <p:cNvSpPr>
            <a:spLocks noGrp="1" noChangeArrowheads="1"/>
          </p:cNvSpPr>
          <p:nvPr>
            <p:ph type="body" idx="1"/>
          </p:nvPr>
        </p:nvSpPr>
        <p:spPr>
          <a:xfrm>
            <a:off x="900113" y="981075"/>
            <a:ext cx="7391400" cy="2420938"/>
          </a:xfrm>
        </p:spPr>
        <p:txBody>
          <a:bodyPr/>
          <a:lstStyle/>
          <a:p>
            <a:pPr eaLnBrk="1" hangingPunct="1"/>
            <a:r>
              <a:rPr lang="zh-CN" altLang="en-US"/>
              <a:t>缺点</a:t>
            </a:r>
          </a:p>
          <a:p>
            <a:pPr lvl="1" eaLnBrk="1" hangingPunct="1"/>
            <a:r>
              <a:rPr lang="zh-CN" altLang="en-US"/>
              <a:t>信道利用率低</a:t>
            </a:r>
          </a:p>
          <a:p>
            <a:pPr eaLnBrk="1" hangingPunct="1"/>
            <a:r>
              <a:rPr lang="zh-CN" altLang="en-US"/>
              <a:t>优点</a:t>
            </a:r>
          </a:p>
          <a:p>
            <a:pPr lvl="1" eaLnBrk="1" hangingPunct="1"/>
            <a:r>
              <a:rPr lang="zh-CN" altLang="en-US"/>
              <a:t>简单</a:t>
            </a:r>
          </a:p>
          <a:p>
            <a:pPr eaLnBrk="1" hangingPunct="1"/>
            <a:r>
              <a:rPr lang="zh-CN" altLang="en-US"/>
              <a:t>信道最大利用率</a:t>
            </a:r>
            <a:endParaRPr lang="zh-CN" altLang="en-US" b="0"/>
          </a:p>
        </p:txBody>
      </p:sp>
      <p:sp>
        <p:nvSpPr>
          <p:cNvPr id="728068" name="Rectangle 4">
            <a:extLst>
              <a:ext uri="{FF2B5EF4-FFF2-40B4-BE49-F238E27FC236}">
                <a16:creationId xmlns:a16="http://schemas.microsoft.com/office/drawing/2014/main" id="{FC095414-2B65-4A77-8E05-FB4F7AB0A461}"/>
              </a:ext>
            </a:extLst>
          </p:cNvPr>
          <p:cNvSpPr>
            <a:spLocks noChangeArrowheads="1"/>
          </p:cNvSpPr>
          <p:nvPr/>
        </p:nvSpPr>
        <p:spPr bwMode="auto">
          <a:xfrm>
            <a:off x="1042988" y="3860800"/>
            <a:ext cx="7489825"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tabLst>
                <a:tab pos="18669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8669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8669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8669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8669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a:t>B</a:t>
            </a:r>
            <a:r>
              <a:rPr lang="zh-CN" altLang="en-US" sz="2400"/>
              <a:t>为信道速率，</a:t>
            </a:r>
            <a:r>
              <a:rPr lang="en-US" altLang="zh-CN" sz="2400"/>
              <a:t>L</a:t>
            </a:r>
            <a:r>
              <a:rPr lang="zh-CN" altLang="en-US" sz="2400"/>
              <a:t>为帧长，</a:t>
            </a:r>
            <a:r>
              <a:rPr lang="en-US" altLang="zh-CN" sz="2400"/>
              <a:t>R</a:t>
            </a:r>
            <a:r>
              <a:rPr lang="zh-CN" altLang="en-US" sz="2400"/>
              <a:t>为信号在信道中的单程传播延时，</a:t>
            </a:r>
            <a:r>
              <a:rPr lang="en-US" altLang="zh-CN" sz="2400"/>
              <a:t>U</a:t>
            </a:r>
            <a:r>
              <a:rPr lang="zh-CN" altLang="en-US" sz="2400"/>
              <a:t>为信道的最大利用率。</a:t>
            </a:r>
          </a:p>
        </p:txBody>
      </p:sp>
      <p:sp>
        <p:nvSpPr>
          <p:cNvPr id="728069" name="Rectangle 5">
            <a:extLst>
              <a:ext uri="{FF2B5EF4-FFF2-40B4-BE49-F238E27FC236}">
                <a16:creationId xmlns:a16="http://schemas.microsoft.com/office/drawing/2014/main" id="{F315FCCA-0298-446E-AFCD-E8E6D72C0825}"/>
              </a:ext>
            </a:extLst>
          </p:cNvPr>
          <p:cNvSpPr>
            <a:spLocks noChangeArrowheads="1"/>
          </p:cNvSpPr>
          <p:nvPr/>
        </p:nvSpPr>
        <p:spPr bwMode="auto">
          <a:xfrm>
            <a:off x="3851275" y="2819400"/>
            <a:ext cx="2016125"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a:t>U= </a:t>
            </a:r>
            <a:r>
              <a:rPr lang="en-US" altLang="zh-CN" sz="2400" u="sng"/>
              <a:t>    L/B    </a:t>
            </a:r>
            <a:r>
              <a:rPr lang="en-US" altLang="zh-CN" sz="2400"/>
              <a:t> </a:t>
            </a:r>
          </a:p>
          <a:p>
            <a:pPr algn="l" eaLnBrk="1" hangingPunct="1">
              <a:lnSpc>
                <a:spcPct val="130000"/>
              </a:lnSpc>
              <a:buFont typeface="Wingdings" panose="05000000000000000000" pitchFamily="2" charset="2"/>
              <a:buNone/>
            </a:pPr>
            <a:r>
              <a:rPr lang="en-US" altLang="zh-CN" sz="2400"/>
              <a:t>      L/B+2R</a:t>
            </a:r>
          </a:p>
        </p:txBody>
      </p:sp>
      <p:sp>
        <p:nvSpPr>
          <p:cNvPr id="728070" name="Text Box 6">
            <a:extLst>
              <a:ext uri="{FF2B5EF4-FFF2-40B4-BE49-F238E27FC236}">
                <a16:creationId xmlns:a16="http://schemas.microsoft.com/office/drawing/2014/main" id="{0AC330F1-A5A4-4493-B736-65F28A6CC977}"/>
              </a:ext>
            </a:extLst>
          </p:cNvPr>
          <p:cNvSpPr txBox="1">
            <a:spLocks noChangeArrowheads="1"/>
          </p:cNvSpPr>
          <p:nvPr/>
        </p:nvSpPr>
        <p:spPr bwMode="auto">
          <a:xfrm>
            <a:off x="1042988" y="4941888"/>
            <a:ext cx="7488237" cy="151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zh-CN" altLang="en-US" sz="2400"/>
              <a:t>如考虑由于差错造成的重发，以及帧头、校验和冗余信息，信道实际利用率达不到最大利用率，实际利用率见</a:t>
            </a:r>
            <a:r>
              <a:rPr lang="en-US" altLang="zh-CN" sz="2400"/>
              <a:t>P90</a:t>
            </a:r>
          </a:p>
        </p:txBody>
      </p:sp>
      <p:grpSp>
        <p:nvGrpSpPr>
          <p:cNvPr id="728082" name="Group 18">
            <a:extLst>
              <a:ext uri="{FF2B5EF4-FFF2-40B4-BE49-F238E27FC236}">
                <a16:creationId xmlns:a16="http://schemas.microsoft.com/office/drawing/2014/main" id="{1A3DEB08-E205-416B-A3B8-FBBE111B3C21}"/>
              </a:ext>
            </a:extLst>
          </p:cNvPr>
          <p:cNvGrpSpPr>
            <a:grpSpLocks/>
          </p:cNvGrpSpPr>
          <p:nvPr/>
        </p:nvGrpSpPr>
        <p:grpSpPr bwMode="auto">
          <a:xfrm>
            <a:off x="5508625" y="908050"/>
            <a:ext cx="2663825" cy="3224213"/>
            <a:chOff x="3923" y="1117"/>
            <a:chExt cx="1678" cy="2031"/>
          </a:xfrm>
        </p:grpSpPr>
        <p:pic>
          <p:nvPicPr>
            <p:cNvPr id="38920" name="Picture 9">
              <a:extLst>
                <a:ext uri="{FF2B5EF4-FFF2-40B4-BE49-F238E27FC236}">
                  <a16:creationId xmlns:a16="http://schemas.microsoft.com/office/drawing/2014/main" id="{AC3980A9-6230-4320-BFF9-4E7B7593D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 y="1525"/>
              <a:ext cx="1188"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1" name="Text Box 11">
              <a:extLst>
                <a:ext uri="{FF2B5EF4-FFF2-40B4-BE49-F238E27FC236}">
                  <a16:creationId xmlns:a16="http://schemas.microsoft.com/office/drawing/2014/main" id="{8E94E93C-48F4-4EA4-AAE7-844AFA4EC181}"/>
                </a:ext>
              </a:extLst>
            </p:cNvPr>
            <p:cNvSpPr txBox="1">
              <a:spLocks noChangeArrowheads="1"/>
            </p:cNvSpPr>
            <p:nvPr/>
          </p:nvSpPr>
          <p:spPr bwMode="auto">
            <a:xfrm>
              <a:off x="4830" y="1117"/>
              <a:ext cx="771"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zh-CN" altLang="en-US" sz="2000"/>
                <a:t>接收方</a:t>
              </a:r>
            </a:p>
          </p:txBody>
        </p:sp>
        <p:sp>
          <p:nvSpPr>
            <p:cNvPr id="38922" name="Text Box 12">
              <a:extLst>
                <a:ext uri="{FF2B5EF4-FFF2-40B4-BE49-F238E27FC236}">
                  <a16:creationId xmlns:a16="http://schemas.microsoft.com/office/drawing/2014/main" id="{52BA18C6-D1B7-4A20-8098-04B59BEE707D}"/>
                </a:ext>
              </a:extLst>
            </p:cNvPr>
            <p:cNvSpPr txBox="1">
              <a:spLocks noChangeArrowheads="1"/>
            </p:cNvSpPr>
            <p:nvPr/>
          </p:nvSpPr>
          <p:spPr bwMode="auto">
            <a:xfrm>
              <a:off x="3923" y="1117"/>
              <a:ext cx="771"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zh-CN" altLang="en-US" sz="2000"/>
                <a:t>发送方</a:t>
              </a:r>
            </a:p>
          </p:txBody>
        </p:sp>
        <p:sp>
          <p:nvSpPr>
            <p:cNvPr id="38923" name="Text Box 13">
              <a:extLst>
                <a:ext uri="{FF2B5EF4-FFF2-40B4-BE49-F238E27FC236}">
                  <a16:creationId xmlns:a16="http://schemas.microsoft.com/office/drawing/2014/main" id="{C666452A-3B71-46EC-A1EE-EA75A21928B4}"/>
                </a:ext>
              </a:extLst>
            </p:cNvPr>
            <p:cNvSpPr txBox="1">
              <a:spLocks noChangeArrowheads="1"/>
            </p:cNvSpPr>
            <p:nvPr/>
          </p:nvSpPr>
          <p:spPr bwMode="auto">
            <a:xfrm>
              <a:off x="3969" y="1661"/>
              <a:ext cx="454"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en-US" altLang="zh-CN" sz="2200"/>
                <a:t>L/B</a:t>
              </a:r>
            </a:p>
          </p:txBody>
        </p:sp>
        <p:sp>
          <p:nvSpPr>
            <p:cNvPr id="38924" name="Text Box 14">
              <a:extLst>
                <a:ext uri="{FF2B5EF4-FFF2-40B4-BE49-F238E27FC236}">
                  <a16:creationId xmlns:a16="http://schemas.microsoft.com/office/drawing/2014/main" id="{D28DFE77-FCCD-4B4D-92AA-4F23622CB98E}"/>
                </a:ext>
              </a:extLst>
            </p:cNvPr>
            <p:cNvSpPr txBox="1">
              <a:spLocks noChangeArrowheads="1"/>
            </p:cNvSpPr>
            <p:nvPr/>
          </p:nvSpPr>
          <p:spPr bwMode="auto">
            <a:xfrm>
              <a:off x="4014" y="2069"/>
              <a:ext cx="363"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en-US" altLang="zh-CN" sz="2200"/>
                <a:t>2R</a:t>
              </a:r>
            </a:p>
          </p:txBody>
        </p:sp>
        <p:sp>
          <p:nvSpPr>
            <p:cNvPr id="38925" name="Text Box 15">
              <a:extLst>
                <a:ext uri="{FF2B5EF4-FFF2-40B4-BE49-F238E27FC236}">
                  <a16:creationId xmlns:a16="http://schemas.microsoft.com/office/drawing/2014/main" id="{73CBBD09-BE6A-4AE6-81C7-FC652D23E556}"/>
                </a:ext>
              </a:extLst>
            </p:cNvPr>
            <p:cNvSpPr txBox="1">
              <a:spLocks noChangeArrowheads="1"/>
            </p:cNvSpPr>
            <p:nvPr/>
          </p:nvSpPr>
          <p:spPr bwMode="auto">
            <a:xfrm rot="1279644">
              <a:off x="4381" y="1480"/>
              <a:ext cx="818"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zh-CN" altLang="en-US" sz="1800">
                  <a:ea typeface="黑体" panose="02010609060101010101" pitchFamily="49" charset="-122"/>
                </a:rPr>
                <a:t>数据帧</a:t>
              </a:r>
            </a:p>
          </p:txBody>
        </p:sp>
        <p:sp>
          <p:nvSpPr>
            <p:cNvPr id="38926" name="Text Box 16">
              <a:extLst>
                <a:ext uri="{FF2B5EF4-FFF2-40B4-BE49-F238E27FC236}">
                  <a16:creationId xmlns:a16="http://schemas.microsoft.com/office/drawing/2014/main" id="{22C32A36-4548-4262-B3AA-6CC4449EE522}"/>
                </a:ext>
              </a:extLst>
            </p:cNvPr>
            <p:cNvSpPr txBox="1">
              <a:spLocks noChangeArrowheads="1"/>
            </p:cNvSpPr>
            <p:nvPr/>
          </p:nvSpPr>
          <p:spPr bwMode="auto">
            <a:xfrm rot="-647571">
              <a:off x="4329" y="2033"/>
              <a:ext cx="771"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en-US" altLang="zh-CN" sz="1800">
                  <a:latin typeface="黑体" panose="02010609060101010101" pitchFamily="49" charset="-122"/>
                  <a:ea typeface="黑体" panose="02010609060101010101" pitchFamily="49" charset="-122"/>
                </a:rPr>
                <a:t>ACK</a:t>
              </a:r>
              <a:r>
                <a:rPr lang="zh-CN" altLang="en-US" sz="1800">
                  <a:latin typeface="黑体" panose="02010609060101010101" pitchFamily="49" charset="-122"/>
                  <a:ea typeface="黑体" panose="02010609060101010101" pitchFamily="49" charset="-122"/>
                </a:rPr>
                <a:t>帧</a:t>
              </a:r>
            </a:p>
          </p:txBody>
        </p:sp>
        <p:sp>
          <p:nvSpPr>
            <p:cNvPr id="38927" name="Text Box 17">
              <a:extLst>
                <a:ext uri="{FF2B5EF4-FFF2-40B4-BE49-F238E27FC236}">
                  <a16:creationId xmlns:a16="http://schemas.microsoft.com/office/drawing/2014/main" id="{8AF01CC3-442F-46E1-BD8A-83B334800B56}"/>
                </a:ext>
              </a:extLst>
            </p:cNvPr>
            <p:cNvSpPr txBox="1">
              <a:spLocks noChangeArrowheads="1"/>
            </p:cNvSpPr>
            <p:nvPr/>
          </p:nvSpPr>
          <p:spPr bwMode="auto">
            <a:xfrm>
              <a:off x="4422" y="2840"/>
              <a:ext cx="499"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zh-CN" altLang="en-US" sz="2000"/>
                <a:t>时间</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8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80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2806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80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80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2808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80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806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28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8" grpId="0"/>
      <p:bldP spid="728069" grpId="0"/>
      <p:bldP spid="72807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2D034E7-2DAA-4633-91A0-26EE05E88E82}"/>
              </a:ext>
            </a:extLst>
          </p:cNvPr>
          <p:cNvSpPr>
            <a:spLocks noGrp="1" noChangeArrowheads="1"/>
          </p:cNvSpPr>
          <p:nvPr>
            <p:ph type="title"/>
          </p:nvPr>
        </p:nvSpPr>
        <p:spPr/>
        <p:txBody>
          <a:bodyPr/>
          <a:lstStyle/>
          <a:p>
            <a:pPr marL="609600" indent="-609600" eaLnBrk="1" hangingPunct="1"/>
            <a:r>
              <a:rPr lang="en-US" altLang="zh-CN" dirty="0"/>
              <a:t>4.3.2 </a:t>
            </a:r>
            <a:r>
              <a:rPr lang="zh-CN" altLang="en-US" dirty="0"/>
              <a:t>滑动窗口协议</a:t>
            </a:r>
          </a:p>
        </p:txBody>
      </p:sp>
      <p:sp>
        <p:nvSpPr>
          <p:cNvPr id="729093" name="Rectangle 5">
            <a:extLst>
              <a:ext uri="{FF2B5EF4-FFF2-40B4-BE49-F238E27FC236}">
                <a16:creationId xmlns:a16="http://schemas.microsoft.com/office/drawing/2014/main" id="{63B79EE9-96A9-4B70-8F1F-8E2D234F3E72}"/>
              </a:ext>
            </a:extLst>
          </p:cNvPr>
          <p:cNvSpPr>
            <a:spLocks noChangeArrowheads="1"/>
          </p:cNvSpPr>
          <p:nvPr/>
        </p:nvSpPr>
        <p:spPr bwMode="auto">
          <a:xfrm>
            <a:off x="1116013" y="981075"/>
            <a:ext cx="7343775"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a:t>基本思想</a:t>
            </a:r>
          </a:p>
          <a:p>
            <a:pPr lvl="1" eaLnBrk="1" hangingPunct="1"/>
            <a:r>
              <a:rPr lang="zh-CN" altLang="en-US"/>
              <a:t>为提高信道利用率，允许发送方连续发送若干帧后再等待对方应答。</a:t>
            </a:r>
          </a:p>
          <a:p>
            <a:pPr eaLnBrk="1" hangingPunct="1"/>
            <a:r>
              <a:rPr lang="zh-CN" altLang="en-US"/>
              <a:t>基本概念</a:t>
            </a:r>
          </a:p>
          <a:p>
            <a:pPr lvl="1" eaLnBrk="1" hangingPunct="1"/>
            <a:r>
              <a:rPr lang="zh-CN" altLang="en-US"/>
              <a:t>窗口：可容纳数据帧的缓冲区。</a:t>
            </a:r>
          </a:p>
          <a:p>
            <a:pPr lvl="1" eaLnBrk="1" hangingPunct="1"/>
            <a:r>
              <a:rPr lang="zh-CN" altLang="en-US"/>
              <a:t>发送窗口：发送方用来保存已发送但尚未经确认的数据帧。</a:t>
            </a:r>
          </a:p>
          <a:p>
            <a:pPr lvl="1" eaLnBrk="1" hangingPunct="1"/>
            <a:r>
              <a:rPr lang="zh-CN" altLang="en-US"/>
              <a:t>接收窗口：接收方用来保存已正确接受但尚未提交给主机</a:t>
            </a:r>
            <a:r>
              <a:rPr lang="en-US" altLang="zh-CN"/>
              <a:t>(</a:t>
            </a:r>
            <a:r>
              <a:rPr lang="zh-CN" altLang="en-US"/>
              <a:t>网络层</a:t>
            </a:r>
            <a:r>
              <a:rPr lang="en-US" altLang="zh-CN"/>
              <a:t>)</a:t>
            </a:r>
            <a:r>
              <a:rPr lang="zh-CN" altLang="en-US"/>
              <a:t>数据帧。</a:t>
            </a:r>
          </a:p>
          <a:p>
            <a:pPr lvl="1" eaLnBrk="1" hangingPunct="1"/>
            <a:r>
              <a:rPr lang="zh-CN" altLang="en-US"/>
              <a:t>窗口尺寸：窗口中可以保存的帧数目称为窗口尺寸。</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909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909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2909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2909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2909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2909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290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64F7ED3-FD72-47AC-897C-85A82F2CF7B7}"/>
              </a:ext>
            </a:extLst>
          </p:cNvPr>
          <p:cNvSpPr>
            <a:spLocks noGrp="1" noChangeArrowheads="1"/>
          </p:cNvSpPr>
          <p:nvPr>
            <p:ph type="title"/>
          </p:nvPr>
        </p:nvSpPr>
        <p:spPr/>
        <p:txBody>
          <a:bodyPr/>
          <a:lstStyle/>
          <a:p>
            <a:pPr eaLnBrk="1" hangingPunct="1"/>
            <a:endParaRPr lang="zh-CN" altLang="zh-CN"/>
          </a:p>
        </p:txBody>
      </p:sp>
      <p:sp>
        <p:nvSpPr>
          <p:cNvPr id="40963" name="Rectangle 4">
            <a:extLst>
              <a:ext uri="{FF2B5EF4-FFF2-40B4-BE49-F238E27FC236}">
                <a16:creationId xmlns:a16="http://schemas.microsoft.com/office/drawing/2014/main" id="{AB37C31E-3E91-498B-BF4A-40EB1CDEC633}"/>
              </a:ext>
            </a:extLst>
          </p:cNvPr>
          <p:cNvSpPr>
            <a:spLocks noChangeArrowheads="1"/>
          </p:cNvSpPr>
          <p:nvPr/>
        </p:nvSpPr>
        <p:spPr bwMode="auto">
          <a:xfrm>
            <a:off x="971550" y="908050"/>
            <a:ext cx="7391400"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842963" indent="-4572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a:t>帧序号</a:t>
            </a:r>
          </a:p>
          <a:p>
            <a:pPr lvl="1" eaLnBrk="1" hangingPunct="1"/>
            <a:r>
              <a:rPr lang="zh-CN" altLang="en-US" sz="2800"/>
              <a:t>为了保证接收方能按正确次序向主机递交数据帧而设立的临时帧序号。</a:t>
            </a:r>
          </a:p>
          <a:p>
            <a:pPr lvl="1" eaLnBrk="1" hangingPunct="1"/>
            <a:r>
              <a:rPr lang="zh-CN" altLang="en-US" sz="2800"/>
              <a:t>一般在帧控制字段中用若干位来表示帧序号。如果用</a:t>
            </a:r>
            <a:r>
              <a:rPr lang="en-US" altLang="zh-CN" sz="2800"/>
              <a:t>3</a:t>
            </a:r>
            <a:r>
              <a:rPr lang="zh-CN" altLang="en-US" sz="2800"/>
              <a:t>位来表示，则帧序号为</a:t>
            </a:r>
            <a:r>
              <a:rPr lang="en-US" altLang="zh-CN" sz="2800"/>
              <a:t>0—7</a:t>
            </a:r>
            <a:r>
              <a:rPr lang="zh-CN" altLang="en-US" sz="2800"/>
              <a:t>。当一次通信超过</a:t>
            </a:r>
            <a:r>
              <a:rPr lang="en-US" altLang="zh-CN" sz="2800"/>
              <a:t>8</a:t>
            </a:r>
            <a:r>
              <a:rPr lang="zh-CN" altLang="en-US" sz="2800"/>
              <a:t>帧时，则顺序重复使用这</a:t>
            </a:r>
            <a:r>
              <a:rPr lang="en-US" altLang="zh-CN" sz="2800"/>
              <a:t>8</a:t>
            </a:r>
            <a:r>
              <a:rPr lang="zh-CN" altLang="en-US" sz="2800"/>
              <a:t>个帧序号。</a:t>
            </a:r>
          </a:p>
          <a:p>
            <a:pPr eaLnBrk="1" hangingPunct="1"/>
            <a:r>
              <a:rPr lang="zh-CN" altLang="en-US"/>
              <a:t>  窗口号：对应帧序号。</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2A8F950-DE27-43EE-835D-934BEDAC0B10}"/>
              </a:ext>
            </a:extLst>
          </p:cNvPr>
          <p:cNvSpPr>
            <a:spLocks noGrp="1" noChangeArrowheads="1"/>
          </p:cNvSpPr>
          <p:nvPr>
            <p:ph type="title"/>
          </p:nvPr>
        </p:nvSpPr>
        <p:spPr/>
        <p:txBody>
          <a:bodyPr/>
          <a:lstStyle/>
          <a:p>
            <a:pPr eaLnBrk="1" hangingPunct="1"/>
            <a:r>
              <a:rPr lang="zh-CN" altLang="en-US"/>
              <a:t>滑动窗口协议的基本规则</a:t>
            </a:r>
          </a:p>
        </p:txBody>
      </p:sp>
      <p:sp>
        <p:nvSpPr>
          <p:cNvPr id="763908" name="Rectangle 4">
            <a:extLst>
              <a:ext uri="{FF2B5EF4-FFF2-40B4-BE49-F238E27FC236}">
                <a16:creationId xmlns:a16="http://schemas.microsoft.com/office/drawing/2014/main" id="{CFD2BBA3-5018-4A09-8AF7-E66BCA9BA67F}"/>
              </a:ext>
            </a:extLst>
          </p:cNvPr>
          <p:cNvSpPr>
            <a:spLocks noGrp="1" noChangeArrowheads="1"/>
          </p:cNvSpPr>
          <p:nvPr>
            <p:ph type="body" idx="1"/>
          </p:nvPr>
        </p:nvSpPr>
        <p:spPr>
          <a:xfrm>
            <a:off x="971550" y="1196975"/>
            <a:ext cx="7391400" cy="2355850"/>
          </a:xfrm>
          <a:noFill/>
        </p:spPr>
        <p:txBody>
          <a:bodyPr/>
          <a:lstStyle/>
          <a:p>
            <a:pPr eaLnBrk="1" hangingPunct="1"/>
            <a:r>
              <a:rPr lang="zh-CN" altLang="en-US" sz="2400"/>
              <a:t>只有帧序号落入当前窗口的帧才有资格发送，发送方收到对方确认信息后，将发送窗口向前滑动（顺序改变当前窗号）。</a:t>
            </a:r>
          </a:p>
          <a:p>
            <a:pPr eaLnBrk="1" hangingPunct="1"/>
            <a:r>
              <a:rPr lang="zh-CN" altLang="en-US" sz="2400"/>
              <a:t>只有帧序号落入当前窗口的帧才接收，否则丢弃，接收方接收窗口中的帧递交给主机后，接收窗口向前滑动（顺序改变当前窗号） 。</a:t>
            </a:r>
          </a:p>
        </p:txBody>
      </p:sp>
      <p:grpSp>
        <p:nvGrpSpPr>
          <p:cNvPr id="763916" name="Group 12">
            <a:extLst>
              <a:ext uri="{FF2B5EF4-FFF2-40B4-BE49-F238E27FC236}">
                <a16:creationId xmlns:a16="http://schemas.microsoft.com/office/drawing/2014/main" id="{91D5E66C-4142-46FF-8A30-1A16CA938E0A}"/>
              </a:ext>
            </a:extLst>
          </p:cNvPr>
          <p:cNvGrpSpPr>
            <a:grpSpLocks/>
          </p:cNvGrpSpPr>
          <p:nvPr/>
        </p:nvGrpSpPr>
        <p:grpSpPr bwMode="auto">
          <a:xfrm>
            <a:off x="0" y="3500438"/>
            <a:ext cx="9144000" cy="3024187"/>
            <a:chOff x="0" y="2205"/>
            <a:chExt cx="5760" cy="1905"/>
          </a:xfrm>
        </p:grpSpPr>
        <p:graphicFrame>
          <p:nvGraphicFramePr>
            <p:cNvPr id="41989" name="Object 7">
              <a:extLst>
                <a:ext uri="{FF2B5EF4-FFF2-40B4-BE49-F238E27FC236}">
                  <a16:creationId xmlns:a16="http://schemas.microsoft.com/office/drawing/2014/main" id="{C85601F3-A03F-43A0-8EAE-7CAAA0F05515}"/>
                </a:ext>
              </a:extLst>
            </p:cNvPr>
            <p:cNvGraphicFramePr>
              <a:graphicFrameLocks noChangeAspect="1"/>
            </p:cNvGraphicFramePr>
            <p:nvPr/>
          </p:nvGraphicFramePr>
          <p:xfrm>
            <a:off x="0" y="2205"/>
            <a:ext cx="5760" cy="1703"/>
          </p:xfrm>
          <a:graphic>
            <a:graphicData uri="http://schemas.openxmlformats.org/presentationml/2006/ole">
              <mc:AlternateContent xmlns:mc="http://schemas.openxmlformats.org/markup-compatibility/2006">
                <mc:Choice xmlns:v="urn:schemas-microsoft-com:vml" Requires="v">
                  <p:oleObj spid="_x0000_s1072" name="Image" r:id="rId3" imgW="8816327" imgH="2468571" progId="Photoshop.Image.6">
                    <p:embed/>
                  </p:oleObj>
                </mc:Choice>
                <mc:Fallback>
                  <p:oleObj name="Image" r:id="rId3" imgW="8816327" imgH="2468571" progId="Photoshop.Image.6">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05"/>
                          <a:ext cx="5760" cy="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0" name="Rectangle 11">
              <a:extLst>
                <a:ext uri="{FF2B5EF4-FFF2-40B4-BE49-F238E27FC236}">
                  <a16:creationId xmlns:a16="http://schemas.microsoft.com/office/drawing/2014/main" id="{91D966C5-D475-4F25-8FE7-B458ABEF77D3}"/>
                </a:ext>
              </a:extLst>
            </p:cNvPr>
            <p:cNvSpPr>
              <a:spLocks noChangeArrowheads="1"/>
            </p:cNvSpPr>
            <p:nvPr/>
          </p:nvSpPr>
          <p:spPr bwMode="auto">
            <a:xfrm>
              <a:off x="704" y="3753"/>
              <a:ext cx="2403"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a:t>W</a:t>
              </a:r>
              <a:r>
                <a:rPr lang="en-US" altLang="zh-CN" sz="2400" baseline="-25000"/>
                <a:t>T</a:t>
              </a:r>
              <a:r>
                <a:rPr lang="en-US" altLang="zh-CN" sz="2400"/>
                <a:t>=2, </a:t>
              </a:r>
              <a:r>
                <a:rPr lang="zh-CN" altLang="en-US" sz="2400"/>
                <a:t>接收窗口尺寸</a:t>
              </a:r>
              <a:r>
                <a:rPr lang="en-US" altLang="zh-CN" sz="2400"/>
                <a:t>W</a:t>
              </a:r>
              <a:r>
                <a:rPr lang="en-US" altLang="zh-CN" sz="2400" baseline="-25000"/>
                <a:t>R</a:t>
              </a:r>
              <a:r>
                <a:rPr lang="en-US" altLang="zh-CN" sz="2400"/>
                <a:t>=1.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39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39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3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3E844E5-30E9-4842-B4BE-C61771BDB7BB}"/>
              </a:ext>
            </a:extLst>
          </p:cNvPr>
          <p:cNvSpPr>
            <a:spLocks noGrp="1" noChangeArrowheads="1"/>
          </p:cNvSpPr>
          <p:nvPr>
            <p:ph type="title"/>
          </p:nvPr>
        </p:nvSpPr>
        <p:spPr/>
        <p:txBody>
          <a:bodyPr/>
          <a:lstStyle/>
          <a:p>
            <a:pPr eaLnBrk="1" hangingPunct="1"/>
            <a:r>
              <a:rPr lang="zh-CN" altLang="en-US"/>
              <a:t>顺序接收管道协议 （回退</a:t>
            </a:r>
            <a:r>
              <a:rPr lang="en-US" altLang="zh-CN"/>
              <a:t>n</a:t>
            </a:r>
            <a:r>
              <a:rPr lang="zh-CN" altLang="en-US"/>
              <a:t>）</a:t>
            </a:r>
          </a:p>
        </p:txBody>
      </p:sp>
      <p:sp>
        <p:nvSpPr>
          <p:cNvPr id="731139" name="Rectangle 3">
            <a:extLst>
              <a:ext uri="{FF2B5EF4-FFF2-40B4-BE49-F238E27FC236}">
                <a16:creationId xmlns:a16="http://schemas.microsoft.com/office/drawing/2014/main" id="{5AB5688B-E25A-4762-A48E-B9F5ACF1B8ED}"/>
              </a:ext>
            </a:extLst>
          </p:cNvPr>
          <p:cNvSpPr>
            <a:spLocks noGrp="1" noChangeArrowheads="1"/>
          </p:cNvSpPr>
          <p:nvPr>
            <p:ph type="body" idx="1"/>
          </p:nvPr>
        </p:nvSpPr>
        <p:spPr>
          <a:xfrm>
            <a:off x="971550" y="981075"/>
            <a:ext cx="7777163" cy="5568950"/>
          </a:xfrm>
        </p:spPr>
        <p:txBody>
          <a:bodyPr/>
          <a:lstStyle/>
          <a:p>
            <a:pPr marL="533400" indent="-533400" eaLnBrk="1" hangingPunct="1">
              <a:buFont typeface="Wingdings" panose="05000000000000000000" pitchFamily="2" charset="2"/>
              <a:buNone/>
            </a:pPr>
            <a:r>
              <a:rPr lang="zh-CN" altLang="en-US" sz="2400"/>
              <a:t>接收窗口尺寸为</a:t>
            </a:r>
            <a:r>
              <a:rPr lang="en-US" altLang="zh-CN" sz="2400"/>
              <a:t>1</a:t>
            </a:r>
            <a:r>
              <a:rPr lang="zh-CN" altLang="en-US" sz="2400"/>
              <a:t>的滑动窗口协议，也称回退</a:t>
            </a:r>
            <a:r>
              <a:rPr lang="en-US" altLang="zh-CN" sz="2400"/>
              <a:t>n</a:t>
            </a:r>
            <a:r>
              <a:rPr lang="zh-CN" altLang="en-US" sz="2400"/>
              <a:t>协议。</a:t>
            </a:r>
          </a:p>
          <a:p>
            <a:pPr marL="533400" indent="-533400" eaLnBrk="1" hangingPunct="1">
              <a:buFont typeface="Wingdings" panose="05000000000000000000" pitchFamily="2" charset="2"/>
              <a:buNone/>
            </a:pPr>
            <a:r>
              <a:rPr lang="zh-CN" altLang="en-US" sz="2400"/>
              <a:t>设发送窗口尺寸</a:t>
            </a:r>
            <a:r>
              <a:rPr lang="en-US" altLang="zh-CN" sz="2400"/>
              <a:t>W</a:t>
            </a:r>
            <a:r>
              <a:rPr lang="en-US" altLang="zh-CN" sz="2400" baseline="-25000"/>
              <a:t>T</a:t>
            </a:r>
            <a:r>
              <a:rPr lang="en-US" altLang="zh-CN" sz="2400"/>
              <a:t>=n, </a:t>
            </a:r>
            <a:r>
              <a:rPr lang="zh-CN" altLang="en-US" sz="2400"/>
              <a:t>接收窗口尺寸</a:t>
            </a:r>
            <a:r>
              <a:rPr lang="en-US" altLang="zh-CN" sz="2400"/>
              <a:t>W</a:t>
            </a:r>
            <a:r>
              <a:rPr lang="en-US" altLang="zh-CN" sz="2400" baseline="-25000"/>
              <a:t>R</a:t>
            </a:r>
            <a:r>
              <a:rPr lang="en-US" altLang="zh-CN" sz="2400"/>
              <a:t>=1.</a:t>
            </a:r>
          </a:p>
          <a:p>
            <a:pPr marL="842963" lvl="1" indent="-457200" eaLnBrk="1" hangingPunct="1"/>
            <a:r>
              <a:rPr lang="zh-CN" altLang="en-US"/>
              <a:t>发送方可连续发送</a:t>
            </a:r>
            <a:r>
              <a:rPr lang="en-US" altLang="zh-CN"/>
              <a:t>n</a:t>
            </a:r>
            <a:r>
              <a:rPr lang="zh-CN" altLang="en-US"/>
              <a:t>帧而无需对方应答，但需要将已发出但尚未收到确认的帧保存在发送窗口中，以备由于出错或丢失而重发。</a:t>
            </a:r>
          </a:p>
          <a:p>
            <a:pPr marL="842963" lvl="1" indent="-457200" eaLnBrk="1" hangingPunct="1"/>
            <a:r>
              <a:rPr lang="zh-CN" altLang="en-US"/>
              <a:t>接收方将正确的且帧序号落入当前接收窗口的帧存入接收窗口，同时按序将接收窗口的帧送交给主机（网络层）。出错或帧序号未落入当前窗口的帧全部予以丢弃。</a:t>
            </a:r>
          </a:p>
          <a:p>
            <a:pPr marL="842963" lvl="1" indent="-457200" eaLnBrk="1" hangingPunct="1"/>
            <a:r>
              <a:rPr lang="zh-CN" altLang="en-US"/>
              <a:t>当某帧丢失或出错时，则其后到达的帧均丢弃，并返回否认信息，请求对方从出错帧开始重发。</a:t>
            </a:r>
          </a:p>
          <a:p>
            <a:pPr marL="842963" lvl="1" indent="-457200" eaLnBrk="1" hangingPunct="1"/>
            <a:r>
              <a:rPr lang="zh-CN" altLang="en-US"/>
              <a:t>发送方设置一个超时计时器，当连续发送</a:t>
            </a:r>
            <a:r>
              <a:rPr lang="en-US" altLang="zh-CN"/>
              <a:t>n</a:t>
            </a:r>
            <a:r>
              <a:rPr lang="zh-CN" altLang="en-US"/>
              <a:t>帧后，立即启动超时计时器。当超时计时器满且未收到应答，则重发这</a:t>
            </a:r>
            <a:r>
              <a:rPr lang="en-US" altLang="zh-CN"/>
              <a:t>n</a:t>
            </a:r>
            <a:r>
              <a:rPr lang="zh-CN" altLang="en-US"/>
              <a:t>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11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113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11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3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E64CD7C-9217-4A06-B1BC-2F3D7E174BBF}"/>
              </a:ext>
            </a:extLst>
          </p:cNvPr>
          <p:cNvSpPr>
            <a:spLocks noGrp="1" noChangeArrowheads="1"/>
          </p:cNvSpPr>
          <p:nvPr>
            <p:ph type="title"/>
          </p:nvPr>
        </p:nvSpPr>
        <p:spPr/>
        <p:txBody>
          <a:bodyPr/>
          <a:lstStyle/>
          <a:p>
            <a:pPr eaLnBrk="1" hangingPunct="1"/>
            <a:r>
              <a:rPr lang="zh-CN" altLang="en-US"/>
              <a:t>回退</a:t>
            </a:r>
            <a:r>
              <a:rPr lang="en-US" altLang="zh-CN"/>
              <a:t>n</a:t>
            </a:r>
          </a:p>
        </p:txBody>
      </p:sp>
      <p:pic>
        <p:nvPicPr>
          <p:cNvPr id="44035" name="Picture 5">
            <a:extLst>
              <a:ext uri="{FF2B5EF4-FFF2-40B4-BE49-F238E27FC236}">
                <a16:creationId xmlns:a16="http://schemas.microsoft.com/office/drawing/2014/main" id="{1787B4FF-18DA-455E-BB2A-35355A167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96975"/>
            <a:ext cx="7920038"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9F72BEA-DAC1-43D6-BCEC-132217821B75}"/>
              </a:ext>
            </a:extLst>
          </p:cNvPr>
          <p:cNvSpPr>
            <a:spLocks noGrp="1" noChangeArrowheads="1"/>
          </p:cNvSpPr>
          <p:nvPr>
            <p:ph type="title"/>
          </p:nvPr>
        </p:nvSpPr>
        <p:spPr/>
        <p:txBody>
          <a:bodyPr/>
          <a:lstStyle/>
          <a:p>
            <a:pPr eaLnBrk="1" hangingPunct="1"/>
            <a:r>
              <a:rPr lang="zh-CN" altLang="en-US"/>
              <a:t>选择重传协议 </a:t>
            </a:r>
          </a:p>
        </p:txBody>
      </p:sp>
      <p:sp>
        <p:nvSpPr>
          <p:cNvPr id="732163" name="Rectangle 3">
            <a:extLst>
              <a:ext uri="{FF2B5EF4-FFF2-40B4-BE49-F238E27FC236}">
                <a16:creationId xmlns:a16="http://schemas.microsoft.com/office/drawing/2014/main" id="{5CAA145B-0134-4D11-93A8-584CEA5077A9}"/>
              </a:ext>
            </a:extLst>
          </p:cNvPr>
          <p:cNvSpPr>
            <a:spLocks noGrp="1" noChangeArrowheads="1"/>
          </p:cNvSpPr>
          <p:nvPr>
            <p:ph type="body" idx="1"/>
          </p:nvPr>
        </p:nvSpPr>
        <p:spPr>
          <a:xfrm>
            <a:off x="1116013" y="1268413"/>
            <a:ext cx="7391400" cy="3076575"/>
          </a:xfrm>
        </p:spPr>
        <p:txBody>
          <a:bodyPr/>
          <a:lstStyle/>
          <a:p>
            <a:pPr eaLnBrk="1" hangingPunct="1"/>
            <a:r>
              <a:rPr lang="zh-CN" altLang="en-US"/>
              <a:t>顺序接收管道协议</a:t>
            </a:r>
          </a:p>
          <a:p>
            <a:pPr lvl="1" eaLnBrk="1" hangingPunct="1"/>
            <a:r>
              <a:rPr lang="zh-CN" altLang="en-US"/>
              <a:t>优点：仅需一个接收缓冲区</a:t>
            </a:r>
          </a:p>
          <a:p>
            <a:pPr lvl="1" eaLnBrk="1" hangingPunct="1"/>
            <a:r>
              <a:rPr lang="zh-CN" altLang="en-US"/>
              <a:t>缺点：当信道误码率较高时，会产生大量重发帧</a:t>
            </a:r>
          </a:p>
          <a:p>
            <a:pPr eaLnBrk="1" hangingPunct="1"/>
            <a:r>
              <a:rPr lang="zh-CN" altLang="en-US"/>
              <a:t>另一种更好的方法：选择重传协议 </a:t>
            </a:r>
          </a:p>
          <a:p>
            <a:pPr lvl="1" eaLnBrk="1" hangingPunct="1"/>
            <a:r>
              <a:rPr lang="zh-CN" altLang="en-US"/>
              <a:t>若某一帧出错，后面正确到达的帧虽然不能立即送网络层，但接收方可将其保存在接收窗口，仅要求发送方重传那个发错帧。其工作原理如</a:t>
            </a:r>
            <a:r>
              <a:rPr lang="en-US" altLang="zh-CN"/>
              <a:t>P94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21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21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A72CA8C-34F2-4060-95EB-58E9E191E6AC}"/>
              </a:ext>
            </a:extLst>
          </p:cNvPr>
          <p:cNvSpPr>
            <a:spLocks noGrp="1" noChangeArrowheads="1"/>
          </p:cNvSpPr>
          <p:nvPr>
            <p:ph type="title"/>
          </p:nvPr>
        </p:nvSpPr>
        <p:spPr/>
        <p:txBody>
          <a:bodyPr/>
          <a:lstStyle/>
          <a:p>
            <a:pPr eaLnBrk="1" hangingPunct="1"/>
            <a:r>
              <a:rPr lang="zh-CN" altLang="en-US"/>
              <a:t>小结 </a:t>
            </a:r>
          </a:p>
        </p:txBody>
      </p:sp>
      <p:sp>
        <p:nvSpPr>
          <p:cNvPr id="46083" name="Rectangle 3">
            <a:extLst>
              <a:ext uri="{FF2B5EF4-FFF2-40B4-BE49-F238E27FC236}">
                <a16:creationId xmlns:a16="http://schemas.microsoft.com/office/drawing/2014/main" id="{1302CAE8-7CDC-48A8-92C4-EF49DAA7D0DA}"/>
              </a:ext>
            </a:extLst>
          </p:cNvPr>
          <p:cNvSpPr>
            <a:spLocks noGrp="1" noChangeArrowheads="1"/>
          </p:cNvSpPr>
          <p:nvPr>
            <p:ph type="body" sz="half" idx="1"/>
          </p:nvPr>
        </p:nvSpPr>
        <p:spPr>
          <a:xfrm>
            <a:off x="914400" y="1524000"/>
            <a:ext cx="7258050" cy="1373188"/>
          </a:xfrm>
        </p:spPr>
        <p:txBody>
          <a:bodyPr/>
          <a:lstStyle/>
          <a:p>
            <a:pPr eaLnBrk="1" hangingPunct="1"/>
            <a:r>
              <a:rPr lang="zh-CN" altLang="en-US"/>
              <a:t>停</a:t>
            </a:r>
            <a:r>
              <a:rPr lang="en-US" altLang="zh-CN"/>
              <a:t>—</a:t>
            </a:r>
            <a:r>
              <a:rPr lang="zh-CN" altLang="en-US"/>
              <a:t>等协议 、顺序接收管道协议、选择重传协议都可以看成是滑动窗口协议，其差别仅在窗口的尺寸不同。如下表所示 </a:t>
            </a:r>
          </a:p>
        </p:txBody>
      </p:sp>
      <p:graphicFrame>
        <p:nvGraphicFramePr>
          <p:cNvPr id="733263" name="Group 79">
            <a:extLst>
              <a:ext uri="{FF2B5EF4-FFF2-40B4-BE49-F238E27FC236}">
                <a16:creationId xmlns:a16="http://schemas.microsoft.com/office/drawing/2014/main" id="{BF55DF3A-EA28-4397-9876-8957D9CD0394}"/>
              </a:ext>
            </a:extLst>
          </p:cNvPr>
          <p:cNvGraphicFramePr>
            <a:graphicFrameLocks noGrp="1"/>
          </p:cNvGraphicFramePr>
          <p:nvPr>
            <p:ph sz="half" idx="2"/>
          </p:nvPr>
        </p:nvGraphicFramePr>
        <p:xfrm>
          <a:off x="1331913" y="3141663"/>
          <a:ext cx="6769100" cy="2374900"/>
        </p:xfrm>
        <a:graphic>
          <a:graphicData uri="http://schemas.openxmlformats.org/drawingml/2006/table">
            <a:tbl>
              <a:tblPr/>
              <a:tblGrid>
                <a:gridCol w="2351087">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351088">
                  <a:extLst>
                    <a:ext uri="{9D8B030D-6E8A-4147-A177-3AD203B41FA5}">
                      <a16:colId xmlns:a16="http://schemas.microsoft.com/office/drawing/2014/main" val="20002"/>
                    </a:ext>
                  </a:extLst>
                </a:gridCol>
              </a:tblGrid>
              <a:tr h="593725">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协议</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发送窗口</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接收窗口</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3725">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停</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1</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1</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3725">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回退</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&gt;1</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1</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3725">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选择重传</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&gt;1</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ctr"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&gt;1</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33263"/>
                                        </p:tgtEl>
                                        <p:attrNameLst>
                                          <p:attrName>style.visibility</p:attrName>
                                        </p:attrNameLst>
                                      </p:cBhvr>
                                      <p:to>
                                        <p:strVal val="visible"/>
                                      </p:to>
                                    </p:set>
                                    <p:animEffect transition="in" filter="checkerboard(across)">
                                      <p:cBhvr>
                                        <p:cTn id="7" dur="500"/>
                                        <p:tgtEl>
                                          <p:spTgt spid="733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1107C609-1863-47D2-908A-848B9EAFEAB7}"/>
              </a:ext>
            </a:extLst>
          </p:cNvPr>
          <p:cNvSpPr>
            <a:spLocks noGrp="1" noChangeArrowheads="1"/>
          </p:cNvSpPr>
          <p:nvPr>
            <p:ph type="title"/>
          </p:nvPr>
        </p:nvSpPr>
        <p:spPr/>
        <p:txBody>
          <a:bodyPr/>
          <a:lstStyle/>
          <a:p>
            <a:pPr eaLnBrk="1" hangingPunct="1"/>
            <a:r>
              <a:rPr lang="zh-CN" altLang="en-US"/>
              <a:t>窗口尺寸受到的限制 </a:t>
            </a:r>
          </a:p>
        </p:txBody>
      </p:sp>
      <p:sp>
        <p:nvSpPr>
          <p:cNvPr id="47107" name="Rectangle 3">
            <a:extLst>
              <a:ext uri="{FF2B5EF4-FFF2-40B4-BE49-F238E27FC236}">
                <a16:creationId xmlns:a16="http://schemas.microsoft.com/office/drawing/2014/main" id="{04CE8AAE-C862-4B6C-AAB4-BD50784D98E4}"/>
              </a:ext>
            </a:extLst>
          </p:cNvPr>
          <p:cNvSpPr>
            <a:spLocks noGrp="1" noChangeArrowheads="1"/>
          </p:cNvSpPr>
          <p:nvPr>
            <p:ph type="body" idx="1"/>
          </p:nvPr>
        </p:nvSpPr>
        <p:spPr>
          <a:xfrm>
            <a:off x="914400" y="1524000"/>
            <a:ext cx="7391400" cy="3663950"/>
          </a:xfrm>
        </p:spPr>
        <p:txBody>
          <a:bodyPr/>
          <a:lstStyle/>
          <a:p>
            <a:pPr eaLnBrk="1" hangingPunct="1"/>
            <a:r>
              <a:rPr lang="en-US" altLang="zh-CN"/>
              <a:t> </a:t>
            </a:r>
            <a:r>
              <a:rPr lang="zh-CN" altLang="en-US"/>
              <a:t>帧序号的位数为</a:t>
            </a:r>
            <a:r>
              <a:rPr lang="en-US" altLang="zh-CN"/>
              <a:t>m</a:t>
            </a:r>
            <a:r>
              <a:rPr lang="zh-CN" altLang="en-US"/>
              <a:t>，则</a:t>
            </a:r>
          </a:p>
          <a:p>
            <a:pPr eaLnBrk="1" hangingPunct="1">
              <a:buFont typeface="Wingdings" panose="05000000000000000000" pitchFamily="2" charset="2"/>
              <a:buNone/>
            </a:pPr>
            <a:r>
              <a:rPr lang="zh-CN" altLang="en-US">
                <a:solidFill>
                  <a:schemeClr val="accent2"/>
                </a:solidFill>
              </a:rPr>
              <a:t>       </a:t>
            </a:r>
            <a:r>
              <a:rPr lang="en-US" altLang="zh-CN">
                <a:solidFill>
                  <a:schemeClr val="accent2"/>
                </a:solidFill>
              </a:rPr>
              <a:t>W</a:t>
            </a:r>
            <a:r>
              <a:rPr lang="en-US" altLang="zh-CN" baseline="-25000">
                <a:solidFill>
                  <a:schemeClr val="accent2"/>
                </a:solidFill>
              </a:rPr>
              <a:t>T</a:t>
            </a:r>
            <a:r>
              <a:rPr lang="en-US" altLang="zh-CN">
                <a:solidFill>
                  <a:schemeClr val="accent2"/>
                </a:solidFill>
              </a:rPr>
              <a:t>≥W</a:t>
            </a:r>
            <a:r>
              <a:rPr lang="en-US" altLang="zh-CN" baseline="-25000">
                <a:solidFill>
                  <a:schemeClr val="accent2"/>
                </a:solidFill>
              </a:rPr>
              <a:t>R</a:t>
            </a:r>
          </a:p>
          <a:p>
            <a:pPr eaLnBrk="1" hangingPunct="1">
              <a:buFont typeface="Wingdings" panose="05000000000000000000" pitchFamily="2" charset="2"/>
              <a:buNone/>
            </a:pPr>
            <a:r>
              <a:rPr lang="en-US" altLang="zh-CN">
                <a:solidFill>
                  <a:schemeClr val="accent2"/>
                </a:solidFill>
              </a:rPr>
              <a:t>       W</a:t>
            </a:r>
            <a:r>
              <a:rPr lang="en-US" altLang="zh-CN" baseline="-25000">
                <a:solidFill>
                  <a:schemeClr val="accent2"/>
                </a:solidFill>
              </a:rPr>
              <a:t>T</a:t>
            </a:r>
            <a:r>
              <a:rPr lang="en-US" altLang="zh-CN">
                <a:solidFill>
                  <a:schemeClr val="accent2"/>
                </a:solidFill>
              </a:rPr>
              <a:t>+ W</a:t>
            </a:r>
            <a:r>
              <a:rPr lang="en-US" altLang="zh-CN" baseline="-25000">
                <a:solidFill>
                  <a:schemeClr val="accent2"/>
                </a:solidFill>
              </a:rPr>
              <a:t>R</a:t>
            </a:r>
            <a:r>
              <a:rPr lang="en-US" altLang="zh-CN">
                <a:solidFill>
                  <a:schemeClr val="accent2"/>
                </a:solidFill>
              </a:rPr>
              <a:t>≤2</a:t>
            </a:r>
            <a:r>
              <a:rPr lang="en-US" altLang="zh-CN" baseline="30000">
                <a:solidFill>
                  <a:schemeClr val="accent2"/>
                </a:solidFill>
              </a:rPr>
              <a:t>m</a:t>
            </a:r>
          </a:p>
          <a:p>
            <a:pPr eaLnBrk="1" hangingPunct="1">
              <a:buFont typeface="Wingdings" panose="05000000000000000000" pitchFamily="2" charset="2"/>
              <a:buNone/>
            </a:pPr>
            <a:r>
              <a:rPr lang="en-US" altLang="zh-CN"/>
              <a:t> </a:t>
            </a:r>
            <a:r>
              <a:rPr lang="zh-CN" altLang="en-US"/>
              <a:t>分析：</a:t>
            </a:r>
          </a:p>
          <a:p>
            <a:pPr lvl="1" eaLnBrk="1" hangingPunct="1">
              <a:buFont typeface="Wingdings" pitchFamily="2" charset="2"/>
              <a:buChar char="Ø"/>
            </a:pPr>
            <a:r>
              <a:rPr lang="zh-CN" altLang="en-US"/>
              <a:t>若</a:t>
            </a:r>
            <a:r>
              <a:rPr lang="en-US" altLang="zh-CN"/>
              <a:t>W</a:t>
            </a:r>
            <a:r>
              <a:rPr lang="en-US" altLang="zh-CN" baseline="-25000"/>
              <a:t>R</a:t>
            </a:r>
            <a:r>
              <a:rPr lang="en-US" altLang="zh-CN"/>
              <a:t> &gt;W</a:t>
            </a:r>
            <a:r>
              <a:rPr lang="en-US" altLang="zh-CN" baseline="-25000"/>
              <a:t>T</a:t>
            </a:r>
            <a:r>
              <a:rPr lang="zh-CN" altLang="en-US"/>
              <a:t>会有 </a:t>
            </a:r>
            <a:r>
              <a:rPr lang="en-US" altLang="zh-CN"/>
              <a:t>W</a:t>
            </a:r>
            <a:r>
              <a:rPr lang="en-US" altLang="zh-CN" baseline="-25000"/>
              <a:t>R</a:t>
            </a:r>
            <a:r>
              <a:rPr lang="en-US" altLang="zh-CN"/>
              <a:t> -W</a:t>
            </a:r>
            <a:r>
              <a:rPr lang="en-US" altLang="zh-CN" baseline="-25000"/>
              <a:t>T</a:t>
            </a:r>
            <a:r>
              <a:rPr lang="zh-CN" altLang="en-US"/>
              <a:t>个窗口永远用不上。</a:t>
            </a:r>
          </a:p>
          <a:p>
            <a:pPr lvl="1" eaLnBrk="1" hangingPunct="1">
              <a:buFont typeface="Wingdings" pitchFamily="2" charset="2"/>
              <a:buChar char="Ø"/>
            </a:pPr>
            <a:r>
              <a:rPr lang="zh-CN" altLang="en-US"/>
              <a:t> </a:t>
            </a:r>
            <a:r>
              <a:rPr lang="en-US" altLang="zh-CN"/>
              <a:t>W</a:t>
            </a:r>
            <a:r>
              <a:rPr lang="en-US" altLang="zh-CN" baseline="-25000"/>
              <a:t>T</a:t>
            </a:r>
            <a:r>
              <a:rPr lang="en-US" altLang="zh-CN"/>
              <a:t>+ W</a:t>
            </a:r>
            <a:r>
              <a:rPr lang="en-US" altLang="zh-CN" baseline="-25000"/>
              <a:t>R</a:t>
            </a:r>
            <a:r>
              <a:rPr lang="en-US" altLang="zh-CN"/>
              <a:t>≤2</a:t>
            </a:r>
            <a:r>
              <a:rPr lang="en-US" altLang="zh-CN" baseline="30000"/>
              <a:t>m</a:t>
            </a:r>
            <a:r>
              <a:rPr lang="zh-CN" altLang="en-US"/>
              <a:t>保证了上一轮帧序号和下一轮序号在</a:t>
            </a:r>
            <a:r>
              <a:rPr lang="en-US" altLang="zh-CN"/>
              <a:t>W</a:t>
            </a:r>
            <a:r>
              <a:rPr lang="en-US" altLang="zh-CN" baseline="-25000"/>
              <a:t>T</a:t>
            </a:r>
            <a:r>
              <a:rPr lang="en-US" altLang="zh-CN"/>
              <a:t>+ W</a:t>
            </a:r>
            <a:r>
              <a:rPr lang="en-US" altLang="zh-CN" baseline="-25000"/>
              <a:t>R</a:t>
            </a:r>
            <a:r>
              <a:rPr lang="zh-CN" altLang="en-US"/>
              <a:t>范围内不会出现重复，否则接收端无法判断落入窗口的帧是上轮重发的还是新的帧。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AF82F20A-B433-4CAF-8F50-016870F140D2}"/>
              </a:ext>
            </a:extLst>
          </p:cNvPr>
          <p:cNvSpPr txBox="1">
            <a:spLocks/>
          </p:cNvSpPr>
          <p:nvPr/>
        </p:nvSpPr>
        <p:spPr bwMode="auto">
          <a:xfrm>
            <a:off x="1115616" y="1268760"/>
            <a:ext cx="7391400" cy="430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sz="2400" dirty="0">
                <a:latin typeface="+mn-ea"/>
              </a:rPr>
              <a:t>链路（</a:t>
            </a:r>
            <a:r>
              <a:rPr lang="en-US" altLang="zh-CN" sz="2400" dirty="0">
                <a:latin typeface="+mn-ea"/>
              </a:rPr>
              <a:t>Link</a:t>
            </a:r>
            <a:r>
              <a:rPr lang="zh-CN" altLang="en-US" sz="2400" dirty="0">
                <a:latin typeface="+mn-ea"/>
              </a:rPr>
              <a:t>）：连接两个相邻结点的物理信道，如双绞线、光纤等。</a:t>
            </a:r>
            <a:endParaRPr lang="en-US" altLang="zh-CN" sz="2400" dirty="0">
              <a:latin typeface="+mn-ea"/>
            </a:endParaRPr>
          </a:p>
          <a:p>
            <a:pPr lvl="1"/>
            <a:r>
              <a:rPr lang="zh-CN" altLang="en-US" sz="2000" dirty="0">
                <a:latin typeface="+mn-ea"/>
              </a:rPr>
              <a:t>一条链路只是一条通路的一个组成部分。</a:t>
            </a:r>
          </a:p>
          <a:p>
            <a:r>
              <a:rPr lang="zh-CN" altLang="en-US" sz="2400" kern="0" dirty="0">
                <a:latin typeface="+mn-ea"/>
              </a:rPr>
              <a:t>数据链路</a:t>
            </a:r>
            <a:r>
              <a:rPr lang="en-US" altLang="zh-CN" sz="2400" kern="0" dirty="0">
                <a:latin typeface="+mn-ea"/>
              </a:rPr>
              <a:t>(data link) </a:t>
            </a:r>
            <a:r>
              <a:rPr lang="zh-CN" altLang="en-US" sz="2400" kern="0" dirty="0">
                <a:latin typeface="+mn-ea"/>
              </a:rPr>
              <a:t>：两个结点间的逻辑通道，把实现控制数据传输协议的硬件和软件加到链路上即构成数据链路。</a:t>
            </a:r>
            <a:endParaRPr lang="en-US" altLang="zh-CN" sz="2400" kern="0" dirty="0">
              <a:latin typeface="+mn-ea"/>
            </a:endParaRPr>
          </a:p>
          <a:p>
            <a:pPr lvl="1"/>
            <a:r>
              <a:rPr lang="zh-CN" altLang="en-US" sz="2000" kern="0" dirty="0">
                <a:latin typeface="+mn-ea"/>
              </a:rPr>
              <a:t>通常使用适配器（即网卡）实现这些协议的硬件和软件。</a:t>
            </a:r>
          </a:p>
          <a:p>
            <a:pPr lvl="1"/>
            <a:r>
              <a:rPr lang="zh-CN" altLang="en-US" sz="2000" kern="0" dirty="0">
                <a:latin typeface="+mn-ea"/>
              </a:rPr>
              <a:t>一般的适配器都包括了数据链路层和物理层的功能。 </a:t>
            </a:r>
            <a:endParaRPr lang="en-US" altLang="zh-CN" sz="2000" kern="0" dirty="0">
              <a:latin typeface="+mn-ea"/>
            </a:endParaRPr>
          </a:p>
          <a:p>
            <a:r>
              <a:rPr lang="zh-CN" altLang="en-US" sz="2400" kern="0" dirty="0">
                <a:latin typeface="+mn-ea"/>
              </a:rPr>
              <a:t>数据链路层的范围：只与本地结点之间的数据交付（</a:t>
            </a:r>
            <a:r>
              <a:rPr lang="en-US" altLang="zh-CN" sz="2400" kern="0" dirty="0">
                <a:latin typeface="+mn-ea"/>
              </a:rPr>
              <a:t>local delivery of frames</a:t>
            </a:r>
            <a:r>
              <a:rPr lang="zh-CN" altLang="en-US" sz="2400" kern="0" dirty="0">
                <a:latin typeface="+mn-ea"/>
              </a:rPr>
              <a:t>）有关。即在数据链路层，帧的传输不会超出本地网络。</a:t>
            </a:r>
          </a:p>
        </p:txBody>
      </p:sp>
    </p:spTree>
    <p:extLst>
      <p:ext uri="{BB962C8B-B14F-4D97-AF65-F5344CB8AC3E}">
        <p14:creationId xmlns:p14="http://schemas.microsoft.com/office/powerpoint/2010/main" val="313314204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6E0192B5-A009-4C05-A756-60C5F0064593}"/>
              </a:ext>
            </a:extLst>
          </p:cNvPr>
          <p:cNvSpPr>
            <a:spLocks noGrp="1" noChangeArrowheads="1"/>
          </p:cNvSpPr>
          <p:nvPr>
            <p:ph type="title"/>
          </p:nvPr>
        </p:nvSpPr>
        <p:spPr/>
        <p:txBody>
          <a:bodyPr/>
          <a:lstStyle/>
          <a:p>
            <a:pPr eaLnBrk="1" hangingPunct="1"/>
            <a:r>
              <a:rPr lang="en-US" altLang="zh-CN"/>
              <a:t>W</a:t>
            </a:r>
            <a:r>
              <a:rPr lang="en-US" altLang="zh-CN" baseline="-25000"/>
              <a:t>T</a:t>
            </a:r>
            <a:r>
              <a:rPr lang="en-US" altLang="zh-CN"/>
              <a:t>+ W</a:t>
            </a:r>
            <a:r>
              <a:rPr lang="en-US" altLang="zh-CN" baseline="-25000"/>
              <a:t>R</a:t>
            </a:r>
            <a:r>
              <a:rPr lang="en-US" altLang="zh-CN"/>
              <a:t>&gt;2</a:t>
            </a:r>
            <a:r>
              <a:rPr lang="en-US" altLang="zh-CN" baseline="30000"/>
              <a:t>m</a:t>
            </a:r>
            <a:r>
              <a:rPr lang="zh-CN" altLang="en-US"/>
              <a:t>错误分析</a:t>
            </a:r>
            <a:endParaRPr lang="zh-CN" altLang="en-US" baseline="30000"/>
          </a:p>
        </p:txBody>
      </p:sp>
      <p:sp>
        <p:nvSpPr>
          <p:cNvPr id="736259" name="Rectangle 3">
            <a:extLst>
              <a:ext uri="{FF2B5EF4-FFF2-40B4-BE49-F238E27FC236}">
                <a16:creationId xmlns:a16="http://schemas.microsoft.com/office/drawing/2014/main" id="{43E0CF5B-8BC5-4D16-AF67-99E08A1FEB41}"/>
              </a:ext>
            </a:extLst>
          </p:cNvPr>
          <p:cNvSpPr>
            <a:spLocks noGrp="1" noChangeArrowheads="1"/>
          </p:cNvSpPr>
          <p:nvPr>
            <p:ph type="body" idx="1"/>
          </p:nvPr>
        </p:nvSpPr>
        <p:spPr>
          <a:xfrm>
            <a:off x="914400" y="1524000"/>
            <a:ext cx="7834313" cy="3732213"/>
          </a:xfrm>
        </p:spPr>
        <p:txBody>
          <a:bodyPr/>
          <a:lstStyle/>
          <a:p>
            <a:pPr eaLnBrk="1" hangingPunct="1">
              <a:buFont typeface="Wingdings" panose="05000000000000000000" pitchFamily="2" charset="2"/>
              <a:buNone/>
            </a:pPr>
            <a:r>
              <a:rPr lang="zh-CN" altLang="en-US"/>
              <a:t>设</a:t>
            </a:r>
            <a:r>
              <a:rPr lang="en-US" altLang="zh-CN"/>
              <a:t>m=3, W</a:t>
            </a:r>
            <a:r>
              <a:rPr lang="en-US" altLang="zh-CN" baseline="-25000"/>
              <a:t>T</a:t>
            </a:r>
            <a:r>
              <a:rPr lang="en-US" altLang="zh-CN"/>
              <a:t> =7, W</a:t>
            </a:r>
            <a:r>
              <a:rPr lang="en-US" altLang="zh-CN" baseline="-25000"/>
              <a:t>R</a:t>
            </a:r>
            <a:r>
              <a:rPr lang="en-US" altLang="zh-CN"/>
              <a:t>=2,</a:t>
            </a:r>
            <a:r>
              <a:rPr lang="zh-CN" altLang="en-US"/>
              <a:t>显然，</a:t>
            </a:r>
            <a:r>
              <a:rPr lang="en-US" altLang="zh-CN"/>
              <a:t>W</a:t>
            </a:r>
            <a:r>
              <a:rPr lang="en-US" altLang="zh-CN" baseline="-25000"/>
              <a:t>R</a:t>
            </a:r>
            <a:r>
              <a:rPr lang="en-US" altLang="zh-CN"/>
              <a:t>+W</a:t>
            </a:r>
            <a:r>
              <a:rPr lang="en-US" altLang="zh-CN" baseline="-25000"/>
              <a:t>T</a:t>
            </a:r>
            <a:r>
              <a:rPr lang="en-US" altLang="zh-CN"/>
              <a:t>﹥2</a:t>
            </a:r>
            <a:r>
              <a:rPr lang="en-US" altLang="zh-CN" baseline="30000"/>
              <a:t>m</a:t>
            </a:r>
            <a:r>
              <a:rPr lang="en-US" altLang="zh-CN"/>
              <a:t>.</a:t>
            </a:r>
          </a:p>
          <a:p>
            <a:pPr eaLnBrk="1" hangingPunct="1">
              <a:buFont typeface="Wingdings" panose="05000000000000000000" pitchFamily="2" charset="2"/>
              <a:buChar char="Ø"/>
            </a:pPr>
            <a:r>
              <a:rPr lang="zh-CN" altLang="en-US" sz="2400"/>
              <a:t>发送窗口首先连续发送</a:t>
            </a:r>
            <a:r>
              <a:rPr lang="en-US" altLang="zh-CN" sz="2400"/>
              <a:t>7</a:t>
            </a:r>
            <a:r>
              <a:rPr lang="zh-CN" altLang="en-US" sz="2400"/>
              <a:t>帧（</a:t>
            </a:r>
            <a:r>
              <a:rPr lang="en-US" altLang="zh-CN" sz="2400"/>
              <a:t>0-6</a:t>
            </a:r>
            <a:r>
              <a:rPr lang="zh-CN" altLang="en-US" sz="2400"/>
              <a:t>号帧）</a:t>
            </a:r>
          </a:p>
          <a:p>
            <a:pPr eaLnBrk="1" hangingPunct="1">
              <a:buFont typeface="Wingdings" panose="05000000000000000000" pitchFamily="2" charset="2"/>
              <a:buChar char="Ø"/>
            </a:pPr>
            <a:r>
              <a:rPr lang="zh-CN" altLang="en-US" sz="2400"/>
              <a:t>假设这</a:t>
            </a:r>
            <a:r>
              <a:rPr lang="en-US" altLang="zh-CN" sz="2400"/>
              <a:t>7</a:t>
            </a:r>
            <a:r>
              <a:rPr lang="zh-CN" altLang="en-US" sz="2400"/>
              <a:t>帧全部正确到达，接收端发出确认信息，并将接收窗口向前滑动</a:t>
            </a:r>
            <a:r>
              <a:rPr lang="en-US" altLang="zh-CN" sz="2400"/>
              <a:t>7</a:t>
            </a:r>
            <a:r>
              <a:rPr lang="zh-CN" altLang="en-US" sz="2400"/>
              <a:t>个窗口，即当前窗口为</a:t>
            </a:r>
            <a:r>
              <a:rPr lang="en-US" altLang="zh-CN" sz="2400"/>
              <a:t>7</a:t>
            </a:r>
            <a:r>
              <a:rPr lang="zh-CN" altLang="en-US" sz="2400"/>
              <a:t>号和</a:t>
            </a:r>
            <a:r>
              <a:rPr lang="en-US" altLang="zh-CN" sz="2400"/>
              <a:t>0</a:t>
            </a:r>
            <a:r>
              <a:rPr lang="zh-CN" altLang="en-US" sz="2400"/>
              <a:t>号</a:t>
            </a:r>
          </a:p>
          <a:p>
            <a:pPr eaLnBrk="1" hangingPunct="1">
              <a:buFont typeface="Wingdings" panose="05000000000000000000" pitchFamily="2" charset="2"/>
              <a:buChar char="Ø"/>
            </a:pPr>
            <a:r>
              <a:rPr lang="zh-CN" altLang="en-US" sz="2400"/>
              <a:t>接收端发出的确认信息全部丢失，发送端由于收不到确认信息而误认为接收端没有发送帧，由于超时计时器重新启动</a:t>
            </a:r>
            <a:r>
              <a:rPr lang="en-US" altLang="zh-CN" sz="2400"/>
              <a:t>0-6</a:t>
            </a:r>
            <a:r>
              <a:rPr lang="zh-CN" altLang="en-US" sz="2400"/>
              <a:t>号帧。</a:t>
            </a:r>
          </a:p>
          <a:p>
            <a:pPr eaLnBrk="1" hangingPunct="1">
              <a:buFont typeface="Wingdings" panose="05000000000000000000" pitchFamily="2" charset="2"/>
              <a:buChar char="Ø"/>
            </a:pPr>
            <a:r>
              <a:rPr lang="zh-CN" altLang="en-US" sz="2400"/>
              <a:t>重发的</a:t>
            </a:r>
            <a:r>
              <a:rPr lang="en-US" altLang="zh-CN" sz="2400"/>
              <a:t>0</a:t>
            </a:r>
            <a:r>
              <a:rPr lang="zh-CN" altLang="en-US" sz="2400"/>
              <a:t>号帧又落入接收窗口而被重复接收，并被误认为下一轮帧递交给主机。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62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62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36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FD18870-303B-4043-94A7-BC5E6301334B}"/>
              </a:ext>
            </a:extLst>
          </p:cNvPr>
          <p:cNvSpPr>
            <a:spLocks noGrp="1" noChangeArrowheads="1"/>
          </p:cNvSpPr>
          <p:nvPr>
            <p:ph type="title"/>
          </p:nvPr>
        </p:nvSpPr>
        <p:spPr/>
        <p:txBody>
          <a:bodyPr/>
          <a:lstStyle/>
          <a:p>
            <a:pPr marL="609600" indent="-609600" eaLnBrk="1" hangingPunct="1"/>
            <a:r>
              <a:rPr lang="en-US" altLang="zh-CN" dirty="0"/>
              <a:t>4.4 </a:t>
            </a:r>
            <a:r>
              <a:rPr lang="zh-CN" altLang="en-US" dirty="0"/>
              <a:t>点到点数据链路层协议</a:t>
            </a:r>
          </a:p>
        </p:txBody>
      </p:sp>
      <p:sp>
        <p:nvSpPr>
          <p:cNvPr id="2" name="内容占位符 1">
            <a:extLst>
              <a:ext uri="{FF2B5EF4-FFF2-40B4-BE49-F238E27FC236}">
                <a16:creationId xmlns:a16="http://schemas.microsoft.com/office/drawing/2014/main" id="{3C428F59-BC9C-471B-A2BE-EA27B03D375D}"/>
              </a:ext>
            </a:extLst>
          </p:cNvPr>
          <p:cNvSpPr>
            <a:spLocks noGrp="1"/>
          </p:cNvSpPr>
          <p:nvPr>
            <p:ph idx="1"/>
          </p:nvPr>
        </p:nvSpPr>
        <p:spPr>
          <a:xfrm>
            <a:off x="914400" y="1524000"/>
            <a:ext cx="7391400" cy="2074414"/>
          </a:xfrm>
        </p:spPr>
        <p:txBody>
          <a:bodyPr/>
          <a:lstStyle/>
          <a:p>
            <a:r>
              <a:rPr lang="zh-CN" altLang="en-US" dirty="0"/>
              <a:t>信道两端各有一个端点（结点）</a:t>
            </a:r>
            <a:endParaRPr lang="en-US" altLang="zh-CN" dirty="0"/>
          </a:p>
          <a:p>
            <a:r>
              <a:rPr lang="zh-CN" altLang="en-US" dirty="0"/>
              <a:t>采用一对一通信方式，双方协调完成通信</a:t>
            </a:r>
            <a:endParaRPr lang="en-US" altLang="zh-CN" dirty="0"/>
          </a:p>
          <a:p>
            <a:r>
              <a:rPr lang="zh-CN" altLang="en-US" dirty="0"/>
              <a:t>通常用于广域网中两个路由器串口之间互联</a:t>
            </a:r>
            <a:endParaRPr lang="en-US" altLang="zh-CN" dirty="0"/>
          </a:p>
          <a:p>
            <a:r>
              <a:rPr lang="zh-CN" altLang="en-US" dirty="0"/>
              <a:t>或者使用调制解调器通过电话线拨号连接</a:t>
            </a:r>
            <a:r>
              <a:rPr lang="en-US" altLang="zh-CN" dirty="0"/>
              <a:t>ISP</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D599C4B-CCCC-4402-ADAA-400686C672B5}"/>
              </a:ext>
            </a:extLst>
          </p:cNvPr>
          <p:cNvSpPr>
            <a:spLocks noGrp="1"/>
          </p:cNvSpPr>
          <p:nvPr>
            <p:ph type="title"/>
          </p:nvPr>
        </p:nvSpPr>
        <p:spPr/>
        <p:txBody>
          <a:bodyPr/>
          <a:lstStyle/>
          <a:p>
            <a:r>
              <a:rPr lang="en-US" altLang="zh-CN" dirty="0"/>
              <a:t>4.4.1 HDLC</a:t>
            </a:r>
            <a:r>
              <a:rPr lang="zh-CN" altLang="en-US" dirty="0"/>
              <a:t>协议</a:t>
            </a:r>
          </a:p>
        </p:txBody>
      </p:sp>
      <p:sp>
        <p:nvSpPr>
          <p:cNvPr id="6" name="内容占位符 5">
            <a:extLst>
              <a:ext uri="{FF2B5EF4-FFF2-40B4-BE49-F238E27FC236}">
                <a16:creationId xmlns:a16="http://schemas.microsoft.com/office/drawing/2014/main" id="{EE3CFD7B-9263-42E8-B2F7-4FC9FEAB4245}"/>
              </a:ext>
            </a:extLst>
          </p:cNvPr>
          <p:cNvSpPr>
            <a:spLocks noGrp="1"/>
          </p:cNvSpPr>
          <p:nvPr>
            <p:ph idx="1"/>
          </p:nvPr>
        </p:nvSpPr>
        <p:spPr>
          <a:xfrm>
            <a:off x="1187624" y="2348880"/>
            <a:ext cx="7125699" cy="2456057"/>
          </a:xfrm>
        </p:spPr>
        <p:txBody>
          <a:bodyPr/>
          <a:lstStyle/>
          <a:p>
            <a:r>
              <a:rPr lang="zh-CN" altLang="en-US" sz="2400" dirty="0">
                <a:latin typeface="+mn-ea"/>
              </a:rPr>
              <a:t>“面向比特”是指以二进制位作为数据帧的基本数据单位。</a:t>
            </a:r>
            <a:endParaRPr lang="en-US" altLang="zh-CN" sz="2400" dirty="0">
              <a:latin typeface="+mn-ea"/>
            </a:endParaRPr>
          </a:p>
          <a:p>
            <a:r>
              <a:rPr lang="en-US" altLang="zh-CN" sz="2400" dirty="0">
                <a:latin typeface="+mn-ea"/>
              </a:rPr>
              <a:t>HDLC</a:t>
            </a:r>
            <a:r>
              <a:rPr lang="zh-CN" altLang="en-US" sz="2400" dirty="0">
                <a:latin typeface="+mn-ea"/>
              </a:rPr>
              <a:t>是</a:t>
            </a:r>
            <a:r>
              <a:rPr lang="en-US" altLang="zh-CN" sz="2400" dirty="0">
                <a:latin typeface="+mn-ea"/>
              </a:rPr>
              <a:t>ISO</a:t>
            </a:r>
            <a:r>
              <a:rPr lang="zh-CN" altLang="en-US" sz="2400" dirty="0">
                <a:latin typeface="+mn-ea"/>
              </a:rPr>
              <a:t>在</a:t>
            </a:r>
            <a:r>
              <a:rPr lang="en-US" altLang="zh-CN" sz="2400" dirty="0">
                <a:latin typeface="+mn-ea"/>
              </a:rPr>
              <a:t>IBM</a:t>
            </a:r>
            <a:r>
              <a:rPr lang="zh-CN" altLang="en-US" sz="2400" dirty="0">
                <a:latin typeface="+mn-ea"/>
              </a:rPr>
              <a:t>的</a:t>
            </a:r>
            <a:r>
              <a:rPr lang="en-US" altLang="zh-CN" sz="2400" dirty="0">
                <a:latin typeface="+mn-ea"/>
              </a:rPr>
              <a:t>SDLC(Synchronous Data Link Control)</a:t>
            </a:r>
            <a:r>
              <a:rPr lang="zh-CN" altLang="en-US" sz="2400" dirty="0">
                <a:latin typeface="+mn-ea"/>
              </a:rPr>
              <a:t>的基础上制定的数据链路层协议。</a:t>
            </a:r>
          </a:p>
          <a:p>
            <a:r>
              <a:rPr lang="en-US" altLang="zh-CN" sz="2400" dirty="0">
                <a:latin typeface="+mn-ea"/>
              </a:rPr>
              <a:t>HDLC</a:t>
            </a:r>
            <a:r>
              <a:rPr lang="zh-CN" altLang="en-US" sz="2400" dirty="0">
                <a:latin typeface="+mn-ea"/>
              </a:rPr>
              <a:t>协议曾经是数据链路层协议的典型代表，得到过广泛的应用。</a:t>
            </a:r>
          </a:p>
        </p:txBody>
      </p:sp>
      <p:sp>
        <p:nvSpPr>
          <p:cNvPr id="8" name="文本框 7">
            <a:extLst>
              <a:ext uri="{FF2B5EF4-FFF2-40B4-BE49-F238E27FC236}">
                <a16:creationId xmlns:a16="http://schemas.microsoft.com/office/drawing/2014/main" id="{64D86222-391C-47B7-9E3D-BEF6ADC776E7}"/>
              </a:ext>
            </a:extLst>
          </p:cNvPr>
          <p:cNvSpPr txBox="1"/>
          <p:nvPr/>
        </p:nvSpPr>
        <p:spPr>
          <a:xfrm>
            <a:off x="1187624" y="1340768"/>
            <a:ext cx="6870526" cy="830997"/>
          </a:xfrm>
          <a:prstGeom prst="rect">
            <a:avLst/>
          </a:prstGeom>
          <a:noFill/>
        </p:spPr>
        <p:txBody>
          <a:bodyPr wrap="square">
            <a:spAutoFit/>
          </a:bodyPr>
          <a:lstStyle/>
          <a:p>
            <a:pPr eaLnBrk="1" hangingPunct="1">
              <a:buFont typeface="Wingdings" panose="05000000000000000000" pitchFamily="2" charset="2"/>
              <a:buNone/>
            </a:pPr>
            <a:r>
              <a:rPr lang="en-US" altLang="zh-CN" kern="0" dirty="0">
                <a:latin typeface="+mn-ea"/>
                <a:ea typeface="+mn-ea"/>
              </a:rPr>
              <a:t>HDLC(High Level Data Control)</a:t>
            </a:r>
            <a:r>
              <a:rPr lang="zh-CN" altLang="en-US" kern="0" dirty="0">
                <a:latin typeface="+mn-ea"/>
                <a:ea typeface="+mn-ea"/>
              </a:rPr>
              <a:t>协议是一种面向比特的链路层协议。</a:t>
            </a:r>
          </a:p>
        </p:txBody>
      </p:sp>
    </p:spTree>
    <p:extLst>
      <p:ext uri="{BB962C8B-B14F-4D97-AF65-F5344CB8AC3E}">
        <p14:creationId xmlns:p14="http://schemas.microsoft.com/office/powerpoint/2010/main" val="199078327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BAB48-9EEC-4CEE-B6F5-E11A35019F59}"/>
              </a:ext>
            </a:extLst>
          </p:cNvPr>
          <p:cNvSpPr>
            <a:spLocks noGrp="1"/>
          </p:cNvSpPr>
          <p:nvPr>
            <p:ph type="title"/>
          </p:nvPr>
        </p:nvSpPr>
        <p:spPr/>
        <p:txBody>
          <a:bodyPr/>
          <a:lstStyle/>
          <a:p>
            <a:r>
              <a:rPr lang="en-US" altLang="zh-CN" dirty="0"/>
              <a:t>HDLC</a:t>
            </a:r>
            <a:r>
              <a:rPr lang="zh-CN" altLang="en-US" dirty="0"/>
              <a:t>数据链路的配置</a:t>
            </a:r>
          </a:p>
        </p:txBody>
      </p:sp>
      <p:sp>
        <p:nvSpPr>
          <p:cNvPr id="3" name="内容占位符 2">
            <a:extLst>
              <a:ext uri="{FF2B5EF4-FFF2-40B4-BE49-F238E27FC236}">
                <a16:creationId xmlns:a16="http://schemas.microsoft.com/office/drawing/2014/main" id="{A24010EB-D4B5-46B7-A440-7526A65C0797}"/>
              </a:ext>
            </a:extLst>
          </p:cNvPr>
          <p:cNvSpPr>
            <a:spLocks noGrp="1"/>
          </p:cNvSpPr>
          <p:nvPr>
            <p:ph idx="1"/>
          </p:nvPr>
        </p:nvSpPr>
        <p:spPr>
          <a:xfrm>
            <a:off x="971600" y="3068960"/>
            <a:ext cx="7416824" cy="2062103"/>
          </a:xfrm>
        </p:spPr>
        <p:txBody>
          <a:bodyPr/>
          <a:lstStyle/>
          <a:p>
            <a:r>
              <a:rPr lang="zh-CN" altLang="en-US" sz="2000" dirty="0">
                <a:latin typeface="+mn-ea"/>
              </a:rPr>
              <a:t>主站：负责对数据链路实行全面的管理，包括发起传输、组织数据流、差错控制与恢复等。发出的帧称为命令（</a:t>
            </a:r>
            <a:r>
              <a:rPr lang="en-US" altLang="zh-CN" sz="2000" dirty="0">
                <a:latin typeface="+mn-ea"/>
              </a:rPr>
              <a:t>Command</a:t>
            </a:r>
            <a:r>
              <a:rPr lang="zh-CN" altLang="en-US" sz="2000" dirty="0">
                <a:latin typeface="+mn-ea"/>
              </a:rPr>
              <a:t>）。</a:t>
            </a:r>
            <a:endParaRPr lang="en-US" altLang="zh-CN" sz="2000" dirty="0">
              <a:latin typeface="+mn-ea"/>
            </a:endParaRPr>
          </a:p>
          <a:p>
            <a:r>
              <a:rPr lang="zh-CN" altLang="en-US" sz="2000" dirty="0">
                <a:latin typeface="+mn-ea"/>
              </a:rPr>
              <a:t>次站：受控于主站</a:t>
            </a:r>
            <a:r>
              <a:rPr lang="en-US" altLang="zh-CN" sz="2000" dirty="0">
                <a:latin typeface="+mn-ea"/>
              </a:rPr>
              <a:t>,</a:t>
            </a:r>
            <a:r>
              <a:rPr lang="zh-CN" altLang="en-US" sz="2000" dirty="0">
                <a:latin typeface="+mn-ea"/>
              </a:rPr>
              <a:t>只能按照主站的命令进行相应操作</a:t>
            </a:r>
            <a:r>
              <a:rPr lang="en-US" altLang="zh-CN" sz="2000" dirty="0">
                <a:latin typeface="+mn-ea"/>
              </a:rPr>
              <a:t>,</a:t>
            </a:r>
            <a:r>
              <a:rPr lang="zh-CN" altLang="en-US" sz="2000" dirty="0">
                <a:latin typeface="+mn-ea"/>
              </a:rPr>
              <a:t>发出的帧称为响应</a:t>
            </a:r>
            <a:r>
              <a:rPr lang="en-US" altLang="zh-CN" sz="2000" dirty="0">
                <a:latin typeface="+mn-ea"/>
              </a:rPr>
              <a:t>(Response)</a:t>
            </a:r>
            <a:r>
              <a:rPr lang="zh-CN" altLang="en-US" sz="2000" dirty="0">
                <a:latin typeface="+mn-ea"/>
              </a:rPr>
              <a:t>。</a:t>
            </a:r>
            <a:endParaRPr lang="en-US" altLang="zh-CN" sz="2000" dirty="0">
              <a:latin typeface="+mn-ea"/>
            </a:endParaRPr>
          </a:p>
          <a:p>
            <a:r>
              <a:rPr lang="zh-CN" altLang="en-US" sz="2000" dirty="0">
                <a:latin typeface="+mn-ea"/>
              </a:rPr>
              <a:t>复合站：具有主站和次站双重功能的站。两个复合站之间可以完全对等地进行通信</a:t>
            </a:r>
            <a:r>
              <a:rPr lang="en-US" altLang="zh-CN" sz="2000" dirty="0">
                <a:latin typeface="+mn-ea"/>
              </a:rPr>
              <a:t>,</a:t>
            </a:r>
            <a:r>
              <a:rPr lang="zh-CN" altLang="en-US" sz="2000" dirty="0">
                <a:latin typeface="+mn-ea"/>
              </a:rPr>
              <a:t>即</a:t>
            </a:r>
            <a:r>
              <a:rPr lang="en-US" altLang="zh-CN" sz="2000" dirty="0">
                <a:latin typeface="+mn-ea"/>
              </a:rPr>
              <a:t>:</a:t>
            </a:r>
            <a:r>
              <a:rPr lang="zh-CN" altLang="en-US" sz="2000" dirty="0">
                <a:latin typeface="+mn-ea"/>
              </a:rPr>
              <a:t>复合站具有平衡的链路控制能力</a:t>
            </a:r>
            <a:r>
              <a:rPr lang="en-US" altLang="zh-CN" sz="2000" dirty="0">
                <a:latin typeface="+mn-ea"/>
              </a:rPr>
              <a:t>.</a:t>
            </a:r>
            <a:endParaRPr lang="zh-CN" altLang="en-US" sz="2000" dirty="0">
              <a:latin typeface="+mn-ea"/>
            </a:endParaRPr>
          </a:p>
        </p:txBody>
      </p:sp>
      <p:sp>
        <p:nvSpPr>
          <p:cNvPr id="5" name="文本框 4">
            <a:extLst>
              <a:ext uri="{FF2B5EF4-FFF2-40B4-BE49-F238E27FC236}">
                <a16:creationId xmlns:a16="http://schemas.microsoft.com/office/drawing/2014/main" id="{939E0955-19E8-45F9-B352-BC960F5AE33D}"/>
              </a:ext>
            </a:extLst>
          </p:cNvPr>
          <p:cNvSpPr txBox="1"/>
          <p:nvPr/>
        </p:nvSpPr>
        <p:spPr>
          <a:xfrm>
            <a:off x="1043608" y="1268760"/>
            <a:ext cx="7488832" cy="830997"/>
          </a:xfrm>
          <a:prstGeom prst="rect">
            <a:avLst/>
          </a:prstGeom>
          <a:noFill/>
        </p:spPr>
        <p:txBody>
          <a:bodyPr wrap="square">
            <a:spAutoFit/>
          </a:bodyPr>
          <a:lstStyle/>
          <a:p>
            <a:r>
              <a:rPr lang="en-US" altLang="zh-CN" dirty="0"/>
              <a:t>HDLC</a:t>
            </a:r>
            <a:r>
              <a:rPr lang="zh-CN" altLang="en-US" dirty="0"/>
              <a:t>定义了三种类型的站、两种链路结构和三种数据传送操作方式：</a:t>
            </a:r>
          </a:p>
        </p:txBody>
      </p:sp>
      <p:sp>
        <p:nvSpPr>
          <p:cNvPr id="7" name="文本框 6">
            <a:extLst>
              <a:ext uri="{FF2B5EF4-FFF2-40B4-BE49-F238E27FC236}">
                <a16:creationId xmlns:a16="http://schemas.microsoft.com/office/drawing/2014/main" id="{E9E40CDB-F80E-49A3-9BD1-6FDFCAC01116}"/>
              </a:ext>
            </a:extLst>
          </p:cNvPr>
          <p:cNvSpPr txBox="1"/>
          <p:nvPr/>
        </p:nvSpPr>
        <p:spPr>
          <a:xfrm>
            <a:off x="971550" y="2420888"/>
            <a:ext cx="4593770" cy="461665"/>
          </a:xfrm>
          <a:prstGeom prst="rect">
            <a:avLst/>
          </a:prstGeom>
          <a:noFill/>
        </p:spPr>
        <p:txBody>
          <a:bodyPr wrap="square">
            <a:spAutoFit/>
          </a:bodyPr>
          <a:lstStyle/>
          <a:p>
            <a:r>
              <a:rPr lang="en-US" altLang="zh-CN" dirty="0"/>
              <a:t>1. </a:t>
            </a:r>
            <a:r>
              <a:rPr lang="zh-CN" altLang="en-US" dirty="0"/>
              <a:t>三种类型站</a:t>
            </a:r>
          </a:p>
        </p:txBody>
      </p:sp>
    </p:spTree>
    <p:extLst>
      <p:ext uri="{BB962C8B-B14F-4D97-AF65-F5344CB8AC3E}">
        <p14:creationId xmlns:p14="http://schemas.microsoft.com/office/powerpoint/2010/main" val="336028629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DEEBDDD-272B-40AE-91A1-E38A36A57331}"/>
              </a:ext>
            </a:extLst>
          </p:cNvPr>
          <p:cNvSpPr>
            <a:spLocks noGrp="1"/>
          </p:cNvSpPr>
          <p:nvPr>
            <p:ph idx="1"/>
          </p:nvPr>
        </p:nvSpPr>
        <p:spPr>
          <a:xfrm>
            <a:off x="971600" y="2204864"/>
            <a:ext cx="7391400" cy="1274195"/>
          </a:xfrm>
        </p:spPr>
        <p:txBody>
          <a:bodyPr/>
          <a:lstStyle/>
          <a:p>
            <a:r>
              <a:rPr lang="zh-CN" altLang="en-US" sz="2400" dirty="0">
                <a:latin typeface="+mn-ea"/>
              </a:rPr>
              <a:t>非平衡配置：点 </a:t>
            </a:r>
            <a:r>
              <a:rPr lang="en-US" altLang="zh-CN" sz="2400" dirty="0">
                <a:latin typeface="+mn-ea"/>
              </a:rPr>
              <a:t>- </a:t>
            </a:r>
            <a:r>
              <a:rPr lang="zh-CN" altLang="en-US" sz="2400" dirty="0">
                <a:latin typeface="+mn-ea"/>
              </a:rPr>
              <a:t>点或点</a:t>
            </a:r>
            <a:r>
              <a:rPr lang="en-US" altLang="zh-CN" sz="2400" dirty="0">
                <a:latin typeface="+mn-ea"/>
              </a:rPr>
              <a:t>- </a:t>
            </a:r>
            <a:r>
              <a:rPr lang="zh-CN" altLang="en-US" sz="2400" dirty="0">
                <a:latin typeface="+mn-ea"/>
              </a:rPr>
              <a:t>多点线路，支持全双工和半双工</a:t>
            </a:r>
          </a:p>
          <a:p>
            <a:r>
              <a:rPr lang="zh-CN" altLang="en-US" sz="2400" dirty="0">
                <a:latin typeface="+mn-ea"/>
              </a:rPr>
              <a:t>平衡配置：仅点 </a:t>
            </a:r>
            <a:r>
              <a:rPr lang="en-US" altLang="zh-CN" sz="2400" dirty="0">
                <a:latin typeface="+mn-ea"/>
              </a:rPr>
              <a:t>- </a:t>
            </a:r>
            <a:r>
              <a:rPr lang="zh-CN" altLang="en-US" sz="2400" dirty="0">
                <a:latin typeface="+mn-ea"/>
              </a:rPr>
              <a:t>点线路，支持全双工和半双工</a:t>
            </a:r>
          </a:p>
        </p:txBody>
      </p:sp>
      <p:sp>
        <p:nvSpPr>
          <p:cNvPr id="4" name="文本框 3">
            <a:extLst>
              <a:ext uri="{FF2B5EF4-FFF2-40B4-BE49-F238E27FC236}">
                <a16:creationId xmlns:a16="http://schemas.microsoft.com/office/drawing/2014/main" id="{1C7D4CBA-A223-4742-AD01-CBAD310CFF7D}"/>
              </a:ext>
            </a:extLst>
          </p:cNvPr>
          <p:cNvSpPr txBox="1"/>
          <p:nvPr/>
        </p:nvSpPr>
        <p:spPr>
          <a:xfrm>
            <a:off x="971600" y="1412776"/>
            <a:ext cx="4593770" cy="461665"/>
          </a:xfrm>
          <a:prstGeom prst="rect">
            <a:avLst/>
          </a:prstGeom>
          <a:noFill/>
        </p:spPr>
        <p:txBody>
          <a:bodyPr wrap="square">
            <a:spAutoFit/>
          </a:bodyPr>
          <a:lstStyle/>
          <a:p>
            <a:r>
              <a:rPr lang="en-US" altLang="zh-CN" dirty="0"/>
              <a:t>2. </a:t>
            </a:r>
            <a:r>
              <a:rPr lang="zh-CN" altLang="en-US" dirty="0"/>
              <a:t>两种链路结构</a:t>
            </a:r>
          </a:p>
        </p:txBody>
      </p:sp>
      <p:pic>
        <p:nvPicPr>
          <p:cNvPr id="6" name="图片 5">
            <a:extLst>
              <a:ext uri="{FF2B5EF4-FFF2-40B4-BE49-F238E27FC236}">
                <a16:creationId xmlns:a16="http://schemas.microsoft.com/office/drawing/2014/main" id="{FC38FA14-3E00-49FF-8915-523F367367EE}"/>
              </a:ext>
            </a:extLst>
          </p:cNvPr>
          <p:cNvPicPr>
            <a:picLocks noChangeAspect="1"/>
          </p:cNvPicPr>
          <p:nvPr/>
        </p:nvPicPr>
        <p:blipFill>
          <a:blip r:embed="rId2"/>
          <a:stretch>
            <a:fillRect/>
          </a:stretch>
        </p:blipFill>
        <p:spPr>
          <a:xfrm>
            <a:off x="1187624" y="3573016"/>
            <a:ext cx="6905980" cy="2381372"/>
          </a:xfrm>
          <a:prstGeom prst="rect">
            <a:avLst/>
          </a:prstGeom>
        </p:spPr>
      </p:pic>
    </p:spTree>
    <p:extLst>
      <p:ext uri="{BB962C8B-B14F-4D97-AF65-F5344CB8AC3E}">
        <p14:creationId xmlns:p14="http://schemas.microsoft.com/office/powerpoint/2010/main" val="17747808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3B6C85-CB0B-4410-9335-AE83E3C7FF57}"/>
              </a:ext>
            </a:extLst>
          </p:cNvPr>
          <p:cNvSpPr>
            <a:spLocks noGrp="1"/>
          </p:cNvSpPr>
          <p:nvPr>
            <p:ph idx="1"/>
          </p:nvPr>
        </p:nvSpPr>
        <p:spPr>
          <a:xfrm>
            <a:off x="971600" y="2204864"/>
            <a:ext cx="7391400" cy="2825389"/>
          </a:xfrm>
        </p:spPr>
        <p:txBody>
          <a:bodyPr/>
          <a:lstStyle/>
          <a:p>
            <a:r>
              <a:rPr lang="zh-CN" altLang="en-US" sz="2400" b="0" dirty="0">
                <a:latin typeface="+mn-ea"/>
              </a:rPr>
              <a:t>正常响应方式</a:t>
            </a:r>
            <a:r>
              <a:rPr lang="en-US" altLang="zh-CN" sz="2400" b="0" dirty="0">
                <a:latin typeface="+mn-ea"/>
              </a:rPr>
              <a:t>NRM</a:t>
            </a:r>
            <a:r>
              <a:rPr lang="zh-CN" altLang="en-US" sz="2400" b="0" dirty="0">
                <a:latin typeface="+mn-ea"/>
              </a:rPr>
              <a:t>：非平衡配置，数据传输由主站发起，从站只能响应主站的轮询</a:t>
            </a:r>
            <a:endParaRPr lang="en-US" altLang="zh-CN" sz="2400" b="0" dirty="0">
              <a:latin typeface="+mn-ea"/>
            </a:endParaRPr>
          </a:p>
          <a:p>
            <a:r>
              <a:rPr lang="zh-CN" altLang="en-US" sz="2400" b="0" dirty="0">
                <a:latin typeface="+mn-ea"/>
              </a:rPr>
              <a:t>异步响应方式</a:t>
            </a:r>
            <a:r>
              <a:rPr lang="en-US" altLang="zh-CN" sz="2400" b="0" dirty="0">
                <a:latin typeface="+mn-ea"/>
              </a:rPr>
              <a:t>ARM</a:t>
            </a:r>
            <a:r>
              <a:rPr lang="zh-CN" altLang="en-US" sz="2400" b="0" dirty="0">
                <a:latin typeface="+mn-ea"/>
              </a:rPr>
              <a:t>：非平衡配置，从站可以主动发送响应帧，主站负责线路管理</a:t>
            </a:r>
            <a:endParaRPr lang="en-US" altLang="zh-CN" sz="2400" b="0" dirty="0">
              <a:latin typeface="+mn-ea"/>
            </a:endParaRPr>
          </a:p>
          <a:p>
            <a:r>
              <a:rPr lang="zh-CN" altLang="en-US" sz="2400" b="0" dirty="0">
                <a:latin typeface="+mn-ea"/>
              </a:rPr>
              <a:t>异步平衡方式</a:t>
            </a:r>
            <a:r>
              <a:rPr lang="en-US" altLang="zh-CN" sz="2400" b="0" dirty="0">
                <a:latin typeface="+mn-ea"/>
              </a:rPr>
              <a:t>ABM</a:t>
            </a:r>
            <a:r>
              <a:rPr lang="zh-CN" altLang="en-US" sz="2400" b="0" dirty="0">
                <a:latin typeface="+mn-ea"/>
              </a:rPr>
              <a:t>：平衡配置，任一复合站都可以发起数据传输（每个复合站都可以平等地发起数据传输，而不需要得到对方复合站的许可）</a:t>
            </a:r>
          </a:p>
        </p:txBody>
      </p:sp>
      <p:sp>
        <p:nvSpPr>
          <p:cNvPr id="4" name="文本框 3">
            <a:extLst>
              <a:ext uri="{FF2B5EF4-FFF2-40B4-BE49-F238E27FC236}">
                <a16:creationId xmlns:a16="http://schemas.microsoft.com/office/drawing/2014/main" id="{42952360-4BE1-4794-97C4-954210DF269C}"/>
              </a:ext>
            </a:extLst>
          </p:cNvPr>
          <p:cNvSpPr txBox="1"/>
          <p:nvPr/>
        </p:nvSpPr>
        <p:spPr>
          <a:xfrm>
            <a:off x="971600" y="1412776"/>
            <a:ext cx="4593770" cy="461665"/>
          </a:xfrm>
          <a:prstGeom prst="rect">
            <a:avLst/>
          </a:prstGeom>
          <a:noFill/>
        </p:spPr>
        <p:txBody>
          <a:bodyPr wrap="square">
            <a:spAutoFit/>
          </a:bodyPr>
          <a:lstStyle/>
          <a:p>
            <a:r>
              <a:rPr lang="en-US" altLang="zh-CN" dirty="0"/>
              <a:t>3. </a:t>
            </a:r>
            <a:r>
              <a:rPr lang="zh-CN" altLang="en-US" dirty="0"/>
              <a:t>三种数据传送操作方式</a:t>
            </a:r>
          </a:p>
        </p:txBody>
      </p:sp>
    </p:spTree>
    <p:extLst>
      <p:ext uri="{BB962C8B-B14F-4D97-AF65-F5344CB8AC3E}">
        <p14:creationId xmlns:p14="http://schemas.microsoft.com/office/powerpoint/2010/main" val="375537729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509324F-B311-4FAA-8322-77546F15DAA4}"/>
              </a:ext>
            </a:extLst>
          </p:cNvPr>
          <p:cNvSpPr>
            <a:spLocks noGrp="1" noChangeArrowheads="1"/>
          </p:cNvSpPr>
          <p:nvPr>
            <p:ph type="title"/>
          </p:nvPr>
        </p:nvSpPr>
        <p:spPr/>
        <p:txBody>
          <a:bodyPr/>
          <a:lstStyle/>
          <a:p>
            <a:pPr eaLnBrk="1" hangingPunct="1"/>
            <a:r>
              <a:rPr lang="en-US" altLang="zh-CN"/>
              <a:t>HDLC</a:t>
            </a:r>
            <a:r>
              <a:rPr lang="zh-CN" altLang="en-US"/>
              <a:t>帧格式 </a:t>
            </a:r>
          </a:p>
        </p:txBody>
      </p:sp>
      <p:sp>
        <p:nvSpPr>
          <p:cNvPr id="50179" name="Rectangle 8">
            <a:extLst>
              <a:ext uri="{FF2B5EF4-FFF2-40B4-BE49-F238E27FC236}">
                <a16:creationId xmlns:a16="http://schemas.microsoft.com/office/drawing/2014/main" id="{C41D3149-426C-4406-B301-A840CCABB3B7}"/>
              </a:ext>
            </a:extLst>
          </p:cNvPr>
          <p:cNvSpPr>
            <a:spLocks noChangeArrowheads="1"/>
          </p:cNvSpPr>
          <p:nvPr/>
        </p:nvSpPr>
        <p:spPr bwMode="auto">
          <a:xfrm>
            <a:off x="0" y="30686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18669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8669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8669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8669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8669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zh-CN" sz="2400" b="0">
              <a:latin typeface="Times New Roman" panose="02020603050405020304" pitchFamily="18" charset="0"/>
            </a:endParaRPr>
          </a:p>
        </p:txBody>
      </p:sp>
      <p:graphicFrame>
        <p:nvGraphicFramePr>
          <p:cNvPr id="738363" name="Group 59">
            <a:extLst>
              <a:ext uri="{FF2B5EF4-FFF2-40B4-BE49-F238E27FC236}">
                <a16:creationId xmlns:a16="http://schemas.microsoft.com/office/drawing/2014/main" id="{24458240-5999-45A0-8B4F-CC3774E08F33}"/>
              </a:ext>
            </a:extLst>
          </p:cNvPr>
          <p:cNvGraphicFramePr>
            <a:graphicFrameLocks noGrp="1"/>
          </p:cNvGraphicFramePr>
          <p:nvPr/>
        </p:nvGraphicFramePr>
        <p:xfrm>
          <a:off x="1260475" y="1631950"/>
          <a:ext cx="6840538" cy="822828"/>
        </p:xfrm>
        <a:graphic>
          <a:graphicData uri="http://schemas.openxmlformats.org/drawingml/2006/table">
            <a:tbl>
              <a:tblPr/>
              <a:tblGrid>
                <a:gridCol w="1079500">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gridCol w="1223962">
                  <a:extLst>
                    <a:ext uri="{9D8B030D-6E8A-4147-A177-3AD203B41FA5}">
                      <a16:colId xmlns:a16="http://schemas.microsoft.com/office/drawing/2014/main" val="20002"/>
                    </a:ext>
                  </a:extLst>
                </a:gridCol>
                <a:gridCol w="1223963">
                  <a:extLst>
                    <a:ext uri="{9D8B030D-6E8A-4147-A177-3AD203B41FA5}">
                      <a16:colId xmlns:a16="http://schemas.microsoft.com/office/drawing/2014/main" val="20003"/>
                    </a:ext>
                  </a:extLst>
                </a:gridCol>
                <a:gridCol w="1081087">
                  <a:extLst>
                    <a:ext uri="{9D8B030D-6E8A-4147-A177-3AD203B41FA5}">
                      <a16:colId xmlns:a16="http://schemas.microsoft.com/office/drawing/2014/main" val="20004"/>
                    </a:ext>
                  </a:extLst>
                </a:gridCol>
                <a:gridCol w="1223963">
                  <a:extLst>
                    <a:ext uri="{9D8B030D-6E8A-4147-A177-3AD203B41FA5}">
                      <a16:colId xmlns:a16="http://schemas.microsoft.com/office/drawing/2014/main" val="20005"/>
                    </a:ext>
                  </a:extLst>
                </a:gridCol>
              </a:tblGrid>
              <a:tr h="822325">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66900" algn="l"/>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标志</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00050" algn="l"/>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地址	</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控制</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66900" algn="l"/>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数据</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T="45654" marB="45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66900" algn="l"/>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帧检验</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T="45654" marB="45654"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866900" algn="l"/>
                        </a:tabLst>
                      </a:pPr>
                      <a:r>
                        <a:rPr kumimoji="1" lang="zh-CN" altLang="en-US" sz="2400" b="1" i="0" u="none" strike="noStrike" cap="none" normalizeH="0" baseline="0">
                          <a:ln>
                            <a:noFill/>
                          </a:ln>
                          <a:solidFill>
                            <a:schemeClr val="tx1"/>
                          </a:solidFill>
                          <a:effectLst/>
                          <a:latin typeface="Arial" pitchFamily="34" charset="0"/>
                          <a:ea typeface="宋体" pitchFamily="2" charset="-122"/>
                        </a:rPr>
                        <a:t>标志 </a:t>
                      </a:r>
                    </a:p>
                  </a:txBody>
                  <a:tcPr marT="45654" marB="45654"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38344" name="Rectangle 40">
            <a:extLst>
              <a:ext uri="{FF2B5EF4-FFF2-40B4-BE49-F238E27FC236}">
                <a16:creationId xmlns:a16="http://schemas.microsoft.com/office/drawing/2014/main" id="{1362F9A6-BCE0-484B-9FD4-00F427E1EA55}"/>
              </a:ext>
            </a:extLst>
          </p:cNvPr>
          <p:cNvSpPr>
            <a:spLocks noChangeArrowheads="1"/>
          </p:cNvSpPr>
          <p:nvPr/>
        </p:nvSpPr>
        <p:spPr bwMode="auto">
          <a:xfrm>
            <a:off x="323850" y="2418041"/>
            <a:ext cx="770572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tabLst>
                <a:tab pos="18669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8669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8669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8669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8669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dirty="0">
                <a:latin typeface="Times New Roman" panose="02020603050405020304" pitchFamily="18" charset="0"/>
                <a:cs typeface="Times New Roman" panose="02020603050405020304" pitchFamily="18" charset="0"/>
              </a:rPr>
              <a:t>字节数      </a:t>
            </a:r>
            <a:r>
              <a:rPr lang="en-US" altLang="zh-CN" sz="1800" dirty="0">
                <a:latin typeface="Times New Roman" panose="02020603050405020304" pitchFamily="18" charset="0"/>
                <a:cs typeface="Times New Roman" panose="02020603050405020304" pitchFamily="18" charset="0"/>
              </a:rPr>
              <a:t>1                  1-3                  1                  </a:t>
            </a:r>
            <a:r>
              <a:rPr lang="zh-CN" altLang="en-US" sz="1800" dirty="0">
                <a:latin typeface="Times New Roman" panose="02020603050405020304" pitchFamily="18" charset="0"/>
                <a:cs typeface="Times New Roman" panose="02020603050405020304" pitchFamily="18" charset="0"/>
              </a:rPr>
              <a:t>任意      	     </a:t>
            </a:r>
            <a:r>
              <a:rPr lang="en-US" altLang="zh-CN" sz="1800" dirty="0">
                <a:latin typeface="Times New Roman" panose="02020603050405020304" pitchFamily="18" charset="0"/>
                <a:cs typeface="Times New Roman" panose="02020603050405020304" pitchFamily="18" charset="0"/>
              </a:rPr>
              <a:t>2                 1</a:t>
            </a:r>
            <a:endParaRPr lang="en-US" altLang="zh-CN" sz="1800" dirty="0">
              <a:latin typeface="Times New Roman" panose="02020603050405020304" pitchFamily="18" charset="0"/>
            </a:endParaRPr>
          </a:p>
        </p:txBody>
      </p:sp>
      <p:sp>
        <p:nvSpPr>
          <p:cNvPr id="738362" name="Rectangle 58">
            <a:extLst>
              <a:ext uri="{FF2B5EF4-FFF2-40B4-BE49-F238E27FC236}">
                <a16:creationId xmlns:a16="http://schemas.microsoft.com/office/drawing/2014/main" id="{1717C5D5-74B7-4D55-B558-6651A9A60F53}"/>
              </a:ext>
            </a:extLst>
          </p:cNvPr>
          <p:cNvSpPr>
            <a:spLocks noGrp="1" noChangeArrowheads="1"/>
          </p:cNvSpPr>
          <p:nvPr>
            <p:ph type="body" idx="1"/>
          </p:nvPr>
        </p:nvSpPr>
        <p:spPr>
          <a:xfrm>
            <a:off x="827088" y="2997200"/>
            <a:ext cx="7391400" cy="2563813"/>
          </a:xfrm>
          <a:noFill/>
        </p:spPr>
        <p:txBody>
          <a:bodyPr/>
          <a:lstStyle/>
          <a:p>
            <a:pPr marL="533400" indent="-533400" eaLnBrk="1" hangingPunct="1"/>
            <a:r>
              <a:rPr lang="zh-CN" altLang="en-US" dirty="0"/>
              <a:t>标志</a:t>
            </a:r>
          </a:p>
          <a:p>
            <a:pPr marL="842963" lvl="1" indent="-457200" eaLnBrk="1" hangingPunct="1"/>
            <a:r>
              <a:rPr lang="zh-CN" altLang="en-US" dirty="0"/>
              <a:t>固定为</a:t>
            </a:r>
            <a:r>
              <a:rPr lang="en-US" altLang="zh-CN" dirty="0"/>
              <a:t>0111110</a:t>
            </a:r>
            <a:r>
              <a:rPr lang="zh-CN" altLang="en-US" dirty="0"/>
              <a:t>，标志着一个帧的开始和结束。</a:t>
            </a:r>
          </a:p>
          <a:p>
            <a:pPr marL="842963" lvl="1" indent="-457200" eaLnBrk="1" hangingPunct="1"/>
            <a:r>
              <a:rPr lang="zh-CN" altLang="en-US" dirty="0"/>
              <a:t>具有帧之间的同步作用。</a:t>
            </a:r>
          </a:p>
          <a:p>
            <a:pPr marL="842963" lvl="1" indent="-457200" eaLnBrk="1" hangingPunct="1"/>
            <a:r>
              <a:rPr lang="zh-CN" altLang="en-US" dirty="0"/>
              <a:t>在连续发送多帧时，可用一个标志字段，既表示帧的开始，又表示帧的结束。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83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83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836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836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836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83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4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6FBD700-29F1-4CB4-AED7-3E7CFF10A866}"/>
              </a:ext>
            </a:extLst>
          </p:cNvPr>
          <p:cNvSpPr>
            <a:spLocks noGrp="1" noChangeArrowheads="1"/>
          </p:cNvSpPr>
          <p:nvPr>
            <p:ph type="title"/>
          </p:nvPr>
        </p:nvSpPr>
        <p:spPr/>
        <p:txBody>
          <a:bodyPr/>
          <a:lstStyle/>
          <a:p>
            <a:pPr eaLnBrk="1" hangingPunct="1"/>
            <a:r>
              <a:rPr lang="zh-CN" altLang="en-US"/>
              <a:t>插“</a:t>
            </a:r>
            <a:r>
              <a:rPr lang="en-US" altLang="zh-CN"/>
              <a:t>0”</a:t>
            </a:r>
            <a:r>
              <a:rPr lang="zh-CN" altLang="en-US"/>
              <a:t>技术</a:t>
            </a:r>
          </a:p>
        </p:txBody>
      </p:sp>
      <p:sp>
        <p:nvSpPr>
          <p:cNvPr id="51203" name="Rectangle 3">
            <a:extLst>
              <a:ext uri="{FF2B5EF4-FFF2-40B4-BE49-F238E27FC236}">
                <a16:creationId xmlns:a16="http://schemas.microsoft.com/office/drawing/2014/main" id="{92218A8C-101B-4AE4-AA54-4DA9634467EF}"/>
              </a:ext>
            </a:extLst>
          </p:cNvPr>
          <p:cNvSpPr>
            <a:spLocks noGrp="1" noChangeArrowheads="1"/>
          </p:cNvSpPr>
          <p:nvPr>
            <p:ph type="body" idx="1"/>
          </p:nvPr>
        </p:nvSpPr>
        <p:spPr>
          <a:xfrm>
            <a:off x="900113" y="1341438"/>
            <a:ext cx="7391400" cy="946150"/>
          </a:xfrm>
        </p:spPr>
        <p:txBody>
          <a:bodyPr/>
          <a:lstStyle/>
          <a:p>
            <a:pPr eaLnBrk="1" hangingPunct="1">
              <a:buFont typeface="Wingdings" panose="05000000000000000000" pitchFamily="2" charset="2"/>
              <a:buNone/>
            </a:pPr>
            <a:r>
              <a:rPr lang="zh-CN" altLang="en-US" dirty="0"/>
              <a:t>为了避免其它字段中出现“</a:t>
            </a:r>
            <a:r>
              <a:rPr lang="en-US" altLang="zh-CN" dirty="0"/>
              <a:t>01111110”</a:t>
            </a:r>
            <a:r>
              <a:rPr lang="zh-CN" altLang="en-US" dirty="0"/>
              <a:t>，产生误解，</a:t>
            </a:r>
            <a:r>
              <a:rPr lang="en-US" altLang="zh-CN" dirty="0"/>
              <a:t>HDLC</a:t>
            </a:r>
            <a:r>
              <a:rPr lang="zh-CN" altLang="en-US" dirty="0"/>
              <a:t>采用插“</a:t>
            </a:r>
            <a:r>
              <a:rPr lang="en-US" altLang="zh-CN" dirty="0"/>
              <a:t>0”</a:t>
            </a:r>
            <a:r>
              <a:rPr lang="zh-CN" altLang="en-US" dirty="0"/>
              <a:t>技术</a:t>
            </a:r>
          </a:p>
        </p:txBody>
      </p:sp>
      <p:grpSp>
        <p:nvGrpSpPr>
          <p:cNvPr id="51204" name="Group 4">
            <a:extLst>
              <a:ext uri="{FF2B5EF4-FFF2-40B4-BE49-F238E27FC236}">
                <a16:creationId xmlns:a16="http://schemas.microsoft.com/office/drawing/2014/main" id="{CFAEA684-1287-4E5F-A9DC-200425569237}"/>
              </a:ext>
            </a:extLst>
          </p:cNvPr>
          <p:cNvGrpSpPr>
            <a:grpSpLocks/>
          </p:cNvGrpSpPr>
          <p:nvPr/>
        </p:nvGrpSpPr>
        <p:grpSpPr bwMode="auto">
          <a:xfrm>
            <a:off x="539750" y="2492375"/>
            <a:ext cx="7969250" cy="3303588"/>
            <a:chOff x="249" y="1162"/>
            <a:chExt cx="5020" cy="2081"/>
          </a:xfrm>
        </p:grpSpPr>
        <p:sp>
          <p:nvSpPr>
            <p:cNvPr id="51205" name="AutoShape 5">
              <a:extLst>
                <a:ext uri="{FF2B5EF4-FFF2-40B4-BE49-F238E27FC236}">
                  <a16:creationId xmlns:a16="http://schemas.microsoft.com/office/drawing/2014/main" id="{A14F4962-ED9B-487B-9667-E74D3141F6B2}"/>
                </a:ext>
              </a:extLst>
            </p:cNvPr>
            <p:cNvSpPr>
              <a:spLocks/>
            </p:cNvSpPr>
            <p:nvPr/>
          </p:nvSpPr>
          <p:spPr bwMode="auto">
            <a:xfrm>
              <a:off x="1111" y="2115"/>
              <a:ext cx="136" cy="725"/>
            </a:xfrm>
            <a:prstGeom prst="leftBrace">
              <a:avLst>
                <a:gd name="adj1" fmla="val 4442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51206" name="Rectangle 6">
              <a:extLst>
                <a:ext uri="{FF2B5EF4-FFF2-40B4-BE49-F238E27FC236}">
                  <a16:creationId xmlns:a16="http://schemas.microsoft.com/office/drawing/2014/main" id="{081EB0A4-4427-4E9C-9FB2-79E4EB6F497B}"/>
                </a:ext>
              </a:extLst>
            </p:cNvPr>
            <p:cNvSpPr>
              <a:spLocks noChangeArrowheads="1"/>
            </p:cNvSpPr>
            <p:nvPr/>
          </p:nvSpPr>
          <p:spPr bwMode="auto">
            <a:xfrm>
              <a:off x="249" y="1162"/>
              <a:ext cx="4696"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18669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8669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8669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8669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8669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8669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0"/>
                </a:spcBef>
                <a:buClrTx/>
                <a:buSzTx/>
                <a:buFontTx/>
                <a:buNone/>
              </a:pP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发送方：除标志位外，连续发现</a:t>
              </a:r>
              <a:r>
                <a:rPr lang="en-US" altLang="zh-CN" sz="2400">
                  <a:latin typeface="Times New Roman" panose="02020603050405020304" pitchFamily="18" charset="0"/>
                  <a:cs typeface="Times New Roman" panose="02020603050405020304" pitchFamily="18" charset="0"/>
                </a:rPr>
                <a:t>5</a:t>
              </a:r>
              <a:r>
                <a:rPr lang="zh-CN" altLang="en-US" sz="2400">
                  <a:latin typeface="Times New Roman" panose="02020603050405020304" pitchFamily="18" charset="0"/>
                  <a:cs typeface="Times New Roman" panose="02020603050405020304" pitchFamily="18" charset="0"/>
                </a:rPr>
                <a:t>个“</a:t>
              </a:r>
              <a:r>
                <a:rPr lang="en-US" altLang="zh-CN" sz="2400">
                  <a:latin typeface="Times New Roman" panose="02020603050405020304" pitchFamily="18" charset="0"/>
                  <a:cs typeface="Times New Roman" panose="02020603050405020304" pitchFamily="18" charset="0"/>
                </a:rPr>
                <a:t>1”</a:t>
              </a:r>
              <a:r>
                <a:rPr lang="zh-CN" altLang="en-US" sz="2400">
                  <a:latin typeface="Times New Roman" panose="02020603050405020304" pitchFamily="18" charset="0"/>
                  <a:cs typeface="Times New Roman" panose="02020603050405020304" pitchFamily="18" charset="0"/>
                </a:rPr>
                <a:t>后自动插“</a:t>
              </a:r>
              <a:r>
                <a:rPr lang="en-US" altLang="zh-CN" sz="2400">
                  <a:latin typeface="Times New Roman" panose="02020603050405020304" pitchFamily="18" charset="0"/>
                  <a:cs typeface="Times New Roman" panose="02020603050405020304" pitchFamily="18" charset="0"/>
                </a:rPr>
                <a:t>0”</a:t>
              </a:r>
              <a:r>
                <a:rPr lang="zh-CN" altLang="en-US" sz="2400">
                  <a:latin typeface="Times New Roman" panose="02020603050405020304" pitchFamily="18" charset="0"/>
                  <a:cs typeface="Times New Roman" panose="02020603050405020304" pitchFamily="18" charset="0"/>
                </a:rPr>
                <a:t>。</a:t>
              </a:r>
            </a:p>
          </p:txBody>
        </p:sp>
        <p:sp>
          <p:nvSpPr>
            <p:cNvPr id="51207" name="Rectangle 7">
              <a:extLst>
                <a:ext uri="{FF2B5EF4-FFF2-40B4-BE49-F238E27FC236}">
                  <a16:creationId xmlns:a16="http://schemas.microsoft.com/office/drawing/2014/main" id="{EE178FB0-E141-4F1F-8135-07CA22155BA6}"/>
                </a:ext>
              </a:extLst>
            </p:cNvPr>
            <p:cNvSpPr>
              <a:spLocks noChangeArrowheads="1"/>
            </p:cNvSpPr>
            <p:nvPr/>
          </p:nvSpPr>
          <p:spPr bwMode="auto">
            <a:xfrm>
              <a:off x="295" y="1570"/>
              <a:ext cx="2505"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接收方：连续发现</a:t>
              </a:r>
              <a:r>
                <a:rPr lang="en-US" altLang="zh-CN" sz="2400"/>
                <a:t>5</a:t>
              </a:r>
              <a:r>
                <a:rPr lang="zh-CN" altLang="en-US" sz="2400"/>
                <a:t>个“</a:t>
              </a:r>
              <a:r>
                <a:rPr lang="en-US" altLang="zh-CN" sz="2400"/>
                <a:t>1”</a:t>
              </a:r>
              <a:r>
                <a:rPr lang="zh-CN" altLang="en-US" sz="2400"/>
                <a:t>后 </a:t>
              </a:r>
            </a:p>
          </p:txBody>
        </p:sp>
        <p:sp>
          <p:nvSpPr>
            <p:cNvPr id="51208" name="Rectangle 8">
              <a:extLst>
                <a:ext uri="{FF2B5EF4-FFF2-40B4-BE49-F238E27FC236}">
                  <a16:creationId xmlns:a16="http://schemas.microsoft.com/office/drawing/2014/main" id="{C4688C07-1861-4EA5-A7FF-F8F6B750708F}"/>
                </a:ext>
              </a:extLst>
            </p:cNvPr>
            <p:cNvSpPr>
              <a:spLocks noChangeArrowheads="1"/>
            </p:cNvSpPr>
            <p:nvPr/>
          </p:nvSpPr>
          <p:spPr bwMode="auto">
            <a:xfrm>
              <a:off x="1247" y="1979"/>
              <a:ext cx="2948"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其后为“</a:t>
              </a:r>
              <a:r>
                <a:rPr lang="en-US" altLang="zh-CN" sz="2400"/>
                <a:t>0”</a:t>
              </a:r>
              <a:r>
                <a:rPr lang="zh-CN" altLang="en-US" sz="2400"/>
                <a:t>，则自动去掉该“</a:t>
              </a:r>
              <a:r>
                <a:rPr lang="en-US" altLang="zh-CN" sz="2400"/>
                <a:t>0”</a:t>
              </a:r>
              <a:r>
                <a:rPr lang="zh-CN" altLang="en-US" sz="2400"/>
                <a:t>。</a:t>
              </a:r>
            </a:p>
          </p:txBody>
        </p:sp>
        <p:sp>
          <p:nvSpPr>
            <p:cNvPr id="51209" name="AutoShape 9">
              <a:extLst>
                <a:ext uri="{FF2B5EF4-FFF2-40B4-BE49-F238E27FC236}">
                  <a16:creationId xmlns:a16="http://schemas.microsoft.com/office/drawing/2014/main" id="{DB9C51F2-6E80-4F1C-8F18-0EE0455FA1DE}"/>
                </a:ext>
              </a:extLst>
            </p:cNvPr>
            <p:cNvSpPr>
              <a:spLocks/>
            </p:cNvSpPr>
            <p:nvPr/>
          </p:nvSpPr>
          <p:spPr bwMode="auto">
            <a:xfrm>
              <a:off x="3560" y="2432"/>
              <a:ext cx="136" cy="725"/>
            </a:xfrm>
            <a:prstGeom prst="leftBrace">
              <a:avLst>
                <a:gd name="adj1" fmla="val 44424"/>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51210" name="Rectangle 10">
              <a:extLst>
                <a:ext uri="{FF2B5EF4-FFF2-40B4-BE49-F238E27FC236}">
                  <a16:creationId xmlns:a16="http://schemas.microsoft.com/office/drawing/2014/main" id="{1885B85D-2CDC-47E6-AB9A-7CECF71DF762}"/>
                </a:ext>
              </a:extLst>
            </p:cNvPr>
            <p:cNvSpPr>
              <a:spLocks noChangeArrowheads="1"/>
            </p:cNvSpPr>
            <p:nvPr/>
          </p:nvSpPr>
          <p:spPr bwMode="auto">
            <a:xfrm>
              <a:off x="3696" y="2886"/>
              <a:ext cx="1187"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为“</a:t>
              </a:r>
              <a:r>
                <a:rPr lang="en-US" altLang="zh-CN" sz="2400"/>
                <a:t>1”</a:t>
              </a:r>
              <a:r>
                <a:rPr lang="zh-CN" altLang="en-US" sz="2400"/>
                <a:t>则出错</a:t>
              </a:r>
            </a:p>
          </p:txBody>
        </p:sp>
        <p:sp>
          <p:nvSpPr>
            <p:cNvPr id="51211" name="Rectangle 11">
              <a:extLst>
                <a:ext uri="{FF2B5EF4-FFF2-40B4-BE49-F238E27FC236}">
                  <a16:creationId xmlns:a16="http://schemas.microsoft.com/office/drawing/2014/main" id="{44380108-470C-4E50-966D-CD6638CB4E5F}"/>
                </a:ext>
              </a:extLst>
            </p:cNvPr>
            <p:cNvSpPr>
              <a:spLocks noChangeArrowheads="1"/>
            </p:cNvSpPr>
            <p:nvPr/>
          </p:nvSpPr>
          <p:spPr bwMode="auto">
            <a:xfrm>
              <a:off x="1202" y="2568"/>
              <a:ext cx="2345"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其后为“</a:t>
              </a:r>
              <a:r>
                <a:rPr lang="en-US" altLang="zh-CN" sz="2400"/>
                <a:t>1”</a:t>
              </a:r>
              <a:r>
                <a:rPr lang="zh-CN" altLang="en-US" sz="2400"/>
                <a:t>，则检查下一位</a:t>
              </a:r>
            </a:p>
          </p:txBody>
        </p:sp>
        <p:sp>
          <p:nvSpPr>
            <p:cNvPr id="51212" name="Rectangle 12">
              <a:extLst>
                <a:ext uri="{FF2B5EF4-FFF2-40B4-BE49-F238E27FC236}">
                  <a16:creationId xmlns:a16="http://schemas.microsoft.com/office/drawing/2014/main" id="{0AF78B0B-1602-418D-8DC4-01886CDB533A}"/>
                </a:ext>
              </a:extLst>
            </p:cNvPr>
            <p:cNvSpPr>
              <a:spLocks noChangeArrowheads="1"/>
            </p:cNvSpPr>
            <p:nvPr/>
          </p:nvSpPr>
          <p:spPr bwMode="auto">
            <a:xfrm>
              <a:off x="3696" y="2296"/>
              <a:ext cx="1573"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为“</a:t>
              </a:r>
              <a:r>
                <a:rPr lang="en-US" altLang="zh-CN" sz="2400"/>
                <a:t>0”</a:t>
              </a:r>
              <a:r>
                <a:rPr lang="zh-CN" altLang="en-US" sz="2400"/>
                <a:t>则为标志位</a:t>
              </a:r>
            </a:p>
          </p:txBody>
        </p:sp>
      </p:gr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DD6990B-CA59-4EC6-855D-075DB50C072D}"/>
              </a:ext>
            </a:extLst>
          </p:cNvPr>
          <p:cNvSpPr>
            <a:spLocks noGrp="1" noChangeArrowheads="1"/>
          </p:cNvSpPr>
          <p:nvPr>
            <p:ph type="title"/>
          </p:nvPr>
        </p:nvSpPr>
        <p:spPr/>
        <p:txBody>
          <a:bodyPr/>
          <a:lstStyle/>
          <a:p>
            <a:pPr eaLnBrk="1" hangingPunct="1"/>
            <a:r>
              <a:rPr lang="en-US" altLang="zh-CN"/>
              <a:t>“0”</a:t>
            </a:r>
            <a:r>
              <a:rPr lang="zh-CN" altLang="en-US"/>
              <a:t>的插入与删除</a:t>
            </a:r>
          </a:p>
        </p:txBody>
      </p:sp>
      <p:sp>
        <p:nvSpPr>
          <p:cNvPr id="52227" name="AutoShape 4">
            <a:extLst>
              <a:ext uri="{FF2B5EF4-FFF2-40B4-BE49-F238E27FC236}">
                <a16:creationId xmlns:a16="http://schemas.microsoft.com/office/drawing/2014/main" id="{F76FE8E8-02EF-45EF-816C-3CDCDE4CF7DC}"/>
              </a:ext>
            </a:extLst>
          </p:cNvPr>
          <p:cNvSpPr>
            <a:spLocks noChangeArrowheads="1"/>
          </p:cNvSpPr>
          <p:nvPr/>
        </p:nvSpPr>
        <p:spPr bwMode="auto">
          <a:xfrm>
            <a:off x="4800600" y="1609725"/>
            <a:ext cx="1716088" cy="493713"/>
          </a:xfrm>
          <a:prstGeom prst="roundRect">
            <a:avLst>
              <a:gd name="adj" fmla="val 16667"/>
            </a:avLst>
          </a:prstGeom>
          <a:solidFill>
            <a:srgbClr val="FF99FF"/>
          </a:solidFill>
          <a:ln w="12700">
            <a:solidFill>
              <a:srgbClr val="FFCCFF"/>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52228" name="Rectangle 5">
            <a:extLst>
              <a:ext uri="{FF2B5EF4-FFF2-40B4-BE49-F238E27FC236}">
                <a16:creationId xmlns:a16="http://schemas.microsoft.com/office/drawing/2014/main" id="{47A772EC-D961-4531-B1F8-D95870FBBF1C}"/>
              </a:ext>
            </a:extLst>
          </p:cNvPr>
          <p:cNvSpPr>
            <a:spLocks noChangeArrowheads="1"/>
          </p:cNvSpPr>
          <p:nvPr/>
        </p:nvSpPr>
        <p:spPr bwMode="auto">
          <a:xfrm>
            <a:off x="468313" y="1628775"/>
            <a:ext cx="32480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ea typeface="黑体" panose="02010609060101010101" pitchFamily="49" charset="-122"/>
              </a:rPr>
              <a:t>数据中某一段比特组合恰好</a:t>
            </a:r>
          </a:p>
          <a:p>
            <a:pPr algn="l">
              <a:spcBef>
                <a:spcPct val="0"/>
              </a:spcBef>
              <a:buClrTx/>
              <a:buSzTx/>
              <a:buFontTx/>
              <a:buNone/>
            </a:pPr>
            <a:r>
              <a:rPr lang="zh-CN" altLang="en-US" sz="2000">
                <a:ea typeface="黑体" panose="02010609060101010101" pitchFamily="49" charset="-122"/>
              </a:rPr>
              <a:t>出现标志字段</a:t>
            </a:r>
          </a:p>
        </p:txBody>
      </p:sp>
      <p:sp>
        <p:nvSpPr>
          <p:cNvPr id="52229" name="Rectangle 6">
            <a:extLst>
              <a:ext uri="{FF2B5EF4-FFF2-40B4-BE49-F238E27FC236}">
                <a16:creationId xmlns:a16="http://schemas.microsoft.com/office/drawing/2014/main" id="{84044E01-96B4-4552-85A0-751E85E507B5}"/>
              </a:ext>
            </a:extLst>
          </p:cNvPr>
          <p:cNvSpPr>
            <a:spLocks noChangeArrowheads="1"/>
          </p:cNvSpPr>
          <p:nvPr/>
        </p:nvSpPr>
        <p:spPr bwMode="auto">
          <a:xfrm>
            <a:off x="4097338" y="1666875"/>
            <a:ext cx="3700462"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ea typeface="黑体" panose="02010609060101010101" pitchFamily="49" charset="-122"/>
              </a:rPr>
              <a:t>0 1 0 0 1 1 1 1 1 1 0 0 0 1 0 1 0</a:t>
            </a:r>
          </a:p>
        </p:txBody>
      </p:sp>
      <p:sp>
        <p:nvSpPr>
          <p:cNvPr id="52230" name="Rectangle 7">
            <a:extLst>
              <a:ext uri="{FF2B5EF4-FFF2-40B4-BE49-F238E27FC236}">
                <a16:creationId xmlns:a16="http://schemas.microsoft.com/office/drawing/2014/main" id="{02EA9D88-BA59-4D74-9662-6353BCCD5E2C}"/>
              </a:ext>
            </a:extLst>
          </p:cNvPr>
          <p:cNvSpPr>
            <a:spLocks noChangeArrowheads="1"/>
          </p:cNvSpPr>
          <p:nvPr/>
        </p:nvSpPr>
        <p:spPr bwMode="auto">
          <a:xfrm>
            <a:off x="4492625" y="2108200"/>
            <a:ext cx="28067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ea typeface="黑体" panose="02010609060101010101" pitchFamily="49" charset="-122"/>
              </a:rPr>
              <a:t>会被误认为是标志 字段</a:t>
            </a:r>
          </a:p>
        </p:txBody>
      </p:sp>
      <p:grpSp>
        <p:nvGrpSpPr>
          <p:cNvPr id="766984" name="Group 8">
            <a:extLst>
              <a:ext uri="{FF2B5EF4-FFF2-40B4-BE49-F238E27FC236}">
                <a16:creationId xmlns:a16="http://schemas.microsoft.com/office/drawing/2014/main" id="{07468FF9-5D30-444D-8EA9-D7225576E72C}"/>
              </a:ext>
            </a:extLst>
          </p:cNvPr>
          <p:cNvGrpSpPr>
            <a:grpSpLocks/>
          </p:cNvGrpSpPr>
          <p:nvPr/>
        </p:nvGrpSpPr>
        <p:grpSpPr bwMode="auto">
          <a:xfrm>
            <a:off x="468313" y="2592388"/>
            <a:ext cx="7540625" cy="1046162"/>
            <a:chOff x="231" y="1963"/>
            <a:chExt cx="4750" cy="659"/>
          </a:xfrm>
        </p:grpSpPr>
        <p:sp>
          <p:nvSpPr>
            <p:cNvPr id="52238" name="Rectangle 9">
              <a:extLst>
                <a:ext uri="{FF2B5EF4-FFF2-40B4-BE49-F238E27FC236}">
                  <a16:creationId xmlns:a16="http://schemas.microsoft.com/office/drawing/2014/main" id="{21E23F1B-F967-49AF-A37E-DC5E8E4738B4}"/>
                </a:ext>
              </a:extLst>
            </p:cNvPr>
            <p:cNvSpPr>
              <a:spLocks noChangeArrowheads="1"/>
            </p:cNvSpPr>
            <p:nvPr/>
          </p:nvSpPr>
          <p:spPr bwMode="auto">
            <a:xfrm>
              <a:off x="231" y="1963"/>
              <a:ext cx="1756"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ea typeface="黑体" panose="02010609060101010101" pitchFamily="49" charset="-122"/>
                </a:rPr>
                <a:t>发送端在 </a:t>
              </a:r>
              <a:r>
                <a:rPr lang="en-US" altLang="zh-CN" sz="2000">
                  <a:ea typeface="黑体" panose="02010609060101010101" pitchFamily="49" charset="-122"/>
                </a:rPr>
                <a:t>5 </a:t>
              </a:r>
              <a:r>
                <a:rPr lang="zh-CN" altLang="en-US" sz="2000">
                  <a:ea typeface="黑体" panose="02010609060101010101" pitchFamily="49" charset="-122"/>
                </a:rPr>
                <a:t>个连 </a:t>
              </a:r>
              <a:r>
                <a:rPr lang="en-US" altLang="zh-CN" sz="2000">
                  <a:ea typeface="黑体" panose="02010609060101010101" pitchFamily="49" charset="-122"/>
                </a:rPr>
                <a:t>1 </a:t>
              </a:r>
              <a:r>
                <a:rPr lang="zh-CN" altLang="en-US" sz="2000">
                  <a:ea typeface="黑体" panose="02010609060101010101" pitchFamily="49" charset="-122"/>
                </a:rPr>
                <a:t>之后</a:t>
              </a:r>
            </a:p>
            <a:p>
              <a:pPr algn="l">
                <a:spcBef>
                  <a:spcPct val="0"/>
                </a:spcBef>
                <a:buClrTx/>
                <a:buSzTx/>
                <a:buFontTx/>
                <a:buNone/>
              </a:pPr>
              <a:r>
                <a:rPr lang="zh-CN" altLang="en-US" sz="2000">
                  <a:ea typeface="黑体" panose="02010609060101010101" pitchFamily="49" charset="-122"/>
                </a:rPr>
                <a:t>填入 </a:t>
              </a:r>
              <a:r>
                <a:rPr lang="en-US" altLang="zh-CN" sz="2000">
                  <a:ea typeface="黑体" panose="02010609060101010101" pitchFamily="49" charset="-122"/>
                </a:rPr>
                <a:t>0 </a:t>
              </a:r>
              <a:r>
                <a:rPr lang="zh-CN" altLang="en-US" sz="2000">
                  <a:ea typeface="黑体" panose="02010609060101010101" pitchFamily="49" charset="-122"/>
                </a:rPr>
                <a:t>比特再发送出去</a:t>
              </a:r>
            </a:p>
          </p:txBody>
        </p:sp>
        <p:sp>
          <p:nvSpPr>
            <p:cNvPr id="52239" name="AutoShape 10">
              <a:extLst>
                <a:ext uri="{FF2B5EF4-FFF2-40B4-BE49-F238E27FC236}">
                  <a16:creationId xmlns:a16="http://schemas.microsoft.com/office/drawing/2014/main" id="{3E87F8FF-1AB9-4302-B7AE-9EEDAE7212DF}"/>
                </a:ext>
              </a:extLst>
            </p:cNvPr>
            <p:cNvSpPr>
              <a:spLocks noChangeArrowheads="1"/>
            </p:cNvSpPr>
            <p:nvPr/>
          </p:nvSpPr>
          <p:spPr bwMode="auto">
            <a:xfrm rot="-5400000">
              <a:off x="3715" y="2237"/>
              <a:ext cx="230" cy="128"/>
            </a:xfrm>
            <a:prstGeom prst="rightArrow">
              <a:avLst>
                <a:gd name="adj1" fmla="val 50000"/>
                <a:gd name="adj2" fmla="val 89852"/>
              </a:avLst>
            </a:prstGeom>
            <a:solidFill>
              <a:srgbClr val="33CC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52240" name="Rectangle 11">
              <a:extLst>
                <a:ext uri="{FF2B5EF4-FFF2-40B4-BE49-F238E27FC236}">
                  <a16:creationId xmlns:a16="http://schemas.microsoft.com/office/drawing/2014/main" id="{A1770C9D-1181-421B-BA58-FB3D47746D2D}"/>
                </a:ext>
              </a:extLst>
            </p:cNvPr>
            <p:cNvSpPr>
              <a:spLocks noChangeArrowheads="1"/>
            </p:cNvSpPr>
            <p:nvPr/>
          </p:nvSpPr>
          <p:spPr bwMode="auto">
            <a:xfrm>
              <a:off x="3354" y="2374"/>
              <a:ext cx="93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ea typeface="黑体" panose="02010609060101010101" pitchFamily="49" charset="-122"/>
                </a:rPr>
                <a:t>填入 </a:t>
              </a:r>
              <a:r>
                <a:rPr lang="en-US" altLang="zh-CN" sz="2000">
                  <a:ea typeface="黑体" panose="02010609060101010101" pitchFamily="49" charset="-122"/>
                </a:rPr>
                <a:t>0 </a:t>
              </a:r>
              <a:r>
                <a:rPr lang="zh-CN" altLang="en-US" sz="2000">
                  <a:ea typeface="黑体" panose="02010609060101010101" pitchFamily="49" charset="-122"/>
                </a:rPr>
                <a:t>比特</a:t>
              </a:r>
            </a:p>
          </p:txBody>
        </p:sp>
        <p:sp>
          <p:nvSpPr>
            <p:cNvPr id="52241" name="Rectangle 12">
              <a:extLst>
                <a:ext uri="{FF2B5EF4-FFF2-40B4-BE49-F238E27FC236}">
                  <a16:creationId xmlns:a16="http://schemas.microsoft.com/office/drawing/2014/main" id="{9ADB5E84-5C86-47D9-9943-E69CACCED1C5}"/>
                </a:ext>
              </a:extLst>
            </p:cNvPr>
            <p:cNvSpPr>
              <a:spLocks noChangeArrowheads="1"/>
            </p:cNvSpPr>
            <p:nvPr/>
          </p:nvSpPr>
          <p:spPr bwMode="auto">
            <a:xfrm>
              <a:off x="2517" y="1972"/>
              <a:ext cx="246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ea typeface="黑体" panose="02010609060101010101" pitchFamily="49" charset="-122"/>
                </a:rPr>
                <a:t>0 1 0 0 1 1 1 1 1 0 1 0 0 0 1 0 1 0</a:t>
              </a:r>
            </a:p>
          </p:txBody>
        </p:sp>
      </p:grpSp>
      <p:grpSp>
        <p:nvGrpSpPr>
          <p:cNvPr id="766989" name="Group 13">
            <a:extLst>
              <a:ext uri="{FF2B5EF4-FFF2-40B4-BE49-F238E27FC236}">
                <a16:creationId xmlns:a16="http://schemas.microsoft.com/office/drawing/2014/main" id="{E27DF2AB-1211-450A-857C-018B953E2BD8}"/>
              </a:ext>
            </a:extLst>
          </p:cNvPr>
          <p:cNvGrpSpPr>
            <a:grpSpLocks/>
          </p:cNvGrpSpPr>
          <p:nvPr/>
        </p:nvGrpSpPr>
        <p:grpSpPr bwMode="auto">
          <a:xfrm>
            <a:off x="468313" y="3808413"/>
            <a:ext cx="7540625" cy="1108075"/>
            <a:chOff x="231" y="2729"/>
            <a:chExt cx="4750" cy="698"/>
          </a:xfrm>
        </p:grpSpPr>
        <p:sp>
          <p:nvSpPr>
            <p:cNvPr id="52233" name="AutoShape 14">
              <a:extLst>
                <a:ext uri="{FF2B5EF4-FFF2-40B4-BE49-F238E27FC236}">
                  <a16:creationId xmlns:a16="http://schemas.microsoft.com/office/drawing/2014/main" id="{69998DFB-25B1-4AD6-9227-6DA67F0ACC13}"/>
                </a:ext>
              </a:extLst>
            </p:cNvPr>
            <p:cNvSpPr>
              <a:spLocks noChangeArrowheads="1"/>
            </p:cNvSpPr>
            <p:nvPr/>
          </p:nvSpPr>
          <p:spPr bwMode="auto">
            <a:xfrm>
              <a:off x="3738" y="2729"/>
              <a:ext cx="158" cy="285"/>
            </a:xfrm>
            <a:prstGeom prst="roundRect">
              <a:avLst>
                <a:gd name="adj" fmla="val 16667"/>
              </a:avLst>
            </a:prstGeom>
            <a:solidFill>
              <a:srgbClr val="FF99FF"/>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52234" name="Rectangle 15">
              <a:extLst>
                <a:ext uri="{FF2B5EF4-FFF2-40B4-BE49-F238E27FC236}">
                  <a16:creationId xmlns:a16="http://schemas.microsoft.com/office/drawing/2014/main" id="{E5164776-EB3E-47E5-BA89-ECB33653D68F}"/>
                </a:ext>
              </a:extLst>
            </p:cNvPr>
            <p:cNvSpPr>
              <a:spLocks noChangeArrowheads="1"/>
            </p:cNvSpPr>
            <p:nvPr/>
          </p:nvSpPr>
          <p:spPr bwMode="auto">
            <a:xfrm>
              <a:off x="231" y="2730"/>
              <a:ext cx="1917"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ea typeface="黑体" panose="02010609060101010101" pitchFamily="49" charset="-122"/>
                </a:rPr>
                <a:t>在接收端将 </a:t>
              </a:r>
              <a:r>
                <a:rPr lang="en-US" altLang="zh-CN" sz="2000">
                  <a:ea typeface="黑体" panose="02010609060101010101" pitchFamily="49" charset="-122"/>
                </a:rPr>
                <a:t>5 </a:t>
              </a:r>
              <a:r>
                <a:rPr lang="zh-CN" altLang="en-US" sz="2000">
                  <a:ea typeface="黑体" panose="02010609060101010101" pitchFamily="49" charset="-122"/>
                </a:rPr>
                <a:t>个连 </a:t>
              </a:r>
              <a:r>
                <a:rPr lang="en-US" altLang="zh-CN" sz="2000">
                  <a:ea typeface="黑体" panose="02010609060101010101" pitchFamily="49" charset="-122"/>
                </a:rPr>
                <a:t>1 </a:t>
              </a:r>
              <a:r>
                <a:rPr lang="zh-CN" altLang="en-US" sz="2000">
                  <a:ea typeface="黑体" panose="02010609060101010101" pitchFamily="49" charset="-122"/>
                </a:rPr>
                <a:t>之后</a:t>
              </a:r>
            </a:p>
            <a:p>
              <a:pPr algn="l">
                <a:spcBef>
                  <a:spcPct val="0"/>
                </a:spcBef>
                <a:buClrTx/>
                <a:buSzTx/>
                <a:buFontTx/>
                <a:buNone/>
              </a:pPr>
              <a:r>
                <a:rPr lang="zh-CN" altLang="en-US" sz="2000">
                  <a:ea typeface="黑体" panose="02010609060101010101" pitchFamily="49" charset="-122"/>
                </a:rPr>
                <a:t>的 </a:t>
              </a:r>
              <a:r>
                <a:rPr lang="en-US" altLang="zh-CN" sz="2000">
                  <a:ea typeface="黑体" panose="02010609060101010101" pitchFamily="49" charset="-122"/>
                </a:rPr>
                <a:t>0 </a:t>
              </a:r>
              <a:r>
                <a:rPr lang="zh-CN" altLang="en-US" sz="2000">
                  <a:ea typeface="黑体" panose="02010609060101010101" pitchFamily="49" charset="-122"/>
                </a:rPr>
                <a:t>比特删除，恢复原样</a:t>
              </a:r>
            </a:p>
          </p:txBody>
        </p:sp>
        <p:sp>
          <p:nvSpPr>
            <p:cNvPr id="52235" name="AutoShape 16">
              <a:extLst>
                <a:ext uri="{FF2B5EF4-FFF2-40B4-BE49-F238E27FC236}">
                  <a16:creationId xmlns:a16="http://schemas.microsoft.com/office/drawing/2014/main" id="{4E1C92D5-530A-47A1-B3DE-5250DED90302}"/>
                </a:ext>
              </a:extLst>
            </p:cNvPr>
            <p:cNvSpPr>
              <a:spLocks noChangeArrowheads="1"/>
            </p:cNvSpPr>
            <p:nvPr/>
          </p:nvSpPr>
          <p:spPr bwMode="auto">
            <a:xfrm rot="5400000" flipV="1">
              <a:off x="3705" y="3037"/>
              <a:ext cx="230" cy="128"/>
            </a:xfrm>
            <a:prstGeom prst="rightArrow">
              <a:avLst>
                <a:gd name="adj1" fmla="val 50000"/>
                <a:gd name="adj2" fmla="val 89852"/>
              </a:avLst>
            </a:prstGeom>
            <a:solidFill>
              <a:srgbClr val="33CC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52236" name="Rectangle 17">
              <a:extLst>
                <a:ext uri="{FF2B5EF4-FFF2-40B4-BE49-F238E27FC236}">
                  <a16:creationId xmlns:a16="http://schemas.microsoft.com/office/drawing/2014/main" id="{F5F2C87E-FA86-4009-AEEF-C0D66B811563}"/>
                </a:ext>
              </a:extLst>
            </p:cNvPr>
            <p:cNvSpPr>
              <a:spLocks noChangeArrowheads="1"/>
            </p:cNvSpPr>
            <p:nvPr/>
          </p:nvSpPr>
          <p:spPr bwMode="auto">
            <a:xfrm>
              <a:off x="2744" y="3179"/>
              <a:ext cx="206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ea typeface="黑体" panose="02010609060101010101" pitchFamily="49" charset="-122"/>
                </a:rPr>
                <a:t>在此位置删除填入的 </a:t>
              </a:r>
              <a:r>
                <a:rPr lang="en-US" altLang="zh-CN" sz="2000">
                  <a:ea typeface="黑体" panose="02010609060101010101" pitchFamily="49" charset="-122"/>
                </a:rPr>
                <a:t>0 </a:t>
              </a:r>
              <a:r>
                <a:rPr lang="zh-CN" altLang="en-US" sz="2000">
                  <a:ea typeface="黑体" panose="02010609060101010101" pitchFamily="49" charset="-122"/>
                </a:rPr>
                <a:t>比特</a:t>
              </a:r>
            </a:p>
          </p:txBody>
        </p:sp>
        <p:sp>
          <p:nvSpPr>
            <p:cNvPr id="52237" name="Rectangle 18">
              <a:extLst>
                <a:ext uri="{FF2B5EF4-FFF2-40B4-BE49-F238E27FC236}">
                  <a16:creationId xmlns:a16="http://schemas.microsoft.com/office/drawing/2014/main" id="{7792BD1A-285D-41CF-B2CA-C48DC5906859}"/>
                </a:ext>
              </a:extLst>
            </p:cNvPr>
            <p:cNvSpPr>
              <a:spLocks noChangeArrowheads="1"/>
            </p:cNvSpPr>
            <p:nvPr/>
          </p:nvSpPr>
          <p:spPr bwMode="auto">
            <a:xfrm>
              <a:off x="2517" y="2756"/>
              <a:ext cx="2464"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ea typeface="黑体" panose="02010609060101010101" pitchFamily="49" charset="-122"/>
                </a:rPr>
                <a:t>0 1 0 0 1 1 1 1 1 0 1 0 0 0 1 0 1 0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69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6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4376A3D-89A7-43B7-A154-CEAC3A2E5670}"/>
              </a:ext>
            </a:extLst>
          </p:cNvPr>
          <p:cNvSpPr>
            <a:spLocks noGrp="1" noChangeArrowheads="1"/>
          </p:cNvSpPr>
          <p:nvPr>
            <p:ph type="title"/>
          </p:nvPr>
        </p:nvSpPr>
        <p:spPr/>
        <p:txBody>
          <a:bodyPr/>
          <a:lstStyle/>
          <a:p>
            <a:pPr eaLnBrk="1" hangingPunct="1"/>
            <a:r>
              <a:rPr lang="zh-CN" altLang="en-US"/>
              <a:t>地址</a:t>
            </a:r>
          </a:p>
        </p:txBody>
      </p:sp>
      <p:sp>
        <p:nvSpPr>
          <p:cNvPr id="53251" name="Rectangle 3">
            <a:extLst>
              <a:ext uri="{FF2B5EF4-FFF2-40B4-BE49-F238E27FC236}">
                <a16:creationId xmlns:a16="http://schemas.microsoft.com/office/drawing/2014/main" id="{FDFC359A-7221-4C7D-AAA7-5427AB58413F}"/>
              </a:ext>
            </a:extLst>
          </p:cNvPr>
          <p:cNvSpPr>
            <a:spLocks noGrp="1" noChangeArrowheads="1"/>
          </p:cNvSpPr>
          <p:nvPr>
            <p:ph type="body" idx="1"/>
          </p:nvPr>
        </p:nvSpPr>
        <p:spPr>
          <a:xfrm>
            <a:off x="900113" y="1196975"/>
            <a:ext cx="7488237" cy="2529923"/>
          </a:xfrm>
        </p:spPr>
        <p:txBody>
          <a:bodyPr/>
          <a:lstStyle/>
          <a:p>
            <a:pPr eaLnBrk="1" hangingPunct="1"/>
            <a:r>
              <a:rPr lang="zh-CN" altLang="en-US" sz="2400" dirty="0"/>
              <a:t>全“</a:t>
            </a:r>
            <a:r>
              <a:rPr lang="en-US" altLang="zh-CN" sz="2400" dirty="0"/>
              <a:t>1”</a:t>
            </a:r>
            <a:r>
              <a:rPr lang="zh-CN" altLang="en-US" sz="2400" dirty="0"/>
              <a:t>为广播地址，全“</a:t>
            </a:r>
            <a:r>
              <a:rPr lang="en-US" altLang="zh-CN" sz="2400" dirty="0"/>
              <a:t>0”</a:t>
            </a:r>
            <a:r>
              <a:rPr lang="zh-CN" altLang="en-US" sz="2400" dirty="0"/>
              <a:t>为无效地址。</a:t>
            </a:r>
          </a:p>
          <a:p>
            <a:pPr eaLnBrk="1" hangingPunct="1"/>
            <a:r>
              <a:rPr lang="zh-CN" altLang="en-US" sz="2400" dirty="0"/>
              <a:t>在非平衡方式中，总是填入次站地址</a:t>
            </a:r>
          </a:p>
          <a:p>
            <a:pPr eaLnBrk="1" hangingPunct="1"/>
            <a:r>
              <a:rPr lang="zh-CN" altLang="en-US" sz="2400" dirty="0"/>
              <a:t>在平衡方式中，总是填入应答站地址，用来区分命令和响应。</a:t>
            </a:r>
            <a:endParaRPr lang="en-US" altLang="zh-CN" sz="2400" dirty="0"/>
          </a:p>
          <a:p>
            <a:pPr eaLnBrk="1" hangingPunct="1"/>
            <a:r>
              <a:rPr lang="zh-CN" altLang="en-US" sz="2400" dirty="0"/>
              <a:t>通常为</a:t>
            </a:r>
            <a:r>
              <a:rPr lang="en-US" altLang="zh-CN" sz="2400" dirty="0"/>
              <a:t>1</a:t>
            </a:r>
            <a:r>
              <a:rPr lang="zh-CN" altLang="en-US" sz="2400" dirty="0"/>
              <a:t>个字节，若第一位为“</a:t>
            </a:r>
            <a:r>
              <a:rPr lang="en-US" altLang="zh-CN" sz="2400" dirty="0"/>
              <a:t>0</a:t>
            </a:r>
            <a:r>
              <a:rPr lang="zh-CN" altLang="en-US" sz="2400" dirty="0"/>
              <a:t>”，则表明其后的一个字节也是地址，最多一般不超过</a:t>
            </a:r>
            <a:r>
              <a:rPr lang="en-US" altLang="zh-CN" sz="2400" dirty="0"/>
              <a:t>3</a:t>
            </a:r>
            <a:r>
              <a:rPr lang="zh-CN" altLang="en-US" sz="2400" dirty="0"/>
              <a:t>个字节。</a:t>
            </a:r>
          </a:p>
        </p:txBody>
      </p:sp>
      <p:grpSp>
        <p:nvGrpSpPr>
          <p:cNvPr id="741434" name="Group 58">
            <a:extLst>
              <a:ext uri="{FF2B5EF4-FFF2-40B4-BE49-F238E27FC236}">
                <a16:creationId xmlns:a16="http://schemas.microsoft.com/office/drawing/2014/main" id="{CC8E9BD3-AFB3-4074-A4AC-D6AC6AECD9D8}"/>
              </a:ext>
            </a:extLst>
          </p:cNvPr>
          <p:cNvGrpSpPr>
            <a:grpSpLocks/>
          </p:cNvGrpSpPr>
          <p:nvPr/>
        </p:nvGrpSpPr>
        <p:grpSpPr bwMode="auto">
          <a:xfrm>
            <a:off x="324098" y="3675063"/>
            <a:ext cx="4857750" cy="2798763"/>
            <a:chOff x="204" y="2024"/>
            <a:chExt cx="3060" cy="1763"/>
          </a:xfrm>
        </p:grpSpPr>
        <p:grpSp>
          <p:nvGrpSpPr>
            <p:cNvPr id="53274" name="Group 4">
              <a:extLst>
                <a:ext uri="{FF2B5EF4-FFF2-40B4-BE49-F238E27FC236}">
                  <a16:creationId xmlns:a16="http://schemas.microsoft.com/office/drawing/2014/main" id="{565EF03A-1A7A-4867-9BAC-CA2B05C98BD9}"/>
                </a:ext>
              </a:extLst>
            </p:cNvPr>
            <p:cNvGrpSpPr>
              <a:grpSpLocks/>
            </p:cNvGrpSpPr>
            <p:nvPr/>
          </p:nvGrpSpPr>
          <p:grpSpPr bwMode="auto">
            <a:xfrm>
              <a:off x="204" y="2024"/>
              <a:ext cx="3060" cy="1374"/>
              <a:chOff x="0" y="636"/>
              <a:chExt cx="4606" cy="1626"/>
            </a:xfrm>
          </p:grpSpPr>
          <p:grpSp>
            <p:nvGrpSpPr>
              <p:cNvPr id="53276" name="Group 5">
                <a:extLst>
                  <a:ext uri="{FF2B5EF4-FFF2-40B4-BE49-F238E27FC236}">
                    <a16:creationId xmlns:a16="http://schemas.microsoft.com/office/drawing/2014/main" id="{E4D9B2C0-F82A-4FAC-9849-DFCBCF5F3F49}"/>
                  </a:ext>
                </a:extLst>
              </p:cNvPr>
              <p:cNvGrpSpPr>
                <a:grpSpLocks/>
              </p:cNvGrpSpPr>
              <p:nvPr/>
            </p:nvGrpSpPr>
            <p:grpSpPr bwMode="auto">
              <a:xfrm>
                <a:off x="975" y="845"/>
                <a:ext cx="2994" cy="1088"/>
                <a:chOff x="3420" y="11757"/>
                <a:chExt cx="2340" cy="1071"/>
              </a:xfrm>
            </p:grpSpPr>
            <p:sp>
              <p:nvSpPr>
                <p:cNvPr id="53282" name="Line 6">
                  <a:extLst>
                    <a:ext uri="{FF2B5EF4-FFF2-40B4-BE49-F238E27FC236}">
                      <a16:creationId xmlns:a16="http://schemas.microsoft.com/office/drawing/2014/main" id="{F0915F51-4716-4284-A01D-CCCC4C3B672A}"/>
                    </a:ext>
                  </a:extLst>
                </p:cNvPr>
                <p:cNvSpPr>
                  <a:spLocks noChangeShapeType="1"/>
                </p:cNvSpPr>
                <p:nvPr/>
              </p:nvSpPr>
              <p:spPr bwMode="auto">
                <a:xfrm>
                  <a:off x="3597" y="11757"/>
                  <a:ext cx="360" cy="0"/>
                </a:xfrm>
                <a:prstGeom prst="line">
                  <a:avLst/>
                </a:prstGeom>
                <a:noFill/>
                <a:ln w="5080">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nvGrpSpPr>
                <p:cNvPr id="53283" name="Group 7">
                  <a:extLst>
                    <a:ext uri="{FF2B5EF4-FFF2-40B4-BE49-F238E27FC236}">
                      <a16:creationId xmlns:a16="http://schemas.microsoft.com/office/drawing/2014/main" id="{D9A989D1-C055-487C-9166-F90FC8F8D1E8}"/>
                    </a:ext>
                  </a:extLst>
                </p:cNvPr>
                <p:cNvGrpSpPr>
                  <a:grpSpLocks/>
                </p:cNvGrpSpPr>
                <p:nvPr/>
              </p:nvGrpSpPr>
              <p:grpSpPr bwMode="auto">
                <a:xfrm>
                  <a:off x="3420" y="11913"/>
                  <a:ext cx="2340" cy="915"/>
                  <a:chOff x="3420" y="11913"/>
                  <a:chExt cx="2340" cy="915"/>
                </a:xfrm>
              </p:grpSpPr>
              <p:sp>
                <p:nvSpPr>
                  <p:cNvPr id="53284" name="Line 8">
                    <a:extLst>
                      <a:ext uri="{FF2B5EF4-FFF2-40B4-BE49-F238E27FC236}">
                        <a16:creationId xmlns:a16="http://schemas.microsoft.com/office/drawing/2014/main" id="{9386F481-4052-4BC8-9FEE-BEDDDF996658}"/>
                      </a:ext>
                    </a:extLst>
                  </p:cNvPr>
                  <p:cNvSpPr>
                    <a:spLocks noChangeShapeType="1"/>
                  </p:cNvSpPr>
                  <p:nvPr/>
                </p:nvSpPr>
                <p:spPr bwMode="auto">
                  <a:xfrm>
                    <a:off x="3420" y="11913"/>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5" name="Line 9">
                    <a:extLst>
                      <a:ext uri="{FF2B5EF4-FFF2-40B4-BE49-F238E27FC236}">
                        <a16:creationId xmlns:a16="http://schemas.microsoft.com/office/drawing/2014/main" id="{C1071490-7C0C-467D-980A-93DF7AFB1284}"/>
                      </a:ext>
                    </a:extLst>
                  </p:cNvPr>
                  <p:cNvSpPr>
                    <a:spLocks noChangeShapeType="1"/>
                  </p:cNvSpPr>
                  <p:nvPr/>
                </p:nvSpPr>
                <p:spPr bwMode="auto">
                  <a:xfrm>
                    <a:off x="5400" y="11913"/>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6" name="Line 10">
                    <a:extLst>
                      <a:ext uri="{FF2B5EF4-FFF2-40B4-BE49-F238E27FC236}">
                        <a16:creationId xmlns:a16="http://schemas.microsoft.com/office/drawing/2014/main" id="{77D1B6B3-7B87-4DFD-B2EE-90EBFED13558}"/>
                      </a:ext>
                    </a:extLst>
                  </p:cNvPr>
                  <p:cNvSpPr>
                    <a:spLocks noChangeShapeType="1"/>
                  </p:cNvSpPr>
                  <p:nvPr/>
                </p:nvSpPr>
                <p:spPr bwMode="auto">
                  <a:xfrm>
                    <a:off x="4680" y="11913"/>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7" name="Line 11">
                    <a:extLst>
                      <a:ext uri="{FF2B5EF4-FFF2-40B4-BE49-F238E27FC236}">
                        <a16:creationId xmlns:a16="http://schemas.microsoft.com/office/drawing/2014/main" id="{8A2D62D2-ABEE-42C8-AAEF-082920CB943D}"/>
                      </a:ext>
                    </a:extLst>
                  </p:cNvPr>
                  <p:cNvSpPr>
                    <a:spLocks noChangeShapeType="1"/>
                  </p:cNvSpPr>
                  <p:nvPr/>
                </p:nvSpPr>
                <p:spPr bwMode="auto">
                  <a:xfrm>
                    <a:off x="3960" y="11913"/>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8" name="Rectangle 12">
                    <a:extLst>
                      <a:ext uri="{FF2B5EF4-FFF2-40B4-BE49-F238E27FC236}">
                        <a16:creationId xmlns:a16="http://schemas.microsoft.com/office/drawing/2014/main" id="{6E42531B-3214-4ED7-B90F-B56754841371}"/>
                      </a:ext>
                    </a:extLst>
                  </p:cNvPr>
                  <p:cNvSpPr>
                    <a:spLocks noChangeArrowheads="1"/>
                  </p:cNvSpPr>
                  <p:nvPr/>
                </p:nvSpPr>
                <p:spPr bwMode="auto">
                  <a:xfrm>
                    <a:off x="3780" y="12381"/>
                    <a:ext cx="540" cy="44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B</a:t>
                    </a:r>
                    <a:endParaRPr lang="en-US" altLang="zh-CN" sz="1800"/>
                  </a:p>
                </p:txBody>
              </p:sp>
              <p:sp>
                <p:nvSpPr>
                  <p:cNvPr id="53289" name="Rectangle 13" descr="C">
                    <a:extLst>
                      <a:ext uri="{FF2B5EF4-FFF2-40B4-BE49-F238E27FC236}">
                        <a16:creationId xmlns:a16="http://schemas.microsoft.com/office/drawing/2014/main" id="{F6C2ACFD-B9F3-41D0-8533-8EDBF403F448}"/>
                      </a:ext>
                    </a:extLst>
                  </p:cNvPr>
                  <p:cNvSpPr>
                    <a:spLocks noChangeArrowheads="1"/>
                  </p:cNvSpPr>
                  <p:nvPr/>
                </p:nvSpPr>
                <p:spPr bwMode="auto">
                  <a:xfrm>
                    <a:off x="4500" y="12381"/>
                    <a:ext cx="540" cy="44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C</a:t>
                    </a:r>
                    <a:endParaRPr lang="en-US" altLang="zh-CN" sz="1800"/>
                  </a:p>
                </p:txBody>
              </p:sp>
              <p:sp>
                <p:nvSpPr>
                  <p:cNvPr id="53290" name="Rectangle 14">
                    <a:extLst>
                      <a:ext uri="{FF2B5EF4-FFF2-40B4-BE49-F238E27FC236}">
                        <a16:creationId xmlns:a16="http://schemas.microsoft.com/office/drawing/2014/main" id="{12C9490B-5123-4B2B-BD91-2D8B50185D32}"/>
                      </a:ext>
                    </a:extLst>
                  </p:cNvPr>
                  <p:cNvSpPr>
                    <a:spLocks noChangeArrowheads="1"/>
                  </p:cNvSpPr>
                  <p:nvPr/>
                </p:nvSpPr>
                <p:spPr bwMode="auto">
                  <a:xfrm>
                    <a:off x="5220" y="12381"/>
                    <a:ext cx="540" cy="44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a:t>
                    </a:r>
                    <a:endParaRPr lang="en-US" altLang="zh-CN" sz="1800"/>
                  </a:p>
                </p:txBody>
              </p:sp>
              <p:sp>
                <p:nvSpPr>
                  <p:cNvPr id="53291" name="Line 15">
                    <a:extLst>
                      <a:ext uri="{FF2B5EF4-FFF2-40B4-BE49-F238E27FC236}">
                        <a16:creationId xmlns:a16="http://schemas.microsoft.com/office/drawing/2014/main" id="{53A95C8B-11DF-4FC1-A493-BA1AEBE5B571}"/>
                      </a:ext>
                    </a:extLst>
                  </p:cNvPr>
                  <p:cNvSpPr>
                    <a:spLocks noChangeShapeType="1"/>
                  </p:cNvSpPr>
                  <p:nvPr/>
                </p:nvSpPr>
                <p:spPr bwMode="auto">
                  <a:xfrm flipH="1">
                    <a:off x="3600" y="12069"/>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2" name="Line 16">
                    <a:extLst>
                      <a:ext uri="{FF2B5EF4-FFF2-40B4-BE49-F238E27FC236}">
                        <a16:creationId xmlns:a16="http://schemas.microsoft.com/office/drawing/2014/main" id="{1EC827F1-8369-40EE-8FBB-3123D989FE37}"/>
                      </a:ext>
                    </a:extLst>
                  </p:cNvPr>
                  <p:cNvSpPr>
                    <a:spLocks noChangeShapeType="1"/>
                  </p:cNvSpPr>
                  <p:nvPr/>
                </p:nvSpPr>
                <p:spPr bwMode="auto">
                  <a:xfrm flipH="1">
                    <a:off x="4140" y="12069"/>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3" name="Line 17">
                    <a:extLst>
                      <a:ext uri="{FF2B5EF4-FFF2-40B4-BE49-F238E27FC236}">
                        <a16:creationId xmlns:a16="http://schemas.microsoft.com/office/drawing/2014/main" id="{BCE1D381-CC49-4D0B-BF9B-1611C89A9CD9}"/>
                      </a:ext>
                    </a:extLst>
                  </p:cNvPr>
                  <p:cNvSpPr>
                    <a:spLocks noChangeShapeType="1"/>
                  </p:cNvSpPr>
                  <p:nvPr/>
                </p:nvSpPr>
                <p:spPr bwMode="auto">
                  <a:xfrm flipH="1">
                    <a:off x="4860" y="12069"/>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3277" name="Rectangle 18">
                <a:extLst>
                  <a:ext uri="{FF2B5EF4-FFF2-40B4-BE49-F238E27FC236}">
                    <a16:creationId xmlns:a16="http://schemas.microsoft.com/office/drawing/2014/main" id="{D0E72D35-90C8-4BA3-B8B8-DF9ED49F1F66}"/>
                  </a:ext>
                </a:extLst>
              </p:cNvPr>
              <p:cNvSpPr>
                <a:spLocks noChangeArrowheads="1"/>
              </p:cNvSpPr>
              <p:nvPr/>
            </p:nvSpPr>
            <p:spPr bwMode="auto">
              <a:xfrm>
                <a:off x="1021" y="1231"/>
                <a:ext cx="317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响应（</a:t>
                </a:r>
                <a:r>
                  <a:rPr lang="en-US" altLang="zh-CN" sz="1800"/>
                  <a:t>B</a:t>
                </a:r>
                <a:r>
                  <a:rPr lang="zh-CN" altLang="en-US" sz="1800"/>
                  <a:t>）响应（</a:t>
                </a:r>
                <a:r>
                  <a:rPr lang="en-US" altLang="zh-CN" sz="1800"/>
                  <a:t>C</a:t>
                </a:r>
                <a:r>
                  <a:rPr lang="zh-CN" altLang="en-US" sz="1800"/>
                  <a:t>）  响应（</a:t>
                </a:r>
                <a:r>
                  <a:rPr lang="en-US" altLang="zh-CN" sz="1800"/>
                  <a:t>D</a:t>
                </a:r>
                <a:r>
                  <a:rPr lang="zh-CN" altLang="en-US" sz="1800"/>
                  <a:t>） </a:t>
                </a:r>
              </a:p>
            </p:txBody>
          </p:sp>
          <p:sp>
            <p:nvSpPr>
              <p:cNvPr id="53278" name="Rectangle 19">
                <a:extLst>
                  <a:ext uri="{FF2B5EF4-FFF2-40B4-BE49-F238E27FC236}">
                    <a16:creationId xmlns:a16="http://schemas.microsoft.com/office/drawing/2014/main" id="{7A9B5420-2C85-44A8-9143-5F51CFE8BF40}"/>
                  </a:ext>
                </a:extLst>
              </p:cNvPr>
              <p:cNvSpPr>
                <a:spLocks noChangeArrowheads="1"/>
              </p:cNvSpPr>
              <p:nvPr/>
            </p:nvSpPr>
            <p:spPr bwMode="auto">
              <a:xfrm>
                <a:off x="1699" y="636"/>
                <a:ext cx="2907"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命令（</a:t>
                </a:r>
                <a:r>
                  <a:rPr lang="en-US" altLang="zh-CN" sz="1800"/>
                  <a:t>B</a:t>
                </a:r>
                <a:r>
                  <a:rPr lang="zh-CN" altLang="en-US" sz="1800"/>
                  <a:t>）或（</a:t>
                </a:r>
                <a:r>
                  <a:rPr lang="en-US" altLang="zh-CN" sz="1800"/>
                  <a:t>C</a:t>
                </a:r>
                <a:r>
                  <a:rPr lang="zh-CN" altLang="en-US" sz="1800"/>
                  <a:t>）或（</a:t>
                </a:r>
                <a:r>
                  <a:rPr lang="en-US" altLang="zh-CN" sz="1800"/>
                  <a:t>D</a:t>
                </a:r>
                <a:r>
                  <a:rPr lang="zh-CN" altLang="en-US" sz="1800"/>
                  <a:t>）</a:t>
                </a:r>
                <a:r>
                  <a:rPr lang="zh-CN" altLang="en-US" sz="2400"/>
                  <a:t> </a:t>
                </a:r>
              </a:p>
            </p:txBody>
          </p:sp>
          <p:sp>
            <p:nvSpPr>
              <p:cNvPr id="53279" name="Rectangle 20">
                <a:extLst>
                  <a:ext uri="{FF2B5EF4-FFF2-40B4-BE49-F238E27FC236}">
                    <a16:creationId xmlns:a16="http://schemas.microsoft.com/office/drawing/2014/main" id="{DD382A55-D201-4C56-98C9-5446359D2718}"/>
                  </a:ext>
                </a:extLst>
              </p:cNvPr>
              <p:cNvSpPr>
                <a:spLocks noChangeArrowheads="1"/>
              </p:cNvSpPr>
              <p:nvPr/>
            </p:nvSpPr>
            <p:spPr bwMode="auto">
              <a:xfrm>
                <a:off x="1474" y="1921"/>
                <a:ext cx="2440"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次站         次站      次站</a:t>
                </a:r>
                <a:r>
                  <a:rPr lang="zh-CN" altLang="en-US" sz="2400"/>
                  <a:t> </a:t>
                </a:r>
              </a:p>
            </p:txBody>
          </p:sp>
          <p:sp>
            <p:nvSpPr>
              <p:cNvPr id="53280" name="Rectangle 21">
                <a:extLst>
                  <a:ext uri="{FF2B5EF4-FFF2-40B4-BE49-F238E27FC236}">
                    <a16:creationId xmlns:a16="http://schemas.microsoft.com/office/drawing/2014/main" id="{71757ACA-7C51-425C-AFED-296DB46D4947}"/>
                  </a:ext>
                </a:extLst>
              </p:cNvPr>
              <p:cNvSpPr>
                <a:spLocks noChangeArrowheads="1"/>
              </p:cNvSpPr>
              <p:nvPr/>
            </p:nvSpPr>
            <p:spPr bwMode="auto">
              <a:xfrm>
                <a:off x="0" y="853"/>
                <a:ext cx="948"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主站  </a:t>
                </a:r>
                <a:r>
                  <a:rPr lang="en-US" altLang="zh-CN" sz="1800"/>
                  <a:t>A </a:t>
                </a:r>
              </a:p>
            </p:txBody>
          </p:sp>
          <p:sp>
            <p:nvSpPr>
              <p:cNvPr id="53281" name="Rectangle 22">
                <a:extLst>
                  <a:ext uri="{FF2B5EF4-FFF2-40B4-BE49-F238E27FC236}">
                    <a16:creationId xmlns:a16="http://schemas.microsoft.com/office/drawing/2014/main" id="{3421F4D8-0356-4813-9B66-EEB0E2EC9E34}"/>
                  </a:ext>
                </a:extLst>
              </p:cNvPr>
              <p:cNvSpPr>
                <a:spLocks noChangeArrowheads="1"/>
              </p:cNvSpPr>
              <p:nvPr/>
            </p:nvSpPr>
            <p:spPr bwMode="auto">
              <a:xfrm>
                <a:off x="521" y="799"/>
                <a:ext cx="499" cy="40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grpSp>
        <p:sp>
          <p:nvSpPr>
            <p:cNvPr id="53275" name="Rectangle 56">
              <a:extLst>
                <a:ext uri="{FF2B5EF4-FFF2-40B4-BE49-F238E27FC236}">
                  <a16:creationId xmlns:a16="http://schemas.microsoft.com/office/drawing/2014/main" id="{F42EC655-A88C-4CF7-B34A-A9172DC51A7E}"/>
                </a:ext>
              </a:extLst>
            </p:cNvPr>
            <p:cNvSpPr>
              <a:spLocks noChangeArrowheads="1"/>
            </p:cNvSpPr>
            <p:nvPr/>
          </p:nvSpPr>
          <p:spPr bwMode="auto">
            <a:xfrm>
              <a:off x="1247" y="3430"/>
              <a:ext cx="1081"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非平衡方式</a:t>
              </a:r>
            </a:p>
          </p:txBody>
        </p:sp>
      </p:grpSp>
      <p:grpSp>
        <p:nvGrpSpPr>
          <p:cNvPr id="741435" name="Group 59">
            <a:extLst>
              <a:ext uri="{FF2B5EF4-FFF2-40B4-BE49-F238E27FC236}">
                <a16:creationId xmlns:a16="http://schemas.microsoft.com/office/drawing/2014/main" id="{F7E66B66-370C-41ED-9EEF-178BE196CEB6}"/>
              </a:ext>
            </a:extLst>
          </p:cNvPr>
          <p:cNvGrpSpPr>
            <a:grpSpLocks/>
          </p:cNvGrpSpPr>
          <p:nvPr/>
        </p:nvGrpSpPr>
        <p:grpSpPr bwMode="auto">
          <a:xfrm>
            <a:off x="5004048" y="3962401"/>
            <a:ext cx="3683000" cy="2511425"/>
            <a:chOff x="3152" y="2205"/>
            <a:chExt cx="2320" cy="1582"/>
          </a:xfrm>
        </p:grpSpPr>
        <p:grpSp>
          <p:nvGrpSpPr>
            <p:cNvPr id="53254" name="Group 37">
              <a:extLst>
                <a:ext uri="{FF2B5EF4-FFF2-40B4-BE49-F238E27FC236}">
                  <a16:creationId xmlns:a16="http://schemas.microsoft.com/office/drawing/2014/main" id="{A81AD6FC-3A06-4A75-B8ED-332978C56CF3}"/>
                </a:ext>
              </a:extLst>
            </p:cNvPr>
            <p:cNvGrpSpPr>
              <a:grpSpLocks/>
            </p:cNvGrpSpPr>
            <p:nvPr/>
          </p:nvGrpSpPr>
          <p:grpSpPr bwMode="auto">
            <a:xfrm>
              <a:off x="3152" y="2205"/>
              <a:ext cx="2320" cy="1158"/>
              <a:chOff x="1292" y="2341"/>
              <a:chExt cx="2320" cy="1158"/>
            </a:xfrm>
          </p:grpSpPr>
          <p:grpSp>
            <p:nvGrpSpPr>
              <p:cNvPr id="53256" name="Group 38">
                <a:extLst>
                  <a:ext uri="{FF2B5EF4-FFF2-40B4-BE49-F238E27FC236}">
                    <a16:creationId xmlns:a16="http://schemas.microsoft.com/office/drawing/2014/main" id="{A87997F7-F796-457A-8147-54DC1B185FD8}"/>
                  </a:ext>
                </a:extLst>
              </p:cNvPr>
              <p:cNvGrpSpPr>
                <a:grpSpLocks/>
              </p:cNvGrpSpPr>
              <p:nvPr/>
            </p:nvGrpSpPr>
            <p:grpSpPr bwMode="auto">
              <a:xfrm>
                <a:off x="1383" y="2574"/>
                <a:ext cx="2223" cy="925"/>
                <a:chOff x="1292" y="2401"/>
                <a:chExt cx="2858" cy="1174"/>
              </a:xfrm>
            </p:grpSpPr>
            <p:sp>
              <p:nvSpPr>
                <p:cNvPr id="53261" name="Rectangle 39">
                  <a:extLst>
                    <a:ext uri="{FF2B5EF4-FFF2-40B4-BE49-F238E27FC236}">
                      <a16:creationId xmlns:a16="http://schemas.microsoft.com/office/drawing/2014/main" id="{6389F66C-7443-4FFF-9CC9-ED7F23038F97}"/>
                    </a:ext>
                  </a:extLst>
                </p:cNvPr>
                <p:cNvSpPr>
                  <a:spLocks noChangeArrowheads="1"/>
                </p:cNvSpPr>
                <p:nvPr/>
              </p:nvSpPr>
              <p:spPr bwMode="auto">
                <a:xfrm>
                  <a:off x="2063" y="2401"/>
                  <a:ext cx="2087"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a:t>	</a:t>
                  </a:r>
                </a:p>
              </p:txBody>
            </p:sp>
            <p:sp>
              <p:nvSpPr>
                <p:cNvPr id="53262" name="Rectangle 40">
                  <a:extLst>
                    <a:ext uri="{FF2B5EF4-FFF2-40B4-BE49-F238E27FC236}">
                      <a16:creationId xmlns:a16="http://schemas.microsoft.com/office/drawing/2014/main" id="{F9D2AB02-CE45-4D76-BD93-C1850600B8D9}"/>
                    </a:ext>
                  </a:extLst>
                </p:cNvPr>
                <p:cNvSpPr>
                  <a:spLocks noChangeArrowheads="1"/>
                </p:cNvSpPr>
                <p:nvPr/>
              </p:nvSpPr>
              <p:spPr bwMode="auto">
                <a:xfrm>
                  <a:off x="2609" y="2619"/>
                  <a:ext cx="149"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zh-CN" sz="2400"/>
                </a:p>
              </p:txBody>
            </p:sp>
            <p:sp>
              <p:nvSpPr>
                <p:cNvPr id="53263" name="Rectangle 41">
                  <a:extLst>
                    <a:ext uri="{FF2B5EF4-FFF2-40B4-BE49-F238E27FC236}">
                      <a16:creationId xmlns:a16="http://schemas.microsoft.com/office/drawing/2014/main" id="{ABE045B2-3D97-48D6-8247-D2ECB2651A0A}"/>
                    </a:ext>
                  </a:extLst>
                </p:cNvPr>
                <p:cNvSpPr>
                  <a:spLocks noChangeArrowheads="1"/>
                </p:cNvSpPr>
                <p:nvPr/>
              </p:nvSpPr>
              <p:spPr bwMode="auto">
                <a:xfrm>
                  <a:off x="2654" y="2892"/>
                  <a:ext cx="1096"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命令（</a:t>
                  </a:r>
                  <a:r>
                    <a:rPr lang="en-US" altLang="zh-CN" sz="1800"/>
                    <a:t>A</a:t>
                  </a:r>
                  <a:r>
                    <a:rPr lang="zh-CN" altLang="en-US" sz="1800"/>
                    <a:t>）</a:t>
                  </a:r>
                  <a:r>
                    <a:rPr lang="zh-CN" altLang="en-US" sz="2400"/>
                    <a:t> </a:t>
                  </a:r>
                </a:p>
              </p:txBody>
            </p:sp>
            <p:grpSp>
              <p:nvGrpSpPr>
                <p:cNvPr id="53264" name="Group 42">
                  <a:extLst>
                    <a:ext uri="{FF2B5EF4-FFF2-40B4-BE49-F238E27FC236}">
                      <a16:creationId xmlns:a16="http://schemas.microsoft.com/office/drawing/2014/main" id="{2B4198FE-4893-4411-A1A9-F98D29A0BFC2}"/>
                    </a:ext>
                  </a:extLst>
                </p:cNvPr>
                <p:cNvGrpSpPr>
                  <a:grpSpLocks/>
                </p:cNvGrpSpPr>
                <p:nvPr/>
              </p:nvGrpSpPr>
              <p:grpSpPr bwMode="auto">
                <a:xfrm>
                  <a:off x="1292" y="2478"/>
                  <a:ext cx="2767" cy="1097"/>
                  <a:chOff x="1565" y="2478"/>
                  <a:chExt cx="2767" cy="1097"/>
                </a:xfrm>
              </p:grpSpPr>
              <p:grpSp>
                <p:nvGrpSpPr>
                  <p:cNvPr id="53265" name="Group 43">
                    <a:extLst>
                      <a:ext uri="{FF2B5EF4-FFF2-40B4-BE49-F238E27FC236}">
                        <a16:creationId xmlns:a16="http://schemas.microsoft.com/office/drawing/2014/main" id="{A5298BA3-3B63-432A-9C37-FE4721952D2C}"/>
                      </a:ext>
                    </a:extLst>
                  </p:cNvPr>
                  <p:cNvGrpSpPr>
                    <a:grpSpLocks/>
                  </p:cNvGrpSpPr>
                  <p:nvPr/>
                </p:nvGrpSpPr>
                <p:grpSpPr bwMode="auto">
                  <a:xfrm>
                    <a:off x="1565" y="2478"/>
                    <a:ext cx="2767" cy="1043"/>
                    <a:chOff x="7200" y="11601"/>
                    <a:chExt cx="2340" cy="1092"/>
                  </a:xfrm>
                </p:grpSpPr>
                <p:sp>
                  <p:nvSpPr>
                    <p:cNvPr id="53267" name="Rectangle 44">
                      <a:extLst>
                        <a:ext uri="{FF2B5EF4-FFF2-40B4-BE49-F238E27FC236}">
                          <a16:creationId xmlns:a16="http://schemas.microsoft.com/office/drawing/2014/main" id="{5D0AEB18-CC02-4624-AA83-3C95346DE8AE}"/>
                        </a:ext>
                      </a:extLst>
                    </p:cNvPr>
                    <p:cNvSpPr>
                      <a:spLocks noChangeArrowheads="1"/>
                    </p:cNvSpPr>
                    <p:nvPr/>
                  </p:nvSpPr>
                  <p:spPr bwMode="auto">
                    <a:xfrm>
                      <a:off x="7200" y="11892"/>
                      <a:ext cx="540" cy="46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A</a:t>
                      </a:r>
                      <a:endParaRPr lang="en-US" altLang="zh-CN" sz="1800"/>
                    </a:p>
                  </p:txBody>
                </p:sp>
                <p:sp>
                  <p:nvSpPr>
                    <p:cNvPr id="53268" name="Line 45">
                      <a:extLst>
                        <a:ext uri="{FF2B5EF4-FFF2-40B4-BE49-F238E27FC236}">
                          <a16:creationId xmlns:a16="http://schemas.microsoft.com/office/drawing/2014/main" id="{7EB42500-D474-4DFB-8634-3730354B592B}"/>
                        </a:ext>
                      </a:extLst>
                    </p:cNvPr>
                    <p:cNvSpPr>
                      <a:spLocks noChangeShapeType="1"/>
                    </p:cNvSpPr>
                    <p:nvPr/>
                  </p:nvSpPr>
                  <p:spPr bwMode="auto">
                    <a:xfrm>
                      <a:off x="7920" y="12069"/>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9" name="Rectangle 46">
                      <a:extLst>
                        <a:ext uri="{FF2B5EF4-FFF2-40B4-BE49-F238E27FC236}">
                          <a16:creationId xmlns:a16="http://schemas.microsoft.com/office/drawing/2014/main" id="{203952C0-11B5-478E-B195-EE2A7C98FC44}"/>
                        </a:ext>
                      </a:extLst>
                    </p:cNvPr>
                    <p:cNvSpPr>
                      <a:spLocks noChangeArrowheads="1"/>
                    </p:cNvSpPr>
                    <p:nvPr/>
                  </p:nvSpPr>
                  <p:spPr bwMode="auto">
                    <a:xfrm>
                      <a:off x="9000" y="11913"/>
                      <a:ext cx="540" cy="44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B</a:t>
                      </a:r>
                      <a:endParaRPr lang="en-US" altLang="zh-CN" sz="1800"/>
                    </a:p>
                  </p:txBody>
                </p:sp>
                <p:sp>
                  <p:nvSpPr>
                    <p:cNvPr id="53270" name="Line 47">
                      <a:extLst>
                        <a:ext uri="{FF2B5EF4-FFF2-40B4-BE49-F238E27FC236}">
                          <a16:creationId xmlns:a16="http://schemas.microsoft.com/office/drawing/2014/main" id="{58AC24A0-1B2E-4740-B95F-F5653DFAFD73}"/>
                        </a:ext>
                      </a:extLst>
                    </p:cNvPr>
                    <p:cNvSpPr>
                      <a:spLocks noChangeShapeType="1"/>
                    </p:cNvSpPr>
                    <p:nvPr/>
                  </p:nvSpPr>
                  <p:spPr bwMode="auto">
                    <a:xfrm>
                      <a:off x="8100" y="11601"/>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1" name="Line 48">
                      <a:extLst>
                        <a:ext uri="{FF2B5EF4-FFF2-40B4-BE49-F238E27FC236}">
                          <a16:creationId xmlns:a16="http://schemas.microsoft.com/office/drawing/2014/main" id="{E1D8BF35-5828-4002-B178-857474900F23}"/>
                        </a:ext>
                      </a:extLst>
                    </p:cNvPr>
                    <p:cNvSpPr>
                      <a:spLocks noChangeShapeType="1"/>
                    </p:cNvSpPr>
                    <p:nvPr/>
                  </p:nvSpPr>
                  <p:spPr bwMode="auto">
                    <a:xfrm flipH="1">
                      <a:off x="8100" y="11757"/>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2" name="Line 49">
                      <a:extLst>
                        <a:ext uri="{FF2B5EF4-FFF2-40B4-BE49-F238E27FC236}">
                          <a16:creationId xmlns:a16="http://schemas.microsoft.com/office/drawing/2014/main" id="{E7342129-C6F8-45E6-BECB-74429D194917}"/>
                        </a:ext>
                      </a:extLst>
                    </p:cNvPr>
                    <p:cNvSpPr>
                      <a:spLocks noChangeShapeType="1"/>
                    </p:cNvSpPr>
                    <p:nvPr/>
                  </p:nvSpPr>
                  <p:spPr bwMode="auto">
                    <a:xfrm flipH="1">
                      <a:off x="8100" y="12381"/>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3" name="Line 50">
                      <a:extLst>
                        <a:ext uri="{FF2B5EF4-FFF2-40B4-BE49-F238E27FC236}">
                          <a16:creationId xmlns:a16="http://schemas.microsoft.com/office/drawing/2014/main" id="{06670A36-6DF6-4456-ADA3-236FF5EE9982}"/>
                        </a:ext>
                      </a:extLst>
                    </p:cNvPr>
                    <p:cNvSpPr>
                      <a:spLocks noChangeShapeType="1"/>
                    </p:cNvSpPr>
                    <p:nvPr/>
                  </p:nvSpPr>
                  <p:spPr bwMode="auto">
                    <a:xfrm>
                      <a:off x="8100" y="12693"/>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3266" name="Rectangle 51">
                    <a:extLst>
                      <a:ext uri="{FF2B5EF4-FFF2-40B4-BE49-F238E27FC236}">
                        <a16:creationId xmlns:a16="http://schemas.microsoft.com/office/drawing/2014/main" id="{92D32C91-FB5E-4918-AB31-9AD729B35FBB}"/>
                      </a:ext>
                    </a:extLst>
                  </p:cNvPr>
                  <p:cNvSpPr>
                    <a:spLocks noChangeArrowheads="1"/>
                  </p:cNvSpPr>
                  <p:nvPr/>
                </p:nvSpPr>
                <p:spPr bwMode="auto">
                  <a:xfrm>
                    <a:off x="2653" y="3210"/>
                    <a:ext cx="1097"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响应（</a:t>
                    </a:r>
                    <a:r>
                      <a:rPr lang="en-US" altLang="zh-CN" sz="1800"/>
                      <a:t>A</a:t>
                    </a:r>
                    <a:r>
                      <a:rPr lang="zh-CN" altLang="en-US" sz="1800"/>
                      <a:t>）</a:t>
                    </a:r>
                    <a:r>
                      <a:rPr lang="zh-CN" altLang="en-US" sz="2400"/>
                      <a:t> </a:t>
                    </a:r>
                  </a:p>
                </p:txBody>
              </p:sp>
            </p:grpSp>
          </p:grpSp>
          <p:sp>
            <p:nvSpPr>
              <p:cNvPr id="53257" name="Rectangle 52">
                <a:extLst>
                  <a:ext uri="{FF2B5EF4-FFF2-40B4-BE49-F238E27FC236}">
                    <a16:creationId xmlns:a16="http://schemas.microsoft.com/office/drawing/2014/main" id="{6DE6ADB9-9530-4606-9B53-7819E3D7DFE2}"/>
                  </a:ext>
                </a:extLst>
              </p:cNvPr>
              <p:cNvSpPr>
                <a:spLocks noChangeArrowheads="1"/>
              </p:cNvSpPr>
              <p:nvPr/>
            </p:nvSpPr>
            <p:spPr bwMode="auto">
              <a:xfrm>
                <a:off x="1292" y="2478"/>
                <a:ext cx="695"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1800"/>
                  <a:t>复合站</a:t>
                </a:r>
              </a:p>
            </p:txBody>
          </p:sp>
          <p:sp>
            <p:nvSpPr>
              <p:cNvPr id="53258" name="Rectangle 53">
                <a:extLst>
                  <a:ext uri="{FF2B5EF4-FFF2-40B4-BE49-F238E27FC236}">
                    <a16:creationId xmlns:a16="http://schemas.microsoft.com/office/drawing/2014/main" id="{BEB4C71A-B026-4A3B-8404-95D439804CD2}"/>
                  </a:ext>
                </a:extLst>
              </p:cNvPr>
              <p:cNvSpPr>
                <a:spLocks noChangeArrowheads="1"/>
              </p:cNvSpPr>
              <p:nvPr/>
            </p:nvSpPr>
            <p:spPr bwMode="auto">
              <a:xfrm>
                <a:off x="2200" y="2341"/>
                <a:ext cx="80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1800"/>
                  <a:t>命令（</a:t>
                </a:r>
                <a:r>
                  <a:rPr lang="en-US" altLang="zh-CN" sz="1800"/>
                  <a:t>B</a:t>
                </a:r>
                <a:r>
                  <a:rPr lang="zh-CN" altLang="en-US" sz="1800"/>
                  <a:t>）</a:t>
                </a:r>
              </a:p>
            </p:txBody>
          </p:sp>
          <p:sp>
            <p:nvSpPr>
              <p:cNvPr id="53259" name="Rectangle 54">
                <a:extLst>
                  <a:ext uri="{FF2B5EF4-FFF2-40B4-BE49-F238E27FC236}">
                    <a16:creationId xmlns:a16="http://schemas.microsoft.com/office/drawing/2014/main" id="{9916193A-54F1-4F40-AD54-EDC7D7D7E418}"/>
                  </a:ext>
                </a:extLst>
              </p:cNvPr>
              <p:cNvSpPr>
                <a:spLocks noChangeArrowheads="1"/>
              </p:cNvSpPr>
              <p:nvPr/>
            </p:nvSpPr>
            <p:spPr bwMode="auto">
              <a:xfrm>
                <a:off x="3061" y="2568"/>
                <a:ext cx="551"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1800"/>
                  <a:t>复合站</a:t>
                </a:r>
              </a:p>
            </p:txBody>
          </p:sp>
          <p:sp>
            <p:nvSpPr>
              <p:cNvPr id="53260" name="Rectangle 55">
                <a:extLst>
                  <a:ext uri="{FF2B5EF4-FFF2-40B4-BE49-F238E27FC236}">
                    <a16:creationId xmlns:a16="http://schemas.microsoft.com/office/drawing/2014/main" id="{D0F5BE4E-04D2-4B72-95BD-D54B529EA3CB}"/>
                  </a:ext>
                </a:extLst>
              </p:cNvPr>
              <p:cNvSpPr>
                <a:spLocks noChangeArrowheads="1"/>
              </p:cNvSpPr>
              <p:nvPr/>
            </p:nvSpPr>
            <p:spPr bwMode="auto">
              <a:xfrm>
                <a:off x="2200" y="2659"/>
                <a:ext cx="80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1800"/>
                  <a:t>响应（</a:t>
                </a:r>
                <a:r>
                  <a:rPr lang="en-US" altLang="zh-CN" sz="1800"/>
                  <a:t>B</a:t>
                </a:r>
                <a:r>
                  <a:rPr lang="zh-CN" altLang="en-US" sz="1800"/>
                  <a:t>）</a:t>
                </a:r>
              </a:p>
            </p:txBody>
          </p:sp>
        </p:grpSp>
        <p:sp>
          <p:nvSpPr>
            <p:cNvPr id="53255" name="Rectangle 57">
              <a:extLst>
                <a:ext uri="{FF2B5EF4-FFF2-40B4-BE49-F238E27FC236}">
                  <a16:creationId xmlns:a16="http://schemas.microsoft.com/office/drawing/2014/main" id="{28E4EA1C-FB10-4719-991A-5A72035889C7}"/>
                </a:ext>
              </a:extLst>
            </p:cNvPr>
            <p:cNvSpPr>
              <a:spLocks noChangeArrowheads="1"/>
            </p:cNvSpPr>
            <p:nvPr/>
          </p:nvSpPr>
          <p:spPr bwMode="auto">
            <a:xfrm>
              <a:off x="3969" y="3430"/>
              <a:ext cx="888"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平衡方式</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14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1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4">
            <a:extLst>
              <a:ext uri="{FF2B5EF4-FFF2-40B4-BE49-F238E27FC236}">
                <a16:creationId xmlns:a16="http://schemas.microsoft.com/office/drawing/2014/main" id="{ACA48139-9206-4BD8-9E52-7F5D9F32AF79}"/>
              </a:ext>
            </a:extLst>
          </p:cNvPr>
          <p:cNvSpPr>
            <a:spLocks noChangeArrowheads="1"/>
          </p:cNvSpPr>
          <p:nvPr/>
        </p:nvSpPr>
        <p:spPr bwMode="auto">
          <a:xfrm>
            <a:off x="6836781" y="1637499"/>
            <a:ext cx="2011362"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82" name="Rectangle 5">
            <a:extLst>
              <a:ext uri="{FF2B5EF4-FFF2-40B4-BE49-F238E27FC236}">
                <a16:creationId xmlns:a16="http://schemas.microsoft.com/office/drawing/2014/main" id="{1D08CBBA-E832-494A-8594-1F6A05332AF9}"/>
              </a:ext>
            </a:extLst>
          </p:cNvPr>
          <p:cNvSpPr>
            <a:spLocks noChangeArrowheads="1"/>
          </p:cNvSpPr>
          <p:nvPr/>
        </p:nvSpPr>
        <p:spPr bwMode="auto">
          <a:xfrm>
            <a:off x="6855831" y="2247099"/>
            <a:ext cx="1981200" cy="609600"/>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83" name="Line 6">
            <a:extLst>
              <a:ext uri="{FF2B5EF4-FFF2-40B4-BE49-F238E27FC236}">
                <a16:creationId xmlns:a16="http://schemas.microsoft.com/office/drawing/2014/main" id="{C41C1C18-4271-4B09-991F-43D24C7895A2}"/>
              </a:ext>
            </a:extLst>
          </p:cNvPr>
          <p:cNvSpPr>
            <a:spLocks noChangeShapeType="1"/>
          </p:cNvSpPr>
          <p:nvPr/>
        </p:nvSpPr>
        <p:spPr bwMode="auto">
          <a:xfrm>
            <a:off x="6836781" y="2245511"/>
            <a:ext cx="2008187" cy="1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84" name="Rectangle 7">
            <a:extLst>
              <a:ext uri="{FF2B5EF4-FFF2-40B4-BE49-F238E27FC236}">
                <a16:creationId xmlns:a16="http://schemas.microsoft.com/office/drawing/2014/main" id="{D51DB03A-A585-4E7C-B400-37429876C9AF}"/>
              </a:ext>
            </a:extLst>
          </p:cNvPr>
          <p:cNvSpPr>
            <a:spLocks noChangeArrowheads="1"/>
          </p:cNvSpPr>
          <p:nvPr/>
        </p:nvSpPr>
        <p:spPr bwMode="auto">
          <a:xfrm>
            <a:off x="7143168" y="2399499"/>
            <a:ext cx="1390650"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defRPr/>
            </a:pPr>
            <a:endParaRPr kumimoji="1" lang="zh-CN" altLang="zh-CN">
              <a:solidFill>
                <a:srgbClr val="3333CC"/>
              </a:solidFill>
            </a:endParaRPr>
          </a:p>
        </p:txBody>
      </p:sp>
      <p:sp>
        <p:nvSpPr>
          <p:cNvPr id="85" name="Line 8">
            <a:extLst>
              <a:ext uri="{FF2B5EF4-FFF2-40B4-BE49-F238E27FC236}">
                <a16:creationId xmlns:a16="http://schemas.microsoft.com/office/drawing/2014/main" id="{F496D821-B712-4B0D-A3DC-04E01FC468E4}"/>
              </a:ext>
            </a:extLst>
          </p:cNvPr>
          <p:cNvSpPr>
            <a:spLocks noChangeShapeType="1"/>
          </p:cNvSpPr>
          <p:nvPr/>
        </p:nvSpPr>
        <p:spPr bwMode="auto">
          <a:xfrm>
            <a:off x="6836781" y="2855111"/>
            <a:ext cx="2008187" cy="1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86" name="Rectangle 9">
            <a:extLst>
              <a:ext uri="{FF2B5EF4-FFF2-40B4-BE49-F238E27FC236}">
                <a16:creationId xmlns:a16="http://schemas.microsoft.com/office/drawing/2014/main" id="{939906EC-9C3D-4A11-9188-AFE8F82FB887}"/>
              </a:ext>
            </a:extLst>
          </p:cNvPr>
          <p:cNvSpPr>
            <a:spLocks noChangeArrowheads="1"/>
          </p:cNvSpPr>
          <p:nvPr/>
        </p:nvSpPr>
        <p:spPr bwMode="auto">
          <a:xfrm>
            <a:off x="7347956" y="1789899"/>
            <a:ext cx="99060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defRPr/>
            </a:pPr>
            <a:r>
              <a:rPr kumimoji="1" lang="en-US" altLang="zh-CN">
                <a:solidFill>
                  <a:srgbClr val="3333CC"/>
                </a:solidFill>
              </a:rPr>
              <a:t>IP </a:t>
            </a:r>
            <a:r>
              <a:rPr kumimoji="1" lang="zh-CN" altLang="en-US">
                <a:solidFill>
                  <a:srgbClr val="3333CC"/>
                </a:solidFill>
              </a:rPr>
              <a:t>数据报</a:t>
            </a:r>
          </a:p>
        </p:txBody>
      </p:sp>
      <p:sp>
        <p:nvSpPr>
          <p:cNvPr id="87" name="Rectangle 10">
            <a:extLst>
              <a:ext uri="{FF2B5EF4-FFF2-40B4-BE49-F238E27FC236}">
                <a16:creationId xmlns:a16="http://schemas.microsoft.com/office/drawing/2014/main" id="{7F90B2CF-D397-4AC1-BD43-A37E97AA9744}"/>
              </a:ext>
            </a:extLst>
          </p:cNvPr>
          <p:cNvSpPr>
            <a:spLocks noChangeArrowheads="1"/>
          </p:cNvSpPr>
          <p:nvPr/>
        </p:nvSpPr>
        <p:spPr bwMode="auto">
          <a:xfrm>
            <a:off x="7136818" y="3009099"/>
            <a:ext cx="1403350"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defRPr/>
            </a:pPr>
            <a:endParaRPr kumimoji="1" lang="zh-CN" altLang="zh-CN">
              <a:solidFill>
                <a:srgbClr val="3333CC"/>
              </a:solidFill>
            </a:endParaRPr>
          </a:p>
        </p:txBody>
      </p:sp>
      <p:sp>
        <p:nvSpPr>
          <p:cNvPr id="88" name="Rectangle 11">
            <a:extLst>
              <a:ext uri="{FF2B5EF4-FFF2-40B4-BE49-F238E27FC236}">
                <a16:creationId xmlns:a16="http://schemas.microsoft.com/office/drawing/2014/main" id="{10479178-5CAD-4D11-B27E-87493E5CE2F1}"/>
              </a:ext>
            </a:extLst>
          </p:cNvPr>
          <p:cNvSpPr>
            <a:spLocks noChangeArrowheads="1"/>
          </p:cNvSpPr>
          <p:nvPr/>
        </p:nvSpPr>
        <p:spPr bwMode="auto">
          <a:xfrm>
            <a:off x="7073318" y="3021799"/>
            <a:ext cx="16033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lnSpc>
                <a:spcPct val="85000"/>
              </a:lnSpc>
              <a:spcBef>
                <a:spcPct val="0"/>
              </a:spcBef>
              <a:spcAft>
                <a:spcPct val="0"/>
              </a:spcAft>
            </a:pPr>
            <a:r>
              <a:rPr kumimoji="1" lang="en-US" altLang="zh-CN" sz="1600">
                <a:solidFill>
                  <a:srgbClr val="3333CC"/>
                </a:solidFill>
              </a:rPr>
              <a:t>1010…  …0110</a:t>
            </a:r>
          </a:p>
        </p:txBody>
      </p:sp>
      <p:sp>
        <p:nvSpPr>
          <p:cNvPr id="89" name="AutoShape 12">
            <a:extLst>
              <a:ext uri="{FF2B5EF4-FFF2-40B4-BE49-F238E27FC236}">
                <a16:creationId xmlns:a16="http://schemas.microsoft.com/office/drawing/2014/main" id="{D36482F9-82B5-49F7-AC41-B24DF69DA9EE}"/>
              </a:ext>
            </a:extLst>
          </p:cNvPr>
          <p:cNvSpPr>
            <a:spLocks noChangeArrowheads="1"/>
          </p:cNvSpPr>
          <p:nvPr/>
        </p:nvSpPr>
        <p:spPr bwMode="auto">
          <a:xfrm flipV="1">
            <a:off x="7708318" y="2751924"/>
            <a:ext cx="304800" cy="334962"/>
          </a:xfrm>
          <a:prstGeom prst="downArrow">
            <a:avLst>
              <a:gd name="adj1" fmla="val 50000"/>
              <a:gd name="adj2" fmla="val 43231"/>
            </a:avLst>
          </a:prstGeom>
          <a:solidFill>
            <a:schemeClr val="bg1"/>
          </a:solidFill>
          <a:ln w="12700">
            <a:solidFill>
              <a:schemeClr val="tx1"/>
            </a:solidFill>
            <a:miter lim="800000"/>
          </a:ln>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90" name="Rectangle 13">
            <a:extLst>
              <a:ext uri="{FF2B5EF4-FFF2-40B4-BE49-F238E27FC236}">
                <a16:creationId xmlns:a16="http://schemas.microsoft.com/office/drawing/2014/main" id="{7D14DC92-4532-4EEF-BB22-2B1DDD1E5AD4}"/>
              </a:ext>
            </a:extLst>
          </p:cNvPr>
          <p:cNvSpPr>
            <a:spLocks noChangeArrowheads="1"/>
          </p:cNvSpPr>
          <p:nvPr/>
        </p:nvSpPr>
        <p:spPr bwMode="auto">
          <a:xfrm>
            <a:off x="7341606" y="2409024"/>
            <a:ext cx="990600" cy="28098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91" name="AutoShape 14">
            <a:extLst>
              <a:ext uri="{FF2B5EF4-FFF2-40B4-BE49-F238E27FC236}">
                <a16:creationId xmlns:a16="http://schemas.microsoft.com/office/drawing/2014/main" id="{C0471FFC-0FDF-4F73-B6CC-3845884DE486}"/>
              </a:ext>
            </a:extLst>
          </p:cNvPr>
          <p:cNvSpPr>
            <a:spLocks noChangeArrowheads="1"/>
          </p:cNvSpPr>
          <p:nvPr/>
        </p:nvSpPr>
        <p:spPr bwMode="auto">
          <a:xfrm flipV="1">
            <a:off x="7338431" y="2040724"/>
            <a:ext cx="99060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92" name="Text Box 15">
            <a:extLst>
              <a:ext uri="{FF2B5EF4-FFF2-40B4-BE49-F238E27FC236}">
                <a16:creationId xmlns:a16="http://schemas.microsoft.com/office/drawing/2014/main" id="{F4F89291-3F8E-49A6-BC89-F46AED0C3F31}"/>
              </a:ext>
            </a:extLst>
          </p:cNvPr>
          <p:cNvSpPr txBox="1">
            <a:spLocks noChangeArrowheads="1"/>
          </p:cNvSpPr>
          <p:nvPr/>
        </p:nvSpPr>
        <p:spPr bwMode="auto">
          <a:xfrm>
            <a:off x="6805031" y="2353461"/>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1" lang="zh-CN" altLang="en-US">
                <a:solidFill>
                  <a:srgbClr val="3333CC"/>
                </a:solidFill>
                <a:ea typeface="黑体" panose="02010609060101010101" pitchFamily="2" charset="-122"/>
              </a:rPr>
              <a:t>帧</a:t>
            </a:r>
          </a:p>
        </p:txBody>
      </p:sp>
      <p:sp>
        <p:nvSpPr>
          <p:cNvPr id="93" name="Rectangle 16">
            <a:extLst>
              <a:ext uri="{FF2B5EF4-FFF2-40B4-BE49-F238E27FC236}">
                <a16:creationId xmlns:a16="http://schemas.microsoft.com/office/drawing/2014/main" id="{F62CD7F1-928E-4337-B8BC-A2DC9934055B}"/>
              </a:ext>
            </a:extLst>
          </p:cNvPr>
          <p:cNvSpPr>
            <a:spLocks noChangeArrowheads="1"/>
          </p:cNvSpPr>
          <p:nvPr/>
        </p:nvSpPr>
        <p:spPr bwMode="auto">
          <a:xfrm>
            <a:off x="7547981" y="2067711"/>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取出</a:t>
            </a:r>
          </a:p>
        </p:txBody>
      </p:sp>
      <p:sp>
        <p:nvSpPr>
          <p:cNvPr id="94" name="Line 17">
            <a:extLst>
              <a:ext uri="{FF2B5EF4-FFF2-40B4-BE49-F238E27FC236}">
                <a16:creationId xmlns:a16="http://schemas.microsoft.com/office/drawing/2014/main" id="{AFEB8BC0-7C2A-4220-8BE6-1AA9538D0CBA}"/>
              </a:ext>
            </a:extLst>
          </p:cNvPr>
          <p:cNvSpPr>
            <a:spLocks noChangeShapeType="1"/>
          </p:cNvSpPr>
          <p:nvPr/>
        </p:nvSpPr>
        <p:spPr bwMode="auto">
          <a:xfrm>
            <a:off x="7336843" y="2404261"/>
            <a:ext cx="0" cy="28575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95" name="Line 18">
            <a:extLst>
              <a:ext uri="{FF2B5EF4-FFF2-40B4-BE49-F238E27FC236}">
                <a16:creationId xmlns:a16="http://schemas.microsoft.com/office/drawing/2014/main" id="{89E91498-D0E1-4A60-ACDE-F66B33FB6755}"/>
              </a:ext>
            </a:extLst>
          </p:cNvPr>
          <p:cNvSpPr>
            <a:spLocks noChangeShapeType="1"/>
          </p:cNvSpPr>
          <p:nvPr/>
        </p:nvSpPr>
        <p:spPr bwMode="auto">
          <a:xfrm>
            <a:off x="8327443" y="2405849"/>
            <a:ext cx="0" cy="28575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96" name="Freeform 19">
            <a:extLst>
              <a:ext uri="{FF2B5EF4-FFF2-40B4-BE49-F238E27FC236}">
                <a16:creationId xmlns:a16="http://schemas.microsoft.com/office/drawing/2014/main" id="{01B8F039-A98C-4282-96C3-71026A3ECD8A}"/>
              </a:ext>
            </a:extLst>
          </p:cNvPr>
          <p:cNvSpPr/>
          <p:nvPr/>
        </p:nvSpPr>
        <p:spPr bwMode="auto">
          <a:xfrm>
            <a:off x="3064086" y="5587778"/>
            <a:ext cx="4765675" cy="4763"/>
          </a:xfrm>
          <a:custGeom>
            <a:avLst/>
            <a:gdLst>
              <a:gd name="T0" fmla="*/ 0 w 3002"/>
              <a:gd name="T1" fmla="*/ 0 h 3"/>
              <a:gd name="T2" fmla="*/ 3002 w 3002"/>
              <a:gd name="T3" fmla="*/ 3 h 3"/>
              <a:gd name="T4" fmla="*/ 0 60000 65536"/>
              <a:gd name="T5" fmla="*/ 0 60000 65536"/>
              <a:gd name="T6" fmla="*/ 0 w 3002"/>
              <a:gd name="T7" fmla="*/ 0 h 3"/>
              <a:gd name="T8" fmla="*/ 3002 w 3002"/>
              <a:gd name="T9" fmla="*/ 3 h 3"/>
            </a:gdLst>
            <a:ahLst/>
            <a:cxnLst>
              <a:cxn ang="T4">
                <a:pos x="T0" y="T1"/>
              </a:cxn>
              <a:cxn ang="T5">
                <a:pos x="T2" y="T3"/>
              </a:cxn>
            </a:cxnLst>
            <a:rect l="T6" t="T7" r="T8" b="T9"/>
            <a:pathLst>
              <a:path w="3002" h="3">
                <a:moveTo>
                  <a:pt x="0" y="0"/>
                </a:moveTo>
                <a:lnTo>
                  <a:pt x="3002" y="3"/>
                </a:lnTo>
              </a:path>
            </a:pathLst>
          </a:custGeom>
          <a:noFill/>
          <a:ln w="28575" cap="flat" cmpd="sng">
            <a:solidFill>
              <a:schemeClr val="tx1"/>
            </a:solidFill>
            <a:prstDash val="solid"/>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97" name="Rectangle 20">
            <a:extLst>
              <a:ext uri="{FF2B5EF4-FFF2-40B4-BE49-F238E27FC236}">
                <a16:creationId xmlns:a16="http://schemas.microsoft.com/office/drawing/2014/main" id="{54987C3F-11B0-4C55-94A6-D1E1052C3F85}"/>
              </a:ext>
            </a:extLst>
          </p:cNvPr>
          <p:cNvSpPr>
            <a:spLocks noChangeArrowheads="1"/>
          </p:cNvSpPr>
          <p:nvPr/>
        </p:nvSpPr>
        <p:spPr bwMode="auto">
          <a:xfrm>
            <a:off x="6885198" y="4973416"/>
            <a:ext cx="2011363"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98" name="Freeform 21">
            <a:extLst>
              <a:ext uri="{FF2B5EF4-FFF2-40B4-BE49-F238E27FC236}">
                <a16:creationId xmlns:a16="http://schemas.microsoft.com/office/drawing/2014/main" id="{B768BAF5-8106-470B-8BF9-5AB4C38D963C}"/>
              </a:ext>
            </a:extLst>
          </p:cNvPr>
          <p:cNvSpPr/>
          <p:nvPr/>
        </p:nvSpPr>
        <p:spPr bwMode="auto">
          <a:xfrm>
            <a:off x="2066343" y="3298024"/>
            <a:ext cx="5791200" cy="609600"/>
          </a:xfrm>
          <a:custGeom>
            <a:avLst/>
            <a:gdLst>
              <a:gd name="T0" fmla="*/ 0 w 2736"/>
              <a:gd name="T1" fmla="*/ 0 h 480"/>
              <a:gd name="T2" fmla="*/ 0 w 2736"/>
              <a:gd name="T3" fmla="*/ 480 h 480"/>
              <a:gd name="T4" fmla="*/ 2736 w 2736"/>
              <a:gd name="T5" fmla="*/ 480 h 480"/>
              <a:gd name="T6" fmla="*/ 2736 w 2736"/>
              <a:gd name="T7" fmla="*/ 0 h 480"/>
              <a:gd name="T8" fmla="*/ 0 60000 65536"/>
              <a:gd name="T9" fmla="*/ 0 60000 65536"/>
              <a:gd name="T10" fmla="*/ 0 60000 65536"/>
              <a:gd name="T11" fmla="*/ 0 60000 65536"/>
              <a:gd name="T12" fmla="*/ 0 w 2736"/>
              <a:gd name="T13" fmla="*/ 0 h 480"/>
              <a:gd name="T14" fmla="*/ 2736 w 2736"/>
              <a:gd name="T15" fmla="*/ 480 h 480"/>
            </a:gdLst>
            <a:ahLst/>
            <a:cxnLst>
              <a:cxn ang="T8">
                <a:pos x="T0" y="T1"/>
              </a:cxn>
              <a:cxn ang="T9">
                <a:pos x="T2" y="T3"/>
              </a:cxn>
              <a:cxn ang="T10">
                <a:pos x="T4" y="T5"/>
              </a:cxn>
              <a:cxn ang="T11">
                <a:pos x="T6" y="T7"/>
              </a:cxn>
            </a:cxnLst>
            <a:rect l="T12" t="T13" r="T14" b="T15"/>
            <a:pathLst>
              <a:path w="2736" h="480">
                <a:moveTo>
                  <a:pt x="0" y="0"/>
                </a:moveTo>
                <a:lnTo>
                  <a:pt x="0" y="480"/>
                </a:lnTo>
                <a:lnTo>
                  <a:pt x="2736" y="480"/>
                </a:lnTo>
                <a:lnTo>
                  <a:pt x="2736" y="0"/>
                </a:lnTo>
              </a:path>
            </a:pathLst>
          </a:custGeom>
          <a:noFill/>
          <a:ln w="28575" cap="flat" cmpd="sng">
            <a:solidFill>
              <a:schemeClr val="tx1"/>
            </a:solidFill>
            <a:prstDash val="solid"/>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99" name="Rectangle 22">
            <a:extLst>
              <a:ext uri="{FF2B5EF4-FFF2-40B4-BE49-F238E27FC236}">
                <a16:creationId xmlns:a16="http://schemas.microsoft.com/office/drawing/2014/main" id="{F9CE0481-19F5-482B-82F4-5919E1F055CD}"/>
              </a:ext>
            </a:extLst>
          </p:cNvPr>
          <p:cNvSpPr>
            <a:spLocks noChangeArrowheads="1"/>
          </p:cNvSpPr>
          <p:nvPr/>
        </p:nvSpPr>
        <p:spPr bwMode="auto">
          <a:xfrm>
            <a:off x="32756" y="2169311"/>
            <a:ext cx="8667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pPr>
            <a:r>
              <a:rPr kumimoji="1" lang="zh-CN" altLang="en-US" dirty="0">
                <a:solidFill>
                  <a:srgbClr val="3333CC"/>
                </a:solidFill>
              </a:rPr>
              <a:t>数据</a:t>
            </a:r>
          </a:p>
          <a:p>
            <a:pPr algn="ctr" defTabSz="762000" eaLnBrk="0" fontAlgn="base" hangingPunct="0">
              <a:spcBef>
                <a:spcPct val="0"/>
              </a:spcBef>
              <a:spcAft>
                <a:spcPct val="0"/>
              </a:spcAft>
            </a:pPr>
            <a:r>
              <a:rPr kumimoji="1" lang="zh-CN" altLang="en-US" dirty="0">
                <a:solidFill>
                  <a:srgbClr val="3333CC"/>
                </a:solidFill>
              </a:rPr>
              <a:t>链路层</a:t>
            </a:r>
          </a:p>
        </p:txBody>
      </p:sp>
      <p:sp>
        <p:nvSpPr>
          <p:cNvPr id="100" name="Rectangle 23">
            <a:extLst>
              <a:ext uri="{FF2B5EF4-FFF2-40B4-BE49-F238E27FC236}">
                <a16:creationId xmlns:a16="http://schemas.microsoft.com/office/drawing/2014/main" id="{903DC4F7-BF7D-4F2C-96D9-24F45F7A9E39}"/>
              </a:ext>
            </a:extLst>
          </p:cNvPr>
          <p:cNvSpPr>
            <a:spLocks noChangeArrowheads="1"/>
          </p:cNvSpPr>
          <p:nvPr/>
        </p:nvSpPr>
        <p:spPr bwMode="auto">
          <a:xfrm>
            <a:off x="20056" y="1774024"/>
            <a:ext cx="8667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lnSpc>
                <a:spcPct val="85000"/>
              </a:lnSpc>
              <a:spcBef>
                <a:spcPct val="0"/>
              </a:spcBef>
              <a:spcAft>
                <a:spcPct val="0"/>
              </a:spcAft>
            </a:pPr>
            <a:r>
              <a:rPr kumimoji="1" lang="zh-CN" altLang="en-US">
                <a:solidFill>
                  <a:srgbClr val="3333CC"/>
                </a:solidFill>
              </a:rPr>
              <a:t>网络层</a:t>
            </a:r>
          </a:p>
        </p:txBody>
      </p:sp>
      <p:sp>
        <p:nvSpPr>
          <p:cNvPr id="101" name="Rectangle 24">
            <a:extLst>
              <a:ext uri="{FF2B5EF4-FFF2-40B4-BE49-F238E27FC236}">
                <a16:creationId xmlns:a16="http://schemas.microsoft.com/office/drawing/2014/main" id="{697F466C-AB3E-4DE1-AE44-28E5A489BFD8}"/>
              </a:ext>
            </a:extLst>
          </p:cNvPr>
          <p:cNvSpPr>
            <a:spLocks noChangeArrowheads="1"/>
          </p:cNvSpPr>
          <p:nvPr/>
        </p:nvSpPr>
        <p:spPr bwMode="auto">
          <a:xfrm>
            <a:off x="4677926" y="3391687"/>
            <a:ext cx="638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链路</a:t>
            </a:r>
          </a:p>
        </p:txBody>
      </p:sp>
      <p:sp>
        <p:nvSpPr>
          <p:cNvPr id="102" name="Rectangle 25">
            <a:extLst>
              <a:ext uri="{FF2B5EF4-FFF2-40B4-BE49-F238E27FC236}">
                <a16:creationId xmlns:a16="http://schemas.microsoft.com/office/drawing/2014/main" id="{329F84B7-5494-4410-B24E-F235057A210C}"/>
              </a:ext>
            </a:extLst>
          </p:cNvPr>
          <p:cNvSpPr>
            <a:spLocks noChangeArrowheads="1"/>
          </p:cNvSpPr>
          <p:nvPr/>
        </p:nvSpPr>
        <p:spPr bwMode="auto">
          <a:xfrm>
            <a:off x="1685343" y="1288249"/>
            <a:ext cx="854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结点 </a:t>
            </a:r>
            <a:r>
              <a:rPr kumimoji="1" lang="en-US" altLang="zh-CN">
                <a:solidFill>
                  <a:srgbClr val="3333CC"/>
                </a:solidFill>
              </a:rPr>
              <a:t>A</a:t>
            </a:r>
          </a:p>
        </p:txBody>
      </p:sp>
      <p:sp>
        <p:nvSpPr>
          <p:cNvPr id="103" name="Rectangle 26">
            <a:extLst>
              <a:ext uri="{FF2B5EF4-FFF2-40B4-BE49-F238E27FC236}">
                <a16:creationId xmlns:a16="http://schemas.microsoft.com/office/drawing/2014/main" id="{46A83793-96B2-430A-B1C5-6293B0A7F775}"/>
              </a:ext>
            </a:extLst>
          </p:cNvPr>
          <p:cNvSpPr>
            <a:spLocks noChangeArrowheads="1"/>
          </p:cNvSpPr>
          <p:nvPr/>
        </p:nvSpPr>
        <p:spPr bwMode="auto">
          <a:xfrm>
            <a:off x="7463843" y="1288249"/>
            <a:ext cx="854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结点 </a:t>
            </a:r>
            <a:r>
              <a:rPr kumimoji="1" lang="en-US" altLang="zh-CN">
                <a:solidFill>
                  <a:srgbClr val="3333CC"/>
                </a:solidFill>
              </a:rPr>
              <a:t>B</a:t>
            </a:r>
          </a:p>
        </p:txBody>
      </p:sp>
      <p:sp>
        <p:nvSpPr>
          <p:cNvPr id="104" name="Rectangle 27">
            <a:extLst>
              <a:ext uri="{FF2B5EF4-FFF2-40B4-BE49-F238E27FC236}">
                <a16:creationId xmlns:a16="http://schemas.microsoft.com/office/drawing/2014/main" id="{E6CDECD1-ACFC-494B-9F65-E40EFC985304}"/>
              </a:ext>
            </a:extLst>
          </p:cNvPr>
          <p:cNvSpPr>
            <a:spLocks noChangeArrowheads="1"/>
          </p:cNvSpPr>
          <p:nvPr/>
        </p:nvSpPr>
        <p:spPr bwMode="auto">
          <a:xfrm>
            <a:off x="20056" y="2993224"/>
            <a:ext cx="866775"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lnSpc>
                <a:spcPct val="85000"/>
              </a:lnSpc>
              <a:spcBef>
                <a:spcPct val="0"/>
              </a:spcBef>
              <a:spcAft>
                <a:spcPct val="0"/>
              </a:spcAft>
            </a:pPr>
            <a:r>
              <a:rPr kumimoji="1" lang="zh-CN" altLang="en-US">
                <a:solidFill>
                  <a:srgbClr val="3333CC"/>
                </a:solidFill>
              </a:rPr>
              <a:t>物理层</a:t>
            </a:r>
          </a:p>
        </p:txBody>
      </p:sp>
      <p:sp>
        <p:nvSpPr>
          <p:cNvPr id="105" name="Rectangle 28">
            <a:extLst>
              <a:ext uri="{FF2B5EF4-FFF2-40B4-BE49-F238E27FC236}">
                <a16:creationId xmlns:a16="http://schemas.microsoft.com/office/drawing/2014/main" id="{95C14BFD-B113-4648-8070-7A61766D9646}"/>
              </a:ext>
            </a:extLst>
          </p:cNvPr>
          <p:cNvSpPr>
            <a:spLocks noChangeArrowheads="1"/>
          </p:cNvSpPr>
          <p:nvPr/>
        </p:nvSpPr>
        <p:spPr bwMode="auto">
          <a:xfrm>
            <a:off x="21425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06" name="Rectangle 29">
            <a:extLst>
              <a:ext uri="{FF2B5EF4-FFF2-40B4-BE49-F238E27FC236}">
                <a16:creationId xmlns:a16="http://schemas.microsoft.com/office/drawing/2014/main" id="{BC3B64AB-5046-4107-ABDF-EA3BED62B2F0}"/>
              </a:ext>
            </a:extLst>
          </p:cNvPr>
          <p:cNvSpPr>
            <a:spLocks noChangeArrowheads="1"/>
          </p:cNvSpPr>
          <p:nvPr/>
        </p:nvSpPr>
        <p:spPr bwMode="auto">
          <a:xfrm>
            <a:off x="22949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07" name="Rectangle 30">
            <a:extLst>
              <a:ext uri="{FF2B5EF4-FFF2-40B4-BE49-F238E27FC236}">
                <a16:creationId xmlns:a16="http://schemas.microsoft.com/office/drawing/2014/main" id="{8D541F6E-5664-4FA9-ADFF-94A86A2428FA}"/>
              </a:ext>
            </a:extLst>
          </p:cNvPr>
          <p:cNvSpPr>
            <a:spLocks noChangeArrowheads="1"/>
          </p:cNvSpPr>
          <p:nvPr/>
        </p:nvSpPr>
        <p:spPr bwMode="auto">
          <a:xfrm>
            <a:off x="36665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08" name="Rectangle 31">
            <a:extLst>
              <a:ext uri="{FF2B5EF4-FFF2-40B4-BE49-F238E27FC236}">
                <a16:creationId xmlns:a16="http://schemas.microsoft.com/office/drawing/2014/main" id="{139C404C-2F1F-4CC1-8786-AD20C1E30B29}"/>
              </a:ext>
            </a:extLst>
          </p:cNvPr>
          <p:cNvSpPr>
            <a:spLocks noChangeArrowheads="1"/>
          </p:cNvSpPr>
          <p:nvPr/>
        </p:nvSpPr>
        <p:spPr bwMode="auto">
          <a:xfrm>
            <a:off x="38189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09" name="Rectangle 32">
            <a:extLst>
              <a:ext uri="{FF2B5EF4-FFF2-40B4-BE49-F238E27FC236}">
                <a16:creationId xmlns:a16="http://schemas.microsoft.com/office/drawing/2014/main" id="{2FD3E84D-C963-47C1-8AA8-D46952050253}"/>
              </a:ext>
            </a:extLst>
          </p:cNvPr>
          <p:cNvSpPr>
            <a:spLocks noChangeArrowheads="1"/>
          </p:cNvSpPr>
          <p:nvPr/>
        </p:nvSpPr>
        <p:spPr bwMode="auto">
          <a:xfrm>
            <a:off x="55715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10" name="Rectangle 33">
            <a:extLst>
              <a:ext uri="{FF2B5EF4-FFF2-40B4-BE49-F238E27FC236}">
                <a16:creationId xmlns:a16="http://schemas.microsoft.com/office/drawing/2014/main" id="{EA2C737E-6A66-4128-8C54-107B04019583}"/>
              </a:ext>
            </a:extLst>
          </p:cNvPr>
          <p:cNvSpPr>
            <a:spLocks noChangeArrowheads="1"/>
          </p:cNvSpPr>
          <p:nvPr/>
        </p:nvSpPr>
        <p:spPr bwMode="auto">
          <a:xfrm>
            <a:off x="57239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11" name="Rectangle 34">
            <a:extLst>
              <a:ext uri="{FF2B5EF4-FFF2-40B4-BE49-F238E27FC236}">
                <a16:creationId xmlns:a16="http://schemas.microsoft.com/office/drawing/2014/main" id="{7946823F-4467-441A-807D-C71C6BF0422F}"/>
              </a:ext>
            </a:extLst>
          </p:cNvPr>
          <p:cNvSpPr>
            <a:spLocks noChangeArrowheads="1"/>
          </p:cNvSpPr>
          <p:nvPr/>
        </p:nvSpPr>
        <p:spPr bwMode="auto">
          <a:xfrm>
            <a:off x="72479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12" name="Rectangle 35">
            <a:extLst>
              <a:ext uri="{FF2B5EF4-FFF2-40B4-BE49-F238E27FC236}">
                <a16:creationId xmlns:a16="http://schemas.microsoft.com/office/drawing/2014/main" id="{BDB689C0-CC82-4A0E-8CC3-80894F0D6EFA}"/>
              </a:ext>
            </a:extLst>
          </p:cNvPr>
          <p:cNvSpPr>
            <a:spLocks noChangeArrowheads="1"/>
          </p:cNvSpPr>
          <p:nvPr/>
        </p:nvSpPr>
        <p:spPr bwMode="auto">
          <a:xfrm>
            <a:off x="74003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13" name="Rectangle 36">
            <a:extLst>
              <a:ext uri="{FF2B5EF4-FFF2-40B4-BE49-F238E27FC236}">
                <a16:creationId xmlns:a16="http://schemas.microsoft.com/office/drawing/2014/main" id="{209B64E4-EACE-49E4-9C41-02022AAB9E5D}"/>
              </a:ext>
            </a:extLst>
          </p:cNvPr>
          <p:cNvSpPr>
            <a:spLocks noChangeArrowheads="1"/>
          </p:cNvSpPr>
          <p:nvPr/>
        </p:nvSpPr>
        <p:spPr bwMode="auto">
          <a:xfrm>
            <a:off x="75527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14" name="Rectangle 37">
            <a:extLst>
              <a:ext uri="{FF2B5EF4-FFF2-40B4-BE49-F238E27FC236}">
                <a16:creationId xmlns:a16="http://schemas.microsoft.com/office/drawing/2014/main" id="{A4E839D4-A7BC-43D9-9E79-1600693A3F3B}"/>
              </a:ext>
            </a:extLst>
          </p:cNvPr>
          <p:cNvSpPr>
            <a:spLocks noChangeArrowheads="1"/>
          </p:cNvSpPr>
          <p:nvPr/>
        </p:nvSpPr>
        <p:spPr bwMode="auto">
          <a:xfrm>
            <a:off x="7705143" y="3679024"/>
            <a:ext cx="76200" cy="152400"/>
          </a:xfrm>
          <a:prstGeom prst="rect">
            <a:avLst/>
          </a:prstGeom>
          <a:solidFill>
            <a:srgbClr val="777777"/>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15" name="Line 38">
            <a:extLst>
              <a:ext uri="{FF2B5EF4-FFF2-40B4-BE49-F238E27FC236}">
                <a16:creationId xmlns:a16="http://schemas.microsoft.com/office/drawing/2014/main" id="{6910D354-30A8-4921-8135-A52FBF11995C}"/>
              </a:ext>
            </a:extLst>
          </p:cNvPr>
          <p:cNvSpPr>
            <a:spLocks noChangeShapeType="1"/>
          </p:cNvSpPr>
          <p:nvPr/>
        </p:nvSpPr>
        <p:spPr bwMode="auto">
          <a:xfrm>
            <a:off x="3971343" y="3755224"/>
            <a:ext cx="304800" cy="0"/>
          </a:xfrm>
          <a:prstGeom prst="line">
            <a:avLst/>
          </a:prstGeom>
          <a:noFill/>
          <a:ln w="12700">
            <a:solidFill>
              <a:schemeClr val="tx1"/>
            </a:solidFill>
            <a:roun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16" name="Line 39">
            <a:extLst>
              <a:ext uri="{FF2B5EF4-FFF2-40B4-BE49-F238E27FC236}">
                <a16:creationId xmlns:a16="http://schemas.microsoft.com/office/drawing/2014/main" id="{BD84376E-D2DC-48A5-B62A-E70AECB45BCB}"/>
              </a:ext>
            </a:extLst>
          </p:cNvPr>
          <p:cNvSpPr>
            <a:spLocks noChangeShapeType="1"/>
          </p:cNvSpPr>
          <p:nvPr/>
        </p:nvSpPr>
        <p:spPr bwMode="auto">
          <a:xfrm rot="5400000">
            <a:off x="2028243" y="3488524"/>
            <a:ext cx="304800" cy="0"/>
          </a:xfrm>
          <a:prstGeom prst="line">
            <a:avLst/>
          </a:prstGeom>
          <a:noFill/>
          <a:ln w="12700">
            <a:solidFill>
              <a:schemeClr val="tx1"/>
            </a:solidFill>
            <a:roun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17" name="Line 40">
            <a:extLst>
              <a:ext uri="{FF2B5EF4-FFF2-40B4-BE49-F238E27FC236}">
                <a16:creationId xmlns:a16="http://schemas.microsoft.com/office/drawing/2014/main" id="{9627F1CB-ECDF-4FBC-B039-9202BFCFF6B7}"/>
              </a:ext>
            </a:extLst>
          </p:cNvPr>
          <p:cNvSpPr>
            <a:spLocks noChangeShapeType="1"/>
          </p:cNvSpPr>
          <p:nvPr/>
        </p:nvSpPr>
        <p:spPr bwMode="auto">
          <a:xfrm rot="16200000" flipV="1">
            <a:off x="7590843" y="3526624"/>
            <a:ext cx="304800" cy="0"/>
          </a:xfrm>
          <a:prstGeom prst="line">
            <a:avLst/>
          </a:prstGeom>
          <a:noFill/>
          <a:ln w="12700">
            <a:solidFill>
              <a:schemeClr val="tx1"/>
            </a:solidFill>
            <a:round/>
            <a:tailEnd type="triangle" w="sm" len="me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grpSp>
        <p:nvGrpSpPr>
          <p:cNvPr id="118" name="Group 41">
            <a:extLst>
              <a:ext uri="{FF2B5EF4-FFF2-40B4-BE49-F238E27FC236}">
                <a16:creationId xmlns:a16="http://schemas.microsoft.com/office/drawing/2014/main" id="{62D2F4F2-7DE1-4444-8FE1-A28AAABD6D0B}"/>
              </a:ext>
            </a:extLst>
          </p:cNvPr>
          <p:cNvGrpSpPr/>
          <p:nvPr/>
        </p:nvGrpSpPr>
        <p:grpSpPr bwMode="auto">
          <a:xfrm>
            <a:off x="2447343" y="2232136"/>
            <a:ext cx="1066800" cy="96"/>
            <a:chOff x="1344" y="912"/>
            <a:chExt cx="672" cy="96"/>
          </a:xfrm>
        </p:grpSpPr>
        <p:sp>
          <p:nvSpPr>
            <p:cNvPr id="156" name="Line 42">
              <a:extLst>
                <a:ext uri="{FF2B5EF4-FFF2-40B4-BE49-F238E27FC236}">
                  <a16:creationId xmlns:a16="http://schemas.microsoft.com/office/drawing/2014/main" id="{AFBD0F15-FE89-477A-B199-13040EDD1BF6}"/>
                </a:ext>
              </a:extLst>
            </p:cNvPr>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57" name="Freeform 43">
              <a:extLst>
                <a:ext uri="{FF2B5EF4-FFF2-40B4-BE49-F238E27FC236}">
                  <a16:creationId xmlns:a16="http://schemas.microsoft.com/office/drawing/2014/main" id="{F7AD37A5-7000-422C-92CE-600DAF4DC5B8}"/>
                </a:ext>
              </a:extLst>
            </p:cNvPr>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808080"/>
            </a:solidFill>
            <a:ln w="12700" cap="flat" cmpd="sng">
              <a:solidFill>
                <a:schemeClr val="tx1"/>
              </a:solidFill>
              <a:prstDash val="solid"/>
              <a:round/>
              <a:headEnd type="none" w="sm" len="lg"/>
              <a:tailEnd type="none" w="sm" len="lg"/>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grpSp>
      <p:sp>
        <p:nvSpPr>
          <p:cNvPr id="120" name="Rectangle 47">
            <a:extLst>
              <a:ext uri="{FF2B5EF4-FFF2-40B4-BE49-F238E27FC236}">
                <a16:creationId xmlns:a16="http://schemas.microsoft.com/office/drawing/2014/main" id="{A2BBA2B1-231F-4F54-84E3-A4EE7DE20BC3}"/>
              </a:ext>
            </a:extLst>
          </p:cNvPr>
          <p:cNvSpPr>
            <a:spLocks noChangeArrowheads="1"/>
          </p:cNvSpPr>
          <p:nvPr/>
        </p:nvSpPr>
        <p:spPr bwMode="auto">
          <a:xfrm>
            <a:off x="108161" y="4949603"/>
            <a:ext cx="866775"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pPr>
            <a:r>
              <a:rPr kumimoji="1" lang="zh-CN" altLang="en-US">
                <a:solidFill>
                  <a:srgbClr val="3333CC"/>
                </a:solidFill>
              </a:rPr>
              <a:t>数据</a:t>
            </a:r>
          </a:p>
          <a:p>
            <a:pPr algn="ctr" defTabSz="762000" eaLnBrk="0" fontAlgn="base" hangingPunct="0">
              <a:spcBef>
                <a:spcPct val="0"/>
              </a:spcBef>
              <a:spcAft>
                <a:spcPct val="0"/>
              </a:spcAft>
            </a:pPr>
            <a:r>
              <a:rPr kumimoji="1" lang="zh-CN" altLang="en-US">
                <a:solidFill>
                  <a:srgbClr val="3333CC"/>
                </a:solidFill>
              </a:rPr>
              <a:t>链路层</a:t>
            </a:r>
          </a:p>
        </p:txBody>
      </p:sp>
      <p:sp>
        <p:nvSpPr>
          <p:cNvPr id="121" name="Rectangle 48">
            <a:extLst>
              <a:ext uri="{FF2B5EF4-FFF2-40B4-BE49-F238E27FC236}">
                <a16:creationId xmlns:a16="http://schemas.microsoft.com/office/drawing/2014/main" id="{030EE245-A12E-4E53-9E2E-D8993E9F0BD7}"/>
              </a:ext>
            </a:extLst>
          </p:cNvPr>
          <p:cNvSpPr>
            <a:spLocks noChangeArrowheads="1"/>
          </p:cNvSpPr>
          <p:nvPr/>
        </p:nvSpPr>
        <p:spPr bwMode="auto">
          <a:xfrm>
            <a:off x="1151148" y="4973416"/>
            <a:ext cx="2011363" cy="758825"/>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122" name="Rectangle 49">
            <a:extLst>
              <a:ext uri="{FF2B5EF4-FFF2-40B4-BE49-F238E27FC236}">
                <a16:creationId xmlns:a16="http://schemas.microsoft.com/office/drawing/2014/main" id="{E4304B53-26D0-4BFB-813D-65037A949818}"/>
              </a:ext>
            </a:extLst>
          </p:cNvPr>
          <p:cNvSpPr>
            <a:spLocks noChangeArrowheads="1"/>
          </p:cNvSpPr>
          <p:nvPr/>
        </p:nvSpPr>
        <p:spPr bwMode="auto">
          <a:xfrm>
            <a:off x="1760748" y="4606703"/>
            <a:ext cx="854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结点 </a:t>
            </a:r>
            <a:r>
              <a:rPr kumimoji="1" lang="en-US" altLang="zh-CN">
                <a:solidFill>
                  <a:srgbClr val="3333CC"/>
                </a:solidFill>
              </a:rPr>
              <a:t>A</a:t>
            </a:r>
          </a:p>
        </p:txBody>
      </p:sp>
      <p:sp>
        <p:nvSpPr>
          <p:cNvPr id="123" name="Rectangle 50">
            <a:extLst>
              <a:ext uri="{FF2B5EF4-FFF2-40B4-BE49-F238E27FC236}">
                <a16:creationId xmlns:a16="http://schemas.microsoft.com/office/drawing/2014/main" id="{20508624-5A89-42AC-A3BF-A5A1CFA678A5}"/>
              </a:ext>
            </a:extLst>
          </p:cNvPr>
          <p:cNvSpPr>
            <a:spLocks noChangeArrowheads="1"/>
          </p:cNvSpPr>
          <p:nvPr/>
        </p:nvSpPr>
        <p:spPr bwMode="auto">
          <a:xfrm>
            <a:off x="7539248" y="4606703"/>
            <a:ext cx="854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结点 </a:t>
            </a:r>
            <a:r>
              <a:rPr kumimoji="1" lang="en-US" altLang="zh-CN">
                <a:solidFill>
                  <a:srgbClr val="3333CC"/>
                </a:solidFill>
              </a:rPr>
              <a:t>B</a:t>
            </a:r>
          </a:p>
        </p:txBody>
      </p:sp>
      <p:grpSp>
        <p:nvGrpSpPr>
          <p:cNvPr id="124" name="Group 51">
            <a:extLst>
              <a:ext uri="{FF2B5EF4-FFF2-40B4-BE49-F238E27FC236}">
                <a16:creationId xmlns:a16="http://schemas.microsoft.com/office/drawing/2014/main" id="{7E88A913-E66E-4EA2-8675-83D7698375D9}"/>
              </a:ext>
            </a:extLst>
          </p:cNvPr>
          <p:cNvGrpSpPr/>
          <p:nvPr/>
        </p:nvGrpSpPr>
        <p:grpSpPr bwMode="auto">
          <a:xfrm>
            <a:off x="2632289" y="5167103"/>
            <a:ext cx="977901" cy="366713"/>
            <a:chOff x="1701" y="2666"/>
            <a:chExt cx="616" cy="231"/>
          </a:xfrm>
        </p:grpSpPr>
        <p:grpSp>
          <p:nvGrpSpPr>
            <p:cNvPr id="150" name="Group 52">
              <a:extLst>
                <a:ext uri="{FF2B5EF4-FFF2-40B4-BE49-F238E27FC236}">
                  <a16:creationId xmlns:a16="http://schemas.microsoft.com/office/drawing/2014/main" id="{A192C9B9-4D5E-49E5-93A5-C6E3AE362A8F}"/>
                </a:ext>
              </a:extLst>
            </p:cNvPr>
            <p:cNvGrpSpPr/>
            <p:nvPr/>
          </p:nvGrpSpPr>
          <p:grpSpPr bwMode="auto">
            <a:xfrm>
              <a:off x="1701" y="2694"/>
              <a:ext cx="616" cy="192"/>
              <a:chOff x="1701" y="2694"/>
              <a:chExt cx="616" cy="192"/>
            </a:xfrm>
          </p:grpSpPr>
          <p:sp>
            <p:nvSpPr>
              <p:cNvPr id="152" name="AutoShape 53">
                <a:extLst>
                  <a:ext uri="{FF2B5EF4-FFF2-40B4-BE49-F238E27FC236}">
                    <a16:creationId xmlns:a16="http://schemas.microsoft.com/office/drawing/2014/main" id="{DB5E10BE-D7E9-4AF0-95CD-5D7F9CE04BA0}"/>
                  </a:ext>
                </a:extLst>
              </p:cNvPr>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53" name="Rectangle 54">
                <a:extLst>
                  <a:ext uri="{FF2B5EF4-FFF2-40B4-BE49-F238E27FC236}">
                    <a16:creationId xmlns:a16="http://schemas.microsoft.com/office/drawing/2014/main" id="{FB3D2912-6DB7-4860-AEF5-A8D763DA3BA5}"/>
                  </a:ext>
                </a:extLst>
              </p:cNvPr>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defRPr/>
                </a:pPr>
                <a:endParaRPr kumimoji="1" lang="zh-CN" altLang="zh-CN">
                  <a:solidFill>
                    <a:srgbClr val="3333CC"/>
                  </a:solidFill>
                </a:endParaRPr>
              </a:p>
            </p:txBody>
          </p:sp>
        </p:grpSp>
        <p:sp>
          <p:nvSpPr>
            <p:cNvPr id="151" name="Text Box 55">
              <a:extLst>
                <a:ext uri="{FF2B5EF4-FFF2-40B4-BE49-F238E27FC236}">
                  <a16:creationId xmlns:a16="http://schemas.microsoft.com/office/drawing/2014/main" id="{ACCE0EB0-09C8-4638-8180-4233F6C443A3}"/>
                </a:ext>
              </a:extLst>
            </p:cNvPr>
            <p:cNvSpPr txBox="1">
              <a:spLocks noChangeArrowheads="1"/>
            </p:cNvSpPr>
            <p:nvPr/>
          </p:nvSpPr>
          <p:spPr bwMode="auto">
            <a:xfrm>
              <a:off x="1784" y="266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1" lang="zh-CN" altLang="en-US">
                  <a:solidFill>
                    <a:srgbClr val="3333CC"/>
                  </a:solidFill>
                  <a:ea typeface="黑体" panose="02010609060101010101" pitchFamily="2" charset="-122"/>
                </a:rPr>
                <a:t>帧</a:t>
              </a:r>
            </a:p>
          </p:txBody>
        </p:sp>
      </p:grpSp>
      <p:sp>
        <p:nvSpPr>
          <p:cNvPr id="126" name="Rectangle 58">
            <a:extLst>
              <a:ext uri="{FF2B5EF4-FFF2-40B4-BE49-F238E27FC236}">
                <a16:creationId xmlns:a16="http://schemas.microsoft.com/office/drawing/2014/main" id="{21E6085A-188F-4A9F-AC30-F6E9AEA076DB}"/>
              </a:ext>
            </a:extLst>
          </p:cNvPr>
          <p:cNvSpPr>
            <a:spLocks noChangeArrowheads="1"/>
          </p:cNvSpPr>
          <p:nvPr/>
        </p:nvSpPr>
        <p:spPr bwMode="auto">
          <a:xfrm>
            <a:off x="3208548" y="4868641"/>
            <a:ext cx="638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发送</a:t>
            </a:r>
          </a:p>
        </p:txBody>
      </p:sp>
      <p:grpSp>
        <p:nvGrpSpPr>
          <p:cNvPr id="127" name="Group 59">
            <a:extLst>
              <a:ext uri="{FF2B5EF4-FFF2-40B4-BE49-F238E27FC236}">
                <a16:creationId xmlns:a16="http://schemas.microsoft.com/office/drawing/2014/main" id="{5C578B2B-91BA-44E0-ABB1-D2B7F5B7205A}"/>
              </a:ext>
            </a:extLst>
          </p:cNvPr>
          <p:cNvGrpSpPr/>
          <p:nvPr/>
        </p:nvGrpSpPr>
        <p:grpSpPr bwMode="auto">
          <a:xfrm>
            <a:off x="6478801" y="5167103"/>
            <a:ext cx="977901" cy="366713"/>
            <a:chOff x="1701" y="2666"/>
            <a:chExt cx="616" cy="231"/>
          </a:xfrm>
        </p:grpSpPr>
        <p:grpSp>
          <p:nvGrpSpPr>
            <p:cNvPr id="146" name="Group 60">
              <a:extLst>
                <a:ext uri="{FF2B5EF4-FFF2-40B4-BE49-F238E27FC236}">
                  <a16:creationId xmlns:a16="http://schemas.microsoft.com/office/drawing/2014/main" id="{91634C36-898D-4CD1-A632-9ADF9E8F5CFB}"/>
                </a:ext>
              </a:extLst>
            </p:cNvPr>
            <p:cNvGrpSpPr/>
            <p:nvPr/>
          </p:nvGrpSpPr>
          <p:grpSpPr bwMode="auto">
            <a:xfrm>
              <a:off x="1701" y="2694"/>
              <a:ext cx="616" cy="192"/>
              <a:chOff x="1701" y="2694"/>
              <a:chExt cx="616" cy="192"/>
            </a:xfrm>
          </p:grpSpPr>
          <p:sp>
            <p:nvSpPr>
              <p:cNvPr id="148" name="AutoShape 61">
                <a:extLst>
                  <a:ext uri="{FF2B5EF4-FFF2-40B4-BE49-F238E27FC236}">
                    <a16:creationId xmlns:a16="http://schemas.microsoft.com/office/drawing/2014/main" id="{A639FE9A-020D-43E7-93CA-74284C91CE4D}"/>
                  </a:ext>
                </a:extLst>
              </p:cNvPr>
              <p:cNvSpPr>
                <a:spLocks noChangeArrowheads="1"/>
              </p:cNvSpPr>
              <p:nvPr/>
            </p:nvSpPr>
            <p:spPr bwMode="auto">
              <a:xfrm>
                <a:off x="2045" y="2731"/>
                <a:ext cx="272" cy="136"/>
              </a:xfrm>
              <a:prstGeom prst="rightArrow">
                <a:avLst>
                  <a:gd name="adj1" fmla="val 50000"/>
                  <a:gd name="adj2" fmla="val 50000"/>
                </a:avLst>
              </a:prstGeom>
              <a:solidFill>
                <a:schemeClr val="bg1"/>
              </a:solidFill>
              <a:ln w="12700">
                <a:solidFill>
                  <a:schemeClr val="tx1"/>
                </a:solid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49" name="Rectangle 62">
                <a:extLst>
                  <a:ext uri="{FF2B5EF4-FFF2-40B4-BE49-F238E27FC236}">
                    <a16:creationId xmlns:a16="http://schemas.microsoft.com/office/drawing/2014/main" id="{9C2CE4C7-008E-4846-BA2C-FED744580B26}"/>
                  </a:ext>
                </a:extLst>
              </p:cNvPr>
              <p:cNvSpPr>
                <a:spLocks noChangeArrowheads="1"/>
              </p:cNvSpPr>
              <p:nvPr/>
            </p:nvSpPr>
            <p:spPr bwMode="auto">
              <a:xfrm>
                <a:off x="1701" y="2694"/>
                <a:ext cx="408" cy="192"/>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defRPr/>
                </a:pPr>
                <a:endParaRPr kumimoji="1" lang="zh-CN" altLang="zh-CN">
                  <a:solidFill>
                    <a:srgbClr val="3333CC"/>
                  </a:solidFill>
                </a:endParaRPr>
              </a:p>
            </p:txBody>
          </p:sp>
        </p:grpSp>
        <p:sp>
          <p:nvSpPr>
            <p:cNvPr id="147" name="Text Box 63">
              <a:extLst>
                <a:ext uri="{FF2B5EF4-FFF2-40B4-BE49-F238E27FC236}">
                  <a16:creationId xmlns:a16="http://schemas.microsoft.com/office/drawing/2014/main" id="{7FEBBC63-E5B0-4979-B3A4-996693C8CF7D}"/>
                </a:ext>
              </a:extLst>
            </p:cNvPr>
            <p:cNvSpPr txBox="1">
              <a:spLocks noChangeArrowheads="1"/>
            </p:cNvSpPr>
            <p:nvPr/>
          </p:nvSpPr>
          <p:spPr bwMode="auto">
            <a:xfrm>
              <a:off x="1784" y="266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1" lang="zh-CN" altLang="en-US">
                  <a:solidFill>
                    <a:srgbClr val="3333CC"/>
                  </a:solidFill>
                  <a:ea typeface="黑体" panose="02010609060101010101" pitchFamily="2" charset="-122"/>
                </a:rPr>
                <a:t>帧</a:t>
              </a:r>
            </a:p>
          </p:txBody>
        </p:sp>
      </p:grpSp>
      <p:sp>
        <p:nvSpPr>
          <p:cNvPr id="128" name="Rectangle 64">
            <a:extLst>
              <a:ext uri="{FF2B5EF4-FFF2-40B4-BE49-F238E27FC236}">
                <a16:creationId xmlns:a16="http://schemas.microsoft.com/office/drawing/2014/main" id="{0C6C67C7-3956-42CB-8B98-0043554540CB}"/>
              </a:ext>
            </a:extLst>
          </p:cNvPr>
          <p:cNvSpPr>
            <a:spLocks noChangeArrowheads="1"/>
          </p:cNvSpPr>
          <p:nvPr/>
        </p:nvSpPr>
        <p:spPr bwMode="auto">
          <a:xfrm>
            <a:off x="6221623" y="4868641"/>
            <a:ext cx="6381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接收</a:t>
            </a:r>
          </a:p>
        </p:txBody>
      </p:sp>
      <p:sp>
        <p:nvSpPr>
          <p:cNvPr id="129" name="Rectangle 65">
            <a:extLst>
              <a:ext uri="{FF2B5EF4-FFF2-40B4-BE49-F238E27FC236}">
                <a16:creationId xmlns:a16="http://schemas.microsoft.com/office/drawing/2014/main" id="{1A0A9554-CBF6-4903-ABDB-B8ADB3985ECF}"/>
              </a:ext>
            </a:extLst>
          </p:cNvPr>
          <p:cNvSpPr>
            <a:spLocks noChangeArrowheads="1"/>
          </p:cNvSpPr>
          <p:nvPr/>
        </p:nvSpPr>
        <p:spPr bwMode="auto">
          <a:xfrm>
            <a:off x="4469263" y="5179317"/>
            <a:ext cx="111248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dirty="0">
                <a:solidFill>
                  <a:srgbClr val="3333CC"/>
                </a:solidFill>
              </a:rPr>
              <a:t>数据链路</a:t>
            </a:r>
          </a:p>
        </p:txBody>
      </p:sp>
      <p:sp>
        <p:nvSpPr>
          <p:cNvPr id="130" name="Rectangle 67">
            <a:extLst>
              <a:ext uri="{FF2B5EF4-FFF2-40B4-BE49-F238E27FC236}">
                <a16:creationId xmlns:a16="http://schemas.microsoft.com/office/drawing/2014/main" id="{47D872FB-9BBD-45D7-BB9D-A5875206F6BB}"/>
              </a:ext>
            </a:extLst>
          </p:cNvPr>
          <p:cNvSpPr>
            <a:spLocks noChangeArrowheads="1"/>
          </p:cNvSpPr>
          <p:nvPr/>
        </p:nvSpPr>
        <p:spPr bwMode="auto">
          <a:xfrm>
            <a:off x="1075743" y="1621624"/>
            <a:ext cx="2011363" cy="1828800"/>
          </a:xfrm>
          <a:prstGeom prst="rect">
            <a:avLst/>
          </a:prstGeom>
          <a:solidFill>
            <a:srgbClr val="CCFFFF"/>
          </a:solidFill>
          <a:ln w="12700">
            <a:solidFill>
              <a:schemeClr val="tx1"/>
            </a:solidFill>
            <a:miter lim="800000"/>
          </a:ln>
          <a:effectLst>
            <a:outerShdw dist="53882"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131" name="Rectangle 68">
            <a:extLst>
              <a:ext uri="{FF2B5EF4-FFF2-40B4-BE49-F238E27FC236}">
                <a16:creationId xmlns:a16="http://schemas.microsoft.com/office/drawing/2014/main" id="{5D1C23B1-7E10-4D2E-88E1-3D72FABEB1CD}"/>
              </a:ext>
            </a:extLst>
          </p:cNvPr>
          <p:cNvSpPr>
            <a:spLocks noChangeArrowheads="1"/>
          </p:cNvSpPr>
          <p:nvPr/>
        </p:nvSpPr>
        <p:spPr bwMode="auto">
          <a:xfrm>
            <a:off x="1094793" y="2231224"/>
            <a:ext cx="1981200" cy="609600"/>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32" name="Line 69">
            <a:extLst>
              <a:ext uri="{FF2B5EF4-FFF2-40B4-BE49-F238E27FC236}">
                <a16:creationId xmlns:a16="http://schemas.microsoft.com/office/drawing/2014/main" id="{D7AC03DE-7C69-4B1F-B17A-51D1A411219D}"/>
              </a:ext>
            </a:extLst>
          </p:cNvPr>
          <p:cNvSpPr>
            <a:spLocks noChangeShapeType="1"/>
          </p:cNvSpPr>
          <p:nvPr/>
        </p:nvSpPr>
        <p:spPr bwMode="auto">
          <a:xfrm>
            <a:off x="1075743" y="2229636"/>
            <a:ext cx="2008188" cy="1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33" name="Rectangle 70">
            <a:extLst>
              <a:ext uri="{FF2B5EF4-FFF2-40B4-BE49-F238E27FC236}">
                <a16:creationId xmlns:a16="http://schemas.microsoft.com/office/drawing/2014/main" id="{742C9869-EB79-418B-ADCB-7FC47CB29039}"/>
              </a:ext>
            </a:extLst>
          </p:cNvPr>
          <p:cNvSpPr>
            <a:spLocks noChangeArrowheads="1"/>
          </p:cNvSpPr>
          <p:nvPr/>
        </p:nvSpPr>
        <p:spPr bwMode="auto">
          <a:xfrm>
            <a:off x="1382131" y="2383624"/>
            <a:ext cx="1390650"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defRPr/>
            </a:pPr>
            <a:endParaRPr kumimoji="1" lang="zh-CN" altLang="zh-CN">
              <a:solidFill>
                <a:srgbClr val="3333CC"/>
              </a:solidFill>
            </a:endParaRPr>
          </a:p>
        </p:txBody>
      </p:sp>
      <p:sp>
        <p:nvSpPr>
          <p:cNvPr id="134" name="Line 71">
            <a:extLst>
              <a:ext uri="{FF2B5EF4-FFF2-40B4-BE49-F238E27FC236}">
                <a16:creationId xmlns:a16="http://schemas.microsoft.com/office/drawing/2014/main" id="{63B504A7-DA09-4420-9554-0C4DF3E8630A}"/>
              </a:ext>
            </a:extLst>
          </p:cNvPr>
          <p:cNvSpPr>
            <a:spLocks noChangeShapeType="1"/>
          </p:cNvSpPr>
          <p:nvPr/>
        </p:nvSpPr>
        <p:spPr bwMode="auto">
          <a:xfrm>
            <a:off x="1075743" y="2839236"/>
            <a:ext cx="2008188" cy="15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35" name="Rectangle 72">
            <a:extLst>
              <a:ext uri="{FF2B5EF4-FFF2-40B4-BE49-F238E27FC236}">
                <a16:creationId xmlns:a16="http://schemas.microsoft.com/office/drawing/2014/main" id="{DF8D05F8-BFBB-4D77-9EA5-8BB87E011A65}"/>
              </a:ext>
            </a:extLst>
          </p:cNvPr>
          <p:cNvSpPr>
            <a:spLocks noChangeArrowheads="1"/>
          </p:cNvSpPr>
          <p:nvPr/>
        </p:nvSpPr>
        <p:spPr bwMode="auto">
          <a:xfrm>
            <a:off x="1586918" y="1774024"/>
            <a:ext cx="990600" cy="304800"/>
          </a:xfrm>
          <a:prstGeom prst="rect">
            <a:avLst/>
          </a:prstGeom>
          <a:solidFill>
            <a:srgbClr val="DDDDDD"/>
          </a:solidFill>
          <a:ln w="12700">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defRPr/>
            </a:pPr>
            <a:r>
              <a:rPr kumimoji="1" lang="en-US" altLang="zh-CN" dirty="0">
                <a:solidFill>
                  <a:srgbClr val="3333CC"/>
                </a:solidFill>
              </a:rPr>
              <a:t>IP </a:t>
            </a:r>
            <a:r>
              <a:rPr kumimoji="1" lang="zh-CN" altLang="en-US" dirty="0">
                <a:solidFill>
                  <a:srgbClr val="3333CC"/>
                </a:solidFill>
              </a:rPr>
              <a:t>数据报</a:t>
            </a:r>
          </a:p>
        </p:txBody>
      </p:sp>
      <p:sp>
        <p:nvSpPr>
          <p:cNvPr id="136" name="Rectangle 73">
            <a:extLst>
              <a:ext uri="{FF2B5EF4-FFF2-40B4-BE49-F238E27FC236}">
                <a16:creationId xmlns:a16="http://schemas.microsoft.com/office/drawing/2014/main" id="{E2AE3316-C7C3-4533-B594-18D495DC96EC}"/>
              </a:ext>
            </a:extLst>
          </p:cNvPr>
          <p:cNvSpPr>
            <a:spLocks noChangeArrowheads="1"/>
          </p:cNvSpPr>
          <p:nvPr/>
        </p:nvSpPr>
        <p:spPr bwMode="auto">
          <a:xfrm>
            <a:off x="1375781" y="2993224"/>
            <a:ext cx="1403350" cy="304800"/>
          </a:xfrm>
          <a:prstGeom prst="rect">
            <a:avLst/>
          </a:prstGeom>
          <a:solidFill>
            <a:schemeClr val="bg1"/>
          </a:solidFill>
          <a:ln w="12700">
            <a:solidFill>
              <a:schemeClr val="tx1"/>
            </a:solidFill>
            <a:miter lim="800000"/>
          </a:ln>
          <a:effectLst>
            <a:outerShdw dist="35921" dir="2700000" algn="ctr" rotWithShape="0">
              <a:schemeClr val="bg2"/>
            </a:outerShdw>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eaLnBrk="0" fontAlgn="base" hangingPunct="0">
              <a:spcBef>
                <a:spcPct val="0"/>
              </a:spcBef>
              <a:spcAft>
                <a:spcPct val="0"/>
              </a:spcAft>
              <a:defRPr/>
            </a:pPr>
            <a:endParaRPr kumimoji="1" lang="zh-CN" altLang="zh-CN">
              <a:solidFill>
                <a:srgbClr val="3333CC"/>
              </a:solidFill>
            </a:endParaRPr>
          </a:p>
        </p:txBody>
      </p:sp>
      <p:sp>
        <p:nvSpPr>
          <p:cNvPr id="137" name="Rectangle 74">
            <a:extLst>
              <a:ext uri="{FF2B5EF4-FFF2-40B4-BE49-F238E27FC236}">
                <a16:creationId xmlns:a16="http://schemas.microsoft.com/office/drawing/2014/main" id="{12AA5A50-0BD5-449C-BE78-3DAD3518FA26}"/>
              </a:ext>
            </a:extLst>
          </p:cNvPr>
          <p:cNvSpPr>
            <a:spLocks noChangeArrowheads="1"/>
          </p:cNvSpPr>
          <p:nvPr/>
        </p:nvSpPr>
        <p:spPr bwMode="auto">
          <a:xfrm>
            <a:off x="1312281" y="3005924"/>
            <a:ext cx="1603375"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lnSpc>
                <a:spcPct val="85000"/>
              </a:lnSpc>
              <a:spcBef>
                <a:spcPct val="0"/>
              </a:spcBef>
              <a:spcAft>
                <a:spcPct val="0"/>
              </a:spcAft>
            </a:pPr>
            <a:r>
              <a:rPr kumimoji="1" lang="en-US" altLang="zh-CN" sz="1600" dirty="0">
                <a:solidFill>
                  <a:srgbClr val="3333CC"/>
                </a:solidFill>
              </a:rPr>
              <a:t>1010…  …0110</a:t>
            </a:r>
          </a:p>
        </p:txBody>
      </p:sp>
      <p:sp>
        <p:nvSpPr>
          <p:cNvPr id="138" name="AutoShape 75">
            <a:extLst>
              <a:ext uri="{FF2B5EF4-FFF2-40B4-BE49-F238E27FC236}">
                <a16:creationId xmlns:a16="http://schemas.microsoft.com/office/drawing/2014/main" id="{1FA8AD1E-00DF-4133-A146-B65C0B2E4707}"/>
              </a:ext>
            </a:extLst>
          </p:cNvPr>
          <p:cNvSpPr>
            <a:spLocks noChangeArrowheads="1"/>
          </p:cNvSpPr>
          <p:nvPr/>
        </p:nvSpPr>
        <p:spPr bwMode="auto">
          <a:xfrm>
            <a:off x="1928231" y="2840824"/>
            <a:ext cx="304800" cy="334962"/>
          </a:xfrm>
          <a:prstGeom prst="downArrow">
            <a:avLst>
              <a:gd name="adj1" fmla="val 50000"/>
              <a:gd name="adj2" fmla="val 43231"/>
            </a:avLst>
          </a:prstGeom>
          <a:solidFill>
            <a:schemeClr val="bg1"/>
          </a:solidFill>
          <a:ln w="12700">
            <a:solidFill>
              <a:schemeClr val="tx1"/>
            </a:solidFill>
            <a:miter lim="800000"/>
          </a:ln>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39" name="Rectangle 76">
            <a:extLst>
              <a:ext uri="{FF2B5EF4-FFF2-40B4-BE49-F238E27FC236}">
                <a16:creationId xmlns:a16="http://schemas.microsoft.com/office/drawing/2014/main" id="{54C9A134-0124-4B3F-8857-E669779D1FBF}"/>
              </a:ext>
            </a:extLst>
          </p:cNvPr>
          <p:cNvSpPr>
            <a:spLocks noChangeArrowheads="1"/>
          </p:cNvSpPr>
          <p:nvPr/>
        </p:nvSpPr>
        <p:spPr bwMode="auto">
          <a:xfrm>
            <a:off x="1580568" y="2393149"/>
            <a:ext cx="990600" cy="280987"/>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sz="2000">
              <a:solidFill>
                <a:srgbClr val="000000"/>
              </a:solidFill>
              <a:latin typeface="Tahoma" panose="020B0604030504040204" pitchFamily="34" charset="0"/>
              <a:ea typeface="宋体" panose="02010600030101010101" pitchFamily="2" charset="-122"/>
            </a:endParaRPr>
          </a:p>
        </p:txBody>
      </p:sp>
      <p:sp>
        <p:nvSpPr>
          <p:cNvPr id="140" name="AutoShape 77">
            <a:extLst>
              <a:ext uri="{FF2B5EF4-FFF2-40B4-BE49-F238E27FC236}">
                <a16:creationId xmlns:a16="http://schemas.microsoft.com/office/drawing/2014/main" id="{F417371E-A0DE-450F-8C38-EF6706EB0CC6}"/>
              </a:ext>
            </a:extLst>
          </p:cNvPr>
          <p:cNvSpPr>
            <a:spLocks noChangeArrowheads="1"/>
          </p:cNvSpPr>
          <p:nvPr/>
        </p:nvSpPr>
        <p:spPr bwMode="auto">
          <a:xfrm>
            <a:off x="1586918" y="2088349"/>
            <a:ext cx="990600" cy="369887"/>
          </a:xfrm>
          <a:prstGeom prst="downArrow">
            <a:avLst>
              <a:gd name="adj1" fmla="val 65389"/>
              <a:gd name="adj2" fmla="val 39394"/>
            </a:avLst>
          </a:prstGeom>
          <a:solidFill>
            <a:schemeClr val="accent2"/>
          </a:solidFill>
          <a:ln w="12700">
            <a:solidFill>
              <a:schemeClr val="tx1"/>
            </a:solidFill>
            <a:miter lim="800000"/>
          </a:ln>
          <a:effectLst>
            <a:outerShdw dist="35921" dir="2700000" algn="ctr" rotWithShape="0">
              <a:schemeClr val="bg2"/>
            </a:outerShdw>
          </a:effec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endParaRPr lang="zh-CN" altLang="en-US" sz="2000">
              <a:solidFill>
                <a:srgbClr val="000000"/>
              </a:solidFill>
              <a:latin typeface="Tahoma" panose="020B0604030504040204" pitchFamily="34" charset="0"/>
              <a:ea typeface="宋体" panose="02010600030101010101" pitchFamily="2" charset="-122"/>
            </a:endParaRPr>
          </a:p>
        </p:txBody>
      </p:sp>
      <p:sp>
        <p:nvSpPr>
          <p:cNvPr id="141" name="Text Box 78">
            <a:extLst>
              <a:ext uri="{FF2B5EF4-FFF2-40B4-BE49-F238E27FC236}">
                <a16:creationId xmlns:a16="http://schemas.microsoft.com/office/drawing/2014/main" id="{B787FA55-F5BA-4960-94A1-A94961FFCA70}"/>
              </a:ext>
            </a:extLst>
          </p:cNvPr>
          <p:cNvSpPr txBox="1">
            <a:spLocks noChangeArrowheads="1"/>
          </p:cNvSpPr>
          <p:nvPr/>
        </p:nvSpPr>
        <p:spPr bwMode="auto">
          <a:xfrm>
            <a:off x="1043993" y="2337586"/>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1" lang="zh-CN" altLang="en-US" dirty="0">
                <a:solidFill>
                  <a:srgbClr val="3333CC"/>
                </a:solidFill>
                <a:ea typeface="黑体" panose="02010609060101010101" pitchFamily="2" charset="-122"/>
              </a:rPr>
              <a:t>帧</a:t>
            </a:r>
          </a:p>
        </p:txBody>
      </p:sp>
      <p:sp>
        <p:nvSpPr>
          <p:cNvPr id="142" name="Rectangle 79">
            <a:extLst>
              <a:ext uri="{FF2B5EF4-FFF2-40B4-BE49-F238E27FC236}">
                <a16:creationId xmlns:a16="http://schemas.microsoft.com/office/drawing/2014/main" id="{A89D6D98-4AA0-43CC-AA31-1739124AEC7B}"/>
              </a:ext>
            </a:extLst>
          </p:cNvPr>
          <p:cNvSpPr>
            <a:spLocks noChangeArrowheads="1"/>
          </p:cNvSpPr>
          <p:nvPr/>
        </p:nvSpPr>
        <p:spPr bwMode="auto">
          <a:xfrm>
            <a:off x="1786943" y="2051836"/>
            <a:ext cx="6381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eaLnBrk="0" fontAlgn="base" hangingPunct="0">
              <a:spcBef>
                <a:spcPct val="0"/>
              </a:spcBef>
              <a:spcAft>
                <a:spcPct val="0"/>
              </a:spcAft>
            </a:pPr>
            <a:r>
              <a:rPr kumimoji="1" lang="zh-CN" altLang="en-US">
                <a:solidFill>
                  <a:srgbClr val="3333CC"/>
                </a:solidFill>
              </a:rPr>
              <a:t>装入</a:t>
            </a:r>
          </a:p>
        </p:txBody>
      </p:sp>
      <p:sp>
        <p:nvSpPr>
          <p:cNvPr id="143" name="Line 80">
            <a:extLst>
              <a:ext uri="{FF2B5EF4-FFF2-40B4-BE49-F238E27FC236}">
                <a16:creationId xmlns:a16="http://schemas.microsoft.com/office/drawing/2014/main" id="{B15D5A1E-4471-4D3F-A645-F5496683B6DC}"/>
              </a:ext>
            </a:extLst>
          </p:cNvPr>
          <p:cNvSpPr>
            <a:spLocks noChangeShapeType="1"/>
          </p:cNvSpPr>
          <p:nvPr/>
        </p:nvSpPr>
        <p:spPr bwMode="auto">
          <a:xfrm>
            <a:off x="1575806" y="2388386"/>
            <a:ext cx="0" cy="28575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44" name="Line 81">
            <a:extLst>
              <a:ext uri="{FF2B5EF4-FFF2-40B4-BE49-F238E27FC236}">
                <a16:creationId xmlns:a16="http://schemas.microsoft.com/office/drawing/2014/main" id="{32CE90AC-C6B0-4D75-B92D-6B5CDD469E1D}"/>
              </a:ext>
            </a:extLst>
          </p:cNvPr>
          <p:cNvSpPr>
            <a:spLocks noChangeShapeType="1"/>
          </p:cNvSpPr>
          <p:nvPr/>
        </p:nvSpPr>
        <p:spPr bwMode="auto">
          <a:xfrm>
            <a:off x="2566406" y="2389974"/>
            <a:ext cx="0" cy="285750"/>
          </a:xfrm>
          <a:prstGeom prst="line">
            <a:avLst/>
          </a:prstGeom>
          <a:noFill/>
          <a:ln w="12700">
            <a:solidFill>
              <a:schemeClr val="tx1"/>
            </a:solidFill>
            <a:prstDash val="dash"/>
            <a:round/>
          </a:ln>
          <a:extLst>
            <a:ext uri="{909E8E84-426E-40DD-AFC4-6F175D3DCCD1}">
              <a14:hiddenFill xmlns:a14="http://schemas.microsoft.com/office/drawing/2010/main">
                <a:noFill/>
              </a14:hiddenFill>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endParaRPr lang="zh-CN" altLang="en-US">
              <a:solidFill>
                <a:srgbClr val="000000"/>
              </a:solidFill>
              <a:ea typeface="宋体" panose="02010600030101010101" pitchFamily="2" charset="-122"/>
            </a:endParaRPr>
          </a:p>
        </p:txBody>
      </p:sp>
      <p:sp>
        <p:nvSpPr>
          <p:cNvPr id="159" name="文本框 158">
            <a:extLst>
              <a:ext uri="{FF2B5EF4-FFF2-40B4-BE49-F238E27FC236}">
                <a16:creationId xmlns:a16="http://schemas.microsoft.com/office/drawing/2014/main" id="{83F99992-65E1-41DE-942B-BFF8B36BCE0B}"/>
              </a:ext>
            </a:extLst>
          </p:cNvPr>
          <p:cNvSpPr txBox="1"/>
          <p:nvPr/>
        </p:nvSpPr>
        <p:spPr>
          <a:xfrm>
            <a:off x="3303929" y="1087884"/>
            <a:ext cx="3284295" cy="461665"/>
          </a:xfrm>
          <a:prstGeom prst="rect">
            <a:avLst/>
          </a:prstGeom>
          <a:noFill/>
        </p:spPr>
        <p:txBody>
          <a:bodyPr wrap="square">
            <a:spAutoFit/>
          </a:bodyPr>
          <a:lstStyle/>
          <a:p>
            <a:pPr fontAlgn="base">
              <a:spcBef>
                <a:spcPct val="0"/>
              </a:spcBef>
              <a:spcAft>
                <a:spcPct val="0"/>
              </a:spcAft>
              <a:defRPr/>
            </a:pPr>
            <a:r>
              <a:rPr lang="zh-CN" altLang="en-US" sz="2400" dirty="0">
                <a:latin typeface="Tahoma" panose="020B0604030504040204" pitchFamily="34" charset="0"/>
              </a:rPr>
              <a:t>数据链路层传送的是</a:t>
            </a:r>
            <a:r>
              <a:rPr lang="zh-CN" altLang="en-US" sz="2400" dirty="0">
                <a:solidFill>
                  <a:srgbClr val="FF0000"/>
                </a:solidFill>
                <a:latin typeface="Tahoma" panose="020B0604030504040204" pitchFamily="34" charset="0"/>
              </a:rPr>
              <a:t>帧</a:t>
            </a:r>
          </a:p>
        </p:txBody>
      </p:sp>
    </p:spTree>
    <p:extLst>
      <p:ext uri="{BB962C8B-B14F-4D97-AF65-F5344CB8AC3E}">
        <p14:creationId xmlns:p14="http://schemas.microsoft.com/office/powerpoint/2010/main" val="316228685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DD715DD-D7E6-4F01-90F3-03B24CAF82A3}"/>
              </a:ext>
            </a:extLst>
          </p:cNvPr>
          <p:cNvSpPr>
            <a:spLocks noGrp="1" noChangeArrowheads="1"/>
          </p:cNvSpPr>
          <p:nvPr>
            <p:ph type="title"/>
          </p:nvPr>
        </p:nvSpPr>
        <p:spPr/>
        <p:txBody>
          <a:bodyPr/>
          <a:lstStyle/>
          <a:p>
            <a:pPr eaLnBrk="1" hangingPunct="1"/>
            <a:endParaRPr lang="zh-CN" altLang="zh-CN"/>
          </a:p>
        </p:txBody>
      </p:sp>
      <p:sp>
        <p:nvSpPr>
          <p:cNvPr id="743427" name="Rectangle 3">
            <a:extLst>
              <a:ext uri="{FF2B5EF4-FFF2-40B4-BE49-F238E27FC236}">
                <a16:creationId xmlns:a16="http://schemas.microsoft.com/office/drawing/2014/main" id="{D1ACAE09-3A44-4440-8117-965942CD2474}"/>
              </a:ext>
            </a:extLst>
          </p:cNvPr>
          <p:cNvSpPr>
            <a:spLocks noGrp="1" noChangeArrowheads="1"/>
          </p:cNvSpPr>
          <p:nvPr>
            <p:ph type="body" idx="1"/>
          </p:nvPr>
        </p:nvSpPr>
        <p:spPr>
          <a:xfrm>
            <a:off x="900113" y="1196975"/>
            <a:ext cx="7391400" cy="457200"/>
          </a:xfrm>
        </p:spPr>
        <p:txBody>
          <a:bodyPr/>
          <a:lstStyle/>
          <a:p>
            <a:pPr eaLnBrk="1" hangingPunct="1"/>
            <a:r>
              <a:rPr lang="zh-CN" altLang="en-US" sz="2400"/>
              <a:t>控制：该字段表示帧类型，帧编号及其他控制信息。</a:t>
            </a:r>
            <a:endParaRPr lang="zh-CN" altLang="en-US" sz="2400" b="0"/>
          </a:p>
        </p:txBody>
      </p:sp>
      <p:sp>
        <p:nvSpPr>
          <p:cNvPr id="54276" name="Rectangle 4">
            <a:extLst>
              <a:ext uri="{FF2B5EF4-FFF2-40B4-BE49-F238E27FC236}">
                <a16:creationId xmlns:a16="http://schemas.microsoft.com/office/drawing/2014/main" id="{ACC47292-1B66-4375-8CDA-C1E593477C95}"/>
              </a:ext>
            </a:extLst>
          </p:cNvPr>
          <p:cNvSpPr>
            <a:spLocks noChangeArrowheads="1"/>
          </p:cNvSpPr>
          <p:nvPr/>
        </p:nvSpPr>
        <p:spPr bwMode="auto">
          <a:xfrm>
            <a:off x="4173731" y="2984458"/>
            <a:ext cx="2225288" cy="1630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indent="1600200" algn="just">
              <a:spcBef>
                <a:spcPct val="20000"/>
              </a:spcBef>
              <a:buClr>
                <a:schemeClr val="accent2"/>
              </a:buClr>
              <a:buSzPct val="70000"/>
              <a:buFont typeface="Wingdings" panose="05000000000000000000" pitchFamily="2" charset="2"/>
              <a:buBlip>
                <a:blip r:embed="rId2"/>
              </a:buBlip>
              <a:tabLst>
                <a:tab pos="9906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9906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9906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9906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9906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b="0" dirty="0"/>
              <a:t>	</a:t>
            </a:r>
            <a:endParaRPr lang="zh-CN" altLang="en-US" sz="2400" b="0" dirty="0"/>
          </a:p>
          <a:p>
            <a:pPr algn="ctr" eaLnBrk="1" hangingPunct="1">
              <a:lnSpc>
                <a:spcPct val="130000"/>
              </a:lnSpc>
              <a:buFont typeface="Wingdings" panose="05000000000000000000" pitchFamily="2" charset="2"/>
              <a:buNone/>
            </a:pPr>
            <a:r>
              <a:rPr lang="zh-CN" altLang="en-US" sz="2400" b="0" dirty="0"/>
              <a:t>     </a:t>
            </a:r>
          </a:p>
          <a:p>
            <a:pPr algn="ctr" eaLnBrk="1" hangingPunct="1">
              <a:lnSpc>
                <a:spcPct val="130000"/>
              </a:lnSpc>
              <a:buFont typeface="Wingdings" panose="05000000000000000000" pitchFamily="2" charset="2"/>
              <a:buNone/>
            </a:pPr>
            <a:r>
              <a:rPr lang="zh-CN" altLang="en-US" sz="2400" b="0" dirty="0"/>
              <a:t>	</a:t>
            </a:r>
          </a:p>
        </p:txBody>
      </p:sp>
      <p:sp>
        <p:nvSpPr>
          <p:cNvPr id="743429" name="Rectangle 5">
            <a:extLst>
              <a:ext uri="{FF2B5EF4-FFF2-40B4-BE49-F238E27FC236}">
                <a16:creationId xmlns:a16="http://schemas.microsoft.com/office/drawing/2014/main" id="{C1B32C70-1D50-47A4-9B9C-90489952AF78}"/>
              </a:ext>
            </a:extLst>
          </p:cNvPr>
          <p:cNvSpPr>
            <a:spLocks noChangeArrowheads="1"/>
          </p:cNvSpPr>
          <p:nvPr/>
        </p:nvSpPr>
        <p:spPr bwMode="auto">
          <a:xfrm>
            <a:off x="2482850" y="1844675"/>
            <a:ext cx="384175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信息帧：含有要传输的数据</a:t>
            </a:r>
          </a:p>
        </p:txBody>
      </p:sp>
      <p:sp>
        <p:nvSpPr>
          <p:cNvPr id="743430" name="Rectangle 6">
            <a:extLst>
              <a:ext uri="{FF2B5EF4-FFF2-40B4-BE49-F238E27FC236}">
                <a16:creationId xmlns:a16="http://schemas.microsoft.com/office/drawing/2014/main" id="{2262CC45-AC18-4079-B1EF-53E9288CEAF4}"/>
              </a:ext>
            </a:extLst>
          </p:cNvPr>
          <p:cNvSpPr>
            <a:spLocks noChangeArrowheads="1"/>
          </p:cNvSpPr>
          <p:nvPr/>
        </p:nvSpPr>
        <p:spPr bwMode="auto">
          <a:xfrm>
            <a:off x="2482850" y="2565400"/>
            <a:ext cx="231775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监督帧：应答帧</a:t>
            </a:r>
          </a:p>
        </p:txBody>
      </p:sp>
      <p:sp>
        <p:nvSpPr>
          <p:cNvPr id="743431" name="Rectangle 7">
            <a:extLst>
              <a:ext uri="{FF2B5EF4-FFF2-40B4-BE49-F238E27FC236}">
                <a16:creationId xmlns:a16="http://schemas.microsoft.com/office/drawing/2014/main" id="{0AD17B27-F665-4D29-8CE8-5EE9E78E7D5A}"/>
              </a:ext>
            </a:extLst>
          </p:cNvPr>
          <p:cNvSpPr>
            <a:spLocks noChangeArrowheads="1"/>
          </p:cNvSpPr>
          <p:nvPr/>
        </p:nvSpPr>
        <p:spPr bwMode="auto">
          <a:xfrm>
            <a:off x="3994150" y="3286125"/>
            <a:ext cx="3889375" cy="277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000" dirty="0"/>
              <a:t>不带编号和数据，相当于控制帧</a:t>
            </a:r>
          </a:p>
          <a:p>
            <a:pPr algn="l" eaLnBrk="1" hangingPunct="1">
              <a:lnSpc>
                <a:spcPct val="130000"/>
              </a:lnSpc>
              <a:buFont typeface="Wingdings" panose="05000000000000000000" pitchFamily="2" charset="2"/>
              <a:buNone/>
            </a:pPr>
            <a:r>
              <a:rPr lang="en-US" altLang="zh-CN" sz="2000" dirty="0"/>
              <a:t>SNRM</a:t>
            </a:r>
            <a:r>
              <a:rPr lang="zh-CN" altLang="en-US" sz="2000" dirty="0"/>
              <a:t>（置正常响应模式）</a:t>
            </a:r>
          </a:p>
          <a:p>
            <a:pPr algn="l" eaLnBrk="1" hangingPunct="1">
              <a:lnSpc>
                <a:spcPct val="130000"/>
              </a:lnSpc>
              <a:buFont typeface="Wingdings" panose="05000000000000000000" pitchFamily="2" charset="2"/>
              <a:buNone/>
            </a:pPr>
            <a:r>
              <a:rPr lang="en-US" altLang="zh-CN" sz="2000" dirty="0"/>
              <a:t>UA</a:t>
            </a:r>
            <a:r>
              <a:rPr lang="zh-CN" altLang="en-US" sz="2000" dirty="0"/>
              <a:t>（无编号帧确认）</a:t>
            </a:r>
          </a:p>
          <a:p>
            <a:pPr algn="l" eaLnBrk="1" hangingPunct="1">
              <a:lnSpc>
                <a:spcPct val="130000"/>
              </a:lnSpc>
              <a:buFont typeface="Wingdings" panose="05000000000000000000" pitchFamily="2" charset="2"/>
              <a:buNone/>
            </a:pPr>
            <a:r>
              <a:rPr lang="en-US" altLang="zh-CN" sz="2000" dirty="0"/>
              <a:t>FRMR</a:t>
            </a:r>
            <a:r>
              <a:rPr lang="zh-CN" altLang="en-US" sz="2000" dirty="0"/>
              <a:t>（帧拒绝）</a:t>
            </a:r>
          </a:p>
          <a:p>
            <a:pPr algn="l" eaLnBrk="1" hangingPunct="1">
              <a:lnSpc>
                <a:spcPct val="130000"/>
              </a:lnSpc>
              <a:buFont typeface="Wingdings" panose="05000000000000000000" pitchFamily="2" charset="2"/>
              <a:buNone/>
            </a:pPr>
            <a:r>
              <a:rPr lang="en-US" altLang="zh-CN" sz="2000" dirty="0"/>
              <a:t>DISC</a:t>
            </a:r>
            <a:r>
              <a:rPr lang="zh-CN" altLang="en-US" sz="2000" dirty="0"/>
              <a:t>（拆除连线）</a:t>
            </a:r>
          </a:p>
          <a:p>
            <a:pPr algn="l" eaLnBrk="1" hangingPunct="1">
              <a:lnSpc>
                <a:spcPct val="130000"/>
              </a:lnSpc>
              <a:buFont typeface="Wingdings" panose="05000000000000000000" pitchFamily="2" charset="2"/>
              <a:buNone/>
            </a:pPr>
            <a:r>
              <a:rPr lang="en-US" altLang="zh-CN" sz="2000" dirty="0"/>
              <a:t>RESET(</a:t>
            </a:r>
            <a:r>
              <a:rPr lang="zh-CN" altLang="en-US" sz="2000" dirty="0"/>
              <a:t>复位</a:t>
            </a:r>
            <a:r>
              <a:rPr lang="en-US" altLang="zh-CN" sz="2000" dirty="0"/>
              <a:t>)</a:t>
            </a:r>
            <a:r>
              <a:rPr lang="zh-CN" altLang="en-US" sz="2000" dirty="0"/>
              <a:t>等。</a:t>
            </a:r>
          </a:p>
        </p:txBody>
      </p:sp>
      <p:sp>
        <p:nvSpPr>
          <p:cNvPr id="743432" name="Rectangle 8">
            <a:extLst>
              <a:ext uri="{FF2B5EF4-FFF2-40B4-BE49-F238E27FC236}">
                <a16:creationId xmlns:a16="http://schemas.microsoft.com/office/drawing/2014/main" id="{4AEFE976-13D4-4E9D-817F-DAD83ADAC13E}"/>
              </a:ext>
            </a:extLst>
          </p:cNvPr>
          <p:cNvSpPr>
            <a:spLocks noChangeArrowheads="1"/>
          </p:cNvSpPr>
          <p:nvPr/>
        </p:nvSpPr>
        <p:spPr bwMode="auto">
          <a:xfrm>
            <a:off x="1042988" y="2565400"/>
            <a:ext cx="109855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帧类型</a:t>
            </a:r>
          </a:p>
        </p:txBody>
      </p:sp>
      <p:sp>
        <p:nvSpPr>
          <p:cNvPr id="743433" name="AutoShape 9">
            <a:extLst>
              <a:ext uri="{FF2B5EF4-FFF2-40B4-BE49-F238E27FC236}">
                <a16:creationId xmlns:a16="http://schemas.microsoft.com/office/drawing/2014/main" id="{F30CB953-AAD6-4D3D-8B2F-BB7ACAECD823}"/>
              </a:ext>
            </a:extLst>
          </p:cNvPr>
          <p:cNvSpPr>
            <a:spLocks/>
          </p:cNvSpPr>
          <p:nvPr/>
        </p:nvSpPr>
        <p:spPr bwMode="auto">
          <a:xfrm>
            <a:off x="2193925" y="2205038"/>
            <a:ext cx="215900" cy="1584325"/>
          </a:xfrm>
          <a:prstGeom prst="leftBrace">
            <a:avLst>
              <a:gd name="adj1" fmla="val 61152"/>
              <a:gd name="adj2" fmla="val 4766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743434" name="Rectangle 10">
            <a:extLst>
              <a:ext uri="{FF2B5EF4-FFF2-40B4-BE49-F238E27FC236}">
                <a16:creationId xmlns:a16="http://schemas.microsoft.com/office/drawing/2014/main" id="{66A07357-6B6C-4FF8-8889-8B7A06FE1E2F}"/>
              </a:ext>
            </a:extLst>
          </p:cNvPr>
          <p:cNvSpPr>
            <a:spLocks noChangeArrowheads="1"/>
          </p:cNvSpPr>
          <p:nvPr/>
        </p:nvSpPr>
        <p:spPr bwMode="auto">
          <a:xfrm>
            <a:off x="2482850" y="3429000"/>
            <a:ext cx="170815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无编号帧：</a:t>
            </a:r>
          </a:p>
        </p:txBody>
      </p:sp>
      <p:sp>
        <p:nvSpPr>
          <p:cNvPr id="743435" name="AutoShape 11">
            <a:extLst>
              <a:ext uri="{FF2B5EF4-FFF2-40B4-BE49-F238E27FC236}">
                <a16:creationId xmlns:a16="http://schemas.microsoft.com/office/drawing/2014/main" id="{F09FB87C-A3F9-4B9F-A3A3-EFEDD513DD33}"/>
              </a:ext>
            </a:extLst>
          </p:cNvPr>
          <p:cNvSpPr>
            <a:spLocks/>
          </p:cNvSpPr>
          <p:nvPr/>
        </p:nvSpPr>
        <p:spPr bwMode="auto">
          <a:xfrm>
            <a:off x="3778250" y="3573463"/>
            <a:ext cx="288925" cy="2376487"/>
          </a:xfrm>
          <a:prstGeom prst="leftBrace">
            <a:avLst>
              <a:gd name="adj1" fmla="val 68544"/>
              <a:gd name="adj2" fmla="val 47662"/>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34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34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34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343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343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4343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43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7" grpId="0" build="p"/>
      <p:bldP spid="743429" grpId="0"/>
      <p:bldP spid="743430" grpId="0"/>
      <p:bldP spid="743431" grpId="0"/>
      <p:bldP spid="743432" grpId="0"/>
      <p:bldP spid="743433" grpId="0" animBg="1"/>
      <p:bldP spid="743434" grpId="0"/>
      <p:bldP spid="74343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53EAAE6-86FC-461A-8E07-8DF3197EFA79}"/>
              </a:ext>
            </a:extLst>
          </p:cNvPr>
          <p:cNvSpPr>
            <a:spLocks noGrp="1" noChangeArrowheads="1"/>
          </p:cNvSpPr>
          <p:nvPr>
            <p:ph type="title"/>
          </p:nvPr>
        </p:nvSpPr>
        <p:spPr/>
        <p:txBody>
          <a:bodyPr/>
          <a:lstStyle/>
          <a:p>
            <a:pPr eaLnBrk="1" hangingPunct="1"/>
            <a:r>
              <a:rPr lang="zh-CN" altLang="en-US"/>
              <a:t>控制字段的格式</a:t>
            </a:r>
          </a:p>
        </p:txBody>
      </p:sp>
      <p:graphicFrame>
        <p:nvGraphicFramePr>
          <p:cNvPr id="744555" name="Group 107">
            <a:extLst>
              <a:ext uri="{FF2B5EF4-FFF2-40B4-BE49-F238E27FC236}">
                <a16:creationId xmlns:a16="http://schemas.microsoft.com/office/drawing/2014/main" id="{8E74386B-2DDF-4088-AC0D-43C570A684EA}"/>
              </a:ext>
            </a:extLst>
          </p:cNvPr>
          <p:cNvGraphicFramePr>
            <a:graphicFrameLocks noGrp="1"/>
          </p:cNvGraphicFramePr>
          <p:nvPr>
            <p:ph sz="half" idx="1"/>
          </p:nvPr>
        </p:nvGraphicFramePr>
        <p:xfrm>
          <a:off x="1201738" y="1306513"/>
          <a:ext cx="4881562" cy="536575"/>
        </p:xfrm>
        <a:graphic>
          <a:graphicData uri="http://schemas.openxmlformats.org/drawingml/2006/table">
            <a:tbl>
              <a:tblPr/>
              <a:tblGrid>
                <a:gridCol w="720725">
                  <a:extLst>
                    <a:ext uri="{9D8B030D-6E8A-4147-A177-3AD203B41FA5}">
                      <a16:colId xmlns:a16="http://schemas.microsoft.com/office/drawing/2014/main" val="20000"/>
                    </a:ext>
                  </a:extLst>
                </a:gridCol>
                <a:gridCol w="1712912">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1793875">
                  <a:extLst>
                    <a:ext uri="{9D8B030D-6E8A-4147-A177-3AD203B41FA5}">
                      <a16:colId xmlns:a16="http://schemas.microsoft.com/office/drawing/2014/main" val="20003"/>
                    </a:ext>
                  </a:extLst>
                </a:gridCol>
              </a:tblGrid>
              <a:tr h="536575">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0  </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N(S)</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P/F</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N(R)          </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44554" name="Group 106">
            <a:extLst>
              <a:ext uri="{FF2B5EF4-FFF2-40B4-BE49-F238E27FC236}">
                <a16:creationId xmlns:a16="http://schemas.microsoft.com/office/drawing/2014/main" id="{BA6DB072-2FE4-497A-AEBB-DAC5C4B1C5BC}"/>
              </a:ext>
            </a:extLst>
          </p:cNvPr>
          <p:cNvGraphicFramePr>
            <a:graphicFrameLocks noGrp="1"/>
          </p:cNvGraphicFramePr>
          <p:nvPr>
            <p:ph sz="quarter" idx="2"/>
          </p:nvPr>
        </p:nvGraphicFramePr>
        <p:xfrm>
          <a:off x="1258888" y="2924175"/>
          <a:ext cx="4824412" cy="503238"/>
        </p:xfrm>
        <a:graphic>
          <a:graphicData uri="http://schemas.openxmlformats.org/drawingml/2006/table">
            <a:tbl>
              <a:tblPr/>
              <a:tblGrid>
                <a:gridCol w="690562">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1800225">
                  <a:extLst>
                    <a:ext uri="{9D8B030D-6E8A-4147-A177-3AD203B41FA5}">
                      <a16:colId xmlns:a16="http://schemas.microsoft.com/office/drawing/2014/main" val="20004"/>
                    </a:ext>
                  </a:extLst>
                </a:gridCol>
              </a:tblGrid>
              <a:tr h="503238">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M</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P/F</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44556" name="Group 108">
            <a:extLst>
              <a:ext uri="{FF2B5EF4-FFF2-40B4-BE49-F238E27FC236}">
                <a16:creationId xmlns:a16="http://schemas.microsoft.com/office/drawing/2014/main" id="{42D6206B-EAA0-4EF7-9D4E-F8DB0DD66730}"/>
              </a:ext>
            </a:extLst>
          </p:cNvPr>
          <p:cNvGraphicFramePr>
            <a:graphicFrameLocks noGrp="1"/>
          </p:cNvGraphicFramePr>
          <p:nvPr>
            <p:ph sz="quarter" idx="3"/>
          </p:nvPr>
        </p:nvGraphicFramePr>
        <p:xfrm>
          <a:off x="1258888" y="2132013"/>
          <a:ext cx="4824412" cy="639996"/>
        </p:xfrm>
        <a:graphic>
          <a:graphicData uri="http://schemas.openxmlformats.org/drawingml/2006/table">
            <a:tbl>
              <a:tblPr/>
              <a:tblGrid>
                <a:gridCol w="679450">
                  <a:extLst>
                    <a:ext uri="{9D8B030D-6E8A-4147-A177-3AD203B41FA5}">
                      <a16:colId xmlns:a16="http://schemas.microsoft.com/office/drawing/2014/main" val="20000"/>
                    </a:ext>
                  </a:extLst>
                </a:gridCol>
                <a:gridCol w="544512">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1800225">
                  <a:extLst>
                    <a:ext uri="{9D8B030D-6E8A-4147-A177-3AD203B41FA5}">
                      <a16:colId xmlns:a16="http://schemas.microsoft.com/office/drawing/2014/main" val="20004"/>
                    </a:ext>
                  </a:extLst>
                </a:gridCol>
              </a:tblGrid>
              <a:tr h="639762">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78" marB="45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78" marB="45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S</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78" marB="45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P/F</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78" marB="45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N(R)</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p>
                      <a:pPr marL="195263" marR="0" lvl="0" indent="-195263" algn="l" defTabSz="914400" rtl="0" eaLnBrk="1" fontAlgn="base" latinLnBrk="0" hangingPunct="1">
                        <a:lnSpc>
                          <a:spcPct val="100000"/>
                        </a:lnSpc>
                        <a:spcBef>
                          <a:spcPct val="0"/>
                        </a:spcBef>
                        <a:spcAft>
                          <a:spcPct val="0"/>
                        </a:spcAft>
                        <a:buClrTx/>
                        <a:buSzTx/>
                        <a:buFontTx/>
                        <a:buNone/>
                        <a:tabLst>
                          <a:tab pos="990600" algn="l"/>
                        </a:tabLst>
                      </a:pP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78" marB="4567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44540" name="Rectangle 92">
            <a:extLst>
              <a:ext uri="{FF2B5EF4-FFF2-40B4-BE49-F238E27FC236}">
                <a16:creationId xmlns:a16="http://schemas.microsoft.com/office/drawing/2014/main" id="{D48424E6-F099-469E-B8A8-0B21B0EC2B61}"/>
              </a:ext>
            </a:extLst>
          </p:cNvPr>
          <p:cNvSpPr>
            <a:spLocks noChangeArrowheads="1"/>
          </p:cNvSpPr>
          <p:nvPr/>
        </p:nvSpPr>
        <p:spPr bwMode="auto">
          <a:xfrm>
            <a:off x="1403350" y="950913"/>
            <a:ext cx="475297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tabLst>
                <a:tab pos="4572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4572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4572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4572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4572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4572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4572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4572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4572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a:latin typeface="Times New Roman" panose="02020603050405020304" pitchFamily="18" charset="0"/>
              </a:rPr>
              <a:t>1        2        3       4         5         6      7       8</a:t>
            </a:r>
          </a:p>
        </p:txBody>
      </p:sp>
      <p:sp>
        <p:nvSpPr>
          <p:cNvPr id="744541" name="Rectangle 93">
            <a:extLst>
              <a:ext uri="{FF2B5EF4-FFF2-40B4-BE49-F238E27FC236}">
                <a16:creationId xmlns:a16="http://schemas.microsoft.com/office/drawing/2014/main" id="{34A380A8-E436-4F98-914F-F835F05923F8}"/>
              </a:ext>
            </a:extLst>
          </p:cNvPr>
          <p:cNvSpPr>
            <a:spLocks noChangeArrowheads="1"/>
          </p:cNvSpPr>
          <p:nvPr/>
        </p:nvSpPr>
        <p:spPr bwMode="auto">
          <a:xfrm>
            <a:off x="6443663" y="1368396"/>
            <a:ext cx="2117887"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dirty="0"/>
              <a:t>信息帧“</a:t>
            </a:r>
            <a:r>
              <a:rPr lang="en-US" altLang="zh-CN" sz="2000" dirty="0"/>
              <a:t>0”</a:t>
            </a:r>
            <a:r>
              <a:rPr lang="zh-CN" altLang="en-US" sz="2000" dirty="0"/>
              <a:t>开始 </a:t>
            </a:r>
          </a:p>
        </p:txBody>
      </p:sp>
      <p:sp>
        <p:nvSpPr>
          <p:cNvPr id="744542" name="Rectangle 94">
            <a:extLst>
              <a:ext uri="{FF2B5EF4-FFF2-40B4-BE49-F238E27FC236}">
                <a16:creationId xmlns:a16="http://schemas.microsoft.com/office/drawing/2014/main" id="{E768AE0B-8F14-427A-A4C8-33BCF859B7E6}"/>
              </a:ext>
            </a:extLst>
          </p:cNvPr>
          <p:cNvSpPr>
            <a:spLocks noChangeArrowheads="1"/>
          </p:cNvSpPr>
          <p:nvPr/>
        </p:nvSpPr>
        <p:spPr bwMode="auto">
          <a:xfrm>
            <a:off x="6372225" y="2317721"/>
            <a:ext cx="226055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dirty="0"/>
              <a:t>监督帧“</a:t>
            </a:r>
            <a:r>
              <a:rPr lang="en-US" altLang="zh-CN" sz="2000" dirty="0"/>
              <a:t>10”</a:t>
            </a:r>
            <a:r>
              <a:rPr lang="zh-CN" altLang="en-US" sz="2000" dirty="0"/>
              <a:t>开始 </a:t>
            </a:r>
          </a:p>
        </p:txBody>
      </p:sp>
      <p:sp>
        <p:nvSpPr>
          <p:cNvPr id="744543" name="Rectangle 95">
            <a:extLst>
              <a:ext uri="{FF2B5EF4-FFF2-40B4-BE49-F238E27FC236}">
                <a16:creationId xmlns:a16="http://schemas.microsoft.com/office/drawing/2014/main" id="{C1F5F106-FEC9-47BD-9491-98B90E11203F}"/>
              </a:ext>
            </a:extLst>
          </p:cNvPr>
          <p:cNvSpPr>
            <a:spLocks noChangeArrowheads="1"/>
          </p:cNvSpPr>
          <p:nvPr/>
        </p:nvSpPr>
        <p:spPr bwMode="auto">
          <a:xfrm>
            <a:off x="6372225" y="2965421"/>
            <a:ext cx="250446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dirty="0"/>
              <a:t>无编号帧“</a:t>
            </a:r>
            <a:r>
              <a:rPr lang="en-US" altLang="zh-CN" sz="2000" dirty="0"/>
              <a:t>11”</a:t>
            </a:r>
            <a:r>
              <a:rPr lang="zh-CN" altLang="en-US" sz="2000" dirty="0"/>
              <a:t>开始 </a:t>
            </a:r>
          </a:p>
        </p:txBody>
      </p:sp>
      <p:sp>
        <p:nvSpPr>
          <p:cNvPr id="744544" name="Rectangle 96">
            <a:extLst>
              <a:ext uri="{FF2B5EF4-FFF2-40B4-BE49-F238E27FC236}">
                <a16:creationId xmlns:a16="http://schemas.microsoft.com/office/drawing/2014/main" id="{C3169900-74D1-433D-BF52-FCE70C0EA6DF}"/>
              </a:ext>
            </a:extLst>
          </p:cNvPr>
          <p:cNvSpPr>
            <a:spLocks noChangeArrowheads="1"/>
          </p:cNvSpPr>
          <p:nvPr/>
        </p:nvSpPr>
        <p:spPr bwMode="auto">
          <a:xfrm>
            <a:off x="439738" y="3573463"/>
            <a:ext cx="8524875" cy="166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285750" algn="just">
              <a:spcBef>
                <a:spcPct val="20000"/>
              </a:spcBef>
              <a:buClr>
                <a:schemeClr val="accent2"/>
              </a:buClr>
              <a:buSzPct val="70000"/>
              <a:buFont typeface="Wingdings" panose="05000000000000000000" pitchFamily="2" charset="2"/>
              <a:buBlip>
                <a:blip r:embed="rId2"/>
              </a:buBlip>
              <a:tabLst>
                <a:tab pos="9906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9906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9906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9906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9906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a:t>N(S):</a:t>
            </a:r>
            <a:r>
              <a:rPr lang="zh-CN" altLang="en-US" sz="2400"/>
              <a:t>表示信息帧的帧序号</a:t>
            </a:r>
            <a:r>
              <a:rPr lang="en-US" altLang="zh-CN" sz="2400"/>
              <a:t>0-7</a:t>
            </a:r>
            <a:r>
              <a:rPr lang="zh-CN" altLang="en-US" sz="2400"/>
              <a:t>，以便标识信息帧的发送顺序。</a:t>
            </a:r>
          </a:p>
          <a:p>
            <a:pPr algn="l" eaLnBrk="1" hangingPunct="1">
              <a:lnSpc>
                <a:spcPct val="130000"/>
              </a:lnSpc>
              <a:buFont typeface="Wingdings" panose="05000000000000000000" pitchFamily="2" charset="2"/>
              <a:buNone/>
            </a:pPr>
            <a:r>
              <a:rPr lang="en-US" altLang="zh-CN" sz="2400"/>
              <a:t>N(R):</a:t>
            </a:r>
            <a:r>
              <a:rPr lang="zh-CN" altLang="en-US" sz="2400"/>
              <a:t>接收端期望接收的下一帧的序号。</a:t>
            </a:r>
          </a:p>
          <a:p>
            <a:pPr algn="l" eaLnBrk="1" hangingPunct="1">
              <a:lnSpc>
                <a:spcPct val="130000"/>
              </a:lnSpc>
              <a:buFont typeface="Wingdings" panose="05000000000000000000" pitchFamily="2" charset="2"/>
              <a:buNone/>
            </a:pPr>
            <a:r>
              <a:rPr lang="en-US" altLang="zh-CN" sz="2400"/>
              <a:t>P/F</a:t>
            </a:r>
            <a:r>
              <a:rPr lang="zh-CN" altLang="en-US" sz="2400"/>
              <a:t>：轮询</a:t>
            </a:r>
            <a:r>
              <a:rPr lang="en-US" altLang="zh-CN" sz="2400"/>
              <a:t>/</a:t>
            </a:r>
            <a:r>
              <a:rPr lang="zh-CN" altLang="en-US" sz="2400"/>
              <a:t>结束位，用于多点轮询访问方式。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45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45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45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45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45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4455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45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44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540" grpId="0"/>
      <p:bldP spid="744541" grpId="0"/>
      <p:bldP spid="744542" grpId="0"/>
      <p:bldP spid="744543" grpId="0"/>
      <p:bldP spid="74454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84AAD3B-8B10-4463-BB5F-BE6AF4DC5F8C}"/>
              </a:ext>
            </a:extLst>
          </p:cNvPr>
          <p:cNvSpPr>
            <a:spLocks noGrp="1" noChangeArrowheads="1"/>
          </p:cNvSpPr>
          <p:nvPr>
            <p:ph type="title"/>
          </p:nvPr>
        </p:nvSpPr>
        <p:spPr/>
        <p:txBody>
          <a:bodyPr/>
          <a:lstStyle/>
          <a:p>
            <a:pPr eaLnBrk="1" hangingPunct="1"/>
            <a:r>
              <a:rPr lang="en-US" altLang="zh-CN"/>
              <a:t>HDLC</a:t>
            </a:r>
            <a:r>
              <a:rPr lang="zh-CN" altLang="en-US"/>
              <a:t>帧格式</a:t>
            </a:r>
          </a:p>
        </p:txBody>
      </p:sp>
      <p:sp>
        <p:nvSpPr>
          <p:cNvPr id="56323" name="AutoShape 4">
            <a:extLst>
              <a:ext uri="{FF2B5EF4-FFF2-40B4-BE49-F238E27FC236}">
                <a16:creationId xmlns:a16="http://schemas.microsoft.com/office/drawing/2014/main" id="{B03E715D-8194-4889-BBA9-543D47FC8EB8}"/>
              </a:ext>
            </a:extLst>
          </p:cNvPr>
          <p:cNvSpPr>
            <a:spLocks/>
          </p:cNvSpPr>
          <p:nvPr/>
        </p:nvSpPr>
        <p:spPr bwMode="auto">
          <a:xfrm>
            <a:off x="1042988" y="1341438"/>
            <a:ext cx="142875" cy="985837"/>
          </a:xfrm>
          <a:prstGeom prst="leftBrace">
            <a:avLst>
              <a:gd name="adj1" fmla="val 575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endParaRPr lang="zh-CN" altLang="en-US" sz="2400"/>
          </a:p>
        </p:txBody>
      </p:sp>
      <p:sp>
        <p:nvSpPr>
          <p:cNvPr id="56324" name="Rectangle 6">
            <a:extLst>
              <a:ext uri="{FF2B5EF4-FFF2-40B4-BE49-F238E27FC236}">
                <a16:creationId xmlns:a16="http://schemas.microsoft.com/office/drawing/2014/main" id="{9F15748E-9640-4995-93D3-93BFEDCE5C3E}"/>
              </a:ext>
            </a:extLst>
          </p:cNvPr>
          <p:cNvSpPr>
            <a:spLocks noChangeArrowheads="1"/>
          </p:cNvSpPr>
          <p:nvPr/>
        </p:nvSpPr>
        <p:spPr bwMode="auto">
          <a:xfrm>
            <a:off x="1187450" y="1052513"/>
            <a:ext cx="8210550"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9906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9906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9906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9906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9906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00:</a:t>
            </a:r>
            <a:r>
              <a:rPr lang="zh-CN" altLang="en-US" sz="2400">
                <a:latin typeface="Times New Roman" panose="02020603050405020304" pitchFamily="18" charset="0"/>
                <a:cs typeface="Times New Roman" panose="02020603050405020304" pitchFamily="18" charset="0"/>
              </a:rPr>
              <a:t>确认以前各帧，准备接受后继帧。</a:t>
            </a:r>
            <a:endParaRPr lang="zh-CN" altLang="en-US" sz="2400"/>
          </a:p>
          <a:p>
            <a:pPr algn="l">
              <a:spcBef>
                <a:spcPct val="0"/>
              </a:spcBef>
              <a:buClrTx/>
              <a:buSzTx/>
              <a:buFontTx/>
              <a:buNone/>
            </a:pPr>
            <a:r>
              <a:rPr lang="en-US" altLang="zh-CN" sz="2400">
                <a:latin typeface="Times New Roman" panose="02020603050405020304" pitchFamily="18" charset="0"/>
                <a:cs typeface="Times New Roman" panose="02020603050405020304" pitchFamily="18" charset="0"/>
              </a:rPr>
              <a:t>10:</a:t>
            </a:r>
            <a:r>
              <a:rPr lang="zh-CN" altLang="en-US" sz="2400">
                <a:latin typeface="Times New Roman" panose="02020603050405020304" pitchFamily="18" charset="0"/>
                <a:cs typeface="Times New Roman" panose="02020603050405020304" pitchFamily="18" charset="0"/>
              </a:rPr>
              <a:t>确认以前各帧，但暂停接收</a:t>
            </a:r>
            <a:r>
              <a:rPr lang="zh-CN" altLang="en-US" sz="2400"/>
              <a:t>后继</a:t>
            </a:r>
            <a:r>
              <a:rPr lang="zh-CN" altLang="en-US" sz="2400">
                <a:latin typeface="Times New Roman" panose="02020603050405020304" pitchFamily="18" charset="0"/>
                <a:cs typeface="Times New Roman" panose="02020603050405020304" pitchFamily="18" charset="0"/>
              </a:rPr>
              <a:t>帧，用来进行流量控制。</a:t>
            </a:r>
            <a:endParaRPr lang="zh-CN" altLang="en-US" sz="2400"/>
          </a:p>
          <a:p>
            <a:pPr algn="l">
              <a:spcBef>
                <a:spcPct val="0"/>
              </a:spcBef>
              <a:buClrTx/>
              <a:buSzTx/>
              <a:buFontTx/>
              <a:buNone/>
            </a:pPr>
            <a:r>
              <a:rPr lang="en-US" altLang="zh-CN" sz="2400">
                <a:latin typeface="Times New Roman" panose="02020603050405020304" pitchFamily="18" charset="0"/>
                <a:cs typeface="Times New Roman" panose="02020603050405020304" pitchFamily="18" charset="0"/>
              </a:rPr>
              <a:t>01:</a:t>
            </a:r>
            <a:r>
              <a:rPr lang="zh-CN" altLang="en-US" sz="2400">
                <a:latin typeface="Times New Roman" panose="02020603050405020304" pitchFamily="18" charset="0"/>
                <a:cs typeface="Times New Roman" panose="02020603050405020304" pitchFamily="18" charset="0"/>
              </a:rPr>
              <a:t>否认</a:t>
            </a:r>
            <a:r>
              <a:rPr lang="en-US" altLang="zh-CN" sz="2400">
                <a:latin typeface="Times New Roman" panose="02020603050405020304" pitchFamily="18" charset="0"/>
                <a:cs typeface="Times New Roman" panose="02020603050405020304" pitchFamily="18" charset="0"/>
              </a:rPr>
              <a:t>N(R) </a:t>
            </a:r>
            <a:r>
              <a:rPr lang="zh-CN" altLang="en-US" sz="2400">
                <a:latin typeface="Times New Roman" panose="02020603050405020304" pitchFamily="18" charset="0"/>
                <a:cs typeface="Times New Roman" panose="02020603050405020304" pitchFamily="18" charset="0"/>
              </a:rPr>
              <a:t>起的各帧，请求重发从</a:t>
            </a:r>
            <a:r>
              <a:rPr lang="en-US" altLang="zh-CN" sz="2400">
                <a:latin typeface="Times New Roman" panose="02020603050405020304" pitchFamily="18" charset="0"/>
                <a:cs typeface="Times New Roman" panose="02020603050405020304" pitchFamily="18" charset="0"/>
              </a:rPr>
              <a:t>N(R)</a:t>
            </a:r>
            <a:r>
              <a:rPr lang="zh-CN" altLang="en-US" sz="2400">
                <a:latin typeface="Times New Roman" panose="02020603050405020304" pitchFamily="18" charset="0"/>
                <a:cs typeface="Times New Roman" panose="02020603050405020304" pitchFamily="18" charset="0"/>
              </a:rPr>
              <a:t>开始的各帧。</a:t>
            </a:r>
            <a:endParaRPr lang="zh-CN" altLang="en-US" sz="2400"/>
          </a:p>
          <a:p>
            <a:pPr algn="l">
              <a:spcBef>
                <a:spcPct val="0"/>
              </a:spcBef>
              <a:buClrTx/>
              <a:buSzTx/>
              <a:buFontTx/>
              <a:buNone/>
            </a:pPr>
            <a:r>
              <a:rPr lang="en-US" altLang="zh-CN" sz="2400">
                <a:latin typeface="Times New Roman" panose="02020603050405020304" pitchFamily="18" charset="0"/>
                <a:cs typeface="Times New Roman" panose="02020603050405020304" pitchFamily="18" charset="0"/>
              </a:rPr>
              <a:t>11:</a:t>
            </a:r>
            <a:r>
              <a:rPr lang="zh-CN" altLang="en-US" sz="2400">
                <a:latin typeface="Times New Roman" panose="02020603050405020304" pitchFamily="18" charset="0"/>
                <a:cs typeface="Times New Roman" panose="02020603050405020304" pitchFamily="18" charset="0"/>
              </a:rPr>
              <a:t>仅否认 </a:t>
            </a:r>
            <a:r>
              <a:rPr lang="en-US" altLang="zh-CN" sz="2400">
                <a:latin typeface="Times New Roman" panose="02020603050405020304" pitchFamily="18" charset="0"/>
                <a:cs typeface="Times New Roman" panose="02020603050405020304" pitchFamily="18" charset="0"/>
              </a:rPr>
              <a:t>N(R)</a:t>
            </a:r>
            <a:r>
              <a:rPr lang="zh-CN" altLang="en-US" sz="2400">
                <a:latin typeface="Times New Roman" panose="02020603050405020304" pitchFamily="18" charset="0"/>
                <a:cs typeface="Times New Roman" panose="02020603050405020304" pitchFamily="18" charset="0"/>
              </a:rPr>
              <a:t>帧，请求重发</a:t>
            </a:r>
            <a:r>
              <a:rPr lang="en-US" altLang="zh-CN" sz="2400">
                <a:latin typeface="Times New Roman" panose="02020603050405020304" pitchFamily="18" charset="0"/>
                <a:cs typeface="Times New Roman" panose="02020603050405020304" pitchFamily="18" charset="0"/>
              </a:rPr>
              <a:t>N(R)</a:t>
            </a:r>
            <a:r>
              <a:rPr lang="zh-CN" altLang="en-US" sz="2400">
                <a:latin typeface="Times New Roman" panose="02020603050405020304" pitchFamily="18" charset="0"/>
                <a:cs typeface="Times New Roman" panose="02020603050405020304" pitchFamily="18" charset="0"/>
              </a:rPr>
              <a:t>那一帧。</a:t>
            </a:r>
          </a:p>
        </p:txBody>
      </p:sp>
      <p:sp>
        <p:nvSpPr>
          <p:cNvPr id="56325" name="Rectangle 7">
            <a:extLst>
              <a:ext uri="{FF2B5EF4-FFF2-40B4-BE49-F238E27FC236}">
                <a16:creationId xmlns:a16="http://schemas.microsoft.com/office/drawing/2014/main" id="{99A7B344-6D37-4CD7-9084-3AAB7E59C4E5}"/>
              </a:ext>
            </a:extLst>
          </p:cNvPr>
          <p:cNvSpPr>
            <a:spLocks noChangeArrowheads="1"/>
          </p:cNvSpPr>
          <p:nvPr/>
        </p:nvSpPr>
        <p:spPr bwMode="auto">
          <a:xfrm>
            <a:off x="684213" y="1484313"/>
            <a:ext cx="38735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a:t>S</a:t>
            </a:r>
          </a:p>
        </p:txBody>
      </p:sp>
      <p:sp>
        <p:nvSpPr>
          <p:cNvPr id="748552" name="Rectangle 8">
            <a:extLst>
              <a:ext uri="{FF2B5EF4-FFF2-40B4-BE49-F238E27FC236}">
                <a16:creationId xmlns:a16="http://schemas.microsoft.com/office/drawing/2014/main" id="{6231ACB2-ACED-4CC8-952B-7DACAD42F3C3}"/>
              </a:ext>
            </a:extLst>
          </p:cNvPr>
          <p:cNvSpPr>
            <a:spLocks noChangeArrowheads="1"/>
          </p:cNvSpPr>
          <p:nvPr/>
        </p:nvSpPr>
        <p:spPr bwMode="auto">
          <a:xfrm>
            <a:off x="684213" y="2708275"/>
            <a:ext cx="8208962" cy="213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tabLst>
                <a:tab pos="99060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99060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99060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99060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99060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99060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a:t>M</a:t>
            </a:r>
            <a:r>
              <a:rPr lang="zh-CN" altLang="en-US" sz="2400"/>
              <a:t>：共</a:t>
            </a:r>
            <a:r>
              <a:rPr lang="en-US" altLang="zh-CN" sz="2400"/>
              <a:t>5</a:t>
            </a:r>
            <a:r>
              <a:rPr lang="zh-CN" altLang="en-US" sz="2400"/>
              <a:t>位，表示</a:t>
            </a:r>
            <a:r>
              <a:rPr lang="en-US" altLang="zh-CN" sz="2400"/>
              <a:t>2</a:t>
            </a:r>
            <a:r>
              <a:rPr lang="en-US" altLang="zh-CN" sz="2400" baseline="30000"/>
              <a:t>5</a:t>
            </a:r>
            <a:r>
              <a:rPr lang="en-US" altLang="zh-CN" sz="2400"/>
              <a:t>=32</a:t>
            </a:r>
            <a:r>
              <a:rPr lang="zh-CN" altLang="en-US" sz="2400"/>
              <a:t>种控制功能。</a:t>
            </a:r>
          </a:p>
          <a:p>
            <a:pPr algn="l" eaLnBrk="1" hangingPunct="1">
              <a:lnSpc>
                <a:spcPct val="130000"/>
              </a:lnSpc>
              <a:buFont typeface="Wingdings" panose="05000000000000000000" pitchFamily="2" charset="2"/>
              <a:buNone/>
            </a:pPr>
            <a:r>
              <a:rPr lang="zh-CN" altLang="en-US" sz="2400"/>
              <a:t>数据：要传输的数据，可以是任意二进制位的组合，即高层的报文分组。</a:t>
            </a:r>
          </a:p>
          <a:p>
            <a:pPr algn="l" eaLnBrk="1" hangingPunct="1">
              <a:lnSpc>
                <a:spcPct val="130000"/>
              </a:lnSpc>
              <a:buFont typeface="Wingdings" panose="05000000000000000000" pitchFamily="2" charset="2"/>
              <a:buNone/>
            </a:pPr>
            <a:r>
              <a:rPr lang="zh-CN" altLang="en-US" sz="2400"/>
              <a:t>帧校验：</a:t>
            </a:r>
            <a:r>
              <a:rPr lang="en-US" altLang="zh-CN" sz="2400"/>
              <a:t>16</a:t>
            </a:r>
            <a:r>
              <a:rPr lang="zh-CN" altLang="en-US" sz="2400"/>
              <a:t>位</a:t>
            </a:r>
            <a:r>
              <a:rPr lang="en-US" altLang="zh-CN" sz="2400"/>
              <a:t>CRC</a:t>
            </a:r>
            <a:r>
              <a:rPr lang="zh-CN" altLang="en-US" sz="2400"/>
              <a:t>码，</a:t>
            </a:r>
            <a:r>
              <a:rPr lang="en-US" altLang="zh-CN" sz="2400"/>
              <a:t>G(X)=CRC-CCITT= x</a:t>
            </a:r>
            <a:r>
              <a:rPr lang="en-US" altLang="zh-CN" sz="2400" baseline="30000"/>
              <a:t>16</a:t>
            </a:r>
            <a:r>
              <a:rPr lang="en-US" altLang="zh-CN" sz="2400"/>
              <a:t>+x</a:t>
            </a:r>
            <a:r>
              <a:rPr lang="en-US" altLang="zh-CN" sz="2400" baseline="30000"/>
              <a:t>12</a:t>
            </a:r>
            <a:r>
              <a:rPr lang="en-US" altLang="zh-CN" sz="2400"/>
              <a:t>+x</a:t>
            </a:r>
            <a:r>
              <a:rPr lang="en-US" altLang="zh-CN" sz="2400" baseline="30000"/>
              <a:t>5</a:t>
            </a:r>
            <a:r>
              <a:rPr lang="en-US" altLang="zh-CN" sz="2400"/>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855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85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BFB304D-D48E-4B47-864F-542AB8FC06D7}"/>
              </a:ext>
            </a:extLst>
          </p:cNvPr>
          <p:cNvSpPr>
            <a:spLocks noGrp="1" noChangeArrowheads="1"/>
          </p:cNvSpPr>
          <p:nvPr>
            <p:ph type="title"/>
          </p:nvPr>
        </p:nvSpPr>
        <p:spPr/>
        <p:txBody>
          <a:bodyPr/>
          <a:lstStyle/>
          <a:p>
            <a:pPr eaLnBrk="1" hangingPunct="1"/>
            <a:r>
              <a:rPr lang="en-US" altLang="zh-CN"/>
              <a:t>HDLC</a:t>
            </a:r>
            <a:r>
              <a:rPr lang="zh-CN" altLang="en-US"/>
              <a:t>工作原理 </a:t>
            </a:r>
          </a:p>
        </p:txBody>
      </p:sp>
      <p:sp>
        <p:nvSpPr>
          <p:cNvPr id="749571" name="Rectangle 3">
            <a:extLst>
              <a:ext uri="{FF2B5EF4-FFF2-40B4-BE49-F238E27FC236}">
                <a16:creationId xmlns:a16="http://schemas.microsoft.com/office/drawing/2014/main" id="{B91F0215-A5DB-4527-AE03-85C9C8B9FD72}"/>
              </a:ext>
            </a:extLst>
          </p:cNvPr>
          <p:cNvSpPr>
            <a:spLocks noGrp="1" noChangeArrowheads="1"/>
          </p:cNvSpPr>
          <p:nvPr>
            <p:ph type="body" idx="1"/>
          </p:nvPr>
        </p:nvSpPr>
        <p:spPr>
          <a:xfrm>
            <a:off x="1042988" y="1052513"/>
            <a:ext cx="7489825" cy="4029075"/>
          </a:xfrm>
        </p:spPr>
        <p:txBody>
          <a:bodyPr/>
          <a:lstStyle/>
          <a:p>
            <a:pPr eaLnBrk="1" hangingPunct="1">
              <a:buFont typeface="Wingdings" panose="05000000000000000000" pitchFamily="2" charset="2"/>
              <a:buNone/>
            </a:pPr>
            <a:r>
              <a:rPr lang="zh-CN" altLang="en-US" dirty="0"/>
              <a:t>分三个阶段</a:t>
            </a:r>
            <a:r>
              <a:rPr lang="en-US" altLang="zh-CN" dirty="0"/>
              <a:t>:</a:t>
            </a:r>
          </a:p>
          <a:p>
            <a:pPr eaLnBrk="1" hangingPunct="1"/>
            <a:r>
              <a:rPr lang="zh-CN" altLang="en-US" dirty="0"/>
              <a:t>建立数据链路连接 </a:t>
            </a:r>
          </a:p>
          <a:p>
            <a:pPr eaLnBrk="1" hangingPunct="1"/>
            <a:r>
              <a:rPr lang="zh-CN" altLang="en-US" dirty="0"/>
              <a:t>传输数据帧</a:t>
            </a:r>
          </a:p>
          <a:p>
            <a:pPr lvl="1" eaLnBrk="1" hangingPunct="1"/>
            <a:r>
              <a:rPr lang="zh-CN" altLang="en-US" dirty="0"/>
              <a:t>当数据链路建立完毕，发送</a:t>
            </a:r>
            <a:r>
              <a:rPr lang="en-US" altLang="zh-CN" dirty="0"/>
              <a:t>/</a:t>
            </a:r>
            <a:r>
              <a:rPr lang="zh-CN" altLang="en-US" dirty="0"/>
              <a:t>接收方按照某种流量控制策略发送和接收数据帧，并允许捎带应答。 </a:t>
            </a:r>
          </a:p>
          <a:p>
            <a:pPr eaLnBrk="1" hangingPunct="1"/>
            <a:r>
              <a:rPr lang="zh-CN" altLang="en-US" dirty="0"/>
              <a:t>拆除链路连线</a:t>
            </a:r>
          </a:p>
          <a:p>
            <a:pPr lvl="1" eaLnBrk="1" hangingPunct="1"/>
            <a:r>
              <a:rPr lang="zh-CN" altLang="en-US" dirty="0"/>
              <a:t>全部数据发送完毕，发送方发出</a:t>
            </a:r>
            <a:r>
              <a:rPr lang="en-US" altLang="zh-CN" dirty="0"/>
              <a:t>DISC</a:t>
            </a:r>
            <a:r>
              <a:rPr lang="zh-CN" altLang="en-US" dirty="0"/>
              <a:t>（拆除连接）无编号帧，接收方返回</a:t>
            </a:r>
            <a:r>
              <a:rPr lang="en-US" altLang="zh-CN" dirty="0"/>
              <a:t>UA</a:t>
            </a:r>
            <a:r>
              <a:rPr lang="zh-CN" altLang="en-US" dirty="0"/>
              <a:t>作为响应，此时释放链路层实体占用的资源。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95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95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957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4957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95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9">
            <a:extLst>
              <a:ext uri="{FF2B5EF4-FFF2-40B4-BE49-F238E27FC236}">
                <a16:creationId xmlns:a16="http://schemas.microsoft.com/office/drawing/2014/main" id="{D3729F35-BEE3-4B17-83CD-C53B81669C30}"/>
              </a:ext>
            </a:extLst>
          </p:cNvPr>
          <p:cNvSpPr>
            <a:spLocks noChangeArrowheads="1"/>
          </p:cNvSpPr>
          <p:nvPr/>
        </p:nvSpPr>
        <p:spPr bwMode="auto">
          <a:xfrm>
            <a:off x="3132138" y="1795463"/>
            <a:ext cx="8572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1800">
                <a:latin typeface="Times New Roman" panose="02020603050405020304" pitchFamily="18" charset="0"/>
              </a:rPr>
              <a:t>SNRM</a:t>
            </a:r>
          </a:p>
        </p:txBody>
      </p:sp>
      <p:sp>
        <p:nvSpPr>
          <p:cNvPr id="58371" name="Rectangle 7">
            <a:extLst>
              <a:ext uri="{FF2B5EF4-FFF2-40B4-BE49-F238E27FC236}">
                <a16:creationId xmlns:a16="http://schemas.microsoft.com/office/drawing/2014/main" id="{E9C2173E-DE17-460B-A516-31AE68E86754}"/>
              </a:ext>
            </a:extLst>
          </p:cNvPr>
          <p:cNvSpPr>
            <a:spLocks noChangeArrowheads="1"/>
          </p:cNvSpPr>
          <p:nvPr/>
        </p:nvSpPr>
        <p:spPr bwMode="auto">
          <a:xfrm>
            <a:off x="1403350" y="1196975"/>
            <a:ext cx="925513" cy="45878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网络层</a:t>
            </a:r>
            <a:endParaRPr lang="zh-CN" altLang="en-US" sz="1800"/>
          </a:p>
        </p:txBody>
      </p:sp>
      <p:sp>
        <p:nvSpPr>
          <p:cNvPr id="58372" name="Line 8">
            <a:extLst>
              <a:ext uri="{FF2B5EF4-FFF2-40B4-BE49-F238E27FC236}">
                <a16:creationId xmlns:a16="http://schemas.microsoft.com/office/drawing/2014/main" id="{0480758D-27F4-40F5-AA81-FEFD3C39170E}"/>
              </a:ext>
            </a:extLst>
          </p:cNvPr>
          <p:cNvSpPr>
            <a:spLocks noChangeShapeType="1"/>
          </p:cNvSpPr>
          <p:nvPr/>
        </p:nvSpPr>
        <p:spPr bwMode="auto">
          <a:xfrm>
            <a:off x="2328863" y="1501775"/>
            <a:ext cx="4259262" cy="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3" name="Rectangle 9">
            <a:extLst>
              <a:ext uri="{FF2B5EF4-FFF2-40B4-BE49-F238E27FC236}">
                <a16:creationId xmlns:a16="http://schemas.microsoft.com/office/drawing/2014/main" id="{FC6C948C-0DD2-4B31-BC08-636C96257E96}"/>
              </a:ext>
            </a:extLst>
          </p:cNvPr>
          <p:cNvSpPr>
            <a:spLocks noChangeArrowheads="1"/>
          </p:cNvSpPr>
          <p:nvPr/>
        </p:nvSpPr>
        <p:spPr bwMode="auto">
          <a:xfrm>
            <a:off x="6588125" y="1196975"/>
            <a:ext cx="1111250" cy="45878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网络层</a:t>
            </a:r>
            <a:endParaRPr lang="zh-CN" altLang="en-US" sz="1800"/>
          </a:p>
        </p:txBody>
      </p:sp>
      <p:sp>
        <p:nvSpPr>
          <p:cNvPr id="58374" name="Line 10">
            <a:extLst>
              <a:ext uri="{FF2B5EF4-FFF2-40B4-BE49-F238E27FC236}">
                <a16:creationId xmlns:a16="http://schemas.microsoft.com/office/drawing/2014/main" id="{E5668BC8-9AD5-42C1-ADDD-C2491B93922A}"/>
              </a:ext>
            </a:extLst>
          </p:cNvPr>
          <p:cNvSpPr>
            <a:spLocks noChangeShapeType="1"/>
          </p:cNvSpPr>
          <p:nvPr/>
        </p:nvSpPr>
        <p:spPr bwMode="auto">
          <a:xfrm flipV="1">
            <a:off x="1773238" y="1655763"/>
            <a:ext cx="0" cy="642937"/>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5" name="Rectangle 11">
            <a:extLst>
              <a:ext uri="{FF2B5EF4-FFF2-40B4-BE49-F238E27FC236}">
                <a16:creationId xmlns:a16="http://schemas.microsoft.com/office/drawing/2014/main" id="{C158CE5A-DA8D-4B39-8979-38F7EC1587B6}"/>
              </a:ext>
            </a:extLst>
          </p:cNvPr>
          <p:cNvSpPr>
            <a:spLocks noChangeArrowheads="1"/>
          </p:cNvSpPr>
          <p:nvPr/>
        </p:nvSpPr>
        <p:spPr bwMode="auto">
          <a:xfrm>
            <a:off x="1403350" y="2254250"/>
            <a:ext cx="925513" cy="45720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链路层</a:t>
            </a:r>
            <a:endParaRPr lang="zh-CN" altLang="en-US" sz="1800"/>
          </a:p>
        </p:txBody>
      </p:sp>
      <p:sp>
        <p:nvSpPr>
          <p:cNvPr id="58376" name="Rectangle 12">
            <a:extLst>
              <a:ext uri="{FF2B5EF4-FFF2-40B4-BE49-F238E27FC236}">
                <a16:creationId xmlns:a16="http://schemas.microsoft.com/office/drawing/2014/main" id="{6B157BDA-DB39-4120-A21B-9B131E40A6B8}"/>
              </a:ext>
            </a:extLst>
          </p:cNvPr>
          <p:cNvSpPr>
            <a:spLocks noChangeArrowheads="1"/>
          </p:cNvSpPr>
          <p:nvPr/>
        </p:nvSpPr>
        <p:spPr bwMode="auto">
          <a:xfrm>
            <a:off x="6588125" y="2100263"/>
            <a:ext cx="1111250" cy="61118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链路层</a:t>
            </a:r>
            <a:endParaRPr lang="zh-CN" altLang="en-US" sz="1800"/>
          </a:p>
        </p:txBody>
      </p:sp>
      <p:sp>
        <p:nvSpPr>
          <p:cNvPr id="58377" name="Line 13">
            <a:extLst>
              <a:ext uri="{FF2B5EF4-FFF2-40B4-BE49-F238E27FC236}">
                <a16:creationId xmlns:a16="http://schemas.microsoft.com/office/drawing/2014/main" id="{13CA9077-F498-45AF-834E-77F8967F36AD}"/>
              </a:ext>
            </a:extLst>
          </p:cNvPr>
          <p:cNvSpPr>
            <a:spLocks noChangeShapeType="1"/>
          </p:cNvSpPr>
          <p:nvPr/>
        </p:nvSpPr>
        <p:spPr bwMode="auto">
          <a:xfrm flipH="1">
            <a:off x="2328863" y="2406650"/>
            <a:ext cx="4073525" cy="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8" name="Line 14">
            <a:extLst>
              <a:ext uri="{FF2B5EF4-FFF2-40B4-BE49-F238E27FC236}">
                <a16:creationId xmlns:a16="http://schemas.microsoft.com/office/drawing/2014/main" id="{7D6D63CC-9758-48C6-BD7B-C184CFCC931F}"/>
              </a:ext>
            </a:extLst>
          </p:cNvPr>
          <p:cNvSpPr>
            <a:spLocks noChangeShapeType="1"/>
          </p:cNvSpPr>
          <p:nvPr/>
        </p:nvSpPr>
        <p:spPr bwMode="auto">
          <a:xfrm>
            <a:off x="3779838" y="2276475"/>
            <a:ext cx="1111250"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9" name="Line 15">
            <a:extLst>
              <a:ext uri="{FF2B5EF4-FFF2-40B4-BE49-F238E27FC236}">
                <a16:creationId xmlns:a16="http://schemas.microsoft.com/office/drawing/2014/main" id="{2296B2D7-B40F-4EA4-922E-3F409124A7D0}"/>
              </a:ext>
            </a:extLst>
          </p:cNvPr>
          <p:cNvSpPr>
            <a:spLocks noChangeShapeType="1"/>
          </p:cNvSpPr>
          <p:nvPr/>
        </p:nvSpPr>
        <p:spPr bwMode="auto">
          <a:xfrm flipH="1">
            <a:off x="4500563" y="2565400"/>
            <a:ext cx="1296987" cy="0"/>
          </a:xfrm>
          <a:prstGeom prst="line">
            <a:avLst/>
          </a:prstGeom>
          <a:noFill/>
          <a:ln w="9525">
            <a:solidFill>
              <a:srgbClr val="0000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0" name="Line 16">
            <a:extLst>
              <a:ext uri="{FF2B5EF4-FFF2-40B4-BE49-F238E27FC236}">
                <a16:creationId xmlns:a16="http://schemas.microsoft.com/office/drawing/2014/main" id="{EB478207-34F9-48A6-848E-F3E3D11030FE}"/>
              </a:ext>
            </a:extLst>
          </p:cNvPr>
          <p:cNvSpPr>
            <a:spLocks noChangeShapeType="1"/>
          </p:cNvSpPr>
          <p:nvPr/>
        </p:nvSpPr>
        <p:spPr bwMode="auto">
          <a:xfrm flipV="1">
            <a:off x="1773238" y="2711450"/>
            <a:ext cx="0" cy="56197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1" name="Rectangle 17">
            <a:extLst>
              <a:ext uri="{FF2B5EF4-FFF2-40B4-BE49-F238E27FC236}">
                <a16:creationId xmlns:a16="http://schemas.microsoft.com/office/drawing/2014/main" id="{CCF31E2D-5BD9-4F7F-B240-27C29ADD7A3A}"/>
              </a:ext>
            </a:extLst>
          </p:cNvPr>
          <p:cNvSpPr>
            <a:spLocks noChangeArrowheads="1"/>
          </p:cNvSpPr>
          <p:nvPr/>
        </p:nvSpPr>
        <p:spPr bwMode="auto">
          <a:xfrm>
            <a:off x="1403350" y="3276600"/>
            <a:ext cx="925513" cy="45878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物理层</a:t>
            </a:r>
            <a:endParaRPr lang="zh-CN" altLang="en-US" sz="1800"/>
          </a:p>
        </p:txBody>
      </p:sp>
      <p:sp>
        <p:nvSpPr>
          <p:cNvPr id="58382" name="Rectangle 18">
            <a:extLst>
              <a:ext uri="{FF2B5EF4-FFF2-40B4-BE49-F238E27FC236}">
                <a16:creationId xmlns:a16="http://schemas.microsoft.com/office/drawing/2014/main" id="{574B8B0E-D532-46AB-8D27-CFC14E802363}"/>
              </a:ext>
            </a:extLst>
          </p:cNvPr>
          <p:cNvSpPr>
            <a:spLocks noChangeArrowheads="1"/>
          </p:cNvSpPr>
          <p:nvPr/>
        </p:nvSpPr>
        <p:spPr bwMode="auto">
          <a:xfrm>
            <a:off x="6588125" y="3284538"/>
            <a:ext cx="1111250" cy="45878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物理层</a:t>
            </a:r>
            <a:endParaRPr lang="zh-CN" altLang="en-US" sz="1800"/>
          </a:p>
        </p:txBody>
      </p:sp>
      <p:sp>
        <p:nvSpPr>
          <p:cNvPr id="58383" name="Line 19">
            <a:extLst>
              <a:ext uri="{FF2B5EF4-FFF2-40B4-BE49-F238E27FC236}">
                <a16:creationId xmlns:a16="http://schemas.microsoft.com/office/drawing/2014/main" id="{A2A9B804-155F-4160-8634-368191428D3D}"/>
              </a:ext>
            </a:extLst>
          </p:cNvPr>
          <p:cNvSpPr>
            <a:spLocks noChangeShapeType="1"/>
          </p:cNvSpPr>
          <p:nvPr/>
        </p:nvSpPr>
        <p:spPr bwMode="auto">
          <a:xfrm flipV="1">
            <a:off x="7143750" y="2711450"/>
            <a:ext cx="0" cy="56197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4" name="Line 20">
            <a:extLst>
              <a:ext uri="{FF2B5EF4-FFF2-40B4-BE49-F238E27FC236}">
                <a16:creationId xmlns:a16="http://schemas.microsoft.com/office/drawing/2014/main" id="{E6A6DEC3-8F4E-4B9E-9640-F0CBDA3D7E02}"/>
              </a:ext>
            </a:extLst>
          </p:cNvPr>
          <p:cNvSpPr>
            <a:spLocks noChangeShapeType="1"/>
          </p:cNvSpPr>
          <p:nvPr/>
        </p:nvSpPr>
        <p:spPr bwMode="auto">
          <a:xfrm flipH="1" flipV="1">
            <a:off x="7143750" y="1655763"/>
            <a:ext cx="20638" cy="59055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5" name="Line 21">
            <a:extLst>
              <a:ext uri="{FF2B5EF4-FFF2-40B4-BE49-F238E27FC236}">
                <a16:creationId xmlns:a16="http://schemas.microsoft.com/office/drawing/2014/main" id="{427CD619-BEBF-4266-97B9-36773C03C34E}"/>
              </a:ext>
            </a:extLst>
          </p:cNvPr>
          <p:cNvSpPr>
            <a:spLocks noChangeShapeType="1"/>
          </p:cNvSpPr>
          <p:nvPr/>
        </p:nvSpPr>
        <p:spPr bwMode="auto">
          <a:xfrm flipH="1">
            <a:off x="3810000" y="3429000"/>
            <a:ext cx="12969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6" name="Line 22">
            <a:extLst>
              <a:ext uri="{FF2B5EF4-FFF2-40B4-BE49-F238E27FC236}">
                <a16:creationId xmlns:a16="http://schemas.microsoft.com/office/drawing/2014/main" id="{6A815B7C-2BA5-4838-833C-3EC75BA8917D}"/>
              </a:ext>
            </a:extLst>
          </p:cNvPr>
          <p:cNvSpPr>
            <a:spLocks noChangeShapeType="1"/>
          </p:cNvSpPr>
          <p:nvPr/>
        </p:nvSpPr>
        <p:spPr bwMode="auto">
          <a:xfrm flipH="1">
            <a:off x="2328863" y="3581400"/>
            <a:ext cx="4259262"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7" name="Line 23">
            <a:extLst>
              <a:ext uri="{FF2B5EF4-FFF2-40B4-BE49-F238E27FC236}">
                <a16:creationId xmlns:a16="http://schemas.microsoft.com/office/drawing/2014/main" id="{C7386847-022F-4952-8409-51A282E85A89}"/>
              </a:ext>
            </a:extLst>
          </p:cNvPr>
          <p:cNvSpPr>
            <a:spLocks noChangeShapeType="1"/>
          </p:cNvSpPr>
          <p:nvPr/>
        </p:nvSpPr>
        <p:spPr bwMode="auto">
          <a:xfrm>
            <a:off x="4500563" y="3789363"/>
            <a:ext cx="9255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8" name="Line 24">
            <a:extLst>
              <a:ext uri="{FF2B5EF4-FFF2-40B4-BE49-F238E27FC236}">
                <a16:creationId xmlns:a16="http://schemas.microsoft.com/office/drawing/2014/main" id="{BED7E881-4E75-48F9-80C1-8378A76A09EF}"/>
              </a:ext>
            </a:extLst>
          </p:cNvPr>
          <p:cNvSpPr>
            <a:spLocks noChangeShapeType="1"/>
          </p:cNvSpPr>
          <p:nvPr/>
        </p:nvSpPr>
        <p:spPr bwMode="auto">
          <a:xfrm flipV="1">
            <a:off x="7380288" y="2708275"/>
            <a:ext cx="0" cy="4587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9" name="Line 30">
            <a:extLst>
              <a:ext uri="{FF2B5EF4-FFF2-40B4-BE49-F238E27FC236}">
                <a16:creationId xmlns:a16="http://schemas.microsoft.com/office/drawing/2014/main" id="{532656C7-AD06-46AE-832D-91BE3F069EB4}"/>
              </a:ext>
            </a:extLst>
          </p:cNvPr>
          <p:cNvSpPr>
            <a:spLocks noChangeShapeType="1"/>
          </p:cNvSpPr>
          <p:nvPr/>
        </p:nvSpPr>
        <p:spPr bwMode="auto">
          <a:xfrm>
            <a:off x="1619250" y="2947988"/>
            <a:ext cx="0" cy="2968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90" name="Rectangle 34">
            <a:extLst>
              <a:ext uri="{FF2B5EF4-FFF2-40B4-BE49-F238E27FC236}">
                <a16:creationId xmlns:a16="http://schemas.microsoft.com/office/drawing/2014/main" id="{6695C84E-061C-4F90-9D20-26B271C0D685}"/>
              </a:ext>
            </a:extLst>
          </p:cNvPr>
          <p:cNvSpPr>
            <a:spLocks noChangeArrowheads="1"/>
          </p:cNvSpPr>
          <p:nvPr/>
        </p:nvSpPr>
        <p:spPr bwMode="auto">
          <a:xfrm>
            <a:off x="7380288" y="2708275"/>
            <a:ext cx="85725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1800">
                <a:latin typeface="Times New Roman" panose="02020603050405020304" pitchFamily="18" charset="0"/>
              </a:rPr>
              <a:t>SNRM</a:t>
            </a:r>
          </a:p>
        </p:txBody>
      </p:sp>
      <p:sp>
        <p:nvSpPr>
          <p:cNvPr id="58391" name="Rectangle 36">
            <a:extLst>
              <a:ext uri="{FF2B5EF4-FFF2-40B4-BE49-F238E27FC236}">
                <a16:creationId xmlns:a16="http://schemas.microsoft.com/office/drawing/2014/main" id="{628909A2-EE09-437F-85B7-4A48EA1807D4}"/>
              </a:ext>
            </a:extLst>
          </p:cNvPr>
          <p:cNvSpPr>
            <a:spLocks noChangeArrowheads="1"/>
          </p:cNvSpPr>
          <p:nvPr/>
        </p:nvSpPr>
        <p:spPr bwMode="auto">
          <a:xfrm>
            <a:off x="5435600" y="2468563"/>
            <a:ext cx="5143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1800">
                <a:latin typeface="Times New Roman" panose="02020603050405020304" pitchFamily="18" charset="0"/>
              </a:rPr>
              <a:t>UA</a:t>
            </a:r>
          </a:p>
        </p:txBody>
      </p:sp>
      <p:sp>
        <p:nvSpPr>
          <p:cNvPr id="58392" name="Rectangle 37">
            <a:extLst>
              <a:ext uri="{FF2B5EF4-FFF2-40B4-BE49-F238E27FC236}">
                <a16:creationId xmlns:a16="http://schemas.microsoft.com/office/drawing/2014/main" id="{05ED352E-7DA2-4EBE-84D6-F9744DAA6B0A}"/>
              </a:ext>
            </a:extLst>
          </p:cNvPr>
          <p:cNvSpPr>
            <a:spLocks noChangeArrowheads="1"/>
          </p:cNvSpPr>
          <p:nvPr/>
        </p:nvSpPr>
        <p:spPr bwMode="auto">
          <a:xfrm>
            <a:off x="4818063" y="3070225"/>
            <a:ext cx="974725"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1800">
                <a:latin typeface="Times New Roman" panose="02020603050405020304" pitchFamily="18" charset="0"/>
              </a:rPr>
              <a:t>UA</a:t>
            </a:r>
            <a:r>
              <a:rPr lang="zh-CN" altLang="en-US" sz="1800">
                <a:latin typeface="Times New Roman" panose="02020603050405020304" pitchFamily="18" charset="0"/>
              </a:rPr>
              <a:t>位流</a:t>
            </a:r>
          </a:p>
        </p:txBody>
      </p:sp>
      <p:sp>
        <p:nvSpPr>
          <p:cNvPr id="58393" name="Rectangle 38">
            <a:extLst>
              <a:ext uri="{FF2B5EF4-FFF2-40B4-BE49-F238E27FC236}">
                <a16:creationId xmlns:a16="http://schemas.microsoft.com/office/drawing/2014/main" id="{C662F7B6-2E36-40DA-92F8-3D07B90163C2}"/>
              </a:ext>
            </a:extLst>
          </p:cNvPr>
          <p:cNvSpPr>
            <a:spLocks noChangeArrowheads="1"/>
          </p:cNvSpPr>
          <p:nvPr/>
        </p:nvSpPr>
        <p:spPr bwMode="auto">
          <a:xfrm>
            <a:off x="4500563" y="3716338"/>
            <a:ext cx="131762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1800">
                <a:latin typeface="Times New Roman" panose="02020603050405020304" pitchFamily="18" charset="0"/>
              </a:rPr>
              <a:t>SNRM</a:t>
            </a:r>
            <a:r>
              <a:rPr lang="zh-CN" altLang="en-US" sz="1800">
                <a:latin typeface="Times New Roman" panose="02020603050405020304" pitchFamily="18" charset="0"/>
              </a:rPr>
              <a:t>位流</a:t>
            </a:r>
          </a:p>
        </p:txBody>
      </p:sp>
      <p:sp>
        <p:nvSpPr>
          <p:cNvPr id="58394" name="Rectangle 39">
            <a:extLst>
              <a:ext uri="{FF2B5EF4-FFF2-40B4-BE49-F238E27FC236}">
                <a16:creationId xmlns:a16="http://schemas.microsoft.com/office/drawing/2014/main" id="{F57EAE4C-D03A-456C-9E87-89910DA22684}"/>
              </a:ext>
            </a:extLst>
          </p:cNvPr>
          <p:cNvSpPr>
            <a:spLocks noChangeArrowheads="1"/>
          </p:cNvSpPr>
          <p:nvPr/>
        </p:nvSpPr>
        <p:spPr bwMode="auto">
          <a:xfrm>
            <a:off x="611188" y="2852738"/>
            <a:ext cx="8572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1800">
                <a:latin typeface="Times New Roman" panose="02020603050405020304" pitchFamily="18" charset="0"/>
              </a:rPr>
              <a:t>SNRM</a:t>
            </a:r>
          </a:p>
        </p:txBody>
      </p:sp>
      <p:sp>
        <p:nvSpPr>
          <p:cNvPr id="58395" name="Rectangle 42">
            <a:extLst>
              <a:ext uri="{FF2B5EF4-FFF2-40B4-BE49-F238E27FC236}">
                <a16:creationId xmlns:a16="http://schemas.microsoft.com/office/drawing/2014/main" id="{AB1B2B01-4D0A-48F5-A1B6-8479C7A026AB}"/>
              </a:ext>
            </a:extLst>
          </p:cNvPr>
          <p:cNvSpPr>
            <a:spLocks noGrp="1" noChangeArrowheads="1"/>
          </p:cNvSpPr>
          <p:nvPr>
            <p:ph type="title"/>
          </p:nvPr>
        </p:nvSpPr>
        <p:spPr>
          <a:xfrm>
            <a:off x="957263" y="188640"/>
            <a:ext cx="7086600" cy="685800"/>
          </a:xfrm>
          <a:noFill/>
        </p:spPr>
        <p:txBody>
          <a:bodyPr/>
          <a:lstStyle/>
          <a:p>
            <a:pPr eaLnBrk="1" hangingPunct="1"/>
            <a:r>
              <a:rPr lang="zh-CN" altLang="en-US" dirty="0"/>
              <a:t>建立数据链路连接</a:t>
            </a:r>
          </a:p>
        </p:txBody>
      </p:sp>
      <p:sp>
        <p:nvSpPr>
          <p:cNvPr id="58396" name="Text Box 43">
            <a:extLst>
              <a:ext uri="{FF2B5EF4-FFF2-40B4-BE49-F238E27FC236}">
                <a16:creationId xmlns:a16="http://schemas.microsoft.com/office/drawing/2014/main" id="{B22B5F2B-0B1B-4287-8FBA-2D70B6AF8A44}"/>
              </a:ext>
            </a:extLst>
          </p:cNvPr>
          <p:cNvSpPr txBox="1">
            <a:spLocks noChangeArrowheads="1"/>
          </p:cNvSpPr>
          <p:nvPr/>
        </p:nvSpPr>
        <p:spPr bwMode="auto">
          <a:xfrm>
            <a:off x="1116013" y="4221163"/>
            <a:ext cx="5616575" cy="1881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Char char="Ø"/>
            </a:pPr>
            <a:r>
              <a:rPr lang="zh-CN" altLang="en-US" sz="2400" dirty="0"/>
              <a:t>请求建立物理连接</a:t>
            </a:r>
          </a:p>
          <a:p>
            <a:pPr algn="l" eaLnBrk="1" hangingPunct="1">
              <a:lnSpc>
                <a:spcPct val="130000"/>
              </a:lnSpc>
              <a:spcBef>
                <a:spcPct val="50000"/>
              </a:spcBef>
              <a:buFont typeface="Wingdings" panose="05000000000000000000" pitchFamily="2" charset="2"/>
              <a:buChar char="Ø"/>
            </a:pPr>
            <a:r>
              <a:rPr lang="zh-CN" altLang="en-US" sz="2400" dirty="0"/>
              <a:t>请求建立链路连接，即发送</a:t>
            </a:r>
          </a:p>
          <a:p>
            <a:pPr algn="l" eaLnBrk="1" hangingPunct="1">
              <a:lnSpc>
                <a:spcPct val="130000"/>
              </a:lnSpc>
              <a:spcBef>
                <a:spcPct val="50000"/>
              </a:spcBef>
              <a:buFont typeface="Wingdings" panose="05000000000000000000" pitchFamily="2" charset="2"/>
              <a:buChar char="Ø"/>
            </a:pPr>
            <a:r>
              <a:rPr lang="zh-CN" altLang="en-US" sz="2400" dirty="0"/>
              <a:t>接收方同意建立链路连接，即发送</a:t>
            </a:r>
          </a:p>
        </p:txBody>
      </p:sp>
      <p:sp>
        <p:nvSpPr>
          <p:cNvPr id="58397" name="Rectangle 44">
            <a:extLst>
              <a:ext uri="{FF2B5EF4-FFF2-40B4-BE49-F238E27FC236}">
                <a16:creationId xmlns:a16="http://schemas.microsoft.com/office/drawing/2014/main" id="{164D20BC-75BB-480C-B4C6-68723316F11D}"/>
              </a:ext>
            </a:extLst>
          </p:cNvPr>
          <p:cNvSpPr>
            <a:spLocks noChangeArrowheads="1"/>
          </p:cNvSpPr>
          <p:nvPr/>
        </p:nvSpPr>
        <p:spPr bwMode="auto">
          <a:xfrm>
            <a:off x="5135563" y="4913313"/>
            <a:ext cx="1092200" cy="4603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a:t>SNRM</a:t>
            </a:r>
          </a:p>
        </p:txBody>
      </p:sp>
      <p:sp>
        <p:nvSpPr>
          <p:cNvPr id="58398" name="Rectangle 45">
            <a:extLst>
              <a:ext uri="{FF2B5EF4-FFF2-40B4-BE49-F238E27FC236}">
                <a16:creationId xmlns:a16="http://schemas.microsoft.com/office/drawing/2014/main" id="{CC36012A-9686-485A-BFDC-110956D8F9FE}"/>
              </a:ext>
            </a:extLst>
          </p:cNvPr>
          <p:cNvSpPr>
            <a:spLocks noChangeArrowheads="1"/>
          </p:cNvSpPr>
          <p:nvPr/>
        </p:nvSpPr>
        <p:spPr bwMode="auto">
          <a:xfrm>
            <a:off x="6024563" y="5589588"/>
            <a:ext cx="635000" cy="46037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en-US" altLang="zh-CN" sz="2400"/>
              <a:t>UA</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F0BCCF6-4CD7-426D-8752-A6AB53C2D395}"/>
              </a:ext>
            </a:extLst>
          </p:cNvPr>
          <p:cNvSpPr>
            <a:spLocks noGrp="1"/>
          </p:cNvSpPr>
          <p:nvPr>
            <p:ph idx="1"/>
          </p:nvPr>
        </p:nvSpPr>
        <p:spPr>
          <a:xfrm>
            <a:off x="914400" y="1524000"/>
            <a:ext cx="7391400" cy="3342453"/>
          </a:xfrm>
        </p:spPr>
        <p:txBody>
          <a:bodyPr/>
          <a:lstStyle/>
          <a:p>
            <a:r>
              <a:rPr lang="zh-CN" altLang="en-US" sz="2400" dirty="0"/>
              <a:t>主节点同时与多个从节点保持传输，传输效率高。</a:t>
            </a:r>
          </a:p>
          <a:p>
            <a:r>
              <a:rPr lang="zh-CN" altLang="en-US" sz="2400" dirty="0"/>
              <a:t>支持全双工和半双工通信方式，可在同一物理链路上同时进行发送和接收操作。</a:t>
            </a:r>
          </a:p>
          <a:p>
            <a:r>
              <a:rPr lang="zh-CN" altLang="en-US" sz="2400" dirty="0"/>
              <a:t>支持多种传输速率，可以根据不同的需求选择合适的速率进行传输。</a:t>
            </a:r>
          </a:p>
          <a:p>
            <a:r>
              <a:rPr lang="zh-CN" altLang="en-US" sz="2400" dirty="0"/>
              <a:t>具有很强的透明传输能力，可传输任何数据。</a:t>
            </a:r>
          </a:p>
          <a:p>
            <a:r>
              <a:rPr lang="zh-CN" altLang="en-US" sz="2400" dirty="0"/>
              <a:t>具有自动重传机制和流量控制能力，有效地提高了数据传输的可靠性和稳定性。</a:t>
            </a:r>
          </a:p>
        </p:txBody>
      </p:sp>
      <p:sp>
        <p:nvSpPr>
          <p:cNvPr id="4" name="Rectangle 42">
            <a:extLst>
              <a:ext uri="{FF2B5EF4-FFF2-40B4-BE49-F238E27FC236}">
                <a16:creationId xmlns:a16="http://schemas.microsoft.com/office/drawing/2014/main" id="{0E428970-2E99-4676-9525-2BF427623612}"/>
              </a:ext>
            </a:extLst>
          </p:cNvPr>
          <p:cNvSpPr>
            <a:spLocks noGrp="1" noChangeArrowheads="1"/>
          </p:cNvSpPr>
          <p:nvPr>
            <p:ph type="title"/>
          </p:nvPr>
        </p:nvSpPr>
        <p:spPr>
          <a:xfrm>
            <a:off x="957263" y="188640"/>
            <a:ext cx="7086600" cy="685800"/>
          </a:xfrm>
          <a:noFill/>
        </p:spPr>
        <p:txBody>
          <a:bodyPr/>
          <a:lstStyle/>
          <a:p>
            <a:pPr eaLnBrk="1" hangingPunct="1"/>
            <a:r>
              <a:rPr lang="en-US" altLang="zh-CN" dirty="0"/>
              <a:t>HDLC</a:t>
            </a:r>
            <a:r>
              <a:rPr lang="zh-CN" altLang="en-US" dirty="0"/>
              <a:t>协议的特点</a:t>
            </a:r>
          </a:p>
        </p:txBody>
      </p:sp>
    </p:spTree>
    <p:extLst>
      <p:ext uri="{BB962C8B-B14F-4D97-AF65-F5344CB8AC3E}">
        <p14:creationId xmlns:p14="http://schemas.microsoft.com/office/powerpoint/2010/main" val="136131029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0280DEC-CEF3-46F7-839D-74E79C98D049}"/>
              </a:ext>
            </a:extLst>
          </p:cNvPr>
          <p:cNvSpPr>
            <a:spLocks noGrp="1" noChangeArrowheads="1"/>
          </p:cNvSpPr>
          <p:nvPr>
            <p:ph type="title"/>
          </p:nvPr>
        </p:nvSpPr>
        <p:spPr/>
        <p:txBody>
          <a:bodyPr/>
          <a:lstStyle/>
          <a:p>
            <a:pPr marL="609600" indent="-609600" eaLnBrk="1" hangingPunct="1"/>
            <a:r>
              <a:rPr lang="en-US" altLang="zh-CN" dirty="0"/>
              <a:t>4.4.2 PPP</a:t>
            </a:r>
            <a:r>
              <a:rPr lang="zh-CN" altLang="en-US" dirty="0"/>
              <a:t>协议</a:t>
            </a:r>
          </a:p>
        </p:txBody>
      </p:sp>
      <p:sp>
        <p:nvSpPr>
          <p:cNvPr id="5" name="内容占位符 4">
            <a:extLst>
              <a:ext uri="{FF2B5EF4-FFF2-40B4-BE49-F238E27FC236}">
                <a16:creationId xmlns:a16="http://schemas.microsoft.com/office/drawing/2014/main" id="{BAA87EB9-DF6E-42C1-A392-68EED586BC68}"/>
              </a:ext>
            </a:extLst>
          </p:cNvPr>
          <p:cNvSpPr>
            <a:spLocks noGrp="1"/>
          </p:cNvSpPr>
          <p:nvPr>
            <p:ph idx="1"/>
          </p:nvPr>
        </p:nvSpPr>
        <p:spPr>
          <a:xfrm>
            <a:off x="876300" y="2708920"/>
            <a:ext cx="7391400" cy="2825389"/>
          </a:xfrm>
        </p:spPr>
        <p:txBody>
          <a:bodyPr/>
          <a:lstStyle/>
          <a:p>
            <a:r>
              <a:rPr lang="zh-CN" altLang="en-US" sz="2400" dirty="0">
                <a:latin typeface="+mn-ea"/>
              </a:rPr>
              <a:t>随着通信线路通信质量的提升，特别是光纤媒介的大规模普及的前提下，数据链路层协议取消了可靠传输服务，使数据链路层协议变得更加简单。</a:t>
            </a:r>
            <a:endParaRPr lang="en-US" altLang="zh-CN" sz="2400" dirty="0">
              <a:latin typeface="+mn-ea"/>
            </a:endParaRPr>
          </a:p>
          <a:p>
            <a:r>
              <a:rPr lang="zh-CN" altLang="en-US" sz="2400" dirty="0">
                <a:latin typeface="+mn-ea"/>
              </a:rPr>
              <a:t>可靠传输和流量控制等任务均交予上层协议（如运输层</a:t>
            </a:r>
            <a:r>
              <a:rPr lang="en-US" altLang="zh-CN" sz="2400" dirty="0">
                <a:latin typeface="+mn-ea"/>
              </a:rPr>
              <a:t>TCP</a:t>
            </a:r>
            <a:r>
              <a:rPr lang="zh-CN" altLang="en-US" sz="2400" dirty="0">
                <a:latin typeface="+mn-ea"/>
              </a:rPr>
              <a:t>协议）完成。</a:t>
            </a:r>
            <a:endParaRPr lang="en-US" altLang="zh-CN" sz="2400" dirty="0">
              <a:latin typeface="+mn-ea"/>
            </a:endParaRPr>
          </a:p>
          <a:p>
            <a:r>
              <a:rPr lang="zh-CN" altLang="en-US" sz="2400" dirty="0">
                <a:latin typeface="+mn-ea"/>
              </a:rPr>
              <a:t>点对点（</a:t>
            </a:r>
            <a:r>
              <a:rPr lang="en-US" altLang="zh-CN" sz="2400" dirty="0">
                <a:latin typeface="+mn-ea"/>
              </a:rPr>
              <a:t>Point to Point Protocol</a:t>
            </a:r>
            <a:r>
              <a:rPr lang="zh-CN" altLang="en-US" sz="2400" dirty="0">
                <a:latin typeface="+mn-ea"/>
              </a:rPr>
              <a:t>，</a:t>
            </a:r>
            <a:r>
              <a:rPr lang="en-US" altLang="zh-CN" sz="2400" dirty="0">
                <a:latin typeface="+mn-ea"/>
              </a:rPr>
              <a:t>PPP</a:t>
            </a:r>
            <a:r>
              <a:rPr lang="zh-CN" altLang="en-US" sz="2400" dirty="0">
                <a:latin typeface="+mn-ea"/>
              </a:rPr>
              <a:t>）协议就是一个比</a:t>
            </a:r>
            <a:r>
              <a:rPr lang="en-US" altLang="zh-CN" sz="2400" dirty="0">
                <a:latin typeface="+mn-ea"/>
              </a:rPr>
              <a:t>HDLC</a:t>
            </a:r>
            <a:r>
              <a:rPr lang="zh-CN" altLang="en-US" sz="2400" dirty="0">
                <a:latin typeface="+mn-ea"/>
              </a:rPr>
              <a:t>协议简单的数据链路层协议。</a:t>
            </a:r>
          </a:p>
        </p:txBody>
      </p:sp>
      <p:sp>
        <p:nvSpPr>
          <p:cNvPr id="36" name="文本框 35">
            <a:extLst>
              <a:ext uri="{FF2B5EF4-FFF2-40B4-BE49-F238E27FC236}">
                <a16:creationId xmlns:a16="http://schemas.microsoft.com/office/drawing/2014/main" id="{A05E433D-78FD-4677-8458-C7A56A3762C4}"/>
              </a:ext>
            </a:extLst>
          </p:cNvPr>
          <p:cNvSpPr txBox="1"/>
          <p:nvPr/>
        </p:nvSpPr>
        <p:spPr>
          <a:xfrm>
            <a:off x="1088218" y="1228908"/>
            <a:ext cx="7179482" cy="1200329"/>
          </a:xfrm>
          <a:prstGeom prst="rect">
            <a:avLst/>
          </a:prstGeom>
          <a:noFill/>
        </p:spPr>
        <p:txBody>
          <a:bodyPr wrap="square">
            <a:spAutoFit/>
          </a:bodyPr>
          <a:lstStyle/>
          <a:p>
            <a:r>
              <a:rPr lang="zh-CN" altLang="en-US" b="0" dirty="0">
                <a:latin typeface="+mn-ea"/>
                <a:ea typeface="+mn-ea"/>
              </a:rPr>
              <a:t>根据</a:t>
            </a:r>
            <a:r>
              <a:rPr lang="en-US" altLang="zh-CN" b="0" dirty="0">
                <a:latin typeface="+mn-ea"/>
                <a:ea typeface="+mn-ea"/>
              </a:rPr>
              <a:t>OSI/RM</a:t>
            </a:r>
            <a:r>
              <a:rPr lang="zh-CN" altLang="en-US" b="0" dirty="0">
                <a:latin typeface="+mn-ea"/>
                <a:ea typeface="+mn-ea"/>
              </a:rPr>
              <a:t>模型，数据链路层应该向网络层提供可靠的传输服务，因此在数据链路层的传输协议中要求有</a:t>
            </a:r>
            <a:r>
              <a:rPr lang="zh-CN" altLang="en-US" b="0" dirty="0">
                <a:solidFill>
                  <a:srgbClr val="FF0000"/>
                </a:solidFill>
                <a:latin typeface="+mn-ea"/>
                <a:ea typeface="+mn-ea"/>
              </a:rPr>
              <a:t>帧编号</a:t>
            </a:r>
            <a:r>
              <a:rPr lang="zh-CN" altLang="en-US" b="0" dirty="0">
                <a:latin typeface="+mn-ea"/>
                <a:ea typeface="+mn-ea"/>
              </a:rPr>
              <a:t>、</a:t>
            </a:r>
            <a:r>
              <a:rPr lang="zh-CN" altLang="en-US" b="0" dirty="0">
                <a:solidFill>
                  <a:srgbClr val="FF0000"/>
                </a:solidFill>
                <a:latin typeface="+mn-ea"/>
                <a:ea typeface="+mn-ea"/>
              </a:rPr>
              <a:t>确认帧</a:t>
            </a:r>
            <a:r>
              <a:rPr lang="zh-CN" altLang="en-US" b="0" dirty="0">
                <a:latin typeface="+mn-ea"/>
                <a:ea typeface="+mn-ea"/>
              </a:rPr>
              <a:t>、</a:t>
            </a:r>
            <a:r>
              <a:rPr lang="zh-CN" altLang="en-US" b="0" dirty="0">
                <a:solidFill>
                  <a:srgbClr val="FF0000"/>
                </a:solidFill>
                <a:latin typeface="+mn-ea"/>
                <a:ea typeface="+mn-ea"/>
              </a:rPr>
              <a:t>重传机制</a:t>
            </a:r>
            <a:r>
              <a:rPr lang="zh-CN" altLang="en-US" b="0" dirty="0">
                <a:latin typeface="+mn-ea"/>
                <a:ea typeface="+mn-ea"/>
              </a:rPr>
              <a:t>等（如</a:t>
            </a:r>
            <a:r>
              <a:rPr lang="en-US" altLang="zh-CN" b="0" dirty="0">
                <a:latin typeface="+mn-ea"/>
                <a:ea typeface="+mn-ea"/>
              </a:rPr>
              <a:t>HDLC</a:t>
            </a:r>
            <a:r>
              <a:rPr lang="zh-CN" altLang="en-US" b="0" dirty="0">
                <a:latin typeface="+mn-ea"/>
                <a:ea typeface="+mn-ea"/>
              </a:rPr>
              <a: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05C41-43CE-44C7-B80C-AD9F74D6D084}"/>
              </a:ext>
            </a:extLst>
          </p:cNvPr>
          <p:cNvSpPr>
            <a:spLocks noGrp="1"/>
          </p:cNvSpPr>
          <p:nvPr>
            <p:ph type="title"/>
          </p:nvPr>
        </p:nvSpPr>
        <p:spPr/>
        <p:txBody>
          <a:bodyPr/>
          <a:lstStyle/>
          <a:p>
            <a:r>
              <a:rPr lang="en-US" altLang="zh-CN" dirty="0"/>
              <a:t>4.4.2 PPP</a:t>
            </a:r>
            <a:r>
              <a:rPr lang="zh-CN" altLang="en-US" dirty="0"/>
              <a:t>协议</a:t>
            </a:r>
          </a:p>
        </p:txBody>
      </p:sp>
      <p:sp>
        <p:nvSpPr>
          <p:cNvPr id="3" name="内容占位符 2">
            <a:extLst>
              <a:ext uri="{FF2B5EF4-FFF2-40B4-BE49-F238E27FC236}">
                <a16:creationId xmlns:a16="http://schemas.microsoft.com/office/drawing/2014/main" id="{D1170C1D-A9BD-408F-80A9-011D723FDF4C}"/>
              </a:ext>
            </a:extLst>
          </p:cNvPr>
          <p:cNvSpPr>
            <a:spLocks noGrp="1"/>
          </p:cNvSpPr>
          <p:nvPr>
            <p:ph idx="1"/>
          </p:nvPr>
        </p:nvSpPr>
        <p:spPr>
          <a:xfrm>
            <a:off x="1141945" y="1209583"/>
            <a:ext cx="7391400" cy="2456057"/>
          </a:xfrm>
        </p:spPr>
        <p:txBody>
          <a:bodyPr/>
          <a:lstStyle/>
          <a:p>
            <a:r>
              <a:rPr lang="en-US" altLang="zh-CN" sz="2400" dirty="0">
                <a:latin typeface="+mn-ea"/>
              </a:rPr>
              <a:t>PPP</a:t>
            </a:r>
            <a:r>
              <a:rPr lang="zh-CN" altLang="en-US" sz="2400" dirty="0">
                <a:latin typeface="+mn-ea"/>
              </a:rPr>
              <a:t>：一个得到广泛应用的广域网及接入网中主流的数据链路层传输协议 。</a:t>
            </a:r>
            <a:endParaRPr lang="en-US" altLang="zh-CN" sz="2400" dirty="0">
              <a:latin typeface="+mn-ea"/>
            </a:endParaRPr>
          </a:p>
          <a:p>
            <a:r>
              <a:rPr lang="zh-CN" altLang="en-US" sz="2400" dirty="0">
                <a:latin typeface="+mn-ea"/>
              </a:rPr>
              <a:t>面向字符、全双工、按照顺序传递数据包的协议。</a:t>
            </a:r>
            <a:endParaRPr lang="en-US" altLang="zh-CN" sz="2400" dirty="0">
              <a:latin typeface="+mn-ea"/>
            </a:endParaRPr>
          </a:p>
          <a:p>
            <a:r>
              <a:rPr lang="zh-CN" altLang="en-US" sz="2400" dirty="0">
                <a:latin typeface="+mn-ea"/>
              </a:rPr>
              <a:t>目的：通过拨号或专线方式建立点对点的连接和通信，为各种主机、网桥和路由器之间简单连接提供一种共通的标准解决方案。</a:t>
            </a:r>
          </a:p>
        </p:txBody>
      </p:sp>
      <p:grpSp>
        <p:nvGrpSpPr>
          <p:cNvPr id="9" name="组合 8">
            <a:extLst>
              <a:ext uri="{FF2B5EF4-FFF2-40B4-BE49-F238E27FC236}">
                <a16:creationId xmlns:a16="http://schemas.microsoft.com/office/drawing/2014/main" id="{D3C83EB5-ACFD-4668-AB07-758A53C17D80}"/>
              </a:ext>
            </a:extLst>
          </p:cNvPr>
          <p:cNvGrpSpPr/>
          <p:nvPr/>
        </p:nvGrpSpPr>
        <p:grpSpPr>
          <a:xfrm>
            <a:off x="583029" y="3761900"/>
            <a:ext cx="7920880" cy="1912278"/>
            <a:chOff x="583029" y="3761900"/>
            <a:chExt cx="7920880" cy="1912278"/>
          </a:xfrm>
        </p:grpSpPr>
        <p:pic>
          <p:nvPicPr>
            <p:cNvPr id="4" name="图片 3">
              <a:extLst>
                <a:ext uri="{FF2B5EF4-FFF2-40B4-BE49-F238E27FC236}">
                  <a16:creationId xmlns:a16="http://schemas.microsoft.com/office/drawing/2014/main" id="{1373E8FE-90ED-4DB2-A7C4-DD5A2861FFD9}"/>
                </a:ext>
              </a:extLst>
            </p:cNvPr>
            <p:cNvPicPr>
              <a:picLocks noChangeAspect="1"/>
            </p:cNvPicPr>
            <p:nvPr/>
          </p:nvPicPr>
          <p:blipFill>
            <a:blip r:embed="rId2"/>
            <a:stretch>
              <a:fillRect/>
            </a:stretch>
          </p:blipFill>
          <p:spPr>
            <a:xfrm>
              <a:off x="583029" y="3761900"/>
              <a:ext cx="4514117" cy="1584176"/>
            </a:xfrm>
            <a:prstGeom prst="rect">
              <a:avLst/>
            </a:prstGeom>
          </p:spPr>
        </p:pic>
        <p:pic>
          <p:nvPicPr>
            <p:cNvPr id="5" name="图片 4">
              <a:extLst>
                <a:ext uri="{FF2B5EF4-FFF2-40B4-BE49-F238E27FC236}">
                  <a16:creationId xmlns:a16="http://schemas.microsoft.com/office/drawing/2014/main" id="{423FF7FA-DF1C-46E1-8E49-781EB31E0A26}"/>
                </a:ext>
              </a:extLst>
            </p:cNvPr>
            <p:cNvPicPr>
              <a:picLocks noChangeAspect="1"/>
            </p:cNvPicPr>
            <p:nvPr/>
          </p:nvPicPr>
          <p:blipFill>
            <a:blip r:embed="rId3"/>
            <a:stretch>
              <a:fillRect/>
            </a:stretch>
          </p:blipFill>
          <p:spPr>
            <a:xfrm>
              <a:off x="5767605" y="4337964"/>
              <a:ext cx="2736304" cy="655464"/>
            </a:xfrm>
            <a:prstGeom prst="rect">
              <a:avLst/>
            </a:prstGeom>
          </p:spPr>
        </p:pic>
        <p:sp>
          <p:nvSpPr>
            <p:cNvPr id="6" name="文本框 5">
              <a:extLst>
                <a:ext uri="{FF2B5EF4-FFF2-40B4-BE49-F238E27FC236}">
                  <a16:creationId xmlns:a16="http://schemas.microsoft.com/office/drawing/2014/main" id="{B3A2D74F-A911-4C2C-A19E-9F905BF82786}"/>
                </a:ext>
              </a:extLst>
            </p:cNvPr>
            <p:cNvSpPr txBox="1"/>
            <p:nvPr/>
          </p:nvSpPr>
          <p:spPr>
            <a:xfrm>
              <a:off x="1663149" y="5274068"/>
              <a:ext cx="2016224" cy="400110"/>
            </a:xfrm>
            <a:prstGeom prst="rect">
              <a:avLst/>
            </a:prstGeom>
            <a:noFill/>
          </p:spPr>
          <p:txBody>
            <a:bodyPr wrap="square" rtlCol="0">
              <a:spAutoFit/>
            </a:bodyPr>
            <a:lstStyle/>
            <a:p>
              <a:r>
                <a:rPr lang="zh-CN" altLang="en-US" sz="2000" dirty="0">
                  <a:latin typeface="+mn-ea"/>
                  <a:ea typeface="+mn-ea"/>
                </a:rPr>
                <a:t>（</a:t>
              </a:r>
              <a:r>
                <a:rPr lang="en-US" altLang="zh-CN" sz="2000" dirty="0">
                  <a:latin typeface="+mn-ea"/>
                  <a:ea typeface="+mn-ea"/>
                </a:rPr>
                <a:t>a</a:t>
              </a:r>
              <a:r>
                <a:rPr lang="zh-CN" altLang="en-US" sz="2000" dirty="0">
                  <a:latin typeface="+mn-ea"/>
                  <a:ea typeface="+mn-ea"/>
                </a:rPr>
                <a:t>）拨号方式</a:t>
              </a:r>
            </a:p>
          </p:txBody>
        </p:sp>
        <p:sp>
          <p:nvSpPr>
            <p:cNvPr id="7" name="文本框 6">
              <a:extLst>
                <a:ext uri="{FF2B5EF4-FFF2-40B4-BE49-F238E27FC236}">
                  <a16:creationId xmlns:a16="http://schemas.microsoft.com/office/drawing/2014/main" id="{A72BFE83-E62D-473B-92F0-42F0EB1BE27E}"/>
                </a:ext>
              </a:extLst>
            </p:cNvPr>
            <p:cNvSpPr txBox="1"/>
            <p:nvPr/>
          </p:nvSpPr>
          <p:spPr>
            <a:xfrm>
              <a:off x="6127645" y="5274068"/>
              <a:ext cx="2016224" cy="400110"/>
            </a:xfrm>
            <a:prstGeom prst="rect">
              <a:avLst/>
            </a:prstGeom>
            <a:noFill/>
          </p:spPr>
          <p:txBody>
            <a:bodyPr wrap="square" rtlCol="0">
              <a:spAutoFit/>
            </a:bodyPr>
            <a:lstStyle/>
            <a:p>
              <a:r>
                <a:rPr lang="zh-CN" altLang="en-US" sz="2000" dirty="0">
                  <a:latin typeface="+mn-ea"/>
                  <a:ea typeface="+mn-ea"/>
                </a:rPr>
                <a:t>（</a:t>
              </a:r>
              <a:r>
                <a:rPr lang="en-US" altLang="zh-CN" sz="2000" dirty="0">
                  <a:latin typeface="+mn-ea"/>
                  <a:ea typeface="+mn-ea"/>
                </a:rPr>
                <a:t>b</a:t>
              </a:r>
              <a:r>
                <a:rPr lang="zh-CN" altLang="en-US" sz="2000" dirty="0">
                  <a:latin typeface="+mn-ea"/>
                  <a:ea typeface="+mn-ea"/>
                </a:rPr>
                <a:t>）专线方式</a:t>
              </a:r>
            </a:p>
          </p:txBody>
        </p:sp>
      </p:grpSp>
      <p:sp>
        <p:nvSpPr>
          <p:cNvPr id="8" name="Rectangle 3">
            <a:extLst>
              <a:ext uri="{FF2B5EF4-FFF2-40B4-BE49-F238E27FC236}">
                <a16:creationId xmlns:a16="http://schemas.microsoft.com/office/drawing/2014/main" id="{DA4DAAC2-7FF1-4E42-8632-D5DC0AC1A647}"/>
              </a:ext>
            </a:extLst>
          </p:cNvPr>
          <p:cNvSpPr txBox="1">
            <a:spLocks noChangeArrowheads="1"/>
          </p:cNvSpPr>
          <p:nvPr/>
        </p:nvSpPr>
        <p:spPr bwMode="auto">
          <a:xfrm>
            <a:off x="3563888" y="5758843"/>
            <a:ext cx="252028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4"/>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533400" indent="-533400" eaLnBrk="1" hangingPunct="1">
              <a:buFont typeface="Wingdings" panose="05000000000000000000" pitchFamily="2" charset="2"/>
              <a:buNone/>
            </a:pPr>
            <a:r>
              <a:rPr lang="en-US" altLang="zh-CN" kern="0" dirty="0">
                <a:solidFill>
                  <a:schemeClr val="accent2"/>
                </a:solidFill>
              </a:rPr>
              <a:t>PPP</a:t>
            </a:r>
            <a:r>
              <a:rPr lang="zh-CN" altLang="en-US" kern="0" dirty="0">
                <a:solidFill>
                  <a:schemeClr val="accent2"/>
                </a:solidFill>
              </a:rPr>
              <a:t>应用场合</a:t>
            </a:r>
          </a:p>
        </p:txBody>
      </p:sp>
    </p:spTree>
    <p:extLst>
      <p:ext uri="{BB962C8B-B14F-4D97-AF65-F5344CB8AC3E}">
        <p14:creationId xmlns:p14="http://schemas.microsoft.com/office/powerpoint/2010/main" val="13485827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05E083-8787-46EB-B10E-8CA25B00F025}"/>
              </a:ext>
            </a:extLst>
          </p:cNvPr>
          <p:cNvSpPr>
            <a:spLocks noGrp="1"/>
          </p:cNvSpPr>
          <p:nvPr>
            <p:ph type="title"/>
          </p:nvPr>
        </p:nvSpPr>
        <p:spPr/>
        <p:txBody>
          <a:bodyPr/>
          <a:lstStyle/>
          <a:p>
            <a:r>
              <a:rPr lang="zh-CN" altLang="en-US" dirty="0"/>
              <a:t>一、</a:t>
            </a:r>
            <a:r>
              <a:rPr lang="en-US" altLang="zh-CN" dirty="0"/>
              <a:t>PPP</a:t>
            </a:r>
            <a:r>
              <a:rPr lang="zh-CN" altLang="en-US" dirty="0"/>
              <a:t>协议组成</a:t>
            </a:r>
          </a:p>
        </p:txBody>
      </p:sp>
      <p:sp>
        <p:nvSpPr>
          <p:cNvPr id="3" name="内容占位符 2">
            <a:extLst>
              <a:ext uri="{FF2B5EF4-FFF2-40B4-BE49-F238E27FC236}">
                <a16:creationId xmlns:a16="http://schemas.microsoft.com/office/drawing/2014/main" id="{DA66E316-A7C5-44BD-90F2-9F01E9192AC0}"/>
              </a:ext>
            </a:extLst>
          </p:cNvPr>
          <p:cNvSpPr>
            <a:spLocks noGrp="1"/>
          </p:cNvSpPr>
          <p:nvPr>
            <p:ph idx="1"/>
          </p:nvPr>
        </p:nvSpPr>
        <p:spPr>
          <a:xfrm>
            <a:off x="971550" y="1772816"/>
            <a:ext cx="7391400" cy="2246769"/>
          </a:xfrm>
        </p:spPr>
        <p:txBody>
          <a:bodyPr/>
          <a:lstStyle/>
          <a:p>
            <a:r>
              <a:rPr lang="zh-CN" altLang="en-US" sz="2400" dirty="0">
                <a:latin typeface="+mn-ea"/>
              </a:rPr>
              <a:t>一个将</a:t>
            </a:r>
            <a:r>
              <a:rPr lang="en-US" altLang="zh-CN" sz="2400" dirty="0">
                <a:latin typeface="+mn-ea"/>
              </a:rPr>
              <a:t>IP</a:t>
            </a:r>
            <a:r>
              <a:rPr lang="zh-CN" altLang="en-US" sz="2400" dirty="0">
                <a:latin typeface="+mn-ea"/>
              </a:rPr>
              <a:t>数据报封装到串行链路的方法。</a:t>
            </a:r>
            <a:endParaRPr lang="en-US" altLang="zh-CN" sz="2400" dirty="0">
              <a:latin typeface="+mn-ea"/>
            </a:endParaRPr>
          </a:p>
          <a:p>
            <a:pPr lvl="1"/>
            <a:r>
              <a:rPr lang="en-US" altLang="zh-CN" sz="2000" dirty="0">
                <a:latin typeface="+mn-ea"/>
              </a:rPr>
              <a:t>PPP</a:t>
            </a:r>
            <a:r>
              <a:rPr lang="zh-CN" altLang="en-US" sz="2000" dirty="0">
                <a:latin typeface="+mn-ea"/>
              </a:rPr>
              <a:t>在点对点链路上使用与</a:t>
            </a:r>
            <a:r>
              <a:rPr lang="en-US" altLang="zh-CN" sz="2000" dirty="0">
                <a:latin typeface="+mn-ea"/>
              </a:rPr>
              <a:t>HDLC</a:t>
            </a:r>
            <a:r>
              <a:rPr lang="zh-CN" altLang="en-US" sz="2000" dirty="0">
                <a:latin typeface="+mn-ea"/>
              </a:rPr>
              <a:t>极为类似的格式封装数据，仅做了很少的改动。</a:t>
            </a:r>
            <a:endParaRPr lang="en-US" altLang="zh-CN" sz="2000" dirty="0">
              <a:latin typeface="+mn-ea"/>
            </a:endParaRPr>
          </a:p>
          <a:p>
            <a:pPr lvl="1"/>
            <a:r>
              <a:rPr lang="en-US" altLang="zh-CN" sz="2000" dirty="0">
                <a:latin typeface="+mn-ea"/>
              </a:rPr>
              <a:t>PPP</a:t>
            </a:r>
            <a:r>
              <a:rPr lang="zh-CN" altLang="en-US" sz="2000" dirty="0">
                <a:latin typeface="+mn-ea"/>
              </a:rPr>
              <a:t>既支持异步链路也支持面向比特的同步链路。</a:t>
            </a:r>
            <a:endParaRPr lang="en-US" altLang="zh-CN" sz="2000" dirty="0">
              <a:latin typeface="+mn-ea"/>
            </a:endParaRPr>
          </a:p>
          <a:p>
            <a:pPr lvl="1"/>
            <a:r>
              <a:rPr lang="en-US" altLang="zh-CN" sz="2000" dirty="0">
                <a:latin typeface="+mn-ea"/>
              </a:rPr>
              <a:t>IP</a:t>
            </a:r>
            <a:r>
              <a:rPr lang="zh-CN" altLang="en-US" sz="2000" dirty="0">
                <a:latin typeface="+mn-ea"/>
              </a:rPr>
              <a:t>数据报被作为数据封装在</a:t>
            </a:r>
            <a:r>
              <a:rPr lang="en-US" altLang="zh-CN" sz="2000" dirty="0">
                <a:latin typeface="+mn-ea"/>
              </a:rPr>
              <a:t>PPP</a:t>
            </a:r>
            <a:r>
              <a:rPr lang="zh-CN" altLang="en-US" sz="2000" dirty="0">
                <a:latin typeface="+mn-ea"/>
              </a:rPr>
              <a:t>帧中。</a:t>
            </a:r>
            <a:endParaRPr lang="en-US" altLang="zh-CN" sz="2000" dirty="0">
              <a:latin typeface="+mn-ea"/>
            </a:endParaRPr>
          </a:p>
          <a:p>
            <a:pPr lvl="1"/>
            <a:r>
              <a:rPr lang="en-US" altLang="zh-CN" sz="2000" dirty="0">
                <a:latin typeface="+mn-ea"/>
              </a:rPr>
              <a:t>PPP</a:t>
            </a:r>
            <a:r>
              <a:rPr lang="zh-CN" altLang="en-US" sz="2000" dirty="0">
                <a:latin typeface="+mn-ea"/>
              </a:rPr>
              <a:t>的数据长度受最大传送单元</a:t>
            </a:r>
            <a:r>
              <a:rPr lang="en-US" altLang="zh-CN" sz="2000" dirty="0">
                <a:latin typeface="+mn-ea"/>
              </a:rPr>
              <a:t>MTU</a:t>
            </a:r>
            <a:r>
              <a:rPr lang="zh-CN" altLang="en-US" sz="2000" dirty="0">
                <a:latin typeface="+mn-ea"/>
              </a:rPr>
              <a:t>的限制。        </a:t>
            </a:r>
            <a:endParaRPr lang="en-US" altLang="zh-CN" sz="2000" dirty="0">
              <a:latin typeface="+mn-ea"/>
            </a:endParaRPr>
          </a:p>
        </p:txBody>
      </p:sp>
      <p:sp>
        <p:nvSpPr>
          <p:cNvPr id="6" name="文本框 5">
            <a:extLst>
              <a:ext uri="{FF2B5EF4-FFF2-40B4-BE49-F238E27FC236}">
                <a16:creationId xmlns:a16="http://schemas.microsoft.com/office/drawing/2014/main" id="{51A7FEC5-E5D4-41EE-9BF2-D6CB07675A0E}"/>
              </a:ext>
            </a:extLst>
          </p:cNvPr>
          <p:cNvSpPr txBox="1"/>
          <p:nvPr/>
        </p:nvSpPr>
        <p:spPr>
          <a:xfrm>
            <a:off x="876088" y="1217612"/>
            <a:ext cx="4594450" cy="461665"/>
          </a:xfrm>
          <a:prstGeom prst="rect">
            <a:avLst/>
          </a:prstGeom>
          <a:noFill/>
        </p:spPr>
        <p:txBody>
          <a:bodyPr wrap="square">
            <a:spAutoFit/>
          </a:bodyPr>
          <a:lstStyle/>
          <a:p>
            <a:r>
              <a:rPr lang="en-US" altLang="zh-CN" dirty="0">
                <a:latin typeface="+mn-ea"/>
                <a:ea typeface="+mn-ea"/>
              </a:rPr>
              <a:t>PPP</a:t>
            </a:r>
            <a:r>
              <a:rPr lang="zh-CN" altLang="en-US" dirty="0">
                <a:latin typeface="+mn-ea"/>
                <a:ea typeface="+mn-ea"/>
              </a:rPr>
              <a:t>协议由以下几部分构成：</a:t>
            </a:r>
          </a:p>
        </p:txBody>
      </p:sp>
    </p:spTree>
    <p:extLst>
      <p:ext uri="{BB962C8B-B14F-4D97-AF65-F5344CB8AC3E}">
        <p14:creationId xmlns:p14="http://schemas.microsoft.com/office/powerpoint/2010/main" val="3293035574"/>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D9CB7-BC55-48B0-A019-64F226EB0A27}"/>
              </a:ext>
            </a:extLst>
          </p:cNvPr>
          <p:cNvSpPr>
            <a:spLocks noGrp="1"/>
          </p:cNvSpPr>
          <p:nvPr>
            <p:ph type="title"/>
          </p:nvPr>
        </p:nvSpPr>
        <p:spPr/>
        <p:txBody>
          <a:bodyPr/>
          <a:lstStyle/>
          <a:p>
            <a:r>
              <a:rPr lang="en-US" altLang="zh-CN" dirty="0"/>
              <a:t>1. LCP</a:t>
            </a:r>
            <a:endParaRPr lang="zh-CN" altLang="en-US" dirty="0"/>
          </a:p>
        </p:txBody>
      </p:sp>
      <p:sp>
        <p:nvSpPr>
          <p:cNvPr id="3" name="内容占位符 2">
            <a:extLst>
              <a:ext uri="{FF2B5EF4-FFF2-40B4-BE49-F238E27FC236}">
                <a16:creationId xmlns:a16="http://schemas.microsoft.com/office/drawing/2014/main" id="{7285CC20-7446-4838-87D6-3872AA4A40DE}"/>
              </a:ext>
            </a:extLst>
          </p:cNvPr>
          <p:cNvSpPr>
            <a:spLocks noGrp="1"/>
          </p:cNvSpPr>
          <p:nvPr>
            <p:ph idx="1"/>
          </p:nvPr>
        </p:nvSpPr>
        <p:spPr>
          <a:xfrm>
            <a:off x="914400" y="1524000"/>
            <a:ext cx="7391400" cy="2788456"/>
          </a:xfrm>
        </p:spPr>
        <p:txBody>
          <a:bodyPr/>
          <a:lstStyle/>
          <a:p>
            <a:r>
              <a:rPr lang="zh-CN" altLang="en-US" dirty="0"/>
              <a:t>一个用来建立、配置和测试数据链路连接的链路控制协议 </a:t>
            </a:r>
            <a:r>
              <a:rPr lang="en-US" altLang="zh-CN" dirty="0"/>
              <a:t>( Link Control Protocol</a:t>
            </a:r>
            <a:r>
              <a:rPr lang="zh-CN" altLang="en-US" dirty="0"/>
              <a:t>，</a:t>
            </a:r>
            <a:r>
              <a:rPr lang="en-US" altLang="zh-CN" dirty="0"/>
              <a:t>LCP)</a:t>
            </a:r>
            <a:r>
              <a:rPr lang="zh-CN" altLang="en-US" dirty="0"/>
              <a:t>。</a:t>
            </a:r>
            <a:endParaRPr lang="en-US" altLang="zh-CN" dirty="0"/>
          </a:p>
          <a:p>
            <a:pPr lvl="1"/>
            <a:r>
              <a:rPr lang="zh-CN" altLang="en-US" dirty="0"/>
              <a:t>通信的双方可协商一些选项。</a:t>
            </a:r>
            <a:endParaRPr lang="en-US" altLang="zh-CN" dirty="0"/>
          </a:p>
          <a:p>
            <a:pPr lvl="1"/>
            <a:r>
              <a:rPr lang="zh-CN" altLang="en-US" dirty="0"/>
              <a:t>在</a:t>
            </a:r>
            <a:r>
              <a:rPr lang="en-US" altLang="zh-CN" dirty="0"/>
              <a:t>RFC1661</a:t>
            </a:r>
            <a:r>
              <a:rPr lang="zh-CN" altLang="en-US" dirty="0"/>
              <a:t>中定义了</a:t>
            </a:r>
            <a:r>
              <a:rPr lang="en-US" altLang="zh-CN" dirty="0"/>
              <a:t>11</a:t>
            </a:r>
            <a:r>
              <a:rPr lang="zh-CN" altLang="en-US" dirty="0"/>
              <a:t>种类型的</a:t>
            </a:r>
            <a:r>
              <a:rPr lang="en-US" altLang="zh-CN" dirty="0"/>
              <a:t>LCP</a:t>
            </a:r>
            <a:r>
              <a:rPr lang="zh-CN" altLang="en-US" dirty="0"/>
              <a:t>分组。        </a:t>
            </a:r>
          </a:p>
          <a:p>
            <a:endParaRPr lang="zh-CN" altLang="en-US" dirty="0"/>
          </a:p>
        </p:txBody>
      </p:sp>
    </p:spTree>
    <p:extLst>
      <p:ext uri="{BB962C8B-B14F-4D97-AF65-F5344CB8AC3E}">
        <p14:creationId xmlns:p14="http://schemas.microsoft.com/office/powerpoint/2010/main" val="362299169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4ED2D47-FC4A-4ED6-AEF1-B80D67D58286}"/>
              </a:ext>
            </a:extLst>
          </p:cNvPr>
          <p:cNvSpPr txBox="1"/>
          <p:nvPr/>
        </p:nvSpPr>
        <p:spPr>
          <a:xfrm>
            <a:off x="1115616" y="1233099"/>
            <a:ext cx="4392488" cy="461665"/>
          </a:xfrm>
          <a:prstGeom prst="rect">
            <a:avLst/>
          </a:prstGeom>
          <a:noFill/>
        </p:spPr>
        <p:txBody>
          <a:bodyPr wrap="square" rtlCol="0">
            <a:spAutoFit/>
          </a:bodyPr>
          <a:lstStyle/>
          <a:p>
            <a:r>
              <a:rPr lang="zh-CN" altLang="en-US" dirty="0"/>
              <a:t>二、为网络层提供的主要服务</a:t>
            </a:r>
          </a:p>
        </p:txBody>
      </p:sp>
      <p:sp>
        <p:nvSpPr>
          <p:cNvPr id="6" name="文本框 5">
            <a:extLst>
              <a:ext uri="{FF2B5EF4-FFF2-40B4-BE49-F238E27FC236}">
                <a16:creationId xmlns:a16="http://schemas.microsoft.com/office/drawing/2014/main" id="{8E333245-14E8-4F31-9104-77FF76CDF90A}"/>
              </a:ext>
            </a:extLst>
          </p:cNvPr>
          <p:cNvSpPr txBox="1"/>
          <p:nvPr/>
        </p:nvSpPr>
        <p:spPr>
          <a:xfrm>
            <a:off x="992028" y="1844824"/>
            <a:ext cx="7612420" cy="830997"/>
          </a:xfrm>
          <a:prstGeom prst="rect">
            <a:avLst/>
          </a:prstGeom>
          <a:noFill/>
        </p:spPr>
        <p:txBody>
          <a:bodyPr wrap="square">
            <a:spAutoFit/>
          </a:bodyPr>
          <a:lstStyle/>
          <a:p>
            <a:r>
              <a:rPr lang="zh-CN" altLang="en-US" dirty="0"/>
              <a:t>为上层提供可靠、无差错的节点间数据传输链路。实际的服务随系统的不同而不同，有以下三种形式：</a:t>
            </a:r>
          </a:p>
        </p:txBody>
      </p:sp>
      <p:sp>
        <p:nvSpPr>
          <p:cNvPr id="10" name="文本框 9">
            <a:extLst>
              <a:ext uri="{FF2B5EF4-FFF2-40B4-BE49-F238E27FC236}">
                <a16:creationId xmlns:a16="http://schemas.microsoft.com/office/drawing/2014/main" id="{C73C1082-9BAE-4D35-82D6-61E0B9F8FA94}"/>
              </a:ext>
            </a:extLst>
          </p:cNvPr>
          <p:cNvSpPr txBox="1"/>
          <p:nvPr/>
        </p:nvSpPr>
        <p:spPr>
          <a:xfrm>
            <a:off x="1331640" y="2912907"/>
            <a:ext cx="3456384" cy="461665"/>
          </a:xfrm>
          <a:prstGeom prst="rect">
            <a:avLst/>
          </a:prstGeom>
          <a:noFill/>
        </p:spPr>
        <p:txBody>
          <a:bodyPr wrap="square" rtlCol="0">
            <a:spAutoFit/>
          </a:bodyPr>
          <a:lstStyle/>
          <a:p>
            <a:r>
              <a:rPr lang="en-US" altLang="zh-CN" dirty="0"/>
              <a:t>1.</a:t>
            </a:r>
            <a:r>
              <a:rPr lang="zh-CN" altLang="en-US" sz="2400" dirty="0"/>
              <a:t>无确认的无连接服务</a:t>
            </a:r>
          </a:p>
        </p:txBody>
      </p:sp>
      <p:sp>
        <p:nvSpPr>
          <p:cNvPr id="12" name="内容占位符 11">
            <a:extLst>
              <a:ext uri="{FF2B5EF4-FFF2-40B4-BE49-F238E27FC236}">
                <a16:creationId xmlns:a16="http://schemas.microsoft.com/office/drawing/2014/main" id="{5611E4DB-EF1F-4B0A-A7BC-E2550ED5A80D}"/>
              </a:ext>
            </a:extLst>
          </p:cNvPr>
          <p:cNvSpPr>
            <a:spLocks noGrp="1"/>
          </p:cNvSpPr>
          <p:nvPr>
            <p:ph idx="1"/>
          </p:nvPr>
        </p:nvSpPr>
        <p:spPr>
          <a:xfrm>
            <a:off x="966202" y="3398406"/>
            <a:ext cx="7638246" cy="2973122"/>
          </a:xfrm>
        </p:spPr>
        <p:txBody>
          <a:bodyPr/>
          <a:lstStyle/>
          <a:p>
            <a:r>
              <a:rPr lang="zh-CN" altLang="en-US" sz="2400" b="0" dirty="0">
                <a:latin typeface="+mn-ea"/>
              </a:rPr>
              <a:t>在发送数据帧之前源结点与目标结点无须建立连接，事后也无须释放连接。</a:t>
            </a:r>
            <a:endParaRPr lang="en-US" altLang="zh-CN" sz="2400" b="0" dirty="0">
              <a:latin typeface="+mn-ea"/>
            </a:endParaRPr>
          </a:p>
          <a:p>
            <a:r>
              <a:rPr lang="zh-CN" altLang="en-US" sz="2400" b="0" dirty="0">
                <a:latin typeface="+mn-ea"/>
              </a:rPr>
              <a:t>源结点只负责发送数据帧，其余一概不关心。</a:t>
            </a:r>
            <a:endParaRPr lang="en-US" altLang="zh-CN" sz="2400" b="0" dirty="0">
              <a:latin typeface="+mn-ea"/>
            </a:endParaRPr>
          </a:p>
          <a:p>
            <a:r>
              <a:rPr lang="zh-CN" altLang="en-US" sz="2400" b="0" dirty="0">
                <a:latin typeface="+mn-ea"/>
              </a:rPr>
              <a:t>目标结点只接收数据帧，并不进行确认。接收的数据若有错则丢弃，不通知源结点。</a:t>
            </a:r>
            <a:endParaRPr lang="en-US" altLang="zh-CN" sz="2400" b="0" dirty="0">
              <a:latin typeface="+mn-ea"/>
            </a:endParaRPr>
          </a:p>
          <a:p>
            <a:r>
              <a:rPr lang="zh-CN" altLang="en-US" sz="2400" b="0" dirty="0">
                <a:latin typeface="+mn-ea"/>
              </a:rPr>
              <a:t>传输可靠性由高层完成。</a:t>
            </a:r>
            <a:endParaRPr lang="en-US" altLang="zh-CN" sz="2400" b="0" dirty="0">
              <a:latin typeface="+mn-ea"/>
            </a:endParaRPr>
          </a:p>
          <a:p>
            <a:r>
              <a:rPr lang="zh-CN" altLang="en-US" sz="2400" b="0" dirty="0">
                <a:latin typeface="+mn-ea"/>
              </a:rPr>
              <a:t>一般用于有较可靠的网络中。是以太网的主要方式。</a:t>
            </a:r>
            <a:endParaRPr lang="en-US" altLang="zh-CN" sz="2400" b="0" dirty="0">
              <a:latin typeface="+mn-ea"/>
            </a:endParaRPr>
          </a:p>
        </p:txBody>
      </p:sp>
    </p:spTree>
    <p:extLst>
      <p:ext uri="{BB962C8B-B14F-4D97-AF65-F5344CB8AC3E}">
        <p14:creationId xmlns:p14="http://schemas.microsoft.com/office/powerpoint/2010/main" val="540424879"/>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29336-AD1E-4FA4-8E8F-2E3BC4C19DAA}"/>
              </a:ext>
            </a:extLst>
          </p:cNvPr>
          <p:cNvSpPr>
            <a:spLocks noGrp="1"/>
          </p:cNvSpPr>
          <p:nvPr>
            <p:ph type="title"/>
          </p:nvPr>
        </p:nvSpPr>
        <p:spPr/>
        <p:txBody>
          <a:bodyPr/>
          <a:lstStyle/>
          <a:p>
            <a:r>
              <a:rPr lang="en-US" altLang="zh-CN" dirty="0"/>
              <a:t>2.NCP</a:t>
            </a:r>
            <a:endParaRPr lang="zh-CN" altLang="en-US" dirty="0"/>
          </a:p>
        </p:txBody>
      </p:sp>
      <p:sp>
        <p:nvSpPr>
          <p:cNvPr id="3" name="内容占位符 2">
            <a:extLst>
              <a:ext uri="{FF2B5EF4-FFF2-40B4-BE49-F238E27FC236}">
                <a16:creationId xmlns:a16="http://schemas.microsoft.com/office/drawing/2014/main" id="{B83D09E0-0851-46A8-8A35-21820FBFE02E}"/>
              </a:ext>
            </a:extLst>
          </p:cNvPr>
          <p:cNvSpPr>
            <a:spLocks noGrp="1"/>
          </p:cNvSpPr>
          <p:nvPr>
            <p:ph idx="1"/>
          </p:nvPr>
        </p:nvSpPr>
        <p:spPr>
          <a:xfrm>
            <a:off x="914400" y="1524000"/>
            <a:ext cx="7391400" cy="4142673"/>
          </a:xfrm>
        </p:spPr>
        <p:txBody>
          <a:bodyPr/>
          <a:lstStyle/>
          <a:p>
            <a:r>
              <a:rPr lang="zh-CN" altLang="en-US" dirty="0"/>
              <a:t>一套网络控制协议 </a:t>
            </a:r>
            <a:r>
              <a:rPr lang="en-US" altLang="zh-CN" dirty="0"/>
              <a:t>( Network Control protocol </a:t>
            </a:r>
            <a:r>
              <a:rPr lang="zh-CN" altLang="en-US" dirty="0"/>
              <a:t>，</a:t>
            </a:r>
            <a:r>
              <a:rPr lang="en-US" altLang="zh-CN" dirty="0"/>
              <a:t>NCP)</a:t>
            </a:r>
            <a:r>
              <a:rPr lang="zh-CN" altLang="en-US" dirty="0"/>
              <a:t>。</a:t>
            </a:r>
            <a:endParaRPr lang="en-US" altLang="zh-CN" dirty="0"/>
          </a:p>
          <a:p>
            <a:pPr lvl="1"/>
            <a:r>
              <a:rPr lang="zh-CN" altLang="en-US" dirty="0"/>
              <a:t>协商链路上传输的数据包格式与类型，建立、配置不同的网络层协议，从而可以支持不同的网络层协议</a:t>
            </a:r>
            <a:r>
              <a:rPr lang="en-US" altLang="zh-CN" dirty="0"/>
              <a:t>,</a:t>
            </a:r>
            <a:r>
              <a:rPr lang="zh-CN" altLang="en-US" dirty="0"/>
              <a:t>如</a:t>
            </a:r>
            <a:r>
              <a:rPr lang="en-US" altLang="zh-CN" dirty="0"/>
              <a:t>IP</a:t>
            </a:r>
            <a:r>
              <a:rPr lang="zh-CN" altLang="en-US" dirty="0"/>
              <a:t>、</a:t>
            </a:r>
            <a:r>
              <a:rPr lang="en-US" altLang="zh-CN" dirty="0" err="1"/>
              <a:t>Decnet</a:t>
            </a:r>
            <a:r>
              <a:rPr lang="zh-CN" altLang="en-US" dirty="0"/>
              <a:t>、</a:t>
            </a:r>
            <a:r>
              <a:rPr lang="en-US" altLang="zh-CN" dirty="0" err="1"/>
              <a:t>Appletalk</a:t>
            </a:r>
            <a:r>
              <a:rPr lang="zh-CN" altLang="en-US" dirty="0"/>
              <a:t>等。</a:t>
            </a:r>
            <a:endParaRPr lang="en-US" altLang="zh-CN" dirty="0"/>
          </a:p>
          <a:p>
            <a:pPr lvl="1"/>
            <a:r>
              <a:rPr lang="zh-CN" altLang="en-US" dirty="0"/>
              <a:t> 针对上层不同的协议，使用不同的</a:t>
            </a:r>
            <a:r>
              <a:rPr lang="en-US" altLang="zh-CN" dirty="0"/>
              <a:t>NCP</a:t>
            </a:r>
            <a:r>
              <a:rPr lang="zh-CN" altLang="en-US" dirty="0"/>
              <a:t>组件。</a:t>
            </a:r>
            <a:endParaRPr lang="en-US" altLang="zh-CN" dirty="0"/>
          </a:p>
          <a:p>
            <a:pPr lvl="2"/>
            <a:r>
              <a:rPr lang="zh-CN" altLang="en-US" dirty="0"/>
              <a:t>如果是</a:t>
            </a:r>
            <a:r>
              <a:rPr lang="en-US" altLang="zh-CN" dirty="0" err="1"/>
              <a:t>ip</a:t>
            </a:r>
            <a:r>
              <a:rPr lang="zh-CN" altLang="en-US" dirty="0"/>
              <a:t>，则提供</a:t>
            </a:r>
            <a:r>
              <a:rPr lang="en-US" altLang="zh-CN" dirty="0" err="1"/>
              <a:t>ipcp</a:t>
            </a:r>
            <a:r>
              <a:rPr lang="zh-CN" altLang="en-US" dirty="0"/>
              <a:t>接口；</a:t>
            </a:r>
            <a:endParaRPr lang="en-US" altLang="zh-CN" dirty="0"/>
          </a:p>
          <a:p>
            <a:pPr lvl="2"/>
            <a:r>
              <a:rPr lang="zh-CN" altLang="en-US" dirty="0"/>
              <a:t>如果是</a:t>
            </a:r>
            <a:r>
              <a:rPr lang="en-US" altLang="zh-CN" dirty="0" err="1"/>
              <a:t>ipx</a:t>
            </a:r>
            <a:r>
              <a:rPr lang="en-US" altLang="zh-CN" dirty="0"/>
              <a:t> </a:t>
            </a:r>
            <a:r>
              <a:rPr lang="zh-CN" altLang="en-US" dirty="0"/>
              <a:t>则提供</a:t>
            </a:r>
            <a:r>
              <a:rPr lang="en-US" altLang="zh-CN" dirty="0" err="1"/>
              <a:t>ipxcp</a:t>
            </a:r>
            <a:r>
              <a:rPr lang="zh-CN" altLang="en-US" dirty="0"/>
              <a:t>接口；如果是</a:t>
            </a:r>
            <a:r>
              <a:rPr lang="en-US" altLang="zh-CN" dirty="0" err="1"/>
              <a:t>appletalk</a:t>
            </a:r>
            <a:r>
              <a:rPr lang="en-US" altLang="zh-CN" dirty="0"/>
              <a:t> </a:t>
            </a:r>
            <a:r>
              <a:rPr lang="zh-CN" altLang="en-US" dirty="0"/>
              <a:t>则提供</a:t>
            </a:r>
            <a:r>
              <a:rPr lang="en-US" altLang="zh-CN" dirty="0" err="1"/>
              <a:t>atcp</a:t>
            </a:r>
            <a:r>
              <a:rPr lang="zh-CN" altLang="en-US" dirty="0"/>
              <a:t>接口。</a:t>
            </a:r>
          </a:p>
          <a:p>
            <a:endParaRPr lang="zh-CN" altLang="en-US" dirty="0"/>
          </a:p>
        </p:txBody>
      </p:sp>
    </p:spTree>
    <p:extLst>
      <p:ext uri="{BB962C8B-B14F-4D97-AF65-F5344CB8AC3E}">
        <p14:creationId xmlns:p14="http://schemas.microsoft.com/office/powerpoint/2010/main" val="396413980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0F28C2B-EEA3-431D-9B5F-5DBABCCFB787}"/>
              </a:ext>
            </a:extLst>
          </p:cNvPr>
          <p:cNvSpPr>
            <a:spLocks noGrp="1"/>
          </p:cNvSpPr>
          <p:nvPr>
            <p:ph type="title"/>
          </p:nvPr>
        </p:nvSpPr>
        <p:spPr/>
        <p:txBody>
          <a:bodyPr/>
          <a:lstStyle/>
          <a:p>
            <a:r>
              <a:rPr lang="zh-CN" altLang="en-US" dirty="0"/>
              <a:t>二、</a:t>
            </a:r>
            <a:r>
              <a:rPr lang="en-US" altLang="zh-CN" dirty="0"/>
              <a:t>PPP</a:t>
            </a:r>
            <a:r>
              <a:rPr lang="zh-CN" altLang="en-US" dirty="0"/>
              <a:t>协议分层体系结构</a:t>
            </a:r>
          </a:p>
        </p:txBody>
      </p:sp>
      <p:sp>
        <p:nvSpPr>
          <p:cNvPr id="11" name="内容占位符 10">
            <a:extLst>
              <a:ext uri="{FF2B5EF4-FFF2-40B4-BE49-F238E27FC236}">
                <a16:creationId xmlns:a16="http://schemas.microsoft.com/office/drawing/2014/main" id="{94C536E9-2534-4A7C-968A-885472DECC93}"/>
              </a:ext>
            </a:extLst>
          </p:cNvPr>
          <p:cNvSpPr>
            <a:spLocks noGrp="1"/>
          </p:cNvSpPr>
          <p:nvPr>
            <p:ph idx="1"/>
          </p:nvPr>
        </p:nvSpPr>
        <p:spPr>
          <a:xfrm>
            <a:off x="1187624" y="4789076"/>
            <a:ext cx="7391400" cy="1274195"/>
          </a:xfrm>
        </p:spPr>
        <p:txBody>
          <a:bodyPr/>
          <a:lstStyle/>
          <a:p>
            <a:r>
              <a:rPr lang="en-US" altLang="zh-CN" sz="2400" dirty="0">
                <a:latin typeface="+mn-ea"/>
              </a:rPr>
              <a:t>LCP</a:t>
            </a:r>
            <a:r>
              <a:rPr lang="zh-CN" altLang="en-US" sz="2400" dirty="0">
                <a:latin typeface="+mn-ea"/>
              </a:rPr>
              <a:t>子层：主要负责数据链路的建立、配置和测试。</a:t>
            </a:r>
            <a:endParaRPr lang="en-US" altLang="zh-CN" sz="2400" dirty="0">
              <a:latin typeface="+mn-ea"/>
            </a:endParaRPr>
          </a:p>
          <a:p>
            <a:r>
              <a:rPr lang="en-US" altLang="zh-CN" sz="2400" dirty="0">
                <a:latin typeface="+mn-ea"/>
              </a:rPr>
              <a:t>NCP</a:t>
            </a:r>
            <a:r>
              <a:rPr lang="zh-CN" altLang="en-US" sz="2400" dirty="0">
                <a:latin typeface="+mn-ea"/>
              </a:rPr>
              <a:t>子层：根据网络层的不同协议互相交换特定的 控制报文 、配置不同上层协议。</a:t>
            </a:r>
          </a:p>
        </p:txBody>
      </p:sp>
      <p:sp>
        <p:nvSpPr>
          <p:cNvPr id="6" name="文本框 5">
            <a:extLst>
              <a:ext uri="{FF2B5EF4-FFF2-40B4-BE49-F238E27FC236}">
                <a16:creationId xmlns:a16="http://schemas.microsoft.com/office/drawing/2014/main" id="{C784C769-E198-4CA5-B35B-4E7C04C6A430}"/>
              </a:ext>
            </a:extLst>
          </p:cNvPr>
          <p:cNvSpPr txBox="1"/>
          <p:nvPr/>
        </p:nvSpPr>
        <p:spPr>
          <a:xfrm>
            <a:off x="1187624" y="1268760"/>
            <a:ext cx="7560840" cy="830997"/>
          </a:xfrm>
          <a:prstGeom prst="rect">
            <a:avLst/>
          </a:prstGeom>
          <a:noFill/>
        </p:spPr>
        <p:txBody>
          <a:bodyPr wrap="square">
            <a:spAutoFit/>
          </a:bodyPr>
          <a:lstStyle/>
          <a:p>
            <a:r>
              <a:rPr lang="en-US" altLang="zh-CN" dirty="0">
                <a:latin typeface="+mn-ea"/>
                <a:ea typeface="+mn-ea"/>
              </a:rPr>
              <a:t>PPP</a:t>
            </a:r>
            <a:r>
              <a:rPr lang="zh-CN" altLang="en-US" dirty="0">
                <a:latin typeface="+mn-ea"/>
                <a:ea typeface="+mn-ea"/>
              </a:rPr>
              <a:t>协体系结构分为</a:t>
            </a:r>
            <a:r>
              <a:rPr lang="en-US" altLang="zh-CN" dirty="0">
                <a:latin typeface="+mn-ea"/>
                <a:ea typeface="+mn-ea"/>
              </a:rPr>
              <a:t>LCP</a:t>
            </a:r>
            <a:r>
              <a:rPr lang="zh-CN" altLang="en-US" dirty="0">
                <a:latin typeface="+mn-ea"/>
                <a:ea typeface="+mn-ea"/>
              </a:rPr>
              <a:t>和</a:t>
            </a:r>
            <a:r>
              <a:rPr lang="en-US" altLang="zh-CN" dirty="0">
                <a:latin typeface="+mn-ea"/>
                <a:ea typeface="+mn-ea"/>
              </a:rPr>
              <a:t>NCP</a:t>
            </a:r>
            <a:r>
              <a:rPr lang="zh-CN" altLang="en-US" dirty="0">
                <a:latin typeface="+mn-ea"/>
                <a:ea typeface="+mn-ea"/>
              </a:rPr>
              <a:t>子层，</a:t>
            </a:r>
            <a:r>
              <a:rPr lang="en-US" altLang="zh-CN" dirty="0">
                <a:latin typeface="+mn-ea"/>
                <a:ea typeface="+mn-ea"/>
              </a:rPr>
              <a:t>LCP</a:t>
            </a:r>
            <a:r>
              <a:rPr lang="zh-CN" altLang="en-US" dirty="0">
                <a:latin typeface="+mn-ea"/>
                <a:ea typeface="+mn-ea"/>
              </a:rPr>
              <a:t>主要作用于数据链路层中，</a:t>
            </a:r>
            <a:r>
              <a:rPr lang="en-US" altLang="zh-CN" dirty="0">
                <a:latin typeface="+mn-ea"/>
                <a:ea typeface="+mn-ea"/>
              </a:rPr>
              <a:t>NCP</a:t>
            </a:r>
            <a:r>
              <a:rPr lang="zh-CN" altLang="en-US" dirty="0">
                <a:latin typeface="+mn-ea"/>
                <a:ea typeface="+mn-ea"/>
              </a:rPr>
              <a:t>介于网络层和数据链路层之间起作用。</a:t>
            </a:r>
          </a:p>
        </p:txBody>
      </p:sp>
      <p:pic>
        <p:nvPicPr>
          <p:cNvPr id="10" name="图片 9">
            <a:extLst>
              <a:ext uri="{FF2B5EF4-FFF2-40B4-BE49-F238E27FC236}">
                <a16:creationId xmlns:a16="http://schemas.microsoft.com/office/drawing/2014/main" id="{1FC1B927-C884-4F1B-A384-A8B28403E168}"/>
              </a:ext>
            </a:extLst>
          </p:cNvPr>
          <p:cNvPicPr>
            <a:picLocks noChangeAspect="1"/>
          </p:cNvPicPr>
          <p:nvPr/>
        </p:nvPicPr>
        <p:blipFill>
          <a:blip r:embed="rId2"/>
          <a:stretch>
            <a:fillRect/>
          </a:stretch>
        </p:blipFill>
        <p:spPr>
          <a:xfrm>
            <a:off x="2195736" y="2257460"/>
            <a:ext cx="5114659" cy="2343079"/>
          </a:xfrm>
          <a:prstGeom prst="rect">
            <a:avLst/>
          </a:prstGeom>
        </p:spPr>
      </p:pic>
    </p:spTree>
    <p:extLst>
      <p:ext uri="{BB962C8B-B14F-4D97-AF65-F5344CB8AC3E}">
        <p14:creationId xmlns:p14="http://schemas.microsoft.com/office/powerpoint/2010/main" val="166859096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8978B-3C59-408F-8FB1-DAE36E9B7B8E}"/>
              </a:ext>
            </a:extLst>
          </p:cNvPr>
          <p:cNvSpPr>
            <a:spLocks noGrp="1"/>
          </p:cNvSpPr>
          <p:nvPr>
            <p:ph type="title"/>
          </p:nvPr>
        </p:nvSpPr>
        <p:spPr>
          <a:xfrm>
            <a:off x="970707" y="188640"/>
            <a:ext cx="7086600" cy="685800"/>
          </a:xfrm>
        </p:spPr>
        <p:txBody>
          <a:bodyPr/>
          <a:lstStyle/>
          <a:p>
            <a:r>
              <a:rPr lang="zh-CN" altLang="en-US" dirty="0"/>
              <a:t>三、</a:t>
            </a:r>
            <a:r>
              <a:rPr lang="en-US" altLang="zh-CN" dirty="0"/>
              <a:t>PPP</a:t>
            </a:r>
            <a:r>
              <a:rPr lang="zh-CN" altLang="en-US" dirty="0"/>
              <a:t>协议的帧格式</a:t>
            </a:r>
          </a:p>
        </p:txBody>
      </p:sp>
      <p:sp>
        <p:nvSpPr>
          <p:cNvPr id="3" name="内容占位符 2">
            <a:extLst>
              <a:ext uri="{FF2B5EF4-FFF2-40B4-BE49-F238E27FC236}">
                <a16:creationId xmlns:a16="http://schemas.microsoft.com/office/drawing/2014/main" id="{EC36A8E0-A0D0-4264-AFD6-EA6D7A7B4C7B}"/>
              </a:ext>
            </a:extLst>
          </p:cNvPr>
          <p:cNvSpPr>
            <a:spLocks noGrp="1"/>
          </p:cNvSpPr>
          <p:nvPr>
            <p:ph idx="1"/>
          </p:nvPr>
        </p:nvSpPr>
        <p:spPr>
          <a:xfrm>
            <a:off x="914400" y="1524000"/>
            <a:ext cx="7391400" cy="523220"/>
          </a:xfrm>
        </p:spPr>
        <p:txBody>
          <a:bodyPr/>
          <a:lstStyle/>
          <a:p>
            <a:r>
              <a:rPr lang="en-US" altLang="zh-CN" dirty="0"/>
              <a:t>PPP</a:t>
            </a:r>
            <a:r>
              <a:rPr lang="zh-CN" altLang="en-US" dirty="0"/>
              <a:t>协议的帧格式如下：</a:t>
            </a:r>
          </a:p>
        </p:txBody>
      </p:sp>
      <p:sp>
        <p:nvSpPr>
          <p:cNvPr id="49" name="Rectangle 4">
            <a:extLst>
              <a:ext uri="{FF2B5EF4-FFF2-40B4-BE49-F238E27FC236}">
                <a16:creationId xmlns:a16="http://schemas.microsoft.com/office/drawing/2014/main" id="{947B2870-5E46-45DD-921F-9144052C01A9}"/>
              </a:ext>
            </a:extLst>
          </p:cNvPr>
          <p:cNvSpPr>
            <a:spLocks noChangeArrowheads="1"/>
          </p:cNvSpPr>
          <p:nvPr/>
        </p:nvSpPr>
        <p:spPr bwMode="auto">
          <a:xfrm>
            <a:off x="3961557" y="2624948"/>
            <a:ext cx="2898775" cy="465137"/>
          </a:xfrm>
          <a:prstGeom prst="rect">
            <a:avLst/>
          </a:prstGeom>
          <a:solidFill>
            <a:srgbClr val="FFCCFF"/>
          </a:solidFill>
          <a:ln w="9525">
            <a:solidFill>
              <a:srgbClr val="3333CC"/>
            </a:solidFill>
            <a:miter lim="800000"/>
            <a:headEnd/>
            <a:tailEnd/>
          </a:ln>
          <a:effectLst>
            <a:outerShdw dist="35921" dir="2700000" algn="ctr" rotWithShape="0">
              <a:srgbClr val="1C1C1C"/>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a:ea typeface="黑体"/>
              </a:rPr>
              <a:t>IP </a:t>
            </a:r>
            <a:r>
              <a:rPr kumimoji="0" lang="zh-CN" altLang="en-US" sz="2000" b="0" i="0" u="none" strike="noStrike" kern="0" cap="none" spc="0" normalizeH="0" baseline="0" noProof="0">
                <a:ln>
                  <a:noFill/>
                </a:ln>
                <a:solidFill>
                  <a:srgbClr val="333399"/>
                </a:solidFill>
                <a:effectLst/>
                <a:uLnTx/>
                <a:uFillTx/>
                <a:latin typeface="Arial"/>
                <a:ea typeface="黑体"/>
              </a:rPr>
              <a:t>数据报</a:t>
            </a:r>
          </a:p>
        </p:txBody>
      </p:sp>
      <p:sp>
        <p:nvSpPr>
          <p:cNvPr id="50" name="Text Box 9">
            <a:extLst>
              <a:ext uri="{FF2B5EF4-FFF2-40B4-BE49-F238E27FC236}">
                <a16:creationId xmlns:a16="http://schemas.microsoft.com/office/drawing/2014/main" id="{163D624B-51F7-4E21-9D9D-6E99EE89D821}"/>
              </a:ext>
            </a:extLst>
          </p:cNvPr>
          <p:cNvSpPr txBox="1">
            <a:spLocks noChangeArrowheads="1"/>
          </p:cNvSpPr>
          <p:nvPr/>
        </p:nvSpPr>
        <p:spPr bwMode="auto">
          <a:xfrm>
            <a:off x="1334245" y="4060048"/>
            <a:ext cx="3254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1</a:t>
            </a:r>
          </a:p>
        </p:txBody>
      </p:sp>
      <p:sp>
        <p:nvSpPr>
          <p:cNvPr id="51" name="Text Box 10">
            <a:extLst>
              <a:ext uri="{FF2B5EF4-FFF2-40B4-BE49-F238E27FC236}">
                <a16:creationId xmlns:a16="http://schemas.microsoft.com/office/drawing/2014/main" id="{7F640497-5983-45EE-8D76-A452B9FEA05C}"/>
              </a:ext>
            </a:extLst>
          </p:cNvPr>
          <p:cNvSpPr txBox="1">
            <a:spLocks noChangeArrowheads="1"/>
          </p:cNvSpPr>
          <p:nvPr/>
        </p:nvSpPr>
        <p:spPr bwMode="auto">
          <a:xfrm>
            <a:off x="3328145" y="4060048"/>
            <a:ext cx="32543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2</a:t>
            </a:r>
          </a:p>
        </p:txBody>
      </p:sp>
      <p:sp>
        <p:nvSpPr>
          <p:cNvPr id="52" name="Text Box 11">
            <a:extLst>
              <a:ext uri="{FF2B5EF4-FFF2-40B4-BE49-F238E27FC236}">
                <a16:creationId xmlns:a16="http://schemas.microsoft.com/office/drawing/2014/main" id="{AA806025-EF94-4ED9-8F73-E662FC976B8C}"/>
              </a:ext>
            </a:extLst>
          </p:cNvPr>
          <p:cNvSpPr txBox="1">
            <a:spLocks noChangeArrowheads="1"/>
          </p:cNvSpPr>
          <p:nvPr/>
        </p:nvSpPr>
        <p:spPr bwMode="auto">
          <a:xfrm>
            <a:off x="1878757" y="4060048"/>
            <a:ext cx="3254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1</a:t>
            </a:r>
          </a:p>
        </p:txBody>
      </p:sp>
      <p:sp>
        <p:nvSpPr>
          <p:cNvPr id="53" name="Text Box 12">
            <a:extLst>
              <a:ext uri="{FF2B5EF4-FFF2-40B4-BE49-F238E27FC236}">
                <a16:creationId xmlns:a16="http://schemas.microsoft.com/office/drawing/2014/main" id="{4F9D174B-EC9F-4957-99EF-A57FE728ED2E}"/>
              </a:ext>
            </a:extLst>
          </p:cNvPr>
          <p:cNvSpPr txBox="1">
            <a:spLocks noChangeArrowheads="1"/>
          </p:cNvSpPr>
          <p:nvPr/>
        </p:nvSpPr>
        <p:spPr bwMode="auto">
          <a:xfrm>
            <a:off x="8127157" y="4060048"/>
            <a:ext cx="3254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1</a:t>
            </a:r>
          </a:p>
        </p:txBody>
      </p:sp>
      <p:sp>
        <p:nvSpPr>
          <p:cNvPr id="54" name="Text Box 13">
            <a:extLst>
              <a:ext uri="{FF2B5EF4-FFF2-40B4-BE49-F238E27FC236}">
                <a16:creationId xmlns:a16="http://schemas.microsoft.com/office/drawing/2014/main" id="{C599F4BB-81B2-475F-804A-68688E61134A}"/>
              </a:ext>
            </a:extLst>
          </p:cNvPr>
          <p:cNvSpPr txBox="1">
            <a:spLocks noChangeArrowheads="1"/>
          </p:cNvSpPr>
          <p:nvPr/>
        </p:nvSpPr>
        <p:spPr bwMode="auto">
          <a:xfrm>
            <a:off x="519857" y="4060048"/>
            <a:ext cx="692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字节</a:t>
            </a:r>
          </a:p>
        </p:txBody>
      </p:sp>
      <p:sp>
        <p:nvSpPr>
          <p:cNvPr id="55" name="Text Box 18">
            <a:extLst>
              <a:ext uri="{FF2B5EF4-FFF2-40B4-BE49-F238E27FC236}">
                <a16:creationId xmlns:a16="http://schemas.microsoft.com/office/drawing/2014/main" id="{6278C0B6-F91A-417B-9E8C-B82D0DF4DEC6}"/>
              </a:ext>
            </a:extLst>
          </p:cNvPr>
          <p:cNvSpPr txBox="1">
            <a:spLocks noChangeArrowheads="1"/>
          </p:cNvSpPr>
          <p:nvPr/>
        </p:nvSpPr>
        <p:spPr bwMode="auto">
          <a:xfrm>
            <a:off x="2421682" y="4060048"/>
            <a:ext cx="3238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1</a:t>
            </a:r>
          </a:p>
        </p:txBody>
      </p:sp>
      <p:sp>
        <p:nvSpPr>
          <p:cNvPr id="56" name="Text Box 23">
            <a:extLst>
              <a:ext uri="{FF2B5EF4-FFF2-40B4-BE49-F238E27FC236}">
                <a16:creationId xmlns:a16="http://schemas.microsoft.com/office/drawing/2014/main" id="{1709DBDA-F6EE-4DD6-9DBF-BAAED70E68E8}"/>
              </a:ext>
            </a:extLst>
          </p:cNvPr>
          <p:cNvSpPr txBox="1">
            <a:spLocks noChangeArrowheads="1"/>
          </p:cNvSpPr>
          <p:nvPr/>
        </p:nvSpPr>
        <p:spPr bwMode="auto">
          <a:xfrm>
            <a:off x="7222282" y="4060048"/>
            <a:ext cx="3254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2</a:t>
            </a:r>
          </a:p>
        </p:txBody>
      </p:sp>
      <p:sp>
        <p:nvSpPr>
          <p:cNvPr id="57" name="Line 26">
            <a:extLst>
              <a:ext uri="{FF2B5EF4-FFF2-40B4-BE49-F238E27FC236}">
                <a16:creationId xmlns:a16="http://schemas.microsoft.com/office/drawing/2014/main" id="{4C22BBA6-7B3E-4097-8EE4-B4C75784701B}"/>
              </a:ext>
            </a:extLst>
          </p:cNvPr>
          <p:cNvSpPr>
            <a:spLocks noChangeShapeType="1"/>
          </p:cNvSpPr>
          <p:nvPr/>
        </p:nvSpPr>
        <p:spPr bwMode="auto">
          <a:xfrm>
            <a:off x="3961557" y="2612248"/>
            <a:ext cx="17463" cy="92392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8" name="Line 27">
            <a:extLst>
              <a:ext uri="{FF2B5EF4-FFF2-40B4-BE49-F238E27FC236}">
                <a16:creationId xmlns:a16="http://schemas.microsoft.com/office/drawing/2014/main" id="{AA2C747C-AA86-421B-BB15-8DAA257FC5C0}"/>
              </a:ext>
            </a:extLst>
          </p:cNvPr>
          <p:cNvSpPr>
            <a:spLocks noChangeShapeType="1"/>
          </p:cNvSpPr>
          <p:nvPr/>
        </p:nvSpPr>
        <p:spPr bwMode="auto">
          <a:xfrm>
            <a:off x="6860332" y="2612248"/>
            <a:ext cx="0" cy="8890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9" name="Text Box 31">
            <a:extLst>
              <a:ext uri="{FF2B5EF4-FFF2-40B4-BE49-F238E27FC236}">
                <a16:creationId xmlns:a16="http://schemas.microsoft.com/office/drawing/2014/main" id="{3F55F82F-3EEB-4D51-B13A-27724A4BBA33}"/>
              </a:ext>
            </a:extLst>
          </p:cNvPr>
          <p:cNvSpPr txBox="1">
            <a:spLocks noChangeArrowheads="1"/>
          </p:cNvSpPr>
          <p:nvPr/>
        </p:nvSpPr>
        <p:spPr bwMode="auto">
          <a:xfrm>
            <a:off x="4323507" y="4060048"/>
            <a:ext cx="2159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不超过 </a:t>
            </a:r>
            <a:r>
              <a:rPr lang="en-US" altLang="zh-CN" sz="2000" b="0">
                <a:solidFill>
                  <a:srgbClr val="333399"/>
                </a:solidFill>
                <a:ea typeface="黑体" pitchFamily="49" charset="-122"/>
              </a:rPr>
              <a:t>1500 </a:t>
            </a:r>
            <a:r>
              <a:rPr lang="zh-CN" altLang="en-US" sz="2000" b="0">
                <a:solidFill>
                  <a:srgbClr val="333399"/>
                </a:solidFill>
                <a:ea typeface="黑体" pitchFamily="49" charset="-122"/>
              </a:rPr>
              <a:t>字节</a:t>
            </a:r>
          </a:p>
        </p:txBody>
      </p:sp>
      <p:sp>
        <p:nvSpPr>
          <p:cNvPr id="60" name="Line 32">
            <a:extLst>
              <a:ext uri="{FF2B5EF4-FFF2-40B4-BE49-F238E27FC236}">
                <a16:creationId xmlns:a16="http://schemas.microsoft.com/office/drawing/2014/main" id="{8A26CFF0-957F-422A-87B7-A13F890CE20F}"/>
              </a:ext>
            </a:extLst>
          </p:cNvPr>
          <p:cNvSpPr>
            <a:spLocks noChangeShapeType="1"/>
          </p:cNvSpPr>
          <p:nvPr/>
        </p:nvSpPr>
        <p:spPr bwMode="auto">
          <a:xfrm>
            <a:off x="1259632" y="4609323"/>
            <a:ext cx="7335838"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sp>
        <p:nvSpPr>
          <p:cNvPr id="61" name="Text Box 33">
            <a:extLst>
              <a:ext uri="{FF2B5EF4-FFF2-40B4-BE49-F238E27FC236}">
                <a16:creationId xmlns:a16="http://schemas.microsoft.com/office/drawing/2014/main" id="{78651866-A0FA-47BC-9FF8-63606575EACD}"/>
              </a:ext>
            </a:extLst>
          </p:cNvPr>
          <p:cNvSpPr txBox="1">
            <a:spLocks noChangeArrowheads="1"/>
          </p:cNvSpPr>
          <p:nvPr/>
        </p:nvSpPr>
        <p:spPr bwMode="auto">
          <a:xfrm>
            <a:off x="4285407" y="4387073"/>
            <a:ext cx="1017588"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itchFamily="34" charset="0"/>
                <a:ea typeface="黑体" pitchFamily="49" charset="-122"/>
              </a:rPr>
              <a:t>PPP </a:t>
            </a:r>
            <a:r>
              <a:rPr kumimoji="0" lang="zh-CN" altLang="en-US" sz="2000" b="0" i="0" u="none" strike="noStrike" kern="0" cap="none" spc="0" normalizeH="0" baseline="0" noProof="0">
                <a:ln>
                  <a:noFill/>
                </a:ln>
                <a:solidFill>
                  <a:srgbClr val="333399"/>
                </a:solidFill>
                <a:effectLst/>
                <a:uLnTx/>
                <a:uFillTx/>
                <a:latin typeface="Arial" pitchFamily="34" charset="0"/>
                <a:ea typeface="黑体" pitchFamily="49" charset="-122"/>
              </a:rPr>
              <a:t>帧</a:t>
            </a:r>
          </a:p>
        </p:txBody>
      </p:sp>
      <p:sp>
        <p:nvSpPr>
          <p:cNvPr id="62" name="Text Box 39">
            <a:extLst>
              <a:ext uri="{FF2B5EF4-FFF2-40B4-BE49-F238E27FC236}">
                <a16:creationId xmlns:a16="http://schemas.microsoft.com/office/drawing/2014/main" id="{1734B66C-197B-44E4-9583-A577BDFBE0B2}"/>
              </a:ext>
            </a:extLst>
          </p:cNvPr>
          <p:cNvSpPr txBox="1">
            <a:spLocks noChangeArrowheads="1"/>
          </p:cNvSpPr>
          <p:nvPr/>
        </p:nvSpPr>
        <p:spPr bwMode="auto">
          <a:xfrm>
            <a:off x="313482" y="287418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先发送</a:t>
            </a:r>
          </a:p>
        </p:txBody>
      </p:sp>
      <p:sp>
        <p:nvSpPr>
          <p:cNvPr id="63" name="Rectangle 5">
            <a:extLst>
              <a:ext uri="{FF2B5EF4-FFF2-40B4-BE49-F238E27FC236}">
                <a16:creationId xmlns:a16="http://schemas.microsoft.com/office/drawing/2014/main" id="{B92F2626-3F03-48B6-89B5-12820A5B278E}"/>
              </a:ext>
            </a:extLst>
          </p:cNvPr>
          <p:cNvSpPr>
            <a:spLocks noChangeArrowheads="1"/>
          </p:cNvSpPr>
          <p:nvPr/>
        </p:nvSpPr>
        <p:spPr bwMode="auto">
          <a:xfrm>
            <a:off x="1243757" y="3459973"/>
            <a:ext cx="7335838" cy="566737"/>
          </a:xfrm>
          <a:prstGeom prst="rect">
            <a:avLst/>
          </a:prstGeom>
          <a:solidFill>
            <a:srgbClr val="FFFFCC"/>
          </a:solidFill>
          <a:ln w="9525">
            <a:solidFill>
              <a:srgbClr val="3333CC"/>
            </a:solidFill>
            <a:miter lim="800000"/>
            <a:headEnd/>
            <a:tailEnd/>
          </a:ln>
          <a:effectLst>
            <a:outerShdw dist="35921" dir="2700000" algn="ctr" rotWithShape="0">
              <a:srgbClr val="1C1C1C"/>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2000" b="0" i="0" u="none" strike="noStrike" kern="0" cap="none" spc="0" normalizeH="0" baseline="0" noProof="0">
              <a:ln>
                <a:noFill/>
              </a:ln>
              <a:solidFill>
                <a:srgbClr val="333399"/>
              </a:solidFill>
              <a:effectLst/>
              <a:uLnTx/>
              <a:uFillTx/>
              <a:latin typeface="Arial"/>
              <a:ea typeface="黑体"/>
            </a:endParaRPr>
          </a:p>
        </p:txBody>
      </p:sp>
      <p:sp>
        <p:nvSpPr>
          <p:cNvPr id="64" name="Line 6">
            <a:extLst>
              <a:ext uri="{FF2B5EF4-FFF2-40B4-BE49-F238E27FC236}">
                <a16:creationId xmlns:a16="http://schemas.microsoft.com/office/drawing/2014/main" id="{602A1789-8788-4FFD-A9CC-BE5D1C49066F}"/>
              </a:ext>
            </a:extLst>
          </p:cNvPr>
          <p:cNvSpPr>
            <a:spLocks noChangeShapeType="1"/>
          </p:cNvSpPr>
          <p:nvPr/>
        </p:nvSpPr>
        <p:spPr bwMode="auto">
          <a:xfrm>
            <a:off x="1788270" y="3459973"/>
            <a:ext cx="0" cy="566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5" name="Line 7">
            <a:extLst>
              <a:ext uri="{FF2B5EF4-FFF2-40B4-BE49-F238E27FC236}">
                <a16:creationId xmlns:a16="http://schemas.microsoft.com/office/drawing/2014/main" id="{8B44A540-02D6-48CD-85BA-D7273B2A30C1}"/>
              </a:ext>
            </a:extLst>
          </p:cNvPr>
          <p:cNvSpPr>
            <a:spLocks noChangeShapeType="1"/>
          </p:cNvSpPr>
          <p:nvPr/>
        </p:nvSpPr>
        <p:spPr bwMode="auto">
          <a:xfrm>
            <a:off x="7946182" y="3471085"/>
            <a:ext cx="0" cy="555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6" name="Text Box 8">
            <a:extLst>
              <a:ext uri="{FF2B5EF4-FFF2-40B4-BE49-F238E27FC236}">
                <a16:creationId xmlns:a16="http://schemas.microsoft.com/office/drawing/2014/main" id="{150AEE12-8870-4A82-BA5C-EE6550FAB69F}"/>
              </a:ext>
            </a:extLst>
          </p:cNvPr>
          <p:cNvSpPr txBox="1">
            <a:spLocks noChangeArrowheads="1"/>
          </p:cNvSpPr>
          <p:nvPr/>
        </p:nvSpPr>
        <p:spPr bwMode="auto">
          <a:xfrm>
            <a:off x="1240582" y="366317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solidFill>
                  <a:srgbClr val="333399"/>
                </a:solidFill>
                <a:ea typeface="黑体" pitchFamily="49" charset="-122"/>
              </a:rPr>
              <a:t>7E</a:t>
            </a:r>
          </a:p>
        </p:txBody>
      </p:sp>
      <p:sp>
        <p:nvSpPr>
          <p:cNvPr id="67" name="Line 14">
            <a:extLst>
              <a:ext uri="{FF2B5EF4-FFF2-40B4-BE49-F238E27FC236}">
                <a16:creationId xmlns:a16="http://schemas.microsoft.com/office/drawing/2014/main" id="{C685106F-B546-4194-AFCA-CE1E2B776FBB}"/>
              </a:ext>
            </a:extLst>
          </p:cNvPr>
          <p:cNvSpPr>
            <a:spLocks noChangeShapeType="1"/>
          </p:cNvSpPr>
          <p:nvPr/>
        </p:nvSpPr>
        <p:spPr bwMode="auto">
          <a:xfrm>
            <a:off x="2331195" y="3471085"/>
            <a:ext cx="0" cy="555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8" name="Line 15">
            <a:extLst>
              <a:ext uri="{FF2B5EF4-FFF2-40B4-BE49-F238E27FC236}">
                <a16:creationId xmlns:a16="http://schemas.microsoft.com/office/drawing/2014/main" id="{062D3660-3651-42C2-A78C-33D4645706CD}"/>
              </a:ext>
            </a:extLst>
          </p:cNvPr>
          <p:cNvSpPr>
            <a:spLocks noChangeShapeType="1"/>
          </p:cNvSpPr>
          <p:nvPr/>
        </p:nvSpPr>
        <p:spPr bwMode="auto">
          <a:xfrm>
            <a:off x="2874120" y="3459973"/>
            <a:ext cx="0" cy="5667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69" name="Text Box 16">
            <a:extLst>
              <a:ext uri="{FF2B5EF4-FFF2-40B4-BE49-F238E27FC236}">
                <a16:creationId xmlns:a16="http://schemas.microsoft.com/office/drawing/2014/main" id="{7A9D3B17-E164-4C64-A671-E0A1017FEC0E}"/>
              </a:ext>
            </a:extLst>
          </p:cNvPr>
          <p:cNvSpPr txBox="1">
            <a:spLocks noChangeArrowheads="1"/>
          </p:cNvSpPr>
          <p:nvPr/>
        </p:nvSpPr>
        <p:spPr bwMode="auto">
          <a:xfrm>
            <a:off x="1783507" y="366317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solidFill>
                  <a:srgbClr val="333399"/>
                </a:solidFill>
                <a:ea typeface="黑体" pitchFamily="49" charset="-122"/>
              </a:rPr>
              <a:t>FF</a:t>
            </a:r>
          </a:p>
        </p:txBody>
      </p:sp>
      <p:sp>
        <p:nvSpPr>
          <p:cNvPr id="70" name="Text Box 17">
            <a:extLst>
              <a:ext uri="{FF2B5EF4-FFF2-40B4-BE49-F238E27FC236}">
                <a16:creationId xmlns:a16="http://schemas.microsoft.com/office/drawing/2014/main" id="{30FE1988-AC37-4D6C-9FD0-0111A174B988}"/>
              </a:ext>
            </a:extLst>
          </p:cNvPr>
          <p:cNvSpPr txBox="1">
            <a:spLocks noChangeArrowheads="1"/>
          </p:cNvSpPr>
          <p:nvPr/>
        </p:nvSpPr>
        <p:spPr bwMode="auto">
          <a:xfrm>
            <a:off x="2320082" y="366317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solidFill>
                  <a:srgbClr val="333399"/>
                </a:solidFill>
                <a:ea typeface="黑体" pitchFamily="49" charset="-122"/>
              </a:rPr>
              <a:t>03</a:t>
            </a:r>
          </a:p>
        </p:txBody>
      </p:sp>
      <p:sp>
        <p:nvSpPr>
          <p:cNvPr id="71" name="Text Box 19">
            <a:extLst>
              <a:ext uri="{FF2B5EF4-FFF2-40B4-BE49-F238E27FC236}">
                <a16:creationId xmlns:a16="http://schemas.microsoft.com/office/drawing/2014/main" id="{A9FB30AC-E1BA-4633-99DA-475164889F82}"/>
              </a:ext>
            </a:extLst>
          </p:cNvPr>
          <p:cNvSpPr txBox="1">
            <a:spLocks noChangeArrowheads="1"/>
          </p:cNvSpPr>
          <p:nvPr/>
        </p:nvSpPr>
        <p:spPr bwMode="auto">
          <a:xfrm>
            <a:off x="1316782" y="3426635"/>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F</a:t>
            </a:r>
          </a:p>
        </p:txBody>
      </p:sp>
      <p:sp>
        <p:nvSpPr>
          <p:cNvPr id="72" name="Text Box 20">
            <a:extLst>
              <a:ext uri="{FF2B5EF4-FFF2-40B4-BE49-F238E27FC236}">
                <a16:creationId xmlns:a16="http://schemas.microsoft.com/office/drawing/2014/main" id="{152DFC10-9455-41FD-87A1-AC7B791CF252}"/>
              </a:ext>
            </a:extLst>
          </p:cNvPr>
          <p:cNvSpPr txBox="1">
            <a:spLocks noChangeArrowheads="1"/>
          </p:cNvSpPr>
          <p:nvPr/>
        </p:nvSpPr>
        <p:spPr bwMode="auto">
          <a:xfrm>
            <a:off x="1824782" y="3425048"/>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A</a:t>
            </a:r>
          </a:p>
        </p:txBody>
      </p:sp>
      <p:sp>
        <p:nvSpPr>
          <p:cNvPr id="73" name="Text Box 21">
            <a:extLst>
              <a:ext uri="{FF2B5EF4-FFF2-40B4-BE49-F238E27FC236}">
                <a16:creationId xmlns:a16="http://schemas.microsoft.com/office/drawing/2014/main" id="{AA8DE234-2633-4C5A-830A-047CFE33D3CB}"/>
              </a:ext>
            </a:extLst>
          </p:cNvPr>
          <p:cNvSpPr txBox="1">
            <a:spLocks noChangeArrowheads="1"/>
          </p:cNvSpPr>
          <p:nvPr/>
        </p:nvSpPr>
        <p:spPr bwMode="auto">
          <a:xfrm>
            <a:off x="2334370" y="342663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C</a:t>
            </a:r>
          </a:p>
        </p:txBody>
      </p:sp>
      <p:sp>
        <p:nvSpPr>
          <p:cNvPr id="74" name="Text Box 22">
            <a:extLst>
              <a:ext uri="{FF2B5EF4-FFF2-40B4-BE49-F238E27FC236}">
                <a16:creationId xmlns:a16="http://schemas.microsoft.com/office/drawing/2014/main" id="{0B5A7A83-2E40-412F-B66A-1FF1DD068B3C}"/>
              </a:ext>
            </a:extLst>
          </p:cNvPr>
          <p:cNvSpPr txBox="1">
            <a:spLocks noChangeArrowheads="1"/>
          </p:cNvSpPr>
          <p:nvPr/>
        </p:nvSpPr>
        <p:spPr bwMode="auto">
          <a:xfrm>
            <a:off x="7060357" y="3525060"/>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FCS</a:t>
            </a:r>
          </a:p>
        </p:txBody>
      </p:sp>
      <p:sp>
        <p:nvSpPr>
          <p:cNvPr id="75" name="Text Box 24">
            <a:extLst>
              <a:ext uri="{FF2B5EF4-FFF2-40B4-BE49-F238E27FC236}">
                <a16:creationId xmlns:a16="http://schemas.microsoft.com/office/drawing/2014/main" id="{F99BA9FF-CDFE-4E82-BC12-DD3633C480C4}"/>
              </a:ext>
            </a:extLst>
          </p:cNvPr>
          <p:cNvSpPr txBox="1">
            <a:spLocks noChangeArrowheads="1"/>
          </p:cNvSpPr>
          <p:nvPr/>
        </p:nvSpPr>
        <p:spPr bwMode="auto">
          <a:xfrm>
            <a:off x="8063657" y="3447273"/>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0">
                <a:solidFill>
                  <a:srgbClr val="333399"/>
                </a:solidFill>
                <a:ea typeface="黑体" pitchFamily="49" charset="-122"/>
              </a:rPr>
              <a:t>F</a:t>
            </a:r>
          </a:p>
        </p:txBody>
      </p:sp>
      <p:sp>
        <p:nvSpPr>
          <p:cNvPr id="76" name="Text Box 25">
            <a:extLst>
              <a:ext uri="{FF2B5EF4-FFF2-40B4-BE49-F238E27FC236}">
                <a16:creationId xmlns:a16="http://schemas.microsoft.com/office/drawing/2014/main" id="{98701A11-3A41-4760-B1EA-FD4640AA2E2D}"/>
              </a:ext>
            </a:extLst>
          </p:cNvPr>
          <p:cNvSpPr txBox="1">
            <a:spLocks noChangeArrowheads="1"/>
          </p:cNvSpPr>
          <p:nvPr/>
        </p:nvSpPr>
        <p:spPr bwMode="auto">
          <a:xfrm>
            <a:off x="8003332" y="3663173"/>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solidFill>
                  <a:srgbClr val="333399"/>
                </a:solidFill>
                <a:ea typeface="黑体" pitchFamily="49" charset="-122"/>
              </a:rPr>
              <a:t>7E</a:t>
            </a:r>
          </a:p>
        </p:txBody>
      </p:sp>
      <p:sp>
        <p:nvSpPr>
          <p:cNvPr id="77" name="Rectangle 28">
            <a:extLst>
              <a:ext uri="{FF2B5EF4-FFF2-40B4-BE49-F238E27FC236}">
                <a16:creationId xmlns:a16="http://schemas.microsoft.com/office/drawing/2014/main" id="{973F9B19-54EF-4AC6-9EDD-BCF18EB49BAC}"/>
              </a:ext>
            </a:extLst>
          </p:cNvPr>
          <p:cNvSpPr>
            <a:spLocks noChangeArrowheads="1"/>
          </p:cNvSpPr>
          <p:nvPr/>
        </p:nvSpPr>
        <p:spPr bwMode="auto">
          <a:xfrm>
            <a:off x="3961557" y="3486960"/>
            <a:ext cx="2898775" cy="51911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78" name="Text Box 29">
            <a:extLst>
              <a:ext uri="{FF2B5EF4-FFF2-40B4-BE49-F238E27FC236}">
                <a16:creationId xmlns:a16="http://schemas.microsoft.com/office/drawing/2014/main" id="{DB4C1208-5C1E-4924-A1C8-01E15CE60368}"/>
              </a:ext>
            </a:extLst>
          </p:cNvPr>
          <p:cNvSpPr txBox="1">
            <a:spLocks noChangeArrowheads="1"/>
          </p:cNvSpPr>
          <p:nvPr/>
        </p:nvSpPr>
        <p:spPr bwMode="auto">
          <a:xfrm>
            <a:off x="3021757" y="350918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协议</a:t>
            </a:r>
          </a:p>
        </p:txBody>
      </p:sp>
      <p:sp>
        <p:nvSpPr>
          <p:cNvPr id="79" name="Text Box 30">
            <a:extLst>
              <a:ext uri="{FF2B5EF4-FFF2-40B4-BE49-F238E27FC236}">
                <a16:creationId xmlns:a16="http://schemas.microsoft.com/office/drawing/2014/main" id="{CB18E068-0DB8-4D17-BA00-5F8320FEE7D9}"/>
              </a:ext>
            </a:extLst>
          </p:cNvPr>
          <p:cNvSpPr txBox="1">
            <a:spLocks noChangeArrowheads="1"/>
          </p:cNvSpPr>
          <p:nvPr/>
        </p:nvSpPr>
        <p:spPr bwMode="auto">
          <a:xfrm>
            <a:off x="4323507" y="3532998"/>
            <a:ext cx="2038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信    息    部    分</a:t>
            </a:r>
          </a:p>
        </p:txBody>
      </p:sp>
      <p:sp>
        <p:nvSpPr>
          <p:cNvPr id="80" name="AutoShape 34">
            <a:extLst>
              <a:ext uri="{FF2B5EF4-FFF2-40B4-BE49-F238E27FC236}">
                <a16:creationId xmlns:a16="http://schemas.microsoft.com/office/drawing/2014/main" id="{739F80C1-1B94-43E2-A09B-567B4EF1DD01}"/>
              </a:ext>
            </a:extLst>
          </p:cNvPr>
          <p:cNvSpPr>
            <a:spLocks/>
          </p:cNvSpPr>
          <p:nvPr/>
        </p:nvSpPr>
        <p:spPr bwMode="auto">
          <a:xfrm rot="5400000">
            <a:off x="2514550" y="2012967"/>
            <a:ext cx="176213" cy="2717800"/>
          </a:xfrm>
          <a:prstGeom prst="leftBrace">
            <a:avLst>
              <a:gd name="adj1" fmla="val 128528"/>
              <a:gd name="adj2" fmla="val 50069"/>
            </a:avLst>
          </a:prstGeom>
          <a:noFill/>
          <a:ln w="9525">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81" name="AutoShape 35">
            <a:extLst>
              <a:ext uri="{FF2B5EF4-FFF2-40B4-BE49-F238E27FC236}">
                <a16:creationId xmlns:a16="http://schemas.microsoft.com/office/drawing/2014/main" id="{2B9865A0-68B4-402E-AFE9-902AD1139875}"/>
              </a:ext>
            </a:extLst>
          </p:cNvPr>
          <p:cNvSpPr>
            <a:spLocks/>
          </p:cNvSpPr>
          <p:nvPr/>
        </p:nvSpPr>
        <p:spPr bwMode="auto">
          <a:xfrm rot="5400000">
            <a:off x="7639001" y="2519379"/>
            <a:ext cx="161925" cy="1719263"/>
          </a:xfrm>
          <a:prstGeom prst="leftBrace">
            <a:avLst>
              <a:gd name="adj1" fmla="val 8848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82" name="Text Box 36">
            <a:extLst>
              <a:ext uri="{FF2B5EF4-FFF2-40B4-BE49-F238E27FC236}">
                <a16:creationId xmlns:a16="http://schemas.microsoft.com/office/drawing/2014/main" id="{0D884CDE-B429-4D29-85A3-5964FCF4F8C0}"/>
              </a:ext>
            </a:extLst>
          </p:cNvPr>
          <p:cNvSpPr txBox="1">
            <a:spLocks noChangeArrowheads="1"/>
          </p:cNvSpPr>
          <p:nvPr/>
        </p:nvSpPr>
        <p:spPr bwMode="auto">
          <a:xfrm>
            <a:off x="2240707" y="295514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首部</a:t>
            </a:r>
          </a:p>
        </p:txBody>
      </p:sp>
      <p:sp>
        <p:nvSpPr>
          <p:cNvPr id="83" name="Text Box 37">
            <a:extLst>
              <a:ext uri="{FF2B5EF4-FFF2-40B4-BE49-F238E27FC236}">
                <a16:creationId xmlns:a16="http://schemas.microsoft.com/office/drawing/2014/main" id="{5C57EADB-1E99-45EB-B24C-7D8FBA838323}"/>
              </a:ext>
            </a:extLst>
          </p:cNvPr>
          <p:cNvSpPr txBox="1">
            <a:spLocks noChangeArrowheads="1"/>
          </p:cNvSpPr>
          <p:nvPr/>
        </p:nvSpPr>
        <p:spPr bwMode="auto">
          <a:xfrm>
            <a:off x="7365157" y="295514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ea typeface="黑体" pitchFamily="49" charset="-122"/>
              </a:rPr>
              <a:t>尾部</a:t>
            </a:r>
          </a:p>
        </p:txBody>
      </p:sp>
      <p:sp>
        <p:nvSpPr>
          <p:cNvPr id="84" name="Line 38">
            <a:extLst>
              <a:ext uri="{FF2B5EF4-FFF2-40B4-BE49-F238E27FC236}">
                <a16:creationId xmlns:a16="http://schemas.microsoft.com/office/drawing/2014/main" id="{FB72D1E9-A62F-45B8-A1CA-BD4A9D09B0FD}"/>
              </a:ext>
            </a:extLst>
          </p:cNvPr>
          <p:cNvSpPr>
            <a:spLocks noChangeShapeType="1"/>
          </p:cNvSpPr>
          <p:nvPr/>
        </p:nvSpPr>
        <p:spPr bwMode="auto">
          <a:xfrm>
            <a:off x="1243757" y="2891648"/>
            <a:ext cx="0" cy="485775"/>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pPr eaLnBrk="1" hangingPunct="1"/>
            <a:endParaRPr kumimoji="0" lang="zh-CN" altLang="en-US" sz="1800" b="0">
              <a:solidFill>
                <a:srgbClr val="000000"/>
              </a:solidFill>
              <a:latin typeface="Arial"/>
            </a:endParaRPr>
          </a:p>
        </p:txBody>
      </p:sp>
      <p:sp>
        <p:nvSpPr>
          <p:cNvPr id="85" name="Line 40">
            <a:extLst>
              <a:ext uri="{FF2B5EF4-FFF2-40B4-BE49-F238E27FC236}">
                <a16:creationId xmlns:a16="http://schemas.microsoft.com/office/drawing/2014/main" id="{0B77A46E-9348-479E-8181-7D2103C44C30}"/>
              </a:ext>
            </a:extLst>
          </p:cNvPr>
          <p:cNvSpPr>
            <a:spLocks noChangeShapeType="1"/>
          </p:cNvSpPr>
          <p:nvPr/>
        </p:nvSpPr>
        <p:spPr bwMode="auto">
          <a:xfrm>
            <a:off x="6860332" y="3431398"/>
            <a:ext cx="0" cy="595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6" name="Line 41">
            <a:extLst>
              <a:ext uri="{FF2B5EF4-FFF2-40B4-BE49-F238E27FC236}">
                <a16:creationId xmlns:a16="http://schemas.microsoft.com/office/drawing/2014/main" id="{78A8437A-33C2-452B-94C6-61299B239E7B}"/>
              </a:ext>
            </a:extLst>
          </p:cNvPr>
          <p:cNvSpPr>
            <a:spLocks noChangeShapeType="1"/>
          </p:cNvSpPr>
          <p:nvPr/>
        </p:nvSpPr>
        <p:spPr bwMode="auto">
          <a:xfrm>
            <a:off x="3961557" y="3471085"/>
            <a:ext cx="0" cy="5556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87" name="AutoShape 42">
            <a:extLst>
              <a:ext uri="{FF2B5EF4-FFF2-40B4-BE49-F238E27FC236}">
                <a16:creationId xmlns:a16="http://schemas.microsoft.com/office/drawing/2014/main" id="{8814F73F-9259-48E9-A900-4A4977641861}"/>
              </a:ext>
            </a:extLst>
          </p:cNvPr>
          <p:cNvSpPr>
            <a:spLocks noChangeArrowheads="1"/>
          </p:cNvSpPr>
          <p:nvPr/>
        </p:nvSpPr>
        <p:spPr bwMode="auto">
          <a:xfrm>
            <a:off x="5229970" y="3028173"/>
            <a:ext cx="271462" cy="566737"/>
          </a:xfrm>
          <a:prstGeom prst="downArrow">
            <a:avLst>
              <a:gd name="adj1" fmla="val 50000"/>
              <a:gd name="adj2" fmla="val 78290"/>
            </a:avLst>
          </a:prstGeom>
          <a:solidFill>
            <a:srgbClr val="00E4A8"/>
          </a:solidFill>
          <a:ln w="19050">
            <a:solidFill>
              <a:srgbClr val="000000"/>
            </a:solidFill>
            <a:miter lim="800000"/>
            <a:headEnd/>
            <a:tailEnd/>
          </a:ln>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Tree>
    <p:extLst>
      <p:ext uri="{BB962C8B-B14F-4D97-AF65-F5344CB8AC3E}">
        <p14:creationId xmlns:p14="http://schemas.microsoft.com/office/powerpoint/2010/main" val="1759377859"/>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791C647C-32B4-4386-B89B-77CE4A9219E1}"/>
              </a:ext>
            </a:extLst>
          </p:cNvPr>
          <p:cNvGraphicFramePr>
            <a:graphicFrameLocks noGrp="1"/>
          </p:cNvGraphicFramePr>
          <p:nvPr>
            <p:extLst>
              <p:ext uri="{D42A27DB-BD31-4B8C-83A1-F6EECF244321}">
                <p14:modId xmlns:p14="http://schemas.microsoft.com/office/powerpoint/2010/main" val="1901938765"/>
              </p:ext>
            </p:extLst>
          </p:nvPr>
        </p:nvGraphicFramePr>
        <p:xfrm>
          <a:off x="1187624" y="1124744"/>
          <a:ext cx="7344817" cy="526288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4046717689"/>
                    </a:ext>
                  </a:extLst>
                </a:gridCol>
                <a:gridCol w="864096">
                  <a:extLst>
                    <a:ext uri="{9D8B030D-6E8A-4147-A177-3AD203B41FA5}">
                      <a16:colId xmlns:a16="http://schemas.microsoft.com/office/drawing/2014/main" val="965591178"/>
                    </a:ext>
                  </a:extLst>
                </a:gridCol>
                <a:gridCol w="1152128">
                  <a:extLst>
                    <a:ext uri="{9D8B030D-6E8A-4147-A177-3AD203B41FA5}">
                      <a16:colId xmlns:a16="http://schemas.microsoft.com/office/drawing/2014/main" val="3882002819"/>
                    </a:ext>
                  </a:extLst>
                </a:gridCol>
                <a:gridCol w="4248473">
                  <a:extLst>
                    <a:ext uri="{9D8B030D-6E8A-4147-A177-3AD203B41FA5}">
                      <a16:colId xmlns:a16="http://schemas.microsoft.com/office/drawing/2014/main" val="4152205483"/>
                    </a:ext>
                  </a:extLst>
                </a:gridCol>
              </a:tblGrid>
              <a:tr h="370840">
                <a:tc>
                  <a:txBody>
                    <a:bodyPr/>
                    <a:lstStyle/>
                    <a:p>
                      <a:r>
                        <a:rPr lang="zh-CN" altLang="en-US" dirty="0"/>
                        <a:t>字段</a:t>
                      </a:r>
                    </a:p>
                  </a:txBody>
                  <a:tcPr/>
                </a:tc>
                <a:tc>
                  <a:txBody>
                    <a:bodyPr/>
                    <a:lstStyle/>
                    <a:p>
                      <a:r>
                        <a:rPr lang="zh-CN" altLang="en-US" dirty="0"/>
                        <a:t>长度</a:t>
                      </a:r>
                    </a:p>
                  </a:txBody>
                  <a:tcPr/>
                </a:tc>
                <a:tc>
                  <a:txBody>
                    <a:bodyPr/>
                    <a:lstStyle/>
                    <a:p>
                      <a:r>
                        <a:rPr lang="zh-CN" altLang="en-US" dirty="0"/>
                        <a:t>取值范围</a:t>
                      </a:r>
                    </a:p>
                  </a:txBody>
                  <a:tcPr/>
                </a:tc>
                <a:tc>
                  <a:txBody>
                    <a:bodyPr/>
                    <a:lstStyle/>
                    <a:p>
                      <a:r>
                        <a:rPr lang="zh-CN" altLang="en-US" dirty="0"/>
                        <a:t>说明</a:t>
                      </a:r>
                    </a:p>
                  </a:txBody>
                  <a:tcPr/>
                </a:tc>
                <a:extLst>
                  <a:ext uri="{0D108BD9-81ED-4DB2-BD59-A6C34878D82A}">
                    <a16:rowId xmlns:a16="http://schemas.microsoft.com/office/drawing/2014/main" val="1576461513"/>
                  </a:ext>
                </a:extLst>
              </a:tr>
              <a:tr h="370840">
                <a:tc>
                  <a:txBody>
                    <a:bodyPr/>
                    <a:lstStyle/>
                    <a:p>
                      <a:r>
                        <a:rPr lang="en-US" altLang="zh-CN" dirty="0"/>
                        <a:t>F</a:t>
                      </a:r>
                      <a:endParaRPr lang="zh-CN" altLang="en-US" dirty="0"/>
                    </a:p>
                  </a:txBody>
                  <a:tcPr/>
                </a:tc>
                <a:tc>
                  <a:txBody>
                    <a:bodyPr/>
                    <a:lstStyle/>
                    <a:p>
                      <a:r>
                        <a:rPr lang="en-US" altLang="zh-CN" dirty="0"/>
                        <a:t>1</a:t>
                      </a:r>
                      <a:r>
                        <a:rPr lang="zh-CN" altLang="en-US" dirty="0"/>
                        <a:t>字节</a:t>
                      </a:r>
                    </a:p>
                  </a:txBody>
                  <a:tcPr/>
                </a:tc>
                <a:tc>
                  <a:txBody>
                    <a:bodyPr/>
                    <a:lstStyle/>
                    <a:p>
                      <a:r>
                        <a:rPr lang="en-US" altLang="zh-CN" dirty="0"/>
                        <a:t>0x7E</a:t>
                      </a:r>
                      <a:endParaRPr lang="zh-CN" altLang="en-US" dirty="0"/>
                    </a:p>
                  </a:txBody>
                  <a:tcPr/>
                </a:tc>
                <a:tc>
                  <a:txBody>
                    <a:bodyPr/>
                    <a:lstStyle/>
                    <a:p>
                      <a:r>
                        <a:rPr lang="zh-CN" altLang="en-US" dirty="0"/>
                        <a:t>标志一个帧的开始或结束。连续</a:t>
                      </a:r>
                      <a:r>
                        <a:rPr lang="en-US" altLang="zh-CN" dirty="0"/>
                        <a:t>2</a:t>
                      </a:r>
                      <a:r>
                        <a:rPr lang="zh-CN" altLang="en-US" dirty="0"/>
                        <a:t>个帧之间只需一个标志字段，如果出现连续两个标志字段，表示这是一个空帧。</a:t>
                      </a:r>
                    </a:p>
                  </a:txBody>
                  <a:tcPr/>
                </a:tc>
                <a:extLst>
                  <a:ext uri="{0D108BD9-81ED-4DB2-BD59-A6C34878D82A}">
                    <a16:rowId xmlns:a16="http://schemas.microsoft.com/office/drawing/2014/main" val="836782357"/>
                  </a:ext>
                </a:extLst>
              </a:tr>
              <a:tr h="370840">
                <a:tc>
                  <a:txBody>
                    <a:bodyPr/>
                    <a:lstStyle/>
                    <a:p>
                      <a:r>
                        <a:rPr lang="en-US" altLang="zh-CN" dirty="0"/>
                        <a:t>A</a:t>
                      </a:r>
                      <a:endParaRPr lang="zh-CN" altLang="en-US" dirty="0"/>
                    </a:p>
                  </a:txBody>
                  <a:tcPr/>
                </a:tc>
                <a:tc>
                  <a:txBody>
                    <a:bodyPr/>
                    <a:lstStyle/>
                    <a:p>
                      <a:r>
                        <a:rPr lang="en-US" altLang="zh-CN" dirty="0"/>
                        <a:t>1</a:t>
                      </a:r>
                      <a:r>
                        <a:rPr lang="zh-CN" altLang="en-US" dirty="0"/>
                        <a:t>字节</a:t>
                      </a:r>
                    </a:p>
                  </a:txBody>
                  <a:tcPr/>
                </a:tc>
                <a:tc>
                  <a:txBody>
                    <a:bodyPr/>
                    <a:lstStyle/>
                    <a:p>
                      <a:r>
                        <a:rPr lang="en-US" altLang="zh-CN" dirty="0"/>
                        <a:t>0xFF</a:t>
                      </a:r>
                      <a:endParaRPr lang="zh-CN" altLang="en-US" dirty="0"/>
                    </a:p>
                  </a:txBody>
                  <a:tcPr/>
                </a:tc>
                <a:tc>
                  <a:txBody>
                    <a:bodyPr/>
                    <a:lstStyle/>
                    <a:p>
                      <a:r>
                        <a:rPr lang="zh-CN" altLang="en-US" dirty="0"/>
                        <a:t>固定不变，没有实际意义。</a:t>
                      </a:r>
                    </a:p>
                  </a:txBody>
                  <a:tcPr/>
                </a:tc>
                <a:extLst>
                  <a:ext uri="{0D108BD9-81ED-4DB2-BD59-A6C34878D82A}">
                    <a16:rowId xmlns:a16="http://schemas.microsoft.com/office/drawing/2014/main" val="1308439746"/>
                  </a:ext>
                </a:extLst>
              </a:tr>
              <a:tr h="370840">
                <a:tc>
                  <a:txBody>
                    <a:bodyPr/>
                    <a:lstStyle/>
                    <a:p>
                      <a:r>
                        <a:rPr lang="en-US" altLang="zh-CN" dirty="0"/>
                        <a:t>C</a:t>
                      </a:r>
                      <a:endParaRPr lang="zh-CN" altLang="en-US" dirty="0"/>
                    </a:p>
                  </a:txBody>
                  <a:tcPr/>
                </a:tc>
                <a:tc>
                  <a:txBody>
                    <a:bodyPr/>
                    <a:lstStyle/>
                    <a:p>
                      <a:r>
                        <a:rPr lang="en-US" altLang="zh-CN" dirty="0"/>
                        <a:t>1</a:t>
                      </a:r>
                      <a:r>
                        <a:rPr lang="zh-CN" altLang="en-US" dirty="0"/>
                        <a:t>字节</a:t>
                      </a:r>
                    </a:p>
                  </a:txBody>
                  <a:tcPr/>
                </a:tc>
                <a:tc>
                  <a:txBody>
                    <a:bodyPr/>
                    <a:lstStyle/>
                    <a:p>
                      <a:r>
                        <a:rPr lang="en-US" altLang="zh-CN" dirty="0"/>
                        <a:t>0x03</a:t>
                      </a:r>
                      <a:endParaRPr lang="zh-CN" altLang="en-US" dirty="0"/>
                    </a:p>
                  </a:txBody>
                  <a:tcPr/>
                </a:tc>
                <a:tc>
                  <a:txBody>
                    <a:bodyPr/>
                    <a:lstStyle/>
                    <a:p>
                      <a:r>
                        <a:rPr lang="zh-CN" altLang="en-US" dirty="0"/>
                        <a:t>固定不变，没有实际意义。</a:t>
                      </a:r>
                    </a:p>
                  </a:txBody>
                  <a:tcPr/>
                </a:tc>
                <a:extLst>
                  <a:ext uri="{0D108BD9-81ED-4DB2-BD59-A6C34878D82A}">
                    <a16:rowId xmlns:a16="http://schemas.microsoft.com/office/drawing/2014/main" val="971782324"/>
                  </a:ext>
                </a:extLst>
              </a:tr>
              <a:tr h="370840">
                <a:tc rowSpan="6">
                  <a:txBody>
                    <a:bodyPr/>
                    <a:lstStyle/>
                    <a:p>
                      <a:pPr algn="ctr"/>
                      <a:endParaRPr lang="en-US" altLang="zh-CN" dirty="0"/>
                    </a:p>
                    <a:p>
                      <a:pPr algn="ctr"/>
                      <a:endParaRPr lang="en-US" altLang="zh-CN" dirty="0"/>
                    </a:p>
                    <a:p>
                      <a:pPr algn="ctr"/>
                      <a:endParaRPr lang="en-US" altLang="zh-CN" dirty="0"/>
                    </a:p>
                    <a:p>
                      <a:pPr algn="ctr"/>
                      <a:r>
                        <a:rPr lang="zh-CN" altLang="en-US" dirty="0"/>
                        <a:t>协议</a:t>
                      </a:r>
                    </a:p>
                  </a:txBody>
                  <a:tcPr/>
                </a:tc>
                <a:tc rowSpan="6">
                  <a:txBody>
                    <a:bodyPr/>
                    <a:lstStyle/>
                    <a:p>
                      <a:endParaRPr lang="en-US" altLang="zh-CN" dirty="0"/>
                    </a:p>
                    <a:p>
                      <a:endParaRPr lang="en-US" altLang="zh-CN" dirty="0"/>
                    </a:p>
                    <a:p>
                      <a:endParaRPr lang="en-US" altLang="zh-CN" dirty="0"/>
                    </a:p>
                    <a:p>
                      <a:r>
                        <a:rPr lang="en-US" altLang="zh-CN" dirty="0"/>
                        <a:t>2</a:t>
                      </a:r>
                      <a:r>
                        <a:rPr lang="zh-CN" altLang="en-US" dirty="0"/>
                        <a:t>字节</a:t>
                      </a:r>
                    </a:p>
                  </a:txBody>
                  <a:tcPr/>
                </a:tc>
                <a:tc>
                  <a:txBody>
                    <a:bodyPr/>
                    <a:lstStyle/>
                    <a:p>
                      <a:r>
                        <a:rPr lang="en-US" altLang="zh-CN" dirty="0"/>
                        <a:t>0x0021</a:t>
                      </a:r>
                      <a:endParaRPr lang="zh-CN" altLang="en-US" dirty="0"/>
                    </a:p>
                  </a:txBody>
                  <a:tcPr/>
                </a:tc>
                <a:tc>
                  <a:txBody>
                    <a:bodyPr/>
                    <a:lstStyle/>
                    <a:p>
                      <a:r>
                        <a:rPr lang="zh-CN" altLang="en-US" dirty="0"/>
                        <a:t>信息字段是</a:t>
                      </a:r>
                      <a:r>
                        <a:rPr lang="en-US" altLang="zh-CN" dirty="0"/>
                        <a:t>IP</a:t>
                      </a:r>
                      <a:r>
                        <a:rPr lang="zh-CN" altLang="en-US" dirty="0"/>
                        <a:t>数据报</a:t>
                      </a:r>
                    </a:p>
                  </a:txBody>
                  <a:tcPr/>
                </a:tc>
                <a:extLst>
                  <a:ext uri="{0D108BD9-81ED-4DB2-BD59-A6C34878D82A}">
                    <a16:rowId xmlns:a16="http://schemas.microsoft.com/office/drawing/2014/main" val="4173160708"/>
                  </a:ext>
                </a:extLst>
              </a:tr>
              <a:tr h="370840">
                <a:tc vMerge="1">
                  <a:txBody>
                    <a:bodyPr/>
                    <a:lstStyle/>
                    <a:p>
                      <a:endParaRPr lang="zh-CN" altLang="en-US" dirty="0"/>
                    </a:p>
                  </a:txBody>
                  <a:tcPr/>
                </a:tc>
                <a:tc vMerge="1">
                  <a:txBody>
                    <a:bodyPr/>
                    <a:lstStyle/>
                    <a:p>
                      <a:endParaRPr lang="zh-CN" altLang="en-US" dirty="0"/>
                    </a:p>
                  </a:txBody>
                  <a:tcPr/>
                </a:tc>
                <a:tc>
                  <a:txBody>
                    <a:bodyPr/>
                    <a:lstStyle/>
                    <a:p>
                      <a:r>
                        <a:rPr lang="en-US" altLang="zh-CN" dirty="0"/>
                        <a:t>0xC021</a:t>
                      </a:r>
                    </a:p>
                  </a:txBody>
                  <a:tcPr/>
                </a:tc>
                <a:tc>
                  <a:txBody>
                    <a:bodyPr/>
                    <a:lstStyle/>
                    <a:p>
                      <a:r>
                        <a:rPr lang="zh-CN" altLang="en-US" dirty="0"/>
                        <a:t>信息字段是链路控制数据</a:t>
                      </a:r>
                      <a:r>
                        <a:rPr lang="en-US" altLang="zh-CN" dirty="0"/>
                        <a:t>LCP</a:t>
                      </a:r>
                    </a:p>
                  </a:txBody>
                  <a:tcPr/>
                </a:tc>
                <a:extLst>
                  <a:ext uri="{0D108BD9-81ED-4DB2-BD59-A6C34878D82A}">
                    <a16:rowId xmlns:a16="http://schemas.microsoft.com/office/drawing/2014/main" val="2658426816"/>
                  </a:ext>
                </a:extLst>
              </a:tr>
              <a:tr h="370840">
                <a:tc vMerge="1">
                  <a:txBody>
                    <a:bodyPr/>
                    <a:lstStyle/>
                    <a:p>
                      <a:endParaRPr lang="zh-CN" altLang="en-US" dirty="0"/>
                    </a:p>
                  </a:txBody>
                  <a:tcPr/>
                </a:tc>
                <a:tc vMerge="1">
                  <a:txBody>
                    <a:bodyPr/>
                    <a:lstStyle/>
                    <a:p>
                      <a:endParaRPr lang="zh-CN" altLang="en-US" dirty="0"/>
                    </a:p>
                  </a:txBody>
                  <a:tcPr/>
                </a:tc>
                <a:tc>
                  <a:txBody>
                    <a:bodyPr/>
                    <a:lstStyle/>
                    <a:p>
                      <a:r>
                        <a:rPr lang="en-US" altLang="zh-CN" dirty="0"/>
                        <a:t>0x8021</a:t>
                      </a:r>
                      <a:endParaRPr lang="zh-CN" altLang="en-US" dirty="0"/>
                    </a:p>
                  </a:txBody>
                  <a:tcPr/>
                </a:tc>
                <a:tc>
                  <a:txBody>
                    <a:bodyPr/>
                    <a:lstStyle/>
                    <a:p>
                      <a:r>
                        <a:rPr lang="zh-CN" altLang="en-US" dirty="0"/>
                        <a:t>信息字段是网络控制数据</a:t>
                      </a:r>
                      <a:r>
                        <a:rPr lang="en-US" altLang="zh-CN" dirty="0"/>
                        <a:t>NCP</a:t>
                      </a:r>
                    </a:p>
                  </a:txBody>
                  <a:tcPr/>
                </a:tc>
                <a:extLst>
                  <a:ext uri="{0D108BD9-81ED-4DB2-BD59-A6C34878D82A}">
                    <a16:rowId xmlns:a16="http://schemas.microsoft.com/office/drawing/2014/main" val="3556966272"/>
                  </a:ext>
                </a:extLst>
              </a:tr>
              <a:tr h="370840">
                <a:tc vMerge="1">
                  <a:txBody>
                    <a:bodyPr/>
                    <a:lstStyle/>
                    <a:p>
                      <a:endParaRPr lang="zh-CN" altLang="en-US" dirty="0"/>
                    </a:p>
                  </a:txBody>
                  <a:tcPr/>
                </a:tc>
                <a:tc vMerge="1">
                  <a:txBody>
                    <a:bodyPr/>
                    <a:lstStyle/>
                    <a:p>
                      <a:endParaRPr lang="zh-CN" altLang="en-US" dirty="0"/>
                    </a:p>
                  </a:txBody>
                  <a:tcPr/>
                </a:tc>
                <a:tc>
                  <a:txBody>
                    <a:bodyPr/>
                    <a:lstStyle/>
                    <a:p>
                      <a:r>
                        <a:rPr lang="en-US" altLang="zh-CN" dirty="0"/>
                        <a:t>0xC023</a:t>
                      </a:r>
                      <a:endParaRPr lang="zh-CN" altLang="en-US" dirty="0"/>
                    </a:p>
                  </a:txBody>
                  <a:tcPr/>
                </a:tc>
                <a:tc>
                  <a:txBody>
                    <a:bodyPr/>
                    <a:lstStyle/>
                    <a:p>
                      <a:r>
                        <a:rPr lang="zh-CN" altLang="en-US" dirty="0"/>
                        <a:t>信息字段是安全性认证</a:t>
                      </a:r>
                      <a:r>
                        <a:rPr lang="en-US" altLang="zh-CN" dirty="0"/>
                        <a:t>PAP</a:t>
                      </a:r>
                      <a:endParaRPr lang="zh-CN" altLang="en-US" dirty="0"/>
                    </a:p>
                  </a:txBody>
                  <a:tcPr/>
                </a:tc>
                <a:extLst>
                  <a:ext uri="{0D108BD9-81ED-4DB2-BD59-A6C34878D82A}">
                    <a16:rowId xmlns:a16="http://schemas.microsoft.com/office/drawing/2014/main" val="1522786033"/>
                  </a:ext>
                </a:extLst>
              </a:tr>
              <a:tr h="370840">
                <a:tc vMerge="1">
                  <a:txBody>
                    <a:bodyPr/>
                    <a:lstStyle/>
                    <a:p>
                      <a:endParaRPr lang="zh-CN" altLang="en-US" dirty="0"/>
                    </a:p>
                  </a:txBody>
                  <a:tcPr/>
                </a:tc>
                <a:tc vMerge="1">
                  <a:txBody>
                    <a:bodyPr/>
                    <a:lstStyle/>
                    <a:p>
                      <a:endParaRPr lang="zh-CN" altLang="en-US" dirty="0"/>
                    </a:p>
                  </a:txBody>
                  <a:tcPr/>
                </a:tc>
                <a:tc>
                  <a:txBody>
                    <a:bodyPr/>
                    <a:lstStyle/>
                    <a:p>
                      <a:r>
                        <a:rPr lang="en-US" altLang="zh-CN" dirty="0"/>
                        <a:t>0xC025</a:t>
                      </a:r>
                      <a:endParaRPr lang="zh-CN" altLang="en-US" dirty="0"/>
                    </a:p>
                  </a:txBody>
                  <a:tcPr/>
                </a:tc>
                <a:tc>
                  <a:txBody>
                    <a:bodyPr/>
                    <a:lstStyle/>
                    <a:p>
                      <a:r>
                        <a:rPr lang="zh-CN" altLang="en-US" dirty="0"/>
                        <a:t>信息字段是链路质量报告</a:t>
                      </a:r>
                      <a:r>
                        <a:rPr lang="en-US" altLang="zh-CN" dirty="0"/>
                        <a:t>LQR</a:t>
                      </a:r>
                    </a:p>
                  </a:txBody>
                  <a:tcPr/>
                </a:tc>
                <a:extLst>
                  <a:ext uri="{0D108BD9-81ED-4DB2-BD59-A6C34878D82A}">
                    <a16:rowId xmlns:a16="http://schemas.microsoft.com/office/drawing/2014/main" val="143317525"/>
                  </a:ext>
                </a:extLst>
              </a:tr>
              <a:tr h="370840">
                <a:tc vMerge="1">
                  <a:txBody>
                    <a:bodyPr/>
                    <a:lstStyle/>
                    <a:p>
                      <a:endParaRPr lang="zh-CN" altLang="en-US" dirty="0"/>
                    </a:p>
                  </a:txBody>
                  <a:tcPr/>
                </a:tc>
                <a:tc vMerge="1">
                  <a:txBody>
                    <a:bodyPr/>
                    <a:lstStyle/>
                    <a:p>
                      <a:endParaRPr lang="zh-CN" altLang="en-US" dirty="0"/>
                    </a:p>
                  </a:txBody>
                  <a:tcPr/>
                </a:tc>
                <a:tc>
                  <a:txBody>
                    <a:bodyPr/>
                    <a:lstStyle/>
                    <a:p>
                      <a:r>
                        <a:rPr lang="en-US" altLang="zh-CN" dirty="0"/>
                        <a:t>0xC223</a:t>
                      </a:r>
                      <a:endParaRPr lang="zh-CN" altLang="en-US" dirty="0"/>
                    </a:p>
                  </a:txBody>
                  <a:tcPr/>
                </a:tc>
                <a:tc>
                  <a:txBody>
                    <a:bodyPr/>
                    <a:lstStyle/>
                    <a:p>
                      <a:r>
                        <a:rPr lang="zh-CN" altLang="en-US" dirty="0"/>
                        <a:t>信息字段是安全性认证</a:t>
                      </a:r>
                      <a:r>
                        <a:rPr lang="en-US" altLang="zh-CN" dirty="0"/>
                        <a:t>CHAP</a:t>
                      </a:r>
                      <a:endParaRPr lang="zh-CN" altLang="en-US" dirty="0"/>
                    </a:p>
                  </a:txBody>
                  <a:tcPr/>
                </a:tc>
                <a:extLst>
                  <a:ext uri="{0D108BD9-81ED-4DB2-BD59-A6C34878D82A}">
                    <a16:rowId xmlns:a16="http://schemas.microsoft.com/office/drawing/2014/main" val="3464636478"/>
                  </a:ext>
                </a:extLst>
              </a:tr>
              <a:tr h="370840">
                <a:tc>
                  <a:txBody>
                    <a:bodyPr/>
                    <a:lstStyle/>
                    <a:p>
                      <a:pPr algn="ctr"/>
                      <a:r>
                        <a:rPr lang="zh-CN" altLang="en-US" dirty="0"/>
                        <a:t>信息</a:t>
                      </a:r>
                      <a:endParaRPr lang="en-US" altLang="zh-CN" dirty="0"/>
                    </a:p>
                    <a:p>
                      <a:pPr algn="ctr"/>
                      <a:r>
                        <a:rPr lang="zh-CN" altLang="en-US" dirty="0"/>
                        <a:t>部分</a:t>
                      </a:r>
                    </a:p>
                  </a:txBody>
                  <a:tcPr/>
                </a:tc>
                <a:tc>
                  <a:txBody>
                    <a:bodyPr/>
                    <a:lstStyle/>
                    <a:p>
                      <a:r>
                        <a:rPr lang="en-US" altLang="zh-CN" dirty="0"/>
                        <a:t>1500</a:t>
                      </a:r>
                      <a:r>
                        <a:rPr lang="zh-CN" altLang="en-US" dirty="0"/>
                        <a:t>字节</a:t>
                      </a:r>
                    </a:p>
                  </a:txBody>
                  <a:tcPr/>
                </a:tc>
                <a:tc>
                  <a:txBody>
                    <a:bodyPr/>
                    <a:lstStyle/>
                    <a:p>
                      <a:endParaRPr lang="zh-CN" altLang="en-US" dirty="0"/>
                    </a:p>
                  </a:txBody>
                  <a:tcPr/>
                </a:tc>
                <a:tc>
                  <a:txBody>
                    <a:bodyPr/>
                    <a:lstStyle/>
                    <a:p>
                      <a:pPr algn="l">
                        <a:spcBef>
                          <a:spcPts val="600"/>
                        </a:spcBef>
                      </a:pPr>
                      <a:r>
                        <a:rPr lang="zh-CN" altLang="en-US" dirty="0"/>
                        <a:t>不超过</a:t>
                      </a:r>
                      <a:r>
                        <a:rPr lang="en-US" altLang="zh-CN" dirty="0"/>
                        <a:t>1500</a:t>
                      </a:r>
                      <a:r>
                        <a:rPr lang="zh-CN" altLang="en-US" dirty="0"/>
                        <a:t>字节，不足</a:t>
                      </a:r>
                      <a:r>
                        <a:rPr lang="en-US" altLang="zh-CN" dirty="0"/>
                        <a:t>1500</a:t>
                      </a:r>
                      <a:r>
                        <a:rPr lang="zh-CN" altLang="en-US" dirty="0"/>
                        <a:t>字节时填充</a:t>
                      </a:r>
                    </a:p>
                  </a:txBody>
                  <a:tcPr anchor="ctr"/>
                </a:tc>
                <a:extLst>
                  <a:ext uri="{0D108BD9-81ED-4DB2-BD59-A6C34878D82A}">
                    <a16:rowId xmlns:a16="http://schemas.microsoft.com/office/drawing/2014/main" val="4098599421"/>
                  </a:ext>
                </a:extLst>
              </a:tr>
              <a:tr h="370840">
                <a:tc>
                  <a:txBody>
                    <a:bodyPr/>
                    <a:lstStyle/>
                    <a:p>
                      <a:pPr algn="ctr"/>
                      <a:r>
                        <a:rPr lang="en-US" altLang="zh-CN" dirty="0"/>
                        <a:t>FCS</a:t>
                      </a:r>
                      <a:endParaRPr lang="zh-CN" altLang="en-US" dirty="0"/>
                    </a:p>
                  </a:txBody>
                  <a:tcPr/>
                </a:tc>
                <a:tc>
                  <a:txBody>
                    <a:bodyPr/>
                    <a:lstStyle/>
                    <a:p>
                      <a:r>
                        <a:rPr lang="en-US" altLang="zh-CN" dirty="0"/>
                        <a:t>2</a:t>
                      </a:r>
                      <a:r>
                        <a:rPr lang="zh-CN" altLang="en-US" dirty="0"/>
                        <a:t>字节</a:t>
                      </a:r>
                    </a:p>
                  </a:txBody>
                  <a:tcPr/>
                </a:tc>
                <a:tc>
                  <a:txBody>
                    <a:bodyPr/>
                    <a:lstStyle/>
                    <a:p>
                      <a:r>
                        <a:rPr lang="en-US" altLang="zh-CN" dirty="0"/>
                        <a:t>CRC</a:t>
                      </a:r>
                      <a:r>
                        <a:rPr lang="zh-CN" altLang="en-US" dirty="0"/>
                        <a:t>码</a:t>
                      </a:r>
                    </a:p>
                  </a:txBody>
                  <a:tcPr/>
                </a:tc>
                <a:tc>
                  <a:txBody>
                    <a:bodyPr/>
                    <a:lstStyle/>
                    <a:p>
                      <a:r>
                        <a:rPr lang="zh-CN" altLang="en-US" dirty="0"/>
                        <a:t>使用</a:t>
                      </a:r>
                      <a:r>
                        <a:rPr lang="en-US" altLang="zh-CN" dirty="0"/>
                        <a:t>CRC</a:t>
                      </a:r>
                      <a:r>
                        <a:rPr lang="zh-CN" altLang="en-US" dirty="0"/>
                        <a:t>的帧校验序列</a:t>
                      </a:r>
                    </a:p>
                  </a:txBody>
                  <a:tcPr/>
                </a:tc>
                <a:extLst>
                  <a:ext uri="{0D108BD9-81ED-4DB2-BD59-A6C34878D82A}">
                    <a16:rowId xmlns:a16="http://schemas.microsoft.com/office/drawing/2014/main" val="1030255760"/>
                  </a:ext>
                </a:extLst>
              </a:tr>
            </a:tbl>
          </a:graphicData>
        </a:graphic>
      </p:graphicFrame>
      <p:sp>
        <p:nvSpPr>
          <p:cNvPr id="3" name="标题 1">
            <a:extLst>
              <a:ext uri="{FF2B5EF4-FFF2-40B4-BE49-F238E27FC236}">
                <a16:creationId xmlns:a16="http://schemas.microsoft.com/office/drawing/2014/main" id="{63567F70-09A3-45A3-A769-D500E8B053EB}"/>
              </a:ext>
            </a:extLst>
          </p:cNvPr>
          <p:cNvSpPr>
            <a:spLocks noGrp="1"/>
          </p:cNvSpPr>
          <p:nvPr>
            <p:ph type="title"/>
          </p:nvPr>
        </p:nvSpPr>
        <p:spPr>
          <a:xfrm>
            <a:off x="970707" y="188640"/>
            <a:ext cx="7086600" cy="685800"/>
          </a:xfrm>
        </p:spPr>
        <p:txBody>
          <a:bodyPr/>
          <a:lstStyle/>
          <a:p>
            <a:r>
              <a:rPr lang="zh-CN" altLang="en-US" dirty="0"/>
              <a:t>协议各字段取值及含义</a:t>
            </a:r>
          </a:p>
        </p:txBody>
      </p:sp>
    </p:spTree>
    <p:extLst>
      <p:ext uri="{BB962C8B-B14F-4D97-AF65-F5344CB8AC3E}">
        <p14:creationId xmlns:p14="http://schemas.microsoft.com/office/powerpoint/2010/main" val="29936982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9C3B07-4EFB-4266-9DB2-58D0704A3C9E}"/>
              </a:ext>
            </a:extLst>
          </p:cNvPr>
          <p:cNvSpPr>
            <a:spLocks noGrp="1"/>
          </p:cNvSpPr>
          <p:nvPr>
            <p:ph idx="1"/>
          </p:nvPr>
        </p:nvSpPr>
        <p:spPr>
          <a:xfrm>
            <a:off x="886172" y="2714078"/>
            <a:ext cx="7391400" cy="2825389"/>
          </a:xfrm>
        </p:spPr>
        <p:txBody>
          <a:bodyPr/>
          <a:lstStyle/>
          <a:p>
            <a:r>
              <a:rPr lang="en-US" altLang="zh-CN" sz="2400" dirty="0">
                <a:latin typeface="+mn-ea"/>
              </a:rPr>
              <a:t>PPP </a:t>
            </a:r>
            <a:r>
              <a:rPr lang="zh-CN" altLang="en-US" sz="2400" dirty="0">
                <a:latin typeface="+mn-ea"/>
              </a:rPr>
              <a:t>协议用在 </a:t>
            </a:r>
            <a:r>
              <a:rPr lang="en-US" altLang="zh-CN" sz="2400" dirty="0">
                <a:latin typeface="+mn-ea"/>
              </a:rPr>
              <a:t>SONET/SDH </a:t>
            </a:r>
            <a:r>
              <a:rPr lang="zh-CN" altLang="en-US" sz="2400" dirty="0">
                <a:latin typeface="+mn-ea"/>
              </a:rPr>
              <a:t>链路时，采样用同步传输方式。这时 </a:t>
            </a:r>
            <a:r>
              <a:rPr lang="en-US" altLang="zh-CN" sz="2400" dirty="0">
                <a:latin typeface="+mn-ea"/>
              </a:rPr>
              <a:t>PPP </a:t>
            </a:r>
            <a:r>
              <a:rPr lang="zh-CN" altLang="en-US" sz="2400" dirty="0">
                <a:latin typeface="+mn-ea"/>
              </a:rPr>
              <a:t>协议采用零比特填充方法来实现透明传输。</a:t>
            </a:r>
          </a:p>
          <a:p>
            <a:r>
              <a:rPr lang="zh-CN" altLang="en-US" sz="2400" dirty="0">
                <a:latin typeface="+mn-ea"/>
              </a:rPr>
              <a:t>在发送端，只要发现有 </a:t>
            </a:r>
            <a:r>
              <a:rPr lang="en-US" altLang="zh-CN" sz="2400" dirty="0">
                <a:latin typeface="+mn-ea"/>
              </a:rPr>
              <a:t>5 </a:t>
            </a:r>
            <a:r>
              <a:rPr lang="zh-CN" altLang="en-US" sz="2400" dirty="0">
                <a:latin typeface="+mn-ea"/>
              </a:rPr>
              <a:t>个连续的 </a:t>
            </a:r>
            <a:r>
              <a:rPr lang="en-US" altLang="zh-CN" sz="2400" dirty="0">
                <a:latin typeface="+mn-ea"/>
              </a:rPr>
              <a:t>1</a:t>
            </a:r>
            <a:r>
              <a:rPr lang="zh-CN" altLang="en-US" sz="2400" dirty="0">
                <a:latin typeface="+mn-ea"/>
              </a:rPr>
              <a:t>，则立即填入一个 </a:t>
            </a:r>
            <a:r>
              <a:rPr lang="en-US" altLang="zh-CN" sz="2400" dirty="0">
                <a:latin typeface="+mn-ea"/>
              </a:rPr>
              <a:t>0</a:t>
            </a:r>
            <a:r>
              <a:rPr lang="zh-CN" altLang="en-US" sz="2400" dirty="0">
                <a:latin typeface="+mn-ea"/>
              </a:rPr>
              <a:t>。</a:t>
            </a:r>
            <a:endParaRPr lang="en-US" altLang="zh-CN" sz="2400" dirty="0">
              <a:latin typeface="+mn-ea"/>
            </a:endParaRPr>
          </a:p>
          <a:p>
            <a:r>
              <a:rPr lang="zh-CN" altLang="en-US" sz="2400" dirty="0">
                <a:latin typeface="+mn-ea"/>
              </a:rPr>
              <a:t>接收端对帧中的比特流进行扫描。每当发现 </a:t>
            </a:r>
            <a:r>
              <a:rPr lang="en-US" altLang="zh-CN" sz="2400" dirty="0">
                <a:latin typeface="+mn-ea"/>
              </a:rPr>
              <a:t>5 </a:t>
            </a:r>
            <a:r>
              <a:rPr lang="zh-CN" altLang="en-US" sz="2400" dirty="0">
                <a:latin typeface="+mn-ea"/>
              </a:rPr>
              <a:t>个连续</a:t>
            </a:r>
            <a:r>
              <a:rPr lang="en-US" altLang="zh-CN" sz="2400" dirty="0">
                <a:latin typeface="+mn-ea"/>
              </a:rPr>
              <a:t>1</a:t>
            </a:r>
            <a:r>
              <a:rPr lang="zh-CN" altLang="en-US" sz="2400" dirty="0">
                <a:latin typeface="+mn-ea"/>
              </a:rPr>
              <a:t>时，就把这 </a:t>
            </a:r>
            <a:r>
              <a:rPr lang="en-US" altLang="zh-CN" sz="2400" dirty="0">
                <a:latin typeface="+mn-ea"/>
              </a:rPr>
              <a:t>5 </a:t>
            </a:r>
            <a:r>
              <a:rPr lang="zh-CN" altLang="en-US" sz="2400" dirty="0">
                <a:latin typeface="+mn-ea"/>
              </a:rPr>
              <a:t>个连续 </a:t>
            </a:r>
            <a:r>
              <a:rPr lang="en-US" altLang="zh-CN" sz="2400" dirty="0">
                <a:latin typeface="+mn-ea"/>
              </a:rPr>
              <a:t>1 </a:t>
            </a:r>
            <a:r>
              <a:rPr lang="zh-CN" altLang="en-US" sz="2400" dirty="0">
                <a:latin typeface="+mn-ea"/>
              </a:rPr>
              <a:t>后的一个 </a:t>
            </a:r>
            <a:r>
              <a:rPr lang="en-US" altLang="zh-CN" sz="2400" dirty="0">
                <a:latin typeface="+mn-ea"/>
              </a:rPr>
              <a:t>0 </a:t>
            </a:r>
            <a:r>
              <a:rPr lang="zh-CN" altLang="en-US" sz="2400" dirty="0">
                <a:latin typeface="+mn-ea"/>
              </a:rPr>
              <a:t>删除。</a:t>
            </a:r>
          </a:p>
        </p:txBody>
      </p:sp>
      <p:sp>
        <p:nvSpPr>
          <p:cNvPr id="4" name="文本框 3">
            <a:extLst>
              <a:ext uri="{FF2B5EF4-FFF2-40B4-BE49-F238E27FC236}">
                <a16:creationId xmlns:a16="http://schemas.microsoft.com/office/drawing/2014/main" id="{20738EEA-BB86-49B3-BD91-7DEBA6836CFE}"/>
              </a:ext>
            </a:extLst>
          </p:cNvPr>
          <p:cNvSpPr txBox="1"/>
          <p:nvPr/>
        </p:nvSpPr>
        <p:spPr>
          <a:xfrm>
            <a:off x="876300" y="1213316"/>
            <a:ext cx="3119636" cy="461665"/>
          </a:xfrm>
          <a:prstGeom prst="rect">
            <a:avLst/>
          </a:prstGeom>
          <a:noFill/>
        </p:spPr>
        <p:txBody>
          <a:bodyPr wrap="square">
            <a:spAutoFit/>
          </a:bodyPr>
          <a:lstStyle/>
          <a:p>
            <a:r>
              <a:rPr lang="en-US" altLang="zh-CN" dirty="0">
                <a:latin typeface="+mn-ea"/>
                <a:ea typeface="+mn-ea"/>
              </a:rPr>
              <a:t>1</a:t>
            </a:r>
            <a:r>
              <a:rPr lang="zh-CN" altLang="en-US" dirty="0">
                <a:latin typeface="+mn-ea"/>
                <a:ea typeface="+mn-ea"/>
              </a:rPr>
              <a:t>、同步方式中的透传</a:t>
            </a:r>
          </a:p>
        </p:txBody>
      </p:sp>
      <p:sp>
        <p:nvSpPr>
          <p:cNvPr id="5" name="标题 1">
            <a:extLst>
              <a:ext uri="{FF2B5EF4-FFF2-40B4-BE49-F238E27FC236}">
                <a16:creationId xmlns:a16="http://schemas.microsoft.com/office/drawing/2014/main" id="{8823CD50-F174-453A-B879-1AA277EC520C}"/>
              </a:ext>
            </a:extLst>
          </p:cNvPr>
          <p:cNvSpPr>
            <a:spLocks noGrp="1"/>
          </p:cNvSpPr>
          <p:nvPr>
            <p:ph type="title"/>
          </p:nvPr>
        </p:nvSpPr>
        <p:spPr>
          <a:xfrm>
            <a:off x="971550" y="222250"/>
            <a:ext cx="7086600" cy="685800"/>
          </a:xfrm>
        </p:spPr>
        <p:txBody>
          <a:bodyPr/>
          <a:lstStyle/>
          <a:p>
            <a:r>
              <a:rPr lang="zh-CN" altLang="en-US" dirty="0"/>
              <a:t>四、</a:t>
            </a:r>
            <a:r>
              <a:rPr lang="en-US" altLang="zh-CN" dirty="0"/>
              <a:t>PPP</a:t>
            </a:r>
            <a:r>
              <a:rPr lang="zh-CN" altLang="en-US" dirty="0"/>
              <a:t>协议的透明传输</a:t>
            </a:r>
          </a:p>
        </p:txBody>
      </p:sp>
      <p:sp>
        <p:nvSpPr>
          <p:cNvPr id="7" name="文本框 6">
            <a:extLst>
              <a:ext uri="{FF2B5EF4-FFF2-40B4-BE49-F238E27FC236}">
                <a16:creationId xmlns:a16="http://schemas.microsoft.com/office/drawing/2014/main" id="{20665F49-924D-45F3-90DE-8D01968B576E}"/>
              </a:ext>
            </a:extLst>
          </p:cNvPr>
          <p:cNvSpPr txBox="1"/>
          <p:nvPr/>
        </p:nvSpPr>
        <p:spPr>
          <a:xfrm>
            <a:off x="876300" y="1772816"/>
            <a:ext cx="7391400" cy="830997"/>
          </a:xfrm>
          <a:prstGeom prst="rect">
            <a:avLst/>
          </a:prstGeom>
          <a:noFill/>
        </p:spPr>
        <p:txBody>
          <a:bodyPr wrap="square">
            <a:spAutoFit/>
          </a:bodyPr>
          <a:lstStyle/>
          <a:p>
            <a:r>
              <a:rPr lang="zh-CN" altLang="en-US" dirty="0"/>
              <a:t>在同步传输链路中，当 </a:t>
            </a:r>
            <a:r>
              <a:rPr lang="en-US" altLang="zh-CN" dirty="0"/>
              <a:t>PPP</a:t>
            </a:r>
            <a:r>
              <a:rPr lang="zh-CN" altLang="en-US" dirty="0"/>
              <a:t>协议规定采用硬件完成比特填充（和 </a:t>
            </a:r>
            <a:r>
              <a:rPr lang="en-US" altLang="zh-CN" dirty="0"/>
              <a:t>HDLC </a:t>
            </a:r>
            <a:r>
              <a:rPr lang="zh-CN" altLang="en-US" dirty="0"/>
              <a:t>的做法一样）。 </a:t>
            </a:r>
          </a:p>
        </p:txBody>
      </p:sp>
    </p:spTree>
    <p:extLst>
      <p:ext uri="{BB962C8B-B14F-4D97-AF65-F5344CB8AC3E}">
        <p14:creationId xmlns:p14="http://schemas.microsoft.com/office/powerpoint/2010/main" val="372969863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0">
            <a:extLst>
              <a:ext uri="{FF2B5EF4-FFF2-40B4-BE49-F238E27FC236}">
                <a16:creationId xmlns:a16="http://schemas.microsoft.com/office/drawing/2014/main" id="{B6146359-AE6D-4586-A1CA-014C9B81E2A7}"/>
              </a:ext>
            </a:extLst>
          </p:cNvPr>
          <p:cNvSpPr>
            <a:spLocks noChangeArrowheads="1"/>
          </p:cNvSpPr>
          <p:nvPr/>
        </p:nvSpPr>
        <p:spPr bwMode="auto">
          <a:xfrm>
            <a:off x="4878512" y="5140672"/>
            <a:ext cx="2305050" cy="4318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5" name="AutoShape 5">
            <a:extLst>
              <a:ext uri="{FF2B5EF4-FFF2-40B4-BE49-F238E27FC236}">
                <a16:creationId xmlns:a16="http://schemas.microsoft.com/office/drawing/2014/main" id="{8309F53C-4490-4909-80C2-F4E5E313D012}"/>
              </a:ext>
            </a:extLst>
          </p:cNvPr>
          <p:cNvSpPr>
            <a:spLocks noChangeArrowheads="1"/>
          </p:cNvSpPr>
          <p:nvPr/>
        </p:nvSpPr>
        <p:spPr bwMode="auto">
          <a:xfrm>
            <a:off x="6651749" y="5170834"/>
            <a:ext cx="242888" cy="350838"/>
          </a:xfrm>
          <a:prstGeom prst="roundRect">
            <a:avLst>
              <a:gd name="adj" fmla="val 16667"/>
            </a:avLst>
          </a:prstGeom>
          <a:solidFill>
            <a:srgbClr val="FFCF01"/>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6" name="Rectangle 17">
            <a:extLst>
              <a:ext uri="{FF2B5EF4-FFF2-40B4-BE49-F238E27FC236}">
                <a16:creationId xmlns:a16="http://schemas.microsoft.com/office/drawing/2014/main" id="{D941E4FD-92C8-456F-A476-787FDA5040E3}"/>
              </a:ext>
            </a:extLst>
          </p:cNvPr>
          <p:cNvSpPr>
            <a:spLocks noChangeArrowheads="1"/>
          </p:cNvSpPr>
          <p:nvPr/>
        </p:nvSpPr>
        <p:spPr bwMode="auto">
          <a:xfrm>
            <a:off x="4322887" y="5107334"/>
            <a:ext cx="4668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0 1 0 0 1 1 1 1 1 0 1 0 0 0 1 0 1 0</a:t>
            </a:r>
          </a:p>
        </p:txBody>
      </p:sp>
      <p:sp>
        <p:nvSpPr>
          <p:cNvPr id="7" name="AutoShape 19">
            <a:extLst>
              <a:ext uri="{FF2B5EF4-FFF2-40B4-BE49-F238E27FC236}">
                <a16:creationId xmlns:a16="http://schemas.microsoft.com/office/drawing/2014/main" id="{0E92037A-E82F-42DE-8CCE-558D46F69967}"/>
              </a:ext>
            </a:extLst>
          </p:cNvPr>
          <p:cNvSpPr>
            <a:spLocks noChangeArrowheads="1"/>
          </p:cNvSpPr>
          <p:nvPr/>
        </p:nvSpPr>
        <p:spPr bwMode="auto">
          <a:xfrm>
            <a:off x="5042024" y="3523009"/>
            <a:ext cx="2305050" cy="4318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8" name="AutoShape 6">
            <a:extLst>
              <a:ext uri="{FF2B5EF4-FFF2-40B4-BE49-F238E27FC236}">
                <a16:creationId xmlns:a16="http://schemas.microsoft.com/office/drawing/2014/main" id="{993EDD5A-4C14-4973-A7DE-60A3754A6873}"/>
              </a:ext>
            </a:extLst>
          </p:cNvPr>
          <p:cNvSpPr>
            <a:spLocks noChangeArrowheads="1"/>
          </p:cNvSpPr>
          <p:nvPr/>
        </p:nvSpPr>
        <p:spPr bwMode="auto">
          <a:xfrm>
            <a:off x="5015037" y="1867247"/>
            <a:ext cx="2043112" cy="431800"/>
          </a:xfrm>
          <a:prstGeom prst="roundRect">
            <a:avLst>
              <a:gd name="adj" fmla="val 16667"/>
            </a:avLst>
          </a:prstGeom>
          <a:solidFill>
            <a:srgbClr val="CCFFFF"/>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eaLnBrk="1" hangingPunct="1"/>
            <a:endParaRPr kumimoji="0" lang="zh-CN" altLang="en-US" sz="2000" b="0">
              <a:solidFill>
                <a:srgbClr val="000000"/>
              </a:solidFill>
              <a:latin typeface="Tahoma" pitchFamily="34" charset="0"/>
            </a:endParaRPr>
          </a:p>
        </p:txBody>
      </p:sp>
      <p:sp>
        <p:nvSpPr>
          <p:cNvPr id="9" name="Rectangle 8">
            <a:extLst>
              <a:ext uri="{FF2B5EF4-FFF2-40B4-BE49-F238E27FC236}">
                <a16:creationId xmlns:a16="http://schemas.microsoft.com/office/drawing/2014/main" id="{A96B751D-81AD-4C66-B947-2F182AA168C0}"/>
              </a:ext>
            </a:extLst>
          </p:cNvPr>
          <p:cNvSpPr>
            <a:spLocks noChangeArrowheads="1"/>
          </p:cNvSpPr>
          <p:nvPr/>
        </p:nvSpPr>
        <p:spPr bwMode="auto">
          <a:xfrm>
            <a:off x="4227637" y="1867247"/>
            <a:ext cx="4414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0 1 0 0 1 1 1 1 1 1 0 0 0 1 0 1 0</a:t>
            </a:r>
          </a:p>
        </p:txBody>
      </p:sp>
      <p:sp>
        <p:nvSpPr>
          <p:cNvPr id="10" name="AutoShape 4">
            <a:extLst>
              <a:ext uri="{FF2B5EF4-FFF2-40B4-BE49-F238E27FC236}">
                <a16:creationId xmlns:a16="http://schemas.microsoft.com/office/drawing/2014/main" id="{4D0DF907-7BE9-4B74-AB09-624E941405BD}"/>
              </a:ext>
            </a:extLst>
          </p:cNvPr>
          <p:cNvSpPr>
            <a:spLocks noChangeArrowheads="1"/>
          </p:cNvSpPr>
          <p:nvPr/>
        </p:nvSpPr>
        <p:spPr bwMode="auto">
          <a:xfrm>
            <a:off x="6599362" y="3554759"/>
            <a:ext cx="242887" cy="371475"/>
          </a:xfrm>
          <a:prstGeom prst="roundRect">
            <a:avLst>
              <a:gd name="adj" fmla="val 16667"/>
            </a:avLst>
          </a:prstGeom>
          <a:solidFill>
            <a:srgbClr val="FFCF01"/>
          </a:solidFill>
          <a:ln>
            <a:noFill/>
          </a:ln>
          <a:extLst>
            <a:ext uri="{91240B29-F687-4F45-9708-019B960494DF}">
              <a14:hiddenLine xmlns:a14="http://schemas.microsoft.com/office/drawing/2010/main" w="12700">
                <a:solidFill>
                  <a:srgbClr val="000000"/>
                </a:solidFill>
                <a:prstDash val="dash"/>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1" name="Rectangle 16">
            <a:extLst>
              <a:ext uri="{FF2B5EF4-FFF2-40B4-BE49-F238E27FC236}">
                <a16:creationId xmlns:a16="http://schemas.microsoft.com/office/drawing/2014/main" id="{323047C4-7C54-4147-AFD0-5D61C342A042}"/>
              </a:ext>
            </a:extLst>
          </p:cNvPr>
          <p:cNvSpPr>
            <a:spLocks noChangeArrowheads="1"/>
          </p:cNvSpPr>
          <p:nvPr/>
        </p:nvSpPr>
        <p:spPr bwMode="auto">
          <a:xfrm>
            <a:off x="4262562" y="3518247"/>
            <a:ext cx="46688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en-US" altLang="zh-CN" b="0">
                <a:solidFill>
                  <a:srgbClr val="3333CC"/>
                </a:solidFill>
                <a:latin typeface="Arial"/>
                <a:ea typeface="黑体"/>
              </a:rPr>
              <a:t>0 1 0 0 1 1 1 1 1 0 1 0 0 0 1 0 1 0</a:t>
            </a:r>
          </a:p>
        </p:txBody>
      </p:sp>
      <p:sp>
        <p:nvSpPr>
          <p:cNvPr id="12" name="Rectangle 7">
            <a:extLst>
              <a:ext uri="{FF2B5EF4-FFF2-40B4-BE49-F238E27FC236}">
                <a16:creationId xmlns:a16="http://schemas.microsoft.com/office/drawing/2014/main" id="{455BD85C-E4FB-4A77-A61F-520DA35006B7}"/>
              </a:ext>
            </a:extLst>
          </p:cNvPr>
          <p:cNvSpPr>
            <a:spLocks noChangeArrowheads="1"/>
          </p:cNvSpPr>
          <p:nvPr/>
        </p:nvSpPr>
        <p:spPr bwMode="auto">
          <a:xfrm>
            <a:off x="422399" y="1832322"/>
            <a:ext cx="2973388"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b="0">
                <a:solidFill>
                  <a:srgbClr val="3333CC"/>
                </a:solidFill>
                <a:latin typeface="Arial"/>
                <a:ea typeface="黑体"/>
              </a:rPr>
              <a:t>信息字段中出现了和</a:t>
            </a:r>
          </a:p>
          <a:p>
            <a:pPr algn="ctr" defTabSz="762000"/>
            <a:r>
              <a:rPr lang="zh-CN" altLang="en-US" b="0">
                <a:solidFill>
                  <a:srgbClr val="3333CC"/>
                </a:solidFill>
                <a:latin typeface="Arial"/>
                <a:ea typeface="黑体"/>
              </a:rPr>
              <a:t>标志字段 </a:t>
            </a:r>
            <a:r>
              <a:rPr lang="en-US" altLang="zh-CN" b="0">
                <a:solidFill>
                  <a:srgbClr val="3333CC"/>
                </a:solidFill>
                <a:latin typeface="Arial"/>
                <a:ea typeface="黑体"/>
              </a:rPr>
              <a:t>F </a:t>
            </a:r>
            <a:r>
              <a:rPr lang="zh-CN" altLang="en-US" b="0">
                <a:solidFill>
                  <a:srgbClr val="3333CC"/>
                </a:solidFill>
                <a:latin typeface="Arial"/>
                <a:ea typeface="黑体"/>
              </a:rPr>
              <a:t>完全一样</a:t>
            </a:r>
          </a:p>
          <a:p>
            <a:pPr algn="ctr" defTabSz="762000"/>
            <a:r>
              <a:rPr lang="zh-CN" altLang="en-US" b="0">
                <a:solidFill>
                  <a:srgbClr val="3333CC"/>
                </a:solidFill>
                <a:latin typeface="Arial"/>
                <a:ea typeface="黑体"/>
              </a:rPr>
              <a:t>的 </a:t>
            </a:r>
            <a:r>
              <a:rPr lang="en-US" altLang="zh-CN" b="0">
                <a:solidFill>
                  <a:srgbClr val="3333CC"/>
                </a:solidFill>
                <a:latin typeface="Arial"/>
                <a:ea typeface="黑体"/>
              </a:rPr>
              <a:t>8 </a:t>
            </a:r>
            <a:r>
              <a:rPr lang="zh-CN" altLang="en-US" b="0">
                <a:solidFill>
                  <a:srgbClr val="3333CC"/>
                </a:solidFill>
                <a:latin typeface="Arial"/>
                <a:ea typeface="黑体"/>
              </a:rPr>
              <a:t>比特组合</a:t>
            </a:r>
          </a:p>
        </p:txBody>
      </p:sp>
      <p:sp>
        <p:nvSpPr>
          <p:cNvPr id="13" name="Rectangle 9">
            <a:extLst>
              <a:ext uri="{FF2B5EF4-FFF2-40B4-BE49-F238E27FC236}">
                <a16:creationId xmlns:a16="http://schemas.microsoft.com/office/drawing/2014/main" id="{A509325A-6694-4463-A50A-F237BF0303E9}"/>
              </a:ext>
            </a:extLst>
          </p:cNvPr>
          <p:cNvSpPr>
            <a:spLocks noChangeArrowheads="1"/>
          </p:cNvSpPr>
          <p:nvPr/>
        </p:nvSpPr>
        <p:spPr bwMode="auto">
          <a:xfrm>
            <a:off x="217612" y="3670647"/>
            <a:ext cx="32956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发送端在 </a:t>
            </a:r>
            <a:r>
              <a:rPr lang="en-US" altLang="zh-CN" b="0">
                <a:solidFill>
                  <a:srgbClr val="3333CC"/>
                </a:solidFill>
                <a:latin typeface="Arial"/>
                <a:ea typeface="黑体"/>
              </a:rPr>
              <a:t>5 </a:t>
            </a:r>
            <a:r>
              <a:rPr lang="zh-CN" altLang="en-US" b="0">
                <a:solidFill>
                  <a:srgbClr val="3333CC"/>
                </a:solidFill>
                <a:latin typeface="Arial"/>
                <a:ea typeface="黑体"/>
              </a:rPr>
              <a:t>个连 </a:t>
            </a:r>
            <a:r>
              <a:rPr lang="en-US" altLang="zh-CN" b="0">
                <a:solidFill>
                  <a:srgbClr val="3333CC"/>
                </a:solidFill>
                <a:latin typeface="Arial"/>
                <a:ea typeface="黑体"/>
              </a:rPr>
              <a:t>1 </a:t>
            </a:r>
            <a:r>
              <a:rPr lang="zh-CN" altLang="en-US" b="0">
                <a:solidFill>
                  <a:srgbClr val="3333CC"/>
                </a:solidFill>
                <a:latin typeface="Arial"/>
                <a:ea typeface="黑体"/>
              </a:rPr>
              <a:t>之后</a:t>
            </a:r>
          </a:p>
          <a:p>
            <a:pPr defTabSz="762000"/>
            <a:r>
              <a:rPr lang="zh-CN" altLang="en-US" b="0">
                <a:solidFill>
                  <a:srgbClr val="3333CC"/>
                </a:solidFill>
                <a:latin typeface="Arial"/>
                <a:ea typeface="黑体"/>
              </a:rPr>
              <a:t>填入 </a:t>
            </a:r>
            <a:r>
              <a:rPr lang="en-US" altLang="zh-CN" b="0">
                <a:solidFill>
                  <a:srgbClr val="3333CC"/>
                </a:solidFill>
                <a:latin typeface="Arial"/>
                <a:ea typeface="黑体"/>
              </a:rPr>
              <a:t>0 </a:t>
            </a:r>
            <a:r>
              <a:rPr lang="zh-CN" altLang="en-US" b="0">
                <a:solidFill>
                  <a:srgbClr val="3333CC"/>
                </a:solidFill>
                <a:latin typeface="Arial"/>
                <a:ea typeface="黑体"/>
              </a:rPr>
              <a:t>比特再发送出去</a:t>
            </a:r>
          </a:p>
        </p:txBody>
      </p:sp>
      <p:sp>
        <p:nvSpPr>
          <p:cNvPr id="14" name="Rectangle 10">
            <a:extLst>
              <a:ext uri="{FF2B5EF4-FFF2-40B4-BE49-F238E27FC236}">
                <a16:creationId xmlns:a16="http://schemas.microsoft.com/office/drawing/2014/main" id="{952BC495-355B-4A75-B147-E5E7133FEDCD}"/>
              </a:ext>
            </a:extLst>
          </p:cNvPr>
          <p:cNvSpPr>
            <a:spLocks noChangeArrowheads="1"/>
          </p:cNvSpPr>
          <p:nvPr/>
        </p:nvSpPr>
        <p:spPr bwMode="auto">
          <a:xfrm>
            <a:off x="452562" y="5253384"/>
            <a:ext cx="290671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b="0">
                <a:solidFill>
                  <a:srgbClr val="3333CC"/>
                </a:solidFill>
                <a:latin typeface="Arial"/>
                <a:ea typeface="黑体"/>
              </a:rPr>
              <a:t>在接收端把 </a:t>
            </a:r>
            <a:r>
              <a:rPr lang="en-US" altLang="zh-CN" b="0">
                <a:solidFill>
                  <a:srgbClr val="3333CC"/>
                </a:solidFill>
                <a:latin typeface="Arial"/>
                <a:ea typeface="黑体"/>
              </a:rPr>
              <a:t>5 </a:t>
            </a:r>
            <a:r>
              <a:rPr lang="zh-CN" altLang="en-US" b="0">
                <a:solidFill>
                  <a:srgbClr val="3333CC"/>
                </a:solidFill>
                <a:latin typeface="Arial"/>
                <a:ea typeface="黑体"/>
              </a:rPr>
              <a:t>个连 </a:t>
            </a:r>
            <a:r>
              <a:rPr lang="en-US" altLang="zh-CN" b="0">
                <a:solidFill>
                  <a:srgbClr val="3333CC"/>
                </a:solidFill>
                <a:latin typeface="Arial"/>
                <a:ea typeface="黑体"/>
              </a:rPr>
              <a:t>1</a:t>
            </a:r>
          </a:p>
          <a:p>
            <a:pPr algn="ctr" defTabSz="762000"/>
            <a:r>
              <a:rPr lang="zh-CN" altLang="en-US" b="0">
                <a:solidFill>
                  <a:srgbClr val="3333CC"/>
                </a:solidFill>
                <a:latin typeface="Arial"/>
                <a:ea typeface="黑体"/>
              </a:rPr>
              <a:t>之后的 </a:t>
            </a:r>
            <a:r>
              <a:rPr lang="en-US" altLang="zh-CN" b="0">
                <a:solidFill>
                  <a:srgbClr val="3333CC"/>
                </a:solidFill>
                <a:latin typeface="Arial"/>
                <a:ea typeface="黑体"/>
              </a:rPr>
              <a:t>0 </a:t>
            </a:r>
            <a:r>
              <a:rPr lang="zh-CN" altLang="en-US" b="0">
                <a:solidFill>
                  <a:srgbClr val="3333CC"/>
                </a:solidFill>
                <a:latin typeface="Arial"/>
                <a:ea typeface="黑体"/>
              </a:rPr>
              <a:t>比特删除</a:t>
            </a:r>
          </a:p>
        </p:txBody>
      </p:sp>
      <p:sp>
        <p:nvSpPr>
          <p:cNvPr id="15" name="Rectangle 11">
            <a:extLst>
              <a:ext uri="{FF2B5EF4-FFF2-40B4-BE49-F238E27FC236}">
                <a16:creationId xmlns:a16="http://schemas.microsoft.com/office/drawing/2014/main" id="{48C45D96-7A72-4752-B0AA-8108037DF8E8}"/>
              </a:ext>
            </a:extLst>
          </p:cNvPr>
          <p:cNvSpPr>
            <a:spLocks noChangeArrowheads="1"/>
          </p:cNvSpPr>
          <p:nvPr/>
        </p:nvSpPr>
        <p:spPr bwMode="auto">
          <a:xfrm>
            <a:off x="4483224" y="2637184"/>
            <a:ext cx="35829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会被误认为是标志字段 </a:t>
            </a:r>
            <a:r>
              <a:rPr lang="en-US" altLang="zh-CN" b="0">
                <a:solidFill>
                  <a:srgbClr val="3333CC"/>
                </a:solidFill>
                <a:latin typeface="Arial"/>
                <a:ea typeface="黑体"/>
              </a:rPr>
              <a:t>F </a:t>
            </a:r>
          </a:p>
        </p:txBody>
      </p:sp>
      <p:sp>
        <p:nvSpPr>
          <p:cNvPr id="16" name="AutoShape 12">
            <a:extLst>
              <a:ext uri="{FF2B5EF4-FFF2-40B4-BE49-F238E27FC236}">
                <a16:creationId xmlns:a16="http://schemas.microsoft.com/office/drawing/2014/main" id="{8CE5F504-D6C9-45D5-B07F-9AE3FED66BEA}"/>
              </a:ext>
            </a:extLst>
          </p:cNvPr>
          <p:cNvSpPr>
            <a:spLocks noChangeArrowheads="1"/>
          </p:cNvSpPr>
          <p:nvPr/>
        </p:nvSpPr>
        <p:spPr bwMode="auto">
          <a:xfrm rot="-5400000">
            <a:off x="6529512" y="4002434"/>
            <a:ext cx="327025" cy="155575"/>
          </a:xfrm>
          <a:prstGeom prst="rightArrow">
            <a:avLst>
              <a:gd name="adj1" fmla="val 50000"/>
              <a:gd name="adj2" fmla="val 105112"/>
            </a:avLst>
          </a:prstGeom>
          <a:solidFill>
            <a:srgbClr val="FF0000"/>
          </a:solidFill>
          <a:ln w="12700">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7" name="Rectangle 13">
            <a:extLst>
              <a:ext uri="{FF2B5EF4-FFF2-40B4-BE49-F238E27FC236}">
                <a16:creationId xmlns:a16="http://schemas.microsoft.com/office/drawing/2014/main" id="{84BB0599-6BD4-4A5E-9991-DD97F1422B0B}"/>
              </a:ext>
            </a:extLst>
          </p:cNvPr>
          <p:cNvSpPr>
            <a:spLocks noChangeArrowheads="1"/>
          </p:cNvSpPr>
          <p:nvPr/>
        </p:nvSpPr>
        <p:spPr bwMode="auto">
          <a:xfrm>
            <a:off x="4837237" y="4221509"/>
            <a:ext cx="26527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发送端填入 </a:t>
            </a:r>
            <a:r>
              <a:rPr lang="en-US" altLang="zh-CN" b="0">
                <a:solidFill>
                  <a:srgbClr val="3333CC"/>
                </a:solidFill>
                <a:latin typeface="Arial"/>
                <a:ea typeface="黑体"/>
              </a:rPr>
              <a:t>0 </a:t>
            </a:r>
            <a:r>
              <a:rPr lang="zh-CN" altLang="en-US" b="0">
                <a:solidFill>
                  <a:srgbClr val="3333CC"/>
                </a:solidFill>
                <a:latin typeface="Arial"/>
                <a:ea typeface="黑体"/>
              </a:rPr>
              <a:t>比特</a:t>
            </a:r>
          </a:p>
        </p:txBody>
      </p:sp>
      <p:sp>
        <p:nvSpPr>
          <p:cNvPr id="18" name="AutoShape 14">
            <a:extLst>
              <a:ext uri="{FF2B5EF4-FFF2-40B4-BE49-F238E27FC236}">
                <a16:creationId xmlns:a16="http://schemas.microsoft.com/office/drawing/2014/main" id="{091048FB-9B3D-4DAF-AC23-E94D72A6E6F3}"/>
              </a:ext>
            </a:extLst>
          </p:cNvPr>
          <p:cNvSpPr>
            <a:spLocks noChangeArrowheads="1"/>
          </p:cNvSpPr>
          <p:nvPr/>
        </p:nvSpPr>
        <p:spPr bwMode="auto">
          <a:xfrm rot="5400000" flipV="1">
            <a:off x="6607299" y="5566122"/>
            <a:ext cx="365125" cy="155575"/>
          </a:xfrm>
          <a:prstGeom prst="rightArrow">
            <a:avLst>
              <a:gd name="adj1" fmla="val 50000"/>
              <a:gd name="adj2" fmla="val 117358"/>
            </a:avLst>
          </a:prstGeom>
          <a:solidFill>
            <a:srgbClr val="FF0000"/>
          </a:solidFill>
          <a:ln w="12700">
            <a:solidFill>
              <a:srgbClr val="FF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19" name="Rectangle 15">
            <a:extLst>
              <a:ext uri="{FF2B5EF4-FFF2-40B4-BE49-F238E27FC236}">
                <a16:creationId xmlns:a16="http://schemas.microsoft.com/office/drawing/2014/main" id="{BD5FBC7A-627F-4C06-A89C-3257728C2E77}"/>
              </a:ext>
            </a:extLst>
          </p:cNvPr>
          <p:cNvSpPr>
            <a:spLocks noChangeArrowheads="1"/>
          </p:cNvSpPr>
          <p:nvPr/>
        </p:nvSpPr>
        <p:spPr bwMode="auto">
          <a:xfrm>
            <a:off x="4788024" y="5877272"/>
            <a:ext cx="35671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a:r>
              <a:rPr lang="zh-CN" altLang="en-US" b="0">
                <a:solidFill>
                  <a:srgbClr val="3333CC"/>
                </a:solidFill>
                <a:latin typeface="Arial"/>
                <a:ea typeface="黑体"/>
              </a:rPr>
              <a:t>接收端删除填入的 </a:t>
            </a:r>
            <a:r>
              <a:rPr lang="en-US" altLang="zh-CN" b="0">
                <a:solidFill>
                  <a:srgbClr val="3333CC"/>
                </a:solidFill>
                <a:latin typeface="Arial"/>
                <a:ea typeface="黑体"/>
              </a:rPr>
              <a:t>0 </a:t>
            </a:r>
            <a:r>
              <a:rPr lang="zh-CN" altLang="en-US" b="0">
                <a:solidFill>
                  <a:srgbClr val="3333CC"/>
                </a:solidFill>
                <a:latin typeface="Arial"/>
                <a:ea typeface="黑体"/>
              </a:rPr>
              <a:t>比特</a:t>
            </a:r>
          </a:p>
        </p:txBody>
      </p:sp>
      <p:sp>
        <p:nvSpPr>
          <p:cNvPr id="20" name="AutoShape 18">
            <a:extLst>
              <a:ext uri="{FF2B5EF4-FFF2-40B4-BE49-F238E27FC236}">
                <a16:creationId xmlns:a16="http://schemas.microsoft.com/office/drawing/2014/main" id="{8CD3F1B8-ADEA-496E-BAE3-C14B3983BCF1}"/>
              </a:ext>
            </a:extLst>
          </p:cNvPr>
          <p:cNvSpPr>
            <a:spLocks/>
          </p:cNvSpPr>
          <p:nvPr/>
        </p:nvSpPr>
        <p:spPr bwMode="auto">
          <a:xfrm rot="-5400000">
            <a:off x="5865937" y="1465609"/>
            <a:ext cx="296862" cy="1944688"/>
          </a:xfrm>
          <a:prstGeom prst="leftBrace">
            <a:avLst>
              <a:gd name="adj1" fmla="val 54590"/>
              <a:gd name="adj2" fmla="val 50000"/>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a:ln>
                <a:noFill/>
              </a:ln>
              <a:solidFill>
                <a:srgbClr val="000000"/>
              </a:solidFill>
              <a:effectLst/>
              <a:uLnTx/>
              <a:uFillTx/>
              <a:latin typeface="Tahoma" pitchFamily="34" charset="0"/>
            </a:endParaRPr>
          </a:p>
        </p:txBody>
      </p:sp>
      <p:sp>
        <p:nvSpPr>
          <p:cNvPr id="21" name="Text Box 21">
            <a:extLst>
              <a:ext uri="{FF2B5EF4-FFF2-40B4-BE49-F238E27FC236}">
                <a16:creationId xmlns:a16="http://schemas.microsoft.com/office/drawing/2014/main" id="{F3A92CCA-656D-4C0D-8CD2-5F18AB45E720}"/>
              </a:ext>
            </a:extLst>
          </p:cNvPr>
          <p:cNvSpPr txBox="1">
            <a:spLocks noChangeArrowheads="1"/>
          </p:cNvSpPr>
          <p:nvPr/>
        </p:nvSpPr>
        <p:spPr bwMode="auto">
          <a:xfrm>
            <a:off x="3059832" y="934690"/>
            <a:ext cx="272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4000" b="0">
                <a:solidFill>
                  <a:srgbClr val="333399"/>
                </a:solidFill>
                <a:latin typeface="Tahoma" pitchFamily="34" charset="0"/>
                <a:ea typeface="黑体" pitchFamily="49" charset="-122"/>
              </a:rPr>
              <a:t>零比特填充</a:t>
            </a:r>
          </a:p>
        </p:txBody>
      </p:sp>
    </p:spTree>
    <p:extLst>
      <p:ext uri="{BB962C8B-B14F-4D97-AF65-F5344CB8AC3E}">
        <p14:creationId xmlns:p14="http://schemas.microsoft.com/office/powerpoint/2010/main" val="333757297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79AA5-53A1-4716-944C-075ECFA2C16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D3C48FD-1278-46C0-B671-AABD8F646745}"/>
              </a:ext>
            </a:extLst>
          </p:cNvPr>
          <p:cNvSpPr>
            <a:spLocks noGrp="1"/>
          </p:cNvSpPr>
          <p:nvPr>
            <p:ph idx="1"/>
          </p:nvPr>
        </p:nvSpPr>
        <p:spPr>
          <a:xfrm>
            <a:off x="971550" y="2476332"/>
            <a:ext cx="7391400" cy="3194721"/>
          </a:xfrm>
        </p:spPr>
        <p:txBody>
          <a:bodyPr/>
          <a:lstStyle/>
          <a:p>
            <a:r>
              <a:rPr lang="zh-CN" altLang="en-US" sz="2400" dirty="0">
                <a:latin typeface="+mn-ea"/>
              </a:rPr>
              <a:t>将信息字段中出现的每个 </a:t>
            </a:r>
            <a:r>
              <a:rPr lang="en-US" altLang="zh-CN" sz="2400" dirty="0">
                <a:latin typeface="+mn-ea"/>
              </a:rPr>
              <a:t>0x7E </a:t>
            </a:r>
            <a:r>
              <a:rPr lang="zh-CN" altLang="en-US" sz="2400" dirty="0">
                <a:latin typeface="+mn-ea"/>
              </a:rPr>
              <a:t>字节转变成为 </a:t>
            </a:r>
            <a:r>
              <a:rPr lang="en-US" altLang="zh-CN" sz="2400" dirty="0">
                <a:latin typeface="+mn-ea"/>
              </a:rPr>
              <a:t>2 </a:t>
            </a:r>
            <a:r>
              <a:rPr lang="zh-CN" altLang="en-US" sz="2400" dirty="0">
                <a:latin typeface="+mn-ea"/>
              </a:rPr>
              <a:t>字节序列</a:t>
            </a:r>
            <a:r>
              <a:rPr lang="en-US" altLang="zh-CN" sz="2400" dirty="0">
                <a:latin typeface="+mn-ea"/>
              </a:rPr>
              <a:t>(0x7D, 0x5E)</a:t>
            </a:r>
            <a:r>
              <a:rPr lang="zh-CN" altLang="en-US" sz="2400" dirty="0">
                <a:latin typeface="+mn-ea"/>
              </a:rPr>
              <a:t>。 </a:t>
            </a:r>
          </a:p>
          <a:p>
            <a:r>
              <a:rPr lang="zh-CN" altLang="en-US" sz="2400" dirty="0">
                <a:latin typeface="+mn-ea"/>
              </a:rPr>
              <a:t>若信息字段中出现一个 </a:t>
            </a:r>
            <a:r>
              <a:rPr lang="en-US" altLang="zh-CN" sz="2400" dirty="0">
                <a:latin typeface="+mn-ea"/>
              </a:rPr>
              <a:t>0x7D </a:t>
            </a:r>
            <a:r>
              <a:rPr lang="zh-CN" altLang="en-US" sz="2400" dirty="0">
                <a:latin typeface="+mn-ea"/>
              </a:rPr>
              <a:t>的字节</a:t>
            </a:r>
            <a:r>
              <a:rPr lang="en-US" altLang="zh-CN" sz="2400" dirty="0">
                <a:latin typeface="+mn-ea"/>
              </a:rPr>
              <a:t>, </a:t>
            </a:r>
            <a:r>
              <a:rPr lang="zh-CN" altLang="en-US" sz="2400" dirty="0">
                <a:latin typeface="+mn-ea"/>
              </a:rPr>
              <a:t>则将其转变成为 </a:t>
            </a:r>
            <a:r>
              <a:rPr lang="en-US" altLang="zh-CN" sz="2400" dirty="0">
                <a:latin typeface="+mn-ea"/>
              </a:rPr>
              <a:t>2 </a:t>
            </a:r>
            <a:r>
              <a:rPr lang="zh-CN" altLang="en-US" sz="2400" dirty="0">
                <a:latin typeface="+mn-ea"/>
              </a:rPr>
              <a:t>字节序列</a:t>
            </a:r>
            <a:r>
              <a:rPr lang="en-US" altLang="zh-CN" sz="2400" dirty="0">
                <a:latin typeface="+mn-ea"/>
              </a:rPr>
              <a:t>(0x7D, 0x5D)</a:t>
            </a:r>
            <a:r>
              <a:rPr lang="zh-CN" altLang="en-US" sz="2400" dirty="0">
                <a:latin typeface="+mn-ea"/>
              </a:rPr>
              <a:t>。</a:t>
            </a:r>
          </a:p>
          <a:p>
            <a:r>
              <a:rPr lang="zh-CN" altLang="en-US" sz="2400" dirty="0">
                <a:latin typeface="+mn-ea"/>
              </a:rPr>
              <a:t>若信息字段中出现 </a:t>
            </a:r>
            <a:r>
              <a:rPr lang="en-US" altLang="zh-CN" sz="2400" dirty="0">
                <a:latin typeface="+mn-ea"/>
              </a:rPr>
              <a:t>ASCII </a:t>
            </a:r>
            <a:r>
              <a:rPr lang="zh-CN" altLang="en-US" sz="2400" dirty="0">
                <a:latin typeface="+mn-ea"/>
              </a:rPr>
              <a:t>码的控制字符（即数值小于 </a:t>
            </a:r>
            <a:r>
              <a:rPr lang="en-US" altLang="zh-CN" sz="2400" dirty="0">
                <a:latin typeface="+mn-ea"/>
              </a:rPr>
              <a:t>0x20 </a:t>
            </a:r>
            <a:r>
              <a:rPr lang="zh-CN" altLang="en-US" sz="2400" dirty="0">
                <a:latin typeface="+mn-ea"/>
              </a:rPr>
              <a:t>的字符），则在该字符前面要加入一个 </a:t>
            </a:r>
            <a:r>
              <a:rPr lang="en-US" altLang="zh-CN" sz="2400" dirty="0">
                <a:latin typeface="+mn-ea"/>
              </a:rPr>
              <a:t>0x7D </a:t>
            </a:r>
            <a:r>
              <a:rPr lang="zh-CN" altLang="en-US" sz="2400" dirty="0">
                <a:latin typeface="+mn-ea"/>
              </a:rPr>
              <a:t>字节，同时将该字符改为与</a:t>
            </a:r>
            <a:r>
              <a:rPr lang="en-US" altLang="zh-CN" sz="2400" dirty="0">
                <a:latin typeface="+mn-ea"/>
              </a:rPr>
              <a:t>0x20</a:t>
            </a:r>
            <a:r>
              <a:rPr lang="zh-CN" altLang="en-US" sz="2400" dirty="0">
                <a:latin typeface="+mn-ea"/>
              </a:rPr>
              <a:t>异或后的编码。 如</a:t>
            </a:r>
            <a:r>
              <a:rPr lang="en-US" altLang="zh-CN" sz="2400" dirty="0">
                <a:latin typeface="+mn-ea"/>
              </a:rPr>
              <a:t>0x04</a:t>
            </a:r>
            <a:r>
              <a:rPr lang="zh-CN" altLang="en-US" sz="2400" dirty="0">
                <a:latin typeface="+mn-ea"/>
              </a:rPr>
              <a:t>，改为</a:t>
            </a:r>
            <a:r>
              <a:rPr lang="en-US" altLang="zh-CN" sz="2400" dirty="0">
                <a:latin typeface="+mn-ea"/>
              </a:rPr>
              <a:t>0x24.</a:t>
            </a:r>
            <a:endParaRPr lang="zh-CN" altLang="en-US" sz="2400" dirty="0">
              <a:latin typeface="+mn-ea"/>
            </a:endParaRPr>
          </a:p>
        </p:txBody>
      </p:sp>
      <p:sp>
        <p:nvSpPr>
          <p:cNvPr id="4" name="文本框 3">
            <a:extLst>
              <a:ext uri="{FF2B5EF4-FFF2-40B4-BE49-F238E27FC236}">
                <a16:creationId xmlns:a16="http://schemas.microsoft.com/office/drawing/2014/main" id="{23361DCE-B7A9-4E72-87B4-D343B603C2EF}"/>
              </a:ext>
            </a:extLst>
          </p:cNvPr>
          <p:cNvSpPr txBox="1"/>
          <p:nvPr/>
        </p:nvSpPr>
        <p:spPr>
          <a:xfrm>
            <a:off x="876300" y="1213316"/>
            <a:ext cx="3119636" cy="461665"/>
          </a:xfrm>
          <a:prstGeom prst="rect">
            <a:avLst/>
          </a:prstGeom>
          <a:noFill/>
        </p:spPr>
        <p:txBody>
          <a:bodyPr wrap="square">
            <a:spAutoFit/>
          </a:bodyPr>
          <a:lstStyle/>
          <a:p>
            <a:r>
              <a:rPr lang="en-US" altLang="zh-CN" dirty="0">
                <a:latin typeface="+mn-ea"/>
                <a:ea typeface="+mn-ea"/>
              </a:rPr>
              <a:t>2</a:t>
            </a:r>
            <a:r>
              <a:rPr lang="zh-CN" altLang="en-US" dirty="0">
                <a:latin typeface="+mn-ea"/>
                <a:ea typeface="+mn-ea"/>
              </a:rPr>
              <a:t>、异步方式中的透传</a:t>
            </a:r>
          </a:p>
        </p:txBody>
      </p:sp>
      <p:sp>
        <p:nvSpPr>
          <p:cNvPr id="6" name="文本框 5">
            <a:extLst>
              <a:ext uri="{FF2B5EF4-FFF2-40B4-BE49-F238E27FC236}">
                <a16:creationId xmlns:a16="http://schemas.microsoft.com/office/drawing/2014/main" id="{45BBB9EE-5668-47D1-BC14-E3D45FBE663B}"/>
              </a:ext>
            </a:extLst>
          </p:cNvPr>
          <p:cNvSpPr txBox="1"/>
          <p:nvPr/>
        </p:nvSpPr>
        <p:spPr>
          <a:xfrm>
            <a:off x="876300" y="1844824"/>
            <a:ext cx="7728149" cy="461665"/>
          </a:xfrm>
          <a:prstGeom prst="rect">
            <a:avLst/>
          </a:prstGeom>
          <a:noFill/>
        </p:spPr>
        <p:txBody>
          <a:bodyPr wrap="square">
            <a:spAutoFit/>
          </a:bodyPr>
          <a:lstStyle/>
          <a:p>
            <a:r>
              <a:rPr lang="zh-CN" altLang="en-US" dirty="0"/>
              <a:t>在异步传输时，</a:t>
            </a:r>
            <a:r>
              <a:rPr lang="en-US" altLang="zh-CN" dirty="0"/>
              <a:t>PPP</a:t>
            </a:r>
            <a:r>
              <a:rPr lang="zh-CN" altLang="en-US" dirty="0"/>
              <a:t>协议使用一种特殊的字符填充法。 </a:t>
            </a:r>
          </a:p>
        </p:txBody>
      </p:sp>
    </p:spTree>
    <p:extLst>
      <p:ext uri="{BB962C8B-B14F-4D97-AF65-F5344CB8AC3E}">
        <p14:creationId xmlns:p14="http://schemas.microsoft.com/office/powerpoint/2010/main" val="2447861345"/>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C39387-6D8B-43FE-A241-1F326716A2C4}"/>
              </a:ext>
            </a:extLst>
          </p:cNvPr>
          <p:cNvSpPr>
            <a:spLocks noGrp="1"/>
          </p:cNvSpPr>
          <p:nvPr>
            <p:ph type="title"/>
          </p:nvPr>
        </p:nvSpPr>
        <p:spPr/>
        <p:txBody>
          <a:bodyPr/>
          <a:lstStyle/>
          <a:p>
            <a:r>
              <a:rPr lang="zh-CN" altLang="en-US" dirty="0"/>
              <a:t>五、</a:t>
            </a:r>
            <a:r>
              <a:rPr lang="en-US" altLang="zh-CN" dirty="0"/>
              <a:t>PPP</a:t>
            </a:r>
            <a:r>
              <a:rPr lang="zh-CN" altLang="en-US" dirty="0"/>
              <a:t>协议运行阶段</a:t>
            </a:r>
          </a:p>
        </p:txBody>
      </p:sp>
      <p:sp>
        <p:nvSpPr>
          <p:cNvPr id="10" name="内容占位符 9">
            <a:extLst>
              <a:ext uri="{FF2B5EF4-FFF2-40B4-BE49-F238E27FC236}">
                <a16:creationId xmlns:a16="http://schemas.microsoft.com/office/drawing/2014/main" id="{ABA96C2D-028C-430A-9E4C-088BA736261F}"/>
              </a:ext>
            </a:extLst>
          </p:cNvPr>
          <p:cNvSpPr txBox="1">
            <a:spLocks noGrp="1"/>
          </p:cNvSpPr>
          <p:nvPr>
            <p:ph idx="1"/>
          </p:nvPr>
        </p:nvSpPr>
        <p:spPr>
          <a:xfrm>
            <a:off x="995094" y="1942439"/>
            <a:ext cx="7681362" cy="2677656"/>
          </a:xfrm>
          <a:prstGeom prst="rect">
            <a:avLst/>
          </a:prstGeom>
          <a:noFill/>
        </p:spPr>
        <p:txBody>
          <a:bodyPr wrap="square">
            <a:spAutoFit/>
          </a:bodyPr>
          <a:lstStyle/>
          <a:p>
            <a:r>
              <a:rPr lang="zh-CN" altLang="en-US" sz="2400" dirty="0">
                <a:latin typeface="+mn-ea"/>
              </a:rPr>
              <a:t>链路不可用阶段：初始阶段。</a:t>
            </a:r>
            <a:endParaRPr lang="en-US" altLang="zh-CN" sz="2400" dirty="0">
              <a:latin typeface="+mn-ea"/>
            </a:endParaRPr>
          </a:p>
          <a:p>
            <a:r>
              <a:rPr lang="zh-CN" altLang="en-US" sz="2400" dirty="0">
                <a:latin typeface="+mn-ea"/>
              </a:rPr>
              <a:t>链路建立阶段： </a:t>
            </a:r>
            <a:r>
              <a:rPr lang="en-US" altLang="zh-CN" sz="2400" dirty="0">
                <a:latin typeface="+mn-ea"/>
              </a:rPr>
              <a:t>LCP</a:t>
            </a:r>
            <a:r>
              <a:rPr lang="zh-CN" altLang="en-US" sz="2400" dirty="0">
                <a:latin typeface="+mn-ea"/>
              </a:rPr>
              <a:t>协商，包括协商认证方式等。</a:t>
            </a:r>
            <a:endParaRPr lang="en-US" altLang="zh-CN" sz="2400" dirty="0">
              <a:latin typeface="+mn-ea"/>
            </a:endParaRPr>
          </a:p>
          <a:p>
            <a:r>
              <a:rPr lang="zh-CN" altLang="en-US" sz="2400" dirty="0">
                <a:latin typeface="+mn-ea"/>
              </a:rPr>
              <a:t>验证阶段（可选）：</a:t>
            </a:r>
            <a:r>
              <a:rPr lang="en-US" altLang="zh-CN" sz="2400" dirty="0">
                <a:latin typeface="+mn-ea"/>
              </a:rPr>
              <a:t>PAP/CHAP</a:t>
            </a:r>
            <a:r>
              <a:rPr lang="zh-CN" altLang="en-US" sz="2400" dirty="0">
                <a:latin typeface="+mn-ea"/>
              </a:rPr>
              <a:t>验证</a:t>
            </a:r>
            <a:endParaRPr lang="en-US" altLang="zh-CN" sz="2400" dirty="0">
              <a:latin typeface="+mn-ea"/>
            </a:endParaRPr>
          </a:p>
          <a:p>
            <a:r>
              <a:rPr lang="zh-CN" altLang="en-US" sz="2400" dirty="0">
                <a:latin typeface="+mn-ea"/>
              </a:rPr>
              <a:t>网络层协议阶段：</a:t>
            </a:r>
            <a:r>
              <a:rPr lang="en-US" altLang="zh-CN" sz="2400" dirty="0">
                <a:latin typeface="+mn-ea"/>
              </a:rPr>
              <a:t>NCP</a:t>
            </a:r>
            <a:r>
              <a:rPr lang="zh-CN" altLang="en-US" sz="2400" dirty="0">
                <a:latin typeface="+mn-ea"/>
              </a:rPr>
              <a:t>协商</a:t>
            </a:r>
            <a:endParaRPr lang="en-US" altLang="zh-CN" sz="2400" dirty="0">
              <a:latin typeface="+mn-ea"/>
            </a:endParaRPr>
          </a:p>
          <a:p>
            <a:r>
              <a:rPr lang="zh-CN" altLang="en-US" sz="2400" dirty="0">
                <a:latin typeface="+mn-ea"/>
              </a:rPr>
              <a:t>维持阶段：维持</a:t>
            </a:r>
            <a:r>
              <a:rPr lang="en-US" altLang="zh-CN" sz="2400" dirty="0">
                <a:latin typeface="+mn-ea"/>
              </a:rPr>
              <a:t>PPP</a:t>
            </a:r>
            <a:r>
              <a:rPr lang="zh-CN" altLang="en-US" sz="2400" dirty="0">
                <a:latin typeface="+mn-ea"/>
              </a:rPr>
              <a:t>会话，传输数据、定时测试链路。</a:t>
            </a:r>
            <a:endParaRPr lang="en-US" altLang="zh-CN" sz="2400" dirty="0">
              <a:latin typeface="+mn-ea"/>
            </a:endParaRPr>
          </a:p>
          <a:p>
            <a:r>
              <a:rPr lang="zh-CN" altLang="en-US" sz="2400" dirty="0">
                <a:latin typeface="+mn-ea"/>
              </a:rPr>
              <a:t>网络终止阶段：终止</a:t>
            </a:r>
            <a:r>
              <a:rPr lang="en-US" altLang="zh-CN" sz="2400" dirty="0">
                <a:latin typeface="+mn-ea"/>
              </a:rPr>
              <a:t>PPP</a:t>
            </a:r>
            <a:r>
              <a:rPr lang="zh-CN" altLang="en-US" sz="2400" dirty="0">
                <a:latin typeface="+mn-ea"/>
              </a:rPr>
              <a:t>会话，回到链路不可用阶段。</a:t>
            </a:r>
          </a:p>
        </p:txBody>
      </p:sp>
      <p:sp>
        <p:nvSpPr>
          <p:cNvPr id="5" name="文本框 4">
            <a:extLst>
              <a:ext uri="{FF2B5EF4-FFF2-40B4-BE49-F238E27FC236}">
                <a16:creationId xmlns:a16="http://schemas.microsoft.com/office/drawing/2014/main" id="{E59DDD92-C055-4415-9C1F-41C7439C01A6}"/>
              </a:ext>
            </a:extLst>
          </p:cNvPr>
          <p:cNvSpPr txBox="1"/>
          <p:nvPr/>
        </p:nvSpPr>
        <p:spPr>
          <a:xfrm>
            <a:off x="971550" y="1335294"/>
            <a:ext cx="6696794" cy="461665"/>
          </a:xfrm>
          <a:prstGeom prst="rect">
            <a:avLst/>
          </a:prstGeom>
          <a:noFill/>
        </p:spPr>
        <p:txBody>
          <a:bodyPr wrap="square">
            <a:spAutoFit/>
          </a:bodyPr>
          <a:lstStyle/>
          <a:p>
            <a:r>
              <a:rPr lang="en-US" altLang="zh-CN" dirty="0"/>
              <a:t>PPP</a:t>
            </a:r>
            <a:r>
              <a:rPr lang="zh-CN" altLang="en-US" dirty="0"/>
              <a:t>协议运行过程的几个工作阶段：</a:t>
            </a:r>
          </a:p>
        </p:txBody>
      </p:sp>
      <p:grpSp>
        <p:nvGrpSpPr>
          <p:cNvPr id="47" name="组合 46">
            <a:extLst>
              <a:ext uri="{FF2B5EF4-FFF2-40B4-BE49-F238E27FC236}">
                <a16:creationId xmlns:a16="http://schemas.microsoft.com/office/drawing/2014/main" id="{9CFC1A02-E2E4-4611-99A1-B2B8792CBAF1}"/>
              </a:ext>
            </a:extLst>
          </p:cNvPr>
          <p:cNvGrpSpPr/>
          <p:nvPr/>
        </p:nvGrpSpPr>
        <p:grpSpPr>
          <a:xfrm>
            <a:off x="1282780" y="4781248"/>
            <a:ext cx="528817" cy="1080120"/>
            <a:chOff x="1282780" y="4781248"/>
            <a:chExt cx="528817" cy="1080120"/>
          </a:xfrm>
        </p:grpSpPr>
        <p:sp>
          <p:nvSpPr>
            <p:cNvPr id="4" name="矩形: 圆角 3">
              <a:extLst>
                <a:ext uri="{FF2B5EF4-FFF2-40B4-BE49-F238E27FC236}">
                  <a16:creationId xmlns:a16="http://schemas.microsoft.com/office/drawing/2014/main" id="{27B4DCFB-C6E7-49B6-B307-F904B19C6B9D}"/>
                </a:ext>
              </a:extLst>
            </p:cNvPr>
            <p:cNvSpPr/>
            <p:nvPr/>
          </p:nvSpPr>
          <p:spPr bwMode="auto">
            <a:xfrm>
              <a:off x="1282780" y="4781248"/>
              <a:ext cx="504056" cy="1080120"/>
            </a:xfrm>
            <a:prstGeom prst="round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6" name="文本框 5">
              <a:extLst>
                <a:ext uri="{FF2B5EF4-FFF2-40B4-BE49-F238E27FC236}">
                  <a16:creationId xmlns:a16="http://schemas.microsoft.com/office/drawing/2014/main" id="{770C8B72-95ED-4874-9D9F-B6D631A936D9}"/>
                </a:ext>
              </a:extLst>
            </p:cNvPr>
            <p:cNvSpPr txBox="1"/>
            <p:nvPr/>
          </p:nvSpPr>
          <p:spPr>
            <a:xfrm>
              <a:off x="1307962" y="4925264"/>
              <a:ext cx="503635" cy="792088"/>
            </a:xfrm>
            <a:prstGeom prst="rect">
              <a:avLst/>
            </a:prstGeom>
            <a:noFill/>
          </p:spPr>
          <p:txBody>
            <a:bodyPr vert="eaVert" wrap="square" rtlCol="0">
              <a:spAutoFit/>
            </a:bodyPr>
            <a:lstStyle/>
            <a:p>
              <a:r>
                <a:rPr lang="zh-CN" altLang="en-US" dirty="0"/>
                <a:t>静止</a:t>
              </a:r>
            </a:p>
          </p:txBody>
        </p:sp>
      </p:grpSp>
      <p:grpSp>
        <p:nvGrpSpPr>
          <p:cNvPr id="48" name="组合 47">
            <a:extLst>
              <a:ext uri="{FF2B5EF4-FFF2-40B4-BE49-F238E27FC236}">
                <a16:creationId xmlns:a16="http://schemas.microsoft.com/office/drawing/2014/main" id="{ED84728F-92D2-4110-89DD-FBF01BC6011B}"/>
              </a:ext>
            </a:extLst>
          </p:cNvPr>
          <p:cNvGrpSpPr/>
          <p:nvPr/>
        </p:nvGrpSpPr>
        <p:grpSpPr>
          <a:xfrm>
            <a:off x="2481267" y="4781248"/>
            <a:ext cx="553998" cy="1080120"/>
            <a:chOff x="2481267" y="4781248"/>
            <a:chExt cx="553998" cy="1080120"/>
          </a:xfrm>
        </p:grpSpPr>
        <p:sp>
          <p:nvSpPr>
            <p:cNvPr id="8" name="矩形: 圆角 7">
              <a:extLst>
                <a:ext uri="{FF2B5EF4-FFF2-40B4-BE49-F238E27FC236}">
                  <a16:creationId xmlns:a16="http://schemas.microsoft.com/office/drawing/2014/main" id="{3C460FD8-CA1A-4129-AA28-2C87D74B3C0B}"/>
                </a:ext>
              </a:extLst>
            </p:cNvPr>
            <p:cNvSpPr/>
            <p:nvPr/>
          </p:nvSpPr>
          <p:spPr bwMode="auto">
            <a:xfrm>
              <a:off x="2506448" y="4781248"/>
              <a:ext cx="504056" cy="1080120"/>
            </a:xfrm>
            <a:prstGeom prst="round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9" name="文本框 8">
              <a:extLst>
                <a:ext uri="{FF2B5EF4-FFF2-40B4-BE49-F238E27FC236}">
                  <a16:creationId xmlns:a16="http://schemas.microsoft.com/office/drawing/2014/main" id="{E25E60BE-2F21-4997-95DF-0BA576BBCF8E}"/>
                </a:ext>
              </a:extLst>
            </p:cNvPr>
            <p:cNvSpPr txBox="1"/>
            <p:nvPr/>
          </p:nvSpPr>
          <p:spPr>
            <a:xfrm>
              <a:off x="2481267" y="4925264"/>
              <a:ext cx="553998" cy="792088"/>
            </a:xfrm>
            <a:prstGeom prst="rect">
              <a:avLst/>
            </a:prstGeom>
            <a:noFill/>
          </p:spPr>
          <p:txBody>
            <a:bodyPr vert="eaVert" wrap="square" rtlCol="0">
              <a:spAutoFit/>
            </a:bodyPr>
            <a:lstStyle/>
            <a:p>
              <a:r>
                <a:rPr lang="zh-CN" altLang="en-US" dirty="0"/>
                <a:t>建立</a:t>
              </a:r>
            </a:p>
          </p:txBody>
        </p:sp>
      </p:grpSp>
      <p:grpSp>
        <p:nvGrpSpPr>
          <p:cNvPr id="49" name="组合 48">
            <a:extLst>
              <a:ext uri="{FF2B5EF4-FFF2-40B4-BE49-F238E27FC236}">
                <a16:creationId xmlns:a16="http://schemas.microsoft.com/office/drawing/2014/main" id="{23AA23E5-FB51-4CDB-B357-AB902D18D0BB}"/>
              </a:ext>
            </a:extLst>
          </p:cNvPr>
          <p:cNvGrpSpPr/>
          <p:nvPr/>
        </p:nvGrpSpPr>
        <p:grpSpPr>
          <a:xfrm>
            <a:off x="3704935" y="4781248"/>
            <a:ext cx="553998" cy="1080120"/>
            <a:chOff x="3704935" y="4781248"/>
            <a:chExt cx="553998" cy="1080120"/>
          </a:xfrm>
        </p:grpSpPr>
        <p:sp>
          <p:nvSpPr>
            <p:cNvPr id="11" name="矩形: 圆角 10">
              <a:extLst>
                <a:ext uri="{FF2B5EF4-FFF2-40B4-BE49-F238E27FC236}">
                  <a16:creationId xmlns:a16="http://schemas.microsoft.com/office/drawing/2014/main" id="{7C31A0F9-DAD8-4456-A2CB-D31F147A53AA}"/>
                </a:ext>
              </a:extLst>
            </p:cNvPr>
            <p:cNvSpPr/>
            <p:nvPr/>
          </p:nvSpPr>
          <p:spPr bwMode="auto">
            <a:xfrm>
              <a:off x="3730116" y="4781248"/>
              <a:ext cx="504056" cy="1080120"/>
            </a:xfrm>
            <a:prstGeom prst="round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2" name="文本框 11">
              <a:extLst>
                <a:ext uri="{FF2B5EF4-FFF2-40B4-BE49-F238E27FC236}">
                  <a16:creationId xmlns:a16="http://schemas.microsoft.com/office/drawing/2014/main" id="{623B2240-FD5A-4D89-A81E-8801EDF8FB92}"/>
                </a:ext>
              </a:extLst>
            </p:cNvPr>
            <p:cNvSpPr txBox="1"/>
            <p:nvPr/>
          </p:nvSpPr>
          <p:spPr>
            <a:xfrm>
              <a:off x="3704935" y="4925264"/>
              <a:ext cx="553998" cy="792088"/>
            </a:xfrm>
            <a:prstGeom prst="rect">
              <a:avLst/>
            </a:prstGeom>
            <a:noFill/>
          </p:spPr>
          <p:txBody>
            <a:bodyPr vert="eaVert" wrap="square" rtlCol="0">
              <a:spAutoFit/>
            </a:bodyPr>
            <a:lstStyle/>
            <a:p>
              <a:r>
                <a:rPr lang="zh-CN" altLang="en-US" dirty="0"/>
                <a:t>认证</a:t>
              </a:r>
            </a:p>
          </p:txBody>
        </p:sp>
      </p:grpSp>
      <p:grpSp>
        <p:nvGrpSpPr>
          <p:cNvPr id="50" name="组合 49">
            <a:extLst>
              <a:ext uri="{FF2B5EF4-FFF2-40B4-BE49-F238E27FC236}">
                <a16:creationId xmlns:a16="http://schemas.microsoft.com/office/drawing/2014/main" id="{EACC2176-D6A5-4FB8-ABE2-55C16B072546}"/>
              </a:ext>
            </a:extLst>
          </p:cNvPr>
          <p:cNvGrpSpPr/>
          <p:nvPr/>
        </p:nvGrpSpPr>
        <p:grpSpPr>
          <a:xfrm>
            <a:off x="4980373" y="4781248"/>
            <a:ext cx="553998" cy="1080120"/>
            <a:chOff x="4980373" y="4781248"/>
            <a:chExt cx="553998" cy="1080120"/>
          </a:xfrm>
        </p:grpSpPr>
        <p:sp>
          <p:nvSpPr>
            <p:cNvPr id="13" name="矩形: 圆角 12">
              <a:extLst>
                <a:ext uri="{FF2B5EF4-FFF2-40B4-BE49-F238E27FC236}">
                  <a16:creationId xmlns:a16="http://schemas.microsoft.com/office/drawing/2014/main" id="{03CCA10C-FEC5-43C0-B256-16876E72773D}"/>
                </a:ext>
              </a:extLst>
            </p:cNvPr>
            <p:cNvSpPr/>
            <p:nvPr/>
          </p:nvSpPr>
          <p:spPr bwMode="auto">
            <a:xfrm>
              <a:off x="5005554" y="4781248"/>
              <a:ext cx="504056" cy="1080120"/>
            </a:xfrm>
            <a:prstGeom prst="round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4" name="文本框 13">
              <a:extLst>
                <a:ext uri="{FF2B5EF4-FFF2-40B4-BE49-F238E27FC236}">
                  <a16:creationId xmlns:a16="http://schemas.microsoft.com/office/drawing/2014/main" id="{8BC3FD40-500A-4A00-B9E7-78A5876B590F}"/>
                </a:ext>
              </a:extLst>
            </p:cNvPr>
            <p:cNvSpPr txBox="1"/>
            <p:nvPr/>
          </p:nvSpPr>
          <p:spPr>
            <a:xfrm>
              <a:off x="4980373" y="4925264"/>
              <a:ext cx="553998" cy="792088"/>
            </a:xfrm>
            <a:prstGeom prst="rect">
              <a:avLst/>
            </a:prstGeom>
            <a:noFill/>
          </p:spPr>
          <p:txBody>
            <a:bodyPr vert="eaVert" wrap="square" rtlCol="0">
              <a:spAutoFit/>
            </a:bodyPr>
            <a:lstStyle/>
            <a:p>
              <a:r>
                <a:rPr lang="zh-CN" altLang="en-US" dirty="0"/>
                <a:t>协商</a:t>
              </a:r>
            </a:p>
          </p:txBody>
        </p:sp>
      </p:grpSp>
      <p:grpSp>
        <p:nvGrpSpPr>
          <p:cNvPr id="51" name="组合 50">
            <a:extLst>
              <a:ext uri="{FF2B5EF4-FFF2-40B4-BE49-F238E27FC236}">
                <a16:creationId xmlns:a16="http://schemas.microsoft.com/office/drawing/2014/main" id="{A8117F23-3EAD-43F8-AC60-C4E3CA218F7A}"/>
              </a:ext>
            </a:extLst>
          </p:cNvPr>
          <p:cNvGrpSpPr/>
          <p:nvPr/>
        </p:nvGrpSpPr>
        <p:grpSpPr>
          <a:xfrm>
            <a:off x="6203003" y="4765575"/>
            <a:ext cx="553998" cy="1080120"/>
            <a:chOff x="6203003" y="4765575"/>
            <a:chExt cx="553998" cy="1080120"/>
          </a:xfrm>
        </p:grpSpPr>
        <p:sp>
          <p:nvSpPr>
            <p:cNvPr id="15" name="矩形: 圆角 14">
              <a:extLst>
                <a:ext uri="{FF2B5EF4-FFF2-40B4-BE49-F238E27FC236}">
                  <a16:creationId xmlns:a16="http://schemas.microsoft.com/office/drawing/2014/main" id="{874BD5F8-ADDD-4A53-9F51-F1321C1AEA60}"/>
                </a:ext>
              </a:extLst>
            </p:cNvPr>
            <p:cNvSpPr/>
            <p:nvPr/>
          </p:nvSpPr>
          <p:spPr bwMode="auto">
            <a:xfrm>
              <a:off x="6228184" y="4765575"/>
              <a:ext cx="504056" cy="1080120"/>
            </a:xfrm>
            <a:prstGeom prst="round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6" name="文本框 15">
              <a:extLst>
                <a:ext uri="{FF2B5EF4-FFF2-40B4-BE49-F238E27FC236}">
                  <a16:creationId xmlns:a16="http://schemas.microsoft.com/office/drawing/2014/main" id="{4CCF6B82-D58C-4959-A24E-6690D45D2C6E}"/>
                </a:ext>
              </a:extLst>
            </p:cNvPr>
            <p:cNvSpPr txBox="1"/>
            <p:nvPr/>
          </p:nvSpPr>
          <p:spPr>
            <a:xfrm>
              <a:off x="6203003" y="4909591"/>
              <a:ext cx="553998" cy="792088"/>
            </a:xfrm>
            <a:prstGeom prst="rect">
              <a:avLst/>
            </a:prstGeom>
            <a:noFill/>
          </p:spPr>
          <p:txBody>
            <a:bodyPr vert="eaVert" wrap="square" rtlCol="0">
              <a:spAutoFit/>
            </a:bodyPr>
            <a:lstStyle/>
            <a:p>
              <a:r>
                <a:rPr lang="zh-CN" altLang="en-US" dirty="0"/>
                <a:t>维持</a:t>
              </a:r>
            </a:p>
          </p:txBody>
        </p:sp>
      </p:grpSp>
      <p:grpSp>
        <p:nvGrpSpPr>
          <p:cNvPr id="52" name="组合 51">
            <a:extLst>
              <a:ext uri="{FF2B5EF4-FFF2-40B4-BE49-F238E27FC236}">
                <a16:creationId xmlns:a16="http://schemas.microsoft.com/office/drawing/2014/main" id="{91909829-3F1F-44AF-B9DE-193E06C2DA93}"/>
              </a:ext>
            </a:extLst>
          </p:cNvPr>
          <p:cNvGrpSpPr/>
          <p:nvPr/>
        </p:nvGrpSpPr>
        <p:grpSpPr>
          <a:xfrm>
            <a:off x="7381947" y="4781248"/>
            <a:ext cx="553998" cy="1080120"/>
            <a:chOff x="7381947" y="4781248"/>
            <a:chExt cx="553998" cy="1080120"/>
          </a:xfrm>
        </p:grpSpPr>
        <p:sp>
          <p:nvSpPr>
            <p:cNvPr id="17" name="矩形: 圆角 16">
              <a:extLst>
                <a:ext uri="{FF2B5EF4-FFF2-40B4-BE49-F238E27FC236}">
                  <a16:creationId xmlns:a16="http://schemas.microsoft.com/office/drawing/2014/main" id="{6AF4A970-5D2D-45FB-9D35-50D7D101804A}"/>
                </a:ext>
              </a:extLst>
            </p:cNvPr>
            <p:cNvSpPr/>
            <p:nvPr/>
          </p:nvSpPr>
          <p:spPr bwMode="auto">
            <a:xfrm>
              <a:off x="7407128" y="4781248"/>
              <a:ext cx="504056" cy="1080120"/>
            </a:xfrm>
            <a:prstGeom prst="roundRect">
              <a:avLst/>
            </a:prstGeom>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8" name="文本框 17">
              <a:extLst>
                <a:ext uri="{FF2B5EF4-FFF2-40B4-BE49-F238E27FC236}">
                  <a16:creationId xmlns:a16="http://schemas.microsoft.com/office/drawing/2014/main" id="{2C419D71-6078-404B-8FC7-AD354BF989DE}"/>
                </a:ext>
              </a:extLst>
            </p:cNvPr>
            <p:cNvSpPr txBox="1"/>
            <p:nvPr/>
          </p:nvSpPr>
          <p:spPr>
            <a:xfrm>
              <a:off x="7381947" y="4925264"/>
              <a:ext cx="553998" cy="792088"/>
            </a:xfrm>
            <a:prstGeom prst="rect">
              <a:avLst/>
            </a:prstGeom>
            <a:noFill/>
          </p:spPr>
          <p:txBody>
            <a:bodyPr vert="eaVert" wrap="square" rtlCol="0">
              <a:spAutoFit/>
            </a:bodyPr>
            <a:lstStyle/>
            <a:p>
              <a:r>
                <a:rPr lang="zh-CN" altLang="en-US" dirty="0"/>
                <a:t>终止</a:t>
              </a:r>
            </a:p>
          </p:txBody>
        </p:sp>
      </p:grpSp>
      <p:cxnSp>
        <p:nvCxnSpPr>
          <p:cNvPr id="19" name="直接箭头连接符 18">
            <a:extLst>
              <a:ext uri="{FF2B5EF4-FFF2-40B4-BE49-F238E27FC236}">
                <a16:creationId xmlns:a16="http://schemas.microsoft.com/office/drawing/2014/main" id="{F2C2CA4A-B65A-4987-87A0-EAA1A942BF11}"/>
              </a:ext>
            </a:extLst>
          </p:cNvPr>
          <p:cNvCxnSpPr>
            <a:stCxn id="6" idx="3"/>
            <a:endCxn id="9" idx="1"/>
          </p:cNvCxnSpPr>
          <p:nvPr/>
        </p:nvCxnSpPr>
        <p:spPr bwMode="auto">
          <a:xfrm>
            <a:off x="1811597" y="5321308"/>
            <a:ext cx="66967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A46E11B4-AE30-491C-8412-5FED5BDB3CB9}"/>
              </a:ext>
            </a:extLst>
          </p:cNvPr>
          <p:cNvCxnSpPr/>
          <p:nvPr/>
        </p:nvCxnSpPr>
        <p:spPr bwMode="auto">
          <a:xfrm>
            <a:off x="3035265" y="5309239"/>
            <a:ext cx="66967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A2D7EAE3-0A84-4A7D-AE94-A8ED9E9984CD}"/>
              </a:ext>
            </a:extLst>
          </p:cNvPr>
          <p:cNvCxnSpPr>
            <a:cxnSpLocks/>
            <a:endCxn id="14" idx="1"/>
          </p:cNvCxnSpPr>
          <p:nvPr/>
        </p:nvCxnSpPr>
        <p:spPr bwMode="auto">
          <a:xfrm>
            <a:off x="4258933" y="5321308"/>
            <a:ext cx="72144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2DF426C6-FE89-43E0-B3AA-308D5DCF2E2E}"/>
              </a:ext>
            </a:extLst>
          </p:cNvPr>
          <p:cNvCxnSpPr>
            <a:cxnSpLocks/>
            <a:endCxn id="16" idx="1"/>
          </p:cNvCxnSpPr>
          <p:nvPr/>
        </p:nvCxnSpPr>
        <p:spPr bwMode="auto">
          <a:xfrm flipV="1">
            <a:off x="5533333" y="5305635"/>
            <a:ext cx="669670" cy="360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1B2B745C-4658-4E6C-AB3C-019BFE6C1593}"/>
              </a:ext>
            </a:extLst>
          </p:cNvPr>
          <p:cNvCxnSpPr/>
          <p:nvPr/>
        </p:nvCxnSpPr>
        <p:spPr bwMode="auto">
          <a:xfrm>
            <a:off x="6757001" y="5305635"/>
            <a:ext cx="66967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DE7C702C-2607-47D7-80EE-49D9A8D71500}"/>
              </a:ext>
            </a:extLst>
          </p:cNvPr>
          <p:cNvCxnSpPr>
            <a:cxnSpLocks/>
            <a:stCxn id="17" idx="2"/>
          </p:cNvCxnSpPr>
          <p:nvPr/>
        </p:nvCxnSpPr>
        <p:spPr bwMode="auto">
          <a:xfrm flipH="1">
            <a:off x="7658946" y="5861368"/>
            <a:ext cx="210" cy="447952"/>
          </a:xfrm>
          <a:prstGeom prst="line">
            <a:avLst/>
          </a:prstGeom>
          <a:ln w="76200"/>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3CDD7E15-8EB0-4042-93A2-BA5421A73BF5}"/>
              </a:ext>
            </a:extLst>
          </p:cNvPr>
          <p:cNvCxnSpPr>
            <a:cxnSpLocks/>
          </p:cNvCxnSpPr>
          <p:nvPr/>
        </p:nvCxnSpPr>
        <p:spPr bwMode="auto">
          <a:xfrm flipH="1">
            <a:off x="1534808" y="6309320"/>
            <a:ext cx="61582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CD494F5B-6B8F-4AB3-895B-7CA832BF3C0F}"/>
              </a:ext>
            </a:extLst>
          </p:cNvPr>
          <p:cNvCxnSpPr>
            <a:cxnSpLocks/>
            <a:endCxn id="4" idx="2"/>
          </p:cNvCxnSpPr>
          <p:nvPr/>
        </p:nvCxnSpPr>
        <p:spPr bwMode="auto">
          <a:xfrm flipV="1">
            <a:off x="1534808" y="5861368"/>
            <a:ext cx="0" cy="447952"/>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53" name="直接连接符 52">
            <a:extLst>
              <a:ext uri="{FF2B5EF4-FFF2-40B4-BE49-F238E27FC236}">
                <a16:creationId xmlns:a16="http://schemas.microsoft.com/office/drawing/2014/main" id="{0A742E86-CD31-4F6E-92EF-2BDBF7ED37D1}"/>
              </a:ext>
            </a:extLst>
          </p:cNvPr>
          <p:cNvCxnSpPr>
            <a:cxnSpLocks/>
          </p:cNvCxnSpPr>
          <p:nvPr/>
        </p:nvCxnSpPr>
        <p:spPr bwMode="auto">
          <a:xfrm>
            <a:off x="2767972" y="5846964"/>
            <a:ext cx="8532" cy="318340"/>
          </a:xfrm>
          <a:prstGeom prst="line">
            <a:avLst/>
          </a:prstGeom>
          <a:ln w="76200"/>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E315F629-8222-49D5-AB09-C2D7B333EBF7}"/>
              </a:ext>
            </a:extLst>
          </p:cNvPr>
          <p:cNvCxnSpPr>
            <a:cxnSpLocks/>
          </p:cNvCxnSpPr>
          <p:nvPr/>
        </p:nvCxnSpPr>
        <p:spPr bwMode="auto">
          <a:xfrm flipH="1">
            <a:off x="2776504" y="6165304"/>
            <a:ext cx="248086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CBD5A02B-DEAB-4584-BFEB-6902E1897C81}"/>
              </a:ext>
            </a:extLst>
          </p:cNvPr>
          <p:cNvCxnSpPr>
            <a:cxnSpLocks/>
          </p:cNvCxnSpPr>
          <p:nvPr/>
        </p:nvCxnSpPr>
        <p:spPr bwMode="auto">
          <a:xfrm flipV="1">
            <a:off x="5257372" y="5845695"/>
            <a:ext cx="0" cy="319609"/>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0790635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left)">
                                      <p:cBhvr>
                                        <p:cTn id="15" dur="500"/>
                                        <p:tgtEl>
                                          <p:spTgt spid="4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par>
                                <p:cTn id="20" presetID="22" presetClass="entr" presetSubtype="1"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up)">
                                      <p:cBhvr>
                                        <p:cTn id="22" dur="500"/>
                                        <p:tgtEl>
                                          <p:spTgt spid="5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par>
                                <p:cTn id="27" presetID="22" presetClass="entr" presetSubtype="2"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right)">
                                      <p:cBhvr>
                                        <p:cTn id="29" dur="500"/>
                                        <p:tgtEl>
                                          <p:spTgt spid="5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4"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wipe(down)">
                                      <p:cBhvr>
                                        <p:cTn id="36" dur="500"/>
                                        <p:tgtEl>
                                          <p:spTgt spid="58"/>
                                        </p:tgtEl>
                                      </p:cBhvr>
                                    </p:animEffect>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left)">
                                      <p:cBhvr>
                                        <p:cTn id="40" dur="500"/>
                                        <p:tgtEl>
                                          <p:spTgt spid="50"/>
                                        </p:tgtEl>
                                      </p:cBhvr>
                                    </p:animEffect>
                                  </p:childTnLst>
                                </p:cTn>
                              </p:par>
                            </p:childTnLst>
                          </p:cTn>
                        </p:par>
                        <p:par>
                          <p:cTn id="41" fill="hold">
                            <p:stCondLst>
                              <p:cond delay="3500"/>
                            </p:stCondLst>
                            <p:childTnLst>
                              <p:par>
                                <p:cTn id="42" presetID="22" presetClass="entr" presetSubtype="8" fill="hold"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4000"/>
                            </p:stCondLst>
                            <p:childTnLst>
                              <p:par>
                                <p:cTn id="46" presetID="22" presetClass="entr" presetSubtype="8" fill="hold" nodeType="after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par>
                          <p:cTn id="49" fill="hold">
                            <p:stCondLst>
                              <p:cond delay="4500"/>
                            </p:stCondLst>
                            <p:childTnLst>
                              <p:par>
                                <p:cTn id="50" presetID="22" presetClass="entr" presetSubtype="8"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left)">
                                      <p:cBhvr>
                                        <p:cTn id="57" dur="500"/>
                                        <p:tgtEl>
                                          <p:spTgt spid="52"/>
                                        </p:tgtEl>
                                      </p:cBhvr>
                                    </p:animEffect>
                                  </p:childTnLst>
                                </p:cTn>
                              </p:par>
                            </p:childTnLst>
                          </p:cTn>
                        </p:par>
                        <p:par>
                          <p:cTn id="58" fill="hold">
                            <p:stCondLst>
                              <p:cond delay="500"/>
                            </p:stCondLst>
                            <p:childTnLst>
                              <p:par>
                                <p:cTn id="59" presetID="22" presetClass="entr" presetSubtype="1"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up)">
                                      <p:cBhvr>
                                        <p:cTn id="61" dur="500"/>
                                        <p:tgtEl>
                                          <p:spTgt spid="27"/>
                                        </p:tgtEl>
                                      </p:cBhvr>
                                    </p:animEffect>
                                  </p:childTnLst>
                                </p:cTn>
                              </p:par>
                            </p:childTnLst>
                          </p:cTn>
                        </p:par>
                        <p:par>
                          <p:cTn id="62" fill="hold">
                            <p:stCondLst>
                              <p:cond delay="1000"/>
                            </p:stCondLst>
                            <p:childTnLst>
                              <p:par>
                                <p:cTn id="63" presetID="22" presetClass="entr" presetSubtype="2" fill="hold" nodeType="after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right)">
                                      <p:cBhvr>
                                        <p:cTn id="65" dur="500"/>
                                        <p:tgtEl>
                                          <p:spTgt spid="30"/>
                                        </p:tgtEl>
                                      </p:cBhvr>
                                    </p:animEffect>
                                  </p:childTnLst>
                                </p:cTn>
                              </p:par>
                            </p:childTnLst>
                          </p:cTn>
                        </p:par>
                        <p:par>
                          <p:cTn id="66" fill="hold">
                            <p:stCondLst>
                              <p:cond delay="1500"/>
                            </p:stCondLst>
                            <p:childTnLst>
                              <p:par>
                                <p:cTn id="67" presetID="22" presetClass="entr" presetSubtype="4" fill="hold"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FC579-9108-481E-928B-1900AFE3ACF0}"/>
              </a:ext>
            </a:extLst>
          </p:cNvPr>
          <p:cNvSpPr>
            <a:spLocks noGrp="1"/>
          </p:cNvSpPr>
          <p:nvPr>
            <p:ph type="title"/>
          </p:nvPr>
        </p:nvSpPr>
        <p:spPr/>
        <p:txBody>
          <a:bodyPr/>
          <a:lstStyle/>
          <a:p>
            <a:r>
              <a:rPr lang="zh-CN" altLang="en-US" dirty="0"/>
              <a:t>六、</a:t>
            </a:r>
            <a:r>
              <a:rPr lang="en-US" altLang="zh-CN" dirty="0"/>
              <a:t>LCP</a:t>
            </a:r>
            <a:endParaRPr lang="zh-CN" altLang="en-US" dirty="0"/>
          </a:p>
        </p:txBody>
      </p:sp>
      <p:sp>
        <p:nvSpPr>
          <p:cNvPr id="6" name="文本框 5">
            <a:extLst>
              <a:ext uri="{FF2B5EF4-FFF2-40B4-BE49-F238E27FC236}">
                <a16:creationId xmlns:a16="http://schemas.microsoft.com/office/drawing/2014/main" id="{206F85DF-AEA3-45B2-9C77-395AFBF9B3BA}"/>
              </a:ext>
            </a:extLst>
          </p:cNvPr>
          <p:cNvSpPr txBox="1"/>
          <p:nvPr/>
        </p:nvSpPr>
        <p:spPr>
          <a:xfrm>
            <a:off x="971550" y="1331628"/>
            <a:ext cx="7704906" cy="1200329"/>
          </a:xfrm>
          <a:prstGeom prst="rect">
            <a:avLst/>
          </a:prstGeom>
          <a:noFill/>
        </p:spPr>
        <p:txBody>
          <a:bodyPr wrap="square">
            <a:spAutoFit/>
          </a:bodyPr>
          <a:lstStyle/>
          <a:p>
            <a:r>
              <a:rPr lang="zh-CN" altLang="en-US" dirty="0"/>
              <a:t>链路控制协议（</a:t>
            </a:r>
            <a:r>
              <a:rPr lang="en-US" altLang="zh-CN" dirty="0"/>
              <a:t>Link Control Protocol</a:t>
            </a:r>
            <a:r>
              <a:rPr lang="zh-CN" altLang="en-US" dirty="0"/>
              <a:t>，</a:t>
            </a:r>
            <a:r>
              <a:rPr lang="en-US" altLang="zh-CN" dirty="0"/>
              <a:t>LCP</a:t>
            </a:r>
            <a:r>
              <a:rPr lang="zh-CN" altLang="en-US" dirty="0"/>
              <a:t>）是</a:t>
            </a:r>
            <a:r>
              <a:rPr lang="en-US" altLang="zh-CN" dirty="0"/>
              <a:t>PPP</a:t>
            </a:r>
            <a:r>
              <a:rPr lang="zh-CN" altLang="en-US" dirty="0"/>
              <a:t>协议的一个子集，用于点对点通信时发送端和接收端协商确定一系列必要的信息。</a:t>
            </a:r>
          </a:p>
        </p:txBody>
      </p:sp>
      <p:sp>
        <p:nvSpPr>
          <p:cNvPr id="7" name="内容占位符 2">
            <a:extLst>
              <a:ext uri="{FF2B5EF4-FFF2-40B4-BE49-F238E27FC236}">
                <a16:creationId xmlns:a16="http://schemas.microsoft.com/office/drawing/2014/main" id="{D1CECB1C-13AD-4B4A-980C-756792E6D407}"/>
              </a:ext>
            </a:extLst>
          </p:cNvPr>
          <p:cNvSpPr txBox="1">
            <a:spLocks/>
          </p:cNvSpPr>
          <p:nvPr/>
        </p:nvSpPr>
        <p:spPr bwMode="auto">
          <a:xfrm>
            <a:off x="969504" y="3379112"/>
            <a:ext cx="7391400"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sz="2400" kern="0" dirty="0">
                <a:latin typeface="+mn-ea"/>
              </a:rPr>
              <a:t>链路配置报文：建立和配置一条链路</a:t>
            </a:r>
          </a:p>
          <a:p>
            <a:r>
              <a:rPr lang="zh-CN" altLang="en-US" sz="2400" kern="0" dirty="0">
                <a:latin typeface="+mn-ea"/>
              </a:rPr>
              <a:t>链路维护报文：维护和调试链路</a:t>
            </a:r>
          </a:p>
          <a:p>
            <a:r>
              <a:rPr lang="zh-CN" altLang="en-US" sz="2400" kern="0" dirty="0">
                <a:latin typeface="+mn-ea"/>
              </a:rPr>
              <a:t>链路终止报文：终止一条链路</a:t>
            </a:r>
          </a:p>
        </p:txBody>
      </p:sp>
      <p:sp>
        <p:nvSpPr>
          <p:cNvPr id="8" name="文本框 7">
            <a:extLst>
              <a:ext uri="{FF2B5EF4-FFF2-40B4-BE49-F238E27FC236}">
                <a16:creationId xmlns:a16="http://schemas.microsoft.com/office/drawing/2014/main" id="{E4EB6F67-4650-4351-9484-2EDEFBFA7949}"/>
              </a:ext>
            </a:extLst>
          </p:cNvPr>
          <p:cNvSpPr txBox="1"/>
          <p:nvPr/>
        </p:nvSpPr>
        <p:spPr>
          <a:xfrm>
            <a:off x="969504" y="2724702"/>
            <a:ext cx="7609520" cy="461665"/>
          </a:xfrm>
          <a:prstGeom prst="rect">
            <a:avLst/>
          </a:prstGeom>
          <a:noFill/>
        </p:spPr>
        <p:txBody>
          <a:bodyPr wrap="square">
            <a:spAutoFit/>
          </a:bodyPr>
          <a:lstStyle/>
          <a:p>
            <a:r>
              <a:rPr lang="zh-CN" altLang="en-US" dirty="0"/>
              <a:t>针对不同的工作，</a:t>
            </a:r>
            <a:r>
              <a:rPr lang="en-US" altLang="zh-CN" dirty="0"/>
              <a:t>LCP</a:t>
            </a:r>
            <a:r>
              <a:rPr lang="zh-CN" altLang="en-US" dirty="0"/>
              <a:t>协议有三种不同类型的帧：</a:t>
            </a:r>
          </a:p>
        </p:txBody>
      </p:sp>
    </p:spTree>
    <p:extLst>
      <p:ext uri="{BB962C8B-B14F-4D97-AF65-F5344CB8AC3E}">
        <p14:creationId xmlns:p14="http://schemas.microsoft.com/office/powerpoint/2010/main" val="38775690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2CAD64C-023D-49BA-9EA7-FA712A013935}"/>
              </a:ext>
            </a:extLst>
          </p:cNvPr>
          <p:cNvSpPr txBox="1"/>
          <p:nvPr/>
        </p:nvSpPr>
        <p:spPr>
          <a:xfrm>
            <a:off x="3419872" y="332656"/>
            <a:ext cx="2952328" cy="461665"/>
          </a:xfrm>
          <a:prstGeom prst="rect">
            <a:avLst/>
          </a:prstGeom>
          <a:noFill/>
        </p:spPr>
        <p:txBody>
          <a:bodyPr wrap="square" rtlCol="0">
            <a:spAutoFit/>
          </a:bodyPr>
          <a:lstStyle/>
          <a:p>
            <a:r>
              <a:rPr lang="en-US" altLang="zh-CN" dirty="0"/>
              <a:t>1</a:t>
            </a:r>
            <a:r>
              <a:rPr lang="zh-CN" altLang="en-US" dirty="0"/>
              <a:t>、</a:t>
            </a:r>
            <a:r>
              <a:rPr lang="en-US" altLang="zh-CN" dirty="0"/>
              <a:t>LCP</a:t>
            </a:r>
            <a:r>
              <a:rPr lang="zh-CN" altLang="en-US" dirty="0"/>
              <a:t>协议格式</a:t>
            </a:r>
          </a:p>
        </p:txBody>
      </p:sp>
      <p:pic>
        <p:nvPicPr>
          <p:cNvPr id="9" name="图片 8">
            <a:extLst>
              <a:ext uri="{FF2B5EF4-FFF2-40B4-BE49-F238E27FC236}">
                <a16:creationId xmlns:a16="http://schemas.microsoft.com/office/drawing/2014/main" id="{3F6C8087-F362-46C3-83E1-4F27A78C08B5}"/>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07504" y="3598130"/>
            <a:ext cx="8928992" cy="1111594"/>
          </a:xfrm>
          <a:prstGeom prst="rect">
            <a:avLst/>
          </a:prstGeom>
        </p:spPr>
      </p:pic>
      <p:sp>
        <p:nvSpPr>
          <p:cNvPr id="10" name="文本框 9">
            <a:extLst>
              <a:ext uri="{FF2B5EF4-FFF2-40B4-BE49-F238E27FC236}">
                <a16:creationId xmlns:a16="http://schemas.microsoft.com/office/drawing/2014/main" id="{535D2792-6AA5-4B11-895A-9163D6D78D83}"/>
              </a:ext>
            </a:extLst>
          </p:cNvPr>
          <p:cNvSpPr txBox="1"/>
          <p:nvPr/>
        </p:nvSpPr>
        <p:spPr>
          <a:xfrm>
            <a:off x="539552" y="1580798"/>
            <a:ext cx="8208912" cy="830997"/>
          </a:xfrm>
          <a:prstGeom prst="rect">
            <a:avLst/>
          </a:prstGeom>
          <a:noFill/>
        </p:spPr>
        <p:txBody>
          <a:bodyPr wrap="square" rtlCol="0">
            <a:spAutoFit/>
          </a:bodyPr>
          <a:lstStyle/>
          <a:p>
            <a:r>
              <a:rPr lang="en-US" altLang="zh-CN" dirty="0"/>
              <a:t>LCP</a:t>
            </a:r>
            <a:r>
              <a:rPr lang="zh-CN" altLang="en-US" dirty="0"/>
              <a:t>是</a:t>
            </a:r>
            <a:r>
              <a:rPr lang="en-US" altLang="zh-CN" dirty="0"/>
              <a:t>PPP</a:t>
            </a:r>
            <a:r>
              <a:rPr lang="zh-CN" altLang="en-US" dirty="0"/>
              <a:t>的子协议，嵌入在</a:t>
            </a:r>
            <a:r>
              <a:rPr lang="en-US" altLang="zh-CN" dirty="0"/>
              <a:t>PPP</a:t>
            </a:r>
            <a:r>
              <a:rPr lang="zh-CN" altLang="en-US" dirty="0"/>
              <a:t>的信息部分。当</a:t>
            </a:r>
            <a:r>
              <a:rPr lang="en-US" altLang="zh-CN" dirty="0"/>
              <a:t>PPP</a:t>
            </a:r>
            <a:r>
              <a:rPr lang="zh-CN" altLang="en-US" dirty="0"/>
              <a:t>的协议字段的值为</a:t>
            </a:r>
            <a:r>
              <a:rPr lang="en-US" altLang="zh-CN" dirty="0"/>
              <a:t>0xC021</a:t>
            </a:r>
            <a:r>
              <a:rPr lang="zh-CN" altLang="en-US" dirty="0"/>
              <a:t>时，表示其信息部分为</a:t>
            </a:r>
            <a:r>
              <a:rPr lang="en-US" altLang="zh-CN" dirty="0"/>
              <a:t>LCP</a:t>
            </a:r>
            <a:r>
              <a:rPr lang="zh-CN" altLang="en-US" dirty="0"/>
              <a:t>协议。</a:t>
            </a:r>
            <a:endParaRPr lang="en-US" altLang="zh-CN" dirty="0"/>
          </a:p>
        </p:txBody>
      </p:sp>
      <p:sp>
        <p:nvSpPr>
          <p:cNvPr id="12" name="文本框 11">
            <a:extLst>
              <a:ext uri="{FF2B5EF4-FFF2-40B4-BE49-F238E27FC236}">
                <a16:creationId xmlns:a16="http://schemas.microsoft.com/office/drawing/2014/main" id="{1ADB7420-655A-48AB-9A5C-38A071EFD2E5}"/>
              </a:ext>
            </a:extLst>
          </p:cNvPr>
          <p:cNvSpPr txBox="1"/>
          <p:nvPr/>
        </p:nvSpPr>
        <p:spPr>
          <a:xfrm>
            <a:off x="410394" y="3042876"/>
            <a:ext cx="4592594" cy="461665"/>
          </a:xfrm>
          <a:prstGeom prst="rect">
            <a:avLst/>
          </a:prstGeom>
          <a:noFill/>
        </p:spPr>
        <p:txBody>
          <a:bodyPr wrap="square">
            <a:spAutoFit/>
          </a:bodyPr>
          <a:lstStyle/>
          <a:p>
            <a:r>
              <a:rPr lang="en-US" altLang="zh-CN" dirty="0"/>
              <a:t>LCP</a:t>
            </a:r>
            <a:r>
              <a:rPr lang="zh-CN" altLang="en-US" dirty="0"/>
              <a:t>协议的格式如下：</a:t>
            </a:r>
          </a:p>
        </p:txBody>
      </p:sp>
      <p:sp>
        <p:nvSpPr>
          <p:cNvPr id="14" name="文本框 13">
            <a:extLst>
              <a:ext uri="{FF2B5EF4-FFF2-40B4-BE49-F238E27FC236}">
                <a16:creationId xmlns:a16="http://schemas.microsoft.com/office/drawing/2014/main" id="{ECBB49B1-52E4-4C5A-92F4-8ACCB8D74E98}"/>
              </a:ext>
            </a:extLst>
          </p:cNvPr>
          <p:cNvSpPr txBox="1"/>
          <p:nvPr/>
        </p:nvSpPr>
        <p:spPr>
          <a:xfrm>
            <a:off x="394005" y="4815537"/>
            <a:ext cx="8208912" cy="461665"/>
          </a:xfrm>
          <a:prstGeom prst="rect">
            <a:avLst/>
          </a:prstGeom>
          <a:noFill/>
        </p:spPr>
        <p:txBody>
          <a:bodyPr wrap="square">
            <a:spAutoFit/>
          </a:bodyPr>
          <a:lstStyle/>
          <a:p>
            <a:r>
              <a:rPr lang="en-US" altLang="zh-CN" dirty="0"/>
              <a:t>LCP</a:t>
            </a:r>
            <a:r>
              <a:rPr lang="zh-CN" altLang="en-US" dirty="0"/>
              <a:t>帧有四个字段：</a:t>
            </a:r>
            <a:r>
              <a:rPr lang="en-US" altLang="zh-CN" dirty="0"/>
              <a:t>Code</a:t>
            </a:r>
            <a:r>
              <a:rPr lang="zh-CN" altLang="en-US" dirty="0"/>
              <a:t>、</a:t>
            </a:r>
            <a:r>
              <a:rPr lang="en-US" altLang="zh-CN" dirty="0"/>
              <a:t>Ident</a:t>
            </a:r>
            <a:r>
              <a:rPr lang="zh-CN" altLang="en-US" dirty="0"/>
              <a:t>、</a:t>
            </a:r>
            <a:r>
              <a:rPr lang="en-US" altLang="zh-CN" dirty="0"/>
              <a:t>Length</a:t>
            </a:r>
            <a:r>
              <a:rPr lang="zh-CN" altLang="en-US" dirty="0"/>
              <a:t>、</a:t>
            </a:r>
            <a:r>
              <a:rPr lang="en-US" altLang="zh-CN" dirty="0"/>
              <a:t>LCP Data</a:t>
            </a:r>
            <a:r>
              <a:rPr lang="zh-CN" altLang="en-US" dirty="0"/>
              <a:t>。</a:t>
            </a:r>
          </a:p>
        </p:txBody>
      </p:sp>
    </p:spTree>
    <p:extLst>
      <p:ext uri="{BB962C8B-B14F-4D97-AF65-F5344CB8AC3E}">
        <p14:creationId xmlns:p14="http://schemas.microsoft.com/office/powerpoint/2010/main" val="2316281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1074B56-6DF1-4183-B221-64A4EB782159}"/>
              </a:ext>
            </a:extLst>
          </p:cNvPr>
          <p:cNvSpPr>
            <a:spLocks noGrp="1"/>
          </p:cNvSpPr>
          <p:nvPr>
            <p:ph idx="1"/>
          </p:nvPr>
        </p:nvSpPr>
        <p:spPr>
          <a:xfrm>
            <a:off x="819150" y="2091135"/>
            <a:ext cx="7391400" cy="2160591"/>
          </a:xfrm>
        </p:spPr>
        <p:txBody>
          <a:bodyPr/>
          <a:lstStyle/>
          <a:p>
            <a:r>
              <a:rPr lang="zh-CN" altLang="en-US" sz="2400" b="0" dirty="0">
                <a:latin typeface="+mn-ea"/>
              </a:rPr>
              <a:t>源结点按照顺序对每个数据帧进行编号再发送。</a:t>
            </a:r>
            <a:endParaRPr lang="en-US" altLang="zh-CN" sz="2400" b="0" dirty="0">
              <a:latin typeface="+mn-ea"/>
            </a:endParaRPr>
          </a:p>
          <a:p>
            <a:r>
              <a:rPr lang="zh-CN" altLang="en-US" sz="2400" b="0" dirty="0">
                <a:latin typeface="+mn-ea"/>
              </a:rPr>
              <a:t>目的结点收到数据帧向源结点发出确认帧。</a:t>
            </a:r>
            <a:endParaRPr lang="en-US" altLang="zh-CN" sz="2400" b="0" dirty="0">
              <a:latin typeface="+mn-ea"/>
            </a:endParaRPr>
          </a:p>
          <a:p>
            <a:r>
              <a:rPr lang="zh-CN" altLang="en-US" sz="2400" b="0" dirty="0">
                <a:latin typeface="+mn-ea"/>
              </a:rPr>
              <a:t>如果在规定的时间内源结点未收到相应数据帧的确认帧，则认为已经丢失，重新发送数据帧。</a:t>
            </a:r>
            <a:endParaRPr lang="en-US" altLang="zh-CN" sz="2400" b="0" dirty="0">
              <a:latin typeface="+mn-ea"/>
            </a:endParaRPr>
          </a:p>
          <a:p>
            <a:r>
              <a:rPr lang="zh-CN" altLang="en-US" sz="2400" b="0" dirty="0">
                <a:latin typeface="+mn-ea"/>
              </a:rPr>
              <a:t>主要用于不可靠信道，如无线通信系统。</a:t>
            </a:r>
          </a:p>
        </p:txBody>
      </p:sp>
      <p:sp>
        <p:nvSpPr>
          <p:cNvPr id="4" name="文本框 3">
            <a:extLst>
              <a:ext uri="{FF2B5EF4-FFF2-40B4-BE49-F238E27FC236}">
                <a16:creationId xmlns:a16="http://schemas.microsoft.com/office/drawing/2014/main" id="{37130EEB-BE54-4DED-A424-B4753F275909}"/>
              </a:ext>
            </a:extLst>
          </p:cNvPr>
          <p:cNvSpPr txBox="1"/>
          <p:nvPr/>
        </p:nvSpPr>
        <p:spPr>
          <a:xfrm>
            <a:off x="819150" y="1268760"/>
            <a:ext cx="3456384" cy="461665"/>
          </a:xfrm>
          <a:prstGeom prst="rect">
            <a:avLst/>
          </a:prstGeom>
          <a:noFill/>
        </p:spPr>
        <p:txBody>
          <a:bodyPr wrap="square" rtlCol="0">
            <a:spAutoFit/>
          </a:bodyPr>
          <a:lstStyle/>
          <a:p>
            <a:r>
              <a:rPr lang="en-US" altLang="zh-CN" dirty="0"/>
              <a:t>2.</a:t>
            </a:r>
            <a:r>
              <a:rPr lang="zh-CN" altLang="en-US" dirty="0"/>
              <a:t>有</a:t>
            </a:r>
            <a:r>
              <a:rPr lang="zh-CN" altLang="en-US" sz="2400" dirty="0"/>
              <a:t>确认的无连接服务</a:t>
            </a:r>
          </a:p>
        </p:txBody>
      </p:sp>
    </p:spTree>
    <p:extLst>
      <p:ext uri="{BB962C8B-B14F-4D97-AF65-F5344CB8AC3E}">
        <p14:creationId xmlns:p14="http://schemas.microsoft.com/office/powerpoint/2010/main" val="2671674183"/>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61109E-E6CE-422D-9590-8685370079E6}"/>
              </a:ext>
            </a:extLst>
          </p:cNvPr>
          <p:cNvSpPr>
            <a:spLocks noGrp="1"/>
          </p:cNvSpPr>
          <p:nvPr>
            <p:ph idx="1"/>
          </p:nvPr>
        </p:nvSpPr>
        <p:spPr>
          <a:xfrm>
            <a:off x="971550" y="1412776"/>
            <a:ext cx="7391400" cy="830997"/>
          </a:xfrm>
        </p:spPr>
        <p:txBody>
          <a:bodyPr/>
          <a:lstStyle/>
          <a:p>
            <a:r>
              <a:rPr lang="en-US" altLang="zh-CN" sz="2400" dirty="0">
                <a:latin typeface="+mn-ea"/>
              </a:rPr>
              <a:t>Code</a:t>
            </a:r>
            <a:r>
              <a:rPr lang="zh-CN" altLang="en-US" sz="2400" dirty="0">
                <a:latin typeface="+mn-ea"/>
              </a:rPr>
              <a:t>字段：标识</a:t>
            </a:r>
            <a:r>
              <a:rPr lang="en-US" altLang="zh-CN" sz="2400" dirty="0">
                <a:latin typeface="+mn-ea"/>
              </a:rPr>
              <a:t>LCP</a:t>
            </a:r>
            <a:r>
              <a:rPr lang="zh-CN" altLang="en-US" sz="2400" dirty="0">
                <a:latin typeface="+mn-ea"/>
              </a:rPr>
              <a:t>数据报文（</a:t>
            </a:r>
            <a:r>
              <a:rPr lang="en-US" altLang="zh-CN" sz="2400" dirty="0">
                <a:latin typeface="+mn-ea"/>
              </a:rPr>
              <a:t>Request</a:t>
            </a:r>
            <a:r>
              <a:rPr lang="zh-CN" altLang="en-US" sz="2400" dirty="0">
                <a:latin typeface="+mn-ea"/>
              </a:rPr>
              <a:t>或</a:t>
            </a:r>
            <a:r>
              <a:rPr lang="en-US" altLang="zh-CN" sz="2400" dirty="0">
                <a:latin typeface="+mn-ea"/>
              </a:rPr>
              <a:t>Reply</a:t>
            </a:r>
            <a:r>
              <a:rPr lang="zh-CN" altLang="en-US" sz="2400" dirty="0">
                <a:latin typeface="+mn-ea"/>
              </a:rPr>
              <a:t>）类型。值如下：</a:t>
            </a:r>
          </a:p>
        </p:txBody>
      </p:sp>
      <p:pic>
        <p:nvPicPr>
          <p:cNvPr id="7" name="图片 6">
            <a:extLst>
              <a:ext uri="{FF2B5EF4-FFF2-40B4-BE49-F238E27FC236}">
                <a16:creationId xmlns:a16="http://schemas.microsoft.com/office/drawing/2014/main" id="{054901B9-0ED5-444C-A02F-41A83ABFF79B}"/>
              </a:ext>
            </a:extLst>
          </p:cNvPr>
          <p:cNvPicPr>
            <a:picLocks noChangeAspect="1"/>
          </p:cNvPicPr>
          <p:nvPr/>
        </p:nvPicPr>
        <p:blipFill>
          <a:blip r:embed="rId2"/>
          <a:stretch>
            <a:fillRect/>
          </a:stretch>
        </p:blipFill>
        <p:spPr>
          <a:xfrm>
            <a:off x="0" y="2278632"/>
            <a:ext cx="9144000" cy="4102752"/>
          </a:xfrm>
          <a:prstGeom prst="rect">
            <a:avLst/>
          </a:prstGeom>
        </p:spPr>
      </p:pic>
    </p:spTree>
    <p:extLst>
      <p:ext uri="{BB962C8B-B14F-4D97-AF65-F5344CB8AC3E}">
        <p14:creationId xmlns:p14="http://schemas.microsoft.com/office/powerpoint/2010/main" val="3418147490"/>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F2E080-D87F-45B2-9196-49B319A29AE9}"/>
              </a:ext>
            </a:extLst>
          </p:cNvPr>
          <p:cNvSpPr>
            <a:spLocks noGrp="1"/>
          </p:cNvSpPr>
          <p:nvPr>
            <p:ph idx="1"/>
          </p:nvPr>
        </p:nvSpPr>
        <p:spPr>
          <a:xfrm>
            <a:off x="978034" y="1484784"/>
            <a:ext cx="7391400" cy="3207032"/>
          </a:xfrm>
        </p:spPr>
        <p:txBody>
          <a:bodyPr/>
          <a:lstStyle/>
          <a:p>
            <a:r>
              <a:rPr lang="en-US" altLang="zh-CN" sz="2400" dirty="0">
                <a:latin typeface="+mn-ea"/>
              </a:rPr>
              <a:t>Ident</a:t>
            </a:r>
            <a:r>
              <a:rPr lang="zh-CN" altLang="en-US" sz="2400" dirty="0">
                <a:latin typeface="+mn-ea"/>
              </a:rPr>
              <a:t>字段：</a:t>
            </a:r>
            <a:r>
              <a:rPr lang="en-US" altLang="zh-CN" sz="2400" dirty="0">
                <a:latin typeface="+mn-ea"/>
              </a:rPr>
              <a:t>LCP</a:t>
            </a:r>
            <a:r>
              <a:rPr lang="zh-CN" altLang="en-US" sz="2400" dirty="0">
                <a:latin typeface="+mn-ea"/>
              </a:rPr>
              <a:t>报文序列号，用于匹配</a:t>
            </a:r>
            <a:r>
              <a:rPr lang="en-US" altLang="zh-CN" sz="2400" dirty="0">
                <a:latin typeface="+mn-ea"/>
              </a:rPr>
              <a:t>Request</a:t>
            </a:r>
            <a:r>
              <a:rPr lang="zh-CN" altLang="en-US" sz="2400" dirty="0">
                <a:latin typeface="+mn-ea"/>
              </a:rPr>
              <a:t>和</a:t>
            </a:r>
            <a:r>
              <a:rPr lang="en-US" altLang="zh-CN" sz="2400" dirty="0">
                <a:latin typeface="+mn-ea"/>
              </a:rPr>
              <a:t>Reply</a:t>
            </a:r>
            <a:r>
              <a:rPr lang="zh-CN" altLang="en-US" sz="2400" dirty="0">
                <a:latin typeface="+mn-ea"/>
              </a:rPr>
              <a:t>报文。</a:t>
            </a:r>
            <a:endParaRPr lang="en-US" altLang="zh-CN" sz="2400" dirty="0">
              <a:latin typeface="+mn-ea"/>
            </a:endParaRPr>
          </a:p>
          <a:p>
            <a:pPr lvl="1"/>
            <a:r>
              <a:rPr lang="en-US" altLang="zh-CN" sz="2000" dirty="0">
                <a:latin typeface="+mn-ea"/>
              </a:rPr>
              <a:t>Request</a:t>
            </a:r>
            <a:r>
              <a:rPr lang="zh-CN" altLang="en-US" sz="2000" dirty="0">
                <a:latin typeface="+mn-ea"/>
              </a:rPr>
              <a:t>帧的发送端生成，保持递增。</a:t>
            </a:r>
            <a:endParaRPr lang="en-US" altLang="zh-CN" sz="2000" dirty="0">
              <a:latin typeface="+mn-ea"/>
            </a:endParaRPr>
          </a:p>
          <a:p>
            <a:pPr lvl="1"/>
            <a:r>
              <a:rPr lang="zh-CN" altLang="en-US" sz="2000" dirty="0">
                <a:latin typeface="+mn-ea"/>
              </a:rPr>
              <a:t>应答报文的</a:t>
            </a:r>
            <a:r>
              <a:rPr lang="en-US" altLang="zh-CN" sz="2000" dirty="0">
                <a:latin typeface="+mn-ea"/>
              </a:rPr>
              <a:t>Ident</a:t>
            </a:r>
            <a:r>
              <a:rPr lang="zh-CN" altLang="en-US" sz="2000" dirty="0">
                <a:latin typeface="+mn-ea"/>
              </a:rPr>
              <a:t>值直接</a:t>
            </a:r>
            <a:r>
              <a:rPr lang="en-US" altLang="zh-CN" sz="2000" dirty="0">
                <a:latin typeface="+mn-ea"/>
              </a:rPr>
              <a:t>Request</a:t>
            </a:r>
            <a:r>
              <a:rPr lang="zh-CN" altLang="en-US" sz="2000" dirty="0">
                <a:latin typeface="+mn-ea"/>
              </a:rPr>
              <a:t>报文的</a:t>
            </a:r>
            <a:r>
              <a:rPr lang="en-US" altLang="zh-CN" sz="2000" dirty="0">
                <a:latin typeface="+mn-ea"/>
              </a:rPr>
              <a:t>Ident</a:t>
            </a:r>
            <a:r>
              <a:rPr lang="zh-CN" altLang="en-US" sz="2000" dirty="0">
                <a:latin typeface="+mn-ea"/>
              </a:rPr>
              <a:t>的值，以帮助对端识别匹配。</a:t>
            </a:r>
            <a:endParaRPr lang="en-US" altLang="zh-CN" sz="2000" dirty="0">
              <a:latin typeface="+mn-ea"/>
            </a:endParaRPr>
          </a:p>
          <a:p>
            <a:r>
              <a:rPr lang="en-US" altLang="zh-CN" sz="2400" dirty="0">
                <a:latin typeface="+mn-ea"/>
              </a:rPr>
              <a:t>Length: LCP</a:t>
            </a:r>
            <a:r>
              <a:rPr lang="zh-CN" altLang="en-US" sz="2400" dirty="0">
                <a:latin typeface="+mn-ea"/>
              </a:rPr>
              <a:t>报文的长度，以字节为单位。</a:t>
            </a:r>
            <a:endParaRPr lang="en-US" altLang="zh-CN" sz="2400" dirty="0">
              <a:latin typeface="+mn-ea"/>
            </a:endParaRPr>
          </a:p>
          <a:p>
            <a:pPr lvl="1"/>
            <a:r>
              <a:rPr lang="zh-CN" altLang="en-US" sz="2000" dirty="0">
                <a:latin typeface="+mn-ea"/>
              </a:rPr>
              <a:t> </a:t>
            </a:r>
            <a:r>
              <a:rPr lang="en-US" altLang="zh-CN" sz="2000" dirty="0" err="1">
                <a:latin typeface="+mn-ea"/>
              </a:rPr>
              <a:t>Code+Ident+Length+LCP</a:t>
            </a:r>
            <a:r>
              <a:rPr lang="en-US" altLang="zh-CN" sz="2000" dirty="0">
                <a:latin typeface="+mn-ea"/>
              </a:rPr>
              <a:t> Data</a:t>
            </a:r>
            <a:endParaRPr lang="zh-CN" altLang="en-US" sz="2000" dirty="0">
              <a:latin typeface="+mn-ea"/>
            </a:endParaRPr>
          </a:p>
          <a:p>
            <a:r>
              <a:rPr lang="en-US" altLang="zh-CN" sz="2400" dirty="0">
                <a:latin typeface="+mn-ea"/>
              </a:rPr>
              <a:t>LCP Data</a:t>
            </a:r>
            <a:r>
              <a:rPr lang="zh-CN" altLang="en-US" sz="2400" dirty="0">
                <a:latin typeface="+mn-ea"/>
              </a:rPr>
              <a:t>： </a:t>
            </a:r>
            <a:r>
              <a:rPr lang="en-US" altLang="zh-CN" sz="2400" dirty="0">
                <a:latin typeface="+mn-ea"/>
              </a:rPr>
              <a:t>LCP</a:t>
            </a:r>
            <a:r>
              <a:rPr lang="zh-CN" altLang="en-US" sz="2400" dirty="0">
                <a:latin typeface="+mn-ea"/>
              </a:rPr>
              <a:t>数据报文。</a:t>
            </a:r>
          </a:p>
        </p:txBody>
      </p:sp>
    </p:spTree>
    <p:extLst>
      <p:ext uri="{BB962C8B-B14F-4D97-AF65-F5344CB8AC3E}">
        <p14:creationId xmlns:p14="http://schemas.microsoft.com/office/powerpoint/2010/main" val="3278428213"/>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D65391-F357-4F79-A26F-D5A8B5A84DB6}"/>
              </a:ext>
            </a:extLst>
          </p:cNvPr>
          <p:cNvSpPr>
            <a:spLocks noGrp="1"/>
          </p:cNvSpPr>
          <p:nvPr>
            <p:ph idx="1"/>
          </p:nvPr>
        </p:nvSpPr>
        <p:spPr>
          <a:xfrm>
            <a:off x="832151" y="1922832"/>
            <a:ext cx="7628281" cy="3268587"/>
          </a:xfrm>
        </p:spPr>
        <p:txBody>
          <a:bodyPr/>
          <a:lstStyle/>
          <a:p>
            <a:r>
              <a:rPr lang="en-US" altLang="zh-CN" sz="2400" dirty="0">
                <a:latin typeface="+mn-ea"/>
              </a:rPr>
              <a:t>Config-Request</a:t>
            </a:r>
            <a:r>
              <a:rPr lang="zh-CN" altLang="en-US" sz="2400" dirty="0">
                <a:latin typeface="+mn-ea"/>
              </a:rPr>
              <a:t>：代码为</a:t>
            </a:r>
            <a:r>
              <a:rPr lang="en-US" altLang="zh-CN" sz="2400" dirty="0">
                <a:latin typeface="+mn-ea"/>
              </a:rPr>
              <a:t>0x01</a:t>
            </a:r>
            <a:r>
              <a:rPr lang="zh-CN" altLang="en-US" sz="2400" dirty="0">
                <a:latin typeface="+mn-ea"/>
              </a:rPr>
              <a:t>，启用链路以及配置请求报文。链路两端结点均可根据需要主动发出。</a:t>
            </a:r>
            <a:endParaRPr lang="en-US" altLang="zh-CN" sz="2400" dirty="0">
              <a:latin typeface="+mn-ea"/>
            </a:endParaRPr>
          </a:p>
          <a:p>
            <a:r>
              <a:rPr lang="en-US" altLang="zh-CN" sz="2400" dirty="0">
                <a:latin typeface="+mn-ea"/>
              </a:rPr>
              <a:t>Config-Ack</a:t>
            </a:r>
            <a:r>
              <a:rPr lang="zh-CN" altLang="en-US" sz="2400" dirty="0">
                <a:latin typeface="+mn-ea"/>
              </a:rPr>
              <a:t>：代码</a:t>
            </a:r>
            <a:r>
              <a:rPr lang="en-US" altLang="zh-CN" sz="2400" dirty="0">
                <a:latin typeface="+mn-ea"/>
              </a:rPr>
              <a:t>0x02</a:t>
            </a:r>
            <a:r>
              <a:rPr lang="zh-CN" altLang="en-US" sz="2400" dirty="0">
                <a:latin typeface="+mn-ea"/>
              </a:rPr>
              <a:t>，收到请求报文后的接受请求应答。</a:t>
            </a:r>
            <a:endParaRPr lang="en-US" altLang="zh-CN" sz="2400" dirty="0">
              <a:latin typeface="+mn-ea"/>
            </a:endParaRPr>
          </a:p>
          <a:p>
            <a:r>
              <a:rPr lang="en-US" altLang="zh-CN" sz="2400" dirty="0">
                <a:latin typeface="+mn-ea"/>
              </a:rPr>
              <a:t>Config-</a:t>
            </a:r>
            <a:r>
              <a:rPr lang="en-US" altLang="zh-CN" sz="2400" dirty="0" err="1">
                <a:latin typeface="+mn-ea"/>
              </a:rPr>
              <a:t>Nak</a:t>
            </a:r>
            <a:r>
              <a:rPr lang="zh-CN" altLang="en-US" sz="2400" dirty="0">
                <a:latin typeface="+mn-ea"/>
              </a:rPr>
              <a:t>：代码</a:t>
            </a:r>
            <a:r>
              <a:rPr lang="en-US" altLang="zh-CN" sz="2400" dirty="0">
                <a:latin typeface="+mn-ea"/>
              </a:rPr>
              <a:t>0x03</a:t>
            </a:r>
            <a:r>
              <a:rPr lang="zh-CN" altLang="en-US" sz="2400" dirty="0">
                <a:latin typeface="+mn-ea"/>
              </a:rPr>
              <a:t>，收到请求报文后部分拒绝请求应答。</a:t>
            </a:r>
            <a:endParaRPr lang="en-US" altLang="zh-CN" sz="2400" dirty="0">
              <a:latin typeface="+mn-ea"/>
            </a:endParaRPr>
          </a:p>
          <a:p>
            <a:r>
              <a:rPr lang="en-US" altLang="zh-CN" sz="2400" dirty="0">
                <a:latin typeface="+mn-ea"/>
              </a:rPr>
              <a:t>Config-Reject</a:t>
            </a:r>
            <a:r>
              <a:rPr lang="zh-CN" altLang="en-US" sz="2400" dirty="0">
                <a:latin typeface="+mn-ea"/>
              </a:rPr>
              <a:t>：代码</a:t>
            </a:r>
            <a:r>
              <a:rPr lang="en-US" altLang="zh-CN" sz="2400" dirty="0">
                <a:latin typeface="+mn-ea"/>
              </a:rPr>
              <a:t>0x04</a:t>
            </a:r>
            <a:r>
              <a:rPr lang="zh-CN" altLang="en-US" sz="2400" dirty="0">
                <a:latin typeface="+mn-ea"/>
              </a:rPr>
              <a:t>，收到请求报文后全部拒绝请求应答。</a:t>
            </a:r>
          </a:p>
        </p:txBody>
      </p:sp>
      <p:sp>
        <p:nvSpPr>
          <p:cNvPr id="4" name="文本框 3">
            <a:extLst>
              <a:ext uri="{FF2B5EF4-FFF2-40B4-BE49-F238E27FC236}">
                <a16:creationId xmlns:a16="http://schemas.microsoft.com/office/drawing/2014/main" id="{5071F034-9131-43FC-9ADB-0D84E9C8C60D}"/>
              </a:ext>
            </a:extLst>
          </p:cNvPr>
          <p:cNvSpPr txBox="1"/>
          <p:nvPr/>
        </p:nvSpPr>
        <p:spPr>
          <a:xfrm>
            <a:off x="3278590" y="336138"/>
            <a:ext cx="2952328" cy="461665"/>
          </a:xfrm>
          <a:prstGeom prst="rect">
            <a:avLst/>
          </a:prstGeom>
          <a:noFill/>
        </p:spPr>
        <p:txBody>
          <a:bodyPr wrap="square" rtlCol="0">
            <a:spAutoFit/>
          </a:bodyPr>
          <a:lstStyle/>
          <a:p>
            <a:r>
              <a:rPr lang="en-US" altLang="zh-CN" dirty="0"/>
              <a:t>2</a:t>
            </a:r>
            <a:r>
              <a:rPr lang="zh-CN" altLang="en-US" dirty="0"/>
              <a:t>、</a:t>
            </a:r>
            <a:r>
              <a:rPr lang="en-US" altLang="zh-CN" dirty="0"/>
              <a:t>LCP</a:t>
            </a:r>
            <a:r>
              <a:rPr lang="zh-CN" altLang="en-US" dirty="0"/>
              <a:t>帧的用途</a:t>
            </a:r>
          </a:p>
        </p:txBody>
      </p:sp>
      <p:sp>
        <p:nvSpPr>
          <p:cNvPr id="6" name="文本框 5">
            <a:extLst>
              <a:ext uri="{FF2B5EF4-FFF2-40B4-BE49-F238E27FC236}">
                <a16:creationId xmlns:a16="http://schemas.microsoft.com/office/drawing/2014/main" id="{F3660E73-EB41-4165-8FCA-448BD1E29CD4}"/>
              </a:ext>
            </a:extLst>
          </p:cNvPr>
          <p:cNvSpPr txBox="1"/>
          <p:nvPr/>
        </p:nvSpPr>
        <p:spPr>
          <a:xfrm>
            <a:off x="832151" y="1341084"/>
            <a:ext cx="3245790" cy="461665"/>
          </a:xfrm>
          <a:prstGeom prst="rect">
            <a:avLst/>
          </a:prstGeom>
          <a:noFill/>
        </p:spPr>
        <p:txBody>
          <a:bodyPr wrap="square">
            <a:spAutoFit/>
          </a:bodyPr>
          <a:lstStyle/>
          <a:p>
            <a:r>
              <a:rPr lang="zh-CN" altLang="en-US" dirty="0"/>
              <a:t>（</a:t>
            </a:r>
            <a:r>
              <a:rPr lang="en-US" altLang="zh-CN" dirty="0"/>
              <a:t>1</a:t>
            </a:r>
            <a:r>
              <a:rPr lang="zh-CN" altLang="en-US" dirty="0"/>
              <a:t>）链路配置报文</a:t>
            </a:r>
          </a:p>
        </p:txBody>
      </p:sp>
      <p:sp>
        <p:nvSpPr>
          <p:cNvPr id="8" name="文本框 7">
            <a:extLst>
              <a:ext uri="{FF2B5EF4-FFF2-40B4-BE49-F238E27FC236}">
                <a16:creationId xmlns:a16="http://schemas.microsoft.com/office/drawing/2014/main" id="{49248CCE-6C4A-45D7-8C5D-AB9C67522024}"/>
              </a:ext>
            </a:extLst>
          </p:cNvPr>
          <p:cNvSpPr txBox="1"/>
          <p:nvPr/>
        </p:nvSpPr>
        <p:spPr>
          <a:xfrm>
            <a:off x="659320" y="5308725"/>
            <a:ext cx="8142372" cy="830997"/>
          </a:xfrm>
          <a:prstGeom prst="rect">
            <a:avLst/>
          </a:prstGeom>
          <a:noFill/>
        </p:spPr>
        <p:txBody>
          <a:bodyPr wrap="square">
            <a:spAutoFit/>
          </a:bodyPr>
          <a:lstStyle/>
          <a:p>
            <a:r>
              <a:rPr lang="en-US" altLang="zh-CN" dirty="0"/>
              <a:t>LCP</a:t>
            </a:r>
            <a:r>
              <a:rPr lang="zh-CN" altLang="en-US" dirty="0"/>
              <a:t>的配置选项都是一些</a:t>
            </a:r>
            <a:r>
              <a:rPr lang="en-US" altLang="zh-CN" dirty="0"/>
              <a:t>TLV</a:t>
            </a:r>
            <a:r>
              <a:rPr lang="zh-CN" altLang="en-US" dirty="0"/>
              <a:t>（</a:t>
            </a:r>
            <a:r>
              <a:rPr lang="en-US" altLang="zh-CN" dirty="0"/>
              <a:t>Type</a:t>
            </a:r>
            <a:r>
              <a:rPr lang="zh-CN" altLang="en-US" dirty="0"/>
              <a:t>、</a:t>
            </a:r>
            <a:r>
              <a:rPr lang="en-US" altLang="zh-CN" dirty="0"/>
              <a:t>Length</a:t>
            </a:r>
            <a:r>
              <a:rPr lang="zh-CN" altLang="en-US" dirty="0"/>
              <a:t>、</a:t>
            </a:r>
            <a:r>
              <a:rPr lang="en-US" altLang="zh-CN" dirty="0"/>
              <a:t>Value</a:t>
            </a:r>
            <a:r>
              <a:rPr lang="zh-CN" altLang="en-US" dirty="0"/>
              <a:t>）组。只要不超过</a:t>
            </a:r>
            <a:r>
              <a:rPr lang="en-US" altLang="zh-CN" dirty="0"/>
              <a:t>MTU</a:t>
            </a:r>
            <a:r>
              <a:rPr lang="zh-CN" altLang="en-US" dirty="0"/>
              <a:t>，一个</a:t>
            </a:r>
            <a:r>
              <a:rPr lang="en-US" altLang="zh-CN" dirty="0"/>
              <a:t>LCP</a:t>
            </a:r>
            <a:r>
              <a:rPr lang="zh-CN" altLang="en-US" dirty="0"/>
              <a:t>报文可以携带多个</a:t>
            </a:r>
            <a:r>
              <a:rPr lang="en-US" altLang="zh-CN" dirty="0"/>
              <a:t>TLV</a:t>
            </a:r>
            <a:r>
              <a:rPr lang="zh-CN" altLang="en-US" dirty="0"/>
              <a:t>组。</a:t>
            </a:r>
          </a:p>
        </p:txBody>
      </p:sp>
    </p:spTree>
    <p:extLst>
      <p:ext uri="{BB962C8B-B14F-4D97-AF65-F5344CB8AC3E}">
        <p14:creationId xmlns:p14="http://schemas.microsoft.com/office/powerpoint/2010/main" val="2705576497"/>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785524-0659-4B83-AFEB-11DA9713AC36}"/>
              </a:ext>
            </a:extLst>
          </p:cNvPr>
          <p:cNvSpPr>
            <a:spLocks noGrp="1"/>
          </p:cNvSpPr>
          <p:nvPr>
            <p:ph idx="1"/>
          </p:nvPr>
        </p:nvSpPr>
        <p:spPr>
          <a:xfrm>
            <a:off x="1084621" y="2924944"/>
            <a:ext cx="7391400" cy="3564053"/>
          </a:xfrm>
        </p:spPr>
        <p:txBody>
          <a:bodyPr/>
          <a:lstStyle/>
          <a:p>
            <a:r>
              <a:rPr lang="zh-CN" altLang="en-US" sz="2400" dirty="0">
                <a:latin typeface="+mn-ea"/>
              </a:rPr>
              <a:t>最大接收单元</a:t>
            </a:r>
            <a:r>
              <a:rPr lang="en-US" altLang="zh-CN" sz="2400" dirty="0">
                <a:latin typeface="+mn-ea"/>
              </a:rPr>
              <a:t>(Maximum-Receive-Unit, MRU</a:t>
            </a:r>
            <a:r>
              <a:rPr lang="zh-CN" altLang="en-US" sz="2400" dirty="0">
                <a:latin typeface="+mn-ea"/>
              </a:rPr>
              <a:t>）：通知对方可以接收的最大数据包长度。</a:t>
            </a:r>
            <a:endParaRPr lang="en-US" altLang="zh-CN" sz="2400" dirty="0">
              <a:latin typeface="+mn-ea"/>
            </a:endParaRPr>
          </a:p>
          <a:p>
            <a:r>
              <a:rPr lang="zh-CN" altLang="en-US" sz="2400" dirty="0">
                <a:latin typeface="+mn-ea"/>
              </a:rPr>
              <a:t>异步控制字符映射</a:t>
            </a:r>
            <a:r>
              <a:rPr lang="en-US" altLang="zh-CN" sz="2400" dirty="0">
                <a:latin typeface="+mn-ea"/>
              </a:rPr>
              <a:t>(Asynchronous-Control-Character-Map, ACCM)</a:t>
            </a:r>
            <a:r>
              <a:rPr lang="zh-CN" altLang="en-US" sz="2400" dirty="0">
                <a:latin typeface="+mn-ea"/>
              </a:rPr>
              <a:t>：通知对方哪些控制字符需要转义（映射）。用</a:t>
            </a:r>
            <a:r>
              <a:rPr lang="en-US" altLang="zh-CN" sz="2400" dirty="0">
                <a:latin typeface="+mn-ea"/>
              </a:rPr>
              <a:t>32</a:t>
            </a:r>
            <a:r>
              <a:rPr lang="zh-CN" altLang="en-US" sz="2400" dirty="0">
                <a:latin typeface="+mn-ea"/>
              </a:rPr>
              <a:t>位整数，相应的位数表示</a:t>
            </a:r>
            <a:r>
              <a:rPr lang="en-US" altLang="zh-CN" sz="2400" dirty="0">
                <a:latin typeface="+mn-ea"/>
              </a:rPr>
              <a:t>ASCII</a:t>
            </a:r>
            <a:r>
              <a:rPr lang="zh-CN" altLang="en-US" sz="2400" dirty="0">
                <a:latin typeface="+mn-ea"/>
              </a:rPr>
              <a:t>表中第几个字符需要转义。</a:t>
            </a:r>
            <a:r>
              <a:rPr lang="en-US" altLang="zh-CN" sz="2400" dirty="0">
                <a:latin typeface="+mn-ea"/>
              </a:rPr>
              <a:t>0</a:t>
            </a:r>
            <a:r>
              <a:rPr lang="zh-CN" altLang="en-US" sz="2400" dirty="0">
                <a:latin typeface="+mn-ea"/>
              </a:rPr>
              <a:t>表示不需要转义，</a:t>
            </a:r>
            <a:r>
              <a:rPr lang="en-US" altLang="zh-CN" sz="2400" dirty="0">
                <a:latin typeface="+mn-ea"/>
              </a:rPr>
              <a:t>1</a:t>
            </a:r>
            <a:r>
              <a:rPr lang="zh-CN" altLang="en-US" sz="2400" dirty="0">
                <a:latin typeface="+mn-ea"/>
              </a:rPr>
              <a:t>表示需要转义。第</a:t>
            </a:r>
            <a:r>
              <a:rPr lang="en-US" altLang="zh-CN" sz="2400" dirty="0">
                <a:latin typeface="+mn-ea"/>
              </a:rPr>
              <a:t>0</a:t>
            </a:r>
            <a:r>
              <a:rPr lang="zh-CN" altLang="en-US" sz="2400" dirty="0">
                <a:latin typeface="+mn-ea"/>
              </a:rPr>
              <a:t>位对应的是</a:t>
            </a:r>
            <a:r>
              <a:rPr lang="en-US" altLang="zh-CN" sz="2400" dirty="0">
                <a:latin typeface="+mn-ea"/>
              </a:rPr>
              <a:t>ASCII </a:t>
            </a:r>
            <a:r>
              <a:rPr lang="zh-CN" altLang="en-US" sz="2400" dirty="0">
                <a:latin typeface="+mn-ea"/>
              </a:rPr>
              <a:t>码 </a:t>
            </a:r>
            <a:r>
              <a:rPr lang="en-US" altLang="zh-CN" sz="2400" dirty="0">
                <a:latin typeface="+mn-ea"/>
              </a:rPr>
              <a:t>NUL</a:t>
            </a:r>
            <a:r>
              <a:rPr lang="zh-CN" altLang="en-US" sz="2400" dirty="0">
                <a:latin typeface="+mn-ea"/>
              </a:rPr>
              <a:t>。</a:t>
            </a:r>
            <a:endParaRPr lang="en-US" altLang="zh-CN" sz="2400" dirty="0">
              <a:latin typeface="+mn-ea"/>
            </a:endParaRPr>
          </a:p>
          <a:p>
            <a:r>
              <a:rPr lang="zh-CN" altLang="en-US" sz="2400" dirty="0">
                <a:latin typeface="+mn-ea"/>
              </a:rPr>
              <a:t>认证协议（</a:t>
            </a:r>
            <a:r>
              <a:rPr lang="en-US" altLang="zh-CN" sz="2400" dirty="0">
                <a:latin typeface="+mn-ea"/>
              </a:rPr>
              <a:t>Authentication-Protocol</a:t>
            </a:r>
            <a:r>
              <a:rPr lang="zh-CN" altLang="en-US" sz="2400" dirty="0">
                <a:latin typeface="+mn-ea"/>
              </a:rPr>
              <a:t>）：协商认证协议，默认不认证。</a:t>
            </a:r>
          </a:p>
        </p:txBody>
      </p:sp>
      <p:sp>
        <p:nvSpPr>
          <p:cNvPr id="4" name="文本框 3">
            <a:extLst>
              <a:ext uri="{FF2B5EF4-FFF2-40B4-BE49-F238E27FC236}">
                <a16:creationId xmlns:a16="http://schemas.microsoft.com/office/drawing/2014/main" id="{92F79727-BCC7-4FC8-ABA5-1F103308B39A}"/>
              </a:ext>
            </a:extLst>
          </p:cNvPr>
          <p:cNvSpPr txBox="1"/>
          <p:nvPr/>
        </p:nvSpPr>
        <p:spPr>
          <a:xfrm>
            <a:off x="1084621" y="1268760"/>
            <a:ext cx="6984776" cy="1569660"/>
          </a:xfrm>
          <a:prstGeom prst="rect">
            <a:avLst/>
          </a:prstGeom>
          <a:noFill/>
        </p:spPr>
        <p:txBody>
          <a:bodyPr wrap="square" rtlCol="0">
            <a:spAutoFit/>
          </a:bodyPr>
          <a:lstStyle/>
          <a:p>
            <a:r>
              <a:rPr lang="en-US" altLang="zh-CN" dirty="0"/>
              <a:t>LCP </a:t>
            </a:r>
            <a:r>
              <a:rPr lang="zh-CN" altLang="en-US" dirty="0"/>
              <a:t>配置选项包括：最大接收单元，异步控制字符映射、链路鉴权协议等。如果一个配置选项没有在配置请求数据包中出现，那么该配置选项将使用默认值。</a:t>
            </a:r>
          </a:p>
        </p:txBody>
      </p:sp>
    </p:spTree>
    <p:extLst>
      <p:ext uri="{BB962C8B-B14F-4D97-AF65-F5344CB8AC3E}">
        <p14:creationId xmlns:p14="http://schemas.microsoft.com/office/powerpoint/2010/main" val="345781886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0016CA-7663-4EC3-AE2B-588D2B9BBC1C}"/>
              </a:ext>
            </a:extLst>
          </p:cNvPr>
          <p:cNvSpPr>
            <a:spLocks noGrp="1"/>
          </p:cNvSpPr>
          <p:nvPr>
            <p:ph idx="1"/>
          </p:nvPr>
        </p:nvSpPr>
        <p:spPr>
          <a:xfrm>
            <a:off x="914400" y="1524000"/>
            <a:ext cx="7618040" cy="4290405"/>
          </a:xfrm>
        </p:spPr>
        <p:txBody>
          <a:bodyPr/>
          <a:lstStyle/>
          <a:p>
            <a:r>
              <a:rPr lang="zh-CN" altLang="en-US" sz="2200" dirty="0">
                <a:latin typeface="+mn-ea"/>
              </a:rPr>
              <a:t>魔术数</a:t>
            </a:r>
            <a:r>
              <a:rPr lang="en-US" altLang="zh-CN" sz="2200" dirty="0">
                <a:latin typeface="+mn-ea"/>
              </a:rPr>
              <a:t>(Magic-Number</a:t>
            </a:r>
            <a:r>
              <a:rPr lang="zh-CN" altLang="en-US" sz="2200" dirty="0">
                <a:latin typeface="+mn-ea"/>
              </a:rPr>
              <a:t>）：测试链路是否存在环的检测方法。若接收方发现本次请求报中的魔术数与上次的相同，则认为可能存在环，并发送一个携带不同魔术数的</a:t>
            </a:r>
            <a:r>
              <a:rPr lang="en-US" altLang="zh-CN" sz="2200" dirty="0" err="1">
                <a:latin typeface="+mn-ea"/>
              </a:rPr>
              <a:t>Nak</a:t>
            </a:r>
            <a:r>
              <a:rPr lang="zh-CN" altLang="en-US" sz="2200" dirty="0">
                <a:latin typeface="+mn-ea"/>
              </a:rPr>
              <a:t>报文，以进一步检测。</a:t>
            </a:r>
            <a:endParaRPr lang="en-US" altLang="zh-CN" sz="2200" dirty="0">
              <a:latin typeface="+mn-ea"/>
            </a:endParaRPr>
          </a:p>
          <a:p>
            <a:r>
              <a:rPr lang="zh-CN" altLang="en-US" sz="2200" dirty="0">
                <a:latin typeface="+mn-ea"/>
              </a:rPr>
              <a:t>协议域压缩</a:t>
            </a:r>
            <a:r>
              <a:rPr lang="en-US" altLang="zh-CN" sz="2200" dirty="0">
                <a:latin typeface="+mn-ea"/>
              </a:rPr>
              <a:t>(Protocol-Field-Compression)</a:t>
            </a:r>
            <a:r>
              <a:rPr lang="zh-CN" altLang="en-US" sz="2200" dirty="0">
                <a:latin typeface="+mn-ea"/>
              </a:rPr>
              <a:t>：标准的</a:t>
            </a:r>
            <a:r>
              <a:rPr lang="en-US" altLang="zh-CN" sz="2200" dirty="0">
                <a:latin typeface="+mn-ea"/>
              </a:rPr>
              <a:t>PPP</a:t>
            </a:r>
            <a:r>
              <a:rPr lang="zh-CN" altLang="en-US" sz="2200" dirty="0">
                <a:latin typeface="+mn-ea"/>
              </a:rPr>
              <a:t>中，协议编号为两个字节，经过协商后，可以把编号小于</a:t>
            </a:r>
            <a:r>
              <a:rPr lang="en-US" altLang="zh-CN" sz="2200" dirty="0">
                <a:latin typeface="+mn-ea"/>
              </a:rPr>
              <a:t>256</a:t>
            </a:r>
            <a:r>
              <a:rPr lang="zh-CN" altLang="en-US" sz="2200" dirty="0">
                <a:latin typeface="+mn-ea"/>
              </a:rPr>
              <a:t>的协议压缩为一个字节传输，但是编号大于</a:t>
            </a:r>
            <a:r>
              <a:rPr lang="en-US" altLang="zh-CN" sz="2200" dirty="0">
                <a:latin typeface="+mn-ea"/>
              </a:rPr>
              <a:t>256</a:t>
            </a:r>
            <a:r>
              <a:rPr lang="zh-CN" altLang="en-US" sz="2200" dirty="0">
                <a:latin typeface="+mn-ea"/>
              </a:rPr>
              <a:t>的协议无法压缩。默认不使用协议压缩。</a:t>
            </a:r>
            <a:endParaRPr lang="en-US" altLang="zh-CN" sz="2200" dirty="0">
              <a:latin typeface="+mn-ea"/>
            </a:endParaRPr>
          </a:p>
          <a:p>
            <a:r>
              <a:rPr lang="zh-CN" altLang="en-US" sz="2200" dirty="0">
                <a:latin typeface="+mn-ea"/>
              </a:rPr>
              <a:t> 地址和控制域压缩</a:t>
            </a:r>
            <a:r>
              <a:rPr lang="en-US" altLang="zh-CN" sz="2200" dirty="0">
                <a:latin typeface="+mn-ea"/>
              </a:rPr>
              <a:t>(Address-and-Control-Field-Compression</a:t>
            </a:r>
            <a:r>
              <a:rPr lang="zh-CN" altLang="en-US" sz="2200" dirty="0">
                <a:latin typeface="+mn-ea"/>
              </a:rPr>
              <a:t>）：标准</a:t>
            </a:r>
            <a:r>
              <a:rPr lang="en-US" altLang="zh-CN" sz="2200" dirty="0">
                <a:latin typeface="+mn-ea"/>
              </a:rPr>
              <a:t>PPP</a:t>
            </a:r>
            <a:r>
              <a:rPr lang="zh-CN" altLang="en-US" sz="2200" dirty="0">
                <a:latin typeface="+mn-ea"/>
              </a:rPr>
              <a:t>中须发送地址和控制域。但在点对点中，这些是固定值。在接收过程中，如果没有接收到 </a:t>
            </a:r>
            <a:r>
              <a:rPr lang="en-US" altLang="zh-CN" sz="2200" dirty="0">
                <a:latin typeface="+mn-ea"/>
              </a:rPr>
              <a:t>FF</a:t>
            </a:r>
            <a:r>
              <a:rPr lang="zh-CN" altLang="en-US" sz="2200" dirty="0">
                <a:latin typeface="+mn-ea"/>
              </a:rPr>
              <a:t>则认为进行了地址和控制域压缩。</a:t>
            </a:r>
            <a:endParaRPr lang="en-US" altLang="zh-CN" sz="2200" dirty="0">
              <a:latin typeface="+mn-ea"/>
            </a:endParaRPr>
          </a:p>
        </p:txBody>
      </p:sp>
    </p:spTree>
    <p:extLst>
      <p:ext uri="{BB962C8B-B14F-4D97-AF65-F5344CB8AC3E}">
        <p14:creationId xmlns:p14="http://schemas.microsoft.com/office/powerpoint/2010/main" val="848438854"/>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02A121-AEC4-4440-BADE-70F4B23DD2FE}"/>
              </a:ext>
            </a:extLst>
          </p:cNvPr>
          <p:cNvSpPr>
            <a:spLocks noGrp="1"/>
          </p:cNvSpPr>
          <p:nvPr>
            <p:ph idx="1"/>
          </p:nvPr>
        </p:nvSpPr>
        <p:spPr>
          <a:xfrm>
            <a:off x="971600" y="1916832"/>
            <a:ext cx="7391400" cy="2308324"/>
          </a:xfrm>
        </p:spPr>
        <p:txBody>
          <a:bodyPr/>
          <a:lstStyle/>
          <a:p>
            <a:r>
              <a:rPr lang="en-US" altLang="zh-CN" sz="2000" dirty="0">
                <a:latin typeface="+mn-ea"/>
              </a:rPr>
              <a:t>Terminate-Request</a:t>
            </a:r>
            <a:r>
              <a:rPr lang="zh-CN" altLang="en-US" sz="2000" dirty="0">
                <a:latin typeface="+mn-ea"/>
              </a:rPr>
              <a:t>报文：关闭一个点对点的连接，</a:t>
            </a:r>
            <a:r>
              <a:rPr lang="en-US" altLang="zh-CN" sz="2000" dirty="0">
                <a:latin typeface="+mn-ea"/>
              </a:rPr>
              <a:t>PPP</a:t>
            </a:r>
            <a:r>
              <a:rPr lang="zh-CN" altLang="en-US" sz="2000" dirty="0">
                <a:latin typeface="+mn-ea"/>
              </a:rPr>
              <a:t>的任意一个端点都可以发出此报文。主动终止链路的一端持续发送</a:t>
            </a:r>
            <a:r>
              <a:rPr lang="en-US" altLang="zh-CN" sz="2000" dirty="0">
                <a:latin typeface="+mn-ea"/>
              </a:rPr>
              <a:t>Terminate-Request</a:t>
            </a:r>
            <a:r>
              <a:rPr lang="zh-CN" altLang="en-US" sz="2000" dirty="0">
                <a:latin typeface="+mn-ea"/>
              </a:rPr>
              <a:t>报文，直到收到一个</a:t>
            </a:r>
            <a:r>
              <a:rPr lang="en-US" altLang="zh-CN" sz="2000" dirty="0">
                <a:latin typeface="+mn-ea"/>
              </a:rPr>
              <a:t>Terminate-Reply</a:t>
            </a:r>
            <a:r>
              <a:rPr lang="zh-CN" altLang="en-US" sz="2000" dirty="0">
                <a:latin typeface="+mn-ea"/>
              </a:rPr>
              <a:t>。</a:t>
            </a:r>
            <a:endParaRPr lang="en-US" altLang="zh-CN" sz="2000" dirty="0">
              <a:latin typeface="+mn-ea"/>
            </a:endParaRPr>
          </a:p>
          <a:p>
            <a:r>
              <a:rPr lang="en-US" altLang="zh-CN" sz="2000" dirty="0">
                <a:latin typeface="+mn-ea"/>
              </a:rPr>
              <a:t>Terminate-Reply</a:t>
            </a:r>
            <a:r>
              <a:rPr lang="zh-CN" altLang="en-US" sz="2000" dirty="0">
                <a:latin typeface="+mn-ea"/>
              </a:rPr>
              <a:t>报文：应答链路终止请求。当收到一个</a:t>
            </a:r>
            <a:r>
              <a:rPr lang="en-US" altLang="zh-CN" sz="2000" dirty="0">
                <a:latin typeface="+mn-ea"/>
              </a:rPr>
              <a:t>Terminate-Request</a:t>
            </a:r>
            <a:r>
              <a:rPr lang="zh-CN" altLang="en-US" sz="2000" dirty="0">
                <a:latin typeface="+mn-ea"/>
              </a:rPr>
              <a:t>报文后，接收方必须回应一个</a:t>
            </a:r>
            <a:r>
              <a:rPr lang="en-US" altLang="zh-CN" sz="2000" dirty="0">
                <a:latin typeface="+mn-ea"/>
              </a:rPr>
              <a:t>Terminate-Reply</a:t>
            </a:r>
            <a:r>
              <a:rPr lang="zh-CN" altLang="en-US" sz="2000" dirty="0">
                <a:latin typeface="+mn-ea"/>
              </a:rPr>
              <a:t>报文，同时等待对端先将链路断开后，再完成本端的所有断开的操作。</a:t>
            </a:r>
          </a:p>
        </p:txBody>
      </p:sp>
      <p:sp>
        <p:nvSpPr>
          <p:cNvPr id="4" name="文本框 3">
            <a:extLst>
              <a:ext uri="{FF2B5EF4-FFF2-40B4-BE49-F238E27FC236}">
                <a16:creationId xmlns:a16="http://schemas.microsoft.com/office/drawing/2014/main" id="{B8AEA44E-07D2-4BD4-8F36-D49179BD0E3B}"/>
              </a:ext>
            </a:extLst>
          </p:cNvPr>
          <p:cNvSpPr txBox="1"/>
          <p:nvPr/>
        </p:nvSpPr>
        <p:spPr>
          <a:xfrm>
            <a:off x="755576" y="1307474"/>
            <a:ext cx="3245790" cy="461665"/>
          </a:xfrm>
          <a:prstGeom prst="rect">
            <a:avLst/>
          </a:prstGeom>
          <a:noFill/>
        </p:spPr>
        <p:txBody>
          <a:bodyPr wrap="square">
            <a:spAutoFit/>
          </a:bodyPr>
          <a:lstStyle/>
          <a:p>
            <a:r>
              <a:rPr lang="zh-CN" altLang="en-US" dirty="0"/>
              <a:t>（</a:t>
            </a:r>
            <a:r>
              <a:rPr lang="en-US" altLang="zh-CN" dirty="0"/>
              <a:t>2</a:t>
            </a:r>
            <a:r>
              <a:rPr lang="zh-CN" altLang="en-US" dirty="0"/>
              <a:t>）链路终止报文</a:t>
            </a:r>
          </a:p>
        </p:txBody>
      </p:sp>
      <p:sp>
        <p:nvSpPr>
          <p:cNvPr id="5" name="文本框 4">
            <a:extLst>
              <a:ext uri="{FF2B5EF4-FFF2-40B4-BE49-F238E27FC236}">
                <a16:creationId xmlns:a16="http://schemas.microsoft.com/office/drawing/2014/main" id="{9384B7F4-E408-4F96-BA20-EA99FA35DA3B}"/>
              </a:ext>
            </a:extLst>
          </p:cNvPr>
          <p:cNvSpPr txBox="1"/>
          <p:nvPr/>
        </p:nvSpPr>
        <p:spPr>
          <a:xfrm>
            <a:off x="755576" y="4372849"/>
            <a:ext cx="3245790" cy="461665"/>
          </a:xfrm>
          <a:prstGeom prst="rect">
            <a:avLst/>
          </a:prstGeom>
          <a:noFill/>
        </p:spPr>
        <p:txBody>
          <a:bodyPr wrap="square">
            <a:spAutoFit/>
          </a:bodyPr>
          <a:lstStyle/>
          <a:p>
            <a:r>
              <a:rPr lang="zh-CN" altLang="en-US" dirty="0"/>
              <a:t>（</a:t>
            </a:r>
            <a:r>
              <a:rPr lang="en-US" altLang="zh-CN" dirty="0"/>
              <a:t>3</a:t>
            </a:r>
            <a:r>
              <a:rPr lang="zh-CN" altLang="en-US" dirty="0"/>
              <a:t>）链路维护报文</a:t>
            </a:r>
          </a:p>
        </p:txBody>
      </p:sp>
      <p:sp>
        <p:nvSpPr>
          <p:cNvPr id="7" name="文本框 6">
            <a:extLst>
              <a:ext uri="{FF2B5EF4-FFF2-40B4-BE49-F238E27FC236}">
                <a16:creationId xmlns:a16="http://schemas.microsoft.com/office/drawing/2014/main" id="{1D8C17A5-A4DF-4D11-BEC1-D781D8468E4D}"/>
              </a:ext>
            </a:extLst>
          </p:cNvPr>
          <p:cNvSpPr txBox="1"/>
          <p:nvPr/>
        </p:nvSpPr>
        <p:spPr>
          <a:xfrm>
            <a:off x="755576" y="4951694"/>
            <a:ext cx="7607424" cy="1200329"/>
          </a:xfrm>
          <a:prstGeom prst="rect">
            <a:avLst/>
          </a:prstGeom>
          <a:noFill/>
        </p:spPr>
        <p:txBody>
          <a:bodyPr wrap="square">
            <a:spAutoFit/>
          </a:bodyPr>
          <a:lstStyle/>
          <a:p>
            <a:r>
              <a:rPr lang="zh-CN" altLang="en-US" dirty="0">
                <a:latin typeface="+mn-ea"/>
                <a:ea typeface="+mn-ea"/>
              </a:rPr>
              <a:t>链路维护报文内容比较杂。如，定时进行</a:t>
            </a:r>
            <a:r>
              <a:rPr lang="en-US" altLang="zh-CN" dirty="0">
                <a:latin typeface="+mn-ea"/>
                <a:ea typeface="+mn-ea"/>
              </a:rPr>
              <a:t>PPP</a:t>
            </a:r>
            <a:r>
              <a:rPr lang="zh-CN" altLang="en-US" dirty="0">
                <a:latin typeface="+mn-ea"/>
                <a:ea typeface="+mn-ea"/>
              </a:rPr>
              <a:t>保活的报文，链路两端分别发送</a:t>
            </a:r>
            <a:r>
              <a:rPr lang="en-US" altLang="zh-CN" dirty="0">
                <a:latin typeface="+mn-ea"/>
                <a:ea typeface="+mn-ea"/>
              </a:rPr>
              <a:t>Echo Request</a:t>
            </a:r>
            <a:r>
              <a:rPr lang="zh-CN" altLang="en-US" dirty="0">
                <a:latin typeface="+mn-ea"/>
                <a:ea typeface="+mn-ea"/>
              </a:rPr>
              <a:t>报文，如果对方回复了</a:t>
            </a:r>
            <a:r>
              <a:rPr lang="en-US" altLang="zh-CN" dirty="0">
                <a:latin typeface="+mn-ea"/>
                <a:ea typeface="+mn-ea"/>
              </a:rPr>
              <a:t>Echo Reply</a:t>
            </a:r>
            <a:r>
              <a:rPr lang="zh-CN" altLang="en-US" dirty="0">
                <a:latin typeface="+mn-ea"/>
                <a:ea typeface="+mn-ea"/>
              </a:rPr>
              <a:t>报文，则表示链路仍在活跃状态。</a:t>
            </a:r>
          </a:p>
        </p:txBody>
      </p:sp>
    </p:spTree>
    <p:extLst>
      <p:ext uri="{BB962C8B-B14F-4D97-AF65-F5344CB8AC3E}">
        <p14:creationId xmlns:p14="http://schemas.microsoft.com/office/powerpoint/2010/main" val="4286250106"/>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27609F-DA88-44CB-B2AD-5C3EE908B881}"/>
              </a:ext>
            </a:extLst>
          </p:cNvPr>
          <p:cNvSpPr txBox="1"/>
          <p:nvPr/>
        </p:nvSpPr>
        <p:spPr>
          <a:xfrm>
            <a:off x="3347864" y="332656"/>
            <a:ext cx="2952328" cy="461665"/>
          </a:xfrm>
          <a:prstGeom prst="rect">
            <a:avLst/>
          </a:prstGeom>
          <a:noFill/>
        </p:spPr>
        <p:txBody>
          <a:bodyPr wrap="square" rtlCol="0">
            <a:spAutoFit/>
          </a:bodyPr>
          <a:lstStyle/>
          <a:p>
            <a:r>
              <a:rPr lang="en-US" altLang="zh-CN" dirty="0"/>
              <a:t>3</a:t>
            </a:r>
            <a:r>
              <a:rPr lang="zh-CN" altLang="en-US" dirty="0"/>
              <a:t>、</a:t>
            </a:r>
            <a:r>
              <a:rPr lang="en-US" altLang="zh-CN" dirty="0"/>
              <a:t>LCP</a:t>
            </a:r>
            <a:r>
              <a:rPr lang="zh-CN" altLang="en-US" dirty="0"/>
              <a:t>协商过程</a:t>
            </a:r>
          </a:p>
        </p:txBody>
      </p:sp>
      <p:sp>
        <p:nvSpPr>
          <p:cNvPr id="5" name="内容占位符 2">
            <a:extLst>
              <a:ext uri="{FF2B5EF4-FFF2-40B4-BE49-F238E27FC236}">
                <a16:creationId xmlns:a16="http://schemas.microsoft.com/office/drawing/2014/main" id="{C6566CCF-C202-45EB-AD0E-5742FFB73C9B}"/>
              </a:ext>
            </a:extLst>
          </p:cNvPr>
          <p:cNvSpPr txBox="1">
            <a:spLocks/>
          </p:cNvSpPr>
          <p:nvPr/>
        </p:nvSpPr>
        <p:spPr bwMode="auto">
          <a:xfrm>
            <a:off x="1002678" y="3192418"/>
            <a:ext cx="7466454"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en-US" altLang="zh-CN" sz="2400" kern="0" dirty="0">
                <a:latin typeface="+mn-ea"/>
              </a:rPr>
              <a:t>Config-Ack</a:t>
            </a:r>
            <a:r>
              <a:rPr lang="zh-CN" altLang="en-US" sz="2400" kern="0" dirty="0">
                <a:latin typeface="+mn-ea"/>
              </a:rPr>
              <a:t>：接收方能识别并接受对方全部请求项目，发送此报文并携带全部配置参数。</a:t>
            </a:r>
            <a:endParaRPr lang="en-US" altLang="zh-CN" sz="2400" kern="0" dirty="0">
              <a:latin typeface="+mn-ea"/>
            </a:endParaRPr>
          </a:p>
          <a:p>
            <a:r>
              <a:rPr lang="en-US" altLang="zh-CN" sz="2400" kern="0" dirty="0">
                <a:latin typeface="+mn-ea"/>
              </a:rPr>
              <a:t>Config-</a:t>
            </a:r>
            <a:r>
              <a:rPr lang="en-US" altLang="zh-CN" sz="2400" kern="0" dirty="0" err="1">
                <a:latin typeface="+mn-ea"/>
              </a:rPr>
              <a:t>Nak</a:t>
            </a:r>
            <a:r>
              <a:rPr lang="zh-CN" altLang="en-US" sz="2400" kern="0" dirty="0">
                <a:latin typeface="+mn-ea"/>
              </a:rPr>
              <a:t>：接收方能识别全部请求并只接受部分配置参数，发送此报文并携带自己认可的配置参数。</a:t>
            </a:r>
            <a:endParaRPr lang="en-US" altLang="zh-CN" sz="2400" kern="0" dirty="0">
              <a:latin typeface="+mn-ea"/>
            </a:endParaRPr>
          </a:p>
          <a:p>
            <a:r>
              <a:rPr lang="en-US" altLang="zh-CN" sz="2400" kern="0" dirty="0">
                <a:latin typeface="+mn-ea"/>
              </a:rPr>
              <a:t>Config-Reject</a:t>
            </a:r>
            <a:r>
              <a:rPr lang="zh-CN" altLang="en-US" sz="2400" kern="0" dirty="0">
                <a:latin typeface="+mn-ea"/>
              </a:rPr>
              <a:t>：接收方无法识别所有配置，发送此报文并携带请求报文中全部配置参数。</a:t>
            </a:r>
          </a:p>
        </p:txBody>
      </p:sp>
      <p:sp>
        <p:nvSpPr>
          <p:cNvPr id="7" name="文本框 6">
            <a:extLst>
              <a:ext uri="{FF2B5EF4-FFF2-40B4-BE49-F238E27FC236}">
                <a16:creationId xmlns:a16="http://schemas.microsoft.com/office/drawing/2014/main" id="{2635AEFD-B805-44C4-BFB7-9D0A3840AE23}"/>
              </a:ext>
            </a:extLst>
          </p:cNvPr>
          <p:cNvSpPr txBox="1"/>
          <p:nvPr/>
        </p:nvSpPr>
        <p:spPr>
          <a:xfrm>
            <a:off x="1006564" y="1227530"/>
            <a:ext cx="7466454" cy="1938992"/>
          </a:xfrm>
          <a:prstGeom prst="rect">
            <a:avLst/>
          </a:prstGeom>
          <a:noFill/>
        </p:spPr>
        <p:txBody>
          <a:bodyPr wrap="square">
            <a:spAutoFit/>
          </a:bodyPr>
          <a:lstStyle/>
          <a:p>
            <a:r>
              <a:rPr lang="en-US" altLang="zh-CN" dirty="0"/>
              <a:t>LCP </a:t>
            </a:r>
            <a:r>
              <a:rPr lang="zh-CN" altLang="en-US" dirty="0"/>
              <a:t>两端通过发送请求和应答帧的方式进行交互协商各种配置选项。 发送</a:t>
            </a:r>
            <a:r>
              <a:rPr lang="en-US" altLang="zh-CN" dirty="0"/>
              <a:t>LCP Config-Request</a:t>
            </a:r>
            <a:r>
              <a:rPr lang="zh-CN" altLang="en-US" dirty="0"/>
              <a:t>的一方向另一方提出自己需要的选项。</a:t>
            </a:r>
            <a:endParaRPr lang="en-US" altLang="zh-CN" dirty="0"/>
          </a:p>
          <a:p>
            <a:r>
              <a:rPr lang="zh-CN" altLang="en-US" dirty="0"/>
              <a:t>接收</a:t>
            </a:r>
            <a:r>
              <a:rPr lang="en-US" altLang="zh-CN" dirty="0"/>
              <a:t>Config-Request</a:t>
            </a:r>
            <a:r>
              <a:rPr lang="zh-CN" altLang="en-US" dirty="0"/>
              <a:t>报文的一方根据自身情况选择下列三种报文之一进行应答：</a:t>
            </a:r>
          </a:p>
        </p:txBody>
      </p:sp>
    </p:spTree>
    <p:extLst>
      <p:ext uri="{BB962C8B-B14F-4D97-AF65-F5344CB8AC3E}">
        <p14:creationId xmlns:p14="http://schemas.microsoft.com/office/powerpoint/2010/main" val="1297874178"/>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C608B-5387-4019-B98E-5271F0197A6B}"/>
              </a:ext>
            </a:extLst>
          </p:cNvPr>
          <p:cNvSpPr>
            <a:spLocks noGrp="1"/>
          </p:cNvSpPr>
          <p:nvPr>
            <p:ph type="title"/>
          </p:nvPr>
        </p:nvSpPr>
        <p:spPr/>
        <p:txBody>
          <a:bodyPr/>
          <a:lstStyle/>
          <a:p>
            <a:r>
              <a:rPr lang="zh-CN" altLang="en-US" dirty="0"/>
              <a:t>七、</a:t>
            </a:r>
            <a:r>
              <a:rPr lang="en-US" altLang="zh-CN" dirty="0"/>
              <a:t>PPP</a:t>
            </a:r>
            <a:r>
              <a:rPr lang="zh-CN" altLang="en-US" dirty="0"/>
              <a:t>协议的认证</a:t>
            </a:r>
          </a:p>
        </p:txBody>
      </p:sp>
      <p:sp>
        <p:nvSpPr>
          <p:cNvPr id="3" name="内容占位符 2">
            <a:extLst>
              <a:ext uri="{FF2B5EF4-FFF2-40B4-BE49-F238E27FC236}">
                <a16:creationId xmlns:a16="http://schemas.microsoft.com/office/drawing/2014/main" id="{9B5EB070-1ED1-46F8-8880-47CFAEAC5C94}"/>
              </a:ext>
            </a:extLst>
          </p:cNvPr>
          <p:cNvSpPr>
            <a:spLocks noGrp="1"/>
          </p:cNvSpPr>
          <p:nvPr>
            <p:ph idx="1"/>
          </p:nvPr>
        </p:nvSpPr>
        <p:spPr>
          <a:xfrm>
            <a:off x="971550" y="4153979"/>
            <a:ext cx="7391400" cy="904863"/>
          </a:xfrm>
        </p:spPr>
        <p:txBody>
          <a:bodyPr/>
          <a:lstStyle/>
          <a:p>
            <a:r>
              <a:rPr lang="en-US" altLang="zh-CN" sz="2400" dirty="0">
                <a:latin typeface="+mn-ea"/>
              </a:rPr>
              <a:t>RFC1334</a:t>
            </a:r>
            <a:r>
              <a:rPr lang="zh-CN" altLang="en-US" sz="2400" dirty="0">
                <a:latin typeface="+mn-ea"/>
              </a:rPr>
              <a:t>定义，一种简单的用户名</a:t>
            </a:r>
            <a:r>
              <a:rPr lang="en-US" altLang="zh-CN" sz="2400" dirty="0">
                <a:latin typeface="+mn-ea"/>
              </a:rPr>
              <a:t>/</a:t>
            </a:r>
            <a:r>
              <a:rPr lang="zh-CN" altLang="en-US" sz="2400" dirty="0">
                <a:latin typeface="+mn-ea"/>
              </a:rPr>
              <a:t>口令认证方式。</a:t>
            </a:r>
            <a:endParaRPr lang="en-US" altLang="zh-CN" sz="2400" dirty="0">
              <a:latin typeface="+mn-ea"/>
            </a:endParaRPr>
          </a:p>
          <a:p>
            <a:r>
              <a:rPr lang="zh-CN" altLang="en-US" sz="2400" dirty="0">
                <a:latin typeface="+mn-ea"/>
              </a:rPr>
              <a:t>明文方式传输用户名和口令，安全性差。</a:t>
            </a:r>
            <a:endParaRPr lang="zh-CN" altLang="en-US" sz="2000" dirty="0">
              <a:latin typeface="+mn-ea"/>
            </a:endParaRPr>
          </a:p>
        </p:txBody>
      </p:sp>
      <p:sp>
        <p:nvSpPr>
          <p:cNvPr id="4" name="文本框 3">
            <a:extLst>
              <a:ext uri="{FF2B5EF4-FFF2-40B4-BE49-F238E27FC236}">
                <a16:creationId xmlns:a16="http://schemas.microsoft.com/office/drawing/2014/main" id="{411D55FB-0491-4C59-9671-644E80ADA0C2}"/>
              </a:ext>
            </a:extLst>
          </p:cNvPr>
          <p:cNvSpPr txBox="1"/>
          <p:nvPr/>
        </p:nvSpPr>
        <p:spPr>
          <a:xfrm>
            <a:off x="971550" y="1364579"/>
            <a:ext cx="7728149" cy="830997"/>
          </a:xfrm>
          <a:prstGeom prst="rect">
            <a:avLst/>
          </a:prstGeom>
          <a:noFill/>
        </p:spPr>
        <p:txBody>
          <a:bodyPr wrap="square">
            <a:spAutoFit/>
          </a:bodyPr>
          <a:lstStyle/>
          <a:p>
            <a:r>
              <a:rPr lang="zh-CN" altLang="en-US" dirty="0"/>
              <a:t>认证是</a:t>
            </a:r>
            <a:r>
              <a:rPr lang="en-US" altLang="zh-CN" dirty="0"/>
              <a:t>PPP</a:t>
            </a:r>
            <a:r>
              <a:rPr lang="zh-CN" altLang="en-US" dirty="0"/>
              <a:t>协议的选择项。在建立</a:t>
            </a:r>
            <a:r>
              <a:rPr lang="en-US" altLang="zh-CN" dirty="0"/>
              <a:t>LCP</a:t>
            </a:r>
            <a:r>
              <a:rPr lang="zh-CN" altLang="en-US" dirty="0"/>
              <a:t>连接过程中，可以选择认证通信对端。 </a:t>
            </a:r>
            <a:r>
              <a:rPr lang="en-US" altLang="zh-CN" dirty="0"/>
              <a:t>PPP</a:t>
            </a:r>
            <a:r>
              <a:rPr lang="zh-CN" altLang="en-US" dirty="0"/>
              <a:t>协议有两种认证方式：</a:t>
            </a:r>
          </a:p>
        </p:txBody>
      </p:sp>
      <p:sp>
        <p:nvSpPr>
          <p:cNvPr id="6" name="文本框 5">
            <a:extLst>
              <a:ext uri="{FF2B5EF4-FFF2-40B4-BE49-F238E27FC236}">
                <a16:creationId xmlns:a16="http://schemas.microsoft.com/office/drawing/2014/main" id="{4B8F6FA5-6BFA-4BA5-930D-5BEA063B2B4F}"/>
              </a:ext>
            </a:extLst>
          </p:cNvPr>
          <p:cNvSpPr txBox="1"/>
          <p:nvPr/>
        </p:nvSpPr>
        <p:spPr>
          <a:xfrm>
            <a:off x="971550" y="2255465"/>
            <a:ext cx="2592338" cy="461665"/>
          </a:xfrm>
          <a:prstGeom prst="rect">
            <a:avLst/>
          </a:prstGeom>
          <a:noFill/>
        </p:spPr>
        <p:txBody>
          <a:bodyPr wrap="square">
            <a:spAutoFit/>
          </a:bodyPr>
          <a:lstStyle/>
          <a:p>
            <a:r>
              <a:rPr lang="en-US" altLang="zh-CN" sz="2400" dirty="0">
                <a:latin typeface="+mn-ea"/>
              </a:rPr>
              <a:t>1</a:t>
            </a:r>
            <a:r>
              <a:rPr lang="zh-CN" altLang="en-US" sz="2400" dirty="0">
                <a:latin typeface="+mn-ea"/>
              </a:rPr>
              <a:t>、口令认证协议</a:t>
            </a:r>
            <a:endParaRPr lang="zh-CN" altLang="en-US" dirty="0"/>
          </a:p>
        </p:txBody>
      </p:sp>
      <p:sp>
        <p:nvSpPr>
          <p:cNvPr id="8" name="文本框 7">
            <a:extLst>
              <a:ext uri="{FF2B5EF4-FFF2-40B4-BE49-F238E27FC236}">
                <a16:creationId xmlns:a16="http://schemas.microsoft.com/office/drawing/2014/main" id="{323927B0-906F-4586-B23D-6424A190BAE7}"/>
              </a:ext>
            </a:extLst>
          </p:cNvPr>
          <p:cNvSpPr txBox="1"/>
          <p:nvPr/>
        </p:nvSpPr>
        <p:spPr>
          <a:xfrm>
            <a:off x="971551" y="2777019"/>
            <a:ext cx="7728148" cy="1200329"/>
          </a:xfrm>
          <a:prstGeom prst="rect">
            <a:avLst/>
          </a:prstGeom>
          <a:noFill/>
        </p:spPr>
        <p:txBody>
          <a:bodyPr wrap="square">
            <a:spAutoFit/>
          </a:bodyPr>
          <a:lstStyle/>
          <a:p>
            <a:r>
              <a:rPr lang="en-US" altLang="zh-CN" sz="2400" dirty="0">
                <a:latin typeface="+mn-ea"/>
              </a:rPr>
              <a:t>Password Authentication Protocol(PAP</a:t>
            </a:r>
            <a:r>
              <a:rPr lang="zh-CN" altLang="en-US" sz="2400" dirty="0">
                <a:latin typeface="+mn-ea"/>
              </a:rPr>
              <a:t>），是</a:t>
            </a:r>
            <a:r>
              <a:rPr lang="en-US" altLang="zh-CN" sz="2400" dirty="0">
                <a:latin typeface="+mn-ea"/>
              </a:rPr>
              <a:t>PPP</a:t>
            </a:r>
            <a:r>
              <a:rPr lang="zh-CN" altLang="en-US" sz="2400" dirty="0">
                <a:latin typeface="+mn-ea"/>
              </a:rPr>
              <a:t>中最基本认证协议。由链路的一端向另一端发送用户名和密码，另一端以收到的用户名和密码判断是否建立连接。</a:t>
            </a:r>
            <a:endParaRPr lang="en-US" altLang="zh-CN" sz="2400" dirty="0">
              <a:latin typeface="+mn-ea"/>
            </a:endParaRPr>
          </a:p>
        </p:txBody>
      </p:sp>
      <p:pic>
        <p:nvPicPr>
          <p:cNvPr id="10" name="图片 9">
            <a:extLst>
              <a:ext uri="{FF2B5EF4-FFF2-40B4-BE49-F238E27FC236}">
                <a16:creationId xmlns:a16="http://schemas.microsoft.com/office/drawing/2014/main" id="{F2C2DA7B-2C05-40F6-9343-63D1756CEFC8}"/>
              </a:ext>
            </a:extLst>
          </p:cNvPr>
          <p:cNvPicPr>
            <a:picLocks noChangeAspect="1"/>
          </p:cNvPicPr>
          <p:nvPr/>
        </p:nvPicPr>
        <p:blipFill>
          <a:blip r:embed="rId2"/>
          <a:stretch>
            <a:fillRect/>
          </a:stretch>
        </p:blipFill>
        <p:spPr>
          <a:xfrm>
            <a:off x="1752191" y="5166444"/>
            <a:ext cx="1368508" cy="1088131"/>
          </a:xfrm>
          <a:prstGeom prst="rect">
            <a:avLst/>
          </a:prstGeom>
        </p:spPr>
      </p:pic>
      <p:pic>
        <p:nvPicPr>
          <p:cNvPr id="11" name="图片 10">
            <a:extLst>
              <a:ext uri="{FF2B5EF4-FFF2-40B4-BE49-F238E27FC236}">
                <a16:creationId xmlns:a16="http://schemas.microsoft.com/office/drawing/2014/main" id="{2E42AA51-D11F-4220-B104-0FE93DFE673C}"/>
              </a:ext>
            </a:extLst>
          </p:cNvPr>
          <p:cNvPicPr>
            <a:picLocks noChangeAspect="1"/>
          </p:cNvPicPr>
          <p:nvPr/>
        </p:nvPicPr>
        <p:blipFill>
          <a:blip r:embed="rId3"/>
          <a:stretch>
            <a:fillRect/>
          </a:stretch>
        </p:blipFill>
        <p:spPr>
          <a:xfrm>
            <a:off x="6216687" y="5166444"/>
            <a:ext cx="1365622" cy="1085182"/>
          </a:xfrm>
          <a:prstGeom prst="rect">
            <a:avLst/>
          </a:prstGeom>
        </p:spPr>
      </p:pic>
      <p:cxnSp>
        <p:nvCxnSpPr>
          <p:cNvPr id="13" name="直接箭头连接符 12">
            <a:extLst>
              <a:ext uri="{FF2B5EF4-FFF2-40B4-BE49-F238E27FC236}">
                <a16:creationId xmlns:a16="http://schemas.microsoft.com/office/drawing/2014/main" id="{E0FF341F-70B7-4909-8C46-3AD837A90F01}"/>
              </a:ext>
            </a:extLst>
          </p:cNvPr>
          <p:cNvCxnSpPr>
            <a:cxnSpLocks/>
          </p:cNvCxnSpPr>
          <p:nvPr/>
        </p:nvCxnSpPr>
        <p:spPr bwMode="auto">
          <a:xfrm>
            <a:off x="3264359" y="5550762"/>
            <a:ext cx="2880320" cy="0"/>
          </a:xfrm>
          <a:prstGeom prst="straightConnector1">
            <a:avLst/>
          </a:prstGeom>
          <a:ln w="38100">
            <a:solidFill>
              <a:schemeClr val="tx2"/>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15" name="图片 14">
            <a:extLst>
              <a:ext uri="{FF2B5EF4-FFF2-40B4-BE49-F238E27FC236}">
                <a16:creationId xmlns:a16="http://schemas.microsoft.com/office/drawing/2014/main" id="{A2A67878-CB7A-4EAB-9F4B-C4B40026BC28}"/>
              </a:ext>
            </a:extLst>
          </p:cNvPr>
          <p:cNvPicPr>
            <a:picLocks noChangeAspect="1"/>
          </p:cNvPicPr>
          <p:nvPr/>
        </p:nvPicPr>
        <p:blipFill>
          <a:blip r:embed="rId4"/>
          <a:stretch>
            <a:fillRect/>
          </a:stretch>
        </p:blipFill>
        <p:spPr>
          <a:xfrm rot="10800000">
            <a:off x="3120699" y="5795507"/>
            <a:ext cx="2993395" cy="231668"/>
          </a:xfrm>
          <a:prstGeom prst="rect">
            <a:avLst/>
          </a:prstGeom>
        </p:spPr>
      </p:pic>
      <p:sp>
        <p:nvSpPr>
          <p:cNvPr id="16" name="文本框 15">
            <a:extLst>
              <a:ext uri="{FF2B5EF4-FFF2-40B4-BE49-F238E27FC236}">
                <a16:creationId xmlns:a16="http://schemas.microsoft.com/office/drawing/2014/main" id="{B763F081-EA2B-45B0-90FB-89FEE357843B}"/>
              </a:ext>
            </a:extLst>
          </p:cNvPr>
          <p:cNvSpPr txBox="1"/>
          <p:nvPr/>
        </p:nvSpPr>
        <p:spPr>
          <a:xfrm>
            <a:off x="3624755" y="5058842"/>
            <a:ext cx="2087876" cy="461665"/>
          </a:xfrm>
          <a:prstGeom prst="rect">
            <a:avLst/>
          </a:prstGeom>
          <a:noFill/>
        </p:spPr>
        <p:txBody>
          <a:bodyPr wrap="square" rtlCol="0">
            <a:spAutoFit/>
          </a:bodyPr>
          <a:lstStyle/>
          <a:p>
            <a:r>
              <a:rPr lang="zh-CN" altLang="en-US" dirty="0"/>
              <a:t>用户名、口令</a:t>
            </a:r>
          </a:p>
        </p:txBody>
      </p:sp>
      <p:sp>
        <p:nvSpPr>
          <p:cNvPr id="17" name="文本框 16">
            <a:extLst>
              <a:ext uri="{FF2B5EF4-FFF2-40B4-BE49-F238E27FC236}">
                <a16:creationId xmlns:a16="http://schemas.microsoft.com/office/drawing/2014/main" id="{25466474-3362-43E9-895B-CD4437D2544B}"/>
              </a:ext>
            </a:extLst>
          </p:cNvPr>
          <p:cNvSpPr txBox="1"/>
          <p:nvPr/>
        </p:nvSpPr>
        <p:spPr>
          <a:xfrm>
            <a:off x="3624755" y="5945330"/>
            <a:ext cx="2087876" cy="461665"/>
          </a:xfrm>
          <a:prstGeom prst="rect">
            <a:avLst/>
          </a:prstGeom>
          <a:noFill/>
        </p:spPr>
        <p:txBody>
          <a:bodyPr wrap="square" rtlCol="0">
            <a:spAutoFit/>
          </a:bodyPr>
          <a:lstStyle/>
          <a:p>
            <a:r>
              <a:rPr lang="zh-CN" altLang="en-US" dirty="0"/>
              <a:t>接受或拒绝</a:t>
            </a:r>
          </a:p>
        </p:txBody>
      </p:sp>
    </p:spTree>
    <p:extLst>
      <p:ext uri="{BB962C8B-B14F-4D97-AF65-F5344CB8AC3E}">
        <p14:creationId xmlns:p14="http://schemas.microsoft.com/office/powerpoint/2010/main" val="1451224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right)">
                                      <p:cBhvr>
                                        <p:cTn id="23" dur="500"/>
                                        <p:tgtEl>
                                          <p:spTgt spid="17"/>
                                        </p:tgtEl>
                                      </p:cBhvr>
                                    </p:animEffect>
                                  </p:childTnLst>
                                </p:cTn>
                              </p:par>
                              <p:par>
                                <p:cTn id="24" presetID="22" presetClass="entr" presetSubtype="2"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80D5EDF-771E-449A-A76A-3E41537D8F4F}"/>
              </a:ext>
            </a:extLst>
          </p:cNvPr>
          <p:cNvSpPr>
            <a:spLocks noGrp="1"/>
          </p:cNvSpPr>
          <p:nvPr>
            <p:ph idx="1"/>
          </p:nvPr>
        </p:nvSpPr>
        <p:spPr>
          <a:xfrm>
            <a:off x="1043608" y="3861048"/>
            <a:ext cx="7391400" cy="904863"/>
          </a:xfrm>
        </p:spPr>
        <p:txBody>
          <a:bodyPr/>
          <a:lstStyle/>
          <a:p>
            <a:r>
              <a:rPr lang="en-US" altLang="zh-CN" sz="2400" dirty="0">
                <a:latin typeface="+mn-ea"/>
              </a:rPr>
              <a:t>RFC1994</a:t>
            </a:r>
            <a:r>
              <a:rPr lang="zh-CN" altLang="en-US" sz="2400" dirty="0">
                <a:latin typeface="+mn-ea"/>
              </a:rPr>
              <a:t>中定义，一种挑战响应式协议</a:t>
            </a:r>
            <a:endParaRPr lang="en-US" altLang="zh-CN" sz="2400" dirty="0">
              <a:latin typeface="+mn-ea"/>
            </a:endParaRPr>
          </a:p>
          <a:p>
            <a:r>
              <a:rPr lang="zh-CN" altLang="en-US" sz="2400" dirty="0">
                <a:latin typeface="+mn-ea"/>
              </a:rPr>
              <a:t>不用传送口令信息，安全性较高</a:t>
            </a:r>
          </a:p>
        </p:txBody>
      </p:sp>
      <p:sp>
        <p:nvSpPr>
          <p:cNvPr id="4" name="文本框 3">
            <a:extLst>
              <a:ext uri="{FF2B5EF4-FFF2-40B4-BE49-F238E27FC236}">
                <a16:creationId xmlns:a16="http://schemas.microsoft.com/office/drawing/2014/main" id="{BD996A30-D4F9-466A-BA48-A18120C12A79}"/>
              </a:ext>
            </a:extLst>
          </p:cNvPr>
          <p:cNvSpPr txBox="1"/>
          <p:nvPr/>
        </p:nvSpPr>
        <p:spPr>
          <a:xfrm>
            <a:off x="899592" y="1268760"/>
            <a:ext cx="3168352" cy="461665"/>
          </a:xfrm>
          <a:prstGeom prst="rect">
            <a:avLst/>
          </a:prstGeom>
          <a:noFill/>
        </p:spPr>
        <p:txBody>
          <a:bodyPr wrap="square">
            <a:spAutoFit/>
          </a:bodyPr>
          <a:lstStyle/>
          <a:p>
            <a:r>
              <a:rPr lang="en-US" altLang="zh-CN" dirty="0">
                <a:latin typeface="+mn-ea"/>
              </a:rPr>
              <a:t>2</a:t>
            </a:r>
            <a:r>
              <a:rPr lang="zh-CN" altLang="en-US" sz="2400" dirty="0">
                <a:latin typeface="+mn-ea"/>
              </a:rPr>
              <a:t>、</a:t>
            </a:r>
            <a:r>
              <a:rPr lang="zh-CN" altLang="en-US" dirty="0"/>
              <a:t>挑战握手认证协议</a:t>
            </a:r>
          </a:p>
        </p:txBody>
      </p:sp>
      <p:sp>
        <p:nvSpPr>
          <p:cNvPr id="6" name="文本框 5">
            <a:extLst>
              <a:ext uri="{FF2B5EF4-FFF2-40B4-BE49-F238E27FC236}">
                <a16:creationId xmlns:a16="http://schemas.microsoft.com/office/drawing/2014/main" id="{CF63354D-0E2A-4810-B769-E8F5D15CBC05}"/>
              </a:ext>
            </a:extLst>
          </p:cNvPr>
          <p:cNvSpPr txBox="1"/>
          <p:nvPr/>
        </p:nvSpPr>
        <p:spPr>
          <a:xfrm>
            <a:off x="899592" y="1848369"/>
            <a:ext cx="7704477" cy="1938992"/>
          </a:xfrm>
          <a:prstGeom prst="rect">
            <a:avLst/>
          </a:prstGeom>
          <a:noFill/>
        </p:spPr>
        <p:txBody>
          <a:bodyPr wrap="square">
            <a:spAutoFit/>
          </a:bodyPr>
          <a:lstStyle/>
          <a:p>
            <a:r>
              <a:rPr lang="en-US" altLang="zh-CN" dirty="0">
                <a:latin typeface="+mn-ea"/>
                <a:ea typeface="+mn-ea"/>
              </a:rPr>
              <a:t>Challenge Handshake Authentication Protocol (CHAP)</a:t>
            </a:r>
            <a:r>
              <a:rPr lang="zh-CN" altLang="en-US" dirty="0">
                <a:latin typeface="+mn-ea"/>
                <a:ea typeface="+mn-ea"/>
              </a:rPr>
              <a:t>，是</a:t>
            </a:r>
            <a:r>
              <a:rPr lang="en-US" altLang="zh-CN" dirty="0">
                <a:latin typeface="+mn-ea"/>
                <a:ea typeface="+mn-ea"/>
              </a:rPr>
              <a:t>PPP</a:t>
            </a:r>
            <a:r>
              <a:rPr lang="zh-CN" altLang="en-US" dirty="0">
                <a:latin typeface="+mn-ea"/>
                <a:ea typeface="+mn-ea"/>
              </a:rPr>
              <a:t>协议中安全性较高的认证协议。由认证端向被认证端发出挑战“</a:t>
            </a:r>
            <a:r>
              <a:rPr lang="en-US" altLang="zh-CN" dirty="0">
                <a:latin typeface="+mn-ea"/>
                <a:ea typeface="+mn-ea"/>
              </a:rPr>
              <a:t>challenge”</a:t>
            </a:r>
            <a:r>
              <a:rPr lang="zh-CN" altLang="en-US" dirty="0">
                <a:latin typeface="+mn-ea"/>
                <a:ea typeface="+mn-ea"/>
              </a:rPr>
              <a:t>信息，通常是要求用户名和密码，被认证端将挑战应答的</a:t>
            </a:r>
            <a:r>
              <a:rPr lang="en-US" altLang="zh-CN" dirty="0">
                <a:latin typeface="+mn-ea"/>
                <a:ea typeface="+mn-ea"/>
              </a:rPr>
              <a:t>hash</a:t>
            </a:r>
            <a:r>
              <a:rPr lang="zh-CN" altLang="en-US" dirty="0">
                <a:latin typeface="+mn-ea"/>
                <a:ea typeface="+mn-ea"/>
              </a:rPr>
              <a:t>函数值发送给认证端。认证端根据收到的响应决定是否建立连接。</a:t>
            </a:r>
          </a:p>
        </p:txBody>
      </p:sp>
      <p:pic>
        <p:nvPicPr>
          <p:cNvPr id="8" name="图片 7">
            <a:extLst>
              <a:ext uri="{FF2B5EF4-FFF2-40B4-BE49-F238E27FC236}">
                <a16:creationId xmlns:a16="http://schemas.microsoft.com/office/drawing/2014/main" id="{4D91959E-C0F1-4148-9963-3CC7C864E307}"/>
              </a:ext>
            </a:extLst>
          </p:cNvPr>
          <p:cNvPicPr>
            <a:picLocks noChangeAspect="1"/>
          </p:cNvPicPr>
          <p:nvPr/>
        </p:nvPicPr>
        <p:blipFill>
          <a:blip r:embed="rId2"/>
          <a:stretch>
            <a:fillRect/>
          </a:stretch>
        </p:blipFill>
        <p:spPr>
          <a:xfrm>
            <a:off x="1763688" y="4910131"/>
            <a:ext cx="1368508" cy="1088131"/>
          </a:xfrm>
          <a:prstGeom prst="rect">
            <a:avLst/>
          </a:prstGeom>
        </p:spPr>
      </p:pic>
      <p:pic>
        <p:nvPicPr>
          <p:cNvPr id="9" name="图片 8">
            <a:extLst>
              <a:ext uri="{FF2B5EF4-FFF2-40B4-BE49-F238E27FC236}">
                <a16:creationId xmlns:a16="http://schemas.microsoft.com/office/drawing/2014/main" id="{2B98E06C-24F0-497A-ABED-9F04365A9DA7}"/>
              </a:ext>
            </a:extLst>
          </p:cNvPr>
          <p:cNvPicPr>
            <a:picLocks noChangeAspect="1"/>
          </p:cNvPicPr>
          <p:nvPr/>
        </p:nvPicPr>
        <p:blipFill>
          <a:blip r:embed="rId3"/>
          <a:stretch>
            <a:fillRect/>
          </a:stretch>
        </p:blipFill>
        <p:spPr>
          <a:xfrm>
            <a:off x="6228184" y="4910131"/>
            <a:ext cx="1365622" cy="1085182"/>
          </a:xfrm>
          <a:prstGeom prst="rect">
            <a:avLst/>
          </a:prstGeom>
        </p:spPr>
      </p:pic>
      <p:cxnSp>
        <p:nvCxnSpPr>
          <p:cNvPr id="10" name="直接箭头连接符 9">
            <a:extLst>
              <a:ext uri="{FF2B5EF4-FFF2-40B4-BE49-F238E27FC236}">
                <a16:creationId xmlns:a16="http://schemas.microsoft.com/office/drawing/2014/main" id="{33B30D50-E933-4552-944D-57036AA1AA4B}"/>
              </a:ext>
            </a:extLst>
          </p:cNvPr>
          <p:cNvCxnSpPr>
            <a:cxnSpLocks/>
          </p:cNvCxnSpPr>
          <p:nvPr/>
        </p:nvCxnSpPr>
        <p:spPr bwMode="auto">
          <a:xfrm>
            <a:off x="3299148" y="5140963"/>
            <a:ext cx="2880320" cy="0"/>
          </a:xfrm>
          <a:prstGeom prst="straightConnector1">
            <a:avLst/>
          </a:prstGeom>
          <a:ln w="38100">
            <a:solidFill>
              <a:schemeClr val="tx2"/>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11" name="图片 10">
            <a:extLst>
              <a:ext uri="{FF2B5EF4-FFF2-40B4-BE49-F238E27FC236}">
                <a16:creationId xmlns:a16="http://schemas.microsoft.com/office/drawing/2014/main" id="{93F72E02-2930-4876-95E0-19A3DFB99263}"/>
              </a:ext>
            </a:extLst>
          </p:cNvPr>
          <p:cNvPicPr>
            <a:picLocks noChangeAspect="1"/>
          </p:cNvPicPr>
          <p:nvPr/>
        </p:nvPicPr>
        <p:blipFill>
          <a:blip r:embed="rId4"/>
          <a:stretch>
            <a:fillRect/>
          </a:stretch>
        </p:blipFill>
        <p:spPr>
          <a:xfrm rot="10800000">
            <a:off x="3141518" y="5483456"/>
            <a:ext cx="2993395" cy="231668"/>
          </a:xfrm>
          <a:prstGeom prst="rect">
            <a:avLst/>
          </a:prstGeom>
        </p:spPr>
      </p:pic>
      <p:sp>
        <p:nvSpPr>
          <p:cNvPr id="12" name="文本框 11">
            <a:extLst>
              <a:ext uri="{FF2B5EF4-FFF2-40B4-BE49-F238E27FC236}">
                <a16:creationId xmlns:a16="http://schemas.microsoft.com/office/drawing/2014/main" id="{EEFFF186-126B-4392-AE87-B8E0F7FFCB7F}"/>
              </a:ext>
            </a:extLst>
          </p:cNvPr>
          <p:cNvSpPr txBox="1"/>
          <p:nvPr/>
        </p:nvSpPr>
        <p:spPr>
          <a:xfrm>
            <a:off x="4283956" y="4679298"/>
            <a:ext cx="935748" cy="461665"/>
          </a:xfrm>
          <a:prstGeom prst="rect">
            <a:avLst/>
          </a:prstGeom>
          <a:noFill/>
        </p:spPr>
        <p:txBody>
          <a:bodyPr wrap="square" rtlCol="0">
            <a:spAutoFit/>
          </a:bodyPr>
          <a:lstStyle/>
          <a:p>
            <a:r>
              <a:rPr lang="zh-CN" altLang="en-US" dirty="0"/>
              <a:t>询问</a:t>
            </a:r>
          </a:p>
        </p:txBody>
      </p:sp>
      <p:sp>
        <p:nvSpPr>
          <p:cNvPr id="13" name="文本框 12">
            <a:extLst>
              <a:ext uri="{FF2B5EF4-FFF2-40B4-BE49-F238E27FC236}">
                <a16:creationId xmlns:a16="http://schemas.microsoft.com/office/drawing/2014/main" id="{5DE322C0-740A-4241-907E-E07739104C69}"/>
              </a:ext>
            </a:extLst>
          </p:cNvPr>
          <p:cNvSpPr txBox="1"/>
          <p:nvPr/>
        </p:nvSpPr>
        <p:spPr>
          <a:xfrm>
            <a:off x="4295615" y="5126263"/>
            <a:ext cx="922358" cy="461665"/>
          </a:xfrm>
          <a:prstGeom prst="rect">
            <a:avLst/>
          </a:prstGeom>
          <a:noFill/>
        </p:spPr>
        <p:txBody>
          <a:bodyPr wrap="square" rtlCol="0">
            <a:spAutoFit/>
          </a:bodyPr>
          <a:lstStyle/>
          <a:p>
            <a:r>
              <a:rPr lang="zh-CN" altLang="en-US" dirty="0"/>
              <a:t>响应</a:t>
            </a:r>
          </a:p>
        </p:txBody>
      </p:sp>
      <p:cxnSp>
        <p:nvCxnSpPr>
          <p:cNvPr id="14" name="直接箭头连接符 13">
            <a:extLst>
              <a:ext uri="{FF2B5EF4-FFF2-40B4-BE49-F238E27FC236}">
                <a16:creationId xmlns:a16="http://schemas.microsoft.com/office/drawing/2014/main" id="{C637F0A6-5799-4A4E-998F-67B5532157BB}"/>
              </a:ext>
            </a:extLst>
          </p:cNvPr>
          <p:cNvCxnSpPr>
            <a:cxnSpLocks/>
          </p:cNvCxnSpPr>
          <p:nvPr/>
        </p:nvCxnSpPr>
        <p:spPr bwMode="auto">
          <a:xfrm>
            <a:off x="3280607" y="5995313"/>
            <a:ext cx="2880320" cy="0"/>
          </a:xfrm>
          <a:prstGeom prst="straightConnector1">
            <a:avLst/>
          </a:prstGeom>
          <a:ln w="38100">
            <a:solidFill>
              <a:schemeClr val="tx2"/>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sp>
        <p:nvSpPr>
          <p:cNvPr id="15" name="文本框 14">
            <a:extLst>
              <a:ext uri="{FF2B5EF4-FFF2-40B4-BE49-F238E27FC236}">
                <a16:creationId xmlns:a16="http://schemas.microsoft.com/office/drawing/2014/main" id="{1080FFDC-596D-40E8-9D00-6221FCDCB785}"/>
              </a:ext>
            </a:extLst>
          </p:cNvPr>
          <p:cNvSpPr txBox="1"/>
          <p:nvPr/>
        </p:nvSpPr>
        <p:spPr>
          <a:xfrm>
            <a:off x="4012138" y="5578634"/>
            <a:ext cx="1730935" cy="461665"/>
          </a:xfrm>
          <a:prstGeom prst="rect">
            <a:avLst/>
          </a:prstGeom>
          <a:noFill/>
        </p:spPr>
        <p:txBody>
          <a:bodyPr wrap="square" rtlCol="0">
            <a:spAutoFit/>
          </a:bodyPr>
          <a:lstStyle/>
          <a:p>
            <a:r>
              <a:rPr lang="zh-CN" altLang="en-US" dirty="0"/>
              <a:t>接受或拒绝</a:t>
            </a:r>
          </a:p>
        </p:txBody>
      </p:sp>
    </p:spTree>
    <p:extLst>
      <p:ext uri="{BB962C8B-B14F-4D97-AF65-F5344CB8AC3E}">
        <p14:creationId xmlns:p14="http://schemas.microsoft.com/office/powerpoint/2010/main" val="290042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500"/>
                                        <p:tgtEl>
                                          <p:spTgt spid="13"/>
                                        </p:tgtEl>
                                      </p:cBhvr>
                                    </p:animEffect>
                                  </p:childTnLst>
                                </p:cTn>
                              </p:par>
                              <p:par>
                                <p:cTn id="24" presetID="22" presetClass="entr" presetSubtype="2"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righ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par>
                                <p:cTn id="32" presetID="22" presetClass="entr" presetSubtype="8"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A44C4A-D979-40B5-99BA-2638ED6B7B72}"/>
              </a:ext>
            </a:extLst>
          </p:cNvPr>
          <p:cNvSpPr>
            <a:spLocks noGrp="1"/>
          </p:cNvSpPr>
          <p:nvPr>
            <p:ph type="title"/>
          </p:nvPr>
        </p:nvSpPr>
        <p:spPr/>
        <p:txBody>
          <a:bodyPr/>
          <a:lstStyle/>
          <a:p>
            <a:r>
              <a:rPr lang="zh-CN" altLang="en-US" dirty="0"/>
              <a:t>八、</a:t>
            </a:r>
            <a:r>
              <a:rPr lang="en-US" altLang="zh-CN" dirty="0"/>
              <a:t>NCP</a:t>
            </a:r>
            <a:endParaRPr lang="zh-CN" altLang="en-US" dirty="0"/>
          </a:p>
        </p:txBody>
      </p:sp>
      <p:sp>
        <p:nvSpPr>
          <p:cNvPr id="12" name="内容占位符 11">
            <a:extLst>
              <a:ext uri="{FF2B5EF4-FFF2-40B4-BE49-F238E27FC236}">
                <a16:creationId xmlns:a16="http://schemas.microsoft.com/office/drawing/2014/main" id="{B2CAB35E-8512-4F1E-B6D1-98F67C175E92}"/>
              </a:ext>
            </a:extLst>
          </p:cNvPr>
          <p:cNvSpPr>
            <a:spLocks noGrp="1"/>
          </p:cNvSpPr>
          <p:nvPr>
            <p:ph idx="1"/>
          </p:nvPr>
        </p:nvSpPr>
        <p:spPr>
          <a:xfrm>
            <a:off x="974320" y="2625008"/>
            <a:ext cx="7391400" cy="1452064"/>
          </a:xfrm>
        </p:spPr>
        <p:txBody>
          <a:bodyPr/>
          <a:lstStyle/>
          <a:p>
            <a:r>
              <a:rPr lang="zh-CN" altLang="en-US" sz="2400" dirty="0">
                <a:latin typeface="+mn-ea"/>
              </a:rPr>
              <a:t>当链路建立后，</a:t>
            </a:r>
            <a:r>
              <a:rPr lang="en-US" altLang="zh-CN" sz="2400" dirty="0">
                <a:latin typeface="+mn-ea"/>
              </a:rPr>
              <a:t>LCP</a:t>
            </a:r>
            <a:r>
              <a:rPr lang="zh-CN" altLang="en-US" sz="2400" dirty="0">
                <a:latin typeface="+mn-ea"/>
              </a:rPr>
              <a:t>将控制权交给适当的</a:t>
            </a:r>
            <a:r>
              <a:rPr lang="en-US" altLang="zh-CN" sz="2400" dirty="0">
                <a:latin typeface="+mn-ea"/>
              </a:rPr>
              <a:t>NCP</a:t>
            </a:r>
            <a:r>
              <a:rPr lang="zh-CN" altLang="en-US" sz="2400" dirty="0">
                <a:latin typeface="+mn-ea"/>
              </a:rPr>
              <a:t>。</a:t>
            </a:r>
            <a:endParaRPr lang="en-US" altLang="zh-CN" sz="2400" dirty="0">
              <a:latin typeface="+mn-ea"/>
            </a:endParaRPr>
          </a:p>
          <a:p>
            <a:r>
              <a:rPr lang="en-US" altLang="zh-CN" sz="2400" dirty="0">
                <a:latin typeface="+mn-ea"/>
              </a:rPr>
              <a:t>NCP</a:t>
            </a:r>
            <a:r>
              <a:rPr lang="zh-CN" altLang="en-US" sz="2400" dirty="0">
                <a:latin typeface="+mn-ea"/>
              </a:rPr>
              <a:t>与</a:t>
            </a:r>
            <a:r>
              <a:rPr lang="en-US" altLang="zh-CN" sz="2400" dirty="0">
                <a:latin typeface="+mn-ea"/>
              </a:rPr>
              <a:t>LCP</a:t>
            </a:r>
            <a:r>
              <a:rPr lang="zh-CN" altLang="en-US" sz="2400" dirty="0">
                <a:latin typeface="+mn-ea"/>
              </a:rPr>
              <a:t>相同的协议格式。</a:t>
            </a:r>
            <a:endParaRPr lang="en-US" altLang="zh-CN" sz="2400" dirty="0">
              <a:latin typeface="+mn-ea"/>
            </a:endParaRPr>
          </a:p>
          <a:p>
            <a:r>
              <a:rPr lang="en-US" altLang="zh-CN" sz="2400" dirty="0">
                <a:latin typeface="+mn-ea"/>
              </a:rPr>
              <a:t>IP</a:t>
            </a:r>
            <a:r>
              <a:rPr lang="zh-CN" altLang="en-US" sz="2400" dirty="0">
                <a:latin typeface="+mn-ea"/>
              </a:rPr>
              <a:t>、</a:t>
            </a:r>
            <a:r>
              <a:rPr lang="en-US" altLang="zh-CN" sz="2400" dirty="0">
                <a:latin typeface="+mn-ea"/>
              </a:rPr>
              <a:t>IPX</a:t>
            </a:r>
            <a:r>
              <a:rPr lang="zh-CN" altLang="en-US" sz="2400" dirty="0">
                <a:latin typeface="+mn-ea"/>
              </a:rPr>
              <a:t>、</a:t>
            </a:r>
            <a:r>
              <a:rPr lang="en-US" altLang="zh-CN" sz="2400" dirty="0">
                <a:latin typeface="+mn-ea"/>
              </a:rPr>
              <a:t>AppleTalk</a:t>
            </a:r>
            <a:r>
              <a:rPr lang="zh-CN" altLang="en-US" sz="2400" dirty="0">
                <a:latin typeface="+mn-ea"/>
              </a:rPr>
              <a:t>等都拥有各自的</a:t>
            </a:r>
            <a:r>
              <a:rPr lang="en-US" altLang="zh-CN" sz="2400" dirty="0">
                <a:latin typeface="+mn-ea"/>
              </a:rPr>
              <a:t>NCP</a:t>
            </a:r>
            <a:r>
              <a:rPr lang="zh-CN" altLang="en-US" sz="2400" dirty="0">
                <a:latin typeface="+mn-ea"/>
              </a:rPr>
              <a:t>。</a:t>
            </a:r>
          </a:p>
          <a:p>
            <a:endParaRPr lang="zh-CN" altLang="en-US" sz="2400" dirty="0">
              <a:latin typeface="+mn-ea"/>
            </a:endParaRPr>
          </a:p>
        </p:txBody>
      </p:sp>
      <p:sp>
        <p:nvSpPr>
          <p:cNvPr id="9" name="文本框 8">
            <a:extLst>
              <a:ext uri="{FF2B5EF4-FFF2-40B4-BE49-F238E27FC236}">
                <a16:creationId xmlns:a16="http://schemas.microsoft.com/office/drawing/2014/main" id="{C59BE046-4D01-4C58-8ECE-B51A1D19B657}"/>
              </a:ext>
            </a:extLst>
          </p:cNvPr>
          <p:cNvSpPr txBox="1"/>
          <p:nvPr/>
        </p:nvSpPr>
        <p:spPr>
          <a:xfrm>
            <a:off x="961558" y="1268760"/>
            <a:ext cx="7632898" cy="1200329"/>
          </a:xfrm>
          <a:prstGeom prst="rect">
            <a:avLst/>
          </a:prstGeom>
          <a:noFill/>
        </p:spPr>
        <p:txBody>
          <a:bodyPr wrap="square">
            <a:spAutoFit/>
          </a:bodyPr>
          <a:lstStyle/>
          <a:p>
            <a:r>
              <a:rPr lang="zh-CN" altLang="en-US" dirty="0"/>
              <a:t>网络控制协议</a:t>
            </a:r>
            <a:r>
              <a:rPr lang="en-US" altLang="zh-CN" dirty="0"/>
              <a:t>(Network Control Protocol</a:t>
            </a:r>
            <a:r>
              <a:rPr lang="zh-CN" altLang="en-US" dirty="0"/>
              <a:t>，</a:t>
            </a:r>
            <a:r>
              <a:rPr lang="en-US" altLang="zh-CN" dirty="0"/>
              <a:t>NCP)</a:t>
            </a:r>
            <a:r>
              <a:rPr lang="zh-CN" altLang="en-US" dirty="0"/>
              <a:t>实际上是一套协议。每个子协议都是为处理相应网络层协议所需的错综复杂的配置而存在。</a:t>
            </a:r>
            <a:endParaRPr lang="en-US" altLang="zh-CN" dirty="0"/>
          </a:p>
        </p:txBody>
      </p:sp>
      <p:sp>
        <p:nvSpPr>
          <p:cNvPr id="11" name="文本框 10">
            <a:extLst>
              <a:ext uri="{FF2B5EF4-FFF2-40B4-BE49-F238E27FC236}">
                <a16:creationId xmlns:a16="http://schemas.microsoft.com/office/drawing/2014/main" id="{B41F88A7-C684-477B-894F-7CF7B73A4896}"/>
              </a:ext>
            </a:extLst>
          </p:cNvPr>
          <p:cNvSpPr txBox="1"/>
          <p:nvPr/>
        </p:nvSpPr>
        <p:spPr>
          <a:xfrm>
            <a:off x="971550" y="4232991"/>
            <a:ext cx="7848872" cy="1200329"/>
          </a:xfrm>
          <a:prstGeom prst="rect">
            <a:avLst/>
          </a:prstGeom>
          <a:noFill/>
        </p:spPr>
        <p:txBody>
          <a:bodyPr wrap="square">
            <a:spAutoFit/>
          </a:bodyPr>
          <a:lstStyle/>
          <a:p>
            <a:r>
              <a:rPr lang="zh-CN" altLang="en-US" dirty="0"/>
              <a:t>在 </a:t>
            </a:r>
            <a:r>
              <a:rPr lang="en-US" altLang="zh-CN" dirty="0"/>
              <a:t>NCP </a:t>
            </a:r>
            <a:r>
              <a:rPr lang="zh-CN" altLang="en-US" dirty="0"/>
              <a:t>成功配置网络层协议之后，在已建立的 </a:t>
            </a:r>
            <a:r>
              <a:rPr lang="en-US" altLang="zh-CN" dirty="0"/>
              <a:t>LCP </a:t>
            </a:r>
            <a:r>
              <a:rPr lang="zh-CN" altLang="en-US" dirty="0"/>
              <a:t>链路上，网络层协议处于开启状态。此时，</a:t>
            </a:r>
            <a:r>
              <a:rPr lang="en-US" altLang="zh-CN" dirty="0"/>
              <a:t>PPP </a:t>
            </a:r>
            <a:r>
              <a:rPr lang="zh-CN" altLang="en-US" dirty="0"/>
              <a:t>可以传输相应的网络层协议数据包。</a:t>
            </a:r>
          </a:p>
        </p:txBody>
      </p:sp>
    </p:spTree>
    <p:extLst>
      <p:ext uri="{BB962C8B-B14F-4D97-AF65-F5344CB8AC3E}">
        <p14:creationId xmlns:p14="http://schemas.microsoft.com/office/powerpoint/2010/main" val="287016498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0BE2B68-1015-4B3F-82EA-9775AC4D05B6}"/>
              </a:ext>
            </a:extLst>
          </p:cNvPr>
          <p:cNvSpPr>
            <a:spLocks noGrp="1"/>
          </p:cNvSpPr>
          <p:nvPr>
            <p:ph idx="1"/>
          </p:nvPr>
        </p:nvSpPr>
        <p:spPr>
          <a:xfrm>
            <a:off x="939183" y="2060848"/>
            <a:ext cx="7391400" cy="3711785"/>
          </a:xfrm>
        </p:spPr>
        <p:txBody>
          <a:bodyPr/>
          <a:lstStyle/>
          <a:p>
            <a:r>
              <a:rPr lang="zh-CN" altLang="en-US" sz="2400" b="0" dirty="0">
                <a:latin typeface="+mn-ea"/>
              </a:rPr>
              <a:t>源结点和目标结点在传输数据之前必须先建立一个连接，只有连接建立后才能传输数据帧，且传输完成后要释放连接。</a:t>
            </a:r>
            <a:endParaRPr lang="en-US" altLang="zh-CN" sz="2400" b="0" dirty="0">
              <a:latin typeface="+mn-ea"/>
            </a:endParaRPr>
          </a:p>
          <a:p>
            <a:r>
              <a:rPr lang="zh-CN" altLang="en-US" sz="2400" b="0" dirty="0">
                <a:latin typeface="+mn-ea"/>
              </a:rPr>
              <a:t>源结点对每一个数据帧均进行编号，并按照编号顺序发送。若在规定时间内未收到确认帧，则重新发送。</a:t>
            </a:r>
            <a:endParaRPr lang="en-US" altLang="zh-CN" sz="2400" b="0" dirty="0">
              <a:latin typeface="+mn-ea"/>
            </a:endParaRPr>
          </a:p>
          <a:p>
            <a:r>
              <a:rPr lang="zh-CN" altLang="en-US" sz="2400" b="0" dirty="0">
                <a:latin typeface="+mn-ea"/>
              </a:rPr>
              <a:t>每收到一个数据帧，目标结点会向源结点发确认帧。</a:t>
            </a:r>
            <a:endParaRPr lang="en-US" altLang="zh-CN" sz="2400" b="0" dirty="0">
              <a:latin typeface="+mn-ea"/>
            </a:endParaRPr>
          </a:p>
          <a:p>
            <a:r>
              <a:rPr lang="zh-CN" altLang="en-US" sz="2400" b="0" dirty="0">
                <a:latin typeface="+mn-ea"/>
              </a:rPr>
              <a:t>有明显的：数据链路建立、数据传输、数据链路释放等三个阶段。</a:t>
            </a:r>
            <a:endParaRPr lang="en-US" altLang="zh-CN" sz="2400" b="0" dirty="0">
              <a:latin typeface="+mn-ea"/>
            </a:endParaRPr>
          </a:p>
          <a:p>
            <a:r>
              <a:rPr lang="zh-CN" altLang="en-US" sz="2400" b="0" dirty="0">
                <a:latin typeface="+mn-ea"/>
              </a:rPr>
              <a:t>通常用于广域网的通信子网。</a:t>
            </a:r>
          </a:p>
        </p:txBody>
      </p:sp>
      <p:sp>
        <p:nvSpPr>
          <p:cNvPr id="4" name="文本框 3">
            <a:extLst>
              <a:ext uri="{FF2B5EF4-FFF2-40B4-BE49-F238E27FC236}">
                <a16:creationId xmlns:a16="http://schemas.microsoft.com/office/drawing/2014/main" id="{B717C935-C3BA-46C4-87FD-CB63C85AE936}"/>
              </a:ext>
            </a:extLst>
          </p:cNvPr>
          <p:cNvSpPr txBox="1"/>
          <p:nvPr/>
        </p:nvSpPr>
        <p:spPr>
          <a:xfrm>
            <a:off x="882033" y="1336244"/>
            <a:ext cx="3752850" cy="461665"/>
          </a:xfrm>
          <a:prstGeom prst="rect">
            <a:avLst/>
          </a:prstGeom>
          <a:noFill/>
        </p:spPr>
        <p:txBody>
          <a:bodyPr wrap="square" rtlCol="0">
            <a:spAutoFit/>
          </a:bodyPr>
          <a:lstStyle/>
          <a:p>
            <a:r>
              <a:rPr lang="en-US" altLang="zh-CN" dirty="0"/>
              <a:t>3.</a:t>
            </a:r>
            <a:r>
              <a:rPr lang="zh-CN" altLang="en-US" dirty="0"/>
              <a:t>有</a:t>
            </a:r>
            <a:r>
              <a:rPr lang="zh-CN" altLang="en-US" sz="2400" dirty="0"/>
              <a:t>确认的面向连接服务</a:t>
            </a:r>
          </a:p>
        </p:txBody>
      </p:sp>
    </p:spTree>
    <p:extLst>
      <p:ext uri="{BB962C8B-B14F-4D97-AF65-F5344CB8AC3E}">
        <p14:creationId xmlns:p14="http://schemas.microsoft.com/office/powerpoint/2010/main" val="1254729686"/>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3A8CA-8111-4E19-BDE4-2DF521C23786}"/>
              </a:ext>
            </a:extLst>
          </p:cNvPr>
          <p:cNvSpPr>
            <a:spLocks noGrp="1"/>
          </p:cNvSpPr>
          <p:nvPr>
            <p:ph type="title"/>
          </p:nvPr>
        </p:nvSpPr>
        <p:spPr/>
        <p:txBody>
          <a:bodyPr/>
          <a:lstStyle/>
          <a:p>
            <a:r>
              <a:rPr lang="en-US" altLang="zh-CN" dirty="0"/>
              <a:t>IPCP </a:t>
            </a:r>
            <a:r>
              <a:rPr lang="zh-CN" altLang="en-US" dirty="0"/>
              <a:t>示例</a:t>
            </a:r>
          </a:p>
        </p:txBody>
      </p:sp>
      <p:sp>
        <p:nvSpPr>
          <p:cNvPr id="5" name="文本框 4">
            <a:extLst>
              <a:ext uri="{FF2B5EF4-FFF2-40B4-BE49-F238E27FC236}">
                <a16:creationId xmlns:a16="http://schemas.microsoft.com/office/drawing/2014/main" id="{ADA988C5-67FC-4CD2-B7C1-D526E34A0B71}"/>
              </a:ext>
            </a:extLst>
          </p:cNvPr>
          <p:cNvSpPr txBox="1"/>
          <p:nvPr/>
        </p:nvSpPr>
        <p:spPr>
          <a:xfrm>
            <a:off x="971550" y="1225351"/>
            <a:ext cx="7488882" cy="1200329"/>
          </a:xfrm>
          <a:prstGeom prst="rect">
            <a:avLst/>
          </a:prstGeom>
          <a:noFill/>
        </p:spPr>
        <p:txBody>
          <a:bodyPr wrap="square">
            <a:spAutoFit/>
          </a:bodyPr>
          <a:lstStyle/>
          <a:p>
            <a:r>
              <a:rPr lang="en-US" altLang="zh-CN" dirty="0"/>
              <a:t>IP</a:t>
            </a:r>
            <a:r>
              <a:rPr lang="zh-CN" altLang="en-US" dirty="0"/>
              <a:t>控制协议（</a:t>
            </a:r>
            <a:r>
              <a:rPr lang="en-US" altLang="zh-CN" dirty="0"/>
              <a:t>IPCP</a:t>
            </a:r>
            <a:r>
              <a:rPr lang="zh-CN" altLang="en-US" dirty="0"/>
              <a:t>）是</a:t>
            </a:r>
            <a:r>
              <a:rPr lang="en-US" altLang="zh-CN" dirty="0"/>
              <a:t>PPP</a:t>
            </a:r>
            <a:r>
              <a:rPr lang="zh-CN" altLang="en-US" dirty="0"/>
              <a:t>协议中负责配置和激活网络层</a:t>
            </a:r>
            <a:r>
              <a:rPr lang="en-US" altLang="zh-CN" dirty="0"/>
              <a:t>IP</a:t>
            </a:r>
            <a:r>
              <a:rPr lang="zh-CN" altLang="en-US" dirty="0"/>
              <a:t>协议传输的</a:t>
            </a:r>
            <a:r>
              <a:rPr lang="en-US" altLang="zh-CN" dirty="0"/>
              <a:t>NCP</a:t>
            </a:r>
            <a:r>
              <a:rPr lang="zh-CN" altLang="en-US" dirty="0"/>
              <a:t>子协议。</a:t>
            </a:r>
            <a:endParaRPr lang="en-US" altLang="zh-CN" dirty="0"/>
          </a:p>
          <a:p>
            <a:r>
              <a:rPr lang="en-US" altLang="zh-CN" dirty="0"/>
              <a:t>IPCP</a:t>
            </a:r>
            <a:r>
              <a:rPr lang="zh-CN" altLang="en-US" dirty="0"/>
              <a:t>使用和链路控制协议（</a:t>
            </a:r>
            <a:r>
              <a:rPr lang="en-US" altLang="zh-CN" dirty="0"/>
              <a:t>LCP</a:t>
            </a:r>
            <a:r>
              <a:rPr lang="zh-CN" altLang="en-US" dirty="0"/>
              <a:t>）同样的机制。</a:t>
            </a:r>
          </a:p>
        </p:txBody>
      </p:sp>
      <p:sp>
        <p:nvSpPr>
          <p:cNvPr id="13" name="内容占位符 12">
            <a:extLst>
              <a:ext uri="{FF2B5EF4-FFF2-40B4-BE49-F238E27FC236}">
                <a16:creationId xmlns:a16="http://schemas.microsoft.com/office/drawing/2014/main" id="{A26A236A-137D-4415-A1A4-539B1F52D5E3}"/>
              </a:ext>
            </a:extLst>
          </p:cNvPr>
          <p:cNvSpPr>
            <a:spLocks noGrp="1"/>
          </p:cNvSpPr>
          <p:nvPr>
            <p:ph idx="1"/>
          </p:nvPr>
        </p:nvSpPr>
        <p:spPr>
          <a:xfrm>
            <a:off x="971550" y="2776297"/>
            <a:ext cx="7391400" cy="2259080"/>
          </a:xfrm>
        </p:spPr>
        <p:txBody>
          <a:bodyPr/>
          <a:lstStyle/>
          <a:p>
            <a:r>
              <a:rPr lang="en-US" altLang="zh-CN" sz="2400" dirty="0">
                <a:latin typeface="+mn-ea"/>
              </a:rPr>
              <a:t>PPP</a:t>
            </a:r>
            <a:r>
              <a:rPr lang="zh-CN" altLang="en-US" sz="2400" dirty="0">
                <a:latin typeface="+mn-ea"/>
              </a:rPr>
              <a:t>的协议域：</a:t>
            </a:r>
            <a:r>
              <a:rPr lang="en-US" altLang="zh-CN" sz="2400" dirty="0">
                <a:latin typeface="+mn-ea"/>
              </a:rPr>
              <a:t>0x8021</a:t>
            </a:r>
          </a:p>
          <a:p>
            <a:r>
              <a:rPr lang="en-US" altLang="zh-CN" sz="2400" dirty="0">
                <a:latin typeface="+mn-ea"/>
              </a:rPr>
              <a:t>IPCP</a:t>
            </a:r>
            <a:r>
              <a:rPr lang="zh-CN" altLang="en-US" sz="2400" dirty="0">
                <a:latin typeface="+mn-ea"/>
              </a:rPr>
              <a:t>的</a:t>
            </a:r>
            <a:r>
              <a:rPr lang="en-US" altLang="zh-CN" sz="2400" dirty="0">
                <a:latin typeface="+mn-ea"/>
              </a:rPr>
              <a:t>Code</a:t>
            </a:r>
            <a:r>
              <a:rPr lang="zh-CN" altLang="en-US" sz="2400" dirty="0">
                <a:latin typeface="+mn-ea"/>
              </a:rPr>
              <a:t>域：取值范围是</a:t>
            </a:r>
            <a:r>
              <a:rPr lang="en-US" altLang="zh-CN" sz="2400" dirty="0">
                <a:latin typeface="+mn-ea"/>
              </a:rPr>
              <a:t>1-7</a:t>
            </a:r>
          </a:p>
          <a:p>
            <a:pPr lvl="1"/>
            <a:r>
              <a:rPr lang="en-US" altLang="zh-CN" sz="2000" dirty="0">
                <a:latin typeface="+mn-ea"/>
              </a:rPr>
              <a:t>Configure-Request</a:t>
            </a:r>
            <a:r>
              <a:rPr lang="zh-CN" altLang="en-US" sz="2000" dirty="0">
                <a:latin typeface="+mn-ea"/>
              </a:rPr>
              <a:t>，</a:t>
            </a:r>
            <a:r>
              <a:rPr lang="en-US" altLang="zh-CN" sz="2000" dirty="0">
                <a:latin typeface="+mn-ea"/>
              </a:rPr>
              <a:t>Configure-Ack</a:t>
            </a:r>
            <a:r>
              <a:rPr lang="zh-CN" altLang="en-US" sz="2000" dirty="0">
                <a:latin typeface="+mn-ea"/>
              </a:rPr>
              <a:t>，</a:t>
            </a:r>
            <a:r>
              <a:rPr lang="en-US" altLang="zh-CN" sz="2000" dirty="0">
                <a:latin typeface="+mn-ea"/>
              </a:rPr>
              <a:t>Configure-</a:t>
            </a:r>
            <a:r>
              <a:rPr lang="en-US" altLang="zh-CN" sz="2000" dirty="0" err="1">
                <a:latin typeface="+mn-ea"/>
              </a:rPr>
              <a:t>Nak</a:t>
            </a:r>
            <a:r>
              <a:rPr lang="zh-CN" altLang="en-US" sz="2000" dirty="0">
                <a:latin typeface="+mn-ea"/>
              </a:rPr>
              <a:t>，</a:t>
            </a:r>
            <a:r>
              <a:rPr lang="en-US" altLang="zh-CN" sz="2000" dirty="0">
                <a:latin typeface="+mn-ea"/>
              </a:rPr>
              <a:t>Configure-Reject</a:t>
            </a:r>
            <a:r>
              <a:rPr lang="zh-CN" altLang="en-US" sz="2000" dirty="0">
                <a:latin typeface="+mn-ea"/>
              </a:rPr>
              <a:t>，</a:t>
            </a:r>
            <a:r>
              <a:rPr lang="en-US" altLang="zh-CN" sz="2000" dirty="0">
                <a:latin typeface="+mn-ea"/>
              </a:rPr>
              <a:t>Terminate-Request</a:t>
            </a:r>
            <a:r>
              <a:rPr lang="zh-CN" altLang="en-US" sz="2000" dirty="0">
                <a:latin typeface="+mn-ea"/>
              </a:rPr>
              <a:t>，</a:t>
            </a:r>
            <a:r>
              <a:rPr lang="en-US" altLang="zh-CN" sz="2000" dirty="0">
                <a:latin typeface="+mn-ea"/>
              </a:rPr>
              <a:t>Terminate-Ack</a:t>
            </a:r>
            <a:r>
              <a:rPr lang="zh-CN" altLang="en-US" sz="2000" dirty="0">
                <a:latin typeface="+mn-ea"/>
              </a:rPr>
              <a:t>和</a:t>
            </a:r>
            <a:r>
              <a:rPr lang="en-US" altLang="zh-CN" sz="2000" dirty="0">
                <a:latin typeface="+mn-ea"/>
              </a:rPr>
              <a:t>Code-Reject</a:t>
            </a:r>
          </a:p>
          <a:p>
            <a:pPr lvl="1"/>
            <a:r>
              <a:rPr lang="zh-CN" altLang="en-US" sz="2000" dirty="0">
                <a:latin typeface="+mn-ea"/>
              </a:rPr>
              <a:t>其他取值会导致</a:t>
            </a:r>
            <a:r>
              <a:rPr lang="en-US" altLang="zh-CN" sz="2000" dirty="0">
                <a:latin typeface="+mn-ea"/>
              </a:rPr>
              <a:t>Code-Rejects</a:t>
            </a:r>
            <a:endParaRPr lang="zh-CN" altLang="en-US" sz="2000" dirty="0">
              <a:latin typeface="+mn-ea"/>
            </a:endParaRPr>
          </a:p>
        </p:txBody>
      </p:sp>
    </p:spTree>
    <p:extLst>
      <p:ext uri="{BB962C8B-B14F-4D97-AF65-F5344CB8AC3E}">
        <p14:creationId xmlns:p14="http://schemas.microsoft.com/office/powerpoint/2010/main" val="3876259839"/>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A93525-4FD8-46F6-8AFF-2057EE9CBE9D}"/>
              </a:ext>
            </a:extLst>
          </p:cNvPr>
          <p:cNvSpPr>
            <a:spLocks noGrp="1"/>
          </p:cNvSpPr>
          <p:nvPr>
            <p:ph idx="1"/>
          </p:nvPr>
        </p:nvSpPr>
        <p:spPr>
          <a:xfrm>
            <a:off x="992568" y="1846547"/>
            <a:ext cx="7391400" cy="4241161"/>
          </a:xfrm>
        </p:spPr>
        <p:txBody>
          <a:bodyPr/>
          <a:lstStyle/>
          <a:p>
            <a:r>
              <a:rPr lang="en-US" altLang="zh-CN" sz="2400" dirty="0">
                <a:latin typeface="+mn-ea"/>
              </a:rPr>
              <a:t>IP-Compression-Protocol</a:t>
            </a:r>
            <a:r>
              <a:rPr lang="zh-CN" altLang="en-US" sz="2400" dirty="0">
                <a:latin typeface="+mn-ea"/>
              </a:rPr>
              <a:t>：协商使用指定的压缩协议，默认不使用压缩选项。</a:t>
            </a:r>
            <a:endParaRPr lang="en-US" altLang="zh-CN" sz="2400" dirty="0">
              <a:latin typeface="+mn-ea"/>
            </a:endParaRPr>
          </a:p>
          <a:p>
            <a:pPr lvl="1"/>
            <a:r>
              <a:rPr lang="en-US" altLang="zh-CN" sz="2000" dirty="0">
                <a:latin typeface="+mn-ea"/>
              </a:rPr>
              <a:t>Van Jacobson TCP/IP </a:t>
            </a:r>
            <a:r>
              <a:rPr lang="zh-CN" altLang="en-US" sz="2000" dirty="0">
                <a:latin typeface="+mn-ea"/>
              </a:rPr>
              <a:t>报头压缩技术可以将 </a:t>
            </a:r>
            <a:r>
              <a:rPr lang="en-US" altLang="zh-CN" sz="2000" dirty="0">
                <a:latin typeface="+mn-ea"/>
              </a:rPr>
              <a:t>TCP/IP </a:t>
            </a:r>
            <a:r>
              <a:rPr lang="zh-CN" altLang="en-US" sz="2000" dirty="0">
                <a:latin typeface="+mn-ea"/>
              </a:rPr>
              <a:t>报头的大小降低至 </a:t>
            </a:r>
            <a:r>
              <a:rPr lang="en-US" altLang="zh-CN" sz="2000" dirty="0">
                <a:latin typeface="+mn-ea"/>
              </a:rPr>
              <a:t>3 </a:t>
            </a:r>
            <a:r>
              <a:rPr lang="zh-CN" altLang="en-US" sz="2000" dirty="0">
                <a:latin typeface="+mn-ea"/>
              </a:rPr>
              <a:t>字节。</a:t>
            </a:r>
            <a:endParaRPr lang="en-US" altLang="zh-CN" sz="2000" dirty="0">
              <a:latin typeface="+mn-ea"/>
            </a:endParaRPr>
          </a:p>
          <a:p>
            <a:r>
              <a:rPr lang="en-US" altLang="zh-CN" sz="2400" dirty="0">
                <a:latin typeface="+mn-ea"/>
              </a:rPr>
              <a:t>IP-Address</a:t>
            </a:r>
            <a:r>
              <a:rPr lang="zh-CN" altLang="en-US" sz="2400" dirty="0">
                <a:latin typeface="+mn-ea"/>
              </a:rPr>
              <a:t>：协商本地使用的</a:t>
            </a:r>
            <a:r>
              <a:rPr lang="en-US" altLang="zh-CN" sz="2400" dirty="0">
                <a:latin typeface="+mn-ea"/>
              </a:rPr>
              <a:t>IP</a:t>
            </a:r>
            <a:r>
              <a:rPr lang="zh-CN" altLang="en-US" sz="2400" dirty="0">
                <a:latin typeface="+mn-ea"/>
              </a:rPr>
              <a:t>地址。</a:t>
            </a:r>
            <a:endParaRPr lang="en-US" altLang="zh-CN" sz="2400" dirty="0">
              <a:latin typeface="+mn-ea"/>
            </a:endParaRPr>
          </a:p>
          <a:p>
            <a:pPr lvl="1"/>
            <a:r>
              <a:rPr lang="zh-CN" altLang="en-US" sz="2000" dirty="0">
                <a:latin typeface="+mn-ea"/>
              </a:rPr>
              <a:t>一个合法的</a:t>
            </a:r>
            <a:r>
              <a:rPr lang="en-US" altLang="zh-CN" sz="2000" dirty="0">
                <a:latin typeface="+mn-ea"/>
              </a:rPr>
              <a:t>IP</a:t>
            </a:r>
            <a:r>
              <a:rPr lang="zh-CN" altLang="en-US" sz="2000" dirty="0">
                <a:latin typeface="+mn-ea"/>
              </a:rPr>
              <a:t>地址，</a:t>
            </a:r>
            <a:endParaRPr lang="en-US" altLang="zh-CN" sz="2000" dirty="0">
              <a:latin typeface="+mn-ea"/>
            </a:endParaRPr>
          </a:p>
          <a:p>
            <a:pPr lvl="1"/>
            <a:r>
              <a:rPr lang="zh-CN" altLang="en-US" sz="2000" dirty="0">
                <a:latin typeface="+mn-ea"/>
              </a:rPr>
              <a:t>全</a:t>
            </a:r>
            <a:r>
              <a:rPr lang="en-US" altLang="zh-CN" sz="2000" dirty="0">
                <a:latin typeface="+mn-ea"/>
              </a:rPr>
              <a:t>0</a:t>
            </a:r>
            <a:r>
              <a:rPr lang="zh-CN" altLang="en-US" sz="2000" dirty="0">
                <a:latin typeface="+mn-ea"/>
              </a:rPr>
              <a:t>的</a:t>
            </a:r>
            <a:r>
              <a:rPr lang="en-US" altLang="zh-CN" sz="2000" dirty="0">
                <a:latin typeface="+mn-ea"/>
              </a:rPr>
              <a:t>IP</a:t>
            </a:r>
            <a:r>
              <a:rPr lang="zh-CN" altLang="en-US" sz="2000" dirty="0">
                <a:latin typeface="+mn-ea"/>
              </a:rPr>
              <a:t>地址：要求对方分配一个</a:t>
            </a:r>
            <a:r>
              <a:rPr lang="en-US" altLang="zh-CN" sz="2000" dirty="0">
                <a:latin typeface="+mn-ea"/>
              </a:rPr>
              <a:t>IP</a:t>
            </a:r>
            <a:r>
              <a:rPr lang="zh-CN" altLang="en-US" sz="2000" dirty="0">
                <a:latin typeface="+mn-ea"/>
              </a:rPr>
              <a:t>地址。</a:t>
            </a:r>
            <a:endParaRPr lang="en-US" altLang="zh-CN" sz="2000" dirty="0">
              <a:latin typeface="+mn-ea"/>
            </a:endParaRPr>
          </a:p>
          <a:p>
            <a:r>
              <a:rPr lang="en-US" altLang="zh-CN" sz="2400" dirty="0">
                <a:latin typeface="+mn-ea"/>
              </a:rPr>
              <a:t>Primary DNS Server Address/Secondary </a:t>
            </a:r>
            <a:r>
              <a:rPr lang="en-US" altLang="zh-CN" sz="2400" dirty="0" err="1">
                <a:latin typeface="+mn-ea"/>
              </a:rPr>
              <a:t>DNSServer</a:t>
            </a:r>
            <a:r>
              <a:rPr lang="en-US" altLang="zh-CN" sz="2400" dirty="0">
                <a:latin typeface="+mn-ea"/>
              </a:rPr>
              <a:t> Address</a:t>
            </a:r>
            <a:r>
              <a:rPr lang="zh-CN" altLang="en-US" sz="2400" dirty="0">
                <a:latin typeface="+mn-ea"/>
              </a:rPr>
              <a:t>：协商远端的主、次 </a:t>
            </a:r>
            <a:r>
              <a:rPr lang="en-US" altLang="zh-CN" sz="2400" dirty="0">
                <a:latin typeface="+mn-ea"/>
              </a:rPr>
              <a:t>DNS(Domain Name System,</a:t>
            </a:r>
            <a:r>
              <a:rPr lang="zh-CN" altLang="en-US" sz="2400" dirty="0">
                <a:latin typeface="+mn-ea"/>
              </a:rPr>
              <a:t>域名服务器地址。</a:t>
            </a:r>
            <a:endParaRPr lang="en-US" altLang="zh-CN" sz="2400" dirty="0">
              <a:latin typeface="+mn-ea"/>
            </a:endParaRPr>
          </a:p>
          <a:p>
            <a:pPr lvl="1"/>
            <a:r>
              <a:rPr lang="zh-CN" altLang="en-US" sz="2000" dirty="0">
                <a:latin typeface="+mn-ea"/>
              </a:rPr>
              <a:t>全</a:t>
            </a:r>
            <a:r>
              <a:rPr lang="en-US" altLang="zh-CN" sz="2000" dirty="0">
                <a:latin typeface="+mn-ea"/>
              </a:rPr>
              <a:t>0</a:t>
            </a:r>
            <a:r>
              <a:rPr lang="zh-CN" altLang="en-US" sz="2000" dirty="0">
                <a:latin typeface="+mn-ea"/>
              </a:rPr>
              <a:t>表示要求对方提供 </a:t>
            </a:r>
            <a:r>
              <a:rPr lang="en-US" altLang="zh-CN" sz="2000" dirty="0">
                <a:latin typeface="+mn-ea"/>
              </a:rPr>
              <a:t>DNS </a:t>
            </a:r>
            <a:r>
              <a:rPr lang="zh-CN" altLang="en-US" sz="2000" dirty="0">
                <a:latin typeface="+mn-ea"/>
              </a:rPr>
              <a:t>地址。</a:t>
            </a:r>
          </a:p>
        </p:txBody>
      </p:sp>
      <p:sp>
        <p:nvSpPr>
          <p:cNvPr id="6" name="文本框 5">
            <a:extLst>
              <a:ext uri="{FF2B5EF4-FFF2-40B4-BE49-F238E27FC236}">
                <a16:creationId xmlns:a16="http://schemas.microsoft.com/office/drawing/2014/main" id="{4353F2F1-2CF9-44CD-98F1-2B88E37EA0B8}"/>
              </a:ext>
            </a:extLst>
          </p:cNvPr>
          <p:cNvSpPr txBox="1"/>
          <p:nvPr/>
        </p:nvSpPr>
        <p:spPr>
          <a:xfrm>
            <a:off x="992568" y="1382823"/>
            <a:ext cx="2283288" cy="461665"/>
          </a:xfrm>
          <a:prstGeom prst="rect">
            <a:avLst/>
          </a:prstGeom>
          <a:noFill/>
        </p:spPr>
        <p:txBody>
          <a:bodyPr wrap="square">
            <a:spAutoFit/>
          </a:bodyPr>
          <a:lstStyle/>
          <a:p>
            <a:r>
              <a:rPr lang="zh-CN" altLang="en-US" dirty="0"/>
              <a:t>协商的内容：</a:t>
            </a:r>
          </a:p>
        </p:txBody>
      </p:sp>
    </p:spTree>
    <p:extLst>
      <p:ext uri="{BB962C8B-B14F-4D97-AF65-F5344CB8AC3E}">
        <p14:creationId xmlns:p14="http://schemas.microsoft.com/office/powerpoint/2010/main" val="147538565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BF79F-0617-464C-9AB8-C5A699553D1D}"/>
              </a:ext>
            </a:extLst>
          </p:cNvPr>
          <p:cNvSpPr>
            <a:spLocks noGrp="1"/>
          </p:cNvSpPr>
          <p:nvPr>
            <p:ph type="title"/>
          </p:nvPr>
        </p:nvSpPr>
        <p:spPr/>
        <p:txBody>
          <a:bodyPr/>
          <a:lstStyle/>
          <a:p>
            <a:r>
              <a:rPr lang="zh-CN" altLang="en-US" dirty="0"/>
              <a:t>九、</a:t>
            </a:r>
            <a:r>
              <a:rPr lang="en-US" altLang="zh-CN" dirty="0"/>
              <a:t>PPP</a:t>
            </a:r>
            <a:r>
              <a:rPr lang="zh-CN" altLang="en-US" dirty="0"/>
              <a:t>状态转换</a:t>
            </a:r>
          </a:p>
        </p:txBody>
      </p:sp>
      <p:pic>
        <p:nvPicPr>
          <p:cNvPr id="3" name="图片 2">
            <a:extLst>
              <a:ext uri="{FF2B5EF4-FFF2-40B4-BE49-F238E27FC236}">
                <a16:creationId xmlns:a16="http://schemas.microsoft.com/office/drawing/2014/main" id="{7649774A-3CF9-4528-BFC9-868CDD95AC85}"/>
              </a:ext>
            </a:extLst>
          </p:cNvPr>
          <p:cNvPicPr>
            <a:picLocks noChangeAspect="1"/>
          </p:cNvPicPr>
          <p:nvPr/>
        </p:nvPicPr>
        <p:blipFill>
          <a:blip r:embed="rId2"/>
          <a:stretch>
            <a:fillRect/>
          </a:stretch>
        </p:blipFill>
        <p:spPr>
          <a:xfrm>
            <a:off x="462940" y="1917061"/>
            <a:ext cx="8218120" cy="3023878"/>
          </a:xfrm>
          <a:prstGeom prst="rect">
            <a:avLst/>
          </a:prstGeom>
        </p:spPr>
      </p:pic>
    </p:spTree>
    <p:extLst>
      <p:ext uri="{BB962C8B-B14F-4D97-AF65-F5344CB8AC3E}">
        <p14:creationId xmlns:p14="http://schemas.microsoft.com/office/powerpoint/2010/main" val="45690416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B8CAF94-E133-4477-88E2-C8DF4DBEF011}"/>
              </a:ext>
            </a:extLst>
          </p:cNvPr>
          <p:cNvSpPr>
            <a:spLocks noGrp="1"/>
          </p:cNvSpPr>
          <p:nvPr>
            <p:ph type="title"/>
          </p:nvPr>
        </p:nvSpPr>
        <p:spPr>
          <a:xfrm>
            <a:off x="971550" y="222250"/>
            <a:ext cx="7086600" cy="685800"/>
          </a:xfrm>
        </p:spPr>
        <p:txBody>
          <a:bodyPr/>
          <a:lstStyle/>
          <a:p>
            <a:r>
              <a:rPr lang="zh-CN" altLang="en-US" dirty="0"/>
              <a:t>十、</a:t>
            </a:r>
            <a:r>
              <a:rPr lang="en-US" altLang="zh-CN" dirty="0"/>
              <a:t>HDLC</a:t>
            </a:r>
            <a:r>
              <a:rPr lang="zh-CN" altLang="en-US" dirty="0"/>
              <a:t>与</a:t>
            </a:r>
            <a:r>
              <a:rPr lang="en-US" altLang="zh-CN" dirty="0"/>
              <a:t>PPP</a:t>
            </a:r>
            <a:r>
              <a:rPr lang="zh-CN" altLang="en-US" dirty="0"/>
              <a:t>的简单对比</a:t>
            </a:r>
          </a:p>
        </p:txBody>
      </p:sp>
      <p:sp>
        <p:nvSpPr>
          <p:cNvPr id="5" name="文本框 4">
            <a:extLst>
              <a:ext uri="{FF2B5EF4-FFF2-40B4-BE49-F238E27FC236}">
                <a16:creationId xmlns:a16="http://schemas.microsoft.com/office/drawing/2014/main" id="{8C0DE92E-E7BD-4C37-BBBB-429C2787329D}"/>
              </a:ext>
            </a:extLst>
          </p:cNvPr>
          <p:cNvSpPr txBox="1"/>
          <p:nvPr/>
        </p:nvSpPr>
        <p:spPr>
          <a:xfrm>
            <a:off x="952509" y="1340768"/>
            <a:ext cx="7776864" cy="4247317"/>
          </a:xfrm>
          <a:prstGeom prst="rect">
            <a:avLst/>
          </a:prstGeom>
          <a:noFill/>
        </p:spPr>
        <p:txBody>
          <a:bodyPr wrap="square">
            <a:spAutoFit/>
          </a:bodyPr>
          <a:lstStyle/>
          <a:p>
            <a:pPr marL="457200" indent="-457200">
              <a:spcBef>
                <a:spcPts val="600"/>
              </a:spcBef>
              <a:spcAft>
                <a:spcPts val="600"/>
              </a:spcAft>
              <a:buFont typeface="+mj-ea"/>
              <a:buAutoNum type="circleNumDbPlain"/>
            </a:pPr>
            <a:r>
              <a:rPr lang="zh-CN" altLang="en-US" sz="2000" b="0" dirty="0">
                <a:latin typeface="+mn-ea"/>
                <a:ea typeface="+mn-ea"/>
              </a:rPr>
              <a:t>链路类型 </a:t>
            </a:r>
            <a:r>
              <a:rPr lang="en-US" altLang="zh-CN" sz="2000" b="0" dirty="0">
                <a:latin typeface="+mn-ea"/>
                <a:ea typeface="+mn-ea"/>
              </a:rPr>
              <a:t>: </a:t>
            </a:r>
            <a:r>
              <a:rPr lang="zh-CN" altLang="en-US" sz="2000" b="0" dirty="0">
                <a:latin typeface="+mn-ea"/>
                <a:ea typeface="+mn-ea"/>
              </a:rPr>
              <a:t>都支持全双工</a:t>
            </a:r>
            <a:r>
              <a:rPr lang="en-US" altLang="zh-CN" sz="2000" b="0" dirty="0">
                <a:latin typeface="+mn-ea"/>
                <a:ea typeface="+mn-ea"/>
              </a:rPr>
              <a:t>/</a:t>
            </a:r>
            <a:r>
              <a:rPr lang="zh-CN" altLang="en-US" sz="2000" b="0" dirty="0">
                <a:latin typeface="+mn-ea"/>
                <a:ea typeface="+mn-ea"/>
              </a:rPr>
              <a:t>半双工链路 </a:t>
            </a:r>
            <a:r>
              <a:rPr lang="en-US" altLang="zh-CN" sz="2000" b="0" dirty="0">
                <a:latin typeface="+mn-ea"/>
                <a:ea typeface="+mn-ea"/>
              </a:rPr>
              <a:t>;</a:t>
            </a:r>
          </a:p>
          <a:p>
            <a:pPr marL="457200" indent="-457200">
              <a:spcBef>
                <a:spcPts val="600"/>
              </a:spcBef>
              <a:spcAft>
                <a:spcPts val="600"/>
              </a:spcAft>
              <a:buFont typeface="+mj-ea"/>
              <a:buAutoNum type="circleNumDbPlain"/>
            </a:pPr>
            <a:r>
              <a:rPr lang="zh-CN" altLang="en-US" sz="2000" b="0" dirty="0">
                <a:latin typeface="+mn-ea"/>
                <a:ea typeface="+mn-ea"/>
              </a:rPr>
              <a:t>透明传输 </a:t>
            </a:r>
            <a:r>
              <a:rPr lang="en-US" altLang="zh-CN" sz="2000" b="0" dirty="0">
                <a:latin typeface="+mn-ea"/>
                <a:ea typeface="+mn-ea"/>
              </a:rPr>
              <a:t>: PPP </a:t>
            </a:r>
            <a:r>
              <a:rPr lang="zh-CN" altLang="en-US" sz="2000" b="0" dirty="0">
                <a:latin typeface="+mn-ea"/>
                <a:ea typeface="+mn-ea"/>
              </a:rPr>
              <a:t>协议支持字节填充和零比特填充 </a:t>
            </a:r>
            <a:r>
              <a:rPr lang="en-US" altLang="zh-CN" sz="2000" b="0" dirty="0">
                <a:latin typeface="+mn-ea"/>
                <a:ea typeface="+mn-ea"/>
              </a:rPr>
              <a:t>, HDLC</a:t>
            </a:r>
            <a:r>
              <a:rPr lang="zh-CN" altLang="en-US" sz="2000" b="0" dirty="0">
                <a:latin typeface="+mn-ea"/>
                <a:ea typeface="+mn-ea"/>
              </a:rPr>
              <a:t>协议 只支持零比特填充</a:t>
            </a:r>
            <a:r>
              <a:rPr lang="en-US" altLang="zh-CN" sz="2000" b="0" dirty="0">
                <a:latin typeface="+mn-ea"/>
                <a:ea typeface="+mn-ea"/>
              </a:rPr>
              <a:t>;</a:t>
            </a:r>
          </a:p>
          <a:p>
            <a:pPr marL="457200" indent="-457200">
              <a:spcBef>
                <a:spcPts val="600"/>
              </a:spcBef>
              <a:spcAft>
                <a:spcPts val="600"/>
              </a:spcAft>
              <a:buFont typeface="+mj-ea"/>
              <a:buAutoNum type="circleNumDbPlain"/>
            </a:pPr>
            <a:r>
              <a:rPr lang="zh-CN" altLang="en-US" sz="2000" b="0" dirty="0">
                <a:latin typeface="+mn-ea"/>
                <a:ea typeface="+mn-ea"/>
              </a:rPr>
              <a:t>差错控制 </a:t>
            </a:r>
            <a:r>
              <a:rPr lang="en-US" altLang="zh-CN" sz="2000" b="0" dirty="0">
                <a:latin typeface="+mn-ea"/>
                <a:ea typeface="+mn-ea"/>
              </a:rPr>
              <a:t>: </a:t>
            </a:r>
            <a:r>
              <a:rPr lang="zh-CN" altLang="en-US" sz="2000" b="0" dirty="0">
                <a:latin typeface="+mn-ea"/>
                <a:ea typeface="+mn-ea"/>
              </a:rPr>
              <a:t>都是有检错</a:t>
            </a:r>
            <a:r>
              <a:rPr lang="en-US" altLang="zh-CN" sz="2000" b="0" dirty="0">
                <a:latin typeface="+mn-ea"/>
                <a:ea typeface="+mn-ea"/>
              </a:rPr>
              <a:t>(CRC </a:t>
            </a:r>
            <a:r>
              <a:rPr lang="zh-CN" altLang="en-US" sz="2000" b="0" dirty="0">
                <a:latin typeface="+mn-ea"/>
                <a:ea typeface="+mn-ea"/>
              </a:rPr>
              <a:t>冗余校验</a:t>
            </a:r>
            <a:r>
              <a:rPr lang="en-US" altLang="zh-CN" sz="2000" b="0" dirty="0">
                <a:latin typeface="+mn-ea"/>
                <a:ea typeface="+mn-ea"/>
              </a:rPr>
              <a:t>)</a:t>
            </a:r>
            <a:r>
              <a:rPr lang="zh-CN" altLang="en-US" sz="2000" b="0" dirty="0">
                <a:latin typeface="+mn-ea"/>
                <a:ea typeface="+mn-ea"/>
              </a:rPr>
              <a:t>无纠错</a:t>
            </a:r>
            <a:r>
              <a:rPr lang="en-US" altLang="zh-CN" sz="2000" b="0" dirty="0">
                <a:latin typeface="+mn-ea"/>
                <a:ea typeface="+mn-ea"/>
              </a:rPr>
              <a:t>;</a:t>
            </a:r>
          </a:p>
          <a:p>
            <a:pPr marL="457200" indent="-457200">
              <a:spcBef>
                <a:spcPts val="600"/>
              </a:spcBef>
              <a:spcAft>
                <a:spcPts val="600"/>
              </a:spcAft>
              <a:buFont typeface="+mj-ea"/>
              <a:buAutoNum type="circleNumDbPlain"/>
            </a:pPr>
            <a:r>
              <a:rPr lang="zh-CN" altLang="en-US" sz="2000" b="0" dirty="0">
                <a:latin typeface="+mn-ea"/>
                <a:ea typeface="+mn-ea"/>
              </a:rPr>
              <a:t>传输单位 </a:t>
            </a:r>
            <a:r>
              <a:rPr lang="en-US" altLang="zh-CN" sz="2000" b="0" dirty="0">
                <a:latin typeface="+mn-ea"/>
                <a:ea typeface="+mn-ea"/>
              </a:rPr>
              <a:t>: PPP</a:t>
            </a:r>
            <a:r>
              <a:rPr lang="zh-CN" altLang="en-US" sz="2000" b="0" dirty="0">
                <a:latin typeface="+mn-ea"/>
                <a:ea typeface="+mn-ea"/>
              </a:rPr>
              <a:t>协议面向字节</a:t>
            </a:r>
            <a:r>
              <a:rPr lang="en-US" altLang="zh-CN" sz="2000" b="0" dirty="0">
                <a:latin typeface="+mn-ea"/>
                <a:ea typeface="+mn-ea"/>
              </a:rPr>
              <a:t>, </a:t>
            </a:r>
            <a:r>
              <a:rPr lang="zh-CN" altLang="en-US" sz="2000" b="0" dirty="0">
                <a:latin typeface="+mn-ea"/>
                <a:ea typeface="+mn-ea"/>
              </a:rPr>
              <a:t>以字节为单位</a:t>
            </a:r>
            <a:r>
              <a:rPr lang="en-US" altLang="zh-CN" sz="2000" b="0" dirty="0">
                <a:latin typeface="+mn-ea"/>
                <a:ea typeface="+mn-ea"/>
              </a:rPr>
              <a:t>, </a:t>
            </a:r>
            <a:r>
              <a:rPr lang="zh-CN" altLang="en-US" sz="2000" b="0" dirty="0">
                <a:latin typeface="+mn-ea"/>
                <a:ea typeface="+mn-ea"/>
              </a:rPr>
              <a:t>每帧都必须是整数个字节</a:t>
            </a:r>
            <a:r>
              <a:rPr lang="en-US" altLang="zh-CN" sz="2000" b="0" dirty="0">
                <a:latin typeface="+mn-ea"/>
                <a:ea typeface="+mn-ea"/>
              </a:rPr>
              <a:t>; HDLC</a:t>
            </a:r>
            <a:r>
              <a:rPr lang="zh-CN" altLang="en-US" sz="2000" b="0" dirty="0">
                <a:latin typeface="+mn-ea"/>
                <a:ea typeface="+mn-ea"/>
              </a:rPr>
              <a:t>协议面向比特</a:t>
            </a:r>
            <a:r>
              <a:rPr lang="en-US" altLang="zh-CN" sz="2000" b="0" dirty="0">
                <a:latin typeface="+mn-ea"/>
                <a:ea typeface="+mn-ea"/>
              </a:rPr>
              <a:t>, </a:t>
            </a:r>
            <a:r>
              <a:rPr lang="zh-CN" altLang="en-US" sz="2000" b="0" dirty="0">
                <a:latin typeface="+mn-ea"/>
                <a:ea typeface="+mn-ea"/>
              </a:rPr>
              <a:t>以比特为单位</a:t>
            </a:r>
            <a:r>
              <a:rPr lang="en-US" altLang="zh-CN" sz="2000" b="0" dirty="0">
                <a:latin typeface="+mn-ea"/>
                <a:ea typeface="+mn-ea"/>
              </a:rPr>
              <a:t>, </a:t>
            </a:r>
            <a:r>
              <a:rPr lang="zh-CN" altLang="en-US" sz="2000" b="0" dirty="0">
                <a:latin typeface="+mn-ea"/>
                <a:ea typeface="+mn-ea"/>
              </a:rPr>
              <a:t>其数据不一定是整数字节 </a:t>
            </a:r>
            <a:r>
              <a:rPr lang="en-US" altLang="zh-CN" sz="2000" b="0" dirty="0">
                <a:latin typeface="+mn-ea"/>
                <a:ea typeface="+mn-ea"/>
              </a:rPr>
              <a:t>;</a:t>
            </a:r>
          </a:p>
          <a:p>
            <a:pPr marL="457200" indent="-457200">
              <a:spcBef>
                <a:spcPts val="600"/>
              </a:spcBef>
              <a:spcAft>
                <a:spcPts val="600"/>
              </a:spcAft>
              <a:buFont typeface="+mj-ea"/>
              <a:buAutoNum type="circleNumDbPlain"/>
            </a:pPr>
            <a:r>
              <a:rPr lang="zh-CN" altLang="en-US" sz="2000" b="0" dirty="0">
                <a:latin typeface="+mn-ea"/>
                <a:ea typeface="+mn-ea"/>
              </a:rPr>
              <a:t>协议字段 </a:t>
            </a:r>
            <a:r>
              <a:rPr lang="en-US" altLang="zh-CN" sz="2000" b="0" dirty="0">
                <a:latin typeface="+mn-ea"/>
                <a:ea typeface="+mn-ea"/>
              </a:rPr>
              <a:t>: PPP </a:t>
            </a:r>
            <a:r>
              <a:rPr lang="zh-CN" altLang="en-US" sz="2000" b="0" dirty="0">
                <a:latin typeface="+mn-ea"/>
                <a:ea typeface="+mn-ea"/>
              </a:rPr>
              <a:t>协议中有协议字段（</a:t>
            </a:r>
            <a:r>
              <a:rPr lang="en-US" altLang="zh-CN" sz="2000" b="0" dirty="0">
                <a:latin typeface="+mn-ea"/>
                <a:ea typeface="+mn-ea"/>
              </a:rPr>
              <a:t>2</a:t>
            </a:r>
            <a:r>
              <a:rPr lang="zh-CN" altLang="en-US" sz="2000" b="0" dirty="0">
                <a:latin typeface="+mn-ea"/>
                <a:ea typeface="+mn-ea"/>
              </a:rPr>
              <a:t>个字节）</a:t>
            </a:r>
            <a:r>
              <a:rPr lang="en-US" altLang="zh-CN" sz="2000" b="0" dirty="0">
                <a:latin typeface="+mn-ea"/>
                <a:ea typeface="+mn-ea"/>
              </a:rPr>
              <a:t>, HDLC </a:t>
            </a:r>
            <a:r>
              <a:rPr lang="zh-CN" altLang="en-US" sz="2000" b="0" dirty="0">
                <a:latin typeface="+mn-ea"/>
                <a:ea typeface="+mn-ea"/>
              </a:rPr>
              <a:t>中有控制字段（</a:t>
            </a:r>
            <a:r>
              <a:rPr lang="en-US" altLang="zh-CN" sz="2000" b="0" dirty="0">
                <a:latin typeface="+mn-ea"/>
                <a:ea typeface="+mn-ea"/>
              </a:rPr>
              <a:t>1</a:t>
            </a:r>
            <a:r>
              <a:rPr lang="zh-CN" altLang="en-US" sz="2000" b="0" dirty="0">
                <a:latin typeface="+mn-ea"/>
                <a:ea typeface="+mn-ea"/>
              </a:rPr>
              <a:t>各字节）</a:t>
            </a:r>
            <a:r>
              <a:rPr lang="en-US" altLang="zh-CN" sz="2000" b="0" dirty="0">
                <a:latin typeface="+mn-ea"/>
                <a:ea typeface="+mn-ea"/>
              </a:rPr>
              <a:t>, </a:t>
            </a:r>
            <a:r>
              <a:rPr lang="zh-CN" altLang="en-US" sz="2000" b="0" dirty="0">
                <a:latin typeface="+mn-ea"/>
                <a:ea typeface="+mn-ea"/>
              </a:rPr>
              <a:t>功能类似 </a:t>
            </a:r>
            <a:r>
              <a:rPr lang="en-US" altLang="zh-CN" sz="2000" b="0" dirty="0">
                <a:latin typeface="+mn-ea"/>
                <a:ea typeface="+mn-ea"/>
              </a:rPr>
              <a:t>;</a:t>
            </a:r>
          </a:p>
          <a:p>
            <a:pPr marL="457200" indent="-457200">
              <a:spcBef>
                <a:spcPts val="600"/>
              </a:spcBef>
              <a:spcAft>
                <a:spcPts val="600"/>
              </a:spcAft>
              <a:buFont typeface="+mj-ea"/>
              <a:buAutoNum type="circleNumDbPlain"/>
            </a:pPr>
            <a:r>
              <a:rPr lang="zh-CN" altLang="en-US" sz="2000" b="0" dirty="0">
                <a:latin typeface="+mn-ea"/>
                <a:ea typeface="+mn-ea"/>
              </a:rPr>
              <a:t>可靠性 </a:t>
            </a:r>
            <a:r>
              <a:rPr lang="en-US" altLang="zh-CN" sz="2000" b="0" dirty="0">
                <a:latin typeface="+mn-ea"/>
                <a:ea typeface="+mn-ea"/>
              </a:rPr>
              <a:t>: PPP</a:t>
            </a:r>
            <a:r>
              <a:rPr lang="zh-CN" altLang="en-US" sz="2000" b="0" dirty="0">
                <a:latin typeface="+mn-ea"/>
                <a:ea typeface="+mn-ea"/>
              </a:rPr>
              <a:t>协议没有帧编号和确认机制</a:t>
            </a:r>
            <a:r>
              <a:rPr lang="en-US" altLang="zh-CN" sz="2000" b="0" dirty="0">
                <a:latin typeface="+mn-ea"/>
                <a:ea typeface="+mn-ea"/>
              </a:rPr>
              <a:t>, </a:t>
            </a:r>
            <a:r>
              <a:rPr lang="zh-CN" altLang="en-US" sz="2000" b="0" dirty="0">
                <a:latin typeface="+mn-ea"/>
                <a:ea typeface="+mn-ea"/>
              </a:rPr>
              <a:t>属不可靠传输</a:t>
            </a:r>
            <a:r>
              <a:rPr lang="en-US" altLang="zh-CN" sz="2000" b="0" dirty="0">
                <a:latin typeface="+mn-ea"/>
                <a:ea typeface="+mn-ea"/>
              </a:rPr>
              <a:t>; HDLC</a:t>
            </a:r>
            <a:r>
              <a:rPr lang="zh-CN" altLang="en-US" sz="2000" b="0" dirty="0">
                <a:latin typeface="+mn-ea"/>
                <a:ea typeface="+mn-ea"/>
              </a:rPr>
              <a:t>协议有帧编号和确认机制 </a:t>
            </a:r>
            <a:r>
              <a:rPr lang="en-US" altLang="zh-CN" sz="2000" b="0" dirty="0">
                <a:latin typeface="+mn-ea"/>
                <a:ea typeface="+mn-ea"/>
              </a:rPr>
              <a:t>, </a:t>
            </a:r>
            <a:r>
              <a:rPr lang="zh-CN" altLang="en-US" sz="2000" b="0" dirty="0">
                <a:latin typeface="+mn-ea"/>
                <a:ea typeface="+mn-ea"/>
              </a:rPr>
              <a:t>属于可靠传输。</a:t>
            </a:r>
            <a:endParaRPr lang="en-US" altLang="zh-CN" sz="2000" b="0" dirty="0">
              <a:latin typeface="+mn-ea"/>
              <a:ea typeface="+mn-ea"/>
            </a:endParaRPr>
          </a:p>
        </p:txBody>
      </p:sp>
    </p:spTree>
    <p:extLst>
      <p:ext uri="{BB962C8B-B14F-4D97-AF65-F5344CB8AC3E}">
        <p14:creationId xmlns:p14="http://schemas.microsoft.com/office/powerpoint/2010/main" val="724957090"/>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0AE94-E546-4C47-82D6-7B26E29877A9}"/>
              </a:ext>
            </a:extLst>
          </p:cNvPr>
          <p:cNvSpPr>
            <a:spLocks noGrp="1"/>
          </p:cNvSpPr>
          <p:nvPr>
            <p:ph type="title"/>
          </p:nvPr>
        </p:nvSpPr>
        <p:spPr/>
        <p:txBody>
          <a:bodyPr/>
          <a:lstStyle/>
          <a:p>
            <a:r>
              <a:rPr lang="en-US" altLang="zh-CN" dirty="0"/>
              <a:t>4.5 </a:t>
            </a:r>
            <a:r>
              <a:rPr lang="zh-CN" altLang="en-US" dirty="0"/>
              <a:t>广播信道数据链路层</a:t>
            </a:r>
          </a:p>
        </p:txBody>
      </p:sp>
      <p:sp>
        <p:nvSpPr>
          <p:cNvPr id="3" name="内容占位符 2">
            <a:extLst>
              <a:ext uri="{FF2B5EF4-FFF2-40B4-BE49-F238E27FC236}">
                <a16:creationId xmlns:a16="http://schemas.microsoft.com/office/drawing/2014/main" id="{06DAF0E7-2E92-444D-86C4-566EC8D8D98B}"/>
              </a:ext>
            </a:extLst>
          </p:cNvPr>
          <p:cNvSpPr>
            <a:spLocks noGrp="1"/>
          </p:cNvSpPr>
          <p:nvPr>
            <p:ph idx="1"/>
          </p:nvPr>
        </p:nvSpPr>
        <p:spPr>
          <a:xfrm>
            <a:off x="1115616" y="1628800"/>
            <a:ext cx="7391400" cy="3268587"/>
          </a:xfrm>
        </p:spPr>
        <p:txBody>
          <a:bodyPr/>
          <a:lstStyle/>
          <a:p>
            <a:r>
              <a:rPr lang="zh-CN" altLang="en-US" sz="2400" dirty="0">
                <a:latin typeface="+mn-ea"/>
              </a:rPr>
              <a:t>广播信道</a:t>
            </a:r>
            <a:r>
              <a:rPr lang="en-US" altLang="zh-CN" sz="2400" dirty="0">
                <a:latin typeface="+mn-ea"/>
              </a:rPr>
              <a:t>(Broadcasting information channel)</a:t>
            </a:r>
            <a:r>
              <a:rPr lang="zh-CN" altLang="en-US" sz="2400" dirty="0">
                <a:latin typeface="+mn-ea"/>
              </a:rPr>
              <a:t>是一种可以通过广播方式传输信息的信息通道。</a:t>
            </a:r>
            <a:endParaRPr lang="en-US" altLang="zh-CN" sz="2400" dirty="0">
              <a:latin typeface="+mn-ea"/>
            </a:endParaRPr>
          </a:p>
          <a:p>
            <a:r>
              <a:rPr lang="zh-CN" altLang="en-US" sz="2400" dirty="0">
                <a:latin typeface="+mn-ea"/>
              </a:rPr>
              <a:t>通过广播信道，可以实现一对多的通信。</a:t>
            </a:r>
          </a:p>
          <a:p>
            <a:r>
              <a:rPr lang="zh-CN" altLang="en-US" sz="2400" dirty="0">
                <a:latin typeface="+mn-ea"/>
              </a:rPr>
              <a:t>使用广播信道是一个公共信道，必须制定某种机制保证通信有序进行。</a:t>
            </a:r>
            <a:endParaRPr lang="en-US" altLang="zh-CN" sz="2400" dirty="0">
              <a:latin typeface="+mn-ea"/>
            </a:endParaRPr>
          </a:p>
          <a:p>
            <a:r>
              <a:rPr lang="zh-CN" altLang="en-US" sz="2400" dirty="0">
                <a:latin typeface="+mn-ea"/>
              </a:rPr>
              <a:t>这种机制被称为媒介共享技术，也称为多址接入控制（</a:t>
            </a:r>
            <a:r>
              <a:rPr lang="en-US" altLang="zh-CN" sz="2400" dirty="0">
                <a:latin typeface="+mn-ea"/>
              </a:rPr>
              <a:t>Multiple Access Control</a:t>
            </a:r>
            <a:r>
              <a:rPr lang="zh-CN" altLang="en-US" sz="2400" dirty="0">
                <a:latin typeface="+mn-ea"/>
              </a:rPr>
              <a:t>，</a:t>
            </a:r>
            <a:r>
              <a:rPr lang="en-US" altLang="zh-CN" sz="2400" dirty="0">
                <a:latin typeface="+mn-ea"/>
              </a:rPr>
              <a:t>MAC</a:t>
            </a:r>
            <a:r>
              <a:rPr lang="zh-CN" altLang="en-US" sz="2400" dirty="0">
                <a:latin typeface="+mn-ea"/>
              </a:rPr>
              <a:t>）或媒介访问控制（</a:t>
            </a:r>
            <a:r>
              <a:rPr lang="en-US" altLang="zh-CN" sz="2400" dirty="0">
                <a:latin typeface="+mn-ea"/>
              </a:rPr>
              <a:t>Medium Access Control</a:t>
            </a:r>
            <a:r>
              <a:rPr lang="zh-CN" altLang="en-US" sz="2400" dirty="0">
                <a:latin typeface="+mn-ea"/>
              </a:rPr>
              <a:t>，</a:t>
            </a:r>
            <a:r>
              <a:rPr lang="en-US" altLang="zh-CN" sz="2400" dirty="0">
                <a:latin typeface="+mn-ea"/>
              </a:rPr>
              <a:t>MAC</a:t>
            </a:r>
            <a:r>
              <a:rPr lang="zh-CN" altLang="en-US" sz="2400" dirty="0">
                <a:latin typeface="+mn-ea"/>
              </a:rPr>
              <a:t>）技术。</a:t>
            </a:r>
          </a:p>
        </p:txBody>
      </p:sp>
    </p:spTree>
    <p:extLst>
      <p:ext uri="{BB962C8B-B14F-4D97-AF65-F5344CB8AC3E}">
        <p14:creationId xmlns:p14="http://schemas.microsoft.com/office/powerpoint/2010/main" val="849139662"/>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8E5DFEA-410A-4EEF-B771-06773C90C898}"/>
              </a:ext>
            </a:extLst>
          </p:cNvPr>
          <p:cNvSpPr>
            <a:spLocks noGrp="1"/>
          </p:cNvSpPr>
          <p:nvPr>
            <p:ph idx="1"/>
          </p:nvPr>
        </p:nvSpPr>
        <p:spPr>
          <a:xfrm>
            <a:off x="899592" y="3717032"/>
            <a:ext cx="5110109" cy="1938992"/>
          </a:xfrm>
        </p:spPr>
        <p:txBody>
          <a:bodyPr/>
          <a:lstStyle/>
          <a:p>
            <a:r>
              <a:rPr lang="en-US" altLang="zh-CN" sz="2400" dirty="0">
                <a:latin typeface="+mn-ea"/>
              </a:rPr>
              <a:t>MAC</a:t>
            </a:r>
            <a:r>
              <a:rPr lang="zh-CN" altLang="en-US" sz="2400" dirty="0">
                <a:latin typeface="+mn-ea"/>
              </a:rPr>
              <a:t>层在分享有限的信道资源时，需要满足：</a:t>
            </a:r>
            <a:endParaRPr lang="en-US" altLang="zh-CN" sz="2400" dirty="0">
              <a:latin typeface="+mn-ea"/>
            </a:endParaRPr>
          </a:p>
          <a:p>
            <a:pPr lvl="1"/>
            <a:r>
              <a:rPr lang="zh-CN" altLang="en-US" sz="2000" dirty="0">
                <a:latin typeface="+mn-ea"/>
              </a:rPr>
              <a:t>公平的在多个用户间分配信道资源</a:t>
            </a:r>
            <a:endParaRPr lang="en-US" altLang="zh-CN" sz="2000" dirty="0">
              <a:latin typeface="+mn-ea"/>
            </a:endParaRPr>
          </a:p>
          <a:p>
            <a:pPr lvl="1"/>
            <a:r>
              <a:rPr lang="zh-CN" altLang="en-US" sz="2000" dirty="0">
                <a:latin typeface="+mn-ea"/>
              </a:rPr>
              <a:t>高效的使用信道资源；</a:t>
            </a:r>
            <a:endParaRPr lang="en-US" altLang="zh-CN" sz="2000" dirty="0">
              <a:latin typeface="+mn-ea"/>
            </a:endParaRPr>
          </a:p>
          <a:p>
            <a:pPr lvl="1"/>
            <a:r>
              <a:rPr lang="zh-CN" altLang="en-US" sz="2000" dirty="0">
                <a:latin typeface="+mn-ea"/>
              </a:rPr>
              <a:t>各用户之间具有良好的连通性，</a:t>
            </a:r>
            <a:endParaRPr lang="en-US" altLang="zh-CN" sz="2000" dirty="0">
              <a:latin typeface="+mn-ea"/>
            </a:endParaRPr>
          </a:p>
          <a:p>
            <a:pPr lvl="1"/>
            <a:r>
              <a:rPr lang="zh-CN" altLang="en-US" sz="2000" dirty="0">
                <a:latin typeface="+mn-ea"/>
              </a:rPr>
              <a:t>尽可能高的系统吞吐量、尽可能低的系统时延。</a:t>
            </a:r>
          </a:p>
        </p:txBody>
      </p:sp>
      <p:sp>
        <p:nvSpPr>
          <p:cNvPr id="5" name="文本框 4">
            <a:extLst>
              <a:ext uri="{FF2B5EF4-FFF2-40B4-BE49-F238E27FC236}">
                <a16:creationId xmlns:a16="http://schemas.microsoft.com/office/drawing/2014/main" id="{10A5EBD0-982A-44F1-A5B3-00FE71799755}"/>
              </a:ext>
            </a:extLst>
          </p:cNvPr>
          <p:cNvSpPr txBox="1"/>
          <p:nvPr/>
        </p:nvSpPr>
        <p:spPr>
          <a:xfrm>
            <a:off x="899592" y="1268760"/>
            <a:ext cx="7391400" cy="830997"/>
          </a:xfrm>
          <a:prstGeom prst="rect">
            <a:avLst/>
          </a:prstGeom>
          <a:noFill/>
        </p:spPr>
        <p:txBody>
          <a:bodyPr wrap="square">
            <a:spAutoFit/>
          </a:bodyPr>
          <a:lstStyle/>
          <a:p>
            <a:r>
              <a:rPr lang="en-US" altLang="zh-CN" dirty="0"/>
              <a:t>MAC</a:t>
            </a:r>
            <a:r>
              <a:rPr lang="zh-CN" altLang="en-US" dirty="0"/>
              <a:t>技术用于解决公共信道使用产生竞争时，如何分配信道使用权的问题。</a:t>
            </a:r>
          </a:p>
        </p:txBody>
      </p:sp>
      <p:pic>
        <p:nvPicPr>
          <p:cNvPr id="8" name="图片 7">
            <a:extLst>
              <a:ext uri="{FF2B5EF4-FFF2-40B4-BE49-F238E27FC236}">
                <a16:creationId xmlns:a16="http://schemas.microsoft.com/office/drawing/2014/main" id="{2AB9A893-D046-41A8-913B-964B7C82FCBC}"/>
              </a:ext>
            </a:extLst>
          </p:cNvPr>
          <p:cNvPicPr>
            <a:picLocks noChangeAspect="1"/>
          </p:cNvPicPr>
          <p:nvPr/>
        </p:nvPicPr>
        <p:blipFill rotWithShape="1">
          <a:blip r:embed="rId2"/>
          <a:srcRect l="17615" r="19639"/>
          <a:stretch/>
        </p:blipFill>
        <p:spPr>
          <a:xfrm>
            <a:off x="5940152" y="4077072"/>
            <a:ext cx="3172099" cy="1800200"/>
          </a:xfrm>
          <a:prstGeom prst="rect">
            <a:avLst/>
          </a:prstGeom>
        </p:spPr>
      </p:pic>
      <p:sp>
        <p:nvSpPr>
          <p:cNvPr id="9" name="内容占位符 2">
            <a:extLst>
              <a:ext uri="{FF2B5EF4-FFF2-40B4-BE49-F238E27FC236}">
                <a16:creationId xmlns:a16="http://schemas.microsoft.com/office/drawing/2014/main" id="{EF3A7F33-13A4-4D3C-9D58-CD0671188DAE}"/>
              </a:ext>
            </a:extLst>
          </p:cNvPr>
          <p:cNvSpPr txBox="1">
            <a:spLocks/>
          </p:cNvSpPr>
          <p:nvPr/>
        </p:nvSpPr>
        <p:spPr bwMode="auto">
          <a:xfrm>
            <a:off x="899592" y="2168021"/>
            <a:ext cx="792088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3"/>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sz="2400" kern="0" dirty="0">
                <a:latin typeface="+mn-ea"/>
              </a:rPr>
              <a:t>在</a:t>
            </a:r>
            <a:r>
              <a:rPr lang="en-US" altLang="zh-CN" sz="2400" kern="0" dirty="0">
                <a:latin typeface="+mn-ea"/>
              </a:rPr>
              <a:t>IEEE802</a:t>
            </a:r>
            <a:r>
              <a:rPr lang="zh-CN" altLang="en-US" sz="2400" kern="0" dirty="0">
                <a:latin typeface="+mn-ea"/>
              </a:rPr>
              <a:t>标准中，</a:t>
            </a:r>
            <a:r>
              <a:rPr lang="en-US" altLang="zh-CN" sz="2400" kern="0" dirty="0">
                <a:latin typeface="+mn-ea"/>
              </a:rPr>
              <a:t>MAC</a:t>
            </a:r>
            <a:r>
              <a:rPr lang="zh-CN" altLang="en-US" sz="2400" kern="0" dirty="0">
                <a:latin typeface="+mn-ea"/>
              </a:rPr>
              <a:t>层是数据链路层的一个子层，处于数据链路逻辑控制层（</a:t>
            </a:r>
            <a:r>
              <a:rPr lang="en-US" altLang="zh-CN" sz="2400" kern="0" dirty="0">
                <a:latin typeface="+mn-ea"/>
              </a:rPr>
              <a:t>LLC</a:t>
            </a:r>
            <a:r>
              <a:rPr lang="zh-CN" altLang="en-US" sz="2400" kern="0" dirty="0">
                <a:latin typeface="+mn-ea"/>
              </a:rPr>
              <a:t>）与物理层之间。</a:t>
            </a:r>
            <a:endParaRPr lang="en-US" altLang="zh-CN" sz="2400" kern="0" dirty="0">
              <a:latin typeface="+mn-ea"/>
            </a:endParaRPr>
          </a:p>
          <a:p>
            <a:r>
              <a:rPr lang="en-US" altLang="zh-CN" sz="2400" kern="0" dirty="0">
                <a:latin typeface="+mn-ea"/>
              </a:rPr>
              <a:t>LLC</a:t>
            </a:r>
            <a:r>
              <a:rPr lang="zh-CN" altLang="en-US" sz="2400" kern="0" dirty="0">
                <a:latin typeface="+mn-ea"/>
              </a:rPr>
              <a:t>层负责提供本结点到其他相邻结点的“链路”，</a:t>
            </a:r>
            <a:r>
              <a:rPr lang="en-US" altLang="zh-CN" sz="2400" kern="0" dirty="0">
                <a:latin typeface="+mn-ea"/>
              </a:rPr>
              <a:t>MAC</a:t>
            </a:r>
            <a:r>
              <a:rPr lang="zh-CN" altLang="en-US" sz="2400" kern="0" dirty="0">
                <a:latin typeface="+mn-ea"/>
              </a:rPr>
              <a:t>层负责实现本结点与其他结点有序、高效的共享信道。</a:t>
            </a:r>
          </a:p>
        </p:txBody>
      </p:sp>
      <p:sp>
        <p:nvSpPr>
          <p:cNvPr id="11" name="标题 1">
            <a:extLst>
              <a:ext uri="{FF2B5EF4-FFF2-40B4-BE49-F238E27FC236}">
                <a16:creationId xmlns:a16="http://schemas.microsoft.com/office/drawing/2014/main" id="{823659A8-03FD-4C07-9090-B536E1BC049E}"/>
              </a:ext>
            </a:extLst>
          </p:cNvPr>
          <p:cNvSpPr>
            <a:spLocks noGrp="1"/>
          </p:cNvSpPr>
          <p:nvPr>
            <p:ph type="title"/>
          </p:nvPr>
        </p:nvSpPr>
        <p:spPr>
          <a:xfrm>
            <a:off x="971550" y="222250"/>
            <a:ext cx="7086600" cy="685800"/>
          </a:xfrm>
        </p:spPr>
        <p:txBody>
          <a:bodyPr/>
          <a:lstStyle/>
          <a:p>
            <a:r>
              <a:rPr lang="en-US" altLang="zh-CN" dirty="0"/>
              <a:t>4.5.1 </a:t>
            </a:r>
            <a:r>
              <a:rPr lang="zh-CN" altLang="en-US" dirty="0"/>
              <a:t>概述</a:t>
            </a:r>
          </a:p>
        </p:txBody>
      </p:sp>
    </p:spTree>
    <p:extLst>
      <p:ext uri="{BB962C8B-B14F-4D97-AF65-F5344CB8AC3E}">
        <p14:creationId xmlns:p14="http://schemas.microsoft.com/office/powerpoint/2010/main" val="1112417183"/>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CDABE-2DD8-4898-BBF0-BF5A2F137FB0}"/>
              </a:ext>
            </a:extLst>
          </p:cNvPr>
          <p:cNvSpPr>
            <a:spLocks noGrp="1"/>
          </p:cNvSpPr>
          <p:nvPr>
            <p:ph type="title"/>
          </p:nvPr>
        </p:nvSpPr>
        <p:spPr/>
        <p:txBody>
          <a:bodyPr/>
          <a:lstStyle/>
          <a:p>
            <a:endParaRPr lang="zh-CN" altLang="en-US"/>
          </a:p>
        </p:txBody>
      </p:sp>
      <p:sp>
        <p:nvSpPr>
          <p:cNvPr id="5" name="文本框 4">
            <a:extLst>
              <a:ext uri="{FF2B5EF4-FFF2-40B4-BE49-F238E27FC236}">
                <a16:creationId xmlns:a16="http://schemas.microsoft.com/office/drawing/2014/main" id="{B6DE59C1-235D-4AF5-AE73-FE2E5D39D3C9}"/>
              </a:ext>
            </a:extLst>
          </p:cNvPr>
          <p:cNvSpPr txBox="1"/>
          <p:nvPr/>
        </p:nvSpPr>
        <p:spPr>
          <a:xfrm>
            <a:off x="827584" y="1268760"/>
            <a:ext cx="7848872" cy="830997"/>
          </a:xfrm>
          <a:prstGeom prst="rect">
            <a:avLst/>
          </a:prstGeom>
          <a:noFill/>
        </p:spPr>
        <p:txBody>
          <a:bodyPr wrap="square">
            <a:spAutoFit/>
          </a:bodyPr>
          <a:lstStyle/>
          <a:p>
            <a:r>
              <a:rPr lang="zh-CN" altLang="en-US" dirty="0"/>
              <a:t>按照信道访问权限的控制方式，媒介访问控制协议通常分为以下几类：</a:t>
            </a:r>
          </a:p>
        </p:txBody>
      </p:sp>
      <p:grpSp>
        <p:nvGrpSpPr>
          <p:cNvPr id="34" name="组合 33">
            <a:extLst>
              <a:ext uri="{FF2B5EF4-FFF2-40B4-BE49-F238E27FC236}">
                <a16:creationId xmlns:a16="http://schemas.microsoft.com/office/drawing/2014/main" id="{BEC786E2-C4E5-4A64-9FA6-565944E38935}"/>
              </a:ext>
            </a:extLst>
          </p:cNvPr>
          <p:cNvGrpSpPr/>
          <p:nvPr/>
        </p:nvGrpSpPr>
        <p:grpSpPr>
          <a:xfrm>
            <a:off x="3347865" y="2147664"/>
            <a:ext cx="2304256" cy="432048"/>
            <a:chOff x="3203848" y="2348880"/>
            <a:chExt cx="2304256" cy="432048"/>
          </a:xfrm>
        </p:grpSpPr>
        <p:sp>
          <p:nvSpPr>
            <p:cNvPr id="6" name="矩形: 圆角 5">
              <a:extLst>
                <a:ext uri="{FF2B5EF4-FFF2-40B4-BE49-F238E27FC236}">
                  <a16:creationId xmlns:a16="http://schemas.microsoft.com/office/drawing/2014/main" id="{D9F9A0F3-1172-4E07-8C67-0D6A1CA91E96}"/>
                </a:ext>
              </a:extLst>
            </p:cNvPr>
            <p:cNvSpPr/>
            <p:nvPr/>
          </p:nvSpPr>
          <p:spPr bwMode="auto">
            <a:xfrm>
              <a:off x="3203848" y="2348880"/>
              <a:ext cx="2304256" cy="432048"/>
            </a:xfrm>
            <a:prstGeom prst="roundRect">
              <a:avLst/>
            </a:prstGeom>
            <a:noFill/>
            <a:ln w="381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8" name="文本框 7">
              <a:extLst>
                <a:ext uri="{FF2B5EF4-FFF2-40B4-BE49-F238E27FC236}">
                  <a16:creationId xmlns:a16="http://schemas.microsoft.com/office/drawing/2014/main" id="{F2824436-D3A6-41B7-B8E8-28FFA0E3CA8A}"/>
                </a:ext>
              </a:extLst>
            </p:cNvPr>
            <p:cNvSpPr txBox="1"/>
            <p:nvPr/>
          </p:nvSpPr>
          <p:spPr>
            <a:xfrm>
              <a:off x="3347864" y="2380238"/>
              <a:ext cx="2088232" cy="369332"/>
            </a:xfrm>
            <a:prstGeom prst="rect">
              <a:avLst/>
            </a:prstGeom>
            <a:noFill/>
          </p:spPr>
          <p:txBody>
            <a:bodyPr wrap="square">
              <a:spAutoFit/>
            </a:bodyPr>
            <a:lstStyle/>
            <a:p>
              <a:r>
                <a:rPr lang="zh-CN" altLang="en-US" sz="1800" dirty="0"/>
                <a:t>媒介访问控制协议</a:t>
              </a:r>
            </a:p>
          </p:txBody>
        </p:sp>
      </p:grpSp>
      <p:grpSp>
        <p:nvGrpSpPr>
          <p:cNvPr id="35" name="组合 34">
            <a:extLst>
              <a:ext uri="{FF2B5EF4-FFF2-40B4-BE49-F238E27FC236}">
                <a16:creationId xmlns:a16="http://schemas.microsoft.com/office/drawing/2014/main" id="{D37CC798-A655-45A4-BBE0-846E7FFDC5F4}"/>
              </a:ext>
            </a:extLst>
          </p:cNvPr>
          <p:cNvGrpSpPr/>
          <p:nvPr/>
        </p:nvGrpSpPr>
        <p:grpSpPr>
          <a:xfrm>
            <a:off x="1331640" y="2976253"/>
            <a:ext cx="2304256" cy="432048"/>
            <a:chOff x="1403648" y="3429512"/>
            <a:chExt cx="2304256" cy="432048"/>
          </a:xfrm>
        </p:grpSpPr>
        <p:sp>
          <p:nvSpPr>
            <p:cNvPr id="9" name="矩形: 圆角 8">
              <a:extLst>
                <a:ext uri="{FF2B5EF4-FFF2-40B4-BE49-F238E27FC236}">
                  <a16:creationId xmlns:a16="http://schemas.microsoft.com/office/drawing/2014/main" id="{F11C9B26-9308-4500-BA9E-9497ECB8C782}"/>
                </a:ext>
              </a:extLst>
            </p:cNvPr>
            <p:cNvSpPr/>
            <p:nvPr/>
          </p:nvSpPr>
          <p:spPr bwMode="auto">
            <a:xfrm>
              <a:off x="1403648" y="3429512"/>
              <a:ext cx="2304256" cy="432048"/>
            </a:xfrm>
            <a:prstGeom prst="roundRect">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0" name="文本框 9">
              <a:extLst>
                <a:ext uri="{FF2B5EF4-FFF2-40B4-BE49-F238E27FC236}">
                  <a16:creationId xmlns:a16="http://schemas.microsoft.com/office/drawing/2014/main" id="{54157CEC-A2EE-47CC-B4E5-98E823033B82}"/>
                </a:ext>
              </a:extLst>
            </p:cNvPr>
            <p:cNvSpPr txBox="1"/>
            <p:nvPr/>
          </p:nvSpPr>
          <p:spPr>
            <a:xfrm>
              <a:off x="1547664" y="3460870"/>
              <a:ext cx="2088232" cy="369332"/>
            </a:xfrm>
            <a:prstGeom prst="rect">
              <a:avLst/>
            </a:prstGeom>
            <a:noFill/>
          </p:spPr>
          <p:txBody>
            <a:bodyPr wrap="square">
              <a:spAutoFit/>
            </a:bodyPr>
            <a:lstStyle/>
            <a:p>
              <a:r>
                <a:rPr lang="zh-CN" altLang="en-US" sz="1800" dirty="0"/>
                <a:t>静态信道分配方式</a:t>
              </a:r>
            </a:p>
          </p:txBody>
        </p:sp>
      </p:grpSp>
      <p:grpSp>
        <p:nvGrpSpPr>
          <p:cNvPr id="36" name="组合 35">
            <a:extLst>
              <a:ext uri="{FF2B5EF4-FFF2-40B4-BE49-F238E27FC236}">
                <a16:creationId xmlns:a16="http://schemas.microsoft.com/office/drawing/2014/main" id="{BE8A19D4-22D6-46A7-80E5-7C620BA3EB06}"/>
              </a:ext>
            </a:extLst>
          </p:cNvPr>
          <p:cNvGrpSpPr/>
          <p:nvPr/>
        </p:nvGrpSpPr>
        <p:grpSpPr>
          <a:xfrm>
            <a:off x="5345274" y="3001930"/>
            <a:ext cx="2304256" cy="432048"/>
            <a:chOff x="5004048" y="3398154"/>
            <a:chExt cx="2304256" cy="432048"/>
          </a:xfrm>
        </p:grpSpPr>
        <p:sp>
          <p:nvSpPr>
            <p:cNvPr id="11" name="矩形: 圆角 10">
              <a:extLst>
                <a:ext uri="{FF2B5EF4-FFF2-40B4-BE49-F238E27FC236}">
                  <a16:creationId xmlns:a16="http://schemas.microsoft.com/office/drawing/2014/main" id="{838E0A07-799B-4347-A7B9-CA5F6ACC4633}"/>
                </a:ext>
              </a:extLst>
            </p:cNvPr>
            <p:cNvSpPr/>
            <p:nvPr/>
          </p:nvSpPr>
          <p:spPr bwMode="auto">
            <a:xfrm>
              <a:off x="5004048" y="3398154"/>
              <a:ext cx="2304256" cy="432048"/>
            </a:xfrm>
            <a:prstGeom prst="roundRect">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2" name="文本框 11">
              <a:extLst>
                <a:ext uri="{FF2B5EF4-FFF2-40B4-BE49-F238E27FC236}">
                  <a16:creationId xmlns:a16="http://schemas.microsoft.com/office/drawing/2014/main" id="{32724100-2DAE-4548-B981-3F044B2700BC}"/>
                </a:ext>
              </a:extLst>
            </p:cNvPr>
            <p:cNvSpPr txBox="1"/>
            <p:nvPr/>
          </p:nvSpPr>
          <p:spPr>
            <a:xfrm>
              <a:off x="5148064" y="3429512"/>
              <a:ext cx="2088232" cy="369332"/>
            </a:xfrm>
            <a:prstGeom prst="rect">
              <a:avLst/>
            </a:prstGeom>
            <a:noFill/>
          </p:spPr>
          <p:txBody>
            <a:bodyPr wrap="square">
              <a:spAutoFit/>
            </a:bodyPr>
            <a:lstStyle/>
            <a:p>
              <a:r>
                <a:rPr lang="zh-CN" altLang="en-US" sz="1800" dirty="0"/>
                <a:t>动态接入分配方式</a:t>
              </a:r>
            </a:p>
          </p:txBody>
        </p:sp>
      </p:grpSp>
      <p:grpSp>
        <p:nvGrpSpPr>
          <p:cNvPr id="87" name="组合 86">
            <a:extLst>
              <a:ext uri="{FF2B5EF4-FFF2-40B4-BE49-F238E27FC236}">
                <a16:creationId xmlns:a16="http://schemas.microsoft.com/office/drawing/2014/main" id="{DF9C9C65-0DB3-400C-8F34-50C3639AECEE}"/>
              </a:ext>
            </a:extLst>
          </p:cNvPr>
          <p:cNvGrpSpPr/>
          <p:nvPr/>
        </p:nvGrpSpPr>
        <p:grpSpPr>
          <a:xfrm>
            <a:off x="1354521" y="4509120"/>
            <a:ext cx="393904" cy="1368152"/>
            <a:chOff x="1354521" y="4509120"/>
            <a:chExt cx="393904" cy="1368152"/>
          </a:xfrm>
        </p:grpSpPr>
        <p:sp>
          <p:nvSpPr>
            <p:cNvPr id="13" name="矩形: 圆角 12">
              <a:extLst>
                <a:ext uri="{FF2B5EF4-FFF2-40B4-BE49-F238E27FC236}">
                  <a16:creationId xmlns:a16="http://schemas.microsoft.com/office/drawing/2014/main" id="{460EA2BB-5EF2-4BCA-91D1-D56C6A422865}"/>
                </a:ext>
              </a:extLst>
            </p:cNvPr>
            <p:cNvSpPr/>
            <p:nvPr/>
          </p:nvSpPr>
          <p:spPr bwMode="auto">
            <a:xfrm>
              <a:off x="1388385"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5" name="文本框 14">
              <a:extLst>
                <a:ext uri="{FF2B5EF4-FFF2-40B4-BE49-F238E27FC236}">
                  <a16:creationId xmlns:a16="http://schemas.microsoft.com/office/drawing/2014/main" id="{7B34BAEF-F584-408D-8A6F-D7DDD8061249}"/>
                </a:ext>
              </a:extLst>
            </p:cNvPr>
            <p:cNvSpPr txBox="1"/>
            <p:nvPr/>
          </p:nvSpPr>
          <p:spPr>
            <a:xfrm>
              <a:off x="1354521" y="4593031"/>
              <a:ext cx="360040" cy="1200329"/>
            </a:xfrm>
            <a:prstGeom prst="rect">
              <a:avLst/>
            </a:prstGeom>
            <a:noFill/>
          </p:spPr>
          <p:txBody>
            <a:bodyPr wrap="square">
              <a:spAutoFit/>
            </a:bodyPr>
            <a:lstStyle/>
            <a:p>
              <a:r>
                <a:rPr lang="zh-CN" altLang="en-US" sz="1800" dirty="0"/>
                <a:t>频分复用</a:t>
              </a:r>
            </a:p>
          </p:txBody>
        </p:sp>
      </p:grpSp>
      <p:grpSp>
        <p:nvGrpSpPr>
          <p:cNvPr id="88" name="组合 87">
            <a:extLst>
              <a:ext uri="{FF2B5EF4-FFF2-40B4-BE49-F238E27FC236}">
                <a16:creationId xmlns:a16="http://schemas.microsoft.com/office/drawing/2014/main" id="{C843E4A9-BA38-4FF3-9627-D4DB1BE55F5D}"/>
              </a:ext>
            </a:extLst>
          </p:cNvPr>
          <p:cNvGrpSpPr/>
          <p:nvPr/>
        </p:nvGrpSpPr>
        <p:grpSpPr>
          <a:xfrm>
            <a:off x="2002593" y="4509120"/>
            <a:ext cx="392992" cy="1368152"/>
            <a:chOff x="2002593" y="4509120"/>
            <a:chExt cx="392992" cy="1368152"/>
          </a:xfrm>
        </p:grpSpPr>
        <p:sp>
          <p:nvSpPr>
            <p:cNvPr id="16" name="矩形: 圆角 15">
              <a:extLst>
                <a:ext uri="{FF2B5EF4-FFF2-40B4-BE49-F238E27FC236}">
                  <a16:creationId xmlns:a16="http://schemas.microsoft.com/office/drawing/2014/main" id="{A31E029D-F620-4552-80F7-2AF645A71B3F}"/>
                </a:ext>
              </a:extLst>
            </p:cNvPr>
            <p:cNvSpPr/>
            <p:nvPr/>
          </p:nvSpPr>
          <p:spPr bwMode="auto">
            <a:xfrm>
              <a:off x="2035545"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7" name="文本框 16">
              <a:extLst>
                <a:ext uri="{FF2B5EF4-FFF2-40B4-BE49-F238E27FC236}">
                  <a16:creationId xmlns:a16="http://schemas.microsoft.com/office/drawing/2014/main" id="{2F8631B1-6B7A-44B8-8906-E3E56B922D1D}"/>
                </a:ext>
              </a:extLst>
            </p:cNvPr>
            <p:cNvSpPr txBox="1"/>
            <p:nvPr/>
          </p:nvSpPr>
          <p:spPr>
            <a:xfrm>
              <a:off x="2002593" y="4593031"/>
              <a:ext cx="360040" cy="1200329"/>
            </a:xfrm>
            <a:prstGeom prst="rect">
              <a:avLst/>
            </a:prstGeom>
            <a:noFill/>
          </p:spPr>
          <p:txBody>
            <a:bodyPr wrap="square">
              <a:spAutoFit/>
            </a:bodyPr>
            <a:lstStyle/>
            <a:p>
              <a:r>
                <a:rPr lang="zh-CN" altLang="en-US" sz="1800" dirty="0"/>
                <a:t>时分复用</a:t>
              </a:r>
            </a:p>
          </p:txBody>
        </p:sp>
      </p:grpSp>
      <p:grpSp>
        <p:nvGrpSpPr>
          <p:cNvPr id="89" name="组合 88">
            <a:extLst>
              <a:ext uri="{FF2B5EF4-FFF2-40B4-BE49-F238E27FC236}">
                <a16:creationId xmlns:a16="http://schemas.microsoft.com/office/drawing/2014/main" id="{26D7840C-F382-4D28-B247-398C0F066A3D}"/>
              </a:ext>
            </a:extLst>
          </p:cNvPr>
          <p:cNvGrpSpPr/>
          <p:nvPr/>
        </p:nvGrpSpPr>
        <p:grpSpPr>
          <a:xfrm>
            <a:off x="2652712" y="4509120"/>
            <a:ext cx="392992" cy="1368152"/>
            <a:chOff x="2652712" y="4509120"/>
            <a:chExt cx="392992" cy="1368152"/>
          </a:xfrm>
        </p:grpSpPr>
        <p:sp>
          <p:nvSpPr>
            <p:cNvPr id="18" name="矩形: 圆角 17">
              <a:extLst>
                <a:ext uri="{FF2B5EF4-FFF2-40B4-BE49-F238E27FC236}">
                  <a16:creationId xmlns:a16="http://schemas.microsoft.com/office/drawing/2014/main" id="{C0D6FFF4-C077-4A9C-AA67-E01957486C40}"/>
                </a:ext>
              </a:extLst>
            </p:cNvPr>
            <p:cNvSpPr/>
            <p:nvPr/>
          </p:nvSpPr>
          <p:spPr bwMode="auto">
            <a:xfrm>
              <a:off x="2685664"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19" name="文本框 18">
              <a:extLst>
                <a:ext uri="{FF2B5EF4-FFF2-40B4-BE49-F238E27FC236}">
                  <a16:creationId xmlns:a16="http://schemas.microsoft.com/office/drawing/2014/main" id="{4FAF1D30-B7E6-47B3-AF97-F8988657995C}"/>
                </a:ext>
              </a:extLst>
            </p:cNvPr>
            <p:cNvSpPr txBox="1"/>
            <p:nvPr/>
          </p:nvSpPr>
          <p:spPr>
            <a:xfrm>
              <a:off x="2652712" y="4593031"/>
              <a:ext cx="360040" cy="1200329"/>
            </a:xfrm>
            <a:prstGeom prst="rect">
              <a:avLst/>
            </a:prstGeom>
            <a:noFill/>
          </p:spPr>
          <p:txBody>
            <a:bodyPr wrap="square">
              <a:spAutoFit/>
            </a:bodyPr>
            <a:lstStyle/>
            <a:p>
              <a:r>
                <a:rPr lang="zh-CN" altLang="en-US" sz="1800" dirty="0"/>
                <a:t>码分复用</a:t>
              </a:r>
            </a:p>
          </p:txBody>
        </p:sp>
      </p:grpSp>
      <p:grpSp>
        <p:nvGrpSpPr>
          <p:cNvPr id="90" name="组合 89">
            <a:extLst>
              <a:ext uri="{FF2B5EF4-FFF2-40B4-BE49-F238E27FC236}">
                <a16:creationId xmlns:a16="http://schemas.microsoft.com/office/drawing/2014/main" id="{CC506396-6690-47E2-969C-AA8780A60404}"/>
              </a:ext>
            </a:extLst>
          </p:cNvPr>
          <p:cNvGrpSpPr/>
          <p:nvPr/>
        </p:nvGrpSpPr>
        <p:grpSpPr>
          <a:xfrm>
            <a:off x="3300784" y="4509120"/>
            <a:ext cx="392992" cy="1368152"/>
            <a:chOff x="3300784" y="4509120"/>
            <a:chExt cx="392992" cy="1368152"/>
          </a:xfrm>
        </p:grpSpPr>
        <p:sp>
          <p:nvSpPr>
            <p:cNvPr id="20" name="矩形: 圆角 19">
              <a:extLst>
                <a:ext uri="{FF2B5EF4-FFF2-40B4-BE49-F238E27FC236}">
                  <a16:creationId xmlns:a16="http://schemas.microsoft.com/office/drawing/2014/main" id="{29B7ED04-18AA-49FA-8BCE-FA2CB9ABE89A}"/>
                </a:ext>
              </a:extLst>
            </p:cNvPr>
            <p:cNvSpPr/>
            <p:nvPr/>
          </p:nvSpPr>
          <p:spPr bwMode="auto">
            <a:xfrm>
              <a:off x="3333736"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21" name="文本框 20">
              <a:extLst>
                <a:ext uri="{FF2B5EF4-FFF2-40B4-BE49-F238E27FC236}">
                  <a16:creationId xmlns:a16="http://schemas.microsoft.com/office/drawing/2014/main" id="{AA1B9174-53D5-4484-BED5-9193D8182F59}"/>
                </a:ext>
              </a:extLst>
            </p:cNvPr>
            <p:cNvSpPr txBox="1"/>
            <p:nvPr/>
          </p:nvSpPr>
          <p:spPr>
            <a:xfrm>
              <a:off x="3300784" y="4593031"/>
              <a:ext cx="360040" cy="1200329"/>
            </a:xfrm>
            <a:prstGeom prst="rect">
              <a:avLst/>
            </a:prstGeom>
            <a:noFill/>
          </p:spPr>
          <p:txBody>
            <a:bodyPr wrap="square">
              <a:spAutoFit/>
            </a:bodyPr>
            <a:lstStyle/>
            <a:p>
              <a:r>
                <a:rPr lang="zh-CN" altLang="en-US" sz="1800" dirty="0"/>
                <a:t>波分复用</a:t>
              </a:r>
            </a:p>
          </p:txBody>
        </p:sp>
      </p:grpSp>
      <p:grpSp>
        <p:nvGrpSpPr>
          <p:cNvPr id="37" name="组合 36">
            <a:extLst>
              <a:ext uri="{FF2B5EF4-FFF2-40B4-BE49-F238E27FC236}">
                <a16:creationId xmlns:a16="http://schemas.microsoft.com/office/drawing/2014/main" id="{A674E51F-A0D6-4F10-96F7-59CDCA7FA869}"/>
              </a:ext>
            </a:extLst>
          </p:cNvPr>
          <p:cNvGrpSpPr/>
          <p:nvPr/>
        </p:nvGrpSpPr>
        <p:grpSpPr>
          <a:xfrm>
            <a:off x="4370902" y="3770123"/>
            <a:ext cx="1732956" cy="432048"/>
            <a:chOff x="4427984" y="4293096"/>
            <a:chExt cx="1732956" cy="432048"/>
          </a:xfrm>
        </p:grpSpPr>
        <p:sp>
          <p:nvSpPr>
            <p:cNvPr id="22" name="矩形: 圆角 21">
              <a:extLst>
                <a:ext uri="{FF2B5EF4-FFF2-40B4-BE49-F238E27FC236}">
                  <a16:creationId xmlns:a16="http://schemas.microsoft.com/office/drawing/2014/main" id="{394610D5-249D-4BB9-B05E-3C8FD9D0177D}"/>
                </a:ext>
              </a:extLst>
            </p:cNvPr>
            <p:cNvSpPr/>
            <p:nvPr/>
          </p:nvSpPr>
          <p:spPr bwMode="auto">
            <a:xfrm>
              <a:off x="4427984" y="4293096"/>
              <a:ext cx="1660947" cy="432048"/>
            </a:xfrm>
            <a:prstGeom prst="roundRect">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23" name="文本框 22">
              <a:extLst>
                <a:ext uri="{FF2B5EF4-FFF2-40B4-BE49-F238E27FC236}">
                  <a16:creationId xmlns:a16="http://schemas.microsoft.com/office/drawing/2014/main" id="{2466D271-AB2B-4AC2-B697-537C2AA2DF89}"/>
                </a:ext>
              </a:extLst>
            </p:cNvPr>
            <p:cNvSpPr txBox="1"/>
            <p:nvPr/>
          </p:nvSpPr>
          <p:spPr>
            <a:xfrm>
              <a:off x="4499993" y="4332692"/>
              <a:ext cx="1660947" cy="369332"/>
            </a:xfrm>
            <a:prstGeom prst="rect">
              <a:avLst/>
            </a:prstGeom>
            <a:noFill/>
          </p:spPr>
          <p:txBody>
            <a:bodyPr wrap="square">
              <a:spAutoFit/>
            </a:bodyPr>
            <a:lstStyle/>
            <a:p>
              <a:r>
                <a:rPr lang="zh-CN" altLang="en-US" sz="1800" dirty="0"/>
                <a:t>随机分配方式</a:t>
              </a:r>
            </a:p>
          </p:txBody>
        </p:sp>
      </p:grpSp>
      <p:grpSp>
        <p:nvGrpSpPr>
          <p:cNvPr id="38" name="组合 37">
            <a:extLst>
              <a:ext uri="{FF2B5EF4-FFF2-40B4-BE49-F238E27FC236}">
                <a16:creationId xmlns:a16="http://schemas.microsoft.com/office/drawing/2014/main" id="{26C8AFBA-F2E1-44C9-9A31-585777110FE7}"/>
              </a:ext>
            </a:extLst>
          </p:cNvPr>
          <p:cNvGrpSpPr/>
          <p:nvPr/>
        </p:nvGrpSpPr>
        <p:grpSpPr>
          <a:xfrm>
            <a:off x="6912093" y="3770123"/>
            <a:ext cx="1732956" cy="432048"/>
            <a:chOff x="6405821" y="4293096"/>
            <a:chExt cx="1732956" cy="432048"/>
          </a:xfrm>
        </p:grpSpPr>
        <p:sp>
          <p:nvSpPr>
            <p:cNvPr id="25" name="矩形: 圆角 24">
              <a:extLst>
                <a:ext uri="{FF2B5EF4-FFF2-40B4-BE49-F238E27FC236}">
                  <a16:creationId xmlns:a16="http://schemas.microsoft.com/office/drawing/2014/main" id="{61DD76E6-0450-44A0-BAA7-BDF8B0B311AF}"/>
                </a:ext>
              </a:extLst>
            </p:cNvPr>
            <p:cNvSpPr/>
            <p:nvPr/>
          </p:nvSpPr>
          <p:spPr bwMode="auto">
            <a:xfrm>
              <a:off x="6405821" y="4293096"/>
              <a:ext cx="1660947" cy="432048"/>
            </a:xfrm>
            <a:prstGeom prst="roundRect">
              <a:avLst/>
            </a:prstGeom>
            <a:noFill/>
            <a:ln w="28575"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26" name="文本框 25">
              <a:extLst>
                <a:ext uri="{FF2B5EF4-FFF2-40B4-BE49-F238E27FC236}">
                  <a16:creationId xmlns:a16="http://schemas.microsoft.com/office/drawing/2014/main" id="{BF5A2568-CB43-43CB-8E9E-3774360CD882}"/>
                </a:ext>
              </a:extLst>
            </p:cNvPr>
            <p:cNvSpPr txBox="1"/>
            <p:nvPr/>
          </p:nvSpPr>
          <p:spPr>
            <a:xfrm>
              <a:off x="6477830" y="4332692"/>
              <a:ext cx="1660947" cy="369332"/>
            </a:xfrm>
            <a:prstGeom prst="rect">
              <a:avLst/>
            </a:prstGeom>
            <a:noFill/>
          </p:spPr>
          <p:txBody>
            <a:bodyPr wrap="square">
              <a:spAutoFit/>
            </a:bodyPr>
            <a:lstStyle/>
            <a:p>
              <a:r>
                <a:rPr lang="zh-CN" altLang="en-US" sz="1800" dirty="0"/>
                <a:t>受控分配方式</a:t>
              </a:r>
            </a:p>
          </p:txBody>
        </p:sp>
      </p:grpSp>
      <p:grpSp>
        <p:nvGrpSpPr>
          <p:cNvPr id="91" name="组合 90">
            <a:extLst>
              <a:ext uri="{FF2B5EF4-FFF2-40B4-BE49-F238E27FC236}">
                <a16:creationId xmlns:a16="http://schemas.microsoft.com/office/drawing/2014/main" id="{1E61138F-24E8-41AC-924D-D21FB7578398}"/>
              </a:ext>
            </a:extLst>
          </p:cNvPr>
          <p:cNvGrpSpPr/>
          <p:nvPr/>
        </p:nvGrpSpPr>
        <p:grpSpPr>
          <a:xfrm>
            <a:off x="4371484" y="4509120"/>
            <a:ext cx="392992" cy="1407350"/>
            <a:chOff x="4371484" y="4509120"/>
            <a:chExt cx="392992" cy="1407350"/>
          </a:xfrm>
        </p:grpSpPr>
        <p:sp>
          <p:nvSpPr>
            <p:cNvPr id="27" name="矩形: 圆角 26">
              <a:extLst>
                <a:ext uri="{FF2B5EF4-FFF2-40B4-BE49-F238E27FC236}">
                  <a16:creationId xmlns:a16="http://schemas.microsoft.com/office/drawing/2014/main" id="{158EEC4E-365D-4488-A3F6-A46DB31C6A81}"/>
                </a:ext>
              </a:extLst>
            </p:cNvPr>
            <p:cNvSpPr/>
            <p:nvPr/>
          </p:nvSpPr>
          <p:spPr bwMode="auto">
            <a:xfrm>
              <a:off x="4404436"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28" name="文本框 27">
              <a:extLst>
                <a:ext uri="{FF2B5EF4-FFF2-40B4-BE49-F238E27FC236}">
                  <a16:creationId xmlns:a16="http://schemas.microsoft.com/office/drawing/2014/main" id="{84A4CE0A-4E5C-417B-AD35-57311594DD54}"/>
                </a:ext>
              </a:extLst>
            </p:cNvPr>
            <p:cNvSpPr txBox="1"/>
            <p:nvPr/>
          </p:nvSpPr>
          <p:spPr>
            <a:xfrm>
              <a:off x="4371484" y="4593031"/>
              <a:ext cx="360040" cy="1323439"/>
            </a:xfrm>
            <a:prstGeom prst="rect">
              <a:avLst/>
            </a:prstGeom>
            <a:noFill/>
          </p:spPr>
          <p:txBody>
            <a:bodyPr wrap="square">
              <a:spAutoFit/>
            </a:bodyPr>
            <a:lstStyle/>
            <a:p>
              <a:pPr algn="ctr"/>
              <a:r>
                <a:rPr lang="en-US" altLang="zh-CN" sz="1600" dirty="0"/>
                <a:t>ALOHA</a:t>
              </a:r>
              <a:endParaRPr lang="zh-CN" altLang="en-US" sz="1600" dirty="0"/>
            </a:p>
          </p:txBody>
        </p:sp>
      </p:grpSp>
      <p:grpSp>
        <p:nvGrpSpPr>
          <p:cNvPr id="92" name="组合 91">
            <a:extLst>
              <a:ext uri="{FF2B5EF4-FFF2-40B4-BE49-F238E27FC236}">
                <a16:creationId xmlns:a16="http://schemas.microsoft.com/office/drawing/2014/main" id="{C479F48C-1552-4882-B1F0-07A41EAEBB98}"/>
              </a:ext>
            </a:extLst>
          </p:cNvPr>
          <p:cNvGrpSpPr/>
          <p:nvPr/>
        </p:nvGrpSpPr>
        <p:grpSpPr>
          <a:xfrm>
            <a:off x="5048126" y="4509120"/>
            <a:ext cx="392992" cy="1468906"/>
            <a:chOff x="5048126" y="4509120"/>
            <a:chExt cx="392992" cy="1468906"/>
          </a:xfrm>
        </p:grpSpPr>
        <p:sp>
          <p:nvSpPr>
            <p:cNvPr id="29" name="矩形: 圆角 28">
              <a:extLst>
                <a:ext uri="{FF2B5EF4-FFF2-40B4-BE49-F238E27FC236}">
                  <a16:creationId xmlns:a16="http://schemas.microsoft.com/office/drawing/2014/main" id="{9BB8E868-2628-48D9-A5BB-68FD353BF183}"/>
                </a:ext>
              </a:extLst>
            </p:cNvPr>
            <p:cNvSpPr/>
            <p:nvPr/>
          </p:nvSpPr>
          <p:spPr bwMode="auto">
            <a:xfrm>
              <a:off x="5081078"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30" name="文本框 29">
              <a:extLst>
                <a:ext uri="{FF2B5EF4-FFF2-40B4-BE49-F238E27FC236}">
                  <a16:creationId xmlns:a16="http://schemas.microsoft.com/office/drawing/2014/main" id="{038C2C6A-1412-4037-A67D-52E88D49EF5C}"/>
                </a:ext>
              </a:extLst>
            </p:cNvPr>
            <p:cNvSpPr txBox="1"/>
            <p:nvPr/>
          </p:nvSpPr>
          <p:spPr>
            <a:xfrm>
              <a:off x="5048126" y="4593031"/>
              <a:ext cx="360040" cy="1384995"/>
            </a:xfrm>
            <a:prstGeom prst="rect">
              <a:avLst/>
            </a:prstGeom>
            <a:noFill/>
          </p:spPr>
          <p:txBody>
            <a:bodyPr wrap="square">
              <a:spAutoFit/>
            </a:bodyPr>
            <a:lstStyle/>
            <a:p>
              <a:pPr algn="ctr"/>
              <a:r>
                <a:rPr lang="en-US" altLang="zh-CN" sz="1200" dirty="0"/>
                <a:t>CSMA</a:t>
              </a:r>
            </a:p>
            <a:p>
              <a:pPr algn="ctr"/>
              <a:r>
                <a:rPr lang="en-US" altLang="zh-CN" sz="1200" dirty="0"/>
                <a:t>/</a:t>
              </a:r>
            </a:p>
            <a:p>
              <a:pPr algn="ctr"/>
              <a:r>
                <a:rPr lang="en-US" altLang="zh-CN" sz="1200" dirty="0"/>
                <a:t>CD</a:t>
              </a:r>
              <a:endParaRPr lang="zh-CN" altLang="en-US" sz="1200" dirty="0"/>
            </a:p>
          </p:txBody>
        </p:sp>
      </p:grpSp>
      <p:grpSp>
        <p:nvGrpSpPr>
          <p:cNvPr id="94" name="组合 93">
            <a:extLst>
              <a:ext uri="{FF2B5EF4-FFF2-40B4-BE49-F238E27FC236}">
                <a16:creationId xmlns:a16="http://schemas.microsoft.com/office/drawing/2014/main" id="{79B7240F-1C58-41C4-B185-773F3B31476E}"/>
              </a:ext>
            </a:extLst>
          </p:cNvPr>
          <p:cNvGrpSpPr/>
          <p:nvPr/>
        </p:nvGrpSpPr>
        <p:grpSpPr>
          <a:xfrm>
            <a:off x="7257854" y="4509120"/>
            <a:ext cx="392992" cy="1368152"/>
            <a:chOff x="7257854" y="4509120"/>
            <a:chExt cx="392992" cy="1368152"/>
          </a:xfrm>
        </p:grpSpPr>
        <p:sp>
          <p:nvSpPr>
            <p:cNvPr id="39" name="矩形: 圆角 38">
              <a:extLst>
                <a:ext uri="{FF2B5EF4-FFF2-40B4-BE49-F238E27FC236}">
                  <a16:creationId xmlns:a16="http://schemas.microsoft.com/office/drawing/2014/main" id="{84E809C8-8BDF-48BD-B917-A20629A57678}"/>
                </a:ext>
              </a:extLst>
            </p:cNvPr>
            <p:cNvSpPr/>
            <p:nvPr/>
          </p:nvSpPr>
          <p:spPr bwMode="auto">
            <a:xfrm>
              <a:off x="7290806"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40" name="文本框 39">
              <a:extLst>
                <a:ext uri="{FF2B5EF4-FFF2-40B4-BE49-F238E27FC236}">
                  <a16:creationId xmlns:a16="http://schemas.microsoft.com/office/drawing/2014/main" id="{3B1F985C-ACFE-46C7-B7DD-D10707E40510}"/>
                </a:ext>
              </a:extLst>
            </p:cNvPr>
            <p:cNvSpPr txBox="1"/>
            <p:nvPr/>
          </p:nvSpPr>
          <p:spPr>
            <a:xfrm>
              <a:off x="7257854" y="4593031"/>
              <a:ext cx="360040" cy="1200329"/>
            </a:xfrm>
            <a:prstGeom prst="rect">
              <a:avLst/>
            </a:prstGeom>
            <a:noFill/>
          </p:spPr>
          <p:txBody>
            <a:bodyPr wrap="square">
              <a:spAutoFit/>
            </a:bodyPr>
            <a:lstStyle/>
            <a:p>
              <a:r>
                <a:rPr lang="zh-CN" altLang="en-US" sz="1800" dirty="0"/>
                <a:t>轮询协议</a:t>
              </a:r>
            </a:p>
          </p:txBody>
        </p:sp>
      </p:grpSp>
      <p:grpSp>
        <p:nvGrpSpPr>
          <p:cNvPr id="95" name="组合 94">
            <a:extLst>
              <a:ext uri="{FF2B5EF4-FFF2-40B4-BE49-F238E27FC236}">
                <a16:creationId xmlns:a16="http://schemas.microsoft.com/office/drawing/2014/main" id="{223EF455-2E29-4B36-A49D-378D2B5D93C4}"/>
              </a:ext>
            </a:extLst>
          </p:cNvPr>
          <p:cNvGrpSpPr/>
          <p:nvPr/>
        </p:nvGrpSpPr>
        <p:grpSpPr>
          <a:xfrm>
            <a:off x="7934496" y="4509120"/>
            <a:ext cx="392992" cy="1368152"/>
            <a:chOff x="7934496" y="4509120"/>
            <a:chExt cx="392992" cy="1368152"/>
          </a:xfrm>
        </p:grpSpPr>
        <p:sp>
          <p:nvSpPr>
            <p:cNvPr id="41" name="矩形: 圆角 40">
              <a:extLst>
                <a:ext uri="{FF2B5EF4-FFF2-40B4-BE49-F238E27FC236}">
                  <a16:creationId xmlns:a16="http://schemas.microsoft.com/office/drawing/2014/main" id="{54EAC407-BACE-4F5E-ABAC-665930FB59FC}"/>
                </a:ext>
              </a:extLst>
            </p:cNvPr>
            <p:cNvSpPr/>
            <p:nvPr/>
          </p:nvSpPr>
          <p:spPr bwMode="auto">
            <a:xfrm>
              <a:off x="7967448"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42" name="文本框 41">
              <a:extLst>
                <a:ext uri="{FF2B5EF4-FFF2-40B4-BE49-F238E27FC236}">
                  <a16:creationId xmlns:a16="http://schemas.microsoft.com/office/drawing/2014/main" id="{16CF38E4-B24C-4188-B71F-33C9A8ABD1C8}"/>
                </a:ext>
              </a:extLst>
            </p:cNvPr>
            <p:cNvSpPr txBox="1"/>
            <p:nvPr/>
          </p:nvSpPr>
          <p:spPr>
            <a:xfrm>
              <a:off x="7934496" y="4593031"/>
              <a:ext cx="360040" cy="1200329"/>
            </a:xfrm>
            <a:prstGeom prst="rect">
              <a:avLst/>
            </a:prstGeom>
            <a:noFill/>
          </p:spPr>
          <p:txBody>
            <a:bodyPr wrap="square">
              <a:spAutoFit/>
            </a:bodyPr>
            <a:lstStyle/>
            <a:p>
              <a:r>
                <a:rPr lang="zh-CN" altLang="en-US" sz="1800" dirty="0"/>
                <a:t>令牌协议</a:t>
              </a:r>
            </a:p>
          </p:txBody>
        </p:sp>
      </p:grpSp>
      <p:cxnSp>
        <p:nvCxnSpPr>
          <p:cNvPr id="44" name="直接连接符 43">
            <a:extLst>
              <a:ext uri="{FF2B5EF4-FFF2-40B4-BE49-F238E27FC236}">
                <a16:creationId xmlns:a16="http://schemas.microsoft.com/office/drawing/2014/main" id="{EE5B05FE-DD14-47E7-B2E7-3B3605D404B8}"/>
              </a:ext>
            </a:extLst>
          </p:cNvPr>
          <p:cNvCxnSpPr>
            <a:cxnSpLocks/>
            <a:stCxn id="6" idx="2"/>
            <a:endCxn id="9" idx="0"/>
          </p:cNvCxnSpPr>
          <p:nvPr/>
        </p:nvCxnSpPr>
        <p:spPr bwMode="auto">
          <a:xfrm flipH="1">
            <a:off x="2483768" y="2579712"/>
            <a:ext cx="2016225" cy="396541"/>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46" name="直接连接符 45">
            <a:extLst>
              <a:ext uri="{FF2B5EF4-FFF2-40B4-BE49-F238E27FC236}">
                <a16:creationId xmlns:a16="http://schemas.microsoft.com/office/drawing/2014/main" id="{AA1F676E-BF2A-42C1-BFB2-B150DEE05794}"/>
              </a:ext>
            </a:extLst>
          </p:cNvPr>
          <p:cNvCxnSpPr>
            <a:cxnSpLocks/>
            <a:stCxn id="6" idx="2"/>
            <a:endCxn id="11" idx="0"/>
          </p:cNvCxnSpPr>
          <p:nvPr/>
        </p:nvCxnSpPr>
        <p:spPr bwMode="auto">
          <a:xfrm>
            <a:off x="4499993" y="2579712"/>
            <a:ext cx="1997409" cy="422218"/>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50" name="直接连接符 49">
            <a:extLst>
              <a:ext uri="{FF2B5EF4-FFF2-40B4-BE49-F238E27FC236}">
                <a16:creationId xmlns:a16="http://schemas.microsoft.com/office/drawing/2014/main" id="{27CC8110-C88A-4ABE-B1F7-D98957A4E358}"/>
              </a:ext>
            </a:extLst>
          </p:cNvPr>
          <p:cNvCxnSpPr>
            <a:cxnSpLocks/>
            <a:stCxn id="10" idx="2"/>
            <a:endCxn id="13" idx="0"/>
          </p:cNvCxnSpPr>
          <p:nvPr/>
        </p:nvCxnSpPr>
        <p:spPr bwMode="auto">
          <a:xfrm flipH="1">
            <a:off x="1568405" y="3376943"/>
            <a:ext cx="951367" cy="113217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53" name="直接连接符 52">
            <a:extLst>
              <a:ext uri="{FF2B5EF4-FFF2-40B4-BE49-F238E27FC236}">
                <a16:creationId xmlns:a16="http://schemas.microsoft.com/office/drawing/2014/main" id="{E3DD1CA6-805D-4D20-9BBE-5D5F1F62A6D7}"/>
              </a:ext>
            </a:extLst>
          </p:cNvPr>
          <p:cNvCxnSpPr>
            <a:cxnSpLocks/>
            <a:stCxn id="9" idx="2"/>
            <a:endCxn id="16" idx="0"/>
          </p:cNvCxnSpPr>
          <p:nvPr/>
        </p:nvCxnSpPr>
        <p:spPr bwMode="auto">
          <a:xfrm flipH="1">
            <a:off x="2215565" y="3408301"/>
            <a:ext cx="268203" cy="110081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56" name="直接连接符 55">
            <a:extLst>
              <a:ext uri="{FF2B5EF4-FFF2-40B4-BE49-F238E27FC236}">
                <a16:creationId xmlns:a16="http://schemas.microsoft.com/office/drawing/2014/main" id="{26C33D27-C12B-4461-8F26-FFC2549472EA}"/>
              </a:ext>
            </a:extLst>
          </p:cNvPr>
          <p:cNvCxnSpPr>
            <a:cxnSpLocks/>
            <a:stCxn id="10" idx="2"/>
          </p:cNvCxnSpPr>
          <p:nvPr/>
        </p:nvCxnSpPr>
        <p:spPr bwMode="auto">
          <a:xfrm>
            <a:off x="2519772" y="3376943"/>
            <a:ext cx="322225" cy="1147855"/>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58" name="直接连接符 57">
            <a:extLst>
              <a:ext uri="{FF2B5EF4-FFF2-40B4-BE49-F238E27FC236}">
                <a16:creationId xmlns:a16="http://schemas.microsoft.com/office/drawing/2014/main" id="{AECEA4BD-3EDF-4EFC-B5CF-07D3569FC34D}"/>
              </a:ext>
            </a:extLst>
          </p:cNvPr>
          <p:cNvCxnSpPr>
            <a:cxnSpLocks/>
            <a:stCxn id="10" idx="2"/>
            <a:endCxn id="20" idx="0"/>
          </p:cNvCxnSpPr>
          <p:nvPr/>
        </p:nvCxnSpPr>
        <p:spPr bwMode="auto">
          <a:xfrm>
            <a:off x="2519772" y="3376943"/>
            <a:ext cx="993984" cy="113217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1" name="直接连接符 60">
            <a:extLst>
              <a:ext uri="{FF2B5EF4-FFF2-40B4-BE49-F238E27FC236}">
                <a16:creationId xmlns:a16="http://schemas.microsoft.com/office/drawing/2014/main" id="{21A8C079-1B1F-4E2E-A9B2-C474EF935EA3}"/>
              </a:ext>
            </a:extLst>
          </p:cNvPr>
          <p:cNvCxnSpPr>
            <a:cxnSpLocks/>
            <a:stCxn id="12" idx="2"/>
            <a:endCxn id="22" idx="0"/>
          </p:cNvCxnSpPr>
          <p:nvPr/>
        </p:nvCxnSpPr>
        <p:spPr bwMode="auto">
          <a:xfrm flipH="1">
            <a:off x="5201376" y="3402620"/>
            <a:ext cx="1332030" cy="367503"/>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64" name="直接连接符 63">
            <a:extLst>
              <a:ext uri="{FF2B5EF4-FFF2-40B4-BE49-F238E27FC236}">
                <a16:creationId xmlns:a16="http://schemas.microsoft.com/office/drawing/2014/main" id="{66FC36DF-59A4-48FF-A9B3-64E3B1E69683}"/>
              </a:ext>
            </a:extLst>
          </p:cNvPr>
          <p:cNvCxnSpPr>
            <a:cxnSpLocks/>
            <a:stCxn id="12" idx="2"/>
            <a:endCxn id="26" idx="0"/>
          </p:cNvCxnSpPr>
          <p:nvPr/>
        </p:nvCxnSpPr>
        <p:spPr bwMode="auto">
          <a:xfrm>
            <a:off x="6533406" y="3402620"/>
            <a:ext cx="1281170" cy="407099"/>
          </a:xfrm>
          <a:prstGeom prst="line">
            <a:avLst/>
          </a:prstGeom>
          <a:ln w="38100"/>
        </p:spPr>
        <p:style>
          <a:lnRef idx="1">
            <a:schemeClr val="accent2"/>
          </a:lnRef>
          <a:fillRef idx="0">
            <a:schemeClr val="accent2"/>
          </a:fillRef>
          <a:effectRef idx="0">
            <a:schemeClr val="accent2"/>
          </a:effectRef>
          <a:fontRef idx="minor">
            <a:schemeClr val="tx1"/>
          </a:fontRef>
        </p:style>
      </p:cxnSp>
      <p:grpSp>
        <p:nvGrpSpPr>
          <p:cNvPr id="93" name="组合 92">
            <a:extLst>
              <a:ext uri="{FF2B5EF4-FFF2-40B4-BE49-F238E27FC236}">
                <a16:creationId xmlns:a16="http://schemas.microsoft.com/office/drawing/2014/main" id="{E8F594B4-65A9-48D2-8D69-9817DB0397F7}"/>
              </a:ext>
            </a:extLst>
          </p:cNvPr>
          <p:cNvGrpSpPr/>
          <p:nvPr/>
        </p:nvGrpSpPr>
        <p:grpSpPr>
          <a:xfrm>
            <a:off x="5775688" y="4509120"/>
            <a:ext cx="360040" cy="1384995"/>
            <a:chOff x="5775688" y="4509120"/>
            <a:chExt cx="360040" cy="1384995"/>
          </a:xfrm>
        </p:grpSpPr>
        <p:sp>
          <p:nvSpPr>
            <p:cNvPr id="31" name="矩形: 圆角 30">
              <a:extLst>
                <a:ext uri="{FF2B5EF4-FFF2-40B4-BE49-F238E27FC236}">
                  <a16:creationId xmlns:a16="http://schemas.microsoft.com/office/drawing/2014/main" id="{2DB09CBB-9BF2-4BBB-B594-8AEFDBFFE73C}"/>
                </a:ext>
              </a:extLst>
            </p:cNvPr>
            <p:cNvSpPr/>
            <p:nvPr/>
          </p:nvSpPr>
          <p:spPr bwMode="auto">
            <a:xfrm>
              <a:off x="5775688" y="4509120"/>
              <a:ext cx="360040" cy="1368152"/>
            </a:xfrm>
            <a:prstGeom prst="round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70" name="文本框 69">
              <a:extLst>
                <a:ext uri="{FF2B5EF4-FFF2-40B4-BE49-F238E27FC236}">
                  <a16:creationId xmlns:a16="http://schemas.microsoft.com/office/drawing/2014/main" id="{2F889FF2-35E0-438B-99CE-17F21DB88418}"/>
                </a:ext>
              </a:extLst>
            </p:cNvPr>
            <p:cNvSpPr txBox="1"/>
            <p:nvPr/>
          </p:nvSpPr>
          <p:spPr>
            <a:xfrm>
              <a:off x="5849313" y="4509120"/>
              <a:ext cx="231713" cy="138499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CSMA/CA</a:t>
              </a:r>
              <a:endParaRPr kumimoji="1" lang="zh-CN" altLang="en-US" sz="12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cxnSp>
        <p:nvCxnSpPr>
          <p:cNvPr id="71" name="直接连接符 70">
            <a:extLst>
              <a:ext uri="{FF2B5EF4-FFF2-40B4-BE49-F238E27FC236}">
                <a16:creationId xmlns:a16="http://schemas.microsoft.com/office/drawing/2014/main" id="{70585E67-8F31-4202-86CC-4FA8D5957865}"/>
              </a:ext>
            </a:extLst>
          </p:cNvPr>
          <p:cNvCxnSpPr>
            <a:cxnSpLocks/>
            <a:stCxn id="23" idx="2"/>
            <a:endCxn id="27" idx="0"/>
          </p:cNvCxnSpPr>
          <p:nvPr/>
        </p:nvCxnSpPr>
        <p:spPr bwMode="auto">
          <a:xfrm flipH="1">
            <a:off x="4584456" y="4179051"/>
            <a:ext cx="688929" cy="33006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4" name="直接连接符 73">
            <a:extLst>
              <a:ext uri="{FF2B5EF4-FFF2-40B4-BE49-F238E27FC236}">
                <a16:creationId xmlns:a16="http://schemas.microsoft.com/office/drawing/2014/main" id="{18F4CC81-86EB-4408-9845-F293E53C9B99}"/>
              </a:ext>
            </a:extLst>
          </p:cNvPr>
          <p:cNvCxnSpPr>
            <a:cxnSpLocks/>
            <a:stCxn id="23" idx="2"/>
            <a:endCxn id="29" idx="0"/>
          </p:cNvCxnSpPr>
          <p:nvPr/>
        </p:nvCxnSpPr>
        <p:spPr bwMode="auto">
          <a:xfrm flipH="1">
            <a:off x="5261098" y="4179051"/>
            <a:ext cx="12287" cy="33006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7" name="直接连接符 76">
            <a:extLst>
              <a:ext uri="{FF2B5EF4-FFF2-40B4-BE49-F238E27FC236}">
                <a16:creationId xmlns:a16="http://schemas.microsoft.com/office/drawing/2014/main" id="{667E480C-681C-48C1-8919-A072D9CA618A}"/>
              </a:ext>
            </a:extLst>
          </p:cNvPr>
          <p:cNvCxnSpPr>
            <a:cxnSpLocks/>
            <a:stCxn id="23" idx="2"/>
            <a:endCxn id="70" idx="0"/>
          </p:cNvCxnSpPr>
          <p:nvPr/>
        </p:nvCxnSpPr>
        <p:spPr bwMode="auto">
          <a:xfrm>
            <a:off x="5273385" y="4179051"/>
            <a:ext cx="691785" cy="33006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0" name="直接连接符 79">
            <a:extLst>
              <a:ext uri="{FF2B5EF4-FFF2-40B4-BE49-F238E27FC236}">
                <a16:creationId xmlns:a16="http://schemas.microsoft.com/office/drawing/2014/main" id="{E1297700-8C25-46AB-ADB4-5F2419F65633}"/>
              </a:ext>
            </a:extLst>
          </p:cNvPr>
          <p:cNvCxnSpPr>
            <a:cxnSpLocks/>
            <a:stCxn id="26" idx="2"/>
            <a:endCxn id="39" idx="0"/>
          </p:cNvCxnSpPr>
          <p:nvPr/>
        </p:nvCxnSpPr>
        <p:spPr bwMode="auto">
          <a:xfrm flipH="1">
            <a:off x="7470826" y="4179051"/>
            <a:ext cx="343750" cy="33006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4" name="直接连接符 83">
            <a:extLst>
              <a:ext uri="{FF2B5EF4-FFF2-40B4-BE49-F238E27FC236}">
                <a16:creationId xmlns:a16="http://schemas.microsoft.com/office/drawing/2014/main" id="{AF0B5410-2C7B-40B9-BEEB-938DA2B90DD8}"/>
              </a:ext>
            </a:extLst>
          </p:cNvPr>
          <p:cNvCxnSpPr>
            <a:cxnSpLocks/>
            <a:stCxn id="26" idx="2"/>
            <a:endCxn id="41" idx="0"/>
          </p:cNvCxnSpPr>
          <p:nvPr/>
        </p:nvCxnSpPr>
        <p:spPr bwMode="auto">
          <a:xfrm>
            <a:off x="7814576" y="4179051"/>
            <a:ext cx="332892" cy="330069"/>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79332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up)">
                                      <p:cBhvr>
                                        <p:cTn id="11" dur="500"/>
                                        <p:tgtEl>
                                          <p:spTgt spid="44"/>
                                        </p:tgtEl>
                                      </p:cBhvr>
                                    </p:animEffect>
                                  </p:childTnLst>
                                </p:cTn>
                              </p:par>
                              <p:par>
                                <p:cTn id="12" presetID="22" presetClass="entr" presetSubtype="1"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wipe(up)">
                                      <p:cBhvr>
                                        <p:cTn id="14" dur="500"/>
                                        <p:tgtEl>
                                          <p:spTgt spid="46"/>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up)">
                                      <p:cBhvr>
                                        <p:cTn id="18" dur="500"/>
                                        <p:tgtEl>
                                          <p:spTgt spid="35"/>
                                        </p:tgtEl>
                                      </p:cBhvr>
                                    </p:animEffect>
                                  </p:childTnLst>
                                </p:cTn>
                              </p:par>
                              <p:par>
                                <p:cTn id="19" presetID="22" presetClass="entr" presetSubtype="1"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up)">
                                      <p:cBhvr>
                                        <p:cTn id="21" dur="500"/>
                                        <p:tgtEl>
                                          <p:spTgt spid="36"/>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up)">
                                      <p:cBhvr>
                                        <p:cTn id="25" dur="500"/>
                                        <p:tgtEl>
                                          <p:spTgt spid="61"/>
                                        </p:tgtEl>
                                      </p:cBhvr>
                                    </p:animEffect>
                                  </p:childTnLst>
                                </p:cTn>
                              </p:par>
                              <p:par>
                                <p:cTn id="26" presetID="22" presetClass="entr" presetSubtype="1" fill="hold"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up)">
                                      <p:cBhvr>
                                        <p:cTn id="28" dur="500"/>
                                        <p:tgtEl>
                                          <p:spTgt spid="64"/>
                                        </p:tgtEl>
                                      </p:cBhvr>
                                    </p:animEffect>
                                  </p:childTnLst>
                                </p:cTn>
                              </p:par>
                            </p:childTnLst>
                          </p:cTn>
                        </p:par>
                        <p:par>
                          <p:cTn id="29" fill="hold">
                            <p:stCondLst>
                              <p:cond delay="2000"/>
                            </p:stCondLst>
                            <p:childTnLst>
                              <p:par>
                                <p:cTn id="30" presetID="22" presetClass="entr" presetSubtype="1" fill="hold" nodeType="after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up)">
                                      <p:cBhvr>
                                        <p:cTn id="32" dur="500"/>
                                        <p:tgtEl>
                                          <p:spTgt spid="50"/>
                                        </p:tgtEl>
                                      </p:cBhvr>
                                    </p:animEffect>
                                  </p:childTnLst>
                                </p:cTn>
                              </p:par>
                              <p:par>
                                <p:cTn id="33" presetID="22" presetClass="entr" presetSubtype="1"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up)">
                                      <p:cBhvr>
                                        <p:cTn id="35" dur="500"/>
                                        <p:tgtEl>
                                          <p:spTgt spid="37"/>
                                        </p:tgtEl>
                                      </p:cBhvr>
                                    </p:animEffect>
                                  </p:childTnLst>
                                </p:cTn>
                              </p:par>
                              <p:par>
                                <p:cTn id="36" presetID="22" presetClass="entr" presetSubtype="1" fill="hold"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par>
                                <p:cTn id="39" presetID="22" presetClass="entr" presetSubtype="1"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wipe(up)">
                                      <p:cBhvr>
                                        <p:cTn id="41" dur="500"/>
                                        <p:tgtEl>
                                          <p:spTgt spid="53"/>
                                        </p:tgtEl>
                                      </p:cBhvr>
                                    </p:animEffect>
                                  </p:childTnLst>
                                </p:cTn>
                              </p:par>
                              <p:par>
                                <p:cTn id="42" presetID="22" presetClass="entr" presetSubtype="1" fill="hold"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wipe(up)">
                                      <p:cBhvr>
                                        <p:cTn id="44" dur="500"/>
                                        <p:tgtEl>
                                          <p:spTgt spid="56"/>
                                        </p:tgtEl>
                                      </p:cBhvr>
                                    </p:animEffect>
                                  </p:childTnLst>
                                </p:cTn>
                              </p:par>
                              <p:par>
                                <p:cTn id="45" presetID="22" presetClass="entr" presetSubtype="1"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up)">
                                      <p:cBhvr>
                                        <p:cTn id="47" dur="500"/>
                                        <p:tgtEl>
                                          <p:spTgt spid="58"/>
                                        </p:tgtEl>
                                      </p:cBhvr>
                                    </p:animEffect>
                                  </p:childTnLst>
                                </p:cTn>
                              </p:par>
                            </p:childTnLst>
                          </p:cTn>
                        </p:par>
                        <p:par>
                          <p:cTn id="48" fill="hold">
                            <p:stCondLst>
                              <p:cond delay="2500"/>
                            </p:stCondLst>
                            <p:childTnLst>
                              <p:par>
                                <p:cTn id="49" presetID="22" presetClass="entr" presetSubtype="1"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up)">
                                      <p:cBhvr>
                                        <p:cTn id="51" dur="500"/>
                                        <p:tgtEl>
                                          <p:spTgt spid="71"/>
                                        </p:tgtEl>
                                      </p:cBhvr>
                                    </p:animEffect>
                                  </p:childTnLst>
                                </p:cTn>
                              </p:par>
                              <p:par>
                                <p:cTn id="52" presetID="22" presetClass="entr" presetSubtype="1" fill="hold" nodeType="with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wipe(up)">
                                      <p:cBhvr>
                                        <p:cTn id="54" dur="500"/>
                                        <p:tgtEl>
                                          <p:spTgt spid="74"/>
                                        </p:tgtEl>
                                      </p:cBhvr>
                                    </p:animEffect>
                                  </p:childTnLst>
                                </p:cTn>
                              </p:par>
                              <p:par>
                                <p:cTn id="55" presetID="22" presetClass="entr" presetSubtype="1"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up)">
                                      <p:cBhvr>
                                        <p:cTn id="57" dur="500"/>
                                        <p:tgtEl>
                                          <p:spTgt spid="77"/>
                                        </p:tgtEl>
                                      </p:cBhvr>
                                    </p:animEffect>
                                  </p:childTnLst>
                                </p:cTn>
                              </p:par>
                              <p:par>
                                <p:cTn id="58" presetID="22" presetClass="entr" presetSubtype="1" fill="hold" nodeType="withEffect">
                                  <p:stCondLst>
                                    <p:cond delay="0"/>
                                  </p:stCondLst>
                                  <p:childTnLst>
                                    <p:set>
                                      <p:cBhvr>
                                        <p:cTn id="59" dur="1" fill="hold">
                                          <p:stCondLst>
                                            <p:cond delay="0"/>
                                          </p:stCondLst>
                                        </p:cTn>
                                        <p:tgtEl>
                                          <p:spTgt spid="80"/>
                                        </p:tgtEl>
                                        <p:attrNameLst>
                                          <p:attrName>style.visibility</p:attrName>
                                        </p:attrNameLst>
                                      </p:cBhvr>
                                      <p:to>
                                        <p:strVal val="visible"/>
                                      </p:to>
                                    </p:set>
                                    <p:animEffect transition="in" filter="wipe(up)">
                                      <p:cBhvr>
                                        <p:cTn id="60" dur="500"/>
                                        <p:tgtEl>
                                          <p:spTgt spid="80"/>
                                        </p:tgtEl>
                                      </p:cBhvr>
                                    </p:animEffect>
                                  </p:childTnLst>
                                </p:cTn>
                              </p:par>
                              <p:par>
                                <p:cTn id="61" presetID="22" presetClass="entr" presetSubtype="1"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wipe(up)">
                                      <p:cBhvr>
                                        <p:cTn id="63" dur="500"/>
                                        <p:tgtEl>
                                          <p:spTgt spid="84"/>
                                        </p:tgtEl>
                                      </p:cBhvr>
                                    </p:animEffect>
                                  </p:childTnLst>
                                </p:cTn>
                              </p:par>
                            </p:childTnLst>
                          </p:cTn>
                        </p:par>
                        <p:par>
                          <p:cTn id="64" fill="hold">
                            <p:stCondLst>
                              <p:cond delay="3000"/>
                            </p:stCondLst>
                            <p:childTnLst>
                              <p:par>
                                <p:cTn id="65" presetID="22" presetClass="entr" presetSubtype="1" fill="hold" nodeType="after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wipe(up)">
                                      <p:cBhvr>
                                        <p:cTn id="67" dur="500"/>
                                        <p:tgtEl>
                                          <p:spTgt spid="87"/>
                                        </p:tgtEl>
                                      </p:cBhvr>
                                    </p:animEffect>
                                  </p:childTnLst>
                                </p:cTn>
                              </p:par>
                              <p:par>
                                <p:cTn id="68" presetID="22" presetClass="entr" presetSubtype="1" fill="hold" nodeType="with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wipe(up)">
                                      <p:cBhvr>
                                        <p:cTn id="70" dur="500"/>
                                        <p:tgtEl>
                                          <p:spTgt spid="88"/>
                                        </p:tgtEl>
                                      </p:cBhvr>
                                    </p:animEffect>
                                  </p:childTnLst>
                                </p:cTn>
                              </p:par>
                              <p:par>
                                <p:cTn id="71" presetID="22" presetClass="entr" presetSubtype="1" fill="hold"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wipe(up)">
                                      <p:cBhvr>
                                        <p:cTn id="73" dur="500"/>
                                        <p:tgtEl>
                                          <p:spTgt spid="89"/>
                                        </p:tgtEl>
                                      </p:cBhvr>
                                    </p:animEffect>
                                  </p:childTnLst>
                                </p:cTn>
                              </p:par>
                              <p:par>
                                <p:cTn id="74" presetID="22" presetClass="entr" presetSubtype="1" fill="hold" nodeType="withEffect">
                                  <p:stCondLst>
                                    <p:cond delay="0"/>
                                  </p:stCondLst>
                                  <p:childTnLst>
                                    <p:set>
                                      <p:cBhvr>
                                        <p:cTn id="75" dur="1" fill="hold">
                                          <p:stCondLst>
                                            <p:cond delay="0"/>
                                          </p:stCondLst>
                                        </p:cTn>
                                        <p:tgtEl>
                                          <p:spTgt spid="90"/>
                                        </p:tgtEl>
                                        <p:attrNameLst>
                                          <p:attrName>style.visibility</p:attrName>
                                        </p:attrNameLst>
                                      </p:cBhvr>
                                      <p:to>
                                        <p:strVal val="visible"/>
                                      </p:to>
                                    </p:set>
                                    <p:animEffect transition="in" filter="wipe(up)">
                                      <p:cBhvr>
                                        <p:cTn id="76" dur="500"/>
                                        <p:tgtEl>
                                          <p:spTgt spid="90"/>
                                        </p:tgtEl>
                                      </p:cBhvr>
                                    </p:animEffect>
                                  </p:childTnLst>
                                </p:cTn>
                              </p:par>
                              <p:par>
                                <p:cTn id="77" presetID="22" presetClass="entr" presetSubtype="1" fill="hold" nodeType="withEffect">
                                  <p:stCondLst>
                                    <p:cond delay="0"/>
                                  </p:stCondLst>
                                  <p:childTnLst>
                                    <p:set>
                                      <p:cBhvr>
                                        <p:cTn id="78" dur="1" fill="hold">
                                          <p:stCondLst>
                                            <p:cond delay="0"/>
                                          </p:stCondLst>
                                        </p:cTn>
                                        <p:tgtEl>
                                          <p:spTgt spid="91"/>
                                        </p:tgtEl>
                                        <p:attrNameLst>
                                          <p:attrName>style.visibility</p:attrName>
                                        </p:attrNameLst>
                                      </p:cBhvr>
                                      <p:to>
                                        <p:strVal val="visible"/>
                                      </p:to>
                                    </p:set>
                                    <p:animEffect transition="in" filter="wipe(up)">
                                      <p:cBhvr>
                                        <p:cTn id="79" dur="500"/>
                                        <p:tgtEl>
                                          <p:spTgt spid="91"/>
                                        </p:tgtEl>
                                      </p:cBhvr>
                                    </p:animEffect>
                                  </p:childTnLst>
                                </p:cTn>
                              </p:par>
                              <p:par>
                                <p:cTn id="80" presetID="22" presetClass="entr" presetSubtype="1" fill="hold" nodeType="withEffect">
                                  <p:stCondLst>
                                    <p:cond delay="0"/>
                                  </p:stCondLst>
                                  <p:childTnLst>
                                    <p:set>
                                      <p:cBhvr>
                                        <p:cTn id="81" dur="1" fill="hold">
                                          <p:stCondLst>
                                            <p:cond delay="0"/>
                                          </p:stCondLst>
                                        </p:cTn>
                                        <p:tgtEl>
                                          <p:spTgt spid="92"/>
                                        </p:tgtEl>
                                        <p:attrNameLst>
                                          <p:attrName>style.visibility</p:attrName>
                                        </p:attrNameLst>
                                      </p:cBhvr>
                                      <p:to>
                                        <p:strVal val="visible"/>
                                      </p:to>
                                    </p:set>
                                    <p:animEffect transition="in" filter="wipe(up)">
                                      <p:cBhvr>
                                        <p:cTn id="82" dur="500"/>
                                        <p:tgtEl>
                                          <p:spTgt spid="92"/>
                                        </p:tgtEl>
                                      </p:cBhvr>
                                    </p:animEffect>
                                  </p:childTnLst>
                                </p:cTn>
                              </p:par>
                              <p:par>
                                <p:cTn id="83" presetID="22" presetClass="entr" presetSubtype="1" fill="hold" nodeType="withEffect">
                                  <p:stCondLst>
                                    <p:cond delay="0"/>
                                  </p:stCondLst>
                                  <p:childTnLst>
                                    <p:set>
                                      <p:cBhvr>
                                        <p:cTn id="84" dur="1" fill="hold">
                                          <p:stCondLst>
                                            <p:cond delay="0"/>
                                          </p:stCondLst>
                                        </p:cTn>
                                        <p:tgtEl>
                                          <p:spTgt spid="93"/>
                                        </p:tgtEl>
                                        <p:attrNameLst>
                                          <p:attrName>style.visibility</p:attrName>
                                        </p:attrNameLst>
                                      </p:cBhvr>
                                      <p:to>
                                        <p:strVal val="visible"/>
                                      </p:to>
                                    </p:set>
                                    <p:animEffect transition="in" filter="wipe(up)">
                                      <p:cBhvr>
                                        <p:cTn id="85" dur="500"/>
                                        <p:tgtEl>
                                          <p:spTgt spid="93"/>
                                        </p:tgtEl>
                                      </p:cBhvr>
                                    </p:animEffect>
                                  </p:childTnLst>
                                </p:cTn>
                              </p:par>
                              <p:par>
                                <p:cTn id="86" presetID="22" presetClass="entr" presetSubtype="1" fill="hold" nodeType="withEffect">
                                  <p:stCondLst>
                                    <p:cond delay="0"/>
                                  </p:stCondLst>
                                  <p:childTnLst>
                                    <p:set>
                                      <p:cBhvr>
                                        <p:cTn id="87" dur="1" fill="hold">
                                          <p:stCondLst>
                                            <p:cond delay="0"/>
                                          </p:stCondLst>
                                        </p:cTn>
                                        <p:tgtEl>
                                          <p:spTgt spid="94"/>
                                        </p:tgtEl>
                                        <p:attrNameLst>
                                          <p:attrName>style.visibility</p:attrName>
                                        </p:attrNameLst>
                                      </p:cBhvr>
                                      <p:to>
                                        <p:strVal val="visible"/>
                                      </p:to>
                                    </p:set>
                                    <p:animEffect transition="in" filter="wipe(up)">
                                      <p:cBhvr>
                                        <p:cTn id="88" dur="500"/>
                                        <p:tgtEl>
                                          <p:spTgt spid="94"/>
                                        </p:tgtEl>
                                      </p:cBhvr>
                                    </p:animEffect>
                                  </p:childTnLst>
                                </p:cTn>
                              </p:par>
                              <p:par>
                                <p:cTn id="89" presetID="22" presetClass="entr" presetSubtype="1" fill="hold" nodeType="withEffect">
                                  <p:stCondLst>
                                    <p:cond delay="0"/>
                                  </p:stCondLst>
                                  <p:childTnLst>
                                    <p:set>
                                      <p:cBhvr>
                                        <p:cTn id="90" dur="1" fill="hold">
                                          <p:stCondLst>
                                            <p:cond delay="0"/>
                                          </p:stCondLst>
                                        </p:cTn>
                                        <p:tgtEl>
                                          <p:spTgt spid="95"/>
                                        </p:tgtEl>
                                        <p:attrNameLst>
                                          <p:attrName>style.visibility</p:attrName>
                                        </p:attrNameLst>
                                      </p:cBhvr>
                                      <p:to>
                                        <p:strVal val="visible"/>
                                      </p:to>
                                    </p:set>
                                    <p:animEffect transition="in" filter="wipe(up)">
                                      <p:cBhvr>
                                        <p:cTn id="91"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B2D11-44E1-46FF-BFAE-55D30C592C7A}"/>
              </a:ext>
            </a:extLst>
          </p:cNvPr>
          <p:cNvSpPr>
            <a:spLocks noGrp="1"/>
          </p:cNvSpPr>
          <p:nvPr>
            <p:ph type="title"/>
          </p:nvPr>
        </p:nvSpPr>
        <p:spPr/>
        <p:txBody>
          <a:bodyPr/>
          <a:lstStyle/>
          <a:p>
            <a:r>
              <a:rPr lang="en-US" altLang="zh-CN" dirty="0"/>
              <a:t>4.5.2 </a:t>
            </a:r>
            <a:r>
              <a:rPr lang="zh-CN" altLang="en-US" dirty="0"/>
              <a:t>动态接入分配协议</a:t>
            </a:r>
            <a:r>
              <a:rPr lang="en-US" altLang="zh-CN" dirty="0"/>
              <a:t> </a:t>
            </a:r>
            <a:endParaRPr lang="zh-CN" altLang="en-US" dirty="0"/>
          </a:p>
        </p:txBody>
      </p:sp>
      <p:sp>
        <p:nvSpPr>
          <p:cNvPr id="3" name="内容占位符 2">
            <a:extLst>
              <a:ext uri="{FF2B5EF4-FFF2-40B4-BE49-F238E27FC236}">
                <a16:creationId xmlns:a16="http://schemas.microsoft.com/office/drawing/2014/main" id="{C0393C3E-CD3D-4317-8B15-82BE9B3BF106}"/>
              </a:ext>
            </a:extLst>
          </p:cNvPr>
          <p:cNvSpPr>
            <a:spLocks noGrp="1"/>
          </p:cNvSpPr>
          <p:nvPr>
            <p:ph idx="1"/>
          </p:nvPr>
        </p:nvSpPr>
        <p:spPr>
          <a:xfrm>
            <a:off x="971550" y="1484784"/>
            <a:ext cx="7391400" cy="3170099"/>
          </a:xfrm>
        </p:spPr>
        <p:txBody>
          <a:bodyPr/>
          <a:lstStyle/>
          <a:p>
            <a:r>
              <a:rPr lang="en-US" altLang="zh-CN" dirty="0"/>
              <a:t> </a:t>
            </a:r>
            <a:r>
              <a:rPr lang="zh-CN" altLang="en-US" dirty="0"/>
              <a:t>随机接入分配：目前最流行的多址服务技术，在有线网络和无线网络中应用十分广泛。</a:t>
            </a:r>
            <a:endParaRPr lang="en-US" altLang="zh-CN" dirty="0"/>
          </a:p>
          <a:p>
            <a:pPr lvl="1"/>
            <a:r>
              <a:rPr lang="en-US" altLang="zh-CN" dirty="0"/>
              <a:t>ALOHA</a:t>
            </a:r>
            <a:r>
              <a:rPr lang="zh-CN" altLang="en-US" dirty="0"/>
              <a:t>、</a:t>
            </a:r>
            <a:r>
              <a:rPr lang="en-US" altLang="zh-CN" dirty="0"/>
              <a:t>CSMA</a:t>
            </a:r>
            <a:r>
              <a:rPr lang="zh-CN" altLang="en-US" dirty="0"/>
              <a:t>、</a:t>
            </a:r>
            <a:r>
              <a:rPr lang="en-US" altLang="zh-CN" dirty="0"/>
              <a:t>CSMA/CD</a:t>
            </a:r>
            <a:r>
              <a:rPr lang="zh-CN" altLang="en-US" dirty="0"/>
              <a:t>、</a:t>
            </a:r>
            <a:r>
              <a:rPr lang="en-US" altLang="zh-CN" dirty="0"/>
              <a:t>CSMA/CA</a:t>
            </a:r>
            <a:r>
              <a:rPr lang="zh-CN" altLang="en-US" dirty="0"/>
              <a:t>等</a:t>
            </a:r>
            <a:endParaRPr lang="en-US" altLang="zh-CN" dirty="0"/>
          </a:p>
          <a:p>
            <a:r>
              <a:rPr lang="zh-CN" altLang="en-US" dirty="0"/>
              <a:t>受控分配方式：在一些特定的场合使用</a:t>
            </a:r>
            <a:endParaRPr lang="en-US" altLang="zh-CN" dirty="0"/>
          </a:p>
          <a:p>
            <a:pPr lvl="1"/>
            <a:r>
              <a:rPr lang="zh-CN" altLang="en-US" dirty="0"/>
              <a:t>令牌协议：持有令牌的结点才能访问媒介</a:t>
            </a:r>
            <a:endParaRPr lang="en-US" altLang="zh-CN" dirty="0"/>
          </a:p>
          <a:p>
            <a:pPr lvl="1"/>
            <a:r>
              <a:rPr lang="zh-CN" altLang="en-US" dirty="0"/>
              <a:t>轮询协议：由主结点轮询各从属结点并分配媒介访问权。</a:t>
            </a:r>
          </a:p>
        </p:txBody>
      </p:sp>
    </p:spTree>
    <p:extLst>
      <p:ext uri="{BB962C8B-B14F-4D97-AF65-F5344CB8AC3E}">
        <p14:creationId xmlns:p14="http://schemas.microsoft.com/office/powerpoint/2010/main" val="4271747786"/>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687DE-764C-4605-BC6A-B19C4580E63E}"/>
              </a:ext>
            </a:extLst>
          </p:cNvPr>
          <p:cNvSpPr>
            <a:spLocks noGrp="1"/>
          </p:cNvSpPr>
          <p:nvPr>
            <p:ph type="title"/>
          </p:nvPr>
        </p:nvSpPr>
        <p:spPr/>
        <p:txBody>
          <a:bodyPr/>
          <a:lstStyle/>
          <a:p>
            <a:r>
              <a:rPr lang="zh-CN" altLang="en-US" dirty="0"/>
              <a:t>一、</a:t>
            </a:r>
            <a:r>
              <a:rPr lang="en-US" altLang="zh-CN" dirty="0"/>
              <a:t>ALOHA</a:t>
            </a:r>
            <a:r>
              <a:rPr lang="zh-CN" altLang="en-US" dirty="0"/>
              <a:t>协议</a:t>
            </a:r>
          </a:p>
        </p:txBody>
      </p:sp>
      <p:sp>
        <p:nvSpPr>
          <p:cNvPr id="5" name="文本框 4">
            <a:extLst>
              <a:ext uri="{FF2B5EF4-FFF2-40B4-BE49-F238E27FC236}">
                <a16:creationId xmlns:a16="http://schemas.microsoft.com/office/drawing/2014/main" id="{C1E452C0-7DF5-45B7-B9F1-6508D3FCF93A}"/>
              </a:ext>
            </a:extLst>
          </p:cNvPr>
          <p:cNvSpPr txBox="1"/>
          <p:nvPr/>
        </p:nvSpPr>
        <p:spPr>
          <a:xfrm>
            <a:off x="971550" y="1268760"/>
            <a:ext cx="7359412" cy="1200329"/>
          </a:xfrm>
          <a:prstGeom prst="rect">
            <a:avLst/>
          </a:prstGeom>
          <a:noFill/>
        </p:spPr>
        <p:txBody>
          <a:bodyPr wrap="square">
            <a:spAutoFit/>
          </a:bodyPr>
          <a:lstStyle/>
          <a:p>
            <a:r>
              <a:rPr lang="en-US" altLang="zh-CN" dirty="0"/>
              <a:t>Aloha</a:t>
            </a:r>
            <a:r>
              <a:rPr lang="zh-CN" altLang="en-US" dirty="0"/>
              <a:t>协议，也称</a:t>
            </a:r>
            <a:r>
              <a:rPr lang="en-US" altLang="zh-CN" dirty="0"/>
              <a:t>Aloha</a:t>
            </a:r>
            <a:r>
              <a:rPr lang="zh-CN" altLang="en-US" dirty="0"/>
              <a:t>技术、</a:t>
            </a:r>
            <a:r>
              <a:rPr lang="en-US" altLang="zh-CN" dirty="0"/>
              <a:t>Aloha</a:t>
            </a:r>
            <a:r>
              <a:rPr lang="zh-CN" altLang="en-US" dirty="0"/>
              <a:t>网，是世界上最早的无线电计算机网，由美国夏威夷大学的</a:t>
            </a:r>
            <a:r>
              <a:rPr lang="en-US" altLang="zh-CN" dirty="0"/>
              <a:t>Norman </a:t>
            </a:r>
            <a:r>
              <a:rPr lang="en-US" altLang="zh-CN" dirty="0" err="1"/>
              <a:t>Amramson</a:t>
            </a:r>
            <a:r>
              <a:rPr lang="zh-CN" altLang="en-US" dirty="0"/>
              <a:t>等人于</a:t>
            </a:r>
            <a:r>
              <a:rPr lang="en-US" altLang="zh-CN" dirty="0"/>
              <a:t>1968</a:t>
            </a:r>
            <a:r>
              <a:rPr lang="zh-CN" altLang="en-US" dirty="0"/>
              <a:t>年设计提出。</a:t>
            </a:r>
          </a:p>
        </p:txBody>
      </p:sp>
      <p:sp>
        <p:nvSpPr>
          <p:cNvPr id="7" name="文本框 6">
            <a:extLst>
              <a:ext uri="{FF2B5EF4-FFF2-40B4-BE49-F238E27FC236}">
                <a16:creationId xmlns:a16="http://schemas.microsoft.com/office/drawing/2014/main" id="{E2613C4C-D919-4CC1-82B7-F5ABE88D26D3}"/>
              </a:ext>
            </a:extLst>
          </p:cNvPr>
          <p:cNvSpPr txBox="1"/>
          <p:nvPr/>
        </p:nvSpPr>
        <p:spPr>
          <a:xfrm>
            <a:off x="1002162" y="2636912"/>
            <a:ext cx="7328799" cy="2308324"/>
          </a:xfrm>
          <a:prstGeom prst="rect">
            <a:avLst/>
          </a:prstGeom>
          <a:noFill/>
        </p:spPr>
        <p:txBody>
          <a:bodyPr wrap="square">
            <a:spAutoFit/>
          </a:bodyPr>
          <a:lstStyle/>
          <a:p>
            <a:r>
              <a:rPr lang="en-US" altLang="zh-CN" dirty="0"/>
              <a:t>Aloha</a:t>
            </a:r>
            <a:r>
              <a:rPr lang="zh-CN" altLang="en-US" dirty="0"/>
              <a:t>的目的是在夏威夷各岛屿之间通过利用低成本的商业无线电设备实现部署在各岛上的计算机系统能够互连。</a:t>
            </a:r>
            <a:endParaRPr lang="en-US" altLang="zh-CN" dirty="0"/>
          </a:p>
          <a:p>
            <a:r>
              <a:rPr lang="en-US" altLang="zh-CN" dirty="0" err="1"/>
              <a:t>ALOHAnet</a:t>
            </a:r>
            <a:r>
              <a:rPr lang="en-US" altLang="zh-CN" dirty="0"/>
              <a:t> </a:t>
            </a:r>
            <a:r>
              <a:rPr lang="zh-CN" altLang="en-US" dirty="0"/>
              <a:t>最重要的贡献在于利用共享介质来进行终端的传输，而不是像</a:t>
            </a:r>
            <a:r>
              <a:rPr lang="en-US" altLang="zh-CN" dirty="0"/>
              <a:t>ARPANET</a:t>
            </a:r>
            <a:r>
              <a:rPr lang="zh-CN" altLang="en-US" dirty="0"/>
              <a:t>那样结点间只能通过一对一的方式通信。</a:t>
            </a:r>
          </a:p>
        </p:txBody>
      </p:sp>
    </p:spTree>
    <p:extLst>
      <p:ext uri="{BB962C8B-B14F-4D97-AF65-F5344CB8AC3E}">
        <p14:creationId xmlns:p14="http://schemas.microsoft.com/office/powerpoint/2010/main" val="1877815355"/>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15C69FE5-190A-45A0-BC5D-0B49AA751C65}"/>
              </a:ext>
            </a:extLst>
          </p:cNvPr>
          <p:cNvSpPr>
            <a:spLocks noGrp="1"/>
          </p:cNvSpPr>
          <p:nvPr>
            <p:ph type="title"/>
          </p:nvPr>
        </p:nvSpPr>
        <p:spPr/>
        <p:txBody>
          <a:bodyPr/>
          <a:lstStyle/>
          <a:p>
            <a:r>
              <a:rPr lang="en-US" altLang="zh-CN" dirty="0"/>
              <a:t>1</a:t>
            </a:r>
            <a:r>
              <a:rPr lang="zh-CN" altLang="en-US" dirty="0"/>
              <a:t>、纯</a:t>
            </a:r>
            <a:r>
              <a:rPr lang="en-US" altLang="zh-CN" dirty="0"/>
              <a:t>ALOHA</a:t>
            </a:r>
            <a:endParaRPr lang="zh-CN" altLang="en-US" dirty="0"/>
          </a:p>
        </p:txBody>
      </p:sp>
      <p:sp>
        <p:nvSpPr>
          <p:cNvPr id="11" name="内容占位符 10">
            <a:extLst>
              <a:ext uri="{FF2B5EF4-FFF2-40B4-BE49-F238E27FC236}">
                <a16:creationId xmlns:a16="http://schemas.microsoft.com/office/drawing/2014/main" id="{5BDCA3F1-2790-452C-A37C-A8FE10EED278}"/>
              </a:ext>
            </a:extLst>
          </p:cNvPr>
          <p:cNvSpPr>
            <a:spLocks noGrp="1"/>
          </p:cNvSpPr>
          <p:nvPr>
            <p:ph idx="1"/>
          </p:nvPr>
        </p:nvSpPr>
        <p:spPr>
          <a:xfrm>
            <a:off x="971550" y="2996952"/>
            <a:ext cx="7391400" cy="3268587"/>
          </a:xfrm>
        </p:spPr>
        <p:txBody>
          <a:bodyPr/>
          <a:lstStyle/>
          <a:p>
            <a:r>
              <a:rPr lang="zh-CN" altLang="en-US" sz="2400" dirty="0">
                <a:latin typeface="+mn-ea"/>
              </a:rPr>
              <a:t>发送端发起传输请求后可立即发送数据，无需等待授权，也不需要检测信道否空闲。</a:t>
            </a:r>
            <a:endParaRPr lang="en-US" altLang="zh-CN" sz="2400" dirty="0">
              <a:latin typeface="+mn-ea"/>
            </a:endParaRPr>
          </a:p>
          <a:p>
            <a:r>
              <a:rPr lang="zh-CN" altLang="en-US" sz="2400" dirty="0">
                <a:latin typeface="+mn-ea"/>
              </a:rPr>
              <a:t>接收端在成功接收数据后返回一个</a:t>
            </a:r>
            <a:r>
              <a:rPr lang="en-US" altLang="zh-CN" sz="2400" dirty="0">
                <a:latin typeface="+mn-ea"/>
              </a:rPr>
              <a:t>ACK</a:t>
            </a:r>
            <a:r>
              <a:rPr lang="zh-CN" altLang="en-US" sz="2400" dirty="0">
                <a:latin typeface="+mn-ea"/>
              </a:rPr>
              <a:t>帧，通知发送端传输成功。</a:t>
            </a:r>
            <a:endParaRPr lang="en-US" altLang="zh-CN" sz="2400" dirty="0">
              <a:latin typeface="+mn-ea"/>
            </a:endParaRPr>
          </a:p>
          <a:p>
            <a:r>
              <a:rPr lang="zh-CN" altLang="en-US" sz="2400" dirty="0">
                <a:latin typeface="+mn-ea"/>
              </a:rPr>
              <a:t>接收端收到的数据校验有错，则不发</a:t>
            </a:r>
            <a:r>
              <a:rPr lang="en-US" altLang="zh-CN" sz="2400" dirty="0">
                <a:latin typeface="+mn-ea"/>
              </a:rPr>
              <a:t>ACK</a:t>
            </a:r>
            <a:r>
              <a:rPr lang="zh-CN" altLang="en-US" sz="2400" dirty="0">
                <a:latin typeface="+mn-ea"/>
              </a:rPr>
              <a:t>帧。</a:t>
            </a:r>
            <a:endParaRPr lang="en-US" altLang="zh-CN" sz="2400" dirty="0">
              <a:latin typeface="+mn-ea"/>
            </a:endParaRPr>
          </a:p>
          <a:p>
            <a:r>
              <a:rPr lang="zh-CN" altLang="en-US" sz="2400" dirty="0">
                <a:latin typeface="+mn-ea"/>
              </a:rPr>
              <a:t>发送端在预定的时间内未收到</a:t>
            </a:r>
            <a:r>
              <a:rPr lang="en-US" altLang="zh-CN" sz="2400" dirty="0">
                <a:latin typeface="+mn-ea"/>
              </a:rPr>
              <a:t>ACK</a:t>
            </a:r>
            <a:r>
              <a:rPr lang="zh-CN" altLang="en-US" sz="2400" dirty="0">
                <a:latin typeface="+mn-ea"/>
              </a:rPr>
              <a:t>帧，则认为发生碰撞，并在一个随机时间后重发。若重发再次碰撞，则再等待一个时间后重发，直到接收到</a:t>
            </a:r>
            <a:r>
              <a:rPr lang="en-US" altLang="zh-CN" sz="2400" dirty="0">
                <a:latin typeface="+mn-ea"/>
              </a:rPr>
              <a:t>ACK</a:t>
            </a:r>
            <a:r>
              <a:rPr lang="zh-CN" altLang="en-US" sz="2400" dirty="0">
                <a:latin typeface="+mn-ea"/>
              </a:rPr>
              <a:t>帧。</a:t>
            </a:r>
          </a:p>
        </p:txBody>
      </p:sp>
      <p:sp>
        <p:nvSpPr>
          <p:cNvPr id="5" name="文本框 4">
            <a:extLst>
              <a:ext uri="{FF2B5EF4-FFF2-40B4-BE49-F238E27FC236}">
                <a16:creationId xmlns:a16="http://schemas.microsoft.com/office/drawing/2014/main" id="{3B55C00F-0481-4094-BB0C-DB0CF93B36E2}"/>
              </a:ext>
            </a:extLst>
          </p:cNvPr>
          <p:cNvSpPr txBox="1"/>
          <p:nvPr/>
        </p:nvSpPr>
        <p:spPr>
          <a:xfrm>
            <a:off x="1050969" y="1959223"/>
            <a:ext cx="5256634" cy="461665"/>
          </a:xfrm>
          <a:prstGeom prst="rect">
            <a:avLst/>
          </a:prstGeom>
          <a:noFill/>
        </p:spPr>
        <p:txBody>
          <a:bodyPr wrap="square">
            <a:spAutoFit/>
          </a:bodyPr>
          <a:lstStyle/>
          <a:p>
            <a:r>
              <a:rPr lang="zh-CN" altLang="en-US" dirty="0"/>
              <a:t>不监听信道，想发就发，随机重发。</a:t>
            </a:r>
          </a:p>
        </p:txBody>
      </p:sp>
      <p:sp>
        <p:nvSpPr>
          <p:cNvPr id="7" name="文本框 6">
            <a:extLst>
              <a:ext uri="{FF2B5EF4-FFF2-40B4-BE49-F238E27FC236}">
                <a16:creationId xmlns:a16="http://schemas.microsoft.com/office/drawing/2014/main" id="{1D512925-4296-4A5C-8FB5-63F0367447AE}"/>
              </a:ext>
            </a:extLst>
          </p:cNvPr>
          <p:cNvSpPr txBox="1"/>
          <p:nvPr/>
        </p:nvSpPr>
        <p:spPr>
          <a:xfrm>
            <a:off x="978911" y="1481173"/>
            <a:ext cx="4592594" cy="461665"/>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ALOHA</a:t>
            </a:r>
            <a:r>
              <a:rPr lang="zh-CN" altLang="en-US" dirty="0"/>
              <a:t>的基本思想</a:t>
            </a:r>
          </a:p>
        </p:txBody>
      </p:sp>
      <p:sp>
        <p:nvSpPr>
          <p:cNvPr id="9" name="文本框 8">
            <a:extLst>
              <a:ext uri="{FF2B5EF4-FFF2-40B4-BE49-F238E27FC236}">
                <a16:creationId xmlns:a16="http://schemas.microsoft.com/office/drawing/2014/main" id="{21BF402A-A60D-4931-B2AD-BB84E7BAA07D}"/>
              </a:ext>
            </a:extLst>
          </p:cNvPr>
          <p:cNvSpPr txBox="1"/>
          <p:nvPr/>
        </p:nvSpPr>
        <p:spPr>
          <a:xfrm>
            <a:off x="971550" y="2564904"/>
            <a:ext cx="3781460" cy="461665"/>
          </a:xfrm>
          <a:prstGeom prst="rect">
            <a:avLst/>
          </a:prstGeom>
          <a:noFill/>
        </p:spPr>
        <p:txBody>
          <a:bodyPr wrap="square">
            <a:spAutoFit/>
          </a:bodyPr>
          <a:lstStyle/>
          <a:p>
            <a:r>
              <a:rPr lang="zh-CN" altLang="en-US" dirty="0"/>
              <a:t>（</a:t>
            </a:r>
            <a:r>
              <a:rPr lang="en-US" altLang="zh-CN" dirty="0"/>
              <a:t>2</a:t>
            </a:r>
            <a:r>
              <a:rPr lang="zh-CN" altLang="en-US" dirty="0"/>
              <a:t>）</a:t>
            </a:r>
            <a:r>
              <a:rPr lang="en-US" altLang="zh-CN" dirty="0"/>
              <a:t>ALOHA</a:t>
            </a:r>
            <a:r>
              <a:rPr lang="zh-CN" altLang="en-US" dirty="0"/>
              <a:t>的传输机制</a:t>
            </a:r>
          </a:p>
        </p:txBody>
      </p:sp>
    </p:spTree>
    <p:extLst>
      <p:ext uri="{BB962C8B-B14F-4D97-AF65-F5344CB8AC3E}">
        <p14:creationId xmlns:p14="http://schemas.microsoft.com/office/powerpoint/2010/main" val="399122554"/>
      </p:ext>
    </p:extLst>
  </p:cSld>
  <p:clrMapOvr>
    <a:masterClrMapping/>
  </p:clrMapOvr>
  <p:transition/>
</p:sld>
</file>

<file path=ppt/theme/theme1.xml><?xml version="1.0" encoding="utf-8"?>
<a:theme xmlns:a="http://schemas.openxmlformats.org/drawingml/2006/main" name="计算机网络">
  <a:themeElements>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机网络">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网络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网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网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18427</TotalTime>
  <Words>14599</Words>
  <Application>Microsoft Office PowerPoint</Application>
  <PresentationFormat>全屏显示(4:3)</PresentationFormat>
  <Paragraphs>1550</Paragraphs>
  <Slides>164</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164</vt:i4>
      </vt:variant>
    </vt:vector>
  </HeadingPairs>
  <TitlesOfParts>
    <vt:vector size="176" baseType="lpstr">
      <vt:lpstr>Gulim</vt:lpstr>
      <vt:lpstr>黑体</vt:lpstr>
      <vt:lpstr>楷体_GB2312</vt:lpstr>
      <vt:lpstr>宋体</vt:lpstr>
      <vt:lpstr>Arial</vt:lpstr>
      <vt:lpstr>Cambria Math</vt:lpstr>
      <vt:lpstr>Symbol</vt:lpstr>
      <vt:lpstr>Tahoma</vt:lpstr>
      <vt:lpstr>Times New Roman</vt:lpstr>
      <vt:lpstr>Wingdings</vt:lpstr>
      <vt:lpstr>计算机网络</vt:lpstr>
      <vt:lpstr>Image</vt:lpstr>
      <vt:lpstr>第四章 数据链路层</vt:lpstr>
      <vt:lpstr>本章内容</vt:lpstr>
      <vt:lpstr>4.1数据链路层概述</vt:lpstr>
      <vt:lpstr>4.1.1 基本概念</vt:lpstr>
      <vt:lpstr>PowerPoint 演示文稿</vt:lpstr>
      <vt:lpstr>PowerPoint 演示文稿</vt:lpstr>
      <vt:lpstr>PowerPoint 演示文稿</vt:lpstr>
      <vt:lpstr>PowerPoint 演示文稿</vt:lpstr>
      <vt:lpstr>PowerPoint 演示文稿</vt:lpstr>
      <vt:lpstr>PowerPoint 演示文稿</vt:lpstr>
      <vt:lpstr>四、数据链路层简单模型</vt:lpstr>
      <vt:lpstr>PowerPoint 演示文稿</vt:lpstr>
      <vt:lpstr>4.1.2 数据链路层的基本问题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差错控制</vt:lpstr>
      <vt:lpstr>4.2.1 差错控制方法及分类 </vt:lpstr>
      <vt:lpstr>4.2.2 编码效率、检错和纠错能力</vt:lpstr>
      <vt:lpstr>PowerPoint 演示文稿</vt:lpstr>
      <vt:lpstr>4.2.3 海明码(纠错码)</vt:lpstr>
      <vt:lpstr>4.2.3 海明码(纠错码)</vt:lpstr>
      <vt:lpstr>4.2.3 海明码(纠错码)</vt:lpstr>
      <vt:lpstr>4.2.3 海明码(纠错码)</vt:lpstr>
      <vt:lpstr>PowerPoint 演示文稿</vt:lpstr>
      <vt:lpstr>4.2.4 循环冗余码(检错码) </vt:lpstr>
      <vt:lpstr>PowerPoint 演示文稿</vt:lpstr>
      <vt:lpstr>PowerPoint 演示文稿</vt:lpstr>
      <vt:lpstr>PowerPoint 演示文稿</vt:lpstr>
      <vt:lpstr>PowerPoint 演示文稿</vt:lpstr>
      <vt:lpstr>生成多项式性质</vt:lpstr>
      <vt:lpstr>生成多项式性质</vt:lpstr>
      <vt:lpstr>PowerPoint 演示文稿</vt:lpstr>
      <vt:lpstr>4.2.5 其它差错控制编码 </vt:lpstr>
      <vt:lpstr>4.3 流量控制（跳过） </vt:lpstr>
      <vt:lpstr>停—等协议</vt:lpstr>
      <vt:lpstr>4.3.2 滑动窗口协议</vt:lpstr>
      <vt:lpstr>PowerPoint 演示文稿</vt:lpstr>
      <vt:lpstr>滑动窗口协议的基本规则</vt:lpstr>
      <vt:lpstr>顺序接收管道协议 （回退n）</vt:lpstr>
      <vt:lpstr>回退n</vt:lpstr>
      <vt:lpstr>选择重传协议 </vt:lpstr>
      <vt:lpstr>小结 </vt:lpstr>
      <vt:lpstr>窗口尺寸受到的限制 </vt:lpstr>
      <vt:lpstr>WT+ WR&gt;2m错误分析</vt:lpstr>
      <vt:lpstr>4.4 点到点数据链路层协议</vt:lpstr>
      <vt:lpstr>4.4.1 HDLC协议</vt:lpstr>
      <vt:lpstr>HDLC数据链路的配置</vt:lpstr>
      <vt:lpstr>PowerPoint 演示文稿</vt:lpstr>
      <vt:lpstr>PowerPoint 演示文稿</vt:lpstr>
      <vt:lpstr>HDLC帧格式 </vt:lpstr>
      <vt:lpstr>插“0”技术</vt:lpstr>
      <vt:lpstr>“0”的插入与删除</vt:lpstr>
      <vt:lpstr>地址</vt:lpstr>
      <vt:lpstr>PowerPoint 演示文稿</vt:lpstr>
      <vt:lpstr>控制字段的格式</vt:lpstr>
      <vt:lpstr>HDLC帧格式</vt:lpstr>
      <vt:lpstr>HDLC工作原理 </vt:lpstr>
      <vt:lpstr>建立数据链路连接</vt:lpstr>
      <vt:lpstr>HDLC协议的特点</vt:lpstr>
      <vt:lpstr>4.4.2 PPP协议</vt:lpstr>
      <vt:lpstr>4.4.2 PPP协议</vt:lpstr>
      <vt:lpstr>一、PPP协议组成</vt:lpstr>
      <vt:lpstr>1. LCP</vt:lpstr>
      <vt:lpstr>2.NCP</vt:lpstr>
      <vt:lpstr>二、PPP协议分层体系结构</vt:lpstr>
      <vt:lpstr>三、PPP协议的帧格式</vt:lpstr>
      <vt:lpstr>协议各字段取值及含义</vt:lpstr>
      <vt:lpstr>四、PPP协议的透明传输</vt:lpstr>
      <vt:lpstr>PowerPoint 演示文稿</vt:lpstr>
      <vt:lpstr>PowerPoint 演示文稿</vt:lpstr>
      <vt:lpstr>五、PPP协议运行阶段</vt:lpstr>
      <vt:lpstr>六、LCP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七、PPP协议的认证</vt:lpstr>
      <vt:lpstr>PowerPoint 演示文稿</vt:lpstr>
      <vt:lpstr>八、NCP</vt:lpstr>
      <vt:lpstr>IPCP 示例</vt:lpstr>
      <vt:lpstr>PowerPoint 演示文稿</vt:lpstr>
      <vt:lpstr>九、PPP状态转换</vt:lpstr>
      <vt:lpstr>十、HDLC与PPP的简单对比</vt:lpstr>
      <vt:lpstr>4.5 广播信道数据链路层</vt:lpstr>
      <vt:lpstr>4.5.1 概述</vt:lpstr>
      <vt:lpstr>PowerPoint 演示文稿</vt:lpstr>
      <vt:lpstr>4.5.2 动态接入分配协议 </vt:lpstr>
      <vt:lpstr>一、ALOHA协议</vt:lpstr>
      <vt:lpstr>1、纯ALOHA</vt:lpstr>
      <vt:lpstr>PowerPoint 演示文稿</vt:lpstr>
      <vt:lpstr>PowerPoint 演示文稿</vt:lpstr>
      <vt:lpstr>2、时隙ALOHA</vt:lpstr>
      <vt:lpstr>PowerPoint 演示文稿</vt:lpstr>
      <vt:lpstr>PowerPoint 演示文稿</vt:lpstr>
      <vt:lpstr>二、CSMA</vt:lpstr>
      <vt:lpstr>PowerPoint 演示文稿</vt:lpstr>
      <vt:lpstr>PowerPoint 演示文稿</vt:lpstr>
      <vt:lpstr>1、 CSMA/CD</vt:lpstr>
      <vt:lpstr>PowerPoint 演示文稿</vt:lpstr>
      <vt:lpstr>碰撞对传输数据的影响</vt:lpstr>
      <vt:lpstr>PowerPoint 演示文稿</vt:lpstr>
      <vt:lpstr>碰撞避退算法</vt:lpstr>
      <vt:lpstr>CSMA/CD的一些特性</vt:lpstr>
      <vt:lpstr>PowerPoint 演示文稿</vt:lpstr>
      <vt:lpstr>2、CSMA/CA</vt:lpstr>
      <vt:lpstr>PowerPoint 演示文稿</vt:lpstr>
      <vt:lpstr>PowerPoint 演示文稿</vt:lpstr>
      <vt:lpstr>CSMA/CA原理</vt:lpstr>
      <vt:lpstr>4.5.3 局域网</vt:lpstr>
      <vt:lpstr>一、局域网的特点</vt:lpstr>
      <vt:lpstr>二、局域网的拓扑 </vt:lpstr>
      <vt:lpstr>三、IEEE802协议簇</vt:lpstr>
      <vt:lpstr>PowerPoint 演示文稿</vt:lpstr>
      <vt:lpstr>四、经典以太网</vt:lpstr>
      <vt:lpstr>最初以太网的连接方式</vt:lpstr>
      <vt:lpstr>PowerPoint 演示文稿</vt:lpstr>
      <vt:lpstr>一些概念</vt:lpstr>
      <vt:lpstr>以太网的信道利用率</vt:lpstr>
      <vt:lpstr>PowerPoint 演示文稿</vt:lpstr>
      <vt:lpstr>最大信道利用率</vt:lpstr>
      <vt:lpstr>以太网帧结构</vt:lpstr>
      <vt:lpstr>PowerPoint 演示文稿</vt:lpstr>
      <vt:lpstr>PowerPoint 演示文稿</vt:lpstr>
      <vt:lpstr>PowerPoint 演示文稿</vt:lpstr>
      <vt:lpstr>四、10BASE-T以太网</vt:lpstr>
      <vt:lpstr>PowerPoint 演示文稿</vt:lpstr>
      <vt:lpstr>一个三接口的HUB</vt:lpstr>
      <vt:lpstr>4.5.4 局域网扩展</vt:lpstr>
      <vt:lpstr>多个集线器级联成更大的局域网</vt:lpstr>
      <vt:lpstr>PowerPoint 演示文稿</vt:lpstr>
      <vt:lpstr>PowerPoint 演示文稿</vt:lpstr>
      <vt:lpstr>二、数据链路层的扩展</vt:lpstr>
      <vt:lpstr>PowerPoint 演示文稿</vt:lpstr>
      <vt:lpstr>网桥隔离了碰撞域 </vt:lpstr>
      <vt:lpstr>PowerPoint 演示文稿</vt:lpstr>
      <vt:lpstr>透明网桥</vt:lpstr>
      <vt:lpstr>基于自学习算法的帧转发</vt:lpstr>
      <vt:lpstr>PowerPoint 演示文稿</vt:lpstr>
      <vt:lpstr>避免网络成环</vt:lpstr>
      <vt:lpstr>PowerPoint 演示文稿</vt:lpstr>
      <vt:lpstr>三、以太网交换机</vt:lpstr>
      <vt:lpstr>PowerPoint 演示文稿</vt:lpstr>
      <vt:lpstr>四、虚拟局域网</vt:lpstr>
      <vt:lpstr>PowerPoint 演示文稿</vt:lpstr>
      <vt:lpstr>PowerPoint 演示文稿</vt:lpstr>
      <vt:lpstr>4.6 以太网的演进</vt:lpstr>
      <vt:lpstr>4.6.1 快速以太网</vt:lpstr>
      <vt:lpstr>100BASE-T 以太网的特点</vt:lpstr>
      <vt:lpstr>三种不同的物理层</vt:lpstr>
      <vt:lpstr>4.6.2 千兆以太网</vt:lpstr>
      <vt:lpstr>4.6.3 万兆以太网</vt:lpstr>
      <vt:lpstr>本章作业</vt:lpstr>
      <vt:lpstr>本章任务</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第二章计算机网络协议和网络体系结构</dc:title>
  <dc:creator>侯整风</dc:creator>
  <cp:lastModifiedBy>Zhou James</cp:lastModifiedBy>
  <cp:revision>366</cp:revision>
  <cp:lastPrinted>2002-07-08T02:44:19Z</cp:lastPrinted>
  <dcterms:created xsi:type="dcterms:W3CDTF">2004-05-25T06:41:47Z</dcterms:created>
  <dcterms:modified xsi:type="dcterms:W3CDTF">2024-11-19T15:00:36Z</dcterms:modified>
</cp:coreProperties>
</file>