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327" r:id="rId2"/>
    <p:sldId id="328" r:id="rId3"/>
    <p:sldId id="329" r:id="rId4"/>
    <p:sldId id="330" r:id="rId5"/>
    <p:sldId id="338" r:id="rId6"/>
    <p:sldId id="267" r:id="rId7"/>
    <p:sldId id="340" r:id="rId8"/>
    <p:sldId id="333" r:id="rId9"/>
    <p:sldId id="334" r:id="rId10"/>
    <p:sldId id="335" r:id="rId11"/>
    <p:sldId id="372" r:id="rId12"/>
    <p:sldId id="274" r:id="rId13"/>
    <p:sldId id="276" r:id="rId14"/>
    <p:sldId id="278" r:id="rId15"/>
    <p:sldId id="280" r:id="rId16"/>
    <p:sldId id="341" r:id="rId17"/>
    <p:sldId id="342" r:id="rId18"/>
    <p:sldId id="343" r:id="rId19"/>
    <p:sldId id="344" r:id="rId20"/>
    <p:sldId id="345" r:id="rId21"/>
    <p:sldId id="273" r:id="rId22"/>
    <p:sldId id="373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647" r:id="rId31"/>
    <p:sldId id="354" r:id="rId32"/>
    <p:sldId id="355" r:id="rId33"/>
    <p:sldId id="356" r:id="rId34"/>
    <p:sldId id="357" r:id="rId35"/>
    <p:sldId id="358" r:id="rId36"/>
    <p:sldId id="359" r:id="rId37"/>
    <p:sldId id="360" r:id="rId38"/>
    <p:sldId id="361" r:id="rId39"/>
    <p:sldId id="362" r:id="rId40"/>
    <p:sldId id="363" r:id="rId41"/>
    <p:sldId id="364" r:id="rId42"/>
    <p:sldId id="365" r:id="rId43"/>
    <p:sldId id="366" r:id="rId44"/>
    <p:sldId id="367" r:id="rId45"/>
    <p:sldId id="368" r:id="rId46"/>
    <p:sldId id="646" r:id="rId47"/>
    <p:sldId id="645" r:id="rId48"/>
    <p:sldId id="644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08"/>
      </p:cViewPr>
      <p:guideLst>
        <p:guide orient="horz" pos="2158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4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e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2" Type="http://schemas.openxmlformats.org/officeDocument/2006/relationships/image" Target="../media/image56.wmf"/><Relationship Id="rId1" Type="http://schemas.openxmlformats.org/officeDocument/2006/relationships/image" Target="../media/image55.emf"/><Relationship Id="rId6" Type="http://schemas.openxmlformats.org/officeDocument/2006/relationships/image" Target="../media/image60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image" Target="../media/image82.wmf"/><Relationship Id="rId3" Type="http://schemas.openxmlformats.org/officeDocument/2006/relationships/image" Target="../media/image72.emf"/><Relationship Id="rId7" Type="http://schemas.openxmlformats.org/officeDocument/2006/relationships/image" Target="../media/image76.wmf"/><Relationship Id="rId12" Type="http://schemas.openxmlformats.org/officeDocument/2006/relationships/image" Target="../media/image81.wmf"/><Relationship Id="rId2" Type="http://schemas.openxmlformats.org/officeDocument/2006/relationships/image" Target="../media/image71.emf"/><Relationship Id="rId1" Type="http://schemas.openxmlformats.org/officeDocument/2006/relationships/image" Target="../media/image70.emf"/><Relationship Id="rId6" Type="http://schemas.openxmlformats.org/officeDocument/2006/relationships/image" Target="../media/image75.wmf"/><Relationship Id="rId11" Type="http://schemas.openxmlformats.org/officeDocument/2006/relationships/image" Target="../media/image80.wmf"/><Relationship Id="rId5" Type="http://schemas.openxmlformats.org/officeDocument/2006/relationships/image" Target="../media/image74.wmf"/><Relationship Id="rId10" Type="http://schemas.openxmlformats.org/officeDocument/2006/relationships/image" Target="../media/image79.wmf"/><Relationship Id="rId4" Type="http://schemas.openxmlformats.org/officeDocument/2006/relationships/image" Target="../media/image73.wmf"/><Relationship Id="rId9" Type="http://schemas.openxmlformats.org/officeDocument/2006/relationships/image" Target="../media/image78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emf"/><Relationship Id="rId2" Type="http://schemas.openxmlformats.org/officeDocument/2006/relationships/image" Target="../media/image93.emf"/><Relationship Id="rId1" Type="http://schemas.openxmlformats.org/officeDocument/2006/relationships/image" Target="../media/image92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2" Type="http://schemas.openxmlformats.org/officeDocument/2006/relationships/image" Target="../media/image21.wmf"/><Relationship Id="rId1" Type="http://schemas.openxmlformats.org/officeDocument/2006/relationships/image" Target="../media/image95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10" Type="http://schemas.openxmlformats.org/officeDocument/2006/relationships/image" Target="../media/image103.wmf"/><Relationship Id="rId4" Type="http://schemas.openxmlformats.org/officeDocument/2006/relationships/image" Target="../media/image97.wmf"/><Relationship Id="rId9" Type="http://schemas.openxmlformats.org/officeDocument/2006/relationships/image" Target="../media/image10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3" Type="http://schemas.openxmlformats.org/officeDocument/2006/relationships/image" Target="../media/image114.wmf"/><Relationship Id="rId7" Type="http://schemas.openxmlformats.org/officeDocument/2006/relationships/image" Target="../media/image118.wmf"/><Relationship Id="rId2" Type="http://schemas.openxmlformats.org/officeDocument/2006/relationships/image" Target="../media/image113.wmf"/><Relationship Id="rId1" Type="http://schemas.openxmlformats.org/officeDocument/2006/relationships/image" Target="../media/image21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10" Type="http://schemas.openxmlformats.org/officeDocument/2006/relationships/image" Target="../media/image121.wmf"/><Relationship Id="rId4" Type="http://schemas.openxmlformats.org/officeDocument/2006/relationships/image" Target="../media/image115.wmf"/><Relationship Id="rId9" Type="http://schemas.openxmlformats.org/officeDocument/2006/relationships/image" Target="../media/image12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7" Type="http://schemas.openxmlformats.org/officeDocument/2006/relationships/image" Target="../media/image133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21.wmf"/><Relationship Id="rId1" Type="http://schemas.openxmlformats.org/officeDocument/2006/relationships/image" Target="../media/image134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image" Target="../media/image145.wmf"/><Relationship Id="rId7" Type="http://schemas.openxmlformats.org/officeDocument/2006/relationships/image" Target="../media/image149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4" Type="http://schemas.openxmlformats.org/officeDocument/2006/relationships/image" Target="../media/image146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image" Target="../media/image153.wmf"/><Relationship Id="rId7" Type="http://schemas.openxmlformats.org/officeDocument/2006/relationships/image" Target="../media/image157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5" Type="http://schemas.openxmlformats.org/officeDocument/2006/relationships/image" Target="../media/image163.wmf"/><Relationship Id="rId4" Type="http://schemas.openxmlformats.org/officeDocument/2006/relationships/image" Target="../media/image162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emf"/><Relationship Id="rId1" Type="http://schemas.openxmlformats.org/officeDocument/2006/relationships/image" Target="../media/image164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image" Target="../media/image168.wmf"/><Relationship Id="rId7" Type="http://schemas.openxmlformats.org/officeDocument/2006/relationships/image" Target="../media/image172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Relationship Id="rId6" Type="http://schemas.openxmlformats.org/officeDocument/2006/relationships/image" Target="../media/image171.wmf"/><Relationship Id="rId5" Type="http://schemas.openxmlformats.org/officeDocument/2006/relationships/image" Target="../media/image170.wmf"/><Relationship Id="rId4" Type="http://schemas.openxmlformats.org/officeDocument/2006/relationships/image" Target="../media/image16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3" Type="http://schemas.openxmlformats.org/officeDocument/2006/relationships/image" Target="../media/image176.wmf"/><Relationship Id="rId7" Type="http://schemas.openxmlformats.org/officeDocument/2006/relationships/image" Target="../media/image180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6" Type="http://schemas.openxmlformats.org/officeDocument/2006/relationships/image" Target="../media/image179.w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2" Type="http://schemas.openxmlformats.org/officeDocument/2006/relationships/image" Target="../media/image183.wmf"/><Relationship Id="rId1" Type="http://schemas.openxmlformats.org/officeDocument/2006/relationships/image" Target="../media/image182.wmf"/><Relationship Id="rId4" Type="http://schemas.openxmlformats.org/officeDocument/2006/relationships/image" Target="../media/image185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7.wmf"/><Relationship Id="rId1" Type="http://schemas.openxmlformats.org/officeDocument/2006/relationships/image" Target="../media/image186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9.wmf"/><Relationship Id="rId1" Type="http://schemas.openxmlformats.org/officeDocument/2006/relationships/image" Target="../media/image188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e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2021/12/9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013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9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  <a:t>2021/12/9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2589C0E-C98B-4A6B-B4CF-F71114176CE7}"/>
              </a:ext>
            </a:extLst>
          </p:cNvPr>
          <p:cNvGrpSpPr/>
          <p:nvPr userDrawn="1"/>
        </p:nvGrpSpPr>
        <p:grpSpPr>
          <a:xfrm>
            <a:off x="6600217" y="234834"/>
            <a:ext cx="5491260" cy="461665"/>
            <a:chOff x="6600217" y="234834"/>
            <a:chExt cx="5491260" cy="461665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86E06BA-2668-4C3A-8E45-593AD2CA1B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6600217" y="243967"/>
              <a:ext cx="2821020" cy="43794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561B98C-21BF-43F5-A1B5-5D7BD0822FCB}"/>
                </a:ext>
              </a:extLst>
            </p:cNvPr>
            <p:cNvSpPr txBox="1"/>
            <p:nvPr userDrawn="1"/>
          </p:nvSpPr>
          <p:spPr>
            <a:xfrm>
              <a:off x="9401781" y="234834"/>
              <a:ext cx="26896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B0F0"/>
                  </a:solidFill>
                  <a:effectLst/>
                </a:rPr>
                <a:t>概率论与数理统计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4.bin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0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36.wmf"/><Relationship Id="rId4" Type="http://schemas.openxmlformats.org/officeDocument/2006/relationships/image" Target="../media/image33.emf"/><Relationship Id="rId9" Type="http://schemas.openxmlformats.org/officeDocument/2006/relationships/oleObject" Target="../embeddings/oleObject3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2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48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image" Target="../media/image53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0.wmf"/><Relationship Id="rId11" Type="http://schemas.openxmlformats.org/officeDocument/2006/relationships/image" Target="../media/image54.gif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62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9.wmf"/><Relationship Id="rId17" Type="http://schemas.openxmlformats.org/officeDocument/2006/relationships/oleObject" Target="../embeddings/oleObject59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61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58.wmf"/><Relationship Id="rId4" Type="http://schemas.openxmlformats.org/officeDocument/2006/relationships/image" Target="../media/image55.e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6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9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77.wmf"/><Relationship Id="rId26" Type="http://schemas.openxmlformats.org/officeDocument/2006/relationships/image" Target="../media/image81.wmf"/><Relationship Id="rId3" Type="http://schemas.openxmlformats.org/officeDocument/2006/relationships/oleObject" Target="../embeddings/oleObject67.bin"/><Relationship Id="rId21" Type="http://schemas.openxmlformats.org/officeDocument/2006/relationships/oleObject" Target="../embeddings/oleObject76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4.wmf"/><Relationship Id="rId17" Type="http://schemas.openxmlformats.org/officeDocument/2006/relationships/oleObject" Target="../embeddings/oleObject74.bin"/><Relationship Id="rId25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6.wmf"/><Relationship Id="rId20" Type="http://schemas.openxmlformats.org/officeDocument/2006/relationships/image" Target="../media/image78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1.emf"/><Relationship Id="rId11" Type="http://schemas.openxmlformats.org/officeDocument/2006/relationships/oleObject" Target="../embeddings/oleObject71.bin"/><Relationship Id="rId24" Type="http://schemas.openxmlformats.org/officeDocument/2006/relationships/image" Target="../media/image80.wmf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23" Type="http://schemas.openxmlformats.org/officeDocument/2006/relationships/oleObject" Target="../embeddings/oleObject77.bin"/><Relationship Id="rId28" Type="http://schemas.openxmlformats.org/officeDocument/2006/relationships/image" Target="../media/image82.wmf"/><Relationship Id="rId10" Type="http://schemas.openxmlformats.org/officeDocument/2006/relationships/image" Target="../media/image73.wmf"/><Relationship Id="rId19" Type="http://schemas.openxmlformats.org/officeDocument/2006/relationships/oleObject" Target="../embeddings/oleObject75.bin"/><Relationship Id="rId4" Type="http://schemas.openxmlformats.org/officeDocument/2006/relationships/image" Target="../media/image70.e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5.wmf"/><Relationship Id="rId22" Type="http://schemas.openxmlformats.org/officeDocument/2006/relationships/image" Target="../media/image79.wmf"/><Relationship Id="rId27" Type="http://schemas.openxmlformats.org/officeDocument/2006/relationships/oleObject" Target="../embeddings/oleObject7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8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84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86.png"/><Relationship Id="rId4" Type="http://schemas.openxmlformats.org/officeDocument/2006/relationships/image" Target="../media/image85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8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3.e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92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94.bin"/><Relationship Id="rId18" Type="http://schemas.openxmlformats.org/officeDocument/2006/relationships/image" Target="../media/image101.wmf"/><Relationship Id="rId3" Type="http://schemas.openxmlformats.org/officeDocument/2006/relationships/oleObject" Target="../embeddings/oleObject89.bin"/><Relationship Id="rId21" Type="http://schemas.openxmlformats.org/officeDocument/2006/relationships/oleObject" Target="../embeddings/oleObject98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98.wmf"/><Relationship Id="rId17" Type="http://schemas.openxmlformats.org/officeDocument/2006/relationships/oleObject" Target="../embeddings/oleObject96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0.wmf"/><Relationship Id="rId20" Type="http://schemas.openxmlformats.org/officeDocument/2006/relationships/image" Target="../media/image102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10" Type="http://schemas.openxmlformats.org/officeDocument/2006/relationships/image" Target="../media/image97.wmf"/><Relationship Id="rId19" Type="http://schemas.openxmlformats.org/officeDocument/2006/relationships/oleObject" Target="../embeddings/oleObject97.bin"/><Relationship Id="rId4" Type="http://schemas.openxmlformats.org/officeDocument/2006/relationships/image" Target="../media/image95.w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99.wmf"/><Relationship Id="rId22" Type="http://schemas.openxmlformats.org/officeDocument/2006/relationships/image" Target="../media/image10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0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107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0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8.xml"/><Relationship Id="rId7" Type="http://schemas.openxmlformats.org/officeDocument/2006/relationships/slide" Target="slide21.xml"/><Relationship Id="rId2" Type="http://schemas.openxmlformats.org/officeDocument/2006/relationships/slide" Target="slide4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9.xml"/><Relationship Id="rId11" Type="http://schemas.openxmlformats.org/officeDocument/2006/relationships/slide" Target="slide28.xml"/><Relationship Id="rId5" Type="http://schemas.openxmlformats.org/officeDocument/2006/relationships/slide" Target="slide5.xml"/><Relationship Id="rId10" Type="http://schemas.openxmlformats.org/officeDocument/2006/relationships/slide" Target="slide9.xml"/><Relationship Id="rId4" Type="http://schemas.openxmlformats.org/officeDocument/2006/relationships/slide" Target="slide16.xml"/><Relationship Id="rId9" Type="http://schemas.openxmlformats.org/officeDocument/2006/relationships/slide" Target="slide10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106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110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11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119.wmf"/><Relationship Id="rId3" Type="http://schemas.openxmlformats.org/officeDocument/2006/relationships/oleObject" Target="../embeddings/oleObject109.bin"/><Relationship Id="rId21" Type="http://schemas.openxmlformats.org/officeDocument/2006/relationships/oleObject" Target="../embeddings/oleObject118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16.wmf"/><Relationship Id="rId17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8.wmf"/><Relationship Id="rId20" Type="http://schemas.openxmlformats.org/officeDocument/2006/relationships/image" Target="../media/image120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10" Type="http://schemas.openxmlformats.org/officeDocument/2006/relationships/image" Target="../media/image115.wmf"/><Relationship Id="rId19" Type="http://schemas.openxmlformats.org/officeDocument/2006/relationships/oleObject" Target="../embeddings/oleObject117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17.wmf"/><Relationship Id="rId22" Type="http://schemas.openxmlformats.org/officeDocument/2006/relationships/image" Target="../media/image121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122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25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oleObject" Target="../embeddings/oleObject129.bin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3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3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28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10" Type="http://schemas.openxmlformats.org/officeDocument/2006/relationships/image" Target="../media/image130.wmf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32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32.bin"/><Relationship Id="rId10" Type="http://schemas.openxmlformats.org/officeDocument/2006/relationships/image" Target="../media/image135.w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34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13" Type="http://schemas.openxmlformats.org/officeDocument/2006/relationships/oleObject" Target="../embeddings/oleObject141.bin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38.w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0" Type="http://schemas.openxmlformats.org/officeDocument/2006/relationships/image" Target="../media/image140.wmf"/><Relationship Id="rId4" Type="http://schemas.openxmlformats.org/officeDocument/2006/relationships/image" Target="../media/image137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42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13" Type="http://schemas.openxmlformats.org/officeDocument/2006/relationships/oleObject" Target="../embeddings/oleObject147.bin"/><Relationship Id="rId18" Type="http://schemas.openxmlformats.org/officeDocument/2006/relationships/image" Target="../media/image150.wmf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47.wmf"/><Relationship Id="rId17" Type="http://schemas.openxmlformats.org/officeDocument/2006/relationships/oleObject" Target="../embeddings/oleObject1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9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44.wmf"/><Relationship Id="rId11" Type="http://schemas.openxmlformats.org/officeDocument/2006/relationships/oleObject" Target="../embeddings/oleObject146.bin"/><Relationship Id="rId5" Type="http://schemas.openxmlformats.org/officeDocument/2006/relationships/oleObject" Target="../embeddings/oleObject143.bin"/><Relationship Id="rId15" Type="http://schemas.openxmlformats.org/officeDocument/2006/relationships/oleObject" Target="../embeddings/oleObject148.bin"/><Relationship Id="rId10" Type="http://schemas.openxmlformats.org/officeDocument/2006/relationships/image" Target="../media/image146.wmf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4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wmf"/><Relationship Id="rId13" Type="http://schemas.openxmlformats.org/officeDocument/2006/relationships/oleObject" Target="../embeddings/oleObject155.bin"/><Relationship Id="rId18" Type="http://schemas.openxmlformats.org/officeDocument/2006/relationships/image" Target="../media/image158.wmf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55.wmf"/><Relationship Id="rId17" Type="http://schemas.openxmlformats.org/officeDocument/2006/relationships/oleObject" Target="../embeddings/oleObject1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7.wmf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56.bin"/><Relationship Id="rId10" Type="http://schemas.openxmlformats.org/officeDocument/2006/relationships/image" Target="../media/image154.wmf"/><Relationship Id="rId4" Type="http://schemas.openxmlformats.org/officeDocument/2006/relationships/image" Target="../media/image151.w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56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oleObject160.bin"/><Relationship Id="rId12" Type="http://schemas.openxmlformats.org/officeDocument/2006/relationships/image" Target="../media/image16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60.wmf"/><Relationship Id="rId11" Type="http://schemas.openxmlformats.org/officeDocument/2006/relationships/oleObject" Target="../embeddings/oleObject162.bin"/><Relationship Id="rId5" Type="http://schemas.openxmlformats.org/officeDocument/2006/relationships/oleObject" Target="../embeddings/oleObject159.bin"/><Relationship Id="rId10" Type="http://schemas.openxmlformats.org/officeDocument/2006/relationships/image" Target="../media/image162.wmf"/><Relationship Id="rId4" Type="http://schemas.openxmlformats.org/officeDocument/2006/relationships/image" Target="../media/image159.wmf"/><Relationship Id="rId9" Type="http://schemas.openxmlformats.org/officeDocument/2006/relationships/oleObject" Target="../embeddings/oleObject161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65.emf"/><Relationship Id="rId5" Type="http://schemas.openxmlformats.org/officeDocument/2006/relationships/oleObject" Target="../embeddings/oleObject164.bin"/><Relationship Id="rId4" Type="http://schemas.openxmlformats.org/officeDocument/2006/relationships/image" Target="../media/image164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13" Type="http://schemas.openxmlformats.org/officeDocument/2006/relationships/oleObject" Target="../embeddings/oleObject170.bin"/><Relationship Id="rId18" Type="http://schemas.openxmlformats.org/officeDocument/2006/relationships/image" Target="../media/image173.wmf"/><Relationship Id="rId3" Type="http://schemas.openxmlformats.org/officeDocument/2006/relationships/oleObject" Target="../embeddings/oleObject165.bin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170.wmf"/><Relationship Id="rId17" Type="http://schemas.openxmlformats.org/officeDocument/2006/relationships/oleObject" Target="../embeddings/oleObject17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2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67.wmf"/><Relationship Id="rId11" Type="http://schemas.openxmlformats.org/officeDocument/2006/relationships/oleObject" Target="../embeddings/oleObject169.bin"/><Relationship Id="rId5" Type="http://schemas.openxmlformats.org/officeDocument/2006/relationships/oleObject" Target="../embeddings/oleObject166.bin"/><Relationship Id="rId15" Type="http://schemas.openxmlformats.org/officeDocument/2006/relationships/oleObject" Target="../embeddings/oleObject171.bin"/><Relationship Id="rId10" Type="http://schemas.openxmlformats.org/officeDocument/2006/relationships/image" Target="../media/image169.wmf"/><Relationship Id="rId4" Type="http://schemas.openxmlformats.org/officeDocument/2006/relationships/image" Target="../media/image166.wmf"/><Relationship Id="rId9" Type="http://schemas.openxmlformats.org/officeDocument/2006/relationships/oleObject" Target="../embeddings/oleObject168.bin"/><Relationship Id="rId14" Type="http://schemas.openxmlformats.org/officeDocument/2006/relationships/image" Target="../media/image171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13" Type="http://schemas.openxmlformats.org/officeDocument/2006/relationships/oleObject" Target="../embeddings/oleObject178.bin"/><Relationship Id="rId18" Type="http://schemas.openxmlformats.org/officeDocument/2006/relationships/image" Target="../media/image181.wmf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78.wmf"/><Relationship Id="rId17" Type="http://schemas.openxmlformats.org/officeDocument/2006/relationships/oleObject" Target="../embeddings/oleObject1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0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75.wmf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4.bin"/><Relationship Id="rId15" Type="http://schemas.openxmlformats.org/officeDocument/2006/relationships/oleObject" Target="../embeddings/oleObject179.bin"/><Relationship Id="rId10" Type="http://schemas.openxmlformats.org/officeDocument/2006/relationships/image" Target="../media/image177.wmf"/><Relationship Id="rId4" Type="http://schemas.openxmlformats.org/officeDocument/2006/relationships/image" Target="../media/image174.w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179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3" Type="http://schemas.openxmlformats.org/officeDocument/2006/relationships/oleObject" Target="../embeddings/oleObject181.bin"/><Relationship Id="rId7" Type="http://schemas.openxmlformats.org/officeDocument/2006/relationships/oleObject" Target="../embeddings/oleObject1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83.wmf"/><Relationship Id="rId5" Type="http://schemas.openxmlformats.org/officeDocument/2006/relationships/oleObject" Target="../embeddings/oleObject182.bin"/><Relationship Id="rId10" Type="http://schemas.openxmlformats.org/officeDocument/2006/relationships/image" Target="../media/image185.wmf"/><Relationship Id="rId4" Type="http://schemas.openxmlformats.org/officeDocument/2006/relationships/image" Target="../media/image182.wmf"/><Relationship Id="rId9" Type="http://schemas.openxmlformats.org/officeDocument/2006/relationships/oleObject" Target="../embeddings/oleObject184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87.wmf"/><Relationship Id="rId5" Type="http://schemas.openxmlformats.org/officeDocument/2006/relationships/oleObject" Target="../embeddings/oleObject186.bin"/><Relationship Id="rId4" Type="http://schemas.openxmlformats.org/officeDocument/2006/relationships/image" Target="../media/image186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89.wmf"/><Relationship Id="rId5" Type="http://schemas.openxmlformats.org/officeDocument/2006/relationships/oleObject" Target="../embeddings/oleObject188.bin"/><Relationship Id="rId4" Type="http://schemas.openxmlformats.org/officeDocument/2006/relationships/image" Target="../media/image188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19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9.emf"/><Relationship Id="rId4" Type="http://schemas.openxmlformats.org/officeDocument/2006/relationships/image" Target="../media/image6.emf"/><Relationship Id="rId9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7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4F07CC67-4D55-4B96-9BEF-D366B4E2C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5326" y="3284538"/>
            <a:ext cx="35353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>
                <a:latin typeface="Times New Roman" panose="02020603050405020304" pitchFamily="18" charset="0"/>
                <a:ea typeface="黑体" panose="02010609060101010101" pitchFamily="49" charset="-122"/>
              </a:rPr>
              <a:t>一、重点与难点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5AB54C8-F785-4516-90B6-44C58AF69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326" y="3932238"/>
            <a:ext cx="3178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>
                <a:latin typeface="Times New Roman" panose="02020603050405020304" pitchFamily="18" charset="0"/>
                <a:ea typeface="黑体" panose="02010609060101010101" pitchFamily="49" charset="-122"/>
              </a:rPr>
              <a:t>二、主要内容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F589CCC7-941A-4D21-AF82-FED2EE11C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325" y="4581525"/>
            <a:ext cx="31892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>
                <a:latin typeface="Times New Roman" panose="02020603050405020304" pitchFamily="18" charset="0"/>
                <a:ea typeface="黑体" panose="02010609060101010101" pitchFamily="49" charset="-122"/>
              </a:rPr>
              <a:t>三、典型例题</a:t>
            </a: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458FE32C-851F-431D-B47D-F55415AEBF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536700"/>
            <a:ext cx="8229600" cy="1676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zh-CN" altLang="en-US" sz="5200">
                <a:latin typeface="华文中宋" panose="02010600040101010101" pitchFamily="2" charset="-122"/>
                <a:ea typeface="华文中宋" panose="02010600040101010101" pitchFamily="2" charset="-122"/>
              </a:rPr>
              <a:t>第二章　随机变量及其分布习</a:t>
            </a:r>
            <a:r>
              <a:rPr lang="zh-CN" altLang="en-GB" sz="520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sz="5200">
                <a:latin typeface="华文中宋" panose="02010600040101010101" pitchFamily="2" charset="-122"/>
                <a:ea typeface="华文中宋" panose="02010600040101010101" pitchFamily="2" charset="-122"/>
              </a:rPr>
              <a:t>题</a:t>
            </a:r>
            <a:r>
              <a:rPr lang="zh-CN" altLang="en-GB" sz="520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sz="5200">
                <a:latin typeface="华文中宋" panose="02010600040101010101" pitchFamily="2" charset="-122"/>
                <a:ea typeface="华文中宋" panose="02010600040101010101" pitchFamily="2" charset="-122"/>
              </a:rPr>
              <a:t>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2592D80-FF4C-4DB0-96DE-33D66B0E4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1546225"/>
            <a:ext cx="7834312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　　设随机变量 </a:t>
            </a:r>
            <a:r>
              <a:rPr kumimoji="1" lang="en-US" altLang="zh-CN" sz="2800" i="1">
                <a:latin typeface="Times New Roman" panose="02020603050405020304" pitchFamily="18" charset="0"/>
              </a:rPr>
              <a:t>X </a:t>
            </a:r>
            <a:r>
              <a:rPr kumimoji="1" lang="zh-CN" altLang="en-US" sz="2800">
                <a:latin typeface="Times New Roman" panose="02020603050405020304" pitchFamily="18" charset="0"/>
              </a:rPr>
              <a:t>只可能取</a:t>
            </a:r>
            <a:r>
              <a:rPr kumimoji="1" lang="en-US" altLang="zh-CN" sz="2800">
                <a:latin typeface="Times New Roman" panose="02020603050405020304" pitchFamily="18" charset="0"/>
              </a:rPr>
              <a:t>0</a:t>
            </a:r>
            <a:r>
              <a:rPr kumimoji="1" lang="zh-CN" altLang="en-US" sz="2800">
                <a:latin typeface="Times New Roman" panose="02020603050405020304" pitchFamily="18" charset="0"/>
              </a:rPr>
              <a:t>与</a:t>
            </a:r>
            <a:r>
              <a:rPr kumimoji="1" lang="en-US" altLang="zh-CN" sz="2800">
                <a:latin typeface="Times New Roman" panose="02020603050405020304" pitchFamily="18" charset="0"/>
              </a:rPr>
              <a:t>1</a:t>
            </a:r>
            <a:r>
              <a:rPr kumimoji="1" lang="zh-CN" altLang="en-US" sz="2800">
                <a:latin typeface="Times New Roman" panose="02020603050405020304" pitchFamily="18" charset="0"/>
              </a:rPr>
              <a:t>两个值 </a:t>
            </a:r>
            <a:r>
              <a:rPr kumimoji="1" lang="en-US" altLang="zh-CN" sz="2800">
                <a:latin typeface="Times New Roman" panose="02020603050405020304" pitchFamily="18" charset="0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</a:rPr>
              <a:t>它的分布律为</a:t>
            </a:r>
          </a:p>
        </p:txBody>
      </p:sp>
      <p:grpSp>
        <p:nvGrpSpPr>
          <p:cNvPr id="10243" name="Group 3">
            <a:extLst>
              <a:ext uri="{FF2B5EF4-FFF2-40B4-BE49-F238E27FC236}">
                <a16:creationId xmlns:a16="http://schemas.microsoft.com/office/drawing/2014/main" id="{A025950E-17AA-46EF-B053-B132EB88A289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708275"/>
            <a:ext cx="3505200" cy="1219200"/>
            <a:chOff x="1104" y="1680"/>
            <a:chExt cx="2928" cy="816"/>
          </a:xfrm>
        </p:grpSpPr>
        <p:sp>
          <p:nvSpPr>
            <p:cNvPr id="10252" name="Line 4">
              <a:extLst>
                <a:ext uri="{FF2B5EF4-FFF2-40B4-BE49-F238E27FC236}">
                  <a16:creationId xmlns:a16="http://schemas.microsoft.com/office/drawing/2014/main" id="{F0DBC327-3241-4D15-9A5A-EB869D32A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064"/>
              <a:ext cx="2928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253" name="Line 5">
              <a:extLst>
                <a:ext uri="{FF2B5EF4-FFF2-40B4-BE49-F238E27FC236}">
                  <a16:creationId xmlns:a16="http://schemas.microsoft.com/office/drawing/2014/main" id="{88259179-E6D5-4FCB-99AF-DE74FC51B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680"/>
              <a:ext cx="0" cy="81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0244" name="Object 6">
            <a:extLst>
              <a:ext uri="{FF2B5EF4-FFF2-40B4-BE49-F238E27FC236}">
                <a16:creationId xmlns:a16="http://schemas.microsoft.com/office/drawing/2014/main" id="{AD57B21B-5C10-4835-A466-DBA39BB125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08450" y="2930525"/>
          <a:ext cx="355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4" name="Equation" r:id="rId3" imgW="355446" imgH="291973" progId="Equation.3">
                  <p:embed/>
                </p:oleObj>
              </mc:Choice>
              <mc:Fallback>
                <p:oleObj name="Equation" r:id="rId3" imgW="355446" imgH="291973" progId="Equation.3">
                  <p:embed/>
                  <p:pic>
                    <p:nvPicPr>
                      <p:cNvPr id="10244" name="Object 6">
                        <a:extLst>
                          <a:ext uri="{FF2B5EF4-FFF2-40B4-BE49-F238E27FC236}">
                            <a16:creationId xmlns:a16="http://schemas.microsoft.com/office/drawing/2014/main" id="{AD57B21B-5C10-4835-A466-DBA39BB125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2930525"/>
                        <a:ext cx="3556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7">
            <a:extLst>
              <a:ext uri="{FF2B5EF4-FFF2-40B4-BE49-F238E27FC236}">
                <a16:creationId xmlns:a16="http://schemas.microsoft.com/office/drawing/2014/main" id="{AB88CED9-20D6-4167-9296-261D366334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3267075"/>
          <a:ext cx="38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5" name="Equation" r:id="rId5" imgW="380835" imgH="431613" progId="Equation.3">
                  <p:embed/>
                </p:oleObj>
              </mc:Choice>
              <mc:Fallback>
                <p:oleObj name="Equation" r:id="rId5" imgW="380835" imgH="431613" progId="Equation.3">
                  <p:embed/>
                  <p:pic>
                    <p:nvPicPr>
                      <p:cNvPr id="10245" name="Object 7">
                        <a:extLst>
                          <a:ext uri="{FF2B5EF4-FFF2-40B4-BE49-F238E27FC236}">
                            <a16:creationId xmlns:a16="http://schemas.microsoft.com/office/drawing/2014/main" id="{AB88CED9-20D6-4167-9296-261D366334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267075"/>
                        <a:ext cx="381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8">
            <a:extLst>
              <a:ext uri="{FF2B5EF4-FFF2-40B4-BE49-F238E27FC236}">
                <a16:creationId xmlns:a16="http://schemas.microsoft.com/office/drawing/2014/main" id="{C0FA8561-55EC-4218-827E-BE86812900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2936875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6" name="Equation" r:id="rId7" imgW="203024" imgH="317225" progId="Equation.3">
                  <p:embed/>
                </p:oleObj>
              </mc:Choice>
              <mc:Fallback>
                <p:oleObj name="Equation" r:id="rId7" imgW="203024" imgH="317225" progId="Equation.3">
                  <p:embed/>
                  <p:pic>
                    <p:nvPicPr>
                      <p:cNvPr id="10246" name="Object 8">
                        <a:extLst>
                          <a:ext uri="{FF2B5EF4-FFF2-40B4-BE49-F238E27FC236}">
                            <a16:creationId xmlns:a16="http://schemas.microsoft.com/office/drawing/2014/main" id="{C0FA8561-55EC-4218-827E-BE86812900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936875"/>
                        <a:ext cx="203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9">
            <a:extLst>
              <a:ext uri="{FF2B5EF4-FFF2-40B4-BE49-F238E27FC236}">
                <a16:creationId xmlns:a16="http://schemas.microsoft.com/office/drawing/2014/main" id="{F7B6125D-49D2-48A8-92B6-5BEBCC9343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3305175"/>
          <a:ext cx="73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7" name="Equation" r:id="rId9" imgW="736280" imgH="393529" progId="Equation.3">
                  <p:embed/>
                </p:oleObj>
              </mc:Choice>
              <mc:Fallback>
                <p:oleObj name="Equation" r:id="rId9" imgW="736280" imgH="393529" progId="Equation.3">
                  <p:embed/>
                  <p:pic>
                    <p:nvPicPr>
                      <p:cNvPr id="10247" name="Object 9">
                        <a:extLst>
                          <a:ext uri="{FF2B5EF4-FFF2-40B4-BE49-F238E27FC236}">
                            <a16:creationId xmlns:a16="http://schemas.microsoft.com/office/drawing/2014/main" id="{F7B6125D-49D2-48A8-92B6-5BEBCC9343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305175"/>
                        <a:ext cx="736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10">
            <a:extLst>
              <a:ext uri="{FF2B5EF4-FFF2-40B4-BE49-F238E27FC236}">
                <a16:creationId xmlns:a16="http://schemas.microsoft.com/office/drawing/2014/main" id="{1E76796F-0D56-4E3B-AD0F-4E01B4B4FA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2936875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8" name="Equation" r:id="rId11" imgW="177569" imgH="304404" progId="Equation.3">
                  <p:embed/>
                </p:oleObj>
              </mc:Choice>
              <mc:Fallback>
                <p:oleObj name="Equation" r:id="rId11" imgW="177569" imgH="304404" progId="Equation.3">
                  <p:embed/>
                  <p:pic>
                    <p:nvPicPr>
                      <p:cNvPr id="10248" name="Object 10">
                        <a:extLst>
                          <a:ext uri="{FF2B5EF4-FFF2-40B4-BE49-F238E27FC236}">
                            <a16:creationId xmlns:a16="http://schemas.microsoft.com/office/drawing/2014/main" id="{1E76796F-0D56-4E3B-AD0F-4E01B4B4FA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936875"/>
                        <a:ext cx="177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11">
            <a:extLst>
              <a:ext uri="{FF2B5EF4-FFF2-40B4-BE49-F238E27FC236}">
                <a16:creationId xmlns:a16="http://schemas.microsoft.com/office/drawing/2014/main" id="{1E323111-32E8-4C12-8A43-31B3509F42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3394075"/>
          <a:ext cx="266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29" name="Equation" r:id="rId13" imgW="266353" imgH="317087" progId="Equation.3">
                  <p:embed/>
                </p:oleObj>
              </mc:Choice>
              <mc:Fallback>
                <p:oleObj name="Equation" r:id="rId13" imgW="266353" imgH="317087" progId="Equation.3">
                  <p:embed/>
                  <p:pic>
                    <p:nvPicPr>
                      <p:cNvPr id="10249" name="Object 11">
                        <a:extLst>
                          <a:ext uri="{FF2B5EF4-FFF2-40B4-BE49-F238E27FC236}">
                            <a16:creationId xmlns:a16="http://schemas.microsoft.com/office/drawing/2014/main" id="{1E323111-32E8-4C12-8A43-31B3509F42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394075"/>
                        <a:ext cx="266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Rectangle 12">
            <a:extLst>
              <a:ext uri="{FF2B5EF4-FFF2-40B4-BE49-F238E27FC236}">
                <a16:creationId xmlns:a16="http://schemas.microsoft.com/office/drawing/2014/main" id="{2CCAECEF-AE69-44D7-BB67-CC86887C5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9" y="4149726"/>
            <a:ext cx="53292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anose="02020603050405020304" pitchFamily="18" charset="0"/>
              </a:rPr>
              <a:t>则称 </a:t>
            </a:r>
            <a:r>
              <a:rPr kumimoji="1" lang="en-US" altLang="zh-CN" sz="2800" i="1">
                <a:latin typeface="Times New Roman" panose="02020603050405020304" pitchFamily="18" charset="0"/>
              </a:rPr>
              <a:t>X </a:t>
            </a:r>
            <a:r>
              <a:rPr kumimoji="1" lang="zh-CN" altLang="en-US" sz="2800">
                <a:latin typeface="Times New Roman" panose="02020603050405020304" pitchFamily="18" charset="0"/>
              </a:rPr>
              <a:t>服从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(0-1)</a:t>
            </a:r>
            <a:r>
              <a:rPr kumimoji="1"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分布</a:t>
            </a:r>
            <a:r>
              <a:rPr kumimoji="1" lang="zh-CN" altLang="en-US" sz="2800">
                <a:latin typeface="Times New Roman" panose="02020603050405020304" pitchFamily="18" charset="0"/>
              </a:rPr>
              <a:t>或</a:t>
            </a:r>
            <a:r>
              <a:rPr kumimoji="1"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两点分布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10251" name="Rectangle 13">
            <a:extLst>
              <a:ext uri="{FF2B5EF4-FFF2-40B4-BE49-F238E27FC236}">
                <a16:creationId xmlns:a16="http://schemas.microsoft.com/office/drawing/2014/main" id="{AA2EC5DA-2A06-4A13-9534-736E0BD49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351089" y="765175"/>
            <a:ext cx="2160587" cy="641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zh-CN" altLang="en-US" sz="3200">
                <a:latin typeface="Tahoma" panose="020B0604030504040204" pitchFamily="34" charset="0"/>
                <a:ea typeface="华文中宋" panose="02010600040101010101" pitchFamily="2" charset="-122"/>
              </a:rPr>
              <a:t>两点分布</a:t>
            </a:r>
            <a:r>
              <a:rPr lang="zh-CN" altLang="en-US" sz="3600">
                <a:solidFill>
                  <a:srgbClr val="0000FF"/>
                </a:solidFill>
              </a:rPr>
              <a:t>   </a:t>
            </a:r>
          </a:p>
        </p:txBody>
      </p:sp>
    </p:spTree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3" name="Rectangle 11">
            <a:extLst>
              <a:ext uri="{FF2B5EF4-FFF2-40B4-BE49-F238E27FC236}">
                <a16:creationId xmlns:a16="http://schemas.microsoft.com/office/drawing/2014/main" id="{5F5C6CC9-4BF4-4D3B-A5EC-835D39DDDC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44410" y="814388"/>
            <a:ext cx="2232025" cy="579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zh-CN" altLang="en-US" sz="3200" dirty="0">
                <a:latin typeface="Tahoma" panose="020B0604030504040204" pitchFamily="34" charset="0"/>
                <a:ea typeface="华文中宋" panose="02010600040101010101" pitchFamily="2" charset="-122"/>
              </a:rPr>
              <a:t>二项分布</a:t>
            </a:r>
          </a:p>
        </p:txBody>
      </p:sp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F10DADFD-092D-46A2-983B-62E4C7D00C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76248"/>
              </p:ext>
            </p:extLst>
          </p:nvPr>
        </p:nvGraphicFramePr>
        <p:xfrm>
          <a:off x="745862" y="1393825"/>
          <a:ext cx="1098550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2" name="Document" r:id="rId3" imgW="4800371" imgH="861625" progId="Word.Document.8">
                  <p:embed/>
                </p:oleObj>
              </mc:Choice>
              <mc:Fallback>
                <p:oleObj name="Document" r:id="rId3" imgW="4800371" imgH="861625" progId="Word.Document.8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862" y="1393825"/>
                        <a:ext cx="10985500" cy="196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>
            <a:extLst>
              <a:ext uri="{FF2B5EF4-FFF2-40B4-BE49-F238E27FC236}">
                <a16:creationId xmlns:a16="http://schemas.microsoft.com/office/drawing/2014/main" id="{679881A9-4593-420D-9C82-CD048485BA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986197"/>
              </p:ext>
            </p:extLst>
          </p:nvPr>
        </p:nvGraphicFramePr>
        <p:xfrm>
          <a:off x="2088509" y="3429000"/>
          <a:ext cx="76962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3" name="Equation" r:id="rId5" imgW="6680200" imgH="1308100" progId="Equation.DSMT4">
                  <p:embed/>
                </p:oleObj>
              </mc:Choice>
              <mc:Fallback>
                <p:oleObj name="Equation" r:id="rId5" imgW="6680200" imgH="1308100" progId="Equation.DSMT4">
                  <p:embed/>
                  <p:pic>
                    <p:nvPicPr>
                      <p:cNvPr id="11274" name="Object 12">
                        <a:extLst>
                          <a:ext uri="{FF2B5EF4-FFF2-40B4-BE49-F238E27FC236}">
                            <a16:creationId xmlns:a16="http://schemas.microsoft.com/office/drawing/2014/main" id="{740675AC-963B-4FEB-8440-21D5B210AE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8509" y="3429000"/>
                        <a:ext cx="76962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6">
            <a:extLst>
              <a:ext uri="{FF2B5EF4-FFF2-40B4-BE49-F238E27FC236}">
                <a16:creationId xmlns:a16="http://schemas.microsoft.com/office/drawing/2014/main" id="{EFDD2893-311D-4618-A00B-0CD105F6C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945063"/>
            <a:ext cx="1995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二项分布</a:t>
            </a:r>
          </a:p>
        </p:txBody>
      </p:sp>
      <p:grpSp>
        <p:nvGrpSpPr>
          <p:cNvPr id="18" name="Group 7">
            <a:extLst>
              <a:ext uri="{FF2B5EF4-FFF2-40B4-BE49-F238E27FC236}">
                <a16:creationId xmlns:a16="http://schemas.microsoft.com/office/drawing/2014/main" id="{84CF9731-A43B-4A91-A2A1-958611830A54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4868863"/>
            <a:ext cx="1143000" cy="374650"/>
            <a:chOff x="2352" y="1300"/>
            <a:chExt cx="720" cy="236"/>
          </a:xfrm>
        </p:grpSpPr>
        <p:graphicFrame>
          <p:nvGraphicFramePr>
            <p:cNvPr id="19" name="Object 8">
              <a:extLst>
                <a:ext uri="{FF2B5EF4-FFF2-40B4-BE49-F238E27FC236}">
                  <a16:creationId xmlns:a16="http://schemas.microsoft.com/office/drawing/2014/main" id="{D07683D0-6385-466C-AB4F-8184CD8397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60" y="1300"/>
            <a:ext cx="47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54" name="Equation" r:id="rId7" imgW="748975" imgH="317362" progId="Equation.3">
                    <p:embed/>
                  </p:oleObj>
                </mc:Choice>
                <mc:Fallback>
                  <p:oleObj name="Equation" r:id="rId7" imgW="748975" imgH="317362" progId="Equation.3">
                    <p:embed/>
                    <p:pic>
                      <p:nvPicPr>
                        <p:cNvPr id="11275" name="Object 8">
                          <a:extLst>
                            <a:ext uri="{FF2B5EF4-FFF2-40B4-BE49-F238E27FC236}">
                              <a16:creationId xmlns:a16="http://schemas.microsoft.com/office/drawing/2014/main" id="{C12923B0-FC10-4517-9608-111BA4D30DE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0" y="1300"/>
                          <a:ext cx="47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Line 9">
              <a:extLst>
                <a:ext uri="{FF2B5EF4-FFF2-40B4-BE49-F238E27FC236}">
                  <a16:creationId xmlns:a16="http://schemas.microsoft.com/office/drawing/2014/main" id="{29287E74-8607-4B16-916A-414A827C42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536"/>
              <a:ext cx="720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1" name="Text Box 10">
            <a:extLst>
              <a:ext uri="{FF2B5EF4-FFF2-40B4-BE49-F238E27FC236}">
                <a16:creationId xmlns:a16="http://schemas.microsoft.com/office/drawing/2014/main" id="{5DF2326A-B22A-4544-8B92-903336B6C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945063"/>
            <a:ext cx="1995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两点分布</a:t>
            </a:r>
          </a:p>
        </p:txBody>
      </p:sp>
    </p:spTree>
    <p:extLst>
      <p:ext uri="{BB962C8B-B14F-4D97-AF65-F5344CB8AC3E}">
        <p14:creationId xmlns:p14="http://schemas.microsoft.com/office/powerpoint/2010/main" val="248554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701675" y="3415740"/>
          <a:ext cx="11074400" cy="188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69" name="Document" r:id="rId3" imgW="5316790" imgH="909856" progId="Word.Document.8">
                  <p:embed/>
                </p:oleObj>
              </mc:Choice>
              <mc:Fallback>
                <p:oleObj name="Document" r:id="rId3" imgW="5316790" imgH="909856" progId="Word.Document.8">
                  <p:embed/>
                  <p:pic>
                    <p:nvPicPr>
                      <p:cNvPr id="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3415740"/>
                        <a:ext cx="11074400" cy="188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325376" y="5126504"/>
          <a:ext cx="10226675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70" name="Document" r:id="rId5" imgW="5186052" imgH="453670" progId="Word.Document.8">
                  <p:embed/>
                </p:oleObj>
              </mc:Choice>
              <mc:Fallback>
                <p:oleObj name="Document" r:id="rId5" imgW="5186052" imgH="453670" progId="Word.Document.8">
                  <p:embed/>
                  <p:pic>
                    <p:nvPicPr>
                      <p:cNvPr id="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376" y="5126504"/>
                        <a:ext cx="10226675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912501"/>
              </p:ext>
            </p:extLst>
          </p:nvPr>
        </p:nvGraphicFramePr>
        <p:xfrm>
          <a:off x="746125" y="1154113"/>
          <a:ext cx="11052175" cy="234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71" name="Document" r:id="rId7" imgW="5307243" imgH="1128319" progId="Word.Document.8">
                  <p:embed/>
                </p:oleObj>
              </mc:Choice>
              <mc:Fallback>
                <p:oleObj name="Document" r:id="rId7" imgW="5307243" imgH="1128319" progId="Word.Document.8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1154113"/>
                        <a:ext cx="11052175" cy="234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FB90DC8F-31F5-428A-9DCA-569C25CE7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571" y="674921"/>
            <a:ext cx="2016125" cy="64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800" b="1" u="none" strike="noStrike" kern="1200" cap="none" spc="200" normalizeH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latin typeface="Tahoma" panose="020B0604030504040204" pitchFamily="34" charset="0"/>
                <a:ea typeface="华文中宋" panose="02010600040101010101" pitchFamily="2" charset="-122"/>
              </a:rPr>
              <a:t>泊松分布</a:t>
            </a:r>
            <a:r>
              <a:rPr lang="zh-CN" altLang="en-US" sz="3600">
                <a:solidFill>
                  <a:srgbClr val="0000FF"/>
                </a:solidFill>
              </a:rPr>
              <a:t>   </a:t>
            </a:r>
            <a:endParaRPr lang="zh-CN" altLang="en-US" sz="36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31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9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900319079"/>
              </p:ext>
            </p:extLst>
          </p:nvPr>
        </p:nvGraphicFramePr>
        <p:xfrm>
          <a:off x="658812" y="1644623"/>
          <a:ext cx="10874375" cy="163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02" name="Document" r:id="rId3" imgW="5273835" imgH="792163" progId="Word.Document.8">
                  <p:embed/>
                </p:oleObj>
              </mc:Choice>
              <mc:Fallback>
                <p:oleObj name="Document" r:id="rId3" imgW="5273835" imgH="792163" progId="Word.Document.8">
                  <p:embed/>
                  <p:pic>
                    <p:nvPicPr>
                      <p:cNvPr id="2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" y="1644623"/>
                        <a:ext cx="10874375" cy="163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438918"/>
              </p:ext>
            </p:extLst>
          </p:nvPr>
        </p:nvGraphicFramePr>
        <p:xfrm>
          <a:off x="755621" y="3083568"/>
          <a:ext cx="7556500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03" name="Document" r:id="rId5" imgW="3645214" imgH="593509" progId="Word.Document.8">
                  <p:embed/>
                </p:oleObj>
              </mc:Choice>
              <mc:Fallback>
                <p:oleObj name="Document" r:id="rId5" imgW="3645214" imgH="593509" progId="Word.Document.8">
                  <p:embed/>
                  <p:pic>
                    <p:nvPicPr>
                      <p:cNvPr id="4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21" y="3083568"/>
                        <a:ext cx="7556500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53420"/>
              </p:ext>
            </p:extLst>
          </p:nvPr>
        </p:nvGraphicFramePr>
        <p:xfrm>
          <a:off x="755621" y="4131715"/>
          <a:ext cx="11185525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04" name="Document" r:id="rId7" imgW="5296317" imgH="804167" progId="Word.Document.8">
                  <p:embed/>
                </p:oleObj>
              </mc:Choice>
              <mc:Fallback>
                <p:oleObj name="Document" r:id="rId7" imgW="5296317" imgH="804167" progId="Word.Document.8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21" y="4131715"/>
                        <a:ext cx="11185525" cy="169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5">
            <a:extLst>
              <a:ext uri="{FF2B5EF4-FFF2-40B4-BE49-F238E27FC236}">
                <a16:creationId xmlns:a16="http://schemas.microsoft.com/office/drawing/2014/main" id="{7B53754A-7F01-404A-8451-3950E0D9916E}"/>
              </a:ext>
            </a:extLst>
          </p:cNvPr>
          <p:cNvGrpSpPr>
            <a:grpSpLocks/>
          </p:cNvGrpSpPr>
          <p:nvPr/>
        </p:nvGrpSpPr>
        <p:grpSpPr bwMode="auto">
          <a:xfrm>
            <a:off x="2303667" y="886402"/>
            <a:ext cx="6499225" cy="639763"/>
            <a:chOff x="1056" y="3408"/>
            <a:chExt cx="4094" cy="403"/>
          </a:xfrm>
        </p:grpSpPr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6A728A96-56CB-45E7-94D0-6E5FF6F939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484"/>
              <a:ext cx="409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二项分布</a:t>
              </a:r>
              <a:r>
                <a:rPr kumimoji="1" lang="zh-CN" altLang="en-US" sz="2800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zh-CN" altLang="en-US" sz="2400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               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                   </a:t>
              </a: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泊松分布</a:t>
              </a:r>
            </a:p>
          </p:txBody>
        </p:sp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id="{91804488-62D5-4BFF-AD78-40B10E058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3639"/>
              <a:ext cx="1460" cy="81"/>
            </a:xfrm>
            <a:prstGeom prst="rightArrow">
              <a:avLst>
                <a:gd name="adj1" fmla="val 50000"/>
                <a:gd name="adj2" fmla="val 450617"/>
              </a:avLst>
            </a:prstGeom>
            <a:solidFill>
              <a:srgbClr val="008000"/>
            </a:solidFill>
            <a:ln w="19050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0" name="Object 8">
              <a:extLst>
                <a:ext uri="{FF2B5EF4-FFF2-40B4-BE49-F238E27FC236}">
                  <a16:creationId xmlns:a16="http://schemas.microsoft.com/office/drawing/2014/main" id="{2214831C-6A73-4DEA-B81D-8F70DE43EC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2" y="3408"/>
            <a:ext cx="176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305" name="Equation" r:id="rId9" imgW="2806700" imgH="393700" progId="Equation.3">
                    <p:embed/>
                  </p:oleObj>
                </mc:Choice>
                <mc:Fallback>
                  <p:oleObj name="Equation" r:id="rId9" imgW="2806700" imgH="393700" progId="Equation.3">
                    <p:embed/>
                    <p:pic>
                      <p:nvPicPr>
                        <p:cNvPr id="40966" name="Object 8">
                          <a:extLst>
                            <a:ext uri="{FF2B5EF4-FFF2-40B4-BE49-F238E27FC236}">
                              <a16:creationId xmlns:a16="http://schemas.microsoft.com/office/drawing/2014/main" id="{D2F2DD5D-F859-4166-913B-674DE9CC68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408"/>
                          <a:ext cx="176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4060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6976838"/>
              </p:ext>
            </p:extLst>
          </p:nvPr>
        </p:nvGraphicFramePr>
        <p:xfrm>
          <a:off x="1455481" y="975744"/>
          <a:ext cx="7764004" cy="99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17" name="Document" r:id="rId3" imgW="3572528" imgH="458526" progId="Word.Document.8">
                  <p:embed/>
                </p:oleObj>
              </mc:Choice>
              <mc:Fallback>
                <p:oleObj name="Document" r:id="rId3" imgW="3572528" imgH="458526" progId="Word.Document.8">
                  <p:embed/>
                  <p:pic>
                    <p:nvPicPr>
                      <p:cNvPr id="6307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481" y="975744"/>
                        <a:ext cx="7764004" cy="99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865472"/>
              </p:ext>
            </p:extLst>
          </p:nvPr>
        </p:nvGraphicFramePr>
        <p:xfrm>
          <a:off x="1287463" y="4386263"/>
          <a:ext cx="10431462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18" name="Document" r:id="rId5" imgW="5196960" imgH="665114" progId="Word.Document.8">
                  <p:embed/>
                </p:oleObj>
              </mc:Choice>
              <mc:Fallback>
                <p:oleObj name="Document" r:id="rId5" imgW="5196960" imgH="665114" progId="Word.Document.8">
                  <p:embed/>
                  <p:pic>
                    <p:nvPicPr>
                      <p:cNvPr id="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4386263"/>
                        <a:ext cx="10431462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7469365"/>
              </p:ext>
            </p:extLst>
          </p:nvPr>
        </p:nvGraphicFramePr>
        <p:xfrm>
          <a:off x="876300" y="2124046"/>
          <a:ext cx="10937875" cy="211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19" name="Document" r:id="rId7" imgW="5207737" imgH="1010988" progId="Word.Document.8">
                  <p:embed/>
                </p:oleObj>
              </mc:Choice>
              <mc:Fallback>
                <p:oleObj name="Document" r:id="rId7" imgW="5207737" imgH="1010988" progId="Word.Document.8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2124046"/>
                        <a:ext cx="10937875" cy="211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7162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091375330"/>
              </p:ext>
            </p:extLst>
          </p:nvPr>
        </p:nvGraphicFramePr>
        <p:xfrm>
          <a:off x="1313766" y="1005121"/>
          <a:ext cx="8723312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2" name="Document" r:id="rId3" imgW="4027312" imgH="458526" progId="Word.Document.8">
                  <p:embed/>
                </p:oleObj>
              </mc:Choice>
              <mc:Fallback>
                <p:oleObj name="Document" r:id="rId3" imgW="4027312" imgH="458526" progId="Word.Document.8">
                  <p:embed/>
                  <p:pic>
                    <p:nvPicPr>
                      <p:cNvPr id="6307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3766" y="1005121"/>
                        <a:ext cx="8723312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966913"/>
              </p:ext>
            </p:extLst>
          </p:nvPr>
        </p:nvGraphicFramePr>
        <p:xfrm>
          <a:off x="636587" y="1998896"/>
          <a:ext cx="10918825" cy="237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33" name="Document" r:id="rId5" imgW="5317661" imgH="1160351" progId="Word.Document.8">
                  <p:embed/>
                </p:oleObj>
              </mc:Choice>
              <mc:Fallback>
                <p:oleObj name="Document" r:id="rId5" imgW="5317661" imgH="1160351" progId="Word.Document.8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7" y="1998896"/>
                        <a:ext cx="10918825" cy="237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841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:a16="http://schemas.microsoft.com/office/drawing/2014/main" id="{BF869280-5943-4652-A2C2-30CC0F39D0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50912" y="779462"/>
            <a:ext cx="5400675" cy="579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zh-CN" altLang="en-US" sz="3200" dirty="0">
                <a:latin typeface="Tahoma" panose="020B0604030504040204" pitchFamily="34" charset="0"/>
                <a:ea typeface="华文中宋" panose="02010600040101010101" pitchFamily="2" charset="-122"/>
              </a:rPr>
              <a:t>连续型随机变量的概率密度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8B61AAF3-C7ED-41C4-B9E0-12CF52EEE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537" y="1358900"/>
            <a:ext cx="16017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</a:rPr>
              <a:t>(1)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B0C519C-5630-4F04-A7C3-8D73960F2E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100624"/>
              </p:ext>
            </p:extLst>
          </p:nvPr>
        </p:nvGraphicFramePr>
        <p:xfrm>
          <a:off x="993775" y="1863725"/>
          <a:ext cx="10715625" cy="467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3" name="Document" r:id="rId3" imgW="4609621" imgH="2014058" progId="Word.Document.8">
                  <p:embed/>
                </p:oleObj>
              </mc:Choice>
              <mc:Fallback>
                <p:oleObj name="Document" r:id="rId3" imgW="4609621" imgH="2014058" progId="Word.Document.8">
                  <p:embed/>
                  <p:pic>
                    <p:nvPicPr>
                      <p:cNvPr id="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1863725"/>
                        <a:ext cx="10715625" cy="467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>
            <a:extLst>
              <a:ext uri="{FF2B5EF4-FFF2-40B4-BE49-F238E27FC236}">
                <a16:creationId xmlns:a16="http://schemas.microsoft.com/office/drawing/2014/main" id="{4E301229-3443-4A87-8E77-959B15B9EC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0138" y="1631951"/>
          <a:ext cx="22145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9" name="Equation" r:id="rId3" imgW="2133600" imgH="469900" progId="Equation.3">
                  <p:embed/>
                </p:oleObj>
              </mc:Choice>
              <mc:Fallback>
                <p:oleObj name="Equation" r:id="rId3" imgW="2133600" imgH="469900" progId="Equation.3">
                  <p:embed/>
                  <p:pic>
                    <p:nvPicPr>
                      <p:cNvPr id="17410" name="Object 2">
                        <a:extLst>
                          <a:ext uri="{FF2B5EF4-FFF2-40B4-BE49-F238E27FC236}">
                            <a16:creationId xmlns:a16="http://schemas.microsoft.com/office/drawing/2014/main" id="{4E301229-3443-4A87-8E77-959B15B9EC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138" y="1631951"/>
                        <a:ext cx="221456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>
            <a:extLst>
              <a:ext uri="{FF2B5EF4-FFF2-40B4-BE49-F238E27FC236}">
                <a16:creationId xmlns:a16="http://schemas.microsoft.com/office/drawing/2014/main" id="{A906C491-8176-4125-A7CE-43B95B3B21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0463" y="2276476"/>
          <a:ext cx="29845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0" name="Equation" r:id="rId5" imgW="2984500" imgH="698500" progId="Equation.3">
                  <p:embed/>
                </p:oleObj>
              </mc:Choice>
              <mc:Fallback>
                <p:oleObj name="Equation" r:id="rId5" imgW="2984500" imgH="698500" progId="Equation.3">
                  <p:embed/>
                  <p:pic>
                    <p:nvPicPr>
                      <p:cNvPr id="17411" name="Object 3">
                        <a:extLst>
                          <a:ext uri="{FF2B5EF4-FFF2-40B4-BE49-F238E27FC236}">
                            <a16:creationId xmlns:a16="http://schemas.microsoft.com/office/drawing/2014/main" id="{A906C491-8176-4125-A7CE-43B95B3B21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463" y="2276476"/>
                        <a:ext cx="298450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>
            <a:extLst>
              <a:ext uri="{FF2B5EF4-FFF2-40B4-BE49-F238E27FC236}">
                <a16:creationId xmlns:a16="http://schemas.microsoft.com/office/drawing/2014/main" id="{D57BD7D3-5FE8-4BB9-9AAF-65BEA3BEA2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534114"/>
              </p:ext>
            </p:extLst>
          </p:nvPr>
        </p:nvGraphicFramePr>
        <p:xfrm>
          <a:off x="2368107" y="3114675"/>
          <a:ext cx="50228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1" name="Equation" r:id="rId7" imgW="5410200" imgH="469900" progId="Equation.3">
                  <p:embed/>
                </p:oleObj>
              </mc:Choice>
              <mc:Fallback>
                <p:oleObj name="Equation" r:id="rId7" imgW="5410200" imgH="469900" progId="Equation.3">
                  <p:embed/>
                  <p:pic>
                    <p:nvPicPr>
                      <p:cNvPr id="17412" name="Object 4">
                        <a:extLst>
                          <a:ext uri="{FF2B5EF4-FFF2-40B4-BE49-F238E27FC236}">
                            <a16:creationId xmlns:a16="http://schemas.microsoft.com/office/drawing/2014/main" id="{D57BD7D3-5FE8-4BB9-9AAF-65BEA3BEA2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8107" y="3114675"/>
                        <a:ext cx="502285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>
            <a:extLst>
              <a:ext uri="{FF2B5EF4-FFF2-40B4-BE49-F238E27FC236}">
                <a16:creationId xmlns:a16="http://schemas.microsoft.com/office/drawing/2014/main" id="{F11ACBF3-918A-4CF7-83B3-F3042D513A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7601" y="2997201"/>
          <a:ext cx="2138363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2" name="Equation" r:id="rId9" imgW="2095500" imgH="749300" progId="Equation.3">
                  <p:embed/>
                </p:oleObj>
              </mc:Choice>
              <mc:Fallback>
                <p:oleObj name="Equation" r:id="rId9" imgW="2095500" imgH="749300" progId="Equation.3">
                  <p:embed/>
                  <p:pic>
                    <p:nvPicPr>
                      <p:cNvPr id="17413" name="Object 5">
                        <a:extLst>
                          <a:ext uri="{FF2B5EF4-FFF2-40B4-BE49-F238E27FC236}">
                            <a16:creationId xmlns:a16="http://schemas.microsoft.com/office/drawing/2014/main" id="{F11ACBF3-918A-4CF7-83B3-F3042D513A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1" y="2997201"/>
                        <a:ext cx="2138363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>
            <a:extLst>
              <a:ext uri="{FF2B5EF4-FFF2-40B4-BE49-F238E27FC236}">
                <a16:creationId xmlns:a16="http://schemas.microsoft.com/office/drawing/2014/main" id="{400494AC-9692-436F-BB10-41A118EDAE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395531"/>
              </p:ext>
            </p:extLst>
          </p:nvPr>
        </p:nvGraphicFramePr>
        <p:xfrm>
          <a:off x="2299852" y="3755223"/>
          <a:ext cx="722788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3" name="Equation" r:id="rId11" imgW="7226300" imgH="469900" progId="Equation.3">
                  <p:embed/>
                </p:oleObj>
              </mc:Choice>
              <mc:Fallback>
                <p:oleObj name="Equation" r:id="rId11" imgW="7226300" imgH="469900" progId="Equation.3">
                  <p:embed/>
                  <p:pic>
                    <p:nvPicPr>
                      <p:cNvPr id="17414" name="Object 6">
                        <a:extLst>
                          <a:ext uri="{FF2B5EF4-FFF2-40B4-BE49-F238E27FC236}">
                            <a16:creationId xmlns:a16="http://schemas.microsoft.com/office/drawing/2014/main" id="{400494AC-9692-436F-BB10-41A118EDAE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9852" y="3755223"/>
                        <a:ext cx="7227887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7">
            <a:extLst>
              <a:ext uri="{FF2B5EF4-FFF2-40B4-BE49-F238E27FC236}">
                <a16:creationId xmlns:a16="http://schemas.microsoft.com/office/drawing/2014/main" id="{8976AD5B-BDA3-47C7-9087-EF1D964A8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2689" y="901702"/>
            <a:ext cx="20351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</a:rPr>
              <a:t>(2)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性质</a:t>
            </a:r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D0A5544C-0877-4126-BE23-365DE2914C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791754"/>
              </p:ext>
            </p:extLst>
          </p:nvPr>
        </p:nvGraphicFramePr>
        <p:xfrm>
          <a:off x="1455738" y="4846638"/>
          <a:ext cx="1036955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94" name="Document" r:id="rId13" imgW="4850663" imgH="344434" progId="Word.Document.8">
                  <p:embed/>
                </p:oleObj>
              </mc:Choice>
              <mc:Fallback>
                <p:oleObj name="Document" r:id="rId13" imgW="4850663" imgH="344434" progId="Word.Document.8">
                  <p:embed/>
                  <p:pic>
                    <p:nvPicPr>
                      <p:cNvPr id="6307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4846638"/>
                        <a:ext cx="10369550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>
            <a:extLst>
              <a:ext uri="{FF2B5EF4-FFF2-40B4-BE49-F238E27FC236}">
                <a16:creationId xmlns:a16="http://schemas.microsoft.com/office/drawing/2014/main" id="{3CF36E08-4DB0-4810-BD1A-6B7E788106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2168525"/>
          <a:ext cx="20574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05" name="Equation" r:id="rId3" imgW="2057400" imgH="381000" progId="Equation.3">
                  <p:embed/>
                </p:oleObj>
              </mc:Choice>
              <mc:Fallback>
                <p:oleObj name="Equation" r:id="rId3" imgW="2057400" imgH="381000" progId="Equation.3">
                  <p:embed/>
                  <p:pic>
                    <p:nvPicPr>
                      <p:cNvPr id="18434" name="Object 2">
                        <a:extLst>
                          <a:ext uri="{FF2B5EF4-FFF2-40B4-BE49-F238E27FC236}">
                            <a16:creationId xmlns:a16="http://schemas.microsoft.com/office/drawing/2014/main" id="{3CF36E08-4DB0-4810-BD1A-6B7E788106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168525"/>
                        <a:ext cx="20574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ext Box 3">
            <a:extLst>
              <a:ext uri="{FF2B5EF4-FFF2-40B4-BE49-F238E27FC236}">
                <a16:creationId xmlns:a16="http://schemas.microsoft.com/office/drawing/2014/main" id="{D118EB92-1433-4D91-B973-03FB1D5EF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6363" y="1482725"/>
            <a:ext cx="6553200" cy="10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若</a:t>
            </a:r>
            <a:r>
              <a:rPr kumimoji="1" lang="en-US" altLang="zh-CN" sz="2800" i="1">
                <a:latin typeface="Times New Roman" panose="02020603050405020304" pitchFamily="18" charset="0"/>
              </a:rPr>
              <a:t>X</a:t>
            </a:r>
            <a:r>
              <a:rPr kumimoji="1" lang="zh-CN" altLang="en-US" sz="2800">
                <a:latin typeface="Times New Roman" panose="02020603050405020304" pitchFamily="18" charset="0"/>
              </a:rPr>
              <a:t>是连续型随机变量 ，</a:t>
            </a:r>
            <a:r>
              <a:rPr kumimoji="1" lang="en-US" altLang="zh-CN" sz="2800">
                <a:latin typeface="Times New Roman" panose="02020603050405020304" pitchFamily="18" charset="0"/>
              </a:rPr>
              <a:t>{</a:t>
            </a:r>
            <a:r>
              <a:rPr kumimoji="1" lang="en-US" altLang="zh-CN" sz="2800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>
                <a:latin typeface="Times New Roman" panose="02020603050405020304" pitchFamily="18" charset="0"/>
              </a:rPr>
              <a:t>=</a:t>
            </a:r>
            <a:r>
              <a:rPr kumimoji="1" lang="en-US" altLang="zh-CN" sz="2800" i="1">
                <a:latin typeface="Times New Roman" panose="02020603050405020304" pitchFamily="18" charset="0"/>
              </a:rPr>
              <a:t>a </a:t>
            </a:r>
            <a:r>
              <a:rPr kumimoji="1" lang="en-US" altLang="zh-CN" sz="2800">
                <a:latin typeface="Times New Roman" panose="02020603050405020304" pitchFamily="18" charset="0"/>
              </a:rPr>
              <a:t>}</a:t>
            </a:r>
            <a:r>
              <a:rPr kumimoji="1" lang="zh-CN" altLang="en-US" sz="2800">
                <a:latin typeface="Times New Roman" panose="02020603050405020304" pitchFamily="18" charset="0"/>
              </a:rPr>
              <a:t>是不</a:t>
            </a:r>
          </a:p>
          <a:p>
            <a:pPr eaLnBrk="1" hangingPunct="1">
              <a:spcBef>
                <a:spcPct val="3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可能事件</a:t>
            </a:r>
            <a:r>
              <a:rPr kumimoji="1" lang="en-US" altLang="zh-CN" sz="2800">
                <a:latin typeface="Times New Roman" panose="02020603050405020304" pitchFamily="18" charset="0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</a:rPr>
              <a:t>则有</a:t>
            </a:r>
          </a:p>
        </p:txBody>
      </p:sp>
      <p:graphicFrame>
        <p:nvGraphicFramePr>
          <p:cNvPr id="18436" name="Object 4">
            <a:extLst>
              <a:ext uri="{FF2B5EF4-FFF2-40B4-BE49-F238E27FC236}">
                <a16:creationId xmlns:a16="http://schemas.microsoft.com/office/drawing/2014/main" id="{993E196E-660F-4C9B-96F1-3C4FD92AF3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79701" y="2930526"/>
          <a:ext cx="242411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06" name="Equation" r:id="rId5" imgW="2501900" imgH="431800" progId="Equation.3">
                  <p:embed/>
                </p:oleObj>
              </mc:Choice>
              <mc:Fallback>
                <p:oleObj name="Equation" r:id="rId5" imgW="2501900" imgH="431800" progId="Equation.3">
                  <p:embed/>
                  <p:pic>
                    <p:nvPicPr>
                      <p:cNvPr id="18436" name="Object 4">
                        <a:extLst>
                          <a:ext uri="{FF2B5EF4-FFF2-40B4-BE49-F238E27FC236}">
                            <a16:creationId xmlns:a16="http://schemas.microsoft.com/office/drawing/2014/main" id="{993E196E-660F-4C9B-96F1-3C4FD92AF3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701" y="2930526"/>
                        <a:ext cx="2424113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>
            <a:extLst>
              <a:ext uri="{FF2B5EF4-FFF2-40B4-BE49-F238E27FC236}">
                <a16:creationId xmlns:a16="http://schemas.microsoft.com/office/drawing/2014/main" id="{B09BA497-973A-4853-996B-FB7614793E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98763" y="5257800"/>
          <a:ext cx="33845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07" name="Equation" r:id="rId7" imgW="3403600" imgH="431800" progId="Equation.3">
                  <p:embed/>
                </p:oleObj>
              </mc:Choice>
              <mc:Fallback>
                <p:oleObj name="Equation" r:id="rId7" imgW="3403600" imgH="431800" progId="Equation.3">
                  <p:embed/>
                  <p:pic>
                    <p:nvPicPr>
                      <p:cNvPr id="18437" name="Object 5">
                        <a:extLst>
                          <a:ext uri="{FF2B5EF4-FFF2-40B4-BE49-F238E27FC236}">
                            <a16:creationId xmlns:a16="http://schemas.microsoft.com/office/drawing/2014/main" id="{B09BA497-973A-4853-996B-FB7614793E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763" y="5257800"/>
                        <a:ext cx="338455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>
            <a:extLst>
              <a:ext uri="{FF2B5EF4-FFF2-40B4-BE49-F238E27FC236}">
                <a16:creationId xmlns:a16="http://schemas.microsoft.com/office/drawing/2014/main" id="{15123535-D551-4212-B9F4-B216B481B1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3963" y="5257801"/>
          <a:ext cx="217805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08" name="Equation" r:id="rId9" imgW="2540000" imgH="381000" progId="Equation.3">
                  <p:embed/>
                </p:oleObj>
              </mc:Choice>
              <mc:Fallback>
                <p:oleObj name="Equation" r:id="rId9" imgW="2540000" imgH="381000" progId="Equation.3">
                  <p:embed/>
                  <p:pic>
                    <p:nvPicPr>
                      <p:cNvPr id="18438" name="Object 6">
                        <a:extLst>
                          <a:ext uri="{FF2B5EF4-FFF2-40B4-BE49-F238E27FC236}">
                            <a16:creationId xmlns:a16="http://schemas.microsoft.com/office/drawing/2014/main" id="{15123535-D551-4212-B9F4-B216B481B1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3963" y="5257801"/>
                        <a:ext cx="217805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 Box 7">
            <a:extLst>
              <a:ext uri="{FF2B5EF4-FFF2-40B4-BE49-F238E27FC236}">
                <a16:creationId xmlns:a16="http://schemas.microsoft.com/office/drawing/2014/main" id="{6797EEF0-178D-49C1-8B10-C38C8D3F5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6364" y="4495801"/>
            <a:ext cx="4524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anose="02020603050405020304" pitchFamily="18" charset="0"/>
              </a:rPr>
              <a:t>若 </a:t>
            </a:r>
            <a:r>
              <a:rPr kumimoji="1" lang="en-US" altLang="zh-CN" sz="2800" i="1">
                <a:latin typeface="Times New Roman" panose="02020603050405020304" pitchFamily="18" charset="0"/>
              </a:rPr>
              <a:t>X </a:t>
            </a:r>
            <a:r>
              <a:rPr kumimoji="1" lang="zh-CN" altLang="en-US" sz="2800">
                <a:latin typeface="Times New Roman" panose="02020603050405020304" pitchFamily="18" charset="0"/>
              </a:rPr>
              <a:t>为离散型随机变量        </a:t>
            </a:r>
          </a:p>
        </p:txBody>
      </p:sp>
      <p:sp>
        <p:nvSpPr>
          <p:cNvPr id="18440" name="Rectangle 8">
            <a:extLst>
              <a:ext uri="{FF2B5EF4-FFF2-40B4-BE49-F238E27FC236}">
                <a16:creationId xmlns:a16="http://schemas.microsoft.com/office/drawing/2014/main" id="{486E0BE1-F685-4481-922D-69A59DE65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163" y="1254125"/>
            <a:ext cx="6096000" cy="2895600"/>
          </a:xfrm>
          <a:prstGeom prst="rect">
            <a:avLst/>
          </a:prstGeom>
          <a:noFill/>
          <a:ln w="76200" cmpd="tri">
            <a:solidFill>
              <a:srgbClr val="CC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1" name="Rectangle 9">
            <a:extLst>
              <a:ext uri="{FF2B5EF4-FFF2-40B4-BE49-F238E27FC236}">
                <a16:creationId xmlns:a16="http://schemas.microsoft.com/office/drawing/2014/main" id="{8DC702A4-C65B-4C65-8BF6-A992811DA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163" y="4419600"/>
            <a:ext cx="6096000" cy="1371600"/>
          </a:xfrm>
          <a:prstGeom prst="rect">
            <a:avLst/>
          </a:prstGeom>
          <a:noFill/>
          <a:ln w="76200" cmpd="tri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8442" name="Picture 10" descr="AG00092_">
            <a:extLst>
              <a:ext uri="{FF2B5EF4-FFF2-40B4-BE49-F238E27FC236}">
                <a16:creationId xmlns:a16="http://schemas.microsoft.com/office/drawing/2014/main" id="{26ED1261-1AF1-4C1B-8265-B07CA54F296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163" y="2647951"/>
            <a:ext cx="6858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3" name="Rectangle 11">
            <a:extLst>
              <a:ext uri="{FF2B5EF4-FFF2-40B4-BE49-F238E27FC236}">
                <a16:creationId xmlns:a16="http://schemas.microsoft.com/office/drawing/2014/main" id="{5B5EBB81-D7E2-42F7-8AD6-C801CE025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5763" y="2092326"/>
            <a:ext cx="545342" cy="1384995"/>
          </a:xfrm>
          <a:prstGeom prst="rect">
            <a:avLst/>
          </a:prstGeom>
          <a:solidFill>
            <a:srgbClr val="00FF00"/>
          </a:solidFill>
          <a:ln w="95250" cmpd="tri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anose="02020603050405020304" pitchFamily="18" charset="0"/>
              </a:rPr>
              <a:t>连</a:t>
            </a:r>
          </a:p>
          <a:p>
            <a:pPr eaLnBrk="1" hangingPunct="1"/>
            <a:r>
              <a:rPr kumimoji="1" lang="zh-CN" altLang="en-US" sz="2800">
                <a:latin typeface="Times New Roman" panose="02020603050405020304" pitchFamily="18" charset="0"/>
              </a:rPr>
              <a:t>续</a:t>
            </a:r>
          </a:p>
          <a:p>
            <a:pPr eaLnBrk="1" hangingPunct="1"/>
            <a:r>
              <a:rPr kumimoji="1" lang="zh-CN" altLang="en-US" sz="2800">
                <a:latin typeface="Times New Roman" panose="02020603050405020304" pitchFamily="18" charset="0"/>
              </a:rPr>
              <a:t>型</a:t>
            </a:r>
          </a:p>
        </p:txBody>
      </p:sp>
      <p:pic>
        <p:nvPicPr>
          <p:cNvPr id="18444" name="Picture 12" descr="AG00092_">
            <a:extLst>
              <a:ext uri="{FF2B5EF4-FFF2-40B4-BE49-F238E27FC236}">
                <a16:creationId xmlns:a16="http://schemas.microsoft.com/office/drawing/2014/main" id="{6AF8A94F-21E1-4237-A844-373ACFB231A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163" y="4876801"/>
            <a:ext cx="6858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5" name="Rectangle 13">
            <a:extLst>
              <a:ext uri="{FF2B5EF4-FFF2-40B4-BE49-F238E27FC236}">
                <a16:creationId xmlns:a16="http://schemas.microsoft.com/office/drawing/2014/main" id="{8BFFE4B5-EA2E-40CA-A2F9-757E7C1A8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5763" y="4343401"/>
            <a:ext cx="545342" cy="1384995"/>
          </a:xfrm>
          <a:prstGeom prst="rect">
            <a:avLst/>
          </a:prstGeom>
          <a:solidFill>
            <a:srgbClr val="00FFFF"/>
          </a:solidFill>
          <a:ln w="95250" cmpd="tri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anose="02020603050405020304" pitchFamily="18" charset="0"/>
              </a:rPr>
              <a:t>离</a:t>
            </a:r>
          </a:p>
          <a:p>
            <a:pPr eaLnBrk="1" hangingPunct="1"/>
            <a:r>
              <a:rPr kumimoji="1" lang="zh-CN" altLang="en-US" sz="2800">
                <a:latin typeface="Times New Roman" panose="02020603050405020304" pitchFamily="18" charset="0"/>
              </a:rPr>
              <a:t>散</a:t>
            </a:r>
          </a:p>
          <a:p>
            <a:pPr eaLnBrk="1" hangingPunct="1"/>
            <a:r>
              <a:rPr kumimoji="1" lang="zh-CN" altLang="en-US" sz="2800">
                <a:latin typeface="Times New Roman" panose="02020603050405020304" pitchFamily="18" charset="0"/>
              </a:rPr>
              <a:t>型</a:t>
            </a:r>
          </a:p>
        </p:txBody>
      </p:sp>
      <p:graphicFrame>
        <p:nvGraphicFramePr>
          <p:cNvPr id="18446" name="Object 14">
            <a:extLst>
              <a:ext uri="{FF2B5EF4-FFF2-40B4-BE49-F238E27FC236}">
                <a16:creationId xmlns:a16="http://schemas.microsoft.com/office/drawing/2014/main" id="{48941A39-FF45-4DD7-8F0A-1935F3F5AE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98764" y="3616325"/>
          <a:ext cx="5240337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09" name="Equation" r:id="rId12" imgW="5270500" imgH="431800" progId="Equation.3">
                  <p:embed/>
                </p:oleObj>
              </mc:Choice>
              <mc:Fallback>
                <p:oleObj name="Equation" r:id="rId12" imgW="5270500" imgH="431800" progId="Equation.3">
                  <p:embed/>
                  <p:pic>
                    <p:nvPicPr>
                      <p:cNvPr id="18446" name="Object 14">
                        <a:extLst>
                          <a:ext uri="{FF2B5EF4-FFF2-40B4-BE49-F238E27FC236}">
                            <a16:creationId xmlns:a16="http://schemas.microsoft.com/office/drawing/2014/main" id="{48941A39-FF45-4DD7-8F0A-1935F3F5AE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764" y="3616325"/>
                        <a:ext cx="5240337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7" name="Text Box 15">
            <a:extLst>
              <a:ext uri="{FF2B5EF4-FFF2-40B4-BE49-F238E27FC236}">
                <a16:creationId xmlns:a16="http://schemas.microsoft.com/office/drawing/2014/main" id="{B1914610-44D5-4016-8708-E7C86F619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2482" y="628650"/>
            <a:ext cx="1819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</a:rPr>
              <a:t>(3)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</a:t>
            </a:r>
          </a:p>
        </p:txBody>
      </p:sp>
    </p:spTree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>
            <a:extLst>
              <a:ext uri="{FF2B5EF4-FFF2-40B4-BE49-F238E27FC236}">
                <a16:creationId xmlns:a16="http://schemas.microsoft.com/office/drawing/2014/main" id="{9F0AC718-6E84-4D54-B690-1D73A9AC14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85880" y="719815"/>
            <a:ext cx="2232025" cy="579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zh-CN" altLang="en-US" sz="3200" dirty="0">
                <a:latin typeface="Tahoma" panose="020B0604030504040204" pitchFamily="34" charset="0"/>
                <a:ea typeface="华文中宋" panose="02010600040101010101" pitchFamily="2" charset="-122"/>
              </a:rPr>
              <a:t>均匀分布</a:t>
            </a: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27305E45-2589-4217-AAE5-8B53DFABE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880" y="1299252"/>
            <a:ext cx="2251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</a:rPr>
              <a:t>(1)</a:t>
            </a: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BB90E403-3CB7-4F18-9469-7A10477635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844696"/>
              </p:ext>
            </p:extLst>
          </p:nvPr>
        </p:nvGraphicFramePr>
        <p:xfrm>
          <a:off x="879475" y="1562100"/>
          <a:ext cx="10128250" cy="345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41" name="Document" r:id="rId3" imgW="3652995" imgH="1247449" progId="Word.Document.8">
                  <p:embed/>
                </p:oleObj>
              </mc:Choice>
              <mc:Fallback>
                <p:oleObj name="Document" r:id="rId3" imgW="3652995" imgH="1247449" progId="Word.Document.8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1562100"/>
                        <a:ext cx="10128250" cy="345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77">
            <a:extLst>
              <a:ext uri="{FF2B5EF4-FFF2-40B4-BE49-F238E27FC236}">
                <a16:creationId xmlns:a16="http://schemas.microsoft.com/office/drawing/2014/main" id="{2EA3F9FC-DBA8-4801-B2F5-3BF27858A7B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41458" y="2121178"/>
            <a:ext cx="3283178" cy="1961745"/>
            <a:chOff x="2375" y="1548"/>
            <a:chExt cx="2615" cy="1562"/>
          </a:xfrm>
        </p:grpSpPr>
        <p:sp>
          <p:nvSpPr>
            <p:cNvPr id="7" name="AutoShape 78">
              <a:extLst>
                <a:ext uri="{FF2B5EF4-FFF2-40B4-BE49-F238E27FC236}">
                  <a16:creationId xmlns:a16="http://schemas.microsoft.com/office/drawing/2014/main" id="{96354E17-F026-4311-827B-855E0986231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75" y="1548"/>
              <a:ext cx="2615" cy="1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Line 79">
              <a:extLst>
                <a:ext uri="{FF2B5EF4-FFF2-40B4-BE49-F238E27FC236}">
                  <a16:creationId xmlns:a16="http://schemas.microsoft.com/office/drawing/2014/main" id="{7C23A2F9-9B4C-430D-955F-8E33E452FB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2" y="2692"/>
              <a:ext cx="18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Line 80">
              <a:extLst>
                <a:ext uri="{FF2B5EF4-FFF2-40B4-BE49-F238E27FC236}">
                  <a16:creationId xmlns:a16="http://schemas.microsoft.com/office/drawing/2014/main" id="{17818153-A345-47B1-A7DC-5131B6029F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7" y="1592"/>
              <a:ext cx="1" cy="14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4B43F5FA-E76A-4916-A150-D861A8A3E8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75" y="2736"/>
            <a:ext cx="31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42" name="Equation" r:id="rId5" imgW="126720" imgH="139680" progId="Equation.DSMT4">
                    <p:embed/>
                  </p:oleObj>
                </mc:Choice>
                <mc:Fallback>
                  <p:oleObj name="Equation" r:id="rId5" imgW="126720" imgH="139680" progId="Equation.DSMT4">
                    <p:embed/>
                    <p:pic>
                      <p:nvPicPr>
                        <p:cNvPr id="10" name="对象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5" y="2736"/>
                          <a:ext cx="315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82">
              <a:extLst>
                <a:ext uri="{FF2B5EF4-FFF2-40B4-BE49-F238E27FC236}">
                  <a16:creationId xmlns:a16="http://schemas.microsoft.com/office/drawing/2014/main" id="{E3BAD2C2-BF32-483E-834F-DB30622FCE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7" y="2648"/>
              <a:ext cx="1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12" name="对象 11">
              <a:extLst>
                <a:ext uri="{FF2B5EF4-FFF2-40B4-BE49-F238E27FC236}">
                  <a16:creationId xmlns:a16="http://schemas.microsoft.com/office/drawing/2014/main" id="{3E368264-8E49-4E25-8726-053CC992B08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7788436"/>
                </p:ext>
              </p:extLst>
            </p:nvPr>
          </p:nvGraphicFramePr>
          <p:xfrm>
            <a:off x="3679" y="1719"/>
            <a:ext cx="857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43" name="Equation" r:id="rId7" imgW="583920" imgH="203040" progId="Equation.DSMT4">
                    <p:embed/>
                  </p:oleObj>
                </mc:Choice>
                <mc:Fallback>
                  <p:oleObj name="Equation" r:id="rId7" imgW="583920" imgH="203040" progId="Equation.DSMT4">
                    <p:embed/>
                    <p:pic>
                      <p:nvPicPr>
                        <p:cNvPr id="12" name="对象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9" y="1719"/>
                          <a:ext cx="857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9BA46CD1-B917-4BEE-89E8-37213E95359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42890486"/>
                </p:ext>
              </p:extLst>
            </p:nvPr>
          </p:nvGraphicFramePr>
          <p:xfrm>
            <a:off x="3525" y="2742"/>
            <a:ext cx="2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44" name="Equation" r:id="rId9" imgW="126720" imgH="139680" progId="Equation.DSMT4">
                    <p:embed/>
                  </p:oleObj>
                </mc:Choice>
                <mc:Fallback>
                  <p:oleObj name="Equation" r:id="rId9" imgW="126720" imgH="139680" progId="Equation.DSMT4">
                    <p:embed/>
                    <p:pic>
                      <p:nvPicPr>
                        <p:cNvPr id="13" name="对象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5" y="2742"/>
                          <a:ext cx="2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id="{4FEEEC4E-124F-4317-9B88-2B3AF532A4A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972295"/>
                </p:ext>
              </p:extLst>
            </p:nvPr>
          </p:nvGraphicFramePr>
          <p:xfrm>
            <a:off x="4284" y="2692"/>
            <a:ext cx="244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45" name="Equation" r:id="rId11" imgW="126720" imgH="177480" progId="Equation.DSMT4">
                    <p:embed/>
                  </p:oleObj>
                </mc:Choice>
                <mc:Fallback>
                  <p:oleObj name="Equation" r:id="rId11" imgW="126720" imgH="177480" progId="Equation.DSMT4">
                    <p:embed/>
                    <p:pic>
                      <p:nvPicPr>
                        <p:cNvPr id="14" name="对象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4" y="2692"/>
                          <a:ext cx="244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Line 86">
              <a:extLst>
                <a:ext uri="{FF2B5EF4-FFF2-40B4-BE49-F238E27FC236}">
                  <a16:creationId xmlns:a16="http://schemas.microsoft.com/office/drawing/2014/main" id="{0B24440E-F0F5-42BA-A926-5BF22EC3BE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8" y="2252"/>
              <a:ext cx="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232925AE-C384-476F-B6BC-756DA9D7E6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19" y="2012"/>
            <a:ext cx="426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46" name="Equation" r:id="rId13" imgW="355320" imgH="393480" progId="Equation.DSMT4">
                    <p:embed/>
                  </p:oleObj>
                </mc:Choice>
                <mc:Fallback>
                  <p:oleObj name="Equation" r:id="rId13" imgW="355320" imgH="393480" progId="Equation.DSMT4">
                    <p:embed/>
                    <p:pic>
                      <p:nvPicPr>
                        <p:cNvPr id="16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" y="2012"/>
                          <a:ext cx="426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Line 88">
              <a:extLst>
                <a:ext uri="{FF2B5EF4-FFF2-40B4-BE49-F238E27FC236}">
                  <a16:creationId xmlns:a16="http://schemas.microsoft.com/office/drawing/2014/main" id="{5E19E376-6656-4B02-BC5D-F553125CD2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2" y="2252"/>
              <a:ext cx="782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89">
              <a:extLst>
                <a:ext uri="{FF2B5EF4-FFF2-40B4-BE49-F238E27FC236}">
                  <a16:creationId xmlns:a16="http://schemas.microsoft.com/office/drawing/2014/main" id="{B2E4535B-1380-4FE1-9513-F953D0E462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0" y="2252"/>
              <a:ext cx="1" cy="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90">
              <a:extLst>
                <a:ext uri="{FF2B5EF4-FFF2-40B4-BE49-F238E27FC236}">
                  <a16:creationId xmlns:a16="http://schemas.microsoft.com/office/drawing/2014/main" id="{4CB3774F-00B0-42E5-854F-86D952506C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2252"/>
              <a:ext cx="1" cy="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Oval 91">
              <a:extLst>
                <a:ext uri="{FF2B5EF4-FFF2-40B4-BE49-F238E27FC236}">
                  <a16:creationId xmlns:a16="http://schemas.microsoft.com/office/drawing/2014/main" id="{A9BB7147-3F32-4694-BCF3-EE9962ACF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7" y="2670"/>
              <a:ext cx="46" cy="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Oval 92">
              <a:extLst>
                <a:ext uri="{FF2B5EF4-FFF2-40B4-BE49-F238E27FC236}">
                  <a16:creationId xmlns:a16="http://schemas.microsoft.com/office/drawing/2014/main" id="{237161F4-8852-4BCF-8B1F-713AF8B1D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2670"/>
              <a:ext cx="46" cy="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93">
              <a:extLst>
                <a:ext uri="{FF2B5EF4-FFF2-40B4-BE49-F238E27FC236}">
                  <a16:creationId xmlns:a16="http://schemas.microsoft.com/office/drawing/2014/main" id="{5B368552-631E-4637-8811-F4989261F2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42" y="2692"/>
              <a:ext cx="57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Line 94">
              <a:extLst>
                <a:ext uri="{FF2B5EF4-FFF2-40B4-BE49-F238E27FC236}">
                  <a16:creationId xmlns:a16="http://schemas.microsoft.com/office/drawing/2014/main" id="{6BDA0BFC-FF74-49FB-BB53-25D1BA798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5" y="2692"/>
              <a:ext cx="322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24" name="对象 23">
              <a:extLst>
                <a:ext uri="{FF2B5EF4-FFF2-40B4-BE49-F238E27FC236}">
                  <a16:creationId xmlns:a16="http://schemas.microsoft.com/office/drawing/2014/main" id="{7BB17805-4318-4D3A-A0AB-CC9556513BB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5296746"/>
                </p:ext>
              </p:extLst>
            </p:nvPr>
          </p:nvGraphicFramePr>
          <p:xfrm>
            <a:off x="3087" y="2731"/>
            <a:ext cx="230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47" name="Equation" r:id="rId15" imgW="152280" imgH="177480" progId="Equation.DSMT4">
                    <p:embed/>
                  </p:oleObj>
                </mc:Choice>
                <mc:Fallback>
                  <p:oleObj name="Equation" r:id="rId15" imgW="152280" imgH="177480" progId="Equation.DSMT4">
                    <p:embed/>
                    <p:pic>
                      <p:nvPicPr>
                        <p:cNvPr id="24" name="对象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7" y="2731"/>
                          <a:ext cx="230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>
              <a:extLst>
                <a:ext uri="{FF2B5EF4-FFF2-40B4-BE49-F238E27FC236}">
                  <a16:creationId xmlns:a16="http://schemas.microsoft.com/office/drawing/2014/main" id="{F8C12D0B-2812-45B7-9D58-27FDF0C47D8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3983255"/>
                </p:ext>
              </p:extLst>
            </p:nvPr>
          </p:nvGraphicFramePr>
          <p:xfrm>
            <a:off x="3016" y="1665"/>
            <a:ext cx="301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48" name="Equation" r:id="rId17" imgW="139680" imgH="164880" progId="Equation.DSMT4">
                    <p:embed/>
                  </p:oleObj>
                </mc:Choice>
                <mc:Fallback>
                  <p:oleObj name="Equation" r:id="rId17" imgW="139680" imgH="164880" progId="Equation.DSMT4">
                    <p:embed/>
                    <p:pic>
                      <p:nvPicPr>
                        <p:cNvPr id="25" name="对象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1665"/>
                          <a:ext cx="301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E659C55-7EED-4920-B89A-8E5B81CC0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658813"/>
            <a:ext cx="184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4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12F7BBE-BFC3-4D31-9A2B-DDCFF20062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351088" y="762000"/>
            <a:ext cx="3529012" cy="579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zh-CN" altLang="en-US" sz="3200">
                <a:latin typeface="Tahoma" panose="020B0604030504040204" pitchFamily="34" charset="0"/>
                <a:ea typeface="华文中宋" panose="02010600040101010101" pitchFamily="2" charset="-122"/>
              </a:rPr>
              <a:t>一、重点与难点</a:t>
            </a:r>
          </a:p>
        </p:txBody>
      </p:sp>
      <p:sp>
        <p:nvSpPr>
          <p:cNvPr id="95236" name="Rectangle 4">
            <a:extLst>
              <a:ext uri="{FF2B5EF4-FFF2-40B4-BE49-F238E27FC236}">
                <a16:creationId xmlns:a16="http://schemas.microsoft.com/office/drawing/2014/main" id="{C20EF548-A08A-4925-8291-60BC3A897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1455739"/>
            <a:ext cx="19161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panose="02020603050405020304" pitchFamily="18" charset="0"/>
                <a:ea typeface="黑体" panose="02010609060101010101" pitchFamily="49" charset="-122"/>
              </a:rPr>
              <a:t>1.</a:t>
            </a:r>
            <a:r>
              <a:rPr lang="zh-CN" altLang="en-US" sz="3200">
                <a:latin typeface="Times New Roman" panose="02020603050405020304" pitchFamily="18" charset="0"/>
                <a:ea typeface="黑体" panose="02010609060101010101" pitchFamily="49" charset="-122"/>
              </a:rPr>
              <a:t>重点</a:t>
            </a:r>
          </a:p>
        </p:txBody>
      </p:sp>
      <p:sp>
        <p:nvSpPr>
          <p:cNvPr id="95237" name="Rectangle 5">
            <a:extLst>
              <a:ext uri="{FF2B5EF4-FFF2-40B4-BE49-F238E27FC236}">
                <a16:creationId xmlns:a16="http://schemas.microsoft.com/office/drawing/2014/main" id="{9F3E07A7-BFFF-40E1-A012-363F2D1B8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0" y="2046288"/>
            <a:ext cx="7175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(0-1)</a:t>
            </a: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分布、二项分布和泊松分布的分布律</a:t>
            </a:r>
          </a:p>
        </p:txBody>
      </p:sp>
      <p:sp>
        <p:nvSpPr>
          <p:cNvPr id="95238" name="Rectangle 6">
            <a:extLst>
              <a:ext uri="{FF2B5EF4-FFF2-40B4-BE49-F238E27FC236}">
                <a16:creationId xmlns:a16="http://schemas.microsoft.com/office/drawing/2014/main" id="{97F9CF1C-BE39-4693-B1C5-CF0DEFBDD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2513014"/>
            <a:ext cx="8119530" cy="115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　　正态分布、均匀分布和指数分布的分布函数、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密度函数及有关区间概率的计算</a:t>
            </a:r>
          </a:p>
        </p:txBody>
      </p:sp>
      <p:sp>
        <p:nvSpPr>
          <p:cNvPr id="95239" name="Rectangle 7">
            <a:extLst>
              <a:ext uri="{FF2B5EF4-FFF2-40B4-BE49-F238E27FC236}">
                <a16:creationId xmlns:a16="http://schemas.microsoft.com/office/drawing/2014/main" id="{E35DBE71-9F99-4C3C-ACC7-F2EFECB34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251" y="3857625"/>
            <a:ext cx="19161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panose="02020603050405020304" pitchFamily="18" charset="0"/>
                <a:ea typeface="黑体" panose="02010609060101010101" pitchFamily="49" charset="-122"/>
              </a:rPr>
              <a:t>2.</a:t>
            </a:r>
            <a:r>
              <a:rPr lang="zh-CN" altLang="en-US" sz="3200">
                <a:latin typeface="Times New Roman" panose="02020603050405020304" pitchFamily="18" charset="0"/>
                <a:ea typeface="黑体" panose="02010609060101010101" pitchFamily="49" charset="-122"/>
              </a:rPr>
              <a:t>难点</a:t>
            </a:r>
          </a:p>
        </p:txBody>
      </p:sp>
      <p:sp>
        <p:nvSpPr>
          <p:cNvPr id="95240" name="Rectangle 8">
            <a:extLst>
              <a:ext uri="{FF2B5EF4-FFF2-40B4-BE49-F238E27FC236}">
                <a16:creationId xmlns:a16="http://schemas.microsoft.com/office/drawing/2014/main" id="{13C487D9-4D25-4A9C-9C62-AE244102B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176" y="4565651"/>
            <a:ext cx="7235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0000FF"/>
                </a:solidFill>
                <a:latin typeface="Tahoma" panose="020B0604030504040204" pitchFamily="34" charset="0"/>
                <a:ea typeface="黑体" panose="02010609060101010101" pitchFamily="49" charset="-122"/>
              </a:rPr>
              <a:t>连续型随机变量的概率密度函数的求法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/>
      <p:bldP spid="95237" grpId="0"/>
      <p:bldP spid="95238" grpId="0"/>
      <p:bldP spid="95239" grpId="0"/>
      <p:bldP spid="952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>
            <a:extLst>
              <a:ext uri="{FF2B5EF4-FFF2-40B4-BE49-F238E27FC236}">
                <a16:creationId xmlns:a16="http://schemas.microsoft.com/office/drawing/2014/main" id="{694800ED-FEFC-4163-BF58-4EA73F31EB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1268414"/>
          <a:ext cx="3962400" cy="202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75" name="Equation" r:id="rId3" imgW="4013200" imgH="1968500" progId="Equation.3">
                  <p:embed/>
                </p:oleObj>
              </mc:Choice>
              <mc:Fallback>
                <p:oleObj name="Equation" r:id="rId3" imgW="4013200" imgH="1968500" progId="Equation.3">
                  <p:embed/>
                  <p:pic>
                    <p:nvPicPr>
                      <p:cNvPr id="20482" name="Object 2">
                        <a:extLst>
                          <a:ext uri="{FF2B5EF4-FFF2-40B4-BE49-F238E27FC236}">
                            <a16:creationId xmlns:a16="http://schemas.microsoft.com/office/drawing/2014/main" id="{694800ED-FEFC-4163-BF58-4EA73F31EB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268414"/>
                        <a:ext cx="3962400" cy="202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83" name="Group 3">
            <a:extLst>
              <a:ext uri="{FF2B5EF4-FFF2-40B4-BE49-F238E27FC236}">
                <a16:creationId xmlns:a16="http://schemas.microsoft.com/office/drawing/2014/main" id="{30DCE3D7-C366-4CA4-94C8-853D4BC62353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3429000"/>
            <a:ext cx="3429000" cy="2438400"/>
            <a:chOff x="1872" y="2304"/>
            <a:chExt cx="2160" cy="1536"/>
          </a:xfrm>
        </p:grpSpPr>
        <p:grpSp>
          <p:nvGrpSpPr>
            <p:cNvPr id="20491" name="Group 4">
              <a:extLst>
                <a:ext uri="{FF2B5EF4-FFF2-40B4-BE49-F238E27FC236}">
                  <a16:creationId xmlns:a16="http://schemas.microsoft.com/office/drawing/2014/main" id="{2FCF27A4-A71B-4D24-BE19-674FD88947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304"/>
              <a:ext cx="2160" cy="1536"/>
              <a:chOff x="1104" y="2688"/>
              <a:chExt cx="2160" cy="1344"/>
            </a:xfrm>
          </p:grpSpPr>
          <p:sp>
            <p:nvSpPr>
              <p:cNvPr id="20495" name="Line 5">
                <a:extLst>
                  <a:ext uri="{FF2B5EF4-FFF2-40B4-BE49-F238E27FC236}">
                    <a16:creationId xmlns:a16="http://schemas.microsoft.com/office/drawing/2014/main" id="{1FFBDCD0-2748-4E7D-A7EA-687CEF2D67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3696"/>
                <a:ext cx="216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6" name="Line 6">
                <a:extLst>
                  <a:ext uri="{FF2B5EF4-FFF2-40B4-BE49-F238E27FC236}">
                    <a16:creationId xmlns:a16="http://schemas.microsoft.com/office/drawing/2014/main" id="{E8FD2CC6-C724-4B19-8131-0D6E0FE686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20" y="2688"/>
                <a:ext cx="0" cy="13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0492" name="Object 7">
              <a:extLst>
                <a:ext uri="{FF2B5EF4-FFF2-40B4-BE49-F238E27FC236}">
                  <a16:creationId xmlns:a16="http://schemas.microsoft.com/office/drawing/2014/main" id="{A5197890-47AE-4055-B60D-54A14F94B8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4" y="3556"/>
            <a:ext cx="159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76" name="Equation" r:id="rId5" imgW="253890" imgH="241195" progId="Equation.3">
                    <p:embed/>
                  </p:oleObj>
                </mc:Choice>
                <mc:Fallback>
                  <p:oleObj name="Equation" r:id="rId5" imgW="253890" imgH="241195" progId="Equation.3">
                    <p:embed/>
                    <p:pic>
                      <p:nvPicPr>
                        <p:cNvPr id="20492" name="Object 7">
                          <a:extLst>
                            <a:ext uri="{FF2B5EF4-FFF2-40B4-BE49-F238E27FC236}">
                              <a16:creationId xmlns:a16="http://schemas.microsoft.com/office/drawing/2014/main" id="{A5197890-47AE-4055-B60D-54A14F94B8F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4" y="3556"/>
                          <a:ext cx="159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3" name="Object 8">
              <a:extLst>
                <a:ext uri="{FF2B5EF4-FFF2-40B4-BE49-F238E27FC236}">
                  <a16:creationId xmlns:a16="http://schemas.microsoft.com/office/drawing/2014/main" id="{8F0E88EE-7715-4503-BF3E-B8AF592882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6" y="3504"/>
            <a:ext cx="144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77" name="Equation" r:id="rId7" imgW="228501" imgH="253890" progId="Equation.3">
                    <p:embed/>
                  </p:oleObj>
                </mc:Choice>
                <mc:Fallback>
                  <p:oleObj name="Equation" r:id="rId7" imgW="228501" imgH="253890" progId="Equation.3">
                    <p:embed/>
                    <p:pic>
                      <p:nvPicPr>
                        <p:cNvPr id="20493" name="Object 8">
                          <a:extLst>
                            <a:ext uri="{FF2B5EF4-FFF2-40B4-BE49-F238E27FC236}">
                              <a16:creationId xmlns:a16="http://schemas.microsoft.com/office/drawing/2014/main" id="{8F0E88EE-7715-4503-BF3E-B8AF592882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3504"/>
                          <a:ext cx="144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4" name="Object 9">
              <a:extLst>
                <a:ext uri="{FF2B5EF4-FFF2-40B4-BE49-F238E27FC236}">
                  <a16:creationId xmlns:a16="http://schemas.microsoft.com/office/drawing/2014/main" id="{0F6A0827-8394-4676-A032-26080C8F23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2" y="2308"/>
            <a:ext cx="504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78" name="Equation" r:id="rId9" imgW="799753" imgH="393529" progId="Equation.3">
                    <p:embed/>
                  </p:oleObj>
                </mc:Choice>
                <mc:Fallback>
                  <p:oleObj name="Equation" r:id="rId9" imgW="799753" imgH="393529" progId="Equation.3">
                    <p:embed/>
                    <p:pic>
                      <p:nvPicPr>
                        <p:cNvPr id="20494" name="Object 9">
                          <a:extLst>
                            <a:ext uri="{FF2B5EF4-FFF2-40B4-BE49-F238E27FC236}">
                              <a16:creationId xmlns:a16="http://schemas.microsoft.com/office/drawing/2014/main" id="{0F6A0827-8394-4676-A032-26080C8F234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2" y="2308"/>
                          <a:ext cx="504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84" name="Line 10">
            <a:extLst>
              <a:ext uri="{FF2B5EF4-FFF2-40B4-BE49-F238E27FC236}">
                <a16:creationId xmlns:a16="http://schemas.microsoft.com/office/drawing/2014/main" id="{1A2F4F2C-4F83-476E-989B-C992374815D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4191000"/>
            <a:ext cx="1143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485" name="Line 11">
            <a:extLst>
              <a:ext uri="{FF2B5EF4-FFF2-40B4-BE49-F238E27FC236}">
                <a16:creationId xmlns:a16="http://schemas.microsoft.com/office/drawing/2014/main" id="{A09E5468-5DCC-4891-BF17-FF20A39A89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4191000"/>
            <a:ext cx="1600200" cy="1066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486" name="Object 12">
            <a:extLst>
              <a:ext uri="{FF2B5EF4-FFF2-40B4-BE49-F238E27FC236}">
                <a16:creationId xmlns:a16="http://schemas.microsoft.com/office/drawing/2014/main" id="{E54C6472-8075-495C-9F82-AAB14241BE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1" y="5105401"/>
          <a:ext cx="2270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79" name="Equation" r:id="rId11" imgW="228501" imgH="545863" progId="Equation.3">
                  <p:embed/>
                </p:oleObj>
              </mc:Choice>
              <mc:Fallback>
                <p:oleObj name="Equation" r:id="rId11" imgW="228501" imgH="545863" progId="Equation.3">
                  <p:embed/>
                  <p:pic>
                    <p:nvPicPr>
                      <p:cNvPr id="20486" name="Object 12">
                        <a:extLst>
                          <a:ext uri="{FF2B5EF4-FFF2-40B4-BE49-F238E27FC236}">
                            <a16:creationId xmlns:a16="http://schemas.microsoft.com/office/drawing/2014/main" id="{E54C6472-8075-495C-9F82-AAB14241BE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1" y="5105401"/>
                        <a:ext cx="22701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13">
            <a:extLst>
              <a:ext uri="{FF2B5EF4-FFF2-40B4-BE49-F238E27FC236}">
                <a16:creationId xmlns:a16="http://schemas.microsoft.com/office/drawing/2014/main" id="{D6794587-0721-429F-B3F2-A941768B26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5105400"/>
          <a:ext cx="2159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80" name="Equation" r:id="rId13" imgW="215713" imgH="545626" progId="Equation.3">
                  <p:embed/>
                </p:oleObj>
              </mc:Choice>
              <mc:Fallback>
                <p:oleObj name="Equation" r:id="rId13" imgW="215713" imgH="545626" progId="Equation.3">
                  <p:embed/>
                  <p:pic>
                    <p:nvPicPr>
                      <p:cNvPr id="20487" name="Object 13">
                        <a:extLst>
                          <a:ext uri="{FF2B5EF4-FFF2-40B4-BE49-F238E27FC236}">
                            <a16:creationId xmlns:a16="http://schemas.microsoft.com/office/drawing/2014/main" id="{D6794587-0721-429F-B3F2-A941768B26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105400"/>
                        <a:ext cx="2159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14">
            <a:extLst>
              <a:ext uri="{FF2B5EF4-FFF2-40B4-BE49-F238E27FC236}">
                <a16:creationId xmlns:a16="http://schemas.microsoft.com/office/drawing/2014/main" id="{BE9257EF-77CC-4B86-957E-E878EF0D3E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37150" y="4038600"/>
          <a:ext cx="393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81" name="Equation" r:id="rId15" imgW="393359" imgH="304536" progId="Equation.3">
                  <p:embed/>
                </p:oleObj>
              </mc:Choice>
              <mc:Fallback>
                <p:oleObj name="Equation" r:id="rId15" imgW="393359" imgH="304536" progId="Equation.3">
                  <p:embed/>
                  <p:pic>
                    <p:nvPicPr>
                      <p:cNvPr id="20488" name="Object 14">
                        <a:extLst>
                          <a:ext uri="{FF2B5EF4-FFF2-40B4-BE49-F238E27FC236}">
                            <a16:creationId xmlns:a16="http://schemas.microsoft.com/office/drawing/2014/main" id="{BE9257EF-77CC-4B86-957E-E878EF0D3E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7150" y="4038600"/>
                        <a:ext cx="393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9" name="Line 15">
            <a:extLst>
              <a:ext uri="{FF2B5EF4-FFF2-40B4-BE49-F238E27FC236}">
                <a16:creationId xmlns:a16="http://schemas.microsoft.com/office/drawing/2014/main" id="{8B4DECE7-918A-426C-8298-14DD4EA3AB5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191000"/>
            <a:ext cx="1066800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0" name="Text Box 16">
            <a:extLst>
              <a:ext uri="{FF2B5EF4-FFF2-40B4-BE49-F238E27FC236}">
                <a16:creationId xmlns:a16="http://schemas.microsoft.com/office/drawing/2014/main" id="{C59FFB7E-875D-4EDC-83F4-7F580A47B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1" y="749301"/>
            <a:ext cx="2324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</a:rPr>
              <a:t>(2)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分布函数</a:t>
            </a:r>
          </a:p>
        </p:txBody>
      </p:sp>
    </p:spTree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/>
        </p:nvGraphicFramePr>
        <p:xfrm>
          <a:off x="795338" y="3978275"/>
          <a:ext cx="3925887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42" name="Document" r:id="rId3" imgW="1531141" imgH="327131" progId="Word.Document.8">
                  <p:embed/>
                </p:oleObj>
              </mc:Choice>
              <mc:Fallback>
                <p:oleObj name="Document" r:id="rId3" imgW="1531141" imgH="327131" progId="Word.Document.8">
                  <p:embed/>
                  <p:pic>
                    <p:nvPicPr>
                      <p:cNvPr id="6307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8" y="3978275"/>
                        <a:ext cx="3925887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408526"/>
              </p:ext>
            </p:extLst>
          </p:nvPr>
        </p:nvGraphicFramePr>
        <p:xfrm>
          <a:off x="798513" y="1482725"/>
          <a:ext cx="8291512" cy="268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43" name="Document" r:id="rId5" imgW="3430633" imgH="1117162" progId="Word.Document.8">
                  <p:embed/>
                </p:oleObj>
              </mc:Choice>
              <mc:Fallback>
                <p:oleObj name="Document" r:id="rId5" imgW="3430633" imgH="1117162" progId="Word.Document.8">
                  <p:embed/>
                  <p:pic>
                    <p:nvPicPr>
                      <p:cNvPr id="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513" y="1482725"/>
                        <a:ext cx="8291512" cy="268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2657265" y="4484909"/>
          <a:ext cx="4303712" cy="166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44" name="Document" r:id="rId7" imgW="1469004" imgH="647432" progId="Word.Document.8">
                  <p:embed/>
                </p:oleObj>
              </mc:Choice>
              <mc:Fallback>
                <p:oleObj name="Document" r:id="rId7" imgW="1469004" imgH="647432" progId="Word.Document.8">
                  <p:embed/>
                  <p:pic>
                    <p:nvPicPr>
                      <p:cNvPr id="1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265" y="4484909"/>
                        <a:ext cx="4303712" cy="166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55"/>
          <p:cNvGrpSpPr>
            <a:grpSpLocks noChangeAspect="1"/>
          </p:cNvGrpSpPr>
          <p:nvPr/>
        </p:nvGrpSpPr>
        <p:grpSpPr bwMode="auto">
          <a:xfrm>
            <a:off x="8501552" y="1559838"/>
            <a:ext cx="3054178" cy="2181988"/>
            <a:chOff x="2697" y="1350"/>
            <a:chExt cx="2529" cy="1808"/>
          </a:xfrm>
        </p:grpSpPr>
        <p:sp>
          <p:nvSpPr>
            <p:cNvPr id="5" name="AutoShape 56"/>
            <p:cNvSpPr>
              <a:spLocks noChangeAspect="1" noChangeArrowheads="1"/>
            </p:cNvSpPr>
            <p:nvPr/>
          </p:nvSpPr>
          <p:spPr bwMode="auto">
            <a:xfrm>
              <a:off x="2697" y="1350"/>
              <a:ext cx="2529" cy="1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Line 57"/>
            <p:cNvSpPr>
              <a:spLocks noChangeShapeType="1"/>
            </p:cNvSpPr>
            <p:nvPr/>
          </p:nvSpPr>
          <p:spPr bwMode="auto">
            <a:xfrm>
              <a:off x="2766" y="2692"/>
              <a:ext cx="218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Line 58"/>
            <p:cNvSpPr>
              <a:spLocks noChangeShapeType="1"/>
            </p:cNvSpPr>
            <p:nvPr/>
          </p:nvSpPr>
          <p:spPr bwMode="auto">
            <a:xfrm flipV="1">
              <a:off x="3317" y="1526"/>
              <a:ext cx="1" cy="14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/>
          </p:nvGraphicFramePr>
          <p:xfrm>
            <a:off x="4677" y="2714"/>
            <a:ext cx="31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445" name="Equation" r:id="rId9" imgW="126720" imgH="139680" progId="Equation.DSMT4">
                    <p:embed/>
                  </p:oleObj>
                </mc:Choice>
                <mc:Fallback>
                  <p:oleObj name="Equation" r:id="rId9" imgW="126720" imgH="139680" progId="Equation.DSMT4">
                    <p:embed/>
                    <p:pic>
                      <p:nvPicPr>
                        <p:cNvPr id="8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7" y="2714"/>
                          <a:ext cx="315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60"/>
            <p:cNvSpPr>
              <a:spLocks noChangeShapeType="1"/>
            </p:cNvSpPr>
            <p:nvPr/>
          </p:nvSpPr>
          <p:spPr bwMode="auto">
            <a:xfrm>
              <a:off x="3317" y="2648"/>
              <a:ext cx="1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3502" y="1856"/>
            <a:ext cx="966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446" name="Equation" r:id="rId11" imgW="583920" imgH="203040" progId="Equation.DSMT4">
                    <p:embed/>
                  </p:oleObj>
                </mc:Choice>
                <mc:Fallback>
                  <p:oleObj name="Equation" r:id="rId11" imgW="583920" imgH="203040" progId="Equation.DSMT4">
                    <p:embed/>
                    <p:pic>
                      <p:nvPicPr>
                        <p:cNvPr id="10" name="对象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2" y="1856"/>
                          <a:ext cx="966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62"/>
            <p:cNvSpPr>
              <a:spLocks noChangeShapeType="1"/>
            </p:cNvSpPr>
            <p:nvPr/>
          </p:nvSpPr>
          <p:spPr bwMode="auto">
            <a:xfrm>
              <a:off x="3318" y="1900"/>
              <a:ext cx="4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/>
          </p:nvGraphicFramePr>
          <p:xfrm>
            <a:off x="3065" y="1724"/>
            <a:ext cx="300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447" name="Equation" r:id="rId13" imgW="139680" imgH="177480" progId="Equation.DSMT4">
                    <p:embed/>
                  </p:oleObj>
                </mc:Choice>
                <mc:Fallback>
                  <p:oleObj name="Equation" r:id="rId13" imgW="139680" imgH="177480" progId="Equation.DSMT4">
                    <p:embed/>
                    <p:pic>
                      <p:nvPicPr>
                        <p:cNvPr id="13" name="对象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5" y="1724"/>
                          <a:ext cx="300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Oval 64"/>
            <p:cNvSpPr>
              <a:spLocks noChangeArrowheads="1"/>
            </p:cNvSpPr>
            <p:nvPr/>
          </p:nvSpPr>
          <p:spPr bwMode="auto">
            <a:xfrm>
              <a:off x="3295" y="2668"/>
              <a:ext cx="46" cy="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Line 65"/>
            <p:cNvSpPr>
              <a:spLocks noChangeShapeType="1"/>
            </p:cNvSpPr>
            <p:nvPr/>
          </p:nvSpPr>
          <p:spPr bwMode="auto">
            <a:xfrm>
              <a:off x="2766" y="2692"/>
              <a:ext cx="52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3019" y="2670"/>
            <a:ext cx="31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448" name="Equation" r:id="rId15" imgW="152280" imgH="177480" progId="Equation.DSMT4">
                    <p:embed/>
                  </p:oleObj>
                </mc:Choice>
                <mc:Fallback>
                  <p:oleObj name="Equation" r:id="rId15" imgW="152280" imgH="177480" progId="Equation.DSMT4">
                    <p:embed/>
                    <p:pic>
                      <p:nvPicPr>
                        <p:cNvPr id="16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9" y="2670"/>
                          <a:ext cx="31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/>
          </p:nvGraphicFramePr>
          <p:xfrm>
            <a:off x="3015" y="1422"/>
            <a:ext cx="34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449" name="Equation" r:id="rId17" imgW="139680" imgH="164880" progId="Equation.DSMT4">
                    <p:embed/>
                  </p:oleObj>
                </mc:Choice>
                <mc:Fallback>
                  <p:oleObj name="Equation" r:id="rId17" imgW="139680" imgH="164880" progId="Equation.DSMT4">
                    <p:embed/>
                    <p:pic>
                      <p:nvPicPr>
                        <p:cNvPr id="17" name="对象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5" y="1422"/>
                          <a:ext cx="347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Freeform 68"/>
            <p:cNvSpPr>
              <a:spLocks/>
            </p:cNvSpPr>
            <p:nvPr/>
          </p:nvSpPr>
          <p:spPr bwMode="auto">
            <a:xfrm>
              <a:off x="3322" y="1907"/>
              <a:ext cx="1305" cy="748"/>
            </a:xfrm>
            <a:custGeom>
              <a:avLst/>
              <a:gdLst>
                <a:gd name="T0" fmla="*/ 0 w 1305"/>
                <a:gd name="T1" fmla="*/ 0 h 748"/>
                <a:gd name="T2" fmla="*/ 305 w 1305"/>
                <a:gd name="T3" fmla="*/ 488 h 748"/>
                <a:gd name="T4" fmla="*/ 795 w 1305"/>
                <a:gd name="T5" fmla="*/ 678 h 748"/>
                <a:gd name="T6" fmla="*/ 1305 w 1305"/>
                <a:gd name="T7" fmla="*/ 748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5" h="748">
                  <a:moveTo>
                    <a:pt x="0" y="0"/>
                  </a:moveTo>
                  <a:cubicBezTo>
                    <a:pt x="86" y="187"/>
                    <a:pt x="173" y="375"/>
                    <a:pt x="305" y="488"/>
                  </a:cubicBezTo>
                  <a:cubicBezTo>
                    <a:pt x="437" y="601"/>
                    <a:pt x="628" y="635"/>
                    <a:pt x="795" y="678"/>
                  </a:cubicBezTo>
                  <a:cubicBezTo>
                    <a:pt x="962" y="721"/>
                    <a:pt x="1133" y="734"/>
                    <a:pt x="1305" y="748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" name="Group 69"/>
          <p:cNvGrpSpPr>
            <a:grpSpLocks noChangeAspect="1"/>
          </p:cNvGrpSpPr>
          <p:nvPr/>
        </p:nvGrpSpPr>
        <p:grpSpPr bwMode="auto">
          <a:xfrm>
            <a:off x="8392369" y="3757516"/>
            <a:ext cx="3190561" cy="2389506"/>
            <a:chOff x="2632" y="1189"/>
            <a:chExt cx="2720" cy="2020"/>
          </a:xfrm>
        </p:grpSpPr>
        <p:sp>
          <p:nvSpPr>
            <p:cNvPr id="20" name="AutoShape 70"/>
            <p:cNvSpPr>
              <a:spLocks noChangeAspect="1" noChangeArrowheads="1"/>
            </p:cNvSpPr>
            <p:nvPr/>
          </p:nvSpPr>
          <p:spPr bwMode="auto">
            <a:xfrm>
              <a:off x="2632" y="1189"/>
              <a:ext cx="2720" cy="2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Line 71"/>
            <p:cNvSpPr>
              <a:spLocks noChangeShapeType="1"/>
            </p:cNvSpPr>
            <p:nvPr/>
          </p:nvSpPr>
          <p:spPr bwMode="auto">
            <a:xfrm>
              <a:off x="2766" y="2692"/>
              <a:ext cx="2240" cy="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72"/>
            <p:cNvSpPr>
              <a:spLocks noChangeShapeType="1"/>
            </p:cNvSpPr>
            <p:nvPr/>
          </p:nvSpPr>
          <p:spPr bwMode="auto">
            <a:xfrm flipV="1">
              <a:off x="3318" y="1506"/>
              <a:ext cx="1" cy="15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23" name="对象 22"/>
            <p:cNvGraphicFramePr>
              <a:graphicFrameLocks noChangeAspect="1"/>
            </p:cNvGraphicFramePr>
            <p:nvPr/>
          </p:nvGraphicFramePr>
          <p:xfrm>
            <a:off x="4711" y="2734"/>
            <a:ext cx="33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450" name="Equation" r:id="rId19" imgW="126720" imgH="139680" progId="Equation.DSMT4">
                    <p:embed/>
                  </p:oleObj>
                </mc:Choice>
                <mc:Fallback>
                  <p:oleObj name="Equation" r:id="rId19" imgW="126720" imgH="139680" progId="Equation.DSMT4">
                    <p:embed/>
                    <p:pic>
                      <p:nvPicPr>
                        <p:cNvPr id="23" name="对象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1" y="2734"/>
                          <a:ext cx="33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Line 74"/>
            <p:cNvSpPr>
              <a:spLocks noChangeShapeType="1"/>
            </p:cNvSpPr>
            <p:nvPr/>
          </p:nvSpPr>
          <p:spPr bwMode="auto">
            <a:xfrm>
              <a:off x="3317" y="2648"/>
              <a:ext cx="1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Line 75"/>
            <p:cNvSpPr>
              <a:spLocks noChangeShapeType="1"/>
            </p:cNvSpPr>
            <p:nvPr/>
          </p:nvSpPr>
          <p:spPr bwMode="auto">
            <a:xfrm>
              <a:off x="3318" y="1921"/>
              <a:ext cx="4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/>
          </p:nvGraphicFramePr>
          <p:xfrm>
            <a:off x="3151" y="1746"/>
            <a:ext cx="190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451" name="Equation" r:id="rId21" imgW="88560" imgH="164880" progId="Equation.DSMT4">
                    <p:embed/>
                  </p:oleObj>
                </mc:Choice>
                <mc:Fallback>
                  <p:oleObj name="Equation" r:id="rId21" imgW="88560" imgH="164880" progId="Equation.DSMT4">
                    <p:embed/>
                    <p:pic>
                      <p:nvPicPr>
                        <p:cNvPr id="26" name="对象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1" y="1746"/>
                          <a:ext cx="190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Oval 77"/>
            <p:cNvSpPr>
              <a:spLocks noChangeArrowheads="1"/>
            </p:cNvSpPr>
            <p:nvPr/>
          </p:nvSpPr>
          <p:spPr bwMode="auto">
            <a:xfrm>
              <a:off x="3295" y="2668"/>
              <a:ext cx="46" cy="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Line 78"/>
            <p:cNvSpPr>
              <a:spLocks noChangeShapeType="1"/>
            </p:cNvSpPr>
            <p:nvPr/>
          </p:nvSpPr>
          <p:spPr bwMode="auto">
            <a:xfrm>
              <a:off x="2746" y="2675"/>
              <a:ext cx="595" cy="1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Line 79"/>
            <p:cNvSpPr>
              <a:spLocks noChangeShapeType="1"/>
            </p:cNvSpPr>
            <p:nvPr/>
          </p:nvSpPr>
          <p:spPr bwMode="auto">
            <a:xfrm>
              <a:off x="3318" y="1921"/>
              <a:ext cx="152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30" name="对象 29"/>
            <p:cNvGraphicFramePr>
              <a:graphicFrameLocks noChangeAspect="1"/>
            </p:cNvGraphicFramePr>
            <p:nvPr/>
          </p:nvGraphicFramePr>
          <p:xfrm>
            <a:off x="2950" y="2714"/>
            <a:ext cx="31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452" name="Equation" r:id="rId23" imgW="152280" imgH="177480" progId="Equation.DSMT4">
                    <p:embed/>
                  </p:oleObj>
                </mc:Choice>
                <mc:Fallback>
                  <p:oleObj name="Equation" r:id="rId23" imgW="152280" imgH="177480" progId="Equation.DSMT4">
                    <p:embed/>
                    <p:pic>
                      <p:nvPicPr>
                        <p:cNvPr id="30" name="对象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0" y="2714"/>
                          <a:ext cx="31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30"/>
            <p:cNvGraphicFramePr>
              <a:graphicFrameLocks noChangeAspect="1"/>
            </p:cNvGraphicFramePr>
            <p:nvPr/>
          </p:nvGraphicFramePr>
          <p:xfrm>
            <a:off x="3525" y="1572"/>
            <a:ext cx="851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453" name="Equation" r:id="rId25" imgW="583920" imgH="203040" progId="Equation.DSMT4">
                    <p:embed/>
                  </p:oleObj>
                </mc:Choice>
                <mc:Fallback>
                  <p:oleObj name="Equation" r:id="rId25" imgW="583920" imgH="203040" progId="Equation.DSMT4">
                    <p:embed/>
                    <p:pic>
                      <p:nvPicPr>
                        <p:cNvPr id="31" name="对象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5" y="1572"/>
                          <a:ext cx="851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Freeform 82"/>
            <p:cNvSpPr>
              <a:spLocks/>
            </p:cNvSpPr>
            <p:nvPr/>
          </p:nvSpPr>
          <p:spPr bwMode="auto">
            <a:xfrm>
              <a:off x="3319" y="1971"/>
              <a:ext cx="1303" cy="704"/>
            </a:xfrm>
            <a:custGeom>
              <a:avLst/>
              <a:gdLst>
                <a:gd name="T0" fmla="*/ 0 w 1303"/>
                <a:gd name="T1" fmla="*/ 704 h 704"/>
                <a:gd name="T2" fmla="*/ 303 w 1303"/>
                <a:gd name="T3" fmla="*/ 266 h 704"/>
                <a:gd name="T4" fmla="*/ 753 w 1303"/>
                <a:gd name="T5" fmla="*/ 75 h 704"/>
                <a:gd name="T6" fmla="*/ 1303 w 1303"/>
                <a:gd name="T7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3" h="704">
                  <a:moveTo>
                    <a:pt x="0" y="704"/>
                  </a:moveTo>
                  <a:cubicBezTo>
                    <a:pt x="88" y="537"/>
                    <a:pt x="177" y="371"/>
                    <a:pt x="303" y="266"/>
                  </a:cubicBezTo>
                  <a:cubicBezTo>
                    <a:pt x="429" y="161"/>
                    <a:pt x="586" y="119"/>
                    <a:pt x="753" y="75"/>
                  </a:cubicBezTo>
                  <a:cubicBezTo>
                    <a:pt x="920" y="31"/>
                    <a:pt x="1211" y="12"/>
                    <a:pt x="1303" y="0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33" name="对象 32"/>
            <p:cNvGraphicFramePr>
              <a:graphicFrameLocks noChangeAspect="1"/>
            </p:cNvGraphicFramePr>
            <p:nvPr/>
          </p:nvGraphicFramePr>
          <p:xfrm>
            <a:off x="3002" y="1427"/>
            <a:ext cx="318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454" name="Equation" r:id="rId27" imgW="139680" imgH="164880" progId="Equation.DSMT4">
                    <p:embed/>
                  </p:oleObj>
                </mc:Choice>
                <mc:Fallback>
                  <p:oleObj name="Equation" r:id="rId27" imgW="139680" imgH="164880" progId="Equation.DSMT4">
                    <p:embed/>
                    <p:pic>
                      <p:nvPicPr>
                        <p:cNvPr id="33" name="对象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2" y="1427"/>
                          <a:ext cx="318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Rectangle 5">
            <a:extLst>
              <a:ext uri="{FF2B5EF4-FFF2-40B4-BE49-F238E27FC236}">
                <a16:creationId xmlns:a16="http://schemas.microsoft.com/office/drawing/2014/main" id="{A41A2C91-82E7-422D-AA22-5A89A02A3D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3742" y="748000"/>
            <a:ext cx="2232025" cy="57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800" b="1" u="none" strike="noStrike" kern="1200" cap="none" spc="200" normalizeH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latin typeface="Tahoma" panose="020B0604030504040204" pitchFamily="34" charset="0"/>
                <a:ea typeface="华文中宋" panose="02010600040101010101" pitchFamily="2" charset="-122"/>
              </a:rPr>
              <a:t>指数分布</a:t>
            </a:r>
          </a:p>
        </p:txBody>
      </p:sp>
    </p:spTree>
    <p:extLst>
      <p:ext uri="{BB962C8B-B14F-4D97-AF65-F5344CB8AC3E}">
        <p14:creationId xmlns:p14="http://schemas.microsoft.com/office/powerpoint/2010/main" val="164676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745C7299-F06A-43E6-802B-EAE4B69BC9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417377"/>
              </p:ext>
            </p:extLst>
          </p:nvPr>
        </p:nvGraphicFramePr>
        <p:xfrm>
          <a:off x="1325082" y="1405025"/>
          <a:ext cx="854075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0" name="Document" r:id="rId3" imgW="3779085" imgH="810878" progId="Word.Document.8">
                  <p:embed/>
                </p:oleObj>
              </mc:Choice>
              <mc:Fallback>
                <p:oleObj name="Document" r:id="rId3" imgW="3779085" imgH="810878" progId="Word.Document.8">
                  <p:embed/>
                  <p:pic>
                    <p:nvPicPr>
                      <p:cNvPr id="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082" y="1405025"/>
                        <a:ext cx="854075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416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>
            <a:extLst>
              <a:ext uri="{FF2B5EF4-FFF2-40B4-BE49-F238E27FC236}">
                <a16:creationId xmlns:a16="http://schemas.microsoft.com/office/drawing/2014/main" id="{6821FF2C-B3F7-4D79-B02F-34748A777C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9338" y="2133600"/>
          <a:ext cx="75057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57" name="Equation" r:id="rId3" imgW="7505700" imgH="2679700" progId="Equation.3">
                  <p:embed/>
                </p:oleObj>
              </mc:Choice>
              <mc:Fallback>
                <p:oleObj name="Equation" r:id="rId3" imgW="7505700" imgH="2679700" progId="Equation.3">
                  <p:embed/>
                  <p:pic>
                    <p:nvPicPr>
                      <p:cNvPr id="22530" name="Object 2">
                        <a:extLst>
                          <a:ext uri="{FF2B5EF4-FFF2-40B4-BE49-F238E27FC236}">
                            <a16:creationId xmlns:a16="http://schemas.microsoft.com/office/drawing/2014/main" id="{6821FF2C-B3F7-4D79-B02F-34748A777C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38" y="2133600"/>
                        <a:ext cx="75057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Text Box 3">
            <a:extLst>
              <a:ext uri="{FF2B5EF4-FFF2-40B4-BE49-F238E27FC236}">
                <a16:creationId xmlns:a16="http://schemas.microsoft.com/office/drawing/2014/main" id="{CA8EFED4-09A1-4AC1-9319-1C185FC4B8E4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008588" y="730250"/>
            <a:ext cx="4537075" cy="579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zh-CN" altLang="en-US" sz="3200" dirty="0">
                <a:latin typeface="Times New Roman" panose="02020603050405020304" pitchFamily="18" charset="0"/>
                <a:ea typeface="华文中宋" panose="02010600040101010101" pitchFamily="2" charset="-122"/>
              </a:rPr>
              <a:t>正态分布</a:t>
            </a:r>
            <a:r>
              <a:rPr lang="en-US" altLang="zh-CN" sz="3200" dirty="0">
                <a:latin typeface="Times New Roman" panose="02020603050405020304" pitchFamily="18" charset="0"/>
                <a:ea typeface="华文中宋" panose="02010600040101010101" pitchFamily="2" charset="-122"/>
              </a:rPr>
              <a:t>(</a:t>
            </a:r>
            <a:r>
              <a:rPr lang="zh-CN" altLang="en-US" sz="3200" dirty="0">
                <a:latin typeface="Times New Roman" panose="02020603050405020304" pitchFamily="18" charset="0"/>
                <a:ea typeface="华文中宋" panose="02010600040101010101" pitchFamily="2" charset="-122"/>
              </a:rPr>
              <a:t>或高斯分布</a:t>
            </a:r>
            <a:r>
              <a:rPr lang="en-US" altLang="zh-CN" sz="3200" dirty="0">
                <a:latin typeface="Times New Roman" panose="02020603050405020304" pitchFamily="18" charset="0"/>
                <a:ea typeface="华文中宋" panose="02010600040101010101" pitchFamily="2" charset="-122"/>
              </a:rPr>
              <a:t>)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AFCF45CE-21E7-43DE-A178-AEDF7A75B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1483" y="146208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</a:rPr>
              <a:t>(1)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</a:p>
        </p:txBody>
      </p:sp>
    </p:spTree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>
            <a:extLst>
              <a:ext uri="{FF2B5EF4-FFF2-40B4-BE49-F238E27FC236}">
                <a16:creationId xmlns:a16="http://schemas.microsoft.com/office/drawing/2014/main" id="{9E6A4622-4671-4E9D-85FE-BAC04AEDDF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84525" y="1196975"/>
          <a:ext cx="3797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81" name="Equation" r:id="rId3" imgW="3797300" imgH="1003300" progId="Equation.3">
                  <p:embed/>
                </p:oleObj>
              </mc:Choice>
              <mc:Fallback>
                <p:oleObj name="Equation" r:id="rId3" imgW="3797300" imgH="1003300" progId="Equation.3">
                  <p:embed/>
                  <p:pic>
                    <p:nvPicPr>
                      <p:cNvPr id="23554" name="Object 2">
                        <a:extLst>
                          <a:ext uri="{FF2B5EF4-FFF2-40B4-BE49-F238E27FC236}">
                            <a16:creationId xmlns:a16="http://schemas.microsoft.com/office/drawing/2014/main" id="{9E6A4622-4671-4E9D-85FE-BAC04AEDDF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525" y="1196975"/>
                        <a:ext cx="37973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Text Box 3">
            <a:extLst>
              <a:ext uri="{FF2B5EF4-FFF2-40B4-BE49-F238E27FC236}">
                <a16:creationId xmlns:a16="http://schemas.microsoft.com/office/drawing/2014/main" id="{898E3A8D-95D0-44DC-A5A8-98288335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5837" y="812799"/>
            <a:ext cx="2827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</a:rPr>
              <a:t>(2)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分布函数</a:t>
            </a:r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C1266324-F530-410A-B933-E416CBB19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050" y="2449514"/>
            <a:ext cx="5803900" cy="3716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>
            <a:extLst>
              <a:ext uri="{FF2B5EF4-FFF2-40B4-BE49-F238E27FC236}">
                <a16:creationId xmlns:a16="http://schemas.microsoft.com/office/drawing/2014/main" id="{8BAD7147-EEDB-4E72-B976-B9F2C8F137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5550" y="1484313"/>
          <a:ext cx="74437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7" name="公式" r:id="rId3" imgW="7772400" imgH="1003300" progId="Equation.3">
                  <p:embed/>
                </p:oleObj>
              </mc:Choice>
              <mc:Fallback>
                <p:oleObj name="公式" r:id="rId3" imgW="7772400" imgH="1003300" progId="Equation.3">
                  <p:embed/>
                  <p:pic>
                    <p:nvPicPr>
                      <p:cNvPr id="24578" name="Object 2">
                        <a:extLst>
                          <a:ext uri="{FF2B5EF4-FFF2-40B4-BE49-F238E27FC236}">
                            <a16:creationId xmlns:a16="http://schemas.microsoft.com/office/drawing/2014/main" id="{8BAD7147-EEDB-4E72-B976-B9F2C8F137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1484313"/>
                        <a:ext cx="7443788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Rectangle 3">
            <a:extLst>
              <a:ext uri="{FF2B5EF4-FFF2-40B4-BE49-F238E27FC236}">
                <a16:creationId xmlns:a16="http://schemas.microsoft.com/office/drawing/2014/main" id="{C4E7ECFE-FBE0-4C8E-95A8-C240A2F3D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4676" y="2590801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anose="02020603050405020304" pitchFamily="18" charset="0"/>
              </a:rPr>
              <a:t>标准正态分布的概率密度表示为</a:t>
            </a:r>
          </a:p>
        </p:txBody>
      </p:sp>
      <p:graphicFrame>
        <p:nvGraphicFramePr>
          <p:cNvPr id="24580" name="Object 4">
            <a:extLst>
              <a:ext uri="{FF2B5EF4-FFF2-40B4-BE49-F238E27FC236}">
                <a16:creationId xmlns:a16="http://schemas.microsoft.com/office/drawing/2014/main" id="{9A7EC9BD-4A03-453F-B4FA-4E94832E0A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9450" y="3098800"/>
          <a:ext cx="4876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8" name="Equation" r:id="rId5" imgW="4876800" imgH="977900" progId="Equation.3">
                  <p:embed/>
                </p:oleObj>
              </mc:Choice>
              <mc:Fallback>
                <p:oleObj name="Equation" r:id="rId5" imgW="4876800" imgH="977900" progId="Equation.3">
                  <p:embed/>
                  <p:pic>
                    <p:nvPicPr>
                      <p:cNvPr id="24580" name="Object 4">
                        <a:extLst>
                          <a:ext uri="{FF2B5EF4-FFF2-40B4-BE49-F238E27FC236}">
                            <a16:creationId xmlns:a16="http://schemas.microsoft.com/office/drawing/2014/main" id="{9A7EC9BD-4A03-453F-B4FA-4E94832E0A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3098800"/>
                        <a:ext cx="4876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Rectangle 5">
            <a:extLst>
              <a:ext uri="{FF2B5EF4-FFF2-40B4-BE49-F238E27FC236}">
                <a16:creationId xmlns:a16="http://schemas.microsoft.com/office/drawing/2014/main" id="{2EC88641-6EE6-4E49-8818-D5927F0E0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1" y="4149726"/>
            <a:ext cx="5184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anose="02020603050405020304" pitchFamily="18" charset="0"/>
              </a:rPr>
              <a:t>标准正态分布的分布函数表示为</a:t>
            </a:r>
          </a:p>
        </p:txBody>
      </p:sp>
      <p:graphicFrame>
        <p:nvGraphicFramePr>
          <p:cNvPr id="24582" name="Object 6">
            <a:extLst>
              <a:ext uri="{FF2B5EF4-FFF2-40B4-BE49-F238E27FC236}">
                <a16:creationId xmlns:a16="http://schemas.microsoft.com/office/drawing/2014/main" id="{54AEA098-857A-4394-B702-B675B2926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9450" y="4724400"/>
          <a:ext cx="57292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29" name="Equation" r:id="rId7" imgW="5727700" imgH="977900" progId="Equation.3">
                  <p:embed/>
                </p:oleObj>
              </mc:Choice>
              <mc:Fallback>
                <p:oleObj name="Equation" r:id="rId7" imgW="5727700" imgH="977900" progId="Equation.3">
                  <p:embed/>
                  <p:pic>
                    <p:nvPicPr>
                      <p:cNvPr id="24582" name="Object 6">
                        <a:extLst>
                          <a:ext uri="{FF2B5EF4-FFF2-40B4-BE49-F238E27FC236}">
                            <a16:creationId xmlns:a16="http://schemas.microsoft.com/office/drawing/2014/main" id="{54AEA098-857A-4394-B702-B675B2926C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4724400"/>
                        <a:ext cx="572928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Text Box 7">
            <a:extLst>
              <a:ext uri="{FF2B5EF4-FFF2-40B4-BE49-F238E27FC236}">
                <a16:creationId xmlns:a16="http://schemas.microsoft.com/office/drawing/2014/main" id="{24AC9FA1-E28D-4A93-B4E0-55A5BE9E2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3965" y="711200"/>
            <a:ext cx="3187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</a:rPr>
              <a:t>(3)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标准正态分布</a:t>
            </a:r>
          </a:p>
        </p:txBody>
      </p:sp>
    </p:spTree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5F8E9639-C093-48E1-92FA-58FFB3205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1" y="765176"/>
            <a:ext cx="3946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anose="02020603050405020304" pitchFamily="18" charset="0"/>
              </a:rPr>
              <a:t>标准正态分布的图形</a:t>
            </a:r>
          </a:p>
        </p:txBody>
      </p:sp>
      <p:pic>
        <p:nvPicPr>
          <p:cNvPr id="25603" name="Picture 3">
            <a:extLst>
              <a:ext uri="{FF2B5EF4-FFF2-40B4-BE49-F238E27FC236}">
                <a16:creationId xmlns:a16="http://schemas.microsoft.com/office/drawing/2014/main" id="{3005874A-B482-49B2-AB09-A24A64BC5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628776"/>
            <a:ext cx="3657600" cy="3241675"/>
          </a:xfrm>
          <a:prstGeom prst="rect">
            <a:avLst/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4" name="Picture 4">
            <a:extLst>
              <a:ext uri="{FF2B5EF4-FFF2-40B4-BE49-F238E27FC236}">
                <a16:creationId xmlns:a16="http://schemas.microsoft.com/office/drawing/2014/main" id="{2192E0B7-EF43-4644-B061-D8F3B8E0A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863" y="1628776"/>
            <a:ext cx="3657600" cy="3241675"/>
          </a:xfrm>
          <a:prstGeom prst="rect">
            <a:avLst/>
          </a:prstGeom>
          <a:noFill/>
          <a:ln w="28575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>
            <a:extLst>
              <a:ext uri="{FF2B5EF4-FFF2-40B4-BE49-F238E27FC236}">
                <a16:creationId xmlns:a16="http://schemas.microsoft.com/office/drawing/2014/main" id="{82181346-ECCD-42F2-9B95-E5F97C8B8D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557338"/>
          <a:ext cx="6642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1" name="Equation" r:id="rId3" imgW="6621957" imgH="815285" progId="Equation.3">
                  <p:embed/>
                </p:oleObj>
              </mc:Choice>
              <mc:Fallback>
                <p:oleObj name="Equation" r:id="rId3" imgW="6621957" imgH="815285" progId="Equation.3">
                  <p:embed/>
                  <p:pic>
                    <p:nvPicPr>
                      <p:cNvPr id="26626" name="Object 2">
                        <a:extLst>
                          <a:ext uri="{FF2B5EF4-FFF2-40B4-BE49-F238E27FC236}">
                            <a16:creationId xmlns:a16="http://schemas.microsoft.com/office/drawing/2014/main" id="{82181346-ECCD-42F2-9B95-E5F97C8B8D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57338"/>
                        <a:ext cx="6642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>
            <a:extLst>
              <a:ext uri="{FF2B5EF4-FFF2-40B4-BE49-F238E27FC236}">
                <a16:creationId xmlns:a16="http://schemas.microsoft.com/office/drawing/2014/main" id="{7F42D68F-0597-4DC1-8ED6-D77CF2B7AA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1" y="2576513"/>
          <a:ext cx="61706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2" name="Equation" r:id="rId5" imgW="6301705" imgH="876261" progId="Equation.3">
                  <p:embed/>
                </p:oleObj>
              </mc:Choice>
              <mc:Fallback>
                <p:oleObj name="Equation" r:id="rId5" imgW="6301705" imgH="876261" progId="Equation.3">
                  <p:embed/>
                  <p:pic>
                    <p:nvPicPr>
                      <p:cNvPr id="26627" name="Object 3">
                        <a:extLst>
                          <a:ext uri="{FF2B5EF4-FFF2-40B4-BE49-F238E27FC236}">
                            <a16:creationId xmlns:a16="http://schemas.microsoft.com/office/drawing/2014/main" id="{7F42D68F-0597-4DC1-8ED6-D77CF2B7AA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2576513"/>
                        <a:ext cx="617061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>
            <a:extLst>
              <a:ext uri="{FF2B5EF4-FFF2-40B4-BE49-F238E27FC236}">
                <a16:creationId xmlns:a16="http://schemas.microsoft.com/office/drawing/2014/main" id="{2803AD5F-400D-4DB7-8A13-5BAF9F0263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729038"/>
          <a:ext cx="33782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3" name="Equation" r:id="rId7" imgW="3352658" imgH="449430" progId="Equation.3">
                  <p:embed/>
                </p:oleObj>
              </mc:Choice>
              <mc:Fallback>
                <p:oleObj name="Equation" r:id="rId7" imgW="3352658" imgH="449430" progId="Equation.3">
                  <p:embed/>
                  <p:pic>
                    <p:nvPicPr>
                      <p:cNvPr id="26628" name="Object 4">
                        <a:extLst>
                          <a:ext uri="{FF2B5EF4-FFF2-40B4-BE49-F238E27FC236}">
                            <a16:creationId xmlns:a16="http://schemas.microsoft.com/office/drawing/2014/main" id="{2803AD5F-400D-4DB7-8A13-5BAF9F0263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729038"/>
                        <a:ext cx="33782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9" name="Text Box 5">
            <a:extLst>
              <a:ext uri="{FF2B5EF4-FFF2-40B4-BE49-F238E27FC236}">
                <a16:creationId xmlns:a16="http://schemas.microsoft.com/office/drawing/2014/main" id="{D84904C7-163C-4129-8903-1497126AF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520" y="723900"/>
            <a:ext cx="2900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</a:rPr>
              <a:t>(4)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重要公式</a:t>
            </a:r>
          </a:p>
        </p:txBody>
      </p:sp>
    </p:spTree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E7D794B-3FDD-489D-A4C3-22D6C0890E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28776" y="741364"/>
            <a:ext cx="4754562" cy="579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zh-CN" altLang="en-US" sz="3200" dirty="0">
                <a:latin typeface="Tahoma" panose="020B0604030504040204" pitchFamily="34" charset="0"/>
                <a:ea typeface="华文中宋" panose="02010600040101010101" pitchFamily="2" charset="-122"/>
              </a:rPr>
              <a:t>随机变量的函数的分布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88925907-3160-4513-987D-4531AE83A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856" y="1371266"/>
            <a:ext cx="53832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(1)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离散型随机变量的函数的分布</a:t>
            </a:r>
          </a:p>
        </p:txBody>
      </p:sp>
      <p:graphicFrame>
        <p:nvGraphicFramePr>
          <p:cNvPr id="27652" name="Object 4">
            <a:extLst>
              <a:ext uri="{FF2B5EF4-FFF2-40B4-BE49-F238E27FC236}">
                <a16:creationId xmlns:a16="http://schemas.microsoft.com/office/drawing/2014/main" id="{3E99B4ED-A171-4128-90A9-D2E595F3FF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5525" y="2001838"/>
          <a:ext cx="7556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2" name="Equation" r:id="rId3" imgW="7556500" imgH="977900" progId="Equation.3">
                  <p:embed/>
                </p:oleObj>
              </mc:Choice>
              <mc:Fallback>
                <p:oleObj name="Equation" r:id="rId3" imgW="7556500" imgH="977900" progId="Equation.3">
                  <p:embed/>
                  <p:pic>
                    <p:nvPicPr>
                      <p:cNvPr id="27652" name="Object 4">
                        <a:extLst>
                          <a:ext uri="{FF2B5EF4-FFF2-40B4-BE49-F238E27FC236}">
                            <a16:creationId xmlns:a16="http://schemas.microsoft.com/office/drawing/2014/main" id="{3E99B4ED-A171-4128-90A9-D2E595F3FF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525" y="2001838"/>
                        <a:ext cx="7556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53" name="Group 5">
            <a:extLst>
              <a:ext uri="{FF2B5EF4-FFF2-40B4-BE49-F238E27FC236}">
                <a16:creationId xmlns:a16="http://schemas.microsoft.com/office/drawing/2014/main" id="{DB7067F9-6BAF-464D-BC28-E770D20430CE}"/>
              </a:ext>
            </a:extLst>
          </p:cNvPr>
          <p:cNvGrpSpPr>
            <a:grpSpLocks/>
          </p:cNvGrpSpPr>
          <p:nvPr/>
        </p:nvGrpSpPr>
        <p:grpSpPr bwMode="auto">
          <a:xfrm>
            <a:off x="2852738" y="3081338"/>
            <a:ext cx="6629400" cy="1066800"/>
            <a:chOff x="576" y="2352"/>
            <a:chExt cx="4560" cy="672"/>
          </a:xfrm>
        </p:grpSpPr>
        <p:sp>
          <p:nvSpPr>
            <p:cNvPr id="27668" name="Line 6">
              <a:extLst>
                <a:ext uri="{FF2B5EF4-FFF2-40B4-BE49-F238E27FC236}">
                  <a16:creationId xmlns:a16="http://schemas.microsoft.com/office/drawing/2014/main" id="{5C875BBA-E57B-4CF0-8D3A-E88F93B7EB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352"/>
              <a:ext cx="456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69" name="Line 7">
              <a:extLst>
                <a:ext uri="{FF2B5EF4-FFF2-40B4-BE49-F238E27FC236}">
                  <a16:creationId xmlns:a16="http://schemas.microsoft.com/office/drawing/2014/main" id="{41C0C7FE-5477-453F-B878-42DC188110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3024"/>
              <a:ext cx="456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0" name="Line 8">
              <a:extLst>
                <a:ext uri="{FF2B5EF4-FFF2-40B4-BE49-F238E27FC236}">
                  <a16:creationId xmlns:a16="http://schemas.microsoft.com/office/drawing/2014/main" id="{A7E4F1CB-7CB4-479A-924B-03A8E8C5F7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352"/>
              <a:ext cx="0" cy="67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71" name="Line 9">
              <a:extLst>
                <a:ext uri="{FF2B5EF4-FFF2-40B4-BE49-F238E27FC236}">
                  <a16:creationId xmlns:a16="http://schemas.microsoft.com/office/drawing/2014/main" id="{BF35ED47-78FC-4628-AE5E-10BE7A694B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688"/>
              <a:ext cx="456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27654" name="Object 10">
            <a:extLst>
              <a:ext uri="{FF2B5EF4-FFF2-40B4-BE49-F238E27FC236}">
                <a16:creationId xmlns:a16="http://schemas.microsoft.com/office/drawing/2014/main" id="{0BF025EF-405C-4EDD-9448-84D06F2304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81338" y="3233738"/>
          <a:ext cx="355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3" name="Equation" r:id="rId5" imgW="355446" imgH="291973" progId="Equation.3">
                  <p:embed/>
                </p:oleObj>
              </mc:Choice>
              <mc:Fallback>
                <p:oleObj name="Equation" r:id="rId5" imgW="355446" imgH="291973" progId="Equation.3">
                  <p:embed/>
                  <p:pic>
                    <p:nvPicPr>
                      <p:cNvPr id="27654" name="Object 10">
                        <a:extLst>
                          <a:ext uri="{FF2B5EF4-FFF2-40B4-BE49-F238E27FC236}">
                            <a16:creationId xmlns:a16="http://schemas.microsoft.com/office/drawing/2014/main" id="{0BF025EF-405C-4EDD-9448-84D06F2304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3233738"/>
                        <a:ext cx="3556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11">
            <a:extLst>
              <a:ext uri="{FF2B5EF4-FFF2-40B4-BE49-F238E27FC236}">
                <a16:creationId xmlns:a16="http://schemas.microsoft.com/office/drawing/2014/main" id="{054F01BD-1AA5-4E71-BE5D-61C1880D36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81338" y="3690938"/>
          <a:ext cx="38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4" name="Equation" r:id="rId7" imgW="380835" imgH="431613" progId="Equation.3">
                  <p:embed/>
                </p:oleObj>
              </mc:Choice>
              <mc:Fallback>
                <p:oleObj name="Equation" r:id="rId7" imgW="380835" imgH="431613" progId="Equation.3">
                  <p:embed/>
                  <p:pic>
                    <p:nvPicPr>
                      <p:cNvPr id="27655" name="Object 11">
                        <a:extLst>
                          <a:ext uri="{FF2B5EF4-FFF2-40B4-BE49-F238E27FC236}">
                            <a16:creationId xmlns:a16="http://schemas.microsoft.com/office/drawing/2014/main" id="{054F01BD-1AA5-4E71-BE5D-61C1880D36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3690938"/>
                        <a:ext cx="381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12">
            <a:extLst>
              <a:ext uri="{FF2B5EF4-FFF2-40B4-BE49-F238E27FC236}">
                <a16:creationId xmlns:a16="http://schemas.microsoft.com/office/drawing/2014/main" id="{315F3884-4034-4658-AB6E-7095C962AD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8138" y="3157538"/>
          <a:ext cx="4470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5" name="Equation" r:id="rId9" imgW="4470400" imgH="431800" progId="Equation.3">
                  <p:embed/>
                </p:oleObj>
              </mc:Choice>
              <mc:Fallback>
                <p:oleObj name="Equation" r:id="rId9" imgW="4470400" imgH="431800" progId="Equation.3">
                  <p:embed/>
                  <p:pic>
                    <p:nvPicPr>
                      <p:cNvPr id="27656" name="Object 12">
                        <a:extLst>
                          <a:ext uri="{FF2B5EF4-FFF2-40B4-BE49-F238E27FC236}">
                            <a16:creationId xmlns:a16="http://schemas.microsoft.com/office/drawing/2014/main" id="{315F3884-4034-4658-AB6E-7095C962AD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8138" y="3157538"/>
                        <a:ext cx="4470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13">
            <a:extLst>
              <a:ext uri="{FF2B5EF4-FFF2-40B4-BE49-F238E27FC236}">
                <a16:creationId xmlns:a16="http://schemas.microsoft.com/office/drawing/2014/main" id="{B3E246D4-85F8-4953-B9A1-B067CA2EB4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9088" y="3690938"/>
          <a:ext cx="4508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6" name="Equation" r:id="rId11" imgW="4508500" imgH="431800" progId="Equation.3">
                  <p:embed/>
                </p:oleObj>
              </mc:Choice>
              <mc:Fallback>
                <p:oleObj name="Equation" r:id="rId11" imgW="4508500" imgH="431800" progId="Equation.3">
                  <p:embed/>
                  <p:pic>
                    <p:nvPicPr>
                      <p:cNvPr id="27657" name="Object 13">
                        <a:extLst>
                          <a:ext uri="{FF2B5EF4-FFF2-40B4-BE49-F238E27FC236}">
                            <a16:creationId xmlns:a16="http://schemas.microsoft.com/office/drawing/2014/main" id="{B3E246D4-85F8-4953-B9A1-B067CA2EB4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9088" y="3690938"/>
                        <a:ext cx="4508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14">
            <a:extLst>
              <a:ext uri="{FF2B5EF4-FFF2-40B4-BE49-F238E27FC236}">
                <a16:creationId xmlns:a16="http://schemas.microsoft.com/office/drawing/2014/main" id="{30BD5636-3CEF-4DCD-8DDD-FA6651F743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8213" y="4378325"/>
          <a:ext cx="3746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7" name="Equation" r:id="rId13" imgW="3746500" imgH="431800" progId="Equation.3">
                  <p:embed/>
                </p:oleObj>
              </mc:Choice>
              <mc:Fallback>
                <p:oleObj name="Equation" r:id="rId13" imgW="3746500" imgH="431800" progId="Equation.3">
                  <p:embed/>
                  <p:pic>
                    <p:nvPicPr>
                      <p:cNvPr id="27658" name="Object 14">
                        <a:extLst>
                          <a:ext uri="{FF2B5EF4-FFF2-40B4-BE49-F238E27FC236}">
                            <a16:creationId xmlns:a16="http://schemas.microsoft.com/office/drawing/2014/main" id="{30BD5636-3CEF-4DCD-8DDD-FA6651F743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4378325"/>
                        <a:ext cx="3746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59" name="Group 15">
            <a:extLst>
              <a:ext uri="{FF2B5EF4-FFF2-40B4-BE49-F238E27FC236}">
                <a16:creationId xmlns:a16="http://schemas.microsoft.com/office/drawing/2014/main" id="{6672012D-4468-4986-A8F5-D50D4BB382C0}"/>
              </a:ext>
            </a:extLst>
          </p:cNvPr>
          <p:cNvGrpSpPr>
            <a:grpSpLocks/>
          </p:cNvGrpSpPr>
          <p:nvPr/>
        </p:nvGrpSpPr>
        <p:grpSpPr bwMode="auto">
          <a:xfrm>
            <a:off x="2530475" y="4953000"/>
            <a:ext cx="7239000" cy="1066800"/>
            <a:chOff x="624" y="3168"/>
            <a:chExt cx="4560" cy="672"/>
          </a:xfrm>
        </p:grpSpPr>
        <p:sp>
          <p:nvSpPr>
            <p:cNvPr id="27660" name="Line 16">
              <a:extLst>
                <a:ext uri="{FF2B5EF4-FFF2-40B4-BE49-F238E27FC236}">
                  <a16:creationId xmlns:a16="http://schemas.microsoft.com/office/drawing/2014/main" id="{4859034D-F5CE-415D-844C-D99C549C4F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168"/>
              <a:ext cx="456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61" name="Line 17">
              <a:extLst>
                <a:ext uri="{FF2B5EF4-FFF2-40B4-BE49-F238E27FC236}">
                  <a16:creationId xmlns:a16="http://schemas.microsoft.com/office/drawing/2014/main" id="{8CE7B9B6-F9E6-4668-9FFA-1D7385757E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840"/>
              <a:ext cx="456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62" name="Line 18">
              <a:extLst>
                <a:ext uri="{FF2B5EF4-FFF2-40B4-BE49-F238E27FC236}">
                  <a16:creationId xmlns:a16="http://schemas.microsoft.com/office/drawing/2014/main" id="{AB6C3919-21A8-4F3D-8709-6F961F5FD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3168"/>
              <a:ext cx="0" cy="67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663" name="Line 19">
              <a:extLst>
                <a:ext uri="{FF2B5EF4-FFF2-40B4-BE49-F238E27FC236}">
                  <a16:creationId xmlns:a16="http://schemas.microsoft.com/office/drawing/2014/main" id="{7E83091A-EDB0-47FD-BB73-E3E0D2F879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504"/>
              <a:ext cx="456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7664" name="Object 20">
              <a:extLst>
                <a:ext uri="{FF2B5EF4-FFF2-40B4-BE49-F238E27FC236}">
                  <a16:creationId xmlns:a16="http://schemas.microsoft.com/office/drawing/2014/main" id="{CCDFBD9C-77D6-41A9-A31B-ABD18170E0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3552"/>
            <a:ext cx="2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58" name="Equation" r:id="rId15" imgW="380835" imgH="431613" progId="Equation.3">
                    <p:embed/>
                  </p:oleObj>
                </mc:Choice>
                <mc:Fallback>
                  <p:oleObj name="Equation" r:id="rId15" imgW="380835" imgH="431613" progId="Equation.3">
                    <p:embed/>
                    <p:pic>
                      <p:nvPicPr>
                        <p:cNvPr id="27664" name="Object 20">
                          <a:extLst>
                            <a:ext uri="{FF2B5EF4-FFF2-40B4-BE49-F238E27FC236}">
                              <a16:creationId xmlns:a16="http://schemas.microsoft.com/office/drawing/2014/main" id="{CCDFBD9C-77D6-41A9-A31B-ABD18170E0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552"/>
                          <a:ext cx="2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5" name="Object 21">
              <a:extLst>
                <a:ext uri="{FF2B5EF4-FFF2-40B4-BE49-F238E27FC236}">
                  <a16:creationId xmlns:a16="http://schemas.microsoft.com/office/drawing/2014/main" id="{6B6DB894-8E75-4C89-B513-C70A6C1548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3264"/>
            <a:ext cx="90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59" name="Equation" r:id="rId17" imgW="1435100" imgH="393700" progId="Equation.3">
                    <p:embed/>
                  </p:oleObj>
                </mc:Choice>
                <mc:Fallback>
                  <p:oleObj name="Equation" r:id="rId17" imgW="1435100" imgH="393700" progId="Equation.3">
                    <p:embed/>
                    <p:pic>
                      <p:nvPicPr>
                        <p:cNvPr id="27665" name="Object 21">
                          <a:extLst>
                            <a:ext uri="{FF2B5EF4-FFF2-40B4-BE49-F238E27FC236}">
                              <a16:creationId xmlns:a16="http://schemas.microsoft.com/office/drawing/2014/main" id="{6B6DB894-8E75-4C89-B513-C70A6C15488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264"/>
                          <a:ext cx="90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6" name="Object 22">
              <a:extLst>
                <a:ext uri="{FF2B5EF4-FFF2-40B4-BE49-F238E27FC236}">
                  <a16:creationId xmlns:a16="http://schemas.microsoft.com/office/drawing/2014/main" id="{3C1D3F45-094E-4275-AF06-DBECF9F2D6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0" y="3552"/>
            <a:ext cx="273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60" name="Equation" r:id="rId19" imgW="3060700" imgH="431800" progId="Equation.3">
                    <p:embed/>
                  </p:oleObj>
                </mc:Choice>
                <mc:Fallback>
                  <p:oleObj name="Equation" r:id="rId19" imgW="3060700" imgH="431800" progId="Equation.3">
                    <p:embed/>
                    <p:pic>
                      <p:nvPicPr>
                        <p:cNvPr id="27666" name="Object 22">
                          <a:extLst>
                            <a:ext uri="{FF2B5EF4-FFF2-40B4-BE49-F238E27FC236}">
                              <a16:creationId xmlns:a16="http://schemas.microsoft.com/office/drawing/2014/main" id="{3C1D3F45-094E-4275-AF06-DBECF9F2D6D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552"/>
                          <a:ext cx="273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7" name="Object 23">
              <a:extLst>
                <a:ext uri="{FF2B5EF4-FFF2-40B4-BE49-F238E27FC236}">
                  <a16:creationId xmlns:a16="http://schemas.microsoft.com/office/drawing/2014/main" id="{53CC5BBE-2C91-43C5-8428-2DBAC4D3B7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3216"/>
            <a:ext cx="278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61" name="Equation" r:id="rId21" imgW="4419600" imgH="431800" progId="Equation.3">
                    <p:embed/>
                  </p:oleObj>
                </mc:Choice>
                <mc:Fallback>
                  <p:oleObj name="Equation" r:id="rId21" imgW="4419600" imgH="431800" progId="Equation.3">
                    <p:embed/>
                    <p:pic>
                      <p:nvPicPr>
                        <p:cNvPr id="27667" name="Object 23">
                          <a:extLst>
                            <a:ext uri="{FF2B5EF4-FFF2-40B4-BE49-F238E27FC236}">
                              <a16:creationId xmlns:a16="http://schemas.microsoft.com/office/drawing/2014/main" id="{53CC5BBE-2C91-43C5-8428-2DBAC4D3B7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3216"/>
                          <a:ext cx="278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42E8B36-EDCC-4737-82F1-59B8203B0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012" y="760412"/>
            <a:ext cx="6135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(2)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连续型随机变量的函数的分布</a:t>
            </a:r>
          </a:p>
        </p:txBody>
      </p:sp>
      <p:graphicFrame>
        <p:nvGraphicFramePr>
          <p:cNvPr id="28675" name="Object 3">
            <a:extLst>
              <a:ext uri="{FF2B5EF4-FFF2-40B4-BE49-F238E27FC236}">
                <a16:creationId xmlns:a16="http://schemas.microsoft.com/office/drawing/2014/main" id="{55817FED-9555-4ED5-BF58-FC74CA8744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289771"/>
              </p:ext>
            </p:extLst>
          </p:nvPr>
        </p:nvGraphicFramePr>
        <p:xfrm>
          <a:off x="1940914" y="1319181"/>
          <a:ext cx="8008547" cy="952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1" name="Equation" r:id="rId3" imgW="2882880" imgH="342720" progId="Equation.DSMT4">
                  <p:embed/>
                </p:oleObj>
              </mc:Choice>
              <mc:Fallback>
                <p:oleObj name="Equation" r:id="rId3" imgW="2882880" imgH="342720" progId="Equation.DSMT4">
                  <p:embed/>
                  <p:pic>
                    <p:nvPicPr>
                      <p:cNvPr id="28675" name="Object 3">
                        <a:extLst>
                          <a:ext uri="{FF2B5EF4-FFF2-40B4-BE49-F238E27FC236}">
                            <a16:creationId xmlns:a16="http://schemas.microsoft.com/office/drawing/2014/main" id="{55817FED-9555-4ED5-BF58-FC74CA8744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0914" y="1319181"/>
                        <a:ext cx="8008547" cy="952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>
            <a:extLst>
              <a:ext uri="{FF2B5EF4-FFF2-40B4-BE49-F238E27FC236}">
                <a16:creationId xmlns:a16="http://schemas.microsoft.com/office/drawing/2014/main" id="{9CD1A3D0-9F43-4CD6-A914-BBCC4EF749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3938" y="2517775"/>
          <a:ext cx="7302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2" name="Equation" r:id="rId5" imgW="7302500" imgH="990600" progId="Equation.3">
                  <p:embed/>
                </p:oleObj>
              </mc:Choice>
              <mc:Fallback>
                <p:oleObj name="Equation" r:id="rId5" imgW="7302500" imgH="990600" progId="Equation.3">
                  <p:embed/>
                  <p:pic>
                    <p:nvPicPr>
                      <p:cNvPr id="28676" name="Object 4">
                        <a:extLst>
                          <a:ext uri="{FF2B5EF4-FFF2-40B4-BE49-F238E27FC236}">
                            <a16:creationId xmlns:a16="http://schemas.microsoft.com/office/drawing/2014/main" id="{9CD1A3D0-9F43-4CD6-A914-BBCC4EF749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2517775"/>
                        <a:ext cx="73025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5">
            <a:extLst>
              <a:ext uri="{FF2B5EF4-FFF2-40B4-BE49-F238E27FC236}">
                <a16:creationId xmlns:a16="http://schemas.microsoft.com/office/drawing/2014/main" id="{9F95FCAF-FF85-450E-9AD3-150BC30CC5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7350" y="3667126"/>
          <a:ext cx="50863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3" name="公式" r:id="rId7" imgW="2120900" imgH="215900" progId="Equation.3">
                  <p:embed/>
                </p:oleObj>
              </mc:Choice>
              <mc:Fallback>
                <p:oleObj name="公式" r:id="rId7" imgW="2120900" imgH="215900" progId="Equation.3">
                  <p:embed/>
                  <p:pic>
                    <p:nvPicPr>
                      <p:cNvPr id="28677" name="Object 5">
                        <a:extLst>
                          <a:ext uri="{FF2B5EF4-FFF2-40B4-BE49-F238E27FC236}">
                            <a16:creationId xmlns:a16="http://schemas.microsoft.com/office/drawing/2014/main" id="{9F95FCAF-FF85-450E-9AD3-150BC30CC5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3667126"/>
                        <a:ext cx="50863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">
            <a:extLst>
              <a:ext uri="{FF2B5EF4-FFF2-40B4-BE49-F238E27FC236}">
                <a16:creationId xmlns:a16="http://schemas.microsoft.com/office/drawing/2014/main" id="{073FD4EB-E2E5-4D62-A03F-E913997C13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35413" y="4281488"/>
          <a:ext cx="5321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4" name="Equation" r:id="rId9" imgW="5321300" imgH="660400" progId="Equation.3">
                  <p:embed/>
                </p:oleObj>
              </mc:Choice>
              <mc:Fallback>
                <p:oleObj name="Equation" r:id="rId9" imgW="5321300" imgH="660400" progId="Equation.3">
                  <p:embed/>
                  <p:pic>
                    <p:nvPicPr>
                      <p:cNvPr id="28678" name="Object 6">
                        <a:extLst>
                          <a:ext uri="{FF2B5EF4-FFF2-40B4-BE49-F238E27FC236}">
                            <a16:creationId xmlns:a16="http://schemas.microsoft.com/office/drawing/2014/main" id="{073FD4EB-E2E5-4D62-A03F-E913997C13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4281488"/>
                        <a:ext cx="53213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7">
            <a:extLst>
              <a:ext uri="{FF2B5EF4-FFF2-40B4-BE49-F238E27FC236}">
                <a16:creationId xmlns:a16="http://schemas.microsoft.com/office/drawing/2014/main" id="{7B8F2537-F7EF-4BB7-BD00-F1728CD9F7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9650" y="5216525"/>
          <a:ext cx="5524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5" name="公式" r:id="rId11" imgW="5524500" imgH="444500" progId="Equation.3">
                  <p:embed/>
                </p:oleObj>
              </mc:Choice>
              <mc:Fallback>
                <p:oleObj name="公式" r:id="rId11" imgW="5524500" imgH="444500" progId="Equation.3">
                  <p:embed/>
                  <p:pic>
                    <p:nvPicPr>
                      <p:cNvPr id="28679" name="Object 7">
                        <a:extLst>
                          <a:ext uri="{FF2B5EF4-FFF2-40B4-BE49-F238E27FC236}">
                            <a16:creationId xmlns:a16="http://schemas.microsoft.com/office/drawing/2014/main" id="{7B8F2537-F7EF-4BB7-BD00-F1728CD9F7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5216525"/>
                        <a:ext cx="5524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0454CF8-D628-4C04-BDF3-4551F66160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351089" y="617539"/>
            <a:ext cx="2808287" cy="579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zh-CN" altLang="en-US" sz="3200">
                <a:latin typeface="Tahoma" panose="020B0604030504040204" pitchFamily="34" charset="0"/>
                <a:ea typeface="华文中宋" panose="02010600040101010101" pitchFamily="2" charset="-122"/>
              </a:rPr>
              <a:t>二、主要内容</a:t>
            </a:r>
          </a:p>
        </p:txBody>
      </p:sp>
      <p:sp>
        <p:nvSpPr>
          <p:cNvPr id="96259" name="Rectangle 3">
            <a:hlinkClick r:id="rId2" action="ppaction://hlinksldjump"/>
            <a:extLst>
              <a:ext uri="{FF2B5EF4-FFF2-40B4-BE49-F238E27FC236}">
                <a16:creationId xmlns:a16="http://schemas.microsoft.com/office/drawing/2014/main" id="{8F2D5098-C8AB-462B-B99A-FE3C7C25D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4614" y="2819400"/>
            <a:ext cx="2170787" cy="523220"/>
          </a:xfrm>
          <a:prstGeom prst="rect">
            <a:avLst/>
          </a:prstGeom>
          <a:solidFill>
            <a:srgbClr val="FF0000"/>
          </a:solidFill>
          <a:ln w="76200" cmpd="tri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随 机 变 量</a:t>
            </a:r>
          </a:p>
        </p:txBody>
      </p:sp>
      <p:sp>
        <p:nvSpPr>
          <p:cNvPr id="96260" name="Rectangle 4">
            <a:hlinkClick r:id="rId3" action="ppaction://hlinksldjump"/>
            <a:extLst>
              <a:ext uri="{FF2B5EF4-FFF2-40B4-BE49-F238E27FC236}">
                <a16:creationId xmlns:a16="http://schemas.microsoft.com/office/drawing/2014/main" id="{0B09EF33-F0D3-4C6D-A910-6DEB9A5E5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7051" y="2514601"/>
            <a:ext cx="1825625" cy="954107"/>
          </a:xfrm>
          <a:prstGeom prst="rect">
            <a:avLst/>
          </a:prstGeom>
          <a:solidFill>
            <a:srgbClr val="00A87C"/>
          </a:solidFill>
          <a:ln w="76200" cmpd="tri">
            <a:solidFill>
              <a:srgbClr val="FFFF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离 散 型</a:t>
            </a:r>
          </a:p>
          <a:p>
            <a:pPr algn="ctr" eaLnBrk="1" hangingPunct="1"/>
            <a:r>
              <a:rPr lang="zh-CN" altLang="en-US" sz="280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随机变量</a:t>
            </a:r>
          </a:p>
        </p:txBody>
      </p:sp>
      <p:sp>
        <p:nvSpPr>
          <p:cNvPr id="96261" name="Rectangle 5">
            <a:hlinkClick r:id="rId4" action="ppaction://hlinksldjump"/>
            <a:extLst>
              <a:ext uri="{FF2B5EF4-FFF2-40B4-BE49-F238E27FC236}">
                <a16:creationId xmlns:a16="http://schemas.microsoft.com/office/drawing/2014/main" id="{8992E151-71DC-4814-AC52-371E92986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528889"/>
            <a:ext cx="1905000" cy="954107"/>
          </a:xfrm>
          <a:prstGeom prst="rect">
            <a:avLst/>
          </a:prstGeom>
          <a:solidFill>
            <a:srgbClr val="336600"/>
          </a:solidFill>
          <a:ln w="76200" cmpd="tri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66FF33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连 续 型随机变量</a:t>
            </a:r>
          </a:p>
        </p:txBody>
      </p:sp>
      <p:sp>
        <p:nvSpPr>
          <p:cNvPr id="96262" name="AutoShape 6">
            <a:extLst>
              <a:ext uri="{FF2B5EF4-FFF2-40B4-BE49-F238E27FC236}">
                <a16:creationId xmlns:a16="http://schemas.microsoft.com/office/drawing/2014/main" id="{F40BCB91-A9BF-4F91-94A7-30DB2D209F79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7774782" y="2823370"/>
            <a:ext cx="125413" cy="574675"/>
          </a:xfrm>
          <a:prstGeom prst="downArrow">
            <a:avLst>
              <a:gd name="adj1" fmla="val 50000"/>
              <a:gd name="adj2" fmla="val 114557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3" name="AutoShape 7">
            <a:extLst>
              <a:ext uri="{FF2B5EF4-FFF2-40B4-BE49-F238E27FC236}">
                <a16:creationId xmlns:a16="http://schemas.microsoft.com/office/drawing/2014/main" id="{2D01C875-81CA-47A3-A6E7-E1719D265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9" y="2984500"/>
            <a:ext cx="892175" cy="146050"/>
          </a:xfrm>
          <a:prstGeom prst="leftArrow">
            <a:avLst>
              <a:gd name="adj1" fmla="val 50000"/>
              <a:gd name="adj2" fmla="val 152717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4" name="Rectangle 8">
            <a:hlinkClick r:id="rId5" action="ppaction://hlinksldjump"/>
            <a:extLst>
              <a:ext uri="{FF2B5EF4-FFF2-40B4-BE49-F238E27FC236}">
                <a16:creationId xmlns:a16="http://schemas.microsoft.com/office/drawing/2014/main" id="{270E6D98-2090-435F-AAA2-C6AE79D94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1" y="1524000"/>
            <a:ext cx="2303463" cy="523220"/>
          </a:xfrm>
          <a:prstGeom prst="rect">
            <a:avLst/>
          </a:prstGeom>
          <a:solidFill>
            <a:srgbClr val="993366"/>
          </a:solidFill>
          <a:ln w="76200" cmpd="tri">
            <a:solidFill>
              <a:srgbClr val="FF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 布 函 数</a:t>
            </a:r>
          </a:p>
        </p:txBody>
      </p:sp>
      <p:sp>
        <p:nvSpPr>
          <p:cNvPr id="96265" name="AutoShape 9">
            <a:extLst>
              <a:ext uri="{FF2B5EF4-FFF2-40B4-BE49-F238E27FC236}">
                <a16:creationId xmlns:a16="http://schemas.microsoft.com/office/drawing/2014/main" id="{A182FF24-017D-48EA-B000-D32DAF5DB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726" y="2133600"/>
            <a:ext cx="144463" cy="642938"/>
          </a:xfrm>
          <a:prstGeom prst="upArrow">
            <a:avLst>
              <a:gd name="adj1" fmla="val 50000"/>
              <a:gd name="adj2" fmla="val 111263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6" name="AutoShape 10">
            <a:extLst>
              <a:ext uri="{FF2B5EF4-FFF2-40B4-BE49-F238E27FC236}">
                <a16:creationId xmlns:a16="http://schemas.microsoft.com/office/drawing/2014/main" id="{40DC33E3-B82A-454C-B4C4-56211E358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6201" y="2162175"/>
            <a:ext cx="144463" cy="311150"/>
          </a:xfrm>
          <a:prstGeom prst="upArrow">
            <a:avLst>
              <a:gd name="adj1" fmla="val 50000"/>
              <a:gd name="adj2" fmla="val 53846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7" name="AutoShape 11">
            <a:extLst>
              <a:ext uri="{FF2B5EF4-FFF2-40B4-BE49-F238E27FC236}">
                <a16:creationId xmlns:a16="http://schemas.microsoft.com/office/drawing/2014/main" id="{51CE10E3-26C5-4E7D-B4B8-44FBF5057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863" y="2147888"/>
            <a:ext cx="144462" cy="381000"/>
          </a:xfrm>
          <a:prstGeom prst="upArrow">
            <a:avLst>
              <a:gd name="adj1" fmla="val 50000"/>
              <a:gd name="adj2" fmla="val 65934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8" name="Rectangle 12">
            <a:hlinkClick r:id="rId3" action="ppaction://hlinksldjump"/>
            <a:extLst>
              <a:ext uri="{FF2B5EF4-FFF2-40B4-BE49-F238E27FC236}">
                <a16:creationId xmlns:a16="http://schemas.microsoft.com/office/drawing/2014/main" id="{C5729707-6AFF-4A9C-AF14-7F1877B67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0538" y="1538288"/>
            <a:ext cx="1828800" cy="523220"/>
          </a:xfrm>
          <a:prstGeom prst="rect">
            <a:avLst/>
          </a:prstGeom>
          <a:solidFill>
            <a:srgbClr val="4D4D4D"/>
          </a:solidFill>
          <a:ln w="76200" cmpd="tri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 布 律</a:t>
            </a:r>
          </a:p>
        </p:txBody>
      </p:sp>
      <p:sp>
        <p:nvSpPr>
          <p:cNvPr id="96269" name="Rectangle 13">
            <a:hlinkClick r:id="rId4" action="ppaction://hlinksldjump"/>
            <a:extLst>
              <a:ext uri="{FF2B5EF4-FFF2-40B4-BE49-F238E27FC236}">
                <a16:creationId xmlns:a16="http://schemas.microsoft.com/office/drawing/2014/main" id="{A2A0B97F-70F4-4940-A35A-02E9A1080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1" y="1524000"/>
            <a:ext cx="2303463" cy="523220"/>
          </a:xfrm>
          <a:prstGeom prst="rect">
            <a:avLst/>
          </a:prstGeom>
          <a:solidFill>
            <a:srgbClr val="6600CC"/>
          </a:solidFill>
          <a:ln w="76200" cmpd="tri">
            <a:solidFill>
              <a:srgbClr val="FF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FFFF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密 度 函 数</a:t>
            </a:r>
          </a:p>
        </p:txBody>
      </p:sp>
      <p:sp>
        <p:nvSpPr>
          <p:cNvPr id="96270" name="AutoShape 14">
            <a:extLst>
              <a:ext uri="{FF2B5EF4-FFF2-40B4-BE49-F238E27FC236}">
                <a16:creationId xmlns:a16="http://schemas.microsoft.com/office/drawing/2014/main" id="{6C613375-FA6A-47AE-832C-E973F9690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375" y="1766889"/>
            <a:ext cx="457200" cy="142875"/>
          </a:xfrm>
          <a:prstGeom prst="leftRightArrow">
            <a:avLst>
              <a:gd name="adj1" fmla="val 50000"/>
              <a:gd name="adj2" fmla="val 64000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71" name="AutoShape 15">
            <a:extLst>
              <a:ext uri="{FF2B5EF4-FFF2-40B4-BE49-F238E27FC236}">
                <a16:creationId xmlns:a16="http://schemas.microsoft.com/office/drawing/2014/main" id="{3DBCF1C4-A8F9-493D-BE7A-819AA3BDD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0950" y="1793875"/>
            <a:ext cx="457200" cy="122238"/>
          </a:xfrm>
          <a:prstGeom prst="leftRightArrow">
            <a:avLst>
              <a:gd name="adj1" fmla="val 50000"/>
              <a:gd name="adj2" fmla="val 74805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72" name="AutoShape 16">
            <a:extLst>
              <a:ext uri="{FF2B5EF4-FFF2-40B4-BE49-F238E27FC236}">
                <a16:creationId xmlns:a16="http://schemas.microsoft.com/office/drawing/2014/main" id="{A1935DFA-96D4-4C1E-A922-4697D9C18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2076" y="3571875"/>
            <a:ext cx="144463" cy="381000"/>
          </a:xfrm>
          <a:prstGeom prst="downArrow">
            <a:avLst>
              <a:gd name="adj1" fmla="val 50000"/>
              <a:gd name="adj2" fmla="val 65934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73" name="AutoShape 17">
            <a:extLst>
              <a:ext uri="{FF2B5EF4-FFF2-40B4-BE49-F238E27FC236}">
                <a16:creationId xmlns:a16="http://schemas.microsoft.com/office/drawing/2014/main" id="{87781944-BB48-44F1-A7ED-69EFF134F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213" y="3571875"/>
            <a:ext cx="144462" cy="381000"/>
          </a:xfrm>
          <a:prstGeom prst="downArrow">
            <a:avLst>
              <a:gd name="adj1" fmla="val 50000"/>
              <a:gd name="adj2" fmla="val 65934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74" name="AutoShape 18">
            <a:extLst>
              <a:ext uri="{FF2B5EF4-FFF2-40B4-BE49-F238E27FC236}">
                <a16:creationId xmlns:a16="http://schemas.microsoft.com/office/drawing/2014/main" id="{B5EC71DD-3980-48AB-8374-E17887D88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0188" y="3571875"/>
            <a:ext cx="144462" cy="381000"/>
          </a:xfrm>
          <a:prstGeom prst="downArrow">
            <a:avLst>
              <a:gd name="adj1" fmla="val 50000"/>
              <a:gd name="adj2" fmla="val 65934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75" name="Rectangle 19">
            <a:hlinkClick r:id="rId6" action="ppaction://hlinksldjump"/>
            <a:extLst>
              <a:ext uri="{FF2B5EF4-FFF2-40B4-BE49-F238E27FC236}">
                <a16:creationId xmlns:a16="http://schemas.microsoft.com/office/drawing/2014/main" id="{CF136001-1136-4816-B4C5-0003ECAEE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975" y="3971926"/>
            <a:ext cx="541338" cy="1876425"/>
          </a:xfrm>
          <a:prstGeom prst="rect">
            <a:avLst/>
          </a:prstGeom>
          <a:solidFill>
            <a:srgbClr val="FFFF00"/>
          </a:solidFill>
          <a:ln w="76200" cmpd="tri">
            <a:solidFill>
              <a:srgbClr val="33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latin typeface="隶书" panose="02010509060101010101" pitchFamily="49" charset="-122"/>
                <a:ea typeface="隶书" panose="02010509060101010101" pitchFamily="49" charset="-122"/>
              </a:rPr>
              <a:t>均</a:t>
            </a:r>
          </a:p>
          <a:p>
            <a:pPr algn="ctr" eaLnBrk="1" hangingPunct="1"/>
            <a:r>
              <a:rPr lang="zh-CN" altLang="en-US" sz="2800">
                <a:latin typeface="隶书" panose="02010509060101010101" pitchFamily="49" charset="-122"/>
                <a:ea typeface="隶书" panose="02010509060101010101" pitchFamily="49" charset="-122"/>
              </a:rPr>
              <a:t>匀</a:t>
            </a:r>
          </a:p>
          <a:p>
            <a:pPr algn="ctr" eaLnBrk="1" hangingPunct="1"/>
            <a:r>
              <a:rPr lang="zh-CN" altLang="en-US" sz="2800">
                <a:latin typeface="隶书" panose="02010509060101010101" pitchFamily="49" charset="-122"/>
                <a:ea typeface="隶书" panose="02010509060101010101" pitchFamily="49" charset="-122"/>
              </a:rPr>
              <a:t>分</a:t>
            </a:r>
          </a:p>
          <a:p>
            <a:pPr algn="ctr" eaLnBrk="1" hangingPunct="1"/>
            <a:r>
              <a:rPr lang="zh-CN" altLang="en-US" sz="2800">
                <a:latin typeface="隶书" panose="02010509060101010101" pitchFamily="49" charset="-122"/>
                <a:ea typeface="隶书" panose="02010509060101010101" pitchFamily="49" charset="-122"/>
              </a:rPr>
              <a:t>布</a:t>
            </a:r>
          </a:p>
        </p:txBody>
      </p:sp>
      <p:sp>
        <p:nvSpPr>
          <p:cNvPr id="96276" name="Rectangle 20">
            <a:hlinkClick r:id="rId7" action="ppaction://hlinksldjump"/>
            <a:extLst>
              <a:ext uri="{FF2B5EF4-FFF2-40B4-BE49-F238E27FC236}">
                <a16:creationId xmlns:a16="http://schemas.microsoft.com/office/drawing/2014/main" id="{524DC010-CC48-484B-8A66-6A0CB4549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0298" y="3971925"/>
            <a:ext cx="545342" cy="1815882"/>
          </a:xfrm>
          <a:prstGeom prst="rect">
            <a:avLst/>
          </a:prstGeom>
          <a:solidFill>
            <a:srgbClr val="CC00FF"/>
          </a:solidFill>
          <a:ln w="76200" cmpd="tri">
            <a:solidFill>
              <a:srgbClr val="3366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指</a:t>
            </a:r>
          </a:p>
          <a:p>
            <a:pPr algn="ctr" eaLnBrk="1" hangingPunct="1"/>
            <a:r>
              <a:rPr lang="zh-CN" altLang="en-US" sz="280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</a:t>
            </a:r>
          </a:p>
          <a:p>
            <a:pPr algn="ctr" eaLnBrk="1" hangingPunct="1"/>
            <a:r>
              <a:rPr lang="zh-CN" altLang="en-US" sz="280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</a:t>
            </a:r>
          </a:p>
          <a:p>
            <a:pPr algn="ctr" eaLnBrk="1" hangingPunct="1"/>
            <a:r>
              <a:rPr lang="zh-CN" altLang="en-US" sz="280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布</a:t>
            </a:r>
          </a:p>
        </p:txBody>
      </p:sp>
      <p:sp>
        <p:nvSpPr>
          <p:cNvPr id="96277" name="Rectangle 21">
            <a:hlinkClick r:id="rId8" action="ppaction://hlinksldjump"/>
            <a:extLst>
              <a:ext uri="{FF2B5EF4-FFF2-40B4-BE49-F238E27FC236}">
                <a16:creationId xmlns:a16="http://schemas.microsoft.com/office/drawing/2014/main" id="{03DC9D18-A470-4040-8D3F-45416C069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2389" y="3971926"/>
            <a:ext cx="541337" cy="1876425"/>
          </a:xfrm>
          <a:prstGeom prst="rect">
            <a:avLst/>
          </a:prstGeom>
          <a:solidFill>
            <a:srgbClr val="CC3300"/>
          </a:solidFill>
          <a:ln w="76200" cmpd="tri">
            <a:solidFill>
              <a:srgbClr val="3366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00CC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正</a:t>
            </a:r>
          </a:p>
          <a:p>
            <a:pPr algn="ctr" eaLnBrk="1" hangingPunct="1"/>
            <a:r>
              <a:rPr lang="zh-CN" altLang="en-US" sz="2800">
                <a:solidFill>
                  <a:srgbClr val="00CC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态</a:t>
            </a:r>
          </a:p>
          <a:p>
            <a:pPr algn="ctr" eaLnBrk="1" hangingPunct="1"/>
            <a:r>
              <a:rPr lang="zh-CN" altLang="en-US" sz="2800">
                <a:solidFill>
                  <a:srgbClr val="00CC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</a:t>
            </a:r>
          </a:p>
          <a:p>
            <a:pPr algn="ctr" eaLnBrk="1" hangingPunct="1"/>
            <a:r>
              <a:rPr lang="zh-CN" altLang="en-US" sz="2800">
                <a:solidFill>
                  <a:srgbClr val="00CC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布</a:t>
            </a:r>
          </a:p>
        </p:txBody>
      </p:sp>
      <p:sp>
        <p:nvSpPr>
          <p:cNvPr id="96278" name="AutoShape 22">
            <a:extLst>
              <a:ext uri="{FF2B5EF4-FFF2-40B4-BE49-F238E27FC236}">
                <a16:creationId xmlns:a16="http://schemas.microsoft.com/office/drawing/2014/main" id="{BE756867-2204-495D-8D84-FD562DBC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1663" y="3581400"/>
            <a:ext cx="144462" cy="381000"/>
          </a:xfrm>
          <a:prstGeom prst="downArrow">
            <a:avLst>
              <a:gd name="adj1" fmla="val 50000"/>
              <a:gd name="adj2" fmla="val 65934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79" name="AutoShape 23">
            <a:extLst>
              <a:ext uri="{FF2B5EF4-FFF2-40B4-BE49-F238E27FC236}">
                <a16:creationId xmlns:a16="http://schemas.microsoft.com/office/drawing/2014/main" id="{FC7F967F-D359-4CDE-9A4D-14EE879B7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2076" y="3581400"/>
            <a:ext cx="144463" cy="381000"/>
          </a:xfrm>
          <a:prstGeom prst="downArrow">
            <a:avLst>
              <a:gd name="adj1" fmla="val 50000"/>
              <a:gd name="adj2" fmla="val 65934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80" name="AutoShape 24">
            <a:extLst>
              <a:ext uri="{FF2B5EF4-FFF2-40B4-BE49-F238E27FC236}">
                <a16:creationId xmlns:a16="http://schemas.microsoft.com/office/drawing/2014/main" id="{0A88F8FF-09C4-499A-9601-ABCCFD164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6301" y="3581400"/>
            <a:ext cx="144463" cy="381000"/>
          </a:xfrm>
          <a:prstGeom prst="downArrow">
            <a:avLst>
              <a:gd name="adj1" fmla="val 50000"/>
              <a:gd name="adj2" fmla="val 65934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81" name="Rectangle 25">
            <a:hlinkClick r:id="rId9" action="ppaction://hlinksldjump"/>
            <a:extLst>
              <a:ext uri="{FF2B5EF4-FFF2-40B4-BE49-F238E27FC236}">
                <a16:creationId xmlns:a16="http://schemas.microsoft.com/office/drawing/2014/main" id="{A8AAB1E4-15CC-4A8C-B654-E9B12D104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8998" y="4010025"/>
            <a:ext cx="545342" cy="1815882"/>
          </a:xfrm>
          <a:prstGeom prst="rect">
            <a:avLst/>
          </a:prstGeom>
          <a:solidFill>
            <a:srgbClr val="FF9999"/>
          </a:solidFill>
          <a:ln w="76200" cmpd="tri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latin typeface="隶书" panose="02010509060101010101" pitchFamily="49" charset="-122"/>
                <a:ea typeface="隶书" panose="02010509060101010101" pitchFamily="49" charset="-122"/>
              </a:rPr>
              <a:t>两</a:t>
            </a:r>
          </a:p>
          <a:p>
            <a:pPr algn="ctr" eaLnBrk="1" hangingPunct="1"/>
            <a:r>
              <a:rPr lang="zh-CN" altLang="en-US" sz="2800">
                <a:latin typeface="隶书" panose="02010509060101010101" pitchFamily="49" charset="-122"/>
                <a:ea typeface="隶书" panose="02010509060101010101" pitchFamily="49" charset="-122"/>
              </a:rPr>
              <a:t>点</a:t>
            </a:r>
          </a:p>
          <a:p>
            <a:pPr algn="ctr" eaLnBrk="1" hangingPunct="1"/>
            <a:r>
              <a:rPr lang="zh-CN" altLang="en-US" sz="2800">
                <a:latin typeface="隶书" panose="02010509060101010101" pitchFamily="49" charset="-122"/>
                <a:ea typeface="隶书" panose="02010509060101010101" pitchFamily="49" charset="-122"/>
              </a:rPr>
              <a:t>分</a:t>
            </a:r>
          </a:p>
          <a:p>
            <a:pPr algn="ctr" eaLnBrk="1" hangingPunct="1"/>
            <a:r>
              <a:rPr lang="zh-CN" altLang="en-US" sz="2800">
                <a:latin typeface="隶书" panose="02010509060101010101" pitchFamily="49" charset="-122"/>
                <a:ea typeface="隶书" panose="02010509060101010101" pitchFamily="49" charset="-122"/>
              </a:rPr>
              <a:t>布</a:t>
            </a:r>
          </a:p>
        </p:txBody>
      </p:sp>
      <p:sp>
        <p:nvSpPr>
          <p:cNvPr id="96282" name="Rectangle 26">
            <a:hlinkClick r:id="rId10" action="ppaction://hlinksldjump"/>
            <a:extLst>
              <a:ext uri="{FF2B5EF4-FFF2-40B4-BE49-F238E27FC236}">
                <a16:creationId xmlns:a16="http://schemas.microsoft.com/office/drawing/2014/main" id="{D533A5CC-1FAA-4D04-816E-5E1550E55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7673" y="3995738"/>
            <a:ext cx="545342" cy="1815882"/>
          </a:xfrm>
          <a:prstGeom prst="rect">
            <a:avLst/>
          </a:prstGeom>
          <a:solidFill>
            <a:srgbClr val="66FFFF"/>
          </a:solidFill>
          <a:ln w="76200" cmpd="tri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</a:p>
          <a:p>
            <a:pPr algn="ctr" eaLnBrk="1" hangingPunct="1"/>
            <a:r>
              <a:rPr lang="zh-CN" altLang="en-US" sz="280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项</a:t>
            </a:r>
          </a:p>
          <a:p>
            <a:pPr algn="ctr" eaLnBrk="1" hangingPunct="1"/>
            <a:r>
              <a:rPr lang="zh-CN" altLang="en-US" sz="280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</a:t>
            </a:r>
          </a:p>
          <a:p>
            <a:pPr algn="ctr" eaLnBrk="1" hangingPunct="1"/>
            <a:r>
              <a:rPr lang="zh-CN" altLang="en-US" sz="280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布</a:t>
            </a:r>
          </a:p>
        </p:txBody>
      </p:sp>
      <p:sp>
        <p:nvSpPr>
          <p:cNvPr id="96283" name="Rectangle 27">
            <a:hlinkClick r:id="rId9" action="ppaction://hlinksldjump"/>
            <a:extLst>
              <a:ext uri="{FF2B5EF4-FFF2-40B4-BE49-F238E27FC236}">
                <a16:creationId xmlns:a16="http://schemas.microsoft.com/office/drawing/2014/main" id="{AB58C02D-0FB8-493E-9D7D-3C14BB663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9360" y="4010025"/>
            <a:ext cx="545342" cy="1815882"/>
          </a:xfrm>
          <a:prstGeom prst="rect">
            <a:avLst/>
          </a:prstGeom>
          <a:solidFill>
            <a:srgbClr val="990099"/>
          </a:solidFill>
          <a:ln w="76200" cmpd="tri">
            <a:solidFill>
              <a:srgbClr val="CC33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FFFF87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泊</a:t>
            </a:r>
          </a:p>
          <a:p>
            <a:pPr algn="ctr" eaLnBrk="1" hangingPunct="1"/>
            <a:r>
              <a:rPr lang="zh-CN" altLang="en-US" sz="2800">
                <a:solidFill>
                  <a:srgbClr val="FFFF87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松</a:t>
            </a:r>
          </a:p>
          <a:p>
            <a:pPr algn="ctr" eaLnBrk="1" hangingPunct="1"/>
            <a:r>
              <a:rPr lang="zh-CN" altLang="en-US" sz="2800">
                <a:solidFill>
                  <a:srgbClr val="FFFF87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</a:t>
            </a:r>
          </a:p>
          <a:p>
            <a:pPr algn="ctr" eaLnBrk="1" hangingPunct="1"/>
            <a:r>
              <a:rPr lang="zh-CN" altLang="en-US" sz="2800">
                <a:solidFill>
                  <a:srgbClr val="FFFF87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布</a:t>
            </a:r>
          </a:p>
        </p:txBody>
      </p:sp>
      <p:sp>
        <p:nvSpPr>
          <p:cNvPr id="96284" name="AutoShape 28">
            <a:extLst>
              <a:ext uri="{FF2B5EF4-FFF2-40B4-BE49-F238E27FC236}">
                <a16:creationId xmlns:a16="http://schemas.microsoft.com/office/drawing/2014/main" id="{D3F3948A-9172-4941-918F-6988E4974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3726" y="3433763"/>
            <a:ext cx="144463" cy="874712"/>
          </a:xfrm>
          <a:prstGeom prst="downArrow">
            <a:avLst>
              <a:gd name="adj1" fmla="val 50000"/>
              <a:gd name="adj2" fmla="val 151373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85" name="Rectangle 29">
            <a:hlinkClick r:id="rId11" action="ppaction://hlinksldjump"/>
            <a:extLst>
              <a:ext uri="{FF2B5EF4-FFF2-40B4-BE49-F238E27FC236}">
                <a16:creationId xmlns:a16="http://schemas.microsoft.com/office/drawing/2014/main" id="{6E4AF008-7317-4AA3-97E9-00EA8DF36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343401"/>
            <a:ext cx="1828800" cy="1384995"/>
          </a:xfrm>
          <a:prstGeom prst="rect">
            <a:avLst/>
          </a:prstGeom>
          <a:solidFill>
            <a:srgbClr val="FFFF87"/>
          </a:solidFill>
          <a:ln w="76200" cmpd="tri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随机变量</a:t>
            </a:r>
          </a:p>
          <a:p>
            <a:pPr algn="ctr" eaLnBrk="1" hangingPunct="1"/>
            <a:r>
              <a:rPr lang="zh-CN" altLang="en-US" sz="280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的函数的</a:t>
            </a:r>
          </a:p>
          <a:p>
            <a:pPr algn="ctr" eaLnBrk="1" hangingPunct="1"/>
            <a:r>
              <a:rPr lang="zh-CN" altLang="en-US" sz="2800">
                <a:solidFill>
                  <a:srgbClr val="CC33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分 布</a:t>
            </a:r>
          </a:p>
        </p:txBody>
      </p:sp>
      <p:sp>
        <p:nvSpPr>
          <p:cNvPr id="96286" name="AutoShape 30">
            <a:extLst>
              <a:ext uri="{FF2B5EF4-FFF2-40B4-BE49-F238E27FC236}">
                <a16:creationId xmlns:a16="http://schemas.microsoft.com/office/drawing/2014/main" id="{CD4959C8-B65A-449B-9A0C-9D8851679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1" y="3433763"/>
            <a:ext cx="144463" cy="881062"/>
          </a:xfrm>
          <a:prstGeom prst="downArrow">
            <a:avLst>
              <a:gd name="adj1" fmla="val 50000"/>
              <a:gd name="adj2" fmla="val 152472"/>
            </a:avLst>
          </a:prstGeom>
          <a:solidFill>
            <a:srgbClr val="FF99FF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87" name="Rectangle 31">
            <a:hlinkClick r:id="rId2" action="ppaction://hlinksldjump"/>
            <a:extLst>
              <a:ext uri="{FF2B5EF4-FFF2-40B4-BE49-F238E27FC236}">
                <a16:creationId xmlns:a16="http://schemas.microsoft.com/office/drawing/2014/main" id="{6ABE6074-1142-4E57-B6F1-BF0810603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863" y="4341814"/>
            <a:ext cx="545342" cy="1384995"/>
          </a:xfrm>
          <a:prstGeom prst="rect">
            <a:avLst/>
          </a:prstGeom>
          <a:solidFill>
            <a:srgbClr val="006699"/>
          </a:solidFill>
          <a:ln w="76200" cmpd="tri">
            <a:solidFill>
              <a:srgbClr val="66FF33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定</a:t>
            </a:r>
          </a:p>
          <a:p>
            <a:pPr eaLnBrk="1" hangingPunct="1"/>
            <a:endParaRPr lang="zh-CN" altLang="en-US" sz="280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eaLnBrk="1" hangingPunct="1"/>
            <a:r>
              <a:rPr lang="zh-CN" altLang="en-US" sz="280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义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6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6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9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96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9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9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9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9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9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9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9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96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9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9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96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animBg="1" autoUpdateAnimBg="0"/>
      <p:bldP spid="96260" grpId="0" animBg="1" autoUpdateAnimBg="0"/>
      <p:bldP spid="96261" grpId="0" animBg="1" autoUpdateAnimBg="0"/>
      <p:bldP spid="96262" grpId="0" animBg="1"/>
      <p:bldP spid="96263" grpId="0" animBg="1"/>
      <p:bldP spid="96264" grpId="0" animBg="1" autoUpdateAnimBg="0"/>
      <p:bldP spid="96265" grpId="0" animBg="1"/>
      <p:bldP spid="96266" grpId="0" animBg="1"/>
      <p:bldP spid="96267" grpId="0" animBg="1"/>
      <p:bldP spid="96268" grpId="0" animBg="1" autoUpdateAnimBg="0"/>
      <p:bldP spid="96269" grpId="0" animBg="1" autoUpdateAnimBg="0"/>
      <p:bldP spid="96270" grpId="0" animBg="1"/>
      <p:bldP spid="96271" grpId="0" animBg="1"/>
      <p:bldP spid="96272" grpId="0" animBg="1"/>
      <p:bldP spid="96273" grpId="0" animBg="1"/>
      <p:bldP spid="96274" grpId="0" animBg="1"/>
      <p:bldP spid="96275" grpId="0" animBg="1" autoUpdateAnimBg="0"/>
      <p:bldP spid="96276" grpId="0" animBg="1" autoUpdateAnimBg="0"/>
      <p:bldP spid="96277" grpId="0" animBg="1" autoUpdateAnimBg="0"/>
      <p:bldP spid="96278" grpId="0" animBg="1"/>
      <p:bldP spid="96279" grpId="0" animBg="1"/>
      <p:bldP spid="96280" grpId="0" animBg="1"/>
      <p:bldP spid="96281" grpId="0" animBg="1" autoUpdateAnimBg="0"/>
      <p:bldP spid="96282" grpId="0" animBg="1" autoUpdateAnimBg="0"/>
      <p:bldP spid="96283" grpId="0" animBg="1" autoUpdateAnimBg="0"/>
      <p:bldP spid="96284" grpId="0" animBg="1"/>
      <p:bldP spid="96285" grpId="0" animBg="1" autoUpdateAnimBg="0"/>
      <p:bldP spid="96286" grpId="0" animBg="1"/>
      <p:bldP spid="96287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0F153061-CFC2-4FF7-86F8-AB562EA1D9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672451"/>
              </p:ext>
            </p:extLst>
          </p:nvPr>
        </p:nvGraphicFramePr>
        <p:xfrm>
          <a:off x="2365288" y="771525"/>
          <a:ext cx="50863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4" name="公式" r:id="rId3" imgW="2120900" imgH="215900" progId="Equation.3">
                  <p:embed/>
                </p:oleObj>
              </mc:Choice>
              <mc:Fallback>
                <p:oleObj name="公式" r:id="rId3" imgW="2120900" imgH="215900" progId="Equation.3">
                  <p:embed/>
                  <p:pic>
                    <p:nvPicPr>
                      <p:cNvPr id="28677" name="Object 5">
                        <a:extLst>
                          <a:ext uri="{FF2B5EF4-FFF2-40B4-BE49-F238E27FC236}">
                            <a16:creationId xmlns:a16="http://schemas.microsoft.com/office/drawing/2014/main" id="{9F95FCAF-FF85-450E-9AD3-150BC30CC5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288" y="771525"/>
                        <a:ext cx="50863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>
            <a:extLst>
              <a:ext uri="{FF2B5EF4-FFF2-40B4-BE49-F238E27FC236}">
                <a16:creationId xmlns:a16="http://schemas.microsoft.com/office/drawing/2014/main" id="{81FAC191-93E8-4B8F-A71D-81D9A02F1E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332742"/>
              </p:ext>
            </p:extLst>
          </p:nvPr>
        </p:nvGraphicFramePr>
        <p:xfrm>
          <a:off x="3435350" y="1441450"/>
          <a:ext cx="53213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5" name="Equation" r:id="rId5" imgW="5321300" imgH="660400" progId="Equation.DSMT4">
                  <p:embed/>
                </p:oleObj>
              </mc:Choice>
              <mc:Fallback>
                <p:oleObj name="Equation" r:id="rId5" imgW="5321300" imgH="660400" progId="Equation.DSMT4">
                  <p:embed/>
                  <p:pic>
                    <p:nvPicPr>
                      <p:cNvPr id="28678" name="Object 6">
                        <a:extLst>
                          <a:ext uri="{FF2B5EF4-FFF2-40B4-BE49-F238E27FC236}">
                            <a16:creationId xmlns:a16="http://schemas.microsoft.com/office/drawing/2014/main" id="{073FD4EB-E2E5-4D62-A03F-E913997C13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350" y="1441450"/>
                        <a:ext cx="53213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16AE4D98-2C9C-4355-9488-6403E63E2D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980747"/>
              </p:ext>
            </p:extLst>
          </p:nvPr>
        </p:nvGraphicFramePr>
        <p:xfrm>
          <a:off x="591482" y="2030413"/>
          <a:ext cx="10769600" cy="405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66" name="Document" r:id="rId7" imgW="5059734" imgH="1909324" progId="Word.Document.8">
                  <p:embed/>
                </p:oleObj>
              </mc:Choice>
              <mc:Fallback>
                <p:oleObj name="Document" r:id="rId7" imgW="5059734" imgH="1909324" progId="Word.Document.8">
                  <p:embed/>
                  <p:pic>
                    <p:nvPicPr>
                      <p:cNvPr id="6" name="Object 4">
                        <a:extLst>
                          <a:ext uri="{FF2B5EF4-FFF2-40B4-BE49-F238E27FC236}">
                            <a16:creationId xmlns:a16="http://schemas.microsoft.com/office/drawing/2014/main" id="{3975A6A8-5242-4759-843D-AFFEA2CC14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482" y="2030413"/>
                        <a:ext cx="10769600" cy="405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146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Text Box 4">
            <a:extLst>
              <a:ext uri="{FF2B5EF4-FFF2-40B4-BE49-F238E27FC236}">
                <a16:creationId xmlns:a16="http://schemas.microsoft.com/office/drawing/2014/main" id="{6F1A6654-65EC-494B-99AE-CB065E4B5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764" y="661085"/>
            <a:ext cx="14874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3975A6A8-5242-4759-843D-AFFEA2CC14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867430"/>
              </p:ext>
            </p:extLst>
          </p:nvPr>
        </p:nvGraphicFramePr>
        <p:xfrm>
          <a:off x="692150" y="1030288"/>
          <a:ext cx="10769600" cy="405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9" name="Document" r:id="rId3" imgW="5059734" imgH="1909324" progId="Word.Document.8">
                  <p:embed/>
                </p:oleObj>
              </mc:Choice>
              <mc:Fallback>
                <p:oleObj name="Document" r:id="rId3" imgW="5059734" imgH="1909324" progId="Word.Document.8">
                  <p:embed/>
                  <p:pic>
                    <p:nvPicPr>
                      <p:cNvPr id="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1030288"/>
                        <a:ext cx="10769600" cy="405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82" name="Object 2">
            <a:extLst>
              <a:ext uri="{FF2B5EF4-FFF2-40B4-BE49-F238E27FC236}">
                <a16:creationId xmlns:a16="http://schemas.microsoft.com/office/drawing/2014/main" id="{CDFCCE3B-1256-44A7-9BBD-C5793EB46F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250" y="1660525"/>
          <a:ext cx="75184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6" name="Equation" r:id="rId3" imgW="7518400" imgH="1981200" progId="Equation.3">
                  <p:embed/>
                </p:oleObj>
              </mc:Choice>
              <mc:Fallback>
                <p:oleObj name="Equation" r:id="rId3" imgW="7518400" imgH="1981200" progId="Equation.3">
                  <p:embed/>
                  <p:pic>
                    <p:nvPicPr>
                      <p:cNvPr id="122882" name="Object 2">
                        <a:extLst>
                          <a:ext uri="{FF2B5EF4-FFF2-40B4-BE49-F238E27FC236}">
                            <a16:creationId xmlns:a16="http://schemas.microsoft.com/office/drawing/2014/main" id="{CDFCCE3B-1256-44A7-9BBD-C5793EB46F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1660525"/>
                        <a:ext cx="75184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3" name="Text Box 3">
            <a:extLst>
              <a:ext uri="{FF2B5EF4-FFF2-40B4-BE49-F238E27FC236}">
                <a16:creationId xmlns:a16="http://schemas.microsoft.com/office/drawing/2014/main" id="{7EFF9E31-5737-45E1-8701-041FD3B3A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8700" y="3657601"/>
            <a:ext cx="7620000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[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思路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]</a:t>
            </a:r>
            <a:r>
              <a:rPr kumimoji="1" lang="en-US" altLang="zh-CN" sz="2800">
                <a:solidFill>
                  <a:srgbClr val="0000FF"/>
                </a:solidFill>
                <a:latin typeface="Times New Roman" panose="02020603050405020304" pitchFamily="18" charset="0"/>
              </a:rPr>
              <a:t>    </a:t>
            </a:r>
            <a:r>
              <a:rPr kumimoji="1" lang="zh-CN" altLang="en-US" sz="2800">
                <a:latin typeface="Times New Roman" panose="02020603050405020304" pitchFamily="18" charset="0"/>
              </a:rPr>
              <a:t>首先根据概率分布的性质求出常数 </a:t>
            </a:r>
            <a:r>
              <a:rPr kumimoji="1" lang="en-US" altLang="zh-CN" sz="2800" i="1">
                <a:latin typeface="Times New Roman" panose="02020603050405020304" pitchFamily="18" charset="0"/>
              </a:rPr>
              <a:t>a </a:t>
            </a:r>
            <a:r>
              <a:rPr kumimoji="1" lang="zh-CN" altLang="en-US" sz="2800">
                <a:latin typeface="Times New Roman" panose="02020603050405020304" pitchFamily="18" charset="0"/>
              </a:rPr>
              <a:t>的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>
                <a:latin typeface="Times New Roman" panose="02020603050405020304" pitchFamily="18" charset="0"/>
              </a:rPr>
              <a:t>值</a:t>
            </a:r>
            <a:r>
              <a:rPr kumimoji="1" lang="en-US" altLang="zh-CN" sz="2800">
                <a:latin typeface="Times New Roman" panose="02020603050405020304" pitchFamily="18" charset="0"/>
              </a:rPr>
              <a:t>, </a:t>
            </a:r>
            <a:r>
              <a:rPr kumimoji="1" lang="zh-CN" altLang="en-US" sz="2800">
                <a:latin typeface="Times New Roman" panose="02020603050405020304" pitchFamily="18" charset="0"/>
              </a:rPr>
              <a:t>然后确定概率分布律的具体形式</a:t>
            </a:r>
            <a:r>
              <a:rPr kumimoji="1" lang="en-US" altLang="zh-CN" sz="2800">
                <a:latin typeface="Times New Roman" panose="02020603050405020304" pitchFamily="18" charset="0"/>
              </a:rPr>
              <a:t>,</a:t>
            </a:r>
            <a:r>
              <a:rPr kumimoji="1" lang="zh-CN" altLang="en-US" sz="2800">
                <a:latin typeface="Times New Roman" panose="02020603050405020304" pitchFamily="18" charset="0"/>
              </a:rPr>
              <a:t>最后再计算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>
                <a:latin typeface="Times New Roman" panose="02020603050405020304" pitchFamily="18" charset="0"/>
              </a:rPr>
              <a:t>条件概率</a:t>
            </a:r>
            <a:r>
              <a:rPr kumimoji="1" lang="en-US" altLang="zh-CN" sz="28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6E33E76E-2F3F-42FA-B4E8-B0A917DF0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301" y="5407026"/>
            <a:ext cx="3933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>
                <a:latin typeface="Times New Roman" panose="02020603050405020304" pitchFamily="18" charset="0"/>
              </a:rPr>
              <a:t>  </a:t>
            </a:r>
            <a:r>
              <a:rPr kumimoji="1" lang="zh-CN" altLang="en-US" sz="2800">
                <a:latin typeface="Times New Roman" panose="02020603050405020304" pitchFamily="18" charset="0"/>
              </a:rPr>
              <a:t>利用概率分布律的性质</a:t>
            </a:r>
          </a:p>
        </p:txBody>
      </p:sp>
      <p:sp>
        <p:nvSpPr>
          <p:cNvPr id="122885" name="Rectangle 5">
            <a:extLst>
              <a:ext uri="{FF2B5EF4-FFF2-40B4-BE49-F238E27FC236}">
                <a16:creationId xmlns:a16="http://schemas.microsoft.com/office/drawing/2014/main" id="{1C82A39B-D720-4803-899F-96EC0D02A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614" y="5356226"/>
            <a:ext cx="541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22886" name="Object 6">
            <a:extLst>
              <a:ext uri="{FF2B5EF4-FFF2-40B4-BE49-F238E27FC236}">
                <a16:creationId xmlns:a16="http://schemas.microsoft.com/office/drawing/2014/main" id="{704F565E-F52B-40D3-A23F-152D6CEB55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6900" y="5384800"/>
          <a:ext cx="13843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37" name="Equation" r:id="rId5" imgW="1384300" imgH="711200" progId="Equation.3">
                  <p:embed/>
                </p:oleObj>
              </mc:Choice>
              <mc:Fallback>
                <p:oleObj name="Equation" r:id="rId5" imgW="1384300" imgH="711200" progId="Equation.3">
                  <p:embed/>
                  <p:pic>
                    <p:nvPicPr>
                      <p:cNvPr id="122886" name="Object 6">
                        <a:extLst>
                          <a:ext uri="{FF2B5EF4-FFF2-40B4-BE49-F238E27FC236}">
                            <a16:creationId xmlns:a16="http://schemas.microsoft.com/office/drawing/2014/main" id="{704F565E-F52B-40D3-A23F-152D6CEB55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6900" y="5384800"/>
                        <a:ext cx="13843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Rectangle 7">
            <a:extLst>
              <a:ext uri="{FF2B5EF4-FFF2-40B4-BE49-F238E27FC236}">
                <a16:creationId xmlns:a16="http://schemas.microsoft.com/office/drawing/2014/main" id="{209C93F1-DD36-486B-91BB-167F09D15A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7588" y="762000"/>
            <a:ext cx="2952750" cy="579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zh-CN" altLang="en-US" sz="3200">
                <a:latin typeface="Tahoma" panose="020B0604030504040204" pitchFamily="34" charset="0"/>
                <a:ea typeface="华文中宋" panose="02010600040101010101" pitchFamily="2" charset="-122"/>
              </a:rPr>
              <a:t>三、典型例题</a:t>
            </a:r>
          </a:p>
        </p:txBody>
      </p:sp>
      <p:sp>
        <p:nvSpPr>
          <p:cNvPr id="122888" name="Text Box 8">
            <a:extLst>
              <a:ext uri="{FF2B5EF4-FFF2-40B4-BE49-F238E27FC236}">
                <a16:creationId xmlns:a16="http://schemas.microsoft.com/office/drawing/2014/main" id="{52DF5EE7-8F6A-4828-B798-BBEC4673F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0" y="1600201"/>
            <a:ext cx="1466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autoUpdateAnimBg="0"/>
      <p:bldP spid="122884" grpId="0" autoUpdateAnimBg="0"/>
      <p:bldP spid="122885" grpId="0" autoUpdateAnimBg="0"/>
      <p:bldP spid="12288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C189CF59-5B6F-4C58-93F1-7BF177176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200401"/>
            <a:ext cx="309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anose="02020603050405020304" pitchFamily="18" charset="0"/>
              </a:rPr>
              <a:t>因此 </a:t>
            </a:r>
            <a:r>
              <a:rPr kumimoji="1" lang="en-US" altLang="zh-CN" sz="2800" i="1">
                <a:latin typeface="Times New Roman" panose="02020603050405020304" pitchFamily="18" charset="0"/>
              </a:rPr>
              <a:t>X </a:t>
            </a:r>
            <a:r>
              <a:rPr kumimoji="1" lang="zh-CN" altLang="en-US" sz="2800">
                <a:latin typeface="Times New Roman" panose="02020603050405020304" pitchFamily="18" charset="0"/>
              </a:rPr>
              <a:t>的分布律为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54BB9EA9-65CC-40BC-8D6A-9D93C0A091E9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962400"/>
            <a:ext cx="6324600" cy="1676400"/>
            <a:chOff x="768" y="1008"/>
            <a:chExt cx="3984" cy="1056"/>
          </a:xfrm>
        </p:grpSpPr>
        <p:sp>
          <p:nvSpPr>
            <p:cNvPr id="31758" name="Line 4">
              <a:extLst>
                <a:ext uri="{FF2B5EF4-FFF2-40B4-BE49-F238E27FC236}">
                  <a16:creationId xmlns:a16="http://schemas.microsoft.com/office/drawing/2014/main" id="{AEF94945-AC66-4425-941D-01C5FE03D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536"/>
              <a:ext cx="398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759" name="Line 5">
              <a:extLst>
                <a:ext uri="{FF2B5EF4-FFF2-40B4-BE49-F238E27FC236}">
                  <a16:creationId xmlns:a16="http://schemas.microsoft.com/office/drawing/2014/main" id="{02CF250F-909B-4EBB-AF4F-7F3CD952BD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008"/>
              <a:ext cx="0" cy="105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23910" name="Object 6">
            <a:extLst>
              <a:ext uri="{FF2B5EF4-FFF2-40B4-BE49-F238E27FC236}">
                <a16:creationId xmlns:a16="http://schemas.microsoft.com/office/drawing/2014/main" id="{8D254771-3930-49EE-A204-2D6851D16D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4191000"/>
          <a:ext cx="355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48" name="Equation" r:id="rId3" imgW="355446" imgH="291973" progId="Equation.3">
                  <p:embed/>
                </p:oleObj>
              </mc:Choice>
              <mc:Fallback>
                <p:oleObj name="Equation" r:id="rId3" imgW="355446" imgH="291973" progId="Equation.3">
                  <p:embed/>
                  <p:pic>
                    <p:nvPicPr>
                      <p:cNvPr id="123910" name="Object 6">
                        <a:extLst>
                          <a:ext uri="{FF2B5EF4-FFF2-40B4-BE49-F238E27FC236}">
                            <a16:creationId xmlns:a16="http://schemas.microsoft.com/office/drawing/2014/main" id="{8D254771-3930-49EE-A204-2D6851D16D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191000"/>
                        <a:ext cx="3556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1" name="Object 7">
            <a:extLst>
              <a:ext uri="{FF2B5EF4-FFF2-40B4-BE49-F238E27FC236}">
                <a16:creationId xmlns:a16="http://schemas.microsoft.com/office/drawing/2014/main" id="{BBB18E90-3CC1-4173-B3E5-3D8598F5F5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5105400"/>
          <a:ext cx="292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49" name="Equation" r:id="rId5" imgW="291973" imgH="291973" progId="Equation.3">
                  <p:embed/>
                </p:oleObj>
              </mc:Choice>
              <mc:Fallback>
                <p:oleObj name="Equation" r:id="rId5" imgW="291973" imgH="291973" progId="Equation.3">
                  <p:embed/>
                  <p:pic>
                    <p:nvPicPr>
                      <p:cNvPr id="123911" name="Object 7">
                        <a:extLst>
                          <a:ext uri="{FF2B5EF4-FFF2-40B4-BE49-F238E27FC236}">
                            <a16:creationId xmlns:a16="http://schemas.microsoft.com/office/drawing/2014/main" id="{BBB18E90-3CC1-4173-B3E5-3D8598F5F5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105400"/>
                        <a:ext cx="2921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2" name="Object 8">
            <a:extLst>
              <a:ext uri="{FF2B5EF4-FFF2-40B4-BE49-F238E27FC236}">
                <a16:creationId xmlns:a16="http://schemas.microsoft.com/office/drawing/2014/main" id="{F81BD6D5-328A-4AC1-BB13-19231C425F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4114800"/>
          <a:ext cx="3632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50" name="Equation" r:id="rId7" imgW="3632200" imgH="457200" progId="Equation.3">
                  <p:embed/>
                </p:oleObj>
              </mc:Choice>
              <mc:Fallback>
                <p:oleObj name="Equation" r:id="rId7" imgW="3632200" imgH="457200" progId="Equation.3">
                  <p:embed/>
                  <p:pic>
                    <p:nvPicPr>
                      <p:cNvPr id="123912" name="Object 8">
                        <a:extLst>
                          <a:ext uri="{FF2B5EF4-FFF2-40B4-BE49-F238E27FC236}">
                            <a16:creationId xmlns:a16="http://schemas.microsoft.com/office/drawing/2014/main" id="{F81BD6D5-328A-4AC1-BB13-19231C425F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114800"/>
                        <a:ext cx="3632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3" name="Object 9">
            <a:extLst>
              <a:ext uri="{FF2B5EF4-FFF2-40B4-BE49-F238E27FC236}">
                <a16:creationId xmlns:a16="http://schemas.microsoft.com/office/drawing/2014/main" id="{CF28C810-7948-4244-8E18-E43A803846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4800600"/>
          <a:ext cx="419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51" name="Equation" r:id="rId9" imgW="419100" imgH="838200" progId="Equation.3">
                  <p:embed/>
                </p:oleObj>
              </mc:Choice>
              <mc:Fallback>
                <p:oleObj name="Equation" r:id="rId9" imgW="419100" imgH="838200" progId="Equation.3">
                  <p:embed/>
                  <p:pic>
                    <p:nvPicPr>
                      <p:cNvPr id="123913" name="Object 9">
                        <a:extLst>
                          <a:ext uri="{FF2B5EF4-FFF2-40B4-BE49-F238E27FC236}">
                            <a16:creationId xmlns:a16="http://schemas.microsoft.com/office/drawing/2014/main" id="{CF28C810-7948-4244-8E18-E43A803846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800600"/>
                        <a:ext cx="419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4" name="Object 10">
            <a:extLst>
              <a:ext uri="{FF2B5EF4-FFF2-40B4-BE49-F238E27FC236}">
                <a16:creationId xmlns:a16="http://schemas.microsoft.com/office/drawing/2014/main" id="{AD1FC8EF-8B06-4658-A84C-8687B963EB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4800600"/>
          <a:ext cx="419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52" name="Equation" r:id="rId11" imgW="419100" imgH="838200" progId="Equation.3">
                  <p:embed/>
                </p:oleObj>
              </mc:Choice>
              <mc:Fallback>
                <p:oleObj name="Equation" r:id="rId11" imgW="419100" imgH="838200" progId="Equation.3">
                  <p:embed/>
                  <p:pic>
                    <p:nvPicPr>
                      <p:cNvPr id="123914" name="Object 10">
                        <a:extLst>
                          <a:ext uri="{FF2B5EF4-FFF2-40B4-BE49-F238E27FC236}">
                            <a16:creationId xmlns:a16="http://schemas.microsoft.com/office/drawing/2014/main" id="{AD1FC8EF-8B06-4658-A84C-8687B963EB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800600"/>
                        <a:ext cx="419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5" name="Object 11">
            <a:extLst>
              <a:ext uri="{FF2B5EF4-FFF2-40B4-BE49-F238E27FC236}">
                <a16:creationId xmlns:a16="http://schemas.microsoft.com/office/drawing/2014/main" id="{E8CFE8DC-4AA7-4ECC-B859-7C957D98A9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4800600"/>
          <a:ext cx="419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53" name="Equation" r:id="rId13" imgW="419100" imgH="838200" progId="Equation.3">
                  <p:embed/>
                </p:oleObj>
              </mc:Choice>
              <mc:Fallback>
                <p:oleObj name="Equation" r:id="rId13" imgW="419100" imgH="838200" progId="Equation.3">
                  <p:embed/>
                  <p:pic>
                    <p:nvPicPr>
                      <p:cNvPr id="123915" name="Object 11">
                        <a:extLst>
                          <a:ext uri="{FF2B5EF4-FFF2-40B4-BE49-F238E27FC236}">
                            <a16:creationId xmlns:a16="http://schemas.microsoft.com/office/drawing/2014/main" id="{E8CFE8DC-4AA7-4ECC-B859-7C957D98A9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800600"/>
                        <a:ext cx="419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6" name="Object 12">
            <a:extLst>
              <a:ext uri="{FF2B5EF4-FFF2-40B4-BE49-F238E27FC236}">
                <a16:creationId xmlns:a16="http://schemas.microsoft.com/office/drawing/2014/main" id="{F650753D-7B17-4C87-B3B6-58F4D80DD7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4800600"/>
          <a:ext cx="419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54" name="Equation" r:id="rId15" imgW="419100" imgH="838200" progId="Equation.3">
                  <p:embed/>
                </p:oleObj>
              </mc:Choice>
              <mc:Fallback>
                <p:oleObj name="Equation" r:id="rId15" imgW="419100" imgH="838200" progId="Equation.3">
                  <p:embed/>
                  <p:pic>
                    <p:nvPicPr>
                      <p:cNvPr id="123916" name="Object 12">
                        <a:extLst>
                          <a:ext uri="{FF2B5EF4-FFF2-40B4-BE49-F238E27FC236}">
                            <a16:creationId xmlns:a16="http://schemas.microsoft.com/office/drawing/2014/main" id="{F650753D-7B17-4C87-B3B6-58F4D80DD7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4800600"/>
                        <a:ext cx="419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5" name="Object 13">
            <a:extLst>
              <a:ext uri="{FF2B5EF4-FFF2-40B4-BE49-F238E27FC236}">
                <a16:creationId xmlns:a16="http://schemas.microsoft.com/office/drawing/2014/main" id="{797A826B-8742-44A9-BC84-E959359851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990600"/>
          <a:ext cx="4749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55" name="Equation" r:id="rId17" imgW="4749800" imgH="889000" progId="Equation.3">
                  <p:embed/>
                </p:oleObj>
              </mc:Choice>
              <mc:Fallback>
                <p:oleObj name="Equation" r:id="rId17" imgW="4749800" imgH="889000" progId="Equation.3">
                  <p:embed/>
                  <p:pic>
                    <p:nvPicPr>
                      <p:cNvPr id="31755" name="Object 13">
                        <a:extLst>
                          <a:ext uri="{FF2B5EF4-FFF2-40B4-BE49-F238E27FC236}">
                            <a16:creationId xmlns:a16="http://schemas.microsoft.com/office/drawing/2014/main" id="{797A826B-8742-44A9-BC84-E959359851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990600"/>
                        <a:ext cx="4749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8" name="Object 14">
            <a:extLst>
              <a:ext uri="{FF2B5EF4-FFF2-40B4-BE49-F238E27FC236}">
                <a16:creationId xmlns:a16="http://schemas.microsoft.com/office/drawing/2014/main" id="{07950C8B-7A12-48B8-9471-2C2887E686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990600"/>
          <a:ext cx="838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56" name="Equation" r:id="rId19" imgW="838200" imgH="838200" progId="Equation.3">
                  <p:embed/>
                </p:oleObj>
              </mc:Choice>
              <mc:Fallback>
                <p:oleObj name="Equation" r:id="rId19" imgW="838200" imgH="838200" progId="Equation.3">
                  <p:embed/>
                  <p:pic>
                    <p:nvPicPr>
                      <p:cNvPr id="123918" name="Object 14">
                        <a:extLst>
                          <a:ext uri="{FF2B5EF4-FFF2-40B4-BE49-F238E27FC236}">
                            <a16:creationId xmlns:a16="http://schemas.microsoft.com/office/drawing/2014/main" id="{07950C8B-7A12-48B8-9471-2C2887E686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990600"/>
                        <a:ext cx="838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9" name="Object 15">
            <a:extLst>
              <a:ext uri="{FF2B5EF4-FFF2-40B4-BE49-F238E27FC236}">
                <a16:creationId xmlns:a16="http://schemas.microsoft.com/office/drawing/2014/main" id="{8B9568EC-DEDC-4E28-99CD-0EECF9E2B7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133600"/>
          <a:ext cx="1790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57" name="Equation" r:id="rId21" imgW="1790700" imgH="838200" progId="Equation.3">
                  <p:embed/>
                </p:oleObj>
              </mc:Choice>
              <mc:Fallback>
                <p:oleObj name="Equation" r:id="rId21" imgW="1790700" imgH="838200" progId="Equation.3">
                  <p:embed/>
                  <p:pic>
                    <p:nvPicPr>
                      <p:cNvPr id="123919" name="Object 15">
                        <a:extLst>
                          <a:ext uri="{FF2B5EF4-FFF2-40B4-BE49-F238E27FC236}">
                            <a16:creationId xmlns:a16="http://schemas.microsoft.com/office/drawing/2014/main" id="{8B9568EC-DEDC-4E28-99CD-0EECF9E2B7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133600"/>
                        <a:ext cx="1790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614D98B5-E977-4054-9F32-28ADCDC4B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1" y="990601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anose="02020603050405020304" pitchFamily="18" charset="0"/>
              </a:rPr>
              <a:t>从而</a:t>
            </a:r>
          </a:p>
        </p:txBody>
      </p:sp>
      <p:graphicFrame>
        <p:nvGraphicFramePr>
          <p:cNvPr id="124931" name="Object 3">
            <a:extLst>
              <a:ext uri="{FF2B5EF4-FFF2-40B4-BE49-F238E27FC236}">
                <a16:creationId xmlns:a16="http://schemas.microsoft.com/office/drawing/2014/main" id="{729D392F-E71A-4E5E-8749-8BABDC8414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1828800"/>
          <a:ext cx="5257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5" name="Equation" r:id="rId3" imgW="5257800" imgH="914400" progId="Equation.3">
                  <p:embed/>
                </p:oleObj>
              </mc:Choice>
              <mc:Fallback>
                <p:oleObj name="Equation" r:id="rId3" imgW="5257800" imgH="914400" progId="Equation.3">
                  <p:embed/>
                  <p:pic>
                    <p:nvPicPr>
                      <p:cNvPr id="124931" name="Object 3">
                        <a:extLst>
                          <a:ext uri="{FF2B5EF4-FFF2-40B4-BE49-F238E27FC236}">
                            <a16:creationId xmlns:a16="http://schemas.microsoft.com/office/drawing/2014/main" id="{729D392F-E71A-4E5E-8749-8BABDC8414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828800"/>
                        <a:ext cx="5257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2" name="Object 4">
            <a:extLst>
              <a:ext uri="{FF2B5EF4-FFF2-40B4-BE49-F238E27FC236}">
                <a16:creationId xmlns:a16="http://schemas.microsoft.com/office/drawing/2014/main" id="{ED8CD2D9-B61A-46D0-B078-CCCDCDF939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3124200"/>
          <a:ext cx="5461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6" name="Equation" r:id="rId5" imgW="5461000" imgH="901700" progId="Equation.3">
                  <p:embed/>
                </p:oleObj>
              </mc:Choice>
              <mc:Fallback>
                <p:oleObj name="Equation" r:id="rId5" imgW="5461000" imgH="901700" progId="Equation.3">
                  <p:embed/>
                  <p:pic>
                    <p:nvPicPr>
                      <p:cNvPr id="124932" name="Object 4">
                        <a:extLst>
                          <a:ext uri="{FF2B5EF4-FFF2-40B4-BE49-F238E27FC236}">
                            <a16:creationId xmlns:a16="http://schemas.microsoft.com/office/drawing/2014/main" id="{ED8CD2D9-B61A-46D0-B078-CCCDCDF939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124200"/>
                        <a:ext cx="54610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3" name="Object 5">
            <a:extLst>
              <a:ext uri="{FF2B5EF4-FFF2-40B4-BE49-F238E27FC236}">
                <a16:creationId xmlns:a16="http://schemas.microsoft.com/office/drawing/2014/main" id="{1A3F1FE3-F824-4018-8128-1704EC675D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495800"/>
          <a:ext cx="812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7" name="Equation" r:id="rId7" imgW="812447" imgH="837836" progId="Equation.3">
                  <p:embed/>
                </p:oleObj>
              </mc:Choice>
              <mc:Fallback>
                <p:oleObj name="Equation" r:id="rId7" imgW="812447" imgH="837836" progId="Equation.3">
                  <p:embed/>
                  <p:pic>
                    <p:nvPicPr>
                      <p:cNvPr id="124933" name="Object 5">
                        <a:extLst>
                          <a:ext uri="{FF2B5EF4-FFF2-40B4-BE49-F238E27FC236}">
                            <a16:creationId xmlns:a16="http://schemas.microsoft.com/office/drawing/2014/main" id="{1A3F1FE3-F824-4018-8128-1704EC675D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495800"/>
                        <a:ext cx="812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>
            <a:extLst>
              <a:ext uri="{FF2B5EF4-FFF2-40B4-BE49-F238E27FC236}">
                <a16:creationId xmlns:a16="http://schemas.microsoft.com/office/drawing/2014/main" id="{7FE92EE2-934A-4657-88C4-B326A069A1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762000"/>
          <a:ext cx="75819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8" name="Equation" r:id="rId3" imgW="7581900" imgH="3962400" progId="Equation.3">
                  <p:embed/>
                </p:oleObj>
              </mc:Choice>
              <mc:Fallback>
                <p:oleObj name="Equation" r:id="rId3" imgW="7581900" imgH="3962400" progId="Equation.3">
                  <p:embed/>
                  <p:pic>
                    <p:nvPicPr>
                      <p:cNvPr id="33794" name="Object 2">
                        <a:extLst>
                          <a:ext uri="{FF2B5EF4-FFF2-40B4-BE49-F238E27FC236}">
                            <a16:creationId xmlns:a16="http://schemas.microsoft.com/office/drawing/2014/main" id="{7FE92EE2-934A-4657-88C4-B326A069A1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762000"/>
                        <a:ext cx="7581900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55" name="Rectangle 3">
            <a:extLst>
              <a:ext uri="{FF2B5EF4-FFF2-40B4-BE49-F238E27FC236}">
                <a16:creationId xmlns:a16="http://schemas.microsoft.com/office/drawing/2014/main" id="{B9B45D1D-D1C6-4B56-B8EF-30CA9349C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1" y="4597400"/>
            <a:ext cx="756126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[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思路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]</a:t>
            </a:r>
            <a:r>
              <a:rPr kumimoji="1" lang="en-US" altLang="zh-CN" sz="2800">
                <a:solidFill>
                  <a:srgbClr val="0000FF"/>
                </a:solidFill>
                <a:latin typeface="Times New Roman" panose="02020603050405020304" pitchFamily="18" charset="0"/>
              </a:rPr>
              <a:t>    </a:t>
            </a:r>
            <a:r>
              <a:rPr kumimoji="1" lang="zh-CN" altLang="en-US" sz="2800">
                <a:latin typeface="Times New Roman" panose="02020603050405020304" pitchFamily="18" charset="0"/>
              </a:rPr>
              <a:t>首先利用分布函数的性质求出常数 </a:t>
            </a:r>
            <a:r>
              <a:rPr kumimoji="1" lang="en-US" altLang="zh-CN" sz="2800" i="1">
                <a:latin typeface="Times New Roman" panose="02020603050405020304" pitchFamily="18" charset="0"/>
              </a:rPr>
              <a:t>a, b,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2800">
                <a:latin typeface="Times New Roman" panose="02020603050405020304" pitchFamily="18" charset="0"/>
              </a:rPr>
              <a:t>再用已确定的分布函数来求分布律</a:t>
            </a:r>
            <a:r>
              <a:rPr kumimoji="1" lang="en-US" altLang="zh-CN" sz="2800">
                <a:latin typeface="Times New Roman" panose="02020603050405020304" pitchFamily="18" charset="0"/>
              </a:rPr>
              <a:t>.</a:t>
            </a:r>
            <a:endParaRPr kumimoji="1" lang="en-US" altLang="zh-CN" sz="28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5956" name="Rectangle 4">
            <a:extLst>
              <a:ext uri="{FF2B5EF4-FFF2-40B4-BE49-F238E27FC236}">
                <a16:creationId xmlns:a16="http://schemas.microsoft.com/office/drawing/2014/main" id="{B90DDA27-E8B2-473E-9360-33CFEA81C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726113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25957" name="Object 5">
            <a:extLst>
              <a:ext uri="{FF2B5EF4-FFF2-40B4-BE49-F238E27FC236}">
                <a16:creationId xmlns:a16="http://schemas.microsoft.com/office/drawing/2014/main" id="{37A09408-AAEE-47F9-870B-9D7E5840DF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5816600"/>
          <a:ext cx="431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09" name="Equation" r:id="rId5" imgW="4318000" imgH="431800" progId="Equation.3">
                  <p:embed/>
                </p:oleObj>
              </mc:Choice>
              <mc:Fallback>
                <p:oleObj name="Equation" r:id="rId5" imgW="4318000" imgH="431800" progId="Equation.3">
                  <p:embed/>
                  <p:pic>
                    <p:nvPicPr>
                      <p:cNvPr id="125957" name="Object 5">
                        <a:extLst>
                          <a:ext uri="{FF2B5EF4-FFF2-40B4-BE49-F238E27FC236}">
                            <a16:creationId xmlns:a16="http://schemas.microsoft.com/office/drawing/2014/main" id="{37A09408-AAEE-47F9-870B-9D7E5840DF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5816600"/>
                        <a:ext cx="4318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Rectangle 6">
            <a:extLst>
              <a:ext uri="{FF2B5EF4-FFF2-40B4-BE49-F238E27FC236}">
                <a16:creationId xmlns:a16="http://schemas.microsoft.com/office/drawing/2014/main" id="{270C57F4-F22F-43E3-B5BA-DD2DC39AF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693738"/>
            <a:ext cx="7191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autoUpdateAnimBg="0"/>
      <p:bldP spid="125956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>
            <a:extLst>
              <a:ext uri="{FF2B5EF4-FFF2-40B4-BE49-F238E27FC236}">
                <a16:creationId xmlns:a16="http://schemas.microsoft.com/office/drawing/2014/main" id="{B1BE96D7-1D33-45E5-BBD0-6D08F858B0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03600" y="838200"/>
          <a:ext cx="4584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87" name="Equation" r:id="rId3" imgW="4584700" imgH="431800" progId="Equation.3">
                  <p:embed/>
                </p:oleObj>
              </mc:Choice>
              <mc:Fallback>
                <p:oleObj name="Equation" r:id="rId3" imgW="4584700" imgH="431800" progId="Equation.3">
                  <p:embed/>
                  <p:pic>
                    <p:nvPicPr>
                      <p:cNvPr id="34818" name="Object 2">
                        <a:extLst>
                          <a:ext uri="{FF2B5EF4-FFF2-40B4-BE49-F238E27FC236}">
                            <a16:creationId xmlns:a16="http://schemas.microsoft.com/office/drawing/2014/main" id="{B1BE96D7-1D33-45E5-BBD0-6D08F858B0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3600" y="838200"/>
                        <a:ext cx="4584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79" name="Object 3">
            <a:extLst>
              <a:ext uri="{FF2B5EF4-FFF2-40B4-BE49-F238E27FC236}">
                <a16:creationId xmlns:a16="http://schemas.microsoft.com/office/drawing/2014/main" id="{8CCE9EF0-0EA0-4369-8C80-FE30472FB2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1524000"/>
          <a:ext cx="1638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88" name="Equation" r:id="rId5" imgW="1637589" imgH="393529" progId="Equation.3">
                  <p:embed/>
                </p:oleObj>
              </mc:Choice>
              <mc:Fallback>
                <p:oleObj name="Equation" r:id="rId5" imgW="1637589" imgH="393529" progId="Equation.3">
                  <p:embed/>
                  <p:pic>
                    <p:nvPicPr>
                      <p:cNvPr id="126979" name="Object 3">
                        <a:extLst>
                          <a:ext uri="{FF2B5EF4-FFF2-40B4-BE49-F238E27FC236}">
                            <a16:creationId xmlns:a16="http://schemas.microsoft.com/office/drawing/2014/main" id="{8CCE9EF0-0EA0-4369-8C80-FE30472FB2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524000"/>
                        <a:ext cx="1638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0" name="Object 4">
            <a:extLst>
              <a:ext uri="{FF2B5EF4-FFF2-40B4-BE49-F238E27FC236}">
                <a16:creationId xmlns:a16="http://schemas.microsoft.com/office/drawing/2014/main" id="{0E95BAC6-17A8-424E-8592-E021C26E94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2057400"/>
          <a:ext cx="2679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89" name="Equation" r:id="rId7" imgW="2679700" imgH="825500" progId="Equation.3">
                  <p:embed/>
                </p:oleObj>
              </mc:Choice>
              <mc:Fallback>
                <p:oleObj name="Equation" r:id="rId7" imgW="2679700" imgH="825500" progId="Equation.3">
                  <p:embed/>
                  <p:pic>
                    <p:nvPicPr>
                      <p:cNvPr id="126980" name="Object 4">
                        <a:extLst>
                          <a:ext uri="{FF2B5EF4-FFF2-40B4-BE49-F238E27FC236}">
                            <a16:creationId xmlns:a16="http://schemas.microsoft.com/office/drawing/2014/main" id="{0E95BAC6-17A8-424E-8592-E021C26E94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057400"/>
                        <a:ext cx="2679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1" name="Object 5">
            <a:extLst>
              <a:ext uri="{FF2B5EF4-FFF2-40B4-BE49-F238E27FC236}">
                <a16:creationId xmlns:a16="http://schemas.microsoft.com/office/drawing/2014/main" id="{2FB64805-C0FF-4500-8157-059F00C3DE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2819400"/>
          <a:ext cx="2565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90" name="Equation" r:id="rId9" imgW="2565400" imgH="838200" progId="Equation.3">
                  <p:embed/>
                </p:oleObj>
              </mc:Choice>
              <mc:Fallback>
                <p:oleObj name="Equation" r:id="rId9" imgW="2565400" imgH="838200" progId="Equation.3">
                  <p:embed/>
                  <p:pic>
                    <p:nvPicPr>
                      <p:cNvPr id="126981" name="Object 5">
                        <a:extLst>
                          <a:ext uri="{FF2B5EF4-FFF2-40B4-BE49-F238E27FC236}">
                            <a16:creationId xmlns:a16="http://schemas.microsoft.com/office/drawing/2014/main" id="{2FB64805-C0FF-4500-8157-059F00C3DE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819400"/>
                        <a:ext cx="2565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2" name="Object 6">
            <a:extLst>
              <a:ext uri="{FF2B5EF4-FFF2-40B4-BE49-F238E27FC236}">
                <a16:creationId xmlns:a16="http://schemas.microsoft.com/office/drawing/2014/main" id="{39B0C82F-0850-4391-B0A4-4128DBF62E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9750" y="3657600"/>
          <a:ext cx="1879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91" name="Equation" r:id="rId11" imgW="1879600" imgH="838200" progId="Equation.3">
                  <p:embed/>
                </p:oleObj>
              </mc:Choice>
              <mc:Fallback>
                <p:oleObj name="Equation" r:id="rId11" imgW="1879600" imgH="838200" progId="Equation.3">
                  <p:embed/>
                  <p:pic>
                    <p:nvPicPr>
                      <p:cNvPr id="126982" name="Object 6">
                        <a:extLst>
                          <a:ext uri="{FF2B5EF4-FFF2-40B4-BE49-F238E27FC236}">
                            <a16:creationId xmlns:a16="http://schemas.microsoft.com/office/drawing/2014/main" id="{39B0C82F-0850-4391-B0A4-4128DBF62E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0" y="3657600"/>
                        <a:ext cx="1879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3" name="Object 7">
            <a:extLst>
              <a:ext uri="{FF2B5EF4-FFF2-40B4-BE49-F238E27FC236}">
                <a16:creationId xmlns:a16="http://schemas.microsoft.com/office/drawing/2014/main" id="{7B6EAC71-6E01-4DAA-8052-5307C57FCD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4648200"/>
          <a:ext cx="2019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92" name="Equation" r:id="rId13" imgW="2019300" imgH="419100" progId="Equation.3">
                  <p:embed/>
                </p:oleObj>
              </mc:Choice>
              <mc:Fallback>
                <p:oleObj name="Equation" r:id="rId13" imgW="2019300" imgH="419100" progId="Equation.3">
                  <p:embed/>
                  <p:pic>
                    <p:nvPicPr>
                      <p:cNvPr id="126983" name="Object 7">
                        <a:extLst>
                          <a:ext uri="{FF2B5EF4-FFF2-40B4-BE49-F238E27FC236}">
                            <a16:creationId xmlns:a16="http://schemas.microsoft.com/office/drawing/2014/main" id="{7B6EAC71-6E01-4DAA-8052-5307C57FCD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648200"/>
                        <a:ext cx="2019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4" name="Object 8">
            <a:extLst>
              <a:ext uri="{FF2B5EF4-FFF2-40B4-BE49-F238E27FC236}">
                <a16:creationId xmlns:a16="http://schemas.microsoft.com/office/drawing/2014/main" id="{134A1A97-83CC-456F-A5BD-0B248460C2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257800"/>
          <a:ext cx="3568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93" name="Equation" r:id="rId15" imgW="3568700" imgH="838200" progId="Equation.3">
                  <p:embed/>
                </p:oleObj>
              </mc:Choice>
              <mc:Fallback>
                <p:oleObj name="Equation" r:id="rId15" imgW="3568700" imgH="838200" progId="Equation.3">
                  <p:embed/>
                  <p:pic>
                    <p:nvPicPr>
                      <p:cNvPr id="126984" name="Object 8">
                        <a:extLst>
                          <a:ext uri="{FF2B5EF4-FFF2-40B4-BE49-F238E27FC236}">
                            <a16:creationId xmlns:a16="http://schemas.microsoft.com/office/drawing/2014/main" id="{134A1A97-83CC-456F-A5BD-0B248460C2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257800"/>
                        <a:ext cx="3568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6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>
            <a:extLst>
              <a:ext uri="{FF2B5EF4-FFF2-40B4-BE49-F238E27FC236}">
                <a16:creationId xmlns:a16="http://schemas.microsoft.com/office/drawing/2014/main" id="{E9894D30-83CA-4DCD-9E8C-CFF674A551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762000"/>
          <a:ext cx="5397500" cy="288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89" name="Equation" r:id="rId3" imgW="5397500" imgH="2882900" progId="Equation.3">
                  <p:embed/>
                </p:oleObj>
              </mc:Choice>
              <mc:Fallback>
                <p:oleObj name="Equation" r:id="rId3" imgW="5397500" imgH="2882900" progId="Equation.3">
                  <p:embed/>
                  <p:pic>
                    <p:nvPicPr>
                      <p:cNvPr id="35842" name="Object 2">
                        <a:extLst>
                          <a:ext uri="{FF2B5EF4-FFF2-40B4-BE49-F238E27FC236}">
                            <a16:creationId xmlns:a16="http://schemas.microsoft.com/office/drawing/2014/main" id="{E9894D30-83CA-4DCD-9E8C-CFF674A551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762000"/>
                        <a:ext cx="5397500" cy="288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3" name="Rectangle 3">
            <a:extLst>
              <a:ext uri="{FF2B5EF4-FFF2-40B4-BE49-F238E27FC236}">
                <a16:creationId xmlns:a16="http://schemas.microsoft.com/office/drawing/2014/main" id="{142C9133-9006-4ACA-A56C-1BC76CAA3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810001"/>
            <a:ext cx="309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anose="02020603050405020304" pitchFamily="18" charset="0"/>
              </a:rPr>
              <a:t>从而 </a:t>
            </a:r>
            <a:r>
              <a:rPr kumimoji="1" lang="en-US" altLang="zh-CN" sz="2800" i="1">
                <a:latin typeface="Times New Roman" panose="02020603050405020304" pitchFamily="18" charset="0"/>
              </a:rPr>
              <a:t>X </a:t>
            </a:r>
            <a:r>
              <a:rPr kumimoji="1" lang="zh-CN" altLang="en-US" sz="2800">
                <a:latin typeface="Times New Roman" panose="02020603050405020304" pitchFamily="18" charset="0"/>
              </a:rPr>
              <a:t>的分布律为</a:t>
            </a:r>
          </a:p>
        </p:txBody>
      </p:sp>
      <p:sp>
        <p:nvSpPr>
          <p:cNvPr id="128004" name="Line 4">
            <a:extLst>
              <a:ext uri="{FF2B5EF4-FFF2-40B4-BE49-F238E27FC236}">
                <a16:creationId xmlns:a16="http://schemas.microsoft.com/office/drawing/2014/main" id="{CAD77B26-CAA3-4B77-BE08-7FE1931D1E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051425"/>
            <a:ext cx="38862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8005" name="Object 5">
            <a:extLst>
              <a:ext uri="{FF2B5EF4-FFF2-40B4-BE49-F238E27FC236}">
                <a16:creationId xmlns:a16="http://schemas.microsoft.com/office/drawing/2014/main" id="{5419EAAC-8466-4E2D-84F2-79FEBBBDCB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4594225"/>
          <a:ext cx="355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90" name="Equation" r:id="rId5" imgW="355446" imgH="291973" progId="Equation.3">
                  <p:embed/>
                </p:oleObj>
              </mc:Choice>
              <mc:Fallback>
                <p:oleObj name="Equation" r:id="rId5" imgW="355446" imgH="291973" progId="Equation.3">
                  <p:embed/>
                  <p:pic>
                    <p:nvPicPr>
                      <p:cNvPr id="128005" name="Object 5">
                        <a:extLst>
                          <a:ext uri="{FF2B5EF4-FFF2-40B4-BE49-F238E27FC236}">
                            <a16:creationId xmlns:a16="http://schemas.microsoft.com/office/drawing/2014/main" id="{5419EAAC-8466-4E2D-84F2-79FEBBBDCB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594225"/>
                        <a:ext cx="3556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6" name="Object 6">
            <a:extLst>
              <a:ext uri="{FF2B5EF4-FFF2-40B4-BE49-F238E27FC236}">
                <a16:creationId xmlns:a16="http://schemas.microsoft.com/office/drawing/2014/main" id="{DF76E381-E5E4-4F78-964E-BA198928B4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5356225"/>
          <a:ext cx="292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91" name="Equation" r:id="rId7" imgW="291973" imgH="291973" progId="Equation.3">
                  <p:embed/>
                </p:oleObj>
              </mc:Choice>
              <mc:Fallback>
                <p:oleObj name="Equation" r:id="rId7" imgW="291973" imgH="291973" progId="Equation.3">
                  <p:embed/>
                  <p:pic>
                    <p:nvPicPr>
                      <p:cNvPr id="128006" name="Object 6">
                        <a:extLst>
                          <a:ext uri="{FF2B5EF4-FFF2-40B4-BE49-F238E27FC236}">
                            <a16:creationId xmlns:a16="http://schemas.microsoft.com/office/drawing/2014/main" id="{DF76E381-E5E4-4F78-964E-BA198928B4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356225"/>
                        <a:ext cx="2921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7" name="Object 7">
            <a:extLst>
              <a:ext uri="{FF2B5EF4-FFF2-40B4-BE49-F238E27FC236}">
                <a16:creationId xmlns:a16="http://schemas.microsoft.com/office/drawing/2014/main" id="{40C3A22F-0547-4151-A0E4-A9F6C4E64E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4518025"/>
          <a:ext cx="2159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92" name="Equation" r:id="rId9" imgW="2159000" imgH="393700" progId="Equation.3">
                  <p:embed/>
                </p:oleObj>
              </mc:Choice>
              <mc:Fallback>
                <p:oleObj name="Equation" r:id="rId9" imgW="2159000" imgH="393700" progId="Equation.3">
                  <p:embed/>
                  <p:pic>
                    <p:nvPicPr>
                      <p:cNvPr id="128007" name="Object 7">
                        <a:extLst>
                          <a:ext uri="{FF2B5EF4-FFF2-40B4-BE49-F238E27FC236}">
                            <a16:creationId xmlns:a16="http://schemas.microsoft.com/office/drawing/2014/main" id="{40C3A22F-0547-4151-A0E4-A9F6C4E64E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518025"/>
                        <a:ext cx="2159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8" name="Object 8">
            <a:extLst>
              <a:ext uri="{FF2B5EF4-FFF2-40B4-BE49-F238E27FC236}">
                <a16:creationId xmlns:a16="http://schemas.microsoft.com/office/drawing/2014/main" id="{BAB2DE2E-1428-4194-9F5D-B2E363BC83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5051425"/>
          <a:ext cx="2019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93" name="Equation" r:id="rId11" imgW="2019300" imgH="838200" progId="Equation.3">
                  <p:embed/>
                </p:oleObj>
              </mc:Choice>
              <mc:Fallback>
                <p:oleObj name="Equation" r:id="rId11" imgW="2019300" imgH="838200" progId="Equation.3">
                  <p:embed/>
                  <p:pic>
                    <p:nvPicPr>
                      <p:cNvPr id="128008" name="Object 8">
                        <a:extLst>
                          <a:ext uri="{FF2B5EF4-FFF2-40B4-BE49-F238E27FC236}">
                            <a16:creationId xmlns:a16="http://schemas.microsoft.com/office/drawing/2014/main" id="{BAB2DE2E-1428-4194-9F5D-B2E363BC83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051425"/>
                        <a:ext cx="2019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9" name="Line 9">
            <a:extLst>
              <a:ext uri="{FF2B5EF4-FFF2-40B4-BE49-F238E27FC236}">
                <a16:creationId xmlns:a16="http://schemas.microsoft.com/office/drawing/2014/main" id="{1A775EA8-56CE-4F59-990C-70EB65ABE3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365625"/>
            <a:ext cx="0" cy="15240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>
            <a:extLst>
              <a:ext uri="{FF2B5EF4-FFF2-40B4-BE49-F238E27FC236}">
                <a16:creationId xmlns:a16="http://schemas.microsoft.com/office/drawing/2014/main" id="{8EDAAC1B-C5DE-4B0B-8566-FDB662AF80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1100" y="749300"/>
          <a:ext cx="5562600" cy="270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24" name="Equation" r:id="rId3" imgW="5562600" imgH="2705100" progId="Equation.3">
                  <p:embed/>
                </p:oleObj>
              </mc:Choice>
              <mc:Fallback>
                <p:oleObj name="Equation" r:id="rId3" imgW="5562600" imgH="2705100" progId="Equation.3">
                  <p:embed/>
                  <p:pic>
                    <p:nvPicPr>
                      <p:cNvPr id="36866" name="Object 2">
                        <a:extLst>
                          <a:ext uri="{FF2B5EF4-FFF2-40B4-BE49-F238E27FC236}">
                            <a16:creationId xmlns:a16="http://schemas.microsoft.com/office/drawing/2014/main" id="{8EDAAC1B-C5DE-4B0B-8566-FDB662AF80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749300"/>
                        <a:ext cx="5562600" cy="270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27" name="Rectangle 3">
            <a:extLst>
              <a:ext uri="{FF2B5EF4-FFF2-40B4-BE49-F238E27FC236}">
                <a16:creationId xmlns:a16="http://schemas.microsoft.com/office/drawing/2014/main" id="{8790CBDC-DDEC-43E4-9325-BBE3E693F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581401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29028" name="Object 4">
            <a:extLst>
              <a:ext uri="{FF2B5EF4-FFF2-40B4-BE49-F238E27FC236}">
                <a16:creationId xmlns:a16="http://schemas.microsoft.com/office/drawing/2014/main" id="{4655D499-8257-47ED-A428-24935EC37E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3657600"/>
          <a:ext cx="3810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25" name="Equation" r:id="rId5" imgW="3810000" imgH="444500" progId="Equation.3">
                  <p:embed/>
                </p:oleObj>
              </mc:Choice>
              <mc:Fallback>
                <p:oleObj name="Equation" r:id="rId5" imgW="3810000" imgH="444500" progId="Equation.3">
                  <p:embed/>
                  <p:pic>
                    <p:nvPicPr>
                      <p:cNvPr id="129028" name="Object 4">
                        <a:extLst>
                          <a:ext uri="{FF2B5EF4-FFF2-40B4-BE49-F238E27FC236}">
                            <a16:creationId xmlns:a16="http://schemas.microsoft.com/office/drawing/2014/main" id="{4655D499-8257-47ED-A428-24935EC37E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657600"/>
                        <a:ext cx="3810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9" name="Object 5">
            <a:extLst>
              <a:ext uri="{FF2B5EF4-FFF2-40B4-BE49-F238E27FC236}">
                <a16:creationId xmlns:a16="http://schemas.microsoft.com/office/drawing/2014/main" id="{B190281F-D9DD-41E7-933A-4E3CC9D07E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102100"/>
          <a:ext cx="4445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26" name="Equation" r:id="rId7" imgW="4445000" imgH="698500" progId="Equation.3">
                  <p:embed/>
                </p:oleObj>
              </mc:Choice>
              <mc:Fallback>
                <p:oleObj name="Equation" r:id="rId7" imgW="4445000" imgH="698500" progId="Equation.3">
                  <p:embed/>
                  <p:pic>
                    <p:nvPicPr>
                      <p:cNvPr id="129029" name="Object 5">
                        <a:extLst>
                          <a:ext uri="{FF2B5EF4-FFF2-40B4-BE49-F238E27FC236}">
                            <a16:creationId xmlns:a16="http://schemas.microsoft.com/office/drawing/2014/main" id="{B190281F-D9DD-41E7-933A-4E3CC9D07E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102100"/>
                        <a:ext cx="4445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0" name="Object 6">
            <a:extLst>
              <a:ext uri="{FF2B5EF4-FFF2-40B4-BE49-F238E27FC236}">
                <a16:creationId xmlns:a16="http://schemas.microsoft.com/office/drawing/2014/main" id="{3982EDCF-252F-4C08-8C2F-FF8E01FDD0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16800" y="4102100"/>
          <a:ext cx="2260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27" name="Equation" r:id="rId9" imgW="2260600" imgH="698500" progId="Equation.3">
                  <p:embed/>
                </p:oleObj>
              </mc:Choice>
              <mc:Fallback>
                <p:oleObj name="Equation" r:id="rId9" imgW="2260600" imgH="698500" progId="Equation.3">
                  <p:embed/>
                  <p:pic>
                    <p:nvPicPr>
                      <p:cNvPr id="129030" name="Object 6">
                        <a:extLst>
                          <a:ext uri="{FF2B5EF4-FFF2-40B4-BE49-F238E27FC236}">
                            <a16:creationId xmlns:a16="http://schemas.microsoft.com/office/drawing/2014/main" id="{3982EDCF-252F-4C08-8C2F-FF8E01FDD0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6800" y="4102100"/>
                        <a:ext cx="22606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1" name="Object 7">
            <a:extLst>
              <a:ext uri="{FF2B5EF4-FFF2-40B4-BE49-F238E27FC236}">
                <a16:creationId xmlns:a16="http://schemas.microsoft.com/office/drawing/2014/main" id="{485B6990-AFF1-46F1-B654-2D3B3B2192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953000"/>
          <a:ext cx="863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28" name="Equation" r:id="rId11" imgW="863225" imgH="368140" progId="Equation.3">
                  <p:embed/>
                </p:oleObj>
              </mc:Choice>
              <mc:Fallback>
                <p:oleObj name="Equation" r:id="rId11" imgW="863225" imgH="368140" progId="Equation.3">
                  <p:embed/>
                  <p:pic>
                    <p:nvPicPr>
                      <p:cNvPr id="129031" name="Object 7">
                        <a:extLst>
                          <a:ext uri="{FF2B5EF4-FFF2-40B4-BE49-F238E27FC236}">
                            <a16:creationId xmlns:a16="http://schemas.microsoft.com/office/drawing/2014/main" id="{485B6990-AFF1-46F1-B654-2D3B3B2192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953000"/>
                        <a:ext cx="863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2" name="Object 8">
            <a:extLst>
              <a:ext uri="{FF2B5EF4-FFF2-40B4-BE49-F238E27FC236}">
                <a16:creationId xmlns:a16="http://schemas.microsoft.com/office/drawing/2014/main" id="{D00EC670-FA29-4FB0-A00D-C0D4F40770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5410200"/>
          <a:ext cx="1663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29" name="Equation" r:id="rId13" imgW="1663700" imgH="825500" progId="Equation.3">
                  <p:embed/>
                </p:oleObj>
              </mc:Choice>
              <mc:Fallback>
                <p:oleObj name="Equation" r:id="rId13" imgW="1663700" imgH="825500" progId="Equation.3">
                  <p:embed/>
                  <p:pic>
                    <p:nvPicPr>
                      <p:cNvPr id="129032" name="Object 8">
                        <a:extLst>
                          <a:ext uri="{FF2B5EF4-FFF2-40B4-BE49-F238E27FC236}">
                            <a16:creationId xmlns:a16="http://schemas.microsoft.com/office/drawing/2014/main" id="{D00EC670-FA29-4FB0-A00D-C0D4F40770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410200"/>
                        <a:ext cx="1663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3" name="Rectangle 9">
            <a:extLst>
              <a:ext uri="{FF2B5EF4-FFF2-40B4-BE49-F238E27FC236}">
                <a16:creationId xmlns:a16="http://schemas.microsoft.com/office/drawing/2014/main" id="{A3527EA0-8A63-40D6-8BB0-A650BD006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679451"/>
            <a:ext cx="719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>
            <a:extLst>
              <a:ext uri="{FF2B5EF4-FFF2-40B4-BE49-F238E27FC236}">
                <a16:creationId xmlns:a16="http://schemas.microsoft.com/office/drawing/2014/main" id="{E3422044-35EA-49D7-953E-B16E08745B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331670"/>
              </p:ext>
            </p:extLst>
          </p:nvPr>
        </p:nvGraphicFramePr>
        <p:xfrm>
          <a:off x="2298700" y="965200"/>
          <a:ext cx="2694428" cy="647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0" name="Equation" r:id="rId3" imgW="1320480" imgH="317160" progId="Equation.DSMT4">
                  <p:embed/>
                </p:oleObj>
              </mc:Choice>
              <mc:Fallback>
                <p:oleObj name="Equation" r:id="rId3" imgW="1320480" imgH="317160" progId="Equation.DSMT4">
                  <p:embed/>
                  <p:pic>
                    <p:nvPicPr>
                      <p:cNvPr id="37890" name="Object 2">
                        <a:extLst>
                          <a:ext uri="{FF2B5EF4-FFF2-40B4-BE49-F238E27FC236}">
                            <a16:creationId xmlns:a16="http://schemas.microsoft.com/office/drawing/2014/main" id="{E3422044-35EA-49D7-953E-B16E08745B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965200"/>
                        <a:ext cx="2694428" cy="6476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1" name="Object 3">
            <a:extLst>
              <a:ext uri="{FF2B5EF4-FFF2-40B4-BE49-F238E27FC236}">
                <a16:creationId xmlns:a16="http://schemas.microsoft.com/office/drawing/2014/main" id="{AD1D4B8C-1E9C-42B1-817E-39BCE56A15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905000"/>
          <a:ext cx="208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1" name="Equation" r:id="rId5" imgW="2082800" imgH="431800" progId="Equation.3">
                  <p:embed/>
                </p:oleObj>
              </mc:Choice>
              <mc:Fallback>
                <p:oleObj name="Equation" r:id="rId5" imgW="2082800" imgH="431800" progId="Equation.3">
                  <p:embed/>
                  <p:pic>
                    <p:nvPicPr>
                      <p:cNvPr id="130051" name="Object 3">
                        <a:extLst>
                          <a:ext uri="{FF2B5EF4-FFF2-40B4-BE49-F238E27FC236}">
                            <a16:creationId xmlns:a16="http://schemas.microsoft.com/office/drawing/2014/main" id="{AD1D4B8C-1E9C-42B1-817E-39BCE56A15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905000"/>
                        <a:ext cx="2082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2" name="Object 4">
            <a:extLst>
              <a:ext uri="{FF2B5EF4-FFF2-40B4-BE49-F238E27FC236}">
                <a16:creationId xmlns:a16="http://schemas.microsoft.com/office/drawing/2014/main" id="{D9FDF8F1-83A0-41B1-8430-7A30341AE2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725130"/>
              </p:ext>
            </p:extLst>
          </p:nvPr>
        </p:nvGraphicFramePr>
        <p:xfrm>
          <a:off x="4476750" y="1718927"/>
          <a:ext cx="2235203" cy="698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2" name="Equation" r:id="rId7" imgW="1015920" imgH="317160" progId="Equation.DSMT4">
                  <p:embed/>
                </p:oleObj>
              </mc:Choice>
              <mc:Fallback>
                <p:oleObj name="Equation" r:id="rId7" imgW="1015920" imgH="317160" progId="Equation.DSMT4">
                  <p:embed/>
                  <p:pic>
                    <p:nvPicPr>
                      <p:cNvPr id="130052" name="Object 4">
                        <a:extLst>
                          <a:ext uri="{FF2B5EF4-FFF2-40B4-BE49-F238E27FC236}">
                            <a16:creationId xmlns:a16="http://schemas.microsoft.com/office/drawing/2014/main" id="{D9FDF8F1-83A0-41B1-8430-7A30341AE2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1718927"/>
                        <a:ext cx="2235203" cy="698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3" name="Object 5">
            <a:extLst>
              <a:ext uri="{FF2B5EF4-FFF2-40B4-BE49-F238E27FC236}">
                <a16:creationId xmlns:a16="http://schemas.microsoft.com/office/drawing/2014/main" id="{070D9267-8C84-43CB-8D71-94C326625F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170296"/>
              </p:ext>
            </p:extLst>
          </p:nvPr>
        </p:nvGraphicFramePr>
        <p:xfrm>
          <a:off x="7080250" y="1676400"/>
          <a:ext cx="990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3" name="Equation" r:id="rId9" imgW="990600" imgH="825500" progId="Equation.DSMT4">
                  <p:embed/>
                </p:oleObj>
              </mc:Choice>
              <mc:Fallback>
                <p:oleObj name="Equation" r:id="rId9" imgW="990600" imgH="825500" progId="Equation.DSMT4">
                  <p:embed/>
                  <p:pic>
                    <p:nvPicPr>
                      <p:cNvPr id="130053" name="Object 5">
                        <a:extLst>
                          <a:ext uri="{FF2B5EF4-FFF2-40B4-BE49-F238E27FC236}">
                            <a16:creationId xmlns:a16="http://schemas.microsoft.com/office/drawing/2014/main" id="{070D9267-8C84-43CB-8D71-94C326625F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0" y="1676400"/>
                        <a:ext cx="990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4" name="Object 6">
            <a:extLst>
              <a:ext uri="{FF2B5EF4-FFF2-40B4-BE49-F238E27FC236}">
                <a16:creationId xmlns:a16="http://schemas.microsoft.com/office/drawing/2014/main" id="{DDAEEFE8-DABD-48CD-83DC-BECD6D93FF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8700" y="3048000"/>
          <a:ext cx="2362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4" name="Equation" r:id="rId11" imgW="2362200" imgH="431800" progId="Equation.3">
                  <p:embed/>
                </p:oleObj>
              </mc:Choice>
              <mc:Fallback>
                <p:oleObj name="Equation" r:id="rId11" imgW="2362200" imgH="431800" progId="Equation.3">
                  <p:embed/>
                  <p:pic>
                    <p:nvPicPr>
                      <p:cNvPr id="130054" name="Object 6">
                        <a:extLst>
                          <a:ext uri="{FF2B5EF4-FFF2-40B4-BE49-F238E27FC236}">
                            <a16:creationId xmlns:a16="http://schemas.microsoft.com/office/drawing/2014/main" id="{DDAEEFE8-DABD-48CD-83DC-BECD6D93FF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8700" y="3048000"/>
                        <a:ext cx="2362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5" name="Object 7">
            <a:extLst>
              <a:ext uri="{FF2B5EF4-FFF2-40B4-BE49-F238E27FC236}">
                <a16:creationId xmlns:a16="http://schemas.microsoft.com/office/drawing/2014/main" id="{7F479014-BAE0-4072-AA12-20DAB05003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415393"/>
              </p:ext>
            </p:extLst>
          </p:nvPr>
        </p:nvGraphicFramePr>
        <p:xfrm>
          <a:off x="4660900" y="2892034"/>
          <a:ext cx="3971372" cy="752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5" name="Equation" r:id="rId13" imgW="1714320" imgH="317160" progId="Equation.DSMT4">
                  <p:embed/>
                </p:oleObj>
              </mc:Choice>
              <mc:Fallback>
                <p:oleObj name="Equation" r:id="rId13" imgW="1714320" imgH="317160" progId="Equation.DSMT4">
                  <p:embed/>
                  <p:pic>
                    <p:nvPicPr>
                      <p:cNvPr id="130055" name="Object 7">
                        <a:extLst>
                          <a:ext uri="{FF2B5EF4-FFF2-40B4-BE49-F238E27FC236}">
                            <a16:creationId xmlns:a16="http://schemas.microsoft.com/office/drawing/2014/main" id="{7F479014-BAE0-4072-AA12-20DAB05003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0900" y="2892034"/>
                        <a:ext cx="3971372" cy="7528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6" name="Object 8">
            <a:extLst>
              <a:ext uri="{FF2B5EF4-FFF2-40B4-BE49-F238E27FC236}">
                <a16:creationId xmlns:a16="http://schemas.microsoft.com/office/drawing/2014/main" id="{F3CA5959-EA0D-4387-BB43-F016C4B020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16976" y="2819400"/>
          <a:ext cx="14700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6" name="Equation" r:id="rId15" imgW="1600200" imgH="825500" progId="Equation.3">
                  <p:embed/>
                </p:oleObj>
              </mc:Choice>
              <mc:Fallback>
                <p:oleObj name="Equation" r:id="rId15" imgW="1600200" imgH="825500" progId="Equation.3">
                  <p:embed/>
                  <p:pic>
                    <p:nvPicPr>
                      <p:cNvPr id="130056" name="Object 8">
                        <a:extLst>
                          <a:ext uri="{FF2B5EF4-FFF2-40B4-BE49-F238E27FC236}">
                            <a16:creationId xmlns:a16="http://schemas.microsoft.com/office/drawing/2014/main" id="{F3CA5959-EA0D-4387-BB43-F016C4B020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6976" y="2819400"/>
                        <a:ext cx="147002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7" name="Text Box 9">
            <a:extLst>
              <a:ext uri="{FF2B5EF4-FFF2-40B4-BE49-F238E27FC236}">
                <a16:creationId xmlns:a16="http://schemas.microsoft.com/office/drawing/2014/main" id="{E048E5CB-A0C4-4864-8748-46C9A9826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733801"/>
            <a:ext cx="3544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</a:rPr>
              <a:t>所以 </a:t>
            </a:r>
            <a:r>
              <a:rPr kumimoji="1" lang="en-US" altLang="zh-CN" sz="2800" i="1">
                <a:latin typeface="Times New Roman" panose="02020603050405020304" pitchFamily="18" charset="0"/>
              </a:rPr>
              <a:t>X </a:t>
            </a:r>
            <a:r>
              <a:rPr kumimoji="1" lang="zh-CN" altLang="en-US" sz="2800">
                <a:latin typeface="Times New Roman" panose="02020603050405020304" pitchFamily="18" charset="0"/>
              </a:rPr>
              <a:t>的分布函数为</a:t>
            </a:r>
          </a:p>
        </p:txBody>
      </p:sp>
      <p:graphicFrame>
        <p:nvGraphicFramePr>
          <p:cNvPr id="130058" name="Object 10">
            <a:extLst>
              <a:ext uri="{FF2B5EF4-FFF2-40B4-BE49-F238E27FC236}">
                <a16:creationId xmlns:a16="http://schemas.microsoft.com/office/drawing/2014/main" id="{868F1B16-9A93-49BC-9BEE-C6888027A6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2250" y="4292600"/>
          <a:ext cx="35179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7" name="Equation" r:id="rId17" imgW="3517900" imgH="1689100" progId="Equation.3">
                  <p:embed/>
                </p:oleObj>
              </mc:Choice>
              <mc:Fallback>
                <p:oleObj name="Equation" r:id="rId17" imgW="3517900" imgH="1689100" progId="Equation.3">
                  <p:embed/>
                  <p:pic>
                    <p:nvPicPr>
                      <p:cNvPr id="130058" name="Object 10">
                        <a:extLst>
                          <a:ext uri="{FF2B5EF4-FFF2-40B4-BE49-F238E27FC236}">
                            <a16:creationId xmlns:a16="http://schemas.microsoft.com/office/drawing/2014/main" id="{868F1B16-9A93-49BC-9BEE-C6888027A6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4292600"/>
                        <a:ext cx="3517900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>
            <a:extLst>
              <a:ext uri="{FF2B5EF4-FFF2-40B4-BE49-F238E27FC236}">
                <a16:creationId xmlns:a16="http://schemas.microsoft.com/office/drawing/2014/main" id="{663EC111-2175-40BF-9F6A-29168EBB30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36689" y="715962"/>
            <a:ext cx="2160587" cy="579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zh-CN" altLang="en-US" sz="3200" dirty="0">
                <a:latin typeface="Tahoma" panose="020B0604030504040204" pitchFamily="34" charset="0"/>
                <a:ea typeface="华文中宋" panose="02010600040101010101" pitchFamily="2" charset="-122"/>
              </a:rPr>
              <a:t>随机变量</a:t>
            </a:r>
          </a:p>
        </p:txBody>
      </p:sp>
      <p:sp>
        <p:nvSpPr>
          <p:cNvPr id="7172" name="Rectangle 7">
            <a:extLst>
              <a:ext uri="{FF2B5EF4-FFF2-40B4-BE49-F238E27FC236}">
                <a16:creationId xmlns:a16="http://schemas.microsoft.com/office/drawing/2014/main" id="{58818194-8BA8-41E9-8839-39E796AD6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3933826"/>
            <a:ext cx="3168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随机变量的分类</a:t>
            </a:r>
          </a:p>
        </p:txBody>
      </p:sp>
      <p:grpSp>
        <p:nvGrpSpPr>
          <p:cNvPr id="7173" name="Group 8">
            <a:extLst>
              <a:ext uri="{FF2B5EF4-FFF2-40B4-BE49-F238E27FC236}">
                <a16:creationId xmlns:a16="http://schemas.microsoft.com/office/drawing/2014/main" id="{B4529F39-B0C6-41FC-A41A-7BF0AF616ED5}"/>
              </a:ext>
            </a:extLst>
          </p:cNvPr>
          <p:cNvGrpSpPr>
            <a:grpSpLocks/>
          </p:cNvGrpSpPr>
          <p:nvPr/>
        </p:nvGrpSpPr>
        <p:grpSpPr bwMode="auto">
          <a:xfrm>
            <a:off x="5545139" y="3573463"/>
            <a:ext cx="3802063" cy="2276474"/>
            <a:chOff x="1296" y="825"/>
            <a:chExt cx="2395" cy="1434"/>
          </a:xfrm>
        </p:grpSpPr>
        <p:sp>
          <p:nvSpPr>
            <p:cNvPr id="7174" name="Rectangle 9">
              <a:extLst>
                <a:ext uri="{FF2B5EF4-FFF2-40B4-BE49-F238E27FC236}">
                  <a16:creationId xmlns:a16="http://schemas.microsoft.com/office/drawing/2014/main" id="{17B782AB-9C05-455C-BC24-3B6E65A77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386"/>
              <a:ext cx="7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离散型</a:t>
              </a:r>
            </a:p>
          </p:txBody>
        </p:sp>
        <p:sp>
          <p:nvSpPr>
            <p:cNvPr id="7175" name="Rectangle 10">
              <a:extLst>
                <a:ext uri="{FF2B5EF4-FFF2-40B4-BE49-F238E27FC236}">
                  <a16:creationId xmlns:a16="http://schemas.microsoft.com/office/drawing/2014/main" id="{C9F0A6FF-F824-4B5D-BE55-E25AB60730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825"/>
              <a:ext cx="10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随机变量</a:t>
              </a:r>
            </a:p>
          </p:txBody>
        </p:sp>
        <p:sp>
          <p:nvSpPr>
            <p:cNvPr id="7176" name="Rectangle 11">
              <a:extLst>
                <a:ext uri="{FF2B5EF4-FFF2-40B4-BE49-F238E27FC236}">
                  <a16:creationId xmlns:a16="http://schemas.microsoft.com/office/drawing/2014/main" id="{1DD92335-FE5C-4514-B216-41701174A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929"/>
              <a:ext cx="7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连续型</a:t>
              </a:r>
            </a:p>
          </p:txBody>
        </p:sp>
        <p:grpSp>
          <p:nvGrpSpPr>
            <p:cNvPr id="7177" name="Group 12">
              <a:extLst>
                <a:ext uri="{FF2B5EF4-FFF2-40B4-BE49-F238E27FC236}">
                  <a16:creationId xmlns:a16="http://schemas.microsoft.com/office/drawing/2014/main" id="{82AC9015-278A-4124-BB45-566D89C661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1161"/>
              <a:ext cx="1200" cy="240"/>
              <a:chOff x="2208" y="1344"/>
              <a:chExt cx="1200" cy="240"/>
            </a:xfrm>
          </p:grpSpPr>
          <p:sp>
            <p:nvSpPr>
              <p:cNvPr id="7185" name="Line 13">
                <a:extLst>
                  <a:ext uri="{FF2B5EF4-FFF2-40B4-BE49-F238E27FC236}">
                    <a16:creationId xmlns:a16="http://schemas.microsoft.com/office/drawing/2014/main" id="{D1732175-2CA9-4C36-8CE4-D2AF91F37E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1488"/>
                <a:ext cx="120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86" name="Line 14">
                <a:extLst>
                  <a:ext uri="{FF2B5EF4-FFF2-40B4-BE49-F238E27FC236}">
                    <a16:creationId xmlns:a16="http://schemas.microsoft.com/office/drawing/2014/main" id="{5640B388-0C04-450F-BC89-916E947070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1488"/>
                <a:ext cx="0" cy="9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87" name="Line 15">
                <a:extLst>
                  <a:ext uri="{FF2B5EF4-FFF2-40B4-BE49-F238E27FC236}">
                    <a16:creationId xmlns:a16="http://schemas.microsoft.com/office/drawing/2014/main" id="{40FC4B7D-7196-4022-86D9-DAF0547FB7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488"/>
                <a:ext cx="0" cy="9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88" name="Line 16">
                <a:extLst>
                  <a:ext uri="{FF2B5EF4-FFF2-40B4-BE49-F238E27FC236}">
                    <a16:creationId xmlns:a16="http://schemas.microsoft.com/office/drawing/2014/main" id="{16FE5F3B-5A1A-4228-AECB-D834FACD6B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2" y="1344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178" name="Rectangle 17">
              <a:extLst>
                <a:ext uri="{FF2B5EF4-FFF2-40B4-BE49-F238E27FC236}">
                  <a16:creationId xmlns:a16="http://schemas.microsoft.com/office/drawing/2014/main" id="{39FDBC47-6971-439E-BB47-461EE9867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401"/>
              <a:ext cx="10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非离散型</a:t>
              </a:r>
            </a:p>
          </p:txBody>
        </p:sp>
        <p:grpSp>
          <p:nvGrpSpPr>
            <p:cNvPr id="7179" name="Group 18">
              <a:extLst>
                <a:ext uri="{FF2B5EF4-FFF2-40B4-BE49-F238E27FC236}">
                  <a16:creationId xmlns:a16="http://schemas.microsoft.com/office/drawing/2014/main" id="{41C5D93D-3AE2-45B9-9C27-74D1843238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689"/>
              <a:ext cx="1200" cy="240"/>
              <a:chOff x="2208" y="1344"/>
              <a:chExt cx="1200" cy="240"/>
            </a:xfrm>
          </p:grpSpPr>
          <p:sp>
            <p:nvSpPr>
              <p:cNvPr id="7181" name="Line 19">
                <a:extLst>
                  <a:ext uri="{FF2B5EF4-FFF2-40B4-BE49-F238E27FC236}">
                    <a16:creationId xmlns:a16="http://schemas.microsoft.com/office/drawing/2014/main" id="{9264C9EF-45A5-4B61-A4DF-DFF7212ED0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1488"/>
                <a:ext cx="120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82" name="Line 20">
                <a:extLst>
                  <a:ext uri="{FF2B5EF4-FFF2-40B4-BE49-F238E27FC236}">
                    <a16:creationId xmlns:a16="http://schemas.microsoft.com/office/drawing/2014/main" id="{2F078497-D073-4BCD-BA6A-E041B3187B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1488"/>
                <a:ext cx="0" cy="9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83" name="Line 21">
                <a:extLst>
                  <a:ext uri="{FF2B5EF4-FFF2-40B4-BE49-F238E27FC236}">
                    <a16:creationId xmlns:a16="http://schemas.microsoft.com/office/drawing/2014/main" id="{1AC37A4A-CC4A-4B7E-9050-C92AFD00A0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1488"/>
                <a:ext cx="0" cy="9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184" name="Line 22">
                <a:extLst>
                  <a:ext uri="{FF2B5EF4-FFF2-40B4-BE49-F238E27FC236}">
                    <a16:creationId xmlns:a16="http://schemas.microsoft.com/office/drawing/2014/main" id="{AB8C38BE-2CAD-41EA-9D8D-189DB8A963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32" y="1344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180" name="Rectangle 23">
              <a:extLst>
                <a:ext uri="{FF2B5EF4-FFF2-40B4-BE49-F238E27FC236}">
                  <a16:creationId xmlns:a16="http://schemas.microsoft.com/office/drawing/2014/main" id="{0AEE7F11-75BA-4C0F-968A-CCCAAC9C8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929"/>
              <a:ext cx="57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其它</a:t>
              </a:r>
            </a:p>
          </p:txBody>
        </p:sp>
      </p:grpSp>
      <p:graphicFrame>
        <p:nvGraphicFramePr>
          <p:cNvPr id="21" name="Object 5">
            <a:extLst>
              <a:ext uri="{FF2B5EF4-FFF2-40B4-BE49-F238E27FC236}">
                <a16:creationId xmlns:a16="http://schemas.microsoft.com/office/drawing/2014/main" id="{C7BFFBE2-D3ED-4FD3-967F-346590A122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033668"/>
              </p:ext>
            </p:extLst>
          </p:nvPr>
        </p:nvGraphicFramePr>
        <p:xfrm>
          <a:off x="825500" y="1295400"/>
          <a:ext cx="10342563" cy="281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7" name="Document" r:id="rId3" imgW="4674282" imgH="1275882" progId="Word.Document.8">
                  <p:embed/>
                </p:oleObj>
              </mc:Choice>
              <mc:Fallback>
                <p:oleObj name="Document" r:id="rId3" imgW="4674282" imgH="1275882" progId="Word.Document.8">
                  <p:embed/>
                  <p:pic>
                    <p:nvPicPr>
                      <p:cNvPr id="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295400"/>
                        <a:ext cx="10342563" cy="281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>
            <a:extLst>
              <a:ext uri="{FF2B5EF4-FFF2-40B4-BE49-F238E27FC236}">
                <a16:creationId xmlns:a16="http://schemas.microsoft.com/office/drawing/2014/main" id="{AB5B6283-8025-434C-B1EB-24CC84BB8C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0300" y="762000"/>
          <a:ext cx="299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4" name="Equation" r:id="rId3" imgW="2997200" imgH="457200" progId="Equation.3">
                  <p:embed/>
                </p:oleObj>
              </mc:Choice>
              <mc:Fallback>
                <p:oleObj name="Equation" r:id="rId3" imgW="2997200" imgH="457200" progId="Equation.3">
                  <p:embed/>
                  <p:pic>
                    <p:nvPicPr>
                      <p:cNvPr id="38914" name="Object 2">
                        <a:extLst>
                          <a:ext uri="{FF2B5EF4-FFF2-40B4-BE49-F238E27FC236}">
                            <a16:creationId xmlns:a16="http://schemas.microsoft.com/office/drawing/2014/main" id="{AB5B6283-8025-434C-B1EB-24CC84BB8C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762000"/>
                        <a:ext cx="299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5" name="Object 3">
            <a:extLst>
              <a:ext uri="{FF2B5EF4-FFF2-40B4-BE49-F238E27FC236}">
                <a16:creationId xmlns:a16="http://schemas.microsoft.com/office/drawing/2014/main" id="{3640DAE7-23B5-4C1D-93AC-E09C36059A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524000"/>
          <a:ext cx="576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5" name="Equation" r:id="rId5" imgW="5765800" imgH="431800" progId="Equation.3">
                  <p:embed/>
                </p:oleObj>
              </mc:Choice>
              <mc:Fallback>
                <p:oleObj name="Equation" r:id="rId5" imgW="5765800" imgH="431800" progId="Equation.3">
                  <p:embed/>
                  <p:pic>
                    <p:nvPicPr>
                      <p:cNvPr id="131075" name="Object 3">
                        <a:extLst>
                          <a:ext uri="{FF2B5EF4-FFF2-40B4-BE49-F238E27FC236}">
                            <a16:creationId xmlns:a16="http://schemas.microsoft.com/office/drawing/2014/main" id="{3640DAE7-23B5-4C1D-93AC-E09C36059A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24000"/>
                        <a:ext cx="5765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6" name="Object 4">
            <a:extLst>
              <a:ext uri="{FF2B5EF4-FFF2-40B4-BE49-F238E27FC236}">
                <a16:creationId xmlns:a16="http://schemas.microsoft.com/office/drawing/2014/main" id="{A1566AE8-5011-4CB3-A394-9F8A789AF0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209800"/>
          <a:ext cx="2057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6" name="Equation" r:id="rId7" imgW="2057400" imgH="431800" progId="Equation.3">
                  <p:embed/>
                </p:oleObj>
              </mc:Choice>
              <mc:Fallback>
                <p:oleObj name="Equation" r:id="rId7" imgW="2057400" imgH="431800" progId="Equation.3">
                  <p:embed/>
                  <p:pic>
                    <p:nvPicPr>
                      <p:cNvPr id="131076" name="Object 4">
                        <a:extLst>
                          <a:ext uri="{FF2B5EF4-FFF2-40B4-BE49-F238E27FC236}">
                            <a16:creationId xmlns:a16="http://schemas.microsoft.com/office/drawing/2014/main" id="{A1566AE8-5011-4CB3-A394-9F8A789AF0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209800"/>
                        <a:ext cx="2057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7" name="Object 5">
            <a:extLst>
              <a:ext uri="{FF2B5EF4-FFF2-40B4-BE49-F238E27FC236}">
                <a16:creationId xmlns:a16="http://schemas.microsoft.com/office/drawing/2014/main" id="{200B3E04-4E2B-4D94-BF95-5365CBE3BE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2895600"/>
          <a:ext cx="4635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7" name="Equation" r:id="rId9" imgW="4635500" imgH="457200" progId="Equation.3">
                  <p:embed/>
                </p:oleObj>
              </mc:Choice>
              <mc:Fallback>
                <p:oleObj name="Equation" r:id="rId9" imgW="4635500" imgH="457200" progId="Equation.3">
                  <p:embed/>
                  <p:pic>
                    <p:nvPicPr>
                      <p:cNvPr id="131077" name="Object 5">
                        <a:extLst>
                          <a:ext uri="{FF2B5EF4-FFF2-40B4-BE49-F238E27FC236}">
                            <a16:creationId xmlns:a16="http://schemas.microsoft.com/office/drawing/2014/main" id="{200B3E04-4E2B-4D94-BF95-5365CBE3BE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95600"/>
                        <a:ext cx="4635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8" name="Object 6">
            <a:extLst>
              <a:ext uri="{FF2B5EF4-FFF2-40B4-BE49-F238E27FC236}">
                <a16:creationId xmlns:a16="http://schemas.microsoft.com/office/drawing/2014/main" id="{5C64AC26-696C-4241-B5C3-24996EA252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3657600"/>
          <a:ext cx="3048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8" name="Equation" r:id="rId11" imgW="3048000" imgH="469900" progId="Equation.3">
                  <p:embed/>
                </p:oleObj>
              </mc:Choice>
              <mc:Fallback>
                <p:oleObj name="Equation" r:id="rId11" imgW="3048000" imgH="469900" progId="Equation.3">
                  <p:embed/>
                  <p:pic>
                    <p:nvPicPr>
                      <p:cNvPr id="131078" name="Object 6">
                        <a:extLst>
                          <a:ext uri="{FF2B5EF4-FFF2-40B4-BE49-F238E27FC236}">
                            <a16:creationId xmlns:a16="http://schemas.microsoft.com/office/drawing/2014/main" id="{5C64AC26-696C-4241-B5C3-24996EA252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657600"/>
                        <a:ext cx="3048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9" name="Object 7">
            <a:extLst>
              <a:ext uri="{FF2B5EF4-FFF2-40B4-BE49-F238E27FC236}">
                <a16:creationId xmlns:a16="http://schemas.microsoft.com/office/drawing/2014/main" id="{3CCBA5D4-4AEE-466E-A21D-2C19AB5709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6400" y="4419600"/>
          <a:ext cx="2184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9" name="Equation" r:id="rId13" imgW="2184400" imgH="825500" progId="Equation.3">
                  <p:embed/>
                </p:oleObj>
              </mc:Choice>
              <mc:Fallback>
                <p:oleObj name="Equation" r:id="rId13" imgW="2184400" imgH="825500" progId="Equation.3">
                  <p:embed/>
                  <p:pic>
                    <p:nvPicPr>
                      <p:cNvPr id="131079" name="Object 7">
                        <a:extLst>
                          <a:ext uri="{FF2B5EF4-FFF2-40B4-BE49-F238E27FC236}">
                            <a16:creationId xmlns:a16="http://schemas.microsoft.com/office/drawing/2014/main" id="{3CCBA5D4-4AEE-466E-A21D-2C19AB5709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4419600"/>
                        <a:ext cx="2184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0" name="Object 8">
            <a:extLst>
              <a:ext uri="{FF2B5EF4-FFF2-40B4-BE49-F238E27FC236}">
                <a16:creationId xmlns:a16="http://schemas.microsoft.com/office/drawing/2014/main" id="{B2B14E9D-C63B-47D7-BCBA-7D8F022FB7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7800" y="4419600"/>
          <a:ext cx="2311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00" name="Equation" r:id="rId15" imgW="2311400" imgH="825500" progId="Equation.3">
                  <p:embed/>
                </p:oleObj>
              </mc:Choice>
              <mc:Fallback>
                <p:oleObj name="Equation" r:id="rId15" imgW="2311400" imgH="825500" progId="Equation.3">
                  <p:embed/>
                  <p:pic>
                    <p:nvPicPr>
                      <p:cNvPr id="131080" name="Object 8">
                        <a:extLst>
                          <a:ext uri="{FF2B5EF4-FFF2-40B4-BE49-F238E27FC236}">
                            <a16:creationId xmlns:a16="http://schemas.microsoft.com/office/drawing/2014/main" id="{B2B14E9D-C63B-47D7-BCBA-7D8F022FB7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4419600"/>
                        <a:ext cx="2311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1" name="Object 9">
            <a:extLst>
              <a:ext uri="{FF2B5EF4-FFF2-40B4-BE49-F238E27FC236}">
                <a16:creationId xmlns:a16="http://schemas.microsoft.com/office/drawing/2014/main" id="{6677D795-0AAA-40E2-9B09-6D004935A2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5435600"/>
          <a:ext cx="3035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01" name="Equation" r:id="rId17" imgW="3035300" imgH="431800" progId="Equation.3">
                  <p:embed/>
                </p:oleObj>
              </mc:Choice>
              <mc:Fallback>
                <p:oleObj name="Equation" r:id="rId17" imgW="3035300" imgH="431800" progId="Equation.3">
                  <p:embed/>
                  <p:pic>
                    <p:nvPicPr>
                      <p:cNvPr id="131081" name="Object 9">
                        <a:extLst>
                          <a:ext uri="{FF2B5EF4-FFF2-40B4-BE49-F238E27FC236}">
                            <a16:creationId xmlns:a16="http://schemas.microsoft.com/office/drawing/2014/main" id="{6677D795-0AAA-40E2-9B09-6D004935A2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435600"/>
                        <a:ext cx="3035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>
            <a:extLst>
              <a:ext uri="{FF2B5EF4-FFF2-40B4-BE49-F238E27FC236}">
                <a16:creationId xmlns:a16="http://schemas.microsoft.com/office/drawing/2014/main" id="{5B7C90BE-7FCF-4518-BB91-07DE3ABB08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5700" y="838200"/>
          <a:ext cx="2552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85" name="Equation" r:id="rId3" imgW="2552700" imgH="431800" progId="Equation.3">
                  <p:embed/>
                </p:oleObj>
              </mc:Choice>
              <mc:Fallback>
                <p:oleObj name="Equation" r:id="rId3" imgW="2552700" imgH="431800" progId="Equation.3">
                  <p:embed/>
                  <p:pic>
                    <p:nvPicPr>
                      <p:cNvPr id="39938" name="Object 2">
                        <a:extLst>
                          <a:ext uri="{FF2B5EF4-FFF2-40B4-BE49-F238E27FC236}">
                            <a16:creationId xmlns:a16="http://schemas.microsoft.com/office/drawing/2014/main" id="{5B7C90BE-7FCF-4518-BB91-07DE3ABB08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838200"/>
                        <a:ext cx="2552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099" name="Object 3">
            <a:extLst>
              <a:ext uri="{FF2B5EF4-FFF2-40B4-BE49-F238E27FC236}">
                <a16:creationId xmlns:a16="http://schemas.microsoft.com/office/drawing/2014/main" id="{1273E133-F977-4982-B3FC-2E49E05ECF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1200" y="1524000"/>
          <a:ext cx="3962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86" name="Equation" r:id="rId5" imgW="3962400" imgH="914400" progId="Equation.3">
                  <p:embed/>
                </p:oleObj>
              </mc:Choice>
              <mc:Fallback>
                <p:oleObj name="Equation" r:id="rId5" imgW="3962400" imgH="914400" progId="Equation.3">
                  <p:embed/>
                  <p:pic>
                    <p:nvPicPr>
                      <p:cNvPr id="132099" name="Object 3">
                        <a:extLst>
                          <a:ext uri="{FF2B5EF4-FFF2-40B4-BE49-F238E27FC236}">
                            <a16:creationId xmlns:a16="http://schemas.microsoft.com/office/drawing/2014/main" id="{1273E133-F977-4982-B3FC-2E49E05ECF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1524000"/>
                        <a:ext cx="3962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0" name="Object 4">
            <a:extLst>
              <a:ext uri="{FF2B5EF4-FFF2-40B4-BE49-F238E27FC236}">
                <a16:creationId xmlns:a16="http://schemas.microsoft.com/office/drawing/2014/main" id="{43A1959C-442E-4F87-BD73-017976B4CF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99000" y="2743200"/>
          <a:ext cx="1955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87" name="Equation" r:id="rId7" imgW="1955800" imgH="927100" progId="Equation.3">
                  <p:embed/>
                </p:oleObj>
              </mc:Choice>
              <mc:Fallback>
                <p:oleObj name="Equation" r:id="rId7" imgW="1955800" imgH="927100" progId="Equation.3">
                  <p:embed/>
                  <p:pic>
                    <p:nvPicPr>
                      <p:cNvPr id="132100" name="Object 4">
                        <a:extLst>
                          <a:ext uri="{FF2B5EF4-FFF2-40B4-BE49-F238E27FC236}">
                            <a16:creationId xmlns:a16="http://schemas.microsoft.com/office/drawing/2014/main" id="{43A1959C-442E-4F87-BD73-017976B4CF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0" y="2743200"/>
                        <a:ext cx="1955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1" name="Object 5">
            <a:extLst>
              <a:ext uri="{FF2B5EF4-FFF2-40B4-BE49-F238E27FC236}">
                <a16:creationId xmlns:a16="http://schemas.microsoft.com/office/drawing/2014/main" id="{E9DD8096-6A5D-4D82-A7E4-FFEEC0B00D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3150" y="3962400"/>
          <a:ext cx="3670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88" name="Equation" r:id="rId9" imgW="3670300" imgH="444500" progId="Equation.3">
                  <p:embed/>
                </p:oleObj>
              </mc:Choice>
              <mc:Fallback>
                <p:oleObj name="Equation" r:id="rId9" imgW="3670300" imgH="444500" progId="Equation.3">
                  <p:embed/>
                  <p:pic>
                    <p:nvPicPr>
                      <p:cNvPr id="132101" name="Object 5">
                        <a:extLst>
                          <a:ext uri="{FF2B5EF4-FFF2-40B4-BE49-F238E27FC236}">
                            <a16:creationId xmlns:a16="http://schemas.microsoft.com/office/drawing/2014/main" id="{E9DD8096-6A5D-4D82-A7E4-FFEEC0B00D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3962400"/>
                        <a:ext cx="3670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2" name="Object 6">
            <a:extLst>
              <a:ext uri="{FF2B5EF4-FFF2-40B4-BE49-F238E27FC236}">
                <a16:creationId xmlns:a16="http://schemas.microsoft.com/office/drawing/2014/main" id="{B4DB4CFE-F4AE-4DC8-B62B-7108AC9E88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0250" y="4437063"/>
          <a:ext cx="37338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89" name="Equation" r:id="rId11" imgW="3733800" imgH="1485900" progId="Equation.3">
                  <p:embed/>
                </p:oleObj>
              </mc:Choice>
              <mc:Fallback>
                <p:oleObj name="Equation" r:id="rId11" imgW="3733800" imgH="1485900" progId="Equation.3">
                  <p:embed/>
                  <p:pic>
                    <p:nvPicPr>
                      <p:cNvPr id="132102" name="Object 6">
                        <a:extLst>
                          <a:ext uri="{FF2B5EF4-FFF2-40B4-BE49-F238E27FC236}">
                            <a16:creationId xmlns:a16="http://schemas.microsoft.com/office/drawing/2014/main" id="{B4DB4CFE-F4AE-4DC8-B62B-7108AC9E88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4437063"/>
                        <a:ext cx="37338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>
            <a:extLst>
              <a:ext uri="{FF2B5EF4-FFF2-40B4-BE49-F238E27FC236}">
                <a16:creationId xmlns:a16="http://schemas.microsoft.com/office/drawing/2014/main" id="{FCCFBFF5-E6D6-4739-979C-6F31C32262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2050" y="749300"/>
          <a:ext cx="74422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6" name="Equation" r:id="rId3" imgW="7442200" imgH="3213100" progId="Equation.3">
                  <p:embed/>
                </p:oleObj>
              </mc:Choice>
              <mc:Fallback>
                <p:oleObj name="Equation" r:id="rId3" imgW="7442200" imgH="3213100" progId="Equation.3">
                  <p:embed/>
                  <p:pic>
                    <p:nvPicPr>
                      <p:cNvPr id="40962" name="Object 2">
                        <a:extLst>
                          <a:ext uri="{FF2B5EF4-FFF2-40B4-BE49-F238E27FC236}">
                            <a16:creationId xmlns:a16="http://schemas.microsoft.com/office/drawing/2014/main" id="{FCCFBFF5-E6D6-4739-979C-6F31C32262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749300"/>
                        <a:ext cx="7442200" cy="321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3" name="Rectangle 3">
            <a:extLst>
              <a:ext uri="{FF2B5EF4-FFF2-40B4-BE49-F238E27FC236}">
                <a16:creationId xmlns:a16="http://schemas.microsoft.com/office/drawing/2014/main" id="{0F04E239-0C54-47CA-96DC-2B8297901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995738"/>
            <a:ext cx="1136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[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思路</a:t>
            </a:r>
            <a:r>
              <a: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</a:rPr>
              <a:t>]</a:t>
            </a:r>
          </a:p>
        </p:txBody>
      </p:sp>
      <p:graphicFrame>
        <p:nvGraphicFramePr>
          <p:cNvPr id="133124" name="Object 4">
            <a:extLst>
              <a:ext uri="{FF2B5EF4-FFF2-40B4-BE49-F238E27FC236}">
                <a16:creationId xmlns:a16="http://schemas.microsoft.com/office/drawing/2014/main" id="{19F4872E-9289-4CB2-801C-2914A80D3F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4588" y="4048125"/>
          <a:ext cx="77724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7" name="Equation" r:id="rId5" imgW="7749434" imgH="2049725" progId="Equation.3">
                  <p:embed/>
                </p:oleObj>
              </mc:Choice>
              <mc:Fallback>
                <p:oleObj name="Equation" r:id="rId5" imgW="7749434" imgH="2049725" progId="Equation.3">
                  <p:embed/>
                  <p:pic>
                    <p:nvPicPr>
                      <p:cNvPr id="133124" name="Object 4">
                        <a:extLst>
                          <a:ext uri="{FF2B5EF4-FFF2-40B4-BE49-F238E27FC236}">
                            <a16:creationId xmlns:a16="http://schemas.microsoft.com/office/drawing/2014/main" id="{19F4872E-9289-4CB2-801C-2914A80D3F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588" y="4048125"/>
                        <a:ext cx="77724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Rectangle 5">
            <a:extLst>
              <a:ext uri="{FF2B5EF4-FFF2-40B4-BE49-F238E27FC236}">
                <a16:creationId xmlns:a16="http://schemas.microsoft.com/office/drawing/2014/main" id="{DBF31107-8D92-4622-BF11-F90079570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708026"/>
            <a:ext cx="719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E224B25B-D20A-4B61-B834-52824B5B6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733426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34147" name="Object 3">
            <a:extLst>
              <a:ext uri="{FF2B5EF4-FFF2-40B4-BE49-F238E27FC236}">
                <a16:creationId xmlns:a16="http://schemas.microsoft.com/office/drawing/2014/main" id="{16FB1454-1115-48C7-8930-3701360A65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762000"/>
          <a:ext cx="4229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66" name="Equation" r:id="rId3" imgW="4229100" imgH="457200" progId="Equation.3">
                  <p:embed/>
                </p:oleObj>
              </mc:Choice>
              <mc:Fallback>
                <p:oleObj name="Equation" r:id="rId3" imgW="4229100" imgH="457200" progId="Equation.3">
                  <p:embed/>
                  <p:pic>
                    <p:nvPicPr>
                      <p:cNvPr id="134147" name="Object 3">
                        <a:extLst>
                          <a:ext uri="{FF2B5EF4-FFF2-40B4-BE49-F238E27FC236}">
                            <a16:creationId xmlns:a16="http://schemas.microsoft.com/office/drawing/2014/main" id="{16FB1454-1115-48C7-8930-3701360A65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762000"/>
                        <a:ext cx="4229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8" name="Object 4">
            <a:extLst>
              <a:ext uri="{FF2B5EF4-FFF2-40B4-BE49-F238E27FC236}">
                <a16:creationId xmlns:a16="http://schemas.microsoft.com/office/drawing/2014/main" id="{602B0750-E41D-43DF-BB73-6281E69008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1524000"/>
          <a:ext cx="3530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67" name="Equation" r:id="rId5" imgW="3530600" imgH="381000" progId="Equation.3">
                  <p:embed/>
                </p:oleObj>
              </mc:Choice>
              <mc:Fallback>
                <p:oleObj name="Equation" r:id="rId5" imgW="3530600" imgH="381000" progId="Equation.3">
                  <p:embed/>
                  <p:pic>
                    <p:nvPicPr>
                      <p:cNvPr id="134148" name="Object 4">
                        <a:extLst>
                          <a:ext uri="{FF2B5EF4-FFF2-40B4-BE49-F238E27FC236}">
                            <a16:creationId xmlns:a16="http://schemas.microsoft.com/office/drawing/2014/main" id="{602B0750-E41D-43DF-BB73-6281E69008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524000"/>
                        <a:ext cx="3530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9" name="Object 5">
            <a:extLst>
              <a:ext uri="{FF2B5EF4-FFF2-40B4-BE49-F238E27FC236}">
                <a16:creationId xmlns:a16="http://schemas.microsoft.com/office/drawing/2014/main" id="{51375CE4-7998-499A-BE81-EA97025A99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67263" y="2209800"/>
          <a:ext cx="3975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68" name="Equation" r:id="rId7" imgW="3975100" imgH="901700" progId="Equation.3">
                  <p:embed/>
                </p:oleObj>
              </mc:Choice>
              <mc:Fallback>
                <p:oleObj name="Equation" r:id="rId7" imgW="3975100" imgH="901700" progId="Equation.3">
                  <p:embed/>
                  <p:pic>
                    <p:nvPicPr>
                      <p:cNvPr id="134149" name="Object 5">
                        <a:extLst>
                          <a:ext uri="{FF2B5EF4-FFF2-40B4-BE49-F238E27FC236}">
                            <a16:creationId xmlns:a16="http://schemas.microsoft.com/office/drawing/2014/main" id="{51375CE4-7998-499A-BE81-EA97025A99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7263" y="2209800"/>
                        <a:ext cx="39751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0" name="Object 6">
            <a:extLst>
              <a:ext uri="{FF2B5EF4-FFF2-40B4-BE49-F238E27FC236}">
                <a16:creationId xmlns:a16="http://schemas.microsoft.com/office/drawing/2014/main" id="{838B81B7-68EB-46F7-BECB-3B89C53B3B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75200" y="3397250"/>
          <a:ext cx="2349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69" name="Equation" r:id="rId9" imgW="2349500" imgH="838200" progId="Equation.3">
                  <p:embed/>
                </p:oleObj>
              </mc:Choice>
              <mc:Fallback>
                <p:oleObj name="Equation" r:id="rId9" imgW="2349500" imgH="838200" progId="Equation.3">
                  <p:embed/>
                  <p:pic>
                    <p:nvPicPr>
                      <p:cNvPr id="134150" name="Object 6">
                        <a:extLst>
                          <a:ext uri="{FF2B5EF4-FFF2-40B4-BE49-F238E27FC236}">
                            <a16:creationId xmlns:a16="http://schemas.microsoft.com/office/drawing/2014/main" id="{838B81B7-68EB-46F7-BECB-3B89C53B3B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0" y="3397250"/>
                        <a:ext cx="2349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1" name="Object 7">
            <a:extLst>
              <a:ext uri="{FF2B5EF4-FFF2-40B4-BE49-F238E27FC236}">
                <a16:creationId xmlns:a16="http://schemas.microsoft.com/office/drawing/2014/main" id="{5F9F2BB9-60FC-4695-A3FB-F6F13C9755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40588" y="3657600"/>
          <a:ext cx="1016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70" name="Equation" r:id="rId11" imgW="1016000" imgH="368300" progId="Equation.3">
                  <p:embed/>
                </p:oleObj>
              </mc:Choice>
              <mc:Fallback>
                <p:oleObj name="Equation" r:id="rId11" imgW="1016000" imgH="368300" progId="Equation.3">
                  <p:embed/>
                  <p:pic>
                    <p:nvPicPr>
                      <p:cNvPr id="134151" name="Object 7">
                        <a:extLst>
                          <a:ext uri="{FF2B5EF4-FFF2-40B4-BE49-F238E27FC236}">
                            <a16:creationId xmlns:a16="http://schemas.microsoft.com/office/drawing/2014/main" id="{5F9F2BB9-60FC-4695-A3FB-F6F13C9755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0588" y="3657600"/>
                        <a:ext cx="1016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2" name="Object 8">
            <a:extLst>
              <a:ext uri="{FF2B5EF4-FFF2-40B4-BE49-F238E27FC236}">
                <a16:creationId xmlns:a16="http://schemas.microsoft.com/office/drawing/2014/main" id="{4FCB8A62-1A2C-49AC-84E9-44DF3F2998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4113" y="4387850"/>
          <a:ext cx="3035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71" name="Equation" r:id="rId13" imgW="3035300" imgH="838200" progId="Equation.3">
                  <p:embed/>
                </p:oleObj>
              </mc:Choice>
              <mc:Fallback>
                <p:oleObj name="Equation" r:id="rId13" imgW="3035300" imgH="838200" progId="Equation.3">
                  <p:embed/>
                  <p:pic>
                    <p:nvPicPr>
                      <p:cNvPr id="134152" name="Object 8">
                        <a:extLst>
                          <a:ext uri="{FF2B5EF4-FFF2-40B4-BE49-F238E27FC236}">
                            <a16:creationId xmlns:a16="http://schemas.microsoft.com/office/drawing/2014/main" id="{4FCB8A62-1A2C-49AC-84E9-44DF3F2998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4387850"/>
                        <a:ext cx="3035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3" name="Object 9">
            <a:extLst>
              <a:ext uri="{FF2B5EF4-FFF2-40B4-BE49-F238E27FC236}">
                <a16:creationId xmlns:a16="http://schemas.microsoft.com/office/drawing/2014/main" id="{3A14B93B-2AFF-43EF-A79B-35146810E4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38813" y="4419600"/>
          <a:ext cx="3200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72" name="Equation" r:id="rId15" imgW="3200400" imgH="838200" progId="Equation.3">
                  <p:embed/>
                </p:oleObj>
              </mc:Choice>
              <mc:Fallback>
                <p:oleObj name="Equation" r:id="rId15" imgW="3200400" imgH="838200" progId="Equation.3">
                  <p:embed/>
                  <p:pic>
                    <p:nvPicPr>
                      <p:cNvPr id="134153" name="Object 9">
                        <a:extLst>
                          <a:ext uri="{FF2B5EF4-FFF2-40B4-BE49-F238E27FC236}">
                            <a16:creationId xmlns:a16="http://schemas.microsoft.com/office/drawing/2014/main" id="{3A14B93B-2AFF-43EF-A79B-35146810E4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8813" y="4419600"/>
                        <a:ext cx="3200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4" name="Object 10">
            <a:extLst>
              <a:ext uri="{FF2B5EF4-FFF2-40B4-BE49-F238E27FC236}">
                <a16:creationId xmlns:a16="http://schemas.microsoft.com/office/drawing/2014/main" id="{8AE0B2EF-1AEE-4E41-8F7C-2D3FCC80C3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3638" y="5410200"/>
          <a:ext cx="297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73" name="公式" r:id="rId17" imgW="2971800" imgH="431800" progId="Equation.3">
                  <p:embed/>
                </p:oleObj>
              </mc:Choice>
              <mc:Fallback>
                <p:oleObj name="公式" r:id="rId17" imgW="2971800" imgH="431800" progId="Equation.3">
                  <p:embed/>
                  <p:pic>
                    <p:nvPicPr>
                      <p:cNvPr id="134154" name="Object 10">
                        <a:extLst>
                          <a:ext uri="{FF2B5EF4-FFF2-40B4-BE49-F238E27FC236}">
                            <a16:creationId xmlns:a16="http://schemas.microsoft.com/office/drawing/2014/main" id="{8AE0B2EF-1AEE-4E41-8F7C-2D3FCC80C3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8" y="5410200"/>
                        <a:ext cx="297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>
            <a:extLst>
              <a:ext uri="{FF2B5EF4-FFF2-40B4-BE49-F238E27FC236}">
                <a16:creationId xmlns:a16="http://schemas.microsoft.com/office/drawing/2014/main" id="{837B1EA8-F715-4735-8427-2BF3A274F3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3000" y="990600"/>
          <a:ext cx="6845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90" name="公式" r:id="rId3" imgW="6845300" imgH="444500" progId="Equation.3">
                  <p:embed/>
                </p:oleObj>
              </mc:Choice>
              <mc:Fallback>
                <p:oleObj name="公式" r:id="rId3" imgW="6845300" imgH="444500" progId="Equation.3">
                  <p:embed/>
                  <p:pic>
                    <p:nvPicPr>
                      <p:cNvPr id="43010" name="Object 2">
                        <a:extLst>
                          <a:ext uri="{FF2B5EF4-FFF2-40B4-BE49-F238E27FC236}">
                            <a16:creationId xmlns:a16="http://schemas.microsoft.com/office/drawing/2014/main" id="{837B1EA8-F715-4735-8427-2BF3A274F3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990600"/>
                        <a:ext cx="6845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1" name="Object 3">
            <a:extLst>
              <a:ext uri="{FF2B5EF4-FFF2-40B4-BE49-F238E27FC236}">
                <a16:creationId xmlns:a16="http://schemas.microsoft.com/office/drawing/2014/main" id="{A4A3034D-7BA2-467A-9B44-3B515FE855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5700" y="1752600"/>
          <a:ext cx="7010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91" name="Equation" r:id="rId5" imgW="7010400" imgH="901700" progId="Equation.3">
                  <p:embed/>
                </p:oleObj>
              </mc:Choice>
              <mc:Fallback>
                <p:oleObj name="Equation" r:id="rId5" imgW="7010400" imgH="901700" progId="Equation.3">
                  <p:embed/>
                  <p:pic>
                    <p:nvPicPr>
                      <p:cNvPr id="135171" name="Object 3">
                        <a:extLst>
                          <a:ext uri="{FF2B5EF4-FFF2-40B4-BE49-F238E27FC236}">
                            <a16:creationId xmlns:a16="http://schemas.microsoft.com/office/drawing/2014/main" id="{A4A3034D-7BA2-467A-9B44-3B515FE855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1752600"/>
                        <a:ext cx="7010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2" name="Object 4">
            <a:extLst>
              <a:ext uri="{FF2B5EF4-FFF2-40B4-BE49-F238E27FC236}">
                <a16:creationId xmlns:a16="http://schemas.microsoft.com/office/drawing/2014/main" id="{B50860D0-ED6F-456B-A1B6-6E29487032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2794000"/>
          <a:ext cx="1524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92" name="Equation" r:id="rId7" imgW="1524000" imgH="393700" progId="Equation.3">
                  <p:embed/>
                </p:oleObj>
              </mc:Choice>
              <mc:Fallback>
                <p:oleObj name="Equation" r:id="rId7" imgW="1524000" imgH="393700" progId="Equation.3">
                  <p:embed/>
                  <p:pic>
                    <p:nvPicPr>
                      <p:cNvPr id="135172" name="Object 4">
                        <a:extLst>
                          <a:ext uri="{FF2B5EF4-FFF2-40B4-BE49-F238E27FC236}">
                            <a16:creationId xmlns:a16="http://schemas.microsoft.com/office/drawing/2014/main" id="{B50860D0-ED6F-456B-A1B6-6E29487032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794000"/>
                        <a:ext cx="1524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3" name="Object 5">
            <a:extLst>
              <a:ext uri="{FF2B5EF4-FFF2-40B4-BE49-F238E27FC236}">
                <a16:creationId xmlns:a16="http://schemas.microsoft.com/office/drawing/2014/main" id="{AF0ED2AA-53F0-4390-8576-F84703935D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2813050"/>
          <a:ext cx="1384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93" name="Equation" r:id="rId9" imgW="1383699" imgH="317362" progId="Equation.3">
                  <p:embed/>
                </p:oleObj>
              </mc:Choice>
              <mc:Fallback>
                <p:oleObj name="Equation" r:id="rId9" imgW="1383699" imgH="317362" progId="Equation.3">
                  <p:embed/>
                  <p:pic>
                    <p:nvPicPr>
                      <p:cNvPr id="135173" name="Object 5">
                        <a:extLst>
                          <a:ext uri="{FF2B5EF4-FFF2-40B4-BE49-F238E27FC236}">
                            <a16:creationId xmlns:a16="http://schemas.microsoft.com/office/drawing/2014/main" id="{AF0ED2AA-53F0-4390-8576-F84703935D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813050"/>
                        <a:ext cx="1384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4" name="Object 6">
            <a:extLst>
              <a:ext uri="{FF2B5EF4-FFF2-40B4-BE49-F238E27FC236}">
                <a16:creationId xmlns:a16="http://schemas.microsoft.com/office/drawing/2014/main" id="{5EA09AEC-AA99-46DE-BA3C-90DFE2688A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6488" y="3486150"/>
          <a:ext cx="6985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94" name="公式" r:id="rId11" imgW="6985000" imgH="444500" progId="Equation.3">
                  <p:embed/>
                </p:oleObj>
              </mc:Choice>
              <mc:Fallback>
                <p:oleObj name="公式" r:id="rId11" imgW="6985000" imgH="444500" progId="Equation.3">
                  <p:embed/>
                  <p:pic>
                    <p:nvPicPr>
                      <p:cNvPr id="135174" name="Object 6">
                        <a:extLst>
                          <a:ext uri="{FF2B5EF4-FFF2-40B4-BE49-F238E27FC236}">
                            <a16:creationId xmlns:a16="http://schemas.microsoft.com/office/drawing/2014/main" id="{5EA09AEC-AA99-46DE-BA3C-90DFE2688A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3486150"/>
                        <a:ext cx="6985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5" name="Object 7">
            <a:extLst>
              <a:ext uri="{FF2B5EF4-FFF2-40B4-BE49-F238E27FC236}">
                <a16:creationId xmlns:a16="http://schemas.microsoft.com/office/drawing/2014/main" id="{0E22CF43-2B3E-4146-8BE7-58BEA3895F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191000"/>
          <a:ext cx="4330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95" name="Equation" r:id="rId13" imgW="4330700" imgH="431800" progId="Equation.3">
                  <p:embed/>
                </p:oleObj>
              </mc:Choice>
              <mc:Fallback>
                <p:oleObj name="Equation" r:id="rId13" imgW="4330700" imgH="431800" progId="Equation.3">
                  <p:embed/>
                  <p:pic>
                    <p:nvPicPr>
                      <p:cNvPr id="135175" name="Object 7">
                        <a:extLst>
                          <a:ext uri="{FF2B5EF4-FFF2-40B4-BE49-F238E27FC236}">
                            <a16:creationId xmlns:a16="http://schemas.microsoft.com/office/drawing/2014/main" id="{0E22CF43-2B3E-4146-8BE7-58BEA3895F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191000"/>
                        <a:ext cx="4330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6" name="Object 8">
            <a:extLst>
              <a:ext uri="{FF2B5EF4-FFF2-40B4-BE49-F238E27FC236}">
                <a16:creationId xmlns:a16="http://schemas.microsoft.com/office/drawing/2014/main" id="{4970F891-2691-4AFF-85C7-DD032CBAE8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3251" y="4710113"/>
          <a:ext cx="60293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96" name="公式" r:id="rId15" imgW="6159500" imgH="977900" progId="Equation.3">
                  <p:embed/>
                </p:oleObj>
              </mc:Choice>
              <mc:Fallback>
                <p:oleObj name="公式" r:id="rId15" imgW="6159500" imgH="977900" progId="Equation.3">
                  <p:embed/>
                  <p:pic>
                    <p:nvPicPr>
                      <p:cNvPr id="135176" name="Object 8">
                        <a:extLst>
                          <a:ext uri="{FF2B5EF4-FFF2-40B4-BE49-F238E27FC236}">
                            <a16:creationId xmlns:a16="http://schemas.microsoft.com/office/drawing/2014/main" id="{4970F891-2691-4AFF-85C7-DD032CBAE8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1" y="4710113"/>
                        <a:ext cx="602932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7" name="Object 9">
            <a:extLst>
              <a:ext uri="{FF2B5EF4-FFF2-40B4-BE49-F238E27FC236}">
                <a16:creationId xmlns:a16="http://schemas.microsoft.com/office/drawing/2014/main" id="{0D6CB014-67DA-4FF7-B2B3-46E600A6A8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02551" y="5422900"/>
          <a:ext cx="213836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97" name="公式" r:id="rId17" imgW="2184400" imgH="368300" progId="Equation.3">
                  <p:embed/>
                </p:oleObj>
              </mc:Choice>
              <mc:Fallback>
                <p:oleObj name="公式" r:id="rId17" imgW="2184400" imgH="368300" progId="Equation.3">
                  <p:embed/>
                  <p:pic>
                    <p:nvPicPr>
                      <p:cNvPr id="135177" name="Object 9">
                        <a:extLst>
                          <a:ext uri="{FF2B5EF4-FFF2-40B4-BE49-F238E27FC236}">
                            <a16:creationId xmlns:a16="http://schemas.microsoft.com/office/drawing/2014/main" id="{0D6CB014-67DA-4FF7-B2B3-46E600A6A8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2551" y="5422900"/>
                        <a:ext cx="213836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194" name="Object 2">
            <a:extLst>
              <a:ext uri="{FF2B5EF4-FFF2-40B4-BE49-F238E27FC236}">
                <a16:creationId xmlns:a16="http://schemas.microsoft.com/office/drawing/2014/main" id="{78B92DD1-CB15-414D-9822-73D52DB83E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209800"/>
          <a:ext cx="7480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70" name="Equation" r:id="rId3" imgW="7480300" imgH="977900" progId="Equation.3">
                  <p:embed/>
                </p:oleObj>
              </mc:Choice>
              <mc:Fallback>
                <p:oleObj name="Equation" r:id="rId3" imgW="7480300" imgH="977900" progId="Equation.3">
                  <p:embed/>
                  <p:pic>
                    <p:nvPicPr>
                      <p:cNvPr id="136194" name="Object 2">
                        <a:extLst>
                          <a:ext uri="{FF2B5EF4-FFF2-40B4-BE49-F238E27FC236}">
                            <a16:creationId xmlns:a16="http://schemas.microsoft.com/office/drawing/2014/main" id="{78B92DD1-CB15-414D-9822-73D52DB83E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209800"/>
                        <a:ext cx="7480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5" name="Text Box 3">
            <a:extLst>
              <a:ext uri="{FF2B5EF4-FFF2-40B4-BE49-F238E27FC236}">
                <a16:creationId xmlns:a16="http://schemas.microsoft.com/office/drawing/2014/main" id="{B860688A-9E43-4CFC-94D5-4110004B5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336708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anose="02020603050405020304" pitchFamily="18" charset="0"/>
              </a:rPr>
              <a:t>从而</a:t>
            </a:r>
          </a:p>
        </p:txBody>
      </p:sp>
      <p:graphicFrame>
        <p:nvGraphicFramePr>
          <p:cNvPr id="136196" name="Object 4">
            <a:extLst>
              <a:ext uri="{FF2B5EF4-FFF2-40B4-BE49-F238E27FC236}">
                <a16:creationId xmlns:a16="http://schemas.microsoft.com/office/drawing/2014/main" id="{8A797C2F-D92E-4F83-BE8D-F4691CD2D8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5700" y="3987800"/>
          <a:ext cx="6794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71" name="Equation" r:id="rId5" imgW="6794500" imgH="889000" progId="Equation.3">
                  <p:embed/>
                </p:oleObj>
              </mc:Choice>
              <mc:Fallback>
                <p:oleObj name="Equation" r:id="rId5" imgW="6794500" imgH="889000" progId="Equation.3">
                  <p:embed/>
                  <p:pic>
                    <p:nvPicPr>
                      <p:cNvPr id="136196" name="Object 4">
                        <a:extLst>
                          <a:ext uri="{FF2B5EF4-FFF2-40B4-BE49-F238E27FC236}">
                            <a16:creationId xmlns:a16="http://schemas.microsoft.com/office/drawing/2014/main" id="{8A797C2F-D92E-4F83-BE8D-F4691CD2D8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3987800"/>
                        <a:ext cx="6794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7" name="Object 5">
            <a:extLst>
              <a:ext uri="{FF2B5EF4-FFF2-40B4-BE49-F238E27FC236}">
                <a16:creationId xmlns:a16="http://schemas.microsoft.com/office/drawing/2014/main" id="{E3AFF0AF-5F9D-4093-BFFC-967FC14AFD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5168900"/>
          <a:ext cx="1384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72" name="Equation" r:id="rId7" imgW="1383699" imgH="317362" progId="Equation.3">
                  <p:embed/>
                </p:oleObj>
              </mc:Choice>
              <mc:Fallback>
                <p:oleObj name="Equation" r:id="rId7" imgW="1383699" imgH="317362" progId="Equation.3">
                  <p:embed/>
                  <p:pic>
                    <p:nvPicPr>
                      <p:cNvPr id="136197" name="Object 5">
                        <a:extLst>
                          <a:ext uri="{FF2B5EF4-FFF2-40B4-BE49-F238E27FC236}">
                            <a16:creationId xmlns:a16="http://schemas.microsoft.com/office/drawing/2014/main" id="{E3AFF0AF-5F9D-4093-BFFC-967FC14AFD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168900"/>
                        <a:ext cx="1384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8" name="Object 6">
            <a:extLst>
              <a:ext uri="{FF2B5EF4-FFF2-40B4-BE49-F238E27FC236}">
                <a16:creationId xmlns:a16="http://schemas.microsoft.com/office/drawing/2014/main" id="{66F673AC-FA43-4365-8A56-50F09658E0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0300" y="1600200"/>
          <a:ext cx="6438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73" name="Equation" r:id="rId9" imgW="6438900" imgH="381000" progId="Equation.3">
                  <p:embed/>
                </p:oleObj>
              </mc:Choice>
              <mc:Fallback>
                <p:oleObj name="Equation" r:id="rId9" imgW="6438900" imgH="381000" progId="Equation.3">
                  <p:embed/>
                  <p:pic>
                    <p:nvPicPr>
                      <p:cNvPr id="136198" name="Object 6">
                        <a:extLst>
                          <a:ext uri="{FF2B5EF4-FFF2-40B4-BE49-F238E27FC236}">
                            <a16:creationId xmlns:a16="http://schemas.microsoft.com/office/drawing/2014/main" id="{66F673AC-FA43-4365-8A56-50F09658E0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1600200"/>
                        <a:ext cx="6438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Text Box 7">
            <a:extLst>
              <a:ext uri="{FF2B5EF4-FFF2-40B4-BE49-F238E27FC236}">
                <a16:creationId xmlns:a16="http://schemas.microsoft.com/office/drawing/2014/main" id="{091A027C-8C3B-4FFE-932C-0CEBE02F3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852488"/>
            <a:ext cx="1970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anose="02020603050405020304" pitchFamily="18" charset="0"/>
              </a:rPr>
              <a:t>所求概率为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文本框 1">
            <a:extLst>
              <a:ext uri="{FF2B5EF4-FFF2-40B4-BE49-F238E27FC236}">
                <a16:creationId xmlns:a16="http://schemas.microsoft.com/office/drawing/2014/main" id="{2E3D752A-7816-4BA1-99D0-1809DBEB9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5211" y="739314"/>
            <a:ext cx="26558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2019 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数学一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2FEDB74-4A0B-4ECA-A75E-06895C7E32BA}"/>
              </a:ext>
            </a:extLst>
          </p:cNvPr>
          <p:cNvCxnSpPr/>
          <p:nvPr/>
        </p:nvCxnSpPr>
        <p:spPr>
          <a:xfrm flipV="1">
            <a:off x="1590477" y="3414713"/>
            <a:ext cx="8050213" cy="142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8723AABA-0A27-451C-89E5-6CD2B0BC23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64078"/>
              </p:ext>
            </p:extLst>
          </p:nvPr>
        </p:nvGraphicFramePr>
        <p:xfrm>
          <a:off x="2446046" y="3697750"/>
          <a:ext cx="5473919" cy="1748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4" name="Equation" r:id="rId3" imgW="2463480" imgH="787320" progId="Equation.DSMT4">
                  <p:embed/>
                </p:oleObj>
              </mc:Choice>
              <mc:Fallback>
                <p:oleObj name="Equation" r:id="rId3" imgW="2463480" imgH="787320" progId="Equation.DSMT4">
                  <p:embed/>
                  <p:pic>
                    <p:nvPicPr>
                      <p:cNvPr id="10" name="Object 6">
                        <a:extLst>
                          <a:ext uri="{FF2B5EF4-FFF2-40B4-BE49-F238E27FC236}">
                            <a16:creationId xmlns:a16="http://schemas.microsoft.com/office/drawing/2014/main" id="{8723AABA-0A27-451C-89E5-6CD2B0BC23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6046" y="3697750"/>
                        <a:ext cx="5473919" cy="17487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60EBC4DA-58F3-4BD0-B48E-2F0C19C3AB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430167"/>
              </p:ext>
            </p:extLst>
          </p:nvPr>
        </p:nvGraphicFramePr>
        <p:xfrm>
          <a:off x="3033712" y="969501"/>
          <a:ext cx="6124575" cy="217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445" name="Equation" r:id="rId5" imgW="2539800" imgH="901440" progId="Equation.DSMT4">
                  <p:embed/>
                </p:oleObj>
              </mc:Choice>
              <mc:Fallback>
                <p:oleObj name="Equation" r:id="rId5" imgW="2539800" imgH="901440" progId="Equation.DSMT4">
                  <p:embed/>
                  <p:pic>
                    <p:nvPicPr>
                      <p:cNvPr id="6" name="Object 6">
                        <a:extLst>
                          <a:ext uri="{FF2B5EF4-FFF2-40B4-BE49-F238E27FC236}">
                            <a16:creationId xmlns:a16="http://schemas.microsoft.com/office/drawing/2014/main" id="{60EBC4DA-58F3-4BD0-B48E-2F0C19C3AB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2" y="969501"/>
                        <a:ext cx="6124575" cy="217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928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文本框 1">
            <a:extLst>
              <a:ext uri="{FF2B5EF4-FFF2-40B4-BE49-F238E27FC236}">
                <a16:creationId xmlns:a16="http://schemas.microsoft.com/office/drawing/2014/main" id="{2E3D752A-7816-4BA1-99D0-1809DBEB9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5211" y="739314"/>
            <a:ext cx="26558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2020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数学一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2FEDB74-4A0B-4ECA-A75E-06895C7E32BA}"/>
              </a:ext>
            </a:extLst>
          </p:cNvPr>
          <p:cNvCxnSpPr/>
          <p:nvPr/>
        </p:nvCxnSpPr>
        <p:spPr>
          <a:xfrm flipV="1">
            <a:off x="1573699" y="3653069"/>
            <a:ext cx="8050213" cy="142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8723AABA-0A27-451C-89E5-6CD2B0BC23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869413"/>
              </p:ext>
            </p:extLst>
          </p:nvPr>
        </p:nvGraphicFramePr>
        <p:xfrm>
          <a:off x="2205474" y="3885601"/>
          <a:ext cx="6946915" cy="2233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8" name="Equation" r:id="rId3" imgW="4394160" imgH="1409400" progId="Equation.DSMT4">
                  <p:embed/>
                </p:oleObj>
              </mc:Choice>
              <mc:Fallback>
                <p:oleObj name="Equation" r:id="rId3" imgW="4394160" imgH="1409400" progId="Equation.DSMT4">
                  <p:embed/>
                  <p:pic>
                    <p:nvPicPr>
                      <p:cNvPr id="10" name="Object 6">
                        <a:extLst>
                          <a:ext uri="{FF2B5EF4-FFF2-40B4-BE49-F238E27FC236}">
                            <a16:creationId xmlns:a16="http://schemas.microsoft.com/office/drawing/2014/main" id="{8723AABA-0A27-451C-89E5-6CD2B0BC23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474" y="3885601"/>
                        <a:ext cx="6946915" cy="22330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60EBC4DA-58F3-4BD0-B48E-2F0C19C3AB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3047554"/>
              </p:ext>
            </p:extLst>
          </p:nvPr>
        </p:nvGraphicFramePr>
        <p:xfrm>
          <a:off x="1992312" y="1001598"/>
          <a:ext cx="8207375" cy="284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9" name="Equation" r:id="rId5" imgW="3403440" imgH="1180800" progId="Equation.DSMT4">
                  <p:embed/>
                </p:oleObj>
              </mc:Choice>
              <mc:Fallback>
                <p:oleObj name="Equation" r:id="rId5" imgW="3403440" imgH="1180800" progId="Equation.DSMT4">
                  <p:embed/>
                  <p:pic>
                    <p:nvPicPr>
                      <p:cNvPr id="10" name="Object 6">
                        <a:extLst>
                          <a:ext uri="{FF2B5EF4-FFF2-40B4-BE49-F238E27FC236}">
                            <a16:creationId xmlns:a16="http://schemas.microsoft.com/office/drawing/2014/main" id="{8723AABA-0A27-451C-89E5-6CD2B0BC23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2" y="1001598"/>
                        <a:ext cx="8207375" cy="284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828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文本框 1">
            <a:extLst>
              <a:ext uri="{FF2B5EF4-FFF2-40B4-BE49-F238E27FC236}">
                <a16:creationId xmlns:a16="http://schemas.microsoft.com/office/drawing/2014/main" id="{2E3D752A-7816-4BA1-99D0-1809DBEB9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5211" y="739314"/>
            <a:ext cx="26558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数学一</a:t>
            </a:r>
          </a:p>
        </p:txBody>
      </p:sp>
      <p:sp>
        <p:nvSpPr>
          <p:cNvPr id="50178" name="文本框 2">
            <a:extLst>
              <a:ext uri="{FF2B5EF4-FFF2-40B4-BE49-F238E27FC236}">
                <a16:creationId xmlns:a16="http://schemas.microsoft.com/office/drawing/2014/main" id="{04A2EB8D-E74A-486F-8A13-0933F1D8A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691" y="1461760"/>
            <a:ext cx="820661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在区间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(0,2)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上随机取一点，将该区间分成两段，较短的一段长度记为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，较长的一段长度记为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，令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Z=Y/X.</a:t>
            </a:r>
          </a:p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）求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的概率密度；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）求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Z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概率密度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2FEDB74-4A0B-4ECA-A75E-06895C7E32BA}"/>
              </a:ext>
            </a:extLst>
          </p:cNvPr>
          <p:cNvCxnSpPr/>
          <p:nvPr/>
        </p:nvCxnSpPr>
        <p:spPr>
          <a:xfrm flipV="1">
            <a:off x="1439476" y="3064926"/>
            <a:ext cx="8050213" cy="142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8723AABA-0A27-451C-89E5-6CD2B0BC23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961833"/>
              </p:ext>
            </p:extLst>
          </p:nvPr>
        </p:nvGraphicFramePr>
        <p:xfrm>
          <a:off x="2295881" y="3293491"/>
          <a:ext cx="5390094" cy="1776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16" name="Equation" r:id="rId3" imgW="2234880" imgH="736560" progId="Equation.DSMT4">
                  <p:embed/>
                </p:oleObj>
              </mc:Choice>
              <mc:Fallback>
                <p:oleObj name="Equation" r:id="rId3" imgW="2234880" imgH="736560" progId="Equation.DSMT4">
                  <p:embed/>
                  <p:pic>
                    <p:nvPicPr>
                      <p:cNvPr id="136198" name="Object 6">
                        <a:extLst>
                          <a:ext uri="{FF2B5EF4-FFF2-40B4-BE49-F238E27FC236}">
                            <a16:creationId xmlns:a16="http://schemas.microsoft.com/office/drawing/2014/main" id="{66F673AC-FA43-4365-8A56-50F09658E0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881" y="3293491"/>
                        <a:ext cx="5390094" cy="17762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153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7" grpId="0"/>
      <p:bldP spid="501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9631CB5-D967-4E0C-8489-8441F0B33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5645" y="3587032"/>
            <a:ext cx="1819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(2) 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说明</a:t>
            </a:r>
          </a:p>
        </p:txBody>
      </p:sp>
      <p:graphicFrame>
        <p:nvGraphicFramePr>
          <p:cNvPr id="13315" name="Object 3">
            <a:extLst>
              <a:ext uri="{FF2B5EF4-FFF2-40B4-BE49-F238E27FC236}">
                <a16:creationId xmlns:a16="http://schemas.microsoft.com/office/drawing/2014/main" id="{FA405063-BEF3-4CD8-BD29-2659816199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9825" y="1989138"/>
          <a:ext cx="70993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8" name="公式" r:id="rId3" imgW="7099300" imgH="1511300" progId="Equation.3">
                  <p:embed/>
                </p:oleObj>
              </mc:Choice>
              <mc:Fallback>
                <p:oleObj name="公式" r:id="rId3" imgW="7099300" imgH="1511300" progId="Equation.3">
                  <p:embed/>
                  <p:pic>
                    <p:nvPicPr>
                      <p:cNvPr id="13315" name="Object 3">
                        <a:extLst>
                          <a:ext uri="{FF2B5EF4-FFF2-40B4-BE49-F238E27FC236}">
                            <a16:creationId xmlns:a16="http://schemas.microsoft.com/office/drawing/2014/main" id="{FA405063-BEF3-4CD8-BD29-2659816199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1989138"/>
                        <a:ext cx="70993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>
            <a:extLst>
              <a:ext uri="{FF2B5EF4-FFF2-40B4-BE49-F238E27FC236}">
                <a16:creationId xmlns:a16="http://schemas.microsoft.com/office/drawing/2014/main" id="{DFDD90B7-46EC-4C58-8352-279826D7E7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813" y="5199063"/>
          <a:ext cx="6210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9" name="公式" r:id="rId5" imgW="6210300" imgH="444500" progId="Equation.3">
                  <p:embed/>
                </p:oleObj>
              </mc:Choice>
              <mc:Fallback>
                <p:oleObj name="公式" r:id="rId5" imgW="6210300" imgH="444500" progId="Equation.3">
                  <p:embed/>
                  <p:pic>
                    <p:nvPicPr>
                      <p:cNvPr id="13316" name="Object 4">
                        <a:extLst>
                          <a:ext uri="{FF2B5EF4-FFF2-40B4-BE49-F238E27FC236}">
                            <a16:creationId xmlns:a16="http://schemas.microsoft.com/office/drawing/2014/main" id="{DFDD90B7-46EC-4C58-8352-279826D7E7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5199063"/>
                        <a:ext cx="6210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5">
            <a:extLst>
              <a:ext uri="{FF2B5EF4-FFF2-40B4-BE49-F238E27FC236}">
                <a16:creationId xmlns:a16="http://schemas.microsoft.com/office/drawing/2014/main" id="{6767AEB5-778D-4CFB-85AC-C17EE1138A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02465" y="760412"/>
            <a:ext cx="4465637" cy="579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zh-CN" altLang="en-US" sz="3200" dirty="0">
                <a:latin typeface="Tahoma" panose="020B0604030504040204" pitchFamily="34" charset="0"/>
                <a:ea typeface="华文中宋" panose="02010600040101010101" pitchFamily="2" charset="-122"/>
              </a:rPr>
              <a:t>随机变量的分布函数</a:t>
            </a:r>
          </a:p>
        </p:txBody>
      </p:sp>
      <p:sp>
        <p:nvSpPr>
          <p:cNvPr id="13318" name="Text Box 6">
            <a:extLst>
              <a:ext uri="{FF2B5EF4-FFF2-40B4-BE49-F238E27FC236}">
                <a16:creationId xmlns:a16="http://schemas.microsoft.com/office/drawing/2014/main" id="{349943CB-882A-4350-BC99-E0DBFC986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825" y="1397001"/>
            <a:ext cx="1819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</a:rPr>
              <a:t>(1)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</a:p>
        </p:txBody>
      </p:sp>
      <p:sp>
        <p:nvSpPr>
          <p:cNvPr id="13319" name="Text Box 7">
            <a:extLst>
              <a:ext uri="{FF2B5EF4-FFF2-40B4-BE49-F238E27FC236}">
                <a16:creationId xmlns:a16="http://schemas.microsoft.com/office/drawing/2014/main" id="{E37DACA4-0225-4395-B0DB-B678407A1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651" y="4149726"/>
            <a:ext cx="775885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　　分布函数主要研究随机变量在某一区间内取</a:t>
            </a:r>
          </a:p>
          <a:p>
            <a:pPr eaLnBrk="1" hangingPunct="1"/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值的概率情况</a:t>
            </a:r>
            <a:r>
              <a:rPr kumimoji="1" lang="en-US" altLang="zh-CN" sz="2800"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686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833009"/>
              </p:ext>
            </p:extLst>
          </p:nvPr>
        </p:nvGraphicFramePr>
        <p:xfrm>
          <a:off x="1233488" y="1189038"/>
          <a:ext cx="9880600" cy="193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0" name="Document" r:id="rId3" imgW="3964087" imgH="781005" progId="Word.Document.8">
                  <p:embed/>
                </p:oleObj>
              </mc:Choice>
              <mc:Fallback>
                <p:oleObj name="Document" r:id="rId3" imgW="3964087" imgH="781005" progId="Word.Document.8">
                  <p:embed/>
                  <p:pic>
                    <p:nvPicPr>
                      <p:cNvPr id="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88" y="1189038"/>
                        <a:ext cx="9880600" cy="193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550736"/>
              </p:ext>
            </p:extLst>
          </p:nvPr>
        </p:nvGraphicFramePr>
        <p:xfrm>
          <a:off x="479425" y="1784350"/>
          <a:ext cx="11133138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1" name="Document" r:id="rId5" imgW="4552863" imgH="792163" progId="Word.Document.8">
                  <p:embed/>
                </p:oleObj>
              </mc:Choice>
              <mc:Fallback>
                <p:oleObj name="Document" r:id="rId5" imgW="4552863" imgH="792163" progId="Word.Document.8">
                  <p:embed/>
                  <p:pic>
                    <p:nvPicPr>
                      <p:cNvPr id="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" y="1784350"/>
                        <a:ext cx="11133138" cy="192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633215"/>
              </p:ext>
            </p:extLst>
          </p:nvPr>
        </p:nvGraphicFramePr>
        <p:xfrm>
          <a:off x="568325" y="3382963"/>
          <a:ext cx="11044238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2" name="Document" r:id="rId7" imgW="4496823" imgH="553902" progId="Word.Document.8">
                  <p:embed/>
                </p:oleObj>
              </mc:Choice>
              <mc:Fallback>
                <p:oleObj name="Document" r:id="rId7" imgW="4496823" imgH="553902" progId="Word.Document.8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3382963"/>
                        <a:ext cx="11044238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199932"/>
              </p:ext>
            </p:extLst>
          </p:nvPr>
        </p:nvGraphicFramePr>
        <p:xfrm>
          <a:off x="568325" y="4695825"/>
          <a:ext cx="11025188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33" name="Document" r:id="rId9" imgW="4525562" imgH="545984" progId="Word.Document.8">
                  <p:embed/>
                </p:oleObj>
              </mc:Choice>
              <mc:Fallback>
                <p:oleObj name="Document" r:id="rId9" imgW="4525562" imgH="545984" progId="Word.Document.8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" y="4695825"/>
                        <a:ext cx="11025188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8">
            <a:extLst>
              <a:ext uri="{FF2B5EF4-FFF2-40B4-BE49-F238E27FC236}">
                <a16:creationId xmlns:a16="http://schemas.microsoft.com/office/drawing/2014/main" id="{D0931B9D-93ED-47BD-AECF-826C5CDD7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620" y="885824"/>
            <a:ext cx="2179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</a:rPr>
              <a:t>(3)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性质</a:t>
            </a:r>
          </a:p>
        </p:txBody>
      </p:sp>
    </p:spTree>
    <p:extLst>
      <p:ext uri="{BB962C8B-B14F-4D97-AF65-F5344CB8AC3E}">
        <p14:creationId xmlns:p14="http://schemas.microsoft.com/office/powerpoint/2010/main" val="328826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>
            <a:extLst>
              <a:ext uri="{FF2B5EF4-FFF2-40B4-BE49-F238E27FC236}">
                <a16:creationId xmlns:a16="http://schemas.microsoft.com/office/drawing/2014/main" id="{DCAF7D1A-747F-494F-806A-87E7C4911D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7064" y="1752600"/>
          <a:ext cx="400843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5" name="公式" r:id="rId3" imgW="4282369" imgH="373530" progId="Equation.3">
                  <p:embed/>
                </p:oleObj>
              </mc:Choice>
              <mc:Fallback>
                <p:oleObj name="公式" r:id="rId3" imgW="4282369" imgH="373530" progId="Equation.3">
                  <p:embed/>
                  <p:pic>
                    <p:nvPicPr>
                      <p:cNvPr id="15362" name="Object 2">
                        <a:extLst>
                          <a:ext uri="{FF2B5EF4-FFF2-40B4-BE49-F238E27FC236}">
                            <a16:creationId xmlns:a16="http://schemas.microsoft.com/office/drawing/2014/main" id="{DCAF7D1A-747F-494F-806A-87E7C4911D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4" y="1752600"/>
                        <a:ext cx="400843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>
            <a:extLst>
              <a:ext uri="{FF2B5EF4-FFF2-40B4-BE49-F238E27FC236}">
                <a16:creationId xmlns:a16="http://schemas.microsoft.com/office/drawing/2014/main" id="{92F28F66-215E-4B0D-A179-3B48007442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7064" y="2420938"/>
          <a:ext cx="27844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6" name="公式" r:id="rId5" imgW="3139582" imgH="373530" progId="Equation.3">
                  <p:embed/>
                </p:oleObj>
              </mc:Choice>
              <mc:Fallback>
                <p:oleObj name="公式" r:id="rId5" imgW="3139582" imgH="373530" progId="Equation.3">
                  <p:embed/>
                  <p:pic>
                    <p:nvPicPr>
                      <p:cNvPr id="15363" name="Object 3">
                        <a:extLst>
                          <a:ext uri="{FF2B5EF4-FFF2-40B4-BE49-F238E27FC236}">
                            <a16:creationId xmlns:a16="http://schemas.microsoft.com/office/drawing/2014/main" id="{92F28F66-215E-4B0D-A179-3B48007442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7064" y="2420938"/>
                        <a:ext cx="27844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Rectangle 4">
            <a:extLst>
              <a:ext uri="{FF2B5EF4-FFF2-40B4-BE49-F238E27FC236}">
                <a16:creationId xmlns:a16="http://schemas.microsoft.com/office/drawing/2014/main" id="{57DB1D9C-D9BE-4EEB-B24B-CF74EB8FD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9" y="3038476"/>
            <a:ext cx="5616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anose="02020603050405020304" pitchFamily="18" charset="0"/>
              </a:rPr>
              <a:t>离散型随机变量的分布函数</a:t>
            </a:r>
          </a:p>
        </p:txBody>
      </p:sp>
      <p:graphicFrame>
        <p:nvGraphicFramePr>
          <p:cNvPr id="15365" name="Object 5">
            <a:extLst>
              <a:ext uri="{FF2B5EF4-FFF2-40B4-BE49-F238E27FC236}">
                <a16:creationId xmlns:a16="http://schemas.microsoft.com/office/drawing/2014/main" id="{9E7F79AB-02DF-411E-A358-50CC209DEB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144869"/>
              </p:ext>
            </p:extLst>
          </p:nvPr>
        </p:nvGraphicFramePr>
        <p:xfrm>
          <a:off x="3304803" y="3795047"/>
          <a:ext cx="3253684" cy="667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47" name="Equation" r:id="rId7" imgW="1523880" imgH="304560" progId="Equation.DSMT4">
                  <p:embed/>
                </p:oleObj>
              </mc:Choice>
              <mc:Fallback>
                <p:oleObj name="Equation" r:id="rId7" imgW="1523880" imgH="304560" progId="Equation.DSMT4">
                  <p:embed/>
                  <p:pic>
                    <p:nvPicPr>
                      <p:cNvPr id="15365" name="Object 5">
                        <a:extLst>
                          <a:ext uri="{FF2B5EF4-FFF2-40B4-BE49-F238E27FC236}">
                            <a16:creationId xmlns:a16="http://schemas.microsoft.com/office/drawing/2014/main" id="{9E7F79AB-02DF-411E-A358-50CC209DEB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4803" y="3795047"/>
                        <a:ext cx="3253684" cy="667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6">
            <a:extLst>
              <a:ext uri="{FF2B5EF4-FFF2-40B4-BE49-F238E27FC236}">
                <a16:creationId xmlns:a16="http://schemas.microsoft.com/office/drawing/2014/main" id="{8D3B3010-2849-486B-84EA-FDF0776BE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0409" y="958849"/>
            <a:ext cx="2611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</a:rPr>
              <a:t>(4)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重要公式</a:t>
            </a:r>
          </a:p>
        </p:txBody>
      </p:sp>
    </p:spTree>
    <p:extLst>
      <p:ext uri="{BB962C8B-B14F-4D97-AF65-F5344CB8AC3E}">
        <p14:creationId xmlns:p14="http://schemas.microsoft.com/office/powerpoint/2010/main" val="1425852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>
            <a:extLst>
              <a:ext uri="{FF2B5EF4-FFF2-40B4-BE49-F238E27FC236}">
                <a16:creationId xmlns:a16="http://schemas.microsoft.com/office/drawing/2014/main" id="{2A4934CF-F13F-4121-96A3-E6D5646A67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70244" y="765284"/>
            <a:ext cx="5040312" cy="579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zh-CN" altLang="en-US" sz="3200" dirty="0">
                <a:latin typeface="Tahoma" panose="020B0604030504040204" pitchFamily="34" charset="0"/>
                <a:ea typeface="华文中宋" panose="02010600040101010101" pitchFamily="2" charset="-122"/>
              </a:rPr>
              <a:t>离散型随机变量的分布律</a:t>
            </a:r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ED37085A-1D6E-4561-98B2-9775804E5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0244" y="1344722"/>
            <a:ext cx="1819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</a:rPr>
              <a:t>(1)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9EE6AC69-C23C-41F2-BF89-535582F741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120753"/>
              </p:ext>
            </p:extLst>
          </p:nvPr>
        </p:nvGraphicFramePr>
        <p:xfrm>
          <a:off x="1020763" y="1838325"/>
          <a:ext cx="10787062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1" name="Document" r:id="rId3" imgW="4677515" imgH="809438" progId="Word.Document.8">
                  <p:embed/>
                </p:oleObj>
              </mc:Choice>
              <mc:Fallback>
                <p:oleObj name="Document" r:id="rId3" imgW="4677515" imgH="809438" progId="Word.Document.8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1838325"/>
                        <a:ext cx="10787062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3">
            <a:extLst>
              <a:ext uri="{FF2B5EF4-FFF2-40B4-BE49-F238E27FC236}">
                <a16:creationId xmlns:a16="http://schemas.microsoft.com/office/drawing/2014/main" id="{1352DC42-3D6E-49DF-BD88-7B42D64F4674}"/>
              </a:ext>
            </a:extLst>
          </p:cNvPr>
          <p:cNvGrpSpPr>
            <a:grpSpLocks/>
          </p:cNvGrpSpPr>
          <p:nvPr/>
        </p:nvGrpSpPr>
        <p:grpSpPr bwMode="auto">
          <a:xfrm>
            <a:off x="3824288" y="3933825"/>
            <a:ext cx="4648200" cy="1295400"/>
            <a:chOff x="1344" y="2592"/>
            <a:chExt cx="2928" cy="816"/>
          </a:xfrm>
        </p:grpSpPr>
        <p:grpSp>
          <p:nvGrpSpPr>
            <p:cNvPr id="9223" name="Group 4">
              <a:extLst>
                <a:ext uri="{FF2B5EF4-FFF2-40B4-BE49-F238E27FC236}">
                  <a16:creationId xmlns:a16="http://schemas.microsoft.com/office/drawing/2014/main" id="{88CBBA66-8848-4CCF-B7B3-8FEBBBA04D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592"/>
              <a:ext cx="2928" cy="816"/>
              <a:chOff x="1104" y="1680"/>
              <a:chExt cx="2928" cy="816"/>
            </a:xfrm>
          </p:grpSpPr>
          <p:sp>
            <p:nvSpPr>
              <p:cNvPr id="9228" name="Line 5">
                <a:extLst>
                  <a:ext uri="{FF2B5EF4-FFF2-40B4-BE49-F238E27FC236}">
                    <a16:creationId xmlns:a16="http://schemas.microsoft.com/office/drawing/2014/main" id="{FDC8A869-37C8-453D-B896-E0C7D88556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2064"/>
                <a:ext cx="2928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229" name="Line 6">
                <a:extLst>
                  <a:ext uri="{FF2B5EF4-FFF2-40B4-BE49-F238E27FC236}">
                    <a16:creationId xmlns:a16="http://schemas.microsoft.com/office/drawing/2014/main" id="{978DF77F-FECE-4874-A869-EC08855D3B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680"/>
                <a:ext cx="0" cy="81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9224" name="Object 7">
              <a:extLst>
                <a:ext uri="{FF2B5EF4-FFF2-40B4-BE49-F238E27FC236}">
                  <a16:creationId xmlns:a16="http://schemas.microsoft.com/office/drawing/2014/main" id="{0D3F3B59-50A0-4A38-A811-56C9689241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2736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11" name="Equation" r:id="rId3" imgW="335138" imgH="266503" progId="Equation.3">
                    <p:embed/>
                  </p:oleObj>
                </mc:Choice>
                <mc:Fallback>
                  <p:oleObj name="Equation" r:id="rId3" imgW="335138" imgH="266503" progId="Equation.3">
                    <p:embed/>
                    <p:pic>
                      <p:nvPicPr>
                        <p:cNvPr id="9224" name="Object 7">
                          <a:extLst>
                            <a:ext uri="{FF2B5EF4-FFF2-40B4-BE49-F238E27FC236}">
                              <a16:creationId xmlns:a16="http://schemas.microsoft.com/office/drawing/2014/main" id="{0D3F3B59-50A0-4A38-A811-56C96892412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736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5" name="Object 8">
              <a:extLst>
                <a:ext uri="{FF2B5EF4-FFF2-40B4-BE49-F238E27FC236}">
                  <a16:creationId xmlns:a16="http://schemas.microsoft.com/office/drawing/2014/main" id="{F1095F55-5BB3-4A10-960D-1F35246184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3072"/>
            <a:ext cx="2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12" name="Equation" r:id="rId5" imgW="380835" imgH="431613" progId="Equation.3">
                    <p:embed/>
                  </p:oleObj>
                </mc:Choice>
                <mc:Fallback>
                  <p:oleObj name="Equation" r:id="rId5" imgW="380835" imgH="431613" progId="Equation.3">
                    <p:embed/>
                    <p:pic>
                      <p:nvPicPr>
                        <p:cNvPr id="9225" name="Object 8">
                          <a:extLst>
                            <a:ext uri="{FF2B5EF4-FFF2-40B4-BE49-F238E27FC236}">
                              <a16:creationId xmlns:a16="http://schemas.microsoft.com/office/drawing/2014/main" id="{F1095F55-5BB3-4A10-960D-1F35246184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072"/>
                          <a:ext cx="2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6" name="Object 9">
              <a:extLst>
                <a:ext uri="{FF2B5EF4-FFF2-40B4-BE49-F238E27FC236}">
                  <a16:creationId xmlns:a16="http://schemas.microsoft.com/office/drawing/2014/main" id="{7451978E-8248-46C8-8D06-2E9146A190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0" y="2688"/>
            <a:ext cx="17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13" name="Equation" r:id="rId7" imgW="2682382" imgH="411480" progId="Equation.3">
                    <p:embed/>
                  </p:oleObj>
                </mc:Choice>
                <mc:Fallback>
                  <p:oleObj name="Equation" r:id="rId7" imgW="2682382" imgH="411480" progId="Equation.3">
                    <p:embed/>
                    <p:pic>
                      <p:nvPicPr>
                        <p:cNvPr id="9226" name="Object 9">
                          <a:extLst>
                            <a:ext uri="{FF2B5EF4-FFF2-40B4-BE49-F238E27FC236}">
                              <a16:creationId xmlns:a16="http://schemas.microsoft.com/office/drawing/2014/main" id="{7451978E-8248-46C8-8D06-2E9146A190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688"/>
                          <a:ext cx="170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7" name="Object 10">
              <a:extLst>
                <a:ext uri="{FF2B5EF4-FFF2-40B4-BE49-F238E27FC236}">
                  <a16:creationId xmlns:a16="http://schemas.microsoft.com/office/drawing/2014/main" id="{D369375D-3E79-4B42-B026-F0E7CE06CF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0" y="3072"/>
            <a:ext cx="17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14" name="Equation" r:id="rId9" imgW="2704923" imgH="411480" progId="Equation.3">
                    <p:embed/>
                  </p:oleObj>
                </mc:Choice>
                <mc:Fallback>
                  <p:oleObj name="Equation" r:id="rId9" imgW="2704923" imgH="411480" progId="Equation.3">
                    <p:embed/>
                    <p:pic>
                      <p:nvPicPr>
                        <p:cNvPr id="9227" name="Object 10">
                          <a:extLst>
                            <a:ext uri="{FF2B5EF4-FFF2-40B4-BE49-F238E27FC236}">
                              <a16:creationId xmlns:a16="http://schemas.microsoft.com/office/drawing/2014/main" id="{D369375D-3E79-4B42-B026-F0E7CE06CF4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072"/>
                          <a:ext cx="172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19" name="Object 11">
            <a:extLst>
              <a:ext uri="{FF2B5EF4-FFF2-40B4-BE49-F238E27FC236}">
                <a16:creationId xmlns:a16="http://schemas.microsoft.com/office/drawing/2014/main" id="{C6C7C737-8414-401F-AE22-C9B2D2660B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0788" y="1524000"/>
          <a:ext cx="3390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15" name="公式" r:id="rId11" imgW="3390900" imgH="482600" progId="Equation.3">
                  <p:embed/>
                </p:oleObj>
              </mc:Choice>
              <mc:Fallback>
                <p:oleObj name="公式" r:id="rId11" imgW="3390900" imgH="482600" progId="Equation.3">
                  <p:embed/>
                  <p:pic>
                    <p:nvPicPr>
                      <p:cNvPr id="9219" name="Object 11">
                        <a:extLst>
                          <a:ext uri="{FF2B5EF4-FFF2-40B4-BE49-F238E27FC236}">
                            <a16:creationId xmlns:a16="http://schemas.microsoft.com/office/drawing/2014/main" id="{C6C7C737-8414-401F-AE22-C9B2D2660B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788" y="1524000"/>
                        <a:ext cx="3390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12">
            <a:extLst>
              <a:ext uri="{FF2B5EF4-FFF2-40B4-BE49-F238E27FC236}">
                <a16:creationId xmlns:a16="http://schemas.microsoft.com/office/drawing/2014/main" id="{3B0F837F-DFE6-4B0F-A0A7-8BA288255D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0788" y="2095500"/>
          <a:ext cx="1930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16" name="公式" r:id="rId13" imgW="1930400" imgH="952500" progId="Equation.3">
                  <p:embed/>
                </p:oleObj>
              </mc:Choice>
              <mc:Fallback>
                <p:oleObj name="公式" r:id="rId13" imgW="1930400" imgH="952500" progId="Equation.3">
                  <p:embed/>
                  <p:pic>
                    <p:nvPicPr>
                      <p:cNvPr id="9220" name="Object 12">
                        <a:extLst>
                          <a:ext uri="{FF2B5EF4-FFF2-40B4-BE49-F238E27FC236}">
                            <a16:creationId xmlns:a16="http://schemas.microsoft.com/office/drawing/2014/main" id="{3B0F837F-DFE6-4B0F-A0A7-8BA288255D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788" y="2095500"/>
                        <a:ext cx="1930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13">
            <a:extLst>
              <a:ext uri="{FF2B5EF4-FFF2-40B4-BE49-F238E27FC236}">
                <a16:creationId xmlns:a16="http://schemas.microsoft.com/office/drawing/2014/main" id="{934B30A4-F0CC-4D95-B4F6-45E513747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6398" y="831850"/>
            <a:ext cx="1546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latin typeface="Times New Roman" panose="02020603050405020304" pitchFamily="18" charset="0"/>
              </a:rPr>
              <a:t>(2) 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说明</a:t>
            </a:r>
          </a:p>
        </p:txBody>
      </p:sp>
      <p:graphicFrame>
        <p:nvGraphicFramePr>
          <p:cNvPr id="9222" name="Object 14">
            <a:extLst>
              <a:ext uri="{FF2B5EF4-FFF2-40B4-BE49-F238E27FC236}">
                <a16:creationId xmlns:a16="http://schemas.microsoft.com/office/drawing/2014/main" id="{10605FFE-7933-4A5C-9768-16FAB24F9A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0788" y="3221038"/>
          <a:ext cx="576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17" name="公式" r:id="rId15" imgW="5765800" imgH="431800" progId="Equation.3">
                  <p:embed/>
                </p:oleObj>
              </mc:Choice>
              <mc:Fallback>
                <p:oleObj name="公式" r:id="rId15" imgW="5765800" imgH="431800" progId="Equation.3">
                  <p:embed/>
                  <p:pic>
                    <p:nvPicPr>
                      <p:cNvPr id="9222" name="Object 14">
                        <a:extLst>
                          <a:ext uri="{FF2B5EF4-FFF2-40B4-BE49-F238E27FC236}">
                            <a16:creationId xmlns:a16="http://schemas.microsoft.com/office/drawing/2014/main" id="{10605FFE-7933-4A5C-9768-16FAB24F9A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788" y="3221038"/>
                        <a:ext cx="5765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516</Words>
  <Application>Microsoft Office PowerPoint</Application>
  <PresentationFormat>宽屏</PresentationFormat>
  <Paragraphs>132</Paragraphs>
  <Slides>48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48</vt:i4>
      </vt:variant>
    </vt:vector>
  </HeadingPairs>
  <TitlesOfParts>
    <vt:vector size="61" baseType="lpstr">
      <vt:lpstr>黑体</vt:lpstr>
      <vt:lpstr>华文中宋</vt:lpstr>
      <vt:lpstr>楷体</vt:lpstr>
      <vt:lpstr>隶书</vt:lpstr>
      <vt:lpstr>微软雅黑</vt:lpstr>
      <vt:lpstr>Arial</vt:lpstr>
      <vt:lpstr>Tahoma</vt:lpstr>
      <vt:lpstr>Times New Roman</vt:lpstr>
      <vt:lpstr>Office 主题​​</vt:lpstr>
      <vt:lpstr>Equation</vt:lpstr>
      <vt:lpstr>Document</vt:lpstr>
      <vt:lpstr>公式</vt:lpstr>
      <vt:lpstr>MathType 6.0 Equation</vt:lpstr>
      <vt:lpstr>第二章　随机变量及其分布习  题  课</vt:lpstr>
      <vt:lpstr>一、重点与难点</vt:lpstr>
      <vt:lpstr>二、主要内容</vt:lpstr>
      <vt:lpstr>随机变量</vt:lpstr>
      <vt:lpstr>随机变量的分布函数</vt:lpstr>
      <vt:lpstr>PowerPoint 演示文稿</vt:lpstr>
      <vt:lpstr>PowerPoint 演示文稿</vt:lpstr>
      <vt:lpstr>离散型随机变量的分布律</vt:lpstr>
      <vt:lpstr>PowerPoint 演示文稿</vt:lpstr>
      <vt:lpstr>两点分布   </vt:lpstr>
      <vt:lpstr>二项分布</vt:lpstr>
      <vt:lpstr>PowerPoint 演示文稿</vt:lpstr>
      <vt:lpstr>PowerPoint 演示文稿</vt:lpstr>
      <vt:lpstr>PowerPoint 演示文稿</vt:lpstr>
      <vt:lpstr>PowerPoint 演示文稿</vt:lpstr>
      <vt:lpstr>连续型随机变量的概率密度</vt:lpstr>
      <vt:lpstr>PowerPoint 演示文稿</vt:lpstr>
      <vt:lpstr>PowerPoint 演示文稿</vt:lpstr>
      <vt:lpstr>均匀分布</vt:lpstr>
      <vt:lpstr>PowerPoint 演示文稿</vt:lpstr>
      <vt:lpstr>PowerPoint 演示文稿</vt:lpstr>
      <vt:lpstr>PowerPoint 演示文稿</vt:lpstr>
      <vt:lpstr>正态分布(或高斯分布)</vt:lpstr>
      <vt:lpstr>PowerPoint 演示文稿</vt:lpstr>
      <vt:lpstr>PowerPoint 演示文稿</vt:lpstr>
      <vt:lpstr>PowerPoint 演示文稿</vt:lpstr>
      <vt:lpstr>PowerPoint 演示文稿</vt:lpstr>
      <vt:lpstr>随机变量的函数的分布</vt:lpstr>
      <vt:lpstr>PowerPoint 演示文稿</vt:lpstr>
      <vt:lpstr>PowerPoint 演示文稿</vt:lpstr>
      <vt:lpstr>PowerPoint 演示文稿</vt:lpstr>
      <vt:lpstr>三、典型例题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jiang hui</cp:lastModifiedBy>
  <cp:revision>118</cp:revision>
  <dcterms:created xsi:type="dcterms:W3CDTF">2019-06-19T02:08:00Z</dcterms:created>
  <dcterms:modified xsi:type="dcterms:W3CDTF">2021-12-09T05:04:07Z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