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8" r:id="rId3"/>
    <p:sldId id="370" r:id="rId4"/>
    <p:sldId id="326" r:id="rId5"/>
    <p:sldId id="337" r:id="rId6"/>
    <p:sldId id="270" r:id="rId7"/>
    <p:sldId id="271" r:id="rId8"/>
    <p:sldId id="327" r:id="rId9"/>
    <p:sldId id="329" r:id="rId10"/>
    <p:sldId id="330" r:id="rId11"/>
    <p:sldId id="338" r:id="rId12"/>
    <p:sldId id="334" r:id="rId13"/>
    <p:sldId id="332" r:id="rId14"/>
    <p:sldId id="272" r:id="rId15"/>
    <p:sldId id="331" r:id="rId16"/>
    <p:sldId id="310" r:id="rId17"/>
    <p:sldId id="335" r:id="rId18"/>
    <p:sldId id="273" r:id="rId19"/>
    <p:sldId id="274" r:id="rId20"/>
    <p:sldId id="275" r:id="rId21"/>
    <p:sldId id="276" r:id="rId22"/>
    <p:sldId id="346" r:id="rId23"/>
    <p:sldId id="348" r:id="rId24"/>
    <p:sldId id="277" r:id="rId25"/>
    <p:sldId id="278" r:id="rId26"/>
    <p:sldId id="279" r:id="rId27"/>
    <p:sldId id="351" r:id="rId28"/>
    <p:sldId id="352" r:id="rId29"/>
    <p:sldId id="280" r:id="rId30"/>
    <p:sldId id="290" r:id="rId31"/>
    <p:sldId id="281" r:id="rId32"/>
    <p:sldId id="282" r:id="rId33"/>
    <p:sldId id="289" r:id="rId34"/>
    <p:sldId id="283" r:id="rId35"/>
    <p:sldId id="291" r:id="rId36"/>
    <p:sldId id="362" r:id="rId37"/>
    <p:sldId id="284" r:id="rId38"/>
    <p:sldId id="285" r:id="rId39"/>
    <p:sldId id="286" r:id="rId40"/>
    <p:sldId id="288" r:id="rId41"/>
    <p:sldId id="367" r:id="rId42"/>
    <p:sldId id="368" r:id="rId43"/>
    <p:sldId id="369" r:id="rId44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5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6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7" Type="http://schemas.openxmlformats.org/officeDocument/2006/relationships/image" Target="../media/image73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emf"/><Relationship Id="rId8" Type="http://schemas.openxmlformats.org/officeDocument/2006/relationships/image" Target="../media/image91.emf"/><Relationship Id="rId7" Type="http://schemas.openxmlformats.org/officeDocument/2006/relationships/image" Target="../media/image90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3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2.emf"/><Relationship Id="rId5" Type="http://schemas.openxmlformats.org/officeDocument/2006/relationships/image" Target="../media/image92.emf"/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7" Type="http://schemas.openxmlformats.org/officeDocument/2006/relationships/image" Target="../media/image92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3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emf"/><Relationship Id="rId8" Type="http://schemas.openxmlformats.org/officeDocument/2006/relationships/image" Target="../media/image119.emf"/><Relationship Id="rId7" Type="http://schemas.openxmlformats.org/officeDocument/2006/relationships/image" Target="../media/image118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1" Type="http://schemas.openxmlformats.org/officeDocument/2006/relationships/image" Target="../media/image121.emf"/><Relationship Id="rId10" Type="http://schemas.openxmlformats.org/officeDocument/2006/relationships/image" Target="../media/image92.emf"/><Relationship Id="rId1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7" Type="http://schemas.openxmlformats.org/officeDocument/2006/relationships/image" Target="../media/image117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emf"/><Relationship Id="rId8" Type="http://schemas.openxmlformats.org/officeDocument/2006/relationships/image" Target="../media/image147.emf"/><Relationship Id="rId7" Type="http://schemas.openxmlformats.org/officeDocument/2006/relationships/image" Target="../media/image146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3" Type="http://schemas.openxmlformats.org/officeDocument/2006/relationships/image" Target="../media/image152.emf"/><Relationship Id="rId12" Type="http://schemas.openxmlformats.org/officeDocument/2006/relationships/image" Target="../media/image151.emf"/><Relationship Id="rId11" Type="http://schemas.openxmlformats.org/officeDocument/2006/relationships/image" Target="../media/image150.emf"/><Relationship Id="rId10" Type="http://schemas.openxmlformats.org/officeDocument/2006/relationships/image" Target="../media/image149.emf"/><Relationship Id="rId1" Type="http://schemas.openxmlformats.org/officeDocument/2006/relationships/image" Target="../media/image140.e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7.emf"/><Relationship Id="rId4" Type="http://schemas.openxmlformats.org/officeDocument/2006/relationships/image" Target="../media/image156.emf"/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7" Type="http://schemas.openxmlformats.org/officeDocument/2006/relationships/image" Target="../media/image164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1" Type="http://schemas.openxmlformats.org/officeDocument/2006/relationships/image" Target="../media/image176.emf"/><Relationship Id="rId10" Type="http://schemas.openxmlformats.org/officeDocument/2006/relationships/image" Target="../media/image175.wmf"/><Relationship Id="rId1" Type="http://schemas.openxmlformats.org/officeDocument/2006/relationships/image" Target="../media/image16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0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7" Type="http://schemas.openxmlformats.org/officeDocument/2006/relationships/image" Target="../media/image27.w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A8C89-EFB6-4700-88F2-D361D933B99F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E2223-52C8-442E-B05C-A197859EB6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5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7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oleObject" Target="../embeddings/oleObject17.bin"/><Relationship Id="rId7" Type="http://schemas.openxmlformats.org/officeDocument/2006/relationships/image" Target="../media/image28.emf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7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1.GIF"/><Relationship Id="rId14" Type="http://schemas.openxmlformats.org/officeDocument/2006/relationships/image" Target="../media/image30.jpeg"/><Relationship Id="rId13" Type="http://schemas.openxmlformats.org/officeDocument/2006/relationships/image" Target="../media/image29.emf"/><Relationship Id="rId12" Type="http://schemas.openxmlformats.org/officeDocument/2006/relationships/oleObject" Target="../embeddings/oleObject21.bin"/><Relationship Id="rId11" Type="http://schemas.openxmlformats.org/officeDocument/2006/relationships/oleObject" Target="../embeddings/oleObject20.bin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2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40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7.e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43.e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4.emf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0.jpeg"/><Relationship Id="rId16" Type="http://schemas.openxmlformats.org/officeDocument/2006/relationships/image" Target="../media/image7.png"/><Relationship Id="rId15" Type="http://schemas.openxmlformats.org/officeDocument/2006/relationships/image" Target="../media/image8.png"/><Relationship Id="rId14" Type="http://schemas.openxmlformats.org/officeDocument/2006/relationships/image" Target="../media/image50.e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54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2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58.emf"/><Relationship Id="rId2" Type="http://schemas.openxmlformats.org/officeDocument/2006/relationships/image" Target="../media/image51.emf"/><Relationship Id="rId19" Type="http://schemas.openxmlformats.org/officeDocument/2006/relationships/oleObject" Target="../embeddings/oleObject51.bin"/><Relationship Id="rId18" Type="http://schemas.openxmlformats.org/officeDocument/2006/relationships/oleObject" Target="../embeddings/oleObject50.bin"/><Relationship Id="rId17" Type="http://schemas.openxmlformats.org/officeDocument/2006/relationships/oleObject" Target="../embeddings/oleObject49.bin"/><Relationship Id="rId16" Type="http://schemas.openxmlformats.org/officeDocument/2006/relationships/oleObject" Target="../embeddings/oleObject48.bin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47.bin"/><Relationship Id="rId13" Type="http://schemas.openxmlformats.org/officeDocument/2006/relationships/image" Target="../media/image57.wmf"/><Relationship Id="rId12" Type="http://schemas.openxmlformats.org/officeDocument/2006/relationships/image" Target="../media/image56.e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55.e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63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0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66.e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65.e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64.emf"/><Relationship Id="rId1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7.e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74.e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73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72.e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71.emf"/><Relationship Id="rId1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5.e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57.wmf"/><Relationship Id="rId13" Type="http://schemas.openxmlformats.org/officeDocument/2006/relationships/image" Target="../media/image81.jpeg"/><Relationship Id="rId12" Type="http://schemas.openxmlformats.org/officeDocument/2006/relationships/image" Target="../media/image80.e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e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86.e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5.e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84.png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12.xml"/><Relationship Id="rId2" Type="http://schemas.openxmlformats.org/officeDocument/2006/relationships/image" Target="../media/image83.emf"/><Relationship Id="rId19" Type="http://schemas.openxmlformats.org/officeDocument/2006/relationships/image" Target="../media/image92.emf"/><Relationship Id="rId18" Type="http://schemas.openxmlformats.org/officeDocument/2006/relationships/oleObject" Target="../embeddings/oleObject82.bin"/><Relationship Id="rId17" Type="http://schemas.openxmlformats.org/officeDocument/2006/relationships/image" Target="../media/image91.emf"/><Relationship Id="rId16" Type="http://schemas.openxmlformats.org/officeDocument/2006/relationships/oleObject" Target="../embeddings/oleObject81.bin"/><Relationship Id="rId15" Type="http://schemas.openxmlformats.org/officeDocument/2006/relationships/image" Target="../media/image90.emf"/><Relationship Id="rId14" Type="http://schemas.openxmlformats.org/officeDocument/2006/relationships/oleObject" Target="../embeddings/oleObject80.bin"/><Relationship Id="rId13" Type="http://schemas.openxmlformats.org/officeDocument/2006/relationships/image" Target="../media/image89.emf"/><Relationship Id="rId12" Type="http://schemas.openxmlformats.org/officeDocument/2006/relationships/oleObject" Target="../embeddings/oleObject79.bin"/><Relationship Id="rId11" Type="http://schemas.openxmlformats.org/officeDocument/2006/relationships/image" Target="../media/image88.emf"/><Relationship Id="rId10" Type="http://schemas.openxmlformats.org/officeDocument/2006/relationships/oleObject" Target="../embeddings/oleObject78.bin"/><Relationship Id="rId1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96.e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3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emf"/><Relationship Id="rId8" Type="http://schemas.openxmlformats.org/officeDocument/2006/relationships/oleObject" Target="../embeddings/oleObject90.bin"/><Relationship Id="rId7" Type="http://schemas.openxmlformats.org/officeDocument/2006/relationships/image" Target="../media/image100.emf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88.bin"/><Relationship Id="rId3" Type="http://schemas.openxmlformats.org/officeDocument/2006/relationships/image" Target="../media/image98.png"/><Relationship Id="rId2" Type="http://schemas.openxmlformats.org/officeDocument/2006/relationships/image" Target="../media/image97.emf"/><Relationship Id="rId15" Type="http://schemas.openxmlformats.org/officeDocument/2006/relationships/vmlDrawing" Target="../drawings/vmlDrawing16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102.emf"/><Relationship Id="rId12" Type="http://schemas.openxmlformats.org/officeDocument/2006/relationships/oleObject" Target="../embeddings/oleObject92.bin"/><Relationship Id="rId11" Type="http://schemas.openxmlformats.org/officeDocument/2006/relationships/image" Target="../media/image92.emf"/><Relationship Id="rId10" Type="http://schemas.openxmlformats.org/officeDocument/2006/relationships/oleObject" Target="../embeddings/oleObject91.bin"/><Relationship Id="rId1" Type="http://schemas.openxmlformats.org/officeDocument/2006/relationships/oleObject" Target="../embeddings/oleObject8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emf"/><Relationship Id="rId8" Type="http://schemas.openxmlformats.org/officeDocument/2006/relationships/oleObject" Target="../embeddings/oleObject96.bin"/><Relationship Id="rId7" Type="http://schemas.openxmlformats.org/officeDocument/2006/relationships/image" Target="../media/image106.emf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94.bin"/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10.emf"/><Relationship Id="rId16" Type="http://schemas.openxmlformats.org/officeDocument/2006/relationships/oleObject" Target="../embeddings/oleObject100.bin"/><Relationship Id="rId15" Type="http://schemas.openxmlformats.org/officeDocument/2006/relationships/image" Target="../media/image92.emf"/><Relationship Id="rId14" Type="http://schemas.openxmlformats.org/officeDocument/2006/relationships/oleObject" Target="../embeddings/oleObject99.bin"/><Relationship Id="rId13" Type="http://schemas.openxmlformats.org/officeDocument/2006/relationships/image" Target="../media/image109.emf"/><Relationship Id="rId12" Type="http://schemas.openxmlformats.org/officeDocument/2006/relationships/oleObject" Target="../embeddings/oleObject98.bin"/><Relationship Id="rId11" Type="http://schemas.openxmlformats.org/officeDocument/2006/relationships/image" Target="../media/image108.emf"/><Relationship Id="rId10" Type="http://schemas.openxmlformats.org/officeDocument/2006/relationships/oleObject" Target="../embeddings/oleObject97.bin"/><Relationship Id="rId1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14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2.png"/><Relationship Id="rId3" Type="http://schemas.openxmlformats.org/officeDocument/2006/relationships/oleObject" Target="../embeddings/oleObject102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12.xml"/><Relationship Id="rId24" Type="http://schemas.openxmlformats.org/officeDocument/2006/relationships/image" Target="../media/image121.emf"/><Relationship Id="rId23" Type="http://schemas.openxmlformats.org/officeDocument/2006/relationships/oleObject" Target="../embeddings/oleObject112.bin"/><Relationship Id="rId22" Type="http://schemas.openxmlformats.org/officeDocument/2006/relationships/image" Target="../media/image92.e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20.emf"/><Relationship Id="rId2" Type="http://schemas.openxmlformats.org/officeDocument/2006/relationships/image" Target="../media/image111.w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19.e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18.e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17.e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16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15.emf"/><Relationship Id="rId1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emf"/><Relationship Id="rId8" Type="http://schemas.openxmlformats.org/officeDocument/2006/relationships/oleObject" Target="../embeddings/oleObject116.bin"/><Relationship Id="rId7" Type="http://schemas.openxmlformats.org/officeDocument/2006/relationships/image" Target="../media/image125.emf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114.bin"/><Relationship Id="rId3" Type="http://schemas.openxmlformats.org/officeDocument/2006/relationships/image" Target="../media/image123.png"/><Relationship Id="rId2" Type="http://schemas.openxmlformats.org/officeDocument/2006/relationships/image" Target="../media/image122.e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oleObject" Target="../embeddings/oleObject11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oleObject" Target="../embeddings/oleObject120.bin"/><Relationship Id="rId7" Type="http://schemas.openxmlformats.org/officeDocument/2006/relationships/image" Target="../media/image130.emf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18.bin"/><Relationship Id="rId3" Type="http://schemas.openxmlformats.org/officeDocument/2006/relationships/image" Target="../media/image128.emf"/><Relationship Id="rId21" Type="http://schemas.openxmlformats.org/officeDocument/2006/relationships/vmlDrawing" Target="../drawings/vmlDrawing20.vml"/><Relationship Id="rId20" Type="http://schemas.openxmlformats.org/officeDocument/2006/relationships/slideLayout" Target="../slideLayouts/slideLayout12.xml"/><Relationship Id="rId2" Type="http://schemas.openxmlformats.org/officeDocument/2006/relationships/oleObject" Target="../embeddings/oleObject117.bin"/><Relationship Id="rId19" Type="http://schemas.openxmlformats.org/officeDocument/2006/relationships/image" Target="../media/image136.jpeg"/><Relationship Id="rId18" Type="http://schemas.openxmlformats.org/officeDocument/2006/relationships/image" Target="../media/image135.jpeg"/><Relationship Id="rId17" Type="http://schemas.openxmlformats.org/officeDocument/2006/relationships/image" Target="../media/image134.emf"/><Relationship Id="rId16" Type="http://schemas.openxmlformats.org/officeDocument/2006/relationships/oleObject" Target="../embeddings/oleObject124.bin"/><Relationship Id="rId15" Type="http://schemas.openxmlformats.org/officeDocument/2006/relationships/image" Target="../media/image117.emf"/><Relationship Id="rId14" Type="http://schemas.openxmlformats.org/officeDocument/2006/relationships/oleObject" Target="../embeddings/oleObject123.bin"/><Relationship Id="rId13" Type="http://schemas.openxmlformats.org/officeDocument/2006/relationships/image" Target="../media/image133.emf"/><Relationship Id="rId12" Type="http://schemas.openxmlformats.org/officeDocument/2006/relationships/oleObject" Target="../embeddings/oleObject122.bin"/><Relationship Id="rId11" Type="http://schemas.openxmlformats.org/officeDocument/2006/relationships/image" Target="../media/image132.emf"/><Relationship Id="rId10" Type="http://schemas.openxmlformats.org/officeDocument/2006/relationships/oleObject" Target="../embeddings/oleObject121.bin"/><Relationship Id="rId1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2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43.e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41.emf"/><Relationship Id="rId3" Type="http://schemas.openxmlformats.org/officeDocument/2006/relationships/oleObject" Target="../embeddings/oleObject129.bin"/><Relationship Id="rId29" Type="http://schemas.openxmlformats.org/officeDocument/2006/relationships/vmlDrawing" Target="../drawings/vmlDrawing22.vml"/><Relationship Id="rId28" Type="http://schemas.openxmlformats.org/officeDocument/2006/relationships/slideLayout" Target="../slideLayouts/slideLayout12.xml"/><Relationship Id="rId27" Type="http://schemas.openxmlformats.org/officeDocument/2006/relationships/image" Target="../media/image152.emf"/><Relationship Id="rId26" Type="http://schemas.openxmlformats.org/officeDocument/2006/relationships/oleObject" Target="../embeddings/oleObject141.bin"/><Relationship Id="rId25" Type="http://schemas.openxmlformats.org/officeDocument/2006/relationships/oleObject" Target="../embeddings/oleObject140.bin"/><Relationship Id="rId24" Type="http://schemas.openxmlformats.org/officeDocument/2006/relationships/image" Target="../media/image151.emf"/><Relationship Id="rId23" Type="http://schemas.openxmlformats.org/officeDocument/2006/relationships/oleObject" Target="../embeddings/oleObject139.bin"/><Relationship Id="rId22" Type="http://schemas.openxmlformats.org/officeDocument/2006/relationships/image" Target="../media/image150.e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149.emf"/><Relationship Id="rId2" Type="http://schemas.openxmlformats.org/officeDocument/2006/relationships/image" Target="../media/image140.e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148.e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147.e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46.e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45.e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44.emf"/><Relationship Id="rId1" Type="http://schemas.openxmlformats.org/officeDocument/2006/relationships/oleObject" Target="../embeddings/oleObject12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56.e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54.e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53.e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57.emf"/><Relationship Id="rId1" Type="http://schemas.openxmlformats.org/officeDocument/2006/relationships/oleObject" Target="../embeddings/oleObject142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58.e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5.e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64.e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63.e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62.emf"/><Relationship Id="rId1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67.emf"/><Relationship Id="rId3" Type="http://schemas.openxmlformats.org/officeDocument/2006/relationships/oleObject" Target="../embeddings/oleObject156.bin"/><Relationship Id="rId24" Type="http://schemas.openxmlformats.org/officeDocument/2006/relationships/vmlDrawing" Target="../drawings/vmlDrawing25.v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176.emf"/><Relationship Id="rId21" Type="http://schemas.openxmlformats.org/officeDocument/2006/relationships/oleObject" Target="../embeddings/oleObject165.bin"/><Relationship Id="rId20" Type="http://schemas.openxmlformats.org/officeDocument/2006/relationships/image" Target="../media/image175.wmf"/><Relationship Id="rId2" Type="http://schemas.openxmlformats.org/officeDocument/2006/relationships/image" Target="../media/image166.emf"/><Relationship Id="rId19" Type="http://schemas.openxmlformats.org/officeDocument/2006/relationships/oleObject" Target="../embeddings/oleObject164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163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71.e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5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77.wmf"/><Relationship Id="rId1" Type="http://schemas.openxmlformats.org/officeDocument/2006/relationships/oleObject" Target="../embeddings/oleObject166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79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75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168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87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7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3263621" y="2413934"/>
            <a:ext cx="56499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940"/>
              </a:spcBef>
            </a:pPr>
            <a:r>
              <a:rPr lang="zh-CN" altLang="zh-CN" sz="4800" b="1" dirty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概率论与数理统计</a:t>
            </a:r>
            <a:endParaRPr lang="zh-CN" altLang="zh-CN" sz="4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362200" y="990600"/>
            <a:ext cx="42672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5000"/>
              </a:spcBef>
              <a:spcAft>
                <a:spcPct val="55000"/>
              </a:spcAft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从一批含有正品和次品的产品中任意抽取一个产品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7315200" y="1219201"/>
            <a:ext cx="244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其结果可能为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7162801" y="1828801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正品</a:t>
            </a:r>
            <a:r>
              <a:rPr kumimoji="1"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次品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2362201" y="3200400"/>
            <a:ext cx="411321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过马路交叉口时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5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可能遇上各种颜色的交通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5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指挥灯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671" name="Picture 7" descr="BD07304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1"/>
            <a:ext cx="182245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68" grpId="0" autoUpdateAnimBg="0"/>
      <p:bldP spid="1136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95525" y="692151"/>
            <a:ext cx="70104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出生的婴儿可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能是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男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也可能是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女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295525" y="2292350"/>
            <a:ext cx="76962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明天的天气可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能是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晴</a:t>
            </a:r>
            <a:r>
              <a:rPr kumimoji="1"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也可能是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多云</a:t>
            </a:r>
            <a:endParaRPr kumimoji="1"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雨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295525" y="46355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随机现象的特征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279650" y="5230814"/>
            <a:ext cx="8064500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概率论就是研究随机现象规律性的一门数学学科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7529" name="Picture 9" descr="NA01680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901950"/>
            <a:ext cx="1066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1" name="Picture 11" descr="NA0168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978151"/>
            <a:ext cx="9144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2" name="Picture 12" descr="NA0168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901950"/>
            <a:ext cx="99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6" name="Picture 16" descr="WB0151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730750"/>
            <a:ext cx="685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6029326" y="463232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条件不能完全决定结果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  <p:graphicFrame>
        <p:nvGraphicFramePr>
          <p:cNvPr id="12299" name="Object 18"/>
          <p:cNvGraphicFramePr>
            <a:graphicFrameLocks noChangeAspect="1"/>
          </p:cNvGraphicFramePr>
          <p:nvPr/>
        </p:nvGraphicFramePr>
        <p:xfrm>
          <a:off x="7248525" y="923926"/>
          <a:ext cx="1905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位图图像" r:id="rId5" imgW="1676400" imgH="533400" progId="Paint.Picture">
                  <p:embed/>
                </p:oleObj>
              </mc:Choice>
              <mc:Fallback>
                <p:oleObj name="位图图像" r:id="rId5" imgW="1676400" imgH="533400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923926"/>
                        <a:ext cx="1905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2279650" y="2355851"/>
            <a:ext cx="76962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随机现象在一次观察中出现什么结果具有</a:t>
            </a:r>
            <a:r>
              <a:rPr kumimoji="1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偶然性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但在大量试验或观察中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这种结果的出现具有一定的统计</a:t>
            </a:r>
            <a:r>
              <a:rPr kumimoji="1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规律性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概率论就是研究随机现象这种本质规律的一门数学学科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297239" y="4960938"/>
            <a:ext cx="5684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随机现象是通过随机试验来研究的</a:t>
            </a:r>
            <a:r>
              <a:rPr kumimoji="1"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2279651" y="68580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kumimoji="1"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2279650" y="1190626"/>
            <a:ext cx="77104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随机现象揭示了条件和结果之间的非确定性联系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其数量关系无法用函数加以描述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7" grpId="0" autoUpdateAnimBg="0"/>
      <p:bldP spid="1054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2065337" y="885824"/>
          <a:ext cx="3591391" cy="112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1299845" imgH="407035" progId="Word.Document.8">
                  <p:embed/>
                </p:oleObj>
              </mc:Choice>
              <mc:Fallback>
                <p:oleObj name="Document" r:id="rId1" imgW="1299845" imgH="4070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885824"/>
                        <a:ext cx="3591391" cy="1121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989138" y="1700058"/>
          <a:ext cx="69421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2687955" imgH="391160" progId="Word.Document.8">
                  <p:embed/>
                </p:oleObj>
              </mc:Choice>
              <mc:Fallback>
                <p:oleObj name="Document" r:id="rId3" imgW="2687955" imgH="3911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700058"/>
                        <a:ext cx="694213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31652" y="2370325"/>
          <a:ext cx="7866822" cy="99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3137535" imgH="397510" progId="Word.Document.8">
                  <p:embed/>
                </p:oleObj>
              </mc:Choice>
              <mc:Fallback>
                <p:oleObj name="Document" r:id="rId5" imgW="3137535" imgH="3975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652" y="2370325"/>
                        <a:ext cx="7866822" cy="990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38033" y="2917959"/>
          <a:ext cx="9436473" cy="1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3703320" imgH="452755" progId="Word.Document.8">
                  <p:embed/>
                </p:oleObj>
              </mc:Choice>
              <mc:Fallback>
                <p:oleObj name="Document" r:id="rId7" imgW="3703320" imgH="45275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033" y="2917959"/>
                        <a:ext cx="9436473" cy="1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398899" y="3492407"/>
          <a:ext cx="9134194" cy="90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3544570" imgH="351790" progId="Word.Document.8">
                  <p:embed/>
                </p:oleObj>
              </mc:Choice>
              <mc:Fallback>
                <p:oleObj name="Document" r:id="rId9" imgW="3544570" imgH="3517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899" y="3492407"/>
                        <a:ext cx="9134194" cy="901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989138" y="4155370"/>
          <a:ext cx="6446650" cy="90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2461895" imgH="348615" progId="Word.Document.8">
                  <p:embed/>
                </p:oleObj>
              </mc:Choice>
              <mc:Fallback>
                <p:oleObj name="Document" r:id="rId11" imgW="2461895" imgH="3486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155370"/>
                        <a:ext cx="6446650" cy="90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314575" y="762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  </a:t>
            </a:r>
            <a:endParaRPr kumimoji="1"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2286000" y="1219201"/>
            <a:ext cx="78422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随机试验简称为试验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是一个广泛的术语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它包括各种各样的科学实验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也包括对客观事物进行的 “调查”、“观察”或 “测量” 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902667" y="3134359"/>
            <a:ext cx="4331635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“抛掷一枚硬币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观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察字面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花面出现的情况”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2169254" y="4329747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分析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4465" name="Picture 17" descr="specl0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41" y="3201987"/>
            <a:ext cx="33956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169254" y="4967287"/>
            <a:ext cx="6523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试验可以在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相同的条件下重复地进行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4572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177800" imgH="228600" progId="Equation.DSMT4">
                  <p:embed/>
                </p:oleObj>
              </mc:Choice>
              <mc:Fallback>
                <p:oleObj name="Equation" r:id="rId2" imgW="177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2400" y="6096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4" imgW="177800" imgH="228600" progId="Equation.DSMT4">
                  <p:embed/>
                </p:oleObj>
              </mc:Choice>
              <mc:Fallback>
                <p:oleObj name="Equation" r:id="rId4" imgW="177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04800" y="7620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177800" imgH="228600" progId="Equation.DSMT4">
                  <p:embed/>
                </p:oleObj>
              </mc:Choice>
              <mc:Fallback>
                <p:oleObj name="Equation" r:id="rId5" imgW="177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utoUpdateAnimBg="0"/>
      <p:bldP spid="104457" grpId="0" autoUpdateAnimBg="0"/>
      <p:bldP spid="1044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362200" y="4191001"/>
            <a:ext cx="5360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抛掷一枚骰子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观察出现的点数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2362200" y="4953001"/>
            <a:ext cx="5562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从一批产品中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依次任选三件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记 录出现正品与次品的情况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2362200" y="34290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同理可知下列试验都为随机试验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19"/>
          <p:cNvSpPr>
            <a:spLocks noChangeArrowheads="1"/>
          </p:cNvSpPr>
          <p:nvPr/>
        </p:nvSpPr>
        <p:spPr bwMode="auto">
          <a:xfrm>
            <a:off x="2438401" y="914401"/>
            <a:ext cx="411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(2)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试验的所有可能结果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2971800" y="15240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字面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花面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2438400" y="2057401"/>
            <a:ext cx="4572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(3)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进行一次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试验之前不能确定哪一个结果会出现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7239001" y="2590801"/>
            <a:ext cx="270779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故为随机试验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6825" name="Picture 25" descr="BD10490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41888"/>
            <a:ext cx="19812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7" name="Picture 27" descr="掷币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38601"/>
            <a:ext cx="20574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9" name="Picture 29" descr="yb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295400"/>
            <a:ext cx="9334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0" name="Picture 30" descr="yb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319214"/>
            <a:ext cx="96837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utoUpdateAnimBg="0"/>
      <p:bldP spid="76815" grpId="0" autoUpdateAnimBg="0"/>
      <p:bldP spid="76816" grpId="0" autoUpdateAnimBg="0"/>
      <p:bldP spid="76820" grpId="0" autoUpdateAnimBg="0"/>
      <p:bldP spid="76821" grpId="0" autoUpdateAnimBg="0"/>
      <p:bldP spid="768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438400" y="762001"/>
            <a:ext cx="3581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记录某公共汽车站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某日上午某时刻的等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车人数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438400" y="2971801"/>
            <a:ext cx="3429000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考察某地区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10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月份的平均气温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438400" y="4648201"/>
            <a:ext cx="3429000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从一批灯泡中任取一只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测试其寿命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        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7010400" y="4724400"/>
            <a:ext cx="1905000" cy="1316038"/>
            <a:chOff x="3456" y="2832"/>
            <a:chExt cx="1457" cy="973"/>
          </a:xfrm>
        </p:grpSpPr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 flipH="1">
            <a:off x="3456" y="2832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Clip" r:id="rId1" imgW="2478405" imgH="4460875" progId="MS_ClipArt_Gallery.5">
                    <p:embed/>
                  </p:oleObj>
                </mc:Choice>
                <mc:Fallback>
                  <p:oleObj name="Clip" r:id="rId1" imgW="2478405" imgH="4460875" progId="MS_ClipArt_Gallery.5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456" y="2832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6"/>
            <p:cNvGraphicFramePr>
              <a:graphicFrameLocks noChangeAspect="1"/>
            </p:cNvGraphicFramePr>
            <p:nvPr/>
          </p:nvGraphicFramePr>
          <p:xfrm flipH="1">
            <a:off x="3696" y="3120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Clip" r:id="rId3" imgW="2478405" imgH="4460875" progId="MS_ClipArt_Gallery.5">
                    <p:embed/>
                  </p:oleObj>
                </mc:Choice>
                <mc:Fallback>
                  <p:oleObj name="Clip" r:id="rId3" imgW="2478405" imgH="4460875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696" y="3120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7"/>
            <p:cNvGraphicFramePr>
              <a:graphicFrameLocks noChangeAspect="1"/>
            </p:cNvGraphicFramePr>
            <p:nvPr/>
          </p:nvGraphicFramePr>
          <p:xfrm flipH="1">
            <a:off x="3792" y="2880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Clip" r:id="rId4" imgW="2478405" imgH="4460875" progId="MS_ClipArt_Gallery.5">
                    <p:embed/>
                  </p:oleObj>
                </mc:Choice>
                <mc:Fallback>
                  <p:oleObj name="Clip" r:id="rId4" imgW="2478405" imgH="4460875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792" y="2880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8"/>
            <p:cNvGraphicFramePr>
              <a:graphicFrameLocks noChangeAspect="1"/>
            </p:cNvGraphicFramePr>
            <p:nvPr/>
          </p:nvGraphicFramePr>
          <p:xfrm flipH="1">
            <a:off x="4080" y="2880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Clip" r:id="rId5" imgW="2478405" imgH="4460875" progId="MS_ClipArt_Gallery.5">
                    <p:embed/>
                  </p:oleObj>
                </mc:Choice>
                <mc:Fallback>
                  <p:oleObj name="Clip" r:id="rId5" imgW="2478405" imgH="4460875" progId="MS_ClipArt_Gallery.5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080" y="2880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9"/>
            <p:cNvGraphicFramePr>
              <a:graphicFrameLocks noChangeAspect="1"/>
            </p:cNvGraphicFramePr>
            <p:nvPr/>
          </p:nvGraphicFramePr>
          <p:xfrm flipH="1">
            <a:off x="4080" y="3072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Clip" r:id="rId6" imgW="2457450" imgH="4438650" progId="MS_ClipArt_Gallery.5">
                    <p:embed/>
                  </p:oleObj>
                </mc:Choice>
                <mc:Fallback>
                  <p:oleObj name="Clip" r:id="rId6" imgW="2457450" imgH="4438650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080" y="3072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0"/>
            <p:cNvGraphicFramePr>
              <a:graphicFrameLocks noChangeAspect="1"/>
            </p:cNvGraphicFramePr>
            <p:nvPr/>
          </p:nvGraphicFramePr>
          <p:xfrm flipH="1">
            <a:off x="3936" y="2880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Clip" r:id="rId8" imgW="2478405" imgH="4460875" progId="MS_ClipArt_Gallery.5">
                    <p:embed/>
                  </p:oleObj>
                </mc:Choice>
                <mc:Fallback>
                  <p:oleObj name="Clip" r:id="rId8" imgW="2478405" imgH="4460875" progId="MS_ClipArt_Gallery.5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936" y="2880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1"/>
            <p:cNvGraphicFramePr>
              <a:graphicFrameLocks noChangeAspect="1"/>
            </p:cNvGraphicFramePr>
            <p:nvPr/>
          </p:nvGraphicFramePr>
          <p:xfrm flipH="1">
            <a:off x="4176" y="316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Clip" r:id="rId9" imgW="2478405" imgH="4460875" progId="MS_ClipArt_Gallery.5">
                    <p:embed/>
                  </p:oleObj>
                </mc:Choice>
                <mc:Fallback>
                  <p:oleObj name="Clip" r:id="rId9" imgW="2478405" imgH="4460875" progId="MS_ClipArt_Gallery.5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176" y="316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2"/>
            <p:cNvGraphicFramePr>
              <a:graphicFrameLocks noChangeAspect="1"/>
            </p:cNvGraphicFramePr>
            <p:nvPr/>
          </p:nvGraphicFramePr>
          <p:xfrm flipH="1">
            <a:off x="4272" y="292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Clip" r:id="rId10" imgW="2478405" imgH="4460875" progId="MS_ClipArt_Gallery.5">
                    <p:embed/>
                  </p:oleObj>
                </mc:Choice>
                <mc:Fallback>
                  <p:oleObj name="Clip" r:id="rId10" imgW="2478405" imgH="4460875" progId="MS_ClipArt_Gallery.5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272" y="292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13"/>
            <p:cNvGraphicFramePr>
              <a:graphicFrameLocks noChangeAspect="1"/>
            </p:cNvGraphicFramePr>
            <p:nvPr/>
          </p:nvGraphicFramePr>
          <p:xfrm flipH="1">
            <a:off x="4560" y="292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Clip" r:id="rId11" imgW="2478405" imgH="4460875" progId="MS_ClipArt_Gallery.5">
                    <p:embed/>
                  </p:oleObj>
                </mc:Choice>
                <mc:Fallback>
                  <p:oleObj name="Clip" r:id="rId11" imgW="2478405" imgH="4460875" progId="MS_ClipArt_Gallery.5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60" y="292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14"/>
            <p:cNvGraphicFramePr>
              <a:graphicFrameLocks noChangeAspect="1"/>
            </p:cNvGraphicFramePr>
            <p:nvPr/>
          </p:nvGraphicFramePr>
          <p:xfrm flipH="1">
            <a:off x="4560" y="3120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Clip" r:id="rId12" imgW="2457450" imgH="4438650" progId="MS_ClipArt_Gallery.5">
                    <p:embed/>
                  </p:oleObj>
                </mc:Choice>
                <mc:Fallback>
                  <p:oleObj name="Clip" r:id="rId12" imgW="2457450" imgH="4438650" progId="MS_ClipArt_Gallery.5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contras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60" y="3120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414" name="Picture 15" descr="双层车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47738"/>
            <a:ext cx="22098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63" name="Picture 19" descr="AG00503_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934200" y="2971801"/>
            <a:ext cx="1981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949450" y="1074738"/>
          <a:ext cx="53070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1969770" imgH="351790" progId="Word.Document.8">
                  <p:embed/>
                </p:oleObj>
              </mc:Choice>
              <mc:Fallback>
                <p:oleObj name="Document" r:id="rId1" imgW="1969770" imgH="351790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074738"/>
                        <a:ext cx="53070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610472" y="1961776"/>
          <a:ext cx="9214132" cy="103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3" imgW="3437255" imgH="391160" progId="Word.Document.8">
                  <p:embed/>
                </p:oleObj>
              </mc:Choice>
              <mc:Fallback>
                <p:oleObj name="Document" r:id="rId3" imgW="3437255" imgH="39116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72" y="1961776"/>
                        <a:ext cx="9214132" cy="1035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543236" y="2670175"/>
          <a:ext cx="9416117" cy="96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5" imgW="3433445" imgH="353695" progId="Word.Document.8">
                  <p:embed/>
                </p:oleObj>
              </mc:Choice>
              <mc:Fallback>
                <p:oleObj name="Document" r:id="rId5" imgW="3433445" imgH="353695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236" y="2670175"/>
                        <a:ext cx="9416117" cy="964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543236" y="3460650"/>
          <a:ext cx="9625210" cy="1145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7" imgW="3437255" imgH="412750" progId="Word.Document.8">
                  <p:embed/>
                </p:oleObj>
              </mc:Choice>
              <mc:Fallback>
                <p:oleObj name="Document" r:id="rId7" imgW="3437255" imgH="412750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236" y="3460650"/>
                        <a:ext cx="9625210" cy="1145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93931" y="4151139"/>
          <a:ext cx="7426231" cy="1113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9" imgW="2568575" imgH="400685" progId="Word.Document.8">
                  <p:embed/>
                </p:oleObj>
              </mc:Choice>
              <mc:Fallback>
                <p:oleObj name="Document" r:id="rId9" imgW="2568575" imgH="400685" progId="Word.Document.8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931" y="4151139"/>
                        <a:ext cx="7426231" cy="1113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765347" y="891194"/>
          <a:ext cx="80597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4432300" imgH="520700" progId="Word.Document.8">
                  <p:embed/>
                </p:oleObj>
              </mc:Choice>
              <mc:Fallback>
                <p:oleObj name="Document" r:id="rId1" imgW="4432300" imgH="520700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47" y="891194"/>
                        <a:ext cx="80597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96950" y="4349750"/>
          <a:ext cx="101981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3691255" imgH="321310" progId="Word.Document.8">
                  <p:embed/>
                </p:oleObj>
              </mc:Choice>
              <mc:Fallback>
                <p:oleObj name="Document" r:id="rId3" imgW="3691255" imgH="321310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349750"/>
                        <a:ext cx="101981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035050" y="1577975"/>
          <a:ext cx="1041241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3969385" imgH="666750" progId="Word.Document.8">
                  <p:embed/>
                </p:oleObj>
              </mc:Choice>
              <mc:Fallback>
                <p:oleObj name="Document" r:id="rId5" imgW="3969385" imgH="666750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577975"/>
                        <a:ext cx="1041241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731963" y="2965450"/>
          <a:ext cx="9956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3669665" imgH="327025" progId="Word.Document.8">
                  <p:embed/>
                </p:oleObj>
              </mc:Choice>
              <mc:Fallback>
                <p:oleObj name="Document" r:id="rId7" imgW="3669665" imgH="327025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965450"/>
                        <a:ext cx="9956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52220" y="2279277"/>
          <a:ext cx="104108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3969385" imgH="299720" progId="Word.Document.8">
                  <p:embed/>
                </p:oleObj>
              </mc:Choice>
              <mc:Fallback>
                <p:oleObj name="Document" r:id="rId9" imgW="3969385" imgH="299720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220" y="2279277"/>
                        <a:ext cx="104108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952220" y="3648635"/>
          <a:ext cx="2287356" cy="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816610" imgH="327025" progId="Word.Document.8">
                  <p:embed/>
                </p:oleObj>
              </mc:Choice>
              <mc:Fallback>
                <p:oleObj name="Document" r:id="rId11" imgW="816610" imgH="327025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220" y="3648635"/>
                        <a:ext cx="2287356" cy="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952220" y="5051956"/>
          <a:ext cx="101981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Document" r:id="rId13" imgW="3691255" imgH="306070" progId="Word.Document.8">
                  <p:embed/>
                </p:oleObj>
              </mc:Choice>
              <mc:Fallback>
                <p:oleObj name="Document" r:id="rId13" imgW="3691255" imgH="306070" progId="Word.Document.8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220" y="5051956"/>
                        <a:ext cx="101981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99359" y="719604"/>
          <a:ext cx="92614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3382645" imgH="302895" progId="Word.Document.8">
                  <p:embed/>
                </p:oleObj>
              </mc:Choice>
              <mc:Fallback>
                <p:oleObj name="Document" r:id="rId1" imgW="3382645" imgH="302895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59" y="719604"/>
                        <a:ext cx="92614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0" y="2706920"/>
          <a:ext cx="110839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3975735" imgH="412750" progId="Word.Document.8">
                  <p:embed/>
                </p:oleObj>
              </mc:Choice>
              <mc:Fallback>
                <p:oleObj name="Document" r:id="rId3" imgW="3975735" imgH="412750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6920"/>
                        <a:ext cx="110839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47595" y="1364970"/>
          <a:ext cx="92614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3382645" imgH="302895" progId="Word.Document.8">
                  <p:embed/>
                </p:oleObj>
              </mc:Choice>
              <mc:Fallback>
                <p:oleObj name="Document" r:id="rId5" imgW="3382645" imgH="302895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95" y="1364970"/>
                        <a:ext cx="92614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43665" y="1981200"/>
          <a:ext cx="92614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3382645" imgH="412750" progId="Word.Document.8">
                  <p:embed/>
                </p:oleObj>
              </mc:Choice>
              <mc:Fallback>
                <p:oleObj name="Document" r:id="rId7" imgW="3382645" imgH="412750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65" y="1981200"/>
                        <a:ext cx="92614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2616" y="3490446"/>
          <a:ext cx="11083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3975735" imgH="357505" progId="Word.Document.8">
                  <p:embed/>
                </p:oleObj>
              </mc:Choice>
              <mc:Fallback>
                <p:oleObj name="Document" r:id="rId9" imgW="3975735" imgH="357505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16" y="3490446"/>
                        <a:ext cx="110839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243665" y="4975879"/>
          <a:ext cx="103584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3718560" imgH="373380" progId="Word.Document.8">
                  <p:embed/>
                </p:oleObj>
              </mc:Choice>
              <mc:Fallback>
                <p:oleObj name="Document" r:id="rId11" imgW="3718560" imgH="373380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65" y="4975879"/>
                        <a:ext cx="1035843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31850" y="4194175"/>
          <a:ext cx="110839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Document" r:id="rId13" imgW="3975735" imgH="321310" progId="Word.Document.8">
                  <p:embed/>
                </p:oleObj>
              </mc:Choice>
              <mc:Fallback>
                <p:oleObj name="Document" r:id="rId13" imgW="3975735" imgH="321310" progId="Word.Document.8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194175"/>
                        <a:ext cx="110839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" descr="yb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005" y="1502615"/>
            <a:ext cx="838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yb1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35" y="1502615"/>
            <a:ext cx="762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骰子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285" y="2947133"/>
            <a:ext cx="3742520" cy="543313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1905" y="1551963"/>
            <a:ext cx="7508147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成绩： 期末              </a:t>
            </a:r>
            <a:r>
              <a:rPr lang="en-US" altLang="zh-CN" sz="2800" dirty="0">
                <a:solidFill>
                  <a:srgbClr val="FF0000"/>
                </a:solidFill>
              </a:rPr>
              <a:t>50%    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    </a:t>
            </a:r>
            <a:r>
              <a:rPr lang="zh-CN" altLang="en-US" sz="2800" dirty="0">
                <a:solidFill>
                  <a:srgbClr val="FF0000"/>
                </a:solidFill>
              </a:rPr>
              <a:t>平时成绩     </a:t>
            </a:r>
            <a:r>
              <a:rPr lang="en-US" altLang="zh-CN" sz="2800" dirty="0">
                <a:solidFill>
                  <a:srgbClr val="FF0000"/>
                </a:solidFill>
              </a:rPr>
              <a:t>15%     </a:t>
            </a:r>
            <a:r>
              <a:rPr lang="zh-CN" altLang="en-US" sz="2800" dirty="0">
                <a:solidFill>
                  <a:srgbClr val="FF0000"/>
                </a:solidFill>
              </a:rPr>
              <a:t>习题册（最新版本）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    </a:t>
            </a:r>
            <a:r>
              <a:rPr lang="zh-CN" altLang="en-US" sz="2800" dirty="0">
                <a:solidFill>
                  <a:srgbClr val="FF0000"/>
                </a:solidFill>
              </a:rPr>
              <a:t>课堂测试       </a:t>
            </a:r>
            <a:r>
              <a:rPr lang="en-US" altLang="zh-CN" sz="2800" dirty="0">
                <a:solidFill>
                  <a:srgbClr val="FF0000"/>
                </a:solidFill>
              </a:rPr>
              <a:t>25%    3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    </a:t>
            </a:r>
            <a:r>
              <a:rPr lang="zh-CN" altLang="en-US" sz="2800" dirty="0">
                <a:solidFill>
                  <a:srgbClr val="FF0000"/>
                </a:solidFill>
              </a:rPr>
              <a:t>期末报告       </a:t>
            </a:r>
            <a:r>
              <a:rPr lang="en-US" altLang="zh-CN" sz="2800" dirty="0">
                <a:solidFill>
                  <a:srgbClr val="FF0000"/>
                </a:solidFill>
              </a:rPr>
              <a:t>10%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419880" y="902447"/>
          <a:ext cx="92646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3339465" imgH="345440" progId="Word.Document.8">
                  <p:embed/>
                </p:oleObj>
              </mc:Choice>
              <mc:Fallback>
                <p:oleObj name="Document" r:id="rId1" imgW="3339465" imgH="345440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880" y="902447"/>
                        <a:ext cx="92646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19880" y="3029184"/>
          <a:ext cx="6858762" cy="109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2409825" imgH="400685" progId="Word.Document.8">
                  <p:embed/>
                </p:oleObj>
              </mc:Choice>
              <mc:Fallback>
                <p:oleObj name="Document" r:id="rId3" imgW="2409825" imgH="400685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880" y="3029184"/>
                        <a:ext cx="6858762" cy="1092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316070" y="1698580"/>
          <a:ext cx="92646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3339465" imgH="373380" progId="Word.Document.8">
                  <p:embed/>
                </p:oleObj>
              </mc:Choice>
              <mc:Fallback>
                <p:oleObj name="Document" r:id="rId5" imgW="3339465" imgH="373380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070" y="1698580"/>
                        <a:ext cx="92646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316070" y="2324614"/>
          <a:ext cx="9264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3339465" imgH="391160" progId="Word.Document.8">
                  <p:embed/>
                </p:oleObj>
              </mc:Choice>
              <mc:Fallback>
                <p:oleObj name="Document" r:id="rId7" imgW="3339465" imgH="391160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070" y="2324614"/>
                        <a:ext cx="9264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316070" y="3884895"/>
          <a:ext cx="66230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2409825" imgH="351790" progId="Word.Document.8">
                  <p:embed/>
                </p:oleObj>
              </mc:Choice>
              <mc:Fallback>
                <p:oleObj name="Document" r:id="rId9" imgW="2409825" imgH="351790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070" y="3884895"/>
                        <a:ext cx="66230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316070" y="4573588"/>
          <a:ext cx="66278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2421890" imgH="345440" progId="Word.Document.8">
                  <p:embed/>
                </p:oleObj>
              </mc:Choice>
              <mc:Fallback>
                <p:oleObj name="Document" r:id="rId11" imgW="2421890" imgH="345440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070" y="4573588"/>
                        <a:ext cx="66278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2" descr="BD07153_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94" y="1199194"/>
            <a:ext cx="164623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5"/>
          <p:cNvGrpSpPr/>
          <p:nvPr/>
        </p:nvGrpSpPr>
        <p:grpSpPr bwMode="auto">
          <a:xfrm>
            <a:off x="9399813" y="3680901"/>
            <a:ext cx="1447800" cy="1371600"/>
            <a:chOff x="4224" y="2448"/>
            <a:chExt cx="977" cy="925"/>
          </a:xfrm>
        </p:grpSpPr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 flipH="1">
            <a:off x="4224" y="244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Clip" r:id="rId14" imgW="2478405" imgH="4460875" progId="MS_ClipArt_Gallery.5">
                    <p:embed/>
                  </p:oleObj>
                </mc:Choice>
                <mc:Fallback>
                  <p:oleObj name="Clip" r:id="rId14" imgW="2478405" imgH="4460875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224" y="244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 flipH="1">
            <a:off x="4464" y="273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Clip" r:id="rId16" imgW="2478405" imgH="4460875" progId="MS_ClipArt_Gallery.5">
                    <p:embed/>
                  </p:oleObj>
                </mc:Choice>
                <mc:Fallback>
                  <p:oleObj name="Clip" r:id="rId16" imgW="2478405" imgH="4460875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464" y="273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 flipH="1">
            <a:off x="4560" y="249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Clip" r:id="rId17" imgW="2478405" imgH="4460875" progId="MS_ClipArt_Gallery.5">
                    <p:embed/>
                  </p:oleObj>
                </mc:Choice>
                <mc:Fallback>
                  <p:oleObj name="Clip" r:id="rId17" imgW="2478405" imgH="4460875" progId="MS_ClipArt_Gallery.5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60" y="249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9"/>
            <p:cNvGraphicFramePr>
              <a:graphicFrameLocks noChangeAspect="1"/>
            </p:cNvGraphicFramePr>
            <p:nvPr/>
          </p:nvGraphicFramePr>
          <p:xfrm flipH="1">
            <a:off x="4848" y="249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Clip" r:id="rId18" imgW="2478405" imgH="4460875" progId="MS_ClipArt_Gallery.5">
                    <p:embed/>
                  </p:oleObj>
                </mc:Choice>
                <mc:Fallback>
                  <p:oleObj name="Clip" r:id="rId18" imgW="2478405" imgH="4460875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48" y="249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"/>
            <p:cNvGraphicFramePr>
              <a:graphicFrameLocks noChangeAspect="1"/>
            </p:cNvGraphicFramePr>
            <p:nvPr/>
          </p:nvGraphicFramePr>
          <p:xfrm flipH="1">
            <a:off x="4848" y="268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Clip" r:id="rId19" imgW="2457450" imgH="4438650" progId="MS_ClipArt_Gallery.5">
                    <p:embed/>
                  </p:oleObj>
                </mc:Choice>
                <mc:Fallback>
                  <p:oleObj name="Clip" r:id="rId19" imgW="2457450" imgH="4438650" progId="MS_ClipArt_Gallery.5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contras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48" y="268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60099" y="2518470"/>
            <a:ext cx="11503271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  2.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同一试验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若试验目的不同，则对应的样本空间也不同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60099" y="1684191"/>
            <a:ext cx="8143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1.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试验不同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对应的样本空间一般也不同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54757" y="3173431"/>
            <a:ext cx="10882485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3.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建立样本空间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事实上就是建立随机现象的数学模型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因此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一个样本空间可以概括许多内容大不相同的实际问题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2458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D07087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1"/>
            <a:ext cx="28956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0" y="1828800"/>
            <a:ext cx="4648200" cy="2209800"/>
          </a:xfrm>
          <a:prstGeom prst="rect">
            <a:avLst/>
          </a:prstGeom>
          <a:solidFill>
            <a:srgbClr val="003399"/>
          </a:solidFill>
          <a:ln w="28575">
            <a:solidFill>
              <a:srgbClr val="FFFF66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所以在具体问题的研究</a:t>
            </a:r>
            <a:endParaRPr kumimoji="1" lang="zh-CN" altLang="en-US" sz="28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描述随机现象的第一步</a:t>
            </a:r>
            <a:endParaRPr kumimoji="1" lang="zh-CN" altLang="en-US" sz="28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就是建立样本空间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endParaRPr kumimoji="1" lang="en-US" altLang="zh-CN" sz="2400" b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604870" y="746594"/>
          <a:ext cx="100345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3770630" imgH="308610" progId="Word.Document.8">
                  <p:embed/>
                </p:oleObj>
              </mc:Choice>
              <mc:Fallback>
                <p:oleObj name="Document" r:id="rId1" imgW="3770630" imgH="308610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870" y="746594"/>
                        <a:ext cx="100345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06550" y="2095500"/>
          <a:ext cx="82772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3235325" imgH="306070" progId="Word.Document.8">
                  <p:embed/>
                </p:oleObj>
              </mc:Choice>
              <mc:Fallback>
                <p:oleObj name="Document" r:id="rId3" imgW="3235325" imgH="306070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095500"/>
                        <a:ext cx="82772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02622" y="3409947"/>
          <a:ext cx="4630371" cy="9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1807210" imgH="370205" progId="Word.Document.8">
                  <p:embed/>
                </p:oleObj>
              </mc:Choice>
              <mc:Fallback>
                <p:oleObj name="Document" r:id="rId5" imgW="1807210" imgH="370205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22" y="3409947"/>
                        <a:ext cx="4630371" cy="94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56316" y="4003229"/>
          <a:ext cx="9106609" cy="79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4457700" imgH="406400" progId="Word.Document.8">
                  <p:embed/>
                </p:oleObj>
              </mc:Choice>
              <mc:Fallback>
                <p:oleObj name="Document" r:id="rId7" imgW="4457700" imgH="406400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16" y="4003229"/>
                        <a:ext cx="9106609" cy="7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52488" y="1384300"/>
          <a:ext cx="100314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3770630" imgH="299720" progId="Word.Document.8">
                  <p:embed/>
                </p:oleObj>
              </mc:Choice>
              <mc:Fallback>
                <p:oleObj name="Document" r:id="rId9" imgW="3770630" imgH="299720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384300"/>
                        <a:ext cx="100314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604870" y="2788302"/>
          <a:ext cx="9889513" cy="85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3841115" imgH="336550" progId="Word.Document.8">
                  <p:embed/>
                </p:oleObj>
              </mc:Choice>
              <mc:Fallback>
                <p:oleObj name="Document" r:id="rId11" imgW="3841115" imgH="336550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870" y="2788302"/>
                        <a:ext cx="9889513" cy="858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856316" y="4876120"/>
          <a:ext cx="108807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Document" r:id="rId13" imgW="3994150" imgH="437515" progId="Word.Document.8">
                  <p:embed/>
                </p:oleObj>
              </mc:Choice>
              <mc:Fallback>
                <p:oleObj name="Document" r:id="rId13" imgW="3994150" imgH="437515" progId="Word.Document.8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16" y="4876120"/>
                        <a:ext cx="10880725" cy="11811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586581" y="1473841"/>
            <a:ext cx="31764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</a:rPr>
              <a:t>相对于观察目的不可再分解的事件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77792" y="3239240"/>
          <a:ext cx="104552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3893185" imgH="290830" progId="Word.Document.8">
                  <p:embed/>
                </p:oleObj>
              </mc:Choice>
              <mc:Fallback>
                <p:oleObj name="Document" r:id="rId1" imgW="3893185" imgH="290830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792" y="3239240"/>
                        <a:ext cx="104552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57260" y="723109"/>
          <a:ext cx="10320338" cy="92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3" imgW="3832225" imgH="348615" progId="Word.Document.8">
                  <p:embed/>
                </p:oleObj>
              </mc:Choice>
              <mc:Fallback>
                <p:oleObj name="Document" r:id="rId3" imgW="3832225" imgH="348615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0" y="723109"/>
                        <a:ext cx="10320338" cy="92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95255" y="1862415"/>
          <a:ext cx="104648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5" imgW="3896360" imgH="360680" progId="Word.Document.8">
                  <p:embed/>
                </p:oleObj>
              </mc:Choice>
              <mc:Fallback>
                <p:oleObj name="Document" r:id="rId5" imgW="3896360" imgH="360680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55" y="1862415"/>
                        <a:ext cx="104648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15880" y="4484771"/>
          <a:ext cx="103822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7" imgW="3810635" imgH="342265" progId="Word.Document.8">
                  <p:embed/>
                </p:oleObj>
              </mc:Choice>
              <mc:Fallback>
                <p:oleObj name="Document" r:id="rId7" imgW="3810635" imgH="342265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80" y="4484771"/>
                        <a:ext cx="103822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957260" y="2707100"/>
          <a:ext cx="4037708" cy="9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9" imgW="1467485" imgH="346075" progId="Word.Document.8">
                  <p:embed/>
                </p:oleObj>
              </mc:Choice>
              <mc:Fallback>
                <p:oleObj name="Document" r:id="rId9" imgW="1467485" imgH="346075" progId="Word.Document.8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0" y="2707100"/>
                        <a:ext cx="4037708" cy="94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957260" y="1267059"/>
          <a:ext cx="3015559" cy="86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Document" r:id="rId11" imgW="1113155" imgH="321310" progId="Word.Document.8">
                  <p:embed/>
                </p:oleObj>
              </mc:Choice>
              <mc:Fallback>
                <p:oleObj name="Document" r:id="rId11" imgW="1113155" imgH="321310" progId="Word.Document.8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0" y="1267059"/>
                        <a:ext cx="3015559" cy="86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957260" y="3853136"/>
          <a:ext cx="6318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Document" r:id="rId13" imgW="2354580" imgH="333375" progId="Word.Document.8">
                  <p:embed/>
                </p:oleObj>
              </mc:Choice>
              <mc:Fallback>
                <p:oleObj name="Document" r:id="rId13" imgW="2354580" imgH="333375" progId="Word.Document.8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0" y="3853136"/>
                        <a:ext cx="63182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957260" y="5103336"/>
          <a:ext cx="57229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Document" r:id="rId15" imgW="2103755" imgH="296545" progId="Word.Document.8">
                  <p:embed/>
                </p:oleObj>
              </mc:Choice>
              <mc:Fallback>
                <p:oleObj name="Document" r:id="rId15" imgW="2103755" imgH="296545" progId="Word.Document.8">
                  <p:embed/>
                  <p:pic>
                    <p:nvPicPr>
                      <p:cNvPr id="0" name="图片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0" y="5103336"/>
                        <a:ext cx="57229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85825" y="720725"/>
          <a:ext cx="104600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3987800" imgH="370205" progId="Word.Document.8">
                  <p:embed/>
                </p:oleObj>
              </mc:Choice>
              <mc:Fallback>
                <p:oleObj name="Document" r:id="rId1" imgW="3987800" imgH="370205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720725"/>
                        <a:ext cx="104600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17563" y="3140075"/>
          <a:ext cx="104124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3" imgW="3930015" imgH="336550" progId="Word.Document.8">
                  <p:embed/>
                </p:oleObj>
              </mc:Choice>
              <mc:Fallback>
                <p:oleObj name="Document" r:id="rId3" imgW="3930015" imgH="33655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140075"/>
                        <a:ext cx="104124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35131" y="1450389"/>
          <a:ext cx="32797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5" imgW="1254125" imgH="400685" progId="Word.Document.8">
                  <p:embed/>
                </p:oleObj>
              </mc:Choice>
              <mc:Fallback>
                <p:oleObj name="Document" r:id="rId5" imgW="1254125" imgH="400685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31" y="1450389"/>
                        <a:ext cx="32797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947273" y="1432905"/>
          <a:ext cx="8321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7" imgW="3189605" imgH="391160" progId="Word.Document.8">
                  <p:embed/>
                </p:oleObj>
              </mc:Choice>
              <mc:Fallback>
                <p:oleObj name="Document" r:id="rId7" imgW="3189605" imgH="391160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273" y="1432905"/>
                        <a:ext cx="83216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70778" y="2095500"/>
          <a:ext cx="87280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9" imgW="3330575" imgH="562610" progId="Word.Document.8">
                  <p:embed/>
                </p:oleObj>
              </mc:Choice>
              <mc:Fallback>
                <p:oleObj name="Document" r:id="rId9" imgW="3330575" imgH="562610" progId="Word.Document.8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78" y="2095500"/>
                        <a:ext cx="872807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85041" y="3847125"/>
          <a:ext cx="79438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Document" r:id="rId11" imgW="3000375" imgH="357505" progId="Word.Document.8">
                  <p:embed/>
                </p:oleObj>
              </mc:Choice>
              <mc:Fallback>
                <p:oleObj name="Document" r:id="rId11" imgW="3000375" imgH="357505" progId="Word.Document.8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41" y="3847125"/>
                        <a:ext cx="79438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8" descr="4点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50D60"/>
              </a:clrFrom>
              <a:clrTo>
                <a:srgbClr val="050D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8" y="2149475"/>
            <a:ext cx="8588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BD07153_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01" y="4064586"/>
            <a:ext cx="1525095" cy="16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427288" y="765175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几点说明</a:t>
            </a:r>
            <a:endParaRPr kumimoji="1"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2427288" y="2974976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例如    抛掷一枚骰子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观察出现的点数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2351088" y="3660776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可设  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</a:rPr>
              <a:t>= {</a:t>
            </a:r>
            <a:r>
              <a:rPr kumimoji="1" lang="zh-CN" altLang="en-US" sz="2800">
                <a:latin typeface="Times New Roman" panose="02020603050405020304" pitchFamily="18" charset="0"/>
              </a:rPr>
              <a:t>点数不大于</a:t>
            </a:r>
            <a:r>
              <a:rPr kumimoji="1" lang="en-US" altLang="zh-CN" sz="2800">
                <a:latin typeface="Times New Roman" panose="02020603050405020304" pitchFamily="18" charset="0"/>
              </a:rPr>
              <a:t>4},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3494088" y="4346576"/>
            <a:ext cx="4906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B </a:t>
            </a:r>
            <a:r>
              <a:rPr kumimoji="1" lang="en-US" altLang="zh-CN" sz="2800">
                <a:latin typeface="Times New Roman" panose="02020603050405020304" pitchFamily="18" charset="0"/>
              </a:rPr>
              <a:t>= {</a:t>
            </a:r>
            <a:r>
              <a:rPr kumimoji="1" lang="zh-CN" altLang="en-US" sz="2800">
                <a:latin typeface="Times New Roman" panose="02020603050405020304" pitchFamily="18" charset="0"/>
              </a:rPr>
              <a:t>点数为奇数</a:t>
            </a:r>
            <a:r>
              <a:rPr kumimoji="1" lang="en-US" altLang="zh-CN" sz="2800">
                <a:latin typeface="Times New Roman" panose="02020603050405020304" pitchFamily="18" charset="0"/>
              </a:rPr>
              <a:t>}   </a:t>
            </a:r>
            <a:r>
              <a:rPr kumimoji="1" lang="zh-CN" altLang="en-US" sz="2800">
                <a:latin typeface="Times New Roman" panose="02020603050405020304" pitchFamily="18" charset="0"/>
              </a:rPr>
              <a:t>等等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427288" y="1450976"/>
            <a:ext cx="7696200" cy="1190625"/>
            <a:chOff x="576" y="1104"/>
            <a:chExt cx="4848" cy="750"/>
          </a:xfrm>
        </p:grpSpPr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76" y="1104"/>
              <a:ext cx="484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buFontTx/>
                <a:buAutoNum type="arabicParenBoth"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随机事件可简称为事件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并以大写英文字母 </a:t>
              </a:r>
              <a:endPara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C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来表示事件</a:t>
              </a:r>
              <a:endPara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1536" y="1680"/>
            <a:ext cx="208" cy="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" imgW="304800" imgH="76200" progId="Equation.3">
                    <p:embed/>
                  </p:oleObj>
                </mc:Choice>
                <mc:Fallback>
                  <p:oleObj name="Equation" r:id="rId1" imgW="304800" imgH="76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80"/>
                          <a:ext cx="208" cy="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6" grpId="0" autoUpdateAnimBg="0"/>
      <p:bldP spid="1413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79651" y="990601"/>
            <a:ext cx="676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kumimoji="1" lang="zh-CN" altLang="en-US" sz="280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zh-CN" altLang="en-US" sz="280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样本空间与随机事件的关系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279650" y="1666876"/>
            <a:ext cx="7620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每一个随机试验相应地有一个样本空间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样</a:t>
            </a:r>
            <a:endParaRPr kumimoji="1"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本空间的子集就是随机事件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2768600" y="31242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随机试验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4368800" y="3429000"/>
            <a:ext cx="838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5130800" y="31242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样本空间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731000" y="2895600"/>
            <a:ext cx="1066800" cy="533400"/>
            <a:chOff x="3408" y="2016"/>
            <a:chExt cx="672" cy="336"/>
          </a:xfrm>
        </p:grpSpPr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>
              <a:off x="3408" y="2352"/>
              <a:ext cx="6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Rectangle 9"/>
            <p:cNvSpPr>
              <a:spLocks noChangeArrowheads="1"/>
            </p:cNvSpPr>
            <p:nvPr/>
          </p:nvSpPr>
          <p:spPr bwMode="auto">
            <a:xfrm>
              <a:off x="3456" y="201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</a:rPr>
                <a:t>子集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7797800" y="31242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随机事件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40" grpId="0" autoUpdateAnimBg="0"/>
      <p:bldP spid="142342" grpId="0" autoUpdateAnimBg="0"/>
      <p:bldP spid="1423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29300" y="661894"/>
          <a:ext cx="8173288" cy="126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4318000" imgH="673100" progId="Word.Document.8">
                  <p:embed/>
                </p:oleObj>
              </mc:Choice>
              <mc:Fallback>
                <p:oleObj name="Document" r:id="rId1" imgW="4318000" imgH="673100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300" y="661894"/>
                        <a:ext cx="8173288" cy="1260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4" descr="C:\Users\Ningrj\AppData\Roaming\Tencent\Users\767623779\QQ\WinTemp\RichOle\O)GA9YN$DN4LZVDS~8)M4C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79" y="3488908"/>
            <a:ext cx="2316115" cy="222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99434" y="1346667"/>
          <a:ext cx="56832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4" imgW="2223135" imgH="373380" progId="Word.Document.8">
                  <p:embed/>
                </p:oleObj>
              </mc:Choice>
              <mc:Fallback>
                <p:oleObj name="Document" r:id="rId4" imgW="2223135" imgH="37338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34" y="1346667"/>
                        <a:ext cx="56832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68057" y="2033785"/>
          <a:ext cx="105902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6" imgW="4134485" imgH="449580" progId="Word.Document.8">
                  <p:embed/>
                </p:oleObj>
              </mc:Choice>
              <mc:Fallback>
                <p:oleObj name="Document" r:id="rId6" imgW="4134485" imgH="449580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57" y="2033785"/>
                        <a:ext cx="1059021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73928" y="2662435"/>
          <a:ext cx="105902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8" imgW="4134485" imgH="407035" progId="Word.Document.8">
                  <p:embed/>
                </p:oleObj>
              </mc:Choice>
              <mc:Fallback>
                <p:oleObj name="Document" r:id="rId8" imgW="4134485" imgH="407035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28" y="2662435"/>
                        <a:ext cx="105902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99620" y="3950074"/>
          <a:ext cx="63484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10" imgW="2480310" imgH="449580" progId="Word.Document.8">
                  <p:embed/>
                </p:oleObj>
              </mc:Choice>
              <mc:Fallback>
                <p:oleObj name="Document" r:id="rId10" imgW="2480310" imgH="449580" progId="Word.Document.8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20" y="3950074"/>
                        <a:ext cx="63484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54423" y="4573168"/>
          <a:ext cx="59404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Document" r:id="rId12" imgW="2333625" imgH="409575" progId="Word.Document.8">
                  <p:embed/>
                </p:oleObj>
              </mc:Choice>
              <mc:Fallback>
                <p:oleObj name="Document" r:id="rId12" imgW="2333625" imgH="409575" progId="Word.Document.8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23" y="4573168"/>
                        <a:ext cx="59404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409795" y="5179847"/>
          <a:ext cx="46672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Document" r:id="rId14" imgW="1825625" imgH="431165" progId="Word.Document.8">
                  <p:embed/>
                </p:oleObj>
              </mc:Choice>
              <mc:Fallback>
                <p:oleObj name="Document" r:id="rId14" imgW="1825625" imgH="431165" progId="Word.Document.8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95" y="5179847"/>
                        <a:ext cx="46672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873826" y="3479728"/>
          <a:ext cx="39052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Document" r:id="rId16" imgW="1449705" imgH="220345" progId="Word.Document.8">
                  <p:embed/>
                </p:oleObj>
              </mc:Choice>
              <mc:Fallback>
                <p:oleObj name="Document" r:id="rId16" imgW="1449705" imgH="220345" progId="Word.Document.8">
                  <p:embed/>
                  <p:pic>
                    <p:nvPicPr>
                      <p:cNvPr id="0" name="图片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826" y="3479728"/>
                        <a:ext cx="3905250" cy="5857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731697" y="3479728"/>
          <a:ext cx="3048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Document" r:id="rId18" imgW="1128395" imgH="223520" progId="Word.Document.8">
                  <p:embed/>
                </p:oleObj>
              </mc:Choice>
              <mc:Fallback>
                <p:oleObj name="Document" r:id="rId18" imgW="1128395" imgH="223520" progId="Word.Document.8">
                  <p:embed/>
                  <p:pic>
                    <p:nvPicPr>
                      <p:cNvPr id="0" name="图片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97" y="3479728"/>
                        <a:ext cx="3048000" cy="590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04875" y="730250"/>
          <a:ext cx="103139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4067175" imgH="379095" progId="Word.Document.8">
                  <p:embed/>
                </p:oleObj>
              </mc:Choice>
              <mc:Fallback>
                <p:oleObj name="Document" r:id="rId1" imgW="4067175" imgH="379095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730250"/>
                        <a:ext cx="103139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28675" y="1361796"/>
          <a:ext cx="103139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4067175" imgH="385445" progId="Word.Document.8">
                  <p:embed/>
                </p:oleObj>
              </mc:Choice>
              <mc:Fallback>
                <p:oleObj name="Document" r:id="rId3" imgW="4067175" imgH="385445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361796"/>
                        <a:ext cx="103139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77770" y="2036040"/>
          <a:ext cx="51673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5" imgW="2039620" imgH="397510" progId="Word.Document.8">
                  <p:embed/>
                </p:oleObj>
              </mc:Choice>
              <mc:Fallback>
                <p:oleObj name="Document" r:id="rId5" imgW="2039620" imgH="39751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70" y="2036040"/>
                        <a:ext cx="51673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65263" y="2724150"/>
          <a:ext cx="66436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7" imgW="2623820" imgH="412750" progId="Word.Document.8">
                  <p:embed/>
                </p:oleObj>
              </mc:Choice>
              <mc:Fallback>
                <p:oleObj name="Document" r:id="rId7" imgW="2623820" imgH="412750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724150"/>
                        <a:ext cx="66436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3" name="Text Box 1033"/>
          <p:cNvSpPr txBox="1">
            <a:spLocks noChangeArrowheads="1"/>
          </p:cNvSpPr>
          <p:nvPr/>
        </p:nvSpPr>
        <p:spPr bwMode="auto">
          <a:xfrm>
            <a:off x="2222500" y="1905000"/>
            <a:ext cx="7848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1654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一个名叫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梅累的骑士就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两个赌徒约定赌若干局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且谁先赢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局便算赢家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若在一赌徒胜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局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另一赌徒胜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时便终止赌博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问应如何分赌本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为题求教于帕斯卡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帕斯卡与费马通信讨论这一问题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1654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年共同建立了概率论的第一个基本概念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93205" name="Picture 1045" descr="BS00609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4632325"/>
            <a:ext cx="190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047"/>
          <p:cNvSpPr>
            <a:spLocks noGrp="1" noChangeArrowheads="1"/>
          </p:cNvSpPr>
          <p:nvPr>
            <p:ph type="title"/>
          </p:nvPr>
        </p:nvSpPr>
        <p:spPr bwMode="auto">
          <a:xfrm>
            <a:off x="662789" y="792162"/>
            <a:ext cx="5040313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l"/>
            <a:r>
              <a:rPr lang="zh-CN" altLang="en-US" sz="3200" dirty="0">
                <a:ea typeface="华文中宋" panose="02010600040101010101" pitchFamily="2" charset="-122"/>
              </a:rPr>
              <a:t>概率论的诞生及应用</a:t>
            </a:r>
            <a:endParaRPr lang="zh-CN" altLang="en-US" sz="3200" dirty="0">
              <a:ea typeface="华文中宋" panose="02010600040101010101" pitchFamily="2" charset="-122"/>
            </a:endParaRPr>
          </a:p>
        </p:txBody>
      </p:sp>
      <p:sp>
        <p:nvSpPr>
          <p:cNvPr id="93208" name="Rectangle 1048"/>
          <p:cNvSpPr>
            <a:spLocks noChangeArrowheads="1"/>
          </p:cNvSpPr>
          <p:nvPr/>
        </p:nvSpPr>
        <p:spPr bwMode="auto">
          <a:xfrm>
            <a:off x="2146300" y="13716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概率论的诞生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utoUpdateAnimBg="0"/>
      <p:bldP spid="9320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62094" y="728525"/>
          <a:ext cx="42227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1651635" imgH="431165" progId="Word.Document.8">
                  <p:embed/>
                </p:oleObj>
              </mc:Choice>
              <mc:Fallback>
                <p:oleObj name="Document" r:id="rId1" imgW="1651635" imgH="431165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94" y="728525"/>
                        <a:ext cx="42227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5" descr="C:\Users\Ningrj\AppData\Roaming\Tencent\Users\767623779\QQ\WinTemp\RichOle\)VHV%$JHEWO[J~})LTHR%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75" y="1431412"/>
            <a:ext cx="2140138" cy="20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371695" y="1348586"/>
          <a:ext cx="82534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4" imgW="3214370" imgH="363855" progId="Word.Document.8">
                  <p:embed/>
                </p:oleObj>
              </mc:Choice>
              <mc:Fallback>
                <p:oleObj name="Document" r:id="rId4" imgW="3214370" imgH="363855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95" y="1348586"/>
                        <a:ext cx="82534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77770" y="1998446"/>
          <a:ext cx="49641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6" imgW="1932940" imgH="388620" progId="Word.Document.8">
                  <p:embed/>
                </p:oleObj>
              </mc:Choice>
              <mc:Fallback>
                <p:oleObj name="Document" r:id="rId6" imgW="1932940" imgH="38862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70" y="1998446"/>
                        <a:ext cx="49641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371695" y="3487885"/>
          <a:ext cx="68595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8" imgW="2669540" imgH="403860" progId="Word.Document.8">
                  <p:embed/>
                </p:oleObj>
              </mc:Choice>
              <mc:Fallback>
                <p:oleObj name="Document" r:id="rId8" imgW="2669540" imgH="403860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95" y="3487885"/>
                        <a:ext cx="685958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808038" y="2897188"/>
          <a:ext cx="3048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10" imgW="1128395" imgH="223520" progId="Word.Document.8">
                  <p:embed/>
                </p:oleObj>
              </mc:Choice>
              <mc:Fallback>
                <p:oleObj name="Document" r:id="rId10" imgW="1128395" imgH="223520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897188"/>
                        <a:ext cx="3048000" cy="590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986306" y="2897188"/>
          <a:ext cx="4799012" cy="60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12" imgW="1786255" imgH="210820" progId="Word.Document.8">
                  <p:embed/>
                </p:oleObj>
              </mc:Choice>
              <mc:Fallback>
                <p:oleObj name="Document" r:id="rId12" imgW="1786255" imgH="210820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306" y="2897188"/>
                        <a:ext cx="4799012" cy="60047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8038" y="4262732"/>
            <a:ext cx="977886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某种产品的合格与否是由该产品的长度与直径是否合格所决定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因此 “产品不合格”是“长度不合格”与“直径不合格”的并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61745" y="700664"/>
          <a:ext cx="4143881" cy="79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1703705" imgH="330200" progId="Word.Document.8">
                  <p:embed/>
                </p:oleObj>
              </mc:Choice>
              <mc:Fallback>
                <p:oleObj name="Document" r:id="rId1" imgW="1703705" imgH="330200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45" y="700664"/>
                        <a:ext cx="4143881" cy="798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4" descr="C:\Users\Ningrj\AppData\Roaming\Tencent\Users\767623779\QQ\WinTemp\RichOle\[_A8YL7K]2YX(AM6[F$8%9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06" y="2415988"/>
            <a:ext cx="2098205" cy="208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59831" y="4060162"/>
          <a:ext cx="7771935" cy="8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4" imgW="3058160" imgH="348615" progId="Word.Document.8">
                  <p:embed/>
                </p:oleObj>
              </mc:Choice>
              <mc:Fallback>
                <p:oleObj name="Document" r:id="rId4" imgW="3058160" imgH="348615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31" y="4060162"/>
                        <a:ext cx="7771935" cy="88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935105" y="4748116"/>
          <a:ext cx="4243380" cy="87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6" imgW="1675765" imgH="348615" progId="Word.Document.8">
                  <p:embed/>
                </p:oleObj>
              </mc:Choice>
              <mc:Fallback>
                <p:oleObj name="Document" r:id="rId6" imgW="1675765" imgH="348615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105" y="4748116"/>
                        <a:ext cx="4243380" cy="872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522133" y="1292291"/>
          <a:ext cx="81518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8" imgW="3201670" imgH="287655" progId="Word.Document.8">
                  <p:embed/>
                </p:oleObj>
              </mc:Choice>
              <mc:Fallback>
                <p:oleObj name="Document" r:id="rId8" imgW="3201670" imgH="287655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133" y="1292291"/>
                        <a:ext cx="81518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63133" y="1975921"/>
          <a:ext cx="8550673" cy="95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10" imgW="3418840" imgH="385445" progId="Word.Document.8">
                  <p:embed/>
                </p:oleObj>
              </mc:Choice>
              <mc:Fallback>
                <p:oleObj name="Document" r:id="rId10" imgW="3418840" imgH="385445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133" y="1975921"/>
                        <a:ext cx="8550673" cy="955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000309" y="3457923"/>
          <a:ext cx="8522085" cy="90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Document" r:id="rId12" imgW="3418840" imgH="367030" progId="Word.Document.8">
                  <p:embed/>
                </p:oleObj>
              </mc:Choice>
              <mc:Fallback>
                <p:oleObj name="Document" r:id="rId12" imgW="3418840" imgH="367030" progId="Word.Document.8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309" y="3457923"/>
                        <a:ext cx="8522085" cy="905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1000309" y="2828363"/>
          <a:ext cx="3048000" cy="62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Document" r:id="rId14" imgW="1128395" imgH="223520" progId="Word.Document.8">
                  <p:embed/>
                </p:oleObj>
              </mc:Choice>
              <mc:Fallback>
                <p:oleObj name="Document" r:id="rId14" imgW="1128395" imgH="223520" progId="Word.Document.8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309" y="2828363"/>
                        <a:ext cx="3048000" cy="62126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191184" y="2828364"/>
          <a:ext cx="4571813" cy="63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Document" r:id="rId16" imgW="1608455" imgH="226060" progId="Word.Document.8">
                  <p:embed/>
                </p:oleObj>
              </mc:Choice>
              <mc:Fallback>
                <p:oleObj name="Document" r:id="rId16" imgW="1608455" imgH="226060" progId="Word.Document.8">
                  <p:embed/>
                  <p:pic>
                    <p:nvPicPr>
                      <p:cNvPr id="0" name="图片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184" y="2828364"/>
                        <a:ext cx="4571813" cy="63762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9"/>
          <p:cNvGraphicFramePr>
            <a:graphicFrameLocks noChangeAspect="1"/>
          </p:cNvGraphicFramePr>
          <p:nvPr/>
        </p:nvGraphicFramePr>
        <p:xfrm>
          <a:off x="2150315" y="254804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315" y="2548044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150315" y="254804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14300" imgH="177800" progId="Equation.DSMT4">
                  <p:embed/>
                </p:oleObj>
              </mc:Choice>
              <mc:Fallback>
                <p:oleObj name="Equation" r:id="rId3" imgW="114300" imgH="177800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315" y="2548044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5" descr="C:\Users\Ningrj\AppData\Roaming\Tencent\Users\767623779\QQ\WinTemp\RichOle\MC$JWD]RR}00F7H]Z{9AEX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721" y="1528056"/>
            <a:ext cx="2136051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01713" y="645665"/>
          <a:ext cx="8761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5" imgW="3510915" imgH="342265" progId="Word.Document.8">
                  <p:embed/>
                </p:oleObj>
              </mc:Choice>
              <mc:Fallback>
                <p:oleObj name="Document" r:id="rId5" imgW="3510915" imgH="342265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645665"/>
                        <a:ext cx="87614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85826" y="1232617"/>
          <a:ext cx="87614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7" imgW="3510915" imgH="461645" progId="Word.Document.8">
                  <p:embed/>
                </p:oleObj>
              </mc:Choice>
              <mc:Fallback>
                <p:oleObj name="Document" r:id="rId7" imgW="3510915" imgH="461645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6" y="1232617"/>
                        <a:ext cx="87614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885827" y="1880128"/>
          <a:ext cx="87614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9" imgW="3510915" imgH="324485" progId="Word.Document.8">
                  <p:embed/>
                </p:oleObj>
              </mc:Choice>
              <mc:Fallback>
                <p:oleObj name="Document" r:id="rId9" imgW="3510915" imgH="324485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7" y="1880128"/>
                        <a:ext cx="87614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509713" y="3265488"/>
          <a:ext cx="87614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11" imgW="3510915" imgH="455930" progId="Word.Document.8">
                  <p:embed/>
                </p:oleObj>
              </mc:Choice>
              <mc:Fallback>
                <p:oleObj name="Document" r:id="rId11" imgW="3510915" imgH="455930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265488"/>
                        <a:ext cx="876141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896331" y="4115869"/>
          <a:ext cx="15541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Document" r:id="rId13" imgW="657225" imgH="407035" progId="Word.Document.8">
                  <p:embed/>
                </p:oleObj>
              </mc:Choice>
              <mc:Fallback>
                <p:oleObj name="Document" r:id="rId13" imgW="657225" imgH="407035" progId="Word.Document.8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31" y="4115869"/>
                        <a:ext cx="15541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375756" y="4115869"/>
          <a:ext cx="7513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Document" r:id="rId15" imgW="3024505" imgH="370205" progId="Word.Document.8">
                  <p:embed/>
                </p:oleObj>
              </mc:Choice>
              <mc:Fallback>
                <p:oleObj name="Document" r:id="rId15" imgW="3024505" imgH="370205" progId="Word.Document.8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756" y="4115869"/>
                        <a:ext cx="75136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44385" y="4771694"/>
          <a:ext cx="10623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Document" r:id="rId17" imgW="4149725" imgH="382270" progId="Word.Document.8">
                  <p:embed/>
                </p:oleObj>
              </mc:Choice>
              <mc:Fallback>
                <p:oleObj name="Document" r:id="rId17" imgW="4149725" imgH="382270" progId="Word.Document.8">
                  <p:embed/>
                  <p:pic>
                    <p:nvPicPr>
                      <p:cNvPr id="0" name="图片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85" y="4771694"/>
                        <a:ext cx="10623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8191081" y="4106344"/>
          <a:ext cx="35607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Document" r:id="rId19" imgW="1437640" imgH="397510" progId="Word.Document.8">
                  <p:embed/>
                </p:oleObj>
              </mc:Choice>
              <mc:Fallback>
                <p:oleObj name="Document" r:id="rId19" imgW="1437640" imgH="397510" progId="Word.Document.8">
                  <p:embed/>
                  <p:pic>
                    <p:nvPicPr>
                      <p:cNvPr id="0" name="图片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081" y="4106344"/>
                        <a:ext cx="35607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112091" y="2648880"/>
          <a:ext cx="3048000" cy="62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Document" r:id="rId21" imgW="1128395" imgH="223520" progId="Word.Document.8">
                  <p:embed/>
                </p:oleObj>
              </mc:Choice>
              <mc:Fallback>
                <p:oleObj name="Document" r:id="rId21" imgW="1128395" imgH="223520" progId="Word.Document.8">
                  <p:embed/>
                  <p:pic>
                    <p:nvPicPr>
                      <p:cNvPr id="0" name="图片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091" y="2648880"/>
                        <a:ext cx="3048000" cy="62126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4314825" y="2665413"/>
          <a:ext cx="4800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Document" r:id="rId23" imgW="1694180" imgH="220345" progId="Word.Document.8">
                  <p:embed/>
                </p:oleObj>
              </mc:Choice>
              <mc:Fallback>
                <p:oleObj name="Document" r:id="rId23" imgW="1694180" imgH="220345" progId="Word.Document.8">
                  <p:embed/>
                  <p:pic>
                    <p:nvPicPr>
                      <p:cNvPr id="0" name="图片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665413"/>
                        <a:ext cx="4800600" cy="6143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69938" y="762460"/>
          <a:ext cx="102409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3850005" imgH="299720" progId="Word.Document.8">
                  <p:embed/>
                </p:oleObj>
              </mc:Choice>
              <mc:Fallback>
                <p:oleObj name="Document" r:id="rId1" imgW="3850005" imgH="299720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762460"/>
                        <a:ext cx="102409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6" descr="C:\Users\Ningrj\AppData\Roaming\Tencent\Users\767623779\QQ\WinTemp\RichOle\7{7M0U%HC[4ST~I7[)G7A0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75" y="1156160"/>
            <a:ext cx="2022638" cy="185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69938" y="1428884"/>
          <a:ext cx="82867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4" imgW="3116580" imgH="363855" progId="Word.Document.8">
                  <p:embed/>
                </p:oleObj>
              </mc:Choice>
              <mc:Fallback>
                <p:oleObj name="Document" r:id="rId4" imgW="3116580" imgH="363855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428884"/>
                        <a:ext cx="82867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769938" y="2130183"/>
          <a:ext cx="66944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6" imgW="2519680" imgH="354965" progId="Word.Document.8">
                  <p:embed/>
                </p:oleObj>
              </mc:Choice>
              <mc:Fallback>
                <p:oleObj name="Document" r:id="rId6" imgW="2519680" imgH="354965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130183"/>
                        <a:ext cx="66944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397776" y="2884549"/>
          <a:ext cx="102409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8" imgW="3850005" imgH="327025" progId="Word.Document.8">
                  <p:embed/>
                </p:oleObj>
              </mc:Choice>
              <mc:Fallback>
                <p:oleObj name="Document" r:id="rId8" imgW="3850005" imgH="327025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76" y="2884549"/>
                        <a:ext cx="102409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98513" y="3733800"/>
            <a:ext cx="9637392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抛掷一枚硬币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“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出现花面” 与 “出现字面”是互不相容的两个事件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11" name="Picture 7" descr="yb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15" y="4344347"/>
            <a:ext cx="987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yb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40" y="4327678"/>
            <a:ext cx="9525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4" descr="C:\Users\Ningrj\AppData\Roaming\Tencent\Users\767623779\QQ\WinTemp\RichOle\@@MS7J06ZM0Y0BG%VXXZ})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19" y="2730546"/>
            <a:ext cx="2196354" cy="200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70786" y="541338"/>
          <a:ext cx="104314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2" imgW="3883660" imgH="318135" progId="Word.Document.8">
                  <p:embed/>
                </p:oleObj>
              </mc:Choice>
              <mc:Fallback>
                <p:oleObj name="Document" r:id="rId2" imgW="3883660" imgH="318135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6" y="541338"/>
                        <a:ext cx="104314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67698" y="1171575"/>
          <a:ext cx="1000442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4" imgW="3724910" imgH="559435" progId="Word.Document.8">
                  <p:embed/>
                </p:oleObj>
              </mc:Choice>
              <mc:Fallback>
                <p:oleObj name="Document" r:id="rId4" imgW="3724910" imgH="559435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98" y="1171575"/>
                        <a:ext cx="10004425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832686" y="1925638"/>
          <a:ext cx="105505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6" imgW="3926840" imgH="314960" progId="Word.Document.8">
                  <p:embed/>
                </p:oleObj>
              </mc:Choice>
              <mc:Fallback>
                <p:oleObj name="Document" r:id="rId6" imgW="3926840" imgH="31496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686" y="1925638"/>
                        <a:ext cx="105505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81139" y="2629135"/>
          <a:ext cx="18621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8" imgW="697230" imgH="314960" progId="Word.Document.8">
                  <p:embed/>
                </p:oleObj>
              </mc:Choice>
              <mc:Fallback>
                <p:oleObj name="Document" r:id="rId8" imgW="697230" imgH="314960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39" y="2629135"/>
                        <a:ext cx="18621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745663" y="4156168"/>
          <a:ext cx="35115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10" imgW="1318260" imgH="302895" progId="Word.Document.8">
                  <p:embed/>
                </p:oleObj>
              </mc:Choice>
              <mc:Fallback>
                <p:oleObj name="Document" r:id="rId10" imgW="1318260" imgH="302895" progId="Word.Document.8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663" y="4156168"/>
                        <a:ext cx="35115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516245" y="3342809"/>
          <a:ext cx="83264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Document" r:id="rId12" imgW="3098165" imgH="394335" progId="Word.Document.8">
                  <p:embed/>
                </p:oleObj>
              </mc:Choice>
              <mc:Fallback>
                <p:oleObj name="Document" r:id="rId12" imgW="3098165" imgH="394335" progId="Word.Document.8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45" y="3342809"/>
                        <a:ext cx="832643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959079" y="4187586"/>
          <a:ext cx="15541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Document" r:id="rId14" imgW="657225" imgH="407035" progId="Word.Document.8">
                  <p:embed/>
                </p:oleObj>
              </mc:Choice>
              <mc:Fallback>
                <p:oleObj name="Document" r:id="rId14" imgW="657225" imgH="407035" progId="Word.Document.8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079" y="4187586"/>
                        <a:ext cx="15541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230482" y="4168690"/>
          <a:ext cx="54086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Document" r:id="rId16" imgW="2256790" imgH="327025" progId="Word.Document.8">
                  <p:embed/>
                </p:oleObj>
              </mc:Choice>
              <mc:Fallback>
                <p:oleObj name="Document" r:id="rId16" imgW="2256790" imgH="327025" progId="Word.Document.8">
                  <p:embed/>
                  <p:pic>
                    <p:nvPicPr>
                      <p:cNvPr id="0" name="图片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482" y="4168690"/>
                        <a:ext cx="54086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32686" y="5100695"/>
            <a:ext cx="7494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“骰子出现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点”               “骰子不出现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点”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9" name="Group 17"/>
          <p:cNvGrpSpPr/>
          <p:nvPr/>
        </p:nvGrpSpPr>
        <p:grpSpPr bwMode="auto">
          <a:xfrm>
            <a:off x="4685713" y="4959443"/>
            <a:ext cx="1143000" cy="519113"/>
            <a:chOff x="2784" y="1680"/>
            <a:chExt cx="720" cy="327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784" y="1968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32" y="168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对立</a:t>
              </a:r>
              <a:endPara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Group 15"/>
          <p:cNvGrpSpPr/>
          <p:nvPr/>
        </p:nvGrpSpPr>
        <p:grpSpPr bwMode="auto">
          <a:xfrm>
            <a:off x="9589665" y="5157279"/>
            <a:ext cx="1295400" cy="685800"/>
            <a:chOff x="1248" y="2928"/>
            <a:chExt cx="816" cy="432"/>
          </a:xfrm>
        </p:grpSpPr>
        <p:pic>
          <p:nvPicPr>
            <p:cNvPr id="23" name="Picture 16" descr="2点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928"/>
              <a:ext cx="51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7" descr="1点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438400" y="8143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对立事件与互斥事件的区别</a:t>
            </a:r>
            <a:endParaRPr kumimoji="1" lang="zh-CN" altLang="en-US" sz="2800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2819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6629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5562600" y="3429001"/>
            <a:ext cx="45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kumimoji="1" lang="en-US" altLang="zh-CN" sz="28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9448800" y="3451226"/>
            <a:ext cx="45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kumimoji="1" lang="en-US" altLang="zh-CN" sz="28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124200" y="3124200"/>
            <a:ext cx="838200" cy="533400"/>
            <a:chOff x="960" y="1584"/>
            <a:chExt cx="528" cy="336"/>
          </a:xfrm>
        </p:grpSpPr>
        <p:sp>
          <p:nvSpPr>
            <p:cNvPr id="40988" name="Oval 8"/>
            <p:cNvSpPr>
              <a:spLocks noChangeArrowheads="1"/>
            </p:cNvSpPr>
            <p:nvPr/>
          </p:nvSpPr>
          <p:spPr bwMode="auto"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9" name="Rectangle 9"/>
            <p:cNvSpPr>
              <a:spLocks noChangeArrowheads="1"/>
            </p:cNvSpPr>
            <p:nvPr/>
          </p:nvSpPr>
          <p:spPr bwMode="auto">
            <a:xfrm>
              <a:off x="1104" y="158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A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419600" y="3200401"/>
            <a:ext cx="685800" cy="519113"/>
            <a:chOff x="1776" y="1632"/>
            <a:chExt cx="432" cy="327"/>
          </a:xfrm>
        </p:grpSpPr>
        <p:sp>
          <p:nvSpPr>
            <p:cNvPr id="40986" name="Oval 11"/>
            <p:cNvSpPr>
              <a:spLocks noChangeArrowheads="1"/>
            </p:cNvSpPr>
            <p:nvPr/>
          </p:nvSpPr>
          <p:spPr bwMode="auto"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7" name="Rectangle 12"/>
            <p:cNvSpPr>
              <a:spLocks noChangeArrowheads="1"/>
            </p:cNvSpPr>
            <p:nvPr/>
          </p:nvSpPr>
          <p:spPr bwMode="auto">
            <a:xfrm>
              <a:off x="1920" y="16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B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7086600" y="3124200"/>
            <a:ext cx="1143000" cy="685800"/>
            <a:chOff x="3456" y="1584"/>
            <a:chExt cx="720" cy="432"/>
          </a:xfrm>
        </p:grpSpPr>
        <p:sp>
          <p:nvSpPr>
            <p:cNvPr id="40984" name="Oval 14"/>
            <p:cNvSpPr>
              <a:spLocks noChangeArrowheads="1"/>
            </p:cNvSpPr>
            <p:nvPr/>
          </p:nvSpPr>
          <p:spPr bwMode="auto"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5" name="Rectangle 15"/>
            <p:cNvSpPr>
              <a:spLocks noChangeArrowheads="1"/>
            </p:cNvSpPr>
            <p:nvPr/>
          </p:nvSpPr>
          <p:spPr bwMode="auto">
            <a:xfrm>
              <a:off x="3552" y="16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A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8534400" y="3276601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  <a:endParaRPr kumimoji="1" lang="en-US" altLang="zh-CN" sz="2800" i="1">
              <a:latin typeface="Times New Roman" panose="02020603050405020304" pitchFamily="18" charset="0"/>
            </a:endParaRPr>
          </a:p>
        </p:txBody>
      </p:sp>
      <p:graphicFrame>
        <p:nvGraphicFramePr>
          <p:cNvPr id="152593" name="Object 17"/>
          <p:cNvGraphicFramePr>
            <a:graphicFrameLocks noChangeAspect="1"/>
          </p:cNvGraphicFramePr>
          <p:nvPr/>
        </p:nvGraphicFramePr>
        <p:xfrm>
          <a:off x="8867775" y="3319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" imgW="584200" imgH="368300" progId="Equation.3">
                  <p:embed/>
                </p:oleObj>
              </mc:Choice>
              <mc:Fallback>
                <p:oleObj name="Equation" r:id="rId1" imgW="5842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775" y="331946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7162800" y="1600201"/>
            <a:ext cx="1817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对立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3352800" y="1600201"/>
            <a:ext cx="1817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互斥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2596" name="Object 20"/>
          <p:cNvGraphicFramePr>
            <a:graphicFrameLocks noChangeAspect="1"/>
          </p:cNvGraphicFramePr>
          <p:nvPr/>
        </p:nvGraphicFramePr>
        <p:xfrm>
          <a:off x="6828639" y="4241024"/>
          <a:ext cx="3124200" cy="3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5966400" imgH="4267200" progId="Equation.DSMT4">
                  <p:embed/>
                </p:oleObj>
              </mc:Choice>
              <mc:Fallback>
                <p:oleObj name="Equation" r:id="rId3" imgW="35966400" imgH="426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639" y="4241024"/>
                        <a:ext cx="3124200" cy="3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7" name="Object 21"/>
          <p:cNvGraphicFramePr>
            <a:graphicFrameLocks noChangeAspect="1"/>
          </p:cNvGraphicFramePr>
          <p:nvPr/>
        </p:nvGraphicFramePr>
        <p:xfrm>
          <a:off x="3721100" y="42545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1333500" imgH="393700" progId="Equation.3">
                  <p:embed/>
                </p:oleObj>
              </mc:Choice>
              <mc:Fallback>
                <p:oleObj name="Equation" r:id="rId5" imgW="13335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2545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3733800" y="5083176"/>
            <a:ext cx="1257300" cy="519113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互  斥</a:t>
            </a:r>
            <a:endParaRPr kumimoji="1"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7391401" y="5105401"/>
            <a:ext cx="1254125" cy="519113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对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立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24"/>
          <p:cNvGrpSpPr/>
          <p:nvPr/>
        </p:nvGrpSpPr>
        <p:grpSpPr bwMode="auto">
          <a:xfrm>
            <a:off x="5410200" y="5181600"/>
            <a:ext cx="1524000" cy="304800"/>
            <a:chOff x="2352" y="3216"/>
            <a:chExt cx="720" cy="192"/>
          </a:xfrm>
        </p:grpSpPr>
        <p:sp>
          <p:nvSpPr>
            <p:cNvPr id="40982" name="Line 25"/>
            <p:cNvSpPr>
              <a:spLocks noChangeShapeType="1"/>
            </p:cNvSpPr>
            <p:nvPr/>
          </p:nvSpPr>
          <p:spPr bwMode="auto">
            <a:xfrm>
              <a:off x="2352" y="33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26"/>
            <p:cNvSpPr>
              <a:spLocks noChangeShapeType="1"/>
            </p:cNvSpPr>
            <p:nvPr/>
          </p:nvSpPr>
          <p:spPr bwMode="auto">
            <a:xfrm>
              <a:off x="2496" y="3216"/>
              <a:ext cx="33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2603" name="Line 27"/>
          <p:cNvSpPr>
            <a:spLocks noChangeShapeType="1"/>
          </p:cNvSpPr>
          <p:nvPr/>
        </p:nvSpPr>
        <p:spPr bwMode="auto">
          <a:xfrm flipH="1">
            <a:off x="5410200" y="5562600"/>
            <a:ext cx="152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2604" name="AutoShape 28"/>
          <p:cNvSpPr>
            <a:spLocks noChangeArrowheads="1"/>
          </p:cNvSpPr>
          <p:nvPr/>
        </p:nvSpPr>
        <p:spPr bwMode="auto">
          <a:xfrm>
            <a:off x="78486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05" name="AutoShape 29"/>
          <p:cNvSpPr>
            <a:spLocks noChangeArrowheads="1"/>
          </p:cNvSpPr>
          <p:nvPr/>
        </p:nvSpPr>
        <p:spPr bwMode="auto">
          <a:xfrm>
            <a:off x="3886200" y="22860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nimBg="1"/>
      <p:bldP spid="152580" grpId="0" animBg="1"/>
      <p:bldP spid="152581" grpId="0" autoUpdateAnimBg="0"/>
      <p:bldP spid="152582" grpId="0" autoUpdateAnimBg="0"/>
      <p:bldP spid="152592" grpId="0" autoUpdateAnimBg="0"/>
      <p:bldP spid="152594" grpId="0" autoUpdateAnimBg="0"/>
      <p:bldP spid="152595" grpId="0" autoUpdateAnimBg="0"/>
      <p:bldP spid="152598" grpId="0" animBg="1" autoUpdateAnimBg="0"/>
      <p:bldP spid="152599" grpId="0" animBg="1" autoUpdateAnimBg="0"/>
      <p:bldP spid="152604" grpId="0" animBg="1"/>
      <p:bldP spid="1526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46125" y="772319"/>
          <a:ext cx="1064418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4666615" imgH="639445" progId="Word.Document.8">
                  <p:embed/>
                </p:oleObj>
              </mc:Choice>
              <mc:Fallback>
                <p:oleObj name="Document" r:id="rId1" imgW="4666615" imgH="639445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772319"/>
                        <a:ext cx="1064418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924050" y="1998730"/>
          <a:ext cx="3736202" cy="95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1614805" imgH="419100" progId="Word.Document.8">
                  <p:embed/>
                </p:oleObj>
              </mc:Choice>
              <mc:Fallback>
                <p:oleObj name="Document" r:id="rId3" imgW="1614805" imgH="419100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998730"/>
                        <a:ext cx="3736202" cy="956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58825" y="2771775"/>
          <a:ext cx="10629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4737100" imgH="394335" progId="Word.Document.8">
                  <p:embed/>
                </p:oleObj>
              </mc:Choice>
              <mc:Fallback>
                <p:oleObj name="Document" r:id="rId5" imgW="4737100" imgH="394335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771775"/>
                        <a:ext cx="106299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36763" y="3990975"/>
          <a:ext cx="91678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3850005" imgH="357505" progId="Word.Document.8">
                  <p:embed/>
                </p:oleObj>
              </mc:Choice>
              <mc:Fallback>
                <p:oleObj name="Document" r:id="rId7" imgW="3850005" imgH="357505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990975"/>
                        <a:ext cx="916781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841114" y="4642642"/>
          <a:ext cx="2806101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1217930" imgH="324485" progId="Word.Document.8">
                  <p:embed/>
                </p:oleObj>
              </mc:Choice>
              <mc:Fallback>
                <p:oleObj name="Document" r:id="rId9" imgW="1217930" imgH="324485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14" y="4642642"/>
                        <a:ext cx="2806101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331419" y="4671427"/>
          <a:ext cx="2934847" cy="81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1276985" imgH="354965" progId="Word.Document.8">
                  <p:embed/>
                </p:oleObj>
              </mc:Choice>
              <mc:Fallback>
                <p:oleObj name="Document" r:id="rId11" imgW="1276985" imgH="354965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419" y="4671427"/>
                        <a:ext cx="2934847" cy="817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7007039" y="4671427"/>
          <a:ext cx="2841073" cy="76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Document" r:id="rId13" imgW="1229995" imgH="328930" progId="Word.Document.8">
                  <p:embed/>
                </p:oleObj>
              </mc:Choice>
              <mc:Fallback>
                <p:oleObj name="Document" r:id="rId13" imgW="1229995" imgH="328930" progId="Word.Document.8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039" y="4671427"/>
                        <a:ext cx="2841073" cy="76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550482" y="2007445"/>
          <a:ext cx="1812997" cy="91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Document" r:id="rId15" imgW="780415" imgH="391795" progId="Word.Document.8">
                  <p:embed/>
                </p:oleObj>
              </mc:Choice>
              <mc:Fallback>
                <p:oleObj name="Document" r:id="rId15" imgW="780415" imgH="391795" progId="Word.Document.8">
                  <p:embed/>
                  <p:pic>
                    <p:nvPicPr>
                      <p:cNvPr id="0" name="图片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482" y="2007445"/>
                        <a:ext cx="1812997" cy="911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033482" y="2003858"/>
          <a:ext cx="2601538" cy="98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Document" r:id="rId17" imgW="1104900" imgH="417830" progId="Word.Document.8">
                  <p:embed/>
                </p:oleObj>
              </mc:Choice>
              <mc:Fallback>
                <p:oleObj name="Document" r:id="rId17" imgW="1104900" imgH="417830" progId="Word.Document.8">
                  <p:embed/>
                  <p:pic>
                    <p:nvPicPr>
                      <p:cNvPr id="0" name="图片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482" y="2003858"/>
                        <a:ext cx="2601538" cy="98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8153869" y="2015153"/>
          <a:ext cx="2683809" cy="8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Document" r:id="rId19" imgW="1164590" imgH="373380" progId="Word.Document.8">
                  <p:embed/>
                </p:oleObj>
              </mc:Choice>
              <mc:Fallback>
                <p:oleObj name="Document" r:id="rId19" imgW="1164590" imgH="373380" progId="Word.Document.8">
                  <p:embed/>
                  <p:pic>
                    <p:nvPicPr>
                      <p:cNvPr id="0" name="图片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869" y="2015153"/>
                        <a:ext cx="2683809" cy="860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9959883" y="2030722"/>
          <a:ext cx="23082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Document" r:id="rId21" imgW="972820" imgH="348615" progId="Word.Document.8">
                  <p:embed/>
                </p:oleObj>
              </mc:Choice>
              <mc:Fallback>
                <p:oleObj name="Document" r:id="rId21" imgW="972820" imgH="348615" progId="Word.Document.8">
                  <p:embed/>
                  <p:pic>
                    <p:nvPicPr>
                      <p:cNvPr id="0" name="图片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9883" y="2030722"/>
                        <a:ext cx="23082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1457698" y="1999595"/>
          <a:ext cx="1161303" cy="100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Document" r:id="rId23" imgW="483235" imgH="415925" progId="Word.Document.8">
                  <p:embed/>
                </p:oleObj>
              </mc:Choice>
              <mc:Fallback>
                <p:oleObj name="Document" r:id="rId23" imgW="483235" imgH="415925" progId="Word.Document.8">
                  <p:embed/>
                  <p:pic>
                    <p:nvPicPr>
                      <p:cNvPr id="0" name="图片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698" y="1999595"/>
                        <a:ext cx="1161303" cy="100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1457697" y="3977953"/>
          <a:ext cx="1161303" cy="100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Document" r:id="rId25" imgW="483235" imgH="415925" progId="Word.Document.8">
                  <p:embed/>
                </p:oleObj>
              </mc:Choice>
              <mc:Fallback>
                <p:oleObj name="Document" r:id="rId25" imgW="483235" imgH="415925" progId="Word.Document.8">
                  <p:embed/>
                  <p:pic>
                    <p:nvPicPr>
                      <p:cNvPr id="0" name="图片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697" y="3977953"/>
                        <a:ext cx="1161303" cy="100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746125" y="3412656"/>
          <a:ext cx="2514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Document" r:id="rId26" imgW="1125220" imgH="284480" progId="Word.Document.8">
                  <p:embed/>
                </p:oleObj>
              </mc:Choice>
              <mc:Fallback>
                <p:oleObj name="Document" r:id="rId26" imgW="1125220" imgH="284480" progId="Word.Document.8">
                  <p:embed/>
                  <p:pic>
                    <p:nvPicPr>
                      <p:cNvPr id="0" name="图片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412656"/>
                        <a:ext cx="2514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32348" y="661988"/>
          <a:ext cx="2847228" cy="102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1094740" imgH="394335" progId="Word.Document.8">
                  <p:embed/>
                </p:oleObj>
              </mc:Choice>
              <mc:Fallback>
                <p:oleObj name="Document" r:id="rId1" imgW="1094740" imgH="394335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348" y="661988"/>
                        <a:ext cx="2847228" cy="102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1543" y="1427165"/>
          <a:ext cx="7813115" cy="90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3" imgW="3291840" imgH="382270" progId="Word.Document.8">
                  <p:embed/>
                </p:oleObj>
              </mc:Choice>
              <mc:Fallback>
                <p:oleObj name="Document" r:id="rId3" imgW="3291840" imgH="38227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543" y="1427165"/>
                        <a:ext cx="7813115" cy="904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31925" y="2211388"/>
          <a:ext cx="10096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r:id="rId5" imgW="4085590" imgH="351790" progId="Word.Document.8">
                  <p:embed/>
                </p:oleObj>
              </mc:Choice>
              <mc:Fallback>
                <p:oleObj name="Document" r:id="rId5" imgW="4085590" imgH="351790" progId="Word.Document.8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211388"/>
                        <a:ext cx="10096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59156" y="2942852"/>
          <a:ext cx="8025502" cy="17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Document" r:id="rId7" imgW="3291840" imgH="709930" progId="Word.Document.8">
                  <p:embed/>
                </p:oleObj>
              </mc:Choice>
              <mc:Fallback>
                <p:oleObj name="Document" r:id="rId7" imgW="3291840" imgH="709930" progId="Word.Document.8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156" y="2942852"/>
                        <a:ext cx="8025502" cy="172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44645" y="4338544"/>
          <a:ext cx="8191980" cy="112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9" imgW="3291840" imgH="454025" progId="Word.Document.8">
                  <p:embed/>
                </p:oleObj>
              </mc:Choice>
              <mc:Fallback>
                <p:oleObj name="Document" r:id="rId9" imgW="3291840" imgH="454025" progId="Word.Document.8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45" y="4338544"/>
                        <a:ext cx="8191980" cy="1125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63625" y="703263"/>
          <a:ext cx="787869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308610" imgH="407035" progId="Word.Document.8">
                  <p:embed/>
                </p:oleObj>
              </mc:Choice>
              <mc:Fallback>
                <p:oleObj name="Document" r:id="rId1" imgW="308610" imgH="407035" progId="Word.Documen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703263"/>
                        <a:ext cx="787869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750826" y="785906"/>
          <a:ext cx="79771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3147060" imgH="351790" progId="Word.Document.8">
                  <p:embed/>
                </p:oleObj>
              </mc:Choice>
              <mc:Fallback>
                <p:oleObj name="Document" r:id="rId3" imgW="3147060" imgH="351790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826" y="785906"/>
                        <a:ext cx="79771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97760" y="1461246"/>
          <a:ext cx="7929264" cy="86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5" imgW="3143885" imgH="344170" progId="Word.Document.8">
                  <p:embed/>
                </p:oleObj>
              </mc:Choice>
              <mc:Fallback>
                <p:oleObj name="Document" r:id="rId5" imgW="3143885" imgH="344170" progId="Word.Document.8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760" y="1461246"/>
                        <a:ext cx="7929264" cy="867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63625" y="2113504"/>
          <a:ext cx="23034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7" imgW="978535" imgH="360680" progId="Word.Document.8">
                  <p:embed/>
                </p:oleObj>
              </mc:Choice>
              <mc:Fallback>
                <p:oleObj name="Document" r:id="rId7" imgW="978535" imgH="360680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113504"/>
                        <a:ext cx="23034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587500" y="2733675"/>
          <a:ext cx="84375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3562985" imgH="467995" progId="Word.Document.8">
                  <p:embed/>
                </p:oleObj>
              </mc:Choice>
              <mc:Fallback>
                <p:oleObj name="Document" r:id="rId9" imgW="3562985" imgH="467995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733675"/>
                        <a:ext cx="84375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589462" y="3412527"/>
          <a:ext cx="63515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2700655" imgH="382270" progId="Word.Document.8">
                  <p:embed/>
                </p:oleObj>
              </mc:Choice>
              <mc:Fallback>
                <p:oleObj name="Document" r:id="rId11" imgW="2700655" imgH="382270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462" y="3412527"/>
                        <a:ext cx="635158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643514" y="4125023"/>
          <a:ext cx="92852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Document" r:id="rId13" imgW="3917315" imgH="489585" progId="Word.Document.8">
                  <p:embed/>
                </p:oleObj>
              </mc:Choice>
              <mc:Fallback>
                <p:oleObj name="Document" r:id="rId13" imgW="3917315" imgH="489585" progId="Word.Document.8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14" y="4125023"/>
                        <a:ext cx="928528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643514" y="4812812"/>
          <a:ext cx="112585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Document" r:id="rId15" imgW="4749165" imgH="486410" progId="Word.Document.8">
                  <p:embed/>
                </p:oleObj>
              </mc:Choice>
              <mc:Fallback>
                <p:oleObj name="Document" r:id="rId15" imgW="4749165" imgH="486410" progId="Word.Document.8">
                  <p:embed/>
                  <p:pic>
                    <p:nvPicPr>
                      <p:cNvPr id="0" name="图片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14" y="4812812"/>
                        <a:ext cx="112585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56206" y="810654"/>
          <a:ext cx="9366199" cy="126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5130800" imgH="698500" progId="Word.Document.8">
                  <p:embed/>
                </p:oleObj>
              </mc:Choice>
              <mc:Fallback>
                <p:oleObj name="Document" r:id="rId1" imgW="5130800" imgH="698500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06" y="810654"/>
                        <a:ext cx="9366199" cy="126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294187" y="1544921"/>
          <a:ext cx="8342150" cy="97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4445000" imgH="533400" progId="Word.Document.8">
                  <p:embed/>
                </p:oleObj>
              </mc:Choice>
              <mc:Fallback>
                <p:oleObj name="Document" r:id="rId3" imgW="4445000" imgH="533400" progId="Word.Document.8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187" y="1544921"/>
                        <a:ext cx="8342150" cy="97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289519" y="2191409"/>
          <a:ext cx="6612123" cy="100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5" imgW="3505200" imgH="546100" progId="Word.Document.8">
                  <p:embed/>
                </p:oleObj>
              </mc:Choice>
              <mc:Fallback>
                <p:oleObj name="Document" r:id="rId5" imgW="3505200" imgH="546100" progId="Word.Document.8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519" y="2191409"/>
                        <a:ext cx="6612123" cy="1005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301253" y="2835556"/>
          <a:ext cx="558149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7" imgW="2984500" imgH="762000" progId="Word.Document.8">
                  <p:embed/>
                </p:oleObj>
              </mc:Choice>
              <mc:Fallback>
                <p:oleObj name="Document" r:id="rId7" imgW="2984500" imgH="762000" progId="Word.Document.8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253" y="2835556"/>
                        <a:ext cx="5581493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254324" y="4294212"/>
          <a:ext cx="7732481" cy="92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Document" r:id="rId9" imgW="4483100" imgH="546100" progId="Word.Document.8">
                  <p:embed/>
                </p:oleObj>
              </mc:Choice>
              <mc:Fallback>
                <p:oleObj name="Document" r:id="rId9" imgW="4483100" imgH="546100" progId="Word.Document.8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324" y="4294212"/>
                        <a:ext cx="7732481" cy="928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7382344" y="1621764"/>
          <a:ext cx="2927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1" imgW="1323975" imgH="339725" progId="Word.Document.8">
                  <p:embed/>
                </p:oleObj>
              </mc:Choice>
              <mc:Fallback>
                <p:oleObj name="Document" r:id="rId11" imgW="1323975" imgH="339725" progId="Word.Document.8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344" y="1621764"/>
                        <a:ext cx="2927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3" name="Object 17"/>
          <p:cNvGraphicFramePr>
            <a:graphicFrameLocks noChangeAspect="1"/>
          </p:cNvGraphicFramePr>
          <p:nvPr/>
        </p:nvGraphicFramePr>
        <p:xfrm>
          <a:off x="7382344" y="2494341"/>
          <a:ext cx="1085523" cy="41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3" imgW="469900" imgH="177800" progId="Equation.DSMT4">
                  <p:embed/>
                </p:oleObj>
              </mc:Choice>
              <mc:Fallback>
                <p:oleObj name="Equation" r:id="rId13" imgW="469900" imgH="177800" progId="Equation.DSMT4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344" y="2494341"/>
                        <a:ext cx="1085523" cy="41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4" name="Object 18"/>
          <p:cNvGraphicFramePr>
            <a:graphicFrameLocks noChangeAspect="1"/>
          </p:cNvGraphicFramePr>
          <p:nvPr/>
        </p:nvGraphicFramePr>
        <p:xfrm>
          <a:off x="7387290" y="4397262"/>
          <a:ext cx="4396815" cy="58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5" imgW="1803400" imgH="241300" progId="Equation.DSMT4">
                  <p:embed/>
                </p:oleObj>
              </mc:Choice>
              <mc:Fallback>
                <p:oleObj name="Equation" r:id="rId15" imgW="1803400" imgH="241300" progId="Equation.DSMT4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290" y="4397262"/>
                        <a:ext cx="4396815" cy="58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5" name="Object 19"/>
          <p:cNvGraphicFramePr>
            <a:graphicFrameLocks noChangeAspect="1"/>
          </p:cNvGraphicFramePr>
          <p:nvPr/>
        </p:nvGraphicFramePr>
        <p:xfrm>
          <a:off x="7387290" y="3742299"/>
          <a:ext cx="4454618" cy="55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7" imgW="1841500" imgH="228600" progId="Equation.DSMT4">
                  <p:embed/>
                </p:oleObj>
              </mc:Choice>
              <mc:Fallback>
                <p:oleObj name="Equation" r:id="rId17" imgW="1841500" imgH="228600" progId="Equation.DSMT4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290" y="3742299"/>
                        <a:ext cx="4454618" cy="553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6" name="Object 20"/>
          <p:cNvGraphicFramePr>
            <a:graphicFrameLocks noChangeAspect="1"/>
          </p:cNvGraphicFramePr>
          <p:nvPr/>
        </p:nvGraphicFramePr>
        <p:xfrm>
          <a:off x="7387290" y="3051542"/>
          <a:ext cx="3314326" cy="56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9" imgW="1422400" imgH="241300" progId="Equation.DSMT4">
                  <p:embed/>
                </p:oleObj>
              </mc:Choice>
              <mc:Fallback>
                <p:oleObj name="Equation" r:id="rId19" imgW="1422400" imgH="241300" progId="Equation.DSMT4">
                  <p:embed/>
                  <p:pic>
                    <p:nvPicPr>
                      <p:cNvPr id="0" name="图片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290" y="3051542"/>
                        <a:ext cx="3314326" cy="56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1254324" y="3557868"/>
          <a:ext cx="5675349" cy="104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Document" r:id="rId21" imgW="3162300" imgH="596900" progId="Word.Document.8">
                  <p:embed/>
                </p:oleObj>
              </mc:Choice>
              <mc:Fallback>
                <p:oleObj name="Document" r:id="rId21" imgW="3162300" imgH="596900" progId="Word.Document.8">
                  <p:embed/>
                  <p:pic>
                    <p:nvPicPr>
                      <p:cNvPr id="0" name="图片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324" y="3557868"/>
                        <a:ext cx="5675349" cy="104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8214" y="836614"/>
            <a:ext cx="30668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概率论的应用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219325" y="1565275"/>
            <a:ext cx="80010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概率论是数学的一个分支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它研究随机现象的数量规律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概率论的应用几乎遍及所有的科学领域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例如天气预报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地震预报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产品的抽样调查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在通讯工程中概率论可用以提高信号的抗干扰性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分辨率等等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438401" y="2514601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(1)</a:t>
            </a:r>
            <a:r>
              <a:rPr kumimoji="1" lang="zh-CN" altLang="en-US" sz="2800">
                <a:latin typeface="Times New Roman" panose="02020603050405020304" pitchFamily="18" charset="0"/>
              </a:rPr>
              <a:t>没有一个是次品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019800" y="2514601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(2)</a:t>
            </a:r>
            <a:r>
              <a:rPr kumimoji="1" lang="zh-CN" altLang="en-US" sz="2800">
                <a:latin typeface="Times New Roman" panose="02020603050405020304" pitchFamily="18" charset="0"/>
              </a:rPr>
              <a:t>至少有一个是次品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438400" y="3200401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(3)</a:t>
            </a:r>
            <a:r>
              <a:rPr kumimoji="1" lang="zh-CN" altLang="en-US" sz="2800">
                <a:latin typeface="Times New Roman" panose="02020603050405020304" pitchFamily="18" charset="0"/>
              </a:rPr>
              <a:t>只有一个是次品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19801" y="3200401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(4)</a:t>
            </a:r>
            <a:r>
              <a:rPr kumimoji="1" lang="zh-CN" altLang="en-US" sz="2800">
                <a:latin typeface="Times New Roman" panose="02020603050405020304" pitchFamily="18" charset="0"/>
              </a:rPr>
              <a:t>至少有三个不是次品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438400" y="3962401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(5)</a:t>
            </a:r>
            <a:r>
              <a:rPr kumimoji="1" lang="zh-CN" altLang="en-US" sz="2800">
                <a:latin typeface="Times New Roman" panose="02020603050405020304" pitchFamily="18" charset="0"/>
              </a:rPr>
              <a:t>恰好有三个是次品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019800" y="3962401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(6)</a:t>
            </a:r>
            <a:r>
              <a:rPr kumimoji="1" lang="zh-CN" altLang="en-US" sz="2800">
                <a:latin typeface="Times New Roman" panose="02020603050405020304" pitchFamily="18" charset="0"/>
              </a:rPr>
              <a:t>至多有一个是次品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2438401" y="49530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3263900" y="5029200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247900" imgH="431800" progId="Equation.3">
                  <p:embed/>
                </p:oleObj>
              </mc:Choice>
              <mc:Fallback>
                <p:oleObj name="Equation" r:id="rId1" imgW="2247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029200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2432050" y="762000"/>
          <a:ext cx="73866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7251700" imgH="1511300" progId="Equation.DSMT4">
                  <p:embed/>
                </p:oleObj>
              </mc:Choice>
              <mc:Fallback>
                <p:oleObj name="Equation" r:id="rId3" imgW="7251700" imgH="151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762000"/>
                        <a:ext cx="73866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2438400" y="1412875"/>
            <a:ext cx="7518400" cy="2527300"/>
            <a:chOff x="576" y="890"/>
            <a:chExt cx="4736" cy="1592"/>
          </a:xfrm>
        </p:grpSpPr>
        <p:graphicFrame>
          <p:nvGraphicFramePr>
            <p:cNvPr id="46087" name="Object 2"/>
            <p:cNvGraphicFramePr>
              <a:graphicFrameLocks noChangeAspect="1"/>
            </p:cNvGraphicFramePr>
            <p:nvPr/>
          </p:nvGraphicFramePr>
          <p:xfrm>
            <a:off x="576" y="890"/>
            <a:ext cx="46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" imgW="7353300" imgH="469900" progId="Equation.3">
                    <p:embed/>
                  </p:oleObj>
                </mc:Choice>
                <mc:Fallback>
                  <p:oleObj name="Equation" r:id="rId1" imgW="7353300" imgH="469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90"/>
                          <a:ext cx="46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8" name="Object 3"/>
            <p:cNvGraphicFramePr>
              <a:graphicFrameLocks noChangeAspect="1"/>
            </p:cNvGraphicFramePr>
            <p:nvPr/>
          </p:nvGraphicFramePr>
          <p:xfrm>
            <a:off x="576" y="1322"/>
            <a:ext cx="4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3" imgW="7416800" imgH="469900" progId="Equation.3">
                    <p:embed/>
                  </p:oleObj>
                </mc:Choice>
                <mc:Fallback>
                  <p:oleObj name="Equation" r:id="rId3" imgW="7416800" imgH="46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322"/>
                          <a:ext cx="46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4"/>
            <p:cNvGraphicFramePr>
              <a:graphicFrameLocks noChangeAspect="1"/>
            </p:cNvGraphicFramePr>
            <p:nvPr/>
          </p:nvGraphicFramePr>
          <p:xfrm>
            <a:off x="576" y="1754"/>
            <a:ext cx="2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3619500" imgH="469900" progId="Equation.3">
                    <p:embed/>
                  </p:oleObj>
                </mc:Choice>
                <mc:Fallback>
                  <p:oleObj name="Equation" r:id="rId5" imgW="3619500" imgH="469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54"/>
                          <a:ext cx="2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5"/>
            <p:cNvGraphicFramePr>
              <a:graphicFrameLocks noChangeAspect="1"/>
            </p:cNvGraphicFramePr>
            <p:nvPr/>
          </p:nvGraphicFramePr>
          <p:xfrm>
            <a:off x="2928" y="1754"/>
            <a:ext cx="23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7" imgW="3784600" imgH="469900" progId="Equation.3">
                    <p:embed/>
                  </p:oleObj>
                </mc:Choice>
                <mc:Fallback>
                  <p:oleObj name="Equation" r:id="rId7" imgW="37846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54"/>
                          <a:ext cx="238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6"/>
            <p:cNvGraphicFramePr>
              <a:graphicFrameLocks noChangeAspect="1"/>
            </p:cNvGraphicFramePr>
            <p:nvPr/>
          </p:nvGraphicFramePr>
          <p:xfrm>
            <a:off x="576" y="2186"/>
            <a:ext cx="24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9" imgW="3886200" imgH="469900" progId="Equation.3">
                    <p:embed/>
                  </p:oleObj>
                </mc:Choice>
                <mc:Fallback>
                  <p:oleObj name="Equation" r:id="rId9" imgW="38862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86"/>
                          <a:ext cx="24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7"/>
            <p:cNvGraphicFramePr>
              <a:graphicFrameLocks noChangeAspect="1"/>
            </p:cNvGraphicFramePr>
            <p:nvPr/>
          </p:nvGraphicFramePr>
          <p:xfrm>
            <a:off x="2976" y="2186"/>
            <a:ext cx="12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1" imgW="2057400" imgH="469900" progId="Equation.3">
                    <p:embed/>
                  </p:oleObj>
                </mc:Choice>
                <mc:Fallback>
                  <p:oleObj name="Equation" r:id="rId11" imgW="2057400" imgH="469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186"/>
                          <a:ext cx="12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2438400" y="4156075"/>
          <a:ext cx="232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2324100" imgH="469900" progId="Equation.3">
                  <p:embed/>
                </p:oleObj>
              </mc:Choice>
              <mc:Fallback>
                <p:oleObj name="Equation" r:id="rId13" imgW="23241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56075"/>
                        <a:ext cx="232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2438400" y="5335588"/>
          <a:ext cx="764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5" imgW="7645400" imgH="469900" progId="Equation.3">
                  <p:embed/>
                </p:oleObj>
              </mc:Choice>
              <mc:Fallback>
                <p:oleObj name="Equation" r:id="rId15" imgW="76454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5588"/>
                        <a:ext cx="764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4367214" y="749301"/>
            <a:ext cx="357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(2)</a:t>
            </a:r>
            <a:r>
              <a:rPr kumimoji="1" lang="zh-CN" altLang="en-US" sz="2800">
                <a:latin typeface="Times New Roman" panose="02020603050405020304" pitchFamily="18" charset="0"/>
              </a:rPr>
              <a:t>至少有一个是次品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6086" name="Rectangle 13"/>
          <p:cNvSpPr>
            <a:spLocks noChangeArrowheads="1"/>
          </p:cNvSpPr>
          <p:nvPr/>
        </p:nvSpPr>
        <p:spPr bwMode="auto">
          <a:xfrm>
            <a:off x="4381500" y="4724401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(3)</a:t>
            </a:r>
            <a:r>
              <a:rPr kumimoji="1" lang="zh-CN" altLang="en-US" sz="2800">
                <a:latin typeface="Times New Roman" panose="02020603050405020304" pitchFamily="18" charset="0"/>
              </a:rPr>
              <a:t>只有一个是次品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2438400" y="3192463"/>
          <a:ext cx="593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930900" imgH="1028700" progId="Equation.3">
                  <p:embed/>
                </p:oleObj>
              </mc:Choice>
              <mc:Fallback>
                <p:oleObj name="Equation" r:id="rId1" imgW="5930900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92463"/>
                        <a:ext cx="593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2438400" y="5018088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7543800" imgH="1003300" progId="Equation.3">
                  <p:embed/>
                </p:oleObj>
              </mc:Choice>
              <mc:Fallback>
                <p:oleObj name="Equation" r:id="rId3" imgW="7543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18088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2438400" y="1341438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7543800" imgH="1003300" progId="Equation.3">
                  <p:embed/>
                </p:oleObj>
              </mc:Choice>
              <mc:Fallback>
                <p:oleObj name="Equation" r:id="rId5" imgW="75438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41438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2438400" y="2008188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841500" imgH="431800" progId="Equation.3">
                  <p:embed/>
                </p:oleObj>
              </mc:Choice>
              <mc:Fallback>
                <p:oleObj name="Equation" r:id="rId7" imgW="184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08188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079876" y="779463"/>
            <a:ext cx="393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(4)</a:t>
            </a:r>
            <a:r>
              <a:rPr kumimoji="1" lang="zh-CN" altLang="en-US" sz="2800">
                <a:latin typeface="Times New Roman" panose="02020603050405020304" pitchFamily="18" charset="0"/>
              </a:rPr>
              <a:t>至少有三个不是次品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94164" y="2492376"/>
            <a:ext cx="357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(5)</a:t>
            </a:r>
            <a:r>
              <a:rPr kumimoji="1" lang="zh-CN" altLang="en-US" sz="2800">
                <a:latin typeface="Times New Roman" panose="02020603050405020304" pitchFamily="18" charset="0"/>
              </a:rPr>
              <a:t>恰好有三个是次品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079875" y="4349751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(6)</a:t>
            </a:r>
            <a:r>
              <a:rPr kumimoji="1" lang="zh-CN" altLang="en-US" sz="2800">
                <a:latin typeface="Times New Roman" panose="02020603050405020304" pitchFamily="18" charset="0"/>
              </a:rPr>
              <a:t>至多有一个是次品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2225675"/>
            <a:ext cx="7772400" cy="10668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第一章   </a:t>
            </a:r>
            <a:r>
              <a:rPr lang="zh-CN" altLang="zh-CN" sz="3200" b="1" dirty="0">
                <a:solidFill>
                  <a:srgbClr val="FF0000"/>
                </a:solidFill>
              </a:rPr>
              <a:t>随机事件及其概率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28459" y="2203450"/>
            <a:ext cx="5962650" cy="16525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确定性现象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25" name="Rectangle 13"/>
          <p:cNvSpPr>
            <a:spLocks noRot="1" noChangeArrowheads="1"/>
          </p:cNvSpPr>
          <p:nvPr/>
        </p:nvSpPr>
        <p:spPr bwMode="auto">
          <a:xfrm>
            <a:off x="1992313" y="1592263"/>
            <a:ext cx="6191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自然界与社会生活中的两类现象：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362994" y="688976"/>
          <a:ext cx="73834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4673600" imgH="673100" progId="Word.Document.8">
                  <p:embed/>
                </p:oleObj>
              </mc:Choice>
              <mc:Fallback>
                <p:oleObj name="Document" r:id="rId1" imgW="4673600" imgH="673100" progId="Word.Document.8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94" y="688976"/>
                        <a:ext cx="738346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2828459" y="2873773"/>
            <a:ext cx="5962650" cy="1652587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不确定性（随机）现象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25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351112" y="1728634"/>
            <a:ext cx="4367212" cy="1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在一定条件下必然发生的现象称为确定性现象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1208756" y="3604262"/>
            <a:ext cx="4509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太阳不会从西边升起”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879824" y="1062956"/>
            <a:ext cx="2654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613514" y="4907617"/>
            <a:ext cx="3700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同性电荷必然互斥”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1684692" y="4279666"/>
            <a:ext cx="3700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水从高处流向低处”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911871" y="290988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endParaRPr kumimoji="1"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4231" name="Picture 23" descr="BD19543_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08578" y="1147660"/>
            <a:ext cx="2895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33" name="Picture 25" descr="瀑布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3429000"/>
            <a:ext cx="243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autoUpdateAnimBg="0"/>
      <p:bldP spid="94219" grpId="0" autoUpdateAnimBg="0"/>
      <p:bldP spid="94222" grpId="0" autoUpdateAnimBg="0"/>
      <p:bldP spid="94223" grpId="0" autoUpdateAnimBg="0"/>
      <p:bldP spid="94224" grpId="0" autoUpdateAnimBg="0"/>
      <p:bldP spid="942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976437" y="2812703"/>
            <a:ext cx="78486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在一定条件下，具有多种已知可能结果 ，且不能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预知哪个结果出现的现象 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973675" y="3227785"/>
            <a:ext cx="2438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称为随机现象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804900" y="3884284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在相同条件下掷一枚均匀的硬币，观察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正反两面出现的情况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659108" y="2208646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随机现象         </a:t>
            </a:r>
            <a:endParaRPr kumimoji="1"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2366963" y="762000"/>
            <a:ext cx="5232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函数在间断点处不存在导数” 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1960601" y="5122863"/>
            <a:ext cx="60452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结果有可能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出现正面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也可能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出现反面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2366963" y="1447800"/>
            <a:ext cx="3613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确定性现象的特征   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6481764" y="1447800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条件完全决定结果</a:t>
            </a:r>
            <a:endParaRPr kumimoji="1"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2417" name="Picture 17" descr="yb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4560889"/>
            <a:ext cx="685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8" name="Picture 18" descr="yb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3" y="4608493"/>
            <a:ext cx="711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2" name="Picture 22" descr="WB0151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524000"/>
            <a:ext cx="685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4" grpId="0" autoUpdateAnimBg="0"/>
      <p:bldP spid="102405" grpId="0" autoUpdateAnimBg="0"/>
      <p:bldP spid="102407" grpId="0" autoUpdateAnimBg="0"/>
      <p:bldP spid="102411" grpId="0" autoUpdateAnimBg="0"/>
      <p:bldP spid="102414" grpId="0" autoUpdateAnimBg="0"/>
      <p:bldP spid="1024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088188" y="3429000"/>
            <a:ext cx="24689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结果有可能为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7270750" y="4648200"/>
            <a:ext cx="1874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1,    2,    3, 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4,   5 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或 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6.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2135188" y="3352801"/>
            <a:ext cx="4495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抛掷一枚骰子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察出现的点数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Text Box 53"/>
          <p:cNvSpPr txBox="1">
            <a:spLocks noChangeArrowheads="1"/>
          </p:cNvSpPr>
          <p:nvPr/>
        </p:nvSpPr>
        <p:spPr bwMode="auto">
          <a:xfrm>
            <a:off x="2135188" y="762001"/>
            <a:ext cx="4876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用同一门炮向同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一目标发射同一种炮弹多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发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观察弹落点的情况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79" name="Picture 55" descr="骰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876800"/>
            <a:ext cx="41148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6" descr="火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860426"/>
            <a:ext cx="266065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11" name="Rectangle 87"/>
          <p:cNvSpPr>
            <a:spLocks noChangeArrowheads="1"/>
          </p:cNvSpPr>
          <p:nvPr/>
        </p:nvSpPr>
        <p:spPr bwMode="auto">
          <a:xfrm>
            <a:off x="2287589" y="2514601"/>
            <a:ext cx="4091185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结果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弹落点会各不相同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35" grpId="0" autoUpdateAnimBg="0"/>
      <p:bldP spid="103436" grpId="0" autoUpdateAnimBg="0"/>
      <p:bldP spid="103511" grpId="0" autoUpdateAnimBg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NDk5ZWZiYmE1ZDE0Njc4ZjNmMjg3NWEyZGM2YjNkOD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演示</Application>
  <PresentationFormat>宽屏</PresentationFormat>
  <Paragraphs>224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179</vt:i4>
      </vt:variant>
      <vt:variant>
        <vt:lpstr>幻灯片标题</vt:lpstr>
      </vt:variant>
      <vt:variant>
        <vt:i4>42</vt:i4>
      </vt:variant>
    </vt:vector>
  </HeadingPairs>
  <TitlesOfParts>
    <vt:vector size="232" baseType="lpstr">
      <vt:lpstr>Arial</vt:lpstr>
      <vt:lpstr>宋体</vt:lpstr>
      <vt:lpstr>Wingdings</vt:lpstr>
      <vt:lpstr>微软雅黑</vt:lpstr>
      <vt:lpstr>隶书</vt:lpstr>
      <vt:lpstr>Times New Roman</vt:lpstr>
      <vt:lpstr>华文中宋</vt:lpstr>
      <vt:lpstr>黑体</vt:lpstr>
      <vt:lpstr>Arial Unicode MS</vt:lpstr>
      <vt:lpstr>华文宋体</vt:lpstr>
      <vt:lpstr>Office 主题​​</vt:lpstr>
      <vt:lpstr>Word.Document.8</vt:lpstr>
      <vt:lpstr>Equation.DSMT4</vt:lpstr>
      <vt:lpstr>Word.Document.8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MS_ClipArt_Gallery.5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Equation.DSMT4</vt:lpstr>
      <vt:lpstr>Equation.3</vt:lpstr>
      <vt:lpstr>Word.Document.8</vt:lpstr>
      <vt:lpstr>Word.Document.8</vt:lpstr>
      <vt:lpstr>MS_ClipArt_Gallery.5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MS_ClipArt_Gallery.5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MS_ClipArt_Gallery.5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MS_ClipArt_Gallery.5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Equation.3</vt:lpstr>
      <vt:lpstr>Equation.DSMT4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MS_ClipArt_Gallery.5</vt:lpstr>
      <vt:lpstr>Paint.Picture</vt:lpstr>
      <vt:lpstr>MS_ClipArt_Gallery.5</vt:lpstr>
      <vt:lpstr>MS_ClipArt_Gallery.5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MS_ClipArt_Gallery.5</vt:lpstr>
      <vt:lpstr>MS_ClipArt_Gallery.5</vt:lpstr>
      <vt:lpstr>MS_ClipArt_Gallery.5</vt:lpstr>
      <vt:lpstr>Word.Document.8</vt:lpstr>
      <vt:lpstr>MS_ClipArt_Gallery.5</vt:lpstr>
      <vt:lpstr>MS_ClipArt_Gallery.5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概率论的诞生及应用</vt:lpstr>
      <vt:lpstr>PowerPoint 演示文稿</vt:lpstr>
      <vt:lpstr>第一章   随机事件及其概率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songsy</cp:lastModifiedBy>
  <cp:revision>88</cp:revision>
  <dcterms:created xsi:type="dcterms:W3CDTF">2019-06-19T02:08:00Z</dcterms:created>
  <dcterms:modified xsi:type="dcterms:W3CDTF">2023-11-20T10:57:12Z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E8C0C4A5EE154276BF3A223250391A42_12</vt:lpwstr>
  </property>
</Properties>
</file>